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4.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5.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6.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7.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8.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9.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10.xml" ContentType="application/vnd.openxmlformats-officedocument.presentationml.notesSlid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notesSlides/notesSlide11.xml" ContentType="application/vnd.openxmlformats-officedocument.presentationml.notesSlid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3" r:id="rId4"/>
  </p:sldMasterIdLst>
  <p:notesMasterIdLst>
    <p:notesMasterId r:id="rId16"/>
  </p:notesMasterIdLst>
  <p:handoutMasterIdLst>
    <p:handoutMasterId r:id="rId17"/>
  </p:handoutMasterIdLst>
  <p:sldIdLst>
    <p:sldId id="297" r:id="rId5"/>
    <p:sldId id="305" r:id="rId6"/>
    <p:sldId id="306" r:id="rId7"/>
    <p:sldId id="307" r:id="rId8"/>
    <p:sldId id="308" r:id="rId9"/>
    <p:sldId id="293" r:id="rId10"/>
    <p:sldId id="298" r:id="rId11"/>
    <p:sldId id="309" r:id="rId12"/>
    <p:sldId id="300" r:id="rId13"/>
    <p:sldId id="299" r:id="rId14"/>
    <p:sldId id="303" r:id="rId15"/>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Munira Gunja" initials="MG" lastIdx="27" clrIdx="1">
    <p:extLst>
      <p:ext uri="{19B8F6BF-5375-455C-9EA6-DF929625EA0E}">
        <p15:presenceInfo xmlns:p15="http://schemas.microsoft.com/office/powerpoint/2012/main" userId="S::mg@cmwf.org::74f460f7-66e3-40e9-8405-3d43e8edf2b7" providerId="AD"/>
      </p:ext>
    </p:extLst>
  </p:cmAuthor>
  <p:cmAuthor id="3" name="Evan Gumas" initials="EG" lastIdx="6" clrIdx="2">
    <p:extLst>
      <p:ext uri="{19B8F6BF-5375-455C-9EA6-DF929625EA0E}">
        <p15:presenceInfo xmlns:p15="http://schemas.microsoft.com/office/powerpoint/2012/main" userId="S::eg@cmwf.org::aa7bac90-f7d1-4bdc-8de9-01febc2567e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42B41"/>
    <a:srgbClr val="A3C9BD"/>
    <a:srgbClr val="65A591"/>
    <a:srgbClr val="115479"/>
    <a:srgbClr val="4ABDBC"/>
    <a:srgbClr val="5F5A9D"/>
    <a:srgbClr val="E0E0E0"/>
    <a:srgbClr val="8ADAD2"/>
    <a:srgbClr val="9FE1DB"/>
    <a:srgbClr val="B6E8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13EF26-BE1B-4E57-8077-DF934AF39286}" v="52" dt="2022-06-28T16:49:00.60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58" autoAdjust="0"/>
    <p:restoredTop sz="96357" autoAdjust="0"/>
  </p:normalViewPr>
  <p:slideViewPr>
    <p:cSldViewPr snapToGrid="0">
      <p:cViewPr varScale="1">
        <p:scale>
          <a:sx n="114" d="100"/>
          <a:sy n="114" d="100"/>
        </p:scale>
        <p:origin x="1812" y="102"/>
      </p:cViewPr>
      <p:guideLst>
        <p:guide orient="horz" pos="1570"/>
        <p:guide pos="2988"/>
        <p:guide orient="horz" pos="1094"/>
        <p:guide pos="249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 Wilson" userId="000f367a-3246-491c-88b4-803a33f58a8b" providerId="ADAL" clId="{894F8EB2-3368-BD4E-9886-9478AF0641BF}"/>
    <pc:docChg chg="undo redo custSel modSld modMainMaster">
      <pc:chgData name="Jen Wilson" userId="000f367a-3246-491c-88b4-803a33f58a8b" providerId="ADAL" clId="{894F8EB2-3368-BD4E-9886-9478AF0641BF}" dt="2022-06-16T15:51:24.334" v="164" actId="27918"/>
      <pc:docMkLst>
        <pc:docMk/>
      </pc:docMkLst>
      <pc:sldChg chg="addSp delSp modSp mod">
        <pc:chgData name="Jen Wilson" userId="000f367a-3246-491c-88b4-803a33f58a8b" providerId="ADAL" clId="{894F8EB2-3368-BD4E-9886-9478AF0641BF}" dt="2022-06-16T15:51:24.334" v="164" actId="27918"/>
        <pc:sldMkLst>
          <pc:docMk/>
          <pc:sldMk cId="3157291160" sldId="293"/>
        </pc:sldMkLst>
        <pc:spChg chg="mod">
          <ac:chgData name="Jen Wilson" userId="000f367a-3246-491c-88b4-803a33f58a8b" providerId="ADAL" clId="{894F8EB2-3368-BD4E-9886-9478AF0641BF}" dt="2022-06-15T18:14:52.503" v="10" actId="6549"/>
          <ac:spMkLst>
            <pc:docMk/>
            <pc:sldMk cId="3157291160" sldId="293"/>
            <ac:spMk id="4" creationId="{3997AB39-EBAC-BB4E-855E-9F546022EA15}"/>
          </ac:spMkLst>
        </pc:spChg>
        <pc:spChg chg="del">
          <ac:chgData name="Jen Wilson" userId="000f367a-3246-491c-88b4-803a33f58a8b" providerId="ADAL" clId="{894F8EB2-3368-BD4E-9886-9478AF0641BF}" dt="2022-06-15T18:15:07.910" v="11" actId="478"/>
          <ac:spMkLst>
            <pc:docMk/>
            <pc:sldMk cId="3157291160" sldId="293"/>
            <ac:spMk id="5" creationId="{2BE02FBB-0518-5843-8619-CB7C01F1B98A}"/>
          </ac:spMkLst>
        </pc:spChg>
        <pc:spChg chg="add mod">
          <ac:chgData name="Jen Wilson" userId="000f367a-3246-491c-88b4-803a33f58a8b" providerId="ADAL" clId="{894F8EB2-3368-BD4E-9886-9478AF0641BF}" dt="2022-06-15T18:15:09.427" v="13" actId="20577"/>
          <ac:spMkLst>
            <pc:docMk/>
            <pc:sldMk cId="3157291160" sldId="293"/>
            <ac:spMk id="7" creationId="{169C26B4-38D7-0E94-201D-C1DD57A2B417}"/>
          </ac:spMkLst>
        </pc:spChg>
        <pc:spChg chg="mod">
          <ac:chgData name="Jen Wilson" userId="000f367a-3246-491c-88b4-803a33f58a8b" providerId="ADAL" clId="{894F8EB2-3368-BD4E-9886-9478AF0641BF}" dt="2022-06-15T18:17:15.568" v="26" actId="1076"/>
          <ac:spMkLst>
            <pc:docMk/>
            <pc:sldMk cId="3157291160" sldId="293"/>
            <ac:spMk id="16" creationId="{5E163665-BC26-DF45-B331-87081D06CC53}"/>
          </ac:spMkLst>
        </pc:spChg>
        <pc:graphicFrameChg chg="mod">
          <ac:chgData name="Jen Wilson" userId="000f367a-3246-491c-88b4-803a33f58a8b" providerId="ADAL" clId="{894F8EB2-3368-BD4E-9886-9478AF0641BF}" dt="2022-06-15T18:17:19.603" v="28" actId="1076"/>
          <ac:graphicFrameMkLst>
            <pc:docMk/>
            <pc:sldMk cId="3157291160" sldId="293"/>
            <ac:graphicFrameMk id="6" creationId="{7B0FDFDA-E65F-AB4F-A820-1A66C335F7D4}"/>
          </ac:graphicFrameMkLst>
        </pc:graphicFrameChg>
        <pc:graphicFrameChg chg="mod">
          <ac:chgData name="Jen Wilson" userId="000f367a-3246-491c-88b4-803a33f58a8b" providerId="ADAL" clId="{894F8EB2-3368-BD4E-9886-9478AF0641BF}" dt="2022-06-15T18:16:53.128" v="23" actId="14100"/>
          <ac:graphicFrameMkLst>
            <pc:docMk/>
            <pc:sldMk cId="3157291160" sldId="293"/>
            <ac:graphicFrameMk id="9" creationId="{282641AC-4BE7-4DFB-B4DE-92BEEC438290}"/>
          </ac:graphicFrameMkLst>
        </pc:graphicFrameChg>
        <pc:cxnChg chg="mod">
          <ac:chgData name="Jen Wilson" userId="000f367a-3246-491c-88b4-803a33f58a8b" providerId="ADAL" clId="{894F8EB2-3368-BD4E-9886-9478AF0641BF}" dt="2022-06-15T18:17:47.281" v="38" actId="1038"/>
          <ac:cxnSpMkLst>
            <pc:docMk/>
            <pc:sldMk cId="3157291160" sldId="293"/>
            <ac:cxnSpMk id="11" creationId="{06D2BB8A-15A3-452C-87D3-39850F4D9529}"/>
          </ac:cxnSpMkLst>
        </pc:cxnChg>
      </pc:sldChg>
      <pc:sldChg chg="modSp mod">
        <pc:chgData name="Jen Wilson" userId="000f367a-3246-491c-88b4-803a33f58a8b" providerId="ADAL" clId="{894F8EB2-3368-BD4E-9886-9478AF0641BF}" dt="2022-06-15T18:28:47.803" v="72" actId="27918"/>
        <pc:sldMkLst>
          <pc:docMk/>
          <pc:sldMk cId="1540884313" sldId="297"/>
        </pc:sldMkLst>
        <pc:spChg chg="mod">
          <ac:chgData name="Jen Wilson" userId="000f367a-3246-491c-88b4-803a33f58a8b" providerId="ADAL" clId="{894F8EB2-3368-BD4E-9886-9478AF0641BF}" dt="2022-06-15T18:14:33.341" v="0" actId="6549"/>
          <ac:spMkLst>
            <pc:docMk/>
            <pc:sldMk cId="1540884313" sldId="297"/>
            <ac:spMk id="4" creationId="{3997AB39-EBAC-BB4E-855E-9F546022EA15}"/>
          </ac:spMkLst>
        </pc:spChg>
      </pc:sldChg>
      <pc:sldChg chg="modSp mod">
        <pc:chgData name="Jen Wilson" userId="000f367a-3246-491c-88b4-803a33f58a8b" providerId="ADAL" clId="{894F8EB2-3368-BD4E-9886-9478AF0641BF}" dt="2022-06-15T19:25:30.676" v="84" actId="27918"/>
        <pc:sldMkLst>
          <pc:docMk/>
          <pc:sldMk cId="1128874428" sldId="298"/>
        </pc:sldMkLst>
        <pc:spChg chg="mod">
          <ac:chgData name="Jen Wilson" userId="000f367a-3246-491c-88b4-803a33f58a8b" providerId="ADAL" clId="{894F8EB2-3368-BD4E-9886-9478AF0641BF}" dt="2022-06-15T18:14:36.716" v="1" actId="6549"/>
          <ac:spMkLst>
            <pc:docMk/>
            <pc:sldMk cId="1128874428" sldId="298"/>
            <ac:spMk id="4" creationId="{3997AB39-EBAC-BB4E-855E-9F546022EA15}"/>
          </ac:spMkLst>
        </pc:spChg>
      </pc:sldChg>
      <pc:sldChg chg="modSp mod">
        <pc:chgData name="Jen Wilson" userId="000f367a-3246-491c-88b4-803a33f58a8b" providerId="ADAL" clId="{894F8EB2-3368-BD4E-9886-9478AF0641BF}" dt="2022-06-15T20:15:47.354" v="117" actId="27918"/>
        <pc:sldMkLst>
          <pc:docMk/>
          <pc:sldMk cId="1533416210" sldId="299"/>
        </pc:sldMkLst>
        <pc:spChg chg="mod">
          <ac:chgData name="Jen Wilson" userId="000f367a-3246-491c-88b4-803a33f58a8b" providerId="ADAL" clId="{894F8EB2-3368-BD4E-9886-9478AF0641BF}" dt="2022-06-15T18:14:42.497" v="4" actId="6549"/>
          <ac:spMkLst>
            <pc:docMk/>
            <pc:sldMk cId="1533416210" sldId="299"/>
            <ac:spMk id="4" creationId="{3997AB39-EBAC-BB4E-855E-9F546022EA15}"/>
          </ac:spMkLst>
        </pc:spChg>
      </pc:sldChg>
      <pc:sldChg chg="modSp mod">
        <pc:chgData name="Jen Wilson" userId="000f367a-3246-491c-88b4-803a33f58a8b" providerId="ADAL" clId="{894F8EB2-3368-BD4E-9886-9478AF0641BF}" dt="2022-06-15T19:41:23.126" v="106" actId="27918"/>
        <pc:sldMkLst>
          <pc:docMk/>
          <pc:sldMk cId="1016648279" sldId="300"/>
        </pc:sldMkLst>
        <pc:spChg chg="mod">
          <ac:chgData name="Jen Wilson" userId="000f367a-3246-491c-88b4-803a33f58a8b" providerId="ADAL" clId="{894F8EB2-3368-BD4E-9886-9478AF0641BF}" dt="2022-06-15T18:14:40.056" v="3" actId="6549"/>
          <ac:spMkLst>
            <pc:docMk/>
            <pc:sldMk cId="1016648279" sldId="300"/>
            <ac:spMk id="4" creationId="{3997AB39-EBAC-BB4E-855E-9F546022EA15}"/>
          </ac:spMkLst>
        </pc:spChg>
        <pc:spChg chg="mod">
          <ac:chgData name="Jen Wilson" userId="000f367a-3246-491c-88b4-803a33f58a8b" providerId="ADAL" clId="{894F8EB2-3368-BD4E-9886-9478AF0641BF}" dt="2022-06-15T18:15:58.451" v="16" actId="1035"/>
          <ac:spMkLst>
            <pc:docMk/>
            <pc:sldMk cId="1016648279" sldId="300"/>
            <ac:spMk id="17" creationId="{5AF15CD8-9C23-9ED6-C420-CE082AE793EC}"/>
          </ac:spMkLst>
        </pc:spChg>
      </pc:sldChg>
      <pc:sldChg chg="modSp mod">
        <pc:chgData name="Jen Wilson" userId="000f367a-3246-491c-88b4-803a33f58a8b" providerId="ADAL" clId="{894F8EB2-3368-BD4E-9886-9478AF0641BF}" dt="2022-06-15T21:17:03.412" v="124" actId="27918"/>
        <pc:sldMkLst>
          <pc:docMk/>
          <pc:sldMk cId="43562490" sldId="303"/>
        </pc:sldMkLst>
        <pc:spChg chg="mod">
          <ac:chgData name="Jen Wilson" userId="000f367a-3246-491c-88b4-803a33f58a8b" providerId="ADAL" clId="{894F8EB2-3368-BD4E-9886-9478AF0641BF}" dt="2022-06-15T18:14:44.201" v="5" actId="6549"/>
          <ac:spMkLst>
            <pc:docMk/>
            <pc:sldMk cId="43562490" sldId="303"/>
            <ac:spMk id="4" creationId="{3997AB39-EBAC-BB4E-855E-9F546022EA15}"/>
          </ac:spMkLst>
        </pc:spChg>
      </pc:sldChg>
      <pc:sldChg chg="modSp mod">
        <pc:chgData name="Jen Wilson" userId="000f367a-3246-491c-88b4-803a33f58a8b" providerId="ADAL" clId="{894F8EB2-3368-BD4E-9886-9478AF0641BF}" dt="2022-06-16T14:57:20.436" v="129" actId="27918"/>
        <pc:sldMkLst>
          <pc:docMk/>
          <pc:sldMk cId="3654839324" sldId="305"/>
        </pc:sldMkLst>
        <pc:spChg chg="mod">
          <ac:chgData name="Jen Wilson" userId="000f367a-3246-491c-88b4-803a33f58a8b" providerId="ADAL" clId="{894F8EB2-3368-BD4E-9886-9478AF0641BF}" dt="2022-06-15T18:14:46.070" v="6" actId="6549"/>
          <ac:spMkLst>
            <pc:docMk/>
            <pc:sldMk cId="3654839324" sldId="305"/>
            <ac:spMk id="4" creationId="{3997AB39-EBAC-BB4E-855E-9F546022EA15}"/>
          </ac:spMkLst>
        </pc:spChg>
        <pc:graphicFrameChg chg="mod">
          <ac:chgData name="Jen Wilson" userId="000f367a-3246-491c-88b4-803a33f58a8b" providerId="ADAL" clId="{894F8EB2-3368-BD4E-9886-9478AF0641BF}" dt="2022-06-15T18:16:17.824" v="19"/>
          <ac:graphicFrameMkLst>
            <pc:docMk/>
            <pc:sldMk cId="3654839324" sldId="305"/>
            <ac:graphicFrameMk id="10" creationId="{35DEC43B-2D37-4F93-AE2E-984BAE640991}"/>
          </ac:graphicFrameMkLst>
        </pc:graphicFrameChg>
      </pc:sldChg>
      <pc:sldChg chg="modSp mod">
        <pc:chgData name="Jen Wilson" userId="000f367a-3246-491c-88b4-803a33f58a8b" providerId="ADAL" clId="{894F8EB2-3368-BD4E-9886-9478AF0641BF}" dt="2022-06-16T15:09:18.192" v="138" actId="27918"/>
        <pc:sldMkLst>
          <pc:docMk/>
          <pc:sldMk cId="2933951114" sldId="306"/>
        </pc:sldMkLst>
        <pc:spChg chg="mod">
          <ac:chgData name="Jen Wilson" userId="000f367a-3246-491c-88b4-803a33f58a8b" providerId="ADAL" clId="{894F8EB2-3368-BD4E-9886-9478AF0641BF}" dt="2022-06-15T18:16:33.579" v="21" actId="27636"/>
          <ac:spMkLst>
            <pc:docMk/>
            <pc:sldMk cId="2933951114" sldId="306"/>
            <ac:spMk id="2" creationId="{4F865F3D-ABB0-9F45-98FD-D3809E5842F9}"/>
          </ac:spMkLst>
        </pc:spChg>
        <pc:spChg chg="mod">
          <ac:chgData name="Jen Wilson" userId="000f367a-3246-491c-88b4-803a33f58a8b" providerId="ADAL" clId="{894F8EB2-3368-BD4E-9886-9478AF0641BF}" dt="2022-06-15T18:14:47.710" v="7" actId="6549"/>
          <ac:spMkLst>
            <pc:docMk/>
            <pc:sldMk cId="2933951114" sldId="306"/>
            <ac:spMk id="4" creationId="{3997AB39-EBAC-BB4E-855E-9F546022EA15}"/>
          </ac:spMkLst>
        </pc:spChg>
      </pc:sldChg>
      <pc:sldChg chg="modSp mod">
        <pc:chgData name="Jen Wilson" userId="000f367a-3246-491c-88b4-803a33f58a8b" providerId="ADAL" clId="{894F8EB2-3368-BD4E-9886-9478AF0641BF}" dt="2022-06-16T15:41:59.611" v="142" actId="27918"/>
        <pc:sldMkLst>
          <pc:docMk/>
          <pc:sldMk cId="3090738475" sldId="307"/>
        </pc:sldMkLst>
        <pc:spChg chg="mod">
          <ac:chgData name="Jen Wilson" userId="000f367a-3246-491c-88b4-803a33f58a8b" providerId="ADAL" clId="{894F8EB2-3368-BD4E-9886-9478AF0641BF}" dt="2022-06-15T18:14:49.483" v="8" actId="6549"/>
          <ac:spMkLst>
            <pc:docMk/>
            <pc:sldMk cId="3090738475" sldId="307"/>
            <ac:spMk id="4" creationId="{3997AB39-EBAC-BB4E-855E-9F546022EA15}"/>
          </ac:spMkLst>
        </pc:spChg>
      </pc:sldChg>
      <pc:sldChg chg="modSp mod">
        <pc:chgData name="Jen Wilson" userId="000f367a-3246-491c-88b4-803a33f58a8b" providerId="ADAL" clId="{894F8EB2-3368-BD4E-9886-9478AF0641BF}" dt="2022-06-16T15:45:37.321" v="147" actId="27918"/>
        <pc:sldMkLst>
          <pc:docMk/>
          <pc:sldMk cId="3618163206" sldId="308"/>
        </pc:sldMkLst>
        <pc:spChg chg="mod">
          <ac:chgData name="Jen Wilson" userId="000f367a-3246-491c-88b4-803a33f58a8b" providerId="ADAL" clId="{894F8EB2-3368-BD4E-9886-9478AF0641BF}" dt="2022-06-15T18:14:51.116" v="9" actId="6549"/>
          <ac:spMkLst>
            <pc:docMk/>
            <pc:sldMk cId="3618163206" sldId="308"/>
            <ac:spMk id="4" creationId="{3997AB39-EBAC-BB4E-855E-9F546022EA15}"/>
          </ac:spMkLst>
        </pc:spChg>
        <pc:spChg chg="mod">
          <ac:chgData name="Jen Wilson" userId="000f367a-3246-491c-88b4-803a33f58a8b" providerId="ADAL" clId="{894F8EB2-3368-BD4E-9886-9478AF0641BF}" dt="2022-06-16T15:43:47.888" v="143"/>
          <ac:spMkLst>
            <pc:docMk/>
            <pc:sldMk cId="3618163206" sldId="308"/>
            <ac:spMk id="16" creationId="{5E163665-BC26-DF45-B331-87081D06CC53}"/>
          </ac:spMkLst>
        </pc:spChg>
      </pc:sldChg>
      <pc:sldChg chg="modSp mod">
        <pc:chgData name="Jen Wilson" userId="000f367a-3246-491c-88b4-803a33f58a8b" providerId="ADAL" clId="{894F8EB2-3368-BD4E-9886-9478AF0641BF}" dt="2022-06-15T19:31:35.024" v="90" actId="27918"/>
        <pc:sldMkLst>
          <pc:docMk/>
          <pc:sldMk cId="126864464" sldId="309"/>
        </pc:sldMkLst>
        <pc:spChg chg="mod">
          <ac:chgData name="Jen Wilson" userId="000f367a-3246-491c-88b4-803a33f58a8b" providerId="ADAL" clId="{894F8EB2-3368-BD4E-9886-9478AF0641BF}" dt="2022-06-15T18:14:38.321" v="2" actId="6549"/>
          <ac:spMkLst>
            <pc:docMk/>
            <pc:sldMk cId="126864464" sldId="309"/>
            <ac:spMk id="4" creationId="{3997AB39-EBAC-BB4E-855E-9F546022EA15}"/>
          </ac:spMkLst>
        </pc:spChg>
      </pc:sldChg>
      <pc:sldMasterChg chg="modSldLayout">
        <pc:chgData name="Jen Wilson" userId="000f367a-3246-491c-88b4-803a33f58a8b" providerId="ADAL" clId="{894F8EB2-3368-BD4E-9886-9478AF0641BF}" dt="2022-06-15T19:39:24.361" v="104" actId="20577"/>
        <pc:sldMasterMkLst>
          <pc:docMk/>
          <pc:sldMasterMk cId="2139821026" sldId="2147483723"/>
        </pc:sldMasterMkLst>
        <pc:sldLayoutChg chg="modSp mod">
          <pc:chgData name="Jen Wilson" userId="000f367a-3246-491c-88b4-803a33f58a8b" providerId="ADAL" clId="{894F8EB2-3368-BD4E-9886-9478AF0641BF}" dt="2022-06-15T19:39:24.361" v="104" actId="20577"/>
          <pc:sldLayoutMkLst>
            <pc:docMk/>
            <pc:sldMasterMk cId="2139821026" sldId="2147483723"/>
            <pc:sldLayoutMk cId="1186787598" sldId="2147483743"/>
          </pc:sldLayoutMkLst>
          <pc:spChg chg="mod">
            <ac:chgData name="Jen Wilson" userId="000f367a-3246-491c-88b4-803a33f58a8b" providerId="ADAL" clId="{894F8EB2-3368-BD4E-9886-9478AF0641BF}" dt="2022-06-15T19:39:24.361" v="104" actId="20577"/>
            <ac:spMkLst>
              <pc:docMk/>
              <pc:sldMasterMk cId="2139821026" sldId="2147483723"/>
              <pc:sldLayoutMk cId="1186787598" sldId="2147483743"/>
              <ac:spMk id="2" creationId="{00000000-0000-0000-0000-000000000000}"/>
            </ac:spMkLst>
          </pc:spChg>
        </pc:sldLayoutChg>
      </pc:sldMasterChg>
    </pc:docChg>
  </pc:docChgLst>
  <pc:docChgLst>
    <pc:chgData name="Paul Frame" userId="ded3f5c5-00e7-408d-9358-fc292cfa5078" providerId="ADAL" clId="{3613EF26-BE1B-4E57-8077-DF934AF39286}"/>
    <pc:docChg chg="undo custSel modSld sldOrd modMainMaster">
      <pc:chgData name="Paul Frame" userId="ded3f5c5-00e7-408d-9358-fc292cfa5078" providerId="ADAL" clId="{3613EF26-BE1B-4E57-8077-DF934AF39286}" dt="2022-06-28T16:55:14.982" v="1795" actId="20577"/>
      <pc:docMkLst>
        <pc:docMk/>
      </pc:docMkLst>
      <pc:sldChg chg="addSp delSp modSp mod ord modNotesTx">
        <pc:chgData name="Paul Frame" userId="ded3f5c5-00e7-408d-9358-fc292cfa5078" providerId="ADAL" clId="{3613EF26-BE1B-4E57-8077-DF934AF39286}" dt="2022-06-28T16:47:14.868" v="1792" actId="114"/>
        <pc:sldMkLst>
          <pc:docMk/>
          <pc:sldMk cId="3157291160" sldId="293"/>
        </pc:sldMkLst>
        <pc:spChg chg="mod">
          <ac:chgData name="Paul Frame" userId="ded3f5c5-00e7-408d-9358-fc292cfa5078" providerId="ADAL" clId="{3613EF26-BE1B-4E57-8077-DF934AF39286}" dt="2022-06-28T14:36:53.291" v="1707" actId="6549"/>
          <ac:spMkLst>
            <pc:docMk/>
            <pc:sldMk cId="3157291160" sldId="293"/>
            <ac:spMk id="2" creationId="{4F865F3D-ABB0-9F45-98FD-D3809E5842F9}"/>
          </ac:spMkLst>
        </pc:spChg>
        <pc:spChg chg="mod">
          <ac:chgData name="Paul Frame" userId="ded3f5c5-00e7-408d-9358-fc292cfa5078" providerId="ADAL" clId="{3613EF26-BE1B-4E57-8077-DF934AF39286}" dt="2022-06-22T19:57:41.264" v="1077" actId="6549"/>
          <ac:spMkLst>
            <pc:docMk/>
            <pc:sldMk cId="3157291160" sldId="293"/>
            <ac:spMk id="4" creationId="{3997AB39-EBAC-BB4E-855E-9F546022EA15}"/>
          </ac:spMkLst>
        </pc:spChg>
        <pc:spChg chg="add del mod">
          <ac:chgData name="Paul Frame" userId="ded3f5c5-00e7-408d-9358-fc292cfa5078" providerId="ADAL" clId="{3613EF26-BE1B-4E57-8077-DF934AF39286}" dt="2022-06-28T13:51:22.827" v="1550" actId="478"/>
          <ac:spMkLst>
            <pc:docMk/>
            <pc:sldMk cId="3157291160" sldId="293"/>
            <ac:spMk id="5" creationId="{AB9BC448-95F3-183A-075E-3D1AAEA85084}"/>
          </ac:spMkLst>
        </pc:spChg>
        <pc:spChg chg="mod">
          <ac:chgData name="Paul Frame" userId="ded3f5c5-00e7-408d-9358-fc292cfa5078" providerId="ADAL" clId="{3613EF26-BE1B-4E57-8077-DF934AF39286}" dt="2022-06-28T16:47:14.868" v="1792" actId="114"/>
          <ac:spMkLst>
            <pc:docMk/>
            <pc:sldMk cId="3157291160" sldId="293"/>
            <ac:spMk id="7" creationId="{169C26B4-38D7-0E94-201D-C1DD57A2B417}"/>
          </ac:spMkLst>
        </pc:spChg>
        <pc:spChg chg="mod">
          <ac:chgData name="Paul Frame" userId="ded3f5c5-00e7-408d-9358-fc292cfa5078" providerId="ADAL" clId="{3613EF26-BE1B-4E57-8077-DF934AF39286}" dt="2022-06-28T13:51:55.324" v="1555" actId="14100"/>
          <ac:spMkLst>
            <pc:docMk/>
            <pc:sldMk cId="3157291160" sldId="293"/>
            <ac:spMk id="10" creationId="{3402D9BE-0C61-44CB-81A3-F5719F1C8615}"/>
          </ac:spMkLst>
        </pc:spChg>
        <pc:spChg chg="add del mod">
          <ac:chgData name="Paul Frame" userId="ded3f5c5-00e7-408d-9358-fc292cfa5078" providerId="ADAL" clId="{3613EF26-BE1B-4E57-8077-DF934AF39286}" dt="2022-06-28T13:51:28.250" v="1552" actId="478"/>
          <ac:spMkLst>
            <pc:docMk/>
            <pc:sldMk cId="3157291160" sldId="293"/>
            <ac:spMk id="12" creationId="{86850626-66A9-ACAC-0D08-54F060F07D32}"/>
          </ac:spMkLst>
        </pc:spChg>
        <pc:spChg chg="del mod">
          <ac:chgData name="Paul Frame" userId="ded3f5c5-00e7-408d-9358-fc292cfa5078" providerId="ADAL" clId="{3613EF26-BE1B-4E57-8077-DF934AF39286}" dt="2022-06-28T13:51:19.056" v="1549" actId="478"/>
          <ac:spMkLst>
            <pc:docMk/>
            <pc:sldMk cId="3157291160" sldId="293"/>
            <ac:spMk id="16" creationId="{5E163665-BC26-DF45-B331-87081D06CC53}"/>
          </ac:spMkLst>
        </pc:spChg>
        <pc:graphicFrameChg chg="del">
          <ac:chgData name="Paul Frame" userId="ded3f5c5-00e7-408d-9358-fc292cfa5078" providerId="ADAL" clId="{3613EF26-BE1B-4E57-8077-DF934AF39286}" dt="2022-06-28T13:51:25.463" v="1551" actId="478"/>
          <ac:graphicFrameMkLst>
            <pc:docMk/>
            <pc:sldMk cId="3157291160" sldId="293"/>
            <ac:graphicFrameMk id="6" creationId="{7B0FDFDA-E65F-AB4F-A820-1A66C335F7D4}"/>
          </ac:graphicFrameMkLst>
        </pc:graphicFrameChg>
        <pc:graphicFrameChg chg="mod">
          <ac:chgData name="Paul Frame" userId="ded3f5c5-00e7-408d-9358-fc292cfa5078" providerId="ADAL" clId="{3613EF26-BE1B-4E57-8077-DF934AF39286}" dt="2022-06-28T14:02:19.881" v="1701"/>
          <ac:graphicFrameMkLst>
            <pc:docMk/>
            <pc:sldMk cId="3157291160" sldId="293"/>
            <ac:graphicFrameMk id="9" creationId="{282641AC-4BE7-4DFB-B4DE-92BEEC438290}"/>
          </ac:graphicFrameMkLst>
        </pc:graphicFrameChg>
        <pc:cxnChg chg="del">
          <ac:chgData name="Paul Frame" userId="ded3f5c5-00e7-408d-9358-fc292cfa5078" providerId="ADAL" clId="{3613EF26-BE1B-4E57-8077-DF934AF39286}" dt="2022-06-28T13:51:30.528" v="1553" actId="478"/>
          <ac:cxnSpMkLst>
            <pc:docMk/>
            <pc:sldMk cId="3157291160" sldId="293"/>
            <ac:cxnSpMk id="11" creationId="{06D2BB8A-15A3-452C-87D3-39850F4D9529}"/>
          </ac:cxnSpMkLst>
        </pc:cxnChg>
        <pc:cxnChg chg="add del mod">
          <ac:chgData name="Paul Frame" userId="ded3f5c5-00e7-408d-9358-fc292cfa5078" providerId="ADAL" clId="{3613EF26-BE1B-4E57-8077-DF934AF39286}" dt="2022-06-28T14:01:11.015" v="1698" actId="478"/>
          <ac:cxnSpMkLst>
            <pc:docMk/>
            <pc:sldMk cId="3157291160" sldId="293"/>
            <ac:cxnSpMk id="14" creationId="{9171DDF4-D9CA-312B-8829-6FEC4C8F381C}"/>
          </ac:cxnSpMkLst>
        </pc:cxnChg>
        <pc:cxnChg chg="add del mod">
          <ac:chgData name="Paul Frame" userId="ded3f5c5-00e7-408d-9358-fc292cfa5078" providerId="ADAL" clId="{3613EF26-BE1B-4E57-8077-DF934AF39286}" dt="2022-06-28T14:01:11.015" v="1698" actId="478"/>
          <ac:cxnSpMkLst>
            <pc:docMk/>
            <pc:sldMk cId="3157291160" sldId="293"/>
            <ac:cxnSpMk id="17" creationId="{15DA7DAC-6D41-9FEE-63E5-82B55D339D38}"/>
          </ac:cxnSpMkLst>
        </pc:cxnChg>
      </pc:sldChg>
      <pc:sldChg chg="modSp mod modNotesTx">
        <pc:chgData name="Paul Frame" userId="ded3f5c5-00e7-408d-9358-fc292cfa5078" providerId="ADAL" clId="{3613EF26-BE1B-4E57-8077-DF934AF39286}" dt="2022-06-28T00:45:52.975" v="1246"/>
        <pc:sldMkLst>
          <pc:docMk/>
          <pc:sldMk cId="1540884313" sldId="297"/>
        </pc:sldMkLst>
        <pc:spChg chg="mod">
          <ac:chgData name="Paul Frame" userId="ded3f5c5-00e7-408d-9358-fc292cfa5078" providerId="ADAL" clId="{3613EF26-BE1B-4E57-8077-DF934AF39286}" dt="2022-06-23T14:51:24.571" v="1102" actId="20577"/>
          <ac:spMkLst>
            <pc:docMk/>
            <pc:sldMk cId="1540884313" sldId="297"/>
            <ac:spMk id="2" creationId="{4F865F3D-ABB0-9F45-98FD-D3809E5842F9}"/>
          </ac:spMkLst>
        </pc:spChg>
        <pc:spChg chg="mod">
          <ac:chgData name="Paul Frame" userId="ded3f5c5-00e7-408d-9358-fc292cfa5078" providerId="ADAL" clId="{3613EF26-BE1B-4E57-8077-DF934AF39286}" dt="2022-06-28T00:45:52.975" v="1246"/>
          <ac:spMkLst>
            <pc:docMk/>
            <pc:sldMk cId="1540884313" sldId="297"/>
            <ac:spMk id="5" creationId="{2BE02FBB-0518-5843-8619-CB7C01F1B98A}"/>
          </ac:spMkLst>
        </pc:spChg>
        <pc:spChg chg="mod">
          <ac:chgData name="Paul Frame" userId="ded3f5c5-00e7-408d-9358-fc292cfa5078" providerId="ADAL" clId="{3613EF26-BE1B-4E57-8077-DF934AF39286}" dt="2022-06-22T17:40:45.479" v="989" actId="1076"/>
          <ac:spMkLst>
            <pc:docMk/>
            <pc:sldMk cId="1540884313" sldId="297"/>
            <ac:spMk id="12" creationId="{DA9EFD33-AFE5-A523-DC64-C37CC6CB6D0C}"/>
          </ac:spMkLst>
        </pc:spChg>
        <pc:spChg chg="mod">
          <ac:chgData name="Paul Frame" userId="ded3f5c5-00e7-408d-9358-fc292cfa5078" providerId="ADAL" clId="{3613EF26-BE1B-4E57-8077-DF934AF39286}" dt="2022-06-22T17:40:45.479" v="989" actId="1076"/>
          <ac:spMkLst>
            <pc:docMk/>
            <pc:sldMk cId="1540884313" sldId="297"/>
            <ac:spMk id="14" creationId="{9769C510-3829-425E-7830-166A17729180}"/>
          </ac:spMkLst>
        </pc:spChg>
        <pc:spChg chg="mod">
          <ac:chgData name="Paul Frame" userId="ded3f5c5-00e7-408d-9358-fc292cfa5078" providerId="ADAL" clId="{3613EF26-BE1B-4E57-8077-DF934AF39286}" dt="2022-06-22T14:29:57" v="482" actId="1076"/>
          <ac:spMkLst>
            <pc:docMk/>
            <pc:sldMk cId="1540884313" sldId="297"/>
            <ac:spMk id="16" creationId="{5E163665-BC26-DF45-B331-87081D06CC53}"/>
          </ac:spMkLst>
        </pc:spChg>
        <pc:graphicFrameChg chg="mod">
          <ac:chgData name="Paul Frame" userId="ded3f5c5-00e7-408d-9358-fc292cfa5078" providerId="ADAL" clId="{3613EF26-BE1B-4E57-8077-DF934AF39286}" dt="2022-06-22T17:17:25.013" v="659"/>
          <ac:graphicFrameMkLst>
            <pc:docMk/>
            <pc:sldMk cId="1540884313" sldId="297"/>
            <ac:graphicFrameMk id="7" creationId="{7A91F7F1-FD49-49FA-ACC6-064FA506FD95}"/>
          </ac:graphicFrameMkLst>
        </pc:graphicFrameChg>
      </pc:sldChg>
      <pc:sldChg chg="modSp mod ord modNotesTx">
        <pc:chgData name="Paul Frame" userId="ded3f5c5-00e7-408d-9358-fc292cfa5078" providerId="ADAL" clId="{3613EF26-BE1B-4E57-8077-DF934AF39286}" dt="2022-06-28T01:33:54.991" v="1459" actId="947"/>
        <pc:sldMkLst>
          <pc:docMk/>
          <pc:sldMk cId="1128874428" sldId="298"/>
        </pc:sldMkLst>
        <pc:spChg chg="mod">
          <ac:chgData name="Paul Frame" userId="ded3f5c5-00e7-408d-9358-fc292cfa5078" providerId="ADAL" clId="{3613EF26-BE1B-4E57-8077-DF934AF39286}" dt="2022-06-28T01:33:54.991" v="1459" actId="947"/>
          <ac:spMkLst>
            <pc:docMk/>
            <pc:sldMk cId="1128874428" sldId="298"/>
            <ac:spMk id="2" creationId="{4F865F3D-ABB0-9F45-98FD-D3809E5842F9}"/>
          </ac:spMkLst>
        </pc:spChg>
        <pc:spChg chg="mod">
          <ac:chgData name="Paul Frame" userId="ded3f5c5-00e7-408d-9358-fc292cfa5078" providerId="ADAL" clId="{3613EF26-BE1B-4E57-8077-DF934AF39286}" dt="2022-06-22T19:56:48.813" v="1049" actId="6549"/>
          <ac:spMkLst>
            <pc:docMk/>
            <pc:sldMk cId="1128874428" sldId="298"/>
            <ac:spMk id="4" creationId="{3997AB39-EBAC-BB4E-855E-9F546022EA15}"/>
          </ac:spMkLst>
        </pc:spChg>
        <pc:spChg chg="mod">
          <ac:chgData name="Paul Frame" userId="ded3f5c5-00e7-408d-9358-fc292cfa5078" providerId="ADAL" clId="{3613EF26-BE1B-4E57-8077-DF934AF39286}" dt="2022-06-28T00:47:07.855" v="1250"/>
          <ac:spMkLst>
            <pc:docMk/>
            <pc:sldMk cId="1128874428" sldId="298"/>
            <ac:spMk id="5" creationId="{2BE02FBB-0518-5843-8619-CB7C01F1B98A}"/>
          </ac:spMkLst>
        </pc:spChg>
        <pc:spChg chg="mod">
          <ac:chgData name="Paul Frame" userId="ded3f5c5-00e7-408d-9358-fc292cfa5078" providerId="ADAL" clId="{3613EF26-BE1B-4E57-8077-DF934AF39286}" dt="2022-06-22T17:41:06.877" v="990" actId="1076"/>
          <ac:spMkLst>
            <pc:docMk/>
            <pc:sldMk cId="1128874428" sldId="298"/>
            <ac:spMk id="12" creationId="{DA9EFD33-AFE5-A523-DC64-C37CC6CB6D0C}"/>
          </ac:spMkLst>
        </pc:spChg>
        <pc:spChg chg="mod">
          <ac:chgData name="Paul Frame" userId="ded3f5c5-00e7-408d-9358-fc292cfa5078" providerId="ADAL" clId="{3613EF26-BE1B-4E57-8077-DF934AF39286}" dt="2022-06-22T17:41:14.225" v="991" actId="1076"/>
          <ac:spMkLst>
            <pc:docMk/>
            <pc:sldMk cId="1128874428" sldId="298"/>
            <ac:spMk id="14" creationId="{9769C510-3829-425E-7830-166A17729180}"/>
          </ac:spMkLst>
        </pc:spChg>
        <pc:spChg chg="mod">
          <ac:chgData name="Paul Frame" userId="ded3f5c5-00e7-408d-9358-fc292cfa5078" providerId="ADAL" clId="{3613EF26-BE1B-4E57-8077-DF934AF39286}" dt="2022-06-22T14:30:08.990" v="483" actId="1076"/>
          <ac:spMkLst>
            <pc:docMk/>
            <pc:sldMk cId="1128874428" sldId="298"/>
            <ac:spMk id="16" creationId="{5E163665-BC26-DF45-B331-87081D06CC53}"/>
          </ac:spMkLst>
        </pc:spChg>
        <pc:graphicFrameChg chg="mod">
          <ac:chgData name="Paul Frame" userId="ded3f5c5-00e7-408d-9358-fc292cfa5078" providerId="ADAL" clId="{3613EF26-BE1B-4E57-8077-DF934AF39286}" dt="2022-06-22T17:17:17.835" v="658"/>
          <ac:graphicFrameMkLst>
            <pc:docMk/>
            <pc:sldMk cId="1128874428" sldId="298"/>
            <ac:graphicFrameMk id="7" creationId="{7A91F7F1-FD49-49FA-ACC6-064FA506FD95}"/>
          </ac:graphicFrameMkLst>
        </pc:graphicFrameChg>
      </pc:sldChg>
      <pc:sldChg chg="modSp mod modNotesTx">
        <pc:chgData name="Paul Frame" userId="ded3f5c5-00e7-408d-9358-fc292cfa5078" providerId="ADAL" clId="{3613EF26-BE1B-4E57-8077-DF934AF39286}" dt="2022-06-28T02:08:09.458" v="1527" actId="20577"/>
        <pc:sldMkLst>
          <pc:docMk/>
          <pc:sldMk cId="1533416210" sldId="299"/>
        </pc:sldMkLst>
        <pc:spChg chg="mod">
          <ac:chgData name="Paul Frame" userId="ded3f5c5-00e7-408d-9358-fc292cfa5078" providerId="ADAL" clId="{3613EF26-BE1B-4E57-8077-DF934AF39286}" dt="2022-06-22T19:57:06.048" v="1060" actId="6549"/>
          <ac:spMkLst>
            <pc:docMk/>
            <pc:sldMk cId="1533416210" sldId="299"/>
            <ac:spMk id="4" creationId="{3997AB39-EBAC-BB4E-855E-9F546022EA15}"/>
          </ac:spMkLst>
        </pc:spChg>
        <pc:spChg chg="mod">
          <ac:chgData name="Paul Frame" userId="ded3f5c5-00e7-408d-9358-fc292cfa5078" providerId="ADAL" clId="{3613EF26-BE1B-4E57-8077-DF934AF39286}" dt="2022-06-28T00:47:42.490" v="1253"/>
          <ac:spMkLst>
            <pc:docMk/>
            <pc:sldMk cId="1533416210" sldId="299"/>
            <ac:spMk id="5" creationId="{2BE02FBB-0518-5843-8619-CB7C01F1B98A}"/>
          </ac:spMkLst>
        </pc:spChg>
        <pc:spChg chg="mod">
          <ac:chgData name="Paul Frame" userId="ded3f5c5-00e7-408d-9358-fc292cfa5078" providerId="ADAL" clId="{3613EF26-BE1B-4E57-8077-DF934AF39286}" dt="2022-06-22T17:42:05.317" v="996" actId="1076"/>
          <ac:spMkLst>
            <pc:docMk/>
            <pc:sldMk cId="1533416210" sldId="299"/>
            <ac:spMk id="12" creationId="{DA9EFD33-AFE5-A523-DC64-C37CC6CB6D0C}"/>
          </ac:spMkLst>
        </pc:spChg>
        <pc:spChg chg="mod">
          <ac:chgData name="Paul Frame" userId="ded3f5c5-00e7-408d-9358-fc292cfa5078" providerId="ADAL" clId="{3613EF26-BE1B-4E57-8077-DF934AF39286}" dt="2022-06-22T17:42:11.437" v="997" actId="1076"/>
          <ac:spMkLst>
            <pc:docMk/>
            <pc:sldMk cId="1533416210" sldId="299"/>
            <ac:spMk id="14" creationId="{9769C510-3829-425E-7830-166A17729180}"/>
          </ac:spMkLst>
        </pc:spChg>
        <pc:spChg chg="mod">
          <ac:chgData name="Paul Frame" userId="ded3f5c5-00e7-408d-9358-fc292cfa5078" providerId="ADAL" clId="{3613EF26-BE1B-4E57-8077-DF934AF39286}" dt="2022-06-28T02:08:09.458" v="1527" actId="20577"/>
          <ac:spMkLst>
            <pc:docMk/>
            <pc:sldMk cId="1533416210" sldId="299"/>
            <ac:spMk id="16" creationId="{5E163665-BC26-DF45-B331-87081D06CC53}"/>
          </ac:spMkLst>
        </pc:spChg>
        <pc:graphicFrameChg chg="mod">
          <ac:chgData name="Paul Frame" userId="ded3f5c5-00e7-408d-9358-fc292cfa5078" providerId="ADAL" clId="{3613EF26-BE1B-4E57-8077-DF934AF39286}" dt="2022-06-22T17:19:00.252" v="698"/>
          <ac:graphicFrameMkLst>
            <pc:docMk/>
            <pc:sldMk cId="1533416210" sldId="299"/>
            <ac:graphicFrameMk id="7" creationId="{7A91F7F1-FD49-49FA-ACC6-064FA506FD95}"/>
          </ac:graphicFrameMkLst>
        </pc:graphicFrameChg>
      </pc:sldChg>
      <pc:sldChg chg="modSp mod modNotesTx">
        <pc:chgData name="Paul Frame" userId="ded3f5c5-00e7-408d-9358-fc292cfa5078" providerId="ADAL" clId="{3613EF26-BE1B-4E57-8077-DF934AF39286}" dt="2022-06-28T02:09:19.540" v="1546" actId="20577"/>
        <pc:sldMkLst>
          <pc:docMk/>
          <pc:sldMk cId="1016648279" sldId="300"/>
        </pc:sldMkLst>
        <pc:spChg chg="mod">
          <ac:chgData name="Paul Frame" userId="ded3f5c5-00e7-408d-9358-fc292cfa5078" providerId="ADAL" clId="{3613EF26-BE1B-4E57-8077-DF934AF39286}" dt="2022-06-28T01:43:12.535" v="1489" actId="947"/>
          <ac:spMkLst>
            <pc:docMk/>
            <pc:sldMk cId="1016648279" sldId="300"/>
            <ac:spMk id="2" creationId="{4F865F3D-ABB0-9F45-98FD-D3809E5842F9}"/>
          </ac:spMkLst>
        </pc:spChg>
        <pc:spChg chg="mod">
          <ac:chgData name="Paul Frame" userId="ded3f5c5-00e7-408d-9358-fc292cfa5078" providerId="ADAL" clId="{3613EF26-BE1B-4E57-8077-DF934AF39286}" dt="2022-06-22T19:57:01.837" v="1057" actId="6549"/>
          <ac:spMkLst>
            <pc:docMk/>
            <pc:sldMk cId="1016648279" sldId="300"/>
            <ac:spMk id="4" creationId="{3997AB39-EBAC-BB4E-855E-9F546022EA15}"/>
          </ac:spMkLst>
        </pc:spChg>
        <pc:spChg chg="mod">
          <ac:chgData name="Paul Frame" userId="ded3f5c5-00e7-408d-9358-fc292cfa5078" providerId="ADAL" clId="{3613EF26-BE1B-4E57-8077-DF934AF39286}" dt="2022-06-28T00:47:28.977" v="1252"/>
          <ac:spMkLst>
            <pc:docMk/>
            <pc:sldMk cId="1016648279" sldId="300"/>
            <ac:spMk id="5" creationId="{2BE02FBB-0518-5843-8619-CB7C01F1B98A}"/>
          </ac:spMkLst>
        </pc:spChg>
        <pc:spChg chg="mod">
          <ac:chgData name="Paul Frame" userId="ded3f5c5-00e7-408d-9358-fc292cfa5078" providerId="ADAL" clId="{3613EF26-BE1B-4E57-8077-DF934AF39286}" dt="2022-06-22T17:41:46.485" v="994" actId="1076"/>
          <ac:spMkLst>
            <pc:docMk/>
            <pc:sldMk cId="1016648279" sldId="300"/>
            <ac:spMk id="12" creationId="{DA9EFD33-AFE5-A523-DC64-C37CC6CB6D0C}"/>
          </ac:spMkLst>
        </pc:spChg>
        <pc:spChg chg="mod">
          <ac:chgData name="Paul Frame" userId="ded3f5c5-00e7-408d-9358-fc292cfa5078" providerId="ADAL" clId="{3613EF26-BE1B-4E57-8077-DF934AF39286}" dt="2022-06-22T17:41:54.652" v="995" actId="1076"/>
          <ac:spMkLst>
            <pc:docMk/>
            <pc:sldMk cId="1016648279" sldId="300"/>
            <ac:spMk id="14" creationId="{9769C510-3829-425E-7830-166A17729180}"/>
          </ac:spMkLst>
        </pc:spChg>
        <pc:spChg chg="mod">
          <ac:chgData name="Paul Frame" userId="ded3f5c5-00e7-408d-9358-fc292cfa5078" providerId="ADAL" clId="{3613EF26-BE1B-4E57-8077-DF934AF39286}" dt="2022-06-28T02:09:19.540" v="1546" actId="20577"/>
          <ac:spMkLst>
            <pc:docMk/>
            <pc:sldMk cId="1016648279" sldId="300"/>
            <ac:spMk id="16" creationId="{5E163665-BC26-DF45-B331-87081D06CC53}"/>
          </ac:spMkLst>
        </pc:spChg>
        <pc:graphicFrameChg chg="mod">
          <ac:chgData name="Paul Frame" userId="ded3f5c5-00e7-408d-9358-fc292cfa5078" providerId="ADAL" clId="{3613EF26-BE1B-4E57-8077-DF934AF39286}" dt="2022-06-22T17:17:37.098" v="661"/>
          <ac:graphicFrameMkLst>
            <pc:docMk/>
            <pc:sldMk cId="1016648279" sldId="300"/>
            <ac:graphicFrameMk id="7" creationId="{7A91F7F1-FD49-49FA-ACC6-064FA506FD95}"/>
          </ac:graphicFrameMkLst>
        </pc:graphicFrameChg>
      </pc:sldChg>
      <pc:sldChg chg="modSp mod ord modNotesTx">
        <pc:chgData name="Paul Frame" userId="ded3f5c5-00e7-408d-9358-fc292cfa5078" providerId="ADAL" clId="{3613EF26-BE1B-4E57-8077-DF934AF39286}" dt="2022-06-28T01:54:01.082" v="1508" actId="20577"/>
        <pc:sldMkLst>
          <pc:docMk/>
          <pc:sldMk cId="43562490" sldId="303"/>
        </pc:sldMkLst>
        <pc:spChg chg="mod">
          <ac:chgData name="Paul Frame" userId="ded3f5c5-00e7-408d-9358-fc292cfa5078" providerId="ADAL" clId="{3613EF26-BE1B-4E57-8077-DF934AF39286}" dt="2022-06-22T19:57:11.973" v="1063" actId="6549"/>
          <ac:spMkLst>
            <pc:docMk/>
            <pc:sldMk cId="43562490" sldId="303"/>
            <ac:spMk id="4" creationId="{3997AB39-EBAC-BB4E-855E-9F546022EA15}"/>
          </ac:spMkLst>
        </pc:spChg>
        <pc:spChg chg="mod">
          <ac:chgData name="Paul Frame" userId="ded3f5c5-00e7-408d-9358-fc292cfa5078" providerId="ADAL" clId="{3613EF26-BE1B-4E57-8077-DF934AF39286}" dt="2022-06-28T00:47:55.199" v="1254"/>
          <ac:spMkLst>
            <pc:docMk/>
            <pc:sldMk cId="43562490" sldId="303"/>
            <ac:spMk id="5" creationId="{2BE02FBB-0518-5843-8619-CB7C01F1B98A}"/>
          </ac:spMkLst>
        </pc:spChg>
        <pc:spChg chg="mod">
          <ac:chgData name="Paul Frame" userId="ded3f5c5-00e7-408d-9358-fc292cfa5078" providerId="ADAL" clId="{3613EF26-BE1B-4E57-8077-DF934AF39286}" dt="2022-06-22T17:42:19.931" v="998" actId="1076"/>
          <ac:spMkLst>
            <pc:docMk/>
            <pc:sldMk cId="43562490" sldId="303"/>
            <ac:spMk id="12" creationId="{DA9EFD33-AFE5-A523-DC64-C37CC6CB6D0C}"/>
          </ac:spMkLst>
        </pc:spChg>
        <pc:spChg chg="mod">
          <ac:chgData name="Paul Frame" userId="ded3f5c5-00e7-408d-9358-fc292cfa5078" providerId="ADAL" clId="{3613EF26-BE1B-4E57-8077-DF934AF39286}" dt="2022-06-22T17:42:26.073" v="999" actId="1076"/>
          <ac:spMkLst>
            <pc:docMk/>
            <pc:sldMk cId="43562490" sldId="303"/>
            <ac:spMk id="14" creationId="{9769C510-3829-425E-7830-166A17729180}"/>
          </ac:spMkLst>
        </pc:spChg>
        <pc:spChg chg="mod">
          <ac:chgData name="Paul Frame" userId="ded3f5c5-00e7-408d-9358-fc292cfa5078" providerId="ADAL" clId="{3613EF26-BE1B-4E57-8077-DF934AF39286}" dt="2022-06-28T01:54:01.082" v="1508" actId="20577"/>
          <ac:spMkLst>
            <pc:docMk/>
            <pc:sldMk cId="43562490" sldId="303"/>
            <ac:spMk id="16" creationId="{5E163665-BC26-DF45-B331-87081D06CC53}"/>
          </ac:spMkLst>
        </pc:spChg>
        <pc:graphicFrameChg chg="mod">
          <ac:chgData name="Paul Frame" userId="ded3f5c5-00e7-408d-9358-fc292cfa5078" providerId="ADAL" clId="{3613EF26-BE1B-4E57-8077-DF934AF39286}" dt="2022-06-22T17:21:22.812" v="798"/>
          <ac:graphicFrameMkLst>
            <pc:docMk/>
            <pc:sldMk cId="43562490" sldId="303"/>
            <ac:graphicFrameMk id="7" creationId="{7A91F7F1-FD49-49FA-ACC6-064FA506FD95}"/>
          </ac:graphicFrameMkLst>
        </pc:graphicFrameChg>
      </pc:sldChg>
      <pc:sldChg chg="addSp delSp modSp mod ord modNotesTx">
        <pc:chgData name="Paul Frame" userId="ded3f5c5-00e7-408d-9358-fc292cfa5078" providerId="ADAL" clId="{3613EF26-BE1B-4E57-8077-DF934AF39286}" dt="2022-06-28T16:47:34.009" v="1793"/>
        <pc:sldMkLst>
          <pc:docMk/>
          <pc:sldMk cId="3654839324" sldId="305"/>
        </pc:sldMkLst>
        <pc:spChg chg="mod">
          <ac:chgData name="Paul Frame" userId="ded3f5c5-00e7-408d-9358-fc292cfa5078" providerId="ADAL" clId="{3613EF26-BE1B-4E57-8077-DF934AF39286}" dt="2022-06-22T19:57:16.894" v="1065" actId="6549"/>
          <ac:spMkLst>
            <pc:docMk/>
            <pc:sldMk cId="3654839324" sldId="305"/>
            <ac:spMk id="4" creationId="{3997AB39-EBAC-BB4E-855E-9F546022EA15}"/>
          </ac:spMkLst>
        </pc:spChg>
        <pc:spChg chg="mod">
          <ac:chgData name="Paul Frame" userId="ded3f5c5-00e7-408d-9358-fc292cfa5078" providerId="ADAL" clId="{3613EF26-BE1B-4E57-8077-DF934AF39286}" dt="2022-06-28T16:47:34.009" v="1793"/>
          <ac:spMkLst>
            <pc:docMk/>
            <pc:sldMk cId="3654839324" sldId="305"/>
            <ac:spMk id="5" creationId="{2BE02FBB-0518-5843-8619-CB7C01F1B98A}"/>
          </ac:spMkLst>
        </pc:spChg>
        <pc:spChg chg="mod">
          <ac:chgData name="Paul Frame" userId="ded3f5c5-00e7-408d-9358-fc292cfa5078" providerId="ADAL" clId="{3613EF26-BE1B-4E57-8077-DF934AF39286}" dt="2022-06-22T18:43:27.300" v="1047" actId="6549"/>
          <ac:spMkLst>
            <pc:docMk/>
            <pc:sldMk cId="3654839324" sldId="305"/>
            <ac:spMk id="16" creationId="{5E163665-BC26-DF45-B331-87081D06CC53}"/>
          </ac:spMkLst>
        </pc:spChg>
        <pc:graphicFrameChg chg="mod">
          <ac:chgData name="Paul Frame" userId="ded3f5c5-00e7-408d-9358-fc292cfa5078" providerId="ADAL" clId="{3613EF26-BE1B-4E57-8077-DF934AF39286}" dt="2022-06-28T13:53:16.976" v="1562" actId="1076"/>
          <ac:graphicFrameMkLst>
            <pc:docMk/>
            <pc:sldMk cId="3654839324" sldId="305"/>
            <ac:graphicFrameMk id="10" creationId="{35DEC43B-2D37-4F93-AE2E-984BAE640991}"/>
          </ac:graphicFrameMkLst>
        </pc:graphicFrameChg>
        <pc:cxnChg chg="add del mod">
          <ac:chgData name="Paul Frame" userId="ded3f5c5-00e7-408d-9358-fc292cfa5078" providerId="ADAL" clId="{3613EF26-BE1B-4E57-8077-DF934AF39286}" dt="2022-06-28T14:01:04.985" v="1697" actId="478"/>
          <ac:cxnSpMkLst>
            <pc:docMk/>
            <pc:sldMk cId="3654839324" sldId="305"/>
            <ac:cxnSpMk id="8" creationId="{3DEA4CC8-86CD-3985-AFC8-9C305D329243}"/>
          </ac:cxnSpMkLst>
        </pc:cxnChg>
        <pc:cxnChg chg="add del mod">
          <ac:chgData name="Paul Frame" userId="ded3f5c5-00e7-408d-9358-fc292cfa5078" providerId="ADAL" clId="{3613EF26-BE1B-4E57-8077-DF934AF39286}" dt="2022-06-28T14:01:04.985" v="1697" actId="478"/>
          <ac:cxnSpMkLst>
            <pc:docMk/>
            <pc:sldMk cId="3654839324" sldId="305"/>
            <ac:cxnSpMk id="9" creationId="{BEE0CA58-20B1-E175-1E59-A3C9B387A03B}"/>
          </ac:cxnSpMkLst>
        </pc:cxnChg>
      </pc:sldChg>
      <pc:sldChg chg="modSp mod ord modNotesTx">
        <pc:chgData name="Paul Frame" userId="ded3f5c5-00e7-408d-9358-fc292cfa5078" providerId="ADAL" clId="{3613EF26-BE1B-4E57-8077-DF934AF39286}" dt="2022-06-28T01:06:21.103" v="1352" actId="6549"/>
        <pc:sldMkLst>
          <pc:docMk/>
          <pc:sldMk cId="2933951114" sldId="306"/>
        </pc:sldMkLst>
        <pc:spChg chg="mod">
          <ac:chgData name="Paul Frame" userId="ded3f5c5-00e7-408d-9358-fc292cfa5078" providerId="ADAL" clId="{3613EF26-BE1B-4E57-8077-DF934AF39286}" dt="2022-06-28T00:58:47.434" v="1338" actId="255"/>
          <ac:spMkLst>
            <pc:docMk/>
            <pc:sldMk cId="2933951114" sldId="306"/>
            <ac:spMk id="2" creationId="{4F865F3D-ABB0-9F45-98FD-D3809E5842F9}"/>
          </ac:spMkLst>
        </pc:spChg>
        <pc:spChg chg="mod">
          <ac:chgData name="Paul Frame" userId="ded3f5c5-00e7-408d-9358-fc292cfa5078" providerId="ADAL" clId="{3613EF26-BE1B-4E57-8077-DF934AF39286}" dt="2022-06-22T19:57:22.425" v="1067" actId="6549"/>
          <ac:spMkLst>
            <pc:docMk/>
            <pc:sldMk cId="2933951114" sldId="306"/>
            <ac:spMk id="4" creationId="{3997AB39-EBAC-BB4E-855E-9F546022EA15}"/>
          </ac:spMkLst>
        </pc:spChg>
        <pc:spChg chg="mod">
          <ac:chgData name="Paul Frame" userId="ded3f5c5-00e7-408d-9358-fc292cfa5078" providerId="ADAL" clId="{3613EF26-BE1B-4E57-8077-DF934AF39286}" dt="2022-06-28T00:46:28.108" v="1247"/>
          <ac:spMkLst>
            <pc:docMk/>
            <pc:sldMk cId="2933951114" sldId="306"/>
            <ac:spMk id="5" creationId="{2BE02FBB-0518-5843-8619-CB7C01F1B98A}"/>
          </ac:spMkLst>
        </pc:spChg>
        <pc:spChg chg="mod">
          <ac:chgData name="Paul Frame" userId="ded3f5c5-00e7-408d-9358-fc292cfa5078" providerId="ADAL" clId="{3613EF26-BE1B-4E57-8077-DF934AF39286}" dt="2022-06-22T17:42:35.333" v="1000" actId="1076"/>
          <ac:spMkLst>
            <pc:docMk/>
            <pc:sldMk cId="2933951114" sldId="306"/>
            <ac:spMk id="12" creationId="{DA9EFD33-AFE5-A523-DC64-C37CC6CB6D0C}"/>
          </ac:spMkLst>
        </pc:spChg>
        <pc:spChg chg="mod">
          <ac:chgData name="Paul Frame" userId="ded3f5c5-00e7-408d-9358-fc292cfa5078" providerId="ADAL" clId="{3613EF26-BE1B-4E57-8077-DF934AF39286}" dt="2022-06-22T17:42:39.365" v="1001" actId="1076"/>
          <ac:spMkLst>
            <pc:docMk/>
            <pc:sldMk cId="2933951114" sldId="306"/>
            <ac:spMk id="14" creationId="{9769C510-3829-425E-7830-166A17729180}"/>
          </ac:spMkLst>
        </pc:spChg>
        <pc:spChg chg="mod">
          <ac:chgData name="Paul Frame" userId="ded3f5c5-00e7-408d-9358-fc292cfa5078" providerId="ADAL" clId="{3613EF26-BE1B-4E57-8077-DF934AF39286}" dt="2022-06-28T01:06:21.103" v="1352" actId="6549"/>
          <ac:spMkLst>
            <pc:docMk/>
            <pc:sldMk cId="2933951114" sldId="306"/>
            <ac:spMk id="16" creationId="{5E163665-BC26-DF45-B331-87081D06CC53}"/>
          </ac:spMkLst>
        </pc:spChg>
        <pc:graphicFrameChg chg="mod">
          <ac:chgData name="Paul Frame" userId="ded3f5c5-00e7-408d-9358-fc292cfa5078" providerId="ADAL" clId="{3613EF26-BE1B-4E57-8077-DF934AF39286}" dt="2022-06-22T17:22:21.365" v="805"/>
          <ac:graphicFrameMkLst>
            <pc:docMk/>
            <pc:sldMk cId="2933951114" sldId="306"/>
            <ac:graphicFrameMk id="7" creationId="{7A91F7F1-FD49-49FA-ACC6-064FA506FD95}"/>
          </ac:graphicFrameMkLst>
        </pc:graphicFrameChg>
      </pc:sldChg>
      <pc:sldChg chg="modSp mod ord modNotesTx">
        <pc:chgData name="Paul Frame" userId="ded3f5c5-00e7-408d-9358-fc292cfa5078" providerId="ADAL" clId="{3613EF26-BE1B-4E57-8077-DF934AF39286}" dt="2022-06-28T01:26:38.191" v="1396" actId="6549"/>
        <pc:sldMkLst>
          <pc:docMk/>
          <pc:sldMk cId="3090738475" sldId="307"/>
        </pc:sldMkLst>
        <pc:spChg chg="mod">
          <ac:chgData name="Paul Frame" userId="ded3f5c5-00e7-408d-9358-fc292cfa5078" providerId="ADAL" clId="{3613EF26-BE1B-4E57-8077-DF934AF39286}" dt="2022-06-28T01:25:14.475" v="1380" actId="20577"/>
          <ac:spMkLst>
            <pc:docMk/>
            <pc:sldMk cId="3090738475" sldId="307"/>
            <ac:spMk id="2" creationId="{4F865F3D-ABB0-9F45-98FD-D3809E5842F9}"/>
          </ac:spMkLst>
        </pc:spChg>
        <pc:spChg chg="mod">
          <ac:chgData name="Paul Frame" userId="ded3f5c5-00e7-408d-9358-fc292cfa5078" providerId="ADAL" clId="{3613EF26-BE1B-4E57-8077-DF934AF39286}" dt="2022-06-22T19:57:30.480" v="1069" actId="6549"/>
          <ac:spMkLst>
            <pc:docMk/>
            <pc:sldMk cId="3090738475" sldId="307"/>
            <ac:spMk id="4" creationId="{3997AB39-EBAC-BB4E-855E-9F546022EA15}"/>
          </ac:spMkLst>
        </pc:spChg>
        <pc:spChg chg="mod">
          <ac:chgData name="Paul Frame" userId="ded3f5c5-00e7-408d-9358-fc292cfa5078" providerId="ADAL" clId="{3613EF26-BE1B-4E57-8077-DF934AF39286}" dt="2022-06-28T00:46:39.884" v="1248"/>
          <ac:spMkLst>
            <pc:docMk/>
            <pc:sldMk cId="3090738475" sldId="307"/>
            <ac:spMk id="5" creationId="{2BE02FBB-0518-5843-8619-CB7C01F1B98A}"/>
          </ac:spMkLst>
        </pc:spChg>
        <pc:spChg chg="mod">
          <ac:chgData name="Paul Frame" userId="ded3f5c5-00e7-408d-9358-fc292cfa5078" providerId="ADAL" clId="{3613EF26-BE1B-4E57-8077-DF934AF39286}" dt="2022-06-22T17:24:04.702" v="858" actId="1037"/>
          <ac:spMkLst>
            <pc:docMk/>
            <pc:sldMk cId="3090738475" sldId="307"/>
            <ac:spMk id="12" creationId="{DA9EFD33-AFE5-A523-DC64-C37CC6CB6D0C}"/>
          </ac:spMkLst>
        </pc:spChg>
        <pc:spChg chg="mod">
          <ac:chgData name="Paul Frame" userId="ded3f5c5-00e7-408d-9358-fc292cfa5078" providerId="ADAL" clId="{3613EF26-BE1B-4E57-8077-DF934AF39286}" dt="2022-06-22T17:42:56.291" v="1002" actId="1076"/>
          <ac:spMkLst>
            <pc:docMk/>
            <pc:sldMk cId="3090738475" sldId="307"/>
            <ac:spMk id="14" creationId="{9769C510-3829-425E-7830-166A17729180}"/>
          </ac:spMkLst>
        </pc:spChg>
        <pc:spChg chg="mod">
          <ac:chgData name="Paul Frame" userId="ded3f5c5-00e7-408d-9358-fc292cfa5078" providerId="ADAL" clId="{3613EF26-BE1B-4E57-8077-DF934AF39286}" dt="2022-06-28T01:26:38.191" v="1396" actId="6549"/>
          <ac:spMkLst>
            <pc:docMk/>
            <pc:sldMk cId="3090738475" sldId="307"/>
            <ac:spMk id="16" creationId="{5E163665-BC26-DF45-B331-87081D06CC53}"/>
          </ac:spMkLst>
        </pc:spChg>
        <pc:graphicFrameChg chg="mod">
          <ac:chgData name="Paul Frame" userId="ded3f5c5-00e7-408d-9358-fc292cfa5078" providerId="ADAL" clId="{3613EF26-BE1B-4E57-8077-DF934AF39286}" dt="2022-06-22T17:24:16.874" v="870"/>
          <ac:graphicFrameMkLst>
            <pc:docMk/>
            <pc:sldMk cId="3090738475" sldId="307"/>
            <ac:graphicFrameMk id="7" creationId="{7A91F7F1-FD49-49FA-ACC6-064FA506FD95}"/>
          </ac:graphicFrameMkLst>
        </pc:graphicFrameChg>
      </pc:sldChg>
      <pc:sldChg chg="modSp mod ord modNotesTx">
        <pc:chgData name="Paul Frame" userId="ded3f5c5-00e7-408d-9358-fc292cfa5078" providerId="ADAL" clId="{3613EF26-BE1B-4E57-8077-DF934AF39286}" dt="2022-06-28T01:29:23.669" v="1428" actId="6549"/>
        <pc:sldMkLst>
          <pc:docMk/>
          <pc:sldMk cId="3618163206" sldId="308"/>
        </pc:sldMkLst>
        <pc:spChg chg="mod">
          <ac:chgData name="Paul Frame" userId="ded3f5c5-00e7-408d-9358-fc292cfa5078" providerId="ADAL" clId="{3613EF26-BE1B-4E57-8077-DF934AF39286}" dt="2022-06-28T01:29:23.669" v="1428" actId="6549"/>
          <ac:spMkLst>
            <pc:docMk/>
            <pc:sldMk cId="3618163206" sldId="308"/>
            <ac:spMk id="2" creationId="{4F865F3D-ABB0-9F45-98FD-D3809E5842F9}"/>
          </ac:spMkLst>
        </pc:spChg>
        <pc:spChg chg="mod">
          <ac:chgData name="Paul Frame" userId="ded3f5c5-00e7-408d-9358-fc292cfa5078" providerId="ADAL" clId="{3613EF26-BE1B-4E57-8077-DF934AF39286}" dt="2022-06-22T19:57:36.906" v="1074" actId="6549"/>
          <ac:spMkLst>
            <pc:docMk/>
            <pc:sldMk cId="3618163206" sldId="308"/>
            <ac:spMk id="4" creationId="{3997AB39-EBAC-BB4E-855E-9F546022EA15}"/>
          </ac:spMkLst>
        </pc:spChg>
        <pc:spChg chg="mod">
          <ac:chgData name="Paul Frame" userId="ded3f5c5-00e7-408d-9358-fc292cfa5078" providerId="ADAL" clId="{3613EF26-BE1B-4E57-8077-DF934AF39286}" dt="2022-06-28T00:46:55.239" v="1249"/>
          <ac:spMkLst>
            <pc:docMk/>
            <pc:sldMk cId="3618163206" sldId="308"/>
            <ac:spMk id="5" creationId="{2BE02FBB-0518-5843-8619-CB7C01F1B98A}"/>
          </ac:spMkLst>
        </pc:spChg>
        <pc:spChg chg="mod">
          <ac:chgData name="Paul Frame" userId="ded3f5c5-00e7-408d-9358-fc292cfa5078" providerId="ADAL" clId="{3613EF26-BE1B-4E57-8077-DF934AF39286}" dt="2022-06-22T17:43:05.388" v="1003" actId="1076"/>
          <ac:spMkLst>
            <pc:docMk/>
            <pc:sldMk cId="3618163206" sldId="308"/>
            <ac:spMk id="12" creationId="{DA9EFD33-AFE5-A523-DC64-C37CC6CB6D0C}"/>
          </ac:spMkLst>
        </pc:spChg>
        <pc:spChg chg="mod">
          <ac:chgData name="Paul Frame" userId="ded3f5c5-00e7-408d-9358-fc292cfa5078" providerId="ADAL" clId="{3613EF26-BE1B-4E57-8077-DF934AF39286}" dt="2022-06-22T17:43:09.549" v="1004" actId="1076"/>
          <ac:spMkLst>
            <pc:docMk/>
            <pc:sldMk cId="3618163206" sldId="308"/>
            <ac:spMk id="14" creationId="{9769C510-3829-425E-7830-166A17729180}"/>
          </ac:spMkLst>
        </pc:spChg>
        <pc:spChg chg="mod">
          <ac:chgData name="Paul Frame" userId="ded3f5c5-00e7-408d-9358-fc292cfa5078" providerId="ADAL" clId="{3613EF26-BE1B-4E57-8077-DF934AF39286}" dt="2022-06-23T14:59:23.158" v="1174" actId="20577"/>
          <ac:spMkLst>
            <pc:docMk/>
            <pc:sldMk cId="3618163206" sldId="308"/>
            <ac:spMk id="16" creationId="{5E163665-BC26-DF45-B331-87081D06CC53}"/>
          </ac:spMkLst>
        </pc:spChg>
        <pc:graphicFrameChg chg="mod">
          <ac:chgData name="Paul Frame" userId="ded3f5c5-00e7-408d-9358-fc292cfa5078" providerId="ADAL" clId="{3613EF26-BE1B-4E57-8077-DF934AF39286}" dt="2022-06-22T17:25:15.718" v="877"/>
          <ac:graphicFrameMkLst>
            <pc:docMk/>
            <pc:sldMk cId="3618163206" sldId="308"/>
            <ac:graphicFrameMk id="7" creationId="{7A91F7F1-FD49-49FA-ACC6-064FA506FD95}"/>
          </ac:graphicFrameMkLst>
        </pc:graphicFrameChg>
      </pc:sldChg>
      <pc:sldChg chg="modSp mod modNotesTx">
        <pc:chgData name="Paul Frame" userId="ded3f5c5-00e7-408d-9358-fc292cfa5078" providerId="ADAL" clId="{3613EF26-BE1B-4E57-8077-DF934AF39286}" dt="2022-06-28T16:16:23.105" v="1713" actId="20577"/>
        <pc:sldMkLst>
          <pc:docMk/>
          <pc:sldMk cId="126864464" sldId="309"/>
        </pc:sldMkLst>
        <pc:spChg chg="mod">
          <ac:chgData name="Paul Frame" userId="ded3f5c5-00e7-408d-9358-fc292cfa5078" providerId="ADAL" clId="{3613EF26-BE1B-4E57-8077-DF934AF39286}" dt="2022-06-28T16:16:23.105" v="1713" actId="20577"/>
          <ac:spMkLst>
            <pc:docMk/>
            <pc:sldMk cId="126864464" sldId="309"/>
            <ac:spMk id="2" creationId="{4F865F3D-ABB0-9F45-98FD-D3809E5842F9}"/>
          </ac:spMkLst>
        </pc:spChg>
        <pc:spChg chg="mod">
          <ac:chgData name="Paul Frame" userId="ded3f5c5-00e7-408d-9358-fc292cfa5078" providerId="ADAL" clId="{3613EF26-BE1B-4E57-8077-DF934AF39286}" dt="2022-06-22T19:56:52.626" v="1051" actId="6549"/>
          <ac:spMkLst>
            <pc:docMk/>
            <pc:sldMk cId="126864464" sldId="309"/>
            <ac:spMk id="4" creationId="{3997AB39-EBAC-BB4E-855E-9F546022EA15}"/>
          </ac:spMkLst>
        </pc:spChg>
        <pc:spChg chg="mod">
          <ac:chgData name="Paul Frame" userId="ded3f5c5-00e7-408d-9358-fc292cfa5078" providerId="ADAL" clId="{3613EF26-BE1B-4E57-8077-DF934AF39286}" dt="2022-06-28T00:47:16.797" v="1251"/>
          <ac:spMkLst>
            <pc:docMk/>
            <pc:sldMk cId="126864464" sldId="309"/>
            <ac:spMk id="5" creationId="{2BE02FBB-0518-5843-8619-CB7C01F1B98A}"/>
          </ac:spMkLst>
        </pc:spChg>
        <pc:spChg chg="mod">
          <ac:chgData name="Paul Frame" userId="ded3f5c5-00e7-408d-9358-fc292cfa5078" providerId="ADAL" clId="{3613EF26-BE1B-4E57-8077-DF934AF39286}" dt="2022-06-22T17:41:27.637" v="992" actId="1076"/>
          <ac:spMkLst>
            <pc:docMk/>
            <pc:sldMk cId="126864464" sldId="309"/>
            <ac:spMk id="12" creationId="{DA9EFD33-AFE5-A523-DC64-C37CC6CB6D0C}"/>
          </ac:spMkLst>
        </pc:spChg>
        <pc:spChg chg="mod">
          <ac:chgData name="Paul Frame" userId="ded3f5c5-00e7-408d-9358-fc292cfa5078" providerId="ADAL" clId="{3613EF26-BE1B-4E57-8077-DF934AF39286}" dt="2022-06-22T17:41:34.530" v="993" actId="1076"/>
          <ac:spMkLst>
            <pc:docMk/>
            <pc:sldMk cId="126864464" sldId="309"/>
            <ac:spMk id="14" creationId="{9769C510-3829-425E-7830-166A17729180}"/>
          </ac:spMkLst>
        </pc:spChg>
        <pc:spChg chg="mod">
          <ac:chgData name="Paul Frame" userId="ded3f5c5-00e7-408d-9358-fc292cfa5078" providerId="ADAL" clId="{3613EF26-BE1B-4E57-8077-DF934AF39286}" dt="2022-06-23T15:07:45.075" v="1228" actId="27636"/>
          <ac:spMkLst>
            <pc:docMk/>
            <pc:sldMk cId="126864464" sldId="309"/>
            <ac:spMk id="16" creationId="{5E163665-BC26-DF45-B331-87081D06CC53}"/>
          </ac:spMkLst>
        </pc:spChg>
        <pc:graphicFrameChg chg="mod">
          <ac:chgData name="Paul Frame" userId="ded3f5c5-00e7-408d-9358-fc292cfa5078" providerId="ADAL" clId="{3613EF26-BE1B-4E57-8077-DF934AF39286}" dt="2022-06-22T17:16:45.505" v="655"/>
          <ac:graphicFrameMkLst>
            <pc:docMk/>
            <pc:sldMk cId="126864464" sldId="309"/>
            <ac:graphicFrameMk id="7" creationId="{7A91F7F1-FD49-49FA-ACC6-064FA506FD95}"/>
          </ac:graphicFrameMkLst>
        </pc:graphicFrameChg>
      </pc:sldChg>
      <pc:sldMasterChg chg="modSldLayout">
        <pc:chgData name="Paul Frame" userId="ded3f5c5-00e7-408d-9358-fc292cfa5078" providerId="ADAL" clId="{3613EF26-BE1B-4E57-8077-DF934AF39286}" dt="2022-06-28T16:55:14.982" v="1795" actId="20577"/>
        <pc:sldMasterMkLst>
          <pc:docMk/>
          <pc:sldMasterMk cId="2139821026" sldId="2147483723"/>
        </pc:sldMasterMkLst>
        <pc:sldLayoutChg chg="modSp mod">
          <pc:chgData name="Paul Frame" userId="ded3f5c5-00e7-408d-9358-fc292cfa5078" providerId="ADAL" clId="{3613EF26-BE1B-4E57-8077-DF934AF39286}" dt="2022-06-28T16:55:14.982" v="1795" actId="20577"/>
          <pc:sldLayoutMkLst>
            <pc:docMk/>
            <pc:sldMasterMk cId="2139821026" sldId="2147483723"/>
            <pc:sldLayoutMk cId="1186787598" sldId="2147483743"/>
          </pc:sldLayoutMkLst>
          <pc:spChg chg="mod">
            <ac:chgData name="Paul Frame" userId="ded3f5c5-00e7-408d-9358-fc292cfa5078" providerId="ADAL" clId="{3613EF26-BE1B-4E57-8077-DF934AF39286}" dt="2022-06-28T16:55:14.982" v="1795" actId="20577"/>
            <ac:spMkLst>
              <pc:docMk/>
              <pc:sldMasterMk cId="2139821026" sldId="2147483723"/>
              <pc:sldLayoutMk cId="1186787598" sldId="2147483743"/>
              <ac:spMk id="2" creationId="{00000000-0000-0000-0000-000000000000}"/>
            </ac:spMkLst>
          </pc:sp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20.xml"/><Relationship Id="rId1" Type="http://schemas.microsoft.com/office/2011/relationships/chartStyle" Target="style20.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954534003640202E-3"/>
          <c:y val="4.3840916159033627E-2"/>
          <c:w val="0.97940796694961829"/>
          <c:h val="0.69881792713746438"/>
        </c:manualLayout>
      </c:layout>
      <c:barChart>
        <c:barDir val="col"/>
        <c:grouping val="clustered"/>
        <c:varyColors val="0"/>
        <c:ser>
          <c:idx val="0"/>
          <c:order val="0"/>
          <c:tx>
            <c:strRef>
              <c:f>Sheet1!$B$1</c:f>
              <c:strCache>
                <c:ptCount val="1"/>
                <c:pt idx="0">
                  <c:v>"good" or "very good"</c:v>
                </c:pt>
              </c:strCache>
            </c:strRef>
          </c:tx>
          <c:spPr>
            <a:solidFill>
              <a:schemeClr val="tx2"/>
            </a:solidFill>
            <a:ln>
              <a:noFill/>
            </a:ln>
            <a:effectLst/>
          </c:spPr>
          <c:invertIfNegative val="0"/>
          <c:dPt>
            <c:idx val="0"/>
            <c:invertIfNegative val="0"/>
            <c:bubble3D val="0"/>
            <c:extLst>
              <c:ext xmlns:c16="http://schemas.microsoft.com/office/drawing/2014/chart" uri="{C3380CC4-5D6E-409C-BE32-E72D297353CC}">
                <c16:uniqueId val="{00000001-5ED1-4673-A8B6-9AF5B5FD5167}"/>
              </c:ext>
            </c:extLst>
          </c:dPt>
          <c:dPt>
            <c:idx val="1"/>
            <c:invertIfNegative val="0"/>
            <c:bubble3D val="0"/>
            <c:extLst>
              <c:ext xmlns:c16="http://schemas.microsoft.com/office/drawing/2014/chart" uri="{C3380CC4-5D6E-409C-BE32-E72D297353CC}">
                <c16:uniqueId val="{00000003-5ED1-4673-A8B6-9AF5B5FD5167}"/>
              </c:ext>
            </c:extLst>
          </c:dPt>
          <c:dPt>
            <c:idx val="2"/>
            <c:invertIfNegative val="0"/>
            <c:bubble3D val="0"/>
            <c:extLst>
              <c:ext xmlns:c16="http://schemas.microsoft.com/office/drawing/2014/chart" uri="{C3380CC4-5D6E-409C-BE32-E72D297353CC}">
                <c16:uniqueId val="{00000005-5ED1-4673-A8B6-9AF5B5FD5167}"/>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Average/
below-
average income*</c:v>
                </c:pt>
                <c:pt idx="1">
                  <c:v>Above-
average income*</c:v>
                </c:pt>
                <c:pt idx="3">
                  <c:v>Frequently stressed about job/income</c:v>
                </c:pt>
                <c:pt idx="4">
                  <c:v>Rarely stressed about job/income</c:v>
                </c:pt>
              </c:strCache>
            </c:strRef>
          </c:cat>
          <c:val>
            <c:numRef>
              <c:f>Sheet1!$B$2:$B$6</c:f>
              <c:numCache>
                <c:formatCode>0%</c:formatCode>
                <c:ptCount val="5"/>
                <c:pt idx="0">
                  <c:v>0.32440000000000002</c:v>
                </c:pt>
                <c:pt idx="1">
                  <c:v>0.41749999999999998</c:v>
                </c:pt>
                <c:pt idx="3">
                  <c:v>0.28000000000000003</c:v>
                </c:pt>
                <c:pt idx="4">
                  <c:v>0.38</c:v>
                </c:pt>
              </c:numCache>
            </c:numRef>
          </c:val>
          <c:extLst>
            <c:ext xmlns:c16="http://schemas.microsoft.com/office/drawing/2014/chart" uri="{C3380CC4-5D6E-409C-BE32-E72D297353CC}">
              <c16:uniqueId val="{00000006-5ED1-4673-A8B6-9AF5B5FD5167}"/>
            </c:ext>
          </c:extLst>
        </c:ser>
        <c:dLbls>
          <c:dLblPos val="inEnd"/>
          <c:showLegendKey val="0"/>
          <c:showVal val="1"/>
          <c:showCatName val="0"/>
          <c:showSerName val="0"/>
          <c:showPercent val="0"/>
          <c:showBubbleSize val="0"/>
        </c:dLbls>
        <c:gapWidth val="2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l"/>
        <c:numFmt formatCode="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Prostate deaths</c:v>
                </c:pt>
              </c:strCache>
            </c:strRef>
          </c:tx>
          <c:spPr>
            <a:solidFill>
              <a:srgbClr val="A3C9BD"/>
            </a:solidFill>
            <a:ln>
              <a:noFill/>
            </a:ln>
            <a:effectLst/>
          </c:spPr>
          <c:invertIfNegative val="0"/>
          <c:dPt>
            <c:idx val="0"/>
            <c:invertIfNegative val="0"/>
            <c:bubble3D val="0"/>
            <c:spPr>
              <a:solidFill>
                <a:srgbClr val="142B41"/>
              </a:solidFill>
              <a:ln>
                <a:noFill/>
              </a:ln>
              <a:effectLst/>
            </c:spPr>
            <c:extLst>
              <c:ext xmlns:c16="http://schemas.microsoft.com/office/drawing/2014/chart" uri="{C3380CC4-5D6E-409C-BE32-E72D297353CC}">
                <c16:uniqueId val="{00000001-A790-43CD-84C7-92780D6C11C9}"/>
              </c:ext>
            </c:extLst>
          </c:dPt>
          <c:dPt>
            <c:idx val="7"/>
            <c:invertIfNegative val="0"/>
            <c:bubble3D val="0"/>
            <c:extLst>
              <c:ext xmlns:c16="http://schemas.microsoft.com/office/drawing/2014/chart" uri="{C3380CC4-5D6E-409C-BE32-E72D297353CC}">
                <c16:uniqueId val="{00000003-A790-43CD-84C7-92780D6C11C9}"/>
              </c:ext>
            </c:extLst>
          </c:dPt>
          <c:dPt>
            <c:idx val="9"/>
            <c:invertIfNegative val="0"/>
            <c:bubble3D val="0"/>
            <c:extLst>
              <c:ext xmlns:c16="http://schemas.microsoft.com/office/drawing/2014/chart" uri="{C3380CC4-5D6E-409C-BE32-E72D297353CC}">
                <c16:uniqueId val="{00000005-A790-43CD-84C7-92780D6C11C9}"/>
              </c:ext>
            </c:extLst>
          </c:dPt>
          <c:dPt>
            <c:idx val="10"/>
            <c:invertIfNegative val="0"/>
            <c:bubble3D val="0"/>
            <c:extLst>
              <c:ext xmlns:c16="http://schemas.microsoft.com/office/drawing/2014/chart" uri="{C3380CC4-5D6E-409C-BE32-E72D297353CC}">
                <c16:uniqueId val="{00000007-A790-43CD-84C7-92780D6C11C9}"/>
              </c:ext>
            </c:extLst>
          </c:dPt>
          <c:dPt>
            <c:idx val="11"/>
            <c:invertIfNegative val="0"/>
            <c:bubble3D val="0"/>
            <c:extLst>
              <c:ext xmlns:c16="http://schemas.microsoft.com/office/drawing/2014/chart" uri="{C3380CC4-5D6E-409C-BE32-E72D297353CC}">
                <c16:uniqueId val="{00000009-A790-43CD-84C7-92780D6C11C9}"/>
              </c:ext>
            </c:extLst>
          </c:dPt>
          <c:dPt>
            <c:idx val="12"/>
            <c:invertIfNegative val="0"/>
            <c:bubble3D val="0"/>
            <c:extLst>
              <c:ext xmlns:c16="http://schemas.microsoft.com/office/drawing/2014/chart" uri="{C3380CC4-5D6E-409C-BE32-E72D297353CC}">
                <c16:uniqueId val="{0000000B-A790-43CD-84C7-92780D6C11C9}"/>
              </c:ext>
            </c:extLst>
          </c:dPt>
          <c:dLbls>
            <c:dLbl>
              <c:idx val="0"/>
              <c:numFmt formatCode="#,##0.0"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5.1282602623932041E-2"/>
                      <c:h val="5.2876932050160398E-2"/>
                    </c:manualLayout>
                  </c15:layout>
                </c:ext>
                <c:ext xmlns:c16="http://schemas.microsoft.com/office/drawing/2014/chart" uri="{C3380CC4-5D6E-409C-BE32-E72D297353CC}">
                  <c16:uniqueId val="{00000001-A790-43CD-84C7-92780D6C11C9}"/>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US</c:v>
                </c:pt>
                <c:pt idx="1">
                  <c:v>CAN</c:v>
                </c:pt>
                <c:pt idx="2">
                  <c:v>FRA</c:v>
                </c:pt>
                <c:pt idx="3">
                  <c:v>AUS</c:v>
                </c:pt>
                <c:pt idx="4">
                  <c:v>GER</c:v>
                </c:pt>
                <c:pt idx="5">
                  <c:v>NZ</c:v>
                </c:pt>
                <c:pt idx="6">
                  <c:v>NETH</c:v>
                </c:pt>
                <c:pt idx="7">
                  <c:v>SWIZ</c:v>
                </c:pt>
                <c:pt idx="8">
                  <c:v>UK</c:v>
                </c:pt>
                <c:pt idx="9">
                  <c:v>SWE</c:v>
                </c:pt>
                <c:pt idx="10">
                  <c:v>NOR</c:v>
                </c:pt>
              </c:strCache>
            </c:strRef>
          </c:cat>
          <c:val>
            <c:numRef>
              <c:f>Sheet1!$B$2:$B$12</c:f>
              <c:numCache>
                <c:formatCode>0.0</c:formatCode>
                <c:ptCount val="11"/>
                <c:pt idx="0">
                  <c:v>21.8</c:v>
                </c:pt>
                <c:pt idx="1">
                  <c:v>25.2</c:v>
                </c:pt>
                <c:pt idx="2">
                  <c:v>25.4</c:v>
                </c:pt>
                <c:pt idx="3">
                  <c:v>29</c:v>
                </c:pt>
                <c:pt idx="4">
                  <c:v>29</c:v>
                </c:pt>
                <c:pt idx="5">
                  <c:v>30.4</c:v>
                </c:pt>
                <c:pt idx="6">
                  <c:v>31.2</c:v>
                </c:pt>
                <c:pt idx="7">
                  <c:v>33.4</c:v>
                </c:pt>
                <c:pt idx="8">
                  <c:v>35.200000000000003</c:v>
                </c:pt>
                <c:pt idx="9">
                  <c:v>41.2</c:v>
                </c:pt>
                <c:pt idx="10">
                  <c:v>41.5</c:v>
                </c:pt>
              </c:numCache>
            </c:numRef>
          </c:val>
          <c:extLst>
            <c:ext xmlns:c16="http://schemas.microsoft.com/office/drawing/2014/chart" uri="{C3380CC4-5D6E-409C-BE32-E72D297353CC}">
              <c16:uniqueId val="{0000000C-A790-43CD-84C7-92780D6C11C9}"/>
            </c:ext>
          </c:extLst>
        </c:ser>
        <c:dLbls>
          <c:dLblPos val="inEnd"/>
          <c:showLegendKey val="0"/>
          <c:showVal val="1"/>
          <c:showCatName val="0"/>
          <c:showSerName val="0"/>
          <c:showPercent val="0"/>
          <c:showBubbleSize val="0"/>
        </c:dLbls>
        <c:gapWidth val="14"/>
        <c:axId val="1666536176"/>
        <c:axId val="1666457536"/>
      </c:barChart>
      <c:catAx>
        <c:axId val="16665361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b"/>
        <c:numFmt formatCode="0.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4002768994159562E-2"/>
          <c:y val="4.3905744392510437E-2"/>
          <c:w val="0.98799850689639623"/>
          <c:h val="0.70236399590674004"/>
        </c:manualLayout>
      </c:layout>
      <c:barChart>
        <c:barDir val="col"/>
        <c:grouping val="clustered"/>
        <c:varyColors val="0"/>
        <c:ser>
          <c:idx val="0"/>
          <c:order val="0"/>
          <c:tx>
            <c:strRef>
              <c:f>Sheet1!$B$1</c:f>
              <c:strCache>
                <c:ptCount val="1"/>
                <c:pt idx="0">
                  <c:v>has regular doctor</c:v>
                </c:pt>
              </c:strCache>
            </c:strRef>
          </c:tx>
          <c:spPr>
            <a:solidFill>
              <a:schemeClr val="tx2"/>
            </a:solidFill>
            <a:ln>
              <a:noFill/>
            </a:ln>
            <a:effectLst/>
          </c:spPr>
          <c:invertIfNegative val="0"/>
          <c:dPt>
            <c:idx val="0"/>
            <c:invertIfNegative val="0"/>
            <c:bubble3D val="0"/>
            <c:extLst>
              <c:ext xmlns:c16="http://schemas.microsoft.com/office/drawing/2014/chart" uri="{C3380CC4-5D6E-409C-BE32-E72D297353CC}">
                <c16:uniqueId val="{00000001-5ED1-4673-A8B6-9AF5B5FD5167}"/>
              </c:ext>
            </c:extLst>
          </c:dPt>
          <c:dPt>
            <c:idx val="1"/>
            <c:invertIfNegative val="0"/>
            <c:bubble3D val="0"/>
            <c:extLst>
              <c:ext xmlns:c16="http://schemas.microsoft.com/office/drawing/2014/chart" uri="{C3380CC4-5D6E-409C-BE32-E72D297353CC}">
                <c16:uniqueId val="{00000003-5ED1-4673-A8B6-9AF5B5FD5167}"/>
              </c:ext>
            </c:extLst>
          </c:dPt>
          <c:dPt>
            <c:idx val="2"/>
            <c:invertIfNegative val="0"/>
            <c:bubble3D val="0"/>
            <c:extLst>
              <c:ext xmlns:c16="http://schemas.microsoft.com/office/drawing/2014/chart" uri="{C3380CC4-5D6E-409C-BE32-E72D297353CC}">
                <c16:uniqueId val="{00000005-5ED1-4673-A8B6-9AF5B5FD5167}"/>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Aberage/
below-
average income</c:v>
                </c:pt>
                <c:pt idx="1">
                  <c:v>Above-
average income</c:v>
                </c:pt>
                <c:pt idx="3">
                  <c:v>Frequently stressed about job/income*</c:v>
                </c:pt>
                <c:pt idx="4">
                  <c:v>Rarely stressed about job/income*</c:v>
                </c:pt>
              </c:strCache>
            </c:strRef>
          </c:cat>
          <c:val>
            <c:numRef>
              <c:f>Sheet1!$B$2:$B$6</c:f>
              <c:numCache>
                <c:formatCode>0%</c:formatCode>
                <c:ptCount val="5"/>
                <c:pt idx="0">
                  <c:v>0.84460000000000002</c:v>
                </c:pt>
                <c:pt idx="1">
                  <c:v>0.89290000000000003</c:v>
                </c:pt>
                <c:pt idx="3">
                  <c:v>0.74660000000000004</c:v>
                </c:pt>
                <c:pt idx="4">
                  <c:v>0.88639999999999997</c:v>
                </c:pt>
              </c:numCache>
            </c:numRef>
          </c:val>
          <c:extLst>
            <c:ext xmlns:c16="http://schemas.microsoft.com/office/drawing/2014/chart" uri="{C3380CC4-5D6E-409C-BE32-E72D297353CC}">
              <c16:uniqueId val="{00000006-5ED1-4673-A8B6-9AF5B5FD5167}"/>
            </c:ext>
          </c:extLst>
        </c:ser>
        <c:dLbls>
          <c:dLblPos val="inEnd"/>
          <c:showLegendKey val="0"/>
          <c:showVal val="1"/>
          <c:showCatName val="0"/>
          <c:showSerName val="0"/>
          <c:showPercent val="0"/>
          <c:showBubbleSize val="0"/>
        </c:dLbls>
        <c:gapWidth val="2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l"/>
        <c:numFmt formatCode="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195996534087085"/>
          <c:y val="3.3950617283950615E-2"/>
          <c:w val="0.81201439363348815"/>
          <c:h val="0.9320987654320988"/>
        </c:manualLayout>
      </c:layout>
      <c:barChart>
        <c:barDir val="bar"/>
        <c:grouping val="clustered"/>
        <c:varyColors val="0"/>
        <c:ser>
          <c:idx val="0"/>
          <c:order val="0"/>
          <c:tx>
            <c:strRef>
              <c:f>Sheet1!$B$1</c:f>
              <c:strCache>
                <c:ptCount val="1"/>
                <c:pt idx="0">
                  <c:v>has regular doctor</c:v>
                </c:pt>
              </c:strCache>
            </c:strRef>
          </c:tx>
          <c:spPr>
            <a:solidFill>
              <a:schemeClr val="bg2">
                <a:lumMod val="60000"/>
                <a:lumOff val="40000"/>
              </a:schemeClr>
            </a:solidFill>
            <a:ln>
              <a:noFill/>
            </a:ln>
            <a:effectLst/>
          </c:spPr>
          <c:invertIfNegative val="0"/>
          <c:dPt>
            <c:idx val="0"/>
            <c:invertIfNegative val="0"/>
            <c:bubble3D val="0"/>
            <c:spPr>
              <a:solidFill>
                <a:srgbClr val="A3C9BD"/>
              </a:solidFill>
              <a:ln>
                <a:noFill/>
              </a:ln>
              <a:effectLst/>
            </c:spPr>
            <c:extLst>
              <c:ext xmlns:c16="http://schemas.microsoft.com/office/drawing/2014/chart" uri="{C3380CC4-5D6E-409C-BE32-E72D297353CC}">
                <c16:uniqueId val="{00000001-2E64-42EF-BA94-F2B8939A46E5}"/>
              </c:ext>
            </c:extLst>
          </c:dPt>
          <c:dPt>
            <c:idx val="1"/>
            <c:invertIfNegative val="0"/>
            <c:bubble3D val="0"/>
            <c:spPr>
              <a:solidFill>
                <a:srgbClr val="142B41"/>
              </a:solidFill>
              <a:ln>
                <a:noFill/>
              </a:ln>
              <a:effectLst/>
            </c:spPr>
            <c:extLst>
              <c:ext xmlns:c16="http://schemas.microsoft.com/office/drawing/2014/chart" uri="{C3380CC4-5D6E-409C-BE32-E72D297353CC}">
                <c16:uniqueId val="{00000003-2E64-42EF-BA94-F2B8939A46E5}"/>
              </c:ext>
            </c:extLst>
          </c:dPt>
          <c:dPt>
            <c:idx val="2"/>
            <c:invertIfNegative val="0"/>
            <c:bubble3D val="0"/>
            <c:extLst>
              <c:ext xmlns:c16="http://schemas.microsoft.com/office/drawing/2014/chart" uri="{C3380CC4-5D6E-409C-BE32-E72D297353CC}">
                <c16:uniqueId val="{00000005-2E64-42EF-BA94-F2B8939A46E5}"/>
              </c:ext>
            </c:extLst>
          </c:dPt>
          <c:dLbls>
            <c:dLbl>
              <c:idx val="0"/>
              <c:tx>
                <c:rich>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fld id="{2A382F08-650C-48AB-B01F-9D7B83885B67}" type="VALUE">
                      <a:rPr lang="en-US" b="0">
                        <a:solidFill>
                          <a:schemeClr val="tx1"/>
                        </a:solidFill>
                      </a:rPr>
                      <a:pPr>
                        <a:defRPr sz="1197" b="1" i="0" u="none" strike="noStrike" kern="1200" baseline="0">
                          <a:solidFill>
                            <a:schemeClr val="bg1"/>
                          </a:solidFill>
                          <a:latin typeface="+mn-lt"/>
                          <a:ea typeface="+mn-ea"/>
                          <a:cs typeface="+mn-cs"/>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E64-42EF-BA94-F2B8939A46E5}"/>
                </c:ext>
              </c:extLst>
            </c:dLbl>
            <c:dLbl>
              <c:idx val="1"/>
              <c:tx>
                <c:rich>
                  <a:bodyPr/>
                  <a:lstStyle/>
                  <a:p>
                    <a:fld id="{5C38B198-04D9-4B55-8719-1284116A6D42}"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2E64-42EF-BA94-F2B8939A46E5}"/>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SWE*</c:v>
                </c:pt>
                <c:pt idx="1">
                  <c:v>US</c:v>
                </c:pt>
                <c:pt idx="2">
                  <c:v>CAN</c:v>
                </c:pt>
                <c:pt idx="3">
                  <c:v>SWIZ*</c:v>
                </c:pt>
                <c:pt idx="4">
                  <c:v>AUS*</c:v>
                </c:pt>
                <c:pt idx="5">
                  <c:v>FRA*</c:v>
                </c:pt>
                <c:pt idx="6">
                  <c:v>GER*</c:v>
                </c:pt>
                <c:pt idx="7">
                  <c:v>NZ*</c:v>
                </c:pt>
                <c:pt idx="8">
                  <c:v>UK*</c:v>
                </c:pt>
                <c:pt idx="9">
                  <c:v>NETH*</c:v>
                </c:pt>
                <c:pt idx="10">
                  <c:v>NOR*</c:v>
                </c:pt>
              </c:strCache>
            </c:strRef>
          </c:cat>
          <c:val>
            <c:numRef>
              <c:f>Sheet1!$B$2:$B$12</c:f>
              <c:numCache>
                <c:formatCode>0%</c:formatCode>
                <c:ptCount val="11"/>
                <c:pt idx="0">
                  <c:v>0.83</c:v>
                </c:pt>
                <c:pt idx="1">
                  <c:v>0.87</c:v>
                </c:pt>
                <c:pt idx="2">
                  <c:v>0.87</c:v>
                </c:pt>
                <c:pt idx="3">
                  <c:v>0.92</c:v>
                </c:pt>
                <c:pt idx="4">
                  <c:v>0.92</c:v>
                </c:pt>
                <c:pt idx="5">
                  <c:v>0.94</c:v>
                </c:pt>
                <c:pt idx="6">
                  <c:v>0.94</c:v>
                </c:pt>
                <c:pt idx="7">
                  <c:v>0.95</c:v>
                </c:pt>
                <c:pt idx="8">
                  <c:v>0.96</c:v>
                </c:pt>
                <c:pt idx="9">
                  <c:v>0.99</c:v>
                </c:pt>
                <c:pt idx="10">
                  <c:v>1</c:v>
                </c:pt>
              </c:numCache>
            </c:numRef>
          </c:val>
          <c:extLst>
            <c:ext xmlns:c16="http://schemas.microsoft.com/office/drawing/2014/chart" uri="{C3380CC4-5D6E-409C-BE32-E72D297353CC}">
              <c16:uniqueId val="{00000006-2E64-42EF-BA94-F2B8939A46E5}"/>
            </c:ext>
          </c:extLst>
        </c:ser>
        <c:dLbls>
          <c:dLblPos val="inEnd"/>
          <c:showLegendKey val="0"/>
          <c:showVal val="1"/>
          <c:showCatName val="0"/>
          <c:showSerName val="0"/>
          <c:showPercent val="0"/>
          <c:showBubbleSize val="0"/>
        </c:dLbls>
        <c:gapWidth val="14"/>
        <c:axId val="1666536176"/>
        <c:axId val="1666457536"/>
      </c:barChart>
      <c:catAx>
        <c:axId val="16665361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b"/>
        <c:numFmt formatCode="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1004348274679122E-2"/>
          <c:y val="4.3905744392510437E-2"/>
          <c:w val="0.98799850689639623"/>
          <c:h val="0.70236399590674004"/>
        </c:manualLayout>
      </c:layout>
      <c:barChart>
        <c:barDir val="col"/>
        <c:grouping val="clustered"/>
        <c:varyColors val="0"/>
        <c:ser>
          <c:idx val="0"/>
          <c:order val="0"/>
          <c:tx>
            <c:strRef>
              <c:f>Sheet1!$B$1</c:f>
              <c:strCache>
                <c:ptCount val="1"/>
                <c:pt idx="0">
                  <c:v>2+ ER visits</c:v>
                </c:pt>
              </c:strCache>
            </c:strRef>
          </c:tx>
          <c:spPr>
            <a:solidFill>
              <a:schemeClr val="tx2"/>
            </a:solidFill>
            <a:ln>
              <a:noFill/>
            </a:ln>
            <a:effectLst/>
          </c:spPr>
          <c:invertIfNegative val="0"/>
          <c:dPt>
            <c:idx val="0"/>
            <c:invertIfNegative val="0"/>
            <c:bubble3D val="0"/>
            <c:extLst>
              <c:ext xmlns:c16="http://schemas.microsoft.com/office/drawing/2014/chart" uri="{C3380CC4-5D6E-409C-BE32-E72D297353CC}">
                <c16:uniqueId val="{00000001-5ED1-4673-A8B6-9AF5B5FD5167}"/>
              </c:ext>
            </c:extLst>
          </c:dPt>
          <c:dPt>
            <c:idx val="1"/>
            <c:invertIfNegative val="0"/>
            <c:bubble3D val="0"/>
            <c:extLst>
              <c:ext xmlns:c16="http://schemas.microsoft.com/office/drawing/2014/chart" uri="{C3380CC4-5D6E-409C-BE32-E72D297353CC}">
                <c16:uniqueId val="{00000003-5ED1-4673-A8B6-9AF5B5FD5167}"/>
              </c:ext>
            </c:extLst>
          </c:dPt>
          <c:dPt>
            <c:idx val="2"/>
            <c:invertIfNegative val="0"/>
            <c:bubble3D val="0"/>
            <c:extLst>
              <c:ext xmlns:c16="http://schemas.microsoft.com/office/drawing/2014/chart" uri="{C3380CC4-5D6E-409C-BE32-E72D297353CC}">
                <c16:uniqueId val="{00000005-5ED1-4673-A8B6-9AF5B5FD5167}"/>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Average/
below-
average income*</c:v>
                </c:pt>
                <c:pt idx="1">
                  <c:v>Above-
average income*</c:v>
                </c:pt>
                <c:pt idx="3">
                  <c:v>Frequently stressed about job/income*</c:v>
                </c:pt>
                <c:pt idx="4">
                  <c:v>Rarely stressed about job/income*</c:v>
                </c:pt>
              </c:strCache>
            </c:strRef>
          </c:cat>
          <c:val>
            <c:numRef>
              <c:f>Sheet1!$B$2:$B$6</c:f>
              <c:numCache>
                <c:formatCode>0%</c:formatCode>
                <c:ptCount val="5"/>
                <c:pt idx="0">
                  <c:v>0.16769999999999999</c:v>
                </c:pt>
                <c:pt idx="1">
                  <c:v>0.1047</c:v>
                </c:pt>
                <c:pt idx="3">
                  <c:v>0.21</c:v>
                </c:pt>
                <c:pt idx="4">
                  <c:v>0.13</c:v>
                </c:pt>
              </c:numCache>
            </c:numRef>
          </c:val>
          <c:extLst>
            <c:ext xmlns:c16="http://schemas.microsoft.com/office/drawing/2014/chart" uri="{C3380CC4-5D6E-409C-BE32-E72D297353CC}">
              <c16:uniqueId val="{00000006-5ED1-4673-A8B6-9AF5B5FD5167}"/>
            </c:ext>
          </c:extLst>
        </c:ser>
        <c:dLbls>
          <c:dLblPos val="inEnd"/>
          <c:showLegendKey val="0"/>
          <c:showVal val="1"/>
          <c:showCatName val="0"/>
          <c:showSerName val="0"/>
          <c:showPercent val="0"/>
          <c:showBubbleSize val="0"/>
        </c:dLbls>
        <c:gapWidth val="2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l"/>
        <c:numFmt formatCode="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525056363146915"/>
          <c:y val="3.3950617283950615E-2"/>
          <c:w val="0.81201439363348815"/>
          <c:h val="0.9320987654320988"/>
        </c:manualLayout>
      </c:layout>
      <c:barChart>
        <c:barDir val="bar"/>
        <c:grouping val="clustered"/>
        <c:varyColors val="0"/>
        <c:ser>
          <c:idx val="0"/>
          <c:order val="0"/>
          <c:tx>
            <c:strRef>
              <c:f>Sheet1!$B$1</c:f>
              <c:strCache>
                <c:ptCount val="1"/>
                <c:pt idx="0">
                  <c:v>used ER</c:v>
                </c:pt>
              </c:strCache>
            </c:strRef>
          </c:tx>
          <c:spPr>
            <a:solidFill>
              <a:srgbClr val="A3C9BD"/>
            </a:solidFill>
            <a:ln>
              <a:noFill/>
            </a:ln>
            <a:effectLst/>
          </c:spPr>
          <c:invertIfNegative val="0"/>
          <c:dPt>
            <c:idx val="0"/>
            <c:invertIfNegative val="0"/>
            <c:bubble3D val="0"/>
            <c:extLst>
              <c:ext xmlns:c16="http://schemas.microsoft.com/office/drawing/2014/chart" uri="{C3380CC4-5D6E-409C-BE32-E72D297353CC}">
                <c16:uniqueId val="{00000001-2E64-42EF-BA94-F2B8939A46E5}"/>
              </c:ext>
            </c:extLst>
          </c:dPt>
          <c:dPt>
            <c:idx val="1"/>
            <c:invertIfNegative val="0"/>
            <c:bubble3D val="0"/>
            <c:extLst>
              <c:ext xmlns:c16="http://schemas.microsoft.com/office/drawing/2014/chart" uri="{C3380CC4-5D6E-409C-BE32-E72D297353CC}">
                <c16:uniqueId val="{00000003-2E64-42EF-BA94-F2B8939A46E5}"/>
              </c:ext>
            </c:extLst>
          </c:dPt>
          <c:dPt>
            <c:idx val="2"/>
            <c:invertIfNegative val="0"/>
            <c:bubble3D val="0"/>
            <c:extLst>
              <c:ext xmlns:c16="http://schemas.microsoft.com/office/drawing/2014/chart" uri="{C3380CC4-5D6E-409C-BE32-E72D297353CC}">
                <c16:uniqueId val="{00000005-2E64-42EF-BA94-F2B8939A46E5}"/>
              </c:ext>
            </c:extLst>
          </c:dPt>
          <c:dPt>
            <c:idx val="8"/>
            <c:invertIfNegative val="0"/>
            <c:bubble3D val="0"/>
            <c:spPr>
              <a:solidFill>
                <a:srgbClr val="142B41"/>
              </a:solidFill>
              <a:ln>
                <a:noFill/>
              </a:ln>
              <a:effectLst/>
            </c:spPr>
            <c:extLst>
              <c:ext xmlns:c16="http://schemas.microsoft.com/office/drawing/2014/chart" uri="{C3380CC4-5D6E-409C-BE32-E72D297353CC}">
                <c16:uniqueId val="{00000000-404C-4EFF-BB0C-13640DF7DF2B}"/>
              </c:ext>
            </c:extLst>
          </c:dPt>
          <c:dLbls>
            <c:dLbl>
              <c:idx val="0"/>
              <c:tx>
                <c:rich>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fld id="{2A382F08-650C-48AB-B01F-9D7B83885B67}" type="VALUE">
                      <a:rPr lang="en-US" b="0">
                        <a:solidFill>
                          <a:schemeClr val="tx1"/>
                        </a:solidFill>
                      </a:rPr>
                      <a:pPr>
                        <a:defRPr sz="1197" b="1" i="0" u="none" strike="noStrike" kern="1200" baseline="0">
                          <a:solidFill>
                            <a:schemeClr val="bg1"/>
                          </a:solidFill>
                          <a:latin typeface="+mn-lt"/>
                          <a:ea typeface="+mn-ea"/>
                          <a:cs typeface="+mn-cs"/>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E64-42EF-BA94-F2B8939A46E5}"/>
                </c:ext>
              </c:extLst>
            </c:dLbl>
            <c:dLbl>
              <c:idx val="1"/>
              <c:tx>
                <c:rich>
                  <a:bodyPr/>
                  <a:lstStyle/>
                  <a:p>
                    <a:fld id="{5C38B198-04D9-4B55-8719-1284116A6D42}" type="VALUE">
                      <a:rPr lang="en-US" b="0">
                        <a:solidFill>
                          <a:schemeClr val="tx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2E64-42EF-BA94-F2B8939A46E5}"/>
                </c:ext>
              </c:extLst>
            </c:dLbl>
            <c:dLbl>
              <c:idx val="8"/>
              <c:tx>
                <c:rich>
                  <a:bodyPr/>
                  <a:lstStyle/>
                  <a:p>
                    <a:fld id="{87801A0C-6E39-44FD-9DDF-B4F4C10036F6}"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404C-4EFF-BB0C-13640DF7DF2B}"/>
                </c:ext>
              </c:extLst>
            </c:dLbl>
            <c:dLbl>
              <c:idx val="9"/>
              <c:tx>
                <c:rich>
                  <a:bodyPr/>
                  <a:lstStyle/>
                  <a:p>
                    <a:fld id="{9CF9304D-8277-4F89-A48E-AFAF0AC70C74}" type="VALUE">
                      <a:rPr lang="en-US" b="0">
                        <a:solidFill>
                          <a:schemeClr val="tx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DEE1-4A7E-8B8D-A92E4B7505CD}"/>
                </c:ext>
              </c:extLst>
            </c:dLbl>
            <c:dLbl>
              <c:idx val="10"/>
              <c:tx>
                <c:rich>
                  <a:bodyPr/>
                  <a:lstStyle/>
                  <a:p>
                    <a:fld id="{4287B77A-0CCB-4B93-9A27-21B22C5DE39F}" type="VALUE">
                      <a:rPr lang="en-US" b="0">
                        <a:solidFill>
                          <a:schemeClr val="tx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404C-4EFF-BB0C-13640DF7DF2B}"/>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NETH*</c:v>
                </c:pt>
                <c:pt idx="1">
                  <c:v>NZ*</c:v>
                </c:pt>
                <c:pt idx="2">
                  <c:v>NOR*</c:v>
                </c:pt>
                <c:pt idx="3">
                  <c:v>AUS*</c:v>
                </c:pt>
                <c:pt idx="4">
                  <c:v>FRA*</c:v>
                </c:pt>
                <c:pt idx="5">
                  <c:v>SWIZ*</c:v>
                </c:pt>
                <c:pt idx="6">
                  <c:v>GER</c:v>
                </c:pt>
                <c:pt idx="7">
                  <c:v>SWE</c:v>
                </c:pt>
                <c:pt idx="8">
                  <c:v>US</c:v>
                </c:pt>
                <c:pt idx="9">
                  <c:v>UK</c:v>
                </c:pt>
                <c:pt idx="10">
                  <c:v>CAN*</c:v>
                </c:pt>
              </c:strCache>
            </c:strRef>
          </c:cat>
          <c:val>
            <c:numRef>
              <c:f>Sheet1!$B$2:$B$12</c:f>
              <c:numCache>
                <c:formatCode>0%</c:formatCode>
                <c:ptCount val="11"/>
                <c:pt idx="0">
                  <c:v>0.05</c:v>
                </c:pt>
                <c:pt idx="1">
                  <c:v>7.0000000000000007E-2</c:v>
                </c:pt>
                <c:pt idx="2">
                  <c:v>7.0000000000000007E-2</c:v>
                </c:pt>
                <c:pt idx="3">
                  <c:v>0.08</c:v>
                </c:pt>
                <c:pt idx="4">
                  <c:v>0.1</c:v>
                </c:pt>
                <c:pt idx="5">
                  <c:v>0.1</c:v>
                </c:pt>
                <c:pt idx="6">
                  <c:v>0.11</c:v>
                </c:pt>
                <c:pt idx="7">
                  <c:v>0.12</c:v>
                </c:pt>
                <c:pt idx="8">
                  <c:v>0.14000000000000001</c:v>
                </c:pt>
                <c:pt idx="9">
                  <c:v>0.15</c:v>
                </c:pt>
                <c:pt idx="10">
                  <c:v>0.2</c:v>
                </c:pt>
              </c:numCache>
            </c:numRef>
          </c:val>
          <c:extLst>
            <c:ext xmlns:c16="http://schemas.microsoft.com/office/drawing/2014/chart" uri="{C3380CC4-5D6E-409C-BE32-E72D297353CC}">
              <c16:uniqueId val="{00000006-2E64-42EF-BA94-F2B8939A46E5}"/>
            </c:ext>
          </c:extLst>
        </c:ser>
        <c:dLbls>
          <c:dLblPos val="inEnd"/>
          <c:showLegendKey val="0"/>
          <c:showVal val="1"/>
          <c:showCatName val="0"/>
          <c:showSerName val="0"/>
          <c:showPercent val="0"/>
          <c:showBubbleSize val="0"/>
        </c:dLbls>
        <c:gapWidth val="14"/>
        <c:axId val="1666536176"/>
        <c:axId val="1666457536"/>
      </c:barChart>
      <c:catAx>
        <c:axId val="16665361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b"/>
        <c:numFmt formatCode="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9969689335760135E-3"/>
          <c:y val="4.3905744392510437E-2"/>
          <c:w val="0.98500757766606006"/>
          <c:h val="0.70236399590674004"/>
        </c:manualLayout>
      </c:layout>
      <c:barChart>
        <c:barDir val="col"/>
        <c:grouping val="clustered"/>
        <c:varyColors val="0"/>
        <c:ser>
          <c:idx val="0"/>
          <c:order val="0"/>
          <c:tx>
            <c:strRef>
              <c:f>Sheet1!$B$1</c:f>
              <c:strCache>
                <c:ptCount val="1"/>
                <c:pt idx="0">
                  <c:v>cost over $2,000</c:v>
                </c:pt>
              </c:strCache>
            </c:strRef>
          </c:tx>
          <c:spPr>
            <a:solidFill>
              <a:schemeClr val="tx2"/>
            </a:solidFill>
            <a:ln>
              <a:noFill/>
            </a:ln>
            <a:effectLst/>
          </c:spPr>
          <c:invertIfNegative val="0"/>
          <c:dPt>
            <c:idx val="0"/>
            <c:invertIfNegative val="0"/>
            <c:bubble3D val="0"/>
            <c:extLst>
              <c:ext xmlns:c16="http://schemas.microsoft.com/office/drawing/2014/chart" uri="{C3380CC4-5D6E-409C-BE32-E72D297353CC}">
                <c16:uniqueId val="{00000001-5ED1-4673-A8B6-9AF5B5FD5167}"/>
              </c:ext>
            </c:extLst>
          </c:dPt>
          <c:dPt>
            <c:idx val="1"/>
            <c:invertIfNegative val="0"/>
            <c:bubble3D val="0"/>
            <c:extLst>
              <c:ext xmlns:c16="http://schemas.microsoft.com/office/drawing/2014/chart" uri="{C3380CC4-5D6E-409C-BE32-E72D297353CC}">
                <c16:uniqueId val="{00000003-5ED1-4673-A8B6-9AF5B5FD5167}"/>
              </c:ext>
            </c:extLst>
          </c:dPt>
          <c:dPt>
            <c:idx val="2"/>
            <c:invertIfNegative val="0"/>
            <c:bubble3D val="0"/>
            <c:extLst>
              <c:ext xmlns:c16="http://schemas.microsoft.com/office/drawing/2014/chart" uri="{C3380CC4-5D6E-409C-BE32-E72D297353CC}">
                <c16:uniqueId val="{00000005-5ED1-4673-A8B6-9AF5B5FD5167}"/>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Average/
below-
average income*</c:v>
                </c:pt>
                <c:pt idx="1">
                  <c:v>Above-
average income*</c:v>
                </c:pt>
                <c:pt idx="3">
                  <c:v>Frequently stressed about job/income</c:v>
                </c:pt>
                <c:pt idx="4">
                  <c:v>Rarely stressed about job/income</c:v>
                </c:pt>
              </c:strCache>
            </c:strRef>
          </c:cat>
          <c:val>
            <c:numRef>
              <c:f>Sheet1!$B$2:$B$6</c:f>
              <c:numCache>
                <c:formatCode>0%</c:formatCode>
                <c:ptCount val="5"/>
                <c:pt idx="0">
                  <c:v>0.25069999999999998</c:v>
                </c:pt>
                <c:pt idx="1">
                  <c:v>0.42470000000000002</c:v>
                </c:pt>
                <c:pt idx="3">
                  <c:v>0.28000000000000003</c:v>
                </c:pt>
                <c:pt idx="4">
                  <c:v>0.34</c:v>
                </c:pt>
              </c:numCache>
            </c:numRef>
          </c:val>
          <c:extLst>
            <c:ext xmlns:c16="http://schemas.microsoft.com/office/drawing/2014/chart" uri="{C3380CC4-5D6E-409C-BE32-E72D297353CC}">
              <c16:uniqueId val="{00000006-5ED1-4673-A8B6-9AF5B5FD5167}"/>
            </c:ext>
          </c:extLst>
        </c:ser>
        <c:dLbls>
          <c:dLblPos val="inEnd"/>
          <c:showLegendKey val="0"/>
          <c:showVal val="1"/>
          <c:showCatName val="0"/>
          <c:showSerName val="0"/>
          <c:showPercent val="0"/>
          <c:showBubbleSize val="0"/>
        </c:dLbls>
        <c:gapWidth val="2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l"/>
        <c:numFmt formatCode="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860526448617002"/>
          <c:y val="3.3950617283950615E-2"/>
          <c:w val="0.81201439363348815"/>
          <c:h val="0.9320987654320988"/>
        </c:manualLayout>
      </c:layout>
      <c:barChart>
        <c:barDir val="bar"/>
        <c:grouping val="clustered"/>
        <c:varyColors val="0"/>
        <c:ser>
          <c:idx val="0"/>
          <c:order val="0"/>
          <c:tx>
            <c:strRef>
              <c:f>Sheet1!$B$1</c:f>
              <c:strCache>
                <c:ptCount val="1"/>
                <c:pt idx="0">
                  <c:v>cost over $2,000</c:v>
                </c:pt>
              </c:strCache>
            </c:strRef>
          </c:tx>
          <c:spPr>
            <a:solidFill>
              <a:srgbClr val="A3C9BD"/>
            </a:solidFill>
            <a:ln>
              <a:noFill/>
            </a:ln>
            <a:effectLst/>
          </c:spPr>
          <c:invertIfNegative val="0"/>
          <c:dPt>
            <c:idx val="0"/>
            <c:invertIfNegative val="0"/>
            <c:bubble3D val="0"/>
            <c:extLst>
              <c:ext xmlns:c16="http://schemas.microsoft.com/office/drawing/2014/chart" uri="{C3380CC4-5D6E-409C-BE32-E72D297353CC}">
                <c16:uniqueId val="{00000001-2E64-42EF-BA94-F2B8939A46E5}"/>
              </c:ext>
            </c:extLst>
          </c:dPt>
          <c:dPt>
            <c:idx val="1"/>
            <c:invertIfNegative val="0"/>
            <c:bubble3D val="0"/>
            <c:extLst>
              <c:ext xmlns:c16="http://schemas.microsoft.com/office/drawing/2014/chart" uri="{C3380CC4-5D6E-409C-BE32-E72D297353CC}">
                <c16:uniqueId val="{00000003-2E64-42EF-BA94-F2B8939A46E5}"/>
              </c:ext>
            </c:extLst>
          </c:dPt>
          <c:dPt>
            <c:idx val="2"/>
            <c:invertIfNegative val="0"/>
            <c:bubble3D val="0"/>
            <c:extLst>
              <c:ext xmlns:c16="http://schemas.microsoft.com/office/drawing/2014/chart" uri="{C3380CC4-5D6E-409C-BE32-E72D297353CC}">
                <c16:uniqueId val="{00000005-2E64-42EF-BA94-F2B8939A46E5}"/>
              </c:ext>
            </c:extLst>
          </c:dPt>
          <c:dPt>
            <c:idx val="8"/>
            <c:invertIfNegative val="0"/>
            <c:bubble3D val="0"/>
            <c:spPr>
              <a:solidFill>
                <a:srgbClr val="142B41"/>
              </a:solidFill>
              <a:ln>
                <a:noFill/>
              </a:ln>
              <a:effectLst/>
            </c:spPr>
            <c:extLst>
              <c:ext xmlns:c16="http://schemas.microsoft.com/office/drawing/2014/chart" uri="{C3380CC4-5D6E-409C-BE32-E72D297353CC}">
                <c16:uniqueId val="{00000000-404C-4EFF-BB0C-13640DF7DF2B}"/>
              </c:ext>
            </c:extLst>
          </c:dPt>
          <c:dLbls>
            <c:dLbl>
              <c:idx val="0"/>
              <c:tx>
                <c:rich>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fld id="{2A382F08-650C-48AB-B01F-9D7B83885B67}" type="VALUE">
                      <a:rPr lang="en-US" b="0">
                        <a:solidFill>
                          <a:schemeClr val="tx1"/>
                        </a:solidFill>
                      </a:rPr>
                      <a:pPr>
                        <a:defRPr sz="1197" b="1" i="0" u="none" strike="noStrike" kern="1200" baseline="0">
                          <a:solidFill>
                            <a:schemeClr val="bg1"/>
                          </a:solidFill>
                          <a:latin typeface="+mn-lt"/>
                          <a:ea typeface="+mn-ea"/>
                          <a:cs typeface="+mn-cs"/>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E64-42EF-BA94-F2B8939A46E5}"/>
                </c:ext>
              </c:extLst>
            </c:dLbl>
            <c:dLbl>
              <c:idx val="1"/>
              <c:tx>
                <c:rich>
                  <a:bodyPr/>
                  <a:lstStyle/>
                  <a:p>
                    <a:fld id="{5C38B198-04D9-4B55-8719-1284116A6D42}" type="VALUE">
                      <a:rPr lang="en-US" b="0">
                        <a:solidFill>
                          <a:schemeClr val="tx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2E64-42EF-BA94-F2B8939A46E5}"/>
                </c:ext>
              </c:extLst>
            </c:dLbl>
            <c:dLbl>
              <c:idx val="8"/>
              <c:tx>
                <c:rich>
                  <a:bodyPr/>
                  <a:lstStyle/>
                  <a:p>
                    <a:fld id="{87801A0C-6E39-44FD-9DDF-B4F4C10036F6}"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404C-4EFF-BB0C-13640DF7DF2B}"/>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NZ*</c:v>
                </c:pt>
                <c:pt idx="1">
                  <c:v>UK*</c:v>
                </c:pt>
                <c:pt idx="2">
                  <c:v>FRA*</c:v>
                </c:pt>
                <c:pt idx="3">
                  <c:v>NOR*</c:v>
                </c:pt>
                <c:pt idx="4">
                  <c:v>NETH*</c:v>
                </c:pt>
                <c:pt idx="5">
                  <c:v>CAN*</c:v>
                </c:pt>
                <c:pt idx="6">
                  <c:v>GER*</c:v>
                </c:pt>
                <c:pt idx="7">
                  <c:v>AUS*</c:v>
                </c:pt>
                <c:pt idx="8">
                  <c:v>US</c:v>
                </c:pt>
                <c:pt idx="9">
                  <c:v>SWIZ</c:v>
                </c:pt>
              </c:strCache>
            </c:strRef>
          </c:cat>
          <c:val>
            <c:numRef>
              <c:f>Sheet1!$B$2:$B$11</c:f>
              <c:numCache>
                <c:formatCode>0%</c:formatCode>
                <c:ptCount val="10"/>
                <c:pt idx="0">
                  <c:v>0.04</c:v>
                </c:pt>
                <c:pt idx="1">
                  <c:v>0.04</c:v>
                </c:pt>
                <c:pt idx="2">
                  <c:v>0.04</c:v>
                </c:pt>
                <c:pt idx="3">
                  <c:v>0.04</c:v>
                </c:pt>
                <c:pt idx="4">
                  <c:v>0.05</c:v>
                </c:pt>
                <c:pt idx="5">
                  <c:v>7.0000000000000007E-2</c:v>
                </c:pt>
                <c:pt idx="6">
                  <c:v>7.0000000000000007E-2</c:v>
                </c:pt>
                <c:pt idx="7">
                  <c:v>0.11</c:v>
                </c:pt>
                <c:pt idx="8">
                  <c:v>0.33</c:v>
                </c:pt>
                <c:pt idx="9">
                  <c:v>0.33</c:v>
                </c:pt>
              </c:numCache>
            </c:numRef>
          </c:val>
          <c:extLst>
            <c:ext xmlns:c16="http://schemas.microsoft.com/office/drawing/2014/chart" uri="{C3380CC4-5D6E-409C-BE32-E72D297353CC}">
              <c16:uniqueId val="{00000006-2E64-42EF-BA94-F2B8939A46E5}"/>
            </c:ext>
          </c:extLst>
        </c:ser>
        <c:dLbls>
          <c:dLblPos val="inEnd"/>
          <c:showLegendKey val="0"/>
          <c:showVal val="1"/>
          <c:showCatName val="0"/>
          <c:showSerName val="0"/>
          <c:showPercent val="0"/>
          <c:showBubbleSize val="0"/>
        </c:dLbls>
        <c:gapWidth val="14"/>
        <c:axId val="1666536176"/>
        <c:axId val="1666457536"/>
      </c:barChart>
      <c:catAx>
        <c:axId val="16665361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b"/>
        <c:numFmt formatCode="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9984844667880067E-3"/>
          <c:y val="4.3905744392510437E-2"/>
          <c:w val="0.98799850689639623"/>
          <c:h val="0.70236399590674004"/>
        </c:manualLayout>
      </c:layout>
      <c:barChart>
        <c:barDir val="col"/>
        <c:grouping val="clustered"/>
        <c:varyColors val="0"/>
        <c:ser>
          <c:idx val="0"/>
          <c:order val="0"/>
          <c:tx>
            <c:strRef>
              <c:f>Sheet1!$B$1</c:f>
              <c:strCache>
                <c:ptCount val="1"/>
                <c:pt idx="0">
                  <c:v>cost-related access problem</c:v>
                </c:pt>
              </c:strCache>
            </c:strRef>
          </c:tx>
          <c:spPr>
            <a:solidFill>
              <a:schemeClr val="tx2"/>
            </a:solidFill>
            <a:ln>
              <a:noFill/>
            </a:ln>
            <a:effectLst/>
          </c:spPr>
          <c:invertIfNegative val="0"/>
          <c:dPt>
            <c:idx val="0"/>
            <c:invertIfNegative val="0"/>
            <c:bubble3D val="0"/>
            <c:extLst>
              <c:ext xmlns:c16="http://schemas.microsoft.com/office/drawing/2014/chart" uri="{C3380CC4-5D6E-409C-BE32-E72D297353CC}">
                <c16:uniqueId val="{00000001-5ED1-4673-A8B6-9AF5B5FD5167}"/>
              </c:ext>
            </c:extLst>
          </c:dPt>
          <c:dPt>
            <c:idx val="1"/>
            <c:invertIfNegative val="0"/>
            <c:bubble3D val="0"/>
            <c:extLst>
              <c:ext xmlns:c16="http://schemas.microsoft.com/office/drawing/2014/chart" uri="{C3380CC4-5D6E-409C-BE32-E72D297353CC}">
                <c16:uniqueId val="{00000003-5ED1-4673-A8B6-9AF5B5FD5167}"/>
              </c:ext>
            </c:extLst>
          </c:dPt>
          <c:dPt>
            <c:idx val="2"/>
            <c:invertIfNegative val="0"/>
            <c:bubble3D val="0"/>
            <c:extLst>
              <c:ext xmlns:c16="http://schemas.microsoft.com/office/drawing/2014/chart" uri="{C3380CC4-5D6E-409C-BE32-E72D297353CC}">
                <c16:uniqueId val="{00000005-5ED1-4673-A8B6-9AF5B5FD5167}"/>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Average/
below-
average income*</c:v>
                </c:pt>
                <c:pt idx="1">
                  <c:v>Above-
average income*</c:v>
                </c:pt>
                <c:pt idx="3">
                  <c:v>Frequently stressed about job/income*</c:v>
                </c:pt>
                <c:pt idx="4">
                  <c:v>Rarely stressed about job/income*</c:v>
                </c:pt>
              </c:strCache>
            </c:strRef>
          </c:cat>
          <c:val>
            <c:numRef>
              <c:f>Sheet1!$B$2:$B$6</c:f>
              <c:numCache>
                <c:formatCode>0%</c:formatCode>
                <c:ptCount val="5"/>
                <c:pt idx="0">
                  <c:v>0.45250000000000001</c:v>
                </c:pt>
                <c:pt idx="1">
                  <c:v>0.26919999999999999</c:v>
                </c:pt>
                <c:pt idx="3">
                  <c:v>0.61</c:v>
                </c:pt>
                <c:pt idx="4">
                  <c:v>0.33</c:v>
                </c:pt>
              </c:numCache>
            </c:numRef>
          </c:val>
          <c:extLst>
            <c:ext xmlns:c16="http://schemas.microsoft.com/office/drawing/2014/chart" uri="{C3380CC4-5D6E-409C-BE32-E72D297353CC}">
              <c16:uniqueId val="{00000006-5ED1-4673-A8B6-9AF5B5FD5167}"/>
            </c:ext>
          </c:extLst>
        </c:ser>
        <c:dLbls>
          <c:dLblPos val="inEnd"/>
          <c:showLegendKey val="0"/>
          <c:showVal val="1"/>
          <c:showCatName val="0"/>
          <c:showSerName val="0"/>
          <c:showPercent val="0"/>
          <c:showBubbleSize val="0"/>
        </c:dLbls>
        <c:gapWidth val="2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l"/>
        <c:numFmt formatCode="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860526448617002"/>
          <c:y val="3.3950617283950615E-2"/>
          <c:w val="0.81201439363348815"/>
          <c:h val="0.9320987654320988"/>
        </c:manualLayout>
      </c:layout>
      <c:barChart>
        <c:barDir val="bar"/>
        <c:grouping val="clustered"/>
        <c:varyColors val="0"/>
        <c:ser>
          <c:idx val="0"/>
          <c:order val="0"/>
          <c:tx>
            <c:strRef>
              <c:f>Sheet1!$B$1</c:f>
              <c:strCache>
                <c:ptCount val="1"/>
                <c:pt idx="0">
                  <c:v>cost-related problem</c:v>
                </c:pt>
              </c:strCache>
            </c:strRef>
          </c:tx>
          <c:spPr>
            <a:solidFill>
              <a:srgbClr val="A3C9BD"/>
            </a:solidFill>
            <a:ln>
              <a:noFill/>
            </a:ln>
            <a:effectLst/>
          </c:spPr>
          <c:invertIfNegative val="0"/>
          <c:dPt>
            <c:idx val="0"/>
            <c:invertIfNegative val="0"/>
            <c:bubble3D val="0"/>
            <c:extLst>
              <c:ext xmlns:c16="http://schemas.microsoft.com/office/drawing/2014/chart" uri="{C3380CC4-5D6E-409C-BE32-E72D297353CC}">
                <c16:uniqueId val="{00000001-2E64-42EF-BA94-F2B8939A46E5}"/>
              </c:ext>
            </c:extLst>
          </c:dPt>
          <c:dPt>
            <c:idx val="1"/>
            <c:invertIfNegative val="0"/>
            <c:bubble3D val="0"/>
            <c:extLst>
              <c:ext xmlns:c16="http://schemas.microsoft.com/office/drawing/2014/chart" uri="{C3380CC4-5D6E-409C-BE32-E72D297353CC}">
                <c16:uniqueId val="{00000003-2E64-42EF-BA94-F2B8939A46E5}"/>
              </c:ext>
            </c:extLst>
          </c:dPt>
          <c:dPt>
            <c:idx val="2"/>
            <c:invertIfNegative val="0"/>
            <c:bubble3D val="0"/>
            <c:extLst>
              <c:ext xmlns:c16="http://schemas.microsoft.com/office/drawing/2014/chart" uri="{C3380CC4-5D6E-409C-BE32-E72D297353CC}">
                <c16:uniqueId val="{00000005-2E64-42EF-BA94-F2B8939A46E5}"/>
              </c:ext>
            </c:extLst>
          </c:dPt>
          <c:dPt>
            <c:idx val="10"/>
            <c:invertIfNegative val="0"/>
            <c:bubble3D val="0"/>
            <c:spPr>
              <a:solidFill>
                <a:srgbClr val="142B41"/>
              </a:solidFill>
              <a:ln>
                <a:noFill/>
              </a:ln>
              <a:effectLst/>
            </c:spPr>
            <c:extLst>
              <c:ext xmlns:c16="http://schemas.microsoft.com/office/drawing/2014/chart" uri="{C3380CC4-5D6E-409C-BE32-E72D297353CC}">
                <c16:uniqueId val="{00000002-404C-4EFF-BB0C-13640DF7DF2B}"/>
              </c:ext>
            </c:extLst>
          </c:dPt>
          <c:dLbls>
            <c:dLbl>
              <c:idx val="0"/>
              <c:tx>
                <c:rich>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fld id="{2A382F08-650C-48AB-B01F-9D7B83885B67}" type="VALUE">
                      <a:rPr lang="en-US" b="0">
                        <a:solidFill>
                          <a:schemeClr val="tx1"/>
                        </a:solidFill>
                      </a:rPr>
                      <a:pPr>
                        <a:defRPr sz="1197" b="1" i="0" u="none" strike="noStrike" kern="1200" baseline="0">
                          <a:solidFill>
                            <a:schemeClr val="bg1"/>
                          </a:solidFill>
                          <a:latin typeface="+mn-lt"/>
                          <a:ea typeface="+mn-ea"/>
                          <a:cs typeface="+mn-cs"/>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E64-42EF-BA94-F2B8939A46E5}"/>
                </c:ext>
              </c:extLst>
            </c:dLbl>
            <c:dLbl>
              <c:idx val="1"/>
              <c:tx>
                <c:rich>
                  <a:bodyPr/>
                  <a:lstStyle/>
                  <a:p>
                    <a:fld id="{5C38B198-04D9-4B55-8719-1284116A6D42}" type="VALUE">
                      <a:rPr lang="en-US" b="0">
                        <a:solidFill>
                          <a:schemeClr val="tx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2E64-42EF-BA94-F2B8939A46E5}"/>
                </c:ext>
              </c:extLst>
            </c:dLbl>
            <c:dLbl>
              <c:idx val="8"/>
              <c:tx>
                <c:rich>
                  <a:bodyPr/>
                  <a:lstStyle/>
                  <a:p>
                    <a:fld id="{87801A0C-6E39-44FD-9DDF-B4F4C10036F6}" type="VALUE">
                      <a:rPr lang="en-US" b="0">
                        <a:solidFill>
                          <a:schemeClr val="tx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404C-4EFF-BB0C-13640DF7DF2B}"/>
                </c:ext>
              </c:extLst>
            </c:dLbl>
            <c:dLbl>
              <c:idx val="10"/>
              <c:tx>
                <c:rich>
                  <a:bodyPr/>
                  <a:lstStyle/>
                  <a:p>
                    <a:fld id="{4287B77A-0CCB-4B93-9A27-21B22C5DE39F}"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404C-4EFF-BB0C-13640DF7DF2B}"/>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UK*</c:v>
                </c:pt>
                <c:pt idx="1">
                  <c:v>NOR*</c:v>
                </c:pt>
                <c:pt idx="2">
                  <c:v>GER*</c:v>
                </c:pt>
                <c:pt idx="3">
                  <c:v>SWE*</c:v>
                </c:pt>
                <c:pt idx="4">
                  <c:v>FRA*</c:v>
                </c:pt>
                <c:pt idx="5">
                  <c:v>NETH*</c:v>
                </c:pt>
                <c:pt idx="6">
                  <c:v>CAN*</c:v>
                </c:pt>
                <c:pt idx="7">
                  <c:v>NZ*</c:v>
                </c:pt>
                <c:pt idx="8">
                  <c:v>AUS*</c:v>
                </c:pt>
                <c:pt idx="9">
                  <c:v>SWIZ*</c:v>
                </c:pt>
                <c:pt idx="10">
                  <c:v>US</c:v>
                </c:pt>
              </c:strCache>
            </c:strRef>
          </c:cat>
          <c:val>
            <c:numRef>
              <c:f>Sheet1!$B$2:$B$12</c:f>
              <c:numCache>
                <c:formatCode>0%</c:formatCode>
                <c:ptCount val="11"/>
                <c:pt idx="0">
                  <c:v>7.0000000000000007E-2</c:v>
                </c:pt>
                <c:pt idx="1">
                  <c:v>7.0000000000000007E-2</c:v>
                </c:pt>
                <c:pt idx="2">
                  <c:v>0.09</c:v>
                </c:pt>
                <c:pt idx="3">
                  <c:v>0.09</c:v>
                </c:pt>
                <c:pt idx="4">
                  <c:v>0.09</c:v>
                </c:pt>
                <c:pt idx="5">
                  <c:v>0.1</c:v>
                </c:pt>
                <c:pt idx="6">
                  <c:v>0.13</c:v>
                </c:pt>
                <c:pt idx="7">
                  <c:v>0.14000000000000001</c:v>
                </c:pt>
                <c:pt idx="8">
                  <c:v>0.15</c:v>
                </c:pt>
                <c:pt idx="9">
                  <c:v>0.25</c:v>
                </c:pt>
                <c:pt idx="10">
                  <c:v>0.37</c:v>
                </c:pt>
              </c:numCache>
            </c:numRef>
          </c:val>
          <c:extLst>
            <c:ext xmlns:c16="http://schemas.microsoft.com/office/drawing/2014/chart" uri="{C3380CC4-5D6E-409C-BE32-E72D297353CC}">
              <c16:uniqueId val="{00000006-2E64-42EF-BA94-F2B8939A46E5}"/>
            </c:ext>
          </c:extLst>
        </c:ser>
        <c:dLbls>
          <c:dLblPos val="inEnd"/>
          <c:showLegendKey val="0"/>
          <c:showVal val="1"/>
          <c:showCatName val="0"/>
          <c:showSerName val="0"/>
          <c:showPercent val="0"/>
          <c:showBubbleSize val="0"/>
        </c:dLbls>
        <c:gapWidth val="14"/>
        <c:axId val="1666536176"/>
        <c:axId val="1666457536"/>
      </c:barChart>
      <c:catAx>
        <c:axId val="16665361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b"/>
        <c:numFmt formatCode="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9984844667880067E-3"/>
          <c:y val="4.3905744392510437E-2"/>
          <c:w val="0.98840342034998219"/>
          <c:h val="0.69915042227457525"/>
        </c:manualLayout>
      </c:layout>
      <c:barChart>
        <c:barDir val="col"/>
        <c:grouping val="clustered"/>
        <c:varyColors val="0"/>
        <c:ser>
          <c:idx val="0"/>
          <c:order val="0"/>
          <c:tx>
            <c:strRef>
              <c:f>Sheet1!$B$1</c:f>
              <c:strCache>
                <c:ptCount val="1"/>
                <c:pt idx="0">
                  <c:v>medical bill problem</c:v>
                </c:pt>
              </c:strCache>
            </c:strRef>
          </c:tx>
          <c:spPr>
            <a:solidFill>
              <a:schemeClr val="tx2"/>
            </a:solidFill>
            <a:ln>
              <a:noFill/>
            </a:ln>
            <a:effectLst/>
          </c:spPr>
          <c:invertIfNegative val="0"/>
          <c:dPt>
            <c:idx val="0"/>
            <c:invertIfNegative val="0"/>
            <c:bubble3D val="0"/>
            <c:extLst>
              <c:ext xmlns:c16="http://schemas.microsoft.com/office/drawing/2014/chart" uri="{C3380CC4-5D6E-409C-BE32-E72D297353CC}">
                <c16:uniqueId val="{00000001-5ED1-4673-A8B6-9AF5B5FD5167}"/>
              </c:ext>
            </c:extLst>
          </c:dPt>
          <c:dPt>
            <c:idx val="1"/>
            <c:invertIfNegative val="0"/>
            <c:bubble3D val="0"/>
            <c:extLst>
              <c:ext xmlns:c16="http://schemas.microsoft.com/office/drawing/2014/chart" uri="{C3380CC4-5D6E-409C-BE32-E72D297353CC}">
                <c16:uniqueId val="{00000003-5ED1-4673-A8B6-9AF5B5FD5167}"/>
              </c:ext>
            </c:extLst>
          </c:dPt>
          <c:dPt>
            <c:idx val="2"/>
            <c:invertIfNegative val="0"/>
            <c:bubble3D val="0"/>
            <c:extLst>
              <c:ext xmlns:c16="http://schemas.microsoft.com/office/drawing/2014/chart" uri="{C3380CC4-5D6E-409C-BE32-E72D297353CC}">
                <c16:uniqueId val="{00000005-5ED1-4673-A8B6-9AF5B5FD5167}"/>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Average/
below-
average income</c:v>
                </c:pt>
                <c:pt idx="1">
                  <c:v>Above-
average income</c:v>
                </c:pt>
                <c:pt idx="3">
                  <c:v>Frequently stressed about job/income*</c:v>
                </c:pt>
                <c:pt idx="4">
                  <c:v>Rarely stressed about job/income*</c:v>
                </c:pt>
              </c:strCache>
            </c:strRef>
          </c:cat>
          <c:val>
            <c:numRef>
              <c:f>Sheet1!$B$2:$B$6</c:f>
              <c:numCache>
                <c:formatCode>0%</c:formatCode>
                <c:ptCount val="5"/>
                <c:pt idx="0">
                  <c:v>0.45069999999999999</c:v>
                </c:pt>
                <c:pt idx="1">
                  <c:v>0.43180000000000002</c:v>
                </c:pt>
                <c:pt idx="3">
                  <c:v>0.67</c:v>
                </c:pt>
                <c:pt idx="4">
                  <c:v>0.41</c:v>
                </c:pt>
              </c:numCache>
            </c:numRef>
          </c:val>
          <c:extLst>
            <c:ext xmlns:c16="http://schemas.microsoft.com/office/drawing/2014/chart" uri="{C3380CC4-5D6E-409C-BE32-E72D297353CC}">
              <c16:uniqueId val="{00000006-5ED1-4673-A8B6-9AF5B5FD5167}"/>
            </c:ext>
          </c:extLst>
        </c:ser>
        <c:dLbls>
          <c:dLblPos val="inEnd"/>
          <c:showLegendKey val="0"/>
          <c:showVal val="1"/>
          <c:showCatName val="0"/>
          <c:showSerName val="0"/>
          <c:showPercent val="0"/>
          <c:showBubbleSize val="0"/>
        </c:dLbls>
        <c:gapWidth val="2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l"/>
        <c:numFmt formatCode="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860526448617002"/>
          <c:y val="3.3950617283950615E-2"/>
          <c:w val="0.81201439363348815"/>
          <c:h val="0.9320987654320988"/>
        </c:manualLayout>
      </c:layout>
      <c:barChart>
        <c:barDir val="bar"/>
        <c:grouping val="clustered"/>
        <c:varyColors val="0"/>
        <c:ser>
          <c:idx val="0"/>
          <c:order val="0"/>
          <c:tx>
            <c:strRef>
              <c:f>Sheet1!$B$1</c:f>
              <c:strCache>
                <c:ptCount val="1"/>
                <c:pt idx="0">
                  <c:v>"good" or "very good"</c:v>
                </c:pt>
              </c:strCache>
            </c:strRef>
          </c:tx>
          <c:spPr>
            <a:solidFill>
              <a:schemeClr val="bg2">
                <a:lumMod val="60000"/>
                <a:lumOff val="40000"/>
              </a:schemeClr>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1-2E64-42EF-BA94-F2B8939A46E5}"/>
              </c:ext>
            </c:extLst>
          </c:dPt>
          <c:dPt>
            <c:idx val="1"/>
            <c:invertIfNegative val="0"/>
            <c:bubble3D val="0"/>
            <c:extLst>
              <c:ext xmlns:c16="http://schemas.microsoft.com/office/drawing/2014/chart" uri="{C3380CC4-5D6E-409C-BE32-E72D297353CC}">
                <c16:uniqueId val="{00000003-2E64-42EF-BA94-F2B8939A46E5}"/>
              </c:ext>
            </c:extLst>
          </c:dPt>
          <c:dPt>
            <c:idx val="2"/>
            <c:invertIfNegative val="0"/>
            <c:bubble3D val="0"/>
            <c:extLst>
              <c:ext xmlns:c16="http://schemas.microsoft.com/office/drawing/2014/chart" uri="{C3380CC4-5D6E-409C-BE32-E72D297353CC}">
                <c16:uniqueId val="{00000005-2E64-42EF-BA94-F2B8939A46E5}"/>
              </c:ext>
            </c:extLst>
          </c:dPt>
          <c:dLbls>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1-2E64-42EF-BA94-F2B8939A46E5}"/>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US</c:v>
                </c:pt>
                <c:pt idx="1">
                  <c:v>SWE*</c:v>
                </c:pt>
                <c:pt idx="2">
                  <c:v>CAN*</c:v>
                </c:pt>
                <c:pt idx="3">
                  <c:v>NETH*</c:v>
                </c:pt>
                <c:pt idx="4">
                  <c:v>FRA*</c:v>
                </c:pt>
                <c:pt idx="5">
                  <c:v>UK*</c:v>
                </c:pt>
                <c:pt idx="6">
                  <c:v>AUS*</c:v>
                </c:pt>
                <c:pt idx="7">
                  <c:v>GER*</c:v>
                </c:pt>
                <c:pt idx="8">
                  <c:v>NZ*</c:v>
                </c:pt>
                <c:pt idx="9">
                  <c:v>NOR*</c:v>
                </c:pt>
                <c:pt idx="10">
                  <c:v>SWIZ*</c:v>
                </c:pt>
              </c:strCache>
            </c:strRef>
          </c:cat>
          <c:val>
            <c:numRef>
              <c:f>Sheet1!$B$2:$B$12</c:f>
              <c:numCache>
                <c:formatCode>General</c:formatCode>
                <c:ptCount val="11"/>
                <c:pt idx="0">
                  <c:v>0.36709999999999998</c:v>
                </c:pt>
                <c:pt idx="1">
                  <c:v>0.6038</c:v>
                </c:pt>
                <c:pt idx="2">
                  <c:v>0.6341</c:v>
                </c:pt>
                <c:pt idx="3">
                  <c:v>0.65129999999999999</c:v>
                </c:pt>
                <c:pt idx="4">
                  <c:v>0.76270000000000004</c:v>
                </c:pt>
                <c:pt idx="5">
                  <c:v>0.76580000000000004</c:v>
                </c:pt>
                <c:pt idx="6">
                  <c:v>0.78520000000000001</c:v>
                </c:pt>
                <c:pt idx="7">
                  <c:v>0.80300000000000005</c:v>
                </c:pt>
                <c:pt idx="8">
                  <c:v>0.82020000000000004</c:v>
                </c:pt>
                <c:pt idx="9">
                  <c:v>0.84430000000000005</c:v>
                </c:pt>
                <c:pt idx="10">
                  <c:v>0.87880000000000003</c:v>
                </c:pt>
              </c:numCache>
            </c:numRef>
          </c:val>
          <c:extLst>
            <c:ext xmlns:c16="http://schemas.microsoft.com/office/drawing/2014/chart" uri="{C3380CC4-5D6E-409C-BE32-E72D297353CC}">
              <c16:uniqueId val="{00000006-2E64-42EF-BA94-F2B8939A46E5}"/>
            </c:ext>
          </c:extLst>
        </c:ser>
        <c:dLbls>
          <c:dLblPos val="inEnd"/>
          <c:showLegendKey val="0"/>
          <c:showVal val="1"/>
          <c:showCatName val="0"/>
          <c:showSerName val="0"/>
          <c:showPercent val="0"/>
          <c:showBubbleSize val="0"/>
        </c:dLbls>
        <c:gapWidth val="14"/>
        <c:axId val="1666536176"/>
        <c:axId val="1666457536"/>
      </c:barChart>
      <c:catAx>
        <c:axId val="16665361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b"/>
        <c:numFmt formatCode="General"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860526448617002"/>
          <c:y val="3.3950617283950615E-2"/>
          <c:w val="0.81201439363348815"/>
          <c:h val="0.9320987654320988"/>
        </c:manualLayout>
      </c:layout>
      <c:barChart>
        <c:barDir val="bar"/>
        <c:grouping val="clustered"/>
        <c:varyColors val="0"/>
        <c:ser>
          <c:idx val="0"/>
          <c:order val="0"/>
          <c:tx>
            <c:strRef>
              <c:f>Sheet1!$B$1</c:f>
              <c:strCache>
                <c:ptCount val="1"/>
                <c:pt idx="0">
                  <c:v>medical bill problem</c:v>
                </c:pt>
              </c:strCache>
            </c:strRef>
          </c:tx>
          <c:spPr>
            <a:solidFill>
              <a:srgbClr val="A3C9BD"/>
            </a:solidFill>
            <a:ln>
              <a:noFill/>
            </a:ln>
            <a:effectLst/>
          </c:spPr>
          <c:invertIfNegative val="0"/>
          <c:dPt>
            <c:idx val="0"/>
            <c:invertIfNegative val="0"/>
            <c:bubble3D val="0"/>
            <c:extLst>
              <c:ext xmlns:c16="http://schemas.microsoft.com/office/drawing/2014/chart" uri="{C3380CC4-5D6E-409C-BE32-E72D297353CC}">
                <c16:uniqueId val="{00000001-2E64-42EF-BA94-F2B8939A46E5}"/>
              </c:ext>
            </c:extLst>
          </c:dPt>
          <c:dPt>
            <c:idx val="1"/>
            <c:invertIfNegative val="0"/>
            <c:bubble3D val="0"/>
            <c:extLst>
              <c:ext xmlns:c16="http://schemas.microsoft.com/office/drawing/2014/chart" uri="{C3380CC4-5D6E-409C-BE32-E72D297353CC}">
                <c16:uniqueId val="{00000003-2E64-42EF-BA94-F2B8939A46E5}"/>
              </c:ext>
            </c:extLst>
          </c:dPt>
          <c:dPt>
            <c:idx val="2"/>
            <c:invertIfNegative val="0"/>
            <c:bubble3D val="0"/>
            <c:extLst>
              <c:ext xmlns:c16="http://schemas.microsoft.com/office/drawing/2014/chart" uri="{C3380CC4-5D6E-409C-BE32-E72D297353CC}">
                <c16:uniqueId val="{00000005-2E64-42EF-BA94-F2B8939A46E5}"/>
              </c:ext>
            </c:extLst>
          </c:dPt>
          <c:dPt>
            <c:idx val="10"/>
            <c:invertIfNegative val="0"/>
            <c:bubble3D val="0"/>
            <c:spPr>
              <a:solidFill>
                <a:srgbClr val="142B41"/>
              </a:solidFill>
              <a:ln>
                <a:noFill/>
              </a:ln>
              <a:effectLst/>
            </c:spPr>
            <c:extLst>
              <c:ext xmlns:c16="http://schemas.microsoft.com/office/drawing/2014/chart" uri="{C3380CC4-5D6E-409C-BE32-E72D297353CC}">
                <c16:uniqueId val="{00000002-404C-4EFF-BB0C-13640DF7DF2B}"/>
              </c:ext>
            </c:extLst>
          </c:dPt>
          <c:dLbls>
            <c:dLbl>
              <c:idx val="0"/>
              <c:tx>
                <c:rich>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fld id="{2A382F08-650C-48AB-B01F-9D7B83885B67}" type="VALUE">
                      <a:rPr lang="en-US" b="0">
                        <a:solidFill>
                          <a:schemeClr val="tx1"/>
                        </a:solidFill>
                      </a:rPr>
                      <a:pPr>
                        <a:defRPr sz="1197" b="1" i="0" u="none" strike="noStrike" kern="1200" baseline="0">
                          <a:solidFill>
                            <a:schemeClr val="bg1"/>
                          </a:solidFill>
                          <a:latin typeface="+mn-lt"/>
                          <a:ea typeface="+mn-ea"/>
                          <a:cs typeface="+mn-cs"/>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E64-42EF-BA94-F2B8939A46E5}"/>
                </c:ext>
              </c:extLst>
            </c:dLbl>
            <c:dLbl>
              <c:idx val="1"/>
              <c:tx>
                <c:rich>
                  <a:bodyPr/>
                  <a:lstStyle/>
                  <a:p>
                    <a:fld id="{5C38B198-04D9-4B55-8719-1284116A6D42}" type="VALUE">
                      <a:rPr lang="en-US" b="0">
                        <a:solidFill>
                          <a:schemeClr val="tx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2E64-42EF-BA94-F2B8939A46E5}"/>
                </c:ext>
              </c:extLst>
            </c:dLbl>
            <c:dLbl>
              <c:idx val="8"/>
              <c:tx>
                <c:rich>
                  <a:bodyPr/>
                  <a:lstStyle/>
                  <a:p>
                    <a:fld id="{87801A0C-6E39-44FD-9DDF-B4F4C10036F6}" type="VALUE">
                      <a:rPr lang="en-US" b="0">
                        <a:solidFill>
                          <a:schemeClr val="tx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404C-4EFF-BB0C-13640DF7DF2B}"/>
                </c:ext>
              </c:extLst>
            </c:dLbl>
            <c:dLbl>
              <c:idx val="10"/>
              <c:tx>
                <c:rich>
                  <a:bodyPr/>
                  <a:lstStyle/>
                  <a:p>
                    <a:fld id="{4287B77A-0CCB-4B93-9A27-21B22C5DE39F}"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404C-4EFF-BB0C-13640DF7DF2B}"/>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UK*</c:v>
                </c:pt>
                <c:pt idx="1">
                  <c:v>NOR*</c:v>
                </c:pt>
                <c:pt idx="2">
                  <c:v>SWE*</c:v>
                </c:pt>
                <c:pt idx="3">
                  <c:v>NZ*</c:v>
                </c:pt>
                <c:pt idx="4">
                  <c:v>NETH*</c:v>
                </c:pt>
                <c:pt idx="5">
                  <c:v>GER*</c:v>
                </c:pt>
                <c:pt idx="6">
                  <c:v>CAN*</c:v>
                </c:pt>
                <c:pt idx="7">
                  <c:v>AUS*</c:v>
                </c:pt>
                <c:pt idx="8">
                  <c:v>FRA*</c:v>
                </c:pt>
                <c:pt idx="9">
                  <c:v>SWIZ*</c:v>
                </c:pt>
                <c:pt idx="10">
                  <c:v>US</c:v>
                </c:pt>
              </c:strCache>
            </c:strRef>
          </c:cat>
          <c:val>
            <c:numRef>
              <c:f>Sheet1!$B$2:$B$12</c:f>
              <c:numCache>
                <c:formatCode>0%</c:formatCode>
                <c:ptCount val="11"/>
                <c:pt idx="0">
                  <c:v>7.0000000000000007E-2</c:v>
                </c:pt>
                <c:pt idx="1">
                  <c:v>0.09</c:v>
                </c:pt>
                <c:pt idx="2">
                  <c:v>0.11</c:v>
                </c:pt>
                <c:pt idx="3">
                  <c:v>0.12</c:v>
                </c:pt>
                <c:pt idx="4">
                  <c:v>0.15</c:v>
                </c:pt>
                <c:pt idx="5">
                  <c:v>0.18</c:v>
                </c:pt>
                <c:pt idx="6">
                  <c:v>0.19</c:v>
                </c:pt>
                <c:pt idx="7">
                  <c:v>0.2</c:v>
                </c:pt>
                <c:pt idx="8">
                  <c:v>0.23</c:v>
                </c:pt>
                <c:pt idx="9">
                  <c:v>0.26</c:v>
                </c:pt>
                <c:pt idx="10">
                  <c:v>0.45</c:v>
                </c:pt>
              </c:numCache>
            </c:numRef>
          </c:val>
          <c:extLst>
            <c:ext xmlns:c16="http://schemas.microsoft.com/office/drawing/2014/chart" uri="{C3380CC4-5D6E-409C-BE32-E72D297353CC}">
              <c16:uniqueId val="{00000006-2E64-42EF-BA94-F2B8939A46E5}"/>
            </c:ext>
          </c:extLst>
        </c:ser>
        <c:dLbls>
          <c:dLblPos val="inEnd"/>
          <c:showLegendKey val="0"/>
          <c:showVal val="1"/>
          <c:showCatName val="0"/>
          <c:showSerName val="0"/>
          <c:showPercent val="0"/>
          <c:showBubbleSize val="0"/>
        </c:dLbls>
        <c:gapWidth val="14"/>
        <c:axId val="1666536176"/>
        <c:axId val="1666457536"/>
      </c:barChart>
      <c:catAx>
        <c:axId val="16665361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b"/>
        <c:numFmt formatCode="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3734821448903651E-2"/>
          <c:y val="3.3950617283950615E-2"/>
          <c:w val="0.88688490650901441"/>
          <c:h val="0.9320987654320988"/>
        </c:manualLayout>
      </c:layout>
      <c:barChart>
        <c:barDir val="bar"/>
        <c:grouping val="clustered"/>
        <c:varyColors val="0"/>
        <c:ser>
          <c:idx val="0"/>
          <c:order val="0"/>
          <c:tx>
            <c:strRef>
              <c:f>Sheet1!$B$1</c:f>
              <c:strCache>
                <c:ptCount val="1"/>
                <c:pt idx="0">
                  <c:v>Deaths per 100,000</c:v>
                </c:pt>
              </c:strCache>
            </c:strRef>
          </c:tx>
          <c:spPr>
            <a:solidFill>
              <a:srgbClr val="A3C9BD"/>
            </a:solidFill>
            <a:ln>
              <a:noFill/>
            </a:ln>
            <a:effectLst/>
          </c:spPr>
          <c:invertIfNegative val="0"/>
          <c:dPt>
            <c:idx val="0"/>
            <c:invertIfNegative val="0"/>
            <c:bubble3D val="0"/>
            <c:extLst>
              <c:ext xmlns:c16="http://schemas.microsoft.com/office/drawing/2014/chart" uri="{C3380CC4-5D6E-409C-BE32-E72D297353CC}">
                <c16:uniqueId val="{00000001-2E64-42EF-BA94-F2B8939A46E5}"/>
              </c:ext>
            </c:extLst>
          </c:dPt>
          <c:dPt>
            <c:idx val="1"/>
            <c:invertIfNegative val="0"/>
            <c:bubble3D val="0"/>
            <c:extLst>
              <c:ext xmlns:c16="http://schemas.microsoft.com/office/drawing/2014/chart" uri="{C3380CC4-5D6E-409C-BE32-E72D297353CC}">
                <c16:uniqueId val="{00000003-2E64-42EF-BA94-F2B8939A46E5}"/>
              </c:ext>
            </c:extLst>
          </c:dPt>
          <c:dPt>
            <c:idx val="2"/>
            <c:invertIfNegative val="0"/>
            <c:bubble3D val="0"/>
            <c:extLst>
              <c:ext xmlns:c16="http://schemas.microsoft.com/office/drawing/2014/chart" uri="{C3380CC4-5D6E-409C-BE32-E72D297353CC}">
                <c16:uniqueId val="{00000005-2E64-42EF-BA94-F2B8939A46E5}"/>
              </c:ext>
            </c:extLst>
          </c:dPt>
          <c:dPt>
            <c:idx val="10"/>
            <c:invertIfNegative val="0"/>
            <c:bubble3D val="0"/>
            <c:spPr>
              <a:solidFill>
                <a:srgbClr val="142B41"/>
              </a:solidFill>
              <a:ln>
                <a:noFill/>
              </a:ln>
              <a:effectLst/>
            </c:spPr>
            <c:extLst>
              <c:ext xmlns:c16="http://schemas.microsoft.com/office/drawing/2014/chart" uri="{C3380CC4-5D6E-409C-BE32-E72D297353CC}">
                <c16:uniqueId val="{00000002-404C-4EFF-BB0C-13640DF7DF2B}"/>
              </c:ext>
            </c:extLst>
          </c:dPt>
          <c:dLbls>
            <c:dLbl>
              <c:idx val="0"/>
              <c:tx>
                <c:rich>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fld id="{2A382F08-650C-48AB-B01F-9D7B83885B67}" type="VALUE">
                      <a:rPr lang="en-US" b="0">
                        <a:solidFill>
                          <a:schemeClr val="tx1"/>
                        </a:solidFill>
                      </a:rPr>
                      <a:pPr>
                        <a:defRPr sz="1197" b="1" i="0" u="none" strike="noStrike" kern="1200" baseline="0">
                          <a:solidFill>
                            <a:schemeClr val="bg1"/>
                          </a:solidFill>
                          <a:latin typeface="+mn-lt"/>
                          <a:ea typeface="+mn-ea"/>
                          <a:cs typeface="+mn-cs"/>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E64-42EF-BA94-F2B8939A46E5}"/>
                </c:ext>
              </c:extLst>
            </c:dLbl>
            <c:dLbl>
              <c:idx val="1"/>
              <c:tx>
                <c:rich>
                  <a:bodyPr/>
                  <a:lstStyle/>
                  <a:p>
                    <a:fld id="{5C38B198-04D9-4B55-8719-1284116A6D42}" type="VALUE">
                      <a:rPr lang="en-US" b="0">
                        <a:solidFill>
                          <a:schemeClr val="tx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2E64-42EF-BA94-F2B8939A46E5}"/>
                </c:ext>
              </c:extLst>
            </c:dLbl>
            <c:dLbl>
              <c:idx val="8"/>
              <c:tx>
                <c:rich>
                  <a:bodyPr/>
                  <a:lstStyle/>
                  <a:p>
                    <a:fld id="{87801A0C-6E39-44FD-9DDF-B4F4C10036F6}" type="VALUE">
                      <a:rPr lang="en-US" b="0">
                        <a:solidFill>
                          <a:schemeClr val="tx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404C-4EFF-BB0C-13640DF7DF2B}"/>
                </c:ext>
              </c:extLst>
            </c:dLbl>
            <c:dLbl>
              <c:idx val="10"/>
              <c:tx>
                <c:rich>
                  <a:bodyPr/>
                  <a:lstStyle/>
                  <a:p>
                    <a:fld id="{4287B77A-0CCB-4B93-9A27-21B22C5DE39F}"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404C-4EFF-BB0C-13640DF7DF2B}"/>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SWIZ</c:v>
                </c:pt>
                <c:pt idx="1">
                  <c:v>NETH</c:v>
                </c:pt>
                <c:pt idx="2">
                  <c:v>SWE</c:v>
                </c:pt>
                <c:pt idx="3">
                  <c:v>NOR</c:v>
                </c:pt>
                <c:pt idx="4">
                  <c:v>AUS</c:v>
                </c:pt>
                <c:pt idx="5">
                  <c:v>NZ</c:v>
                </c:pt>
                <c:pt idx="6">
                  <c:v>FRA</c:v>
                </c:pt>
                <c:pt idx="7">
                  <c:v>CAN</c:v>
                </c:pt>
                <c:pt idx="8">
                  <c:v>GER</c:v>
                </c:pt>
                <c:pt idx="9">
                  <c:v>UK</c:v>
                </c:pt>
                <c:pt idx="10">
                  <c:v>US</c:v>
                </c:pt>
              </c:strCache>
            </c:strRef>
          </c:cat>
          <c:val>
            <c:numRef>
              <c:f>Sheet1!$B$2:$B$12</c:f>
              <c:numCache>
                <c:formatCode>0</c:formatCode>
                <c:ptCount val="11"/>
                <c:pt idx="0">
                  <c:v>156</c:v>
                </c:pt>
                <c:pt idx="1">
                  <c:v>168</c:v>
                </c:pt>
                <c:pt idx="2">
                  <c:v>171</c:v>
                </c:pt>
                <c:pt idx="3">
                  <c:v>177</c:v>
                </c:pt>
                <c:pt idx="4">
                  <c:v>178</c:v>
                </c:pt>
                <c:pt idx="5">
                  <c:v>205</c:v>
                </c:pt>
                <c:pt idx="6">
                  <c:v>213</c:v>
                </c:pt>
                <c:pt idx="7">
                  <c:v>214</c:v>
                </c:pt>
                <c:pt idx="8">
                  <c:v>230</c:v>
                </c:pt>
                <c:pt idx="9">
                  <c:v>233</c:v>
                </c:pt>
                <c:pt idx="10">
                  <c:v>337</c:v>
                </c:pt>
              </c:numCache>
            </c:numRef>
          </c:val>
          <c:extLst>
            <c:ext xmlns:c16="http://schemas.microsoft.com/office/drawing/2014/chart" uri="{C3380CC4-5D6E-409C-BE32-E72D297353CC}">
              <c16:uniqueId val="{00000006-2E64-42EF-BA94-F2B8939A46E5}"/>
            </c:ext>
          </c:extLst>
        </c:ser>
        <c:dLbls>
          <c:dLblPos val="inEnd"/>
          <c:showLegendKey val="0"/>
          <c:showVal val="1"/>
          <c:showCatName val="0"/>
          <c:showSerName val="0"/>
          <c:showPercent val="0"/>
          <c:showBubbleSize val="0"/>
        </c:dLbls>
        <c:gapWidth val="14"/>
        <c:axId val="1666536176"/>
        <c:axId val="1666457536"/>
      </c:barChart>
      <c:catAx>
        <c:axId val="16665361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b"/>
        <c:numFmt formatCode="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9984844667880067E-3"/>
          <c:y val="4.3905744392510437E-2"/>
          <c:w val="0.98840342034998219"/>
          <c:h val="0.70236399590674004"/>
        </c:manualLayout>
      </c:layout>
      <c:barChart>
        <c:barDir val="col"/>
        <c:grouping val="clustered"/>
        <c:varyColors val="0"/>
        <c:ser>
          <c:idx val="0"/>
          <c:order val="0"/>
          <c:tx>
            <c:strRef>
              <c:f>Sheet1!$B$1</c:f>
              <c:strCache>
                <c:ptCount val="1"/>
                <c:pt idx="0">
                  <c:v>2+ chronic conditions</c:v>
                </c:pt>
              </c:strCache>
            </c:strRef>
          </c:tx>
          <c:spPr>
            <a:solidFill>
              <a:schemeClr val="tx2"/>
            </a:solidFill>
            <a:ln>
              <a:noFill/>
            </a:ln>
            <a:effectLst/>
          </c:spPr>
          <c:invertIfNegative val="0"/>
          <c:dPt>
            <c:idx val="0"/>
            <c:invertIfNegative val="0"/>
            <c:bubble3D val="0"/>
            <c:extLst>
              <c:ext xmlns:c16="http://schemas.microsoft.com/office/drawing/2014/chart" uri="{C3380CC4-5D6E-409C-BE32-E72D297353CC}">
                <c16:uniqueId val="{00000001-5ED1-4673-A8B6-9AF5B5FD5167}"/>
              </c:ext>
            </c:extLst>
          </c:dPt>
          <c:dPt>
            <c:idx val="1"/>
            <c:invertIfNegative val="0"/>
            <c:bubble3D val="0"/>
            <c:extLst>
              <c:ext xmlns:c16="http://schemas.microsoft.com/office/drawing/2014/chart" uri="{C3380CC4-5D6E-409C-BE32-E72D297353CC}">
                <c16:uniqueId val="{00000003-5ED1-4673-A8B6-9AF5B5FD5167}"/>
              </c:ext>
            </c:extLst>
          </c:dPt>
          <c:dPt>
            <c:idx val="2"/>
            <c:invertIfNegative val="0"/>
            <c:bubble3D val="0"/>
            <c:extLst>
              <c:ext xmlns:c16="http://schemas.microsoft.com/office/drawing/2014/chart" uri="{C3380CC4-5D6E-409C-BE32-E72D297353CC}">
                <c16:uniqueId val="{00000005-5ED1-4673-A8B6-9AF5B5FD5167}"/>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Average/
below-
average income*</c:v>
                </c:pt>
                <c:pt idx="1">
                  <c:v>Above-
average income*</c:v>
                </c:pt>
                <c:pt idx="3">
                  <c:v>Frequently stressed about job/income</c:v>
                </c:pt>
                <c:pt idx="4">
                  <c:v>Rarely stressed about job/income</c:v>
                </c:pt>
              </c:strCache>
            </c:strRef>
          </c:cat>
          <c:val>
            <c:numRef>
              <c:f>Sheet1!$B$2:$B$6</c:f>
              <c:numCache>
                <c:formatCode>0%</c:formatCode>
                <c:ptCount val="5"/>
                <c:pt idx="0">
                  <c:v>0.34960000000000002</c:v>
                </c:pt>
                <c:pt idx="1">
                  <c:v>0.22009999999999999</c:v>
                </c:pt>
                <c:pt idx="3">
                  <c:v>0.34</c:v>
                </c:pt>
                <c:pt idx="4">
                  <c:v>0.28000000000000003</c:v>
                </c:pt>
              </c:numCache>
            </c:numRef>
          </c:val>
          <c:extLst>
            <c:ext xmlns:c16="http://schemas.microsoft.com/office/drawing/2014/chart" uri="{C3380CC4-5D6E-409C-BE32-E72D297353CC}">
              <c16:uniqueId val="{00000006-5ED1-4673-A8B6-9AF5B5FD5167}"/>
            </c:ext>
          </c:extLst>
        </c:ser>
        <c:dLbls>
          <c:dLblPos val="inEnd"/>
          <c:showLegendKey val="0"/>
          <c:showVal val="1"/>
          <c:showCatName val="0"/>
          <c:showSerName val="0"/>
          <c:showPercent val="0"/>
          <c:showBubbleSize val="0"/>
        </c:dLbls>
        <c:gapWidth val="2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l"/>
        <c:numFmt formatCode="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860526448617002"/>
          <c:y val="3.3950617283950615E-2"/>
          <c:w val="0.81201439363348815"/>
          <c:h val="0.9320987654320988"/>
        </c:manualLayout>
      </c:layout>
      <c:barChart>
        <c:barDir val="bar"/>
        <c:grouping val="clustered"/>
        <c:varyColors val="0"/>
        <c:ser>
          <c:idx val="0"/>
          <c:order val="0"/>
          <c:tx>
            <c:strRef>
              <c:f>Sheet1!$B$1</c:f>
              <c:strCache>
                <c:ptCount val="1"/>
                <c:pt idx="0">
                  <c:v>2+ chronic conditions</c:v>
                </c:pt>
              </c:strCache>
            </c:strRef>
          </c:tx>
          <c:spPr>
            <a:solidFill>
              <a:srgbClr val="A3C9BD"/>
            </a:solidFill>
            <a:ln>
              <a:noFill/>
            </a:ln>
            <a:effectLst/>
          </c:spPr>
          <c:invertIfNegative val="0"/>
          <c:dPt>
            <c:idx val="0"/>
            <c:invertIfNegative val="0"/>
            <c:bubble3D val="0"/>
            <c:extLst>
              <c:ext xmlns:c16="http://schemas.microsoft.com/office/drawing/2014/chart" uri="{C3380CC4-5D6E-409C-BE32-E72D297353CC}">
                <c16:uniqueId val="{00000001-2E64-42EF-BA94-F2B8939A46E5}"/>
              </c:ext>
            </c:extLst>
          </c:dPt>
          <c:dPt>
            <c:idx val="1"/>
            <c:invertIfNegative val="0"/>
            <c:bubble3D val="0"/>
            <c:extLst>
              <c:ext xmlns:c16="http://schemas.microsoft.com/office/drawing/2014/chart" uri="{C3380CC4-5D6E-409C-BE32-E72D297353CC}">
                <c16:uniqueId val="{00000003-2E64-42EF-BA94-F2B8939A46E5}"/>
              </c:ext>
            </c:extLst>
          </c:dPt>
          <c:dPt>
            <c:idx val="2"/>
            <c:invertIfNegative val="0"/>
            <c:bubble3D val="0"/>
            <c:extLst>
              <c:ext xmlns:c16="http://schemas.microsoft.com/office/drawing/2014/chart" uri="{C3380CC4-5D6E-409C-BE32-E72D297353CC}">
                <c16:uniqueId val="{00000005-2E64-42EF-BA94-F2B8939A46E5}"/>
              </c:ext>
            </c:extLst>
          </c:dPt>
          <c:dPt>
            <c:idx val="10"/>
            <c:invertIfNegative val="0"/>
            <c:bubble3D val="0"/>
            <c:spPr>
              <a:solidFill>
                <a:srgbClr val="142B41"/>
              </a:solidFill>
              <a:ln>
                <a:noFill/>
              </a:ln>
              <a:effectLst/>
            </c:spPr>
            <c:extLst>
              <c:ext xmlns:c16="http://schemas.microsoft.com/office/drawing/2014/chart" uri="{C3380CC4-5D6E-409C-BE32-E72D297353CC}">
                <c16:uniqueId val="{00000002-404C-4EFF-BB0C-13640DF7DF2B}"/>
              </c:ext>
            </c:extLst>
          </c:dPt>
          <c:dLbls>
            <c:dLbl>
              <c:idx val="0"/>
              <c:tx>
                <c:rich>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fld id="{2A382F08-650C-48AB-B01F-9D7B83885B67}" type="VALUE">
                      <a:rPr lang="en-US" b="0">
                        <a:solidFill>
                          <a:schemeClr val="tx1"/>
                        </a:solidFill>
                      </a:rPr>
                      <a:pPr>
                        <a:defRPr sz="1197" b="1" i="0" u="none" strike="noStrike" kern="1200" baseline="0">
                          <a:solidFill>
                            <a:schemeClr val="bg1"/>
                          </a:solidFill>
                          <a:latin typeface="+mn-lt"/>
                          <a:ea typeface="+mn-ea"/>
                          <a:cs typeface="+mn-cs"/>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E64-42EF-BA94-F2B8939A46E5}"/>
                </c:ext>
              </c:extLst>
            </c:dLbl>
            <c:dLbl>
              <c:idx val="1"/>
              <c:tx>
                <c:rich>
                  <a:bodyPr/>
                  <a:lstStyle/>
                  <a:p>
                    <a:fld id="{5C38B198-04D9-4B55-8719-1284116A6D42}" type="VALUE">
                      <a:rPr lang="en-US" b="0">
                        <a:solidFill>
                          <a:schemeClr val="tx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2E64-42EF-BA94-F2B8939A46E5}"/>
                </c:ext>
              </c:extLst>
            </c:dLbl>
            <c:dLbl>
              <c:idx val="8"/>
              <c:tx>
                <c:rich>
                  <a:bodyPr/>
                  <a:lstStyle/>
                  <a:p>
                    <a:fld id="{87801A0C-6E39-44FD-9DDF-B4F4C10036F6}" type="VALUE">
                      <a:rPr lang="en-US" b="0">
                        <a:solidFill>
                          <a:schemeClr val="tx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404C-4EFF-BB0C-13640DF7DF2B}"/>
                </c:ext>
              </c:extLst>
            </c:dLbl>
            <c:dLbl>
              <c:idx val="10"/>
              <c:tx>
                <c:rich>
                  <a:bodyPr/>
                  <a:lstStyle/>
                  <a:p>
                    <a:fld id="{4287B77A-0CCB-4B93-9A27-21B22C5DE39F}"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404C-4EFF-BB0C-13640DF7DF2B}"/>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FRA*</c:v>
                </c:pt>
                <c:pt idx="1">
                  <c:v>NOR*</c:v>
                </c:pt>
                <c:pt idx="2">
                  <c:v>NETH*</c:v>
                </c:pt>
                <c:pt idx="3">
                  <c:v>NZ*</c:v>
                </c:pt>
                <c:pt idx="4">
                  <c:v>SWE*</c:v>
                </c:pt>
                <c:pt idx="5">
                  <c:v>GER*</c:v>
                </c:pt>
                <c:pt idx="6">
                  <c:v>UK*</c:v>
                </c:pt>
                <c:pt idx="7">
                  <c:v>SWIZ*</c:v>
                </c:pt>
                <c:pt idx="8">
                  <c:v>CAN*</c:v>
                </c:pt>
                <c:pt idx="9">
                  <c:v>AUS</c:v>
                </c:pt>
                <c:pt idx="10">
                  <c:v>US</c:v>
                </c:pt>
              </c:strCache>
            </c:strRef>
          </c:cat>
          <c:val>
            <c:numRef>
              <c:f>Sheet1!$B$2:$B$12</c:f>
              <c:numCache>
                <c:formatCode>0%</c:formatCode>
                <c:ptCount val="11"/>
                <c:pt idx="0">
                  <c:v>0.17</c:v>
                </c:pt>
                <c:pt idx="1">
                  <c:v>0.17</c:v>
                </c:pt>
                <c:pt idx="2">
                  <c:v>0.18</c:v>
                </c:pt>
                <c:pt idx="3">
                  <c:v>0.19</c:v>
                </c:pt>
                <c:pt idx="4">
                  <c:v>0.19</c:v>
                </c:pt>
                <c:pt idx="5">
                  <c:v>0.2</c:v>
                </c:pt>
                <c:pt idx="6">
                  <c:v>0.21</c:v>
                </c:pt>
                <c:pt idx="7">
                  <c:v>0.21</c:v>
                </c:pt>
                <c:pt idx="8">
                  <c:v>0.24</c:v>
                </c:pt>
                <c:pt idx="9">
                  <c:v>0.25</c:v>
                </c:pt>
                <c:pt idx="10">
                  <c:v>0.28999999999999998</c:v>
                </c:pt>
              </c:numCache>
            </c:numRef>
          </c:val>
          <c:extLst>
            <c:ext xmlns:c16="http://schemas.microsoft.com/office/drawing/2014/chart" uri="{C3380CC4-5D6E-409C-BE32-E72D297353CC}">
              <c16:uniqueId val="{00000006-2E64-42EF-BA94-F2B8939A46E5}"/>
            </c:ext>
          </c:extLst>
        </c:ser>
        <c:dLbls>
          <c:dLblPos val="inEnd"/>
          <c:showLegendKey val="0"/>
          <c:showVal val="1"/>
          <c:showCatName val="0"/>
          <c:showSerName val="0"/>
          <c:showPercent val="0"/>
          <c:showBubbleSize val="0"/>
        </c:dLbls>
        <c:gapWidth val="14"/>
        <c:axId val="1666536176"/>
        <c:axId val="1666457536"/>
      </c:barChart>
      <c:catAx>
        <c:axId val="16665361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b"/>
        <c:numFmt formatCode="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954534003640202E-3"/>
          <c:y val="4.3905744392510437E-2"/>
          <c:w val="0.98180675452304855"/>
          <c:h val="0.69915042227457525"/>
        </c:manualLayout>
      </c:layout>
      <c:barChart>
        <c:barDir val="col"/>
        <c:grouping val="clustered"/>
        <c:varyColors val="0"/>
        <c:ser>
          <c:idx val="0"/>
          <c:order val="0"/>
          <c:tx>
            <c:strRef>
              <c:f>Sheet1!$B$1</c:f>
              <c:strCache>
                <c:ptCount val="1"/>
                <c:pt idx="0">
                  <c:v>mental health need</c:v>
                </c:pt>
              </c:strCache>
            </c:strRef>
          </c:tx>
          <c:spPr>
            <a:solidFill>
              <a:schemeClr val="tx2"/>
            </a:solidFill>
            <a:ln>
              <a:noFill/>
            </a:ln>
            <a:effectLst/>
          </c:spPr>
          <c:invertIfNegative val="0"/>
          <c:dPt>
            <c:idx val="0"/>
            <c:invertIfNegative val="0"/>
            <c:bubble3D val="0"/>
            <c:extLst>
              <c:ext xmlns:c16="http://schemas.microsoft.com/office/drawing/2014/chart" uri="{C3380CC4-5D6E-409C-BE32-E72D297353CC}">
                <c16:uniqueId val="{00000001-5ED1-4673-A8B6-9AF5B5FD5167}"/>
              </c:ext>
            </c:extLst>
          </c:dPt>
          <c:dPt>
            <c:idx val="1"/>
            <c:invertIfNegative val="0"/>
            <c:bubble3D val="0"/>
            <c:extLst>
              <c:ext xmlns:c16="http://schemas.microsoft.com/office/drawing/2014/chart" uri="{C3380CC4-5D6E-409C-BE32-E72D297353CC}">
                <c16:uniqueId val="{00000003-5ED1-4673-A8B6-9AF5B5FD5167}"/>
              </c:ext>
            </c:extLst>
          </c:dPt>
          <c:dPt>
            <c:idx val="2"/>
            <c:invertIfNegative val="0"/>
            <c:bubble3D val="0"/>
            <c:extLst>
              <c:ext xmlns:c16="http://schemas.microsoft.com/office/drawing/2014/chart" uri="{C3380CC4-5D6E-409C-BE32-E72D297353CC}">
                <c16:uniqueId val="{00000005-5ED1-4673-A8B6-9AF5B5FD5167}"/>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Average/
below-
average income*</c:v>
                </c:pt>
                <c:pt idx="1">
                  <c:v>Above-
average income*</c:v>
                </c:pt>
                <c:pt idx="3">
                  <c:v>Frequently stressed about job/income*</c:v>
                </c:pt>
                <c:pt idx="4">
                  <c:v>Rarely stressed about job/income*</c:v>
                </c:pt>
              </c:strCache>
            </c:strRef>
          </c:cat>
          <c:val>
            <c:numRef>
              <c:f>Sheet1!$B$2:$B$6</c:f>
              <c:numCache>
                <c:formatCode>0%</c:formatCode>
                <c:ptCount val="5"/>
                <c:pt idx="0">
                  <c:v>0.39629999999999999</c:v>
                </c:pt>
                <c:pt idx="1">
                  <c:v>0.29870000000000002</c:v>
                </c:pt>
                <c:pt idx="3">
                  <c:v>0.56999999999999995</c:v>
                </c:pt>
                <c:pt idx="4">
                  <c:v>0.31</c:v>
                </c:pt>
              </c:numCache>
            </c:numRef>
          </c:val>
          <c:extLst>
            <c:ext xmlns:c16="http://schemas.microsoft.com/office/drawing/2014/chart" uri="{C3380CC4-5D6E-409C-BE32-E72D297353CC}">
              <c16:uniqueId val="{00000006-5ED1-4673-A8B6-9AF5B5FD5167}"/>
            </c:ext>
          </c:extLst>
        </c:ser>
        <c:dLbls>
          <c:dLblPos val="inEnd"/>
          <c:showLegendKey val="0"/>
          <c:showVal val="1"/>
          <c:showCatName val="0"/>
          <c:showSerName val="0"/>
          <c:showPercent val="0"/>
          <c:showBubbleSize val="0"/>
        </c:dLbls>
        <c:gapWidth val="2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l"/>
        <c:numFmt formatCode="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860526448617002"/>
          <c:y val="3.3950617283950615E-2"/>
          <c:w val="0.81201439363348815"/>
          <c:h val="0.9320987654320988"/>
        </c:manualLayout>
      </c:layout>
      <c:barChart>
        <c:barDir val="bar"/>
        <c:grouping val="clustered"/>
        <c:varyColors val="0"/>
        <c:ser>
          <c:idx val="0"/>
          <c:order val="0"/>
          <c:tx>
            <c:strRef>
              <c:f>Sheet1!$B$1</c:f>
              <c:strCache>
                <c:ptCount val="1"/>
                <c:pt idx="0">
                  <c:v>has mental health need</c:v>
                </c:pt>
              </c:strCache>
            </c:strRef>
          </c:tx>
          <c:spPr>
            <a:solidFill>
              <a:srgbClr val="A3C9BD"/>
            </a:solidFill>
            <a:ln>
              <a:noFill/>
            </a:ln>
            <a:effectLst/>
          </c:spPr>
          <c:invertIfNegative val="0"/>
          <c:dPt>
            <c:idx val="0"/>
            <c:invertIfNegative val="0"/>
            <c:bubble3D val="0"/>
            <c:extLst>
              <c:ext xmlns:c16="http://schemas.microsoft.com/office/drawing/2014/chart" uri="{C3380CC4-5D6E-409C-BE32-E72D297353CC}">
                <c16:uniqueId val="{00000001-2E64-42EF-BA94-F2B8939A46E5}"/>
              </c:ext>
            </c:extLst>
          </c:dPt>
          <c:dPt>
            <c:idx val="1"/>
            <c:invertIfNegative val="0"/>
            <c:bubble3D val="0"/>
            <c:extLst>
              <c:ext xmlns:c16="http://schemas.microsoft.com/office/drawing/2014/chart" uri="{C3380CC4-5D6E-409C-BE32-E72D297353CC}">
                <c16:uniqueId val="{00000003-2E64-42EF-BA94-F2B8939A46E5}"/>
              </c:ext>
            </c:extLst>
          </c:dPt>
          <c:dPt>
            <c:idx val="2"/>
            <c:invertIfNegative val="0"/>
            <c:bubble3D val="0"/>
            <c:extLst>
              <c:ext xmlns:c16="http://schemas.microsoft.com/office/drawing/2014/chart" uri="{C3380CC4-5D6E-409C-BE32-E72D297353CC}">
                <c16:uniqueId val="{00000005-2E64-42EF-BA94-F2B8939A46E5}"/>
              </c:ext>
            </c:extLst>
          </c:dPt>
          <c:dPt>
            <c:idx val="9"/>
            <c:invertIfNegative val="0"/>
            <c:bubble3D val="0"/>
            <c:spPr>
              <a:solidFill>
                <a:srgbClr val="142B41"/>
              </a:solidFill>
              <a:ln>
                <a:noFill/>
              </a:ln>
              <a:effectLst/>
            </c:spPr>
            <c:extLst>
              <c:ext xmlns:c16="http://schemas.microsoft.com/office/drawing/2014/chart" uri="{C3380CC4-5D6E-409C-BE32-E72D297353CC}">
                <c16:uniqueId val="{00000000-DEE1-4A7E-8B8D-A92E4B7505CD}"/>
              </c:ext>
            </c:extLst>
          </c:dPt>
          <c:dLbls>
            <c:dLbl>
              <c:idx val="0"/>
              <c:tx>
                <c:rich>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fld id="{2A382F08-650C-48AB-B01F-9D7B83885B67}" type="VALUE">
                      <a:rPr lang="en-US" b="0">
                        <a:solidFill>
                          <a:schemeClr val="tx1"/>
                        </a:solidFill>
                      </a:rPr>
                      <a:pPr>
                        <a:defRPr sz="1197" b="1" i="0" u="none" strike="noStrike" kern="1200" baseline="0">
                          <a:solidFill>
                            <a:schemeClr val="bg1"/>
                          </a:solidFill>
                          <a:latin typeface="+mn-lt"/>
                          <a:ea typeface="+mn-ea"/>
                          <a:cs typeface="+mn-cs"/>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E64-42EF-BA94-F2B8939A46E5}"/>
                </c:ext>
              </c:extLst>
            </c:dLbl>
            <c:dLbl>
              <c:idx val="1"/>
              <c:tx>
                <c:rich>
                  <a:bodyPr/>
                  <a:lstStyle/>
                  <a:p>
                    <a:fld id="{5C38B198-04D9-4B55-8719-1284116A6D42}" type="VALUE">
                      <a:rPr lang="en-US" b="0">
                        <a:solidFill>
                          <a:schemeClr val="tx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2E64-42EF-BA94-F2B8939A46E5}"/>
                </c:ext>
              </c:extLst>
            </c:dLbl>
            <c:dLbl>
              <c:idx val="8"/>
              <c:tx>
                <c:rich>
                  <a:bodyPr/>
                  <a:lstStyle/>
                  <a:p>
                    <a:fld id="{87801A0C-6E39-44FD-9DDF-B4F4C10036F6}" type="VALUE">
                      <a:rPr lang="en-US" b="0">
                        <a:solidFill>
                          <a:schemeClr val="tx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404C-4EFF-BB0C-13640DF7DF2B}"/>
                </c:ext>
              </c:extLst>
            </c:dLbl>
            <c:dLbl>
              <c:idx val="9"/>
              <c:tx>
                <c:rich>
                  <a:bodyPr/>
                  <a:lstStyle/>
                  <a:p>
                    <a:fld id="{9CF9304D-8277-4F89-A48E-AFAF0AC70C74}"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DEE1-4A7E-8B8D-A92E4B7505CD}"/>
                </c:ext>
              </c:extLst>
            </c:dLbl>
            <c:dLbl>
              <c:idx val="10"/>
              <c:tx>
                <c:rich>
                  <a:bodyPr/>
                  <a:lstStyle/>
                  <a:p>
                    <a:fld id="{4287B77A-0CCB-4B93-9A27-21B22C5DE39F}" type="VALUE">
                      <a:rPr lang="en-US" b="0">
                        <a:solidFill>
                          <a:schemeClr val="tx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404C-4EFF-BB0C-13640DF7DF2B}"/>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GER*</c:v>
                </c:pt>
                <c:pt idx="1">
                  <c:v>FRA*</c:v>
                </c:pt>
                <c:pt idx="2">
                  <c:v>SWIZ*</c:v>
                </c:pt>
                <c:pt idx="3">
                  <c:v>NETH*</c:v>
                </c:pt>
                <c:pt idx="4">
                  <c:v>SWE*</c:v>
                </c:pt>
                <c:pt idx="5">
                  <c:v>NOR*</c:v>
                </c:pt>
                <c:pt idx="6">
                  <c:v>CAN*</c:v>
                </c:pt>
                <c:pt idx="7">
                  <c:v>NZ</c:v>
                </c:pt>
                <c:pt idx="8">
                  <c:v>UK</c:v>
                </c:pt>
                <c:pt idx="9">
                  <c:v>US</c:v>
                </c:pt>
                <c:pt idx="10">
                  <c:v>AUS</c:v>
                </c:pt>
              </c:strCache>
            </c:strRef>
          </c:cat>
          <c:val>
            <c:numRef>
              <c:f>Sheet1!$B$2:$B$12</c:f>
              <c:numCache>
                <c:formatCode>0%</c:formatCode>
                <c:ptCount val="11"/>
                <c:pt idx="0">
                  <c:v>0.13</c:v>
                </c:pt>
                <c:pt idx="1">
                  <c:v>0.17</c:v>
                </c:pt>
                <c:pt idx="2">
                  <c:v>0.19</c:v>
                </c:pt>
                <c:pt idx="3">
                  <c:v>0.2</c:v>
                </c:pt>
                <c:pt idx="4">
                  <c:v>0.27</c:v>
                </c:pt>
                <c:pt idx="5">
                  <c:v>0.27</c:v>
                </c:pt>
                <c:pt idx="6">
                  <c:v>0.28999999999999998</c:v>
                </c:pt>
                <c:pt idx="7">
                  <c:v>0.3</c:v>
                </c:pt>
                <c:pt idx="8">
                  <c:v>0.31</c:v>
                </c:pt>
                <c:pt idx="9">
                  <c:v>0.35</c:v>
                </c:pt>
                <c:pt idx="10">
                  <c:v>0.37</c:v>
                </c:pt>
              </c:numCache>
            </c:numRef>
          </c:val>
          <c:extLst>
            <c:ext xmlns:c16="http://schemas.microsoft.com/office/drawing/2014/chart" uri="{C3380CC4-5D6E-409C-BE32-E72D297353CC}">
              <c16:uniqueId val="{00000006-2E64-42EF-BA94-F2B8939A46E5}"/>
            </c:ext>
          </c:extLst>
        </c:ser>
        <c:dLbls>
          <c:dLblPos val="inEnd"/>
          <c:showLegendKey val="0"/>
          <c:showVal val="1"/>
          <c:showCatName val="0"/>
          <c:showSerName val="0"/>
          <c:showPercent val="0"/>
          <c:showBubbleSize val="0"/>
        </c:dLbls>
        <c:gapWidth val="14"/>
        <c:axId val="1666536176"/>
        <c:axId val="1666457536"/>
      </c:barChart>
      <c:catAx>
        <c:axId val="16665361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b"/>
        <c:numFmt formatCode="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9969689335760135E-3"/>
          <c:y val="4.3905744392510437E-2"/>
          <c:w val="0.98510508743651537"/>
          <c:h val="0.70236399590674004"/>
        </c:manualLayout>
      </c:layout>
      <c:barChart>
        <c:barDir val="col"/>
        <c:grouping val="clustered"/>
        <c:varyColors val="0"/>
        <c:ser>
          <c:idx val="0"/>
          <c:order val="0"/>
          <c:tx>
            <c:strRef>
              <c:f>Sheet1!$B$1</c:f>
              <c:strCache>
                <c:ptCount val="1"/>
                <c:pt idx="0">
                  <c:v>has/had hypertension</c:v>
                </c:pt>
              </c:strCache>
            </c:strRef>
          </c:tx>
          <c:spPr>
            <a:solidFill>
              <a:schemeClr val="tx2"/>
            </a:solidFill>
            <a:ln>
              <a:noFill/>
            </a:ln>
            <a:effectLst/>
          </c:spPr>
          <c:invertIfNegative val="0"/>
          <c:dPt>
            <c:idx val="0"/>
            <c:invertIfNegative val="0"/>
            <c:bubble3D val="0"/>
            <c:extLst>
              <c:ext xmlns:c16="http://schemas.microsoft.com/office/drawing/2014/chart" uri="{C3380CC4-5D6E-409C-BE32-E72D297353CC}">
                <c16:uniqueId val="{00000001-5ED1-4673-A8B6-9AF5B5FD5167}"/>
              </c:ext>
            </c:extLst>
          </c:dPt>
          <c:dPt>
            <c:idx val="1"/>
            <c:invertIfNegative val="0"/>
            <c:bubble3D val="0"/>
            <c:extLst>
              <c:ext xmlns:c16="http://schemas.microsoft.com/office/drawing/2014/chart" uri="{C3380CC4-5D6E-409C-BE32-E72D297353CC}">
                <c16:uniqueId val="{00000003-5ED1-4673-A8B6-9AF5B5FD5167}"/>
              </c:ext>
            </c:extLst>
          </c:dPt>
          <c:dPt>
            <c:idx val="2"/>
            <c:invertIfNegative val="0"/>
            <c:bubble3D val="0"/>
            <c:extLst>
              <c:ext xmlns:c16="http://schemas.microsoft.com/office/drawing/2014/chart" uri="{C3380CC4-5D6E-409C-BE32-E72D297353CC}">
                <c16:uniqueId val="{00000005-5ED1-4673-A8B6-9AF5B5FD5167}"/>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Average/
below-
average income*</c:v>
                </c:pt>
                <c:pt idx="1">
                  <c:v>Above-
average income*</c:v>
                </c:pt>
                <c:pt idx="3">
                  <c:v>Frequently stressed about job/income</c:v>
                </c:pt>
                <c:pt idx="4">
                  <c:v>Rarely stressed about job/income</c:v>
                </c:pt>
              </c:strCache>
            </c:strRef>
          </c:cat>
          <c:val>
            <c:numRef>
              <c:f>Sheet1!$B$2:$B$6</c:f>
              <c:numCache>
                <c:formatCode>0%</c:formatCode>
                <c:ptCount val="5"/>
                <c:pt idx="0">
                  <c:v>0.4088</c:v>
                </c:pt>
                <c:pt idx="1">
                  <c:v>0.32640000000000002</c:v>
                </c:pt>
                <c:pt idx="3">
                  <c:v>0.32</c:v>
                </c:pt>
                <c:pt idx="4">
                  <c:v>0.38</c:v>
                </c:pt>
              </c:numCache>
            </c:numRef>
          </c:val>
          <c:extLst>
            <c:ext xmlns:c16="http://schemas.microsoft.com/office/drawing/2014/chart" uri="{C3380CC4-5D6E-409C-BE32-E72D297353CC}">
              <c16:uniqueId val="{00000006-5ED1-4673-A8B6-9AF5B5FD5167}"/>
            </c:ext>
          </c:extLst>
        </c:ser>
        <c:dLbls>
          <c:dLblPos val="inEnd"/>
          <c:showLegendKey val="0"/>
          <c:showVal val="1"/>
          <c:showCatName val="0"/>
          <c:showSerName val="0"/>
          <c:showPercent val="0"/>
          <c:showBubbleSize val="0"/>
        </c:dLbls>
        <c:gapWidth val="2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l"/>
        <c:numFmt formatCode="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860526448617002"/>
          <c:y val="3.3950617283950615E-2"/>
          <c:w val="0.81201439363348815"/>
          <c:h val="0.9320987654320988"/>
        </c:manualLayout>
      </c:layout>
      <c:barChart>
        <c:barDir val="bar"/>
        <c:grouping val="clustered"/>
        <c:varyColors val="0"/>
        <c:ser>
          <c:idx val="0"/>
          <c:order val="0"/>
          <c:tx>
            <c:strRef>
              <c:f>Sheet1!$B$1</c:f>
              <c:strCache>
                <c:ptCount val="1"/>
                <c:pt idx="0">
                  <c:v>has/had hypertension</c:v>
                </c:pt>
              </c:strCache>
            </c:strRef>
          </c:tx>
          <c:spPr>
            <a:solidFill>
              <a:srgbClr val="A3C9BD"/>
            </a:solidFill>
            <a:ln>
              <a:noFill/>
            </a:ln>
            <a:effectLst/>
          </c:spPr>
          <c:invertIfNegative val="0"/>
          <c:dPt>
            <c:idx val="0"/>
            <c:invertIfNegative val="0"/>
            <c:bubble3D val="0"/>
            <c:extLst>
              <c:ext xmlns:c16="http://schemas.microsoft.com/office/drawing/2014/chart" uri="{C3380CC4-5D6E-409C-BE32-E72D297353CC}">
                <c16:uniqueId val="{00000001-2E64-42EF-BA94-F2B8939A46E5}"/>
              </c:ext>
            </c:extLst>
          </c:dPt>
          <c:dPt>
            <c:idx val="1"/>
            <c:invertIfNegative val="0"/>
            <c:bubble3D val="0"/>
            <c:extLst>
              <c:ext xmlns:c16="http://schemas.microsoft.com/office/drawing/2014/chart" uri="{C3380CC4-5D6E-409C-BE32-E72D297353CC}">
                <c16:uniqueId val="{00000003-2E64-42EF-BA94-F2B8939A46E5}"/>
              </c:ext>
            </c:extLst>
          </c:dPt>
          <c:dPt>
            <c:idx val="2"/>
            <c:invertIfNegative val="0"/>
            <c:bubble3D val="0"/>
            <c:extLst>
              <c:ext xmlns:c16="http://schemas.microsoft.com/office/drawing/2014/chart" uri="{C3380CC4-5D6E-409C-BE32-E72D297353CC}">
                <c16:uniqueId val="{00000005-2E64-42EF-BA94-F2B8939A46E5}"/>
              </c:ext>
            </c:extLst>
          </c:dPt>
          <c:dPt>
            <c:idx val="10"/>
            <c:invertIfNegative val="0"/>
            <c:bubble3D val="0"/>
            <c:spPr>
              <a:solidFill>
                <a:srgbClr val="142B41"/>
              </a:solidFill>
              <a:ln>
                <a:noFill/>
              </a:ln>
              <a:effectLst/>
            </c:spPr>
            <c:extLst>
              <c:ext xmlns:c16="http://schemas.microsoft.com/office/drawing/2014/chart" uri="{C3380CC4-5D6E-409C-BE32-E72D297353CC}">
                <c16:uniqueId val="{00000002-404C-4EFF-BB0C-13640DF7DF2B}"/>
              </c:ext>
            </c:extLst>
          </c:dPt>
          <c:dLbls>
            <c:dLbl>
              <c:idx val="0"/>
              <c:tx>
                <c:rich>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fld id="{2A382F08-650C-48AB-B01F-9D7B83885B67}" type="VALUE">
                      <a:rPr lang="en-US" b="0">
                        <a:solidFill>
                          <a:schemeClr val="tx1"/>
                        </a:solidFill>
                      </a:rPr>
                      <a:pPr>
                        <a:defRPr sz="1197" b="1" i="0" u="none" strike="noStrike" kern="1200" baseline="0">
                          <a:solidFill>
                            <a:schemeClr val="bg1"/>
                          </a:solidFill>
                          <a:latin typeface="+mn-lt"/>
                          <a:ea typeface="+mn-ea"/>
                          <a:cs typeface="+mn-cs"/>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E64-42EF-BA94-F2B8939A46E5}"/>
                </c:ext>
              </c:extLst>
            </c:dLbl>
            <c:dLbl>
              <c:idx val="1"/>
              <c:tx>
                <c:rich>
                  <a:bodyPr/>
                  <a:lstStyle/>
                  <a:p>
                    <a:fld id="{5C38B198-04D9-4B55-8719-1284116A6D42}" type="VALUE">
                      <a:rPr lang="en-US" b="0">
                        <a:solidFill>
                          <a:schemeClr val="tx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2E64-42EF-BA94-F2B8939A46E5}"/>
                </c:ext>
              </c:extLst>
            </c:dLbl>
            <c:dLbl>
              <c:idx val="8"/>
              <c:tx>
                <c:rich>
                  <a:bodyPr/>
                  <a:lstStyle/>
                  <a:p>
                    <a:fld id="{87801A0C-6E39-44FD-9DDF-B4F4C10036F6}" type="VALUE">
                      <a:rPr lang="en-US" b="0">
                        <a:solidFill>
                          <a:schemeClr val="tx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404C-4EFF-BB0C-13640DF7DF2B}"/>
                </c:ext>
              </c:extLst>
            </c:dLbl>
            <c:dLbl>
              <c:idx val="10"/>
              <c:tx>
                <c:rich>
                  <a:bodyPr/>
                  <a:lstStyle/>
                  <a:p>
                    <a:fld id="{4287B77A-0CCB-4B93-9A27-21B22C5DE39F}"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404C-4EFF-BB0C-13640DF7DF2B}"/>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NETH*</c:v>
                </c:pt>
                <c:pt idx="1">
                  <c:v>NOR*</c:v>
                </c:pt>
                <c:pt idx="2">
                  <c:v>NZ*</c:v>
                </c:pt>
                <c:pt idx="3">
                  <c:v>FRA*</c:v>
                </c:pt>
                <c:pt idx="4">
                  <c:v>UK*</c:v>
                </c:pt>
                <c:pt idx="5">
                  <c:v>AUS*</c:v>
                </c:pt>
                <c:pt idx="6">
                  <c:v>GER*</c:v>
                </c:pt>
                <c:pt idx="7">
                  <c:v>CAN*</c:v>
                </c:pt>
                <c:pt idx="8">
                  <c:v>SWE*</c:v>
                </c:pt>
                <c:pt idx="9">
                  <c:v>SWIZ*</c:v>
                </c:pt>
                <c:pt idx="10">
                  <c:v>US</c:v>
                </c:pt>
              </c:strCache>
            </c:strRef>
          </c:cat>
          <c:val>
            <c:numRef>
              <c:f>Sheet1!$B$2:$B$12</c:f>
              <c:numCache>
                <c:formatCode>0%</c:formatCode>
                <c:ptCount val="11"/>
                <c:pt idx="0">
                  <c:v>0.2</c:v>
                </c:pt>
                <c:pt idx="1">
                  <c:v>0.21</c:v>
                </c:pt>
                <c:pt idx="2">
                  <c:v>0.21</c:v>
                </c:pt>
                <c:pt idx="3">
                  <c:v>0.22</c:v>
                </c:pt>
                <c:pt idx="4">
                  <c:v>0.23</c:v>
                </c:pt>
                <c:pt idx="5">
                  <c:v>0.25</c:v>
                </c:pt>
                <c:pt idx="6">
                  <c:v>0.25</c:v>
                </c:pt>
                <c:pt idx="7">
                  <c:v>0.26</c:v>
                </c:pt>
                <c:pt idx="8">
                  <c:v>0.27</c:v>
                </c:pt>
                <c:pt idx="9">
                  <c:v>0.28000000000000003</c:v>
                </c:pt>
                <c:pt idx="10">
                  <c:v>0.37</c:v>
                </c:pt>
              </c:numCache>
            </c:numRef>
          </c:val>
          <c:extLst>
            <c:ext xmlns:c16="http://schemas.microsoft.com/office/drawing/2014/chart" uri="{C3380CC4-5D6E-409C-BE32-E72D297353CC}">
              <c16:uniqueId val="{00000006-2E64-42EF-BA94-F2B8939A46E5}"/>
            </c:ext>
          </c:extLst>
        </c:ser>
        <c:dLbls>
          <c:dLblPos val="inEnd"/>
          <c:showLegendKey val="0"/>
          <c:showVal val="1"/>
          <c:showCatName val="0"/>
          <c:showSerName val="0"/>
          <c:showPercent val="0"/>
          <c:showBubbleSize val="0"/>
        </c:dLbls>
        <c:gapWidth val="14"/>
        <c:axId val="1666536176"/>
        <c:axId val="1666457536"/>
      </c:barChart>
      <c:catAx>
        <c:axId val="16665361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b"/>
        <c:numFmt formatCode="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b="1">
              <a:latin typeface="Suisse Int'l Bold" panose="020B0804000000000000" pitchFamily="34" charset="77"/>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b="1" smtClean="0">
                <a:latin typeface="Suisse Int'l Bold" panose="020B0804000000000000" pitchFamily="34" charset="77"/>
              </a:rPr>
              <a:t>6/28/2022</a:t>
            </a:fld>
            <a:endParaRPr lang="en-US" b="1">
              <a:latin typeface="Suisse Int'l Bold" panose="020B0804000000000000" pitchFamily="34" charset="77"/>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b="1">
              <a:latin typeface="Suisse Int'l Bold" panose="020B0804000000000000" pitchFamily="34" charset="77"/>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b="1" smtClean="0">
                <a:latin typeface="Suisse Int'l Bold" panose="020B0804000000000000" pitchFamily="34" charset="77"/>
              </a:rPr>
              <a:t>‹#›</a:t>
            </a:fld>
            <a:endParaRPr lang="en-US" b="1">
              <a:latin typeface="Suisse Int'l Bold" panose="020B0804000000000000" pitchFamily="34" charset="77"/>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1" i="0">
                <a:latin typeface="Suisse Int'l Bold" panose="020B0804000000000000" pitchFamily="34" charset="77"/>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1" i="0">
                <a:latin typeface="Suisse Int'l Bold" panose="020B0804000000000000" pitchFamily="34" charset="77"/>
              </a:defRPr>
            </a:lvl1pPr>
          </a:lstStyle>
          <a:p>
            <a:fld id="{03A1D146-B4E0-1741-B9EE-9789392EFCC4}" type="datetimeFigureOut">
              <a:rPr lang="en-US" smtClean="0"/>
              <a:pPr/>
              <a:t>6/28/2022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1" i="0">
                <a:latin typeface="Suisse Int'l Bold" panose="020B0804000000000000" pitchFamily="34" charset="77"/>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1" i="0">
                <a:latin typeface="Suisse Int'l Bold" panose="020B0804000000000000" pitchFamily="34" charset="77"/>
              </a:defRPr>
            </a:lvl1pPr>
          </a:lstStyle>
          <a:p>
            <a:fld id="{97863621-2E60-B848-8968-B0341E26A312}" type="slidenum">
              <a:rPr lang="en-US" smtClean="0"/>
              <a:pPr/>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1" i="0" kern="1200">
        <a:solidFill>
          <a:schemeClr val="tx1"/>
        </a:solidFill>
        <a:latin typeface="Suisse Int'l Bold" panose="020B0804000000000000" pitchFamily="34" charset="77"/>
        <a:ea typeface="+mn-ea"/>
        <a:cs typeface="+mn-cs"/>
      </a:defRPr>
    </a:lvl1pPr>
    <a:lvl2pPr marL="609585" algn="l" defTabSz="609585" rtl="0" eaLnBrk="1" latinLnBrk="0" hangingPunct="1">
      <a:defRPr sz="1600" b="1" i="0" kern="1200">
        <a:solidFill>
          <a:schemeClr val="tx1"/>
        </a:solidFill>
        <a:latin typeface="Suisse Int'l Bold" panose="020B0804000000000000" pitchFamily="34" charset="77"/>
        <a:ea typeface="+mn-ea"/>
        <a:cs typeface="+mn-cs"/>
      </a:defRPr>
    </a:lvl2pPr>
    <a:lvl3pPr marL="1219170" algn="l" defTabSz="609585" rtl="0" eaLnBrk="1" latinLnBrk="0" hangingPunct="1">
      <a:defRPr sz="1600" b="1" i="0" kern="1200">
        <a:solidFill>
          <a:schemeClr val="tx1"/>
        </a:solidFill>
        <a:latin typeface="Suisse Int'l Bold" panose="020B0804000000000000" pitchFamily="34" charset="77"/>
        <a:ea typeface="+mn-ea"/>
        <a:cs typeface="+mn-cs"/>
      </a:defRPr>
    </a:lvl3pPr>
    <a:lvl4pPr marL="1828754" algn="l" defTabSz="609585" rtl="0" eaLnBrk="1" latinLnBrk="0" hangingPunct="1">
      <a:defRPr sz="1600" b="1" i="0" kern="1200">
        <a:solidFill>
          <a:schemeClr val="tx1"/>
        </a:solidFill>
        <a:latin typeface="Suisse Int'l Bold" panose="020B0804000000000000" pitchFamily="34" charset="77"/>
        <a:ea typeface="+mn-ea"/>
        <a:cs typeface="+mn-cs"/>
      </a:defRPr>
    </a:lvl4pPr>
    <a:lvl5pPr marL="2438339" algn="l" defTabSz="609585" rtl="0" eaLnBrk="1" latinLnBrk="0" hangingPunct="1">
      <a:defRPr sz="1600" b="1" i="0" kern="1200">
        <a:solidFill>
          <a:schemeClr val="tx1"/>
        </a:solidFill>
        <a:latin typeface="Suisse Int'l Bold" panose="020B0804000000000000" pitchFamily="34" charset="77"/>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1</a:t>
            </a:fld>
            <a:endParaRPr lang="en-US"/>
          </a:p>
        </p:txBody>
      </p:sp>
    </p:spTree>
    <p:extLst>
      <p:ext uri="{BB962C8B-B14F-4D97-AF65-F5344CB8AC3E}">
        <p14:creationId xmlns:p14="http://schemas.microsoft.com/office/powerpoint/2010/main" val="39897923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10</a:t>
            </a:fld>
            <a:endParaRPr lang="en-US"/>
          </a:p>
        </p:txBody>
      </p:sp>
    </p:spTree>
    <p:extLst>
      <p:ext uri="{BB962C8B-B14F-4D97-AF65-F5344CB8AC3E}">
        <p14:creationId xmlns:p14="http://schemas.microsoft.com/office/powerpoint/2010/main" val="33285687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11</a:t>
            </a:fld>
            <a:endParaRPr lang="en-US"/>
          </a:p>
        </p:txBody>
      </p:sp>
    </p:spTree>
    <p:extLst>
      <p:ext uri="{BB962C8B-B14F-4D97-AF65-F5344CB8AC3E}">
        <p14:creationId xmlns:p14="http://schemas.microsoft.com/office/powerpoint/2010/main" val="41627587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2</a:t>
            </a:fld>
            <a:endParaRPr lang="en-US"/>
          </a:p>
        </p:txBody>
      </p:sp>
    </p:spTree>
    <p:extLst>
      <p:ext uri="{BB962C8B-B14F-4D97-AF65-F5344CB8AC3E}">
        <p14:creationId xmlns:p14="http://schemas.microsoft.com/office/powerpoint/2010/main" val="982940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3</a:t>
            </a:fld>
            <a:endParaRPr lang="en-US"/>
          </a:p>
        </p:txBody>
      </p:sp>
    </p:spTree>
    <p:extLst>
      <p:ext uri="{BB962C8B-B14F-4D97-AF65-F5344CB8AC3E}">
        <p14:creationId xmlns:p14="http://schemas.microsoft.com/office/powerpoint/2010/main" val="38639433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4</a:t>
            </a:fld>
            <a:endParaRPr lang="en-US"/>
          </a:p>
        </p:txBody>
      </p:sp>
    </p:spTree>
    <p:extLst>
      <p:ext uri="{BB962C8B-B14F-4D97-AF65-F5344CB8AC3E}">
        <p14:creationId xmlns:p14="http://schemas.microsoft.com/office/powerpoint/2010/main" val="420812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5</a:t>
            </a:fld>
            <a:endParaRPr lang="en-US"/>
          </a:p>
        </p:txBody>
      </p:sp>
    </p:spTree>
    <p:extLst>
      <p:ext uri="{BB962C8B-B14F-4D97-AF65-F5344CB8AC3E}">
        <p14:creationId xmlns:p14="http://schemas.microsoft.com/office/powerpoint/2010/main" val="18045224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6</a:t>
            </a:fld>
            <a:endParaRPr lang="en-US"/>
          </a:p>
        </p:txBody>
      </p:sp>
    </p:spTree>
    <p:extLst>
      <p:ext uri="{BB962C8B-B14F-4D97-AF65-F5344CB8AC3E}">
        <p14:creationId xmlns:p14="http://schemas.microsoft.com/office/powerpoint/2010/main" val="5243145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7</a:t>
            </a:fld>
            <a:endParaRPr lang="en-US"/>
          </a:p>
        </p:txBody>
      </p:sp>
    </p:spTree>
    <p:extLst>
      <p:ext uri="{BB962C8B-B14F-4D97-AF65-F5344CB8AC3E}">
        <p14:creationId xmlns:p14="http://schemas.microsoft.com/office/powerpoint/2010/main" val="16040406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8</a:t>
            </a:fld>
            <a:endParaRPr lang="en-US"/>
          </a:p>
        </p:txBody>
      </p:sp>
    </p:spTree>
    <p:extLst>
      <p:ext uri="{BB962C8B-B14F-4D97-AF65-F5344CB8AC3E}">
        <p14:creationId xmlns:p14="http://schemas.microsoft.com/office/powerpoint/2010/main" val="40765927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9</a:t>
            </a:fld>
            <a:endParaRPr lang="en-US"/>
          </a:p>
        </p:txBody>
      </p:sp>
    </p:spTree>
    <p:extLst>
      <p:ext uri="{BB962C8B-B14F-4D97-AF65-F5344CB8AC3E}">
        <p14:creationId xmlns:p14="http://schemas.microsoft.com/office/powerpoint/2010/main" val="8399427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6" y="6394514"/>
            <a:ext cx="1321024" cy="418861"/>
          </a:xfrm>
          <a:prstGeom prst="rect">
            <a:avLst/>
          </a:prstGeom>
        </p:spPr>
      </p:pic>
      <p:sp>
        <p:nvSpPr>
          <p:cNvPr id="2" name="TextBox 1"/>
          <p:cNvSpPr txBox="1"/>
          <p:nvPr userDrawn="1"/>
        </p:nvSpPr>
        <p:spPr>
          <a:xfrm>
            <a:off x="71498" y="6394513"/>
            <a:ext cx="7315200" cy="418861"/>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800" b="0" i="0" dirty="0">
                <a:latin typeface="Arial" panose="020B0604020202020204" pitchFamily="34" charset="0"/>
                <a:cs typeface="Arial" panose="020B0604020202020204" pitchFamily="34" charset="0"/>
              </a:rPr>
              <a:t>Source: </a:t>
            </a:r>
            <a:r>
              <a:rPr lang="en-US" sz="800" b="0" i="0" dirty="0" err="1">
                <a:latin typeface="Arial" panose="020B0604020202020204" pitchFamily="34" charset="0"/>
                <a:cs typeface="Arial" panose="020B0604020202020204" pitchFamily="34" charset="0"/>
              </a:rPr>
              <a:t>Munira</a:t>
            </a:r>
            <a:r>
              <a:rPr lang="en-US" sz="800" b="0" i="0" dirty="0">
                <a:latin typeface="Arial" panose="020B0604020202020204" pitchFamily="34" charset="0"/>
                <a:cs typeface="Arial" panose="020B0604020202020204" pitchFamily="34" charset="0"/>
              </a:rPr>
              <a:t> Z. Gunja, Evan D. </a:t>
            </a:r>
            <a:r>
              <a:rPr lang="en-US" sz="800" b="0" i="0" dirty="0" err="1">
                <a:latin typeface="Arial" panose="020B0604020202020204" pitchFamily="34" charset="0"/>
                <a:cs typeface="Arial" panose="020B0604020202020204" pitchFamily="34" charset="0"/>
              </a:rPr>
              <a:t>Gumas</a:t>
            </a:r>
            <a:r>
              <a:rPr lang="en-US" sz="800" b="0" i="0" dirty="0">
                <a:latin typeface="Arial" panose="020B0604020202020204" pitchFamily="34" charset="0"/>
                <a:cs typeface="Arial" panose="020B0604020202020204" pitchFamily="34" charset="0"/>
              </a:rPr>
              <a:t>, and Reginald D. Williams II, </a:t>
            </a:r>
            <a:r>
              <a:rPr lang="en-US" sz="800" b="0" i="1" dirty="0">
                <a:latin typeface="Arial" panose="020B0604020202020204" pitchFamily="34" charset="0"/>
                <a:cs typeface="Arial" panose="020B0604020202020204" pitchFamily="34" charset="0"/>
              </a:rPr>
              <a:t>Are Financial Barriers Affecting the Health Care Habits of American Men? A Comparison of Health Care Use, Affordability, and Outcomes Among Men in the U.S. and Other High-Income Countries </a:t>
            </a:r>
            <a:r>
              <a:rPr lang="en-US" sz="800" b="0" i="0" dirty="0">
                <a:latin typeface="Arial" panose="020B0604020202020204" pitchFamily="34" charset="0"/>
                <a:cs typeface="Arial" panose="020B0604020202020204" pitchFamily="34" charset="0"/>
              </a:rPr>
              <a:t>(Commonwealth Fund, July 2022).</a:t>
            </a:r>
          </a:p>
        </p:txBody>
      </p:sp>
      <p:sp>
        <p:nvSpPr>
          <p:cNvPr id="53" name="Title 1"/>
          <p:cNvSpPr>
            <a:spLocks noGrp="1"/>
          </p:cNvSpPr>
          <p:nvPr>
            <p:ph type="ctrTitle" hasCustomPrompt="1"/>
          </p:nvPr>
        </p:nvSpPr>
        <p:spPr>
          <a:xfrm>
            <a:off x="71499" y="260648"/>
            <a:ext cx="8961120" cy="756084"/>
          </a:xfrm>
          <a:effectLst/>
        </p:spPr>
        <p:txBody>
          <a:bodyPr anchor="t">
            <a:normAutofit/>
          </a:bodyPr>
          <a:lstStyle>
            <a:lvl1pPr algn="l">
              <a:lnSpc>
                <a:spcPct val="110000"/>
              </a:lnSpc>
              <a:defRPr sz="2000" b="0" i="0" spc="-50" baseline="0">
                <a:solidFill>
                  <a:schemeClr val="tx1"/>
                </a:solidFill>
                <a:effectLst/>
                <a:latin typeface="Georgia" panose="02040502050405020303" pitchFamily="18" charset="0"/>
              </a:defRPr>
            </a:lvl1pPr>
          </a:lstStyle>
          <a:p>
            <a:r>
              <a:rPr lang="en-US"/>
              <a:t>Click to edit master title style</a:t>
            </a:r>
          </a:p>
        </p:txBody>
      </p:sp>
      <p:sp>
        <p:nvSpPr>
          <p:cNvPr id="57" name="Chart Placeholder 5"/>
          <p:cNvSpPr>
            <a:spLocks noGrp="1"/>
          </p:cNvSpPr>
          <p:nvPr>
            <p:ph type="chart" sz="quarter" idx="19"/>
          </p:nvPr>
        </p:nvSpPr>
        <p:spPr>
          <a:xfrm>
            <a:off x="71438" y="1344918"/>
            <a:ext cx="8961120" cy="4265828"/>
          </a:xfrm>
        </p:spPr>
        <p:txBody>
          <a:bodyPr>
            <a:normAutofit/>
          </a:bodyPr>
          <a:lstStyle>
            <a:lvl1pPr marL="0" indent="0">
              <a:buNone/>
              <a:defRPr sz="1300" b="0" i="0">
                <a:solidFill>
                  <a:schemeClr val="tx1"/>
                </a:solidFill>
                <a:latin typeface="+mn-lt"/>
              </a:defRPr>
            </a:lvl1pPr>
          </a:lstStyle>
          <a:p>
            <a:endParaRPr lang="en-US"/>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499" y="44624"/>
            <a:ext cx="8961120" cy="188341"/>
          </a:xfrm>
        </p:spPr>
        <p:txBody>
          <a:bodyPr anchor="b" anchorCtr="0">
            <a:noAutofit/>
          </a:bodyPr>
          <a:lstStyle>
            <a:lvl1pPr marL="0" indent="0">
              <a:buNone/>
              <a:defRPr sz="1000" b="1" i="0">
                <a:latin typeface="+mj-lt"/>
              </a:defRPr>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800" b="0" i="0">
                <a:solidFill>
                  <a:schemeClr val="tx1"/>
                </a:solidFill>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9" name="Text Placeholder 6">
            <a:extLst>
              <a:ext uri="{FF2B5EF4-FFF2-40B4-BE49-F238E27FC236}">
                <a16:creationId xmlns:a16="http://schemas.microsoft.com/office/drawing/2014/main" id="{8DCAC2DF-428F-0247-A8CB-28A251E9B336}"/>
              </a:ext>
            </a:extLst>
          </p:cNvPr>
          <p:cNvSpPr>
            <a:spLocks noGrp="1"/>
          </p:cNvSpPr>
          <p:nvPr>
            <p:ph type="body" sz="quarter" idx="25" hasCustomPrompt="1"/>
          </p:nvPr>
        </p:nvSpPr>
        <p:spPr>
          <a:xfrm>
            <a:off x="71438" y="1044415"/>
            <a:ext cx="8961120" cy="251315"/>
          </a:xfrm>
        </p:spPr>
        <p:txBody>
          <a:bodyPr anchor="ctr" anchorCtr="0">
            <a:normAutofit/>
          </a:bodyPr>
          <a:lstStyle>
            <a:lvl1pPr marL="0" indent="0">
              <a:buNone/>
              <a:defRPr sz="1100" b="0" i="0">
                <a:solidFill>
                  <a:schemeClr val="tx1"/>
                </a:solidFill>
                <a:latin typeface="Suisse Int'l Italic" panose="020B0804000000000000" pitchFamily="34" charset="77"/>
              </a:defRPr>
            </a:lvl1pPr>
            <a:lvl2pPr marL="128584" indent="0">
              <a:buNone/>
              <a:defRPr/>
            </a:lvl2pPr>
            <a:lvl3pPr marL="258359" indent="0">
              <a:buNone/>
              <a:defRPr/>
            </a:lvl3pPr>
            <a:lvl4pPr marL="386943" indent="0">
              <a:buNone/>
              <a:defRPr/>
            </a:lvl4pPr>
            <a:lvl5pPr marL="515528" indent="0">
              <a:buNone/>
              <a:defRPr/>
            </a:lvl5pPr>
          </a:lstStyle>
          <a:p>
            <a:pPr lvl="0"/>
            <a:r>
              <a:rPr lang="en-US"/>
              <a:t>Axis Title</a:t>
            </a:r>
          </a:p>
        </p:txBody>
      </p:sp>
    </p:spTree>
    <p:extLst>
      <p:ext uri="{BB962C8B-B14F-4D97-AF65-F5344CB8AC3E}">
        <p14:creationId xmlns:p14="http://schemas.microsoft.com/office/powerpoint/2010/main" val="1186787598"/>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16470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5"/>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3"/>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39821026"/>
      </p:ext>
    </p:extLst>
  </p:cSld>
  <p:clrMap bg1="lt1" tx1="dk1" bg2="lt2" tx2="dk2" accent1="accent1" accent2="accent2" accent3="accent3" accent4="accent4" accent5="accent5" accent6="accent6" hlink="hlink" folHlink="folHlink"/>
  <p:sldLayoutIdLst>
    <p:sldLayoutId id="2147483743" r:id="rId1"/>
    <p:sldLayoutId id="2147483741" r:id="rId2"/>
  </p:sldLayoutIdLst>
  <p:txStyles>
    <p:titleStyle>
      <a:lvl1pPr algn="l" defTabSz="685784" rtl="0" eaLnBrk="1" latinLnBrk="0" hangingPunct="1">
        <a:lnSpc>
          <a:spcPct val="86000"/>
        </a:lnSpc>
        <a:spcBef>
          <a:spcPct val="0"/>
        </a:spcBef>
        <a:buNone/>
        <a:defRPr sz="1800" b="0" i="0" kern="800" spc="-30">
          <a:solidFill>
            <a:schemeClr val="tx1"/>
          </a:solidFill>
          <a:latin typeface="Suisse Int'l" panose="020B0804000000000000" pitchFamily="34" charset="77"/>
          <a:ea typeface="+mj-ea"/>
          <a:cs typeface="+mj-cs"/>
        </a:defRPr>
      </a:lvl1pPr>
    </p:titleStyle>
    <p:bodyStyle>
      <a:lvl1pPr marL="128585" indent="-128585" algn="l" defTabSz="685784" rtl="0" eaLnBrk="1" latinLnBrk="0" hangingPunct="1">
        <a:spcBef>
          <a:spcPct val="20000"/>
        </a:spcBef>
        <a:buClr>
          <a:schemeClr val="accent1"/>
        </a:buClr>
        <a:buFont typeface="Arial" panose="020B0604020202020204" pitchFamily="34" charset="0"/>
        <a:buChar char="•"/>
        <a:defRPr sz="1125" b="0" i="0" kern="800" spc="-8">
          <a:solidFill>
            <a:schemeClr val="tx1"/>
          </a:solidFill>
          <a:latin typeface="Suisse Int'l" panose="020B0804000000000000" pitchFamily="34" charset="77"/>
          <a:ea typeface="+mn-ea"/>
          <a:cs typeface="Arial" panose="020B0604020202020204" pitchFamily="34" charset="0"/>
        </a:defRPr>
      </a:lvl1pPr>
      <a:lvl2pPr marL="258360" indent="-129776"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2pPr>
      <a:lvl3pPr marL="386944"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3pPr>
      <a:lvl4pPr marL="515528"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4pPr>
      <a:lvl5pPr marL="644113"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784" rtl="0" eaLnBrk="1" latinLnBrk="0" hangingPunct="1">
        <a:defRPr sz="1350" kern="1200">
          <a:solidFill>
            <a:schemeClr val="tx1"/>
          </a:solidFill>
          <a:latin typeface="+mn-lt"/>
          <a:ea typeface="+mn-ea"/>
          <a:cs typeface="+mn-cs"/>
        </a:defRPr>
      </a:lvl1pPr>
      <a:lvl2pPr marL="342892" algn="l" defTabSz="685784" rtl="0" eaLnBrk="1" latinLnBrk="0" hangingPunct="1">
        <a:defRPr sz="1350" kern="1200">
          <a:solidFill>
            <a:schemeClr val="tx1"/>
          </a:solidFill>
          <a:latin typeface="+mn-lt"/>
          <a:ea typeface="+mn-ea"/>
          <a:cs typeface="+mn-cs"/>
        </a:defRPr>
      </a:lvl2pPr>
      <a:lvl3pPr marL="685784" algn="l" defTabSz="685784" rtl="0" eaLnBrk="1" latinLnBrk="0" hangingPunct="1">
        <a:defRPr sz="1350" kern="1200">
          <a:solidFill>
            <a:schemeClr val="tx1"/>
          </a:solidFill>
          <a:latin typeface="+mn-lt"/>
          <a:ea typeface="+mn-ea"/>
          <a:cs typeface="+mn-cs"/>
        </a:defRPr>
      </a:lvl3pPr>
      <a:lvl4pPr marL="1028675" algn="l" defTabSz="685784" rtl="0" eaLnBrk="1" latinLnBrk="0" hangingPunct="1">
        <a:defRPr sz="1350" kern="1200">
          <a:solidFill>
            <a:schemeClr val="tx1"/>
          </a:solidFill>
          <a:latin typeface="+mn-lt"/>
          <a:ea typeface="+mn-ea"/>
          <a:cs typeface="+mn-cs"/>
        </a:defRPr>
      </a:lvl4pPr>
      <a:lvl5pPr marL="1371566" algn="l" defTabSz="685784" rtl="0" eaLnBrk="1" latinLnBrk="0" hangingPunct="1">
        <a:defRPr sz="1350" kern="1200">
          <a:solidFill>
            <a:schemeClr val="tx1"/>
          </a:solidFill>
          <a:latin typeface="+mn-lt"/>
          <a:ea typeface="+mn-ea"/>
          <a:cs typeface="+mn-cs"/>
        </a:defRPr>
      </a:lvl5pPr>
      <a:lvl6pPr marL="1714457" algn="l" defTabSz="685784" rtl="0" eaLnBrk="1" latinLnBrk="0" hangingPunct="1">
        <a:defRPr sz="1350" kern="1200">
          <a:solidFill>
            <a:schemeClr val="tx1"/>
          </a:solidFill>
          <a:latin typeface="+mn-lt"/>
          <a:ea typeface="+mn-ea"/>
          <a:cs typeface="+mn-cs"/>
        </a:defRPr>
      </a:lvl6pPr>
      <a:lvl7pPr marL="2057349" algn="l" defTabSz="685784" rtl="0" eaLnBrk="1" latinLnBrk="0" hangingPunct="1">
        <a:defRPr sz="1350" kern="1200">
          <a:solidFill>
            <a:schemeClr val="tx1"/>
          </a:solidFill>
          <a:latin typeface="+mn-lt"/>
          <a:ea typeface="+mn-ea"/>
          <a:cs typeface="+mn-cs"/>
        </a:defRPr>
      </a:lvl7pPr>
      <a:lvl8pPr marL="2400240" algn="l" defTabSz="685784" rtl="0" eaLnBrk="1" latinLnBrk="0" hangingPunct="1">
        <a:defRPr sz="1350" kern="1200">
          <a:solidFill>
            <a:schemeClr val="tx1"/>
          </a:solidFill>
          <a:latin typeface="+mn-lt"/>
          <a:ea typeface="+mn-ea"/>
          <a:cs typeface="+mn-cs"/>
        </a:defRPr>
      </a:lvl8pPr>
      <a:lvl9pPr marL="2743132" algn="l" defTabSz="685784"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hart" Target="../charts/chart2.xml"/></Relationships>
</file>

<file path=ppt/slides/_rels/slide10.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chart" Target="../charts/chart18.xml"/></Relationships>
</file>

<file path=ppt/slides/_rels/slide11.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chart" Target="../charts/chart20.xml"/></Relationships>
</file>

<file path=ppt/slides/_rels/slide2.xml.rels><?xml version="1.0" encoding="UTF-8" standalone="yes"?>
<Relationships xmlns="http://schemas.openxmlformats.org/package/2006/relationships"><Relationship Id="rId3" Type="http://schemas.openxmlformats.org/officeDocument/2006/relationships/hyperlink" Target="https://www.oecd.org/health/health-systems/Avoidable-mortality-2019-Joint-OECD-Eurostat-List-preventable-treatable-causes-of-death.pdf"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chart" Target="../charts/chart3.xml"/><Relationship Id="rId4" Type="http://schemas.openxmlformats.org/officeDocument/2006/relationships/hyperlink" Target="https://www.oecd.org/health/health-data.htm" TargetMode="External"/></Relationships>
</file>

<file path=ppt/slides/_rels/slide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chart" Target="../charts/chart5.xml"/></Relationships>
</file>

<file path=ppt/slides/_rels/slide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chart" Target="../charts/chart7.xml"/></Relationships>
</file>

<file path=ppt/slides/_rels/slide5.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chart" Target="../charts/chart9.xml"/></Relationships>
</file>

<file path=ppt/slides/_rels/slide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hyperlink" Target="https://www.oecd.org/health/health-data.htm" TargetMode="External"/></Relationships>
</file>

<file path=ppt/slides/_rels/slide7.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chart" Target="../charts/chart12.xml"/></Relationships>
</file>

<file path=ppt/slides/_rels/slide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chart" Target="../charts/chart14.xml"/></Relationships>
</file>

<file path=ppt/slides/_rels/slide9.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chart" Target="../charts/char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AF15CD8-9C23-9ED6-C420-CE082AE793EC}"/>
              </a:ext>
            </a:extLst>
          </p:cNvPr>
          <p:cNvSpPr/>
          <p:nvPr/>
        </p:nvSpPr>
        <p:spPr>
          <a:xfrm>
            <a:off x="1556710" y="5104679"/>
            <a:ext cx="2926080" cy="89210"/>
          </a:xfrm>
          <a:prstGeom prst="rect">
            <a:avLst/>
          </a:prstGeom>
          <a:solidFill>
            <a:schemeClr val="tx2">
              <a:alpha val="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F552420A-D232-5923-1F5C-0A6E4925A256}"/>
              </a:ext>
            </a:extLst>
          </p:cNvPr>
          <p:cNvSpPr/>
          <p:nvPr/>
        </p:nvSpPr>
        <p:spPr>
          <a:xfrm>
            <a:off x="4482790" y="1505414"/>
            <a:ext cx="4549768" cy="3833556"/>
          </a:xfrm>
          <a:prstGeom prst="rect">
            <a:avLst/>
          </a:prstGeom>
          <a:solidFill>
            <a:schemeClr val="tx2">
              <a:alpha val="9016"/>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lstStyle/>
          <a:p>
            <a:r>
              <a:rPr lang="en-US" dirty="0"/>
              <a:t>Just over one-third of U.S. men gave a high rating to the performance of their country’s health care system.</a:t>
            </a:r>
          </a:p>
        </p:txBody>
      </p:sp>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p:txBody>
          <a:bodyPr/>
          <a:lstStyle/>
          <a:p>
            <a:r>
              <a:rPr lang="en-US" dirty="0"/>
              <a:t>EXHIBIT 1</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pPr>
              <a:spcBef>
                <a:spcPts val="0"/>
              </a:spcBef>
              <a:spcAft>
                <a:spcPts val="200"/>
              </a:spcAft>
            </a:pPr>
            <a:r>
              <a:rPr lang="en-US" spc="-10" dirty="0"/>
              <a:t>Notes: * Either statistically significant differences compared to US for international comparisons at p&lt;.05 level, or statistically significant difference to bar in comparison for US-only stratification analyses at p&lt;.05 level. “Frequently” includes US men who reported being always or usually worried or stressed about having a stable job or source of income in the past 12 months; “Rarely” includes US men who reported having this stress “sometimes, rarely, or never.” </a:t>
            </a:r>
          </a:p>
          <a:p>
            <a:pPr>
              <a:spcBef>
                <a:spcPts val="0"/>
              </a:spcBef>
              <a:spcAft>
                <a:spcPts val="200"/>
              </a:spcAft>
            </a:pPr>
            <a:r>
              <a:rPr lang="en-US" spc="-10" dirty="0"/>
              <a:t>Data: Commonwealth Fund 2020 International Health Policy Survey.</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a:xfrm>
            <a:off x="71438" y="1060704"/>
            <a:ext cx="8961120" cy="251315"/>
          </a:xfrm>
        </p:spPr>
        <p:txBody>
          <a:bodyPr/>
          <a:lstStyle/>
          <a:p>
            <a:r>
              <a:rPr lang="en-US" i="1" dirty="0">
                <a:latin typeface="Arial" panose="020B0604020202020204" pitchFamily="34" charset="0"/>
              </a:rPr>
              <a:t>Percentage of men age 18+ who rated the overall performance of their country’s health care system as “very good” or “good”</a:t>
            </a:r>
          </a:p>
        </p:txBody>
      </p:sp>
      <p:graphicFrame>
        <p:nvGraphicFramePr>
          <p:cNvPr id="7" name="Chart Placeholder 5">
            <a:extLst>
              <a:ext uri="{FF2B5EF4-FFF2-40B4-BE49-F238E27FC236}">
                <a16:creationId xmlns:a16="http://schemas.microsoft.com/office/drawing/2014/main" id="{7A91F7F1-FD49-49FA-ACC6-064FA506FD95}"/>
              </a:ext>
            </a:extLst>
          </p:cNvPr>
          <p:cNvGraphicFramePr>
            <a:graphicFrameLocks/>
          </p:cNvGraphicFramePr>
          <p:nvPr>
            <p:extLst>
              <p:ext uri="{D42A27DB-BD31-4B8C-83A1-F6EECF244321}">
                <p14:modId xmlns:p14="http://schemas.microsoft.com/office/powerpoint/2010/main" val="1118798369"/>
              </p:ext>
            </p:extLst>
          </p:nvPr>
        </p:nvGraphicFramePr>
        <p:xfrm>
          <a:off x="4639937" y="2007369"/>
          <a:ext cx="4235473" cy="318652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Placeholder 5">
            <a:extLst>
              <a:ext uri="{FF2B5EF4-FFF2-40B4-BE49-F238E27FC236}">
                <a16:creationId xmlns:a16="http://schemas.microsoft.com/office/drawing/2014/main" id="{35DEC43B-2D37-4F93-AE2E-984BAE640991}"/>
              </a:ext>
            </a:extLst>
          </p:cNvPr>
          <p:cNvGraphicFramePr>
            <a:graphicFrameLocks/>
          </p:cNvGraphicFramePr>
          <p:nvPr>
            <p:extLst>
              <p:ext uri="{D42A27DB-BD31-4B8C-83A1-F6EECF244321}">
                <p14:modId xmlns:p14="http://schemas.microsoft.com/office/powerpoint/2010/main" val="317343815"/>
              </p:ext>
            </p:extLst>
          </p:nvPr>
        </p:nvGraphicFramePr>
        <p:xfrm>
          <a:off x="-12386" y="1355552"/>
          <a:ext cx="4754880"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a:extLst>
              <a:ext uri="{FF2B5EF4-FFF2-40B4-BE49-F238E27FC236}">
                <a16:creationId xmlns:a16="http://schemas.microsoft.com/office/drawing/2014/main" id="{DA9EFD33-AFE5-A523-DC64-C37CC6CB6D0C}"/>
              </a:ext>
            </a:extLst>
          </p:cNvPr>
          <p:cNvSpPr txBox="1"/>
          <p:nvPr/>
        </p:nvSpPr>
        <p:spPr>
          <a:xfrm>
            <a:off x="4680441" y="1673352"/>
            <a:ext cx="1658306" cy="338554"/>
          </a:xfrm>
          <a:prstGeom prst="rect">
            <a:avLst/>
          </a:prstGeom>
          <a:noFill/>
        </p:spPr>
        <p:txBody>
          <a:bodyPr wrap="square" rtlCol="0">
            <a:spAutoFit/>
          </a:bodyPr>
          <a:lstStyle/>
          <a:p>
            <a:pPr algn="ctr"/>
            <a:r>
              <a:rPr lang="en-US" sz="1600" dirty="0"/>
              <a:t>By income level</a:t>
            </a:r>
          </a:p>
        </p:txBody>
      </p:sp>
      <p:sp>
        <p:nvSpPr>
          <p:cNvPr id="14" name="TextBox 13">
            <a:extLst>
              <a:ext uri="{FF2B5EF4-FFF2-40B4-BE49-F238E27FC236}">
                <a16:creationId xmlns:a16="http://schemas.microsoft.com/office/drawing/2014/main" id="{9769C510-3829-425E-7830-166A17729180}"/>
              </a:ext>
            </a:extLst>
          </p:cNvPr>
          <p:cNvSpPr txBox="1"/>
          <p:nvPr/>
        </p:nvSpPr>
        <p:spPr>
          <a:xfrm>
            <a:off x="7171311" y="1673352"/>
            <a:ext cx="1650380" cy="338554"/>
          </a:xfrm>
          <a:prstGeom prst="rect">
            <a:avLst/>
          </a:prstGeom>
          <a:noFill/>
        </p:spPr>
        <p:txBody>
          <a:bodyPr wrap="square" rtlCol="0">
            <a:spAutoFit/>
          </a:bodyPr>
          <a:lstStyle/>
          <a:p>
            <a:pPr algn="ctr"/>
            <a:r>
              <a:rPr lang="en-US" sz="1600" dirty="0"/>
              <a:t>By stress level</a:t>
            </a:r>
          </a:p>
        </p:txBody>
      </p:sp>
    </p:spTree>
    <p:extLst>
      <p:ext uri="{BB962C8B-B14F-4D97-AF65-F5344CB8AC3E}">
        <p14:creationId xmlns:p14="http://schemas.microsoft.com/office/powerpoint/2010/main" val="15408843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AF15CD8-9C23-9ED6-C420-CE082AE793EC}"/>
              </a:ext>
            </a:extLst>
          </p:cNvPr>
          <p:cNvSpPr/>
          <p:nvPr/>
        </p:nvSpPr>
        <p:spPr>
          <a:xfrm>
            <a:off x="1556710" y="1650598"/>
            <a:ext cx="2926080" cy="89210"/>
          </a:xfrm>
          <a:prstGeom prst="rect">
            <a:avLst/>
          </a:prstGeom>
          <a:solidFill>
            <a:schemeClr val="tx2">
              <a:alpha val="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F552420A-D232-5923-1F5C-0A6E4925A256}"/>
              </a:ext>
            </a:extLst>
          </p:cNvPr>
          <p:cNvSpPr/>
          <p:nvPr/>
        </p:nvSpPr>
        <p:spPr>
          <a:xfrm>
            <a:off x="4482790" y="1505414"/>
            <a:ext cx="4549768" cy="3833556"/>
          </a:xfrm>
          <a:prstGeom prst="rect">
            <a:avLst/>
          </a:prstGeom>
          <a:solidFill>
            <a:schemeClr val="tx2">
              <a:alpha val="9016"/>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lstStyle/>
          <a:p>
            <a:r>
              <a:rPr lang="en-US" dirty="0">
                <a:latin typeface="Georgia"/>
              </a:rPr>
              <a:t>Men in the U.S. are the most likely to skip or delay needed care because of cost; men with income insecurity had high rates of cost-related access problems.</a:t>
            </a:r>
            <a:endParaRPr lang="en-US" dirty="0"/>
          </a:p>
        </p:txBody>
      </p:sp>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p:txBody>
          <a:bodyPr/>
          <a:lstStyle/>
          <a:p>
            <a:r>
              <a:rPr lang="en-US" dirty="0"/>
              <a:t>EXHIBIT 10</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pPr algn="l" fontAlgn="base">
              <a:spcBef>
                <a:spcPts val="0"/>
              </a:spcBef>
              <a:spcAft>
                <a:spcPts val="200"/>
              </a:spcAft>
            </a:pPr>
            <a:r>
              <a:rPr lang="en-US" sz="800" b="0" i="0" dirty="0">
                <a:solidFill>
                  <a:srgbClr val="1A1A1A"/>
                </a:solidFill>
                <a:effectLst/>
                <a:latin typeface="Arial" panose="020B0604020202020204" pitchFamily="34" charset="0"/>
              </a:rPr>
              <a:t>Notes: Cost-related access problems include any of the following in the past year: had a medical problem but did not visit a doctor; skipped a medical test, treatment, or follow-up recommended by a doctor; or did not fill or collect a prescription for medicine, or skipped doses of medicine, because of the cost in the past 12 months. </a:t>
            </a:r>
            <a:r>
              <a:rPr lang="en-US" sz="800" dirty="0">
                <a:latin typeface="Arial" panose="020B0604020202020204" pitchFamily="34" charset="0"/>
              </a:rPr>
              <a:t>* Either statistically significant differences compared to US for international comparisons at p&lt;.05 level, or statistically significant difference to bar in comparison for US-only stratification analyses at p&lt;.05 level. “</a:t>
            </a:r>
            <a:r>
              <a:rPr lang="en-US" dirty="0">
                <a:latin typeface="Arial" panose="020B0604020202020204" pitchFamily="34" charset="0"/>
              </a:rPr>
              <a:t>Frequently” includes US men who reported being always or usually worried or stressed about having a stable job or source of income in the past 12 months; “Rarely” includes US men who reported having this stress “sometimes, rarely, or never.”</a:t>
            </a:r>
          </a:p>
          <a:p>
            <a:pPr fontAlgn="base">
              <a:spcBef>
                <a:spcPts val="0"/>
              </a:spcBef>
              <a:spcAft>
                <a:spcPts val="200"/>
              </a:spcAft>
            </a:pPr>
            <a:r>
              <a:rPr lang="en-US" dirty="0">
                <a:latin typeface="Arial" panose="020B0604020202020204" pitchFamily="34" charset="0"/>
              </a:rPr>
              <a:t>Data: Commonwealth Fund 2020 International Health Policy Survey.</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a:xfrm>
            <a:off x="71438" y="1060704"/>
            <a:ext cx="8961120" cy="251315"/>
          </a:xfrm>
        </p:spPr>
        <p:txBody>
          <a:bodyPr/>
          <a:lstStyle/>
          <a:p>
            <a:pPr>
              <a:buClr>
                <a:srgbClr val="115479"/>
              </a:buClr>
              <a:defRPr/>
            </a:pPr>
            <a:r>
              <a:rPr lang="en-US" sz="1100" i="1" dirty="0">
                <a:solidFill>
                  <a:srgbClr val="1A1A1A"/>
                </a:solidFill>
                <a:latin typeface="+mn-lt"/>
              </a:rPr>
              <a:t>Percentage of men age 18+ who reported having at least one cost-related access problem</a:t>
            </a:r>
          </a:p>
        </p:txBody>
      </p:sp>
      <p:graphicFrame>
        <p:nvGraphicFramePr>
          <p:cNvPr id="7" name="Chart Placeholder 5">
            <a:extLst>
              <a:ext uri="{FF2B5EF4-FFF2-40B4-BE49-F238E27FC236}">
                <a16:creationId xmlns:a16="http://schemas.microsoft.com/office/drawing/2014/main" id="{7A91F7F1-FD49-49FA-ACC6-064FA506FD95}"/>
              </a:ext>
            </a:extLst>
          </p:cNvPr>
          <p:cNvGraphicFramePr>
            <a:graphicFrameLocks/>
          </p:cNvGraphicFramePr>
          <p:nvPr>
            <p:extLst>
              <p:ext uri="{D42A27DB-BD31-4B8C-83A1-F6EECF244321}">
                <p14:modId xmlns:p14="http://schemas.microsoft.com/office/powerpoint/2010/main" val="802425454"/>
              </p:ext>
            </p:extLst>
          </p:nvPr>
        </p:nvGraphicFramePr>
        <p:xfrm>
          <a:off x="4639937" y="2007370"/>
          <a:ext cx="4235473" cy="318181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Placeholder 5">
            <a:extLst>
              <a:ext uri="{FF2B5EF4-FFF2-40B4-BE49-F238E27FC236}">
                <a16:creationId xmlns:a16="http://schemas.microsoft.com/office/drawing/2014/main" id="{35DEC43B-2D37-4F93-AE2E-984BAE640991}"/>
              </a:ext>
            </a:extLst>
          </p:cNvPr>
          <p:cNvGraphicFramePr>
            <a:graphicFrameLocks/>
          </p:cNvGraphicFramePr>
          <p:nvPr>
            <p:extLst>
              <p:ext uri="{D42A27DB-BD31-4B8C-83A1-F6EECF244321}">
                <p14:modId xmlns:p14="http://schemas.microsoft.com/office/powerpoint/2010/main" val="2493642276"/>
              </p:ext>
            </p:extLst>
          </p:nvPr>
        </p:nvGraphicFramePr>
        <p:xfrm>
          <a:off x="0" y="1345686"/>
          <a:ext cx="4754880"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a:extLst>
              <a:ext uri="{FF2B5EF4-FFF2-40B4-BE49-F238E27FC236}">
                <a16:creationId xmlns:a16="http://schemas.microsoft.com/office/drawing/2014/main" id="{DA9EFD33-AFE5-A523-DC64-C37CC6CB6D0C}"/>
              </a:ext>
            </a:extLst>
          </p:cNvPr>
          <p:cNvSpPr txBox="1"/>
          <p:nvPr/>
        </p:nvSpPr>
        <p:spPr>
          <a:xfrm>
            <a:off x="4681728" y="1668815"/>
            <a:ext cx="1658306" cy="338554"/>
          </a:xfrm>
          <a:prstGeom prst="rect">
            <a:avLst/>
          </a:prstGeom>
          <a:noFill/>
        </p:spPr>
        <p:txBody>
          <a:bodyPr wrap="square" rtlCol="0">
            <a:spAutoFit/>
          </a:bodyPr>
          <a:lstStyle/>
          <a:p>
            <a:pPr algn="ctr"/>
            <a:r>
              <a:rPr lang="en-US" sz="1600" dirty="0"/>
              <a:t>By income level</a:t>
            </a:r>
          </a:p>
        </p:txBody>
      </p:sp>
      <p:sp>
        <p:nvSpPr>
          <p:cNvPr id="14" name="TextBox 13">
            <a:extLst>
              <a:ext uri="{FF2B5EF4-FFF2-40B4-BE49-F238E27FC236}">
                <a16:creationId xmlns:a16="http://schemas.microsoft.com/office/drawing/2014/main" id="{9769C510-3829-425E-7830-166A17729180}"/>
              </a:ext>
            </a:extLst>
          </p:cNvPr>
          <p:cNvSpPr txBox="1"/>
          <p:nvPr/>
        </p:nvSpPr>
        <p:spPr>
          <a:xfrm>
            <a:off x="7168896" y="1668815"/>
            <a:ext cx="1650380" cy="338554"/>
          </a:xfrm>
          <a:prstGeom prst="rect">
            <a:avLst/>
          </a:prstGeom>
          <a:noFill/>
        </p:spPr>
        <p:txBody>
          <a:bodyPr wrap="square" rtlCol="0">
            <a:spAutoFit/>
          </a:bodyPr>
          <a:lstStyle/>
          <a:p>
            <a:pPr algn="ctr"/>
            <a:r>
              <a:rPr lang="en-US" sz="1600" dirty="0"/>
              <a:t>By stress level</a:t>
            </a:r>
          </a:p>
        </p:txBody>
      </p:sp>
    </p:spTree>
    <p:extLst>
      <p:ext uri="{BB962C8B-B14F-4D97-AF65-F5344CB8AC3E}">
        <p14:creationId xmlns:p14="http://schemas.microsoft.com/office/powerpoint/2010/main" val="1533416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AF15CD8-9C23-9ED6-C420-CE082AE793EC}"/>
              </a:ext>
            </a:extLst>
          </p:cNvPr>
          <p:cNvSpPr/>
          <p:nvPr/>
        </p:nvSpPr>
        <p:spPr>
          <a:xfrm>
            <a:off x="1556710" y="1650598"/>
            <a:ext cx="2926080" cy="89210"/>
          </a:xfrm>
          <a:prstGeom prst="rect">
            <a:avLst/>
          </a:prstGeom>
          <a:solidFill>
            <a:schemeClr val="tx2">
              <a:alpha val="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F552420A-D232-5923-1F5C-0A6E4925A256}"/>
              </a:ext>
            </a:extLst>
          </p:cNvPr>
          <p:cNvSpPr/>
          <p:nvPr/>
        </p:nvSpPr>
        <p:spPr>
          <a:xfrm>
            <a:off x="4482790" y="1505414"/>
            <a:ext cx="4549768" cy="3833556"/>
          </a:xfrm>
          <a:prstGeom prst="rect">
            <a:avLst/>
          </a:prstGeom>
          <a:solidFill>
            <a:schemeClr val="tx2">
              <a:alpha val="9016"/>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lstStyle/>
          <a:p>
            <a:r>
              <a:rPr lang="en-US" dirty="0"/>
              <a:t>About half of men in the U.S. are likely to have problems paying medical bills; men with income or job-related stress had more medical bill problems.</a:t>
            </a:r>
          </a:p>
        </p:txBody>
      </p:sp>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p:txBody>
          <a:bodyPr/>
          <a:lstStyle/>
          <a:p>
            <a:r>
              <a:rPr lang="en-US" dirty="0"/>
              <a:t>EXHIBIT 11</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pPr algn="l" fontAlgn="base">
              <a:spcBef>
                <a:spcPts val="0"/>
              </a:spcBef>
              <a:spcAft>
                <a:spcPts val="200"/>
              </a:spcAft>
            </a:pPr>
            <a:r>
              <a:rPr lang="en-US" sz="800" b="0" i="0" dirty="0">
                <a:solidFill>
                  <a:srgbClr val="1A1A1A"/>
                </a:solidFill>
                <a:effectLst/>
                <a:latin typeface="Arial" panose="020B0604020202020204" pitchFamily="34" charset="0"/>
              </a:rPr>
              <a:t>Notes: Medical bill problems include any of the following in the past year: had serious problems paying or were unable to pay medical bills; spent a lot of time on paperwork or disputes related to medical bills; or were denied insurance payments or were paid less than expected. </a:t>
            </a:r>
            <a:r>
              <a:rPr lang="en-US" sz="800" dirty="0">
                <a:latin typeface="Arial" panose="020B0604020202020204" pitchFamily="34" charset="0"/>
              </a:rPr>
              <a:t>* Either statistically significant differences compared to US for international comparisons at p&lt;.05 level, or statistically significant difference to bar in comparison for US-only stratification analyses at p&lt;.05 level. “</a:t>
            </a:r>
            <a:r>
              <a:rPr lang="en-US" dirty="0">
                <a:latin typeface="Arial" panose="020B0604020202020204" pitchFamily="34" charset="0"/>
              </a:rPr>
              <a:t>Frequently” includes US men who reported being always or usually worried or stressed about having a stable job or source of income in the past 12 months; “Rarely” includes US men who reported having this stress “sometimes, rarely, or never.”</a:t>
            </a:r>
          </a:p>
          <a:p>
            <a:pPr fontAlgn="base">
              <a:spcBef>
                <a:spcPts val="0"/>
              </a:spcBef>
              <a:spcAft>
                <a:spcPts val="200"/>
              </a:spcAft>
            </a:pPr>
            <a:r>
              <a:rPr lang="en-US" dirty="0">
                <a:latin typeface="Arial" panose="020B0604020202020204" pitchFamily="34" charset="0"/>
              </a:rPr>
              <a:t>Data: Commonwealth Fund 2020 International Health Policy Survey.</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a:xfrm>
            <a:off x="71438" y="1060704"/>
            <a:ext cx="8961120" cy="251315"/>
          </a:xfrm>
        </p:spPr>
        <p:txBody>
          <a:bodyPr/>
          <a:lstStyle/>
          <a:p>
            <a:pPr>
              <a:buClr>
                <a:srgbClr val="115479"/>
              </a:buClr>
              <a:defRPr/>
            </a:pPr>
            <a:r>
              <a:rPr lang="en-US" i="1" dirty="0">
                <a:solidFill>
                  <a:srgbClr val="1A1A1A"/>
                </a:solidFill>
                <a:latin typeface="Arial" panose="020B0604020202020204"/>
              </a:rPr>
              <a:t>Percentage of men age 18+ who reported having at least one medical bill problem</a:t>
            </a:r>
          </a:p>
        </p:txBody>
      </p:sp>
      <p:graphicFrame>
        <p:nvGraphicFramePr>
          <p:cNvPr id="7" name="Chart Placeholder 5">
            <a:extLst>
              <a:ext uri="{FF2B5EF4-FFF2-40B4-BE49-F238E27FC236}">
                <a16:creationId xmlns:a16="http://schemas.microsoft.com/office/drawing/2014/main" id="{7A91F7F1-FD49-49FA-ACC6-064FA506FD95}"/>
              </a:ext>
            </a:extLst>
          </p:cNvPr>
          <p:cNvGraphicFramePr>
            <a:graphicFrameLocks/>
          </p:cNvGraphicFramePr>
          <p:nvPr>
            <p:extLst>
              <p:ext uri="{D42A27DB-BD31-4B8C-83A1-F6EECF244321}">
                <p14:modId xmlns:p14="http://schemas.microsoft.com/office/powerpoint/2010/main" val="831381116"/>
              </p:ext>
            </p:extLst>
          </p:nvPr>
        </p:nvGraphicFramePr>
        <p:xfrm>
          <a:off x="4639937" y="2007370"/>
          <a:ext cx="4235473" cy="318181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Placeholder 5">
            <a:extLst>
              <a:ext uri="{FF2B5EF4-FFF2-40B4-BE49-F238E27FC236}">
                <a16:creationId xmlns:a16="http://schemas.microsoft.com/office/drawing/2014/main" id="{35DEC43B-2D37-4F93-AE2E-984BAE640991}"/>
              </a:ext>
            </a:extLst>
          </p:cNvPr>
          <p:cNvGraphicFramePr>
            <a:graphicFrameLocks/>
          </p:cNvGraphicFramePr>
          <p:nvPr>
            <p:extLst>
              <p:ext uri="{D42A27DB-BD31-4B8C-83A1-F6EECF244321}">
                <p14:modId xmlns:p14="http://schemas.microsoft.com/office/powerpoint/2010/main" val="1653214326"/>
              </p:ext>
            </p:extLst>
          </p:nvPr>
        </p:nvGraphicFramePr>
        <p:xfrm>
          <a:off x="0" y="1345686"/>
          <a:ext cx="4754880"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a:extLst>
              <a:ext uri="{FF2B5EF4-FFF2-40B4-BE49-F238E27FC236}">
                <a16:creationId xmlns:a16="http://schemas.microsoft.com/office/drawing/2014/main" id="{DA9EFD33-AFE5-A523-DC64-C37CC6CB6D0C}"/>
              </a:ext>
            </a:extLst>
          </p:cNvPr>
          <p:cNvSpPr txBox="1"/>
          <p:nvPr/>
        </p:nvSpPr>
        <p:spPr>
          <a:xfrm>
            <a:off x="4681728" y="1668815"/>
            <a:ext cx="1658306" cy="338554"/>
          </a:xfrm>
          <a:prstGeom prst="rect">
            <a:avLst/>
          </a:prstGeom>
          <a:noFill/>
        </p:spPr>
        <p:txBody>
          <a:bodyPr wrap="square" rtlCol="0">
            <a:spAutoFit/>
          </a:bodyPr>
          <a:lstStyle/>
          <a:p>
            <a:pPr algn="ctr"/>
            <a:r>
              <a:rPr lang="en-US" sz="1600" dirty="0"/>
              <a:t>By income level</a:t>
            </a:r>
          </a:p>
        </p:txBody>
      </p:sp>
      <p:sp>
        <p:nvSpPr>
          <p:cNvPr id="14" name="TextBox 13">
            <a:extLst>
              <a:ext uri="{FF2B5EF4-FFF2-40B4-BE49-F238E27FC236}">
                <a16:creationId xmlns:a16="http://schemas.microsoft.com/office/drawing/2014/main" id="{9769C510-3829-425E-7830-166A17729180}"/>
              </a:ext>
            </a:extLst>
          </p:cNvPr>
          <p:cNvSpPr txBox="1"/>
          <p:nvPr/>
        </p:nvSpPr>
        <p:spPr>
          <a:xfrm>
            <a:off x="7168896" y="1668815"/>
            <a:ext cx="1650380" cy="338554"/>
          </a:xfrm>
          <a:prstGeom prst="rect">
            <a:avLst/>
          </a:prstGeom>
          <a:noFill/>
        </p:spPr>
        <p:txBody>
          <a:bodyPr wrap="square" rtlCol="0">
            <a:spAutoFit/>
          </a:bodyPr>
          <a:lstStyle/>
          <a:p>
            <a:pPr algn="ctr"/>
            <a:r>
              <a:rPr lang="en-US" sz="1600" dirty="0"/>
              <a:t>By stress level</a:t>
            </a:r>
          </a:p>
        </p:txBody>
      </p:sp>
    </p:spTree>
    <p:extLst>
      <p:ext uri="{BB962C8B-B14F-4D97-AF65-F5344CB8AC3E}">
        <p14:creationId xmlns:p14="http://schemas.microsoft.com/office/powerpoint/2010/main" val="43562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AF15CD8-9C23-9ED6-C420-CE082AE793EC}"/>
              </a:ext>
            </a:extLst>
          </p:cNvPr>
          <p:cNvSpPr/>
          <p:nvPr/>
        </p:nvSpPr>
        <p:spPr>
          <a:xfrm>
            <a:off x="1556710" y="1650598"/>
            <a:ext cx="2926080" cy="89210"/>
          </a:xfrm>
          <a:prstGeom prst="rect">
            <a:avLst/>
          </a:prstGeom>
          <a:solidFill>
            <a:schemeClr val="tx2">
              <a:alpha val="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lstStyle/>
          <a:p>
            <a:r>
              <a:rPr lang="en-US" dirty="0"/>
              <a:t>U.S. men have the highest rate of avoidable deaths.</a:t>
            </a:r>
          </a:p>
        </p:txBody>
      </p:sp>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p:txBody>
          <a:bodyPr/>
          <a:lstStyle/>
          <a:p>
            <a:r>
              <a:rPr lang="en-US" dirty="0"/>
              <a:t>EXHIBIT 2</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pPr>
              <a:spcBef>
                <a:spcPts val="0"/>
              </a:spcBef>
              <a:spcAft>
                <a:spcPts val="200"/>
              </a:spcAft>
            </a:pPr>
            <a:r>
              <a:rPr lang="en-US" sz="800" dirty="0">
                <a:latin typeface="Arial" panose="020B0604020202020204" pitchFamily="34" charset="0"/>
                <a:cs typeface="Arial" panose="020B0604020202020204" pitchFamily="34" charset="0"/>
              </a:rPr>
              <a:t>Notes: 2016 data for FRA, NZ, NOR, and UK; 2017 data for CAN, SWIZ, and US; 2018 data for AUS, NETH, and SWE; 2019 data for GER. “Avoidable deaths” are deaths which are considered preventable or treatable. The list of deaths considered avoidable is from: </a:t>
            </a:r>
            <a:r>
              <a:rPr lang="en-US" sz="800" dirty="0" err="1">
                <a:latin typeface="Arial" panose="020B0604020202020204" pitchFamily="34" charset="0"/>
                <a:cs typeface="Arial" panose="020B0604020202020204" pitchFamily="34" charset="0"/>
              </a:rPr>
              <a:t>Organisation</a:t>
            </a:r>
            <a:r>
              <a:rPr lang="en-US" sz="800" dirty="0">
                <a:latin typeface="Arial" panose="020B0604020202020204" pitchFamily="34" charset="0"/>
                <a:cs typeface="Arial" panose="020B0604020202020204" pitchFamily="34" charset="0"/>
              </a:rPr>
              <a:t> for Economic Co-operation and Development, </a:t>
            </a:r>
            <a:r>
              <a:rPr lang="en-US" sz="800" i="1" dirty="0">
                <a:latin typeface="Arial" panose="020B0604020202020204" pitchFamily="34" charset="0"/>
                <a:cs typeface="Arial" panose="020B0604020202020204" pitchFamily="34" charset="0"/>
                <a:hlinkClick r:id="rId3"/>
              </a:rPr>
              <a:t>Avoidable Mortality: OECD/Eurostat Lists of Preventable and Treatable Causes of Death</a:t>
            </a:r>
            <a:r>
              <a:rPr lang="en-US" sz="800" dirty="0">
                <a:latin typeface="Arial" panose="020B0604020202020204" pitchFamily="34" charset="0"/>
                <a:cs typeface="Arial" panose="020B0604020202020204" pitchFamily="34" charset="0"/>
              </a:rPr>
              <a:t> (OECD, Apr. 2022), p. 11.</a:t>
            </a:r>
          </a:p>
          <a:p>
            <a:pPr>
              <a:spcBef>
                <a:spcPts val="0"/>
              </a:spcBef>
              <a:spcAft>
                <a:spcPts val="200"/>
              </a:spcAft>
            </a:pPr>
            <a:r>
              <a:rPr lang="en-US" sz="800" dirty="0">
                <a:latin typeface="Arial" panose="020B0604020202020204" pitchFamily="34" charset="0"/>
                <a:cs typeface="Arial" panose="020B0604020202020204" pitchFamily="34" charset="0"/>
              </a:rPr>
              <a:t>Data: </a:t>
            </a:r>
            <a:r>
              <a:rPr lang="en-US" sz="800" dirty="0" err="1">
                <a:latin typeface="Arial" panose="020B0604020202020204" pitchFamily="34" charset="0"/>
                <a:cs typeface="Arial" panose="020B0604020202020204" pitchFamily="34" charset="0"/>
              </a:rPr>
              <a:t>Organisation</a:t>
            </a:r>
            <a:r>
              <a:rPr lang="en-US" sz="800" dirty="0">
                <a:latin typeface="Arial" panose="020B0604020202020204" pitchFamily="34" charset="0"/>
                <a:cs typeface="Arial" panose="020B0604020202020204" pitchFamily="34" charset="0"/>
              </a:rPr>
              <a:t> for Economic Co-operation and Developm</a:t>
            </a:r>
            <a:r>
              <a:rPr lang="en-US" dirty="0">
                <a:latin typeface="Arial" panose="020B0604020202020204" pitchFamily="34" charset="0"/>
              </a:rPr>
              <a:t>ent,</a:t>
            </a:r>
            <a:r>
              <a:rPr lang="en-US" sz="800" dirty="0">
                <a:latin typeface="Arial" panose="020B0604020202020204" pitchFamily="34" charset="0"/>
                <a:cs typeface="Arial" panose="020B0604020202020204" pitchFamily="34" charset="0"/>
              </a:rPr>
              <a:t> </a:t>
            </a:r>
            <a:r>
              <a:rPr lang="en-US" sz="800" i="1" dirty="0">
                <a:latin typeface="Arial" panose="020B0604020202020204" pitchFamily="34" charset="0"/>
                <a:cs typeface="Arial" panose="020B0604020202020204" pitchFamily="34" charset="0"/>
                <a:hlinkClick r:id="rId4"/>
              </a:rPr>
              <a:t>OECD Health Statistics 2021</a:t>
            </a:r>
            <a:r>
              <a:rPr lang="en-US" sz="800" dirty="0">
                <a:latin typeface="Arial" panose="020B0604020202020204" pitchFamily="34" charset="0"/>
                <a:cs typeface="Arial" panose="020B0604020202020204" pitchFamily="34" charset="0"/>
              </a:rPr>
              <a:t> (OECD, 2021).</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a:xfrm>
            <a:off x="71438" y="1060704"/>
            <a:ext cx="8961120" cy="251315"/>
          </a:xfrm>
        </p:spPr>
        <p:txBody>
          <a:bodyPr/>
          <a:lstStyle/>
          <a:p>
            <a:pPr>
              <a:buClr>
                <a:srgbClr val="115479"/>
              </a:buClr>
              <a:defRPr/>
            </a:pPr>
            <a:r>
              <a:rPr lang="en-US" i="1" dirty="0">
                <a:solidFill>
                  <a:srgbClr val="1A1A1A"/>
                </a:solidFill>
                <a:latin typeface="Arial" panose="020B0604020202020204"/>
              </a:rPr>
              <a:t>Avoidable deaths per 100,000 males</a:t>
            </a:r>
          </a:p>
        </p:txBody>
      </p:sp>
      <p:graphicFrame>
        <p:nvGraphicFramePr>
          <p:cNvPr id="10" name="Chart Placeholder 5">
            <a:extLst>
              <a:ext uri="{FF2B5EF4-FFF2-40B4-BE49-F238E27FC236}">
                <a16:creationId xmlns:a16="http://schemas.microsoft.com/office/drawing/2014/main" id="{35DEC43B-2D37-4F93-AE2E-984BAE640991}"/>
              </a:ext>
            </a:extLst>
          </p:cNvPr>
          <p:cNvGraphicFramePr>
            <a:graphicFrameLocks/>
          </p:cNvGraphicFramePr>
          <p:nvPr>
            <p:extLst>
              <p:ext uri="{D42A27DB-BD31-4B8C-83A1-F6EECF244321}">
                <p14:modId xmlns:p14="http://schemas.microsoft.com/office/powerpoint/2010/main" val="1919731680"/>
              </p:ext>
            </p:extLst>
          </p:nvPr>
        </p:nvGraphicFramePr>
        <p:xfrm>
          <a:off x="0" y="1345686"/>
          <a:ext cx="8650941" cy="41148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654839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AF15CD8-9C23-9ED6-C420-CE082AE793EC}"/>
              </a:ext>
            </a:extLst>
          </p:cNvPr>
          <p:cNvSpPr/>
          <p:nvPr/>
        </p:nvSpPr>
        <p:spPr>
          <a:xfrm>
            <a:off x="1556710" y="1650598"/>
            <a:ext cx="2926080" cy="89210"/>
          </a:xfrm>
          <a:prstGeom prst="rect">
            <a:avLst/>
          </a:prstGeom>
          <a:solidFill>
            <a:schemeClr val="tx2">
              <a:alpha val="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F552420A-D232-5923-1F5C-0A6E4925A256}"/>
              </a:ext>
            </a:extLst>
          </p:cNvPr>
          <p:cNvSpPr/>
          <p:nvPr/>
        </p:nvSpPr>
        <p:spPr>
          <a:xfrm>
            <a:off x="4482790" y="1505414"/>
            <a:ext cx="4549768" cy="3833556"/>
          </a:xfrm>
          <a:prstGeom prst="rect">
            <a:avLst/>
          </a:prstGeom>
          <a:solidFill>
            <a:schemeClr val="tx2">
              <a:alpha val="9016"/>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noAutofit/>
          </a:bodyPr>
          <a:lstStyle/>
          <a:p>
            <a:r>
              <a:rPr lang="en-US" dirty="0"/>
              <a:t>Men in the U.S. and Australia are most likely to have multiple chronic conditions; men in the U.S. with lower incomes had higher rates of multiple chronic conditions.</a:t>
            </a:r>
          </a:p>
        </p:txBody>
      </p:sp>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p:txBody>
          <a:bodyPr/>
          <a:lstStyle/>
          <a:p>
            <a:r>
              <a:rPr lang="en-US" dirty="0"/>
              <a:t>EXHIBIT 3</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pPr algn="l" fontAlgn="base">
              <a:spcBef>
                <a:spcPts val="0"/>
              </a:spcBef>
              <a:spcAft>
                <a:spcPts val="200"/>
              </a:spcAft>
            </a:pPr>
            <a:r>
              <a:rPr lang="en-US" sz="800" b="0" i="0" dirty="0">
                <a:solidFill>
                  <a:srgbClr val="1A1A1A"/>
                </a:solidFill>
                <a:effectLst/>
                <a:latin typeface="Arial" panose="020B0604020202020204" pitchFamily="34" charset="0"/>
              </a:rPr>
              <a:t>Notes: Having a chronic condition is defined as ever having been diagnosed by a doctor as having two or more of the following: asthma or chronic lung disease; cancer; depression, anxiety, or other mental health condition; diabetes; heart disease, including heart attack; or hypertension or high blood pressure.</a:t>
            </a:r>
            <a:r>
              <a:rPr lang="en-US" sz="800" dirty="0">
                <a:latin typeface="Arial" panose="020B0604020202020204" pitchFamily="34" charset="0"/>
              </a:rPr>
              <a:t>* Either statistically significant differences compared to US for international comparisons at p&lt;.05 level, or statistically significant difference to bar in comparison for US-only stratification analyses at p&lt;.05 level. “</a:t>
            </a:r>
            <a:r>
              <a:rPr lang="en-US" dirty="0">
                <a:latin typeface="Arial" panose="020B0604020202020204" pitchFamily="34" charset="0"/>
              </a:rPr>
              <a:t>Frequently” includes US men who reported being always or usually worried or stressed about having a stable job or source of income in the past 12 months; “Rarely” includes US men who reported having this stress “sometimes, rarely, or never.”</a:t>
            </a:r>
          </a:p>
          <a:p>
            <a:pPr>
              <a:spcBef>
                <a:spcPts val="0"/>
              </a:spcBef>
              <a:spcAft>
                <a:spcPts val="200"/>
              </a:spcAft>
            </a:pPr>
            <a:r>
              <a:rPr lang="en-US" dirty="0">
                <a:latin typeface="Arial" panose="020B0604020202020204" pitchFamily="34" charset="0"/>
              </a:rPr>
              <a:t>Data: Commonwealth Fund 2020 International Health Policy Survey.</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a:xfrm>
            <a:off x="71499" y="1152144"/>
            <a:ext cx="8961120" cy="251315"/>
          </a:xfrm>
        </p:spPr>
        <p:txBody>
          <a:bodyPr/>
          <a:lstStyle/>
          <a:p>
            <a:pPr>
              <a:buClr>
                <a:srgbClr val="115479"/>
              </a:buClr>
              <a:defRPr/>
            </a:pPr>
            <a:r>
              <a:rPr lang="en-US" sz="1100" i="1" dirty="0">
                <a:solidFill>
                  <a:srgbClr val="1A1A1A"/>
                </a:solidFill>
                <a:latin typeface="Arial" panose="020B0604020202020204"/>
              </a:rPr>
              <a:t>Percentage of men age 18+ who reported having two or more chronic conditions</a:t>
            </a:r>
          </a:p>
        </p:txBody>
      </p:sp>
      <p:graphicFrame>
        <p:nvGraphicFramePr>
          <p:cNvPr id="7" name="Chart Placeholder 5">
            <a:extLst>
              <a:ext uri="{FF2B5EF4-FFF2-40B4-BE49-F238E27FC236}">
                <a16:creationId xmlns:a16="http://schemas.microsoft.com/office/drawing/2014/main" id="{7A91F7F1-FD49-49FA-ACC6-064FA506FD95}"/>
              </a:ext>
            </a:extLst>
          </p:cNvPr>
          <p:cNvGraphicFramePr>
            <a:graphicFrameLocks/>
          </p:cNvGraphicFramePr>
          <p:nvPr>
            <p:extLst>
              <p:ext uri="{D42A27DB-BD31-4B8C-83A1-F6EECF244321}">
                <p14:modId xmlns:p14="http://schemas.microsoft.com/office/powerpoint/2010/main" val="182934480"/>
              </p:ext>
            </p:extLst>
          </p:nvPr>
        </p:nvGraphicFramePr>
        <p:xfrm>
          <a:off x="4639937" y="2007370"/>
          <a:ext cx="4235473" cy="318181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Placeholder 5">
            <a:extLst>
              <a:ext uri="{FF2B5EF4-FFF2-40B4-BE49-F238E27FC236}">
                <a16:creationId xmlns:a16="http://schemas.microsoft.com/office/drawing/2014/main" id="{35DEC43B-2D37-4F93-AE2E-984BAE640991}"/>
              </a:ext>
            </a:extLst>
          </p:cNvPr>
          <p:cNvGraphicFramePr>
            <a:graphicFrameLocks/>
          </p:cNvGraphicFramePr>
          <p:nvPr>
            <p:extLst>
              <p:ext uri="{D42A27DB-BD31-4B8C-83A1-F6EECF244321}">
                <p14:modId xmlns:p14="http://schemas.microsoft.com/office/powerpoint/2010/main" val="678747333"/>
              </p:ext>
            </p:extLst>
          </p:nvPr>
        </p:nvGraphicFramePr>
        <p:xfrm>
          <a:off x="0" y="1345686"/>
          <a:ext cx="4754880"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a:extLst>
              <a:ext uri="{FF2B5EF4-FFF2-40B4-BE49-F238E27FC236}">
                <a16:creationId xmlns:a16="http://schemas.microsoft.com/office/drawing/2014/main" id="{DA9EFD33-AFE5-A523-DC64-C37CC6CB6D0C}"/>
              </a:ext>
            </a:extLst>
          </p:cNvPr>
          <p:cNvSpPr txBox="1"/>
          <p:nvPr/>
        </p:nvSpPr>
        <p:spPr>
          <a:xfrm>
            <a:off x="4681728" y="1668815"/>
            <a:ext cx="1658306" cy="338554"/>
          </a:xfrm>
          <a:prstGeom prst="rect">
            <a:avLst/>
          </a:prstGeom>
          <a:noFill/>
        </p:spPr>
        <p:txBody>
          <a:bodyPr wrap="square" rtlCol="0">
            <a:spAutoFit/>
          </a:bodyPr>
          <a:lstStyle/>
          <a:p>
            <a:pPr algn="ctr"/>
            <a:r>
              <a:rPr lang="en-US" sz="1600" dirty="0"/>
              <a:t>By income level</a:t>
            </a:r>
          </a:p>
        </p:txBody>
      </p:sp>
      <p:sp>
        <p:nvSpPr>
          <p:cNvPr id="14" name="TextBox 13">
            <a:extLst>
              <a:ext uri="{FF2B5EF4-FFF2-40B4-BE49-F238E27FC236}">
                <a16:creationId xmlns:a16="http://schemas.microsoft.com/office/drawing/2014/main" id="{9769C510-3829-425E-7830-166A17729180}"/>
              </a:ext>
            </a:extLst>
          </p:cNvPr>
          <p:cNvSpPr txBox="1"/>
          <p:nvPr/>
        </p:nvSpPr>
        <p:spPr>
          <a:xfrm>
            <a:off x="7168896" y="1668815"/>
            <a:ext cx="1650380" cy="338554"/>
          </a:xfrm>
          <a:prstGeom prst="rect">
            <a:avLst/>
          </a:prstGeom>
          <a:noFill/>
        </p:spPr>
        <p:txBody>
          <a:bodyPr wrap="square" rtlCol="0">
            <a:spAutoFit/>
          </a:bodyPr>
          <a:lstStyle/>
          <a:p>
            <a:pPr algn="ctr"/>
            <a:r>
              <a:rPr lang="en-US" sz="1600" dirty="0"/>
              <a:t>By stress level</a:t>
            </a:r>
          </a:p>
        </p:txBody>
      </p:sp>
    </p:spTree>
    <p:extLst>
      <p:ext uri="{BB962C8B-B14F-4D97-AF65-F5344CB8AC3E}">
        <p14:creationId xmlns:p14="http://schemas.microsoft.com/office/powerpoint/2010/main" val="2933951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AF15CD8-9C23-9ED6-C420-CE082AE793EC}"/>
              </a:ext>
            </a:extLst>
          </p:cNvPr>
          <p:cNvSpPr/>
          <p:nvPr/>
        </p:nvSpPr>
        <p:spPr>
          <a:xfrm>
            <a:off x="1556709" y="1990351"/>
            <a:ext cx="2926080" cy="89210"/>
          </a:xfrm>
          <a:prstGeom prst="rect">
            <a:avLst/>
          </a:prstGeom>
          <a:solidFill>
            <a:schemeClr val="tx2">
              <a:alpha val="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F552420A-D232-5923-1F5C-0A6E4925A256}"/>
              </a:ext>
            </a:extLst>
          </p:cNvPr>
          <p:cNvSpPr/>
          <p:nvPr/>
        </p:nvSpPr>
        <p:spPr>
          <a:xfrm>
            <a:off x="4482790" y="1505414"/>
            <a:ext cx="4549768" cy="3833556"/>
          </a:xfrm>
          <a:prstGeom prst="rect">
            <a:avLst/>
          </a:prstGeom>
          <a:solidFill>
            <a:schemeClr val="tx2">
              <a:alpha val="9016"/>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normAutofit/>
          </a:bodyPr>
          <a:lstStyle/>
          <a:p>
            <a:r>
              <a:rPr lang="en-US" dirty="0"/>
              <a:t>Mental health care needs were highest among men in Australia and the U.S.; in the U.S., mental health needs were highest among income-insecure men.</a:t>
            </a:r>
          </a:p>
        </p:txBody>
      </p:sp>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p:txBody>
          <a:bodyPr/>
          <a:lstStyle/>
          <a:p>
            <a:r>
              <a:rPr lang="en-US" dirty="0"/>
              <a:t>EXHIBIT 4</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pPr fontAlgn="base">
              <a:spcBef>
                <a:spcPts val="0"/>
              </a:spcBef>
              <a:spcAft>
                <a:spcPts val="200"/>
              </a:spcAft>
            </a:pPr>
            <a:r>
              <a:rPr lang="en-US" sz="800" b="0" i="0" dirty="0">
                <a:solidFill>
                  <a:srgbClr val="1A1A1A"/>
                </a:solidFill>
                <a:effectLst/>
                <a:latin typeface="Arial" panose="020B0604020202020204" pitchFamily="34" charset="0"/>
              </a:rPr>
              <a:t>Notes: Having a mental health need is defined as responding yes to the any of the following: “Have you ever been told by a doctor that you have depression, anxiety, or other mental health condition?”, “Since the coronavirus outbreak started, have you experienced stress, anxiety, or great sadness that you found difficult to cope with by yourself?”, “In the past 12 months, was there ever a time when you wanted to talk to a doctor or other health professional about your mental health?”.</a:t>
            </a:r>
            <a:r>
              <a:rPr lang="en-US" sz="800" dirty="0">
                <a:latin typeface="Arial" panose="020B0604020202020204" pitchFamily="34" charset="0"/>
              </a:rPr>
              <a:t> * Either statistically significant differences compared to US for international comparisons at p&lt;.05 level, or statistically significant difference to bar in comparison for US-only stratification analyses at p&lt;.05 level. “</a:t>
            </a:r>
            <a:r>
              <a:rPr lang="en-US" dirty="0">
                <a:latin typeface="Arial" panose="020B0604020202020204" pitchFamily="34" charset="0"/>
              </a:rPr>
              <a:t>Frequently” includes US men who reported being always or usually worried or stressed about having a stable job or source of income in the past 12 months; “Rarely” includes US men who reported having this stress “sometimes, rarely, or never.”</a:t>
            </a:r>
          </a:p>
          <a:p>
            <a:pPr algn="l" fontAlgn="base">
              <a:spcBef>
                <a:spcPts val="0"/>
              </a:spcBef>
              <a:spcAft>
                <a:spcPts val="200"/>
              </a:spcAft>
            </a:pPr>
            <a:r>
              <a:rPr lang="en-US" sz="800" dirty="0">
                <a:latin typeface="Arial" panose="020B0604020202020204" pitchFamily="34" charset="0"/>
              </a:rPr>
              <a:t>Data: Commonwealth Fund 2020 International Health Policy Survey.</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a:xfrm>
            <a:off x="71438" y="1060704"/>
            <a:ext cx="8961120" cy="251315"/>
          </a:xfrm>
        </p:spPr>
        <p:txBody>
          <a:bodyPr/>
          <a:lstStyle/>
          <a:p>
            <a:pPr>
              <a:buClr>
                <a:srgbClr val="115479"/>
              </a:buClr>
              <a:defRPr/>
            </a:pPr>
            <a:r>
              <a:rPr lang="en-US" i="1" dirty="0">
                <a:solidFill>
                  <a:srgbClr val="1A1A1A"/>
                </a:solidFill>
                <a:latin typeface="Arial" panose="020B0604020202020204"/>
              </a:rPr>
              <a:t>Percentage of men age 18+ who reported having a mental health need</a:t>
            </a:r>
          </a:p>
        </p:txBody>
      </p:sp>
      <p:graphicFrame>
        <p:nvGraphicFramePr>
          <p:cNvPr id="7" name="Chart Placeholder 5">
            <a:extLst>
              <a:ext uri="{FF2B5EF4-FFF2-40B4-BE49-F238E27FC236}">
                <a16:creationId xmlns:a16="http://schemas.microsoft.com/office/drawing/2014/main" id="{7A91F7F1-FD49-49FA-ACC6-064FA506FD95}"/>
              </a:ext>
            </a:extLst>
          </p:cNvPr>
          <p:cNvGraphicFramePr>
            <a:graphicFrameLocks/>
          </p:cNvGraphicFramePr>
          <p:nvPr>
            <p:extLst>
              <p:ext uri="{D42A27DB-BD31-4B8C-83A1-F6EECF244321}">
                <p14:modId xmlns:p14="http://schemas.microsoft.com/office/powerpoint/2010/main" val="1698554519"/>
              </p:ext>
            </p:extLst>
          </p:nvPr>
        </p:nvGraphicFramePr>
        <p:xfrm>
          <a:off x="4639937" y="2007370"/>
          <a:ext cx="4235473" cy="318181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Placeholder 5">
            <a:extLst>
              <a:ext uri="{FF2B5EF4-FFF2-40B4-BE49-F238E27FC236}">
                <a16:creationId xmlns:a16="http://schemas.microsoft.com/office/drawing/2014/main" id="{35DEC43B-2D37-4F93-AE2E-984BAE640991}"/>
              </a:ext>
            </a:extLst>
          </p:cNvPr>
          <p:cNvGraphicFramePr>
            <a:graphicFrameLocks/>
          </p:cNvGraphicFramePr>
          <p:nvPr>
            <p:extLst>
              <p:ext uri="{D42A27DB-BD31-4B8C-83A1-F6EECF244321}">
                <p14:modId xmlns:p14="http://schemas.microsoft.com/office/powerpoint/2010/main" val="2584583730"/>
              </p:ext>
            </p:extLst>
          </p:nvPr>
        </p:nvGraphicFramePr>
        <p:xfrm>
          <a:off x="0" y="1364792"/>
          <a:ext cx="4754880"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a:extLst>
              <a:ext uri="{FF2B5EF4-FFF2-40B4-BE49-F238E27FC236}">
                <a16:creationId xmlns:a16="http://schemas.microsoft.com/office/drawing/2014/main" id="{DA9EFD33-AFE5-A523-DC64-C37CC6CB6D0C}"/>
              </a:ext>
            </a:extLst>
          </p:cNvPr>
          <p:cNvSpPr txBox="1"/>
          <p:nvPr/>
        </p:nvSpPr>
        <p:spPr>
          <a:xfrm>
            <a:off x="4680441" y="1668815"/>
            <a:ext cx="1658306" cy="338554"/>
          </a:xfrm>
          <a:prstGeom prst="rect">
            <a:avLst/>
          </a:prstGeom>
          <a:noFill/>
        </p:spPr>
        <p:txBody>
          <a:bodyPr wrap="square" rtlCol="0">
            <a:spAutoFit/>
          </a:bodyPr>
          <a:lstStyle/>
          <a:p>
            <a:pPr algn="ctr"/>
            <a:r>
              <a:rPr lang="en-US" sz="1600" dirty="0"/>
              <a:t>By income level</a:t>
            </a:r>
          </a:p>
        </p:txBody>
      </p:sp>
      <p:sp>
        <p:nvSpPr>
          <p:cNvPr id="14" name="TextBox 13">
            <a:extLst>
              <a:ext uri="{FF2B5EF4-FFF2-40B4-BE49-F238E27FC236}">
                <a16:creationId xmlns:a16="http://schemas.microsoft.com/office/drawing/2014/main" id="{9769C510-3829-425E-7830-166A17729180}"/>
              </a:ext>
            </a:extLst>
          </p:cNvPr>
          <p:cNvSpPr txBox="1"/>
          <p:nvPr/>
        </p:nvSpPr>
        <p:spPr>
          <a:xfrm>
            <a:off x="7168896" y="1668815"/>
            <a:ext cx="1650380" cy="338554"/>
          </a:xfrm>
          <a:prstGeom prst="rect">
            <a:avLst/>
          </a:prstGeom>
          <a:noFill/>
        </p:spPr>
        <p:txBody>
          <a:bodyPr wrap="square" rtlCol="0">
            <a:spAutoFit/>
          </a:bodyPr>
          <a:lstStyle/>
          <a:p>
            <a:pPr algn="ctr"/>
            <a:r>
              <a:rPr lang="en-US" sz="1600" dirty="0"/>
              <a:t>By stress level</a:t>
            </a:r>
          </a:p>
        </p:txBody>
      </p:sp>
    </p:spTree>
    <p:extLst>
      <p:ext uri="{BB962C8B-B14F-4D97-AF65-F5344CB8AC3E}">
        <p14:creationId xmlns:p14="http://schemas.microsoft.com/office/powerpoint/2010/main" val="3090738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AF15CD8-9C23-9ED6-C420-CE082AE793EC}"/>
              </a:ext>
            </a:extLst>
          </p:cNvPr>
          <p:cNvSpPr/>
          <p:nvPr/>
        </p:nvSpPr>
        <p:spPr>
          <a:xfrm>
            <a:off x="1556710" y="1650598"/>
            <a:ext cx="2926080" cy="89210"/>
          </a:xfrm>
          <a:prstGeom prst="rect">
            <a:avLst/>
          </a:prstGeom>
          <a:solidFill>
            <a:schemeClr val="tx2">
              <a:alpha val="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F552420A-D232-5923-1F5C-0A6E4925A256}"/>
              </a:ext>
            </a:extLst>
          </p:cNvPr>
          <p:cNvSpPr/>
          <p:nvPr/>
        </p:nvSpPr>
        <p:spPr>
          <a:xfrm>
            <a:off x="4482790" y="1505414"/>
            <a:ext cx="4549768" cy="3833556"/>
          </a:xfrm>
          <a:prstGeom prst="rect">
            <a:avLst/>
          </a:prstGeom>
          <a:solidFill>
            <a:schemeClr val="tx2">
              <a:alpha val="9016"/>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lstStyle/>
          <a:p>
            <a:r>
              <a:rPr lang="en-US" dirty="0"/>
              <a:t>Among the countries surveyed, men in the U.S. were the most likely to report having hypertension (high blood pressure).</a:t>
            </a:r>
          </a:p>
        </p:txBody>
      </p:sp>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p:txBody>
          <a:bodyPr/>
          <a:lstStyle/>
          <a:p>
            <a:r>
              <a:rPr lang="en-US" dirty="0"/>
              <a:t>EXHIBIT 5</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pPr fontAlgn="base">
              <a:spcBef>
                <a:spcPts val="0"/>
              </a:spcBef>
              <a:spcAft>
                <a:spcPts val="200"/>
              </a:spcAft>
            </a:pPr>
            <a:r>
              <a:rPr lang="en-US" sz="800" b="0" i="0" dirty="0">
                <a:solidFill>
                  <a:srgbClr val="1A1A1A"/>
                </a:solidFill>
                <a:effectLst/>
                <a:latin typeface="Arial" panose="020B0604020202020204" pitchFamily="34" charset="0"/>
              </a:rPr>
              <a:t>Notes: Respondents said yes to the following: “Have you ever been told by a doctor that you have or had hypertension or high blood pressure?” </a:t>
            </a:r>
            <a:r>
              <a:rPr lang="en-US" sz="800" dirty="0">
                <a:latin typeface="Arial" panose="020B0604020202020204" pitchFamily="34" charset="0"/>
              </a:rPr>
              <a:t>* Either statistically significant differences compared to US for international comparisons at p&lt;.05 level, or statistically significant difference to bar in comparison for US-only stratification analyses at p&lt;.05 level. “</a:t>
            </a:r>
            <a:r>
              <a:rPr lang="en-US" dirty="0">
                <a:latin typeface="Arial" panose="020B0604020202020204" pitchFamily="34" charset="0"/>
              </a:rPr>
              <a:t>Frequently” includes US men who reported being always or usually worried or stressed about having a stable job or source of income in the past 12 months; “Rarely” includes US men who reported having this stress “sometimes, rarely, or never.”</a:t>
            </a:r>
          </a:p>
          <a:p>
            <a:pPr algn="l" fontAlgn="base">
              <a:spcBef>
                <a:spcPts val="0"/>
              </a:spcBef>
              <a:spcAft>
                <a:spcPts val="200"/>
              </a:spcAft>
            </a:pPr>
            <a:r>
              <a:rPr lang="en-US" sz="800" dirty="0">
                <a:latin typeface="Arial" panose="020B0604020202020204" pitchFamily="34" charset="0"/>
              </a:rPr>
              <a:t>Data: Commonwealth Fund 2020 International Health Policy Survey.</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a:xfrm>
            <a:off x="71438" y="1060704"/>
            <a:ext cx="8961120" cy="251315"/>
          </a:xfrm>
        </p:spPr>
        <p:txBody>
          <a:bodyPr/>
          <a:lstStyle/>
          <a:p>
            <a:pPr>
              <a:buClr>
                <a:srgbClr val="115479"/>
              </a:buClr>
              <a:defRPr/>
            </a:pPr>
            <a:r>
              <a:rPr lang="en-US" i="1" dirty="0">
                <a:solidFill>
                  <a:srgbClr val="1A1A1A"/>
                </a:solidFill>
                <a:latin typeface="Arial" panose="020B0604020202020204"/>
              </a:rPr>
              <a:t>Percentage of men age 18+ who reported having hypertension (high blood pressure)</a:t>
            </a:r>
          </a:p>
        </p:txBody>
      </p:sp>
      <p:graphicFrame>
        <p:nvGraphicFramePr>
          <p:cNvPr id="7" name="Chart Placeholder 5">
            <a:extLst>
              <a:ext uri="{FF2B5EF4-FFF2-40B4-BE49-F238E27FC236}">
                <a16:creationId xmlns:a16="http://schemas.microsoft.com/office/drawing/2014/main" id="{7A91F7F1-FD49-49FA-ACC6-064FA506FD95}"/>
              </a:ext>
            </a:extLst>
          </p:cNvPr>
          <p:cNvGraphicFramePr>
            <a:graphicFrameLocks/>
          </p:cNvGraphicFramePr>
          <p:nvPr>
            <p:extLst>
              <p:ext uri="{D42A27DB-BD31-4B8C-83A1-F6EECF244321}">
                <p14:modId xmlns:p14="http://schemas.microsoft.com/office/powerpoint/2010/main" val="2318358000"/>
              </p:ext>
            </p:extLst>
          </p:nvPr>
        </p:nvGraphicFramePr>
        <p:xfrm>
          <a:off x="4639937" y="2007370"/>
          <a:ext cx="4235473" cy="318181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Placeholder 5">
            <a:extLst>
              <a:ext uri="{FF2B5EF4-FFF2-40B4-BE49-F238E27FC236}">
                <a16:creationId xmlns:a16="http://schemas.microsoft.com/office/drawing/2014/main" id="{35DEC43B-2D37-4F93-AE2E-984BAE640991}"/>
              </a:ext>
            </a:extLst>
          </p:cNvPr>
          <p:cNvGraphicFramePr>
            <a:graphicFrameLocks/>
          </p:cNvGraphicFramePr>
          <p:nvPr>
            <p:extLst>
              <p:ext uri="{D42A27DB-BD31-4B8C-83A1-F6EECF244321}">
                <p14:modId xmlns:p14="http://schemas.microsoft.com/office/powerpoint/2010/main" val="3406349196"/>
              </p:ext>
            </p:extLst>
          </p:nvPr>
        </p:nvGraphicFramePr>
        <p:xfrm>
          <a:off x="0" y="1345686"/>
          <a:ext cx="4754880"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a:extLst>
              <a:ext uri="{FF2B5EF4-FFF2-40B4-BE49-F238E27FC236}">
                <a16:creationId xmlns:a16="http://schemas.microsoft.com/office/drawing/2014/main" id="{DA9EFD33-AFE5-A523-DC64-C37CC6CB6D0C}"/>
              </a:ext>
            </a:extLst>
          </p:cNvPr>
          <p:cNvSpPr txBox="1"/>
          <p:nvPr/>
        </p:nvSpPr>
        <p:spPr>
          <a:xfrm>
            <a:off x="4681728" y="1668815"/>
            <a:ext cx="1658306" cy="338554"/>
          </a:xfrm>
          <a:prstGeom prst="rect">
            <a:avLst/>
          </a:prstGeom>
          <a:noFill/>
        </p:spPr>
        <p:txBody>
          <a:bodyPr wrap="square" rtlCol="0">
            <a:spAutoFit/>
          </a:bodyPr>
          <a:lstStyle/>
          <a:p>
            <a:pPr algn="ctr"/>
            <a:r>
              <a:rPr lang="en-US" sz="1600" dirty="0"/>
              <a:t>By income level</a:t>
            </a:r>
          </a:p>
        </p:txBody>
      </p:sp>
      <p:sp>
        <p:nvSpPr>
          <p:cNvPr id="14" name="TextBox 13">
            <a:extLst>
              <a:ext uri="{FF2B5EF4-FFF2-40B4-BE49-F238E27FC236}">
                <a16:creationId xmlns:a16="http://schemas.microsoft.com/office/drawing/2014/main" id="{9769C510-3829-425E-7830-166A17729180}"/>
              </a:ext>
            </a:extLst>
          </p:cNvPr>
          <p:cNvSpPr txBox="1"/>
          <p:nvPr/>
        </p:nvSpPr>
        <p:spPr>
          <a:xfrm>
            <a:off x="7168896" y="1668815"/>
            <a:ext cx="1650380" cy="338554"/>
          </a:xfrm>
          <a:prstGeom prst="rect">
            <a:avLst/>
          </a:prstGeom>
          <a:noFill/>
        </p:spPr>
        <p:txBody>
          <a:bodyPr wrap="square" rtlCol="0">
            <a:spAutoFit/>
          </a:bodyPr>
          <a:lstStyle/>
          <a:p>
            <a:pPr algn="ctr"/>
            <a:r>
              <a:rPr lang="en-US" sz="1600" dirty="0"/>
              <a:t>By stress level</a:t>
            </a:r>
          </a:p>
        </p:txBody>
      </p:sp>
    </p:spTree>
    <p:extLst>
      <p:ext uri="{BB962C8B-B14F-4D97-AF65-F5344CB8AC3E}">
        <p14:creationId xmlns:p14="http://schemas.microsoft.com/office/powerpoint/2010/main" val="3618163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a:xfrm>
            <a:off x="71499" y="260648"/>
            <a:ext cx="8961120" cy="756084"/>
          </a:xfrm>
        </p:spPr>
        <p:txBody>
          <a:bodyPr/>
          <a:lstStyle/>
          <a:p>
            <a:r>
              <a:rPr lang="en-US" dirty="0"/>
              <a:t>Men in the U.S. have the lowest rate of prostate cancer–related deaths.</a:t>
            </a:r>
          </a:p>
        </p:txBody>
      </p:sp>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a:xfrm>
            <a:off x="71499" y="44624"/>
            <a:ext cx="8961120" cy="188341"/>
          </a:xfrm>
        </p:spPr>
        <p:txBody>
          <a:bodyPr/>
          <a:lstStyle/>
          <a:p>
            <a:r>
              <a:rPr lang="en-US" dirty="0"/>
              <a:t>EXHIBIT 6</a:t>
            </a:r>
          </a:p>
        </p:txBody>
      </p:sp>
      <p:graphicFrame>
        <p:nvGraphicFramePr>
          <p:cNvPr id="9" name="Chart Placeholder 5">
            <a:extLst>
              <a:ext uri="{FF2B5EF4-FFF2-40B4-BE49-F238E27FC236}">
                <a16:creationId xmlns:a16="http://schemas.microsoft.com/office/drawing/2014/main" id="{282641AC-4BE7-4DFB-B4DE-92BEEC438290}"/>
              </a:ext>
            </a:extLst>
          </p:cNvPr>
          <p:cNvGraphicFramePr>
            <a:graphicFrameLocks/>
          </p:cNvGraphicFramePr>
          <p:nvPr>
            <p:extLst>
              <p:ext uri="{D42A27DB-BD31-4B8C-83A1-F6EECF244321}">
                <p14:modId xmlns:p14="http://schemas.microsoft.com/office/powerpoint/2010/main" val="3776254838"/>
              </p:ext>
            </p:extLst>
          </p:nvPr>
        </p:nvGraphicFramePr>
        <p:xfrm>
          <a:off x="73151" y="1344168"/>
          <a:ext cx="8650224"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 Placeholder 15">
            <a:extLst>
              <a:ext uri="{FF2B5EF4-FFF2-40B4-BE49-F238E27FC236}">
                <a16:creationId xmlns:a16="http://schemas.microsoft.com/office/drawing/2014/main" id="{3402D9BE-0C61-44CB-81A3-F5719F1C8615}"/>
              </a:ext>
            </a:extLst>
          </p:cNvPr>
          <p:cNvSpPr txBox="1">
            <a:spLocks/>
          </p:cNvSpPr>
          <p:nvPr/>
        </p:nvSpPr>
        <p:spPr>
          <a:xfrm>
            <a:off x="73152" y="1060704"/>
            <a:ext cx="5486400" cy="256032"/>
          </a:xfrm>
          <a:prstGeom prst="rect">
            <a:avLst/>
          </a:prstGeom>
        </p:spPr>
        <p:txBody>
          <a:bodyPr vert="horz" lIns="0" tIns="0" rIns="0" bIns="0" rtlCol="0" anchor="ctr" anchorCtr="0">
            <a:no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a:buClr>
                <a:srgbClr val="115479"/>
              </a:buClr>
              <a:defRPr/>
            </a:pPr>
            <a:r>
              <a:rPr lang="en-US" i="1" dirty="0">
                <a:solidFill>
                  <a:srgbClr val="1A1A1A"/>
                </a:solidFill>
                <a:latin typeface="Arial" panose="020B0604020202020204"/>
              </a:rPr>
              <a:t>Malignant neoplasms of prostate, deaths per 100,000 males (standardized rates)</a:t>
            </a:r>
          </a:p>
        </p:txBody>
      </p:sp>
      <p:sp>
        <p:nvSpPr>
          <p:cNvPr id="7" name="Text Placeholder 6">
            <a:extLst>
              <a:ext uri="{FF2B5EF4-FFF2-40B4-BE49-F238E27FC236}">
                <a16:creationId xmlns:a16="http://schemas.microsoft.com/office/drawing/2014/main" id="{169C26B4-38D7-0E94-201D-C1DD57A2B417}"/>
              </a:ext>
            </a:extLst>
          </p:cNvPr>
          <p:cNvSpPr>
            <a:spLocks noGrp="1"/>
          </p:cNvSpPr>
          <p:nvPr>
            <p:ph type="body" sz="quarter" idx="22"/>
          </p:nvPr>
        </p:nvSpPr>
        <p:spPr/>
        <p:txBody>
          <a:bodyPr/>
          <a:lstStyle/>
          <a:p>
            <a:pPr>
              <a:spcBef>
                <a:spcPts val="0"/>
              </a:spcBef>
              <a:spcAft>
                <a:spcPts val="200"/>
              </a:spcAft>
            </a:pPr>
            <a:r>
              <a:rPr lang="en-US" sz="800" dirty="0">
                <a:latin typeface="Arial" panose="020B0604020202020204" pitchFamily="34" charset="0"/>
                <a:cs typeface="Arial" panose="020B0604020202020204" pitchFamily="34" charset="0"/>
              </a:rPr>
              <a:t>Notes: 2016 data for FRA, NZ, NOR, and UK; 2017 data for CAN, SWIZ, and US; 2018 data for AUS, NETH, and SWE; 2019 data for GER.</a:t>
            </a:r>
            <a:endParaRPr lang="en-US" dirty="0">
              <a:latin typeface="Arial" panose="020B0604020202020204" pitchFamily="34" charset="0"/>
            </a:endParaRPr>
          </a:p>
          <a:p>
            <a:pPr>
              <a:spcBef>
                <a:spcPts val="0"/>
              </a:spcBef>
              <a:spcAft>
                <a:spcPts val="200"/>
              </a:spcAft>
            </a:pPr>
            <a:r>
              <a:rPr lang="en-US" sz="800" dirty="0">
                <a:latin typeface="Arial" panose="020B0604020202020204" pitchFamily="34" charset="0"/>
                <a:cs typeface="Arial" panose="020B0604020202020204" pitchFamily="34" charset="0"/>
              </a:rPr>
              <a:t>Data: </a:t>
            </a:r>
            <a:r>
              <a:rPr lang="en-US" sz="800" dirty="0" err="1">
                <a:latin typeface="Arial" panose="020B0604020202020204" pitchFamily="34" charset="0"/>
                <a:cs typeface="Arial" panose="020B0604020202020204" pitchFamily="34" charset="0"/>
              </a:rPr>
              <a:t>Organisation</a:t>
            </a:r>
            <a:r>
              <a:rPr lang="en-US" sz="800" dirty="0">
                <a:latin typeface="Arial" panose="020B0604020202020204" pitchFamily="34" charset="0"/>
                <a:cs typeface="Arial" panose="020B0604020202020204" pitchFamily="34" charset="0"/>
              </a:rPr>
              <a:t> for Economic Co-operation and Developm</a:t>
            </a:r>
            <a:r>
              <a:rPr lang="en-US" dirty="0">
                <a:latin typeface="Arial" panose="020B0604020202020204" pitchFamily="34" charset="0"/>
              </a:rPr>
              <a:t>ent,</a:t>
            </a:r>
            <a:r>
              <a:rPr lang="en-US" sz="800" dirty="0">
                <a:latin typeface="Arial" panose="020B0604020202020204" pitchFamily="34" charset="0"/>
                <a:cs typeface="Arial" panose="020B0604020202020204" pitchFamily="34" charset="0"/>
              </a:rPr>
              <a:t> </a:t>
            </a:r>
            <a:r>
              <a:rPr lang="en-US" sz="800" i="1" dirty="0">
                <a:latin typeface="Arial" panose="020B0604020202020204" pitchFamily="34" charset="0"/>
                <a:cs typeface="Arial" panose="020B0604020202020204" pitchFamily="34" charset="0"/>
                <a:hlinkClick r:id="rId4"/>
              </a:rPr>
              <a:t>OECD Health Statistics 2021</a:t>
            </a:r>
            <a:r>
              <a:rPr lang="en-US" sz="800" dirty="0">
                <a:latin typeface="Arial" panose="020B0604020202020204" pitchFamily="34" charset="0"/>
                <a:cs typeface="Arial" panose="020B0604020202020204" pitchFamily="34" charset="0"/>
              </a:rPr>
              <a:t> (OECD, 2021)</a:t>
            </a:r>
            <a:r>
              <a:rPr lang="en-US" dirty="0">
                <a:latin typeface="Arial" panose="020B0604020202020204" pitchFamily="34" charset="0"/>
              </a:rPr>
              <a:t>.</a:t>
            </a:r>
          </a:p>
        </p:txBody>
      </p:sp>
    </p:spTree>
    <p:extLst>
      <p:ext uri="{BB962C8B-B14F-4D97-AF65-F5344CB8AC3E}">
        <p14:creationId xmlns:p14="http://schemas.microsoft.com/office/powerpoint/2010/main" val="3157291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AF15CD8-9C23-9ED6-C420-CE082AE793EC}"/>
              </a:ext>
            </a:extLst>
          </p:cNvPr>
          <p:cNvSpPr/>
          <p:nvPr/>
        </p:nvSpPr>
        <p:spPr>
          <a:xfrm flipV="1">
            <a:off x="2937078" y="4787152"/>
            <a:ext cx="1545711" cy="60988"/>
          </a:xfrm>
          <a:prstGeom prst="rect">
            <a:avLst/>
          </a:prstGeom>
          <a:solidFill>
            <a:schemeClr val="tx2">
              <a:alpha val="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F552420A-D232-5923-1F5C-0A6E4925A256}"/>
              </a:ext>
            </a:extLst>
          </p:cNvPr>
          <p:cNvSpPr/>
          <p:nvPr/>
        </p:nvSpPr>
        <p:spPr>
          <a:xfrm>
            <a:off x="4482790" y="1505414"/>
            <a:ext cx="4549768" cy="3833556"/>
          </a:xfrm>
          <a:prstGeom prst="rect">
            <a:avLst/>
          </a:prstGeom>
          <a:solidFill>
            <a:schemeClr val="tx2">
              <a:alpha val="9016"/>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noAutofit/>
          </a:bodyPr>
          <a:lstStyle/>
          <a:p>
            <a:r>
              <a:rPr lang="en-US" sz="1800" spc="-30" dirty="0"/>
              <a:t>It is less common for men in Sweden, the U.S., and Canada to have a regular doctor or place of care; men in the U.S. with income-related stress were less likely to have a regular doctor.</a:t>
            </a:r>
          </a:p>
        </p:txBody>
      </p:sp>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p:txBody>
          <a:bodyPr/>
          <a:lstStyle/>
          <a:p>
            <a:r>
              <a:rPr lang="en-US" dirty="0"/>
              <a:t>EXHIBIT 7</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pPr>
              <a:spcBef>
                <a:spcPts val="0"/>
              </a:spcBef>
              <a:spcAft>
                <a:spcPts val="200"/>
              </a:spcAft>
            </a:pPr>
            <a:r>
              <a:rPr lang="en-US" spc="-10" dirty="0"/>
              <a:t>Notes: * Either statistically significant differences compared to US for international comparisons at p&lt;.05 level, or statistically significant difference to bar in comparison for US-only stratification analyses at p&lt;.05 level. “Frequently” includes US men who reported being always or usually worried or stressed about having a stable job or source of income in the past 12 months; “Rarely” includes US men who reported having this stress “sometimes, rarely, or never.” </a:t>
            </a:r>
          </a:p>
          <a:p>
            <a:pPr>
              <a:spcBef>
                <a:spcPts val="0"/>
              </a:spcBef>
              <a:spcAft>
                <a:spcPts val="200"/>
              </a:spcAft>
            </a:pPr>
            <a:r>
              <a:rPr lang="en-US" spc="-10" dirty="0"/>
              <a:t>Data: Commonwealth Fund 2020 International Health Policy Survey.</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a:xfrm>
            <a:off x="71438" y="1060704"/>
            <a:ext cx="8961120" cy="251315"/>
          </a:xfrm>
        </p:spPr>
        <p:txBody>
          <a:bodyPr/>
          <a:lstStyle/>
          <a:p>
            <a:pPr>
              <a:buClr>
                <a:srgbClr val="115479"/>
              </a:buClr>
              <a:defRPr/>
            </a:pPr>
            <a:r>
              <a:rPr lang="en-US" sz="1100" i="1" dirty="0">
                <a:solidFill>
                  <a:srgbClr val="1A1A1A"/>
                </a:solidFill>
                <a:latin typeface="Arial" panose="020B0604020202020204"/>
              </a:rPr>
              <a:t>Percentage of men age 18+ who reported having a regular doctor or regular place of care</a:t>
            </a:r>
          </a:p>
        </p:txBody>
      </p:sp>
      <p:graphicFrame>
        <p:nvGraphicFramePr>
          <p:cNvPr id="7" name="Chart Placeholder 5">
            <a:extLst>
              <a:ext uri="{FF2B5EF4-FFF2-40B4-BE49-F238E27FC236}">
                <a16:creationId xmlns:a16="http://schemas.microsoft.com/office/drawing/2014/main" id="{7A91F7F1-FD49-49FA-ACC6-064FA506FD95}"/>
              </a:ext>
            </a:extLst>
          </p:cNvPr>
          <p:cNvGraphicFramePr>
            <a:graphicFrameLocks/>
          </p:cNvGraphicFramePr>
          <p:nvPr>
            <p:extLst>
              <p:ext uri="{D42A27DB-BD31-4B8C-83A1-F6EECF244321}">
                <p14:modId xmlns:p14="http://schemas.microsoft.com/office/powerpoint/2010/main" val="2650060809"/>
              </p:ext>
            </p:extLst>
          </p:nvPr>
        </p:nvGraphicFramePr>
        <p:xfrm>
          <a:off x="4639937" y="2007369"/>
          <a:ext cx="4235473" cy="318181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Placeholder 5">
            <a:extLst>
              <a:ext uri="{FF2B5EF4-FFF2-40B4-BE49-F238E27FC236}">
                <a16:creationId xmlns:a16="http://schemas.microsoft.com/office/drawing/2014/main" id="{35DEC43B-2D37-4F93-AE2E-984BAE640991}"/>
              </a:ext>
            </a:extLst>
          </p:cNvPr>
          <p:cNvGraphicFramePr>
            <a:graphicFrameLocks/>
          </p:cNvGraphicFramePr>
          <p:nvPr>
            <p:extLst>
              <p:ext uri="{D42A27DB-BD31-4B8C-83A1-F6EECF244321}">
                <p14:modId xmlns:p14="http://schemas.microsoft.com/office/powerpoint/2010/main" val="1072438681"/>
              </p:ext>
            </p:extLst>
          </p:nvPr>
        </p:nvGraphicFramePr>
        <p:xfrm>
          <a:off x="0" y="1373403"/>
          <a:ext cx="4754880"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a:extLst>
              <a:ext uri="{FF2B5EF4-FFF2-40B4-BE49-F238E27FC236}">
                <a16:creationId xmlns:a16="http://schemas.microsoft.com/office/drawing/2014/main" id="{DA9EFD33-AFE5-A523-DC64-C37CC6CB6D0C}"/>
              </a:ext>
            </a:extLst>
          </p:cNvPr>
          <p:cNvSpPr txBox="1"/>
          <p:nvPr/>
        </p:nvSpPr>
        <p:spPr>
          <a:xfrm>
            <a:off x="4681728" y="1668815"/>
            <a:ext cx="1658306" cy="338554"/>
          </a:xfrm>
          <a:prstGeom prst="rect">
            <a:avLst/>
          </a:prstGeom>
          <a:noFill/>
        </p:spPr>
        <p:txBody>
          <a:bodyPr wrap="square" rtlCol="0">
            <a:spAutoFit/>
          </a:bodyPr>
          <a:lstStyle/>
          <a:p>
            <a:pPr algn="ctr"/>
            <a:r>
              <a:rPr lang="en-US" sz="1600" dirty="0"/>
              <a:t>By income level</a:t>
            </a:r>
          </a:p>
        </p:txBody>
      </p:sp>
      <p:sp>
        <p:nvSpPr>
          <p:cNvPr id="14" name="TextBox 13">
            <a:extLst>
              <a:ext uri="{FF2B5EF4-FFF2-40B4-BE49-F238E27FC236}">
                <a16:creationId xmlns:a16="http://schemas.microsoft.com/office/drawing/2014/main" id="{9769C510-3829-425E-7830-166A17729180}"/>
              </a:ext>
            </a:extLst>
          </p:cNvPr>
          <p:cNvSpPr txBox="1"/>
          <p:nvPr/>
        </p:nvSpPr>
        <p:spPr>
          <a:xfrm>
            <a:off x="7168896" y="1668815"/>
            <a:ext cx="1650380" cy="338554"/>
          </a:xfrm>
          <a:prstGeom prst="rect">
            <a:avLst/>
          </a:prstGeom>
          <a:noFill/>
        </p:spPr>
        <p:txBody>
          <a:bodyPr wrap="square" rtlCol="0">
            <a:spAutoFit/>
          </a:bodyPr>
          <a:lstStyle/>
          <a:p>
            <a:pPr algn="ctr"/>
            <a:r>
              <a:rPr lang="en-US" sz="1600" dirty="0"/>
              <a:t>By stress level</a:t>
            </a:r>
          </a:p>
        </p:txBody>
      </p:sp>
    </p:spTree>
    <p:extLst>
      <p:ext uri="{BB962C8B-B14F-4D97-AF65-F5344CB8AC3E}">
        <p14:creationId xmlns:p14="http://schemas.microsoft.com/office/powerpoint/2010/main" val="1128874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AF15CD8-9C23-9ED6-C420-CE082AE793EC}"/>
              </a:ext>
            </a:extLst>
          </p:cNvPr>
          <p:cNvSpPr/>
          <p:nvPr/>
        </p:nvSpPr>
        <p:spPr>
          <a:xfrm>
            <a:off x="1556709" y="2349578"/>
            <a:ext cx="2926080" cy="89210"/>
          </a:xfrm>
          <a:prstGeom prst="rect">
            <a:avLst/>
          </a:prstGeom>
          <a:solidFill>
            <a:schemeClr val="tx2">
              <a:alpha val="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F552420A-D232-5923-1F5C-0A6E4925A256}"/>
              </a:ext>
            </a:extLst>
          </p:cNvPr>
          <p:cNvSpPr/>
          <p:nvPr/>
        </p:nvSpPr>
        <p:spPr>
          <a:xfrm>
            <a:off x="4482790" y="1505414"/>
            <a:ext cx="4549768" cy="3833556"/>
          </a:xfrm>
          <a:prstGeom prst="rect">
            <a:avLst/>
          </a:prstGeom>
          <a:solidFill>
            <a:schemeClr val="tx2">
              <a:alpha val="9016"/>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noAutofit/>
          </a:bodyPr>
          <a:lstStyle/>
          <a:p>
            <a:r>
              <a:rPr lang="en-US" sz="1800" dirty="0"/>
              <a:t>Canada, the U.K., and the U.S. had the highest rate of men going to the emergency department either for care that could have been provided by a regular doctor or because they didn’t have a regular doctor; in the U.S., men with income insecurity had the highest rates.</a:t>
            </a:r>
          </a:p>
        </p:txBody>
      </p:sp>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p:txBody>
          <a:bodyPr/>
          <a:lstStyle/>
          <a:p>
            <a:r>
              <a:rPr lang="en-US" dirty="0"/>
              <a:t>EXHIBIT 8</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pPr>
              <a:spcBef>
                <a:spcPts val="0"/>
              </a:spcBef>
              <a:spcAft>
                <a:spcPts val="200"/>
              </a:spcAft>
            </a:pPr>
            <a:r>
              <a:rPr lang="en-US" spc="-10" dirty="0">
                <a:latin typeface="Arial" panose="020B0604020202020204" pitchFamily="34" charset="0"/>
              </a:rPr>
              <a:t>Notes: *</a:t>
            </a:r>
            <a:r>
              <a:rPr lang="en-US" sz="800" spc="-10" dirty="0">
                <a:latin typeface="Arial" panose="020B0604020202020204" pitchFamily="34" charset="0"/>
              </a:rPr>
              <a:t> Either statistically significant differences compared to US for international comparisons at p&lt;.05 level, or statistically significant difference to bar in comparison for US-only stratification analyses at p&lt;.05 level. “</a:t>
            </a:r>
            <a:r>
              <a:rPr lang="en-US" spc="-10" dirty="0">
                <a:latin typeface="Arial" panose="020B0604020202020204" pitchFamily="34" charset="0"/>
              </a:rPr>
              <a:t>Frequently” includes US men who reported being always or usually worried or stressed about having a stable job or source of income in the past 12 months; “Rarely” includes US men who reported having this stress “sometimes, rarely, or never.” </a:t>
            </a:r>
          </a:p>
          <a:p>
            <a:pPr>
              <a:spcBef>
                <a:spcPts val="0"/>
              </a:spcBef>
              <a:spcAft>
                <a:spcPts val="200"/>
              </a:spcAft>
            </a:pPr>
            <a:r>
              <a:rPr lang="en-US" spc="-10" dirty="0">
                <a:latin typeface="Arial" panose="020B0604020202020204" pitchFamily="34" charset="0"/>
              </a:rPr>
              <a:t>Data: Commonwealth Fund 2020 International Health Policy Survey.</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a:xfrm>
            <a:off x="71438" y="1150546"/>
            <a:ext cx="8961120" cy="251315"/>
          </a:xfrm>
        </p:spPr>
        <p:txBody>
          <a:bodyPr>
            <a:normAutofit/>
          </a:bodyPr>
          <a:lstStyle/>
          <a:p>
            <a:r>
              <a:rPr lang="en-US" sz="1100" i="1" spc="-30" dirty="0">
                <a:latin typeface="+mn-lt"/>
              </a:rPr>
              <a:t>Percentage of men age 18+ who went to the ED for care that could have been provided by a regular doctor or because they didn’t have a regular doctor</a:t>
            </a:r>
          </a:p>
        </p:txBody>
      </p:sp>
      <p:graphicFrame>
        <p:nvGraphicFramePr>
          <p:cNvPr id="7" name="Chart Placeholder 5">
            <a:extLst>
              <a:ext uri="{FF2B5EF4-FFF2-40B4-BE49-F238E27FC236}">
                <a16:creationId xmlns:a16="http://schemas.microsoft.com/office/drawing/2014/main" id="{7A91F7F1-FD49-49FA-ACC6-064FA506FD95}"/>
              </a:ext>
            </a:extLst>
          </p:cNvPr>
          <p:cNvGraphicFramePr>
            <a:graphicFrameLocks/>
          </p:cNvGraphicFramePr>
          <p:nvPr>
            <p:extLst>
              <p:ext uri="{D42A27DB-BD31-4B8C-83A1-F6EECF244321}">
                <p14:modId xmlns:p14="http://schemas.microsoft.com/office/powerpoint/2010/main" val="3917391501"/>
              </p:ext>
            </p:extLst>
          </p:nvPr>
        </p:nvGraphicFramePr>
        <p:xfrm>
          <a:off x="4639937" y="2007370"/>
          <a:ext cx="4235473" cy="318181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Placeholder 5">
            <a:extLst>
              <a:ext uri="{FF2B5EF4-FFF2-40B4-BE49-F238E27FC236}">
                <a16:creationId xmlns:a16="http://schemas.microsoft.com/office/drawing/2014/main" id="{35DEC43B-2D37-4F93-AE2E-984BAE640991}"/>
              </a:ext>
            </a:extLst>
          </p:cNvPr>
          <p:cNvGraphicFramePr>
            <a:graphicFrameLocks/>
          </p:cNvGraphicFramePr>
          <p:nvPr>
            <p:extLst>
              <p:ext uri="{D42A27DB-BD31-4B8C-83A1-F6EECF244321}">
                <p14:modId xmlns:p14="http://schemas.microsoft.com/office/powerpoint/2010/main" val="1443002354"/>
              </p:ext>
            </p:extLst>
          </p:nvPr>
        </p:nvGraphicFramePr>
        <p:xfrm>
          <a:off x="7057" y="1371600"/>
          <a:ext cx="4754880"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a:extLst>
              <a:ext uri="{FF2B5EF4-FFF2-40B4-BE49-F238E27FC236}">
                <a16:creationId xmlns:a16="http://schemas.microsoft.com/office/drawing/2014/main" id="{DA9EFD33-AFE5-A523-DC64-C37CC6CB6D0C}"/>
              </a:ext>
            </a:extLst>
          </p:cNvPr>
          <p:cNvSpPr txBox="1"/>
          <p:nvPr/>
        </p:nvSpPr>
        <p:spPr>
          <a:xfrm>
            <a:off x="4681728" y="1668815"/>
            <a:ext cx="1658306" cy="338554"/>
          </a:xfrm>
          <a:prstGeom prst="rect">
            <a:avLst/>
          </a:prstGeom>
          <a:noFill/>
        </p:spPr>
        <p:txBody>
          <a:bodyPr wrap="square" rtlCol="0">
            <a:spAutoFit/>
          </a:bodyPr>
          <a:lstStyle/>
          <a:p>
            <a:pPr algn="ctr"/>
            <a:r>
              <a:rPr lang="en-US" sz="1600" dirty="0"/>
              <a:t>By income level</a:t>
            </a:r>
          </a:p>
        </p:txBody>
      </p:sp>
      <p:sp>
        <p:nvSpPr>
          <p:cNvPr id="14" name="TextBox 13">
            <a:extLst>
              <a:ext uri="{FF2B5EF4-FFF2-40B4-BE49-F238E27FC236}">
                <a16:creationId xmlns:a16="http://schemas.microsoft.com/office/drawing/2014/main" id="{9769C510-3829-425E-7830-166A17729180}"/>
              </a:ext>
            </a:extLst>
          </p:cNvPr>
          <p:cNvSpPr txBox="1"/>
          <p:nvPr/>
        </p:nvSpPr>
        <p:spPr>
          <a:xfrm>
            <a:off x="7168896" y="1668815"/>
            <a:ext cx="1650380" cy="338554"/>
          </a:xfrm>
          <a:prstGeom prst="rect">
            <a:avLst/>
          </a:prstGeom>
          <a:noFill/>
        </p:spPr>
        <p:txBody>
          <a:bodyPr wrap="square" rtlCol="0">
            <a:spAutoFit/>
          </a:bodyPr>
          <a:lstStyle/>
          <a:p>
            <a:pPr algn="ctr"/>
            <a:r>
              <a:rPr lang="en-US" sz="1600" dirty="0"/>
              <a:t>By stress level</a:t>
            </a:r>
          </a:p>
        </p:txBody>
      </p:sp>
    </p:spTree>
    <p:extLst>
      <p:ext uri="{BB962C8B-B14F-4D97-AF65-F5344CB8AC3E}">
        <p14:creationId xmlns:p14="http://schemas.microsoft.com/office/powerpoint/2010/main" val="126864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AF15CD8-9C23-9ED6-C420-CE082AE793EC}"/>
              </a:ext>
            </a:extLst>
          </p:cNvPr>
          <p:cNvSpPr/>
          <p:nvPr/>
        </p:nvSpPr>
        <p:spPr>
          <a:xfrm>
            <a:off x="1556710" y="2025037"/>
            <a:ext cx="2926080" cy="89210"/>
          </a:xfrm>
          <a:prstGeom prst="rect">
            <a:avLst/>
          </a:prstGeom>
          <a:solidFill>
            <a:schemeClr val="tx2">
              <a:alpha val="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F552420A-D232-5923-1F5C-0A6E4925A256}"/>
              </a:ext>
            </a:extLst>
          </p:cNvPr>
          <p:cNvSpPr/>
          <p:nvPr/>
        </p:nvSpPr>
        <p:spPr>
          <a:xfrm>
            <a:off x="4482790" y="1505414"/>
            <a:ext cx="4549768" cy="3833556"/>
          </a:xfrm>
          <a:prstGeom prst="rect">
            <a:avLst/>
          </a:prstGeom>
          <a:solidFill>
            <a:schemeClr val="tx2">
              <a:alpha val="9016"/>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noAutofit/>
          </a:bodyPr>
          <a:lstStyle/>
          <a:p>
            <a:r>
              <a:rPr lang="en-US" sz="1800" spc="-30" dirty="0"/>
              <a:t>Men in the U.S. and Switzerland spend more out of pocket on health care than men in other high-income countries; men in the U.S. with higher incomes had high out-of-pocket costs.</a:t>
            </a:r>
          </a:p>
        </p:txBody>
      </p:sp>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p:txBody>
          <a:bodyPr/>
          <a:lstStyle/>
          <a:p>
            <a:r>
              <a:rPr lang="en-US" dirty="0"/>
              <a:t>EXHIBIT 9</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pPr>
              <a:spcBef>
                <a:spcPts val="0"/>
              </a:spcBef>
              <a:spcAft>
                <a:spcPts val="200"/>
              </a:spcAft>
            </a:pPr>
            <a:r>
              <a:rPr lang="en-US" sz="800" b="0" dirty="0">
                <a:solidFill>
                  <a:srgbClr val="1A1A1A"/>
                </a:solidFill>
                <a:effectLst/>
                <a:latin typeface="Arial" panose="020B0604020202020204" pitchFamily="34" charset="0"/>
              </a:rPr>
              <a:t>Notes: † Percent of respondents who reported that their annual (past year) family out-of-pocket spending for medical treatments or services that were not covered by public or private insurance was $2,000 or more.</a:t>
            </a:r>
            <a:r>
              <a:rPr lang="en-US" sz="800" dirty="0">
                <a:latin typeface="Arial" panose="020B0604020202020204" pitchFamily="34" charset="0"/>
              </a:rPr>
              <a:t>* Either statistically significant differences compared to US for international comparisons at p&lt;.05 level, or statistically significant difference to bar in comparison for US-only stratification analyses at p&lt;.05 level. Respondents in SWE were not asked this series of questions. “</a:t>
            </a:r>
            <a:r>
              <a:rPr lang="en-US" dirty="0">
                <a:latin typeface="Arial" panose="020B0604020202020204" pitchFamily="34" charset="0"/>
              </a:rPr>
              <a:t>Frequently” includes US men who reported being always or usually worried or stressed about having a stable job or source of income in the past 12 months; “Rarely” includes US men who reported having this stress “sometimes, rarely, or never.”</a:t>
            </a:r>
          </a:p>
          <a:p>
            <a:pPr fontAlgn="base">
              <a:spcBef>
                <a:spcPts val="0"/>
              </a:spcBef>
              <a:spcAft>
                <a:spcPts val="200"/>
              </a:spcAft>
            </a:pPr>
            <a:r>
              <a:rPr lang="en-US" dirty="0">
                <a:latin typeface="Arial" panose="020B0604020202020204" pitchFamily="34" charset="0"/>
              </a:rPr>
              <a:t>Data: Commonwealth Fund 2020 International Health Policy Survey.</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a:xfrm>
            <a:off x="71438" y="1060704"/>
            <a:ext cx="8961120" cy="251315"/>
          </a:xfrm>
        </p:spPr>
        <p:txBody>
          <a:bodyPr/>
          <a:lstStyle/>
          <a:p>
            <a:pPr>
              <a:buClr>
                <a:srgbClr val="115479"/>
              </a:buClr>
              <a:defRPr/>
            </a:pPr>
            <a:r>
              <a:rPr lang="en-US" i="1" dirty="0">
                <a:solidFill>
                  <a:srgbClr val="1A1A1A"/>
                </a:solidFill>
                <a:latin typeface="+mn-lt"/>
              </a:rPr>
              <a:t>Percentage of men age 18+ who reported having out-of-pocket costs of $2,000 or more</a:t>
            </a:r>
            <a:r>
              <a:rPr lang="en-US" b="0" i="1" dirty="0">
                <a:solidFill>
                  <a:srgbClr val="1A1A1A"/>
                </a:solidFill>
                <a:effectLst/>
                <a:latin typeface="+mn-lt"/>
              </a:rPr>
              <a:t>†</a:t>
            </a:r>
            <a:endParaRPr lang="en-US" i="1" dirty="0">
              <a:solidFill>
                <a:srgbClr val="1A1A1A"/>
              </a:solidFill>
              <a:latin typeface="+mn-lt"/>
            </a:endParaRPr>
          </a:p>
        </p:txBody>
      </p:sp>
      <p:graphicFrame>
        <p:nvGraphicFramePr>
          <p:cNvPr id="7" name="Chart Placeholder 5">
            <a:extLst>
              <a:ext uri="{FF2B5EF4-FFF2-40B4-BE49-F238E27FC236}">
                <a16:creationId xmlns:a16="http://schemas.microsoft.com/office/drawing/2014/main" id="{7A91F7F1-FD49-49FA-ACC6-064FA506FD95}"/>
              </a:ext>
            </a:extLst>
          </p:cNvPr>
          <p:cNvGraphicFramePr>
            <a:graphicFrameLocks/>
          </p:cNvGraphicFramePr>
          <p:nvPr>
            <p:extLst>
              <p:ext uri="{D42A27DB-BD31-4B8C-83A1-F6EECF244321}">
                <p14:modId xmlns:p14="http://schemas.microsoft.com/office/powerpoint/2010/main" val="3852718035"/>
              </p:ext>
            </p:extLst>
          </p:nvPr>
        </p:nvGraphicFramePr>
        <p:xfrm>
          <a:off x="4639937" y="2007370"/>
          <a:ext cx="4235473" cy="318181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Placeholder 5">
            <a:extLst>
              <a:ext uri="{FF2B5EF4-FFF2-40B4-BE49-F238E27FC236}">
                <a16:creationId xmlns:a16="http://schemas.microsoft.com/office/drawing/2014/main" id="{35DEC43B-2D37-4F93-AE2E-984BAE640991}"/>
              </a:ext>
            </a:extLst>
          </p:cNvPr>
          <p:cNvGraphicFramePr>
            <a:graphicFrameLocks/>
          </p:cNvGraphicFramePr>
          <p:nvPr>
            <p:extLst>
              <p:ext uri="{D42A27DB-BD31-4B8C-83A1-F6EECF244321}">
                <p14:modId xmlns:p14="http://schemas.microsoft.com/office/powerpoint/2010/main" val="813996486"/>
              </p:ext>
            </p:extLst>
          </p:nvPr>
        </p:nvGraphicFramePr>
        <p:xfrm>
          <a:off x="-12386" y="1355552"/>
          <a:ext cx="4754880"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a:extLst>
              <a:ext uri="{FF2B5EF4-FFF2-40B4-BE49-F238E27FC236}">
                <a16:creationId xmlns:a16="http://schemas.microsoft.com/office/drawing/2014/main" id="{DA9EFD33-AFE5-A523-DC64-C37CC6CB6D0C}"/>
              </a:ext>
            </a:extLst>
          </p:cNvPr>
          <p:cNvSpPr txBox="1"/>
          <p:nvPr/>
        </p:nvSpPr>
        <p:spPr>
          <a:xfrm>
            <a:off x="4681728" y="1668815"/>
            <a:ext cx="1658306" cy="338554"/>
          </a:xfrm>
          <a:prstGeom prst="rect">
            <a:avLst/>
          </a:prstGeom>
          <a:noFill/>
        </p:spPr>
        <p:txBody>
          <a:bodyPr wrap="square" rtlCol="0">
            <a:spAutoFit/>
          </a:bodyPr>
          <a:lstStyle/>
          <a:p>
            <a:pPr algn="ctr"/>
            <a:r>
              <a:rPr lang="en-US" sz="1600" dirty="0"/>
              <a:t>By income level</a:t>
            </a:r>
          </a:p>
        </p:txBody>
      </p:sp>
      <p:sp>
        <p:nvSpPr>
          <p:cNvPr id="14" name="TextBox 13">
            <a:extLst>
              <a:ext uri="{FF2B5EF4-FFF2-40B4-BE49-F238E27FC236}">
                <a16:creationId xmlns:a16="http://schemas.microsoft.com/office/drawing/2014/main" id="{9769C510-3829-425E-7830-166A17729180}"/>
              </a:ext>
            </a:extLst>
          </p:cNvPr>
          <p:cNvSpPr txBox="1"/>
          <p:nvPr/>
        </p:nvSpPr>
        <p:spPr>
          <a:xfrm>
            <a:off x="7168896" y="1668815"/>
            <a:ext cx="1650380" cy="338554"/>
          </a:xfrm>
          <a:prstGeom prst="rect">
            <a:avLst/>
          </a:prstGeom>
          <a:noFill/>
        </p:spPr>
        <p:txBody>
          <a:bodyPr wrap="square" rtlCol="0">
            <a:spAutoFit/>
          </a:bodyPr>
          <a:lstStyle/>
          <a:p>
            <a:pPr algn="ctr"/>
            <a:r>
              <a:rPr lang="en-US" sz="1600" dirty="0"/>
              <a:t>By stress level</a:t>
            </a:r>
          </a:p>
        </p:txBody>
      </p:sp>
    </p:spTree>
    <p:extLst>
      <p:ext uri="{BB962C8B-B14F-4D97-AF65-F5344CB8AC3E}">
        <p14:creationId xmlns:p14="http://schemas.microsoft.com/office/powerpoint/2010/main" val="1016648279"/>
      </p:ext>
    </p:extLst>
  </p:cSld>
  <p:clrMapOvr>
    <a:masterClrMapping/>
  </p:clrMapOvr>
</p:sld>
</file>

<file path=ppt/theme/theme1.xml><?xml version="1.0" encoding="utf-8"?>
<a:theme xmlns:a="http://schemas.openxmlformats.org/drawingml/2006/main" name="CMWF_2021">
  <a:themeElements>
    <a:clrScheme name="CMWF 2021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41B58AD-7456-8C40-80C2-8477F48CDF76}" vid="{3C3D5171-157A-5848-87A4-AF952AD89C6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6" ma:contentTypeDescription="Create a new document." ma:contentTypeScope="" ma:versionID="b6fb6b9c114ec92ded6b63fd0eec8987">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ed509a706a3959ffe10cea5ee9a98a8f"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fd0705cf-2316-48c0-96f8-e5d689de0d99">
      <UserInfo>
        <DisplayName>Eric Schneider</DisplayName>
        <AccountId>18</AccountId>
        <AccountType/>
      </UserInfo>
      <UserInfo>
        <DisplayName>Arnav Shah</DisplayName>
        <AccountId>57</AccountId>
        <AccountType/>
      </UserInfo>
      <UserInfo>
        <DisplayName>Aimee Cicchiello</DisplayName>
        <AccountId>12</AccountId>
        <AccountType/>
      </UserInfo>
    </SharedWithUsers>
    <TaxCatchAll xmlns="fd0705cf-2316-48c0-96f8-e5d689de0d99" xsi:nil="true"/>
    <lcf76f155ced4ddcb4097134ff3c332f xmlns="29e91428-62e1-404e-8dba-d479e0ef01b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281BDF1-0F01-4853-B4D0-B4AC8ACB90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5AAEEE3-A9AD-48C1-97AC-913F6586C1A2}">
  <ds:schemaRefs>
    <ds:schemaRef ds:uri="http://schemas.microsoft.com/sharepoint/v3/contenttype/forms"/>
  </ds:schemaRefs>
</ds:datastoreItem>
</file>

<file path=customXml/itemProps3.xml><?xml version="1.0" encoding="utf-8"?>
<ds:datastoreItem xmlns:ds="http://schemas.openxmlformats.org/officeDocument/2006/customXml" ds:itemID="{20C63E5E-AEFA-4345-A4E4-D8690CC9E0A0}">
  <ds:schemaRefs>
    <ds:schemaRef ds:uri="http://www.w3.org/XML/1998/namespace"/>
    <ds:schemaRef ds:uri="http://schemas.microsoft.com/office/2006/metadata/properties"/>
    <ds:schemaRef ds:uri="http://purl.org/dc/dcmitype/"/>
    <ds:schemaRef ds:uri="http://purl.org/dc/terms/"/>
    <ds:schemaRef ds:uri="http://purl.org/dc/elements/1.1/"/>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29e91428-62e1-404e-8dba-d479e0ef01ba"/>
  </ds:schemaRefs>
</ds:datastoreItem>
</file>

<file path=docProps/app.xml><?xml version="1.0" encoding="utf-8"?>
<Properties xmlns="http://schemas.openxmlformats.org/officeDocument/2006/extended-properties" xmlns:vt="http://schemas.openxmlformats.org/officeDocument/2006/docPropsVTypes">
  <Template/>
  <TotalTime>1165</TotalTime>
  <Words>2030</Words>
  <Application>Microsoft Office PowerPoint</Application>
  <PresentationFormat>On-screen Show (4:3)</PresentationFormat>
  <Paragraphs>121</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Georgia</vt:lpstr>
      <vt:lpstr>Suisse Int'l</vt:lpstr>
      <vt:lpstr>Suisse Int'l Bold</vt:lpstr>
      <vt:lpstr>Suisse Int'l Italic</vt:lpstr>
      <vt:lpstr>CMWF_2021</vt:lpstr>
      <vt:lpstr>Just over one-third of U.S. men gave a high rating to the performance of their country’s health care system.</vt:lpstr>
      <vt:lpstr>U.S. men have the highest rate of avoidable deaths.</vt:lpstr>
      <vt:lpstr>Men in the U.S. and Australia are most likely to have multiple chronic conditions; men in the U.S. with lower incomes had higher rates of multiple chronic conditions.</vt:lpstr>
      <vt:lpstr>Mental health care needs were highest among men in Australia and the U.S.; in the U.S., mental health needs were highest among income-insecure men.</vt:lpstr>
      <vt:lpstr>Among the countries surveyed, men in the U.S. were the most likely to report having hypertension (high blood pressure).</vt:lpstr>
      <vt:lpstr>Men in the U.S. have the lowest rate of prostate cancer–related deaths.</vt:lpstr>
      <vt:lpstr>It is less common for men in Sweden, the U.S., and Canada to have a regular doctor or place of care; men in the U.S. with income-related stress were less likely to have a regular doctor.</vt:lpstr>
      <vt:lpstr>Canada, the U.K., and the U.S. had the highest rate of men going to the emergency department either for care that could have been provided by a regular doctor or because they didn’t have a regular doctor; in the U.S., men with income insecurity had the highest rates.</vt:lpstr>
      <vt:lpstr>Men in the U.S. and Switzerland spend more out of pocket on health care than men in other high-income countries; men in the U.S. with higher incomes had high out-of-pocket costs.</vt:lpstr>
      <vt:lpstr>Men in the U.S. are the most likely to skip or delay needed care because of cost; men with income insecurity had high rates of cost-related access problems.</vt:lpstr>
      <vt:lpstr>About half of men in the U.S. are likely to have problems paying medical bills; men with income or job-related stress had more medical bill problems.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Are Financial Barriers Affecting the Health Care Habits of American Men?: A Comparison of Health Care Use, Affordability, and Outcomes Among Men in the U.S. and Other High-Income Countries</dc:title>
  <dc:creator>mg@cmwf.org;eg@cmwf.org;rw@cmwf.org</dc:creator>
  <cp:lastModifiedBy>Paul Frame</cp:lastModifiedBy>
  <cp:revision>2</cp:revision>
  <cp:lastPrinted>2018-07-11T13:51:43Z</cp:lastPrinted>
  <dcterms:created xsi:type="dcterms:W3CDTF">2014-10-08T23:03:32Z</dcterms:created>
  <dcterms:modified xsi:type="dcterms:W3CDTF">2022-06-28T16:55:20Z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MediaServiceImageTags">
    <vt:lpwstr/>
  </property>
</Properties>
</file>