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3.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4.xml" ContentType="application/vnd.openxmlformats-officedocument.themeOverr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 id="2147483723" r:id="rId5"/>
  </p:sldMasterIdLst>
  <p:notesMasterIdLst>
    <p:notesMasterId r:id="rId11"/>
  </p:notesMasterIdLst>
  <p:handoutMasterIdLst>
    <p:handoutMasterId r:id="rId12"/>
  </p:handoutMasterIdLst>
  <p:sldIdLst>
    <p:sldId id="268" r:id="rId6"/>
    <p:sldId id="276" r:id="rId7"/>
    <p:sldId id="275" r:id="rId8"/>
    <p:sldId id="309" r:id="rId9"/>
    <p:sldId id="307" r:id="rId10"/>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DD91B12-F434-011F-F48F-C585143283AE}" name="Arnav Shah" initials="AS" userId="S::as@cmwf.org::5ebc33c2-31f8-4d34-9c84-ecd25ff70f5f" providerId="AD"/>
  <p188:author id="{4800F335-89FB-DCF9-0CAE-E37444C93A59}" name="Michelle M. Doty" initials="MMD" userId="S::MMD@CMWF.org::52ae03e3-3a92-4d81-b138-f181708e7369" providerId="AD"/>
  <p188:author id="{678AFF58-1777-8015-BC64-7E6AE8EBEBD3}" name="Michelle M. Doty" initials="MD" userId="S::mmd@cmwf.org::52ae03e3-3a92-4d81-b138-f181708e7369" providerId="AD"/>
  <p188:author id="{BCF7C1BA-B1F9-0131-C154-1B02388E7E25}" name="Celli E. Horstman" initials="CEH" userId="S::ceh@cmwf.org::a753d907-ffb5-47a5-b4b6-3f776c2a45d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Laurie Zephyrin" initials="LZ" lastIdx="3" clrIdx="1">
    <p:extLst>
      <p:ext uri="{19B8F6BF-5375-455C-9EA6-DF929625EA0E}">
        <p15:presenceInfo xmlns:p15="http://schemas.microsoft.com/office/powerpoint/2012/main" userId="S::lz@cmwf.org::890bf38d-bfcf-42e9-b736-1d540489d1c0" providerId="AD"/>
      </p:ext>
    </p:extLst>
  </p:cmAuthor>
  <p:cmAuthor id="3" name="Yaphet Getachew" initials="YG" lastIdx="1" clrIdx="2">
    <p:extLst>
      <p:ext uri="{19B8F6BF-5375-455C-9EA6-DF929625EA0E}">
        <p15:presenceInfo xmlns:p15="http://schemas.microsoft.com/office/powerpoint/2012/main" userId="S::yg@cmwf.org::bc1abb62-08fb-491d-9c1e-98cd78ac0b22" providerId="AD"/>
      </p:ext>
    </p:extLst>
  </p:cmAuthor>
  <p:cmAuthor id="4" name="Arnav Shah" initials="AS" lastIdx="13" clrIdx="3">
    <p:extLst>
      <p:ext uri="{19B8F6BF-5375-455C-9EA6-DF929625EA0E}">
        <p15:presenceInfo xmlns:p15="http://schemas.microsoft.com/office/powerpoint/2012/main" userId="S::AS@cmwf.org::5ebc33c2-31f8-4d34-9c84-ecd25ff70f5f" providerId="AD"/>
      </p:ext>
    </p:extLst>
  </p:cmAuthor>
  <p:cmAuthor id="5" name="Celli E. Horstman" initials="CEH" lastIdx="1" clrIdx="4">
    <p:extLst>
      <p:ext uri="{19B8F6BF-5375-455C-9EA6-DF929625EA0E}">
        <p15:presenceInfo xmlns:p15="http://schemas.microsoft.com/office/powerpoint/2012/main" userId="S::ceh@cmwf.org::a753d907-ffb5-47a5-b4b6-3f776c2a45d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1A1A"/>
    <a:srgbClr val="115479"/>
    <a:srgbClr val="142B41"/>
    <a:srgbClr val="65A591"/>
    <a:srgbClr val="000000"/>
    <a:srgbClr val="F08662"/>
    <a:srgbClr val="49514A"/>
    <a:srgbClr val="8ADAD2"/>
    <a:srgbClr val="0893F2"/>
    <a:srgbClr val="8F95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F28DF4-2D09-47ED-AE8B-AAC0D7E06FC2}" v="19" dt="2022-04-18T16:56:08.262"/>
    <p1510:client id="{4C217D92-E3CE-4034-B059-59BBBDC98E65}" v="3" dt="2022-04-18T16:58:57.5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73"/>
    <p:restoredTop sz="96357" autoAdjust="0"/>
  </p:normalViewPr>
  <p:slideViewPr>
    <p:cSldViewPr snapToGrid="0">
      <p:cViewPr varScale="1">
        <p:scale>
          <a:sx n="114" d="100"/>
          <a:sy n="114" d="100"/>
        </p:scale>
        <p:origin x="1692" y="102"/>
      </p:cViewPr>
      <p:guideLst>
        <p:guide orient="horz" pos="1570"/>
        <p:guide pos="2988"/>
        <p:guide orient="horz" pos="1094"/>
        <p:guide pos="249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0396736122270206E-4"/>
          <c:y val="2.2728006456820018E-2"/>
          <c:w val="0.99959603263877728"/>
          <c:h val="0.89968745432244701"/>
        </c:manualLayout>
      </c:layout>
      <c:barChart>
        <c:barDir val="col"/>
        <c:grouping val="clustered"/>
        <c:varyColors val="0"/>
        <c:ser>
          <c:idx val="0"/>
          <c:order val="0"/>
          <c:tx>
            <c:strRef>
              <c:f>Sheet1!$B$1</c:f>
              <c:strCache>
                <c:ptCount val="1"/>
                <c:pt idx="0">
                  <c:v>Series 1</c:v>
                </c:pt>
              </c:strCache>
            </c:strRef>
          </c:tx>
          <c:spPr>
            <a:solidFill>
              <a:srgbClr val="115479"/>
            </a:solidFill>
            <a:ln>
              <a:noFill/>
            </a:ln>
            <a:effectLst/>
          </c:spPr>
          <c:invertIfNegative val="0"/>
          <c:dPt>
            <c:idx val="0"/>
            <c:invertIfNegative val="0"/>
            <c:bubble3D val="0"/>
            <c:spPr>
              <a:solidFill>
                <a:srgbClr val="65A591"/>
              </a:solidFill>
              <a:ln>
                <a:noFill/>
              </a:ln>
              <a:effectLst/>
            </c:spPr>
            <c:extLst>
              <c:ext xmlns:c16="http://schemas.microsoft.com/office/drawing/2014/chart" uri="{C3380CC4-5D6E-409C-BE32-E72D297353CC}">
                <c16:uniqueId val="{00000004-D2A2-4000-9743-1DA0E4954E11}"/>
              </c:ext>
            </c:extLst>
          </c:dPt>
          <c:dPt>
            <c:idx val="9"/>
            <c:invertIfNegative val="0"/>
            <c:bubble3D val="0"/>
            <c:spPr>
              <a:solidFill>
                <a:srgbClr val="115479"/>
              </a:solidFill>
              <a:ln>
                <a:noFill/>
              </a:ln>
              <a:effectLst/>
            </c:spPr>
            <c:extLst>
              <c:ext xmlns:c16="http://schemas.microsoft.com/office/drawing/2014/chart" uri="{C3380CC4-5D6E-409C-BE32-E72D297353CC}">
                <c16:uniqueId val="{00000006-19BD-4099-A4BB-857571187EDC}"/>
              </c:ext>
            </c:extLst>
          </c:dPt>
          <c:dPt>
            <c:idx val="10"/>
            <c:invertIfNegative val="0"/>
            <c:bubble3D val="0"/>
            <c:spPr>
              <a:solidFill>
                <a:srgbClr val="F08662"/>
              </a:solidFill>
              <a:ln>
                <a:noFill/>
              </a:ln>
              <a:effectLst/>
            </c:spPr>
            <c:extLst>
              <c:ext xmlns:c16="http://schemas.microsoft.com/office/drawing/2014/chart" uri="{C3380CC4-5D6E-409C-BE32-E72D297353CC}">
                <c16:uniqueId val="{00000003-8BA0-4223-860B-E390210582CF}"/>
              </c:ext>
            </c:extLst>
          </c:dPt>
          <c:dLbls>
            <c:dLbl>
              <c:idx val="0"/>
              <c:layout>
                <c:manualLayout>
                  <c:x val="0"/>
                  <c:y val="8.393866020984665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2A2-4000-9743-1DA0E4954E11}"/>
                </c:ext>
              </c:extLst>
            </c:dLbl>
            <c:dLbl>
              <c:idx val="1"/>
              <c:layout>
                <c:manualLayout>
                  <c:x val="0"/>
                  <c:y val="6.779661016949152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2A2-4000-9743-1DA0E4954E11}"/>
                </c:ext>
              </c:extLst>
            </c:dLbl>
            <c:dLbl>
              <c:idx val="2"/>
              <c:layout>
                <c:manualLayout>
                  <c:x val="1.4172335600906769E-3"/>
                  <c:y val="8.393866020984676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2A2-4000-9743-1DA0E4954E11}"/>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Total</c:v>
                </c:pt>
                <c:pt idx="1">
                  <c:v>SWIZ</c:v>
                </c:pt>
                <c:pt idx="2">
                  <c:v>UK</c:v>
                </c:pt>
                <c:pt idx="3">
                  <c:v>NOR</c:v>
                </c:pt>
                <c:pt idx="4">
                  <c:v>FRA</c:v>
                </c:pt>
                <c:pt idx="5">
                  <c:v>NZ</c:v>
                </c:pt>
                <c:pt idx="6">
                  <c:v>AUS</c:v>
                </c:pt>
                <c:pt idx="7">
                  <c:v>NETH</c:v>
                </c:pt>
                <c:pt idx="8">
                  <c:v>SWE</c:v>
                </c:pt>
                <c:pt idx="9">
                  <c:v>CAN</c:v>
                </c:pt>
                <c:pt idx="10">
                  <c:v>US</c:v>
                </c:pt>
              </c:strCache>
              <c:extLst/>
            </c:strRef>
          </c:cat>
          <c:val>
            <c:numRef>
              <c:f>Sheet1!$B$2:$B$12</c:f>
              <c:numCache>
                <c:formatCode>General</c:formatCode>
                <c:ptCount val="11"/>
                <c:pt idx="0">
                  <c:v>13</c:v>
                </c:pt>
                <c:pt idx="1">
                  <c:v>4</c:v>
                </c:pt>
                <c:pt idx="2">
                  <c:v>5</c:v>
                </c:pt>
                <c:pt idx="3">
                  <c:v>5</c:v>
                </c:pt>
                <c:pt idx="4">
                  <c:v>9</c:v>
                </c:pt>
                <c:pt idx="5">
                  <c:v>12</c:v>
                </c:pt>
                <c:pt idx="6">
                  <c:v>13</c:v>
                </c:pt>
                <c:pt idx="7">
                  <c:v>15</c:v>
                </c:pt>
                <c:pt idx="8">
                  <c:v>16</c:v>
                </c:pt>
                <c:pt idx="9">
                  <c:v>17</c:v>
                </c:pt>
                <c:pt idx="10">
                  <c:v>32</c:v>
                </c:pt>
              </c:numCache>
              <c:extLst/>
            </c:numRef>
          </c:val>
          <c:extLst>
            <c:ext xmlns:c16="http://schemas.microsoft.com/office/drawing/2014/chart" uri="{C3380CC4-5D6E-409C-BE32-E72D297353CC}">
              <c16:uniqueId val="{00000000-19BD-4099-A4BB-857571187EDC}"/>
            </c:ext>
          </c:extLst>
        </c:ser>
        <c:dLbls>
          <c:dLblPos val="inEnd"/>
          <c:showLegendKey val="0"/>
          <c:showVal val="1"/>
          <c:showCatName val="0"/>
          <c:showSerName val="0"/>
          <c:showPercent val="0"/>
          <c:showBubbleSize val="0"/>
        </c:dLbls>
        <c:gapWidth val="62"/>
        <c:overlap val="-35"/>
        <c:axId val="1997823264"/>
        <c:axId val="1997817024"/>
      </c:barChart>
      <c:catAx>
        <c:axId val="1997823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997817024"/>
        <c:crosses val="autoZero"/>
        <c:auto val="1"/>
        <c:lblAlgn val="ctr"/>
        <c:lblOffset val="100"/>
        <c:noMultiLvlLbl val="0"/>
      </c:catAx>
      <c:valAx>
        <c:axId val="1997817024"/>
        <c:scaling>
          <c:orientation val="minMax"/>
          <c:max val="50"/>
        </c:scaling>
        <c:delete val="1"/>
        <c:axPos val="l"/>
        <c:numFmt formatCode="General" sourceLinked="1"/>
        <c:majorTickMark val="out"/>
        <c:minorTickMark val="none"/>
        <c:tickLblPos val="nextTo"/>
        <c:crossAx val="19978232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2398584105558237E-3"/>
          <c:y val="1.1246818579495766E-3"/>
          <c:w val="0.99000928455371651"/>
          <c:h val="0.81167088852265556"/>
        </c:manualLayout>
      </c:layout>
      <c:barChart>
        <c:barDir val="col"/>
        <c:grouping val="clustered"/>
        <c:varyColors val="0"/>
        <c:ser>
          <c:idx val="0"/>
          <c:order val="0"/>
          <c:tx>
            <c:strRef>
              <c:f>Sheet1!$B$1</c:f>
              <c:strCache>
                <c:ptCount val="1"/>
                <c:pt idx="0">
                  <c:v>Column2</c:v>
                </c:pt>
              </c:strCache>
            </c:strRef>
          </c:tx>
          <c:spPr>
            <a:solidFill>
              <a:srgbClr val="115479"/>
            </a:solidFill>
            <a:ln>
              <a:noFill/>
            </a:ln>
            <a:effectLst/>
          </c:spPr>
          <c:invertIfNegative val="0"/>
          <c:dPt>
            <c:idx val="0"/>
            <c:invertIfNegative val="0"/>
            <c:bubble3D val="0"/>
            <c:spPr>
              <a:solidFill>
                <a:srgbClr val="65A591"/>
              </a:solidFill>
              <a:ln>
                <a:noFill/>
              </a:ln>
              <a:effectLst/>
            </c:spPr>
            <c:extLst>
              <c:ext xmlns:c16="http://schemas.microsoft.com/office/drawing/2014/chart" uri="{C3380CC4-5D6E-409C-BE32-E72D297353CC}">
                <c16:uniqueId val="{00000005-FD08-DF43-94D4-73628AE71617}"/>
              </c:ext>
            </c:extLst>
          </c:dPt>
          <c:dPt>
            <c:idx val="1"/>
            <c:invertIfNegative val="0"/>
            <c:bubble3D val="0"/>
            <c:spPr>
              <a:solidFill>
                <a:srgbClr val="142B41"/>
              </a:solidFill>
              <a:ln>
                <a:noFill/>
              </a:ln>
              <a:effectLst/>
            </c:spPr>
            <c:extLst>
              <c:ext xmlns:c16="http://schemas.microsoft.com/office/drawing/2014/chart" uri="{C3380CC4-5D6E-409C-BE32-E72D297353CC}">
                <c16:uniqueId val="{00000007-FD08-DF43-94D4-73628AE71617}"/>
              </c:ext>
            </c:extLst>
          </c:dPt>
          <c:dPt>
            <c:idx val="2"/>
            <c:invertIfNegative val="0"/>
            <c:bubble3D val="0"/>
            <c:spPr>
              <a:solidFill>
                <a:srgbClr val="115479"/>
              </a:solidFill>
              <a:ln>
                <a:noFill/>
              </a:ln>
              <a:effectLst/>
            </c:spPr>
            <c:extLst>
              <c:ext xmlns:c16="http://schemas.microsoft.com/office/drawing/2014/chart" uri="{C3380CC4-5D6E-409C-BE32-E72D297353CC}">
                <c16:uniqueId val="{00000009-FD08-DF43-94D4-73628AE71617}"/>
              </c:ext>
            </c:extLst>
          </c:dPt>
          <c:dPt>
            <c:idx val="3"/>
            <c:invertIfNegative val="0"/>
            <c:bubble3D val="0"/>
            <c:spPr>
              <a:solidFill>
                <a:srgbClr val="115479"/>
              </a:solidFill>
              <a:ln>
                <a:noFill/>
              </a:ln>
              <a:effectLst/>
            </c:spPr>
            <c:extLst>
              <c:ext xmlns:c16="http://schemas.microsoft.com/office/drawing/2014/chart" uri="{C3380CC4-5D6E-409C-BE32-E72D297353CC}">
                <c16:uniqueId val="{0000000B-FD08-DF43-94D4-73628AE71617}"/>
              </c:ext>
            </c:extLst>
          </c:dPt>
          <c:dPt>
            <c:idx val="4"/>
            <c:invertIfNegative val="0"/>
            <c:bubble3D val="0"/>
            <c:spPr>
              <a:solidFill>
                <a:srgbClr val="65A591"/>
              </a:solidFill>
              <a:ln>
                <a:noFill/>
              </a:ln>
              <a:effectLst/>
            </c:spPr>
            <c:extLst>
              <c:ext xmlns:c16="http://schemas.microsoft.com/office/drawing/2014/chart" uri="{C3380CC4-5D6E-409C-BE32-E72D297353CC}">
                <c16:uniqueId val="{0000000D-FD08-DF43-94D4-73628AE71617}"/>
              </c:ext>
            </c:extLst>
          </c:dPt>
          <c:dPt>
            <c:idx val="5"/>
            <c:invertIfNegative val="0"/>
            <c:bubble3D val="0"/>
            <c:spPr>
              <a:solidFill>
                <a:srgbClr val="142B41"/>
              </a:solidFill>
              <a:ln>
                <a:noFill/>
              </a:ln>
              <a:effectLst/>
            </c:spPr>
            <c:extLst>
              <c:ext xmlns:c16="http://schemas.microsoft.com/office/drawing/2014/chart" uri="{C3380CC4-5D6E-409C-BE32-E72D297353CC}">
                <c16:uniqueId val="{0000000F-FD08-DF43-94D4-73628AE71617}"/>
              </c:ext>
            </c:extLst>
          </c:dPt>
          <c:dPt>
            <c:idx val="6"/>
            <c:invertIfNegative val="0"/>
            <c:bubble3D val="0"/>
            <c:spPr>
              <a:solidFill>
                <a:srgbClr val="115479"/>
              </a:solidFill>
              <a:ln>
                <a:noFill/>
              </a:ln>
              <a:effectLst/>
            </c:spPr>
            <c:extLst>
              <c:ext xmlns:c16="http://schemas.microsoft.com/office/drawing/2014/chart" uri="{C3380CC4-5D6E-409C-BE32-E72D297353CC}">
                <c16:uniqueId val="{00000011-EC14-4D38-A421-689A1F262D63}"/>
              </c:ext>
            </c:extLst>
          </c:dPt>
          <c:dPt>
            <c:idx val="8"/>
            <c:invertIfNegative val="0"/>
            <c:bubble3D val="0"/>
            <c:spPr>
              <a:solidFill>
                <a:srgbClr val="65A591"/>
              </a:solidFill>
              <a:ln>
                <a:noFill/>
              </a:ln>
              <a:effectLst/>
            </c:spPr>
            <c:extLst>
              <c:ext xmlns:c16="http://schemas.microsoft.com/office/drawing/2014/chart" uri="{C3380CC4-5D6E-409C-BE32-E72D297353CC}">
                <c16:uniqueId val="{00000010-EC14-4D38-A421-689A1F262D63}"/>
              </c:ext>
            </c:extLst>
          </c:dPt>
          <c:dPt>
            <c:idx val="9"/>
            <c:invertIfNegative val="0"/>
            <c:bubble3D val="0"/>
            <c:spPr>
              <a:solidFill>
                <a:srgbClr val="142B41"/>
              </a:solidFill>
              <a:ln>
                <a:noFill/>
              </a:ln>
              <a:effectLst/>
            </c:spPr>
            <c:extLst>
              <c:ext xmlns:c16="http://schemas.microsoft.com/office/drawing/2014/chart" uri="{C3380CC4-5D6E-409C-BE32-E72D297353CC}">
                <c16:uniqueId val="{0000000F-EC14-4D38-A421-689A1F262D63}"/>
              </c:ext>
            </c:extLst>
          </c:dPt>
          <c:dPt>
            <c:idx val="10"/>
            <c:invertIfNegative val="0"/>
            <c:bubble3D val="0"/>
            <c:spPr>
              <a:solidFill>
                <a:srgbClr val="115479"/>
              </a:solidFill>
              <a:ln>
                <a:noFill/>
              </a:ln>
              <a:effectLst/>
            </c:spPr>
            <c:extLst>
              <c:ext xmlns:c16="http://schemas.microsoft.com/office/drawing/2014/chart" uri="{C3380CC4-5D6E-409C-BE32-E72D297353CC}">
                <c16:uniqueId val="{00000011-29D0-444C-B956-0A7CA4048408}"/>
              </c:ext>
            </c:extLst>
          </c:dPt>
          <c:dLbls>
            <c:dLbl>
              <c:idx val="0"/>
              <c:tx>
                <c:rich>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fld id="{B563F7F9-BE87-4FF6-8683-34123A4F9B99}" type="VALUE">
                      <a:rPr lang="en-US" sz="1200" smtClean="0">
                        <a:latin typeface="Arial" panose="020B0604020202020204" pitchFamily="34" charset="0"/>
                        <a:cs typeface="Arial" panose="020B0604020202020204" pitchFamily="34" charset="0"/>
                      </a:rPr>
                      <a:pPr>
                        <a:defRPr sz="1200" b="1">
                          <a:solidFill>
                            <a:schemeClr val="bg1"/>
                          </a:solidFill>
                          <a:latin typeface="Arial" panose="020B0604020202020204" pitchFamily="34" charset="0"/>
                          <a:cs typeface="Arial" panose="020B0604020202020204" pitchFamily="34" charset="0"/>
                        </a:defRPr>
                      </a:pPr>
                      <a:t>[VALUE]</a:t>
                    </a:fld>
                    <a:endParaRPr lang="en-US"/>
                  </a:p>
                </c:rich>
              </c:tx>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5.3898731408573916E-2"/>
                      <c:h val="4.8524375537768463E-2"/>
                    </c:manualLayout>
                  </c15:layout>
                  <c15:dlblFieldTable/>
                  <c15:showDataLabelsRange val="0"/>
                </c:ext>
                <c:ext xmlns:c16="http://schemas.microsoft.com/office/drawing/2014/chart" uri="{C3380CC4-5D6E-409C-BE32-E72D297353CC}">
                  <c16:uniqueId val="{00000005-FD08-DF43-94D4-73628AE71617}"/>
                </c:ext>
              </c:extLst>
            </c:dLbl>
            <c:dLbl>
              <c:idx val="3"/>
              <c:tx>
                <c:rich>
                  <a:bodyPr/>
                  <a:lstStyle/>
                  <a:p>
                    <a:fld id="{9EA9890B-5060-4519-B032-092D06D57ED9}"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FD08-DF43-94D4-73628AE71617}"/>
                </c:ext>
              </c:extLst>
            </c:dLbl>
            <c:dLbl>
              <c:idx val="4"/>
              <c:tx>
                <c:rich>
                  <a:bodyPr/>
                  <a:lstStyle/>
                  <a:p>
                    <a:fld id="{33C6BB7F-6D75-4EF4-A329-311234C33327}"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FD08-DF43-94D4-73628AE71617}"/>
                </c:ext>
              </c:extLst>
            </c:dLbl>
            <c:dLbl>
              <c:idx val="6"/>
              <c:tx>
                <c:rich>
                  <a:bodyPr/>
                  <a:lstStyle/>
                  <a:p>
                    <a:fld id="{BD5D00B4-3763-42FC-BC94-3B3B0F10DCD2}"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EC14-4D38-A421-689A1F262D63}"/>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Latinx total</c:v>
                </c:pt>
                <c:pt idx="1">
                  <c:v>Latina women</c:v>
                </c:pt>
                <c:pt idx="2">
                  <c:v>Latino men</c:v>
                </c:pt>
                <c:pt idx="4">
                  <c:v>Black total</c:v>
                </c:pt>
                <c:pt idx="5">
                  <c:v>Black women</c:v>
                </c:pt>
                <c:pt idx="6">
                  <c:v>Black men</c:v>
                </c:pt>
                <c:pt idx="8">
                  <c:v>White total</c:v>
                </c:pt>
                <c:pt idx="9">
                  <c:v>White women</c:v>
                </c:pt>
                <c:pt idx="10">
                  <c:v>White men</c:v>
                </c:pt>
              </c:strCache>
            </c:strRef>
          </c:cat>
          <c:val>
            <c:numRef>
              <c:f>Sheet1!$B$2:$B$12</c:f>
              <c:numCache>
                <c:formatCode>0</c:formatCode>
                <c:ptCount val="11"/>
                <c:pt idx="0">
                  <c:v>27</c:v>
                </c:pt>
                <c:pt idx="1">
                  <c:v>34</c:v>
                </c:pt>
                <c:pt idx="2">
                  <c:v>16</c:v>
                </c:pt>
                <c:pt idx="4" formatCode="General">
                  <c:v>44</c:v>
                </c:pt>
                <c:pt idx="5">
                  <c:v>49</c:v>
                </c:pt>
                <c:pt idx="6">
                  <c:v>40</c:v>
                </c:pt>
                <c:pt idx="7">
                  <c:v>0</c:v>
                </c:pt>
                <c:pt idx="8">
                  <c:v>31</c:v>
                </c:pt>
                <c:pt idx="9">
                  <c:v>37</c:v>
                </c:pt>
                <c:pt idx="10">
                  <c:v>26</c:v>
                </c:pt>
              </c:numCache>
            </c:numRef>
          </c:val>
          <c:extLst>
            <c:ext xmlns:c16="http://schemas.microsoft.com/office/drawing/2014/chart" uri="{C3380CC4-5D6E-409C-BE32-E72D297353CC}">
              <c16:uniqueId val="{00000010-FD08-DF43-94D4-73628AE71617}"/>
            </c:ext>
          </c:extLst>
        </c:ser>
        <c:dLbls>
          <c:showLegendKey val="0"/>
          <c:showVal val="0"/>
          <c:showCatName val="0"/>
          <c:showSerName val="0"/>
          <c:showPercent val="0"/>
          <c:showBubbleSize val="0"/>
        </c:dLbls>
        <c:gapWidth val="60"/>
        <c:axId val="460504648"/>
        <c:axId val="460506288"/>
      </c:barChart>
      <c:catAx>
        <c:axId val="46050464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200" b="0" i="0" u="none" strike="noStrike" kern="1200" baseline="0">
                <a:solidFill>
                  <a:srgbClr val="1A1A1A"/>
                </a:solidFill>
                <a:latin typeface="Arial" panose="020B0604020202020204" pitchFamily="34" charset="0"/>
                <a:ea typeface="+mn-ea"/>
                <a:cs typeface="Arial" panose="020B0604020202020204" pitchFamily="34" charset="0"/>
              </a:defRPr>
            </a:pPr>
            <a:endParaRPr lang="en-US"/>
          </a:p>
        </c:txPr>
        <c:crossAx val="460506288"/>
        <c:crosses val="autoZero"/>
        <c:auto val="1"/>
        <c:lblAlgn val="ctr"/>
        <c:lblOffset val="100"/>
        <c:noMultiLvlLbl val="0"/>
      </c:catAx>
      <c:valAx>
        <c:axId val="460506288"/>
        <c:scaling>
          <c:orientation val="minMax"/>
          <c:max val="50"/>
        </c:scaling>
        <c:delete val="1"/>
        <c:axPos val="l"/>
        <c:numFmt formatCode="0" sourceLinked="1"/>
        <c:majorTickMark val="out"/>
        <c:minorTickMark val="none"/>
        <c:tickLblPos val="nextTo"/>
        <c:crossAx val="4605046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6765359687181958E-3"/>
          <c:y val="1.5508962542472909E-3"/>
          <c:w val="0.99113592943739171"/>
          <c:h val="0.87907409102931899"/>
        </c:manualLayout>
      </c:layout>
      <c:barChart>
        <c:barDir val="col"/>
        <c:grouping val="clustered"/>
        <c:varyColors val="0"/>
        <c:ser>
          <c:idx val="0"/>
          <c:order val="0"/>
          <c:spPr>
            <a:solidFill>
              <a:srgbClr val="65A591"/>
            </a:solidFill>
            <a:ln>
              <a:noFill/>
            </a:ln>
            <a:effectLst/>
          </c:spPr>
          <c:invertIfNegative val="0"/>
          <c:dPt>
            <c:idx val="0"/>
            <c:invertIfNegative val="0"/>
            <c:bubble3D val="0"/>
            <c:spPr>
              <a:solidFill>
                <a:srgbClr val="65A591"/>
              </a:solidFill>
              <a:ln>
                <a:noFill/>
              </a:ln>
              <a:effectLst/>
            </c:spPr>
            <c:extLst>
              <c:ext xmlns:c16="http://schemas.microsoft.com/office/drawing/2014/chart" uri="{C3380CC4-5D6E-409C-BE32-E72D297353CC}">
                <c16:uniqueId val="{00000003-F12F-41CF-8F8E-1DDA03BBA595}"/>
              </c:ext>
            </c:extLst>
          </c:dPt>
          <c:dPt>
            <c:idx val="1"/>
            <c:invertIfNegative val="0"/>
            <c:bubble3D val="0"/>
            <c:spPr>
              <a:solidFill>
                <a:srgbClr val="142B41"/>
              </a:solidFill>
              <a:ln>
                <a:noFill/>
              </a:ln>
              <a:effectLst/>
            </c:spPr>
            <c:extLst>
              <c:ext xmlns:c16="http://schemas.microsoft.com/office/drawing/2014/chart" uri="{C3380CC4-5D6E-409C-BE32-E72D297353CC}">
                <c16:uniqueId val="{00000005-F12F-41CF-8F8E-1DDA03BBA595}"/>
              </c:ext>
            </c:extLst>
          </c:dPt>
          <c:dPt>
            <c:idx val="2"/>
            <c:invertIfNegative val="0"/>
            <c:bubble3D val="0"/>
            <c:spPr>
              <a:solidFill>
                <a:srgbClr val="115479"/>
              </a:solidFill>
              <a:ln>
                <a:noFill/>
              </a:ln>
              <a:effectLst/>
            </c:spPr>
            <c:extLst>
              <c:ext xmlns:c16="http://schemas.microsoft.com/office/drawing/2014/chart" uri="{C3380CC4-5D6E-409C-BE32-E72D297353CC}">
                <c16:uniqueId val="{00000007-F12F-41CF-8F8E-1DDA03BBA595}"/>
              </c:ext>
            </c:extLst>
          </c:dPt>
          <c:dPt>
            <c:idx val="3"/>
            <c:invertIfNegative val="0"/>
            <c:bubble3D val="0"/>
            <c:spPr>
              <a:solidFill>
                <a:srgbClr val="65A591"/>
              </a:solidFill>
              <a:ln>
                <a:noFill/>
              </a:ln>
              <a:effectLst/>
            </c:spPr>
            <c:extLst>
              <c:ext xmlns:c16="http://schemas.microsoft.com/office/drawing/2014/chart" uri="{C3380CC4-5D6E-409C-BE32-E72D297353CC}">
                <c16:uniqueId val="{00000009-F12F-41CF-8F8E-1DDA03BBA595}"/>
              </c:ext>
            </c:extLst>
          </c:dPt>
          <c:dPt>
            <c:idx val="4"/>
            <c:invertIfNegative val="0"/>
            <c:bubble3D val="0"/>
            <c:spPr>
              <a:solidFill>
                <a:srgbClr val="65A591"/>
              </a:solidFill>
              <a:ln>
                <a:noFill/>
              </a:ln>
              <a:effectLst/>
            </c:spPr>
            <c:extLst>
              <c:ext xmlns:c16="http://schemas.microsoft.com/office/drawing/2014/chart" uri="{C3380CC4-5D6E-409C-BE32-E72D297353CC}">
                <c16:uniqueId val="{0000000B-F12F-41CF-8F8E-1DDA03BBA595}"/>
              </c:ext>
            </c:extLst>
          </c:dPt>
          <c:dPt>
            <c:idx val="5"/>
            <c:invertIfNegative val="0"/>
            <c:bubble3D val="0"/>
            <c:spPr>
              <a:solidFill>
                <a:srgbClr val="142B41"/>
              </a:solidFill>
              <a:ln>
                <a:noFill/>
              </a:ln>
              <a:effectLst/>
            </c:spPr>
            <c:extLst>
              <c:ext xmlns:c16="http://schemas.microsoft.com/office/drawing/2014/chart" uri="{C3380CC4-5D6E-409C-BE32-E72D297353CC}">
                <c16:uniqueId val="{0000000D-F12F-41CF-8F8E-1DDA03BBA595}"/>
              </c:ext>
            </c:extLst>
          </c:dPt>
          <c:dPt>
            <c:idx val="6"/>
            <c:invertIfNegative val="0"/>
            <c:bubble3D val="0"/>
            <c:spPr>
              <a:solidFill>
                <a:srgbClr val="115479"/>
              </a:solidFill>
              <a:ln>
                <a:noFill/>
              </a:ln>
              <a:effectLst/>
            </c:spPr>
            <c:extLst>
              <c:ext xmlns:c16="http://schemas.microsoft.com/office/drawing/2014/chart" uri="{C3380CC4-5D6E-409C-BE32-E72D297353CC}">
                <c16:uniqueId val="{00000013-F12F-41CF-8F8E-1DDA03BBA595}"/>
              </c:ext>
            </c:extLst>
          </c:dPt>
          <c:dPt>
            <c:idx val="8"/>
            <c:invertIfNegative val="0"/>
            <c:bubble3D val="0"/>
            <c:spPr>
              <a:solidFill>
                <a:srgbClr val="65A591"/>
              </a:solidFill>
              <a:ln>
                <a:noFill/>
              </a:ln>
              <a:effectLst/>
            </c:spPr>
            <c:extLst>
              <c:ext xmlns:c16="http://schemas.microsoft.com/office/drawing/2014/chart" uri="{C3380CC4-5D6E-409C-BE32-E72D297353CC}">
                <c16:uniqueId val="{0000000F-F12F-41CF-8F8E-1DDA03BBA595}"/>
              </c:ext>
            </c:extLst>
          </c:dPt>
          <c:dPt>
            <c:idx val="9"/>
            <c:invertIfNegative val="0"/>
            <c:bubble3D val="0"/>
            <c:spPr>
              <a:solidFill>
                <a:srgbClr val="000000"/>
              </a:solidFill>
              <a:ln>
                <a:noFill/>
              </a:ln>
              <a:effectLst/>
            </c:spPr>
            <c:extLst>
              <c:ext xmlns:c16="http://schemas.microsoft.com/office/drawing/2014/chart" uri="{C3380CC4-5D6E-409C-BE32-E72D297353CC}">
                <c16:uniqueId val="{00000011-F12F-41CF-8F8E-1DDA03BBA595}"/>
              </c:ext>
            </c:extLst>
          </c:dPt>
          <c:dPt>
            <c:idx val="10"/>
            <c:invertIfNegative val="0"/>
            <c:bubble3D val="0"/>
            <c:spPr>
              <a:solidFill>
                <a:srgbClr val="115479"/>
              </a:solidFill>
              <a:ln>
                <a:noFill/>
              </a:ln>
              <a:effectLst/>
            </c:spPr>
            <c:extLst>
              <c:ext xmlns:c16="http://schemas.microsoft.com/office/drawing/2014/chart" uri="{C3380CC4-5D6E-409C-BE32-E72D297353CC}">
                <c16:uniqueId val="{00000012-29C1-484C-BA54-21D1E55F2386}"/>
              </c:ext>
            </c:extLst>
          </c:dPt>
          <c:dLbls>
            <c:dLbl>
              <c:idx val="0"/>
              <c:tx>
                <c:rich>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fld id="{B563F7F9-BE87-4FF6-8683-34123A4F9B99}" type="VALUE">
                      <a:rPr lang="en-US" sz="1200" smtClean="0">
                        <a:solidFill>
                          <a:schemeClr val="bg1"/>
                        </a:solidFill>
                        <a:latin typeface="Arial" panose="020B0604020202020204" pitchFamily="34" charset="0"/>
                        <a:cs typeface="Arial" panose="020B0604020202020204" pitchFamily="34" charset="0"/>
                      </a:rPr>
                      <a:pPr>
                        <a:defRPr sz="1200" b="1">
                          <a:solidFill>
                            <a:schemeClr val="bg1"/>
                          </a:solidFill>
                          <a:latin typeface="Arial" panose="020B0604020202020204" pitchFamily="34" charset="0"/>
                          <a:cs typeface="Arial" panose="020B0604020202020204" pitchFamily="34" charset="0"/>
                        </a:defRPr>
                      </a:pPr>
                      <a:t>[VALUE]</a:t>
                    </a:fld>
                    <a:r>
                      <a:rPr lang="en-US" sz="1200">
                        <a:solidFill>
                          <a:schemeClr val="bg1"/>
                        </a:solidFill>
                        <a:latin typeface="Arial" panose="020B0604020202020204" pitchFamily="34" charset="0"/>
                        <a:cs typeface="Arial" panose="020B0604020202020204" pitchFamily="34" charset="0"/>
                      </a:rPr>
                      <a:t>*</a:t>
                    </a:r>
                  </a:p>
                </c:rich>
              </c:tx>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5.3898731408573916E-2"/>
                      <c:h val="4.8524375537768463E-2"/>
                    </c:manualLayout>
                  </c15:layout>
                  <c15:dlblFieldTable/>
                  <c15:showDataLabelsRange val="0"/>
                </c:ext>
                <c:ext xmlns:c16="http://schemas.microsoft.com/office/drawing/2014/chart" uri="{C3380CC4-5D6E-409C-BE32-E72D297353CC}">
                  <c16:uniqueId val="{00000003-F12F-41CF-8F8E-1DDA03BBA595}"/>
                </c:ext>
              </c:extLst>
            </c:dLbl>
            <c:dLbl>
              <c:idx val="1"/>
              <c:tx>
                <c:rich>
                  <a:bodyPr/>
                  <a:lstStyle/>
                  <a:p>
                    <a:fld id="{D8CA4FD2-F4FB-44FE-BE23-C684750F9C07}"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12F-41CF-8F8E-1DDA03BBA595}"/>
                </c:ext>
              </c:extLst>
            </c:dLbl>
            <c:dLbl>
              <c:idx val="2"/>
              <c:tx>
                <c:rich>
                  <a:bodyPr/>
                  <a:lstStyle/>
                  <a:p>
                    <a:fld id="{A6757BE5-70EF-4984-B8AF-C89CA004A90D}"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F12F-41CF-8F8E-1DDA03BBA595}"/>
                </c:ext>
              </c:extLst>
            </c:dLbl>
            <c:dLbl>
              <c:idx val="3"/>
              <c:tx>
                <c:rich>
                  <a:bodyPr/>
                  <a:lstStyle/>
                  <a:p>
                    <a:fld id="{9EA9890B-5060-4519-B032-092D06D57ED9}"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F12F-41CF-8F8E-1DDA03BBA595}"/>
                </c:ext>
              </c:extLst>
            </c:dLbl>
            <c:dLbl>
              <c:idx val="4"/>
              <c:tx>
                <c:rich>
                  <a:bodyPr/>
                  <a:lstStyle/>
                  <a:p>
                    <a:fld id="{33C6BB7F-6D75-4EF4-A329-311234C33327}"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F12F-41CF-8F8E-1DDA03BBA595}"/>
                </c:ext>
              </c:extLst>
            </c:dLbl>
            <c:dLbl>
              <c:idx val="5"/>
              <c:tx>
                <c:rich>
                  <a:bodyPr/>
                  <a:lstStyle/>
                  <a:p>
                    <a:fld id="{AE1CB54B-B322-418E-BC11-3EF9DF0D8602}"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F12F-41CF-8F8E-1DDA03BBA595}"/>
                </c:ext>
              </c:extLst>
            </c:dLbl>
            <c:dLbl>
              <c:idx val="6"/>
              <c:tx>
                <c:rich>
                  <a:bodyPr/>
                  <a:lstStyle/>
                  <a:p>
                    <a:fld id="{4254313A-FC3E-41CE-B553-7D466C3E9156}"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F12F-41CF-8F8E-1DDA03BBA595}"/>
                </c:ext>
              </c:extLst>
            </c:dLbl>
            <c:dLbl>
              <c:idx val="7"/>
              <c:delete val="1"/>
              <c:extLst>
                <c:ext xmlns:c15="http://schemas.microsoft.com/office/drawing/2012/chart" uri="{CE6537A1-D6FC-4f65-9D91-7224C49458BB}"/>
                <c:ext xmlns:c16="http://schemas.microsoft.com/office/drawing/2014/chart" uri="{C3380CC4-5D6E-409C-BE32-E72D297353CC}">
                  <c16:uniqueId val="{00000011-BDCF-45F8-BE33-7B9CA90E875D}"/>
                </c:ext>
              </c:extLst>
            </c:dLbl>
            <c:dLbl>
              <c:idx val="8"/>
              <c:layout>
                <c:manualLayout>
                  <c:x val="-1.039292604736326E-16"/>
                  <c:y val="6.243438320209973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F12F-41CF-8F8E-1DDA03BBA595}"/>
                </c:ext>
              </c:extLst>
            </c:dLbl>
            <c:dLbl>
              <c:idx val="9"/>
              <c:layout>
                <c:manualLayout>
                  <c:x val="0"/>
                  <c:y val="6.243438320209973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F12F-41CF-8F8E-1DDA03BBA595}"/>
                </c:ext>
              </c:extLst>
            </c:dLbl>
            <c:dLbl>
              <c:idx val="10"/>
              <c:layout>
                <c:manualLayout>
                  <c:x val="7.0878416983591341E-4"/>
                  <c:y val="7.8767879305784452E-2"/>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1.9380724730837212E-2"/>
                      <c:h val="0.11564935197053856"/>
                    </c:manualLayout>
                  </c15:layout>
                </c:ext>
                <c:ext xmlns:c16="http://schemas.microsoft.com/office/drawing/2014/chart" uri="{C3380CC4-5D6E-409C-BE32-E72D297353CC}">
                  <c16:uniqueId val="{00000012-29C1-484C-BA54-21D1E55F2386}"/>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Latinx total</c:v>
                </c:pt>
                <c:pt idx="1">
                  <c:v>Latina women</c:v>
                </c:pt>
                <c:pt idx="2">
                  <c:v>Latino men</c:v>
                </c:pt>
                <c:pt idx="4">
                  <c:v>Black total</c:v>
                </c:pt>
                <c:pt idx="5">
                  <c:v>Black women</c:v>
                </c:pt>
                <c:pt idx="6">
                  <c:v>Black men</c:v>
                </c:pt>
                <c:pt idx="8">
                  <c:v>White total</c:v>
                </c:pt>
                <c:pt idx="9">
                  <c:v>White women</c:v>
                </c:pt>
                <c:pt idx="10">
                  <c:v>White men</c:v>
                </c:pt>
              </c:strCache>
            </c:strRef>
          </c:cat>
          <c:val>
            <c:numRef>
              <c:f>Sheet1!$B$2:$B$12</c:f>
              <c:numCache>
                <c:formatCode>0</c:formatCode>
                <c:ptCount val="11"/>
                <c:pt idx="0">
                  <c:v>23</c:v>
                </c:pt>
                <c:pt idx="1">
                  <c:v>26</c:v>
                </c:pt>
                <c:pt idx="2">
                  <c:v>19</c:v>
                </c:pt>
                <c:pt idx="4" formatCode="General">
                  <c:v>25</c:v>
                </c:pt>
                <c:pt idx="5">
                  <c:v>22</c:v>
                </c:pt>
                <c:pt idx="6">
                  <c:v>27</c:v>
                </c:pt>
                <c:pt idx="7">
                  <c:v>0</c:v>
                </c:pt>
                <c:pt idx="8">
                  <c:v>3</c:v>
                </c:pt>
                <c:pt idx="9">
                  <c:v>3</c:v>
                </c:pt>
                <c:pt idx="10">
                  <c:v>2</c:v>
                </c:pt>
              </c:numCache>
            </c:numRef>
          </c:val>
          <c:extLst>
            <c:ext xmlns:c16="http://schemas.microsoft.com/office/drawing/2014/chart" uri="{C3380CC4-5D6E-409C-BE32-E72D297353CC}">
              <c16:uniqueId val="{00000012-F12F-41CF-8F8E-1DDA03BBA595}"/>
            </c:ext>
          </c:extLst>
        </c:ser>
        <c:dLbls>
          <c:showLegendKey val="0"/>
          <c:showVal val="0"/>
          <c:showCatName val="0"/>
          <c:showSerName val="0"/>
          <c:showPercent val="0"/>
          <c:showBubbleSize val="0"/>
        </c:dLbls>
        <c:gapWidth val="60"/>
        <c:axId val="460504648"/>
        <c:axId val="460506288"/>
      </c:barChart>
      <c:catAx>
        <c:axId val="46050464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200" b="0" i="0" u="none" strike="noStrike" kern="1200" baseline="0">
                <a:solidFill>
                  <a:srgbClr val="1A1A1A"/>
                </a:solidFill>
                <a:latin typeface="Arial" panose="020B0604020202020204" pitchFamily="34" charset="0"/>
                <a:ea typeface="+mn-ea"/>
                <a:cs typeface="Arial" panose="020B0604020202020204" pitchFamily="34" charset="0"/>
              </a:defRPr>
            </a:pPr>
            <a:endParaRPr lang="en-US"/>
          </a:p>
        </c:txPr>
        <c:crossAx val="460506288"/>
        <c:crosses val="autoZero"/>
        <c:auto val="1"/>
        <c:lblAlgn val="ctr"/>
        <c:lblOffset val="100"/>
        <c:noMultiLvlLbl val="0"/>
      </c:catAx>
      <c:valAx>
        <c:axId val="460506288"/>
        <c:scaling>
          <c:orientation val="minMax"/>
          <c:max val="50"/>
        </c:scaling>
        <c:delete val="1"/>
        <c:axPos val="l"/>
        <c:numFmt formatCode="0" sourceLinked="1"/>
        <c:majorTickMark val="out"/>
        <c:minorTickMark val="none"/>
        <c:tickLblPos val="nextTo"/>
        <c:crossAx val="4605046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6765359687181958E-3"/>
          <c:y val="0"/>
          <c:w val="0.99113592943739171"/>
          <c:h val="0.87907409102931899"/>
        </c:manualLayout>
      </c:layout>
      <c:barChart>
        <c:barDir val="col"/>
        <c:grouping val="clustered"/>
        <c:varyColors val="0"/>
        <c:dLbls>
          <c:showLegendKey val="0"/>
          <c:showVal val="0"/>
          <c:showCatName val="0"/>
          <c:showSerName val="0"/>
          <c:showPercent val="0"/>
          <c:showBubbleSize val="0"/>
        </c:dLbls>
        <c:gapWidth val="60"/>
        <c:axId val="460504648"/>
        <c:axId val="460506288"/>
      </c:barChart>
      <c:catAx>
        <c:axId val="46050464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200" b="0" i="0" u="none" strike="noStrike" kern="1200" baseline="0">
                <a:solidFill>
                  <a:srgbClr val="1A1A1A"/>
                </a:solidFill>
                <a:latin typeface="Arial" panose="020B0604020202020204" pitchFamily="34" charset="0"/>
                <a:ea typeface="+mn-ea"/>
                <a:cs typeface="Arial" panose="020B0604020202020204" pitchFamily="34" charset="0"/>
              </a:defRPr>
            </a:pPr>
            <a:endParaRPr lang="en-US"/>
          </a:p>
        </c:txPr>
        <c:crossAx val="460506288"/>
        <c:crosses val="autoZero"/>
        <c:auto val="1"/>
        <c:lblAlgn val="ctr"/>
        <c:lblOffset val="100"/>
        <c:noMultiLvlLbl val="0"/>
      </c:catAx>
      <c:valAx>
        <c:axId val="460506288"/>
        <c:scaling>
          <c:orientation val="minMax"/>
          <c:max val="50"/>
        </c:scaling>
        <c:delete val="1"/>
        <c:axPos val="l"/>
        <c:numFmt formatCode="0" sourceLinked="1"/>
        <c:majorTickMark val="out"/>
        <c:minorTickMark val="none"/>
        <c:tickLblPos val="nextTo"/>
        <c:crossAx val="460504648"/>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Column2</c:v>
                </c:pt>
              </c:strCache>
            </c:strRef>
          </c:tx>
          <c:spPr>
            <a:effectLst/>
          </c:spPr>
          <c:dPt>
            <c:idx val="0"/>
            <c:bubble3D val="0"/>
            <c:spPr>
              <a:solidFill>
                <a:srgbClr val="F08662"/>
              </a:solidFill>
              <a:ln>
                <a:noFill/>
              </a:ln>
              <a:effectLst/>
            </c:spPr>
            <c:extLst>
              <c:ext xmlns:c16="http://schemas.microsoft.com/office/drawing/2014/chart" uri="{C3380CC4-5D6E-409C-BE32-E72D297353CC}">
                <c16:uniqueId val="{00000003-4357-2348-A167-3BFAD18885FC}"/>
              </c:ext>
            </c:extLst>
          </c:dPt>
          <c:dPt>
            <c:idx val="1"/>
            <c:bubble3D val="0"/>
            <c:spPr>
              <a:solidFill>
                <a:srgbClr val="F6B6A1"/>
              </a:solidFill>
              <a:ln>
                <a:noFill/>
              </a:ln>
              <a:effectLst/>
            </c:spPr>
            <c:extLst>
              <c:ext xmlns:c16="http://schemas.microsoft.com/office/drawing/2014/chart" uri="{C3380CC4-5D6E-409C-BE32-E72D297353CC}">
                <c16:uniqueId val="{00000002-4357-2348-A167-3BFAD18885FC}"/>
              </c:ext>
            </c:extLst>
          </c:dPt>
          <c:dLbls>
            <c:dLbl>
              <c:idx val="0"/>
              <c:spPr>
                <a:noFill/>
                <a:ln>
                  <a:noFill/>
                </a:ln>
                <a:effectLst/>
              </c:spPr>
              <c:txPr>
                <a:bodyPr rot="0" spcFirstLastPara="1" vertOverflow="ellipsis" vert="horz" wrap="square" lIns="38100" tIns="19050" rIns="38100" bIns="19050" anchor="ctr" anchorCtr="0">
                  <a:spAutoFit/>
                </a:bodyPr>
                <a:lstStyle/>
                <a:p>
                  <a:pPr algn="l">
                    <a:defRPr sz="1200" b="0" i="0" u="none" strike="noStrike" kern="1200" spc="0" baseline="0">
                      <a:solidFill>
                        <a:srgbClr val="000000"/>
                      </a:solidFill>
                      <a:latin typeface="Arial" panose="020B0604020202020204" pitchFamily="34" charset="0"/>
                      <a:ea typeface="+mn-ea"/>
                      <a:cs typeface="Arial" panose="020B0604020202020204" pitchFamily="34" charset="0"/>
                    </a:defRPr>
                  </a:pPr>
                  <a:endParaRPr lang="en-US"/>
                </a:p>
              </c:txPr>
              <c:dLblPos val="outEnd"/>
              <c:showLegendKey val="0"/>
              <c:showVal val="0"/>
              <c:showCatName val="1"/>
              <c:showSerName val="0"/>
              <c:showPercent val="0"/>
              <c:showBubbleSize val="0"/>
              <c:extLst>
                <c:ext xmlns:c15="http://schemas.microsoft.com/office/drawing/2012/chart" uri="{CE6537A1-D6FC-4f65-9D91-7224C49458BB}">
                  <c15:layout>
                    <c:manualLayout>
                      <c:w val="0.33651442423536032"/>
                      <c:h val="0.22484375000000001"/>
                    </c:manualLayout>
                  </c15:layout>
                </c:ext>
                <c:ext xmlns:c16="http://schemas.microsoft.com/office/drawing/2014/chart" uri="{C3380CC4-5D6E-409C-BE32-E72D297353CC}">
                  <c16:uniqueId val="{00000003-4357-2348-A167-3BFAD18885FC}"/>
                </c:ext>
              </c:extLst>
            </c:dLbl>
            <c:dLbl>
              <c:idx val="1"/>
              <c:spPr>
                <a:noFill/>
                <a:ln>
                  <a:noFill/>
                </a:ln>
                <a:effectLst/>
              </c:spPr>
              <c:txPr>
                <a:bodyPr rot="0" spcFirstLastPara="1" vertOverflow="ellipsis" vert="horz" wrap="square" lIns="38100" tIns="19050" rIns="38100" bIns="19050" anchor="ctr" anchorCtr="0">
                  <a:spAutoFit/>
                </a:bodyPr>
                <a:lstStyle/>
                <a:p>
                  <a:pPr algn="l">
                    <a:defRPr sz="1200" b="0" i="0" u="none" strike="noStrike" kern="1200" spc="0" baseline="0">
                      <a:solidFill>
                        <a:srgbClr val="000000"/>
                      </a:solidFill>
                      <a:latin typeface="Arial" panose="020B0604020202020204" pitchFamily="34" charset="0"/>
                      <a:ea typeface="+mn-ea"/>
                      <a:cs typeface="Arial" panose="020B0604020202020204" pitchFamily="34" charset="0"/>
                    </a:defRPr>
                  </a:pPr>
                  <a:endParaRPr lang="en-US"/>
                </a:p>
              </c:txPr>
              <c:dLblPos val="outEnd"/>
              <c:showLegendKey val="0"/>
              <c:showVal val="0"/>
              <c:showCatName val="1"/>
              <c:showSerName val="0"/>
              <c:showPercent val="0"/>
              <c:showBubbleSize val="0"/>
              <c:extLst>
                <c:ext xmlns:c15="http://schemas.microsoft.com/office/drawing/2012/chart" uri="{CE6537A1-D6FC-4f65-9D91-7224C49458BB}">
                  <c15:layout>
                    <c:manualLayout>
                      <c:w val="0.31895071406717374"/>
                      <c:h val="0.22484375000000001"/>
                    </c:manualLayout>
                  </c15:layout>
                </c:ext>
                <c:ext xmlns:c16="http://schemas.microsoft.com/office/drawing/2014/chart" uri="{C3380CC4-5D6E-409C-BE32-E72D297353CC}">
                  <c16:uniqueId val="{00000002-4357-2348-A167-3BFAD18885FC}"/>
                </c:ext>
              </c:extLst>
            </c:dLbl>
            <c:spPr>
              <a:noFill/>
              <a:ln>
                <a:noFill/>
              </a:ln>
              <a:effectLst/>
            </c:spPr>
            <c:txPr>
              <a:bodyPr rot="0" spcFirstLastPara="1" vertOverflow="ellipsis" vert="horz" wrap="square" lIns="38100" tIns="19050" rIns="38100" bIns="19050" anchor="ctr" anchorCtr="0">
                <a:spAutoFit/>
              </a:bodyPr>
              <a:lstStyle/>
              <a:p>
                <a:pPr algn="l">
                  <a:defRPr sz="1200" b="0" i="0" u="none" strike="noStrike" kern="1200" spc="0" baseline="0">
                    <a:solidFill>
                      <a:srgbClr val="000000"/>
                    </a:solidFill>
                    <a:latin typeface="Arial" panose="020B0604020202020204" pitchFamily="34" charset="0"/>
                    <a:ea typeface="+mn-ea"/>
                    <a:cs typeface="Arial" panose="020B0604020202020204" pitchFamily="34" charset="0"/>
                  </a:defRPr>
                </a:pPr>
                <a:endParaRPr lang="en-US"/>
              </a:p>
            </c:txPr>
            <c:dLblPos val="outEnd"/>
            <c:showLegendKey val="0"/>
            <c:showVal val="0"/>
            <c:showCatName val="1"/>
            <c:showSerName val="0"/>
            <c:showPercent val="0"/>
            <c:showBubbleSize val="0"/>
            <c:showLeaderLines val="0"/>
            <c:extLst>
              <c:ext xmlns:c15="http://schemas.microsoft.com/office/drawing/2012/chart" uri="{CE6537A1-D6FC-4f65-9D91-7224C49458BB}"/>
            </c:extLst>
          </c:dLbls>
          <c:cat>
            <c:strRef>
              <c:f>Sheet1!$A$2:$A$3</c:f>
              <c:strCache>
                <c:ptCount val="2"/>
                <c:pt idx="0">
                  <c:v>Experienced discrimination and felt that they did not receive care they needed</c:v>
                </c:pt>
                <c:pt idx="1">
                  <c:v>Experienced discrimination and felt that they did receive care they needed</c:v>
                </c:pt>
              </c:strCache>
            </c:strRef>
          </c:cat>
          <c:val>
            <c:numRef>
              <c:f>Sheet1!$B$2:$B$3</c:f>
              <c:numCache>
                <c:formatCode>General</c:formatCode>
                <c:ptCount val="2"/>
                <c:pt idx="0">
                  <c:v>27</c:v>
                </c:pt>
                <c:pt idx="1">
                  <c:v>73</c:v>
                </c:pt>
              </c:numCache>
            </c:numRef>
          </c:val>
          <c:extLst>
            <c:ext xmlns:c16="http://schemas.microsoft.com/office/drawing/2014/chart" uri="{C3380CC4-5D6E-409C-BE32-E72D297353CC}">
              <c16:uniqueId val="{00000000-4357-2348-A167-3BFAD18885FC}"/>
            </c:ext>
          </c:extLst>
        </c:ser>
        <c:dLbls>
          <c:dLblPos val="outEnd"/>
          <c:showLegendKey val="0"/>
          <c:showVal val="0"/>
          <c:showCatName val="0"/>
          <c:showSerName val="0"/>
          <c:showPercent val="1"/>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
          <c:y val="8.8112169118395069E-3"/>
          <c:w val="0.9943794972057064"/>
          <c:h val="0.87504374453193345"/>
        </c:manualLayout>
      </c:layout>
      <c:barChart>
        <c:barDir val="col"/>
        <c:grouping val="clustered"/>
        <c:varyColors val="0"/>
        <c:ser>
          <c:idx val="0"/>
          <c:order val="0"/>
          <c:tx>
            <c:strRef>
              <c:f>Sheet1!$B$1</c:f>
              <c:strCache>
                <c:ptCount val="1"/>
                <c:pt idx="0">
                  <c:v>Discriminated against</c:v>
                </c:pt>
              </c:strCache>
            </c:strRef>
          </c:tx>
          <c:spPr>
            <a:solidFill>
              <a:srgbClr val="F08662"/>
            </a:solidFill>
            <a:ln>
              <a:noFill/>
            </a:ln>
            <a:effectLst/>
          </c:spPr>
          <c:invertIfNegative val="0"/>
          <c:dPt>
            <c:idx val="0"/>
            <c:invertIfNegative val="0"/>
            <c:bubble3D val="0"/>
            <c:spPr>
              <a:solidFill>
                <a:srgbClr val="F08662"/>
              </a:solidFill>
              <a:ln>
                <a:noFill/>
              </a:ln>
              <a:effectLst/>
            </c:spPr>
            <c:extLst>
              <c:ext xmlns:c16="http://schemas.microsoft.com/office/drawing/2014/chart" uri="{C3380CC4-5D6E-409C-BE32-E72D297353CC}">
                <c16:uniqueId val="{00000003-F12F-41CF-8F8E-1DDA03BBA595}"/>
              </c:ext>
            </c:extLst>
          </c:dPt>
          <c:dPt>
            <c:idx val="1"/>
            <c:invertIfNegative val="0"/>
            <c:bubble3D val="0"/>
            <c:spPr>
              <a:solidFill>
                <a:srgbClr val="F08662"/>
              </a:solidFill>
              <a:ln>
                <a:noFill/>
              </a:ln>
              <a:effectLst/>
            </c:spPr>
            <c:extLst>
              <c:ext xmlns:c16="http://schemas.microsoft.com/office/drawing/2014/chart" uri="{C3380CC4-5D6E-409C-BE32-E72D297353CC}">
                <c16:uniqueId val="{00000005-F12F-41CF-8F8E-1DDA03BBA595}"/>
              </c:ext>
            </c:extLst>
          </c:dPt>
          <c:dPt>
            <c:idx val="2"/>
            <c:invertIfNegative val="0"/>
            <c:bubble3D val="0"/>
            <c:spPr>
              <a:solidFill>
                <a:srgbClr val="F08662"/>
              </a:solidFill>
              <a:ln>
                <a:noFill/>
              </a:ln>
              <a:effectLst/>
            </c:spPr>
            <c:extLst>
              <c:ext xmlns:c16="http://schemas.microsoft.com/office/drawing/2014/chart" uri="{C3380CC4-5D6E-409C-BE32-E72D297353CC}">
                <c16:uniqueId val="{00000007-F12F-41CF-8F8E-1DDA03BBA595}"/>
              </c:ext>
            </c:extLst>
          </c:dPt>
          <c:dPt>
            <c:idx val="3"/>
            <c:invertIfNegative val="0"/>
            <c:bubble3D val="0"/>
            <c:spPr>
              <a:solidFill>
                <a:srgbClr val="F08662"/>
              </a:solidFill>
              <a:ln>
                <a:noFill/>
              </a:ln>
              <a:effectLst/>
            </c:spPr>
            <c:extLst>
              <c:ext xmlns:c16="http://schemas.microsoft.com/office/drawing/2014/chart" uri="{C3380CC4-5D6E-409C-BE32-E72D297353CC}">
                <c16:uniqueId val="{00000009-F12F-41CF-8F8E-1DDA03BBA595}"/>
              </c:ext>
            </c:extLst>
          </c:dPt>
          <c:dPt>
            <c:idx val="4"/>
            <c:invertIfNegative val="0"/>
            <c:bubble3D val="0"/>
            <c:spPr>
              <a:solidFill>
                <a:srgbClr val="F08662"/>
              </a:solidFill>
              <a:ln>
                <a:noFill/>
              </a:ln>
              <a:effectLst/>
            </c:spPr>
            <c:extLst>
              <c:ext xmlns:c16="http://schemas.microsoft.com/office/drawing/2014/chart" uri="{C3380CC4-5D6E-409C-BE32-E72D297353CC}">
                <c16:uniqueId val="{0000000B-F12F-41CF-8F8E-1DDA03BBA595}"/>
              </c:ext>
            </c:extLst>
          </c:dPt>
          <c:dPt>
            <c:idx val="5"/>
            <c:invertIfNegative val="0"/>
            <c:bubble3D val="0"/>
            <c:spPr>
              <a:solidFill>
                <a:srgbClr val="F08662"/>
              </a:solidFill>
              <a:ln>
                <a:noFill/>
              </a:ln>
              <a:effectLst/>
            </c:spPr>
            <c:extLst>
              <c:ext xmlns:c16="http://schemas.microsoft.com/office/drawing/2014/chart" uri="{C3380CC4-5D6E-409C-BE32-E72D297353CC}">
                <c16:uniqueId val="{0000000D-F12F-41CF-8F8E-1DDA03BBA595}"/>
              </c:ext>
            </c:extLst>
          </c:dPt>
          <c:dPt>
            <c:idx val="8"/>
            <c:invertIfNegative val="0"/>
            <c:bubble3D val="0"/>
            <c:spPr>
              <a:solidFill>
                <a:srgbClr val="F08662"/>
              </a:solidFill>
              <a:ln>
                <a:noFill/>
              </a:ln>
              <a:effectLst/>
            </c:spPr>
            <c:extLst>
              <c:ext xmlns:c16="http://schemas.microsoft.com/office/drawing/2014/chart" uri="{C3380CC4-5D6E-409C-BE32-E72D297353CC}">
                <c16:uniqueId val="{0000000F-F12F-41CF-8F8E-1DDA03BBA595}"/>
              </c:ext>
            </c:extLst>
          </c:dPt>
          <c:dPt>
            <c:idx val="9"/>
            <c:invertIfNegative val="0"/>
            <c:bubble3D val="0"/>
            <c:spPr>
              <a:solidFill>
                <a:srgbClr val="F08662"/>
              </a:solidFill>
              <a:ln>
                <a:noFill/>
              </a:ln>
              <a:effectLst/>
            </c:spPr>
            <c:extLst>
              <c:ext xmlns:c16="http://schemas.microsoft.com/office/drawing/2014/chart" uri="{C3380CC4-5D6E-409C-BE32-E72D297353CC}">
                <c16:uniqueId val="{00000011-F12F-41CF-8F8E-1DDA03BBA595}"/>
              </c:ext>
            </c:extLst>
          </c:dPt>
          <c:dLbls>
            <c:dLbl>
              <c:idx val="0"/>
              <c:tx>
                <c:rich>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fld id="{B563F7F9-BE87-4FF6-8683-34123A4F9B99}" type="VALUE">
                      <a:rPr lang="en-US" sz="1200" smtClean="0">
                        <a:latin typeface="Arial" panose="020B0604020202020204" pitchFamily="34" charset="0"/>
                        <a:cs typeface="Arial" panose="020B0604020202020204" pitchFamily="34" charset="0"/>
                      </a:rPr>
                      <a:pPr>
                        <a:defRPr sz="1200" b="1">
                          <a:solidFill>
                            <a:schemeClr val="bg1"/>
                          </a:solidFill>
                          <a:latin typeface="Arial" panose="020B0604020202020204" pitchFamily="34" charset="0"/>
                          <a:cs typeface="Arial" panose="020B0604020202020204" pitchFamily="34" charset="0"/>
                        </a:defRPr>
                      </a:pPr>
                      <a:t>[VALUE]</a:t>
                    </a:fld>
                    <a:r>
                      <a:rPr lang="en-US" sz="1200">
                        <a:latin typeface="Arial" panose="020B0604020202020204" pitchFamily="34" charset="0"/>
                        <a:cs typeface="Arial" panose="020B0604020202020204" pitchFamily="34" charset="0"/>
                      </a:rPr>
                      <a:t>*</a:t>
                    </a:r>
                  </a:p>
                </c:rich>
              </c:tx>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5.3898731408573916E-2"/>
                      <c:h val="4.8524375537768463E-2"/>
                    </c:manualLayout>
                  </c15:layout>
                  <c15:dlblFieldTable/>
                  <c15:showDataLabelsRange val="0"/>
                </c:ext>
                <c:ext xmlns:c16="http://schemas.microsoft.com/office/drawing/2014/chart" uri="{C3380CC4-5D6E-409C-BE32-E72D297353CC}">
                  <c16:uniqueId val="{00000003-F12F-41CF-8F8E-1DDA03BBA595}"/>
                </c:ext>
              </c:extLst>
            </c:dLbl>
            <c:dLbl>
              <c:idx val="1"/>
              <c:tx>
                <c:rich>
                  <a:bodyPr/>
                  <a:lstStyle/>
                  <a:p>
                    <a:fld id="{C2EECD3D-AF24-4133-9DDE-C4D6548BAD54}"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12F-41CF-8F8E-1DDA03BBA595}"/>
                </c:ext>
              </c:extLst>
            </c:dLbl>
            <c:dLbl>
              <c:idx val="2"/>
              <c:tx>
                <c:rich>
                  <a:bodyPr/>
                  <a:lstStyle/>
                  <a:p>
                    <a:fld id="{A6757BE5-70EF-4984-B8AF-C89CA004A90D}"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F12F-41CF-8F8E-1DDA03BBA595}"/>
                </c:ext>
              </c:extLst>
            </c:dLbl>
            <c:dLbl>
              <c:idx val="3"/>
              <c:tx>
                <c:rich>
                  <a:bodyPr/>
                  <a:lstStyle/>
                  <a:p>
                    <a:fld id="{9EA9890B-5060-4519-B032-092D06D57ED9}"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F12F-41CF-8F8E-1DDA03BBA595}"/>
                </c:ext>
              </c:extLst>
            </c:dLbl>
            <c:dLbl>
              <c:idx val="4"/>
              <c:tx>
                <c:rich>
                  <a:bodyPr/>
                  <a:lstStyle/>
                  <a:p>
                    <a:fld id="{33C6BB7F-6D75-4EF4-A329-311234C33327}"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F12F-41CF-8F8E-1DDA03BBA595}"/>
                </c:ext>
              </c:extLst>
            </c:dLbl>
            <c:dLbl>
              <c:idx val="5"/>
              <c:tx>
                <c:rich>
                  <a:bodyPr/>
                  <a:lstStyle/>
                  <a:p>
                    <a:fld id="{AE1CB54B-B322-418E-BC11-3EF9DF0D8602}"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F12F-41CF-8F8E-1DDA03BBA595}"/>
                </c:ext>
              </c:extLst>
            </c:dLbl>
            <c:dLbl>
              <c:idx val="6"/>
              <c:tx>
                <c:rich>
                  <a:bodyPr/>
                  <a:lstStyle/>
                  <a:p>
                    <a:fld id="{4254313A-FC3E-41CE-B553-7D466C3E9156}"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F12F-41CF-8F8E-1DDA03BBA595}"/>
                </c:ext>
              </c:extLst>
            </c:dLbl>
            <c:dLbl>
              <c:idx val="8"/>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F-F12F-41CF-8F8E-1DDA03BBA595}"/>
                </c:ext>
              </c:extLst>
            </c:dLbl>
            <c:dLbl>
              <c:idx val="9"/>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11-F12F-41CF-8F8E-1DDA03BBA595}"/>
                </c:ext>
              </c:extLst>
            </c:dLbl>
            <c:dLbl>
              <c:idx val="1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12-29C1-484C-BA54-21D1E55F2386}"/>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Fair or poor health</c:v>
                </c:pt>
                <c:pt idx="1">
                  <c:v>Being high-need</c:v>
                </c:pt>
                <c:pt idx="2">
                  <c:v>Social isolation</c:v>
                </c:pt>
                <c:pt idx="3">
                  <c:v>Mental health diagnosis</c:v>
                </c:pt>
                <c:pt idx="4">
                  <c:v>Material hardships</c:v>
                </c:pt>
                <c:pt idx="5">
                  <c:v>Dissatisfaction with care</c:v>
                </c:pt>
              </c:strCache>
            </c:strRef>
          </c:cat>
          <c:val>
            <c:numRef>
              <c:f>Sheet1!$B$2:$B$7</c:f>
              <c:numCache>
                <c:formatCode>General</c:formatCode>
                <c:ptCount val="6"/>
                <c:pt idx="0">
                  <c:v>48</c:v>
                </c:pt>
                <c:pt idx="1">
                  <c:v>75</c:v>
                </c:pt>
                <c:pt idx="2">
                  <c:v>25</c:v>
                </c:pt>
                <c:pt idx="3">
                  <c:v>39</c:v>
                </c:pt>
                <c:pt idx="4">
                  <c:v>32</c:v>
                </c:pt>
                <c:pt idx="5">
                  <c:v>42</c:v>
                </c:pt>
              </c:numCache>
            </c:numRef>
          </c:val>
          <c:extLst>
            <c:ext xmlns:c16="http://schemas.microsoft.com/office/drawing/2014/chart" uri="{C3380CC4-5D6E-409C-BE32-E72D297353CC}">
              <c16:uniqueId val="{00000012-F12F-41CF-8F8E-1DDA03BBA595}"/>
            </c:ext>
          </c:extLst>
        </c:ser>
        <c:ser>
          <c:idx val="1"/>
          <c:order val="1"/>
          <c:tx>
            <c:strRef>
              <c:f>Sheet1!$C$1</c:f>
              <c:strCache>
                <c:ptCount val="1"/>
                <c:pt idx="0">
                  <c:v>Not discriminated against</c:v>
                </c:pt>
              </c:strCache>
            </c:strRef>
          </c:tx>
          <c:spPr>
            <a:solidFill>
              <a:srgbClr val="142B4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Fair or poor health</c:v>
                </c:pt>
                <c:pt idx="1">
                  <c:v>Being high-need</c:v>
                </c:pt>
                <c:pt idx="2">
                  <c:v>Social isolation</c:v>
                </c:pt>
                <c:pt idx="3">
                  <c:v>Mental health diagnosis</c:v>
                </c:pt>
                <c:pt idx="4">
                  <c:v>Material hardships</c:v>
                </c:pt>
                <c:pt idx="5">
                  <c:v>Dissatisfaction with care</c:v>
                </c:pt>
              </c:strCache>
            </c:strRef>
          </c:cat>
          <c:val>
            <c:numRef>
              <c:f>Sheet1!$C$2:$C$7</c:f>
              <c:numCache>
                <c:formatCode>General</c:formatCode>
                <c:ptCount val="6"/>
                <c:pt idx="0">
                  <c:v>24</c:v>
                </c:pt>
                <c:pt idx="1">
                  <c:v>48</c:v>
                </c:pt>
                <c:pt idx="2">
                  <c:v>9</c:v>
                </c:pt>
                <c:pt idx="3">
                  <c:v>20</c:v>
                </c:pt>
                <c:pt idx="4">
                  <c:v>12</c:v>
                </c:pt>
                <c:pt idx="5">
                  <c:v>22</c:v>
                </c:pt>
              </c:numCache>
            </c:numRef>
          </c:val>
          <c:extLst>
            <c:ext xmlns:c16="http://schemas.microsoft.com/office/drawing/2014/chart" uri="{C3380CC4-5D6E-409C-BE32-E72D297353CC}">
              <c16:uniqueId val="{00000011-E316-48D9-B203-61251A643934}"/>
            </c:ext>
          </c:extLst>
        </c:ser>
        <c:dLbls>
          <c:dLblPos val="inEnd"/>
          <c:showLegendKey val="0"/>
          <c:showVal val="1"/>
          <c:showCatName val="0"/>
          <c:showSerName val="0"/>
          <c:showPercent val="0"/>
          <c:showBubbleSize val="0"/>
        </c:dLbls>
        <c:gapWidth val="75"/>
        <c:overlap val="-25"/>
        <c:axId val="460504648"/>
        <c:axId val="460506288"/>
      </c:barChart>
      <c:catAx>
        <c:axId val="46050464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lgn="just">
              <a:defRPr sz="1200" b="0" i="0" u="none" strike="noStrike" kern="1200" baseline="0">
                <a:solidFill>
                  <a:srgbClr val="1A1A1A"/>
                </a:solidFill>
                <a:latin typeface="Arial" panose="020B0604020202020204" pitchFamily="34" charset="0"/>
                <a:ea typeface="+mn-ea"/>
                <a:cs typeface="Arial" panose="020B0604020202020204" pitchFamily="34" charset="0"/>
              </a:defRPr>
            </a:pPr>
            <a:endParaRPr lang="en-US"/>
          </a:p>
        </c:txPr>
        <c:crossAx val="460506288"/>
        <c:crosses val="autoZero"/>
        <c:auto val="1"/>
        <c:lblAlgn val="ctr"/>
        <c:lblOffset val="100"/>
        <c:noMultiLvlLbl val="0"/>
      </c:catAx>
      <c:valAx>
        <c:axId val="460506288"/>
        <c:scaling>
          <c:orientation val="minMax"/>
          <c:max val="100"/>
        </c:scaling>
        <c:delete val="1"/>
        <c:axPos val="l"/>
        <c:numFmt formatCode="General" sourceLinked="1"/>
        <c:majorTickMark val="out"/>
        <c:minorTickMark val="none"/>
        <c:tickLblPos val="nextTo"/>
        <c:crossAx val="460504648"/>
        <c:crosses val="autoZero"/>
        <c:crossBetween val="between"/>
      </c:valAx>
      <c:spPr>
        <a:noFill/>
        <a:ln>
          <a:noFill/>
        </a:ln>
        <a:effectLst/>
      </c:spPr>
    </c:plotArea>
    <c:legend>
      <c:legendPos val="t"/>
      <c:layout>
        <c:manualLayout>
          <c:xMode val="edge"/>
          <c:yMode val="edge"/>
          <c:x val="0.34104330708661423"/>
          <c:y val="5.5555555555555552E-2"/>
          <c:w val="0.56876361436963241"/>
          <c:h val="7.8102160306884702E-2"/>
        </c:manualLayout>
      </c:layout>
      <c:overlay val="0"/>
      <c:spPr>
        <a:noFill/>
        <a:ln>
          <a:noFill/>
        </a:ln>
        <a:effectLst/>
      </c:spPr>
      <c:txPr>
        <a:bodyPr rot="0" spcFirstLastPara="1" vertOverflow="ellipsis" vert="horz" wrap="square" anchor="ctr" anchorCtr="1"/>
        <a:lstStyle/>
        <a:p>
          <a:pPr>
            <a:defRPr sz="1200" b="0" i="0" u="none" strike="noStrike" kern="1200" baseline="0">
              <a:solidFill>
                <a:srgbClr val="1A1A1A"/>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smtClean="0"/>
              <a:t>4/18/2022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1D146-B4E0-1741-B9EE-9789392EFCC4}" type="datetimeFigureOut">
              <a:rPr lang="en-US" smtClean="0"/>
              <a:t>4/18/2022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9778C882-F58D-4A21-B50D-8E282911C592}" type="slidenum">
              <a:rPr lang="en-US"/>
              <a:pPr/>
              <a:t>1</a:t>
            </a:fld>
            <a:endParaRPr lang="en-US"/>
          </a:p>
        </p:txBody>
      </p:sp>
      <p:sp>
        <p:nvSpPr>
          <p:cNvPr id="102403" name="Rectangle 2"/>
          <p:cNvSpPr>
            <a:spLocks noGrp="1" noRot="1" noChangeAspect="1" noChangeArrowheads="1" noTextEdit="1"/>
          </p:cNvSpPr>
          <p:nvPr>
            <p:ph type="sldImg"/>
          </p:nvPr>
        </p:nvSpPr>
        <p:spPr>
          <a:xfrm>
            <a:off x="1182688" y="696913"/>
            <a:ext cx="4648200" cy="3486150"/>
          </a:xfrm>
          <a:ln/>
        </p:spPr>
      </p:sp>
      <p:sp>
        <p:nvSpPr>
          <p:cNvPr id="102404" name="Rectangle 3"/>
          <p:cNvSpPr>
            <a:spLocks noGrp="1" noChangeArrowheads="1"/>
          </p:cNvSpPr>
          <p:nvPr>
            <p:ph type="body" idx="1"/>
          </p:nvPr>
        </p:nvSpPr>
        <p:spPr>
          <a:xfrm>
            <a:off x="936627" y="4416427"/>
            <a:ext cx="5137149" cy="4183063"/>
          </a:xfrm>
          <a:noFill/>
          <a:ln/>
        </p:spPr>
        <p:txBody>
          <a:bodyPr/>
          <a:lstStyle/>
          <a:p>
            <a:pPr eaLnBrk="1" hangingPunct="1"/>
            <a:endParaRPr lang="en-US"/>
          </a:p>
        </p:txBody>
      </p:sp>
    </p:spTree>
    <p:extLst>
      <p:ext uri="{BB962C8B-B14F-4D97-AF65-F5344CB8AC3E}">
        <p14:creationId xmlns:p14="http://schemas.microsoft.com/office/powerpoint/2010/main" val="1550141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9778C882-F58D-4A21-B50D-8E282911C592}" type="slidenum">
              <a:rPr lang="en-US"/>
              <a:pPr/>
              <a:t>2</a:t>
            </a:fld>
            <a:endParaRPr lang="en-US"/>
          </a:p>
        </p:txBody>
      </p:sp>
      <p:sp>
        <p:nvSpPr>
          <p:cNvPr id="102403" name="Rectangle 2"/>
          <p:cNvSpPr>
            <a:spLocks noGrp="1" noRot="1" noChangeAspect="1" noChangeArrowheads="1" noTextEdit="1"/>
          </p:cNvSpPr>
          <p:nvPr>
            <p:ph type="sldImg"/>
          </p:nvPr>
        </p:nvSpPr>
        <p:spPr>
          <a:xfrm>
            <a:off x="1182688" y="696913"/>
            <a:ext cx="4648200" cy="3486150"/>
          </a:xfrm>
          <a:ln/>
        </p:spPr>
      </p:sp>
      <p:sp>
        <p:nvSpPr>
          <p:cNvPr id="102404" name="Rectangle 3"/>
          <p:cNvSpPr>
            <a:spLocks noGrp="1" noChangeArrowheads="1"/>
          </p:cNvSpPr>
          <p:nvPr>
            <p:ph type="body" idx="1"/>
          </p:nvPr>
        </p:nvSpPr>
        <p:spPr>
          <a:xfrm>
            <a:off x="936627" y="4416427"/>
            <a:ext cx="5137149" cy="4183063"/>
          </a:xfrm>
          <a:noFill/>
          <a:ln/>
        </p:spPr>
        <p:txBody>
          <a:bodyPr/>
          <a:lstStyle/>
          <a:p>
            <a:pPr eaLnBrk="1" hangingPunct="1"/>
            <a:endParaRPr lang="en-US"/>
          </a:p>
        </p:txBody>
      </p:sp>
    </p:spTree>
    <p:extLst>
      <p:ext uri="{BB962C8B-B14F-4D97-AF65-F5344CB8AC3E}">
        <p14:creationId xmlns:p14="http://schemas.microsoft.com/office/powerpoint/2010/main" val="1321717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9778C882-F58D-4A21-B50D-8E282911C592}" type="slidenum">
              <a:rPr lang="en-US"/>
              <a:pPr/>
              <a:t>3</a:t>
            </a:fld>
            <a:endParaRPr lang="en-US"/>
          </a:p>
        </p:txBody>
      </p:sp>
      <p:sp>
        <p:nvSpPr>
          <p:cNvPr id="102403" name="Rectangle 2"/>
          <p:cNvSpPr>
            <a:spLocks noGrp="1" noRot="1" noChangeAspect="1" noChangeArrowheads="1" noTextEdit="1"/>
          </p:cNvSpPr>
          <p:nvPr>
            <p:ph type="sldImg"/>
          </p:nvPr>
        </p:nvSpPr>
        <p:spPr>
          <a:xfrm>
            <a:off x="1182688" y="696913"/>
            <a:ext cx="4648200" cy="3486150"/>
          </a:xfrm>
          <a:ln/>
        </p:spPr>
      </p:sp>
      <p:sp>
        <p:nvSpPr>
          <p:cNvPr id="102404" name="Rectangle 3"/>
          <p:cNvSpPr>
            <a:spLocks noGrp="1" noChangeArrowheads="1"/>
          </p:cNvSpPr>
          <p:nvPr>
            <p:ph type="body" idx="1"/>
          </p:nvPr>
        </p:nvSpPr>
        <p:spPr>
          <a:xfrm>
            <a:off x="936627" y="4416427"/>
            <a:ext cx="5137149" cy="4183063"/>
          </a:xfrm>
          <a:noFill/>
          <a:ln/>
        </p:spPr>
        <p:txBody>
          <a:bodyPr/>
          <a:lstStyle/>
          <a:p>
            <a:pPr eaLnBrk="1" hangingPunct="1"/>
            <a:endParaRPr lang="en-US"/>
          </a:p>
        </p:txBody>
      </p:sp>
    </p:spTree>
    <p:extLst>
      <p:ext uri="{BB962C8B-B14F-4D97-AF65-F5344CB8AC3E}">
        <p14:creationId xmlns:p14="http://schemas.microsoft.com/office/powerpoint/2010/main" val="42142185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9778C882-F58D-4A21-B50D-8E282911C592}" type="slidenum">
              <a:rPr lang="en-US"/>
              <a:pPr/>
              <a:t>4</a:t>
            </a:fld>
            <a:endParaRPr lang="en-US"/>
          </a:p>
        </p:txBody>
      </p:sp>
      <p:sp>
        <p:nvSpPr>
          <p:cNvPr id="102403" name="Rectangle 2"/>
          <p:cNvSpPr>
            <a:spLocks noGrp="1" noRot="1" noChangeAspect="1" noChangeArrowheads="1" noTextEdit="1"/>
          </p:cNvSpPr>
          <p:nvPr>
            <p:ph type="sldImg"/>
          </p:nvPr>
        </p:nvSpPr>
        <p:spPr>
          <a:xfrm>
            <a:off x="1182688" y="696913"/>
            <a:ext cx="4648200" cy="3486150"/>
          </a:xfrm>
          <a:ln/>
        </p:spPr>
      </p:sp>
      <p:sp>
        <p:nvSpPr>
          <p:cNvPr id="102404" name="Rectangle 3"/>
          <p:cNvSpPr>
            <a:spLocks noGrp="1" noChangeArrowheads="1"/>
          </p:cNvSpPr>
          <p:nvPr>
            <p:ph type="body" idx="1"/>
          </p:nvPr>
        </p:nvSpPr>
        <p:spPr>
          <a:xfrm>
            <a:off x="936627" y="4416427"/>
            <a:ext cx="5137149" cy="4183063"/>
          </a:xfrm>
          <a:noFill/>
          <a:ln/>
        </p:spPr>
        <p:txBody>
          <a:bodyPr/>
          <a:lstStyle/>
          <a:p>
            <a:pPr eaLnBrk="1" hangingPunct="1"/>
            <a:endParaRPr lang="en-US"/>
          </a:p>
        </p:txBody>
      </p:sp>
    </p:spTree>
    <p:extLst>
      <p:ext uri="{BB962C8B-B14F-4D97-AF65-F5344CB8AC3E}">
        <p14:creationId xmlns:p14="http://schemas.microsoft.com/office/powerpoint/2010/main" val="4250524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9778C882-F58D-4A21-B50D-8E282911C592}" type="slidenum">
              <a:rPr lang="en-US"/>
              <a:pPr/>
              <a:t>5</a:t>
            </a:fld>
            <a:endParaRPr lang="en-US"/>
          </a:p>
        </p:txBody>
      </p:sp>
      <p:sp>
        <p:nvSpPr>
          <p:cNvPr id="102403" name="Rectangle 2"/>
          <p:cNvSpPr>
            <a:spLocks noGrp="1" noRot="1" noChangeAspect="1" noChangeArrowheads="1" noTextEdit="1"/>
          </p:cNvSpPr>
          <p:nvPr>
            <p:ph type="sldImg"/>
          </p:nvPr>
        </p:nvSpPr>
        <p:spPr>
          <a:xfrm>
            <a:off x="1182688" y="696913"/>
            <a:ext cx="4648200" cy="3486150"/>
          </a:xfrm>
          <a:ln/>
        </p:spPr>
      </p:sp>
      <p:sp>
        <p:nvSpPr>
          <p:cNvPr id="102404" name="Rectangle 3"/>
          <p:cNvSpPr>
            <a:spLocks noGrp="1" noChangeArrowheads="1"/>
          </p:cNvSpPr>
          <p:nvPr>
            <p:ph type="body" idx="1"/>
          </p:nvPr>
        </p:nvSpPr>
        <p:spPr>
          <a:xfrm>
            <a:off x="936627" y="4416427"/>
            <a:ext cx="5137149" cy="4183063"/>
          </a:xfrm>
          <a:noFill/>
          <a:ln/>
        </p:spPr>
        <p:txBody>
          <a:bodyPr/>
          <a:lstStyle/>
          <a:p>
            <a:pPr eaLnBrk="1" hangingPunct="1"/>
            <a:endParaRPr lang="en-US"/>
          </a:p>
        </p:txBody>
      </p:sp>
    </p:spTree>
    <p:extLst>
      <p:ext uri="{BB962C8B-B14F-4D97-AF65-F5344CB8AC3E}">
        <p14:creationId xmlns:p14="http://schemas.microsoft.com/office/powerpoint/2010/main" val="11094020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1" y="1165527"/>
            <a:ext cx="8686800" cy="3933246"/>
          </a:xfrm>
        </p:spPr>
        <p:txBody>
          <a:bodyPr>
            <a:normAutofit/>
          </a:bodyPr>
          <a:lstStyle>
            <a:lvl1pPr>
              <a:defRPr sz="1300">
                <a:solidFill>
                  <a:srgbClr val="4C515A"/>
                </a:solidFill>
              </a:defRPr>
            </a:lvl1pPr>
          </a:lstStyle>
          <a:p>
            <a:endParaRPr lang="en-US"/>
          </a:p>
        </p:txBody>
      </p:sp>
      <p:pic>
        <p:nvPicPr>
          <p:cNvPr id="11" name="Picture 10">
            <a:extLst>
              <a:ext uri="{FF2B5EF4-FFF2-40B4-BE49-F238E27FC236}">
                <a16:creationId xmlns:a16="http://schemas.microsoft.com/office/drawing/2014/main" id="{9CEEEC1E-1DBB-4D48-BCCC-3B9E0B4BECF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12" name="TextBox 11">
            <a:extLst>
              <a:ext uri="{FF2B5EF4-FFF2-40B4-BE49-F238E27FC236}">
                <a16:creationId xmlns:a16="http://schemas.microsoft.com/office/drawing/2014/main" id="{5979A983-FF49-4E9B-BB69-02BF59504F08}"/>
              </a:ext>
            </a:extLst>
          </p:cNvPr>
          <p:cNvSpPr txBox="1"/>
          <p:nvPr userDrawn="1"/>
        </p:nvSpPr>
        <p:spPr>
          <a:xfrm>
            <a:off x="71499" y="6394513"/>
            <a:ext cx="7128793"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dirty="0">
                <a:solidFill>
                  <a:srgbClr val="1A1A1A"/>
                </a:solidFill>
                <a:latin typeface="Arial" panose="020B0604020202020204" pitchFamily="34" charset="0"/>
                <a:cs typeface="Arial" panose="020B0604020202020204" pitchFamily="34" charset="0"/>
              </a:rPr>
              <a:t>Source: Michelle M. Doty et al., </a:t>
            </a:r>
            <a:r>
              <a:rPr lang="en-US" sz="800" b="0" i="1" dirty="0">
                <a:solidFill>
                  <a:srgbClr val="1A1A1A"/>
                </a:solidFill>
                <a:latin typeface="Arial" panose="020B0604020202020204" pitchFamily="34" charset="0"/>
                <a:cs typeface="Arial" panose="020B0604020202020204" pitchFamily="34" charset="0"/>
              </a:rPr>
              <a:t>How Discrimination in Health Care Affects Older Americans, and What Health Systems and Providers Can Do</a:t>
            </a:r>
            <a:r>
              <a:rPr lang="en-US" sz="800" b="0" i="0" dirty="0">
                <a:solidFill>
                  <a:srgbClr val="1A1A1A"/>
                </a:solidFill>
                <a:latin typeface="Arial" panose="020B0604020202020204" pitchFamily="34" charset="0"/>
                <a:cs typeface="Arial" panose="020B0604020202020204" pitchFamily="34" charset="0"/>
              </a:rPr>
              <a:t> (Commonwealth Fund, Apr. 2022). https://doi.org/10.26099/yffm-2x15</a:t>
            </a:r>
          </a:p>
        </p:txBody>
      </p:sp>
      <p:sp>
        <p:nvSpPr>
          <p:cNvPr id="13" name="Title 1">
            <a:extLst>
              <a:ext uri="{FF2B5EF4-FFF2-40B4-BE49-F238E27FC236}">
                <a16:creationId xmlns:a16="http://schemas.microsoft.com/office/drawing/2014/main" id="{47F74562-A2BA-4193-A44C-530AAB8B6497}"/>
              </a:ext>
            </a:extLst>
          </p:cNvPr>
          <p:cNvSpPr>
            <a:spLocks noGrp="1"/>
          </p:cNvSpPr>
          <p:nvPr>
            <p:ph type="ctrTitle" hasCustomPrompt="1"/>
          </p:nvPr>
        </p:nvSpPr>
        <p:spPr>
          <a:xfrm>
            <a:off x="71499" y="260648"/>
            <a:ext cx="8961120" cy="756084"/>
          </a:xfrm>
          <a:effectLst/>
        </p:spPr>
        <p:txBody>
          <a:bodyPr anchor="t">
            <a:normAutofit/>
          </a:bodyPr>
          <a:lstStyle>
            <a:lvl1pPr algn="l">
              <a:lnSpc>
                <a:spcPct val="110000"/>
              </a:lnSpc>
              <a:defRPr sz="2000" b="0" i="0" spc="-50" baseline="0">
                <a:solidFill>
                  <a:srgbClr val="1A1A1A"/>
                </a:solidFill>
                <a:effectLst/>
                <a:latin typeface="Georgia" panose="02040502050405020303" pitchFamily="18" charset="0"/>
              </a:defRPr>
            </a:lvl1pPr>
          </a:lstStyle>
          <a:p>
            <a:r>
              <a:rPr lang="en-US" dirty="0"/>
              <a:t>Click to edit master title style</a:t>
            </a:r>
          </a:p>
        </p:txBody>
      </p:sp>
      <p:cxnSp>
        <p:nvCxnSpPr>
          <p:cNvPr id="14" name="Straight Connector 13">
            <a:extLst>
              <a:ext uri="{FF2B5EF4-FFF2-40B4-BE49-F238E27FC236}">
                <a16:creationId xmlns:a16="http://schemas.microsoft.com/office/drawing/2014/main" id="{5FCF1738-C26C-4F1D-80D3-116357EE0C58}"/>
              </a:ext>
            </a:extLst>
          </p:cNvPr>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15" name="Text Placeholder 2">
            <a:extLst>
              <a:ext uri="{FF2B5EF4-FFF2-40B4-BE49-F238E27FC236}">
                <a16:creationId xmlns:a16="http://schemas.microsoft.com/office/drawing/2014/main" id="{5CA14795-2FCC-4624-A16D-AA4FC4425910}"/>
              </a:ext>
            </a:extLst>
          </p:cNvPr>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solidFill>
                  <a:srgbClr val="1A1A1A"/>
                </a:solidFill>
                <a:latin typeface="Arial" panose="020B0604020202020204" pitchFamily="34" charset="0"/>
                <a:cs typeface="Arial" panose="020B0604020202020204" pitchFamily="34" charset="0"/>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6" name="Text Placeholder 9">
            <a:extLst>
              <a:ext uri="{FF2B5EF4-FFF2-40B4-BE49-F238E27FC236}">
                <a16:creationId xmlns:a16="http://schemas.microsoft.com/office/drawing/2014/main" id="{01D50176-F0D3-4EA2-901E-91290DBA3900}"/>
              </a:ext>
            </a:extLst>
          </p:cNvPr>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rgbClr val="1A1A1A"/>
                </a:solidFill>
                <a:latin typeface="Arial" panose="020B0604020202020204" pitchFamily="34" charset="0"/>
                <a:cs typeface="Arial" panose="020B0604020202020204" pitchFamily="34" charset="0"/>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sp>
        <p:nvSpPr>
          <p:cNvPr id="17" name="Text Placeholder 6">
            <a:extLst>
              <a:ext uri="{FF2B5EF4-FFF2-40B4-BE49-F238E27FC236}">
                <a16:creationId xmlns:a16="http://schemas.microsoft.com/office/drawing/2014/main" id="{2196BA00-9BA8-4850-B9DF-7BEAB6C363EC}"/>
              </a:ext>
            </a:extLst>
          </p:cNvPr>
          <p:cNvSpPr>
            <a:spLocks noGrp="1"/>
          </p:cNvSpPr>
          <p:nvPr>
            <p:ph type="body" sz="quarter" idx="25" hasCustomPrompt="1"/>
          </p:nvPr>
        </p:nvSpPr>
        <p:spPr>
          <a:xfrm>
            <a:off x="71438" y="1143000"/>
            <a:ext cx="8961120" cy="251315"/>
          </a:xfrm>
        </p:spPr>
        <p:txBody>
          <a:bodyPr anchor="t" anchorCtr="0">
            <a:normAutofit/>
          </a:bodyPr>
          <a:lstStyle>
            <a:lvl1pPr marL="0" indent="0">
              <a:buNone/>
              <a:defRPr sz="1100" b="0" i="1">
                <a:solidFill>
                  <a:schemeClr val="tx1"/>
                </a:solidFill>
                <a:latin typeface="Arial" panose="020B0604020202020204" pitchFamily="34" charset="0"/>
                <a:cs typeface="Arial" panose="020B0604020202020204" pitchFamily="34" charset="0"/>
              </a:defRPr>
            </a:lvl1pPr>
            <a:lvl2pPr marL="128584" indent="0">
              <a:buNone/>
              <a:defRPr/>
            </a:lvl2pPr>
            <a:lvl3pPr marL="258359" indent="0">
              <a:buNone/>
              <a:defRPr/>
            </a:lvl3pPr>
            <a:lvl4pPr marL="386943" indent="0">
              <a:buNone/>
              <a:defRPr/>
            </a:lvl4pPr>
            <a:lvl5pPr marL="515528" indent="0">
              <a:buNone/>
              <a:defRPr/>
            </a:lvl5pPr>
          </a:lstStyle>
          <a:p>
            <a:pPr lvl="0"/>
            <a:r>
              <a:rPr lang="en-US" dirty="0"/>
              <a:t>Axis title</a:t>
            </a:r>
          </a:p>
        </p:txBody>
      </p:sp>
    </p:spTree>
    <p:extLst>
      <p:ext uri="{BB962C8B-B14F-4D97-AF65-F5344CB8AC3E}">
        <p14:creationId xmlns:p14="http://schemas.microsoft.com/office/powerpoint/2010/main" val="541860336"/>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userDrawn="1"/>
        </p:nvSpPr>
        <p:spPr>
          <a:xfrm>
            <a:off x="71499" y="6394513"/>
            <a:ext cx="7128793"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Author et al., </a:t>
            </a:r>
            <a:r>
              <a:rPr lang="en-US" sz="800" b="0" i="1" dirty="0">
                <a:latin typeface="Arial" panose="020B0604020202020204" pitchFamily="34" charset="0"/>
                <a:cs typeface="Arial" panose="020B0604020202020204" pitchFamily="34" charset="0"/>
              </a:rPr>
              <a:t>Brief Title</a:t>
            </a:r>
            <a:r>
              <a:rPr lang="en-US" sz="800" b="0" i="0" dirty="0">
                <a:latin typeface="Arial" panose="020B0604020202020204" pitchFamily="34" charset="0"/>
                <a:cs typeface="Arial" panose="020B0604020202020204" pitchFamily="34" charset="0"/>
              </a:rPr>
              <a:t> (Commonwealth Fund, Month YEAR).</a:t>
            </a: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10000"/>
              </a:lnSpc>
              <a:defRPr sz="2000" b="0" i="0" spc="-50" baseline="0">
                <a:solidFill>
                  <a:schemeClr val="tx1"/>
                </a:solidFill>
                <a:effectLst/>
                <a:latin typeface="Georgia" panose="02040502050405020303" pitchFamily="18" charset="0"/>
              </a:defRPr>
            </a:lvl1pPr>
          </a:lstStyle>
          <a:p>
            <a:r>
              <a:rPr lang="en-US" dirty="0"/>
              <a:t>Click to edit master title style</a:t>
            </a: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1300" b="0" i="0">
                <a:solidFill>
                  <a:schemeClr val="tx1"/>
                </a:solidFill>
                <a:latin typeface="+mn-lt"/>
              </a:defRPr>
            </a:lvl1pPr>
          </a:lstStyle>
          <a:p>
            <a:endParaRPr lang="en-US" dirty="0"/>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1044415"/>
            <a:ext cx="8961120" cy="251315"/>
          </a:xfrm>
        </p:spPr>
        <p:txBody>
          <a:bodyPr anchor="ctr" anchorCtr="0">
            <a:normAutofit/>
          </a:bodyPr>
          <a:lstStyle>
            <a:lvl1pPr marL="0" indent="0">
              <a:buNone/>
              <a:defRPr sz="1100" b="0" i="0">
                <a:solidFill>
                  <a:schemeClr val="tx1"/>
                </a:solidFill>
                <a:latin typeface="Suisse Int'l Italic" panose="020B0804000000000000" pitchFamily="34" charset="77"/>
              </a:defRPr>
            </a:lvl1pPr>
            <a:lvl2pPr marL="128584" indent="0">
              <a:buNone/>
              <a:defRPr/>
            </a:lvl2pPr>
            <a:lvl3pPr marL="258359" indent="0">
              <a:buNone/>
              <a:defRPr/>
            </a:lvl3pPr>
            <a:lvl4pPr marL="386943" indent="0">
              <a:buNone/>
              <a:defRPr/>
            </a:lvl4pPr>
            <a:lvl5pPr marL="515528" indent="0">
              <a:buNone/>
              <a:defRPr/>
            </a:lvl5pPr>
          </a:lstStyle>
          <a:p>
            <a:pPr lvl="0"/>
            <a:r>
              <a:rPr lang="en-US" dirty="0"/>
              <a:t>Axis Title</a:t>
            </a:r>
          </a:p>
        </p:txBody>
      </p:sp>
    </p:spTree>
    <p:extLst>
      <p:ext uri="{BB962C8B-B14F-4D97-AF65-F5344CB8AC3E}">
        <p14:creationId xmlns:p14="http://schemas.microsoft.com/office/powerpoint/2010/main" val="1186787598"/>
      </p:ext>
    </p:extLst>
  </p:cSld>
  <p:clrMapOvr>
    <a:masterClrMapping/>
  </p:clrMapOvr>
  <p:hf sldNum="0" hd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35" r:id="rId1"/>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5"/>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39821026"/>
      </p:ext>
    </p:extLst>
  </p:cSld>
  <p:clrMap bg1="lt1" tx1="dk1" bg2="lt2" tx2="dk2" accent1="accent1" accent2="accent2" accent3="accent3" accent4="accent4" accent5="accent5" accent6="accent6" hlink="hlink" folHlink="folHlink"/>
  <p:sldLayoutIdLst>
    <p:sldLayoutId id="2147483743" r:id="rId1"/>
  </p:sldLayoutIdLst>
  <p:txStyles>
    <p:titleStyle>
      <a:lvl1pPr algn="l" defTabSz="685784" rtl="0" eaLnBrk="1" latinLnBrk="0" hangingPunct="1">
        <a:lnSpc>
          <a:spcPct val="86000"/>
        </a:lnSpc>
        <a:spcBef>
          <a:spcPct val="0"/>
        </a:spcBef>
        <a:buNone/>
        <a:defRPr sz="1800" b="0" i="0" kern="800" spc="-30">
          <a:solidFill>
            <a:schemeClr val="tx1"/>
          </a:solidFill>
          <a:latin typeface="Suisse Int'l" panose="020B0804000000000000" pitchFamily="34" charset="77"/>
          <a:ea typeface="+mj-ea"/>
          <a:cs typeface="+mj-cs"/>
        </a:defRPr>
      </a:lvl1pPr>
    </p:titleStyle>
    <p:bodyStyle>
      <a:lvl1pPr marL="128585" indent="-128585" algn="l" defTabSz="685784" rtl="0" eaLnBrk="1" latinLnBrk="0" hangingPunct="1">
        <a:spcBef>
          <a:spcPct val="20000"/>
        </a:spcBef>
        <a:buClr>
          <a:schemeClr val="accent1"/>
        </a:buClr>
        <a:buFont typeface="Arial" panose="020B0604020202020204" pitchFamily="34" charset="0"/>
        <a:buChar char="•"/>
        <a:defRPr sz="1125" b="0" i="0" kern="800" spc="-8">
          <a:solidFill>
            <a:schemeClr val="tx1"/>
          </a:solidFill>
          <a:latin typeface="Suisse Int'l" panose="020B0804000000000000" pitchFamily="34" charset="77"/>
          <a:ea typeface="+mn-ea"/>
          <a:cs typeface="Arial" panose="020B0604020202020204" pitchFamily="34" charset="0"/>
        </a:defRPr>
      </a:lvl1pPr>
      <a:lvl2pPr marL="258360" indent="-129776"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2pPr>
      <a:lvl3pPr marL="386944"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3pPr>
      <a:lvl4pPr marL="515528"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4pPr>
      <a:lvl5pPr marL="644113"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chart" Target="../charts/chart5.xml"/></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B5DDDF2-AEE8-42C2-953F-C16B3D8889C7}"/>
              </a:ext>
            </a:extLst>
          </p:cNvPr>
          <p:cNvSpPr>
            <a:spLocks noGrp="1"/>
          </p:cNvSpPr>
          <p:nvPr>
            <p:ph type="body" sz="quarter" idx="4294967295"/>
          </p:nvPr>
        </p:nvSpPr>
        <p:spPr>
          <a:xfrm>
            <a:off x="73152" y="5742432"/>
            <a:ext cx="8961120" cy="457200"/>
          </a:xfrm>
        </p:spPr>
        <p:txBody>
          <a:bodyPr anchor="b" anchorCtr="0">
            <a:noAutofit/>
          </a:bodyPr>
          <a:lstStyle/>
          <a:p>
            <a:pPr marL="0" indent="0">
              <a:buNone/>
            </a:pPr>
            <a:r>
              <a:rPr lang="en-US" sz="800" dirty="0">
                <a:solidFill>
                  <a:srgbClr val="1A1A1A"/>
                </a:solidFill>
                <a:latin typeface="Arial" panose="020B0604020202020204" pitchFamily="34" charset="0"/>
                <a:cs typeface="Arial" panose="020B0604020202020204" pitchFamily="34" charset="0"/>
              </a:rPr>
              <a:t>Notes: Older adults in US are age 60 and older, and in all other countries are age 65 and older. Respondents in Germany were not asked this question.</a:t>
            </a:r>
          </a:p>
          <a:p>
            <a:pPr marL="0" indent="0">
              <a:buNone/>
            </a:pPr>
            <a:r>
              <a:rPr lang="en-US" sz="800" dirty="0">
                <a:solidFill>
                  <a:srgbClr val="1A1A1A"/>
                </a:solidFill>
                <a:latin typeface="Arial" panose="020B0604020202020204" pitchFamily="34" charset="0"/>
                <a:cs typeface="Arial" panose="020B0604020202020204" pitchFamily="34" charset="0"/>
              </a:rPr>
              <a:t>Data: Commonwealth Fund 2021 International Health Policy Survey of Older Adults.</a:t>
            </a:r>
          </a:p>
        </p:txBody>
      </p:sp>
      <p:graphicFrame>
        <p:nvGraphicFramePr>
          <p:cNvPr id="8" name="Chart Placeholder 7">
            <a:extLst>
              <a:ext uri="{FF2B5EF4-FFF2-40B4-BE49-F238E27FC236}">
                <a16:creationId xmlns:a16="http://schemas.microsoft.com/office/drawing/2014/main" id="{2AF47034-4295-4653-B76D-6D92BD8C2293}"/>
              </a:ext>
            </a:extLst>
          </p:cNvPr>
          <p:cNvGraphicFramePr>
            <a:graphicFrameLocks noGrp="1"/>
          </p:cNvGraphicFramePr>
          <p:nvPr>
            <p:ph type="chart" sz="quarter" idx="19"/>
            <p:extLst>
              <p:ext uri="{D42A27DB-BD31-4B8C-83A1-F6EECF244321}">
                <p14:modId xmlns:p14="http://schemas.microsoft.com/office/powerpoint/2010/main" val="1552811868"/>
              </p:ext>
            </p:extLst>
          </p:nvPr>
        </p:nvGraphicFramePr>
        <p:xfrm>
          <a:off x="71438" y="1596739"/>
          <a:ext cx="8961120" cy="3933825"/>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a:extLst>
              <a:ext uri="{FF2B5EF4-FFF2-40B4-BE49-F238E27FC236}">
                <a16:creationId xmlns:a16="http://schemas.microsoft.com/office/drawing/2014/main" id="{4484AF14-287B-4E76-A165-97A974D9382F}"/>
              </a:ext>
            </a:extLst>
          </p:cNvPr>
          <p:cNvSpPr>
            <a:spLocks noGrp="1"/>
          </p:cNvSpPr>
          <p:nvPr>
            <p:ph type="ctrTitle"/>
          </p:nvPr>
        </p:nvSpPr>
        <p:spPr>
          <a:xfrm>
            <a:off x="71499" y="260648"/>
            <a:ext cx="8961120" cy="756084"/>
          </a:xfrm>
        </p:spPr>
        <p:txBody>
          <a:bodyPr/>
          <a:lstStyle/>
          <a:p>
            <a:r>
              <a:rPr lang="en-US" dirty="0"/>
              <a:t>Older adults in the United States are the most likely to report that their health system treats people differently because of their race or ethnicity.</a:t>
            </a:r>
          </a:p>
        </p:txBody>
      </p:sp>
      <p:sp>
        <p:nvSpPr>
          <p:cNvPr id="6" name="Text Placeholder 3">
            <a:extLst>
              <a:ext uri="{FF2B5EF4-FFF2-40B4-BE49-F238E27FC236}">
                <a16:creationId xmlns:a16="http://schemas.microsoft.com/office/drawing/2014/main" id="{D5CBB0D8-BCBD-4A59-B995-7E67355D5BE8}"/>
              </a:ext>
            </a:extLst>
          </p:cNvPr>
          <p:cNvSpPr>
            <a:spLocks noGrp="1"/>
          </p:cNvSpPr>
          <p:nvPr>
            <p:ph type="body" sz="quarter" idx="21"/>
          </p:nvPr>
        </p:nvSpPr>
        <p:spPr>
          <a:xfrm>
            <a:off x="71499" y="44624"/>
            <a:ext cx="8961120" cy="188341"/>
          </a:xfrm>
        </p:spPr>
        <p:txBody>
          <a:bodyPr/>
          <a:lstStyle/>
          <a:p>
            <a:r>
              <a:rPr lang="en-US" dirty="0">
                <a:latin typeface="Arial" panose="020B0604020202020204" pitchFamily="34" charset="0"/>
                <a:cs typeface="Arial" panose="020B0604020202020204" pitchFamily="34" charset="0"/>
              </a:rPr>
              <a:t>EXHIBIT 1</a:t>
            </a:r>
          </a:p>
        </p:txBody>
      </p:sp>
      <p:sp>
        <p:nvSpPr>
          <p:cNvPr id="7" name="Text Placeholder 15">
            <a:extLst>
              <a:ext uri="{FF2B5EF4-FFF2-40B4-BE49-F238E27FC236}">
                <a16:creationId xmlns:a16="http://schemas.microsoft.com/office/drawing/2014/main" id="{258DF3A3-377A-42AB-856D-FB7BE87A7D62}"/>
              </a:ext>
            </a:extLst>
          </p:cNvPr>
          <p:cNvSpPr txBox="1">
            <a:spLocks/>
          </p:cNvSpPr>
          <p:nvPr/>
        </p:nvSpPr>
        <p:spPr>
          <a:xfrm>
            <a:off x="71438" y="1143000"/>
            <a:ext cx="8961120" cy="228600"/>
          </a:xfrm>
          <a:prstGeom prst="rect">
            <a:avLst/>
          </a:prstGeom>
        </p:spPr>
        <p:txBody>
          <a:bodyPr vert="horz" lIns="0" tIns="0" rIns="0" bIns="0" rtlCol="0" anchor="t" anchorCtr="0">
            <a:noAutofit/>
          </a:bodyPr>
          <a:lstStyle>
            <a:lvl1pPr marL="0" indent="0" algn="l" defTabSz="914378" rtl="0" eaLnBrk="1" latinLnBrk="0" hangingPunct="1">
              <a:spcBef>
                <a:spcPct val="20000"/>
              </a:spcBef>
              <a:buClr>
                <a:schemeClr val="accent1"/>
              </a:buClr>
              <a:buFont typeface="Arial" panose="020B0604020202020204" pitchFamily="34" charset="0"/>
              <a:buNone/>
              <a:defRPr sz="1100" b="0" i="0" kern="800" spc="-10">
                <a:solidFill>
                  <a:schemeClr val="tx1"/>
                </a:solidFill>
                <a:latin typeface="Suisse Int'l Italic" panose="020B0804000000000000" pitchFamily="34" charset="77"/>
                <a:ea typeface="+mn-ea"/>
                <a:cs typeface="+mn-cs"/>
              </a:defRPr>
            </a:lvl1pPr>
            <a:lvl2pPr marL="128584"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2pPr>
            <a:lvl3pPr marL="258359"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3pPr>
            <a:lvl4pPr marL="386943"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4pPr>
            <a:lvl5pPr marL="515528"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200" i="1" dirty="0">
                <a:solidFill>
                  <a:srgbClr val="1A1A1A"/>
                </a:solidFill>
                <a:latin typeface="Arial" panose="020B0604020202020204" pitchFamily="34" charset="0"/>
                <a:cs typeface="Arial" panose="020B0604020202020204" pitchFamily="34" charset="0"/>
              </a:rPr>
              <a:t>Percent of older adults who feel their health care system treats people differently because of their race or ethnicity very often or often</a:t>
            </a:r>
          </a:p>
        </p:txBody>
      </p:sp>
    </p:spTree>
    <p:extLst>
      <p:ext uri="{BB962C8B-B14F-4D97-AF65-F5344CB8AC3E}">
        <p14:creationId xmlns:p14="http://schemas.microsoft.com/office/powerpoint/2010/main" val="1891380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Placeholder 5">
            <a:extLst>
              <a:ext uri="{FF2B5EF4-FFF2-40B4-BE49-F238E27FC236}">
                <a16:creationId xmlns:a16="http://schemas.microsoft.com/office/drawing/2014/main" id="{E10D51A3-997A-4A4E-A52C-D9F7095BD760}"/>
              </a:ext>
            </a:extLst>
          </p:cNvPr>
          <p:cNvGraphicFramePr>
            <a:graphicFrameLocks noGrp="1"/>
          </p:cNvGraphicFramePr>
          <p:nvPr>
            <p:ph type="chart" sz="quarter" idx="19"/>
            <p:extLst>
              <p:ext uri="{D42A27DB-BD31-4B8C-83A1-F6EECF244321}">
                <p14:modId xmlns:p14="http://schemas.microsoft.com/office/powerpoint/2010/main" val="2925140741"/>
              </p:ext>
            </p:extLst>
          </p:nvPr>
        </p:nvGraphicFramePr>
        <p:xfrm>
          <a:off x="71437" y="1905712"/>
          <a:ext cx="8961120" cy="3855008"/>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2">
            <a:extLst>
              <a:ext uri="{FF2B5EF4-FFF2-40B4-BE49-F238E27FC236}">
                <a16:creationId xmlns:a16="http://schemas.microsoft.com/office/drawing/2014/main" id="{4B5DDDF2-AEE8-42C2-953F-C16B3D8889C7}"/>
              </a:ext>
            </a:extLst>
          </p:cNvPr>
          <p:cNvSpPr>
            <a:spLocks noGrp="1"/>
          </p:cNvSpPr>
          <p:nvPr>
            <p:ph type="body" sz="quarter" idx="4294967295"/>
          </p:nvPr>
        </p:nvSpPr>
        <p:spPr>
          <a:xfrm>
            <a:off x="71501" y="5742432"/>
            <a:ext cx="8961120" cy="457200"/>
          </a:xfrm>
        </p:spPr>
        <p:txBody>
          <a:bodyPr anchor="b" anchorCtr="0">
            <a:noAutofit/>
          </a:bodyPr>
          <a:lstStyle/>
          <a:p>
            <a:pPr marL="0" indent="0">
              <a:buNone/>
            </a:pPr>
            <a:r>
              <a:rPr lang="en-US" sz="800" dirty="0">
                <a:solidFill>
                  <a:srgbClr val="1A1A1A"/>
                </a:solidFill>
                <a:latin typeface="Arial" panose="020B0604020202020204" pitchFamily="34" charset="0"/>
                <a:cs typeface="Arial" panose="020B0604020202020204" pitchFamily="34" charset="0"/>
              </a:rPr>
              <a:t>Note: Older adults in US are age 60 and older.</a:t>
            </a:r>
          </a:p>
          <a:p>
            <a:pPr marL="0" indent="0">
              <a:buNone/>
            </a:pPr>
            <a:r>
              <a:rPr lang="en-US" sz="800" dirty="0">
                <a:solidFill>
                  <a:srgbClr val="1A1A1A"/>
                </a:solidFill>
                <a:latin typeface="Arial" panose="020B0604020202020204" pitchFamily="34" charset="0"/>
                <a:cs typeface="Arial" panose="020B0604020202020204" pitchFamily="34" charset="0"/>
              </a:rPr>
              <a:t>* Statistically significant at the p&lt;0.05 level. Black and Latinx respondents are compared to white respondents. Because of small sample size, Latino men are excluded from t-tests.</a:t>
            </a:r>
          </a:p>
          <a:p>
            <a:pPr marL="0" indent="0">
              <a:buNone/>
            </a:pPr>
            <a:r>
              <a:rPr lang="en-US" sz="800" dirty="0">
                <a:solidFill>
                  <a:srgbClr val="1A1A1A"/>
                </a:solidFill>
                <a:latin typeface="Arial" panose="020B0604020202020204" pitchFamily="34" charset="0"/>
                <a:cs typeface="Arial" panose="020B0604020202020204" pitchFamily="34" charset="0"/>
              </a:rPr>
              <a:t>Data: Commonwealth Fund 2021 International Health Policy Survey of Older Adults.</a:t>
            </a:r>
          </a:p>
        </p:txBody>
      </p:sp>
      <p:sp>
        <p:nvSpPr>
          <p:cNvPr id="5" name="Title 1">
            <a:extLst>
              <a:ext uri="{FF2B5EF4-FFF2-40B4-BE49-F238E27FC236}">
                <a16:creationId xmlns:a16="http://schemas.microsoft.com/office/drawing/2014/main" id="{709E36B4-3732-434D-AC3A-D97264E68E4D}"/>
              </a:ext>
            </a:extLst>
          </p:cNvPr>
          <p:cNvSpPr>
            <a:spLocks noGrp="1"/>
          </p:cNvSpPr>
          <p:nvPr>
            <p:ph type="ctrTitle"/>
          </p:nvPr>
        </p:nvSpPr>
        <p:spPr>
          <a:xfrm>
            <a:off x="71499" y="265176"/>
            <a:ext cx="8961120" cy="756084"/>
          </a:xfrm>
        </p:spPr>
        <p:txBody>
          <a:bodyPr>
            <a:noAutofit/>
          </a:bodyPr>
          <a:lstStyle/>
          <a:p>
            <a:r>
              <a:rPr lang="en-US" dirty="0"/>
              <a:t>In the United States, nearly half of older Black women say the health care system often treats people differently because of their race or ethnicity, compared with about a third of white and Latina women.</a:t>
            </a:r>
          </a:p>
        </p:txBody>
      </p:sp>
      <p:sp>
        <p:nvSpPr>
          <p:cNvPr id="6" name="Text Placeholder 3">
            <a:extLst>
              <a:ext uri="{FF2B5EF4-FFF2-40B4-BE49-F238E27FC236}">
                <a16:creationId xmlns:a16="http://schemas.microsoft.com/office/drawing/2014/main" id="{74908C5A-A24D-4546-B817-88ADE10671B0}"/>
              </a:ext>
            </a:extLst>
          </p:cNvPr>
          <p:cNvSpPr>
            <a:spLocks noGrp="1"/>
          </p:cNvSpPr>
          <p:nvPr>
            <p:ph type="body" sz="quarter" idx="21"/>
          </p:nvPr>
        </p:nvSpPr>
        <p:spPr>
          <a:xfrm>
            <a:off x="71499" y="44624"/>
            <a:ext cx="8961120" cy="188341"/>
          </a:xfrm>
        </p:spPr>
        <p:txBody>
          <a:bodyPr/>
          <a:lstStyle/>
          <a:p>
            <a:r>
              <a:rPr lang="en-US" dirty="0"/>
              <a:t>EXHIBIT 2</a:t>
            </a:r>
          </a:p>
        </p:txBody>
      </p:sp>
      <p:sp>
        <p:nvSpPr>
          <p:cNvPr id="7" name="Text Placeholder 15">
            <a:extLst>
              <a:ext uri="{FF2B5EF4-FFF2-40B4-BE49-F238E27FC236}">
                <a16:creationId xmlns:a16="http://schemas.microsoft.com/office/drawing/2014/main" id="{E47B52FA-2534-4D0B-8A46-BC5813D2ADEC}"/>
              </a:ext>
            </a:extLst>
          </p:cNvPr>
          <p:cNvSpPr txBox="1">
            <a:spLocks/>
          </p:cNvSpPr>
          <p:nvPr/>
        </p:nvSpPr>
        <p:spPr>
          <a:xfrm>
            <a:off x="71438" y="1508760"/>
            <a:ext cx="8961120" cy="228600"/>
          </a:xfrm>
          <a:prstGeom prst="rect">
            <a:avLst/>
          </a:prstGeom>
        </p:spPr>
        <p:txBody>
          <a:bodyPr vert="horz" lIns="0" tIns="0" rIns="0" bIns="0" rtlCol="0" anchor="t" anchorCtr="0">
            <a:noAutofit/>
          </a:bodyPr>
          <a:lstStyle>
            <a:lvl1pPr marL="0" indent="0" algn="l" defTabSz="914378" rtl="0" eaLnBrk="1" latinLnBrk="0" hangingPunct="1">
              <a:spcBef>
                <a:spcPct val="20000"/>
              </a:spcBef>
              <a:buClr>
                <a:schemeClr val="accent1"/>
              </a:buClr>
              <a:buFont typeface="Arial" panose="020B0604020202020204" pitchFamily="34" charset="0"/>
              <a:buNone/>
              <a:defRPr sz="1100" b="0" i="0" kern="800" spc="-10">
                <a:solidFill>
                  <a:schemeClr val="tx1"/>
                </a:solidFill>
                <a:latin typeface="Suisse Int'l Italic" panose="020B0804000000000000" pitchFamily="34" charset="77"/>
                <a:ea typeface="+mn-ea"/>
                <a:cs typeface="+mn-cs"/>
              </a:defRPr>
            </a:lvl1pPr>
            <a:lvl2pPr marL="128584"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2pPr>
            <a:lvl3pPr marL="258359"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3pPr>
            <a:lvl4pPr marL="386943"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4pPr>
            <a:lvl5pPr marL="515528"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200" i="1" dirty="0">
                <a:solidFill>
                  <a:srgbClr val="1A1A1A"/>
                </a:solidFill>
                <a:latin typeface="Arial" panose="020B0604020202020204" pitchFamily="34" charset="0"/>
                <a:cs typeface="Arial" panose="020B0604020202020204" pitchFamily="34" charset="0"/>
              </a:rPr>
              <a:t>Percent of US older adults who feel the health care system treats people differently because of their race or ethnicity very often or often</a:t>
            </a:r>
          </a:p>
        </p:txBody>
      </p:sp>
    </p:spTree>
    <p:extLst>
      <p:ext uri="{BB962C8B-B14F-4D97-AF65-F5344CB8AC3E}">
        <p14:creationId xmlns:p14="http://schemas.microsoft.com/office/powerpoint/2010/main" val="2237492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5">
            <a:extLst>
              <a:ext uri="{FF2B5EF4-FFF2-40B4-BE49-F238E27FC236}">
                <a16:creationId xmlns:a16="http://schemas.microsoft.com/office/drawing/2014/main" id="{CC5DA123-0A2B-4D7B-B16A-E9A6BD038D30}"/>
              </a:ext>
            </a:extLst>
          </p:cNvPr>
          <p:cNvGraphicFramePr>
            <a:graphicFrameLocks/>
          </p:cNvGraphicFramePr>
          <p:nvPr>
            <p:extLst>
              <p:ext uri="{D42A27DB-BD31-4B8C-83A1-F6EECF244321}">
                <p14:modId xmlns:p14="http://schemas.microsoft.com/office/powerpoint/2010/main" val="472800491"/>
              </p:ext>
            </p:extLst>
          </p:nvPr>
        </p:nvGraphicFramePr>
        <p:xfrm>
          <a:off x="73152" y="1600200"/>
          <a:ext cx="8961120" cy="393192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2">
            <a:extLst>
              <a:ext uri="{FF2B5EF4-FFF2-40B4-BE49-F238E27FC236}">
                <a16:creationId xmlns:a16="http://schemas.microsoft.com/office/drawing/2014/main" id="{4B5DDDF2-AEE8-42C2-953F-C16B3D8889C7}"/>
              </a:ext>
            </a:extLst>
          </p:cNvPr>
          <p:cNvSpPr>
            <a:spLocks noGrp="1"/>
          </p:cNvSpPr>
          <p:nvPr>
            <p:ph type="body" sz="quarter" idx="4294967295"/>
          </p:nvPr>
        </p:nvSpPr>
        <p:spPr>
          <a:xfrm>
            <a:off x="71501" y="5742432"/>
            <a:ext cx="8961120" cy="457200"/>
          </a:xfrm>
        </p:spPr>
        <p:txBody>
          <a:bodyPr anchor="b" anchorCtr="0">
            <a:noAutofit/>
          </a:bodyPr>
          <a:lstStyle/>
          <a:p>
            <a:pPr marL="0" indent="0">
              <a:buNone/>
            </a:pPr>
            <a:r>
              <a:rPr lang="en-US" sz="800" dirty="0">
                <a:solidFill>
                  <a:srgbClr val="1A1A1A"/>
                </a:solidFill>
                <a:latin typeface="Arial" panose="020B0604020202020204" pitchFamily="34" charset="0"/>
                <a:cs typeface="Arial" panose="020B0604020202020204" pitchFamily="34" charset="0"/>
              </a:rPr>
              <a:t>Note: Older adults in US are age 60 and older.</a:t>
            </a:r>
          </a:p>
          <a:p>
            <a:pPr marL="0" indent="0">
              <a:buNone/>
            </a:pPr>
            <a:r>
              <a:rPr lang="en-US" sz="800" dirty="0">
                <a:solidFill>
                  <a:srgbClr val="1A1A1A"/>
                </a:solidFill>
                <a:latin typeface="Arial" panose="020B0604020202020204" pitchFamily="34" charset="0"/>
                <a:cs typeface="Arial" panose="020B0604020202020204" pitchFamily="34" charset="0"/>
              </a:rPr>
              <a:t>* Statistically significant at the p&lt;0.05 level. Black and Latinx respondents are compared to white respondents. Because of small sample size, Latino men are excluded from t-tests.</a:t>
            </a:r>
          </a:p>
          <a:p>
            <a:pPr marL="0" indent="0">
              <a:buNone/>
            </a:pPr>
            <a:r>
              <a:rPr lang="en-US" sz="800" dirty="0">
                <a:solidFill>
                  <a:srgbClr val="1A1A1A"/>
                </a:solidFill>
                <a:latin typeface="Arial" panose="020B0604020202020204" pitchFamily="34" charset="0"/>
                <a:cs typeface="Arial" panose="020B0604020202020204" pitchFamily="34" charset="0"/>
              </a:rPr>
              <a:t>Data: Commonwealth Fund 2021 International Health Policy Survey of Older Adults.</a:t>
            </a:r>
          </a:p>
        </p:txBody>
      </p:sp>
      <p:sp>
        <p:nvSpPr>
          <p:cNvPr id="5" name="Title 1">
            <a:extLst>
              <a:ext uri="{FF2B5EF4-FFF2-40B4-BE49-F238E27FC236}">
                <a16:creationId xmlns:a16="http://schemas.microsoft.com/office/drawing/2014/main" id="{0FA90EB6-2242-4D13-93E4-33FEA802FD21}"/>
              </a:ext>
            </a:extLst>
          </p:cNvPr>
          <p:cNvSpPr>
            <a:spLocks noGrp="1"/>
          </p:cNvSpPr>
          <p:nvPr>
            <p:ph type="ctrTitle"/>
          </p:nvPr>
        </p:nvSpPr>
        <p:spPr>
          <a:xfrm>
            <a:off x="71499" y="260648"/>
            <a:ext cx="8961120" cy="756084"/>
          </a:xfrm>
        </p:spPr>
        <p:txBody>
          <a:bodyPr>
            <a:noAutofit/>
          </a:bodyPr>
          <a:lstStyle/>
          <a:p>
            <a:r>
              <a:rPr lang="en-US" dirty="0"/>
              <a:t>One in four Black and Latinx/Hispanic older adults report racial or ethnic discrimination when seeking health care, while few older white adults report this.</a:t>
            </a:r>
          </a:p>
        </p:txBody>
      </p:sp>
      <p:sp>
        <p:nvSpPr>
          <p:cNvPr id="6" name="Text Placeholder 3">
            <a:extLst>
              <a:ext uri="{FF2B5EF4-FFF2-40B4-BE49-F238E27FC236}">
                <a16:creationId xmlns:a16="http://schemas.microsoft.com/office/drawing/2014/main" id="{DFF17113-FA23-4E14-A832-06A707B49768}"/>
              </a:ext>
            </a:extLst>
          </p:cNvPr>
          <p:cNvSpPr>
            <a:spLocks noGrp="1"/>
          </p:cNvSpPr>
          <p:nvPr>
            <p:ph type="body" sz="quarter" idx="21"/>
          </p:nvPr>
        </p:nvSpPr>
        <p:spPr>
          <a:xfrm>
            <a:off x="71499" y="44624"/>
            <a:ext cx="8961120" cy="188341"/>
          </a:xfrm>
        </p:spPr>
        <p:txBody>
          <a:bodyPr/>
          <a:lstStyle/>
          <a:p>
            <a:r>
              <a:rPr lang="en-US" dirty="0"/>
              <a:t>EXHIBIT 3</a:t>
            </a:r>
          </a:p>
        </p:txBody>
      </p:sp>
      <p:sp>
        <p:nvSpPr>
          <p:cNvPr id="8" name="Text Placeholder 15">
            <a:extLst>
              <a:ext uri="{FF2B5EF4-FFF2-40B4-BE49-F238E27FC236}">
                <a16:creationId xmlns:a16="http://schemas.microsoft.com/office/drawing/2014/main" id="{6FB7A62E-322C-4370-B2B7-E7B55C19C93A}"/>
              </a:ext>
            </a:extLst>
          </p:cNvPr>
          <p:cNvSpPr txBox="1">
            <a:spLocks/>
          </p:cNvSpPr>
          <p:nvPr/>
        </p:nvSpPr>
        <p:spPr>
          <a:xfrm>
            <a:off x="71438" y="1143000"/>
            <a:ext cx="8961120" cy="228600"/>
          </a:xfrm>
          <a:prstGeom prst="rect">
            <a:avLst/>
          </a:prstGeom>
        </p:spPr>
        <p:txBody>
          <a:bodyPr vert="horz" lIns="0" tIns="0" rIns="0" bIns="0" rtlCol="0" anchor="t" anchorCtr="0">
            <a:noAutofit/>
          </a:bodyPr>
          <a:lstStyle>
            <a:lvl1pPr marL="0" indent="0" algn="l" defTabSz="914378" rtl="0" eaLnBrk="1" latinLnBrk="0" hangingPunct="1">
              <a:spcBef>
                <a:spcPct val="20000"/>
              </a:spcBef>
              <a:buClr>
                <a:schemeClr val="accent1"/>
              </a:buClr>
              <a:buFont typeface="Arial" panose="020B0604020202020204" pitchFamily="34" charset="0"/>
              <a:buNone/>
              <a:defRPr sz="1100" b="0" i="0" kern="800" spc="-10">
                <a:solidFill>
                  <a:schemeClr val="tx1"/>
                </a:solidFill>
                <a:latin typeface="Suisse Int'l Italic" panose="020B0804000000000000" pitchFamily="34" charset="77"/>
                <a:ea typeface="+mn-ea"/>
                <a:cs typeface="+mn-cs"/>
              </a:defRPr>
            </a:lvl1pPr>
            <a:lvl2pPr marL="128584"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2pPr>
            <a:lvl3pPr marL="258359"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3pPr>
            <a:lvl4pPr marL="386943"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4pPr>
            <a:lvl5pPr marL="515528"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200" i="1" dirty="0">
                <a:solidFill>
                  <a:srgbClr val="1A1A1A"/>
                </a:solidFill>
                <a:latin typeface="Arial" panose="020B0604020202020204" pitchFamily="34" charset="0"/>
                <a:cs typeface="Arial" panose="020B0604020202020204" pitchFamily="34" charset="0"/>
              </a:rPr>
              <a:t>Percent of US older adults who report </a:t>
            </a:r>
            <a:r>
              <a:rPr lang="en-US" sz="1200" i="1" u="sng" dirty="0">
                <a:solidFill>
                  <a:srgbClr val="1A1A1A"/>
                </a:solidFill>
                <a:latin typeface="Arial" panose="020B0604020202020204" pitchFamily="34" charset="0"/>
                <a:cs typeface="Arial" panose="020B0604020202020204" pitchFamily="34" charset="0"/>
              </a:rPr>
              <a:t>ever</a:t>
            </a:r>
            <a:r>
              <a:rPr lang="en-US" sz="1200" i="1" dirty="0">
                <a:solidFill>
                  <a:srgbClr val="1A1A1A"/>
                </a:solidFill>
                <a:latin typeface="Arial" panose="020B0604020202020204" pitchFamily="34" charset="0"/>
                <a:cs typeface="Arial" panose="020B0604020202020204" pitchFamily="34" charset="0"/>
              </a:rPr>
              <a:t> feeling that because of their race or ethnicity they have been treated unfairly and/or have not had their concerns taken seriously when receiving health care</a:t>
            </a:r>
          </a:p>
        </p:txBody>
      </p:sp>
    </p:spTree>
    <p:extLst>
      <p:ext uri="{BB962C8B-B14F-4D97-AF65-F5344CB8AC3E}">
        <p14:creationId xmlns:p14="http://schemas.microsoft.com/office/powerpoint/2010/main" val="1267750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5">
            <a:extLst>
              <a:ext uri="{FF2B5EF4-FFF2-40B4-BE49-F238E27FC236}">
                <a16:creationId xmlns:a16="http://schemas.microsoft.com/office/drawing/2014/main" id="{CC5DA123-0A2B-4D7B-B16A-E9A6BD038D30}"/>
              </a:ext>
            </a:extLst>
          </p:cNvPr>
          <p:cNvGraphicFramePr>
            <a:graphicFrameLocks/>
          </p:cNvGraphicFramePr>
          <p:nvPr/>
        </p:nvGraphicFramePr>
        <p:xfrm>
          <a:off x="71438" y="1364784"/>
          <a:ext cx="8962834" cy="4167336"/>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2">
            <a:extLst>
              <a:ext uri="{FF2B5EF4-FFF2-40B4-BE49-F238E27FC236}">
                <a16:creationId xmlns:a16="http://schemas.microsoft.com/office/drawing/2014/main" id="{4B5DDDF2-AEE8-42C2-953F-C16B3D8889C7}"/>
              </a:ext>
            </a:extLst>
          </p:cNvPr>
          <p:cNvSpPr>
            <a:spLocks noGrp="1"/>
          </p:cNvSpPr>
          <p:nvPr>
            <p:ph type="body" sz="quarter" idx="4294967295"/>
          </p:nvPr>
        </p:nvSpPr>
        <p:spPr>
          <a:xfrm>
            <a:off x="71501" y="5742432"/>
            <a:ext cx="8961120" cy="457200"/>
          </a:xfrm>
        </p:spPr>
        <p:txBody>
          <a:bodyPr anchor="b" anchorCtr="0">
            <a:noAutofit/>
          </a:bodyPr>
          <a:lstStyle/>
          <a:p>
            <a:pPr marL="0" indent="0">
              <a:buNone/>
            </a:pPr>
            <a:r>
              <a:rPr lang="en-US" sz="800" dirty="0">
                <a:solidFill>
                  <a:srgbClr val="1A1A1A"/>
                </a:solidFill>
                <a:latin typeface="Arial" panose="020B0604020202020204" pitchFamily="34" charset="0"/>
                <a:cs typeface="Arial" panose="020B0604020202020204" pitchFamily="34" charset="0"/>
              </a:rPr>
              <a:t>Note: Older adults in US are age 60 and older.</a:t>
            </a:r>
          </a:p>
          <a:p>
            <a:pPr marL="0" indent="0">
              <a:buNone/>
            </a:pPr>
            <a:r>
              <a:rPr lang="en-US" sz="800" dirty="0">
                <a:solidFill>
                  <a:srgbClr val="1A1A1A"/>
                </a:solidFill>
                <a:latin typeface="Arial" panose="020B0604020202020204" pitchFamily="34" charset="0"/>
                <a:cs typeface="Arial" panose="020B0604020202020204" pitchFamily="34" charset="0"/>
              </a:rPr>
              <a:t>Data: Commonwealth Fund 2021 International Health Policy Survey of Older Adults.</a:t>
            </a:r>
          </a:p>
        </p:txBody>
      </p:sp>
      <p:sp>
        <p:nvSpPr>
          <p:cNvPr id="5" name="Title 1">
            <a:extLst>
              <a:ext uri="{FF2B5EF4-FFF2-40B4-BE49-F238E27FC236}">
                <a16:creationId xmlns:a16="http://schemas.microsoft.com/office/drawing/2014/main" id="{0FA90EB6-2242-4D13-93E4-33FEA802FD21}"/>
              </a:ext>
            </a:extLst>
          </p:cNvPr>
          <p:cNvSpPr>
            <a:spLocks noGrp="1"/>
          </p:cNvSpPr>
          <p:nvPr>
            <p:ph type="ctrTitle"/>
          </p:nvPr>
        </p:nvSpPr>
        <p:spPr>
          <a:xfrm>
            <a:off x="71499" y="260648"/>
            <a:ext cx="8961120" cy="756084"/>
          </a:xfrm>
        </p:spPr>
        <p:txBody>
          <a:bodyPr>
            <a:noAutofit/>
          </a:bodyPr>
          <a:lstStyle/>
          <a:p>
            <a:r>
              <a:rPr lang="en-US" dirty="0"/>
              <a:t>More than a quarter of U.S. older adults who experienced discrimination based on their race or ethnicity felt they did not get the care they needed as a result.</a:t>
            </a:r>
          </a:p>
        </p:txBody>
      </p:sp>
      <p:sp>
        <p:nvSpPr>
          <p:cNvPr id="6" name="Text Placeholder 3">
            <a:extLst>
              <a:ext uri="{FF2B5EF4-FFF2-40B4-BE49-F238E27FC236}">
                <a16:creationId xmlns:a16="http://schemas.microsoft.com/office/drawing/2014/main" id="{DFF17113-FA23-4E14-A832-06A707B49768}"/>
              </a:ext>
            </a:extLst>
          </p:cNvPr>
          <p:cNvSpPr>
            <a:spLocks noGrp="1"/>
          </p:cNvSpPr>
          <p:nvPr>
            <p:ph type="body" sz="quarter" idx="21"/>
          </p:nvPr>
        </p:nvSpPr>
        <p:spPr>
          <a:xfrm>
            <a:off x="71499" y="44624"/>
            <a:ext cx="8961120" cy="188341"/>
          </a:xfrm>
        </p:spPr>
        <p:txBody>
          <a:bodyPr/>
          <a:lstStyle/>
          <a:p>
            <a:r>
              <a:rPr lang="en-US" dirty="0"/>
              <a:t>EXHIBIT 4</a:t>
            </a:r>
          </a:p>
        </p:txBody>
      </p:sp>
      <p:sp>
        <p:nvSpPr>
          <p:cNvPr id="8" name="Text Placeholder 15">
            <a:extLst>
              <a:ext uri="{FF2B5EF4-FFF2-40B4-BE49-F238E27FC236}">
                <a16:creationId xmlns:a16="http://schemas.microsoft.com/office/drawing/2014/main" id="{6FB7A62E-322C-4370-B2B7-E7B55C19C93A}"/>
              </a:ext>
            </a:extLst>
          </p:cNvPr>
          <p:cNvSpPr txBox="1">
            <a:spLocks/>
          </p:cNvSpPr>
          <p:nvPr/>
        </p:nvSpPr>
        <p:spPr>
          <a:xfrm>
            <a:off x="71438" y="1143000"/>
            <a:ext cx="8961120" cy="228600"/>
          </a:xfrm>
          <a:prstGeom prst="rect">
            <a:avLst/>
          </a:prstGeom>
        </p:spPr>
        <p:txBody>
          <a:bodyPr vert="horz" lIns="0" tIns="0" rIns="0" bIns="0" rtlCol="0" anchor="t" anchorCtr="0">
            <a:noAutofit/>
          </a:bodyPr>
          <a:lstStyle>
            <a:lvl1pPr marL="0" indent="0" algn="l" defTabSz="914378" rtl="0" eaLnBrk="1" latinLnBrk="0" hangingPunct="1">
              <a:spcBef>
                <a:spcPct val="20000"/>
              </a:spcBef>
              <a:buClr>
                <a:schemeClr val="accent1"/>
              </a:buClr>
              <a:buFont typeface="Arial" panose="020B0604020202020204" pitchFamily="34" charset="0"/>
              <a:buNone/>
              <a:defRPr sz="1100" b="0" i="0" kern="800" spc="-10">
                <a:solidFill>
                  <a:schemeClr val="tx1"/>
                </a:solidFill>
                <a:latin typeface="Suisse Int'l Italic" panose="020B0804000000000000" pitchFamily="34" charset="77"/>
                <a:ea typeface="+mn-ea"/>
                <a:cs typeface="+mn-cs"/>
              </a:defRPr>
            </a:lvl1pPr>
            <a:lvl2pPr marL="128584"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2pPr>
            <a:lvl3pPr marL="258359"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3pPr>
            <a:lvl4pPr marL="386943"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4pPr>
            <a:lvl5pPr marL="515528"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1200" i="1" dirty="0">
              <a:solidFill>
                <a:srgbClr val="1A1A1A"/>
              </a:solidFill>
              <a:latin typeface="Arial" panose="020B0604020202020204" pitchFamily="34" charset="0"/>
              <a:cs typeface="Arial" panose="020B0604020202020204" pitchFamily="34" charset="0"/>
            </a:endParaRPr>
          </a:p>
        </p:txBody>
      </p:sp>
      <p:graphicFrame>
        <p:nvGraphicFramePr>
          <p:cNvPr id="9" name="Chart 8">
            <a:extLst>
              <a:ext uri="{FF2B5EF4-FFF2-40B4-BE49-F238E27FC236}">
                <a16:creationId xmlns:a16="http://schemas.microsoft.com/office/drawing/2014/main" id="{7F98A88E-102B-FD4D-B16F-1387013CAF69}"/>
              </a:ext>
            </a:extLst>
          </p:cNvPr>
          <p:cNvGraphicFramePr/>
          <p:nvPr/>
        </p:nvGraphicFramePr>
        <p:xfrm>
          <a:off x="109728" y="1397000"/>
          <a:ext cx="8922830" cy="4064000"/>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a:extLst>
              <a:ext uri="{FF2B5EF4-FFF2-40B4-BE49-F238E27FC236}">
                <a16:creationId xmlns:a16="http://schemas.microsoft.com/office/drawing/2014/main" id="{79B5D8E7-2A29-4E13-A3F4-391E108EA15C}"/>
              </a:ext>
            </a:extLst>
          </p:cNvPr>
          <p:cNvSpPr txBox="1"/>
          <p:nvPr/>
        </p:nvSpPr>
        <p:spPr>
          <a:xfrm>
            <a:off x="5365588" y="2357306"/>
            <a:ext cx="383438" cy="307777"/>
          </a:xfrm>
          <a:prstGeom prst="rect">
            <a:avLst/>
          </a:prstGeom>
          <a:noFill/>
        </p:spPr>
        <p:txBody>
          <a:bodyPr wrap="none" rtlCol="0">
            <a:spAutoFit/>
          </a:bodyPr>
          <a:lstStyle/>
          <a:p>
            <a:pPr algn="ctr"/>
            <a:r>
              <a:rPr lang="en-US" sz="1400" b="1" dirty="0">
                <a:solidFill>
                  <a:schemeClr val="bg1"/>
                </a:solidFill>
                <a:latin typeface="Arial" panose="020B0604020202020204" pitchFamily="34" charset="0"/>
                <a:cs typeface="Arial" panose="020B0604020202020204" pitchFamily="34" charset="0"/>
              </a:rPr>
              <a:t>27</a:t>
            </a:r>
          </a:p>
        </p:txBody>
      </p:sp>
      <p:sp>
        <p:nvSpPr>
          <p:cNvPr id="10" name="TextBox 9">
            <a:extLst>
              <a:ext uri="{FF2B5EF4-FFF2-40B4-BE49-F238E27FC236}">
                <a16:creationId xmlns:a16="http://schemas.microsoft.com/office/drawing/2014/main" id="{6124946E-4A50-4F76-88D7-569892EA261B}"/>
              </a:ext>
            </a:extLst>
          </p:cNvPr>
          <p:cNvSpPr txBox="1"/>
          <p:nvPr/>
        </p:nvSpPr>
        <p:spPr>
          <a:xfrm>
            <a:off x="3437516" y="4229451"/>
            <a:ext cx="383438" cy="307777"/>
          </a:xfrm>
          <a:prstGeom prst="rect">
            <a:avLst/>
          </a:prstGeom>
          <a:noFill/>
        </p:spPr>
        <p:txBody>
          <a:bodyPr wrap="none" rtlCol="0">
            <a:spAutoFit/>
          </a:bodyPr>
          <a:lstStyle/>
          <a:p>
            <a:pPr algn="ctr"/>
            <a:r>
              <a:rPr lang="en-US" sz="1400" b="1" dirty="0">
                <a:solidFill>
                  <a:srgbClr val="1A1A1A"/>
                </a:solidFill>
                <a:latin typeface="Arial" panose="020B0604020202020204" pitchFamily="34" charset="0"/>
                <a:cs typeface="Arial" panose="020B0604020202020204" pitchFamily="34" charset="0"/>
              </a:rPr>
              <a:t>73</a:t>
            </a:r>
          </a:p>
        </p:txBody>
      </p:sp>
    </p:spTree>
    <p:extLst>
      <p:ext uri="{BB962C8B-B14F-4D97-AF65-F5344CB8AC3E}">
        <p14:creationId xmlns:p14="http://schemas.microsoft.com/office/powerpoint/2010/main" val="3004106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5">
            <a:extLst>
              <a:ext uri="{FF2B5EF4-FFF2-40B4-BE49-F238E27FC236}">
                <a16:creationId xmlns:a16="http://schemas.microsoft.com/office/drawing/2014/main" id="{CC5DA123-0A2B-4D7B-B16A-E9A6BD038D30}"/>
              </a:ext>
            </a:extLst>
          </p:cNvPr>
          <p:cNvGraphicFramePr>
            <a:graphicFrameLocks/>
          </p:cNvGraphicFramePr>
          <p:nvPr>
            <p:extLst>
              <p:ext uri="{D42A27DB-BD31-4B8C-83A1-F6EECF244321}">
                <p14:modId xmlns:p14="http://schemas.microsoft.com/office/powerpoint/2010/main" val="3809559671"/>
              </p:ext>
            </p:extLst>
          </p:nvPr>
        </p:nvGraphicFramePr>
        <p:xfrm>
          <a:off x="73152" y="2011680"/>
          <a:ext cx="8961120" cy="29718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Placeholder 2">
            <a:extLst>
              <a:ext uri="{FF2B5EF4-FFF2-40B4-BE49-F238E27FC236}">
                <a16:creationId xmlns:a16="http://schemas.microsoft.com/office/drawing/2014/main" id="{FEC94365-C8E3-4C96-AA55-480807B520B7}"/>
              </a:ext>
            </a:extLst>
          </p:cNvPr>
          <p:cNvSpPr>
            <a:spLocks noGrp="1"/>
          </p:cNvSpPr>
          <p:nvPr>
            <p:ph type="body" sz="quarter" idx="4294967295"/>
          </p:nvPr>
        </p:nvSpPr>
        <p:spPr>
          <a:xfrm>
            <a:off x="73152" y="5742432"/>
            <a:ext cx="8961120" cy="457200"/>
          </a:xfrm>
        </p:spPr>
        <p:txBody>
          <a:bodyPr anchor="b" anchorCtr="0">
            <a:noAutofit/>
          </a:bodyPr>
          <a:lstStyle/>
          <a:p>
            <a:pPr marL="0" indent="0">
              <a:buNone/>
            </a:pPr>
            <a:r>
              <a:rPr lang="en-US" sz="800" dirty="0">
                <a:solidFill>
                  <a:srgbClr val="1A1A1A"/>
                </a:solidFill>
                <a:latin typeface="Arial" panose="020B0604020202020204" pitchFamily="34" charset="0"/>
                <a:cs typeface="Arial" panose="020B0604020202020204" pitchFamily="34" charset="0"/>
              </a:rPr>
              <a:t>Notes: Older adults in US are age 60 and older. High-need adults have three or more chronic conditions or need help with instrumental activities of daily living. “Socially isolated” includes respondents who responded “Often” to the question “How often do you feel isolated from others?” Mental health diagnosis includes respondents who responded “Yes” to the question “Have you been told by a doctor that you have depression, anxiety or other mental health conditions?”  Material hardships: Respondents who respond “Always” or “Usually” to the question “How often in the past 12 months would you say you were worried or stressed about [Having enough money to buy nutritious meals OR Having enough money to pay your rent or mortgage OR Having enough money to pay for other monthly bills, like electricity, heat, and your telephone], would you say?” Dissatisfied with care: Respondents who responded “Somewhat” or “Not at al satisfied” to the question “Overall, how satisfied are you with the quality of health care you have received during the past 12 months?”</a:t>
            </a:r>
          </a:p>
          <a:p>
            <a:pPr marL="0" indent="0">
              <a:lnSpc>
                <a:spcPct val="100000"/>
              </a:lnSpc>
              <a:spcAft>
                <a:spcPts val="0"/>
              </a:spcAft>
              <a:buNone/>
            </a:pPr>
            <a:r>
              <a:rPr lang="en-US" sz="800" dirty="0">
                <a:solidFill>
                  <a:srgbClr val="1A1A1A"/>
                </a:solidFill>
                <a:latin typeface="Arial" panose="020B0604020202020204" pitchFamily="34" charset="0"/>
                <a:cs typeface="Arial" panose="020B0604020202020204" pitchFamily="34" charset="0"/>
              </a:rPr>
              <a:t>* Statistically significant at the p&lt;0.05 level. Those who experienced discrimination are compared to those who did not.</a:t>
            </a:r>
          </a:p>
          <a:p>
            <a:pPr marL="0" indent="0">
              <a:lnSpc>
                <a:spcPct val="100000"/>
              </a:lnSpc>
              <a:spcAft>
                <a:spcPts val="0"/>
              </a:spcAft>
              <a:buNone/>
            </a:pPr>
            <a:r>
              <a:rPr lang="en-US" sz="800" dirty="0">
                <a:solidFill>
                  <a:srgbClr val="1A1A1A"/>
                </a:solidFill>
                <a:latin typeface="Arial" panose="020B0604020202020204" pitchFamily="34" charset="0"/>
                <a:cs typeface="Arial" panose="020B0604020202020204" pitchFamily="34" charset="0"/>
              </a:rPr>
              <a:t>Data: Commonwealth Fund 2021 International Health Policy Survey of Older Adults.</a:t>
            </a:r>
          </a:p>
        </p:txBody>
      </p:sp>
      <p:sp>
        <p:nvSpPr>
          <p:cNvPr id="5" name="Title 1">
            <a:extLst>
              <a:ext uri="{FF2B5EF4-FFF2-40B4-BE49-F238E27FC236}">
                <a16:creationId xmlns:a16="http://schemas.microsoft.com/office/drawing/2014/main" id="{BD1BFBDE-9E71-42E6-93C8-8ED33739CB47}"/>
              </a:ext>
            </a:extLst>
          </p:cNvPr>
          <p:cNvSpPr>
            <a:spLocks noGrp="1"/>
          </p:cNvSpPr>
          <p:nvPr>
            <p:ph type="ctrTitle"/>
          </p:nvPr>
        </p:nvSpPr>
        <p:spPr>
          <a:xfrm>
            <a:off x="71499" y="265176"/>
            <a:ext cx="8961120" cy="756084"/>
          </a:xfrm>
        </p:spPr>
        <p:txBody>
          <a:bodyPr>
            <a:noAutofit/>
          </a:bodyPr>
          <a:lstStyle/>
          <a:p>
            <a:r>
              <a:rPr lang="en-US" dirty="0"/>
              <a:t>Older patients experiencing race- or ethnicity-based discrimination have more health care needs and are more likely to have feelings of social isolation, to report material hardships, and to feel dissatisfied with their care than older patients who </a:t>
            </a:r>
            <a:br>
              <a:rPr lang="en-US" dirty="0"/>
            </a:br>
            <a:r>
              <a:rPr lang="en-US" dirty="0"/>
              <a:t>do not report discrimination.</a:t>
            </a:r>
          </a:p>
        </p:txBody>
      </p:sp>
      <p:sp>
        <p:nvSpPr>
          <p:cNvPr id="6" name="Text Placeholder 3">
            <a:extLst>
              <a:ext uri="{FF2B5EF4-FFF2-40B4-BE49-F238E27FC236}">
                <a16:creationId xmlns:a16="http://schemas.microsoft.com/office/drawing/2014/main" id="{2E46FAE7-3924-4B5A-9E94-03674CD66BAE}"/>
              </a:ext>
            </a:extLst>
          </p:cNvPr>
          <p:cNvSpPr>
            <a:spLocks noGrp="1"/>
          </p:cNvSpPr>
          <p:nvPr>
            <p:ph type="body" sz="quarter" idx="21"/>
          </p:nvPr>
        </p:nvSpPr>
        <p:spPr>
          <a:xfrm>
            <a:off x="71499" y="44624"/>
            <a:ext cx="8961120" cy="188341"/>
          </a:xfrm>
        </p:spPr>
        <p:txBody>
          <a:bodyPr/>
          <a:lstStyle/>
          <a:p>
            <a:r>
              <a:rPr lang="en-US" dirty="0"/>
              <a:t>EXHIBIT 5</a:t>
            </a:r>
          </a:p>
        </p:txBody>
      </p:sp>
      <p:sp>
        <p:nvSpPr>
          <p:cNvPr id="9" name="Text Placeholder 15">
            <a:extLst>
              <a:ext uri="{FF2B5EF4-FFF2-40B4-BE49-F238E27FC236}">
                <a16:creationId xmlns:a16="http://schemas.microsoft.com/office/drawing/2014/main" id="{8A38AC61-D0F0-44BF-9CB1-EAF7027A47FF}"/>
              </a:ext>
            </a:extLst>
          </p:cNvPr>
          <p:cNvSpPr txBox="1">
            <a:spLocks/>
          </p:cNvSpPr>
          <p:nvPr/>
        </p:nvSpPr>
        <p:spPr>
          <a:xfrm>
            <a:off x="71438" y="1828800"/>
            <a:ext cx="8961120" cy="228600"/>
          </a:xfrm>
          <a:prstGeom prst="rect">
            <a:avLst/>
          </a:prstGeom>
        </p:spPr>
        <p:txBody>
          <a:bodyPr vert="horz" lIns="0" tIns="0" rIns="0" bIns="0" rtlCol="0" anchor="t" anchorCtr="0">
            <a:noAutofit/>
          </a:bodyPr>
          <a:lstStyle>
            <a:lvl1pPr marL="0" indent="0" algn="l" defTabSz="914378" rtl="0" eaLnBrk="1" latinLnBrk="0" hangingPunct="1">
              <a:spcBef>
                <a:spcPct val="20000"/>
              </a:spcBef>
              <a:buClr>
                <a:schemeClr val="accent1"/>
              </a:buClr>
              <a:buFont typeface="Arial" panose="020B0604020202020204" pitchFamily="34" charset="0"/>
              <a:buNone/>
              <a:defRPr sz="1100" b="0" i="0" kern="800" spc="-10">
                <a:solidFill>
                  <a:schemeClr val="tx1"/>
                </a:solidFill>
                <a:latin typeface="Suisse Int'l Italic" panose="020B0804000000000000" pitchFamily="34" charset="77"/>
                <a:ea typeface="+mn-ea"/>
                <a:cs typeface="+mn-cs"/>
              </a:defRPr>
            </a:lvl1pPr>
            <a:lvl2pPr marL="128584"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2pPr>
            <a:lvl3pPr marL="258359"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3pPr>
            <a:lvl4pPr marL="386943"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4pPr>
            <a:lvl5pPr marL="515528" indent="0" algn="l" defTabSz="914378" rtl="0" eaLnBrk="1" latinLnBrk="0" hangingPunct="1">
              <a:spcBef>
                <a:spcPct val="20000"/>
              </a:spcBef>
              <a:buClr>
                <a:schemeClr val="accent1"/>
              </a:buClr>
              <a:buFont typeface="Arial" panose="020B0604020202020204" pitchFamily="34" charset="0"/>
              <a:buNone/>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200" i="1" dirty="0">
                <a:solidFill>
                  <a:srgbClr val="1A1A1A"/>
                </a:solidFill>
                <a:latin typeface="Arial" panose="020B0604020202020204" pitchFamily="34" charset="0"/>
                <a:cs typeface="Arial" panose="020B0604020202020204" pitchFamily="34" charset="0"/>
              </a:rPr>
              <a:t>Percent of US older adults who report . . .</a:t>
            </a:r>
          </a:p>
        </p:txBody>
      </p:sp>
    </p:spTree>
    <p:extLst>
      <p:ext uri="{BB962C8B-B14F-4D97-AF65-F5344CB8AC3E}">
        <p14:creationId xmlns:p14="http://schemas.microsoft.com/office/powerpoint/2010/main" val="1516874643"/>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CMWF_2021">
  <a:themeElements>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41B58AD-7456-8C40-80C2-8477F48CDF76}" vid="{3C3D5171-157A-5848-87A4-AF952AD89C6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3" ma:contentTypeDescription="Create a new document." ma:contentTypeScope="" ma:versionID="3d7e81bc372b3a73e50742b19d1dcbc1">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da2f94c216c490a95acb2fe195904569"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7A4539A-25AA-443A-8813-1CFF676BD3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2FEE1BE-3B16-4FA5-A71E-A6E734A579BE}">
  <ds:schemaRefs>
    <ds:schemaRef ds:uri="http://schemas.microsoft.com/sharepoint/v3/contenttype/forms"/>
  </ds:schemaRefs>
</ds:datastoreItem>
</file>

<file path=customXml/itemProps3.xml><?xml version="1.0" encoding="utf-8"?>
<ds:datastoreItem xmlns:ds="http://schemas.openxmlformats.org/officeDocument/2006/customXml" ds:itemID="{8E0C8458-A987-4D0F-870C-B03778A39E53}">
  <ds:schemaRefs>
    <ds:schemaRef ds:uri="http://www.w3.org/XML/1998/namespace"/>
    <ds:schemaRef ds:uri="29e91428-62e1-404e-8dba-d479e0ef01ba"/>
    <ds:schemaRef ds:uri="http://schemas.openxmlformats.org/package/2006/metadata/core-properties"/>
    <ds:schemaRef ds:uri="fd0705cf-2316-48c0-96f8-e5d689de0d99"/>
    <ds:schemaRef ds:uri="http://schemas.microsoft.com/office/2006/documentManagement/types"/>
    <ds:schemaRef ds:uri="http://purl.org/dc/terms/"/>
    <ds:schemaRef ds:uri="http://schemas.microsoft.com/office/2006/metadata/properties"/>
    <ds:schemaRef ds:uri="http://schemas.microsoft.com/office/infopath/2007/PartnerControls"/>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496</TotalTime>
  <Words>739</Words>
  <Application>Microsoft Office PowerPoint</Application>
  <PresentationFormat>On-screen Show (4:3)</PresentationFormat>
  <Paragraphs>55</Paragraphs>
  <Slides>5</Slides>
  <Notes>5</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vt:i4>
      </vt:variant>
    </vt:vector>
  </HeadingPairs>
  <TitlesOfParts>
    <vt:vector size="14" baseType="lpstr">
      <vt:lpstr>Arial</vt:lpstr>
      <vt:lpstr>Berlingske Serif Text</vt:lpstr>
      <vt:lpstr>Calibri</vt:lpstr>
      <vt:lpstr>Georgia</vt:lpstr>
      <vt:lpstr>InterFace</vt:lpstr>
      <vt:lpstr>Suisse Int'l</vt:lpstr>
      <vt:lpstr>Suisse Int'l Italic</vt:lpstr>
      <vt:lpstr>1_Office Theme</vt:lpstr>
      <vt:lpstr>CMWF_2021</vt:lpstr>
      <vt:lpstr>Older adults in the United States are the most likely to report that their health system treats people differently because of their race or ethnicity.</vt:lpstr>
      <vt:lpstr>In the United States, nearly half of older Black women say the health care system often treats people differently because of their race or ethnicity, compared with about a third of white and Latina women.</vt:lpstr>
      <vt:lpstr>One in four Black and Latinx/Hispanic older adults report racial or ethnic discrimination when seeking health care, while few older white adults report this.</vt:lpstr>
      <vt:lpstr>More than a quarter of U.S. older adults who experienced discrimination based on their race or ethnicity felt they did not get the care they needed as a result.</vt:lpstr>
      <vt:lpstr>Older patients experiencing race- or ethnicity-based discrimination have more health care needs and are more likely to have feelings of social isolation, to report material hardships, and to feel dissatisfied with their care than older patients who  do not report discrimination.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How Discrimination in Health Care Affects Older Americans, and What Health Systems and Providers Can Do</dc:title>
  <dc:creator>MMD@CMWF.org;ceh@cmwf.org;as@cmwf.org;mav@cmwf.org;lz@cmwf.org</dc:creator>
  <cp:lastModifiedBy>Paul Frame</cp:lastModifiedBy>
  <cp:revision>7</cp:revision>
  <cp:lastPrinted>2017-03-10T19:19:30Z</cp:lastPrinted>
  <dcterms:created xsi:type="dcterms:W3CDTF">2014-10-08T23:03:32Z</dcterms:created>
  <dcterms:modified xsi:type="dcterms:W3CDTF">2022-04-18T16:59:01Z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ies>
</file>