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816" r:id="rId5"/>
    <p:sldMasterId id="2147483648" r:id="rId6"/>
    <p:sldMasterId id="2147483667" r:id="rId7"/>
  </p:sldMasterIdLst>
  <p:notesMasterIdLst>
    <p:notesMasterId r:id="rId39"/>
  </p:notesMasterIdLst>
  <p:handoutMasterIdLst>
    <p:handoutMasterId r:id="rId40"/>
  </p:handoutMasterIdLst>
  <p:sldIdLst>
    <p:sldId id="256" r:id="rId8"/>
    <p:sldId id="257" r:id="rId9"/>
    <p:sldId id="258" r:id="rId10"/>
    <p:sldId id="259" r:id="rId11"/>
    <p:sldId id="893" r:id="rId12"/>
    <p:sldId id="864" r:id="rId13"/>
    <p:sldId id="865" r:id="rId14"/>
    <p:sldId id="866" r:id="rId15"/>
    <p:sldId id="867" r:id="rId16"/>
    <p:sldId id="868" r:id="rId17"/>
    <p:sldId id="869" r:id="rId18"/>
    <p:sldId id="870" r:id="rId19"/>
    <p:sldId id="871" r:id="rId20"/>
    <p:sldId id="872" r:id="rId21"/>
    <p:sldId id="873" r:id="rId22"/>
    <p:sldId id="876" r:id="rId23"/>
    <p:sldId id="877" r:id="rId24"/>
    <p:sldId id="878" r:id="rId25"/>
    <p:sldId id="880" r:id="rId26"/>
    <p:sldId id="881" r:id="rId27"/>
    <p:sldId id="882" r:id="rId28"/>
    <p:sldId id="883" r:id="rId29"/>
    <p:sldId id="884" r:id="rId30"/>
    <p:sldId id="885" r:id="rId31"/>
    <p:sldId id="886" r:id="rId32"/>
    <p:sldId id="887" r:id="rId33"/>
    <p:sldId id="888" r:id="rId34"/>
    <p:sldId id="889" r:id="rId35"/>
    <p:sldId id="890" r:id="rId36"/>
    <p:sldId id="891" r:id="rId37"/>
    <p:sldId id="892" r:id="rId38"/>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7FA356-2F9E-8595-C8A0-8711F78A8626}" name="Gabrielle O'Brien" initials="GO" userId="S::Gabrielle.OBrien@burness.com::cecaf7ac-b812-4ea8-a5c5-dadb02ad7b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Don Moulds" initials="DM" lastIdx="25" clrIdx="1"/>
  <p:cmAuthor id="3" name="Shanoor Seervai" initials="SS" lastIdx="2" clrIdx="2"/>
  <p:cmAuthor id="4" name="Jen Wilson" initials="JW" lastIdx="2" clrIdx="3"/>
  <p:cmAuthor id="5" name="Jen Wilson" initials="JW [2]" lastIdx="1" clrIdx="4"/>
  <p:cmAuthor id="6" name="Laura Gannon" initials="LG" lastIdx="24" clrIdx="5"/>
  <p:cmAuthor id="7" name="Chris Hollander" initials="CH" lastIdx="2" clrIdx="6"/>
  <p:cmAuthor id="8" name="Chris Hollander" initials="CH [2]" lastIdx="1" clrIdx="7"/>
  <p:cmAuthor id="9" name="Chris Hollander" initials="CH [3]" lastIdx="1" clrIdx="8"/>
  <p:cmAuthor id="10" name="Chris Hollander" initials="CH [4]" lastIdx="1" clrIdx="9"/>
  <p:cmAuthor id="11" name="Jen Wilson" initials="MOU" lastIdx="1" clrIdx="10">
    <p:extLst>
      <p:ext uri="{19B8F6BF-5375-455C-9EA6-DF929625EA0E}">
        <p15:presenceInfo xmlns:p15="http://schemas.microsoft.com/office/powerpoint/2012/main" userId="Jen Wilson" providerId="None"/>
      </p:ext>
    </p:extLst>
  </p:cmAuthor>
  <p:cmAuthor id="12" name="Barry A. Scholl" initials="BAS" lastIdx="6" clrIdx="11">
    <p:extLst>
      <p:ext uri="{19B8F6BF-5375-455C-9EA6-DF929625EA0E}">
        <p15:presenceInfo xmlns:p15="http://schemas.microsoft.com/office/powerpoint/2012/main" userId="S-1-5-21-1004529278-3813118908-2288687658-1188" providerId="AD"/>
      </p:ext>
    </p:extLst>
  </p:cmAuthor>
  <p:cmAuthor id="13" name="Elizabeth Fowler" initials="EF" lastIdx="4" clrIdx="12">
    <p:extLst>
      <p:ext uri="{19B8F6BF-5375-455C-9EA6-DF929625EA0E}">
        <p15:presenceInfo xmlns:p15="http://schemas.microsoft.com/office/powerpoint/2012/main" userId="S::ef@cmwf.org::710cfe12-8559-476c-8cf8-59d12e0383eb" providerId="AD"/>
      </p:ext>
    </p:extLst>
  </p:cmAuthor>
  <p:cmAuthor id="14" name="Barry A. Scholl" initials="BAS [2]" lastIdx="11" clrIdx="13">
    <p:extLst>
      <p:ext uri="{19B8F6BF-5375-455C-9EA6-DF929625EA0E}">
        <p15:presenceInfo xmlns:p15="http://schemas.microsoft.com/office/powerpoint/2012/main" userId="S::bas@cmwf.org::9b1eec93-07c6-4a8b-9a40-139c8d674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E68"/>
    <a:srgbClr val="F49149"/>
    <a:srgbClr val="C9DEE3"/>
    <a:srgbClr val="5F5A9D"/>
    <a:srgbClr val="E0E0E0"/>
    <a:srgbClr val="4ABDBC"/>
    <a:srgbClr val="8ADAD2"/>
    <a:srgbClr val="9FE1DB"/>
    <a:srgbClr val="B6E8E3"/>
    <a:srgbClr val="CDE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6"/>
  </p:normalViewPr>
  <p:slideViewPr>
    <p:cSldViewPr snapToGrid="0">
      <p:cViewPr varScale="1">
        <p:scale>
          <a:sx n="62" d="100"/>
          <a:sy n="62" d="100"/>
        </p:scale>
        <p:origin x="1400" y="56"/>
      </p:cViewPr>
      <p:guideLst>
        <p:guide orient="horz" pos="1570"/>
        <p:guide pos="2988"/>
        <p:guide orient="horz" pos="1094"/>
        <p:guide pos="249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E6626-612B-455B-9FD1-DD7A1306BEA5}" type="slidenum">
              <a:rPr lang="en-US" smtClean="0"/>
              <a:t>‹#›</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3/25/2022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624A6060-6742-4C9A-8160-37A16A944179}" type="slidenum">
              <a:rPr lang="en-US" smtClean="0"/>
              <a:t>6</a:t>
            </a:fld>
            <a:endParaRPr lang="en-US" dirty="0"/>
          </a:p>
        </p:txBody>
      </p:sp>
    </p:spTree>
    <p:extLst>
      <p:ext uri="{BB962C8B-B14F-4D97-AF65-F5344CB8AC3E}">
        <p14:creationId xmlns:p14="http://schemas.microsoft.com/office/powerpoint/2010/main" val="222854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22</a:t>
            </a:fld>
            <a:endParaRPr lang="en-US" dirty="0"/>
          </a:p>
        </p:txBody>
      </p:sp>
    </p:spTree>
    <p:extLst>
      <p:ext uri="{BB962C8B-B14F-4D97-AF65-F5344CB8AC3E}">
        <p14:creationId xmlns:p14="http://schemas.microsoft.com/office/powerpoint/2010/main" val="188717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23</a:t>
            </a:fld>
            <a:endParaRPr lang="en-US" dirty="0"/>
          </a:p>
        </p:txBody>
      </p:sp>
    </p:spTree>
    <p:extLst>
      <p:ext uri="{BB962C8B-B14F-4D97-AF65-F5344CB8AC3E}">
        <p14:creationId xmlns:p14="http://schemas.microsoft.com/office/powerpoint/2010/main" val="51388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24</a:t>
            </a:fld>
            <a:endParaRPr lang="en-US" dirty="0"/>
          </a:p>
        </p:txBody>
      </p:sp>
    </p:spTree>
    <p:extLst>
      <p:ext uri="{BB962C8B-B14F-4D97-AF65-F5344CB8AC3E}">
        <p14:creationId xmlns:p14="http://schemas.microsoft.com/office/powerpoint/2010/main" val="309808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25</a:t>
            </a:fld>
            <a:endParaRPr lang="en-US" dirty="0"/>
          </a:p>
        </p:txBody>
      </p:sp>
    </p:spTree>
    <p:extLst>
      <p:ext uri="{BB962C8B-B14F-4D97-AF65-F5344CB8AC3E}">
        <p14:creationId xmlns:p14="http://schemas.microsoft.com/office/powerpoint/2010/main" val="286940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27</a:t>
            </a:fld>
            <a:endParaRPr lang="en-US" dirty="0"/>
          </a:p>
        </p:txBody>
      </p:sp>
    </p:spTree>
    <p:extLst>
      <p:ext uri="{BB962C8B-B14F-4D97-AF65-F5344CB8AC3E}">
        <p14:creationId xmlns:p14="http://schemas.microsoft.com/office/powerpoint/2010/main" val="97134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58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9</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9</a:t>
            </a:fld>
            <a:endParaRPr lang="en-US" sz="1200">
              <a:latin typeface="Calibri"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1516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51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12</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12</a:t>
            </a:fld>
            <a:endParaRPr lang="en-US" sz="1200">
              <a:latin typeface="Calibri"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2265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58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D6BFB-D0FE-144B-8F76-80001310291D}" type="slidenum">
              <a:rPr lang="en-US" smtClean="0"/>
              <a:t>19</a:t>
            </a:fld>
            <a:endParaRPr lang="en-US" dirty="0"/>
          </a:p>
        </p:txBody>
      </p:sp>
    </p:spTree>
    <p:extLst>
      <p:ext uri="{BB962C8B-B14F-4D97-AF65-F5344CB8AC3E}">
        <p14:creationId xmlns:p14="http://schemas.microsoft.com/office/powerpoint/2010/main" val="353695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20</a:t>
            </a:fld>
            <a:endParaRPr lang="en-US" dirty="0"/>
          </a:p>
        </p:txBody>
      </p:sp>
    </p:spTree>
    <p:extLst>
      <p:ext uri="{BB962C8B-B14F-4D97-AF65-F5344CB8AC3E}">
        <p14:creationId xmlns:p14="http://schemas.microsoft.com/office/powerpoint/2010/main" val="32698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a:p>
            <a:pPr marL="685800" marR="0" lvl="1" indent="-228600">
              <a:lnSpc>
                <a:spcPct val="107000"/>
              </a:lnSpc>
              <a:spcBef>
                <a:spcPts val="0"/>
              </a:spcBef>
              <a:spcAft>
                <a:spcPts val="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8D6BFB-D0FE-144B-8F76-80001310291D}" type="slidenum">
              <a:rPr lang="en-US" smtClean="0"/>
              <a:t>21</a:t>
            </a:fld>
            <a:endParaRPr lang="en-US" dirty="0"/>
          </a:p>
        </p:txBody>
      </p:sp>
    </p:spTree>
    <p:extLst>
      <p:ext uri="{BB962C8B-B14F-4D97-AF65-F5344CB8AC3E}">
        <p14:creationId xmlns:p14="http://schemas.microsoft.com/office/powerpoint/2010/main" val="152673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b="0" i="0" spc="0">
                <a:solidFill>
                  <a:schemeClr val="bg1"/>
                </a:solidFill>
                <a:latin typeface="Arial" panose="020B0604020202020204" pitchFamily="34" charset="0"/>
                <a:cs typeface="Arial" panose="020B0604020202020204" pitchFamily="34" charset="0"/>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0"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b="0" i="0" spc="0"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15" name="Slide Number Placeholder 5">
            <a:extLst>
              <a:ext uri="{FF2B5EF4-FFF2-40B4-BE49-F238E27FC236}">
                <a16:creationId xmlns:a16="http://schemas.microsoft.com/office/drawing/2014/main" id="{9A80C94D-DB55-5E49-B2B4-5E8C448A5FF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dirty="0">
              <a:solidFill>
                <a:schemeClr val="accent1"/>
              </a:solidFill>
              <a:latin typeface="+mn-lt"/>
            </a:endParaRPr>
          </a:p>
        </p:txBody>
      </p:sp>
    </p:spTree>
    <p:extLst>
      <p:ext uri="{BB962C8B-B14F-4D97-AF65-F5344CB8AC3E}">
        <p14:creationId xmlns:p14="http://schemas.microsoft.com/office/powerpoint/2010/main" val="315494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3" y="1828800"/>
            <a:ext cx="4114800"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9956783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034136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78"/>
            <a:ext cx="4114800" cy="4206241"/>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8272BB8B-624A-4C45-B901-FBCED4B14A6C}"/>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98169572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60BDA4A3-F221-914D-BFF9-03E27D314E89}"/>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132819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8824079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dirty="0">
              <a:solidFill>
                <a:schemeClr val="accent6">
                  <a:lumMod val="20000"/>
                  <a:lumOff val="80000"/>
                </a:schemeClr>
              </a:solidFill>
              <a:latin typeface="+mn-lt"/>
            </a:endParaRP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40771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923759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7374C714-767A-8D45-96AF-F0D193DA9C08}"/>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4"/>
                </a:solidFill>
              </a:defRPr>
            </a:lvl1pPr>
          </a:lstStyle>
          <a:p>
            <a:r>
              <a:rPr lang="en-US"/>
              <a:t>Drag picture to placeholder or click icon to add</a:t>
            </a:r>
          </a:p>
        </p:txBody>
      </p:sp>
    </p:spTree>
    <p:extLst>
      <p:ext uri="{BB962C8B-B14F-4D97-AF65-F5344CB8AC3E}">
        <p14:creationId xmlns:p14="http://schemas.microsoft.com/office/powerpoint/2010/main" val="255354279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CF209F0E-A49E-434E-A261-373A60B7566B}"/>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279846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7696565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94571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521918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D4FEE5-74F9-4EB5-9C4A-2FCC04EAB6DB}" type="datetime1">
              <a:rPr lang="en-US" smtClean="0">
                <a:solidFill>
                  <a:prstClr val="black">
                    <a:tint val="75000"/>
                  </a:prstClr>
                </a:solidFill>
              </a:r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27DF29-83C2-4CC1-88D2-0683FD59EB43}" type="datetime1">
              <a:rPr lang="en-US" smtClean="0">
                <a:solidFill>
                  <a:prstClr val="black">
                    <a:tint val="75000"/>
                  </a:prstClr>
                </a:solidFill>
              </a:r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9D98FE0-9405-47E5-BFCE-B1E4861676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2">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37767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314C1-8D77-4AD4-B8B5-8CC35EC331F1}" type="datetime1">
              <a:rPr lang="en-US" smtClean="0">
                <a:solidFill>
                  <a:prstClr val="black">
                    <a:tint val="75000"/>
                  </a:prstClr>
                </a:solidFill>
              </a:r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85A9AA-DBC0-4F63-9F14-6A2CC1833D0E}" type="datetime1">
              <a:rPr lang="en-US" smtClean="0">
                <a:solidFill>
                  <a:prstClr val="black">
                    <a:tint val="75000"/>
                  </a:prstClr>
                </a:solidFill>
              </a:rPr>
              <a:t>3/25/2022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D1A229-FB9D-44D2-BF2C-471375F95A0E}" type="datetime1">
              <a:rPr lang="en-US" smtClean="0">
                <a:solidFill>
                  <a:prstClr val="black">
                    <a:tint val="75000"/>
                  </a:prstClr>
                </a:solidFill>
              </a:rPr>
              <a:t>3/25/2022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EC8CB-7E4C-4DA4-998A-6FB59686E14B}" type="datetime1">
              <a:rPr lang="en-US" smtClean="0">
                <a:solidFill>
                  <a:prstClr val="black">
                    <a:tint val="75000"/>
                  </a:prstClr>
                </a:solidFill>
              </a:rPr>
              <a:t>3/25/2022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55973-8A69-425C-AAEC-02DBA848D2F8}" type="datetime1">
              <a:rPr lang="en-US" smtClean="0">
                <a:solidFill>
                  <a:prstClr val="black">
                    <a:tint val="75000"/>
                  </a:prstClr>
                </a:solidFill>
              </a:rPr>
              <a:t>3/25/2022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8C564-2FED-471A-B31A-3CEDED662BF1}" type="datetime1">
              <a:rPr lang="en-US" smtClean="0">
                <a:solidFill>
                  <a:prstClr val="black">
                    <a:tint val="75000"/>
                  </a:prstClr>
                </a:solidFill>
              </a:rPr>
              <a:t>3/25/2022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98C2D80-8D65-44C3-AFF3-67BF406FFB78}" type="datetime1">
              <a:rPr lang="en-US" smtClean="0">
                <a:solidFill>
                  <a:prstClr val="black">
                    <a:tint val="75000"/>
                  </a:prstClr>
                </a:solidFill>
              </a:rPr>
              <a:t>3/25/2022</a:t>
            </a:fld>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2"/>
          </p:nvPr>
        </p:nvSpPr>
        <p:spPr/>
        <p:txBody>
          <a:bodyPr/>
          <a:lstStyle/>
          <a:p>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A11E7D-AC1A-4F66-922D-FFAFE57AF783}" type="datetime1">
              <a:rPr lang="en-US" smtClean="0">
                <a:solidFill>
                  <a:prstClr val="black">
                    <a:tint val="75000"/>
                  </a:prstClr>
                </a:solidFill>
              </a:r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E490E-9AB0-4297-A175-C142E8E93B84}" type="datetime1">
              <a:rPr lang="en-US" smtClean="0">
                <a:solidFill>
                  <a:prstClr val="black">
                    <a:tint val="75000"/>
                  </a:prstClr>
                </a:solidFill>
              </a:r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
    <p:spTree>
      <p:nvGrpSpPr>
        <p:cNvPr id="1" name=""/>
        <p:cNvGrpSpPr/>
        <p:nvPr/>
      </p:nvGrpSpPr>
      <p:grpSpPr>
        <a:xfrm>
          <a:off x="0" y="0"/>
          <a:ext cx="0" cy="0"/>
          <a:chOff x="0" y="0"/>
          <a:chExt cx="0" cy="0"/>
        </a:xfrm>
      </p:grpSpPr>
      <p:pic>
        <p:nvPicPr>
          <p:cNvPr id="3" name="Picture 2" descr="20140205_LegWA_3001ab-(ZF-8244-58416-1-0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886"/>
            <a:ext cx="9144000" cy="6096000"/>
          </a:xfrm>
          <a:prstGeom prst="rect">
            <a:avLst/>
          </a:prstGeom>
        </p:spPr>
      </p:pic>
      <p:sp>
        <p:nvSpPr>
          <p:cNvPr id="2" name="Rectangle 1"/>
          <p:cNvSpPr/>
          <p:nvPr userDrawn="1"/>
        </p:nvSpPr>
        <p:spPr>
          <a:xfrm>
            <a:off x="0" y="3846797"/>
            <a:ext cx="9144000" cy="30112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userDrawn="1">
            <p:ph type="ctrTitle"/>
          </p:nvPr>
        </p:nvSpPr>
        <p:spPr>
          <a:xfrm>
            <a:off x="341624" y="4270838"/>
            <a:ext cx="8463512" cy="651067"/>
          </a:xfrm>
        </p:spPr>
        <p:txBody>
          <a:bodyPr anchor="t">
            <a:noAutofit/>
          </a:bodyPr>
          <a:lstStyle>
            <a:lvl1pPr algn="r">
              <a:defRPr sz="3600"/>
            </a:lvl1pPr>
          </a:lstStyle>
          <a:p>
            <a:r>
              <a:rPr lang="en-US"/>
              <a:t>Click to edit Master title style</a:t>
            </a:r>
            <a:endParaRPr lang="en-US" dirty="0"/>
          </a:p>
        </p:txBody>
      </p:sp>
      <p:sp>
        <p:nvSpPr>
          <p:cNvPr id="4" name="Date Placeholder 3"/>
          <p:cNvSpPr>
            <a:spLocks noGrp="1"/>
          </p:cNvSpPr>
          <p:nvPr userDrawn="1">
            <p:ph type="dt" sz="half" idx="10"/>
          </p:nvPr>
        </p:nvSpPr>
        <p:spPr>
          <a:xfrm>
            <a:off x="3562350" y="5372624"/>
            <a:ext cx="5242786" cy="407815"/>
          </a:xfrm>
        </p:spPr>
        <p:txBody>
          <a:bodyPr anchor="t"/>
          <a:lstStyle>
            <a:lvl1pPr>
              <a:defRPr sz="1100">
                <a:solidFill>
                  <a:srgbClr val="084678"/>
                </a:solidFill>
              </a:defRPr>
            </a:lvl1pPr>
          </a:lstStyle>
          <a:p>
            <a:r>
              <a:rPr lang="en-US"/>
              <a:t>State of Reform</a:t>
            </a:r>
            <a:endParaRPr lang="en-US" dirty="0"/>
          </a:p>
        </p:txBody>
      </p:sp>
      <p:grpSp>
        <p:nvGrpSpPr>
          <p:cNvPr id="6" name="Group 5"/>
          <p:cNvGrpSpPr/>
          <p:nvPr userDrawn="1"/>
        </p:nvGrpSpPr>
        <p:grpSpPr>
          <a:xfrm>
            <a:off x="1" y="5683018"/>
            <a:ext cx="9143998" cy="796779"/>
            <a:chOff x="1" y="5683018"/>
            <a:chExt cx="9143998" cy="796779"/>
          </a:xfrm>
        </p:grpSpPr>
        <p:sp>
          <p:nvSpPr>
            <p:cNvPr id="20" name="Rectangle 19"/>
            <p:cNvSpPr/>
            <p:nvPr userDrawn="1"/>
          </p:nvSpPr>
          <p:spPr>
            <a:xfrm>
              <a:off x="1" y="5822950"/>
              <a:ext cx="269874"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562350" y="5822950"/>
              <a:ext cx="5581649"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40" y="5683018"/>
              <a:ext cx="2986104" cy="796779"/>
            </a:xfrm>
            <a:prstGeom prst="rect">
              <a:avLst/>
            </a:prstGeom>
          </p:spPr>
        </p:pic>
      </p:grpSp>
      <p:sp>
        <p:nvSpPr>
          <p:cNvPr id="16" name="Subtitle 2"/>
          <p:cNvSpPr>
            <a:spLocks noGrp="1"/>
          </p:cNvSpPr>
          <p:nvPr userDrawn="1">
            <p:ph type="subTitle" idx="1"/>
          </p:nvPr>
        </p:nvSpPr>
        <p:spPr>
          <a:xfrm>
            <a:off x="341624" y="4921905"/>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8952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bg2">
                    <a:lumMod val="40000"/>
                    <a:lumOff val="6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20000"/>
                    <a:lumOff val="80000"/>
                  </a:schemeClr>
                </a:solidFill>
                <a:latin typeface="+mn-lt"/>
              </a:rPr>
              <a:pPr algn="r"/>
              <a:t>‹#›</a:t>
            </a:fld>
            <a:endParaRPr lang="en-US" sz="900" dirty="0">
              <a:solidFill>
                <a:schemeClr val="bg2">
                  <a:lumMod val="20000"/>
                  <a:lumOff val="80000"/>
                </a:schemeClr>
              </a:solidFill>
              <a:latin typeface="+mn-lt"/>
            </a:endParaRP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50783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o Photo">
    <p:spTree>
      <p:nvGrpSpPr>
        <p:cNvPr id="1" name=""/>
        <p:cNvGrpSpPr/>
        <p:nvPr/>
      </p:nvGrpSpPr>
      <p:grpSpPr>
        <a:xfrm>
          <a:off x="0" y="0"/>
          <a:ext cx="0" cy="0"/>
          <a:chOff x="0" y="0"/>
          <a:chExt cx="0" cy="0"/>
        </a:xfrm>
      </p:grpSpPr>
      <p:grpSp>
        <p:nvGrpSpPr>
          <p:cNvPr id="13" name="Group 12"/>
          <p:cNvGrpSpPr/>
          <p:nvPr userDrawn="1"/>
        </p:nvGrpSpPr>
        <p:grpSpPr>
          <a:xfrm>
            <a:off x="0" y="1"/>
            <a:ext cx="9144000" cy="5339644"/>
            <a:chOff x="0" y="1"/>
            <a:chExt cx="9144000" cy="5339644"/>
          </a:xfrm>
        </p:grpSpPr>
        <p:sp>
          <p:nvSpPr>
            <p:cNvPr id="12" name="Rectangle 11"/>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a:off x="0" y="1065390"/>
              <a:ext cx="8149167" cy="4274255"/>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562350" y="3231465"/>
            <a:ext cx="5242786" cy="407815"/>
          </a:xfrm>
        </p:spPr>
        <p:txBody>
          <a:bodyPr anchor="t"/>
          <a:lstStyle>
            <a:lvl1pPr>
              <a:defRPr sz="1400">
                <a:solidFill>
                  <a:srgbClr val="084678"/>
                </a:solidFill>
              </a:defRPr>
            </a:lvl1pPr>
          </a:lstStyle>
          <a:p>
            <a:r>
              <a:rPr lang="en-US"/>
              <a:t>State of Reform</a:t>
            </a:r>
            <a:endParaRPr lang="en-US" dirty="0"/>
          </a:p>
        </p:txBody>
      </p:sp>
      <p:grpSp>
        <p:nvGrpSpPr>
          <p:cNvPr id="17" name="Group 16"/>
          <p:cNvGrpSpPr/>
          <p:nvPr userDrawn="1"/>
        </p:nvGrpSpPr>
        <p:grpSpPr>
          <a:xfrm>
            <a:off x="1" y="5683018"/>
            <a:ext cx="9143998" cy="796779"/>
            <a:chOff x="1" y="5683018"/>
            <a:chExt cx="9143998" cy="796779"/>
          </a:xfrm>
        </p:grpSpPr>
        <p:sp>
          <p:nvSpPr>
            <p:cNvPr id="18" name="Rectangle 17"/>
            <p:cNvSpPr/>
            <p:nvPr userDrawn="1"/>
          </p:nvSpPr>
          <p:spPr>
            <a:xfrm>
              <a:off x="1" y="5822950"/>
              <a:ext cx="269874"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562350" y="5822950"/>
              <a:ext cx="5581649" cy="501649"/>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40" y="5683018"/>
              <a:ext cx="2986104" cy="796779"/>
            </a:xfrm>
            <a:prstGeom prst="rect">
              <a:avLst/>
            </a:prstGeom>
          </p:spPr>
        </p:pic>
      </p:grpSp>
    </p:spTree>
    <p:extLst>
      <p:ext uri="{BB962C8B-B14F-4D97-AF65-F5344CB8AC3E}">
        <p14:creationId xmlns:p14="http://schemas.microsoft.com/office/powerpoint/2010/main" val="2022017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172" y="4270838"/>
            <a:ext cx="8464963" cy="651067"/>
          </a:xfrm>
        </p:spPr>
        <p:txBody>
          <a:bodyPr anchor="t">
            <a:normAutofit/>
          </a:bodyPr>
          <a:lstStyle>
            <a:lvl1pPr algn="r">
              <a:defRPr sz="3600" b="0" cap="none"/>
            </a:lvl1pPr>
          </a:lstStyle>
          <a:p>
            <a:r>
              <a:rPr lang="en-US" dirty="0"/>
              <a:t>Click to edit master title style</a:t>
            </a:r>
          </a:p>
        </p:txBody>
      </p:sp>
      <p:sp>
        <p:nvSpPr>
          <p:cNvPr id="3" name="Text Placeholder 2"/>
          <p:cNvSpPr>
            <a:spLocks noGrp="1"/>
          </p:cNvSpPr>
          <p:nvPr>
            <p:ph type="body" idx="1"/>
          </p:nvPr>
        </p:nvSpPr>
        <p:spPr>
          <a:xfrm>
            <a:off x="340172" y="4921905"/>
            <a:ext cx="8464963" cy="808824"/>
          </a:xfrm>
        </p:spPr>
        <p:txBody>
          <a:bodyPr anchor="t"/>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State of Reform</a:t>
            </a:r>
            <a:endParaRPr lang="en-US" dirty="0"/>
          </a:p>
        </p:txBody>
      </p:sp>
      <p:sp>
        <p:nvSpPr>
          <p:cNvPr id="5" name="Footer Placeholder 4"/>
          <p:cNvSpPr>
            <a:spLocks noGrp="1"/>
          </p:cNvSpPr>
          <p:nvPr>
            <p:ph type="ftr" sz="quarter" idx="11"/>
          </p:nvPr>
        </p:nvSpPr>
        <p:spPr/>
        <p:txBody>
          <a:bodyPr/>
          <a:lstStyle/>
          <a:p>
            <a:r>
              <a:rPr lang="en-US"/>
              <a:t>Sept. 16. 2021</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grpSp>
        <p:nvGrpSpPr>
          <p:cNvPr id="8" name="Group 7"/>
          <p:cNvGrpSpPr/>
          <p:nvPr userDrawn="1"/>
        </p:nvGrpSpPr>
        <p:grpSpPr>
          <a:xfrm>
            <a:off x="0" y="0"/>
            <a:ext cx="9144000" cy="3846797"/>
            <a:chOff x="0" y="1"/>
            <a:chExt cx="12692560" cy="5339644"/>
          </a:xfrm>
        </p:grpSpPr>
        <p:sp>
          <p:nvSpPr>
            <p:cNvPr id="9" name="Rectangle 8"/>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userDrawn="1"/>
          </p:nvSpPr>
          <p:spPr>
            <a:xfrm>
              <a:off x="0" y="1065390"/>
              <a:ext cx="8149167" cy="4274255"/>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42771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State of Reform</a:t>
            </a:r>
            <a:endParaRPr lang="en-US" dirty="0"/>
          </a:p>
        </p:txBody>
      </p:sp>
      <p:sp>
        <p:nvSpPr>
          <p:cNvPr id="5" name="Footer Placeholder 4"/>
          <p:cNvSpPr>
            <a:spLocks noGrp="1"/>
          </p:cNvSpPr>
          <p:nvPr>
            <p:ph type="ftr" sz="quarter" idx="11"/>
          </p:nvPr>
        </p:nvSpPr>
        <p:spPr/>
        <p:txBody>
          <a:bodyPr/>
          <a:lstStyle/>
          <a:p>
            <a:r>
              <a:rPr lang="en-US"/>
              <a:t>Sept. 16. 2021</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cxnSp>
        <p:nvCxnSpPr>
          <p:cNvPr id="8" name="Straight Connector 7"/>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23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State of Reform</a:t>
            </a:r>
            <a:endParaRPr lang="en-US" dirty="0"/>
          </a:p>
        </p:txBody>
      </p:sp>
      <p:sp>
        <p:nvSpPr>
          <p:cNvPr id="6" name="Footer Placeholder 5"/>
          <p:cNvSpPr>
            <a:spLocks noGrp="1"/>
          </p:cNvSpPr>
          <p:nvPr>
            <p:ph type="ftr" sz="quarter" idx="11"/>
          </p:nvPr>
        </p:nvSpPr>
        <p:spPr/>
        <p:txBody>
          <a:bodyPr/>
          <a:lstStyle/>
          <a:p>
            <a:r>
              <a:rPr lang="en-US"/>
              <a:t>Sept. 16. 2021</a:t>
            </a:r>
            <a:endParaRPr lang="en-US" dirty="0"/>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cxnSp>
        <p:nvCxnSpPr>
          <p:cNvPr id="9" name="Straight Connector 8"/>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8014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10" y="1312056"/>
            <a:ext cx="4137178" cy="862819"/>
          </a:xfrm>
        </p:spPr>
        <p:txBody>
          <a:bodyPr anchor="t"/>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2056"/>
            <a:ext cx="4160111" cy="862819"/>
          </a:xfrm>
        </p:spPr>
        <p:txBody>
          <a:bodyPr anchor="t"/>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State of Reform</a:t>
            </a:r>
            <a:endParaRPr lang="en-US" dirty="0"/>
          </a:p>
        </p:txBody>
      </p:sp>
      <p:sp>
        <p:nvSpPr>
          <p:cNvPr id="8" name="Footer Placeholder 7"/>
          <p:cNvSpPr>
            <a:spLocks noGrp="1"/>
          </p:cNvSpPr>
          <p:nvPr>
            <p:ph type="ftr" sz="quarter" idx="11"/>
          </p:nvPr>
        </p:nvSpPr>
        <p:spPr/>
        <p:txBody>
          <a:bodyPr/>
          <a:lstStyle/>
          <a:p>
            <a:r>
              <a:rPr lang="en-US"/>
              <a:t>Sept. 16. 2021</a:t>
            </a:r>
            <a:endParaRPr lang="en-US" dirty="0"/>
          </a:p>
        </p:txBody>
      </p:sp>
      <p:sp>
        <p:nvSpPr>
          <p:cNvPr id="9" name="Slide Number Placeholder 8"/>
          <p:cNvSpPr>
            <a:spLocks noGrp="1"/>
          </p:cNvSpPr>
          <p:nvPr>
            <p:ph type="sldNum" sz="quarter" idx="12"/>
          </p:nvPr>
        </p:nvSpPr>
        <p:spPr/>
        <p:txBody>
          <a:bodyPr/>
          <a:lstStyle/>
          <a:p>
            <a:fld id="{2981B80C-5BE7-794F-A6A0-8361E3B5D2E6}" type="slidenum">
              <a:rPr lang="en-US" smtClean="0"/>
              <a:t>‹#›</a:t>
            </a:fld>
            <a:endParaRPr lang="en-US" dirty="0"/>
          </a:p>
        </p:txBody>
      </p:sp>
      <p:cxnSp>
        <p:nvCxnSpPr>
          <p:cNvPr id="11" name="Straight Connector 10"/>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041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State of Reform</a:t>
            </a:r>
            <a:endParaRPr lang="en-US" dirty="0"/>
          </a:p>
        </p:txBody>
      </p:sp>
      <p:sp>
        <p:nvSpPr>
          <p:cNvPr id="4" name="Footer Placeholder 3"/>
          <p:cNvSpPr>
            <a:spLocks noGrp="1"/>
          </p:cNvSpPr>
          <p:nvPr>
            <p:ph type="ftr" sz="quarter" idx="11"/>
          </p:nvPr>
        </p:nvSpPr>
        <p:spPr/>
        <p:txBody>
          <a:bodyPr/>
          <a:lstStyle/>
          <a:p>
            <a:r>
              <a:rPr lang="en-US"/>
              <a:t>Sept. 16. 2021</a:t>
            </a:r>
            <a:endParaRPr lang="en-US" dirty="0"/>
          </a:p>
        </p:txBody>
      </p:sp>
      <p:sp>
        <p:nvSpPr>
          <p:cNvPr id="5" name="Slide Number Placeholder 4"/>
          <p:cNvSpPr>
            <a:spLocks noGrp="1"/>
          </p:cNvSpPr>
          <p:nvPr>
            <p:ph type="sldNum" sz="quarter" idx="12"/>
          </p:nvPr>
        </p:nvSpPr>
        <p:spPr/>
        <p:txBody>
          <a:bodyPr/>
          <a:lstStyle/>
          <a:p>
            <a:fld id="{2981B80C-5BE7-794F-A6A0-8361E3B5D2E6}" type="slidenum">
              <a:rPr lang="en-US" smtClean="0"/>
              <a:t>‹#›</a:t>
            </a:fld>
            <a:endParaRPr lang="en-US" dirty="0"/>
          </a:p>
        </p:txBody>
      </p:sp>
      <p:cxnSp>
        <p:nvCxnSpPr>
          <p:cNvPr id="6" name="Straight Connector 5"/>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89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State of Reform</a:t>
            </a:r>
            <a:endParaRPr lang="en-US" dirty="0"/>
          </a:p>
        </p:txBody>
      </p:sp>
      <p:sp>
        <p:nvSpPr>
          <p:cNvPr id="3" name="Footer Placeholder 2"/>
          <p:cNvSpPr>
            <a:spLocks noGrp="1"/>
          </p:cNvSpPr>
          <p:nvPr>
            <p:ph type="ftr" sz="quarter" idx="11"/>
          </p:nvPr>
        </p:nvSpPr>
        <p:spPr/>
        <p:txBody>
          <a:bodyPr/>
          <a:lstStyle/>
          <a:p>
            <a:r>
              <a:rPr lang="en-US"/>
              <a:t>Sept. 16. 2021</a:t>
            </a:r>
            <a:endParaRPr lang="en-US" dirty="0"/>
          </a:p>
        </p:txBody>
      </p:sp>
      <p:sp>
        <p:nvSpPr>
          <p:cNvPr id="4" name="Slide Number Placeholder 3"/>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768177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State of Reform</a:t>
            </a:r>
            <a:endParaRPr lang="en-US" dirty="0"/>
          </a:p>
        </p:txBody>
      </p:sp>
      <p:sp>
        <p:nvSpPr>
          <p:cNvPr id="6" name="Footer Placeholder 5"/>
          <p:cNvSpPr>
            <a:spLocks noGrp="1"/>
          </p:cNvSpPr>
          <p:nvPr>
            <p:ph type="ftr" sz="quarter" idx="11"/>
          </p:nvPr>
        </p:nvSpPr>
        <p:spPr/>
        <p:txBody>
          <a:bodyPr/>
          <a:lstStyle/>
          <a:p>
            <a:r>
              <a:rPr lang="en-US"/>
              <a:t>Sept. 16. 2021</a:t>
            </a:r>
            <a:endParaRPr lang="en-US" dirty="0"/>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335535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State of Reform</a:t>
            </a:r>
            <a:endParaRPr lang="en-US" dirty="0"/>
          </a:p>
        </p:txBody>
      </p:sp>
      <p:sp>
        <p:nvSpPr>
          <p:cNvPr id="6" name="Footer Placeholder 5"/>
          <p:cNvSpPr>
            <a:spLocks noGrp="1"/>
          </p:cNvSpPr>
          <p:nvPr>
            <p:ph type="ftr" sz="quarter" idx="11"/>
          </p:nvPr>
        </p:nvSpPr>
        <p:spPr/>
        <p:txBody>
          <a:bodyPr/>
          <a:lstStyle/>
          <a:p>
            <a:r>
              <a:rPr lang="en-US"/>
              <a:t>Sept. 16. 2021</a:t>
            </a:r>
            <a:endParaRPr lang="en-US" dirty="0"/>
          </a:p>
        </p:txBody>
      </p:sp>
      <p:sp>
        <p:nvSpPr>
          <p:cNvPr id="7" name="Slide Number Placeholder 6"/>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1035233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State of Reform</a:t>
            </a:r>
            <a:endParaRPr lang="en-US" dirty="0"/>
          </a:p>
        </p:txBody>
      </p:sp>
      <p:sp>
        <p:nvSpPr>
          <p:cNvPr id="5" name="Footer Placeholder 4"/>
          <p:cNvSpPr>
            <a:spLocks noGrp="1"/>
          </p:cNvSpPr>
          <p:nvPr>
            <p:ph type="ftr" sz="quarter" idx="11"/>
          </p:nvPr>
        </p:nvSpPr>
        <p:spPr/>
        <p:txBody>
          <a:bodyPr/>
          <a:lstStyle/>
          <a:p>
            <a:r>
              <a:rPr lang="en-US"/>
              <a:t>Sept. 16. 2021</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cxnSp>
        <p:nvCxnSpPr>
          <p:cNvPr id="7" name="Straight Connector 6"/>
          <p:cNvCxnSpPr/>
          <p:nvPr userDrawn="1"/>
        </p:nvCxnSpPr>
        <p:spPr>
          <a:xfrm>
            <a:off x="360210" y="995546"/>
            <a:ext cx="8444926"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1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4">
                    <a:lumMod val="40000"/>
                    <a:lumOff val="6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20000"/>
                    <a:lumOff val="80000"/>
                  </a:schemeClr>
                </a:solidFill>
                <a:latin typeface="+mn-lt"/>
              </a:rPr>
              <a:pPr algn="r"/>
              <a:t>‹#›</a:t>
            </a:fld>
            <a:endParaRPr lang="en-US" sz="900" dirty="0">
              <a:solidFill>
                <a:schemeClr val="accent4">
                  <a:lumMod val="20000"/>
                  <a:lumOff val="80000"/>
                </a:schemeClr>
              </a:solidFill>
              <a:latin typeface="+mn-lt"/>
            </a:endParaRP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45459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State of Reform</a:t>
            </a:r>
            <a:endParaRPr lang="en-US" dirty="0"/>
          </a:p>
        </p:txBody>
      </p:sp>
      <p:sp>
        <p:nvSpPr>
          <p:cNvPr id="5" name="Footer Placeholder 4"/>
          <p:cNvSpPr>
            <a:spLocks noGrp="1"/>
          </p:cNvSpPr>
          <p:nvPr>
            <p:ph type="ftr" sz="quarter" idx="11"/>
          </p:nvPr>
        </p:nvSpPr>
        <p:spPr/>
        <p:txBody>
          <a:bodyPr/>
          <a:lstStyle/>
          <a:p>
            <a:r>
              <a:rPr lang="en-US"/>
              <a:t>Sept. 16. 2021</a:t>
            </a:r>
            <a:endParaRPr lang="en-US" dirty="0"/>
          </a:p>
        </p:txBody>
      </p:sp>
      <p:sp>
        <p:nvSpPr>
          <p:cNvPr id="6" name="Slide Number Placeholder 5"/>
          <p:cNvSpPr>
            <a:spLocks noGrp="1"/>
          </p:cNvSpPr>
          <p:nvPr>
            <p:ph type="sldNum" sz="quarter" idx="12"/>
          </p:nvPr>
        </p:nvSpPr>
        <p:spPr/>
        <p:txBody>
          <a:bodyPr/>
          <a:lstStyle/>
          <a:p>
            <a:fld id="{2981B80C-5BE7-794F-A6A0-8361E3B5D2E6}" type="slidenum">
              <a:rPr lang="en-US" smtClean="0"/>
              <a:t>‹#›</a:t>
            </a:fld>
            <a:endParaRPr lang="en-US" dirty="0"/>
          </a:p>
        </p:txBody>
      </p:sp>
    </p:spTree>
    <p:extLst>
      <p:ext uri="{BB962C8B-B14F-4D97-AF65-F5344CB8AC3E}">
        <p14:creationId xmlns:p14="http://schemas.microsoft.com/office/powerpoint/2010/main" val="3818526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5"/>
              <a:t>Sept. 16. 2021</a:t>
            </a:r>
            <a:endParaRPr spc="-5" dirty="0"/>
          </a:p>
        </p:txBody>
      </p:sp>
      <p:sp>
        <p:nvSpPr>
          <p:cNvPr id="5" name="Holder 5"/>
          <p:cNvSpPr>
            <a:spLocks noGrp="1"/>
          </p:cNvSpPr>
          <p:nvPr>
            <p:ph type="dt" sz="half" idx="6"/>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10"/>
              <a:t>State of Reform</a:t>
            </a:r>
            <a:endParaRPr spc="-5" dirty="0"/>
          </a:p>
        </p:txBody>
      </p:sp>
      <p:sp>
        <p:nvSpPr>
          <p:cNvPr id="6" name="Holder 6"/>
          <p:cNvSpPr>
            <a:spLocks noGrp="1"/>
          </p:cNvSpPr>
          <p:nvPr>
            <p:ph type="sldNum" sz="quarter" idx="7"/>
          </p:nvPr>
        </p:nvSpPr>
        <p:spPr/>
        <p:txBody>
          <a:bodyPr lIns="0" tIns="0" rIns="0" bIns="0"/>
          <a:lstStyle>
            <a:lvl1pPr>
              <a:defRPr sz="1000" b="0" i="0">
                <a:solidFill>
                  <a:srgbClr val="3E3E3E"/>
                </a:solidFill>
                <a:latin typeface="Segoe UI"/>
                <a:cs typeface="Segoe UI"/>
              </a:defRPr>
            </a:lvl1pPr>
          </a:lstStyle>
          <a:p>
            <a:pPr marL="25400">
              <a:spcBef>
                <a:spcPts val="175"/>
              </a:spcBef>
            </a:pPr>
            <a:fld id="{81D60167-4931-47E6-BA6A-407CBD079E47}" type="slidenum">
              <a:rPr spc="-5" dirty="0"/>
              <a:pPr marL="25400">
                <a:spcBef>
                  <a:spcPts val="175"/>
                </a:spcBef>
              </a:pPr>
              <a:t>‹#›</a:t>
            </a:fld>
            <a:endParaRPr spc="-5" dirty="0"/>
          </a:p>
        </p:txBody>
      </p:sp>
    </p:spTree>
    <p:extLst>
      <p:ext uri="{BB962C8B-B14F-4D97-AF65-F5344CB8AC3E}">
        <p14:creationId xmlns:p14="http://schemas.microsoft.com/office/powerpoint/2010/main" val="3742474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80160" y="6257556"/>
            <a:ext cx="7863840" cy="327660"/>
          </a:xfrm>
          <a:custGeom>
            <a:avLst/>
            <a:gdLst/>
            <a:ahLst/>
            <a:cxnLst/>
            <a:rect l="l" t="t" r="r" b="b"/>
            <a:pathLst>
              <a:path w="7863840" h="327659">
                <a:moveTo>
                  <a:pt x="0" y="327647"/>
                </a:moveTo>
                <a:lnTo>
                  <a:pt x="7863840" y="327647"/>
                </a:lnTo>
                <a:lnTo>
                  <a:pt x="7863840" y="0"/>
                </a:lnTo>
                <a:lnTo>
                  <a:pt x="0" y="0"/>
                </a:lnTo>
                <a:lnTo>
                  <a:pt x="0" y="327647"/>
                </a:lnTo>
                <a:close/>
              </a:path>
            </a:pathLst>
          </a:custGeom>
          <a:solidFill>
            <a:srgbClr val="E1E1E1"/>
          </a:solidFill>
        </p:spPr>
        <p:txBody>
          <a:bodyPr wrap="square" lIns="0" tIns="0" rIns="0" bIns="0" rtlCol="0"/>
          <a:lstStyle/>
          <a:p>
            <a:pPr defTabSz="914400"/>
            <a:endParaRPr dirty="0">
              <a:solidFill>
                <a:prstClr val="black"/>
              </a:solidFill>
            </a:endParaRPr>
          </a:p>
        </p:txBody>
      </p:sp>
      <p:sp>
        <p:nvSpPr>
          <p:cNvPr id="17" name="bk object 17"/>
          <p:cNvSpPr/>
          <p:nvPr/>
        </p:nvSpPr>
        <p:spPr>
          <a:xfrm>
            <a:off x="0" y="6257556"/>
            <a:ext cx="231775" cy="327660"/>
          </a:xfrm>
          <a:custGeom>
            <a:avLst/>
            <a:gdLst/>
            <a:ahLst/>
            <a:cxnLst/>
            <a:rect l="l" t="t" r="r" b="b"/>
            <a:pathLst>
              <a:path w="231775" h="327659">
                <a:moveTo>
                  <a:pt x="0" y="327647"/>
                </a:moveTo>
                <a:lnTo>
                  <a:pt x="231647" y="327647"/>
                </a:lnTo>
                <a:lnTo>
                  <a:pt x="231647" y="0"/>
                </a:lnTo>
                <a:lnTo>
                  <a:pt x="0" y="0"/>
                </a:lnTo>
                <a:lnTo>
                  <a:pt x="0" y="327647"/>
                </a:lnTo>
                <a:close/>
              </a:path>
            </a:pathLst>
          </a:custGeom>
          <a:solidFill>
            <a:srgbClr val="E1E1E1"/>
          </a:solidFill>
        </p:spPr>
        <p:txBody>
          <a:bodyPr wrap="square" lIns="0" tIns="0" rIns="0" bIns="0" rtlCol="0"/>
          <a:lstStyle/>
          <a:p>
            <a:pPr defTabSz="914400"/>
            <a:endParaRPr dirty="0">
              <a:solidFill>
                <a:prstClr val="black"/>
              </a:solidFill>
            </a:endParaRPr>
          </a:p>
        </p:txBody>
      </p:sp>
      <p:sp>
        <p:nvSpPr>
          <p:cNvPr id="18" name="bk object 18"/>
          <p:cNvSpPr/>
          <p:nvPr/>
        </p:nvSpPr>
        <p:spPr>
          <a:xfrm>
            <a:off x="342900" y="6169152"/>
            <a:ext cx="822959" cy="519683"/>
          </a:xfrm>
          <a:prstGeom prst="rect">
            <a:avLst/>
          </a:prstGeom>
          <a:blipFill>
            <a:blip r:embed="rId2" cstate="print"/>
            <a:stretch>
              <a:fillRect/>
            </a:stretch>
          </a:blipFill>
        </p:spPr>
        <p:txBody>
          <a:bodyPr wrap="square" lIns="0" tIns="0" rIns="0" bIns="0" rtlCol="0"/>
          <a:lstStyle/>
          <a:p>
            <a:pPr defTabSz="914400"/>
            <a:endParaRPr dirty="0">
              <a:solidFill>
                <a:prstClr val="black"/>
              </a:solidFill>
            </a:endParaRPr>
          </a:p>
        </p:txBody>
      </p:sp>
      <p:sp>
        <p:nvSpPr>
          <p:cNvPr id="19" name="bk object 19"/>
          <p:cNvSpPr/>
          <p:nvPr/>
        </p:nvSpPr>
        <p:spPr>
          <a:xfrm>
            <a:off x="360425" y="995933"/>
            <a:ext cx="8445500" cy="0"/>
          </a:xfrm>
          <a:custGeom>
            <a:avLst/>
            <a:gdLst/>
            <a:ahLst/>
            <a:cxnLst/>
            <a:rect l="l" t="t" r="r" b="b"/>
            <a:pathLst>
              <a:path w="8445500">
                <a:moveTo>
                  <a:pt x="0" y="0"/>
                </a:moveTo>
                <a:lnTo>
                  <a:pt x="8444928" y="0"/>
                </a:lnTo>
              </a:path>
            </a:pathLst>
          </a:custGeom>
          <a:ln w="25908">
            <a:solidFill>
              <a:srgbClr val="084678"/>
            </a:solidFill>
          </a:ln>
        </p:spPr>
        <p:txBody>
          <a:bodyPr wrap="square" lIns="0" tIns="0" rIns="0" bIns="0" rtlCol="0"/>
          <a:lstStyle/>
          <a:p>
            <a:pPr defTabSz="914400"/>
            <a:endParaRPr dirty="0">
              <a:solidFill>
                <a:prstClr val="black"/>
              </a:solidFill>
            </a:endParaRPr>
          </a:p>
        </p:txBody>
      </p:sp>
      <p:sp>
        <p:nvSpPr>
          <p:cNvPr id="2" name="Holder 2"/>
          <p:cNvSpPr>
            <a:spLocks noGrp="1"/>
          </p:cNvSpPr>
          <p:nvPr>
            <p:ph type="title"/>
          </p:nvPr>
        </p:nvSpPr>
        <p:spPr/>
        <p:txBody>
          <a:bodyPr lIns="0" tIns="0" rIns="0" bIns="0"/>
          <a:lstStyle>
            <a:lvl1pPr>
              <a:defRPr sz="3600" b="0" i="0">
                <a:solidFill>
                  <a:srgbClr val="084678"/>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5"/>
              <a:t>Sept. 16. 2021</a:t>
            </a:r>
            <a:endParaRPr spc="-5" dirty="0"/>
          </a:p>
        </p:txBody>
      </p:sp>
      <p:sp>
        <p:nvSpPr>
          <p:cNvPr id="5" name="Holder 5"/>
          <p:cNvSpPr>
            <a:spLocks noGrp="1"/>
          </p:cNvSpPr>
          <p:nvPr>
            <p:ph type="dt" sz="half" idx="6"/>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10"/>
              <a:t>State of Reform</a:t>
            </a:r>
            <a:endParaRPr spc="-5" dirty="0"/>
          </a:p>
        </p:txBody>
      </p:sp>
      <p:sp>
        <p:nvSpPr>
          <p:cNvPr id="6" name="Holder 6"/>
          <p:cNvSpPr>
            <a:spLocks noGrp="1"/>
          </p:cNvSpPr>
          <p:nvPr>
            <p:ph type="sldNum" sz="quarter" idx="7"/>
          </p:nvPr>
        </p:nvSpPr>
        <p:spPr/>
        <p:txBody>
          <a:bodyPr lIns="0" tIns="0" rIns="0" bIns="0"/>
          <a:lstStyle>
            <a:lvl1pPr>
              <a:defRPr sz="1000" b="0" i="0">
                <a:solidFill>
                  <a:srgbClr val="3E3E3E"/>
                </a:solidFill>
                <a:latin typeface="Segoe UI"/>
                <a:cs typeface="Segoe UI"/>
              </a:defRPr>
            </a:lvl1pPr>
          </a:lstStyle>
          <a:p>
            <a:pPr marL="25400">
              <a:spcBef>
                <a:spcPts val="175"/>
              </a:spcBef>
            </a:pPr>
            <a:fld id="{81D60167-4931-47E6-BA6A-407CBD079E47}" type="slidenum">
              <a:rPr spc="-5" dirty="0"/>
              <a:pPr marL="25400">
                <a:spcBef>
                  <a:spcPts val="175"/>
                </a:spcBef>
              </a:pPr>
              <a:t>‹#›</a:t>
            </a:fld>
            <a:endParaRPr spc="-5" dirty="0"/>
          </a:p>
        </p:txBody>
      </p:sp>
    </p:spTree>
    <p:extLst>
      <p:ext uri="{BB962C8B-B14F-4D97-AF65-F5344CB8AC3E}">
        <p14:creationId xmlns:p14="http://schemas.microsoft.com/office/powerpoint/2010/main" val="2343341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84678"/>
                </a:solidFill>
                <a:latin typeface="Segoe UI"/>
                <a:cs typeface="Segoe U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5"/>
              <a:t>Sept. 16. 2021</a:t>
            </a:r>
            <a:endParaRPr spc="-5" dirty="0"/>
          </a:p>
        </p:txBody>
      </p:sp>
      <p:sp>
        <p:nvSpPr>
          <p:cNvPr id="6" name="Holder 6"/>
          <p:cNvSpPr>
            <a:spLocks noGrp="1"/>
          </p:cNvSpPr>
          <p:nvPr>
            <p:ph type="dt" sz="half" idx="6"/>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10"/>
              <a:t>State of Reform</a:t>
            </a:r>
            <a:endParaRPr spc="-5" dirty="0"/>
          </a:p>
        </p:txBody>
      </p:sp>
      <p:sp>
        <p:nvSpPr>
          <p:cNvPr id="7" name="Holder 7"/>
          <p:cNvSpPr>
            <a:spLocks noGrp="1"/>
          </p:cNvSpPr>
          <p:nvPr>
            <p:ph type="sldNum" sz="quarter" idx="7"/>
          </p:nvPr>
        </p:nvSpPr>
        <p:spPr/>
        <p:txBody>
          <a:bodyPr lIns="0" tIns="0" rIns="0" bIns="0"/>
          <a:lstStyle>
            <a:lvl1pPr>
              <a:defRPr sz="1000" b="0" i="0">
                <a:solidFill>
                  <a:srgbClr val="3E3E3E"/>
                </a:solidFill>
                <a:latin typeface="Segoe UI"/>
                <a:cs typeface="Segoe UI"/>
              </a:defRPr>
            </a:lvl1pPr>
          </a:lstStyle>
          <a:p>
            <a:pPr marL="25400">
              <a:spcBef>
                <a:spcPts val="175"/>
              </a:spcBef>
            </a:pPr>
            <a:fld id="{81D60167-4931-47E6-BA6A-407CBD079E47}" type="slidenum">
              <a:rPr spc="-5" dirty="0"/>
              <a:pPr marL="25400">
                <a:spcBef>
                  <a:spcPts val="175"/>
                </a:spcBef>
              </a:pPr>
              <a:t>‹#›</a:t>
            </a:fld>
            <a:endParaRPr spc="-5" dirty="0"/>
          </a:p>
        </p:txBody>
      </p:sp>
    </p:spTree>
    <p:extLst>
      <p:ext uri="{BB962C8B-B14F-4D97-AF65-F5344CB8AC3E}">
        <p14:creationId xmlns:p14="http://schemas.microsoft.com/office/powerpoint/2010/main" val="2948474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84678"/>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5"/>
              <a:t>Sept. 16. 2021</a:t>
            </a:r>
            <a:endParaRPr spc="-5" dirty="0"/>
          </a:p>
        </p:txBody>
      </p:sp>
      <p:sp>
        <p:nvSpPr>
          <p:cNvPr id="4" name="Holder 4"/>
          <p:cNvSpPr>
            <a:spLocks noGrp="1"/>
          </p:cNvSpPr>
          <p:nvPr>
            <p:ph type="dt" sz="half" idx="6"/>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10"/>
              <a:t>State of Reform</a:t>
            </a:r>
            <a:endParaRPr spc="-5" dirty="0"/>
          </a:p>
        </p:txBody>
      </p:sp>
      <p:sp>
        <p:nvSpPr>
          <p:cNvPr id="5" name="Holder 5"/>
          <p:cNvSpPr>
            <a:spLocks noGrp="1"/>
          </p:cNvSpPr>
          <p:nvPr>
            <p:ph type="sldNum" sz="quarter" idx="7"/>
          </p:nvPr>
        </p:nvSpPr>
        <p:spPr/>
        <p:txBody>
          <a:bodyPr lIns="0" tIns="0" rIns="0" bIns="0"/>
          <a:lstStyle>
            <a:lvl1pPr>
              <a:defRPr sz="1000" b="0" i="0">
                <a:solidFill>
                  <a:srgbClr val="3E3E3E"/>
                </a:solidFill>
                <a:latin typeface="Segoe UI"/>
                <a:cs typeface="Segoe UI"/>
              </a:defRPr>
            </a:lvl1pPr>
          </a:lstStyle>
          <a:p>
            <a:pPr marL="25400">
              <a:spcBef>
                <a:spcPts val="175"/>
              </a:spcBef>
            </a:pPr>
            <a:fld id="{81D60167-4931-47E6-BA6A-407CBD079E47}" type="slidenum">
              <a:rPr spc="-5" dirty="0"/>
              <a:pPr marL="25400">
                <a:spcBef>
                  <a:spcPts val="175"/>
                </a:spcBef>
              </a:pPr>
              <a:t>‹#›</a:t>
            </a:fld>
            <a:endParaRPr spc="-5" dirty="0"/>
          </a:p>
        </p:txBody>
      </p:sp>
    </p:spTree>
    <p:extLst>
      <p:ext uri="{BB962C8B-B14F-4D97-AF65-F5344CB8AC3E}">
        <p14:creationId xmlns:p14="http://schemas.microsoft.com/office/powerpoint/2010/main" val="715117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80160" y="6257556"/>
            <a:ext cx="7863840" cy="327660"/>
          </a:xfrm>
          <a:custGeom>
            <a:avLst/>
            <a:gdLst/>
            <a:ahLst/>
            <a:cxnLst/>
            <a:rect l="l" t="t" r="r" b="b"/>
            <a:pathLst>
              <a:path w="7863840" h="327659">
                <a:moveTo>
                  <a:pt x="0" y="327647"/>
                </a:moveTo>
                <a:lnTo>
                  <a:pt x="7863840" y="327647"/>
                </a:lnTo>
                <a:lnTo>
                  <a:pt x="7863840" y="0"/>
                </a:lnTo>
                <a:lnTo>
                  <a:pt x="0" y="0"/>
                </a:lnTo>
                <a:lnTo>
                  <a:pt x="0" y="327647"/>
                </a:lnTo>
                <a:close/>
              </a:path>
            </a:pathLst>
          </a:custGeom>
          <a:solidFill>
            <a:srgbClr val="E1E1E1"/>
          </a:solidFill>
        </p:spPr>
        <p:txBody>
          <a:bodyPr wrap="square" lIns="0" tIns="0" rIns="0" bIns="0" rtlCol="0"/>
          <a:lstStyle/>
          <a:p>
            <a:pPr defTabSz="914400"/>
            <a:endParaRPr dirty="0">
              <a:solidFill>
                <a:prstClr val="black"/>
              </a:solidFill>
            </a:endParaRPr>
          </a:p>
        </p:txBody>
      </p:sp>
      <p:sp>
        <p:nvSpPr>
          <p:cNvPr id="17" name="bk object 17"/>
          <p:cNvSpPr/>
          <p:nvPr/>
        </p:nvSpPr>
        <p:spPr>
          <a:xfrm>
            <a:off x="0" y="6257556"/>
            <a:ext cx="231775" cy="327660"/>
          </a:xfrm>
          <a:custGeom>
            <a:avLst/>
            <a:gdLst/>
            <a:ahLst/>
            <a:cxnLst/>
            <a:rect l="l" t="t" r="r" b="b"/>
            <a:pathLst>
              <a:path w="231775" h="327659">
                <a:moveTo>
                  <a:pt x="0" y="327647"/>
                </a:moveTo>
                <a:lnTo>
                  <a:pt x="231647" y="327647"/>
                </a:lnTo>
                <a:lnTo>
                  <a:pt x="231647" y="0"/>
                </a:lnTo>
                <a:lnTo>
                  <a:pt x="0" y="0"/>
                </a:lnTo>
                <a:lnTo>
                  <a:pt x="0" y="327647"/>
                </a:lnTo>
                <a:close/>
              </a:path>
            </a:pathLst>
          </a:custGeom>
          <a:solidFill>
            <a:srgbClr val="E1E1E1"/>
          </a:solidFill>
        </p:spPr>
        <p:txBody>
          <a:bodyPr wrap="square" lIns="0" tIns="0" rIns="0" bIns="0" rtlCol="0"/>
          <a:lstStyle/>
          <a:p>
            <a:pPr defTabSz="914400"/>
            <a:endParaRPr dirty="0">
              <a:solidFill>
                <a:prstClr val="black"/>
              </a:solidFill>
            </a:endParaRPr>
          </a:p>
        </p:txBody>
      </p:sp>
      <p:sp>
        <p:nvSpPr>
          <p:cNvPr id="18" name="bk object 18"/>
          <p:cNvSpPr/>
          <p:nvPr/>
        </p:nvSpPr>
        <p:spPr>
          <a:xfrm>
            <a:off x="342900" y="6169152"/>
            <a:ext cx="822959" cy="519683"/>
          </a:xfrm>
          <a:prstGeom prst="rect">
            <a:avLst/>
          </a:prstGeom>
          <a:blipFill>
            <a:blip r:embed="rId2" cstate="print"/>
            <a:stretch>
              <a:fillRect/>
            </a:stretch>
          </a:blipFill>
        </p:spPr>
        <p:txBody>
          <a:bodyPr wrap="square" lIns="0" tIns="0" rIns="0" bIns="0" rtlCol="0"/>
          <a:lstStyle/>
          <a:p>
            <a:pPr defTabSz="914400"/>
            <a:endParaRPr dirty="0">
              <a:solidFill>
                <a:prstClr val="black"/>
              </a:solidFill>
            </a:endParaRPr>
          </a:p>
        </p:txBody>
      </p:sp>
      <p:sp>
        <p:nvSpPr>
          <p:cNvPr id="19" name="bk object 19"/>
          <p:cNvSpPr/>
          <p:nvPr/>
        </p:nvSpPr>
        <p:spPr>
          <a:xfrm>
            <a:off x="1559662" y="455000"/>
            <a:ext cx="6692385" cy="5328512"/>
          </a:xfrm>
          <a:prstGeom prst="rect">
            <a:avLst/>
          </a:prstGeom>
          <a:blipFill>
            <a:blip r:embed="rId3" cstate="print"/>
            <a:stretch>
              <a:fillRect/>
            </a:stretch>
          </a:blipFill>
        </p:spPr>
        <p:txBody>
          <a:bodyPr wrap="square" lIns="0" tIns="0" rIns="0" bIns="0" rtlCol="0"/>
          <a:lstStyle/>
          <a:p>
            <a:pPr defTabSz="914400"/>
            <a:endParaRPr dirty="0">
              <a:solidFill>
                <a:prstClr val="black"/>
              </a:solidFill>
            </a:endParaRPr>
          </a:p>
        </p:txBody>
      </p:sp>
      <p:sp>
        <p:nvSpPr>
          <p:cNvPr id="2" name="Holder 2"/>
          <p:cNvSpPr>
            <a:spLocks noGrp="1"/>
          </p:cNvSpPr>
          <p:nvPr>
            <p:ph type="ftr" sz="quarter" idx="5"/>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5"/>
              <a:t>Sept. 16. 2021</a:t>
            </a:r>
            <a:endParaRPr spc="-5" dirty="0"/>
          </a:p>
        </p:txBody>
      </p:sp>
      <p:sp>
        <p:nvSpPr>
          <p:cNvPr id="3" name="Holder 3"/>
          <p:cNvSpPr>
            <a:spLocks noGrp="1"/>
          </p:cNvSpPr>
          <p:nvPr>
            <p:ph type="dt" sz="half" idx="6"/>
          </p:nvPr>
        </p:nvSpPr>
        <p:spPr/>
        <p:txBody>
          <a:bodyPr lIns="0" tIns="0" rIns="0" bIns="0"/>
          <a:lstStyle>
            <a:lvl1pPr>
              <a:defRPr sz="1000" b="0" i="0">
                <a:solidFill>
                  <a:srgbClr val="3E3E3E"/>
                </a:solidFill>
                <a:latin typeface="Segoe UI"/>
                <a:cs typeface="Segoe UI"/>
              </a:defRPr>
            </a:lvl1pPr>
          </a:lstStyle>
          <a:p>
            <a:pPr marL="12700">
              <a:spcBef>
                <a:spcPts val="175"/>
              </a:spcBef>
            </a:pPr>
            <a:r>
              <a:rPr lang="en-US" spc="-10"/>
              <a:t>State of Reform</a:t>
            </a:r>
            <a:endParaRPr spc="-5" dirty="0"/>
          </a:p>
        </p:txBody>
      </p:sp>
      <p:sp>
        <p:nvSpPr>
          <p:cNvPr id="4" name="Holder 4"/>
          <p:cNvSpPr>
            <a:spLocks noGrp="1"/>
          </p:cNvSpPr>
          <p:nvPr>
            <p:ph type="sldNum" sz="quarter" idx="7"/>
          </p:nvPr>
        </p:nvSpPr>
        <p:spPr/>
        <p:txBody>
          <a:bodyPr lIns="0" tIns="0" rIns="0" bIns="0"/>
          <a:lstStyle>
            <a:lvl1pPr>
              <a:defRPr sz="1000" b="0" i="0">
                <a:solidFill>
                  <a:srgbClr val="3E3E3E"/>
                </a:solidFill>
                <a:latin typeface="Segoe UI"/>
                <a:cs typeface="Segoe UI"/>
              </a:defRPr>
            </a:lvl1pPr>
          </a:lstStyle>
          <a:p>
            <a:pPr marL="25400">
              <a:spcBef>
                <a:spcPts val="175"/>
              </a:spcBef>
            </a:pPr>
            <a:fld id="{81D60167-4931-47E6-BA6A-407CBD079E47}" type="slidenum">
              <a:rPr spc="-5" dirty="0"/>
              <a:pPr marL="25400">
                <a:spcBef>
                  <a:spcPts val="175"/>
                </a:spcBef>
              </a:pPr>
              <a:t>‹#›</a:t>
            </a:fld>
            <a:endParaRPr spc="-5" dirty="0"/>
          </a:p>
        </p:txBody>
      </p:sp>
    </p:spTree>
    <p:extLst>
      <p:ext uri="{BB962C8B-B14F-4D97-AF65-F5344CB8AC3E}">
        <p14:creationId xmlns:p14="http://schemas.microsoft.com/office/powerpoint/2010/main" val="13192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dirty="0">
              <a:solidFill>
                <a:schemeClr val="accent6">
                  <a:lumMod val="20000"/>
                  <a:lumOff val="80000"/>
                </a:schemeClr>
              </a:solidFill>
              <a:latin typeface="+mn-lt"/>
            </a:endParaRP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8610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Tree>
    <p:extLst>
      <p:ext uri="{BB962C8B-B14F-4D97-AF65-F5344CB8AC3E}">
        <p14:creationId xmlns:p14="http://schemas.microsoft.com/office/powerpoint/2010/main" val="15817475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Tree>
    <p:extLst>
      <p:ext uri="{BB962C8B-B14F-4D97-AF65-F5344CB8AC3E}">
        <p14:creationId xmlns:p14="http://schemas.microsoft.com/office/powerpoint/2010/main" val="38528989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dirty="0">
              <a:solidFill>
                <a:schemeClr val="accent1"/>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1"/>
                </a:solidFill>
              </a:defRPr>
            </a:lvl1pPr>
          </a:lstStyle>
          <a:p>
            <a:r>
              <a:rPr lang="en-US"/>
              <a:t>Drag picture to placeholder or click icon to add</a:t>
            </a:r>
          </a:p>
        </p:txBody>
      </p:sp>
    </p:spTree>
    <p:extLst>
      <p:ext uri="{BB962C8B-B14F-4D97-AF65-F5344CB8AC3E}">
        <p14:creationId xmlns:p14="http://schemas.microsoft.com/office/powerpoint/2010/main" val="114985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8.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4.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07" r:id="rId11"/>
    <p:sldLayoutId id="2147483798" r:id="rId12"/>
    <p:sldLayoutId id="2147483799" r:id="rId13"/>
    <p:sldLayoutId id="2147483786" r:id="rId14"/>
    <p:sldLayoutId id="2147483877" r:id="rId15"/>
    <p:sldLayoutId id="2147483880" r:id="rId16"/>
    <p:sldLayoutId id="2147483881" r:id="rId17"/>
    <p:sldLayoutId id="2147483882" r:id="rId18"/>
    <p:sldLayoutId id="2147483876" r:id="rId19"/>
    <p:sldLayoutId id="2147483883" r:id="rId20"/>
    <p:sldLayoutId id="2147483884" r:id="rId21"/>
    <p:sldLayoutId id="2147483885" r:id="rId22"/>
    <p:sldLayoutId id="2147483878" r:id="rId23"/>
    <p:sldLayoutId id="2147483797" r:id="rId24"/>
    <p:sldLayoutId id="2147483879" r:id="rId25"/>
    <p:sldLayoutId id="2147483874" r:id="rId26"/>
    <p:sldLayoutId id="2147483803" r:id="rId27"/>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14AFB0-8DFD-4A95-84F6-F5F2B0AC79D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2D77312-3EFD-4183-93C5-393ED7DF44D6}" type="datetime1">
              <a:rPr lang="en-US" smtClean="0"/>
              <a:t>3/25/2022</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1" y="6169132"/>
            <a:ext cx="9143999" cy="519140"/>
            <a:chOff x="1" y="6169132"/>
            <a:chExt cx="9143999" cy="519140"/>
          </a:xfrm>
        </p:grpSpPr>
        <p:sp>
          <p:nvSpPr>
            <p:cNvPr id="7" name="Rectangle 6"/>
            <p:cNvSpPr/>
            <p:nvPr userDrawn="1"/>
          </p:nvSpPr>
          <p:spPr>
            <a:xfrm>
              <a:off x="1279525" y="6257925"/>
              <a:ext cx="7864475" cy="32702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257925"/>
              <a:ext cx="231774" cy="327025"/>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OIClogo_RGB_abridged.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3231" y="6169132"/>
              <a:ext cx="822960" cy="519140"/>
            </a:xfrm>
            <a:prstGeom prst="rect">
              <a:avLst/>
            </a:prstGeom>
          </p:spPr>
        </p:pic>
      </p:grpSp>
      <p:sp>
        <p:nvSpPr>
          <p:cNvPr id="2" name="Title Placeholder 1"/>
          <p:cNvSpPr>
            <a:spLocks noGrp="1"/>
          </p:cNvSpPr>
          <p:nvPr>
            <p:ph type="title"/>
          </p:nvPr>
        </p:nvSpPr>
        <p:spPr>
          <a:xfrm>
            <a:off x="360210" y="327998"/>
            <a:ext cx="8444926" cy="667548"/>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60210" y="1312056"/>
            <a:ext cx="8444926"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6713" y="6314490"/>
            <a:ext cx="2133600" cy="200972"/>
          </a:xfrm>
          <a:prstGeom prst="rect">
            <a:avLst/>
          </a:prstGeom>
        </p:spPr>
        <p:txBody>
          <a:bodyPr vert="horz" lIns="0" tIns="0" rIns="0" bIns="0" rtlCol="0" anchor="ctr"/>
          <a:lstStyle>
            <a:lvl1pPr algn="r">
              <a:defRPr sz="1000">
                <a:solidFill>
                  <a:schemeClr val="tx1">
                    <a:lumMod val="75000"/>
                    <a:lumOff val="25000"/>
                  </a:schemeClr>
                </a:solidFill>
                <a:latin typeface="Segoe UI"/>
                <a:cs typeface="Segoe UI"/>
              </a:defRPr>
            </a:lvl1pPr>
          </a:lstStyle>
          <a:p>
            <a:r>
              <a:rPr lang="en-US"/>
              <a:t>State of Reform</a:t>
            </a:r>
            <a:endParaRPr lang="en-US" dirty="0"/>
          </a:p>
        </p:txBody>
      </p:sp>
      <p:sp>
        <p:nvSpPr>
          <p:cNvPr id="5" name="Footer Placeholder 4"/>
          <p:cNvSpPr>
            <a:spLocks noGrp="1"/>
          </p:cNvSpPr>
          <p:nvPr>
            <p:ph type="ftr" sz="quarter" idx="3"/>
          </p:nvPr>
        </p:nvSpPr>
        <p:spPr>
          <a:xfrm>
            <a:off x="1427209" y="6314490"/>
            <a:ext cx="3354245" cy="200972"/>
          </a:xfrm>
          <a:prstGeom prst="rect">
            <a:avLst/>
          </a:prstGeom>
        </p:spPr>
        <p:txBody>
          <a:bodyPr vert="horz" lIns="0" tIns="0" rIns="0" bIns="0" rtlCol="0" anchor="ctr"/>
          <a:lstStyle>
            <a:lvl1pPr algn="l">
              <a:defRPr sz="1000">
                <a:solidFill>
                  <a:schemeClr val="tx1">
                    <a:lumMod val="75000"/>
                    <a:lumOff val="25000"/>
                  </a:schemeClr>
                </a:solidFill>
                <a:latin typeface="Segoe UI"/>
                <a:cs typeface="Segoe UI"/>
              </a:defRPr>
            </a:lvl1pPr>
          </a:lstStyle>
          <a:p>
            <a:r>
              <a:rPr lang="en-US"/>
              <a:t>Sept. 16. 2021</a:t>
            </a:r>
            <a:endParaRPr lang="en-US" dirty="0"/>
          </a:p>
        </p:txBody>
      </p:sp>
      <p:sp>
        <p:nvSpPr>
          <p:cNvPr id="6" name="Slide Number Placeholder 5"/>
          <p:cNvSpPr>
            <a:spLocks noGrp="1"/>
          </p:cNvSpPr>
          <p:nvPr>
            <p:ph type="sldNum" sz="quarter" idx="4"/>
          </p:nvPr>
        </p:nvSpPr>
        <p:spPr>
          <a:xfrm>
            <a:off x="8165697" y="6314490"/>
            <a:ext cx="639439" cy="200972"/>
          </a:xfrm>
          <a:prstGeom prst="rect">
            <a:avLst/>
          </a:prstGeom>
        </p:spPr>
        <p:txBody>
          <a:bodyPr vert="horz" lIns="0" tIns="0" rIns="0" bIns="0" rtlCol="0" anchor="ctr"/>
          <a:lstStyle>
            <a:lvl1pPr algn="r">
              <a:defRPr sz="1000">
                <a:solidFill>
                  <a:schemeClr val="tx1">
                    <a:lumMod val="75000"/>
                    <a:lumOff val="25000"/>
                  </a:schemeClr>
                </a:solidFill>
                <a:latin typeface="Segoe UI"/>
                <a:cs typeface="Segoe UI"/>
              </a:defRPr>
            </a:lvl1pPr>
          </a:lstStyle>
          <a:p>
            <a:fld id="{2981B80C-5BE7-794F-A6A0-8361E3B5D2E6}" type="slidenum">
              <a:rPr lang="en-US" smtClean="0"/>
              <a:pPr/>
              <a:t>‹#›</a:t>
            </a:fld>
            <a:endParaRPr lang="en-US" dirty="0"/>
          </a:p>
        </p:txBody>
      </p:sp>
    </p:spTree>
    <p:extLst>
      <p:ext uri="{BB962C8B-B14F-4D97-AF65-F5344CB8AC3E}">
        <p14:creationId xmlns:p14="http://schemas.microsoft.com/office/powerpoint/2010/main" val="270022486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457200" rtl="0" eaLnBrk="1" latinLnBrk="0" hangingPunct="1">
        <a:spcBef>
          <a:spcPct val="0"/>
        </a:spcBef>
        <a:buNone/>
        <a:defRPr sz="3600" kern="1200">
          <a:solidFill>
            <a:srgbClr val="084678"/>
          </a:solidFill>
          <a:latin typeface="Segoe UI"/>
          <a:ea typeface="+mj-ea"/>
          <a:cs typeface="Segoe UI"/>
        </a:defRPr>
      </a:lvl1pPr>
    </p:titleStyle>
    <p:bodyStyle>
      <a:lvl1pPr marL="0" indent="0" algn="l" defTabSz="457200" rtl="0" eaLnBrk="1" latinLnBrk="0" hangingPunct="1">
        <a:spcBef>
          <a:spcPct val="20000"/>
        </a:spcBef>
        <a:buFont typeface="Wingdings" charset="2"/>
        <a:buNone/>
        <a:defRPr sz="2800" kern="1200">
          <a:solidFill>
            <a:schemeClr val="tx1"/>
          </a:solidFill>
          <a:latin typeface="Segoe UI"/>
          <a:ea typeface="+mn-ea"/>
          <a:cs typeface="Segoe UI"/>
        </a:defRPr>
      </a:lvl1pPr>
      <a:lvl2pPr marL="742950" indent="-285750" algn="l" defTabSz="457200" rtl="0" eaLnBrk="1" latinLnBrk="0" hangingPunct="1">
        <a:spcBef>
          <a:spcPct val="20000"/>
        </a:spcBef>
        <a:buFont typeface="Arial"/>
        <a:buChar char="•"/>
        <a:defRPr sz="2400" kern="1200">
          <a:solidFill>
            <a:schemeClr val="tx1"/>
          </a:solidFill>
          <a:latin typeface="Segoe UI"/>
          <a:ea typeface="+mn-ea"/>
          <a:cs typeface="Segoe UI"/>
        </a:defRPr>
      </a:lvl2pPr>
      <a:lvl3pPr marL="1143000" indent="-228600" algn="l" defTabSz="457200" rtl="0" eaLnBrk="1" latinLnBrk="0" hangingPunct="1">
        <a:spcBef>
          <a:spcPct val="20000"/>
        </a:spcBef>
        <a:buFont typeface="Arial"/>
        <a:buChar char="•"/>
        <a:defRPr sz="2000" kern="1200">
          <a:solidFill>
            <a:schemeClr val="tx1"/>
          </a:solidFill>
          <a:latin typeface="Segoe UI"/>
          <a:ea typeface="+mn-ea"/>
          <a:cs typeface="Segoe UI"/>
        </a:defRPr>
      </a:lvl3pPr>
      <a:lvl4pPr marL="1600200" indent="-228600" algn="l" defTabSz="457200" rtl="0" eaLnBrk="1" latinLnBrk="0" hangingPunct="1">
        <a:spcBef>
          <a:spcPct val="20000"/>
        </a:spcBef>
        <a:buFont typeface="Arial"/>
        <a:buChar char="•"/>
        <a:defRPr sz="1800" kern="1200">
          <a:solidFill>
            <a:schemeClr val="tx1"/>
          </a:solidFill>
          <a:latin typeface="Segoe UI"/>
          <a:ea typeface="+mn-ea"/>
          <a:cs typeface="Segoe UI"/>
        </a:defRPr>
      </a:lvl4pPr>
      <a:lvl5pPr marL="2057400" indent="-228600" algn="l" defTabSz="457200" rtl="0" eaLnBrk="1" latinLnBrk="0" hangingPunct="1">
        <a:spcBef>
          <a:spcPct val="20000"/>
        </a:spcBef>
        <a:buFont typeface="Arial"/>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80160" y="6257556"/>
            <a:ext cx="7863840" cy="327660"/>
          </a:xfrm>
          <a:custGeom>
            <a:avLst/>
            <a:gdLst/>
            <a:ahLst/>
            <a:cxnLst/>
            <a:rect l="l" t="t" r="r" b="b"/>
            <a:pathLst>
              <a:path w="7863840" h="327659">
                <a:moveTo>
                  <a:pt x="0" y="327647"/>
                </a:moveTo>
                <a:lnTo>
                  <a:pt x="7863840" y="327647"/>
                </a:lnTo>
                <a:lnTo>
                  <a:pt x="7863840" y="0"/>
                </a:lnTo>
                <a:lnTo>
                  <a:pt x="0" y="0"/>
                </a:lnTo>
                <a:lnTo>
                  <a:pt x="0" y="327647"/>
                </a:lnTo>
                <a:close/>
              </a:path>
            </a:pathLst>
          </a:custGeom>
          <a:solidFill>
            <a:srgbClr val="E1E1E1"/>
          </a:solidFill>
        </p:spPr>
        <p:txBody>
          <a:bodyPr wrap="square" lIns="0" tIns="0" rIns="0" bIns="0" rtlCol="0"/>
          <a:lstStyle/>
          <a:p>
            <a:pPr defTabSz="914400"/>
            <a:endParaRPr dirty="0">
              <a:solidFill>
                <a:prstClr val="black"/>
              </a:solidFill>
            </a:endParaRPr>
          </a:p>
        </p:txBody>
      </p:sp>
      <p:sp>
        <p:nvSpPr>
          <p:cNvPr id="17" name="bk object 17"/>
          <p:cNvSpPr/>
          <p:nvPr/>
        </p:nvSpPr>
        <p:spPr>
          <a:xfrm>
            <a:off x="0" y="6257556"/>
            <a:ext cx="231775" cy="327660"/>
          </a:xfrm>
          <a:custGeom>
            <a:avLst/>
            <a:gdLst/>
            <a:ahLst/>
            <a:cxnLst/>
            <a:rect l="l" t="t" r="r" b="b"/>
            <a:pathLst>
              <a:path w="231775" h="327659">
                <a:moveTo>
                  <a:pt x="0" y="327647"/>
                </a:moveTo>
                <a:lnTo>
                  <a:pt x="231647" y="327647"/>
                </a:lnTo>
                <a:lnTo>
                  <a:pt x="231647" y="0"/>
                </a:lnTo>
                <a:lnTo>
                  <a:pt x="0" y="0"/>
                </a:lnTo>
                <a:lnTo>
                  <a:pt x="0" y="327647"/>
                </a:lnTo>
                <a:close/>
              </a:path>
            </a:pathLst>
          </a:custGeom>
          <a:solidFill>
            <a:srgbClr val="E1E1E1"/>
          </a:solidFill>
        </p:spPr>
        <p:txBody>
          <a:bodyPr wrap="square" lIns="0" tIns="0" rIns="0" bIns="0" rtlCol="0"/>
          <a:lstStyle/>
          <a:p>
            <a:pPr defTabSz="914400"/>
            <a:endParaRPr dirty="0">
              <a:solidFill>
                <a:prstClr val="black"/>
              </a:solidFill>
            </a:endParaRPr>
          </a:p>
        </p:txBody>
      </p:sp>
      <p:sp>
        <p:nvSpPr>
          <p:cNvPr id="18" name="bk object 18"/>
          <p:cNvSpPr/>
          <p:nvPr/>
        </p:nvSpPr>
        <p:spPr>
          <a:xfrm>
            <a:off x="342900" y="6169152"/>
            <a:ext cx="822959" cy="519683"/>
          </a:xfrm>
          <a:prstGeom prst="rect">
            <a:avLst/>
          </a:prstGeom>
          <a:blipFill>
            <a:blip r:embed="rId7" cstate="print"/>
            <a:stretch>
              <a:fillRect/>
            </a:stretch>
          </a:blipFill>
        </p:spPr>
        <p:txBody>
          <a:bodyPr wrap="square" lIns="0" tIns="0" rIns="0" bIns="0" rtlCol="0"/>
          <a:lstStyle/>
          <a:p>
            <a:pPr defTabSz="914400"/>
            <a:endParaRPr dirty="0">
              <a:solidFill>
                <a:prstClr val="black"/>
              </a:solidFill>
            </a:endParaRPr>
          </a:p>
        </p:txBody>
      </p:sp>
      <p:sp>
        <p:nvSpPr>
          <p:cNvPr id="2" name="Holder 2"/>
          <p:cNvSpPr>
            <a:spLocks noGrp="1"/>
          </p:cNvSpPr>
          <p:nvPr>
            <p:ph type="title"/>
          </p:nvPr>
        </p:nvSpPr>
        <p:spPr>
          <a:xfrm>
            <a:off x="347510" y="303105"/>
            <a:ext cx="8448979" cy="574040"/>
          </a:xfrm>
          <a:prstGeom prst="rect">
            <a:avLst/>
          </a:prstGeom>
        </p:spPr>
        <p:txBody>
          <a:bodyPr wrap="square" lIns="0" tIns="0" rIns="0" bIns="0">
            <a:spAutoFit/>
          </a:bodyPr>
          <a:lstStyle>
            <a:lvl1pPr>
              <a:defRPr sz="3600" b="0" i="0">
                <a:solidFill>
                  <a:srgbClr val="084678"/>
                </a:solidFill>
                <a:latin typeface="Segoe UI"/>
                <a:cs typeface="Segoe UI"/>
              </a:defRPr>
            </a:lvl1pPr>
          </a:lstStyle>
          <a:p>
            <a:endParaRPr/>
          </a:p>
        </p:txBody>
      </p:sp>
      <p:sp>
        <p:nvSpPr>
          <p:cNvPr id="3" name="Holder 3"/>
          <p:cNvSpPr>
            <a:spLocks noGrp="1"/>
          </p:cNvSpPr>
          <p:nvPr>
            <p:ph type="body" idx="1"/>
          </p:nvPr>
        </p:nvSpPr>
        <p:spPr>
          <a:xfrm>
            <a:off x="331939" y="1218584"/>
            <a:ext cx="8480120" cy="4378325"/>
          </a:xfrm>
          <a:prstGeom prst="rect">
            <a:avLst/>
          </a:prstGeom>
        </p:spPr>
        <p:txBody>
          <a:bodyPr wrap="square" lIns="0" tIns="0" rIns="0" bIns="0">
            <a:spAutoFit/>
          </a:bodyPr>
          <a:lstStyle>
            <a:lvl1pPr>
              <a:defRPr sz="2400" b="0" i="0">
                <a:solidFill>
                  <a:schemeClr val="tx1"/>
                </a:solidFill>
                <a:latin typeface="Segoe UI"/>
                <a:cs typeface="Segoe UI"/>
              </a:defRPr>
            </a:lvl1pPr>
          </a:lstStyle>
          <a:p>
            <a:endParaRPr/>
          </a:p>
        </p:txBody>
      </p:sp>
      <p:sp>
        <p:nvSpPr>
          <p:cNvPr id="4" name="Holder 4"/>
          <p:cNvSpPr>
            <a:spLocks noGrp="1"/>
          </p:cNvSpPr>
          <p:nvPr>
            <p:ph type="ftr" sz="quarter" idx="5"/>
          </p:nvPr>
        </p:nvSpPr>
        <p:spPr>
          <a:xfrm>
            <a:off x="7327364" y="6313022"/>
            <a:ext cx="890904" cy="193675"/>
          </a:xfrm>
          <a:prstGeom prst="rect">
            <a:avLst/>
          </a:prstGeom>
        </p:spPr>
        <p:txBody>
          <a:bodyPr wrap="square" lIns="0" tIns="0" rIns="0" bIns="0">
            <a:spAutoFit/>
          </a:bodyPr>
          <a:lstStyle>
            <a:lvl1pPr>
              <a:defRPr sz="1000" b="0" i="0">
                <a:solidFill>
                  <a:srgbClr val="3E3E3E"/>
                </a:solidFill>
                <a:latin typeface="Segoe UI"/>
                <a:cs typeface="Segoe UI"/>
              </a:defRPr>
            </a:lvl1pPr>
          </a:lstStyle>
          <a:p>
            <a:pPr marL="12700" defTabSz="914400">
              <a:spcBef>
                <a:spcPts val="175"/>
              </a:spcBef>
            </a:pPr>
            <a:r>
              <a:rPr lang="en-US" spc="-5"/>
              <a:t>Sept. 16. 2021</a:t>
            </a:r>
            <a:endParaRPr spc="-5" dirty="0"/>
          </a:p>
        </p:txBody>
      </p:sp>
      <p:sp>
        <p:nvSpPr>
          <p:cNvPr id="5" name="Holder 5"/>
          <p:cNvSpPr>
            <a:spLocks noGrp="1"/>
          </p:cNvSpPr>
          <p:nvPr>
            <p:ph type="dt" sz="half" idx="6"/>
          </p:nvPr>
        </p:nvSpPr>
        <p:spPr>
          <a:xfrm>
            <a:off x="1414496" y="6313022"/>
            <a:ext cx="904239" cy="193675"/>
          </a:xfrm>
          <a:prstGeom prst="rect">
            <a:avLst/>
          </a:prstGeom>
        </p:spPr>
        <p:txBody>
          <a:bodyPr wrap="square" lIns="0" tIns="0" rIns="0" bIns="0">
            <a:spAutoFit/>
          </a:bodyPr>
          <a:lstStyle>
            <a:lvl1pPr>
              <a:defRPr sz="1000" b="0" i="0">
                <a:solidFill>
                  <a:srgbClr val="3E3E3E"/>
                </a:solidFill>
                <a:latin typeface="Segoe UI"/>
                <a:cs typeface="Segoe UI"/>
              </a:defRPr>
            </a:lvl1pPr>
          </a:lstStyle>
          <a:p>
            <a:pPr marL="12700" defTabSz="914400">
              <a:spcBef>
                <a:spcPts val="175"/>
              </a:spcBef>
            </a:pPr>
            <a:r>
              <a:rPr lang="en-US" spc="-10"/>
              <a:t>State of Reform</a:t>
            </a:r>
            <a:endParaRPr spc="-5" dirty="0"/>
          </a:p>
        </p:txBody>
      </p:sp>
      <p:sp>
        <p:nvSpPr>
          <p:cNvPr id="6" name="Holder 6"/>
          <p:cNvSpPr>
            <a:spLocks noGrp="1"/>
          </p:cNvSpPr>
          <p:nvPr>
            <p:ph type="sldNum" sz="quarter" idx="7"/>
          </p:nvPr>
        </p:nvSpPr>
        <p:spPr>
          <a:xfrm>
            <a:off x="8641691" y="6313022"/>
            <a:ext cx="187959" cy="193675"/>
          </a:xfrm>
          <a:prstGeom prst="rect">
            <a:avLst/>
          </a:prstGeom>
        </p:spPr>
        <p:txBody>
          <a:bodyPr wrap="square" lIns="0" tIns="0" rIns="0" bIns="0">
            <a:spAutoFit/>
          </a:bodyPr>
          <a:lstStyle>
            <a:lvl1pPr>
              <a:defRPr sz="1000" b="0" i="0">
                <a:solidFill>
                  <a:srgbClr val="3E3E3E"/>
                </a:solidFill>
                <a:latin typeface="Segoe UI"/>
                <a:cs typeface="Segoe UI"/>
              </a:defRPr>
            </a:lvl1pPr>
          </a:lstStyle>
          <a:p>
            <a:pPr marL="25400" defTabSz="914400">
              <a:spcBef>
                <a:spcPts val="175"/>
              </a:spcBef>
            </a:pPr>
            <a:fld id="{81D60167-4931-47E6-BA6A-407CBD079E47}" type="slidenum">
              <a:rPr spc="-5" dirty="0"/>
              <a:pPr marL="25400" defTabSz="914400">
                <a:spcBef>
                  <a:spcPts val="175"/>
                </a:spcBef>
              </a:pPr>
              <a:t>‹#›</a:t>
            </a:fld>
            <a:endParaRPr spc="-5" dirty="0"/>
          </a:p>
        </p:txBody>
      </p:sp>
    </p:spTree>
    <p:extLst>
      <p:ext uri="{BB962C8B-B14F-4D97-AF65-F5344CB8AC3E}">
        <p14:creationId xmlns:p14="http://schemas.microsoft.com/office/powerpoint/2010/main" val="39794797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9.xml"/><Relationship Id="rId4" Type="http://schemas.openxmlformats.org/officeDocument/2006/relationships/hyperlink" Target="https://www.commonwealthfund.org/blog/2022/health-care-providers-fight-arbitration-rule-no-surprises-ac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7811963-CFBA-C54D-B160-66AE7CED8385}"/>
              </a:ext>
            </a:extLst>
          </p:cNvPr>
          <p:cNvSpPr>
            <a:spLocks noGrp="1"/>
          </p:cNvSpPr>
          <p:nvPr>
            <p:ph type="body" sz="quarter" idx="11"/>
          </p:nvPr>
        </p:nvSpPr>
        <p:spPr/>
        <p:txBody>
          <a:bodyPr/>
          <a:lstStyle/>
          <a:p>
            <a:r>
              <a:rPr lang="en-US" dirty="0"/>
              <a:t>March 24, 2022</a:t>
            </a:r>
          </a:p>
          <a:p>
            <a:endParaRPr lang="en-US" dirty="0"/>
          </a:p>
        </p:txBody>
      </p:sp>
      <p:sp>
        <p:nvSpPr>
          <p:cNvPr id="5" name="Title 4">
            <a:extLst>
              <a:ext uri="{FF2B5EF4-FFF2-40B4-BE49-F238E27FC236}">
                <a16:creationId xmlns:a16="http://schemas.microsoft.com/office/drawing/2014/main" id="{4DB263D1-709E-0445-8270-E1AD675C47F8}"/>
              </a:ext>
            </a:extLst>
          </p:cNvPr>
          <p:cNvSpPr>
            <a:spLocks noGrp="1"/>
          </p:cNvSpPr>
          <p:nvPr>
            <p:ph type="ctrTitle"/>
          </p:nvPr>
        </p:nvSpPr>
        <p:spPr/>
        <p:txBody>
          <a:bodyPr/>
          <a:lstStyle/>
          <a:p>
            <a:r>
              <a:rPr lang="en-US" dirty="0"/>
              <a:t>SURPRISE MEDICAL BILLS</a:t>
            </a:r>
          </a:p>
        </p:txBody>
      </p:sp>
      <p:sp>
        <p:nvSpPr>
          <p:cNvPr id="6" name="Subtitle 5">
            <a:extLst>
              <a:ext uri="{FF2B5EF4-FFF2-40B4-BE49-F238E27FC236}">
                <a16:creationId xmlns:a16="http://schemas.microsoft.com/office/drawing/2014/main" id="{8F4C78E8-4634-C645-BF76-9F9004C27791}"/>
              </a:ext>
            </a:extLst>
          </p:cNvPr>
          <p:cNvSpPr>
            <a:spLocks noGrp="1"/>
          </p:cNvSpPr>
          <p:nvPr>
            <p:ph type="subTitle" idx="1"/>
          </p:nvPr>
        </p:nvSpPr>
        <p:spPr/>
        <p:txBody>
          <a:bodyPr>
            <a:normAutofit fontScale="92500"/>
          </a:bodyPr>
          <a:lstStyle/>
          <a:p>
            <a:r>
              <a:rPr lang="en-US" dirty="0"/>
              <a:t>Latest Court Challenges and What Consumers Can Expect</a:t>
            </a:r>
          </a:p>
          <a:p>
            <a:endParaRPr lang="en-US" dirty="0"/>
          </a:p>
        </p:txBody>
      </p:sp>
    </p:spTree>
    <p:extLst>
      <p:ext uri="{BB962C8B-B14F-4D97-AF65-F5344CB8AC3E}">
        <p14:creationId xmlns:p14="http://schemas.microsoft.com/office/powerpoint/2010/main" val="255108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6ED23-F1C1-7041-9DF5-A62861A0FA86}"/>
              </a:ext>
            </a:extLst>
          </p:cNvPr>
          <p:cNvPicPr>
            <a:picLocks noChangeAspect="1"/>
          </p:cNvPicPr>
          <p:nvPr/>
        </p:nvPicPr>
        <p:blipFill>
          <a:blip r:embed="rId2"/>
          <a:stretch>
            <a:fillRect/>
          </a:stretch>
        </p:blipFill>
        <p:spPr>
          <a:xfrm>
            <a:off x="-7352" y="816428"/>
            <a:ext cx="9151352" cy="5895321"/>
          </a:xfrm>
          <a:prstGeom prst="rect">
            <a:avLst/>
          </a:prstGeom>
        </p:spPr>
      </p:pic>
      <p:sp>
        <p:nvSpPr>
          <p:cNvPr id="4" name="Title 1">
            <a:extLst>
              <a:ext uri="{FF2B5EF4-FFF2-40B4-BE49-F238E27FC236}">
                <a16:creationId xmlns:a16="http://schemas.microsoft.com/office/drawing/2014/main" id="{CCD24016-4249-4D61-9632-F53BB79884BD}"/>
              </a:ext>
            </a:extLst>
          </p:cNvPr>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b="1" dirty="0">
                <a:latin typeface="Baskerville Old Face" charset="0"/>
                <a:ea typeface="Baskerville Old Face" charset="0"/>
                <a:cs typeface="Baskerville Old Face" charset="0"/>
              </a:rPr>
              <a:t>Interactive Map Displays</a:t>
            </a:r>
            <a:endParaRPr lang="en-US" dirty="0"/>
          </a:p>
        </p:txBody>
      </p:sp>
      <p:sp>
        <p:nvSpPr>
          <p:cNvPr id="5" name="Slide Number Placeholder 2">
            <a:extLst>
              <a:ext uri="{FF2B5EF4-FFF2-40B4-BE49-F238E27FC236}">
                <a16:creationId xmlns:a16="http://schemas.microsoft.com/office/drawing/2014/main" id="{815DA548-5E9C-44B3-903E-4A8DA2A43698}"/>
              </a:ext>
            </a:extLst>
          </p:cNvPr>
          <p:cNvSpPr>
            <a:spLocks noGrp="1"/>
          </p:cNvSpPr>
          <p:nvPr>
            <p:ph type="sldNum" sz="quarter" idx="12"/>
          </p:nvPr>
        </p:nvSpPr>
        <p:spPr>
          <a:xfrm>
            <a:off x="8531788" y="5648960"/>
            <a:ext cx="548640" cy="396240"/>
          </a:xfrm>
        </p:spPr>
        <p:txBody>
          <a:bodyPr/>
          <a:lstStyle/>
          <a:p>
            <a:fld id="{09D98FE0-9405-47E5-BFCE-B1E48616763A}" type="slidenum">
              <a:rPr lang="en-US" smtClean="0"/>
              <a:pPr/>
              <a:t>10</a:t>
            </a:fld>
            <a:endParaRPr lang="en-US" dirty="0"/>
          </a:p>
        </p:txBody>
      </p:sp>
    </p:spTree>
    <p:extLst>
      <p:ext uri="{BB962C8B-B14F-4D97-AF65-F5344CB8AC3E}">
        <p14:creationId xmlns:p14="http://schemas.microsoft.com/office/powerpoint/2010/main" val="57088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Baskerville Old Face" pitchFamily="18" charset="0"/>
              </a:rPr>
              <a:t>Processes for Determining Payments to Out-of-Network Providers</a:t>
            </a:r>
          </a:p>
        </p:txBody>
      </p:sp>
      <p:sp>
        <p:nvSpPr>
          <p:cNvPr id="4" name="Content Placeholder 3"/>
          <p:cNvSpPr>
            <a:spLocks noGrp="1"/>
          </p:cNvSpPr>
          <p:nvPr>
            <p:ph idx="1"/>
          </p:nvPr>
        </p:nvSpPr>
        <p:spPr>
          <a:xfrm>
            <a:off x="457200" y="1600200"/>
            <a:ext cx="7772400" cy="4210050"/>
          </a:xfrm>
        </p:spPr>
        <p:txBody>
          <a:bodyPr>
            <a:normAutofit/>
          </a:bodyPr>
          <a:lstStyle/>
          <a:p>
            <a:r>
              <a:rPr lang="en-US" dirty="0">
                <a:latin typeface="Baskerville Old Face" charset="0"/>
                <a:ea typeface="Baskerville Old Face" charset="0"/>
                <a:cs typeface="Baskerville Old Face" charset="0"/>
              </a:rPr>
              <a:t>“Specified state law” is one that provides for a method for determining the amount of payment to an out-of-network provider (whether payment standard or arbitration)</a:t>
            </a:r>
          </a:p>
          <a:p>
            <a:pPr lvl="1"/>
            <a:r>
              <a:rPr lang="en-US" dirty="0">
                <a:latin typeface="Baskerville Old Face" charset="0"/>
                <a:ea typeface="Baskerville Old Face" charset="0"/>
                <a:cs typeface="Baskerville Old Face" charset="0"/>
              </a:rPr>
              <a:t>State method used to determine payments for health plans regulated by the state and services to which state law applies</a:t>
            </a:r>
          </a:p>
          <a:p>
            <a:pPr lvl="1"/>
            <a:r>
              <a:rPr lang="en-US" dirty="0">
                <a:latin typeface="Baskerville Old Face" charset="0"/>
                <a:ea typeface="Baskerville Old Face" charset="0"/>
                <a:cs typeface="Baskerville Old Face" charset="0"/>
              </a:rPr>
              <a:t>Also used to determine cost-sharing amounts</a:t>
            </a:r>
          </a:p>
          <a:p>
            <a:r>
              <a:rPr lang="en-US" dirty="0">
                <a:latin typeface="Baskerville Old Face" charset="0"/>
                <a:ea typeface="Baskerville Old Face" charset="0"/>
                <a:cs typeface="Baskerville Old Face" charset="0"/>
              </a:rPr>
              <a:t>If state law does not apply, the No Surprises Act applies</a:t>
            </a:r>
          </a:p>
          <a:p>
            <a:pPr lvl="1"/>
            <a:r>
              <a:rPr lang="en-US" dirty="0">
                <a:latin typeface="Baskerville Old Face" charset="0"/>
                <a:ea typeface="Baskerville Old Face" charset="0"/>
                <a:cs typeface="Baskerville Old Face" charset="0"/>
              </a:rPr>
              <a:t>Payment disputes will be resolved under the federal independent dispute resolution (IDR) process</a:t>
            </a:r>
          </a:p>
          <a:p>
            <a:pPr lvl="1"/>
            <a:r>
              <a:rPr lang="en-US" dirty="0">
                <a:latin typeface="Baskerville Old Face" charset="0"/>
                <a:ea typeface="Baskerville Old Face" charset="0"/>
                <a:cs typeface="Baskerville Old Face" charset="0"/>
              </a:rPr>
              <a:t>Cost sharing will be based on the lesser of the qualifying payment amount (QPA) or a provider’s billed charges </a:t>
            </a:r>
          </a:p>
        </p:txBody>
      </p:sp>
      <p:pic>
        <p:nvPicPr>
          <p:cNvPr id="6" name="Picture 5">
            <a:extLst>
              <a:ext uri="{FF2B5EF4-FFF2-40B4-BE49-F238E27FC236}">
                <a16:creationId xmlns:a16="http://schemas.microsoft.com/office/drawing/2014/main" id="{FC52EFC7-FB9F-4D9D-A781-32EAF2C4692D}"/>
              </a:ext>
            </a:extLst>
          </p:cNvPr>
          <p:cNvPicPr>
            <a:picLocks noChangeAspect="1"/>
          </p:cNvPicPr>
          <p:nvPr/>
        </p:nvPicPr>
        <p:blipFill>
          <a:blip r:embed="rId3"/>
          <a:stretch>
            <a:fillRect/>
          </a:stretch>
        </p:blipFill>
        <p:spPr>
          <a:xfrm>
            <a:off x="0" y="6267450"/>
            <a:ext cx="2362200" cy="590550"/>
          </a:xfrm>
          <a:prstGeom prst="rect">
            <a:avLst/>
          </a:prstGeom>
        </p:spPr>
      </p:pic>
      <p:sp>
        <p:nvSpPr>
          <p:cNvPr id="3" name="Slide Number Placeholder 2">
            <a:extLst>
              <a:ext uri="{FF2B5EF4-FFF2-40B4-BE49-F238E27FC236}">
                <a16:creationId xmlns:a16="http://schemas.microsoft.com/office/drawing/2014/main" id="{35759B9D-D177-4143-A4C7-CA089C787D46}"/>
              </a:ext>
            </a:extLst>
          </p:cNvPr>
          <p:cNvSpPr>
            <a:spLocks noGrp="1"/>
          </p:cNvSpPr>
          <p:nvPr>
            <p:ph type="sldNum" sz="quarter" idx="12"/>
          </p:nvPr>
        </p:nvSpPr>
        <p:spPr/>
        <p:txBody>
          <a:bodyPr/>
          <a:lstStyle/>
          <a:p>
            <a:fld id="{09D98FE0-9405-47E5-BFCE-B1E48616763A}" type="slidenum">
              <a:rPr lang="en-US" smtClean="0"/>
              <a:pPr/>
              <a:t>11</a:t>
            </a:fld>
            <a:endParaRPr lang="en-US" dirty="0"/>
          </a:p>
        </p:txBody>
      </p:sp>
    </p:spTree>
    <p:extLst>
      <p:ext uri="{BB962C8B-B14F-4D97-AF65-F5344CB8AC3E}">
        <p14:creationId xmlns:p14="http://schemas.microsoft.com/office/powerpoint/2010/main" val="147342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21">
            <a:extLst>
              <a:ext uri="{FF2B5EF4-FFF2-40B4-BE49-F238E27FC236}">
                <a16:creationId xmlns:a16="http://schemas.microsoft.com/office/drawing/2014/main" id="{CC5ECAA2-0309-F140-80E7-B592D7F3DFD3}"/>
              </a:ext>
            </a:extLst>
          </p:cNvPr>
          <p:cNvSpPr/>
          <p:nvPr/>
        </p:nvSpPr>
        <p:spPr>
          <a:xfrm rot="936416">
            <a:off x="2615576" y="1791826"/>
            <a:ext cx="832872" cy="684714"/>
          </a:xfrm>
          <a:custGeom>
            <a:avLst/>
            <a:gdLst>
              <a:gd name="connsiteX0" fmla="*/ 0 w 857311"/>
              <a:gd name="connsiteY0" fmla="*/ 0 h 707892"/>
              <a:gd name="connsiteX1" fmla="*/ 857311 w 857311"/>
              <a:gd name="connsiteY1" fmla="*/ 0 h 707892"/>
              <a:gd name="connsiteX2" fmla="*/ 857311 w 857311"/>
              <a:gd name="connsiteY2" fmla="*/ 707892 h 707892"/>
              <a:gd name="connsiteX3" fmla="*/ 0 w 857311"/>
              <a:gd name="connsiteY3" fmla="*/ 707892 h 707892"/>
              <a:gd name="connsiteX4" fmla="*/ 0 w 857311"/>
              <a:gd name="connsiteY4" fmla="*/ 0 h 707892"/>
              <a:gd name="connsiteX0" fmla="*/ 0 w 857311"/>
              <a:gd name="connsiteY0" fmla="*/ 0 h 707892"/>
              <a:gd name="connsiteX1" fmla="*/ 857311 w 857311"/>
              <a:gd name="connsiteY1" fmla="*/ 0 h 707892"/>
              <a:gd name="connsiteX2" fmla="*/ 831259 w 857311"/>
              <a:gd name="connsiteY2" fmla="*/ 494434 h 707892"/>
              <a:gd name="connsiteX3" fmla="*/ 857311 w 857311"/>
              <a:gd name="connsiteY3" fmla="*/ 707892 h 707892"/>
              <a:gd name="connsiteX4" fmla="*/ 0 w 857311"/>
              <a:gd name="connsiteY4" fmla="*/ 707892 h 707892"/>
              <a:gd name="connsiteX5" fmla="*/ 0 w 857311"/>
              <a:gd name="connsiteY5" fmla="*/ 0 h 707892"/>
              <a:gd name="connsiteX0" fmla="*/ 0 w 857311"/>
              <a:gd name="connsiteY0" fmla="*/ 0 h 707892"/>
              <a:gd name="connsiteX1" fmla="*/ 857311 w 857311"/>
              <a:gd name="connsiteY1" fmla="*/ 0 h 707892"/>
              <a:gd name="connsiteX2" fmla="*/ 831259 w 857311"/>
              <a:gd name="connsiteY2" fmla="*/ 494434 h 707892"/>
              <a:gd name="connsiteX3" fmla="*/ 857311 w 857311"/>
              <a:gd name="connsiteY3" fmla="*/ 707892 h 707892"/>
              <a:gd name="connsiteX4" fmla="*/ 0 w 857311"/>
              <a:gd name="connsiteY4" fmla="*/ 707892 h 707892"/>
              <a:gd name="connsiteX5" fmla="*/ 0 w 857311"/>
              <a:gd name="connsiteY5" fmla="*/ 0 h 707892"/>
              <a:gd name="connsiteX0" fmla="*/ 0 w 857311"/>
              <a:gd name="connsiteY0" fmla="*/ 0 h 709327"/>
              <a:gd name="connsiteX1" fmla="*/ 857311 w 857311"/>
              <a:gd name="connsiteY1" fmla="*/ 0 h 709327"/>
              <a:gd name="connsiteX2" fmla="*/ 831259 w 857311"/>
              <a:gd name="connsiteY2" fmla="*/ 494434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31259 w 857311"/>
              <a:gd name="connsiteY2" fmla="*/ 494434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24972 w 857311"/>
              <a:gd name="connsiteY2" fmla="*/ 377515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33787 w 857311"/>
              <a:gd name="connsiteY2" fmla="*/ 361867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33787 w 857311"/>
              <a:gd name="connsiteY2" fmla="*/ 361867 h 709327"/>
              <a:gd name="connsiteX3" fmla="*/ 804968 w 857311"/>
              <a:gd name="connsiteY3" fmla="*/ 709327 h 709327"/>
              <a:gd name="connsiteX4" fmla="*/ 0 w 857311"/>
              <a:gd name="connsiteY4" fmla="*/ 707892 h 709327"/>
              <a:gd name="connsiteX5" fmla="*/ 0 w 857311"/>
              <a:gd name="connsiteY5" fmla="*/ 0 h 709327"/>
              <a:gd name="connsiteX0" fmla="*/ 0 w 838417"/>
              <a:gd name="connsiteY0" fmla="*/ 0 h 709327"/>
              <a:gd name="connsiteX1" fmla="*/ 838417 w 838417"/>
              <a:gd name="connsiteY1" fmla="*/ 97581 h 709327"/>
              <a:gd name="connsiteX2" fmla="*/ 833787 w 838417"/>
              <a:gd name="connsiteY2" fmla="*/ 361867 h 709327"/>
              <a:gd name="connsiteX3" fmla="*/ 804968 w 838417"/>
              <a:gd name="connsiteY3" fmla="*/ 709327 h 709327"/>
              <a:gd name="connsiteX4" fmla="*/ 0 w 838417"/>
              <a:gd name="connsiteY4" fmla="*/ 707892 h 709327"/>
              <a:gd name="connsiteX5" fmla="*/ 0 w 838417"/>
              <a:gd name="connsiteY5" fmla="*/ 0 h 709327"/>
              <a:gd name="connsiteX0" fmla="*/ 0 w 833787"/>
              <a:gd name="connsiteY0" fmla="*/ 0 h 709327"/>
              <a:gd name="connsiteX1" fmla="*/ 832302 w 833787"/>
              <a:gd name="connsiteY1" fmla="*/ 99289 h 709327"/>
              <a:gd name="connsiteX2" fmla="*/ 833787 w 833787"/>
              <a:gd name="connsiteY2" fmla="*/ 361867 h 709327"/>
              <a:gd name="connsiteX3" fmla="*/ 804968 w 833787"/>
              <a:gd name="connsiteY3" fmla="*/ 709327 h 709327"/>
              <a:gd name="connsiteX4" fmla="*/ 0 w 833787"/>
              <a:gd name="connsiteY4" fmla="*/ 707892 h 709327"/>
              <a:gd name="connsiteX5" fmla="*/ 0 w 833787"/>
              <a:gd name="connsiteY5" fmla="*/ 0 h 709327"/>
              <a:gd name="connsiteX0" fmla="*/ 0 w 833787"/>
              <a:gd name="connsiteY0" fmla="*/ 0 h 709327"/>
              <a:gd name="connsiteX1" fmla="*/ 725614 w 833787"/>
              <a:gd name="connsiteY1" fmla="*/ 69022 h 709327"/>
              <a:gd name="connsiteX2" fmla="*/ 832302 w 833787"/>
              <a:gd name="connsiteY2" fmla="*/ 99289 h 709327"/>
              <a:gd name="connsiteX3" fmla="*/ 833787 w 833787"/>
              <a:gd name="connsiteY3" fmla="*/ 361867 h 709327"/>
              <a:gd name="connsiteX4" fmla="*/ 804968 w 833787"/>
              <a:gd name="connsiteY4" fmla="*/ 709327 h 709327"/>
              <a:gd name="connsiteX5" fmla="*/ 0 w 833787"/>
              <a:gd name="connsiteY5" fmla="*/ 707892 h 709327"/>
              <a:gd name="connsiteX6" fmla="*/ 0 w 833787"/>
              <a:gd name="connsiteY6" fmla="*/ 0 h 709327"/>
              <a:gd name="connsiteX0" fmla="*/ 0 w 833787"/>
              <a:gd name="connsiteY0" fmla="*/ 32750 h 742077"/>
              <a:gd name="connsiteX1" fmla="*/ 240307 w 833787"/>
              <a:gd name="connsiteY1" fmla="*/ 158219 h 742077"/>
              <a:gd name="connsiteX2" fmla="*/ 725614 w 833787"/>
              <a:gd name="connsiteY2" fmla="*/ 101772 h 742077"/>
              <a:gd name="connsiteX3" fmla="*/ 832302 w 833787"/>
              <a:gd name="connsiteY3" fmla="*/ 132039 h 742077"/>
              <a:gd name="connsiteX4" fmla="*/ 833787 w 833787"/>
              <a:gd name="connsiteY4" fmla="*/ 394617 h 742077"/>
              <a:gd name="connsiteX5" fmla="*/ 804968 w 833787"/>
              <a:gd name="connsiteY5" fmla="*/ 742077 h 742077"/>
              <a:gd name="connsiteX6" fmla="*/ 0 w 833787"/>
              <a:gd name="connsiteY6" fmla="*/ 740642 h 742077"/>
              <a:gd name="connsiteX7" fmla="*/ 0 w 833787"/>
              <a:gd name="connsiteY7" fmla="*/ 32750 h 742077"/>
              <a:gd name="connsiteX0" fmla="*/ 30033 w 833787"/>
              <a:gd name="connsiteY0" fmla="*/ 44684 h 670097"/>
              <a:gd name="connsiteX1" fmla="*/ 240307 w 833787"/>
              <a:gd name="connsiteY1" fmla="*/ 86239 h 670097"/>
              <a:gd name="connsiteX2" fmla="*/ 725614 w 833787"/>
              <a:gd name="connsiteY2" fmla="*/ 29792 h 670097"/>
              <a:gd name="connsiteX3" fmla="*/ 832302 w 833787"/>
              <a:gd name="connsiteY3" fmla="*/ 60059 h 670097"/>
              <a:gd name="connsiteX4" fmla="*/ 833787 w 833787"/>
              <a:gd name="connsiteY4" fmla="*/ 322637 h 670097"/>
              <a:gd name="connsiteX5" fmla="*/ 804968 w 833787"/>
              <a:gd name="connsiteY5" fmla="*/ 670097 h 670097"/>
              <a:gd name="connsiteX6" fmla="*/ 0 w 833787"/>
              <a:gd name="connsiteY6" fmla="*/ 668662 h 670097"/>
              <a:gd name="connsiteX7" fmla="*/ 30033 w 833787"/>
              <a:gd name="connsiteY7" fmla="*/ 44684 h 670097"/>
              <a:gd name="connsiteX0" fmla="*/ 30033 w 833787"/>
              <a:gd name="connsiteY0" fmla="*/ 59301 h 684714"/>
              <a:gd name="connsiteX1" fmla="*/ 133467 w 833787"/>
              <a:gd name="connsiteY1" fmla="*/ 25210 h 684714"/>
              <a:gd name="connsiteX2" fmla="*/ 240307 w 833787"/>
              <a:gd name="connsiteY2" fmla="*/ 100856 h 684714"/>
              <a:gd name="connsiteX3" fmla="*/ 725614 w 833787"/>
              <a:gd name="connsiteY3" fmla="*/ 44409 h 684714"/>
              <a:gd name="connsiteX4" fmla="*/ 832302 w 833787"/>
              <a:gd name="connsiteY4" fmla="*/ 74676 h 684714"/>
              <a:gd name="connsiteX5" fmla="*/ 833787 w 833787"/>
              <a:gd name="connsiteY5" fmla="*/ 337254 h 684714"/>
              <a:gd name="connsiteX6" fmla="*/ 804968 w 833787"/>
              <a:gd name="connsiteY6" fmla="*/ 684714 h 684714"/>
              <a:gd name="connsiteX7" fmla="*/ 0 w 833787"/>
              <a:gd name="connsiteY7" fmla="*/ 683279 h 684714"/>
              <a:gd name="connsiteX8" fmla="*/ 30033 w 833787"/>
              <a:gd name="connsiteY8" fmla="*/ 59301 h 684714"/>
              <a:gd name="connsiteX0" fmla="*/ 30033 w 833787"/>
              <a:gd name="connsiteY0" fmla="*/ 59301 h 684714"/>
              <a:gd name="connsiteX1" fmla="*/ 133467 w 833787"/>
              <a:gd name="connsiteY1" fmla="*/ 25210 h 684714"/>
              <a:gd name="connsiteX2" fmla="*/ 240307 w 833787"/>
              <a:gd name="connsiteY2" fmla="*/ 100856 h 684714"/>
              <a:gd name="connsiteX3" fmla="*/ 725614 w 833787"/>
              <a:gd name="connsiteY3" fmla="*/ 44409 h 684714"/>
              <a:gd name="connsiteX4" fmla="*/ 832302 w 833787"/>
              <a:gd name="connsiteY4" fmla="*/ 74676 h 684714"/>
              <a:gd name="connsiteX5" fmla="*/ 770204 w 833787"/>
              <a:gd name="connsiteY5" fmla="*/ 322049 h 684714"/>
              <a:gd name="connsiteX6" fmla="*/ 833787 w 833787"/>
              <a:gd name="connsiteY6" fmla="*/ 337254 h 684714"/>
              <a:gd name="connsiteX7" fmla="*/ 804968 w 833787"/>
              <a:gd name="connsiteY7" fmla="*/ 684714 h 684714"/>
              <a:gd name="connsiteX8" fmla="*/ 0 w 833787"/>
              <a:gd name="connsiteY8" fmla="*/ 683279 h 684714"/>
              <a:gd name="connsiteX9" fmla="*/ 30033 w 833787"/>
              <a:gd name="connsiteY9" fmla="*/ 59301 h 684714"/>
              <a:gd name="connsiteX0" fmla="*/ 30033 w 832872"/>
              <a:gd name="connsiteY0" fmla="*/ 59301 h 684714"/>
              <a:gd name="connsiteX1" fmla="*/ 133467 w 832872"/>
              <a:gd name="connsiteY1" fmla="*/ 25210 h 684714"/>
              <a:gd name="connsiteX2" fmla="*/ 240307 w 832872"/>
              <a:gd name="connsiteY2" fmla="*/ 100856 h 684714"/>
              <a:gd name="connsiteX3" fmla="*/ 725614 w 832872"/>
              <a:gd name="connsiteY3" fmla="*/ 44409 h 684714"/>
              <a:gd name="connsiteX4" fmla="*/ 832302 w 832872"/>
              <a:gd name="connsiteY4" fmla="*/ 74676 h 684714"/>
              <a:gd name="connsiteX5" fmla="*/ 770204 w 832872"/>
              <a:gd name="connsiteY5" fmla="*/ 322049 h 684714"/>
              <a:gd name="connsiteX6" fmla="*/ 819847 w 832872"/>
              <a:gd name="connsiteY6" fmla="*/ 334555 h 684714"/>
              <a:gd name="connsiteX7" fmla="*/ 804968 w 832872"/>
              <a:gd name="connsiteY7" fmla="*/ 684714 h 684714"/>
              <a:gd name="connsiteX8" fmla="*/ 0 w 832872"/>
              <a:gd name="connsiteY8" fmla="*/ 683279 h 684714"/>
              <a:gd name="connsiteX9" fmla="*/ 30033 w 832872"/>
              <a:gd name="connsiteY9" fmla="*/ 59301 h 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872" h="684714">
                <a:moveTo>
                  <a:pt x="30033" y="59301"/>
                </a:moveTo>
                <a:cubicBezTo>
                  <a:pt x="51662" y="-44711"/>
                  <a:pt x="98421" y="18284"/>
                  <a:pt x="133467" y="25210"/>
                </a:cubicBezTo>
                <a:cubicBezTo>
                  <a:pt x="168513" y="32136"/>
                  <a:pt x="141001" y="103322"/>
                  <a:pt x="240307" y="100856"/>
                </a:cubicBezTo>
                <a:cubicBezTo>
                  <a:pt x="339613" y="98390"/>
                  <a:pt x="629243" y="29451"/>
                  <a:pt x="725614" y="44409"/>
                </a:cubicBezTo>
                <a:lnTo>
                  <a:pt x="832302" y="74676"/>
                </a:lnTo>
                <a:cubicBezTo>
                  <a:pt x="839853" y="125311"/>
                  <a:pt x="769957" y="278286"/>
                  <a:pt x="770204" y="322049"/>
                </a:cubicBezTo>
                <a:cubicBezTo>
                  <a:pt x="770452" y="365812"/>
                  <a:pt x="814173" y="278473"/>
                  <a:pt x="819847" y="334555"/>
                </a:cubicBezTo>
                <a:cubicBezTo>
                  <a:pt x="745881" y="369458"/>
                  <a:pt x="824984" y="480276"/>
                  <a:pt x="804968" y="684714"/>
                </a:cubicBezTo>
                <a:lnTo>
                  <a:pt x="0" y="683279"/>
                </a:lnTo>
                <a:lnTo>
                  <a:pt x="30033" y="59301"/>
                </a:lnTo>
                <a:close/>
              </a:path>
            </a:pathLst>
          </a:cu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831516" y="3784601"/>
            <a:ext cx="622460" cy="58102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4" name="Freeform 13" descr="Wide downward diagonal"/>
          <p:cNvSpPr>
            <a:spLocks/>
          </p:cNvSpPr>
          <p:nvPr/>
        </p:nvSpPr>
        <p:spPr bwMode="auto">
          <a:xfrm>
            <a:off x="2463877" y="2362201"/>
            <a:ext cx="955080" cy="1773238"/>
          </a:xfrm>
          <a:custGeom>
            <a:avLst/>
            <a:gdLst>
              <a:gd name="T0" fmla="*/ 2147483647 w 867"/>
              <a:gd name="T1" fmla="*/ 2147483647 h 1443"/>
              <a:gd name="T2" fmla="*/ 2147483647 w 867"/>
              <a:gd name="T3" fmla="*/ 2147483647 h 1443"/>
              <a:gd name="T4" fmla="*/ 2147483647 w 867"/>
              <a:gd name="T5" fmla="*/ 2147483647 h 1443"/>
              <a:gd name="T6" fmla="*/ 2147483647 w 867"/>
              <a:gd name="T7" fmla="*/ 2147483647 h 1443"/>
              <a:gd name="T8" fmla="*/ 2147483647 w 867"/>
              <a:gd name="T9" fmla="*/ 2147483647 h 1443"/>
              <a:gd name="T10" fmla="*/ 2147483647 w 867"/>
              <a:gd name="T11" fmla="*/ 2147483647 h 1443"/>
              <a:gd name="T12" fmla="*/ 2147483647 w 867"/>
              <a:gd name="T13" fmla="*/ 2147483647 h 1443"/>
              <a:gd name="T14" fmla="*/ 2147483647 w 867"/>
              <a:gd name="T15" fmla="*/ 2147483647 h 1443"/>
              <a:gd name="T16" fmla="*/ 2147483647 w 867"/>
              <a:gd name="T17" fmla="*/ 2147483647 h 1443"/>
              <a:gd name="T18" fmla="*/ 2147483647 w 867"/>
              <a:gd name="T19" fmla="*/ 2147483647 h 1443"/>
              <a:gd name="T20" fmla="*/ 2147483647 w 867"/>
              <a:gd name="T21" fmla="*/ 2147483647 h 1443"/>
              <a:gd name="T22" fmla="*/ 2147483647 w 867"/>
              <a:gd name="T23" fmla="*/ 2147483647 h 1443"/>
              <a:gd name="T24" fmla="*/ 2147483647 w 867"/>
              <a:gd name="T25" fmla="*/ 2147483647 h 1443"/>
              <a:gd name="T26" fmla="*/ 2147483647 w 867"/>
              <a:gd name="T27" fmla="*/ 2147483647 h 1443"/>
              <a:gd name="T28" fmla="*/ 2147483647 w 867"/>
              <a:gd name="T29" fmla="*/ 2147483647 h 1443"/>
              <a:gd name="T30" fmla="*/ 2147483647 w 867"/>
              <a:gd name="T31" fmla="*/ 2147483647 h 1443"/>
              <a:gd name="T32" fmla="*/ 2147483647 w 867"/>
              <a:gd name="T33" fmla="*/ 2147483647 h 1443"/>
              <a:gd name="T34" fmla="*/ 2147483647 w 867"/>
              <a:gd name="T35" fmla="*/ 2147483647 h 1443"/>
              <a:gd name="T36" fmla="*/ 2147483647 w 867"/>
              <a:gd name="T37" fmla="*/ 2147483647 h 1443"/>
              <a:gd name="T38" fmla="*/ 2147483647 w 867"/>
              <a:gd name="T39" fmla="*/ 2147483647 h 1443"/>
              <a:gd name="T40" fmla="*/ 2147483647 w 867"/>
              <a:gd name="T41" fmla="*/ 2147483647 h 1443"/>
              <a:gd name="T42" fmla="*/ 2147483647 w 867"/>
              <a:gd name="T43" fmla="*/ 2147483647 h 1443"/>
              <a:gd name="T44" fmla="*/ 2147483647 w 867"/>
              <a:gd name="T45" fmla="*/ 2147483647 h 1443"/>
              <a:gd name="T46" fmla="*/ 2147483647 w 867"/>
              <a:gd name="T47" fmla="*/ 2147483647 h 1443"/>
              <a:gd name="T48" fmla="*/ 2147483647 w 867"/>
              <a:gd name="T49" fmla="*/ 2147483647 h 1443"/>
              <a:gd name="T50" fmla="*/ 2147483647 w 867"/>
              <a:gd name="T51" fmla="*/ 2147483647 h 1443"/>
              <a:gd name="T52" fmla="*/ 2147483647 w 867"/>
              <a:gd name="T53" fmla="*/ 2147483647 h 1443"/>
              <a:gd name="T54" fmla="*/ 2147483647 w 867"/>
              <a:gd name="T55" fmla="*/ 0 h 1443"/>
              <a:gd name="T56" fmla="*/ 2147483647 w 867"/>
              <a:gd name="T57" fmla="*/ 2147483647 h 1443"/>
              <a:gd name="T58" fmla="*/ 0 w 867"/>
              <a:gd name="T59" fmla="*/ 2147483647 h 1443"/>
              <a:gd name="T60" fmla="*/ 2147483647 w 867"/>
              <a:gd name="T61" fmla="*/ 2147483647 h 1443"/>
              <a:gd name="T62" fmla="*/ 2147483647 w 867"/>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7"/>
              <a:gd name="T97" fmla="*/ 0 h 1443"/>
              <a:gd name="T98" fmla="*/ 867 w 867"/>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7" h="1443">
                <a:moveTo>
                  <a:pt x="30" y="293"/>
                </a:moveTo>
                <a:lnTo>
                  <a:pt x="5" y="405"/>
                </a:lnTo>
                <a:lnTo>
                  <a:pt x="89" y="585"/>
                </a:lnTo>
                <a:lnTo>
                  <a:pt x="104" y="574"/>
                </a:lnTo>
                <a:lnTo>
                  <a:pt x="129" y="650"/>
                </a:lnTo>
                <a:lnTo>
                  <a:pt x="89" y="597"/>
                </a:lnTo>
                <a:lnTo>
                  <a:pt x="79" y="680"/>
                </a:lnTo>
                <a:lnTo>
                  <a:pt x="125" y="732"/>
                </a:lnTo>
                <a:lnTo>
                  <a:pt x="95" y="802"/>
                </a:lnTo>
                <a:lnTo>
                  <a:pt x="186" y="994"/>
                </a:lnTo>
                <a:lnTo>
                  <a:pt x="165" y="1064"/>
                </a:lnTo>
                <a:lnTo>
                  <a:pt x="285" y="1119"/>
                </a:lnTo>
                <a:lnTo>
                  <a:pt x="329" y="1176"/>
                </a:lnTo>
                <a:lnTo>
                  <a:pt x="378" y="1195"/>
                </a:lnTo>
                <a:lnTo>
                  <a:pt x="380" y="1230"/>
                </a:lnTo>
                <a:lnTo>
                  <a:pt x="412" y="1237"/>
                </a:lnTo>
                <a:lnTo>
                  <a:pt x="483" y="1348"/>
                </a:lnTo>
                <a:lnTo>
                  <a:pt x="483" y="1425"/>
                </a:lnTo>
                <a:lnTo>
                  <a:pt x="791" y="1443"/>
                </a:lnTo>
                <a:lnTo>
                  <a:pt x="772" y="1410"/>
                </a:lnTo>
                <a:lnTo>
                  <a:pt x="781" y="1365"/>
                </a:lnTo>
                <a:lnTo>
                  <a:pt x="830" y="1285"/>
                </a:lnTo>
                <a:lnTo>
                  <a:pt x="867" y="1264"/>
                </a:lnTo>
                <a:lnTo>
                  <a:pt x="846" y="1235"/>
                </a:lnTo>
                <a:lnTo>
                  <a:pt x="830" y="1157"/>
                </a:lnTo>
                <a:lnTo>
                  <a:pt x="389" y="496"/>
                </a:lnTo>
                <a:lnTo>
                  <a:pt x="492" y="112"/>
                </a:lnTo>
                <a:lnTo>
                  <a:pt x="83" y="0"/>
                </a:lnTo>
                <a:lnTo>
                  <a:pt x="72" y="23"/>
                </a:lnTo>
                <a:lnTo>
                  <a:pt x="0" y="192"/>
                </a:lnTo>
                <a:lnTo>
                  <a:pt x="30" y="293"/>
                </a:lnTo>
                <a:close/>
              </a:path>
            </a:pathLst>
          </a:custGeom>
          <a:solidFill>
            <a:schemeClr val="accent4">
              <a:lumMod val="60000"/>
              <a:lumOff val="40000"/>
            </a:schemeClr>
          </a:solidFill>
          <a:ln w="25400">
            <a:solidFill>
              <a:schemeClr val="tx1"/>
            </a:solidFill>
            <a:round/>
            <a:headEnd/>
            <a:tailEnd/>
          </a:ln>
        </p:spPr>
        <p:txBody>
          <a:bodyPr wrap="none" anchor="ctr"/>
          <a:lstStyle/>
          <a:p>
            <a:r>
              <a:rPr lang="en-US">
                <a:latin typeface="Calibri" charset="0"/>
                <a:cs typeface="Calibri" charset="0"/>
              </a:rPr>
              <a:t>.</a:t>
            </a:r>
          </a:p>
        </p:txBody>
      </p:sp>
      <p:sp>
        <p:nvSpPr>
          <p:cNvPr id="14453" name="TextBox 140"/>
          <p:cNvSpPr txBox="1">
            <a:spLocks noChangeArrowheads="1"/>
          </p:cNvSpPr>
          <p:nvPr/>
        </p:nvSpPr>
        <p:spPr bwMode="auto">
          <a:xfrm>
            <a:off x="596900" y="6680200"/>
            <a:ext cx="184150" cy="461963"/>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4339" name="Freeform 2"/>
          <p:cNvSpPr>
            <a:spLocks noChangeAspect="1"/>
          </p:cNvSpPr>
          <p:nvPr/>
        </p:nvSpPr>
        <p:spPr bwMode="auto">
          <a:xfrm>
            <a:off x="1740712" y="3976689"/>
            <a:ext cx="1463528" cy="146424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4">
              <a:lumMod val="60000"/>
              <a:lumOff val="40000"/>
            </a:schemeClr>
          </a:solid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48" name="Rectangle 140"/>
          <p:cNvSpPr>
            <a:spLocks noChangeArrowheads="1"/>
          </p:cNvSpPr>
          <p:nvPr/>
        </p:nvSpPr>
        <p:spPr bwMode="auto">
          <a:xfrm>
            <a:off x="9285505" y="4838701"/>
            <a:ext cx="151766" cy="457200"/>
          </a:xfrm>
          <a:prstGeom prst="rect">
            <a:avLst/>
          </a:prstGeom>
          <a:noFill/>
          <a:ln>
            <a:noFill/>
          </a:ln>
        </p:spPr>
        <p:txBody>
          <a:bodyPr wrap="none">
            <a:spAutoFit/>
          </a:bodyPr>
          <a:lstStyle/>
          <a:p>
            <a:endParaRPr lang="en-US">
              <a:latin typeface="Calibri" charset="0"/>
              <a:cs typeface="Calibri" charset="0"/>
            </a:endParaRPr>
          </a:p>
        </p:txBody>
      </p:sp>
      <p:sp>
        <p:nvSpPr>
          <p:cNvPr id="14338" name="Freeform 27"/>
          <p:cNvSpPr>
            <a:spLocks/>
          </p:cNvSpPr>
          <p:nvPr/>
        </p:nvSpPr>
        <p:spPr bwMode="auto">
          <a:xfrm>
            <a:off x="5545238" y="1689101"/>
            <a:ext cx="782381" cy="952500"/>
          </a:xfrm>
          <a:custGeom>
            <a:avLst/>
            <a:gdLst>
              <a:gd name="T0" fmla="*/ 2147483647 w 711"/>
              <a:gd name="T1" fmla="*/ 2147483647 h 773"/>
              <a:gd name="T2" fmla="*/ 2147483647 w 711"/>
              <a:gd name="T3" fmla="*/ 2147483647 h 773"/>
              <a:gd name="T4" fmla="*/ 2147483647 w 711"/>
              <a:gd name="T5" fmla="*/ 2147483647 h 773"/>
              <a:gd name="T6" fmla="*/ 2147483647 w 711"/>
              <a:gd name="T7" fmla="*/ 2147483647 h 773"/>
              <a:gd name="T8" fmla="*/ 2147483647 w 711"/>
              <a:gd name="T9" fmla="*/ 2147483647 h 773"/>
              <a:gd name="T10" fmla="*/ 2147483647 w 711"/>
              <a:gd name="T11" fmla="*/ 2147483647 h 773"/>
              <a:gd name="T12" fmla="*/ 2147483647 w 711"/>
              <a:gd name="T13" fmla="*/ 2147483647 h 773"/>
              <a:gd name="T14" fmla="*/ 2147483647 w 711"/>
              <a:gd name="T15" fmla="*/ 2147483647 h 773"/>
              <a:gd name="T16" fmla="*/ 2147483647 w 711"/>
              <a:gd name="T17" fmla="*/ 2147483647 h 773"/>
              <a:gd name="T18" fmla="*/ 2147483647 w 711"/>
              <a:gd name="T19" fmla="*/ 2147483647 h 773"/>
              <a:gd name="T20" fmla="*/ 2147483647 w 711"/>
              <a:gd name="T21" fmla="*/ 2147483647 h 773"/>
              <a:gd name="T22" fmla="*/ 2147483647 w 711"/>
              <a:gd name="T23" fmla="*/ 2147483647 h 773"/>
              <a:gd name="T24" fmla="*/ 2147483647 w 711"/>
              <a:gd name="T25" fmla="*/ 2147483647 h 773"/>
              <a:gd name="T26" fmla="*/ 2147483647 w 711"/>
              <a:gd name="T27" fmla="*/ 2147483647 h 773"/>
              <a:gd name="T28" fmla="*/ 2147483647 w 711"/>
              <a:gd name="T29" fmla="*/ 2147483647 h 773"/>
              <a:gd name="T30" fmla="*/ 2147483647 w 711"/>
              <a:gd name="T31" fmla="*/ 2147483647 h 773"/>
              <a:gd name="T32" fmla="*/ 2147483647 w 711"/>
              <a:gd name="T33" fmla="*/ 2147483647 h 773"/>
              <a:gd name="T34" fmla="*/ 2147483647 w 711"/>
              <a:gd name="T35" fmla="*/ 2147483647 h 773"/>
              <a:gd name="T36" fmla="*/ 2147483647 w 711"/>
              <a:gd name="T37" fmla="*/ 2147483647 h 773"/>
              <a:gd name="T38" fmla="*/ 2147483647 w 711"/>
              <a:gd name="T39" fmla="*/ 2147483647 h 773"/>
              <a:gd name="T40" fmla="*/ 2147483647 w 711"/>
              <a:gd name="T41" fmla="*/ 2147483647 h 773"/>
              <a:gd name="T42" fmla="*/ 2147483647 w 711"/>
              <a:gd name="T43" fmla="*/ 2147483647 h 773"/>
              <a:gd name="T44" fmla="*/ 2147483647 w 711"/>
              <a:gd name="T45" fmla="*/ 2147483647 h 773"/>
              <a:gd name="T46" fmla="*/ 2147483647 w 711"/>
              <a:gd name="T47" fmla="*/ 2147483647 h 773"/>
              <a:gd name="T48" fmla="*/ 2147483647 w 711"/>
              <a:gd name="T49" fmla="*/ 2147483647 h 773"/>
              <a:gd name="T50" fmla="*/ 2147483647 w 711"/>
              <a:gd name="T51" fmla="*/ 2147483647 h 773"/>
              <a:gd name="T52" fmla="*/ 2147483647 w 711"/>
              <a:gd name="T53" fmla="*/ 2147483647 h 773"/>
              <a:gd name="T54" fmla="*/ 2147483647 w 711"/>
              <a:gd name="T55" fmla="*/ 0 h 773"/>
              <a:gd name="T56" fmla="*/ 2147483647 w 711"/>
              <a:gd name="T57" fmla="*/ 0 h 773"/>
              <a:gd name="T58" fmla="*/ 2147483647 w 711"/>
              <a:gd name="T59" fmla="*/ 2147483647 h 773"/>
              <a:gd name="T60" fmla="*/ 0 w 711"/>
              <a:gd name="T61" fmla="*/ 2147483647 h 773"/>
              <a:gd name="T62" fmla="*/ 2147483647 w 711"/>
              <a:gd name="T63" fmla="*/ 2147483647 h 773"/>
              <a:gd name="T64" fmla="*/ 2147483647 w 711"/>
              <a:gd name="T65" fmla="*/ 2147483647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3"/>
              <a:gd name="T101" fmla="*/ 711 w 711"/>
              <a:gd name="T102" fmla="*/ 773 h 7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3">
                <a:moveTo>
                  <a:pt x="4" y="146"/>
                </a:moveTo>
                <a:lnTo>
                  <a:pt x="32" y="235"/>
                </a:lnTo>
                <a:lnTo>
                  <a:pt x="36" y="351"/>
                </a:lnTo>
                <a:lnTo>
                  <a:pt x="55" y="444"/>
                </a:lnTo>
                <a:lnTo>
                  <a:pt x="28" y="492"/>
                </a:lnTo>
                <a:lnTo>
                  <a:pt x="66" y="526"/>
                </a:lnTo>
                <a:lnTo>
                  <a:pt x="64" y="773"/>
                </a:lnTo>
                <a:lnTo>
                  <a:pt x="583" y="762"/>
                </a:lnTo>
                <a:lnTo>
                  <a:pt x="574" y="714"/>
                </a:lnTo>
                <a:lnTo>
                  <a:pt x="519" y="672"/>
                </a:lnTo>
                <a:lnTo>
                  <a:pt x="490" y="642"/>
                </a:lnTo>
                <a:lnTo>
                  <a:pt x="420" y="598"/>
                </a:lnTo>
                <a:lnTo>
                  <a:pt x="422" y="526"/>
                </a:lnTo>
                <a:lnTo>
                  <a:pt x="407" y="481"/>
                </a:lnTo>
                <a:lnTo>
                  <a:pt x="466" y="412"/>
                </a:lnTo>
                <a:lnTo>
                  <a:pt x="462" y="344"/>
                </a:lnTo>
                <a:lnTo>
                  <a:pt x="557" y="273"/>
                </a:lnTo>
                <a:lnTo>
                  <a:pt x="580" y="233"/>
                </a:lnTo>
                <a:lnTo>
                  <a:pt x="711" y="165"/>
                </a:lnTo>
                <a:lnTo>
                  <a:pt x="652" y="140"/>
                </a:lnTo>
                <a:lnTo>
                  <a:pt x="601" y="144"/>
                </a:lnTo>
                <a:lnTo>
                  <a:pt x="589" y="125"/>
                </a:lnTo>
                <a:lnTo>
                  <a:pt x="494" y="123"/>
                </a:lnTo>
                <a:lnTo>
                  <a:pt x="431" y="106"/>
                </a:lnTo>
                <a:lnTo>
                  <a:pt x="300" y="93"/>
                </a:lnTo>
                <a:lnTo>
                  <a:pt x="281" y="70"/>
                </a:lnTo>
                <a:lnTo>
                  <a:pt x="228" y="47"/>
                </a:lnTo>
                <a:lnTo>
                  <a:pt x="218" y="0"/>
                </a:lnTo>
                <a:lnTo>
                  <a:pt x="184" y="0"/>
                </a:lnTo>
                <a:lnTo>
                  <a:pt x="184" y="36"/>
                </a:lnTo>
                <a:lnTo>
                  <a:pt x="0" y="36"/>
                </a:lnTo>
                <a:lnTo>
                  <a:pt x="4" y="146"/>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solidFill>
                <a:schemeClr val="bg1"/>
              </a:solidFill>
              <a:latin typeface="Calibri" charset="0"/>
              <a:cs typeface="Calibri" charset="0"/>
            </a:endParaRPr>
          </a:p>
        </p:txBody>
      </p:sp>
      <p:grpSp>
        <p:nvGrpSpPr>
          <p:cNvPr id="14343" name="Group 8"/>
          <p:cNvGrpSpPr>
            <a:grpSpLocks/>
          </p:cNvGrpSpPr>
          <p:nvPr/>
        </p:nvGrpSpPr>
        <p:grpSpPr bwMode="auto">
          <a:xfrm>
            <a:off x="2777876" y="1311276"/>
            <a:ext cx="802006" cy="636588"/>
            <a:chOff x="768" y="624"/>
            <a:chExt cx="613" cy="401"/>
          </a:xfrm>
          <a:solidFill>
            <a:schemeClr val="accent4">
              <a:lumMod val="60000"/>
              <a:lumOff val="40000"/>
            </a:schemeClr>
          </a:solidFill>
        </p:grpSpPr>
        <p:sp>
          <p:nvSpPr>
            <p:cNvPr id="14481" name="Freeform 9"/>
            <p:cNvSpPr>
              <a:spLocks/>
            </p:cNvSpPr>
            <p:nvPr/>
          </p:nvSpPr>
          <p:spPr bwMode="auto">
            <a:xfrm>
              <a:off x="768" y="624"/>
              <a:ext cx="613" cy="401"/>
            </a:xfrm>
            <a:custGeom>
              <a:avLst/>
              <a:gdLst>
                <a:gd name="T0" fmla="*/ 8 w 730"/>
                <a:gd name="T1" fmla="*/ 19 h 517"/>
                <a:gd name="T2" fmla="*/ 5 w 730"/>
                <a:gd name="T3" fmla="*/ 43 h 517"/>
                <a:gd name="T4" fmla="*/ 10 w 730"/>
                <a:gd name="T5" fmla="*/ 43 h 517"/>
                <a:gd name="T6" fmla="*/ 8 w 730"/>
                <a:gd name="T7" fmla="*/ 48 h 517"/>
                <a:gd name="T8" fmla="*/ 3 w 730"/>
                <a:gd name="T9" fmla="*/ 44 h 517"/>
                <a:gd name="T10" fmla="*/ 0 w 730"/>
                <a:gd name="T11" fmla="*/ 51 h 517"/>
                <a:gd name="T12" fmla="*/ 15 w 730"/>
                <a:gd name="T13" fmla="*/ 56 h 517"/>
                <a:gd name="T14" fmla="*/ 16 w 730"/>
                <a:gd name="T15" fmla="*/ 58 h 517"/>
                <a:gd name="T16" fmla="*/ 20 w 730"/>
                <a:gd name="T17" fmla="*/ 59 h 517"/>
                <a:gd name="T18" fmla="*/ 39 w 730"/>
                <a:gd name="T19" fmla="*/ 77 h 517"/>
                <a:gd name="T20" fmla="*/ 60 w 730"/>
                <a:gd name="T21" fmla="*/ 76 h 517"/>
                <a:gd name="T22" fmla="*/ 77 w 730"/>
                <a:gd name="T23" fmla="*/ 80 h 517"/>
                <a:gd name="T24" fmla="*/ 86 w 730"/>
                <a:gd name="T25" fmla="*/ 79 h 517"/>
                <a:gd name="T26" fmla="*/ 134 w 730"/>
                <a:gd name="T27" fmla="*/ 80 h 517"/>
                <a:gd name="T28" fmla="*/ 191 w 730"/>
                <a:gd name="T29" fmla="*/ 87 h 517"/>
                <a:gd name="T30" fmla="*/ 191 w 730"/>
                <a:gd name="T31" fmla="*/ 78 h 517"/>
                <a:gd name="T32" fmla="*/ 215 w 730"/>
                <a:gd name="T33" fmla="*/ 22 h 517"/>
                <a:gd name="T34" fmla="*/ 67 w 730"/>
                <a:gd name="T35" fmla="*/ 0 h 517"/>
                <a:gd name="T36" fmla="*/ 67 w 730"/>
                <a:gd name="T37" fmla="*/ 16 h 517"/>
                <a:gd name="T38" fmla="*/ 60 w 730"/>
                <a:gd name="T39" fmla="*/ 30 h 517"/>
                <a:gd name="T40" fmla="*/ 59 w 730"/>
                <a:gd name="T41" fmla="*/ 36 h 517"/>
                <a:gd name="T42" fmla="*/ 42 w 730"/>
                <a:gd name="T43" fmla="*/ 39 h 517"/>
                <a:gd name="T44" fmla="*/ 42 w 730"/>
                <a:gd name="T45" fmla="*/ 36 h 517"/>
                <a:gd name="T46" fmla="*/ 55 w 730"/>
                <a:gd name="T47" fmla="*/ 31 h 517"/>
                <a:gd name="T48" fmla="*/ 54 w 730"/>
                <a:gd name="T49" fmla="*/ 28 h 517"/>
                <a:gd name="T50" fmla="*/ 42 w 730"/>
                <a:gd name="T51" fmla="*/ 28 h 517"/>
                <a:gd name="T52" fmla="*/ 50 w 730"/>
                <a:gd name="T53" fmla="*/ 24 h 517"/>
                <a:gd name="T54" fmla="*/ 57 w 730"/>
                <a:gd name="T55" fmla="*/ 22 h 517"/>
                <a:gd name="T56" fmla="*/ 9 w 730"/>
                <a:gd name="T57" fmla="*/ 4 h 517"/>
                <a:gd name="T58" fmla="*/ 5 w 730"/>
                <a:gd name="T59" fmla="*/ 9 h 517"/>
                <a:gd name="T60" fmla="*/ 8 w 730"/>
                <a:gd name="T61" fmla="*/ 19 h 517"/>
                <a:gd name="T62" fmla="*/ 8 w 730"/>
                <a:gd name="T63" fmla="*/ 19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7" y="112"/>
                  </a:moveTo>
                  <a:lnTo>
                    <a:pt x="17" y="254"/>
                  </a:lnTo>
                  <a:lnTo>
                    <a:pt x="35" y="254"/>
                  </a:lnTo>
                  <a:lnTo>
                    <a:pt x="25" y="285"/>
                  </a:lnTo>
                  <a:lnTo>
                    <a:pt x="12" y="266"/>
                  </a:lnTo>
                  <a:lnTo>
                    <a:pt x="0" y="304"/>
                  </a:lnTo>
                  <a:lnTo>
                    <a:pt x="52" y="332"/>
                  </a:lnTo>
                  <a:lnTo>
                    <a:pt x="54" y="345"/>
                  </a:lnTo>
                  <a:lnTo>
                    <a:pt x="67" y="347"/>
                  </a:lnTo>
                  <a:lnTo>
                    <a:pt x="133" y="452"/>
                  </a:lnTo>
                  <a:lnTo>
                    <a:pt x="208" y="448"/>
                  </a:lnTo>
                  <a:lnTo>
                    <a:pt x="263" y="473"/>
                  </a:lnTo>
                  <a:lnTo>
                    <a:pt x="289" y="469"/>
                  </a:lnTo>
                  <a:lnTo>
                    <a:pt x="457" y="473"/>
                  </a:lnTo>
                  <a:lnTo>
                    <a:pt x="647" y="517"/>
                  </a:lnTo>
                  <a:lnTo>
                    <a:pt x="651" y="459"/>
                  </a:lnTo>
                  <a:lnTo>
                    <a:pt x="730" y="127"/>
                  </a:lnTo>
                  <a:lnTo>
                    <a:pt x="225" y="0"/>
                  </a:lnTo>
                  <a:lnTo>
                    <a:pt x="228" y="96"/>
                  </a:lnTo>
                  <a:lnTo>
                    <a:pt x="204" y="176"/>
                  </a:lnTo>
                  <a:lnTo>
                    <a:pt x="200" y="218"/>
                  </a:lnTo>
                  <a:lnTo>
                    <a:pt x="147" y="231"/>
                  </a:lnTo>
                  <a:lnTo>
                    <a:pt x="143" y="212"/>
                  </a:lnTo>
                  <a:lnTo>
                    <a:pt x="187" y="186"/>
                  </a:lnTo>
                  <a:lnTo>
                    <a:pt x="183" y="163"/>
                  </a:lnTo>
                  <a:lnTo>
                    <a:pt x="143" y="169"/>
                  </a:lnTo>
                  <a:lnTo>
                    <a:pt x="173" y="144"/>
                  </a:lnTo>
                  <a:lnTo>
                    <a:pt x="194" y="127"/>
                  </a:lnTo>
                  <a:lnTo>
                    <a:pt x="31" y="24"/>
                  </a:lnTo>
                  <a:lnTo>
                    <a:pt x="17" y="53"/>
                  </a:lnTo>
                  <a:lnTo>
                    <a:pt x="27" y="112"/>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82" name="Freeform 10"/>
            <p:cNvSpPr>
              <a:spLocks/>
            </p:cNvSpPr>
            <p:nvPr/>
          </p:nvSpPr>
          <p:spPr bwMode="auto">
            <a:xfrm>
              <a:off x="913" y="647"/>
              <a:ext cx="28" cy="30"/>
            </a:xfrm>
            <a:custGeom>
              <a:avLst/>
              <a:gdLst>
                <a:gd name="T0" fmla="*/ 0 w 35"/>
                <a:gd name="T1" fmla="*/ 3 h 38"/>
                <a:gd name="T2" fmla="*/ 6 w 35"/>
                <a:gd name="T3" fmla="*/ 0 h 38"/>
                <a:gd name="T4" fmla="*/ 7 w 35"/>
                <a:gd name="T5" fmla="*/ 3 h 38"/>
                <a:gd name="T6" fmla="*/ 6 w 35"/>
                <a:gd name="T7" fmla="*/ 7 h 38"/>
                <a:gd name="T8" fmla="*/ 0 w 35"/>
                <a:gd name="T9" fmla="*/ 3 h 38"/>
                <a:gd name="T10" fmla="*/ 0 w 35"/>
                <a:gd name="T11" fmla="*/ 3 h 38"/>
                <a:gd name="T12" fmla="*/ 0 w 35"/>
                <a:gd name="T13" fmla="*/ 3 h 38"/>
                <a:gd name="T14" fmla="*/ 0 60000 65536"/>
                <a:gd name="T15" fmla="*/ 0 60000 65536"/>
                <a:gd name="T16" fmla="*/ 0 60000 65536"/>
                <a:gd name="T17" fmla="*/ 0 60000 65536"/>
                <a:gd name="T18" fmla="*/ 0 60000 65536"/>
                <a:gd name="T19" fmla="*/ 0 60000 65536"/>
                <a:gd name="T20" fmla="*/ 0 60000 65536"/>
                <a:gd name="T21" fmla="*/ 0 w 35"/>
                <a:gd name="T22" fmla="*/ 0 h 38"/>
                <a:gd name="T23" fmla="*/ 35 w 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8">
                  <a:moveTo>
                    <a:pt x="0" y="17"/>
                  </a:moveTo>
                  <a:lnTo>
                    <a:pt x="27" y="0"/>
                  </a:lnTo>
                  <a:lnTo>
                    <a:pt x="35" y="17"/>
                  </a:lnTo>
                  <a:lnTo>
                    <a:pt x="29" y="38"/>
                  </a:lnTo>
                  <a:lnTo>
                    <a:pt x="0" y="17"/>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sp>
        <p:nvSpPr>
          <p:cNvPr id="14344" name="Freeform 11"/>
          <p:cNvSpPr>
            <a:spLocks/>
          </p:cNvSpPr>
          <p:nvPr/>
        </p:nvSpPr>
        <p:spPr bwMode="auto">
          <a:xfrm>
            <a:off x="3511849" y="2663826"/>
            <a:ext cx="679022" cy="925513"/>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chemeClr val="accent2">
              <a:lumMod val="60000"/>
              <a:lumOff val="40000"/>
            </a:schemeClr>
          </a:solid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345" name="Freeform 12"/>
          <p:cNvSpPr>
            <a:spLocks/>
          </p:cNvSpPr>
          <p:nvPr/>
        </p:nvSpPr>
        <p:spPr bwMode="auto">
          <a:xfrm>
            <a:off x="2556769" y="1700214"/>
            <a:ext cx="959005" cy="885825"/>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no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47" name="Freeform 14"/>
          <p:cNvSpPr>
            <a:spLocks/>
          </p:cNvSpPr>
          <p:nvPr/>
        </p:nvSpPr>
        <p:spPr bwMode="auto">
          <a:xfrm>
            <a:off x="2893009" y="2498726"/>
            <a:ext cx="762756" cy="1285875"/>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48" name="Freeform 15"/>
          <p:cNvSpPr>
            <a:spLocks/>
          </p:cNvSpPr>
          <p:nvPr/>
        </p:nvSpPr>
        <p:spPr bwMode="auto">
          <a:xfrm>
            <a:off x="3329991" y="1468439"/>
            <a:ext cx="719581" cy="1258887"/>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49" name="Freeform 16"/>
          <p:cNvSpPr>
            <a:spLocks/>
          </p:cNvSpPr>
          <p:nvPr/>
        </p:nvSpPr>
        <p:spPr bwMode="auto">
          <a:xfrm>
            <a:off x="3633523" y="1489076"/>
            <a:ext cx="1231138" cy="852488"/>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0" name="Freeform 17"/>
          <p:cNvSpPr>
            <a:spLocks/>
          </p:cNvSpPr>
          <p:nvPr/>
        </p:nvSpPr>
        <p:spPr bwMode="auto">
          <a:xfrm>
            <a:off x="3281583" y="3478214"/>
            <a:ext cx="820322" cy="1033462"/>
          </a:xfrm>
          <a:custGeom>
            <a:avLst/>
            <a:gdLst>
              <a:gd name="T0" fmla="*/ 2147483647 w 745"/>
              <a:gd name="T1" fmla="*/ 2147483647 h 841"/>
              <a:gd name="T2" fmla="*/ 2147483647 w 745"/>
              <a:gd name="T3" fmla="*/ 2147483647 h 841"/>
              <a:gd name="T4" fmla="*/ 2147483647 w 745"/>
              <a:gd name="T5" fmla="*/ 2147483647 h 841"/>
              <a:gd name="T6" fmla="*/ 2147483647 w 745"/>
              <a:gd name="T7" fmla="*/ 2147483647 h 841"/>
              <a:gd name="T8" fmla="*/ 2147483647 w 745"/>
              <a:gd name="T9" fmla="*/ 2147483647 h 841"/>
              <a:gd name="T10" fmla="*/ 2147483647 w 745"/>
              <a:gd name="T11" fmla="*/ 2147483647 h 841"/>
              <a:gd name="T12" fmla="*/ 2147483647 w 745"/>
              <a:gd name="T13" fmla="*/ 2147483647 h 841"/>
              <a:gd name="T14" fmla="*/ 2147483647 w 745"/>
              <a:gd name="T15" fmla="*/ 2147483647 h 841"/>
              <a:gd name="T16" fmla="*/ 2147483647 w 745"/>
              <a:gd name="T17" fmla="*/ 2147483647 h 841"/>
              <a:gd name="T18" fmla="*/ 2147483647 w 745"/>
              <a:gd name="T19" fmla="*/ 2147483647 h 841"/>
              <a:gd name="T20" fmla="*/ 2147483647 w 745"/>
              <a:gd name="T21" fmla="*/ 0 h 841"/>
              <a:gd name="T22" fmla="*/ 2147483647 w 745"/>
              <a:gd name="T23" fmla="*/ 2147483647 h 841"/>
              <a:gd name="T24" fmla="*/ 2147483647 w 745"/>
              <a:gd name="T25" fmla="*/ 2147483647 h 841"/>
              <a:gd name="T26" fmla="*/ 2147483647 w 745"/>
              <a:gd name="T27" fmla="*/ 2147483647 h 841"/>
              <a:gd name="T28" fmla="*/ 2147483647 w 745"/>
              <a:gd name="T29" fmla="*/ 2147483647 h 841"/>
              <a:gd name="T30" fmla="*/ 2147483647 w 745"/>
              <a:gd name="T31" fmla="*/ 2147483647 h 841"/>
              <a:gd name="T32" fmla="*/ 0 w 745"/>
              <a:gd name="T33" fmla="*/ 2147483647 h 841"/>
              <a:gd name="T34" fmla="*/ 2147483647 w 745"/>
              <a:gd name="T35" fmla="*/ 2147483647 h 841"/>
              <a:gd name="T36" fmla="*/ 2147483647 w 745"/>
              <a:gd name="T37" fmla="*/ 2147483647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841"/>
              <a:gd name="T59" fmla="*/ 745 w 745"/>
              <a:gd name="T60" fmla="*/ 841 h 8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841">
                <a:moveTo>
                  <a:pt x="48" y="535"/>
                </a:moveTo>
                <a:lnTo>
                  <a:pt x="29" y="502"/>
                </a:lnTo>
                <a:lnTo>
                  <a:pt x="38" y="457"/>
                </a:lnTo>
                <a:lnTo>
                  <a:pt x="87" y="377"/>
                </a:lnTo>
                <a:lnTo>
                  <a:pt x="124" y="356"/>
                </a:lnTo>
                <a:lnTo>
                  <a:pt x="103" y="327"/>
                </a:lnTo>
                <a:lnTo>
                  <a:pt x="87" y="249"/>
                </a:lnTo>
                <a:lnTo>
                  <a:pt x="105" y="109"/>
                </a:lnTo>
                <a:lnTo>
                  <a:pt x="129" y="101"/>
                </a:lnTo>
                <a:lnTo>
                  <a:pt x="171" y="126"/>
                </a:lnTo>
                <a:lnTo>
                  <a:pt x="207" y="0"/>
                </a:lnTo>
                <a:lnTo>
                  <a:pt x="745" y="90"/>
                </a:lnTo>
                <a:lnTo>
                  <a:pt x="633" y="841"/>
                </a:lnTo>
                <a:lnTo>
                  <a:pt x="468" y="818"/>
                </a:lnTo>
                <a:lnTo>
                  <a:pt x="365" y="789"/>
                </a:lnTo>
                <a:lnTo>
                  <a:pt x="154" y="706"/>
                </a:lnTo>
                <a:lnTo>
                  <a:pt x="0" y="576"/>
                </a:lnTo>
                <a:lnTo>
                  <a:pt x="48" y="535"/>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dirty="0">
              <a:solidFill>
                <a:schemeClr val="bg1"/>
              </a:solidFill>
              <a:latin typeface="Calibri" charset="0"/>
              <a:cs typeface="Calibri" charset="0"/>
            </a:endParaRPr>
          </a:p>
        </p:txBody>
      </p:sp>
      <p:sp>
        <p:nvSpPr>
          <p:cNvPr id="14351" name="Freeform 18"/>
          <p:cNvSpPr>
            <a:spLocks/>
          </p:cNvSpPr>
          <p:nvPr/>
        </p:nvSpPr>
        <p:spPr bwMode="auto">
          <a:xfrm>
            <a:off x="3961914" y="2239964"/>
            <a:ext cx="845181" cy="758825"/>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2" name="Freeform 19"/>
          <p:cNvSpPr>
            <a:spLocks/>
          </p:cNvSpPr>
          <p:nvPr/>
        </p:nvSpPr>
        <p:spPr bwMode="auto">
          <a:xfrm>
            <a:off x="4101905" y="2932114"/>
            <a:ext cx="875273" cy="7524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chemeClr val="accent4">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53" name="Freeform 20"/>
          <p:cNvSpPr>
            <a:spLocks/>
          </p:cNvSpPr>
          <p:nvPr/>
        </p:nvSpPr>
        <p:spPr bwMode="auto">
          <a:xfrm>
            <a:off x="3980231" y="3589339"/>
            <a:ext cx="843872" cy="93821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7" y="707"/>
                </a:lnTo>
                <a:lnTo>
                  <a:pt x="299" y="732"/>
                </a:lnTo>
                <a:lnTo>
                  <a:pt x="289" y="703"/>
                </a:lnTo>
                <a:lnTo>
                  <a:pt x="705" y="741"/>
                </a:lnTo>
                <a:lnTo>
                  <a:pt x="768" y="70"/>
                </a:lnTo>
                <a:lnTo>
                  <a:pt x="441" y="42"/>
                </a:lnTo>
                <a:lnTo>
                  <a:pt x="112" y="0"/>
                </a:lnTo>
                <a:lnTo>
                  <a:pt x="0" y="751"/>
                </a:lnTo>
                <a:lnTo>
                  <a:pt x="97" y="764"/>
                </a:lnTo>
                <a:close/>
              </a:path>
            </a:pathLst>
          </a:custGeom>
          <a:solidFill>
            <a:schemeClr val="accent4">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55" name="Freeform 22"/>
          <p:cNvSpPr>
            <a:spLocks/>
          </p:cNvSpPr>
          <p:nvPr/>
        </p:nvSpPr>
        <p:spPr bwMode="auto">
          <a:xfrm>
            <a:off x="4822795" y="1689101"/>
            <a:ext cx="788922" cy="544513"/>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4" name="Freeform 21"/>
          <p:cNvSpPr>
            <a:spLocks/>
          </p:cNvSpPr>
          <p:nvPr/>
        </p:nvSpPr>
        <p:spPr bwMode="auto">
          <a:xfrm>
            <a:off x="4296846" y="3760789"/>
            <a:ext cx="1679895" cy="1770062"/>
          </a:xfrm>
          <a:custGeom>
            <a:avLst/>
            <a:gdLst>
              <a:gd name="T0" fmla="*/ 0 w 1529"/>
              <a:gd name="T1" fmla="*/ 2147483647 h 1439"/>
              <a:gd name="T2" fmla="*/ 2147483647 w 1529"/>
              <a:gd name="T3" fmla="*/ 2147483647 h 1439"/>
              <a:gd name="T4" fmla="*/ 2147483647 w 1529"/>
              <a:gd name="T5" fmla="*/ 0 h 1439"/>
              <a:gd name="T6" fmla="*/ 2147483647 w 1529"/>
              <a:gd name="T7" fmla="*/ 2147483647 h 1439"/>
              <a:gd name="T8" fmla="*/ 2147483647 w 1529"/>
              <a:gd name="T9" fmla="*/ 2147483647 h 1439"/>
              <a:gd name="T10" fmla="*/ 2147483647 w 1529"/>
              <a:gd name="T11" fmla="*/ 2147483647 h 1439"/>
              <a:gd name="T12" fmla="*/ 2147483647 w 1529"/>
              <a:gd name="T13" fmla="*/ 2147483647 h 1439"/>
              <a:gd name="T14" fmla="*/ 2147483647 w 1529"/>
              <a:gd name="T15" fmla="*/ 2147483647 h 1439"/>
              <a:gd name="T16" fmla="*/ 2147483647 w 1529"/>
              <a:gd name="T17" fmla="*/ 2147483647 h 1439"/>
              <a:gd name="T18" fmla="*/ 2147483647 w 1529"/>
              <a:gd name="T19" fmla="*/ 2147483647 h 1439"/>
              <a:gd name="T20" fmla="*/ 2147483647 w 1529"/>
              <a:gd name="T21" fmla="*/ 2147483647 h 1439"/>
              <a:gd name="T22" fmla="*/ 2147483647 w 1529"/>
              <a:gd name="T23" fmla="*/ 2147483647 h 1439"/>
              <a:gd name="T24" fmla="*/ 2147483647 w 1529"/>
              <a:gd name="T25" fmla="*/ 2147483647 h 1439"/>
              <a:gd name="T26" fmla="*/ 2147483647 w 1529"/>
              <a:gd name="T27" fmla="*/ 2147483647 h 1439"/>
              <a:gd name="T28" fmla="*/ 2147483647 w 1529"/>
              <a:gd name="T29" fmla="*/ 2147483647 h 1439"/>
              <a:gd name="T30" fmla="*/ 2147483647 w 1529"/>
              <a:gd name="T31" fmla="*/ 2147483647 h 1439"/>
              <a:gd name="T32" fmla="*/ 2147483647 w 1529"/>
              <a:gd name="T33" fmla="*/ 2147483647 h 1439"/>
              <a:gd name="T34" fmla="*/ 2147483647 w 1529"/>
              <a:gd name="T35" fmla="*/ 2147483647 h 1439"/>
              <a:gd name="T36" fmla="*/ 2147483647 w 1529"/>
              <a:gd name="T37" fmla="*/ 2147483647 h 1439"/>
              <a:gd name="T38" fmla="*/ 2147483647 w 1529"/>
              <a:gd name="T39" fmla="*/ 2147483647 h 1439"/>
              <a:gd name="T40" fmla="*/ 2147483647 w 1529"/>
              <a:gd name="T41" fmla="*/ 2147483647 h 1439"/>
              <a:gd name="T42" fmla="*/ 2147483647 w 1529"/>
              <a:gd name="T43" fmla="*/ 2147483647 h 1439"/>
              <a:gd name="T44" fmla="*/ 2147483647 w 1529"/>
              <a:gd name="T45" fmla="*/ 2147483647 h 1439"/>
              <a:gd name="T46" fmla="*/ 2147483647 w 1529"/>
              <a:gd name="T47" fmla="*/ 2147483647 h 1439"/>
              <a:gd name="T48" fmla="*/ 2147483647 w 1529"/>
              <a:gd name="T49" fmla="*/ 2147483647 h 1439"/>
              <a:gd name="T50" fmla="*/ 2147483647 w 1529"/>
              <a:gd name="T51" fmla="*/ 2147483647 h 1439"/>
              <a:gd name="T52" fmla="*/ 2147483647 w 1529"/>
              <a:gd name="T53" fmla="*/ 2147483647 h 1439"/>
              <a:gd name="T54" fmla="*/ 2147483647 w 1529"/>
              <a:gd name="T55" fmla="*/ 2147483647 h 1439"/>
              <a:gd name="T56" fmla="*/ 2147483647 w 1529"/>
              <a:gd name="T57" fmla="*/ 2147483647 h 1439"/>
              <a:gd name="T58" fmla="*/ 2147483647 w 1529"/>
              <a:gd name="T59" fmla="*/ 2147483647 h 1439"/>
              <a:gd name="T60" fmla="*/ 2147483647 w 1529"/>
              <a:gd name="T61" fmla="*/ 2147483647 h 1439"/>
              <a:gd name="T62" fmla="*/ 2147483647 w 1529"/>
              <a:gd name="T63" fmla="*/ 2147483647 h 1439"/>
              <a:gd name="T64" fmla="*/ 2147483647 w 1529"/>
              <a:gd name="T65" fmla="*/ 2147483647 h 1439"/>
              <a:gd name="T66" fmla="*/ 2147483647 w 1529"/>
              <a:gd name="T67" fmla="*/ 2147483647 h 1439"/>
              <a:gd name="T68" fmla="*/ 2147483647 w 1529"/>
              <a:gd name="T69" fmla="*/ 2147483647 h 1439"/>
              <a:gd name="T70" fmla="*/ 2147483647 w 1529"/>
              <a:gd name="T71" fmla="*/ 2147483647 h 1439"/>
              <a:gd name="T72" fmla="*/ 2147483647 w 1529"/>
              <a:gd name="T73" fmla="*/ 2147483647 h 1439"/>
              <a:gd name="T74" fmla="*/ 2147483647 w 1529"/>
              <a:gd name="T75" fmla="*/ 2147483647 h 1439"/>
              <a:gd name="T76" fmla="*/ 2147483647 w 1529"/>
              <a:gd name="T77" fmla="*/ 2147483647 h 1439"/>
              <a:gd name="T78" fmla="*/ 2147483647 w 1529"/>
              <a:gd name="T79" fmla="*/ 2147483647 h 1439"/>
              <a:gd name="T80" fmla="*/ 2147483647 w 1529"/>
              <a:gd name="T81" fmla="*/ 2147483647 h 1439"/>
              <a:gd name="T82" fmla="*/ 2147483647 w 1529"/>
              <a:gd name="T83" fmla="*/ 2147483647 h 1439"/>
              <a:gd name="T84" fmla="*/ 2147483647 w 1529"/>
              <a:gd name="T85" fmla="*/ 2147483647 h 1439"/>
              <a:gd name="T86" fmla="*/ 2147483647 w 1529"/>
              <a:gd name="T87" fmla="*/ 2147483647 h 1439"/>
              <a:gd name="T88" fmla="*/ 2147483647 w 1529"/>
              <a:gd name="T89" fmla="*/ 2147483647 h 1439"/>
              <a:gd name="T90" fmla="*/ 2147483647 w 1529"/>
              <a:gd name="T91" fmla="*/ 2147483647 h 1439"/>
              <a:gd name="T92" fmla="*/ 2147483647 w 1529"/>
              <a:gd name="T93" fmla="*/ 2147483647 h 1439"/>
              <a:gd name="T94" fmla="*/ 2147483647 w 1529"/>
              <a:gd name="T95" fmla="*/ 2147483647 h 1439"/>
              <a:gd name="T96" fmla="*/ 2147483647 w 1529"/>
              <a:gd name="T97" fmla="*/ 2147483647 h 1439"/>
              <a:gd name="T98" fmla="*/ 2147483647 w 1529"/>
              <a:gd name="T99" fmla="*/ 2147483647 h 1439"/>
              <a:gd name="T100" fmla="*/ 0 w 1529"/>
              <a:gd name="T101" fmla="*/ 2147483647 h 1439"/>
              <a:gd name="T102" fmla="*/ 0 w 1529"/>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9"/>
              <a:gd name="T157" fmla="*/ 0 h 1439"/>
              <a:gd name="T158" fmla="*/ 1529 w 1529"/>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9" h="1439">
                <a:moveTo>
                  <a:pt x="0" y="563"/>
                </a:moveTo>
                <a:lnTo>
                  <a:pt x="416" y="601"/>
                </a:lnTo>
                <a:lnTo>
                  <a:pt x="473" y="0"/>
                </a:lnTo>
                <a:lnTo>
                  <a:pt x="804" y="19"/>
                </a:lnTo>
                <a:lnTo>
                  <a:pt x="793" y="278"/>
                </a:lnTo>
                <a:lnTo>
                  <a:pt x="825" y="305"/>
                </a:lnTo>
                <a:lnTo>
                  <a:pt x="856" y="305"/>
                </a:lnTo>
                <a:lnTo>
                  <a:pt x="880" y="329"/>
                </a:lnTo>
                <a:lnTo>
                  <a:pt x="930" y="341"/>
                </a:lnTo>
                <a:lnTo>
                  <a:pt x="1029" y="384"/>
                </a:lnTo>
                <a:lnTo>
                  <a:pt x="1048" y="365"/>
                </a:lnTo>
                <a:lnTo>
                  <a:pt x="1112" y="401"/>
                </a:lnTo>
                <a:lnTo>
                  <a:pt x="1198" y="401"/>
                </a:lnTo>
                <a:lnTo>
                  <a:pt x="1257" y="384"/>
                </a:lnTo>
                <a:lnTo>
                  <a:pt x="1337" y="369"/>
                </a:lnTo>
                <a:lnTo>
                  <a:pt x="1413" y="409"/>
                </a:lnTo>
                <a:lnTo>
                  <a:pt x="1424" y="422"/>
                </a:lnTo>
                <a:lnTo>
                  <a:pt x="1462" y="422"/>
                </a:lnTo>
                <a:lnTo>
                  <a:pt x="1472" y="635"/>
                </a:lnTo>
                <a:lnTo>
                  <a:pt x="1529" y="740"/>
                </a:lnTo>
                <a:lnTo>
                  <a:pt x="1508" y="822"/>
                </a:lnTo>
                <a:lnTo>
                  <a:pt x="1512" y="890"/>
                </a:lnTo>
                <a:lnTo>
                  <a:pt x="1485" y="924"/>
                </a:lnTo>
                <a:lnTo>
                  <a:pt x="1496" y="936"/>
                </a:lnTo>
                <a:lnTo>
                  <a:pt x="1434" y="955"/>
                </a:lnTo>
                <a:lnTo>
                  <a:pt x="1384" y="960"/>
                </a:lnTo>
                <a:lnTo>
                  <a:pt x="1394" y="922"/>
                </a:lnTo>
                <a:lnTo>
                  <a:pt x="1365" y="943"/>
                </a:lnTo>
                <a:lnTo>
                  <a:pt x="1367" y="987"/>
                </a:lnTo>
                <a:lnTo>
                  <a:pt x="1335" y="1031"/>
                </a:lnTo>
                <a:lnTo>
                  <a:pt x="1154" y="1122"/>
                </a:lnTo>
                <a:lnTo>
                  <a:pt x="1095" y="1181"/>
                </a:lnTo>
                <a:lnTo>
                  <a:pt x="1044" y="1306"/>
                </a:lnTo>
                <a:lnTo>
                  <a:pt x="1088" y="1439"/>
                </a:lnTo>
                <a:lnTo>
                  <a:pt x="1044" y="1439"/>
                </a:lnTo>
                <a:lnTo>
                  <a:pt x="850" y="1371"/>
                </a:lnTo>
                <a:lnTo>
                  <a:pt x="829" y="1314"/>
                </a:lnTo>
                <a:lnTo>
                  <a:pt x="808" y="1287"/>
                </a:lnTo>
                <a:lnTo>
                  <a:pt x="800" y="1213"/>
                </a:lnTo>
                <a:lnTo>
                  <a:pt x="764" y="1185"/>
                </a:lnTo>
                <a:lnTo>
                  <a:pt x="658" y="985"/>
                </a:lnTo>
                <a:lnTo>
                  <a:pt x="608" y="947"/>
                </a:lnTo>
                <a:lnTo>
                  <a:pt x="593" y="915"/>
                </a:lnTo>
                <a:lnTo>
                  <a:pt x="439" y="907"/>
                </a:lnTo>
                <a:lnTo>
                  <a:pt x="358" y="1002"/>
                </a:lnTo>
                <a:lnTo>
                  <a:pt x="217" y="903"/>
                </a:lnTo>
                <a:lnTo>
                  <a:pt x="177" y="766"/>
                </a:lnTo>
                <a:lnTo>
                  <a:pt x="44" y="637"/>
                </a:lnTo>
                <a:lnTo>
                  <a:pt x="27" y="597"/>
                </a:lnTo>
                <a:lnTo>
                  <a:pt x="10" y="592"/>
                </a:lnTo>
                <a:lnTo>
                  <a:pt x="0" y="563"/>
                </a:lnTo>
                <a:close/>
              </a:path>
            </a:pathLst>
          </a:custGeom>
          <a:solidFill>
            <a:schemeClr val="accent4">
              <a:lumMod val="60000"/>
              <a:lumOff val="40000"/>
            </a:schemeClr>
          </a:solid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56" name="Freeform 23"/>
          <p:cNvSpPr>
            <a:spLocks/>
          </p:cNvSpPr>
          <p:nvPr/>
        </p:nvSpPr>
        <p:spPr bwMode="auto">
          <a:xfrm>
            <a:off x="4780928" y="2189164"/>
            <a:ext cx="843872" cy="61753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7" name="Freeform 24"/>
          <p:cNvSpPr>
            <a:spLocks/>
          </p:cNvSpPr>
          <p:nvPr/>
        </p:nvSpPr>
        <p:spPr bwMode="auto">
          <a:xfrm>
            <a:off x="4752145" y="2670176"/>
            <a:ext cx="991713" cy="541338"/>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solidFill>
                <a:schemeClr val="bg1"/>
              </a:solidFill>
              <a:latin typeface="Calibri" charset="0"/>
              <a:cs typeface="Calibri" charset="0"/>
            </a:endParaRPr>
          </a:p>
        </p:txBody>
      </p:sp>
      <p:sp>
        <p:nvSpPr>
          <p:cNvPr id="14358" name="Freeform 25"/>
          <p:cNvSpPr>
            <a:spLocks/>
          </p:cNvSpPr>
          <p:nvPr/>
        </p:nvSpPr>
        <p:spPr bwMode="auto">
          <a:xfrm>
            <a:off x="4937928" y="3182939"/>
            <a:ext cx="893588" cy="527050"/>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9" name="Freeform 26"/>
          <p:cNvSpPr>
            <a:spLocks/>
          </p:cNvSpPr>
          <p:nvPr/>
        </p:nvSpPr>
        <p:spPr bwMode="auto">
          <a:xfrm>
            <a:off x="4823468" y="3675064"/>
            <a:ext cx="1034888" cy="59055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chemeClr val="accent2">
              <a:lumMod val="60000"/>
              <a:lumOff val="40000"/>
            </a:schemeClr>
          </a:solid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60" name="Freeform 28"/>
          <p:cNvSpPr>
            <a:spLocks/>
          </p:cNvSpPr>
          <p:nvPr/>
        </p:nvSpPr>
        <p:spPr bwMode="auto">
          <a:xfrm>
            <a:off x="5605175" y="2620964"/>
            <a:ext cx="716964" cy="520700"/>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chemeClr val="accent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1" name="Freeform 29"/>
          <p:cNvSpPr>
            <a:spLocks/>
          </p:cNvSpPr>
          <p:nvPr/>
        </p:nvSpPr>
        <p:spPr bwMode="auto">
          <a:xfrm>
            <a:off x="5699992" y="3101976"/>
            <a:ext cx="798081" cy="7572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62" name="Freeform 30"/>
          <p:cNvSpPr>
            <a:spLocks/>
          </p:cNvSpPr>
          <p:nvPr/>
        </p:nvSpPr>
        <p:spPr bwMode="auto">
          <a:xfrm>
            <a:off x="5917866" y="4359276"/>
            <a:ext cx="689490" cy="652463"/>
          </a:xfrm>
          <a:custGeom>
            <a:avLst/>
            <a:gdLst>
              <a:gd name="T0" fmla="*/ 0 w 626"/>
              <a:gd name="T1" fmla="*/ 2147483647 h 528"/>
              <a:gd name="T2" fmla="*/ 2147483647 w 626"/>
              <a:gd name="T3" fmla="*/ 2147483647 h 528"/>
              <a:gd name="T4" fmla="*/ 2147483647 w 626"/>
              <a:gd name="T5" fmla="*/ 2147483647 h 528"/>
              <a:gd name="T6" fmla="*/ 2147483647 w 626"/>
              <a:gd name="T7" fmla="*/ 2147483647 h 528"/>
              <a:gd name="T8" fmla="*/ 2147483647 w 626"/>
              <a:gd name="T9" fmla="*/ 2147483647 h 528"/>
              <a:gd name="T10" fmla="*/ 2147483647 w 626"/>
              <a:gd name="T11" fmla="*/ 2147483647 h 528"/>
              <a:gd name="T12" fmla="*/ 2147483647 w 626"/>
              <a:gd name="T13" fmla="*/ 2147483647 h 528"/>
              <a:gd name="T14" fmla="*/ 2147483647 w 626"/>
              <a:gd name="T15" fmla="*/ 2147483647 h 528"/>
              <a:gd name="T16" fmla="*/ 2147483647 w 626"/>
              <a:gd name="T17" fmla="*/ 2147483647 h 528"/>
              <a:gd name="T18" fmla="*/ 2147483647 w 626"/>
              <a:gd name="T19" fmla="*/ 2147483647 h 528"/>
              <a:gd name="T20" fmla="*/ 2147483647 w 626"/>
              <a:gd name="T21" fmla="*/ 2147483647 h 528"/>
              <a:gd name="T22" fmla="*/ 2147483647 w 626"/>
              <a:gd name="T23" fmla="*/ 2147483647 h 528"/>
              <a:gd name="T24" fmla="*/ 2147483647 w 626"/>
              <a:gd name="T25" fmla="*/ 2147483647 h 528"/>
              <a:gd name="T26" fmla="*/ 2147483647 w 626"/>
              <a:gd name="T27" fmla="*/ 2147483647 h 528"/>
              <a:gd name="T28" fmla="*/ 2147483647 w 626"/>
              <a:gd name="T29" fmla="*/ 2147483647 h 528"/>
              <a:gd name="T30" fmla="*/ 2147483647 w 626"/>
              <a:gd name="T31" fmla="*/ 2147483647 h 528"/>
              <a:gd name="T32" fmla="*/ 2147483647 w 626"/>
              <a:gd name="T33" fmla="*/ 2147483647 h 528"/>
              <a:gd name="T34" fmla="*/ 2147483647 w 626"/>
              <a:gd name="T35" fmla="*/ 2147483647 h 528"/>
              <a:gd name="T36" fmla="*/ 2147483647 w 626"/>
              <a:gd name="T37" fmla="*/ 2147483647 h 528"/>
              <a:gd name="T38" fmla="*/ 2147483647 w 626"/>
              <a:gd name="T39" fmla="*/ 2147483647 h 528"/>
              <a:gd name="T40" fmla="*/ 2147483647 w 626"/>
              <a:gd name="T41" fmla="*/ 2147483647 h 528"/>
              <a:gd name="T42" fmla="*/ 2147483647 w 626"/>
              <a:gd name="T43" fmla="*/ 2147483647 h 528"/>
              <a:gd name="T44" fmla="*/ 2147483647 w 626"/>
              <a:gd name="T45" fmla="*/ 2147483647 h 528"/>
              <a:gd name="T46" fmla="*/ 2147483647 w 626"/>
              <a:gd name="T47" fmla="*/ 2147483647 h 528"/>
              <a:gd name="T48" fmla="*/ 2147483647 w 626"/>
              <a:gd name="T49" fmla="*/ 2147483647 h 528"/>
              <a:gd name="T50" fmla="*/ 2147483647 w 626"/>
              <a:gd name="T51" fmla="*/ 2147483647 h 528"/>
              <a:gd name="T52" fmla="*/ 2147483647 w 626"/>
              <a:gd name="T53" fmla="*/ 2147483647 h 528"/>
              <a:gd name="T54" fmla="*/ 2147483647 w 626"/>
              <a:gd name="T55" fmla="*/ 2147483647 h 528"/>
              <a:gd name="T56" fmla="*/ 2147483647 w 626"/>
              <a:gd name="T57" fmla="*/ 2147483647 h 528"/>
              <a:gd name="T58" fmla="*/ 2147483647 w 626"/>
              <a:gd name="T59" fmla="*/ 2147483647 h 528"/>
              <a:gd name="T60" fmla="*/ 2147483647 w 626"/>
              <a:gd name="T61" fmla="*/ 2147483647 h 528"/>
              <a:gd name="T62" fmla="*/ 2147483647 w 626"/>
              <a:gd name="T63" fmla="*/ 2147483647 h 528"/>
              <a:gd name="T64" fmla="*/ 2147483647 w 626"/>
              <a:gd name="T65" fmla="*/ 2147483647 h 528"/>
              <a:gd name="T66" fmla="*/ 2147483647 w 626"/>
              <a:gd name="T67" fmla="*/ 2147483647 h 528"/>
              <a:gd name="T68" fmla="*/ 2147483647 w 626"/>
              <a:gd name="T69" fmla="*/ 2147483647 h 528"/>
              <a:gd name="T70" fmla="*/ 2147483647 w 626"/>
              <a:gd name="T71" fmla="*/ 2147483647 h 528"/>
              <a:gd name="T72" fmla="*/ 2147483647 w 626"/>
              <a:gd name="T73" fmla="*/ 2147483647 h 528"/>
              <a:gd name="T74" fmla="*/ 2147483647 w 626"/>
              <a:gd name="T75" fmla="*/ 0 h 528"/>
              <a:gd name="T76" fmla="*/ 0 w 626"/>
              <a:gd name="T77" fmla="*/ 2147483647 h 528"/>
              <a:gd name="T78" fmla="*/ 0 w 626"/>
              <a:gd name="T79" fmla="*/ 2147483647 h 528"/>
              <a:gd name="T80" fmla="*/ 0 w 626"/>
              <a:gd name="T81" fmla="*/ 2147483647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6"/>
              <a:gd name="T124" fmla="*/ 0 h 528"/>
              <a:gd name="T125" fmla="*/ 626 w 626"/>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6" h="528">
                <a:moveTo>
                  <a:pt x="0" y="4"/>
                </a:moveTo>
                <a:lnTo>
                  <a:pt x="8" y="146"/>
                </a:lnTo>
                <a:lnTo>
                  <a:pt x="65" y="251"/>
                </a:lnTo>
                <a:lnTo>
                  <a:pt x="44" y="333"/>
                </a:lnTo>
                <a:lnTo>
                  <a:pt x="48" y="401"/>
                </a:lnTo>
                <a:lnTo>
                  <a:pt x="21" y="435"/>
                </a:lnTo>
                <a:lnTo>
                  <a:pt x="32" y="447"/>
                </a:lnTo>
                <a:lnTo>
                  <a:pt x="114" y="435"/>
                </a:lnTo>
                <a:lnTo>
                  <a:pt x="219" y="464"/>
                </a:lnTo>
                <a:lnTo>
                  <a:pt x="251" y="437"/>
                </a:lnTo>
                <a:lnTo>
                  <a:pt x="352" y="479"/>
                </a:lnTo>
                <a:lnTo>
                  <a:pt x="361" y="502"/>
                </a:lnTo>
                <a:lnTo>
                  <a:pt x="399" y="519"/>
                </a:lnTo>
                <a:lnTo>
                  <a:pt x="418" y="498"/>
                </a:lnTo>
                <a:lnTo>
                  <a:pt x="468" y="517"/>
                </a:lnTo>
                <a:lnTo>
                  <a:pt x="498" y="502"/>
                </a:lnTo>
                <a:lnTo>
                  <a:pt x="492" y="471"/>
                </a:lnTo>
                <a:lnTo>
                  <a:pt x="574" y="498"/>
                </a:lnTo>
                <a:lnTo>
                  <a:pt x="570" y="528"/>
                </a:lnTo>
                <a:lnTo>
                  <a:pt x="626" y="488"/>
                </a:lnTo>
                <a:lnTo>
                  <a:pt x="576" y="483"/>
                </a:lnTo>
                <a:lnTo>
                  <a:pt x="538" y="445"/>
                </a:lnTo>
                <a:lnTo>
                  <a:pt x="586" y="395"/>
                </a:lnTo>
                <a:lnTo>
                  <a:pt x="586" y="367"/>
                </a:lnTo>
                <a:lnTo>
                  <a:pt x="534" y="409"/>
                </a:lnTo>
                <a:lnTo>
                  <a:pt x="510" y="395"/>
                </a:lnTo>
                <a:lnTo>
                  <a:pt x="530" y="371"/>
                </a:lnTo>
                <a:lnTo>
                  <a:pt x="473" y="388"/>
                </a:lnTo>
                <a:lnTo>
                  <a:pt x="437" y="372"/>
                </a:lnTo>
                <a:lnTo>
                  <a:pt x="447" y="348"/>
                </a:lnTo>
                <a:lnTo>
                  <a:pt x="544" y="367"/>
                </a:lnTo>
                <a:lnTo>
                  <a:pt x="506" y="304"/>
                </a:lnTo>
                <a:lnTo>
                  <a:pt x="511" y="258"/>
                </a:lnTo>
                <a:lnTo>
                  <a:pt x="291" y="268"/>
                </a:lnTo>
                <a:lnTo>
                  <a:pt x="318" y="169"/>
                </a:lnTo>
                <a:lnTo>
                  <a:pt x="356" y="118"/>
                </a:lnTo>
                <a:lnTo>
                  <a:pt x="342" y="104"/>
                </a:lnTo>
                <a:lnTo>
                  <a:pt x="329" y="0"/>
                </a:lnTo>
                <a:lnTo>
                  <a:pt x="0" y="4"/>
                </a:lnTo>
                <a:close/>
              </a:path>
            </a:pathLst>
          </a:custGeom>
          <a:solidFill>
            <a:schemeClr val="accent2">
              <a:lumMod val="60000"/>
              <a:lumOff val="40000"/>
            </a:schemeClr>
          </a:solid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nvGrpSpPr>
          <p:cNvPr id="14363" name="Group 31"/>
          <p:cNvGrpSpPr>
            <a:grpSpLocks/>
          </p:cNvGrpSpPr>
          <p:nvPr/>
        </p:nvGrpSpPr>
        <p:grpSpPr bwMode="auto">
          <a:xfrm>
            <a:off x="6256723" y="1954214"/>
            <a:ext cx="904055" cy="920750"/>
            <a:chOff x="3427" y="1029"/>
            <a:chExt cx="691" cy="580"/>
          </a:xfrm>
          <a:solidFill>
            <a:schemeClr val="bg1">
              <a:lumMod val="75000"/>
            </a:schemeClr>
          </a:solidFill>
        </p:grpSpPr>
        <p:sp>
          <p:nvSpPr>
            <p:cNvPr id="14479" name="Freeform 32"/>
            <p:cNvSpPr>
              <a:spLocks/>
            </p:cNvSpPr>
            <p:nvPr/>
          </p:nvSpPr>
          <p:spPr bwMode="auto">
            <a:xfrm>
              <a:off x="3427" y="1029"/>
              <a:ext cx="522" cy="239"/>
            </a:xfrm>
            <a:custGeom>
              <a:avLst/>
              <a:gdLst>
                <a:gd name="T0" fmla="*/ 66 w 621"/>
                <a:gd name="T1" fmla="*/ 33 h 310"/>
                <a:gd name="T2" fmla="*/ 69 w 621"/>
                <a:gd name="T3" fmla="*/ 36 h 310"/>
                <a:gd name="T4" fmla="*/ 76 w 621"/>
                <a:gd name="T5" fmla="*/ 37 h 310"/>
                <a:gd name="T6" fmla="*/ 85 w 621"/>
                <a:gd name="T7" fmla="*/ 50 h 310"/>
                <a:gd name="T8" fmla="*/ 101 w 621"/>
                <a:gd name="T9" fmla="*/ 32 h 310"/>
                <a:gd name="T10" fmla="*/ 109 w 621"/>
                <a:gd name="T11" fmla="*/ 33 h 310"/>
                <a:gd name="T12" fmla="*/ 120 w 621"/>
                <a:gd name="T13" fmla="*/ 30 h 310"/>
                <a:gd name="T14" fmla="*/ 137 w 621"/>
                <a:gd name="T15" fmla="*/ 30 h 310"/>
                <a:gd name="T16" fmla="*/ 144 w 621"/>
                <a:gd name="T17" fmla="*/ 25 h 310"/>
                <a:gd name="T18" fmla="*/ 177 w 621"/>
                <a:gd name="T19" fmla="*/ 26 h 310"/>
                <a:gd name="T20" fmla="*/ 184 w 621"/>
                <a:gd name="T21" fmla="*/ 23 h 310"/>
                <a:gd name="T22" fmla="*/ 174 w 621"/>
                <a:gd name="T23" fmla="*/ 16 h 310"/>
                <a:gd name="T24" fmla="*/ 152 w 621"/>
                <a:gd name="T25" fmla="*/ 17 h 310"/>
                <a:gd name="T26" fmla="*/ 135 w 621"/>
                <a:gd name="T27" fmla="*/ 15 h 310"/>
                <a:gd name="T28" fmla="*/ 113 w 621"/>
                <a:gd name="T29" fmla="*/ 15 h 310"/>
                <a:gd name="T30" fmla="*/ 107 w 621"/>
                <a:gd name="T31" fmla="*/ 21 h 310"/>
                <a:gd name="T32" fmla="*/ 95 w 621"/>
                <a:gd name="T33" fmla="*/ 18 h 310"/>
                <a:gd name="T34" fmla="*/ 86 w 621"/>
                <a:gd name="T35" fmla="*/ 19 h 310"/>
                <a:gd name="T36" fmla="*/ 80 w 621"/>
                <a:gd name="T37" fmla="*/ 12 h 310"/>
                <a:gd name="T38" fmla="*/ 56 w 621"/>
                <a:gd name="T39" fmla="*/ 12 h 310"/>
                <a:gd name="T40" fmla="*/ 54 w 621"/>
                <a:gd name="T41" fmla="*/ 9 h 310"/>
                <a:gd name="T42" fmla="*/ 64 w 621"/>
                <a:gd name="T43" fmla="*/ 3 h 310"/>
                <a:gd name="T44" fmla="*/ 73 w 621"/>
                <a:gd name="T45" fmla="*/ 2 h 310"/>
                <a:gd name="T46" fmla="*/ 64 w 621"/>
                <a:gd name="T47" fmla="*/ 0 h 310"/>
                <a:gd name="T48" fmla="*/ 51 w 621"/>
                <a:gd name="T49" fmla="*/ 2 h 310"/>
                <a:gd name="T50" fmla="*/ 29 w 621"/>
                <a:gd name="T51" fmla="*/ 15 h 310"/>
                <a:gd name="T52" fmla="*/ 17 w 621"/>
                <a:gd name="T53" fmla="*/ 15 h 310"/>
                <a:gd name="T54" fmla="*/ 0 w 621"/>
                <a:gd name="T55" fmla="*/ 22 h 310"/>
                <a:gd name="T56" fmla="*/ 66 w 621"/>
                <a:gd name="T57" fmla="*/ 33 h 310"/>
                <a:gd name="T58" fmla="*/ 66 w 621"/>
                <a:gd name="T59" fmla="*/ 33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310"/>
                <a:gd name="T92" fmla="*/ 621 w 621"/>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310">
                  <a:moveTo>
                    <a:pt x="224" y="204"/>
                  </a:moveTo>
                  <a:lnTo>
                    <a:pt x="233" y="223"/>
                  </a:lnTo>
                  <a:lnTo>
                    <a:pt x="254" y="228"/>
                  </a:lnTo>
                  <a:lnTo>
                    <a:pt x="285" y="310"/>
                  </a:lnTo>
                  <a:lnTo>
                    <a:pt x="340" y="198"/>
                  </a:lnTo>
                  <a:lnTo>
                    <a:pt x="368" y="202"/>
                  </a:lnTo>
                  <a:lnTo>
                    <a:pt x="403" y="185"/>
                  </a:lnTo>
                  <a:lnTo>
                    <a:pt x="463" y="185"/>
                  </a:lnTo>
                  <a:lnTo>
                    <a:pt x="484" y="158"/>
                  </a:lnTo>
                  <a:lnTo>
                    <a:pt x="600" y="162"/>
                  </a:lnTo>
                  <a:lnTo>
                    <a:pt x="621" y="145"/>
                  </a:lnTo>
                  <a:lnTo>
                    <a:pt x="585" y="101"/>
                  </a:lnTo>
                  <a:lnTo>
                    <a:pt x="513" y="103"/>
                  </a:lnTo>
                  <a:lnTo>
                    <a:pt x="458" y="95"/>
                  </a:lnTo>
                  <a:lnTo>
                    <a:pt x="385" y="95"/>
                  </a:lnTo>
                  <a:lnTo>
                    <a:pt x="361" y="131"/>
                  </a:lnTo>
                  <a:lnTo>
                    <a:pt x="325" y="111"/>
                  </a:lnTo>
                  <a:lnTo>
                    <a:pt x="287" y="114"/>
                  </a:lnTo>
                  <a:lnTo>
                    <a:pt x="271" y="76"/>
                  </a:lnTo>
                  <a:lnTo>
                    <a:pt x="192" y="71"/>
                  </a:lnTo>
                  <a:lnTo>
                    <a:pt x="182" y="55"/>
                  </a:lnTo>
                  <a:lnTo>
                    <a:pt x="218" y="17"/>
                  </a:lnTo>
                  <a:lnTo>
                    <a:pt x="247" y="14"/>
                  </a:lnTo>
                  <a:lnTo>
                    <a:pt x="218" y="0"/>
                  </a:lnTo>
                  <a:lnTo>
                    <a:pt x="173" y="12"/>
                  </a:lnTo>
                  <a:lnTo>
                    <a:pt x="96" y="88"/>
                  </a:lnTo>
                  <a:lnTo>
                    <a:pt x="58" y="95"/>
                  </a:lnTo>
                  <a:lnTo>
                    <a:pt x="0" y="133"/>
                  </a:lnTo>
                  <a:lnTo>
                    <a:pt x="224" y="204"/>
                  </a:lnTo>
                  <a:close/>
                </a:path>
              </a:pathLst>
            </a:custGeom>
            <a:grpFill/>
            <a:ln w="25400">
              <a:solidFill>
                <a:schemeClr val="tx1"/>
              </a:solidFill>
              <a:round/>
              <a:headEnd/>
              <a:tailEnd/>
            </a:ln>
          </p:spPr>
          <p:txBody>
            <a:bodyPr/>
            <a:lstStyle/>
            <a:p>
              <a:pPr defTabSz="457200" eaLnBrk="1" hangingPunct="1"/>
              <a:endParaRPr lang="en-US" sz="1800">
                <a:solidFill>
                  <a:srgbClr val="000000"/>
                </a:solidFill>
                <a:latin typeface="Calibri" charset="0"/>
                <a:cs typeface="Calibri" charset="0"/>
              </a:endParaRPr>
            </a:p>
          </p:txBody>
        </p:sp>
        <p:sp>
          <p:nvSpPr>
            <p:cNvPr id="14480" name="Freeform 33"/>
            <p:cNvSpPr>
              <a:spLocks/>
            </p:cNvSpPr>
            <p:nvPr/>
          </p:nvSpPr>
          <p:spPr bwMode="auto">
            <a:xfrm>
              <a:off x="3765" y="1177"/>
              <a:ext cx="353" cy="432"/>
            </a:xfrm>
            <a:custGeom>
              <a:avLst/>
              <a:gdLst>
                <a:gd name="T0" fmla="*/ 14 w 420"/>
                <a:gd name="T1" fmla="*/ 77 h 559"/>
                <a:gd name="T2" fmla="*/ 12 w 420"/>
                <a:gd name="T3" fmla="*/ 62 h 559"/>
                <a:gd name="T4" fmla="*/ 3 w 420"/>
                <a:gd name="T5" fmla="*/ 49 h 559"/>
                <a:gd name="T6" fmla="*/ 6 w 420"/>
                <a:gd name="T7" fmla="*/ 26 h 559"/>
                <a:gd name="T8" fmla="*/ 24 w 420"/>
                <a:gd name="T9" fmla="*/ 14 h 559"/>
                <a:gd name="T10" fmla="*/ 24 w 420"/>
                <a:gd name="T11" fmla="*/ 23 h 559"/>
                <a:gd name="T12" fmla="*/ 29 w 420"/>
                <a:gd name="T13" fmla="*/ 22 h 559"/>
                <a:gd name="T14" fmla="*/ 29 w 420"/>
                <a:gd name="T15" fmla="*/ 14 h 559"/>
                <a:gd name="T16" fmla="*/ 35 w 420"/>
                <a:gd name="T17" fmla="*/ 9 h 559"/>
                <a:gd name="T18" fmla="*/ 38 w 420"/>
                <a:gd name="T19" fmla="*/ 2 h 559"/>
                <a:gd name="T20" fmla="*/ 43 w 420"/>
                <a:gd name="T21" fmla="*/ 0 h 559"/>
                <a:gd name="T22" fmla="*/ 82 w 420"/>
                <a:gd name="T23" fmla="*/ 7 h 559"/>
                <a:gd name="T24" fmla="*/ 86 w 420"/>
                <a:gd name="T25" fmla="*/ 13 h 559"/>
                <a:gd name="T26" fmla="*/ 91 w 420"/>
                <a:gd name="T27" fmla="*/ 19 h 559"/>
                <a:gd name="T28" fmla="*/ 91 w 420"/>
                <a:gd name="T29" fmla="*/ 29 h 559"/>
                <a:gd name="T30" fmla="*/ 78 w 420"/>
                <a:gd name="T31" fmla="*/ 37 h 559"/>
                <a:gd name="T32" fmla="*/ 77 w 420"/>
                <a:gd name="T33" fmla="*/ 44 h 559"/>
                <a:gd name="T34" fmla="*/ 86 w 420"/>
                <a:gd name="T35" fmla="*/ 46 h 559"/>
                <a:gd name="T36" fmla="*/ 95 w 420"/>
                <a:gd name="T37" fmla="*/ 37 h 559"/>
                <a:gd name="T38" fmla="*/ 105 w 420"/>
                <a:gd name="T39" fmla="*/ 34 h 559"/>
                <a:gd name="T40" fmla="*/ 112 w 420"/>
                <a:gd name="T41" fmla="*/ 36 h 559"/>
                <a:gd name="T42" fmla="*/ 125 w 420"/>
                <a:gd name="T43" fmla="*/ 56 h 559"/>
                <a:gd name="T44" fmla="*/ 117 w 420"/>
                <a:gd name="T45" fmla="*/ 65 h 559"/>
                <a:gd name="T46" fmla="*/ 113 w 420"/>
                <a:gd name="T47" fmla="*/ 71 h 559"/>
                <a:gd name="T48" fmla="*/ 108 w 420"/>
                <a:gd name="T49" fmla="*/ 73 h 559"/>
                <a:gd name="T50" fmla="*/ 108 w 420"/>
                <a:gd name="T51" fmla="*/ 79 h 559"/>
                <a:gd name="T52" fmla="*/ 102 w 420"/>
                <a:gd name="T53" fmla="*/ 86 h 559"/>
                <a:gd name="T54" fmla="*/ 61 w 420"/>
                <a:gd name="T55" fmla="*/ 90 h 559"/>
                <a:gd name="T56" fmla="*/ 60 w 420"/>
                <a:gd name="T57" fmla="*/ 88 h 559"/>
                <a:gd name="T58" fmla="*/ 0 w 420"/>
                <a:gd name="T59" fmla="*/ 92 h 559"/>
                <a:gd name="T60" fmla="*/ 14 w 420"/>
                <a:gd name="T61" fmla="*/ 77 h 559"/>
                <a:gd name="T62" fmla="*/ 14 w 420"/>
                <a:gd name="T63" fmla="*/ 7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
                <a:gd name="T97" fmla="*/ 0 h 559"/>
                <a:gd name="T98" fmla="*/ 420 w 420"/>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 h="559">
                  <a:moveTo>
                    <a:pt x="47" y="464"/>
                  </a:moveTo>
                  <a:lnTo>
                    <a:pt x="40" y="371"/>
                  </a:lnTo>
                  <a:lnTo>
                    <a:pt x="5" y="301"/>
                  </a:lnTo>
                  <a:lnTo>
                    <a:pt x="20" y="160"/>
                  </a:lnTo>
                  <a:lnTo>
                    <a:pt x="81" y="84"/>
                  </a:lnTo>
                  <a:lnTo>
                    <a:pt x="78" y="141"/>
                  </a:lnTo>
                  <a:lnTo>
                    <a:pt x="97" y="128"/>
                  </a:lnTo>
                  <a:lnTo>
                    <a:pt x="97" y="84"/>
                  </a:lnTo>
                  <a:lnTo>
                    <a:pt x="119" y="57"/>
                  </a:lnTo>
                  <a:lnTo>
                    <a:pt x="127" y="6"/>
                  </a:lnTo>
                  <a:lnTo>
                    <a:pt x="148" y="0"/>
                  </a:lnTo>
                  <a:lnTo>
                    <a:pt x="275" y="44"/>
                  </a:lnTo>
                  <a:lnTo>
                    <a:pt x="287" y="80"/>
                  </a:lnTo>
                  <a:lnTo>
                    <a:pt x="304" y="114"/>
                  </a:lnTo>
                  <a:lnTo>
                    <a:pt x="308" y="175"/>
                  </a:lnTo>
                  <a:lnTo>
                    <a:pt x="264" y="226"/>
                  </a:lnTo>
                  <a:lnTo>
                    <a:pt x="262" y="268"/>
                  </a:lnTo>
                  <a:lnTo>
                    <a:pt x="287" y="282"/>
                  </a:lnTo>
                  <a:lnTo>
                    <a:pt x="321" y="226"/>
                  </a:lnTo>
                  <a:lnTo>
                    <a:pt x="355" y="207"/>
                  </a:lnTo>
                  <a:lnTo>
                    <a:pt x="378" y="219"/>
                  </a:lnTo>
                  <a:lnTo>
                    <a:pt x="420" y="342"/>
                  </a:lnTo>
                  <a:lnTo>
                    <a:pt x="391" y="396"/>
                  </a:lnTo>
                  <a:lnTo>
                    <a:pt x="384" y="432"/>
                  </a:lnTo>
                  <a:lnTo>
                    <a:pt x="367" y="445"/>
                  </a:lnTo>
                  <a:lnTo>
                    <a:pt x="365" y="479"/>
                  </a:lnTo>
                  <a:lnTo>
                    <a:pt x="344" y="523"/>
                  </a:lnTo>
                  <a:lnTo>
                    <a:pt x="205" y="544"/>
                  </a:lnTo>
                  <a:lnTo>
                    <a:pt x="201" y="536"/>
                  </a:lnTo>
                  <a:lnTo>
                    <a:pt x="0" y="559"/>
                  </a:lnTo>
                  <a:lnTo>
                    <a:pt x="47" y="464"/>
                  </a:lnTo>
                  <a:close/>
                </a:path>
              </a:pathLst>
            </a:custGeom>
            <a:grp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sp>
        <p:nvSpPr>
          <p:cNvPr id="14364" name="Freeform 34"/>
          <p:cNvSpPr>
            <a:spLocks/>
          </p:cNvSpPr>
          <p:nvPr/>
        </p:nvSpPr>
        <p:spPr bwMode="auto">
          <a:xfrm>
            <a:off x="5998982" y="2057401"/>
            <a:ext cx="638465" cy="727075"/>
          </a:xfrm>
          <a:custGeom>
            <a:avLst/>
            <a:gdLst>
              <a:gd name="T0" fmla="*/ 2147483647 w 580"/>
              <a:gd name="T1" fmla="*/ 2147483647 h 591"/>
              <a:gd name="T2" fmla="*/ 2147483647 w 580"/>
              <a:gd name="T3" fmla="*/ 2147483647 h 591"/>
              <a:gd name="T4" fmla="*/ 2147483647 w 580"/>
              <a:gd name="T5" fmla="*/ 2147483647 h 591"/>
              <a:gd name="T6" fmla="*/ 2147483647 w 580"/>
              <a:gd name="T7" fmla="*/ 2147483647 h 591"/>
              <a:gd name="T8" fmla="*/ 2147483647 w 580"/>
              <a:gd name="T9" fmla="*/ 2147483647 h 591"/>
              <a:gd name="T10" fmla="*/ 2147483647 w 580"/>
              <a:gd name="T11" fmla="*/ 2147483647 h 591"/>
              <a:gd name="T12" fmla="*/ 2147483647 w 580"/>
              <a:gd name="T13" fmla="*/ 2147483647 h 591"/>
              <a:gd name="T14" fmla="*/ 2147483647 w 580"/>
              <a:gd name="T15" fmla="*/ 2147483647 h 591"/>
              <a:gd name="T16" fmla="*/ 2147483647 w 580"/>
              <a:gd name="T17" fmla="*/ 2147483647 h 591"/>
              <a:gd name="T18" fmla="*/ 2147483647 w 580"/>
              <a:gd name="T19" fmla="*/ 2147483647 h 591"/>
              <a:gd name="T20" fmla="*/ 2147483647 w 580"/>
              <a:gd name="T21" fmla="*/ 2147483647 h 591"/>
              <a:gd name="T22" fmla="*/ 2147483647 w 580"/>
              <a:gd name="T23" fmla="*/ 2147483647 h 591"/>
              <a:gd name="T24" fmla="*/ 2147483647 w 580"/>
              <a:gd name="T25" fmla="*/ 2147483647 h 591"/>
              <a:gd name="T26" fmla="*/ 2147483647 w 580"/>
              <a:gd name="T27" fmla="*/ 2147483647 h 591"/>
              <a:gd name="T28" fmla="*/ 2147483647 w 580"/>
              <a:gd name="T29" fmla="*/ 2147483647 h 591"/>
              <a:gd name="T30" fmla="*/ 2147483647 w 580"/>
              <a:gd name="T31" fmla="*/ 2147483647 h 591"/>
              <a:gd name="T32" fmla="*/ 2147483647 w 580"/>
              <a:gd name="T33" fmla="*/ 2147483647 h 591"/>
              <a:gd name="T34" fmla="*/ 2147483647 w 580"/>
              <a:gd name="T35" fmla="*/ 2147483647 h 591"/>
              <a:gd name="T36" fmla="*/ 2147483647 w 580"/>
              <a:gd name="T37" fmla="*/ 2147483647 h 591"/>
              <a:gd name="T38" fmla="*/ 2147483647 w 580"/>
              <a:gd name="T39" fmla="*/ 2147483647 h 591"/>
              <a:gd name="T40" fmla="*/ 2147483647 w 580"/>
              <a:gd name="T41" fmla="*/ 2147483647 h 591"/>
              <a:gd name="T42" fmla="*/ 2147483647 w 580"/>
              <a:gd name="T43" fmla="*/ 2147483647 h 591"/>
              <a:gd name="T44" fmla="*/ 2147483647 w 580"/>
              <a:gd name="T45" fmla="*/ 2147483647 h 591"/>
              <a:gd name="T46" fmla="*/ 2147483647 w 580"/>
              <a:gd name="T47" fmla="*/ 2147483647 h 591"/>
              <a:gd name="T48" fmla="*/ 2147483647 w 580"/>
              <a:gd name="T49" fmla="*/ 2147483647 h 591"/>
              <a:gd name="T50" fmla="*/ 2147483647 w 580"/>
              <a:gd name="T51" fmla="*/ 2147483647 h 591"/>
              <a:gd name="T52" fmla="*/ 2147483647 w 580"/>
              <a:gd name="T53" fmla="*/ 2147483647 h 591"/>
              <a:gd name="T54" fmla="*/ 2147483647 w 580"/>
              <a:gd name="T55" fmla="*/ 2147483647 h 591"/>
              <a:gd name="T56" fmla="*/ 2147483647 w 580"/>
              <a:gd name="T57" fmla="*/ 2147483647 h 591"/>
              <a:gd name="T58" fmla="*/ 2147483647 w 580"/>
              <a:gd name="T59" fmla="*/ 0 h 591"/>
              <a:gd name="T60" fmla="*/ 2147483647 w 580"/>
              <a:gd name="T61" fmla="*/ 2147483647 h 591"/>
              <a:gd name="T62" fmla="*/ 2147483647 w 580"/>
              <a:gd name="T63" fmla="*/ 2147483647 h 591"/>
              <a:gd name="T64" fmla="*/ 2147483647 w 580"/>
              <a:gd name="T65" fmla="*/ 2147483647 h 591"/>
              <a:gd name="T66" fmla="*/ 2147483647 w 580"/>
              <a:gd name="T67" fmla="*/ 2147483647 h 591"/>
              <a:gd name="T68" fmla="*/ 2147483647 w 580"/>
              <a:gd name="T69" fmla="*/ 2147483647 h 591"/>
              <a:gd name="T70" fmla="*/ 0 w 580"/>
              <a:gd name="T71" fmla="*/ 2147483647 h 591"/>
              <a:gd name="T72" fmla="*/ 2147483647 w 580"/>
              <a:gd name="T73" fmla="*/ 2147483647 h 591"/>
              <a:gd name="T74" fmla="*/ 2147483647 w 580"/>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591"/>
              <a:gd name="T116" fmla="*/ 580 w 580"/>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591">
                <a:moveTo>
                  <a:pt x="15" y="224"/>
                </a:moveTo>
                <a:lnTo>
                  <a:pt x="13" y="296"/>
                </a:lnTo>
                <a:lnTo>
                  <a:pt x="83" y="340"/>
                </a:lnTo>
                <a:lnTo>
                  <a:pt x="112" y="370"/>
                </a:lnTo>
                <a:lnTo>
                  <a:pt x="167" y="412"/>
                </a:lnTo>
                <a:lnTo>
                  <a:pt x="176" y="460"/>
                </a:lnTo>
                <a:lnTo>
                  <a:pt x="186" y="528"/>
                </a:lnTo>
                <a:lnTo>
                  <a:pt x="241" y="591"/>
                </a:lnTo>
                <a:lnTo>
                  <a:pt x="528" y="574"/>
                </a:lnTo>
                <a:lnTo>
                  <a:pt x="511" y="483"/>
                </a:lnTo>
                <a:lnTo>
                  <a:pt x="538" y="344"/>
                </a:lnTo>
                <a:lnTo>
                  <a:pt x="536" y="306"/>
                </a:lnTo>
                <a:lnTo>
                  <a:pt x="580" y="198"/>
                </a:lnTo>
                <a:lnTo>
                  <a:pt x="568" y="194"/>
                </a:lnTo>
                <a:lnTo>
                  <a:pt x="542" y="256"/>
                </a:lnTo>
                <a:lnTo>
                  <a:pt x="519" y="260"/>
                </a:lnTo>
                <a:lnTo>
                  <a:pt x="507" y="287"/>
                </a:lnTo>
                <a:lnTo>
                  <a:pt x="484" y="304"/>
                </a:lnTo>
                <a:lnTo>
                  <a:pt x="502" y="247"/>
                </a:lnTo>
                <a:lnTo>
                  <a:pt x="519" y="224"/>
                </a:lnTo>
                <a:lnTo>
                  <a:pt x="488" y="142"/>
                </a:lnTo>
                <a:lnTo>
                  <a:pt x="467" y="137"/>
                </a:lnTo>
                <a:lnTo>
                  <a:pt x="458" y="118"/>
                </a:lnTo>
                <a:lnTo>
                  <a:pt x="234" y="47"/>
                </a:lnTo>
                <a:lnTo>
                  <a:pt x="207" y="34"/>
                </a:lnTo>
                <a:lnTo>
                  <a:pt x="190" y="47"/>
                </a:lnTo>
                <a:lnTo>
                  <a:pt x="184" y="44"/>
                </a:lnTo>
                <a:lnTo>
                  <a:pt x="194" y="19"/>
                </a:lnTo>
                <a:lnTo>
                  <a:pt x="199" y="4"/>
                </a:lnTo>
                <a:lnTo>
                  <a:pt x="192" y="0"/>
                </a:lnTo>
                <a:lnTo>
                  <a:pt x="100" y="38"/>
                </a:lnTo>
                <a:lnTo>
                  <a:pt x="89" y="38"/>
                </a:lnTo>
                <a:lnTo>
                  <a:pt x="72" y="30"/>
                </a:lnTo>
                <a:lnTo>
                  <a:pt x="55" y="42"/>
                </a:lnTo>
                <a:lnTo>
                  <a:pt x="59" y="110"/>
                </a:lnTo>
                <a:lnTo>
                  <a:pt x="0" y="179"/>
                </a:lnTo>
                <a:lnTo>
                  <a:pt x="15" y="224"/>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65" name="Freeform 35"/>
          <p:cNvSpPr>
            <a:spLocks/>
          </p:cNvSpPr>
          <p:nvPr/>
        </p:nvSpPr>
        <p:spPr bwMode="auto">
          <a:xfrm>
            <a:off x="6183457" y="2762251"/>
            <a:ext cx="470998" cy="928688"/>
          </a:xfrm>
          <a:custGeom>
            <a:avLst/>
            <a:gdLst>
              <a:gd name="T0" fmla="*/ 2147483647 w 428"/>
              <a:gd name="T1" fmla="*/ 2147483647 h 753"/>
              <a:gd name="T2" fmla="*/ 2147483647 w 428"/>
              <a:gd name="T3" fmla="*/ 2147483647 h 753"/>
              <a:gd name="T4" fmla="*/ 2147483647 w 428"/>
              <a:gd name="T5" fmla="*/ 2147483647 h 753"/>
              <a:gd name="T6" fmla="*/ 2147483647 w 428"/>
              <a:gd name="T7" fmla="*/ 2147483647 h 753"/>
              <a:gd name="T8" fmla="*/ 2147483647 w 428"/>
              <a:gd name="T9" fmla="*/ 2147483647 h 753"/>
              <a:gd name="T10" fmla="*/ 2147483647 w 428"/>
              <a:gd name="T11" fmla="*/ 2147483647 h 753"/>
              <a:gd name="T12" fmla="*/ 2147483647 w 428"/>
              <a:gd name="T13" fmla="*/ 0 h 753"/>
              <a:gd name="T14" fmla="*/ 2147483647 w 428"/>
              <a:gd name="T15" fmla="*/ 2147483647 h 753"/>
              <a:gd name="T16" fmla="*/ 2147483647 w 428"/>
              <a:gd name="T17" fmla="*/ 2147483647 h 753"/>
              <a:gd name="T18" fmla="*/ 2147483647 w 428"/>
              <a:gd name="T19" fmla="*/ 2147483647 h 753"/>
              <a:gd name="T20" fmla="*/ 2147483647 w 428"/>
              <a:gd name="T21" fmla="*/ 2147483647 h 753"/>
              <a:gd name="T22" fmla="*/ 2147483647 w 428"/>
              <a:gd name="T23" fmla="*/ 2147483647 h 753"/>
              <a:gd name="T24" fmla="*/ 2147483647 w 428"/>
              <a:gd name="T25" fmla="*/ 2147483647 h 753"/>
              <a:gd name="T26" fmla="*/ 2147483647 w 428"/>
              <a:gd name="T27" fmla="*/ 2147483647 h 753"/>
              <a:gd name="T28" fmla="*/ 2147483647 w 428"/>
              <a:gd name="T29" fmla="*/ 2147483647 h 753"/>
              <a:gd name="T30" fmla="*/ 2147483647 w 428"/>
              <a:gd name="T31" fmla="*/ 2147483647 h 753"/>
              <a:gd name="T32" fmla="*/ 2147483647 w 428"/>
              <a:gd name="T33" fmla="*/ 2147483647 h 753"/>
              <a:gd name="T34" fmla="*/ 2147483647 w 428"/>
              <a:gd name="T35" fmla="*/ 2147483647 h 753"/>
              <a:gd name="T36" fmla="*/ 2147483647 w 428"/>
              <a:gd name="T37" fmla="*/ 2147483647 h 753"/>
              <a:gd name="T38" fmla="*/ 2147483647 w 428"/>
              <a:gd name="T39" fmla="*/ 2147483647 h 753"/>
              <a:gd name="T40" fmla="*/ 2147483647 w 428"/>
              <a:gd name="T41" fmla="*/ 2147483647 h 753"/>
              <a:gd name="T42" fmla="*/ 2147483647 w 428"/>
              <a:gd name="T43" fmla="*/ 2147483647 h 753"/>
              <a:gd name="T44" fmla="*/ 2147483647 w 428"/>
              <a:gd name="T45" fmla="*/ 2147483647 h 753"/>
              <a:gd name="T46" fmla="*/ 2147483647 w 428"/>
              <a:gd name="T47" fmla="*/ 2147483647 h 753"/>
              <a:gd name="T48" fmla="*/ 2147483647 w 428"/>
              <a:gd name="T49" fmla="*/ 2147483647 h 753"/>
              <a:gd name="T50" fmla="*/ 2147483647 w 428"/>
              <a:gd name="T51" fmla="*/ 2147483647 h 753"/>
              <a:gd name="T52" fmla="*/ 2147483647 w 428"/>
              <a:gd name="T53" fmla="*/ 2147483647 h 753"/>
              <a:gd name="T54" fmla="*/ 2147483647 w 428"/>
              <a:gd name="T55" fmla="*/ 2147483647 h 753"/>
              <a:gd name="T56" fmla="*/ 2147483647 w 428"/>
              <a:gd name="T57" fmla="*/ 2147483647 h 753"/>
              <a:gd name="T58" fmla="*/ 2147483647 w 428"/>
              <a:gd name="T59" fmla="*/ 2147483647 h 753"/>
              <a:gd name="T60" fmla="*/ 2147483647 w 428"/>
              <a:gd name="T61" fmla="*/ 2147483647 h 753"/>
              <a:gd name="T62" fmla="*/ 2147483647 w 428"/>
              <a:gd name="T63" fmla="*/ 2147483647 h 753"/>
              <a:gd name="T64" fmla="*/ 0 w 428"/>
              <a:gd name="T65" fmla="*/ 2147483647 h 753"/>
              <a:gd name="T66" fmla="*/ 2147483647 w 428"/>
              <a:gd name="T67" fmla="*/ 2147483647 h 753"/>
              <a:gd name="T68" fmla="*/ 2147483647 w 428"/>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8"/>
              <a:gd name="T106" fmla="*/ 0 h 753"/>
              <a:gd name="T107" fmla="*/ 428 w 428"/>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8" h="753">
                <a:moveTo>
                  <a:pt x="7" y="308"/>
                </a:moveTo>
                <a:lnTo>
                  <a:pt x="51" y="213"/>
                </a:lnTo>
                <a:lnTo>
                  <a:pt x="38" y="177"/>
                </a:lnTo>
                <a:lnTo>
                  <a:pt x="110" y="120"/>
                </a:lnTo>
                <a:lnTo>
                  <a:pt x="125" y="78"/>
                </a:lnTo>
                <a:lnTo>
                  <a:pt x="72" y="17"/>
                </a:lnTo>
                <a:lnTo>
                  <a:pt x="359" y="0"/>
                </a:lnTo>
                <a:lnTo>
                  <a:pt x="365" y="44"/>
                </a:lnTo>
                <a:lnTo>
                  <a:pt x="395" y="99"/>
                </a:lnTo>
                <a:lnTo>
                  <a:pt x="420" y="386"/>
                </a:lnTo>
                <a:lnTo>
                  <a:pt x="414" y="447"/>
                </a:lnTo>
                <a:lnTo>
                  <a:pt x="428" y="481"/>
                </a:lnTo>
                <a:lnTo>
                  <a:pt x="412" y="545"/>
                </a:lnTo>
                <a:lnTo>
                  <a:pt x="390" y="574"/>
                </a:lnTo>
                <a:lnTo>
                  <a:pt x="378" y="619"/>
                </a:lnTo>
                <a:lnTo>
                  <a:pt x="392" y="637"/>
                </a:lnTo>
                <a:lnTo>
                  <a:pt x="380" y="661"/>
                </a:lnTo>
                <a:lnTo>
                  <a:pt x="386" y="673"/>
                </a:lnTo>
                <a:lnTo>
                  <a:pt x="352" y="686"/>
                </a:lnTo>
                <a:lnTo>
                  <a:pt x="344" y="734"/>
                </a:lnTo>
                <a:lnTo>
                  <a:pt x="295" y="718"/>
                </a:lnTo>
                <a:lnTo>
                  <a:pt x="270" y="753"/>
                </a:lnTo>
                <a:lnTo>
                  <a:pt x="255" y="749"/>
                </a:lnTo>
                <a:lnTo>
                  <a:pt x="238" y="718"/>
                </a:lnTo>
                <a:lnTo>
                  <a:pt x="211" y="644"/>
                </a:lnTo>
                <a:lnTo>
                  <a:pt x="146" y="606"/>
                </a:lnTo>
                <a:lnTo>
                  <a:pt x="133" y="568"/>
                </a:lnTo>
                <a:lnTo>
                  <a:pt x="154" y="509"/>
                </a:lnTo>
                <a:lnTo>
                  <a:pt x="137" y="498"/>
                </a:lnTo>
                <a:lnTo>
                  <a:pt x="95" y="498"/>
                </a:lnTo>
                <a:lnTo>
                  <a:pt x="85" y="462"/>
                </a:lnTo>
                <a:lnTo>
                  <a:pt x="15" y="389"/>
                </a:lnTo>
                <a:lnTo>
                  <a:pt x="0" y="331"/>
                </a:lnTo>
                <a:lnTo>
                  <a:pt x="7" y="308"/>
                </a:lnTo>
                <a:close/>
              </a:path>
            </a:pathLst>
          </a:custGeom>
          <a:solidFill>
            <a:schemeClr val="bg1">
              <a:lumMod val="75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7" name="Freeform 37"/>
          <p:cNvSpPr>
            <a:spLocks/>
          </p:cNvSpPr>
          <p:nvPr/>
        </p:nvSpPr>
        <p:spPr bwMode="auto">
          <a:xfrm>
            <a:off x="6460823" y="3282951"/>
            <a:ext cx="871347" cy="487363"/>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66" name="Freeform 36"/>
          <p:cNvSpPr>
            <a:spLocks/>
          </p:cNvSpPr>
          <p:nvPr/>
        </p:nvSpPr>
        <p:spPr bwMode="auto">
          <a:xfrm>
            <a:off x="6602122" y="2847976"/>
            <a:ext cx="371565" cy="693738"/>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chemeClr val="accent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8" name="Freeform 38"/>
          <p:cNvSpPr>
            <a:spLocks/>
          </p:cNvSpPr>
          <p:nvPr/>
        </p:nvSpPr>
        <p:spPr bwMode="auto">
          <a:xfrm>
            <a:off x="6365314" y="3648076"/>
            <a:ext cx="1025730" cy="3778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chemeClr val="bg1">
              <a:lumMod val="75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9" name="Freeform 39"/>
          <p:cNvSpPr>
            <a:spLocks/>
          </p:cNvSpPr>
          <p:nvPr/>
        </p:nvSpPr>
        <p:spPr bwMode="auto">
          <a:xfrm>
            <a:off x="6225323" y="4010026"/>
            <a:ext cx="426515" cy="804863"/>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6"/>
                </a:moveTo>
                <a:lnTo>
                  <a:pt x="65" y="405"/>
                </a:lnTo>
                <a:lnTo>
                  <a:pt x="51" y="391"/>
                </a:lnTo>
                <a:lnTo>
                  <a:pt x="38" y="287"/>
                </a:lnTo>
                <a:lnTo>
                  <a:pt x="30" y="215"/>
                </a:lnTo>
                <a:lnTo>
                  <a:pt x="59" y="135"/>
                </a:lnTo>
                <a:lnTo>
                  <a:pt x="101" y="78"/>
                </a:lnTo>
                <a:lnTo>
                  <a:pt x="97" y="63"/>
                </a:lnTo>
                <a:lnTo>
                  <a:pt x="127" y="13"/>
                </a:lnTo>
                <a:lnTo>
                  <a:pt x="361" y="0"/>
                </a:lnTo>
                <a:lnTo>
                  <a:pt x="373" y="11"/>
                </a:lnTo>
                <a:lnTo>
                  <a:pt x="361" y="418"/>
                </a:lnTo>
                <a:lnTo>
                  <a:pt x="388" y="614"/>
                </a:lnTo>
                <a:lnTo>
                  <a:pt x="378" y="623"/>
                </a:lnTo>
                <a:lnTo>
                  <a:pt x="327" y="612"/>
                </a:lnTo>
                <a:lnTo>
                  <a:pt x="253" y="654"/>
                </a:lnTo>
                <a:lnTo>
                  <a:pt x="215" y="591"/>
                </a:lnTo>
                <a:lnTo>
                  <a:pt x="220" y="545"/>
                </a:lnTo>
                <a:lnTo>
                  <a:pt x="0" y="555"/>
                </a:lnTo>
                <a:lnTo>
                  <a:pt x="27" y="456"/>
                </a:lnTo>
                <a:close/>
              </a:path>
            </a:pathLst>
          </a:custGeom>
          <a:solidFill>
            <a:schemeClr val="accent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70" name="Freeform 40"/>
          <p:cNvSpPr>
            <a:spLocks/>
          </p:cNvSpPr>
          <p:nvPr/>
        </p:nvSpPr>
        <p:spPr bwMode="auto">
          <a:xfrm>
            <a:off x="6623056" y="3976689"/>
            <a:ext cx="457915" cy="812800"/>
          </a:xfrm>
          <a:custGeom>
            <a:avLst/>
            <a:gdLst>
              <a:gd name="T0" fmla="*/ 2147483647 w 417"/>
              <a:gd name="T1" fmla="*/ 2147483647 h 662"/>
              <a:gd name="T2" fmla="*/ 0 w 417"/>
              <a:gd name="T3" fmla="*/ 2147483647 h 662"/>
              <a:gd name="T4" fmla="*/ 2147483647 w 417"/>
              <a:gd name="T5" fmla="*/ 2147483647 h 662"/>
              <a:gd name="T6" fmla="*/ 2147483647 w 417"/>
              <a:gd name="T7" fmla="*/ 2147483647 h 662"/>
              <a:gd name="T8" fmla="*/ 2147483647 w 417"/>
              <a:gd name="T9" fmla="*/ 2147483647 h 662"/>
              <a:gd name="T10" fmla="*/ 2147483647 w 417"/>
              <a:gd name="T11" fmla="*/ 2147483647 h 662"/>
              <a:gd name="T12" fmla="*/ 2147483647 w 417"/>
              <a:gd name="T13" fmla="*/ 2147483647 h 662"/>
              <a:gd name="T14" fmla="*/ 2147483647 w 417"/>
              <a:gd name="T15" fmla="*/ 2147483647 h 662"/>
              <a:gd name="T16" fmla="*/ 2147483647 w 417"/>
              <a:gd name="T17" fmla="*/ 2147483647 h 662"/>
              <a:gd name="T18" fmla="*/ 2147483647 w 417"/>
              <a:gd name="T19" fmla="*/ 2147483647 h 662"/>
              <a:gd name="T20" fmla="*/ 2147483647 w 417"/>
              <a:gd name="T21" fmla="*/ 2147483647 h 662"/>
              <a:gd name="T22" fmla="*/ 2147483647 w 417"/>
              <a:gd name="T23" fmla="*/ 2147483647 h 662"/>
              <a:gd name="T24" fmla="*/ 2147483647 w 417"/>
              <a:gd name="T25" fmla="*/ 2147483647 h 662"/>
              <a:gd name="T26" fmla="*/ 2147483647 w 417"/>
              <a:gd name="T27" fmla="*/ 2147483647 h 662"/>
              <a:gd name="T28" fmla="*/ 2147483647 w 417"/>
              <a:gd name="T29" fmla="*/ 2147483647 h 662"/>
              <a:gd name="T30" fmla="*/ 2147483647 w 417"/>
              <a:gd name="T31" fmla="*/ 2147483647 h 662"/>
              <a:gd name="T32" fmla="*/ 2147483647 w 417"/>
              <a:gd name="T33" fmla="*/ 2147483647 h 662"/>
              <a:gd name="T34" fmla="*/ 2147483647 w 417"/>
              <a:gd name="T35" fmla="*/ 0 h 662"/>
              <a:gd name="T36" fmla="*/ 0 w 417"/>
              <a:gd name="T37" fmla="*/ 2147483647 h 662"/>
              <a:gd name="T38" fmla="*/ 2147483647 w 417"/>
              <a:gd name="T39" fmla="*/ 2147483647 h 662"/>
              <a:gd name="T40" fmla="*/ 2147483647 w 417"/>
              <a:gd name="T41" fmla="*/ 2147483647 h 6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662"/>
              <a:gd name="T65" fmla="*/ 417 w 417"/>
              <a:gd name="T66" fmla="*/ 662 h 6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662">
                <a:moveTo>
                  <a:pt x="12" y="38"/>
                </a:moveTo>
                <a:lnTo>
                  <a:pt x="0" y="445"/>
                </a:lnTo>
                <a:lnTo>
                  <a:pt x="27" y="641"/>
                </a:lnTo>
                <a:lnTo>
                  <a:pt x="55" y="648"/>
                </a:lnTo>
                <a:lnTo>
                  <a:pt x="80" y="633"/>
                </a:lnTo>
                <a:lnTo>
                  <a:pt x="97" y="648"/>
                </a:lnTo>
                <a:lnTo>
                  <a:pt x="72" y="662"/>
                </a:lnTo>
                <a:lnTo>
                  <a:pt x="131" y="647"/>
                </a:lnTo>
                <a:lnTo>
                  <a:pt x="143" y="628"/>
                </a:lnTo>
                <a:lnTo>
                  <a:pt x="135" y="618"/>
                </a:lnTo>
                <a:lnTo>
                  <a:pt x="139" y="601"/>
                </a:lnTo>
                <a:lnTo>
                  <a:pt x="110" y="576"/>
                </a:lnTo>
                <a:lnTo>
                  <a:pt x="112" y="553"/>
                </a:lnTo>
                <a:lnTo>
                  <a:pt x="417" y="527"/>
                </a:lnTo>
                <a:lnTo>
                  <a:pt x="390" y="424"/>
                </a:lnTo>
                <a:lnTo>
                  <a:pt x="407" y="361"/>
                </a:lnTo>
                <a:lnTo>
                  <a:pt x="367" y="280"/>
                </a:lnTo>
                <a:lnTo>
                  <a:pt x="289" y="0"/>
                </a:lnTo>
                <a:lnTo>
                  <a:pt x="0" y="27"/>
                </a:lnTo>
                <a:lnTo>
                  <a:pt x="12" y="38"/>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71" name="Freeform 41"/>
          <p:cNvSpPr>
            <a:spLocks/>
          </p:cNvSpPr>
          <p:nvPr/>
        </p:nvSpPr>
        <p:spPr bwMode="auto">
          <a:xfrm>
            <a:off x="6942288" y="3935414"/>
            <a:ext cx="645006" cy="741362"/>
          </a:xfrm>
          <a:custGeom>
            <a:avLst/>
            <a:gdLst>
              <a:gd name="T0" fmla="*/ 2147483647 w 588"/>
              <a:gd name="T1" fmla="*/ 2147483647 h 601"/>
              <a:gd name="T2" fmla="*/ 2147483647 w 588"/>
              <a:gd name="T3" fmla="*/ 2147483647 h 601"/>
              <a:gd name="T4" fmla="*/ 2147483647 w 588"/>
              <a:gd name="T5" fmla="*/ 2147483647 h 601"/>
              <a:gd name="T6" fmla="*/ 2147483647 w 588"/>
              <a:gd name="T7" fmla="*/ 2147483647 h 601"/>
              <a:gd name="T8" fmla="*/ 2147483647 w 588"/>
              <a:gd name="T9" fmla="*/ 2147483647 h 601"/>
              <a:gd name="T10" fmla="*/ 2147483647 w 588"/>
              <a:gd name="T11" fmla="*/ 2147483647 h 601"/>
              <a:gd name="T12" fmla="*/ 2147483647 w 588"/>
              <a:gd name="T13" fmla="*/ 2147483647 h 601"/>
              <a:gd name="T14" fmla="*/ 2147483647 w 588"/>
              <a:gd name="T15" fmla="*/ 2147483647 h 601"/>
              <a:gd name="T16" fmla="*/ 2147483647 w 588"/>
              <a:gd name="T17" fmla="*/ 2147483647 h 601"/>
              <a:gd name="T18" fmla="*/ 2147483647 w 588"/>
              <a:gd name="T19" fmla="*/ 2147483647 h 601"/>
              <a:gd name="T20" fmla="*/ 2147483647 w 588"/>
              <a:gd name="T21" fmla="*/ 2147483647 h 601"/>
              <a:gd name="T22" fmla="*/ 2147483647 w 588"/>
              <a:gd name="T23" fmla="*/ 2147483647 h 601"/>
              <a:gd name="T24" fmla="*/ 2147483647 w 588"/>
              <a:gd name="T25" fmla="*/ 2147483647 h 601"/>
              <a:gd name="T26" fmla="*/ 2147483647 w 588"/>
              <a:gd name="T27" fmla="*/ 2147483647 h 601"/>
              <a:gd name="T28" fmla="*/ 2147483647 w 588"/>
              <a:gd name="T29" fmla="*/ 2147483647 h 601"/>
              <a:gd name="T30" fmla="*/ 2147483647 w 588"/>
              <a:gd name="T31" fmla="*/ 2147483647 h 601"/>
              <a:gd name="T32" fmla="*/ 2147483647 w 588"/>
              <a:gd name="T33" fmla="*/ 2147483647 h 601"/>
              <a:gd name="T34" fmla="*/ 2147483647 w 588"/>
              <a:gd name="T35" fmla="*/ 2147483647 h 601"/>
              <a:gd name="T36" fmla="*/ 2147483647 w 588"/>
              <a:gd name="T37" fmla="*/ 2147483647 h 601"/>
              <a:gd name="T38" fmla="*/ 2147483647 w 588"/>
              <a:gd name="T39" fmla="*/ 0 h 601"/>
              <a:gd name="T40" fmla="*/ 2147483647 w 588"/>
              <a:gd name="T41" fmla="*/ 2147483647 h 601"/>
              <a:gd name="T42" fmla="*/ 0 w 588"/>
              <a:gd name="T43" fmla="*/ 2147483647 h 601"/>
              <a:gd name="T44" fmla="*/ 2147483647 w 588"/>
              <a:gd name="T45" fmla="*/ 2147483647 h 601"/>
              <a:gd name="T46" fmla="*/ 2147483647 w 588"/>
              <a:gd name="T47" fmla="*/ 2147483647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601"/>
              <a:gd name="T74" fmla="*/ 588 w 588"/>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601">
                <a:moveTo>
                  <a:pt x="78" y="312"/>
                </a:moveTo>
                <a:lnTo>
                  <a:pt x="118" y="393"/>
                </a:lnTo>
                <a:lnTo>
                  <a:pt x="101" y="456"/>
                </a:lnTo>
                <a:lnTo>
                  <a:pt x="128" y="559"/>
                </a:lnTo>
                <a:lnTo>
                  <a:pt x="148" y="595"/>
                </a:lnTo>
                <a:lnTo>
                  <a:pt x="464" y="576"/>
                </a:lnTo>
                <a:lnTo>
                  <a:pt x="468" y="599"/>
                </a:lnTo>
                <a:lnTo>
                  <a:pt x="487" y="601"/>
                </a:lnTo>
                <a:lnTo>
                  <a:pt x="479" y="551"/>
                </a:lnTo>
                <a:lnTo>
                  <a:pt x="493" y="538"/>
                </a:lnTo>
                <a:lnTo>
                  <a:pt x="538" y="545"/>
                </a:lnTo>
                <a:lnTo>
                  <a:pt x="546" y="511"/>
                </a:lnTo>
                <a:lnTo>
                  <a:pt x="540" y="464"/>
                </a:lnTo>
                <a:lnTo>
                  <a:pt x="559" y="450"/>
                </a:lnTo>
                <a:lnTo>
                  <a:pt x="588" y="359"/>
                </a:lnTo>
                <a:lnTo>
                  <a:pt x="567" y="355"/>
                </a:lnTo>
                <a:lnTo>
                  <a:pt x="491" y="238"/>
                </a:lnTo>
                <a:lnTo>
                  <a:pt x="327" y="89"/>
                </a:lnTo>
                <a:lnTo>
                  <a:pt x="255" y="44"/>
                </a:lnTo>
                <a:lnTo>
                  <a:pt x="278" y="0"/>
                </a:lnTo>
                <a:lnTo>
                  <a:pt x="145" y="17"/>
                </a:lnTo>
                <a:lnTo>
                  <a:pt x="0" y="32"/>
                </a:lnTo>
                <a:lnTo>
                  <a:pt x="78" y="312"/>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72" name="Freeform 42"/>
          <p:cNvSpPr>
            <a:spLocks/>
          </p:cNvSpPr>
          <p:nvPr/>
        </p:nvSpPr>
        <p:spPr bwMode="auto">
          <a:xfrm>
            <a:off x="6925279" y="2744789"/>
            <a:ext cx="503707" cy="620712"/>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chemeClr val="accent4">
              <a:lumMod val="60000"/>
              <a:lumOff val="40000"/>
            </a:schemeClr>
          </a:solid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73" name="Freeform 43"/>
          <p:cNvSpPr>
            <a:spLocks/>
          </p:cNvSpPr>
          <p:nvPr/>
        </p:nvSpPr>
        <p:spPr bwMode="auto">
          <a:xfrm>
            <a:off x="7240587" y="2959101"/>
            <a:ext cx="541648" cy="58261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chemeClr val="accent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74" name="Freeform 44"/>
          <p:cNvSpPr>
            <a:spLocks/>
          </p:cNvSpPr>
          <p:nvPr/>
        </p:nvSpPr>
        <p:spPr bwMode="auto">
          <a:xfrm>
            <a:off x="7154237" y="3109914"/>
            <a:ext cx="927605" cy="573087"/>
          </a:xfrm>
          <a:custGeom>
            <a:avLst/>
            <a:gdLst>
              <a:gd name="T0" fmla="*/ 2147483647 w 844"/>
              <a:gd name="T1" fmla="*/ 2147483647 h 466"/>
              <a:gd name="T2" fmla="*/ 2147483647 w 844"/>
              <a:gd name="T3" fmla="*/ 2147483647 h 466"/>
              <a:gd name="T4" fmla="*/ 2147483647 w 844"/>
              <a:gd name="T5" fmla="*/ 2147483647 h 466"/>
              <a:gd name="T6" fmla="*/ 2147483647 w 844"/>
              <a:gd name="T7" fmla="*/ 2147483647 h 466"/>
              <a:gd name="T8" fmla="*/ 2147483647 w 844"/>
              <a:gd name="T9" fmla="*/ 2147483647 h 466"/>
              <a:gd name="T10" fmla="*/ 2147483647 w 844"/>
              <a:gd name="T11" fmla="*/ 2147483647 h 466"/>
              <a:gd name="T12" fmla="*/ 2147483647 w 844"/>
              <a:gd name="T13" fmla="*/ 2147483647 h 466"/>
              <a:gd name="T14" fmla="*/ 2147483647 w 844"/>
              <a:gd name="T15" fmla="*/ 2147483647 h 466"/>
              <a:gd name="T16" fmla="*/ 2147483647 w 844"/>
              <a:gd name="T17" fmla="*/ 2147483647 h 466"/>
              <a:gd name="T18" fmla="*/ 2147483647 w 844"/>
              <a:gd name="T19" fmla="*/ 2147483647 h 466"/>
              <a:gd name="T20" fmla="*/ 2147483647 w 844"/>
              <a:gd name="T21" fmla="*/ 0 h 466"/>
              <a:gd name="T22" fmla="*/ 2147483647 w 844"/>
              <a:gd name="T23" fmla="*/ 2147483647 h 466"/>
              <a:gd name="T24" fmla="*/ 2147483647 w 844"/>
              <a:gd name="T25" fmla="*/ 2147483647 h 466"/>
              <a:gd name="T26" fmla="*/ 2147483647 w 844"/>
              <a:gd name="T27" fmla="*/ 2147483647 h 466"/>
              <a:gd name="T28" fmla="*/ 2147483647 w 844"/>
              <a:gd name="T29" fmla="*/ 2147483647 h 466"/>
              <a:gd name="T30" fmla="*/ 2147483647 w 844"/>
              <a:gd name="T31" fmla="*/ 2147483647 h 466"/>
              <a:gd name="T32" fmla="*/ 2147483647 w 844"/>
              <a:gd name="T33" fmla="*/ 2147483647 h 466"/>
              <a:gd name="T34" fmla="*/ 2147483647 w 844"/>
              <a:gd name="T35" fmla="*/ 2147483647 h 466"/>
              <a:gd name="T36" fmla="*/ 2147483647 w 844"/>
              <a:gd name="T37" fmla="*/ 2147483647 h 466"/>
              <a:gd name="T38" fmla="*/ 2147483647 w 844"/>
              <a:gd name="T39" fmla="*/ 2147483647 h 466"/>
              <a:gd name="T40" fmla="*/ 2147483647 w 844"/>
              <a:gd name="T41" fmla="*/ 2147483647 h 466"/>
              <a:gd name="T42" fmla="*/ 2147483647 w 844"/>
              <a:gd name="T43" fmla="*/ 2147483647 h 466"/>
              <a:gd name="T44" fmla="*/ 2147483647 w 844"/>
              <a:gd name="T45" fmla="*/ 2147483647 h 466"/>
              <a:gd name="T46" fmla="*/ 2147483647 w 844"/>
              <a:gd name="T47" fmla="*/ 2147483647 h 466"/>
              <a:gd name="T48" fmla="*/ 2147483647 w 844"/>
              <a:gd name="T49" fmla="*/ 2147483647 h 466"/>
              <a:gd name="T50" fmla="*/ 2147483647 w 844"/>
              <a:gd name="T51" fmla="*/ 2147483647 h 466"/>
              <a:gd name="T52" fmla="*/ 2147483647 w 844"/>
              <a:gd name="T53" fmla="*/ 2147483647 h 466"/>
              <a:gd name="T54" fmla="*/ 2147483647 w 844"/>
              <a:gd name="T55" fmla="*/ 2147483647 h 466"/>
              <a:gd name="T56" fmla="*/ 2147483647 w 844"/>
              <a:gd name="T57" fmla="*/ 2147483647 h 466"/>
              <a:gd name="T58" fmla="*/ 0 w 844"/>
              <a:gd name="T59" fmla="*/ 2147483647 h 466"/>
              <a:gd name="T60" fmla="*/ 2147483647 w 844"/>
              <a:gd name="T61" fmla="*/ 2147483647 h 466"/>
              <a:gd name="T62" fmla="*/ 2147483647 w 844"/>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6"/>
              <a:gd name="T98" fmla="*/ 844 w 844"/>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6">
                <a:moveTo>
                  <a:pt x="78" y="416"/>
                </a:moveTo>
                <a:lnTo>
                  <a:pt x="78" y="405"/>
                </a:lnTo>
                <a:lnTo>
                  <a:pt x="133" y="352"/>
                </a:lnTo>
                <a:lnTo>
                  <a:pt x="164" y="318"/>
                </a:lnTo>
                <a:lnTo>
                  <a:pt x="194" y="352"/>
                </a:lnTo>
                <a:lnTo>
                  <a:pt x="287" y="316"/>
                </a:lnTo>
                <a:lnTo>
                  <a:pt x="329" y="308"/>
                </a:lnTo>
                <a:lnTo>
                  <a:pt x="352" y="281"/>
                </a:lnTo>
                <a:lnTo>
                  <a:pt x="388" y="139"/>
                </a:lnTo>
                <a:lnTo>
                  <a:pt x="428" y="156"/>
                </a:lnTo>
                <a:lnTo>
                  <a:pt x="504" y="0"/>
                </a:lnTo>
                <a:lnTo>
                  <a:pt x="563" y="34"/>
                </a:lnTo>
                <a:lnTo>
                  <a:pt x="572" y="6"/>
                </a:lnTo>
                <a:lnTo>
                  <a:pt x="601" y="13"/>
                </a:lnTo>
                <a:lnTo>
                  <a:pt x="654" y="63"/>
                </a:lnTo>
                <a:lnTo>
                  <a:pt x="635" y="108"/>
                </a:lnTo>
                <a:lnTo>
                  <a:pt x="643" y="129"/>
                </a:lnTo>
                <a:lnTo>
                  <a:pt x="666" y="120"/>
                </a:lnTo>
                <a:lnTo>
                  <a:pt x="683" y="141"/>
                </a:lnTo>
                <a:lnTo>
                  <a:pt x="764" y="167"/>
                </a:lnTo>
                <a:lnTo>
                  <a:pt x="688" y="164"/>
                </a:lnTo>
                <a:lnTo>
                  <a:pt x="768" y="234"/>
                </a:lnTo>
                <a:lnTo>
                  <a:pt x="717" y="226"/>
                </a:lnTo>
                <a:lnTo>
                  <a:pt x="820" y="291"/>
                </a:lnTo>
                <a:lnTo>
                  <a:pt x="844" y="335"/>
                </a:lnTo>
                <a:lnTo>
                  <a:pt x="827" y="329"/>
                </a:lnTo>
                <a:lnTo>
                  <a:pt x="823" y="340"/>
                </a:lnTo>
                <a:lnTo>
                  <a:pt x="491" y="403"/>
                </a:lnTo>
                <a:lnTo>
                  <a:pt x="217" y="437"/>
                </a:lnTo>
                <a:lnTo>
                  <a:pt x="0" y="466"/>
                </a:lnTo>
                <a:lnTo>
                  <a:pt x="78" y="416"/>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75" name="Group 45"/>
          <p:cNvGrpSpPr>
            <a:grpSpLocks/>
          </p:cNvGrpSpPr>
          <p:nvPr/>
        </p:nvGrpSpPr>
        <p:grpSpPr bwMode="auto">
          <a:xfrm>
            <a:off x="7567669" y="3003551"/>
            <a:ext cx="546882" cy="407988"/>
            <a:chOff x="4429" y="1690"/>
            <a:chExt cx="418" cy="257"/>
          </a:xfrm>
          <a:solidFill>
            <a:schemeClr val="accent4">
              <a:lumMod val="60000"/>
              <a:lumOff val="40000"/>
            </a:schemeClr>
          </a:solidFill>
        </p:grpSpPr>
        <p:sp>
          <p:nvSpPr>
            <p:cNvPr id="14477" name="Freeform 46"/>
            <p:cNvSpPr>
              <a:spLocks/>
            </p:cNvSpPr>
            <p:nvPr/>
          </p:nvSpPr>
          <p:spPr bwMode="auto">
            <a:xfrm>
              <a:off x="4429" y="1690"/>
              <a:ext cx="418" cy="186"/>
            </a:xfrm>
            <a:custGeom>
              <a:avLst/>
              <a:gdLst>
                <a:gd name="T0" fmla="*/ 0 w 498"/>
                <a:gd name="T1" fmla="*/ 12 h 239"/>
                <a:gd name="T2" fmla="*/ 4 w 498"/>
                <a:gd name="T3" fmla="*/ 24 h 239"/>
                <a:gd name="T4" fmla="*/ 15 w 498"/>
                <a:gd name="T5" fmla="*/ 16 h 239"/>
                <a:gd name="T6" fmla="*/ 33 w 498"/>
                <a:gd name="T7" fmla="*/ 14 h 239"/>
                <a:gd name="T8" fmla="*/ 35 w 498"/>
                <a:gd name="T9" fmla="*/ 11 h 239"/>
                <a:gd name="T10" fmla="*/ 45 w 498"/>
                <a:gd name="T11" fmla="*/ 10 h 239"/>
                <a:gd name="T12" fmla="*/ 57 w 498"/>
                <a:gd name="T13" fmla="*/ 16 h 239"/>
                <a:gd name="T14" fmla="*/ 66 w 498"/>
                <a:gd name="T15" fmla="*/ 17 h 239"/>
                <a:gd name="T16" fmla="*/ 81 w 498"/>
                <a:gd name="T17" fmla="*/ 26 h 239"/>
                <a:gd name="T18" fmla="*/ 76 w 498"/>
                <a:gd name="T19" fmla="*/ 33 h 239"/>
                <a:gd name="T20" fmla="*/ 78 w 498"/>
                <a:gd name="T21" fmla="*/ 37 h 239"/>
                <a:gd name="T22" fmla="*/ 86 w 498"/>
                <a:gd name="T23" fmla="*/ 35 h 239"/>
                <a:gd name="T24" fmla="*/ 90 w 498"/>
                <a:gd name="T25" fmla="*/ 35 h 239"/>
                <a:gd name="T26" fmla="*/ 94 w 498"/>
                <a:gd name="T27" fmla="*/ 37 h 239"/>
                <a:gd name="T28" fmla="*/ 102 w 498"/>
                <a:gd name="T29" fmla="*/ 37 h 239"/>
                <a:gd name="T30" fmla="*/ 104 w 498"/>
                <a:gd name="T31" fmla="*/ 37 h 239"/>
                <a:gd name="T32" fmla="*/ 99 w 498"/>
                <a:gd name="T33" fmla="*/ 30 h 239"/>
                <a:gd name="T34" fmla="*/ 99 w 498"/>
                <a:gd name="T35" fmla="*/ 16 h 239"/>
                <a:gd name="T36" fmla="*/ 92 w 498"/>
                <a:gd name="T37" fmla="*/ 15 h 239"/>
                <a:gd name="T38" fmla="*/ 104 w 498"/>
                <a:gd name="T39" fmla="*/ 9 h 239"/>
                <a:gd name="T40" fmla="*/ 105 w 498"/>
                <a:gd name="T41" fmla="*/ 5 h 239"/>
                <a:gd name="T42" fmla="*/ 112 w 498"/>
                <a:gd name="T43" fmla="*/ 5 h 239"/>
                <a:gd name="T44" fmla="*/ 103 w 498"/>
                <a:gd name="T45" fmla="*/ 14 h 239"/>
                <a:gd name="T46" fmla="*/ 107 w 498"/>
                <a:gd name="T47" fmla="*/ 23 h 239"/>
                <a:gd name="T48" fmla="*/ 110 w 498"/>
                <a:gd name="T49" fmla="*/ 26 h 239"/>
                <a:gd name="T50" fmla="*/ 113 w 498"/>
                <a:gd name="T51" fmla="*/ 27 h 239"/>
                <a:gd name="T52" fmla="*/ 107 w 498"/>
                <a:gd name="T53" fmla="*/ 26 h 239"/>
                <a:gd name="T54" fmla="*/ 109 w 498"/>
                <a:gd name="T55" fmla="*/ 33 h 239"/>
                <a:gd name="T56" fmla="*/ 121 w 498"/>
                <a:gd name="T57" fmla="*/ 37 h 239"/>
                <a:gd name="T58" fmla="*/ 123 w 498"/>
                <a:gd name="T59" fmla="*/ 37 h 239"/>
                <a:gd name="T60" fmla="*/ 127 w 498"/>
                <a:gd name="T61" fmla="*/ 37 h 239"/>
                <a:gd name="T62" fmla="*/ 125 w 498"/>
                <a:gd name="T63" fmla="*/ 41 h 239"/>
                <a:gd name="T64" fmla="*/ 140 w 498"/>
                <a:gd name="T65" fmla="*/ 37 h 239"/>
                <a:gd name="T66" fmla="*/ 143 w 498"/>
                <a:gd name="T67" fmla="*/ 31 h 239"/>
                <a:gd name="T68" fmla="*/ 147 w 498"/>
                <a:gd name="T69" fmla="*/ 26 h 239"/>
                <a:gd name="T70" fmla="*/ 125 w 498"/>
                <a:gd name="T71" fmla="*/ 29 h 239"/>
                <a:gd name="T72" fmla="*/ 112 w 498"/>
                <a:gd name="T73" fmla="*/ 0 h 239"/>
                <a:gd name="T74" fmla="*/ 0 w 498"/>
                <a:gd name="T75" fmla="*/ 12 h 239"/>
                <a:gd name="T76" fmla="*/ 0 w 498"/>
                <a:gd name="T77" fmla="*/ 12 h 239"/>
                <a:gd name="T78" fmla="*/ 0 w 498"/>
                <a:gd name="T79" fmla="*/ 12 h 2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8"/>
                <a:gd name="T121" fmla="*/ 0 h 239"/>
                <a:gd name="T122" fmla="*/ 498 w 498"/>
                <a:gd name="T123" fmla="*/ 239 h 2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8" h="239">
                  <a:moveTo>
                    <a:pt x="0" y="70"/>
                  </a:moveTo>
                  <a:lnTo>
                    <a:pt x="13" y="138"/>
                  </a:lnTo>
                  <a:lnTo>
                    <a:pt x="51" y="97"/>
                  </a:lnTo>
                  <a:lnTo>
                    <a:pt x="110" y="79"/>
                  </a:lnTo>
                  <a:lnTo>
                    <a:pt x="121" y="62"/>
                  </a:lnTo>
                  <a:lnTo>
                    <a:pt x="154" y="59"/>
                  </a:lnTo>
                  <a:lnTo>
                    <a:pt x="195" y="91"/>
                  </a:lnTo>
                  <a:lnTo>
                    <a:pt x="224" y="98"/>
                  </a:lnTo>
                  <a:lnTo>
                    <a:pt x="277" y="148"/>
                  </a:lnTo>
                  <a:lnTo>
                    <a:pt x="258" y="193"/>
                  </a:lnTo>
                  <a:lnTo>
                    <a:pt x="266" y="214"/>
                  </a:lnTo>
                  <a:lnTo>
                    <a:pt x="289" y="205"/>
                  </a:lnTo>
                  <a:lnTo>
                    <a:pt x="309" y="205"/>
                  </a:lnTo>
                  <a:lnTo>
                    <a:pt x="321" y="218"/>
                  </a:lnTo>
                  <a:lnTo>
                    <a:pt x="346" y="218"/>
                  </a:lnTo>
                  <a:lnTo>
                    <a:pt x="355" y="214"/>
                  </a:lnTo>
                  <a:lnTo>
                    <a:pt x="338" y="173"/>
                  </a:lnTo>
                  <a:lnTo>
                    <a:pt x="336" y="97"/>
                  </a:lnTo>
                  <a:lnTo>
                    <a:pt x="315" y="85"/>
                  </a:lnTo>
                  <a:lnTo>
                    <a:pt x="355" y="49"/>
                  </a:lnTo>
                  <a:lnTo>
                    <a:pt x="357" y="28"/>
                  </a:lnTo>
                  <a:lnTo>
                    <a:pt x="380" y="30"/>
                  </a:lnTo>
                  <a:lnTo>
                    <a:pt x="351" y="78"/>
                  </a:lnTo>
                  <a:lnTo>
                    <a:pt x="368" y="133"/>
                  </a:lnTo>
                  <a:lnTo>
                    <a:pt x="376" y="150"/>
                  </a:lnTo>
                  <a:lnTo>
                    <a:pt x="387" y="157"/>
                  </a:lnTo>
                  <a:lnTo>
                    <a:pt x="365" y="155"/>
                  </a:lnTo>
                  <a:lnTo>
                    <a:pt x="372" y="190"/>
                  </a:lnTo>
                  <a:lnTo>
                    <a:pt x="412" y="214"/>
                  </a:lnTo>
                  <a:lnTo>
                    <a:pt x="422" y="218"/>
                  </a:lnTo>
                  <a:lnTo>
                    <a:pt x="433" y="218"/>
                  </a:lnTo>
                  <a:lnTo>
                    <a:pt x="427" y="239"/>
                  </a:lnTo>
                  <a:lnTo>
                    <a:pt x="477" y="214"/>
                  </a:lnTo>
                  <a:lnTo>
                    <a:pt x="486" y="184"/>
                  </a:lnTo>
                  <a:lnTo>
                    <a:pt x="498" y="152"/>
                  </a:lnTo>
                  <a:lnTo>
                    <a:pt x="427" y="165"/>
                  </a:lnTo>
                  <a:lnTo>
                    <a:pt x="382" y="0"/>
                  </a:lnTo>
                  <a:lnTo>
                    <a:pt x="0" y="70"/>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8" name="Freeform 47"/>
            <p:cNvSpPr>
              <a:spLocks/>
            </p:cNvSpPr>
            <p:nvPr/>
          </p:nvSpPr>
          <p:spPr bwMode="auto">
            <a:xfrm>
              <a:off x="4792" y="1857"/>
              <a:ext cx="37" cy="90"/>
            </a:xfrm>
            <a:custGeom>
              <a:avLst/>
              <a:gdLst>
                <a:gd name="T0" fmla="*/ 0 w 46"/>
                <a:gd name="T1" fmla="*/ 20 h 116"/>
                <a:gd name="T2" fmla="*/ 3 w 46"/>
                <a:gd name="T3" fmla="*/ 14 h 116"/>
                <a:gd name="T4" fmla="*/ 7 w 46"/>
                <a:gd name="T5" fmla="*/ 11 h 116"/>
                <a:gd name="T6" fmla="*/ 10 w 46"/>
                <a:gd name="T7" fmla="*/ 0 h 116"/>
                <a:gd name="T8" fmla="*/ 4 w 46"/>
                <a:gd name="T9" fmla="*/ 2 h 116"/>
                <a:gd name="T10" fmla="*/ 0 w 46"/>
                <a:gd name="T11" fmla="*/ 13 h 116"/>
                <a:gd name="T12" fmla="*/ 0 w 46"/>
                <a:gd name="T13" fmla="*/ 20 h 116"/>
                <a:gd name="T14" fmla="*/ 0 w 46"/>
                <a:gd name="T15" fmla="*/ 20 h 11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16"/>
                <a:gd name="T26" fmla="*/ 46 w 46"/>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16">
                  <a:moveTo>
                    <a:pt x="0" y="116"/>
                  </a:moveTo>
                  <a:lnTo>
                    <a:pt x="15" y="84"/>
                  </a:lnTo>
                  <a:lnTo>
                    <a:pt x="32" y="65"/>
                  </a:lnTo>
                  <a:lnTo>
                    <a:pt x="46" y="0"/>
                  </a:lnTo>
                  <a:lnTo>
                    <a:pt x="17" y="16"/>
                  </a:lnTo>
                  <a:lnTo>
                    <a:pt x="0" y="76"/>
                  </a:lnTo>
                  <a:lnTo>
                    <a:pt x="0" y="116"/>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grpSp>
      <p:sp>
        <p:nvSpPr>
          <p:cNvPr id="14376" name="Freeform 48"/>
          <p:cNvSpPr>
            <a:spLocks/>
          </p:cNvSpPr>
          <p:nvPr/>
        </p:nvSpPr>
        <p:spPr bwMode="auto">
          <a:xfrm>
            <a:off x="7100595" y="3527426"/>
            <a:ext cx="1024422" cy="501650"/>
          </a:xfrm>
          <a:custGeom>
            <a:avLst/>
            <a:gdLst>
              <a:gd name="T0" fmla="*/ 0 w 931"/>
              <a:gd name="T1" fmla="*/ 2147483647 h 407"/>
              <a:gd name="T2" fmla="*/ 2147483647 w 931"/>
              <a:gd name="T3" fmla="*/ 2147483647 h 407"/>
              <a:gd name="T4" fmla="*/ 2147483647 w 931"/>
              <a:gd name="T5" fmla="*/ 2147483647 h 407"/>
              <a:gd name="T6" fmla="*/ 2147483647 w 931"/>
              <a:gd name="T7" fmla="*/ 2147483647 h 407"/>
              <a:gd name="T8" fmla="*/ 2147483647 w 931"/>
              <a:gd name="T9" fmla="*/ 2147483647 h 407"/>
              <a:gd name="T10" fmla="*/ 2147483647 w 931"/>
              <a:gd name="T11" fmla="*/ 2147483647 h 407"/>
              <a:gd name="T12" fmla="*/ 2147483647 w 931"/>
              <a:gd name="T13" fmla="*/ 2147483647 h 407"/>
              <a:gd name="T14" fmla="*/ 2147483647 w 931"/>
              <a:gd name="T15" fmla="*/ 2147483647 h 407"/>
              <a:gd name="T16" fmla="*/ 2147483647 w 931"/>
              <a:gd name="T17" fmla="*/ 2147483647 h 407"/>
              <a:gd name="T18" fmla="*/ 2147483647 w 931"/>
              <a:gd name="T19" fmla="*/ 2147483647 h 407"/>
              <a:gd name="T20" fmla="*/ 2147483647 w 931"/>
              <a:gd name="T21" fmla="*/ 2147483647 h 407"/>
              <a:gd name="T22" fmla="*/ 2147483647 w 931"/>
              <a:gd name="T23" fmla="*/ 2147483647 h 407"/>
              <a:gd name="T24" fmla="*/ 2147483647 w 931"/>
              <a:gd name="T25" fmla="*/ 2147483647 h 407"/>
              <a:gd name="T26" fmla="*/ 2147483647 w 931"/>
              <a:gd name="T27" fmla="*/ 2147483647 h 407"/>
              <a:gd name="T28" fmla="*/ 2147483647 w 931"/>
              <a:gd name="T29" fmla="*/ 2147483647 h 407"/>
              <a:gd name="T30" fmla="*/ 2147483647 w 931"/>
              <a:gd name="T31" fmla="*/ 2147483647 h 407"/>
              <a:gd name="T32" fmla="*/ 2147483647 w 931"/>
              <a:gd name="T33" fmla="*/ 2147483647 h 407"/>
              <a:gd name="T34" fmla="*/ 2147483647 w 931"/>
              <a:gd name="T35" fmla="*/ 2147483647 h 407"/>
              <a:gd name="T36" fmla="*/ 2147483647 w 931"/>
              <a:gd name="T37" fmla="*/ 2147483647 h 407"/>
              <a:gd name="T38" fmla="*/ 2147483647 w 931"/>
              <a:gd name="T39" fmla="*/ 2147483647 h 407"/>
              <a:gd name="T40" fmla="*/ 2147483647 w 931"/>
              <a:gd name="T41" fmla="*/ 2147483647 h 407"/>
              <a:gd name="T42" fmla="*/ 2147483647 w 931"/>
              <a:gd name="T43" fmla="*/ 2147483647 h 407"/>
              <a:gd name="T44" fmla="*/ 2147483647 w 931"/>
              <a:gd name="T45" fmla="*/ 2147483647 h 407"/>
              <a:gd name="T46" fmla="*/ 2147483647 w 931"/>
              <a:gd name="T47" fmla="*/ 2147483647 h 407"/>
              <a:gd name="T48" fmla="*/ 2147483647 w 931"/>
              <a:gd name="T49" fmla="*/ 2147483647 h 407"/>
              <a:gd name="T50" fmla="*/ 2147483647 w 931"/>
              <a:gd name="T51" fmla="*/ 2147483647 h 407"/>
              <a:gd name="T52" fmla="*/ 2147483647 w 931"/>
              <a:gd name="T53" fmla="*/ 2147483647 h 407"/>
              <a:gd name="T54" fmla="*/ 2147483647 w 931"/>
              <a:gd name="T55" fmla="*/ 0 h 407"/>
              <a:gd name="T56" fmla="*/ 2147483647 w 931"/>
              <a:gd name="T57" fmla="*/ 2147483647 h 407"/>
              <a:gd name="T58" fmla="*/ 2147483647 w 931"/>
              <a:gd name="T59" fmla="*/ 2147483647 h 407"/>
              <a:gd name="T60" fmla="*/ 2147483647 w 931"/>
              <a:gd name="T61" fmla="*/ 2147483647 h 407"/>
              <a:gd name="T62" fmla="*/ 2147483647 w 931"/>
              <a:gd name="T63" fmla="*/ 2147483647 h 407"/>
              <a:gd name="T64" fmla="*/ 2147483647 w 931"/>
              <a:gd name="T65" fmla="*/ 2147483647 h 407"/>
              <a:gd name="T66" fmla="*/ 2147483647 w 931"/>
              <a:gd name="T67" fmla="*/ 2147483647 h 407"/>
              <a:gd name="T68" fmla="*/ 2147483647 w 931"/>
              <a:gd name="T69" fmla="*/ 2147483647 h 407"/>
              <a:gd name="T70" fmla="*/ 0 w 931"/>
              <a:gd name="T71" fmla="*/ 2147483647 h 407"/>
              <a:gd name="T72" fmla="*/ 0 w 931"/>
              <a:gd name="T73" fmla="*/ 2147483647 h 407"/>
              <a:gd name="T74" fmla="*/ 0 w 931"/>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1"/>
              <a:gd name="T115" fmla="*/ 0 h 407"/>
              <a:gd name="T116" fmla="*/ 931 w 931"/>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1" h="407">
                <a:moveTo>
                  <a:pt x="0" y="350"/>
                </a:moveTo>
                <a:lnTo>
                  <a:pt x="133" y="333"/>
                </a:lnTo>
                <a:lnTo>
                  <a:pt x="213" y="295"/>
                </a:lnTo>
                <a:lnTo>
                  <a:pt x="361" y="280"/>
                </a:lnTo>
                <a:lnTo>
                  <a:pt x="422" y="318"/>
                </a:lnTo>
                <a:lnTo>
                  <a:pt x="519" y="304"/>
                </a:lnTo>
                <a:lnTo>
                  <a:pt x="665" y="407"/>
                </a:lnTo>
                <a:lnTo>
                  <a:pt x="722" y="394"/>
                </a:lnTo>
                <a:lnTo>
                  <a:pt x="804" y="276"/>
                </a:lnTo>
                <a:lnTo>
                  <a:pt x="870" y="251"/>
                </a:lnTo>
                <a:lnTo>
                  <a:pt x="889" y="217"/>
                </a:lnTo>
                <a:lnTo>
                  <a:pt x="819" y="228"/>
                </a:lnTo>
                <a:lnTo>
                  <a:pt x="800" y="206"/>
                </a:lnTo>
                <a:lnTo>
                  <a:pt x="844" y="194"/>
                </a:lnTo>
                <a:lnTo>
                  <a:pt x="842" y="179"/>
                </a:lnTo>
                <a:lnTo>
                  <a:pt x="794" y="162"/>
                </a:lnTo>
                <a:lnTo>
                  <a:pt x="857" y="139"/>
                </a:lnTo>
                <a:lnTo>
                  <a:pt x="853" y="164"/>
                </a:lnTo>
                <a:lnTo>
                  <a:pt x="893" y="164"/>
                </a:lnTo>
                <a:lnTo>
                  <a:pt x="916" y="120"/>
                </a:lnTo>
                <a:lnTo>
                  <a:pt x="931" y="118"/>
                </a:lnTo>
                <a:lnTo>
                  <a:pt x="922" y="82"/>
                </a:lnTo>
                <a:lnTo>
                  <a:pt x="893" y="118"/>
                </a:lnTo>
                <a:lnTo>
                  <a:pt x="865" y="36"/>
                </a:lnTo>
                <a:lnTo>
                  <a:pt x="884" y="33"/>
                </a:lnTo>
                <a:lnTo>
                  <a:pt x="910" y="55"/>
                </a:lnTo>
                <a:lnTo>
                  <a:pt x="891" y="17"/>
                </a:lnTo>
                <a:lnTo>
                  <a:pt x="870" y="0"/>
                </a:lnTo>
                <a:lnTo>
                  <a:pt x="538" y="63"/>
                </a:lnTo>
                <a:lnTo>
                  <a:pt x="264" y="97"/>
                </a:lnTo>
                <a:lnTo>
                  <a:pt x="226" y="171"/>
                </a:lnTo>
                <a:lnTo>
                  <a:pt x="165" y="185"/>
                </a:lnTo>
                <a:lnTo>
                  <a:pt x="138" y="221"/>
                </a:lnTo>
                <a:lnTo>
                  <a:pt x="32" y="284"/>
                </a:lnTo>
                <a:lnTo>
                  <a:pt x="26" y="306"/>
                </a:lnTo>
                <a:lnTo>
                  <a:pt x="0" y="320"/>
                </a:lnTo>
                <a:lnTo>
                  <a:pt x="0" y="350"/>
                </a:lnTo>
                <a:close/>
              </a:path>
            </a:pathLst>
          </a:custGeom>
          <a:solidFill>
            <a:schemeClr val="accent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77" name="Freeform 49"/>
          <p:cNvSpPr>
            <a:spLocks/>
          </p:cNvSpPr>
          <p:nvPr/>
        </p:nvSpPr>
        <p:spPr bwMode="auto">
          <a:xfrm>
            <a:off x="7220962" y="3871914"/>
            <a:ext cx="612298" cy="506412"/>
          </a:xfrm>
          <a:custGeom>
            <a:avLst/>
            <a:gdLst>
              <a:gd name="T0" fmla="*/ 2147483647 w 555"/>
              <a:gd name="T1" fmla="*/ 2147483647 h 412"/>
              <a:gd name="T2" fmla="*/ 2147483647 w 555"/>
              <a:gd name="T3" fmla="*/ 2147483647 h 412"/>
              <a:gd name="T4" fmla="*/ 2147483647 w 555"/>
              <a:gd name="T5" fmla="*/ 0 h 412"/>
              <a:gd name="T6" fmla="*/ 2147483647 w 555"/>
              <a:gd name="T7" fmla="*/ 2147483647 h 412"/>
              <a:gd name="T8" fmla="*/ 2147483647 w 555"/>
              <a:gd name="T9" fmla="*/ 2147483647 h 412"/>
              <a:gd name="T10" fmla="*/ 2147483647 w 555"/>
              <a:gd name="T11" fmla="*/ 2147483647 h 412"/>
              <a:gd name="T12" fmla="*/ 2147483647 w 555"/>
              <a:gd name="T13" fmla="*/ 2147483647 h 412"/>
              <a:gd name="T14" fmla="*/ 2147483647 w 555"/>
              <a:gd name="T15" fmla="*/ 2147483647 h 412"/>
              <a:gd name="T16" fmla="*/ 2147483647 w 555"/>
              <a:gd name="T17" fmla="*/ 2147483647 h 412"/>
              <a:gd name="T18" fmla="*/ 2147483647 w 555"/>
              <a:gd name="T19" fmla="*/ 2147483647 h 412"/>
              <a:gd name="T20" fmla="*/ 2147483647 w 555"/>
              <a:gd name="T21" fmla="*/ 2147483647 h 412"/>
              <a:gd name="T22" fmla="*/ 2147483647 w 555"/>
              <a:gd name="T23" fmla="*/ 2147483647 h 412"/>
              <a:gd name="T24" fmla="*/ 2147483647 w 555"/>
              <a:gd name="T25" fmla="*/ 2147483647 h 412"/>
              <a:gd name="T26" fmla="*/ 2147483647 w 555"/>
              <a:gd name="T27" fmla="*/ 2147483647 h 412"/>
              <a:gd name="T28" fmla="*/ 2147483647 w 555"/>
              <a:gd name="T29" fmla="*/ 2147483647 h 412"/>
              <a:gd name="T30" fmla="*/ 2147483647 w 555"/>
              <a:gd name="T31" fmla="*/ 2147483647 h 412"/>
              <a:gd name="T32" fmla="*/ 2147483647 w 555"/>
              <a:gd name="T33" fmla="*/ 2147483647 h 412"/>
              <a:gd name="T34" fmla="*/ 0 w 555"/>
              <a:gd name="T35" fmla="*/ 2147483647 h 412"/>
              <a:gd name="T36" fmla="*/ 2147483647 w 555"/>
              <a:gd name="T37" fmla="*/ 2147483647 h 412"/>
              <a:gd name="T38" fmla="*/ 2147483647 w 555"/>
              <a:gd name="T39" fmla="*/ 2147483647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12"/>
              <a:gd name="T62" fmla="*/ 555 w 555"/>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12">
                <a:moveTo>
                  <a:pt x="23" y="53"/>
                </a:moveTo>
                <a:lnTo>
                  <a:pt x="103" y="15"/>
                </a:lnTo>
                <a:lnTo>
                  <a:pt x="251" y="0"/>
                </a:lnTo>
                <a:lnTo>
                  <a:pt x="312" y="38"/>
                </a:lnTo>
                <a:lnTo>
                  <a:pt x="409" y="24"/>
                </a:lnTo>
                <a:lnTo>
                  <a:pt x="555" y="127"/>
                </a:lnTo>
                <a:lnTo>
                  <a:pt x="490" y="205"/>
                </a:lnTo>
                <a:lnTo>
                  <a:pt x="494" y="239"/>
                </a:lnTo>
                <a:lnTo>
                  <a:pt x="382" y="340"/>
                </a:lnTo>
                <a:lnTo>
                  <a:pt x="365" y="344"/>
                </a:lnTo>
                <a:lnTo>
                  <a:pt x="355" y="374"/>
                </a:lnTo>
                <a:lnTo>
                  <a:pt x="333" y="357"/>
                </a:lnTo>
                <a:lnTo>
                  <a:pt x="354" y="384"/>
                </a:lnTo>
                <a:lnTo>
                  <a:pt x="333" y="412"/>
                </a:lnTo>
                <a:lnTo>
                  <a:pt x="312" y="408"/>
                </a:lnTo>
                <a:lnTo>
                  <a:pt x="236" y="291"/>
                </a:lnTo>
                <a:lnTo>
                  <a:pt x="72" y="142"/>
                </a:lnTo>
                <a:lnTo>
                  <a:pt x="0" y="97"/>
                </a:lnTo>
                <a:lnTo>
                  <a:pt x="23" y="53"/>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78" name="Freeform 50"/>
          <p:cNvSpPr>
            <a:spLocks/>
          </p:cNvSpPr>
          <p:nvPr/>
        </p:nvSpPr>
        <p:spPr bwMode="auto">
          <a:xfrm>
            <a:off x="7987642" y="2984501"/>
            <a:ext cx="126908" cy="222250"/>
          </a:xfrm>
          <a:custGeom>
            <a:avLst/>
            <a:gdLst>
              <a:gd name="T0" fmla="*/ 0 w 116"/>
              <a:gd name="T1" fmla="*/ 2147483647 h 182"/>
              <a:gd name="T2" fmla="*/ 2147483647 w 116"/>
              <a:gd name="T3" fmla="*/ 0 h 182"/>
              <a:gd name="T4" fmla="*/ 2147483647 w 116"/>
              <a:gd name="T5" fmla="*/ 0 h 182"/>
              <a:gd name="T6" fmla="*/ 2147483647 w 116"/>
              <a:gd name="T7" fmla="*/ 2147483647 h 182"/>
              <a:gd name="T8" fmla="*/ 2147483647 w 116"/>
              <a:gd name="T9" fmla="*/ 2147483647 h 182"/>
              <a:gd name="T10" fmla="*/ 2147483647 w 116"/>
              <a:gd name="T11" fmla="*/ 2147483647 h 182"/>
              <a:gd name="T12" fmla="*/ 2147483647 w 116"/>
              <a:gd name="T13" fmla="*/ 2147483647 h 182"/>
              <a:gd name="T14" fmla="*/ 2147483647 w 116"/>
              <a:gd name="T15" fmla="*/ 2147483647 h 182"/>
              <a:gd name="T16" fmla="*/ 2147483647 w 116"/>
              <a:gd name="T17" fmla="*/ 2147483647 h 182"/>
              <a:gd name="T18" fmla="*/ 2147483647 w 116"/>
              <a:gd name="T19" fmla="*/ 2147483647 h 182"/>
              <a:gd name="T20" fmla="*/ 2147483647 w 116"/>
              <a:gd name="T21" fmla="*/ 2147483647 h 182"/>
              <a:gd name="T22" fmla="*/ 2147483647 w 116"/>
              <a:gd name="T23" fmla="*/ 2147483647 h 182"/>
              <a:gd name="T24" fmla="*/ 2147483647 w 116"/>
              <a:gd name="T25" fmla="*/ 2147483647 h 182"/>
              <a:gd name="T26" fmla="*/ 2147483647 w 116"/>
              <a:gd name="T27" fmla="*/ 2147483647 h 182"/>
              <a:gd name="T28" fmla="*/ 2147483647 w 116"/>
              <a:gd name="T29" fmla="*/ 2147483647 h 182"/>
              <a:gd name="T30" fmla="*/ 0 w 116"/>
              <a:gd name="T31" fmla="*/ 2147483647 h 182"/>
              <a:gd name="T32" fmla="*/ 0 w 116"/>
              <a:gd name="T33" fmla="*/ 214748364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2"/>
              <a:gd name="T53" fmla="*/ 116 w 116"/>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2">
                <a:moveTo>
                  <a:pt x="0" y="17"/>
                </a:moveTo>
                <a:lnTo>
                  <a:pt x="15" y="0"/>
                </a:lnTo>
                <a:lnTo>
                  <a:pt x="38" y="0"/>
                </a:lnTo>
                <a:lnTo>
                  <a:pt x="30" y="17"/>
                </a:lnTo>
                <a:lnTo>
                  <a:pt x="24" y="24"/>
                </a:lnTo>
                <a:lnTo>
                  <a:pt x="28" y="45"/>
                </a:lnTo>
                <a:lnTo>
                  <a:pt x="57" y="74"/>
                </a:lnTo>
                <a:lnTo>
                  <a:pt x="61" y="95"/>
                </a:lnTo>
                <a:lnTo>
                  <a:pt x="83" y="121"/>
                </a:lnTo>
                <a:lnTo>
                  <a:pt x="102" y="127"/>
                </a:lnTo>
                <a:lnTo>
                  <a:pt x="110" y="144"/>
                </a:lnTo>
                <a:lnTo>
                  <a:pt x="95" y="157"/>
                </a:lnTo>
                <a:lnTo>
                  <a:pt x="110" y="155"/>
                </a:lnTo>
                <a:lnTo>
                  <a:pt x="116" y="169"/>
                </a:lnTo>
                <a:lnTo>
                  <a:pt x="45" y="182"/>
                </a:lnTo>
                <a:lnTo>
                  <a:pt x="0" y="17"/>
                </a:lnTo>
                <a:close/>
              </a:path>
            </a:pathLst>
          </a:custGeom>
          <a:solidFill>
            <a:schemeClr val="accent4">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79" name="Freeform 51"/>
          <p:cNvSpPr>
            <a:spLocks/>
          </p:cNvSpPr>
          <p:nvPr/>
        </p:nvSpPr>
        <p:spPr bwMode="auto">
          <a:xfrm>
            <a:off x="7397586" y="2624139"/>
            <a:ext cx="696031" cy="490537"/>
          </a:xfrm>
          <a:custGeom>
            <a:avLst/>
            <a:gdLst>
              <a:gd name="T0" fmla="*/ 2147483647 w 633"/>
              <a:gd name="T1" fmla="*/ 2147483647 h 397"/>
              <a:gd name="T2" fmla="*/ 2147483647 w 633"/>
              <a:gd name="T3" fmla="*/ 2147483647 h 397"/>
              <a:gd name="T4" fmla="*/ 2147483647 w 633"/>
              <a:gd name="T5" fmla="*/ 2147483647 h 397"/>
              <a:gd name="T6" fmla="*/ 2147483647 w 633"/>
              <a:gd name="T7" fmla="*/ 2147483647 h 397"/>
              <a:gd name="T8" fmla="*/ 2147483647 w 633"/>
              <a:gd name="T9" fmla="*/ 2147483647 h 397"/>
              <a:gd name="T10" fmla="*/ 2147483647 w 633"/>
              <a:gd name="T11" fmla="*/ 2147483647 h 397"/>
              <a:gd name="T12" fmla="*/ 2147483647 w 633"/>
              <a:gd name="T13" fmla="*/ 2147483647 h 397"/>
              <a:gd name="T14" fmla="*/ 2147483647 w 633"/>
              <a:gd name="T15" fmla="*/ 2147483647 h 397"/>
              <a:gd name="T16" fmla="*/ 2147483647 w 633"/>
              <a:gd name="T17" fmla="*/ 2147483647 h 397"/>
              <a:gd name="T18" fmla="*/ 2147483647 w 633"/>
              <a:gd name="T19" fmla="*/ 2147483647 h 397"/>
              <a:gd name="T20" fmla="*/ 2147483647 w 633"/>
              <a:gd name="T21" fmla="*/ 2147483647 h 397"/>
              <a:gd name="T22" fmla="*/ 2147483647 w 633"/>
              <a:gd name="T23" fmla="*/ 0 h 397"/>
              <a:gd name="T24" fmla="*/ 2147483647 w 633"/>
              <a:gd name="T25" fmla="*/ 2147483647 h 397"/>
              <a:gd name="T26" fmla="*/ 2147483647 w 633"/>
              <a:gd name="T27" fmla="*/ 2147483647 h 397"/>
              <a:gd name="T28" fmla="*/ 0 w 633"/>
              <a:gd name="T29" fmla="*/ 2147483647 h 397"/>
              <a:gd name="T30" fmla="*/ 2147483647 w 633"/>
              <a:gd name="T31" fmla="*/ 2147483647 h 397"/>
              <a:gd name="T32" fmla="*/ 2147483647 w 633"/>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3"/>
              <a:gd name="T52" fmla="*/ 0 h 397"/>
              <a:gd name="T53" fmla="*/ 633 w 633"/>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3" h="397">
                <a:moveTo>
                  <a:pt x="49" y="397"/>
                </a:moveTo>
                <a:lnTo>
                  <a:pt x="154" y="378"/>
                </a:lnTo>
                <a:lnTo>
                  <a:pt x="536" y="308"/>
                </a:lnTo>
                <a:lnTo>
                  <a:pt x="551" y="291"/>
                </a:lnTo>
                <a:lnTo>
                  <a:pt x="574" y="291"/>
                </a:lnTo>
                <a:lnTo>
                  <a:pt x="598" y="273"/>
                </a:lnTo>
                <a:lnTo>
                  <a:pt x="633" y="228"/>
                </a:lnTo>
                <a:lnTo>
                  <a:pt x="572" y="178"/>
                </a:lnTo>
                <a:lnTo>
                  <a:pt x="570" y="133"/>
                </a:lnTo>
                <a:lnTo>
                  <a:pt x="598" y="68"/>
                </a:lnTo>
                <a:lnTo>
                  <a:pt x="557" y="45"/>
                </a:lnTo>
                <a:lnTo>
                  <a:pt x="511" y="0"/>
                </a:lnTo>
                <a:lnTo>
                  <a:pt x="89" y="78"/>
                </a:lnTo>
                <a:lnTo>
                  <a:pt x="68" y="45"/>
                </a:lnTo>
                <a:lnTo>
                  <a:pt x="0" y="97"/>
                </a:lnTo>
                <a:lnTo>
                  <a:pt x="49" y="397"/>
                </a:lnTo>
                <a:close/>
              </a:path>
            </a:pathLst>
          </a:custGeom>
          <a:solidFill>
            <a:schemeClr val="accent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80" name="Freeform 52"/>
          <p:cNvSpPr>
            <a:spLocks/>
          </p:cNvSpPr>
          <p:nvPr/>
        </p:nvSpPr>
        <p:spPr bwMode="auto">
          <a:xfrm>
            <a:off x="8020351" y="2709864"/>
            <a:ext cx="151766" cy="4000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8" y="223"/>
                </a:moveTo>
                <a:lnTo>
                  <a:pt x="32" y="205"/>
                </a:lnTo>
                <a:lnTo>
                  <a:pt x="67" y="160"/>
                </a:lnTo>
                <a:lnTo>
                  <a:pt x="6" y="110"/>
                </a:lnTo>
                <a:lnTo>
                  <a:pt x="4" y="65"/>
                </a:lnTo>
                <a:lnTo>
                  <a:pt x="32" y="0"/>
                </a:lnTo>
                <a:lnTo>
                  <a:pt x="126" y="31"/>
                </a:lnTo>
                <a:lnTo>
                  <a:pt x="126" y="44"/>
                </a:lnTo>
                <a:lnTo>
                  <a:pt x="116" y="80"/>
                </a:lnTo>
                <a:lnTo>
                  <a:pt x="107" y="88"/>
                </a:lnTo>
                <a:lnTo>
                  <a:pt x="103" y="107"/>
                </a:lnTo>
                <a:lnTo>
                  <a:pt x="114" y="112"/>
                </a:lnTo>
                <a:lnTo>
                  <a:pt x="137" y="107"/>
                </a:lnTo>
                <a:lnTo>
                  <a:pt x="137" y="162"/>
                </a:lnTo>
                <a:lnTo>
                  <a:pt x="137" y="196"/>
                </a:lnTo>
                <a:lnTo>
                  <a:pt x="137" y="215"/>
                </a:lnTo>
                <a:lnTo>
                  <a:pt x="129" y="232"/>
                </a:lnTo>
                <a:lnTo>
                  <a:pt x="120" y="232"/>
                </a:lnTo>
                <a:lnTo>
                  <a:pt x="124" y="249"/>
                </a:lnTo>
                <a:lnTo>
                  <a:pt x="90" y="325"/>
                </a:lnTo>
                <a:lnTo>
                  <a:pt x="80" y="325"/>
                </a:lnTo>
                <a:lnTo>
                  <a:pt x="78" y="297"/>
                </a:lnTo>
                <a:lnTo>
                  <a:pt x="53" y="297"/>
                </a:lnTo>
                <a:lnTo>
                  <a:pt x="6" y="266"/>
                </a:lnTo>
                <a:lnTo>
                  <a:pt x="0" y="240"/>
                </a:lnTo>
                <a:lnTo>
                  <a:pt x="8" y="223"/>
                </a:lnTo>
                <a:close/>
              </a:path>
            </a:pathLst>
          </a:custGeom>
          <a:solidFill>
            <a:schemeClr val="accent4">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1" name="Freeform 53"/>
          <p:cNvSpPr>
            <a:spLocks/>
          </p:cNvSpPr>
          <p:nvPr/>
        </p:nvSpPr>
        <p:spPr bwMode="auto">
          <a:xfrm>
            <a:off x="8131559" y="2806701"/>
            <a:ext cx="22242" cy="34925"/>
          </a:xfrm>
          <a:custGeom>
            <a:avLst/>
            <a:gdLst>
              <a:gd name="T0" fmla="*/ 0 w 19"/>
              <a:gd name="T1" fmla="*/ 2147483647 h 27"/>
              <a:gd name="T2" fmla="*/ 2147483647 w 19"/>
              <a:gd name="T3" fmla="*/ 2147483647 h 27"/>
              <a:gd name="T4" fmla="*/ 2147483647 w 19"/>
              <a:gd name="T5" fmla="*/ 0 h 27"/>
              <a:gd name="T6" fmla="*/ 2147483647 w 19"/>
              <a:gd name="T7" fmla="*/ 2147483647 h 27"/>
              <a:gd name="T8" fmla="*/ 0 w 19"/>
              <a:gd name="T9" fmla="*/ 2147483647 h 27"/>
              <a:gd name="T10" fmla="*/ 0 w 19"/>
              <a:gd name="T11" fmla="*/ 2147483647 h 27"/>
              <a:gd name="T12" fmla="*/ 0 w 19"/>
              <a:gd name="T13" fmla="*/ 2147483647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0" y="27"/>
                </a:moveTo>
                <a:lnTo>
                  <a:pt x="4" y="8"/>
                </a:lnTo>
                <a:lnTo>
                  <a:pt x="13" y="0"/>
                </a:lnTo>
                <a:lnTo>
                  <a:pt x="19" y="6"/>
                </a:lnTo>
                <a:lnTo>
                  <a:pt x="0" y="27"/>
                </a:lnTo>
                <a:close/>
              </a:path>
            </a:pathLst>
          </a:custGeom>
          <a:no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82" name="Group 54"/>
          <p:cNvGrpSpPr>
            <a:grpSpLocks/>
          </p:cNvGrpSpPr>
          <p:nvPr/>
        </p:nvGrpSpPr>
        <p:grpSpPr bwMode="auto">
          <a:xfrm>
            <a:off x="7472161" y="2085976"/>
            <a:ext cx="906672" cy="733425"/>
            <a:chOff x="4356" y="1112"/>
            <a:chExt cx="693" cy="462"/>
          </a:xfrm>
          <a:solidFill>
            <a:schemeClr val="bg1">
              <a:lumMod val="75000"/>
            </a:schemeClr>
          </a:solidFill>
        </p:grpSpPr>
        <p:sp>
          <p:nvSpPr>
            <p:cNvPr id="14475" name="Freeform 55"/>
            <p:cNvSpPr>
              <a:spLocks/>
            </p:cNvSpPr>
            <p:nvPr/>
          </p:nvSpPr>
          <p:spPr bwMode="auto">
            <a:xfrm>
              <a:off x="4356" y="1112"/>
              <a:ext cx="545" cy="437"/>
            </a:xfrm>
            <a:custGeom>
              <a:avLst/>
              <a:gdLst>
                <a:gd name="T0" fmla="*/ 7 w 648"/>
                <a:gd name="T1" fmla="*/ 87 h 564"/>
                <a:gd name="T2" fmla="*/ 132 w 648"/>
                <a:gd name="T3" fmla="*/ 74 h 564"/>
                <a:gd name="T4" fmla="*/ 146 w 648"/>
                <a:gd name="T5" fmla="*/ 81 h 564"/>
                <a:gd name="T6" fmla="*/ 158 w 648"/>
                <a:gd name="T7" fmla="*/ 85 h 564"/>
                <a:gd name="T8" fmla="*/ 186 w 648"/>
                <a:gd name="T9" fmla="*/ 90 h 564"/>
                <a:gd name="T10" fmla="*/ 188 w 648"/>
                <a:gd name="T11" fmla="*/ 95 h 564"/>
                <a:gd name="T12" fmla="*/ 193 w 648"/>
                <a:gd name="T13" fmla="*/ 89 h 564"/>
                <a:gd name="T14" fmla="*/ 193 w 648"/>
                <a:gd name="T15" fmla="*/ 81 h 564"/>
                <a:gd name="T16" fmla="*/ 188 w 648"/>
                <a:gd name="T17" fmla="*/ 65 h 564"/>
                <a:gd name="T18" fmla="*/ 188 w 648"/>
                <a:gd name="T19" fmla="*/ 50 h 564"/>
                <a:gd name="T20" fmla="*/ 175 w 648"/>
                <a:gd name="T21" fmla="*/ 26 h 564"/>
                <a:gd name="T22" fmla="*/ 172 w 648"/>
                <a:gd name="T23" fmla="*/ 16 h 564"/>
                <a:gd name="T24" fmla="*/ 163 w 648"/>
                <a:gd name="T25" fmla="*/ 0 h 564"/>
                <a:gd name="T26" fmla="*/ 123 w 648"/>
                <a:gd name="T27" fmla="*/ 5 h 564"/>
                <a:gd name="T28" fmla="*/ 100 w 648"/>
                <a:gd name="T29" fmla="*/ 19 h 564"/>
                <a:gd name="T30" fmla="*/ 99 w 648"/>
                <a:gd name="T31" fmla="*/ 22 h 564"/>
                <a:gd name="T32" fmla="*/ 87 w 648"/>
                <a:gd name="T33" fmla="*/ 30 h 564"/>
                <a:gd name="T34" fmla="*/ 89 w 648"/>
                <a:gd name="T35" fmla="*/ 33 h 564"/>
                <a:gd name="T36" fmla="*/ 92 w 648"/>
                <a:gd name="T37" fmla="*/ 36 h 564"/>
                <a:gd name="T38" fmla="*/ 90 w 648"/>
                <a:gd name="T39" fmla="*/ 36 h 564"/>
                <a:gd name="T40" fmla="*/ 94 w 648"/>
                <a:gd name="T41" fmla="*/ 39 h 564"/>
                <a:gd name="T42" fmla="*/ 95 w 648"/>
                <a:gd name="T43" fmla="*/ 42 h 564"/>
                <a:gd name="T44" fmla="*/ 82 w 648"/>
                <a:gd name="T45" fmla="*/ 49 h 564"/>
                <a:gd name="T46" fmla="*/ 64 w 648"/>
                <a:gd name="T47" fmla="*/ 52 h 564"/>
                <a:gd name="T48" fmla="*/ 59 w 648"/>
                <a:gd name="T49" fmla="*/ 53 h 564"/>
                <a:gd name="T50" fmla="*/ 51 w 648"/>
                <a:gd name="T51" fmla="*/ 52 h 564"/>
                <a:gd name="T52" fmla="*/ 31 w 648"/>
                <a:gd name="T53" fmla="*/ 53 h 564"/>
                <a:gd name="T54" fmla="*/ 15 w 648"/>
                <a:gd name="T55" fmla="*/ 57 h 564"/>
                <a:gd name="T56" fmla="*/ 15 w 648"/>
                <a:gd name="T57" fmla="*/ 61 h 564"/>
                <a:gd name="T58" fmla="*/ 19 w 648"/>
                <a:gd name="T59" fmla="*/ 64 h 564"/>
                <a:gd name="T60" fmla="*/ 20 w 648"/>
                <a:gd name="T61" fmla="*/ 64 h 564"/>
                <a:gd name="T62" fmla="*/ 24 w 648"/>
                <a:gd name="T63" fmla="*/ 68 h 564"/>
                <a:gd name="T64" fmla="*/ 20 w 648"/>
                <a:gd name="T65" fmla="*/ 69 h 564"/>
                <a:gd name="T66" fmla="*/ 17 w 648"/>
                <a:gd name="T67" fmla="*/ 73 h 564"/>
                <a:gd name="T68" fmla="*/ 0 w 648"/>
                <a:gd name="T69" fmla="*/ 81 h 564"/>
                <a:gd name="T70" fmla="*/ 7 w 648"/>
                <a:gd name="T71" fmla="*/ 87 h 564"/>
                <a:gd name="T72" fmla="*/ 7 w 648"/>
                <a:gd name="T73" fmla="*/ 8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4"/>
                <a:gd name="T113" fmla="*/ 648 w 648"/>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4">
                  <a:moveTo>
                    <a:pt x="21" y="517"/>
                  </a:moveTo>
                  <a:lnTo>
                    <a:pt x="443" y="439"/>
                  </a:lnTo>
                  <a:lnTo>
                    <a:pt x="489" y="484"/>
                  </a:lnTo>
                  <a:lnTo>
                    <a:pt x="530" y="507"/>
                  </a:lnTo>
                  <a:lnTo>
                    <a:pt x="624" y="538"/>
                  </a:lnTo>
                  <a:lnTo>
                    <a:pt x="631" y="564"/>
                  </a:lnTo>
                  <a:lnTo>
                    <a:pt x="646" y="530"/>
                  </a:lnTo>
                  <a:lnTo>
                    <a:pt x="648" y="481"/>
                  </a:lnTo>
                  <a:lnTo>
                    <a:pt x="631" y="391"/>
                  </a:lnTo>
                  <a:lnTo>
                    <a:pt x="629" y="296"/>
                  </a:lnTo>
                  <a:lnTo>
                    <a:pt x="586" y="157"/>
                  </a:lnTo>
                  <a:lnTo>
                    <a:pt x="578" y="97"/>
                  </a:lnTo>
                  <a:lnTo>
                    <a:pt x="549" y="0"/>
                  </a:lnTo>
                  <a:lnTo>
                    <a:pt x="413" y="30"/>
                  </a:lnTo>
                  <a:lnTo>
                    <a:pt x="337" y="112"/>
                  </a:lnTo>
                  <a:lnTo>
                    <a:pt x="333" y="133"/>
                  </a:lnTo>
                  <a:lnTo>
                    <a:pt x="289" y="180"/>
                  </a:lnTo>
                  <a:lnTo>
                    <a:pt x="300" y="197"/>
                  </a:lnTo>
                  <a:lnTo>
                    <a:pt x="308" y="211"/>
                  </a:lnTo>
                  <a:lnTo>
                    <a:pt x="302" y="214"/>
                  </a:lnTo>
                  <a:lnTo>
                    <a:pt x="316" y="233"/>
                  </a:lnTo>
                  <a:lnTo>
                    <a:pt x="318" y="251"/>
                  </a:lnTo>
                  <a:lnTo>
                    <a:pt x="276" y="289"/>
                  </a:lnTo>
                  <a:lnTo>
                    <a:pt x="213" y="308"/>
                  </a:lnTo>
                  <a:lnTo>
                    <a:pt x="198" y="319"/>
                  </a:lnTo>
                  <a:lnTo>
                    <a:pt x="173" y="309"/>
                  </a:lnTo>
                  <a:lnTo>
                    <a:pt x="105" y="317"/>
                  </a:lnTo>
                  <a:lnTo>
                    <a:pt x="51" y="338"/>
                  </a:lnTo>
                  <a:lnTo>
                    <a:pt x="51" y="363"/>
                  </a:lnTo>
                  <a:lnTo>
                    <a:pt x="63" y="382"/>
                  </a:lnTo>
                  <a:lnTo>
                    <a:pt x="70" y="380"/>
                  </a:lnTo>
                  <a:lnTo>
                    <a:pt x="78" y="403"/>
                  </a:lnTo>
                  <a:lnTo>
                    <a:pt x="65" y="412"/>
                  </a:lnTo>
                  <a:lnTo>
                    <a:pt x="57" y="431"/>
                  </a:lnTo>
                  <a:lnTo>
                    <a:pt x="0" y="484"/>
                  </a:lnTo>
                  <a:lnTo>
                    <a:pt x="21" y="517"/>
                  </a:lnTo>
                  <a:close/>
                </a:path>
              </a:pathLst>
            </a:custGeom>
            <a:grpFill/>
            <a:ln w="25400">
              <a:solidFill>
                <a:schemeClr val="tx1"/>
              </a:solidFill>
              <a:round/>
              <a:headEnd/>
              <a:tailEnd/>
            </a:ln>
          </p:spPr>
          <p:txBody>
            <a:bodyPr/>
            <a:lstStyle/>
            <a:p>
              <a:endParaRPr lang="en-US">
                <a:latin typeface="Calibri" charset="0"/>
                <a:cs typeface="Calibri" charset="0"/>
              </a:endParaRPr>
            </a:p>
          </p:txBody>
        </p:sp>
        <p:sp>
          <p:nvSpPr>
            <p:cNvPr id="14476" name="Freeform 56"/>
            <p:cNvSpPr>
              <a:spLocks/>
            </p:cNvSpPr>
            <p:nvPr/>
          </p:nvSpPr>
          <p:spPr bwMode="auto">
            <a:xfrm>
              <a:off x="4879" y="1484"/>
              <a:ext cx="170" cy="90"/>
            </a:xfrm>
            <a:custGeom>
              <a:avLst/>
              <a:gdLst>
                <a:gd name="T0" fmla="*/ 5 w 201"/>
                <a:gd name="T1" fmla="*/ 21 h 115"/>
                <a:gd name="T2" fmla="*/ 26 w 201"/>
                <a:gd name="T3" fmla="*/ 13 h 115"/>
                <a:gd name="T4" fmla="*/ 41 w 201"/>
                <a:gd name="T5" fmla="*/ 10 h 115"/>
                <a:gd name="T6" fmla="*/ 25 w 201"/>
                <a:gd name="T7" fmla="*/ 16 h 115"/>
                <a:gd name="T8" fmla="*/ 27 w 201"/>
                <a:gd name="T9" fmla="*/ 16 h 115"/>
                <a:gd name="T10" fmla="*/ 51 w 201"/>
                <a:gd name="T11" fmla="*/ 7 h 115"/>
                <a:gd name="T12" fmla="*/ 63 w 201"/>
                <a:gd name="T13" fmla="*/ 2 h 115"/>
                <a:gd name="T14" fmla="*/ 61 w 201"/>
                <a:gd name="T15" fmla="*/ 0 h 115"/>
                <a:gd name="T16" fmla="*/ 51 w 201"/>
                <a:gd name="T17" fmla="*/ 3 h 115"/>
                <a:gd name="T18" fmla="*/ 49 w 201"/>
                <a:gd name="T19" fmla="*/ 3 h 115"/>
                <a:gd name="T20" fmla="*/ 44 w 201"/>
                <a:gd name="T21" fmla="*/ 7 h 115"/>
                <a:gd name="T22" fmla="*/ 41 w 201"/>
                <a:gd name="T23" fmla="*/ 7 h 115"/>
                <a:gd name="T24" fmla="*/ 49 w 201"/>
                <a:gd name="T25" fmla="*/ 0 h 115"/>
                <a:gd name="T26" fmla="*/ 41 w 201"/>
                <a:gd name="T27" fmla="*/ 5 h 115"/>
                <a:gd name="T28" fmla="*/ 13 w 201"/>
                <a:gd name="T29" fmla="*/ 11 h 115"/>
                <a:gd name="T30" fmla="*/ 7 w 201"/>
                <a:gd name="T31" fmla="*/ 15 h 115"/>
                <a:gd name="T32" fmla="*/ 3 w 201"/>
                <a:gd name="T33" fmla="*/ 16 h 115"/>
                <a:gd name="T34" fmla="*/ 0 w 201"/>
                <a:gd name="T35" fmla="*/ 18 h 115"/>
                <a:gd name="T36" fmla="*/ 5 w 201"/>
                <a:gd name="T37" fmla="*/ 21 h 115"/>
                <a:gd name="T38" fmla="*/ 5 w 201"/>
                <a:gd name="T39" fmla="*/ 21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1"/>
                <a:gd name="T61" fmla="*/ 0 h 115"/>
                <a:gd name="T62" fmla="*/ 201 w 201"/>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1" h="115">
                  <a:moveTo>
                    <a:pt x="15" y="115"/>
                  </a:moveTo>
                  <a:lnTo>
                    <a:pt x="85" y="76"/>
                  </a:lnTo>
                  <a:lnTo>
                    <a:pt x="133" y="53"/>
                  </a:lnTo>
                  <a:lnTo>
                    <a:pt x="83" y="89"/>
                  </a:lnTo>
                  <a:lnTo>
                    <a:pt x="87" y="91"/>
                  </a:lnTo>
                  <a:lnTo>
                    <a:pt x="163" y="39"/>
                  </a:lnTo>
                  <a:lnTo>
                    <a:pt x="201" y="5"/>
                  </a:lnTo>
                  <a:lnTo>
                    <a:pt x="197" y="0"/>
                  </a:lnTo>
                  <a:lnTo>
                    <a:pt x="163" y="19"/>
                  </a:lnTo>
                  <a:lnTo>
                    <a:pt x="159" y="17"/>
                  </a:lnTo>
                  <a:lnTo>
                    <a:pt x="142" y="39"/>
                  </a:lnTo>
                  <a:lnTo>
                    <a:pt x="131" y="39"/>
                  </a:lnTo>
                  <a:lnTo>
                    <a:pt x="158" y="0"/>
                  </a:lnTo>
                  <a:lnTo>
                    <a:pt x="131" y="28"/>
                  </a:lnTo>
                  <a:lnTo>
                    <a:pt x="40" y="60"/>
                  </a:lnTo>
                  <a:lnTo>
                    <a:pt x="23" y="83"/>
                  </a:lnTo>
                  <a:lnTo>
                    <a:pt x="7" y="87"/>
                  </a:lnTo>
                  <a:lnTo>
                    <a:pt x="0" y="104"/>
                  </a:lnTo>
                  <a:lnTo>
                    <a:pt x="15" y="115"/>
                  </a:lnTo>
                  <a:close/>
                </a:path>
              </a:pathLst>
            </a:custGeom>
            <a:grpFill/>
            <a:ln w="25400">
              <a:solidFill>
                <a:schemeClr val="tx1"/>
              </a:solidFill>
              <a:round/>
              <a:headEnd/>
              <a:tailEnd/>
            </a:ln>
          </p:spPr>
          <p:txBody>
            <a:bodyPr/>
            <a:lstStyle/>
            <a:p>
              <a:endParaRPr lang="en-US">
                <a:latin typeface="Calibri" charset="0"/>
                <a:cs typeface="Calibri" charset="0"/>
              </a:endParaRPr>
            </a:p>
          </p:txBody>
        </p:sp>
      </p:grpSp>
      <p:sp>
        <p:nvSpPr>
          <p:cNvPr id="14383" name="Freeform 57"/>
          <p:cNvSpPr>
            <a:spLocks/>
          </p:cNvSpPr>
          <p:nvPr/>
        </p:nvSpPr>
        <p:spPr bwMode="auto">
          <a:xfrm>
            <a:off x="8166884" y="2524126"/>
            <a:ext cx="208024" cy="212725"/>
          </a:xfrm>
          <a:custGeom>
            <a:avLst/>
            <a:gdLst>
              <a:gd name="T0" fmla="*/ 2147483647 w 188"/>
              <a:gd name="T1" fmla="*/ 2147483647 h 175"/>
              <a:gd name="T2" fmla="*/ 2147483647 w 188"/>
              <a:gd name="T3" fmla="*/ 2147483647 h 175"/>
              <a:gd name="T4" fmla="*/ 2147483647 w 188"/>
              <a:gd name="T5" fmla="*/ 2147483647 h 175"/>
              <a:gd name="T6" fmla="*/ 2147483647 w 188"/>
              <a:gd name="T7" fmla="*/ 2147483647 h 175"/>
              <a:gd name="T8" fmla="*/ 2147483647 w 188"/>
              <a:gd name="T9" fmla="*/ 2147483647 h 175"/>
              <a:gd name="T10" fmla="*/ 2147483647 w 188"/>
              <a:gd name="T11" fmla="*/ 2147483647 h 175"/>
              <a:gd name="T12" fmla="*/ 2147483647 w 188"/>
              <a:gd name="T13" fmla="*/ 2147483647 h 175"/>
              <a:gd name="T14" fmla="*/ 2147483647 w 188"/>
              <a:gd name="T15" fmla="*/ 2147483647 h 175"/>
              <a:gd name="T16" fmla="*/ 2147483647 w 188"/>
              <a:gd name="T17" fmla="*/ 2147483647 h 175"/>
              <a:gd name="T18" fmla="*/ 2147483647 w 188"/>
              <a:gd name="T19" fmla="*/ 2147483647 h 175"/>
              <a:gd name="T20" fmla="*/ 2147483647 w 188"/>
              <a:gd name="T21" fmla="*/ 2147483647 h 175"/>
              <a:gd name="T22" fmla="*/ 2147483647 w 188"/>
              <a:gd name="T23" fmla="*/ 2147483647 h 175"/>
              <a:gd name="T24" fmla="*/ 2147483647 w 188"/>
              <a:gd name="T25" fmla="*/ 0 h 175"/>
              <a:gd name="T26" fmla="*/ 0 w 188"/>
              <a:gd name="T27" fmla="*/ 2147483647 h 175"/>
              <a:gd name="T28" fmla="*/ 2147483647 w 188"/>
              <a:gd name="T29" fmla="*/ 2147483647 h 175"/>
              <a:gd name="T30" fmla="*/ 2147483647 w 188"/>
              <a:gd name="T31" fmla="*/ 214748364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5"/>
              <a:gd name="T50" fmla="*/ 188 w 188"/>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5">
                <a:moveTo>
                  <a:pt x="17" y="126"/>
                </a:moveTo>
                <a:lnTo>
                  <a:pt x="15" y="175"/>
                </a:lnTo>
                <a:lnTo>
                  <a:pt x="31" y="171"/>
                </a:lnTo>
                <a:lnTo>
                  <a:pt x="67" y="145"/>
                </a:lnTo>
                <a:lnTo>
                  <a:pt x="78" y="122"/>
                </a:lnTo>
                <a:lnTo>
                  <a:pt x="86" y="126"/>
                </a:lnTo>
                <a:lnTo>
                  <a:pt x="135" y="112"/>
                </a:lnTo>
                <a:lnTo>
                  <a:pt x="135" y="105"/>
                </a:lnTo>
                <a:lnTo>
                  <a:pt x="145" y="108"/>
                </a:lnTo>
                <a:lnTo>
                  <a:pt x="154" y="101"/>
                </a:lnTo>
                <a:lnTo>
                  <a:pt x="168" y="99"/>
                </a:lnTo>
                <a:lnTo>
                  <a:pt x="188" y="89"/>
                </a:lnTo>
                <a:lnTo>
                  <a:pt x="169" y="0"/>
                </a:lnTo>
                <a:lnTo>
                  <a:pt x="0" y="36"/>
                </a:lnTo>
                <a:lnTo>
                  <a:pt x="17" y="126"/>
                </a:lnTo>
                <a:close/>
              </a:path>
            </a:pathLst>
          </a:custGeom>
          <a:solidFill>
            <a:schemeClr val="accent4">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4" name="Freeform 58"/>
          <p:cNvSpPr>
            <a:spLocks/>
          </p:cNvSpPr>
          <p:nvPr/>
        </p:nvSpPr>
        <p:spPr bwMode="auto">
          <a:xfrm>
            <a:off x="8352667" y="2511426"/>
            <a:ext cx="92891" cy="120650"/>
          </a:xfrm>
          <a:custGeom>
            <a:avLst/>
            <a:gdLst>
              <a:gd name="T0" fmla="*/ 2147483647 w 84"/>
              <a:gd name="T1" fmla="*/ 2147483647 h 98"/>
              <a:gd name="T2" fmla="*/ 2147483647 w 84"/>
              <a:gd name="T3" fmla="*/ 2147483647 h 98"/>
              <a:gd name="T4" fmla="*/ 2147483647 w 84"/>
              <a:gd name="T5" fmla="*/ 2147483647 h 98"/>
              <a:gd name="T6" fmla="*/ 2147483647 w 84"/>
              <a:gd name="T7" fmla="*/ 2147483647 h 98"/>
              <a:gd name="T8" fmla="*/ 2147483647 w 84"/>
              <a:gd name="T9" fmla="*/ 2147483647 h 98"/>
              <a:gd name="T10" fmla="*/ 2147483647 w 84"/>
              <a:gd name="T11" fmla="*/ 2147483647 h 98"/>
              <a:gd name="T12" fmla="*/ 2147483647 w 84"/>
              <a:gd name="T13" fmla="*/ 2147483647 h 98"/>
              <a:gd name="T14" fmla="*/ 2147483647 w 84"/>
              <a:gd name="T15" fmla="*/ 2147483647 h 98"/>
              <a:gd name="T16" fmla="*/ 2147483647 w 84"/>
              <a:gd name="T17" fmla="*/ 2147483647 h 98"/>
              <a:gd name="T18" fmla="*/ 2147483647 w 84"/>
              <a:gd name="T19" fmla="*/ 2147483647 h 98"/>
              <a:gd name="T20" fmla="*/ 2147483647 w 84"/>
              <a:gd name="T21" fmla="*/ 0 h 98"/>
              <a:gd name="T22" fmla="*/ 0 w 84"/>
              <a:gd name="T23" fmla="*/ 2147483647 h 98"/>
              <a:gd name="T24" fmla="*/ 2147483647 w 84"/>
              <a:gd name="T25" fmla="*/ 2147483647 h 98"/>
              <a:gd name="T26" fmla="*/ 2147483647 w 84"/>
              <a:gd name="T27" fmla="*/ 214748364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8"/>
              <a:gd name="T44" fmla="*/ 84 w 84"/>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8">
                <a:moveTo>
                  <a:pt x="19" y="98"/>
                </a:moveTo>
                <a:lnTo>
                  <a:pt x="54" y="85"/>
                </a:lnTo>
                <a:lnTo>
                  <a:pt x="56" y="45"/>
                </a:lnTo>
                <a:lnTo>
                  <a:pt x="65" y="55"/>
                </a:lnTo>
                <a:lnTo>
                  <a:pt x="67" y="74"/>
                </a:lnTo>
                <a:lnTo>
                  <a:pt x="75" y="72"/>
                </a:lnTo>
                <a:lnTo>
                  <a:pt x="84" y="55"/>
                </a:lnTo>
                <a:lnTo>
                  <a:pt x="75" y="34"/>
                </a:lnTo>
                <a:lnTo>
                  <a:pt x="56" y="30"/>
                </a:lnTo>
                <a:lnTo>
                  <a:pt x="42" y="3"/>
                </a:lnTo>
                <a:lnTo>
                  <a:pt x="31" y="0"/>
                </a:lnTo>
                <a:lnTo>
                  <a:pt x="0" y="9"/>
                </a:lnTo>
                <a:lnTo>
                  <a:pt x="19" y="98"/>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85" name="Group 59"/>
          <p:cNvGrpSpPr>
            <a:grpSpLocks/>
          </p:cNvGrpSpPr>
          <p:nvPr/>
        </p:nvGrpSpPr>
        <p:grpSpPr bwMode="auto">
          <a:xfrm>
            <a:off x="8165575" y="2359026"/>
            <a:ext cx="399041" cy="246063"/>
            <a:chOff x="4886" y="1284"/>
            <a:chExt cx="305" cy="155"/>
          </a:xfrm>
          <a:solidFill>
            <a:schemeClr val="accent2">
              <a:lumMod val="60000"/>
              <a:lumOff val="40000"/>
            </a:schemeClr>
          </a:solidFill>
        </p:grpSpPr>
        <p:sp>
          <p:nvSpPr>
            <p:cNvPr id="14473" name="Freeform 60"/>
            <p:cNvSpPr>
              <a:spLocks/>
            </p:cNvSpPr>
            <p:nvPr/>
          </p:nvSpPr>
          <p:spPr bwMode="auto">
            <a:xfrm>
              <a:off x="4886" y="1284"/>
              <a:ext cx="305" cy="138"/>
            </a:xfrm>
            <a:custGeom>
              <a:avLst/>
              <a:gdLst>
                <a:gd name="T0" fmla="*/ 2 w 365"/>
                <a:gd name="T1" fmla="*/ 27 h 179"/>
                <a:gd name="T2" fmla="*/ 48 w 365"/>
                <a:gd name="T3" fmla="*/ 22 h 179"/>
                <a:gd name="T4" fmla="*/ 58 w 365"/>
                <a:gd name="T5" fmla="*/ 20 h 179"/>
                <a:gd name="T6" fmla="*/ 61 w 365"/>
                <a:gd name="T7" fmla="*/ 21 h 179"/>
                <a:gd name="T8" fmla="*/ 65 w 365"/>
                <a:gd name="T9" fmla="*/ 25 h 179"/>
                <a:gd name="T10" fmla="*/ 70 w 365"/>
                <a:gd name="T11" fmla="*/ 25 h 179"/>
                <a:gd name="T12" fmla="*/ 73 w 365"/>
                <a:gd name="T13" fmla="*/ 29 h 179"/>
                <a:gd name="T14" fmla="*/ 76 w 365"/>
                <a:gd name="T15" fmla="*/ 29 h 179"/>
                <a:gd name="T16" fmla="*/ 80 w 365"/>
                <a:gd name="T17" fmla="*/ 25 h 179"/>
                <a:gd name="T18" fmla="*/ 82 w 365"/>
                <a:gd name="T19" fmla="*/ 23 h 179"/>
                <a:gd name="T20" fmla="*/ 86 w 365"/>
                <a:gd name="T21" fmla="*/ 27 h 179"/>
                <a:gd name="T22" fmla="*/ 104 w 365"/>
                <a:gd name="T23" fmla="*/ 23 h 179"/>
                <a:gd name="T24" fmla="*/ 103 w 365"/>
                <a:gd name="T25" fmla="*/ 19 h 179"/>
                <a:gd name="T26" fmla="*/ 98 w 365"/>
                <a:gd name="T27" fmla="*/ 15 h 179"/>
                <a:gd name="T28" fmla="*/ 94 w 365"/>
                <a:gd name="T29" fmla="*/ 14 h 179"/>
                <a:gd name="T30" fmla="*/ 92 w 365"/>
                <a:gd name="T31" fmla="*/ 14 h 179"/>
                <a:gd name="T32" fmla="*/ 93 w 365"/>
                <a:gd name="T33" fmla="*/ 15 h 179"/>
                <a:gd name="T34" fmla="*/ 97 w 365"/>
                <a:gd name="T35" fmla="*/ 15 h 179"/>
                <a:gd name="T36" fmla="*/ 98 w 365"/>
                <a:gd name="T37" fmla="*/ 20 h 179"/>
                <a:gd name="T38" fmla="*/ 91 w 365"/>
                <a:gd name="T39" fmla="*/ 22 h 179"/>
                <a:gd name="T40" fmla="*/ 80 w 365"/>
                <a:gd name="T41" fmla="*/ 18 h 179"/>
                <a:gd name="T42" fmla="*/ 76 w 365"/>
                <a:gd name="T43" fmla="*/ 14 h 179"/>
                <a:gd name="T44" fmla="*/ 71 w 365"/>
                <a:gd name="T45" fmla="*/ 12 h 179"/>
                <a:gd name="T46" fmla="*/ 70 w 365"/>
                <a:gd name="T47" fmla="*/ 14 h 179"/>
                <a:gd name="T48" fmla="*/ 66 w 365"/>
                <a:gd name="T49" fmla="*/ 12 h 179"/>
                <a:gd name="T50" fmla="*/ 70 w 365"/>
                <a:gd name="T51" fmla="*/ 8 h 179"/>
                <a:gd name="T52" fmla="*/ 73 w 365"/>
                <a:gd name="T53" fmla="*/ 5 h 179"/>
                <a:gd name="T54" fmla="*/ 67 w 365"/>
                <a:gd name="T55" fmla="*/ 0 h 179"/>
                <a:gd name="T56" fmla="*/ 58 w 365"/>
                <a:gd name="T57" fmla="*/ 4 h 179"/>
                <a:gd name="T58" fmla="*/ 23 w 365"/>
                <a:gd name="T59" fmla="*/ 9 h 179"/>
                <a:gd name="T60" fmla="*/ 0 w 365"/>
                <a:gd name="T61" fmla="*/ 12 h 179"/>
                <a:gd name="T62" fmla="*/ 2 w 365"/>
                <a:gd name="T63" fmla="*/ 27 h 179"/>
                <a:gd name="T64" fmla="*/ 2 w 365"/>
                <a:gd name="T65" fmla="*/ 2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79"/>
                <a:gd name="T101" fmla="*/ 365 w 365"/>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79">
                  <a:moveTo>
                    <a:pt x="2" y="169"/>
                  </a:moveTo>
                  <a:lnTo>
                    <a:pt x="171" y="133"/>
                  </a:lnTo>
                  <a:lnTo>
                    <a:pt x="202" y="124"/>
                  </a:lnTo>
                  <a:lnTo>
                    <a:pt x="213" y="127"/>
                  </a:lnTo>
                  <a:lnTo>
                    <a:pt x="227" y="154"/>
                  </a:lnTo>
                  <a:lnTo>
                    <a:pt x="246" y="158"/>
                  </a:lnTo>
                  <a:lnTo>
                    <a:pt x="255" y="179"/>
                  </a:lnTo>
                  <a:lnTo>
                    <a:pt x="268" y="179"/>
                  </a:lnTo>
                  <a:lnTo>
                    <a:pt x="282" y="160"/>
                  </a:lnTo>
                  <a:lnTo>
                    <a:pt x="286" y="143"/>
                  </a:lnTo>
                  <a:lnTo>
                    <a:pt x="301" y="165"/>
                  </a:lnTo>
                  <a:lnTo>
                    <a:pt x="365" y="144"/>
                  </a:lnTo>
                  <a:lnTo>
                    <a:pt x="363" y="120"/>
                  </a:lnTo>
                  <a:lnTo>
                    <a:pt x="344" y="87"/>
                  </a:lnTo>
                  <a:lnTo>
                    <a:pt x="333" y="84"/>
                  </a:lnTo>
                  <a:lnTo>
                    <a:pt x="324" y="84"/>
                  </a:lnTo>
                  <a:lnTo>
                    <a:pt x="325" y="91"/>
                  </a:lnTo>
                  <a:lnTo>
                    <a:pt x="341" y="93"/>
                  </a:lnTo>
                  <a:lnTo>
                    <a:pt x="346" y="124"/>
                  </a:lnTo>
                  <a:lnTo>
                    <a:pt x="320" y="135"/>
                  </a:lnTo>
                  <a:lnTo>
                    <a:pt x="282" y="110"/>
                  </a:lnTo>
                  <a:lnTo>
                    <a:pt x="268" y="84"/>
                  </a:lnTo>
                  <a:lnTo>
                    <a:pt x="251" y="74"/>
                  </a:lnTo>
                  <a:lnTo>
                    <a:pt x="249" y="84"/>
                  </a:lnTo>
                  <a:lnTo>
                    <a:pt x="234" y="68"/>
                  </a:lnTo>
                  <a:lnTo>
                    <a:pt x="247" y="49"/>
                  </a:lnTo>
                  <a:lnTo>
                    <a:pt x="259" y="30"/>
                  </a:lnTo>
                  <a:lnTo>
                    <a:pt x="236" y="0"/>
                  </a:lnTo>
                  <a:lnTo>
                    <a:pt x="202" y="25"/>
                  </a:lnTo>
                  <a:lnTo>
                    <a:pt x="80" y="57"/>
                  </a:lnTo>
                  <a:lnTo>
                    <a:pt x="0" y="74"/>
                  </a:lnTo>
                  <a:lnTo>
                    <a:pt x="2" y="169"/>
                  </a:lnTo>
                  <a:close/>
                </a:path>
              </a:pathLst>
            </a:custGeom>
            <a:grp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474" name="Freeform 61"/>
            <p:cNvSpPr>
              <a:spLocks/>
            </p:cNvSpPr>
            <p:nvPr/>
          </p:nvSpPr>
          <p:spPr bwMode="auto">
            <a:xfrm>
              <a:off x="5132" y="1419"/>
              <a:ext cx="27" cy="20"/>
            </a:xfrm>
            <a:custGeom>
              <a:avLst/>
              <a:gdLst>
                <a:gd name="T0" fmla="*/ 0 w 32"/>
                <a:gd name="T1" fmla="*/ 5 h 25"/>
                <a:gd name="T2" fmla="*/ 4 w 32"/>
                <a:gd name="T3" fmla="*/ 0 h 25"/>
                <a:gd name="T4" fmla="*/ 10 w 32"/>
                <a:gd name="T5" fmla="*/ 2 h 25"/>
                <a:gd name="T6" fmla="*/ 0 w 32"/>
                <a:gd name="T7" fmla="*/ 5 h 25"/>
                <a:gd name="T8" fmla="*/ 0 w 32"/>
                <a:gd name="T9" fmla="*/ 5 h 25"/>
                <a:gd name="T10" fmla="*/ 0 w 32"/>
                <a:gd name="T11" fmla="*/ 5 h 25"/>
                <a:gd name="T12" fmla="*/ 0 60000 65536"/>
                <a:gd name="T13" fmla="*/ 0 60000 65536"/>
                <a:gd name="T14" fmla="*/ 0 60000 65536"/>
                <a:gd name="T15" fmla="*/ 0 60000 65536"/>
                <a:gd name="T16" fmla="*/ 0 60000 65536"/>
                <a:gd name="T17" fmla="*/ 0 60000 65536"/>
                <a:gd name="T18" fmla="*/ 0 w 32"/>
                <a:gd name="T19" fmla="*/ 0 h 25"/>
                <a:gd name="T20" fmla="*/ 32 w 3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2" h="25">
                  <a:moveTo>
                    <a:pt x="0" y="25"/>
                  </a:moveTo>
                  <a:lnTo>
                    <a:pt x="13" y="0"/>
                  </a:lnTo>
                  <a:lnTo>
                    <a:pt x="32" y="11"/>
                  </a:lnTo>
                  <a:lnTo>
                    <a:pt x="0" y="25"/>
                  </a:lnTo>
                  <a:close/>
                </a:path>
              </a:pathLst>
            </a:custGeom>
            <a:grpFill/>
            <a:ln w="25400">
              <a:solidFill>
                <a:schemeClr val="tx1"/>
              </a:solidFill>
              <a:round/>
              <a:headEnd/>
              <a:tailEnd/>
            </a:ln>
          </p:spPr>
          <p:txBody>
            <a:bodyPr/>
            <a:lstStyle/>
            <a:p>
              <a:endParaRPr lang="en-US">
                <a:solidFill>
                  <a:schemeClr val="bg1"/>
                </a:solidFill>
                <a:latin typeface="Calibri" charset="0"/>
                <a:cs typeface="Calibri" charset="0"/>
              </a:endParaRPr>
            </a:p>
          </p:txBody>
        </p:sp>
      </p:grpSp>
      <p:sp>
        <p:nvSpPr>
          <p:cNvPr id="14386" name="Freeform 62"/>
          <p:cNvSpPr>
            <a:spLocks/>
          </p:cNvSpPr>
          <p:nvPr/>
        </p:nvSpPr>
        <p:spPr bwMode="auto">
          <a:xfrm>
            <a:off x="8077917" y="2035176"/>
            <a:ext cx="192324" cy="414338"/>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chemeClr val="accent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7" name="Freeform 63"/>
          <p:cNvSpPr>
            <a:spLocks/>
          </p:cNvSpPr>
          <p:nvPr/>
        </p:nvSpPr>
        <p:spPr bwMode="auto">
          <a:xfrm>
            <a:off x="8246692" y="1973264"/>
            <a:ext cx="177933" cy="457200"/>
          </a:xfrm>
          <a:custGeom>
            <a:avLst/>
            <a:gdLst>
              <a:gd name="T0" fmla="*/ 0 w 164"/>
              <a:gd name="T1" fmla="*/ 2147483647 h 371"/>
              <a:gd name="T2" fmla="*/ 2147483647 w 164"/>
              <a:gd name="T3" fmla="*/ 2147483647 h 371"/>
              <a:gd name="T4" fmla="*/ 2147483647 w 164"/>
              <a:gd name="T5" fmla="*/ 2147483647 h 371"/>
              <a:gd name="T6" fmla="*/ 2147483647 w 164"/>
              <a:gd name="T7" fmla="*/ 2147483647 h 371"/>
              <a:gd name="T8" fmla="*/ 2147483647 w 164"/>
              <a:gd name="T9" fmla="*/ 0 h 371"/>
              <a:gd name="T10" fmla="*/ 2147483647 w 164"/>
              <a:gd name="T11" fmla="*/ 2147483647 h 371"/>
              <a:gd name="T12" fmla="*/ 2147483647 w 164"/>
              <a:gd name="T13" fmla="*/ 2147483647 h 371"/>
              <a:gd name="T14" fmla="*/ 2147483647 w 164"/>
              <a:gd name="T15" fmla="*/ 2147483647 h 371"/>
              <a:gd name="T16" fmla="*/ 2147483647 w 164"/>
              <a:gd name="T17" fmla="*/ 2147483647 h 371"/>
              <a:gd name="T18" fmla="*/ 2147483647 w 164"/>
              <a:gd name="T19" fmla="*/ 2147483647 h 371"/>
              <a:gd name="T20" fmla="*/ 0 w 164"/>
              <a:gd name="T21" fmla="*/ 2147483647 h 371"/>
              <a:gd name="T22" fmla="*/ 0 w 164"/>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371"/>
              <a:gd name="T38" fmla="*/ 164 w 164"/>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371">
                <a:moveTo>
                  <a:pt x="0" y="173"/>
                </a:moveTo>
                <a:lnTo>
                  <a:pt x="19" y="133"/>
                </a:lnTo>
                <a:lnTo>
                  <a:pt x="23" y="50"/>
                </a:lnTo>
                <a:lnTo>
                  <a:pt x="21" y="18"/>
                </a:lnTo>
                <a:lnTo>
                  <a:pt x="54" y="0"/>
                </a:lnTo>
                <a:lnTo>
                  <a:pt x="128" y="232"/>
                </a:lnTo>
                <a:lnTo>
                  <a:pt x="164" y="282"/>
                </a:lnTo>
                <a:lnTo>
                  <a:pt x="162" y="314"/>
                </a:lnTo>
                <a:lnTo>
                  <a:pt x="128" y="339"/>
                </a:lnTo>
                <a:lnTo>
                  <a:pt x="6" y="371"/>
                </a:lnTo>
                <a:lnTo>
                  <a:pt x="0" y="173"/>
                </a:lnTo>
                <a:close/>
              </a:path>
            </a:pathLst>
          </a:custGeom>
          <a:solidFill>
            <a:schemeClr val="accent4">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8" name="Freeform 64"/>
          <p:cNvSpPr>
            <a:spLocks/>
          </p:cNvSpPr>
          <p:nvPr/>
        </p:nvSpPr>
        <p:spPr bwMode="auto">
          <a:xfrm>
            <a:off x="8304258" y="1566864"/>
            <a:ext cx="439599" cy="752475"/>
          </a:xfrm>
          <a:custGeom>
            <a:avLst/>
            <a:gdLst>
              <a:gd name="T0" fmla="*/ 0 w 399"/>
              <a:gd name="T1" fmla="*/ 2147483647 h 612"/>
              <a:gd name="T2" fmla="*/ 2147483647 w 399"/>
              <a:gd name="T3" fmla="*/ 2147483647 h 612"/>
              <a:gd name="T4" fmla="*/ 2147483647 w 399"/>
              <a:gd name="T5" fmla="*/ 2147483647 h 612"/>
              <a:gd name="T6" fmla="*/ 2147483647 w 399"/>
              <a:gd name="T7" fmla="*/ 2147483647 h 612"/>
              <a:gd name="T8" fmla="*/ 2147483647 w 399"/>
              <a:gd name="T9" fmla="*/ 2147483647 h 612"/>
              <a:gd name="T10" fmla="*/ 2147483647 w 399"/>
              <a:gd name="T11" fmla="*/ 2147483647 h 612"/>
              <a:gd name="T12" fmla="*/ 2147483647 w 399"/>
              <a:gd name="T13" fmla="*/ 2147483647 h 612"/>
              <a:gd name="T14" fmla="*/ 2147483647 w 399"/>
              <a:gd name="T15" fmla="*/ 2147483647 h 612"/>
              <a:gd name="T16" fmla="*/ 2147483647 w 399"/>
              <a:gd name="T17" fmla="*/ 2147483647 h 612"/>
              <a:gd name="T18" fmla="*/ 2147483647 w 399"/>
              <a:gd name="T19" fmla="*/ 0 h 612"/>
              <a:gd name="T20" fmla="*/ 2147483647 w 399"/>
              <a:gd name="T21" fmla="*/ 2147483647 h 612"/>
              <a:gd name="T22" fmla="*/ 2147483647 w 399"/>
              <a:gd name="T23" fmla="*/ 2147483647 h 612"/>
              <a:gd name="T24" fmla="*/ 2147483647 w 399"/>
              <a:gd name="T25" fmla="*/ 2147483647 h 612"/>
              <a:gd name="T26" fmla="*/ 2147483647 w 399"/>
              <a:gd name="T27" fmla="*/ 2147483647 h 612"/>
              <a:gd name="T28" fmla="*/ 2147483647 w 399"/>
              <a:gd name="T29" fmla="*/ 2147483647 h 612"/>
              <a:gd name="T30" fmla="*/ 2147483647 w 399"/>
              <a:gd name="T31" fmla="*/ 2147483647 h 612"/>
              <a:gd name="T32" fmla="*/ 2147483647 w 399"/>
              <a:gd name="T33" fmla="*/ 2147483647 h 612"/>
              <a:gd name="T34" fmla="*/ 2147483647 w 399"/>
              <a:gd name="T35" fmla="*/ 2147483647 h 612"/>
              <a:gd name="T36" fmla="*/ 2147483647 w 399"/>
              <a:gd name="T37" fmla="*/ 2147483647 h 612"/>
              <a:gd name="T38" fmla="*/ 2147483647 w 399"/>
              <a:gd name="T39" fmla="*/ 2147483647 h 612"/>
              <a:gd name="T40" fmla="*/ 2147483647 w 399"/>
              <a:gd name="T41" fmla="*/ 2147483647 h 612"/>
              <a:gd name="T42" fmla="*/ 2147483647 w 399"/>
              <a:gd name="T43" fmla="*/ 2147483647 h 612"/>
              <a:gd name="T44" fmla="*/ 2147483647 w 399"/>
              <a:gd name="T45" fmla="*/ 2147483647 h 612"/>
              <a:gd name="T46" fmla="*/ 2147483647 w 399"/>
              <a:gd name="T47" fmla="*/ 2147483647 h 612"/>
              <a:gd name="T48" fmla="*/ 2147483647 w 399"/>
              <a:gd name="T49" fmla="*/ 2147483647 h 612"/>
              <a:gd name="T50" fmla="*/ 2147483647 w 399"/>
              <a:gd name="T51" fmla="*/ 2147483647 h 612"/>
              <a:gd name="T52" fmla="*/ 2147483647 w 399"/>
              <a:gd name="T53" fmla="*/ 2147483647 h 612"/>
              <a:gd name="T54" fmla="*/ 2147483647 w 399"/>
              <a:gd name="T55" fmla="*/ 2147483647 h 612"/>
              <a:gd name="T56" fmla="*/ 2147483647 w 399"/>
              <a:gd name="T57" fmla="*/ 2147483647 h 612"/>
              <a:gd name="T58" fmla="*/ 2147483647 w 399"/>
              <a:gd name="T59" fmla="*/ 2147483647 h 612"/>
              <a:gd name="T60" fmla="*/ 2147483647 w 399"/>
              <a:gd name="T61" fmla="*/ 2147483647 h 612"/>
              <a:gd name="T62" fmla="*/ 2147483647 w 399"/>
              <a:gd name="T63" fmla="*/ 2147483647 h 612"/>
              <a:gd name="T64" fmla="*/ 2147483647 w 399"/>
              <a:gd name="T65" fmla="*/ 2147483647 h 612"/>
              <a:gd name="T66" fmla="*/ 0 w 399"/>
              <a:gd name="T67" fmla="*/ 2147483647 h 612"/>
              <a:gd name="T68" fmla="*/ 0 w 399"/>
              <a:gd name="T69" fmla="*/ 2147483647 h 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2"/>
              <a:gd name="T107" fmla="*/ 399 w 399"/>
              <a:gd name="T108" fmla="*/ 612 h 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2">
                <a:moveTo>
                  <a:pt x="0" y="330"/>
                </a:moveTo>
                <a:lnTo>
                  <a:pt x="23" y="332"/>
                </a:lnTo>
                <a:lnTo>
                  <a:pt x="24" y="292"/>
                </a:lnTo>
                <a:lnTo>
                  <a:pt x="53" y="237"/>
                </a:lnTo>
                <a:lnTo>
                  <a:pt x="40" y="197"/>
                </a:lnTo>
                <a:lnTo>
                  <a:pt x="97" y="5"/>
                </a:lnTo>
                <a:lnTo>
                  <a:pt x="108" y="5"/>
                </a:lnTo>
                <a:lnTo>
                  <a:pt x="114" y="30"/>
                </a:lnTo>
                <a:lnTo>
                  <a:pt x="171" y="9"/>
                </a:lnTo>
                <a:lnTo>
                  <a:pt x="173" y="0"/>
                </a:lnTo>
                <a:lnTo>
                  <a:pt x="218" y="9"/>
                </a:lnTo>
                <a:lnTo>
                  <a:pt x="293" y="199"/>
                </a:lnTo>
                <a:lnTo>
                  <a:pt x="327" y="201"/>
                </a:lnTo>
                <a:lnTo>
                  <a:pt x="388" y="271"/>
                </a:lnTo>
                <a:lnTo>
                  <a:pt x="380" y="285"/>
                </a:lnTo>
                <a:lnTo>
                  <a:pt x="399" y="285"/>
                </a:lnTo>
                <a:lnTo>
                  <a:pt x="386" y="319"/>
                </a:lnTo>
                <a:lnTo>
                  <a:pt x="355" y="340"/>
                </a:lnTo>
                <a:lnTo>
                  <a:pt x="319" y="359"/>
                </a:lnTo>
                <a:lnTo>
                  <a:pt x="315" y="382"/>
                </a:lnTo>
                <a:lnTo>
                  <a:pt x="298" y="361"/>
                </a:lnTo>
                <a:lnTo>
                  <a:pt x="266" y="386"/>
                </a:lnTo>
                <a:lnTo>
                  <a:pt x="253" y="386"/>
                </a:lnTo>
                <a:lnTo>
                  <a:pt x="239" y="370"/>
                </a:lnTo>
                <a:lnTo>
                  <a:pt x="232" y="444"/>
                </a:lnTo>
                <a:lnTo>
                  <a:pt x="203" y="456"/>
                </a:lnTo>
                <a:lnTo>
                  <a:pt x="190" y="484"/>
                </a:lnTo>
                <a:lnTo>
                  <a:pt x="173" y="484"/>
                </a:lnTo>
                <a:lnTo>
                  <a:pt x="133" y="526"/>
                </a:lnTo>
                <a:lnTo>
                  <a:pt x="131" y="560"/>
                </a:lnTo>
                <a:lnTo>
                  <a:pt x="121" y="574"/>
                </a:lnTo>
                <a:lnTo>
                  <a:pt x="110" y="612"/>
                </a:lnTo>
                <a:lnTo>
                  <a:pt x="74" y="562"/>
                </a:lnTo>
                <a:lnTo>
                  <a:pt x="0" y="330"/>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89" name="Group 65"/>
          <p:cNvGrpSpPr>
            <a:grpSpLocks/>
          </p:cNvGrpSpPr>
          <p:nvPr/>
        </p:nvGrpSpPr>
        <p:grpSpPr bwMode="auto">
          <a:xfrm>
            <a:off x="6744730" y="4597401"/>
            <a:ext cx="1091146" cy="981075"/>
            <a:chOff x="3800" y="2694"/>
            <a:chExt cx="834" cy="618"/>
          </a:xfrm>
          <a:solidFill>
            <a:schemeClr val="accent4">
              <a:lumMod val="60000"/>
              <a:lumOff val="40000"/>
            </a:schemeClr>
          </a:solidFill>
        </p:grpSpPr>
        <p:sp>
          <p:nvSpPr>
            <p:cNvPr id="14469" name="Freeform 66"/>
            <p:cNvSpPr>
              <a:spLocks/>
            </p:cNvSpPr>
            <p:nvPr/>
          </p:nvSpPr>
          <p:spPr bwMode="auto">
            <a:xfrm>
              <a:off x="3800" y="2694"/>
              <a:ext cx="834" cy="565"/>
            </a:xfrm>
            <a:custGeom>
              <a:avLst/>
              <a:gdLst>
                <a:gd name="T0" fmla="*/ 0 w 993"/>
                <a:gd name="T1" fmla="*/ 12 h 730"/>
                <a:gd name="T2" fmla="*/ 8 w 993"/>
                <a:gd name="T3" fmla="*/ 15 h 730"/>
                <a:gd name="T4" fmla="*/ 8 w 993"/>
                <a:gd name="T5" fmla="*/ 19 h 730"/>
                <a:gd name="T6" fmla="*/ 10 w 993"/>
                <a:gd name="T7" fmla="*/ 20 h 730"/>
                <a:gd name="T8" fmla="*/ 7 w 993"/>
                <a:gd name="T9" fmla="*/ 23 h 730"/>
                <a:gd name="T10" fmla="*/ 40 w 993"/>
                <a:gd name="T11" fmla="*/ 17 h 730"/>
                <a:gd name="T12" fmla="*/ 85 w 993"/>
                <a:gd name="T13" fmla="*/ 33 h 730"/>
                <a:gd name="T14" fmla="*/ 120 w 993"/>
                <a:gd name="T15" fmla="*/ 22 h 730"/>
                <a:gd name="T16" fmla="*/ 141 w 993"/>
                <a:gd name="T17" fmla="*/ 24 h 730"/>
                <a:gd name="T18" fmla="*/ 167 w 993"/>
                <a:gd name="T19" fmla="*/ 39 h 730"/>
                <a:gd name="T20" fmla="*/ 176 w 993"/>
                <a:gd name="T21" fmla="*/ 39 h 730"/>
                <a:gd name="T22" fmla="*/ 185 w 993"/>
                <a:gd name="T23" fmla="*/ 49 h 730"/>
                <a:gd name="T24" fmla="*/ 183 w 993"/>
                <a:gd name="T25" fmla="*/ 68 h 730"/>
                <a:gd name="T26" fmla="*/ 189 w 993"/>
                <a:gd name="T27" fmla="*/ 70 h 730"/>
                <a:gd name="T28" fmla="*/ 191 w 993"/>
                <a:gd name="T29" fmla="*/ 67 h 730"/>
                <a:gd name="T30" fmla="*/ 198 w 993"/>
                <a:gd name="T31" fmla="*/ 67 h 730"/>
                <a:gd name="T32" fmla="*/ 191 w 993"/>
                <a:gd name="T33" fmla="*/ 76 h 730"/>
                <a:gd name="T34" fmla="*/ 213 w 993"/>
                <a:gd name="T35" fmla="*/ 89 h 730"/>
                <a:gd name="T36" fmla="*/ 217 w 993"/>
                <a:gd name="T37" fmla="*/ 85 h 730"/>
                <a:gd name="T38" fmla="*/ 218 w 993"/>
                <a:gd name="T39" fmla="*/ 94 h 730"/>
                <a:gd name="T40" fmla="*/ 225 w 993"/>
                <a:gd name="T41" fmla="*/ 96 h 730"/>
                <a:gd name="T42" fmla="*/ 233 w 993"/>
                <a:gd name="T43" fmla="*/ 106 h 730"/>
                <a:gd name="T44" fmla="*/ 240 w 993"/>
                <a:gd name="T45" fmla="*/ 106 h 730"/>
                <a:gd name="T46" fmla="*/ 258 w 993"/>
                <a:gd name="T47" fmla="*/ 117 h 730"/>
                <a:gd name="T48" fmla="*/ 266 w 993"/>
                <a:gd name="T49" fmla="*/ 118 h 730"/>
                <a:gd name="T50" fmla="*/ 266 w 993"/>
                <a:gd name="T51" fmla="*/ 118 h 730"/>
                <a:gd name="T52" fmla="*/ 260 w 993"/>
                <a:gd name="T53" fmla="*/ 122 h 730"/>
                <a:gd name="T54" fmla="*/ 275 w 993"/>
                <a:gd name="T55" fmla="*/ 120 h 730"/>
                <a:gd name="T56" fmla="*/ 284 w 993"/>
                <a:gd name="T57" fmla="*/ 118 h 730"/>
                <a:gd name="T58" fmla="*/ 291 w 993"/>
                <a:gd name="T59" fmla="*/ 104 h 730"/>
                <a:gd name="T60" fmla="*/ 293 w 993"/>
                <a:gd name="T61" fmla="*/ 104 h 730"/>
                <a:gd name="T62" fmla="*/ 291 w 993"/>
                <a:gd name="T63" fmla="*/ 85 h 730"/>
                <a:gd name="T64" fmla="*/ 286 w 993"/>
                <a:gd name="T65" fmla="*/ 79 h 730"/>
                <a:gd name="T66" fmla="*/ 254 w 993"/>
                <a:gd name="T67" fmla="*/ 51 h 730"/>
                <a:gd name="T68" fmla="*/ 231 w 993"/>
                <a:gd name="T69" fmla="*/ 24 h 730"/>
                <a:gd name="T70" fmla="*/ 216 w 993"/>
                <a:gd name="T71" fmla="*/ 2 h 730"/>
                <a:gd name="T72" fmla="*/ 212 w 993"/>
                <a:gd name="T73" fmla="*/ 2 h 730"/>
                <a:gd name="T74" fmla="*/ 198 w 993"/>
                <a:gd name="T75" fmla="*/ 0 h 730"/>
                <a:gd name="T76" fmla="*/ 194 w 993"/>
                <a:gd name="T77" fmla="*/ 2 h 730"/>
                <a:gd name="T78" fmla="*/ 196 w 993"/>
                <a:gd name="T79" fmla="*/ 10 h 730"/>
                <a:gd name="T80" fmla="*/ 191 w 993"/>
                <a:gd name="T81" fmla="*/ 10 h 730"/>
                <a:gd name="T82" fmla="*/ 190 w 993"/>
                <a:gd name="T83" fmla="*/ 6 h 730"/>
                <a:gd name="T84" fmla="*/ 97 w 993"/>
                <a:gd name="T85" fmla="*/ 9 h 730"/>
                <a:gd name="T86" fmla="*/ 91 w 993"/>
                <a:gd name="T87" fmla="*/ 3 h 730"/>
                <a:gd name="T88" fmla="*/ 2 w 993"/>
                <a:gd name="T89" fmla="*/ 8 h 730"/>
                <a:gd name="T90" fmla="*/ 0 w 993"/>
                <a:gd name="T91" fmla="*/ 12 h 730"/>
                <a:gd name="T92" fmla="*/ 0 w 993"/>
                <a:gd name="T93" fmla="*/ 12 h 7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3"/>
                <a:gd name="T142" fmla="*/ 0 h 730"/>
                <a:gd name="T143" fmla="*/ 993 w 993"/>
                <a:gd name="T144" fmla="*/ 730 h 7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3" h="730">
                  <a:moveTo>
                    <a:pt x="0" y="70"/>
                  </a:moveTo>
                  <a:lnTo>
                    <a:pt x="29" y="95"/>
                  </a:lnTo>
                  <a:lnTo>
                    <a:pt x="25" y="112"/>
                  </a:lnTo>
                  <a:lnTo>
                    <a:pt x="33" y="122"/>
                  </a:lnTo>
                  <a:lnTo>
                    <a:pt x="21" y="141"/>
                  </a:lnTo>
                  <a:lnTo>
                    <a:pt x="137" y="101"/>
                  </a:lnTo>
                  <a:lnTo>
                    <a:pt x="286" y="194"/>
                  </a:lnTo>
                  <a:lnTo>
                    <a:pt x="407" y="129"/>
                  </a:lnTo>
                  <a:lnTo>
                    <a:pt x="478" y="144"/>
                  </a:lnTo>
                  <a:lnTo>
                    <a:pt x="567" y="232"/>
                  </a:lnTo>
                  <a:lnTo>
                    <a:pt x="597" y="232"/>
                  </a:lnTo>
                  <a:lnTo>
                    <a:pt x="628" y="293"/>
                  </a:lnTo>
                  <a:lnTo>
                    <a:pt x="620" y="409"/>
                  </a:lnTo>
                  <a:lnTo>
                    <a:pt x="641" y="422"/>
                  </a:lnTo>
                  <a:lnTo>
                    <a:pt x="645" y="401"/>
                  </a:lnTo>
                  <a:lnTo>
                    <a:pt x="673" y="401"/>
                  </a:lnTo>
                  <a:lnTo>
                    <a:pt x="645" y="456"/>
                  </a:lnTo>
                  <a:lnTo>
                    <a:pt x="721" y="532"/>
                  </a:lnTo>
                  <a:lnTo>
                    <a:pt x="732" y="509"/>
                  </a:lnTo>
                  <a:lnTo>
                    <a:pt x="738" y="564"/>
                  </a:lnTo>
                  <a:lnTo>
                    <a:pt x="763" y="576"/>
                  </a:lnTo>
                  <a:lnTo>
                    <a:pt x="789" y="640"/>
                  </a:lnTo>
                  <a:lnTo>
                    <a:pt x="814" y="640"/>
                  </a:lnTo>
                  <a:lnTo>
                    <a:pt x="873" y="701"/>
                  </a:lnTo>
                  <a:lnTo>
                    <a:pt x="905" y="705"/>
                  </a:lnTo>
                  <a:lnTo>
                    <a:pt x="905" y="715"/>
                  </a:lnTo>
                  <a:lnTo>
                    <a:pt x="883" y="730"/>
                  </a:lnTo>
                  <a:lnTo>
                    <a:pt x="934" y="724"/>
                  </a:lnTo>
                  <a:lnTo>
                    <a:pt x="966" y="709"/>
                  </a:lnTo>
                  <a:lnTo>
                    <a:pt x="983" y="625"/>
                  </a:lnTo>
                  <a:lnTo>
                    <a:pt x="993" y="629"/>
                  </a:lnTo>
                  <a:lnTo>
                    <a:pt x="983" y="511"/>
                  </a:lnTo>
                  <a:lnTo>
                    <a:pt x="972" y="477"/>
                  </a:lnTo>
                  <a:lnTo>
                    <a:pt x="865" y="306"/>
                  </a:lnTo>
                  <a:lnTo>
                    <a:pt x="782" y="144"/>
                  </a:lnTo>
                  <a:lnTo>
                    <a:pt x="730" y="11"/>
                  </a:lnTo>
                  <a:lnTo>
                    <a:pt x="717" y="7"/>
                  </a:lnTo>
                  <a:lnTo>
                    <a:pt x="672" y="0"/>
                  </a:lnTo>
                  <a:lnTo>
                    <a:pt x="658" y="13"/>
                  </a:lnTo>
                  <a:lnTo>
                    <a:pt x="666" y="63"/>
                  </a:lnTo>
                  <a:lnTo>
                    <a:pt x="647" y="61"/>
                  </a:lnTo>
                  <a:lnTo>
                    <a:pt x="643" y="38"/>
                  </a:lnTo>
                  <a:lnTo>
                    <a:pt x="327" y="57"/>
                  </a:lnTo>
                  <a:lnTo>
                    <a:pt x="307" y="21"/>
                  </a:lnTo>
                  <a:lnTo>
                    <a:pt x="2" y="47"/>
                  </a:lnTo>
                  <a:lnTo>
                    <a:pt x="0" y="70"/>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0" name="Freeform 67"/>
            <p:cNvSpPr>
              <a:spLocks/>
            </p:cNvSpPr>
            <p:nvPr/>
          </p:nvSpPr>
          <p:spPr bwMode="auto">
            <a:xfrm>
              <a:off x="4541" y="3276"/>
              <a:ext cx="59" cy="36"/>
            </a:xfrm>
            <a:custGeom>
              <a:avLst/>
              <a:gdLst>
                <a:gd name="T0" fmla="*/ 3 w 68"/>
                <a:gd name="T1" fmla="*/ 9 h 45"/>
                <a:gd name="T2" fmla="*/ 25 w 68"/>
                <a:gd name="T3" fmla="*/ 0 h 45"/>
                <a:gd name="T4" fmla="*/ 0 w 68"/>
                <a:gd name="T5" fmla="*/ 9 h 45"/>
                <a:gd name="T6" fmla="*/ 3 w 68"/>
                <a:gd name="T7" fmla="*/ 9 h 45"/>
                <a:gd name="T8" fmla="*/ 3 w 68"/>
                <a:gd name="T9" fmla="*/ 9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5" y="45"/>
                  </a:moveTo>
                  <a:lnTo>
                    <a:pt x="68" y="0"/>
                  </a:lnTo>
                  <a:lnTo>
                    <a:pt x="0" y="40"/>
                  </a:lnTo>
                  <a:lnTo>
                    <a:pt x="5" y="45"/>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1" name="Freeform 68"/>
            <p:cNvSpPr>
              <a:spLocks/>
            </p:cNvSpPr>
            <p:nvPr/>
          </p:nvSpPr>
          <p:spPr bwMode="auto">
            <a:xfrm>
              <a:off x="4600" y="3244"/>
              <a:ext cx="17" cy="31"/>
            </a:xfrm>
            <a:custGeom>
              <a:avLst/>
              <a:gdLst>
                <a:gd name="T0" fmla="*/ 4 w 19"/>
                <a:gd name="T1" fmla="*/ 7 h 40"/>
                <a:gd name="T2" fmla="*/ 6 w 19"/>
                <a:gd name="T3" fmla="*/ 5 h 40"/>
                <a:gd name="T4" fmla="*/ 9 w 19"/>
                <a:gd name="T5" fmla="*/ 0 h 40"/>
                <a:gd name="T6" fmla="*/ 4 w 19"/>
                <a:gd name="T7" fmla="*/ 4 h 40"/>
                <a:gd name="T8" fmla="*/ 0 w 19"/>
                <a:gd name="T9" fmla="*/ 6 h 40"/>
                <a:gd name="T10" fmla="*/ 4 w 19"/>
                <a:gd name="T11" fmla="*/ 7 h 40"/>
                <a:gd name="T12" fmla="*/ 4 w 19"/>
                <a:gd name="T13" fmla="*/ 7 h 40"/>
                <a:gd name="T14" fmla="*/ 0 60000 65536"/>
                <a:gd name="T15" fmla="*/ 0 60000 65536"/>
                <a:gd name="T16" fmla="*/ 0 60000 65536"/>
                <a:gd name="T17" fmla="*/ 0 60000 65536"/>
                <a:gd name="T18" fmla="*/ 0 60000 65536"/>
                <a:gd name="T19" fmla="*/ 0 60000 65536"/>
                <a:gd name="T20" fmla="*/ 0 60000 65536"/>
                <a:gd name="T21" fmla="*/ 0 w 19"/>
                <a:gd name="T22" fmla="*/ 0 h 40"/>
                <a:gd name="T23" fmla="*/ 19 w 1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0">
                  <a:moveTo>
                    <a:pt x="6" y="40"/>
                  </a:moveTo>
                  <a:lnTo>
                    <a:pt x="13" y="28"/>
                  </a:lnTo>
                  <a:lnTo>
                    <a:pt x="19" y="0"/>
                  </a:lnTo>
                  <a:lnTo>
                    <a:pt x="9" y="26"/>
                  </a:lnTo>
                  <a:lnTo>
                    <a:pt x="0" y="36"/>
                  </a:lnTo>
                  <a:lnTo>
                    <a:pt x="6" y="40"/>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2" name="Freeform 69"/>
            <p:cNvSpPr>
              <a:spLocks/>
            </p:cNvSpPr>
            <p:nvPr/>
          </p:nvSpPr>
          <p:spPr bwMode="auto">
            <a:xfrm>
              <a:off x="4576" y="3223"/>
              <a:ext cx="17" cy="30"/>
            </a:xfrm>
            <a:custGeom>
              <a:avLst/>
              <a:gdLst>
                <a:gd name="T0" fmla="*/ 4 w 19"/>
                <a:gd name="T1" fmla="*/ 7 h 38"/>
                <a:gd name="T2" fmla="*/ 8 w 19"/>
                <a:gd name="T3" fmla="*/ 6 h 38"/>
                <a:gd name="T4" fmla="*/ 9 w 19"/>
                <a:gd name="T5" fmla="*/ 0 h 38"/>
                <a:gd name="T6" fmla="*/ 4 w 19"/>
                <a:gd name="T7" fmla="*/ 5 h 38"/>
                <a:gd name="T8" fmla="*/ 0 w 19"/>
                <a:gd name="T9" fmla="*/ 6 h 38"/>
                <a:gd name="T10" fmla="*/ 4 w 19"/>
                <a:gd name="T11" fmla="*/ 7 h 38"/>
                <a:gd name="T12" fmla="*/ 4 w 19"/>
                <a:gd name="T13" fmla="*/ 7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grpSp>
      <p:sp>
        <p:nvSpPr>
          <p:cNvPr id="14391" name="Text Box 80"/>
          <p:cNvSpPr txBox="1">
            <a:spLocks noChangeArrowheads="1"/>
          </p:cNvSpPr>
          <p:nvPr/>
        </p:nvSpPr>
        <p:spPr bwMode="auto">
          <a:xfrm>
            <a:off x="7435707" y="4885171"/>
            <a:ext cx="388574"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FL</a:t>
            </a:r>
          </a:p>
        </p:txBody>
      </p:sp>
      <p:sp>
        <p:nvSpPr>
          <p:cNvPr id="14392" name="Text Box 81"/>
          <p:cNvSpPr txBox="1">
            <a:spLocks noChangeArrowheads="1"/>
          </p:cNvSpPr>
          <p:nvPr/>
        </p:nvSpPr>
        <p:spPr bwMode="auto">
          <a:xfrm>
            <a:off x="7534462" y="3634309"/>
            <a:ext cx="340165"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NC</a:t>
            </a:r>
          </a:p>
        </p:txBody>
      </p:sp>
      <p:sp>
        <p:nvSpPr>
          <p:cNvPr id="14393" name="Text Box 82"/>
          <p:cNvSpPr txBox="1">
            <a:spLocks noChangeArrowheads="1"/>
          </p:cNvSpPr>
          <p:nvPr/>
        </p:nvSpPr>
        <p:spPr bwMode="auto">
          <a:xfrm>
            <a:off x="7414593" y="394898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SC</a:t>
            </a:r>
          </a:p>
        </p:txBody>
      </p:sp>
      <p:sp>
        <p:nvSpPr>
          <p:cNvPr id="14394" name="Text Box 83"/>
          <p:cNvSpPr txBox="1">
            <a:spLocks noChangeArrowheads="1"/>
          </p:cNvSpPr>
          <p:nvPr/>
        </p:nvSpPr>
        <p:spPr bwMode="auto">
          <a:xfrm>
            <a:off x="7068530" y="4206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GA</a:t>
            </a:r>
          </a:p>
        </p:txBody>
      </p:sp>
      <p:sp>
        <p:nvSpPr>
          <p:cNvPr id="14395" name="Text Box 84"/>
          <p:cNvSpPr txBox="1">
            <a:spLocks noChangeArrowheads="1"/>
          </p:cNvSpPr>
          <p:nvPr/>
        </p:nvSpPr>
        <p:spPr bwMode="auto">
          <a:xfrm>
            <a:off x="5870815" y="4412457"/>
            <a:ext cx="47089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dirty="0">
                <a:solidFill>
                  <a:srgbClr val="000000"/>
                </a:solidFill>
                <a:latin typeface="Calibri" charset="0"/>
                <a:cs typeface="Calibri" charset="0"/>
              </a:rPr>
              <a:t>LA</a:t>
            </a:r>
          </a:p>
        </p:txBody>
      </p:sp>
      <p:sp>
        <p:nvSpPr>
          <p:cNvPr id="14396" name="Text Box 85"/>
          <p:cNvSpPr txBox="1">
            <a:spLocks noChangeArrowheads="1"/>
          </p:cNvSpPr>
          <p:nvPr/>
        </p:nvSpPr>
        <p:spPr bwMode="auto">
          <a:xfrm>
            <a:off x="5090834" y="4472385"/>
            <a:ext cx="609157"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TX</a:t>
            </a:r>
          </a:p>
        </p:txBody>
      </p:sp>
      <p:sp>
        <p:nvSpPr>
          <p:cNvPr id="14397" name="Text Box 86"/>
          <p:cNvSpPr txBox="1">
            <a:spLocks noChangeArrowheads="1"/>
          </p:cNvSpPr>
          <p:nvPr/>
        </p:nvSpPr>
        <p:spPr bwMode="auto">
          <a:xfrm>
            <a:off x="6671463" y="4206876"/>
            <a:ext cx="3139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AL</a:t>
            </a:r>
          </a:p>
        </p:txBody>
      </p:sp>
      <p:sp>
        <p:nvSpPr>
          <p:cNvPr id="14398" name="Text Box 87"/>
          <p:cNvSpPr txBox="1">
            <a:spLocks noChangeArrowheads="1"/>
          </p:cNvSpPr>
          <p:nvPr/>
        </p:nvSpPr>
        <p:spPr bwMode="auto">
          <a:xfrm>
            <a:off x="5932771" y="3816290"/>
            <a:ext cx="37350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AR</a:t>
            </a:r>
          </a:p>
        </p:txBody>
      </p:sp>
      <p:sp>
        <p:nvSpPr>
          <p:cNvPr id="14399" name="Text Box 88"/>
          <p:cNvSpPr txBox="1">
            <a:spLocks noChangeArrowheads="1"/>
          </p:cNvSpPr>
          <p:nvPr/>
        </p:nvSpPr>
        <p:spPr bwMode="auto">
          <a:xfrm>
            <a:off x="5211695" y="3297118"/>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KS</a:t>
            </a:r>
          </a:p>
        </p:txBody>
      </p:sp>
      <p:sp>
        <p:nvSpPr>
          <p:cNvPr id="14400" name="Text Box 89"/>
          <p:cNvSpPr txBox="1">
            <a:spLocks noChangeArrowheads="1"/>
          </p:cNvSpPr>
          <p:nvPr/>
        </p:nvSpPr>
        <p:spPr bwMode="auto">
          <a:xfrm>
            <a:off x="5352668" y="3825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OK</a:t>
            </a:r>
          </a:p>
        </p:txBody>
      </p:sp>
      <p:sp>
        <p:nvSpPr>
          <p:cNvPr id="14401" name="Text Box 90"/>
          <p:cNvSpPr txBox="1">
            <a:spLocks noChangeArrowheads="1"/>
          </p:cNvSpPr>
          <p:nvPr/>
        </p:nvSpPr>
        <p:spPr bwMode="auto">
          <a:xfrm>
            <a:off x="3555363" y="3796586"/>
            <a:ext cx="40655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AZ</a:t>
            </a:r>
          </a:p>
        </p:txBody>
      </p:sp>
      <p:sp>
        <p:nvSpPr>
          <p:cNvPr id="14402" name="Text Box 91"/>
          <p:cNvSpPr txBox="1">
            <a:spLocks noChangeArrowheads="1"/>
          </p:cNvSpPr>
          <p:nvPr/>
        </p:nvSpPr>
        <p:spPr bwMode="auto">
          <a:xfrm>
            <a:off x="6608663" y="37496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TN</a:t>
            </a:r>
          </a:p>
        </p:txBody>
      </p:sp>
      <p:sp>
        <p:nvSpPr>
          <p:cNvPr id="14403" name="Text Box 92"/>
          <p:cNvSpPr txBox="1">
            <a:spLocks noChangeArrowheads="1"/>
          </p:cNvSpPr>
          <p:nvPr/>
        </p:nvSpPr>
        <p:spPr bwMode="auto">
          <a:xfrm>
            <a:off x="6277310" y="4206875"/>
            <a:ext cx="36702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MS</a:t>
            </a:r>
          </a:p>
        </p:txBody>
      </p:sp>
      <p:sp>
        <p:nvSpPr>
          <p:cNvPr id="14404" name="Text Box 93"/>
          <p:cNvSpPr txBox="1">
            <a:spLocks noChangeArrowheads="1"/>
          </p:cNvSpPr>
          <p:nvPr/>
        </p:nvSpPr>
        <p:spPr bwMode="auto">
          <a:xfrm>
            <a:off x="3092230" y="2835276"/>
            <a:ext cx="36925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NV</a:t>
            </a:r>
          </a:p>
        </p:txBody>
      </p:sp>
      <p:sp>
        <p:nvSpPr>
          <p:cNvPr id="14405" name="Text Box 94"/>
          <p:cNvSpPr txBox="1">
            <a:spLocks noChangeArrowheads="1"/>
          </p:cNvSpPr>
          <p:nvPr/>
        </p:nvSpPr>
        <p:spPr bwMode="auto">
          <a:xfrm>
            <a:off x="3681864" y="3063436"/>
            <a:ext cx="338992"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UT</a:t>
            </a:r>
          </a:p>
        </p:txBody>
      </p:sp>
      <p:sp>
        <p:nvSpPr>
          <p:cNvPr id="14406" name="Text Box 96"/>
          <p:cNvSpPr txBox="1">
            <a:spLocks noChangeArrowheads="1"/>
          </p:cNvSpPr>
          <p:nvPr/>
        </p:nvSpPr>
        <p:spPr bwMode="auto">
          <a:xfrm>
            <a:off x="4207264" y="3873659"/>
            <a:ext cx="51740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NM</a:t>
            </a:r>
          </a:p>
        </p:txBody>
      </p:sp>
      <p:sp>
        <p:nvSpPr>
          <p:cNvPr id="14407" name="Text Box 97"/>
          <p:cNvSpPr txBox="1">
            <a:spLocks noChangeArrowheads="1"/>
          </p:cNvSpPr>
          <p:nvPr/>
        </p:nvSpPr>
        <p:spPr bwMode="auto">
          <a:xfrm>
            <a:off x="2602811" y="3199812"/>
            <a:ext cx="535460"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CA</a:t>
            </a:r>
            <a:endParaRPr lang="en-US" sz="1000" b="1" dirty="0">
              <a:solidFill>
                <a:srgbClr val="000000"/>
              </a:solidFill>
              <a:latin typeface="Calibri" charset="0"/>
              <a:cs typeface="Calibri" charset="0"/>
            </a:endParaRPr>
          </a:p>
        </p:txBody>
      </p:sp>
      <p:sp>
        <p:nvSpPr>
          <p:cNvPr id="14408" name="Text Box 98"/>
          <p:cNvSpPr txBox="1">
            <a:spLocks noChangeArrowheads="1"/>
          </p:cNvSpPr>
          <p:nvPr/>
        </p:nvSpPr>
        <p:spPr bwMode="auto">
          <a:xfrm>
            <a:off x="4222271" y="24542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WY</a:t>
            </a:r>
          </a:p>
        </p:txBody>
      </p:sp>
      <p:sp>
        <p:nvSpPr>
          <p:cNvPr id="14409" name="Text Box 99"/>
          <p:cNvSpPr txBox="1">
            <a:spLocks noChangeArrowheads="1"/>
          </p:cNvSpPr>
          <p:nvPr/>
        </p:nvSpPr>
        <p:spPr bwMode="auto">
          <a:xfrm>
            <a:off x="3468674" y="2225676"/>
            <a:ext cx="3139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ID</a:t>
            </a:r>
          </a:p>
        </p:txBody>
      </p:sp>
      <p:sp>
        <p:nvSpPr>
          <p:cNvPr id="14410" name="Text Box 100"/>
          <p:cNvSpPr txBox="1">
            <a:spLocks noChangeArrowheads="1"/>
          </p:cNvSpPr>
          <p:nvPr/>
        </p:nvSpPr>
        <p:spPr bwMode="auto">
          <a:xfrm>
            <a:off x="3038284" y="14890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WA</a:t>
            </a:r>
          </a:p>
        </p:txBody>
      </p:sp>
      <p:sp>
        <p:nvSpPr>
          <p:cNvPr id="14411" name="Text Box 101"/>
          <p:cNvSpPr txBox="1">
            <a:spLocks noChangeArrowheads="1"/>
          </p:cNvSpPr>
          <p:nvPr/>
        </p:nvSpPr>
        <p:spPr bwMode="auto">
          <a:xfrm>
            <a:off x="2840676" y="2044374"/>
            <a:ext cx="489315"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OR</a:t>
            </a:r>
          </a:p>
        </p:txBody>
      </p:sp>
      <p:sp>
        <p:nvSpPr>
          <p:cNvPr id="14412" name="Text Box 102"/>
          <p:cNvSpPr txBox="1">
            <a:spLocks noChangeArrowheads="1"/>
          </p:cNvSpPr>
          <p:nvPr/>
        </p:nvSpPr>
        <p:spPr bwMode="auto">
          <a:xfrm>
            <a:off x="5038669" y="1844676"/>
            <a:ext cx="4395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ND</a:t>
            </a:r>
          </a:p>
        </p:txBody>
      </p:sp>
      <p:sp>
        <p:nvSpPr>
          <p:cNvPr id="14413" name="Text Box 103"/>
          <p:cNvSpPr txBox="1">
            <a:spLocks noChangeArrowheads="1"/>
          </p:cNvSpPr>
          <p:nvPr/>
        </p:nvSpPr>
        <p:spPr bwMode="auto">
          <a:xfrm>
            <a:off x="5038669" y="2301876"/>
            <a:ext cx="4395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SD</a:t>
            </a:r>
          </a:p>
        </p:txBody>
      </p:sp>
      <p:sp>
        <p:nvSpPr>
          <p:cNvPr id="14414" name="Text Box 104"/>
          <p:cNvSpPr txBox="1">
            <a:spLocks noChangeArrowheads="1"/>
          </p:cNvSpPr>
          <p:nvPr/>
        </p:nvSpPr>
        <p:spPr bwMode="auto">
          <a:xfrm>
            <a:off x="5101468" y="28352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NE</a:t>
            </a:r>
          </a:p>
        </p:txBody>
      </p:sp>
      <p:sp>
        <p:nvSpPr>
          <p:cNvPr id="14417" name="Text Box 109"/>
          <p:cNvSpPr txBox="1">
            <a:spLocks noChangeArrowheads="1"/>
          </p:cNvSpPr>
          <p:nvPr/>
        </p:nvSpPr>
        <p:spPr bwMode="auto">
          <a:xfrm>
            <a:off x="6658074" y="3024660"/>
            <a:ext cx="371565" cy="230832"/>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dirty="0">
                <a:solidFill>
                  <a:srgbClr val="000000"/>
                </a:solidFill>
                <a:latin typeface="Calibri" charset="0"/>
                <a:cs typeface="Calibri" charset="0"/>
              </a:rPr>
              <a:t>IN</a:t>
            </a:r>
          </a:p>
        </p:txBody>
      </p:sp>
      <p:sp>
        <p:nvSpPr>
          <p:cNvPr id="14415" name="Text Box 105"/>
          <p:cNvSpPr txBox="1">
            <a:spLocks noChangeArrowheads="1"/>
          </p:cNvSpPr>
          <p:nvPr/>
        </p:nvSpPr>
        <p:spPr bwMode="auto">
          <a:xfrm>
            <a:off x="4096672" y="1768476"/>
            <a:ext cx="5023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MT</a:t>
            </a:r>
          </a:p>
        </p:txBody>
      </p:sp>
      <p:sp>
        <p:nvSpPr>
          <p:cNvPr id="14416" name="Text Box 108"/>
          <p:cNvSpPr txBox="1">
            <a:spLocks noChangeArrowheads="1"/>
          </p:cNvSpPr>
          <p:nvPr/>
        </p:nvSpPr>
        <p:spPr bwMode="auto">
          <a:xfrm>
            <a:off x="5917866" y="33686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MO</a:t>
            </a:r>
          </a:p>
        </p:txBody>
      </p:sp>
      <p:sp>
        <p:nvSpPr>
          <p:cNvPr id="14418" name="Text Box 110"/>
          <p:cNvSpPr txBox="1">
            <a:spLocks noChangeArrowheads="1"/>
          </p:cNvSpPr>
          <p:nvPr/>
        </p:nvSpPr>
        <p:spPr bwMode="auto">
          <a:xfrm>
            <a:off x="6734263" y="2530476"/>
            <a:ext cx="366332"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MI</a:t>
            </a:r>
          </a:p>
        </p:txBody>
      </p:sp>
      <p:sp>
        <p:nvSpPr>
          <p:cNvPr id="14419" name="Text Box 111"/>
          <p:cNvSpPr txBox="1">
            <a:spLocks noChangeArrowheads="1"/>
          </p:cNvSpPr>
          <p:nvPr/>
        </p:nvSpPr>
        <p:spPr bwMode="auto">
          <a:xfrm>
            <a:off x="6106265" y="2225676"/>
            <a:ext cx="37679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WI</a:t>
            </a:r>
          </a:p>
        </p:txBody>
      </p:sp>
      <p:sp>
        <p:nvSpPr>
          <p:cNvPr id="14420" name="Text Box 112"/>
          <p:cNvSpPr txBox="1">
            <a:spLocks noChangeArrowheads="1"/>
          </p:cNvSpPr>
          <p:nvPr/>
        </p:nvSpPr>
        <p:spPr bwMode="auto">
          <a:xfrm>
            <a:off x="6278475" y="3028077"/>
            <a:ext cx="40917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IL</a:t>
            </a:r>
          </a:p>
        </p:txBody>
      </p:sp>
      <p:sp>
        <p:nvSpPr>
          <p:cNvPr id="14421" name="Text Box 113"/>
          <p:cNvSpPr txBox="1">
            <a:spLocks noChangeArrowheads="1"/>
          </p:cNvSpPr>
          <p:nvPr/>
        </p:nvSpPr>
        <p:spPr bwMode="auto">
          <a:xfrm>
            <a:off x="8344816" y="1759665"/>
            <a:ext cx="439600"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ME</a:t>
            </a:r>
          </a:p>
        </p:txBody>
      </p:sp>
      <p:sp>
        <p:nvSpPr>
          <p:cNvPr id="14422" name="Text Box 114"/>
          <p:cNvSpPr txBox="1">
            <a:spLocks noChangeArrowheads="1"/>
          </p:cNvSpPr>
          <p:nvPr/>
        </p:nvSpPr>
        <p:spPr bwMode="auto">
          <a:xfrm>
            <a:off x="6985462" y="29114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OH</a:t>
            </a:r>
          </a:p>
        </p:txBody>
      </p:sp>
      <p:sp>
        <p:nvSpPr>
          <p:cNvPr id="14423" name="Text Box 115"/>
          <p:cNvSpPr txBox="1">
            <a:spLocks noChangeArrowheads="1"/>
          </p:cNvSpPr>
          <p:nvPr/>
        </p:nvSpPr>
        <p:spPr bwMode="auto">
          <a:xfrm>
            <a:off x="6796242" y="3453740"/>
            <a:ext cx="45791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KY</a:t>
            </a:r>
          </a:p>
        </p:txBody>
      </p:sp>
      <p:grpSp>
        <p:nvGrpSpPr>
          <p:cNvPr id="6" name="Group 5"/>
          <p:cNvGrpSpPr/>
          <p:nvPr/>
        </p:nvGrpSpPr>
        <p:grpSpPr>
          <a:xfrm>
            <a:off x="3329991" y="4704809"/>
            <a:ext cx="698879" cy="479425"/>
            <a:chOff x="3031460" y="4816476"/>
            <a:chExt cx="698879" cy="479425"/>
          </a:xfrm>
          <a:solidFill>
            <a:schemeClr val="accent2">
              <a:lumMod val="60000"/>
              <a:lumOff val="40000"/>
            </a:schemeClr>
          </a:solidFill>
        </p:grpSpPr>
        <p:grpSp>
          <p:nvGrpSpPr>
            <p:cNvPr id="14390" name="Group 70"/>
            <p:cNvGrpSpPr>
              <a:grpSpLocks noChangeAspect="1"/>
            </p:cNvGrpSpPr>
            <p:nvPr/>
          </p:nvGrpSpPr>
          <p:grpSpPr bwMode="auto">
            <a:xfrm>
              <a:off x="3217474" y="4816476"/>
              <a:ext cx="512865" cy="479425"/>
              <a:chOff x="1735" y="3474"/>
              <a:chExt cx="860" cy="662"/>
            </a:xfrm>
            <a:grpFill/>
          </p:grpSpPr>
          <p:grpSp>
            <p:nvGrpSpPr>
              <p:cNvPr id="14460" name="Group 71"/>
              <p:cNvGrpSpPr>
                <a:grpSpLocks noChangeAspect="1"/>
              </p:cNvGrpSpPr>
              <p:nvPr/>
            </p:nvGrpSpPr>
            <p:grpSpPr bwMode="auto">
              <a:xfrm>
                <a:off x="1735" y="3474"/>
                <a:ext cx="860" cy="662"/>
                <a:chOff x="1735" y="3474"/>
                <a:chExt cx="860" cy="662"/>
              </a:xfrm>
              <a:grpFill/>
            </p:grpSpPr>
            <p:sp>
              <p:nvSpPr>
                <p:cNvPr id="14462" name="Freeform 72"/>
                <p:cNvSpPr>
                  <a:spLocks noChangeAspect="1"/>
                </p:cNvSpPr>
                <p:nvPr/>
              </p:nvSpPr>
              <p:spPr bwMode="auto">
                <a:xfrm>
                  <a:off x="1735" y="3557"/>
                  <a:ext cx="66" cy="96"/>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3" name="Freeform 73"/>
                <p:cNvSpPr>
                  <a:spLocks noChangeAspect="1"/>
                </p:cNvSpPr>
                <p:nvPr/>
              </p:nvSpPr>
              <p:spPr bwMode="auto">
                <a:xfrm>
                  <a:off x="1829" y="3474"/>
                  <a:ext cx="124" cy="121"/>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4" name="Freeform 74"/>
                <p:cNvSpPr>
                  <a:spLocks noChangeAspect="1"/>
                </p:cNvSpPr>
                <p:nvPr/>
              </p:nvSpPr>
              <p:spPr bwMode="auto">
                <a:xfrm>
                  <a:off x="1945" y="3557"/>
                  <a:ext cx="184" cy="13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5" name="Freeform 75"/>
                <p:cNvSpPr>
                  <a:spLocks noChangeAspect="1"/>
                </p:cNvSpPr>
                <p:nvPr/>
              </p:nvSpPr>
              <p:spPr bwMode="auto">
                <a:xfrm>
                  <a:off x="2135" y="3660"/>
                  <a:ext cx="146" cy="72"/>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6" name="Freeform 76"/>
                <p:cNvSpPr>
                  <a:spLocks noChangeAspect="1"/>
                </p:cNvSpPr>
                <p:nvPr/>
              </p:nvSpPr>
              <p:spPr bwMode="auto">
                <a:xfrm>
                  <a:off x="2178" y="3762"/>
                  <a:ext cx="60" cy="52"/>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7" name="Freeform 77"/>
                <p:cNvSpPr>
                  <a:spLocks noChangeAspect="1"/>
                </p:cNvSpPr>
                <p:nvPr/>
              </p:nvSpPr>
              <p:spPr bwMode="auto">
                <a:xfrm>
                  <a:off x="2243" y="3818"/>
                  <a:ext cx="41" cy="51"/>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8" name="Freeform 78"/>
                <p:cNvSpPr>
                  <a:spLocks noChangeAspect="1"/>
                </p:cNvSpPr>
                <p:nvPr/>
              </p:nvSpPr>
              <p:spPr bwMode="auto">
                <a:xfrm>
                  <a:off x="2346" y="3842"/>
                  <a:ext cx="249" cy="294"/>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sp>
            <p:nvSpPr>
              <p:cNvPr id="14461" name="Freeform 79"/>
              <p:cNvSpPr>
                <a:spLocks noChangeAspect="1"/>
              </p:cNvSpPr>
              <p:nvPr/>
            </p:nvSpPr>
            <p:spPr bwMode="auto">
              <a:xfrm>
                <a:off x="2258" y="3705"/>
                <a:ext cx="138" cy="115"/>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sp>
          <p:nvSpPr>
            <p:cNvPr id="14424" name="Text Box 116"/>
            <p:cNvSpPr txBox="1">
              <a:spLocks noChangeArrowheads="1"/>
            </p:cNvSpPr>
            <p:nvPr/>
          </p:nvSpPr>
          <p:spPr bwMode="auto">
            <a:xfrm>
              <a:off x="3031460" y="4998909"/>
              <a:ext cx="37628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HI</a:t>
              </a:r>
            </a:p>
          </p:txBody>
        </p:sp>
      </p:grpSp>
      <p:sp>
        <p:nvSpPr>
          <p:cNvPr id="14425" name="Text Box 117"/>
          <p:cNvSpPr txBox="1">
            <a:spLocks noChangeArrowheads="1"/>
          </p:cNvSpPr>
          <p:nvPr/>
        </p:nvSpPr>
        <p:spPr bwMode="auto">
          <a:xfrm>
            <a:off x="2307532" y="4421124"/>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AK</a:t>
            </a:r>
          </a:p>
        </p:txBody>
      </p:sp>
      <p:sp>
        <p:nvSpPr>
          <p:cNvPr id="14426" name="Text Box 119"/>
          <p:cNvSpPr txBox="1">
            <a:spLocks noChangeArrowheads="1"/>
          </p:cNvSpPr>
          <p:nvPr/>
        </p:nvSpPr>
        <p:spPr bwMode="auto">
          <a:xfrm>
            <a:off x="7550660" y="2759076"/>
            <a:ext cx="46969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PA</a:t>
            </a:r>
          </a:p>
        </p:txBody>
      </p:sp>
      <p:sp>
        <p:nvSpPr>
          <p:cNvPr id="14428" name="Text Box 121"/>
          <p:cNvSpPr txBox="1">
            <a:spLocks noChangeArrowheads="1"/>
          </p:cNvSpPr>
          <p:nvPr/>
        </p:nvSpPr>
        <p:spPr bwMode="auto">
          <a:xfrm>
            <a:off x="7566534" y="3306168"/>
            <a:ext cx="405622"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VA</a:t>
            </a:r>
          </a:p>
        </p:txBody>
      </p:sp>
      <p:sp>
        <p:nvSpPr>
          <p:cNvPr id="14429" name="Text Box 122"/>
          <p:cNvSpPr txBox="1">
            <a:spLocks noChangeArrowheads="1"/>
          </p:cNvSpPr>
          <p:nvPr/>
        </p:nvSpPr>
        <p:spPr bwMode="auto">
          <a:xfrm>
            <a:off x="8555457" y="2682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CT</a:t>
            </a:r>
          </a:p>
        </p:txBody>
      </p:sp>
      <p:sp>
        <p:nvSpPr>
          <p:cNvPr id="14430" name="Text Box 123"/>
          <p:cNvSpPr txBox="1">
            <a:spLocks noChangeArrowheads="1"/>
          </p:cNvSpPr>
          <p:nvPr/>
        </p:nvSpPr>
        <p:spPr bwMode="auto">
          <a:xfrm>
            <a:off x="8304258" y="2835276"/>
            <a:ext cx="5023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NJ</a:t>
            </a:r>
          </a:p>
        </p:txBody>
      </p:sp>
      <p:sp>
        <p:nvSpPr>
          <p:cNvPr id="14431" name="Text Box 124"/>
          <p:cNvSpPr txBox="1">
            <a:spLocks noChangeArrowheads="1"/>
          </p:cNvSpPr>
          <p:nvPr/>
        </p:nvSpPr>
        <p:spPr bwMode="auto">
          <a:xfrm>
            <a:off x="8178658" y="3063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DE</a:t>
            </a:r>
          </a:p>
        </p:txBody>
      </p:sp>
      <p:sp>
        <p:nvSpPr>
          <p:cNvPr id="14432" name="Text Box 125"/>
          <p:cNvSpPr txBox="1">
            <a:spLocks noChangeArrowheads="1"/>
          </p:cNvSpPr>
          <p:nvPr/>
        </p:nvSpPr>
        <p:spPr bwMode="auto">
          <a:xfrm>
            <a:off x="8241458" y="3292476"/>
            <a:ext cx="5651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MD</a:t>
            </a:r>
          </a:p>
        </p:txBody>
      </p:sp>
      <p:sp>
        <p:nvSpPr>
          <p:cNvPr id="14433" name="Text Box 126"/>
          <p:cNvSpPr txBox="1">
            <a:spLocks noChangeArrowheads="1"/>
          </p:cNvSpPr>
          <p:nvPr/>
        </p:nvSpPr>
        <p:spPr bwMode="auto">
          <a:xfrm>
            <a:off x="8555457" y="2530476"/>
            <a:ext cx="425654"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RI</a:t>
            </a:r>
          </a:p>
        </p:txBody>
      </p:sp>
      <p:sp>
        <p:nvSpPr>
          <p:cNvPr id="14434" name="Text Box 127"/>
          <p:cNvSpPr txBox="1">
            <a:spLocks noChangeArrowheads="1"/>
          </p:cNvSpPr>
          <p:nvPr/>
        </p:nvSpPr>
        <p:spPr bwMode="auto">
          <a:xfrm>
            <a:off x="8013995" y="1561228"/>
            <a:ext cx="524485"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NH</a:t>
            </a:r>
          </a:p>
        </p:txBody>
      </p:sp>
      <p:sp>
        <p:nvSpPr>
          <p:cNvPr id="14435" name="Text Box 128"/>
          <p:cNvSpPr txBox="1">
            <a:spLocks noChangeArrowheads="1"/>
          </p:cNvSpPr>
          <p:nvPr/>
        </p:nvSpPr>
        <p:spPr bwMode="auto">
          <a:xfrm>
            <a:off x="7824281" y="1709528"/>
            <a:ext cx="457890"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VT</a:t>
            </a:r>
            <a:endParaRPr lang="en-US" sz="1000" b="1" dirty="0">
              <a:solidFill>
                <a:srgbClr val="000000"/>
              </a:solidFill>
              <a:latin typeface="Calibri" charset="0"/>
              <a:cs typeface="Calibri" charset="0"/>
            </a:endParaRPr>
          </a:p>
        </p:txBody>
      </p:sp>
      <p:sp>
        <p:nvSpPr>
          <p:cNvPr id="14436" name="Text Box 129"/>
          <p:cNvSpPr txBox="1">
            <a:spLocks noChangeArrowheads="1"/>
          </p:cNvSpPr>
          <p:nvPr/>
        </p:nvSpPr>
        <p:spPr bwMode="auto">
          <a:xfrm>
            <a:off x="8316686" y="3570069"/>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DC</a:t>
            </a:r>
          </a:p>
        </p:txBody>
      </p:sp>
      <p:sp>
        <p:nvSpPr>
          <p:cNvPr id="14437" name="Text Box 130"/>
          <p:cNvSpPr txBox="1">
            <a:spLocks noChangeArrowheads="1"/>
          </p:cNvSpPr>
          <p:nvPr/>
        </p:nvSpPr>
        <p:spPr bwMode="auto">
          <a:xfrm>
            <a:off x="8555456" y="2149476"/>
            <a:ext cx="588543"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MA</a:t>
            </a:r>
          </a:p>
        </p:txBody>
      </p:sp>
      <p:sp>
        <p:nvSpPr>
          <p:cNvPr id="14439" name="Line 132"/>
          <p:cNvSpPr>
            <a:spLocks noChangeShapeType="1"/>
          </p:cNvSpPr>
          <p:nvPr/>
        </p:nvSpPr>
        <p:spPr bwMode="auto">
          <a:xfrm>
            <a:off x="8070066" y="3158656"/>
            <a:ext cx="188399" cy="76200"/>
          </a:xfrm>
          <a:prstGeom prst="line">
            <a:avLst/>
          </a:prstGeom>
          <a:solidFill>
            <a:schemeClr val="accent5">
              <a:lumMod val="20000"/>
              <a:lumOff val="80000"/>
            </a:schemeClr>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4440" name="Line 133"/>
          <p:cNvSpPr>
            <a:spLocks noChangeShapeType="1"/>
          </p:cNvSpPr>
          <p:nvPr/>
        </p:nvSpPr>
        <p:spPr bwMode="auto">
          <a:xfrm>
            <a:off x="7864659" y="3140076"/>
            <a:ext cx="439599"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 name="Line 134"/>
          <p:cNvSpPr>
            <a:spLocks noChangeShapeType="1"/>
          </p:cNvSpPr>
          <p:nvPr/>
        </p:nvSpPr>
        <p:spPr bwMode="auto">
          <a:xfrm>
            <a:off x="8304258" y="2606676"/>
            <a:ext cx="313999"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 name="Line 135"/>
          <p:cNvSpPr>
            <a:spLocks noChangeShapeType="1"/>
          </p:cNvSpPr>
          <p:nvPr/>
        </p:nvSpPr>
        <p:spPr bwMode="auto">
          <a:xfrm>
            <a:off x="8429858" y="2606676"/>
            <a:ext cx="188399"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 name="Line 136"/>
          <p:cNvSpPr>
            <a:spLocks noChangeShapeType="1"/>
          </p:cNvSpPr>
          <p:nvPr/>
        </p:nvSpPr>
        <p:spPr bwMode="auto">
          <a:xfrm>
            <a:off x="8131559" y="2963392"/>
            <a:ext cx="235498" cy="242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4" name="Line 137"/>
          <p:cNvSpPr>
            <a:spLocks noChangeShapeType="1"/>
          </p:cNvSpPr>
          <p:nvPr/>
        </p:nvSpPr>
        <p:spPr bwMode="auto">
          <a:xfrm flipV="1">
            <a:off x="8429858" y="2301876"/>
            <a:ext cx="188399" cy="152400"/>
          </a:xfrm>
          <a:prstGeom prst="line">
            <a:avLst/>
          </a:prstGeom>
          <a:solidFill>
            <a:schemeClr val="accent5">
              <a:lumMod val="40000"/>
              <a:lumOff val="60000"/>
            </a:schemeClr>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4445" name="Line 138"/>
          <p:cNvSpPr>
            <a:spLocks noChangeShapeType="1"/>
          </p:cNvSpPr>
          <p:nvPr/>
        </p:nvSpPr>
        <p:spPr bwMode="auto">
          <a:xfrm>
            <a:off x="8241458" y="1768476"/>
            <a:ext cx="62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6" name="Line 139"/>
          <p:cNvSpPr>
            <a:spLocks noChangeShapeType="1"/>
          </p:cNvSpPr>
          <p:nvPr/>
        </p:nvSpPr>
        <p:spPr bwMode="auto">
          <a:xfrm>
            <a:off x="8053059" y="1920876"/>
            <a:ext cx="6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9" name="Text Box 95"/>
          <p:cNvSpPr txBox="1">
            <a:spLocks noChangeArrowheads="1"/>
          </p:cNvSpPr>
          <p:nvPr/>
        </p:nvSpPr>
        <p:spPr bwMode="auto">
          <a:xfrm>
            <a:off x="4368804" y="3185089"/>
            <a:ext cx="43829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CO</a:t>
            </a:r>
          </a:p>
        </p:txBody>
      </p:sp>
      <p:sp>
        <p:nvSpPr>
          <p:cNvPr id="14451" name="Text Box 118"/>
          <p:cNvSpPr txBox="1">
            <a:spLocks noChangeArrowheads="1"/>
          </p:cNvSpPr>
          <p:nvPr/>
        </p:nvSpPr>
        <p:spPr bwMode="auto">
          <a:xfrm>
            <a:off x="7762823" y="2373155"/>
            <a:ext cx="41866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NY</a:t>
            </a:r>
          </a:p>
        </p:txBody>
      </p:sp>
      <p:sp>
        <p:nvSpPr>
          <p:cNvPr id="14450" name="Text Box 107"/>
          <p:cNvSpPr txBox="1">
            <a:spLocks noChangeArrowheads="1"/>
          </p:cNvSpPr>
          <p:nvPr/>
        </p:nvSpPr>
        <p:spPr bwMode="auto">
          <a:xfrm>
            <a:off x="5791920" y="2732560"/>
            <a:ext cx="350825" cy="230832"/>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dirty="0">
                <a:solidFill>
                  <a:srgbClr val="000000"/>
                </a:solidFill>
                <a:latin typeface="Calibri" charset="0"/>
                <a:cs typeface="Calibri" charset="0"/>
              </a:rPr>
              <a:t>IA</a:t>
            </a:r>
          </a:p>
        </p:txBody>
      </p:sp>
      <p:sp>
        <p:nvSpPr>
          <p:cNvPr id="14452" name="Text Box 106"/>
          <p:cNvSpPr txBox="1">
            <a:spLocks noChangeArrowheads="1"/>
          </p:cNvSpPr>
          <p:nvPr/>
        </p:nvSpPr>
        <p:spPr bwMode="auto">
          <a:xfrm>
            <a:off x="5638476" y="2020015"/>
            <a:ext cx="453463"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MN</a:t>
            </a:r>
          </a:p>
        </p:txBody>
      </p:sp>
      <p:sp>
        <p:nvSpPr>
          <p:cNvPr id="148" name="Rectangle 7"/>
          <p:cNvSpPr>
            <a:spLocks noChangeArrowheads="1"/>
          </p:cNvSpPr>
          <p:nvPr/>
        </p:nvSpPr>
        <p:spPr bwMode="auto">
          <a:xfrm>
            <a:off x="8586989" y="3645999"/>
            <a:ext cx="106496" cy="115234"/>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defTabSz="457200" eaLnBrk="1" hangingPunct="1"/>
            <a:endParaRPr lang="en-US" sz="1800">
              <a:latin typeface="Calibri" charset="0"/>
              <a:cs typeface="Calibri" charset="0"/>
            </a:endParaRPr>
          </a:p>
        </p:txBody>
      </p:sp>
      <p:grpSp>
        <p:nvGrpSpPr>
          <p:cNvPr id="3" name="Group 2"/>
          <p:cNvGrpSpPr/>
          <p:nvPr/>
        </p:nvGrpSpPr>
        <p:grpSpPr>
          <a:xfrm>
            <a:off x="142043" y="1189418"/>
            <a:ext cx="2664160" cy="261610"/>
            <a:chOff x="104073" y="2025014"/>
            <a:chExt cx="2382771" cy="261610"/>
          </a:xfrm>
        </p:grpSpPr>
        <p:sp>
          <p:nvSpPr>
            <p:cNvPr id="14457" name="TextBox 146"/>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Yes, Where State Law Applies</a:t>
              </a:r>
            </a:p>
          </p:txBody>
        </p:sp>
        <p:sp>
          <p:nvSpPr>
            <p:cNvPr id="152" name="Rectangle 7"/>
            <p:cNvSpPr>
              <a:spLocks noChangeArrowheads="1"/>
            </p:cNvSpPr>
            <p:nvPr/>
          </p:nvSpPr>
          <p:spPr bwMode="auto">
            <a:xfrm>
              <a:off x="104073" y="2088057"/>
              <a:ext cx="167571" cy="1524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sp>
        <p:nvSpPr>
          <p:cNvPr id="7" name="TextBox 6"/>
          <p:cNvSpPr txBox="1"/>
          <p:nvPr/>
        </p:nvSpPr>
        <p:spPr>
          <a:xfrm>
            <a:off x="6453976" y="4559278"/>
            <a:ext cx="184666" cy="369332"/>
          </a:xfrm>
          <a:prstGeom prst="rect">
            <a:avLst/>
          </a:prstGeom>
          <a:noFill/>
        </p:spPr>
        <p:txBody>
          <a:bodyPr wrap="none" rtlCol="0">
            <a:spAutoFit/>
          </a:bodyPr>
          <a:lstStyle/>
          <a:p>
            <a:endParaRPr lang="en-US" dirty="0"/>
          </a:p>
        </p:txBody>
      </p:sp>
      <p:grpSp>
        <p:nvGrpSpPr>
          <p:cNvPr id="145" name="Group 144"/>
          <p:cNvGrpSpPr/>
          <p:nvPr/>
        </p:nvGrpSpPr>
        <p:grpSpPr>
          <a:xfrm>
            <a:off x="128442" y="1531029"/>
            <a:ext cx="2664160" cy="261610"/>
            <a:chOff x="104073" y="2025014"/>
            <a:chExt cx="2382771" cy="261610"/>
          </a:xfrm>
        </p:grpSpPr>
        <p:sp>
          <p:nvSpPr>
            <p:cNvPr id="146" name="TextBox 146"/>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No</a:t>
              </a:r>
            </a:p>
          </p:txBody>
        </p:sp>
        <p:sp>
          <p:nvSpPr>
            <p:cNvPr id="147" name="Rectangle 7"/>
            <p:cNvSpPr>
              <a:spLocks noChangeArrowheads="1"/>
            </p:cNvSpPr>
            <p:nvPr/>
          </p:nvSpPr>
          <p:spPr bwMode="auto">
            <a:xfrm>
              <a:off x="104073" y="2088057"/>
              <a:ext cx="167571" cy="1524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sp>
        <p:nvSpPr>
          <p:cNvPr id="2" name="Rectangle 1"/>
          <p:cNvSpPr/>
          <p:nvPr/>
        </p:nvSpPr>
        <p:spPr>
          <a:xfrm>
            <a:off x="904140" y="6462069"/>
            <a:ext cx="7270801" cy="246221"/>
          </a:xfrm>
          <a:prstGeom prst="rect">
            <a:avLst/>
          </a:prstGeom>
        </p:spPr>
        <p:txBody>
          <a:bodyPr wrap="square">
            <a:spAutoFit/>
          </a:bodyPr>
          <a:lstStyle/>
          <a:p>
            <a:r>
              <a:rPr lang="en-US" sz="1000" dirty="0">
                <a:solidFill>
                  <a:srgbClr val="1A1A1A"/>
                </a:solidFill>
                <a:latin typeface="Arial" charset="0"/>
                <a:ea typeface="Arial" charset="0"/>
                <a:cs typeface="Arial" charset="0"/>
              </a:rPr>
              <a:t>Source: Center on Health Insurance Reforms, Georgetown University Health Policy Institute; Commonwealth Fund analysis.</a:t>
            </a:r>
            <a:endParaRPr lang="en-US" sz="1000" dirty="0">
              <a:latin typeface="Arial" charset="0"/>
              <a:ea typeface="Arial" charset="0"/>
              <a:cs typeface="Arial" charset="0"/>
            </a:endParaRPr>
          </a:p>
        </p:txBody>
      </p:sp>
      <p:sp>
        <p:nvSpPr>
          <p:cNvPr id="151" name="TextBox 150"/>
          <p:cNvSpPr txBox="1"/>
          <p:nvPr/>
        </p:nvSpPr>
        <p:spPr>
          <a:xfrm>
            <a:off x="892727" y="5820719"/>
            <a:ext cx="7200150" cy="677108"/>
          </a:xfrm>
          <a:prstGeom prst="rect">
            <a:avLst/>
          </a:prstGeom>
          <a:noFill/>
        </p:spPr>
        <p:txBody>
          <a:bodyPr wrap="square" rtlCol="0">
            <a:spAutoFit/>
          </a:bodyPr>
          <a:lstStyle/>
          <a:p>
            <a:r>
              <a:rPr lang="en-US" sz="1000" dirty="0">
                <a:solidFill>
                  <a:srgbClr val="1A1A1A"/>
                </a:solidFill>
                <a:latin typeface="Arial" charset="0"/>
                <a:cs typeface="Arial" charset="0"/>
              </a:rPr>
              <a:t>Notes: Coding on this map reflects whether the state has a specified state law and the circumstance to which that law applies if narrower than all state-regulated insurance. It also displays which government will enforce the outcomes of IDR proceedings</a:t>
            </a:r>
            <a:r>
              <a:rPr lang="en-US" dirty="0"/>
              <a:t>.</a:t>
            </a:r>
            <a:endParaRPr lang="en-US" sz="1000" dirty="0">
              <a:solidFill>
                <a:srgbClr val="1A1A1A"/>
              </a:solidFill>
              <a:latin typeface="Arial" charset="0"/>
              <a:cs typeface="Arial" charset="0"/>
            </a:endParaRPr>
          </a:p>
        </p:txBody>
      </p:sp>
      <p:grpSp>
        <p:nvGrpSpPr>
          <p:cNvPr id="157" name="Group 156">
            <a:extLst>
              <a:ext uri="{FF2B5EF4-FFF2-40B4-BE49-F238E27FC236}">
                <a16:creationId xmlns:a16="http://schemas.microsoft.com/office/drawing/2014/main" id="{E84192C6-9C61-6041-B23C-451CC02C2A87}"/>
              </a:ext>
            </a:extLst>
          </p:cNvPr>
          <p:cNvGrpSpPr/>
          <p:nvPr/>
        </p:nvGrpSpPr>
        <p:grpSpPr>
          <a:xfrm>
            <a:off x="123328" y="1933983"/>
            <a:ext cx="2664160" cy="261610"/>
            <a:chOff x="104073" y="2025014"/>
            <a:chExt cx="2382771" cy="261610"/>
          </a:xfrm>
        </p:grpSpPr>
        <p:sp>
          <p:nvSpPr>
            <p:cNvPr id="158" name="TextBox 146">
              <a:extLst>
                <a:ext uri="{FF2B5EF4-FFF2-40B4-BE49-F238E27FC236}">
                  <a16:creationId xmlns:a16="http://schemas.microsoft.com/office/drawing/2014/main" id="{372AE333-1067-9B4E-8A84-C77ABA0CCAD0}"/>
                </a:ext>
              </a:extLst>
            </p:cNvPr>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Detail Not Yet Available</a:t>
              </a:r>
            </a:p>
          </p:txBody>
        </p:sp>
        <p:sp>
          <p:nvSpPr>
            <p:cNvPr id="159" name="Rectangle 7">
              <a:extLst>
                <a:ext uri="{FF2B5EF4-FFF2-40B4-BE49-F238E27FC236}">
                  <a16:creationId xmlns:a16="http://schemas.microsoft.com/office/drawing/2014/main" id="{B5606BB1-D615-DD48-B779-438D2129F5C9}"/>
                </a:ext>
              </a:extLst>
            </p:cNvPr>
            <p:cNvSpPr>
              <a:spLocks noChangeArrowheads="1"/>
            </p:cNvSpPr>
            <p:nvPr/>
          </p:nvSpPr>
          <p:spPr bwMode="auto">
            <a:xfrm>
              <a:off x="104073" y="2088057"/>
              <a:ext cx="167571" cy="152400"/>
            </a:xfrm>
            <a:prstGeom prst="rect">
              <a:avLst/>
            </a:prstGeom>
            <a:solidFill>
              <a:schemeClr val="bg1">
                <a:lumMod val="65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sp>
        <p:nvSpPr>
          <p:cNvPr id="166" name="Text Box 120">
            <a:extLst>
              <a:ext uri="{FF2B5EF4-FFF2-40B4-BE49-F238E27FC236}">
                <a16:creationId xmlns:a16="http://schemas.microsoft.com/office/drawing/2014/main" id="{F5A51B06-F660-D841-BED4-8C0D018E9320}"/>
              </a:ext>
            </a:extLst>
          </p:cNvPr>
          <p:cNvSpPr txBox="1">
            <a:spLocks noChangeArrowheads="1"/>
          </p:cNvSpPr>
          <p:nvPr/>
        </p:nvSpPr>
        <p:spPr bwMode="auto">
          <a:xfrm>
            <a:off x="7252379" y="3208580"/>
            <a:ext cx="58382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WV</a:t>
            </a:r>
          </a:p>
        </p:txBody>
      </p:sp>
      <p:sp>
        <p:nvSpPr>
          <p:cNvPr id="153" name="Title 1">
            <a:extLst>
              <a:ext uri="{FF2B5EF4-FFF2-40B4-BE49-F238E27FC236}">
                <a16:creationId xmlns:a16="http://schemas.microsoft.com/office/drawing/2014/main" id="{CDB4D629-C5B8-420A-B02F-77251297F2AF}"/>
              </a:ext>
            </a:extLst>
          </p:cNvPr>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a:latin typeface="Baskerville Old Face" pitchFamily="18" charset="0"/>
              </a:rPr>
              <a:t>Specified State Laws to Determine Payments</a:t>
            </a:r>
          </a:p>
        </p:txBody>
      </p:sp>
      <p:sp>
        <p:nvSpPr>
          <p:cNvPr id="155" name="Slide Number Placeholder 2">
            <a:extLst>
              <a:ext uri="{FF2B5EF4-FFF2-40B4-BE49-F238E27FC236}">
                <a16:creationId xmlns:a16="http://schemas.microsoft.com/office/drawing/2014/main" id="{DB85D86A-ECC8-4A97-8CB4-1DBF8A17777E}"/>
              </a:ext>
            </a:extLst>
          </p:cNvPr>
          <p:cNvSpPr>
            <a:spLocks noGrp="1"/>
          </p:cNvSpPr>
          <p:nvPr>
            <p:ph type="sldNum" sz="quarter" idx="12"/>
          </p:nvPr>
        </p:nvSpPr>
        <p:spPr>
          <a:xfrm>
            <a:off x="8531788" y="5648960"/>
            <a:ext cx="548640" cy="396240"/>
          </a:xfrm>
        </p:spPr>
        <p:txBody>
          <a:bodyPr/>
          <a:lstStyle/>
          <a:p>
            <a:fld id="{09D98FE0-9405-47E5-BFCE-B1E48616763A}" type="slidenum">
              <a:rPr lang="en-US" smtClean="0"/>
              <a:pPr/>
              <a:t>12</a:t>
            </a:fld>
            <a:endParaRPr lang="en-US" dirty="0"/>
          </a:p>
        </p:txBody>
      </p:sp>
    </p:spTree>
    <p:extLst>
      <p:ext uri="{BB962C8B-B14F-4D97-AF65-F5344CB8AC3E}">
        <p14:creationId xmlns:p14="http://schemas.microsoft.com/office/powerpoint/2010/main" val="30686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F3A-35F5-BE45-A30E-02D557B0AF87}"/>
              </a:ext>
            </a:extLst>
          </p:cNvPr>
          <p:cNvSpPr>
            <a:spLocks noGrp="1"/>
          </p:cNvSpPr>
          <p:nvPr>
            <p:ph type="title"/>
          </p:nvPr>
        </p:nvSpPr>
        <p:spPr/>
        <p:txBody>
          <a:bodyPr/>
          <a:lstStyle/>
          <a:p>
            <a:pPr algn="ctr"/>
            <a:r>
              <a:rPr lang="en-US" b="1" dirty="0">
                <a:latin typeface="Baskerville Old Face" pitchFamily="18" charset="0"/>
              </a:rPr>
              <a:t>Determining Payments under Federal Law</a:t>
            </a:r>
            <a:endParaRPr lang="en-US" dirty="0"/>
          </a:p>
        </p:txBody>
      </p:sp>
      <p:sp>
        <p:nvSpPr>
          <p:cNvPr id="3" name="Content Placeholder 2">
            <a:extLst>
              <a:ext uri="{FF2B5EF4-FFF2-40B4-BE49-F238E27FC236}">
                <a16:creationId xmlns:a16="http://schemas.microsoft.com/office/drawing/2014/main" id="{454512F8-56D7-154E-BAFC-8642A8E8FED4}"/>
              </a:ext>
            </a:extLst>
          </p:cNvPr>
          <p:cNvSpPr>
            <a:spLocks noGrp="1"/>
          </p:cNvSpPr>
          <p:nvPr>
            <p:ph idx="1"/>
          </p:nvPr>
        </p:nvSpPr>
        <p:spPr/>
        <p:txBody>
          <a:bodyPr>
            <a:normAutofit/>
          </a:bodyPr>
          <a:lstStyle/>
          <a:p>
            <a:r>
              <a:rPr lang="en-US" dirty="0">
                <a:latin typeface="Baskerville Old Face" charset="0"/>
                <a:ea typeface="Baskerville Old Face" charset="0"/>
                <a:cs typeface="Baskerville Old Face" charset="0"/>
              </a:rPr>
              <a:t>Health plan or insurer can, within certain timeframes, negotiate the payment amount with the provider or facility</a:t>
            </a:r>
          </a:p>
          <a:p>
            <a:r>
              <a:rPr lang="en-US" dirty="0">
                <a:latin typeface="Baskerville Old Face" charset="0"/>
                <a:ea typeface="Baskerville Old Face" charset="0"/>
                <a:cs typeface="Baskerville Old Face" charset="0"/>
              </a:rPr>
              <a:t>Failing that, either party can request arbitration through an independent dispute resolution (IDR) entity</a:t>
            </a:r>
          </a:p>
          <a:p>
            <a:r>
              <a:rPr lang="en-US" dirty="0">
                <a:latin typeface="Baskerville Old Face" charset="0"/>
                <a:ea typeface="Baskerville Old Face" charset="0"/>
                <a:cs typeface="Baskerville Old Face" charset="0"/>
              </a:rPr>
              <a:t>IDR features include:</a:t>
            </a:r>
          </a:p>
          <a:p>
            <a:pPr lvl="1"/>
            <a:r>
              <a:rPr lang="en-US" dirty="0">
                <a:latin typeface="Baskerville Old Face" charset="0"/>
                <a:ea typeface="Baskerville Old Face" charset="0"/>
                <a:cs typeface="Baskerville Old Face" charset="0"/>
              </a:rPr>
              <a:t>Submission of cases through a federal portal; parties pay administrative fee of $50</a:t>
            </a:r>
          </a:p>
          <a:p>
            <a:pPr lvl="1"/>
            <a:r>
              <a:rPr lang="en-US" dirty="0">
                <a:latin typeface="Baskerville Old Face" charset="0"/>
                <a:ea typeface="Baskerville Old Face" charset="0"/>
                <a:cs typeface="Baskerville Old Face" charset="0"/>
              </a:rPr>
              <a:t>Multiple items and services may be batched for a single arbitration</a:t>
            </a:r>
          </a:p>
          <a:p>
            <a:pPr lvl="1"/>
            <a:r>
              <a:rPr lang="en-US" dirty="0">
                <a:latin typeface="Baskerville Old Face" charset="0"/>
                <a:ea typeface="Baskerville Old Face" charset="0"/>
                <a:cs typeface="Baskerville Old Face" charset="0"/>
              </a:rPr>
              <a:t>Parties submit amounts and supporting information</a:t>
            </a:r>
          </a:p>
          <a:p>
            <a:pPr lvl="1"/>
            <a:r>
              <a:rPr lang="en-US" dirty="0">
                <a:latin typeface="Baskerville Old Face" charset="0"/>
                <a:ea typeface="Baskerville Old Face" charset="0"/>
                <a:cs typeface="Baskerville Old Face" charset="0"/>
              </a:rPr>
              <a:t>Arbitrator must select one amount or the other; decision is binding</a:t>
            </a:r>
          </a:p>
          <a:p>
            <a:pPr lvl="1"/>
            <a:r>
              <a:rPr lang="en-US" dirty="0">
                <a:latin typeface="Baskerville Old Face" charset="0"/>
                <a:ea typeface="Baskerville Old Face" charset="0"/>
                <a:cs typeface="Baskerville Old Face" charset="0"/>
              </a:rPr>
              <a:t>Losing party pays the cost of arbitration ($200-$500 for a single case; $268-$670 for batched cases)</a:t>
            </a:r>
          </a:p>
        </p:txBody>
      </p:sp>
      <p:pic>
        <p:nvPicPr>
          <p:cNvPr id="5" name="Picture 4">
            <a:extLst>
              <a:ext uri="{FF2B5EF4-FFF2-40B4-BE49-F238E27FC236}">
                <a16:creationId xmlns:a16="http://schemas.microsoft.com/office/drawing/2014/main" id="{3289457C-456D-4A32-85AE-5EA0FF100074}"/>
              </a:ext>
            </a:extLst>
          </p:cNvPr>
          <p:cNvPicPr>
            <a:picLocks noChangeAspect="1"/>
          </p:cNvPicPr>
          <p:nvPr/>
        </p:nvPicPr>
        <p:blipFill>
          <a:blip r:embed="rId2"/>
          <a:stretch>
            <a:fillRect/>
          </a:stretch>
        </p:blipFill>
        <p:spPr>
          <a:xfrm>
            <a:off x="0" y="6267450"/>
            <a:ext cx="2362200" cy="590550"/>
          </a:xfrm>
          <a:prstGeom prst="rect">
            <a:avLst/>
          </a:prstGeom>
        </p:spPr>
      </p:pic>
      <p:sp>
        <p:nvSpPr>
          <p:cNvPr id="4" name="Slide Number Placeholder 3">
            <a:extLst>
              <a:ext uri="{FF2B5EF4-FFF2-40B4-BE49-F238E27FC236}">
                <a16:creationId xmlns:a16="http://schemas.microsoft.com/office/drawing/2014/main" id="{BA7EB90A-47B1-46D0-89EE-4F1A210E1F40}"/>
              </a:ext>
            </a:extLst>
          </p:cNvPr>
          <p:cNvSpPr>
            <a:spLocks noGrp="1"/>
          </p:cNvSpPr>
          <p:nvPr>
            <p:ph type="sldNum" sz="quarter" idx="12"/>
          </p:nvPr>
        </p:nvSpPr>
        <p:spPr/>
        <p:txBody>
          <a:bodyPr/>
          <a:lstStyle/>
          <a:p>
            <a:fld id="{09D98FE0-9405-47E5-BFCE-B1E48616763A}" type="slidenum">
              <a:rPr lang="en-US" smtClean="0"/>
              <a:pPr/>
              <a:t>13</a:t>
            </a:fld>
            <a:endParaRPr lang="en-US" dirty="0"/>
          </a:p>
        </p:txBody>
      </p:sp>
    </p:spTree>
    <p:extLst>
      <p:ext uri="{BB962C8B-B14F-4D97-AF65-F5344CB8AC3E}">
        <p14:creationId xmlns:p14="http://schemas.microsoft.com/office/powerpoint/2010/main" val="259496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F3A-35F5-BE45-A30E-02D557B0AF87}"/>
              </a:ext>
            </a:extLst>
          </p:cNvPr>
          <p:cNvSpPr>
            <a:spLocks noGrp="1"/>
          </p:cNvSpPr>
          <p:nvPr>
            <p:ph type="title"/>
          </p:nvPr>
        </p:nvSpPr>
        <p:spPr/>
        <p:txBody>
          <a:bodyPr/>
          <a:lstStyle/>
          <a:p>
            <a:pPr algn="ctr"/>
            <a:r>
              <a:rPr lang="en-US" b="1" dirty="0">
                <a:latin typeface="Baskerville Old Face" pitchFamily="18" charset="0"/>
              </a:rPr>
              <a:t>Factors for IDR Entity’s Consideration</a:t>
            </a:r>
            <a:endParaRPr lang="en-US" dirty="0"/>
          </a:p>
        </p:txBody>
      </p:sp>
      <p:sp>
        <p:nvSpPr>
          <p:cNvPr id="3" name="Content Placeholder 2">
            <a:extLst>
              <a:ext uri="{FF2B5EF4-FFF2-40B4-BE49-F238E27FC236}">
                <a16:creationId xmlns:a16="http://schemas.microsoft.com/office/drawing/2014/main" id="{454512F8-56D7-154E-BAFC-8642A8E8FED4}"/>
              </a:ext>
            </a:extLst>
          </p:cNvPr>
          <p:cNvSpPr>
            <a:spLocks noGrp="1"/>
          </p:cNvSpPr>
          <p:nvPr>
            <p:ph idx="1"/>
          </p:nvPr>
        </p:nvSpPr>
        <p:spPr/>
        <p:txBody>
          <a:bodyPr>
            <a:normAutofit/>
          </a:bodyPr>
          <a:lstStyle/>
          <a:p>
            <a:r>
              <a:rPr lang="en-US" dirty="0">
                <a:latin typeface="Baskerville Old Face" charset="0"/>
                <a:ea typeface="Baskerville Old Face" charset="0"/>
                <a:cs typeface="Baskerville Old Face" charset="0"/>
              </a:rPr>
              <a:t>Qualifying payment amount (QPA), defined as insurer’s median in-network rate</a:t>
            </a:r>
          </a:p>
          <a:p>
            <a:r>
              <a:rPr lang="en-US" dirty="0">
                <a:latin typeface="Baskerville Old Face" charset="0"/>
                <a:ea typeface="Baskerville Old Face" charset="0"/>
                <a:cs typeface="Baskerville Old Face" charset="0"/>
              </a:rPr>
              <a:t>Provider’s level of training, experience and quality of care</a:t>
            </a:r>
          </a:p>
          <a:p>
            <a:r>
              <a:rPr lang="en-US" dirty="0">
                <a:latin typeface="Baskerville Old Face" charset="0"/>
                <a:ea typeface="Baskerville Old Face" charset="0"/>
                <a:cs typeface="Baskerville Old Face" charset="0"/>
              </a:rPr>
              <a:t>Market share of the non-participating provider or facility</a:t>
            </a:r>
          </a:p>
          <a:p>
            <a:r>
              <a:rPr lang="en-US" dirty="0">
                <a:latin typeface="Baskerville Old Face" charset="0"/>
                <a:ea typeface="Baskerville Old Face" charset="0"/>
                <a:cs typeface="Baskerville Old Face" charset="0"/>
              </a:rPr>
              <a:t>Acuity of the patient or complexity of the services provided</a:t>
            </a:r>
          </a:p>
          <a:p>
            <a:r>
              <a:rPr lang="en-US" dirty="0">
                <a:latin typeface="Baskerville Old Face" charset="0"/>
                <a:ea typeface="Baskerville Old Face" charset="0"/>
                <a:cs typeface="Baskerville Old Face" charset="0"/>
              </a:rPr>
              <a:t>Prior contracted rates</a:t>
            </a:r>
          </a:p>
          <a:p>
            <a:r>
              <a:rPr lang="en-US" dirty="0">
                <a:latin typeface="Baskerville Old Face" charset="0"/>
                <a:ea typeface="Baskerville Old Face" charset="0"/>
                <a:cs typeface="Baskerville Old Face" charset="0"/>
              </a:rPr>
              <a:t>Good faith efforts to enter network agreements</a:t>
            </a:r>
          </a:p>
          <a:p>
            <a:r>
              <a:rPr lang="en-US" b="1" i="1" dirty="0">
                <a:latin typeface="Baskerville Old Face" charset="0"/>
                <a:ea typeface="Baskerville Old Face" charset="0"/>
                <a:cs typeface="Baskerville Old Face" charset="0"/>
              </a:rPr>
              <a:t>Barred from considering:</a:t>
            </a:r>
          </a:p>
          <a:p>
            <a:pPr lvl="1"/>
            <a:r>
              <a:rPr lang="en-US" dirty="0">
                <a:latin typeface="Baskerville Old Face" charset="0"/>
                <a:ea typeface="Baskerville Old Face" charset="0"/>
                <a:cs typeface="Baskerville Old Face" charset="0"/>
              </a:rPr>
              <a:t>Provider’s billed charges</a:t>
            </a:r>
          </a:p>
          <a:p>
            <a:pPr lvl="1"/>
            <a:r>
              <a:rPr lang="en-US" dirty="0">
                <a:latin typeface="Baskerville Old Face" charset="0"/>
                <a:ea typeface="Baskerville Old Face" charset="0"/>
                <a:cs typeface="Baskerville Old Face" charset="0"/>
              </a:rPr>
              <a:t>Usual or customary rates</a:t>
            </a:r>
          </a:p>
          <a:p>
            <a:pPr lvl="1"/>
            <a:r>
              <a:rPr lang="en-US" dirty="0">
                <a:latin typeface="Baskerville Old Face" charset="0"/>
                <a:ea typeface="Baskerville Old Face" charset="0"/>
                <a:cs typeface="Baskerville Old Face" charset="0"/>
              </a:rPr>
              <a:t>Rates paid under government programs (Medicare, Medicaid)</a:t>
            </a:r>
            <a:endParaRPr lang="en-US" i="1" dirty="0">
              <a:latin typeface="Baskerville Old Face" charset="0"/>
              <a:ea typeface="Baskerville Old Face" charset="0"/>
              <a:cs typeface="Baskerville Old Face" charset="0"/>
            </a:endParaRPr>
          </a:p>
        </p:txBody>
      </p:sp>
      <p:pic>
        <p:nvPicPr>
          <p:cNvPr id="5" name="Picture 4">
            <a:extLst>
              <a:ext uri="{FF2B5EF4-FFF2-40B4-BE49-F238E27FC236}">
                <a16:creationId xmlns:a16="http://schemas.microsoft.com/office/drawing/2014/main" id="{F2CA8856-86EC-4114-9054-4EF2B5937045}"/>
              </a:ext>
            </a:extLst>
          </p:cNvPr>
          <p:cNvPicPr>
            <a:picLocks noChangeAspect="1"/>
          </p:cNvPicPr>
          <p:nvPr/>
        </p:nvPicPr>
        <p:blipFill>
          <a:blip r:embed="rId2"/>
          <a:stretch>
            <a:fillRect/>
          </a:stretch>
        </p:blipFill>
        <p:spPr>
          <a:xfrm>
            <a:off x="0" y="6267450"/>
            <a:ext cx="2362200" cy="590550"/>
          </a:xfrm>
          <a:prstGeom prst="rect">
            <a:avLst/>
          </a:prstGeom>
        </p:spPr>
      </p:pic>
      <p:sp>
        <p:nvSpPr>
          <p:cNvPr id="4" name="Slide Number Placeholder 3">
            <a:extLst>
              <a:ext uri="{FF2B5EF4-FFF2-40B4-BE49-F238E27FC236}">
                <a16:creationId xmlns:a16="http://schemas.microsoft.com/office/drawing/2014/main" id="{8BE76158-E4D2-4D1B-9DA4-8BB2D3CF1149}"/>
              </a:ext>
            </a:extLst>
          </p:cNvPr>
          <p:cNvSpPr>
            <a:spLocks noGrp="1"/>
          </p:cNvSpPr>
          <p:nvPr>
            <p:ph type="sldNum" sz="quarter" idx="12"/>
          </p:nvPr>
        </p:nvSpPr>
        <p:spPr/>
        <p:txBody>
          <a:bodyPr/>
          <a:lstStyle/>
          <a:p>
            <a:fld id="{09D98FE0-9405-47E5-BFCE-B1E48616763A}" type="slidenum">
              <a:rPr lang="en-US" smtClean="0"/>
              <a:pPr/>
              <a:t>14</a:t>
            </a:fld>
            <a:endParaRPr lang="en-US" dirty="0"/>
          </a:p>
        </p:txBody>
      </p:sp>
    </p:spTree>
    <p:extLst>
      <p:ext uri="{BB962C8B-B14F-4D97-AF65-F5344CB8AC3E}">
        <p14:creationId xmlns:p14="http://schemas.microsoft.com/office/powerpoint/2010/main" val="363783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F3A-35F5-BE45-A30E-02D557B0AF87}"/>
              </a:ext>
            </a:extLst>
          </p:cNvPr>
          <p:cNvSpPr>
            <a:spLocks noGrp="1"/>
          </p:cNvSpPr>
          <p:nvPr>
            <p:ph type="title"/>
          </p:nvPr>
        </p:nvSpPr>
        <p:spPr/>
        <p:txBody>
          <a:bodyPr/>
          <a:lstStyle/>
          <a:p>
            <a:pPr algn="ctr"/>
            <a:r>
              <a:rPr lang="en-US" b="1" dirty="0">
                <a:latin typeface="Baskerville Old Face" panose="02020602080505020303" pitchFamily="18" charset="0"/>
                <a:ea typeface="Calibri" charset="0"/>
                <a:cs typeface="Calibri" charset="0"/>
              </a:rPr>
              <a:t>What Should a Consumer Do?</a:t>
            </a:r>
            <a:endParaRPr lang="en-US" dirty="0"/>
          </a:p>
        </p:txBody>
      </p:sp>
      <p:sp>
        <p:nvSpPr>
          <p:cNvPr id="3" name="Content Placeholder 2">
            <a:extLst>
              <a:ext uri="{FF2B5EF4-FFF2-40B4-BE49-F238E27FC236}">
                <a16:creationId xmlns:a16="http://schemas.microsoft.com/office/drawing/2014/main" id="{454512F8-56D7-154E-BAFC-8642A8E8FED4}"/>
              </a:ext>
            </a:extLst>
          </p:cNvPr>
          <p:cNvSpPr>
            <a:spLocks noGrp="1"/>
          </p:cNvSpPr>
          <p:nvPr>
            <p:ph idx="1"/>
          </p:nvPr>
        </p:nvSpPr>
        <p:spPr>
          <a:xfrm>
            <a:off x="457200" y="1600200"/>
            <a:ext cx="7924800" cy="4800600"/>
          </a:xfrm>
        </p:spPr>
        <p:txBody>
          <a:bodyPr>
            <a:normAutofit/>
          </a:bodyPr>
          <a:lstStyle/>
          <a:p>
            <a:pPr lvl="0"/>
            <a:r>
              <a:rPr lang="en-US" sz="2500" dirty="0">
                <a:latin typeface="Baskerville Old Face" panose="02020602080505020303" pitchFamily="18" charset="0"/>
              </a:rPr>
              <a:t>What can covered consumers expect?</a:t>
            </a:r>
          </a:p>
          <a:p>
            <a:pPr lvl="1"/>
            <a:r>
              <a:rPr lang="en-US" sz="2300" dirty="0">
                <a:latin typeface="Baskerville Old Face" panose="02020602080505020303" pitchFamily="18" charset="0"/>
              </a:rPr>
              <a:t>Law should be self-enforcing</a:t>
            </a:r>
          </a:p>
          <a:p>
            <a:pPr lvl="1"/>
            <a:r>
              <a:rPr lang="en-US" sz="2300" dirty="0">
                <a:latin typeface="Baskerville Old Face" panose="02020602080505020303" pitchFamily="18" charset="0"/>
              </a:rPr>
              <a:t>But consumers should know their rights</a:t>
            </a:r>
          </a:p>
          <a:p>
            <a:r>
              <a:rPr lang="en-US" sz="2500" dirty="0">
                <a:latin typeface="Baskerville Old Face" panose="02020602080505020303" pitchFamily="18" charset="0"/>
              </a:rPr>
              <a:t>When consumers receive a bill, how do they know what they are legally bound to pay?</a:t>
            </a:r>
          </a:p>
          <a:p>
            <a:pPr lvl="1"/>
            <a:r>
              <a:rPr lang="en-US" sz="2300" dirty="0">
                <a:latin typeface="Baskerville Old Face" panose="02020602080505020303" pitchFamily="18" charset="0"/>
              </a:rPr>
              <a:t>Distinguishing bills that fall under the No Surprises Act from bills that are high or unexpected for other reasons</a:t>
            </a:r>
          </a:p>
          <a:p>
            <a:r>
              <a:rPr lang="en-US" sz="2500" dirty="0">
                <a:latin typeface="Baskerville Old Face" panose="02020602080505020303" pitchFamily="18" charset="0"/>
              </a:rPr>
              <a:t>Where should consumers go for help?</a:t>
            </a:r>
          </a:p>
          <a:p>
            <a:pPr lvl="1"/>
            <a:r>
              <a:rPr lang="en-US" sz="2300" dirty="0">
                <a:latin typeface="Baskerville Old Face" panose="02020602080505020303" pitchFamily="18" charset="0"/>
              </a:rPr>
              <a:t>Federal consumer complaint website or phone line</a:t>
            </a:r>
          </a:p>
          <a:p>
            <a:pPr lvl="1"/>
            <a:r>
              <a:rPr lang="en-US" sz="2300" dirty="0">
                <a:latin typeface="Baskerville Old Face" panose="02020602080505020303" pitchFamily="18" charset="0"/>
              </a:rPr>
              <a:t>State processes</a:t>
            </a:r>
          </a:p>
        </p:txBody>
      </p:sp>
      <p:pic>
        <p:nvPicPr>
          <p:cNvPr id="5" name="Picture 4">
            <a:extLst>
              <a:ext uri="{FF2B5EF4-FFF2-40B4-BE49-F238E27FC236}">
                <a16:creationId xmlns:a16="http://schemas.microsoft.com/office/drawing/2014/main" id="{97F4C8FF-A83C-4257-BDDA-11B5C03EB340}"/>
              </a:ext>
            </a:extLst>
          </p:cNvPr>
          <p:cNvPicPr>
            <a:picLocks noChangeAspect="1"/>
          </p:cNvPicPr>
          <p:nvPr/>
        </p:nvPicPr>
        <p:blipFill>
          <a:blip r:embed="rId2"/>
          <a:stretch>
            <a:fillRect/>
          </a:stretch>
        </p:blipFill>
        <p:spPr>
          <a:xfrm>
            <a:off x="0" y="6267450"/>
            <a:ext cx="2362200" cy="590550"/>
          </a:xfrm>
          <a:prstGeom prst="rect">
            <a:avLst/>
          </a:prstGeom>
        </p:spPr>
      </p:pic>
      <p:sp>
        <p:nvSpPr>
          <p:cNvPr id="4" name="Slide Number Placeholder 3">
            <a:extLst>
              <a:ext uri="{FF2B5EF4-FFF2-40B4-BE49-F238E27FC236}">
                <a16:creationId xmlns:a16="http://schemas.microsoft.com/office/drawing/2014/main" id="{E4046D76-DB52-4E4F-8414-AB20002868B5}"/>
              </a:ext>
            </a:extLst>
          </p:cNvPr>
          <p:cNvSpPr>
            <a:spLocks noGrp="1"/>
          </p:cNvSpPr>
          <p:nvPr>
            <p:ph type="sldNum" sz="quarter" idx="12"/>
          </p:nvPr>
        </p:nvSpPr>
        <p:spPr/>
        <p:txBody>
          <a:bodyPr/>
          <a:lstStyle/>
          <a:p>
            <a:fld id="{09D98FE0-9405-47E5-BFCE-B1E48616763A}" type="slidenum">
              <a:rPr lang="en-US" smtClean="0"/>
              <a:pPr/>
              <a:t>15</a:t>
            </a:fld>
            <a:endParaRPr lang="en-US" dirty="0"/>
          </a:p>
        </p:txBody>
      </p:sp>
    </p:spTree>
    <p:extLst>
      <p:ext uri="{BB962C8B-B14F-4D97-AF65-F5344CB8AC3E}">
        <p14:creationId xmlns:p14="http://schemas.microsoft.com/office/powerpoint/2010/main" val="359413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F3A-35F5-BE45-A30E-02D557B0AF87}"/>
              </a:ext>
            </a:extLst>
          </p:cNvPr>
          <p:cNvSpPr>
            <a:spLocks noGrp="1"/>
          </p:cNvSpPr>
          <p:nvPr>
            <p:ph type="title"/>
          </p:nvPr>
        </p:nvSpPr>
        <p:spPr>
          <a:xfrm>
            <a:off x="169199" y="274638"/>
            <a:ext cx="8362589" cy="1143000"/>
          </a:xfrm>
        </p:spPr>
        <p:txBody>
          <a:bodyPr/>
          <a:lstStyle/>
          <a:p>
            <a:pPr algn="ctr"/>
            <a:r>
              <a:rPr lang="en-US" b="1" dirty="0">
                <a:latin typeface="Baskerville Old Face" charset="0"/>
                <a:ea typeface="Baskerville Old Face" charset="0"/>
                <a:cs typeface="Baskerville Old Face" charset="0"/>
              </a:rPr>
              <a:t>Litigation Over the NSA: The Issue</a:t>
            </a:r>
            <a:endParaRPr lang="en-US" dirty="0"/>
          </a:p>
        </p:txBody>
      </p:sp>
      <p:sp>
        <p:nvSpPr>
          <p:cNvPr id="3" name="Content Placeholder 2">
            <a:extLst>
              <a:ext uri="{FF2B5EF4-FFF2-40B4-BE49-F238E27FC236}">
                <a16:creationId xmlns:a16="http://schemas.microsoft.com/office/drawing/2014/main" id="{454512F8-56D7-154E-BAFC-8642A8E8FED4}"/>
              </a:ext>
            </a:extLst>
          </p:cNvPr>
          <p:cNvSpPr>
            <a:spLocks noGrp="1"/>
          </p:cNvSpPr>
          <p:nvPr>
            <p:ph idx="1"/>
          </p:nvPr>
        </p:nvSpPr>
        <p:spPr>
          <a:xfrm>
            <a:off x="152400" y="1524000"/>
            <a:ext cx="8196003" cy="4800600"/>
          </a:xfrm>
        </p:spPr>
        <p:txBody>
          <a:bodyPr>
            <a:normAutofit lnSpcReduction="10000"/>
          </a:bodyPr>
          <a:lstStyle/>
          <a:p>
            <a:r>
              <a:rPr lang="en-US" b="1" dirty="0">
                <a:latin typeface="Baskerville Old Face" charset="0"/>
                <a:ea typeface="Baskerville Old Face" charset="0"/>
                <a:cs typeface="Baskerville Old Face" charset="0"/>
              </a:rPr>
              <a:t>Arbitration is especially important for out-of-network specialty providers</a:t>
            </a:r>
          </a:p>
          <a:p>
            <a:pPr lvl="1"/>
            <a:r>
              <a:rPr lang="en-US" dirty="0">
                <a:latin typeface="Baskerville Old Face" charset="0"/>
                <a:ea typeface="Baskerville Old Face" charset="0"/>
                <a:cs typeface="Baskerville Old Face" charset="0"/>
              </a:rPr>
              <a:t>History of private equity ownership and high charges that have led to higher patient out-of-pocket costs and overall health care costs</a:t>
            </a:r>
          </a:p>
          <a:p>
            <a:endParaRPr lang="en-US" b="1" dirty="0">
              <a:latin typeface="Baskerville Old Face" charset="0"/>
              <a:ea typeface="Baskerville Old Face" charset="0"/>
              <a:cs typeface="Baskerville Old Face" charset="0"/>
            </a:endParaRPr>
          </a:p>
          <a:p>
            <a:r>
              <a:rPr lang="en-US" b="1" dirty="0">
                <a:latin typeface="Baskerville Old Face" charset="0"/>
                <a:ea typeface="Baskerville Old Face" charset="0"/>
                <a:cs typeface="Baskerville Old Face" charset="0"/>
              </a:rPr>
              <a:t>Providers argue:</a:t>
            </a:r>
            <a:endParaRPr lang="en-US" dirty="0">
              <a:latin typeface="Baskerville Old Face" charset="0"/>
              <a:ea typeface="Baskerville Old Face" charset="0"/>
              <a:cs typeface="Baskerville Old Face" charset="0"/>
            </a:endParaRPr>
          </a:p>
          <a:p>
            <a:pPr lvl="1"/>
            <a:r>
              <a:rPr lang="en-US" dirty="0">
                <a:latin typeface="Baskerville Old Face" charset="0"/>
                <a:ea typeface="Baskerville Old Face" charset="0"/>
                <a:cs typeface="Baskerville Old Face" charset="0"/>
              </a:rPr>
              <a:t>Arbitration rule’s guardrails will make it harder to obtain higher rates</a:t>
            </a:r>
          </a:p>
          <a:p>
            <a:pPr lvl="1"/>
            <a:r>
              <a:rPr lang="en-US" dirty="0">
                <a:latin typeface="Baskerville Old Face" charset="0"/>
                <a:ea typeface="Baskerville Old Face" charset="0"/>
                <a:cs typeface="Baskerville Old Face" charset="0"/>
              </a:rPr>
              <a:t>Arbitration rule creates a de facto payment standard that will disadvantage providers and is inconsistent with the No Surprises Act</a:t>
            </a:r>
          </a:p>
          <a:p>
            <a:endParaRPr lang="en-US" dirty="0">
              <a:latin typeface="Baskerville Old Face" charset="0"/>
              <a:ea typeface="Baskerville Old Face" charset="0"/>
              <a:cs typeface="Baskerville Old Face" charset="0"/>
            </a:endParaRPr>
          </a:p>
          <a:p>
            <a:r>
              <a:rPr lang="en-US" b="1" dirty="0">
                <a:latin typeface="Baskerville Old Face" charset="0"/>
                <a:ea typeface="Baskerville Old Face" charset="0"/>
                <a:cs typeface="Baskerville Old Face" charset="0"/>
              </a:rPr>
              <a:t>Biden administration and amici argue:</a:t>
            </a:r>
          </a:p>
          <a:p>
            <a:pPr lvl="1"/>
            <a:r>
              <a:rPr lang="en-US" dirty="0">
                <a:latin typeface="Baskerville Old Face" charset="0"/>
                <a:ea typeface="Baskerville Old Face" charset="0"/>
                <a:cs typeface="Baskerville Old Face" charset="0"/>
              </a:rPr>
              <a:t>Arbitration rule is consistent with the No Surprises Act and Congress’ intent</a:t>
            </a:r>
          </a:p>
          <a:p>
            <a:pPr lvl="1"/>
            <a:r>
              <a:rPr lang="en-US" dirty="0">
                <a:latin typeface="Baskerville Old Face" charset="0"/>
                <a:ea typeface="Baskerville Old Face" charset="0"/>
                <a:cs typeface="Baskerville Old Face" charset="0"/>
              </a:rPr>
              <a:t>Arbitration rule’s guardrails are key to holding down health care costs</a:t>
            </a:r>
          </a:p>
        </p:txBody>
      </p:sp>
      <p:pic>
        <p:nvPicPr>
          <p:cNvPr id="5" name="Picture 4">
            <a:extLst>
              <a:ext uri="{FF2B5EF4-FFF2-40B4-BE49-F238E27FC236}">
                <a16:creationId xmlns:a16="http://schemas.microsoft.com/office/drawing/2014/main" id="{148000E5-68C9-4E41-A1F7-9FEBB2A0B8FB}"/>
              </a:ext>
            </a:extLst>
          </p:cNvPr>
          <p:cNvPicPr>
            <a:picLocks noChangeAspect="1"/>
          </p:cNvPicPr>
          <p:nvPr/>
        </p:nvPicPr>
        <p:blipFill>
          <a:blip r:embed="rId2"/>
          <a:stretch>
            <a:fillRect/>
          </a:stretch>
        </p:blipFill>
        <p:spPr>
          <a:xfrm>
            <a:off x="0" y="6267450"/>
            <a:ext cx="2362200" cy="590550"/>
          </a:xfrm>
          <a:prstGeom prst="rect">
            <a:avLst/>
          </a:prstGeom>
        </p:spPr>
      </p:pic>
      <p:sp>
        <p:nvSpPr>
          <p:cNvPr id="4" name="Slide Number Placeholder 3">
            <a:extLst>
              <a:ext uri="{FF2B5EF4-FFF2-40B4-BE49-F238E27FC236}">
                <a16:creationId xmlns:a16="http://schemas.microsoft.com/office/drawing/2014/main" id="{4D1C05CB-7A0D-4833-BAEC-DDA8A446774D}"/>
              </a:ext>
            </a:extLst>
          </p:cNvPr>
          <p:cNvSpPr>
            <a:spLocks noGrp="1"/>
          </p:cNvSpPr>
          <p:nvPr>
            <p:ph type="sldNum" sz="quarter" idx="12"/>
          </p:nvPr>
        </p:nvSpPr>
        <p:spPr/>
        <p:txBody>
          <a:bodyPr/>
          <a:lstStyle/>
          <a:p>
            <a:fld id="{09D98FE0-9405-47E5-BFCE-B1E48616763A}" type="slidenum">
              <a:rPr lang="en-US" smtClean="0"/>
              <a:pPr/>
              <a:t>16</a:t>
            </a:fld>
            <a:endParaRPr lang="en-US" dirty="0"/>
          </a:p>
        </p:txBody>
      </p:sp>
    </p:spTree>
    <p:extLst>
      <p:ext uri="{BB962C8B-B14F-4D97-AF65-F5344CB8AC3E}">
        <p14:creationId xmlns:p14="http://schemas.microsoft.com/office/powerpoint/2010/main" val="63760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97"/>
            <a:ext cx="7620000" cy="1143000"/>
          </a:xfrm>
        </p:spPr>
        <p:txBody>
          <a:bodyPr/>
          <a:lstStyle/>
          <a:p>
            <a:pPr algn="ctr"/>
            <a:r>
              <a:rPr lang="en-US" sz="4000" b="1" dirty="0">
                <a:latin typeface="Baskerville Old Face" charset="0"/>
                <a:ea typeface="Baskerville Old Face" charset="0"/>
                <a:cs typeface="Baskerville Old Face" charset="0"/>
              </a:rPr>
              <a:t>Aggressive Litigation by Providers</a:t>
            </a:r>
            <a:endParaRPr lang="en-US" sz="4000" dirty="0">
              <a:latin typeface="Baskerville Old Face" charset="0"/>
              <a:ea typeface="Baskerville Old Face" charset="0"/>
              <a:cs typeface="Baskerville Old Face" charset="0"/>
            </a:endParaRPr>
          </a:p>
        </p:txBody>
      </p:sp>
      <p:pic>
        <p:nvPicPr>
          <p:cNvPr id="6" name="Picture 5">
            <a:extLst>
              <a:ext uri="{FF2B5EF4-FFF2-40B4-BE49-F238E27FC236}">
                <a16:creationId xmlns:a16="http://schemas.microsoft.com/office/drawing/2014/main" id="{4B04850A-DB62-4674-83FD-57112B2104E2}"/>
              </a:ext>
            </a:extLst>
          </p:cNvPr>
          <p:cNvPicPr>
            <a:picLocks noChangeAspect="1"/>
          </p:cNvPicPr>
          <p:nvPr/>
        </p:nvPicPr>
        <p:blipFill>
          <a:blip r:embed="rId3"/>
          <a:stretch>
            <a:fillRect/>
          </a:stretch>
        </p:blipFill>
        <p:spPr>
          <a:xfrm>
            <a:off x="0" y="6267450"/>
            <a:ext cx="2362200" cy="590550"/>
          </a:xfrm>
          <a:prstGeom prst="rect">
            <a:avLst/>
          </a:prstGeom>
        </p:spPr>
      </p:pic>
      <p:sp>
        <p:nvSpPr>
          <p:cNvPr id="3" name="Slide Number Placeholder 2">
            <a:extLst>
              <a:ext uri="{FF2B5EF4-FFF2-40B4-BE49-F238E27FC236}">
                <a16:creationId xmlns:a16="http://schemas.microsoft.com/office/drawing/2014/main" id="{3B81B6EF-4055-48D2-B0CB-51C83CB9E142}"/>
              </a:ext>
            </a:extLst>
          </p:cNvPr>
          <p:cNvSpPr>
            <a:spLocks noGrp="1"/>
          </p:cNvSpPr>
          <p:nvPr>
            <p:ph type="sldNum" sz="quarter" idx="12"/>
          </p:nvPr>
        </p:nvSpPr>
        <p:spPr/>
        <p:txBody>
          <a:bodyPr/>
          <a:lstStyle/>
          <a:p>
            <a:fld id="{09D98FE0-9405-47E5-BFCE-B1E48616763A}" type="slidenum">
              <a:rPr lang="en-US" smtClean="0">
                <a:solidFill>
                  <a:schemeClr val="bg1"/>
                </a:solidFill>
              </a:rPr>
              <a:pPr/>
              <a:t>17</a:t>
            </a:fld>
            <a:endParaRPr lang="en-US" dirty="0">
              <a:solidFill>
                <a:schemeClr val="bg1"/>
              </a:solidFill>
            </a:endParaRPr>
          </a:p>
        </p:txBody>
      </p:sp>
      <p:graphicFrame>
        <p:nvGraphicFramePr>
          <p:cNvPr id="8" name="Table 8">
            <a:extLst>
              <a:ext uri="{FF2B5EF4-FFF2-40B4-BE49-F238E27FC236}">
                <a16:creationId xmlns:a16="http://schemas.microsoft.com/office/drawing/2014/main" id="{FA94C769-A53D-4DD5-8C70-D72D6567EBFF}"/>
              </a:ext>
            </a:extLst>
          </p:cNvPr>
          <p:cNvGraphicFramePr>
            <a:graphicFrameLocks noGrp="1"/>
          </p:cNvGraphicFramePr>
          <p:nvPr/>
        </p:nvGraphicFramePr>
        <p:xfrm>
          <a:off x="381000" y="1514566"/>
          <a:ext cx="7696201" cy="4384765"/>
        </p:xfrm>
        <a:graphic>
          <a:graphicData uri="http://schemas.openxmlformats.org/drawingml/2006/table">
            <a:tbl>
              <a:tblPr firstRow="1" bandRow="1">
                <a:tableStyleId>{5C22544A-7EE6-4342-B048-85BDC9FD1C3A}</a:tableStyleId>
              </a:tblPr>
              <a:tblGrid>
                <a:gridCol w="1708608">
                  <a:extLst>
                    <a:ext uri="{9D8B030D-6E8A-4147-A177-3AD203B41FA5}">
                      <a16:colId xmlns:a16="http://schemas.microsoft.com/office/drawing/2014/main" val="55076713"/>
                    </a:ext>
                  </a:extLst>
                </a:gridCol>
                <a:gridCol w="846841">
                  <a:extLst>
                    <a:ext uri="{9D8B030D-6E8A-4147-A177-3AD203B41FA5}">
                      <a16:colId xmlns:a16="http://schemas.microsoft.com/office/drawing/2014/main" val="216110771"/>
                    </a:ext>
                  </a:extLst>
                </a:gridCol>
                <a:gridCol w="2570376">
                  <a:extLst>
                    <a:ext uri="{9D8B030D-6E8A-4147-A177-3AD203B41FA5}">
                      <a16:colId xmlns:a16="http://schemas.microsoft.com/office/drawing/2014/main" val="1662089801"/>
                    </a:ext>
                  </a:extLst>
                </a:gridCol>
                <a:gridCol w="2570376">
                  <a:extLst>
                    <a:ext uri="{9D8B030D-6E8A-4147-A177-3AD203B41FA5}">
                      <a16:colId xmlns:a16="http://schemas.microsoft.com/office/drawing/2014/main" val="3160149152"/>
                    </a:ext>
                  </a:extLst>
                </a:gridCol>
              </a:tblGrid>
              <a:tr h="566057">
                <a:tc>
                  <a:txBody>
                    <a:bodyPr/>
                    <a:lstStyle/>
                    <a:p>
                      <a:pPr algn="ctr"/>
                      <a:r>
                        <a:rPr lang="en-US" sz="1500" dirty="0">
                          <a:latin typeface="Baskerville Old Face" panose="02020602080505020303" pitchFamily="18" charset="0"/>
                        </a:rPr>
                        <a:t>Lead Challenger</a:t>
                      </a:r>
                    </a:p>
                  </a:txBody>
                  <a:tcPr anchor="ctr"/>
                </a:tc>
                <a:tc>
                  <a:txBody>
                    <a:bodyPr/>
                    <a:lstStyle/>
                    <a:p>
                      <a:pPr algn="ctr"/>
                      <a:r>
                        <a:rPr lang="en-US" sz="1500" dirty="0">
                          <a:latin typeface="Baskerville Old Face" panose="02020602080505020303" pitchFamily="18" charset="0"/>
                        </a:rPr>
                        <a:t>Court</a:t>
                      </a:r>
                    </a:p>
                  </a:txBody>
                  <a:tcPr anchor="ctr"/>
                </a:tc>
                <a:tc>
                  <a:txBody>
                    <a:bodyPr/>
                    <a:lstStyle/>
                    <a:p>
                      <a:pPr algn="ctr"/>
                      <a:r>
                        <a:rPr lang="en-US" sz="1500" dirty="0">
                          <a:latin typeface="Baskerville Old Face" panose="02020602080505020303" pitchFamily="18" charset="0"/>
                        </a:rPr>
                        <a:t>Provisions Challenged</a:t>
                      </a:r>
                    </a:p>
                  </a:txBody>
                  <a:tcPr anchor="ctr"/>
                </a:tc>
                <a:tc>
                  <a:txBody>
                    <a:bodyPr/>
                    <a:lstStyle/>
                    <a:p>
                      <a:pPr algn="ctr"/>
                      <a:r>
                        <a:rPr lang="en-US" sz="1500" dirty="0">
                          <a:latin typeface="Baskerville Old Face" panose="02020602080505020303" pitchFamily="18" charset="0"/>
                        </a:rPr>
                        <a:t>Current Status</a:t>
                      </a:r>
                    </a:p>
                  </a:txBody>
                  <a:tcPr anchor="ctr"/>
                </a:tc>
                <a:extLst>
                  <a:ext uri="{0D108BD9-81ED-4DB2-BD59-A6C34878D82A}">
                    <a16:rowId xmlns:a16="http://schemas.microsoft.com/office/drawing/2014/main" val="1987406918"/>
                  </a:ext>
                </a:extLst>
              </a:tr>
              <a:tr h="566057">
                <a:tc>
                  <a:txBody>
                    <a:bodyPr/>
                    <a:lstStyle/>
                    <a:p>
                      <a:pPr algn="ctr"/>
                      <a:r>
                        <a:rPr lang="en-US" sz="1500" dirty="0">
                          <a:latin typeface="Baskerville Old Face" panose="02020602080505020303" pitchFamily="18" charset="0"/>
                        </a:rPr>
                        <a:t>Texas Medical Association</a:t>
                      </a:r>
                    </a:p>
                  </a:txBody>
                  <a:tcPr anchor="ctr"/>
                </a:tc>
                <a:tc>
                  <a:txBody>
                    <a:bodyPr/>
                    <a:lstStyle/>
                    <a:p>
                      <a:pPr algn="ctr"/>
                      <a:r>
                        <a:rPr lang="en-US" sz="1500" dirty="0">
                          <a:latin typeface="Baskerville Old Face" panose="02020602080505020303" pitchFamily="18" charset="0"/>
                        </a:rPr>
                        <a:t>TX</a:t>
                      </a:r>
                    </a:p>
                  </a:txBody>
                  <a:tcPr anchor="ctr"/>
                </a:tc>
                <a:tc>
                  <a:txBody>
                    <a:bodyPr/>
                    <a:lstStyle/>
                    <a:p>
                      <a:pPr algn="ctr"/>
                      <a:r>
                        <a:rPr lang="en-US" sz="1500" dirty="0">
                          <a:latin typeface="Baskerville Old Face" panose="02020602080505020303" pitchFamily="18" charset="0"/>
                        </a:rPr>
                        <a:t>Parts of arbitration rule</a:t>
                      </a:r>
                    </a:p>
                  </a:txBody>
                  <a:tcPr anchor="ctr"/>
                </a:tc>
                <a:tc>
                  <a:txBody>
                    <a:bodyPr/>
                    <a:lstStyle/>
                    <a:p>
                      <a:pPr algn="ctr"/>
                      <a:r>
                        <a:rPr lang="en-US" sz="1500" dirty="0">
                          <a:latin typeface="Baskerville Old Face" panose="02020602080505020303" pitchFamily="18" charset="0"/>
                        </a:rPr>
                        <a:t>Decision </a:t>
                      </a:r>
                      <a:r>
                        <a:rPr lang="en-US" sz="1500">
                          <a:latin typeface="Baskerville Old Face" panose="02020602080505020303" pitchFamily="18" charset="0"/>
                        </a:rPr>
                        <a:t>issued in Feb. </a:t>
                      </a:r>
                      <a:r>
                        <a:rPr lang="en-US" sz="1500" dirty="0">
                          <a:latin typeface="Baskerville Old Face" panose="02020602080505020303" pitchFamily="18" charset="0"/>
                        </a:rPr>
                        <a:t>2022</a:t>
                      </a:r>
                    </a:p>
                  </a:txBody>
                  <a:tcPr anchor="ctr"/>
                </a:tc>
                <a:extLst>
                  <a:ext uri="{0D108BD9-81ED-4DB2-BD59-A6C34878D82A}">
                    <a16:rowId xmlns:a16="http://schemas.microsoft.com/office/drawing/2014/main" val="2281429338"/>
                  </a:ext>
                </a:extLst>
              </a:tr>
              <a:tr h="566057">
                <a:tc>
                  <a:txBody>
                    <a:bodyPr/>
                    <a:lstStyle/>
                    <a:p>
                      <a:pPr algn="ctr"/>
                      <a:r>
                        <a:rPr lang="en-US" sz="1500" dirty="0">
                          <a:latin typeface="Baskerville Old Face" panose="02020602080505020303" pitchFamily="18" charset="0"/>
                        </a:rPr>
                        <a:t>Association of Air Medical Services</a:t>
                      </a:r>
                    </a:p>
                  </a:txBody>
                  <a:tcPr anchor="ctr"/>
                </a:tc>
                <a:tc>
                  <a:txBody>
                    <a:bodyPr/>
                    <a:lstStyle/>
                    <a:p>
                      <a:pPr algn="ctr"/>
                      <a:r>
                        <a:rPr lang="en-US" sz="1500" dirty="0">
                          <a:latin typeface="Baskerville Old Face" panose="02020602080505020303" pitchFamily="18" charset="0"/>
                        </a:rPr>
                        <a:t>DC</a:t>
                      </a:r>
                    </a:p>
                  </a:txBody>
                  <a:tcPr anchor="ctr"/>
                </a:tc>
                <a:tc>
                  <a:txBody>
                    <a:bodyPr/>
                    <a:lstStyle/>
                    <a:p>
                      <a:pPr algn="ctr"/>
                      <a:r>
                        <a:rPr lang="en-US" sz="1500" dirty="0">
                          <a:latin typeface="Baskerville Old Face" panose="02020602080505020303" pitchFamily="18" charset="0"/>
                        </a:rPr>
                        <a:t>Parts of arbitration rule; Methodology to calculate QPA</a:t>
                      </a:r>
                    </a:p>
                  </a:txBody>
                  <a:tcPr anchor="ctr"/>
                </a:tc>
                <a:tc>
                  <a:txBody>
                    <a:bodyPr/>
                    <a:lstStyle/>
                    <a:p>
                      <a:pPr algn="ctr"/>
                      <a:r>
                        <a:rPr lang="en-US" sz="1500" dirty="0">
                          <a:latin typeface="Baskerville Old Face" panose="02020602080505020303" pitchFamily="18" charset="0"/>
                        </a:rPr>
                        <a:t>Hearing on Mar. 21, 2022</a:t>
                      </a:r>
                    </a:p>
                  </a:txBody>
                  <a:tcPr anchor="ctr"/>
                </a:tc>
                <a:extLst>
                  <a:ext uri="{0D108BD9-81ED-4DB2-BD59-A6C34878D82A}">
                    <a16:rowId xmlns:a16="http://schemas.microsoft.com/office/drawing/2014/main" val="3884238424"/>
                  </a:ext>
                </a:extLst>
              </a:tr>
              <a:tr h="566057">
                <a:tc>
                  <a:txBody>
                    <a:bodyPr/>
                    <a:lstStyle/>
                    <a:p>
                      <a:pPr algn="ctr"/>
                      <a:r>
                        <a:rPr lang="en-US" sz="1500" dirty="0">
                          <a:latin typeface="Baskerville Old Face" panose="02020602080505020303" pitchFamily="18" charset="0"/>
                        </a:rPr>
                        <a:t>American Medical Association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latin typeface="Baskerville Old Face" panose="02020602080505020303" pitchFamily="18" charset="0"/>
                        </a:rPr>
                        <a:t>DC</a:t>
                      </a:r>
                    </a:p>
                  </a:txBody>
                  <a:tcPr anchor="ctr"/>
                </a:tc>
                <a:tc>
                  <a:txBody>
                    <a:bodyPr/>
                    <a:lstStyle/>
                    <a:p>
                      <a:pPr algn="ctr"/>
                      <a:r>
                        <a:rPr lang="en-US" sz="1500" dirty="0">
                          <a:latin typeface="Baskerville Old Face" panose="02020602080505020303" pitchFamily="18" charset="0"/>
                        </a:rPr>
                        <a:t>Parts of arbitration rule</a:t>
                      </a:r>
                    </a:p>
                  </a:txBody>
                  <a:tcPr anchor="ctr"/>
                </a:tc>
                <a:tc>
                  <a:txBody>
                    <a:bodyPr/>
                    <a:lstStyle/>
                    <a:p>
                      <a:pPr algn="ctr"/>
                      <a:r>
                        <a:rPr lang="en-US" sz="1500" dirty="0">
                          <a:latin typeface="Baskerville Old Face" panose="02020602080505020303" pitchFamily="18" charset="0"/>
                        </a:rPr>
                        <a:t>Hearing on Mar. 21, 2022</a:t>
                      </a:r>
                    </a:p>
                  </a:txBody>
                  <a:tcPr anchor="ctr"/>
                </a:tc>
                <a:extLst>
                  <a:ext uri="{0D108BD9-81ED-4DB2-BD59-A6C34878D82A}">
                    <a16:rowId xmlns:a16="http://schemas.microsoft.com/office/drawing/2014/main" val="3984236718"/>
                  </a:ext>
                </a:extLst>
              </a:tr>
              <a:tr h="566057">
                <a:tc>
                  <a:txBody>
                    <a:bodyPr/>
                    <a:lstStyle/>
                    <a:p>
                      <a:pPr algn="ctr"/>
                      <a:r>
                        <a:rPr lang="en-US" sz="1500" b="0" kern="1200" dirty="0">
                          <a:solidFill>
                            <a:schemeClr val="dk1"/>
                          </a:solidFill>
                          <a:effectLst/>
                          <a:latin typeface="Baskerville Old Face" panose="02020602080505020303" pitchFamily="18" charset="0"/>
                          <a:ea typeface="+mn-ea"/>
                          <a:cs typeface="+mn-cs"/>
                        </a:rPr>
                        <a:t>American Society of Anesthesiologists</a:t>
                      </a:r>
                      <a:endParaRPr lang="en-US" sz="1500" b="0" dirty="0">
                        <a:latin typeface="Baskerville Old Face" panose="02020602080505020303" pitchFamily="18" charset="0"/>
                      </a:endParaRPr>
                    </a:p>
                  </a:txBody>
                  <a:tcPr anchor="ctr"/>
                </a:tc>
                <a:tc>
                  <a:txBody>
                    <a:bodyPr/>
                    <a:lstStyle/>
                    <a:p>
                      <a:pPr algn="ctr"/>
                      <a:r>
                        <a:rPr lang="en-US" sz="1500" dirty="0">
                          <a:latin typeface="Baskerville Old Face" panose="02020602080505020303" pitchFamily="18" charset="0"/>
                        </a:rPr>
                        <a:t>IL</a:t>
                      </a:r>
                    </a:p>
                  </a:txBody>
                  <a:tcPr anchor="ctr"/>
                </a:tc>
                <a:tc>
                  <a:txBody>
                    <a:bodyPr/>
                    <a:lstStyle/>
                    <a:p>
                      <a:pPr algn="ctr"/>
                      <a:r>
                        <a:rPr lang="en-US" sz="1500" dirty="0">
                          <a:latin typeface="Baskerville Old Face" panose="02020602080505020303" pitchFamily="18" charset="0"/>
                        </a:rPr>
                        <a:t>Parts of arbitration rule</a:t>
                      </a:r>
                    </a:p>
                  </a:txBody>
                  <a:tcPr anchor="ctr"/>
                </a:tc>
                <a:tc>
                  <a:txBody>
                    <a:bodyPr/>
                    <a:lstStyle/>
                    <a:p>
                      <a:pPr algn="ctr"/>
                      <a:r>
                        <a:rPr lang="en-US" sz="1500" dirty="0">
                          <a:latin typeface="Baskerville Old Face" panose="02020602080505020303" pitchFamily="18" charset="0"/>
                        </a:rPr>
                        <a:t>On hold </a:t>
                      </a:r>
                      <a:r>
                        <a:rPr lang="en-US" sz="1500" dirty="0" err="1">
                          <a:latin typeface="Baskerville Old Face" panose="02020602080505020303" pitchFamily="18" charset="0"/>
                        </a:rPr>
                        <a:t>til</a:t>
                      </a:r>
                      <a:r>
                        <a:rPr lang="en-US" sz="1500" dirty="0">
                          <a:latin typeface="Baskerville Old Face" panose="02020602080505020303" pitchFamily="18" charset="0"/>
                        </a:rPr>
                        <a:t> May</a:t>
                      </a:r>
                    </a:p>
                  </a:txBody>
                  <a:tcPr anchor="ctr"/>
                </a:tc>
                <a:extLst>
                  <a:ext uri="{0D108BD9-81ED-4DB2-BD59-A6C34878D82A}">
                    <a16:rowId xmlns:a16="http://schemas.microsoft.com/office/drawing/2014/main" val="1629269358"/>
                  </a:ext>
                </a:extLst>
              </a:tr>
              <a:tr h="566057">
                <a:tc>
                  <a:txBody>
                    <a:bodyPr/>
                    <a:lstStyle/>
                    <a:p>
                      <a:pPr algn="ctr"/>
                      <a:r>
                        <a:rPr lang="en-US" sz="1500" b="0" kern="1200" dirty="0">
                          <a:solidFill>
                            <a:schemeClr val="dk1"/>
                          </a:solidFill>
                          <a:effectLst/>
                          <a:latin typeface="Baskerville Old Face" panose="02020602080505020303" pitchFamily="18" charset="0"/>
                          <a:ea typeface="+mn-ea"/>
                          <a:cs typeface="+mn-cs"/>
                        </a:rPr>
                        <a:t>Georgia College of Emergency Physicians</a:t>
                      </a:r>
                      <a:endParaRPr lang="en-US" sz="1500" b="0" dirty="0">
                        <a:latin typeface="Baskerville Old Face" panose="02020602080505020303" pitchFamily="18" charset="0"/>
                      </a:endParaRPr>
                    </a:p>
                  </a:txBody>
                  <a:tcPr anchor="ctr"/>
                </a:tc>
                <a:tc>
                  <a:txBody>
                    <a:bodyPr/>
                    <a:lstStyle/>
                    <a:p>
                      <a:pPr algn="ctr"/>
                      <a:r>
                        <a:rPr lang="en-US" sz="1500" dirty="0">
                          <a:latin typeface="Baskerville Old Face" panose="02020602080505020303" pitchFamily="18" charset="0"/>
                        </a:rPr>
                        <a:t>GA</a:t>
                      </a:r>
                    </a:p>
                  </a:txBody>
                  <a:tcPr anchor="ctr"/>
                </a:tc>
                <a:tc>
                  <a:txBody>
                    <a:bodyPr/>
                    <a:lstStyle/>
                    <a:p>
                      <a:pPr algn="ctr"/>
                      <a:r>
                        <a:rPr lang="en-US" sz="1500" dirty="0">
                          <a:latin typeface="Baskerville Old Face" panose="02020602080505020303" pitchFamily="18" charset="0"/>
                        </a:rPr>
                        <a:t>Parts of arbitration rule</a:t>
                      </a:r>
                    </a:p>
                  </a:txBody>
                  <a:tcPr anchor="ctr"/>
                </a:tc>
                <a:tc>
                  <a:txBody>
                    <a:bodyPr/>
                    <a:lstStyle/>
                    <a:p>
                      <a:pPr algn="ctr"/>
                      <a:r>
                        <a:rPr lang="en-US" sz="1500" dirty="0">
                          <a:latin typeface="Baskerville Old Face" panose="02020602080505020303" pitchFamily="18" charset="0"/>
                        </a:rPr>
                        <a:t>On hold </a:t>
                      </a:r>
                      <a:r>
                        <a:rPr lang="en-US" sz="1500" dirty="0" err="1">
                          <a:latin typeface="Baskerville Old Face" panose="02020602080505020303" pitchFamily="18" charset="0"/>
                        </a:rPr>
                        <a:t>til</a:t>
                      </a:r>
                      <a:r>
                        <a:rPr lang="en-US" sz="1500" dirty="0">
                          <a:latin typeface="Baskerville Old Face" panose="02020602080505020303" pitchFamily="18" charset="0"/>
                        </a:rPr>
                        <a:t> May</a:t>
                      </a:r>
                    </a:p>
                  </a:txBody>
                  <a:tcPr anchor="ctr"/>
                </a:tc>
                <a:extLst>
                  <a:ext uri="{0D108BD9-81ED-4DB2-BD59-A6C34878D82A}">
                    <a16:rowId xmlns:a16="http://schemas.microsoft.com/office/drawing/2014/main" val="2325203653"/>
                  </a:ext>
                </a:extLst>
              </a:tr>
              <a:tr h="566057">
                <a:tc>
                  <a:txBody>
                    <a:bodyPr/>
                    <a:lstStyle/>
                    <a:p>
                      <a:pPr algn="ctr"/>
                      <a:r>
                        <a:rPr lang="en-US" sz="1500" b="0" kern="1200" dirty="0">
                          <a:solidFill>
                            <a:schemeClr val="dk1"/>
                          </a:solidFill>
                          <a:effectLst/>
                          <a:latin typeface="Baskerville Old Face" panose="02020602080505020303" pitchFamily="18" charset="0"/>
                          <a:ea typeface="+mn-ea"/>
                          <a:cs typeface="+mn-cs"/>
                        </a:rPr>
                        <a:t>Dr. Daniel Haller</a:t>
                      </a:r>
                      <a:endParaRPr lang="en-US" sz="1500" b="0" dirty="0">
                        <a:latin typeface="Baskerville Old Face" panose="02020602080505020303" pitchFamily="18" charset="0"/>
                      </a:endParaRPr>
                    </a:p>
                  </a:txBody>
                  <a:tcPr anchor="ctr"/>
                </a:tc>
                <a:tc>
                  <a:txBody>
                    <a:bodyPr/>
                    <a:lstStyle/>
                    <a:p>
                      <a:pPr algn="ctr"/>
                      <a:r>
                        <a:rPr lang="en-US" sz="1500" dirty="0">
                          <a:latin typeface="Baskerville Old Face" panose="02020602080505020303" pitchFamily="18" charset="0"/>
                        </a:rPr>
                        <a:t>NY</a:t>
                      </a:r>
                    </a:p>
                  </a:txBody>
                  <a:tcPr anchor="ctr"/>
                </a:tc>
                <a:tc>
                  <a:txBody>
                    <a:bodyPr/>
                    <a:lstStyle/>
                    <a:p>
                      <a:pPr algn="ctr"/>
                      <a:r>
                        <a:rPr lang="en-US" sz="1500" dirty="0">
                          <a:latin typeface="Baskerville Old Face" panose="02020602080505020303" pitchFamily="18" charset="0"/>
                        </a:rPr>
                        <a:t>Parts of arbitration rule;</a:t>
                      </a:r>
                    </a:p>
                    <a:p>
                      <a:pPr algn="ctr"/>
                      <a:r>
                        <a:rPr lang="en-US" sz="1500" dirty="0">
                          <a:latin typeface="Baskerville Old Face" panose="02020602080505020303" pitchFamily="18" charset="0"/>
                        </a:rPr>
                        <a:t>Statutory arbitration process;</a:t>
                      </a:r>
                    </a:p>
                    <a:p>
                      <a:pPr algn="ctr"/>
                      <a:r>
                        <a:rPr lang="en-US" sz="1500" dirty="0">
                          <a:latin typeface="Baskerville Old Face" panose="02020602080505020303" pitchFamily="18" charset="0"/>
                        </a:rPr>
                        <a:t>Statutory patient protections</a:t>
                      </a:r>
                    </a:p>
                  </a:txBody>
                  <a:tcPr anchor="ctr"/>
                </a:tc>
                <a:tc>
                  <a:txBody>
                    <a:bodyPr/>
                    <a:lstStyle/>
                    <a:p>
                      <a:pPr algn="ctr"/>
                      <a:r>
                        <a:rPr lang="en-US" sz="1500" dirty="0">
                          <a:latin typeface="Baskerville Old Face" panose="02020602080505020303" pitchFamily="18" charset="0"/>
                        </a:rPr>
                        <a:t>Proceeding but slowly</a:t>
                      </a:r>
                    </a:p>
                  </a:txBody>
                  <a:tcPr anchor="ctr"/>
                </a:tc>
                <a:extLst>
                  <a:ext uri="{0D108BD9-81ED-4DB2-BD59-A6C34878D82A}">
                    <a16:rowId xmlns:a16="http://schemas.microsoft.com/office/drawing/2014/main" val="381272143"/>
                  </a:ext>
                </a:extLst>
              </a:tr>
            </a:tbl>
          </a:graphicData>
        </a:graphic>
      </p:graphicFrame>
    </p:spTree>
    <p:extLst>
      <p:ext uri="{BB962C8B-B14F-4D97-AF65-F5344CB8AC3E}">
        <p14:creationId xmlns:p14="http://schemas.microsoft.com/office/powerpoint/2010/main" val="326496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F3A-35F5-BE45-A30E-02D557B0AF87}"/>
              </a:ext>
            </a:extLst>
          </p:cNvPr>
          <p:cNvSpPr>
            <a:spLocks noGrp="1"/>
          </p:cNvSpPr>
          <p:nvPr>
            <p:ph type="title"/>
          </p:nvPr>
        </p:nvSpPr>
        <p:spPr/>
        <p:txBody>
          <a:bodyPr/>
          <a:lstStyle/>
          <a:p>
            <a:pPr algn="ctr"/>
            <a:r>
              <a:rPr lang="en-US" b="1" dirty="0">
                <a:latin typeface="Baskerville Old Face" charset="0"/>
                <a:ea typeface="Baskerville Old Face" charset="0"/>
                <a:cs typeface="Baskerville Old Face" charset="0"/>
              </a:rPr>
              <a:t>Impact and What to Expect Next</a:t>
            </a:r>
            <a:endParaRPr lang="en-US" dirty="0"/>
          </a:p>
        </p:txBody>
      </p:sp>
      <p:sp>
        <p:nvSpPr>
          <p:cNvPr id="3" name="Content Placeholder 2">
            <a:extLst>
              <a:ext uri="{FF2B5EF4-FFF2-40B4-BE49-F238E27FC236}">
                <a16:creationId xmlns:a16="http://schemas.microsoft.com/office/drawing/2014/main" id="{454512F8-56D7-154E-BAFC-8642A8E8FED4}"/>
              </a:ext>
            </a:extLst>
          </p:cNvPr>
          <p:cNvSpPr>
            <a:spLocks noGrp="1"/>
          </p:cNvSpPr>
          <p:nvPr>
            <p:ph idx="1"/>
          </p:nvPr>
        </p:nvSpPr>
        <p:spPr>
          <a:xfrm>
            <a:off x="33597" y="1600200"/>
            <a:ext cx="5050646" cy="4667250"/>
          </a:xfrm>
        </p:spPr>
        <p:txBody>
          <a:bodyPr>
            <a:normAutofit fontScale="92500" lnSpcReduction="20000"/>
          </a:bodyPr>
          <a:lstStyle/>
          <a:p>
            <a:r>
              <a:rPr lang="en-US" dirty="0">
                <a:latin typeface="Baskerville Old Face" charset="0"/>
                <a:ea typeface="Baskerville Old Face" charset="0"/>
                <a:cs typeface="Baskerville Old Face" charset="0"/>
              </a:rPr>
              <a:t>Decision in </a:t>
            </a:r>
            <a:r>
              <a:rPr lang="en-US" i="1" dirty="0">
                <a:latin typeface="Baskerville Old Face" charset="0"/>
                <a:ea typeface="Baskerville Old Face" charset="0"/>
                <a:cs typeface="Baskerville Old Face" charset="0"/>
              </a:rPr>
              <a:t>Texas Medical Association</a:t>
            </a:r>
            <a:r>
              <a:rPr lang="en-US" dirty="0">
                <a:latin typeface="Baskerville Old Face" charset="0"/>
                <a:ea typeface="Baskerville Old Face" charset="0"/>
                <a:cs typeface="Baskerville Old Face" charset="0"/>
              </a:rPr>
              <a:t> </a:t>
            </a:r>
            <a:r>
              <a:rPr lang="en-US" dirty="0">
                <a:latin typeface="Baskerville Old Face" charset="0"/>
                <a:ea typeface="Baskerville Old Face" charset="0"/>
                <a:cs typeface="Baskerville Old Face" charset="0"/>
                <a:sym typeface="Wingdings" panose="05000000000000000000" pitchFamily="2" charset="2"/>
              </a:rPr>
              <a:t>i</a:t>
            </a:r>
            <a:r>
              <a:rPr lang="en-US" dirty="0">
                <a:latin typeface="Baskerville Old Face" charset="0"/>
                <a:ea typeface="Baskerville Old Face" charset="0"/>
                <a:cs typeface="Baskerville Old Face" charset="0"/>
              </a:rPr>
              <a:t>nvalidated parts of the arbitration rule on a nationwide basis; no appeal yet</a:t>
            </a:r>
          </a:p>
          <a:p>
            <a:pPr lvl="1"/>
            <a:r>
              <a:rPr lang="en-US" dirty="0">
                <a:latin typeface="Baskerville Old Face" charset="0"/>
                <a:ea typeface="Baskerville Old Face" charset="0"/>
                <a:cs typeface="Baskerville Old Face" charset="0"/>
              </a:rPr>
              <a:t>Arbitration can proceed but decision eliminates key guardrails designed to keep costs down </a:t>
            </a:r>
          </a:p>
          <a:p>
            <a:pPr lvl="1"/>
            <a:r>
              <a:rPr lang="en-US" dirty="0">
                <a:latin typeface="Baskerville Old Face" charset="0"/>
                <a:ea typeface="Baskerville Old Face" charset="0"/>
                <a:cs typeface="Baskerville Old Face" charset="0"/>
              </a:rPr>
              <a:t>Core consumer protections remain in place </a:t>
            </a:r>
          </a:p>
          <a:p>
            <a:endParaRPr lang="en-US" dirty="0">
              <a:latin typeface="Baskerville Old Face" charset="0"/>
              <a:ea typeface="Baskerville Old Face" charset="0"/>
              <a:cs typeface="Baskerville Old Face" charset="0"/>
            </a:endParaRPr>
          </a:p>
          <a:p>
            <a:r>
              <a:rPr lang="en-US" dirty="0">
                <a:latin typeface="Baskerville Old Face" charset="0"/>
                <a:ea typeface="Baskerville Old Face" charset="0"/>
                <a:cs typeface="Baskerville Old Face" charset="0"/>
              </a:rPr>
              <a:t>Other lawsuits are generally on hold and a DC court indicated this week that a decision seems unlikely</a:t>
            </a:r>
          </a:p>
          <a:p>
            <a:endParaRPr lang="en-US" b="1" dirty="0">
              <a:latin typeface="Baskerville Old Face" charset="0"/>
              <a:ea typeface="Baskerville Old Face" charset="0"/>
              <a:cs typeface="Baskerville Old Face" charset="0"/>
            </a:endParaRPr>
          </a:p>
          <a:p>
            <a:r>
              <a:rPr lang="en-US" b="1" dirty="0">
                <a:latin typeface="Baskerville Old Face" charset="0"/>
                <a:ea typeface="Baskerville Old Face" charset="0"/>
                <a:cs typeface="Baskerville Old Face" charset="0"/>
              </a:rPr>
              <a:t>May 2022: </a:t>
            </a:r>
            <a:r>
              <a:rPr lang="en-US" dirty="0">
                <a:latin typeface="Baskerville Old Face" charset="0"/>
                <a:ea typeface="Baskerville Old Face" charset="0"/>
                <a:cs typeface="Baskerville Old Face" charset="0"/>
              </a:rPr>
              <a:t>Biden administration will issue a final rule that could rescind, replace, or readopt the challenged parts of the arbitration rule</a:t>
            </a:r>
            <a:endParaRPr lang="en-US" b="1" dirty="0">
              <a:latin typeface="Baskerville Old Face" charset="0"/>
              <a:ea typeface="Baskerville Old Face" charset="0"/>
              <a:cs typeface="Baskerville Old Face" charset="0"/>
            </a:endParaRPr>
          </a:p>
        </p:txBody>
      </p:sp>
      <p:pic>
        <p:nvPicPr>
          <p:cNvPr id="5" name="Picture 4">
            <a:extLst>
              <a:ext uri="{FF2B5EF4-FFF2-40B4-BE49-F238E27FC236}">
                <a16:creationId xmlns:a16="http://schemas.microsoft.com/office/drawing/2014/main" id="{148000E5-68C9-4E41-A1F7-9FEBB2A0B8FB}"/>
              </a:ext>
            </a:extLst>
          </p:cNvPr>
          <p:cNvPicPr>
            <a:picLocks noChangeAspect="1"/>
          </p:cNvPicPr>
          <p:nvPr/>
        </p:nvPicPr>
        <p:blipFill>
          <a:blip r:embed="rId2"/>
          <a:stretch>
            <a:fillRect/>
          </a:stretch>
        </p:blipFill>
        <p:spPr>
          <a:xfrm>
            <a:off x="0" y="6267450"/>
            <a:ext cx="2362200" cy="590550"/>
          </a:xfrm>
          <a:prstGeom prst="rect">
            <a:avLst/>
          </a:prstGeom>
        </p:spPr>
      </p:pic>
      <p:sp>
        <p:nvSpPr>
          <p:cNvPr id="4" name="Slide Number Placeholder 3">
            <a:extLst>
              <a:ext uri="{FF2B5EF4-FFF2-40B4-BE49-F238E27FC236}">
                <a16:creationId xmlns:a16="http://schemas.microsoft.com/office/drawing/2014/main" id="{4D1C05CB-7A0D-4833-BAEC-DDA8A446774D}"/>
              </a:ext>
            </a:extLst>
          </p:cNvPr>
          <p:cNvSpPr>
            <a:spLocks noGrp="1"/>
          </p:cNvSpPr>
          <p:nvPr>
            <p:ph type="sldNum" sz="quarter" idx="12"/>
          </p:nvPr>
        </p:nvSpPr>
        <p:spPr/>
        <p:txBody>
          <a:bodyPr/>
          <a:lstStyle/>
          <a:p>
            <a:fld id="{09D98FE0-9405-47E5-BFCE-B1E48616763A}" type="slidenum">
              <a:rPr lang="en-US" smtClean="0"/>
              <a:pPr/>
              <a:t>18</a:t>
            </a:fld>
            <a:endParaRPr lang="en-US" dirty="0"/>
          </a:p>
        </p:txBody>
      </p:sp>
      <p:pic>
        <p:nvPicPr>
          <p:cNvPr id="9" name="Picture 8">
            <a:extLst>
              <a:ext uri="{FF2B5EF4-FFF2-40B4-BE49-F238E27FC236}">
                <a16:creationId xmlns:a16="http://schemas.microsoft.com/office/drawing/2014/main" id="{58E3F67F-B87E-4A3B-9773-FE998E26AA55}"/>
              </a:ext>
            </a:extLst>
          </p:cNvPr>
          <p:cNvPicPr>
            <a:picLocks noChangeAspect="1"/>
          </p:cNvPicPr>
          <p:nvPr/>
        </p:nvPicPr>
        <p:blipFill>
          <a:blip r:embed="rId3"/>
          <a:stretch>
            <a:fillRect/>
          </a:stretch>
        </p:blipFill>
        <p:spPr>
          <a:xfrm>
            <a:off x="5084243" y="1741072"/>
            <a:ext cx="3293889" cy="2701131"/>
          </a:xfrm>
          <a:prstGeom prst="rect">
            <a:avLst/>
          </a:prstGeom>
        </p:spPr>
      </p:pic>
      <p:sp>
        <p:nvSpPr>
          <p:cNvPr id="10" name="Content Placeholder 2">
            <a:extLst>
              <a:ext uri="{FF2B5EF4-FFF2-40B4-BE49-F238E27FC236}">
                <a16:creationId xmlns:a16="http://schemas.microsoft.com/office/drawing/2014/main" id="{51086A63-46FE-423C-A59C-5294595A9E75}"/>
              </a:ext>
            </a:extLst>
          </p:cNvPr>
          <p:cNvSpPr txBox="1">
            <a:spLocks/>
          </p:cNvSpPr>
          <p:nvPr/>
        </p:nvSpPr>
        <p:spPr>
          <a:xfrm>
            <a:off x="5164311" y="4495800"/>
            <a:ext cx="3293889" cy="66436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1000" dirty="0">
                <a:latin typeface="Baskerville Old Face" charset="0"/>
                <a:ea typeface="Baskerville Old Face" charset="0"/>
                <a:cs typeface="Baskerville Old Face" charset="0"/>
              </a:rPr>
              <a:t>Source: </a:t>
            </a:r>
            <a:r>
              <a:rPr lang="en-US" sz="1000" dirty="0">
                <a:latin typeface="Baskerville Old Face" charset="0"/>
                <a:ea typeface="Baskerville Old Face" charset="0"/>
                <a:cs typeface="Baskerville Old Face" charset="0"/>
                <a:hlinkClick r:id="rId4"/>
              </a:rPr>
              <a:t>https://www.commonwealthfund.org/blog/2022/health-care-providers-fight-arbitration-rule-no-surprises-act</a:t>
            </a:r>
            <a:r>
              <a:rPr lang="en-US" sz="1000" dirty="0">
                <a:latin typeface="Baskerville Old Face" charset="0"/>
                <a:ea typeface="Baskerville Old Face" charset="0"/>
                <a:cs typeface="Baskerville Old Face" charset="0"/>
              </a:rPr>
              <a:t> </a:t>
            </a:r>
          </a:p>
        </p:txBody>
      </p:sp>
    </p:spTree>
    <p:extLst>
      <p:ext uri="{BB962C8B-B14F-4D97-AF65-F5344CB8AC3E}">
        <p14:creationId xmlns:p14="http://schemas.microsoft.com/office/powerpoint/2010/main" val="333403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38864" y="4190939"/>
            <a:ext cx="8463512" cy="651067"/>
          </a:xfrm>
        </p:spPr>
        <p:txBody>
          <a:bodyPr/>
          <a:lstStyle/>
          <a:p>
            <a:r>
              <a:rPr lang="en-US" sz="2800" dirty="0">
                <a:latin typeface="Segoe UI" panose="020B0502040204020203" pitchFamily="34" charset="0"/>
                <a:ea typeface="Segoe UI" panose="020B0502040204020203" pitchFamily="34" charset="0"/>
                <a:cs typeface="Segoe UI" panose="020B0502040204020203" pitchFamily="34" charset="0"/>
              </a:rPr>
              <a:t>Surprise Billing in Washington State</a:t>
            </a:r>
          </a:p>
        </p:txBody>
      </p:sp>
      <p:sp>
        <p:nvSpPr>
          <p:cNvPr id="10" name="Subtitle 9"/>
          <p:cNvSpPr>
            <a:spLocks noGrp="1"/>
          </p:cNvSpPr>
          <p:nvPr>
            <p:ph type="subTitle" idx="1"/>
          </p:nvPr>
        </p:nvSpPr>
        <p:spPr>
          <a:xfrm>
            <a:off x="338864" y="4842006"/>
            <a:ext cx="8463512" cy="450720"/>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 </a:t>
            </a:r>
          </a:p>
          <a:p>
            <a:r>
              <a:rPr lang="en-US" sz="1600" dirty="0">
                <a:latin typeface="Segoe UI" panose="020B0502040204020203" pitchFamily="34" charset="0"/>
                <a:ea typeface="Segoe UI" panose="020B0502040204020203" pitchFamily="34" charset="0"/>
                <a:cs typeface="Segoe UI" panose="020B0502040204020203" pitchFamily="34" charset="0"/>
              </a:rPr>
              <a:t>    </a:t>
            </a:r>
          </a:p>
          <a:p>
            <a:r>
              <a:rPr lang="en-US" sz="1600" dirty="0">
                <a:latin typeface="Segoe UI" panose="020B0502040204020203" pitchFamily="34" charset="0"/>
                <a:ea typeface="Segoe UI" panose="020B0502040204020203" pitchFamily="34" charset="0"/>
                <a:cs typeface="Segoe UI" panose="020B0502040204020203" pitchFamily="34" charset="0"/>
              </a:rPr>
              <a:t>Jane Beyer, Senior Health </a:t>
            </a:r>
            <a:r>
              <a:rPr lang="en-US" sz="1600">
                <a:latin typeface="Segoe UI" panose="020B0502040204020203" pitchFamily="34" charset="0"/>
                <a:ea typeface="Segoe UI" panose="020B0502040204020203" pitchFamily="34" charset="0"/>
                <a:cs typeface="Segoe UI" panose="020B0502040204020203" pitchFamily="34" charset="0"/>
              </a:rPr>
              <a:t>Policy Advisor</a:t>
            </a:r>
            <a:endParaRPr lang="en-US" sz="1600" dirty="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18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F3BC587-9836-7040-A9E7-13A5CF5DA93A}"/>
              </a:ext>
            </a:extLst>
          </p:cNvPr>
          <p:cNvSpPr>
            <a:spLocks noGrp="1"/>
          </p:cNvSpPr>
          <p:nvPr>
            <p:ph type="body" sz="quarter" idx="10"/>
          </p:nvPr>
        </p:nvSpPr>
        <p:spPr>
          <a:xfrm>
            <a:off x="627434" y="3297790"/>
            <a:ext cx="7772399" cy="2774237"/>
          </a:xfrm>
        </p:spPr>
        <p:txBody>
          <a:bodyPr>
            <a:normAutofit fontScale="92500" lnSpcReduction="10000"/>
          </a:bodyPr>
          <a:lstStyle/>
          <a:p>
            <a:r>
              <a:rPr lang="en-US" sz="1600" dirty="0">
                <a:ea typeface="+mn-lt"/>
                <a:cs typeface="+mn-lt"/>
              </a:rPr>
              <a:t>Rachel </a:t>
            </a:r>
            <a:r>
              <a:rPr lang="en-US" sz="1600" dirty="0" err="1">
                <a:ea typeface="+mn-lt"/>
                <a:cs typeface="+mn-lt"/>
              </a:rPr>
              <a:t>Nuzum</a:t>
            </a:r>
            <a:endParaRPr lang="en-US" sz="1600" dirty="0">
              <a:ea typeface="+mn-lt"/>
              <a:cs typeface="+mn-lt"/>
            </a:endParaRPr>
          </a:p>
          <a:p>
            <a:r>
              <a:rPr lang="en-US" sz="1600" dirty="0">
                <a:ea typeface="+mn-lt"/>
                <a:cs typeface="+mn-lt"/>
              </a:rPr>
              <a:t>Vice President, Federal and State Health Policy</a:t>
            </a:r>
          </a:p>
          <a:p>
            <a:r>
              <a:rPr lang="en-US" sz="1600" dirty="0">
                <a:ea typeface="+mn-lt"/>
                <a:cs typeface="+mn-lt"/>
              </a:rPr>
              <a:t>The Commonwealth Fund</a:t>
            </a:r>
          </a:p>
          <a:p>
            <a:endParaRPr lang="en-US" sz="1600" dirty="0">
              <a:ea typeface="+mn-lt"/>
              <a:cs typeface="+mn-lt"/>
            </a:endParaRPr>
          </a:p>
          <a:p>
            <a:r>
              <a:rPr lang="en-US" sz="1600" b="1" dirty="0">
                <a:ea typeface="+mn-lt"/>
                <a:cs typeface="+mn-lt"/>
              </a:rPr>
              <a:t>Follow @</a:t>
            </a:r>
            <a:endParaRPr lang="en-US" sz="1600" b="1" dirty="0"/>
          </a:p>
          <a:p>
            <a:r>
              <a:rPr lang="en-US" dirty="0"/>
              <a:t>       </a:t>
            </a:r>
            <a:r>
              <a:rPr lang="en-US" dirty="0" err="1"/>
              <a:t>raenuzum</a:t>
            </a:r>
            <a:endParaRPr lang="en-US" dirty="0"/>
          </a:p>
          <a:p>
            <a:endParaRPr lang="en-US" sz="900" dirty="0"/>
          </a:p>
          <a:p>
            <a:r>
              <a:rPr lang="en-US" dirty="0"/>
              <a:t>       </a:t>
            </a:r>
            <a:r>
              <a:rPr lang="en-US" dirty="0" err="1"/>
              <a:t>rachelnuzum</a:t>
            </a:r>
            <a:endParaRPr lang="en-US" dirty="0"/>
          </a:p>
          <a:p>
            <a:endParaRPr lang="en-US" dirty="0"/>
          </a:p>
          <a:p>
            <a:r>
              <a:rPr lang="en-US" b="1" dirty="0"/>
              <a:t>Learn more</a:t>
            </a:r>
          </a:p>
          <a:p>
            <a:r>
              <a:rPr lang="en-US" dirty="0"/>
              <a:t>Commonwealthfund.org</a:t>
            </a:r>
          </a:p>
        </p:txBody>
      </p:sp>
      <p:sp>
        <p:nvSpPr>
          <p:cNvPr id="8" name="Title 7">
            <a:extLst>
              <a:ext uri="{FF2B5EF4-FFF2-40B4-BE49-F238E27FC236}">
                <a16:creationId xmlns:a16="http://schemas.microsoft.com/office/drawing/2014/main" id="{19A040B7-4A32-4A4C-90CB-37112BBA2069}"/>
              </a:ext>
            </a:extLst>
          </p:cNvPr>
          <p:cNvSpPr>
            <a:spLocks noGrp="1"/>
          </p:cNvSpPr>
          <p:nvPr>
            <p:ph type="ctrTitle"/>
          </p:nvPr>
        </p:nvSpPr>
        <p:spPr>
          <a:xfrm>
            <a:off x="627433" y="1051134"/>
            <a:ext cx="7772400" cy="1310198"/>
          </a:xfrm>
        </p:spPr>
        <p:txBody>
          <a:bodyPr>
            <a:normAutofit fontScale="90000"/>
          </a:bodyPr>
          <a:lstStyle/>
          <a:p>
            <a:r>
              <a:rPr lang="en-US" dirty="0"/>
              <a:t>SURPRISE MEDICAL BILLS: Latest Court Challenges and What Consumers Can Expect</a:t>
            </a:r>
          </a:p>
        </p:txBody>
      </p:sp>
      <p:sp>
        <p:nvSpPr>
          <p:cNvPr id="6" name="Freeform 86">
            <a:extLst>
              <a:ext uri="{FF2B5EF4-FFF2-40B4-BE49-F238E27FC236}">
                <a16:creationId xmlns:a16="http://schemas.microsoft.com/office/drawing/2014/main" id="{5396BC77-2219-466B-909C-0FD46C0175DC}"/>
              </a:ext>
            </a:extLst>
          </p:cNvPr>
          <p:cNvSpPr>
            <a:spLocks noChangeArrowheads="1"/>
          </p:cNvSpPr>
          <p:nvPr/>
        </p:nvSpPr>
        <p:spPr bwMode="auto">
          <a:xfrm>
            <a:off x="652293" y="4530016"/>
            <a:ext cx="256627" cy="25717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1426" tIns="25713" rIns="51426" bIns="25713" anchor="ctr"/>
          <a:lstStyle/>
          <a:p>
            <a:pPr>
              <a:defRPr/>
            </a:pPr>
            <a:endParaRPr lang="en-US" sz="1013">
              <a:latin typeface="Trebuchet MS Regular" panose="020B0603020202020204" pitchFamily="34" charset="0"/>
            </a:endParaRPr>
          </a:p>
        </p:txBody>
      </p:sp>
      <p:pic>
        <p:nvPicPr>
          <p:cNvPr id="7" name="Graphic 6">
            <a:extLst>
              <a:ext uri="{FF2B5EF4-FFF2-40B4-BE49-F238E27FC236}">
                <a16:creationId xmlns:a16="http://schemas.microsoft.com/office/drawing/2014/main" id="{0A841E29-3688-4E53-9E78-8713A48271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293" y="4878394"/>
            <a:ext cx="256627" cy="257175"/>
          </a:xfrm>
          <a:prstGeom prst="rect">
            <a:avLst/>
          </a:prstGeom>
        </p:spPr>
      </p:pic>
    </p:spTree>
    <p:extLst>
      <p:ext uri="{BB962C8B-B14F-4D97-AF65-F5344CB8AC3E}">
        <p14:creationId xmlns:p14="http://schemas.microsoft.com/office/powerpoint/2010/main" val="427367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C18C-035F-41C0-BFA7-48A2F68F691F}"/>
              </a:ext>
            </a:extLst>
          </p:cNvPr>
          <p:cNvSpPr>
            <a:spLocks noGrp="1"/>
          </p:cNvSpPr>
          <p:nvPr>
            <p:ph type="title"/>
          </p:nvPr>
        </p:nvSpPr>
        <p:spPr/>
        <p:txBody>
          <a:bodyPr/>
          <a:lstStyle/>
          <a:p>
            <a:r>
              <a:rPr lang="en-US" dirty="0"/>
              <a:t>Washington State BBPA &amp; the NSA</a:t>
            </a:r>
          </a:p>
        </p:txBody>
      </p:sp>
      <p:sp>
        <p:nvSpPr>
          <p:cNvPr id="3" name="Text Placeholder 2">
            <a:extLst>
              <a:ext uri="{FF2B5EF4-FFF2-40B4-BE49-F238E27FC236}">
                <a16:creationId xmlns:a16="http://schemas.microsoft.com/office/drawing/2014/main" id="{65AEC453-DD80-435F-9A5E-90ADE9BD69E5}"/>
              </a:ext>
            </a:extLst>
          </p:cNvPr>
          <p:cNvSpPr>
            <a:spLocks noGrp="1"/>
          </p:cNvSpPr>
          <p:nvPr>
            <p:ph type="body" idx="1"/>
          </p:nvPr>
        </p:nvSpPr>
        <p:spPr>
          <a:xfrm>
            <a:off x="331939" y="1218584"/>
            <a:ext cx="8480120" cy="4124206"/>
          </a:xfrm>
        </p:spPr>
        <p:txBody>
          <a:bodyPr/>
          <a:lstStyle/>
          <a:p>
            <a:pPr>
              <a:spcAft>
                <a:spcPts val="2400"/>
              </a:spcAft>
            </a:pPr>
            <a:r>
              <a:rPr lang="en-US" b="1" dirty="0"/>
              <a:t>Balance Billing Protection Act (2019)</a:t>
            </a:r>
          </a:p>
          <a:p>
            <a:pPr marL="342900" indent="-342900">
              <a:spcAft>
                <a:spcPts val="2400"/>
              </a:spcAft>
              <a:buFont typeface="Arial" panose="020B0604020202020204" pitchFamily="34" charset="0"/>
              <a:buChar char="•"/>
            </a:pPr>
            <a:r>
              <a:rPr lang="en-US" dirty="0"/>
              <a:t>Effective January 1, 2020</a:t>
            </a:r>
          </a:p>
          <a:p>
            <a:pPr marL="342900" indent="-342900">
              <a:spcAft>
                <a:spcPts val="2400"/>
              </a:spcAft>
              <a:buFont typeface="Arial" panose="020B0604020202020204" pitchFamily="34" charset="0"/>
              <a:buChar char="•"/>
            </a:pPr>
            <a:r>
              <a:rPr lang="en-US" dirty="0"/>
              <a:t>Comprehensive – “specified state law”</a:t>
            </a:r>
          </a:p>
          <a:p>
            <a:pPr>
              <a:spcAft>
                <a:spcPts val="2400"/>
              </a:spcAft>
            </a:pPr>
            <a:r>
              <a:rPr lang="en-US" b="1" dirty="0"/>
              <a:t>E2SHB 1688 (2022)</a:t>
            </a:r>
          </a:p>
          <a:p>
            <a:pPr marL="342900" indent="-342900">
              <a:spcAft>
                <a:spcPts val="2400"/>
              </a:spcAft>
              <a:buFont typeface="Arial" panose="020B0604020202020204" pitchFamily="34" charset="0"/>
              <a:buChar char="•"/>
            </a:pPr>
            <a:r>
              <a:rPr lang="en-US" dirty="0"/>
              <a:t>Aligns the BBPA and NSA, but retains key BBPA consumer protections</a:t>
            </a:r>
          </a:p>
          <a:p>
            <a:pPr marL="342900" indent="-342900">
              <a:spcAft>
                <a:spcPts val="2400"/>
              </a:spcAft>
              <a:buFont typeface="Arial" panose="020B0604020202020204" pitchFamily="34" charset="0"/>
              <a:buChar char="•"/>
            </a:pPr>
            <a:r>
              <a:rPr lang="en-US" dirty="0"/>
              <a:t>Awaiting Governor’s signature</a:t>
            </a:r>
          </a:p>
        </p:txBody>
      </p:sp>
      <p:sp>
        <p:nvSpPr>
          <p:cNvPr id="6" name="Footer Placeholder 6">
            <a:extLst>
              <a:ext uri="{FF2B5EF4-FFF2-40B4-BE49-F238E27FC236}">
                <a16:creationId xmlns:a16="http://schemas.microsoft.com/office/drawing/2014/main" id="{6F8FD108-E829-436B-A329-BF002208F171}"/>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lumMod val="75000"/>
                    <a:lumOff val="25000"/>
                  </a:prstClr>
                </a:solidFill>
                <a:latin typeface="Segoe UI" panose="020B0502040204020203" pitchFamily="34" charset="0"/>
                <a:cs typeface="Segoe UI" panose="020B0502040204020203" pitchFamily="34" charset="0"/>
              </a:rPr>
              <a:t>Commonwealth Fund</a:t>
            </a:r>
            <a:endParaRPr kumimoji="0" lang="en-US" sz="1000" b="0" i="0" u="none" strike="noStrike" kern="1200" cap="none" spc="0" normalizeH="0" baseline="0" noProof="0" dirty="0">
              <a:ln>
                <a:noFill/>
              </a:ln>
              <a:solidFill>
                <a:prstClr val="black">
                  <a:lumMod val="75000"/>
                  <a:lumOff val="25000"/>
                </a:prstClr>
              </a:solidFill>
              <a:effectLst/>
              <a:uLnTx/>
              <a:uFillTx/>
              <a:latin typeface="Segoe UI"/>
              <a:ea typeface="+mn-ea"/>
              <a:cs typeface="Segoe UI"/>
            </a:endParaRPr>
          </a:p>
        </p:txBody>
      </p:sp>
      <p:sp>
        <p:nvSpPr>
          <p:cNvPr id="7" name="Date Placeholder 3">
            <a:extLst>
              <a:ext uri="{FF2B5EF4-FFF2-40B4-BE49-F238E27FC236}">
                <a16:creationId xmlns:a16="http://schemas.microsoft.com/office/drawing/2014/main" id="{A05E0A5A-55E5-43B6-AB6E-EF68993429FA}"/>
              </a:ext>
            </a:extLst>
          </p:cNvPr>
          <p:cNvSpPr txBox="1">
            <a:spLocks/>
          </p:cNvSpPr>
          <p:nvPr/>
        </p:nvSpPr>
        <p:spPr>
          <a:xfrm>
            <a:off x="5946713" y="6314490"/>
            <a:ext cx="2133600" cy="200972"/>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March  24, 2022</a:t>
            </a:r>
          </a:p>
        </p:txBody>
      </p:sp>
      <p:sp>
        <p:nvSpPr>
          <p:cNvPr id="8" name="Slide Number Placeholder 7">
            <a:extLst>
              <a:ext uri="{FF2B5EF4-FFF2-40B4-BE49-F238E27FC236}">
                <a16:creationId xmlns:a16="http://schemas.microsoft.com/office/drawing/2014/main" id="{128D7B00-48C6-41B6-851C-8FE92E51AD8A}"/>
              </a:ext>
            </a:extLst>
          </p:cNvPr>
          <p:cNvSpPr txBox="1">
            <a:spLocks/>
          </p:cNvSpPr>
          <p:nvPr/>
        </p:nvSpPr>
        <p:spPr>
          <a:xfrm>
            <a:off x="8165697" y="6314490"/>
            <a:ext cx="639439" cy="200972"/>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81B80C-5BE7-794F-A6A0-8361E3B5D2E6}" type="slidenum">
              <a:rPr lang="en-US" smtClean="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pPr/>
              <a:t>20</a:t>
            </a:fld>
            <a:endParaRPr lang="en-US">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1843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DEA5-B1E8-49D9-853F-53B7F0041448}"/>
              </a:ext>
            </a:extLst>
          </p:cNvPr>
          <p:cNvSpPr>
            <a:spLocks noGrp="1"/>
          </p:cNvSpPr>
          <p:nvPr>
            <p:ph type="title"/>
          </p:nvPr>
        </p:nvSpPr>
        <p:spPr/>
        <p:txBody>
          <a:bodyPr/>
          <a:lstStyle/>
          <a:p>
            <a:r>
              <a:rPr lang="en-US" dirty="0"/>
              <a:t>From the consumer’s perspective</a:t>
            </a:r>
          </a:p>
        </p:txBody>
      </p:sp>
      <p:sp>
        <p:nvSpPr>
          <p:cNvPr id="3" name="Text Placeholder 2">
            <a:extLst>
              <a:ext uri="{FF2B5EF4-FFF2-40B4-BE49-F238E27FC236}">
                <a16:creationId xmlns:a16="http://schemas.microsoft.com/office/drawing/2014/main" id="{8C50AED9-EB41-4C12-BCF9-53E90D1F4733}"/>
              </a:ext>
            </a:extLst>
          </p:cNvPr>
          <p:cNvSpPr>
            <a:spLocks noGrp="1"/>
          </p:cNvSpPr>
          <p:nvPr>
            <p:ph type="body" idx="1"/>
          </p:nvPr>
        </p:nvSpPr>
        <p:spPr>
          <a:xfrm>
            <a:off x="331939" y="1218584"/>
            <a:ext cx="8480120" cy="4893647"/>
          </a:xfrm>
        </p:spPr>
        <p:txBody>
          <a:bodyPr/>
          <a:lstStyle/>
          <a:p>
            <a:r>
              <a:rPr lang="en-US" dirty="0"/>
              <a:t>If a consumer receives a surprise bill:</a:t>
            </a:r>
          </a:p>
          <a:p>
            <a:pPr marL="342900" indent="-342900">
              <a:buFont typeface="Arial" panose="020B0604020202020204" pitchFamily="34" charset="0"/>
              <a:buChar char="•"/>
            </a:pPr>
            <a:r>
              <a:rPr lang="en-US" dirty="0"/>
              <a:t>Don’t pay it right away…</a:t>
            </a:r>
          </a:p>
          <a:p>
            <a:pPr marL="342900" indent="-342900">
              <a:buFont typeface="Arial" panose="020B0604020202020204" pitchFamily="34" charset="0"/>
              <a:buChar char="•"/>
            </a:pPr>
            <a:r>
              <a:rPr lang="en-US" dirty="0"/>
              <a:t>Contact their health plan – is deductible satisfied? What would in-network cost-sharing be for this service?</a:t>
            </a:r>
          </a:p>
          <a:p>
            <a:pPr marL="342900" indent="-342900">
              <a:buFont typeface="Arial" panose="020B0604020202020204" pitchFamily="34" charset="0"/>
              <a:buChar char="•"/>
            </a:pPr>
            <a:r>
              <a:rPr lang="en-US" dirty="0"/>
              <a:t>Contact the provider – is this a balance bill?</a:t>
            </a:r>
          </a:p>
          <a:p>
            <a:pPr marL="342900" indent="-342900">
              <a:buFont typeface="Arial" panose="020B0604020202020204" pitchFamily="34" charset="0"/>
              <a:buChar char="•"/>
            </a:pPr>
            <a:r>
              <a:rPr lang="en-US" dirty="0"/>
              <a:t>If the provider won’t waive the bill, call our consumer advocates.</a:t>
            </a:r>
          </a:p>
          <a:p>
            <a:pPr marL="342900" indent="-342900">
              <a:buFont typeface="Arial" panose="020B0604020202020204" pitchFamily="34" charset="0"/>
              <a:buChar char="•"/>
            </a:pPr>
            <a:r>
              <a:rPr lang="en-US" dirty="0"/>
              <a:t>Under the BBPA</a:t>
            </a:r>
          </a:p>
          <a:p>
            <a:pPr marL="800100" lvl="1" indent="-342900">
              <a:buFont typeface="Arial" panose="020B0604020202020204" pitchFamily="34" charset="0"/>
              <a:buChar char="•"/>
            </a:pPr>
            <a:r>
              <a:rPr lang="en-US" dirty="0"/>
              <a:t>OIC will contact provider.  Give them an “opportunity to cure”.</a:t>
            </a:r>
          </a:p>
          <a:p>
            <a:pPr marL="800100" lvl="1" indent="-342900">
              <a:buFont typeface="Arial" panose="020B0604020202020204" pitchFamily="34" charset="0"/>
              <a:buChar char="•"/>
            </a:pPr>
            <a:r>
              <a:rPr lang="en-US" dirty="0"/>
              <a:t>If pattern of “unresolved violations” refer to state medical commission or applicable disciplinary authority.</a:t>
            </a:r>
          </a:p>
          <a:p>
            <a:pPr marL="800100" lvl="1" indent="-342900">
              <a:buFont typeface="Arial" panose="020B0604020202020204" pitchFamily="34" charset="0"/>
              <a:buChar char="•"/>
            </a:pPr>
            <a:r>
              <a:rPr lang="en-US" dirty="0"/>
              <a:t>If provider is out-of-state, we refer the complaint to CMS.</a:t>
            </a:r>
          </a:p>
          <a:p>
            <a:pPr marL="800100" lvl="1" indent="-342900">
              <a:buFont typeface="Arial" panose="020B0604020202020204" pitchFamily="34" charset="0"/>
              <a:buChar char="•"/>
            </a:pPr>
            <a:r>
              <a:rPr lang="en-US" dirty="0"/>
              <a:t>If plan is self-funded and not participating in BBPA, we refer the complaint to CMS or DOL.</a:t>
            </a:r>
          </a:p>
          <a:p>
            <a:pPr marL="80010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65ECE8AE-E559-4C70-9514-DB808AD08788}"/>
              </a:ext>
            </a:extLst>
          </p:cNvPr>
          <p:cNvSpPr>
            <a:spLocks noGrp="1"/>
          </p:cNvSpPr>
          <p:nvPr>
            <p:ph type="ftr" sz="quarter" idx="5"/>
          </p:nvPr>
        </p:nvSpPr>
        <p:spPr>
          <a:xfrm>
            <a:off x="7327364" y="6333570"/>
            <a:ext cx="890904" cy="153888"/>
          </a:xfrm>
        </p:spPr>
        <p:txBody>
          <a:bodyPr/>
          <a:lstStyle/>
          <a:p>
            <a:pPr marL="12700">
              <a:spcBef>
                <a:spcPts val="175"/>
              </a:spcBef>
            </a:pPr>
            <a:r>
              <a:rPr lang="en-US" spc="-5" dirty="0"/>
              <a:t>March 24, 2022</a:t>
            </a:r>
          </a:p>
        </p:txBody>
      </p:sp>
      <p:sp>
        <p:nvSpPr>
          <p:cNvPr id="5" name="Slide Number Placeholder 4">
            <a:extLst>
              <a:ext uri="{FF2B5EF4-FFF2-40B4-BE49-F238E27FC236}">
                <a16:creationId xmlns:a16="http://schemas.microsoft.com/office/drawing/2014/main" id="{DDD40973-D955-4DC2-A87B-DE124EE0266A}"/>
              </a:ext>
            </a:extLst>
          </p:cNvPr>
          <p:cNvSpPr>
            <a:spLocks noGrp="1"/>
          </p:cNvSpPr>
          <p:nvPr>
            <p:ph type="sldNum" sz="quarter" idx="7"/>
          </p:nvPr>
        </p:nvSpPr>
        <p:spPr>
          <a:xfrm>
            <a:off x="8641691" y="6333570"/>
            <a:ext cx="187959" cy="193675"/>
          </a:xfrm>
        </p:spPr>
        <p:txBody>
          <a:bodyPr/>
          <a:lstStyle/>
          <a:p>
            <a:pPr marL="25400">
              <a:spcBef>
                <a:spcPts val="175"/>
              </a:spcBef>
            </a:pPr>
            <a:fld id="{81D60167-4931-47E6-BA6A-407CBD079E47}" type="slidenum">
              <a:rPr lang="en-US" spc="-5" smtClean="0"/>
              <a:pPr marL="25400">
                <a:spcBef>
                  <a:spcPts val="175"/>
                </a:spcBef>
              </a:pPr>
              <a:t>21</a:t>
            </a:fld>
            <a:endParaRPr lang="en-US" spc="-5" dirty="0"/>
          </a:p>
        </p:txBody>
      </p:sp>
      <p:sp>
        <p:nvSpPr>
          <p:cNvPr id="6" name="Footer Placeholder 6">
            <a:extLst>
              <a:ext uri="{FF2B5EF4-FFF2-40B4-BE49-F238E27FC236}">
                <a16:creationId xmlns:a16="http://schemas.microsoft.com/office/drawing/2014/main" id="{2E1D2D22-6742-43A9-95DB-A33214D80C15}"/>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lumMod val="75000"/>
                    <a:lumOff val="25000"/>
                  </a:prstClr>
                </a:solidFill>
                <a:latin typeface="Segoe UI" panose="020B0502040204020203" pitchFamily="34" charset="0"/>
                <a:cs typeface="Segoe UI" panose="020B0502040204020203" pitchFamily="34" charset="0"/>
              </a:rPr>
              <a:t>Commonwealth Fund</a:t>
            </a:r>
            <a:endParaRPr kumimoji="0" lang="en-US" sz="1000" b="0" i="0" u="none" strike="noStrike" kern="1200" cap="none" spc="0" normalizeH="0" baseline="0" noProof="0" dirty="0">
              <a:ln>
                <a:noFill/>
              </a:ln>
              <a:solidFill>
                <a:prstClr val="black">
                  <a:lumMod val="75000"/>
                  <a:lumOff val="25000"/>
                </a:prstClr>
              </a:solidFill>
              <a:effectLst/>
              <a:uLnTx/>
              <a:uFillTx/>
              <a:latin typeface="Segoe UI"/>
              <a:ea typeface="+mn-ea"/>
              <a:cs typeface="Segoe UI"/>
            </a:endParaRPr>
          </a:p>
        </p:txBody>
      </p:sp>
    </p:spTree>
    <p:extLst>
      <p:ext uri="{BB962C8B-B14F-4D97-AF65-F5344CB8AC3E}">
        <p14:creationId xmlns:p14="http://schemas.microsoft.com/office/powerpoint/2010/main" val="142292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From the consumer’s perspective</a:t>
            </a:r>
          </a:p>
        </p:txBody>
      </p:sp>
      <p:sp>
        <p:nvSpPr>
          <p:cNvPr id="3" name="Content Placeholder 2"/>
          <p:cNvSpPr>
            <a:spLocks noGrp="1"/>
          </p:cNvSpPr>
          <p:nvPr>
            <p:ph idx="1"/>
          </p:nvPr>
        </p:nvSpPr>
        <p:spPr/>
        <p:txBody>
          <a:bodyPr>
            <a:normAutofit/>
          </a:bodyPr>
          <a:lstStyle/>
          <a:p>
            <a:r>
              <a:rPr lang="en-US" dirty="0">
                <a:latin typeface="Segoe UI" panose="020B0502040204020203" pitchFamily="34" charset="0"/>
                <a:ea typeface="Segoe UI" panose="020B0502040204020203" pitchFamily="34" charset="0"/>
                <a:cs typeface="Segoe UI" panose="020B0502040204020203" pitchFamily="34" charset="0"/>
              </a:rPr>
              <a:t>Key vulnerabilities and Washington’s response:</a:t>
            </a:r>
          </a:p>
          <a:p>
            <a:pPr marL="457200" indent="-4572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Provide greater protection than NSA under state law</a:t>
            </a:r>
          </a:p>
          <a:p>
            <a:pPr marL="1200150" lvl="1" indent="-4572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Include prohibition on providers/facilities asking consumers to waive their balance billing protections</a:t>
            </a:r>
          </a:p>
          <a:p>
            <a:pPr marL="1200150" lvl="1" indent="-4572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Require providers to refund excess consumer payments with interest</a:t>
            </a:r>
          </a:p>
          <a:p>
            <a:pPr marL="457200" indent="-457200">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Address language access, i.e. OIC’s Notice of Consumer Rights translated into 11 languages and available on our website</a:t>
            </a:r>
          </a:p>
        </p:txBody>
      </p:sp>
      <p:sp>
        <p:nvSpPr>
          <p:cNvPr id="7" name="Footer Placeholder 6">
            <a:extLst>
              <a:ext uri="{FF2B5EF4-FFF2-40B4-BE49-F238E27FC236}">
                <a16:creationId xmlns:a16="http://schemas.microsoft.com/office/drawing/2014/main" id="{C293664C-E599-4EDD-B45F-8396058D38BC}"/>
              </a:ext>
            </a:extLst>
          </p:cNvPr>
          <p:cNvSpPr>
            <a:spLocks noGrp="1"/>
          </p:cNvSpPr>
          <p:nvPr>
            <p:ph type="ftr" sz="quarter" idx="11"/>
          </p:nvPr>
        </p:nvSpPr>
        <p:spPr>
          <a:xfrm>
            <a:off x="1427209" y="6314490"/>
            <a:ext cx="3354245" cy="200972"/>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a:t>
            </a:r>
            <a:endParaRPr lang="en-US" dirty="0"/>
          </a:p>
        </p:txBody>
      </p:sp>
      <p:sp>
        <p:nvSpPr>
          <p:cNvPr id="8" name="Date Placeholder 3">
            <a:extLst>
              <a:ext uri="{FF2B5EF4-FFF2-40B4-BE49-F238E27FC236}">
                <a16:creationId xmlns:a16="http://schemas.microsoft.com/office/drawing/2014/main" id="{19D283F8-E9D1-4FAF-A56B-013FE5E5B286}"/>
              </a:ext>
            </a:extLst>
          </p:cNvPr>
          <p:cNvSpPr>
            <a:spLocks noGrp="1"/>
          </p:cNvSpPr>
          <p:nvPr>
            <p:ph type="dt" sz="half" idx="10"/>
          </p:nvPr>
        </p:nvSpPr>
        <p:spPr>
          <a:xfrm>
            <a:off x="5946713" y="6314490"/>
            <a:ext cx="2133600" cy="200972"/>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March  24, 2022</a:t>
            </a:r>
          </a:p>
        </p:txBody>
      </p:sp>
      <p:sp>
        <p:nvSpPr>
          <p:cNvPr id="9" name="Slide Number Placeholder 7">
            <a:extLst>
              <a:ext uri="{FF2B5EF4-FFF2-40B4-BE49-F238E27FC236}">
                <a16:creationId xmlns:a16="http://schemas.microsoft.com/office/drawing/2014/main" id="{5462A240-75C6-4699-91E4-3274EFF210AA}"/>
              </a:ext>
            </a:extLst>
          </p:cNvPr>
          <p:cNvSpPr>
            <a:spLocks noGrp="1"/>
          </p:cNvSpPr>
          <p:nvPr>
            <p:ph type="sldNum" sz="quarter" idx="12"/>
          </p:nvPr>
        </p:nvSpPr>
        <p:spPr>
          <a:xfrm>
            <a:off x="8165697" y="6314490"/>
            <a:ext cx="639439" cy="200972"/>
          </a:xfrm>
        </p:spPr>
        <p:txBody>
          <a:bodyPr/>
          <a:lstStyle/>
          <a:p>
            <a:fld id="{2981B80C-5BE7-794F-A6A0-8361E3B5D2E6}" type="slidenum">
              <a:rPr lang="en-US" smtClean="0">
                <a:latin typeface="Segoe UI" panose="020B0502040204020203" pitchFamily="34" charset="0"/>
                <a:ea typeface="Segoe UI" panose="020B0502040204020203" pitchFamily="34" charset="0"/>
                <a:cs typeface="Segoe UI" panose="020B0502040204020203" pitchFamily="34" charset="0"/>
              </a:rPr>
              <a:t>22</a:t>
            </a:fld>
            <a:endParaRPr lang="en-US">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025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AAF1-5177-4BCB-A605-67C9E87B6565}"/>
              </a:ext>
            </a:extLst>
          </p:cNvPr>
          <p:cNvSpPr>
            <a:spLocks noGrp="1"/>
          </p:cNvSpPr>
          <p:nvPr>
            <p:ph type="title"/>
          </p:nvPr>
        </p:nvSpPr>
        <p:spPr/>
        <p:txBody>
          <a:bodyPr/>
          <a:lstStyle/>
          <a:p>
            <a:r>
              <a:rPr lang="en-US" dirty="0"/>
              <a:t>From a state regulator’s perspective</a:t>
            </a:r>
          </a:p>
        </p:txBody>
      </p:sp>
      <p:sp>
        <p:nvSpPr>
          <p:cNvPr id="3" name="Content Placeholder 2">
            <a:extLst>
              <a:ext uri="{FF2B5EF4-FFF2-40B4-BE49-F238E27FC236}">
                <a16:creationId xmlns:a16="http://schemas.microsoft.com/office/drawing/2014/main" id="{2A8B56A1-7FE9-4F2F-9A9F-36FC6FE3F920}"/>
              </a:ext>
            </a:extLst>
          </p:cNvPr>
          <p:cNvSpPr>
            <a:spLocks noGrp="1"/>
          </p:cNvSpPr>
          <p:nvPr>
            <p:ph idx="1"/>
          </p:nvPr>
        </p:nvSpPr>
        <p:spPr/>
        <p:txBody>
          <a:bodyPr/>
          <a:lstStyle/>
          <a:p>
            <a:r>
              <a:rPr lang="en-US" dirty="0"/>
              <a:t>For states with their own balance billing laws, consider:</a:t>
            </a:r>
          </a:p>
          <a:p>
            <a:pPr marL="457200" indent="-457200">
              <a:buFont typeface="Arial" panose="020B0604020202020204" pitchFamily="34" charset="0"/>
              <a:buChar char="•"/>
            </a:pPr>
            <a:r>
              <a:rPr lang="en-US" dirty="0"/>
              <a:t>Consumer, provider, and issuer confusion regarding which law applies to a particular emergency room visit or planned procedure</a:t>
            </a:r>
          </a:p>
          <a:p>
            <a:pPr marL="457200" indent="-457200">
              <a:buFont typeface="Arial" panose="020B0604020202020204" pitchFamily="34" charset="0"/>
              <a:buChar char="•"/>
            </a:pPr>
            <a:r>
              <a:rPr lang="en-US" dirty="0"/>
              <a:t>Align state law with the NSA?</a:t>
            </a:r>
          </a:p>
          <a:p>
            <a:pPr marL="457200" indent="-457200">
              <a:buFont typeface="Arial" panose="020B0604020202020204" pitchFamily="34" charset="0"/>
              <a:buChar char="•"/>
            </a:pPr>
            <a:r>
              <a:rPr lang="en-US" dirty="0"/>
              <a:t>Repeal the state law?</a:t>
            </a:r>
          </a:p>
          <a:p>
            <a:pPr marL="457200" indent="-457200">
              <a:buFont typeface="Arial" panose="020B0604020202020204" pitchFamily="34" charset="0"/>
              <a:buChar char="•"/>
            </a:pPr>
            <a:r>
              <a:rPr lang="en-US" dirty="0"/>
              <a:t>If no action, potentially two parallel statutes addressing the same ER visit or planned procedure</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DBB9AE36-DADA-4AD1-A2A0-C4CCBDD6FB9C}"/>
              </a:ext>
            </a:extLst>
          </p:cNvPr>
          <p:cNvSpPr>
            <a:spLocks noGrp="1"/>
          </p:cNvSpPr>
          <p:nvPr>
            <p:ph type="ftr" sz="quarter" idx="11"/>
          </p:nvPr>
        </p:nvSpPr>
        <p:spPr>
          <a:xfrm>
            <a:off x="7128013" y="6314490"/>
            <a:ext cx="3354245" cy="200972"/>
          </a:xfrm>
        </p:spPr>
        <p:txBody>
          <a:bodyPr/>
          <a:lstStyle/>
          <a:p>
            <a:r>
              <a:rPr lang="en-US" dirty="0"/>
              <a:t>March 24. 2022</a:t>
            </a:r>
          </a:p>
        </p:txBody>
      </p:sp>
      <p:sp>
        <p:nvSpPr>
          <p:cNvPr id="5" name="Slide Number Placeholder 4">
            <a:extLst>
              <a:ext uri="{FF2B5EF4-FFF2-40B4-BE49-F238E27FC236}">
                <a16:creationId xmlns:a16="http://schemas.microsoft.com/office/drawing/2014/main" id="{CC7FF7D1-19F3-41AA-AA1B-463E136B62B3}"/>
              </a:ext>
            </a:extLst>
          </p:cNvPr>
          <p:cNvSpPr>
            <a:spLocks noGrp="1"/>
          </p:cNvSpPr>
          <p:nvPr>
            <p:ph type="sldNum" sz="quarter" idx="12"/>
          </p:nvPr>
        </p:nvSpPr>
        <p:spPr/>
        <p:txBody>
          <a:bodyPr/>
          <a:lstStyle/>
          <a:p>
            <a:fld id="{2981B80C-5BE7-794F-A6A0-8361E3B5D2E6}" type="slidenum">
              <a:rPr lang="en-US" smtClean="0"/>
              <a:t>23</a:t>
            </a:fld>
            <a:endParaRPr lang="en-US" dirty="0"/>
          </a:p>
        </p:txBody>
      </p:sp>
      <p:sp>
        <p:nvSpPr>
          <p:cNvPr id="6" name="Footer Placeholder 6">
            <a:extLst>
              <a:ext uri="{FF2B5EF4-FFF2-40B4-BE49-F238E27FC236}">
                <a16:creationId xmlns:a16="http://schemas.microsoft.com/office/drawing/2014/main" id="{A78216A7-8D5A-46BC-9DCB-F6EF3ADE55E3}"/>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a:t>
            </a:r>
            <a:endParaRPr lang="en-US" dirty="0"/>
          </a:p>
        </p:txBody>
      </p:sp>
    </p:spTree>
    <p:extLst>
      <p:ext uri="{BB962C8B-B14F-4D97-AF65-F5344CB8AC3E}">
        <p14:creationId xmlns:p14="http://schemas.microsoft.com/office/powerpoint/2010/main" val="289450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2C70-F6CF-4076-94B2-1447FE6CC760}"/>
              </a:ext>
            </a:extLst>
          </p:cNvPr>
          <p:cNvSpPr>
            <a:spLocks noGrp="1"/>
          </p:cNvSpPr>
          <p:nvPr>
            <p:ph type="title"/>
          </p:nvPr>
        </p:nvSpPr>
        <p:spPr/>
        <p:txBody>
          <a:bodyPr/>
          <a:lstStyle/>
          <a:p>
            <a:r>
              <a:rPr lang="en-US" dirty="0"/>
              <a:t>From a state regulator’s perspective	</a:t>
            </a:r>
          </a:p>
        </p:txBody>
      </p:sp>
      <p:sp>
        <p:nvSpPr>
          <p:cNvPr id="3" name="Content Placeholder 2">
            <a:extLst>
              <a:ext uri="{FF2B5EF4-FFF2-40B4-BE49-F238E27FC236}">
                <a16:creationId xmlns:a16="http://schemas.microsoft.com/office/drawing/2014/main" id="{B28020A7-883C-4354-A721-C78C71646718}"/>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For states with </a:t>
            </a:r>
            <a:r>
              <a:rPr lang="en-US" u="sng" dirty="0"/>
              <a:t>network adequacy standards </a:t>
            </a:r>
            <a:r>
              <a:rPr lang="en-US" dirty="0"/>
              <a:t>to ensure adequate provider networks:</a:t>
            </a:r>
          </a:p>
          <a:p>
            <a:pPr marL="1200150" lvl="1" indent="-457200">
              <a:buFont typeface="Arial" panose="020B0604020202020204" pitchFamily="34" charset="0"/>
              <a:buChar char="•"/>
            </a:pPr>
            <a:r>
              <a:rPr lang="en-US" dirty="0"/>
              <a:t>Will issuer’s try to use the balance billing statute to meet network adequacy standards?</a:t>
            </a:r>
          </a:p>
          <a:p>
            <a:pPr marL="1200150" lvl="1" indent="-457200">
              <a:buFont typeface="Arial" panose="020B0604020202020204" pitchFamily="34" charset="0"/>
              <a:buChar char="•"/>
            </a:pPr>
            <a:r>
              <a:rPr lang="en-US" dirty="0"/>
              <a:t>In Washington state — Yes, but OIC said no.  </a:t>
            </a:r>
          </a:p>
          <a:p>
            <a:pPr marL="457200" indent="-457200">
              <a:buFont typeface="Arial" panose="020B0604020202020204" pitchFamily="34" charset="0"/>
              <a:buChar char="•"/>
            </a:pPr>
            <a:r>
              <a:rPr lang="en-US" dirty="0"/>
              <a:t>Providers aren’t used to hearing from state insurance regulators – use connections with their associations</a:t>
            </a:r>
          </a:p>
          <a:p>
            <a:pPr marL="457200" indent="-457200">
              <a:buFont typeface="Arial" panose="020B0604020202020204" pitchFamily="34" charset="0"/>
              <a:buChar char="•"/>
            </a:pPr>
            <a:r>
              <a:rPr lang="en-US" dirty="0"/>
              <a:t>Outreach and education:  separate webinars for consumers, providers, and issuers</a:t>
            </a:r>
          </a:p>
          <a:p>
            <a:pPr marL="457200" indent="-457200">
              <a:buFont typeface="Arial" panose="020B0604020202020204" pitchFamily="34" charset="0"/>
              <a:buChar char="•"/>
            </a:pPr>
            <a:r>
              <a:rPr lang="en-US" dirty="0"/>
              <a:t>Take advantage of federal NSA resources</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15A3D679-0400-4E00-B731-0EE02BF71E4A}"/>
              </a:ext>
            </a:extLst>
          </p:cNvPr>
          <p:cNvSpPr>
            <a:spLocks noGrp="1"/>
          </p:cNvSpPr>
          <p:nvPr>
            <p:ph type="ftr" sz="quarter" idx="11"/>
          </p:nvPr>
        </p:nvSpPr>
        <p:spPr>
          <a:xfrm>
            <a:off x="7128013" y="6310097"/>
            <a:ext cx="3354245" cy="200972"/>
          </a:xfrm>
        </p:spPr>
        <p:txBody>
          <a:bodyPr/>
          <a:lstStyle/>
          <a:p>
            <a:r>
              <a:rPr lang="en-US" dirty="0"/>
              <a:t>March 24. 2022</a:t>
            </a:r>
          </a:p>
        </p:txBody>
      </p:sp>
      <p:sp>
        <p:nvSpPr>
          <p:cNvPr id="5" name="Slide Number Placeholder 4">
            <a:extLst>
              <a:ext uri="{FF2B5EF4-FFF2-40B4-BE49-F238E27FC236}">
                <a16:creationId xmlns:a16="http://schemas.microsoft.com/office/drawing/2014/main" id="{25BECE5D-A930-4463-812A-99B2422F221A}"/>
              </a:ext>
            </a:extLst>
          </p:cNvPr>
          <p:cNvSpPr>
            <a:spLocks noGrp="1"/>
          </p:cNvSpPr>
          <p:nvPr>
            <p:ph type="sldNum" sz="quarter" idx="12"/>
          </p:nvPr>
        </p:nvSpPr>
        <p:spPr/>
        <p:txBody>
          <a:bodyPr/>
          <a:lstStyle/>
          <a:p>
            <a:fld id="{2981B80C-5BE7-794F-A6A0-8361E3B5D2E6}" type="slidenum">
              <a:rPr lang="en-US" smtClean="0"/>
              <a:t>24</a:t>
            </a:fld>
            <a:endParaRPr lang="en-US" dirty="0"/>
          </a:p>
        </p:txBody>
      </p:sp>
      <p:sp>
        <p:nvSpPr>
          <p:cNvPr id="6" name="Footer Placeholder 6">
            <a:extLst>
              <a:ext uri="{FF2B5EF4-FFF2-40B4-BE49-F238E27FC236}">
                <a16:creationId xmlns:a16="http://schemas.microsoft.com/office/drawing/2014/main" id="{970C112F-430F-412F-901F-9C11957E1C71}"/>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a:t>
            </a:r>
            <a:endParaRPr lang="en-US" dirty="0"/>
          </a:p>
        </p:txBody>
      </p:sp>
    </p:spTree>
    <p:extLst>
      <p:ext uri="{BB962C8B-B14F-4D97-AF65-F5344CB8AC3E}">
        <p14:creationId xmlns:p14="http://schemas.microsoft.com/office/powerpoint/2010/main" val="21411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051B-42FC-4BEE-9AC4-7915D8B5740D}"/>
              </a:ext>
            </a:extLst>
          </p:cNvPr>
          <p:cNvSpPr>
            <a:spLocks noGrp="1"/>
          </p:cNvSpPr>
          <p:nvPr>
            <p:ph type="title"/>
          </p:nvPr>
        </p:nvSpPr>
        <p:spPr/>
        <p:txBody>
          <a:bodyPr/>
          <a:lstStyle/>
          <a:p>
            <a:r>
              <a:rPr lang="en-US" dirty="0"/>
              <a:t>Lessons for other states</a:t>
            </a:r>
          </a:p>
        </p:txBody>
      </p:sp>
      <p:sp>
        <p:nvSpPr>
          <p:cNvPr id="3" name="Content Placeholder 2">
            <a:extLst>
              <a:ext uri="{FF2B5EF4-FFF2-40B4-BE49-F238E27FC236}">
                <a16:creationId xmlns:a16="http://schemas.microsoft.com/office/drawing/2014/main" id="{A2C1F9C8-67A6-4BFB-8885-1B3C4AF4B195}"/>
              </a:ext>
            </a:extLst>
          </p:cNvPr>
          <p:cNvSpPr>
            <a:spLocks noGrp="1"/>
          </p:cNvSpPr>
          <p:nvPr>
            <p:ph idx="1"/>
          </p:nvPr>
        </p:nvSpPr>
        <p:spPr/>
        <p:txBody>
          <a:bodyPr>
            <a:normAutofit fontScale="92500"/>
          </a:bodyPr>
          <a:lstStyle/>
          <a:p>
            <a:pPr marL="514350" indent="-514350">
              <a:buAutoNum type="arabicPeriod"/>
            </a:pPr>
            <a:r>
              <a:rPr lang="en-US" dirty="0"/>
              <a:t>Keep consumers at the center</a:t>
            </a:r>
          </a:p>
          <a:p>
            <a:pPr marL="1257300" lvl="1" indent="-514350"/>
            <a:r>
              <a:rPr lang="en-US" dirty="0"/>
              <a:t>Prohibition on asking consumers to waive their rights</a:t>
            </a:r>
          </a:p>
          <a:p>
            <a:pPr marL="1257300" lvl="1" indent="-514350"/>
            <a:r>
              <a:rPr lang="en-US" dirty="0"/>
              <a:t>Notice of consumer rights at meaningful times</a:t>
            </a:r>
          </a:p>
          <a:p>
            <a:pPr marL="514350" indent="-514350">
              <a:buAutoNum type="arabicPeriod"/>
            </a:pPr>
            <a:r>
              <a:rPr lang="en-US" dirty="0"/>
              <a:t>Dispute resolution</a:t>
            </a:r>
          </a:p>
          <a:p>
            <a:pPr marL="1257300" lvl="1" indent="-514350"/>
            <a:r>
              <a:rPr lang="en-US" dirty="0"/>
              <a:t>BBPA uses arbitration. </a:t>
            </a:r>
          </a:p>
          <a:p>
            <a:pPr marL="1257300" lvl="1" indent="-514350"/>
            <a:r>
              <a:rPr lang="en-US" dirty="0"/>
              <a:t>Fewer requests than anticipated and fewer matters went to full arbitration</a:t>
            </a:r>
          </a:p>
          <a:p>
            <a:pPr marL="514350" indent="-514350">
              <a:buAutoNum type="arabicPeriod"/>
            </a:pPr>
            <a:r>
              <a:rPr lang="en-US" dirty="0"/>
              <a:t>Enforcement:</a:t>
            </a:r>
          </a:p>
          <a:p>
            <a:pPr marL="1257300" lvl="1" indent="-514350"/>
            <a:r>
              <a:rPr lang="en-US" dirty="0"/>
              <a:t>Provider response to insurance regulator/coordination with disciplinary authority</a:t>
            </a:r>
          </a:p>
          <a:p>
            <a:pPr marL="514350" indent="-514350">
              <a:buFont typeface="+mj-lt"/>
              <a:buAutoNum type="arabicPeriod"/>
            </a:pPr>
            <a:r>
              <a:rPr lang="en-US" dirty="0"/>
              <a:t>This is a nonpartisan issue – it can happen to anyone.</a:t>
            </a:r>
          </a:p>
        </p:txBody>
      </p:sp>
      <p:sp>
        <p:nvSpPr>
          <p:cNvPr id="4" name="Footer Placeholder 3">
            <a:extLst>
              <a:ext uri="{FF2B5EF4-FFF2-40B4-BE49-F238E27FC236}">
                <a16:creationId xmlns:a16="http://schemas.microsoft.com/office/drawing/2014/main" id="{20313B51-65D8-4B1A-88DA-4FD025E2EC50}"/>
              </a:ext>
            </a:extLst>
          </p:cNvPr>
          <p:cNvSpPr>
            <a:spLocks noGrp="1"/>
          </p:cNvSpPr>
          <p:nvPr>
            <p:ph type="ftr" sz="quarter" idx="11"/>
          </p:nvPr>
        </p:nvSpPr>
        <p:spPr>
          <a:xfrm>
            <a:off x="7128013" y="6329030"/>
            <a:ext cx="3354245" cy="200972"/>
          </a:xfrm>
        </p:spPr>
        <p:txBody>
          <a:bodyPr/>
          <a:lstStyle/>
          <a:p>
            <a:r>
              <a:rPr lang="en-US" dirty="0"/>
              <a:t>March 24, 2022</a:t>
            </a:r>
          </a:p>
        </p:txBody>
      </p:sp>
      <p:sp>
        <p:nvSpPr>
          <p:cNvPr id="5" name="Slide Number Placeholder 4">
            <a:extLst>
              <a:ext uri="{FF2B5EF4-FFF2-40B4-BE49-F238E27FC236}">
                <a16:creationId xmlns:a16="http://schemas.microsoft.com/office/drawing/2014/main" id="{9121D001-2AFC-447F-BF43-4128687779E7}"/>
              </a:ext>
            </a:extLst>
          </p:cNvPr>
          <p:cNvSpPr>
            <a:spLocks noGrp="1"/>
          </p:cNvSpPr>
          <p:nvPr>
            <p:ph type="sldNum" sz="quarter" idx="12"/>
          </p:nvPr>
        </p:nvSpPr>
        <p:spPr/>
        <p:txBody>
          <a:bodyPr/>
          <a:lstStyle/>
          <a:p>
            <a:fld id="{2981B80C-5BE7-794F-A6A0-8361E3B5D2E6}" type="slidenum">
              <a:rPr lang="en-US" smtClean="0"/>
              <a:t>25</a:t>
            </a:fld>
            <a:endParaRPr lang="en-US" dirty="0"/>
          </a:p>
        </p:txBody>
      </p:sp>
      <p:sp>
        <p:nvSpPr>
          <p:cNvPr id="6" name="Footer Placeholder 6">
            <a:extLst>
              <a:ext uri="{FF2B5EF4-FFF2-40B4-BE49-F238E27FC236}">
                <a16:creationId xmlns:a16="http://schemas.microsoft.com/office/drawing/2014/main" id="{FE34223F-3706-449F-BFB1-39C1A492A92E}"/>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a:t>
            </a:r>
            <a:endParaRPr lang="en-US" dirty="0"/>
          </a:p>
        </p:txBody>
      </p:sp>
    </p:spTree>
    <p:extLst>
      <p:ext uri="{BB962C8B-B14F-4D97-AF65-F5344CB8AC3E}">
        <p14:creationId xmlns:p14="http://schemas.microsoft.com/office/powerpoint/2010/main" val="281552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CA1BD1-F957-4EE9-982F-5075258278F9}"/>
              </a:ext>
            </a:extLst>
          </p:cNvPr>
          <p:cNvSpPr>
            <a:spLocks noGrp="1"/>
          </p:cNvSpPr>
          <p:nvPr>
            <p:ph type="title"/>
          </p:nvPr>
        </p:nvSpPr>
        <p:spPr/>
        <p:txBody>
          <a:bodyPr/>
          <a:lstStyle/>
          <a:p>
            <a:r>
              <a:rPr lang="en-US" dirty="0"/>
              <a:t>Appendix  </a:t>
            </a:r>
          </a:p>
        </p:txBody>
      </p:sp>
      <p:sp>
        <p:nvSpPr>
          <p:cNvPr id="7" name="Text Placeholder 6">
            <a:extLst>
              <a:ext uri="{FF2B5EF4-FFF2-40B4-BE49-F238E27FC236}">
                <a16:creationId xmlns:a16="http://schemas.microsoft.com/office/drawing/2014/main" id="{70E36EB9-1A3F-4E9D-8B23-BDF5368A28C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D5E017EB-76F3-4AF7-B196-D6E03734C336}"/>
              </a:ext>
            </a:extLst>
          </p:cNvPr>
          <p:cNvSpPr>
            <a:spLocks noGrp="1"/>
          </p:cNvSpPr>
          <p:nvPr>
            <p:ph type="ftr" sz="quarter" idx="11"/>
          </p:nvPr>
        </p:nvSpPr>
        <p:spPr>
          <a:xfrm>
            <a:off x="7128012" y="6314490"/>
            <a:ext cx="3354245" cy="200972"/>
          </a:xfrm>
        </p:spPr>
        <p:txBody>
          <a:bodyPr/>
          <a:lstStyle/>
          <a:p>
            <a:r>
              <a:rPr lang="en-US" dirty="0"/>
              <a:t>March 24. 2022</a:t>
            </a:r>
          </a:p>
        </p:txBody>
      </p:sp>
      <p:sp>
        <p:nvSpPr>
          <p:cNvPr id="5" name="Slide Number Placeholder 4">
            <a:extLst>
              <a:ext uri="{FF2B5EF4-FFF2-40B4-BE49-F238E27FC236}">
                <a16:creationId xmlns:a16="http://schemas.microsoft.com/office/drawing/2014/main" id="{C33B4F80-A332-47E4-9488-6628082D2A59}"/>
              </a:ext>
            </a:extLst>
          </p:cNvPr>
          <p:cNvSpPr>
            <a:spLocks noGrp="1"/>
          </p:cNvSpPr>
          <p:nvPr>
            <p:ph type="sldNum" sz="quarter" idx="12"/>
          </p:nvPr>
        </p:nvSpPr>
        <p:spPr/>
        <p:txBody>
          <a:bodyPr/>
          <a:lstStyle/>
          <a:p>
            <a:fld id="{2981B80C-5BE7-794F-A6A0-8361E3B5D2E6}" type="slidenum">
              <a:rPr lang="en-US" smtClean="0"/>
              <a:t>26</a:t>
            </a:fld>
            <a:endParaRPr lang="en-US" dirty="0"/>
          </a:p>
        </p:txBody>
      </p:sp>
      <p:sp>
        <p:nvSpPr>
          <p:cNvPr id="8" name="Footer Placeholder 6">
            <a:extLst>
              <a:ext uri="{FF2B5EF4-FFF2-40B4-BE49-F238E27FC236}">
                <a16:creationId xmlns:a16="http://schemas.microsoft.com/office/drawing/2014/main" id="{AFA41EFD-2115-4615-8785-16E09F3941D3}"/>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a:t>
            </a:r>
            <a:endParaRPr lang="en-US" dirty="0"/>
          </a:p>
        </p:txBody>
      </p:sp>
    </p:spTree>
    <p:extLst>
      <p:ext uri="{BB962C8B-B14F-4D97-AF65-F5344CB8AC3E}">
        <p14:creationId xmlns:p14="http://schemas.microsoft.com/office/powerpoint/2010/main" val="413298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0" y="154113"/>
            <a:ext cx="8444926" cy="904126"/>
          </a:xfrm>
        </p:spPr>
        <p:txBody>
          <a:bodyPr>
            <a:normAutofit/>
          </a:bodyPr>
          <a:lstStyle/>
          <a:p>
            <a:r>
              <a:rPr lang="en-US" sz="2800" dirty="0">
                <a:latin typeface="Segoe UI" panose="020B0502040204020203" pitchFamily="34" charset="0"/>
                <a:ea typeface="Segoe UI" panose="020B0502040204020203" pitchFamily="34" charset="0"/>
                <a:cs typeface="Segoe UI" panose="020B0502040204020203" pitchFamily="34" charset="0"/>
              </a:rPr>
              <a:t>E2SHB 1688 (as passed by Legislature) – Aligning the No Surprises Act &amp; the Balance Billing Protection Act </a:t>
            </a:r>
          </a:p>
        </p:txBody>
      </p:sp>
      <p:sp>
        <p:nvSpPr>
          <p:cNvPr id="7" name="Footer Placeholder 6">
            <a:extLst>
              <a:ext uri="{FF2B5EF4-FFF2-40B4-BE49-F238E27FC236}">
                <a16:creationId xmlns:a16="http://schemas.microsoft.com/office/drawing/2014/main" id="{C293664C-E599-4EDD-B45F-8396058D38BC}"/>
              </a:ext>
            </a:extLst>
          </p:cNvPr>
          <p:cNvSpPr>
            <a:spLocks noGrp="1"/>
          </p:cNvSpPr>
          <p:nvPr>
            <p:ph type="ftr" sz="quarter" idx="11"/>
          </p:nvPr>
        </p:nvSpPr>
        <p:spPr>
          <a:xfrm>
            <a:off x="1427209" y="6314490"/>
            <a:ext cx="3354245" cy="200972"/>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Commonwealth Fund</a:t>
            </a:r>
            <a:endParaRPr lang="en-US" dirty="0"/>
          </a:p>
        </p:txBody>
      </p:sp>
      <p:sp>
        <p:nvSpPr>
          <p:cNvPr id="8" name="Date Placeholder 3">
            <a:extLst>
              <a:ext uri="{FF2B5EF4-FFF2-40B4-BE49-F238E27FC236}">
                <a16:creationId xmlns:a16="http://schemas.microsoft.com/office/drawing/2014/main" id="{19D283F8-E9D1-4FAF-A56B-013FE5E5B286}"/>
              </a:ext>
            </a:extLst>
          </p:cNvPr>
          <p:cNvSpPr>
            <a:spLocks noGrp="1"/>
          </p:cNvSpPr>
          <p:nvPr>
            <p:ph type="dt" sz="half" idx="10"/>
          </p:nvPr>
        </p:nvSpPr>
        <p:spPr>
          <a:xfrm>
            <a:off x="5946713" y="6314490"/>
            <a:ext cx="2133600" cy="200972"/>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March  24, 2022</a:t>
            </a:r>
          </a:p>
        </p:txBody>
      </p:sp>
      <p:sp>
        <p:nvSpPr>
          <p:cNvPr id="9" name="Slide Number Placeholder 7">
            <a:extLst>
              <a:ext uri="{FF2B5EF4-FFF2-40B4-BE49-F238E27FC236}">
                <a16:creationId xmlns:a16="http://schemas.microsoft.com/office/drawing/2014/main" id="{5462A240-75C6-4699-91E4-3274EFF210AA}"/>
              </a:ext>
            </a:extLst>
          </p:cNvPr>
          <p:cNvSpPr>
            <a:spLocks noGrp="1"/>
          </p:cNvSpPr>
          <p:nvPr>
            <p:ph type="sldNum" sz="quarter" idx="12"/>
          </p:nvPr>
        </p:nvSpPr>
        <p:spPr>
          <a:xfrm>
            <a:off x="8165697" y="6314490"/>
            <a:ext cx="639439" cy="200972"/>
          </a:xfrm>
        </p:spPr>
        <p:txBody>
          <a:bodyPr/>
          <a:lstStyle/>
          <a:p>
            <a:fld id="{2981B80C-5BE7-794F-A6A0-8361E3B5D2E6}" type="slidenum">
              <a:rPr lang="en-US" smtClean="0">
                <a:latin typeface="Segoe UI" panose="020B0502040204020203" pitchFamily="34" charset="0"/>
                <a:ea typeface="Segoe UI" panose="020B0502040204020203" pitchFamily="34" charset="0"/>
                <a:cs typeface="Segoe UI" panose="020B0502040204020203" pitchFamily="34" charset="0"/>
              </a:rPr>
              <a:t>27</a:t>
            </a:fld>
            <a:endParaRPr lang="en-US">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Content Placeholder 4">
            <a:extLst>
              <a:ext uri="{FF2B5EF4-FFF2-40B4-BE49-F238E27FC236}">
                <a16:creationId xmlns:a16="http://schemas.microsoft.com/office/drawing/2014/main" id="{B0CF27D7-56E6-4C93-BCF2-DD57F07EC7CD}"/>
              </a:ext>
            </a:extLst>
          </p:cNvPr>
          <p:cNvGraphicFramePr>
            <a:graphicFrameLocks noGrp="1"/>
          </p:cNvGraphicFramePr>
          <p:nvPr>
            <p:ph idx="1"/>
          </p:nvPr>
        </p:nvGraphicFramePr>
        <p:xfrm>
          <a:off x="113121" y="1138284"/>
          <a:ext cx="8927184" cy="4907280"/>
        </p:xfrm>
        <a:graphic>
          <a:graphicData uri="http://schemas.openxmlformats.org/drawingml/2006/table">
            <a:tbl>
              <a:tblPr firstRow="1" firstCol="1" bandRow="1">
                <a:tableStyleId>{5C22544A-7EE6-4342-B048-85BDC9FD1C3A}</a:tableStyleId>
              </a:tblPr>
              <a:tblGrid>
                <a:gridCol w="1398233">
                  <a:extLst>
                    <a:ext uri="{9D8B030D-6E8A-4147-A177-3AD203B41FA5}">
                      <a16:colId xmlns:a16="http://schemas.microsoft.com/office/drawing/2014/main" val="3483114733"/>
                    </a:ext>
                  </a:extLst>
                </a:gridCol>
                <a:gridCol w="2473798">
                  <a:extLst>
                    <a:ext uri="{9D8B030D-6E8A-4147-A177-3AD203B41FA5}">
                      <a16:colId xmlns:a16="http://schemas.microsoft.com/office/drawing/2014/main" val="1561125527"/>
                    </a:ext>
                  </a:extLst>
                </a:gridCol>
                <a:gridCol w="5055153">
                  <a:extLst>
                    <a:ext uri="{9D8B030D-6E8A-4147-A177-3AD203B41FA5}">
                      <a16:colId xmlns:a16="http://schemas.microsoft.com/office/drawing/2014/main" val="962085444"/>
                    </a:ext>
                  </a:extLst>
                </a:gridCol>
              </a:tblGrid>
              <a:tr h="510497">
                <a:tc>
                  <a:txBody>
                    <a:bodyPr/>
                    <a:lstStyle/>
                    <a:p>
                      <a:pPr marL="0" marR="0" indent="0">
                        <a:spcBef>
                          <a:spcPts val="0"/>
                        </a:spcBef>
                        <a:spcAft>
                          <a:spcPts val="0"/>
                        </a:spcAft>
                      </a:pPr>
                      <a:r>
                        <a:rPr lang="en-US" sz="1400" dirty="0">
                          <a:effectLst/>
                        </a:rPr>
                        <a:t>Issue</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Washington Balance Billing Protection Act (BBPA)</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E2SHB 1688 as passed Legislature</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2536564759"/>
                  </a:ext>
                </a:extLst>
              </a:tr>
              <a:tr h="1160222">
                <a:tc>
                  <a:txBody>
                    <a:bodyPr/>
                    <a:lstStyle/>
                    <a:p>
                      <a:pPr marL="0" marR="0" indent="0">
                        <a:spcBef>
                          <a:spcPts val="0"/>
                        </a:spcBef>
                        <a:spcAft>
                          <a:spcPts val="0"/>
                        </a:spcAft>
                      </a:pPr>
                      <a:r>
                        <a:rPr lang="en-US" sz="1400" dirty="0">
                          <a:solidFill>
                            <a:schemeClr val="tx1"/>
                          </a:solidFill>
                          <a:effectLst/>
                        </a:rPr>
                        <a:t>Applicable plans</a:t>
                      </a:r>
                      <a:endParaRPr lang="en-US" sz="140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CCD9EF"/>
                    </a:solidFill>
                  </a:tcPr>
                </a:tc>
                <a:tc>
                  <a:txBody>
                    <a:bodyPr/>
                    <a:lstStyle/>
                    <a:p>
                      <a:pPr marL="0" marR="0" indent="0">
                        <a:spcBef>
                          <a:spcPts val="0"/>
                        </a:spcBef>
                        <a:spcAft>
                          <a:spcPts val="0"/>
                        </a:spcAft>
                      </a:pPr>
                      <a:r>
                        <a:rPr lang="en-US" sz="1400" dirty="0">
                          <a:effectLst/>
                        </a:rPr>
                        <a:t>State regulated private health insurance, PEBB/SEBB and self-funded health plans that “opt-in”. </a:t>
                      </a:r>
                    </a:p>
                    <a:p>
                      <a:pPr marL="228600" marR="0" indent="0">
                        <a:spcBef>
                          <a:spcPts val="0"/>
                        </a:spcBef>
                        <a:spcAft>
                          <a:spcPts val="600"/>
                        </a:spcAft>
                      </a:pPr>
                      <a:r>
                        <a:rPr lang="en-US" sz="1400" dirty="0">
                          <a:effectLst/>
                        </a:rPr>
                        <a:t> </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Sec. 7:  State regulated private health insurance, PEBB/SEBB and self-funded health plans that “opt-in” (396 plans as of 3/1/22). </a:t>
                      </a:r>
                    </a:p>
                    <a:p>
                      <a:pPr marL="0" marR="0" indent="0">
                        <a:spcBef>
                          <a:spcPts val="0"/>
                        </a:spcBef>
                        <a:spcAft>
                          <a:spcPts val="0"/>
                        </a:spcAft>
                      </a:pPr>
                      <a:r>
                        <a:rPr lang="en-US" sz="1400">
                          <a:effectLst/>
                        </a:rPr>
                        <a:t> </a:t>
                      </a:r>
                    </a:p>
                    <a:p>
                      <a:pPr marL="0" marR="0" indent="0">
                        <a:spcBef>
                          <a:spcPts val="0"/>
                        </a:spcBef>
                        <a:spcAft>
                          <a:spcPts val="0"/>
                        </a:spcAft>
                      </a:pPr>
                      <a:r>
                        <a:rPr lang="en-US" sz="1400">
                          <a:effectLst/>
                        </a:rPr>
                        <a:t>Retains opportunity for self-funded group health plans to opt-in to state BBPA.</a:t>
                      </a:r>
                    </a:p>
                    <a:p>
                      <a:pPr marL="0" marR="0" indent="0">
                        <a:spcBef>
                          <a:spcPts val="0"/>
                        </a:spcBef>
                        <a:spcAft>
                          <a:spcPts val="0"/>
                        </a:spcAft>
                      </a:pPr>
                      <a:r>
                        <a:rPr lang="en-US" sz="1400">
                          <a:effectLst/>
                        </a:rPr>
                        <a:t> </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1349014465"/>
                  </a:ext>
                </a:extLst>
              </a:tr>
              <a:tr h="2552489">
                <a:tc>
                  <a:txBody>
                    <a:bodyPr/>
                    <a:lstStyle/>
                    <a:p>
                      <a:pPr marL="0" marR="0" indent="0">
                        <a:spcBef>
                          <a:spcPts val="0"/>
                        </a:spcBef>
                        <a:spcAft>
                          <a:spcPts val="0"/>
                        </a:spcAft>
                      </a:pPr>
                      <a:r>
                        <a:rPr lang="en-US" sz="1400" dirty="0">
                          <a:solidFill>
                            <a:schemeClr val="tx1"/>
                          </a:solidFill>
                          <a:effectLst/>
                        </a:rPr>
                        <a:t>Coverage of emergency services</a:t>
                      </a:r>
                      <a:endParaRPr lang="en-US" sz="140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E7EDF7"/>
                    </a:solidFill>
                  </a:tcPr>
                </a:tc>
                <a:tc>
                  <a:txBody>
                    <a:bodyPr/>
                    <a:lstStyle/>
                    <a:p>
                      <a:pPr marL="0" marR="0" indent="0">
                        <a:spcBef>
                          <a:spcPts val="0"/>
                        </a:spcBef>
                        <a:spcAft>
                          <a:spcPts val="0"/>
                        </a:spcAft>
                      </a:pPr>
                      <a:r>
                        <a:rPr lang="en-US" sz="1400">
                          <a:effectLst/>
                        </a:rPr>
                        <a:t>Emergency services provided in a hospital up to point of stabilization must be covered without prior authorization and whether in or out of network. RCW 48.43.093</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Sec. 2, amending RCW 48.43.003 and Sec. 3, amending RCW 48.43.093</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Emergency services must be covered whether provider is in or out of network and without prior authorization.  </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Emergency services, including behavioral health crisis services: screening, stabilization, and </a:t>
                      </a:r>
                      <a:r>
                        <a:rPr lang="en-US" sz="1400" u="sng" dirty="0">
                          <a:effectLst/>
                        </a:rPr>
                        <a:t>post-stabilization,</a:t>
                      </a:r>
                      <a:r>
                        <a:rPr lang="en-US" sz="1400" dirty="0">
                          <a:effectLst/>
                        </a:rPr>
                        <a:t> including observation or an inpatient and outpatient stay with respect to the visit during which screening and stabilization services were provided.</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 </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2481347751"/>
                  </a:ext>
                </a:extLst>
              </a:tr>
            </a:tbl>
          </a:graphicData>
        </a:graphic>
      </p:graphicFrame>
    </p:spTree>
    <p:extLst>
      <p:ext uri="{BB962C8B-B14F-4D97-AF65-F5344CB8AC3E}">
        <p14:creationId xmlns:p14="http://schemas.microsoft.com/office/powerpoint/2010/main" val="97076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E0A7-7491-48A7-A5A5-F2702841C67A}"/>
              </a:ext>
            </a:extLst>
          </p:cNvPr>
          <p:cNvSpPr>
            <a:spLocks noGrp="1"/>
          </p:cNvSpPr>
          <p:nvPr>
            <p:ph type="title"/>
          </p:nvPr>
        </p:nvSpPr>
        <p:spPr>
          <a:xfrm>
            <a:off x="360210" y="225258"/>
            <a:ext cx="8444926" cy="667548"/>
          </a:xfrm>
        </p:spPr>
        <p:txBody>
          <a:bodyPr>
            <a:normAutofit fontScale="90000"/>
          </a:bodyPr>
          <a:lstStyle/>
          <a:p>
            <a:r>
              <a:rPr kumimoji="0" lang="en-US" sz="2800" b="0" i="0" u="none" strike="noStrike" kern="1200" cap="none" spc="0" normalizeH="0" baseline="0" noProof="0" dirty="0">
                <a:ln>
                  <a:noFill/>
                </a:ln>
                <a:solidFill>
                  <a:srgbClr val="084678"/>
                </a:solidFill>
                <a:effectLst/>
                <a:uLnTx/>
                <a:uFillTx/>
                <a:latin typeface="Segoe UI" panose="020B0502040204020203" pitchFamily="34" charset="0"/>
                <a:ea typeface="Segoe UI" panose="020B0502040204020203" pitchFamily="34" charset="0"/>
                <a:cs typeface="Segoe UI" panose="020B0502040204020203" pitchFamily="34" charset="0"/>
              </a:rPr>
              <a:t>E2SHB 1688 (as passed by Legislature) – Aligning the No Surprises Act &amp; the Balance Billing Protection Act </a:t>
            </a:r>
            <a:endParaRPr lang="en-US" dirty="0"/>
          </a:p>
        </p:txBody>
      </p:sp>
      <p:sp>
        <p:nvSpPr>
          <p:cNvPr id="4" name="Footer Placeholder 3">
            <a:extLst>
              <a:ext uri="{FF2B5EF4-FFF2-40B4-BE49-F238E27FC236}">
                <a16:creationId xmlns:a16="http://schemas.microsoft.com/office/drawing/2014/main" id="{1E42C10B-488E-4ED3-828C-EA29DBD1D763}"/>
              </a:ext>
            </a:extLst>
          </p:cNvPr>
          <p:cNvSpPr>
            <a:spLocks noGrp="1"/>
          </p:cNvSpPr>
          <p:nvPr>
            <p:ph type="ftr" sz="quarter" idx="11"/>
          </p:nvPr>
        </p:nvSpPr>
        <p:spPr/>
        <p:txBody>
          <a:bodyPr/>
          <a:lstStyle/>
          <a:p>
            <a:r>
              <a:rPr lang="en-US" dirty="0"/>
              <a:t>Commonwealth Fund</a:t>
            </a:r>
          </a:p>
        </p:txBody>
      </p:sp>
      <p:sp>
        <p:nvSpPr>
          <p:cNvPr id="5" name="Slide Number Placeholder 4">
            <a:extLst>
              <a:ext uri="{FF2B5EF4-FFF2-40B4-BE49-F238E27FC236}">
                <a16:creationId xmlns:a16="http://schemas.microsoft.com/office/drawing/2014/main" id="{E02DAFA0-73F8-44CD-B26F-865480CE6CA9}"/>
              </a:ext>
            </a:extLst>
          </p:cNvPr>
          <p:cNvSpPr>
            <a:spLocks noGrp="1"/>
          </p:cNvSpPr>
          <p:nvPr>
            <p:ph type="sldNum" sz="quarter" idx="12"/>
          </p:nvPr>
        </p:nvSpPr>
        <p:spPr/>
        <p:txBody>
          <a:bodyPr/>
          <a:lstStyle/>
          <a:p>
            <a:fld id="{2981B80C-5BE7-794F-A6A0-8361E3B5D2E6}" type="slidenum">
              <a:rPr lang="en-US" smtClean="0"/>
              <a:t>28</a:t>
            </a:fld>
            <a:endParaRPr lang="en-US" dirty="0"/>
          </a:p>
        </p:txBody>
      </p:sp>
      <p:sp>
        <p:nvSpPr>
          <p:cNvPr id="7" name="Date Placeholder 3">
            <a:extLst>
              <a:ext uri="{FF2B5EF4-FFF2-40B4-BE49-F238E27FC236}">
                <a16:creationId xmlns:a16="http://schemas.microsoft.com/office/drawing/2014/main" id="{7B0DA8D2-6498-4133-A61E-0FEA75846FD3}"/>
              </a:ext>
            </a:extLst>
          </p:cNvPr>
          <p:cNvSpPr>
            <a:spLocks noGrp="1"/>
          </p:cNvSpPr>
          <p:nvPr>
            <p:ph type="dt" sz="half" idx="10"/>
          </p:nvPr>
        </p:nvSpPr>
        <p:spPr>
          <a:xfrm>
            <a:off x="5946713" y="6314490"/>
            <a:ext cx="2133600" cy="200972"/>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March  24, 2022</a:t>
            </a:r>
          </a:p>
        </p:txBody>
      </p:sp>
      <p:graphicFrame>
        <p:nvGraphicFramePr>
          <p:cNvPr id="16" name="Content Placeholder 15">
            <a:extLst>
              <a:ext uri="{FF2B5EF4-FFF2-40B4-BE49-F238E27FC236}">
                <a16:creationId xmlns:a16="http://schemas.microsoft.com/office/drawing/2014/main" id="{CFDF7DD9-23F8-4A9A-B340-40A67CA27262}"/>
              </a:ext>
            </a:extLst>
          </p:cNvPr>
          <p:cNvGraphicFramePr>
            <a:graphicFrameLocks noGrp="1"/>
          </p:cNvGraphicFramePr>
          <p:nvPr>
            <p:ph idx="1"/>
          </p:nvPr>
        </p:nvGraphicFramePr>
        <p:xfrm>
          <a:off x="96252" y="1097279"/>
          <a:ext cx="8941871" cy="4983480"/>
        </p:xfrm>
        <a:graphic>
          <a:graphicData uri="http://schemas.openxmlformats.org/drawingml/2006/table">
            <a:tbl>
              <a:tblPr firstRow="1" firstCol="1" bandRow="1">
                <a:tableStyleId>{5C22544A-7EE6-4342-B048-85BDC9FD1C3A}</a:tableStyleId>
              </a:tblPr>
              <a:tblGrid>
                <a:gridCol w="1400534">
                  <a:extLst>
                    <a:ext uri="{9D8B030D-6E8A-4147-A177-3AD203B41FA5}">
                      <a16:colId xmlns:a16="http://schemas.microsoft.com/office/drawing/2014/main" val="3413837010"/>
                    </a:ext>
                  </a:extLst>
                </a:gridCol>
                <a:gridCol w="2477868">
                  <a:extLst>
                    <a:ext uri="{9D8B030D-6E8A-4147-A177-3AD203B41FA5}">
                      <a16:colId xmlns:a16="http://schemas.microsoft.com/office/drawing/2014/main" val="3752683152"/>
                    </a:ext>
                  </a:extLst>
                </a:gridCol>
                <a:gridCol w="5063469">
                  <a:extLst>
                    <a:ext uri="{9D8B030D-6E8A-4147-A177-3AD203B41FA5}">
                      <a16:colId xmlns:a16="http://schemas.microsoft.com/office/drawing/2014/main" val="765187373"/>
                    </a:ext>
                  </a:extLst>
                </a:gridCol>
              </a:tblGrid>
              <a:tr h="448858">
                <a:tc>
                  <a:txBody>
                    <a:bodyPr/>
                    <a:lstStyle/>
                    <a:p>
                      <a:pPr marL="0" marR="0" indent="0">
                        <a:spcBef>
                          <a:spcPts val="0"/>
                        </a:spcBef>
                        <a:spcAft>
                          <a:spcPts val="0"/>
                        </a:spcAft>
                      </a:pPr>
                      <a:r>
                        <a:rPr lang="en-US" sz="1400">
                          <a:effectLst/>
                        </a:rPr>
                        <a:t>Issue</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Washington Balance Billing Protection Act (BBPA)</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E2SHB 1688 as passed Legislature</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4214169666"/>
                  </a:ext>
                </a:extLst>
              </a:tr>
              <a:tr h="2550327">
                <a:tc>
                  <a:txBody>
                    <a:bodyPr/>
                    <a:lstStyle/>
                    <a:p>
                      <a:pPr marL="0" marR="0" indent="0">
                        <a:spcBef>
                          <a:spcPts val="0"/>
                        </a:spcBef>
                        <a:spcAft>
                          <a:spcPts val="0"/>
                        </a:spcAft>
                      </a:pPr>
                      <a:r>
                        <a:rPr lang="en-US" sz="1400" dirty="0">
                          <a:solidFill>
                            <a:schemeClr val="tx1"/>
                          </a:solidFill>
                          <a:effectLst/>
                        </a:rPr>
                        <a:t>Scope of balance billing protections</a:t>
                      </a:r>
                      <a:endParaRPr lang="en-US" sz="140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CCD9EF"/>
                    </a:solidFill>
                  </a:tcPr>
                </a:tc>
                <a:tc>
                  <a:txBody>
                    <a:bodyPr/>
                    <a:lstStyle/>
                    <a:p>
                      <a:pPr marL="0" marR="0" indent="0">
                        <a:spcBef>
                          <a:spcPts val="0"/>
                        </a:spcBef>
                        <a:spcAft>
                          <a:spcPts val="0"/>
                        </a:spcAft>
                      </a:pPr>
                      <a:r>
                        <a:rPr lang="en-US" sz="1400">
                          <a:effectLst/>
                        </a:rPr>
                        <a:t>Emergency medical services and non-emergency “surgical and ancillary services” at in-network facilities.</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Sec. 7, amending RCW 48.49.020</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Align to NSA: </a:t>
                      </a:r>
                    </a:p>
                    <a:p>
                      <a:pPr marL="342900" marR="0" lvl="0" indent="-342900">
                        <a:spcBef>
                          <a:spcPts val="0"/>
                        </a:spcBef>
                        <a:spcAft>
                          <a:spcPts val="600"/>
                        </a:spcAft>
                        <a:buFont typeface="Symbol" panose="05050102010706020507" pitchFamily="18" charset="2"/>
                        <a:buChar char=""/>
                      </a:pPr>
                      <a:r>
                        <a:rPr lang="en-US" sz="1400" dirty="0">
                          <a:effectLst/>
                        </a:rPr>
                        <a:t>Emergency services. </a:t>
                      </a:r>
                    </a:p>
                    <a:p>
                      <a:pPr marL="342900" marR="0" lvl="0" indent="-342900">
                        <a:spcBef>
                          <a:spcPts val="0"/>
                        </a:spcBef>
                        <a:spcAft>
                          <a:spcPts val="0"/>
                        </a:spcAft>
                        <a:buFont typeface="Symbol" panose="05050102010706020507" pitchFamily="18" charset="2"/>
                        <a:buChar char=""/>
                      </a:pPr>
                      <a:r>
                        <a:rPr lang="en-US" sz="1400" dirty="0">
                          <a:effectLst/>
                        </a:rPr>
                        <a:t>Non-emergency health care services performed by nonparticipating providers at certain participating facilities includes covered items or services other than emergency services with respect to a visit at a participating health care facility, as provided in the NSA. </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Ground ambulance: OIC to study and report on how balance billing for ground ambulance services can be prevented and whether ground ambulance services should be added to the BBPA. Due October 2023.</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901518906"/>
                  </a:ext>
                </a:extLst>
              </a:tr>
              <a:tr h="816105">
                <a:tc>
                  <a:txBody>
                    <a:bodyPr/>
                    <a:lstStyle/>
                    <a:p>
                      <a:pPr marL="0" marR="0" indent="0">
                        <a:spcBef>
                          <a:spcPts val="0"/>
                        </a:spcBef>
                        <a:spcAft>
                          <a:spcPts val="0"/>
                        </a:spcAft>
                      </a:pPr>
                      <a:r>
                        <a:rPr lang="en-US" sz="1400" dirty="0">
                          <a:solidFill>
                            <a:schemeClr val="tx1"/>
                          </a:solidFill>
                          <a:effectLst/>
                        </a:rPr>
                        <a:t>Consumer cost-sharing</a:t>
                      </a:r>
                    </a:p>
                    <a:p>
                      <a:pPr marL="0" marR="0" indent="0">
                        <a:spcBef>
                          <a:spcPts val="0"/>
                        </a:spcBef>
                        <a:spcAft>
                          <a:spcPts val="0"/>
                        </a:spcAft>
                      </a:pPr>
                      <a:r>
                        <a:rPr lang="en-US" sz="1400" dirty="0">
                          <a:effectLst/>
                        </a:rPr>
                        <a:t> </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E7EDF7"/>
                    </a:solidFill>
                  </a:tcPr>
                </a:tc>
                <a:tc>
                  <a:txBody>
                    <a:bodyPr/>
                    <a:lstStyle/>
                    <a:p>
                      <a:pPr marL="0" marR="0" indent="0">
                        <a:spcBef>
                          <a:spcPts val="0"/>
                        </a:spcBef>
                        <a:spcAft>
                          <a:spcPts val="0"/>
                        </a:spcAft>
                      </a:pPr>
                      <a:r>
                        <a:rPr lang="en-US" sz="1400">
                          <a:effectLst/>
                        </a:rPr>
                        <a:t>Same as if services had been received from an in-network provider.</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Sec. 8, amending RCW 48.49.030: </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Same as if services had been received from an in-network provider.  Uses NSA method for calculating consumer cost-sharing (aka “qualified payment amount”).</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2237370365"/>
                  </a:ext>
                </a:extLst>
              </a:tr>
            </a:tbl>
          </a:graphicData>
        </a:graphic>
      </p:graphicFrame>
    </p:spTree>
    <p:extLst>
      <p:ext uri="{BB962C8B-B14F-4D97-AF65-F5344CB8AC3E}">
        <p14:creationId xmlns:p14="http://schemas.microsoft.com/office/powerpoint/2010/main" val="122965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3B7F-5095-4393-B24F-F2173AD38C9C}"/>
              </a:ext>
            </a:extLst>
          </p:cNvPr>
          <p:cNvSpPr>
            <a:spLocks noGrp="1"/>
          </p:cNvSpPr>
          <p:nvPr>
            <p:ph type="title"/>
          </p:nvPr>
        </p:nvSpPr>
        <p:spPr>
          <a:xfrm>
            <a:off x="360210" y="229152"/>
            <a:ext cx="8444926" cy="667548"/>
          </a:xfrm>
        </p:spPr>
        <p:txBody>
          <a:bodyPr>
            <a:noAutofit/>
          </a:bodyPr>
          <a:lstStyle/>
          <a:p>
            <a:r>
              <a:rPr kumimoji="0" lang="en-US" sz="2500" b="0" i="0" u="none" strike="noStrike" kern="1200" cap="none" spc="0" normalizeH="0" baseline="0" noProof="0" dirty="0">
                <a:ln>
                  <a:noFill/>
                </a:ln>
                <a:solidFill>
                  <a:srgbClr val="084678"/>
                </a:solidFill>
                <a:effectLst/>
                <a:uLnTx/>
                <a:uFillTx/>
                <a:latin typeface="Segoe UI" panose="020B0502040204020203" pitchFamily="34" charset="0"/>
                <a:ea typeface="Segoe UI" panose="020B0502040204020203" pitchFamily="34" charset="0"/>
                <a:cs typeface="Segoe UI" panose="020B0502040204020203" pitchFamily="34" charset="0"/>
              </a:rPr>
              <a:t>E2SHB 1688 (as passed by Legislature) – Aligning the No Surprises Act &amp; the Balance Billing Protection Act </a:t>
            </a:r>
            <a:endParaRPr lang="en-US" sz="2500" dirty="0"/>
          </a:p>
        </p:txBody>
      </p:sp>
      <p:sp>
        <p:nvSpPr>
          <p:cNvPr id="4" name="Footer Placeholder 3">
            <a:extLst>
              <a:ext uri="{FF2B5EF4-FFF2-40B4-BE49-F238E27FC236}">
                <a16:creationId xmlns:a16="http://schemas.microsoft.com/office/drawing/2014/main" id="{50B3970A-94B2-400D-B151-DD09B84AA43D}"/>
              </a:ext>
            </a:extLst>
          </p:cNvPr>
          <p:cNvSpPr>
            <a:spLocks noGrp="1"/>
          </p:cNvSpPr>
          <p:nvPr>
            <p:ph type="ftr" sz="quarter" idx="11"/>
          </p:nvPr>
        </p:nvSpPr>
        <p:spPr/>
        <p:txBody>
          <a:bodyPr/>
          <a:lstStyle/>
          <a:p>
            <a:r>
              <a:rPr lang="en-US" dirty="0"/>
              <a:t>Commonwealth Fund</a:t>
            </a:r>
          </a:p>
        </p:txBody>
      </p:sp>
      <p:sp>
        <p:nvSpPr>
          <p:cNvPr id="5" name="Slide Number Placeholder 4">
            <a:extLst>
              <a:ext uri="{FF2B5EF4-FFF2-40B4-BE49-F238E27FC236}">
                <a16:creationId xmlns:a16="http://schemas.microsoft.com/office/drawing/2014/main" id="{3C73DE55-7004-47A6-A6B6-715255815C5B}"/>
              </a:ext>
            </a:extLst>
          </p:cNvPr>
          <p:cNvSpPr>
            <a:spLocks noGrp="1"/>
          </p:cNvSpPr>
          <p:nvPr>
            <p:ph type="sldNum" sz="quarter" idx="12"/>
          </p:nvPr>
        </p:nvSpPr>
        <p:spPr/>
        <p:txBody>
          <a:bodyPr/>
          <a:lstStyle/>
          <a:p>
            <a:fld id="{2981B80C-5BE7-794F-A6A0-8361E3B5D2E6}" type="slidenum">
              <a:rPr lang="en-US" smtClean="0"/>
              <a:t>29</a:t>
            </a:fld>
            <a:endParaRPr lang="en-US" dirty="0"/>
          </a:p>
        </p:txBody>
      </p:sp>
      <p:sp>
        <p:nvSpPr>
          <p:cNvPr id="8" name="Date Placeholder 3">
            <a:extLst>
              <a:ext uri="{FF2B5EF4-FFF2-40B4-BE49-F238E27FC236}">
                <a16:creationId xmlns:a16="http://schemas.microsoft.com/office/drawing/2014/main" id="{2C6B8379-AEBB-44DB-898A-BEBFC6B78511}"/>
              </a:ext>
            </a:extLst>
          </p:cNvPr>
          <p:cNvSpPr>
            <a:spLocks noGrp="1"/>
          </p:cNvSpPr>
          <p:nvPr>
            <p:ph type="dt" sz="half" idx="10"/>
          </p:nvPr>
        </p:nvSpPr>
        <p:spPr>
          <a:xfrm>
            <a:off x="5946713" y="6314490"/>
            <a:ext cx="2133600" cy="200972"/>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March  24, 2022</a:t>
            </a:r>
          </a:p>
        </p:txBody>
      </p:sp>
      <p:graphicFrame>
        <p:nvGraphicFramePr>
          <p:cNvPr id="24" name="Content Placeholder 23">
            <a:extLst>
              <a:ext uri="{FF2B5EF4-FFF2-40B4-BE49-F238E27FC236}">
                <a16:creationId xmlns:a16="http://schemas.microsoft.com/office/drawing/2014/main" id="{3FB8ABEA-5032-4A2E-9C87-C14C7262A4EE}"/>
              </a:ext>
            </a:extLst>
          </p:cNvPr>
          <p:cNvGraphicFramePr>
            <a:graphicFrameLocks noGrp="1"/>
          </p:cNvGraphicFramePr>
          <p:nvPr>
            <p:ph idx="1"/>
          </p:nvPr>
        </p:nvGraphicFramePr>
        <p:xfrm>
          <a:off x="77002" y="1155032"/>
          <a:ext cx="8951495" cy="4576263"/>
        </p:xfrm>
        <a:graphic>
          <a:graphicData uri="http://schemas.openxmlformats.org/drawingml/2006/table">
            <a:tbl>
              <a:tblPr firstRow="1" firstCol="1" bandRow="1">
                <a:tableStyleId>{5C22544A-7EE6-4342-B048-85BDC9FD1C3A}</a:tableStyleId>
              </a:tblPr>
              <a:tblGrid>
                <a:gridCol w="1402041">
                  <a:extLst>
                    <a:ext uri="{9D8B030D-6E8A-4147-A177-3AD203B41FA5}">
                      <a16:colId xmlns:a16="http://schemas.microsoft.com/office/drawing/2014/main" val="3519545334"/>
                    </a:ext>
                  </a:extLst>
                </a:gridCol>
                <a:gridCol w="2480535">
                  <a:extLst>
                    <a:ext uri="{9D8B030D-6E8A-4147-A177-3AD203B41FA5}">
                      <a16:colId xmlns:a16="http://schemas.microsoft.com/office/drawing/2014/main" val="1729003002"/>
                    </a:ext>
                  </a:extLst>
                </a:gridCol>
                <a:gridCol w="5068919">
                  <a:extLst>
                    <a:ext uri="{9D8B030D-6E8A-4147-A177-3AD203B41FA5}">
                      <a16:colId xmlns:a16="http://schemas.microsoft.com/office/drawing/2014/main" val="650141569"/>
                    </a:ext>
                  </a:extLst>
                </a:gridCol>
              </a:tblGrid>
              <a:tr h="689979">
                <a:tc>
                  <a:txBody>
                    <a:bodyPr/>
                    <a:lstStyle/>
                    <a:p>
                      <a:pPr marL="0" marR="0" indent="0">
                        <a:spcBef>
                          <a:spcPts val="0"/>
                        </a:spcBef>
                        <a:spcAft>
                          <a:spcPts val="0"/>
                        </a:spcAft>
                      </a:pPr>
                      <a:r>
                        <a:rPr lang="en-US" sz="1400">
                          <a:effectLst/>
                        </a:rPr>
                        <a:t>Issue</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Washington Balance Billing Protection Act (BBPA)</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E2SHB 1688 as passed Legislature</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1371039047"/>
                  </a:ext>
                </a:extLst>
              </a:tr>
              <a:tr h="919972">
                <a:tc>
                  <a:txBody>
                    <a:bodyPr/>
                    <a:lstStyle/>
                    <a:p>
                      <a:pPr marL="0" marR="0" indent="0">
                        <a:spcBef>
                          <a:spcPts val="0"/>
                        </a:spcBef>
                        <a:spcAft>
                          <a:spcPts val="0"/>
                        </a:spcAft>
                      </a:pPr>
                      <a:r>
                        <a:rPr lang="en-US" sz="1400" dirty="0">
                          <a:solidFill>
                            <a:schemeClr val="tx1"/>
                          </a:solidFill>
                          <a:effectLst/>
                        </a:rPr>
                        <a:t>Waiver of rights</a:t>
                      </a:r>
                    </a:p>
                    <a:p>
                      <a:pPr marL="0" marR="0" indent="0">
                        <a:spcBef>
                          <a:spcPts val="0"/>
                        </a:spcBef>
                        <a:spcAft>
                          <a:spcPts val="0"/>
                        </a:spcAft>
                      </a:pPr>
                      <a:r>
                        <a:rPr lang="en-US" sz="1400" dirty="0">
                          <a:effectLst/>
                        </a:rPr>
                        <a:t> </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CCD9EF"/>
                    </a:solidFill>
                  </a:tcPr>
                </a:tc>
                <a:tc>
                  <a:txBody>
                    <a:bodyPr/>
                    <a:lstStyle/>
                    <a:p>
                      <a:pPr marL="0" marR="0" indent="0">
                        <a:spcBef>
                          <a:spcPts val="0"/>
                        </a:spcBef>
                        <a:spcAft>
                          <a:spcPts val="0"/>
                        </a:spcAft>
                      </a:pPr>
                      <a:r>
                        <a:rPr lang="en-US" sz="1400">
                          <a:effectLst/>
                        </a:rPr>
                        <a:t>Consumers cannot be asked to waive their balance billing protections.</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Sec. 10(2) &amp; Sec. 7(2)(b)</a:t>
                      </a:r>
                    </a:p>
                    <a:p>
                      <a:pPr marL="0" marR="0" indent="0">
                        <a:spcBef>
                          <a:spcPts val="0"/>
                        </a:spcBef>
                        <a:spcAft>
                          <a:spcPts val="0"/>
                        </a:spcAft>
                      </a:pPr>
                      <a:r>
                        <a:rPr lang="en-US" sz="1400" dirty="0">
                          <a:effectLst/>
                        </a:rPr>
                        <a:t> </a:t>
                      </a:r>
                    </a:p>
                    <a:p>
                      <a:pPr marL="0" marR="0" indent="0">
                        <a:spcBef>
                          <a:spcPts val="0"/>
                        </a:spcBef>
                        <a:spcAft>
                          <a:spcPts val="0"/>
                        </a:spcAft>
                      </a:pPr>
                      <a:r>
                        <a:rPr lang="en-US" sz="1400" b="1" dirty="0">
                          <a:effectLst/>
                        </a:rPr>
                        <a:t>Consumers </a:t>
                      </a:r>
                      <a:r>
                        <a:rPr lang="en-US" sz="1400" b="1" u="sng" dirty="0">
                          <a:effectLst/>
                        </a:rPr>
                        <a:t>cannot</a:t>
                      </a:r>
                      <a:r>
                        <a:rPr lang="en-US" sz="1400" b="1" dirty="0">
                          <a:effectLst/>
                        </a:rPr>
                        <a:t> be asked to waive their balance billing protections.</a:t>
                      </a:r>
                      <a:endParaRPr lang="en-US" sz="1400" b="1"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1658775339"/>
                  </a:ext>
                </a:extLst>
              </a:tr>
              <a:tr h="1609952">
                <a:tc>
                  <a:txBody>
                    <a:bodyPr/>
                    <a:lstStyle/>
                    <a:p>
                      <a:pPr marL="0" marR="0" indent="0">
                        <a:spcBef>
                          <a:spcPts val="0"/>
                        </a:spcBef>
                        <a:spcAft>
                          <a:spcPts val="0"/>
                        </a:spcAft>
                      </a:pPr>
                      <a:r>
                        <a:rPr lang="en-US" sz="1400" dirty="0">
                          <a:solidFill>
                            <a:schemeClr val="tx1"/>
                          </a:solidFill>
                          <a:effectLst/>
                        </a:rPr>
                        <a:t>Consumer notice of rights</a:t>
                      </a:r>
                    </a:p>
                    <a:p>
                      <a:pPr marL="0" marR="0" indent="0">
                        <a:spcBef>
                          <a:spcPts val="0"/>
                        </a:spcBef>
                        <a:spcAft>
                          <a:spcPts val="0"/>
                        </a:spcAft>
                      </a:pPr>
                      <a:r>
                        <a:rPr lang="en-US" sz="1400" dirty="0">
                          <a:effectLst/>
                        </a:rPr>
                        <a:t> </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E7EDF7"/>
                    </a:solidFill>
                  </a:tcPr>
                </a:tc>
                <a:tc>
                  <a:txBody>
                    <a:bodyPr/>
                    <a:lstStyle/>
                    <a:p>
                      <a:pPr marL="0" marR="0" indent="0">
                        <a:spcBef>
                          <a:spcPts val="0"/>
                        </a:spcBef>
                        <a:spcAft>
                          <a:spcPts val="0"/>
                        </a:spcAft>
                      </a:pPr>
                      <a:r>
                        <a:rPr lang="en-US" sz="1400">
                          <a:effectLst/>
                        </a:rPr>
                        <a:t>State template for notice.  State determines when and how notice is provided to consumers. </a:t>
                      </a:r>
                    </a:p>
                    <a:p>
                      <a:pPr marL="0" marR="0" indent="0">
                        <a:spcBef>
                          <a:spcPts val="0"/>
                        </a:spcBef>
                        <a:spcAft>
                          <a:spcPts val="0"/>
                        </a:spcAft>
                      </a:pPr>
                      <a:r>
                        <a:rPr lang="en-US" sz="1400">
                          <a:effectLst/>
                        </a:rPr>
                        <a:t> </a:t>
                      </a:r>
                    </a:p>
                    <a:p>
                      <a:pPr marL="0" marR="0" indent="0">
                        <a:spcBef>
                          <a:spcPts val="0"/>
                        </a:spcBef>
                        <a:spcAft>
                          <a:spcPts val="0"/>
                        </a:spcAft>
                      </a:pPr>
                      <a:r>
                        <a:rPr lang="en-US" sz="1400">
                          <a:effectLst/>
                        </a:rPr>
                        <a:t> </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Sec. 13, amending RCW 48.49.060</a:t>
                      </a:r>
                    </a:p>
                    <a:p>
                      <a:pPr marL="0" marR="0" indent="0">
                        <a:spcBef>
                          <a:spcPts val="0"/>
                        </a:spcBef>
                        <a:spcAft>
                          <a:spcPts val="0"/>
                        </a:spcAft>
                      </a:pPr>
                      <a:r>
                        <a:rPr lang="en-US" sz="1400">
                          <a:effectLst/>
                        </a:rPr>
                        <a:t> </a:t>
                      </a:r>
                    </a:p>
                    <a:p>
                      <a:pPr marL="0" marR="0" indent="0">
                        <a:spcBef>
                          <a:spcPts val="0"/>
                        </a:spcBef>
                        <a:spcAft>
                          <a:spcPts val="0"/>
                        </a:spcAft>
                      </a:pPr>
                      <a:r>
                        <a:rPr lang="en-US" sz="1400">
                          <a:effectLst/>
                        </a:rPr>
                        <a:t>OIC must develop a template for a notice of consumer rights that applies to both the BBPA and the NSA. OIC determines through rulemaking when and how the notice must be provided to consumers.</a:t>
                      </a:r>
                    </a:p>
                    <a:p>
                      <a:pPr marL="0" marR="0" indent="0">
                        <a:spcBef>
                          <a:spcPts val="0"/>
                        </a:spcBef>
                        <a:spcAft>
                          <a:spcPts val="0"/>
                        </a:spcAft>
                      </a:pPr>
                      <a:r>
                        <a:rPr lang="en-US" sz="1400">
                          <a:effectLst/>
                        </a:rPr>
                        <a:t> </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1469469903"/>
                  </a:ext>
                </a:extLst>
              </a:tr>
              <a:tr h="1149966">
                <a:tc>
                  <a:txBody>
                    <a:bodyPr/>
                    <a:lstStyle/>
                    <a:p>
                      <a:pPr marL="0" marR="0" indent="0">
                        <a:spcBef>
                          <a:spcPts val="0"/>
                        </a:spcBef>
                        <a:spcAft>
                          <a:spcPts val="0"/>
                        </a:spcAft>
                      </a:pPr>
                      <a:r>
                        <a:rPr lang="en-US" sz="1400" dirty="0">
                          <a:solidFill>
                            <a:schemeClr val="tx1"/>
                          </a:solidFill>
                          <a:effectLst/>
                        </a:rPr>
                        <a:t>Out of network claim payment standard</a:t>
                      </a:r>
                      <a:endParaRPr lang="en-US" sz="140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CCD9EF"/>
                    </a:solidFill>
                  </a:tcPr>
                </a:tc>
                <a:tc>
                  <a:txBody>
                    <a:bodyPr/>
                    <a:lstStyle/>
                    <a:p>
                      <a:pPr marL="0" marR="0" indent="0">
                        <a:spcBef>
                          <a:spcPts val="0"/>
                        </a:spcBef>
                        <a:spcAft>
                          <a:spcPts val="0"/>
                        </a:spcAft>
                      </a:pPr>
                      <a:r>
                        <a:rPr lang="en-US" sz="1400" dirty="0">
                          <a:effectLst/>
                        </a:rPr>
                        <a:t>Payment is “commercially reasonable amount.”</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Sec. 9</a:t>
                      </a:r>
                    </a:p>
                    <a:p>
                      <a:pPr marL="0" marR="0" indent="0">
                        <a:spcBef>
                          <a:spcPts val="0"/>
                        </a:spcBef>
                        <a:spcAft>
                          <a:spcPts val="0"/>
                        </a:spcAft>
                      </a:pPr>
                      <a:r>
                        <a:rPr lang="en-US" sz="1400" dirty="0">
                          <a:effectLst/>
                        </a:rPr>
                        <a:t> </a:t>
                      </a:r>
                    </a:p>
                    <a:p>
                      <a:pPr marL="0" marR="0" indent="0">
                        <a:spcBef>
                          <a:spcPts val="0"/>
                        </a:spcBef>
                        <a:spcAft>
                          <a:spcPts val="600"/>
                        </a:spcAft>
                      </a:pPr>
                      <a:r>
                        <a:rPr lang="en-US" sz="1400" dirty="0">
                          <a:effectLst/>
                        </a:rPr>
                        <a:t>“Commercially reasonable amount” until July 1, 2023 or later date determined by the Commissioner. At that point, transition to NSA payment standard.</a:t>
                      </a:r>
                    </a:p>
                    <a:p>
                      <a:pPr marL="0" marR="0" indent="0">
                        <a:spcBef>
                          <a:spcPts val="0"/>
                        </a:spcBef>
                        <a:spcAft>
                          <a:spcPts val="600"/>
                        </a:spcAft>
                      </a:pP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3503064405"/>
                  </a:ext>
                </a:extLst>
              </a:tr>
            </a:tbl>
          </a:graphicData>
        </a:graphic>
      </p:graphicFrame>
    </p:spTree>
    <p:extLst>
      <p:ext uri="{BB962C8B-B14F-4D97-AF65-F5344CB8AC3E}">
        <p14:creationId xmlns:p14="http://schemas.microsoft.com/office/powerpoint/2010/main" val="420760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DA344-4808-8C48-98C6-99F46840836E}"/>
              </a:ext>
            </a:extLst>
          </p:cNvPr>
          <p:cNvSpPr>
            <a:spLocks noGrp="1"/>
          </p:cNvSpPr>
          <p:nvPr>
            <p:ph type="ctrTitle"/>
          </p:nvPr>
        </p:nvSpPr>
        <p:spPr/>
        <p:txBody>
          <a:bodyPr>
            <a:normAutofit fontScale="90000"/>
          </a:bodyPr>
          <a:lstStyle/>
          <a:p>
            <a:r>
              <a:rPr lang="en-US" dirty="0"/>
              <a:t>Surprise Medical Bills: </a:t>
            </a:r>
            <a:br>
              <a:rPr lang="en-US" dirty="0"/>
            </a:br>
            <a:r>
              <a:rPr lang="en-US" dirty="0"/>
              <a:t>Latest Court Challenges and What Consumers Can Expect</a:t>
            </a:r>
          </a:p>
        </p:txBody>
      </p:sp>
      <p:sp>
        <p:nvSpPr>
          <p:cNvPr id="7" name="Text Placeholder 6">
            <a:extLst>
              <a:ext uri="{FF2B5EF4-FFF2-40B4-BE49-F238E27FC236}">
                <a16:creationId xmlns:a16="http://schemas.microsoft.com/office/drawing/2014/main" id="{69427DF2-9E75-0E4E-A855-DBEC3A34DF7D}"/>
              </a:ext>
            </a:extLst>
          </p:cNvPr>
          <p:cNvSpPr>
            <a:spLocks noGrp="1"/>
          </p:cNvSpPr>
          <p:nvPr>
            <p:ph type="body" sz="quarter" idx="16"/>
          </p:nvPr>
        </p:nvSpPr>
        <p:spPr>
          <a:xfrm>
            <a:off x="627435" y="1910994"/>
            <a:ext cx="7919046" cy="4207882"/>
          </a:xfrm>
        </p:spPr>
        <p:txBody>
          <a:bodyPr>
            <a:normAutofit/>
          </a:bodyPr>
          <a:lstStyle/>
          <a:p>
            <a:pPr marL="0" indent="0">
              <a:buNone/>
            </a:pPr>
            <a:r>
              <a:rPr lang="en-US" sz="1800" i="1" dirty="0"/>
              <a:t>Speakers:</a:t>
            </a:r>
          </a:p>
          <a:p>
            <a:r>
              <a:rPr lang="en-US" sz="1800" b="1" dirty="0"/>
              <a:t>Jack Hoadley, Ph.D. </a:t>
            </a:r>
            <a:r>
              <a:rPr lang="en-US" sz="1800" dirty="0"/>
              <a:t>Research Professor Emeritus, Georgetown University, McCourt School of Public Policy, Center on Health Insurance Reforms</a:t>
            </a:r>
          </a:p>
          <a:p>
            <a:r>
              <a:rPr lang="en-US" sz="1800" b="1" dirty="0"/>
              <a:t>Katie Keith, J.D., M.P.H. </a:t>
            </a:r>
            <a:r>
              <a:rPr lang="en-US" sz="1800" dirty="0"/>
              <a:t>Associate Research Professor, Georgetown University, McCourt School of Public Policy, Center on Health Insurance Reforms; Principal at Keith Policy Solutions, LLC</a:t>
            </a:r>
          </a:p>
          <a:p>
            <a:r>
              <a:rPr lang="en-US" sz="1800" b="1" dirty="0"/>
              <a:t>Jane Beyer, J.D. </a:t>
            </a:r>
            <a:r>
              <a:rPr lang="en-US" sz="1800" dirty="0"/>
              <a:t>Senior Health Policy Advisor, Washington State Office of the Insurance Commissioner</a:t>
            </a:r>
          </a:p>
        </p:txBody>
      </p:sp>
      <p:sp>
        <p:nvSpPr>
          <p:cNvPr id="6" name="Subtitle 5">
            <a:extLst>
              <a:ext uri="{FF2B5EF4-FFF2-40B4-BE49-F238E27FC236}">
                <a16:creationId xmlns:a16="http://schemas.microsoft.com/office/drawing/2014/main" id="{6432A9C2-1AC6-1B42-8366-6C07825713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427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8C69-FB12-4220-8BBA-651C31646B60}"/>
              </a:ext>
            </a:extLst>
          </p:cNvPr>
          <p:cNvSpPr>
            <a:spLocks noGrp="1"/>
          </p:cNvSpPr>
          <p:nvPr>
            <p:ph type="title"/>
          </p:nvPr>
        </p:nvSpPr>
        <p:spPr>
          <a:xfrm>
            <a:off x="349537" y="281659"/>
            <a:ext cx="8444926" cy="667548"/>
          </a:xfrm>
        </p:spPr>
        <p:txBody>
          <a:bodyPr>
            <a:noAutofit/>
          </a:bodyPr>
          <a:lstStyle/>
          <a:p>
            <a:r>
              <a:rPr kumimoji="0" lang="en-US" sz="2300" b="0" i="0" u="none" strike="noStrike" kern="1200" cap="none" spc="0" normalizeH="0" baseline="0" noProof="0" dirty="0">
                <a:ln>
                  <a:noFill/>
                </a:ln>
                <a:solidFill>
                  <a:srgbClr val="084678"/>
                </a:solidFill>
                <a:effectLst/>
                <a:uLnTx/>
                <a:uFillTx/>
                <a:latin typeface="Segoe UI" panose="020B0502040204020203" pitchFamily="34" charset="0"/>
                <a:ea typeface="Segoe UI" panose="020B0502040204020203" pitchFamily="34" charset="0"/>
                <a:cs typeface="Segoe UI" panose="020B0502040204020203" pitchFamily="34" charset="0"/>
              </a:rPr>
              <a:t>E2SHB 1688 (as passed by Legislature) – Aligning the No Surprises Act &amp; the Balance Billing Protection Act </a:t>
            </a:r>
            <a:endParaRPr lang="en-US" sz="2300" dirty="0"/>
          </a:p>
        </p:txBody>
      </p:sp>
      <p:sp>
        <p:nvSpPr>
          <p:cNvPr id="4" name="Footer Placeholder 3">
            <a:extLst>
              <a:ext uri="{FF2B5EF4-FFF2-40B4-BE49-F238E27FC236}">
                <a16:creationId xmlns:a16="http://schemas.microsoft.com/office/drawing/2014/main" id="{50725A53-2C2C-4D9F-B0E1-CE34DD5B674E}"/>
              </a:ext>
            </a:extLst>
          </p:cNvPr>
          <p:cNvSpPr>
            <a:spLocks noGrp="1"/>
          </p:cNvSpPr>
          <p:nvPr>
            <p:ph type="ftr" sz="quarter" idx="11"/>
          </p:nvPr>
        </p:nvSpPr>
        <p:spPr>
          <a:xfrm>
            <a:off x="7117340" y="6314490"/>
            <a:ext cx="3354245" cy="200972"/>
          </a:xfrm>
        </p:spPr>
        <p:txBody>
          <a:bodyPr/>
          <a:lstStyle/>
          <a:p>
            <a:r>
              <a:rPr lang="en-US" dirty="0"/>
              <a:t>March 24, 2022</a:t>
            </a:r>
          </a:p>
        </p:txBody>
      </p:sp>
      <p:sp>
        <p:nvSpPr>
          <p:cNvPr id="5" name="Slide Number Placeholder 4">
            <a:extLst>
              <a:ext uri="{FF2B5EF4-FFF2-40B4-BE49-F238E27FC236}">
                <a16:creationId xmlns:a16="http://schemas.microsoft.com/office/drawing/2014/main" id="{BC62331B-4DF5-4FBF-B270-4E1331B86ADF}"/>
              </a:ext>
            </a:extLst>
          </p:cNvPr>
          <p:cNvSpPr>
            <a:spLocks noGrp="1"/>
          </p:cNvSpPr>
          <p:nvPr>
            <p:ph type="sldNum" sz="quarter" idx="12"/>
          </p:nvPr>
        </p:nvSpPr>
        <p:spPr/>
        <p:txBody>
          <a:bodyPr/>
          <a:lstStyle/>
          <a:p>
            <a:fld id="{2981B80C-5BE7-794F-A6A0-8361E3B5D2E6}" type="slidenum">
              <a:rPr lang="en-US" smtClean="0"/>
              <a:t>30</a:t>
            </a:fld>
            <a:endParaRPr lang="en-US" dirty="0"/>
          </a:p>
        </p:txBody>
      </p:sp>
      <p:graphicFrame>
        <p:nvGraphicFramePr>
          <p:cNvPr id="13" name="Content Placeholder 12">
            <a:extLst>
              <a:ext uri="{FF2B5EF4-FFF2-40B4-BE49-F238E27FC236}">
                <a16:creationId xmlns:a16="http://schemas.microsoft.com/office/drawing/2014/main" id="{09624368-544E-4ED7-9322-F36735F41091}"/>
              </a:ext>
            </a:extLst>
          </p:cNvPr>
          <p:cNvGraphicFramePr>
            <a:graphicFrameLocks noGrp="1"/>
          </p:cNvGraphicFramePr>
          <p:nvPr>
            <p:ph idx="1"/>
          </p:nvPr>
        </p:nvGraphicFramePr>
        <p:xfrm>
          <a:off x="115503" y="1043529"/>
          <a:ext cx="8884118" cy="5099304"/>
        </p:xfrm>
        <a:graphic>
          <a:graphicData uri="http://schemas.openxmlformats.org/drawingml/2006/table">
            <a:tbl>
              <a:tblPr firstRow="1" firstCol="1" bandRow="1">
                <a:tableStyleId>{5C22544A-7EE6-4342-B048-85BDC9FD1C3A}</a:tableStyleId>
              </a:tblPr>
              <a:tblGrid>
                <a:gridCol w="1391488">
                  <a:extLst>
                    <a:ext uri="{9D8B030D-6E8A-4147-A177-3AD203B41FA5}">
                      <a16:colId xmlns:a16="http://schemas.microsoft.com/office/drawing/2014/main" val="3356529136"/>
                    </a:ext>
                  </a:extLst>
                </a:gridCol>
                <a:gridCol w="2461864">
                  <a:extLst>
                    <a:ext uri="{9D8B030D-6E8A-4147-A177-3AD203B41FA5}">
                      <a16:colId xmlns:a16="http://schemas.microsoft.com/office/drawing/2014/main" val="2456601480"/>
                    </a:ext>
                  </a:extLst>
                </a:gridCol>
                <a:gridCol w="5030766">
                  <a:extLst>
                    <a:ext uri="{9D8B030D-6E8A-4147-A177-3AD203B41FA5}">
                      <a16:colId xmlns:a16="http://schemas.microsoft.com/office/drawing/2014/main" val="3588726863"/>
                    </a:ext>
                  </a:extLst>
                </a:gridCol>
              </a:tblGrid>
              <a:tr h="325610">
                <a:tc>
                  <a:txBody>
                    <a:bodyPr/>
                    <a:lstStyle/>
                    <a:p>
                      <a:pPr marL="0" marR="0" indent="0">
                        <a:spcBef>
                          <a:spcPts val="0"/>
                        </a:spcBef>
                        <a:spcAft>
                          <a:spcPts val="0"/>
                        </a:spcAft>
                      </a:pPr>
                      <a:r>
                        <a:rPr lang="en-US" sz="1300">
                          <a:effectLst/>
                        </a:rPr>
                        <a:t>Issue</a:t>
                      </a:r>
                      <a:endParaRPr lang="en-US" sz="13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300">
                          <a:effectLst/>
                        </a:rPr>
                        <a:t>Washington Balance Billing Protection Act (BBPA)</a:t>
                      </a:r>
                      <a:endParaRPr lang="en-US" sz="13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300">
                          <a:effectLst/>
                        </a:rPr>
                        <a:t>E2SHB 1688 as passed Legislature</a:t>
                      </a:r>
                      <a:endParaRPr lang="en-US" sz="13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1054645067"/>
                  </a:ext>
                </a:extLst>
              </a:tr>
              <a:tr h="1410975">
                <a:tc>
                  <a:txBody>
                    <a:bodyPr/>
                    <a:lstStyle/>
                    <a:p>
                      <a:pPr marL="0" marR="0" indent="0">
                        <a:spcBef>
                          <a:spcPts val="0"/>
                        </a:spcBef>
                        <a:spcAft>
                          <a:spcPts val="0"/>
                        </a:spcAft>
                      </a:pPr>
                      <a:r>
                        <a:rPr lang="en-US" sz="1320" dirty="0">
                          <a:solidFill>
                            <a:schemeClr val="tx1"/>
                          </a:solidFill>
                          <a:effectLst/>
                        </a:rPr>
                        <a:t>Dispute resolution</a:t>
                      </a:r>
                    </a:p>
                    <a:p>
                      <a:pPr marL="0" marR="0" indent="0">
                        <a:spcBef>
                          <a:spcPts val="0"/>
                        </a:spcBef>
                        <a:spcAft>
                          <a:spcPts val="0"/>
                        </a:spcAft>
                      </a:pPr>
                      <a:r>
                        <a:rPr lang="en-US" sz="1320" dirty="0">
                          <a:effectLst/>
                        </a:rPr>
                        <a:t> </a:t>
                      </a:r>
                      <a:endParaRPr lang="en-US" sz="132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CCD9EF"/>
                    </a:solidFill>
                  </a:tcPr>
                </a:tc>
                <a:tc>
                  <a:txBody>
                    <a:bodyPr/>
                    <a:lstStyle/>
                    <a:p>
                      <a:pPr marL="0" marR="0" indent="0">
                        <a:spcBef>
                          <a:spcPts val="0"/>
                        </a:spcBef>
                        <a:spcAft>
                          <a:spcPts val="0"/>
                        </a:spcAft>
                      </a:pPr>
                      <a:r>
                        <a:rPr lang="en-US" sz="1320">
                          <a:effectLst/>
                        </a:rPr>
                        <a:t>Resolved through arbitration if no agreement on payment between the carrier and an out-of-network provider.</a:t>
                      </a:r>
                      <a:endParaRPr lang="en-US" sz="132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320">
                          <a:effectLst/>
                        </a:rPr>
                        <a:t>Sec. 11, amending RCW 48.49.040</a:t>
                      </a:r>
                    </a:p>
                    <a:p>
                      <a:pPr marL="0" marR="0" indent="0">
                        <a:spcBef>
                          <a:spcPts val="0"/>
                        </a:spcBef>
                        <a:spcAft>
                          <a:spcPts val="0"/>
                        </a:spcAft>
                      </a:pPr>
                      <a:r>
                        <a:rPr lang="en-US" sz="1320">
                          <a:effectLst/>
                        </a:rPr>
                        <a:t> </a:t>
                      </a:r>
                    </a:p>
                    <a:p>
                      <a:pPr marL="0" marR="0" indent="0">
                        <a:spcBef>
                          <a:spcPts val="0"/>
                        </a:spcBef>
                        <a:spcAft>
                          <a:spcPts val="0"/>
                        </a:spcAft>
                      </a:pPr>
                      <a:r>
                        <a:rPr lang="en-US" sz="1320">
                          <a:effectLst/>
                        </a:rPr>
                        <a:t>BBPA arbitration until July 1, 2023 or later date determined by the Commissioner. At that point, transition to NSA “independent dispute resolution” (IDR) system if out-of-network provider and carrier cannot agree on a commercially reasonable payment.</a:t>
                      </a:r>
                    </a:p>
                    <a:p>
                      <a:pPr marL="0" marR="0" indent="0">
                        <a:spcBef>
                          <a:spcPts val="0"/>
                        </a:spcBef>
                        <a:spcAft>
                          <a:spcPts val="600"/>
                        </a:spcAft>
                      </a:pPr>
                      <a:r>
                        <a:rPr lang="en-US" sz="1320">
                          <a:effectLst/>
                        </a:rPr>
                        <a:t>Revisions are made to BBPA arbitration provisions, some to more closely align with the NSA.</a:t>
                      </a:r>
                    </a:p>
                    <a:p>
                      <a:pPr marL="0" marR="0" indent="0">
                        <a:spcBef>
                          <a:spcPts val="0"/>
                        </a:spcBef>
                        <a:spcAft>
                          <a:spcPts val="0"/>
                        </a:spcAft>
                      </a:pPr>
                      <a:r>
                        <a:rPr lang="en-US" sz="1320">
                          <a:effectLst/>
                        </a:rPr>
                        <a:t>Air ambulance payment disputes use the NSA IDR system.</a:t>
                      </a:r>
                    </a:p>
                    <a:p>
                      <a:pPr marL="0" marR="0" indent="0">
                        <a:spcBef>
                          <a:spcPts val="0"/>
                        </a:spcBef>
                        <a:spcAft>
                          <a:spcPts val="0"/>
                        </a:spcAft>
                      </a:pPr>
                      <a:r>
                        <a:rPr lang="en-US" sz="1320">
                          <a:effectLst/>
                        </a:rPr>
                        <a:t> </a:t>
                      </a:r>
                      <a:endParaRPr lang="en-US" sz="132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1371144068"/>
                  </a:ext>
                </a:extLst>
              </a:tr>
              <a:tr h="1492377">
                <a:tc>
                  <a:txBody>
                    <a:bodyPr/>
                    <a:lstStyle/>
                    <a:p>
                      <a:pPr marL="0" marR="0" indent="0">
                        <a:spcBef>
                          <a:spcPts val="0"/>
                        </a:spcBef>
                        <a:spcAft>
                          <a:spcPts val="0"/>
                        </a:spcAft>
                      </a:pPr>
                      <a:r>
                        <a:rPr lang="en-US" sz="1320" dirty="0">
                          <a:solidFill>
                            <a:schemeClr val="tx1"/>
                          </a:solidFill>
                          <a:effectLst/>
                        </a:rPr>
                        <a:t>Network adequacy</a:t>
                      </a:r>
                      <a:endParaRPr lang="en-US" sz="132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E7EDF7"/>
                    </a:solidFill>
                  </a:tcPr>
                </a:tc>
                <a:tc>
                  <a:txBody>
                    <a:bodyPr/>
                    <a:lstStyle/>
                    <a:p>
                      <a:pPr marL="0" marR="0" indent="0">
                        <a:spcBef>
                          <a:spcPts val="0"/>
                        </a:spcBef>
                        <a:spcAft>
                          <a:spcPts val="0"/>
                        </a:spcAft>
                      </a:pPr>
                      <a:r>
                        <a:rPr lang="en-US" sz="1320" dirty="0">
                          <a:effectLst/>
                        </a:rPr>
                        <a:t>OIC must consider whether carrier’s proposed provider network includes a sufficient number of contracted emergency &amp; surgical or ancillary services providers at in-network hospitals or ambulatory surgical facilities.</a:t>
                      </a:r>
                      <a:endParaRPr lang="en-US" sz="132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320" dirty="0">
                          <a:effectLst/>
                        </a:rPr>
                        <a:t>Sec. 18, amending RCW 48.49.150 (as recodified by this act)</a:t>
                      </a:r>
                    </a:p>
                    <a:p>
                      <a:pPr marL="0" marR="0" indent="0">
                        <a:spcBef>
                          <a:spcPts val="0"/>
                        </a:spcBef>
                        <a:spcAft>
                          <a:spcPts val="0"/>
                        </a:spcAft>
                      </a:pPr>
                      <a:r>
                        <a:rPr lang="en-US" sz="1320" dirty="0">
                          <a:effectLst/>
                        </a:rPr>
                        <a:t> </a:t>
                      </a:r>
                    </a:p>
                    <a:p>
                      <a:pPr marL="0" marR="0" indent="0">
                        <a:spcBef>
                          <a:spcPts val="0"/>
                        </a:spcBef>
                        <a:spcAft>
                          <a:spcPts val="0"/>
                        </a:spcAft>
                      </a:pPr>
                      <a:r>
                        <a:rPr lang="en-US" sz="1320" dirty="0">
                          <a:effectLst/>
                        </a:rPr>
                        <a:t>OIC must review the network to determine whether it includes a sufficient number of facility-based providers at the carrier’s in-network hospitals and ambulatory surgical facilities.</a:t>
                      </a:r>
                    </a:p>
                    <a:p>
                      <a:pPr marL="0" marR="0" indent="0">
                        <a:spcBef>
                          <a:spcPts val="0"/>
                        </a:spcBef>
                        <a:spcAft>
                          <a:spcPts val="0"/>
                        </a:spcAft>
                      </a:pPr>
                      <a:r>
                        <a:rPr lang="en-US" sz="1320" dirty="0">
                          <a:effectLst/>
                        </a:rPr>
                        <a:t> </a:t>
                      </a:r>
                    </a:p>
                    <a:p>
                      <a:pPr marL="0" marR="0" indent="0">
                        <a:spcBef>
                          <a:spcPts val="0"/>
                        </a:spcBef>
                        <a:spcAft>
                          <a:spcPts val="0"/>
                        </a:spcAft>
                      </a:pPr>
                      <a:r>
                        <a:rPr lang="en-US" sz="1320" dirty="0">
                          <a:effectLst/>
                        </a:rPr>
                        <a:t>For services subject to the balance billing prohibition, a carrier cannot treat their payment of out-of-network providers or facilities under the BBPA or NSA to satisfy OIC’s network access standards. </a:t>
                      </a:r>
                    </a:p>
                    <a:p>
                      <a:pPr marL="0" marR="0" indent="0">
                        <a:spcBef>
                          <a:spcPts val="0"/>
                        </a:spcBef>
                        <a:spcAft>
                          <a:spcPts val="0"/>
                        </a:spcAft>
                      </a:pPr>
                      <a:endParaRPr lang="en-US" sz="1320" dirty="0">
                        <a:effectLst/>
                      </a:endParaRPr>
                    </a:p>
                  </a:txBody>
                  <a:tcPr marL="61052" marR="61052" marT="0" marB="0"/>
                </a:tc>
                <a:extLst>
                  <a:ext uri="{0D108BD9-81ED-4DB2-BD59-A6C34878D82A}">
                    <a16:rowId xmlns:a16="http://schemas.microsoft.com/office/drawing/2014/main" val="669106354"/>
                  </a:ext>
                </a:extLst>
              </a:tr>
            </a:tbl>
          </a:graphicData>
        </a:graphic>
      </p:graphicFrame>
      <p:sp>
        <p:nvSpPr>
          <p:cNvPr id="8" name="Footer Placeholder 3">
            <a:extLst>
              <a:ext uri="{FF2B5EF4-FFF2-40B4-BE49-F238E27FC236}">
                <a16:creationId xmlns:a16="http://schemas.microsoft.com/office/drawing/2014/main" id="{184C6225-D0C2-443F-9AFD-7FBDC90A6D0F}"/>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Commonwealth Fund</a:t>
            </a:r>
            <a:endParaRPr lang="en-US" dirty="0"/>
          </a:p>
        </p:txBody>
      </p:sp>
    </p:spTree>
    <p:extLst>
      <p:ext uri="{BB962C8B-B14F-4D97-AF65-F5344CB8AC3E}">
        <p14:creationId xmlns:p14="http://schemas.microsoft.com/office/powerpoint/2010/main" val="397598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36E7-FC1D-4CA0-A2D3-487EB4CAE3C5}"/>
              </a:ext>
            </a:extLst>
          </p:cNvPr>
          <p:cNvSpPr>
            <a:spLocks noGrp="1"/>
          </p:cNvSpPr>
          <p:nvPr>
            <p:ph type="title"/>
          </p:nvPr>
        </p:nvSpPr>
        <p:spPr>
          <a:xfrm>
            <a:off x="360210" y="135490"/>
            <a:ext cx="8444926" cy="667548"/>
          </a:xfrm>
        </p:spPr>
        <p:txBody>
          <a:bodyPr>
            <a:normAutofit fontScale="90000"/>
          </a:bodyPr>
          <a:lstStyle/>
          <a:p>
            <a:r>
              <a:rPr kumimoji="0" lang="en-US" sz="2800" b="0" i="0" u="none" strike="noStrike" kern="1200" cap="none" spc="0" normalizeH="0" baseline="0" noProof="0" dirty="0">
                <a:ln>
                  <a:noFill/>
                </a:ln>
                <a:solidFill>
                  <a:srgbClr val="084678"/>
                </a:solidFill>
                <a:effectLst/>
                <a:uLnTx/>
                <a:uFillTx/>
                <a:latin typeface="Segoe UI" panose="020B0502040204020203" pitchFamily="34" charset="0"/>
                <a:ea typeface="Segoe UI" panose="020B0502040204020203" pitchFamily="34" charset="0"/>
                <a:cs typeface="Segoe UI" panose="020B0502040204020203" pitchFamily="34" charset="0"/>
              </a:rPr>
              <a:t>E2SHB 1688 (as passed by Legislature) – Aligning the No Surprises Act &amp; the Balance Billing Protection</a:t>
            </a:r>
            <a:r>
              <a:rPr kumimoji="0" lang="en-US" sz="3600" b="0" i="0" u="none" strike="noStrike" kern="1200" cap="none" spc="0" normalizeH="0" baseline="0" noProof="0" dirty="0">
                <a:ln>
                  <a:noFill/>
                </a:ln>
                <a:solidFill>
                  <a:srgbClr val="084678"/>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800" b="0" i="0" u="none" strike="noStrike" kern="1200" cap="none" spc="0" normalizeH="0" baseline="0" noProof="0" dirty="0">
                <a:ln>
                  <a:noFill/>
                </a:ln>
                <a:solidFill>
                  <a:srgbClr val="084678"/>
                </a:solidFill>
                <a:effectLst/>
                <a:uLnTx/>
                <a:uFillTx/>
                <a:latin typeface="Segoe UI" panose="020B0502040204020203" pitchFamily="34" charset="0"/>
                <a:ea typeface="Segoe UI" panose="020B0502040204020203" pitchFamily="34" charset="0"/>
                <a:cs typeface="Segoe UI" panose="020B0502040204020203" pitchFamily="34" charset="0"/>
              </a:rPr>
              <a:t>Act </a:t>
            </a:r>
            <a:endParaRPr lang="en-US" sz="2800" dirty="0"/>
          </a:p>
        </p:txBody>
      </p:sp>
      <p:sp>
        <p:nvSpPr>
          <p:cNvPr id="4" name="Footer Placeholder 3">
            <a:extLst>
              <a:ext uri="{FF2B5EF4-FFF2-40B4-BE49-F238E27FC236}">
                <a16:creationId xmlns:a16="http://schemas.microsoft.com/office/drawing/2014/main" id="{504822B0-6AFB-4072-BB43-3957922158B6}"/>
              </a:ext>
            </a:extLst>
          </p:cNvPr>
          <p:cNvSpPr>
            <a:spLocks noGrp="1"/>
          </p:cNvSpPr>
          <p:nvPr>
            <p:ph type="ftr" sz="quarter" idx="11"/>
          </p:nvPr>
        </p:nvSpPr>
        <p:spPr>
          <a:xfrm>
            <a:off x="7128013" y="6295557"/>
            <a:ext cx="3354245" cy="200972"/>
          </a:xfrm>
        </p:spPr>
        <p:txBody>
          <a:bodyPr/>
          <a:lstStyle/>
          <a:p>
            <a:r>
              <a:rPr lang="en-US" dirty="0"/>
              <a:t>March 24. 2022</a:t>
            </a:r>
          </a:p>
        </p:txBody>
      </p:sp>
      <p:sp>
        <p:nvSpPr>
          <p:cNvPr id="5" name="Slide Number Placeholder 4">
            <a:extLst>
              <a:ext uri="{FF2B5EF4-FFF2-40B4-BE49-F238E27FC236}">
                <a16:creationId xmlns:a16="http://schemas.microsoft.com/office/drawing/2014/main" id="{57A53E8E-41BF-4C3A-B8B7-DFFEC56C58A0}"/>
              </a:ext>
            </a:extLst>
          </p:cNvPr>
          <p:cNvSpPr>
            <a:spLocks noGrp="1"/>
          </p:cNvSpPr>
          <p:nvPr>
            <p:ph type="sldNum" sz="quarter" idx="12"/>
          </p:nvPr>
        </p:nvSpPr>
        <p:spPr/>
        <p:txBody>
          <a:bodyPr/>
          <a:lstStyle/>
          <a:p>
            <a:fld id="{2981B80C-5BE7-794F-A6A0-8361E3B5D2E6}" type="slidenum">
              <a:rPr lang="en-US" smtClean="0"/>
              <a:t>31</a:t>
            </a:fld>
            <a:endParaRPr lang="en-US" dirty="0"/>
          </a:p>
        </p:txBody>
      </p:sp>
      <p:graphicFrame>
        <p:nvGraphicFramePr>
          <p:cNvPr id="12" name="Content Placeholder 11">
            <a:extLst>
              <a:ext uri="{FF2B5EF4-FFF2-40B4-BE49-F238E27FC236}">
                <a16:creationId xmlns:a16="http://schemas.microsoft.com/office/drawing/2014/main" id="{371F3CAE-8236-4532-B42F-1B2CBF18D802}"/>
              </a:ext>
            </a:extLst>
          </p:cNvPr>
          <p:cNvGraphicFramePr>
            <a:graphicFrameLocks noGrp="1"/>
          </p:cNvGraphicFramePr>
          <p:nvPr>
            <p:ph idx="1"/>
          </p:nvPr>
        </p:nvGraphicFramePr>
        <p:xfrm>
          <a:off x="96252" y="1155031"/>
          <a:ext cx="8951497" cy="4043372"/>
        </p:xfrm>
        <a:graphic>
          <a:graphicData uri="http://schemas.openxmlformats.org/drawingml/2006/table">
            <a:tbl>
              <a:tblPr firstRow="1" firstCol="1" bandRow="1">
                <a:tableStyleId>{5C22544A-7EE6-4342-B048-85BDC9FD1C3A}</a:tableStyleId>
              </a:tblPr>
              <a:tblGrid>
                <a:gridCol w="1402042">
                  <a:extLst>
                    <a:ext uri="{9D8B030D-6E8A-4147-A177-3AD203B41FA5}">
                      <a16:colId xmlns:a16="http://schemas.microsoft.com/office/drawing/2014/main" val="1761137127"/>
                    </a:ext>
                  </a:extLst>
                </a:gridCol>
                <a:gridCol w="2480535">
                  <a:extLst>
                    <a:ext uri="{9D8B030D-6E8A-4147-A177-3AD203B41FA5}">
                      <a16:colId xmlns:a16="http://schemas.microsoft.com/office/drawing/2014/main" val="1651849305"/>
                    </a:ext>
                  </a:extLst>
                </a:gridCol>
                <a:gridCol w="5068920">
                  <a:extLst>
                    <a:ext uri="{9D8B030D-6E8A-4147-A177-3AD203B41FA5}">
                      <a16:colId xmlns:a16="http://schemas.microsoft.com/office/drawing/2014/main" val="776647874"/>
                    </a:ext>
                  </a:extLst>
                </a:gridCol>
              </a:tblGrid>
              <a:tr h="790387">
                <a:tc>
                  <a:txBody>
                    <a:bodyPr/>
                    <a:lstStyle/>
                    <a:p>
                      <a:pPr marL="0" marR="0" indent="0">
                        <a:spcBef>
                          <a:spcPts val="0"/>
                        </a:spcBef>
                        <a:spcAft>
                          <a:spcPts val="0"/>
                        </a:spcAft>
                      </a:pPr>
                      <a:r>
                        <a:rPr lang="en-US" sz="1400">
                          <a:effectLst/>
                        </a:rPr>
                        <a:t>Issue</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Washington Balance Billing Protection Act (BBPA)</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a:effectLst/>
                        </a:rPr>
                        <a:t>E2SHB 1688 as passed Legislature</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3778624880"/>
                  </a:ext>
                </a:extLst>
              </a:tr>
              <a:tr h="2536705">
                <a:tc>
                  <a:txBody>
                    <a:bodyPr/>
                    <a:lstStyle/>
                    <a:p>
                      <a:pPr marL="0" marR="0" indent="0">
                        <a:spcBef>
                          <a:spcPts val="0"/>
                        </a:spcBef>
                        <a:spcAft>
                          <a:spcPts val="0"/>
                        </a:spcAft>
                      </a:pPr>
                      <a:r>
                        <a:rPr lang="en-US" sz="1400" dirty="0">
                          <a:solidFill>
                            <a:schemeClr val="tx1"/>
                          </a:solidFill>
                          <a:effectLst/>
                        </a:rPr>
                        <a:t>Enforcement</a:t>
                      </a:r>
                      <a:endParaRPr lang="en-US" sz="140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CCD9EF"/>
                    </a:solidFill>
                  </a:tcPr>
                </a:tc>
                <a:tc>
                  <a:txBody>
                    <a:bodyPr/>
                    <a:lstStyle/>
                    <a:p>
                      <a:pPr marL="0" marR="0" indent="0">
                        <a:spcBef>
                          <a:spcPts val="0"/>
                        </a:spcBef>
                        <a:spcAft>
                          <a:spcPts val="0"/>
                        </a:spcAft>
                      </a:pPr>
                      <a:r>
                        <a:rPr lang="en-US" sz="1400" dirty="0">
                          <a:effectLst/>
                        </a:rPr>
                        <a:t>Washington State Office of the Insurance Commissioner (carriers)</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Washington State Department of Health</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0"/>
                        </a:spcAft>
                      </a:pPr>
                      <a:r>
                        <a:rPr lang="en-US" sz="1400" dirty="0">
                          <a:effectLst/>
                        </a:rPr>
                        <a:t>New Secs. 5 &amp; 19</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OIC will enforce all BBPA and NSA requirements on carriers.</a:t>
                      </a:r>
                    </a:p>
                    <a:p>
                      <a:pPr marL="0" marR="0" indent="0">
                        <a:spcBef>
                          <a:spcPts val="0"/>
                        </a:spcBef>
                        <a:spcAft>
                          <a:spcPts val="0"/>
                        </a:spcAft>
                      </a:pPr>
                      <a:r>
                        <a:rPr lang="en-US" sz="1400" dirty="0">
                          <a:effectLst/>
                        </a:rPr>
                        <a:t> </a:t>
                      </a:r>
                    </a:p>
                    <a:p>
                      <a:pPr marL="0" marR="0" indent="0">
                        <a:spcBef>
                          <a:spcPts val="0"/>
                        </a:spcBef>
                        <a:spcAft>
                          <a:spcPts val="0"/>
                        </a:spcAft>
                      </a:pPr>
                      <a:r>
                        <a:rPr lang="en-US" sz="1400" dirty="0">
                          <a:effectLst/>
                        </a:rPr>
                        <a:t>DOH will enforce BBPA and NSA requirements on health care providers, and defer enforcement of requirements applicable to health care facilities and air ambulance providers to the federal gov’t (CMS) (Per OIC/DOH/CMS enforcement agreement). </a:t>
                      </a: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686755041"/>
                  </a:ext>
                </a:extLst>
              </a:tr>
              <a:tr h="465264">
                <a:tc>
                  <a:txBody>
                    <a:bodyPr/>
                    <a:lstStyle/>
                    <a:p>
                      <a:pPr marL="0" marR="0" indent="0">
                        <a:spcBef>
                          <a:spcPts val="0"/>
                        </a:spcBef>
                        <a:spcAft>
                          <a:spcPts val="0"/>
                        </a:spcAft>
                      </a:pPr>
                      <a:r>
                        <a:rPr lang="en-US" sz="1400" dirty="0">
                          <a:solidFill>
                            <a:schemeClr val="tx1"/>
                          </a:solidFill>
                          <a:effectLst/>
                        </a:rPr>
                        <a:t>Effective date</a:t>
                      </a:r>
                      <a:endParaRPr lang="en-US" sz="1400" dirty="0">
                        <a:solidFill>
                          <a:schemeClr val="tx1"/>
                        </a:solidFill>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solidFill>
                      <a:srgbClr val="E7EDF7"/>
                    </a:solidFill>
                  </a:tcPr>
                </a:tc>
                <a:tc>
                  <a:txBody>
                    <a:bodyPr/>
                    <a:lstStyle/>
                    <a:p>
                      <a:pPr marL="0" marR="0" indent="0">
                        <a:spcBef>
                          <a:spcPts val="0"/>
                        </a:spcBef>
                        <a:spcAft>
                          <a:spcPts val="0"/>
                        </a:spcAft>
                      </a:pPr>
                      <a:r>
                        <a:rPr lang="en-US" sz="1400">
                          <a:effectLst/>
                        </a:rPr>
                        <a:t>January 1, 2020</a:t>
                      </a:r>
                      <a:endParaRPr lang="en-US" sz="140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tc>
                  <a:txBody>
                    <a:bodyPr/>
                    <a:lstStyle/>
                    <a:p>
                      <a:pPr marL="0" marR="0" indent="0">
                        <a:spcBef>
                          <a:spcPts val="0"/>
                        </a:spcBef>
                        <a:spcAft>
                          <a:spcPts val="600"/>
                        </a:spcAft>
                      </a:pPr>
                      <a:r>
                        <a:rPr lang="en-US" sz="1400" dirty="0">
                          <a:effectLst/>
                        </a:rPr>
                        <a:t>Sec. 25: Emergency clause – effective upon Governor’s signature</a:t>
                      </a:r>
                    </a:p>
                    <a:p>
                      <a:pPr marL="0" marR="0" indent="0">
                        <a:spcBef>
                          <a:spcPts val="0"/>
                        </a:spcBef>
                        <a:spcAft>
                          <a:spcPts val="600"/>
                        </a:spcAft>
                      </a:pPr>
                      <a:endParaRPr lang="en-US" sz="14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1052" marR="61052" marT="0" marB="0"/>
                </a:tc>
                <a:extLst>
                  <a:ext uri="{0D108BD9-81ED-4DB2-BD59-A6C34878D82A}">
                    <a16:rowId xmlns:a16="http://schemas.microsoft.com/office/drawing/2014/main" val="889708769"/>
                  </a:ext>
                </a:extLst>
              </a:tr>
            </a:tbl>
          </a:graphicData>
        </a:graphic>
      </p:graphicFrame>
      <p:sp>
        <p:nvSpPr>
          <p:cNvPr id="13" name="Rectangle 1">
            <a:extLst>
              <a:ext uri="{FF2B5EF4-FFF2-40B4-BE49-F238E27FC236}">
                <a16:creationId xmlns:a16="http://schemas.microsoft.com/office/drawing/2014/main" id="{4BBD2525-A2A4-4FFB-83F9-97F4D2A463FF}"/>
              </a:ext>
            </a:extLst>
          </p:cNvPr>
          <p:cNvSpPr>
            <a:spLocks noChangeArrowheads="1"/>
          </p:cNvSpPr>
          <p:nvPr/>
        </p:nvSpPr>
        <p:spPr bwMode="auto">
          <a:xfrm>
            <a:off x="-265112" y="0"/>
            <a:ext cx="96188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Footer Placeholder 3">
            <a:extLst>
              <a:ext uri="{FF2B5EF4-FFF2-40B4-BE49-F238E27FC236}">
                <a16:creationId xmlns:a16="http://schemas.microsoft.com/office/drawing/2014/main" id="{17C99DEF-F1FC-4429-825B-D2B293DC0F66}"/>
              </a:ext>
            </a:extLst>
          </p:cNvPr>
          <p:cNvSpPr txBox="1">
            <a:spLocks/>
          </p:cNvSpPr>
          <p:nvPr/>
        </p:nvSpPr>
        <p:spPr>
          <a:xfrm>
            <a:off x="1427209" y="6314490"/>
            <a:ext cx="3354245" cy="200972"/>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tx1">
                    <a:lumMod val="75000"/>
                    <a:lumOff val="25000"/>
                  </a:schemeClr>
                </a:solidFill>
                <a:latin typeface="Segoe UI"/>
                <a:ea typeface="+mn-ea"/>
                <a:cs typeface="Segoe U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Commonwealth Fund</a:t>
            </a:r>
            <a:endParaRPr lang="en-US" dirty="0"/>
          </a:p>
        </p:txBody>
      </p:sp>
    </p:spTree>
    <p:extLst>
      <p:ext uri="{BB962C8B-B14F-4D97-AF65-F5344CB8AC3E}">
        <p14:creationId xmlns:p14="http://schemas.microsoft.com/office/powerpoint/2010/main" val="382323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CFEE-5D30-BA4E-A7C2-3EB2CAF00FA4}"/>
              </a:ext>
            </a:extLst>
          </p:cNvPr>
          <p:cNvSpPr>
            <a:spLocks noGrp="1"/>
          </p:cNvSpPr>
          <p:nvPr>
            <p:ph type="ctrTitle"/>
          </p:nvPr>
        </p:nvSpPr>
        <p:spPr/>
        <p:txBody>
          <a:bodyPr>
            <a:normAutofit/>
          </a:bodyPr>
          <a:lstStyle/>
          <a:p>
            <a:r>
              <a:rPr lang="en-US" dirty="0"/>
              <a:t>Resources and Housekeeping</a:t>
            </a:r>
          </a:p>
        </p:txBody>
      </p:sp>
      <p:sp>
        <p:nvSpPr>
          <p:cNvPr id="3" name="Text Placeholder 2">
            <a:extLst>
              <a:ext uri="{FF2B5EF4-FFF2-40B4-BE49-F238E27FC236}">
                <a16:creationId xmlns:a16="http://schemas.microsoft.com/office/drawing/2014/main" id="{C259AE80-3830-E54C-8B41-E1DDE9F35D7E}"/>
              </a:ext>
            </a:extLst>
          </p:cNvPr>
          <p:cNvSpPr>
            <a:spLocks noGrp="1"/>
          </p:cNvSpPr>
          <p:nvPr>
            <p:ph type="body" sz="quarter" idx="16"/>
          </p:nvPr>
        </p:nvSpPr>
        <p:spPr>
          <a:xfrm>
            <a:off x="627434" y="1828800"/>
            <a:ext cx="7704907" cy="4207882"/>
          </a:xfrm>
        </p:spPr>
        <p:txBody>
          <a:bodyPr/>
          <a:lstStyle/>
          <a:p>
            <a:r>
              <a:rPr lang="en-US" sz="2400" dirty="0"/>
              <a:t>Please use the Q&amp;A box to ask your questions.</a:t>
            </a:r>
          </a:p>
          <a:p>
            <a:r>
              <a:rPr lang="en-US" sz="2400" dirty="0"/>
              <a:t>Once the webinar has commenced, the slides and recording will be available for reference on the Commonwealth Fund website and will be emailed to participants.</a:t>
            </a:r>
          </a:p>
          <a:p>
            <a:r>
              <a:rPr lang="en-US" sz="2400" dirty="0"/>
              <a:t>Ideas for other briefings or topics? Please reach out to sfederman@cmwf.org.</a:t>
            </a:r>
          </a:p>
          <a:p>
            <a:endParaRPr lang="en-US" dirty="0"/>
          </a:p>
        </p:txBody>
      </p:sp>
      <p:sp>
        <p:nvSpPr>
          <p:cNvPr id="5" name="Subtitle 4">
            <a:extLst>
              <a:ext uri="{FF2B5EF4-FFF2-40B4-BE49-F238E27FC236}">
                <a16:creationId xmlns:a16="http://schemas.microsoft.com/office/drawing/2014/main" id="{7D59A8A7-23A6-2149-826B-37AB37BD86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651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CFEE-5D30-BA4E-A7C2-3EB2CAF00FA4}"/>
              </a:ext>
            </a:extLst>
          </p:cNvPr>
          <p:cNvSpPr>
            <a:spLocks noGrp="1"/>
          </p:cNvSpPr>
          <p:nvPr>
            <p:ph type="ctrTitle"/>
          </p:nvPr>
        </p:nvSpPr>
        <p:spPr/>
        <p:txBody>
          <a:bodyPr>
            <a:normAutofit/>
          </a:bodyPr>
          <a:lstStyle/>
          <a:p>
            <a:r>
              <a:rPr lang="en-US" dirty="0"/>
              <a:t>Introduction</a:t>
            </a:r>
          </a:p>
        </p:txBody>
      </p:sp>
      <p:sp>
        <p:nvSpPr>
          <p:cNvPr id="3" name="Text Placeholder 2">
            <a:extLst>
              <a:ext uri="{FF2B5EF4-FFF2-40B4-BE49-F238E27FC236}">
                <a16:creationId xmlns:a16="http://schemas.microsoft.com/office/drawing/2014/main" id="{C259AE80-3830-E54C-8B41-E1DDE9F35D7E}"/>
              </a:ext>
            </a:extLst>
          </p:cNvPr>
          <p:cNvSpPr>
            <a:spLocks noGrp="1"/>
          </p:cNvSpPr>
          <p:nvPr>
            <p:ph type="body" sz="quarter" idx="16"/>
          </p:nvPr>
        </p:nvSpPr>
        <p:spPr>
          <a:xfrm>
            <a:off x="627434" y="1828800"/>
            <a:ext cx="7704907" cy="4207882"/>
          </a:xfrm>
        </p:spPr>
        <p:txBody>
          <a:bodyPr>
            <a:normAutofit/>
          </a:bodyPr>
          <a:lstStyle/>
          <a:p>
            <a:pPr marL="0" indent="0">
              <a:buNone/>
            </a:pPr>
            <a:r>
              <a:rPr lang="en-US" sz="2400" dirty="0"/>
              <a:t>During this webinar we will:</a:t>
            </a:r>
          </a:p>
          <a:p>
            <a:r>
              <a:rPr lang="en-US" sz="2400" dirty="0"/>
              <a:t>Review the protections extended under the No Surprises Act (NSA)</a:t>
            </a:r>
          </a:p>
          <a:p>
            <a:r>
              <a:rPr lang="en-US" sz="2400" dirty="0"/>
              <a:t>Discuss the federal and state roles in implementation of the No Surprises Act</a:t>
            </a:r>
          </a:p>
          <a:p>
            <a:r>
              <a:rPr lang="en-US" sz="2400" dirty="0"/>
              <a:t>Understand the status of litigation over NSA enforcement</a:t>
            </a:r>
          </a:p>
          <a:p>
            <a:r>
              <a:rPr lang="en-US" sz="2400" dirty="0"/>
              <a:t>Explore impact of implementation decisions and litigation for both consumers and providers</a:t>
            </a:r>
          </a:p>
        </p:txBody>
      </p:sp>
      <p:sp>
        <p:nvSpPr>
          <p:cNvPr id="5" name="Subtitle 4">
            <a:extLst>
              <a:ext uri="{FF2B5EF4-FFF2-40B4-BE49-F238E27FC236}">
                <a16:creationId xmlns:a16="http://schemas.microsoft.com/office/drawing/2014/main" id="{7D59A8A7-23A6-2149-826B-37AB37BD86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942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0" y="1993643"/>
            <a:ext cx="8305800" cy="1524000"/>
          </a:xfrm>
        </p:spPr>
        <p:txBody>
          <a:bodyPr anchor="ctr">
            <a:noAutofit/>
          </a:bodyPr>
          <a:lstStyle/>
          <a:p>
            <a:pPr algn="ctr"/>
            <a:r>
              <a:rPr lang="en-US" sz="4000" b="1" dirty="0">
                <a:latin typeface="Baskerville Old Face" charset="0"/>
                <a:ea typeface="Baskerville Old Face" charset="0"/>
                <a:cs typeface="Baskerville Old Face" charset="0"/>
              </a:rPr>
              <a:t>Implementing the No Surprises Act:</a:t>
            </a:r>
            <a:br>
              <a:rPr lang="en-US" sz="4000" b="1" dirty="0">
                <a:latin typeface="Baskerville Old Face" charset="0"/>
                <a:ea typeface="Baskerville Old Face" charset="0"/>
                <a:cs typeface="Baskerville Old Face" charset="0"/>
              </a:rPr>
            </a:br>
            <a:r>
              <a:rPr lang="en-US" sz="4000" b="1" dirty="0">
                <a:latin typeface="Baskerville Old Face" charset="0"/>
                <a:ea typeface="Baskerville Old Face" charset="0"/>
                <a:cs typeface="Baskerville Old Face" charset="0"/>
              </a:rPr>
              <a:t>Federal-State Collaboration</a:t>
            </a:r>
            <a:endParaRPr lang="en-US" sz="4000" b="1" cap="none" dirty="0">
              <a:latin typeface="Baskerville Old Face" charset="0"/>
              <a:ea typeface="Baskerville Old Face" charset="0"/>
              <a:cs typeface="Baskerville Old Face" charset="0"/>
            </a:endParaRPr>
          </a:p>
        </p:txBody>
      </p:sp>
      <p:sp>
        <p:nvSpPr>
          <p:cNvPr id="3" name="TextBox 2"/>
          <p:cNvSpPr txBox="1"/>
          <p:nvPr/>
        </p:nvSpPr>
        <p:spPr>
          <a:xfrm>
            <a:off x="1181100" y="5282687"/>
            <a:ext cx="6400800" cy="892552"/>
          </a:xfrm>
          <a:prstGeom prst="rect">
            <a:avLst/>
          </a:prstGeom>
          <a:noFill/>
        </p:spPr>
        <p:txBody>
          <a:bodyPr wrap="square" rtlCol="0">
            <a:spAutoFit/>
          </a:bodyPr>
          <a:lstStyle/>
          <a:p>
            <a:pPr algn="ctr"/>
            <a:r>
              <a:rPr lang="en-US" sz="2600" dirty="0">
                <a:solidFill>
                  <a:schemeClr val="tx2"/>
                </a:solidFill>
                <a:latin typeface="Baskerville Old Face" pitchFamily="18" charset="0"/>
                <a:cs typeface="Times New Roman" pitchFamily="18" charset="0"/>
              </a:rPr>
              <a:t>March 24, 2022</a:t>
            </a:r>
          </a:p>
          <a:p>
            <a:pPr algn="ctr"/>
            <a:r>
              <a:rPr lang="en-US" sz="2600" dirty="0">
                <a:solidFill>
                  <a:schemeClr val="tx2"/>
                </a:solidFill>
                <a:latin typeface="Baskerville Old Face" pitchFamily="18" charset="0"/>
                <a:cs typeface="Times New Roman" pitchFamily="18" charset="0"/>
              </a:rPr>
              <a:t>Jack Hoadley</a:t>
            </a:r>
          </a:p>
        </p:txBody>
      </p:sp>
      <p:pic>
        <p:nvPicPr>
          <p:cNvPr id="6" name="Picture 5"/>
          <p:cNvPicPr>
            <a:picLocks noChangeAspect="1"/>
          </p:cNvPicPr>
          <p:nvPr/>
        </p:nvPicPr>
        <p:blipFill>
          <a:blip r:embed="rId3"/>
          <a:stretch>
            <a:fillRect/>
          </a:stretch>
        </p:blipFill>
        <p:spPr>
          <a:xfrm>
            <a:off x="0" y="95250"/>
            <a:ext cx="6629400" cy="1657350"/>
          </a:xfrm>
          <a:prstGeom prst="rect">
            <a:avLst/>
          </a:prstGeom>
        </p:spPr>
      </p:pic>
      <p:sp>
        <p:nvSpPr>
          <p:cNvPr id="4" name="TextBox 3"/>
          <p:cNvSpPr txBox="1"/>
          <p:nvPr/>
        </p:nvSpPr>
        <p:spPr>
          <a:xfrm>
            <a:off x="909724" y="3696930"/>
            <a:ext cx="6644769" cy="584775"/>
          </a:xfrm>
          <a:prstGeom prst="rect">
            <a:avLst/>
          </a:prstGeom>
          <a:noFill/>
        </p:spPr>
        <p:txBody>
          <a:bodyPr wrap="none" rtlCol="0">
            <a:spAutoFit/>
          </a:bodyPr>
          <a:lstStyle/>
          <a:p>
            <a:pPr algn="ctr"/>
            <a:r>
              <a:rPr lang="en-US" sz="3200" b="1" dirty="0">
                <a:solidFill>
                  <a:schemeClr val="tx2"/>
                </a:solidFill>
                <a:latin typeface="Baskerville Old Face" panose="02020602080505020303" pitchFamily="18" charset="0"/>
              </a:rPr>
              <a:t>Commonwealth Fund Virtual Webinar</a:t>
            </a:r>
          </a:p>
        </p:txBody>
      </p:sp>
    </p:spTree>
    <p:extLst>
      <p:ext uri="{BB962C8B-B14F-4D97-AF65-F5344CB8AC3E}">
        <p14:creationId xmlns:p14="http://schemas.microsoft.com/office/powerpoint/2010/main" val="428815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97"/>
            <a:ext cx="7620000" cy="1143000"/>
          </a:xfrm>
        </p:spPr>
        <p:txBody>
          <a:bodyPr/>
          <a:lstStyle/>
          <a:p>
            <a:pPr algn="ctr"/>
            <a:r>
              <a:rPr lang="en-US" sz="4000" b="1" dirty="0">
                <a:latin typeface="Baskerville Old Face" charset="0"/>
                <a:ea typeface="Baskerville Old Face" charset="0"/>
                <a:cs typeface="Baskerville Old Face" charset="0"/>
              </a:rPr>
              <a:t>No Surprises Act: An Overview</a:t>
            </a:r>
            <a:endParaRPr lang="en-US" sz="4000" dirty="0">
              <a:latin typeface="Baskerville Old Face" charset="0"/>
              <a:ea typeface="Baskerville Old Face" charset="0"/>
              <a:cs typeface="Baskerville Old Face" charset="0"/>
            </a:endParaRPr>
          </a:p>
        </p:txBody>
      </p:sp>
      <p:sp>
        <p:nvSpPr>
          <p:cNvPr id="4" name="Content Placeholder 3"/>
          <p:cNvSpPr>
            <a:spLocks noGrp="1"/>
          </p:cNvSpPr>
          <p:nvPr>
            <p:ph idx="1"/>
          </p:nvPr>
        </p:nvSpPr>
        <p:spPr>
          <a:xfrm>
            <a:off x="457200" y="1161374"/>
            <a:ext cx="7620000" cy="4800600"/>
          </a:xfrm>
        </p:spPr>
        <p:txBody>
          <a:bodyPr>
            <a:normAutofit lnSpcReduction="10000"/>
          </a:bodyPr>
          <a:lstStyle/>
          <a:p>
            <a:r>
              <a:rPr lang="en-US" dirty="0">
                <a:latin typeface="Baskerville Old Face" charset="0"/>
                <a:ea typeface="Baskerville Old Face" charset="0"/>
                <a:cs typeface="Baskerville Old Face" charset="0"/>
              </a:rPr>
              <a:t>Public Law 116-260, signed December 27, 2020</a:t>
            </a:r>
          </a:p>
          <a:p>
            <a:pPr lvl="1"/>
            <a:r>
              <a:rPr lang="en-US" dirty="0">
                <a:latin typeface="Baskerville Old Face" charset="0"/>
                <a:ea typeface="Baskerville Old Face" charset="0"/>
                <a:cs typeface="Baskerville Old Face" charset="0"/>
              </a:rPr>
              <a:t>Included in the Consolidated Appropriations Act, 2021</a:t>
            </a:r>
          </a:p>
          <a:p>
            <a:pPr lvl="1"/>
            <a:r>
              <a:rPr lang="en-US" dirty="0">
                <a:latin typeface="Baskerville Old Face" charset="0"/>
                <a:ea typeface="Baskerville Old Face" charset="0"/>
                <a:cs typeface="Baskerville Old Face" charset="0"/>
              </a:rPr>
              <a:t>Most provisions are effective for plan years beginning on or after January 1, 2022</a:t>
            </a:r>
          </a:p>
          <a:p>
            <a:r>
              <a:rPr lang="en-US" dirty="0">
                <a:latin typeface="Baskerville Old Face" charset="0"/>
                <a:ea typeface="Baskerville Old Face" charset="0"/>
                <a:cs typeface="Baskerville Old Face" charset="0"/>
              </a:rPr>
              <a:t>Bars out-of-network bills in emergency and certain non-emergency situations and by air (but not ground) ambulances</a:t>
            </a:r>
          </a:p>
          <a:p>
            <a:pPr lvl="1"/>
            <a:r>
              <a:rPr lang="en-US" dirty="0">
                <a:latin typeface="Baskerville Old Face" charset="0"/>
                <a:ea typeface="Baskerville Old Face" charset="0"/>
                <a:cs typeface="Baskerville Old Face" charset="0"/>
              </a:rPr>
              <a:t>Patients responsible for in-network cost sharing only</a:t>
            </a:r>
          </a:p>
          <a:p>
            <a:pPr lvl="1"/>
            <a:r>
              <a:rPr lang="en-US" dirty="0">
                <a:latin typeface="Baskerville Old Face" charset="0"/>
                <a:ea typeface="Baskerville Old Face" charset="0"/>
                <a:cs typeface="Baskerville Old Face" charset="0"/>
              </a:rPr>
              <a:t>Cost sharing payments count toward the in-network deductible and out-of-pocket limit</a:t>
            </a:r>
          </a:p>
          <a:p>
            <a:r>
              <a:rPr lang="en-US" dirty="0">
                <a:latin typeface="Baskerville Old Face" charset="0"/>
                <a:ea typeface="Baskerville Old Face" charset="0"/>
                <a:cs typeface="Baskerville Old Face" charset="0"/>
              </a:rPr>
              <a:t>Protections apply both to state-regulated insurance and self-funded employer group health plans</a:t>
            </a:r>
          </a:p>
          <a:p>
            <a:r>
              <a:rPr lang="en-US" dirty="0">
                <a:latin typeface="Baskerville Old Face" charset="0"/>
              </a:rPr>
              <a:t>For payment amount, relies on voluntary negotiations between insurers and providers, backed up by independent dispute resolution (i.e., arbitration) if negotiations fail. </a:t>
            </a:r>
          </a:p>
        </p:txBody>
      </p:sp>
      <p:pic>
        <p:nvPicPr>
          <p:cNvPr id="6" name="Picture 5">
            <a:extLst>
              <a:ext uri="{FF2B5EF4-FFF2-40B4-BE49-F238E27FC236}">
                <a16:creationId xmlns:a16="http://schemas.microsoft.com/office/drawing/2014/main" id="{4B04850A-DB62-4674-83FD-57112B2104E2}"/>
              </a:ext>
            </a:extLst>
          </p:cNvPr>
          <p:cNvPicPr>
            <a:picLocks noChangeAspect="1"/>
          </p:cNvPicPr>
          <p:nvPr/>
        </p:nvPicPr>
        <p:blipFill>
          <a:blip r:embed="rId3"/>
          <a:stretch>
            <a:fillRect/>
          </a:stretch>
        </p:blipFill>
        <p:spPr>
          <a:xfrm>
            <a:off x="0" y="6267450"/>
            <a:ext cx="2362200" cy="590550"/>
          </a:xfrm>
          <a:prstGeom prst="rect">
            <a:avLst/>
          </a:prstGeom>
        </p:spPr>
      </p:pic>
      <p:sp>
        <p:nvSpPr>
          <p:cNvPr id="3" name="Slide Number Placeholder 2">
            <a:extLst>
              <a:ext uri="{FF2B5EF4-FFF2-40B4-BE49-F238E27FC236}">
                <a16:creationId xmlns:a16="http://schemas.microsoft.com/office/drawing/2014/main" id="{3B81B6EF-4055-48D2-B0CB-51C83CB9E142}"/>
              </a:ext>
            </a:extLst>
          </p:cNvPr>
          <p:cNvSpPr>
            <a:spLocks noGrp="1"/>
          </p:cNvSpPr>
          <p:nvPr>
            <p:ph type="sldNum" sz="quarter" idx="12"/>
          </p:nvPr>
        </p:nvSpPr>
        <p:spPr/>
        <p:txBody>
          <a:bodyPr/>
          <a:lstStyle/>
          <a:p>
            <a:fld id="{09D98FE0-9405-47E5-BFCE-B1E48616763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16546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F3A-35F5-BE45-A30E-02D557B0AF87}"/>
              </a:ext>
            </a:extLst>
          </p:cNvPr>
          <p:cNvSpPr>
            <a:spLocks noGrp="1"/>
          </p:cNvSpPr>
          <p:nvPr>
            <p:ph type="title"/>
          </p:nvPr>
        </p:nvSpPr>
        <p:spPr/>
        <p:txBody>
          <a:bodyPr/>
          <a:lstStyle/>
          <a:p>
            <a:pPr algn="ctr"/>
            <a:r>
              <a:rPr lang="en-US" b="1" dirty="0">
                <a:latin typeface="Baskerville Old Face" charset="0"/>
                <a:ea typeface="Baskerville Old Face" charset="0"/>
                <a:cs typeface="Baskerville Old Face" charset="0"/>
              </a:rPr>
              <a:t>Enforcement and Complaint Process</a:t>
            </a:r>
            <a:endParaRPr lang="en-US" dirty="0"/>
          </a:p>
        </p:txBody>
      </p:sp>
      <p:sp>
        <p:nvSpPr>
          <p:cNvPr id="3" name="Content Placeholder 2">
            <a:extLst>
              <a:ext uri="{FF2B5EF4-FFF2-40B4-BE49-F238E27FC236}">
                <a16:creationId xmlns:a16="http://schemas.microsoft.com/office/drawing/2014/main" id="{454512F8-56D7-154E-BAFC-8642A8E8FED4}"/>
              </a:ext>
            </a:extLst>
          </p:cNvPr>
          <p:cNvSpPr>
            <a:spLocks noGrp="1"/>
          </p:cNvSpPr>
          <p:nvPr>
            <p:ph idx="1"/>
          </p:nvPr>
        </p:nvSpPr>
        <p:spPr/>
        <p:txBody>
          <a:bodyPr>
            <a:normAutofit/>
          </a:bodyPr>
          <a:lstStyle/>
          <a:p>
            <a:r>
              <a:rPr lang="en-US" dirty="0">
                <a:latin typeface="Baskerville Old Face" charset="0"/>
                <a:ea typeface="Baskerville Old Face" charset="0"/>
                <a:cs typeface="Baskerville Old Face" charset="0"/>
              </a:rPr>
              <a:t>States have primary enforcement responsibility for surprise billing protections against insurers, providers, and facilities</a:t>
            </a:r>
          </a:p>
          <a:p>
            <a:r>
              <a:rPr lang="en-US" dirty="0">
                <a:latin typeface="Baskerville Old Face" charset="0"/>
                <a:ea typeface="Baskerville Old Face" charset="0"/>
                <a:cs typeface="Baskerville Old Face" charset="0"/>
              </a:rPr>
              <a:t>Federal government steps in where states fail to substantially enforce the law</a:t>
            </a:r>
          </a:p>
          <a:p>
            <a:r>
              <a:rPr lang="en-US" dirty="0">
                <a:latin typeface="Baskerville Old Face" charset="0"/>
                <a:ea typeface="Baskerville Old Face" charset="0"/>
                <a:cs typeface="Baskerville Old Face" charset="0"/>
              </a:rPr>
              <a:t>Most states opted to share responsibilities with the federal government, often with collaborative enforcement agreements</a:t>
            </a:r>
          </a:p>
          <a:p>
            <a:r>
              <a:rPr lang="en-US" dirty="0">
                <a:latin typeface="Baskerville Old Face" charset="0"/>
                <a:ea typeface="Baskerville Old Face" charset="0"/>
                <a:cs typeface="Baskerville Old Face" charset="0"/>
              </a:rPr>
              <a:t>Consolidated complaints process for patients and others</a:t>
            </a:r>
          </a:p>
          <a:p>
            <a:r>
              <a:rPr lang="en-US" dirty="0">
                <a:latin typeface="Baskerville Old Face" charset="0"/>
                <a:ea typeface="Baskerville Old Face" charset="0"/>
                <a:cs typeface="Baskerville Old Face" charset="0"/>
              </a:rPr>
              <a:t>Successful implementation starts with education of providers, insurers, and consumers</a:t>
            </a:r>
          </a:p>
        </p:txBody>
      </p:sp>
      <p:pic>
        <p:nvPicPr>
          <p:cNvPr id="5" name="Picture 4">
            <a:extLst>
              <a:ext uri="{FF2B5EF4-FFF2-40B4-BE49-F238E27FC236}">
                <a16:creationId xmlns:a16="http://schemas.microsoft.com/office/drawing/2014/main" id="{148000E5-68C9-4E41-A1F7-9FEBB2A0B8FB}"/>
              </a:ext>
            </a:extLst>
          </p:cNvPr>
          <p:cNvPicPr>
            <a:picLocks noChangeAspect="1"/>
          </p:cNvPicPr>
          <p:nvPr/>
        </p:nvPicPr>
        <p:blipFill>
          <a:blip r:embed="rId2"/>
          <a:stretch>
            <a:fillRect/>
          </a:stretch>
        </p:blipFill>
        <p:spPr>
          <a:xfrm>
            <a:off x="0" y="6267450"/>
            <a:ext cx="2362200" cy="590550"/>
          </a:xfrm>
          <a:prstGeom prst="rect">
            <a:avLst/>
          </a:prstGeom>
        </p:spPr>
      </p:pic>
      <p:sp>
        <p:nvSpPr>
          <p:cNvPr id="4" name="Slide Number Placeholder 3">
            <a:extLst>
              <a:ext uri="{FF2B5EF4-FFF2-40B4-BE49-F238E27FC236}">
                <a16:creationId xmlns:a16="http://schemas.microsoft.com/office/drawing/2014/main" id="{4D1C05CB-7A0D-4833-BAEC-DDA8A446774D}"/>
              </a:ext>
            </a:extLst>
          </p:cNvPr>
          <p:cNvSpPr>
            <a:spLocks noGrp="1"/>
          </p:cNvSpPr>
          <p:nvPr>
            <p:ph type="sldNum" sz="quarter" idx="12"/>
          </p:nvPr>
        </p:nvSpPr>
        <p:spPr/>
        <p:txBody>
          <a:bodyPr/>
          <a:lstStyle/>
          <a:p>
            <a:fld id="{09D98FE0-9405-47E5-BFCE-B1E48616763A}" type="slidenum">
              <a:rPr lang="en-US" smtClean="0"/>
              <a:pPr/>
              <a:t>8</a:t>
            </a:fld>
            <a:endParaRPr lang="en-US" dirty="0"/>
          </a:p>
        </p:txBody>
      </p:sp>
    </p:spTree>
    <p:extLst>
      <p:ext uri="{BB962C8B-B14F-4D97-AF65-F5344CB8AC3E}">
        <p14:creationId xmlns:p14="http://schemas.microsoft.com/office/powerpoint/2010/main" val="66373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21">
            <a:extLst>
              <a:ext uri="{FF2B5EF4-FFF2-40B4-BE49-F238E27FC236}">
                <a16:creationId xmlns:a16="http://schemas.microsoft.com/office/drawing/2014/main" id="{CC5ECAA2-0309-F140-80E7-B592D7F3DFD3}"/>
              </a:ext>
            </a:extLst>
          </p:cNvPr>
          <p:cNvSpPr/>
          <p:nvPr/>
        </p:nvSpPr>
        <p:spPr>
          <a:xfrm rot="936416">
            <a:off x="2615576" y="1791826"/>
            <a:ext cx="832872" cy="684714"/>
          </a:xfrm>
          <a:custGeom>
            <a:avLst/>
            <a:gdLst>
              <a:gd name="connsiteX0" fmla="*/ 0 w 857311"/>
              <a:gd name="connsiteY0" fmla="*/ 0 h 707892"/>
              <a:gd name="connsiteX1" fmla="*/ 857311 w 857311"/>
              <a:gd name="connsiteY1" fmla="*/ 0 h 707892"/>
              <a:gd name="connsiteX2" fmla="*/ 857311 w 857311"/>
              <a:gd name="connsiteY2" fmla="*/ 707892 h 707892"/>
              <a:gd name="connsiteX3" fmla="*/ 0 w 857311"/>
              <a:gd name="connsiteY3" fmla="*/ 707892 h 707892"/>
              <a:gd name="connsiteX4" fmla="*/ 0 w 857311"/>
              <a:gd name="connsiteY4" fmla="*/ 0 h 707892"/>
              <a:gd name="connsiteX0" fmla="*/ 0 w 857311"/>
              <a:gd name="connsiteY0" fmla="*/ 0 h 707892"/>
              <a:gd name="connsiteX1" fmla="*/ 857311 w 857311"/>
              <a:gd name="connsiteY1" fmla="*/ 0 h 707892"/>
              <a:gd name="connsiteX2" fmla="*/ 831259 w 857311"/>
              <a:gd name="connsiteY2" fmla="*/ 494434 h 707892"/>
              <a:gd name="connsiteX3" fmla="*/ 857311 w 857311"/>
              <a:gd name="connsiteY3" fmla="*/ 707892 h 707892"/>
              <a:gd name="connsiteX4" fmla="*/ 0 w 857311"/>
              <a:gd name="connsiteY4" fmla="*/ 707892 h 707892"/>
              <a:gd name="connsiteX5" fmla="*/ 0 w 857311"/>
              <a:gd name="connsiteY5" fmla="*/ 0 h 707892"/>
              <a:gd name="connsiteX0" fmla="*/ 0 w 857311"/>
              <a:gd name="connsiteY0" fmla="*/ 0 h 707892"/>
              <a:gd name="connsiteX1" fmla="*/ 857311 w 857311"/>
              <a:gd name="connsiteY1" fmla="*/ 0 h 707892"/>
              <a:gd name="connsiteX2" fmla="*/ 831259 w 857311"/>
              <a:gd name="connsiteY2" fmla="*/ 494434 h 707892"/>
              <a:gd name="connsiteX3" fmla="*/ 857311 w 857311"/>
              <a:gd name="connsiteY3" fmla="*/ 707892 h 707892"/>
              <a:gd name="connsiteX4" fmla="*/ 0 w 857311"/>
              <a:gd name="connsiteY4" fmla="*/ 707892 h 707892"/>
              <a:gd name="connsiteX5" fmla="*/ 0 w 857311"/>
              <a:gd name="connsiteY5" fmla="*/ 0 h 707892"/>
              <a:gd name="connsiteX0" fmla="*/ 0 w 857311"/>
              <a:gd name="connsiteY0" fmla="*/ 0 h 709327"/>
              <a:gd name="connsiteX1" fmla="*/ 857311 w 857311"/>
              <a:gd name="connsiteY1" fmla="*/ 0 h 709327"/>
              <a:gd name="connsiteX2" fmla="*/ 831259 w 857311"/>
              <a:gd name="connsiteY2" fmla="*/ 494434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31259 w 857311"/>
              <a:gd name="connsiteY2" fmla="*/ 494434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24972 w 857311"/>
              <a:gd name="connsiteY2" fmla="*/ 377515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33787 w 857311"/>
              <a:gd name="connsiteY2" fmla="*/ 361867 h 709327"/>
              <a:gd name="connsiteX3" fmla="*/ 804968 w 857311"/>
              <a:gd name="connsiteY3" fmla="*/ 709327 h 709327"/>
              <a:gd name="connsiteX4" fmla="*/ 0 w 857311"/>
              <a:gd name="connsiteY4" fmla="*/ 707892 h 709327"/>
              <a:gd name="connsiteX5" fmla="*/ 0 w 857311"/>
              <a:gd name="connsiteY5" fmla="*/ 0 h 709327"/>
              <a:gd name="connsiteX0" fmla="*/ 0 w 857311"/>
              <a:gd name="connsiteY0" fmla="*/ 0 h 709327"/>
              <a:gd name="connsiteX1" fmla="*/ 857311 w 857311"/>
              <a:gd name="connsiteY1" fmla="*/ 0 h 709327"/>
              <a:gd name="connsiteX2" fmla="*/ 833787 w 857311"/>
              <a:gd name="connsiteY2" fmla="*/ 361867 h 709327"/>
              <a:gd name="connsiteX3" fmla="*/ 804968 w 857311"/>
              <a:gd name="connsiteY3" fmla="*/ 709327 h 709327"/>
              <a:gd name="connsiteX4" fmla="*/ 0 w 857311"/>
              <a:gd name="connsiteY4" fmla="*/ 707892 h 709327"/>
              <a:gd name="connsiteX5" fmla="*/ 0 w 857311"/>
              <a:gd name="connsiteY5" fmla="*/ 0 h 709327"/>
              <a:gd name="connsiteX0" fmla="*/ 0 w 838417"/>
              <a:gd name="connsiteY0" fmla="*/ 0 h 709327"/>
              <a:gd name="connsiteX1" fmla="*/ 838417 w 838417"/>
              <a:gd name="connsiteY1" fmla="*/ 97581 h 709327"/>
              <a:gd name="connsiteX2" fmla="*/ 833787 w 838417"/>
              <a:gd name="connsiteY2" fmla="*/ 361867 h 709327"/>
              <a:gd name="connsiteX3" fmla="*/ 804968 w 838417"/>
              <a:gd name="connsiteY3" fmla="*/ 709327 h 709327"/>
              <a:gd name="connsiteX4" fmla="*/ 0 w 838417"/>
              <a:gd name="connsiteY4" fmla="*/ 707892 h 709327"/>
              <a:gd name="connsiteX5" fmla="*/ 0 w 838417"/>
              <a:gd name="connsiteY5" fmla="*/ 0 h 709327"/>
              <a:gd name="connsiteX0" fmla="*/ 0 w 833787"/>
              <a:gd name="connsiteY0" fmla="*/ 0 h 709327"/>
              <a:gd name="connsiteX1" fmla="*/ 832302 w 833787"/>
              <a:gd name="connsiteY1" fmla="*/ 99289 h 709327"/>
              <a:gd name="connsiteX2" fmla="*/ 833787 w 833787"/>
              <a:gd name="connsiteY2" fmla="*/ 361867 h 709327"/>
              <a:gd name="connsiteX3" fmla="*/ 804968 w 833787"/>
              <a:gd name="connsiteY3" fmla="*/ 709327 h 709327"/>
              <a:gd name="connsiteX4" fmla="*/ 0 w 833787"/>
              <a:gd name="connsiteY4" fmla="*/ 707892 h 709327"/>
              <a:gd name="connsiteX5" fmla="*/ 0 w 833787"/>
              <a:gd name="connsiteY5" fmla="*/ 0 h 709327"/>
              <a:gd name="connsiteX0" fmla="*/ 0 w 833787"/>
              <a:gd name="connsiteY0" fmla="*/ 0 h 709327"/>
              <a:gd name="connsiteX1" fmla="*/ 725614 w 833787"/>
              <a:gd name="connsiteY1" fmla="*/ 69022 h 709327"/>
              <a:gd name="connsiteX2" fmla="*/ 832302 w 833787"/>
              <a:gd name="connsiteY2" fmla="*/ 99289 h 709327"/>
              <a:gd name="connsiteX3" fmla="*/ 833787 w 833787"/>
              <a:gd name="connsiteY3" fmla="*/ 361867 h 709327"/>
              <a:gd name="connsiteX4" fmla="*/ 804968 w 833787"/>
              <a:gd name="connsiteY4" fmla="*/ 709327 h 709327"/>
              <a:gd name="connsiteX5" fmla="*/ 0 w 833787"/>
              <a:gd name="connsiteY5" fmla="*/ 707892 h 709327"/>
              <a:gd name="connsiteX6" fmla="*/ 0 w 833787"/>
              <a:gd name="connsiteY6" fmla="*/ 0 h 709327"/>
              <a:gd name="connsiteX0" fmla="*/ 0 w 833787"/>
              <a:gd name="connsiteY0" fmla="*/ 32750 h 742077"/>
              <a:gd name="connsiteX1" fmla="*/ 240307 w 833787"/>
              <a:gd name="connsiteY1" fmla="*/ 158219 h 742077"/>
              <a:gd name="connsiteX2" fmla="*/ 725614 w 833787"/>
              <a:gd name="connsiteY2" fmla="*/ 101772 h 742077"/>
              <a:gd name="connsiteX3" fmla="*/ 832302 w 833787"/>
              <a:gd name="connsiteY3" fmla="*/ 132039 h 742077"/>
              <a:gd name="connsiteX4" fmla="*/ 833787 w 833787"/>
              <a:gd name="connsiteY4" fmla="*/ 394617 h 742077"/>
              <a:gd name="connsiteX5" fmla="*/ 804968 w 833787"/>
              <a:gd name="connsiteY5" fmla="*/ 742077 h 742077"/>
              <a:gd name="connsiteX6" fmla="*/ 0 w 833787"/>
              <a:gd name="connsiteY6" fmla="*/ 740642 h 742077"/>
              <a:gd name="connsiteX7" fmla="*/ 0 w 833787"/>
              <a:gd name="connsiteY7" fmla="*/ 32750 h 742077"/>
              <a:gd name="connsiteX0" fmla="*/ 30033 w 833787"/>
              <a:gd name="connsiteY0" fmla="*/ 44684 h 670097"/>
              <a:gd name="connsiteX1" fmla="*/ 240307 w 833787"/>
              <a:gd name="connsiteY1" fmla="*/ 86239 h 670097"/>
              <a:gd name="connsiteX2" fmla="*/ 725614 w 833787"/>
              <a:gd name="connsiteY2" fmla="*/ 29792 h 670097"/>
              <a:gd name="connsiteX3" fmla="*/ 832302 w 833787"/>
              <a:gd name="connsiteY3" fmla="*/ 60059 h 670097"/>
              <a:gd name="connsiteX4" fmla="*/ 833787 w 833787"/>
              <a:gd name="connsiteY4" fmla="*/ 322637 h 670097"/>
              <a:gd name="connsiteX5" fmla="*/ 804968 w 833787"/>
              <a:gd name="connsiteY5" fmla="*/ 670097 h 670097"/>
              <a:gd name="connsiteX6" fmla="*/ 0 w 833787"/>
              <a:gd name="connsiteY6" fmla="*/ 668662 h 670097"/>
              <a:gd name="connsiteX7" fmla="*/ 30033 w 833787"/>
              <a:gd name="connsiteY7" fmla="*/ 44684 h 670097"/>
              <a:gd name="connsiteX0" fmla="*/ 30033 w 833787"/>
              <a:gd name="connsiteY0" fmla="*/ 59301 h 684714"/>
              <a:gd name="connsiteX1" fmla="*/ 133467 w 833787"/>
              <a:gd name="connsiteY1" fmla="*/ 25210 h 684714"/>
              <a:gd name="connsiteX2" fmla="*/ 240307 w 833787"/>
              <a:gd name="connsiteY2" fmla="*/ 100856 h 684714"/>
              <a:gd name="connsiteX3" fmla="*/ 725614 w 833787"/>
              <a:gd name="connsiteY3" fmla="*/ 44409 h 684714"/>
              <a:gd name="connsiteX4" fmla="*/ 832302 w 833787"/>
              <a:gd name="connsiteY4" fmla="*/ 74676 h 684714"/>
              <a:gd name="connsiteX5" fmla="*/ 833787 w 833787"/>
              <a:gd name="connsiteY5" fmla="*/ 337254 h 684714"/>
              <a:gd name="connsiteX6" fmla="*/ 804968 w 833787"/>
              <a:gd name="connsiteY6" fmla="*/ 684714 h 684714"/>
              <a:gd name="connsiteX7" fmla="*/ 0 w 833787"/>
              <a:gd name="connsiteY7" fmla="*/ 683279 h 684714"/>
              <a:gd name="connsiteX8" fmla="*/ 30033 w 833787"/>
              <a:gd name="connsiteY8" fmla="*/ 59301 h 684714"/>
              <a:gd name="connsiteX0" fmla="*/ 30033 w 833787"/>
              <a:gd name="connsiteY0" fmla="*/ 59301 h 684714"/>
              <a:gd name="connsiteX1" fmla="*/ 133467 w 833787"/>
              <a:gd name="connsiteY1" fmla="*/ 25210 h 684714"/>
              <a:gd name="connsiteX2" fmla="*/ 240307 w 833787"/>
              <a:gd name="connsiteY2" fmla="*/ 100856 h 684714"/>
              <a:gd name="connsiteX3" fmla="*/ 725614 w 833787"/>
              <a:gd name="connsiteY3" fmla="*/ 44409 h 684714"/>
              <a:gd name="connsiteX4" fmla="*/ 832302 w 833787"/>
              <a:gd name="connsiteY4" fmla="*/ 74676 h 684714"/>
              <a:gd name="connsiteX5" fmla="*/ 770204 w 833787"/>
              <a:gd name="connsiteY5" fmla="*/ 322049 h 684714"/>
              <a:gd name="connsiteX6" fmla="*/ 833787 w 833787"/>
              <a:gd name="connsiteY6" fmla="*/ 337254 h 684714"/>
              <a:gd name="connsiteX7" fmla="*/ 804968 w 833787"/>
              <a:gd name="connsiteY7" fmla="*/ 684714 h 684714"/>
              <a:gd name="connsiteX8" fmla="*/ 0 w 833787"/>
              <a:gd name="connsiteY8" fmla="*/ 683279 h 684714"/>
              <a:gd name="connsiteX9" fmla="*/ 30033 w 833787"/>
              <a:gd name="connsiteY9" fmla="*/ 59301 h 684714"/>
              <a:gd name="connsiteX0" fmla="*/ 30033 w 832872"/>
              <a:gd name="connsiteY0" fmla="*/ 59301 h 684714"/>
              <a:gd name="connsiteX1" fmla="*/ 133467 w 832872"/>
              <a:gd name="connsiteY1" fmla="*/ 25210 h 684714"/>
              <a:gd name="connsiteX2" fmla="*/ 240307 w 832872"/>
              <a:gd name="connsiteY2" fmla="*/ 100856 h 684714"/>
              <a:gd name="connsiteX3" fmla="*/ 725614 w 832872"/>
              <a:gd name="connsiteY3" fmla="*/ 44409 h 684714"/>
              <a:gd name="connsiteX4" fmla="*/ 832302 w 832872"/>
              <a:gd name="connsiteY4" fmla="*/ 74676 h 684714"/>
              <a:gd name="connsiteX5" fmla="*/ 770204 w 832872"/>
              <a:gd name="connsiteY5" fmla="*/ 322049 h 684714"/>
              <a:gd name="connsiteX6" fmla="*/ 819847 w 832872"/>
              <a:gd name="connsiteY6" fmla="*/ 334555 h 684714"/>
              <a:gd name="connsiteX7" fmla="*/ 804968 w 832872"/>
              <a:gd name="connsiteY7" fmla="*/ 684714 h 684714"/>
              <a:gd name="connsiteX8" fmla="*/ 0 w 832872"/>
              <a:gd name="connsiteY8" fmla="*/ 683279 h 684714"/>
              <a:gd name="connsiteX9" fmla="*/ 30033 w 832872"/>
              <a:gd name="connsiteY9" fmla="*/ 59301 h 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872" h="684714">
                <a:moveTo>
                  <a:pt x="30033" y="59301"/>
                </a:moveTo>
                <a:cubicBezTo>
                  <a:pt x="51662" y="-44711"/>
                  <a:pt x="98421" y="18284"/>
                  <a:pt x="133467" y="25210"/>
                </a:cubicBezTo>
                <a:cubicBezTo>
                  <a:pt x="168513" y="32136"/>
                  <a:pt x="141001" y="103322"/>
                  <a:pt x="240307" y="100856"/>
                </a:cubicBezTo>
                <a:cubicBezTo>
                  <a:pt x="339613" y="98390"/>
                  <a:pt x="629243" y="29451"/>
                  <a:pt x="725614" y="44409"/>
                </a:cubicBezTo>
                <a:lnTo>
                  <a:pt x="832302" y="74676"/>
                </a:lnTo>
                <a:cubicBezTo>
                  <a:pt x="839853" y="125311"/>
                  <a:pt x="769957" y="278286"/>
                  <a:pt x="770204" y="322049"/>
                </a:cubicBezTo>
                <a:cubicBezTo>
                  <a:pt x="770452" y="365812"/>
                  <a:pt x="814173" y="278473"/>
                  <a:pt x="819847" y="334555"/>
                </a:cubicBezTo>
                <a:cubicBezTo>
                  <a:pt x="745881" y="369458"/>
                  <a:pt x="824984" y="480276"/>
                  <a:pt x="804968" y="684714"/>
                </a:cubicBezTo>
                <a:lnTo>
                  <a:pt x="0" y="683279"/>
                </a:lnTo>
                <a:lnTo>
                  <a:pt x="30033" y="59301"/>
                </a:lnTo>
                <a:close/>
              </a:path>
            </a:pathLst>
          </a:cu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831516" y="3784601"/>
            <a:ext cx="622460" cy="581025"/>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4" name="Freeform 13" descr="Wide downward diagonal"/>
          <p:cNvSpPr>
            <a:spLocks/>
          </p:cNvSpPr>
          <p:nvPr/>
        </p:nvSpPr>
        <p:spPr bwMode="auto">
          <a:xfrm>
            <a:off x="2463877" y="2362201"/>
            <a:ext cx="955080" cy="1773238"/>
          </a:xfrm>
          <a:custGeom>
            <a:avLst/>
            <a:gdLst>
              <a:gd name="T0" fmla="*/ 2147483647 w 867"/>
              <a:gd name="T1" fmla="*/ 2147483647 h 1443"/>
              <a:gd name="T2" fmla="*/ 2147483647 w 867"/>
              <a:gd name="T3" fmla="*/ 2147483647 h 1443"/>
              <a:gd name="T4" fmla="*/ 2147483647 w 867"/>
              <a:gd name="T5" fmla="*/ 2147483647 h 1443"/>
              <a:gd name="T6" fmla="*/ 2147483647 w 867"/>
              <a:gd name="T7" fmla="*/ 2147483647 h 1443"/>
              <a:gd name="T8" fmla="*/ 2147483647 w 867"/>
              <a:gd name="T9" fmla="*/ 2147483647 h 1443"/>
              <a:gd name="T10" fmla="*/ 2147483647 w 867"/>
              <a:gd name="T11" fmla="*/ 2147483647 h 1443"/>
              <a:gd name="T12" fmla="*/ 2147483647 w 867"/>
              <a:gd name="T13" fmla="*/ 2147483647 h 1443"/>
              <a:gd name="T14" fmla="*/ 2147483647 w 867"/>
              <a:gd name="T15" fmla="*/ 2147483647 h 1443"/>
              <a:gd name="T16" fmla="*/ 2147483647 w 867"/>
              <a:gd name="T17" fmla="*/ 2147483647 h 1443"/>
              <a:gd name="T18" fmla="*/ 2147483647 w 867"/>
              <a:gd name="T19" fmla="*/ 2147483647 h 1443"/>
              <a:gd name="T20" fmla="*/ 2147483647 w 867"/>
              <a:gd name="T21" fmla="*/ 2147483647 h 1443"/>
              <a:gd name="T22" fmla="*/ 2147483647 w 867"/>
              <a:gd name="T23" fmla="*/ 2147483647 h 1443"/>
              <a:gd name="T24" fmla="*/ 2147483647 w 867"/>
              <a:gd name="T25" fmla="*/ 2147483647 h 1443"/>
              <a:gd name="T26" fmla="*/ 2147483647 w 867"/>
              <a:gd name="T27" fmla="*/ 2147483647 h 1443"/>
              <a:gd name="T28" fmla="*/ 2147483647 w 867"/>
              <a:gd name="T29" fmla="*/ 2147483647 h 1443"/>
              <a:gd name="T30" fmla="*/ 2147483647 w 867"/>
              <a:gd name="T31" fmla="*/ 2147483647 h 1443"/>
              <a:gd name="T32" fmla="*/ 2147483647 w 867"/>
              <a:gd name="T33" fmla="*/ 2147483647 h 1443"/>
              <a:gd name="T34" fmla="*/ 2147483647 w 867"/>
              <a:gd name="T35" fmla="*/ 2147483647 h 1443"/>
              <a:gd name="T36" fmla="*/ 2147483647 w 867"/>
              <a:gd name="T37" fmla="*/ 2147483647 h 1443"/>
              <a:gd name="T38" fmla="*/ 2147483647 w 867"/>
              <a:gd name="T39" fmla="*/ 2147483647 h 1443"/>
              <a:gd name="T40" fmla="*/ 2147483647 w 867"/>
              <a:gd name="T41" fmla="*/ 2147483647 h 1443"/>
              <a:gd name="T42" fmla="*/ 2147483647 w 867"/>
              <a:gd name="T43" fmla="*/ 2147483647 h 1443"/>
              <a:gd name="T44" fmla="*/ 2147483647 w 867"/>
              <a:gd name="T45" fmla="*/ 2147483647 h 1443"/>
              <a:gd name="T46" fmla="*/ 2147483647 w 867"/>
              <a:gd name="T47" fmla="*/ 2147483647 h 1443"/>
              <a:gd name="T48" fmla="*/ 2147483647 w 867"/>
              <a:gd name="T49" fmla="*/ 2147483647 h 1443"/>
              <a:gd name="T50" fmla="*/ 2147483647 w 867"/>
              <a:gd name="T51" fmla="*/ 2147483647 h 1443"/>
              <a:gd name="T52" fmla="*/ 2147483647 w 867"/>
              <a:gd name="T53" fmla="*/ 2147483647 h 1443"/>
              <a:gd name="T54" fmla="*/ 2147483647 w 867"/>
              <a:gd name="T55" fmla="*/ 0 h 1443"/>
              <a:gd name="T56" fmla="*/ 2147483647 w 867"/>
              <a:gd name="T57" fmla="*/ 2147483647 h 1443"/>
              <a:gd name="T58" fmla="*/ 0 w 867"/>
              <a:gd name="T59" fmla="*/ 2147483647 h 1443"/>
              <a:gd name="T60" fmla="*/ 2147483647 w 867"/>
              <a:gd name="T61" fmla="*/ 2147483647 h 1443"/>
              <a:gd name="T62" fmla="*/ 2147483647 w 867"/>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7"/>
              <a:gd name="T97" fmla="*/ 0 h 1443"/>
              <a:gd name="T98" fmla="*/ 867 w 867"/>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7" h="1443">
                <a:moveTo>
                  <a:pt x="30" y="293"/>
                </a:moveTo>
                <a:lnTo>
                  <a:pt x="5" y="405"/>
                </a:lnTo>
                <a:lnTo>
                  <a:pt x="89" y="585"/>
                </a:lnTo>
                <a:lnTo>
                  <a:pt x="104" y="574"/>
                </a:lnTo>
                <a:lnTo>
                  <a:pt x="129" y="650"/>
                </a:lnTo>
                <a:lnTo>
                  <a:pt x="89" y="597"/>
                </a:lnTo>
                <a:lnTo>
                  <a:pt x="79" y="680"/>
                </a:lnTo>
                <a:lnTo>
                  <a:pt x="125" y="732"/>
                </a:lnTo>
                <a:lnTo>
                  <a:pt x="95" y="802"/>
                </a:lnTo>
                <a:lnTo>
                  <a:pt x="186" y="994"/>
                </a:lnTo>
                <a:lnTo>
                  <a:pt x="165" y="1064"/>
                </a:lnTo>
                <a:lnTo>
                  <a:pt x="285" y="1119"/>
                </a:lnTo>
                <a:lnTo>
                  <a:pt x="329" y="1176"/>
                </a:lnTo>
                <a:lnTo>
                  <a:pt x="378" y="1195"/>
                </a:lnTo>
                <a:lnTo>
                  <a:pt x="380" y="1230"/>
                </a:lnTo>
                <a:lnTo>
                  <a:pt x="412" y="1237"/>
                </a:lnTo>
                <a:lnTo>
                  <a:pt x="483" y="1348"/>
                </a:lnTo>
                <a:lnTo>
                  <a:pt x="483" y="1425"/>
                </a:lnTo>
                <a:lnTo>
                  <a:pt x="791" y="1443"/>
                </a:lnTo>
                <a:lnTo>
                  <a:pt x="772" y="1410"/>
                </a:lnTo>
                <a:lnTo>
                  <a:pt x="781" y="1365"/>
                </a:lnTo>
                <a:lnTo>
                  <a:pt x="830" y="1285"/>
                </a:lnTo>
                <a:lnTo>
                  <a:pt x="867" y="1264"/>
                </a:lnTo>
                <a:lnTo>
                  <a:pt x="846" y="1235"/>
                </a:lnTo>
                <a:lnTo>
                  <a:pt x="830" y="1157"/>
                </a:lnTo>
                <a:lnTo>
                  <a:pt x="389" y="496"/>
                </a:lnTo>
                <a:lnTo>
                  <a:pt x="492" y="112"/>
                </a:lnTo>
                <a:lnTo>
                  <a:pt x="83" y="0"/>
                </a:lnTo>
                <a:lnTo>
                  <a:pt x="72" y="23"/>
                </a:lnTo>
                <a:lnTo>
                  <a:pt x="0" y="192"/>
                </a:lnTo>
                <a:lnTo>
                  <a:pt x="30" y="293"/>
                </a:lnTo>
                <a:close/>
              </a:path>
            </a:pathLst>
          </a:custGeom>
          <a:solidFill>
            <a:schemeClr val="tx2">
              <a:lumMod val="60000"/>
              <a:lumOff val="40000"/>
            </a:schemeClr>
          </a:solidFill>
          <a:ln w="25400">
            <a:solidFill>
              <a:schemeClr val="tx1"/>
            </a:solidFill>
            <a:round/>
            <a:headEnd/>
            <a:tailEnd/>
          </a:ln>
        </p:spPr>
        <p:txBody>
          <a:bodyPr wrap="none" anchor="ctr"/>
          <a:lstStyle/>
          <a:p>
            <a:r>
              <a:rPr lang="en-US">
                <a:latin typeface="Calibri" charset="0"/>
                <a:cs typeface="Calibri" charset="0"/>
              </a:rPr>
              <a:t>.</a:t>
            </a:r>
          </a:p>
        </p:txBody>
      </p:sp>
      <p:sp>
        <p:nvSpPr>
          <p:cNvPr id="14453" name="TextBox 140"/>
          <p:cNvSpPr txBox="1">
            <a:spLocks noChangeArrowheads="1"/>
          </p:cNvSpPr>
          <p:nvPr/>
        </p:nvSpPr>
        <p:spPr bwMode="auto">
          <a:xfrm>
            <a:off x="596900" y="6680200"/>
            <a:ext cx="184150" cy="461963"/>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14339" name="Freeform 2"/>
          <p:cNvSpPr>
            <a:spLocks noChangeAspect="1"/>
          </p:cNvSpPr>
          <p:nvPr/>
        </p:nvSpPr>
        <p:spPr bwMode="auto">
          <a:xfrm>
            <a:off x="1740712" y="3976689"/>
            <a:ext cx="1463528" cy="146424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tx2">
              <a:lumMod val="60000"/>
              <a:lumOff val="40000"/>
            </a:schemeClr>
          </a:solid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48" name="Rectangle 140"/>
          <p:cNvSpPr>
            <a:spLocks noChangeArrowheads="1"/>
          </p:cNvSpPr>
          <p:nvPr/>
        </p:nvSpPr>
        <p:spPr bwMode="auto">
          <a:xfrm>
            <a:off x="9285505" y="4838701"/>
            <a:ext cx="151766" cy="457200"/>
          </a:xfrm>
          <a:prstGeom prst="rect">
            <a:avLst/>
          </a:prstGeom>
          <a:noFill/>
          <a:ln>
            <a:noFill/>
          </a:ln>
        </p:spPr>
        <p:txBody>
          <a:bodyPr wrap="none">
            <a:spAutoFit/>
          </a:bodyPr>
          <a:lstStyle/>
          <a:p>
            <a:endParaRPr lang="en-US">
              <a:latin typeface="Calibri" charset="0"/>
              <a:cs typeface="Calibri" charset="0"/>
            </a:endParaRPr>
          </a:p>
        </p:txBody>
      </p:sp>
      <p:sp>
        <p:nvSpPr>
          <p:cNvPr id="14338" name="Freeform 27"/>
          <p:cNvSpPr>
            <a:spLocks/>
          </p:cNvSpPr>
          <p:nvPr/>
        </p:nvSpPr>
        <p:spPr bwMode="auto">
          <a:xfrm>
            <a:off x="5545238" y="1689101"/>
            <a:ext cx="782381" cy="952500"/>
          </a:xfrm>
          <a:custGeom>
            <a:avLst/>
            <a:gdLst>
              <a:gd name="T0" fmla="*/ 2147483647 w 711"/>
              <a:gd name="T1" fmla="*/ 2147483647 h 773"/>
              <a:gd name="T2" fmla="*/ 2147483647 w 711"/>
              <a:gd name="T3" fmla="*/ 2147483647 h 773"/>
              <a:gd name="T4" fmla="*/ 2147483647 w 711"/>
              <a:gd name="T5" fmla="*/ 2147483647 h 773"/>
              <a:gd name="T6" fmla="*/ 2147483647 w 711"/>
              <a:gd name="T7" fmla="*/ 2147483647 h 773"/>
              <a:gd name="T8" fmla="*/ 2147483647 w 711"/>
              <a:gd name="T9" fmla="*/ 2147483647 h 773"/>
              <a:gd name="T10" fmla="*/ 2147483647 w 711"/>
              <a:gd name="T11" fmla="*/ 2147483647 h 773"/>
              <a:gd name="T12" fmla="*/ 2147483647 w 711"/>
              <a:gd name="T13" fmla="*/ 2147483647 h 773"/>
              <a:gd name="T14" fmla="*/ 2147483647 w 711"/>
              <a:gd name="T15" fmla="*/ 2147483647 h 773"/>
              <a:gd name="T16" fmla="*/ 2147483647 w 711"/>
              <a:gd name="T17" fmla="*/ 2147483647 h 773"/>
              <a:gd name="T18" fmla="*/ 2147483647 w 711"/>
              <a:gd name="T19" fmla="*/ 2147483647 h 773"/>
              <a:gd name="T20" fmla="*/ 2147483647 w 711"/>
              <a:gd name="T21" fmla="*/ 2147483647 h 773"/>
              <a:gd name="T22" fmla="*/ 2147483647 w 711"/>
              <a:gd name="T23" fmla="*/ 2147483647 h 773"/>
              <a:gd name="T24" fmla="*/ 2147483647 w 711"/>
              <a:gd name="T25" fmla="*/ 2147483647 h 773"/>
              <a:gd name="T26" fmla="*/ 2147483647 w 711"/>
              <a:gd name="T27" fmla="*/ 2147483647 h 773"/>
              <a:gd name="T28" fmla="*/ 2147483647 w 711"/>
              <a:gd name="T29" fmla="*/ 2147483647 h 773"/>
              <a:gd name="T30" fmla="*/ 2147483647 w 711"/>
              <a:gd name="T31" fmla="*/ 2147483647 h 773"/>
              <a:gd name="T32" fmla="*/ 2147483647 w 711"/>
              <a:gd name="T33" fmla="*/ 2147483647 h 773"/>
              <a:gd name="T34" fmla="*/ 2147483647 w 711"/>
              <a:gd name="T35" fmla="*/ 2147483647 h 773"/>
              <a:gd name="T36" fmla="*/ 2147483647 w 711"/>
              <a:gd name="T37" fmla="*/ 2147483647 h 773"/>
              <a:gd name="T38" fmla="*/ 2147483647 w 711"/>
              <a:gd name="T39" fmla="*/ 2147483647 h 773"/>
              <a:gd name="T40" fmla="*/ 2147483647 w 711"/>
              <a:gd name="T41" fmla="*/ 2147483647 h 773"/>
              <a:gd name="T42" fmla="*/ 2147483647 w 711"/>
              <a:gd name="T43" fmla="*/ 2147483647 h 773"/>
              <a:gd name="T44" fmla="*/ 2147483647 w 711"/>
              <a:gd name="T45" fmla="*/ 2147483647 h 773"/>
              <a:gd name="T46" fmla="*/ 2147483647 w 711"/>
              <a:gd name="T47" fmla="*/ 2147483647 h 773"/>
              <a:gd name="T48" fmla="*/ 2147483647 w 711"/>
              <a:gd name="T49" fmla="*/ 2147483647 h 773"/>
              <a:gd name="T50" fmla="*/ 2147483647 w 711"/>
              <a:gd name="T51" fmla="*/ 2147483647 h 773"/>
              <a:gd name="T52" fmla="*/ 2147483647 w 711"/>
              <a:gd name="T53" fmla="*/ 2147483647 h 773"/>
              <a:gd name="T54" fmla="*/ 2147483647 w 711"/>
              <a:gd name="T55" fmla="*/ 0 h 773"/>
              <a:gd name="T56" fmla="*/ 2147483647 w 711"/>
              <a:gd name="T57" fmla="*/ 0 h 773"/>
              <a:gd name="T58" fmla="*/ 2147483647 w 711"/>
              <a:gd name="T59" fmla="*/ 2147483647 h 773"/>
              <a:gd name="T60" fmla="*/ 0 w 711"/>
              <a:gd name="T61" fmla="*/ 2147483647 h 773"/>
              <a:gd name="T62" fmla="*/ 2147483647 w 711"/>
              <a:gd name="T63" fmla="*/ 2147483647 h 773"/>
              <a:gd name="T64" fmla="*/ 2147483647 w 711"/>
              <a:gd name="T65" fmla="*/ 2147483647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3"/>
              <a:gd name="T101" fmla="*/ 711 w 711"/>
              <a:gd name="T102" fmla="*/ 773 h 7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3">
                <a:moveTo>
                  <a:pt x="4" y="146"/>
                </a:moveTo>
                <a:lnTo>
                  <a:pt x="32" y="235"/>
                </a:lnTo>
                <a:lnTo>
                  <a:pt x="36" y="351"/>
                </a:lnTo>
                <a:lnTo>
                  <a:pt x="55" y="444"/>
                </a:lnTo>
                <a:lnTo>
                  <a:pt x="28" y="492"/>
                </a:lnTo>
                <a:lnTo>
                  <a:pt x="66" y="526"/>
                </a:lnTo>
                <a:lnTo>
                  <a:pt x="64" y="773"/>
                </a:lnTo>
                <a:lnTo>
                  <a:pt x="583" y="762"/>
                </a:lnTo>
                <a:lnTo>
                  <a:pt x="574" y="714"/>
                </a:lnTo>
                <a:lnTo>
                  <a:pt x="519" y="672"/>
                </a:lnTo>
                <a:lnTo>
                  <a:pt x="490" y="642"/>
                </a:lnTo>
                <a:lnTo>
                  <a:pt x="420" y="598"/>
                </a:lnTo>
                <a:lnTo>
                  <a:pt x="422" y="526"/>
                </a:lnTo>
                <a:lnTo>
                  <a:pt x="407" y="481"/>
                </a:lnTo>
                <a:lnTo>
                  <a:pt x="466" y="412"/>
                </a:lnTo>
                <a:lnTo>
                  <a:pt x="462" y="344"/>
                </a:lnTo>
                <a:lnTo>
                  <a:pt x="557" y="273"/>
                </a:lnTo>
                <a:lnTo>
                  <a:pt x="580" y="233"/>
                </a:lnTo>
                <a:lnTo>
                  <a:pt x="711" y="165"/>
                </a:lnTo>
                <a:lnTo>
                  <a:pt x="652" y="140"/>
                </a:lnTo>
                <a:lnTo>
                  <a:pt x="601" y="144"/>
                </a:lnTo>
                <a:lnTo>
                  <a:pt x="589" y="125"/>
                </a:lnTo>
                <a:lnTo>
                  <a:pt x="494" y="123"/>
                </a:lnTo>
                <a:lnTo>
                  <a:pt x="431" y="106"/>
                </a:lnTo>
                <a:lnTo>
                  <a:pt x="300" y="93"/>
                </a:lnTo>
                <a:lnTo>
                  <a:pt x="281" y="70"/>
                </a:lnTo>
                <a:lnTo>
                  <a:pt x="228" y="47"/>
                </a:lnTo>
                <a:lnTo>
                  <a:pt x="218" y="0"/>
                </a:lnTo>
                <a:lnTo>
                  <a:pt x="184" y="0"/>
                </a:lnTo>
                <a:lnTo>
                  <a:pt x="184" y="36"/>
                </a:lnTo>
                <a:lnTo>
                  <a:pt x="0" y="36"/>
                </a:lnTo>
                <a:lnTo>
                  <a:pt x="4" y="146"/>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solidFill>
                <a:schemeClr val="bg1"/>
              </a:solidFill>
              <a:latin typeface="Calibri" charset="0"/>
              <a:cs typeface="Calibri" charset="0"/>
            </a:endParaRPr>
          </a:p>
        </p:txBody>
      </p:sp>
      <p:grpSp>
        <p:nvGrpSpPr>
          <p:cNvPr id="14343" name="Group 8"/>
          <p:cNvGrpSpPr>
            <a:grpSpLocks/>
          </p:cNvGrpSpPr>
          <p:nvPr/>
        </p:nvGrpSpPr>
        <p:grpSpPr bwMode="auto">
          <a:xfrm>
            <a:off x="2777876" y="1311276"/>
            <a:ext cx="802006" cy="636588"/>
            <a:chOff x="768" y="624"/>
            <a:chExt cx="613" cy="401"/>
          </a:xfrm>
          <a:solidFill>
            <a:schemeClr val="accent3">
              <a:lumMod val="60000"/>
              <a:lumOff val="40000"/>
            </a:schemeClr>
          </a:solidFill>
        </p:grpSpPr>
        <p:sp>
          <p:nvSpPr>
            <p:cNvPr id="14481" name="Freeform 9"/>
            <p:cNvSpPr>
              <a:spLocks/>
            </p:cNvSpPr>
            <p:nvPr/>
          </p:nvSpPr>
          <p:spPr bwMode="auto">
            <a:xfrm>
              <a:off x="768" y="624"/>
              <a:ext cx="613" cy="401"/>
            </a:xfrm>
            <a:custGeom>
              <a:avLst/>
              <a:gdLst>
                <a:gd name="T0" fmla="*/ 8 w 730"/>
                <a:gd name="T1" fmla="*/ 19 h 517"/>
                <a:gd name="T2" fmla="*/ 5 w 730"/>
                <a:gd name="T3" fmla="*/ 43 h 517"/>
                <a:gd name="T4" fmla="*/ 10 w 730"/>
                <a:gd name="T5" fmla="*/ 43 h 517"/>
                <a:gd name="T6" fmla="*/ 8 w 730"/>
                <a:gd name="T7" fmla="*/ 48 h 517"/>
                <a:gd name="T8" fmla="*/ 3 w 730"/>
                <a:gd name="T9" fmla="*/ 44 h 517"/>
                <a:gd name="T10" fmla="*/ 0 w 730"/>
                <a:gd name="T11" fmla="*/ 51 h 517"/>
                <a:gd name="T12" fmla="*/ 15 w 730"/>
                <a:gd name="T13" fmla="*/ 56 h 517"/>
                <a:gd name="T14" fmla="*/ 16 w 730"/>
                <a:gd name="T15" fmla="*/ 58 h 517"/>
                <a:gd name="T16" fmla="*/ 20 w 730"/>
                <a:gd name="T17" fmla="*/ 59 h 517"/>
                <a:gd name="T18" fmla="*/ 39 w 730"/>
                <a:gd name="T19" fmla="*/ 77 h 517"/>
                <a:gd name="T20" fmla="*/ 60 w 730"/>
                <a:gd name="T21" fmla="*/ 76 h 517"/>
                <a:gd name="T22" fmla="*/ 77 w 730"/>
                <a:gd name="T23" fmla="*/ 80 h 517"/>
                <a:gd name="T24" fmla="*/ 86 w 730"/>
                <a:gd name="T25" fmla="*/ 79 h 517"/>
                <a:gd name="T26" fmla="*/ 134 w 730"/>
                <a:gd name="T27" fmla="*/ 80 h 517"/>
                <a:gd name="T28" fmla="*/ 191 w 730"/>
                <a:gd name="T29" fmla="*/ 87 h 517"/>
                <a:gd name="T30" fmla="*/ 191 w 730"/>
                <a:gd name="T31" fmla="*/ 78 h 517"/>
                <a:gd name="T32" fmla="*/ 215 w 730"/>
                <a:gd name="T33" fmla="*/ 22 h 517"/>
                <a:gd name="T34" fmla="*/ 67 w 730"/>
                <a:gd name="T35" fmla="*/ 0 h 517"/>
                <a:gd name="T36" fmla="*/ 67 w 730"/>
                <a:gd name="T37" fmla="*/ 16 h 517"/>
                <a:gd name="T38" fmla="*/ 60 w 730"/>
                <a:gd name="T39" fmla="*/ 30 h 517"/>
                <a:gd name="T40" fmla="*/ 59 w 730"/>
                <a:gd name="T41" fmla="*/ 36 h 517"/>
                <a:gd name="T42" fmla="*/ 42 w 730"/>
                <a:gd name="T43" fmla="*/ 39 h 517"/>
                <a:gd name="T44" fmla="*/ 42 w 730"/>
                <a:gd name="T45" fmla="*/ 36 h 517"/>
                <a:gd name="T46" fmla="*/ 55 w 730"/>
                <a:gd name="T47" fmla="*/ 31 h 517"/>
                <a:gd name="T48" fmla="*/ 54 w 730"/>
                <a:gd name="T49" fmla="*/ 28 h 517"/>
                <a:gd name="T50" fmla="*/ 42 w 730"/>
                <a:gd name="T51" fmla="*/ 28 h 517"/>
                <a:gd name="T52" fmla="*/ 50 w 730"/>
                <a:gd name="T53" fmla="*/ 24 h 517"/>
                <a:gd name="T54" fmla="*/ 57 w 730"/>
                <a:gd name="T55" fmla="*/ 22 h 517"/>
                <a:gd name="T56" fmla="*/ 9 w 730"/>
                <a:gd name="T57" fmla="*/ 4 h 517"/>
                <a:gd name="T58" fmla="*/ 5 w 730"/>
                <a:gd name="T59" fmla="*/ 9 h 517"/>
                <a:gd name="T60" fmla="*/ 8 w 730"/>
                <a:gd name="T61" fmla="*/ 19 h 517"/>
                <a:gd name="T62" fmla="*/ 8 w 730"/>
                <a:gd name="T63" fmla="*/ 19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7" y="112"/>
                  </a:moveTo>
                  <a:lnTo>
                    <a:pt x="17" y="254"/>
                  </a:lnTo>
                  <a:lnTo>
                    <a:pt x="35" y="254"/>
                  </a:lnTo>
                  <a:lnTo>
                    <a:pt x="25" y="285"/>
                  </a:lnTo>
                  <a:lnTo>
                    <a:pt x="12" y="266"/>
                  </a:lnTo>
                  <a:lnTo>
                    <a:pt x="0" y="304"/>
                  </a:lnTo>
                  <a:lnTo>
                    <a:pt x="52" y="332"/>
                  </a:lnTo>
                  <a:lnTo>
                    <a:pt x="54" y="345"/>
                  </a:lnTo>
                  <a:lnTo>
                    <a:pt x="67" y="347"/>
                  </a:lnTo>
                  <a:lnTo>
                    <a:pt x="133" y="452"/>
                  </a:lnTo>
                  <a:lnTo>
                    <a:pt x="208" y="448"/>
                  </a:lnTo>
                  <a:lnTo>
                    <a:pt x="263" y="473"/>
                  </a:lnTo>
                  <a:lnTo>
                    <a:pt x="289" y="469"/>
                  </a:lnTo>
                  <a:lnTo>
                    <a:pt x="457" y="473"/>
                  </a:lnTo>
                  <a:lnTo>
                    <a:pt x="647" y="517"/>
                  </a:lnTo>
                  <a:lnTo>
                    <a:pt x="651" y="459"/>
                  </a:lnTo>
                  <a:lnTo>
                    <a:pt x="730" y="127"/>
                  </a:lnTo>
                  <a:lnTo>
                    <a:pt x="225" y="0"/>
                  </a:lnTo>
                  <a:lnTo>
                    <a:pt x="228" y="96"/>
                  </a:lnTo>
                  <a:lnTo>
                    <a:pt x="204" y="176"/>
                  </a:lnTo>
                  <a:lnTo>
                    <a:pt x="200" y="218"/>
                  </a:lnTo>
                  <a:lnTo>
                    <a:pt x="147" y="231"/>
                  </a:lnTo>
                  <a:lnTo>
                    <a:pt x="143" y="212"/>
                  </a:lnTo>
                  <a:lnTo>
                    <a:pt x="187" y="186"/>
                  </a:lnTo>
                  <a:lnTo>
                    <a:pt x="183" y="163"/>
                  </a:lnTo>
                  <a:lnTo>
                    <a:pt x="143" y="169"/>
                  </a:lnTo>
                  <a:lnTo>
                    <a:pt x="173" y="144"/>
                  </a:lnTo>
                  <a:lnTo>
                    <a:pt x="194" y="127"/>
                  </a:lnTo>
                  <a:lnTo>
                    <a:pt x="31" y="24"/>
                  </a:lnTo>
                  <a:lnTo>
                    <a:pt x="17" y="53"/>
                  </a:lnTo>
                  <a:lnTo>
                    <a:pt x="27" y="112"/>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82" name="Freeform 10"/>
            <p:cNvSpPr>
              <a:spLocks/>
            </p:cNvSpPr>
            <p:nvPr/>
          </p:nvSpPr>
          <p:spPr bwMode="auto">
            <a:xfrm>
              <a:off x="913" y="647"/>
              <a:ext cx="28" cy="30"/>
            </a:xfrm>
            <a:custGeom>
              <a:avLst/>
              <a:gdLst>
                <a:gd name="T0" fmla="*/ 0 w 35"/>
                <a:gd name="T1" fmla="*/ 3 h 38"/>
                <a:gd name="T2" fmla="*/ 6 w 35"/>
                <a:gd name="T3" fmla="*/ 0 h 38"/>
                <a:gd name="T4" fmla="*/ 7 w 35"/>
                <a:gd name="T5" fmla="*/ 3 h 38"/>
                <a:gd name="T6" fmla="*/ 6 w 35"/>
                <a:gd name="T7" fmla="*/ 7 h 38"/>
                <a:gd name="T8" fmla="*/ 0 w 35"/>
                <a:gd name="T9" fmla="*/ 3 h 38"/>
                <a:gd name="T10" fmla="*/ 0 w 35"/>
                <a:gd name="T11" fmla="*/ 3 h 38"/>
                <a:gd name="T12" fmla="*/ 0 w 35"/>
                <a:gd name="T13" fmla="*/ 3 h 38"/>
                <a:gd name="T14" fmla="*/ 0 60000 65536"/>
                <a:gd name="T15" fmla="*/ 0 60000 65536"/>
                <a:gd name="T16" fmla="*/ 0 60000 65536"/>
                <a:gd name="T17" fmla="*/ 0 60000 65536"/>
                <a:gd name="T18" fmla="*/ 0 60000 65536"/>
                <a:gd name="T19" fmla="*/ 0 60000 65536"/>
                <a:gd name="T20" fmla="*/ 0 60000 65536"/>
                <a:gd name="T21" fmla="*/ 0 w 35"/>
                <a:gd name="T22" fmla="*/ 0 h 38"/>
                <a:gd name="T23" fmla="*/ 35 w 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8">
                  <a:moveTo>
                    <a:pt x="0" y="17"/>
                  </a:moveTo>
                  <a:lnTo>
                    <a:pt x="27" y="0"/>
                  </a:lnTo>
                  <a:lnTo>
                    <a:pt x="35" y="17"/>
                  </a:lnTo>
                  <a:lnTo>
                    <a:pt x="29" y="38"/>
                  </a:lnTo>
                  <a:lnTo>
                    <a:pt x="0" y="17"/>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sp>
        <p:nvSpPr>
          <p:cNvPr id="14344" name="Freeform 11"/>
          <p:cNvSpPr>
            <a:spLocks/>
          </p:cNvSpPr>
          <p:nvPr/>
        </p:nvSpPr>
        <p:spPr bwMode="auto">
          <a:xfrm>
            <a:off x="3511849" y="2663826"/>
            <a:ext cx="679022" cy="925513"/>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chemeClr val="accent3">
              <a:lumMod val="60000"/>
              <a:lumOff val="40000"/>
            </a:schemeClr>
          </a:solid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345" name="Freeform 12"/>
          <p:cNvSpPr>
            <a:spLocks/>
          </p:cNvSpPr>
          <p:nvPr/>
        </p:nvSpPr>
        <p:spPr bwMode="auto">
          <a:xfrm>
            <a:off x="2556769" y="1700214"/>
            <a:ext cx="959005" cy="885825"/>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no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47" name="Freeform 14"/>
          <p:cNvSpPr>
            <a:spLocks/>
          </p:cNvSpPr>
          <p:nvPr/>
        </p:nvSpPr>
        <p:spPr bwMode="auto">
          <a:xfrm>
            <a:off x="2893009" y="2498726"/>
            <a:ext cx="762756" cy="1285875"/>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48" name="Freeform 15"/>
          <p:cNvSpPr>
            <a:spLocks/>
          </p:cNvSpPr>
          <p:nvPr/>
        </p:nvSpPr>
        <p:spPr bwMode="auto">
          <a:xfrm>
            <a:off x="3329991" y="1468439"/>
            <a:ext cx="719581" cy="1258887"/>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chemeClr val="accent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49" name="Freeform 16"/>
          <p:cNvSpPr>
            <a:spLocks/>
          </p:cNvSpPr>
          <p:nvPr/>
        </p:nvSpPr>
        <p:spPr bwMode="auto">
          <a:xfrm>
            <a:off x="3633523" y="1489076"/>
            <a:ext cx="1231138" cy="852488"/>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0" name="Freeform 17"/>
          <p:cNvSpPr>
            <a:spLocks/>
          </p:cNvSpPr>
          <p:nvPr/>
        </p:nvSpPr>
        <p:spPr bwMode="auto">
          <a:xfrm>
            <a:off x="3281583" y="3478214"/>
            <a:ext cx="820322" cy="1033462"/>
          </a:xfrm>
          <a:custGeom>
            <a:avLst/>
            <a:gdLst>
              <a:gd name="T0" fmla="*/ 2147483647 w 745"/>
              <a:gd name="T1" fmla="*/ 2147483647 h 841"/>
              <a:gd name="T2" fmla="*/ 2147483647 w 745"/>
              <a:gd name="T3" fmla="*/ 2147483647 h 841"/>
              <a:gd name="T4" fmla="*/ 2147483647 w 745"/>
              <a:gd name="T5" fmla="*/ 2147483647 h 841"/>
              <a:gd name="T6" fmla="*/ 2147483647 w 745"/>
              <a:gd name="T7" fmla="*/ 2147483647 h 841"/>
              <a:gd name="T8" fmla="*/ 2147483647 w 745"/>
              <a:gd name="T9" fmla="*/ 2147483647 h 841"/>
              <a:gd name="T10" fmla="*/ 2147483647 w 745"/>
              <a:gd name="T11" fmla="*/ 2147483647 h 841"/>
              <a:gd name="T12" fmla="*/ 2147483647 w 745"/>
              <a:gd name="T13" fmla="*/ 2147483647 h 841"/>
              <a:gd name="T14" fmla="*/ 2147483647 w 745"/>
              <a:gd name="T15" fmla="*/ 2147483647 h 841"/>
              <a:gd name="T16" fmla="*/ 2147483647 w 745"/>
              <a:gd name="T17" fmla="*/ 2147483647 h 841"/>
              <a:gd name="T18" fmla="*/ 2147483647 w 745"/>
              <a:gd name="T19" fmla="*/ 2147483647 h 841"/>
              <a:gd name="T20" fmla="*/ 2147483647 w 745"/>
              <a:gd name="T21" fmla="*/ 0 h 841"/>
              <a:gd name="T22" fmla="*/ 2147483647 w 745"/>
              <a:gd name="T23" fmla="*/ 2147483647 h 841"/>
              <a:gd name="T24" fmla="*/ 2147483647 w 745"/>
              <a:gd name="T25" fmla="*/ 2147483647 h 841"/>
              <a:gd name="T26" fmla="*/ 2147483647 w 745"/>
              <a:gd name="T27" fmla="*/ 2147483647 h 841"/>
              <a:gd name="T28" fmla="*/ 2147483647 w 745"/>
              <a:gd name="T29" fmla="*/ 2147483647 h 841"/>
              <a:gd name="T30" fmla="*/ 2147483647 w 745"/>
              <a:gd name="T31" fmla="*/ 2147483647 h 841"/>
              <a:gd name="T32" fmla="*/ 0 w 745"/>
              <a:gd name="T33" fmla="*/ 2147483647 h 841"/>
              <a:gd name="T34" fmla="*/ 2147483647 w 745"/>
              <a:gd name="T35" fmla="*/ 2147483647 h 841"/>
              <a:gd name="T36" fmla="*/ 2147483647 w 745"/>
              <a:gd name="T37" fmla="*/ 2147483647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841"/>
              <a:gd name="T59" fmla="*/ 745 w 745"/>
              <a:gd name="T60" fmla="*/ 841 h 8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841">
                <a:moveTo>
                  <a:pt x="48" y="535"/>
                </a:moveTo>
                <a:lnTo>
                  <a:pt x="29" y="502"/>
                </a:lnTo>
                <a:lnTo>
                  <a:pt x="38" y="457"/>
                </a:lnTo>
                <a:lnTo>
                  <a:pt x="87" y="377"/>
                </a:lnTo>
                <a:lnTo>
                  <a:pt x="124" y="356"/>
                </a:lnTo>
                <a:lnTo>
                  <a:pt x="103" y="327"/>
                </a:lnTo>
                <a:lnTo>
                  <a:pt x="87" y="249"/>
                </a:lnTo>
                <a:lnTo>
                  <a:pt x="105" y="109"/>
                </a:lnTo>
                <a:lnTo>
                  <a:pt x="129" y="101"/>
                </a:lnTo>
                <a:lnTo>
                  <a:pt x="171" y="126"/>
                </a:lnTo>
                <a:lnTo>
                  <a:pt x="207" y="0"/>
                </a:lnTo>
                <a:lnTo>
                  <a:pt x="745" y="90"/>
                </a:lnTo>
                <a:lnTo>
                  <a:pt x="633" y="841"/>
                </a:lnTo>
                <a:lnTo>
                  <a:pt x="468" y="818"/>
                </a:lnTo>
                <a:lnTo>
                  <a:pt x="365" y="789"/>
                </a:lnTo>
                <a:lnTo>
                  <a:pt x="154" y="706"/>
                </a:lnTo>
                <a:lnTo>
                  <a:pt x="0" y="576"/>
                </a:lnTo>
                <a:lnTo>
                  <a:pt x="48" y="535"/>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dirty="0">
              <a:solidFill>
                <a:schemeClr val="bg1"/>
              </a:solidFill>
              <a:latin typeface="Calibri" charset="0"/>
              <a:cs typeface="Calibri" charset="0"/>
            </a:endParaRPr>
          </a:p>
        </p:txBody>
      </p:sp>
      <p:sp>
        <p:nvSpPr>
          <p:cNvPr id="14351" name="Freeform 18"/>
          <p:cNvSpPr>
            <a:spLocks/>
          </p:cNvSpPr>
          <p:nvPr/>
        </p:nvSpPr>
        <p:spPr bwMode="auto">
          <a:xfrm>
            <a:off x="3961914" y="2239964"/>
            <a:ext cx="845181" cy="758825"/>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2" name="Freeform 19"/>
          <p:cNvSpPr>
            <a:spLocks/>
          </p:cNvSpPr>
          <p:nvPr/>
        </p:nvSpPr>
        <p:spPr bwMode="auto">
          <a:xfrm>
            <a:off x="4101905" y="2932114"/>
            <a:ext cx="875273" cy="7524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chemeClr val="tx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53" name="Freeform 20"/>
          <p:cNvSpPr>
            <a:spLocks/>
          </p:cNvSpPr>
          <p:nvPr/>
        </p:nvSpPr>
        <p:spPr bwMode="auto">
          <a:xfrm>
            <a:off x="3980231" y="3589339"/>
            <a:ext cx="843872" cy="93821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7" y="707"/>
                </a:lnTo>
                <a:lnTo>
                  <a:pt x="299" y="732"/>
                </a:lnTo>
                <a:lnTo>
                  <a:pt x="289" y="703"/>
                </a:lnTo>
                <a:lnTo>
                  <a:pt x="705" y="741"/>
                </a:lnTo>
                <a:lnTo>
                  <a:pt x="768" y="70"/>
                </a:lnTo>
                <a:lnTo>
                  <a:pt x="441" y="42"/>
                </a:lnTo>
                <a:lnTo>
                  <a:pt x="112" y="0"/>
                </a:lnTo>
                <a:lnTo>
                  <a:pt x="0" y="751"/>
                </a:lnTo>
                <a:lnTo>
                  <a:pt x="97" y="764"/>
                </a:lnTo>
                <a:close/>
              </a:path>
            </a:pathLst>
          </a:custGeom>
          <a:solidFill>
            <a:schemeClr val="tx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55" name="Freeform 22"/>
          <p:cNvSpPr>
            <a:spLocks/>
          </p:cNvSpPr>
          <p:nvPr/>
        </p:nvSpPr>
        <p:spPr bwMode="auto">
          <a:xfrm>
            <a:off x="4822795" y="1689101"/>
            <a:ext cx="788922" cy="544513"/>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4" name="Freeform 21"/>
          <p:cNvSpPr>
            <a:spLocks/>
          </p:cNvSpPr>
          <p:nvPr/>
        </p:nvSpPr>
        <p:spPr bwMode="auto">
          <a:xfrm>
            <a:off x="4296846" y="3760789"/>
            <a:ext cx="1679895" cy="1770062"/>
          </a:xfrm>
          <a:custGeom>
            <a:avLst/>
            <a:gdLst>
              <a:gd name="T0" fmla="*/ 0 w 1529"/>
              <a:gd name="T1" fmla="*/ 2147483647 h 1439"/>
              <a:gd name="T2" fmla="*/ 2147483647 w 1529"/>
              <a:gd name="T3" fmla="*/ 2147483647 h 1439"/>
              <a:gd name="T4" fmla="*/ 2147483647 w 1529"/>
              <a:gd name="T5" fmla="*/ 0 h 1439"/>
              <a:gd name="T6" fmla="*/ 2147483647 w 1529"/>
              <a:gd name="T7" fmla="*/ 2147483647 h 1439"/>
              <a:gd name="T8" fmla="*/ 2147483647 w 1529"/>
              <a:gd name="T9" fmla="*/ 2147483647 h 1439"/>
              <a:gd name="T10" fmla="*/ 2147483647 w 1529"/>
              <a:gd name="T11" fmla="*/ 2147483647 h 1439"/>
              <a:gd name="T12" fmla="*/ 2147483647 w 1529"/>
              <a:gd name="T13" fmla="*/ 2147483647 h 1439"/>
              <a:gd name="T14" fmla="*/ 2147483647 w 1529"/>
              <a:gd name="T15" fmla="*/ 2147483647 h 1439"/>
              <a:gd name="T16" fmla="*/ 2147483647 w 1529"/>
              <a:gd name="T17" fmla="*/ 2147483647 h 1439"/>
              <a:gd name="T18" fmla="*/ 2147483647 w 1529"/>
              <a:gd name="T19" fmla="*/ 2147483647 h 1439"/>
              <a:gd name="T20" fmla="*/ 2147483647 w 1529"/>
              <a:gd name="T21" fmla="*/ 2147483647 h 1439"/>
              <a:gd name="T22" fmla="*/ 2147483647 w 1529"/>
              <a:gd name="T23" fmla="*/ 2147483647 h 1439"/>
              <a:gd name="T24" fmla="*/ 2147483647 w 1529"/>
              <a:gd name="T25" fmla="*/ 2147483647 h 1439"/>
              <a:gd name="T26" fmla="*/ 2147483647 w 1529"/>
              <a:gd name="T27" fmla="*/ 2147483647 h 1439"/>
              <a:gd name="T28" fmla="*/ 2147483647 w 1529"/>
              <a:gd name="T29" fmla="*/ 2147483647 h 1439"/>
              <a:gd name="T30" fmla="*/ 2147483647 w 1529"/>
              <a:gd name="T31" fmla="*/ 2147483647 h 1439"/>
              <a:gd name="T32" fmla="*/ 2147483647 w 1529"/>
              <a:gd name="T33" fmla="*/ 2147483647 h 1439"/>
              <a:gd name="T34" fmla="*/ 2147483647 w 1529"/>
              <a:gd name="T35" fmla="*/ 2147483647 h 1439"/>
              <a:gd name="T36" fmla="*/ 2147483647 w 1529"/>
              <a:gd name="T37" fmla="*/ 2147483647 h 1439"/>
              <a:gd name="T38" fmla="*/ 2147483647 w 1529"/>
              <a:gd name="T39" fmla="*/ 2147483647 h 1439"/>
              <a:gd name="T40" fmla="*/ 2147483647 w 1529"/>
              <a:gd name="T41" fmla="*/ 2147483647 h 1439"/>
              <a:gd name="T42" fmla="*/ 2147483647 w 1529"/>
              <a:gd name="T43" fmla="*/ 2147483647 h 1439"/>
              <a:gd name="T44" fmla="*/ 2147483647 w 1529"/>
              <a:gd name="T45" fmla="*/ 2147483647 h 1439"/>
              <a:gd name="T46" fmla="*/ 2147483647 w 1529"/>
              <a:gd name="T47" fmla="*/ 2147483647 h 1439"/>
              <a:gd name="T48" fmla="*/ 2147483647 w 1529"/>
              <a:gd name="T49" fmla="*/ 2147483647 h 1439"/>
              <a:gd name="T50" fmla="*/ 2147483647 w 1529"/>
              <a:gd name="T51" fmla="*/ 2147483647 h 1439"/>
              <a:gd name="T52" fmla="*/ 2147483647 w 1529"/>
              <a:gd name="T53" fmla="*/ 2147483647 h 1439"/>
              <a:gd name="T54" fmla="*/ 2147483647 w 1529"/>
              <a:gd name="T55" fmla="*/ 2147483647 h 1439"/>
              <a:gd name="T56" fmla="*/ 2147483647 w 1529"/>
              <a:gd name="T57" fmla="*/ 2147483647 h 1439"/>
              <a:gd name="T58" fmla="*/ 2147483647 w 1529"/>
              <a:gd name="T59" fmla="*/ 2147483647 h 1439"/>
              <a:gd name="T60" fmla="*/ 2147483647 w 1529"/>
              <a:gd name="T61" fmla="*/ 2147483647 h 1439"/>
              <a:gd name="T62" fmla="*/ 2147483647 w 1529"/>
              <a:gd name="T63" fmla="*/ 2147483647 h 1439"/>
              <a:gd name="T64" fmla="*/ 2147483647 w 1529"/>
              <a:gd name="T65" fmla="*/ 2147483647 h 1439"/>
              <a:gd name="T66" fmla="*/ 2147483647 w 1529"/>
              <a:gd name="T67" fmla="*/ 2147483647 h 1439"/>
              <a:gd name="T68" fmla="*/ 2147483647 w 1529"/>
              <a:gd name="T69" fmla="*/ 2147483647 h 1439"/>
              <a:gd name="T70" fmla="*/ 2147483647 w 1529"/>
              <a:gd name="T71" fmla="*/ 2147483647 h 1439"/>
              <a:gd name="T72" fmla="*/ 2147483647 w 1529"/>
              <a:gd name="T73" fmla="*/ 2147483647 h 1439"/>
              <a:gd name="T74" fmla="*/ 2147483647 w 1529"/>
              <a:gd name="T75" fmla="*/ 2147483647 h 1439"/>
              <a:gd name="T76" fmla="*/ 2147483647 w 1529"/>
              <a:gd name="T77" fmla="*/ 2147483647 h 1439"/>
              <a:gd name="T78" fmla="*/ 2147483647 w 1529"/>
              <a:gd name="T79" fmla="*/ 2147483647 h 1439"/>
              <a:gd name="T80" fmla="*/ 2147483647 w 1529"/>
              <a:gd name="T81" fmla="*/ 2147483647 h 1439"/>
              <a:gd name="T82" fmla="*/ 2147483647 w 1529"/>
              <a:gd name="T83" fmla="*/ 2147483647 h 1439"/>
              <a:gd name="T84" fmla="*/ 2147483647 w 1529"/>
              <a:gd name="T85" fmla="*/ 2147483647 h 1439"/>
              <a:gd name="T86" fmla="*/ 2147483647 w 1529"/>
              <a:gd name="T87" fmla="*/ 2147483647 h 1439"/>
              <a:gd name="T88" fmla="*/ 2147483647 w 1529"/>
              <a:gd name="T89" fmla="*/ 2147483647 h 1439"/>
              <a:gd name="T90" fmla="*/ 2147483647 w 1529"/>
              <a:gd name="T91" fmla="*/ 2147483647 h 1439"/>
              <a:gd name="T92" fmla="*/ 2147483647 w 1529"/>
              <a:gd name="T93" fmla="*/ 2147483647 h 1439"/>
              <a:gd name="T94" fmla="*/ 2147483647 w 1529"/>
              <a:gd name="T95" fmla="*/ 2147483647 h 1439"/>
              <a:gd name="T96" fmla="*/ 2147483647 w 1529"/>
              <a:gd name="T97" fmla="*/ 2147483647 h 1439"/>
              <a:gd name="T98" fmla="*/ 2147483647 w 1529"/>
              <a:gd name="T99" fmla="*/ 2147483647 h 1439"/>
              <a:gd name="T100" fmla="*/ 0 w 1529"/>
              <a:gd name="T101" fmla="*/ 2147483647 h 1439"/>
              <a:gd name="T102" fmla="*/ 0 w 1529"/>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9"/>
              <a:gd name="T157" fmla="*/ 0 h 1439"/>
              <a:gd name="T158" fmla="*/ 1529 w 1529"/>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9" h="1439">
                <a:moveTo>
                  <a:pt x="0" y="563"/>
                </a:moveTo>
                <a:lnTo>
                  <a:pt x="416" y="601"/>
                </a:lnTo>
                <a:lnTo>
                  <a:pt x="473" y="0"/>
                </a:lnTo>
                <a:lnTo>
                  <a:pt x="804" y="19"/>
                </a:lnTo>
                <a:lnTo>
                  <a:pt x="793" y="278"/>
                </a:lnTo>
                <a:lnTo>
                  <a:pt x="825" y="305"/>
                </a:lnTo>
                <a:lnTo>
                  <a:pt x="856" y="305"/>
                </a:lnTo>
                <a:lnTo>
                  <a:pt x="880" y="329"/>
                </a:lnTo>
                <a:lnTo>
                  <a:pt x="930" y="341"/>
                </a:lnTo>
                <a:lnTo>
                  <a:pt x="1029" y="384"/>
                </a:lnTo>
                <a:lnTo>
                  <a:pt x="1048" y="365"/>
                </a:lnTo>
                <a:lnTo>
                  <a:pt x="1112" y="401"/>
                </a:lnTo>
                <a:lnTo>
                  <a:pt x="1198" y="401"/>
                </a:lnTo>
                <a:lnTo>
                  <a:pt x="1257" y="384"/>
                </a:lnTo>
                <a:lnTo>
                  <a:pt x="1337" y="369"/>
                </a:lnTo>
                <a:lnTo>
                  <a:pt x="1413" y="409"/>
                </a:lnTo>
                <a:lnTo>
                  <a:pt x="1424" y="422"/>
                </a:lnTo>
                <a:lnTo>
                  <a:pt x="1462" y="422"/>
                </a:lnTo>
                <a:lnTo>
                  <a:pt x="1472" y="635"/>
                </a:lnTo>
                <a:lnTo>
                  <a:pt x="1529" y="740"/>
                </a:lnTo>
                <a:lnTo>
                  <a:pt x="1508" y="822"/>
                </a:lnTo>
                <a:lnTo>
                  <a:pt x="1512" y="890"/>
                </a:lnTo>
                <a:lnTo>
                  <a:pt x="1485" y="924"/>
                </a:lnTo>
                <a:lnTo>
                  <a:pt x="1496" y="936"/>
                </a:lnTo>
                <a:lnTo>
                  <a:pt x="1434" y="955"/>
                </a:lnTo>
                <a:lnTo>
                  <a:pt x="1384" y="960"/>
                </a:lnTo>
                <a:lnTo>
                  <a:pt x="1394" y="922"/>
                </a:lnTo>
                <a:lnTo>
                  <a:pt x="1365" y="943"/>
                </a:lnTo>
                <a:lnTo>
                  <a:pt x="1367" y="987"/>
                </a:lnTo>
                <a:lnTo>
                  <a:pt x="1335" y="1031"/>
                </a:lnTo>
                <a:lnTo>
                  <a:pt x="1154" y="1122"/>
                </a:lnTo>
                <a:lnTo>
                  <a:pt x="1095" y="1181"/>
                </a:lnTo>
                <a:lnTo>
                  <a:pt x="1044" y="1306"/>
                </a:lnTo>
                <a:lnTo>
                  <a:pt x="1088" y="1439"/>
                </a:lnTo>
                <a:lnTo>
                  <a:pt x="1044" y="1439"/>
                </a:lnTo>
                <a:lnTo>
                  <a:pt x="850" y="1371"/>
                </a:lnTo>
                <a:lnTo>
                  <a:pt x="829" y="1314"/>
                </a:lnTo>
                <a:lnTo>
                  <a:pt x="808" y="1287"/>
                </a:lnTo>
                <a:lnTo>
                  <a:pt x="800" y="1213"/>
                </a:lnTo>
                <a:lnTo>
                  <a:pt x="764" y="1185"/>
                </a:lnTo>
                <a:lnTo>
                  <a:pt x="658" y="985"/>
                </a:lnTo>
                <a:lnTo>
                  <a:pt x="608" y="947"/>
                </a:lnTo>
                <a:lnTo>
                  <a:pt x="593" y="915"/>
                </a:lnTo>
                <a:lnTo>
                  <a:pt x="439" y="907"/>
                </a:lnTo>
                <a:lnTo>
                  <a:pt x="358" y="1002"/>
                </a:lnTo>
                <a:lnTo>
                  <a:pt x="217" y="903"/>
                </a:lnTo>
                <a:lnTo>
                  <a:pt x="177" y="766"/>
                </a:lnTo>
                <a:lnTo>
                  <a:pt x="44" y="637"/>
                </a:lnTo>
                <a:lnTo>
                  <a:pt x="27" y="597"/>
                </a:lnTo>
                <a:lnTo>
                  <a:pt x="10" y="592"/>
                </a:lnTo>
                <a:lnTo>
                  <a:pt x="0" y="563"/>
                </a:lnTo>
                <a:close/>
              </a:path>
            </a:pathLst>
          </a:custGeom>
          <a:solidFill>
            <a:schemeClr val="accent3">
              <a:lumMod val="60000"/>
              <a:lumOff val="40000"/>
            </a:schemeClr>
          </a:solid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56" name="Freeform 23"/>
          <p:cNvSpPr>
            <a:spLocks/>
          </p:cNvSpPr>
          <p:nvPr/>
        </p:nvSpPr>
        <p:spPr bwMode="auto">
          <a:xfrm>
            <a:off x="4780928" y="2189164"/>
            <a:ext cx="843872" cy="61753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7" name="Freeform 24"/>
          <p:cNvSpPr>
            <a:spLocks/>
          </p:cNvSpPr>
          <p:nvPr/>
        </p:nvSpPr>
        <p:spPr bwMode="auto">
          <a:xfrm>
            <a:off x="4752145" y="2670176"/>
            <a:ext cx="991713" cy="541338"/>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solidFill>
                <a:schemeClr val="bg1"/>
              </a:solidFill>
              <a:latin typeface="Calibri" charset="0"/>
              <a:cs typeface="Calibri" charset="0"/>
            </a:endParaRPr>
          </a:p>
        </p:txBody>
      </p:sp>
      <p:sp>
        <p:nvSpPr>
          <p:cNvPr id="14358" name="Freeform 25"/>
          <p:cNvSpPr>
            <a:spLocks/>
          </p:cNvSpPr>
          <p:nvPr/>
        </p:nvSpPr>
        <p:spPr bwMode="auto">
          <a:xfrm>
            <a:off x="4937928" y="3182939"/>
            <a:ext cx="893588" cy="527050"/>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59" name="Freeform 26"/>
          <p:cNvSpPr>
            <a:spLocks/>
          </p:cNvSpPr>
          <p:nvPr/>
        </p:nvSpPr>
        <p:spPr bwMode="auto">
          <a:xfrm>
            <a:off x="4823468" y="3675064"/>
            <a:ext cx="1034888" cy="59055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chemeClr val="accent4">
              <a:lumMod val="60000"/>
              <a:lumOff val="40000"/>
            </a:schemeClr>
          </a:solid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60" name="Freeform 28"/>
          <p:cNvSpPr>
            <a:spLocks/>
          </p:cNvSpPr>
          <p:nvPr/>
        </p:nvSpPr>
        <p:spPr bwMode="auto">
          <a:xfrm>
            <a:off x="5605175" y="2620964"/>
            <a:ext cx="716964" cy="520700"/>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chemeClr val="accent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1" name="Freeform 29"/>
          <p:cNvSpPr>
            <a:spLocks/>
          </p:cNvSpPr>
          <p:nvPr/>
        </p:nvSpPr>
        <p:spPr bwMode="auto">
          <a:xfrm>
            <a:off x="5699992" y="3101976"/>
            <a:ext cx="798081" cy="7572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62" name="Freeform 30"/>
          <p:cNvSpPr>
            <a:spLocks/>
          </p:cNvSpPr>
          <p:nvPr/>
        </p:nvSpPr>
        <p:spPr bwMode="auto">
          <a:xfrm>
            <a:off x="5917866" y="4359276"/>
            <a:ext cx="689490" cy="652463"/>
          </a:xfrm>
          <a:custGeom>
            <a:avLst/>
            <a:gdLst>
              <a:gd name="T0" fmla="*/ 0 w 626"/>
              <a:gd name="T1" fmla="*/ 2147483647 h 528"/>
              <a:gd name="T2" fmla="*/ 2147483647 w 626"/>
              <a:gd name="T3" fmla="*/ 2147483647 h 528"/>
              <a:gd name="T4" fmla="*/ 2147483647 w 626"/>
              <a:gd name="T5" fmla="*/ 2147483647 h 528"/>
              <a:gd name="T6" fmla="*/ 2147483647 w 626"/>
              <a:gd name="T7" fmla="*/ 2147483647 h 528"/>
              <a:gd name="T8" fmla="*/ 2147483647 w 626"/>
              <a:gd name="T9" fmla="*/ 2147483647 h 528"/>
              <a:gd name="T10" fmla="*/ 2147483647 w 626"/>
              <a:gd name="T11" fmla="*/ 2147483647 h 528"/>
              <a:gd name="T12" fmla="*/ 2147483647 w 626"/>
              <a:gd name="T13" fmla="*/ 2147483647 h 528"/>
              <a:gd name="T14" fmla="*/ 2147483647 w 626"/>
              <a:gd name="T15" fmla="*/ 2147483647 h 528"/>
              <a:gd name="T16" fmla="*/ 2147483647 w 626"/>
              <a:gd name="T17" fmla="*/ 2147483647 h 528"/>
              <a:gd name="T18" fmla="*/ 2147483647 w 626"/>
              <a:gd name="T19" fmla="*/ 2147483647 h 528"/>
              <a:gd name="T20" fmla="*/ 2147483647 w 626"/>
              <a:gd name="T21" fmla="*/ 2147483647 h 528"/>
              <a:gd name="T22" fmla="*/ 2147483647 w 626"/>
              <a:gd name="T23" fmla="*/ 2147483647 h 528"/>
              <a:gd name="T24" fmla="*/ 2147483647 w 626"/>
              <a:gd name="T25" fmla="*/ 2147483647 h 528"/>
              <a:gd name="T26" fmla="*/ 2147483647 w 626"/>
              <a:gd name="T27" fmla="*/ 2147483647 h 528"/>
              <a:gd name="T28" fmla="*/ 2147483647 w 626"/>
              <a:gd name="T29" fmla="*/ 2147483647 h 528"/>
              <a:gd name="T30" fmla="*/ 2147483647 w 626"/>
              <a:gd name="T31" fmla="*/ 2147483647 h 528"/>
              <a:gd name="T32" fmla="*/ 2147483647 w 626"/>
              <a:gd name="T33" fmla="*/ 2147483647 h 528"/>
              <a:gd name="T34" fmla="*/ 2147483647 w 626"/>
              <a:gd name="T35" fmla="*/ 2147483647 h 528"/>
              <a:gd name="T36" fmla="*/ 2147483647 w 626"/>
              <a:gd name="T37" fmla="*/ 2147483647 h 528"/>
              <a:gd name="T38" fmla="*/ 2147483647 w 626"/>
              <a:gd name="T39" fmla="*/ 2147483647 h 528"/>
              <a:gd name="T40" fmla="*/ 2147483647 w 626"/>
              <a:gd name="T41" fmla="*/ 2147483647 h 528"/>
              <a:gd name="T42" fmla="*/ 2147483647 w 626"/>
              <a:gd name="T43" fmla="*/ 2147483647 h 528"/>
              <a:gd name="T44" fmla="*/ 2147483647 w 626"/>
              <a:gd name="T45" fmla="*/ 2147483647 h 528"/>
              <a:gd name="T46" fmla="*/ 2147483647 w 626"/>
              <a:gd name="T47" fmla="*/ 2147483647 h 528"/>
              <a:gd name="T48" fmla="*/ 2147483647 w 626"/>
              <a:gd name="T49" fmla="*/ 2147483647 h 528"/>
              <a:gd name="T50" fmla="*/ 2147483647 w 626"/>
              <a:gd name="T51" fmla="*/ 2147483647 h 528"/>
              <a:gd name="T52" fmla="*/ 2147483647 w 626"/>
              <a:gd name="T53" fmla="*/ 2147483647 h 528"/>
              <a:gd name="T54" fmla="*/ 2147483647 w 626"/>
              <a:gd name="T55" fmla="*/ 2147483647 h 528"/>
              <a:gd name="T56" fmla="*/ 2147483647 w 626"/>
              <a:gd name="T57" fmla="*/ 2147483647 h 528"/>
              <a:gd name="T58" fmla="*/ 2147483647 w 626"/>
              <a:gd name="T59" fmla="*/ 2147483647 h 528"/>
              <a:gd name="T60" fmla="*/ 2147483647 w 626"/>
              <a:gd name="T61" fmla="*/ 2147483647 h 528"/>
              <a:gd name="T62" fmla="*/ 2147483647 w 626"/>
              <a:gd name="T63" fmla="*/ 2147483647 h 528"/>
              <a:gd name="T64" fmla="*/ 2147483647 w 626"/>
              <a:gd name="T65" fmla="*/ 2147483647 h 528"/>
              <a:gd name="T66" fmla="*/ 2147483647 w 626"/>
              <a:gd name="T67" fmla="*/ 2147483647 h 528"/>
              <a:gd name="T68" fmla="*/ 2147483647 w 626"/>
              <a:gd name="T69" fmla="*/ 2147483647 h 528"/>
              <a:gd name="T70" fmla="*/ 2147483647 w 626"/>
              <a:gd name="T71" fmla="*/ 2147483647 h 528"/>
              <a:gd name="T72" fmla="*/ 2147483647 w 626"/>
              <a:gd name="T73" fmla="*/ 2147483647 h 528"/>
              <a:gd name="T74" fmla="*/ 2147483647 w 626"/>
              <a:gd name="T75" fmla="*/ 0 h 528"/>
              <a:gd name="T76" fmla="*/ 0 w 626"/>
              <a:gd name="T77" fmla="*/ 2147483647 h 528"/>
              <a:gd name="T78" fmla="*/ 0 w 626"/>
              <a:gd name="T79" fmla="*/ 2147483647 h 528"/>
              <a:gd name="T80" fmla="*/ 0 w 626"/>
              <a:gd name="T81" fmla="*/ 2147483647 h 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6"/>
              <a:gd name="T124" fmla="*/ 0 h 528"/>
              <a:gd name="T125" fmla="*/ 626 w 626"/>
              <a:gd name="T126" fmla="*/ 528 h 5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6" h="528">
                <a:moveTo>
                  <a:pt x="0" y="4"/>
                </a:moveTo>
                <a:lnTo>
                  <a:pt x="8" y="146"/>
                </a:lnTo>
                <a:lnTo>
                  <a:pt x="65" y="251"/>
                </a:lnTo>
                <a:lnTo>
                  <a:pt x="44" y="333"/>
                </a:lnTo>
                <a:lnTo>
                  <a:pt x="48" y="401"/>
                </a:lnTo>
                <a:lnTo>
                  <a:pt x="21" y="435"/>
                </a:lnTo>
                <a:lnTo>
                  <a:pt x="32" y="447"/>
                </a:lnTo>
                <a:lnTo>
                  <a:pt x="114" y="435"/>
                </a:lnTo>
                <a:lnTo>
                  <a:pt x="219" y="464"/>
                </a:lnTo>
                <a:lnTo>
                  <a:pt x="251" y="437"/>
                </a:lnTo>
                <a:lnTo>
                  <a:pt x="352" y="479"/>
                </a:lnTo>
                <a:lnTo>
                  <a:pt x="361" y="502"/>
                </a:lnTo>
                <a:lnTo>
                  <a:pt x="399" y="519"/>
                </a:lnTo>
                <a:lnTo>
                  <a:pt x="418" y="498"/>
                </a:lnTo>
                <a:lnTo>
                  <a:pt x="468" y="517"/>
                </a:lnTo>
                <a:lnTo>
                  <a:pt x="498" y="502"/>
                </a:lnTo>
                <a:lnTo>
                  <a:pt x="492" y="471"/>
                </a:lnTo>
                <a:lnTo>
                  <a:pt x="574" y="498"/>
                </a:lnTo>
                <a:lnTo>
                  <a:pt x="570" y="528"/>
                </a:lnTo>
                <a:lnTo>
                  <a:pt x="626" y="488"/>
                </a:lnTo>
                <a:lnTo>
                  <a:pt x="576" y="483"/>
                </a:lnTo>
                <a:lnTo>
                  <a:pt x="538" y="445"/>
                </a:lnTo>
                <a:lnTo>
                  <a:pt x="586" y="395"/>
                </a:lnTo>
                <a:lnTo>
                  <a:pt x="586" y="367"/>
                </a:lnTo>
                <a:lnTo>
                  <a:pt x="534" y="409"/>
                </a:lnTo>
                <a:lnTo>
                  <a:pt x="510" y="395"/>
                </a:lnTo>
                <a:lnTo>
                  <a:pt x="530" y="371"/>
                </a:lnTo>
                <a:lnTo>
                  <a:pt x="473" y="388"/>
                </a:lnTo>
                <a:lnTo>
                  <a:pt x="437" y="372"/>
                </a:lnTo>
                <a:lnTo>
                  <a:pt x="447" y="348"/>
                </a:lnTo>
                <a:lnTo>
                  <a:pt x="544" y="367"/>
                </a:lnTo>
                <a:lnTo>
                  <a:pt x="506" y="304"/>
                </a:lnTo>
                <a:lnTo>
                  <a:pt x="511" y="258"/>
                </a:lnTo>
                <a:lnTo>
                  <a:pt x="291" y="268"/>
                </a:lnTo>
                <a:lnTo>
                  <a:pt x="318" y="169"/>
                </a:lnTo>
                <a:lnTo>
                  <a:pt x="356" y="118"/>
                </a:lnTo>
                <a:lnTo>
                  <a:pt x="342" y="104"/>
                </a:lnTo>
                <a:lnTo>
                  <a:pt x="329" y="0"/>
                </a:lnTo>
                <a:lnTo>
                  <a:pt x="0" y="4"/>
                </a:lnTo>
                <a:close/>
              </a:path>
            </a:pathLst>
          </a:custGeom>
          <a:solidFill>
            <a:schemeClr val="accent4">
              <a:lumMod val="60000"/>
              <a:lumOff val="40000"/>
            </a:schemeClr>
          </a:solid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nvGrpSpPr>
          <p:cNvPr id="14363" name="Group 31"/>
          <p:cNvGrpSpPr>
            <a:grpSpLocks/>
          </p:cNvGrpSpPr>
          <p:nvPr/>
        </p:nvGrpSpPr>
        <p:grpSpPr bwMode="auto">
          <a:xfrm>
            <a:off x="6256723" y="1954214"/>
            <a:ext cx="904055" cy="920750"/>
            <a:chOff x="3427" y="1029"/>
            <a:chExt cx="691" cy="580"/>
          </a:xfrm>
          <a:solidFill>
            <a:schemeClr val="accent3">
              <a:lumMod val="60000"/>
              <a:lumOff val="40000"/>
            </a:schemeClr>
          </a:solidFill>
        </p:grpSpPr>
        <p:sp>
          <p:nvSpPr>
            <p:cNvPr id="14479" name="Freeform 32"/>
            <p:cNvSpPr>
              <a:spLocks/>
            </p:cNvSpPr>
            <p:nvPr/>
          </p:nvSpPr>
          <p:spPr bwMode="auto">
            <a:xfrm>
              <a:off x="3427" y="1029"/>
              <a:ext cx="522" cy="239"/>
            </a:xfrm>
            <a:custGeom>
              <a:avLst/>
              <a:gdLst>
                <a:gd name="T0" fmla="*/ 66 w 621"/>
                <a:gd name="T1" fmla="*/ 33 h 310"/>
                <a:gd name="T2" fmla="*/ 69 w 621"/>
                <a:gd name="T3" fmla="*/ 36 h 310"/>
                <a:gd name="T4" fmla="*/ 76 w 621"/>
                <a:gd name="T5" fmla="*/ 37 h 310"/>
                <a:gd name="T6" fmla="*/ 85 w 621"/>
                <a:gd name="T7" fmla="*/ 50 h 310"/>
                <a:gd name="T8" fmla="*/ 101 w 621"/>
                <a:gd name="T9" fmla="*/ 32 h 310"/>
                <a:gd name="T10" fmla="*/ 109 w 621"/>
                <a:gd name="T11" fmla="*/ 33 h 310"/>
                <a:gd name="T12" fmla="*/ 120 w 621"/>
                <a:gd name="T13" fmla="*/ 30 h 310"/>
                <a:gd name="T14" fmla="*/ 137 w 621"/>
                <a:gd name="T15" fmla="*/ 30 h 310"/>
                <a:gd name="T16" fmla="*/ 144 w 621"/>
                <a:gd name="T17" fmla="*/ 25 h 310"/>
                <a:gd name="T18" fmla="*/ 177 w 621"/>
                <a:gd name="T19" fmla="*/ 26 h 310"/>
                <a:gd name="T20" fmla="*/ 184 w 621"/>
                <a:gd name="T21" fmla="*/ 23 h 310"/>
                <a:gd name="T22" fmla="*/ 174 w 621"/>
                <a:gd name="T23" fmla="*/ 16 h 310"/>
                <a:gd name="T24" fmla="*/ 152 w 621"/>
                <a:gd name="T25" fmla="*/ 17 h 310"/>
                <a:gd name="T26" fmla="*/ 135 w 621"/>
                <a:gd name="T27" fmla="*/ 15 h 310"/>
                <a:gd name="T28" fmla="*/ 113 w 621"/>
                <a:gd name="T29" fmla="*/ 15 h 310"/>
                <a:gd name="T30" fmla="*/ 107 w 621"/>
                <a:gd name="T31" fmla="*/ 21 h 310"/>
                <a:gd name="T32" fmla="*/ 95 w 621"/>
                <a:gd name="T33" fmla="*/ 18 h 310"/>
                <a:gd name="T34" fmla="*/ 86 w 621"/>
                <a:gd name="T35" fmla="*/ 19 h 310"/>
                <a:gd name="T36" fmla="*/ 80 w 621"/>
                <a:gd name="T37" fmla="*/ 12 h 310"/>
                <a:gd name="T38" fmla="*/ 56 w 621"/>
                <a:gd name="T39" fmla="*/ 12 h 310"/>
                <a:gd name="T40" fmla="*/ 54 w 621"/>
                <a:gd name="T41" fmla="*/ 9 h 310"/>
                <a:gd name="T42" fmla="*/ 64 w 621"/>
                <a:gd name="T43" fmla="*/ 3 h 310"/>
                <a:gd name="T44" fmla="*/ 73 w 621"/>
                <a:gd name="T45" fmla="*/ 2 h 310"/>
                <a:gd name="T46" fmla="*/ 64 w 621"/>
                <a:gd name="T47" fmla="*/ 0 h 310"/>
                <a:gd name="T48" fmla="*/ 51 w 621"/>
                <a:gd name="T49" fmla="*/ 2 h 310"/>
                <a:gd name="T50" fmla="*/ 29 w 621"/>
                <a:gd name="T51" fmla="*/ 15 h 310"/>
                <a:gd name="T52" fmla="*/ 17 w 621"/>
                <a:gd name="T53" fmla="*/ 15 h 310"/>
                <a:gd name="T54" fmla="*/ 0 w 621"/>
                <a:gd name="T55" fmla="*/ 22 h 310"/>
                <a:gd name="T56" fmla="*/ 66 w 621"/>
                <a:gd name="T57" fmla="*/ 33 h 310"/>
                <a:gd name="T58" fmla="*/ 66 w 621"/>
                <a:gd name="T59" fmla="*/ 33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310"/>
                <a:gd name="T92" fmla="*/ 621 w 621"/>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310">
                  <a:moveTo>
                    <a:pt x="224" y="204"/>
                  </a:moveTo>
                  <a:lnTo>
                    <a:pt x="233" y="223"/>
                  </a:lnTo>
                  <a:lnTo>
                    <a:pt x="254" y="228"/>
                  </a:lnTo>
                  <a:lnTo>
                    <a:pt x="285" y="310"/>
                  </a:lnTo>
                  <a:lnTo>
                    <a:pt x="340" y="198"/>
                  </a:lnTo>
                  <a:lnTo>
                    <a:pt x="368" y="202"/>
                  </a:lnTo>
                  <a:lnTo>
                    <a:pt x="403" y="185"/>
                  </a:lnTo>
                  <a:lnTo>
                    <a:pt x="463" y="185"/>
                  </a:lnTo>
                  <a:lnTo>
                    <a:pt x="484" y="158"/>
                  </a:lnTo>
                  <a:lnTo>
                    <a:pt x="600" y="162"/>
                  </a:lnTo>
                  <a:lnTo>
                    <a:pt x="621" y="145"/>
                  </a:lnTo>
                  <a:lnTo>
                    <a:pt x="585" y="101"/>
                  </a:lnTo>
                  <a:lnTo>
                    <a:pt x="513" y="103"/>
                  </a:lnTo>
                  <a:lnTo>
                    <a:pt x="458" y="95"/>
                  </a:lnTo>
                  <a:lnTo>
                    <a:pt x="385" y="95"/>
                  </a:lnTo>
                  <a:lnTo>
                    <a:pt x="361" y="131"/>
                  </a:lnTo>
                  <a:lnTo>
                    <a:pt x="325" y="111"/>
                  </a:lnTo>
                  <a:lnTo>
                    <a:pt x="287" y="114"/>
                  </a:lnTo>
                  <a:lnTo>
                    <a:pt x="271" y="76"/>
                  </a:lnTo>
                  <a:lnTo>
                    <a:pt x="192" y="71"/>
                  </a:lnTo>
                  <a:lnTo>
                    <a:pt x="182" y="55"/>
                  </a:lnTo>
                  <a:lnTo>
                    <a:pt x="218" y="17"/>
                  </a:lnTo>
                  <a:lnTo>
                    <a:pt x="247" y="14"/>
                  </a:lnTo>
                  <a:lnTo>
                    <a:pt x="218" y="0"/>
                  </a:lnTo>
                  <a:lnTo>
                    <a:pt x="173" y="12"/>
                  </a:lnTo>
                  <a:lnTo>
                    <a:pt x="96" y="88"/>
                  </a:lnTo>
                  <a:lnTo>
                    <a:pt x="58" y="95"/>
                  </a:lnTo>
                  <a:lnTo>
                    <a:pt x="0" y="133"/>
                  </a:lnTo>
                  <a:lnTo>
                    <a:pt x="224" y="204"/>
                  </a:lnTo>
                  <a:close/>
                </a:path>
              </a:pathLst>
            </a:custGeom>
            <a:grpFill/>
            <a:ln w="25400">
              <a:solidFill>
                <a:schemeClr val="tx1"/>
              </a:solidFill>
              <a:round/>
              <a:headEnd/>
              <a:tailEnd/>
            </a:ln>
          </p:spPr>
          <p:txBody>
            <a:bodyPr/>
            <a:lstStyle/>
            <a:p>
              <a:pPr defTabSz="457200" eaLnBrk="1" hangingPunct="1"/>
              <a:endParaRPr lang="en-US" sz="1800">
                <a:solidFill>
                  <a:srgbClr val="000000"/>
                </a:solidFill>
                <a:latin typeface="Calibri" charset="0"/>
                <a:cs typeface="Calibri" charset="0"/>
              </a:endParaRPr>
            </a:p>
          </p:txBody>
        </p:sp>
        <p:sp>
          <p:nvSpPr>
            <p:cNvPr id="14480" name="Freeform 33"/>
            <p:cNvSpPr>
              <a:spLocks/>
            </p:cNvSpPr>
            <p:nvPr/>
          </p:nvSpPr>
          <p:spPr bwMode="auto">
            <a:xfrm>
              <a:off x="3765" y="1177"/>
              <a:ext cx="353" cy="432"/>
            </a:xfrm>
            <a:custGeom>
              <a:avLst/>
              <a:gdLst>
                <a:gd name="T0" fmla="*/ 14 w 420"/>
                <a:gd name="T1" fmla="*/ 77 h 559"/>
                <a:gd name="T2" fmla="*/ 12 w 420"/>
                <a:gd name="T3" fmla="*/ 62 h 559"/>
                <a:gd name="T4" fmla="*/ 3 w 420"/>
                <a:gd name="T5" fmla="*/ 49 h 559"/>
                <a:gd name="T6" fmla="*/ 6 w 420"/>
                <a:gd name="T7" fmla="*/ 26 h 559"/>
                <a:gd name="T8" fmla="*/ 24 w 420"/>
                <a:gd name="T9" fmla="*/ 14 h 559"/>
                <a:gd name="T10" fmla="*/ 24 w 420"/>
                <a:gd name="T11" fmla="*/ 23 h 559"/>
                <a:gd name="T12" fmla="*/ 29 w 420"/>
                <a:gd name="T13" fmla="*/ 22 h 559"/>
                <a:gd name="T14" fmla="*/ 29 w 420"/>
                <a:gd name="T15" fmla="*/ 14 h 559"/>
                <a:gd name="T16" fmla="*/ 35 w 420"/>
                <a:gd name="T17" fmla="*/ 9 h 559"/>
                <a:gd name="T18" fmla="*/ 38 w 420"/>
                <a:gd name="T19" fmla="*/ 2 h 559"/>
                <a:gd name="T20" fmla="*/ 43 w 420"/>
                <a:gd name="T21" fmla="*/ 0 h 559"/>
                <a:gd name="T22" fmla="*/ 82 w 420"/>
                <a:gd name="T23" fmla="*/ 7 h 559"/>
                <a:gd name="T24" fmla="*/ 86 w 420"/>
                <a:gd name="T25" fmla="*/ 13 h 559"/>
                <a:gd name="T26" fmla="*/ 91 w 420"/>
                <a:gd name="T27" fmla="*/ 19 h 559"/>
                <a:gd name="T28" fmla="*/ 91 w 420"/>
                <a:gd name="T29" fmla="*/ 29 h 559"/>
                <a:gd name="T30" fmla="*/ 78 w 420"/>
                <a:gd name="T31" fmla="*/ 37 h 559"/>
                <a:gd name="T32" fmla="*/ 77 w 420"/>
                <a:gd name="T33" fmla="*/ 44 h 559"/>
                <a:gd name="T34" fmla="*/ 86 w 420"/>
                <a:gd name="T35" fmla="*/ 46 h 559"/>
                <a:gd name="T36" fmla="*/ 95 w 420"/>
                <a:gd name="T37" fmla="*/ 37 h 559"/>
                <a:gd name="T38" fmla="*/ 105 w 420"/>
                <a:gd name="T39" fmla="*/ 34 h 559"/>
                <a:gd name="T40" fmla="*/ 112 w 420"/>
                <a:gd name="T41" fmla="*/ 36 h 559"/>
                <a:gd name="T42" fmla="*/ 125 w 420"/>
                <a:gd name="T43" fmla="*/ 56 h 559"/>
                <a:gd name="T44" fmla="*/ 117 w 420"/>
                <a:gd name="T45" fmla="*/ 65 h 559"/>
                <a:gd name="T46" fmla="*/ 113 w 420"/>
                <a:gd name="T47" fmla="*/ 71 h 559"/>
                <a:gd name="T48" fmla="*/ 108 w 420"/>
                <a:gd name="T49" fmla="*/ 73 h 559"/>
                <a:gd name="T50" fmla="*/ 108 w 420"/>
                <a:gd name="T51" fmla="*/ 79 h 559"/>
                <a:gd name="T52" fmla="*/ 102 w 420"/>
                <a:gd name="T53" fmla="*/ 86 h 559"/>
                <a:gd name="T54" fmla="*/ 61 w 420"/>
                <a:gd name="T55" fmla="*/ 90 h 559"/>
                <a:gd name="T56" fmla="*/ 60 w 420"/>
                <a:gd name="T57" fmla="*/ 88 h 559"/>
                <a:gd name="T58" fmla="*/ 0 w 420"/>
                <a:gd name="T59" fmla="*/ 92 h 559"/>
                <a:gd name="T60" fmla="*/ 14 w 420"/>
                <a:gd name="T61" fmla="*/ 77 h 559"/>
                <a:gd name="T62" fmla="*/ 14 w 420"/>
                <a:gd name="T63" fmla="*/ 7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
                <a:gd name="T97" fmla="*/ 0 h 559"/>
                <a:gd name="T98" fmla="*/ 420 w 420"/>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 h="559">
                  <a:moveTo>
                    <a:pt x="47" y="464"/>
                  </a:moveTo>
                  <a:lnTo>
                    <a:pt x="40" y="371"/>
                  </a:lnTo>
                  <a:lnTo>
                    <a:pt x="5" y="301"/>
                  </a:lnTo>
                  <a:lnTo>
                    <a:pt x="20" y="160"/>
                  </a:lnTo>
                  <a:lnTo>
                    <a:pt x="81" y="84"/>
                  </a:lnTo>
                  <a:lnTo>
                    <a:pt x="78" y="141"/>
                  </a:lnTo>
                  <a:lnTo>
                    <a:pt x="97" y="128"/>
                  </a:lnTo>
                  <a:lnTo>
                    <a:pt x="97" y="84"/>
                  </a:lnTo>
                  <a:lnTo>
                    <a:pt x="119" y="57"/>
                  </a:lnTo>
                  <a:lnTo>
                    <a:pt x="127" y="6"/>
                  </a:lnTo>
                  <a:lnTo>
                    <a:pt x="148" y="0"/>
                  </a:lnTo>
                  <a:lnTo>
                    <a:pt x="275" y="44"/>
                  </a:lnTo>
                  <a:lnTo>
                    <a:pt x="287" y="80"/>
                  </a:lnTo>
                  <a:lnTo>
                    <a:pt x="304" y="114"/>
                  </a:lnTo>
                  <a:lnTo>
                    <a:pt x="308" y="175"/>
                  </a:lnTo>
                  <a:lnTo>
                    <a:pt x="264" y="226"/>
                  </a:lnTo>
                  <a:lnTo>
                    <a:pt x="262" y="268"/>
                  </a:lnTo>
                  <a:lnTo>
                    <a:pt x="287" y="282"/>
                  </a:lnTo>
                  <a:lnTo>
                    <a:pt x="321" y="226"/>
                  </a:lnTo>
                  <a:lnTo>
                    <a:pt x="355" y="207"/>
                  </a:lnTo>
                  <a:lnTo>
                    <a:pt x="378" y="219"/>
                  </a:lnTo>
                  <a:lnTo>
                    <a:pt x="420" y="342"/>
                  </a:lnTo>
                  <a:lnTo>
                    <a:pt x="391" y="396"/>
                  </a:lnTo>
                  <a:lnTo>
                    <a:pt x="384" y="432"/>
                  </a:lnTo>
                  <a:lnTo>
                    <a:pt x="367" y="445"/>
                  </a:lnTo>
                  <a:lnTo>
                    <a:pt x="365" y="479"/>
                  </a:lnTo>
                  <a:lnTo>
                    <a:pt x="344" y="523"/>
                  </a:lnTo>
                  <a:lnTo>
                    <a:pt x="205" y="544"/>
                  </a:lnTo>
                  <a:lnTo>
                    <a:pt x="201" y="536"/>
                  </a:lnTo>
                  <a:lnTo>
                    <a:pt x="0" y="559"/>
                  </a:lnTo>
                  <a:lnTo>
                    <a:pt x="47" y="464"/>
                  </a:lnTo>
                  <a:close/>
                </a:path>
              </a:pathLst>
            </a:custGeom>
            <a:grp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sp>
        <p:nvSpPr>
          <p:cNvPr id="14364" name="Freeform 34"/>
          <p:cNvSpPr>
            <a:spLocks/>
          </p:cNvSpPr>
          <p:nvPr/>
        </p:nvSpPr>
        <p:spPr bwMode="auto">
          <a:xfrm>
            <a:off x="5998982" y="2057401"/>
            <a:ext cx="638465" cy="727075"/>
          </a:xfrm>
          <a:custGeom>
            <a:avLst/>
            <a:gdLst>
              <a:gd name="T0" fmla="*/ 2147483647 w 580"/>
              <a:gd name="T1" fmla="*/ 2147483647 h 591"/>
              <a:gd name="T2" fmla="*/ 2147483647 w 580"/>
              <a:gd name="T3" fmla="*/ 2147483647 h 591"/>
              <a:gd name="T4" fmla="*/ 2147483647 w 580"/>
              <a:gd name="T5" fmla="*/ 2147483647 h 591"/>
              <a:gd name="T6" fmla="*/ 2147483647 w 580"/>
              <a:gd name="T7" fmla="*/ 2147483647 h 591"/>
              <a:gd name="T8" fmla="*/ 2147483647 w 580"/>
              <a:gd name="T9" fmla="*/ 2147483647 h 591"/>
              <a:gd name="T10" fmla="*/ 2147483647 w 580"/>
              <a:gd name="T11" fmla="*/ 2147483647 h 591"/>
              <a:gd name="T12" fmla="*/ 2147483647 w 580"/>
              <a:gd name="T13" fmla="*/ 2147483647 h 591"/>
              <a:gd name="T14" fmla="*/ 2147483647 w 580"/>
              <a:gd name="T15" fmla="*/ 2147483647 h 591"/>
              <a:gd name="T16" fmla="*/ 2147483647 w 580"/>
              <a:gd name="T17" fmla="*/ 2147483647 h 591"/>
              <a:gd name="T18" fmla="*/ 2147483647 w 580"/>
              <a:gd name="T19" fmla="*/ 2147483647 h 591"/>
              <a:gd name="T20" fmla="*/ 2147483647 w 580"/>
              <a:gd name="T21" fmla="*/ 2147483647 h 591"/>
              <a:gd name="T22" fmla="*/ 2147483647 w 580"/>
              <a:gd name="T23" fmla="*/ 2147483647 h 591"/>
              <a:gd name="T24" fmla="*/ 2147483647 w 580"/>
              <a:gd name="T25" fmla="*/ 2147483647 h 591"/>
              <a:gd name="T26" fmla="*/ 2147483647 w 580"/>
              <a:gd name="T27" fmla="*/ 2147483647 h 591"/>
              <a:gd name="T28" fmla="*/ 2147483647 w 580"/>
              <a:gd name="T29" fmla="*/ 2147483647 h 591"/>
              <a:gd name="T30" fmla="*/ 2147483647 w 580"/>
              <a:gd name="T31" fmla="*/ 2147483647 h 591"/>
              <a:gd name="T32" fmla="*/ 2147483647 w 580"/>
              <a:gd name="T33" fmla="*/ 2147483647 h 591"/>
              <a:gd name="T34" fmla="*/ 2147483647 w 580"/>
              <a:gd name="T35" fmla="*/ 2147483647 h 591"/>
              <a:gd name="T36" fmla="*/ 2147483647 w 580"/>
              <a:gd name="T37" fmla="*/ 2147483647 h 591"/>
              <a:gd name="T38" fmla="*/ 2147483647 w 580"/>
              <a:gd name="T39" fmla="*/ 2147483647 h 591"/>
              <a:gd name="T40" fmla="*/ 2147483647 w 580"/>
              <a:gd name="T41" fmla="*/ 2147483647 h 591"/>
              <a:gd name="T42" fmla="*/ 2147483647 w 580"/>
              <a:gd name="T43" fmla="*/ 2147483647 h 591"/>
              <a:gd name="T44" fmla="*/ 2147483647 w 580"/>
              <a:gd name="T45" fmla="*/ 2147483647 h 591"/>
              <a:gd name="T46" fmla="*/ 2147483647 w 580"/>
              <a:gd name="T47" fmla="*/ 2147483647 h 591"/>
              <a:gd name="T48" fmla="*/ 2147483647 w 580"/>
              <a:gd name="T49" fmla="*/ 2147483647 h 591"/>
              <a:gd name="T50" fmla="*/ 2147483647 w 580"/>
              <a:gd name="T51" fmla="*/ 2147483647 h 591"/>
              <a:gd name="T52" fmla="*/ 2147483647 w 580"/>
              <a:gd name="T53" fmla="*/ 2147483647 h 591"/>
              <a:gd name="T54" fmla="*/ 2147483647 w 580"/>
              <a:gd name="T55" fmla="*/ 2147483647 h 591"/>
              <a:gd name="T56" fmla="*/ 2147483647 w 580"/>
              <a:gd name="T57" fmla="*/ 2147483647 h 591"/>
              <a:gd name="T58" fmla="*/ 2147483647 w 580"/>
              <a:gd name="T59" fmla="*/ 0 h 591"/>
              <a:gd name="T60" fmla="*/ 2147483647 w 580"/>
              <a:gd name="T61" fmla="*/ 2147483647 h 591"/>
              <a:gd name="T62" fmla="*/ 2147483647 w 580"/>
              <a:gd name="T63" fmla="*/ 2147483647 h 591"/>
              <a:gd name="T64" fmla="*/ 2147483647 w 580"/>
              <a:gd name="T65" fmla="*/ 2147483647 h 591"/>
              <a:gd name="T66" fmla="*/ 2147483647 w 580"/>
              <a:gd name="T67" fmla="*/ 2147483647 h 591"/>
              <a:gd name="T68" fmla="*/ 2147483647 w 580"/>
              <a:gd name="T69" fmla="*/ 2147483647 h 591"/>
              <a:gd name="T70" fmla="*/ 0 w 580"/>
              <a:gd name="T71" fmla="*/ 2147483647 h 591"/>
              <a:gd name="T72" fmla="*/ 2147483647 w 580"/>
              <a:gd name="T73" fmla="*/ 2147483647 h 591"/>
              <a:gd name="T74" fmla="*/ 2147483647 w 580"/>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591"/>
              <a:gd name="T116" fmla="*/ 580 w 580"/>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591">
                <a:moveTo>
                  <a:pt x="15" y="224"/>
                </a:moveTo>
                <a:lnTo>
                  <a:pt x="13" y="296"/>
                </a:lnTo>
                <a:lnTo>
                  <a:pt x="83" y="340"/>
                </a:lnTo>
                <a:lnTo>
                  <a:pt x="112" y="370"/>
                </a:lnTo>
                <a:lnTo>
                  <a:pt x="167" y="412"/>
                </a:lnTo>
                <a:lnTo>
                  <a:pt x="176" y="460"/>
                </a:lnTo>
                <a:lnTo>
                  <a:pt x="186" y="528"/>
                </a:lnTo>
                <a:lnTo>
                  <a:pt x="241" y="591"/>
                </a:lnTo>
                <a:lnTo>
                  <a:pt x="528" y="574"/>
                </a:lnTo>
                <a:lnTo>
                  <a:pt x="511" y="483"/>
                </a:lnTo>
                <a:lnTo>
                  <a:pt x="538" y="344"/>
                </a:lnTo>
                <a:lnTo>
                  <a:pt x="536" y="306"/>
                </a:lnTo>
                <a:lnTo>
                  <a:pt x="580" y="198"/>
                </a:lnTo>
                <a:lnTo>
                  <a:pt x="568" y="194"/>
                </a:lnTo>
                <a:lnTo>
                  <a:pt x="542" y="256"/>
                </a:lnTo>
                <a:lnTo>
                  <a:pt x="519" y="260"/>
                </a:lnTo>
                <a:lnTo>
                  <a:pt x="507" y="287"/>
                </a:lnTo>
                <a:lnTo>
                  <a:pt x="484" y="304"/>
                </a:lnTo>
                <a:lnTo>
                  <a:pt x="502" y="247"/>
                </a:lnTo>
                <a:lnTo>
                  <a:pt x="519" y="224"/>
                </a:lnTo>
                <a:lnTo>
                  <a:pt x="488" y="142"/>
                </a:lnTo>
                <a:lnTo>
                  <a:pt x="467" y="137"/>
                </a:lnTo>
                <a:lnTo>
                  <a:pt x="458" y="118"/>
                </a:lnTo>
                <a:lnTo>
                  <a:pt x="234" y="47"/>
                </a:lnTo>
                <a:lnTo>
                  <a:pt x="207" y="34"/>
                </a:lnTo>
                <a:lnTo>
                  <a:pt x="190" y="47"/>
                </a:lnTo>
                <a:lnTo>
                  <a:pt x="184" y="44"/>
                </a:lnTo>
                <a:lnTo>
                  <a:pt x="194" y="19"/>
                </a:lnTo>
                <a:lnTo>
                  <a:pt x="199" y="4"/>
                </a:lnTo>
                <a:lnTo>
                  <a:pt x="192" y="0"/>
                </a:lnTo>
                <a:lnTo>
                  <a:pt x="100" y="38"/>
                </a:lnTo>
                <a:lnTo>
                  <a:pt x="89" y="38"/>
                </a:lnTo>
                <a:lnTo>
                  <a:pt x="72" y="30"/>
                </a:lnTo>
                <a:lnTo>
                  <a:pt x="55" y="42"/>
                </a:lnTo>
                <a:lnTo>
                  <a:pt x="59" y="110"/>
                </a:lnTo>
                <a:lnTo>
                  <a:pt x="0" y="179"/>
                </a:lnTo>
                <a:lnTo>
                  <a:pt x="15" y="224"/>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65" name="Freeform 35"/>
          <p:cNvSpPr>
            <a:spLocks/>
          </p:cNvSpPr>
          <p:nvPr/>
        </p:nvSpPr>
        <p:spPr bwMode="auto">
          <a:xfrm>
            <a:off x="6183457" y="2762251"/>
            <a:ext cx="470998" cy="928688"/>
          </a:xfrm>
          <a:custGeom>
            <a:avLst/>
            <a:gdLst>
              <a:gd name="T0" fmla="*/ 2147483647 w 428"/>
              <a:gd name="T1" fmla="*/ 2147483647 h 753"/>
              <a:gd name="T2" fmla="*/ 2147483647 w 428"/>
              <a:gd name="T3" fmla="*/ 2147483647 h 753"/>
              <a:gd name="T4" fmla="*/ 2147483647 w 428"/>
              <a:gd name="T5" fmla="*/ 2147483647 h 753"/>
              <a:gd name="T6" fmla="*/ 2147483647 w 428"/>
              <a:gd name="T7" fmla="*/ 2147483647 h 753"/>
              <a:gd name="T8" fmla="*/ 2147483647 w 428"/>
              <a:gd name="T9" fmla="*/ 2147483647 h 753"/>
              <a:gd name="T10" fmla="*/ 2147483647 w 428"/>
              <a:gd name="T11" fmla="*/ 2147483647 h 753"/>
              <a:gd name="T12" fmla="*/ 2147483647 w 428"/>
              <a:gd name="T13" fmla="*/ 0 h 753"/>
              <a:gd name="T14" fmla="*/ 2147483647 w 428"/>
              <a:gd name="T15" fmla="*/ 2147483647 h 753"/>
              <a:gd name="T16" fmla="*/ 2147483647 w 428"/>
              <a:gd name="T17" fmla="*/ 2147483647 h 753"/>
              <a:gd name="T18" fmla="*/ 2147483647 w 428"/>
              <a:gd name="T19" fmla="*/ 2147483647 h 753"/>
              <a:gd name="T20" fmla="*/ 2147483647 w 428"/>
              <a:gd name="T21" fmla="*/ 2147483647 h 753"/>
              <a:gd name="T22" fmla="*/ 2147483647 w 428"/>
              <a:gd name="T23" fmla="*/ 2147483647 h 753"/>
              <a:gd name="T24" fmla="*/ 2147483647 w 428"/>
              <a:gd name="T25" fmla="*/ 2147483647 h 753"/>
              <a:gd name="T26" fmla="*/ 2147483647 w 428"/>
              <a:gd name="T27" fmla="*/ 2147483647 h 753"/>
              <a:gd name="T28" fmla="*/ 2147483647 w 428"/>
              <a:gd name="T29" fmla="*/ 2147483647 h 753"/>
              <a:gd name="T30" fmla="*/ 2147483647 w 428"/>
              <a:gd name="T31" fmla="*/ 2147483647 h 753"/>
              <a:gd name="T32" fmla="*/ 2147483647 w 428"/>
              <a:gd name="T33" fmla="*/ 2147483647 h 753"/>
              <a:gd name="T34" fmla="*/ 2147483647 w 428"/>
              <a:gd name="T35" fmla="*/ 2147483647 h 753"/>
              <a:gd name="T36" fmla="*/ 2147483647 w 428"/>
              <a:gd name="T37" fmla="*/ 2147483647 h 753"/>
              <a:gd name="T38" fmla="*/ 2147483647 w 428"/>
              <a:gd name="T39" fmla="*/ 2147483647 h 753"/>
              <a:gd name="T40" fmla="*/ 2147483647 w 428"/>
              <a:gd name="T41" fmla="*/ 2147483647 h 753"/>
              <a:gd name="T42" fmla="*/ 2147483647 w 428"/>
              <a:gd name="T43" fmla="*/ 2147483647 h 753"/>
              <a:gd name="T44" fmla="*/ 2147483647 w 428"/>
              <a:gd name="T45" fmla="*/ 2147483647 h 753"/>
              <a:gd name="T46" fmla="*/ 2147483647 w 428"/>
              <a:gd name="T47" fmla="*/ 2147483647 h 753"/>
              <a:gd name="T48" fmla="*/ 2147483647 w 428"/>
              <a:gd name="T49" fmla="*/ 2147483647 h 753"/>
              <a:gd name="T50" fmla="*/ 2147483647 w 428"/>
              <a:gd name="T51" fmla="*/ 2147483647 h 753"/>
              <a:gd name="T52" fmla="*/ 2147483647 w 428"/>
              <a:gd name="T53" fmla="*/ 2147483647 h 753"/>
              <a:gd name="T54" fmla="*/ 2147483647 w 428"/>
              <a:gd name="T55" fmla="*/ 2147483647 h 753"/>
              <a:gd name="T56" fmla="*/ 2147483647 w 428"/>
              <a:gd name="T57" fmla="*/ 2147483647 h 753"/>
              <a:gd name="T58" fmla="*/ 2147483647 w 428"/>
              <a:gd name="T59" fmla="*/ 2147483647 h 753"/>
              <a:gd name="T60" fmla="*/ 2147483647 w 428"/>
              <a:gd name="T61" fmla="*/ 2147483647 h 753"/>
              <a:gd name="T62" fmla="*/ 2147483647 w 428"/>
              <a:gd name="T63" fmla="*/ 2147483647 h 753"/>
              <a:gd name="T64" fmla="*/ 0 w 428"/>
              <a:gd name="T65" fmla="*/ 2147483647 h 753"/>
              <a:gd name="T66" fmla="*/ 2147483647 w 428"/>
              <a:gd name="T67" fmla="*/ 2147483647 h 753"/>
              <a:gd name="T68" fmla="*/ 2147483647 w 428"/>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8"/>
              <a:gd name="T106" fmla="*/ 0 h 753"/>
              <a:gd name="T107" fmla="*/ 428 w 428"/>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8" h="753">
                <a:moveTo>
                  <a:pt x="7" y="308"/>
                </a:moveTo>
                <a:lnTo>
                  <a:pt x="51" y="213"/>
                </a:lnTo>
                <a:lnTo>
                  <a:pt x="38" y="177"/>
                </a:lnTo>
                <a:lnTo>
                  <a:pt x="110" y="120"/>
                </a:lnTo>
                <a:lnTo>
                  <a:pt x="125" y="78"/>
                </a:lnTo>
                <a:lnTo>
                  <a:pt x="72" y="17"/>
                </a:lnTo>
                <a:lnTo>
                  <a:pt x="359" y="0"/>
                </a:lnTo>
                <a:lnTo>
                  <a:pt x="365" y="44"/>
                </a:lnTo>
                <a:lnTo>
                  <a:pt x="395" y="99"/>
                </a:lnTo>
                <a:lnTo>
                  <a:pt x="420" y="386"/>
                </a:lnTo>
                <a:lnTo>
                  <a:pt x="414" y="447"/>
                </a:lnTo>
                <a:lnTo>
                  <a:pt x="428" y="481"/>
                </a:lnTo>
                <a:lnTo>
                  <a:pt x="412" y="545"/>
                </a:lnTo>
                <a:lnTo>
                  <a:pt x="390" y="574"/>
                </a:lnTo>
                <a:lnTo>
                  <a:pt x="378" y="619"/>
                </a:lnTo>
                <a:lnTo>
                  <a:pt x="392" y="637"/>
                </a:lnTo>
                <a:lnTo>
                  <a:pt x="380" y="661"/>
                </a:lnTo>
                <a:lnTo>
                  <a:pt x="386" y="673"/>
                </a:lnTo>
                <a:lnTo>
                  <a:pt x="352" y="686"/>
                </a:lnTo>
                <a:lnTo>
                  <a:pt x="344" y="734"/>
                </a:lnTo>
                <a:lnTo>
                  <a:pt x="295" y="718"/>
                </a:lnTo>
                <a:lnTo>
                  <a:pt x="270" y="753"/>
                </a:lnTo>
                <a:lnTo>
                  <a:pt x="255" y="749"/>
                </a:lnTo>
                <a:lnTo>
                  <a:pt x="238" y="718"/>
                </a:lnTo>
                <a:lnTo>
                  <a:pt x="211" y="644"/>
                </a:lnTo>
                <a:lnTo>
                  <a:pt x="146" y="606"/>
                </a:lnTo>
                <a:lnTo>
                  <a:pt x="133" y="568"/>
                </a:lnTo>
                <a:lnTo>
                  <a:pt x="154" y="509"/>
                </a:lnTo>
                <a:lnTo>
                  <a:pt x="137" y="498"/>
                </a:lnTo>
                <a:lnTo>
                  <a:pt x="95" y="498"/>
                </a:lnTo>
                <a:lnTo>
                  <a:pt x="85" y="462"/>
                </a:lnTo>
                <a:lnTo>
                  <a:pt x="15" y="389"/>
                </a:lnTo>
                <a:lnTo>
                  <a:pt x="0" y="331"/>
                </a:lnTo>
                <a:lnTo>
                  <a:pt x="7" y="308"/>
                </a:lnTo>
                <a:close/>
              </a:path>
            </a:pathLst>
          </a:custGeom>
          <a:solidFill>
            <a:schemeClr val="bg1">
              <a:lumMod val="75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7" name="Freeform 37"/>
          <p:cNvSpPr>
            <a:spLocks/>
          </p:cNvSpPr>
          <p:nvPr/>
        </p:nvSpPr>
        <p:spPr bwMode="auto">
          <a:xfrm>
            <a:off x="6460823" y="3282951"/>
            <a:ext cx="871347" cy="487363"/>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66" name="Freeform 36"/>
          <p:cNvSpPr>
            <a:spLocks/>
          </p:cNvSpPr>
          <p:nvPr/>
        </p:nvSpPr>
        <p:spPr bwMode="auto">
          <a:xfrm>
            <a:off x="6602122" y="2847976"/>
            <a:ext cx="371565" cy="693738"/>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chemeClr val="accent4">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8" name="Freeform 38"/>
          <p:cNvSpPr>
            <a:spLocks/>
          </p:cNvSpPr>
          <p:nvPr/>
        </p:nvSpPr>
        <p:spPr bwMode="auto">
          <a:xfrm>
            <a:off x="6365314" y="3648076"/>
            <a:ext cx="1025730" cy="3778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chemeClr val="bg1">
              <a:lumMod val="75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69" name="Freeform 39"/>
          <p:cNvSpPr>
            <a:spLocks/>
          </p:cNvSpPr>
          <p:nvPr/>
        </p:nvSpPr>
        <p:spPr bwMode="auto">
          <a:xfrm>
            <a:off x="6225323" y="4010026"/>
            <a:ext cx="426515" cy="804863"/>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6"/>
                </a:moveTo>
                <a:lnTo>
                  <a:pt x="65" y="405"/>
                </a:lnTo>
                <a:lnTo>
                  <a:pt x="51" y="391"/>
                </a:lnTo>
                <a:lnTo>
                  <a:pt x="38" y="287"/>
                </a:lnTo>
                <a:lnTo>
                  <a:pt x="30" y="215"/>
                </a:lnTo>
                <a:lnTo>
                  <a:pt x="59" y="135"/>
                </a:lnTo>
                <a:lnTo>
                  <a:pt x="101" y="78"/>
                </a:lnTo>
                <a:lnTo>
                  <a:pt x="97" y="63"/>
                </a:lnTo>
                <a:lnTo>
                  <a:pt x="127" y="13"/>
                </a:lnTo>
                <a:lnTo>
                  <a:pt x="361" y="0"/>
                </a:lnTo>
                <a:lnTo>
                  <a:pt x="373" y="11"/>
                </a:lnTo>
                <a:lnTo>
                  <a:pt x="361" y="418"/>
                </a:lnTo>
                <a:lnTo>
                  <a:pt x="388" y="614"/>
                </a:lnTo>
                <a:lnTo>
                  <a:pt x="378" y="623"/>
                </a:lnTo>
                <a:lnTo>
                  <a:pt x="327" y="612"/>
                </a:lnTo>
                <a:lnTo>
                  <a:pt x="253" y="654"/>
                </a:lnTo>
                <a:lnTo>
                  <a:pt x="215" y="591"/>
                </a:lnTo>
                <a:lnTo>
                  <a:pt x="220" y="545"/>
                </a:lnTo>
                <a:lnTo>
                  <a:pt x="0" y="555"/>
                </a:lnTo>
                <a:lnTo>
                  <a:pt x="27" y="456"/>
                </a:lnTo>
                <a:close/>
              </a:path>
            </a:pathLst>
          </a:custGeom>
          <a:solidFill>
            <a:schemeClr val="tx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70" name="Freeform 40"/>
          <p:cNvSpPr>
            <a:spLocks/>
          </p:cNvSpPr>
          <p:nvPr/>
        </p:nvSpPr>
        <p:spPr bwMode="auto">
          <a:xfrm>
            <a:off x="6623056" y="3976689"/>
            <a:ext cx="457915" cy="812800"/>
          </a:xfrm>
          <a:custGeom>
            <a:avLst/>
            <a:gdLst>
              <a:gd name="T0" fmla="*/ 2147483647 w 417"/>
              <a:gd name="T1" fmla="*/ 2147483647 h 662"/>
              <a:gd name="T2" fmla="*/ 0 w 417"/>
              <a:gd name="T3" fmla="*/ 2147483647 h 662"/>
              <a:gd name="T4" fmla="*/ 2147483647 w 417"/>
              <a:gd name="T5" fmla="*/ 2147483647 h 662"/>
              <a:gd name="T6" fmla="*/ 2147483647 w 417"/>
              <a:gd name="T7" fmla="*/ 2147483647 h 662"/>
              <a:gd name="T8" fmla="*/ 2147483647 w 417"/>
              <a:gd name="T9" fmla="*/ 2147483647 h 662"/>
              <a:gd name="T10" fmla="*/ 2147483647 w 417"/>
              <a:gd name="T11" fmla="*/ 2147483647 h 662"/>
              <a:gd name="T12" fmla="*/ 2147483647 w 417"/>
              <a:gd name="T13" fmla="*/ 2147483647 h 662"/>
              <a:gd name="T14" fmla="*/ 2147483647 w 417"/>
              <a:gd name="T15" fmla="*/ 2147483647 h 662"/>
              <a:gd name="T16" fmla="*/ 2147483647 w 417"/>
              <a:gd name="T17" fmla="*/ 2147483647 h 662"/>
              <a:gd name="T18" fmla="*/ 2147483647 w 417"/>
              <a:gd name="T19" fmla="*/ 2147483647 h 662"/>
              <a:gd name="T20" fmla="*/ 2147483647 w 417"/>
              <a:gd name="T21" fmla="*/ 2147483647 h 662"/>
              <a:gd name="T22" fmla="*/ 2147483647 w 417"/>
              <a:gd name="T23" fmla="*/ 2147483647 h 662"/>
              <a:gd name="T24" fmla="*/ 2147483647 w 417"/>
              <a:gd name="T25" fmla="*/ 2147483647 h 662"/>
              <a:gd name="T26" fmla="*/ 2147483647 w 417"/>
              <a:gd name="T27" fmla="*/ 2147483647 h 662"/>
              <a:gd name="T28" fmla="*/ 2147483647 w 417"/>
              <a:gd name="T29" fmla="*/ 2147483647 h 662"/>
              <a:gd name="T30" fmla="*/ 2147483647 w 417"/>
              <a:gd name="T31" fmla="*/ 2147483647 h 662"/>
              <a:gd name="T32" fmla="*/ 2147483647 w 417"/>
              <a:gd name="T33" fmla="*/ 2147483647 h 662"/>
              <a:gd name="T34" fmla="*/ 2147483647 w 417"/>
              <a:gd name="T35" fmla="*/ 0 h 662"/>
              <a:gd name="T36" fmla="*/ 0 w 417"/>
              <a:gd name="T37" fmla="*/ 2147483647 h 662"/>
              <a:gd name="T38" fmla="*/ 2147483647 w 417"/>
              <a:gd name="T39" fmla="*/ 2147483647 h 662"/>
              <a:gd name="T40" fmla="*/ 2147483647 w 417"/>
              <a:gd name="T41" fmla="*/ 2147483647 h 6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662"/>
              <a:gd name="T65" fmla="*/ 417 w 417"/>
              <a:gd name="T66" fmla="*/ 662 h 6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662">
                <a:moveTo>
                  <a:pt x="12" y="38"/>
                </a:moveTo>
                <a:lnTo>
                  <a:pt x="0" y="445"/>
                </a:lnTo>
                <a:lnTo>
                  <a:pt x="27" y="641"/>
                </a:lnTo>
                <a:lnTo>
                  <a:pt x="55" y="648"/>
                </a:lnTo>
                <a:lnTo>
                  <a:pt x="80" y="633"/>
                </a:lnTo>
                <a:lnTo>
                  <a:pt x="97" y="648"/>
                </a:lnTo>
                <a:lnTo>
                  <a:pt x="72" y="662"/>
                </a:lnTo>
                <a:lnTo>
                  <a:pt x="131" y="647"/>
                </a:lnTo>
                <a:lnTo>
                  <a:pt x="143" y="628"/>
                </a:lnTo>
                <a:lnTo>
                  <a:pt x="135" y="618"/>
                </a:lnTo>
                <a:lnTo>
                  <a:pt x="139" y="601"/>
                </a:lnTo>
                <a:lnTo>
                  <a:pt x="110" y="576"/>
                </a:lnTo>
                <a:lnTo>
                  <a:pt x="112" y="553"/>
                </a:lnTo>
                <a:lnTo>
                  <a:pt x="417" y="527"/>
                </a:lnTo>
                <a:lnTo>
                  <a:pt x="390" y="424"/>
                </a:lnTo>
                <a:lnTo>
                  <a:pt x="407" y="361"/>
                </a:lnTo>
                <a:lnTo>
                  <a:pt x="367" y="280"/>
                </a:lnTo>
                <a:lnTo>
                  <a:pt x="289" y="0"/>
                </a:lnTo>
                <a:lnTo>
                  <a:pt x="0" y="27"/>
                </a:lnTo>
                <a:lnTo>
                  <a:pt x="12" y="38"/>
                </a:lnTo>
                <a:close/>
              </a:path>
            </a:pathLst>
          </a:custGeom>
          <a:solidFill>
            <a:schemeClr val="accent4">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71" name="Freeform 41"/>
          <p:cNvSpPr>
            <a:spLocks/>
          </p:cNvSpPr>
          <p:nvPr/>
        </p:nvSpPr>
        <p:spPr bwMode="auto">
          <a:xfrm>
            <a:off x="6942288" y="3935414"/>
            <a:ext cx="645006" cy="741362"/>
          </a:xfrm>
          <a:custGeom>
            <a:avLst/>
            <a:gdLst>
              <a:gd name="T0" fmla="*/ 2147483647 w 588"/>
              <a:gd name="T1" fmla="*/ 2147483647 h 601"/>
              <a:gd name="T2" fmla="*/ 2147483647 w 588"/>
              <a:gd name="T3" fmla="*/ 2147483647 h 601"/>
              <a:gd name="T4" fmla="*/ 2147483647 w 588"/>
              <a:gd name="T5" fmla="*/ 2147483647 h 601"/>
              <a:gd name="T6" fmla="*/ 2147483647 w 588"/>
              <a:gd name="T7" fmla="*/ 2147483647 h 601"/>
              <a:gd name="T8" fmla="*/ 2147483647 w 588"/>
              <a:gd name="T9" fmla="*/ 2147483647 h 601"/>
              <a:gd name="T10" fmla="*/ 2147483647 w 588"/>
              <a:gd name="T11" fmla="*/ 2147483647 h 601"/>
              <a:gd name="T12" fmla="*/ 2147483647 w 588"/>
              <a:gd name="T13" fmla="*/ 2147483647 h 601"/>
              <a:gd name="T14" fmla="*/ 2147483647 w 588"/>
              <a:gd name="T15" fmla="*/ 2147483647 h 601"/>
              <a:gd name="T16" fmla="*/ 2147483647 w 588"/>
              <a:gd name="T17" fmla="*/ 2147483647 h 601"/>
              <a:gd name="T18" fmla="*/ 2147483647 w 588"/>
              <a:gd name="T19" fmla="*/ 2147483647 h 601"/>
              <a:gd name="T20" fmla="*/ 2147483647 w 588"/>
              <a:gd name="T21" fmla="*/ 2147483647 h 601"/>
              <a:gd name="T22" fmla="*/ 2147483647 w 588"/>
              <a:gd name="T23" fmla="*/ 2147483647 h 601"/>
              <a:gd name="T24" fmla="*/ 2147483647 w 588"/>
              <a:gd name="T25" fmla="*/ 2147483647 h 601"/>
              <a:gd name="T26" fmla="*/ 2147483647 w 588"/>
              <a:gd name="T27" fmla="*/ 2147483647 h 601"/>
              <a:gd name="T28" fmla="*/ 2147483647 w 588"/>
              <a:gd name="T29" fmla="*/ 2147483647 h 601"/>
              <a:gd name="T30" fmla="*/ 2147483647 w 588"/>
              <a:gd name="T31" fmla="*/ 2147483647 h 601"/>
              <a:gd name="T32" fmla="*/ 2147483647 w 588"/>
              <a:gd name="T33" fmla="*/ 2147483647 h 601"/>
              <a:gd name="T34" fmla="*/ 2147483647 w 588"/>
              <a:gd name="T35" fmla="*/ 2147483647 h 601"/>
              <a:gd name="T36" fmla="*/ 2147483647 w 588"/>
              <a:gd name="T37" fmla="*/ 2147483647 h 601"/>
              <a:gd name="T38" fmla="*/ 2147483647 w 588"/>
              <a:gd name="T39" fmla="*/ 0 h 601"/>
              <a:gd name="T40" fmla="*/ 2147483647 w 588"/>
              <a:gd name="T41" fmla="*/ 2147483647 h 601"/>
              <a:gd name="T42" fmla="*/ 0 w 588"/>
              <a:gd name="T43" fmla="*/ 2147483647 h 601"/>
              <a:gd name="T44" fmla="*/ 2147483647 w 588"/>
              <a:gd name="T45" fmla="*/ 2147483647 h 601"/>
              <a:gd name="T46" fmla="*/ 2147483647 w 588"/>
              <a:gd name="T47" fmla="*/ 2147483647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601"/>
              <a:gd name="T74" fmla="*/ 588 w 588"/>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601">
                <a:moveTo>
                  <a:pt x="78" y="312"/>
                </a:moveTo>
                <a:lnTo>
                  <a:pt x="118" y="393"/>
                </a:lnTo>
                <a:lnTo>
                  <a:pt x="101" y="456"/>
                </a:lnTo>
                <a:lnTo>
                  <a:pt x="128" y="559"/>
                </a:lnTo>
                <a:lnTo>
                  <a:pt x="148" y="595"/>
                </a:lnTo>
                <a:lnTo>
                  <a:pt x="464" y="576"/>
                </a:lnTo>
                <a:lnTo>
                  <a:pt x="468" y="599"/>
                </a:lnTo>
                <a:lnTo>
                  <a:pt x="487" y="601"/>
                </a:lnTo>
                <a:lnTo>
                  <a:pt x="479" y="551"/>
                </a:lnTo>
                <a:lnTo>
                  <a:pt x="493" y="538"/>
                </a:lnTo>
                <a:lnTo>
                  <a:pt x="538" y="545"/>
                </a:lnTo>
                <a:lnTo>
                  <a:pt x="546" y="511"/>
                </a:lnTo>
                <a:lnTo>
                  <a:pt x="540" y="464"/>
                </a:lnTo>
                <a:lnTo>
                  <a:pt x="559" y="450"/>
                </a:lnTo>
                <a:lnTo>
                  <a:pt x="588" y="359"/>
                </a:lnTo>
                <a:lnTo>
                  <a:pt x="567" y="355"/>
                </a:lnTo>
                <a:lnTo>
                  <a:pt x="491" y="238"/>
                </a:lnTo>
                <a:lnTo>
                  <a:pt x="327" y="89"/>
                </a:lnTo>
                <a:lnTo>
                  <a:pt x="255" y="44"/>
                </a:lnTo>
                <a:lnTo>
                  <a:pt x="278" y="0"/>
                </a:lnTo>
                <a:lnTo>
                  <a:pt x="145" y="17"/>
                </a:lnTo>
                <a:lnTo>
                  <a:pt x="0" y="32"/>
                </a:lnTo>
                <a:lnTo>
                  <a:pt x="78" y="312"/>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72" name="Freeform 42"/>
          <p:cNvSpPr>
            <a:spLocks/>
          </p:cNvSpPr>
          <p:nvPr/>
        </p:nvSpPr>
        <p:spPr bwMode="auto">
          <a:xfrm>
            <a:off x="6925279" y="2744789"/>
            <a:ext cx="503707" cy="620712"/>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chemeClr val="tx2">
              <a:lumMod val="60000"/>
              <a:lumOff val="40000"/>
            </a:schemeClr>
          </a:solid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373" name="Freeform 43"/>
          <p:cNvSpPr>
            <a:spLocks/>
          </p:cNvSpPr>
          <p:nvPr/>
        </p:nvSpPr>
        <p:spPr bwMode="auto">
          <a:xfrm>
            <a:off x="7240587" y="2959101"/>
            <a:ext cx="541648" cy="58261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chemeClr val="accent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74" name="Freeform 44"/>
          <p:cNvSpPr>
            <a:spLocks/>
          </p:cNvSpPr>
          <p:nvPr/>
        </p:nvSpPr>
        <p:spPr bwMode="auto">
          <a:xfrm>
            <a:off x="7154237" y="3109914"/>
            <a:ext cx="927605" cy="573087"/>
          </a:xfrm>
          <a:custGeom>
            <a:avLst/>
            <a:gdLst>
              <a:gd name="T0" fmla="*/ 2147483647 w 844"/>
              <a:gd name="T1" fmla="*/ 2147483647 h 466"/>
              <a:gd name="T2" fmla="*/ 2147483647 w 844"/>
              <a:gd name="T3" fmla="*/ 2147483647 h 466"/>
              <a:gd name="T4" fmla="*/ 2147483647 w 844"/>
              <a:gd name="T5" fmla="*/ 2147483647 h 466"/>
              <a:gd name="T6" fmla="*/ 2147483647 w 844"/>
              <a:gd name="T7" fmla="*/ 2147483647 h 466"/>
              <a:gd name="T8" fmla="*/ 2147483647 w 844"/>
              <a:gd name="T9" fmla="*/ 2147483647 h 466"/>
              <a:gd name="T10" fmla="*/ 2147483647 w 844"/>
              <a:gd name="T11" fmla="*/ 2147483647 h 466"/>
              <a:gd name="T12" fmla="*/ 2147483647 w 844"/>
              <a:gd name="T13" fmla="*/ 2147483647 h 466"/>
              <a:gd name="T14" fmla="*/ 2147483647 w 844"/>
              <a:gd name="T15" fmla="*/ 2147483647 h 466"/>
              <a:gd name="T16" fmla="*/ 2147483647 w 844"/>
              <a:gd name="T17" fmla="*/ 2147483647 h 466"/>
              <a:gd name="T18" fmla="*/ 2147483647 w 844"/>
              <a:gd name="T19" fmla="*/ 2147483647 h 466"/>
              <a:gd name="T20" fmla="*/ 2147483647 w 844"/>
              <a:gd name="T21" fmla="*/ 0 h 466"/>
              <a:gd name="T22" fmla="*/ 2147483647 w 844"/>
              <a:gd name="T23" fmla="*/ 2147483647 h 466"/>
              <a:gd name="T24" fmla="*/ 2147483647 w 844"/>
              <a:gd name="T25" fmla="*/ 2147483647 h 466"/>
              <a:gd name="T26" fmla="*/ 2147483647 w 844"/>
              <a:gd name="T27" fmla="*/ 2147483647 h 466"/>
              <a:gd name="T28" fmla="*/ 2147483647 w 844"/>
              <a:gd name="T29" fmla="*/ 2147483647 h 466"/>
              <a:gd name="T30" fmla="*/ 2147483647 w 844"/>
              <a:gd name="T31" fmla="*/ 2147483647 h 466"/>
              <a:gd name="T32" fmla="*/ 2147483647 w 844"/>
              <a:gd name="T33" fmla="*/ 2147483647 h 466"/>
              <a:gd name="T34" fmla="*/ 2147483647 w 844"/>
              <a:gd name="T35" fmla="*/ 2147483647 h 466"/>
              <a:gd name="T36" fmla="*/ 2147483647 w 844"/>
              <a:gd name="T37" fmla="*/ 2147483647 h 466"/>
              <a:gd name="T38" fmla="*/ 2147483647 w 844"/>
              <a:gd name="T39" fmla="*/ 2147483647 h 466"/>
              <a:gd name="T40" fmla="*/ 2147483647 w 844"/>
              <a:gd name="T41" fmla="*/ 2147483647 h 466"/>
              <a:gd name="T42" fmla="*/ 2147483647 w 844"/>
              <a:gd name="T43" fmla="*/ 2147483647 h 466"/>
              <a:gd name="T44" fmla="*/ 2147483647 w 844"/>
              <a:gd name="T45" fmla="*/ 2147483647 h 466"/>
              <a:gd name="T46" fmla="*/ 2147483647 w 844"/>
              <a:gd name="T47" fmla="*/ 2147483647 h 466"/>
              <a:gd name="T48" fmla="*/ 2147483647 w 844"/>
              <a:gd name="T49" fmla="*/ 2147483647 h 466"/>
              <a:gd name="T50" fmla="*/ 2147483647 w 844"/>
              <a:gd name="T51" fmla="*/ 2147483647 h 466"/>
              <a:gd name="T52" fmla="*/ 2147483647 w 844"/>
              <a:gd name="T53" fmla="*/ 2147483647 h 466"/>
              <a:gd name="T54" fmla="*/ 2147483647 w 844"/>
              <a:gd name="T55" fmla="*/ 2147483647 h 466"/>
              <a:gd name="T56" fmla="*/ 2147483647 w 844"/>
              <a:gd name="T57" fmla="*/ 2147483647 h 466"/>
              <a:gd name="T58" fmla="*/ 0 w 844"/>
              <a:gd name="T59" fmla="*/ 2147483647 h 466"/>
              <a:gd name="T60" fmla="*/ 2147483647 w 844"/>
              <a:gd name="T61" fmla="*/ 2147483647 h 466"/>
              <a:gd name="T62" fmla="*/ 2147483647 w 844"/>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6"/>
              <a:gd name="T98" fmla="*/ 844 w 844"/>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6">
                <a:moveTo>
                  <a:pt x="78" y="416"/>
                </a:moveTo>
                <a:lnTo>
                  <a:pt x="78" y="405"/>
                </a:lnTo>
                <a:lnTo>
                  <a:pt x="133" y="352"/>
                </a:lnTo>
                <a:lnTo>
                  <a:pt x="164" y="318"/>
                </a:lnTo>
                <a:lnTo>
                  <a:pt x="194" y="352"/>
                </a:lnTo>
                <a:lnTo>
                  <a:pt x="287" y="316"/>
                </a:lnTo>
                <a:lnTo>
                  <a:pt x="329" y="308"/>
                </a:lnTo>
                <a:lnTo>
                  <a:pt x="352" y="281"/>
                </a:lnTo>
                <a:lnTo>
                  <a:pt x="388" y="139"/>
                </a:lnTo>
                <a:lnTo>
                  <a:pt x="428" y="156"/>
                </a:lnTo>
                <a:lnTo>
                  <a:pt x="504" y="0"/>
                </a:lnTo>
                <a:lnTo>
                  <a:pt x="563" y="34"/>
                </a:lnTo>
                <a:lnTo>
                  <a:pt x="572" y="6"/>
                </a:lnTo>
                <a:lnTo>
                  <a:pt x="601" y="13"/>
                </a:lnTo>
                <a:lnTo>
                  <a:pt x="654" y="63"/>
                </a:lnTo>
                <a:lnTo>
                  <a:pt x="635" y="108"/>
                </a:lnTo>
                <a:lnTo>
                  <a:pt x="643" y="129"/>
                </a:lnTo>
                <a:lnTo>
                  <a:pt x="666" y="120"/>
                </a:lnTo>
                <a:lnTo>
                  <a:pt x="683" y="141"/>
                </a:lnTo>
                <a:lnTo>
                  <a:pt x="764" y="167"/>
                </a:lnTo>
                <a:lnTo>
                  <a:pt x="688" y="164"/>
                </a:lnTo>
                <a:lnTo>
                  <a:pt x="768" y="234"/>
                </a:lnTo>
                <a:lnTo>
                  <a:pt x="717" y="226"/>
                </a:lnTo>
                <a:lnTo>
                  <a:pt x="820" y="291"/>
                </a:lnTo>
                <a:lnTo>
                  <a:pt x="844" y="335"/>
                </a:lnTo>
                <a:lnTo>
                  <a:pt x="827" y="329"/>
                </a:lnTo>
                <a:lnTo>
                  <a:pt x="823" y="340"/>
                </a:lnTo>
                <a:lnTo>
                  <a:pt x="491" y="403"/>
                </a:lnTo>
                <a:lnTo>
                  <a:pt x="217" y="437"/>
                </a:lnTo>
                <a:lnTo>
                  <a:pt x="0" y="466"/>
                </a:lnTo>
                <a:lnTo>
                  <a:pt x="78" y="416"/>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75" name="Group 45"/>
          <p:cNvGrpSpPr>
            <a:grpSpLocks/>
          </p:cNvGrpSpPr>
          <p:nvPr/>
        </p:nvGrpSpPr>
        <p:grpSpPr bwMode="auto">
          <a:xfrm>
            <a:off x="7567669" y="3003551"/>
            <a:ext cx="546882" cy="407988"/>
            <a:chOff x="4429" y="1690"/>
            <a:chExt cx="418" cy="257"/>
          </a:xfrm>
          <a:solidFill>
            <a:schemeClr val="tx2">
              <a:lumMod val="60000"/>
              <a:lumOff val="40000"/>
            </a:schemeClr>
          </a:solidFill>
        </p:grpSpPr>
        <p:sp>
          <p:nvSpPr>
            <p:cNvPr id="14477" name="Freeform 46"/>
            <p:cNvSpPr>
              <a:spLocks/>
            </p:cNvSpPr>
            <p:nvPr/>
          </p:nvSpPr>
          <p:spPr bwMode="auto">
            <a:xfrm>
              <a:off x="4429" y="1690"/>
              <a:ext cx="418" cy="186"/>
            </a:xfrm>
            <a:custGeom>
              <a:avLst/>
              <a:gdLst>
                <a:gd name="T0" fmla="*/ 0 w 498"/>
                <a:gd name="T1" fmla="*/ 12 h 239"/>
                <a:gd name="T2" fmla="*/ 4 w 498"/>
                <a:gd name="T3" fmla="*/ 24 h 239"/>
                <a:gd name="T4" fmla="*/ 15 w 498"/>
                <a:gd name="T5" fmla="*/ 16 h 239"/>
                <a:gd name="T6" fmla="*/ 33 w 498"/>
                <a:gd name="T7" fmla="*/ 14 h 239"/>
                <a:gd name="T8" fmla="*/ 35 w 498"/>
                <a:gd name="T9" fmla="*/ 11 h 239"/>
                <a:gd name="T10" fmla="*/ 45 w 498"/>
                <a:gd name="T11" fmla="*/ 10 h 239"/>
                <a:gd name="T12" fmla="*/ 57 w 498"/>
                <a:gd name="T13" fmla="*/ 16 h 239"/>
                <a:gd name="T14" fmla="*/ 66 w 498"/>
                <a:gd name="T15" fmla="*/ 17 h 239"/>
                <a:gd name="T16" fmla="*/ 81 w 498"/>
                <a:gd name="T17" fmla="*/ 26 h 239"/>
                <a:gd name="T18" fmla="*/ 76 w 498"/>
                <a:gd name="T19" fmla="*/ 33 h 239"/>
                <a:gd name="T20" fmla="*/ 78 w 498"/>
                <a:gd name="T21" fmla="*/ 37 h 239"/>
                <a:gd name="T22" fmla="*/ 86 w 498"/>
                <a:gd name="T23" fmla="*/ 35 h 239"/>
                <a:gd name="T24" fmla="*/ 90 w 498"/>
                <a:gd name="T25" fmla="*/ 35 h 239"/>
                <a:gd name="T26" fmla="*/ 94 w 498"/>
                <a:gd name="T27" fmla="*/ 37 h 239"/>
                <a:gd name="T28" fmla="*/ 102 w 498"/>
                <a:gd name="T29" fmla="*/ 37 h 239"/>
                <a:gd name="T30" fmla="*/ 104 w 498"/>
                <a:gd name="T31" fmla="*/ 37 h 239"/>
                <a:gd name="T32" fmla="*/ 99 w 498"/>
                <a:gd name="T33" fmla="*/ 30 h 239"/>
                <a:gd name="T34" fmla="*/ 99 w 498"/>
                <a:gd name="T35" fmla="*/ 16 h 239"/>
                <a:gd name="T36" fmla="*/ 92 w 498"/>
                <a:gd name="T37" fmla="*/ 15 h 239"/>
                <a:gd name="T38" fmla="*/ 104 w 498"/>
                <a:gd name="T39" fmla="*/ 9 h 239"/>
                <a:gd name="T40" fmla="*/ 105 w 498"/>
                <a:gd name="T41" fmla="*/ 5 h 239"/>
                <a:gd name="T42" fmla="*/ 112 w 498"/>
                <a:gd name="T43" fmla="*/ 5 h 239"/>
                <a:gd name="T44" fmla="*/ 103 w 498"/>
                <a:gd name="T45" fmla="*/ 14 h 239"/>
                <a:gd name="T46" fmla="*/ 107 w 498"/>
                <a:gd name="T47" fmla="*/ 23 h 239"/>
                <a:gd name="T48" fmla="*/ 110 w 498"/>
                <a:gd name="T49" fmla="*/ 26 h 239"/>
                <a:gd name="T50" fmla="*/ 113 w 498"/>
                <a:gd name="T51" fmla="*/ 27 h 239"/>
                <a:gd name="T52" fmla="*/ 107 w 498"/>
                <a:gd name="T53" fmla="*/ 26 h 239"/>
                <a:gd name="T54" fmla="*/ 109 w 498"/>
                <a:gd name="T55" fmla="*/ 33 h 239"/>
                <a:gd name="T56" fmla="*/ 121 w 498"/>
                <a:gd name="T57" fmla="*/ 37 h 239"/>
                <a:gd name="T58" fmla="*/ 123 w 498"/>
                <a:gd name="T59" fmla="*/ 37 h 239"/>
                <a:gd name="T60" fmla="*/ 127 w 498"/>
                <a:gd name="T61" fmla="*/ 37 h 239"/>
                <a:gd name="T62" fmla="*/ 125 w 498"/>
                <a:gd name="T63" fmla="*/ 41 h 239"/>
                <a:gd name="T64" fmla="*/ 140 w 498"/>
                <a:gd name="T65" fmla="*/ 37 h 239"/>
                <a:gd name="T66" fmla="*/ 143 w 498"/>
                <a:gd name="T67" fmla="*/ 31 h 239"/>
                <a:gd name="T68" fmla="*/ 147 w 498"/>
                <a:gd name="T69" fmla="*/ 26 h 239"/>
                <a:gd name="T70" fmla="*/ 125 w 498"/>
                <a:gd name="T71" fmla="*/ 29 h 239"/>
                <a:gd name="T72" fmla="*/ 112 w 498"/>
                <a:gd name="T73" fmla="*/ 0 h 239"/>
                <a:gd name="T74" fmla="*/ 0 w 498"/>
                <a:gd name="T75" fmla="*/ 12 h 239"/>
                <a:gd name="T76" fmla="*/ 0 w 498"/>
                <a:gd name="T77" fmla="*/ 12 h 239"/>
                <a:gd name="T78" fmla="*/ 0 w 498"/>
                <a:gd name="T79" fmla="*/ 12 h 2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8"/>
                <a:gd name="T121" fmla="*/ 0 h 239"/>
                <a:gd name="T122" fmla="*/ 498 w 498"/>
                <a:gd name="T123" fmla="*/ 239 h 2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8" h="239">
                  <a:moveTo>
                    <a:pt x="0" y="70"/>
                  </a:moveTo>
                  <a:lnTo>
                    <a:pt x="13" y="138"/>
                  </a:lnTo>
                  <a:lnTo>
                    <a:pt x="51" y="97"/>
                  </a:lnTo>
                  <a:lnTo>
                    <a:pt x="110" y="79"/>
                  </a:lnTo>
                  <a:lnTo>
                    <a:pt x="121" y="62"/>
                  </a:lnTo>
                  <a:lnTo>
                    <a:pt x="154" y="59"/>
                  </a:lnTo>
                  <a:lnTo>
                    <a:pt x="195" y="91"/>
                  </a:lnTo>
                  <a:lnTo>
                    <a:pt x="224" y="98"/>
                  </a:lnTo>
                  <a:lnTo>
                    <a:pt x="277" y="148"/>
                  </a:lnTo>
                  <a:lnTo>
                    <a:pt x="258" y="193"/>
                  </a:lnTo>
                  <a:lnTo>
                    <a:pt x="266" y="214"/>
                  </a:lnTo>
                  <a:lnTo>
                    <a:pt x="289" y="205"/>
                  </a:lnTo>
                  <a:lnTo>
                    <a:pt x="309" y="205"/>
                  </a:lnTo>
                  <a:lnTo>
                    <a:pt x="321" y="218"/>
                  </a:lnTo>
                  <a:lnTo>
                    <a:pt x="346" y="218"/>
                  </a:lnTo>
                  <a:lnTo>
                    <a:pt x="355" y="214"/>
                  </a:lnTo>
                  <a:lnTo>
                    <a:pt x="338" y="173"/>
                  </a:lnTo>
                  <a:lnTo>
                    <a:pt x="336" y="97"/>
                  </a:lnTo>
                  <a:lnTo>
                    <a:pt x="315" y="85"/>
                  </a:lnTo>
                  <a:lnTo>
                    <a:pt x="355" y="49"/>
                  </a:lnTo>
                  <a:lnTo>
                    <a:pt x="357" y="28"/>
                  </a:lnTo>
                  <a:lnTo>
                    <a:pt x="380" y="30"/>
                  </a:lnTo>
                  <a:lnTo>
                    <a:pt x="351" y="78"/>
                  </a:lnTo>
                  <a:lnTo>
                    <a:pt x="368" y="133"/>
                  </a:lnTo>
                  <a:lnTo>
                    <a:pt x="376" y="150"/>
                  </a:lnTo>
                  <a:lnTo>
                    <a:pt x="387" y="157"/>
                  </a:lnTo>
                  <a:lnTo>
                    <a:pt x="365" y="155"/>
                  </a:lnTo>
                  <a:lnTo>
                    <a:pt x="372" y="190"/>
                  </a:lnTo>
                  <a:lnTo>
                    <a:pt x="412" y="214"/>
                  </a:lnTo>
                  <a:lnTo>
                    <a:pt x="422" y="218"/>
                  </a:lnTo>
                  <a:lnTo>
                    <a:pt x="433" y="218"/>
                  </a:lnTo>
                  <a:lnTo>
                    <a:pt x="427" y="239"/>
                  </a:lnTo>
                  <a:lnTo>
                    <a:pt x="477" y="214"/>
                  </a:lnTo>
                  <a:lnTo>
                    <a:pt x="486" y="184"/>
                  </a:lnTo>
                  <a:lnTo>
                    <a:pt x="498" y="152"/>
                  </a:lnTo>
                  <a:lnTo>
                    <a:pt x="427" y="165"/>
                  </a:lnTo>
                  <a:lnTo>
                    <a:pt x="382" y="0"/>
                  </a:lnTo>
                  <a:lnTo>
                    <a:pt x="0" y="70"/>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8" name="Freeform 47"/>
            <p:cNvSpPr>
              <a:spLocks/>
            </p:cNvSpPr>
            <p:nvPr/>
          </p:nvSpPr>
          <p:spPr bwMode="auto">
            <a:xfrm>
              <a:off x="4792" y="1857"/>
              <a:ext cx="37" cy="90"/>
            </a:xfrm>
            <a:custGeom>
              <a:avLst/>
              <a:gdLst>
                <a:gd name="T0" fmla="*/ 0 w 46"/>
                <a:gd name="T1" fmla="*/ 20 h 116"/>
                <a:gd name="T2" fmla="*/ 3 w 46"/>
                <a:gd name="T3" fmla="*/ 14 h 116"/>
                <a:gd name="T4" fmla="*/ 7 w 46"/>
                <a:gd name="T5" fmla="*/ 11 h 116"/>
                <a:gd name="T6" fmla="*/ 10 w 46"/>
                <a:gd name="T7" fmla="*/ 0 h 116"/>
                <a:gd name="T8" fmla="*/ 4 w 46"/>
                <a:gd name="T9" fmla="*/ 2 h 116"/>
                <a:gd name="T10" fmla="*/ 0 w 46"/>
                <a:gd name="T11" fmla="*/ 13 h 116"/>
                <a:gd name="T12" fmla="*/ 0 w 46"/>
                <a:gd name="T13" fmla="*/ 20 h 116"/>
                <a:gd name="T14" fmla="*/ 0 w 46"/>
                <a:gd name="T15" fmla="*/ 20 h 116"/>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16"/>
                <a:gd name="T26" fmla="*/ 46 w 46"/>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16">
                  <a:moveTo>
                    <a:pt x="0" y="116"/>
                  </a:moveTo>
                  <a:lnTo>
                    <a:pt x="15" y="84"/>
                  </a:lnTo>
                  <a:lnTo>
                    <a:pt x="32" y="65"/>
                  </a:lnTo>
                  <a:lnTo>
                    <a:pt x="46" y="0"/>
                  </a:lnTo>
                  <a:lnTo>
                    <a:pt x="17" y="16"/>
                  </a:lnTo>
                  <a:lnTo>
                    <a:pt x="0" y="76"/>
                  </a:lnTo>
                  <a:lnTo>
                    <a:pt x="0" y="116"/>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grpSp>
      <p:sp>
        <p:nvSpPr>
          <p:cNvPr id="14376" name="Freeform 48"/>
          <p:cNvSpPr>
            <a:spLocks/>
          </p:cNvSpPr>
          <p:nvPr/>
        </p:nvSpPr>
        <p:spPr bwMode="auto">
          <a:xfrm>
            <a:off x="7100595" y="3527426"/>
            <a:ext cx="1024422" cy="501650"/>
          </a:xfrm>
          <a:custGeom>
            <a:avLst/>
            <a:gdLst>
              <a:gd name="T0" fmla="*/ 0 w 931"/>
              <a:gd name="T1" fmla="*/ 2147483647 h 407"/>
              <a:gd name="T2" fmla="*/ 2147483647 w 931"/>
              <a:gd name="T3" fmla="*/ 2147483647 h 407"/>
              <a:gd name="T4" fmla="*/ 2147483647 w 931"/>
              <a:gd name="T5" fmla="*/ 2147483647 h 407"/>
              <a:gd name="T6" fmla="*/ 2147483647 w 931"/>
              <a:gd name="T7" fmla="*/ 2147483647 h 407"/>
              <a:gd name="T8" fmla="*/ 2147483647 w 931"/>
              <a:gd name="T9" fmla="*/ 2147483647 h 407"/>
              <a:gd name="T10" fmla="*/ 2147483647 w 931"/>
              <a:gd name="T11" fmla="*/ 2147483647 h 407"/>
              <a:gd name="T12" fmla="*/ 2147483647 w 931"/>
              <a:gd name="T13" fmla="*/ 2147483647 h 407"/>
              <a:gd name="T14" fmla="*/ 2147483647 w 931"/>
              <a:gd name="T15" fmla="*/ 2147483647 h 407"/>
              <a:gd name="T16" fmla="*/ 2147483647 w 931"/>
              <a:gd name="T17" fmla="*/ 2147483647 h 407"/>
              <a:gd name="T18" fmla="*/ 2147483647 w 931"/>
              <a:gd name="T19" fmla="*/ 2147483647 h 407"/>
              <a:gd name="T20" fmla="*/ 2147483647 w 931"/>
              <a:gd name="T21" fmla="*/ 2147483647 h 407"/>
              <a:gd name="T22" fmla="*/ 2147483647 w 931"/>
              <a:gd name="T23" fmla="*/ 2147483647 h 407"/>
              <a:gd name="T24" fmla="*/ 2147483647 w 931"/>
              <a:gd name="T25" fmla="*/ 2147483647 h 407"/>
              <a:gd name="T26" fmla="*/ 2147483647 w 931"/>
              <a:gd name="T27" fmla="*/ 2147483647 h 407"/>
              <a:gd name="T28" fmla="*/ 2147483647 w 931"/>
              <a:gd name="T29" fmla="*/ 2147483647 h 407"/>
              <a:gd name="T30" fmla="*/ 2147483647 w 931"/>
              <a:gd name="T31" fmla="*/ 2147483647 h 407"/>
              <a:gd name="T32" fmla="*/ 2147483647 w 931"/>
              <a:gd name="T33" fmla="*/ 2147483647 h 407"/>
              <a:gd name="T34" fmla="*/ 2147483647 w 931"/>
              <a:gd name="T35" fmla="*/ 2147483647 h 407"/>
              <a:gd name="T36" fmla="*/ 2147483647 w 931"/>
              <a:gd name="T37" fmla="*/ 2147483647 h 407"/>
              <a:gd name="T38" fmla="*/ 2147483647 w 931"/>
              <a:gd name="T39" fmla="*/ 2147483647 h 407"/>
              <a:gd name="T40" fmla="*/ 2147483647 w 931"/>
              <a:gd name="T41" fmla="*/ 2147483647 h 407"/>
              <a:gd name="T42" fmla="*/ 2147483647 w 931"/>
              <a:gd name="T43" fmla="*/ 2147483647 h 407"/>
              <a:gd name="T44" fmla="*/ 2147483647 w 931"/>
              <a:gd name="T45" fmla="*/ 2147483647 h 407"/>
              <a:gd name="T46" fmla="*/ 2147483647 w 931"/>
              <a:gd name="T47" fmla="*/ 2147483647 h 407"/>
              <a:gd name="T48" fmla="*/ 2147483647 w 931"/>
              <a:gd name="T49" fmla="*/ 2147483647 h 407"/>
              <a:gd name="T50" fmla="*/ 2147483647 w 931"/>
              <a:gd name="T51" fmla="*/ 2147483647 h 407"/>
              <a:gd name="T52" fmla="*/ 2147483647 w 931"/>
              <a:gd name="T53" fmla="*/ 2147483647 h 407"/>
              <a:gd name="T54" fmla="*/ 2147483647 w 931"/>
              <a:gd name="T55" fmla="*/ 0 h 407"/>
              <a:gd name="T56" fmla="*/ 2147483647 w 931"/>
              <a:gd name="T57" fmla="*/ 2147483647 h 407"/>
              <a:gd name="T58" fmla="*/ 2147483647 w 931"/>
              <a:gd name="T59" fmla="*/ 2147483647 h 407"/>
              <a:gd name="T60" fmla="*/ 2147483647 w 931"/>
              <a:gd name="T61" fmla="*/ 2147483647 h 407"/>
              <a:gd name="T62" fmla="*/ 2147483647 w 931"/>
              <a:gd name="T63" fmla="*/ 2147483647 h 407"/>
              <a:gd name="T64" fmla="*/ 2147483647 w 931"/>
              <a:gd name="T65" fmla="*/ 2147483647 h 407"/>
              <a:gd name="T66" fmla="*/ 2147483647 w 931"/>
              <a:gd name="T67" fmla="*/ 2147483647 h 407"/>
              <a:gd name="T68" fmla="*/ 2147483647 w 931"/>
              <a:gd name="T69" fmla="*/ 2147483647 h 407"/>
              <a:gd name="T70" fmla="*/ 0 w 931"/>
              <a:gd name="T71" fmla="*/ 2147483647 h 407"/>
              <a:gd name="T72" fmla="*/ 0 w 931"/>
              <a:gd name="T73" fmla="*/ 2147483647 h 407"/>
              <a:gd name="T74" fmla="*/ 0 w 931"/>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1"/>
              <a:gd name="T115" fmla="*/ 0 h 407"/>
              <a:gd name="T116" fmla="*/ 931 w 931"/>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1" h="407">
                <a:moveTo>
                  <a:pt x="0" y="350"/>
                </a:moveTo>
                <a:lnTo>
                  <a:pt x="133" y="333"/>
                </a:lnTo>
                <a:lnTo>
                  <a:pt x="213" y="295"/>
                </a:lnTo>
                <a:lnTo>
                  <a:pt x="361" y="280"/>
                </a:lnTo>
                <a:lnTo>
                  <a:pt x="422" y="318"/>
                </a:lnTo>
                <a:lnTo>
                  <a:pt x="519" y="304"/>
                </a:lnTo>
                <a:lnTo>
                  <a:pt x="665" y="407"/>
                </a:lnTo>
                <a:lnTo>
                  <a:pt x="722" y="394"/>
                </a:lnTo>
                <a:lnTo>
                  <a:pt x="804" y="276"/>
                </a:lnTo>
                <a:lnTo>
                  <a:pt x="870" y="251"/>
                </a:lnTo>
                <a:lnTo>
                  <a:pt x="889" y="217"/>
                </a:lnTo>
                <a:lnTo>
                  <a:pt x="819" y="228"/>
                </a:lnTo>
                <a:lnTo>
                  <a:pt x="800" y="206"/>
                </a:lnTo>
                <a:lnTo>
                  <a:pt x="844" y="194"/>
                </a:lnTo>
                <a:lnTo>
                  <a:pt x="842" y="179"/>
                </a:lnTo>
                <a:lnTo>
                  <a:pt x="794" y="162"/>
                </a:lnTo>
                <a:lnTo>
                  <a:pt x="857" y="139"/>
                </a:lnTo>
                <a:lnTo>
                  <a:pt x="853" y="164"/>
                </a:lnTo>
                <a:lnTo>
                  <a:pt x="893" y="164"/>
                </a:lnTo>
                <a:lnTo>
                  <a:pt x="916" y="120"/>
                </a:lnTo>
                <a:lnTo>
                  <a:pt x="931" y="118"/>
                </a:lnTo>
                <a:lnTo>
                  <a:pt x="922" y="82"/>
                </a:lnTo>
                <a:lnTo>
                  <a:pt x="893" y="118"/>
                </a:lnTo>
                <a:lnTo>
                  <a:pt x="865" y="36"/>
                </a:lnTo>
                <a:lnTo>
                  <a:pt x="884" y="33"/>
                </a:lnTo>
                <a:lnTo>
                  <a:pt x="910" y="55"/>
                </a:lnTo>
                <a:lnTo>
                  <a:pt x="891" y="17"/>
                </a:lnTo>
                <a:lnTo>
                  <a:pt x="870" y="0"/>
                </a:lnTo>
                <a:lnTo>
                  <a:pt x="538" y="63"/>
                </a:lnTo>
                <a:lnTo>
                  <a:pt x="264" y="97"/>
                </a:lnTo>
                <a:lnTo>
                  <a:pt x="226" y="171"/>
                </a:lnTo>
                <a:lnTo>
                  <a:pt x="165" y="185"/>
                </a:lnTo>
                <a:lnTo>
                  <a:pt x="138" y="221"/>
                </a:lnTo>
                <a:lnTo>
                  <a:pt x="32" y="284"/>
                </a:lnTo>
                <a:lnTo>
                  <a:pt x="26" y="306"/>
                </a:lnTo>
                <a:lnTo>
                  <a:pt x="0" y="320"/>
                </a:lnTo>
                <a:lnTo>
                  <a:pt x="0" y="350"/>
                </a:lnTo>
                <a:close/>
              </a:path>
            </a:pathLst>
          </a:custGeom>
          <a:solidFill>
            <a:schemeClr val="tx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77" name="Freeform 49"/>
          <p:cNvSpPr>
            <a:spLocks/>
          </p:cNvSpPr>
          <p:nvPr/>
        </p:nvSpPr>
        <p:spPr bwMode="auto">
          <a:xfrm>
            <a:off x="7220962" y="3871914"/>
            <a:ext cx="612298" cy="506412"/>
          </a:xfrm>
          <a:custGeom>
            <a:avLst/>
            <a:gdLst>
              <a:gd name="T0" fmla="*/ 2147483647 w 555"/>
              <a:gd name="T1" fmla="*/ 2147483647 h 412"/>
              <a:gd name="T2" fmla="*/ 2147483647 w 555"/>
              <a:gd name="T3" fmla="*/ 2147483647 h 412"/>
              <a:gd name="T4" fmla="*/ 2147483647 w 555"/>
              <a:gd name="T5" fmla="*/ 0 h 412"/>
              <a:gd name="T6" fmla="*/ 2147483647 w 555"/>
              <a:gd name="T7" fmla="*/ 2147483647 h 412"/>
              <a:gd name="T8" fmla="*/ 2147483647 w 555"/>
              <a:gd name="T9" fmla="*/ 2147483647 h 412"/>
              <a:gd name="T10" fmla="*/ 2147483647 w 555"/>
              <a:gd name="T11" fmla="*/ 2147483647 h 412"/>
              <a:gd name="T12" fmla="*/ 2147483647 w 555"/>
              <a:gd name="T13" fmla="*/ 2147483647 h 412"/>
              <a:gd name="T14" fmla="*/ 2147483647 w 555"/>
              <a:gd name="T15" fmla="*/ 2147483647 h 412"/>
              <a:gd name="T16" fmla="*/ 2147483647 w 555"/>
              <a:gd name="T17" fmla="*/ 2147483647 h 412"/>
              <a:gd name="T18" fmla="*/ 2147483647 w 555"/>
              <a:gd name="T19" fmla="*/ 2147483647 h 412"/>
              <a:gd name="T20" fmla="*/ 2147483647 w 555"/>
              <a:gd name="T21" fmla="*/ 2147483647 h 412"/>
              <a:gd name="T22" fmla="*/ 2147483647 w 555"/>
              <a:gd name="T23" fmla="*/ 2147483647 h 412"/>
              <a:gd name="T24" fmla="*/ 2147483647 w 555"/>
              <a:gd name="T25" fmla="*/ 2147483647 h 412"/>
              <a:gd name="T26" fmla="*/ 2147483647 w 555"/>
              <a:gd name="T27" fmla="*/ 2147483647 h 412"/>
              <a:gd name="T28" fmla="*/ 2147483647 w 555"/>
              <a:gd name="T29" fmla="*/ 2147483647 h 412"/>
              <a:gd name="T30" fmla="*/ 2147483647 w 555"/>
              <a:gd name="T31" fmla="*/ 2147483647 h 412"/>
              <a:gd name="T32" fmla="*/ 2147483647 w 555"/>
              <a:gd name="T33" fmla="*/ 2147483647 h 412"/>
              <a:gd name="T34" fmla="*/ 0 w 555"/>
              <a:gd name="T35" fmla="*/ 2147483647 h 412"/>
              <a:gd name="T36" fmla="*/ 2147483647 w 555"/>
              <a:gd name="T37" fmla="*/ 2147483647 h 412"/>
              <a:gd name="T38" fmla="*/ 2147483647 w 555"/>
              <a:gd name="T39" fmla="*/ 2147483647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5"/>
              <a:gd name="T61" fmla="*/ 0 h 412"/>
              <a:gd name="T62" fmla="*/ 555 w 555"/>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5" h="412">
                <a:moveTo>
                  <a:pt x="23" y="53"/>
                </a:moveTo>
                <a:lnTo>
                  <a:pt x="103" y="15"/>
                </a:lnTo>
                <a:lnTo>
                  <a:pt x="251" y="0"/>
                </a:lnTo>
                <a:lnTo>
                  <a:pt x="312" y="38"/>
                </a:lnTo>
                <a:lnTo>
                  <a:pt x="409" y="24"/>
                </a:lnTo>
                <a:lnTo>
                  <a:pt x="555" y="127"/>
                </a:lnTo>
                <a:lnTo>
                  <a:pt x="490" y="205"/>
                </a:lnTo>
                <a:lnTo>
                  <a:pt x="494" y="239"/>
                </a:lnTo>
                <a:lnTo>
                  <a:pt x="382" y="340"/>
                </a:lnTo>
                <a:lnTo>
                  <a:pt x="365" y="344"/>
                </a:lnTo>
                <a:lnTo>
                  <a:pt x="355" y="374"/>
                </a:lnTo>
                <a:lnTo>
                  <a:pt x="333" y="357"/>
                </a:lnTo>
                <a:lnTo>
                  <a:pt x="354" y="384"/>
                </a:lnTo>
                <a:lnTo>
                  <a:pt x="333" y="412"/>
                </a:lnTo>
                <a:lnTo>
                  <a:pt x="312" y="408"/>
                </a:lnTo>
                <a:lnTo>
                  <a:pt x="236" y="291"/>
                </a:lnTo>
                <a:lnTo>
                  <a:pt x="72" y="142"/>
                </a:lnTo>
                <a:lnTo>
                  <a:pt x="0" y="97"/>
                </a:lnTo>
                <a:lnTo>
                  <a:pt x="23" y="53"/>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sp>
        <p:nvSpPr>
          <p:cNvPr id="14378" name="Freeform 50"/>
          <p:cNvSpPr>
            <a:spLocks/>
          </p:cNvSpPr>
          <p:nvPr/>
        </p:nvSpPr>
        <p:spPr bwMode="auto">
          <a:xfrm>
            <a:off x="7987642" y="2984501"/>
            <a:ext cx="126908" cy="222250"/>
          </a:xfrm>
          <a:custGeom>
            <a:avLst/>
            <a:gdLst>
              <a:gd name="T0" fmla="*/ 0 w 116"/>
              <a:gd name="T1" fmla="*/ 2147483647 h 182"/>
              <a:gd name="T2" fmla="*/ 2147483647 w 116"/>
              <a:gd name="T3" fmla="*/ 0 h 182"/>
              <a:gd name="T4" fmla="*/ 2147483647 w 116"/>
              <a:gd name="T5" fmla="*/ 0 h 182"/>
              <a:gd name="T6" fmla="*/ 2147483647 w 116"/>
              <a:gd name="T7" fmla="*/ 2147483647 h 182"/>
              <a:gd name="T8" fmla="*/ 2147483647 w 116"/>
              <a:gd name="T9" fmla="*/ 2147483647 h 182"/>
              <a:gd name="T10" fmla="*/ 2147483647 w 116"/>
              <a:gd name="T11" fmla="*/ 2147483647 h 182"/>
              <a:gd name="T12" fmla="*/ 2147483647 w 116"/>
              <a:gd name="T13" fmla="*/ 2147483647 h 182"/>
              <a:gd name="T14" fmla="*/ 2147483647 w 116"/>
              <a:gd name="T15" fmla="*/ 2147483647 h 182"/>
              <a:gd name="T16" fmla="*/ 2147483647 w 116"/>
              <a:gd name="T17" fmla="*/ 2147483647 h 182"/>
              <a:gd name="T18" fmla="*/ 2147483647 w 116"/>
              <a:gd name="T19" fmla="*/ 2147483647 h 182"/>
              <a:gd name="T20" fmla="*/ 2147483647 w 116"/>
              <a:gd name="T21" fmla="*/ 2147483647 h 182"/>
              <a:gd name="T22" fmla="*/ 2147483647 w 116"/>
              <a:gd name="T23" fmla="*/ 2147483647 h 182"/>
              <a:gd name="T24" fmla="*/ 2147483647 w 116"/>
              <a:gd name="T25" fmla="*/ 2147483647 h 182"/>
              <a:gd name="T26" fmla="*/ 2147483647 w 116"/>
              <a:gd name="T27" fmla="*/ 2147483647 h 182"/>
              <a:gd name="T28" fmla="*/ 2147483647 w 116"/>
              <a:gd name="T29" fmla="*/ 2147483647 h 182"/>
              <a:gd name="T30" fmla="*/ 0 w 116"/>
              <a:gd name="T31" fmla="*/ 2147483647 h 182"/>
              <a:gd name="T32" fmla="*/ 0 w 116"/>
              <a:gd name="T33" fmla="*/ 214748364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2"/>
              <a:gd name="T53" fmla="*/ 116 w 116"/>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2">
                <a:moveTo>
                  <a:pt x="0" y="17"/>
                </a:moveTo>
                <a:lnTo>
                  <a:pt x="15" y="0"/>
                </a:lnTo>
                <a:lnTo>
                  <a:pt x="38" y="0"/>
                </a:lnTo>
                <a:lnTo>
                  <a:pt x="30" y="17"/>
                </a:lnTo>
                <a:lnTo>
                  <a:pt x="24" y="24"/>
                </a:lnTo>
                <a:lnTo>
                  <a:pt x="28" y="45"/>
                </a:lnTo>
                <a:lnTo>
                  <a:pt x="57" y="74"/>
                </a:lnTo>
                <a:lnTo>
                  <a:pt x="61" y="95"/>
                </a:lnTo>
                <a:lnTo>
                  <a:pt x="83" y="121"/>
                </a:lnTo>
                <a:lnTo>
                  <a:pt x="102" y="127"/>
                </a:lnTo>
                <a:lnTo>
                  <a:pt x="110" y="144"/>
                </a:lnTo>
                <a:lnTo>
                  <a:pt x="95" y="157"/>
                </a:lnTo>
                <a:lnTo>
                  <a:pt x="110" y="155"/>
                </a:lnTo>
                <a:lnTo>
                  <a:pt x="116" y="169"/>
                </a:lnTo>
                <a:lnTo>
                  <a:pt x="45" y="182"/>
                </a:lnTo>
                <a:lnTo>
                  <a:pt x="0" y="17"/>
                </a:lnTo>
                <a:close/>
              </a:path>
            </a:pathLst>
          </a:custGeom>
          <a:solidFill>
            <a:schemeClr val="tx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79" name="Freeform 51"/>
          <p:cNvSpPr>
            <a:spLocks/>
          </p:cNvSpPr>
          <p:nvPr/>
        </p:nvSpPr>
        <p:spPr bwMode="auto">
          <a:xfrm>
            <a:off x="7397586" y="2624139"/>
            <a:ext cx="696031" cy="490537"/>
          </a:xfrm>
          <a:custGeom>
            <a:avLst/>
            <a:gdLst>
              <a:gd name="T0" fmla="*/ 2147483647 w 633"/>
              <a:gd name="T1" fmla="*/ 2147483647 h 397"/>
              <a:gd name="T2" fmla="*/ 2147483647 w 633"/>
              <a:gd name="T3" fmla="*/ 2147483647 h 397"/>
              <a:gd name="T4" fmla="*/ 2147483647 w 633"/>
              <a:gd name="T5" fmla="*/ 2147483647 h 397"/>
              <a:gd name="T6" fmla="*/ 2147483647 w 633"/>
              <a:gd name="T7" fmla="*/ 2147483647 h 397"/>
              <a:gd name="T8" fmla="*/ 2147483647 w 633"/>
              <a:gd name="T9" fmla="*/ 2147483647 h 397"/>
              <a:gd name="T10" fmla="*/ 2147483647 w 633"/>
              <a:gd name="T11" fmla="*/ 2147483647 h 397"/>
              <a:gd name="T12" fmla="*/ 2147483647 w 633"/>
              <a:gd name="T13" fmla="*/ 2147483647 h 397"/>
              <a:gd name="T14" fmla="*/ 2147483647 w 633"/>
              <a:gd name="T15" fmla="*/ 2147483647 h 397"/>
              <a:gd name="T16" fmla="*/ 2147483647 w 633"/>
              <a:gd name="T17" fmla="*/ 2147483647 h 397"/>
              <a:gd name="T18" fmla="*/ 2147483647 w 633"/>
              <a:gd name="T19" fmla="*/ 2147483647 h 397"/>
              <a:gd name="T20" fmla="*/ 2147483647 w 633"/>
              <a:gd name="T21" fmla="*/ 2147483647 h 397"/>
              <a:gd name="T22" fmla="*/ 2147483647 w 633"/>
              <a:gd name="T23" fmla="*/ 0 h 397"/>
              <a:gd name="T24" fmla="*/ 2147483647 w 633"/>
              <a:gd name="T25" fmla="*/ 2147483647 h 397"/>
              <a:gd name="T26" fmla="*/ 2147483647 w 633"/>
              <a:gd name="T27" fmla="*/ 2147483647 h 397"/>
              <a:gd name="T28" fmla="*/ 0 w 633"/>
              <a:gd name="T29" fmla="*/ 2147483647 h 397"/>
              <a:gd name="T30" fmla="*/ 2147483647 w 633"/>
              <a:gd name="T31" fmla="*/ 2147483647 h 397"/>
              <a:gd name="T32" fmla="*/ 2147483647 w 633"/>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3"/>
              <a:gd name="T52" fmla="*/ 0 h 397"/>
              <a:gd name="T53" fmla="*/ 633 w 633"/>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3" h="397">
                <a:moveTo>
                  <a:pt x="49" y="397"/>
                </a:moveTo>
                <a:lnTo>
                  <a:pt x="154" y="378"/>
                </a:lnTo>
                <a:lnTo>
                  <a:pt x="536" y="308"/>
                </a:lnTo>
                <a:lnTo>
                  <a:pt x="551" y="291"/>
                </a:lnTo>
                <a:lnTo>
                  <a:pt x="574" y="291"/>
                </a:lnTo>
                <a:lnTo>
                  <a:pt x="598" y="273"/>
                </a:lnTo>
                <a:lnTo>
                  <a:pt x="633" y="228"/>
                </a:lnTo>
                <a:lnTo>
                  <a:pt x="572" y="178"/>
                </a:lnTo>
                <a:lnTo>
                  <a:pt x="570" y="133"/>
                </a:lnTo>
                <a:lnTo>
                  <a:pt x="598" y="68"/>
                </a:lnTo>
                <a:lnTo>
                  <a:pt x="557" y="45"/>
                </a:lnTo>
                <a:lnTo>
                  <a:pt x="511" y="0"/>
                </a:lnTo>
                <a:lnTo>
                  <a:pt x="89" y="78"/>
                </a:lnTo>
                <a:lnTo>
                  <a:pt x="68" y="45"/>
                </a:lnTo>
                <a:lnTo>
                  <a:pt x="0" y="97"/>
                </a:lnTo>
                <a:lnTo>
                  <a:pt x="49" y="397"/>
                </a:lnTo>
                <a:close/>
              </a:path>
            </a:pathLst>
          </a:custGeom>
          <a:solidFill>
            <a:schemeClr val="accent2">
              <a:lumMod val="60000"/>
              <a:lumOff val="40000"/>
            </a:schemeClr>
          </a:solidFill>
          <a:ln w="25400">
            <a:solidFill>
              <a:schemeClr val="tx1"/>
            </a:solidFill>
            <a:round/>
            <a:headEnd/>
            <a:tailEnd/>
          </a:ln>
        </p:spPr>
        <p:txBody>
          <a:bodyPr/>
          <a:lstStyle/>
          <a:p>
            <a:endParaRPr lang="en-US">
              <a:latin typeface="Calibri" charset="0"/>
              <a:cs typeface="Calibri" charset="0"/>
            </a:endParaRPr>
          </a:p>
        </p:txBody>
      </p:sp>
      <p:sp>
        <p:nvSpPr>
          <p:cNvPr id="14380" name="Freeform 52"/>
          <p:cNvSpPr>
            <a:spLocks/>
          </p:cNvSpPr>
          <p:nvPr/>
        </p:nvSpPr>
        <p:spPr bwMode="auto">
          <a:xfrm>
            <a:off x="8020351" y="2709864"/>
            <a:ext cx="151766" cy="4000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8" y="223"/>
                </a:moveTo>
                <a:lnTo>
                  <a:pt x="32" y="205"/>
                </a:lnTo>
                <a:lnTo>
                  <a:pt x="67" y="160"/>
                </a:lnTo>
                <a:lnTo>
                  <a:pt x="6" y="110"/>
                </a:lnTo>
                <a:lnTo>
                  <a:pt x="4" y="65"/>
                </a:lnTo>
                <a:lnTo>
                  <a:pt x="32" y="0"/>
                </a:lnTo>
                <a:lnTo>
                  <a:pt x="126" y="31"/>
                </a:lnTo>
                <a:lnTo>
                  <a:pt x="126" y="44"/>
                </a:lnTo>
                <a:lnTo>
                  <a:pt x="116" y="80"/>
                </a:lnTo>
                <a:lnTo>
                  <a:pt x="107" y="88"/>
                </a:lnTo>
                <a:lnTo>
                  <a:pt x="103" y="107"/>
                </a:lnTo>
                <a:lnTo>
                  <a:pt x="114" y="112"/>
                </a:lnTo>
                <a:lnTo>
                  <a:pt x="137" y="107"/>
                </a:lnTo>
                <a:lnTo>
                  <a:pt x="137" y="162"/>
                </a:lnTo>
                <a:lnTo>
                  <a:pt x="137" y="196"/>
                </a:lnTo>
                <a:lnTo>
                  <a:pt x="137" y="215"/>
                </a:lnTo>
                <a:lnTo>
                  <a:pt x="129" y="232"/>
                </a:lnTo>
                <a:lnTo>
                  <a:pt x="120" y="232"/>
                </a:lnTo>
                <a:lnTo>
                  <a:pt x="124" y="249"/>
                </a:lnTo>
                <a:lnTo>
                  <a:pt x="90" y="325"/>
                </a:lnTo>
                <a:lnTo>
                  <a:pt x="80" y="325"/>
                </a:lnTo>
                <a:lnTo>
                  <a:pt x="78" y="297"/>
                </a:lnTo>
                <a:lnTo>
                  <a:pt x="53" y="297"/>
                </a:lnTo>
                <a:lnTo>
                  <a:pt x="6" y="266"/>
                </a:lnTo>
                <a:lnTo>
                  <a:pt x="0" y="240"/>
                </a:lnTo>
                <a:lnTo>
                  <a:pt x="8" y="223"/>
                </a:lnTo>
                <a:close/>
              </a:path>
            </a:pathLst>
          </a:custGeom>
          <a:solidFill>
            <a:schemeClr val="tx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1" name="Freeform 53"/>
          <p:cNvSpPr>
            <a:spLocks/>
          </p:cNvSpPr>
          <p:nvPr/>
        </p:nvSpPr>
        <p:spPr bwMode="auto">
          <a:xfrm>
            <a:off x="8131559" y="2806701"/>
            <a:ext cx="22242" cy="34925"/>
          </a:xfrm>
          <a:custGeom>
            <a:avLst/>
            <a:gdLst>
              <a:gd name="T0" fmla="*/ 0 w 19"/>
              <a:gd name="T1" fmla="*/ 2147483647 h 27"/>
              <a:gd name="T2" fmla="*/ 2147483647 w 19"/>
              <a:gd name="T3" fmla="*/ 2147483647 h 27"/>
              <a:gd name="T4" fmla="*/ 2147483647 w 19"/>
              <a:gd name="T5" fmla="*/ 0 h 27"/>
              <a:gd name="T6" fmla="*/ 2147483647 w 19"/>
              <a:gd name="T7" fmla="*/ 2147483647 h 27"/>
              <a:gd name="T8" fmla="*/ 0 w 19"/>
              <a:gd name="T9" fmla="*/ 2147483647 h 27"/>
              <a:gd name="T10" fmla="*/ 0 w 19"/>
              <a:gd name="T11" fmla="*/ 2147483647 h 27"/>
              <a:gd name="T12" fmla="*/ 0 w 19"/>
              <a:gd name="T13" fmla="*/ 2147483647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0" y="27"/>
                </a:moveTo>
                <a:lnTo>
                  <a:pt x="4" y="8"/>
                </a:lnTo>
                <a:lnTo>
                  <a:pt x="13" y="0"/>
                </a:lnTo>
                <a:lnTo>
                  <a:pt x="19" y="6"/>
                </a:lnTo>
                <a:lnTo>
                  <a:pt x="0" y="27"/>
                </a:lnTo>
                <a:close/>
              </a:path>
            </a:pathLst>
          </a:custGeom>
          <a:no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82" name="Group 54"/>
          <p:cNvGrpSpPr>
            <a:grpSpLocks/>
          </p:cNvGrpSpPr>
          <p:nvPr/>
        </p:nvGrpSpPr>
        <p:grpSpPr bwMode="auto">
          <a:xfrm>
            <a:off x="7472161" y="2085976"/>
            <a:ext cx="906672" cy="733425"/>
            <a:chOff x="4356" y="1112"/>
            <a:chExt cx="693" cy="462"/>
          </a:xfrm>
          <a:solidFill>
            <a:schemeClr val="bg1">
              <a:lumMod val="75000"/>
            </a:schemeClr>
          </a:solidFill>
        </p:grpSpPr>
        <p:sp>
          <p:nvSpPr>
            <p:cNvPr id="14475" name="Freeform 55"/>
            <p:cNvSpPr>
              <a:spLocks/>
            </p:cNvSpPr>
            <p:nvPr/>
          </p:nvSpPr>
          <p:spPr bwMode="auto">
            <a:xfrm>
              <a:off x="4356" y="1112"/>
              <a:ext cx="545" cy="437"/>
            </a:xfrm>
            <a:custGeom>
              <a:avLst/>
              <a:gdLst>
                <a:gd name="T0" fmla="*/ 7 w 648"/>
                <a:gd name="T1" fmla="*/ 87 h 564"/>
                <a:gd name="T2" fmla="*/ 132 w 648"/>
                <a:gd name="T3" fmla="*/ 74 h 564"/>
                <a:gd name="T4" fmla="*/ 146 w 648"/>
                <a:gd name="T5" fmla="*/ 81 h 564"/>
                <a:gd name="T6" fmla="*/ 158 w 648"/>
                <a:gd name="T7" fmla="*/ 85 h 564"/>
                <a:gd name="T8" fmla="*/ 186 w 648"/>
                <a:gd name="T9" fmla="*/ 90 h 564"/>
                <a:gd name="T10" fmla="*/ 188 w 648"/>
                <a:gd name="T11" fmla="*/ 95 h 564"/>
                <a:gd name="T12" fmla="*/ 193 w 648"/>
                <a:gd name="T13" fmla="*/ 89 h 564"/>
                <a:gd name="T14" fmla="*/ 193 w 648"/>
                <a:gd name="T15" fmla="*/ 81 h 564"/>
                <a:gd name="T16" fmla="*/ 188 w 648"/>
                <a:gd name="T17" fmla="*/ 65 h 564"/>
                <a:gd name="T18" fmla="*/ 188 w 648"/>
                <a:gd name="T19" fmla="*/ 50 h 564"/>
                <a:gd name="T20" fmla="*/ 175 w 648"/>
                <a:gd name="T21" fmla="*/ 26 h 564"/>
                <a:gd name="T22" fmla="*/ 172 w 648"/>
                <a:gd name="T23" fmla="*/ 16 h 564"/>
                <a:gd name="T24" fmla="*/ 163 w 648"/>
                <a:gd name="T25" fmla="*/ 0 h 564"/>
                <a:gd name="T26" fmla="*/ 123 w 648"/>
                <a:gd name="T27" fmla="*/ 5 h 564"/>
                <a:gd name="T28" fmla="*/ 100 w 648"/>
                <a:gd name="T29" fmla="*/ 19 h 564"/>
                <a:gd name="T30" fmla="*/ 99 w 648"/>
                <a:gd name="T31" fmla="*/ 22 h 564"/>
                <a:gd name="T32" fmla="*/ 87 w 648"/>
                <a:gd name="T33" fmla="*/ 30 h 564"/>
                <a:gd name="T34" fmla="*/ 89 w 648"/>
                <a:gd name="T35" fmla="*/ 33 h 564"/>
                <a:gd name="T36" fmla="*/ 92 w 648"/>
                <a:gd name="T37" fmla="*/ 36 h 564"/>
                <a:gd name="T38" fmla="*/ 90 w 648"/>
                <a:gd name="T39" fmla="*/ 36 h 564"/>
                <a:gd name="T40" fmla="*/ 94 w 648"/>
                <a:gd name="T41" fmla="*/ 39 h 564"/>
                <a:gd name="T42" fmla="*/ 95 w 648"/>
                <a:gd name="T43" fmla="*/ 42 h 564"/>
                <a:gd name="T44" fmla="*/ 82 w 648"/>
                <a:gd name="T45" fmla="*/ 49 h 564"/>
                <a:gd name="T46" fmla="*/ 64 w 648"/>
                <a:gd name="T47" fmla="*/ 52 h 564"/>
                <a:gd name="T48" fmla="*/ 59 w 648"/>
                <a:gd name="T49" fmla="*/ 53 h 564"/>
                <a:gd name="T50" fmla="*/ 51 w 648"/>
                <a:gd name="T51" fmla="*/ 52 h 564"/>
                <a:gd name="T52" fmla="*/ 31 w 648"/>
                <a:gd name="T53" fmla="*/ 53 h 564"/>
                <a:gd name="T54" fmla="*/ 15 w 648"/>
                <a:gd name="T55" fmla="*/ 57 h 564"/>
                <a:gd name="T56" fmla="*/ 15 w 648"/>
                <a:gd name="T57" fmla="*/ 61 h 564"/>
                <a:gd name="T58" fmla="*/ 19 w 648"/>
                <a:gd name="T59" fmla="*/ 64 h 564"/>
                <a:gd name="T60" fmla="*/ 20 w 648"/>
                <a:gd name="T61" fmla="*/ 64 h 564"/>
                <a:gd name="T62" fmla="*/ 24 w 648"/>
                <a:gd name="T63" fmla="*/ 68 h 564"/>
                <a:gd name="T64" fmla="*/ 20 w 648"/>
                <a:gd name="T65" fmla="*/ 69 h 564"/>
                <a:gd name="T66" fmla="*/ 17 w 648"/>
                <a:gd name="T67" fmla="*/ 73 h 564"/>
                <a:gd name="T68" fmla="*/ 0 w 648"/>
                <a:gd name="T69" fmla="*/ 81 h 564"/>
                <a:gd name="T70" fmla="*/ 7 w 648"/>
                <a:gd name="T71" fmla="*/ 87 h 564"/>
                <a:gd name="T72" fmla="*/ 7 w 648"/>
                <a:gd name="T73" fmla="*/ 8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4"/>
                <a:gd name="T113" fmla="*/ 648 w 648"/>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4">
                  <a:moveTo>
                    <a:pt x="21" y="517"/>
                  </a:moveTo>
                  <a:lnTo>
                    <a:pt x="443" y="439"/>
                  </a:lnTo>
                  <a:lnTo>
                    <a:pt x="489" y="484"/>
                  </a:lnTo>
                  <a:lnTo>
                    <a:pt x="530" y="507"/>
                  </a:lnTo>
                  <a:lnTo>
                    <a:pt x="624" y="538"/>
                  </a:lnTo>
                  <a:lnTo>
                    <a:pt x="631" y="564"/>
                  </a:lnTo>
                  <a:lnTo>
                    <a:pt x="646" y="530"/>
                  </a:lnTo>
                  <a:lnTo>
                    <a:pt x="648" y="481"/>
                  </a:lnTo>
                  <a:lnTo>
                    <a:pt x="631" y="391"/>
                  </a:lnTo>
                  <a:lnTo>
                    <a:pt x="629" y="296"/>
                  </a:lnTo>
                  <a:lnTo>
                    <a:pt x="586" y="157"/>
                  </a:lnTo>
                  <a:lnTo>
                    <a:pt x="578" y="97"/>
                  </a:lnTo>
                  <a:lnTo>
                    <a:pt x="549" y="0"/>
                  </a:lnTo>
                  <a:lnTo>
                    <a:pt x="413" y="30"/>
                  </a:lnTo>
                  <a:lnTo>
                    <a:pt x="337" y="112"/>
                  </a:lnTo>
                  <a:lnTo>
                    <a:pt x="333" y="133"/>
                  </a:lnTo>
                  <a:lnTo>
                    <a:pt x="289" y="180"/>
                  </a:lnTo>
                  <a:lnTo>
                    <a:pt x="300" y="197"/>
                  </a:lnTo>
                  <a:lnTo>
                    <a:pt x="308" y="211"/>
                  </a:lnTo>
                  <a:lnTo>
                    <a:pt x="302" y="214"/>
                  </a:lnTo>
                  <a:lnTo>
                    <a:pt x="316" y="233"/>
                  </a:lnTo>
                  <a:lnTo>
                    <a:pt x="318" y="251"/>
                  </a:lnTo>
                  <a:lnTo>
                    <a:pt x="276" y="289"/>
                  </a:lnTo>
                  <a:lnTo>
                    <a:pt x="213" y="308"/>
                  </a:lnTo>
                  <a:lnTo>
                    <a:pt x="198" y="319"/>
                  </a:lnTo>
                  <a:lnTo>
                    <a:pt x="173" y="309"/>
                  </a:lnTo>
                  <a:lnTo>
                    <a:pt x="105" y="317"/>
                  </a:lnTo>
                  <a:lnTo>
                    <a:pt x="51" y="338"/>
                  </a:lnTo>
                  <a:lnTo>
                    <a:pt x="51" y="363"/>
                  </a:lnTo>
                  <a:lnTo>
                    <a:pt x="63" y="382"/>
                  </a:lnTo>
                  <a:lnTo>
                    <a:pt x="70" y="380"/>
                  </a:lnTo>
                  <a:lnTo>
                    <a:pt x="78" y="403"/>
                  </a:lnTo>
                  <a:lnTo>
                    <a:pt x="65" y="412"/>
                  </a:lnTo>
                  <a:lnTo>
                    <a:pt x="57" y="431"/>
                  </a:lnTo>
                  <a:lnTo>
                    <a:pt x="0" y="484"/>
                  </a:lnTo>
                  <a:lnTo>
                    <a:pt x="21" y="517"/>
                  </a:lnTo>
                  <a:close/>
                </a:path>
              </a:pathLst>
            </a:custGeom>
            <a:grpFill/>
            <a:ln w="25400">
              <a:solidFill>
                <a:schemeClr val="tx1"/>
              </a:solidFill>
              <a:round/>
              <a:headEnd/>
              <a:tailEnd/>
            </a:ln>
          </p:spPr>
          <p:txBody>
            <a:bodyPr/>
            <a:lstStyle/>
            <a:p>
              <a:endParaRPr lang="en-US">
                <a:latin typeface="Calibri" charset="0"/>
                <a:cs typeface="Calibri" charset="0"/>
              </a:endParaRPr>
            </a:p>
          </p:txBody>
        </p:sp>
        <p:sp>
          <p:nvSpPr>
            <p:cNvPr id="14476" name="Freeform 56"/>
            <p:cNvSpPr>
              <a:spLocks/>
            </p:cNvSpPr>
            <p:nvPr/>
          </p:nvSpPr>
          <p:spPr bwMode="auto">
            <a:xfrm>
              <a:off x="4879" y="1484"/>
              <a:ext cx="170" cy="90"/>
            </a:xfrm>
            <a:custGeom>
              <a:avLst/>
              <a:gdLst>
                <a:gd name="T0" fmla="*/ 5 w 201"/>
                <a:gd name="T1" fmla="*/ 21 h 115"/>
                <a:gd name="T2" fmla="*/ 26 w 201"/>
                <a:gd name="T3" fmla="*/ 13 h 115"/>
                <a:gd name="T4" fmla="*/ 41 w 201"/>
                <a:gd name="T5" fmla="*/ 10 h 115"/>
                <a:gd name="T6" fmla="*/ 25 w 201"/>
                <a:gd name="T7" fmla="*/ 16 h 115"/>
                <a:gd name="T8" fmla="*/ 27 w 201"/>
                <a:gd name="T9" fmla="*/ 16 h 115"/>
                <a:gd name="T10" fmla="*/ 51 w 201"/>
                <a:gd name="T11" fmla="*/ 7 h 115"/>
                <a:gd name="T12" fmla="*/ 63 w 201"/>
                <a:gd name="T13" fmla="*/ 2 h 115"/>
                <a:gd name="T14" fmla="*/ 61 w 201"/>
                <a:gd name="T15" fmla="*/ 0 h 115"/>
                <a:gd name="T16" fmla="*/ 51 w 201"/>
                <a:gd name="T17" fmla="*/ 3 h 115"/>
                <a:gd name="T18" fmla="*/ 49 w 201"/>
                <a:gd name="T19" fmla="*/ 3 h 115"/>
                <a:gd name="T20" fmla="*/ 44 w 201"/>
                <a:gd name="T21" fmla="*/ 7 h 115"/>
                <a:gd name="T22" fmla="*/ 41 w 201"/>
                <a:gd name="T23" fmla="*/ 7 h 115"/>
                <a:gd name="T24" fmla="*/ 49 w 201"/>
                <a:gd name="T25" fmla="*/ 0 h 115"/>
                <a:gd name="T26" fmla="*/ 41 w 201"/>
                <a:gd name="T27" fmla="*/ 5 h 115"/>
                <a:gd name="T28" fmla="*/ 13 w 201"/>
                <a:gd name="T29" fmla="*/ 11 h 115"/>
                <a:gd name="T30" fmla="*/ 7 w 201"/>
                <a:gd name="T31" fmla="*/ 15 h 115"/>
                <a:gd name="T32" fmla="*/ 3 w 201"/>
                <a:gd name="T33" fmla="*/ 16 h 115"/>
                <a:gd name="T34" fmla="*/ 0 w 201"/>
                <a:gd name="T35" fmla="*/ 18 h 115"/>
                <a:gd name="T36" fmla="*/ 5 w 201"/>
                <a:gd name="T37" fmla="*/ 21 h 115"/>
                <a:gd name="T38" fmla="*/ 5 w 201"/>
                <a:gd name="T39" fmla="*/ 21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1"/>
                <a:gd name="T61" fmla="*/ 0 h 115"/>
                <a:gd name="T62" fmla="*/ 201 w 201"/>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1" h="115">
                  <a:moveTo>
                    <a:pt x="15" y="115"/>
                  </a:moveTo>
                  <a:lnTo>
                    <a:pt x="85" y="76"/>
                  </a:lnTo>
                  <a:lnTo>
                    <a:pt x="133" y="53"/>
                  </a:lnTo>
                  <a:lnTo>
                    <a:pt x="83" y="89"/>
                  </a:lnTo>
                  <a:lnTo>
                    <a:pt x="87" y="91"/>
                  </a:lnTo>
                  <a:lnTo>
                    <a:pt x="163" y="39"/>
                  </a:lnTo>
                  <a:lnTo>
                    <a:pt x="201" y="5"/>
                  </a:lnTo>
                  <a:lnTo>
                    <a:pt x="197" y="0"/>
                  </a:lnTo>
                  <a:lnTo>
                    <a:pt x="163" y="19"/>
                  </a:lnTo>
                  <a:lnTo>
                    <a:pt x="159" y="17"/>
                  </a:lnTo>
                  <a:lnTo>
                    <a:pt x="142" y="39"/>
                  </a:lnTo>
                  <a:lnTo>
                    <a:pt x="131" y="39"/>
                  </a:lnTo>
                  <a:lnTo>
                    <a:pt x="158" y="0"/>
                  </a:lnTo>
                  <a:lnTo>
                    <a:pt x="131" y="28"/>
                  </a:lnTo>
                  <a:lnTo>
                    <a:pt x="40" y="60"/>
                  </a:lnTo>
                  <a:lnTo>
                    <a:pt x="23" y="83"/>
                  </a:lnTo>
                  <a:lnTo>
                    <a:pt x="7" y="87"/>
                  </a:lnTo>
                  <a:lnTo>
                    <a:pt x="0" y="104"/>
                  </a:lnTo>
                  <a:lnTo>
                    <a:pt x="15" y="115"/>
                  </a:lnTo>
                  <a:close/>
                </a:path>
              </a:pathLst>
            </a:custGeom>
            <a:grpFill/>
            <a:ln w="25400">
              <a:solidFill>
                <a:schemeClr val="tx1"/>
              </a:solidFill>
              <a:round/>
              <a:headEnd/>
              <a:tailEnd/>
            </a:ln>
          </p:spPr>
          <p:txBody>
            <a:bodyPr/>
            <a:lstStyle/>
            <a:p>
              <a:endParaRPr lang="en-US">
                <a:latin typeface="Calibri" charset="0"/>
                <a:cs typeface="Calibri" charset="0"/>
              </a:endParaRPr>
            </a:p>
          </p:txBody>
        </p:sp>
      </p:grpSp>
      <p:sp>
        <p:nvSpPr>
          <p:cNvPr id="14383" name="Freeform 57"/>
          <p:cNvSpPr>
            <a:spLocks/>
          </p:cNvSpPr>
          <p:nvPr/>
        </p:nvSpPr>
        <p:spPr bwMode="auto">
          <a:xfrm>
            <a:off x="8166884" y="2524126"/>
            <a:ext cx="208024" cy="212725"/>
          </a:xfrm>
          <a:custGeom>
            <a:avLst/>
            <a:gdLst>
              <a:gd name="T0" fmla="*/ 2147483647 w 188"/>
              <a:gd name="T1" fmla="*/ 2147483647 h 175"/>
              <a:gd name="T2" fmla="*/ 2147483647 w 188"/>
              <a:gd name="T3" fmla="*/ 2147483647 h 175"/>
              <a:gd name="T4" fmla="*/ 2147483647 w 188"/>
              <a:gd name="T5" fmla="*/ 2147483647 h 175"/>
              <a:gd name="T6" fmla="*/ 2147483647 w 188"/>
              <a:gd name="T7" fmla="*/ 2147483647 h 175"/>
              <a:gd name="T8" fmla="*/ 2147483647 w 188"/>
              <a:gd name="T9" fmla="*/ 2147483647 h 175"/>
              <a:gd name="T10" fmla="*/ 2147483647 w 188"/>
              <a:gd name="T11" fmla="*/ 2147483647 h 175"/>
              <a:gd name="T12" fmla="*/ 2147483647 w 188"/>
              <a:gd name="T13" fmla="*/ 2147483647 h 175"/>
              <a:gd name="T14" fmla="*/ 2147483647 w 188"/>
              <a:gd name="T15" fmla="*/ 2147483647 h 175"/>
              <a:gd name="T16" fmla="*/ 2147483647 w 188"/>
              <a:gd name="T17" fmla="*/ 2147483647 h 175"/>
              <a:gd name="T18" fmla="*/ 2147483647 w 188"/>
              <a:gd name="T19" fmla="*/ 2147483647 h 175"/>
              <a:gd name="T20" fmla="*/ 2147483647 w 188"/>
              <a:gd name="T21" fmla="*/ 2147483647 h 175"/>
              <a:gd name="T22" fmla="*/ 2147483647 w 188"/>
              <a:gd name="T23" fmla="*/ 2147483647 h 175"/>
              <a:gd name="T24" fmla="*/ 2147483647 w 188"/>
              <a:gd name="T25" fmla="*/ 0 h 175"/>
              <a:gd name="T26" fmla="*/ 0 w 188"/>
              <a:gd name="T27" fmla="*/ 2147483647 h 175"/>
              <a:gd name="T28" fmla="*/ 2147483647 w 188"/>
              <a:gd name="T29" fmla="*/ 2147483647 h 175"/>
              <a:gd name="T30" fmla="*/ 2147483647 w 188"/>
              <a:gd name="T31" fmla="*/ 214748364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5"/>
              <a:gd name="T50" fmla="*/ 188 w 188"/>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5">
                <a:moveTo>
                  <a:pt x="17" y="126"/>
                </a:moveTo>
                <a:lnTo>
                  <a:pt x="15" y="175"/>
                </a:lnTo>
                <a:lnTo>
                  <a:pt x="31" y="171"/>
                </a:lnTo>
                <a:lnTo>
                  <a:pt x="67" y="145"/>
                </a:lnTo>
                <a:lnTo>
                  <a:pt x="78" y="122"/>
                </a:lnTo>
                <a:lnTo>
                  <a:pt x="86" y="126"/>
                </a:lnTo>
                <a:lnTo>
                  <a:pt x="135" y="112"/>
                </a:lnTo>
                <a:lnTo>
                  <a:pt x="135" y="105"/>
                </a:lnTo>
                <a:lnTo>
                  <a:pt x="145" y="108"/>
                </a:lnTo>
                <a:lnTo>
                  <a:pt x="154" y="101"/>
                </a:lnTo>
                <a:lnTo>
                  <a:pt x="168" y="99"/>
                </a:lnTo>
                <a:lnTo>
                  <a:pt x="188" y="89"/>
                </a:lnTo>
                <a:lnTo>
                  <a:pt x="169" y="0"/>
                </a:lnTo>
                <a:lnTo>
                  <a:pt x="0" y="36"/>
                </a:lnTo>
                <a:lnTo>
                  <a:pt x="17" y="126"/>
                </a:lnTo>
                <a:close/>
              </a:path>
            </a:pathLst>
          </a:custGeom>
          <a:solidFill>
            <a:schemeClr val="accent3"/>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4" name="Freeform 58"/>
          <p:cNvSpPr>
            <a:spLocks/>
          </p:cNvSpPr>
          <p:nvPr/>
        </p:nvSpPr>
        <p:spPr bwMode="auto">
          <a:xfrm>
            <a:off x="8352667" y="2511426"/>
            <a:ext cx="92891" cy="120650"/>
          </a:xfrm>
          <a:custGeom>
            <a:avLst/>
            <a:gdLst>
              <a:gd name="T0" fmla="*/ 2147483647 w 84"/>
              <a:gd name="T1" fmla="*/ 2147483647 h 98"/>
              <a:gd name="T2" fmla="*/ 2147483647 w 84"/>
              <a:gd name="T3" fmla="*/ 2147483647 h 98"/>
              <a:gd name="T4" fmla="*/ 2147483647 w 84"/>
              <a:gd name="T5" fmla="*/ 2147483647 h 98"/>
              <a:gd name="T6" fmla="*/ 2147483647 w 84"/>
              <a:gd name="T7" fmla="*/ 2147483647 h 98"/>
              <a:gd name="T8" fmla="*/ 2147483647 w 84"/>
              <a:gd name="T9" fmla="*/ 2147483647 h 98"/>
              <a:gd name="T10" fmla="*/ 2147483647 w 84"/>
              <a:gd name="T11" fmla="*/ 2147483647 h 98"/>
              <a:gd name="T12" fmla="*/ 2147483647 w 84"/>
              <a:gd name="T13" fmla="*/ 2147483647 h 98"/>
              <a:gd name="T14" fmla="*/ 2147483647 w 84"/>
              <a:gd name="T15" fmla="*/ 2147483647 h 98"/>
              <a:gd name="T16" fmla="*/ 2147483647 w 84"/>
              <a:gd name="T17" fmla="*/ 2147483647 h 98"/>
              <a:gd name="T18" fmla="*/ 2147483647 w 84"/>
              <a:gd name="T19" fmla="*/ 2147483647 h 98"/>
              <a:gd name="T20" fmla="*/ 2147483647 w 84"/>
              <a:gd name="T21" fmla="*/ 0 h 98"/>
              <a:gd name="T22" fmla="*/ 0 w 84"/>
              <a:gd name="T23" fmla="*/ 2147483647 h 98"/>
              <a:gd name="T24" fmla="*/ 2147483647 w 84"/>
              <a:gd name="T25" fmla="*/ 2147483647 h 98"/>
              <a:gd name="T26" fmla="*/ 2147483647 w 84"/>
              <a:gd name="T27" fmla="*/ 214748364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8"/>
              <a:gd name="T44" fmla="*/ 84 w 84"/>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8">
                <a:moveTo>
                  <a:pt x="19" y="98"/>
                </a:moveTo>
                <a:lnTo>
                  <a:pt x="54" y="85"/>
                </a:lnTo>
                <a:lnTo>
                  <a:pt x="56" y="45"/>
                </a:lnTo>
                <a:lnTo>
                  <a:pt x="65" y="55"/>
                </a:lnTo>
                <a:lnTo>
                  <a:pt x="67" y="74"/>
                </a:lnTo>
                <a:lnTo>
                  <a:pt x="75" y="72"/>
                </a:lnTo>
                <a:lnTo>
                  <a:pt x="84" y="55"/>
                </a:lnTo>
                <a:lnTo>
                  <a:pt x="75" y="34"/>
                </a:lnTo>
                <a:lnTo>
                  <a:pt x="56" y="30"/>
                </a:lnTo>
                <a:lnTo>
                  <a:pt x="42" y="3"/>
                </a:lnTo>
                <a:lnTo>
                  <a:pt x="31" y="0"/>
                </a:lnTo>
                <a:lnTo>
                  <a:pt x="0" y="9"/>
                </a:lnTo>
                <a:lnTo>
                  <a:pt x="19" y="98"/>
                </a:lnTo>
                <a:close/>
              </a:path>
            </a:pathLst>
          </a:custGeom>
          <a:solidFill>
            <a:schemeClr val="tx2">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85" name="Group 59"/>
          <p:cNvGrpSpPr>
            <a:grpSpLocks/>
          </p:cNvGrpSpPr>
          <p:nvPr/>
        </p:nvGrpSpPr>
        <p:grpSpPr bwMode="auto">
          <a:xfrm>
            <a:off x="8165575" y="2359026"/>
            <a:ext cx="399041" cy="246063"/>
            <a:chOff x="4886" y="1284"/>
            <a:chExt cx="305" cy="155"/>
          </a:xfrm>
          <a:solidFill>
            <a:schemeClr val="tx2">
              <a:lumMod val="60000"/>
              <a:lumOff val="40000"/>
            </a:schemeClr>
          </a:solidFill>
        </p:grpSpPr>
        <p:sp>
          <p:nvSpPr>
            <p:cNvPr id="14473" name="Freeform 60"/>
            <p:cNvSpPr>
              <a:spLocks/>
            </p:cNvSpPr>
            <p:nvPr/>
          </p:nvSpPr>
          <p:spPr bwMode="auto">
            <a:xfrm>
              <a:off x="4886" y="1284"/>
              <a:ext cx="305" cy="138"/>
            </a:xfrm>
            <a:custGeom>
              <a:avLst/>
              <a:gdLst>
                <a:gd name="T0" fmla="*/ 2 w 365"/>
                <a:gd name="T1" fmla="*/ 27 h 179"/>
                <a:gd name="T2" fmla="*/ 48 w 365"/>
                <a:gd name="T3" fmla="*/ 22 h 179"/>
                <a:gd name="T4" fmla="*/ 58 w 365"/>
                <a:gd name="T5" fmla="*/ 20 h 179"/>
                <a:gd name="T6" fmla="*/ 61 w 365"/>
                <a:gd name="T7" fmla="*/ 21 h 179"/>
                <a:gd name="T8" fmla="*/ 65 w 365"/>
                <a:gd name="T9" fmla="*/ 25 h 179"/>
                <a:gd name="T10" fmla="*/ 70 w 365"/>
                <a:gd name="T11" fmla="*/ 25 h 179"/>
                <a:gd name="T12" fmla="*/ 73 w 365"/>
                <a:gd name="T13" fmla="*/ 29 h 179"/>
                <a:gd name="T14" fmla="*/ 76 w 365"/>
                <a:gd name="T15" fmla="*/ 29 h 179"/>
                <a:gd name="T16" fmla="*/ 80 w 365"/>
                <a:gd name="T17" fmla="*/ 25 h 179"/>
                <a:gd name="T18" fmla="*/ 82 w 365"/>
                <a:gd name="T19" fmla="*/ 23 h 179"/>
                <a:gd name="T20" fmla="*/ 86 w 365"/>
                <a:gd name="T21" fmla="*/ 27 h 179"/>
                <a:gd name="T22" fmla="*/ 104 w 365"/>
                <a:gd name="T23" fmla="*/ 23 h 179"/>
                <a:gd name="T24" fmla="*/ 103 w 365"/>
                <a:gd name="T25" fmla="*/ 19 h 179"/>
                <a:gd name="T26" fmla="*/ 98 w 365"/>
                <a:gd name="T27" fmla="*/ 15 h 179"/>
                <a:gd name="T28" fmla="*/ 94 w 365"/>
                <a:gd name="T29" fmla="*/ 14 h 179"/>
                <a:gd name="T30" fmla="*/ 92 w 365"/>
                <a:gd name="T31" fmla="*/ 14 h 179"/>
                <a:gd name="T32" fmla="*/ 93 w 365"/>
                <a:gd name="T33" fmla="*/ 15 h 179"/>
                <a:gd name="T34" fmla="*/ 97 w 365"/>
                <a:gd name="T35" fmla="*/ 15 h 179"/>
                <a:gd name="T36" fmla="*/ 98 w 365"/>
                <a:gd name="T37" fmla="*/ 20 h 179"/>
                <a:gd name="T38" fmla="*/ 91 w 365"/>
                <a:gd name="T39" fmla="*/ 22 h 179"/>
                <a:gd name="T40" fmla="*/ 80 w 365"/>
                <a:gd name="T41" fmla="*/ 18 h 179"/>
                <a:gd name="T42" fmla="*/ 76 w 365"/>
                <a:gd name="T43" fmla="*/ 14 h 179"/>
                <a:gd name="T44" fmla="*/ 71 w 365"/>
                <a:gd name="T45" fmla="*/ 12 h 179"/>
                <a:gd name="T46" fmla="*/ 70 w 365"/>
                <a:gd name="T47" fmla="*/ 14 h 179"/>
                <a:gd name="T48" fmla="*/ 66 w 365"/>
                <a:gd name="T49" fmla="*/ 12 h 179"/>
                <a:gd name="T50" fmla="*/ 70 w 365"/>
                <a:gd name="T51" fmla="*/ 8 h 179"/>
                <a:gd name="T52" fmla="*/ 73 w 365"/>
                <a:gd name="T53" fmla="*/ 5 h 179"/>
                <a:gd name="T54" fmla="*/ 67 w 365"/>
                <a:gd name="T55" fmla="*/ 0 h 179"/>
                <a:gd name="T56" fmla="*/ 58 w 365"/>
                <a:gd name="T57" fmla="*/ 4 h 179"/>
                <a:gd name="T58" fmla="*/ 23 w 365"/>
                <a:gd name="T59" fmla="*/ 9 h 179"/>
                <a:gd name="T60" fmla="*/ 0 w 365"/>
                <a:gd name="T61" fmla="*/ 12 h 179"/>
                <a:gd name="T62" fmla="*/ 2 w 365"/>
                <a:gd name="T63" fmla="*/ 27 h 179"/>
                <a:gd name="T64" fmla="*/ 2 w 365"/>
                <a:gd name="T65" fmla="*/ 2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79"/>
                <a:gd name="T101" fmla="*/ 365 w 365"/>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79">
                  <a:moveTo>
                    <a:pt x="2" y="169"/>
                  </a:moveTo>
                  <a:lnTo>
                    <a:pt x="171" y="133"/>
                  </a:lnTo>
                  <a:lnTo>
                    <a:pt x="202" y="124"/>
                  </a:lnTo>
                  <a:lnTo>
                    <a:pt x="213" y="127"/>
                  </a:lnTo>
                  <a:lnTo>
                    <a:pt x="227" y="154"/>
                  </a:lnTo>
                  <a:lnTo>
                    <a:pt x="246" y="158"/>
                  </a:lnTo>
                  <a:lnTo>
                    <a:pt x="255" y="179"/>
                  </a:lnTo>
                  <a:lnTo>
                    <a:pt x="268" y="179"/>
                  </a:lnTo>
                  <a:lnTo>
                    <a:pt x="282" y="160"/>
                  </a:lnTo>
                  <a:lnTo>
                    <a:pt x="286" y="143"/>
                  </a:lnTo>
                  <a:lnTo>
                    <a:pt x="301" y="165"/>
                  </a:lnTo>
                  <a:lnTo>
                    <a:pt x="365" y="144"/>
                  </a:lnTo>
                  <a:lnTo>
                    <a:pt x="363" y="120"/>
                  </a:lnTo>
                  <a:lnTo>
                    <a:pt x="344" y="87"/>
                  </a:lnTo>
                  <a:lnTo>
                    <a:pt x="333" y="84"/>
                  </a:lnTo>
                  <a:lnTo>
                    <a:pt x="324" y="84"/>
                  </a:lnTo>
                  <a:lnTo>
                    <a:pt x="325" y="91"/>
                  </a:lnTo>
                  <a:lnTo>
                    <a:pt x="341" y="93"/>
                  </a:lnTo>
                  <a:lnTo>
                    <a:pt x="346" y="124"/>
                  </a:lnTo>
                  <a:lnTo>
                    <a:pt x="320" y="135"/>
                  </a:lnTo>
                  <a:lnTo>
                    <a:pt x="282" y="110"/>
                  </a:lnTo>
                  <a:lnTo>
                    <a:pt x="268" y="84"/>
                  </a:lnTo>
                  <a:lnTo>
                    <a:pt x="251" y="74"/>
                  </a:lnTo>
                  <a:lnTo>
                    <a:pt x="249" y="84"/>
                  </a:lnTo>
                  <a:lnTo>
                    <a:pt x="234" y="68"/>
                  </a:lnTo>
                  <a:lnTo>
                    <a:pt x="247" y="49"/>
                  </a:lnTo>
                  <a:lnTo>
                    <a:pt x="259" y="30"/>
                  </a:lnTo>
                  <a:lnTo>
                    <a:pt x="236" y="0"/>
                  </a:lnTo>
                  <a:lnTo>
                    <a:pt x="202" y="25"/>
                  </a:lnTo>
                  <a:lnTo>
                    <a:pt x="80" y="57"/>
                  </a:lnTo>
                  <a:lnTo>
                    <a:pt x="0" y="74"/>
                  </a:lnTo>
                  <a:lnTo>
                    <a:pt x="2" y="169"/>
                  </a:lnTo>
                  <a:close/>
                </a:path>
              </a:pathLst>
            </a:custGeom>
            <a:grpFill/>
            <a:ln w="25400">
              <a:solidFill>
                <a:schemeClr val="tx1"/>
              </a:solidFill>
              <a:round/>
              <a:headEnd/>
              <a:tailEnd/>
            </a:ln>
          </p:spPr>
          <p:txBody>
            <a:bodyPr/>
            <a:lstStyle/>
            <a:p>
              <a:endParaRPr lang="en-US">
                <a:solidFill>
                  <a:schemeClr val="bg1"/>
                </a:solidFill>
                <a:latin typeface="Calibri" charset="0"/>
                <a:cs typeface="Calibri" charset="0"/>
              </a:endParaRPr>
            </a:p>
          </p:txBody>
        </p:sp>
        <p:sp>
          <p:nvSpPr>
            <p:cNvPr id="14474" name="Freeform 61"/>
            <p:cNvSpPr>
              <a:spLocks/>
            </p:cNvSpPr>
            <p:nvPr/>
          </p:nvSpPr>
          <p:spPr bwMode="auto">
            <a:xfrm>
              <a:off x="5132" y="1419"/>
              <a:ext cx="27" cy="20"/>
            </a:xfrm>
            <a:custGeom>
              <a:avLst/>
              <a:gdLst>
                <a:gd name="T0" fmla="*/ 0 w 32"/>
                <a:gd name="T1" fmla="*/ 5 h 25"/>
                <a:gd name="T2" fmla="*/ 4 w 32"/>
                <a:gd name="T3" fmla="*/ 0 h 25"/>
                <a:gd name="T4" fmla="*/ 10 w 32"/>
                <a:gd name="T5" fmla="*/ 2 h 25"/>
                <a:gd name="T6" fmla="*/ 0 w 32"/>
                <a:gd name="T7" fmla="*/ 5 h 25"/>
                <a:gd name="T8" fmla="*/ 0 w 32"/>
                <a:gd name="T9" fmla="*/ 5 h 25"/>
                <a:gd name="T10" fmla="*/ 0 w 32"/>
                <a:gd name="T11" fmla="*/ 5 h 25"/>
                <a:gd name="T12" fmla="*/ 0 60000 65536"/>
                <a:gd name="T13" fmla="*/ 0 60000 65536"/>
                <a:gd name="T14" fmla="*/ 0 60000 65536"/>
                <a:gd name="T15" fmla="*/ 0 60000 65536"/>
                <a:gd name="T16" fmla="*/ 0 60000 65536"/>
                <a:gd name="T17" fmla="*/ 0 60000 65536"/>
                <a:gd name="T18" fmla="*/ 0 w 32"/>
                <a:gd name="T19" fmla="*/ 0 h 25"/>
                <a:gd name="T20" fmla="*/ 32 w 3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2" h="25">
                  <a:moveTo>
                    <a:pt x="0" y="25"/>
                  </a:moveTo>
                  <a:lnTo>
                    <a:pt x="13" y="0"/>
                  </a:lnTo>
                  <a:lnTo>
                    <a:pt x="32" y="11"/>
                  </a:lnTo>
                  <a:lnTo>
                    <a:pt x="0" y="25"/>
                  </a:lnTo>
                  <a:close/>
                </a:path>
              </a:pathLst>
            </a:custGeom>
            <a:grpFill/>
            <a:ln w="25400">
              <a:solidFill>
                <a:schemeClr val="tx1"/>
              </a:solidFill>
              <a:round/>
              <a:headEnd/>
              <a:tailEnd/>
            </a:ln>
          </p:spPr>
          <p:txBody>
            <a:bodyPr/>
            <a:lstStyle/>
            <a:p>
              <a:endParaRPr lang="en-US">
                <a:solidFill>
                  <a:schemeClr val="bg1"/>
                </a:solidFill>
                <a:latin typeface="Calibri" charset="0"/>
                <a:cs typeface="Calibri" charset="0"/>
              </a:endParaRPr>
            </a:p>
          </p:txBody>
        </p:sp>
      </p:grpSp>
      <p:sp>
        <p:nvSpPr>
          <p:cNvPr id="14386" name="Freeform 62"/>
          <p:cNvSpPr>
            <a:spLocks/>
          </p:cNvSpPr>
          <p:nvPr/>
        </p:nvSpPr>
        <p:spPr bwMode="auto">
          <a:xfrm>
            <a:off x="8077917" y="2035176"/>
            <a:ext cx="192324" cy="414338"/>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chemeClr val="tx2">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7" name="Freeform 63"/>
          <p:cNvSpPr>
            <a:spLocks/>
          </p:cNvSpPr>
          <p:nvPr/>
        </p:nvSpPr>
        <p:spPr bwMode="auto">
          <a:xfrm>
            <a:off x="8246692" y="1973264"/>
            <a:ext cx="177933" cy="457200"/>
          </a:xfrm>
          <a:custGeom>
            <a:avLst/>
            <a:gdLst>
              <a:gd name="T0" fmla="*/ 0 w 164"/>
              <a:gd name="T1" fmla="*/ 2147483647 h 371"/>
              <a:gd name="T2" fmla="*/ 2147483647 w 164"/>
              <a:gd name="T3" fmla="*/ 2147483647 h 371"/>
              <a:gd name="T4" fmla="*/ 2147483647 w 164"/>
              <a:gd name="T5" fmla="*/ 2147483647 h 371"/>
              <a:gd name="T6" fmla="*/ 2147483647 w 164"/>
              <a:gd name="T7" fmla="*/ 2147483647 h 371"/>
              <a:gd name="T8" fmla="*/ 2147483647 w 164"/>
              <a:gd name="T9" fmla="*/ 0 h 371"/>
              <a:gd name="T10" fmla="*/ 2147483647 w 164"/>
              <a:gd name="T11" fmla="*/ 2147483647 h 371"/>
              <a:gd name="T12" fmla="*/ 2147483647 w 164"/>
              <a:gd name="T13" fmla="*/ 2147483647 h 371"/>
              <a:gd name="T14" fmla="*/ 2147483647 w 164"/>
              <a:gd name="T15" fmla="*/ 2147483647 h 371"/>
              <a:gd name="T16" fmla="*/ 2147483647 w 164"/>
              <a:gd name="T17" fmla="*/ 2147483647 h 371"/>
              <a:gd name="T18" fmla="*/ 2147483647 w 164"/>
              <a:gd name="T19" fmla="*/ 2147483647 h 371"/>
              <a:gd name="T20" fmla="*/ 0 w 164"/>
              <a:gd name="T21" fmla="*/ 2147483647 h 371"/>
              <a:gd name="T22" fmla="*/ 0 w 164"/>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371"/>
              <a:gd name="T38" fmla="*/ 164 w 164"/>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371">
                <a:moveTo>
                  <a:pt x="0" y="173"/>
                </a:moveTo>
                <a:lnTo>
                  <a:pt x="19" y="133"/>
                </a:lnTo>
                <a:lnTo>
                  <a:pt x="23" y="50"/>
                </a:lnTo>
                <a:lnTo>
                  <a:pt x="21" y="18"/>
                </a:lnTo>
                <a:lnTo>
                  <a:pt x="54" y="0"/>
                </a:lnTo>
                <a:lnTo>
                  <a:pt x="128" y="232"/>
                </a:lnTo>
                <a:lnTo>
                  <a:pt x="164" y="282"/>
                </a:lnTo>
                <a:lnTo>
                  <a:pt x="162" y="314"/>
                </a:lnTo>
                <a:lnTo>
                  <a:pt x="128" y="339"/>
                </a:lnTo>
                <a:lnTo>
                  <a:pt x="6" y="371"/>
                </a:lnTo>
                <a:lnTo>
                  <a:pt x="0" y="173"/>
                </a:lnTo>
                <a:close/>
              </a:path>
            </a:pathLst>
          </a:custGeom>
          <a:solidFill>
            <a:schemeClr val="accent3">
              <a:lumMod val="60000"/>
              <a:lumOff val="40000"/>
            </a:schemeClr>
          </a:solidFill>
          <a:ln w="25400">
            <a:solidFill>
              <a:schemeClr val="tx1"/>
            </a:solidFill>
            <a:round/>
            <a:headEnd/>
            <a:tailEnd/>
          </a:ln>
        </p:spPr>
        <p:txBody>
          <a:bodyPr wrap="none" anchor="ctr"/>
          <a:lstStyle/>
          <a:p>
            <a:endParaRPr lang="en-US">
              <a:latin typeface="Calibri" charset="0"/>
              <a:cs typeface="Calibri" charset="0"/>
            </a:endParaRPr>
          </a:p>
        </p:txBody>
      </p:sp>
      <p:sp>
        <p:nvSpPr>
          <p:cNvPr id="14388" name="Freeform 64"/>
          <p:cNvSpPr>
            <a:spLocks/>
          </p:cNvSpPr>
          <p:nvPr/>
        </p:nvSpPr>
        <p:spPr bwMode="auto">
          <a:xfrm>
            <a:off x="8304258" y="1566864"/>
            <a:ext cx="439599" cy="752475"/>
          </a:xfrm>
          <a:custGeom>
            <a:avLst/>
            <a:gdLst>
              <a:gd name="T0" fmla="*/ 0 w 399"/>
              <a:gd name="T1" fmla="*/ 2147483647 h 612"/>
              <a:gd name="T2" fmla="*/ 2147483647 w 399"/>
              <a:gd name="T3" fmla="*/ 2147483647 h 612"/>
              <a:gd name="T4" fmla="*/ 2147483647 w 399"/>
              <a:gd name="T5" fmla="*/ 2147483647 h 612"/>
              <a:gd name="T6" fmla="*/ 2147483647 w 399"/>
              <a:gd name="T7" fmla="*/ 2147483647 h 612"/>
              <a:gd name="T8" fmla="*/ 2147483647 w 399"/>
              <a:gd name="T9" fmla="*/ 2147483647 h 612"/>
              <a:gd name="T10" fmla="*/ 2147483647 w 399"/>
              <a:gd name="T11" fmla="*/ 2147483647 h 612"/>
              <a:gd name="T12" fmla="*/ 2147483647 w 399"/>
              <a:gd name="T13" fmla="*/ 2147483647 h 612"/>
              <a:gd name="T14" fmla="*/ 2147483647 w 399"/>
              <a:gd name="T15" fmla="*/ 2147483647 h 612"/>
              <a:gd name="T16" fmla="*/ 2147483647 w 399"/>
              <a:gd name="T17" fmla="*/ 2147483647 h 612"/>
              <a:gd name="T18" fmla="*/ 2147483647 w 399"/>
              <a:gd name="T19" fmla="*/ 0 h 612"/>
              <a:gd name="T20" fmla="*/ 2147483647 w 399"/>
              <a:gd name="T21" fmla="*/ 2147483647 h 612"/>
              <a:gd name="T22" fmla="*/ 2147483647 w 399"/>
              <a:gd name="T23" fmla="*/ 2147483647 h 612"/>
              <a:gd name="T24" fmla="*/ 2147483647 w 399"/>
              <a:gd name="T25" fmla="*/ 2147483647 h 612"/>
              <a:gd name="T26" fmla="*/ 2147483647 w 399"/>
              <a:gd name="T27" fmla="*/ 2147483647 h 612"/>
              <a:gd name="T28" fmla="*/ 2147483647 w 399"/>
              <a:gd name="T29" fmla="*/ 2147483647 h 612"/>
              <a:gd name="T30" fmla="*/ 2147483647 w 399"/>
              <a:gd name="T31" fmla="*/ 2147483647 h 612"/>
              <a:gd name="T32" fmla="*/ 2147483647 w 399"/>
              <a:gd name="T33" fmla="*/ 2147483647 h 612"/>
              <a:gd name="T34" fmla="*/ 2147483647 w 399"/>
              <a:gd name="T35" fmla="*/ 2147483647 h 612"/>
              <a:gd name="T36" fmla="*/ 2147483647 w 399"/>
              <a:gd name="T37" fmla="*/ 2147483647 h 612"/>
              <a:gd name="T38" fmla="*/ 2147483647 w 399"/>
              <a:gd name="T39" fmla="*/ 2147483647 h 612"/>
              <a:gd name="T40" fmla="*/ 2147483647 w 399"/>
              <a:gd name="T41" fmla="*/ 2147483647 h 612"/>
              <a:gd name="T42" fmla="*/ 2147483647 w 399"/>
              <a:gd name="T43" fmla="*/ 2147483647 h 612"/>
              <a:gd name="T44" fmla="*/ 2147483647 w 399"/>
              <a:gd name="T45" fmla="*/ 2147483647 h 612"/>
              <a:gd name="T46" fmla="*/ 2147483647 w 399"/>
              <a:gd name="T47" fmla="*/ 2147483647 h 612"/>
              <a:gd name="T48" fmla="*/ 2147483647 w 399"/>
              <a:gd name="T49" fmla="*/ 2147483647 h 612"/>
              <a:gd name="T50" fmla="*/ 2147483647 w 399"/>
              <a:gd name="T51" fmla="*/ 2147483647 h 612"/>
              <a:gd name="T52" fmla="*/ 2147483647 w 399"/>
              <a:gd name="T53" fmla="*/ 2147483647 h 612"/>
              <a:gd name="T54" fmla="*/ 2147483647 w 399"/>
              <a:gd name="T55" fmla="*/ 2147483647 h 612"/>
              <a:gd name="T56" fmla="*/ 2147483647 w 399"/>
              <a:gd name="T57" fmla="*/ 2147483647 h 612"/>
              <a:gd name="T58" fmla="*/ 2147483647 w 399"/>
              <a:gd name="T59" fmla="*/ 2147483647 h 612"/>
              <a:gd name="T60" fmla="*/ 2147483647 w 399"/>
              <a:gd name="T61" fmla="*/ 2147483647 h 612"/>
              <a:gd name="T62" fmla="*/ 2147483647 w 399"/>
              <a:gd name="T63" fmla="*/ 2147483647 h 612"/>
              <a:gd name="T64" fmla="*/ 2147483647 w 399"/>
              <a:gd name="T65" fmla="*/ 2147483647 h 612"/>
              <a:gd name="T66" fmla="*/ 0 w 399"/>
              <a:gd name="T67" fmla="*/ 2147483647 h 612"/>
              <a:gd name="T68" fmla="*/ 0 w 399"/>
              <a:gd name="T69" fmla="*/ 2147483647 h 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2"/>
              <a:gd name="T107" fmla="*/ 399 w 399"/>
              <a:gd name="T108" fmla="*/ 612 h 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2">
                <a:moveTo>
                  <a:pt x="0" y="330"/>
                </a:moveTo>
                <a:lnTo>
                  <a:pt x="23" y="332"/>
                </a:lnTo>
                <a:lnTo>
                  <a:pt x="24" y="292"/>
                </a:lnTo>
                <a:lnTo>
                  <a:pt x="53" y="237"/>
                </a:lnTo>
                <a:lnTo>
                  <a:pt x="40" y="197"/>
                </a:lnTo>
                <a:lnTo>
                  <a:pt x="97" y="5"/>
                </a:lnTo>
                <a:lnTo>
                  <a:pt x="108" y="5"/>
                </a:lnTo>
                <a:lnTo>
                  <a:pt x="114" y="30"/>
                </a:lnTo>
                <a:lnTo>
                  <a:pt x="171" y="9"/>
                </a:lnTo>
                <a:lnTo>
                  <a:pt x="173" y="0"/>
                </a:lnTo>
                <a:lnTo>
                  <a:pt x="218" y="9"/>
                </a:lnTo>
                <a:lnTo>
                  <a:pt x="293" y="199"/>
                </a:lnTo>
                <a:lnTo>
                  <a:pt x="327" y="201"/>
                </a:lnTo>
                <a:lnTo>
                  <a:pt x="388" y="271"/>
                </a:lnTo>
                <a:lnTo>
                  <a:pt x="380" y="285"/>
                </a:lnTo>
                <a:lnTo>
                  <a:pt x="399" y="285"/>
                </a:lnTo>
                <a:lnTo>
                  <a:pt x="386" y="319"/>
                </a:lnTo>
                <a:lnTo>
                  <a:pt x="355" y="340"/>
                </a:lnTo>
                <a:lnTo>
                  <a:pt x="319" y="359"/>
                </a:lnTo>
                <a:lnTo>
                  <a:pt x="315" y="382"/>
                </a:lnTo>
                <a:lnTo>
                  <a:pt x="298" y="361"/>
                </a:lnTo>
                <a:lnTo>
                  <a:pt x="266" y="386"/>
                </a:lnTo>
                <a:lnTo>
                  <a:pt x="253" y="386"/>
                </a:lnTo>
                <a:lnTo>
                  <a:pt x="239" y="370"/>
                </a:lnTo>
                <a:lnTo>
                  <a:pt x="232" y="444"/>
                </a:lnTo>
                <a:lnTo>
                  <a:pt x="203" y="456"/>
                </a:lnTo>
                <a:lnTo>
                  <a:pt x="190" y="484"/>
                </a:lnTo>
                <a:lnTo>
                  <a:pt x="173" y="484"/>
                </a:lnTo>
                <a:lnTo>
                  <a:pt x="133" y="526"/>
                </a:lnTo>
                <a:lnTo>
                  <a:pt x="131" y="560"/>
                </a:lnTo>
                <a:lnTo>
                  <a:pt x="121" y="574"/>
                </a:lnTo>
                <a:lnTo>
                  <a:pt x="110" y="612"/>
                </a:lnTo>
                <a:lnTo>
                  <a:pt x="74" y="562"/>
                </a:lnTo>
                <a:lnTo>
                  <a:pt x="0" y="330"/>
                </a:lnTo>
                <a:close/>
              </a:path>
            </a:pathLst>
          </a:custGeom>
          <a:solidFill>
            <a:schemeClr val="accent3">
              <a:lumMod val="60000"/>
              <a:lumOff val="40000"/>
            </a:schemeClr>
          </a:solidFill>
          <a:ln w="25400">
            <a:solidFill>
              <a:schemeClr val="tx1"/>
            </a:solidFill>
            <a:round/>
            <a:headEnd/>
            <a:tailEnd/>
          </a:ln>
        </p:spPr>
        <p:txBody>
          <a:bodyPr/>
          <a:lstStyle/>
          <a:p>
            <a:pPr defTabSz="457200" eaLnBrk="1" hangingPunct="1"/>
            <a:endParaRPr lang="en-US" sz="1800">
              <a:latin typeface="Calibri" charset="0"/>
              <a:cs typeface="Calibri" charset="0"/>
            </a:endParaRPr>
          </a:p>
        </p:txBody>
      </p:sp>
      <p:grpSp>
        <p:nvGrpSpPr>
          <p:cNvPr id="14389" name="Group 65"/>
          <p:cNvGrpSpPr>
            <a:grpSpLocks/>
          </p:cNvGrpSpPr>
          <p:nvPr/>
        </p:nvGrpSpPr>
        <p:grpSpPr bwMode="auto">
          <a:xfrm>
            <a:off x="6744730" y="4597401"/>
            <a:ext cx="1091146" cy="981075"/>
            <a:chOff x="3800" y="2694"/>
            <a:chExt cx="834" cy="618"/>
          </a:xfrm>
          <a:solidFill>
            <a:schemeClr val="accent3">
              <a:lumMod val="60000"/>
              <a:lumOff val="40000"/>
            </a:schemeClr>
          </a:solidFill>
        </p:grpSpPr>
        <p:sp>
          <p:nvSpPr>
            <p:cNvPr id="14469" name="Freeform 66"/>
            <p:cNvSpPr>
              <a:spLocks/>
            </p:cNvSpPr>
            <p:nvPr/>
          </p:nvSpPr>
          <p:spPr bwMode="auto">
            <a:xfrm>
              <a:off x="3800" y="2694"/>
              <a:ext cx="834" cy="565"/>
            </a:xfrm>
            <a:custGeom>
              <a:avLst/>
              <a:gdLst>
                <a:gd name="T0" fmla="*/ 0 w 993"/>
                <a:gd name="T1" fmla="*/ 12 h 730"/>
                <a:gd name="T2" fmla="*/ 8 w 993"/>
                <a:gd name="T3" fmla="*/ 15 h 730"/>
                <a:gd name="T4" fmla="*/ 8 w 993"/>
                <a:gd name="T5" fmla="*/ 19 h 730"/>
                <a:gd name="T6" fmla="*/ 10 w 993"/>
                <a:gd name="T7" fmla="*/ 20 h 730"/>
                <a:gd name="T8" fmla="*/ 7 w 993"/>
                <a:gd name="T9" fmla="*/ 23 h 730"/>
                <a:gd name="T10" fmla="*/ 40 w 993"/>
                <a:gd name="T11" fmla="*/ 17 h 730"/>
                <a:gd name="T12" fmla="*/ 85 w 993"/>
                <a:gd name="T13" fmla="*/ 33 h 730"/>
                <a:gd name="T14" fmla="*/ 120 w 993"/>
                <a:gd name="T15" fmla="*/ 22 h 730"/>
                <a:gd name="T16" fmla="*/ 141 w 993"/>
                <a:gd name="T17" fmla="*/ 24 h 730"/>
                <a:gd name="T18" fmla="*/ 167 w 993"/>
                <a:gd name="T19" fmla="*/ 39 h 730"/>
                <a:gd name="T20" fmla="*/ 176 w 993"/>
                <a:gd name="T21" fmla="*/ 39 h 730"/>
                <a:gd name="T22" fmla="*/ 185 w 993"/>
                <a:gd name="T23" fmla="*/ 49 h 730"/>
                <a:gd name="T24" fmla="*/ 183 w 993"/>
                <a:gd name="T25" fmla="*/ 68 h 730"/>
                <a:gd name="T26" fmla="*/ 189 w 993"/>
                <a:gd name="T27" fmla="*/ 70 h 730"/>
                <a:gd name="T28" fmla="*/ 191 w 993"/>
                <a:gd name="T29" fmla="*/ 67 h 730"/>
                <a:gd name="T30" fmla="*/ 198 w 993"/>
                <a:gd name="T31" fmla="*/ 67 h 730"/>
                <a:gd name="T32" fmla="*/ 191 w 993"/>
                <a:gd name="T33" fmla="*/ 76 h 730"/>
                <a:gd name="T34" fmla="*/ 213 w 993"/>
                <a:gd name="T35" fmla="*/ 89 h 730"/>
                <a:gd name="T36" fmla="*/ 217 w 993"/>
                <a:gd name="T37" fmla="*/ 85 h 730"/>
                <a:gd name="T38" fmla="*/ 218 w 993"/>
                <a:gd name="T39" fmla="*/ 94 h 730"/>
                <a:gd name="T40" fmla="*/ 225 w 993"/>
                <a:gd name="T41" fmla="*/ 96 h 730"/>
                <a:gd name="T42" fmla="*/ 233 w 993"/>
                <a:gd name="T43" fmla="*/ 106 h 730"/>
                <a:gd name="T44" fmla="*/ 240 w 993"/>
                <a:gd name="T45" fmla="*/ 106 h 730"/>
                <a:gd name="T46" fmla="*/ 258 w 993"/>
                <a:gd name="T47" fmla="*/ 117 h 730"/>
                <a:gd name="T48" fmla="*/ 266 w 993"/>
                <a:gd name="T49" fmla="*/ 118 h 730"/>
                <a:gd name="T50" fmla="*/ 266 w 993"/>
                <a:gd name="T51" fmla="*/ 118 h 730"/>
                <a:gd name="T52" fmla="*/ 260 w 993"/>
                <a:gd name="T53" fmla="*/ 122 h 730"/>
                <a:gd name="T54" fmla="*/ 275 w 993"/>
                <a:gd name="T55" fmla="*/ 120 h 730"/>
                <a:gd name="T56" fmla="*/ 284 w 993"/>
                <a:gd name="T57" fmla="*/ 118 h 730"/>
                <a:gd name="T58" fmla="*/ 291 w 993"/>
                <a:gd name="T59" fmla="*/ 104 h 730"/>
                <a:gd name="T60" fmla="*/ 293 w 993"/>
                <a:gd name="T61" fmla="*/ 104 h 730"/>
                <a:gd name="T62" fmla="*/ 291 w 993"/>
                <a:gd name="T63" fmla="*/ 85 h 730"/>
                <a:gd name="T64" fmla="*/ 286 w 993"/>
                <a:gd name="T65" fmla="*/ 79 h 730"/>
                <a:gd name="T66" fmla="*/ 254 w 993"/>
                <a:gd name="T67" fmla="*/ 51 h 730"/>
                <a:gd name="T68" fmla="*/ 231 w 993"/>
                <a:gd name="T69" fmla="*/ 24 h 730"/>
                <a:gd name="T70" fmla="*/ 216 w 993"/>
                <a:gd name="T71" fmla="*/ 2 h 730"/>
                <a:gd name="T72" fmla="*/ 212 w 993"/>
                <a:gd name="T73" fmla="*/ 2 h 730"/>
                <a:gd name="T74" fmla="*/ 198 w 993"/>
                <a:gd name="T75" fmla="*/ 0 h 730"/>
                <a:gd name="T76" fmla="*/ 194 w 993"/>
                <a:gd name="T77" fmla="*/ 2 h 730"/>
                <a:gd name="T78" fmla="*/ 196 w 993"/>
                <a:gd name="T79" fmla="*/ 10 h 730"/>
                <a:gd name="T80" fmla="*/ 191 w 993"/>
                <a:gd name="T81" fmla="*/ 10 h 730"/>
                <a:gd name="T82" fmla="*/ 190 w 993"/>
                <a:gd name="T83" fmla="*/ 6 h 730"/>
                <a:gd name="T84" fmla="*/ 97 w 993"/>
                <a:gd name="T85" fmla="*/ 9 h 730"/>
                <a:gd name="T86" fmla="*/ 91 w 993"/>
                <a:gd name="T87" fmla="*/ 3 h 730"/>
                <a:gd name="T88" fmla="*/ 2 w 993"/>
                <a:gd name="T89" fmla="*/ 8 h 730"/>
                <a:gd name="T90" fmla="*/ 0 w 993"/>
                <a:gd name="T91" fmla="*/ 12 h 730"/>
                <a:gd name="T92" fmla="*/ 0 w 993"/>
                <a:gd name="T93" fmla="*/ 12 h 7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3"/>
                <a:gd name="T142" fmla="*/ 0 h 730"/>
                <a:gd name="T143" fmla="*/ 993 w 993"/>
                <a:gd name="T144" fmla="*/ 730 h 7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3" h="730">
                  <a:moveTo>
                    <a:pt x="0" y="70"/>
                  </a:moveTo>
                  <a:lnTo>
                    <a:pt x="29" y="95"/>
                  </a:lnTo>
                  <a:lnTo>
                    <a:pt x="25" y="112"/>
                  </a:lnTo>
                  <a:lnTo>
                    <a:pt x="33" y="122"/>
                  </a:lnTo>
                  <a:lnTo>
                    <a:pt x="21" y="141"/>
                  </a:lnTo>
                  <a:lnTo>
                    <a:pt x="137" y="101"/>
                  </a:lnTo>
                  <a:lnTo>
                    <a:pt x="286" y="194"/>
                  </a:lnTo>
                  <a:lnTo>
                    <a:pt x="407" y="129"/>
                  </a:lnTo>
                  <a:lnTo>
                    <a:pt x="478" y="144"/>
                  </a:lnTo>
                  <a:lnTo>
                    <a:pt x="567" y="232"/>
                  </a:lnTo>
                  <a:lnTo>
                    <a:pt x="597" y="232"/>
                  </a:lnTo>
                  <a:lnTo>
                    <a:pt x="628" y="293"/>
                  </a:lnTo>
                  <a:lnTo>
                    <a:pt x="620" y="409"/>
                  </a:lnTo>
                  <a:lnTo>
                    <a:pt x="641" y="422"/>
                  </a:lnTo>
                  <a:lnTo>
                    <a:pt x="645" y="401"/>
                  </a:lnTo>
                  <a:lnTo>
                    <a:pt x="673" y="401"/>
                  </a:lnTo>
                  <a:lnTo>
                    <a:pt x="645" y="456"/>
                  </a:lnTo>
                  <a:lnTo>
                    <a:pt x="721" y="532"/>
                  </a:lnTo>
                  <a:lnTo>
                    <a:pt x="732" y="509"/>
                  </a:lnTo>
                  <a:lnTo>
                    <a:pt x="738" y="564"/>
                  </a:lnTo>
                  <a:lnTo>
                    <a:pt x="763" y="576"/>
                  </a:lnTo>
                  <a:lnTo>
                    <a:pt x="789" y="640"/>
                  </a:lnTo>
                  <a:lnTo>
                    <a:pt x="814" y="640"/>
                  </a:lnTo>
                  <a:lnTo>
                    <a:pt x="873" y="701"/>
                  </a:lnTo>
                  <a:lnTo>
                    <a:pt x="905" y="705"/>
                  </a:lnTo>
                  <a:lnTo>
                    <a:pt x="905" y="715"/>
                  </a:lnTo>
                  <a:lnTo>
                    <a:pt x="883" y="730"/>
                  </a:lnTo>
                  <a:lnTo>
                    <a:pt x="934" y="724"/>
                  </a:lnTo>
                  <a:lnTo>
                    <a:pt x="966" y="709"/>
                  </a:lnTo>
                  <a:lnTo>
                    <a:pt x="983" y="625"/>
                  </a:lnTo>
                  <a:lnTo>
                    <a:pt x="993" y="629"/>
                  </a:lnTo>
                  <a:lnTo>
                    <a:pt x="983" y="511"/>
                  </a:lnTo>
                  <a:lnTo>
                    <a:pt x="972" y="477"/>
                  </a:lnTo>
                  <a:lnTo>
                    <a:pt x="865" y="306"/>
                  </a:lnTo>
                  <a:lnTo>
                    <a:pt x="782" y="144"/>
                  </a:lnTo>
                  <a:lnTo>
                    <a:pt x="730" y="11"/>
                  </a:lnTo>
                  <a:lnTo>
                    <a:pt x="717" y="7"/>
                  </a:lnTo>
                  <a:lnTo>
                    <a:pt x="672" y="0"/>
                  </a:lnTo>
                  <a:lnTo>
                    <a:pt x="658" y="13"/>
                  </a:lnTo>
                  <a:lnTo>
                    <a:pt x="666" y="63"/>
                  </a:lnTo>
                  <a:lnTo>
                    <a:pt x="647" y="61"/>
                  </a:lnTo>
                  <a:lnTo>
                    <a:pt x="643" y="38"/>
                  </a:lnTo>
                  <a:lnTo>
                    <a:pt x="327" y="57"/>
                  </a:lnTo>
                  <a:lnTo>
                    <a:pt x="307" y="21"/>
                  </a:lnTo>
                  <a:lnTo>
                    <a:pt x="2" y="47"/>
                  </a:lnTo>
                  <a:lnTo>
                    <a:pt x="0" y="70"/>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0" name="Freeform 67"/>
            <p:cNvSpPr>
              <a:spLocks/>
            </p:cNvSpPr>
            <p:nvPr/>
          </p:nvSpPr>
          <p:spPr bwMode="auto">
            <a:xfrm>
              <a:off x="4541" y="3276"/>
              <a:ext cx="59" cy="36"/>
            </a:xfrm>
            <a:custGeom>
              <a:avLst/>
              <a:gdLst>
                <a:gd name="T0" fmla="*/ 3 w 68"/>
                <a:gd name="T1" fmla="*/ 9 h 45"/>
                <a:gd name="T2" fmla="*/ 25 w 68"/>
                <a:gd name="T3" fmla="*/ 0 h 45"/>
                <a:gd name="T4" fmla="*/ 0 w 68"/>
                <a:gd name="T5" fmla="*/ 9 h 45"/>
                <a:gd name="T6" fmla="*/ 3 w 68"/>
                <a:gd name="T7" fmla="*/ 9 h 45"/>
                <a:gd name="T8" fmla="*/ 3 w 68"/>
                <a:gd name="T9" fmla="*/ 9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5" y="45"/>
                  </a:moveTo>
                  <a:lnTo>
                    <a:pt x="68" y="0"/>
                  </a:lnTo>
                  <a:lnTo>
                    <a:pt x="0" y="40"/>
                  </a:lnTo>
                  <a:lnTo>
                    <a:pt x="5" y="45"/>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1" name="Freeform 68"/>
            <p:cNvSpPr>
              <a:spLocks/>
            </p:cNvSpPr>
            <p:nvPr/>
          </p:nvSpPr>
          <p:spPr bwMode="auto">
            <a:xfrm>
              <a:off x="4600" y="3244"/>
              <a:ext cx="17" cy="31"/>
            </a:xfrm>
            <a:custGeom>
              <a:avLst/>
              <a:gdLst>
                <a:gd name="T0" fmla="*/ 4 w 19"/>
                <a:gd name="T1" fmla="*/ 7 h 40"/>
                <a:gd name="T2" fmla="*/ 6 w 19"/>
                <a:gd name="T3" fmla="*/ 5 h 40"/>
                <a:gd name="T4" fmla="*/ 9 w 19"/>
                <a:gd name="T5" fmla="*/ 0 h 40"/>
                <a:gd name="T6" fmla="*/ 4 w 19"/>
                <a:gd name="T7" fmla="*/ 4 h 40"/>
                <a:gd name="T8" fmla="*/ 0 w 19"/>
                <a:gd name="T9" fmla="*/ 6 h 40"/>
                <a:gd name="T10" fmla="*/ 4 w 19"/>
                <a:gd name="T11" fmla="*/ 7 h 40"/>
                <a:gd name="T12" fmla="*/ 4 w 19"/>
                <a:gd name="T13" fmla="*/ 7 h 40"/>
                <a:gd name="T14" fmla="*/ 0 60000 65536"/>
                <a:gd name="T15" fmla="*/ 0 60000 65536"/>
                <a:gd name="T16" fmla="*/ 0 60000 65536"/>
                <a:gd name="T17" fmla="*/ 0 60000 65536"/>
                <a:gd name="T18" fmla="*/ 0 60000 65536"/>
                <a:gd name="T19" fmla="*/ 0 60000 65536"/>
                <a:gd name="T20" fmla="*/ 0 60000 65536"/>
                <a:gd name="T21" fmla="*/ 0 w 19"/>
                <a:gd name="T22" fmla="*/ 0 h 40"/>
                <a:gd name="T23" fmla="*/ 19 w 1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40">
                  <a:moveTo>
                    <a:pt x="6" y="40"/>
                  </a:moveTo>
                  <a:lnTo>
                    <a:pt x="13" y="28"/>
                  </a:lnTo>
                  <a:lnTo>
                    <a:pt x="19" y="0"/>
                  </a:lnTo>
                  <a:lnTo>
                    <a:pt x="9" y="26"/>
                  </a:lnTo>
                  <a:lnTo>
                    <a:pt x="0" y="36"/>
                  </a:lnTo>
                  <a:lnTo>
                    <a:pt x="6" y="40"/>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sp>
          <p:nvSpPr>
            <p:cNvPr id="14472" name="Freeform 69"/>
            <p:cNvSpPr>
              <a:spLocks/>
            </p:cNvSpPr>
            <p:nvPr/>
          </p:nvSpPr>
          <p:spPr bwMode="auto">
            <a:xfrm>
              <a:off x="4576" y="3223"/>
              <a:ext cx="17" cy="30"/>
            </a:xfrm>
            <a:custGeom>
              <a:avLst/>
              <a:gdLst>
                <a:gd name="T0" fmla="*/ 4 w 19"/>
                <a:gd name="T1" fmla="*/ 7 h 38"/>
                <a:gd name="T2" fmla="*/ 8 w 19"/>
                <a:gd name="T3" fmla="*/ 6 h 38"/>
                <a:gd name="T4" fmla="*/ 9 w 19"/>
                <a:gd name="T5" fmla="*/ 0 h 38"/>
                <a:gd name="T6" fmla="*/ 4 w 19"/>
                <a:gd name="T7" fmla="*/ 5 h 38"/>
                <a:gd name="T8" fmla="*/ 0 w 19"/>
                <a:gd name="T9" fmla="*/ 6 h 38"/>
                <a:gd name="T10" fmla="*/ 4 w 19"/>
                <a:gd name="T11" fmla="*/ 7 h 38"/>
                <a:gd name="T12" fmla="*/ 4 w 19"/>
                <a:gd name="T13" fmla="*/ 7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grpFill/>
            <a:ln w="25400">
              <a:solidFill>
                <a:schemeClr val="tx1"/>
              </a:solidFill>
              <a:round/>
              <a:headEnd/>
              <a:tailEnd/>
            </a:ln>
          </p:spPr>
          <p:txBody>
            <a:bodyPr wrap="none" anchor="ctr"/>
            <a:lstStyle/>
            <a:p>
              <a:endParaRPr lang="en-US">
                <a:latin typeface="Calibri" charset="0"/>
                <a:cs typeface="Calibri" charset="0"/>
              </a:endParaRPr>
            </a:p>
          </p:txBody>
        </p:sp>
      </p:grpSp>
      <p:sp>
        <p:nvSpPr>
          <p:cNvPr id="14391" name="Text Box 80"/>
          <p:cNvSpPr txBox="1">
            <a:spLocks noChangeArrowheads="1"/>
          </p:cNvSpPr>
          <p:nvPr/>
        </p:nvSpPr>
        <p:spPr bwMode="auto">
          <a:xfrm>
            <a:off x="7435707" y="4885171"/>
            <a:ext cx="388574"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FL</a:t>
            </a:r>
          </a:p>
        </p:txBody>
      </p:sp>
      <p:sp>
        <p:nvSpPr>
          <p:cNvPr id="14392" name="Text Box 81"/>
          <p:cNvSpPr txBox="1">
            <a:spLocks noChangeArrowheads="1"/>
          </p:cNvSpPr>
          <p:nvPr/>
        </p:nvSpPr>
        <p:spPr bwMode="auto">
          <a:xfrm>
            <a:off x="7534462" y="3634309"/>
            <a:ext cx="340165"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NC</a:t>
            </a:r>
          </a:p>
        </p:txBody>
      </p:sp>
      <p:sp>
        <p:nvSpPr>
          <p:cNvPr id="14393" name="Text Box 82"/>
          <p:cNvSpPr txBox="1">
            <a:spLocks noChangeArrowheads="1"/>
          </p:cNvSpPr>
          <p:nvPr/>
        </p:nvSpPr>
        <p:spPr bwMode="auto">
          <a:xfrm>
            <a:off x="7414593" y="394898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SC</a:t>
            </a:r>
          </a:p>
        </p:txBody>
      </p:sp>
      <p:sp>
        <p:nvSpPr>
          <p:cNvPr id="14394" name="Text Box 83"/>
          <p:cNvSpPr txBox="1">
            <a:spLocks noChangeArrowheads="1"/>
          </p:cNvSpPr>
          <p:nvPr/>
        </p:nvSpPr>
        <p:spPr bwMode="auto">
          <a:xfrm>
            <a:off x="7068530" y="4206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GA</a:t>
            </a:r>
          </a:p>
        </p:txBody>
      </p:sp>
      <p:sp>
        <p:nvSpPr>
          <p:cNvPr id="14395" name="Text Box 84"/>
          <p:cNvSpPr txBox="1">
            <a:spLocks noChangeArrowheads="1"/>
          </p:cNvSpPr>
          <p:nvPr/>
        </p:nvSpPr>
        <p:spPr bwMode="auto">
          <a:xfrm>
            <a:off x="5870815" y="4412457"/>
            <a:ext cx="47089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dirty="0">
                <a:solidFill>
                  <a:srgbClr val="000000"/>
                </a:solidFill>
                <a:latin typeface="Calibri" charset="0"/>
                <a:cs typeface="Calibri" charset="0"/>
              </a:rPr>
              <a:t>LA</a:t>
            </a:r>
          </a:p>
        </p:txBody>
      </p:sp>
      <p:sp>
        <p:nvSpPr>
          <p:cNvPr id="14396" name="Text Box 85"/>
          <p:cNvSpPr txBox="1">
            <a:spLocks noChangeArrowheads="1"/>
          </p:cNvSpPr>
          <p:nvPr/>
        </p:nvSpPr>
        <p:spPr bwMode="auto">
          <a:xfrm>
            <a:off x="5090834" y="4472385"/>
            <a:ext cx="609157"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TX</a:t>
            </a:r>
          </a:p>
        </p:txBody>
      </p:sp>
      <p:sp>
        <p:nvSpPr>
          <p:cNvPr id="14397" name="Text Box 86"/>
          <p:cNvSpPr txBox="1">
            <a:spLocks noChangeArrowheads="1"/>
          </p:cNvSpPr>
          <p:nvPr/>
        </p:nvSpPr>
        <p:spPr bwMode="auto">
          <a:xfrm>
            <a:off x="6671463" y="4206876"/>
            <a:ext cx="3139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AL</a:t>
            </a:r>
          </a:p>
        </p:txBody>
      </p:sp>
      <p:sp>
        <p:nvSpPr>
          <p:cNvPr id="14398" name="Text Box 87"/>
          <p:cNvSpPr txBox="1">
            <a:spLocks noChangeArrowheads="1"/>
          </p:cNvSpPr>
          <p:nvPr/>
        </p:nvSpPr>
        <p:spPr bwMode="auto">
          <a:xfrm>
            <a:off x="5932771" y="3816290"/>
            <a:ext cx="37350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AR</a:t>
            </a:r>
          </a:p>
        </p:txBody>
      </p:sp>
      <p:sp>
        <p:nvSpPr>
          <p:cNvPr id="14399" name="Text Box 88"/>
          <p:cNvSpPr txBox="1">
            <a:spLocks noChangeArrowheads="1"/>
          </p:cNvSpPr>
          <p:nvPr/>
        </p:nvSpPr>
        <p:spPr bwMode="auto">
          <a:xfrm>
            <a:off x="5211695" y="3297118"/>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KS</a:t>
            </a:r>
          </a:p>
        </p:txBody>
      </p:sp>
      <p:sp>
        <p:nvSpPr>
          <p:cNvPr id="14400" name="Text Box 89"/>
          <p:cNvSpPr txBox="1">
            <a:spLocks noChangeArrowheads="1"/>
          </p:cNvSpPr>
          <p:nvPr/>
        </p:nvSpPr>
        <p:spPr bwMode="auto">
          <a:xfrm>
            <a:off x="5352668" y="3825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OK</a:t>
            </a:r>
          </a:p>
        </p:txBody>
      </p:sp>
      <p:sp>
        <p:nvSpPr>
          <p:cNvPr id="14401" name="Text Box 90"/>
          <p:cNvSpPr txBox="1">
            <a:spLocks noChangeArrowheads="1"/>
          </p:cNvSpPr>
          <p:nvPr/>
        </p:nvSpPr>
        <p:spPr bwMode="auto">
          <a:xfrm>
            <a:off x="3555363" y="3796586"/>
            <a:ext cx="40655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AZ</a:t>
            </a:r>
          </a:p>
        </p:txBody>
      </p:sp>
      <p:sp>
        <p:nvSpPr>
          <p:cNvPr id="14402" name="Text Box 91"/>
          <p:cNvSpPr txBox="1">
            <a:spLocks noChangeArrowheads="1"/>
          </p:cNvSpPr>
          <p:nvPr/>
        </p:nvSpPr>
        <p:spPr bwMode="auto">
          <a:xfrm>
            <a:off x="6608663" y="37496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TN</a:t>
            </a:r>
          </a:p>
        </p:txBody>
      </p:sp>
      <p:sp>
        <p:nvSpPr>
          <p:cNvPr id="14403" name="Text Box 92"/>
          <p:cNvSpPr txBox="1">
            <a:spLocks noChangeArrowheads="1"/>
          </p:cNvSpPr>
          <p:nvPr/>
        </p:nvSpPr>
        <p:spPr bwMode="auto">
          <a:xfrm>
            <a:off x="6277310" y="4206875"/>
            <a:ext cx="36702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MS</a:t>
            </a:r>
          </a:p>
        </p:txBody>
      </p:sp>
      <p:sp>
        <p:nvSpPr>
          <p:cNvPr id="14404" name="Text Box 93"/>
          <p:cNvSpPr txBox="1">
            <a:spLocks noChangeArrowheads="1"/>
          </p:cNvSpPr>
          <p:nvPr/>
        </p:nvSpPr>
        <p:spPr bwMode="auto">
          <a:xfrm>
            <a:off x="3092230" y="2835276"/>
            <a:ext cx="36925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NV</a:t>
            </a:r>
          </a:p>
        </p:txBody>
      </p:sp>
      <p:sp>
        <p:nvSpPr>
          <p:cNvPr id="14405" name="Text Box 94"/>
          <p:cNvSpPr txBox="1">
            <a:spLocks noChangeArrowheads="1"/>
          </p:cNvSpPr>
          <p:nvPr/>
        </p:nvSpPr>
        <p:spPr bwMode="auto">
          <a:xfrm>
            <a:off x="3681864" y="3063436"/>
            <a:ext cx="338992"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UT</a:t>
            </a:r>
          </a:p>
        </p:txBody>
      </p:sp>
      <p:sp>
        <p:nvSpPr>
          <p:cNvPr id="14406" name="Text Box 96"/>
          <p:cNvSpPr txBox="1">
            <a:spLocks noChangeArrowheads="1"/>
          </p:cNvSpPr>
          <p:nvPr/>
        </p:nvSpPr>
        <p:spPr bwMode="auto">
          <a:xfrm>
            <a:off x="4207264" y="3873659"/>
            <a:ext cx="51740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NM</a:t>
            </a:r>
          </a:p>
        </p:txBody>
      </p:sp>
      <p:sp>
        <p:nvSpPr>
          <p:cNvPr id="14407" name="Text Box 97"/>
          <p:cNvSpPr txBox="1">
            <a:spLocks noChangeArrowheads="1"/>
          </p:cNvSpPr>
          <p:nvPr/>
        </p:nvSpPr>
        <p:spPr bwMode="auto">
          <a:xfrm>
            <a:off x="2602811" y="3199812"/>
            <a:ext cx="535460"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CA</a:t>
            </a:r>
            <a:endParaRPr lang="en-US" sz="1000" b="1" dirty="0">
              <a:solidFill>
                <a:srgbClr val="000000"/>
              </a:solidFill>
              <a:latin typeface="Calibri" charset="0"/>
              <a:cs typeface="Calibri" charset="0"/>
            </a:endParaRPr>
          </a:p>
        </p:txBody>
      </p:sp>
      <p:sp>
        <p:nvSpPr>
          <p:cNvPr id="14408" name="Text Box 98"/>
          <p:cNvSpPr txBox="1">
            <a:spLocks noChangeArrowheads="1"/>
          </p:cNvSpPr>
          <p:nvPr/>
        </p:nvSpPr>
        <p:spPr bwMode="auto">
          <a:xfrm>
            <a:off x="4222271" y="24542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WY</a:t>
            </a:r>
          </a:p>
        </p:txBody>
      </p:sp>
      <p:sp>
        <p:nvSpPr>
          <p:cNvPr id="14409" name="Text Box 99"/>
          <p:cNvSpPr txBox="1">
            <a:spLocks noChangeArrowheads="1"/>
          </p:cNvSpPr>
          <p:nvPr/>
        </p:nvSpPr>
        <p:spPr bwMode="auto">
          <a:xfrm>
            <a:off x="3468674" y="2225676"/>
            <a:ext cx="3139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ID</a:t>
            </a:r>
          </a:p>
        </p:txBody>
      </p:sp>
      <p:sp>
        <p:nvSpPr>
          <p:cNvPr id="14410" name="Text Box 100"/>
          <p:cNvSpPr txBox="1">
            <a:spLocks noChangeArrowheads="1"/>
          </p:cNvSpPr>
          <p:nvPr/>
        </p:nvSpPr>
        <p:spPr bwMode="auto">
          <a:xfrm>
            <a:off x="3038284" y="14890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WA</a:t>
            </a:r>
          </a:p>
        </p:txBody>
      </p:sp>
      <p:sp>
        <p:nvSpPr>
          <p:cNvPr id="14411" name="Text Box 101"/>
          <p:cNvSpPr txBox="1">
            <a:spLocks noChangeArrowheads="1"/>
          </p:cNvSpPr>
          <p:nvPr/>
        </p:nvSpPr>
        <p:spPr bwMode="auto">
          <a:xfrm>
            <a:off x="2840676" y="2044374"/>
            <a:ext cx="489315"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OR</a:t>
            </a:r>
          </a:p>
        </p:txBody>
      </p:sp>
      <p:sp>
        <p:nvSpPr>
          <p:cNvPr id="14412" name="Text Box 102"/>
          <p:cNvSpPr txBox="1">
            <a:spLocks noChangeArrowheads="1"/>
          </p:cNvSpPr>
          <p:nvPr/>
        </p:nvSpPr>
        <p:spPr bwMode="auto">
          <a:xfrm>
            <a:off x="5038669" y="1844676"/>
            <a:ext cx="4395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ND</a:t>
            </a:r>
          </a:p>
        </p:txBody>
      </p:sp>
      <p:sp>
        <p:nvSpPr>
          <p:cNvPr id="14413" name="Text Box 103"/>
          <p:cNvSpPr txBox="1">
            <a:spLocks noChangeArrowheads="1"/>
          </p:cNvSpPr>
          <p:nvPr/>
        </p:nvSpPr>
        <p:spPr bwMode="auto">
          <a:xfrm>
            <a:off x="5038669" y="2301876"/>
            <a:ext cx="4395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SD</a:t>
            </a:r>
          </a:p>
        </p:txBody>
      </p:sp>
      <p:sp>
        <p:nvSpPr>
          <p:cNvPr id="14414" name="Text Box 104"/>
          <p:cNvSpPr txBox="1">
            <a:spLocks noChangeArrowheads="1"/>
          </p:cNvSpPr>
          <p:nvPr/>
        </p:nvSpPr>
        <p:spPr bwMode="auto">
          <a:xfrm>
            <a:off x="5101468" y="28352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NE</a:t>
            </a:r>
          </a:p>
        </p:txBody>
      </p:sp>
      <p:sp>
        <p:nvSpPr>
          <p:cNvPr id="14417" name="Text Box 109"/>
          <p:cNvSpPr txBox="1">
            <a:spLocks noChangeArrowheads="1"/>
          </p:cNvSpPr>
          <p:nvPr/>
        </p:nvSpPr>
        <p:spPr bwMode="auto">
          <a:xfrm>
            <a:off x="6658074" y="3024660"/>
            <a:ext cx="371565" cy="230832"/>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dirty="0">
                <a:solidFill>
                  <a:srgbClr val="000000"/>
                </a:solidFill>
                <a:latin typeface="Calibri" charset="0"/>
                <a:cs typeface="Calibri" charset="0"/>
              </a:rPr>
              <a:t>IN</a:t>
            </a:r>
          </a:p>
        </p:txBody>
      </p:sp>
      <p:sp>
        <p:nvSpPr>
          <p:cNvPr id="14415" name="Text Box 105"/>
          <p:cNvSpPr txBox="1">
            <a:spLocks noChangeArrowheads="1"/>
          </p:cNvSpPr>
          <p:nvPr/>
        </p:nvSpPr>
        <p:spPr bwMode="auto">
          <a:xfrm>
            <a:off x="4096672" y="1768476"/>
            <a:ext cx="5023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MT</a:t>
            </a:r>
          </a:p>
        </p:txBody>
      </p:sp>
      <p:sp>
        <p:nvSpPr>
          <p:cNvPr id="14416" name="Text Box 108"/>
          <p:cNvSpPr txBox="1">
            <a:spLocks noChangeArrowheads="1"/>
          </p:cNvSpPr>
          <p:nvPr/>
        </p:nvSpPr>
        <p:spPr bwMode="auto">
          <a:xfrm>
            <a:off x="5917866" y="33686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MO</a:t>
            </a:r>
          </a:p>
        </p:txBody>
      </p:sp>
      <p:sp>
        <p:nvSpPr>
          <p:cNvPr id="14418" name="Text Box 110"/>
          <p:cNvSpPr txBox="1">
            <a:spLocks noChangeArrowheads="1"/>
          </p:cNvSpPr>
          <p:nvPr/>
        </p:nvSpPr>
        <p:spPr bwMode="auto">
          <a:xfrm>
            <a:off x="6734263" y="2530476"/>
            <a:ext cx="366332"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MI</a:t>
            </a:r>
          </a:p>
        </p:txBody>
      </p:sp>
      <p:sp>
        <p:nvSpPr>
          <p:cNvPr id="14419" name="Text Box 111"/>
          <p:cNvSpPr txBox="1">
            <a:spLocks noChangeArrowheads="1"/>
          </p:cNvSpPr>
          <p:nvPr/>
        </p:nvSpPr>
        <p:spPr bwMode="auto">
          <a:xfrm>
            <a:off x="6106265" y="2225676"/>
            <a:ext cx="376799"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WI</a:t>
            </a:r>
          </a:p>
        </p:txBody>
      </p:sp>
      <p:sp>
        <p:nvSpPr>
          <p:cNvPr id="14420" name="Text Box 112"/>
          <p:cNvSpPr txBox="1">
            <a:spLocks noChangeArrowheads="1"/>
          </p:cNvSpPr>
          <p:nvPr/>
        </p:nvSpPr>
        <p:spPr bwMode="auto">
          <a:xfrm>
            <a:off x="6278475" y="3028077"/>
            <a:ext cx="40917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IL</a:t>
            </a:r>
          </a:p>
        </p:txBody>
      </p:sp>
      <p:sp>
        <p:nvSpPr>
          <p:cNvPr id="14421" name="Text Box 113"/>
          <p:cNvSpPr txBox="1">
            <a:spLocks noChangeArrowheads="1"/>
          </p:cNvSpPr>
          <p:nvPr/>
        </p:nvSpPr>
        <p:spPr bwMode="auto">
          <a:xfrm>
            <a:off x="8344816" y="1759665"/>
            <a:ext cx="439600"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ME</a:t>
            </a:r>
          </a:p>
        </p:txBody>
      </p:sp>
      <p:sp>
        <p:nvSpPr>
          <p:cNvPr id="14422" name="Text Box 114"/>
          <p:cNvSpPr txBox="1">
            <a:spLocks noChangeArrowheads="1"/>
          </p:cNvSpPr>
          <p:nvPr/>
        </p:nvSpPr>
        <p:spPr bwMode="auto">
          <a:xfrm>
            <a:off x="6985462" y="29114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OH</a:t>
            </a:r>
          </a:p>
        </p:txBody>
      </p:sp>
      <p:sp>
        <p:nvSpPr>
          <p:cNvPr id="14423" name="Text Box 115"/>
          <p:cNvSpPr txBox="1">
            <a:spLocks noChangeArrowheads="1"/>
          </p:cNvSpPr>
          <p:nvPr/>
        </p:nvSpPr>
        <p:spPr bwMode="auto">
          <a:xfrm>
            <a:off x="6796242" y="3453740"/>
            <a:ext cx="45791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KY</a:t>
            </a:r>
          </a:p>
        </p:txBody>
      </p:sp>
      <p:grpSp>
        <p:nvGrpSpPr>
          <p:cNvPr id="6" name="Group 5"/>
          <p:cNvGrpSpPr/>
          <p:nvPr/>
        </p:nvGrpSpPr>
        <p:grpSpPr>
          <a:xfrm>
            <a:off x="3329991" y="4704809"/>
            <a:ext cx="698879" cy="479425"/>
            <a:chOff x="3031460" y="4816476"/>
            <a:chExt cx="698879" cy="479425"/>
          </a:xfrm>
          <a:solidFill>
            <a:schemeClr val="accent4">
              <a:lumMod val="60000"/>
              <a:lumOff val="40000"/>
            </a:schemeClr>
          </a:solidFill>
        </p:grpSpPr>
        <p:grpSp>
          <p:nvGrpSpPr>
            <p:cNvPr id="14390" name="Group 70"/>
            <p:cNvGrpSpPr>
              <a:grpSpLocks noChangeAspect="1"/>
            </p:cNvGrpSpPr>
            <p:nvPr/>
          </p:nvGrpSpPr>
          <p:grpSpPr bwMode="auto">
            <a:xfrm>
              <a:off x="3217474" y="4816476"/>
              <a:ext cx="512865" cy="479425"/>
              <a:chOff x="1735" y="3474"/>
              <a:chExt cx="860" cy="662"/>
            </a:xfrm>
            <a:grpFill/>
          </p:grpSpPr>
          <p:grpSp>
            <p:nvGrpSpPr>
              <p:cNvPr id="14460" name="Group 71"/>
              <p:cNvGrpSpPr>
                <a:grpSpLocks noChangeAspect="1"/>
              </p:cNvGrpSpPr>
              <p:nvPr/>
            </p:nvGrpSpPr>
            <p:grpSpPr bwMode="auto">
              <a:xfrm>
                <a:off x="1735" y="3474"/>
                <a:ext cx="860" cy="662"/>
                <a:chOff x="1735" y="3474"/>
                <a:chExt cx="860" cy="662"/>
              </a:xfrm>
              <a:grpFill/>
            </p:grpSpPr>
            <p:sp>
              <p:nvSpPr>
                <p:cNvPr id="14462" name="Freeform 72"/>
                <p:cNvSpPr>
                  <a:spLocks noChangeAspect="1"/>
                </p:cNvSpPr>
                <p:nvPr/>
              </p:nvSpPr>
              <p:spPr bwMode="auto">
                <a:xfrm>
                  <a:off x="1735" y="3557"/>
                  <a:ext cx="66" cy="96"/>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3" name="Freeform 73"/>
                <p:cNvSpPr>
                  <a:spLocks noChangeAspect="1"/>
                </p:cNvSpPr>
                <p:nvPr/>
              </p:nvSpPr>
              <p:spPr bwMode="auto">
                <a:xfrm>
                  <a:off x="1829" y="3474"/>
                  <a:ext cx="124" cy="121"/>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4" name="Freeform 74"/>
                <p:cNvSpPr>
                  <a:spLocks noChangeAspect="1"/>
                </p:cNvSpPr>
                <p:nvPr/>
              </p:nvSpPr>
              <p:spPr bwMode="auto">
                <a:xfrm>
                  <a:off x="1945" y="3557"/>
                  <a:ext cx="184" cy="13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5" name="Freeform 75"/>
                <p:cNvSpPr>
                  <a:spLocks noChangeAspect="1"/>
                </p:cNvSpPr>
                <p:nvPr/>
              </p:nvSpPr>
              <p:spPr bwMode="auto">
                <a:xfrm>
                  <a:off x="2135" y="3660"/>
                  <a:ext cx="146" cy="72"/>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6" name="Freeform 76"/>
                <p:cNvSpPr>
                  <a:spLocks noChangeAspect="1"/>
                </p:cNvSpPr>
                <p:nvPr/>
              </p:nvSpPr>
              <p:spPr bwMode="auto">
                <a:xfrm>
                  <a:off x="2178" y="3762"/>
                  <a:ext cx="60" cy="52"/>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7" name="Freeform 77"/>
                <p:cNvSpPr>
                  <a:spLocks noChangeAspect="1"/>
                </p:cNvSpPr>
                <p:nvPr/>
              </p:nvSpPr>
              <p:spPr bwMode="auto">
                <a:xfrm>
                  <a:off x="2243" y="3818"/>
                  <a:ext cx="41" cy="51"/>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sp>
              <p:nvSpPr>
                <p:cNvPr id="14468" name="Freeform 78"/>
                <p:cNvSpPr>
                  <a:spLocks noChangeAspect="1"/>
                </p:cNvSpPr>
                <p:nvPr/>
              </p:nvSpPr>
              <p:spPr bwMode="auto">
                <a:xfrm>
                  <a:off x="2346" y="3842"/>
                  <a:ext cx="249" cy="294"/>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sp>
            <p:nvSpPr>
              <p:cNvPr id="14461" name="Freeform 79"/>
              <p:cNvSpPr>
                <a:spLocks noChangeAspect="1"/>
              </p:cNvSpPr>
              <p:nvPr/>
            </p:nvSpPr>
            <p:spPr bwMode="auto">
              <a:xfrm>
                <a:off x="2258" y="3705"/>
                <a:ext cx="138" cy="115"/>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25400">
                <a:solidFill>
                  <a:schemeClr val="tx1"/>
                </a:solidFill>
                <a:round/>
                <a:headEnd/>
                <a:tailEnd/>
              </a:ln>
            </p:spPr>
            <p:txBody>
              <a:bodyPr wrap="none" anchor="ctr"/>
              <a:lstStyle/>
              <a:p>
                <a:pPr defTabSz="457200" eaLnBrk="1" hangingPunct="1"/>
                <a:endParaRPr lang="en-US" sz="1800">
                  <a:latin typeface="Calibri" charset="0"/>
                  <a:cs typeface="Calibri" charset="0"/>
                </a:endParaRPr>
              </a:p>
            </p:txBody>
          </p:sp>
        </p:grpSp>
        <p:sp>
          <p:nvSpPr>
            <p:cNvPr id="14424" name="Text Box 116"/>
            <p:cNvSpPr txBox="1">
              <a:spLocks noChangeArrowheads="1"/>
            </p:cNvSpPr>
            <p:nvPr/>
          </p:nvSpPr>
          <p:spPr bwMode="auto">
            <a:xfrm>
              <a:off x="3031460" y="4998909"/>
              <a:ext cx="37628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HI</a:t>
              </a:r>
            </a:p>
          </p:txBody>
        </p:sp>
      </p:grpSp>
      <p:sp>
        <p:nvSpPr>
          <p:cNvPr id="14425" name="Text Box 117"/>
          <p:cNvSpPr txBox="1">
            <a:spLocks noChangeArrowheads="1"/>
          </p:cNvSpPr>
          <p:nvPr/>
        </p:nvSpPr>
        <p:spPr bwMode="auto">
          <a:xfrm>
            <a:off x="2307532" y="4421124"/>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AK</a:t>
            </a:r>
          </a:p>
        </p:txBody>
      </p:sp>
      <p:sp>
        <p:nvSpPr>
          <p:cNvPr id="14426" name="Text Box 119"/>
          <p:cNvSpPr txBox="1">
            <a:spLocks noChangeArrowheads="1"/>
          </p:cNvSpPr>
          <p:nvPr/>
        </p:nvSpPr>
        <p:spPr bwMode="auto">
          <a:xfrm>
            <a:off x="7550660" y="2759076"/>
            <a:ext cx="46969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PA</a:t>
            </a:r>
          </a:p>
        </p:txBody>
      </p:sp>
      <p:sp>
        <p:nvSpPr>
          <p:cNvPr id="14428" name="Text Box 121"/>
          <p:cNvSpPr txBox="1">
            <a:spLocks noChangeArrowheads="1"/>
          </p:cNvSpPr>
          <p:nvPr/>
        </p:nvSpPr>
        <p:spPr bwMode="auto">
          <a:xfrm>
            <a:off x="7566534" y="3306168"/>
            <a:ext cx="405622"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VA</a:t>
            </a:r>
          </a:p>
        </p:txBody>
      </p:sp>
      <p:sp>
        <p:nvSpPr>
          <p:cNvPr id="14429" name="Text Box 122"/>
          <p:cNvSpPr txBox="1">
            <a:spLocks noChangeArrowheads="1"/>
          </p:cNvSpPr>
          <p:nvPr/>
        </p:nvSpPr>
        <p:spPr bwMode="auto">
          <a:xfrm>
            <a:off x="8555457" y="2682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CT</a:t>
            </a:r>
          </a:p>
        </p:txBody>
      </p:sp>
      <p:sp>
        <p:nvSpPr>
          <p:cNvPr id="14430" name="Text Box 123"/>
          <p:cNvSpPr txBox="1">
            <a:spLocks noChangeArrowheads="1"/>
          </p:cNvSpPr>
          <p:nvPr/>
        </p:nvSpPr>
        <p:spPr bwMode="auto">
          <a:xfrm>
            <a:off x="8304258" y="2835276"/>
            <a:ext cx="5023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NJ</a:t>
            </a:r>
          </a:p>
        </p:txBody>
      </p:sp>
      <p:sp>
        <p:nvSpPr>
          <p:cNvPr id="14431" name="Text Box 124"/>
          <p:cNvSpPr txBox="1">
            <a:spLocks noChangeArrowheads="1"/>
          </p:cNvSpPr>
          <p:nvPr/>
        </p:nvSpPr>
        <p:spPr bwMode="auto">
          <a:xfrm>
            <a:off x="8178658" y="3063876"/>
            <a:ext cx="376799" cy="246221"/>
          </a:xfrm>
          <a:prstGeom prst="rect">
            <a:avLst/>
          </a:prstGeom>
          <a:no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DE</a:t>
            </a:r>
          </a:p>
        </p:txBody>
      </p:sp>
      <p:sp>
        <p:nvSpPr>
          <p:cNvPr id="14432" name="Text Box 125"/>
          <p:cNvSpPr txBox="1">
            <a:spLocks noChangeArrowheads="1"/>
          </p:cNvSpPr>
          <p:nvPr/>
        </p:nvSpPr>
        <p:spPr bwMode="auto">
          <a:xfrm>
            <a:off x="8241458" y="3292476"/>
            <a:ext cx="565198"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MD</a:t>
            </a:r>
          </a:p>
        </p:txBody>
      </p:sp>
      <p:sp>
        <p:nvSpPr>
          <p:cNvPr id="14433" name="Text Box 126"/>
          <p:cNvSpPr txBox="1">
            <a:spLocks noChangeArrowheads="1"/>
          </p:cNvSpPr>
          <p:nvPr/>
        </p:nvSpPr>
        <p:spPr bwMode="auto">
          <a:xfrm>
            <a:off x="8555457" y="2530476"/>
            <a:ext cx="425654"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latin typeface="Calibri" charset="0"/>
                <a:cs typeface="Calibri" charset="0"/>
              </a:rPr>
              <a:t>RI</a:t>
            </a:r>
          </a:p>
        </p:txBody>
      </p:sp>
      <p:sp>
        <p:nvSpPr>
          <p:cNvPr id="14434" name="Text Box 127"/>
          <p:cNvSpPr txBox="1">
            <a:spLocks noChangeArrowheads="1"/>
          </p:cNvSpPr>
          <p:nvPr/>
        </p:nvSpPr>
        <p:spPr bwMode="auto">
          <a:xfrm>
            <a:off x="8013995" y="1561228"/>
            <a:ext cx="524485"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NH</a:t>
            </a:r>
          </a:p>
        </p:txBody>
      </p:sp>
      <p:sp>
        <p:nvSpPr>
          <p:cNvPr id="14435" name="Text Box 128"/>
          <p:cNvSpPr txBox="1">
            <a:spLocks noChangeArrowheads="1"/>
          </p:cNvSpPr>
          <p:nvPr/>
        </p:nvSpPr>
        <p:spPr bwMode="auto">
          <a:xfrm>
            <a:off x="7824281" y="1709528"/>
            <a:ext cx="457890"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VT</a:t>
            </a:r>
            <a:endParaRPr lang="en-US" sz="1000" b="1" dirty="0">
              <a:solidFill>
                <a:srgbClr val="000000"/>
              </a:solidFill>
              <a:latin typeface="Calibri" charset="0"/>
              <a:cs typeface="Calibri" charset="0"/>
            </a:endParaRPr>
          </a:p>
        </p:txBody>
      </p:sp>
      <p:sp>
        <p:nvSpPr>
          <p:cNvPr id="14436" name="Text Box 129"/>
          <p:cNvSpPr txBox="1">
            <a:spLocks noChangeArrowheads="1"/>
          </p:cNvSpPr>
          <p:nvPr/>
        </p:nvSpPr>
        <p:spPr bwMode="auto">
          <a:xfrm>
            <a:off x="8316686" y="3570069"/>
            <a:ext cx="376799" cy="246221"/>
          </a:xfrm>
          <a:prstGeom prst="rect">
            <a:avLst/>
          </a:prstGeom>
          <a:solidFill>
            <a:schemeClr val="bg1"/>
          </a:solidFill>
          <a:ln>
            <a:noFill/>
          </a:ln>
        </p:spPr>
        <p:txBody>
          <a:bodyPr>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DC</a:t>
            </a:r>
          </a:p>
        </p:txBody>
      </p:sp>
      <p:sp>
        <p:nvSpPr>
          <p:cNvPr id="14437" name="Text Box 130"/>
          <p:cNvSpPr txBox="1">
            <a:spLocks noChangeArrowheads="1"/>
          </p:cNvSpPr>
          <p:nvPr/>
        </p:nvSpPr>
        <p:spPr bwMode="auto">
          <a:xfrm>
            <a:off x="8555456" y="2149476"/>
            <a:ext cx="588543"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MA</a:t>
            </a:r>
          </a:p>
        </p:txBody>
      </p:sp>
      <p:sp>
        <p:nvSpPr>
          <p:cNvPr id="14439" name="Line 132"/>
          <p:cNvSpPr>
            <a:spLocks noChangeShapeType="1"/>
          </p:cNvSpPr>
          <p:nvPr/>
        </p:nvSpPr>
        <p:spPr bwMode="auto">
          <a:xfrm>
            <a:off x="8070066" y="3158656"/>
            <a:ext cx="188399" cy="76200"/>
          </a:xfrm>
          <a:prstGeom prst="line">
            <a:avLst/>
          </a:prstGeom>
          <a:solidFill>
            <a:schemeClr val="accent5">
              <a:lumMod val="20000"/>
              <a:lumOff val="80000"/>
            </a:schemeClr>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4440" name="Line 133"/>
          <p:cNvSpPr>
            <a:spLocks noChangeShapeType="1"/>
          </p:cNvSpPr>
          <p:nvPr/>
        </p:nvSpPr>
        <p:spPr bwMode="auto">
          <a:xfrm>
            <a:off x="7864659" y="3140076"/>
            <a:ext cx="439599"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 name="Line 134"/>
          <p:cNvSpPr>
            <a:spLocks noChangeShapeType="1"/>
          </p:cNvSpPr>
          <p:nvPr/>
        </p:nvSpPr>
        <p:spPr bwMode="auto">
          <a:xfrm>
            <a:off x="8304258" y="2606676"/>
            <a:ext cx="313999"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 name="Line 135"/>
          <p:cNvSpPr>
            <a:spLocks noChangeShapeType="1"/>
          </p:cNvSpPr>
          <p:nvPr/>
        </p:nvSpPr>
        <p:spPr bwMode="auto">
          <a:xfrm>
            <a:off x="8429858" y="2606676"/>
            <a:ext cx="188399"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 name="Line 136"/>
          <p:cNvSpPr>
            <a:spLocks noChangeShapeType="1"/>
          </p:cNvSpPr>
          <p:nvPr/>
        </p:nvSpPr>
        <p:spPr bwMode="auto">
          <a:xfrm>
            <a:off x="8131559" y="2963392"/>
            <a:ext cx="235498" cy="242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4" name="Line 137"/>
          <p:cNvSpPr>
            <a:spLocks noChangeShapeType="1"/>
          </p:cNvSpPr>
          <p:nvPr/>
        </p:nvSpPr>
        <p:spPr bwMode="auto">
          <a:xfrm flipV="1">
            <a:off x="8429858" y="2301876"/>
            <a:ext cx="188399" cy="152400"/>
          </a:xfrm>
          <a:prstGeom prst="line">
            <a:avLst/>
          </a:prstGeom>
          <a:solidFill>
            <a:schemeClr val="accent5">
              <a:lumMod val="40000"/>
              <a:lumOff val="60000"/>
            </a:schemeClr>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4445" name="Line 138"/>
          <p:cNvSpPr>
            <a:spLocks noChangeShapeType="1"/>
          </p:cNvSpPr>
          <p:nvPr/>
        </p:nvSpPr>
        <p:spPr bwMode="auto">
          <a:xfrm>
            <a:off x="8241458" y="1768476"/>
            <a:ext cx="62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6" name="Line 139"/>
          <p:cNvSpPr>
            <a:spLocks noChangeShapeType="1"/>
          </p:cNvSpPr>
          <p:nvPr/>
        </p:nvSpPr>
        <p:spPr bwMode="auto">
          <a:xfrm>
            <a:off x="8053059" y="1920876"/>
            <a:ext cx="6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9" name="Text Box 95"/>
          <p:cNvSpPr txBox="1">
            <a:spLocks noChangeArrowheads="1"/>
          </p:cNvSpPr>
          <p:nvPr/>
        </p:nvSpPr>
        <p:spPr bwMode="auto">
          <a:xfrm>
            <a:off x="4368804" y="3185089"/>
            <a:ext cx="43829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CO</a:t>
            </a:r>
          </a:p>
        </p:txBody>
      </p:sp>
      <p:sp>
        <p:nvSpPr>
          <p:cNvPr id="14451" name="Text Box 118"/>
          <p:cNvSpPr txBox="1">
            <a:spLocks noChangeArrowheads="1"/>
          </p:cNvSpPr>
          <p:nvPr/>
        </p:nvSpPr>
        <p:spPr bwMode="auto">
          <a:xfrm>
            <a:off x="7762823" y="2373155"/>
            <a:ext cx="418666"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NY</a:t>
            </a:r>
          </a:p>
        </p:txBody>
      </p:sp>
      <p:sp>
        <p:nvSpPr>
          <p:cNvPr id="14450" name="Text Box 107"/>
          <p:cNvSpPr txBox="1">
            <a:spLocks noChangeArrowheads="1"/>
          </p:cNvSpPr>
          <p:nvPr/>
        </p:nvSpPr>
        <p:spPr bwMode="auto">
          <a:xfrm>
            <a:off x="5791920" y="2732560"/>
            <a:ext cx="350825" cy="230832"/>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dirty="0">
                <a:solidFill>
                  <a:srgbClr val="000000"/>
                </a:solidFill>
                <a:latin typeface="Calibri" charset="0"/>
                <a:cs typeface="Calibri" charset="0"/>
              </a:rPr>
              <a:t>IA</a:t>
            </a:r>
          </a:p>
        </p:txBody>
      </p:sp>
      <p:sp>
        <p:nvSpPr>
          <p:cNvPr id="14452" name="Text Box 106"/>
          <p:cNvSpPr txBox="1">
            <a:spLocks noChangeArrowheads="1"/>
          </p:cNvSpPr>
          <p:nvPr/>
        </p:nvSpPr>
        <p:spPr bwMode="auto">
          <a:xfrm>
            <a:off x="5638476" y="2020015"/>
            <a:ext cx="453463"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MN</a:t>
            </a:r>
          </a:p>
        </p:txBody>
      </p:sp>
      <p:sp>
        <p:nvSpPr>
          <p:cNvPr id="148" name="Rectangle 7"/>
          <p:cNvSpPr>
            <a:spLocks noChangeArrowheads="1"/>
          </p:cNvSpPr>
          <p:nvPr/>
        </p:nvSpPr>
        <p:spPr bwMode="auto">
          <a:xfrm>
            <a:off x="8586989" y="3645999"/>
            <a:ext cx="106496" cy="115234"/>
          </a:xfrm>
          <a:prstGeom prst="rect">
            <a:avLst/>
          </a:prstGeom>
          <a:solidFill>
            <a:schemeClr val="tx2">
              <a:lumMod val="60000"/>
              <a:lumOff val="40000"/>
            </a:schemeClr>
          </a:solidFill>
          <a:ln w="9525">
            <a:solidFill>
              <a:schemeClr val="tx1"/>
            </a:solidFill>
            <a:miter lim="800000"/>
            <a:headEnd/>
            <a:tailEnd/>
          </a:ln>
        </p:spPr>
        <p:txBody>
          <a:bodyPr wrap="none" anchor="ctr"/>
          <a:lstStyle/>
          <a:p>
            <a:pPr defTabSz="457200" eaLnBrk="1" hangingPunct="1"/>
            <a:endParaRPr lang="en-US" sz="1800">
              <a:latin typeface="Calibri" charset="0"/>
              <a:cs typeface="Calibri" charset="0"/>
            </a:endParaRPr>
          </a:p>
        </p:txBody>
      </p:sp>
      <p:grpSp>
        <p:nvGrpSpPr>
          <p:cNvPr id="3" name="Group 2"/>
          <p:cNvGrpSpPr/>
          <p:nvPr/>
        </p:nvGrpSpPr>
        <p:grpSpPr>
          <a:xfrm>
            <a:off x="142043" y="1189418"/>
            <a:ext cx="2664160" cy="261610"/>
            <a:chOff x="104073" y="2025014"/>
            <a:chExt cx="2382771" cy="261610"/>
          </a:xfrm>
        </p:grpSpPr>
        <p:sp>
          <p:nvSpPr>
            <p:cNvPr id="14457" name="TextBox 146"/>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Federal</a:t>
              </a:r>
            </a:p>
          </p:txBody>
        </p:sp>
        <p:sp>
          <p:nvSpPr>
            <p:cNvPr id="152" name="Rectangle 7"/>
            <p:cNvSpPr>
              <a:spLocks noChangeArrowheads="1"/>
            </p:cNvSpPr>
            <p:nvPr/>
          </p:nvSpPr>
          <p:spPr bwMode="auto">
            <a:xfrm>
              <a:off x="104073" y="2088057"/>
              <a:ext cx="167571" cy="1524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sp>
        <p:nvSpPr>
          <p:cNvPr id="7" name="TextBox 6"/>
          <p:cNvSpPr txBox="1"/>
          <p:nvPr/>
        </p:nvSpPr>
        <p:spPr>
          <a:xfrm>
            <a:off x="6453976" y="4559278"/>
            <a:ext cx="184666" cy="369332"/>
          </a:xfrm>
          <a:prstGeom prst="rect">
            <a:avLst/>
          </a:prstGeom>
          <a:noFill/>
        </p:spPr>
        <p:txBody>
          <a:bodyPr wrap="none" rtlCol="0">
            <a:spAutoFit/>
          </a:bodyPr>
          <a:lstStyle/>
          <a:p>
            <a:endParaRPr lang="en-US" dirty="0"/>
          </a:p>
        </p:txBody>
      </p:sp>
      <p:grpSp>
        <p:nvGrpSpPr>
          <p:cNvPr id="145" name="Group 144"/>
          <p:cNvGrpSpPr/>
          <p:nvPr/>
        </p:nvGrpSpPr>
        <p:grpSpPr>
          <a:xfrm>
            <a:off x="128442" y="1531029"/>
            <a:ext cx="2664160" cy="261610"/>
            <a:chOff x="104073" y="2025014"/>
            <a:chExt cx="2382771" cy="261610"/>
          </a:xfrm>
        </p:grpSpPr>
        <p:sp>
          <p:nvSpPr>
            <p:cNvPr id="146" name="TextBox 146"/>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State</a:t>
              </a:r>
            </a:p>
          </p:txBody>
        </p:sp>
        <p:sp>
          <p:nvSpPr>
            <p:cNvPr id="147" name="Rectangle 7"/>
            <p:cNvSpPr>
              <a:spLocks noChangeArrowheads="1"/>
            </p:cNvSpPr>
            <p:nvPr/>
          </p:nvSpPr>
          <p:spPr bwMode="auto">
            <a:xfrm>
              <a:off x="104073" y="2088057"/>
              <a:ext cx="167571" cy="1524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sp>
        <p:nvSpPr>
          <p:cNvPr id="2" name="Rectangle 1"/>
          <p:cNvSpPr/>
          <p:nvPr/>
        </p:nvSpPr>
        <p:spPr>
          <a:xfrm>
            <a:off x="904140" y="6462069"/>
            <a:ext cx="7270801" cy="246221"/>
          </a:xfrm>
          <a:prstGeom prst="rect">
            <a:avLst/>
          </a:prstGeom>
        </p:spPr>
        <p:txBody>
          <a:bodyPr wrap="square">
            <a:spAutoFit/>
          </a:bodyPr>
          <a:lstStyle/>
          <a:p>
            <a:r>
              <a:rPr lang="en-US" sz="1000" dirty="0">
                <a:solidFill>
                  <a:srgbClr val="1A1A1A"/>
                </a:solidFill>
                <a:latin typeface="Arial" charset="0"/>
                <a:ea typeface="Arial" charset="0"/>
                <a:cs typeface="Arial" charset="0"/>
              </a:rPr>
              <a:t>Source: Center on Health Insurance Reforms, Georgetown University Health Policy Institute; Commonwealth Fund analysis.</a:t>
            </a:r>
            <a:endParaRPr lang="en-US" sz="1000" dirty="0">
              <a:latin typeface="Arial" charset="0"/>
              <a:ea typeface="Arial" charset="0"/>
              <a:cs typeface="Arial" charset="0"/>
            </a:endParaRPr>
          </a:p>
        </p:txBody>
      </p:sp>
      <p:sp>
        <p:nvSpPr>
          <p:cNvPr id="151" name="TextBox 150"/>
          <p:cNvSpPr txBox="1"/>
          <p:nvPr/>
        </p:nvSpPr>
        <p:spPr>
          <a:xfrm>
            <a:off x="939466" y="5488931"/>
            <a:ext cx="7200150" cy="861774"/>
          </a:xfrm>
          <a:prstGeom prst="rect">
            <a:avLst/>
          </a:prstGeom>
          <a:noFill/>
        </p:spPr>
        <p:txBody>
          <a:bodyPr wrap="square" rtlCol="0">
            <a:spAutoFit/>
          </a:bodyPr>
          <a:lstStyle/>
          <a:p>
            <a:r>
              <a:rPr lang="en-US" sz="1000" dirty="0">
                <a:latin typeface="Arial" charset="0"/>
                <a:ea typeface="Arial" charset="0"/>
                <a:cs typeface="Arial" charset="0"/>
              </a:rPr>
              <a:t>Notes: </a:t>
            </a:r>
            <a:r>
              <a:rPr lang="en-US" sz="1000" dirty="0">
                <a:latin typeface="Arial" charset="0"/>
                <a:cs typeface="Arial" charset="0"/>
              </a:rPr>
              <a:t>Coding on this map reflects the state’s enforcement strategy across issuers, providers, and air ambulance providers. The scope includes provisions of the law that are narrowly relevant to surprise medical billing, not other related provisions of the No Surprises Act. Sections of the law included are 2799A-1(a) and 2799A-1(b) (both relating to requirements on issuers), 2799B-1 and 2799B-2 (both relating to requirements on providers), and 2799A-2(a) and 2799B-5 (both relating to air ambulances).</a:t>
            </a:r>
          </a:p>
        </p:txBody>
      </p:sp>
      <p:grpSp>
        <p:nvGrpSpPr>
          <p:cNvPr id="150" name="Group 149">
            <a:extLst>
              <a:ext uri="{FF2B5EF4-FFF2-40B4-BE49-F238E27FC236}">
                <a16:creationId xmlns:a16="http://schemas.microsoft.com/office/drawing/2014/main" id="{9EBDE2BF-AB8D-6F4D-B4D7-C060AD8E1F75}"/>
              </a:ext>
            </a:extLst>
          </p:cNvPr>
          <p:cNvGrpSpPr/>
          <p:nvPr/>
        </p:nvGrpSpPr>
        <p:grpSpPr>
          <a:xfrm>
            <a:off x="130070" y="1886505"/>
            <a:ext cx="2664160" cy="261610"/>
            <a:chOff x="104073" y="2025014"/>
            <a:chExt cx="2382771" cy="261610"/>
          </a:xfrm>
        </p:grpSpPr>
        <p:sp>
          <p:nvSpPr>
            <p:cNvPr id="153" name="TextBox 146">
              <a:extLst>
                <a:ext uri="{FF2B5EF4-FFF2-40B4-BE49-F238E27FC236}">
                  <a16:creationId xmlns:a16="http://schemas.microsoft.com/office/drawing/2014/main" id="{2FB8C9FD-71E7-5649-985F-809BB3DA21DD}"/>
                </a:ext>
              </a:extLst>
            </p:cNvPr>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Shared</a:t>
              </a:r>
            </a:p>
          </p:txBody>
        </p:sp>
        <p:sp>
          <p:nvSpPr>
            <p:cNvPr id="155" name="Rectangle 7">
              <a:extLst>
                <a:ext uri="{FF2B5EF4-FFF2-40B4-BE49-F238E27FC236}">
                  <a16:creationId xmlns:a16="http://schemas.microsoft.com/office/drawing/2014/main" id="{393AA9BF-2D5C-DD4D-8C7D-0F3A4E52C0F3}"/>
                </a:ext>
              </a:extLst>
            </p:cNvPr>
            <p:cNvSpPr>
              <a:spLocks noChangeArrowheads="1"/>
            </p:cNvSpPr>
            <p:nvPr/>
          </p:nvSpPr>
          <p:spPr bwMode="auto">
            <a:xfrm>
              <a:off x="104073" y="2088057"/>
              <a:ext cx="167571" cy="152400"/>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defTabSz="457200" eaLnBrk="1" hangingPunct="1"/>
              <a:endParaRPr lang="en-US" sz="1800">
                <a:latin typeface="Arial" pitchFamily="34" charset="0"/>
                <a:cs typeface="Arial" pitchFamily="34" charset="0"/>
              </a:endParaRPr>
            </a:p>
          </p:txBody>
        </p:sp>
      </p:grpSp>
      <p:grpSp>
        <p:nvGrpSpPr>
          <p:cNvPr id="157" name="Group 156">
            <a:extLst>
              <a:ext uri="{FF2B5EF4-FFF2-40B4-BE49-F238E27FC236}">
                <a16:creationId xmlns:a16="http://schemas.microsoft.com/office/drawing/2014/main" id="{E84192C6-9C61-6041-B23C-451CC02C2A87}"/>
              </a:ext>
            </a:extLst>
          </p:cNvPr>
          <p:cNvGrpSpPr/>
          <p:nvPr/>
        </p:nvGrpSpPr>
        <p:grpSpPr>
          <a:xfrm>
            <a:off x="138374" y="2711353"/>
            <a:ext cx="2664160" cy="261610"/>
            <a:chOff x="104073" y="2025014"/>
            <a:chExt cx="2382771" cy="261610"/>
          </a:xfrm>
        </p:grpSpPr>
        <p:sp>
          <p:nvSpPr>
            <p:cNvPr id="158" name="TextBox 146">
              <a:extLst>
                <a:ext uri="{FF2B5EF4-FFF2-40B4-BE49-F238E27FC236}">
                  <a16:creationId xmlns:a16="http://schemas.microsoft.com/office/drawing/2014/main" id="{372AE333-1067-9B4E-8A84-C77ABA0CCAD0}"/>
                </a:ext>
              </a:extLst>
            </p:cNvPr>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Detail Not Yet Available</a:t>
              </a:r>
            </a:p>
          </p:txBody>
        </p:sp>
        <p:sp>
          <p:nvSpPr>
            <p:cNvPr id="159" name="Rectangle 7">
              <a:extLst>
                <a:ext uri="{FF2B5EF4-FFF2-40B4-BE49-F238E27FC236}">
                  <a16:creationId xmlns:a16="http://schemas.microsoft.com/office/drawing/2014/main" id="{B5606BB1-D615-DD48-B779-438D2129F5C9}"/>
                </a:ext>
              </a:extLst>
            </p:cNvPr>
            <p:cNvSpPr>
              <a:spLocks noChangeArrowheads="1"/>
            </p:cNvSpPr>
            <p:nvPr/>
          </p:nvSpPr>
          <p:spPr bwMode="auto">
            <a:xfrm>
              <a:off x="104073" y="2088057"/>
              <a:ext cx="167571" cy="152400"/>
            </a:xfrm>
            <a:prstGeom prst="rect">
              <a:avLst/>
            </a:prstGeom>
            <a:solidFill>
              <a:schemeClr val="bg1">
                <a:lumMod val="65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grpSp>
        <p:nvGrpSpPr>
          <p:cNvPr id="160" name="Group 159">
            <a:extLst>
              <a:ext uri="{FF2B5EF4-FFF2-40B4-BE49-F238E27FC236}">
                <a16:creationId xmlns:a16="http://schemas.microsoft.com/office/drawing/2014/main" id="{6CABB73A-6A4E-6845-BD9E-C21E34BB39FE}"/>
              </a:ext>
            </a:extLst>
          </p:cNvPr>
          <p:cNvGrpSpPr/>
          <p:nvPr/>
        </p:nvGrpSpPr>
        <p:grpSpPr>
          <a:xfrm>
            <a:off x="128108" y="2288896"/>
            <a:ext cx="2664160" cy="261610"/>
            <a:chOff x="104073" y="2025014"/>
            <a:chExt cx="2382771" cy="261610"/>
          </a:xfrm>
        </p:grpSpPr>
        <p:sp>
          <p:nvSpPr>
            <p:cNvPr id="161" name="TextBox 146">
              <a:extLst>
                <a:ext uri="{FF2B5EF4-FFF2-40B4-BE49-F238E27FC236}">
                  <a16:creationId xmlns:a16="http://schemas.microsoft.com/office/drawing/2014/main" id="{0FB52FA7-8376-864D-A0A8-8C8CD6FE71D1}"/>
                </a:ext>
              </a:extLst>
            </p:cNvPr>
            <p:cNvSpPr txBox="1">
              <a:spLocks noChangeArrowheads="1"/>
            </p:cNvSpPr>
            <p:nvPr/>
          </p:nvSpPr>
          <p:spPr bwMode="auto">
            <a:xfrm>
              <a:off x="341379" y="2025014"/>
              <a:ext cx="2145465" cy="26161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latin typeface="Arial" pitchFamily="34" charset="0"/>
                  <a:cs typeface="Arial" pitchFamily="34" charset="0"/>
                </a:rPr>
                <a:t>Shared (Collaborative)</a:t>
              </a:r>
            </a:p>
          </p:txBody>
        </p:sp>
        <p:sp>
          <p:nvSpPr>
            <p:cNvPr id="162" name="Rectangle 7">
              <a:extLst>
                <a:ext uri="{FF2B5EF4-FFF2-40B4-BE49-F238E27FC236}">
                  <a16:creationId xmlns:a16="http://schemas.microsoft.com/office/drawing/2014/main" id="{0B45B80B-75D7-2A4B-A1EC-A74102F64D9E}"/>
                </a:ext>
              </a:extLst>
            </p:cNvPr>
            <p:cNvSpPr>
              <a:spLocks noChangeArrowheads="1"/>
            </p:cNvSpPr>
            <p:nvPr/>
          </p:nvSpPr>
          <p:spPr bwMode="auto">
            <a:xfrm>
              <a:off x="104073" y="2088057"/>
              <a:ext cx="167571" cy="152400"/>
            </a:xfrm>
            <a:prstGeom prst="rect">
              <a:avLst/>
            </a:prstGeom>
            <a:solidFill>
              <a:schemeClr val="tx2">
                <a:lumMod val="60000"/>
                <a:lumOff val="40000"/>
              </a:schemeClr>
            </a:solidFill>
            <a:ln w="9525">
              <a:solidFill>
                <a:schemeClr val="tx1"/>
              </a:solidFill>
              <a:miter lim="800000"/>
              <a:headEnd/>
              <a:tailEnd/>
            </a:ln>
          </p:spPr>
          <p:txBody>
            <a:bodyPr wrap="none" anchor="ctr"/>
            <a:lstStyle/>
            <a:p>
              <a:pPr defTabSz="457200" eaLnBrk="1" hangingPunct="1"/>
              <a:endParaRPr lang="en-US" sz="1800" dirty="0">
                <a:latin typeface="Arial" pitchFamily="34" charset="0"/>
                <a:cs typeface="Arial" pitchFamily="34" charset="0"/>
              </a:endParaRPr>
            </a:p>
          </p:txBody>
        </p:sp>
      </p:grpSp>
      <p:sp>
        <p:nvSpPr>
          <p:cNvPr id="166" name="Text Box 120">
            <a:extLst>
              <a:ext uri="{FF2B5EF4-FFF2-40B4-BE49-F238E27FC236}">
                <a16:creationId xmlns:a16="http://schemas.microsoft.com/office/drawing/2014/main" id="{F5A51B06-F660-D841-BED4-8C0D018E9320}"/>
              </a:ext>
            </a:extLst>
          </p:cNvPr>
          <p:cNvSpPr txBox="1">
            <a:spLocks noChangeArrowheads="1"/>
          </p:cNvSpPr>
          <p:nvPr/>
        </p:nvSpPr>
        <p:spPr bwMode="auto">
          <a:xfrm>
            <a:off x="7252379" y="3208580"/>
            <a:ext cx="583821" cy="246221"/>
          </a:xfrm>
          <a:prstGeom prst="rect">
            <a:avLst/>
          </a:prstGeom>
          <a:noFill/>
          <a:ln>
            <a:noFill/>
          </a:ln>
        </p:spPr>
        <p:txBody>
          <a:bodyPr wrap="square">
            <a:spAutoFit/>
          </a:bodyPr>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000000"/>
                </a:solidFill>
                <a:latin typeface="Calibri" charset="0"/>
                <a:cs typeface="Calibri" charset="0"/>
              </a:rPr>
              <a:t>WV</a:t>
            </a:r>
          </a:p>
        </p:txBody>
      </p:sp>
      <p:sp>
        <p:nvSpPr>
          <p:cNvPr id="163" name="Title 1">
            <a:extLst>
              <a:ext uri="{FF2B5EF4-FFF2-40B4-BE49-F238E27FC236}">
                <a16:creationId xmlns:a16="http://schemas.microsoft.com/office/drawing/2014/main" id="{F6393D23-B02D-4095-A965-6B21A7DB8CE8}"/>
              </a:ext>
            </a:extLst>
          </p:cNvPr>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b="1" dirty="0">
                <a:latin typeface="Baskerville Old Face" charset="0"/>
                <a:ea typeface="Baskerville Old Face" charset="0"/>
                <a:cs typeface="Baskerville Old Face" charset="0"/>
              </a:rPr>
              <a:t>Enforcement Strategy</a:t>
            </a:r>
            <a:endParaRPr lang="en-US" dirty="0"/>
          </a:p>
        </p:txBody>
      </p:sp>
      <p:sp>
        <p:nvSpPr>
          <p:cNvPr id="164" name="Slide Number Placeholder 2">
            <a:extLst>
              <a:ext uri="{FF2B5EF4-FFF2-40B4-BE49-F238E27FC236}">
                <a16:creationId xmlns:a16="http://schemas.microsoft.com/office/drawing/2014/main" id="{FD0C2C57-C2E9-47DE-A07B-41F0E77BEB4E}"/>
              </a:ext>
            </a:extLst>
          </p:cNvPr>
          <p:cNvSpPr>
            <a:spLocks noGrp="1"/>
          </p:cNvSpPr>
          <p:nvPr>
            <p:ph type="sldNum" sz="quarter" idx="12"/>
          </p:nvPr>
        </p:nvSpPr>
        <p:spPr>
          <a:xfrm>
            <a:off x="8531788" y="5648960"/>
            <a:ext cx="548640" cy="396240"/>
          </a:xfrm>
        </p:spPr>
        <p:txBody>
          <a:bodyPr/>
          <a:lstStyle/>
          <a:p>
            <a:fld id="{09D98FE0-9405-47E5-BFCE-B1E48616763A}" type="slidenum">
              <a:rPr lang="en-US" smtClean="0"/>
              <a:pPr/>
              <a:t>9</a:t>
            </a:fld>
            <a:endParaRPr lang="en-US" dirty="0"/>
          </a:p>
        </p:txBody>
      </p:sp>
    </p:spTree>
    <p:extLst>
      <p:ext uri="{BB962C8B-B14F-4D97-AF65-F5344CB8AC3E}">
        <p14:creationId xmlns:p14="http://schemas.microsoft.com/office/powerpoint/2010/main" val="389470270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IC_presentation_PPT_2.potx [Read-Only]" id="{27912BEE-B2BD-4278-BF8C-A22F92C2E673}" vid="{17620353-4B37-4336-828F-17E83F044A5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ctr"/>
      <a:lstStyle>
        <a:defPPr>
          <a:defRPr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3" ma:contentTypeDescription="Create a new document." ma:contentTypeScope="" ma:versionID="3d7e81bc372b3a73e50742b19d1dcbc1">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da2f94c216c490a95acb2fe195904569"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7C92BE-2DBE-44A1-9740-F9CFA2DE9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2B60CF-40F9-4360-8516-8A258CFA1767}">
  <ds:schemaRefs>
    <ds:schemaRef ds:uri="http://schemas.microsoft.com/office/2006/metadata/properties"/>
    <ds:schemaRef ds:uri="http://www.w3.org/XML/1998/namespace"/>
    <ds:schemaRef ds:uri="29e91428-62e1-404e-8dba-d479e0ef01ba"/>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fd0705cf-2316-48c0-96f8-e5d689de0d99"/>
  </ds:schemaRefs>
</ds:datastoreItem>
</file>

<file path=customXml/itemProps3.xml><?xml version="1.0" encoding="utf-8"?>
<ds:datastoreItem xmlns:ds="http://schemas.openxmlformats.org/officeDocument/2006/customXml" ds:itemID="{742938EF-51BD-4AC1-96A4-8B2A1939C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138</TotalTime>
  <Words>2975</Words>
  <Application>Microsoft Office PowerPoint</Application>
  <PresentationFormat>On-screen Show (4:3)</PresentationFormat>
  <Paragraphs>474</Paragraphs>
  <Slides>31</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Arial</vt:lpstr>
      <vt:lpstr>Baskerville Old Face</vt:lpstr>
      <vt:lpstr>Calibri</vt:lpstr>
      <vt:lpstr>Cambria</vt:lpstr>
      <vt:lpstr>Georgia</vt:lpstr>
      <vt:lpstr>News Gothic MT</vt:lpstr>
      <vt:lpstr>Segoe UI</vt:lpstr>
      <vt:lpstr>Symbol</vt:lpstr>
      <vt:lpstr>System Font Regular</vt:lpstr>
      <vt:lpstr>Trebuchet MS Regular</vt:lpstr>
      <vt:lpstr>Wingdings</vt:lpstr>
      <vt:lpstr>1_Office Theme</vt:lpstr>
      <vt:lpstr>Adjacency</vt:lpstr>
      <vt:lpstr>OIC_presentation_PPT</vt:lpstr>
      <vt:lpstr>1_Office Theme</vt:lpstr>
      <vt:lpstr>SURPRISE MEDICAL BILLS</vt:lpstr>
      <vt:lpstr>SURPRISE MEDICAL BILLS: Latest Court Challenges and What Consumers Can Expect</vt:lpstr>
      <vt:lpstr>Surprise Medical Bills:  Latest Court Challenges and What Consumers Can Expect</vt:lpstr>
      <vt:lpstr>Resources and Housekeeping</vt:lpstr>
      <vt:lpstr>Introduction</vt:lpstr>
      <vt:lpstr>Implementing the No Surprises Act: Federal-State Collaboration</vt:lpstr>
      <vt:lpstr>No Surprises Act: An Overview</vt:lpstr>
      <vt:lpstr>Enforcement and Complaint Process</vt:lpstr>
      <vt:lpstr>PowerPoint Presentation</vt:lpstr>
      <vt:lpstr>PowerPoint Presentation</vt:lpstr>
      <vt:lpstr>Processes for Determining Payments to Out-of-Network Providers</vt:lpstr>
      <vt:lpstr>PowerPoint Presentation</vt:lpstr>
      <vt:lpstr>Determining Payments under Federal Law</vt:lpstr>
      <vt:lpstr>Factors for IDR Entity’s Consideration</vt:lpstr>
      <vt:lpstr>What Should a Consumer Do?</vt:lpstr>
      <vt:lpstr>Litigation Over the NSA: The Issue</vt:lpstr>
      <vt:lpstr>Aggressive Litigation by Providers</vt:lpstr>
      <vt:lpstr>Impact and What to Expect Next</vt:lpstr>
      <vt:lpstr>Surprise Billing in Washington State</vt:lpstr>
      <vt:lpstr>Washington State BBPA &amp; the NSA</vt:lpstr>
      <vt:lpstr>From the consumer’s perspective</vt:lpstr>
      <vt:lpstr>From the consumer’s perspective</vt:lpstr>
      <vt:lpstr>From a state regulator’s perspective</vt:lpstr>
      <vt:lpstr>From a state regulator’s perspective </vt:lpstr>
      <vt:lpstr>Lessons for other states</vt:lpstr>
      <vt:lpstr>Appendix  </vt:lpstr>
      <vt:lpstr>E2SHB 1688 (as passed by Legislature) – Aligning the No Surprises Act &amp; the Balance Billing Protection Act </vt:lpstr>
      <vt:lpstr>E2SHB 1688 (as passed by Legislature) – Aligning the No Surprises Act &amp; the Balance Billing Protection Act </vt:lpstr>
      <vt:lpstr>E2SHB 1688 (as passed by Legislature) – Aligning the No Surprises Act &amp; the Balance Billing Protection Act </vt:lpstr>
      <vt:lpstr>E2SHB 1688 (as passed by Legislature) – Aligning the No Surprises Act &amp; the Balance Billing Protection Act </vt:lpstr>
      <vt:lpstr>E2SHB 1688 (as passed by Legislature) – Aligning the No Surprises Act &amp; the Balance Billing Protection 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Gabrielle O'Brien</cp:lastModifiedBy>
  <cp:revision>14</cp:revision>
  <dcterms:created xsi:type="dcterms:W3CDTF">2018-01-16T15:08:05Z</dcterms:created>
  <dcterms:modified xsi:type="dcterms:W3CDTF">2022-03-25T16:27:23Z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Order">
    <vt:r8>15812600</vt:r8>
  </property>
</Properties>
</file>