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5.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6.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0" r:id="rId4"/>
    <p:sldMasterId id="2147483818" r:id="rId5"/>
    <p:sldMasterId id="2147483837" r:id="rId6"/>
    <p:sldMasterId id="2147483884" r:id="rId7"/>
    <p:sldMasterId id="2147483934" r:id="rId8"/>
    <p:sldMasterId id="2147483978" r:id="rId9"/>
    <p:sldMasterId id="2147484027" r:id="rId10"/>
  </p:sldMasterIdLst>
  <p:notesMasterIdLst>
    <p:notesMasterId r:id="rId28"/>
  </p:notesMasterIdLst>
  <p:handoutMasterIdLst>
    <p:handoutMasterId r:id="rId29"/>
  </p:handoutMasterIdLst>
  <p:sldIdLst>
    <p:sldId id="1634" r:id="rId11"/>
    <p:sldId id="328" r:id="rId12"/>
    <p:sldId id="1802" r:id="rId13"/>
    <p:sldId id="1803" r:id="rId14"/>
    <p:sldId id="1819" r:id="rId15"/>
    <p:sldId id="1820" r:id="rId16"/>
    <p:sldId id="445" r:id="rId17"/>
    <p:sldId id="1797" r:id="rId18"/>
    <p:sldId id="472" r:id="rId19"/>
    <p:sldId id="422" r:id="rId20"/>
    <p:sldId id="458" r:id="rId21"/>
    <p:sldId id="455" r:id="rId22"/>
    <p:sldId id="1747" r:id="rId23"/>
    <p:sldId id="1692" r:id="rId24"/>
    <p:sldId id="1690" r:id="rId25"/>
    <p:sldId id="1605" r:id="rId26"/>
    <p:sldId id="483" r:id="rId27"/>
  </p:sldIdLst>
  <p:sldSz cx="9144000" cy="6858000" type="screen4x3"/>
  <p:notesSz cx="7010400" cy="9236075"/>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2988" userDrawn="1">
          <p15:clr>
            <a:srgbClr val="A4A3A4"/>
          </p15:clr>
        </p15:guide>
        <p15:guide id="3" orient="horz" pos="1094" userDrawn="1">
          <p15:clr>
            <a:srgbClr val="A4A3A4"/>
          </p15:clr>
        </p15:guide>
        <p15:guide id="4" pos="249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lebohile Masitha" initials="RM" lastIdx="9" clrIdx="6">
    <p:extLst>
      <p:ext uri="{19B8F6BF-5375-455C-9EA6-DF929625EA0E}">
        <p15:presenceInfo xmlns:p15="http://schemas.microsoft.com/office/powerpoint/2012/main" userId="S::rm@cmwf.org::55eff3c7-d91b-47f9-a1b1-6eb067a4a129" providerId="AD"/>
      </p:ext>
    </p:extLst>
  </p:cmAuthor>
  <p:cmAuthor id="1" name="Purnendu Biswas" initials="PB" lastIdx="1" clrIdx="0"/>
  <p:cmAuthor id="2" name="Don Moulds" initials="DM" lastIdx="4" clrIdx="1"/>
  <p:cmAuthor id="3" name="Shanoor Seervai" initials="SS" lastIdx="2" clrIdx="2"/>
  <p:cmAuthor id="4" name="Jen Wilson" initials="JW" lastIdx="1" clrIdx="3"/>
  <p:cmAuthor id="5" name="Jen Wilson" initials="JW [2]" lastIdx="1" clrIdx="4"/>
  <p:cmAuthor id="6" name="Sara R. Collins" initials="SRC" lastIdx="4" clrIdx="5">
    <p:extLst>
      <p:ext uri="{19B8F6BF-5375-455C-9EA6-DF929625EA0E}">
        <p15:presenceInfo xmlns:p15="http://schemas.microsoft.com/office/powerpoint/2012/main" userId="S::SRC@CMWF.org::dfbb467f-0fd7-48a6-a78e-014a35e76e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D99"/>
    <a:srgbClr val="CDDBE5"/>
    <a:srgbClr val="6794B1"/>
    <a:srgbClr val="044C7F"/>
    <a:srgbClr val="92D7D7"/>
    <a:srgbClr val="B7E5E4"/>
    <a:srgbClr val="4ABDBC"/>
    <a:srgbClr val="E3E5E7"/>
    <a:srgbClr val="5F5A9D"/>
    <a:srgbClr val="F49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3DB25-60E0-4608-9D2B-D0E336F674B5}" v="3" dt="2022-03-28T16:21:37.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63" y="77"/>
      </p:cViewPr>
      <p:guideLst>
        <p:guide orient="horz" pos="2328"/>
        <p:guide pos="2988"/>
        <p:guide orient="horz" pos="1094"/>
        <p:guide pos="249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05614071996291E-2"/>
          <c:y val="4.2631875378346833E-2"/>
          <c:w val="0.93465337432648143"/>
          <c:h val="0.71817670491595564"/>
        </c:manualLayout>
      </c:layout>
      <c:lineChart>
        <c:grouping val="standard"/>
        <c:varyColors val="0"/>
        <c:ser>
          <c:idx val="0"/>
          <c:order val="0"/>
          <c:tx>
            <c:strRef>
              <c:f>Sheet1!$B$1</c:f>
              <c:strCache>
                <c:ptCount val="1"/>
                <c:pt idx="0">
                  <c:v>Prior-Law Projections</c:v>
                </c:pt>
              </c:strCache>
            </c:strRef>
          </c:tx>
          <c:spPr>
            <a:ln w="28575" cap="rnd">
              <a:solidFill>
                <a:schemeClr val="accent1"/>
              </a:solidFill>
              <a:round/>
            </a:ln>
            <a:effectLst/>
          </c:spPr>
          <c:marker>
            <c:symbol val="none"/>
          </c:marker>
          <c:dLbls>
            <c:dLbl>
              <c:idx val="2"/>
              <c:layout>
                <c:manualLayout>
                  <c:x val="-1.0435087496226705E-2"/>
                  <c:y val="-2.9603202677529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CF-48E2-A0B8-0FFDC0B3E3B3}"/>
                </c:ext>
              </c:extLst>
            </c:dLbl>
            <c:dLbl>
              <c:idx val="3"/>
              <c:layout>
                <c:manualLayout>
                  <c:x val="-2.0860614783572408E-2"/>
                  <c:y val="-3.8737170409921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A3-4638-BA55-4DB6615E129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0</c:formatCode>
                <c:ptCount val="11"/>
                <c:pt idx="0">
                  <c:v>55</c:v>
                </c:pt>
                <c:pt idx="1">
                  <c:v>56</c:v>
                </c:pt>
                <c:pt idx="2">
                  <c:v>56</c:v>
                </c:pt>
                <c:pt idx="3">
                  <c:v>56</c:v>
                </c:pt>
                <c:pt idx="4">
                  <c:v>56</c:v>
                </c:pt>
                <c:pt idx="5">
                  <c:v>57</c:v>
                </c:pt>
                <c:pt idx="6">
                  <c:v>58</c:v>
                </c:pt>
                <c:pt idx="7">
                  <c:v>57</c:v>
                </c:pt>
                <c:pt idx="8">
                  <c:v>59</c:v>
                </c:pt>
                <c:pt idx="9">
                  <c:v>60</c:v>
                </c:pt>
                <c:pt idx="10">
                  <c:v>60</c:v>
                </c:pt>
              </c:numCache>
            </c:numRef>
          </c:val>
          <c:smooth val="0"/>
          <c:extLst>
            <c:ext xmlns:c16="http://schemas.microsoft.com/office/drawing/2014/chart" uri="{C3380CC4-5D6E-409C-BE32-E72D297353CC}">
              <c16:uniqueId val="{00000001-6DCF-48E2-A0B8-0FFDC0B3E3B3}"/>
            </c:ext>
          </c:extLst>
        </c:ser>
        <c:ser>
          <c:idx val="1"/>
          <c:order val="1"/>
          <c:tx>
            <c:strRef>
              <c:f>Sheet1!$C$1</c:f>
              <c:strCache>
                <c:ptCount val="1"/>
                <c:pt idx="0">
                  <c:v>ACA Projections</c:v>
                </c:pt>
              </c:strCache>
            </c:strRef>
          </c:tx>
          <c:spPr>
            <a:ln w="28575" cap="rnd">
              <a:solidFill>
                <a:schemeClr val="accent2"/>
              </a:solidFill>
              <a:round/>
            </a:ln>
            <a:effectLst/>
          </c:spPr>
          <c:marker>
            <c:symbol val="none"/>
          </c:marker>
          <c:dLbls>
            <c:dLbl>
              <c:idx val="0"/>
              <c:layout>
                <c:manualLayout>
                  <c:x val="-3.3317519140876432E-2"/>
                  <c:y val="2.515102271274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CF-48E2-A0B8-0FFDC0B3E3B3}"/>
                </c:ext>
              </c:extLst>
            </c:dLbl>
            <c:dLbl>
              <c:idx val="1"/>
              <c:layout>
                <c:manualLayout>
                  <c:x val="-3.2969635103557375E-2"/>
                  <c:y val="3.3635051811073138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418271542017619E-2"/>
                      <c:h val="7.4561187900204912E-2"/>
                    </c:manualLayout>
                  </c15:layout>
                </c:ext>
                <c:ext xmlns:c16="http://schemas.microsoft.com/office/drawing/2014/chart" uri="{C3380CC4-5D6E-409C-BE32-E72D297353CC}">
                  <c16:uniqueId val="{00000003-6DCF-48E2-A0B8-0FFDC0B3E3B3}"/>
                </c:ext>
              </c:extLst>
            </c:dLbl>
            <c:dLbl>
              <c:idx val="2"/>
              <c:layout>
                <c:manualLayout>
                  <c:x val="-1.4988136975804785E-2"/>
                  <c:y val="-2.7558554941788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CF-48E2-A0B8-0FFDC0B3E3B3}"/>
                </c:ext>
              </c:extLst>
            </c:dLbl>
            <c:dLbl>
              <c:idx val="6"/>
              <c:layout>
                <c:manualLayout>
                  <c:x val="-1.6887989485682271E-2"/>
                  <c:y val="3.9417025724691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CF-48E2-A0B8-0FFDC0B3E3B3}"/>
                </c:ext>
              </c:extLst>
            </c:dLbl>
            <c:dLbl>
              <c:idx val="7"/>
              <c:layout>
                <c:manualLayout>
                  <c:x val="-1.3272198984275608E-2"/>
                  <c:y val="3.9831744095124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92-495F-B710-6D0736A5272F}"/>
                </c:ext>
              </c:extLst>
            </c:dLbl>
            <c:dLbl>
              <c:idx val="8"/>
              <c:layout>
                <c:manualLayout>
                  <c:x val="-1.7825248463853686E-2"/>
                  <c:y val="3.421967877333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6C-4DA4-993D-ABA4FE1D9A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0</c:formatCode>
                <c:ptCount val="11"/>
                <c:pt idx="0">
                  <c:v>53</c:v>
                </c:pt>
                <c:pt idx="1">
                  <c:v>53</c:v>
                </c:pt>
                <c:pt idx="2">
                  <c:v>41</c:v>
                </c:pt>
                <c:pt idx="3">
                  <c:v>36</c:v>
                </c:pt>
                <c:pt idx="4">
                  <c:v>30</c:v>
                </c:pt>
                <c:pt idx="5">
                  <c:v>29</c:v>
                </c:pt>
                <c:pt idx="6">
                  <c:v>29</c:v>
                </c:pt>
                <c:pt idx="7">
                  <c:v>29</c:v>
                </c:pt>
                <c:pt idx="8">
                  <c:v>29</c:v>
                </c:pt>
                <c:pt idx="9">
                  <c:v>30</c:v>
                </c:pt>
                <c:pt idx="10">
                  <c:v>30</c:v>
                </c:pt>
              </c:numCache>
            </c:numRef>
          </c:val>
          <c:smooth val="0"/>
          <c:extLst>
            <c:ext xmlns:c16="http://schemas.microsoft.com/office/drawing/2014/chart" uri="{C3380CC4-5D6E-409C-BE32-E72D297353CC}">
              <c16:uniqueId val="{00000006-6DCF-48E2-A0B8-0FFDC0B3E3B3}"/>
            </c:ext>
          </c:extLst>
        </c:ser>
        <c:ser>
          <c:idx val="2"/>
          <c:order val="2"/>
          <c:tx>
            <c:strRef>
              <c:f>Sheet1!$D$1</c:f>
              <c:strCache>
                <c:ptCount val="1"/>
                <c:pt idx="0">
                  <c:v>Actual</c:v>
                </c:pt>
              </c:strCache>
            </c:strRef>
          </c:tx>
          <c:spPr>
            <a:ln w="28575" cap="rnd">
              <a:solidFill>
                <a:schemeClr val="accent3"/>
              </a:solidFill>
              <a:round/>
            </a:ln>
            <a:effectLst/>
          </c:spPr>
          <c:marker>
            <c:symbol val="none"/>
          </c:marker>
          <c:dLbls>
            <c:dLbl>
              <c:idx val="2"/>
              <c:layout>
                <c:manualLayout>
                  <c:x val="-1.719140661504313E-2"/>
                  <c:y val="3.79839605405523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CF-48E2-A0B8-0FFDC0B3E3B3}"/>
                </c:ext>
              </c:extLst>
            </c:dLbl>
            <c:dLbl>
              <c:idx val="6"/>
              <c:layout>
                <c:manualLayout>
                  <c:x val="-1.1206715855534838E-2"/>
                  <c:y val="-2.8672351055454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CF-48E2-A0B8-0FFDC0B3E3B3}"/>
                </c:ext>
              </c:extLst>
            </c:dLbl>
            <c:dLbl>
              <c:idx val="7"/>
              <c:layout>
                <c:manualLayout>
                  <c:x val="-2.0860614783572408E-2"/>
                  <c:y val="-2.5801359843198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92-495F-B710-6D0736A5272F}"/>
                </c:ext>
              </c:extLst>
            </c:dLbl>
            <c:dLbl>
              <c:idx val="8"/>
              <c:layout>
                <c:manualLayout>
                  <c:x val="-2.0860614783572408E-2"/>
                  <c:y val="-3.141342516498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6C-4DA4-993D-ABA4FE1D9A7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Sheet1!$D$2:$D$12</c:f>
              <c:numCache>
                <c:formatCode>0</c:formatCode>
                <c:ptCount val="11"/>
                <c:pt idx="0">
                  <c:v>45.2</c:v>
                </c:pt>
                <c:pt idx="1">
                  <c:v>44.3</c:v>
                </c:pt>
                <c:pt idx="2">
                  <c:v>35.700000000000003</c:v>
                </c:pt>
                <c:pt idx="3">
                  <c:v>28.4</c:v>
                </c:pt>
                <c:pt idx="4">
                  <c:v>28.2</c:v>
                </c:pt>
                <c:pt idx="5">
                  <c:v>28.9</c:v>
                </c:pt>
                <c:pt idx="6">
                  <c:v>30.1</c:v>
                </c:pt>
                <c:pt idx="7">
                  <c:v>32.799999999999997</c:v>
                </c:pt>
                <c:pt idx="8">
                  <c:v>31.2</c:v>
                </c:pt>
              </c:numCache>
            </c:numRef>
          </c:val>
          <c:smooth val="0"/>
          <c:extLst>
            <c:ext xmlns:c16="http://schemas.microsoft.com/office/drawing/2014/chart" uri="{C3380CC4-5D6E-409C-BE32-E72D297353CC}">
              <c16:uniqueId val="{00000009-6DCF-48E2-A0B8-0FFDC0B3E3B3}"/>
            </c:ext>
          </c:extLst>
        </c:ser>
        <c:dLbls>
          <c:showLegendKey val="0"/>
          <c:showVal val="0"/>
          <c:showCatName val="0"/>
          <c:showSerName val="0"/>
          <c:showPercent val="0"/>
          <c:showBubbleSize val="0"/>
        </c:dLbls>
        <c:smooth val="0"/>
        <c:axId val="471589064"/>
        <c:axId val="471589392"/>
      </c:lineChart>
      <c:catAx>
        <c:axId val="4715890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a:solidFill>
                      <a:schemeClr val="tx1"/>
                    </a:solidFill>
                  </a:rPr>
                  <a:t>Years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1589392"/>
        <c:crosses val="autoZero"/>
        <c:auto val="1"/>
        <c:lblAlgn val="ctr"/>
        <c:lblOffset val="100"/>
        <c:noMultiLvlLbl val="0"/>
      </c:catAx>
      <c:valAx>
        <c:axId val="471589392"/>
        <c:scaling>
          <c:orientation val="minMax"/>
          <c:min val="1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1589064"/>
        <c:crosses val="autoZero"/>
        <c:crossBetween val="between"/>
      </c:valAx>
      <c:spPr>
        <a:noFill/>
        <a:ln>
          <a:noFill/>
        </a:ln>
        <a:effectLst/>
      </c:spPr>
    </c:plotArea>
    <c:legend>
      <c:legendPos val="b"/>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ACA Enhanced 1: Expanded subsidies</c:v>
                </c:pt>
                <c:pt idx="1">
                  <c:v>ACA Enhanced II: Restored mandate</c:v>
                </c:pt>
                <c:pt idx="2">
                  <c:v>ACA Enhanced III: Filled Medicaid eligibility gap</c:v>
                </c:pt>
                <c:pt idx="3">
                  <c:v>ACA Enhanced IV: Public option/capped provider rates</c:v>
                </c:pt>
                <c:pt idx="4">
                  <c:v>Universal Coverage V: Autoenrollment &amp; public option</c:v>
                </c:pt>
                <c:pt idx="5">
                  <c:v>Universal Coverage VI: Enhanced subsidies</c:v>
                </c:pt>
              </c:strCache>
            </c:strRef>
          </c:cat>
          <c:val>
            <c:numRef>
              <c:f>Sheet1!$B$2:$B$7</c:f>
              <c:numCache>
                <c:formatCode>"$"#,##0</c:formatCode>
                <c:ptCount val="6"/>
                <c:pt idx="0">
                  <c:v>321</c:v>
                </c:pt>
                <c:pt idx="1">
                  <c:v>307</c:v>
                </c:pt>
                <c:pt idx="2">
                  <c:v>1030</c:v>
                </c:pt>
                <c:pt idx="3">
                  <c:v>590</c:v>
                </c:pt>
                <c:pt idx="4">
                  <c:v>1530</c:v>
                </c:pt>
                <c:pt idx="5">
                  <c:v>2015</c:v>
                </c:pt>
              </c:numCache>
            </c:numRef>
          </c:val>
          <c:extLst>
            <c:ext xmlns:c16="http://schemas.microsoft.com/office/drawing/2014/chart" uri="{C3380CC4-5D6E-409C-BE32-E72D297353CC}">
              <c16:uniqueId val="{00000000-B5C4-4723-8CA2-30B02486BEC0}"/>
            </c:ext>
          </c:extLst>
        </c:ser>
        <c:dLbls>
          <c:showLegendKey val="0"/>
          <c:showVal val="0"/>
          <c:showCatName val="0"/>
          <c:showSerName val="0"/>
          <c:showPercent val="0"/>
          <c:showBubbleSize val="0"/>
        </c:dLbls>
        <c:gapWidth val="150"/>
        <c:overlap val="-18"/>
        <c:axId val="525770224"/>
        <c:axId val="525761696"/>
      </c:barChart>
      <c:catAx>
        <c:axId val="52577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InterFace"/>
                <a:ea typeface="+mn-ea"/>
                <a:cs typeface="+mn-cs"/>
              </a:defRPr>
            </a:pPr>
            <a:endParaRPr lang="en-US"/>
          </a:p>
        </c:txPr>
        <c:crossAx val="525761696"/>
        <c:crosses val="autoZero"/>
        <c:auto val="1"/>
        <c:lblAlgn val="ctr"/>
        <c:lblOffset val="100"/>
        <c:noMultiLvlLbl val="0"/>
      </c:catAx>
      <c:valAx>
        <c:axId val="525761696"/>
        <c:scaling>
          <c:orientation val="minMax"/>
        </c:scaling>
        <c:delete val="1"/>
        <c:axPos val="l"/>
        <c:numFmt formatCode="&quot;$&quot;#,##0" sourceLinked="1"/>
        <c:majorTickMark val="none"/>
        <c:minorTickMark val="none"/>
        <c:tickLblPos val="nextTo"/>
        <c:crossAx val="52577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 Law</c:v>
                </c:pt>
                <c:pt idx="1">
                  <c:v>Single Payer "Lite"</c:v>
                </c:pt>
                <c:pt idx="2">
                  <c:v>Single Payer Enhanced</c:v>
                </c:pt>
              </c:strCache>
            </c:strRef>
          </c:cat>
          <c:val>
            <c:numRef>
              <c:f>Sheet1!$B$2:$B$4</c:f>
              <c:numCache>
                <c:formatCode>General</c:formatCode>
                <c:ptCount val="3"/>
                <c:pt idx="0">
                  <c:v>32.200000000000003</c:v>
                </c:pt>
                <c:pt idx="1">
                  <c:v>10.8</c:v>
                </c:pt>
                <c:pt idx="2">
                  <c:v>0</c:v>
                </c:pt>
              </c:numCache>
            </c:numRef>
          </c:val>
          <c:extLst>
            <c:ext xmlns:c16="http://schemas.microsoft.com/office/drawing/2014/chart" uri="{C3380CC4-5D6E-409C-BE32-E72D297353CC}">
              <c16:uniqueId val="{00000000-B5C4-4723-8CA2-30B02486BEC0}"/>
            </c:ext>
          </c:extLst>
        </c:ser>
        <c:dLbls>
          <c:showLegendKey val="0"/>
          <c:showVal val="0"/>
          <c:showCatName val="0"/>
          <c:showSerName val="0"/>
          <c:showPercent val="0"/>
          <c:showBubbleSize val="0"/>
        </c:dLbls>
        <c:gapWidth val="75"/>
        <c:overlap val="-18"/>
        <c:axId val="525770224"/>
        <c:axId val="525761696"/>
      </c:barChart>
      <c:catAx>
        <c:axId val="52577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525761696"/>
        <c:crosses val="autoZero"/>
        <c:auto val="1"/>
        <c:lblAlgn val="ctr"/>
        <c:lblOffset val="100"/>
        <c:noMultiLvlLbl val="0"/>
      </c:catAx>
      <c:valAx>
        <c:axId val="52576169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77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723357374849424"/>
          <c:y val="0.13546889000699597"/>
          <c:w val="0.6694822052118754"/>
          <c:h val="0.77888566709230467"/>
        </c:manualLayout>
      </c:layout>
      <c:barChart>
        <c:barDir val="col"/>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3-B62F-4C24-B4CC-CD48241D2FD3}"/>
              </c:ext>
            </c:extLst>
          </c:dPt>
          <c:dPt>
            <c:idx val="1"/>
            <c:invertIfNegative val="0"/>
            <c:bubble3D val="0"/>
            <c:spPr>
              <a:solidFill>
                <a:schemeClr val="tx1"/>
              </a:solidFill>
              <a:ln>
                <a:noFill/>
              </a:ln>
              <a:effectLst/>
            </c:spPr>
            <c:extLst>
              <c:ext xmlns:c16="http://schemas.microsoft.com/office/drawing/2014/chart" uri="{C3380CC4-5D6E-409C-BE32-E72D297353CC}">
                <c16:uniqueId val="{00000002-B62F-4C24-B4CC-CD48241D2FD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Single Payer "Lite"</c:v>
                </c:pt>
                <c:pt idx="1">
                  <c:v>Single Payer Enhanced</c:v>
                </c:pt>
              </c:strCache>
            </c:strRef>
          </c:cat>
          <c:val>
            <c:numRef>
              <c:f>Sheet1!$B$2:$B$3</c:f>
              <c:numCache>
                <c:formatCode>0.0</c:formatCode>
                <c:ptCount val="2"/>
                <c:pt idx="0">
                  <c:v>17.600000000000001</c:v>
                </c:pt>
                <c:pt idx="1">
                  <c:v>34</c:v>
                </c:pt>
              </c:numCache>
            </c:numRef>
          </c:val>
          <c:extLst>
            <c:ext xmlns:c16="http://schemas.microsoft.com/office/drawing/2014/chart" uri="{C3380CC4-5D6E-409C-BE32-E72D297353CC}">
              <c16:uniqueId val="{00000000-B62F-4C24-B4CC-CD48241D2FD3}"/>
            </c:ext>
          </c:extLst>
        </c:ser>
        <c:dLbls>
          <c:showLegendKey val="0"/>
          <c:showVal val="0"/>
          <c:showCatName val="0"/>
          <c:showSerName val="0"/>
          <c:showPercent val="0"/>
          <c:showBubbleSize val="0"/>
        </c:dLbls>
        <c:gapWidth val="118"/>
        <c:overlap val="-16"/>
        <c:axId val="525770224"/>
        <c:axId val="525761696"/>
      </c:barChart>
      <c:catAx>
        <c:axId val="52577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525761696"/>
        <c:crosses val="autoZero"/>
        <c:auto val="1"/>
        <c:lblAlgn val="ctr"/>
        <c:lblOffset val="100"/>
        <c:noMultiLvlLbl val="0"/>
      </c:catAx>
      <c:valAx>
        <c:axId val="525761696"/>
        <c:scaling>
          <c:orientation val="minMax"/>
        </c:scaling>
        <c:delete val="0"/>
        <c:axPos val="l"/>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77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Uninsured</c:v>
                </c:pt>
              </c:strCache>
            </c:strRef>
          </c:tx>
          <c:spPr>
            <a:ln w="28575" cap="rnd">
              <a:solidFill>
                <a:schemeClr val="accent1"/>
              </a:solidFill>
              <a:round/>
            </a:ln>
            <a:effectLst/>
          </c:spPr>
          <c:marker>
            <c:symbol val="none"/>
          </c:marker>
          <c:dLbls>
            <c:dLbl>
              <c:idx val="0"/>
              <c:layout>
                <c:manualLayout>
                  <c:x val="-3.0470838220811172E-2"/>
                  <c:y val="-5.7080335234606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B9-4D87-BA89-C13CEF1604CA}"/>
                </c:ext>
              </c:extLst>
            </c:dLbl>
            <c:dLbl>
              <c:idx val="1"/>
              <c:layout>
                <c:manualLayout>
                  <c:x val="7.6938550812995551E-3"/>
                  <c:y val="-3.1411881530213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81-431C-98D9-B2CCD6E46C36}"/>
                </c:ext>
              </c:extLst>
            </c:dLbl>
            <c:dLbl>
              <c:idx val="5"/>
              <c:layout>
                <c:manualLayout>
                  <c:x val="-1.1550884847633813E-2"/>
                  <c:y val="-4.21144443867024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81-431C-98D9-B2CCD6E46C36}"/>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30-4B91-9FBD-86A406B79B61}"/>
                </c:ext>
              </c:extLst>
            </c:dLbl>
            <c:dLbl>
              <c:idx val="29"/>
              <c:layout>
                <c:manualLayout>
                  <c:x val="-1.1226098291877916E-2"/>
                  <c:y val="-3.2107688569466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B9-4D87-BA89-C13CEF1604CA}"/>
                </c:ext>
              </c:extLst>
            </c:dLbl>
            <c:dLbl>
              <c:idx val="33"/>
              <c:layout>
                <c:manualLayout>
                  <c:x val="1.6037283274111141E-3"/>
                  <c:y val="6.4215377138932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B9-4D87-BA89-C13CEF1604CA}"/>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B9-4D87-BA89-C13CEF1604C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2021(Q1)</c:v>
                </c:pt>
                <c:pt idx="13">
                  <c:v>2021(Q2)</c:v>
                </c:pt>
                <c:pt idx="14">
                  <c:v>2021(Q3)</c:v>
                </c:pt>
              </c:strCache>
            </c:strRef>
          </c:cat>
          <c:val>
            <c:numRef>
              <c:f>Sheet1!$B$2:$B$16</c:f>
              <c:numCache>
                <c:formatCode>General</c:formatCode>
                <c:ptCount val="15"/>
                <c:pt idx="0">
                  <c:v>17.5</c:v>
                </c:pt>
                <c:pt idx="1">
                  <c:v>18.2</c:v>
                </c:pt>
                <c:pt idx="2">
                  <c:v>17.2</c:v>
                </c:pt>
                <c:pt idx="3">
                  <c:v>16.899999999999999</c:v>
                </c:pt>
                <c:pt idx="4">
                  <c:v>16.7</c:v>
                </c:pt>
                <c:pt idx="5">
                  <c:v>13.3</c:v>
                </c:pt>
                <c:pt idx="6">
                  <c:v>10.6</c:v>
                </c:pt>
                <c:pt idx="7">
                  <c:v>10.3</c:v>
                </c:pt>
                <c:pt idx="8">
                  <c:v>10.7</c:v>
                </c:pt>
                <c:pt idx="9">
                  <c:v>11</c:v>
                </c:pt>
                <c:pt idx="10">
                  <c:v>12.1</c:v>
                </c:pt>
                <c:pt idx="11">
                  <c:v>11.5</c:v>
                </c:pt>
                <c:pt idx="12">
                  <c:v>11.3</c:v>
                </c:pt>
                <c:pt idx="13">
                  <c:v>11.5</c:v>
                </c:pt>
                <c:pt idx="14">
                  <c:v>10.7</c:v>
                </c:pt>
              </c:numCache>
            </c:numRef>
          </c:val>
          <c:smooth val="0"/>
          <c:extLst>
            <c:ext xmlns:c16="http://schemas.microsoft.com/office/drawing/2014/chart" uri="{C3380CC4-5D6E-409C-BE32-E72D297353CC}">
              <c16:uniqueId val="{00000000-A32F-410A-A1D2-45899D2EF867}"/>
            </c:ext>
          </c:extLst>
        </c:ser>
        <c:dLbls>
          <c:showLegendKey val="0"/>
          <c:showVal val="0"/>
          <c:showCatName val="0"/>
          <c:showSerName val="0"/>
          <c:showPercent val="0"/>
          <c:showBubbleSize val="0"/>
        </c:dLbls>
        <c:smooth val="0"/>
        <c:axId val="471589064"/>
        <c:axId val="471589392"/>
      </c:lineChart>
      <c:catAx>
        <c:axId val="471589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1589392"/>
        <c:crosses val="autoZero"/>
        <c:auto val="1"/>
        <c:lblAlgn val="ctr"/>
        <c:lblOffset val="100"/>
        <c:noMultiLvlLbl val="0"/>
      </c:catAx>
      <c:valAx>
        <c:axId val="4715893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89064"/>
        <c:crosses val="autoZero"/>
        <c:crossBetween val="between"/>
      </c:valAx>
      <c:spPr>
        <a:noFill/>
        <a:ln>
          <a:noFill/>
        </a:ln>
        <a:effectLst/>
      </c:spPr>
    </c:plotArea>
    <c:legend>
      <c:legendPos val="t"/>
      <c:layout>
        <c:manualLayout>
          <c:xMode val="edge"/>
          <c:yMode val="edge"/>
          <c:x val="0.83117943358588475"/>
          <c:y val="4.281025142595498E-2"/>
          <c:w val="0.14912754022043309"/>
          <c:h val="7.0497584900678256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000" baseline="0"/>
              <a:t>29.2 million uninsured, under age 65, 2019</a:t>
            </a:r>
            <a:endParaRPr lang="en-US" sz="2000"/>
          </a:p>
        </c:rich>
      </c:tx>
      <c:layout>
        <c:manualLayout>
          <c:xMode val="edge"/>
          <c:yMode val="edge"/>
          <c:x val="0.26175232188475328"/>
          <c:y val="3.55088030489883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5682153037884969"/>
          <c:y val="0.14727215075830793"/>
          <c:w val="0.53551634348036847"/>
          <c:h val="0.80936100574181413"/>
        </c:manualLayout>
      </c:layout>
      <c:pieChart>
        <c:varyColors val="1"/>
        <c:ser>
          <c:idx val="0"/>
          <c:order val="0"/>
          <c:tx>
            <c:strRef>
              <c:f>Sheet1!$B$1</c:f>
              <c:strCache>
                <c:ptCount val="1"/>
                <c:pt idx="0">
                  <c:v>Millions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83B0-4DD4-A93C-041381C6AC8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83B0-4DD4-A93C-041381C6AC8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83B0-4DD4-A93C-041381C6AC8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83B0-4DD4-A93C-041381C6AC8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83B0-4DD4-A93C-041381C6AC8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C-D1CC-41A7-A837-4484A5F498AD}"/>
              </c:ext>
            </c:extLst>
          </c:dPt>
          <c:dLbls>
            <c:dLbl>
              <c:idx val="0"/>
              <c:layout>
                <c:manualLayout>
                  <c:x val="-0.24276203289250173"/>
                  <c:y val="0.1216607813266625"/>
                </c:manualLayout>
              </c:layout>
              <c:tx>
                <c:rich>
                  <a:bodyPr/>
                  <a:lstStyle/>
                  <a:p>
                    <a:fld id="{42047E9A-F5D5-4E4D-B121-A902041E11D6}" type="CATEGORYNAME">
                      <a:rPr lang="en-US"/>
                      <a:pPr/>
                      <a:t>[CATEGORY NAME]</a:t>
                    </a:fld>
                    <a:endParaRPr lang="en-US" baseline="0"/>
                  </a:p>
                  <a:p>
                    <a:r>
                      <a:rPr lang="en-US" b="1"/>
                      <a:t>11.2 million</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378245319489873"/>
                      <c:h val="0.39571130710710384"/>
                    </c:manualLayout>
                  </c15:layout>
                  <c15:dlblFieldTable/>
                  <c15:showDataLabelsRange val="0"/>
                </c:ext>
                <c:ext xmlns:c16="http://schemas.microsoft.com/office/drawing/2014/chart" uri="{C3380CC4-5D6E-409C-BE32-E72D297353CC}">
                  <c16:uniqueId val="{00000002-83B0-4DD4-A93C-041381C6AC8A}"/>
                </c:ext>
              </c:extLst>
            </c:dLbl>
            <c:dLbl>
              <c:idx val="1"/>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fld id="{BD6827FC-79B9-4E53-842C-7F1A360C75B5}" type="CATEGORYNAME">
                      <a:rPr lang="en-US" sz="1400" smtClean="0"/>
                      <a:pPr>
                        <a:defRPr sz="1400">
                          <a:solidFill>
                            <a:schemeClr val="tx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327937440171491"/>
                      <c:h val="0.35105819115303522"/>
                    </c:manualLayout>
                  </c15:layout>
                  <c15:dlblFieldTable/>
                  <c15:showDataLabelsRange val="0"/>
                </c:ext>
                <c:ext xmlns:c16="http://schemas.microsoft.com/office/drawing/2014/chart" uri="{C3380CC4-5D6E-409C-BE32-E72D297353CC}">
                  <c16:uniqueId val="{00000005-83B0-4DD4-A93C-041381C6AC8A}"/>
                </c:ext>
              </c:extLst>
            </c:dLbl>
            <c:dLbl>
              <c:idx val="2"/>
              <c:layout>
                <c:manualLayout>
                  <c:x val="0.1378442344705873"/>
                  <c:y val="-0.12984624012967258"/>
                </c:manualLayout>
              </c:layout>
              <c:tx>
                <c:rich>
                  <a:bodyPr/>
                  <a:lstStyle/>
                  <a:p>
                    <a:fld id="{8271CC7F-9D31-4D57-A778-A04E5D8C37ED}" type="CATEGORYNAME">
                      <a:rPr lang="en-US" smtClean="0">
                        <a:solidFill>
                          <a:schemeClr val="bg1"/>
                        </a:solidFill>
                      </a:rPr>
                      <a:pPr/>
                      <a:t>[CATEGORY NAME]</a:t>
                    </a:fld>
                    <a:r>
                      <a:rPr lang="en-US"/>
                      <a:t> </a:t>
                    </a:r>
                    <a:r>
                      <a:rPr lang="en-US" b="1"/>
                      <a:t>4.8 million</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83B0-4DD4-A93C-041381C6AC8A}"/>
                </c:ext>
              </c:extLst>
            </c:dLbl>
            <c:dLbl>
              <c:idx val="3"/>
              <c:layout>
                <c:manualLayout>
                  <c:x val="0.21005113752708451"/>
                  <c:y val="6.1438815474895069E-2"/>
                </c:manualLayout>
              </c:layout>
              <c:tx>
                <c:rich>
                  <a:bodyPr/>
                  <a:lstStyle/>
                  <a:p>
                    <a:fld id="{F861A559-6B98-4AB1-8C4C-47741B6D60BA}" type="CATEGORYNAME">
                      <a:rPr lang="en-US"/>
                      <a:pPr/>
                      <a:t>[CATEGORY NAME]</a:t>
                    </a:fld>
                    <a:endParaRPr lang="en-US" baseline="0"/>
                  </a:p>
                  <a:p>
                    <a:fld id="{67A89F2A-5344-4F91-BC56-B9E307B6CC4C}" type="VALUE">
                      <a:rPr lang="en-US" b="1" smtClean="0"/>
                      <a:pPr/>
                      <a:t>[VALUE]</a:t>
                    </a:fld>
                    <a:r>
                      <a:rPr lang="en-US" b="1"/>
                      <a:t> million</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83B0-4DD4-A93C-041381C6AC8A}"/>
                </c:ext>
              </c:extLst>
            </c:dLbl>
            <c:dLbl>
              <c:idx val="4"/>
              <c:layout>
                <c:manualLayout>
                  <c:x val="-0.16709254391810771"/>
                  <c:y val="5.2385766291549368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fld id="{E37BCB19-5C59-4906-AA89-79E8BCBB2805}" type="CATEGORYNAME">
                      <a:rPr lang="en-US" sz="1400" smtClean="0"/>
                      <a:pPr>
                        <a:defRPr sz="1400">
                          <a:solidFill>
                            <a:schemeClr val="tx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3B0-4DD4-A93C-041381C6AC8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100-399% FPL, eligible for subsidized marketplace coverage, or employer-provided coverage</c:v>
                </c:pt>
                <c:pt idx="1">
                  <c:v>400%+ FPL, newly eligible for subsidized marketplace coverage, or employer-provided coverage</c:v>
                </c:pt>
                <c:pt idx="2">
                  <c:v>&lt;100% FPL, living in a Medicaid non-expansion state</c:v>
                </c:pt>
                <c:pt idx="3">
                  <c:v>Eligible for Medicaid or CHIP</c:v>
                </c:pt>
                <c:pt idx="4">
                  <c:v>Undocumented immigrants</c:v>
                </c:pt>
              </c:strCache>
            </c:strRef>
          </c:cat>
          <c:val>
            <c:numRef>
              <c:f>Sheet1!$B$2:$B$6</c:f>
              <c:numCache>
                <c:formatCode>0.0</c:formatCode>
                <c:ptCount val="5"/>
                <c:pt idx="0">
                  <c:v>11.2</c:v>
                </c:pt>
                <c:pt idx="1">
                  <c:v>3.6</c:v>
                </c:pt>
                <c:pt idx="2">
                  <c:v>4.8</c:v>
                </c:pt>
                <c:pt idx="3">
                  <c:v>6.4</c:v>
                </c:pt>
                <c:pt idx="4">
                  <c:v>3.1</c:v>
                </c:pt>
              </c:numCache>
            </c:numRef>
          </c:val>
          <c:extLst>
            <c:ext xmlns:c16="http://schemas.microsoft.com/office/drawing/2014/chart" uri="{C3380CC4-5D6E-409C-BE32-E72D297353CC}">
              <c16:uniqueId val="{00000000-83B0-4DD4-A93C-041381C6AC8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9853399836372624E-2"/>
          <c:w val="0.99803793789695272"/>
          <c:h val="0.83300599954371402"/>
        </c:manualLayout>
      </c:layout>
      <c:barChart>
        <c:barDir val="col"/>
        <c:grouping val="clustered"/>
        <c:varyColors val="0"/>
        <c:ser>
          <c:idx val="0"/>
          <c:order val="0"/>
          <c:tx>
            <c:strRef>
              <c:f>Sheet1!$C$1</c:f>
              <c:strCache>
                <c:ptCount val="1"/>
                <c:pt idx="0">
                  <c:v>Pre-ARPA law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3"/>
                <c:pt idx="0">
                  <c:v>Reforms without auto-enrollment</c:v>
                </c:pt>
                <c:pt idx="1">
                  <c:v>Reforms with limited auto-enrollment</c:v>
                </c:pt>
                <c:pt idx="2">
                  <c:v>Reforms with strong auto-enrollment </c:v>
                </c:pt>
              </c:strCache>
            </c:strRef>
          </c:cat>
          <c:val>
            <c:numRef>
              <c:f>Sheet1!$C$2:$C$5</c:f>
              <c:numCache>
                <c:formatCode>0.0</c:formatCode>
                <c:ptCount val="3"/>
                <c:pt idx="0">
                  <c:v>30.8</c:v>
                </c:pt>
                <c:pt idx="1">
                  <c:v>30.8</c:v>
                </c:pt>
                <c:pt idx="2">
                  <c:v>30.8</c:v>
                </c:pt>
              </c:numCache>
            </c:numRef>
          </c:val>
          <c:extLst>
            <c:ext xmlns:c16="http://schemas.microsoft.com/office/drawing/2014/chart" uri="{C3380CC4-5D6E-409C-BE32-E72D297353CC}">
              <c16:uniqueId val="{00000000-9E9C-4DD7-A22F-6A8D097B5570}"/>
            </c:ext>
          </c:extLst>
        </c:ser>
        <c:ser>
          <c:idx val="1"/>
          <c:order val="1"/>
          <c:tx>
            <c:strRef>
              <c:f>Sheet1!$D$1</c:f>
              <c:strCache>
                <c:ptCount val="1"/>
                <c:pt idx="0">
                  <c:v>Reform</c:v>
                </c:pt>
              </c:strCache>
            </c:strRef>
          </c:tx>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Sheet1!$B$2:$B$5</c:f>
              <c:strCache>
                <c:ptCount val="3"/>
                <c:pt idx="0">
                  <c:v>Reforms without auto-enrollment</c:v>
                </c:pt>
                <c:pt idx="1">
                  <c:v>Reforms with limited auto-enrollment</c:v>
                </c:pt>
                <c:pt idx="2">
                  <c:v>Reforms with strong auto-enrollment </c:v>
                </c:pt>
              </c:strCache>
            </c:strRef>
          </c:cat>
          <c:val>
            <c:numRef>
              <c:f>Sheet1!$D$2:$D$5</c:f>
              <c:numCache>
                <c:formatCode>0.0</c:formatCode>
                <c:ptCount val="3"/>
                <c:pt idx="0">
                  <c:v>21.9</c:v>
                </c:pt>
                <c:pt idx="1">
                  <c:v>18.3</c:v>
                </c:pt>
                <c:pt idx="2">
                  <c:v>6.2</c:v>
                </c:pt>
              </c:numCache>
            </c:numRef>
          </c:val>
          <c:extLst>
            <c:ext xmlns:c16="http://schemas.microsoft.com/office/drawing/2014/chart" uri="{C3380CC4-5D6E-409C-BE32-E72D297353CC}">
              <c16:uniqueId val="{00000005-9E9C-4DD7-A22F-6A8D097B5570}"/>
            </c:ext>
          </c:extLst>
        </c:ser>
        <c:dLbls>
          <c:dLblPos val="outEnd"/>
          <c:showLegendKey val="0"/>
          <c:showVal val="1"/>
          <c:showCatName val="0"/>
          <c:showSerName val="0"/>
          <c:showPercent val="0"/>
          <c:showBubbleSize val="0"/>
        </c:dLbls>
        <c:gapWidth val="280"/>
        <c:axId val="-997512720"/>
        <c:axId val="-997645680"/>
      </c:barChart>
      <c:catAx>
        <c:axId val="-9975127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7645680"/>
        <c:crosses val="autoZero"/>
        <c:auto val="1"/>
        <c:lblAlgn val="ctr"/>
        <c:lblOffset val="100"/>
        <c:noMultiLvlLbl val="0"/>
      </c:catAx>
      <c:valAx>
        <c:axId val="-997645680"/>
        <c:scaling>
          <c:orientation val="minMax"/>
          <c:max val="75"/>
        </c:scaling>
        <c:delete val="1"/>
        <c:axPos val="l"/>
        <c:numFmt formatCode="0.0" sourceLinked="1"/>
        <c:majorTickMark val="none"/>
        <c:minorTickMark val="none"/>
        <c:tickLblPos val="nextTo"/>
        <c:crossAx val="-997512720"/>
        <c:crosses val="autoZero"/>
        <c:crossBetween val="between"/>
        <c:majorUnit val="25"/>
      </c:valAx>
      <c:spPr>
        <a:noFill/>
        <a:ln w="25400">
          <a:noFill/>
        </a:ln>
        <a:effectLst/>
      </c:spPr>
    </c:plotArea>
    <c:legend>
      <c:legendPos val="t"/>
      <c:layout>
        <c:manualLayout>
          <c:xMode val="edge"/>
          <c:yMode val="edge"/>
          <c:x val="0.71593330125847077"/>
          <c:y val="0.26117757763140209"/>
          <c:w val="0.28352143431732635"/>
          <c:h val="7.825541067347761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42892532875595E-4"/>
          <c:y val="1.4836379972532759E-2"/>
          <c:w val="0.89341233350019467"/>
          <c:h val="0.8216332907371684"/>
        </c:manualLayout>
      </c:layout>
      <c:lineChart>
        <c:grouping val="standard"/>
        <c:varyColors val="0"/>
        <c:ser>
          <c:idx val="0"/>
          <c:order val="0"/>
          <c:tx>
            <c:strRef>
              <c:f>Sheet1!$B$1</c:f>
              <c:strCache>
                <c:ptCount val="1"/>
                <c:pt idx="0">
                  <c:v>Premium</c:v>
                </c:pt>
              </c:strCache>
            </c:strRef>
          </c:tx>
          <c:spPr>
            <a:ln w="28575" cap="rnd">
              <a:solidFill>
                <a:srgbClr val="65A591"/>
              </a:solidFill>
              <a:round/>
            </a:ln>
            <a:effectLst/>
          </c:spPr>
          <c:marker>
            <c:symbol val="circle"/>
            <c:size val="7"/>
            <c:spPr>
              <a:solidFill>
                <a:srgbClr val="65A591"/>
              </a:solidFill>
              <a:ln w="9525">
                <a:solidFill>
                  <a:srgbClr val="65A59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5A59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Sheet1!$B$2:$B$13</c:f>
              <c:numCache>
                <c:formatCode>0.0%</c:formatCode>
                <c:ptCount val="11"/>
                <c:pt idx="0">
                  <c:v>5.8000000000000003E-2</c:v>
                </c:pt>
                <c:pt idx="1">
                  <c:v>6.0999999999999999E-2</c:v>
                </c:pt>
                <c:pt idx="2">
                  <c:v>6.5000000000000002E-2</c:v>
                </c:pt>
                <c:pt idx="3">
                  <c:v>6.5000000000000002E-2</c:v>
                </c:pt>
                <c:pt idx="4">
                  <c:v>6.5000000000000002E-2</c:v>
                </c:pt>
                <c:pt idx="5">
                  <c:v>6.6000000000000003E-2</c:v>
                </c:pt>
                <c:pt idx="6">
                  <c:v>6.7000000000000004E-2</c:v>
                </c:pt>
                <c:pt idx="7">
                  <c:v>6.8000000000000005E-2</c:v>
                </c:pt>
                <c:pt idx="8">
                  <c:v>6.8000000000000005E-2</c:v>
                </c:pt>
                <c:pt idx="9">
                  <c:v>6.8000000000000005E-2</c:v>
                </c:pt>
                <c:pt idx="10">
                  <c:v>6.9000000000000006E-2</c:v>
                </c:pt>
              </c:numCache>
            </c:numRef>
          </c:val>
          <c:smooth val="0"/>
          <c:extLst>
            <c:ext xmlns:c16="http://schemas.microsoft.com/office/drawing/2014/chart" uri="{C3380CC4-5D6E-409C-BE32-E72D297353CC}">
              <c16:uniqueId val="{00000000-7550-2F44-8257-729F241FB496}"/>
            </c:ext>
          </c:extLst>
        </c:ser>
        <c:ser>
          <c:idx val="1"/>
          <c:order val="1"/>
          <c:tx>
            <c:strRef>
              <c:f>Sheet1!$C$1</c:f>
              <c:strCache>
                <c:ptCount val="1"/>
                <c:pt idx="0">
                  <c:v>Deductible</c:v>
                </c:pt>
              </c:strCache>
            </c:strRef>
          </c:tx>
          <c:spPr>
            <a:ln w="28575" cap="rnd">
              <a:solidFill>
                <a:srgbClr val="F08662"/>
              </a:solidFill>
              <a:round/>
            </a:ln>
            <a:effectLst/>
          </c:spPr>
          <c:marker>
            <c:symbol val="circle"/>
            <c:size val="7"/>
            <c:spPr>
              <a:solidFill>
                <a:srgbClr val="F08662"/>
              </a:solidFill>
              <a:ln w="9525">
                <a:solidFill>
                  <a:srgbClr val="F0866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0866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Sheet1!$C$2:$C$13</c:f>
              <c:numCache>
                <c:formatCode>0.0%</c:formatCode>
                <c:ptCount val="11"/>
                <c:pt idx="0">
                  <c:v>3.3000000000000002E-2</c:v>
                </c:pt>
                <c:pt idx="1">
                  <c:v>3.6999999999999998E-2</c:v>
                </c:pt>
                <c:pt idx="2">
                  <c:v>3.7999999999999999E-2</c:v>
                </c:pt>
                <c:pt idx="3">
                  <c:v>0.04</c:v>
                </c:pt>
                <c:pt idx="4">
                  <c:v>4.1000000000000002E-2</c:v>
                </c:pt>
                <c:pt idx="5">
                  <c:v>4.3999999999999997E-2</c:v>
                </c:pt>
                <c:pt idx="6">
                  <c:v>4.4999999999999998E-2</c:v>
                </c:pt>
                <c:pt idx="7">
                  <c:v>4.8000000000000001E-2</c:v>
                </c:pt>
                <c:pt idx="8">
                  <c:v>4.5999999999999999E-2</c:v>
                </c:pt>
                <c:pt idx="9">
                  <c:v>4.7E-2</c:v>
                </c:pt>
                <c:pt idx="10">
                  <c:v>4.7E-2</c:v>
                </c:pt>
              </c:numCache>
            </c:numRef>
          </c:val>
          <c:smooth val="0"/>
          <c:extLst>
            <c:ext xmlns:c16="http://schemas.microsoft.com/office/drawing/2014/chart" uri="{C3380CC4-5D6E-409C-BE32-E72D297353CC}">
              <c16:uniqueId val="{00000001-7550-2F44-8257-729F241FB496}"/>
            </c:ext>
          </c:extLst>
        </c:ser>
        <c:ser>
          <c:idx val="2"/>
          <c:order val="2"/>
          <c:tx>
            <c:strRef>
              <c:f>Sheet1!$D$1</c:f>
              <c:strCache>
                <c:ptCount val="1"/>
                <c:pt idx="0">
                  <c:v>Premium + Deductible</c:v>
                </c:pt>
              </c:strCache>
            </c:strRef>
          </c:tx>
          <c:spPr>
            <a:ln w="28575" cap="rnd">
              <a:solidFill>
                <a:srgbClr val="115479"/>
              </a:solidFill>
              <a:round/>
            </a:ln>
            <a:effectLst/>
          </c:spPr>
          <c:marker>
            <c:symbol val="circle"/>
            <c:size val="7"/>
            <c:spPr>
              <a:solidFill>
                <a:srgbClr val="115479"/>
              </a:solidFill>
              <a:ln w="9525">
                <a:solidFill>
                  <a:srgbClr val="11547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15479"/>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Sheet1!$D$2:$D$13</c:f>
              <c:numCache>
                <c:formatCode>0.0%</c:formatCode>
                <c:ptCount val="11"/>
                <c:pt idx="0">
                  <c:v>9.0999999999999998E-2</c:v>
                </c:pt>
                <c:pt idx="1">
                  <c:v>9.8000000000000004E-2</c:v>
                </c:pt>
                <c:pt idx="2">
                  <c:v>0.10299999999999999</c:v>
                </c:pt>
                <c:pt idx="3">
                  <c:v>0.105</c:v>
                </c:pt>
                <c:pt idx="4">
                  <c:v>0.106</c:v>
                </c:pt>
                <c:pt idx="5">
                  <c:v>0.111</c:v>
                </c:pt>
                <c:pt idx="6">
                  <c:v>0.113</c:v>
                </c:pt>
                <c:pt idx="7">
                  <c:v>0.11600000000000001</c:v>
                </c:pt>
                <c:pt idx="8">
                  <c:v>0.114</c:v>
                </c:pt>
                <c:pt idx="9">
                  <c:v>0.115</c:v>
                </c:pt>
                <c:pt idx="10">
                  <c:v>0.11600000000000001</c:v>
                </c:pt>
              </c:numCache>
            </c:numRef>
          </c:val>
          <c:smooth val="0"/>
          <c:extLst>
            <c:ext xmlns:c16="http://schemas.microsoft.com/office/drawing/2014/chart" uri="{C3380CC4-5D6E-409C-BE32-E72D297353CC}">
              <c16:uniqueId val="{00000002-7550-2F44-8257-729F241FB496}"/>
            </c:ext>
          </c:extLst>
        </c:ser>
        <c:dLbls>
          <c:dLblPos val="t"/>
          <c:showLegendKey val="0"/>
          <c:showVal val="1"/>
          <c:showCatName val="0"/>
          <c:showSerName val="0"/>
          <c:showPercent val="0"/>
          <c:showBubbleSize val="0"/>
        </c:dLbls>
        <c:marker val="1"/>
        <c:smooth val="0"/>
        <c:axId val="173674304"/>
        <c:axId val="173408040"/>
      </c:lineChart>
      <c:catAx>
        <c:axId val="173674304"/>
        <c:scaling>
          <c:orientation val="minMax"/>
        </c:scaling>
        <c:delete val="0"/>
        <c:axPos val="b"/>
        <c:numFmt formatCode="General" sourceLinked="1"/>
        <c:majorTickMark val="out"/>
        <c:minorTickMark val="none"/>
        <c:tickLblPos val="nextTo"/>
        <c:spPr>
          <a:noFill/>
          <a:ln w="9525" cap="flat" cmpd="sng" algn="ctr">
            <a:solidFill>
              <a:srgbClr val="49514A"/>
            </a:solidFill>
            <a:round/>
          </a:ln>
          <a:effectLst/>
        </c:spPr>
        <c:txPr>
          <a:bodyPr rot="-60000000" spcFirstLastPara="1" vertOverflow="ellipsis" vert="horz" wrap="square" anchor="ctr" anchorCtr="1"/>
          <a:lstStyle/>
          <a:p>
            <a:pPr>
              <a:defRPr sz="1197" b="0" i="0" u="none" strike="noStrike" kern="1200" baseline="0">
                <a:solidFill>
                  <a:srgbClr val="49514A"/>
                </a:solidFill>
                <a:latin typeface="Arial" panose="020B0604020202020204" pitchFamily="34" charset="0"/>
                <a:ea typeface="+mn-ea"/>
                <a:cs typeface="Arial" panose="020B0604020202020204" pitchFamily="34" charset="0"/>
              </a:defRPr>
            </a:pPr>
            <a:endParaRPr lang="en-US"/>
          </a:p>
        </c:txPr>
        <c:crossAx val="173408040"/>
        <c:crosses val="autoZero"/>
        <c:auto val="1"/>
        <c:lblAlgn val="ctr"/>
        <c:lblOffset val="100"/>
        <c:noMultiLvlLbl val="0"/>
      </c:catAx>
      <c:valAx>
        <c:axId val="173408040"/>
        <c:scaling>
          <c:orientation val="minMax"/>
          <c:max val="0.15000000000000002"/>
          <c:min val="0"/>
        </c:scaling>
        <c:delete val="1"/>
        <c:axPos val="l"/>
        <c:majorGridlines>
          <c:spPr>
            <a:ln w="9525" cap="flat" cmpd="sng" algn="ctr">
              <a:noFill/>
              <a:round/>
            </a:ln>
            <a:effectLst/>
          </c:spPr>
        </c:majorGridlines>
        <c:numFmt formatCode="0%" sourceLinked="0"/>
        <c:majorTickMark val="out"/>
        <c:minorTickMark val="none"/>
        <c:tickLblPos val="nextTo"/>
        <c:crossAx val="173674304"/>
        <c:crosses val="autoZero"/>
        <c:crossBetween val="between"/>
        <c:majorUnit val="3.0000000000000006E-2"/>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78399748307386E-2"/>
          <c:y val="0.18584631006253954"/>
          <c:w val="0.95866161174297659"/>
          <c:h val="0.7270058765059596"/>
        </c:manualLayout>
      </c:layout>
      <c:lineChart>
        <c:grouping val="standard"/>
        <c:varyColors val="0"/>
        <c:ser>
          <c:idx val="0"/>
          <c:order val="0"/>
          <c:tx>
            <c:strRef>
              <c:f>Sheet1!$A$2</c:f>
              <c:strCache>
                <c:ptCount val="1"/>
                <c:pt idx="0">
                  <c:v>Total</c:v>
                </c:pt>
              </c:strCache>
            </c:strRef>
          </c:tx>
          <c:spPr>
            <a:ln w="28575" cap="rnd">
              <a:solidFill>
                <a:schemeClr val="tx1">
                  <a:lumMod val="60000"/>
                  <a:lumOff val="40000"/>
                </a:schemeClr>
              </a:solidFill>
              <a:round/>
            </a:ln>
            <a:effectLst/>
          </c:spPr>
          <c:marker>
            <c:symbol val="none"/>
          </c:marker>
          <c:dLbls>
            <c:dLbl>
              <c:idx val="0"/>
              <c:layout>
                <c:manualLayout>
                  <c:x val="-2.2860569386072067E-2"/>
                  <c:y val="-3.1871743828563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81-4CB5-9964-62445D24946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InterFace"/>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2010</c:v>
                </c:pt>
                <c:pt idx="1">
                  <c:v>2012</c:v>
                </c:pt>
                <c:pt idx="2">
                  <c:v>2014</c:v>
                </c:pt>
                <c:pt idx="3">
                  <c:v>2016</c:v>
                </c:pt>
                <c:pt idx="4">
                  <c:v>2018</c:v>
                </c:pt>
                <c:pt idx="5">
                  <c:v>2020</c:v>
                </c:pt>
              </c:strCache>
            </c:strRef>
          </c:cat>
          <c:val>
            <c:numRef>
              <c:f>Sheet1!$B$2:$G$2</c:f>
              <c:numCache>
                <c:formatCode>0</c:formatCode>
                <c:ptCount val="6"/>
                <c:pt idx="0">
                  <c:v>18.600000000000001</c:v>
                </c:pt>
                <c:pt idx="1">
                  <c:v>21.95</c:v>
                </c:pt>
                <c:pt idx="2">
                  <c:v>21.84</c:v>
                </c:pt>
                <c:pt idx="3">
                  <c:v>26.889999999999997</c:v>
                </c:pt>
                <c:pt idx="4">
                  <c:v>27.52</c:v>
                </c:pt>
                <c:pt idx="5">
                  <c:v>27.62</c:v>
                </c:pt>
              </c:numCache>
            </c:numRef>
          </c:val>
          <c:smooth val="0"/>
          <c:extLst>
            <c:ext xmlns:c16="http://schemas.microsoft.com/office/drawing/2014/chart" uri="{C3380CC4-5D6E-409C-BE32-E72D297353CC}">
              <c16:uniqueId val="{00000001-EC81-4CB5-9964-62445D249465}"/>
            </c:ext>
          </c:extLst>
        </c:ser>
        <c:ser>
          <c:idx val="1"/>
          <c:order val="1"/>
          <c:tx>
            <c:strRef>
              <c:f>Sheet1!$A$3</c:f>
              <c:strCache>
                <c:ptCount val="1"/>
                <c:pt idx="0">
                  <c:v>Employer-provided coverage</c:v>
                </c:pt>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InterFace"/>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2010</c:v>
                </c:pt>
                <c:pt idx="1">
                  <c:v>2012</c:v>
                </c:pt>
                <c:pt idx="2">
                  <c:v>2014</c:v>
                </c:pt>
                <c:pt idx="3">
                  <c:v>2016</c:v>
                </c:pt>
                <c:pt idx="4">
                  <c:v>2018</c:v>
                </c:pt>
                <c:pt idx="5">
                  <c:v>2020</c:v>
                </c:pt>
              </c:strCache>
            </c:strRef>
          </c:cat>
          <c:val>
            <c:numRef>
              <c:f>Sheet1!$B$3:$G$3</c:f>
              <c:numCache>
                <c:formatCode>0</c:formatCode>
                <c:ptCount val="6"/>
                <c:pt idx="0">
                  <c:v>17.16</c:v>
                </c:pt>
                <c:pt idx="1">
                  <c:v>19.939999999999998</c:v>
                </c:pt>
                <c:pt idx="2">
                  <c:v>20.04</c:v>
                </c:pt>
                <c:pt idx="3">
                  <c:v>24.169999999999998</c:v>
                </c:pt>
                <c:pt idx="4">
                  <c:v>25.81</c:v>
                </c:pt>
                <c:pt idx="5">
                  <c:v>26.16</c:v>
                </c:pt>
              </c:numCache>
            </c:numRef>
          </c:val>
          <c:smooth val="0"/>
          <c:extLst>
            <c:ext xmlns:c16="http://schemas.microsoft.com/office/drawing/2014/chart" uri="{C3380CC4-5D6E-409C-BE32-E72D297353CC}">
              <c16:uniqueId val="{00000002-EC81-4CB5-9964-62445D249465}"/>
            </c:ext>
          </c:extLst>
        </c:ser>
        <c:ser>
          <c:idx val="2"/>
          <c:order val="2"/>
          <c:tx>
            <c:strRef>
              <c:f>Sheet1!$A$4</c:f>
              <c:strCache>
                <c:ptCount val="1"/>
                <c:pt idx="0">
                  <c:v>Individual coverage^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InterFace"/>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2010</c:v>
                </c:pt>
                <c:pt idx="1">
                  <c:v>2012</c:v>
                </c:pt>
                <c:pt idx="2">
                  <c:v>2014</c:v>
                </c:pt>
                <c:pt idx="3">
                  <c:v>2016</c:v>
                </c:pt>
                <c:pt idx="4">
                  <c:v>2018</c:v>
                </c:pt>
                <c:pt idx="5">
                  <c:v>2020</c:v>
                </c:pt>
              </c:strCache>
            </c:strRef>
          </c:cat>
          <c:val>
            <c:numRef>
              <c:f>Sheet1!$B$4:$G$4</c:f>
              <c:numCache>
                <c:formatCode>0</c:formatCode>
                <c:ptCount val="6"/>
                <c:pt idx="0">
                  <c:v>36.559999999999995</c:v>
                </c:pt>
                <c:pt idx="1">
                  <c:v>45.050000000000004</c:v>
                </c:pt>
                <c:pt idx="2">
                  <c:v>37.369999999999997</c:v>
                </c:pt>
                <c:pt idx="3">
                  <c:v>44.49</c:v>
                </c:pt>
                <c:pt idx="4">
                  <c:v>40.450000000000003</c:v>
                </c:pt>
                <c:pt idx="5">
                  <c:v>41.74</c:v>
                </c:pt>
              </c:numCache>
            </c:numRef>
          </c:val>
          <c:smooth val="0"/>
          <c:extLst>
            <c:ext xmlns:c16="http://schemas.microsoft.com/office/drawing/2014/chart" uri="{C3380CC4-5D6E-409C-BE32-E72D297353CC}">
              <c16:uniqueId val="{00000003-EC81-4CB5-9964-62445D249465}"/>
            </c:ext>
          </c:extLst>
        </c:ser>
        <c:dLbls>
          <c:dLblPos val="t"/>
          <c:showLegendKey val="0"/>
          <c:showVal val="1"/>
          <c:showCatName val="0"/>
          <c:showSerName val="0"/>
          <c:showPercent val="0"/>
          <c:showBubbleSize val="0"/>
        </c:dLbls>
        <c:smooth val="0"/>
        <c:axId val="4198400"/>
        <c:axId val="4199936"/>
      </c:lineChart>
      <c:catAx>
        <c:axId val="419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InterFace"/>
                <a:ea typeface="+mn-ea"/>
                <a:cs typeface="+mn-cs"/>
              </a:defRPr>
            </a:pPr>
            <a:endParaRPr lang="en-US"/>
          </a:p>
        </c:txPr>
        <c:crossAx val="4199936"/>
        <c:crosses val="autoZero"/>
        <c:auto val="1"/>
        <c:lblAlgn val="ctr"/>
        <c:lblOffset val="100"/>
        <c:noMultiLvlLbl val="0"/>
      </c:catAx>
      <c:valAx>
        <c:axId val="4199936"/>
        <c:scaling>
          <c:orientation val="minMax"/>
          <c:max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InterFace"/>
                <a:ea typeface="+mn-ea"/>
                <a:cs typeface="+mn-cs"/>
              </a:defRPr>
            </a:pPr>
            <a:endParaRPr lang="en-US"/>
          </a:p>
        </c:txPr>
        <c:crossAx val="4198400"/>
        <c:crosses val="autoZero"/>
        <c:crossBetween val="between"/>
        <c:majorUnit val="10"/>
      </c:valAx>
      <c:spPr>
        <a:noFill/>
        <a:ln>
          <a:noFill/>
        </a:ln>
        <a:effectLst/>
      </c:spPr>
    </c:plotArea>
    <c:legend>
      <c:legendPos val="t"/>
      <c:legendEntry>
        <c:idx val="1"/>
        <c:txPr>
          <a:bodyPr rot="0" spcFirstLastPara="1" vertOverflow="ellipsis" vert="horz" wrap="square" anchor="ctr" anchorCtr="1"/>
          <a:lstStyle/>
          <a:p>
            <a:pPr>
              <a:defRPr sz="1197" b="0" i="0" u="none" strike="noStrike" kern="1200" baseline="0">
                <a:solidFill>
                  <a:schemeClr val="tx1"/>
                </a:solidFill>
                <a:latin typeface="InterFace"/>
                <a:ea typeface="+mn-ea"/>
                <a:cs typeface="+mn-cs"/>
              </a:defRPr>
            </a:pPr>
            <a:endParaRPr lang="en-US"/>
          </a:p>
        </c:txPr>
      </c:legendEntry>
      <c:layout>
        <c:manualLayout>
          <c:xMode val="edge"/>
          <c:yMode val="edge"/>
          <c:x val="0.14423677625632964"/>
          <c:y val="9.3378611741317952E-2"/>
          <c:w val="0.7245418767098557"/>
          <c:h val="5.38432560090450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InterFace"/>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InterFace"/>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20148316055099E-3"/>
          <c:y val="6.6790398263647714E-4"/>
          <c:w val="0.97796215695575495"/>
          <c:h val="0.81338471688689662"/>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Did not fill prescription</c:v>
                </c:pt>
                <c:pt idx="1">
                  <c:v>Skipped recommended test, treatment, or follow-up</c:v>
                </c:pt>
                <c:pt idx="2">
                  <c:v>Had a medical problem, did not visit doctor 
or clinic</c:v>
                </c:pt>
                <c:pt idx="3">
                  <c:v>Did not get needed specialist care</c:v>
                </c:pt>
                <c:pt idx="4">
                  <c:v>At least one of four access problems because of cost </c:v>
                </c:pt>
              </c:strCache>
            </c:strRef>
          </c:cat>
          <c:val>
            <c:numRef>
              <c:f>Sheet1!$B$2:$B$7</c:f>
              <c:numCache>
                <c:formatCode>0</c:formatCode>
                <c:ptCount val="5"/>
                <c:pt idx="0">
                  <c:v>20.91</c:v>
                </c:pt>
                <c:pt idx="1">
                  <c:v>18.55</c:v>
                </c:pt>
                <c:pt idx="2">
                  <c:v>20.69</c:v>
                </c:pt>
                <c:pt idx="3">
                  <c:v>14.829999999999998</c:v>
                </c:pt>
                <c:pt idx="4">
                  <c:v>34.799999999999997</c:v>
                </c:pt>
              </c:numCache>
            </c:numRef>
          </c:val>
          <c:extLst>
            <c:ext xmlns:c16="http://schemas.microsoft.com/office/drawing/2014/chart" uri="{C3380CC4-5D6E-409C-BE32-E72D297353CC}">
              <c16:uniqueId val="{00000000-D39A-A441-BED6-4136DEC0CF62}"/>
            </c:ext>
          </c:extLst>
        </c:ser>
        <c:ser>
          <c:idx val="1"/>
          <c:order val="1"/>
          <c:tx>
            <c:strRef>
              <c:f>Sheet1!$C$1</c:f>
              <c:strCache>
                <c:ptCount val="1"/>
                <c:pt idx="0">
                  <c:v>Insured all year, not underinsured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Did not fill prescription</c:v>
                </c:pt>
                <c:pt idx="1">
                  <c:v>Skipped recommended test, treatment, or follow-up</c:v>
                </c:pt>
                <c:pt idx="2">
                  <c:v>Had a medical problem, did not visit doctor 
or clinic</c:v>
                </c:pt>
                <c:pt idx="3">
                  <c:v>Did not get needed specialist care</c:v>
                </c:pt>
                <c:pt idx="4">
                  <c:v>At least one of four access problems because of cost </c:v>
                </c:pt>
              </c:strCache>
            </c:strRef>
          </c:cat>
          <c:val>
            <c:numRef>
              <c:f>Sheet1!$C$2:$C$7</c:f>
              <c:numCache>
                <c:formatCode>0</c:formatCode>
                <c:ptCount val="5"/>
                <c:pt idx="0">
                  <c:v>14.01</c:v>
                </c:pt>
                <c:pt idx="1">
                  <c:v>10.299999999999999</c:v>
                </c:pt>
                <c:pt idx="2">
                  <c:v>11.74</c:v>
                </c:pt>
                <c:pt idx="3">
                  <c:v>8.6199999999999992</c:v>
                </c:pt>
                <c:pt idx="4">
                  <c:v>23.47</c:v>
                </c:pt>
              </c:numCache>
            </c:numRef>
          </c:val>
          <c:extLst>
            <c:ext xmlns:c16="http://schemas.microsoft.com/office/drawing/2014/chart" uri="{C3380CC4-5D6E-409C-BE32-E72D297353CC}">
              <c16:uniqueId val="{00000001-D39A-A441-BED6-4136DEC0CF62}"/>
            </c:ext>
          </c:extLst>
        </c:ser>
        <c:ser>
          <c:idx val="2"/>
          <c:order val="2"/>
          <c:tx>
            <c:strRef>
              <c:f>Sheet1!$D$1</c:f>
              <c:strCache>
                <c:ptCount val="1"/>
                <c:pt idx="0">
                  <c:v>Insured all year, underinsured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Did not fill prescription</c:v>
                </c:pt>
                <c:pt idx="1">
                  <c:v>Skipped recommended test, treatment, or follow-up</c:v>
                </c:pt>
                <c:pt idx="2">
                  <c:v>Had a medical problem, did not visit doctor 
or clinic</c:v>
                </c:pt>
                <c:pt idx="3">
                  <c:v>Did not get needed specialist care</c:v>
                </c:pt>
                <c:pt idx="4">
                  <c:v>At least one of four access problems because of cost </c:v>
                </c:pt>
              </c:strCache>
            </c:strRef>
          </c:cat>
          <c:val>
            <c:numRef>
              <c:f>Sheet1!$D$2:$D$7</c:f>
              <c:numCache>
                <c:formatCode>0</c:formatCode>
                <c:ptCount val="5"/>
                <c:pt idx="0">
                  <c:v>25.2</c:v>
                </c:pt>
                <c:pt idx="1">
                  <c:v>26.06</c:v>
                </c:pt>
                <c:pt idx="2">
                  <c:v>23.62</c:v>
                </c:pt>
                <c:pt idx="3">
                  <c:v>19.91</c:v>
                </c:pt>
                <c:pt idx="4">
                  <c:v>43.2</c:v>
                </c:pt>
              </c:numCache>
            </c:numRef>
          </c:val>
          <c:extLst>
            <c:ext xmlns:c16="http://schemas.microsoft.com/office/drawing/2014/chart" uri="{C3380CC4-5D6E-409C-BE32-E72D297353CC}">
              <c16:uniqueId val="{00000002-D39A-A441-BED6-4136DEC0CF62}"/>
            </c:ext>
          </c:extLst>
        </c:ser>
        <c:ser>
          <c:idx val="3"/>
          <c:order val="3"/>
          <c:tx>
            <c:strRef>
              <c:f>Sheet1!$E$1</c:f>
              <c:strCache>
                <c:ptCount val="1"/>
                <c:pt idx="0">
                  <c:v>Uninsured anytime in year</c:v>
                </c:pt>
              </c:strCache>
            </c:strRef>
          </c:tx>
          <c:spPr>
            <a:solidFill>
              <a:schemeClr val="tx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Did not fill prescription</c:v>
                </c:pt>
                <c:pt idx="1">
                  <c:v>Skipped recommended test, treatment, or follow-up</c:v>
                </c:pt>
                <c:pt idx="2">
                  <c:v>Had a medical problem, did not visit doctor 
or clinic</c:v>
                </c:pt>
                <c:pt idx="3">
                  <c:v>Did not get needed specialist care</c:v>
                </c:pt>
                <c:pt idx="4">
                  <c:v>At least one of four access problems because of cost </c:v>
                </c:pt>
              </c:strCache>
            </c:strRef>
          </c:cat>
          <c:val>
            <c:numRef>
              <c:f>Sheet1!$E$2:$E$7</c:f>
              <c:numCache>
                <c:formatCode>0</c:formatCode>
                <c:ptCount val="5"/>
                <c:pt idx="0">
                  <c:v>34.449999999999996</c:v>
                </c:pt>
                <c:pt idx="1">
                  <c:v>32.51</c:v>
                </c:pt>
                <c:pt idx="2">
                  <c:v>40.839999999999996</c:v>
                </c:pt>
                <c:pt idx="3">
                  <c:v>25.86</c:v>
                </c:pt>
                <c:pt idx="4">
                  <c:v>55.75</c:v>
                </c:pt>
              </c:numCache>
            </c:numRef>
          </c:val>
          <c:extLst>
            <c:ext xmlns:c16="http://schemas.microsoft.com/office/drawing/2014/chart" uri="{C3380CC4-5D6E-409C-BE32-E72D297353CC}">
              <c16:uniqueId val="{00000003-D39A-A441-BED6-4136DEC0CF62}"/>
            </c:ext>
          </c:extLst>
        </c:ser>
        <c:dLbls>
          <c:dLblPos val="outEnd"/>
          <c:showLegendKey val="0"/>
          <c:showVal val="1"/>
          <c:showCatName val="0"/>
          <c:showSerName val="0"/>
          <c:showPercent val="0"/>
          <c:showBubbleSize val="0"/>
        </c:dLbls>
        <c:gapWidth val="100"/>
        <c:axId val="-997512720"/>
        <c:axId val="-997645680"/>
      </c:barChart>
      <c:catAx>
        <c:axId val="-9975127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InterFace"/>
                <a:ea typeface="+mn-ea"/>
                <a:cs typeface="+mn-cs"/>
              </a:defRPr>
            </a:pPr>
            <a:endParaRPr lang="en-US"/>
          </a:p>
        </c:txPr>
        <c:crossAx val="-997645680"/>
        <c:crosses val="autoZero"/>
        <c:auto val="1"/>
        <c:lblAlgn val="ctr"/>
        <c:lblOffset val="100"/>
        <c:noMultiLvlLbl val="0"/>
      </c:catAx>
      <c:valAx>
        <c:axId val="-997645680"/>
        <c:scaling>
          <c:orientation val="minMax"/>
          <c:max val="75"/>
        </c:scaling>
        <c:delete val="1"/>
        <c:axPos val="l"/>
        <c:numFmt formatCode="0" sourceLinked="1"/>
        <c:majorTickMark val="none"/>
        <c:minorTickMark val="none"/>
        <c:tickLblPos val="nextTo"/>
        <c:crossAx val="-997512720"/>
        <c:crosses val="autoZero"/>
        <c:crossBetween val="between"/>
        <c:majorUnit val="25"/>
      </c:valAx>
      <c:spPr>
        <a:noFill/>
        <a:ln w="25400">
          <a:noFill/>
        </a:ln>
        <a:effectLst/>
      </c:spPr>
    </c:plotArea>
    <c:legend>
      <c:legendPos val="t"/>
      <c:layout>
        <c:manualLayout>
          <c:xMode val="edge"/>
          <c:yMode val="edge"/>
          <c:x val="0.1273785221291783"/>
          <c:y val="0"/>
          <c:w val="0.70026906521536469"/>
          <c:h val="0.191741224202886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0148316055099E-3"/>
          <c:y val="0"/>
          <c:w val="0.99803793789695272"/>
          <c:h val="0.83300599954371402"/>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Had problems paying 
or unable to pay 
medical bills</c:v>
                </c:pt>
                <c:pt idx="1">
                  <c:v>Contacted by collection agency for unpaid 
medical bills</c:v>
                </c:pt>
                <c:pt idx="2">
                  <c:v>Had to change 
way of life to pay bills</c:v>
                </c:pt>
                <c:pt idx="3">
                  <c:v>Medical bills/debt 
being paid over time</c:v>
                </c:pt>
                <c:pt idx="4">
                  <c:v>Any bill problem or 
medical debt</c:v>
                </c:pt>
              </c:strCache>
            </c:strRef>
          </c:cat>
          <c:val>
            <c:numRef>
              <c:f>Sheet1!$B$2:$B$7</c:f>
              <c:numCache>
                <c:formatCode>0</c:formatCode>
                <c:ptCount val="5"/>
                <c:pt idx="0">
                  <c:v>23.79</c:v>
                </c:pt>
                <c:pt idx="1">
                  <c:v>14.29</c:v>
                </c:pt>
                <c:pt idx="2">
                  <c:v>12.08</c:v>
                </c:pt>
                <c:pt idx="3">
                  <c:v>22.82</c:v>
                </c:pt>
                <c:pt idx="4">
                  <c:v>37.019999999999996</c:v>
                </c:pt>
              </c:numCache>
            </c:numRef>
          </c:val>
          <c:extLst>
            <c:ext xmlns:c16="http://schemas.microsoft.com/office/drawing/2014/chart" uri="{C3380CC4-5D6E-409C-BE32-E72D297353CC}">
              <c16:uniqueId val="{00000000-D39A-A441-BED6-4136DEC0CF62}"/>
            </c:ext>
          </c:extLst>
        </c:ser>
        <c:ser>
          <c:idx val="1"/>
          <c:order val="1"/>
          <c:tx>
            <c:strRef>
              <c:f>Sheet1!$C$1</c:f>
              <c:strCache>
                <c:ptCount val="1"/>
                <c:pt idx="0">
                  <c:v>Insured all year, not underinsured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Had problems paying 
or unable to pay 
medical bills</c:v>
                </c:pt>
                <c:pt idx="1">
                  <c:v>Contacted by collection agency for unpaid 
medical bills</c:v>
                </c:pt>
                <c:pt idx="2">
                  <c:v>Had to change 
way of life to pay bills</c:v>
                </c:pt>
                <c:pt idx="3">
                  <c:v>Medical bills/debt 
being paid over time</c:v>
                </c:pt>
                <c:pt idx="4">
                  <c:v>Any bill problem or 
medical debt</c:v>
                </c:pt>
              </c:strCache>
            </c:strRef>
          </c:cat>
          <c:val>
            <c:numRef>
              <c:f>Sheet1!$C$2:$C$7</c:f>
              <c:numCache>
                <c:formatCode>0</c:formatCode>
                <c:ptCount val="5"/>
                <c:pt idx="0">
                  <c:v>14.219999999999999</c:v>
                </c:pt>
                <c:pt idx="1">
                  <c:v>8.27</c:v>
                </c:pt>
                <c:pt idx="2">
                  <c:v>6.2399999999999993</c:v>
                </c:pt>
                <c:pt idx="3">
                  <c:v>16.71</c:v>
                </c:pt>
                <c:pt idx="4">
                  <c:v>26.61</c:v>
                </c:pt>
              </c:numCache>
            </c:numRef>
          </c:val>
          <c:extLst>
            <c:ext xmlns:c16="http://schemas.microsoft.com/office/drawing/2014/chart" uri="{C3380CC4-5D6E-409C-BE32-E72D297353CC}">
              <c16:uniqueId val="{00000001-D39A-A441-BED6-4136DEC0CF62}"/>
            </c:ext>
          </c:extLst>
        </c:ser>
        <c:ser>
          <c:idx val="2"/>
          <c:order val="2"/>
          <c:tx>
            <c:strRef>
              <c:f>Sheet1!$D$1</c:f>
              <c:strCache>
                <c:ptCount val="1"/>
                <c:pt idx="0">
                  <c:v>Insured all year, underinsured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Had problems paying 
or unable to pay 
medical bills</c:v>
                </c:pt>
                <c:pt idx="1">
                  <c:v>Contacted by collection agency for unpaid 
medical bills</c:v>
                </c:pt>
                <c:pt idx="2">
                  <c:v>Had to change 
way of life to pay bills</c:v>
                </c:pt>
                <c:pt idx="3">
                  <c:v>Medical bills/debt 
being paid over time</c:v>
                </c:pt>
                <c:pt idx="4">
                  <c:v>Any bill problem or 
medical debt</c:v>
                </c:pt>
              </c:strCache>
            </c:strRef>
          </c:cat>
          <c:val>
            <c:numRef>
              <c:f>Sheet1!$D$2:$D$7</c:f>
              <c:numCache>
                <c:formatCode>0</c:formatCode>
                <c:ptCount val="5"/>
                <c:pt idx="0">
                  <c:v>34.36</c:v>
                </c:pt>
                <c:pt idx="1">
                  <c:v>18.88</c:v>
                </c:pt>
                <c:pt idx="2">
                  <c:v>18.14</c:v>
                </c:pt>
                <c:pt idx="3">
                  <c:v>35.07</c:v>
                </c:pt>
                <c:pt idx="4">
                  <c:v>49.38</c:v>
                </c:pt>
              </c:numCache>
            </c:numRef>
          </c:val>
          <c:extLst>
            <c:ext xmlns:c16="http://schemas.microsoft.com/office/drawing/2014/chart" uri="{C3380CC4-5D6E-409C-BE32-E72D297353CC}">
              <c16:uniqueId val="{00000002-D39A-A441-BED6-4136DEC0CF62}"/>
            </c:ext>
          </c:extLst>
        </c:ser>
        <c:ser>
          <c:idx val="3"/>
          <c:order val="3"/>
          <c:tx>
            <c:strRef>
              <c:f>Sheet1!$E$1</c:f>
              <c:strCache>
                <c:ptCount val="1"/>
                <c:pt idx="0">
                  <c:v>Uninsured anytime in year</c:v>
                </c:pt>
              </c:strCache>
            </c:strRef>
          </c:tx>
          <c:spPr>
            <a:solidFill>
              <a:srgbClr val="4C515A">
                <a:lumMod val="60000"/>
                <a:lumOff val="40000"/>
              </a:srgbClr>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5"/>
                <c:pt idx="0">
                  <c:v>Had problems paying 
or unable to pay 
medical bills</c:v>
                </c:pt>
                <c:pt idx="1">
                  <c:v>Contacted by collection agency for unpaid 
medical bills</c:v>
                </c:pt>
                <c:pt idx="2">
                  <c:v>Had to change 
way of life to pay bills</c:v>
                </c:pt>
                <c:pt idx="3">
                  <c:v>Medical bills/debt 
being paid over time</c:v>
                </c:pt>
                <c:pt idx="4">
                  <c:v>Any bill problem or 
medical debt</c:v>
                </c:pt>
              </c:strCache>
            </c:strRef>
          </c:cat>
          <c:val>
            <c:numRef>
              <c:f>Sheet1!$E$2:$E$7</c:f>
              <c:numCache>
                <c:formatCode>0</c:formatCode>
                <c:ptCount val="5"/>
                <c:pt idx="0">
                  <c:v>38.18</c:v>
                </c:pt>
                <c:pt idx="1">
                  <c:v>25.319999999999997</c:v>
                </c:pt>
                <c:pt idx="2">
                  <c:v>21.22</c:v>
                </c:pt>
                <c:pt idx="3">
                  <c:v>26.700000000000003</c:v>
                </c:pt>
                <c:pt idx="4">
                  <c:v>51.82</c:v>
                </c:pt>
              </c:numCache>
            </c:numRef>
          </c:val>
          <c:extLst>
            <c:ext xmlns:c16="http://schemas.microsoft.com/office/drawing/2014/chart" uri="{C3380CC4-5D6E-409C-BE32-E72D297353CC}">
              <c16:uniqueId val="{00000001-7472-4421-85CE-80635AF25945}"/>
            </c:ext>
          </c:extLst>
        </c:ser>
        <c:dLbls>
          <c:dLblPos val="outEnd"/>
          <c:showLegendKey val="0"/>
          <c:showVal val="1"/>
          <c:showCatName val="0"/>
          <c:showSerName val="0"/>
          <c:showPercent val="0"/>
          <c:showBubbleSize val="0"/>
        </c:dLbls>
        <c:gapWidth val="100"/>
        <c:axId val="-997512720"/>
        <c:axId val="-997645680"/>
      </c:barChart>
      <c:catAx>
        <c:axId val="-9975127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97645680"/>
        <c:crosses val="autoZero"/>
        <c:auto val="1"/>
        <c:lblAlgn val="ctr"/>
        <c:lblOffset val="100"/>
        <c:noMultiLvlLbl val="0"/>
      </c:catAx>
      <c:valAx>
        <c:axId val="-997645680"/>
        <c:scaling>
          <c:orientation val="minMax"/>
          <c:max val="75"/>
        </c:scaling>
        <c:delete val="1"/>
        <c:axPos val="l"/>
        <c:numFmt formatCode="0" sourceLinked="1"/>
        <c:majorTickMark val="none"/>
        <c:minorTickMark val="none"/>
        <c:tickLblPos val="nextTo"/>
        <c:crossAx val="-997512720"/>
        <c:crosses val="autoZero"/>
        <c:crossBetween val="between"/>
        <c:majorUnit val="25"/>
      </c:valAx>
      <c:spPr>
        <a:noFill/>
        <a:ln w="25400">
          <a:noFill/>
        </a:ln>
        <a:effectLst/>
      </c:spPr>
    </c:plotArea>
    <c:legend>
      <c:legendPos val="t"/>
      <c:legendEntry>
        <c:idx val="1"/>
        <c:txPr>
          <a:bodyPr rot="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legendEntry>
      <c:layout>
        <c:manualLayout>
          <c:xMode val="edge"/>
          <c:yMode val="edge"/>
          <c:x val="9.7530280898925001E-2"/>
          <c:y val="0.22409080511233329"/>
          <c:w val="0.77551197570147212"/>
          <c:h val="0.1781786791138186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Current Law</c:v>
                </c:pt>
                <c:pt idx="1">
                  <c:v>ACA Enhanced I: Expanded subsidies</c:v>
                </c:pt>
                <c:pt idx="2">
                  <c:v>ACA Enhanced II: Restored mandate</c:v>
                </c:pt>
                <c:pt idx="3">
                  <c:v>ACA Enhanced III: Filled Medicaid eligibility gap</c:v>
                </c:pt>
                <c:pt idx="4">
                  <c:v>ACA Enhanced      IV: Public option/capped provider rates</c:v>
                </c:pt>
                <c:pt idx="5">
                  <c:v>Universal Coverage V: Autoenrollment &amp; public option</c:v>
                </c:pt>
                <c:pt idx="6">
                  <c:v>Universal Coverage VI: Enhanced subsidies</c:v>
                </c:pt>
              </c:strCache>
            </c:strRef>
          </c:cat>
          <c:val>
            <c:numRef>
              <c:f>Sheet1!$B$2:$B$8</c:f>
              <c:numCache>
                <c:formatCode>General</c:formatCode>
                <c:ptCount val="7"/>
                <c:pt idx="0">
                  <c:v>32.200000000000003</c:v>
                </c:pt>
                <c:pt idx="1">
                  <c:v>28.2</c:v>
                </c:pt>
                <c:pt idx="2">
                  <c:v>28.3</c:v>
                </c:pt>
                <c:pt idx="3">
                  <c:v>21.4</c:v>
                </c:pt>
                <c:pt idx="4">
                  <c:v>21.3</c:v>
                </c:pt>
                <c:pt idx="5">
                  <c:v>6.6</c:v>
                </c:pt>
                <c:pt idx="6">
                  <c:v>6.6</c:v>
                </c:pt>
              </c:numCache>
            </c:numRef>
          </c:val>
          <c:extLst>
            <c:ext xmlns:c16="http://schemas.microsoft.com/office/drawing/2014/chart" uri="{C3380CC4-5D6E-409C-BE32-E72D297353CC}">
              <c16:uniqueId val="{00000000-B5C4-4723-8CA2-30B02486BEC0}"/>
            </c:ext>
          </c:extLst>
        </c:ser>
        <c:dLbls>
          <c:showLegendKey val="0"/>
          <c:showVal val="0"/>
          <c:showCatName val="0"/>
          <c:showSerName val="0"/>
          <c:showPercent val="0"/>
          <c:showBubbleSize val="0"/>
        </c:dLbls>
        <c:gapWidth val="150"/>
        <c:overlap val="-18"/>
        <c:axId val="525770224"/>
        <c:axId val="525761696"/>
      </c:barChart>
      <c:catAx>
        <c:axId val="52577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InterFace"/>
                <a:ea typeface="+mn-ea"/>
                <a:cs typeface="+mn-cs"/>
              </a:defRPr>
            </a:pPr>
            <a:endParaRPr lang="en-US"/>
          </a:p>
        </c:txPr>
        <c:crossAx val="525761696"/>
        <c:crosses val="autoZero"/>
        <c:auto val="1"/>
        <c:lblAlgn val="ctr"/>
        <c:lblOffset val="100"/>
        <c:noMultiLvlLbl val="0"/>
      </c:catAx>
      <c:valAx>
        <c:axId val="525761696"/>
        <c:scaling>
          <c:orientation val="minMax"/>
        </c:scaling>
        <c:delete val="1"/>
        <c:axPos val="l"/>
        <c:numFmt formatCode="General" sourceLinked="1"/>
        <c:majorTickMark val="none"/>
        <c:minorTickMark val="none"/>
        <c:tickLblPos val="nextTo"/>
        <c:crossAx val="52577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0.53308</cdr:x>
      <cdr:y>0.79228</cdr:y>
    </cdr:from>
    <cdr:to>
      <cdr:x>0.61784</cdr:x>
      <cdr:y>0.8523</cdr:y>
    </cdr:to>
    <cdr:sp macro="" textlink="">
      <cdr:nvSpPr>
        <cdr:cNvPr id="2" name="TextBox 2">
          <a:extLst xmlns:a="http://schemas.openxmlformats.org/drawingml/2006/main">
            <a:ext uri="{FF2B5EF4-FFF2-40B4-BE49-F238E27FC236}">
              <a16:creationId xmlns:a16="http://schemas.microsoft.com/office/drawing/2014/main" id="{E1659BC5-19CF-4739-9A55-6BAE4A7F3FD9}"/>
            </a:ext>
          </a:extLst>
        </cdr:cNvPr>
        <cdr:cNvSpPr txBox="1"/>
      </cdr:nvSpPr>
      <cdr:spPr>
        <a:xfrm xmlns:a="http://schemas.openxmlformats.org/drawingml/2006/main">
          <a:off x="4131503" y="4062806"/>
          <a:ext cx="65694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400" dirty="0">
              <a:solidFill>
                <a:schemeClr val="bg1"/>
              </a:solidFill>
            </a:rPr>
            <a:t>(12%)</a:t>
          </a:r>
        </a:p>
      </cdr:txBody>
    </cdr:sp>
  </cdr:relSizeAnchor>
  <cdr:relSizeAnchor xmlns:cdr="http://schemas.openxmlformats.org/drawingml/2006/chartDrawing">
    <cdr:from>
      <cdr:x>0.38875</cdr:x>
      <cdr:y>0.86069</cdr:y>
    </cdr:from>
    <cdr:to>
      <cdr:x>0.47351</cdr:x>
      <cdr:y>0.92071</cdr:y>
    </cdr:to>
    <cdr:sp macro="" textlink="">
      <cdr:nvSpPr>
        <cdr:cNvPr id="3" name="TextBox 2">
          <a:extLst xmlns:a="http://schemas.openxmlformats.org/drawingml/2006/main">
            <a:ext uri="{FF2B5EF4-FFF2-40B4-BE49-F238E27FC236}">
              <a16:creationId xmlns:a16="http://schemas.microsoft.com/office/drawing/2014/main" id="{E1659BC5-19CF-4739-9A55-6BAE4A7F3FD9}"/>
            </a:ext>
          </a:extLst>
        </cdr:cNvPr>
        <cdr:cNvSpPr txBox="1"/>
      </cdr:nvSpPr>
      <cdr:spPr>
        <a:xfrm xmlns:a="http://schemas.openxmlformats.org/drawingml/2006/main">
          <a:off x="3012916" y="4413615"/>
          <a:ext cx="65694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400" dirty="0">
              <a:solidFill>
                <a:schemeClr val="bg1"/>
              </a:solidFill>
            </a:rPr>
            <a:t>(16%)</a:t>
          </a:r>
        </a:p>
      </cdr:txBody>
    </cdr:sp>
  </cdr:relSizeAnchor>
  <cdr:relSizeAnchor xmlns:cdr="http://schemas.openxmlformats.org/drawingml/2006/chartDrawing">
    <cdr:from>
      <cdr:x>0.32242</cdr:x>
      <cdr:y>0.56451</cdr:y>
    </cdr:from>
    <cdr:to>
      <cdr:x>0.40719</cdr:x>
      <cdr:y>0.62453</cdr:y>
    </cdr:to>
    <cdr:sp macro="" textlink="">
      <cdr:nvSpPr>
        <cdr:cNvPr id="4" name="TextBox 2">
          <a:extLst xmlns:a="http://schemas.openxmlformats.org/drawingml/2006/main">
            <a:ext uri="{FF2B5EF4-FFF2-40B4-BE49-F238E27FC236}">
              <a16:creationId xmlns:a16="http://schemas.microsoft.com/office/drawing/2014/main" id="{E1659BC5-19CF-4739-9A55-6BAE4A7F3FD9}"/>
            </a:ext>
          </a:extLst>
        </cdr:cNvPr>
        <cdr:cNvSpPr txBox="1"/>
      </cdr:nvSpPr>
      <cdr:spPr>
        <a:xfrm xmlns:a="http://schemas.openxmlformats.org/drawingml/2006/main">
          <a:off x="2498871" y="2894829"/>
          <a:ext cx="65694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400" dirty="0">
              <a:solidFill>
                <a:schemeClr val="bg1"/>
              </a:solidFill>
            </a:rPr>
            <a:t>(22%)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1428" tIns="45714" rIns="91428" bIns="45714" rtlCol="0"/>
          <a:lstStyle>
            <a:lvl1pPr algn="l">
              <a:defRPr sz="1200"/>
            </a:lvl1pPr>
          </a:lstStyle>
          <a:p>
            <a:endParaRPr lang="en-US">
              <a:latin typeface="Trebuchet MS" panose="020B0703020202090204" pitchFamily="34" charset="0"/>
            </a:endParaRPr>
          </a:p>
        </p:txBody>
      </p:sp>
      <p:sp>
        <p:nvSpPr>
          <p:cNvPr id="4" name="Footer Placeholder 3"/>
          <p:cNvSpPr>
            <a:spLocks noGrp="1"/>
          </p:cNvSpPr>
          <p:nvPr>
            <p:ph type="ftr" sz="quarter" idx="2"/>
          </p:nvPr>
        </p:nvSpPr>
        <p:spPr>
          <a:xfrm>
            <a:off x="0" y="8772671"/>
            <a:ext cx="3037840" cy="463407"/>
          </a:xfrm>
          <a:prstGeom prst="rect">
            <a:avLst/>
          </a:prstGeom>
        </p:spPr>
        <p:txBody>
          <a:bodyPr vert="horz" lIns="91428" tIns="45714" rIns="91428" bIns="45714" rtlCol="0" anchor="b"/>
          <a:lstStyle>
            <a:lvl1pPr algn="l">
              <a:defRPr sz="1200"/>
            </a:lvl1pPr>
          </a:lstStyle>
          <a:p>
            <a:endParaRPr lang="en-US">
              <a:latin typeface="Trebuchet MS" panose="020B0703020202090204" pitchFamily="34" charset="0"/>
            </a:endParaRPr>
          </a:p>
        </p:txBody>
      </p:sp>
      <p:sp>
        <p:nvSpPr>
          <p:cNvPr id="5" name="Slide Number Placeholder 4"/>
          <p:cNvSpPr>
            <a:spLocks noGrp="1"/>
          </p:cNvSpPr>
          <p:nvPr>
            <p:ph type="sldNum" sz="quarter" idx="3"/>
          </p:nvPr>
        </p:nvSpPr>
        <p:spPr>
          <a:xfrm>
            <a:off x="3970939" y="8772671"/>
            <a:ext cx="3037840" cy="463407"/>
          </a:xfrm>
          <a:prstGeom prst="rect">
            <a:avLst/>
          </a:prstGeom>
        </p:spPr>
        <p:txBody>
          <a:bodyPr vert="horz" lIns="91428" tIns="45714" rIns="91428" bIns="45714" rtlCol="0" anchor="b"/>
          <a:lstStyle>
            <a:lvl1pPr algn="r">
              <a:defRPr sz="1200"/>
            </a:lvl1pPr>
          </a:lstStyle>
          <a:p>
            <a:fld id="{092E6626-612B-455B-9FD1-DD7A1306BEA5}" type="slidenum">
              <a:rPr lang="en-US" smtClean="0">
                <a:latin typeface="Trebuchet MS" panose="020B0703020202090204" pitchFamily="34" charset="0"/>
              </a:rPr>
              <a:t>‹#›</a:t>
            </a:fld>
            <a:endParaRPr lang="en-US">
              <a:latin typeface="Trebuchet MS" panose="020B0703020202090204" pitchFamily="34" charset="0"/>
            </a:endParaRPr>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28" tIns="45714" rIns="91428" bIns="45714" rtlCol="0"/>
          <a:lstStyle>
            <a:lvl1pPr algn="l">
              <a:defRPr sz="1200" b="0" i="0">
                <a:latin typeface="Trebuchet MS" panose="020B0703020202090204" pitchFamily="34" charset="0"/>
              </a:defRPr>
            </a:lvl1pPr>
          </a:lstStyle>
          <a:p>
            <a:endParaRPr lang="en-US"/>
          </a:p>
        </p:txBody>
      </p:sp>
      <p:sp>
        <p:nvSpPr>
          <p:cNvPr id="3" name="Date Placeholder 2"/>
          <p:cNvSpPr>
            <a:spLocks noGrp="1"/>
          </p:cNvSpPr>
          <p:nvPr>
            <p:ph type="dt" idx="1"/>
          </p:nvPr>
        </p:nvSpPr>
        <p:spPr>
          <a:xfrm>
            <a:off x="3970939" y="0"/>
            <a:ext cx="3037840" cy="461804"/>
          </a:xfrm>
          <a:prstGeom prst="rect">
            <a:avLst/>
          </a:prstGeom>
        </p:spPr>
        <p:txBody>
          <a:bodyPr vert="horz" lIns="91428" tIns="45714" rIns="91428" bIns="45714" rtlCol="0"/>
          <a:lstStyle>
            <a:lvl1pPr algn="r">
              <a:defRPr sz="1200" b="0" i="0">
                <a:latin typeface="Trebuchet MS" panose="020B0703020202090204" pitchFamily="34" charset="0"/>
              </a:defRPr>
            </a:lvl1pPr>
          </a:lstStyle>
          <a:p>
            <a:fld id="{03A1D146-B4E0-1741-B9EE-9789392EFCC4}" type="datetimeFigureOut">
              <a:rPr lang="en-US" smtClean="0"/>
              <a:pPr/>
              <a:t>3/28/2022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701040" y="4387137"/>
            <a:ext cx="5608320" cy="4156234"/>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1428" tIns="45714" rIns="91428" bIns="45714"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1428" tIns="45714" rIns="91428" bIns="45714" rtlCol="0" anchor="b"/>
          <a:lstStyle>
            <a:lvl1pPr algn="r">
              <a:defRPr sz="1200" b="0" i="0">
                <a:latin typeface="Trebuchet MS" panose="020B0703020202090204" pitchFamily="34" charset="0"/>
              </a:defRPr>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hf sldNum="0" hdr="0" ftr="0" dt="0"/>
  <p:notesStyle>
    <a:lvl1pPr marL="0" algn="l" defTabSz="609585" rtl="0" eaLnBrk="1" latinLnBrk="0" hangingPunct="1">
      <a:defRPr sz="1600" b="0" i="0" kern="1200">
        <a:solidFill>
          <a:schemeClr val="tx1"/>
        </a:solidFill>
        <a:latin typeface="Trebuchet MS" panose="020B0703020202090204" pitchFamily="34" charset="0"/>
        <a:ea typeface="+mn-ea"/>
        <a:cs typeface="+mn-cs"/>
      </a:defRPr>
    </a:lvl1pPr>
    <a:lvl2pPr marL="609585" algn="l" defTabSz="609585" rtl="0" eaLnBrk="1" latinLnBrk="0" hangingPunct="1">
      <a:defRPr sz="1600" b="0" i="0" kern="1200">
        <a:solidFill>
          <a:schemeClr val="tx1"/>
        </a:solidFill>
        <a:latin typeface="Trebuchet MS" panose="020B0703020202090204" pitchFamily="34" charset="0"/>
        <a:ea typeface="+mn-ea"/>
        <a:cs typeface="+mn-cs"/>
      </a:defRPr>
    </a:lvl2pPr>
    <a:lvl3pPr marL="1219170" algn="l" defTabSz="609585" rtl="0" eaLnBrk="1" latinLnBrk="0" hangingPunct="1">
      <a:defRPr sz="1600" b="0" i="0" kern="1200">
        <a:solidFill>
          <a:schemeClr val="tx1"/>
        </a:solidFill>
        <a:latin typeface="Trebuchet MS" panose="020B0703020202090204" pitchFamily="34" charset="0"/>
        <a:ea typeface="+mn-ea"/>
        <a:cs typeface="+mn-cs"/>
      </a:defRPr>
    </a:lvl3pPr>
    <a:lvl4pPr marL="1828754" algn="l" defTabSz="609585" rtl="0" eaLnBrk="1" latinLnBrk="0" hangingPunct="1">
      <a:defRPr sz="1600" b="0" i="0" kern="1200">
        <a:solidFill>
          <a:schemeClr val="tx1"/>
        </a:solidFill>
        <a:latin typeface="Trebuchet MS" panose="020B0703020202090204" pitchFamily="34" charset="0"/>
        <a:ea typeface="+mn-ea"/>
        <a:cs typeface="+mn-cs"/>
      </a:defRPr>
    </a:lvl4pPr>
    <a:lvl5pPr marL="2438339" algn="l" defTabSz="609585" rtl="0" eaLnBrk="1" latinLnBrk="0" hangingPunct="1">
      <a:defRPr sz="1600" b="0" i="0" kern="1200">
        <a:solidFill>
          <a:schemeClr val="tx1"/>
        </a:solidFill>
        <a:latin typeface="Trebuchet MS" panose="020B0703020202090204"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889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eaLnBrk="1" hangingPunct="1"/>
            <a:fld id="{31F53CA5-10FF-4CF4-AAB7-0C4DEF3DD22A}" type="slidenum">
              <a:rPr lang="en-US" smtClean="0"/>
              <a:pPr eaLnBrk="1" hangingPunct="1"/>
              <a:t>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b="0"/>
          </a:p>
        </p:txBody>
      </p:sp>
    </p:spTree>
    <p:extLst>
      <p:ext uri="{BB962C8B-B14F-4D97-AF65-F5344CB8AC3E}">
        <p14:creationId xmlns:p14="http://schemas.microsoft.com/office/powerpoint/2010/main" val="110142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pPr>
              <a:defRPr/>
            </a:pPr>
            <a:fld id="{62910139-E757-45ED-869E-E2D623A59E1A}" type="slidenum">
              <a:rPr lang="en-US" smtClean="0"/>
              <a:pPr>
                <a:defRPr/>
              </a:pPr>
              <a:t>6</a:t>
            </a:fld>
            <a:endParaRPr lang="en-US"/>
          </a:p>
        </p:txBody>
      </p:sp>
    </p:spTree>
    <p:extLst>
      <p:ext uri="{BB962C8B-B14F-4D97-AF65-F5344CB8AC3E}">
        <p14:creationId xmlns:p14="http://schemas.microsoft.com/office/powerpoint/2010/main" val="219200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spcBef>
                <a:spcPct val="0"/>
              </a:spcBef>
            </a:pPr>
            <a:endParaRPr lang="en-US"/>
          </a:p>
        </p:txBody>
      </p:sp>
    </p:spTree>
    <p:extLst>
      <p:ext uri="{BB962C8B-B14F-4D97-AF65-F5344CB8AC3E}">
        <p14:creationId xmlns:p14="http://schemas.microsoft.com/office/powerpoint/2010/main" val="110434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pPr>
              <a:defRPr/>
            </a:pPr>
            <a:fld id="{62910139-E757-45ED-869E-E2D623A59E1A}" type="slidenum">
              <a:rPr lang="en-US" smtClean="0"/>
              <a:pPr>
                <a:defRPr/>
              </a:pPr>
              <a:t>8</a:t>
            </a:fld>
            <a:endParaRPr lang="en-US"/>
          </a:p>
        </p:txBody>
      </p:sp>
    </p:spTree>
    <p:extLst>
      <p:ext uri="{BB962C8B-B14F-4D97-AF65-F5344CB8AC3E}">
        <p14:creationId xmlns:p14="http://schemas.microsoft.com/office/powerpoint/2010/main" val="97349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defRPr>
            </a:lvl1pPr>
            <a:lvl2pPr marL="744064" indent="-286179" defTabSz="931670" eaLnBrk="0" hangingPunct="0">
              <a:defRPr>
                <a:solidFill>
                  <a:schemeClr val="tx1"/>
                </a:solidFill>
                <a:latin typeface="Arial" charset="0"/>
              </a:defRPr>
            </a:lvl2pPr>
            <a:lvl3pPr marL="1144715" indent="-228943" defTabSz="931670" eaLnBrk="0" hangingPunct="0">
              <a:defRPr>
                <a:solidFill>
                  <a:schemeClr val="tx1"/>
                </a:solidFill>
                <a:latin typeface="Arial" charset="0"/>
              </a:defRPr>
            </a:lvl3pPr>
            <a:lvl4pPr marL="1602600" indent="-228943" defTabSz="931670" eaLnBrk="0" hangingPunct="0">
              <a:defRPr>
                <a:solidFill>
                  <a:schemeClr val="tx1"/>
                </a:solidFill>
                <a:latin typeface="Arial" charset="0"/>
              </a:defRPr>
            </a:lvl4pPr>
            <a:lvl5pPr marL="2060486" indent="-228943" defTabSz="931670" eaLnBrk="0" hangingPunct="0">
              <a:defRPr>
                <a:solidFill>
                  <a:schemeClr val="tx1"/>
                </a:solidFill>
                <a:latin typeface="Arial" charset="0"/>
              </a:defRPr>
            </a:lvl5pPr>
            <a:lvl6pPr marL="2518372" indent="-228943" defTabSz="931670" eaLnBrk="0" fontAlgn="base" hangingPunct="0">
              <a:spcBef>
                <a:spcPct val="0"/>
              </a:spcBef>
              <a:spcAft>
                <a:spcPct val="0"/>
              </a:spcAft>
              <a:defRPr>
                <a:solidFill>
                  <a:schemeClr val="tx1"/>
                </a:solidFill>
                <a:latin typeface="Arial" charset="0"/>
              </a:defRPr>
            </a:lvl6pPr>
            <a:lvl7pPr marL="2976258" indent="-228943" defTabSz="931670" eaLnBrk="0" fontAlgn="base" hangingPunct="0">
              <a:spcBef>
                <a:spcPct val="0"/>
              </a:spcBef>
              <a:spcAft>
                <a:spcPct val="0"/>
              </a:spcAft>
              <a:defRPr>
                <a:solidFill>
                  <a:schemeClr val="tx1"/>
                </a:solidFill>
                <a:latin typeface="Arial" charset="0"/>
              </a:defRPr>
            </a:lvl7pPr>
            <a:lvl8pPr marL="3434144" indent="-228943" defTabSz="931670" eaLnBrk="0" fontAlgn="base" hangingPunct="0">
              <a:spcBef>
                <a:spcPct val="0"/>
              </a:spcBef>
              <a:spcAft>
                <a:spcPct val="0"/>
              </a:spcAft>
              <a:defRPr>
                <a:solidFill>
                  <a:schemeClr val="tx1"/>
                </a:solidFill>
                <a:latin typeface="Arial" charset="0"/>
              </a:defRPr>
            </a:lvl8pPr>
            <a:lvl9pPr marL="3892029" indent="-228943" defTabSz="931670" eaLnBrk="0" fontAlgn="base" hangingPunct="0">
              <a:spcBef>
                <a:spcPct val="0"/>
              </a:spcBef>
              <a:spcAft>
                <a:spcPct val="0"/>
              </a:spcAft>
              <a:defRPr>
                <a:solidFill>
                  <a:schemeClr val="tx1"/>
                </a:solidFill>
                <a:latin typeface="Arial" charset="0"/>
              </a:defRPr>
            </a:lvl9pPr>
          </a:lstStyle>
          <a:p>
            <a:pPr marL="0" marR="0" lvl="0" indent="0" algn="r" defTabSz="931670" rtl="0" eaLnBrk="1" fontAlgn="auto" latinLnBrk="0" hangingPunct="1">
              <a:lnSpc>
                <a:spcPct val="100000"/>
              </a:lnSpc>
              <a:spcBef>
                <a:spcPts val="0"/>
              </a:spcBef>
              <a:spcAft>
                <a:spcPts val="0"/>
              </a:spcAft>
              <a:buClrTx/>
              <a:buSzTx/>
              <a:buFontTx/>
              <a:buNone/>
              <a:tabLst/>
              <a:defRPr/>
            </a:pPr>
            <a:fld id="{31F53CA5-10FF-4CF4-AAB7-0C4DEF3DD2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6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a:p>
        </p:txBody>
      </p:sp>
    </p:spTree>
    <p:extLst>
      <p:ext uri="{BB962C8B-B14F-4D97-AF65-F5344CB8AC3E}">
        <p14:creationId xmlns:p14="http://schemas.microsoft.com/office/powerpoint/2010/main" val="141084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385" eaLnBrk="1" hangingPunct="1">
              <a:spcBef>
                <a:spcPct val="0"/>
              </a:spcBef>
            </a:pPr>
            <a:endParaRPr lang="en-US"/>
          </a:p>
        </p:txBody>
      </p:sp>
    </p:spTree>
    <p:extLst>
      <p:ext uri="{BB962C8B-B14F-4D97-AF65-F5344CB8AC3E}">
        <p14:creationId xmlns:p14="http://schemas.microsoft.com/office/powerpoint/2010/main" val="304684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pPr>
              <a:defRPr/>
            </a:pPr>
            <a:fld id="{62910139-E757-45ED-869E-E2D623A59E1A}" type="slidenum">
              <a:rPr lang="en-US" smtClean="0"/>
              <a:pPr>
                <a:defRPr/>
              </a:pPr>
              <a:t>11</a:t>
            </a:fld>
            <a:endParaRPr lang="en-US"/>
          </a:p>
        </p:txBody>
      </p:sp>
    </p:spTree>
    <p:extLst>
      <p:ext uri="{BB962C8B-B14F-4D97-AF65-F5344CB8AC3E}">
        <p14:creationId xmlns:p14="http://schemas.microsoft.com/office/powerpoint/2010/main" val="1895603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657292"/>
            <a:ext cx="2617952" cy="784686"/>
          </a:xfrm>
          <a:prstGeom prst="rect">
            <a:avLst/>
          </a:prstGeom>
        </p:spPr>
      </p:pic>
    </p:spTree>
    <p:extLst>
      <p:ext uri="{BB962C8B-B14F-4D97-AF65-F5344CB8AC3E}">
        <p14:creationId xmlns:p14="http://schemas.microsoft.com/office/powerpoint/2010/main" val="30930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363874F8-CB91-314C-8CDA-9FDCCE44AAEE}"/>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3" name="Footer Placeholder 2">
            <a:extLst>
              <a:ext uri="{FF2B5EF4-FFF2-40B4-BE49-F238E27FC236}">
                <a16:creationId xmlns:a16="http://schemas.microsoft.com/office/drawing/2014/main" id="{9A0D1C0F-BDB6-DF41-9C4F-6B29613C19F6}"/>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F1FDB8E5-1F2A-8D49-8F93-C132AF543B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7"/>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3"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5"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8"/>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7"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80" y="1781338"/>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34" name="Text Placeholder 4"/>
          <p:cNvSpPr>
            <a:spLocks noGrp="1"/>
          </p:cNvSpPr>
          <p:nvPr>
            <p:ph type="body" sz="quarter" idx="33"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42249584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5"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Tree>
    <p:extLst>
      <p:ext uri="{BB962C8B-B14F-4D97-AF65-F5344CB8AC3E}">
        <p14:creationId xmlns:p14="http://schemas.microsoft.com/office/powerpoint/2010/main" val="3141528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2"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40000"/>
                    <a:lumOff val="60000"/>
                  </a:schemeClr>
                </a:solidFill>
                <a:latin typeface="+mn-lt"/>
              </a:rPr>
              <a:pPr algn="r"/>
              <a:t>‹#›</a:t>
            </a:fld>
            <a:endParaRPr lang="en-US" sz="900">
              <a:solidFill>
                <a:schemeClr val="accent2">
                  <a:lumMod val="40000"/>
                  <a:lumOff val="60000"/>
                </a:schemeClr>
              </a:solidFill>
              <a:latin typeface="+mn-lt"/>
            </a:endParaRPr>
          </a:p>
        </p:txBody>
      </p:sp>
    </p:spTree>
    <p:extLst>
      <p:ext uri="{BB962C8B-B14F-4D97-AF65-F5344CB8AC3E}">
        <p14:creationId xmlns:p14="http://schemas.microsoft.com/office/powerpoint/2010/main" val="1576903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a:solidFill>
                <a:schemeClr val="bg2">
                  <a:lumMod val="40000"/>
                  <a:lumOff val="60000"/>
                </a:schemeClr>
              </a:solidFill>
              <a:latin typeface="+mn-lt"/>
            </a:endParaRPr>
          </a:p>
        </p:txBody>
      </p:sp>
    </p:spTree>
    <p:extLst>
      <p:ext uri="{BB962C8B-B14F-4D97-AF65-F5344CB8AC3E}">
        <p14:creationId xmlns:p14="http://schemas.microsoft.com/office/powerpoint/2010/main" val="32500061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a:solidFill>
                <a:schemeClr val="accent4">
                  <a:lumMod val="40000"/>
                  <a:lumOff val="60000"/>
                </a:schemeClr>
              </a:solidFill>
              <a:latin typeface="+mn-lt"/>
            </a:endParaRPr>
          </a:p>
        </p:txBody>
      </p:sp>
    </p:spTree>
    <p:extLst>
      <p:ext uri="{BB962C8B-B14F-4D97-AF65-F5344CB8AC3E}">
        <p14:creationId xmlns:p14="http://schemas.microsoft.com/office/powerpoint/2010/main" val="34254548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a:solidFill>
                <a:schemeClr val="accent5">
                  <a:lumMod val="40000"/>
                  <a:lumOff val="60000"/>
                </a:schemeClr>
              </a:solidFill>
              <a:latin typeface="+mn-lt"/>
            </a:endParaRPr>
          </a:p>
        </p:txBody>
      </p:sp>
    </p:spTree>
    <p:extLst>
      <p:ext uri="{BB962C8B-B14F-4D97-AF65-F5344CB8AC3E}">
        <p14:creationId xmlns:p14="http://schemas.microsoft.com/office/powerpoint/2010/main" val="41043244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6760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able Layout: 01">
    <p:bg>
      <p:bgPr>
        <a:solidFill>
          <a:schemeClr val="bg1"/>
        </a:solidFill>
        <a:effectLst/>
      </p:bgPr>
    </p:bg>
    <p:spTree>
      <p:nvGrpSpPr>
        <p:cNvPr id="1" name=""/>
        <p:cNvGrpSpPr/>
        <p:nvPr/>
      </p:nvGrpSpPr>
      <p:grpSpPr>
        <a:xfrm>
          <a:off x="0" y="0"/>
          <a:ext cx="0" cy="0"/>
          <a:chOff x="0" y="0"/>
          <a:chExt cx="0" cy="0"/>
        </a:xfrm>
      </p:grpSpPr>
      <p:sp>
        <p:nvSpPr>
          <p:cNvPr id="4" name="Table Placeholder 3"/>
          <p:cNvSpPr>
            <a:spLocks noGrp="1"/>
          </p:cNvSpPr>
          <p:nvPr>
            <p:ph type="tbl" sz="quarter" idx="21"/>
          </p:nvPr>
        </p:nvSpPr>
        <p:spPr>
          <a:xfrm>
            <a:off x="71501" y="1052740"/>
            <a:ext cx="9000999" cy="4680407"/>
          </a:xfrm>
        </p:spPr>
        <p:txBody>
          <a:bodyPr/>
          <a:lstStyle/>
          <a:p>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9" name="Title 1"/>
          <p:cNvSpPr>
            <a:spLocks noGrp="1"/>
          </p:cNvSpPr>
          <p:nvPr>
            <p:ph type="ctrTitle" hasCustomPrompt="1"/>
          </p:nvPr>
        </p:nvSpPr>
        <p:spPr>
          <a:xfrm>
            <a:off x="71502" y="296652"/>
            <a:ext cx="9001000" cy="756084"/>
          </a:xfrm>
          <a:effectLst/>
        </p:spPr>
        <p:txBody>
          <a:bodyPr anchor="t">
            <a:noAutofit/>
          </a:bodyPr>
          <a:lstStyle>
            <a:lvl1pPr algn="l">
              <a:lnSpc>
                <a:spcPct val="110000"/>
              </a:lnSpc>
              <a:defRPr sz="2000" spc="0" baseline="0">
                <a:solidFill>
                  <a:srgbClr val="4C515A"/>
                </a:solidFill>
                <a:effectLst/>
              </a:defRPr>
            </a:lvl1pPr>
          </a:lstStyle>
          <a:p>
            <a:r>
              <a:rPr lang="en-US"/>
              <a:t>Click to edit master title style</a:t>
            </a:r>
          </a:p>
        </p:txBody>
      </p:sp>
      <p:cxnSp>
        <p:nvCxnSpPr>
          <p:cNvPr id="11" name="Straight Connector 10"/>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22" hasCustomPrompt="1"/>
          </p:nvPr>
        </p:nvSpPr>
        <p:spPr>
          <a:xfrm>
            <a:off x="71502" y="8620"/>
            <a:ext cx="9001000"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3" name="Text Placeholder 9"/>
          <p:cNvSpPr>
            <a:spLocks noGrp="1"/>
          </p:cNvSpPr>
          <p:nvPr>
            <p:ph type="body" sz="quarter" idx="23" hasCustomPrompt="1"/>
          </p:nvPr>
        </p:nvSpPr>
        <p:spPr>
          <a:xfrm>
            <a:off x="71501" y="5753887"/>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
        <p:nvSpPr>
          <p:cNvPr id="3" name="Rectangle 2"/>
          <p:cNvSpPr/>
          <p:nvPr userDrawn="1"/>
        </p:nvSpPr>
        <p:spPr>
          <a:xfrm>
            <a:off x="1655676" y="6408041"/>
            <a:ext cx="7416824" cy="507831"/>
          </a:xfrm>
          <a:prstGeom prst="rect">
            <a:avLst/>
          </a:prstGeom>
        </p:spPr>
        <p:txBody>
          <a:bodyPr wrap="square">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a:solidFill>
                  <a:schemeClr val="tx1"/>
                </a:solidFill>
              </a:rPr>
              <a:t>Source: M. Z. Gunja, S. R. Collins, M.</a:t>
            </a:r>
            <a:r>
              <a:rPr lang="en-US" sz="900" baseline="0">
                <a:solidFill>
                  <a:schemeClr val="tx1"/>
                </a:solidFill>
              </a:rPr>
              <a:t> </a:t>
            </a:r>
            <a:r>
              <a:rPr lang="en-US" sz="900">
                <a:solidFill>
                  <a:schemeClr val="tx1"/>
                </a:solidFill>
              </a:rPr>
              <a:t>M. Doty, and S. Beutel, </a:t>
            </a:r>
            <a:r>
              <a:rPr lang="en-US" sz="900" b="0" i="1">
                <a:solidFill>
                  <a:schemeClr val="tx1"/>
                </a:solidFill>
                <a:latin typeface="InterFace" charset="0"/>
                <a:ea typeface="InterFace" charset="0"/>
                <a:cs typeface="InterFace" charset="0"/>
              </a:rPr>
              <a:t>How the Affordable Care Act Has Helped Women Gain Insurance and Improved Their Ability to Get Health Care: Findings from the Commonwealth Fund Biennial Health Insurance Survey, 2016, </a:t>
            </a:r>
            <a:r>
              <a:rPr lang="en-US" sz="900">
                <a:solidFill>
                  <a:schemeClr val="tx1"/>
                </a:solidFill>
              </a:rPr>
              <a:t>The Commonwealth Fund, August</a:t>
            </a:r>
            <a:r>
              <a:rPr lang="en-US" sz="900" baseline="0">
                <a:solidFill>
                  <a:schemeClr val="tx1"/>
                </a:solidFill>
              </a:rPr>
              <a:t> 2017.</a:t>
            </a:r>
            <a:endParaRPr lang="en-US" sz="900">
              <a:solidFill>
                <a:schemeClr val="tx1"/>
              </a:solidFill>
            </a:endParaRPr>
          </a:p>
        </p:txBody>
      </p:sp>
    </p:spTree>
    <p:extLst>
      <p:ext uri="{BB962C8B-B14F-4D97-AF65-F5344CB8AC3E}">
        <p14:creationId xmlns:p14="http://schemas.microsoft.com/office/powerpoint/2010/main" val="28166569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16294159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a:solidFill>
                <a:srgbClr val="044C7F">
                  <a:lumMod val="20000"/>
                  <a:lumOff val="80000"/>
                </a:srgbClr>
              </a:solidFill>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34573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DD61E009-1F74-DF41-B94D-B0613B15BFD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A8A42BAD-84D4-D34F-8DAF-74462CF7CBD0}"/>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BCCAACB1-C1DA-DF4A-8AF8-CC0B809C22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20000"/>
                    <a:lumOff val="80000"/>
                  </a:srgbClr>
                </a:solidFill>
              </a:rPr>
              <a:pPr/>
              <a:t>‹#›</a:t>
            </a:fld>
            <a:endParaRPr lang="en-US" sz="900">
              <a:solidFill>
                <a:srgbClr val="F47920">
                  <a:lumMod val="20000"/>
                  <a:lumOff val="8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0623332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a:solidFill>
                <a:srgbClr val="4ABDBC">
                  <a:lumMod val="40000"/>
                  <a:lumOff val="60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7058754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a:solidFill>
                <a:srgbClr val="71B254">
                  <a:lumMod val="40000"/>
                  <a:lumOff val="6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8000553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a:solidFill>
                <a:srgbClr val="5F5A9D">
                  <a:lumMod val="40000"/>
                  <a:lumOff val="60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0896137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40002949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36977697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33596020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2072292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7919888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78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8180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4933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09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9755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6359204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a:solidFill>
                <a:srgbClr val="044C7F">
                  <a:lumMod val="20000"/>
                  <a:lumOff val="80000"/>
                </a:srgbClr>
              </a:solidFill>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263086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a:solidFill>
                <a:srgbClr val="044C7F">
                  <a:lumMod val="20000"/>
                  <a:lumOff val="80000"/>
                </a:srgbClr>
              </a:solidFill>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5267989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7" name="Slide Number Placeholder 5">
            <a:extLst>
              <a:ext uri="{FF2B5EF4-FFF2-40B4-BE49-F238E27FC236}">
                <a16:creationId xmlns:a16="http://schemas.microsoft.com/office/drawing/2014/main" id="{F755CDD5-6B8A-491C-86AB-B5FD789D404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a:solidFill>
                <a:schemeClr val="tx2"/>
              </a:solidFill>
              <a:latin typeface="+mn-lt"/>
            </a:endParaRPr>
          </a:p>
        </p:txBody>
      </p:sp>
    </p:spTree>
    <p:extLst>
      <p:ext uri="{BB962C8B-B14F-4D97-AF65-F5344CB8AC3E}">
        <p14:creationId xmlns:p14="http://schemas.microsoft.com/office/powerpoint/2010/main" val="3595868230"/>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31265183"/>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8529141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8483568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3465545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6311409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706093943"/>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56357883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541818672"/>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148"/>
            <a:ext cx="217054" cy="68591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456145"/>
            <a:ext cx="8091115" cy="3420873"/>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199101"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851761"/>
          </a:xfrm>
          <a:effectLst/>
        </p:spPr>
        <p:txBody>
          <a:bodyPr anchor="t">
            <a:no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Text Placeholder 9"/>
          <p:cNvSpPr>
            <a:spLocks noGrp="1"/>
          </p:cNvSpPr>
          <p:nvPr>
            <p:ph type="body" sz="quarter" idx="23" hasCustomPrompt="1"/>
          </p:nvPr>
        </p:nvSpPr>
        <p:spPr>
          <a:xfrm>
            <a:off x="627433" y="5087567"/>
            <a:ext cx="8091115" cy="666982"/>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Tree>
    <p:extLst>
      <p:ext uri="{BB962C8B-B14F-4D97-AF65-F5344CB8AC3E}">
        <p14:creationId xmlns:p14="http://schemas.microsoft.com/office/powerpoint/2010/main" val="11114707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CMWF Graph - Orange">
    <p:bg>
      <p:bgPr>
        <a:solidFill>
          <a:schemeClr val="bg1"/>
        </a:solidFill>
        <a:effectLst/>
      </p:bgPr>
    </p:bg>
    <p:spTree>
      <p:nvGrpSpPr>
        <p:cNvPr id="1" name=""/>
        <p:cNvGrpSpPr/>
        <p:nvPr/>
      </p:nvGrpSpPr>
      <p:grpSpPr>
        <a:xfrm>
          <a:off x="0" y="0"/>
          <a:ext cx="0" cy="0"/>
          <a:chOff x="0" y="0"/>
          <a:chExt cx="0" cy="0"/>
        </a:xfrm>
      </p:grpSpPr>
      <p:sp>
        <p:nvSpPr>
          <p:cNvPr id="14" name="Table Placeholder 3"/>
          <p:cNvSpPr>
            <a:spLocks noGrp="1"/>
          </p:cNvSpPr>
          <p:nvPr>
            <p:ph type="tbl" sz="quarter" idx="22"/>
          </p:nvPr>
        </p:nvSpPr>
        <p:spPr>
          <a:xfrm>
            <a:off x="627433" y="1456145"/>
            <a:ext cx="8091115" cy="3420873"/>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1148"/>
            <a:ext cx="217054" cy="68591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851761"/>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Text Placeholder 9"/>
          <p:cNvSpPr>
            <a:spLocks noGrp="1"/>
          </p:cNvSpPr>
          <p:nvPr>
            <p:ph type="body" sz="quarter" idx="23" hasCustomPrompt="1"/>
          </p:nvPr>
        </p:nvSpPr>
        <p:spPr>
          <a:xfrm>
            <a:off x="627433" y="5087567"/>
            <a:ext cx="8091115" cy="666982"/>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Tree>
    <p:extLst>
      <p:ext uri="{BB962C8B-B14F-4D97-AF65-F5344CB8AC3E}">
        <p14:creationId xmlns:p14="http://schemas.microsoft.com/office/powerpoint/2010/main" val="1284101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6439129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610651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a:solidFill>
                <a:srgbClr val="4ABDBC"/>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044430101"/>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a:solidFill>
                <a:srgbClr val="4ABDBC"/>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980559629"/>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933575446"/>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498192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41012799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42846796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a:solidFill>
                <a:srgbClr val="044C7F">
                  <a:lumMod val="20000"/>
                  <a:lumOff val="80000"/>
                </a:srgbClr>
              </a:solidFill>
            </a:endParaRPr>
          </a:p>
        </p:txBody>
      </p:sp>
    </p:spTree>
    <p:extLst>
      <p:ext uri="{BB962C8B-B14F-4D97-AF65-F5344CB8AC3E}">
        <p14:creationId xmlns:p14="http://schemas.microsoft.com/office/powerpoint/2010/main" val="6078088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40000"/>
                    <a:lumOff val="60000"/>
                  </a:srgbClr>
                </a:solidFill>
              </a:rPr>
              <a:pPr/>
              <a:t>‹#›</a:t>
            </a:fld>
            <a:endParaRPr lang="en-US" sz="900">
              <a:solidFill>
                <a:srgbClr val="F47920">
                  <a:lumMod val="40000"/>
                  <a:lumOff val="60000"/>
                </a:srgbClr>
              </a:solidFill>
            </a:endParaRPr>
          </a:p>
        </p:txBody>
      </p:sp>
    </p:spTree>
    <p:extLst>
      <p:ext uri="{BB962C8B-B14F-4D97-AF65-F5344CB8AC3E}">
        <p14:creationId xmlns:p14="http://schemas.microsoft.com/office/powerpoint/2010/main" val="5255827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a:solidFill>
                <a:srgbClr val="4ABDBC">
                  <a:lumMod val="40000"/>
                  <a:lumOff val="60000"/>
                </a:srgbClr>
              </a:solidFill>
            </a:endParaRPr>
          </a:p>
        </p:txBody>
      </p:sp>
    </p:spTree>
    <p:extLst>
      <p:ext uri="{BB962C8B-B14F-4D97-AF65-F5344CB8AC3E}">
        <p14:creationId xmlns:p14="http://schemas.microsoft.com/office/powerpoint/2010/main" val="1957971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a:solidFill>
                <a:srgbClr val="71B254">
                  <a:lumMod val="40000"/>
                  <a:lumOff val="60000"/>
                </a:srgbClr>
              </a:solidFill>
            </a:endParaRPr>
          </a:p>
        </p:txBody>
      </p:sp>
    </p:spTree>
    <p:extLst>
      <p:ext uri="{BB962C8B-B14F-4D97-AF65-F5344CB8AC3E}">
        <p14:creationId xmlns:p14="http://schemas.microsoft.com/office/powerpoint/2010/main" val="41653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0"/>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a:solidFill>
                <a:srgbClr val="5F5A9D">
                  <a:lumMod val="40000"/>
                  <a:lumOff val="60000"/>
                </a:srgbClr>
              </a:solidFill>
            </a:endParaRPr>
          </a:p>
        </p:txBody>
      </p:sp>
    </p:spTree>
    <p:extLst>
      <p:ext uri="{BB962C8B-B14F-4D97-AF65-F5344CB8AC3E}">
        <p14:creationId xmlns:p14="http://schemas.microsoft.com/office/powerpoint/2010/main" val="38361093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475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able Layout: 01">
    <p:bg>
      <p:bgPr>
        <a:solidFill>
          <a:schemeClr val="bg1"/>
        </a:solidFill>
        <a:effectLst/>
      </p:bgPr>
    </p:bg>
    <p:spTree>
      <p:nvGrpSpPr>
        <p:cNvPr id="1" name=""/>
        <p:cNvGrpSpPr/>
        <p:nvPr/>
      </p:nvGrpSpPr>
      <p:grpSpPr>
        <a:xfrm>
          <a:off x="0" y="0"/>
          <a:ext cx="0" cy="0"/>
          <a:chOff x="0" y="0"/>
          <a:chExt cx="0" cy="0"/>
        </a:xfrm>
      </p:grpSpPr>
      <p:sp>
        <p:nvSpPr>
          <p:cNvPr id="4" name="Table Placeholder 3"/>
          <p:cNvSpPr>
            <a:spLocks noGrp="1"/>
          </p:cNvSpPr>
          <p:nvPr>
            <p:ph type="tbl" sz="quarter" idx="21"/>
          </p:nvPr>
        </p:nvSpPr>
        <p:spPr>
          <a:xfrm>
            <a:off x="71500" y="1052736"/>
            <a:ext cx="9000999" cy="4680407"/>
          </a:xfrm>
        </p:spPr>
        <p:txBody>
          <a:bodyPr/>
          <a:lstStyle/>
          <a:p>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35496" y="6345324"/>
            <a:ext cx="1476164" cy="468052"/>
          </a:xfrm>
          <a:prstGeom prst="rect">
            <a:avLst/>
          </a:prstGeom>
        </p:spPr>
      </p:pic>
      <p:sp>
        <p:nvSpPr>
          <p:cNvPr id="9" name="Title 1"/>
          <p:cNvSpPr>
            <a:spLocks noGrp="1"/>
          </p:cNvSpPr>
          <p:nvPr>
            <p:ph type="ctrTitle" hasCustomPrompt="1"/>
          </p:nvPr>
        </p:nvSpPr>
        <p:spPr>
          <a:xfrm>
            <a:off x="71500" y="296652"/>
            <a:ext cx="9001000" cy="756084"/>
          </a:xfrm>
          <a:effectLst/>
        </p:spPr>
        <p:txBody>
          <a:bodyPr anchor="t">
            <a:noAutofit/>
          </a:bodyPr>
          <a:lstStyle>
            <a:lvl1pPr algn="l">
              <a:lnSpc>
                <a:spcPct val="110000"/>
              </a:lnSpc>
              <a:defRPr sz="2000" spc="0" baseline="0">
                <a:solidFill>
                  <a:srgbClr val="4C515A"/>
                </a:solidFill>
                <a:effectLst/>
              </a:defRPr>
            </a:lvl1pPr>
          </a:lstStyle>
          <a:p>
            <a:r>
              <a:rPr lang="en-US"/>
              <a:t>Click to edit master title style</a:t>
            </a:r>
          </a:p>
        </p:txBody>
      </p:sp>
      <p:cxnSp>
        <p:nvCxnSpPr>
          <p:cNvPr id="11" name="Straight Connector 10"/>
          <p:cNvCxnSpPr>
            <a:cxnSpLocks/>
          </p:cNvCxnSpPr>
          <p:nvPr userDrawn="1"/>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22" hasCustomPrompt="1"/>
          </p:nvPr>
        </p:nvSpPr>
        <p:spPr>
          <a:xfrm>
            <a:off x="71500" y="8620"/>
            <a:ext cx="9001000"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3" name="Text Placeholder 9"/>
          <p:cNvSpPr>
            <a:spLocks noGrp="1"/>
          </p:cNvSpPr>
          <p:nvPr>
            <p:ph type="body" sz="quarter" idx="23" hasCustomPrompt="1"/>
          </p:nvPr>
        </p:nvSpPr>
        <p:spPr>
          <a:xfrm>
            <a:off x="71500" y="5753887"/>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
        <p:nvSpPr>
          <p:cNvPr id="3" name="Rectangle 2"/>
          <p:cNvSpPr/>
          <p:nvPr userDrawn="1"/>
        </p:nvSpPr>
        <p:spPr>
          <a:xfrm>
            <a:off x="1655676" y="6408040"/>
            <a:ext cx="7416824" cy="369332"/>
          </a:xfrm>
          <a:prstGeom prst="rect">
            <a:avLst/>
          </a:prstGeom>
        </p:spPr>
        <p:txBody>
          <a:bodyPr wrap="square">
            <a:spAutoFit/>
          </a:bodyPr>
          <a:lstStyle/>
          <a:p>
            <a:pPr>
              <a:defRPr/>
            </a:pPr>
            <a:r>
              <a:rPr lang="en-US" sz="900">
                <a:solidFill>
                  <a:srgbClr val="4C515A"/>
                </a:solidFill>
              </a:rPr>
              <a:t>Source: M. Z. Gunja, S. R. Collins, M. M. Doty, and S. Beutel, </a:t>
            </a:r>
            <a:r>
              <a:rPr lang="en-US" sz="900" i="1">
                <a:solidFill>
                  <a:srgbClr val="4C515A"/>
                </a:solidFill>
                <a:latin typeface="InterFace" charset="0"/>
                <a:ea typeface="InterFace" charset="0"/>
                <a:cs typeface="InterFace" charset="0"/>
              </a:rPr>
              <a:t>How the Affordable Care Act Has Helped Women Gain Insurance and Improved Their Ability to Get Health Care: Findings from the Commonwealth Fund Biennial Health Insurance Survey, 2016, </a:t>
            </a:r>
            <a:r>
              <a:rPr lang="en-US" sz="900">
                <a:solidFill>
                  <a:srgbClr val="4C515A"/>
                </a:solidFill>
              </a:rPr>
              <a:t>The Commonwealth Fund, August 2017.</a:t>
            </a:r>
          </a:p>
        </p:txBody>
      </p:sp>
    </p:spTree>
    <p:extLst>
      <p:ext uri="{BB962C8B-B14F-4D97-AF65-F5344CB8AC3E}">
        <p14:creationId xmlns:p14="http://schemas.microsoft.com/office/powerpoint/2010/main" val="29978563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7681-2437-4F43-BF98-9A49016E1565}"/>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B2DA2F37-B0A1-4766-9C25-490CC2EA7972}"/>
              </a:ext>
            </a:extLst>
          </p:cNvPr>
          <p:cNvSpPr>
            <a:spLocks noGrp="1"/>
          </p:cNvSpPr>
          <p:nvPr>
            <p:ph type="chart" idx="1"/>
          </p:nvPr>
        </p:nvSpPr>
        <p:spPr>
          <a:xfrm>
            <a:off x="457200" y="1600200"/>
            <a:ext cx="8229600" cy="4525963"/>
          </a:xfrm>
        </p:spPr>
        <p:txBody>
          <a:bodyPr/>
          <a:lstStyle/>
          <a:p>
            <a:endParaRPr lang="en-US"/>
          </a:p>
        </p:txBody>
      </p:sp>
      <p:sp>
        <p:nvSpPr>
          <p:cNvPr id="4" name="Date Placeholder 3">
            <a:extLst>
              <a:ext uri="{FF2B5EF4-FFF2-40B4-BE49-F238E27FC236}">
                <a16:creationId xmlns:a16="http://schemas.microsoft.com/office/drawing/2014/main" id="{4E7901BD-1B07-4A81-99E2-8A7873AB1F09}"/>
              </a:ext>
            </a:extLst>
          </p:cNvPr>
          <p:cNvSpPr>
            <a:spLocks noGrp="1"/>
          </p:cNvSpPr>
          <p:nvPr>
            <p:ph type="dt" sz="half" idx="10"/>
          </p:nvPr>
        </p:nvSpPr>
        <p:spPr>
          <a:xfrm>
            <a:off x="457200" y="6245225"/>
            <a:ext cx="2133600" cy="476250"/>
          </a:xfrm>
        </p:spPr>
        <p:txBody>
          <a:bodyPr/>
          <a:lstStyle>
            <a:lvl1pPr>
              <a:defRPr/>
            </a:lvl1pPr>
          </a:lstStyle>
          <a:p>
            <a:endParaRPr lang="en-US" altLang="en-US">
              <a:solidFill>
                <a:srgbClr val="4C515A"/>
              </a:solidFill>
            </a:endParaRPr>
          </a:p>
        </p:txBody>
      </p:sp>
      <p:sp>
        <p:nvSpPr>
          <p:cNvPr id="5" name="Footer Placeholder 4">
            <a:extLst>
              <a:ext uri="{FF2B5EF4-FFF2-40B4-BE49-F238E27FC236}">
                <a16:creationId xmlns:a16="http://schemas.microsoft.com/office/drawing/2014/main" id="{ADDFF2F1-AFE9-490C-9F60-7D999413C33F}"/>
              </a:ext>
            </a:extLst>
          </p:cNvPr>
          <p:cNvSpPr>
            <a:spLocks noGrp="1"/>
          </p:cNvSpPr>
          <p:nvPr>
            <p:ph type="ftr" sz="quarter" idx="11"/>
          </p:nvPr>
        </p:nvSpPr>
        <p:spPr>
          <a:xfrm>
            <a:off x="3124200" y="6245225"/>
            <a:ext cx="2895600" cy="476250"/>
          </a:xfrm>
        </p:spPr>
        <p:txBody>
          <a:bodyPr/>
          <a:lstStyle>
            <a:lvl1pPr>
              <a:defRPr/>
            </a:lvl1pPr>
          </a:lstStyle>
          <a:p>
            <a:endParaRPr lang="en-US" altLang="en-US">
              <a:solidFill>
                <a:srgbClr val="4C515A"/>
              </a:solidFill>
            </a:endParaRPr>
          </a:p>
        </p:txBody>
      </p:sp>
      <p:sp>
        <p:nvSpPr>
          <p:cNvPr id="6" name="Slide Number Placeholder 5">
            <a:extLst>
              <a:ext uri="{FF2B5EF4-FFF2-40B4-BE49-F238E27FC236}">
                <a16:creationId xmlns:a16="http://schemas.microsoft.com/office/drawing/2014/main" id="{8DBAF50A-E7C5-418D-864A-578130C1EA4B}"/>
              </a:ext>
            </a:extLst>
          </p:cNvPr>
          <p:cNvSpPr>
            <a:spLocks noGrp="1"/>
          </p:cNvSpPr>
          <p:nvPr>
            <p:ph type="sldNum" sz="quarter" idx="12"/>
          </p:nvPr>
        </p:nvSpPr>
        <p:spPr>
          <a:xfrm>
            <a:off x="7772400" y="0"/>
            <a:ext cx="1371600" cy="381000"/>
          </a:xfrm>
        </p:spPr>
        <p:txBody>
          <a:bodyPr/>
          <a:lstStyle>
            <a:lvl1pPr>
              <a:defRPr/>
            </a:lvl1pPr>
          </a:lstStyle>
          <a:p>
            <a:r>
              <a:rPr lang="en-US" altLang="en-US">
                <a:solidFill>
                  <a:srgbClr val="4C515A"/>
                </a:solidFill>
              </a:rPr>
              <a:t> Chart </a:t>
            </a:r>
            <a:fld id="{A162AEDE-7952-460F-A829-40C471168BB8}" type="slidenum">
              <a:rPr lang="en-US" altLang="en-US">
                <a:solidFill>
                  <a:srgbClr val="4C515A"/>
                </a:solidFill>
              </a:rPr>
              <a:pPr/>
              <a:t>‹#›</a:t>
            </a:fld>
            <a:endParaRPr lang="en-US" altLang="en-US">
              <a:solidFill>
                <a:srgbClr val="4C515A"/>
              </a:solidFill>
            </a:endParaRPr>
          </a:p>
        </p:txBody>
      </p:sp>
    </p:spTree>
    <p:extLst>
      <p:ext uri="{BB962C8B-B14F-4D97-AF65-F5344CB8AC3E}">
        <p14:creationId xmlns:p14="http://schemas.microsoft.com/office/powerpoint/2010/main" val="13283759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2274"/>
            <a:ext cx="7772400" cy="646331"/>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499742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1" y="6288148"/>
            <a:ext cx="3319832" cy="197428"/>
          </a:xfrm>
        </p:spPr>
        <p:txBody>
          <a:bodyPr anchor="ctr">
            <a:noAutofit/>
          </a:bodyPr>
          <a:lstStyle>
            <a:lvl1pPr marL="0" indent="0" algn="r">
              <a:buNone/>
              <a:defRPr sz="675" baseline="0">
                <a:solidFill>
                  <a:schemeClr val="tx1"/>
                </a:solidFill>
              </a:defRPr>
            </a:lvl1pPr>
            <a:lvl2pPr marL="128585" indent="0" algn="r">
              <a:buNone/>
              <a:defRPr sz="750">
                <a:solidFill>
                  <a:schemeClr val="bg1"/>
                </a:solidFill>
              </a:defRPr>
            </a:lvl2pPr>
            <a:lvl3pPr marL="258359" indent="0" algn="r">
              <a:buNone/>
              <a:defRPr sz="750">
                <a:solidFill>
                  <a:schemeClr val="bg1"/>
                </a:solidFill>
              </a:defRPr>
            </a:lvl3pPr>
            <a:lvl4pPr marL="386944" indent="0" algn="r">
              <a:buNone/>
              <a:defRPr sz="750">
                <a:solidFill>
                  <a:schemeClr val="bg1"/>
                </a:solidFill>
              </a:defRPr>
            </a:lvl4pPr>
            <a:lvl5pPr marL="515528" indent="0" algn="r">
              <a:buNone/>
              <a:defRPr sz="75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4ABDBC"/>
              </a:solidFill>
            </a:endParaRPr>
          </a:p>
        </p:txBody>
      </p:sp>
      <p:sp>
        <p:nvSpPr>
          <p:cNvPr id="29" name="Subtitle 2"/>
          <p:cNvSpPr>
            <a:spLocks noGrp="1"/>
          </p:cNvSpPr>
          <p:nvPr>
            <p:ph type="subTitle" idx="1" hasCustomPrompt="1"/>
          </p:nvPr>
        </p:nvSpPr>
        <p:spPr>
          <a:xfrm>
            <a:off x="627435" y="177796"/>
            <a:ext cx="7919047" cy="246930"/>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3" y="6288150"/>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675" smtClean="0">
                <a:solidFill>
                  <a:srgbClr val="044C7F"/>
                </a:solidFill>
              </a:rPr>
              <a:pPr/>
              <a:t>‹#›</a:t>
            </a:fld>
            <a:endParaRPr lang="en-US" sz="675">
              <a:solidFill>
                <a:srgbClr val="044C7F"/>
              </a:solidFill>
            </a:endParaRPr>
          </a:p>
        </p:txBody>
      </p:sp>
      <p:sp>
        <p:nvSpPr>
          <p:cNvPr id="13" name="Text Placeholder 6"/>
          <p:cNvSpPr>
            <a:spLocks noGrp="1"/>
          </p:cNvSpPr>
          <p:nvPr>
            <p:ph type="body" sz="quarter" idx="16"/>
          </p:nvPr>
        </p:nvSpPr>
        <p:spPr>
          <a:xfrm>
            <a:off x="627435" y="1828800"/>
            <a:ext cx="7919047" cy="4026822"/>
          </a:xfrm>
        </p:spPr>
        <p:txBody>
          <a:bodyPr>
            <a:normAutofit/>
          </a:bodyPr>
          <a:lstStyle>
            <a:lvl1pPr marL="128585" indent="-128585">
              <a:lnSpc>
                <a:spcPct val="100000"/>
              </a:lnSpc>
              <a:spcBef>
                <a:spcPts val="600"/>
              </a:spcBef>
              <a:spcAft>
                <a:spcPts val="450"/>
              </a:spcAft>
              <a:buClr>
                <a:schemeClr val="tx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
                <a:schemeClr val="tx2"/>
              </a:buClr>
              <a:buFont typeface="Arial" panose="020B0604020202020204" pitchFamily="34" charset="0"/>
              <a:buChar char="•"/>
              <a:defRPr sz="1350">
                <a:solidFill>
                  <a:schemeClr val="tx1"/>
                </a:solidFill>
              </a:defRPr>
            </a:lvl2pPr>
            <a:lvl3pPr marL="386944" indent="-128585">
              <a:lnSpc>
                <a:spcPct val="100000"/>
              </a:lnSpc>
              <a:spcBef>
                <a:spcPts val="600"/>
              </a:spcBef>
              <a:spcAft>
                <a:spcPts val="450"/>
              </a:spcAft>
              <a:buClr>
                <a:schemeClr val="tx2"/>
              </a:buClr>
              <a:buFont typeface="Arial" panose="020B0604020202020204" pitchFamily="34" charset="0"/>
              <a:buChar char="•"/>
              <a:defRPr sz="1200">
                <a:solidFill>
                  <a:schemeClr val="tx1"/>
                </a:solidFill>
              </a:defRPr>
            </a:lvl3pPr>
            <a:lvl4pPr marL="515528" indent="-128585">
              <a:lnSpc>
                <a:spcPct val="100000"/>
              </a:lnSpc>
              <a:spcBef>
                <a:spcPts val="600"/>
              </a:spcBef>
              <a:spcAft>
                <a:spcPts val="450"/>
              </a:spcAft>
              <a:buClr>
                <a:schemeClr val="tx2"/>
              </a:buClr>
              <a:buFont typeface="Arial" panose="020B0604020202020204" pitchFamily="34" charset="0"/>
              <a:buChar char="•"/>
              <a:defRPr sz="1200">
                <a:solidFill>
                  <a:schemeClr val="tx1"/>
                </a:solidFill>
              </a:defRPr>
            </a:lvl4pPr>
            <a:lvl5pPr marL="644113" indent="-128585">
              <a:lnSpc>
                <a:spcPct val="100000"/>
              </a:lnSpc>
              <a:spcBef>
                <a:spcPts val="600"/>
              </a:spcBef>
              <a:spcAft>
                <a:spcPts val="450"/>
              </a:spcAft>
              <a:buClr>
                <a:schemeClr val="tx2"/>
              </a:buClr>
              <a:buFont typeface="Arial" panose="020B0604020202020204" pitchFamily="34"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ctrTitle"/>
          </p:nvPr>
        </p:nvSpPr>
        <p:spPr>
          <a:xfrm>
            <a:off x="627435" y="514555"/>
            <a:ext cx="7919047" cy="1185034"/>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045686435"/>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5F9087-1D14-45E3-B110-A1A936A031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7508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657292"/>
            <a:ext cx="2617952" cy="784686"/>
          </a:xfrm>
          <a:prstGeom prst="rect">
            <a:avLst/>
          </a:prstGeom>
        </p:spPr>
      </p:pic>
    </p:spTree>
    <p:extLst>
      <p:ext uri="{BB962C8B-B14F-4D97-AF65-F5344CB8AC3E}">
        <p14:creationId xmlns:p14="http://schemas.microsoft.com/office/powerpoint/2010/main" val="39757258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0DC2282F-3013-9B45-AE8D-78869F3B93D7}"/>
              </a:ext>
            </a:extLst>
          </p:cNvPr>
          <p:cNvSpPr>
            <a:spLocks noGrp="1"/>
          </p:cNvSpPr>
          <p:nvPr>
            <p:ph type="ftr" sz="quarter" idx="15"/>
          </p:nvPr>
        </p:nvSpPr>
        <p:spPr/>
        <p:txBody>
          <a:bodyPr/>
          <a:lstStyle>
            <a:lvl1pPr>
              <a:defRPr>
                <a:solidFill>
                  <a:schemeClr val="bg1"/>
                </a:solidFill>
              </a:defRPr>
            </a:lvl1pPr>
          </a:lstStyle>
          <a:p>
            <a:endParaRPr lang="en-US"/>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7306995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17953DE6-C42C-2741-8210-545029352F3B}"/>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037002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7DE5A2D0-4F13-F245-8C06-5F0B8F40A9F8}"/>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2918067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2562DAF0-0013-6F44-BDC5-714FFED30602}"/>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163420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4C87A2EC-438B-1044-A3AF-99AFAEEEE1ED}"/>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9040500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2" name="Footer Placeholder 1">
            <a:extLst>
              <a:ext uri="{FF2B5EF4-FFF2-40B4-BE49-F238E27FC236}">
                <a16:creationId xmlns:a16="http://schemas.microsoft.com/office/drawing/2014/main" id="{81A03275-5D2F-F946-BFA4-D6D1D463EACB}"/>
              </a:ext>
            </a:extLst>
          </p:cNvPr>
          <p:cNvSpPr>
            <a:spLocks noGrp="1"/>
          </p:cNvSpPr>
          <p:nvPr>
            <p:ph type="ftr" sz="quarter" idx="14"/>
          </p:nvPr>
        </p:nvSpPr>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5B72AB5F-9111-7A4D-8C29-A328BB78CC8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pic>
        <p:nvPicPr>
          <p:cNvPr id="15" name="Picture 14">
            <a:extLst>
              <a:ext uri="{FF2B5EF4-FFF2-40B4-BE49-F238E27FC236}">
                <a16:creationId xmlns:a16="http://schemas.microsoft.com/office/drawing/2014/main" id="{5F60C7B4-8011-AE4E-AFED-B82E5203D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28153005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8BB3BA39-CAEA-E44B-9F64-BBF355856EDC}"/>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887B07FF-40DE-744D-8C1D-8DBC2A74BC92}"/>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C39ACE06-2526-3D4B-986D-A4CA8AD72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2331801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BD7E2D29-8510-8D43-9502-458D3D71BEB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CC4EDE8F-4CE8-3B46-9C2F-C9D4265E891E}"/>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A9510EE1-CD7A-1B4D-91F4-3263012B16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5506209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363874F8-CB91-314C-8CDA-9FDCCE44AAEE}"/>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3" name="Footer Placeholder 2">
            <a:extLst>
              <a:ext uri="{FF2B5EF4-FFF2-40B4-BE49-F238E27FC236}">
                <a16:creationId xmlns:a16="http://schemas.microsoft.com/office/drawing/2014/main" id="{9A0D1C0F-BDB6-DF41-9C4F-6B29613C19F6}"/>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F1FDB8E5-1F2A-8D49-8F93-C132AF543B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28219795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DD61E009-1F74-DF41-B94D-B0613B15BFD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A8A42BAD-84D4-D34F-8DAF-74462CF7CBD0}"/>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BCCAACB1-C1DA-DF4A-8AF8-CC0B809C22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11764297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6126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49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bg1"/>
                </a:solidFill>
                <a:latin typeface="+mn-lt"/>
              </a:rPr>
              <a:pPr algn="r"/>
              <a:t>‹#›</a:t>
            </a:fld>
            <a:endParaRPr lang="en-US" sz="1400">
              <a:solidFill>
                <a:schemeClr val="bg1"/>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1F12D821-3740-5F42-A695-5737A1EA579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02720E4-0C4F-2C4B-A6F8-B225AC377C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261887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64246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0"/>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5961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1216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1F12D821-3740-5F42-A695-5737A1EA579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02720E4-0C4F-2C4B-A6F8-B225AC377C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6488771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B7CDA024-1BCD-1249-AF35-1ED8A3703B38}"/>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6EA73BAE-6791-A449-890C-E0DCE2EC8D77}"/>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2A05484-D197-8449-9354-17BFFC595B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0775911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Drag picture to placeholder or click icon to add</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2" name="Text Placeholder 6">
            <a:extLst>
              <a:ext uri="{FF2B5EF4-FFF2-40B4-BE49-F238E27FC236}">
                <a16:creationId xmlns:a16="http://schemas.microsoft.com/office/drawing/2014/main" id="{8B131DE5-CEB2-9843-BEA6-3FA7C4EFD03A}"/>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5E0A9E5A-3777-3444-AE9F-AB29FF632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158990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1A20E5A-34C8-4044-922E-A5E9B1CD8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34746404"/>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5ED891DC-4BDA-574F-8D0F-3856C0367A95}"/>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7828546D-4B6C-A543-96D4-05747FB8DD2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D27F049-6C1A-FB4C-95E3-E6444D6C2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950758166"/>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Drag picture to placeholder or click icon to add</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626104571"/>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05104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B7CDA024-1BCD-1249-AF35-1ED8A3703B38}"/>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6EA73BAE-6791-A449-890C-E0DCE2EC8D77}"/>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2A05484-D197-8449-9354-17BFFC595B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7" y="5999998"/>
            <a:ext cx="6024666" cy="777374"/>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pic>
        <p:nvPicPr>
          <p:cNvPr id="10" name="Picture 9">
            <a:extLst>
              <a:ext uri="{FF2B5EF4-FFF2-40B4-BE49-F238E27FC236}">
                <a16:creationId xmlns:a16="http://schemas.microsoft.com/office/drawing/2014/main" id="{82962BA5-BEDE-2E41-8599-BAEF19A7B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5719541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pic>
        <p:nvPicPr>
          <p:cNvPr id="35" name="Picture 34">
            <a:extLst>
              <a:ext uri="{FF2B5EF4-FFF2-40B4-BE49-F238E27FC236}">
                <a16:creationId xmlns:a16="http://schemas.microsoft.com/office/drawing/2014/main" id="{18B6FC6C-7B47-CE49-98E7-67B0CDD38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2730851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004137985"/>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564641226"/>
      </p:ext>
    </p:extLst>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355627660"/>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7817"/>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0193584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AE2DDBCE-2E09-FC44-A7BB-1DDC7FAEE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6593730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chemeClr val="accent2">
              <a:lumMod val="60000"/>
              <a:lumOff val="4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chemeClr val="accent2">
              <a:lumMod val="20000"/>
              <a:lumOff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chemeClr val="accent2">
              <a:lumMod val="20000"/>
              <a:lumOff val="80000"/>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chemeClr val="accent2">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chemeClr val="accent2">
              <a:lumMod val="40000"/>
              <a:lumOff val="60000"/>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chemeClr val="accent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chemeClr val="accent2">
              <a:lumMod val="40000"/>
              <a:lumOff val="6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chemeClr val="accent2">
              <a:lumMod val="75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chemeClr val="accent2">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chemeClr val="accent2">
              <a:lumMod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chemeClr val="accent2">
              <a:alpha val="7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6"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35" name="Picture 34">
            <a:extLst>
              <a:ext uri="{FF2B5EF4-FFF2-40B4-BE49-F238E27FC236}">
                <a16:creationId xmlns:a16="http://schemas.microsoft.com/office/drawing/2014/main" id="{763FEE47-F1CB-DA4B-B896-D80B21BFC4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9360763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1" name="Text Placeholder 6">
            <a:extLst>
              <a:ext uri="{FF2B5EF4-FFF2-40B4-BE49-F238E27FC236}">
                <a16:creationId xmlns:a16="http://schemas.microsoft.com/office/drawing/2014/main" id="{32243C6F-909E-4F4E-BE06-20F78304CF7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3B34DF-A767-5844-B3B8-534E13207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77719304"/>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578D18D6-5355-B847-867A-88851FBFB4D3}"/>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0B607CD4-0A0B-4844-A461-7C421EC293C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8E0D6BB7-E3D2-4E49-B962-8713A5D71F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03350502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Drag picture to placeholder or click icon to add</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2" name="Text Placeholder 6">
            <a:extLst>
              <a:ext uri="{FF2B5EF4-FFF2-40B4-BE49-F238E27FC236}">
                <a16:creationId xmlns:a16="http://schemas.microsoft.com/office/drawing/2014/main" id="{8B131DE5-CEB2-9843-BEA6-3FA7C4EFD03A}"/>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5E0A9E5A-3777-3444-AE9F-AB29FF632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4" name="Picture 13">
            <a:extLst>
              <a:ext uri="{FF2B5EF4-FFF2-40B4-BE49-F238E27FC236}">
                <a16:creationId xmlns:a16="http://schemas.microsoft.com/office/drawing/2014/main" id="{6F3662ED-784C-D249-8795-CA82D1CC1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557195264"/>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Text Placeholder 4"/>
          <p:cNvSpPr>
            <a:spLocks noGrp="1"/>
          </p:cNvSpPr>
          <p:nvPr>
            <p:ph type="body" sz="quarter" idx="21"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6"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FC0B4BE5-2887-AE45-9F8B-D30C7DD64F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1073487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02835857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5788"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33" name="Picture 32">
            <a:extLst>
              <a:ext uri="{FF2B5EF4-FFF2-40B4-BE49-F238E27FC236}">
                <a16:creationId xmlns:a16="http://schemas.microsoft.com/office/drawing/2014/main" id="{932915A1-93EA-4542-9602-D99BAD447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5268880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a:t>Insert Source Info</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3" name="Footer Placeholder 2">
            <a:extLst>
              <a:ext uri="{FF2B5EF4-FFF2-40B4-BE49-F238E27FC236}">
                <a16:creationId xmlns:a16="http://schemas.microsoft.com/office/drawing/2014/main" id="{D5192451-5459-9D43-8A99-516D9A08E359}"/>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5E6D3F57-B7D9-8F4B-98EC-025799A59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17844615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a:t>Insert Source Info</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4AD26ECB-F423-1045-92B3-BDC984610628}"/>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D2C8B7AD-A6D7-AE46-8C4C-7FBBC674BC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38258624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C25419DB-9474-2846-8B3E-DA30852DC010}"/>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ED40BC8F-F8D9-4849-9747-9D85A748CB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12025783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59A9B494-9F9D-2F40-9D90-755C68BE6CB6}"/>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F6CCD010-54C7-3541-BC74-F2FAF23D8F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32264876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767F2C01-7E98-AC47-B47D-D0991DB0C91E}"/>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E461B5FA-93C6-B347-8327-62EA2D3914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25352544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04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bg1"/>
                </a:solidFill>
                <a:latin typeface="+mn-lt"/>
              </a:rPr>
              <a:pPr algn="r"/>
              <a:t>‹#›</a:t>
            </a:fld>
            <a:endParaRPr lang="en-US" sz="1400">
              <a:solidFill>
                <a:schemeClr val="bg1"/>
              </a:solidFill>
              <a:latin typeface="+mn-lt"/>
            </a:endParaRPr>
          </a:p>
        </p:txBody>
      </p:sp>
      <p:sp>
        <p:nvSpPr>
          <p:cNvPr id="4" name="Footer Placeholder 3">
            <a:extLst>
              <a:ext uri="{FF2B5EF4-FFF2-40B4-BE49-F238E27FC236}">
                <a16:creationId xmlns:a16="http://schemas.microsoft.com/office/drawing/2014/main" id="{0DC2282F-3013-9B45-AE8D-78869F3B93D7}"/>
              </a:ext>
            </a:extLst>
          </p:cNvPr>
          <p:cNvSpPr>
            <a:spLocks noGrp="1"/>
          </p:cNvSpPr>
          <p:nvPr>
            <p:ph type="ftr" sz="quarter" idx="15"/>
          </p:nvPr>
        </p:nvSpPr>
        <p:spPr/>
        <p:txBody>
          <a:bodyPr/>
          <a:lstStyle>
            <a:lvl1pPr>
              <a:defRPr>
                <a:solidFill>
                  <a:schemeClr val="bg1"/>
                </a:solidFill>
              </a:defRPr>
            </a:lvl1pPr>
          </a:lstStyle>
          <a:p>
            <a:endParaRPr lang="en-US"/>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905450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1A20E5A-34C8-4044-922E-A5E9B1CD8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657292"/>
            <a:ext cx="2617952" cy="784686"/>
          </a:xfrm>
          <a:prstGeom prst="rect">
            <a:avLst/>
          </a:prstGeom>
        </p:spPr>
      </p:pic>
    </p:spTree>
    <p:extLst>
      <p:ext uri="{BB962C8B-B14F-4D97-AF65-F5344CB8AC3E}">
        <p14:creationId xmlns:p14="http://schemas.microsoft.com/office/powerpoint/2010/main" val="19839009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0DC2282F-3013-9B45-AE8D-78869F3B93D7}"/>
              </a:ext>
            </a:extLst>
          </p:cNvPr>
          <p:cNvSpPr>
            <a:spLocks noGrp="1"/>
          </p:cNvSpPr>
          <p:nvPr>
            <p:ph type="ftr" sz="quarter" idx="15"/>
          </p:nvPr>
        </p:nvSpPr>
        <p:spPr/>
        <p:txBody>
          <a:bodyPr/>
          <a:lstStyle>
            <a:lvl1pPr>
              <a:defRPr>
                <a:solidFill>
                  <a:schemeClr val="bg1"/>
                </a:solidFill>
              </a:defRPr>
            </a:lvl1pPr>
          </a:lstStyle>
          <a:p>
            <a:endParaRPr lang="en-US"/>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895082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17953DE6-C42C-2741-8210-545029352F3B}"/>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10830172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7DE5A2D0-4F13-F245-8C06-5F0B8F40A9F8}"/>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9872329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2562DAF0-0013-6F44-BDC5-714FFED30602}"/>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4769201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4C87A2EC-438B-1044-A3AF-99AFAEEEE1ED}"/>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2642790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2" name="Footer Placeholder 1">
            <a:extLst>
              <a:ext uri="{FF2B5EF4-FFF2-40B4-BE49-F238E27FC236}">
                <a16:creationId xmlns:a16="http://schemas.microsoft.com/office/drawing/2014/main" id="{81A03275-5D2F-F946-BFA4-D6D1D463EACB}"/>
              </a:ext>
            </a:extLst>
          </p:cNvPr>
          <p:cNvSpPr>
            <a:spLocks noGrp="1"/>
          </p:cNvSpPr>
          <p:nvPr>
            <p:ph type="ftr" sz="quarter" idx="14"/>
          </p:nvPr>
        </p:nvSpPr>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5B72AB5F-9111-7A4D-8C29-A328BB78CC8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pic>
        <p:nvPicPr>
          <p:cNvPr id="15" name="Picture 14">
            <a:extLst>
              <a:ext uri="{FF2B5EF4-FFF2-40B4-BE49-F238E27FC236}">
                <a16:creationId xmlns:a16="http://schemas.microsoft.com/office/drawing/2014/main" id="{5F60C7B4-8011-AE4E-AFED-B82E5203D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5290293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8BB3BA39-CAEA-E44B-9F64-BBF355856EDC}"/>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887B07FF-40DE-744D-8C1D-8DBC2A74BC92}"/>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C39ACE06-2526-3D4B-986D-A4CA8AD72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9809116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BD7E2D29-8510-8D43-9502-458D3D71BEB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CC4EDE8F-4CE8-3B46-9C2F-C9D4265E891E}"/>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A9510EE1-CD7A-1B4D-91F4-3263012B16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55237985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363874F8-CB91-314C-8CDA-9FDCCE44AAEE}"/>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3" name="Footer Placeholder 2">
            <a:extLst>
              <a:ext uri="{FF2B5EF4-FFF2-40B4-BE49-F238E27FC236}">
                <a16:creationId xmlns:a16="http://schemas.microsoft.com/office/drawing/2014/main" id="{9A0D1C0F-BDB6-DF41-9C4F-6B29613C19F6}"/>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F1FDB8E5-1F2A-8D49-8F93-C132AF543B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4024652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5ED891DC-4BDA-574F-8D0F-3856C0367A95}"/>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7828546D-4B6C-A543-96D4-05747FB8DD2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D27F049-6C1A-FB4C-95E3-E6444D6C2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DD61E009-1F74-DF41-B94D-B0613B15BFD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A8A42BAD-84D4-D34F-8DAF-74462CF7CBD0}"/>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BCCAACB1-C1DA-DF4A-8AF8-CC0B809C22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12848461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25024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69680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67976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0"/>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8820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8886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1F12D821-3740-5F42-A695-5737A1EA579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02720E4-0C4F-2C4B-A6F8-B225AC377C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75868306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B7CDA024-1BCD-1249-AF35-1ED8A3703B38}"/>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6EA73BAE-6791-A449-890C-E0DCE2EC8D77}"/>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2A05484-D197-8449-9354-17BFFC595B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25537650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Drag picture to placeholder or click icon to add</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2" name="Text Placeholder 6">
            <a:extLst>
              <a:ext uri="{FF2B5EF4-FFF2-40B4-BE49-F238E27FC236}">
                <a16:creationId xmlns:a16="http://schemas.microsoft.com/office/drawing/2014/main" id="{8B131DE5-CEB2-9843-BEA6-3FA7C4EFD03A}"/>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5E0A9E5A-3777-3444-AE9F-AB29FF632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10799883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1A20E5A-34C8-4044-922E-A5E9B1CD8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18905419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Drag picture to placeholder or click icon to add</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5ED891DC-4BDA-574F-8D0F-3856C0367A95}"/>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7828546D-4B6C-A543-96D4-05747FB8DD2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D27F049-6C1A-FB4C-95E3-E6444D6C2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951844122"/>
      </p:ext>
    </p:extLst>
  </p:cSld>
  <p:clrMapOvr>
    <a:overrideClrMapping bg1="lt1" tx1="dk1" bg2="lt2" tx2="dk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Drag picture to placeholder or click icon to add</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589703559"/>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74232323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7" y="5999998"/>
            <a:ext cx="6024666" cy="777374"/>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0" name="Picture 9">
            <a:extLst>
              <a:ext uri="{FF2B5EF4-FFF2-40B4-BE49-F238E27FC236}">
                <a16:creationId xmlns:a16="http://schemas.microsoft.com/office/drawing/2014/main" id="{82962BA5-BEDE-2E41-8599-BAEF19A7B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7008756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pic>
        <p:nvPicPr>
          <p:cNvPr id="35" name="Picture 34">
            <a:extLst>
              <a:ext uri="{FF2B5EF4-FFF2-40B4-BE49-F238E27FC236}">
                <a16:creationId xmlns:a16="http://schemas.microsoft.com/office/drawing/2014/main" id="{18B6FC6C-7B47-CE49-98E7-67B0CDD38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32661894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343026"/>
            <a:ext cx="7919046"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796569952"/>
      </p:ext>
    </p:extLst>
  </p:cSld>
  <p:clrMapOvr>
    <a:overrideClrMapping bg1="lt1" tx1="dk1" bg2="lt2" tx2="dk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030340036"/>
      </p:ext>
    </p:extLst>
  </p:cSld>
  <p:clrMapOvr>
    <a:overrideClrMapping bg1="lt1" tx1="dk1" bg2="lt2" tx2="dk2" accent1="accent1" accent2="accent2" accent3="accent3" accent4="accent4" accent5="accent5" accent6="accent6" hlink="hlink" folHlink="folHlink"/>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534322694"/>
      </p:ext>
    </p:extLst>
  </p:cSld>
  <p:clrMapOvr>
    <a:overrideClrMapping bg1="lt1" tx1="dk1" bg2="lt2" tx2="dk2" accent1="accent1" accent2="accent2" accent3="accent3" accent4="accent4" accent5="accent5" accent6="accent6" hlink="hlink" folHlink="folHlink"/>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152650" y="5999997"/>
            <a:ext cx="6325525"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2" name="Rectangle 11">
            <a:extLst>
              <a:ext uri="{FF2B5EF4-FFF2-40B4-BE49-F238E27FC236}">
                <a16:creationId xmlns:a16="http://schemas.microsoft.com/office/drawing/2014/main" id="{AAF80E98-87C5-3747-B455-FD0354C39028}"/>
              </a:ext>
            </a:extLst>
          </p:cNvPr>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7281009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AE2DDBCE-2E09-FC44-A7BB-1DDC7FAEE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706515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8" name="Slide Number Placeholder 5">
            <a:extLst>
              <a:ext uri="{FF2B5EF4-FFF2-40B4-BE49-F238E27FC236}">
                <a16:creationId xmlns:a16="http://schemas.microsoft.com/office/drawing/2014/main" id="{4858ABFE-E7D8-4CEF-9DEE-6D65FD8D3977}"/>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a:solidFill>
                <a:schemeClr val="tx2"/>
              </a:solidFill>
              <a:latin typeface="+mn-lt"/>
            </a:endParaRPr>
          </a:p>
        </p:txBody>
      </p:sp>
    </p:spTree>
    <p:extLst>
      <p:ext uri="{BB962C8B-B14F-4D97-AF65-F5344CB8AC3E}">
        <p14:creationId xmlns:p14="http://schemas.microsoft.com/office/powerpoint/2010/main" val="22496876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chemeClr val="accent2">
              <a:lumMod val="60000"/>
              <a:lumOff val="4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chemeClr val="accent2">
              <a:lumMod val="20000"/>
              <a:lumOff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chemeClr val="accent2">
              <a:lumMod val="20000"/>
              <a:lumOff val="80000"/>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chemeClr val="accent2">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chemeClr val="accent2">
              <a:lumMod val="40000"/>
              <a:lumOff val="60000"/>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chemeClr val="accent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chemeClr val="accent2">
              <a:lumMod val="40000"/>
              <a:lumOff val="6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chemeClr val="accent2">
              <a:lumMod val="75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chemeClr val="accent2">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chemeClr val="accent2">
              <a:lumMod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chemeClr val="accent2">
              <a:alpha val="7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6"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35" name="Picture 34">
            <a:extLst>
              <a:ext uri="{FF2B5EF4-FFF2-40B4-BE49-F238E27FC236}">
                <a16:creationId xmlns:a16="http://schemas.microsoft.com/office/drawing/2014/main" id="{763FEE47-F1CB-DA4B-B896-D80B21BFC4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61919677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1" name="Text Placeholder 6">
            <a:extLst>
              <a:ext uri="{FF2B5EF4-FFF2-40B4-BE49-F238E27FC236}">
                <a16:creationId xmlns:a16="http://schemas.microsoft.com/office/drawing/2014/main" id="{32243C6F-909E-4F4E-BE06-20F78304CF7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3B34DF-A767-5844-B3B8-534E13207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536946968"/>
      </p:ext>
    </p:extLst>
  </p:cSld>
  <p:clrMapOvr>
    <a:overrideClrMapping bg1="lt1" tx1="dk1" bg2="lt2" tx2="dk2" accent1="accent1" accent2="accent2" accent3="accent3" accent4="accent4" accent5="accent5" accent6="accent6" hlink="hlink" folHlink="folHlink"/>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578D18D6-5355-B847-867A-88851FBFB4D3}"/>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0B607CD4-0A0B-4844-A461-7C421EC293C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8E0D6BB7-E3D2-4E49-B962-8713A5D71F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402681417"/>
      </p:ext>
    </p:extLst>
  </p:cSld>
  <p:clrMapOvr>
    <a:overrideClrMapping bg1="lt1" tx1="dk1" bg2="lt2" tx2="dk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4" name="Picture 13">
            <a:extLst>
              <a:ext uri="{FF2B5EF4-FFF2-40B4-BE49-F238E27FC236}">
                <a16:creationId xmlns:a16="http://schemas.microsoft.com/office/drawing/2014/main" id="{6F3662ED-784C-D249-8795-CA82D1CC1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117771622"/>
      </p:ext>
    </p:extLst>
  </p:cSld>
  <p:clrMapOvr>
    <a:overrideClrMapping bg1="lt1" tx1="dk1" bg2="lt2" tx2="dk2" accent1="accent1" accent2="accent2" accent3="accent3" accent4="accent4" accent5="accent5" accent6="accent6" hlink="hlink" folHlink="folHlink"/>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Text Placeholder 4"/>
          <p:cNvSpPr>
            <a:spLocks noGrp="1"/>
          </p:cNvSpPr>
          <p:nvPr>
            <p:ph type="body" sz="quarter" idx="21"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6"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FC0B4BE5-2887-AE45-9F8B-D30C7DD64F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64614989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1228474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5788"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33" name="Picture 32">
            <a:extLst>
              <a:ext uri="{FF2B5EF4-FFF2-40B4-BE49-F238E27FC236}">
                <a16:creationId xmlns:a16="http://schemas.microsoft.com/office/drawing/2014/main" id="{932915A1-93EA-4542-9602-D99BAD447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80281797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a:t>Insert Source Info</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3" name="Footer Placeholder 2">
            <a:extLst>
              <a:ext uri="{FF2B5EF4-FFF2-40B4-BE49-F238E27FC236}">
                <a16:creationId xmlns:a16="http://schemas.microsoft.com/office/drawing/2014/main" id="{D5192451-5459-9D43-8A99-516D9A08E359}"/>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5E6D3F57-B7D9-8F4B-98EC-025799A59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270386545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a:t>Insert Source Info</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4AD26ECB-F423-1045-92B3-BDC984610628}"/>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D2C8B7AD-A6D7-AE46-8C4C-7FBBC674BC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235929809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C25419DB-9474-2846-8B3E-DA30852DC010}"/>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ED40BC8F-F8D9-4849-9747-9D85A748CB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2398227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7" y="5999998"/>
            <a:ext cx="6024666" cy="777374"/>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0" name="Picture 9">
            <a:extLst>
              <a:ext uri="{FF2B5EF4-FFF2-40B4-BE49-F238E27FC236}">
                <a16:creationId xmlns:a16="http://schemas.microsoft.com/office/drawing/2014/main" id="{82962BA5-BEDE-2E41-8599-BAEF19A7B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8" name="Slide Number Placeholder 5">
            <a:extLst>
              <a:ext uri="{FF2B5EF4-FFF2-40B4-BE49-F238E27FC236}">
                <a16:creationId xmlns:a16="http://schemas.microsoft.com/office/drawing/2014/main" id="{1B71D384-C107-4783-8768-02DAE67D209A}"/>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a:solidFill>
                <a:schemeClr val="tx2"/>
              </a:solidFill>
              <a:latin typeface="+mn-lt"/>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59A9B494-9F9D-2F40-9D90-755C68BE6CB6}"/>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F6CCD010-54C7-3541-BC74-F2FAF23D8F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212139422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767F2C01-7E98-AC47-B47D-D0991DB0C91E}"/>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E461B5FA-93C6-B347-8327-62EA2D3914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extLst>
      <p:ext uri="{BB962C8B-B14F-4D97-AF65-F5344CB8AC3E}">
        <p14:creationId xmlns:p14="http://schemas.microsoft.com/office/powerpoint/2010/main" val="370369250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54988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9301" y="6210832"/>
            <a:ext cx="2172716" cy="647192"/>
          </a:xfrm>
          <a:prstGeom prst="rect">
            <a:avLst/>
          </a:prstGeom>
        </p:spPr>
      </p:pic>
      <p:sp>
        <p:nvSpPr>
          <p:cNvPr id="19" name="Text Placeholder 18"/>
          <p:cNvSpPr>
            <a:spLocks noGrp="1"/>
          </p:cNvSpPr>
          <p:nvPr>
            <p:ph type="body" sz="quarter" idx="10"/>
          </p:nvPr>
        </p:nvSpPr>
        <p:spPr>
          <a:xfrm>
            <a:off x="0" y="0"/>
            <a:ext cx="9144000" cy="301752"/>
          </a:xfrm>
          <a:prstGeom prst="rect">
            <a:avLst/>
          </a:prstGeom>
        </p:spPr>
        <p:txBody>
          <a:bodyPr/>
          <a:lstStyle>
            <a:lvl1pPr marL="0" indent="0">
              <a:buNone/>
              <a:defRPr sz="1600" b="0" i="0">
                <a:solidFill>
                  <a:schemeClr val="accent6"/>
                </a:solidFill>
                <a:latin typeface="Calibri Light" charset="0"/>
                <a:ea typeface="Calibri Light" charset="0"/>
                <a:cs typeface="Calibri Light" charset="0"/>
              </a:defRPr>
            </a:lvl1pPr>
            <a:lvl2pPr marL="457200" indent="0">
              <a:buNone/>
              <a:defRPr sz="1600" b="0" i="0">
                <a:solidFill>
                  <a:schemeClr val="accent6"/>
                </a:solidFill>
                <a:latin typeface="Calibri Light" charset="0"/>
                <a:ea typeface="Calibri Light" charset="0"/>
                <a:cs typeface="Calibri Light" charset="0"/>
              </a:defRPr>
            </a:lvl2pPr>
            <a:lvl3pPr marL="914400" indent="0">
              <a:buNone/>
              <a:defRPr sz="1600" b="0" i="0">
                <a:solidFill>
                  <a:schemeClr val="accent6"/>
                </a:solidFill>
                <a:latin typeface="Calibri Light" charset="0"/>
                <a:ea typeface="Calibri Light" charset="0"/>
                <a:cs typeface="Calibri Light" charset="0"/>
              </a:defRPr>
            </a:lvl3pPr>
            <a:lvl4pPr marL="1371600" indent="0">
              <a:buNone/>
              <a:defRPr sz="1600" b="0" i="0">
                <a:solidFill>
                  <a:schemeClr val="accent6"/>
                </a:solidFill>
                <a:latin typeface="Calibri Light" charset="0"/>
                <a:ea typeface="Calibri Light" charset="0"/>
                <a:cs typeface="Calibri Light" charset="0"/>
              </a:defRPr>
            </a:lvl4pPr>
            <a:lvl5pPr marL="1828800" indent="0">
              <a:buNone/>
              <a:defRPr sz="1600" b="0"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2" name="Text Placeholder 21"/>
          <p:cNvSpPr>
            <a:spLocks noGrp="1"/>
          </p:cNvSpPr>
          <p:nvPr>
            <p:ph type="body" sz="quarter" idx="11"/>
          </p:nvPr>
        </p:nvSpPr>
        <p:spPr>
          <a:xfrm>
            <a:off x="-1" y="304800"/>
            <a:ext cx="9132017" cy="911352"/>
          </a:xfrm>
          <a:prstGeom prst="rect">
            <a:avLst/>
          </a:prstGeom>
        </p:spPr>
        <p:txBody>
          <a:bodyPr/>
          <a:lstStyle>
            <a:lvl1pPr marL="0" indent="0">
              <a:lnSpc>
                <a:spcPct val="90000"/>
              </a:lnSpc>
              <a:spcBef>
                <a:spcPts val="0"/>
              </a:spcBef>
              <a:buNone/>
              <a:defRPr sz="2600" b="1" i="0">
                <a:solidFill>
                  <a:schemeClr val="accent6"/>
                </a:solidFill>
                <a:latin typeface="Calibri Light" charset="0"/>
                <a:ea typeface="Calibri Light" charset="0"/>
                <a:cs typeface="Calibri Light" charset="0"/>
              </a:defRPr>
            </a:lvl1pPr>
            <a:lvl2pPr marL="457200" indent="0">
              <a:buNone/>
              <a:defRPr sz="2600" b="1" i="0">
                <a:solidFill>
                  <a:schemeClr val="accent6"/>
                </a:solidFill>
                <a:latin typeface="Calibri Light" charset="0"/>
                <a:ea typeface="Calibri Light" charset="0"/>
                <a:cs typeface="Calibri Light" charset="0"/>
              </a:defRPr>
            </a:lvl2pPr>
            <a:lvl3pPr marL="914400" indent="0">
              <a:buNone/>
              <a:defRPr sz="2600" b="1" i="0">
                <a:solidFill>
                  <a:schemeClr val="accent6"/>
                </a:solidFill>
                <a:latin typeface="Calibri Light" charset="0"/>
                <a:ea typeface="Calibri Light" charset="0"/>
                <a:cs typeface="Calibri Light" charset="0"/>
              </a:defRPr>
            </a:lvl3pPr>
            <a:lvl4pPr marL="1371600" indent="0">
              <a:buNone/>
              <a:defRPr sz="2600" b="1" i="0">
                <a:solidFill>
                  <a:schemeClr val="accent6"/>
                </a:solidFill>
                <a:latin typeface="Calibri Light" charset="0"/>
                <a:ea typeface="Calibri Light" charset="0"/>
                <a:cs typeface="Calibri Light" charset="0"/>
              </a:defRPr>
            </a:lvl4pPr>
            <a:lvl5pPr marL="1828800" indent="0">
              <a:buNone/>
              <a:defRPr sz="2600" b="1"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5" name="Text Placeholder 24"/>
          <p:cNvSpPr>
            <a:spLocks noGrp="1"/>
          </p:cNvSpPr>
          <p:nvPr>
            <p:ph type="body" sz="quarter" idx="12"/>
          </p:nvPr>
        </p:nvSpPr>
        <p:spPr>
          <a:xfrm>
            <a:off x="0" y="5524500"/>
            <a:ext cx="9144000" cy="604264"/>
          </a:xfrm>
          <a:prstGeom prst="rect">
            <a:avLst/>
          </a:prstGeom>
        </p:spPr>
        <p:txBody>
          <a:bodyPr anchor="b" anchorCtr="0"/>
          <a:lstStyle>
            <a:lvl1pPr marL="0" indent="0">
              <a:buNone/>
              <a:defRPr sz="1100" b="0" i="0">
                <a:solidFill>
                  <a:schemeClr val="accent6"/>
                </a:solidFill>
                <a:latin typeface="Trebuchet MS" panose="020B0703020202090204" pitchFamily="34" charset="0"/>
                <a:ea typeface="Trebuchet MS" panose="020B0703020202090204" pitchFamily="34" charset="0"/>
                <a:cs typeface="Calibri" charset="0"/>
              </a:defRPr>
            </a:lvl1pPr>
            <a:lvl2pPr marL="457200" indent="0">
              <a:buNone/>
              <a:defRPr sz="1100">
                <a:solidFill>
                  <a:schemeClr val="accent6"/>
                </a:solidFill>
                <a:latin typeface="Calibri" charset="0"/>
                <a:ea typeface="Calibri" charset="0"/>
                <a:cs typeface="Calibri" charset="0"/>
              </a:defRPr>
            </a:lvl2pPr>
            <a:lvl3pPr marL="914400" indent="0">
              <a:buNone/>
              <a:defRPr sz="1100">
                <a:solidFill>
                  <a:schemeClr val="accent6"/>
                </a:solidFill>
                <a:latin typeface="Calibri" charset="0"/>
                <a:ea typeface="Calibri" charset="0"/>
                <a:cs typeface="Calibri" charset="0"/>
              </a:defRPr>
            </a:lvl3pPr>
            <a:lvl4pPr marL="1371600" indent="0">
              <a:buNone/>
              <a:defRPr sz="1100">
                <a:solidFill>
                  <a:schemeClr val="accent6"/>
                </a:solidFill>
                <a:latin typeface="Calibri" charset="0"/>
                <a:ea typeface="Calibri" charset="0"/>
                <a:cs typeface="Calibri" charset="0"/>
              </a:defRPr>
            </a:lvl4pPr>
            <a:lvl5pPr marL="1828800" indent="0">
              <a:buNone/>
              <a:defRPr sz="1100">
                <a:solidFill>
                  <a:schemeClr val="accent6"/>
                </a:solidFill>
                <a:latin typeface="Calibri" charset="0"/>
                <a:ea typeface="Calibri" charset="0"/>
                <a:cs typeface="Calibri" charset="0"/>
              </a:defRPr>
            </a:lvl5pPr>
          </a:lstStyle>
          <a:p>
            <a:pPr lvl="0"/>
            <a:r>
              <a:rPr lang="en-US"/>
              <a:t>Click to edit Master text styles</a:t>
            </a:r>
          </a:p>
        </p:txBody>
      </p:sp>
    </p:spTree>
    <p:extLst>
      <p:ext uri="{BB962C8B-B14F-4D97-AF65-F5344CB8AC3E}">
        <p14:creationId xmlns:p14="http://schemas.microsoft.com/office/powerpoint/2010/main" val="171490194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1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7" name="Slide Number Placeholder 5">
            <a:extLst>
              <a:ext uri="{FF2B5EF4-FFF2-40B4-BE49-F238E27FC236}">
                <a16:creationId xmlns:a16="http://schemas.microsoft.com/office/drawing/2014/main" id="{9C34CA94-E2B6-4703-B8F5-4FFEC8DAF4CD}"/>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400" smtClean="0">
                <a:solidFill>
                  <a:schemeClr val="tx2"/>
                </a:solidFill>
                <a:latin typeface="+mn-lt"/>
              </a:rPr>
              <a:pPr algn="r"/>
              <a:t>‹#›</a:t>
            </a:fld>
            <a:endParaRPr lang="en-US" sz="1400">
              <a:solidFill>
                <a:schemeClr val="tx2"/>
              </a:solidFill>
              <a:latin typeface="+mn-lt"/>
            </a:endParaRPr>
          </a:p>
        </p:txBody>
      </p:sp>
    </p:spTree>
    <p:extLst>
      <p:ext uri="{BB962C8B-B14F-4D97-AF65-F5344CB8AC3E}">
        <p14:creationId xmlns:p14="http://schemas.microsoft.com/office/powerpoint/2010/main" val="3971995430"/>
      </p:ext>
    </p:extLst>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1_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71500" y="142240"/>
            <a:ext cx="9001000" cy="910496"/>
          </a:xfrm>
          <a:effectLst/>
        </p:spPr>
        <p:txBody>
          <a:bodyPr anchor="t">
            <a:normAutofit/>
          </a:bodyPr>
          <a:lstStyle>
            <a:lvl1pPr algn="l">
              <a:lnSpc>
                <a:spcPct val="110000"/>
              </a:lnSpc>
              <a:defRPr sz="20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71500" y="1351280"/>
            <a:ext cx="9000999" cy="4297560"/>
          </a:xfrm>
        </p:spPr>
        <p:txBody>
          <a:bodyPr>
            <a:normAutofit/>
          </a:bodyPr>
          <a:lstStyle>
            <a:lvl1pPr>
              <a:defRPr sz="1300">
                <a:solidFill>
                  <a:srgbClr val="4C515A"/>
                </a:solidFill>
              </a:defRPr>
            </a:lvl1pPr>
          </a:lstStyle>
          <a:p>
            <a:r>
              <a:rPr lang="en-US"/>
              <a:t>Click icon to add chart</a:t>
            </a:r>
          </a:p>
        </p:txBody>
      </p:sp>
      <p:cxnSp>
        <p:nvCxnSpPr>
          <p:cNvPr id="61" name="Straight Connector 60"/>
          <p:cNvCxnSpPr>
            <a:cxnSpLocks/>
          </p:cNvCxnSpPr>
          <p:nvPr/>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22" hasCustomPrompt="1"/>
          </p:nvPr>
        </p:nvSpPr>
        <p:spPr>
          <a:xfrm>
            <a:off x="71500" y="5697252"/>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pic>
        <p:nvPicPr>
          <p:cNvPr id="11" name="Picture 10">
            <a:extLst>
              <a:ext uri="{FF2B5EF4-FFF2-40B4-BE49-F238E27FC236}">
                <a16:creationId xmlns:a16="http://schemas.microsoft.com/office/drawing/2014/main" id="{2A0AEE61-C891-BA42-B7F1-B1A62EBB51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6" y="6345324"/>
            <a:ext cx="1476164" cy="468052"/>
          </a:xfrm>
          <a:prstGeom prst="rect">
            <a:avLst/>
          </a:prstGeom>
        </p:spPr>
      </p:pic>
      <p:sp>
        <p:nvSpPr>
          <p:cNvPr id="2" name="TextBox 1">
            <a:extLst>
              <a:ext uri="{FF2B5EF4-FFF2-40B4-BE49-F238E27FC236}">
                <a16:creationId xmlns:a16="http://schemas.microsoft.com/office/drawing/2014/main" id="{40DEC17A-1645-5447-BE15-F96248D56B9B}"/>
              </a:ext>
            </a:extLst>
          </p:cNvPr>
          <p:cNvSpPr txBox="1"/>
          <p:nvPr userDrawn="1"/>
        </p:nvSpPr>
        <p:spPr>
          <a:xfrm>
            <a:off x="-2692400" y="497840"/>
            <a:ext cx="0" cy="0"/>
          </a:xfrm>
          <a:prstGeom prst="rect">
            <a:avLst/>
          </a:prstGeom>
          <a:noFill/>
        </p:spPr>
        <p:txBody>
          <a:bodyPr wrap="non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pPr>
            <a:endParaRPr lang="en-US" sz="900"/>
          </a:p>
        </p:txBody>
      </p:sp>
      <p:sp>
        <p:nvSpPr>
          <p:cNvPr id="12" name="Text Placeholder 9">
            <a:extLst>
              <a:ext uri="{FF2B5EF4-FFF2-40B4-BE49-F238E27FC236}">
                <a16:creationId xmlns:a16="http://schemas.microsoft.com/office/drawing/2014/main" id="{C1233B26-FEE7-834B-AA61-C2B299C9B2B4}"/>
              </a:ext>
            </a:extLst>
          </p:cNvPr>
          <p:cNvSpPr>
            <a:spLocks noGrp="1"/>
          </p:cNvSpPr>
          <p:nvPr>
            <p:ph type="body" sz="quarter" idx="23" hasCustomPrompt="1"/>
          </p:nvPr>
        </p:nvSpPr>
        <p:spPr>
          <a:xfrm>
            <a:off x="1763687" y="6337332"/>
            <a:ext cx="7308812" cy="495834"/>
          </a:xfrm>
        </p:spPr>
        <p:txBody>
          <a:bodyPr anchor="ctr"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Source:</a:t>
            </a:r>
          </a:p>
        </p:txBody>
      </p:sp>
    </p:spTree>
    <p:extLst>
      <p:ext uri="{BB962C8B-B14F-4D97-AF65-F5344CB8AC3E}">
        <p14:creationId xmlns:p14="http://schemas.microsoft.com/office/powerpoint/2010/main" val="156557345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9" y="3747673"/>
            <a:ext cx="6116216" cy="924375"/>
          </a:xfrm>
        </p:spPr>
        <p:txBody>
          <a:bodyPr>
            <a:normAutofit/>
          </a:bodyPr>
          <a:lstStyle>
            <a:lvl1pPr marL="0" indent="0">
              <a:lnSpc>
                <a:spcPct val="100000"/>
              </a:lnSpc>
              <a:buNone/>
              <a:defRPr sz="1450"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9"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4"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Tree>
    <p:extLst>
      <p:ext uri="{BB962C8B-B14F-4D97-AF65-F5344CB8AC3E}">
        <p14:creationId xmlns:p14="http://schemas.microsoft.com/office/powerpoint/2010/main" val="177401502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6"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47"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7"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34684684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6"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a:solidFill>
                <a:schemeClr val="accent2">
                  <a:lumMod val="20000"/>
                  <a:lumOff val="8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56453895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6"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9"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a:solidFill>
                <a:schemeClr val="bg2">
                  <a:lumMod val="40000"/>
                  <a:lumOff val="60000"/>
                </a:schemeClr>
              </a:solidFill>
              <a:latin typeface="+mn-lt"/>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771712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pic>
        <p:nvPicPr>
          <p:cNvPr id="35" name="Picture 34">
            <a:extLst>
              <a:ext uri="{FF2B5EF4-FFF2-40B4-BE49-F238E27FC236}">
                <a16:creationId xmlns:a16="http://schemas.microsoft.com/office/drawing/2014/main" id="{18B6FC6C-7B47-CE49-98E7-67B0CDD38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6"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a:solidFill>
                <a:schemeClr val="accent4">
                  <a:lumMod val="40000"/>
                  <a:lumOff val="6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2486792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6"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a:solidFill>
                <a:schemeClr val="accent5">
                  <a:lumMod val="40000"/>
                  <a:lumOff val="60000"/>
                </a:schemeClr>
              </a:solidFill>
              <a:latin typeface="+mn-lt"/>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3094495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242745397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12518925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30827495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89519700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323722357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50365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32869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097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343026"/>
            <a:ext cx="7919046"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4998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06208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p:cNvSpPr>
            <a:spLocks noGrp="1"/>
          </p:cNvSpPr>
          <p:nvPr>
            <p:ph type="subTitle" idx="1" hasCustomPrompt="1"/>
          </p:nvPr>
        </p:nvSpPr>
        <p:spPr>
          <a:xfrm>
            <a:off x="627434" y="223434"/>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94960248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7"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p:cNvSpPr>
            <a:spLocks noGrp="1"/>
          </p:cNvSpPr>
          <p:nvPr>
            <p:ph type="subTitle" idx="1" hasCustomPrompt="1"/>
          </p:nvPr>
        </p:nvSpPr>
        <p:spPr>
          <a:xfrm>
            <a:off x="627434" y="223434"/>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
        <p:nvSpPr>
          <p:cNvPr id="12" name="Text Placeholder 6"/>
          <p:cNvSpPr>
            <a:spLocks noGrp="1"/>
          </p:cNvSpPr>
          <p:nvPr>
            <p:ph type="body" sz="quarter" idx="17"/>
          </p:nvPr>
        </p:nvSpPr>
        <p:spPr>
          <a:xfrm>
            <a:off x="4711702"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669937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4"/>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p>
        </p:txBody>
      </p:sp>
      <p:sp>
        <p:nvSpPr>
          <p:cNvPr id="11" name="Text Placeholder 6"/>
          <p:cNvSpPr>
            <a:spLocks noGrp="1"/>
          </p:cNvSpPr>
          <p:nvPr>
            <p:ph type="body" sz="quarter" idx="20"/>
          </p:nvPr>
        </p:nvSpPr>
        <p:spPr>
          <a:xfrm>
            <a:off x="627437"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1528184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627124722"/>
      </p:ext>
    </p:extLst>
  </p:cSld>
  <p:clrMapOvr>
    <a:overrideClrMapping bg1="lt1" tx1="dk1" bg2="lt2" tx2="dk2" accent1="accent1" accent2="accent2" accent3="accent3" accent4="accent4" accent5="accent5" accent6="accent6" hlink="hlink" folHlink="folHlink"/>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595065853"/>
      </p:ext>
    </p:extLst>
  </p:cSld>
  <p:clrMapOvr>
    <a:overrideClrMapping bg1="lt1" tx1="dk1" bg2="lt2" tx2="dk2" accent1="accent1" accent2="accent2" accent3="accent3" accent4="accent4" accent5="accent5" accent6="accent6" hlink="hlink" folHlink="folHlink"/>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4152989746"/>
      </p:ext>
    </p:extLst>
  </p:cSld>
  <p:clrMapOvr>
    <a:overrideClrMapping bg1="lt1" tx1="dk1" bg2="lt2" tx2="dk2" accent1="accent1" accent2="accent2" accent3="accent3" accent4="accent4" accent5="accent5" accent6="accent6" hlink="hlink" folHlink="folHlink"/>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5" y="1699589"/>
            <a:ext cx="8091115" cy="4054958"/>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2215007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467658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343026"/>
            <a:ext cx="3834782" cy="4575174"/>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7"/>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3"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5"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8"/>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7"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80" y="1781338"/>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34" name="Text Placeholder 4"/>
          <p:cNvSpPr>
            <a:spLocks noGrp="1"/>
          </p:cNvSpPr>
          <p:nvPr>
            <p:ph type="body" sz="quarter" idx="33"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53557745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696994936"/>
      </p:ext>
    </p:extLst>
  </p:cSld>
  <p:clrMapOvr>
    <a:overrideClrMapping bg1="lt1" tx1="dk1" bg2="lt2" tx2="dk2" accent1="accent1" accent2="accent2" accent3="accent3" accent4="accent4" accent5="accent5" accent6="accent6" hlink="hlink" folHlink="folHlink"/>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080803721"/>
      </p:ext>
    </p:extLst>
  </p:cSld>
  <p:clrMapOvr>
    <a:overrideClrMapping bg1="lt1" tx1="dk1" bg2="lt2" tx2="dk2" accent1="accent1" accent2="accent2" accent3="accent3" accent4="accent4" accent5="accent5" accent6="accent6" hlink="hlink" folHlink="folHlink"/>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650888355"/>
      </p:ext>
    </p:extLst>
  </p:cSld>
  <p:clrMapOvr>
    <a:overrideClrMapping bg1="lt1" tx1="dk1" bg2="lt2" tx2="dk2" accent1="accent1" accent2="accent2" accent3="accent3" accent4="accent4" accent5="accent5" accent6="accent6" hlink="hlink" folHlink="folHlink"/>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148"/>
            <a:ext cx="217054" cy="68591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5" y="1456148"/>
            <a:ext cx="8091115" cy="3420873"/>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4" y="6000001"/>
            <a:ext cx="6199101"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851761"/>
          </a:xfrm>
          <a:effectLst/>
        </p:spPr>
        <p:txBody>
          <a:bodyPr anchor="t">
            <a:no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Text Placeholder 9"/>
          <p:cNvSpPr>
            <a:spLocks noGrp="1"/>
          </p:cNvSpPr>
          <p:nvPr>
            <p:ph type="body" sz="quarter" idx="23" hasCustomPrompt="1"/>
          </p:nvPr>
        </p:nvSpPr>
        <p:spPr>
          <a:xfrm>
            <a:off x="627435" y="5087567"/>
            <a:ext cx="8091115" cy="666982"/>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Tree>
    <p:extLst>
      <p:ext uri="{BB962C8B-B14F-4D97-AF65-F5344CB8AC3E}">
        <p14:creationId xmlns:p14="http://schemas.microsoft.com/office/powerpoint/2010/main" val="316468586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CMWF Graph - Orange">
    <p:bg>
      <p:bgPr>
        <a:solidFill>
          <a:schemeClr val="bg1"/>
        </a:solidFill>
        <a:effectLst/>
      </p:bgPr>
    </p:bg>
    <p:spTree>
      <p:nvGrpSpPr>
        <p:cNvPr id="1" name=""/>
        <p:cNvGrpSpPr/>
        <p:nvPr/>
      </p:nvGrpSpPr>
      <p:grpSpPr>
        <a:xfrm>
          <a:off x="0" y="0"/>
          <a:ext cx="0" cy="0"/>
          <a:chOff x="0" y="0"/>
          <a:chExt cx="0" cy="0"/>
        </a:xfrm>
      </p:grpSpPr>
      <p:sp>
        <p:nvSpPr>
          <p:cNvPr id="14" name="Table Placeholder 3"/>
          <p:cNvSpPr>
            <a:spLocks noGrp="1"/>
          </p:cNvSpPr>
          <p:nvPr>
            <p:ph type="tbl" sz="quarter" idx="22"/>
          </p:nvPr>
        </p:nvSpPr>
        <p:spPr>
          <a:xfrm>
            <a:off x="627435" y="1456148"/>
            <a:ext cx="8091115" cy="3420873"/>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1148"/>
            <a:ext cx="217054" cy="68591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851761"/>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Text Placeholder 9"/>
          <p:cNvSpPr>
            <a:spLocks noGrp="1"/>
          </p:cNvSpPr>
          <p:nvPr>
            <p:ph type="body" sz="quarter" idx="23" hasCustomPrompt="1"/>
          </p:nvPr>
        </p:nvSpPr>
        <p:spPr>
          <a:xfrm>
            <a:off x="627435" y="5087567"/>
            <a:ext cx="8091115" cy="666982"/>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Tree>
    <p:extLst>
      <p:ext uri="{BB962C8B-B14F-4D97-AF65-F5344CB8AC3E}">
        <p14:creationId xmlns:p14="http://schemas.microsoft.com/office/powerpoint/2010/main" val="263201230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80385117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7"/>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3"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5"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8"/>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7"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80" y="1781338"/>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34" name="Text Placeholder 4"/>
          <p:cNvSpPr>
            <a:spLocks noGrp="1"/>
          </p:cNvSpPr>
          <p:nvPr>
            <p:ph type="body" sz="quarter" idx="33"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3291805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634052467"/>
      </p:ext>
    </p:extLst>
  </p:cSld>
  <p:clrMapOvr>
    <a:overrideClrMapping bg1="lt1" tx1="dk1" bg2="lt2" tx2="dk2" accent1="accent1" accent2="accent2" accent3="accent3" accent4="accent4" accent5="accent5" accent6="accent6" hlink="hlink" folHlink="folHlink"/>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73489683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749151231"/>
      </p:ext>
    </p:extLst>
  </p:cSld>
  <p:clrMapOvr>
    <a:overrideClrMapping bg1="lt1" tx1="dk1" bg2="lt2" tx2="dk2" accent1="accent1" accent2="accent2" accent3="accent3" accent4="accent4" accent5="accent5" accent6="accent6" hlink="hlink" folHlink="folHlink"/>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47961635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5"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97066594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7"/>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3"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5"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8"/>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7"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80" y="1781338"/>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34" name="Text Placeholder 4"/>
          <p:cNvSpPr>
            <a:spLocks noGrp="1"/>
          </p:cNvSpPr>
          <p:nvPr>
            <p:ph type="body" sz="quarter" idx="33"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0240584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5"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Tree>
    <p:extLst>
      <p:ext uri="{BB962C8B-B14F-4D97-AF65-F5344CB8AC3E}">
        <p14:creationId xmlns:p14="http://schemas.microsoft.com/office/powerpoint/2010/main" val="262273250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2"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40000"/>
                    <a:lumOff val="60000"/>
                  </a:schemeClr>
                </a:solidFill>
                <a:latin typeface="+mn-lt"/>
              </a:rPr>
              <a:pPr algn="r"/>
              <a:t>‹#›</a:t>
            </a:fld>
            <a:endParaRPr lang="en-US" sz="900">
              <a:solidFill>
                <a:schemeClr val="accent2">
                  <a:lumMod val="40000"/>
                  <a:lumOff val="60000"/>
                </a:schemeClr>
              </a:solidFill>
              <a:latin typeface="+mn-lt"/>
            </a:endParaRPr>
          </a:p>
        </p:txBody>
      </p:sp>
    </p:spTree>
    <p:extLst>
      <p:ext uri="{BB962C8B-B14F-4D97-AF65-F5344CB8AC3E}">
        <p14:creationId xmlns:p14="http://schemas.microsoft.com/office/powerpoint/2010/main" val="355369328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a:solidFill>
                <a:schemeClr val="bg2">
                  <a:lumMod val="40000"/>
                  <a:lumOff val="60000"/>
                </a:schemeClr>
              </a:solidFill>
              <a:latin typeface="+mn-lt"/>
            </a:endParaRPr>
          </a:p>
        </p:txBody>
      </p:sp>
    </p:spTree>
    <p:extLst>
      <p:ext uri="{BB962C8B-B14F-4D97-AF65-F5344CB8AC3E}">
        <p14:creationId xmlns:p14="http://schemas.microsoft.com/office/powerpoint/2010/main" val="287505240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a:solidFill>
                <a:schemeClr val="accent4">
                  <a:lumMod val="40000"/>
                  <a:lumOff val="60000"/>
                </a:schemeClr>
              </a:solidFill>
              <a:latin typeface="+mn-lt"/>
            </a:endParaRPr>
          </a:p>
        </p:txBody>
      </p:sp>
    </p:spTree>
    <p:extLst>
      <p:ext uri="{BB962C8B-B14F-4D97-AF65-F5344CB8AC3E}">
        <p14:creationId xmlns:p14="http://schemas.microsoft.com/office/powerpoint/2010/main" val="211972094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60"/>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2"/>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4"/>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3"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a:solidFill>
                <a:schemeClr val="accent5">
                  <a:lumMod val="40000"/>
                  <a:lumOff val="60000"/>
                </a:schemeClr>
              </a:solidFill>
              <a:latin typeface="+mn-lt"/>
            </a:endParaRPr>
          </a:p>
        </p:txBody>
      </p:sp>
    </p:spTree>
    <p:extLst>
      <p:ext uri="{BB962C8B-B14F-4D97-AF65-F5344CB8AC3E}">
        <p14:creationId xmlns:p14="http://schemas.microsoft.com/office/powerpoint/2010/main" val="376565720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152650" y="5999997"/>
            <a:ext cx="6325525"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
        <p:nvSpPr>
          <p:cNvPr id="12" name="Rectangle 11">
            <a:extLst>
              <a:ext uri="{FF2B5EF4-FFF2-40B4-BE49-F238E27FC236}">
                <a16:creationId xmlns:a16="http://schemas.microsoft.com/office/drawing/2014/main" id="{AAF80E98-87C5-3747-B455-FD0354C39028}"/>
              </a:ext>
            </a:extLst>
          </p:cNvPr>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Table Layout: 01">
    <p:bg>
      <p:bgPr>
        <a:solidFill>
          <a:schemeClr val="bg1"/>
        </a:solidFill>
        <a:effectLst/>
      </p:bgPr>
    </p:bg>
    <p:spTree>
      <p:nvGrpSpPr>
        <p:cNvPr id="1" name=""/>
        <p:cNvGrpSpPr/>
        <p:nvPr/>
      </p:nvGrpSpPr>
      <p:grpSpPr>
        <a:xfrm>
          <a:off x="0" y="0"/>
          <a:ext cx="0" cy="0"/>
          <a:chOff x="0" y="0"/>
          <a:chExt cx="0" cy="0"/>
        </a:xfrm>
      </p:grpSpPr>
      <p:sp>
        <p:nvSpPr>
          <p:cNvPr id="4" name="Table Placeholder 3"/>
          <p:cNvSpPr>
            <a:spLocks noGrp="1"/>
          </p:cNvSpPr>
          <p:nvPr>
            <p:ph type="tbl" sz="quarter" idx="21"/>
          </p:nvPr>
        </p:nvSpPr>
        <p:spPr>
          <a:xfrm>
            <a:off x="71501" y="1052740"/>
            <a:ext cx="9000999" cy="4680407"/>
          </a:xfrm>
        </p:spPr>
        <p:txBody>
          <a:bodyPr/>
          <a:lstStyle/>
          <a:p>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9" name="Title 1"/>
          <p:cNvSpPr>
            <a:spLocks noGrp="1"/>
          </p:cNvSpPr>
          <p:nvPr>
            <p:ph type="ctrTitle" hasCustomPrompt="1"/>
          </p:nvPr>
        </p:nvSpPr>
        <p:spPr>
          <a:xfrm>
            <a:off x="71502" y="296652"/>
            <a:ext cx="9001000" cy="756084"/>
          </a:xfrm>
          <a:effectLst/>
        </p:spPr>
        <p:txBody>
          <a:bodyPr anchor="t">
            <a:noAutofit/>
          </a:bodyPr>
          <a:lstStyle>
            <a:lvl1pPr algn="l">
              <a:lnSpc>
                <a:spcPct val="110000"/>
              </a:lnSpc>
              <a:defRPr sz="2000" spc="0" baseline="0">
                <a:solidFill>
                  <a:srgbClr val="4C515A"/>
                </a:solidFill>
                <a:effectLst/>
              </a:defRPr>
            </a:lvl1pPr>
          </a:lstStyle>
          <a:p>
            <a:r>
              <a:rPr lang="en-US"/>
              <a:t>Click to edit master title style</a:t>
            </a:r>
          </a:p>
        </p:txBody>
      </p:sp>
      <p:cxnSp>
        <p:nvCxnSpPr>
          <p:cNvPr id="11" name="Straight Connector 10"/>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22" hasCustomPrompt="1"/>
          </p:nvPr>
        </p:nvSpPr>
        <p:spPr>
          <a:xfrm>
            <a:off x="71502" y="8620"/>
            <a:ext cx="9001000"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3" name="Text Placeholder 9"/>
          <p:cNvSpPr>
            <a:spLocks noGrp="1"/>
          </p:cNvSpPr>
          <p:nvPr>
            <p:ph type="body" sz="quarter" idx="23" hasCustomPrompt="1"/>
          </p:nvPr>
        </p:nvSpPr>
        <p:spPr>
          <a:xfrm>
            <a:off x="71501" y="5753887"/>
            <a:ext cx="9001063"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
        <p:nvSpPr>
          <p:cNvPr id="3" name="Rectangle 2"/>
          <p:cNvSpPr/>
          <p:nvPr userDrawn="1"/>
        </p:nvSpPr>
        <p:spPr>
          <a:xfrm>
            <a:off x="1655676" y="6408041"/>
            <a:ext cx="7416824" cy="369332"/>
          </a:xfrm>
          <a:prstGeom prst="rect">
            <a:avLst/>
          </a:prstGeom>
        </p:spPr>
        <p:txBody>
          <a:bodyPr wrap="square">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a:solidFill>
                  <a:schemeClr val="tx1"/>
                </a:solidFill>
              </a:rPr>
              <a:t>Source: M. Z. Gunja, S. R. Collins, M.</a:t>
            </a:r>
            <a:r>
              <a:rPr lang="en-US" sz="900" baseline="0">
                <a:solidFill>
                  <a:schemeClr val="tx1"/>
                </a:solidFill>
              </a:rPr>
              <a:t> </a:t>
            </a:r>
            <a:r>
              <a:rPr lang="en-US" sz="900">
                <a:solidFill>
                  <a:schemeClr val="tx1"/>
                </a:solidFill>
              </a:rPr>
              <a:t>M. Doty, and S. Beutel, </a:t>
            </a:r>
            <a:r>
              <a:rPr lang="en-US" sz="900" b="0" i="1">
                <a:solidFill>
                  <a:schemeClr val="tx1"/>
                </a:solidFill>
                <a:latin typeface="InterFace" charset="0"/>
                <a:ea typeface="InterFace" charset="0"/>
                <a:cs typeface="InterFace" charset="0"/>
              </a:rPr>
              <a:t>How the Affordable Care Act Has Helped Women Gain Insurance and Improved Their Ability to Get Health Care: Findings from the Commonwealth Fund Biennial Health Insurance Survey, 2016, </a:t>
            </a:r>
            <a:r>
              <a:rPr lang="en-US" sz="900">
                <a:solidFill>
                  <a:schemeClr val="tx1"/>
                </a:solidFill>
              </a:rPr>
              <a:t>The Commonwealth Fund, August</a:t>
            </a:r>
            <a:r>
              <a:rPr lang="en-US" sz="900" baseline="0">
                <a:solidFill>
                  <a:schemeClr val="tx1"/>
                </a:solidFill>
              </a:rPr>
              <a:t> 2017.</a:t>
            </a:r>
            <a:endParaRPr lang="en-US" sz="900">
              <a:solidFill>
                <a:schemeClr val="tx1"/>
              </a:solidFill>
            </a:endParaRPr>
          </a:p>
        </p:txBody>
      </p:sp>
    </p:spTree>
    <p:extLst>
      <p:ext uri="{BB962C8B-B14F-4D97-AF65-F5344CB8AC3E}">
        <p14:creationId xmlns:p14="http://schemas.microsoft.com/office/powerpoint/2010/main" val="143358854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p:nvPr>
        </p:nvSpPr>
        <p:spPr>
          <a:xfrm>
            <a:off x="157150" y="289173"/>
            <a:ext cx="8838200" cy="947956"/>
          </a:xfrm>
          <a:effectLst/>
        </p:spPr>
        <p:txBody>
          <a:bodyPr anchor="t">
            <a:noAutofit/>
          </a:bodyPr>
          <a:lstStyle>
            <a:lvl1pPr algn="l">
              <a:lnSpc>
                <a:spcPct val="100000"/>
              </a:lnSpc>
              <a:defRPr sz="2400" spc="0" baseline="0">
                <a:solidFill>
                  <a:srgbClr val="4C515A"/>
                </a:solidFill>
                <a:effectLst/>
              </a:defRPr>
            </a:lvl1pPr>
          </a:lstStyle>
          <a:p>
            <a:endParaRPr lang="en-US"/>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6" name="Text Placeholder 5"/>
          <p:cNvSpPr>
            <a:spLocks noGrp="1"/>
          </p:cNvSpPr>
          <p:nvPr>
            <p:ph type="body" sz="quarter" idx="22" hasCustomPrompt="1"/>
          </p:nvPr>
        </p:nvSpPr>
        <p:spPr>
          <a:xfrm>
            <a:off x="157150" y="78497"/>
            <a:ext cx="1713988" cy="210676"/>
          </a:xfrm>
        </p:spPr>
        <p:txBody>
          <a:bodyPr>
            <a:noAutofit/>
          </a:bodyPr>
          <a:lstStyle>
            <a:lvl1pPr marL="0" indent="0">
              <a:buNone/>
              <a:defRPr sz="1200" b="0">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
        <p:nvSpPr>
          <p:cNvPr id="7" name="Rectangle 6"/>
          <p:cNvSpPr/>
          <p:nvPr userDrawn="1"/>
        </p:nvSpPr>
        <p:spPr>
          <a:xfrm>
            <a:off x="2072081" y="6246035"/>
            <a:ext cx="6923267" cy="400110"/>
          </a:xfrm>
          <a:prstGeom prst="rect">
            <a:avLst/>
          </a:prstGeom>
        </p:spPr>
        <p:txBody>
          <a:bodyPr wrap="square" anchor="ctr" anchorCtr="0">
            <a:spAutoFit/>
          </a:bodyPr>
          <a:lstStyle/>
          <a:p>
            <a:pPr lvl="0"/>
            <a:r>
              <a:rPr lang="en-US" sz="1000" b="0" i="0">
                <a:solidFill>
                  <a:schemeClr val="tx1"/>
                </a:solidFill>
              </a:rPr>
              <a:t>Source: David C. Radley, Sara R. Collins,</a:t>
            </a:r>
            <a:r>
              <a:rPr lang="en-US" sz="1000" b="0" i="0" baseline="0">
                <a:solidFill>
                  <a:schemeClr val="tx1"/>
                </a:solidFill>
              </a:rPr>
              <a:t> and </a:t>
            </a:r>
            <a:r>
              <a:rPr lang="en-US" sz="1000" b="0" i="0">
                <a:solidFill>
                  <a:schemeClr val="tx1"/>
                </a:solidFill>
              </a:rPr>
              <a:t>Jesse C. Baumgartner, </a:t>
            </a:r>
            <a:r>
              <a:rPr lang="en-US" sz="1000" b="0" i="1">
                <a:solidFill>
                  <a:schemeClr val="tx1"/>
                </a:solidFill>
              </a:rPr>
              <a:t>2020 Scorecard on State Health System Performance</a:t>
            </a:r>
            <a:r>
              <a:rPr lang="en-US" sz="1000" b="0" i="0">
                <a:solidFill>
                  <a:schemeClr val="tx1"/>
                </a:solidFill>
              </a:rPr>
              <a:t> </a:t>
            </a:r>
            <a:br>
              <a:rPr lang="en-US" sz="1000" b="0" i="0">
                <a:solidFill>
                  <a:schemeClr val="tx1"/>
                </a:solidFill>
              </a:rPr>
            </a:br>
            <a:r>
              <a:rPr lang="en-US" sz="1000" b="0" i="0">
                <a:solidFill>
                  <a:schemeClr val="tx1"/>
                </a:solidFill>
              </a:rPr>
              <a:t>(The Commonwealth Fund, MONTHTK 2020).</a:t>
            </a:r>
          </a:p>
        </p:txBody>
      </p:sp>
      <p:pic>
        <p:nvPicPr>
          <p:cNvPr id="9" name="Picture 8"/>
          <p:cNvPicPr>
            <a:picLocks noChangeAspect="1"/>
          </p:cNvPicPr>
          <p:nvPr userDrawn="1"/>
        </p:nvPicPr>
        <p:blipFill>
          <a:blip r:embed="rId2"/>
          <a:stretch>
            <a:fillRect/>
          </a:stretch>
        </p:blipFill>
        <p:spPr>
          <a:xfrm>
            <a:off x="201145" y="6218296"/>
            <a:ext cx="1588965" cy="457200"/>
          </a:xfrm>
          <a:prstGeom prst="rect">
            <a:avLst/>
          </a:prstGeom>
        </p:spPr>
      </p:pic>
    </p:spTree>
    <p:extLst>
      <p:ext uri="{BB962C8B-B14F-4D97-AF65-F5344CB8AC3E}">
        <p14:creationId xmlns:p14="http://schemas.microsoft.com/office/powerpoint/2010/main" val="24100580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17953DE6-C42C-2741-8210-545029352F3B}"/>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AE2DDBCE-2E09-FC44-A7BB-1DDC7FAEE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chemeClr val="accent2">
              <a:lumMod val="60000"/>
              <a:lumOff val="4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chemeClr val="accent2">
              <a:lumMod val="20000"/>
              <a:lumOff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chemeClr val="accent2">
              <a:lumMod val="20000"/>
              <a:lumOff val="80000"/>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chemeClr val="accent2">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chemeClr val="accent2">
              <a:lumMod val="40000"/>
              <a:lumOff val="60000"/>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chemeClr val="accent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chemeClr val="accent2">
              <a:lumMod val="40000"/>
              <a:lumOff val="6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chemeClr val="accent2">
              <a:lumMod val="75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chemeClr val="accent2">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chemeClr val="accent2">
              <a:lumMod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chemeClr val="accent2">
              <a:alpha val="7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6"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35" name="Picture 34">
            <a:extLst>
              <a:ext uri="{FF2B5EF4-FFF2-40B4-BE49-F238E27FC236}">
                <a16:creationId xmlns:a16="http://schemas.microsoft.com/office/drawing/2014/main" id="{763FEE47-F1CB-DA4B-B896-D80B21BFC4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61870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1" name="Text Placeholder 6">
            <a:extLst>
              <a:ext uri="{FF2B5EF4-FFF2-40B4-BE49-F238E27FC236}">
                <a16:creationId xmlns:a16="http://schemas.microsoft.com/office/drawing/2014/main" id="{32243C6F-909E-4F4E-BE06-20F78304CF7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3B34DF-A767-5844-B3B8-534E13207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578D18D6-5355-B847-867A-88851FBFB4D3}"/>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0B607CD4-0A0B-4844-A461-7C421EC293C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8E0D6BB7-E3D2-4E49-B962-8713A5D71F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4" name="Picture 13">
            <a:extLst>
              <a:ext uri="{FF2B5EF4-FFF2-40B4-BE49-F238E27FC236}">
                <a16:creationId xmlns:a16="http://schemas.microsoft.com/office/drawing/2014/main" id="{6F3662ED-784C-D249-8795-CA82D1CC1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Text Placeholder 4"/>
          <p:cNvSpPr>
            <a:spLocks noGrp="1"/>
          </p:cNvSpPr>
          <p:nvPr>
            <p:ph type="body" sz="quarter" idx="21"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6"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FC0B4BE5-2887-AE45-9F8B-D30C7DD64F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Trebuchet MS" panose="020B0703020202090204" pitchFamily="34" charset="0"/>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5788"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33" name="Picture 32">
            <a:extLst>
              <a:ext uri="{FF2B5EF4-FFF2-40B4-BE49-F238E27FC236}">
                <a16:creationId xmlns:a16="http://schemas.microsoft.com/office/drawing/2014/main" id="{932915A1-93EA-4542-9602-D99BAD447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a:t>Insert Source Info</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3" name="Footer Placeholder 2">
            <a:extLst>
              <a:ext uri="{FF2B5EF4-FFF2-40B4-BE49-F238E27FC236}">
                <a16:creationId xmlns:a16="http://schemas.microsoft.com/office/drawing/2014/main" id="{D5192451-5459-9D43-8A99-516D9A08E359}"/>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5E6D3F57-B7D9-8F4B-98EC-025799A59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a:t>Insert Source Info</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4AD26ECB-F423-1045-92B3-BDC984610628}"/>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D2C8B7AD-A6D7-AE46-8C4C-7FBBC674BC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7DE5A2D0-4F13-F245-8C06-5F0B8F40A9F8}"/>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C25419DB-9474-2846-8B3E-DA30852DC010}"/>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ED40BC8F-F8D9-4849-9747-9D85A748CB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59A9B494-9F9D-2F40-9D90-755C68BE6CB6}"/>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F6CCD010-54C7-3541-BC74-F2FAF23D8F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767F2C01-7E98-AC47-B47D-D0991DB0C91E}"/>
              </a:ext>
            </a:extLst>
          </p:cNvPr>
          <p:cNvSpPr>
            <a:spLocks noGrp="1"/>
          </p:cNvSpPr>
          <p:nvPr>
            <p:ph type="ftr" sz="quarter" idx="16"/>
          </p:nvPr>
        </p:nvSpPr>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E461B5FA-93C6-B347-8327-62EA2D3914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0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9301" y="6210832"/>
            <a:ext cx="2172716" cy="647192"/>
          </a:xfrm>
          <a:prstGeom prst="rect">
            <a:avLst/>
          </a:prstGeom>
        </p:spPr>
      </p:pic>
      <p:sp>
        <p:nvSpPr>
          <p:cNvPr id="19" name="Text Placeholder 18"/>
          <p:cNvSpPr>
            <a:spLocks noGrp="1"/>
          </p:cNvSpPr>
          <p:nvPr>
            <p:ph type="body" sz="quarter" idx="10"/>
          </p:nvPr>
        </p:nvSpPr>
        <p:spPr>
          <a:xfrm>
            <a:off x="0" y="0"/>
            <a:ext cx="9144000" cy="301752"/>
          </a:xfrm>
          <a:prstGeom prst="rect">
            <a:avLst/>
          </a:prstGeom>
        </p:spPr>
        <p:txBody>
          <a:bodyPr/>
          <a:lstStyle>
            <a:lvl1pPr marL="0" indent="0">
              <a:buNone/>
              <a:defRPr sz="1600" b="0" i="0">
                <a:solidFill>
                  <a:schemeClr val="accent6"/>
                </a:solidFill>
                <a:latin typeface="Calibri Light" charset="0"/>
                <a:ea typeface="Calibri Light" charset="0"/>
                <a:cs typeface="Calibri Light" charset="0"/>
              </a:defRPr>
            </a:lvl1pPr>
            <a:lvl2pPr marL="457200" indent="0">
              <a:buNone/>
              <a:defRPr sz="1600" b="0" i="0">
                <a:solidFill>
                  <a:schemeClr val="accent6"/>
                </a:solidFill>
                <a:latin typeface="Calibri Light" charset="0"/>
                <a:ea typeface="Calibri Light" charset="0"/>
                <a:cs typeface="Calibri Light" charset="0"/>
              </a:defRPr>
            </a:lvl2pPr>
            <a:lvl3pPr marL="914400" indent="0">
              <a:buNone/>
              <a:defRPr sz="1600" b="0" i="0">
                <a:solidFill>
                  <a:schemeClr val="accent6"/>
                </a:solidFill>
                <a:latin typeface="Calibri Light" charset="0"/>
                <a:ea typeface="Calibri Light" charset="0"/>
                <a:cs typeface="Calibri Light" charset="0"/>
              </a:defRPr>
            </a:lvl3pPr>
            <a:lvl4pPr marL="1371600" indent="0">
              <a:buNone/>
              <a:defRPr sz="1600" b="0" i="0">
                <a:solidFill>
                  <a:schemeClr val="accent6"/>
                </a:solidFill>
                <a:latin typeface="Calibri Light" charset="0"/>
                <a:ea typeface="Calibri Light" charset="0"/>
                <a:cs typeface="Calibri Light" charset="0"/>
              </a:defRPr>
            </a:lvl4pPr>
            <a:lvl5pPr marL="1828800" indent="0">
              <a:buNone/>
              <a:defRPr sz="1600" b="0"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2" name="Text Placeholder 21"/>
          <p:cNvSpPr>
            <a:spLocks noGrp="1"/>
          </p:cNvSpPr>
          <p:nvPr>
            <p:ph type="body" sz="quarter" idx="11"/>
          </p:nvPr>
        </p:nvSpPr>
        <p:spPr>
          <a:xfrm>
            <a:off x="-1" y="304800"/>
            <a:ext cx="9132017" cy="911352"/>
          </a:xfrm>
          <a:prstGeom prst="rect">
            <a:avLst/>
          </a:prstGeom>
        </p:spPr>
        <p:txBody>
          <a:bodyPr/>
          <a:lstStyle>
            <a:lvl1pPr marL="0" indent="0">
              <a:lnSpc>
                <a:spcPct val="90000"/>
              </a:lnSpc>
              <a:spcBef>
                <a:spcPts val="0"/>
              </a:spcBef>
              <a:buNone/>
              <a:defRPr sz="2600" b="1" i="0">
                <a:solidFill>
                  <a:schemeClr val="accent6"/>
                </a:solidFill>
                <a:latin typeface="Calibri Light" charset="0"/>
                <a:ea typeface="Calibri Light" charset="0"/>
                <a:cs typeface="Calibri Light" charset="0"/>
              </a:defRPr>
            </a:lvl1pPr>
            <a:lvl2pPr marL="457200" indent="0">
              <a:buNone/>
              <a:defRPr sz="2600" b="1" i="0">
                <a:solidFill>
                  <a:schemeClr val="accent6"/>
                </a:solidFill>
                <a:latin typeface="Calibri Light" charset="0"/>
                <a:ea typeface="Calibri Light" charset="0"/>
                <a:cs typeface="Calibri Light" charset="0"/>
              </a:defRPr>
            </a:lvl2pPr>
            <a:lvl3pPr marL="914400" indent="0">
              <a:buNone/>
              <a:defRPr sz="2600" b="1" i="0">
                <a:solidFill>
                  <a:schemeClr val="accent6"/>
                </a:solidFill>
                <a:latin typeface="Calibri Light" charset="0"/>
                <a:ea typeface="Calibri Light" charset="0"/>
                <a:cs typeface="Calibri Light" charset="0"/>
              </a:defRPr>
            </a:lvl3pPr>
            <a:lvl4pPr marL="1371600" indent="0">
              <a:buNone/>
              <a:defRPr sz="2600" b="1" i="0">
                <a:solidFill>
                  <a:schemeClr val="accent6"/>
                </a:solidFill>
                <a:latin typeface="Calibri Light" charset="0"/>
                <a:ea typeface="Calibri Light" charset="0"/>
                <a:cs typeface="Calibri Light" charset="0"/>
              </a:defRPr>
            </a:lvl4pPr>
            <a:lvl5pPr marL="1828800" indent="0">
              <a:buNone/>
              <a:defRPr sz="2600" b="1" i="0">
                <a:solidFill>
                  <a:schemeClr val="accent6"/>
                </a:solidFill>
                <a:latin typeface="Calibri Light" charset="0"/>
                <a:ea typeface="Calibri Light" charset="0"/>
                <a:cs typeface="Calibri Light" charset="0"/>
              </a:defRPr>
            </a:lvl5pPr>
          </a:lstStyle>
          <a:p>
            <a:pPr lvl="0"/>
            <a:r>
              <a:rPr lang="en-US"/>
              <a:t>Click to edit Master text styles</a:t>
            </a:r>
          </a:p>
        </p:txBody>
      </p:sp>
      <p:sp>
        <p:nvSpPr>
          <p:cNvPr id="25" name="Text Placeholder 24"/>
          <p:cNvSpPr>
            <a:spLocks noGrp="1"/>
          </p:cNvSpPr>
          <p:nvPr>
            <p:ph type="body" sz="quarter" idx="12"/>
          </p:nvPr>
        </p:nvSpPr>
        <p:spPr>
          <a:xfrm>
            <a:off x="0" y="5524500"/>
            <a:ext cx="9144000" cy="604264"/>
          </a:xfrm>
          <a:prstGeom prst="rect">
            <a:avLst/>
          </a:prstGeom>
        </p:spPr>
        <p:txBody>
          <a:bodyPr anchor="b" anchorCtr="0"/>
          <a:lstStyle>
            <a:lvl1pPr marL="0" indent="0">
              <a:buNone/>
              <a:defRPr sz="1100" b="0" i="0">
                <a:solidFill>
                  <a:schemeClr val="accent6"/>
                </a:solidFill>
                <a:latin typeface="Trebuchet MS" panose="020B0703020202090204" pitchFamily="34" charset="0"/>
                <a:ea typeface="Trebuchet MS" panose="020B0703020202090204" pitchFamily="34" charset="0"/>
                <a:cs typeface="Calibri" charset="0"/>
              </a:defRPr>
            </a:lvl1pPr>
            <a:lvl2pPr marL="457200" indent="0">
              <a:buNone/>
              <a:defRPr sz="1100">
                <a:solidFill>
                  <a:schemeClr val="accent6"/>
                </a:solidFill>
                <a:latin typeface="Calibri" charset="0"/>
                <a:ea typeface="Calibri" charset="0"/>
                <a:cs typeface="Calibri" charset="0"/>
              </a:defRPr>
            </a:lvl2pPr>
            <a:lvl3pPr marL="914400" indent="0">
              <a:buNone/>
              <a:defRPr sz="1100">
                <a:solidFill>
                  <a:schemeClr val="accent6"/>
                </a:solidFill>
                <a:latin typeface="Calibri" charset="0"/>
                <a:ea typeface="Calibri" charset="0"/>
                <a:cs typeface="Calibri" charset="0"/>
              </a:defRPr>
            </a:lvl3pPr>
            <a:lvl4pPr marL="1371600" indent="0">
              <a:buNone/>
              <a:defRPr sz="1100">
                <a:solidFill>
                  <a:schemeClr val="accent6"/>
                </a:solidFill>
                <a:latin typeface="Calibri" charset="0"/>
                <a:ea typeface="Calibri" charset="0"/>
                <a:cs typeface="Calibri" charset="0"/>
              </a:defRPr>
            </a:lvl4pPr>
            <a:lvl5pPr marL="1828800" indent="0">
              <a:buNone/>
              <a:defRPr sz="1100">
                <a:solidFill>
                  <a:schemeClr val="accent6"/>
                </a:solidFill>
                <a:latin typeface="Calibri" charset="0"/>
                <a:ea typeface="Calibri" charset="0"/>
                <a:cs typeface="Calibri" charset="0"/>
              </a:defRPr>
            </a:lvl5pPr>
          </a:lstStyle>
          <a:p>
            <a:pPr lvl="0"/>
            <a:r>
              <a:rPr lang="en-US"/>
              <a:t>Click to edit Master text styles</a:t>
            </a:r>
          </a:p>
        </p:txBody>
      </p:sp>
    </p:spTree>
    <p:extLst>
      <p:ext uri="{BB962C8B-B14F-4D97-AF65-F5344CB8AC3E}">
        <p14:creationId xmlns:p14="http://schemas.microsoft.com/office/powerpoint/2010/main" val="1874697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66" y="6156774"/>
            <a:ext cx="1921542" cy="434475"/>
          </a:xfrm>
          <a:prstGeom prst="rect">
            <a:avLst/>
          </a:prstGeom>
        </p:spPr>
      </p:pic>
    </p:spTree>
    <p:extLst>
      <p:ext uri="{BB962C8B-B14F-4D97-AF65-F5344CB8AC3E}">
        <p14:creationId xmlns:p14="http://schemas.microsoft.com/office/powerpoint/2010/main" val="2055362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8" name="Rectangle 7"/>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874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ph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6" name="Oval 45"/>
          <p:cNvSpPr/>
          <p:nvPr userDrawn="1"/>
        </p:nvSpPr>
        <p:spPr>
          <a:xfrm>
            <a:off x="7720595" y="409450"/>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Tree>
    <p:extLst>
      <p:ext uri="{BB962C8B-B14F-4D97-AF65-F5344CB8AC3E}">
        <p14:creationId xmlns:p14="http://schemas.microsoft.com/office/powerpoint/2010/main" val="3124860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p:nvPr>
        </p:nvSpPr>
        <p:spPr>
          <a:xfrm>
            <a:off x="157150" y="289173"/>
            <a:ext cx="8838200" cy="947956"/>
          </a:xfrm>
          <a:effectLst/>
        </p:spPr>
        <p:txBody>
          <a:bodyPr anchor="t">
            <a:noAutofit/>
          </a:bodyPr>
          <a:lstStyle>
            <a:lvl1pPr algn="l">
              <a:lnSpc>
                <a:spcPct val="100000"/>
              </a:lnSpc>
              <a:defRPr sz="2400" spc="0" baseline="0">
                <a:solidFill>
                  <a:srgbClr val="4C515A"/>
                </a:solidFill>
                <a:effectLst/>
              </a:defRPr>
            </a:lvl1pPr>
          </a:lstStyle>
          <a:p>
            <a:endParaRPr lang="en-US"/>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6" name="Text Placeholder 5"/>
          <p:cNvSpPr>
            <a:spLocks noGrp="1"/>
          </p:cNvSpPr>
          <p:nvPr>
            <p:ph type="body" sz="quarter" idx="22" hasCustomPrompt="1"/>
          </p:nvPr>
        </p:nvSpPr>
        <p:spPr>
          <a:xfrm>
            <a:off x="157150" y="78497"/>
            <a:ext cx="1713988" cy="210676"/>
          </a:xfrm>
        </p:spPr>
        <p:txBody>
          <a:bodyPr>
            <a:noAutofit/>
          </a:bodyPr>
          <a:lstStyle>
            <a:lvl1pPr marL="0" indent="0">
              <a:buNone/>
              <a:defRPr sz="1200" b="0">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
        <p:nvSpPr>
          <p:cNvPr id="7" name="Rectangle 6"/>
          <p:cNvSpPr/>
          <p:nvPr userDrawn="1"/>
        </p:nvSpPr>
        <p:spPr>
          <a:xfrm>
            <a:off x="2072081" y="6246035"/>
            <a:ext cx="6923267" cy="400110"/>
          </a:xfrm>
          <a:prstGeom prst="rect">
            <a:avLst/>
          </a:prstGeom>
        </p:spPr>
        <p:txBody>
          <a:bodyPr wrap="square" anchor="ctr" anchorCtr="0">
            <a:spAutoFit/>
          </a:bodyPr>
          <a:lstStyle/>
          <a:p>
            <a:pPr lvl="0"/>
            <a:r>
              <a:rPr lang="en-US" sz="1000" b="0" i="0">
                <a:solidFill>
                  <a:schemeClr val="tx1"/>
                </a:solidFill>
              </a:rPr>
              <a:t>Source: David C. Radley, Sara R. Collins,</a:t>
            </a:r>
            <a:r>
              <a:rPr lang="en-US" sz="1000" b="0" i="0" baseline="0">
                <a:solidFill>
                  <a:schemeClr val="tx1"/>
                </a:solidFill>
              </a:rPr>
              <a:t> and </a:t>
            </a:r>
            <a:r>
              <a:rPr lang="en-US" sz="1000" b="0" i="0">
                <a:solidFill>
                  <a:schemeClr val="tx1"/>
                </a:solidFill>
              </a:rPr>
              <a:t>Susan L. Hayes, </a:t>
            </a:r>
            <a:r>
              <a:rPr lang="en-US" sz="1000" b="0" i="1">
                <a:solidFill>
                  <a:schemeClr val="tx1"/>
                </a:solidFill>
              </a:rPr>
              <a:t>2019 Scorecard on State Health System Performance</a:t>
            </a:r>
            <a:r>
              <a:rPr lang="en-US" sz="1000" b="0" i="0">
                <a:solidFill>
                  <a:schemeClr val="tx1"/>
                </a:solidFill>
              </a:rPr>
              <a:t> </a:t>
            </a:r>
            <a:br>
              <a:rPr lang="en-US" sz="1000" b="0" i="0">
                <a:solidFill>
                  <a:schemeClr val="tx1"/>
                </a:solidFill>
              </a:rPr>
            </a:br>
            <a:r>
              <a:rPr lang="en-US" sz="1000" b="0" i="0">
                <a:solidFill>
                  <a:schemeClr val="tx1"/>
                </a:solidFill>
              </a:rPr>
              <a:t>(Commonwealth Fund, June 2019).</a:t>
            </a:r>
          </a:p>
        </p:txBody>
      </p:sp>
      <p:pic>
        <p:nvPicPr>
          <p:cNvPr id="9" name="Picture 8"/>
          <p:cNvPicPr>
            <a:picLocks noChangeAspect="1"/>
          </p:cNvPicPr>
          <p:nvPr userDrawn="1"/>
        </p:nvPicPr>
        <p:blipFill>
          <a:blip r:embed="rId2"/>
          <a:stretch>
            <a:fillRect/>
          </a:stretch>
        </p:blipFill>
        <p:spPr>
          <a:xfrm>
            <a:off x="201145" y="6218296"/>
            <a:ext cx="1588965" cy="457200"/>
          </a:xfrm>
          <a:prstGeom prst="rect">
            <a:avLst/>
          </a:prstGeom>
        </p:spPr>
      </p:pic>
    </p:spTree>
    <p:extLst>
      <p:ext uri="{BB962C8B-B14F-4D97-AF65-F5344CB8AC3E}">
        <p14:creationId xmlns:p14="http://schemas.microsoft.com/office/powerpoint/2010/main" val="2786279438"/>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ph Layout: 05">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1522715"/>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575556" y="1700808"/>
            <a:ext cx="3925591" cy="3448401"/>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611560" y="5171905"/>
            <a:ext cx="8240898"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42" name="Chart Placeholder 5"/>
          <p:cNvSpPr>
            <a:spLocks noGrp="1"/>
          </p:cNvSpPr>
          <p:nvPr>
            <p:ph type="chart" sz="quarter" idx="21"/>
          </p:nvPr>
        </p:nvSpPr>
        <p:spPr>
          <a:xfrm>
            <a:off x="4860032" y="1700808"/>
            <a:ext cx="3932090" cy="3448402"/>
          </a:xfrm>
        </p:spPr>
        <p:txBody>
          <a:bodyPr>
            <a:normAutofit/>
          </a:bodyPr>
          <a:lstStyle>
            <a:lvl1pPr>
              <a:defRPr sz="1300">
                <a:solidFill>
                  <a:srgbClr val="4C515A"/>
                </a:solidFill>
              </a:defRPr>
            </a:lvl1pPr>
          </a:lstStyle>
          <a:p>
            <a:endParaRPr lang="en-US"/>
          </a:p>
        </p:txBody>
      </p:sp>
      <p:sp>
        <p:nvSpPr>
          <p:cNvPr id="43" name="Text Placeholder 4"/>
          <p:cNvSpPr>
            <a:spLocks noGrp="1"/>
          </p:cNvSpPr>
          <p:nvPr>
            <p:ph type="body" sz="quarter" idx="22" hasCustomPrompt="1"/>
          </p:nvPr>
        </p:nvSpPr>
        <p:spPr>
          <a:xfrm>
            <a:off x="2341784" y="5999997"/>
            <a:ext cx="6578590" cy="777375"/>
          </a:xfrm>
        </p:spPr>
        <p:txBody>
          <a:bodyPr>
            <a:normAutofit/>
          </a:bodyPr>
          <a:lstStyle>
            <a:lvl1pPr marL="0" indent="0">
              <a:buNone/>
              <a:defRPr sz="900" spc="0">
                <a:solidFill>
                  <a:srgbClr val="676E7B"/>
                </a:solidFill>
              </a:defRPr>
            </a:lvl1pPr>
          </a:lstStyle>
          <a:p>
            <a:pPr lvl="0"/>
            <a:r>
              <a:rPr lang="en-US"/>
              <a:t>Place graph source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48" y="6237094"/>
            <a:ext cx="2043113" cy="457200"/>
          </a:xfrm>
          <a:prstGeom prst="rect">
            <a:avLst/>
          </a:prstGeom>
        </p:spPr>
      </p:pic>
    </p:spTree>
    <p:extLst>
      <p:ext uri="{BB962C8B-B14F-4D97-AF65-F5344CB8AC3E}">
        <p14:creationId xmlns:p14="http://schemas.microsoft.com/office/powerpoint/2010/main" val="423832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2562DAF0-0013-6F44-BDC5-714FFED30602}"/>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 Layout: 06">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46" name="Oval 45"/>
          <p:cNvSpPr/>
          <p:nvPr userDrawn="1"/>
        </p:nvSpPr>
        <p:spPr>
          <a:xfrm>
            <a:off x="7720595" y="409450"/>
            <a:ext cx="997955" cy="997955"/>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
        <p:nvSpPr>
          <p:cNvPr id="10" name="Chart Placeholder 5"/>
          <p:cNvSpPr>
            <a:spLocks noGrp="1"/>
          </p:cNvSpPr>
          <p:nvPr>
            <p:ph type="chart" sz="quarter" idx="19"/>
          </p:nvPr>
        </p:nvSpPr>
        <p:spPr>
          <a:xfrm>
            <a:off x="575556" y="1700808"/>
            <a:ext cx="3925591" cy="3448401"/>
          </a:xfrm>
        </p:spPr>
        <p:txBody>
          <a:bodyPr>
            <a:normAutofit/>
          </a:bodyPr>
          <a:lstStyle>
            <a:lvl1pPr>
              <a:defRPr sz="1300">
                <a:solidFill>
                  <a:srgbClr val="4C515A"/>
                </a:solidFill>
              </a:defRPr>
            </a:lvl1pPr>
          </a:lstStyle>
          <a:p>
            <a:endParaRPr lang="en-US"/>
          </a:p>
        </p:txBody>
      </p:sp>
      <p:sp>
        <p:nvSpPr>
          <p:cNvPr id="11" name="Text Placeholder 4"/>
          <p:cNvSpPr>
            <a:spLocks noGrp="1"/>
          </p:cNvSpPr>
          <p:nvPr>
            <p:ph type="body" sz="quarter" idx="20" hasCustomPrompt="1"/>
          </p:nvPr>
        </p:nvSpPr>
        <p:spPr>
          <a:xfrm>
            <a:off x="611560" y="5171905"/>
            <a:ext cx="8240898" cy="777375"/>
          </a:xfrm>
        </p:spPr>
        <p:txBody>
          <a:bodyPr>
            <a:normAutofit/>
          </a:bodyPr>
          <a:lstStyle>
            <a:lvl1pPr marL="0" indent="0">
              <a:buNone/>
              <a:defRPr sz="900" spc="0">
                <a:solidFill>
                  <a:srgbClr val="676E7B"/>
                </a:solidFill>
              </a:defRPr>
            </a:lvl1pPr>
          </a:lstStyle>
          <a:p>
            <a:pPr lvl="0"/>
            <a:r>
              <a:rPr lang="en-US"/>
              <a:t>Place graph source here</a:t>
            </a:r>
          </a:p>
        </p:txBody>
      </p:sp>
      <p:sp>
        <p:nvSpPr>
          <p:cNvPr id="12" name="Chart Placeholder 5"/>
          <p:cNvSpPr>
            <a:spLocks noGrp="1"/>
          </p:cNvSpPr>
          <p:nvPr>
            <p:ph type="chart" sz="quarter" idx="22"/>
          </p:nvPr>
        </p:nvSpPr>
        <p:spPr>
          <a:xfrm>
            <a:off x="4860032" y="1700808"/>
            <a:ext cx="3932090" cy="3448402"/>
          </a:xfrm>
        </p:spPr>
        <p:txBody>
          <a:bodyPr>
            <a:normAutofit/>
          </a:bodyPr>
          <a:lstStyle>
            <a:lvl1pPr>
              <a:defRPr sz="1300">
                <a:solidFill>
                  <a:srgbClr val="4C515A"/>
                </a:solidFill>
              </a:defRPr>
            </a:lvl1pPr>
          </a:lstStyle>
          <a:p>
            <a:endParaRPr lang="en-US"/>
          </a:p>
        </p:txBody>
      </p:sp>
      <p:sp>
        <p:nvSpPr>
          <p:cNvPr id="13" name="Text Placeholder 4"/>
          <p:cNvSpPr>
            <a:spLocks noGrp="1"/>
          </p:cNvSpPr>
          <p:nvPr>
            <p:ph type="body" sz="quarter" idx="23" hasCustomPrompt="1"/>
          </p:nvPr>
        </p:nvSpPr>
        <p:spPr>
          <a:xfrm>
            <a:off x="2341784" y="5999997"/>
            <a:ext cx="6578590" cy="777375"/>
          </a:xfrm>
        </p:spPr>
        <p:txBody>
          <a:bodyPr>
            <a:normAutofit/>
          </a:bodyPr>
          <a:lstStyle>
            <a:lvl1pPr marL="0" indent="0">
              <a:buNone/>
              <a:defRPr sz="900" spc="0">
                <a:solidFill>
                  <a:srgbClr val="676E7B"/>
                </a:solidFill>
              </a:defRPr>
            </a:lvl1pPr>
          </a:lstStyle>
          <a:p>
            <a:pPr lvl="0"/>
            <a:r>
              <a:rPr lang="en-US"/>
              <a:t>Place graph source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48" y="6237094"/>
            <a:ext cx="2043113" cy="457200"/>
          </a:xfrm>
          <a:prstGeom prst="rect">
            <a:avLst/>
          </a:prstGeom>
        </p:spPr>
      </p:pic>
    </p:spTree>
    <p:extLst>
      <p:ext uri="{BB962C8B-B14F-4D97-AF65-F5344CB8AC3E}">
        <p14:creationId xmlns:p14="http://schemas.microsoft.com/office/powerpoint/2010/main" val="1040223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 Layout: 07">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713217"/>
            <a:ext cx="8030173" cy="3697835"/>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73" name="Text Placeholder 4"/>
          <p:cNvSpPr>
            <a:spLocks noGrp="1"/>
          </p:cNvSpPr>
          <p:nvPr>
            <p:ph type="body" sz="quarter" idx="21" hasCustomPrompt="1"/>
          </p:nvPr>
        </p:nvSpPr>
        <p:spPr>
          <a:xfrm>
            <a:off x="1087078" y="5569780"/>
            <a:ext cx="7563690" cy="343496"/>
          </a:xfrm>
        </p:spPr>
        <p:txBody>
          <a:bodyPr>
            <a:normAutofit/>
          </a:bodyPr>
          <a:lstStyle>
            <a:lvl1pPr marL="0" indent="0">
              <a:buNone/>
              <a:defRPr sz="1100" b="0"/>
            </a:lvl1pPr>
          </a:lstStyle>
          <a:p>
            <a:pPr lvl="0"/>
            <a:r>
              <a:rPr lang="en-US"/>
              <a:t>Insert additional text</a:t>
            </a:r>
          </a:p>
        </p:txBody>
      </p:sp>
    </p:spTree>
    <p:extLst>
      <p:ext uri="{BB962C8B-B14F-4D97-AF65-F5344CB8AC3E}">
        <p14:creationId xmlns:p14="http://schemas.microsoft.com/office/powerpoint/2010/main" val="222073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ph Layout: 08">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6" name="Oval 45"/>
          <p:cNvSpPr/>
          <p:nvPr userDrawn="1"/>
        </p:nvSpPr>
        <p:spPr>
          <a:xfrm>
            <a:off x="7720595" y="409450"/>
            <a:ext cx="997955" cy="997955"/>
          </a:xfrm>
          <a:prstGeom prst="ellipse">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
        <p:nvSpPr>
          <p:cNvPr id="39" name="Chart Placeholder 5"/>
          <p:cNvSpPr>
            <a:spLocks noGrp="1"/>
          </p:cNvSpPr>
          <p:nvPr>
            <p:ph type="chart" sz="quarter" idx="19"/>
          </p:nvPr>
        </p:nvSpPr>
        <p:spPr>
          <a:xfrm>
            <a:off x="620595" y="1713217"/>
            <a:ext cx="8030173" cy="3697835"/>
          </a:xfrm>
        </p:spPr>
        <p:txBody>
          <a:bodyPr>
            <a:normAutofit/>
          </a:bodyPr>
          <a:lstStyle>
            <a:lvl1pPr>
              <a:defRPr sz="1300">
                <a:solidFill>
                  <a:srgbClr val="4C515A"/>
                </a:solidFill>
              </a:defRPr>
            </a:lvl1pPr>
          </a:lstStyle>
          <a:p>
            <a:endParaRPr lang="en-US"/>
          </a:p>
        </p:txBody>
      </p:sp>
      <p:sp>
        <p:nvSpPr>
          <p:cNvPr id="40" name="Text Placeholder 4"/>
          <p:cNvSpPr>
            <a:spLocks noGrp="1"/>
          </p:cNvSpPr>
          <p:nvPr>
            <p:ph type="body" sz="quarter" idx="22" hasCustomPrompt="1"/>
          </p:nvPr>
        </p:nvSpPr>
        <p:spPr>
          <a:xfrm>
            <a:off x="1087078" y="5569780"/>
            <a:ext cx="7563690" cy="343496"/>
          </a:xfrm>
        </p:spPr>
        <p:txBody>
          <a:bodyPr>
            <a:normAutofit/>
          </a:bodyPr>
          <a:lstStyle>
            <a:lvl1pPr marL="0" indent="0">
              <a:buNone/>
              <a:defRPr sz="1100" b="0"/>
            </a:lvl1pPr>
          </a:lstStyle>
          <a:p>
            <a:pPr lvl="0"/>
            <a:r>
              <a:rPr lang="en-US"/>
              <a:t>Insert additional text</a:t>
            </a:r>
          </a:p>
        </p:txBody>
      </p:sp>
    </p:spTree>
    <p:extLst>
      <p:ext uri="{BB962C8B-B14F-4D97-AF65-F5344CB8AC3E}">
        <p14:creationId xmlns:p14="http://schemas.microsoft.com/office/powerpoint/2010/main" val="30415327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ph Layout: 09">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295304"/>
            <a:ext cx="8030173" cy="4581968"/>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Tree>
    <p:extLst>
      <p:ext uri="{BB962C8B-B14F-4D97-AF65-F5344CB8AC3E}">
        <p14:creationId xmlns:p14="http://schemas.microsoft.com/office/powerpoint/2010/main" val="20291391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ph Layout: 10">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Chart Placeholder 5"/>
          <p:cNvSpPr>
            <a:spLocks noGrp="1"/>
          </p:cNvSpPr>
          <p:nvPr>
            <p:ph type="chart" sz="quarter" idx="19"/>
          </p:nvPr>
        </p:nvSpPr>
        <p:spPr>
          <a:xfrm>
            <a:off x="620595" y="1644212"/>
            <a:ext cx="8030173" cy="4233060"/>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37"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38" name="Oval 37"/>
          <p:cNvSpPr/>
          <p:nvPr userDrawn="1"/>
        </p:nvSpPr>
        <p:spPr>
          <a:xfrm>
            <a:off x="7720595" y="409450"/>
            <a:ext cx="997955" cy="997955"/>
          </a:xfrm>
          <a:prstGeom prst="ellipse">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Tree>
    <p:extLst>
      <p:ext uri="{BB962C8B-B14F-4D97-AF65-F5344CB8AC3E}">
        <p14:creationId xmlns:p14="http://schemas.microsoft.com/office/powerpoint/2010/main" val="3109032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rt Art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13" name="Arrow: Pentagon 12"/>
          <p:cNvSpPr/>
          <p:nvPr/>
        </p:nvSpPr>
        <p:spPr>
          <a:xfrm>
            <a:off x="705855" y="1710332"/>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705855"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370722"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96631"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367239"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365218"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hasCustomPrompt="1"/>
          </p:nvPr>
        </p:nvSpPr>
        <p:spPr>
          <a:xfrm>
            <a:off x="791580" y="1710332"/>
            <a:ext cx="1312271"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0" name="Text Placeholder 4"/>
          <p:cNvSpPr>
            <a:spLocks noGrp="1"/>
          </p:cNvSpPr>
          <p:nvPr>
            <p:ph type="body" sz="quarter" idx="22" hasCustomPrompt="1"/>
          </p:nvPr>
        </p:nvSpPr>
        <p:spPr>
          <a:xfrm>
            <a:off x="791581"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2" name="Text Placeholder 4"/>
          <p:cNvSpPr>
            <a:spLocks noGrp="1"/>
          </p:cNvSpPr>
          <p:nvPr>
            <p:ph type="body" sz="quarter" idx="23" hasCustomPrompt="1"/>
          </p:nvPr>
        </p:nvSpPr>
        <p:spPr>
          <a:xfrm>
            <a:off x="23715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4" name="Text Placeholder 4"/>
          <p:cNvSpPr>
            <a:spLocks noGrp="1"/>
          </p:cNvSpPr>
          <p:nvPr>
            <p:ph type="body" sz="quarter" idx="24" hasCustomPrompt="1"/>
          </p:nvPr>
        </p:nvSpPr>
        <p:spPr>
          <a:xfrm>
            <a:off x="2120727" y="3104964"/>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hasCustomPrompt="1"/>
          </p:nvPr>
        </p:nvSpPr>
        <p:spPr>
          <a:xfrm>
            <a:off x="37217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hasCustomPrompt="1"/>
          </p:nvPr>
        </p:nvSpPr>
        <p:spPr>
          <a:xfrm>
            <a:off x="502576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8" name="Text Placeholder 4"/>
          <p:cNvSpPr>
            <a:spLocks noGrp="1"/>
          </p:cNvSpPr>
          <p:nvPr>
            <p:ph type="body" sz="quarter" idx="28" hasCustomPrompt="1"/>
          </p:nvPr>
        </p:nvSpPr>
        <p:spPr>
          <a:xfrm>
            <a:off x="4774944" y="3104964"/>
            <a:ext cx="1147237"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9" name="Text Placeholder 4"/>
          <p:cNvSpPr>
            <a:spLocks noGrp="1"/>
          </p:cNvSpPr>
          <p:nvPr>
            <p:ph type="body" sz="quarter" idx="29" hasCustomPrompt="1"/>
          </p:nvPr>
        </p:nvSpPr>
        <p:spPr>
          <a:xfrm>
            <a:off x="633851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0" name="Text Placeholder 4"/>
          <p:cNvSpPr>
            <a:spLocks noGrp="1"/>
          </p:cNvSpPr>
          <p:nvPr>
            <p:ph type="body" sz="quarter" idx="30" hasCustomPrompt="1"/>
          </p:nvPr>
        </p:nvSpPr>
        <p:spPr>
          <a:xfrm>
            <a:off x="6087694"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71" name="Text Placeholder 4"/>
          <p:cNvSpPr>
            <a:spLocks noGrp="1"/>
          </p:cNvSpPr>
          <p:nvPr>
            <p:ph type="body" sz="quarter" idx="31" hasCustomPrompt="1"/>
          </p:nvPr>
        </p:nvSpPr>
        <p:spPr>
          <a:xfrm>
            <a:off x="7704398" y="1710332"/>
            <a:ext cx="98557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Tree>
    <p:extLst>
      <p:ext uri="{BB962C8B-B14F-4D97-AF65-F5344CB8AC3E}">
        <p14:creationId xmlns:p14="http://schemas.microsoft.com/office/powerpoint/2010/main" val="1144177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13" name="Arrow: Pentagon 12"/>
          <p:cNvSpPr/>
          <p:nvPr/>
        </p:nvSpPr>
        <p:spPr>
          <a:xfrm>
            <a:off x="705855" y="1710332"/>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705855"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370722"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96631"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367239"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365218"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hasCustomPrompt="1"/>
          </p:nvPr>
        </p:nvSpPr>
        <p:spPr>
          <a:xfrm>
            <a:off x="791580" y="1710332"/>
            <a:ext cx="1312271"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0" name="Text Placeholder 4"/>
          <p:cNvSpPr>
            <a:spLocks noGrp="1"/>
          </p:cNvSpPr>
          <p:nvPr>
            <p:ph type="body" sz="quarter" idx="22" hasCustomPrompt="1"/>
          </p:nvPr>
        </p:nvSpPr>
        <p:spPr>
          <a:xfrm>
            <a:off x="791581"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2" name="Text Placeholder 4"/>
          <p:cNvSpPr>
            <a:spLocks noGrp="1"/>
          </p:cNvSpPr>
          <p:nvPr>
            <p:ph type="body" sz="quarter" idx="23" hasCustomPrompt="1"/>
          </p:nvPr>
        </p:nvSpPr>
        <p:spPr>
          <a:xfrm>
            <a:off x="23715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4" name="Text Placeholder 4"/>
          <p:cNvSpPr>
            <a:spLocks noGrp="1"/>
          </p:cNvSpPr>
          <p:nvPr>
            <p:ph type="body" sz="quarter" idx="24" hasCustomPrompt="1"/>
          </p:nvPr>
        </p:nvSpPr>
        <p:spPr>
          <a:xfrm>
            <a:off x="2120727" y="3104964"/>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hasCustomPrompt="1"/>
          </p:nvPr>
        </p:nvSpPr>
        <p:spPr>
          <a:xfrm>
            <a:off x="3721750"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hasCustomPrompt="1"/>
          </p:nvPr>
        </p:nvSpPr>
        <p:spPr>
          <a:xfrm>
            <a:off x="502576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68" name="Text Placeholder 4"/>
          <p:cNvSpPr>
            <a:spLocks noGrp="1"/>
          </p:cNvSpPr>
          <p:nvPr>
            <p:ph type="body" sz="quarter" idx="28" hasCustomPrompt="1"/>
          </p:nvPr>
        </p:nvSpPr>
        <p:spPr>
          <a:xfrm>
            <a:off x="4774944" y="3104964"/>
            <a:ext cx="1147237"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9" name="Text Placeholder 4"/>
          <p:cNvSpPr>
            <a:spLocks noGrp="1"/>
          </p:cNvSpPr>
          <p:nvPr>
            <p:ph type="body" sz="quarter" idx="29" hasCustomPrompt="1"/>
          </p:nvPr>
        </p:nvSpPr>
        <p:spPr>
          <a:xfrm>
            <a:off x="6338517" y="1710332"/>
            <a:ext cx="116744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0" name="Text Placeholder 4"/>
          <p:cNvSpPr>
            <a:spLocks noGrp="1"/>
          </p:cNvSpPr>
          <p:nvPr>
            <p:ph type="body" sz="quarter" idx="30" hasCustomPrompt="1"/>
          </p:nvPr>
        </p:nvSpPr>
        <p:spPr>
          <a:xfrm>
            <a:off x="6087694"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71" name="Text Placeholder 4"/>
          <p:cNvSpPr>
            <a:spLocks noGrp="1"/>
          </p:cNvSpPr>
          <p:nvPr>
            <p:ph type="body" sz="quarter" idx="31" hasCustomPrompt="1"/>
          </p:nvPr>
        </p:nvSpPr>
        <p:spPr>
          <a:xfrm>
            <a:off x="7704398" y="1710332"/>
            <a:ext cx="985577" cy="1322621"/>
          </a:xfrm>
        </p:spPr>
        <p:txBody>
          <a:bodyPr anchor="ctr">
            <a:noAutofit/>
          </a:bodyPr>
          <a:lstStyle>
            <a:lvl1pPr marL="0" indent="0">
              <a:buNone/>
              <a:defRPr sz="1500">
                <a:solidFill>
                  <a:schemeClr val="bg1"/>
                </a:solidFill>
              </a:defRPr>
            </a:lvl1pPr>
          </a:lstStyle>
          <a:p>
            <a:pPr lvl="0"/>
            <a:r>
              <a:rPr lang="en-US"/>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7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
        <p:nvSpPr>
          <p:cNvPr id="74" name="Oval 73"/>
          <p:cNvSpPr/>
          <p:nvPr userDrawn="1"/>
        </p:nvSpPr>
        <p:spPr>
          <a:xfrm>
            <a:off x="7720595" y="409450"/>
            <a:ext cx="997955" cy="997955"/>
          </a:xfrm>
          <a:prstGeom prst="ellipse">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Picture Placeholder 3"/>
          <p:cNvSpPr>
            <a:spLocks noGrp="1"/>
          </p:cNvSpPr>
          <p:nvPr>
            <p:ph type="pic" sz="quarter" idx="33"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Tree>
    <p:extLst>
      <p:ext uri="{BB962C8B-B14F-4D97-AF65-F5344CB8AC3E}">
        <p14:creationId xmlns:p14="http://schemas.microsoft.com/office/powerpoint/2010/main" val="3582272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 name="Table Placeholder 3"/>
          <p:cNvSpPr>
            <a:spLocks noGrp="1"/>
          </p:cNvSpPr>
          <p:nvPr>
            <p:ph type="tbl" sz="quarter" idx="21"/>
          </p:nvPr>
        </p:nvSpPr>
        <p:spPr>
          <a:xfrm>
            <a:off x="431540" y="1103086"/>
            <a:ext cx="8480231" cy="4630057"/>
          </a:xfrm>
        </p:spPr>
        <p:txBody>
          <a:bodyPr/>
          <a:lstStyle/>
          <a:p>
            <a:endParaRPr lang="en-US"/>
          </a:p>
        </p:txBody>
      </p:sp>
    </p:spTree>
    <p:extLst>
      <p:ext uri="{BB962C8B-B14F-4D97-AF65-F5344CB8AC3E}">
        <p14:creationId xmlns:p14="http://schemas.microsoft.com/office/powerpoint/2010/main" val="601164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 name="Table Placeholder 3"/>
          <p:cNvSpPr>
            <a:spLocks noGrp="1"/>
          </p:cNvSpPr>
          <p:nvPr>
            <p:ph type="tbl" sz="quarter" idx="21"/>
          </p:nvPr>
        </p:nvSpPr>
        <p:spPr>
          <a:xfrm>
            <a:off x="431540" y="1644212"/>
            <a:ext cx="8480231" cy="4088931"/>
          </a:xfrm>
        </p:spPr>
        <p:txBody>
          <a:bodyPr/>
          <a:lstStyle/>
          <a:p>
            <a:endParaRPr lang="en-US"/>
          </a:p>
        </p:txBody>
      </p:sp>
      <p:sp>
        <p:nvSpPr>
          <p:cNvPr id="59" name="Oval 58"/>
          <p:cNvSpPr/>
          <p:nvPr userDrawn="1"/>
        </p:nvSpPr>
        <p:spPr>
          <a:xfrm>
            <a:off x="7720595" y="409450"/>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Picture Placeholder 3"/>
          <p:cNvSpPr>
            <a:spLocks noGrp="1"/>
          </p:cNvSpPr>
          <p:nvPr>
            <p:ph type="pic" sz="quarter" idx="33"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a:t>Insert Icon</a:t>
            </a:r>
          </a:p>
        </p:txBody>
      </p:sp>
      <p:sp>
        <p:nvSpPr>
          <p:cNvPr id="62"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a:t>Click to edit master title style</a:t>
            </a:r>
          </a:p>
        </p:txBody>
      </p:sp>
    </p:spTree>
    <p:extLst>
      <p:ext uri="{BB962C8B-B14F-4D97-AF65-F5344CB8AC3E}">
        <p14:creationId xmlns:p14="http://schemas.microsoft.com/office/powerpoint/2010/main" val="27206150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Utterly Blank">
    <p:spTree>
      <p:nvGrpSpPr>
        <p:cNvPr id="1" name=""/>
        <p:cNvGrpSpPr/>
        <p:nvPr/>
      </p:nvGrpSpPr>
      <p:grpSpPr>
        <a:xfrm>
          <a:off x="0" y="0"/>
          <a:ext cx="0" cy="0"/>
          <a:chOff x="0" y="0"/>
          <a:chExt cx="0" cy="0"/>
        </a:xfrm>
      </p:grpSpPr>
      <p:grpSp>
        <p:nvGrpSpPr>
          <p:cNvPr id="46" name="Group 45"/>
          <p:cNvGrpSpPr/>
          <p:nvPr userDrawn="1"/>
        </p:nvGrpSpPr>
        <p:grpSpPr>
          <a:xfrm>
            <a:off x="527148" y="565926"/>
            <a:ext cx="6595082" cy="2197570"/>
            <a:chOff x="527148" y="1658361"/>
            <a:chExt cx="6595082" cy="2197570"/>
          </a:xfrm>
        </p:grpSpPr>
        <p:sp>
          <p:nvSpPr>
            <p:cNvPr id="43" name="Rectangle 42"/>
            <p:cNvSpPr/>
            <p:nvPr userDrawn="1"/>
          </p:nvSpPr>
          <p:spPr>
            <a:xfrm>
              <a:off x="527148" y="1932926"/>
              <a:ext cx="6588732" cy="1323439"/>
            </a:xfrm>
            <a:prstGeom prst="rect">
              <a:avLst/>
            </a:prstGeom>
          </p:spPr>
          <p:txBody>
            <a:bodyPr wrap="square">
              <a:spAutoFit/>
            </a:bodyPr>
            <a:lstStyle/>
            <a:p>
              <a:r>
                <a:rPr lang="en-US" sz="4000">
                  <a:solidFill>
                    <a:srgbClr val="FF0000"/>
                  </a:solidFill>
                  <a:latin typeface="+mj-lt"/>
                </a:rPr>
                <a:t>Engaging Federal &amp;</a:t>
              </a:r>
            </a:p>
            <a:p>
              <a:r>
                <a:rPr lang="en-US" sz="4000">
                  <a:solidFill>
                    <a:srgbClr val="FF0000"/>
                  </a:solidFill>
                  <a:latin typeface="+mj-lt"/>
                </a:rPr>
                <a:t>State Health Policymakers</a:t>
              </a:r>
            </a:p>
          </p:txBody>
        </p:sp>
        <p:sp>
          <p:nvSpPr>
            <p:cNvPr id="44" name="Rectangle 43"/>
            <p:cNvSpPr/>
            <p:nvPr userDrawn="1"/>
          </p:nvSpPr>
          <p:spPr>
            <a:xfrm>
              <a:off x="533498" y="1658361"/>
              <a:ext cx="6588732" cy="300082"/>
            </a:xfrm>
            <a:prstGeom prst="rect">
              <a:avLst/>
            </a:prstGeom>
          </p:spPr>
          <p:txBody>
            <a:bodyPr wrap="square">
              <a:spAutoFit/>
            </a:bodyPr>
            <a:lstStyle/>
            <a:p>
              <a:pPr rtl="0"/>
              <a:r>
                <a:rPr lang="en-US" sz="1350" b="1">
                  <a:solidFill>
                    <a:srgbClr val="FF0000"/>
                  </a:solidFill>
                  <a:latin typeface="+mn-lt"/>
                </a:rPr>
                <a:t>SECTION ONE</a:t>
              </a:r>
            </a:p>
          </p:txBody>
        </p:sp>
        <p:sp>
          <p:nvSpPr>
            <p:cNvPr id="45" name="Rectangle 44"/>
            <p:cNvSpPr/>
            <p:nvPr userDrawn="1"/>
          </p:nvSpPr>
          <p:spPr>
            <a:xfrm>
              <a:off x="533498" y="3255767"/>
              <a:ext cx="6588732" cy="600164"/>
            </a:xfrm>
            <a:prstGeom prst="rect">
              <a:avLst/>
            </a:prstGeom>
          </p:spPr>
          <p:txBody>
            <a:bodyPr wrap="square">
              <a:spAutoFit/>
            </a:bodyPr>
            <a:lstStyle/>
            <a:p>
              <a:pPr marL="285750" indent="-285750" rtl="0">
                <a:buFont typeface="Arial" panose="020B0604020202020204" pitchFamily="34" charset="0"/>
                <a:buChar char="•"/>
              </a:pPr>
              <a:r>
                <a:rPr lang="en-US" sz="1600">
                  <a:solidFill>
                    <a:srgbClr val="FF0000"/>
                  </a:solidFill>
                  <a:latin typeface="+mn-lt"/>
                </a:rPr>
                <a:t>Summary description lorem ipsum. </a:t>
              </a:r>
              <a:r>
                <a:rPr lang="en-US" sz="1600" err="1">
                  <a:solidFill>
                    <a:srgbClr val="FF0000"/>
                  </a:solidFill>
                  <a:latin typeface="+mn-lt"/>
                </a:rPr>
                <a:t>Rcil</a:t>
              </a:r>
              <a:r>
                <a:rPr lang="en-US" sz="1600">
                  <a:solidFill>
                    <a:srgbClr val="FF0000"/>
                  </a:solidFill>
                  <a:latin typeface="+mn-lt"/>
                </a:rPr>
                <a:t> </a:t>
              </a:r>
              <a:r>
                <a:rPr lang="en-US" sz="1600" err="1">
                  <a:solidFill>
                    <a:srgbClr val="FF0000"/>
                  </a:solidFill>
                  <a:latin typeface="+mn-lt"/>
                </a:rPr>
                <a:t>ipsument</a:t>
              </a:r>
              <a:r>
                <a:rPr lang="en-US" sz="1600">
                  <a:solidFill>
                    <a:srgbClr val="FF0000"/>
                  </a:solidFill>
                  <a:latin typeface="+mn-lt"/>
                </a:rPr>
                <a:t> </a:t>
              </a:r>
              <a:r>
                <a:rPr lang="en-US" sz="1600" err="1">
                  <a:solidFill>
                    <a:srgbClr val="FF0000"/>
                  </a:solidFill>
                  <a:latin typeface="+mn-lt"/>
                </a:rPr>
                <a:t>ugiae</a:t>
              </a:r>
              <a:r>
                <a:rPr lang="en-US" sz="1600">
                  <a:solidFill>
                    <a:srgbClr val="FF0000"/>
                  </a:solidFill>
                  <a:latin typeface="+mn-lt"/>
                </a:rPr>
                <a:t> mint </a:t>
              </a:r>
              <a:r>
                <a:rPr lang="en-US" sz="1600" err="1">
                  <a:solidFill>
                    <a:srgbClr val="FF0000"/>
                  </a:solidFill>
                  <a:latin typeface="+mn-lt"/>
                </a:rPr>
                <a:t>ut</a:t>
              </a:r>
              <a:r>
                <a:rPr lang="en-US" sz="1600">
                  <a:solidFill>
                    <a:srgbClr val="FF0000"/>
                  </a:solidFill>
                  <a:latin typeface="+mn-lt"/>
                </a:rPr>
                <a:t> res </a:t>
              </a:r>
              <a:r>
                <a:rPr lang="en-US" sz="1600" err="1">
                  <a:solidFill>
                    <a:srgbClr val="FF0000"/>
                  </a:solidFill>
                  <a:latin typeface="+mn-lt"/>
                </a:rPr>
                <a:t>esed</a:t>
              </a:r>
              <a:endParaRPr lang="en-US" sz="1600">
                <a:solidFill>
                  <a:srgbClr val="FF0000"/>
                </a:solidFill>
                <a:latin typeface="+mn-lt"/>
              </a:endParaRPr>
            </a:p>
            <a:p>
              <a:pPr marL="285750" indent="-285750" rtl="0">
                <a:buFont typeface="Arial" panose="020B0604020202020204" pitchFamily="34" charset="0"/>
                <a:buChar char="•"/>
              </a:pPr>
              <a:r>
                <a:rPr lang="en-US" sz="1600" err="1">
                  <a:solidFill>
                    <a:srgbClr val="FF0000"/>
                  </a:solidFill>
                  <a:latin typeface="+mn-lt"/>
                </a:rPr>
                <a:t>essitatatiis</a:t>
              </a:r>
              <a:r>
                <a:rPr lang="en-US" sz="1600">
                  <a:solidFill>
                    <a:srgbClr val="FF0000"/>
                  </a:solidFill>
                  <a:latin typeface="+mn-lt"/>
                </a:rPr>
                <a:t> </a:t>
              </a:r>
              <a:r>
                <a:rPr lang="en-US" sz="1600" err="1">
                  <a:solidFill>
                    <a:srgbClr val="FF0000"/>
                  </a:solidFill>
                  <a:latin typeface="+mn-lt"/>
                </a:rPr>
                <a:t>dus</a:t>
              </a:r>
              <a:r>
                <a:rPr lang="en-US" sz="1600">
                  <a:solidFill>
                    <a:srgbClr val="FF0000"/>
                  </a:solidFill>
                  <a:latin typeface="+mn-lt"/>
                </a:rPr>
                <a:t>, </a:t>
              </a:r>
              <a:r>
                <a:rPr lang="en-US" sz="1600" err="1">
                  <a:solidFill>
                    <a:srgbClr val="FF0000"/>
                  </a:solidFill>
                  <a:latin typeface="+mn-lt"/>
                </a:rPr>
                <a:t>sandam</a:t>
              </a:r>
              <a:r>
                <a:rPr lang="en-US" sz="1600">
                  <a:solidFill>
                    <a:srgbClr val="FF0000"/>
                  </a:solidFill>
                  <a:latin typeface="+mn-lt"/>
                </a:rPr>
                <a:t>, </a:t>
              </a:r>
              <a:r>
                <a:rPr lang="en-US" sz="1600" err="1">
                  <a:solidFill>
                    <a:srgbClr val="FF0000"/>
                  </a:solidFill>
                  <a:latin typeface="+mn-lt"/>
                </a:rPr>
                <a:t>offici</a:t>
              </a:r>
              <a:r>
                <a:rPr lang="en-US" sz="1600">
                  <a:solidFill>
                    <a:srgbClr val="FF0000"/>
                  </a:solidFill>
                  <a:latin typeface="+mn-lt"/>
                </a:rPr>
                <a:t> </a:t>
              </a:r>
              <a:r>
                <a:rPr lang="en-US" sz="1600" err="1">
                  <a:solidFill>
                    <a:srgbClr val="FF0000"/>
                  </a:solidFill>
                  <a:latin typeface="+mn-lt"/>
                </a:rPr>
                <a:t>quasperum</a:t>
              </a:r>
              <a:r>
                <a:rPr lang="en-US" sz="1600">
                  <a:solidFill>
                    <a:srgbClr val="FF0000"/>
                  </a:solidFill>
                  <a:latin typeface="+mn-lt"/>
                </a:rPr>
                <a:t> qui </a:t>
              </a:r>
              <a:r>
                <a:rPr lang="en-US" sz="1600" err="1">
                  <a:solidFill>
                    <a:srgbClr val="FF0000"/>
                  </a:solidFill>
                  <a:latin typeface="+mn-lt"/>
                </a:rPr>
                <a:t>blabo</a:t>
              </a:r>
              <a:r>
                <a:rPr lang="en-US" sz="1600">
                  <a:solidFill>
                    <a:srgbClr val="FF0000"/>
                  </a:solidFill>
                  <a:latin typeface="+mn-lt"/>
                </a:rPr>
                <a:t> </a:t>
              </a:r>
              <a:r>
                <a:rPr lang="en-US" sz="1600" err="1">
                  <a:solidFill>
                    <a:srgbClr val="FF0000"/>
                  </a:solidFill>
                  <a:latin typeface="+mn-lt"/>
                </a:rPr>
                <a:t>remque</a:t>
              </a:r>
              <a:r>
                <a:rPr lang="en-US" sz="1600">
                  <a:solidFill>
                    <a:srgbClr val="FF0000"/>
                  </a:solidFill>
                  <a:latin typeface="+mn-lt"/>
                </a:rPr>
                <a:t> </a:t>
              </a:r>
              <a:r>
                <a:rPr lang="en-US" sz="1600" err="1">
                  <a:solidFill>
                    <a:srgbClr val="FF0000"/>
                  </a:solidFill>
                  <a:latin typeface="+mn-lt"/>
                </a:rPr>
                <a:t>plaut</a:t>
              </a:r>
              <a:r>
                <a:rPr lang="en-US" sz="1600">
                  <a:solidFill>
                    <a:srgbClr val="FF0000"/>
                  </a:solidFill>
                  <a:latin typeface="+mn-lt"/>
                </a:rPr>
                <a:t> do.</a:t>
              </a:r>
            </a:p>
          </p:txBody>
        </p:sp>
      </p:grpSp>
      <p:cxnSp>
        <p:nvCxnSpPr>
          <p:cNvPr id="49" name="Straight Connector 48"/>
          <p:cNvCxnSpPr/>
          <p:nvPr userDrawn="1"/>
        </p:nvCxnSpPr>
        <p:spPr>
          <a:xfrm>
            <a:off x="486594" y="6509279"/>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486594" y="6182254"/>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userDrawn="1"/>
        </p:nvCxnSpPr>
        <p:spPr>
          <a:xfrm>
            <a:off x="0" y="6201308"/>
            <a:ext cx="9986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userDrawn="1"/>
        </p:nvSpPr>
        <p:spPr>
          <a:xfrm>
            <a:off x="5399268" y="6217187"/>
            <a:ext cx="1944216" cy="230832"/>
          </a:xfrm>
          <a:prstGeom prst="rect">
            <a:avLst/>
          </a:prstGeom>
        </p:spPr>
        <p:txBody>
          <a:bodyPr wrap="square">
            <a:spAutoFit/>
          </a:bodyPr>
          <a:lstStyle/>
          <a:p>
            <a:pPr algn="r" rtl="0"/>
            <a:r>
              <a:rPr lang="en-US" sz="900" b="1">
                <a:solidFill>
                  <a:srgbClr val="4C515A"/>
                </a:solidFill>
                <a:latin typeface="+mn-lt"/>
              </a:rPr>
              <a:t>Board of Directors Update</a:t>
            </a:r>
          </a:p>
        </p:txBody>
      </p:sp>
      <p:sp>
        <p:nvSpPr>
          <p:cNvPr id="67" name="Rectangle 66"/>
          <p:cNvSpPr/>
          <p:nvPr userDrawn="1"/>
        </p:nvSpPr>
        <p:spPr>
          <a:xfrm>
            <a:off x="7268205" y="6217187"/>
            <a:ext cx="1030008" cy="230832"/>
          </a:xfrm>
          <a:prstGeom prst="rect">
            <a:avLst/>
          </a:prstGeom>
        </p:spPr>
        <p:txBody>
          <a:bodyPr wrap="square">
            <a:spAutoFit/>
          </a:bodyPr>
          <a:lstStyle/>
          <a:p>
            <a:pPr algn="l" rtl="0"/>
            <a:r>
              <a:rPr lang="en-US" sz="900" b="1">
                <a:solidFill>
                  <a:srgbClr val="4C515A"/>
                </a:solidFill>
                <a:latin typeface="+mn-lt"/>
              </a:rPr>
              <a:t>November 2016</a:t>
            </a:r>
          </a:p>
        </p:txBody>
      </p:sp>
      <p:cxnSp>
        <p:nvCxnSpPr>
          <p:cNvPr id="70" name="Straight Connector 69"/>
          <p:cNvCxnSpPr>
            <a:cxnSpLocks/>
          </p:cNvCxnSpPr>
          <p:nvPr userDrawn="1"/>
        </p:nvCxnSpPr>
        <p:spPr>
          <a:xfrm>
            <a:off x="7305923" y="6296610"/>
            <a:ext cx="0" cy="97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a:xfrm>
            <a:off x="8576808" y="6224954"/>
            <a:ext cx="248786" cy="230832"/>
          </a:xfrm>
          <a:prstGeom prst="rect">
            <a:avLst/>
          </a:prstGeom>
          <a:noFill/>
        </p:spPr>
        <p:txBody>
          <a:bodyPr wrap="none" rtlCol="0">
            <a:spAutoFit/>
          </a:bodyPr>
          <a:lstStyle/>
          <a:p>
            <a:r>
              <a:rPr lang="ar-SA" sz="900">
                <a:solidFill>
                  <a:srgbClr val="4C515A"/>
                </a:solidFill>
              </a:rPr>
              <a:t>2</a:t>
            </a:r>
            <a:endParaRPr lang="en-US" sz="900">
              <a:solidFill>
                <a:srgbClr val="4C515A"/>
              </a:solidFill>
            </a:endParaRPr>
          </a:p>
        </p:txBody>
      </p:sp>
      <p:grpSp>
        <p:nvGrpSpPr>
          <p:cNvPr id="47" name="Group 46"/>
          <p:cNvGrpSpPr/>
          <p:nvPr userDrawn="1"/>
        </p:nvGrpSpPr>
        <p:grpSpPr>
          <a:xfrm>
            <a:off x="-1686595" y="-39648"/>
            <a:ext cx="1545400" cy="6863569"/>
            <a:chOff x="-1684265" y="-187412"/>
            <a:chExt cx="1545400" cy="6863569"/>
          </a:xfrm>
        </p:grpSpPr>
        <p:grpSp>
          <p:nvGrpSpPr>
            <p:cNvPr id="48" name="Group 47"/>
            <p:cNvGrpSpPr/>
            <p:nvPr/>
          </p:nvGrpSpPr>
          <p:grpSpPr>
            <a:xfrm>
              <a:off x="-1684265" y="200118"/>
              <a:ext cx="1545400" cy="6476039"/>
              <a:chOff x="5233838" y="1329860"/>
              <a:chExt cx="1545400" cy="6476039"/>
            </a:xfrm>
          </p:grpSpPr>
          <p:grpSp>
            <p:nvGrpSpPr>
              <p:cNvPr id="55" name="Group 54"/>
              <p:cNvGrpSpPr/>
              <p:nvPr/>
            </p:nvGrpSpPr>
            <p:grpSpPr>
              <a:xfrm>
                <a:off x="6068918" y="1342086"/>
                <a:ext cx="710320" cy="6463813"/>
                <a:chOff x="4457518" y="1337197"/>
                <a:chExt cx="710320" cy="6463813"/>
              </a:xfrm>
            </p:grpSpPr>
            <p:sp>
              <p:nvSpPr>
                <p:cNvPr id="73" name="Rectangle 72"/>
                <p:cNvSpPr/>
                <p:nvPr/>
              </p:nvSpPr>
              <p:spPr>
                <a:xfrm>
                  <a:off x="4457518" y="4568713"/>
                  <a:ext cx="709684" cy="589111"/>
                </a:xfrm>
                <a:prstGeom prst="rect">
                  <a:avLst/>
                </a:prstGeom>
                <a:solidFill>
                  <a:srgbClr val="4ABDBC"/>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03</a:t>
                  </a:r>
                </a:p>
              </p:txBody>
            </p:sp>
            <p:sp>
              <p:nvSpPr>
                <p:cNvPr id="74" name="Rectangle 73"/>
                <p:cNvSpPr/>
                <p:nvPr/>
              </p:nvSpPr>
              <p:spPr>
                <a:xfrm>
                  <a:off x="4457518" y="3927048"/>
                  <a:ext cx="709684" cy="589111"/>
                </a:xfrm>
                <a:prstGeom prst="rect">
                  <a:avLst/>
                </a:prstGeom>
                <a:solidFill>
                  <a:srgbClr val="71B254"/>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04</a:t>
                  </a:r>
                </a:p>
              </p:txBody>
            </p:sp>
            <p:sp>
              <p:nvSpPr>
                <p:cNvPr id="75" name="Rectangle 74"/>
                <p:cNvSpPr/>
                <p:nvPr/>
              </p:nvSpPr>
              <p:spPr>
                <a:xfrm>
                  <a:off x="4457518" y="5238051"/>
                  <a:ext cx="709684" cy="589111"/>
                </a:xfrm>
                <a:prstGeom prst="rect">
                  <a:avLst/>
                </a:prstGeom>
                <a:solidFill>
                  <a:srgbClr val="F47920"/>
                </a:solidFill>
                <a:ln w="12700" cap="flat" cmpd="sng" algn="ctr">
                  <a:noFill/>
                  <a:prstDash val="solid"/>
                  <a:miter lim="800000"/>
                </a:ln>
                <a:effectLst/>
              </p:spPr>
              <p:txBody>
                <a:bodyPr rtlCol="0" anchor="ctr"/>
                <a:lstStyle/>
                <a:p>
                  <a:pPr algn="ctr" defTabSz="914400">
                    <a:defRPr/>
                  </a:pPr>
                  <a:r>
                    <a:rPr lang="en-US" sz="1200" kern="0">
                      <a:solidFill>
                        <a:prstClr val="white"/>
                      </a:solidFill>
                      <a:latin typeface="Segoe UI Light"/>
                    </a:rPr>
                    <a:t>02</a:t>
                  </a:r>
                </a:p>
              </p:txBody>
            </p:sp>
            <p:sp>
              <p:nvSpPr>
                <p:cNvPr id="76" name="Rectangle 75"/>
                <p:cNvSpPr/>
                <p:nvPr/>
              </p:nvSpPr>
              <p:spPr>
                <a:xfrm>
                  <a:off x="4458154" y="3266831"/>
                  <a:ext cx="709684" cy="589111"/>
                </a:xfrm>
                <a:prstGeom prst="rect">
                  <a:avLst/>
                </a:prstGeom>
                <a:solidFill>
                  <a:srgbClr val="5F5A9D"/>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05</a:t>
                  </a:r>
                </a:p>
              </p:txBody>
            </p:sp>
            <p:sp>
              <p:nvSpPr>
                <p:cNvPr id="77" name="Rectangle 76"/>
                <p:cNvSpPr/>
                <p:nvPr/>
              </p:nvSpPr>
              <p:spPr>
                <a:xfrm>
                  <a:off x="4458154" y="2621301"/>
                  <a:ext cx="709684" cy="589111"/>
                </a:xfrm>
                <a:prstGeom prst="rect">
                  <a:avLst/>
                </a:prstGeom>
                <a:solidFill>
                  <a:srgbClr val="E6C278"/>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06</a:t>
                  </a:r>
                </a:p>
              </p:txBody>
            </p:sp>
            <p:sp>
              <p:nvSpPr>
                <p:cNvPr id="78" name="Rectangle 77"/>
                <p:cNvSpPr/>
                <p:nvPr/>
              </p:nvSpPr>
              <p:spPr>
                <a:xfrm>
                  <a:off x="4457518" y="5894753"/>
                  <a:ext cx="709684" cy="589111"/>
                </a:xfrm>
                <a:prstGeom prst="rect">
                  <a:avLst/>
                </a:prstGeom>
                <a:solidFill>
                  <a:srgbClr val="044C7F"/>
                </a:solidFill>
                <a:ln w="12700" cap="flat" cmpd="sng" algn="ctr">
                  <a:noFill/>
                  <a:prstDash val="solid"/>
                  <a:miter lim="800000"/>
                </a:ln>
                <a:effectLst/>
              </p:spPr>
              <p:txBody>
                <a:bodyPr rtlCol="0" anchor="ctr"/>
                <a:lstStyle/>
                <a:p>
                  <a:pPr algn="ctr" defTabSz="914400">
                    <a:defRPr/>
                  </a:pPr>
                  <a:r>
                    <a:rPr lang="en-US" sz="1200" kern="0">
                      <a:solidFill>
                        <a:prstClr val="white"/>
                      </a:solidFill>
                      <a:latin typeface="Segoe UI Light"/>
                    </a:rPr>
                    <a:t>01</a:t>
                  </a:r>
                </a:p>
              </p:txBody>
            </p:sp>
            <p:sp>
              <p:nvSpPr>
                <p:cNvPr id="79" name="Rectangle 78"/>
                <p:cNvSpPr/>
                <p:nvPr/>
              </p:nvSpPr>
              <p:spPr>
                <a:xfrm>
                  <a:off x="4458154" y="1982726"/>
                  <a:ext cx="709684" cy="589111"/>
                </a:xfrm>
                <a:prstGeom prst="rect">
                  <a:avLst/>
                </a:prstGeom>
                <a:solidFill>
                  <a:srgbClr val="B6ADA8"/>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07</a:t>
                  </a:r>
                </a:p>
              </p:txBody>
            </p:sp>
            <p:sp>
              <p:nvSpPr>
                <p:cNvPr id="80" name="Rectangle 79"/>
                <p:cNvSpPr/>
                <p:nvPr/>
              </p:nvSpPr>
              <p:spPr>
                <a:xfrm>
                  <a:off x="4458154" y="1337197"/>
                  <a:ext cx="709684" cy="589111"/>
                </a:xfrm>
                <a:prstGeom prst="rect">
                  <a:avLst/>
                </a:prstGeom>
                <a:solidFill>
                  <a:srgbClr val="575B64"/>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08</a:t>
                  </a:r>
                </a:p>
              </p:txBody>
            </p:sp>
            <p:sp>
              <p:nvSpPr>
                <p:cNvPr id="81" name="Rectangle 80"/>
                <p:cNvSpPr/>
                <p:nvPr/>
              </p:nvSpPr>
              <p:spPr>
                <a:xfrm>
                  <a:off x="4457518" y="7211899"/>
                  <a:ext cx="709684" cy="589111"/>
                </a:xfrm>
                <a:prstGeom prst="rect">
                  <a:avLst/>
                </a:prstGeom>
                <a:solidFill>
                  <a:srgbClr val="D0BD86"/>
                </a:solidFill>
                <a:ln w="12700" cap="flat" cmpd="sng" algn="ctr">
                  <a:noFill/>
                  <a:prstDash val="solid"/>
                  <a:miter lim="800000"/>
                </a:ln>
                <a:effectLst/>
              </p:spPr>
              <p:txBody>
                <a:bodyPr rtlCol="0" anchor="ctr"/>
                <a:lstStyle/>
                <a:p>
                  <a:pPr algn="ctr" defTabSz="914400">
                    <a:defRPr/>
                  </a:pPr>
                  <a:endParaRPr lang="en-US" sz="1100" kern="0">
                    <a:solidFill>
                      <a:prstClr val="white"/>
                    </a:solidFill>
                    <a:latin typeface="Segoe UI Light"/>
                  </a:endParaRPr>
                </a:p>
              </p:txBody>
            </p:sp>
            <p:sp>
              <p:nvSpPr>
                <p:cNvPr id="82" name="Rectangle 81"/>
                <p:cNvSpPr/>
                <p:nvPr/>
              </p:nvSpPr>
              <p:spPr>
                <a:xfrm>
                  <a:off x="4457518" y="6566368"/>
                  <a:ext cx="709684" cy="589111"/>
                </a:xfrm>
                <a:prstGeom prst="rect">
                  <a:avLst/>
                </a:prstGeom>
                <a:solidFill>
                  <a:srgbClr val="C6AE6C"/>
                </a:solidFill>
                <a:ln w="12700" cap="flat" cmpd="sng" algn="ctr">
                  <a:noFill/>
                  <a:prstDash val="solid"/>
                  <a:miter lim="800000"/>
                </a:ln>
                <a:effectLst/>
              </p:spPr>
              <p:txBody>
                <a:bodyPr rtlCol="0" anchor="ctr"/>
                <a:lstStyle/>
                <a:p>
                  <a:pPr algn="ctr" defTabSz="914400">
                    <a:defRPr/>
                  </a:pPr>
                  <a:endParaRPr lang="en-US" sz="1100" kern="0">
                    <a:solidFill>
                      <a:prstClr val="white"/>
                    </a:solidFill>
                    <a:latin typeface="Segoe UI Light"/>
                  </a:endParaRPr>
                </a:p>
              </p:txBody>
            </p:sp>
          </p:grpSp>
          <p:grpSp>
            <p:nvGrpSpPr>
              <p:cNvPr id="56" name="Group 55"/>
              <p:cNvGrpSpPr/>
              <p:nvPr/>
            </p:nvGrpSpPr>
            <p:grpSpPr>
              <a:xfrm>
                <a:off x="5233838" y="1329860"/>
                <a:ext cx="731866" cy="6476039"/>
                <a:chOff x="5233838" y="1329860"/>
                <a:chExt cx="731866" cy="6476039"/>
              </a:xfrm>
            </p:grpSpPr>
            <p:sp>
              <p:nvSpPr>
                <p:cNvPr id="57" name="Rectangle 56"/>
                <p:cNvSpPr/>
                <p:nvPr/>
              </p:nvSpPr>
              <p:spPr>
                <a:xfrm>
                  <a:off x="5243402" y="4997325"/>
                  <a:ext cx="709684" cy="589111"/>
                </a:xfrm>
                <a:prstGeom prst="rect">
                  <a:avLst/>
                </a:prstGeom>
                <a:solidFill>
                  <a:srgbClr val="BCB8D6"/>
                </a:solidFill>
                <a:ln w="12700" cap="flat" cmpd="sng" algn="ctr">
                  <a:noFill/>
                  <a:prstDash val="solid"/>
                  <a:miter lim="800000"/>
                </a:ln>
                <a:effectLst/>
              </p:spPr>
              <p:txBody>
                <a:bodyPr rtlCol="0" anchor="ctr"/>
                <a:lstStyle/>
                <a:p>
                  <a:pPr algn="ctr" defTabSz="914400">
                    <a:defRPr/>
                  </a:pPr>
                  <a:r>
                    <a:rPr lang="en-US" sz="1200" kern="0">
                      <a:solidFill>
                        <a:schemeClr val="tx1"/>
                      </a:solidFill>
                      <a:latin typeface="Segoe UI Light"/>
                    </a:rPr>
                    <a:t>Purple</a:t>
                  </a:r>
                </a:p>
              </p:txBody>
            </p:sp>
            <p:sp>
              <p:nvSpPr>
                <p:cNvPr id="58" name="Rectangle 57"/>
                <p:cNvSpPr/>
                <p:nvPr/>
              </p:nvSpPr>
              <p:spPr>
                <a:xfrm>
                  <a:off x="5243402" y="5654027"/>
                  <a:ext cx="709684" cy="589111"/>
                </a:xfrm>
                <a:prstGeom prst="rect">
                  <a:avLst/>
                </a:prstGeom>
                <a:solidFill>
                  <a:srgbClr val="FCD4B5"/>
                </a:solidFill>
                <a:ln w="12700" cap="flat" cmpd="sng" algn="ctr">
                  <a:noFill/>
                  <a:prstDash val="solid"/>
                  <a:miter lim="800000"/>
                </a:ln>
                <a:effectLst/>
              </p:spPr>
              <p:txBody>
                <a:bodyPr rtlCol="0" anchor="ctr"/>
                <a:lstStyle/>
                <a:p>
                  <a:pPr algn="ctr" defTabSz="914400">
                    <a:defRPr/>
                  </a:pPr>
                  <a:r>
                    <a:rPr lang="en-US" sz="1200" kern="0">
                      <a:solidFill>
                        <a:schemeClr val="tx1"/>
                      </a:solidFill>
                      <a:latin typeface="Segoe UI Light"/>
                    </a:rPr>
                    <a:t>Orange</a:t>
                  </a:r>
                </a:p>
              </p:txBody>
            </p:sp>
            <p:sp>
              <p:nvSpPr>
                <p:cNvPr id="59" name="Rectangle 58"/>
                <p:cNvSpPr/>
                <p:nvPr/>
              </p:nvSpPr>
              <p:spPr>
                <a:xfrm>
                  <a:off x="5256020" y="3983092"/>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CMW</a:t>
                  </a:r>
                </a:p>
                <a:p>
                  <a:pPr algn="ctr" defTabSz="914400">
                    <a:defRPr/>
                  </a:pPr>
                  <a:r>
                    <a:rPr lang="en-US" sz="1100" kern="0">
                      <a:solidFill>
                        <a:prstClr val="white"/>
                      </a:solidFill>
                      <a:latin typeface="Segoe UI Light"/>
                    </a:rPr>
                    <a:t>Text</a:t>
                  </a:r>
                </a:p>
              </p:txBody>
            </p:sp>
            <p:sp>
              <p:nvSpPr>
                <p:cNvPr id="60" name="Rectangle 59"/>
                <p:cNvSpPr/>
                <p:nvPr/>
              </p:nvSpPr>
              <p:spPr>
                <a:xfrm>
                  <a:off x="5256020" y="3337563"/>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CMW</a:t>
                  </a:r>
                </a:p>
                <a:p>
                  <a:pPr algn="ctr" defTabSz="914400">
                    <a:defRPr/>
                  </a:pPr>
                  <a:r>
                    <a:rPr lang="en-US" sz="1100" kern="0">
                      <a:solidFill>
                        <a:prstClr val="white"/>
                      </a:solidFill>
                      <a:latin typeface="Segoe UI Light"/>
                    </a:rPr>
                    <a:t>Heading</a:t>
                  </a:r>
                </a:p>
              </p:txBody>
            </p:sp>
            <p:sp>
              <p:nvSpPr>
                <p:cNvPr id="61" name="Rectangle 60"/>
                <p:cNvSpPr/>
                <p:nvPr/>
              </p:nvSpPr>
              <p:spPr>
                <a:xfrm>
                  <a:off x="5256020" y="3017353"/>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Whi-08</a:t>
                  </a:r>
                </a:p>
              </p:txBody>
            </p:sp>
            <p:sp>
              <p:nvSpPr>
                <p:cNvPr id="62" name="Rectangle 61"/>
                <p:cNvSpPr/>
                <p:nvPr/>
              </p:nvSpPr>
              <p:spPr>
                <a:xfrm>
                  <a:off x="5256020" y="2333700"/>
                  <a:ext cx="709684" cy="589112"/>
                </a:xfrm>
                <a:prstGeom prst="rect">
                  <a:avLst/>
                </a:prstGeom>
                <a:solidFill>
                  <a:srgbClr val="84838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Footer Text</a:t>
                  </a:r>
                </a:p>
              </p:txBody>
            </p:sp>
            <p:sp>
              <p:nvSpPr>
                <p:cNvPr id="63" name="Rectangle 62"/>
                <p:cNvSpPr/>
                <p:nvPr/>
              </p:nvSpPr>
              <p:spPr>
                <a:xfrm>
                  <a:off x="5256020" y="1688170"/>
                  <a:ext cx="709684" cy="589112"/>
                </a:xfrm>
                <a:prstGeom prst="rect">
                  <a:avLst/>
                </a:prstGeom>
                <a:solidFill>
                  <a:srgbClr val="CBCBCB"/>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Heading</a:t>
                  </a:r>
                </a:p>
              </p:txBody>
            </p:sp>
            <p:sp>
              <p:nvSpPr>
                <p:cNvPr id="64" name="Rectangle 63"/>
                <p:cNvSpPr/>
                <p:nvPr/>
              </p:nvSpPr>
              <p:spPr>
                <a:xfrm>
                  <a:off x="5256020" y="1329860"/>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BLA-08</a:t>
                  </a:r>
                </a:p>
              </p:txBody>
            </p:sp>
            <p:sp>
              <p:nvSpPr>
                <p:cNvPr id="65" name="Rectangle 64"/>
                <p:cNvSpPr/>
                <p:nvPr/>
              </p:nvSpPr>
              <p:spPr>
                <a:xfrm>
                  <a:off x="5243402" y="6310729"/>
                  <a:ext cx="709684" cy="589111"/>
                </a:xfrm>
                <a:prstGeom prst="rect">
                  <a:avLst/>
                </a:prstGeom>
                <a:solidFill>
                  <a:srgbClr val="D3E3BF"/>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Green</a:t>
                  </a:r>
                </a:p>
              </p:txBody>
            </p:sp>
            <p:sp>
              <p:nvSpPr>
                <p:cNvPr id="68" name="Rectangle 67"/>
                <p:cNvSpPr/>
                <p:nvPr/>
              </p:nvSpPr>
              <p:spPr>
                <a:xfrm>
                  <a:off x="5233838" y="6945971"/>
                  <a:ext cx="709684" cy="478134"/>
                </a:xfrm>
                <a:prstGeom prst="rect">
                  <a:avLst/>
                </a:prstGeom>
                <a:solidFill>
                  <a:srgbClr val="C9DEE3"/>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Light Blue</a:t>
                  </a:r>
                </a:p>
              </p:txBody>
            </p:sp>
            <p:sp>
              <p:nvSpPr>
                <p:cNvPr id="69" name="Rectangle 68"/>
                <p:cNvSpPr/>
                <p:nvPr/>
              </p:nvSpPr>
              <p:spPr>
                <a:xfrm>
                  <a:off x="5256020" y="4653089"/>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3rd</a:t>
                  </a:r>
                </a:p>
              </p:txBody>
            </p:sp>
            <p:sp>
              <p:nvSpPr>
                <p:cNvPr id="72" name="Rectangle 71"/>
                <p:cNvSpPr/>
                <p:nvPr/>
              </p:nvSpPr>
              <p:spPr>
                <a:xfrm>
                  <a:off x="5233838" y="7460708"/>
                  <a:ext cx="709684" cy="345191"/>
                </a:xfrm>
                <a:prstGeom prst="rect">
                  <a:avLst/>
                </a:prstGeom>
                <a:solidFill>
                  <a:srgbClr val="B9D6DA"/>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Blue</a:t>
                  </a:r>
                </a:p>
              </p:txBody>
            </p:sp>
          </p:grpSp>
        </p:grpSp>
        <p:grpSp>
          <p:nvGrpSpPr>
            <p:cNvPr id="51" name="Group 50"/>
            <p:cNvGrpSpPr/>
            <p:nvPr/>
          </p:nvGrpSpPr>
          <p:grpSpPr>
            <a:xfrm>
              <a:off x="-1684265" y="-187412"/>
              <a:ext cx="1544765" cy="343336"/>
              <a:chOff x="6563900" y="1161195"/>
              <a:chExt cx="1544765" cy="343336"/>
            </a:xfrm>
          </p:grpSpPr>
          <p:sp>
            <p:nvSpPr>
              <p:cNvPr id="52" name="Rectangle 51"/>
              <p:cNvSpPr/>
              <p:nvPr/>
            </p:nvSpPr>
            <p:spPr>
              <a:xfrm>
                <a:off x="6563900" y="1196521"/>
                <a:ext cx="1544764" cy="308010"/>
              </a:xfrm>
              <a:prstGeom prst="rect">
                <a:avLst/>
              </a:prstGeom>
              <a:solidFill>
                <a:srgbClr val="4F81BD"/>
              </a:solidFill>
              <a:ln w="25400" cap="flat" cmpd="sng" algn="ctr">
                <a:noFill/>
                <a:prstDash val="solid"/>
              </a:ln>
              <a:effectLst/>
            </p:spPr>
            <p:txBody>
              <a:bodyPr rtlCol="0" anchor="ctr"/>
              <a:lstStyle/>
              <a:p>
                <a:pPr algn="ctr" defTabSz="914400">
                  <a:defRPr/>
                </a:pPr>
                <a:endParaRPr lang="en-US" sz="1800" kern="0">
                  <a:solidFill>
                    <a:prstClr val="white"/>
                  </a:solidFill>
                  <a:latin typeface="Segoe UI Light"/>
                </a:endParaRPr>
              </a:p>
            </p:txBody>
          </p:sp>
          <p:sp>
            <p:nvSpPr>
              <p:cNvPr id="54" name="TextBox 53"/>
              <p:cNvSpPr txBox="1"/>
              <p:nvPr/>
            </p:nvSpPr>
            <p:spPr>
              <a:xfrm>
                <a:off x="6563901" y="1161195"/>
                <a:ext cx="1544764" cy="338554"/>
              </a:xfrm>
              <a:prstGeom prst="rect">
                <a:avLst/>
              </a:prstGeom>
              <a:solidFill>
                <a:srgbClr val="044C7F"/>
              </a:solidFill>
            </p:spPr>
            <p:txBody>
              <a:bodyPr wrap="square" rtlCol="0">
                <a:spAutoFit/>
              </a:bodyPr>
              <a:lstStyle/>
              <a:p>
                <a:pPr algn="ctr" defTabSz="914400">
                  <a:defRPr/>
                </a:pPr>
                <a:r>
                  <a:rPr lang="en-US" sz="1600" b="1" kern="0">
                    <a:solidFill>
                      <a:prstClr val="white"/>
                    </a:solidFill>
                    <a:latin typeface="Segoe UI Light"/>
                  </a:rPr>
                  <a:t>CMW</a:t>
                </a:r>
              </a:p>
            </p:txBody>
          </p:sp>
        </p:grpSp>
      </p:grpSp>
      <p:sp>
        <p:nvSpPr>
          <p:cNvPr id="10" name="TextBox 9"/>
          <p:cNvSpPr txBox="1"/>
          <p:nvPr userDrawn="1"/>
        </p:nvSpPr>
        <p:spPr>
          <a:xfrm>
            <a:off x="387352" y="757623"/>
            <a:ext cx="6811480" cy="2898294"/>
          </a:xfrm>
          <a:prstGeom prst="rect">
            <a:avLst/>
          </a:prstGeom>
          <a:noFill/>
        </p:spPr>
        <p:txBody>
          <a:bodyPr wrap="none" rtlCol="0">
            <a:spAutoFit/>
          </a:bodyPr>
          <a:lstStyle/>
          <a:p>
            <a:pPr>
              <a:lnSpc>
                <a:spcPct val="110000"/>
              </a:lnSpc>
            </a:pPr>
            <a:r>
              <a:rPr lang="en-US" sz="2800" b="1">
                <a:solidFill>
                  <a:srgbClr val="FF0000"/>
                </a:solidFill>
              </a:rPr>
              <a:t>“ Any institution in existence for close</a:t>
            </a:r>
          </a:p>
          <a:p>
            <a:pPr>
              <a:lnSpc>
                <a:spcPct val="110000"/>
              </a:lnSpc>
            </a:pPr>
            <a:r>
              <a:rPr lang="en-US" sz="2800" b="1">
                <a:solidFill>
                  <a:srgbClr val="FF0000"/>
                </a:solidFill>
              </a:rPr>
              <a:t>to a hundred years has likely borne</a:t>
            </a:r>
          </a:p>
          <a:p>
            <a:pPr>
              <a:lnSpc>
                <a:spcPct val="110000"/>
              </a:lnSpc>
            </a:pPr>
            <a:r>
              <a:rPr lang="en-US" sz="2800" b="1">
                <a:solidFill>
                  <a:srgbClr val="FF0000"/>
                </a:solidFill>
              </a:rPr>
              <a:t>witness to a lot of transition. That is</a:t>
            </a:r>
          </a:p>
          <a:p>
            <a:pPr>
              <a:lnSpc>
                <a:spcPct val="110000"/>
              </a:lnSpc>
            </a:pPr>
            <a:r>
              <a:rPr lang="en-US" sz="2800" b="1">
                <a:solidFill>
                  <a:srgbClr val="FF0000"/>
                </a:solidFill>
              </a:rPr>
              <a:t>particularly true for a philanthropy, like</a:t>
            </a:r>
          </a:p>
          <a:p>
            <a:pPr>
              <a:lnSpc>
                <a:spcPct val="110000"/>
              </a:lnSpc>
            </a:pPr>
            <a:r>
              <a:rPr lang="en-US" sz="2800" b="1">
                <a:solidFill>
                  <a:srgbClr val="FF0000"/>
                </a:solidFill>
              </a:rPr>
              <a:t>The Commonwealth Fund, whose purpose</a:t>
            </a:r>
          </a:p>
          <a:p>
            <a:pPr>
              <a:lnSpc>
                <a:spcPct val="110000"/>
              </a:lnSpc>
            </a:pPr>
            <a:r>
              <a:rPr lang="en-US" sz="2800" b="1">
                <a:solidFill>
                  <a:srgbClr val="FF0000"/>
                </a:solidFill>
              </a:rPr>
              <a:t>is to bring about positive social change.”</a:t>
            </a:r>
          </a:p>
        </p:txBody>
      </p:sp>
      <p:sp>
        <p:nvSpPr>
          <p:cNvPr id="2" name="Oval 1"/>
          <p:cNvSpPr/>
          <p:nvPr userDrawn="1"/>
        </p:nvSpPr>
        <p:spPr>
          <a:xfrm>
            <a:off x="521878" y="3800209"/>
            <a:ext cx="772617" cy="772617"/>
          </a:xfrm>
          <a:prstGeom prst="ellipse">
            <a:avLst/>
          </a:prstGeom>
          <a:solidFill>
            <a:schemeClr val="accent1">
              <a:alpha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1357971" y="3888560"/>
            <a:ext cx="2037737" cy="346249"/>
          </a:xfrm>
          <a:prstGeom prst="rect">
            <a:avLst/>
          </a:prstGeom>
          <a:noFill/>
        </p:spPr>
        <p:txBody>
          <a:bodyPr wrap="none" rtlCol="0">
            <a:spAutoFit/>
          </a:bodyPr>
          <a:lstStyle/>
          <a:p>
            <a:pPr>
              <a:lnSpc>
                <a:spcPct val="110000"/>
              </a:lnSpc>
            </a:pPr>
            <a:r>
              <a:rPr lang="en-US" sz="1500" b="1" spc="0" baseline="0">
                <a:solidFill>
                  <a:srgbClr val="FF0000"/>
                </a:solidFill>
              </a:rPr>
              <a:t>David </a:t>
            </a:r>
            <a:r>
              <a:rPr lang="en-US" sz="1500" b="1" spc="0" baseline="0" err="1">
                <a:solidFill>
                  <a:srgbClr val="FF0000"/>
                </a:solidFill>
              </a:rPr>
              <a:t>Blumethal</a:t>
            </a:r>
            <a:r>
              <a:rPr lang="en-US" sz="1500" b="1" spc="0" baseline="0">
                <a:solidFill>
                  <a:srgbClr val="FF0000"/>
                </a:solidFill>
              </a:rPr>
              <a:t>, M.D.</a:t>
            </a:r>
          </a:p>
        </p:txBody>
      </p:sp>
      <p:sp>
        <p:nvSpPr>
          <p:cNvPr id="84" name="TextBox 83"/>
          <p:cNvSpPr txBox="1"/>
          <p:nvPr userDrawn="1"/>
        </p:nvSpPr>
        <p:spPr>
          <a:xfrm>
            <a:off x="1357971" y="4131230"/>
            <a:ext cx="2667718" cy="325923"/>
          </a:xfrm>
          <a:prstGeom prst="rect">
            <a:avLst/>
          </a:prstGeom>
          <a:noFill/>
        </p:spPr>
        <p:txBody>
          <a:bodyPr wrap="none" rtlCol="0">
            <a:spAutoFit/>
          </a:bodyPr>
          <a:lstStyle/>
          <a:p>
            <a:pPr>
              <a:lnSpc>
                <a:spcPct val="110000"/>
              </a:lnSpc>
            </a:pPr>
            <a:r>
              <a:rPr lang="en-US" sz="1500" b="0" spc="0" baseline="0">
                <a:solidFill>
                  <a:srgbClr val="FF0000"/>
                </a:solidFill>
              </a:rPr>
              <a:t>Commonwealth Fund President</a:t>
            </a:r>
          </a:p>
        </p:txBody>
      </p:sp>
      <p:cxnSp>
        <p:nvCxnSpPr>
          <p:cNvPr id="4" name="Straight Connector 3"/>
          <p:cNvCxnSpPr>
            <a:cxnSpLocks/>
          </p:cNvCxnSpPr>
          <p:nvPr userDrawn="1"/>
        </p:nvCxnSpPr>
        <p:spPr>
          <a:xfrm>
            <a:off x="511149" y="437578"/>
            <a:ext cx="0" cy="6140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userDrawn="1"/>
        </p:nvSpPr>
        <p:spPr>
          <a:xfrm>
            <a:off x="443010" y="5231482"/>
            <a:ext cx="2896947" cy="244682"/>
          </a:xfrm>
          <a:prstGeom prst="rect">
            <a:avLst/>
          </a:prstGeom>
          <a:noFill/>
        </p:spPr>
        <p:txBody>
          <a:bodyPr wrap="none" rtlCol="0">
            <a:spAutoFit/>
          </a:bodyPr>
          <a:lstStyle/>
          <a:p>
            <a:pPr>
              <a:lnSpc>
                <a:spcPct val="110000"/>
              </a:lnSpc>
            </a:pPr>
            <a:r>
              <a:rPr lang="en-US" sz="900" b="1" i="0" spc="0" baseline="0">
                <a:solidFill>
                  <a:schemeClr val="bg1"/>
                </a:solidFill>
              </a:rPr>
              <a:t>Source: National Center for Education Statistics, 2016</a:t>
            </a:r>
          </a:p>
        </p:txBody>
      </p:sp>
      <p:sp>
        <p:nvSpPr>
          <p:cNvPr id="5" name="Rectangle 4"/>
          <p:cNvSpPr/>
          <p:nvPr userDrawn="1"/>
        </p:nvSpPr>
        <p:spPr>
          <a:xfrm>
            <a:off x="287524" y="355853"/>
            <a:ext cx="8632850" cy="830997"/>
          </a:xfrm>
          <a:prstGeom prst="rect">
            <a:avLst/>
          </a:prstGeom>
        </p:spPr>
        <p:txBody>
          <a:bodyPr wrap="square">
            <a:spAutoFit/>
          </a:bodyPr>
          <a:lstStyle/>
          <a:p>
            <a:pPr algn="ctr"/>
            <a:r>
              <a:rPr lang="en-US" sz="2400">
                <a:solidFill>
                  <a:srgbClr val="FF0000"/>
                </a:solidFill>
                <a:latin typeface="+mj-lt"/>
              </a:rPr>
              <a:t>Exhibit 1. There Is Room for Improvement in</a:t>
            </a:r>
          </a:p>
          <a:p>
            <a:pPr algn="ctr"/>
            <a:r>
              <a:rPr lang="en-US" sz="2400">
                <a:solidFill>
                  <a:srgbClr val="FF0000"/>
                </a:solidFill>
                <a:latin typeface="+mj-lt"/>
              </a:rPr>
              <a:t>Patient-Centered Communication for High-Need Patients</a:t>
            </a:r>
          </a:p>
        </p:txBody>
      </p:sp>
      <p:cxnSp>
        <p:nvCxnSpPr>
          <p:cNvPr id="7" name="Straight Connector 6"/>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620595" y="6042128"/>
            <a:ext cx="1390167" cy="399999"/>
          </a:xfrm>
          <a:prstGeom prst="rect">
            <a:avLst/>
          </a:prstGeom>
        </p:spPr>
      </p:pic>
      <p:sp>
        <p:nvSpPr>
          <p:cNvPr id="12" name="Rectangle 11"/>
          <p:cNvSpPr/>
          <p:nvPr userDrawn="1"/>
        </p:nvSpPr>
        <p:spPr>
          <a:xfrm>
            <a:off x="2248694" y="5928127"/>
            <a:ext cx="6557850" cy="646331"/>
          </a:xfrm>
          <a:prstGeom prst="rect">
            <a:avLst/>
          </a:prstGeom>
        </p:spPr>
        <p:txBody>
          <a:bodyPr wrap="square">
            <a:spAutoFit/>
          </a:bodyPr>
          <a:lstStyle/>
          <a:p>
            <a:r>
              <a:rPr lang="en-US" sz="900">
                <a:solidFill>
                  <a:srgbClr val="FF0000"/>
                </a:solidFill>
              </a:rPr>
              <a:t>Note: Significantly different from not high-need adults at the p&lt;0.05 level. Data: The 2016 Commonwealth Fund Survey of High-Need Patients, June–September 2016.*</a:t>
            </a:r>
          </a:p>
          <a:p>
            <a:r>
              <a:rPr lang="en-US" sz="900">
                <a:solidFill>
                  <a:srgbClr val="FF0000"/>
                </a:solidFill>
              </a:rPr>
              <a:t>Source: J. Ryan, M. K. Abrams, M. M. Doty, T. Shah, and E. C. Schneider, How High-Need Patients Experience Health Care in the United States, The Commonwealth Fund, December 2016.</a:t>
            </a:r>
          </a:p>
        </p:txBody>
      </p:sp>
      <p:sp>
        <p:nvSpPr>
          <p:cNvPr id="8" name="TextBox 7"/>
          <p:cNvSpPr txBox="1"/>
          <p:nvPr userDrawn="1"/>
        </p:nvSpPr>
        <p:spPr>
          <a:xfrm>
            <a:off x="9144000" y="3140968"/>
            <a:ext cx="518091" cy="461665"/>
          </a:xfrm>
          <a:prstGeom prst="rect">
            <a:avLst/>
          </a:prstGeom>
          <a:noFill/>
        </p:spPr>
        <p:txBody>
          <a:bodyPr wrap="none" rtlCol="0">
            <a:spAutoFit/>
          </a:bodyPr>
          <a:lstStyle/>
          <a:p>
            <a:r>
              <a:rPr lang="en-US"/>
              <a:t>15</a:t>
            </a:r>
          </a:p>
        </p:txBody>
      </p:sp>
      <p:pic>
        <p:nvPicPr>
          <p:cNvPr id="13" name="Picture 12"/>
          <p:cNvPicPr>
            <a:picLocks noChangeAspect="1"/>
          </p:cNvPicPr>
          <p:nvPr userDrawn="1"/>
        </p:nvPicPr>
        <p:blipFill>
          <a:blip r:embed="rId3"/>
          <a:stretch>
            <a:fillRect/>
          </a:stretch>
        </p:blipFill>
        <p:spPr>
          <a:xfrm>
            <a:off x="-508" y="0"/>
            <a:ext cx="9144508" cy="6858000"/>
          </a:xfrm>
          <a:prstGeom prst="rect">
            <a:avLst/>
          </a:prstGeom>
        </p:spPr>
      </p:pic>
    </p:spTree>
    <p:extLst>
      <p:ext uri="{BB962C8B-B14F-4D97-AF65-F5344CB8AC3E}">
        <p14:creationId xmlns:p14="http://schemas.microsoft.com/office/powerpoint/2010/main" val="138963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4C87A2EC-438B-1044-A3AF-99AFAEEEE1ED}"/>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MW Section Three Layout">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850963"/>
            <a:ext cx="7772400" cy="1470025"/>
          </a:xfrm>
          <a:effectLst/>
        </p:spPr>
        <p:txBody>
          <a:bodyPr>
            <a:normAutofit/>
          </a:bodyPr>
          <a:lstStyle>
            <a:lvl1pPr algn="l">
              <a:lnSpc>
                <a:spcPct val="100000"/>
              </a:lnSpc>
              <a:defRPr sz="4000" spc="0" baseline="0">
                <a:solidFill>
                  <a:schemeClr val="bg1"/>
                </a:solidFill>
                <a:effectLst>
                  <a:outerShdw blurRad="25400" dist="6350" dir="2700000" algn="ctr" rotWithShape="0">
                    <a:srgbClr val="000000">
                      <a:alpha val="40000"/>
                    </a:srgbClr>
                  </a:outerShdw>
                </a:effectLst>
              </a:defRPr>
            </a:lvl1pPr>
          </a:lstStyle>
          <a:p>
            <a:r>
              <a:rPr lang="en-US"/>
              <a:t>Click to edit master title style</a:t>
            </a:r>
          </a:p>
        </p:txBody>
      </p:sp>
      <p:sp>
        <p:nvSpPr>
          <p:cNvPr id="36" name="Subtitle 2"/>
          <p:cNvSpPr>
            <a:spLocks noGrp="1"/>
          </p:cNvSpPr>
          <p:nvPr>
            <p:ph type="subTitle" idx="1" hasCustomPrompt="1"/>
          </p:nvPr>
        </p:nvSpPr>
        <p:spPr>
          <a:xfrm>
            <a:off x="627435" y="1694904"/>
            <a:ext cx="7133854" cy="493860"/>
          </a:xfrm>
        </p:spPr>
        <p:txBody>
          <a:bodyPr>
            <a:normAutofit/>
          </a:bodyPr>
          <a:lstStyle>
            <a:lvl1pPr marL="0" indent="0" algn="l">
              <a:lnSpc>
                <a:spcPct val="100000"/>
              </a:lnSpc>
              <a:buNone/>
              <a:defRPr sz="1300" spc="100" baseline="0">
                <a:solidFill>
                  <a:srgbClr val="D3E3BF"/>
                </a:solidFill>
                <a:latin typeface="InterFace XBold" panose="020B09030302030200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6" y="3270684"/>
            <a:ext cx="7256932" cy="914400"/>
          </a:xfrm>
        </p:spPr>
        <p:txBody>
          <a:bodyPr>
            <a:normAutofit/>
          </a:bodyPr>
          <a:lstStyle>
            <a:lvl1pPr marL="0" indent="0">
              <a:buNone/>
              <a:defRPr sz="1600" spc="0">
                <a:solidFill>
                  <a:schemeClr val="bg1"/>
                </a:solidFill>
              </a:defRPr>
            </a:lvl1pPr>
          </a:lstStyle>
          <a:p>
            <a:pPr lvl="0"/>
            <a:r>
              <a:rPr lang="en-US"/>
              <a:t>Insert sub text</a:t>
            </a:r>
          </a:p>
        </p:txBody>
      </p:sp>
      <p:pic>
        <p:nvPicPr>
          <p:cNvPr id="46" name="Picture 45"/>
          <p:cNvPicPr>
            <a:picLocks noChangeAspect="1"/>
          </p:cNvPicPr>
          <p:nvPr userDrawn="1"/>
        </p:nvPicPr>
        <p:blipFill>
          <a:blip r:embed="rId2"/>
          <a:stretch>
            <a:fillRect/>
          </a:stretch>
        </p:blipFill>
        <p:spPr>
          <a:xfrm>
            <a:off x="636253" y="6188178"/>
            <a:ext cx="1163972" cy="334915"/>
          </a:xfrm>
          <a:prstGeom prst="rect">
            <a:avLst/>
          </a:prstGeom>
        </p:spPr>
      </p:pic>
      <p:sp>
        <p:nvSpPr>
          <p:cNvPr id="47" name="Slide Number Placeholder 5"/>
          <p:cNvSpPr txBox="1">
            <a:spLocks/>
          </p:cNvSpPr>
          <p:nvPr userDrawn="1"/>
        </p:nvSpPr>
        <p:spPr>
          <a:xfrm>
            <a:off x="8536609" y="6175612"/>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bg1"/>
                </a:solidFill>
                <a:latin typeface="+mn-lt"/>
              </a:rPr>
              <a:pPr algn="ctr"/>
              <a:t>‹#›</a:t>
            </a:fld>
            <a:endParaRPr lang="en-US" sz="900">
              <a:solidFill>
                <a:schemeClr val="bg1"/>
              </a:solidFill>
              <a:latin typeface="+mn-lt"/>
            </a:endParaRPr>
          </a:p>
        </p:txBody>
      </p:sp>
      <p:sp>
        <p:nvSpPr>
          <p:cNvPr id="48" name="Text Placeholder 43"/>
          <p:cNvSpPr>
            <a:spLocks noGrp="1"/>
          </p:cNvSpPr>
          <p:nvPr>
            <p:ph type="body" sz="quarter" idx="11"/>
          </p:nvPr>
        </p:nvSpPr>
        <p:spPr>
          <a:xfrm>
            <a:off x="5112060" y="6263653"/>
            <a:ext cx="2132714" cy="178474"/>
          </a:xfrm>
        </p:spPr>
        <p:txBody>
          <a:bodyPr>
            <a:normAutofit/>
          </a:bodyPr>
          <a:lstStyle>
            <a:lvl1pPr marL="0" indent="0" algn="r">
              <a:buNone/>
              <a:defRPr sz="900" b="1" spc="0">
                <a:solidFill>
                  <a:schemeClr val="bg1"/>
                </a:solidFill>
              </a:defRPr>
            </a:lvl1pPr>
          </a:lstStyle>
          <a:p>
            <a:pPr lvl="0"/>
            <a:r>
              <a:rPr lang="en-US"/>
              <a:t>Edit Master text styles</a:t>
            </a:r>
          </a:p>
        </p:txBody>
      </p:sp>
      <p:sp>
        <p:nvSpPr>
          <p:cNvPr id="49" name="Text Placeholder 43"/>
          <p:cNvSpPr>
            <a:spLocks noGrp="1"/>
          </p:cNvSpPr>
          <p:nvPr>
            <p:ph type="body" sz="quarter" idx="12"/>
          </p:nvPr>
        </p:nvSpPr>
        <p:spPr>
          <a:xfrm>
            <a:off x="7369969" y="6263653"/>
            <a:ext cx="1198475" cy="178474"/>
          </a:xfrm>
        </p:spPr>
        <p:txBody>
          <a:bodyPr>
            <a:normAutofit/>
          </a:bodyPr>
          <a:lstStyle>
            <a:lvl1pPr marL="0" indent="0" algn="l">
              <a:buNone/>
              <a:defRPr sz="900" spc="0">
                <a:solidFill>
                  <a:schemeClr val="bg1"/>
                </a:solidFill>
              </a:defRPr>
            </a:lvl1pPr>
          </a:lstStyle>
          <a:p>
            <a:pPr lvl="0"/>
            <a:r>
              <a:rPr lang="en-US"/>
              <a:t>Edit Master text styles</a:t>
            </a:r>
          </a:p>
        </p:txBody>
      </p:sp>
      <p:cxnSp>
        <p:nvCxnSpPr>
          <p:cNvPr id="50" name="Straight Connector 49"/>
          <p:cNvCxnSpPr>
            <a:cxnSpLocks/>
          </p:cNvCxnSpPr>
          <p:nvPr userDrawn="1"/>
        </p:nvCxnSpPr>
        <p:spPr>
          <a:xfrm>
            <a:off x="7305923" y="6289467"/>
            <a:ext cx="0" cy="97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4689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Layout: 02">
    <p:bg>
      <p:bgPr>
        <a:solidFill>
          <a:srgbClr val="044C7F"/>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B9D6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p:cNvPicPr>
            <a:picLocks noChangeAspect="1"/>
          </p:cNvPicPr>
          <p:nvPr userDrawn="1"/>
        </p:nvPicPr>
        <p:blipFill>
          <a:blip r:embed="rId2"/>
          <a:stretch>
            <a:fillRect/>
          </a:stretch>
        </p:blipFill>
        <p:spPr>
          <a:xfrm>
            <a:off x="636253" y="6188178"/>
            <a:ext cx="1163972" cy="334915"/>
          </a:xfrm>
          <a:prstGeom prst="rect">
            <a:avLst/>
          </a:prstGeom>
        </p:spPr>
      </p:pic>
      <p:sp>
        <p:nvSpPr>
          <p:cNvPr id="47" name="Slide Number Placeholder 5"/>
          <p:cNvSpPr txBox="1">
            <a:spLocks/>
          </p:cNvSpPr>
          <p:nvPr userDrawn="1"/>
        </p:nvSpPr>
        <p:spPr>
          <a:xfrm>
            <a:off x="8536609" y="6175612"/>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bg1"/>
                </a:solidFill>
                <a:latin typeface="+mn-lt"/>
              </a:rPr>
              <a:pPr algn="ctr"/>
              <a:t>‹#›</a:t>
            </a:fld>
            <a:endParaRPr lang="en-US" sz="900">
              <a:solidFill>
                <a:schemeClr val="bg1"/>
              </a:solidFill>
              <a:latin typeface="+mn-lt"/>
            </a:endParaRPr>
          </a:p>
        </p:txBody>
      </p:sp>
      <p:cxnSp>
        <p:nvCxnSpPr>
          <p:cNvPr id="50" name="Straight Connector 49"/>
          <p:cNvCxnSpPr>
            <a:cxnSpLocks/>
          </p:cNvCxnSpPr>
          <p:nvPr userDrawn="1"/>
        </p:nvCxnSpPr>
        <p:spPr>
          <a:xfrm>
            <a:off x="7305923" y="6289467"/>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627434" y="3002506"/>
            <a:ext cx="4005072" cy="2714165"/>
          </a:xfrm>
        </p:spPr>
        <p:txBody>
          <a:bodyPr/>
          <a:lstStyle>
            <a:lvl1pPr marL="171446" indent="-171446" rtl="0">
              <a:lnSpc>
                <a:spcPct val="120000"/>
              </a:lnSpc>
              <a:spcBef>
                <a:spcPts val="800"/>
              </a:spcBef>
              <a:buClr>
                <a:srgbClr val="8CBCC2"/>
              </a:buClr>
              <a:buFont typeface="Arial" panose="020B0604020202020204" pitchFamily="34" charset="0"/>
              <a:buChar char="•"/>
              <a:defRPr sz="1600">
                <a:solidFill>
                  <a:schemeClr val="bg1"/>
                </a:solidFill>
              </a:defRPr>
            </a:lvl1pPr>
            <a:lvl2pPr marL="344480" indent="-173034" rtl="0">
              <a:lnSpc>
                <a:spcPct val="120000"/>
              </a:lnSpc>
              <a:spcBef>
                <a:spcPts val="800"/>
              </a:spcBef>
              <a:buClr>
                <a:srgbClr val="8CBCC2"/>
              </a:buClr>
              <a:buFont typeface="Arial" panose="020B0604020202020204" pitchFamily="34" charset="0"/>
              <a:buChar char="•"/>
              <a:defRPr sz="1400">
                <a:solidFill>
                  <a:schemeClr val="bg1"/>
                </a:solidFill>
              </a:defRPr>
            </a:lvl2pPr>
            <a:lvl3pPr marL="515925" indent="-171446" rtl="0">
              <a:lnSpc>
                <a:spcPct val="120000"/>
              </a:lnSpc>
              <a:spcBef>
                <a:spcPts val="800"/>
              </a:spcBef>
              <a:buClr>
                <a:srgbClr val="8CBCC2"/>
              </a:buClr>
              <a:buFont typeface="Arial" panose="020B0604020202020204" pitchFamily="34" charset="0"/>
              <a:buChar char="•"/>
              <a:defRPr sz="1300">
                <a:solidFill>
                  <a:schemeClr val="bg1"/>
                </a:solidFill>
              </a:defRPr>
            </a:lvl3pPr>
            <a:lvl4pPr marL="687371" indent="-171446" rtl="0">
              <a:lnSpc>
                <a:spcPct val="120000"/>
              </a:lnSpc>
              <a:spcBef>
                <a:spcPts val="800"/>
              </a:spcBef>
              <a:buClr>
                <a:srgbClr val="8CBCC2"/>
              </a:buClr>
              <a:buFont typeface="Arial" panose="020B0604020202020204" pitchFamily="34" charset="0"/>
              <a:buChar char="•"/>
              <a:defRPr sz="1200">
                <a:solidFill>
                  <a:schemeClr val="bg1"/>
                </a:solidFill>
              </a:defRPr>
            </a:lvl4pPr>
            <a:lvl5pPr marL="858817" indent="-171446"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Box 29"/>
          <p:cNvSpPr txBox="1"/>
          <p:nvPr userDrawn="1"/>
        </p:nvSpPr>
        <p:spPr>
          <a:xfrm>
            <a:off x="5107299" y="6216043"/>
            <a:ext cx="2225886" cy="230832"/>
          </a:xfrm>
          <a:prstGeom prst="rect">
            <a:avLst/>
          </a:prstGeom>
          <a:noFill/>
        </p:spPr>
        <p:txBody>
          <a:bodyPr wrap="square" rtlCol="0">
            <a:spAutoFit/>
          </a:bodyPr>
          <a:lstStyle/>
          <a:p>
            <a:pPr marL="0" marR="0" lvl="0" indent="0" algn="r"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1" i="0" u="none" strike="noStrike" kern="800" cap="none" spc="0" normalizeH="0" baseline="0" noProof="0">
                <a:ln>
                  <a:noFill/>
                </a:ln>
                <a:solidFill>
                  <a:prstClr val="white"/>
                </a:solidFill>
                <a:effectLst/>
                <a:uLnTx/>
                <a:uFillTx/>
                <a:latin typeface="+mn-lt"/>
                <a:ea typeface="+mn-ea"/>
                <a:cs typeface="+mn-cs"/>
              </a:rPr>
              <a:t>Board of Directors Update</a:t>
            </a:r>
          </a:p>
        </p:txBody>
      </p:sp>
      <p:sp>
        <p:nvSpPr>
          <p:cNvPr id="31" name="TextBox 30"/>
          <p:cNvSpPr txBox="1"/>
          <p:nvPr userDrawn="1"/>
        </p:nvSpPr>
        <p:spPr>
          <a:xfrm>
            <a:off x="7279123" y="6214532"/>
            <a:ext cx="1338621" cy="230832"/>
          </a:xfrm>
          <a:prstGeom prst="rect">
            <a:avLst/>
          </a:prstGeom>
          <a:noFill/>
        </p:spPr>
        <p:txBody>
          <a:bodyPr wrap="square" rtlCol="0">
            <a:spAutoFit/>
          </a:body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0" normalizeH="0" baseline="0" noProof="0">
                <a:ln>
                  <a:noFill/>
                </a:ln>
                <a:solidFill>
                  <a:prstClr val="white"/>
                </a:solidFill>
                <a:effectLst/>
                <a:uLnTx/>
                <a:uFillTx/>
                <a:latin typeface="+mn-lt"/>
                <a:ea typeface="+mn-ea"/>
                <a:cs typeface="+mn-cs"/>
              </a:rPr>
              <a:t>November 2016</a:t>
            </a:r>
          </a:p>
        </p:txBody>
      </p:sp>
      <p:sp>
        <p:nvSpPr>
          <p:cNvPr id="14" name="Text Placeholder 6"/>
          <p:cNvSpPr>
            <a:spLocks noGrp="1"/>
          </p:cNvSpPr>
          <p:nvPr>
            <p:ph type="body" sz="quarter" idx="15"/>
          </p:nvPr>
        </p:nvSpPr>
        <p:spPr>
          <a:xfrm>
            <a:off x="4775953" y="3002506"/>
            <a:ext cx="4008515" cy="2714165"/>
          </a:xfrm>
        </p:spPr>
        <p:txBody>
          <a:bodyPr/>
          <a:lstStyle>
            <a:lvl1pPr marL="171446" indent="-171446" rtl="0">
              <a:lnSpc>
                <a:spcPct val="120000"/>
              </a:lnSpc>
              <a:spcBef>
                <a:spcPts val="800"/>
              </a:spcBef>
              <a:buClr>
                <a:srgbClr val="8CBCC2"/>
              </a:buClr>
              <a:buFont typeface="Arial" panose="020B0604020202020204" pitchFamily="34" charset="0"/>
              <a:buChar char="•"/>
              <a:defRPr sz="1600">
                <a:solidFill>
                  <a:schemeClr val="bg1"/>
                </a:solidFill>
              </a:defRPr>
            </a:lvl1pPr>
            <a:lvl2pPr marL="344480" indent="-173034" rtl="0">
              <a:lnSpc>
                <a:spcPct val="120000"/>
              </a:lnSpc>
              <a:spcBef>
                <a:spcPts val="800"/>
              </a:spcBef>
              <a:buClr>
                <a:srgbClr val="8CBCC2"/>
              </a:buClr>
              <a:buFont typeface="Arial" panose="020B0604020202020204" pitchFamily="34" charset="0"/>
              <a:buChar char="•"/>
              <a:defRPr sz="1400">
                <a:solidFill>
                  <a:schemeClr val="bg1"/>
                </a:solidFill>
              </a:defRPr>
            </a:lvl2pPr>
            <a:lvl3pPr marL="515925" indent="-171446" rtl="0">
              <a:lnSpc>
                <a:spcPct val="120000"/>
              </a:lnSpc>
              <a:spcBef>
                <a:spcPts val="800"/>
              </a:spcBef>
              <a:buClr>
                <a:srgbClr val="8CBCC2"/>
              </a:buClr>
              <a:buFont typeface="Arial" panose="020B0604020202020204" pitchFamily="34" charset="0"/>
              <a:buChar char="•"/>
              <a:defRPr sz="1300">
                <a:solidFill>
                  <a:schemeClr val="bg1"/>
                </a:solidFill>
              </a:defRPr>
            </a:lvl3pPr>
            <a:lvl4pPr marL="687371" indent="-171446" rtl="0">
              <a:lnSpc>
                <a:spcPct val="120000"/>
              </a:lnSpc>
              <a:spcBef>
                <a:spcPts val="800"/>
              </a:spcBef>
              <a:buClr>
                <a:srgbClr val="8CBCC2"/>
              </a:buClr>
              <a:buFont typeface="Arial" panose="020B0604020202020204" pitchFamily="34" charset="0"/>
              <a:buChar char="•"/>
              <a:defRPr sz="1200">
                <a:solidFill>
                  <a:schemeClr val="bg1"/>
                </a:solidFill>
              </a:defRPr>
            </a:lvl4pPr>
            <a:lvl5pPr marL="858817" indent="-171446"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ctrTitle" hasCustomPrompt="1"/>
          </p:nvPr>
        </p:nvSpPr>
        <p:spPr>
          <a:xfrm>
            <a:off x="627435" y="914860"/>
            <a:ext cx="7868336" cy="1255330"/>
          </a:xfrm>
          <a:effectLst/>
        </p:spPr>
        <p:txBody>
          <a:bodyPr anchor="t">
            <a:normAutofit/>
          </a:bodyPr>
          <a:lstStyle>
            <a:lvl1pPr algn="l">
              <a:lnSpc>
                <a:spcPct val="100000"/>
              </a:lnSpc>
              <a:defRPr sz="3900" spc="0" baseline="0">
                <a:solidFill>
                  <a:schemeClr val="bg1"/>
                </a:solidFill>
                <a:effectLst/>
              </a:defRPr>
            </a:lvl1pPr>
          </a:lstStyle>
          <a:p>
            <a:r>
              <a:rPr lang="en-US"/>
              <a:t>Click to edit master title style</a:t>
            </a:r>
          </a:p>
        </p:txBody>
      </p:sp>
      <p:sp>
        <p:nvSpPr>
          <p:cNvPr id="16" name="Subtitle 2"/>
          <p:cNvSpPr>
            <a:spLocks noGrp="1"/>
          </p:cNvSpPr>
          <p:nvPr>
            <p:ph type="subTitle" idx="1" hasCustomPrompt="1"/>
          </p:nvPr>
        </p:nvSpPr>
        <p:spPr>
          <a:xfrm>
            <a:off x="627435" y="332656"/>
            <a:ext cx="7133854" cy="493860"/>
          </a:xfrm>
        </p:spPr>
        <p:txBody>
          <a:bodyPr anchor="b">
            <a:normAutofit/>
          </a:bodyPr>
          <a:lstStyle>
            <a:lvl1pPr marL="0" indent="0" algn="l">
              <a:lnSpc>
                <a:spcPct val="100000"/>
              </a:lnSpc>
              <a:buNone/>
              <a:defRPr sz="1300" b="1" spc="100" baseline="0">
                <a:solidFill>
                  <a:srgbClr val="B9D6DA"/>
                </a:solidFill>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29" name="Text Placeholder 2"/>
          <p:cNvSpPr>
            <a:spLocks noGrp="1"/>
          </p:cNvSpPr>
          <p:nvPr>
            <p:ph type="body" idx="22"/>
          </p:nvPr>
        </p:nvSpPr>
        <p:spPr>
          <a:xfrm>
            <a:off x="627434" y="2246675"/>
            <a:ext cx="7556446" cy="246221"/>
          </a:xfrm>
        </p:spPr>
        <p:txBody>
          <a:bodyPr wrap="square" anchor="t">
            <a:spAutoFit/>
          </a:bodyPr>
          <a:lstStyle>
            <a:lvl1pPr marL="0" indent="0">
              <a:lnSpc>
                <a:spcPct val="100000"/>
              </a:lnSpc>
              <a:spcBef>
                <a:spcPts val="800"/>
              </a:spcBef>
              <a:buNone/>
              <a:defRPr sz="1600" b="1" spc="0">
                <a:solidFill>
                  <a:schemeClr val="bg1"/>
                </a:solidFill>
                <a:latin typeface="+mn-lt"/>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Tree>
    <p:extLst>
      <p:ext uri="{BB962C8B-B14F-4D97-AF65-F5344CB8AC3E}">
        <p14:creationId xmlns:p14="http://schemas.microsoft.com/office/powerpoint/2010/main" val="31368172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45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9" y="3747673"/>
            <a:ext cx="6116216" cy="924375"/>
          </a:xfrm>
        </p:spPr>
        <p:txBody>
          <a:bodyPr>
            <a:normAutofit/>
          </a:bodyPr>
          <a:lstStyle>
            <a:lvl1pPr marL="0" indent="0">
              <a:lnSpc>
                <a:spcPct val="100000"/>
              </a:lnSpc>
              <a:buNone/>
              <a:defRPr sz="1450"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9"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4"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Tree>
    <p:extLst>
      <p:ext uri="{BB962C8B-B14F-4D97-AF65-F5344CB8AC3E}">
        <p14:creationId xmlns:p14="http://schemas.microsoft.com/office/powerpoint/2010/main" val="3699017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6"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47"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7"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9923315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6"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a:solidFill>
                <a:schemeClr val="accent2">
                  <a:lumMod val="20000"/>
                  <a:lumOff val="8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7199440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6"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9"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a:solidFill>
                <a:schemeClr val="bg2">
                  <a:lumMod val="40000"/>
                  <a:lumOff val="60000"/>
                </a:schemeClr>
              </a:solidFill>
              <a:latin typeface="+mn-lt"/>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967193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6"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a:solidFill>
                <a:schemeClr val="accent4">
                  <a:lumMod val="40000"/>
                  <a:lumOff val="6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4605762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6"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5"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a:solidFill>
                <a:schemeClr val="accent5">
                  <a:lumMod val="40000"/>
                  <a:lumOff val="60000"/>
                </a:schemeClr>
              </a:solidFill>
              <a:latin typeface="+mn-lt"/>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0874125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79814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2" name="Footer Placeholder 1">
            <a:extLst>
              <a:ext uri="{FF2B5EF4-FFF2-40B4-BE49-F238E27FC236}">
                <a16:creationId xmlns:a16="http://schemas.microsoft.com/office/drawing/2014/main" id="{81A03275-5D2F-F946-BFA4-D6D1D463EACB}"/>
              </a:ext>
            </a:extLst>
          </p:cNvPr>
          <p:cNvSpPr>
            <a:spLocks noGrp="1"/>
          </p:cNvSpPr>
          <p:nvPr>
            <p:ph type="ftr" sz="quarter" idx="14"/>
          </p:nvPr>
        </p:nvSpPr>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5B72AB5F-9111-7A4D-8C29-A328BB78CC8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pic>
        <p:nvPicPr>
          <p:cNvPr id="15" name="Picture 14">
            <a:extLst>
              <a:ext uri="{FF2B5EF4-FFF2-40B4-BE49-F238E27FC236}">
                <a16:creationId xmlns:a16="http://schemas.microsoft.com/office/drawing/2014/main" id="{5F60C7B4-8011-AE4E-AFED-B82E5203D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36249144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41285276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4214096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6"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2"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Tree>
    <p:extLst>
      <p:ext uri="{BB962C8B-B14F-4D97-AF65-F5344CB8AC3E}">
        <p14:creationId xmlns:p14="http://schemas.microsoft.com/office/powerpoint/2010/main" val="4758285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503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108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7651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4754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4"/>
            <a:ext cx="9144000" cy="5372101"/>
          </a:xfrm>
        </p:spPr>
        <p:txBody>
          <a:bodyPr/>
          <a:lstStyle/>
          <a:p>
            <a:r>
              <a:rPr lang="en-US"/>
              <a:t>Click icon to add picture</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9763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p:cNvSpPr>
            <a:spLocks noGrp="1"/>
          </p:cNvSpPr>
          <p:nvPr>
            <p:ph type="subTitle" idx="1" hasCustomPrompt="1"/>
          </p:nvPr>
        </p:nvSpPr>
        <p:spPr>
          <a:xfrm>
            <a:off x="627434" y="223434"/>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94480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8BB3BA39-CAEA-E44B-9F64-BBF355856EDC}"/>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887B07FF-40DE-744D-8C1D-8DBC2A74BC92}"/>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C39ACE06-2526-3D4B-986D-A4CA8AD72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7"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ubtitle 2"/>
          <p:cNvSpPr>
            <a:spLocks noGrp="1"/>
          </p:cNvSpPr>
          <p:nvPr>
            <p:ph type="subTitle" idx="1" hasCustomPrompt="1"/>
          </p:nvPr>
        </p:nvSpPr>
        <p:spPr>
          <a:xfrm>
            <a:off x="627434" y="223434"/>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
        <p:nvSpPr>
          <p:cNvPr id="12" name="Text Placeholder 6"/>
          <p:cNvSpPr>
            <a:spLocks noGrp="1"/>
          </p:cNvSpPr>
          <p:nvPr>
            <p:ph type="body" sz="quarter" idx="17"/>
          </p:nvPr>
        </p:nvSpPr>
        <p:spPr>
          <a:xfrm>
            <a:off x="4711702"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9844560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4"/>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a:solidFill>
                <a:schemeClr val="accent1">
                  <a:lumMod val="20000"/>
                  <a:lumOff val="80000"/>
                </a:schemeClr>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p>
        </p:txBody>
      </p:sp>
      <p:sp>
        <p:nvSpPr>
          <p:cNvPr id="11" name="Text Placeholder 6"/>
          <p:cNvSpPr>
            <a:spLocks noGrp="1"/>
          </p:cNvSpPr>
          <p:nvPr>
            <p:ph type="body" sz="quarter" idx="20"/>
          </p:nvPr>
        </p:nvSpPr>
        <p:spPr>
          <a:xfrm>
            <a:off x="627437"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6153123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77169174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20066845"/>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71242976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5" y="1699589"/>
            <a:ext cx="8091115" cy="4054958"/>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1501530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20964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7"/>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3"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5"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8"/>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7"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80" y="1781338"/>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34" name="Text Placeholder 4"/>
          <p:cNvSpPr>
            <a:spLocks noGrp="1"/>
          </p:cNvSpPr>
          <p:nvPr>
            <p:ph type="body" sz="quarter" idx="33"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5889390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52850821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2018024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BD7E2D29-8510-8D43-9502-458D3D71BEB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CC4EDE8F-4CE8-3B46-9C2F-C9D4265E891E}"/>
              </a:ext>
            </a:extLst>
          </p:cNvPr>
          <p:cNvSpPr>
            <a:spLocks noGrp="1"/>
          </p:cNvSpPr>
          <p:nvPr>
            <p:ph type="ftr" sz="quarter" idx="14"/>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A9510EE1-CD7A-1B4D-91F4-3263012B16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80081770"/>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148"/>
            <a:ext cx="217054" cy="68591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5" y="1456148"/>
            <a:ext cx="8091115" cy="3420873"/>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4" y="6000001"/>
            <a:ext cx="6199101"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851761"/>
          </a:xfrm>
          <a:effectLst/>
        </p:spPr>
        <p:txBody>
          <a:bodyPr anchor="t">
            <a:no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Text Placeholder 9"/>
          <p:cNvSpPr>
            <a:spLocks noGrp="1"/>
          </p:cNvSpPr>
          <p:nvPr>
            <p:ph type="body" sz="quarter" idx="23" hasCustomPrompt="1"/>
          </p:nvPr>
        </p:nvSpPr>
        <p:spPr>
          <a:xfrm>
            <a:off x="627435" y="5087567"/>
            <a:ext cx="8091115" cy="666982"/>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Tree>
    <p:extLst>
      <p:ext uri="{BB962C8B-B14F-4D97-AF65-F5344CB8AC3E}">
        <p14:creationId xmlns:p14="http://schemas.microsoft.com/office/powerpoint/2010/main" val="33766413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MWF Graph - Orange">
    <p:bg>
      <p:bgPr>
        <a:solidFill>
          <a:schemeClr val="bg1"/>
        </a:solidFill>
        <a:effectLst/>
      </p:bgPr>
    </p:bg>
    <p:spTree>
      <p:nvGrpSpPr>
        <p:cNvPr id="1" name=""/>
        <p:cNvGrpSpPr/>
        <p:nvPr/>
      </p:nvGrpSpPr>
      <p:grpSpPr>
        <a:xfrm>
          <a:off x="0" y="0"/>
          <a:ext cx="0" cy="0"/>
          <a:chOff x="0" y="0"/>
          <a:chExt cx="0" cy="0"/>
        </a:xfrm>
      </p:grpSpPr>
      <p:sp>
        <p:nvSpPr>
          <p:cNvPr id="14" name="Table Placeholder 3"/>
          <p:cNvSpPr>
            <a:spLocks noGrp="1"/>
          </p:cNvSpPr>
          <p:nvPr>
            <p:ph type="tbl" sz="quarter" idx="22"/>
          </p:nvPr>
        </p:nvSpPr>
        <p:spPr>
          <a:xfrm>
            <a:off x="627435" y="1456148"/>
            <a:ext cx="8091115" cy="3420873"/>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1148"/>
            <a:ext cx="217054" cy="68591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851761"/>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Text Placeholder 9"/>
          <p:cNvSpPr>
            <a:spLocks noGrp="1"/>
          </p:cNvSpPr>
          <p:nvPr>
            <p:ph type="body" sz="quarter" idx="23" hasCustomPrompt="1"/>
          </p:nvPr>
        </p:nvSpPr>
        <p:spPr>
          <a:xfrm>
            <a:off x="627435" y="5087567"/>
            <a:ext cx="8091115" cy="666982"/>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Tree>
    <p:extLst>
      <p:ext uri="{BB962C8B-B14F-4D97-AF65-F5344CB8AC3E}">
        <p14:creationId xmlns:p14="http://schemas.microsoft.com/office/powerpoint/2010/main" val="19585888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5228546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7"/>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3"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5"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8"/>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7"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8"/>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80" y="1781338"/>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34" name="Text Placeholder 4"/>
          <p:cNvSpPr>
            <a:spLocks noGrp="1"/>
          </p:cNvSpPr>
          <p:nvPr>
            <p:ph type="body" sz="quarter" idx="33"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35" name="Straight Connector 34"/>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2203866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1226179507"/>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265878788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Slide Number Placeholder 5"/>
          <p:cNvSpPr txBox="1">
            <a:spLocks/>
          </p:cNvSpPr>
          <p:nvPr userDrawn="1"/>
        </p:nvSpPr>
        <p:spPr>
          <a:xfrm>
            <a:off x="8480964" y="6288152"/>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3" name="Text Placeholder 6"/>
          <p:cNvSpPr>
            <a:spLocks noGrp="1"/>
          </p:cNvSpPr>
          <p:nvPr>
            <p:ph type="body" sz="quarter" idx="16"/>
          </p:nvPr>
        </p:nvSpPr>
        <p:spPr>
          <a:xfrm>
            <a:off x="627436"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086637304"/>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628710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5"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
        <p:nvSpPr>
          <p:cNvPr id="9" name="Text Placeholder 4"/>
          <p:cNvSpPr>
            <a:spLocks noGrp="1"/>
          </p:cNvSpPr>
          <p:nvPr>
            <p:ph type="body" sz="quarter" idx="21"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10" name="Straight Connector 9"/>
          <p:cNvCxnSpPr>
            <a:cxnSpLocks/>
          </p:cNvCxnSpPr>
          <p:nvPr userDrawn="1"/>
        </p:nvCxnSpPr>
        <p:spPr>
          <a:xfrm flipH="1">
            <a:off x="628749"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Tree>
    <p:extLst>
      <p:ext uri="{BB962C8B-B14F-4D97-AF65-F5344CB8AC3E}">
        <p14:creationId xmlns:p14="http://schemas.microsoft.com/office/powerpoint/2010/main" val="32332519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2.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slideLayout" Target="../slideLayouts/slideLayout107.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8" Type="http://schemas.openxmlformats.org/officeDocument/2006/relationships/slideLayout" Target="../slideLayouts/slideLayout70.xml"/><Relationship Id="rId3" Type="http://schemas.openxmlformats.org/officeDocument/2006/relationships/slideLayout" Target="../slideLayouts/slideLayout65.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theme" Target="../theme/theme3.xml"/><Relationship Id="rId20" Type="http://schemas.openxmlformats.org/officeDocument/2006/relationships/slideLayout" Target="../slideLayouts/slideLayout82.xml"/><Relationship Id="rId41" Type="http://schemas.openxmlformats.org/officeDocument/2006/relationships/slideLayout" Target="../slideLayouts/slideLayout10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50" Type="http://schemas.openxmlformats.org/officeDocument/2006/relationships/theme" Target="../theme/theme4.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8" Type="http://schemas.openxmlformats.org/officeDocument/2006/relationships/slideLayout" Target="../slideLayouts/slideLayout115.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1" Type="http://schemas.openxmlformats.org/officeDocument/2006/relationships/slideLayout" Target="../slideLayouts/slideLayout108.xml"/><Relationship Id="rId6" Type="http://schemas.openxmlformats.org/officeDocument/2006/relationships/slideLayout" Target="../slideLayouts/slideLayout11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9" Type="http://schemas.openxmlformats.org/officeDocument/2006/relationships/slideLayout" Target="../slideLayouts/slideLayout195.xml"/><Relationship Id="rId21" Type="http://schemas.openxmlformats.org/officeDocument/2006/relationships/slideLayout" Target="../slideLayouts/slideLayout177.xml"/><Relationship Id="rId34" Type="http://schemas.openxmlformats.org/officeDocument/2006/relationships/slideLayout" Target="../slideLayouts/slideLayout190.xml"/><Relationship Id="rId42" Type="http://schemas.openxmlformats.org/officeDocument/2006/relationships/slideLayout" Target="../slideLayouts/slideLayout198.xml"/><Relationship Id="rId7" Type="http://schemas.openxmlformats.org/officeDocument/2006/relationships/slideLayout" Target="../slideLayouts/slideLayout16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slideLayout" Target="../slideLayouts/slideLayout185.xml"/><Relationship Id="rId41" Type="http://schemas.openxmlformats.org/officeDocument/2006/relationships/slideLayout" Target="../slideLayouts/slideLayout197.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slideLayout" Target="../slideLayouts/slideLayout188.xml"/><Relationship Id="rId37" Type="http://schemas.openxmlformats.org/officeDocument/2006/relationships/slideLayout" Target="../slideLayouts/slideLayout193.xml"/><Relationship Id="rId40" Type="http://schemas.openxmlformats.org/officeDocument/2006/relationships/slideLayout" Target="../slideLayouts/slideLayout196.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36" Type="http://schemas.openxmlformats.org/officeDocument/2006/relationships/slideLayout" Target="../slideLayouts/slideLayout192.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slideLayout" Target="../slideLayouts/slideLayout187.xml"/><Relationship Id="rId44" Type="http://schemas.openxmlformats.org/officeDocument/2006/relationships/theme" Target="../theme/theme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 Id="rId35" Type="http://schemas.openxmlformats.org/officeDocument/2006/relationships/slideLayout" Target="../slideLayouts/slideLayout191.xml"/><Relationship Id="rId43" Type="http://schemas.openxmlformats.org/officeDocument/2006/relationships/slideLayout" Target="../slideLayouts/slideLayout199.xml"/><Relationship Id="rId8" Type="http://schemas.openxmlformats.org/officeDocument/2006/relationships/slideLayout" Target="../slideLayouts/slideLayout164.xml"/><Relationship Id="rId3" Type="http://schemas.openxmlformats.org/officeDocument/2006/relationships/slideLayout" Target="../slideLayouts/slideLayout159.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33" Type="http://schemas.openxmlformats.org/officeDocument/2006/relationships/slideLayout" Target="../slideLayouts/slideLayout189.xml"/><Relationship Id="rId38" Type="http://schemas.openxmlformats.org/officeDocument/2006/relationships/slideLayout" Target="../slideLayouts/slideLayout19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slideLayout" Target="../slideLayouts/slideLayout225.xml"/><Relationship Id="rId39" Type="http://schemas.openxmlformats.org/officeDocument/2006/relationships/slideLayout" Target="../slideLayouts/slideLayout238.xml"/><Relationship Id="rId21" Type="http://schemas.openxmlformats.org/officeDocument/2006/relationships/slideLayout" Target="../slideLayouts/slideLayout220.xml"/><Relationship Id="rId34" Type="http://schemas.openxmlformats.org/officeDocument/2006/relationships/slideLayout" Target="../slideLayouts/slideLayout233.xml"/><Relationship Id="rId42" Type="http://schemas.openxmlformats.org/officeDocument/2006/relationships/slideLayout" Target="../slideLayouts/slideLayout241.xml"/><Relationship Id="rId47" Type="http://schemas.openxmlformats.org/officeDocument/2006/relationships/theme" Target="../theme/theme6.xml"/><Relationship Id="rId7" Type="http://schemas.openxmlformats.org/officeDocument/2006/relationships/slideLayout" Target="../slideLayouts/slideLayout20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9" Type="http://schemas.openxmlformats.org/officeDocument/2006/relationships/slideLayout" Target="../slideLayouts/slideLayout228.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slideLayout" Target="../slideLayouts/slideLayout223.xml"/><Relationship Id="rId32" Type="http://schemas.openxmlformats.org/officeDocument/2006/relationships/slideLayout" Target="../slideLayouts/slideLayout231.xml"/><Relationship Id="rId37" Type="http://schemas.openxmlformats.org/officeDocument/2006/relationships/slideLayout" Target="../slideLayouts/slideLayout236.xml"/><Relationship Id="rId40" Type="http://schemas.openxmlformats.org/officeDocument/2006/relationships/slideLayout" Target="../slideLayouts/slideLayout239.xml"/><Relationship Id="rId45" Type="http://schemas.openxmlformats.org/officeDocument/2006/relationships/slideLayout" Target="../slideLayouts/slideLayout244.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slideLayout" Target="../slideLayouts/slideLayout227.xml"/><Relationship Id="rId36" Type="http://schemas.openxmlformats.org/officeDocument/2006/relationships/slideLayout" Target="../slideLayouts/slideLayout235.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31" Type="http://schemas.openxmlformats.org/officeDocument/2006/relationships/slideLayout" Target="../slideLayouts/slideLayout230.xml"/><Relationship Id="rId44" Type="http://schemas.openxmlformats.org/officeDocument/2006/relationships/slideLayout" Target="../slideLayouts/slideLayout243.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slideLayout" Target="../slideLayouts/slideLayout226.xml"/><Relationship Id="rId30" Type="http://schemas.openxmlformats.org/officeDocument/2006/relationships/slideLayout" Target="../slideLayouts/slideLayout229.xml"/><Relationship Id="rId35" Type="http://schemas.openxmlformats.org/officeDocument/2006/relationships/slideLayout" Target="../slideLayouts/slideLayout234.xml"/><Relationship Id="rId43" Type="http://schemas.openxmlformats.org/officeDocument/2006/relationships/slideLayout" Target="../slideLayouts/slideLayout242.xml"/><Relationship Id="rId8" Type="http://schemas.openxmlformats.org/officeDocument/2006/relationships/slideLayout" Target="../slideLayouts/slideLayout207.xml"/><Relationship Id="rId3" Type="http://schemas.openxmlformats.org/officeDocument/2006/relationships/slideLayout" Target="../slideLayouts/slideLayout202.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slideLayout" Target="../slideLayouts/slideLayout224.xml"/><Relationship Id="rId33" Type="http://schemas.openxmlformats.org/officeDocument/2006/relationships/slideLayout" Target="../slideLayouts/slideLayout232.xml"/><Relationship Id="rId38" Type="http://schemas.openxmlformats.org/officeDocument/2006/relationships/slideLayout" Target="../slideLayouts/slideLayout237.xml"/><Relationship Id="rId46" Type="http://schemas.openxmlformats.org/officeDocument/2006/relationships/slideLayout" Target="../slideLayouts/slideLayout245.xml"/><Relationship Id="rId20" Type="http://schemas.openxmlformats.org/officeDocument/2006/relationships/slideLayout" Target="../slideLayouts/slideLayout219.xml"/><Relationship Id="rId41" Type="http://schemas.openxmlformats.org/officeDocument/2006/relationships/slideLayout" Target="../slideLayouts/slideLayout24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58.xml"/><Relationship Id="rId18" Type="http://schemas.openxmlformats.org/officeDocument/2006/relationships/slideLayout" Target="../slideLayouts/slideLayout263.xml"/><Relationship Id="rId26" Type="http://schemas.openxmlformats.org/officeDocument/2006/relationships/slideLayout" Target="../slideLayouts/slideLayout271.xml"/><Relationship Id="rId39" Type="http://schemas.openxmlformats.org/officeDocument/2006/relationships/slideLayout" Target="../slideLayouts/slideLayout284.xml"/><Relationship Id="rId21" Type="http://schemas.openxmlformats.org/officeDocument/2006/relationships/slideLayout" Target="../slideLayouts/slideLayout266.xml"/><Relationship Id="rId34" Type="http://schemas.openxmlformats.org/officeDocument/2006/relationships/slideLayout" Target="../slideLayouts/slideLayout279.xml"/><Relationship Id="rId42" Type="http://schemas.openxmlformats.org/officeDocument/2006/relationships/slideLayout" Target="../slideLayouts/slideLayout287.xml"/><Relationship Id="rId47" Type="http://schemas.openxmlformats.org/officeDocument/2006/relationships/theme" Target="../theme/theme7.xml"/><Relationship Id="rId7" Type="http://schemas.openxmlformats.org/officeDocument/2006/relationships/slideLayout" Target="../slideLayouts/slideLayout252.xml"/><Relationship Id="rId2" Type="http://schemas.openxmlformats.org/officeDocument/2006/relationships/slideLayout" Target="../slideLayouts/slideLayout247.xml"/><Relationship Id="rId16" Type="http://schemas.openxmlformats.org/officeDocument/2006/relationships/slideLayout" Target="../slideLayouts/slideLayout261.xml"/><Relationship Id="rId29" Type="http://schemas.openxmlformats.org/officeDocument/2006/relationships/slideLayout" Target="../slideLayouts/slideLayout274.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24" Type="http://schemas.openxmlformats.org/officeDocument/2006/relationships/slideLayout" Target="../slideLayouts/slideLayout269.xml"/><Relationship Id="rId32" Type="http://schemas.openxmlformats.org/officeDocument/2006/relationships/slideLayout" Target="../slideLayouts/slideLayout277.xml"/><Relationship Id="rId37" Type="http://schemas.openxmlformats.org/officeDocument/2006/relationships/slideLayout" Target="../slideLayouts/slideLayout282.xml"/><Relationship Id="rId40" Type="http://schemas.openxmlformats.org/officeDocument/2006/relationships/slideLayout" Target="../slideLayouts/slideLayout285.xml"/><Relationship Id="rId45" Type="http://schemas.openxmlformats.org/officeDocument/2006/relationships/slideLayout" Target="../slideLayouts/slideLayout290.xml"/><Relationship Id="rId5" Type="http://schemas.openxmlformats.org/officeDocument/2006/relationships/slideLayout" Target="../slideLayouts/slideLayout250.xml"/><Relationship Id="rId15" Type="http://schemas.openxmlformats.org/officeDocument/2006/relationships/slideLayout" Target="../slideLayouts/slideLayout260.xml"/><Relationship Id="rId23" Type="http://schemas.openxmlformats.org/officeDocument/2006/relationships/slideLayout" Target="../slideLayouts/slideLayout268.xml"/><Relationship Id="rId28" Type="http://schemas.openxmlformats.org/officeDocument/2006/relationships/slideLayout" Target="../slideLayouts/slideLayout273.xml"/><Relationship Id="rId36" Type="http://schemas.openxmlformats.org/officeDocument/2006/relationships/slideLayout" Target="../slideLayouts/slideLayout281.xml"/><Relationship Id="rId10" Type="http://schemas.openxmlformats.org/officeDocument/2006/relationships/slideLayout" Target="../slideLayouts/slideLayout255.xml"/><Relationship Id="rId19" Type="http://schemas.openxmlformats.org/officeDocument/2006/relationships/slideLayout" Target="../slideLayouts/slideLayout264.xml"/><Relationship Id="rId31" Type="http://schemas.openxmlformats.org/officeDocument/2006/relationships/slideLayout" Target="../slideLayouts/slideLayout276.xml"/><Relationship Id="rId44" Type="http://schemas.openxmlformats.org/officeDocument/2006/relationships/slideLayout" Target="../slideLayouts/slideLayout289.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 Id="rId22" Type="http://schemas.openxmlformats.org/officeDocument/2006/relationships/slideLayout" Target="../slideLayouts/slideLayout267.xml"/><Relationship Id="rId27" Type="http://schemas.openxmlformats.org/officeDocument/2006/relationships/slideLayout" Target="../slideLayouts/slideLayout272.xml"/><Relationship Id="rId30" Type="http://schemas.openxmlformats.org/officeDocument/2006/relationships/slideLayout" Target="../slideLayouts/slideLayout275.xml"/><Relationship Id="rId35" Type="http://schemas.openxmlformats.org/officeDocument/2006/relationships/slideLayout" Target="../slideLayouts/slideLayout280.xml"/><Relationship Id="rId43" Type="http://schemas.openxmlformats.org/officeDocument/2006/relationships/slideLayout" Target="../slideLayouts/slideLayout288.xml"/><Relationship Id="rId8" Type="http://schemas.openxmlformats.org/officeDocument/2006/relationships/slideLayout" Target="../slideLayouts/slideLayout253.xml"/><Relationship Id="rId3" Type="http://schemas.openxmlformats.org/officeDocument/2006/relationships/slideLayout" Target="../slideLayouts/slideLayout248.xml"/><Relationship Id="rId12" Type="http://schemas.openxmlformats.org/officeDocument/2006/relationships/slideLayout" Target="../slideLayouts/slideLayout257.xml"/><Relationship Id="rId17" Type="http://schemas.openxmlformats.org/officeDocument/2006/relationships/slideLayout" Target="../slideLayouts/slideLayout262.xml"/><Relationship Id="rId25" Type="http://schemas.openxmlformats.org/officeDocument/2006/relationships/slideLayout" Target="../slideLayouts/slideLayout270.xml"/><Relationship Id="rId33" Type="http://schemas.openxmlformats.org/officeDocument/2006/relationships/slideLayout" Target="../slideLayouts/slideLayout278.xml"/><Relationship Id="rId38" Type="http://schemas.openxmlformats.org/officeDocument/2006/relationships/slideLayout" Target="../slideLayouts/slideLayout283.xml"/><Relationship Id="rId46" Type="http://schemas.openxmlformats.org/officeDocument/2006/relationships/slideLayout" Target="../slideLayouts/slideLayout291.xml"/><Relationship Id="rId20" Type="http://schemas.openxmlformats.org/officeDocument/2006/relationships/slideLayout" Target="../slideLayouts/slideLayout265.xml"/><Relationship Id="rId41" Type="http://schemas.openxmlformats.org/officeDocument/2006/relationships/slideLayout" Target="../slideLayouts/slideLayout2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299"/>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solidFill>
                <a:schemeClr val="tx1"/>
              </a:solidFill>
            </a:endParaRPr>
          </a:p>
        </p:txBody>
      </p:sp>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5" r:id="rId1"/>
    <p:sldLayoutId id="2147483809" r:id="rId2"/>
    <p:sldLayoutId id="2147483738" r:id="rId3"/>
    <p:sldLayoutId id="2147483736" r:id="rId4"/>
    <p:sldLayoutId id="2147483737" r:id="rId5"/>
    <p:sldLayoutId id="2147483739"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12" r:id="rId17"/>
    <p:sldLayoutId id="2147483781" r:id="rId18"/>
    <p:sldLayoutId id="2147483782" r:id="rId19"/>
    <p:sldLayoutId id="2147483808" r:id="rId20"/>
    <p:sldLayoutId id="2147483796" r:id="rId21"/>
    <p:sldLayoutId id="2147483797" r:id="rId22"/>
    <p:sldLayoutId id="2147483722" r:id="rId23"/>
    <p:sldLayoutId id="2147483763" r:id="rId24"/>
    <p:sldLayoutId id="2147483791" r:id="rId25"/>
    <p:sldLayoutId id="2147483807" r:id="rId26"/>
    <p:sldLayoutId id="2147483798" r:id="rId27"/>
    <p:sldLayoutId id="2147483799" r:id="rId28"/>
    <p:sldLayoutId id="2147483786" r:id="rId29"/>
    <p:sldLayoutId id="2147483787" r:id="rId30"/>
    <p:sldLayoutId id="2147483733" r:id="rId31"/>
    <p:sldLayoutId id="2147483800" r:id="rId32"/>
    <p:sldLayoutId id="2147483801" r:id="rId33"/>
    <p:sldLayoutId id="2147483802" r:id="rId34"/>
    <p:sldLayoutId id="2147483764" r:id="rId35"/>
    <p:sldLayoutId id="2147483762" r:id="rId36"/>
    <p:sldLayoutId id="2147483790" r:id="rId37"/>
    <p:sldLayoutId id="2147483792" r:id="rId38"/>
    <p:sldLayoutId id="2147483793" r:id="rId39"/>
    <p:sldLayoutId id="2147483794" r:id="rId40"/>
    <p:sldLayoutId id="2147483795" r:id="rId41"/>
    <p:sldLayoutId id="2147483767" r:id="rId42"/>
    <p:sldLayoutId id="2147483803" r:id="rId43"/>
    <p:sldLayoutId id="2147483811" r:id="rId44"/>
    <p:sldLayoutId id="2147483816" r:id="rId45"/>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087374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6" r:id="rId17"/>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3"/>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38076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 id="2147483867" r:id="rId30"/>
    <p:sldLayoutId id="2147483868" r:id="rId31"/>
    <p:sldLayoutId id="2147483869" r:id="rId32"/>
    <p:sldLayoutId id="2147483870" r:id="rId33"/>
    <p:sldLayoutId id="2147483871" r:id="rId34"/>
    <p:sldLayoutId id="2147483872" r:id="rId35"/>
    <p:sldLayoutId id="2147483873" r:id="rId36"/>
    <p:sldLayoutId id="2147483874" r:id="rId37"/>
    <p:sldLayoutId id="2147483875" r:id="rId38"/>
    <p:sldLayoutId id="2147483876" r:id="rId39"/>
    <p:sldLayoutId id="2147483877" r:id="rId40"/>
    <p:sldLayoutId id="2147483878" r:id="rId41"/>
    <p:sldLayoutId id="2147483879" r:id="rId42"/>
    <p:sldLayoutId id="2147483880" r:id="rId43"/>
    <p:sldLayoutId id="2147483881" r:id="rId44"/>
    <p:sldLayoutId id="2147483882" r:id="rId45"/>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424245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 id="2147483909" r:id="rId25"/>
    <p:sldLayoutId id="2147483910" r:id="rId26"/>
    <p:sldLayoutId id="2147483911" r:id="rId27"/>
    <p:sldLayoutId id="2147483912" r:id="rId28"/>
    <p:sldLayoutId id="2147483913" r:id="rId29"/>
    <p:sldLayoutId id="2147483914" r:id="rId30"/>
    <p:sldLayoutId id="2147483915" r:id="rId31"/>
    <p:sldLayoutId id="2147483916" r:id="rId32"/>
    <p:sldLayoutId id="2147483917" r:id="rId33"/>
    <p:sldLayoutId id="2147483918" r:id="rId34"/>
    <p:sldLayoutId id="2147483919" r:id="rId35"/>
    <p:sldLayoutId id="2147483920" r:id="rId36"/>
    <p:sldLayoutId id="2147483921" r:id="rId37"/>
    <p:sldLayoutId id="2147483922" r:id="rId38"/>
    <p:sldLayoutId id="2147483923" r:id="rId39"/>
    <p:sldLayoutId id="2147483924" r:id="rId40"/>
    <p:sldLayoutId id="2147483925" r:id="rId41"/>
    <p:sldLayoutId id="2147483926" r:id="rId42"/>
    <p:sldLayoutId id="2147483927" r:id="rId43"/>
    <p:sldLayoutId id="2147483928" r:id="rId44"/>
    <p:sldLayoutId id="2147483929" r:id="rId45"/>
    <p:sldLayoutId id="2147483930" r:id="rId46"/>
    <p:sldLayoutId id="2147483931" r:id="rId47"/>
    <p:sldLayoutId id="2147483932" r:id="rId48"/>
    <p:sldLayoutId id="2147483933" r:id="rId49"/>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299"/>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solidFill>
                <a:schemeClr val="tx1"/>
              </a:solidFill>
            </a:endParaRPr>
          </a:p>
        </p:txBody>
      </p:sp>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841559"/>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 id="2147483957" r:id="rId23"/>
    <p:sldLayoutId id="2147483958" r:id="rId24"/>
    <p:sldLayoutId id="2147483959" r:id="rId25"/>
    <p:sldLayoutId id="2147483960" r:id="rId26"/>
    <p:sldLayoutId id="2147483961" r:id="rId27"/>
    <p:sldLayoutId id="2147483962" r:id="rId28"/>
    <p:sldLayoutId id="2147483963" r:id="rId29"/>
    <p:sldLayoutId id="2147483964" r:id="rId30"/>
    <p:sldLayoutId id="2147483965" r:id="rId31"/>
    <p:sldLayoutId id="2147483966" r:id="rId32"/>
    <p:sldLayoutId id="2147483967" r:id="rId33"/>
    <p:sldLayoutId id="2147483968" r:id="rId34"/>
    <p:sldLayoutId id="2147483969" r:id="rId35"/>
    <p:sldLayoutId id="2147483970" r:id="rId36"/>
    <p:sldLayoutId id="2147483971" r:id="rId37"/>
    <p:sldLayoutId id="2147483972" r:id="rId38"/>
    <p:sldLayoutId id="2147483973" r:id="rId39"/>
    <p:sldLayoutId id="2147483974" r:id="rId40"/>
    <p:sldLayoutId id="2147483975" r:id="rId41"/>
    <p:sldLayoutId id="2147483976" r:id="rId42"/>
    <p:sldLayoutId id="2147483977" r:id="rId43"/>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299"/>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solidFill>
                <a:schemeClr val="tx1"/>
              </a:solidFill>
            </a:endParaRPr>
          </a:p>
        </p:txBody>
      </p:sp>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478762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 id="2147484016" r:id="rId38"/>
    <p:sldLayoutId id="2147484017" r:id="rId39"/>
    <p:sldLayoutId id="2147484018" r:id="rId40"/>
    <p:sldLayoutId id="2147484019" r:id="rId41"/>
    <p:sldLayoutId id="2147484020" r:id="rId42"/>
    <p:sldLayoutId id="2147484021" r:id="rId43"/>
    <p:sldLayoutId id="2147484022" r:id="rId44"/>
    <p:sldLayoutId id="2147484023" r:id="rId45"/>
    <p:sldLayoutId id="2147484026" r:id="rId46"/>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3"/>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666809"/>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 id="2147484045" r:id="rId18"/>
    <p:sldLayoutId id="2147484046" r:id="rId19"/>
    <p:sldLayoutId id="2147484047" r:id="rId20"/>
    <p:sldLayoutId id="2147484048" r:id="rId21"/>
    <p:sldLayoutId id="2147484049" r:id="rId22"/>
    <p:sldLayoutId id="2147484050" r:id="rId23"/>
    <p:sldLayoutId id="2147484051" r:id="rId24"/>
    <p:sldLayoutId id="2147484052" r:id="rId25"/>
    <p:sldLayoutId id="2147484053" r:id="rId26"/>
    <p:sldLayoutId id="2147484054" r:id="rId27"/>
    <p:sldLayoutId id="2147484055" r:id="rId28"/>
    <p:sldLayoutId id="2147484056" r:id="rId29"/>
    <p:sldLayoutId id="2147484057" r:id="rId30"/>
    <p:sldLayoutId id="2147484058" r:id="rId31"/>
    <p:sldLayoutId id="2147484059" r:id="rId32"/>
    <p:sldLayoutId id="2147484060" r:id="rId33"/>
    <p:sldLayoutId id="2147484061" r:id="rId34"/>
    <p:sldLayoutId id="2147484062" r:id="rId35"/>
    <p:sldLayoutId id="2147484063" r:id="rId36"/>
    <p:sldLayoutId id="2147484064" r:id="rId37"/>
    <p:sldLayoutId id="2147484065" r:id="rId38"/>
    <p:sldLayoutId id="2147484066" r:id="rId39"/>
    <p:sldLayoutId id="2147484067" r:id="rId40"/>
    <p:sldLayoutId id="2147484068" r:id="rId41"/>
    <p:sldLayoutId id="2147484069" r:id="rId42"/>
    <p:sldLayoutId id="2147484070" r:id="rId43"/>
    <p:sldLayoutId id="2147484071" r:id="rId44"/>
    <p:sldLayoutId id="2147484072" r:id="rId45"/>
    <p:sldLayoutId id="2147484073" r:id="rId46"/>
  </p:sldLayoutIdLst>
  <p:hf sldNum="0"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bo.gov/publication/43472" TargetMode="External"/><Relationship Id="rId2" Type="http://schemas.openxmlformats.org/officeDocument/2006/relationships/chart" Target="../charts/chart1.xml"/><Relationship Id="rId1" Type="http://schemas.openxmlformats.org/officeDocument/2006/relationships/slideLayout" Target="../slideLayouts/slideLayout130.xml"/><Relationship Id="rId5" Type="http://schemas.openxmlformats.org/officeDocument/2006/relationships/hyperlink" Target="https://www.cdc.gov/nchs/data/nhis/earlyrelease/insur202108-508.pdf" TargetMode="External"/><Relationship Id="rId4" Type="http://schemas.openxmlformats.org/officeDocument/2006/relationships/hyperlink" Target="https://www.cdc.gov/nchs/data/nhis/earlyrelease/insur201905.pdf"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68.xml"/><Relationship Id="rId4" Type="http://schemas.openxmlformats.org/officeDocument/2006/relationships/hyperlink" Target="https://doi.org/10.26099/6aj3-n655"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22.xml"/><Relationship Id="rId4" Type="http://schemas.openxmlformats.org/officeDocument/2006/relationships/hyperlink" Target="https://doi.org/10.26099/6aj3-n65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22.xml"/><Relationship Id="rId4" Type="http://schemas.openxmlformats.org/officeDocument/2006/relationships/hyperlink" Target="https://doi.org/10.26099/m5dt-5f7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26099/b4g6-9c54" TargetMode="External"/><Relationship Id="rId2" Type="http://schemas.openxmlformats.org/officeDocument/2006/relationships/chart" Target="../charts/chart9.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26099/b4g6-9c54" TargetMode="External"/><Relationship Id="rId2" Type="http://schemas.openxmlformats.org/officeDocument/2006/relationships/chart" Target="../charts/chart10.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26099/b4g6-9c54" TargetMode="External"/><Relationship Id="rId2" Type="http://schemas.openxmlformats.org/officeDocument/2006/relationships/chart" Target="../charts/chart11.xml"/><Relationship Id="rId1" Type="http://schemas.openxmlformats.org/officeDocument/2006/relationships/slideLayout" Target="../slideLayouts/slideLayout85.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26099/b4g6-9c54" TargetMode="Externa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26099/b4g6-9c54"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nchs/data/nhis/health_insurance/TrendHealthInsurance1968_2018.pdf" TargetMode="External"/><Relationship Id="rId2" Type="http://schemas.openxmlformats.org/officeDocument/2006/relationships/chart" Target="../charts/chart2.xml"/><Relationship Id="rId1" Type="http://schemas.openxmlformats.org/officeDocument/2006/relationships/slideLayout" Target="../slideLayouts/slideLayout219.xml"/><Relationship Id="rId5" Type="http://schemas.openxmlformats.org/officeDocument/2006/relationships/hyperlink" Target="https://www.cdc.gov/nchs/data/nhis/earlyrelease/Quarterly_Estimates_2021_Q13.pdf" TargetMode="External"/><Relationship Id="rId4" Type="http://schemas.openxmlformats.org/officeDocument/2006/relationships/hyperlink" Target="https://www.cdc.gov/nchs/data/nhis/earlyrelease/insur202108-508.pdf"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44.xml"/><Relationship Id="rId4" Type="http://schemas.openxmlformats.org/officeDocument/2006/relationships/hyperlink" Target="https://doi.org/10.26099/phf6-tn1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26099/zznr-as11" TargetMode="External"/><Relationship Id="rId2" Type="http://schemas.openxmlformats.org/officeDocument/2006/relationships/chart" Target="../charts/chart4.xml"/><Relationship Id="rId1" Type="http://schemas.openxmlformats.org/officeDocument/2006/relationships/slideLayout" Target="../slideLayouts/slideLayout24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healthcostinstitute.org/images/pdfs/HCCI_2019_Health_Care_Cost_and_Utilization_Report.pdf" TargetMode="External"/><Relationship Id="rId1" Type="http://schemas.openxmlformats.org/officeDocument/2006/relationships/slideLayout" Target="../slideLayouts/slideLayout22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22.xml"/><Relationship Id="rId4" Type="http://schemas.openxmlformats.org/officeDocument/2006/relationships/hyperlink" Target="https://doi.org/10.26099/m5dt-5f7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22.xml"/><Relationship Id="rId4" Type="http://schemas.openxmlformats.org/officeDocument/2006/relationships/hyperlink" Target="https://doi.org/10.26099/m5dt-5f7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26099/6aj3-n655" TargetMode="External"/><Relationship Id="rId2" Type="http://schemas.openxmlformats.org/officeDocument/2006/relationships/notesSlide" Target="../notesSlides/notesSlide4.xml"/><Relationship Id="rId1" Type="http://schemas.openxmlformats.org/officeDocument/2006/relationships/slideLayout" Target="../slideLayouts/slideLayout22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2.xml"/><Relationship Id="rId4" Type="http://schemas.openxmlformats.org/officeDocument/2006/relationships/hyperlink" Target="https://doi.org/10.26099/m5dt-5f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a:extLst>
              <a:ext uri="{FF2B5EF4-FFF2-40B4-BE49-F238E27FC236}">
                <a16:creationId xmlns:a16="http://schemas.microsoft.com/office/drawing/2014/main" id="{891B2F51-6E16-4614-BE36-7EEC42709917}"/>
              </a:ext>
            </a:extLst>
          </p:cNvPr>
          <p:cNvGraphicFramePr>
            <a:graphicFrameLocks noGrp="1"/>
          </p:cNvGraphicFramePr>
          <p:nvPr>
            <p:ph type="chart" sz="quarter" idx="19"/>
            <p:extLst>
              <p:ext uri="{D42A27DB-BD31-4B8C-83A1-F6EECF244321}">
                <p14:modId xmlns:p14="http://schemas.microsoft.com/office/powerpoint/2010/main" val="2933801519"/>
              </p:ext>
            </p:extLst>
          </p:nvPr>
        </p:nvGraphicFramePr>
        <p:xfrm>
          <a:off x="431549" y="2208342"/>
          <a:ext cx="8299045" cy="3120367"/>
        </p:xfrm>
        <a:graphic>
          <a:graphicData uri="http://schemas.openxmlformats.org/drawingml/2006/chart">
            <c:chart xmlns:c="http://schemas.openxmlformats.org/drawingml/2006/chart" xmlns:r="http://schemas.openxmlformats.org/officeDocument/2006/relationships" r:id="rId2"/>
          </a:graphicData>
        </a:graphic>
      </p:graphicFrame>
      <p:sp>
        <p:nvSpPr>
          <p:cNvPr id="3" name="Subtitle 2">
            <a:extLst>
              <a:ext uri="{FF2B5EF4-FFF2-40B4-BE49-F238E27FC236}">
                <a16:creationId xmlns:a16="http://schemas.microsoft.com/office/drawing/2014/main" id="{64D247F5-44F8-43E5-AF71-6CB53ADFFEE0}"/>
              </a:ext>
            </a:extLst>
          </p:cNvPr>
          <p:cNvSpPr>
            <a:spLocks noGrp="1"/>
          </p:cNvSpPr>
          <p:nvPr>
            <p:ph type="subTitle" idx="1"/>
          </p:nvPr>
        </p:nvSpPr>
        <p:spPr/>
        <p:txBody>
          <a:bodyPr/>
          <a:lstStyle/>
          <a:p>
            <a:r>
              <a:rPr lang="en-US"/>
              <a:t>EXHIBIT 1</a:t>
            </a:r>
          </a:p>
        </p:txBody>
      </p:sp>
      <p:sp>
        <p:nvSpPr>
          <p:cNvPr id="2" name="Title 1">
            <a:extLst>
              <a:ext uri="{FF2B5EF4-FFF2-40B4-BE49-F238E27FC236}">
                <a16:creationId xmlns:a16="http://schemas.microsoft.com/office/drawing/2014/main" id="{E2DCAD21-DB7E-44EB-985F-02D74E397D0C}"/>
              </a:ext>
            </a:extLst>
          </p:cNvPr>
          <p:cNvSpPr>
            <a:spLocks noGrp="1"/>
          </p:cNvSpPr>
          <p:nvPr>
            <p:ph type="ctrTitle"/>
          </p:nvPr>
        </p:nvSpPr>
        <p:spPr>
          <a:xfrm>
            <a:off x="595686" y="439990"/>
            <a:ext cx="8091114" cy="725870"/>
          </a:xfrm>
        </p:spPr>
        <p:txBody>
          <a:bodyPr>
            <a:normAutofit fontScale="90000"/>
          </a:bodyPr>
          <a:lstStyle/>
          <a:p>
            <a:r>
              <a:rPr lang="en-US" dirty="0"/>
              <a:t>The ACA reduced the number of uninsured by half, compared to projections had the law not passed</a:t>
            </a:r>
          </a:p>
        </p:txBody>
      </p:sp>
      <p:sp>
        <p:nvSpPr>
          <p:cNvPr id="7" name="TextBox 6">
            <a:extLst>
              <a:ext uri="{FF2B5EF4-FFF2-40B4-BE49-F238E27FC236}">
                <a16:creationId xmlns:a16="http://schemas.microsoft.com/office/drawing/2014/main" id="{F9BCEA4E-4B7E-4747-A949-7CBCDFA0FC4B}"/>
              </a:ext>
            </a:extLst>
          </p:cNvPr>
          <p:cNvSpPr txBox="1"/>
          <p:nvPr/>
        </p:nvSpPr>
        <p:spPr>
          <a:xfrm>
            <a:off x="-724479" y="1983791"/>
            <a:ext cx="3657603" cy="261610"/>
          </a:xfrm>
          <a:prstGeom prst="rect">
            <a:avLst/>
          </a:prstGeom>
          <a:noFill/>
        </p:spPr>
        <p:txBody>
          <a:bodyPr wrap="square" rtlCol="0">
            <a:spAutoFit/>
          </a:bodyPr>
          <a:lstStyle/>
          <a:p>
            <a:pPr algn="ctr"/>
            <a:r>
              <a:rPr lang="en-US" sz="1100" dirty="0">
                <a:solidFill>
                  <a:srgbClr val="868D99"/>
                </a:solidFill>
              </a:rPr>
              <a:t>People (millions)</a:t>
            </a:r>
          </a:p>
        </p:txBody>
      </p:sp>
      <p:sp>
        <p:nvSpPr>
          <p:cNvPr id="8" name="TextBox 7">
            <a:extLst>
              <a:ext uri="{FF2B5EF4-FFF2-40B4-BE49-F238E27FC236}">
                <a16:creationId xmlns:a16="http://schemas.microsoft.com/office/drawing/2014/main" id="{153D2EB0-9D0A-4A13-8717-D0B0F1D20D2E}"/>
              </a:ext>
            </a:extLst>
          </p:cNvPr>
          <p:cNvSpPr txBox="1"/>
          <p:nvPr/>
        </p:nvSpPr>
        <p:spPr>
          <a:xfrm>
            <a:off x="503422" y="5253762"/>
            <a:ext cx="8209029" cy="646331"/>
          </a:xfrm>
          <a:prstGeom prst="rect">
            <a:avLst/>
          </a:prstGeom>
          <a:noFill/>
        </p:spPr>
        <p:txBody>
          <a:bodyPr wrap="square" rtlCol="0">
            <a:spAutoFit/>
          </a:bodyPr>
          <a:lstStyle/>
          <a:p>
            <a:r>
              <a:rPr lang="en-US" sz="900" dirty="0"/>
              <a:t>Notes: Shown are the CBO’s projections of health insurance coverage for the nonelderly population (in millions) prior to the ACA and after the implementation of the law, as well as the actual number of uninsured nonelderly persons over time from the National Center for Health Statistics. The dependent coverage provision went into effect in September 2010. The major coverage expansions went into effect in January 2014, including the Medicaid expansion, marketplaces and subsidies, and the individual mandate penalty.</a:t>
            </a:r>
          </a:p>
        </p:txBody>
      </p:sp>
      <p:sp>
        <p:nvSpPr>
          <p:cNvPr id="9" name="Text Placeholder 2">
            <a:extLst>
              <a:ext uri="{FF2B5EF4-FFF2-40B4-BE49-F238E27FC236}">
                <a16:creationId xmlns:a16="http://schemas.microsoft.com/office/drawing/2014/main" id="{21CDB6E9-6A26-46BD-991D-B131B608EC94}"/>
              </a:ext>
            </a:extLst>
          </p:cNvPr>
          <p:cNvSpPr txBox="1">
            <a:spLocks/>
          </p:cNvSpPr>
          <p:nvPr/>
        </p:nvSpPr>
        <p:spPr>
          <a:xfrm>
            <a:off x="217892" y="5985646"/>
            <a:ext cx="8468908" cy="606750"/>
          </a:xfrm>
          <a:prstGeom prst="rect">
            <a:avLst/>
          </a:prstGeom>
        </p:spPr>
        <p:txBody>
          <a:bodyP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endParaRPr kumimoji="0" lang="en-US" sz="900" b="0" i="0" u="none" strike="noStrike" kern="800" cap="none" spc="-10" normalizeH="0" baseline="0" noProof="0">
              <a:ln>
                <a:noFill/>
              </a:ln>
              <a:solidFill>
                <a:srgbClr val="4C515A"/>
              </a:solidFill>
              <a:effectLst/>
              <a:uLnTx/>
              <a:uFillTx/>
              <a:latin typeface="Trebuchet MS"/>
              <a:ea typeface="+mn-ea"/>
              <a:cs typeface="+mn-cs"/>
            </a:endParaRPr>
          </a:p>
        </p:txBody>
      </p:sp>
      <p:sp>
        <p:nvSpPr>
          <p:cNvPr id="10" name="TextBox 9">
            <a:extLst>
              <a:ext uri="{FF2B5EF4-FFF2-40B4-BE49-F238E27FC236}">
                <a16:creationId xmlns:a16="http://schemas.microsoft.com/office/drawing/2014/main" id="{427B123B-668E-4BC4-BCED-862A2A6CF0B3}"/>
              </a:ext>
            </a:extLst>
          </p:cNvPr>
          <p:cNvSpPr txBox="1"/>
          <p:nvPr/>
        </p:nvSpPr>
        <p:spPr>
          <a:xfrm>
            <a:off x="523468" y="1661124"/>
            <a:ext cx="8299045" cy="27699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Projected insurance coverage and the actual number of uninsured nonelderly people</a:t>
            </a:r>
            <a:r>
              <a:rPr kumimoji="0" lang="en-US" sz="1200" i="1"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 </a:t>
            </a:r>
            <a:r>
              <a:rPr lang="en-US" sz="1200" i="1" dirty="0">
                <a:solidFill>
                  <a:srgbClr val="4C515A"/>
                </a:solidFill>
                <a:latin typeface="Arial" panose="020B0604020202020204" pitchFamily="34" charset="0"/>
                <a:cs typeface="Arial" panose="020B0604020202020204" pitchFamily="34" charset="0"/>
              </a:rPr>
              <a:t>2012</a:t>
            </a:r>
            <a:r>
              <a:rPr kumimoji="0" lang="en-US" sz="1200" i="1" u="none" strike="noStrike" kern="1200" cap="none" spc="0" normalizeH="0" baseline="0" noProof="0" dirty="0">
                <a:ln>
                  <a:noFill/>
                </a:ln>
                <a:solidFill>
                  <a:srgbClr val="4C515A"/>
                </a:solidFill>
                <a:effectLst/>
                <a:uLnTx/>
                <a:uFillTx/>
                <a:latin typeface="Arial" panose="020B0604020202020204" pitchFamily="34" charset="0"/>
                <a:cs typeface="Arial" panose="020B0604020202020204" pitchFamily="34" charset="0"/>
              </a:rPr>
              <a:t>–2022</a:t>
            </a:r>
          </a:p>
        </p:txBody>
      </p:sp>
      <p:sp>
        <p:nvSpPr>
          <p:cNvPr id="12" name="Text Placeholder 4">
            <a:extLst>
              <a:ext uri="{FF2B5EF4-FFF2-40B4-BE49-F238E27FC236}">
                <a16:creationId xmlns:a16="http://schemas.microsoft.com/office/drawing/2014/main" id="{041FDD6D-D4EE-4C21-8B15-C336EDF85DC7}"/>
              </a:ext>
            </a:extLst>
          </p:cNvPr>
          <p:cNvSpPr txBox="1">
            <a:spLocks/>
          </p:cNvSpPr>
          <p:nvPr/>
        </p:nvSpPr>
        <p:spPr>
          <a:xfrm>
            <a:off x="2341784" y="6146147"/>
            <a:ext cx="6480729" cy="711853"/>
          </a:xfrm>
          <a:prstGeom prst="rect">
            <a:avLst/>
          </a:prstGeom>
        </p:spPr>
        <p:txBody>
          <a:bodyPr vert="horz" lIns="0" tIns="0" rIns="0" bIns="0" rtlCol="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0">
                <a:solidFill>
                  <a:srgbClr val="676E7B"/>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44C7F"/>
              </a:buClr>
              <a:defRPr/>
            </a:pPr>
            <a:r>
              <a:rPr lang="en-US" sz="850" spc="-10" dirty="0">
                <a:solidFill>
                  <a:srgbClr val="4C515A"/>
                </a:solidFill>
                <a:latin typeface="Trebuchet MS"/>
              </a:rPr>
              <a:t>Source: Congressional Budget Office. </a:t>
            </a:r>
            <a:r>
              <a:rPr lang="en-US" sz="850" spc="-10" dirty="0">
                <a:solidFill>
                  <a:srgbClr val="4C515A"/>
                </a:solidFill>
                <a:latin typeface="Trebuchet MS"/>
                <a:hlinkClick r:id="rId3"/>
              </a:rPr>
              <a:t>Estimates for the Insurance Coverage Provisions of the Affordable Care Act Updated for the Recent Supreme Court Decision. </a:t>
            </a:r>
            <a:r>
              <a:rPr lang="en-US" sz="850" spc="-10" dirty="0">
                <a:solidFill>
                  <a:srgbClr val="4C515A"/>
                </a:solidFill>
                <a:latin typeface="Trebuchet MS"/>
              </a:rPr>
              <a:t>July 2012. </a:t>
            </a:r>
          </a:p>
          <a:p>
            <a:pPr>
              <a:buClr>
                <a:srgbClr val="044C7F"/>
              </a:buClr>
              <a:defRPr/>
            </a:pPr>
            <a:r>
              <a:rPr lang="en-US" sz="850" spc="-10" dirty="0">
                <a:solidFill>
                  <a:srgbClr val="4C515A"/>
                </a:solidFill>
                <a:latin typeface="Trebuchet MS"/>
              </a:rPr>
              <a:t>National Center for Health Statistics. </a:t>
            </a:r>
            <a:r>
              <a:rPr lang="en-US" sz="850" spc="-10" dirty="0">
                <a:solidFill>
                  <a:srgbClr val="4C515A"/>
                </a:solidFill>
                <a:latin typeface="Trebuchet MS"/>
                <a:hlinkClick r:id="rId4"/>
              </a:rPr>
              <a:t>Health Insurance Coverage: Early Release of Estimates From the National Health Interview Survey, 2018</a:t>
            </a:r>
            <a:r>
              <a:rPr lang="en-US" sz="850" spc="-10" dirty="0">
                <a:solidFill>
                  <a:srgbClr val="4C515A"/>
                </a:solidFill>
                <a:latin typeface="Trebuchet MS"/>
              </a:rPr>
              <a:t>. May 2019; </a:t>
            </a:r>
            <a:r>
              <a:rPr lang="en-US" sz="850" spc="-10" dirty="0">
                <a:solidFill>
                  <a:srgbClr val="4C515A"/>
                </a:solidFill>
                <a:latin typeface="Trebuchet MS"/>
                <a:hlinkClick r:id="rId5"/>
              </a:rPr>
              <a:t>Health Insurance Coverage: Early Release of Estimates From the National Health Interview Survey, 2020</a:t>
            </a:r>
            <a:r>
              <a:rPr lang="en-US" sz="850" spc="-10" dirty="0">
                <a:solidFill>
                  <a:srgbClr val="4C515A"/>
                </a:solidFill>
                <a:latin typeface="Trebuchet MS"/>
              </a:rPr>
              <a:t>. August 2021.</a:t>
            </a:r>
            <a:endParaRPr lang="en-US" sz="850" dirty="0"/>
          </a:p>
        </p:txBody>
      </p:sp>
    </p:spTree>
    <p:extLst>
      <p:ext uri="{BB962C8B-B14F-4D97-AF65-F5344CB8AC3E}">
        <p14:creationId xmlns:p14="http://schemas.microsoft.com/office/powerpoint/2010/main" val="289612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7BF45526-962B-7945-A911-D23EF836049E}"/>
              </a:ext>
            </a:extLst>
          </p:cNvPr>
          <p:cNvGraphicFramePr>
            <a:graphicFrameLocks noGrp="1"/>
          </p:cNvGraphicFramePr>
          <p:nvPr>
            <p:ph type="chart" sz="quarter" idx="19"/>
          </p:nvPr>
        </p:nvGraphicFramePr>
        <p:xfrm>
          <a:off x="627434" y="1924261"/>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a:extLst>
              <a:ext uri="{FF2B5EF4-FFF2-40B4-BE49-F238E27FC236}">
                <a16:creationId xmlns:a16="http://schemas.microsoft.com/office/drawing/2014/main" id="{A02DFA42-6866-43FA-85FF-94721AC9D431}"/>
              </a:ext>
            </a:extLst>
          </p:cNvPr>
          <p:cNvSpPr>
            <a:spLocks noGrp="1"/>
          </p:cNvSpPr>
          <p:nvPr>
            <p:ph type="subTitle" idx="1"/>
          </p:nvPr>
        </p:nvSpPr>
        <p:spPr/>
        <p:txBody>
          <a:bodyPr/>
          <a:lstStyle/>
          <a:p>
            <a:r>
              <a:rPr lang="en-US" dirty="0"/>
              <a:t>EXHIBIT 10</a:t>
            </a:r>
          </a:p>
        </p:txBody>
      </p:sp>
      <p:sp>
        <p:nvSpPr>
          <p:cNvPr id="2" name="Title 1">
            <a:extLst>
              <a:ext uri="{FF2B5EF4-FFF2-40B4-BE49-F238E27FC236}">
                <a16:creationId xmlns:a16="http://schemas.microsoft.com/office/drawing/2014/main" id="{CC3F2EEC-A100-5246-8A5E-2EFF625748E8}"/>
              </a:ext>
            </a:extLst>
          </p:cNvPr>
          <p:cNvSpPr>
            <a:spLocks noGrp="1"/>
          </p:cNvSpPr>
          <p:nvPr>
            <p:ph type="ctrTitle"/>
          </p:nvPr>
        </p:nvSpPr>
        <p:spPr/>
        <p:txBody>
          <a:bodyPr>
            <a:normAutofit fontScale="90000"/>
          </a:bodyPr>
          <a:lstStyle/>
          <a:p>
            <a:r>
              <a:rPr lang="en-US" spc="-10"/>
              <a:t>Uninsured or underinsured adults often avoid or delay getting needed health care and medications</a:t>
            </a:r>
          </a:p>
        </p:txBody>
      </p:sp>
      <p:sp>
        <p:nvSpPr>
          <p:cNvPr id="10" name="TextBox 9">
            <a:extLst>
              <a:ext uri="{FF2B5EF4-FFF2-40B4-BE49-F238E27FC236}">
                <a16:creationId xmlns:a16="http://schemas.microsoft.com/office/drawing/2014/main" id="{5CE2AE42-BE55-EA4B-8A47-D80FBD597F64}"/>
              </a:ext>
            </a:extLst>
          </p:cNvPr>
          <p:cNvSpPr txBox="1"/>
          <p:nvPr/>
        </p:nvSpPr>
        <p:spPr>
          <a:xfrm>
            <a:off x="524557" y="1677621"/>
            <a:ext cx="7992380"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4C515A"/>
                </a:solidFill>
                <a:effectLst/>
                <a:uLnTx/>
                <a:uFillTx/>
                <a:latin typeface="InterFace"/>
                <a:ea typeface="+mn-ea"/>
                <a:cs typeface="+mn-cs"/>
              </a:rPr>
              <a:t>Percent of adults ages 19–64 who had any of four access problems in past year because of cost</a:t>
            </a:r>
          </a:p>
        </p:txBody>
      </p:sp>
      <p:sp>
        <p:nvSpPr>
          <p:cNvPr id="7" name="Text Placeholder 3">
            <a:extLst>
              <a:ext uri="{FF2B5EF4-FFF2-40B4-BE49-F238E27FC236}">
                <a16:creationId xmlns:a16="http://schemas.microsoft.com/office/drawing/2014/main" id="{38DC0E1B-C66E-4362-A726-CC5305497B5E}"/>
              </a:ext>
            </a:extLst>
          </p:cNvPr>
          <p:cNvSpPr>
            <a:spLocks noGrp="1"/>
          </p:cNvSpPr>
          <p:nvPr>
            <p:ph type="body" sz="quarter" idx="21"/>
          </p:nvPr>
        </p:nvSpPr>
        <p:spPr>
          <a:xfrm>
            <a:off x="2133769" y="6185884"/>
            <a:ext cx="6679475" cy="494320"/>
          </a:xfrm>
        </p:spPr>
        <p:txBody>
          <a:bodyPr>
            <a:noAutofit/>
          </a:bodyPr>
          <a:lstStyle/>
          <a:p>
            <a:r>
              <a:rPr lang="en-US" dirty="0">
                <a:solidFill>
                  <a:schemeClr val="tx1"/>
                </a:solidFill>
                <a:latin typeface="InterFace"/>
              </a:rPr>
              <a:t>Source: Sara R. Collins, Munira Z. Gunja, and Gabriella N. Aboulafia</a:t>
            </a:r>
            <a:r>
              <a:rPr lang="en-US" i="1" dirty="0">
                <a:solidFill>
                  <a:schemeClr val="tx1"/>
                </a:solidFill>
                <a:latin typeface="InterFace"/>
              </a:rPr>
              <a:t>, </a:t>
            </a:r>
            <a:r>
              <a:rPr lang="en-US" i="1" dirty="0">
                <a:solidFill>
                  <a:schemeClr val="tx1"/>
                </a:solidFill>
                <a:latin typeface="InterFace"/>
                <a:hlinkClick r:id="rId4"/>
              </a:rPr>
              <a:t>U.S. Health Insurance Coverage in 2020: A Looming Crisis in Affordability — Findings from the Commonwealth Fund Biennial Health Insurance Survey, 2020 </a:t>
            </a:r>
            <a:r>
              <a:rPr lang="en-US" dirty="0">
                <a:solidFill>
                  <a:schemeClr val="tx1"/>
                </a:solidFill>
                <a:latin typeface="InterFace"/>
              </a:rPr>
              <a:t>(Commonwealth Fund, Aug. 2020).</a:t>
            </a:r>
          </a:p>
        </p:txBody>
      </p:sp>
    </p:spTree>
    <p:extLst>
      <p:ext uri="{BB962C8B-B14F-4D97-AF65-F5344CB8AC3E}">
        <p14:creationId xmlns:p14="http://schemas.microsoft.com/office/powerpoint/2010/main" val="105825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11">
            <a:extLst>
              <a:ext uri="{FF2B5EF4-FFF2-40B4-BE49-F238E27FC236}">
                <a16:creationId xmlns:a16="http://schemas.microsoft.com/office/drawing/2014/main" id="{99E588BD-4B75-2445-B78F-1778DC4D33E1}"/>
              </a:ext>
            </a:extLst>
          </p:cNvPr>
          <p:cNvGraphicFramePr>
            <a:graphicFrameLocks noGrp="1"/>
          </p:cNvGraphicFramePr>
          <p:nvPr>
            <p:ph type="chart" sz="quarter" idx="19"/>
          </p:nvPr>
        </p:nvGraphicFramePr>
        <p:xfrm>
          <a:off x="627063" y="1154350"/>
          <a:ext cx="8091487" cy="4091752"/>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a:extLst>
              <a:ext uri="{FF2B5EF4-FFF2-40B4-BE49-F238E27FC236}">
                <a16:creationId xmlns:a16="http://schemas.microsoft.com/office/drawing/2014/main" id="{0AF35669-2773-4C04-9738-53251E58DB64}"/>
              </a:ext>
            </a:extLst>
          </p:cNvPr>
          <p:cNvSpPr>
            <a:spLocks noGrp="1"/>
          </p:cNvSpPr>
          <p:nvPr>
            <p:ph type="subTitle" idx="1"/>
          </p:nvPr>
        </p:nvSpPr>
        <p:spPr/>
        <p:txBody>
          <a:bodyPr/>
          <a:lstStyle/>
          <a:p>
            <a:r>
              <a:rPr lang="en-US" dirty="0"/>
              <a:t>EXHIBIT 11</a:t>
            </a:r>
          </a:p>
        </p:txBody>
      </p:sp>
      <p:sp>
        <p:nvSpPr>
          <p:cNvPr id="2" name="Title 1">
            <a:extLst>
              <a:ext uri="{FF2B5EF4-FFF2-40B4-BE49-F238E27FC236}">
                <a16:creationId xmlns:a16="http://schemas.microsoft.com/office/drawing/2014/main" id="{FC324D9A-9E12-B341-BD05-C1815A9BA5B3}"/>
              </a:ext>
            </a:extLst>
          </p:cNvPr>
          <p:cNvSpPr>
            <a:spLocks noGrp="1"/>
          </p:cNvSpPr>
          <p:nvPr>
            <p:ph type="ctrTitle"/>
          </p:nvPr>
        </p:nvSpPr>
        <p:spPr/>
        <p:txBody>
          <a:bodyPr>
            <a:normAutofit fontScale="90000"/>
          </a:bodyPr>
          <a:lstStyle/>
          <a:p>
            <a:r>
              <a:rPr lang="en-US"/>
              <a:t>People with inadequate insurance coverage have more problems paying medical bills</a:t>
            </a:r>
          </a:p>
        </p:txBody>
      </p:sp>
      <p:sp>
        <p:nvSpPr>
          <p:cNvPr id="13" name="TextBox 12">
            <a:extLst>
              <a:ext uri="{FF2B5EF4-FFF2-40B4-BE49-F238E27FC236}">
                <a16:creationId xmlns:a16="http://schemas.microsoft.com/office/drawing/2014/main" id="{13BDA3FD-4F5F-6849-A613-88297B373ABB}"/>
              </a:ext>
            </a:extLst>
          </p:cNvPr>
          <p:cNvSpPr txBox="1"/>
          <p:nvPr/>
        </p:nvSpPr>
        <p:spPr>
          <a:xfrm>
            <a:off x="572780" y="1651461"/>
            <a:ext cx="7992380" cy="307777"/>
          </a:xfrm>
          <a:prstGeom prst="rect">
            <a:avLst/>
          </a:prstGeom>
          <a:noFill/>
        </p:spPr>
        <p:txBody>
          <a:bodyPr wrap="square" rtlCol="0">
            <a:spAutoFit/>
          </a:bodyPr>
          <a:lstStyle/>
          <a:p>
            <a:r>
              <a:rPr lang="en-US" sz="1400" i="1">
                <a:latin typeface="InterFace"/>
              </a:rPr>
              <a:t>Percent of adults ages 19–64 who had any of the following medical bill/debt problems in the past year</a:t>
            </a:r>
          </a:p>
        </p:txBody>
      </p:sp>
      <p:sp>
        <p:nvSpPr>
          <p:cNvPr id="9" name="Text Placeholder 3">
            <a:extLst>
              <a:ext uri="{FF2B5EF4-FFF2-40B4-BE49-F238E27FC236}">
                <a16:creationId xmlns:a16="http://schemas.microsoft.com/office/drawing/2014/main" id="{8F8EE663-24E8-46F3-90AA-EBD72DEF4E95}"/>
              </a:ext>
            </a:extLst>
          </p:cNvPr>
          <p:cNvSpPr>
            <a:spLocks noGrp="1"/>
          </p:cNvSpPr>
          <p:nvPr>
            <p:ph type="body" sz="quarter" idx="21"/>
          </p:nvPr>
        </p:nvSpPr>
        <p:spPr>
          <a:xfrm>
            <a:off x="2124891" y="5959746"/>
            <a:ext cx="6679475" cy="777375"/>
          </a:xfrm>
        </p:spPr>
        <p:txBody>
          <a:bodyPr>
            <a:noAutofit/>
          </a:bodyPr>
          <a:lstStyle/>
          <a:p>
            <a:r>
              <a:rPr lang="en-US" dirty="0">
                <a:solidFill>
                  <a:schemeClr val="tx1"/>
                </a:solidFill>
                <a:latin typeface="InterFace"/>
              </a:rPr>
              <a:t>Source: Sara R. Collins, Munira Z. Gunja, and Gabriella N. Aboulafia</a:t>
            </a:r>
            <a:r>
              <a:rPr lang="en-US" i="1" dirty="0">
                <a:solidFill>
                  <a:schemeClr val="tx1"/>
                </a:solidFill>
                <a:latin typeface="InterFace"/>
              </a:rPr>
              <a:t>, </a:t>
            </a:r>
            <a:r>
              <a:rPr lang="en-US" i="1" dirty="0">
                <a:solidFill>
                  <a:schemeClr val="tx1"/>
                </a:solidFill>
                <a:latin typeface="InterFace"/>
                <a:hlinkClick r:id="rId4"/>
              </a:rPr>
              <a:t>U.S. Health Insurance Coverage in 2020: A Looming Crisis in Affordability — Findings from the Commonwealth Fund Biennial Health Insurance Survey, 2020 </a:t>
            </a:r>
            <a:r>
              <a:rPr lang="en-US" dirty="0">
                <a:solidFill>
                  <a:schemeClr val="tx1"/>
                </a:solidFill>
                <a:latin typeface="InterFace"/>
              </a:rPr>
              <a:t>(Commonwealth Fund, Aug. 2020).</a:t>
            </a:r>
          </a:p>
        </p:txBody>
      </p:sp>
      <p:sp>
        <p:nvSpPr>
          <p:cNvPr id="7" name="Text Placeholder 3">
            <a:extLst>
              <a:ext uri="{FF2B5EF4-FFF2-40B4-BE49-F238E27FC236}">
                <a16:creationId xmlns:a16="http://schemas.microsoft.com/office/drawing/2014/main" id="{588A87D3-9D1F-4101-9B72-F63E5C6AFA6D}"/>
              </a:ext>
            </a:extLst>
          </p:cNvPr>
          <p:cNvSpPr txBox="1">
            <a:spLocks/>
          </p:cNvSpPr>
          <p:nvPr/>
        </p:nvSpPr>
        <p:spPr>
          <a:xfrm>
            <a:off x="627061" y="5436405"/>
            <a:ext cx="8091487" cy="613616"/>
          </a:xfrm>
          <a:prstGeom prst="rect">
            <a:avLst/>
          </a:prstGeom>
        </p:spPr>
        <p:txBody>
          <a:bodyPr vert="horz" lIns="0" tIns="0" rIns="0" bIns="0" rtlCol="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0">
                <a:solidFill>
                  <a:srgbClr val="676E7B"/>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latin typeface="InterFace"/>
              </a:rPr>
              <a:t>Notes: “Underinsured” refers to adults who were insured all year but experienced one of the following: out-of-pocket costs, excluding premiums, equaled 10% or more of income; out-of-pocket costs, excluding premiums, equaled 5% or more of income if low-income (&lt;200% of poverty); or deductibles equaled 5% or more of income. “Uninsured anytime in the past year” refers to adults who were either uninsured at the time of the survey or spent some time uninsured in the past year.</a:t>
            </a:r>
          </a:p>
          <a:p>
            <a:r>
              <a:rPr lang="en-US" dirty="0">
                <a:solidFill>
                  <a:schemeClr val="tx1"/>
                </a:solidFill>
                <a:latin typeface="InterFace"/>
              </a:rPr>
              <a:t>Data: Commonwealth Fund Biennial Health Insurance Survey (2020).</a:t>
            </a:r>
          </a:p>
        </p:txBody>
      </p:sp>
    </p:spTree>
    <p:extLst>
      <p:ext uri="{BB962C8B-B14F-4D97-AF65-F5344CB8AC3E}">
        <p14:creationId xmlns:p14="http://schemas.microsoft.com/office/powerpoint/2010/main" val="99411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932272"/>
            <a:ext cx="6858014" cy="5029210"/>
          </a:xfrm>
          <a:prstGeom prst="rect">
            <a:avLst/>
          </a:prstGeom>
        </p:spPr>
      </p:pic>
      <p:sp>
        <p:nvSpPr>
          <p:cNvPr id="10" name="Text Placeholder 9">
            <a:extLst>
              <a:ext uri="{FF2B5EF4-FFF2-40B4-BE49-F238E27FC236}">
                <a16:creationId xmlns:a16="http://schemas.microsoft.com/office/drawing/2014/main" id="{0922A878-2842-AB4D-8124-56CB19436255}"/>
              </a:ext>
            </a:extLst>
          </p:cNvPr>
          <p:cNvSpPr>
            <a:spLocks noGrp="1"/>
          </p:cNvSpPr>
          <p:nvPr>
            <p:ph type="body" sz="quarter" idx="21"/>
          </p:nvPr>
        </p:nvSpPr>
        <p:spPr>
          <a:xfrm>
            <a:off x="627435" y="5411515"/>
            <a:ext cx="8091113" cy="777375"/>
          </a:xfrm>
        </p:spPr>
        <p:txBody>
          <a:bodyPr/>
          <a:lstStyle/>
          <a:p>
            <a:pPr>
              <a:spcBef>
                <a:spcPts val="250"/>
              </a:spcBef>
            </a:pPr>
            <a:r>
              <a:rPr lang="en-US" sz="800" spc="0">
                <a:solidFill>
                  <a:srgbClr val="49514A"/>
                </a:solidFill>
                <a:latin typeface="Arial" panose="020B0604020202020204" pitchFamily="34" charset="0"/>
                <a:cs typeface="Arial" panose="020B0604020202020204" pitchFamily="34" charset="0"/>
              </a:rPr>
              <a:t>Note: Single and family premium contributions are weighted for the distribution of single-person and family households in the state.</a:t>
            </a:r>
          </a:p>
          <a:p>
            <a:pPr>
              <a:spcBef>
                <a:spcPts val="250"/>
              </a:spcBef>
            </a:pPr>
            <a:r>
              <a:rPr lang="en-US" sz="800" spc="0">
                <a:solidFill>
                  <a:srgbClr val="49514A"/>
                </a:solidFill>
                <a:latin typeface="Arial" panose="020B0604020202020204" pitchFamily="34" charset="0"/>
                <a:cs typeface="Arial" panose="020B0604020202020204" pitchFamily="34" charset="0"/>
              </a:rPr>
              <a:t>Data: Premium contributions — Medical Expenditure Panel Survey–Insurance Component (MEPS–IC), 2020; Median household income and household distribution type — analysis of Current Population Survey (CPS), 2020–2021, by Mikaela Springsteen and Sherry </a:t>
            </a:r>
            <a:r>
              <a:rPr lang="en-US" sz="800" spc="0" err="1">
                <a:solidFill>
                  <a:srgbClr val="49514A"/>
                </a:solidFill>
                <a:latin typeface="Arial" panose="020B0604020202020204" pitchFamily="34" charset="0"/>
                <a:cs typeface="Arial" panose="020B0604020202020204" pitchFamily="34" charset="0"/>
              </a:rPr>
              <a:t>Glied</a:t>
            </a:r>
            <a:r>
              <a:rPr lang="en-US" sz="800" spc="0">
                <a:solidFill>
                  <a:srgbClr val="49514A"/>
                </a:solidFill>
                <a:latin typeface="Arial" panose="020B0604020202020204" pitchFamily="34" charset="0"/>
                <a:cs typeface="Arial" panose="020B0604020202020204" pitchFamily="34" charset="0"/>
              </a:rPr>
              <a:t> of New York University for the Commonwealth Fund.</a:t>
            </a:r>
          </a:p>
        </p:txBody>
      </p:sp>
      <p:sp>
        <p:nvSpPr>
          <p:cNvPr id="4" name="Subtitle 3">
            <a:extLst>
              <a:ext uri="{FF2B5EF4-FFF2-40B4-BE49-F238E27FC236}">
                <a16:creationId xmlns:a16="http://schemas.microsoft.com/office/drawing/2014/main" id="{5079672A-5DED-4170-A1CE-3CB2E8030FA4}"/>
              </a:ext>
            </a:extLst>
          </p:cNvPr>
          <p:cNvSpPr>
            <a:spLocks noGrp="1"/>
          </p:cNvSpPr>
          <p:nvPr>
            <p:ph type="subTitle" idx="1"/>
          </p:nvPr>
        </p:nvSpPr>
        <p:spPr/>
        <p:txBody>
          <a:bodyPr/>
          <a:lstStyle/>
          <a:p>
            <a:r>
              <a:rPr lang="en-US" dirty="0"/>
              <a:t>EXHIBIT 12</a:t>
            </a:r>
          </a:p>
        </p:txBody>
      </p:sp>
      <p:sp>
        <p:nvSpPr>
          <p:cNvPr id="2" name="Title 1"/>
          <p:cNvSpPr>
            <a:spLocks noGrp="1"/>
          </p:cNvSpPr>
          <p:nvPr>
            <p:ph type="ctrTitle"/>
          </p:nvPr>
        </p:nvSpPr>
        <p:spPr>
          <a:xfrm>
            <a:off x="627434" y="419219"/>
            <a:ext cx="8091114" cy="1185034"/>
          </a:xfrm>
        </p:spPr>
        <p:txBody>
          <a:bodyPr>
            <a:noAutofit/>
          </a:bodyPr>
          <a:lstStyle/>
          <a:p>
            <a:pPr>
              <a:lnSpc>
                <a:spcPct val="100000"/>
              </a:lnSpc>
            </a:pPr>
            <a:r>
              <a:rPr lang="en-US" sz="2800" b="1" dirty="0">
                <a:solidFill>
                  <a:srgbClr val="49514A"/>
                </a:solidFill>
                <a:latin typeface="Georgia" panose="02040502050405020303" pitchFamily="18" charset="0"/>
                <a:cs typeface="Calibri" panose="020F0502020204030204" pitchFamily="34" charset="0"/>
              </a:rPr>
              <a:t>Premium contributions in employer plans were more than 8.5 percent of median income in eight states.</a:t>
            </a:r>
          </a:p>
        </p:txBody>
      </p:sp>
      <p:sp>
        <p:nvSpPr>
          <p:cNvPr id="16" name="TextBox 15"/>
          <p:cNvSpPr txBox="1"/>
          <p:nvPr/>
        </p:nvSpPr>
        <p:spPr>
          <a:xfrm>
            <a:off x="6858000" y="3228244"/>
            <a:ext cx="22860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4.3%–5.9% (12 states + D.C.)</a:t>
            </a:r>
          </a:p>
        </p:txBody>
      </p:sp>
      <p:sp>
        <p:nvSpPr>
          <p:cNvPr id="17" name="TextBox 16"/>
          <p:cNvSpPr txBox="1"/>
          <p:nvPr/>
        </p:nvSpPr>
        <p:spPr>
          <a:xfrm>
            <a:off x="6858000" y="3491705"/>
            <a:ext cx="22860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6.0%–8.5% (30 states)</a:t>
            </a:r>
          </a:p>
        </p:txBody>
      </p:sp>
      <p:sp>
        <p:nvSpPr>
          <p:cNvPr id="18" name="TextBox 17"/>
          <p:cNvSpPr txBox="1"/>
          <p:nvPr/>
        </p:nvSpPr>
        <p:spPr>
          <a:xfrm>
            <a:off x="6629400" y="2514600"/>
            <a:ext cx="2286000" cy="54864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Average employee share of premium as percent of </a:t>
            </a:r>
            <a:br>
              <a:rPr lang="en-US" sz="1200">
                <a:solidFill>
                  <a:srgbClr val="49514A"/>
                </a:solidFill>
                <a:latin typeface="Arial" panose="020B0604020202020204" pitchFamily="34" charset="0"/>
                <a:cs typeface="Arial" panose="020B0604020202020204" pitchFamily="34" charset="0"/>
              </a:rPr>
            </a:br>
            <a:r>
              <a:rPr lang="en-US" sz="1200">
                <a:solidFill>
                  <a:srgbClr val="49514A"/>
                </a:solidFill>
                <a:latin typeface="Arial" panose="020B0604020202020204" pitchFamily="34" charset="0"/>
                <a:cs typeface="Arial" panose="020B0604020202020204" pitchFamily="34" charset="0"/>
              </a:rPr>
              <a:t>median state income</a:t>
            </a:r>
          </a:p>
        </p:txBody>
      </p:sp>
      <p:sp>
        <p:nvSpPr>
          <p:cNvPr id="21" name="TextBox 20"/>
          <p:cNvSpPr txBox="1"/>
          <p:nvPr/>
        </p:nvSpPr>
        <p:spPr>
          <a:xfrm>
            <a:off x="6858000" y="3755165"/>
            <a:ext cx="22860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8.6%–12.7% (8 states)</a:t>
            </a:r>
          </a:p>
        </p:txBody>
      </p:sp>
      <p:sp>
        <p:nvSpPr>
          <p:cNvPr id="15" name="Oval 14">
            <a:extLst>
              <a:ext uri="{FF2B5EF4-FFF2-40B4-BE49-F238E27FC236}">
                <a16:creationId xmlns:a16="http://schemas.microsoft.com/office/drawing/2014/main" id="{A6FCE323-AC79-6F48-96A0-F77656E3134A}"/>
              </a:ext>
            </a:extLst>
          </p:cNvPr>
          <p:cNvSpPr/>
          <p:nvPr/>
        </p:nvSpPr>
        <p:spPr>
          <a:xfrm>
            <a:off x="6629400" y="3251357"/>
            <a:ext cx="137160" cy="137160"/>
          </a:xfrm>
          <a:prstGeom prst="ellipse">
            <a:avLst/>
          </a:prstGeom>
          <a:solidFill>
            <a:schemeClr val="bg1"/>
          </a:solidFill>
          <a:ln w="9525">
            <a:solidFill>
              <a:srgbClr val="A0B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9" name="Oval 18">
            <a:extLst>
              <a:ext uri="{FF2B5EF4-FFF2-40B4-BE49-F238E27FC236}">
                <a16:creationId xmlns:a16="http://schemas.microsoft.com/office/drawing/2014/main" id="{74C3EA74-A7D8-3246-B650-48214E3D48F4}"/>
              </a:ext>
            </a:extLst>
          </p:cNvPr>
          <p:cNvSpPr/>
          <p:nvPr/>
        </p:nvSpPr>
        <p:spPr>
          <a:xfrm>
            <a:off x="6629400" y="3518057"/>
            <a:ext cx="137160" cy="137160"/>
          </a:xfrm>
          <a:prstGeom prst="ellipse">
            <a:avLst/>
          </a:prstGeom>
          <a:solidFill>
            <a:srgbClr val="A0BBC9"/>
          </a:solidFill>
          <a:ln w="9525">
            <a:solidFill>
              <a:srgbClr val="A0B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0" name="Oval 19">
            <a:extLst>
              <a:ext uri="{FF2B5EF4-FFF2-40B4-BE49-F238E27FC236}">
                <a16:creationId xmlns:a16="http://schemas.microsoft.com/office/drawing/2014/main" id="{2CE19C52-B372-B642-8895-A2866717D4BA}"/>
              </a:ext>
            </a:extLst>
          </p:cNvPr>
          <p:cNvSpPr/>
          <p:nvPr/>
        </p:nvSpPr>
        <p:spPr>
          <a:xfrm>
            <a:off x="6629400" y="3784757"/>
            <a:ext cx="137160" cy="137160"/>
          </a:xfrm>
          <a:prstGeom prst="ellipse">
            <a:avLst/>
          </a:prstGeom>
          <a:solidFill>
            <a:srgbClr val="417694"/>
          </a:solidFill>
          <a:ln w="9525">
            <a:solidFill>
              <a:srgbClr val="417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2" name="TextBox 21">
            <a:extLst>
              <a:ext uri="{FF2B5EF4-FFF2-40B4-BE49-F238E27FC236}">
                <a16:creationId xmlns:a16="http://schemas.microsoft.com/office/drawing/2014/main" id="{EE210C13-E449-45E3-B37B-B7CD0E03FED9}"/>
              </a:ext>
            </a:extLst>
          </p:cNvPr>
          <p:cNvSpPr txBox="1"/>
          <p:nvPr/>
        </p:nvSpPr>
        <p:spPr>
          <a:xfrm>
            <a:off x="2371291" y="6264041"/>
            <a:ext cx="5388998" cy="338554"/>
          </a:xfrm>
          <a:prstGeom prst="rect">
            <a:avLst/>
          </a:prstGeom>
          <a:noFill/>
        </p:spPr>
        <p:txBody>
          <a:bodyPr wrap="square">
            <a:spAutoFit/>
          </a:bodyPr>
          <a:lstStyle/>
          <a:p>
            <a:r>
              <a:rPr lang="en-US" sz="800" b="0" i="0">
                <a:solidFill>
                  <a:srgbClr val="49514A"/>
                </a:solidFill>
                <a:effectLst/>
                <a:latin typeface="Arial" panose="020B0604020202020204" pitchFamily="34" charset="0"/>
                <a:cs typeface="Arial" panose="020B0604020202020204" pitchFamily="34" charset="0"/>
              </a:rPr>
              <a:t>Source: Sara R. Collins, David C. Radley, and Jesse C. Baumgartner, </a:t>
            </a:r>
            <a:r>
              <a:rPr lang="en-US" sz="800" b="0" i="1">
                <a:solidFill>
                  <a:srgbClr val="49514A"/>
                </a:solidFill>
                <a:effectLst/>
                <a:latin typeface="Arial" panose="020B0604020202020204" pitchFamily="34" charset="0"/>
                <a:cs typeface="Arial" panose="020B0604020202020204" pitchFamily="34" charset="0"/>
              </a:rPr>
              <a:t>State Trends in Employer Premiums and Deductibles, 2010–2020</a:t>
            </a:r>
            <a:r>
              <a:rPr lang="en-US" sz="800" b="0" i="0">
                <a:solidFill>
                  <a:srgbClr val="49514A"/>
                </a:solidFill>
                <a:effectLst/>
                <a:latin typeface="Arial" panose="020B0604020202020204" pitchFamily="34" charset="0"/>
                <a:cs typeface="Arial" panose="020B0604020202020204" pitchFamily="34" charset="0"/>
              </a:rPr>
              <a:t> (Commonwealth Fund, Jan. 2022). </a:t>
            </a:r>
            <a:r>
              <a:rPr lang="en-US" sz="800" i="0" u="none" strike="noStrike">
                <a:solidFill>
                  <a:srgbClr val="65A59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https://doi.org/10.26099/m5dt-5f70</a:t>
            </a:r>
            <a:r>
              <a:rPr lang="en-US" sz="800" i="0" u="none" strike="noStrike">
                <a:solidFill>
                  <a:srgbClr val="65A591"/>
                </a:solidFill>
                <a:effectLst/>
                <a:latin typeface="Arial" panose="020B0604020202020204" pitchFamily="34" charset="0"/>
                <a:cs typeface="Arial" panose="020B0604020202020204" pitchFamily="34" charset="0"/>
              </a:rPr>
              <a:t> </a:t>
            </a:r>
            <a:endParaRPr lang="en-US" sz="800">
              <a:solidFill>
                <a:srgbClr val="65A5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679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415035F3-F76F-44B8-880E-8A1399080299}"/>
              </a:ext>
            </a:extLst>
          </p:cNvPr>
          <p:cNvGraphicFramePr>
            <a:graphicFrameLocks noGrp="1"/>
          </p:cNvGraphicFramePr>
          <p:nvPr>
            <p:ph type="chart" sz="quarter" idx="19"/>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3EDAE189-0D63-4CFB-B02B-F051DD42A183}"/>
              </a:ext>
            </a:extLst>
          </p:cNvPr>
          <p:cNvSpPr>
            <a:spLocks noGrp="1"/>
          </p:cNvSpPr>
          <p:nvPr>
            <p:ph type="body" sz="quarter" idx="21"/>
          </p:nvPr>
        </p:nvSpPr>
        <p:spPr/>
        <p:txBody>
          <a:bodyPr/>
          <a:lstStyle/>
          <a:p>
            <a:r>
              <a:rPr lang="en-US">
                <a:latin typeface="InterFace"/>
              </a:rPr>
              <a:t>Source: Linda J. Blumberg et al., </a:t>
            </a:r>
            <a:r>
              <a:rPr lang="en-US" i="1">
                <a:latin typeface="InterFace"/>
                <a:hlinkClick r:id="rId3"/>
              </a:rPr>
              <a:t>Comparing Health Insurance Reform Options: From “Building on the ACA” to Single Payer</a:t>
            </a:r>
            <a:r>
              <a:rPr lang="en-US">
                <a:latin typeface="InterFace"/>
                <a:hlinkClick r:id="rId3"/>
              </a:rPr>
              <a:t> </a:t>
            </a:r>
            <a:r>
              <a:rPr lang="en-US">
                <a:latin typeface="InterFace"/>
              </a:rPr>
              <a:t>(Commonwealth Fund and Urban Institute, Oct. 2019). </a:t>
            </a:r>
          </a:p>
        </p:txBody>
      </p:sp>
      <p:sp>
        <p:nvSpPr>
          <p:cNvPr id="4" name="Subtitle 3">
            <a:extLst>
              <a:ext uri="{FF2B5EF4-FFF2-40B4-BE49-F238E27FC236}">
                <a16:creationId xmlns:a16="http://schemas.microsoft.com/office/drawing/2014/main" id="{AD29EDDF-0732-4F4B-9C4A-EED4D565120C}"/>
              </a:ext>
            </a:extLst>
          </p:cNvPr>
          <p:cNvSpPr>
            <a:spLocks noGrp="1"/>
          </p:cNvSpPr>
          <p:nvPr>
            <p:ph type="subTitle" idx="1"/>
          </p:nvPr>
        </p:nvSpPr>
        <p:spPr/>
        <p:txBody>
          <a:bodyPr/>
          <a:lstStyle/>
          <a:p>
            <a:r>
              <a:rPr lang="en-US" dirty="0"/>
              <a:t>EXHIBIT 13</a:t>
            </a:r>
          </a:p>
        </p:txBody>
      </p:sp>
      <p:sp>
        <p:nvSpPr>
          <p:cNvPr id="5" name="Title 4">
            <a:extLst>
              <a:ext uri="{FF2B5EF4-FFF2-40B4-BE49-F238E27FC236}">
                <a16:creationId xmlns:a16="http://schemas.microsoft.com/office/drawing/2014/main" id="{DEC8C459-7D1D-4512-8C0B-C0A36497EC79}"/>
              </a:ext>
            </a:extLst>
          </p:cNvPr>
          <p:cNvSpPr>
            <a:spLocks noGrp="1"/>
          </p:cNvSpPr>
          <p:nvPr>
            <p:ph type="ctrTitle"/>
          </p:nvPr>
        </p:nvSpPr>
        <p:spPr/>
        <p:txBody>
          <a:bodyPr>
            <a:noAutofit/>
          </a:bodyPr>
          <a:lstStyle/>
          <a:p>
            <a:r>
              <a:rPr lang="en-US" sz="2900" dirty="0"/>
              <a:t>Reforms that build on the ACA have the potential to reach near-universal coverage</a:t>
            </a:r>
          </a:p>
        </p:txBody>
      </p:sp>
      <p:sp>
        <p:nvSpPr>
          <p:cNvPr id="9" name="TextBox 8">
            <a:extLst>
              <a:ext uri="{FF2B5EF4-FFF2-40B4-BE49-F238E27FC236}">
                <a16:creationId xmlns:a16="http://schemas.microsoft.com/office/drawing/2014/main" id="{59EDD832-D71C-4532-9738-023180E26A21}"/>
              </a:ext>
            </a:extLst>
          </p:cNvPr>
          <p:cNvSpPr txBox="1"/>
          <p:nvPr/>
        </p:nvSpPr>
        <p:spPr>
          <a:xfrm>
            <a:off x="559949" y="1700727"/>
            <a:ext cx="7853900"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4C515A"/>
                </a:solidFill>
                <a:effectLst/>
                <a:uLnTx/>
                <a:uFillTx/>
                <a:latin typeface="InterFace"/>
                <a:ea typeface="+mn-ea"/>
                <a:cs typeface="+mn-cs"/>
              </a:rPr>
              <a:t>Number of uninsured nonelderly individuals (in millions), 2020</a:t>
            </a:r>
          </a:p>
        </p:txBody>
      </p:sp>
    </p:spTree>
    <p:extLst>
      <p:ext uri="{BB962C8B-B14F-4D97-AF65-F5344CB8AC3E}">
        <p14:creationId xmlns:p14="http://schemas.microsoft.com/office/powerpoint/2010/main" val="4310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415035F3-F76F-44B8-880E-8A1399080299}"/>
              </a:ext>
            </a:extLst>
          </p:cNvPr>
          <p:cNvGraphicFramePr>
            <a:graphicFrameLocks noGrp="1"/>
          </p:cNvGraphicFramePr>
          <p:nvPr>
            <p:ph type="chart" sz="quarter" idx="19"/>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3EDAE189-0D63-4CFB-B02B-F051DD42A183}"/>
              </a:ext>
            </a:extLst>
          </p:cNvPr>
          <p:cNvSpPr>
            <a:spLocks noGrp="1"/>
          </p:cNvSpPr>
          <p:nvPr>
            <p:ph type="body" sz="quarter" idx="21"/>
          </p:nvPr>
        </p:nvSpPr>
        <p:spPr/>
        <p:txBody>
          <a:bodyPr/>
          <a:lstStyle/>
          <a:p>
            <a:r>
              <a:rPr lang="en-US">
                <a:latin typeface="InterFace"/>
              </a:rPr>
              <a:t>Source: Linda J. Blumberg et al., </a:t>
            </a:r>
            <a:r>
              <a:rPr lang="en-US" i="1">
                <a:latin typeface="InterFace"/>
                <a:hlinkClick r:id="rId3"/>
              </a:rPr>
              <a:t>Comparing Health Insurance Reform Options: From “Building on the ACA” to Single Payer</a:t>
            </a:r>
            <a:r>
              <a:rPr lang="en-US">
                <a:latin typeface="InterFace"/>
                <a:hlinkClick r:id="rId3"/>
              </a:rPr>
              <a:t> </a:t>
            </a:r>
            <a:r>
              <a:rPr lang="en-US">
                <a:latin typeface="InterFace"/>
              </a:rPr>
              <a:t>(Commonwealth Fund and Urban Institute, Oct. 2019). </a:t>
            </a:r>
          </a:p>
        </p:txBody>
      </p:sp>
      <p:sp>
        <p:nvSpPr>
          <p:cNvPr id="4" name="Subtitle 3">
            <a:extLst>
              <a:ext uri="{FF2B5EF4-FFF2-40B4-BE49-F238E27FC236}">
                <a16:creationId xmlns:a16="http://schemas.microsoft.com/office/drawing/2014/main" id="{AD29EDDF-0732-4F4B-9C4A-EED4D565120C}"/>
              </a:ext>
            </a:extLst>
          </p:cNvPr>
          <p:cNvSpPr>
            <a:spLocks noGrp="1"/>
          </p:cNvSpPr>
          <p:nvPr>
            <p:ph type="subTitle" idx="1"/>
          </p:nvPr>
        </p:nvSpPr>
        <p:spPr/>
        <p:txBody>
          <a:bodyPr/>
          <a:lstStyle/>
          <a:p>
            <a:r>
              <a:rPr lang="en-US" dirty="0"/>
              <a:t>EXHIBIT 14</a:t>
            </a:r>
          </a:p>
        </p:txBody>
      </p:sp>
      <p:sp>
        <p:nvSpPr>
          <p:cNvPr id="5" name="Title 4">
            <a:extLst>
              <a:ext uri="{FF2B5EF4-FFF2-40B4-BE49-F238E27FC236}">
                <a16:creationId xmlns:a16="http://schemas.microsoft.com/office/drawing/2014/main" id="{DEC8C459-7D1D-4512-8C0B-C0A36497EC79}"/>
              </a:ext>
            </a:extLst>
          </p:cNvPr>
          <p:cNvSpPr>
            <a:spLocks noGrp="1"/>
          </p:cNvSpPr>
          <p:nvPr>
            <p:ph type="ctrTitle"/>
          </p:nvPr>
        </p:nvSpPr>
        <p:spPr/>
        <p:txBody>
          <a:bodyPr>
            <a:noAutofit/>
          </a:bodyPr>
          <a:lstStyle/>
          <a:p>
            <a:r>
              <a:rPr lang="en-US" sz="2900"/>
              <a:t>Capping provider rates directly or via a public option has the potential to reduce the federal costs of reform</a:t>
            </a:r>
          </a:p>
        </p:txBody>
      </p:sp>
      <p:sp>
        <p:nvSpPr>
          <p:cNvPr id="9" name="TextBox 8">
            <a:extLst>
              <a:ext uri="{FF2B5EF4-FFF2-40B4-BE49-F238E27FC236}">
                <a16:creationId xmlns:a16="http://schemas.microsoft.com/office/drawing/2014/main" id="{59EDD832-D71C-4532-9738-023180E26A21}"/>
              </a:ext>
            </a:extLst>
          </p:cNvPr>
          <p:cNvSpPr txBox="1"/>
          <p:nvPr/>
        </p:nvSpPr>
        <p:spPr>
          <a:xfrm>
            <a:off x="518004" y="1717505"/>
            <a:ext cx="7853900"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C515A"/>
                </a:solidFill>
                <a:effectLst/>
                <a:uLnTx/>
                <a:uFillTx/>
                <a:latin typeface="InterFace"/>
                <a:ea typeface="+mn-ea"/>
                <a:cs typeface="+mn-cs"/>
              </a:rPr>
              <a:t>10-year estimates of additional federal revenues needed to finance each reform,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C515A"/>
                </a:solidFill>
                <a:effectLst/>
                <a:uLnTx/>
                <a:uFillTx/>
                <a:latin typeface="InterFace"/>
                <a:ea typeface="+mn-ea"/>
                <a:cs typeface="+mn-cs"/>
              </a:rPr>
              <a:t>2020-2029 (billions of dollars)</a:t>
            </a:r>
          </a:p>
        </p:txBody>
      </p:sp>
    </p:spTree>
    <p:extLst>
      <p:ext uri="{BB962C8B-B14F-4D97-AF65-F5344CB8AC3E}">
        <p14:creationId xmlns:p14="http://schemas.microsoft.com/office/powerpoint/2010/main" val="81121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415035F3-F76F-44B8-880E-8A1399080299}"/>
              </a:ext>
            </a:extLst>
          </p:cNvPr>
          <p:cNvGraphicFramePr>
            <a:graphicFrameLocks noGrp="1"/>
          </p:cNvGraphicFramePr>
          <p:nvPr>
            <p:ph type="chart" sz="quarter" idx="19"/>
            <p:extLst>
              <p:ext uri="{D42A27DB-BD31-4B8C-83A1-F6EECF244321}">
                <p14:modId xmlns:p14="http://schemas.microsoft.com/office/powerpoint/2010/main" val="2174890823"/>
              </p:ext>
            </p:extLst>
          </p:nvPr>
        </p:nvGraphicFramePr>
        <p:xfrm>
          <a:off x="611021" y="2021550"/>
          <a:ext cx="4732891" cy="3801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3EDAE189-0D63-4CFB-B02B-F051DD42A183}"/>
              </a:ext>
            </a:extLst>
          </p:cNvPr>
          <p:cNvSpPr>
            <a:spLocks noGrp="1"/>
          </p:cNvSpPr>
          <p:nvPr>
            <p:ph type="body" sz="quarter" idx="21"/>
          </p:nvPr>
        </p:nvSpPr>
        <p:spPr>
          <a:xfrm>
            <a:off x="2102762" y="5948386"/>
            <a:ext cx="6615786" cy="909614"/>
          </a:xfrm>
        </p:spPr>
        <p:txBody>
          <a:bodyPr>
            <a:normAutofit lnSpcReduction="10000"/>
          </a:bodyPr>
          <a:lstStyle/>
          <a:p>
            <a:r>
              <a:rPr lang="en-US" dirty="0">
                <a:latin typeface="InterFace"/>
              </a:rPr>
              <a:t>Notes: Single Payer “Lite”: A single-payer plan that covers all people legally residing in the U.S. and includes all the ACA’s “essential health benefits” and has no private insurance option. Single Payer Enhanced: This plan covers all U.S. residents, including undocumented immigrants, and features a broader set of benefits than Single Payer “Lite,” including adult dental, vision, and hearing care as a well as a home- and community-based long-term services and supports benefit. In addition, there are no cost-sharing requirements nor private insurance option. 			</a:t>
            </a:r>
          </a:p>
          <a:p>
            <a:r>
              <a:rPr lang="en-US" dirty="0">
                <a:latin typeface="InterFace"/>
              </a:rPr>
              <a:t>Source: Linda J. Blumberg et al., </a:t>
            </a:r>
            <a:r>
              <a:rPr lang="en-US" i="1" dirty="0">
                <a:latin typeface="InterFace"/>
                <a:hlinkClick r:id="rId3"/>
              </a:rPr>
              <a:t>Comparing Health Insurance Reform Options: From “Building on the ACA” to Single Payer</a:t>
            </a:r>
            <a:r>
              <a:rPr lang="en-US" dirty="0">
                <a:latin typeface="InterFace"/>
                <a:hlinkClick r:id="rId3"/>
              </a:rPr>
              <a:t> </a:t>
            </a:r>
            <a:r>
              <a:rPr lang="en-US" dirty="0">
                <a:latin typeface="InterFace"/>
              </a:rPr>
              <a:t> (Commonwealth Fund and Urban Institute, Oct. 2019). </a:t>
            </a:r>
          </a:p>
        </p:txBody>
      </p:sp>
      <p:sp>
        <p:nvSpPr>
          <p:cNvPr id="4" name="Subtitle 3">
            <a:extLst>
              <a:ext uri="{FF2B5EF4-FFF2-40B4-BE49-F238E27FC236}">
                <a16:creationId xmlns:a16="http://schemas.microsoft.com/office/drawing/2014/main" id="{AD29EDDF-0732-4F4B-9C4A-EED4D565120C}"/>
              </a:ext>
            </a:extLst>
          </p:cNvPr>
          <p:cNvSpPr>
            <a:spLocks noGrp="1"/>
          </p:cNvSpPr>
          <p:nvPr>
            <p:ph type="subTitle" idx="1"/>
          </p:nvPr>
        </p:nvSpPr>
        <p:spPr/>
        <p:txBody>
          <a:bodyPr/>
          <a:lstStyle/>
          <a:p>
            <a:r>
              <a:rPr lang="en-US" dirty="0"/>
              <a:t>EXHIBIT 15</a:t>
            </a:r>
          </a:p>
        </p:txBody>
      </p:sp>
      <p:sp>
        <p:nvSpPr>
          <p:cNvPr id="5" name="Title 4">
            <a:extLst>
              <a:ext uri="{FF2B5EF4-FFF2-40B4-BE49-F238E27FC236}">
                <a16:creationId xmlns:a16="http://schemas.microsoft.com/office/drawing/2014/main" id="{DEC8C459-7D1D-4512-8C0B-C0A36497EC79}"/>
              </a:ext>
            </a:extLst>
          </p:cNvPr>
          <p:cNvSpPr>
            <a:spLocks noGrp="1"/>
          </p:cNvSpPr>
          <p:nvPr>
            <p:ph type="ctrTitle"/>
          </p:nvPr>
        </p:nvSpPr>
        <p:spPr/>
        <p:txBody>
          <a:bodyPr>
            <a:noAutofit/>
          </a:bodyPr>
          <a:lstStyle/>
          <a:p>
            <a:r>
              <a:rPr lang="en-US" sz="2900" dirty="0"/>
              <a:t>Single-payer approaches can reach near-universal or universal coverage</a:t>
            </a:r>
          </a:p>
        </p:txBody>
      </p:sp>
      <p:sp>
        <p:nvSpPr>
          <p:cNvPr id="9" name="TextBox 8">
            <a:extLst>
              <a:ext uri="{FF2B5EF4-FFF2-40B4-BE49-F238E27FC236}">
                <a16:creationId xmlns:a16="http://schemas.microsoft.com/office/drawing/2014/main" id="{59EDD832-D71C-4532-9738-023180E26A21}"/>
              </a:ext>
            </a:extLst>
          </p:cNvPr>
          <p:cNvSpPr txBox="1"/>
          <p:nvPr/>
        </p:nvSpPr>
        <p:spPr>
          <a:xfrm>
            <a:off x="433146" y="1471234"/>
            <a:ext cx="8710854"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C515A"/>
                </a:solidFill>
                <a:effectLst/>
                <a:uLnTx/>
                <a:uFillTx/>
                <a:latin typeface="InterFace"/>
                <a:ea typeface="+mn-ea"/>
                <a:cs typeface="+mn-cs"/>
              </a:rPr>
              <a:t>Number of uninsured nonelderly individuals (2020) </a:t>
            </a:r>
            <a:r>
              <a:rPr lang="en-US" sz="1400" i="1" dirty="0">
                <a:solidFill>
                  <a:srgbClr val="4C515A"/>
                </a:solidFill>
                <a:latin typeface="InterFace"/>
              </a:rPr>
              <a:t>and additional federal revenues needed to finance each reform</a:t>
            </a:r>
            <a:r>
              <a:rPr kumimoji="0" lang="en-US" sz="1400" b="0" i="1" u="none" strike="noStrike" kern="1200" cap="none" spc="0" normalizeH="0" baseline="0" noProof="0" dirty="0">
                <a:ln>
                  <a:noFill/>
                </a:ln>
                <a:solidFill>
                  <a:srgbClr val="4C515A"/>
                </a:solidFill>
                <a:effectLst/>
                <a:uLnTx/>
                <a:uFillTx/>
                <a:latin typeface="InterFace"/>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C515A"/>
                </a:solidFill>
                <a:effectLst/>
                <a:uLnTx/>
                <a:uFillTx/>
                <a:latin typeface="InterFace"/>
                <a:ea typeface="+mn-ea"/>
                <a:cs typeface="+mn-cs"/>
              </a:rPr>
              <a:t>2020-2029</a:t>
            </a:r>
            <a:r>
              <a:rPr lang="en-US" sz="1400" i="1" dirty="0">
                <a:solidFill>
                  <a:srgbClr val="4C515A"/>
                </a:solidFill>
                <a:latin typeface="InterFace"/>
              </a:rPr>
              <a:t> </a:t>
            </a:r>
            <a:endParaRPr kumimoji="0" lang="en-US" sz="1400" b="0" i="1" u="none" strike="noStrike" kern="1200" cap="none" spc="0" normalizeH="0" baseline="0" noProof="0" dirty="0">
              <a:ln>
                <a:noFill/>
              </a:ln>
              <a:solidFill>
                <a:srgbClr val="4C515A"/>
              </a:solidFill>
              <a:effectLst/>
              <a:uLnTx/>
              <a:uFillTx/>
              <a:latin typeface="InterFace"/>
              <a:ea typeface="+mn-ea"/>
              <a:cs typeface="+mn-cs"/>
            </a:endParaRPr>
          </a:p>
        </p:txBody>
      </p:sp>
      <p:graphicFrame>
        <p:nvGraphicFramePr>
          <p:cNvPr id="7" name="Chart Placeholder 7">
            <a:extLst>
              <a:ext uri="{FF2B5EF4-FFF2-40B4-BE49-F238E27FC236}">
                <a16:creationId xmlns:a16="http://schemas.microsoft.com/office/drawing/2014/main" id="{C1306A1B-1247-46D0-92A0-74B89407423F}"/>
              </a:ext>
            </a:extLst>
          </p:cNvPr>
          <p:cNvGraphicFramePr>
            <a:graphicFrameLocks/>
          </p:cNvGraphicFramePr>
          <p:nvPr>
            <p:extLst>
              <p:ext uri="{D42A27DB-BD31-4B8C-83A1-F6EECF244321}">
                <p14:modId xmlns:p14="http://schemas.microsoft.com/office/powerpoint/2010/main" val="3134659811"/>
              </p:ext>
            </p:extLst>
          </p:nvPr>
        </p:nvGraphicFramePr>
        <p:xfrm>
          <a:off x="4572000" y="1902513"/>
          <a:ext cx="4052916" cy="384621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33FB3FF1-2C34-49D9-8113-42292B4517DA}"/>
              </a:ext>
            </a:extLst>
          </p:cNvPr>
          <p:cNvSpPr txBox="1"/>
          <p:nvPr/>
        </p:nvSpPr>
        <p:spPr>
          <a:xfrm>
            <a:off x="282246" y="1985716"/>
            <a:ext cx="1706352"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4C515A"/>
                </a:solidFill>
                <a:effectLst/>
                <a:uLnTx/>
                <a:uFillTx/>
                <a:latin typeface="InterFace"/>
                <a:ea typeface="+mn-ea"/>
                <a:cs typeface="+mn-cs"/>
              </a:rPr>
              <a:t>   Millions of people</a:t>
            </a:r>
          </a:p>
        </p:txBody>
      </p:sp>
      <p:sp>
        <p:nvSpPr>
          <p:cNvPr id="11" name="TextBox 10">
            <a:extLst>
              <a:ext uri="{FF2B5EF4-FFF2-40B4-BE49-F238E27FC236}">
                <a16:creationId xmlns:a16="http://schemas.microsoft.com/office/drawing/2014/main" id="{170EE562-EF39-448B-A5E6-4732750409B0}"/>
              </a:ext>
            </a:extLst>
          </p:cNvPr>
          <p:cNvSpPr txBox="1"/>
          <p:nvPr/>
        </p:nvSpPr>
        <p:spPr>
          <a:xfrm>
            <a:off x="4928971" y="1902514"/>
            <a:ext cx="1487431"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4C515A"/>
                </a:solidFill>
                <a:effectLst/>
                <a:uLnTx/>
                <a:uFillTx/>
                <a:latin typeface="InterFace"/>
                <a:ea typeface="+mn-ea"/>
                <a:cs typeface="+mn-cs"/>
              </a:rPr>
              <a:t>Trillions of dollars</a:t>
            </a:r>
          </a:p>
        </p:txBody>
      </p:sp>
    </p:spTree>
    <p:extLst>
      <p:ext uri="{BB962C8B-B14F-4D97-AF65-F5344CB8AC3E}">
        <p14:creationId xmlns:p14="http://schemas.microsoft.com/office/powerpoint/2010/main" val="407085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F81095C-5EED-47EC-A728-7BC985E676E9}"/>
              </a:ext>
            </a:extLst>
          </p:cNvPr>
          <p:cNvSpPr>
            <a:spLocks noGrp="1"/>
          </p:cNvSpPr>
          <p:nvPr>
            <p:ph type="subTitle" idx="1"/>
          </p:nvPr>
        </p:nvSpPr>
        <p:spPr/>
        <p:txBody>
          <a:bodyPr/>
          <a:lstStyle/>
          <a:p>
            <a:r>
              <a:rPr lang="en-US" dirty="0"/>
              <a:t>EXHIBIT 16</a:t>
            </a:r>
          </a:p>
        </p:txBody>
      </p:sp>
      <p:sp>
        <p:nvSpPr>
          <p:cNvPr id="3" name="Title 2">
            <a:extLst>
              <a:ext uri="{FF2B5EF4-FFF2-40B4-BE49-F238E27FC236}">
                <a16:creationId xmlns:a16="http://schemas.microsoft.com/office/drawing/2014/main" id="{B35ED14F-8EF7-4A9D-AFC3-D60B83214722}"/>
              </a:ext>
            </a:extLst>
          </p:cNvPr>
          <p:cNvSpPr>
            <a:spLocks noGrp="1"/>
          </p:cNvSpPr>
          <p:nvPr>
            <p:ph type="ctrTitle"/>
          </p:nvPr>
        </p:nvSpPr>
        <p:spPr>
          <a:xfrm>
            <a:off x="627434" y="514555"/>
            <a:ext cx="7919047" cy="886542"/>
          </a:xfrm>
        </p:spPr>
        <p:txBody>
          <a:bodyPr>
            <a:normAutofit/>
          </a:bodyPr>
          <a:lstStyle/>
          <a:p>
            <a:r>
              <a:rPr lang="en-US" sz="2800"/>
              <a:t>Changes in national health spending under health reform approaches</a:t>
            </a:r>
          </a:p>
        </p:txBody>
      </p:sp>
      <p:graphicFrame>
        <p:nvGraphicFramePr>
          <p:cNvPr id="7" name="Table Placeholder 7">
            <a:extLst>
              <a:ext uri="{FF2B5EF4-FFF2-40B4-BE49-F238E27FC236}">
                <a16:creationId xmlns:a16="http://schemas.microsoft.com/office/drawing/2014/main" id="{48DDDCEA-A19E-4AD5-B8BA-B26F720B00A7}"/>
              </a:ext>
            </a:extLst>
          </p:cNvPr>
          <p:cNvGraphicFramePr>
            <a:graphicFrameLocks/>
          </p:cNvGraphicFramePr>
          <p:nvPr>
            <p:extLst>
              <p:ext uri="{D42A27DB-BD31-4B8C-83A1-F6EECF244321}">
                <p14:modId xmlns:p14="http://schemas.microsoft.com/office/powerpoint/2010/main" val="3119902257"/>
              </p:ext>
            </p:extLst>
          </p:nvPr>
        </p:nvGraphicFramePr>
        <p:xfrm>
          <a:off x="487297" y="1551287"/>
          <a:ext cx="8115541" cy="3551034"/>
        </p:xfrm>
        <a:graphic>
          <a:graphicData uri="http://schemas.openxmlformats.org/drawingml/2006/table">
            <a:tbl>
              <a:tblPr firstRow="1" bandRow="1">
                <a:tableStyleId>{8799B23B-EC83-4686-B30A-512413B5E67A}</a:tableStyleId>
              </a:tblPr>
              <a:tblGrid>
                <a:gridCol w="1823275">
                  <a:extLst>
                    <a:ext uri="{9D8B030D-6E8A-4147-A177-3AD203B41FA5}">
                      <a16:colId xmlns:a16="http://schemas.microsoft.com/office/drawing/2014/main" val="20000"/>
                    </a:ext>
                  </a:extLst>
                </a:gridCol>
                <a:gridCol w="2097422">
                  <a:extLst>
                    <a:ext uri="{9D8B030D-6E8A-4147-A177-3AD203B41FA5}">
                      <a16:colId xmlns:a16="http://schemas.microsoft.com/office/drawing/2014/main" val="20001"/>
                    </a:ext>
                  </a:extLst>
                </a:gridCol>
                <a:gridCol w="2097422">
                  <a:extLst>
                    <a:ext uri="{9D8B030D-6E8A-4147-A177-3AD203B41FA5}">
                      <a16:colId xmlns:a16="http://schemas.microsoft.com/office/drawing/2014/main" val="2555663122"/>
                    </a:ext>
                  </a:extLst>
                </a:gridCol>
                <a:gridCol w="2097422">
                  <a:extLst>
                    <a:ext uri="{9D8B030D-6E8A-4147-A177-3AD203B41FA5}">
                      <a16:colId xmlns:a16="http://schemas.microsoft.com/office/drawing/2014/main" val="20002"/>
                    </a:ext>
                  </a:extLst>
                </a:gridCol>
              </a:tblGrid>
              <a:tr h="756572">
                <a:tc>
                  <a:txBody>
                    <a:bodyPr/>
                    <a:lstStyle/>
                    <a:p>
                      <a:pPr marL="0" algn="l" defTabSz="914378" rtl="0" eaLnBrk="1" latinLnBrk="0" hangingPunct="1"/>
                      <a:endParaRPr lang="en-US" sz="1400" b="0" kern="1200">
                        <a:solidFill>
                          <a:schemeClr val="bg1"/>
                        </a:solidFill>
                        <a:latin typeface="+mn-lt"/>
                        <a:ea typeface="+mn-ea"/>
                        <a:cs typeface="+mn-cs"/>
                      </a:endParaRPr>
                    </a:p>
                  </a:txBody>
                  <a:tcPr marT="45717" marB="45717"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400"/>
                        <a:t>Change in NHE (dollars)</a:t>
                      </a:r>
                      <a:endParaRPr lang="en-US" sz="1400">
                        <a:solidFill>
                          <a:schemeClr val="bg1"/>
                        </a:solidFill>
                      </a:endParaRPr>
                    </a:p>
                  </a:txBody>
                  <a:tcPr marT="45717" marB="45717" anchor="ctr"/>
                </a:tc>
                <a:tc>
                  <a:txBody>
                    <a:bodyPr/>
                    <a:lstStyle/>
                    <a:p>
                      <a:pPr marL="0" algn="ctr" defTabSz="914378" rtl="0" eaLnBrk="1" latinLnBrk="0" hangingPunct="1"/>
                      <a:r>
                        <a:rPr lang="en-US" sz="1400" b="1" kern="1200">
                          <a:solidFill>
                            <a:schemeClr val="tx1"/>
                          </a:solidFill>
                          <a:latin typeface="+mn-lt"/>
                          <a:ea typeface="+mn-ea"/>
                          <a:cs typeface="+mn-cs"/>
                        </a:rPr>
                        <a:t>Change in NHE (percent)</a:t>
                      </a:r>
                    </a:p>
                  </a:txBody>
                  <a:tcPr marT="45717" marB="45717" anchor="ctr"/>
                </a:tc>
                <a:tc>
                  <a:txBody>
                    <a:bodyPr/>
                    <a:lstStyle/>
                    <a:p>
                      <a:pPr marL="0" algn="ctr" defTabSz="914378" rtl="0" eaLnBrk="1" latinLnBrk="0" hangingPunct="1"/>
                      <a:r>
                        <a:rPr lang="en-US" sz="1400" kern="1200"/>
                        <a:t>Total NHE, 2020</a:t>
                      </a:r>
                      <a:endParaRPr lang="en-US" sz="1400" b="1" kern="1200">
                        <a:solidFill>
                          <a:schemeClr val="tx1"/>
                        </a:solidFill>
                        <a:latin typeface="+mn-lt"/>
                        <a:ea typeface="+mn-ea"/>
                        <a:cs typeface="+mn-cs"/>
                      </a:endParaRPr>
                    </a:p>
                  </a:txBody>
                  <a:tcPr marT="45717" marB="45717" anchor="ctr"/>
                </a:tc>
                <a:extLst>
                  <a:ext uri="{0D108BD9-81ED-4DB2-BD59-A6C34878D82A}">
                    <a16:rowId xmlns:a16="http://schemas.microsoft.com/office/drawing/2014/main" val="10000"/>
                  </a:ext>
                </a:extLst>
              </a:tr>
              <a:tr h="599920">
                <a:tc>
                  <a:txBody>
                    <a:bodyPr/>
                    <a:lstStyle/>
                    <a:p>
                      <a:pPr marL="0" algn="l" defTabSz="914378" rtl="0" eaLnBrk="1" latinLnBrk="0" hangingPunct="1"/>
                      <a:r>
                        <a:rPr lang="en-US" sz="1400" kern="1200"/>
                        <a:t>Current law </a:t>
                      </a:r>
                      <a:endParaRPr lang="en-US" sz="1400" b="0" kern="1200">
                        <a:solidFill>
                          <a:schemeClr val="dk1"/>
                        </a:solidFill>
                        <a:latin typeface="+mn-lt"/>
                        <a:ea typeface="+mn-ea"/>
                        <a:cs typeface="+mn-cs"/>
                      </a:endParaRPr>
                    </a:p>
                  </a:txBody>
                  <a:tcPr marT="45717" marB="45717" anchor="ctr"/>
                </a:tc>
                <a:tc>
                  <a:txBody>
                    <a:bodyPr/>
                    <a:lstStyle/>
                    <a:p>
                      <a:pPr algn="ctr"/>
                      <a:r>
                        <a:rPr lang="en-US" sz="1400"/>
                        <a:t>-</a:t>
                      </a:r>
                    </a:p>
                  </a:txBody>
                  <a:tcPr marT="45717" marB="45717" anchor="ctr"/>
                </a:tc>
                <a:tc>
                  <a:txBody>
                    <a:bodyPr/>
                    <a:lstStyle/>
                    <a:p>
                      <a:pPr algn="ctr"/>
                      <a:r>
                        <a:rPr lang="en-US" sz="1400"/>
                        <a:t>-</a:t>
                      </a:r>
                    </a:p>
                  </a:txBody>
                  <a:tcPr marT="45717" marB="45717" anchor="ctr"/>
                </a:tc>
                <a:tc>
                  <a:txBody>
                    <a:bodyPr/>
                    <a:lstStyle/>
                    <a:p>
                      <a:pPr algn="ctr"/>
                      <a:r>
                        <a:rPr lang="en-US" sz="1400" dirty="0"/>
                        <a:t>3,496.8</a:t>
                      </a:r>
                    </a:p>
                  </a:txBody>
                  <a:tcPr marT="45717" marB="45717" anchor="ctr"/>
                </a:tc>
                <a:extLst>
                  <a:ext uri="{0D108BD9-81ED-4DB2-BD59-A6C34878D82A}">
                    <a16:rowId xmlns:a16="http://schemas.microsoft.com/office/drawing/2014/main" val="10001"/>
                  </a:ext>
                </a:extLst>
              </a:tr>
              <a:tr h="599920">
                <a:tc>
                  <a:txBody>
                    <a:bodyPr/>
                    <a:lstStyle/>
                    <a:p>
                      <a:r>
                        <a:rPr lang="en-US" sz="1400"/>
                        <a:t>Universal coverage by building on the ACA w/public option</a:t>
                      </a:r>
                    </a:p>
                  </a:txBody>
                  <a:tcPr marT="45717" marB="45717" anchor="ctr">
                    <a:lnB w="38100" cap="flat" cmpd="sng" algn="ctr">
                      <a:solidFill>
                        <a:schemeClr val="bg2"/>
                      </a:solidFill>
                      <a:prstDash val="solid"/>
                      <a:round/>
                      <a:headEnd type="none" w="med" len="med"/>
                      <a:tailEnd type="none" w="med" len="med"/>
                    </a:lnB>
                  </a:tcPr>
                </a:tc>
                <a:tc>
                  <a:txBody>
                    <a:bodyPr/>
                    <a:lstStyle/>
                    <a:p>
                      <a:pPr algn="ctr"/>
                      <a:r>
                        <a:rPr lang="en-US" sz="1400">
                          <a:solidFill>
                            <a:schemeClr val="tx1"/>
                          </a:solidFill>
                        </a:rPr>
                        <a:t>- 22.6</a:t>
                      </a:r>
                    </a:p>
                  </a:txBody>
                  <a:tcPr marT="45717" marB="45717" anchor="ctr">
                    <a:lnB w="38100" cap="flat" cmpd="sng" algn="ctr">
                      <a:solidFill>
                        <a:schemeClr val="bg2"/>
                      </a:solidFill>
                      <a:prstDash val="solid"/>
                      <a:round/>
                      <a:headEnd type="none" w="med" len="med"/>
                      <a:tailEnd type="none" w="med" len="med"/>
                    </a:lnB>
                    <a:solidFill>
                      <a:srgbClr val="FFFF00"/>
                    </a:solidFill>
                  </a:tcPr>
                </a:tc>
                <a:tc>
                  <a:txBody>
                    <a:bodyPr/>
                    <a:lstStyle/>
                    <a:p>
                      <a:pPr algn="ctr"/>
                      <a:r>
                        <a:rPr lang="en-US" sz="1400"/>
                        <a:t>- 0.6%</a:t>
                      </a:r>
                    </a:p>
                  </a:txBody>
                  <a:tcPr marT="45717" marB="45717" anchor="ctr">
                    <a:lnB w="38100" cap="flat" cmpd="sng" algn="ctr">
                      <a:solidFill>
                        <a:schemeClr val="bg2"/>
                      </a:solidFill>
                      <a:prstDash val="solid"/>
                      <a:round/>
                      <a:headEnd type="none" w="med" len="med"/>
                      <a:tailEnd type="none" w="med" len="med"/>
                    </a:lnB>
                  </a:tcPr>
                </a:tc>
                <a:tc>
                  <a:txBody>
                    <a:bodyPr/>
                    <a:lstStyle/>
                    <a:p>
                      <a:pPr algn="ctr"/>
                      <a:r>
                        <a:rPr lang="en-US" sz="1400" dirty="0"/>
                        <a:t>3,474.2</a:t>
                      </a:r>
                    </a:p>
                  </a:txBody>
                  <a:tcPr marT="45717" marB="45717" anchor="ctr">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599920">
                <a:tc>
                  <a:txBody>
                    <a:bodyPr/>
                    <a:lstStyle/>
                    <a:p>
                      <a:r>
                        <a:rPr lang="en-US" sz="1400" b="0"/>
                        <a:t>Universal coverage via single payer “lite”</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0">
                          <a:solidFill>
                            <a:schemeClr val="tx1"/>
                          </a:solidFill>
                        </a:rPr>
                        <a:t>- 209.5</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FFFF00"/>
                    </a:solidFill>
                  </a:tcPr>
                </a:tc>
                <a:tc>
                  <a:txBody>
                    <a:bodyPr/>
                    <a:lstStyle/>
                    <a:p>
                      <a:pPr algn="ctr"/>
                      <a:r>
                        <a:rPr lang="en-US" sz="1400" b="0"/>
                        <a:t>- 6.0%</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0"/>
                        <a:t> 3,287.2</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599920">
                <a:tc>
                  <a:txBody>
                    <a:bodyPr/>
                    <a:lstStyle/>
                    <a:p>
                      <a:r>
                        <a:rPr lang="en-US" sz="1400" b="0"/>
                        <a:t>Universal coverage via single payer “enhanced” </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0">
                          <a:solidFill>
                            <a:schemeClr val="tx1"/>
                          </a:solidFill>
                        </a:rPr>
                        <a:t>+ 719.7</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FFFF00"/>
                    </a:solidFill>
                  </a:tcPr>
                </a:tc>
                <a:tc>
                  <a:txBody>
                    <a:bodyPr/>
                    <a:lstStyle/>
                    <a:p>
                      <a:pPr algn="ctr"/>
                      <a:r>
                        <a:rPr lang="en-US" sz="1400" b="0"/>
                        <a:t>+ 20.6%</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0" dirty="0"/>
                        <a:t>4,216.5</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54634691"/>
                  </a:ext>
                </a:extLst>
              </a:tr>
            </a:tbl>
          </a:graphicData>
        </a:graphic>
      </p:graphicFrame>
      <p:sp>
        <p:nvSpPr>
          <p:cNvPr id="8" name="TextBox 7">
            <a:extLst>
              <a:ext uri="{FF2B5EF4-FFF2-40B4-BE49-F238E27FC236}">
                <a16:creationId xmlns:a16="http://schemas.microsoft.com/office/drawing/2014/main" id="{5642143E-039B-458F-9D21-234B7F77395F}"/>
              </a:ext>
            </a:extLst>
          </p:cNvPr>
          <p:cNvSpPr txBox="1"/>
          <p:nvPr/>
        </p:nvSpPr>
        <p:spPr>
          <a:xfrm>
            <a:off x="487297" y="1551287"/>
            <a:ext cx="1835576" cy="7694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C515A"/>
                </a:solidFill>
                <a:effectLst/>
                <a:uLnTx/>
                <a:uFillTx/>
                <a:latin typeface="Trebuchet MS"/>
                <a:ea typeface="+mn-ea"/>
                <a:cs typeface="+mn-cs"/>
              </a:rPr>
              <a:t>Actual and estimated projected national health expenditures, billions in 2019 and 2020</a:t>
            </a:r>
          </a:p>
        </p:txBody>
      </p:sp>
      <p:sp>
        <p:nvSpPr>
          <p:cNvPr id="6" name="Text Placeholder 4">
            <a:extLst>
              <a:ext uri="{FF2B5EF4-FFF2-40B4-BE49-F238E27FC236}">
                <a16:creationId xmlns:a16="http://schemas.microsoft.com/office/drawing/2014/main" id="{54F5BC53-8B97-417B-9C0A-9CD5F017D427}"/>
              </a:ext>
            </a:extLst>
          </p:cNvPr>
          <p:cNvSpPr txBox="1">
            <a:spLocks/>
          </p:cNvSpPr>
          <p:nvPr/>
        </p:nvSpPr>
        <p:spPr>
          <a:xfrm>
            <a:off x="2322873" y="5902830"/>
            <a:ext cx="6024666" cy="777374"/>
          </a:xfrm>
          <a:prstGeom prst="rect">
            <a:avLst/>
          </a:prstGeom>
        </p:spPr>
        <p:txBody>
          <a:bodyP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latin typeface="InterFace"/>
              </a:rPr>
              <a:t>Notes: Single Payer Enhanced: This plan covers all U.S. residents, including undocumented immigrants, and features a broad set of benefits including adult dental, vision, and hearing care as a well as a home- and community-based long-term services and supports benefit. In addition, there are no cost-sharing requirements nor private insurance option. </a:t>
            </a:r>
          </a:p>
          <a:p>
            <a:pPr marL="0" indent="0">
              <a:buNone/>
            </a:pPr>
            <a:endParaRPr lang="en-US" sz="900" dirty="0">
              <a:latin typeface="InterFace"/>
            </a:endParaRPr>
          </a:p>
          <a:p>
            <a:pPr marL="0" indent="0">
              <a:buNone/>
            </a:pPr>
            <a:r>
              <a:rPr lang="en-US" sz="900" dirty="0">
                <a:latin typeface="InterFace"/>
              </a:rPr>
              <a:t>Source: Linda J. Blumberg et al., </a:t>
            </a:r>
            <a:r>
              <a:rPr lang="en-US" sz="900" i="1" dirty="0">
                <a:latin typeface="InterFace"/>
                <a:hlinkClick r:id="rId2"/>
              </a:rPr>
              <a:t>Comparing Health Insurance Reform Options: From “Building on the ACA” to Single Payer</a:t>
            </a:r>
            <a:r>
              <a:rPr lang="en-US" sz="900" dirty="0">
                <a:latin typeface="InterFace"/>
                <a:hlinkClick r:id="rId2"/>
              </a:rPr>
              <a:t> </a:t>
            </a:r>
            <a:r>
              <a:rPr lang="en-US" sz="900" dirty="0">
                <a:latin typeface="InterFace"/>
              </a:rPr>
              <a:t>(Commonwealth Fund and Urban Institute, Oct. 2019). </a:t>
            </a:r>
          </a:p>
        </p:txBody>
      </p:sp>
      <p:sp>
        <p:nvSpPr>
          <p:cNvPr id="9" name="Rectangle 8">
            <a:extLst>
              <a:ext uri="{FF2B5EF4-FFF2-40B4-BE49-F238E27FC236}">
                <a16:creationId xmlns:a16="http://schemas.microsoft.com/office/drawing/2014/main" id="{63231726-0EF3-484B-AF0F-7838CEAF4E1B}"/>
              </a:ext>
            </a:extLst>
          </p:cNvPr>
          <p:cNvSpPr/>
          <p:nvPr/>
        </p:nvSpPr>
        <p:spPr>
          <a:xfrm>
            <a:off x="8546482" y="6274823"/>
            <a:ext cx="229472" cy="239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38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5257D2-2824-4EEB-BA4E-234C98C55766}"/>
              </a:ext>
            </a:extLst>
          </p:cNvPr>
          <p:cNvSpPr>
            <a:spLocks noGrp="1"/>
          </p:cNvSpPr>
          <p:nvPr>
            <p:ph type="body" sz="quarter" idx="21"/>
          </p:nvPr>
        </p:nvSpPr>
        <p:spPr>
          <a:xfrm>
            <a:off x="2456297" y="5973745"/>
            <a:ext cx="6024666" cy="777374"/>
          </a:xfrm>
        </p:spPr>
        <p:txBody>
          <a:bodyPr/>
          <a:lstStyle/>
          <a:p>
            <a:r>
              <a:rPr lang="en-US" dirty="0">
                <a:latin typeface="InterFace"/>
              </a:rPr>
              <a:t>Source: Linda J. Blumberg et al., </a:t>
            </a:r>
            <a:r>
              <a:rPr lang="en-US" i="1" dirty="0">
                <a:latin typeface="InterFace"/>
                <a:hlinkClick r:id="rId2"/>
              </a:rPr>
              <a:t>Comparing Health Insurance Reform Options: From “Building on the ACA” to Single Payer</a:t>
            </a:r>
            <a:r>
              <a:rPr lang="en-US" dirty="0">
                <a:latin typeface="InterFace"/>
                <a:hlinkClick r:id="rId2"/>
              </a:rPr>
              <a:t> </a:t>
            </a:r>
            <a:r>
              <a:rPr lang="en-US" dirty="0">
                <a:latin typeface="InterFace"/>
              </a:rPr>
              <a:t>(Commonwealth Fund and Urban Institute, Oct. 2019). </a:t>
            </a:r>
          </a:p>
        </p:txBody>
      </p:sp>
      <p:sp>
        <p:nvSpPr>
          <p:cNvPr id="4" name="Title 3">
            <a:extLst>
              <a:ext uri="{FF2B5EF4-FFF2-40B4-BE49-F238E27FC236}">
                <a16:creationId xmlns:a16="http://schemas.microsoft.com/office/drawing/2014/main" id="{48078253-51B1-4CE4-B919-17F57414200D}"/>
              </a:ext>
            </a:extLst>
          </p:cNvPr>
          <p:cNvSpPr>
            <a:spLocks noGrp="1"/>
          </p:cNvSpPr>
          <p:nvPr>
            <p:ph type="ctrTitle"/>
          </p:nvPr>
        </p:nvSpPr>
        <p:spPr>
          <a:xfrm>
            <a:off x="516731" y="424726"/>
            <a:ext cx="8312944" cy="714890"/>
          </a:xfrm>
        </p:spPr>
        <p:txBody>
          <a:bodyPr>
            <a:noAutofit/>
          </a:bodyPr>
          <a:lstStyle/>
          <a:p>
            <a:r>
              <a:rPr lang="en-US" sz="2800" dirty="0"/>
              <a:t>Enhanced single-payer approach would shift most household, employer and state spending to the federal budget </a:t>
            </a:r>
          </a:p>
        </p:txBody>
      </p:sp>
      <p:graphicFrame>
        <p:nvGraphicFramePr>
          <p:cNvPr id="9" name="Table Placeholder 7">
            <a:extLst>
              <a:ext uri="{FF2B5EF4-FFF2-40B4-BE49-F238E27FC236}">
                <a16:creationId xmlns:a16="http://schemas.microsoft.com/office/drawing/2014/main" id="{355B86A1-4B6F-4EF7-AF8A-199AA639585F}"/>
              </a:ext>
            </a:extLst>
          </p:cNvPr>
          <p:cNvGraphicFramePr>
            <a:graphicFrameLocks/>
          </p:cNvGraphicFramePr>
          <p:nvPr/>
        </p:nvGraphicFramePr>
        <p:xfrm>
          <a:off x="516731" y="1540653"/>
          <a:ext cx="8115541" cy="4356092"/>
        </p:xfrm>
        <a:graphic>
          <a:graphicData uri="http://schemas.openxmlformats.org/drawingml/2006/table">
            <a:tbl>
              <a:tblPr firstRow="1" bandRow="1">
                <a:tableStyleId>{8799B23B-EC83-4686-B30A-512413B5E67A}</a:tableStyleId>
              </a:tblPr>
              <a:tblGrid>
                <a:gridCol w="2458719">
                  <a:extLst>
                    <a:ext uri="{9D8B030D-6E8A-4147-A177-3AD203B41FA5}">
                      <a16:colId xmlns:a16="http://schemas.microsoft.com/office/drawing/2014/main" val="20000"/>
                    </a:ext>
                  </a:extLst>
                </a:gridCol>
                <a:gridCol w="2828411">
                  <a:extLst>
                    <a:ext uri="{9D8B030D-6E8A-4147-A177-3AD203B41FA5}">
                      <a16:colId xmlns:a16="http://schemas.microsoft.com/office/drawing/2014/main" val="20001"/>
                    </a:ext>
                  </a:extLst>
                </a:gridCol>
                <a:gridCol w="2828411">
                  <a:extLst>
                    <a:ext uri="{9D8B030D-6E8A-4147-A177-3AD203B41FA5}">
                      <a16:colId xmlns:a16="http://schemas.microsoft.com/office/drawing/2014/main" val="20002"/>
                    </a:ext>
                  </a:extLst>
                </a:gridCol>
              </a:tblGrid>
              <a:tr h="756572">
                <a:tc>
                  <a:txBody>
                    <a:bodyPr/>
                    <a:lstStyle/>
                    <a:p>
                      <a:pPr marL="0" algn="l" defTabSz="914378" rtl="0" eaLnBrk="1" latinLnBrk="0" hangingPunct="1"/>
                      <a:endParaRPr lang="en-US" sz="1400" b="0" kern="1200">
                        <a:solidFill>
                          <a:schemeClr val="bg1"/>
                        </a:solidFill>
                        <a:latin typeface="+mn-lt"/>
                        <a:ea typeface="+mn-ea"/>
                        <a:cs typeface="+mn-cs"/>
                      </a:endParaRPr>
                    </a:p>
                  </a:txBody>
                  <a:tcPr marT="45717" marB="45717"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400"/>
                        <a:t>Current Law</a:t>
                      </a:r>
                      <a:endParaRPr lang="en-US" sz="1400">
                        <a:solidFill>
                          <a:schemeClr val="bg1"/>
                        </a:solidFill>
                      </a:endParaRPr>
                    </a:p>
                  </a:txBody>
                  <a:tcPr marT="45717" marB="45717" anchor="ctr"/>
                </a:tc>
                <a:tc>
                  <a:txBody>
                    <a:bodyPr/>
                    <a:lstStyle/>
                    <a:p>
                      <a:pPr marL="0" algn="ctr" defTabSz="914378" rtl="0" eaLnBrk="1" latinLnBrk="0" hangingPunct="1"/>
                      <a:r>
                        <a:rPr lang="en-US" sz="1400" kern="1200"/>
                        <a:t>Single payer </a:t>
                      </a:r>
                      <a:endParaRPr lang="en-US" sz="1400" b="1" kern="1200">
                        <a:solidFill>
                          <a:schemeClr val="tx1"/>
                        </a:solidFill>
                        <a:latin typeface="+mn-lt"/>
                        <a:ea typeface="+mn-ea"/>
                        <a:cs typeface="+mn-cs"/>
                      </a:endParaRPr>
                    </a:p>
                  </a:txBody>
                  <a:tcPr marT="45717" marB="45717" anchor="ctr"/>
                </a:tc>
                <a:extLst>
                  <a:ext uri="{0D108BD9-81ED-4DB2-BD59-A6C34878D82A}">
                    <a16:rowId xmlns:a16="http://schemas.microsoft.com/office/drawing/2014/main" val="10000"/>
                  </a:ext>
                </a:extLst>
              </a:tr>
              <a:tr h="599920">
                <a:tc>
                  <a:txBody>
                    <a:bodyPr/>
                    <a:lstStyle/>
                    <a:p>
                      <a:pPr marL="0" algn="l" defTabSz="914378" rtl="0" eaLnBrk="1" latinLnBrk="0" hangingPunct="1"/>
                      <a:r>
                        <a:rPr lang="en-US" sz="1400" kern="1200"/>
                        <a:t>Federal government</a:t>
                      </a:r>
                      <a:endParaRPr lang="en-US" sz="1400" b="0" kern="1200">
                        <a:solidFill>
                          <a:schemeClr val="dk1"/>
                        </a:solidFill>
                        <a:latin typeface="+mn-lt"/>
                        <a:ea typeface="+mn-ea"/>
                        <a:cs typeface="+mn-cs"/>
                      </a:endParaRPr>
                    </a:p>
                  </a:txBody>
                  <a:tcPr marT="45717" marB="45717" anchor="ctr"/>
                </a:tc>
                <a:tc>
                  <a:txBody>
                    <a:bodyPr/>
                    <a:lstStyle/>
                    <a:p>
                      <a:pPr algn="ctr"/>
                      <a:r>
                        <a:rPr lang="en-US" sz="1400"/>
                        <a:t>1,284.3</a:t>
                      </a:r>
                    </a:p>
                  </a:txBody>
                  <a:tcPr marT="45717" marB="45717" anchor="ctr"/>
                </a:tc>
                <a:tc>
                  <a:txBody>
                    <a:bodyPr/>
                    <a:lstStyle/>
                    <a:p>
                      <a:pPr algn="ctr"/>
                      <a:r>
                        <a:rPr lang="en-US" sz="1400"/>
                        <a:t> 4,128.9 </a:t>
                      </a:r>
                    </a:p>
                  </a:txBody>
                  <a:tcPr marT="45717" marB="45717" anchor="ctr"/>
                </a:tc>
                <a:extLst>
                  <a:ext uri="{0D108BD9-81ED-4DB2-BD59-A6C34878D82A}">
                    <a16:rowId xmlns:a16="http://schemas.microsoft.com/office/drawing/2014/main" val="10001"/>
                  </a:ext>
                </a:extLst>
              </a:tr>
              <a:tr h="599920">
                <a:tc>
                  <a:txBody>
                    <a:bodyPr/>
                    <a:lstStyle/>
                    <a:p>
                      <a:r>
                        <a:rPr lang="en-US" sz="1400"/>
                        <a:t>State</a:t>
                      </a:r>
                      <a:endParaRPr lang="en-US" sz="1400">
                        <a:solidFill>
                          <a:srgbClr val="FF0000"/>
                        </a:solidFill>
                      </a:endParaRPr>
                    </a:p>
                  </a:txBody>
                  <a:tcPr marT="45717" marB="45717" anchor="ctr"/>
                </a:tc>
                <a:tc>
                  <a:txBody>
                    <a:bodyPr/>
                    <a:lstStyle/>
                    <a:p>
                      <a:pPr algn="ctr"/>
                      <a:r>
                        <a:rPr lang="en-US" sz="1400"/>
                        <a:t>302.3</a:t>
                      </a:r>
                    </a:p>
                  </a:txBody>
                  <a:tcPr marT="45717" marB="45717" anchor="ctr"/>
                </a:tc>
                <a:tc>
                  <a:txBody>
                    <a:bodyPr/>
                    <a:lstStyle/>
                    <a:p>
                      <a:pPr algn="ctr"/>
                      <a:r>
                        <a:rPr lang="en-US" sz="1400"/>
                        <a:t> 42.7 </a:t>
                      </a:r>
                    </a:p>
                  </a:txBody>
                  <a:tcPr marT="45717" marB="45717" anchor="ctr"/>
                </a:tc>
                <a:extLst>
                  <a:ext uri="{0D108BD9-81ED-4DB2-BD59-A6C34878D82A}">
                    <a16:rowId xmlns:a16="http://schemas.microsoft.com/office/drawing/2014/main" val="10002"/>
                  </a:ext>
                </a:extLst>
              </a:tr>
              <a:tr h="599920">
                <a:tc>
                  <a:txBody>
                    <a:bodyPr/>
                    <a:lstStyle/>
                    <a:p>
                      <a:r>
                        <a:rPr lang="en-US" sz="1400"/>
                        <a:t>Employers</a:t>
                      </a:r>
                    </a:p>
                  </a:txBody>
                  <a:tcPr marT="45717" marB="45717" anchor="ctr">
                    <a:lnB w="38100" cap="flat" cmpd="sng" algn="ctr">
                      <a:solidFill>
                        <a:schemeClr val="bg2"/>
                      </a:solidFill>
                      <a:prstDash val="solid"/>
                      <a:round/>
                      <a:headEnd type="none" w="med" len="med"/>
                      <a:tailEnd type="none" w="med" len="med"/>
                    </a:lnB>
                  </a:tcPr>
                </a:tc>
                <a:tc>
                  <a:txBody>
                    <a:bodyPr/>
                    <a:lstStyle/>
                    <a:p>
                      <a:pPr algn="ctr"/>
                      <a:r>
                        <a:rPr lang="en-US" sz="1400"/>
                        <a:t>954.7</a:t>
                      </a:r>
                    </a:p>
                  </a:txBody>
                  <a:tcPr marT="45717" marB="45717" anchor="ctr">
                    <a:lnB w="38100" cap="flat" cmpd="sng" algn="ctr">
                      <a:solidFill>
                        <a:schemeClr val="bg2"/>
                      </a:solidFill>
                      <a:prstDash val="solid"/>
                      <a:round/>
                      <a:headEnd type="none" w="med" len="med"/>
                      <a:tailEnd type="none" w="med" len="med"/>
                    </a:lnB>
                  </a:tcPr>
                </a:tc>
                <a:tc>
                  <a:txBody>
                    <a:bodyPr/>
                    <a:lstStyle/>
                    <a:p>
                      <a:pPr algn="ctr"/>
                      <a:r>
                        <a:rPr lang="en-US" sz="1400"/>
                        <a:t>0</a:t>
                      </a:r>
                    </a:p>
                  </a:txBody>
                  <a:tcPr marT="45717" marB="45717" anchor="ctr">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599920">
                <a:tc>
                  <a:txBody>
                    <a:bodyPr/>
                    <a:lstStyle/>
                    <a:p>
                      <a:r>
                        <a:rPr lang="en-US" sz="1400" b="0"/>
                        <a:t>Households</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0"/>
                        <a:t>931.4</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0"/>
                        <a:t> 44.9 </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599920">
                <a:tc>
                  <a:txBody>
                    <a:bodyPr/>
                    <a:lstStyle/>
                    <a:p>
                      <a:r>
                        <a:rPr lang="en-US" sz="1400" b="0"/>
                        <a:t>In kind uncompensated care from providers</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0"/>
                        <a:t>24.1</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0"/>
                        <a:t>0</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54634691"/>
                  </a:ext>
                </a:extLst>
              </a:tr>
              <a:tr h="59992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400" b="1"/>
                        <a:t>Total</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a:t>3,496.8</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a:t> 4,216.5</a:t>
                      </a:r>
                    </a:p>
                  </a:txBody>
                  <a:tcPr marT="45717" marB="45717" anchor="ct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42820386"/>
                  </a:ext>
                </a:extLst>
              </a:tr>
            </a:tbl>
          </a:graphicData>
        </a:graphic>
      </p:graphicFrame>
      <p:sp>
        <p:nvSpPr>
          <p:cNvPr id="7" name="TextBox 6">
            <a:extLst>
              <a:ext uri="{FF2B5EF4-FFF2-40B4-BE49-F238E27FC236}">
                <a16:creationId xmlns:a16="http://schemas.microsoft.com/office/drawing/2014/main" id="{B3D30B62-701F-D94E-96ED-5D748848D034}"/>
              </a:ext>
            </a:extLst>
          </p:cNvPr>
          <p:cNvSpPr txBox="1"/>
          <p:nvPr/>
        </p:nvSpPr>
        <p:spPr>
          <a:xfrm>
            <a:off x="516792" y="1617653"/>
            <a:ext cx="2461299"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Trebuchet MS"/>
                <a:ea typeface="+mn-ea"/>
                <a:cs typeface="+mn-cs"/>
              </a:rPr>
              <a:t>Actual and estimated projected national health expenditures, billions in 2019 and 2020</a:t>
            </a:r>
          </a:p>
        </p:txBody>
      </p:sp>
      <p:sp>
        <p:nvSpPr>
          <p:cNvPr id="8" name="Subtitle 1">
            <a:extLst>
              <a:ext uri="{FF2B5EF4-FFF2-40B4-BE49-F238E27FC236}">
                <a16:creationId xmlns:a16="http://schemas.microsoft.com/office/drawing/2014/main" id="{18BA0901-9F07-45D1-9C04-D07B58EA16DB}"/>
              </a:ext>
            </a:extLst>
          </p:cNvPr>
          <p:cNvSpPr>
            <a:spLocks noGrp="1"/>
          </p:cNvSpPr>
          <p:nvPr>
            <p:ph type="subTitle" idx="1"/>
          </p:nvPr>
        </p:nvSpPr>
        <p:spPr>
          <a:xfrm>
            <a:off x="516792" y="177796"/>
            <a:ext cx="8029689" cy="246930"/>
          </a:xfrm>
        </p:spPr>
        <p:txBody>
          <a:bodyPr/>
          <a:lstStyle/>
          <a:p>
            <a:r>
              <a:rPr lang="en-US" dirty="0"/>
              <a:t>EXHIBIT 17</a:t>
            </a:r>
          </a:p>
        </p:txBody>
      </p:sp>
      <p:sp>
        <p:nvSpPr>
          <p:cNvPr id="10" name="Rectangle 9">
            <a:extLst>
              <a:ext uri="{FF2B5EF4-FFF2-40B4-BE49-F238E27FC236}">
                <a16:creationId xmlns:a16="http://schemas.microsoft.com/office/drawing/2014/main" id="{06E46E16-1033-45E2-9A43-39FF169F553B}"/>
              </a:ext>
            </a:extLst>
          </p:cNvPr>
          <p:cNvSpPr/>
          <p:nvPr/>
        </p:nvSpPr>
        <p:spPr>
          <a:xfrm>
            <a:off x="8546482" y="6242583"/>
            <a:ext cx="258906" cy="239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0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E81B5B4-B55D-4E30-B610-F24BA6E6D1D8}"/>
              </a:ext>
            </a:extLst>
          </p:cNvPr>
          <p:cNvSpPr>
            <a:spLocks noGrp="1"/>
          </p:cNvSpPr>
          <p:nvPr>
            <p:ph type="subTitle" idx="1"/>
          </p:nvPr>
        </p:nvSpPr>
        <p:spPr/>
        <p:txBody>
          <a:bodyPr/>
          <a:lstStyle/>
          <a:p>
            <a:r>
              <a:rPr lang="en-US"/>
              <a:t>EXHIBIT 2</a:t>
            </a:r>
          </a:p>
        </p:txBody>
      </p:sp>
      <p:sp>
        <p:nvSpPr>
          <p:cNvPr id="3" name="Title 2">
            <a:extLst>
              <a:ext uri="{FF2B5EF4-FFF2-40B4-BE49-F238E27FC236}">
                <a16:creationId xmlns:a16="http://schemas.microsoft.com/office/drawing/2014/main" id="{CBC5B020-C03C-475D-BB82-FA30CA6E1539}"/>
              </a:ext>
            </a:extLst>
          </p:cNvPr>
          <p:cNvSpPr>
            <a:spLocks noGrp="1"/>
          </p:cNvSpPr>
          <p:nvPr>
            <p:ph type="ctrTitle"/>
          </p:nvPr>
        </p:nvSpPr>
        <p:spPr/>
        <p:txBody>
          <a:bodyPr>
            <a:normAutofit/>
          </a:bodyPr>
          <a:lstStyle/>
          <a:p>
            <a:r>
              <a:rPr lang="en-US" sz="2800" dirty="0"/>
              <a:t>The uninsured rate fell over the course of the pandemic</a:t>
            </a:r>
          </a:p>
        </p:txBody>
      </p:sp>
      <p:graphicFrame>
        <p:nvGraphicFramePr>
          <p:cNvPr id="7" name="Chart 6">
            <a:extLst>
              <a:ext uri="{FF2B5EF4-FFF2-40B4-BE49-F238E27FC236}">
                <a16:creationId xmlns:a16="http://schemas.microsoft.com/office/drawing/2014/main" id="{CEB769A8-76F6-4659-8193-F70D8B6785E7}"/>
              </a:ext>
            </a:extLst>
          </p:cNvPr>
          <p:cNvGraphicFramePr/>
          <p:nvPr>
            <p:extLst>
              <p:ext uri="{D42A27DB-BD31-4B8C-83A1-F6EECF244321}">
                <p14:modId xmlns:p14="http://schemas.microsoft.com/office/powerpoint/2010/main" val="349068117"/>
              </p:ext>
            </p:extLst>
          </p:nvPr>
        </p:nvGraphicFramePr>
        <p:xfrm>
          <a:off x="612476" y="2047705"/>
          <a:ext cx="7919047" cy="355989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5CBDBB4B-346E-4769-9485-3D99636DCA3D}"/>
              </a:ext>
            </a:extLst>
          </p:cNvPr>
          <p:cNvCxnSpPr/>
          <p:nvPr/>
        </p:nvCxnSpPr>
        <p:spPr>
          <a:xfrm>
            <a:off x="11651" y="2529458"/>
            <a:ext cx="0" cy="23717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EE37D6-72CB-476A-8029-7379B2801F93}"/>
              </a:ext>
            </a:extLst>
          </p:cNvPr>
          <p:cNvSpPr txBox="1"/>
          <p:nvPr/>
        </p:nvSpPr>
        <p:spPr>
          <a:xfrm>
            <a:off x="656389" y="1491908"/>
            <a:ext cx="7120704"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C515A"/>
                </a:solidFill>
                <a:effectLst/>
                <a:uLnTx/>
                <a:uFillTx/>
                <a:latin typeface="Trebuchet MS"/>
              </a:rPr>
              <a:t>Percent of individuals under 65 years of age without health insurance, </a:t>
            </a:r>
            <a:r>
              <a:rPr lang="en-US" sz="1400" i="1" dirty="0">
                <a:solidFill>
                  <a:srgbClr val="4C515A"/>
                </a:solidFill>
                <a:latin typeface="Trebuchet MS"/>
              </a:rPr>
              <a:t>2009</a:t>
            </a:r>
            <a:r>
              <a:rPr kumimoji="0" lang="en-US" sz="1400" b="0" i="1" u="none" strike="noStrike" kern="1200" cap="none" spc="0" normalizeH="0" baseline="0" noProof="0" dirty="0">
                <a:ln>
                  <a:noFill/>
                </a:ln>
                <a:solidFill>
                  <a:srgbClr val="4C515A"/>
                </a:solidFill>
                <a:effectLst/>
                <a:uLnTx/>
                <a:uFillTx/>
                <a:latin typeface="Trebuchet MS"/>
              </a:rPr>
              <a:t>–2021</a:t>
            </a:r>
          </a:p>
        </p:txBody>
      </p:sp>
      <p:sp>
        <p:nvSpPr>
          <p:cNvPr id="10" name="Text Placeholder 2">
            <a:extLst>
              <a:ext uri="{FF2B5EF4-FFF2-40B4-BE49-F238E27FC236}">
                <a16:creationId xmlns:a16="http://schemas.microsoft.com/office/drawing/2014/main" id="{00E414FD-B39B-45C0-B758-0383B51C8D0A}"/>
              </a:ext>
            </a:extLst>
          </p:cNvPr>
          <p:cNvSpPr txBox="1">
            <a:spLocks/>
          </p:cNvSpPr>
          <p:nvPr/>
        </p:nvSpPr>
        <p:spPr>
          <a:xfrm>
            <a:off x="2189747" y="5855621"/>
            <a:ext cx="6497053" cy="921751"/>
          </a:xfrm>
          <a:prstGeom prst="rect">
            <a:avLst/>
          </a:prstGeom>
        </p:spPr>
        <p:txBody>
          <a:bodyP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10" normalizeH="0" baseline="0" noProof="0" dirty="0">
                <a:ln>
                  <a:noFill/>
                </a:ln>
                <a:solidFill>
                  <a:srgbClr val="4C515A"/>
                </a:solidFill>
                <a:effectLst/>
                <a:uLnTx/>
                <a:uFillTx/>
                <a:latin typeface="Trebuchet MS"/>
                <a:ea typeface="+mn-ea"/>
                <a:cs typeface="+mn-cs"/>
              </a:rPr>
              <a:t>Source: Cohen RA. </a:t>
            </a:r>
            <a:r>
              <a:rPr kumimoji="0" lang="en-US" sz="900" b="0" i="0" u="none" strike="noStrike" kern="800" cap="none" spc="-10" normalizeH="0" baseline="0" noProof="0" dirty="0">
                <a:ln>
                  <a:noFill/>
                </a:ln>
                <a:solidFill>
                  <a:srgbClr val="4C515A"/>
                </a:solidFill>
                <a:effectLst/>
                <a:uLnTx/>
                <a:uFillTx/>
                <a:latin typeface="Trebuchet MS"/>
                <a:ea typeface="+mn-ea"/>
                <a:cs typeface="+mn-cs"/>
                <a:hlinkClick r:id="rId3"/>
              </a:rPr>
              <a:t>Long-term trends in health insurance: Estimates from the National Health Interview Survey, United States, 2009–2018 (Table 1).</a:t>
            </a:r>
            <a:r>
              <a:rPr kumimoji="0" lang="en-US" sz="900" b="0" i="0" u="none" strike="noStrike" kern="800" cap="none" spc="-10" normalizeH="0" baseline="0" noProof="0" dirty="0">
                <a:ln>
                  <a:noFill/>
                </a:ln>
                <a:solidFill>
                  <a:srgbClr val="4C515A"/>
                </a:solidFill>
                <a:effectLst/>
                <a:uLnTx/>
                <a:uFillTx/>
                <a:latin typeface="Trebuchet MS"/>
                <a:ea typeface="+mn-ea"/>
                <a:cs typeface="+mn-cs"/>
              </a:rPr>
              <a:t> National Center for Health Statistics. July 2019.</a:t>
            </a:r>
          </a:p>
          <a:p>
            <a:pPr marL="0" indent="0">
              <a:buClr>
                <a:srgbClr val="044C7F"/>
              </a:buClr>
              <a:buNone/>
              <a:defRPr/>
            </a:pPr>
            <a:r>
              <a:rPr kumimoji="0" lang="en-US" sz="900" b="0" i="0" u="none" strike="noStrike" kern="800" cap="none" spc="-10" normalizeH="0" baseline="0" noProof="0" dirty="0">
                <a:ln>
                  <a:noFill/>
                </a:ln>
                <a:solidFill>
                  <a:srgbClr val="4C515A"/>
                </a:solidFill>
                <a:effectLst/>
                <a:uLnTx/>
                <a:uFillTx/>
                <a:latin typeface="Trebuchet MS"/>
                <a:ea typeface="+mn-ea"/>
                <a:cs typeface="+mn-cs"/>
              </a:rPr>
              <a:t>National Center for Health Statistics. </a:t>
            </a:r>
            <a:r>
              <a:rPr kumimoji="0" lang="en-US" sz="900" b="0" i="0" u="none" strike="noStrike" kern="800" cap="none" spc="-10" normalizeH="0" baseline="0" noProof="0" dirty="0">
                <a:ln>
                  <a:noFill/>
                </a:ln>
                <a:solidFill>
                  <a:srgbClr val="4C515A"/>
                </a:solidFill>
                <a:effectLst/>
                <a:uLnTx/>
                <a:uFillTx/>
                <a:latin typeface="Trebuchet MS"/>
                <a:ea typeface="+mn-ea"/>
                <a:cs typeface="+mn-cs"/>
                <a:hlinkClick r:id="rId4"/>
              </a:rPr>
              <a:t>Health Insurance Coverage: Early Release of Estimates From the National Health Interview Survey, 2020</a:t>
            </a:r>
            <a:r>
              <a:rPr kumimoji="0" lang="en-US" sz="900" b="0" i="0" u="none" strike="noStrike" kern="800" cap="none" spc="-10" normalizeH="0" baseline="0" noProof="0" dirty="0">
                <a:ln>
                  <a:noFill/>
                </a:ln>
                <a:solidFill>
                  <a:srgbClr val="4C515A"/>
                </a:solidFill>
                <a:effectLst/>
                <a:uLnTx/>
                <a:uFillTx/>
                <a:latin typeface="Trebuchet MS"/>
                <a:ea typeface="+mn-ea"/>
                <a:cs typeface="+mn-cs"/>
              </a:rPr>
              <a:t>. August 2021; </a:t>
            </a:r>
            <a:r>
              <a:rPr kumimoji="0" lang="en-US" sz="900" b="0" i="0" u="none" strike="noStrike" kern="800" cap="none" spc="-10" normalizeH="0" baseline="0" noProof="0" dirty="0">
                <a:ln>
                  <a:noFill/>
                </a:ln>
                <a:solidFill>
                  <a:srgbClr val="4C515A"/>
                </a:solidFill>
                <a:effectLst/>
                <a:uLnTx/>
                <a:uFillTx/>
                <a:latin typeface="Trebuchet MS"/>
                <a:ea typeface="+mn-ea"/>
                <a:cs typeface="+mn-cs"/>
                <a:hlinkClick r:id="rId5"/>
              </a:rPr>
              <a:t>Health Insurance Coverage: Early Release of Quarterly Estimates From the National Health Interview Survey, July 2020–September 2021</a:t>
            </a:r>
            <a:r>
              <a:rPr kumimoji="0" lang="en-US" sz="900" b="0" i="0" u="none" strike="noStrike" kern="800" cap="none" spc="-10" normalizeH="0" baseline="0" noProof="0" dirty="0">
                <a:ln>
                  <a:noFill/>
                </a:ln>
                <a:solidFill>
                  <a:srgbClr val="4C515A"/>
                </a:solidFill>
                <a:effectLst/>
                <a:uLnTx/>
                <a:uFillTx/>
                <a:latin typeface="Trebuchet MS"/>
                <a:ea typeface="+mn-ea"/>
                <a:cs typeface="+mn-cs"/>
              </a:rPr>
              <a:t>, January 2022.</a:t>
            </a:r>
          </a:p>
        </p:txBody>
      </p:sp>
      <p:sp>
        <p:nvSpPr>
          <p:cNvPr id="13" name="TextBox 12">
            <a:extLst>
              <a:ext uri="{FF2B5EF4-FFF2-40B4-BE49-F238E27FC236}">
                <a16:creationId xmlns:a16="http://schemas.microsoft.com/office/drawing/2014/main" id="{B440B8B0-45A4-4F9A-BD62-C4B6BE1F5DCE}"/>
              </a:ext>
            </a:extLst>
          </p:cNvPr>
          <p:cNvSpPr txBox="1"/>
          <p:nvPr/>
        </p:nvSpPr>
        <p:spPr>
          <a:xfrm>
            <a:off x="1751705" y="4380703"/>
            <a:ext cx="898534"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C515A"/>
                </a:solidFill>
                <a:effectLst/>
                <a:uLnTx/>
                <a:uFillTx/>
                <a:latin typeface="Trebuchet MS"/>
                <a:ea typeface="+mn-ea"/>
                <a:cs typeface="+mn-cs"/>
              </a:rPr>
              <a:t>ACA passed, 2010</a:t>
            </a:r>
          </a:p>
        </p:txBody>
      </p:sp>
      <p:sp>
        <p:nvSpPr>
          <p:cNvPr id="15" name="TextBox 14">
            <a:extLst>
              <a:ext uri="{FF2B5EF4-FFF2-40B4-BE49-F238E27FC236}">
                <a16:creationId xmlns:a16="http://schemas.microsoft.com/office/drawing/2014/main" id="{14350D48-D4CC-4A01-BF35-8D02FBF0E0CE}"/>
              </a:ext>
            </a:extLst>
          </p:cNvPr>
          <p:cNvSpPr txBox="1"/>
          <p:nvPr/>
        </p:nvSpPr>
        <p:spPr>
          <a:xfrm>
            <a:off x="3516061" y="4380703"/>
            <a:ext cx="1659986"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C515A"/>
                </a:solidFill>
                <a:effectLst/>
                <a:uLnTx/>
                <a:uFillTx/>
                <a:latin typeface="Trebuchet MS"/>
                <a:ea typeface="+mn-ea"/>
                <a:cs typeface="+mn-cs"/>
              </a:rPr>
              <a:t>ACA major coverage expansions, 2014</a:t>
            </a:r>
          </a:p>
        </p:txBody>
      </p:sp>
      <p:cxnSp>
        <p:nvCxnSpPr>
          <p:cNvPr id="14" name="Straight Connector 13">
            <a:extLst>
              <a:ext uri="{FF2B5EF4-FFF2-40B4-BE49-F238E27FC236}">
                <a16:creationId xmlns:a16="http://schemas.microsoft.com/office/drawing/2014/main" id="{7EFC43DC-E820-4534-906F-7D0712EC628B}"/>
              </a:ext>
            </a:extLst>
          </p:cNvPr>
          <p:cNvCxnSpPr>
            <a:cxnSpLocks/>
          </p:cNvCxnSpPr>
          <p:nvPr/>
        </p:nvCxnSpPr>
        <p:spPr>
          <a:xfrm>
            <a:off x="3688509" y="2320825"/>
            <a:ext cx="0" cy="30136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3E0A64-7D97-4EE4-975A-760A404E7CF6}"/>
              </a:ext>
            </a:extLst>
          </p:cNvPr>
          <p:cNvCxnSpPr>
            <a:cxnSpLocks/>
          </p:cNvCxnSpPr>
          <p:nvPr/>
        </p:nvCxnSpPr>
        <p:spPr>
          <a:xfrm>
            <a:off x="1735801" y="2320825"/>
            <a:ext cx="0" cy="30136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EEBD8D8-5AB6-4292-AEC7-063BF36AF52C}"/>
              </a:ext>
            </a:extLst>
          </p:cNvPr>
          <p:cNvSpPr/>
          <p:nvPr/>
        </p:nvSpPr>
        <p:spPr>
          <a:xfrm>
            <a:off x="8686800" y="6258757"/>
            <a:ext cx="173115" cy="239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63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8F244A0-0606-4038-881E-6EDD6A23E52A}"/>
              </a:ext>
            </a:extLst>
          </p:cNvPr>
          <p:cNvSpPr>
            <a:spLocks noGrp="1"/>
          </p:cNvSpPr>
          <p:nvPr>
            <p:ph type="subTitle" idx="1"/>
          </p:nvPr>
        </p:nvSpPr>
        <p:spPr/>
        <p:txBody>
          <a:bodyPr/>
          <a:lstStyle/>
          <a:p>
            <a:r>
              <a:rPr lang="en-US" dirty="0"/>
              <a:t>EXHIBIT 3</a:t>
            </a:r>
          </a:p>
        </p:txBody>
      </p:sp>
      <p:sp>
        <p:nvSpPr>
          <p:cNvPr id="4" name="Title 3">
            <a:extLst>
              <a:ext uri="{FF2B5EF4-FFF2-40B4-BE49-F238E27FC236}">
                <a16:creationId xmlns:a16="http://schemas.microsoft.com/office/drawing/2014/main" id="{D6607417-59E1-48C8-BFD8-95C582BDDD54}"/>
              </a:ext>
            </a:extLst>
          </p:cNvPr>
          <p:cNvSpPr>
            <a:spLocks noGrp="1"/>
          </p:cNvSpPr>
          <p:nvPr>
            <p:ph type="ctrTitle"/>
          </p:nvPr>
        </p:nvSpPr>
        <p:spPr>
          <a:xfrm>
            <a:off x="645560" y="514555"/>
            <a:ext cx="7919047" cy="1185034"/>
          </a:xfrm>
        </p:spPr>
        <p:txBody>
          <a:bodyPr>
            <a:normAutofit/>
          </a:bodyPr>
          <a:lstStyle/>
          <a:p>
            <a:r>
              <a:rPr lang="en-US" sz="2800"/>
              <a:t>Who are the remaining uninsured?</a:t>
            </a:r>
          </a:p>
        </p:txBody>
      </p:sp>
      <p:graphicFrame>
        <p:nvGraphicFramePr>
          <p:cNvPr id="7" name="Chart 6">
            <a:extLst>
              <a:ext uri="{FF2B5EF4-FFF2-40B4-BE49-F238E27FC236}">
                <a16:creationId xmlns:a16="http://schemas.microsoft.com/office/drawing/2014/main" id="{0AE59E25-88B6-47F6-AB27-E5AEE2D843F5}"/>
              </a:ext>
            </a:extLst>
          </p:cNvPr>
          <p:cNvGraphicFramePr/>
          <p:nvPr>
            <p:extLst>
              <p:ext uri="{D42A27DB-BD31-4B8C-83A1-F6EECF244321}">
                <p14:modId xmlns:p14="http://schemas.microsoft.com/office/powerpoint/2010/main" val="2400589070"/>
              </p:ext>
            </p:extLst>
          </p:nvPr>
        </p:nvGraphicFramePr>
        <p:xfrm>
          <a:off x="711818" y="944330"/>
          <a:ext cx="7750277" cy="512799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569B91A5-A396-438B-9974-60E1B42636E6}"/>
              </a:ext>
            </a:extLst>
          </p:cNvPr>
          <p:cNvSpPr txBox="1"/>
          <p:nvPr/>
        </p:nvSpPr>
        <p:spPr>
          <a:xfrm>
            <a:off x="4605084" y="4761238"/>
            <a:ext cx="1307317" cy="3322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Trebuchet MS"/>
                <a:ea typeface="+mn-ea"/>
                <a:cs typeface="+mn-cs"/>
              </a:rPr>
              <a:t>3.6 million</a:t>
            </a:r>
          </a:p>
        </p:txBody>
      </p:sp>
      <p:sp>
        <p:nvSpPr>
          <p:cNvPr id="14" name="TextBox 1">
            <a:extLst>
              <a:ext uri="{FF2B5EF4-FFF2-40B4-BE49-F238E27FC236}">
                <a16:creationId xmlns:a16="http://schemas.microsoft.com/office/drawing/2014/main" id="{C8B8D6EF-ADAB-4A99-9599-06087EBAB5A5}"/>
              </a:ext>
            </a:extLst>
          </p:cNvPr>
          <p:cNvSpPr txBox="1"/>
          <p:nvPr/>
        </p:nvSpPr>
        <p:spPr>
          <a:xfrm>
            <a:off x="3614484" y="2157171"/>
            <a:ext cx="1163256" cy="3322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Trebuchet MS"/>
                <a:ea typeface="+mn-ea"/>
                <a:cs typeface="+mn-cs"/>
              </a:rPr>
              <a:t>3.1 million</a:t>
            </a:r>
          </a:p>
        </p:txBody>
      </p:sp>
      <p:sp>
        <p:nvSpPr>
          <p:cNvPr id="9" name="Rectangle 8">
            <a:extLst>
              <a:ext uri="{FF2B5EF4-FFF2-40B4-BE49-F238E27FC236}">
                <a16:creationId xmlns:a16="http://schemas.microsoft.com/office/drawing/2014/main" id="{C535C4FC-353E-4FA9-A036-0FCBD12CAB6A}"/>
              </a:ext>
            </a:extLst>
          </p:cNvPr>
          <p:cNvSpPr/>
          <p:nvPr/>
        </p:nvSpPr>
        <p:spPr>
          <a:xfrm>
            <a:off x="8637974" y="6258757"/>
            <a:ext cx="221942" cy="239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659BC5-19CF-4739-9A55-6BAE4A7F3FD9}"/>
              </a:ext>
            </a:extLst>
          </p:cNvPr>
          <p:cNvSpPr txBox="1"/>
          <p:nvPr/>
        </p:nvSpPr>
        <p:spPr>
          <a:xfrm>
            <a:off x="3940213" y="2418605"/>
            <a:ext cx="837527" cy="307777"/>
          </a:xfrm>
          <a:prstGeom prst="rect">
            <a:avLst/>
          </a:prstGeom>
          <a:noFill/>
        </p:spPr>
        <p:txBody>
          <a:bodyPr wrap="square" rtlCol="0">
            <a:spAutoFit/>
          </a:bodyPr>
          <a:lstStyle/>
          <a:p>
            <a:r>
              <a:rPr lang="en-US" sz="1400">
                <a:solidFill>
                  <a:schemeClr val="bg1"/>
                </a:solidFill>
              </a:rPr>
              <a:t>(11%)</a:t>
            </a:r>
          </a:p>
        </p:txBody>
      </p:sp>
      <p:sp>
        <p:nvSpPr>
          <p:cNvPr id="10" name="TextBox 9">
            <a:extLst>
              <a:ext uri="{FF2B5EF4-FFF2-40B4-BE49-F238E27FC236}">
                <a16:creationId xmlns:a16="http://schemas.microsoft.com/office/drawing/2014/main" id="{461BE033-BA10-47F2-A861-46DD7F85198A}"/>
              </a:ext>
            </a:extLst>
          </p:cNvPr>
          <p:cNvSpPr txBox="1"/>
          <p:nvPr/>
        </p:nvSpPr>
        <p:spPr>
          <a:xfrm>
            <a:off x="5409817" y="4073776"/>
            <a:ext cx="656948" cy="307777"/>
          </a:xfrm>
          <a:prstGeom prst="rect">
            <a:avLst/>
          </a:prstGeom>
          <a:noFill/>
        </p:spPr>
        <p:txBody>
          <a:bodyPr wrap="square" rtlCol="0">
            <a:spAutoFit/>
          </a:bodyPr>
          <a:lstStyle/>
          <a:p>
            <a:r>
              <a:rPr lang="en-US" sz="1400">
                <a:solidFill>
                  <a:schemeClr val="bg1"/>
                </a:solidFill>
              </a:rPr>
              <a:t>(38%)</a:t>
            </a:r>
          </a:p>
        </p:txBody>
      </p:sp>
      <p:sp>
        <p:nvSpPr>
          <p:cNvPr id="11" name="Text Placeholder 3">
            <a:extLst>
              <a:ext uri="{FF2B5EF4-FFF2-40B4-BE49-F238E27FC236}">
                <a16:creationId xmlns:a16="http://schemas.microsoft.com/office/drawing/2014/main" id="{7B284404-FF28-4F8D-95E1-F25884D87F5F}"/>
              </a:ext>
            </a:extLst>
          </p:cNvPr>
          <p:cNvSpPr txBox="1">
            <a:spLocks/>
          </p:cNvSpPr>
          <p:nvPr/>
        </p:nvSpPr>
        <p:spPr>
          <a:xfrm>
            <a:off x="2124891" y="6238566"/>
            <a:ext cx="6593659" cy="489213"/>
          </a:xfrm>
          <a:prstGeom prst="rect">
            <a:avLst/>
          </a:prstGeom>
        </p:spPr>
        <p:txBody>
          <a:bodyPr>
            <a:noAutofit/>
          </a:bodyP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10" normalizeH="0" baseline="0" noProof="0" dirty="0">
                <a:ln>
                  <a:noFill/>
                </a:ln>
                <a:solidFill>
                  <a:srgbClr val="4C515A"/>
                </a:solidFill>
                <a:effectLst/>
                <a:uLnTx/>
                <a:uFillTx/>
                <a:latin typeface="Trebuchet MS"/>
                <a:ea typeface="+mn-ea"/>
                <a:cs typeface="+mn-cs"/>
              </a:rPr>
              <a:t>Source: Sara R. Collins and Gabriella N. Aboulafia, “</a:t>
            </a:r>
            <a:r>
              <a:rPr kumimoji="0" lang="en-US" sz="900" b="0" i="0" u="none" strike="noStrike" kern="800" cap="none" spc="-10" normalizeH="0" baseline="0" noProof="0" dirty="0">
                <a:ln>
                  <a:noFill/>
                </a:ln>
                <a:solidFill>
                  <a:srgbClr val="4C515A"/>
                </a:solidFill>
                <a:effectLst/>
                <a:uLnTx/>
                <a:uFillTx/>
                <a:latin typeface="Trebuchet MS"/>
                <a:ea typeface="+mn-ea"/>
                <a:cs typeface="+mn-cs"/>
                <a:hlinkClick r:id="rId4"/>
              </a:rPr>
              <a:t>Will the American Rescue Plan Reduce the Number of Uninsured Americans?</a:t>
            </a:r>
            <a:r>
              <a:rPr kumimoji="0" lang="en-US" sz="900" b="0" i="0" u="none" strike="noStrike" kern="800" cap="none" spc="-10" normalizeH="0" baseline="0" noProof="0" dirty="0">
                <a:ln>
                  <a:noFill/>
                </a:ln>
                <a:solidFill>
                  <a:srgbClr val="4C515A"/>
                </a:solidFill>
                <a:effectLst/>
                <a:uLnTx/>
                <a:uFillTx/>
                <a:latin typeface="Trebuchet MS"/>
                <a:ea typeface="+mn-ea"/>
                <a:cs typeface="+mn-cs"/>
              </a:rPr>
              <a:t>,” </a:t>
            </a:r>
            <a:r>
              <a:rPr kumimoji="0" lang="en-US" sz="900" b="0" i="1" u="none" strike="noStrike" kern="800" cap="none" spc="-10" normalizeH="0" baseline="0" noProof="0" dirty="0">
                <a:ln>
                  <a:noFill/>
                </a:ln>
                <a:solidFill>
                  <a:srgbClr val="4C515A"/>
                </a:solidFill>
                <a:effectLst/>
                <a:uLnTx/>
                <a:uFillTx/>
                <a:latin typeface="Trebuchet MS"/>
                <a:ea typeface="+mn-ea"/>
                <a:cs typeface="+mn-cs"/>
              </a:rPr>
              <a:t>To the Point (blog)</a:t>
            </a:r>
            <a:r>
              <a:rPr kumimoji="0" lang="en-US" sz="900" b="0" i="0" u="none" strike="noStrike" kern="800" cap="none" spc="-10" normalizeH="0" baseline="0" noProof="0" dirty="0">
                <a:ln>
                  <a:noFill/>
                </a:ln>
                <a:solidFill>
                  <a:srgbClr val="4C515A"/>
                </a:solidFill>
                <a:effectLst/>
                <a:uLnTx/>
                <a:uFillTx/>
                <a:latin typeface="Trebuchet MS"/>
                <a:ea typeface="+mn-ea"/>
                <a:cs typeface="+mn-cs"/>
              </a:rPr>
              <a:t>, Commonwealth Fund, Mar. 22, 2021.</a:t>
            </a:r>
          </a:p>
        </p:txBody>
      </p:sp>
    </p:spTree>
    <p:extLst>
      <p:ext uri="{BB962C8B-B14F-4D97-AF65-F5344CB8AC3E}">
        <p14:creationId xmlns:p14="http://schemas.microsoft.com/office/powerpoint/2010/main" val="378073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526655E-1C90-4F90-8FE8-16E54A285688}"/>
              </a:ext>
            </a:extLst>
          </p:cNvPr>
          <p:cNvSpPr>
            <a:spLocks noGrp="1"/>
          </p:cNvSpPr>
          <p:nvPr>
            <p:ph type="subTitle" idx="1"/>
          </p:nvPr>
        </p:nvSpPr>
        <p:spPr/>
        <p:txBody>
          <a:bodyPr/>
          <a:lstStyle/>
          <a:p>
            <a:r>
              <a:rPr lang="en-US" dirty="0"/>
              <a:t>EXHIBIT 4</a:t>
            </a:r>
          </a:p>
        </p:txBody>
      </p:sp>
      <p:sp>
        <p:nvSpPr>
          <p:cNvPr id="4" name="Title 3">
            <a:extLst>
              <a:ext uri="{FF2B5EF4-FFF2-40B4-BE49-F238E27FC236}">
                <a16:creationId xmlns:a16="http://schemas.microsoft.com/office/drawing/2014/main" id="{1D3F8C29-5307-4531-9D05-AFE4F90EFC2E}"/>
              </a:ext>
            </a:extLst>
          </p:cNvPr>
          <p:cNvSpPr>
            <a:spLocks noGrp="1"/>
          </p:cNvSpPr>
          <p:nvPr>
            <p:ph type="ctrTitle"/>
          </p:nvPr>
        </p:nvSpPr>
        <p:spPr>
          <a:xfrm>
            <a:off x="627434" y="514555"/>
            <a:ext cx="8091487" cy="1185034"/>
          </a:xfrm>
        </p:spPr>
        <p:txBody>
          <a:bodyPr>
            <a:normAutofit/>
          </a:bodyPr>
          <a:lstStyle/>
          <a:p>
            <a:r>
              <a:rPr lang="en-US" dirty="0"/>
              <a:t>Automatic enrollment would reduce the number of uninsured Americans</a:t>
            </a:r>
          </a:p>
        </p:txBody>
      </p:sp>
      <p:graphicFrame>
        <p:nvGraphicFramePr>
          <p:cNvPr id="5" name="Chart Placeholder 11">
            <a:extLst>
              <a:ext uri="{FF2B5EF4-FFF2-40B4-BE49-F238E27FC236}">
                <a16:creationId xmlns:a16="http://schemas.microsoft.com/office/drawing/2014/main" id="{5BFAD7C6-8D4A-4B3F-BCC7-68FCA477D6A8}"/>
              </a:ext>
            </a:extLst>
          </p:cNvPr>
          <p:cNvGraphicFramePr>
            <a:graphicFrameLocks noGrp="1"/>
          </p:cNvGraphicFramePr>
          <p:nvPr>
            <p:ph type="chart" sz="quarter" idx="19"/>
            <p:extLst>
              <p:ext uri="{D42A27DB-BD31-4B8C-83A1-F6EECF244321}">
                <p14:modId xmlns:p14="http://schemas.microsoft.com/office/powerpoint/2010/main" val="2788935955"/>
              </p:ext>
            </p:extLst>
          </p:nvPr>
        </p:nvGraphicFramePr>
        <p:xfrm>
          <a:off x="627434" y="1234249"/>
          <a:ext cx="8091487" cy="37195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281B1FF-A5B3-49C1-98FD-655F453529F9}"/>
              </a:ext>
            </a:extLst>
          </p:cNvPr>
          <p:cNvSpPr txBox="1"/>
          <p:nvPr/>
        </p:nvSpPr>
        <p:spPr>
          <a:xfrm>
            <a:off x="519343" y="5086905"/>
            <a:ext cx="8199578" cy="1061829"/>
          </a:xfrm>
          <a:prstGeom prst="rect">
            <a:avLst/>
          </a:prstGeom>
          <a:noFill/>
        </p:spPr>
        <p:txBody>
          <a:bodyPr wrap="square">
            <a:spAutoFit/>
          </a:bodyPr>
          <a:lstStyle/>
          <a:p>
            <a:r>
              <a:rPr lang="en-US" sz="900" dirty="0"/>
              <a:t>Data: Health Insurance Policy Simulation Model, Urban Institute, 2021. </a:t>
            </a:r>
          </a:p>
          <a:p>
            <a:endParaRPr lang="en-US" sz="900" dirty="0"/>
          </a:p>
          <a:p>
            <a:r>
              <a:rPr lang="en-US" sz="900" dirty="0"/>
              <a:t>Notes: ARPA = the American Rescue Plan Act. To produce estimates akin to steady-state effects, we do not include temporary reforms to health insurance premium subsidies enacted as part of the American Rescue Plan Act. </a:t>
            </a:r>
          </a:p>
          <a:p>
            <a:r>
              <a:rPr lang="en-US" sz="900" dirty="0"/>
              <a:t>Limited autoenrollment would apply to a narrow segment of the population: low-income people who are eligible for comprehensive $0 premium coverage and who can be identified through their participation in other public assistance programs. Strong auto-enrollment assumes elimination of the 100 percent of poverty threshold for marketplace subsidy eligibility thereby covering everyone in the Medicaid gap.</a:t>
            </a:r>
          </a:p>
        </p:txBody>
      </p:sp>
      <p:sp>
        <p:nvSpPr>
          <p:cNvPr id="8" name="TextBox 7">
            <a:extLst>
              <a:ext uri="{FF2B5EF4-FFF2-40B4-BE49-F238E27FC236}">
                <a16:creationId xmlns:a16="http://schemas.microsoft.com/office/drawing/2014/main" id="{E98CE8D5-76D0-43AF-9CF8-31D1096A0471}"/>
              </a:ext>
            </a:extLst>
          </p:cNvPr>
          <p:cNvSpPr txBox="1"/>
          <p:nvPr/>
        </p:nvSpPr>
        <p:spPr>
          <a:xfrm>
            <a:off x="2521259" y="6228029"/>
            <a:ext cx="5613216" cy="369332"/>
          </a:xfrm>
          <a:prstGeom prst="rect">
            <a:avLst/>
          </a:prstGeom>
          <a:noFill/>
        </p:spPr>
        <p:txBody>
          <a:bodyPr wrap="square">
            <a:spAutoFit/>
          </a:bodyPr>
          <a:lstStyle/>
          <a:p>
            <a:r>
              <a:rPr lang="en-US" sz="900" dirty="0"/>
              <a:t>Source: Linda J. Blumberg, John Holahan, and Jason Levitis, </a:t>
            </a:r>
            <a:r>
              <a:rPr lang="en-US" sz="900" i="1" dirty="0">
                <a:hlinkClick r:id="rId3"/>
              </a:rPr>
              <a:t>How Auto-Enrollment Can Achieve Near-Universal Coverage: Policy and Implementation Issues</a:t>
            </a:r>
            <a:r>
              <a:rPr lang="en-US" sz="900" dirty="0"/>
              <a:t> (June 2021). </a:t>
            </a:r>
          </a:p>
        </p:txBody>
      </p:sp>
      <p:sp>
        <p:nvSpPr>
          <p:cNvPr id="9" name="TextBox 8">
            <a:extLst>
              <a:ext uri="{FF2B5EF4-FFF2-40B4-BE49-F238E27FC236}">
                <a16:creationId xmlns:a16="http://schemas.microsoft.com/office/drawing/2014/main" id="{A0E9EC95-22A3-4079-8679-DC370E0EBB45}"/>
              </a:ext>
            </a:extLst>
          </p:cNvPr>
          <p:cNvSpPr txBox="1"/>
          <p:nvPr/>
        </p:nvSpPr>
        <p:spPr>
          <a:xfrm>
            <a:off x="701336" y="1926573"/>
            <a:ext cx="3199915" cy="276999"/>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Number of uninsured people (millions), 2022</a:t>
            </a:r>
          </a:p>
        </p:txBody>
      </p:sp>
      <p:sp>
        <p:nvSpPr>
          <p:cNvPr id="10" name="Rectangle 9">
            <a:extLst>
              <a:ext uri="{FF2B5EF4-FFF2-40B4-BE49-F238E27FC236}">
                <a16:creationId xmlns:a16="http://schemas.microsoft.com/office/drawing/2014/main" id="{6AC1ACD9-DFB2-4EDC-A89F-DCF36D2CEB88}"/>
              </a:ext>
            </a:extLst>
          </p:cNvPr>
          <p:cNvSpPr/>
          <p:nvPr/>
        </p:nvSpPr>
        <p:spPr>
          <a:xfrm>
            <a:off x="8686800" y="6258757"/>
            <a:ext cx="173115" cy="239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89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D8E157A-3358-4331-AEE3-F9D7AB7C5DE7}"/>
              </a:ext>
            </a:extLst>
          </p:cNvPr>
          <p:cNvSpPr>
            <a:spLocks noGrp="1"/>
          </p:cNvSpPr>
          <p:nvPr>
            <p:ph type="subTitle" idx="1"/>
          </p:nvPr>
        </p:nvSpPr>
        <p:spPr/>
        <p:txBody>
          <a:bodyPr/>
          <a:lstStyle/>
          <a:p>
            <a:r>
              <a:rPr lang="en-US" dirty="0"/>
              <a:t>EXHIBIT 5</a:t>
            </a:r>
          </a:p>
        </p:txBody>
      </p:sp>
      <p:sp>
        <p:nvSpPr>
          <p:cNvPr id="3" name="Title 2">
            <a:extLst>
              <a:ext uri="{FF2B5EF4-FFF2-40B4-BE49-F238E27FC236}">
                <a16:creationId xmlns:a16="http://schemas.microsoft.com/office/drawing/2014/main" id="{B4C70F09-0322-4CDF-8B5B-7D3378DD5A12}"/>
              </a:ext>
            </a:extLst>
          </p:cNvPr>
          <p:cNvSpPr>
            <a:spLocks noGrp="1"/>
          </p:cNvSpPr>
          <p:nvPr>
            <p:ph type="ctrTitle"/>
          </p:nvPr>
        </p:nvSpPr>
        <p:spPr/>
        <p:txBody>
          <a:bodyPr>
            <a:noAutofit/>
          </a:bodyPr>
          <a:lstStyle/>
          <a:p>
            <a:r>
              <a:rPr lang="en-US" sz="2200"/>
              <a:t>Prices accounted for nearly two-thirds of per person spending growth in employer plans, 2015-2019</a:t>
            </a:r>
          </a:p>
        </p:txBody>
      </p:sp>
      <p:sp>
        <p:nvSpPr>
          <p:cNvPr id="8" name="TextBox 7">
            <a:extLst>
              <a:ext uri="{FF2B5EF4-FFF2-40B4-BE49-F238E27FC236}">
                <a16:creationId xmlns:a16="http://schemas.microsoft.com/office/drawing/2014/main" id="{674D73C2-B084-4B41-B35A-B75AA076F87C}"/>
              </a:ext>
            </a:extLst>
          </p:cNvPr>
          <p:cNvSpPr txBox="1"/>
          <p:nvPr/>
        </p:nvSpPr>
        <p:spPr>
          <a:xfrm>
            <a:off x="859979" y="1193784"/>
            <a:ext cx="6676129" cy="27699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C515A"/>
                </a:solidFill>
                <a:effectLst/>
                <a:uLnTx/>
                <a:uFillTx/>
                <a:latin typeface="Trebuchet MS"/>
                <a:ea typeface="+mn-ea"/>
                <a:cs typeface="+mn-cs"/>
              </a:rPr>
              <a:t>Cumulative Change in per person spending, </a:t>
            </a:r>
            <a:r>
              <a:rPr lang="en-US" sz="1200" b="1" dirty="0">
                <a:solidFill>
                  <a:srgbClr val="4C515A"/>
                </a:solidFill>
                <a:latin typeface="Trebuchet MS"/>
              </a:rPr>
              <a:t>u</a:t>
            </a:r>
            <a:r>
              <a:rPr kumimoji="0" lang="en-US" sz="1200" b="1" i="0" u="none" strike="noStrike" kern="1200" cap="none" spc="0" normalizeH="0" baseline="0" noProof="0" dirty="0" err="1">
                <a:ln>
                  <a:noFill/>
                </a:ln>
                <a:solidFill>
                  <a:srgbClr val="4C515A"/>
                </a:solidFill>
                <a:effectLst/>
                <a:uLnTx/>
                <a:uFillTx/>
                <a:latin typeface="Trebuchet MS"/>
                <a:ea typeface="+mn-ea"/>
                <a:cs typeface="+mn-cs"/>
              </a:rPr>
              <a:t>tilization</a:t>
            </a:r>
            <a:r>
              <a:rPr kumimoji="0" lang="en-US" sz="1200" b="1" i="0" u="none" strike="noStrike" kern="1200" cap="none" spc="0" normalizeH="0" baseline="0" noProof="0" dirty="0">
                <a:ln>
                  <a:noFill/>
                </a:ln>
                <a:solidFill>
                  <a:srgbClr val="4C515A"/>
                </a:solidFill>
                <a:effectLst/>
                <a:uLnTx/>
                <a:uFillTx/>
                <a:latin typeface="Trebuchet MS"/>
                <a:ea typeface="+mn-ea"/>
                <a:cs typeface="+mn-cs"/>
              </a:rPr>
              <a:t>, average Price, 2015-2019</a:t>
            </a:r>
          </a:p>
        </p:txBody>
      </p:sp>
      <p:sp>
        <p:nvSpPr>
          <p:cNvPr id="7" name="Text Placeholder 2">
            <a:extLst>
              <a:ext uri="{FF2B5EF4-FFF2-40B4-BE49-F238E27FC236}">
                <a16:creationId xmlns:a16="http://schemas.microsoft.com/office/drawing/2014/main" id="{39069DBF-E472-491B-BE35-A6DA17DD2E42}"/>
              </a:ext>
            </a:extLst>
          </p:cNvPr>
          <p:cNvSpPr txBox="1">
            <a:spLocks/>
          </p:cNvSpPr>
          <p:nvPr/>
        </p:nvSpPr>
        <p:spPr>
          <a:xfrm>
            <a:off x="2032986" y="6165191"/>
            <a:ext cx="7004482" cy="692809"/>
          </a:xfrm>
          <a:prstGeom prst="rect">
            <a:avLst/>
          </a:prstGeom>
        </p:spPr>
        <p:txBody>
          <a:bodyPr>
            <a:normAutofit/>
          </a:bodyP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784"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8" normalizeH="0" baseline="0" noProof="0">
                <a:ln>
                  <a:noFill/>
                </a:ln>
                <a:solidFill>
                  <a:prstClr val="white">
                    <a:lumMod val="50000"/>
                  </a:prstClr>
                </a:solidFill>
                <a:effectLst/>
                <a:uLnTx/>
                <a:uFillTx/>
                <a:latin typeface="Trebuchet MS"/>
                <a:ea typeface="+mn-ea"/>
                <a:cs typeface="+mn-cs"/>
              </a:rPr>
              <a:t>Notes &amp; Source: Utilization and average prices account for changes in the type or intensity of services used, with the exception of prescription drugs. Prescription drug spending is the amount paid on the pharmacy claim, which reflects discounts from the wholesale price, but not manufacturer rebates. Healthcare Cost Institute, 2019 Health Care Cost and Utilization Report, released October 2021. Available here: </a:t>
            </a:r>
            <a:r>
              <a:rPr kumimoji="0" lang="en-US" sz="900" b="0" i="0" u="none" strike="noStrike" kern="800" cap="none" spc="-10" normalizeH="0" baseline="0" noProof="0">
                <a:ln>
                  <a:noFill/>
                </a:ln>
                <a:solidFill>
                  <a:srgbClr val="4C515A"/>
                </a:solidFill>
                <a:effectLst/>
                <a:uLnTx/>
                <a:uFillTx/>
                <a:latin typeface="Trebuchet MS"/>
                <a:ea typeface="+mn-ea"/>
                <a:cs typeface="+mn-cs"/>
                <a:hlinkClick r:id="rId2"/>
              </a:rPr>
              <a:t>https://healthcostinstitute.org/images/pdfs/HCCI_2019_Health_Care_Cost_and_Utilization_Report.pdf</a:t>
            </a:r>
            <a:r>
              <a:rPr kumimoji="0" lang="en-US" sz="900" b="0" i="0" u="none" strike="noStrike" kern="800" cap="none" spc="-10" normalizeH="0" baseline="0" noProof="0">
                <a:ln>
                  <a:noFill/>
                </a:ln>
                <a:solidFill>
                  <a:srgbClr val="4C515A"/>
                </a:solidFill>
                <a:effectLst/>
                <a:uLnTx/>
                <a:uFillTx/>
                <a:latin typeface="Trebuchet MS"/>
                <a:ea typeface="+mn-ea"/>
                <a:cs typeface="+mn-cs"/>
              </a:rPr>
              <a:t> </a:t>
            </a:r>
          </a:p>
        </p:txBody>
      </p:sp>
      <p:pic>
        <p:nvPicPr>
          <p:cNvPr id="10" name="Picture 9" descr="Chart, line chart&#10;&#10;Description automatically generated">
            <a:extLst>
              <a:ext uri="{FF2B5EF4-FFF2-40B4-BE49-F238E27FC236}">
                <a16:creationId xmlns:a16="http://schemas.microsoft.com/office/drawing/2014/main" id="{3B90D6C1-5162-47F7-81FC-1E291667E33E}"/>
              </a:ext>
            </a:extLst>
          </p:cNvPr>
          <p:cNvPicPr/>
          <p:nvPr/>
        </p:nvPicPr>
        <p:blipFill>
          <a:blip r:embed="rId3">
            <a:extLst>
              <a:ext uri="{28A0092B-C50C-407E-A947-70E740481C1C}">
                <a14:useLocalDpi xmlns:a14="http://schemas.microsoft.com/office/drawing/2010/main" val="0"/>
              </a:ext>
            </a:extLst>
          </a:blip>
          <a:stretch>
            <a:fillRect/>
          </a:stretch>
        </p:blipFill>
        <p:spPr>
          <a:xfrm>
            <a:off x="1350532" y="1593057"/>
            <a:ext cx="5943600" cy="4349115"/>
          </a:xfrm>
          <a:prstGeom prst="rect">
            <a:avLst/>
          </a:prstGeom>
        </p:spPr>
      </p:pic>
    </p:spTree>
    <p:extLst>
      <p:ext uri="{BB962C8B-B14F-4D97-AF65-F5344CB8AC3E}">
        <p14:creationId xmlns:p14="http://schemas.microsoft.com/office/powerpoint/2010/main" val="356545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a:extLst>
              <a:ext uri="{FF2B5EF4-FFF2-40B4-BE49-F238E27FC236}">
                <a16:creationId xmlns:a16="http://schemas.microsoft.com/office/drawing/2014/main" id="{675CF8BD-DB49-6043-81C1-53EEE84E546F}"/>
              </a:ext>
            </a:extLst>
          </p:cNvPr>
          <p:cNvGraphicFramePr>
            <a:graphicFrameLocks noGrp="1"/>
          </p:cNvGraphicFramePr>
          <p:nvPr>
            <p:ph type="chart" sz="quarter" idx="19"/>
            <p:extLst>
              <p:ext uri="{D42A27DB-BD31-4B8C-83A1-F6EECF244321}">
                <p14:modId xmlns:p14="http://schemas.microsoft.com/office/powerpoint/2010/main" val="1108335528"/>
              </p:ext>
            </p:extLst>
          </p:nvPr>
        </p:nvGraphicFramePr>
        <p:xfrm>
          <a:off x="381740" y="1700213"/>
          <a:ext cx="8611339" cy="394598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16">
            <a:extLst>
              <a:ext uri="{FF2B5EF4-FFF2-40B4-BE49-F238E27FC236}">
                <a16:creationId xmlns:a16="http://schemas.microsoft.com/office/drawing/2014/main" id="{B97DC9FF-F021-4EAF-850D-3D7CFB179016}"/>
              </a:ext>
            </a:extLst>
          </p:cNvPr>
          <p:cNvSpPr txBox="1">
            <a:spLocks noGrp="1"/>
          </p:cNvSpPr>
          <p:nvPr>
            <p:ph type="body" sz="quarter" idx="21"/>
          </p:nvPr>
        </p:nvSpPr>
        <p:spPr>
          <a:xfrm>
            <a:off x="627063" y="1835841"/>
            <a:ext cx="2089073" cy="305016"/>
          </a:xfrm>
          <a:prstGeom prst="rect">
            <a:avLst/>
          </a:prstGeom>
          <a:noFill/>
        </p:spPr>
        <p:txBody>
          <a:bodyPr wrap="square" lIns="0" tIns="0" rIns="0" bIns="0" rtlCol="0">
            <a:noAutofit/>
          </a:bodyPr>
          <a:lstStyle/>
          <a:p>
            <a:pPr marL="0" indent="0">
              <a:buNone/>
            </a:pPr>
            <a:r>
              <a:rPr lang="en-US" sz="1200" i="1" dirty="0">
                <a:solidFill>
                  <a:srgbClr val="49514A"/>
                </a:solidFill>
                <a:latin typeface="Arial" panose="020B0604020202020204" pitchFamily="34" charset="0"/>
                <a:cs typeface="Arial" panose="020B0604020202020204" pitchFamily="34" charset="0"/>
              </a:rPr>
              <a:t>Share of median income (%)</a:t>
            </a:r>
          </a:p>
        </p:txBody>
      </p:sp>
      <p:sp>
        <p:nvSpPr>
          <p:cNvPr id="2" name="Subtitle 1">
            <a:extLst>
              <a:ext uri="{FF2B5EF4-FFF2-40B4-BE49-F238E27FC236}">
                <a16:creationId xmlns:a16="http://schemas.microsoft.com/office/drawing/2014/main" id="{33D01A6B-D1AF-44BF-885A-48A250F5A4D8}"/>
              </a:ext>
            </a:extLst>
          </p:cNvPr>
          <p:cNvSpPr>
            <a:spLocks noGrp="1"/>
          </p:cNvSpPr>
          <p:nvPr>
            <p:ph type="subTitle" idx="1"/>
          </p:nvPr>
        </p:nvSpPr>
        <p:spPr/>
        <p:txBody>
          <a:bodyPr/>
          <a:lstStyle/>
          <a:p>
            <a:r>
              <a:rPr lang="en-US" dirty="0"/>
              <a:t>EXHIBIT 6</a:t>
            </a:r>
          </a:p>
        </p:txBody>
      </p:sp>
      <p:sp>
        <p:nvSpPr>
          <p:cNvPr id="7" name="Title 6">
            <a:extLst>
              <a:ext uri="{FF2B5EF4-FFF2-40B4-BE49-F238E27FC236}">
                <a16:creationId xmlns:a16="http://schemas.microsoft.com/office/drawing/2014/main" id="{D21EB653-2EAA-A244-9009-6A5FFADF7631}"/>
              </a:ext>
            </a:extLst>
          </p:cNvPr>
          <p:cNvSpPr>
            <a:spLocks noGrp="1"/>
          </p:cNvSpPr>
          <p:nvPr>
            <p:ph type="ctrTitle"/>
          </p:nvPr>
        </p:nvSpPr>
        <p:spPr/>
        <p:txBody>
          <a:bodyPr>
            <a:noAutofit/>
          </a:bodyPr>
          <a:lstStyle/>
          <a:p>
            <a:pPr algn="l">
              <a:lnSpc>
                <a:spcPct val="100000"/>
              </a:lnSpc>
            </a:pPr>
            <a:r>
              <a:rPr lang="en-US" sz="2400" b="1" dirty="0">
                <a:latin typeface="Georgia" panose="02040502050405020303" pitchFamily="18" charset="0"/>
              </a:rPr>
              <a:t>Worker premium contributions and deductibles in employer plans added up to more than 11 percent of U.S. median income in 2020</a:t>
            </a:r>
          </a:p>
        </p:txBody>
      </p:sp>
      <p:sp>
        <p:nvSpPr>
          <p:cNvPr id="22" name="TextBox 21">
            <a:extLst>
              <a:ext uri="{FF2B5EF4-FFF2-40B4-BE49-F238E27FC236}">
                <a16:creationId xmlns:a16="http://schemas.microsoft.com/office/drawing/2014/main" id="{9B491BE1-7AE8-4DDC-AD0D-5244CD95B1F3}"/>
              </a:ext>
            </a:extLst>
          </p:cNvPr>
          <p:cNvSpPr txBox="1"/>
          <p:nvPr/>
        </p:nvSpPr>
        <p:spPr>
          <a:xfrm>
            <a:off x="8053682" y="3854687"/>
            <a:ext cx="1005840" cy="182880"/>
          </a:xfrm>
          <a:prstGeom prst="rect">
            <a:avLst/>
          </a:prstGeom>
          <a:noFill/>
        </p:spPr>
        <p:txBody>
          <a:bodyPr wrap="square" lIns="0" tIns="0" rIns="0" bIns="0" rtlCol="0">
            <a:noAutofit/>
          </a:bodyPr>
          <a:lstStyle/>
          <a:p>
            <a:r>
              <a:rPr lang="en-US" sz="1200">
                <a:solidFill>
                  <a:srgbClr val="F08662"/>
                </a:solidFill>
                <a:latin typeface="Arial" panose="020B0604020202020204" pitchFamily="34" charset="0"/>
                <a:cs typeface="Arial" panose="020B0604020202020204" pitchFamily="34" charset="0"/>
              </a:rPr>
              <a:t>Deductible</a:t>
            </a:r>
          </a:p>
        </p:txBody>
      </p:sp>
      <p:sp>
        <p:nvSpPr>
          <p:cNvPr id="23" name="TextBox 22">
            <a:extLst>
              <a:ext uri="{FF2B5EF4-FFF2-40B4-BE49-F238E27FC236}">
                <a16:creationId xmlns:a16="http://schemas.microsoft.com/office/drawing/2014/main" id="{BE7974AE-5BA1-4890-926F-9CDB7D5D677D}"/>
              </a:ext>
            </a:extLst>
          </p:cNvPr>
          <p:cNvSpPr txBox="1"/>
          <p:nvPr/>
        </p:nvSpPr>
        <p:spPr>
          <a:xfrm>
            <a:off x="8070216" y="3271482"/>
            <a:ext cx="1005840" cy="365760"/>
          </a:xfrm>
          <a:prstGeom prst="rect">
            <a:avLst/>
          </a:prstGeom>
          <a:noFill/>
        </p:spPr>
        <p:txBody>
          <a:bodyPr wrap="square" lIns="0" tIns="0" rIns="0" bIns="0" rtlCol="0">
            <a:noAutofit/>
          </a:bodyPr>
          <a:lstStyle/>
          <a:p>
            <a:r>
              <a:rPr lang="en-US" sz="1200">
                <a:solidFill>
                  <a:srgbClr val="65A591"/>
                </a:solidFill>
                <a:latin typeface="Arial" panose="020B0604020202020204" pitchFamily="34" charset="0"/>
                <a:cs typeface="Arial" panose="020B0604020202020204" pitchFamily="34" charset="0"/>
              </a:rPr>
              <a:t>Premium contribution</a:t>
            </a:r>
          </a:p>
        </p:txBody>
      </p:sp>
      <p:sp>
        <p:nvSpPr>
          <p:cNvPr id="28" name="TextBox 27">
            <a:extLst>
              <a:ext uri="{FF2B5EF4-FFF2-40B4-BE49-F238E27FC236}">
                <a16:creationId xmlns:a16="http://schemas.microsoft.com/office/drawing/2014/main" id="{FC957423-D836-40E0-97D0-88659D40FE6D}"/>
              </a:ext>
            </a:extLst>
          </p:cNvPr>
          <p:cNvSpPr txBox="1"/>
          <p:nvPr/>
        </p:nvSpPr>
        <p:spPr>
          <a:xfrm>
            <a:off x="8036603" y="1995995"/>
            <a:ext cx="1005840" cy="731520"/>
          </a:xfrm>
          <a:prstGeom prst="rect">
            <a:avLst/>
          </a:prstGeom>
          <a:noFill/>
        </p:spPr>
        <p:txBody>
          <a:bodyPr wrap="square" lIns="0" tIns="0" rIns="0" bIns="0" rtlCol="0">
            <a:noAutofit/>
          </a:bodyPr>
          <a:lstStyle/>
          <a:p>
            <a:r>
              <a:rPr lang="en-US" sz="1200">
                <a:solidFill>
                  <a:srgbClr val="115479"/>
                </a:solidFill>
                <a:latin typeface="Arial" panose="020B0604020202020204" pitchFamily="34" charset="0"/>
                <a:cs typeface="Arial" panose="020B0604020202020204" pitchFamily="34" charset="0"/>
              </a:rPr>
              <a:t>Combined premium contribution + deductible</a:t>
            </a:r>
          </a:p>
        </p:txBody>
      </p:sp>
      <p:sp>
        <p:nvSpPr>
          <p:cNvPr id="14" name="TextBox 13">
            <a:extLst>
              <a:ext uri="{FF2B5EF4-FFF2-40B4-BE49-F238E27FC236}">
                <a16:creationId xmlns:a16="http://schemas.microsoft.com/office/drawing/2014/main" id="{60FFFC16-34E1-4283-BBCF-2A511581BBB0}"/>
              </a:ext>
            </a:extLst>
          </p:cNvPr>
          <p:cNvSpPr txBox="1"/>
          <p:nvPr/>
        </p:nvSpPr>
        <p:spPr>
          <a:xfrm>
            <a:off x="627063" y="5574271"/>
            <a:ext cx="8448993" cy="577081"/>
          </a:xfrm>
          <a:prstGeom prst="rect">
            <a:avLst/>
          </a:prstGeom>
          <a:noFill/>
        </p:spPr>
        <p:txBody>
          <a:bodyPr wrap="square">
            <a:spAutoFit/>
          </a:bodyPr>
          <a:lstStyle/>
          <a:p>
            <a:pPr marR="0" lvl="0" algn="l" defTabSz="914378" rtl="0" eaLnBrk="1" fontAlgn="auto" latinLnBrk="0" hangingPunct="1">
              <a:lnSpc>
                <a:spcPct val="100000"/>
              </a:lnSpc>
              <a:spcBef>
                <a:spcPts val="250"/>
              </a:spcBef>
              <a:spcAft>
                <a:spcPts val="600"/>
              </a:spcAft>
              <a:buClr>
                <a:srgbClr val="F47920"/>
              </a:buClr>
              <a:buSzTx/>
              <a:tabLst/>
              <a:defRPr/>
            </a:pPr>
            <a:r>
              <a:rPr kumimoji="0" lang="en-US" sz="800" b="0" i="0" u="none" strike="noStrike" kern="800" cap="none" spc="0" normalizeH="0" baseline="0" noProof="0">
                <a:ln>
                  <a:noFill/>
                </a:ln>
                <a:solidFill>
                  <a:srgbClr val="49514A"/>
                </a:solidFill>
                <a:effectLst/>
                <a:uLnTx/>
                <a:uFillTx/>
                <a:latin typeface="Arial" panose="020B0604020202020204" pitchFamily="34" charset="0"/>
                <a:ea typeface="+mn-ea"/>
                <a:cs typeface="Arial" panose="020B0604020202020204" pitchFamily="34" charset="0"/>
              </a:rPr>
              <a:t>Note: Combined estimates of single and family premium contributions and deductibles are weighted for the distribution of single-person and family households in the state.</a:t>
            </a:r>
          </a:p>
          <a:p>
            <a:pPr marR="0" lvl="0" algn="l" defTabSz="914378" rtl="0" eaLnBrk="1" fontAlgn="auto" latinLnBrk="0" hangingPunct="1">
              <a:lnSpc>
                <a:spcPct val="100000"/>
              </a:lnSpc>
              <a:spcBef>
                <a:spcPts val="250"/>
              </a:spcBef>
              <a:spcAft>
                <a:spcPts val="600"/>
              </a:spcAft>
              <a:buClr>
                <a:srgbClr val="F47920"/>
              </a:buClr>
              <a:buSzTx/>
              <a:tabLst/>
              <a:defRPr/>
            </a:pPr>
            <a:r>
              <a:rPr kumimoji="0" lang="en-US" sz="800" b="0" i="0" u="none" strike="noStrike" kern="800" cap="none" spc="0" normalizeH="0" baseline="0" noProof="0">
                <a:ln>
                  <a:noFill/>
                </a:ln>
                <a:solidFill>
                  <a:srgbClr val="49514A"/>
                </a:solidFill>
                <a:effectLst/>
                <a:uLnTx/>
                <a:uFillTx/>
                <a:latin typeface="Arial" panose="020B0604020202020204" pitchFamily="34" charset="0"/>
                <a:ea typeface="+mn-ea"/>
                <a:cs typeface="Arial" panose="020B0604020202020204" pitchFamily="34" charset="0"/>
              </a:rPr>
              <a:t>Data: Premium contributions and deductibles — Medical Expenditure Panel Survey–Insurance Component (MEPS–IC), 2010–2020; Median household income and household distribution type — analysis of Current Population Survey (CPS), 2010–2021, by Mikaela Springsteen and Sherry </a:t>
            </a:r>
            <a:r>
              <a:rPr kumimoji="0" lang="en-US" sz="800" b="0" i="0" u="none" strike="noStrike" kern="800" cap="none" spc="0" normalizeH="0" baseline="0" noProof="0" err="1">
                <a:ln>
                  <a:noFill/>
                </a:ln>
                <a:solidFill>
                  <a:srgbClr val="49514A"/>
                </a:solidFill>
                <a:effectLst/>
                <a:uLnTx/>
                <a:uFillTx/>
                <a:latin typeface="Arial" panose="020B0604020202020204" pitchFamily="34" charset="0"/>
                <a:ea typeface="+mn-ea"/>
                <a:cs typeface="Arial" panose="020B0604020202020204" pitchFamily="34" charset="0"/>
              </a:rPr>
              <a:t>Glied</a:t>
            </a:r>
            <a:r>
              <a:rPr kumimoji="0" lang="en-US" sz="800" b="0" i="0" u="none" strike="noStrike" kern="800" cap="none" spc="0" normalizeH="0" baseline="0" noProof="0">
                <a:ln>
                  <a:noFill/>
                </a:ln>
                <a:solidFill>
                  <a:srgbClr val="49514A"/>
                </a:solidFill>
                <a:effectLst/>
                <a:uLnTx/>
                <a:uFillTx/>
                <a:latin typeface="Arial" panose="020B0604020202020204" pitchFamily="34" charset="0"/>
                <a:ea typeface="+mn-ea"/>
                <a:cs typeface="Arial" panose="020B0604020202020204" pitchFamily="34" charset="0"/>
              </a:rPr>
              <a:t> of New York University for the Commonwealth Fund.</a:t>
            </a:r>
          </a:p>
        </p:txBody>
      </p:sp>
      <p:sp>
        <p:nvSpPr>
          <p:cNvPr id="18" name="TextBox 17">
            <a:extLst>
              <a:ext uri="{FF2B5EF4-FFF2-40B4-BE49-F238E27FC236}">
                <a16:creationId xmlns:a16="http://schemas.microsoft.com/office/drawing/2014/main" id="{DF851307-2FBC-4E40-8A2F-6F0155CD5A8E}"/>
              </a:ext>
            </a:extLst>
          </p:cNvPr>
          <p:cNvSpPr txBox="1"/>
          <p:nvPr/>
        </p:nvSpPr>
        <p:spPr>
          <a:xfrm>
            <a:off x="2515604" y="6287604"/>
            <a:ext cx="6202944" cy="338554"/>
          </a:xfrm>
          <a:prstGeom prst="rect">
            <a:avLst/>
          </a:prstGeom>
          <a:noFill/>
        </p:spPr>
        <p:txBody>
          <a:bodyPr wrap="square">
            <a:spAutoFit/>
          </a:bodyPr>
          <a:lstStyle/>
          <a:p>
            <a:r>
              <a:rPr lang="en-US" sz="800" b="0" i="0" dirty="0">
                <a:solidFill>
                  <a:srgbClr val="49514A"/>
                </a:solidFill>
                <a:effectLst/>
                <a:latin typeface="Arial" panose="020B0604020202020204" pitchFamily="34" charset="0"/>
                <a:cs typeface="Arial" panose="020B0604020202020204" pitchFamily="34" charset="0"/>
              </a:rPr>
              <a:t>Source: Sara R. Collins, David C. Radley, and Jesse C. Baumgartner, </a:t>
            </a:r>
            <a:r>
              <a:rPr lang="en-US" sz="800" b="0" i="1" dirty="0">
                <a:solidFill>
                  <a:srgbClr val="49514A"/>
                </a:solidFill>
                <a:effectLst/>
                <a:latin typeface="Arial" panose="020B0604020202020204" pitchFamily="34" charset="0"/>
                <a:cs typeface="Arial" panose="020B0604020202020204" pitchFamily="34" charset="0"/>
              </a:rPr>
              <a:t>State Trends in Employer Premiums and Deductibles, 2010–2020</a:t>
            </a:r>
            <a:r>
              <a:rPr lang="en-US" sz="800" b="0" i="0" dirty="0">
                <a:solidFill>
                  <a:srgbClr val="49514A"/>
                </a:solidFill>
                <a:effectLst/>
                <a:latin typeface="Arial" panose="020B0604020202020204" pitchFamily="34" charset="0"/>
                <a:cs typeface="Arial" panose="020B0604020202020204" pitchFamily="34" charset="0"/>
              </a:rPr>
              <a:t> (Commonwealth Fund, Jan. 2022). </a:t>
            </a:r>
            <a:r>
              <a:rPr lang="en-US" sz="800" i="0" u="none" strike="noStrike" dirty="0">
                <a:solidFill>
                  <a:srgbClr val="65A59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https://doi.org/10.26099/m5dt-5f70</a:t>
            </a:r>
            <a:r>
              <a:rPr lang="en-US" sz="800" i="0" u="none" strike="noStrike" dirty="0">
                <a:solidFill>
                  <a:srgbClr val="65A591"/>
                </a:solidFill>
                <a:effectLst/>
                <a:latin typeface="Arial" panose="020B0604020202020204" pitchFamily="34" charset="0"/>
                <a:cs typeface="Arial" panose="020B0604020202020204" pitchFamily="34" charset="0"/>
              </a:rPr>
              <a:t> </a:t>
            </a:r>
            <a:endParaRPr lang="en-US" sz="800" dirty="0">
              <a:solidFill>
                <a:srgbClr val="65A5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03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t="9091" b="9091"/>
          <a:stretch/>
        </p:blipFill>
        <p:spPr>
          <a:xfrm>
            <a:off x="124286" y="1600200"/>
            <a:ext cx="9019713" cy="2057400"/>
          </a:xfrm>
          <a:prstGeom prst="rect">
            <a:avLst/>
          </a:prstGeom>
        </p:spPr>
      </p:pic>
      <p:sp>
        <p:nvSpPr>
          <p:cNvPr id="44" name="Text Placeholder 43">
            <a:extLst>
              <a:ext uri="{FF2B5EF4-FFF2-40B4-BE49-F238E27FC236}">
                <a16:creationId xmlns:a16="http://schemas.microsoft.com/office/drawing/2014/main" id="{A9CEF511-76AD-A648-AD76-0D77179D6B21}"/>
              </a:ext>
            </a:extLst>
          </p:cNvPr>
          <p:cNvSpPr>
            <a:spLocks noGrp="1"/>
          </p:cNvSpPr>
          <p:nvPr>
            <p:ph type="body" sz="quarter" idx="21"/>
          </p:nvPr>
        </p:nvSpPr>
        <p:spPr>
          <a:xfrm>
            <a:off x="467240" y="5486666"/>
            <a:ext cx="8251308" cy="777375"/>
          </a:xfrm>
        </p:spPr>
        <p:txBody>
          <a:bodyPr/>
          <a:lstStyle/>
          <a:p>
            <a:pPr>
              <a:spcBef>
                <a:spcPts val="250"/>
              </a:spcBef>
            </a:pPr>
            <a:r>
              <a:rPr lang="en-US" sz="800" spc="0">
                <a:solidFill>
                  <a:srgbClr val="49514A"/>
                </a:solidFill>
                <a:latin typeface="Arial" panose="020B0604020202020204" pitchFamily="34" charset="0"/>
                <a:cs typeface="Arial" panose="020B0604020202020204" pitchFamily="34" charset="0"/>
              </a:rPr>
              <a:t>Note: Combined estimates of single and family premium contributions and deductibles are weighted for the distribution of single-person and family households in the state.</a:t>
            </a:r>
          </a:p>
          <a:p>
            <a:pPr>
              <a:spcBef>
                <a:spcPts val="250"/>
              </a:spcBef>
            </a:pPr>
            <a:r>
              <a:rPr lang="en-US" sz="800" spc="0">
                <a:solidFill>
                  <a:srgbClr val="49514A"/>
                </a:solidFill>
                <a:latin typeface="Arial" panose="020B0604020202020204" pitchFamily="34" charset="0"/>
                <a:cs typeface="Arial" panose="020B0604020202020204" pitchFamily="34" charset="0"/>
              </a:rPr>
              <a:t>Data: Premium contributions and deductibles — Medical Expenditure Panel Survey–Insurance Component (MEPS–IC), 2010–2020; Median household income and household distribution type — analysis of Current Population Survey (CPS), 2010–2021, by Mikaela Springsteen and Sherry </a:t>
            </a:r>
            <a:r>
              <a:rPr lang="en-US" sz="800" spc="0" err="1">
                <a:solidFill>
                  <a:srgbClr val="49514A"/>
                </a:solidFill>
                <a:latin typeface="Arial" panose="020B0604020202020204" pitchFamily="34" charset="0"/>
                <a:cs typeface="Arial" panose="020B0604020202020204" pitchFamily="34" charset="0"/>
              </a:rPr>
              <a:t>Glied</a:t>
            </a:r>
            <a:r>
              <a:rPr lang="en-US" sz="800" spc="0">
                <a:solidFill>
                  <a:srgbClr val="49514A"/>
                </a:solidFill>
                <a:latin typeface="Arial" panose="020B0604020202020204" pitchFamily="34" charset="0"/>
                <a:cs typeface="Arial" panose="020B0604020202020204" pitchFamily="34" charset="0"/>
              </a:rPr>
              <a:t> of New York University for the Commonwealth Fund.</a:t>
            </a:r>
          </a:p>
        </p:txBody>
      </p:sp>
      <p:sp>
        <p:nvSpPr>
          <p:cNvPr id="4" name="Subtitle 3">
            <a:extLst>
              <a:ext uri="{FF2B5EF4-FFF2-40B4-BE49-F238E27FC236}">
                <a16:creationId xmlns:a16="http://schemas.microsoft.com/office/drawing/2014/main" id="{2EDCE3A9-AF3B-4C2E-B09D-D581EADE9E8D}"/>
              </a:ext>
            </a:extLst>
          </p:cNvPr>
          <p:cNvSpPr>
            <a:spLocks noGrp="1"/>
          </p:cNvSpPr>
          <p:nvPr>
            <p:ph type="subTitle" idx="1"/>
          </p:nvPr>
        </p:nvSpPr>
        <p:spPr/>
        <p:txBody>
          <a:bodyPr/>
          <a:lstStyle/>
          <a:p>
            <a:r>
              <a:rPr lang="en-US" dirty="0"/>
              <a:t>EXHIBIT 7</a:t>
            </a:r>
          </a:p>
        </p:txBody>
      </p:sp>
      <p:sp>
        <p:nvSpPr>
          <p:cNvPr id="2" name="Title 1"/>
          <p:cNvSpPr>
            <a:spLocks noGrp="1"/>
          </p:cNvSpPr>
          <p:nvPr>
            <p:ph type="ctrTitle"/>
          </p:nvPr>
        </p:nvSpPr>
        <p:spPr/>
        <p:txBody>
          <a:bodyPr>
            <a:noAutofit/>
          </a:bodyPr>
          <a:lstStyle/>
          <a:p>
            <a:pPr algn="l">
              <a:lnSpc>
                <a:spcPct val="100000"/>
              </a:lnSpc>
            </a:pPr>
            <a:r>
              <a:rPr lang="en-US" sz="2000" b="1" dirty="0">
                <a:latin typeface="Georgia" panose="02040502050405020303" pitchFamily="18" charset="0"/>
              </a:rPr>
              <a:t>In growing number of states, worker insurance premium contributions and deductibles in employer plans make up 10 percent or more of median income</a:t>
            </a:r>
          </a:p>
        </p:txBody>
      </p:sp>
      <p:sp>
        <p:nvSpPr>
          <p:cNvPr id="10" name="TextBox 9"/>
          <p:cNvSpPr txBox="1"/>
          <p:nvPr/>
        </p:nvSpPr>
        <p:spPr>
          <a:xfrm>
            <a:off x="6864575" y="4258677"/>
            <a:ext cx="18288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&lt;10.0% (13 states + D.C.)</a:t>
            </a:r>
          </a:p>
        </p:txBody>
      </p:sp>
      <p:sp>
        <p:nvSpPr>
          <p:cNvPr id="11" name="TextBox 10"/>
          <p:cNvSpPr txBox="1"/>
          <p:nvPr/>
        </p:nvSpPr>
        <p:spPr>
          <a:xfrm>
            <a:off x="6864575" y="4531734"/>
            <a:ext cx="18288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10.0%–11.9% (14 states)</a:t>
            </a:r>
          </a:p>
        </p:txBody>
      </p:sp>
      <p:sp>
        <p:nvSpPr>
          <p:cNvPr id="26" name="TextBox 25"/>
          <p:cNvSpPr txBox="1"/>
          <p:nvPr/>
        </p:nvSpPr>
        <p:spPr>
          <a:xfrm>
            <a:off x="467240" y="3816512"/>
            <a:ext cx="8147304" cy="182880"/>
          </a:xfrm>
          <a:prstGeom prst="rect">
            <a:avLst/>
          </a:prstGeom>
          <a:noFill/>
        </p:spPr>
        <p:txBody>
          <a:bodyPr wrap="square" lIns="0" tIns="0" rIns="0" bIns="0" rtlCol="0">
            <a:noAutofit/>
          </a:bodyPr>
          <a:lstStyle/>
          <a:p>
            <a:pPr algn="ctr"/>
            <a:r>
              <a:rPr lang="en-US" sz="1200" b="1">
                <a:solidFill>
                  <a:srgbClr val="49514A"/>
                </a:solidFill>
                <a:latin typeface="Arial" panose="020B0604020202020204" pitchFamily="34" charset="0"/>
                <a:cs typeface="Arial" panose="020B0604020202020204" pitchFamily="34" charset="0"/>
              </a:rPr>
              <a:t>Average employee share of premium plus average deductible as percent of median state income</a:t>
            </a:r>
          </a:p>
        </p:txBody>
      </p:sp>
      <p:sp>
        <p:nvSpPr>
          <p:cNvPr id="14" name="TextBox 13"/>
          <p:cNvSpPr txBox="1"/>
          <p:nvPr/>
        </p:nvSpPr>
        <p:spPr>
          <a:xfrm>
            <a:off x="6864575" y="4811800"/>
            <a:ext cx="18288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12.0%–14.9% (18 states)</a:t>
            </a:r>
          </a:p>
        </p:txBody>
      </p:sp>
      <p:sp>
        <p:nvSpPr>
          <p:cNvPr id="3" name="TextBox 2">
            <a:extLst>
              <a:ext uri="{FF2B5EF4-FFF2-40B4-BE49-F238E27FC236}">
                <a16:creationId xmlns:a16="http://schemas.microsoft.com/office/drawing/2014/main" id="{5CE9C503-BFD7-49EA-AD8C-FB250EDB97AC}"/>
              </a:ext>
            </a:extLst>
          </p:cNvPr>
          <p:cNvSpPr txBox="1"/>
          <p:nvPr/>
        </p:nvSpPr>
        <p:spPr>
          <a:xfrm>
            <a:off x="1109807" y="1580305"/>
            <a:ext cx="914400" cy="228600"/>
          </a:xfrm>
          <a:prstGeom prst="rect">
            <a:avLst/>
          </a:prstGeom>
          <a:noFill/>
        </p:spPr>
        <p:txBody>
          <a:bodyPr wrap="square" lIns="0" tIns="0" rIns="0" bIns="0" rtlCol="0">
            <a:noAutofit/>
          </a:bodyPr>
          <a:lstStyle/>
          <a:p>
            <a:pPr algn="ctr"/>
            <a:r>
              <a:rPr lang="en-US" sz="1400">
                <a:solidFill>
                  <a:srgbClr val="49514A"/>
                </a:solidFill>
                <a:latin typeface="Arial" panose="020B0604020202020204" pitchFamily="34" charset="0"/>
                <a:cs typeface="Arial" panose="020B0604020202020204" pitchFamily="34" charset="0"/>
              </a:rPr>
              <a:t>2010</a:t>
            </a:r>
          </a:p>
        </p:txBody>
      </p:sp>
      <p:sp>
        <p:nvSpPr>
          <p:cNvPr id="15" name="TextBox 14">
            <a:extLst>
              <a:ext uri="{FF2B5EF4-FFF2-40B4-BE49-F238E27FC236}">
                <a16:creationId xmlns:a16="http://schemas.microsoft.com/office/drawing/2014/main" id="{AC4E684E-FE4A-4DFA-B3AF-118C59918976}"/>
              </a:ext>
            </a:extLst>
          </p:cNvPr>
          <p:cNvSpPr txBox="1"/>
          <p:nvPr/>
        </p:nvSpPr>
        <p:spPr>
          <a:xfrm>
            <a:off x="4206448" y="1577282"/>
            <a:ext cx="914400" cy="228600"/>
          </a:xfrm>
          <a:prstGeom prst="rect">
            <a:avLst/>
          </a:prstGeom>
          <a:noFill/>
        </p:spPr>
        <p:txBody>
          <a:bodyPr wrap="square" lIns="0" tIns="0" rIns="0" bIns="0" rtlCol="0">
            <a:noAutofit/>
          </a:bodyPr>
          <a:lstStyle/>
          <a:p>
            <a:pPr algn="ctr"/>
            <a:r>
              <a:rPr lang="en-US" sz="1400">
                <a:solidFill>
                  <a:srgbClr val="49514A"/>
                </a:solidFill>
                <a:latin typeface="Arial" panose="020B0604020202020204" pitchFamily="34" charset="0"/>
                <a:cs typeface="Arial" panose="020B0604020202020204" pitchFamily="34" charset="0"/>
              </a:rPr>
              <a:t>2015</a:t>
            </a:r>
          </a:p>
        </p:txBody>
      </p:sp>
      <p:sp>
        <p:nvSpPr>
          <p:cNvPr id="16" name="TextBox 15">
            <a:extLst>
              <a:ext uri="{FF2B5EF4-FFF2-40B4-BE49-F238E27FC236}">
                <a16:creationId xmlns:a16="http://schemas.microsoft.com/office/drawing/2014/main" id="{3976DA63-58A3-4B26-A279-B109327875FF}"/>
              </a:ext>
            </a:extLst>
          </p:cNvPr>
          <p:cNvSpPr txBox="1"/>
          <p:nvPr/>
        </p:nvSpPr>
        <p:spPr>
          <a:xfrm>
            <a:off x="7303089" y="1585289"/>
            <a:ext cx="914400" cy="228600"/>
          </a:xfrm>
          <a:prstGeom prst="rect">
            <a:avLst/>
          </a:prstGeom>
          <a:noFill/>
        </p:spPr>
        <p:txBody>
          <a:bodyPr wrap="square" lIns="0" tIns="0" rIns="0" bIns="0" rtlCol="0">
            <a:noAutofit/>
          </a:bodyPr>
          <a:lstStyle/>
          <a:p>
            <a:pPr algn="ctr"/>
            <a:r>
              <a:rPr lang="en-US" sz="1400">
                <a:solidFill>
                  <a:srgbClr val="49514A"/>
                </a:solidFill>
                <a:latin typeface="Arial" panose="020B0604020202020204" pitchFamily="34" charset="0"/>
                <a:cs typeface="Arial" panose="020B0604020202020204" pitchFamily="34" charset="0"/>
              </a:rPr>
              <a:t>2020</a:t>
            </a:r>
          </a:p>
        </p:txBody>
      </p:sp>
      <p:sp>
        <p:nvSpPr>
          <p:cNvPr id="20" name="TextBox 19">
            <a:extLst>
              <a:ext uri="{FF2B5EF4-FFF2-40B4-BE49-F238E27FC236}">
                <a16:creationId xmlns:a16="http://schemas.microsoft.com/office/drawing/2014/main" id="{C2330C10-32D4-4FEB-83F0-3BD3B9EA6F21}"/>
              </a:ext>
            </a:extLst>
          </p:cNvPr>
          <p:cNvSpPr txBox="1"/>
          <p:nvPr/>
        </p:nvSpPr>
        <p:spPr>
          <a:xfrm>
            <a:off x="3749248" y="4258677"/>
            <a:ext cx="18288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&lt;10.0% (18 states + D.C.)</a:t>
            </a:r>
          </a:p>
        </p:txBody>
      </p:sp>
      <p:sp>
        <p:nvSpPr>
          <p:cNvPr id="21" name="TextBox 20">
            <a:extLst>
              <a:ext uri="{FF2B5EF4-FFF2-40B4-BE49-F238E27FC236}">
                <a16:creationId xmlns:a16="http://schemas.microsoft.com/office/drawing/2014/main" id="{5E99C844-C162-4AF9-A168-618658E8CDF1}"/>
              </a:ext>
            </a:extLst>
          </p:cNvPr>
          <p:cNvSpPr txBox="1"/>
          <p:nvPr/>
        </p:nvSpPr>
        <p:spPr>
          <a:xfrm>
            <a:off x="3749248" y="4531734"/>
            <a:ext cx="18288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10.0%–11.9% (16 states)</a:t>
            </a:r>
          </a:p>
        </p:txBody>
      </p:sp>
      <p:sp>
        <p:nvSpPr>
          <p:cNvPr id="23" name="TextBox 22">
            <a:extLst>
              <a:ext uri="{FF2B5EF4-FFF2-40B4-BE49-F238E27FC236}">
                <a16:creationId xmlns:a16="http://schemas.microsoft.com/office/drawing/2014/main" id="{70795C95-E2A7-4515-A02B-D88041051B20}"/>
              </a:ext>
            </a:extLst>
          </p:cNvPr>
          <p:cNvSpPr txBox="1"/>
          <p:nvPr/>
        </p:nvSpPr>
        <p:spPr>
          <a:xfrm>
            <a:off x="3749248" y="4811800"/>
            <a:ext cx="18288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12.0%–14.9% (15 states)</a:t>
            </a:r>
          </a:p>
        </p:txBody>
      </p:sp>
      <p:sp>
        <p:nvSpPr>
          <p:cNvPr id="24" name="Oval 23">
            <a:extLst>
              <a:ext uri="{FF2B5EF4-FFF2-40B4-BE49-F238E27FC236}">
                <a16:creationId xmlns:a16="http://schemas.microsoft.com/office/drawing/2014/main" id="{DD64B302-C59D-4361-8643-C0C7074217B5}"/>
              </a:ext>
            </a:extLst>
          </p:cNvPr>
          <p:cNvSpPr/>
          <p:nvPr/>
        </p:nvSpPr>
        <p:spPr>
          <a:xfrm>
            <a:off x="451124" y="4281495"/>
            <a:ext cx="136500" cy="136500"/>
          </a:xfrm>
          <a:prstGeom prst="ellipse">
            <a:avLst/>
          </a:prstGeom>
          <a:solidFill>
            <a:schemeClr val="bg1"/>
          </a:solidFill>
          <a:ln w="9525">
            <a:solidFill>
              <a:srgbClr val="A0B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8BBBFDDA-E894-43B9-93D8-D5789B2A548C}"/>
              </a:ext>
            </a:extLst>
          </p:cNvPr>
          <p:cNvSpPr/>
          <p:nvPr/>
        </p:nvSpPr>
        <p:spPr>
          <a:xfrm>
            <a:off x="451124" y="4551649"/>
            <a:ext cx="136500" cy="136500"/>
          </a:xfrm>
          <a:prstGeom prst="ellipse">
            <a:avLst/>
          </a:prstGeom>
          <a:solidFill>
            <a:srgbClr val="A0BBC9"/>
          </a:solidFill>
          <a:ln w="9525">
            <a:solidFill>
              <a:srgbClr val="A0B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BE24C553-BA3F-40D8-821B-EB1427BD7B39}"/>
              </a:ext>
            </a:extLst>
          </p:cNvPr>
          <p:cNvSpPr txBox="1"/>
          <p:nvPr/>
        </p:nvSpPr>
        <p:spPr>
          <a:xfrm>
            <a:off x="650189" y="4258677"/>
            <a:ext cx="18288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&lt;10.0% (40 states + D.C.)</a:t>
            </a:r>
          </a:p>
        </p:txBody>
      </p:sp>
      <p:sp>
        <p:nvSpPr>
          <p:cNvPr id="28" name="TextBox 27">
            <a:extLst>
              <a:ext uri="{FF2B5EF4-FFF2-40B4-BE49-F238E27FC236}">
                <a16:creationId xmlns:a16="http://schemas.microsoft.com/office/drawing/2014/main" id="{0EBACB21-8653-4206-944C-820F8AA7842B}"/>
              </a:ext>
            </a:extLst>
          </p:cNvPr>
          <p:cNvSpPr txBox="1"/>
          <p:nvPr/>
        </p:nvSpPr>
        <p:spPr>
          <a:xfrm>
            <a:off x="650189" y="4531734"/>
            <a:ext cx="18288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10.0%–11.9% (7 states)</a:t>
            </a:r>
          </a:p>
        </p:txBody>
      </p:sp>
      <p:sp>
        <p:nvSpPr>
          <p:cNvPr id="46" name="Oval 45">
            <a:extLst>
              <a:ext uri="{FF2B5EF4-FFF2-40B4-BE49-F238E27FC236}">
                <a16:creationId xmlns:a16="http://schemas.microsoft.com/office/drawing/2014/main" id="{DB22EBDA-F324-3F40-9340-469E76AE82F0}"/>
              </a:ext>
            </a:extLst>
          </p:cNvPr>
          <p:cNvSpPr/>
          <p:nvPr/>
        </p:nvSpPr>
        <p:spPr>
          <a:xfrm>
            <a:off x="3542097" y="4281495"/>
            <a:ext cx="136500" cy="136500"/>
          </a:xfrm>
          <a:prstGeom prst="ellipse">
            <a:avLst/>
          </a:prstGeom>
          <a:solidFill>
            <a:schemeClr val="bg1"/>
          </a:solidFill>
          <a:ln w="9525">
            <a:solidFill>
              <a:srgbClr val="A0B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B8AF3849-1FEC-5947-A5A7-E1CDDE3E2A59}"/>
              </a:ext>
            </a:extLst>
          </p:cNvPr>
          <p:cNvSpPr/>
          <p:nvPr/>
        </p:nvSpPr>
        <p:spPr>
          <a:xfrm>
            <a:off x="3542097" y="4551649"/>
            <a:ext cx="136500" cy="136500"/>
          </a:xfrm>
          <a:prstGeom prst="ellipse">
            <a:avLst/>
          </a:prstGeom>
          <a:solidFill>
            <a:srgbClr val="A0BBC9"/>
          </a:solidFill>
          <a:ln w="9525">
            <a:solidFill>
              <a:srgbClr val="A0B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Oval 47">
            <a:extLst>
              <a:ext uri="{FF2B5EF4-FFF2-40B4-BE49-F238E27FC236}">
                <a16:creationId xmlns:a16="http://schemas.microsoft.com/office/drawing/2014/main" id="{3E03319E-2997-AD41-89BA-0B7A9161BFB2}"/>
              </a:ext>
            </a:extLst>
          </p:cNvPr>
          <p:cNvSpPr/>
          <p:nvPr/>
        </p:nvSpPr>
        <p:spPr>
          <a:xfrm>
            <a:off x="3542097" y="4829067"/>
            <a:ext cx="136500" cy="136500"/>
          </a:xfrm>
          <a:prstGeom prst="ellipse">
            <a:avLst/>
          </a:prstGeom>
          <a:solidFill>
            <a:srgbClr val="417694"/>
          </a:solidFill>
          <a:ln w="9525">
            <a:solidFill>
              <a:srgbClr val="417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48">
            <a:extLst>
              <a:ext uri="{FF2B5EF4-FFF2-40B4-BE49-F238E27FC236}">
                <a16:creationId xmlns:a16="http://schemas.microsoft.com/office/drawing/2014/main" id="{23FE2ADC-90C0-E845-BA55-95750F12F5A1}"/>
              </a:ext>
            </a:extLst>
          </p:cNvPr>
          <p:cNvSpPr/>
          <p:nvPr/>
        </p:nvSpPr>
        <p:spPr>
          <a:xfrm>
            <a:off x="6655550" y="4281495"/>
            <a:ext cx="136500" cy="136500"/>
          </a:xfrm>
          <a:prstGeom prst="ellipse">
            <a:avLst/>
          </a:prstGeom>
          <a:solidFill>
            <a:schemeClr val="bg1"/>
          </a:solidFill>
          <a:ln w="9525">
            <a:solidFill>
              <a:srgbClr val="A0B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l 49">
            <a:extLst>
              <a:ext uri="{FF2B5EF4-FFF2-40B4-BE49-F238E27FC236}">
                <a16:creationId xmlns:a16="http://schemas.microsoft.com/office/drawing/2014/main" id="{DCE8570F-09B1-D345-A382-B920E31FB0B7}"/>
              </a:ext>
            </a:extLst>
          </p:cNvPr>
          <p:cNvSpPr/>
          <p:nvPr/>
        </p:nvSpPr>
        <p:spPr>
          <a:xfrm>
            <a:off x="6655550" y="4551649"/>
            <a:ext cx="136500" cy="136500"/>
          </a:xfrm>
          <a:prstGeom prst="ellipse">
            <a:avLst/>
          </a:prstGeom>
          <a:solidFill>
            <a:srgbClr val="A0BBC9"/>
          </a:solidFill>
          <a:ln w="9525">
            <a:solidFill>
              <a:srgbClr val="A0B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9D2C1C65-8A14-6847-867D-4B67832B5750}"/>
              </a:ext>
            </a:extLst>
          </p:cNvPr>
          <p:cNvSpPr/>
          <p:nvPr/>
        </p:nvSpPr>
        <p:spPr>
          <a:xfrm>
            <a:off x="6655550" y="4829067"/>
            <a:ext cx="136500" cy="136500"/>
          </a:xfrm>
          <a:prstGeom prst="ellipse">
            <a:avLst/>
          </a:prstGeom>
          <a:solidFill>
            <a:srgbClr val="417694"/>
          </a:solidFill>
          <a:ln w="9525">
            <a:solidFill>
              <a:srgbClr val="417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70795C95-E2A7-4515-A02B-D88041051B20}"/>
              </a:ext>
            </a:extLst>
          </p:cNvPr>
          <p:cNvSpPr txBox="1"/>
          <p:nvPr/>
        </p:nvSpPr>
        <p:spPr>
          <a:xfrm>
            <a:off x="650189" y="4811800"/>
            <a:ext cx="18288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12.0%–13.2% (3 states)</a:t>
            </a:r>
          </a:p>
        </p:txBody>
      </p:sp>
      <p:sp>
        <p:nvSpPr>
          <p:cNvPr id="30" name="Oval 29">
            <a:extLst>
              <a:ext uri="{FF2B5EF4-FFF2-40B4-BE49-F238E27FC236}">
                <a16:creationId xmlns:a16="http://schemas.microsoft.com/office/drawing/2014/main" id="{3E03319E-2997-AD41-89BA-0B7A9161BFB2}"/>
              </a:ext>
            </a:extLst>
          </p:cNvPr>
          <p:cNvSpPr/>
          <p:nvPr/>
        </p:nvSpPr>
        <p:spPr>
          <a:xfrm>
            <a:off x="451124" y="4829067"/>
            <a:ext cx="136500" cy="136500"/>
          </a:xfrm>
          <a:prstGeom prst="ellipse">
            <a:avLst/>
          </a:prstGeom>
          <a:solidFill>
            <a:srgbClr val="417694"/>
          </a:solidFill>
          <a:ln w="9525">
            <a:solidFill>
              <a:srgbClr val="417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0795C95-E2A7-4515-A02B-D88041051B20}"/>
              </a:ext>
            </a:extLst>
          </p:cNvPr>
          <p:cNvSpPr txBox="1"/>
          <p:nvPr/>
        </p:nvSpPr>
        <p:spPr>
          <a:xfrm>
            <a:off x="3749248" y="5074920"/>
            <a:ext cx="18288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15.0%–15.6% (1 state)</a:t>
            </a:r>
          </a:p>
        </p:txBody>
      </p:sp>
      <p:sp>
        <p:nvSpPr>
          <p:cNvPr id="32" name="Oval 31">
            <a:extLst>
              <a:ext uri="{FF2B5EF4-FFF2-40B4-BE49-F238E27FC236}">
                <a16:creationId xmlns:a16="http://schemas.microsoft.com/office/drawing/2014/main" id="{3E03319E-2997-AD41-89BA-0B7A9161BFB2}"/>
              </a:ext>
            </a:extLst>
          </p:cNvPr>
          <p:cNvSpPr/>
          <p:nvPr/>
        </p:nvSpPr>
        <p:spPr>
          <a:xfrm>
            <a:off x="3542097" y="5100576"/>
            <a:ext cx="136500" cy="136500"/>
          </a:xfrm>
          <a:prstGeom prst="ellipse">
            <a:avLst/>
          </a:prstGeom>
          <a:solidFill>
            <a:srgbClr val="142B41"/>
          </a:solidFill>
          <a:ln w="9525">
            <a:solidFill>
              <a:srgbClr val="142B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70795C95-E2A7-4515-A02B-D88041051B20}"/>
              </a:ext>
            </a:extLst>
          </p:cNvPr>
          <p:cNvSpPr txBox="1"/>
          <p:nvPr/>
        </p:nvSpPr>
        <p:spPr>
          <a:xfrm>
            <a:off x="6864575" y="5074920"/>
            <a:ext cx="18288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15.0%–19.0% (5 states)</a:t>
            </a:r>
          </a:p>
        </p:txBody>
      </p:sp>
      <p:sp>
        <p:nvSpPr>
          <p:cNvPr id="34" name="Oval 33">
            <a:extLst>
              <a:ext uri="{FF2B5EF4-FFF2-40B4-BE49-F238E27FC236}">
                <a16:creationId xmlns:a16="http://schemas.microsoft.com/office/drawing/2014/main" id="{3E03319E-2997-AD41-89BA-0B7A9161BFB2}"/>
              </a:ext>
            </a:extLst>
          </p:cNvPr>
          <p:cNvSpPr/>
          <p:nvPr/>
        </p:nvSpPr>
        <p:spPr>
          <a:xfrm>
            <a:off x="6655550" y="5100576"/>
            <a:ext cx="136500" cy="136500"/>
          </a:xfrm>
          <a:prstGeom prst="ellipse">
            <a:avLst/>
          </a:prstGeom>
          <a:solidFill>
            <a:srgbClr val="142B41"/>
          </a:solidFill>
          <a:ln w="9525">
            <a:solidFill>
              <a:srgbClr val="142B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46C4D188-C6AC-4B59-878E-DB887CFDCF79}"/>
              </a:ext>
            </a:extLst>
          </p:cNvPr>
          <p:cNvSpPr txBox="1"/>
          <p:nvPr/>
        </p:nvSpPr>
        <p:spPr>
          <a:xfrm>
            <a:off x="2371291" y="6264041"/>
            <a:ext cx="5846198" cy="338554"/>
          </a:xfrm>
          <a:prstGeom prst="rect">
            <a:avLst/>
          </a:prstGeom>
          <a:noFill/>
        </p:spPr>
        <p:txBody>
          <a:bodyPr wrap="square">
            <a:spAutoFit/>
          </a:bodyPr>
          <a:lstStyle/>
          <a:p>
            <a:r>
              <a:rPr lang="en-US" sz="800" b="0" i="0">
                <a:solidFill>
                  <a:srgbClr val="49514A"/>
                </a:solidFill>
                <a:effectLst/>
                <a:latin typeface="Arial" panose="020B0604020202020204" pitchFamily="34" charset="0"/>
                <a:cs typeface="Arial" panose="020B0604020202020204" pitchFamily="34" charset="0"/>
              </a:rPr>
              <a:t>Source: Sara R. Collins, David C. Radley, and Jesse C. Baumgartner, </a:t>
            </a:r>
            <a:r>
              <a:rPr lang="en-US" sz="800" b="0" i="1">
                <a:solidFill>
                  <a:srgbClr val="49514A"/>
                </a:solidFill>
                <a:effectLst/>
                <a:latin typeface="Arial" panose="020B0604020202020204" pitchFamily="34" charset="0"/>
                <a:cs typeface="Arial" panose="020B0604020202020204" pitchFamily="34" charset="0"/>
              </a:rPr>
              <a:t>State Trends in Employer Premiums and Deductibles, 2010–2020</a:t>
            </a:r>
            <a:r>
              <a:rPr lang="en-US" sz="800" b="0" i="0">
                <a:solidFill>
                  <a:srgbClr val="49514A"/>
                </a:solidFill>
                <a:effectLst/>
                <a:latin typeface="Arial" panose="020B0604020202020204" pitchFamily="34" charset="0"/>
                <a:cs typeface="Arial" panose="020B0604020202020204" pitchFamily="34" charset="0"/>
              </a:rPr>
              <a:t> (Commonwealth Fund, Jan. 2022). </a:t>
            </a:r>
            <a:r>
              <a:rPr lang="en-US" sz="800" i="0" u="none" strike="noStrike">
                <a:solidFill>
                  <a:srgbClr val="65A59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https://doi.org/10.26099/m5dt-5f70</a:t>
            </a:r>
            <a:r>
              <a:rPr lang="en-US" sz="800" i="0" u="none" strike="noStrike">
                <a:solidFill>
                  <a:srgbClr val="65A591"/>
                </a:solidFill>
                <a:effectLst/>
                <a:latin typeface="Arial" panose="020B0604020202020204" pitchFamily="34" charset="0"/>
                <a:cs typeface="Arial" panose="020B0604020202020204" pitchFamily="34" charset="0"/>
              </a:rPr>
              <a:t> </a:t>
            </a:r>
            <a:endParaRPr lang="en-US" sz="800">
              <a:solidFill>
                <a:srgbClr val="65A5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20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a:xfrm>
            <a:off x="2144555" y="6066477"/>
            <a:ext cx="6679475" cy="777375"/>
          </a:xfrm>
        </p:spPr>
        <p:txBody>
          <a:bodyPr>
            <a:noAutofit/>
          </a:bodyPr>
          <a:lstStyle/>
          <a:p>
            <a:r>
              <a:rPr lang="en-US">
                <a:solidFill>
                  <a:schemeClr val="tx1"/>
                </a:solidFill>
                <a:latin typeface="InterFace"/>
              </a:rPr>
              <a:t>Source: Sara R. Collins, Munira Z. Gunja, and Gabriella N. Aboulafia</a:t>
            </a:r>
            <a:r>
              <a:rPr lang="en-US" i="1">
                <a:solidFill>
                  <a:schemeClr val="tx1"/>
                </a:solidFill>
                <a:latin typeface="InterFace"/>
              </a:rPr>
              <a:t>, </a:t>
            </a:r>
            <a:r>
              <a:rPr lang="en-US" i="1">
                <a:solidFill>
                  <a:schemeClr val="tx1"/>
                </a:solidFill>
                <a:latin typeface="InterFace"/>
                <a:hlinkClick r:id="rId3"/>
              </a:rPr>
              <a:t>U.S. Health Insurance Coverage in 2020: A Looming Crisis in Affordability — Findings from the Commonwealth Fund Biennial Health Insurance Survey, 2020 </a:t>
            </a:r>
            <a:r>
              <a:rPr lang="en-US">
                <a:solidFill>
                  <a:schemeClr val="tx1"/>
                </a:solidFill>
                <a:latin typeface="InterFace"/>
              </a:rPr>
              <a:t>(Commonwealth Fund, Aug. 2020).</a:t>
            </a:r>
          </a:p>
        </p:txBody>
      </p:sp>
      <p:sp>
        <p:nvSpPr>
          <p:cNvPr id="2" name="Title 1">
            <a:extLst>
              <a:ext uri="{FF2B5EF4-FFF2-40B4-BE49-F238E27FC236}">
                <a16:creationId xmlns:a16="http://schemas.microsoft.com/office/drawing/2014/main" id="{0B49E002-1423-E640-BF1A-D99CEFB48158}"/>
              </a:ext>
            </a:extLst>
          </p:cNvPr>
          <p:cNvSpPr>
            <a:spLocks noGrp="1"/>
          </p:cNvSpPr>
          <p:nvPr>
            <p:ph type="ctrTitle"/>
          </p:nvPr>
        </p:nvSpPr>
        <p:spPr>
          <a:xfrm>
            <a:off x="627434" y="514555"/>
            <a:ext cx="7802463" cy="1185034"/>
          </a:xfrm>
        </p:spPr>
        <p:txBody>
          <a:bodyPr>
            <a:noAutofit/>
          </a:bodyPr>
          <a:lstStyle/>
          <a:p>
            <a:r>
              <a:rPr lang="en-US" sz="2800"/>
              <a:t>One-quarter of adults in employer plans are underinsured; individual market continues to be challenging</a:t>
            </a:r>
          </a:p>
        </p:txBody>
      </p:sp>
      <p:sp>
        <p:nvSpPr>
          <p:cNvPr id="8" name="TextBox 7">
            <a:extLst>
              <a:ext uri="{FF2B5EF4-FFF2-40B4-BE49-F238E27FC236}">
                <a16:creationId xmlns:a16="http://schemas.microsoft.com/office/drawing/2014/main" id="{D931CCA2-DFEC-BC45-9F65-B5143FD74AB5}"/>
              </a:ext>
            </a:extLst>
          </p:cNvPr>
          <p:cNvSpPr txBox="1"/>
          <p:nvPr/>
        </p:nvSpPr>
        <p:spPr>
          <a:xfrm>
            <a:off x="536911" y="1689781"/>
            <a:ext cx="7200292"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4C515A"/>
                </a:solidFill>
                <a:effectLst/>
                <a:uLnTx/>
                <a:uFillTx/>
                <a:latin typeface="InterFace"/>
              </a:rPr>
              <a:t>Percent of adults ages 19–64 insured all year who were underinsured</a:t>
            </a:r>
          </a:p>
        </p:txBody>
      </p:sp>
      <p:sp>
        <p:nvSpPr>
          <p:cNvPr id="6" name="Subtitle 5">
            <a:extLst>
              <a:ext uri="{FF2B5EF4-FFF2-40B4-BE49-F238E27FC236}">
                <a16:creationId xmlns:a16="http://schemas.microsoft.com/office/drawing/2014/main" id="{C61DDCAA-E211-40E6-B163-819136FFC680}"/>
              </a:ext>
            </a:extLst>
          </p:cNvPr>
          <p:cNvSpPr>
            <a:spLocks noGrp="1"/>
          </p:cNvSpPr>
          <p:nvPr>
            <p:ph type="subTitle" idx="1"/>
          </p:nvPr>
        </p:nvSpPr>
        <p:spPr/>
        <p:txBody>
          <a:bodyPr/>
          <a:lstStyle/>
          <a:p>
            <a:r>
              <a:rPr lang="en-US" dirty="0"/>
              <a:t>EXHIBIT 8 </a:t>
            </a:r>
          </a:p>
        </p:txBody>
      </p:sp>
      <p:graphicFrame>
        <p:nvGraphicFramePr>
          <p:cNvPr id="12" name="Chart Placeholder 7">
            <a:extLst>
              <a:ext uri="{FF2B5EF4-FFF2-40B4-BE49-F238E27FC236}">
                <a16:creationId xmlns:a16="http://schemas.microsoft.com/office/drawing/2014/main" id="{674F1680-C209-4CC1-BB87-5C482CDA86CA}"/>
              </a:ext>
            </a:extLst>
          </p:cNvPr>
          <p:cNvGraphicFramePr>
            <a:graphicFrameLocks noGrp="1"/>
          </p:cNvGraphicFramePr>
          <p:nvPr>
            <p:ph type="chart" sz="quarter" idx="19"/>
            <p:extLst>
              <p:ext uri="{D42A27DB-BD31-4B8C-83A1-F6EECF244321}">
                <p14:modId xmlns:p14="http://schemas.microsoft.com/office/powerpoint/2010/main" val="3350767471"/>
              </p:ext>
            </p:extLst>
          </p:nvPr>
        </p:nvGraphicFramePr>
        <p:xfrm>
          <a:off x="627063" y="1789417"/>
          <a:ext cx="8091487" cy="33562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3">
            <a:extLst>
              <a:ext uri="{FF2B5EF4-FFF2-40B4-BE49-F238E27FC236}">
                <a16:creationId xmlns:a16="http://schemas.microsoft.com/office/drawing/2014/main" id="{74CC900F-65B0-43F5-B6D7-5E76DDFF8D45}"/>
              </a:ext>
            </a:extLst>
          </p:cNvPr>
          <p:cNvSpPr txBox="1">
            <a:spLocks/>
          </p:cNvSpPr>
          <p:nvPr/>
        </p:nvSpPr>
        <p:spPr>
          <a:xfrm>
            <a:off x="627063" y="5252441"/>
            <a:ext cx="8091487" cy="707305"/>
          </a:xfrm>
          <a:prstGeom prst="rect">
            <a:avLst/>
          </a:prstGeom>
        </p:spPr>
        <p:txBody>
          <a:bodyPr vert="horz" lIns="0" tIns="0" rIns="0" bIns="0" rtlCol="0">
            <a:noAutofit/>
          </a:bodyPr>
          <a:lstStyle>
            <a:lvl1pPr marL="0" indent="0" algn="l" defTabSz="914378" rtl="0" eaLnBrk="1" latinLnBrk="0" hangingPunct="1">
              <a:spcBef>
                <a:spcPct val="20000"/>
              </a:spcBef>
              <a:buClr>
                <a:schemeClr val="accent1"/>
              </a:buClr>
              <a:buFont typeface="Arial" panose="020B0604020202020204" pitchFamily="34" charset="0"/>
              <a:buNone/>
              <a:defRPr sz="900" kern="800" spc="0">
                <a:solidFill>
                  <a:srgbClr val="676E7B"/>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chemeClr val="tx1"/>
                </a:solidFill>
                <a:latin typeface="InterFace"/>
              </a:rPr>
              <a:t>Data: Commonwealth Fund Biennial Health Insurance Surveys (2010, 2012, 2014, 2016, 2018, 2020).				</a:t>
            </a:r>
          </a:p>
          <a:p>
            <a:r>
              <a:rPr lang="en-US">
                <a:solidFill>
                  <a:schemeClr val="tx1"/>
                </a:solidFill>
                <a:latin typeface="InterFace"/>
              </a:rPr>
              <a:t>Notes: “Underinsured” refers to adults who were insured all year but experienced one of the following: out-of-pocket costs, excluding premiums, equaled 10% or more of income; out-of-pocket costs, excluding premiums, equaled 5% or more of income if low-income (&lt;200% of poverty); or deductibles equaled 5% or more of income. Respondents may have had another type of coverage at some point during the year but had coverage for the entire previous 12 months. ^ For 2014–2020, individual coverage includes adults who got coverage in the individual market and the marketplaces. </a:t>
            </a:r>
          </a:p>
        </p:txBody>
      </p:sp>
    </p:spTree>
    <p:extLst>
      <p:ext uri="{BB962C8B-B14F-4D97-AF65-F5344CB8AC3E}">
        <p14:creationId xmlns:p14="http://schemas.microsoft.com/office/powerpoint/2010/main" val="1123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5106" y="1085521"/>
            <a:ext cx="6703341" cy="4915783"/>
          </a:xfrm>
          <a:prstGeom prst="rect">
            <a:avLst/>
          </a:prstGeom>
        </p:spPr>
      </p:pic>
      <p:sp>
        <p:nvSpPr>
          <p:cNvPr id="7" name="Text Placeholder 6">
            <a:extLst>
              <a:ext uri="{FF2B5EF4-FFF2-40B4-BE49-F238E27FC236}">
                <a16:creationId xmlns:a16="http://schemas.microsoft.com/office/drawing/2014/main" id="{D188F5F2-71AF-A148-9C02-20B634478268}"/>
              </a:ext>
            </a:extLst>
          </p:cNvPr>
          <p:cNvSpPr>
            <a:spLocks noGrp="1"/>
          </p:cNvSpPr>
          <p:nvPr>
            <p:ph type="body" sz="quarter" idx="21"/>
          </p:nvPr>
        </p:nvSpPr>
        <p:spPr>
          <a:xfrm>
            <a:off x="627435" y="5601810"/>
            <a:ext cx="8287964" cy="472422"/>
          </a:xfrm>
        </p:spPr>
        <p:txBody>
          <a:bodyPr/>
          <a:lstStyle/>
          <a:p>
            <a:pPr>
              <a:spcBef>
                <a:spcPts val="250"/>
              </a:spcBef>
            </a:pPr>
            <a:r>
              <a:rPr lang="en-US" sz="800" spc="0">
                <a:solidFill>
                  <a:srgbClr val="49514A"/>
                </a:solidFill>
                <a:latin typeface="Arial" panose="020B0604020202020204" pitchFamily="34" charset="0"/>
                <a:cs typeface="Arial" panose="020B0604020202020204" pitchFamily="34" charset="0"/>
              </a:rPr>
              <a:t>Note: Single and family deductibles are weighted for the distribution of single-person and family households in the state.</a:t>
            </a:r>
          </a:p>
          <a:p>
            <a:pPr>
              <a:spcBef>
                <a:spcPts val="250"/>
              </a:spcBef>
            </a:pPr>
            <a:r>
              <a:rPr lang="en-US" sz="800" spc="0">
                <a:solidFill>
                  <a:srgbClr val="49514A"/>
                </a:solidFill>
                <a:latin typeface="Arial" panose="020B0604020202020204" pitchFamily="34" charset="0"/>
                <a:cs typeface="Arial" panose="020B0604020202020204" pitchFamily="34" charset="0"/>
              </a:rPr>
              <a:t>Data: Deductibles — Medical Expenditure Panel Survey–Insurance Component (MEPS–IC), 2020; Median household income and household distribution type — analysis of Current Population Survey (CPS), 2020–2021, by Mikaela Springsteen and Sherry </a:t>
            </a:r>
            <a:r>
              <a:rPr lang="en-US" sz="800" spc="0" err="1">
                <a:solidFill>
                  <a:srgbClr val="49514A"/>
                </a:solidFill>
                <a:latin typeface="Arial" panose="020B0604020202020204" pitchFamily="34" charset="0"/>
                <a:cs typeface="Arial" panose="020B0604020202020204" pitchFamily="34" charset="0"/>
              </a:rPr>
              <a:t>Glied</a:t>
            </a:r>
            <a:r>
              <a:rPr lang="en-US" sz="800" spc="0">
                <a:solidFill>
                  <a:srgbClr val="49514A"/>
                </a:solidFill>
                <a:latin typeface="Arial" panose="020B0604020202020204" pitchFamily="34" charset="0"/>
                <a:cs typeface="Arial" panose="020B0604020202020204" pitchFamily="34" charset="0"/>
              </a:rPr>
              <a:t> of New York University for the Commonwealth Fund.</a:t>
            </a:r>
          </a:p>
        </p:txBody>
      </p:sp>
      <p:sp>
        <p:nvSpPr>
          <p:cNvPr id="3" name="Subtitle 2">
            <a:extLst>
              <a:ext uri="{FF2B5EF4-FFF2-40B4-BE49-F238E27FC236}">
                <a16:creationId xmlns:a16="http://schemas.microsoft.com/office/drawing/2014/main" id="{5C60BFAA-CD50-479D-9D3C-FF0EF96ABBBE}"/>
              </a:ext>
            </a:extLst>
          </p:cNvPr>
          <p:cNvSpPr>
            <a:spLocks noGrp="1"/>
          </p:cNvSpPr>
          <p:nvPr>
            <p:ph type="subTitle" idx="1"/>
          </p:nvPr>
        </p:nvSpPr>
        <p:spPr/>
        <p:txBody>
          <a:bodyPr/>
          <a:lstStyle/>
          <a:p>
            <a:r>
              <a:rPr lang="en-US" dirty="0"/>
              <a:t>EXHIBIT 9</a:t>
            </a:r>
          </a:p>
        </p:txBody>
      </p:sp>
      <p:sp>
        <p:nvSpPr>
          <p:cNvPr id="2" name="Title 1"/>
          <p:cNvSpPr>
            <a:spLocks noGrp="1"/>
          </p:cNvSpPr>
          <p:nvPr>
            <p:ph type="ctrTitle"/>
          </p:nvPr>
        </p:nvSpPr>
        <p:spPr/>
        <p:txBody>
          <a:bodyPr>
            <a:noAutofit/>
          </a:bodyPr>
          <a:lstStyle/>
          <a:p>
            <a:pPr>
              <a:lnSpc>
                <a:spcPct val="100000"/>
              </a:lnSpc>
            </a:pPr>
            <a:r>
              <a:rPr lang="en-US" sz="2800" b="1" dirty="0">
                <a:solidFill>
                  <a:srgbClr val="49514A"/>
                </a:solidFill>
                <a:latin typeface="Georgia" panose="02040502050405020303" pitchFamily="18" charset="0"/>
              </a:rPr>
              <a:t>Average deductibles in employer plans amounted to 5 percent or more of median income in 22 states</a:t>
            </a:r>
          </a:p>
        </p:txBody>
      </p:sp>
      <p:sp>
        <p:nvSpPr>
          <p:cNvPr id="14" name="Oval 13"/>
          <p:cNvSpPr/>
          <p:nvPr/>
        </p:nvSpPr>
        <p:spPr>
          <a:xfrm>
            <a:off x="6629400" y="3255264"/>
            <a:ext cx="137160" cy="137160"/>
          </a:xfrm>
          <a:prstGeom prst="ellipse">
            <a:avLst/>
          </a:prstGeom>
          <a:solidFill>
            <a:schemeClr val="bg1"/>
          </a:solidFill>
          <a:ln w="9525">
            <a:solidFill>
              <a:srgbClr val="A3C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Oval 14"/>
          <p:cNvSpPr/>
          <p:nvPr/>
        </p:nvSpPr>
        <p:spPr>
          <a:xfrm>
            <a:off x="6629400" y="3520440"/>
            <a:ext cx="137160" cy="137160"/>
          </a:xfrm>
          <a:prstGeom prst="ellipse">
            <a:avLst/>
          </a:prstGeom>
          <a:solidFill>
            <a:srgbClr val="A0BBC9"/>
          </a:solidFill>
          <a:ln w="9525">
            <a:solidFill>
              <a:srgbClr val="A0B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 name="TextBox 15"/>
          <p:cNvSpPr txBox="1"/>
          <p:nvPr/>
        </p:nvSpPr>
        <p:spPr>
          <a:xfrm>
            <a:off x="6858000" y="3227832"/>
            <a:ext cx="22860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2.6%–3.9% (10 states + D.C.)</a:t>
            </a:r>
          </a:p>
        </p:txBody>
      </p:sp>
      <p:sp>
        <p:nvSpPr>
          <p:cNvPr id="17" name="TextBox 16"/>
          <p:cNvSpPr txBox="1"/>
          <p:nvPr/>
        </p:nvSpPr>
        <p:spPr>
          <a:xfrm>
            <a:off x="6858000" y="3493008"/>
            <a:ext cx="22860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4.0%–4.9% (18 states)</a:t>
            </a:r>
          </a:p>
        </p:txBody>
      </p:sp>
      <p:sp>
        <p:nvSpPr>
          <p:cNvPr id="18" name="TextBox 17"/>
          <p:cNvSpPr txBox="1"/>
          <p:nvPr/>
        </p:nvSpPr>
        <p:spPr>
          <a:xfrm>
            <a:off x="6629399" y="2697480"/>
            <a:ext cx="2286000" cy="36576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Average deductible as percent of median state income</a:t>
            </a:r>
          </a:p>
        </p:txBody>
      </p:sp>
      <p:sp>
        <p:nvSpPr>
          <p:cNvPr id="20" name="Oval 19"/>
          <p:cNvSpPr/>
          <p:nvPr/>
        </p:nvSpPr>
        <p:spPr>
          <a:xfrm>
            <a:off x="6629400" y="3785616"/>
            <a:ext cx="137160" cy="137160"/>
          </a:xfrm>
          <a:prstGeom prst="ellipse">
            <a:avLst/>
          </a:prstGeom>
          <a:solidFill>
            <a:srgbClr val="417694"/>
          </a:solidFill>
          <a:ln w="9525">
            <a:solidFill>
              <a:srgbClr val="417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1" name="TextBox 20"/>
          <p:cNvSpPr txBox="1"/>
          <p:nvPr/>
        </p:nvSpPr>
        <p:spPr>
          <a:xfrm>
            <a:off x="6858000" y="3758184"/>
            <a:ext cx="2286000" cy="182880"/>
          </a:xfrm>
          <a:prstGeom prst="rect">
            <a:avLst/>
          </a:prstGeom>
          <a:noFill/>
        </p:spPr>
        <p:txBody>
          <a:bodyPr wrap="square" lIns="0" tIns="0" rIns="0" bIns="0" rtlCol="0">
            <a:noAutofit/>
          </a:bodyPr>
          <a:lstStyle/>
          <a:p>
            <a:r>
              <a:rPr lang="en-US" sz="1200">
                <a:solidFill>
                  <a:srgbClr val="49514A"/>
                </a:solidFill>
                <a:latin typeface="Arial" panose="020B0604020202020204" pitchFamily="34" charset="0"/>
                <a:cs typeface="Arial" panose="020B0604020202020204" pitchFamily="34" charset="0"/>
              </a:rPr>
              <a:t>5.0%–7.4% (22 states)</a:t>
            </a:r>
          </a:p>
        </p:txBody>
      </p:sp>
      <p:sp>
        <p:nvSpPr>
          <p:cNvPr id="19" name="TextBox 18">
            <a:extLst>
              <a:ext uri="{FF2B5EF4-FFF2-40B4-BE49-F238E27FC236}">
                <a16:creationId xmlns:a16="http://schemas.microsoft.com/office/drawing/2014/main" id="{97DA0ABF-C086-4A83-A9DF-0B71D0C15DD6}"/>
              </a:ext>
            </a:extLst>
          </p:cNvPr>
          <p:cNvSpPr txBox="1"/>
          <p:nvPr/>
        </p:nvSpPr>
        <p:spPr>
          <a:xfrm>
            <a:off x="2371291" y="6264041"/>
            <a:ext cx="5388998" cy="338554"/>
          </a:xfrm>
          <a:prstGeom prst="rect">
            <a:avLst/>
          </a:prstGeom>
          <a:noFill/>
        </p:spPr>
        <p:txBody>
          <a:bodyPr wrap="square">
            <a:spAutoFit/>
          </a:bodyPr>
          <a:lstStyle/>
          <a:p>
            <a:r>
              <a:rPr lang="en-US" sz="800" b="0" i="0">
                <a:solidFill>
                  <a:srgbClr val="49514A"/>
                </a:solidFill>
                <a:effectLst/>
                <a:latin typeface="Arial" panose="020B0604020202020204" pitchFamily="34" charset="0"/>
                <a:cs typeface="Arial" panose="020B0604020202020204" pitchFamily="34" charset="0"/>
              </a:rPr>
              <a:t>Source: Sara R. Collins, David C. Radley, and Jesse C. Baumgartner, </a:t>
            </a:r>
            <a:r>
              <a:rPr lang="en-US" sz="800" b="0" i="1">
                <a:solidFill>
                  <a:srgbClr val="49514A"/>
                </a:solidFill>
                <a:effectLst/>
                <a:latin typeface="Arial" panose="020B0604020202020204" pitchFamily="34" charset="0"/>
                <a:cs typeface="Arial" panose="020B0604020202020204" pitchFamily="34" charset="0"/>
              </a:rPr>
              <a:t>State Trends in Employer Premiums and Deductibles, 2010–2020</a:t>
            </a:r>
            <a:r>
              <a:rPr lang="en-US" sz="800" b="0" i="0">
                <a:solidFill>
                  <a:srgbClr val="49514A"/>
                </a:solidFill>
                <a:effectLst/>
                <a:latin typeface="Arial" panose="020B0604020202020204" pitchFamily="34" charset="0"/>
                <a:cs typeface="Arial" panose="020B0604020202020204" pitchFamily="34" charset="0"/>
              </a:rPr>
              <a:t> (Commonwealth Fund, Jan. 2022). </a:t>
            </a:r>
            <a:r>
              <a:rPr lang="en-US" sz="800" i="0" u="none" strike="noStrike">
                <a:solidFill>
                  <a:srgbClr val="65A59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https://doi.org/10.26099/m5dt-5f70</a:t>
            </a:r>
            <a:r>
              <a:rPr lang="en-US" sz="800" i="0" u="none" strike="noStrike">
                <a:solidFill>
                  <a:srgbClr val="65A591"/>
                </a:solidFill>
                <a:effectLst/>
                <a:latin typeface="Arial" panose="020B0604020202020204" pitchFamily="34" charset="0"/>
                <a:cs typeface="Arial" panose="020B0604020202020204" pitchFamily="34" charset="0"/>
              </a:rPr>
              <a:t> </a:t>
            </a:r>
            <a:endParaRPr lang="en-US" sz="800">
              <a:solidFill>
                <a:srgbClr val="65A5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488485"/>
      </p:ext>
    </p:extLst>
  </p:cSld>
  <p:clrMapOvr>
    <a:masterClrMapping/>
  </p:clrMapOvr>
</p:sld>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2.xml><?xml version="1.0" encoding="utf-8"?>
<a:theme xmlns:a="http://schemas.openxmlformats.org/drawingml/2006/main" name="2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3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4.xml><?xml version="1.0" encoding="utf-8"?>
<a:theme xmlns:a="http://schemas.openxmlformats.org/drawingml/2006/main" name="4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5.xml><?xml version="1.0" encoding="utf-8"?>
<a:theme xmlns:a="http://schemas.openxmlformats.org/drawingml/2006/main" name="5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6.xml><?xml version="1.0" encoding="utf-8"?>
<a:theme xmlns:a="http://schemas.openxmlformats.org/drawingml/2006/main" name="6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7.xml><?xml version="1.0" encoding="utf-8"?>
<a:theme xmlns:a="http://schemas.openxmlformats.org/drawingml/2006/main" name="7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3" ma:contentTypeDescription="Create a new document." ma:contentTypeScope="" ma:versionID="3d7e81bc372b3a73e50742b19d1dcbc1">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da2f94c216c490a95acb2fe195904569"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B60CF-40F9-4360-8516-8A258CFA1767}">
  <ds:schemaRefs>
    <ds:schemaRef ds:uri="29bc6a8d-14dd-4a95-baab-e16a8c685bba"/>
    <ds:schemaRef ds:uri="c95c36f9-7b23-4b6e-8eba-a6af4d3881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42938EF-51BD-4AC1-96A4-8B2A1939C195}">
  <ds:schemaRefs>
    <ds:schemaRef ds:uri="http://schemas.microsoft.com/sharepoint/v3/contenttype/forms"/>
  </ds:schemaRefs>
</ds:datastoreItem>
</file>

<file path=customXml/itemProps3.xml><?xml version="1.0" encoding="utf-8"?>
<ds:datastoreItem xmlns:ds="http://schemas.openxmlformats.org/officeDocument/2006/customXml" ds:itemID="{B1420C8D-6039-420D-94A7-63B6880278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e91428-62e1-404e-8dba-d479e0ef01ba"/>
    <ds:schemaRef ds:uri="fd0705cf-2316-48c0-96f8-e5d689de0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CMWF_Template_Centennial_Jan2018</Template>
  <TotalTime>276</TotalTime>
  <Words>2588</Words>
  <Application>Microsoft Office PowerPoint</Application>
  <PresentationFormat>On-screen Show (4:3)</PresentationFormat>
  <Paragraphs>191</Paragraphs>
  <Slides>17</Slides>
  <Notes>8</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17</vt:i4>
      </vt:variant>
    </vt:vector>
  </HeadingPairs>
  <TitlesOfParts>
    <vt:vector size="35" baseType="lpstr">
      <vt:lpstr>Arial</vt:lpstr>
      <vt:lpstr>Berlingske Serif Text</vt:lpstr>
      <vt:lpstr>Calibri</vt:lpstr>
      <vt:lpstr>Calibri Light</vt:lpstr>
      <vt:lpstr>Georgia</vt:lpstr>
      <vt:lpstr>InterFace</vt:lpstr>
      <vt:lpstr>InterFace XBold</vt:lpstr>
      <vt:lpstr>Open Sans Light</vt:lpstr>
      <vt:lpstr>Segoe UI Light</vt:lpstr>
      <vt:lpstr>System Font Regular</vt:lpstr>
      <vt:lpstr>Trebuchet MS</vt:lpstr>
      <vt:lpstr>1_Office Theme</vt:lpstr>
      <vt:lpstr>2_Office Theme</vt:lpstr>
      <vt:lpstr>3_Office Theme</vt:lpstr>
      <vt:lpstr>4_Office Theme</vt:lpstr>
      <vt:lpstr>5_Office Theme</vt:lpstr>
      <vt:lpstr>6_Office Theme</vt:lpstr>
      <vt:lpstr>7_Office Theme</vt:lpstr>
      <vt:lpstr>The ACA reduced the number of uninsured by half, compared to projections had the law not passed</vt:lpstr>
      <vt:lpstr>The uninsured rate fell over the course of the pandemic</vt:lpstr>
      <vt:lpstr>Who are the remaining uninsured?</vt:lpstr>
      <vt:lpstr>Automatic enrollment would reduce the number of uninsured Americans</vt:lpstr>
      <vt:lpstr>Prices accounted for nearly two-thirds of per person spending growth in employer plans, 2015-2019</vt:lpstr>
      <vt:lpstr>Worker premium contributions and deductibles in employer plans added up to more than 11 percent of U.S. median income in 2020</vt:lpstr>
      <vt:lpstr>In growing number of states, worker insurance premium contributions and deductibles in employer plans make up 10 percent or more of median income</vt:lpstr>
      <vt:lpstr>One-quarter of adults in employer plans are underinsured; individual market continues to be challenging</vt:lpstr>
      <vt:lpstr>Average deductibles in employer plans amounted to 5 percent or more of median income in 22 states</vt:lpstr>
      <vt:lpstr>Uninsured or underinsured adults often avoid or delay getting needed health care and medications</vt:lpstr>
      <vt:lpstr>People with inadequate insurance coverage have more problems paying medical bills</vt:lpstr>
      <vt:lpstr>Premium contributions in employer plans were more than 8.5 percent of median income in eight states.</vt:lpstr>
      <vt:lpstr>Reforms that build on the ACA have the potential to reach near-universal coverage</vt:lpstr>
      <vt:lpstr>Capping provider rates directly or via a public option has the potential to reduce the federal costs of reform</vt:lpstr>
      <vt:lpstr>Single-payer approaches can reach near-universal or universal coverage</vt:lpstr>
      <vt:lpstr>Changes in national health spending under health reform approaches</vt:lpstr>
      <vt:lpstr>Enhanced single-payer approach would shift most household, employer and state spending to the federal budget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Wilson</dc:creator>
  <cp:lastModifiedBy>Samantha Chase</cp:lastModifiedBy>
  <cp:revision>5</cp:revision>
  <cp:lastPrinted>2019-11-07T15:21:33Z</cp:lastPrinted>
  <dcterms:created xsi:type="dcterms:W3CDTF">2018-01-16T15:08:05Z</dcterms:created>
  <dcterms:modified xsi:type="dcterms:W3CDTF">2022-03-28T16:21:37Z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6773600</vt:r8>
  </property>
  <property fmtid="{D5CDD505-2E9C-101B-9397-08002B2CF9AE}" pid="3" name="ContentTypeId">
    <vt:lpwstr>0x0101003ADB2CA38FBBC1428DB187BDD036B8B1</vt:lpwstr>
  </property>
</Properties>
</file>