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1"/>
  </p:notesMasterIdLst>
  <p:handoutMasterIdLst>
    <p:handoutMasterId r:id="rId12"/>
  </p:handoutMasterIdLst>
  <p:sldIdLst>
    <p:sldId id="493" r:id="rId5"/>
    <p:sldId id="621" r:id="rId6"/>
    <p:sldId id="620" r:id="rId7"/>
    <p:sldId id="619" r:id="rId8"/>
    <p:sldId id="623" r:id="rId9"/>
    <p:sldId id="622" r:id="rId10"/>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60" userDrawn="1">
          <p15:clr>
            <a:srgbClr val="A4A3A4"/>
          </p15:clr>
        </p15:guide>
        <p15:guide id="2" pos="2988" userDrawn="1">
          <p15:clr>
            <a:srgbClr val="A4A3A4"/>
          </p15:clr>
        </p15:guide>
        <p15:guide id="3" orient="horz" pos="110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25" clrIdx="1"/>
  <p:cmAuthor id="3" name="Shanoor Seervai" initials="SS" lastIdx="2" clrIdx="2"/>
  <p:cmAuthor id="4" name="Jen Wilson" initials="JW" lastIdx="2" clrIdx="3"/>
  <p:cmAuthor id="5" name="Jen Wilson" initials="JW [2]" lastIdx="1" clrIdx="4"/>
  <p:cmAuthor id="6" name="Laura Gannon" initials="LG" lastIdx="24" clrIdx="5"/>
  <p:cmAuthor id="7" name="Chris Hollander" initials="CH" lastIdx="2" clrIdx="6"/>
  <p:cmAuthor id="8" name="Chris Hollander" initials="CH [2]" lastIdx="1" clrIdx="7"/>
  <p:cmAuthor id="9" name="Chris Hollander" initials="CH [3]" lastIdx="1" clrIdx="8"/>
  <p:cmAuthor id="10" name="Chris Hollander" initials="CH [4]" lastIdx="1" clrIdx="9"/>
  <p:cmAuthor id="11" name="Jen Wilson" initials="MOU" lastIdx="1" clrIdx="10">
    <p:extLst>
      <p:ext uri="{19B8F6BF-5375-455C-9EA6-DF929625EA0E}">
        <p15:presenceInfo xmlns:p15="http://schemas.microsoft.com/office/powerpoint/2012/main" userId="Jen Wilson" providerId="None"/>
      </p:ext>
    </p:extLst>
  </p:cmAuthor>
  <p:cmAuthor id="12" name="Barry A. Scholl" initials="BAS" lastIdx="6" clrIdx="11">
    <p:extLst>
      <p:ext uri="{19B8F6BF-5375-455C-9EA6-DF929625EA0E}">
        <p15:presenceInfo xmlns:p15="http://schemas.microsoft.com/office/powerpoint/2012/main" userId="S-1-5-21-1004529278-3813118908-2288687658-1188" providerId="AD"/>
      </p:ext>
    </p:extLst>
  </p:cmAuthor>
  <p:cmAuthor id="13" name="Elizabeth Fowler" initials="EF" lastIdx="4" clrIdx="12">
    <p:extLst>
      <p:ext uri="{19B8F6BF-5375-455C-9EA6-DF929625EA0E}">
        <p15:presenceInfo xmlns:p15="http://schemas.microsoft.com/office/powerpoint/2012/main" userId="S::ef@cmwf.org::710cfe12-8559-476c-8cf8-59d12e0383eb" providerId="AD"/>
      </p:ext>
    </p:extLst>
  </p:cmAuthor>
  <p:cmAuthor id="14" name="Barry A. Scholl" initials="BAS [2]" lastIdx="11" clrIdx="13">
    <p:extLst>
      <p:ext uri="{19B8F6BF-5375-455C-9EA6-DF929625EA0E}">
        <p15:presenceInfo xmlns:p15="http://schemas.microsoft.com/office/powerpoint/2012/main" userId="S::bas@cmwf.org::9b1eec93-07c6-4a8b-9a40-139c8d674f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E68"/>
    <a:srgbClr val="F49149"/>
    <a:srgbClr val="C9DEE3"/>
    <a:srgbClr val="5F5A9D"/>
    <a:srgbClr val="E0E0E0"/>
    <a:srgbClr val="4ABDBC"/>
    <a:srgbClr val="8ADAD2"/>
    <a:srgbClr val="9FE1DB"/>
    <a:srgbClr val="B6E8E3"/>
    <a:srgbClr val="CDEF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A04DE5-BFAB-7E03-4171-94446EFBBFBA}" v="139" dt="2022-02-03T15:50:14.7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147"/>
    <p:restoredTop sz="95879" autoAdjust="0"/>
  </p:normalViewPr>
  <p:slideViewPr>
    <p:cSldViewPr snapToGrid="0">
      <p:cViewPr varScale="1">
        <p:scale>
          <a:sx n="134" d="100"/>
          <a:sy n="134" d="100"/>
        </p:scale>
        <p:origin x="520" y="184"/>
      </p:cViewPr>
      <p:guideLst>
        <p:guide orient="horz" pos="1560"/>
        <p:guide pos="2988"/>
        <p:guide orient="horz" pos="110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All Medicare Advantage Plans</c:v>
                </c:pt>
              </c:strCache>
            </c:strRef>
          </c:tx>
          <c:spPr>
            <a:solidFill>
              <a:schemeClr val="accent1"/>
            </a:solidFill>
            <a:ln>
              <a:noFill/>
            </a:ln>
            <a:effectLst/>
          </c:spPr>
          <c:invertIfNegative val="0"/>
          <c:cat>
            <c:numRef>
              <c:f>Sheet1!$A$2:$A$8</c:f>
              <c:numCache>
                <c:formatCode>General</c:formatCode>
                <c:ptCount val="7"/>
                <c:pt idx="0">
                  <c:v>2010</c:v>
                </c:pt>
                <c:pt idx="1">
                  <c:v>2012</c:v>
                </c:pt>
                <c:pt idx="2">
                  <c:v>2014</c:v>
                </c:pt>
                <c:pt idx="3">
                  <c:v>2016</c:v>
                </c:pt>
                <c:pt idx="4">
                  <c:v>2018</c:v>
                </c:pt>
                <c:pt idx="5">
                  <c:v>2020</c:v>
                </c:pt>
                <c:pt idx="6">
                  <c:v>2021</c:v>
                </c:pt>
              </c:numCache>
            </c:numRef>
          </c:cat>
          <c:val>
            <c:numRef>
              <c:f>Sheet1!$B$2:$B$8</c:f>
              <c:numCache>
                <c:formatCode>General</c:formatCode>
                <c:ptCount val="7"/>
                <c:pt idx="0">
                  <c:v>31</c:v>
                </c:pt>
                <c:pt idx="1">
                  <c:v>20</c:v>
                </c:pt>
                <c:pt idx="2">
                  <c:v>18</c:v>
                </c:pt>
                <c:pt idx="3">
                  <c:v>19</c:v>
                </c:pt>
                <c:pt idx="4">
                  <c:v>21</c:v>
                </c:pt>
                <c:pt idx="5">
                  <c:v>28</c:v>
                </c:pt>
                <c:pt idx="6">
                  <c:v>33</c:v>
                </c:pt>
              </c:numCache>
            </c:numRef>
          </c:val>
          <c:extLst>
            <c:ext xmlns:c16="http://schemas.microsoft.com/office/drawing/2014/chart" uri="{C3380CC4-5D6E-409C-BE32-E72D297353CC}">
              <c16:uniqueId val="{00000000-E835-6B48-BCA3-CA36C73E677B}"/>
            </c:ext>
          </c:extLst>
        </c:ser>
        <c:dLbls>
          <c:showLegendKey val="0"/>
          <c:showVal val="0"/>
          <c:showCatName val="0"/>
          <c:showSerName val="0"/>
          <c:showPercent val="0"/>
          <c:showBubbleSize val="0"/>
        </c:dLbls>
        <c:gapWidth val="67"/>
        <c:overlap val="-27"/>
        <c:axId val="1842083168"/>
        <c:axId val="1842084816"/>
      </c:barChart>
      <c:catAx>
        <c:axId val="1842083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42084816"/>
        <c:crosses val="autoZero"/>
        <c:auto val="1"/>
        <c:lblAlgn val="ctr"/>
        <c:lblOffset val="100"/>
        <c:noMultiLvlLbl val="0"/>
      </c:catAx>
      <c:valAx>
        <c:axId val="18420848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420831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Agent/Agent partner</c:v>
                </c:pt>
              </c:strCache>
            </c:strRef>
          </c:tx>
          <c:spPr>
            <a:solidFill>
              <a:schemeClr val="accent2"/>
            </a:solidFill>
            <a:ln>
              <a:noFill/>
            </a:ln>
            <a:effectLst/>
          </c:spPr>
          <c:invertIfNegative val="0"/>
          <c:cat>
            <c:strRef>
              <c:f>Sheet1!$A$2:$A$3</c:f>
              <c:strCache>
                <c:ptCount val="2"/>
                <c:pt idx="0">
                  <c:v>Share of search records</c:v>
                </c:pt>
                <c:pt idx="1">
                  <c:v>Share of advertisements</c:v>
                </c:pt>
              </c:strCache>
            </c:strRef>
          </c:cat>
          <c:val>
            <c:numRef>
              <c:f>Sheet1!$B$2:$B$3</c:f>
              <c:numCache>
                <c:formatCode>0%</c:formatCode>
                <c:ptCount val="2"/>
                <c:pt idx="0">
                  <c:v>0.2</c:v>
                </c:pt>
                <c:pt idx="1">
                  <c:v>0.55000000000000004</c:v>
                </c:pt>
              </c:numCache>
            </c:numRef>
          </c:val>
          <c:extLst>
            <c:ext xmlns:c16="http://schemas.microsoft.com/office/drawing/2014/chart" uri="{C3380CC4-5D6E-409C-BE32-E72D297353CC}">
              <c16:uniqueId val="{00000000-50E8-584C-84FD-565DE0ED50BE}"/>
            </c:ext>
          </c:extLst>
        </c:ser>
        <c:ser>
          <c:idx val="1"/>
          <c:order val="1"/>
          <c:tx>
            <c:strRef>
              <c:f>Sheet1!$C$1</c:f>
              <c:strCache>
                <c:ptCount val="1"/>
                <c:pt idx="0">
                  <c:v>Health plans</c:v>
                </c:pt>
              </c:strCache>
            </c:strRef>
          </c:tx>
          <c:spPr>
            <a:solidFill>
              <a:schemeClr val="accent2">
                <a:lumMod val="60000"/>
                <a:lumOff val="40000"/>
              </a:schemeClr>
            </a:solidFill>
            <a:ln>
              <a:noFill/>
            </a:ln>
            <a:effectLst/>
          </c:spPr>
          <c:invertIfNegative val="0"/>
          <c:cat>
            <c:strRef>
              <c:f>Sheet1!$A$2:$A$3</c:f>
              <c:strCache>
                <c:ptCount val="2"/>
                <c:pt idx="0">
                  <c:v>Share of search records</c:v>
                </c:pt>
                <c:pt idx="1">
                  <c:v>Share of advertisements</c:v>
                </c:pt>
              </c:strCache>
            </c:strRef>
          </c:cat>
          <c:val>
            <c:numRef>
              <c:f>Sheet1!$C$2:$C$3</c:f>
              <c:numCache>
                <c:formatCode>0%</c:formatCode>
                <c:ptCount val="2"/>
                <c:pt idx="0">
                  <c:v>0.16</c:v>
                </c:pt>
                <c:pt idx="1">
                  <c:v>0.32</c:v>
                </c:pt>
              </c:numCache>
            </c:numRef>
          </c:val>
          <c:extLst>
            <c:ext xmlns:c16="http://schemas.microsoft.com/office/drawing/2014/chart" uri="{C3380CC4-5D6E-409C-BE32-E72D297353CC}">
              <c16:uniqueId val="{00000001-50E8-584C-84FD-565DE0ED50BE}"/>
            </c:ext>
          </c:extLst>
        </c:ser>
        <c:ser>
          <c:idx val="2"/>
          <c:order val="2"/>
          <c:tx>
            <c:strRef>
              <c:f>Sheet1!$D$1</c:f>
              <c:strCache>
                <c:ptCount val="1"/>
                <c:pt idx="0">
                  <c:v>Other for-profit organization</c:v>
                </c:pt>
              </c:strCache>
            </c:strRef>
          </c:tx>
          <c:spPr>
            <a:solidFill>
              <a:schemeClr val="accent2">
                <a:lumMod val="20000"/>
                <a:lumOff val="80000"/>
              </a:schemeClr>
            </a:solidFill>
            <a:ln>
              <a:noFill/>
            </a:ln>
            <a:effectLst/>
          </c:spPr>
          <c:invertIfNegative val="0"/>
          <c:cat>
            <c:strRef>
              <c:f>Sheet1!$A$2:$A$3</c:f>
              <c:strCache>
                <c:ptCount val="2"/>
                <c:pt idx="0">
                  <c:v>Share of search records</c:v>
                </c:pt>
                <c:pt idx="1">
                  <c:v>Share of advertisements</c:v>
                </c:pt>
              </c:strCache>
            </c:strRef>
          </c:cat>
          <c:val>
            <c:numRef>
              <c:f>Sheet1!$D$2:$D$3</c:f>
              <c:numCache>
                <c:formatCode>0%</c:formatCode>
                <c:ptCount val="2"/>
                <c:pt idx="0">
                  <c:v>0.03</c:v>
                </c:pt>
                <c:pt idx="1">
                  <c:v>7.0000000000000007E-2</c:v>
                </c:pt>
              </c:numCache>
            </c:numRef>
          </c:val>
          <c:extLst>
            <c:ext xmlns:c16="http://schemas.microsoft.com/office/drawing/2014/chart" uri="{C3380CC4-5D6E-409C-BE32-E72D297353CC}">
              <c16:uniqueId val="{00000002-50E8-584C-84FD-565DE0ED50BE}"/>
            </c:ext>
          </c:extLst>
        </c:ser>
        <c:ser>
          <c:idx val="3"/>
          <c:order val="3"/>
          <c:tx>
            <c:strRef>
              <c:f>Sheet1!$E$1</c:f>
              <c:strCache>
                <c:ptCount val="1"/>
                <c:pt idx="0">
                  <c:v>Centers for Medicare and Medicaid Services</c:v>
                </c:pt>
              </c:strCache>
            </c:strRef>
          </c:tx>
          <c:spPr>
            <a:solidFill>
              <a:schemeClr val="tx2"/>
            </a:solidFill>
            <a:ln>
              <a:noFill/>
            </a:ln>
            <a:effectLst/>
          </c:spPr>
          <c:invertIfNegative val="0"/>
          <c:cat>
            <c:strRef>
              <c:f>Sheet1!$A$2:$A$3</c:f>
              <c:strCache>
                <c:ptCount val="2"/>
                <c:pt idx="0">
                  <c:v>Share of search records</c:v>
                </c:pt>
                <c:pt idx="1">
                  <c:v>Share of advertisements</c:v>
                </c:pt>
              </c:strCache>
            </c:strRef>
          </c:cat>
          <c:val>
            <c:numRef>
              <c:f>Sheet1!$E$2:$E$3</c:f>
              <c:numCache>
                <c:formatCode>0%</c:formatCode>
                <c:ptCount val="2"/>
                <c:pt idx="0">
                  <c:v>0.27</c:v>
                </c:pt>
                <c:pt idx="1">
                  <c:v>7.0000000000000007E-2</c:v>
                </c:pt>
              </c:numCache>
            </c:numRef>
          </c:val>
          <c:extLst>
            <c:ext xmlns:c16="http://schemas.microsoft.com/office/drawing/2014/chart" uri="{C3380CC4-5D6E-409C-BE32-E72D297353CC}">
              <c16:uniqueId val="{00000003-50E8-584C-84FD-565DE0ED50BE}"/>
            </c:ext>
          </c:extLst>
        </c:ser>
        <c:ser>
          <c:idx val="4"/>
          <c:order val="4"/>
          <c:tx>
            <c:strRef>
              <c:f>Sheet1!$F$1</c:f>
              <c:strCache>
                <c:ptCount val="1"/>
                <c:pt idx="0">
                  <c:v>Social Security Administration</c:v>
                </c:pt>
              </c:strCache>
            </c:strRef>
          </c:tx>
          <c:spPr>
            <a:solidFill>
              <a:schemeClr val="accent1">
                <a:lumMod val="60000"/>
                <a:lumOff val="40000"/>
              </a:schemeClr>
            </a:solidFill>
            <a:ln>
              <a:noFill/>
            </a:ln>
            <a:effectLst/>
          </c:spPr>
          <c:invertIfNegative val="0"/>
          <c:cat>
            <c:strRef>
              <c:f>Sheet1!$A$2:$A$3</c:f>
              <c:strCache>
                <c:ptCount val="2"/>
                <c:pt idx="0">
                  <c:v>Share of search records</c:v>
                </c:pt>
                <c:pt idx="1">
                  <c:v>Share of advertisements</c:v>
                </c:pt>
              </c:strCache>
            </c:strRef>
          </c:cat>
          <c:val>
            <c:numRef>
              <c:f>Sheet1!$F$2:$F$3</c:f>
              <c:numCache>
                <c:formatCode>General</c:formatCode>
                <c:ptCount val="2"/>
                <c:pt idx="0" formatCode="0%">
                  <c:v>0.03</c:v>
                </c:pt>
              </c:numCache>
            </c:numRef>
          </c:val>
          <c:extLst>
            <c:ext xmlns:c16="http://schemas.microsoft.com/office/drawing/2014/chart" uri="{C3380CC4-5D6E-409C-BE32-E72D297353CC}">
              <c16:uniqueId val="{00000004-50E8-584C-84FD-565DE0ED50BE}"/>
            </c:ext>
          </c:extLst>
        </c:ser>
        <c:ser>
          <c:idx val="5"/>
          <c:order val="5"/>
          <c:tx>
            <c:strRef>
              <c:f>Sheet1!$G$1</c:f>
              <c:strCache>
                <c:ptCount val="1"/>
                <c:pt idx="0">
                  <c:v>U.S. Department of Health and Human Services</c:v>
                </c:pt>
              </c:strCache>
            </c:strRef>
          </c:tx>
          <c:spPr>
            <a:solidFill>
              <a:schemeClr val="accent6">
                <a:lumMod val="40000"/>
                <a:lumOff val="60000"/>
              </a:schemeClr>
            </a:solidFill>
            <a:ln>
              <a:noFill/>
            </a:ln>
            <a:effectLst/>
          </c:spPr>
          <c:invertIfNegative val="0"/>
          <c:cat>
            <c:strRef>
              <c:f>Sheet1!$A$2:$A$3</c:f>
              <c:strCache>
                <c:ptCount val="2"/>
                <c:pt idx="0">
                  <c:v>Share of search records</c:v>
                </c:pt>
                <c:pt idx="1">
                  <c:v>Share of advertisements</c:v>
                </c:pt>
              </c:strCache>
            </c:strRef>
          </c:cat>
          <c:val>
            <c:numRef>
              <c:f>Sheet1!$G$2:$G$3</c:f>
              <c:numCache>
                <c:formatCode>General</c:formatCode>
                <c:ptCount val="2"/>
                <c:pt idx="0" formatCode="0%">
                  <c:v>0.03</c:v>
                </c:pt>
              </c:numCache>
            </c:numRef>
          </c:val>
          <c:extLst>
            <c:ext xmlns:c16="http://schemas.microsoft.com/office/drawing/2014/chart" uri="{C3380CC4-5D6E-409C-BE32-E72D297353CC}">
              <c16:uniqueId val="{00000005-50E8-584C-84FD-565DE0ED50BE}"/>
            </c:ext>
          </c:extLst>
        </c:ser>
        <c:ser>
          <c:idx val="6"/>
          <c:order val="6"/>
          <c:tx>
            <c:strRef>
              <c:f>Sheet1!$H$1</c:f>
              <c:strCache>
                <c:ptCount val="1"/>
                <c:pt idx="0">
                  <c:v>Other government*</c:v>
                </c:pt>
              </c:strCache>
            </c:strRef>
          </c:tx>
          <c:spPr>
            <a:solidFill>
              <a:schemeClr val="accent6">
                <a:lumMod val="20000"/>
                <a:lumOff val="80000"/>
              </a:schemeClr>
            </a:solidFill>
            <a:ln>
              <a:noFill/>
            </a:ln>
            <a:effectLst/>
          </c:spPr>
          <c:invertIfNegative val="0"/>
          <c:cat>
            <c:strRef>
              <c:f>Sheet1!$A$2:$A$3</c:f>
              <c:strCache>
                <c:ptCount val="2"/>
                <c:pt idx="0">
                  <c:v>Share of search records</c:v>
                </c:pt>
                <c:pt idx="1">
                  <c:v>Share of advertisements</c:v>
                </c:pt>
              </c:strCache>
            </c:strRef>
          </c:cat>
          <c:val>
            <c:numRef>
              <c:f>Sheet1!$H$2:$H$3</c:f>
              <c:numCache>
                <c:formatCode>General</c:formatCode>
                <c:ptCount val="2"/>
                <c:pt idx="0" formatCode="0%">
                  <c:v>0.02</c:v>
                </c:pt>
              </c:numCache>
            </c:numRef>
          </c:val>
          <c:extLst>
            <c:ext xmlns:c16="http://schemas.microsoft.com/office/drawing/2014/chart" uri="{C3380CC4-5D6E-409C-BE32-E72D297353CC}">
              <c16:uniqueId val="{00000006-50E8-584C-84FD-565DE0ED50BE}"/>
            </c:ext>
          </c:extLst>
        </c:ser>
        <c:ser>
          <c:idx val="7"/>
          <c:order val="7"/>
          <c:tx>
            <c:strRef>
              <c:f>Sheet1!$I$1</c:f>
              <c:strCache>
                <c:ptCount val="1"/>
                <c:pt idx="0">
                  <c:v>Patient advocacy/Educational organization</c:v>
                </c:pt>
              </c:strCache>
            </c:strRef>
          </c:tx>
          <c:spPr>
            <a:solidFill>
              <a:schemeClr val="bg2"/>
            </a:solidFill>
            <a:ln>
              <a:noFill/>
            </a:ln>
            <a:effectLst/>
          </c:spPr>
          <c:invertIfNegative val="0"/>
          <c:cat>
            <c:strRef>
              <c:f>Sheet1!$A$2:$A$3</c:f>
              <c:strCache>
                <c:ptCount val="2"/>
                <c:pt idx="0">
                  <c:v>Share of search records</c:v>
                </c:pt>
                <c:pt idx="1">
                  <c:v>Share of advertisements</c:v>
                </c:pt>
              </c:strCache>
            </c:strRef>
          </c:cat>
          <c:val>
            <c:numRef>
              <c:f>Sheet1!$I$2:$I$3</c:f>
              <c:numCache>
                <c:formatCode>General</c:formatCode>
                <c:ptCount val="2"/>
                <c:pt idx="0" formatCode="0%">
                  <c:v>7.0000000000000007E-2</c:v>
                </c:pt>
              </c:numCache>
            </c:numRef>
          </c:val>
          <c:extLst>
            <c:ext xmlns:c16="http://schemas.microsoft.com/office/drawing/2014/chart" uri="{C3380CC4-5D6E-409C-BE32-E72D297353CC}">
              <c16:uniqueId val="{00000007-50E8-584C-84FD-565DE0ED50BE}"/>
            </c:ext>
          </c:extLst>
        </c:ser>
        <c:ser>
          <c:idx val="8"/>
          <c:order val="8"/>
          <c:tx>
            <c:strRef>
              <c:f>Sheet1!$J$1</c:f>
              <c:strCache>
                <c:ptCount val="1"/>
                <c:pt idx="0">
                  <c:v>Media/News organization</c:v>
                </c:pt>
              </c:strCache>
            </c:strRef>
          </c:tx>
          <c:spPr>
            <a:solidFill>
              <a:schemeClr val="accent4"/>
            </a:solidFill>
            <a:ln>
              <a:noFill/>
            </a:ln>
            <a:effectLst/>
          </c:spPr>
          <c:invertIfNegative val="0"/>
          <c:cat>
            <c:strRef>
              <c:f>Sheet1!$A$2:$A$3</c:f>
              <c:strCache>
                <c:ptCount val="2"/>
                <c:pt idx="0">
                  <c:v>Share of search records</c:v>
                </c:pt>
                <c:pt idx="1">
                  <c:v>Share of advertisements</c:v>
                </c:pt>
              </c:strCache>
            </c:strRef>
          </c:cat>
          <c:val>
            <c:numRef>
              <c:f>Sheet1!$J$2:$J$3</c:f>
              <c:numCache>
                <c:formatCode>General</c:formatCode>
                <c:ptCount val="2"/>
                <c:pt idx="0" formatCode="0%">
                  <c:v>0.11</c:v>
                </c:pt>
              </c:numCache>
            </c:numRef>
          </c:val>
          <c:extLst>
            <c:ext xmlns:c16="http://schemas.microsoft.com/office/drawing/2014/chart" uri="{C3380CC4-5D6E-409C-BE32-E72D297353CC}">
              <c16:uniqueId val="{00000008-50E8-584C-84FD-565DE0ED50BE}"/>
            </c:ext>
          </c:extLst>
        </c:ser>
        <c:ser>
          <c:idx val="9"/>
          <c:order val="9"/>
          <c:tx>
            <c:strRef>
              <c:f>Sheet1!$K$1</c:f>
              <c:strCache>
                <c:ptCount val="1"/>
                <c:pt idx="0">
                  <c:v>Other**</c:v>
                </c:pt>
              </c:strCache>
            </c:strRef>
          </c:tx>
          <c:spPr>
            <a:solidFill>
              <a:schemeClr val="bg1">
                <a:lumMod val="65000"/>
              </a:schemeClr>
            </a:solidFill>
            <a:ln>
              <a:noFill/>
            </a:ln>
            <a:effectLst/>
          </c:spPr>
          <c:invertIfNegative val="0"/>
          <c:cat>
            <c:strRef>
              <c:f>Sheet1!$A$2:$A$3</c:f>
              <c:strCache>
                <c:ptCount val="2"/>
                <c:pt idx="0">
                  <c:v>Share of search records</c:v>
                </c:pt>
                <c:pt idx="1">
                  <c:v>Share of advertisements</c:v>
                </c:pt>
              </c:strCache>
            </c:strRef>
          </c:cat>
          <c:val>
            <c:numRef>
              <c:f>Sheet1!$K$2:$K$3</c:f>
              <c:numCache>
                <c:formatCode>General</c:formatCode>
                <c:ptCount val="2"/>
                <c:pt idx="0" formatCode="0%">
                  <c:v>0.08</c:v>
                </c:pt>
              </c:numCache>
            </c:numRef>
          </c:val>
          <c:extLst>
            <c:ext xmlns:c16="http://schemas.microsoft.com/office/drawing/2014/chart" uri="{C3380CC4-5D6E-409C-BE32-E72D297353CC}">
              <c16:uniqueId val="{00000009-50E8-584C-84FD-565DE0ED50BE}"/>
            </c:ext>
          </c:extLst>
        </c:ser>
        <c:dLbls>
          <c:showLegendKey val="0"/>
          <c:showVal val="0"/>
          <c:showCatName val="0"/>
          <c:showSerName val="0"/>
          <c:showPercent val="0"/>
          <c:showBubbleSize val="0"/>
        </c:dLbls>
        <c:gapWidth val="55"/>
        <c:overlap val="100"/>
        <c:axId val="777265615"/>
        <c:axId val="332067183"/>
      </c:barChart>
      <c:catAx>
        <c:axId val="7772656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32067183"/>
        <c:crosses val="autoZero"/>
        <c:auto val="1"/>
        <c:lblAlgn val="ctr"/>
        <c:lblOffset val="100"/>
        <c:noMultiLvlLbl val="0"/>
      </c:catAx>
      <c:valAx>
        <c:axId val="332067183"/>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7265615"/>
        <c:crosses val="autoZero"/>
        <c:crossBetween val="between"/>
      </c:valAx>
      <c:spPr>
        <a:noFill/>
        <a:ln>
          <a:noFill/>
        </a:ln>
        <a:effectLst/>
      </c:spPr>
    </c:plotArea>
    <c:legend>
      <c:legendPos val="r"/>
      <c:layout>
        <c:manualLayout>
          <c:xMode val="edge"/>
          <c:yMode val="edge"/>
          <c:x val="0.6699483049283772"/>
          <c:y val="0"/>
          <c:w val="0.32063439019305107"/>
          <c:h val="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Local HMO</c:v>
                </c:pt>
              </c:strCache>
            </c:strRef>
          </c:tx>
          <c:spPr>
            <a:solidFill>
              <a:schemeClr val="accent2"/>
            </a:solidFill>
            <a:ln>
              <a:noFill/>
            </a:ln>
            <a:effectLst/>
          </c:spPr>
          <c:invertIfNegative val="0"/>
          <c:cat>
            <c:numRef>
              <c:f>Sheet1!$A$2:$A$8</c:f>
              <c:numCache>
                <c:formatCode>General</c:formatCode>
                <c:ptCount val="7"/>
                <c:pt idx="0">
                  <c:v>2010</c:v>
                </c:pt>
                <c:pt idx="1">
                  <c:v>2012</c:v>
                </c:pt>
                <c:pt idx="2">
                  <c:v>2014</c:v>
                </c:pt>
                <c:pt idx="3">
                  <c:v>2016</c:v>
                </c:pt>
                <c:pt idx="4">
                  <c:v>2018</c:v>
                </c:pt>
                <c:pt idx="5">
                  <c:v>2020</c:v>
                </c:pt>
                <c:pt idx="6">
                  <c:v>2021</c:v>
                </c:pt>
              </c:numCache>
            </c:numRef>
          </c:cat>
          <c:val>
            <c:numRef>
              <c:f>Sheet1!$B$2:$B$8</c:f>
              <c:numCache>
                <c:formatCode>General</c:formatCode>
                <c:ptCount val="7"/>
                <c:pt idx="0">
                  <c:v>13</c:v>
                </c:pt>
                <c:pt idx="1">
                  <c:v>12</c:v>
                </c:pt>
                <c:pt idx="2">
                  <c:v>12</c:v>
                </c:pt>
                <c:pt idx="3">
                  <c:v>12</c:v>
                </c:pt>
                <c:pt idx="4">
                  <c:v>13</c:v>
                </c:pt>
                <c:pt idx="5">
                  <c:v>17</c:v>
                </c:pt>
                <c:pt idx="6">
                  <c:v>19</c:v>
                </c:pt>
              </c:numCache>
            </c:numRef>
          </c:val>
          <c:extLst>
            <c:ext xmlns:c16="http://schemas.microsoft.com/office/drawing/2014/chart" uri="{C3380CC4-5D6E-409C-BE32-E72D297353CC}">
              <c16:uniqueId val="{00000000-E835-6B48-BCA3-CA36C73E677B}"/>
            </c:ext>
          </c:extLst>
        </c:ser>
        <c:dLbls>
          <c:showLegendKey val="0"/>
          <c:showVal val="0"/>
          <c:showCatName val="0"/>
          <c:showSerName val="0"/>
          <c:showPercent val="0"/>
          <c:showBubbleSize val="0"/>
        </c:dLbls>
        <c:gapWidth val="67"/>
        <c:overlap val="-27"/>
        <c:axId val="1842083168"/>
        <c:axId val="1842084816"/>
      </c:barChart>
      <c:catAx>
        <c:axId val="1842083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42084816"/>
        <c:crosses val="autoZero"/>
        <c:auto val="1"/>
        <c:lblAlgn val="ctr"/>
        <c:lblOffset val="100"/>
        <c:noMultiLvlLbl val="0"/>
      </c:catAx>
      <c:valAx>
        <c:axId val="1842084816"/>
        <c:scaling>
          <c:orientation val="minMax"/>
          <c:max val="35"/>
        </c:scaling>
        <c:delete val="1"/>
        <c:axPos val="l"/>
        <c:numFmt formatCode="General" sourceLinked="1"/>
        <c:majorTickMark val="out"/>
        <c:minorTickMark val="none"/>
        <c:tickLblPos val="nextTo"/>
        <c:crossAx val="18420831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Local PPO</c:v>
                </c:pt>
              </c:strCache>
            </c:strRef>
          </c:tx>
          <c:spPr>
            <a:solidFill>
              <a:schemeClr val="accent6">
                <a:lumMod val="40000"/>
                <a:lumOff val="60000"/>
              </a:schemeClr>
            </a:solidFill>
            <a:ln>
              <a:noFill/>
            </a:ln>
            <a:effectLst/>
          </c:spPr>
          <c:invertIfNegative val="0"/>
          <c:cat>
            <c:numRef>
              <c:f>Sheet1!$A$2:$A$8</c:f>
              <c:numCache>
                <c:formatCode>General</c:formatCode>
                <c:ptCount val="7"/>
                <c:pt idx="0">
                  <c:v>2010</c:v>
                </c:pt>
                <c:pt idx="1">
                  <c:v>2012</c:v>
                </c:pt>
                <c:pt idx="2">
                  <c:v>2014</c:v>
                </c:pt>
                <c:pt idx="3">
                  <c:v>2016</c:v>
                </c:pt>
                <c:pt idx="4">
                  <c:v>2018</c:v>
                </c:pt>
                <c:pt idx="5">
                  <c:v>2020</c:v>
                </c:pt>
                <c:pt idx="6">
                  <c:v>2021</c:v>
                </c:pt>
              </c:numCache>
            </c:numRef>
          </c:cat>
          <c:val>
            <c:numRef>
              <c:f>Sheet1!$B$2:$B$8</c:f>
              <c:numCache>
                <c:formatCode>General</c:formatCode>
                <c:ptCount val="7"/>
                <c:pt idx="0">
                  <c:v>5</c:v>
                </c:pt>
                <c:pt idx="1">
                  <c:v>5</c:v>
                </c:pt>
                <c:pt idx="2">
                  <c:v>4</c:v>
                </c:pt>
                <c:pt idx="3">
                  <c:v>4</c:v>
                </c:pt>
                <c:pt idx="4">
                  <c:v>5</c:v>
                </c:pt>
                <c:pt idx="5">
                  <c:v>8</c:v>
                </c:pt>
                <c:pt idx="6">
                  <c:v>11</c:v>
                </c:pt>
              </c:numCache>
            </c:numRef>
          </c:val>
          <c:extLst>
            <c:ext xmlns:c16="http://schemas.microsoft.com/office/drawing/2014/chart" uri="{C3380CC4-5D6E-409C-BE32-E72D297353CC}">
              <c16:uniqueId val="{00000000-E835-6B48-BCA3-CA36C73E677B}"/>
            </c:ext>
          </c:extLst>
        </c:ser>
        <c:dLbls>
          <c:showLegendKey val="0"/>
          <c:showVal val="0"/>
          <c:showCatName val="0"/>
          <c:showSerName val="0"/>
          <c:showPercent val="0"/>
          <c:showBubbleSize val="0"/>
        </c:dLbls>
        <c:gapWidth val="67"/>
        <c:overlap val="-27"/>
        <c:axId val="1842083168"/>
        <c:axId val="1842084816"/>
      </c:barChart>
      <c:catAx>
        <c:axId val="1842083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42084816"/>
        <c:crosses val="autoZero"/>
        <c:auto val="1"/>
        <c:lblAlgn val="ctr"/>
        <c:lblOffset val="100"/>
        <c:noMultiLvlLbl val="0"/>
      </c:catAx>
      <c:valAx>
        <c:axId val="1842084816"/>
        <c:scaling>
          <c:orientation val="minMax"/>
          <c:max val="35"/>
        </c:scaling>
        <c:delete val="1"/>
        <c:axPos val="l"/>
        <c:numFmt formatCode="General" sourceLinked="1"/>
        <c:majorTickMark val="out"/>
        <c:minorTickMark val="none"/>
        <c:tickLblPos val="nextTo"/>
        <c:crossAx val="18420831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Private Fee-for-Service</c:v>
                </c:pt>
              </c:strCache>
            </c:strRef>
          </c:tx>
          <c:spPr>
            <a:solidFill>
              <a:schemeClr val="bg2"/>
            </a:solidFill>
            <a:ln>
              <a:noFill/>
            </a:ln>
            <a:effectLst/>
          </c:spPr>
          <c:invertIfNegative val="0"/>
          <c:cat>
            <c:numRef>
              <c:f>Sheet1!$A$2:$A$8</c:f>
              <c:numCache>
                <c:formatCode>General</c:formatCode>
                <c:ptCount val="7"/>
                <c:pt idx="0">
                  <c:v>2010</c:v>
                </c:pt>
                <c:pt idx="1">
                  <c:v>2012</c:v>
                </c:pt>
                <c:pt idx="2">
                  <c:v>2014</c:v>
                </c:pt>
                <c:pt idx="3">
                  <c:v>2016</c:v>
                </c:pt>
                <c:pt idx="4">
                  <c:v>2018</c:v>
                </c:pt>
                <c:pt idx="5">
                  <c:v>2020</c:v>
                </c:pt>
                <c:pt idx="6">
                  <c:v>2021</c:v>
                </c:pt>
              </c:numCache>
            </c:numRef>
          </c:cat>
          <c:val>
            <c:numRef>
              <c:f>Sheet1!$B$2:$B$8</c:f>
              <c:numCache>
                <c:formatCode>General</c:formatCode>
                <c:ptCount val="7"/>
                <c:pt idx="0">
                  <c:v>13</c:v>
                </c:pt>
                <c:pt idx="1">
                  <c:v>5</c:v>
                </c:pt>
                <c:pt idx="2">
                  <c:v>3</c:v>
                </c:pt>
                <c:pt idx="3">
                  <c:v>2</c:v>
                </c:pt>
                <c:pt idx="4">
                  <c:v>2</c:v>
                </c:pt>
                <c:pt idx="5">
                  <c:v>2</c:v>
                </c:pt>
                <c:pt idx="6">
                  <c:v>2</c:v>
                </c:pt>
              </c:numCache>
            </c:numRef>
          </c:val>
          <c:extLst>
            <c:ext xmlns:c16="http://schemas.microsoft.com/office/drawing/2014/chart" uri="{C3380CC4-5D6E-409C-BE32-E72D297353CC}">
              <c16:uniqueId val="{00000000-E835-6B48-BCA3-CA36C73E677B}"/>
            </c:ext>
          </c:extLst>
        </c:ser>
        <c:dLbls>
          <c:showLegendKey val="0"/>
          <c:showVal val="0"/>
          <c:showCatName val="0"/>
          <c:showSerName val="0"/>
          <c:showPercent val="0"/>
          <c:showBubbleSize val="0"/>
        </c:dLbls>
        <c:gapWidth val="67"/>
        <c:overlap val="-27"/>
        <c:axId val="1842083168"/>
        <c:axId val="1842084816"/>
      </c:barChart>
      <c:catAx>
        <c:axId val="1842083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42084816"/>
        <c:crosses val="autoZero"/>
        <c:auto val="1"/>
        <c:lblAlgn val="ctr"/>
        <c:lblOffset val="100"/>
        <c:noMultiLvlLbl val="0"/>
      </c:catAx>
      <c:valAx>
        <c:axId val="1842084816"/>
        <c:scaling>
          <c:orientation val="minMax"/>
          <c:max val="35"/>
        </c:scaling>
        <c:delete val="1"/>
        <c:axPos val="l"/>
        <c:numFmt formatCode="General" sourceLinked="1"/>
        <c:majorTickMark val="out"/>
        <c:minorTickMark val="none"/>
        <c:tickLblPos val="nextTo"/>
        <c:crossAx val="18420831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Regional PPO</c:v>
                </c:pt>
              </c:strCache>
            </c:strRef>
          </c:tx>
          <c:spPr>
            <a:solidFill>
              <a:schemeClr val="accent4"/>
            </a:solidFill>
            <a:ln>
              <a:noFill/>
            </a:ln>
            <a:effectLst/>
          </c:spPr>
          <c:invertIfNegative val="0"/>
          <c:cat>
            <c:numRef>
              <c:f>Sheet1!$A$2:$A$8</c:f>
              <c:numCache>
                <c:formatCode>General</c:formatCode>
                <c:ptCount val="7"/>
                <c:pt idx="0">
                  <c:v>2010</c:v>
                </c:pt>
                <c:pt idx="1">
                  <c:v>2012</c:v>
                </c:pt>
                <c:pt idx="2">
                  <c:v>2014</c:v>
                </c:pt>
                <c:pt idx="3">
                  <c:v>2016</c:v>
                </c:pt>
                <c:pt idx="4">
                  <c:v>2018</c:v>
                </c:pt>
                <c:pt idx="5">
                  <c:v>2020</c:v>
                </c:pt>
                <c:pt idx="6">
                  <c:v>2021</c:v>
                </c:pt>
              </c:numCache>
            </c:numRef>
          </c:cat>
          <c:val>
            <c:numRef>
              <c:f>Sheet1!$B$2:$B$8</c:f>
              <c:numCache>
                <c:formatCode>General</c:formatCode>
                <c:ptCount val="7"/>
                <c:pt idx="0">
                  <c:v>3</c:v>
                </c:pt>
                <c:pt idx="1">
                  <c:v>3</c:v>
                </c:pt>
                <c:pt idx="2">
                  <c:v>3</c:v>
                </c:pt>
                <c:pt idx="3">
                  <c:v>3</c:v>
                </c:pt>
                <c:pt idx="4">
                  <c:v>3</c:v>
                </c:pt>
                <c:pt idx="5">
                  <c:v>3</c:v>
                </c:pt>
                <c:pt idx="6">
                  <c:v>3</c:v>
                </c:pt>
              </c:numCache>
            </c:numRef>
          </c:val>
          <c:extLst>
            <c:ext xmlns:c16="http://schemas.microsoft.com/office/drawing/2014/chart" uri="{C3380CC4-5D6E-409C-BE32-E72D297353CC}">
              <c16:uniqueId val="{00000000-E835-6B48-BCA3-CA36C73E677B}"/>
            </c:ext>
          </c:extLst>
        </c:ser>
        <c:dLbls>
          <c:showLegendKey val="0"/>
          <c:showVal val="0"/>
          <c:showCatName val="0"/>
          <c:showSerName val="0"/>
          <c:showPercent val="0"/>
          <c:showBubbleSize val="0"/>
        </c:dLbls>
        <c:gapWidth val="67"/>
        <c:overlap val="-27"/>
        <c:axId val="1842083168"/>
        <c:axId val="1842084816"/>
      </c:barChart>
      <c:catAx>
        <c:axId val="1842083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42084816"/>
        <c:crosses val="autoZero"/>
        <c:auto val="1"/>
        <c:lblAlgn val="ctr"/>
        <c:lblOffset val="100"/>
        <c:noMultiLvlLbl val="0"/>
      </c:catAx>
      <c:valAx>
        <c:axId val="1842084816"/>
        <c:scaling>
          <c:orientation val="minMax"/>
          <c:max val="35"/>
        </c:scaling>
        <c:delete val="1"/>
        <c:axPos val="l"/>
        <c:numFmt formatCode="General" sourceLinked="1"/>
        <c:majorTickMark val="out"/>
        <c:minorTickMark val="none"/>
        <c:tickLblPos val="nextTo"/>
        <c:crossAx val="18420831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dPt>
            <c:idx val="0"/>
            <c:bubble3D val="0"/>
            <c:spPr>
              <a:solidFill>
                <a:schemeClr val="tx2"/>
              </a:solidFill>
              <a:ln w="19050">
                <a:solidFill>
                  <a:schemeClr val="lt1"/>
                </a:solidFill>
              </a:ln>
              <a:effectLst/>
            </c:spPr>
            <c:extLst>
              <c:ext xmlns:c16="http://schemas.microsoft.com/office/drawing/2014/chart" uri="{C3380CC4-5D6E-409C-BE32-E72D297353CC}">
                <c16:uniqueId val="{00000002-C8B0-1042-9DF9-3F3AB7337D23}"/>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C8B0-1042-9DF9-3F3AB7337D23}"/>
              </c:ext>
            </c:extLst>
          </c:dPt>
          <c:dLbls>
            <c:dLbl>
              <c:idx val="0"/>
              <c:layout>
                <c:manualLayout>
                  <c:x val="0.20524052006757212"/>
                  <c:y val="-8.5619483083346576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2"/>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6649403255544996"/>
                      <c:h val="0.2220172910662824"/>
                    </c:manualLayout>
                  </c15:layout>
                </c:ext>
                <c:ext xmlns:c16="http://schemas.microsoft.com/office/drawing/2014/chart" uri="{C3380CC4-5D6E-409C-BE32-E72D297353CC}">
                  <c16:uniqueId val="{00000002-C8B0-1042-9DF9-3F3AB7337D23}"/>
                </c:ext>
              </c:extLst>
            </c:dLbl>
            <c:dLbl>
              <c:idx val="1"/>
              <c:layout>
                <c:manualLayout>
                  <c:x val="-7.0629786589288215E-2"/>
                  <c:y val="1.0806916426512969E-2"/>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33195999696965467"/>
                      <c:h val="0.16642651296829972"/>
                    </c:manualLayout>
                  </c15:layout>
                </c:ext>
                <c:ext xmlns:c16="http://schemas.microsoft.com/office/drawing/2014/chart" uri="{C3380CC4-5D6E-409C-BE32-E72D297353CC}">
                  <c16:uniqueId val="{00000003-C8B0-1042-9DF9-3F3AB7337D2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Plans available through independent agents</c:v>
                </c:pt>
                <c:pt idx="1">
                  <c:v>Plans not available through independent agents</c:v>
                </c:pt>
              </c:strCache>
            </c:strRef>
          </c:cat>
          <c:val>
            <c:numRef>
              <c:f>Sheet1!$B$2:$B$3</c:f>
              <c:numCache>
                <c:formatCode>General</c:formatCode>
                <c:ptCount val="2"/>
                <c:pt idx="0">
                  <c:v>96</c:v>
                </c:pt>
                <c:pt idx="1">
                  <c:v>4</c:v>
                </c:pt>
              </c:numCache>
            </c:numRef>
          </c:val>
          <c:extLst>
            <c:ext xmlns:c16="http://schemas.microsoft.com/office/drawing/2014/chart" uri="{C3380CC4-5D6E-409C-BE32-E72D297353CC}">
              <c16:uniqueId val="{00000000-C8B0-1042-9DF9-3F3AB7337D23}"/>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3962038127231738E-2"/>
          <c:y val="3.6724991926193655E-2"/>
          <c:w val="0.61800593636250045"/>
          <c:h val="0.87812301634930323"/>
        </c:manualLayout>
      </c:layout>
      <c:lineChart>
        <c:grouping val="standard"/>
        <c:varyColors val="0"/>
        <c:ser>
          <c:idx val="0"/>
          <c:order val="0"/>
          <c:tx>
            <c:strRef>
              <c:f>Sheet1!$B$1</c:f>
              <c:strCache>
                <c:ptCount val="1"/>
                <c:pt idx="0">
                  <c:v>% of plans offering innovative benefits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2016</c:v>
                </c:pt>
                <c:pt idx="1">
                  <c:v>2017</c:v>
                </c:pt>
                <c:pt idx="2">
                  <c:v>2018</c:v>
                </c:pt>
                <c:pt idx="3">
                  <c:v>2019</c:v>
                </c:pt>
                <c:pt idx="4">
                  <c:v>2020</c:v>
                </c:pt>
              </c:numCache>
            </c:numRef>
          </c:cat>
          <c:val>
            <c:numRef>
              <c:f>Sheet1!$B$2:$B$6</c:f>
              <c:numCache>
                <c:formatCode>0.00%</c:formatCode>
                <c:ptCount val="5"/>
                <c:pt idx="0">
                  <c:v>0.1186</c:v>
                </c:pt>
                <c:pt idx="1">
                  <c:v>0.1012</c:v>
                </c:pt>
                <c:pt idx="2">
                  <c:v>0.1053</c:v>
                </c:pt>
                <c:pt idx="3">
                  <c:v>9.2999999999999999E-2</c:v>
                </c:pt>
                <c:pt idx="4">
                  <c:v>7.2700000000000001E-2</c:v>
                </c:pt>
              </c:numCache>
            </c:numRef>
          </c:val>
          <c:smooth val="0"/>
          <c:extLst>
            <c:ext xmlns:c16="http://schemas.microsoft.com/office/drawing/2014/chart" uri="{C3380CC4-5D6E-409C-BE32-E72D297353CC}">
              <c16:uniqueId val="{00000000-019D-8941-9AA8-206CC5A7594E}"/>
            </c:ext>
          </c:extLst>
        </c:ser>
        <c:ser>
          <c:idx val="1"/>
          <c:order val="1"/>
          <c:tx>
            <c:strRef>
              <c:f>Sheet1!$C$1</c:f>
              <c:strCache>
                <c:ptCount val="1"/>
                <c:pt idx="0">
                  <c:v>% of carriers offering innovative benefits</c:v>
                </c:pt>
              </c:strCache>
            </c:strRef>
          </c:tx>
          <c:spPr>
            <a:ln w="28575" cap="rnd">
              <a:solidFill>
                <a:schemeClr val="bg2"/>
              </a:solidFill>
              <a:round/>
            </a:ln>
            <a:effectLst/>
          </c:spPr>
          <c:marker>
            <c:symbol val="circle"/>
            <c:size val="5"/>
            <c:spPr>
              <a:solidFill>
                <a:schemeClr val="bg2"/>
              </a:solidFill>
              <a:ln w="9525">
                <a:solidFill>
                  <a:schemeClr val="bg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2016</c:v>
                </c:pt>
                <c:pt idx="1">
                  <c:v>2017</c:v>
                </c:pt>
                <c:pt idx="2">
                  <c:v>2018</c:v>
                </c:pt>
                <c:pt idx="3">
                  <c:v>2019</c:v>
                </c:pt>
                <c:pt idx="4">
                  <c:v>2020</c:v>
                </c:pt>
              </c:numCache>
            </c:numRef>
          </c:cat>
          <c:val>
            <c:numRef>
              <c:f>Sheet1!$C$2:$C$6</c:f>
              <c:numCache>
                <c:formatCode>0.00%</c:formatCode>
                <c:ptCount val="5"/>
                <c:pt idx="0">
                  <c:v>0.14849999999999999</c:v>
                </c:pt>
                <c:pt idx="1">
                  <c:v>0.1414</c:v>
                </c:pt>
                <c:pt idx="2">
                  <c:v>0.13270000000000001</c:v>
                </c:pt>
                <c:pt idx="3">
                  <c:v>0.125</c:v>
                </c:pt>
                <c:pt idx="4">
                  <c:v>0.1053</c:v>
                </c:pt>
              </c:numCache>
            </c:numRef>
          </c:val>
          <c:smooth val="0"/>
          <c:extLst>
            <c:ext xmlns:c16="http://schemas.microsoft.com/office/drawing/2014/chart" uri="{C3380CC4-5D6E-409C-BE32-E72D297353CC}">
              <c16:uniqueId val="{00000001-019D-8941-9AA8-206CC5A7594E}"/>
            </c:ext>
          </c:extLst>
        </c:ser>
        <c:dLbls>
          <c:dLblPos val="t"/>
          <c:showLegendKey val="0"/>
          <c:showVal val="1"/>
          <c:showCatName val="0"/>
          <c:showSerName val="0"/>
          <c:showPercent val="0"/>
          <c:showBubbleSize val="0"/>
        </c:dLbls>
        <c:marker val="1"/>
        <c:smooth val="0"/>
        <c:axId val="1824517568"/>
        <c:axId val="1824016960"/>
      </c:lineChart>
      <c:catAx>
        <c:axId val="1824517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24016960"/>
        <c:crosses val="autoZero"/>
        <c:auto val="1"/>
        <c:lblAlgn val="ctr"/>
        <c:lblOffset val="100"/>
        <c:noMultiLvlLbl val="0"/>
      </c:catAx>
      <c:valAx>
        <c:axId val="1824016960"/>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24517568"/>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Too few data to rate</c:v>
                </c:pt>
              </c:strCache>
            </c:strRef>
          </c:tx>
          <c:spPr>
            <a:solidFill>
              <a:schemeClr val="bg1">
                <a:lumMod val="85000"/>
              </a:schemeClr>
            </a:solidFill>
            <a:ln>
              <a:noFill/>
            </a:ln>
            <a:effectLst/>
          </c:spPr>
          <c:invertIfNegative val="0"/>
          <c:cat>
            <c:strRef>
              <c:f>Sheet1!$A$2:$A$5</c:f>
              <c:strCache>
                <c:ptCount val="4"/>
                <c:pt idx="0">
                  <c:v>Online agent 3</c:v>
                </c:pt>
                <c:pt idx="1">
                  <c:v>Online agent 2</c:v>
                </c:pt>
                <c:pt idx="2">
                  <c:v>Online agent 1</c:v>
                </c:pt>
                <c:pt idx="3">
                  <c:v>Medicare.gov</c:v>
                </c:pt>
              </c:strCache>
            </c:strRef>
          </c:cat>
          <c:val>
            <c:numRef>
              <c:f>Sheet1!$B$2:$B$5</c:f>
              <c:numCache>
                <c:formatCode>General</c:formatCode>
                <c:ptCount val="4"/>
                <c:pt idx="0">
                  <c:v>2</c:v>
                </c:pt>
                <c:pt idx="1">
                  <c:v>2</c:v>
                </c:pt>
                <c:pt idx="2">
                  <c:v>3</c:v>
                </c:pt>
                <c:pt idx="3">
                  <c:v>7</c:v>
                </c:pt>
              </c:numCache>
            </c:numRef>
          </c:val>
          <c:extLst>
            <c:ext xmlns:c16="http://schemas.microsoft.com/office/drawing/2014/chart" uri="{C3380CC4-5D6E-409C-BE32-E72D297353CC}">
              <c16:uniqueId val="{00000000-0D70-8640-BB1F-CF7AB6165376}"/>
            </c:ext>
          </c:extLst>
        </c:ser>
        <c:ser>
          <c:idx val="1"/>
          <c:order val="1"/>
          <c:tx>
            <c:strRef>
              <c:f>Sheet1!$C$1</c:f>
              <c:strCache>
                <c:ptCount val="1"/>
                <c:pt idx="0">
                  <c:v>Too new to rate</c:v>
                </c:pt>
              </c:strCache>
            </c:strRef>
          </c:tx>
          <c:spPr>
            <a:solidFill>
              <a:schemeClr val="bg1">
                <a:lumMod val="50000"/>
              </a:schemeClr>
            </a:solidFill>
            <a:ln>
              <a:noFill/>
            </a:ln>
            <a:effectLst/>
          </c:spPr>
          <c:invertIfNegative val="0"/>
          <c:cat>
            <c:strRef>
              <c:f>Sheet1!$A$2:$A$5</c:f>
              <c:strCache>
                <c:ptCount val="4"/>
                <c:pt idx="0">
                  <c:v>Online agent 3</c:v>
                </c:pt>
                <c:pt idx="1">
                  <c:v>Online agent 2</c:v>
                </c:pt>
                <c:pt idx="2">
                  <c:v>Online agent 1</c:v>
                </c:pt>
                <c:pt idx="3">
                  <c:v>Medicare.gov</c:v>
                </c:pt>
              </c:strCache>
            </c:strRef>
          </c:cat>
          <c:val>
            <c:numRef>
              <c:f>Sheet1!$C$2:$C$5</c:f>
              <c:numCache>
                <c:formatCode>General</c:formatCode>
                <c:ptCount val="4"/>
                <c:pt idx="0">
                  <c:v>29</c:v>
                </c:pt>
                <c:pt idx="1">
                  <c:v>22</c:v>
                </c:pt>
                <c:pt idx="2">
                  <c:v>42</c:v>
                </c:pt>
                <c:pt idx="3">
                  <c:v>110</c:v>
                </c:pt>
              </c:numCache>
            </c:numRef>
          </c:val>
          <c:extLst>
            <c:ext xmlns:c16="http://schemas.microsoft.com/office/drawing/2014/chart" uri="{C3380CC4-5D6E-409C-BE32-E72D297353CC}">
              <c16:uniqueId val="{00000001-0D70-8640-BB1F-CF7AB6165376}"/>
            </c:ext>
          </c:extLst>
        </c:ser>
        <c:ser>
          <c:idx val="2"/>
          <c:order val="2"/>
          <c:tx>
            <c:strRef>
              <c:f>Sheet1!$D$1</c:f>
              <c:strCache>
                <c:ptCount val="1"/>
                <c:pt idx="0">
                  <c:v>2.5 stars</c:v>
                </c:pt>
              </c:strCache>
            </c:strRef>
          </c:tx>
          <c:spPr>
            <a:solidFill>
              <a:schemeClr val="bg1">
                <a:lumMod val="75000"/>
              </a:schemeClr>
            </a:solidFill>
            <a:ln>
              <a:noFill/>
            </a:ln>
            <a:effectLst/>
          </c:spPr>
          <c:invertIfNegative val="0"/>
          <c:cat>
            <c:strRef>
              <c:f>Sheet1!$A$2:$A$5</c:f>
              <c:strCache>
                <c:ptCount val="4"/>
                <c:pt idx="0">
                  <c:v>Online agent 3</c:v>
                </c:pt>
                <c:pt idx="1">
                  <c:v>Online agent 2</c:v>
                </c:pt>
                <c:pt idx="2">
                  <c:v>Online agent 1</c:v>
                </c:pt>
                <c:pt idx="3">
                  <c:v>Medicare.gov</c:v>
                </c:pt>
              </c:strCache>
            </c:strRef>
          </c:cat>
          <c:val>
            <c:numRef>
              <c:f>Sheet1!$D$2:$D$5</c:f>
              <c:numCache>
                <c:formatCode>General</c:formatCode>
                <c:ptCount val="4"/>
                <c:pt idx="3">
                  <c:v>4</c:v>
                </c:pt>
              </c:numCache>
            </c:numRef>
          </c:val>
          <c:extLst>
            <c:ext xmlns:c16="http://schemas.microsoft.com/office/drawing/2014/chart" uri="{C3380CC4-5D6E-409C-BE32-E72D297353CC}">
              <c16:uniqueId val="{00000002-0D70-8640-BB1F-CF7AB6165376}"/>
            </c:ext>
          </c:extLst>
        </c:ser>
        <c:ser>
          <c:idx val="3"/>
          <c:order val="3"/>
          <c:tx>
            <c:strRef>
              <c:f>Sheet1!$E$1</c:f>
              <c:strCache>
                <c:ptCount val="1"/>
                <c:pt idx="0">
                  <c:v>3 stars</c:v>
                </c:pt>
              </c:strCache>
            </c:strRef>
          </c:tx>
          <c:spPr>
            <a:solidFill>
              <a:schemeClr val="accent6">
                <a:lumMod val="40000"/>
                <a:lumOff val="60000"/>
              </a:schemeClr>
            </a:solidFill>
            <a:ln>
              <a:noFill/>
            </a:ln>
            <a:effectLst/>
          </c:spPr>
          <c:invertIfNegative val="0"/>
          <c:cat>
            <c:strRef>
              <c:f>Sheet1!$A$2:$A$5</c:f>
              <c:strCache>
                <c:ptCount val="4"/>
                <c:pt idx="0">
                  <c:v>Online agent 3</c:v>
                </c:pt>
                <c:pt idx="1">
                  <c:v>Online agent 2</c:v>
                </c:pt>
                <c:pt idx="2">
                  <c:v>Online agent 1</c:v>
                </c:pt>
                <c:pt idx="3">
                  <c:v>Medicare.gov</c:v>
                </c:pt>
              </c:strCache>
            </c:strRef>
          </c:cat>
          <c:val>
            <c:numRef>
              <c:f>Sheet1!$E$2:$E$5</c:f>
              <c:numCache>
                <c:formatCode>General</c:formatCode>
                <c:ptCount val="4"/>
                <c:pt idx="0">
                  <c:v>15</c:v>
                </c:pt>
                <c:pt idx="1">
                  <c:v>18</c:v>
                </c:pt>
                <c:pt idx="2">
                  <c:v>35</c:v>
                </c:pt>
                <c:pt idx="3">
                  <c:v>48</c:v>
                </c:pt>
              </c:numCache>
            </c:numRef>
          </c:val>
          <c:extLst>
            <c:ext xmlns:c16="http://schemas.microsoft.com/office/drawing/2014/chart" uri="{C3380CC4-5D6E-409C-BE32-E72D297353CC}">
              <c16:uniqueId val="{00000003-0D70-8640-BB1F-CF7AB6165376}"/>
            </c:ext>
          </c:extLst>
        </c:ser>
        <c:ser>
          <c:idx val="4"/>
          <c:order val="4"/>
          <c:tx>
            <c:strRef>
              <c:f>Sheet1!$F$1</c:f>
              <c:strCache>
                <c:ptCount val="1"/>
                <c:pt idx="0">
                  <c:v>3.5 stars</c:v>
                </c:pt>
              </c:strCache>
            </c:strRef>
          </c:tx>
          <c:spPr>
            <a:solidFill>
              <a:schemeClr val="accent1"/>
            </a:solidFill>
            <a:ln>
              <a:noFill/>
            </a:ln>
            <a:effectLst/>
          </c:spPr>
          <c:invertIfNegative val="0"/>
          <c:cat>
            <c:strRef>
              <c:f>Sheet1!$A$2:$A$5</c:f>
              <c:strCache>
                <c:ptCount val="4"/>
                <c:pt idx="0">
                  <c:v>Online agent 3</c:v>
                </c:pt>
                <c:pt idx="1">
                  <c:v>Online agent 2</c:v>
                </c:pt>
                <c:pt idx="2">
                  <c:v>Online agent 1</c:v>
                </c:pt>
                <c:pt idx="3">
                  <c:v>Medicare.gov</c:v>
                </c:pt>
              </c:strCache>
            </c:strRef>
          </c:cat>
          <c:val>
            <c:numRef>
              <c:f>Sheet1!$F$2:$F$5</c:f>
              <c:numCache>
                <c:formatCode>General</c:formatCode>
                <c:ptCount val="4"/>
                <c:pt idx="0">
                  <c:v>51</c:v>
                </c:pt>
                <c:pt idx="1">
                  <c:v>62</c:v>
                </c:pt>
                <c:pt idx="2">
                  <c:v>75</c:v>
                </c:pt>
                <c:pt idx="3">
                  <c:v>126</c:v>
                </c:pt>
              </c:numCache>
            </c:numRef>
          </c:val>
          <c:extLst>
            <c:ext xmlns:c16="http://schemas.microsoft.com/office/drawing/2014/chart" uri="{C3380CC4-5D6E-409C-BE32-E72D297353CC}">
              <c16:uniqueId val="{00000004-0D70-8640-BB1F-CF7AB6165376}"/>
            </c:ext>
          </c:extLst>
        </c:ser>
        <c:ser>
          <c:idx val="5"/>
          <c:order val="5"/>
          <c:tx>
            <c:strRef>
              <c:f>Sheet1!$G$1</c:f>
              <c:strCache>
                <c:ptCount val="1"/>
                <c:pt idx="0">
                  <c:v>4 stars</c:v>
                </c:pt>
              </c:strCache>
            </c:strRef>
          </c:tx>
          <c:spPr>
            <a:solidFill>
              <a:schemeClr val="tx2"/>
            </a:solidFill>
            <a:ln>
              <a:noFill/>
            </a:ln>
            <a:effectLst/>
          </c:spPr>
          <c:invertIfNegative val="0"/>
          <c:cat>
            <c:strRef>
              <c:f>Sheet1!$A$2:$A$5</c:f>
              <c:strCache>
                <c:ptCount val="4"/>
                <c:pt idx="0">
                  <c:v>Online agent 3</c:v>
                </c:pt>
                <c:pt idx="1">
                  <c:v>Online agent 2</c:v>
                </c:pt>
                <c:pt idx="2">
                  <c:v>Online agent 1</c:v>
                </c:pt>
                <c:pt idx="3">
                  <c:v>Medicare.gov</c:v>
                </c:pt>
              </c:strCache>
            </c:strRef>
          </c:cat>
          <c:val>
            <c:numRef>
              <c:f>Sheet1!$G$2:$G$5</c:f>
              <c:numCache>
                <c:formatCode>General</c:formatCode>
                <c:ptCount val="4"/>
                <c:pt idx="0">
                  <c:v>57</c:v>
                </c:pt>
                <c:pt idx="1">
                  <c:v>67</c:v>
                </c:pt>
                <c:pt idx="2">
                  <c:v>81</c:v>
                </c:pt>
                <c:pt idx="3">
                  <c:v>120</c:v>
                </c:pt>
              </c:numCache>
            </c:numRef>
          </c:val>
          <c:extLst>
            <c:ext xmlns:c16="http://schemas.microsoft.com/office/drawing/2014/chart" uri="{C3380CC4-5D6E-409C-BE32-E72D297353CC}">
              <c16:uniqueId val="{00000005-0D70-8640-BB1F-CF7AB6165376}"/>
            </c:ext>
          </c:extLst>
        </c:ser>
        <c:ser>
          <c:idx val="6"/>
          <c:order val="6"/>
          <c:tx>
            <c:strRef>
              <c:f>Sheet1!$H$1</c:f>
              <c:strCache>
                <c:ptCount val="1"/>
                <c:pt idx="0">
                  <c:v>4.5 stars</c:v>
                </c:pt>
              </c:strCache>
            </c:strRef>
          </c:tx>
          <c:spPr>
            <a:solidFill>
              <a:schemeClr val="accent2">
                <a:lumMod val="40000"/>
                <a:lumOff val="60000"/>
              </a:schemeClr>
            </a:solidFill>
            <a:ln>
              <a:noFill/>
            </a:ln>
            <a:effectLst/>
          </c:spPr>
          <c:invertIfNegative val="0"/>
          <c:cat>
            <c:strRef>
              <c:f>Sheet1!$A$2:$A$5</c:f>
              <c:strCache>
                <c:ptCount val="4"/>
                <c:pt idx="0">
                  <c:v>Online agent 3</c:v>
                </c:pt>
                <c:pt idx="1">
                  <c:v>Online agent 2</c:v>
                </c:pt>
                <c:pt idx="2">
                  <c:v>Online agent 1</c:v>
                </c:pt>
                <c:pt idx="3">
                  <c:v>Medicare.gov</c:v>
                </c:pt>
              </c:strCache>
            </c:strRef>
          </c:cat>
          <c:val>
            <c:numRef>
              <c:f>Sheet1!$H$2:$H$5</c:f>
              <c:numCache>
                <c:formatCode>General</c:formatCode>
                <c:ptCount val="4"/>
                <c:pt idx="0">
                  <c:v>11</c:v>
                </c:pt>
                <c:pt idx="1">
                  <c:v>8</c:v>
                </c:pt>
                <c:pt idx="2">
                  <c:v>15</c:v>
                </c:pt>
                <c:pt idx="3">
                  <c:v>30</c:v>
                </c:pt>
              </c:numCache>
            </c:numRef>
          </c:val>
          <c:extLst>
            <c:ext xmlns:c16="http://schemas.microsoft.com/office/drawing/2014/chart" uri="{C3380CC4-5D6E-409C-BE32-E72D297353CC}">
              <c16:uniqueId val="{00000006-0D70-8640-BB1F-CF7AB6165376}"/>
            </c:ext>
          </c:extLst>
        </c:ser>
        <c:ser>
          <c:idx val="7"/>
          <c:order val="7"/>
          <c:tx>
            <c:strRef>
              <c:f>Sheet1!$I$1</c:f>
              <c:strCache>
                <c:ptCount val="1"/>
                <c:pt idx="0">
                  <c:v>5 stars</c:v>
                </c:pt>
              </c:strCache>
            </c:strRef>
          </c:tx>
          <c:spPr>
            <a:solidFill>
              <a:schemeClr val="accent2"/>
            </a:solidFill>
            <a:ln>
              <a:noFill/>
            </a:ln>
            <a:effectLst/>
          </c:spPr>
          <c:invertIfNegative val="0"/>
          <c:cat>
            <c:strRef>
              <c:f>Sheet1!$A$2:$A$5</c:f>
              <c:strCache>
                <c:ptCount val="4"/>
                <c:pt idx="0">
                  <c:v>Online agent 3</c:v>
                </c:pt>
                <c:pt idx="1">
                  <c:v>Online agent 2</c:v>
                </c:pt>
                <c:pt idx="2">
                  <c:v>Online agent 1</c:v>
                </c:pt>
                <c:pt idx="3">
                  <c:v>Medicare.gov</c:v>
                </c:pt>
              </c:strCache>
            </c:strRef>
          </c:cat>
          <c:val>
            <c:numRef>
              <c:f>Sheet1!$I$2:$I$5</c:f>
              <c:numCache>
                <c:formatCode>General</c:formatCode>
                <c:ptCount val="4"/>
                <c:pt idx="0">
                  <c:v>3</c:v>
                </c:pt>
                <c:pt idx="1">
                  <c:v>4</c:v>
                </c:pt>
                <c:pt idx="2">
                  <c:v>5</c:v>
                </c:pt>
                <c:pt idx="3">
                  <c:v>25</c:v>
                </c:pt>
              </c:numCache>
            </c:numRef>
          </c:val>
          <c:extLst>
            <c:ext xmlns:c16="http://schemas.microsoft.com/office/drawing/2014/chart" uri="{C3380CC4-5D6E-409C-BE32-E72D297353CC}">
              <c16:uniqueId val="{00000008-0D70-8640-BB1F-CF7AB6165376}"/>
            </c:ext>
          </c:extLst>
        </c:ser>
        <c:dLbls>
          <c:showLegendKey val="0"/>
          <c:showVal val="0"/>
          <c:showCatName val="0"/>
          <c:showSerName val="0"/>
          <c:showPercent val="0"/>
          <c:showBubbleSize val="0"/>
        </c:dLbls>
        <c:gapWidth val="80"/>
        <c:overlap val="100"/>
        <c:axId val="368899663"/>
        <c:axId val="368347407"/>
      </c:barChart>
      <c:catAx>
        <c:axId val="36889966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8347407"/>
        <c:crosses val="autoZero"/>
        <c:auto val="1"/>
        <c:lblAlgn val="ctr"/>
        <c:lblOffset val="100"/>
        <c:noMultiLvlLbl val="0"/>
      </c:catAx>
      <c:valAx>
        <c:axId val="368347407"/>
        <c:scaling>
          <c:orientation val="minMax"/>
          <c:max val="5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8899663"/>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Too few data to rate</c:v>
                </c:pt>
              </c:strCache>
            </c:strRef>
          </c:tx>
          <c:spPr>
            <a:solidFill>
              <a:schemeClr val="accent1"/>
            </a:solidFill>
            <a:ln>
              <a:noFill/>
            </a:ln>
            <a:effectLst/>
          </c:spPr>
          <c:invertIfNegative val="0"/>
          <c:cat>
            <c:strRef>
              <c:f>Sheet1!$A$2:$A$5</c:f>
              <c:strCache>
                <c:ptCount val="4"/>
                <c:pt idx="0">
                  <c:v>Online agent 1</c:v>
                </c:pt>
                <c:pt idx="1">
                  <c:v>Online agent 2</c:v>
                </c:pt>
                <c:pt idx="2">
                  <c:v>Online agent 3</c:v>
                </c:pt>
                <c:pt idx="3">
                  <c:v>Medicare.gov</c:v>
                </c:pt>
              </c:strCache>
            </c:strRef>
          </c:cat>
          <c:val>
            <c:numRef>
              <c:f>Sheet1!$B$2:$B$5</c:f>
              <c:numCache>
                <c:formatCode>General</c:formatCode>
                <c:ptCount val="4"/>
              </c:numCache>
            </c:numRef>
          </c:val>
          <c:extLst>
            <c:ext xmlns:c16="http://schemas.microsoft.com/office/drawing/2014/chart" uri="{C3380CC4-5D6E-409C-BE32-E72D297353CC}">
              <c16:uniqueId val="{00000000-0D70-8640-BB1F-CF7AB6165376}"/>
            </c:ext>
          </c:extLst>
        </c:ser>
        <c:ser>
          <c:idx val="1"/>
          <c:order val="1"/>
          <c:tx>
            <c:strRef>
              <c:f>Sheet1!$C$1</c:f>
              <c:strCache>
                <c:ptCount val="1"/>
                <c:pt idx="0">
                  <c:v>Too new to rate</c:v>
                </c:pt>
              </c:strCache>
            </c:strRef>
          </c:tx>
          <c:spPr>
            <a:solidFill>
              <a:schemeClr val="bg1">
                <a:lumMod val="50000"/>
              </a:schemeClr>
            </a:solidFill>
            <a:ln>
              <a:noFill/>
            </a:ln>
            <a:effectLst/>
          </c:spPr>
          <c:invertIfNegative val="0"/>
          <c:cat>
            <c:strRef>
              <c:f>Sheet1!$A$2:$A$5</c:f>
              <c:strCache>
                <c:ptCount val="4"/>
                <c:pt idx="0">
                  <c:v>Online agent 1</c:v>
                </c:pt>
                <c:pt idx="1">
                  <c:v>Online agent 2</c:v>
                </c:pt>
                <c:pt idx="2">
                  <c:v>Online agent 3</c:v>
                </c:pt>
                <c:pt idx="3">
                  <c:v>Medicare.gov</c:v>
                </c:pt>
              </c:strCache>
            </c:strRef>
          </c:cat>
          <c:val>
            <c:numRef>
              <c:f>Sheet1!$C$2:$C$5</c:f>
              <c:numCache>
                <c:formatCode>General</c:formatCode>
                <c:ptCount val="4"/>
                <c:pt idx="0">
                  <c:v>13</c:v>
                </c:pt>
                <c:pt idx="1">
                  <c:v>5</c:v>
                </c:pt>
                <c:pt idx="2">
                  <c:v>5</c:v>
                </c:pt>
                <c:pt idx="3">
                  <c:v>16</c:v>
                </c:pt>
              </c:numCache>
            </c:numRef>
          </c:val>
          <c:extLst>
            <c:ext xmlns:c16="http://schemas.microsoft.com/office/drawing/2014/chart" uri="{C3380CC4-5D6E-409C-BE32-E72D297353CC}">
              <c16:uniqueId val="{00000001-0D70-8640-BB1F-CF7AB6165376}"/>
            </c:ext>
          </c:extLst>
        </c:ser>
        <c:ser>
          <c:idx val="2"/>
          <c:order val="2"/>
          <c:tx>
            <c:strRef>
              <c:f>Sheet1!$D$1</c:f>
              <c:strCache>
                <c:ptCount val="1"/>
                <c:pt idx="0">
                  <c:v>2.5 stars</c:v>
                </c:pt>
              </c:strCache>
            </c:strRef>
          </c:tx>
          <c:spPr>
            <a:solidFill>
              <a:schemeClr val="bg1">
                <a:lumMod val="75000"/>
              </a:schemeClr>
            </a:solidFill>
            <a:ln>
              <a:noFill/>
            </a:ln>
            <a:effectLst/>
          </c:spPr>
          <c:invertIfNegative val="0"/>
          <c:cat>
            <c:strRef>
              <c:f>Sheet1!$A$2:$A$5</c:f>
              <c:strCache>
                <c:ptCount val="4"/>
                <c:pt idx="0">
                  <c:v>Online agent 1</c:v>
                </c:pt>
                <c:pt idx="1">
                  <c:v>Online agent 2</c:v>
                </c:pt>
                <c:pt idx="2">
                  <c:v>Online agent 3</c:v>
                </c:pt>
                <c:pt idx="3">
                  <c:v>Medicare.gov</c:v>
                </c:pt>
              </c:strCache>
            </c:strRef>
          </c:cat>
          <c:val>
            <c:numRef>
              <c:f>Sheet1!$D$2:$D$5</c:f>
              <c:numCache>
                <c:formatCode>General</c:formatCode>
                <c:ptCount val="4"/>
                <c:pt idx="0">
                  <c:v>8</c:v>
                </c:pt>
                <c:pt idx="3">
                  <c:v>8</c:v>
                </c:pt>
              </c:numCache>
            </c:numRef>
          </c:val>
          <c:extLst>
            <c:ext xmlns:c16="http://schemas.microsoft.com/office/drawing/2014/chart" uri="{C3380CC4-5D6E-409C-BE32-E72D297353CC}">
              <c16:uniqueId val="{00000002-0D70-8640-BB1F-CF7AB6165376}"/>
            </c:ext>
          </c:extLst>
        </c:ser>
        <c:ser>
          <c:idx val="3"/>
          <c:order val="3"/>
          <c:tx>
            <c:strRef>
              <c:f>Sheet1!$E$1</c:f>
              <c:strCache>
                <c:ptCount val="1"/>
                <c:pt idx="0">
                  <c:v>3 stars</c:v>
                </c:pt>
              </c:strCache>
            </c:strRef>
          </c:tx>
          <c:spPr>
            <a:solidFill>
              <a:schemeClr val="accent6">
                <a:lumMod val="40000"/>
                <a:lumOff val="60000"/>
              </a:schemeClr>
            </a:solidFill>
            <a:ln>
              <a:noFill/>
            </a:ln>
            <a:effectLst/>
          </c:spPr>
          <c:invertIfNegative val="0"/>
          <c:cat>
            <c:strRef>
              <c:f>Sheet1!$A$2:$A$5</c:f>
              <c:strCache>
                <c:ptCount val="4"/>
                <c:pt idx="0">
                  <c:v>Online agent 1</c:v>
                </c:pt>
                <c:pt idx="1">
                  <c:v>Online agent 2</c:v>
                </c:pt>
                <c:pt idx="2">
                  <c:v>Online agent 3</c:v>
                </c:pt>
                <c:pt idx="3">
                  <c:v>Medicare.gov</c:v>
                </c:pt>
              </c:strCache>
            </c:strRef>
          </c:cat>
          <c:val>
            <c:numRef>
              <c:f>Sheet1!$E$2:$E$5</c:f>
              <c:numCache>
                <c:formatCode>General</c:formatCode>
                <c:ptCount val="4"/>
                <c:pt idx="0">
                  <c:v>4</c:v>
                </c:pt>
                <c:pt idx="3">
                  <c:v>4</c:v>
                </c:pt>
              </c:numCache>
            </c:numRef>
          </c:val>
          <c:extLst>
            <c:ext xmlns:c16="http://schemas.microsoft.com/office/drawing/2014/chart" uri="{C3380CC4-5D6E-409C-BE32-E72D297353CC}">
              <c16:uniqueId val="{00000003-0D70-8640-BB1F-CF7AB6165376}"/>
            </c:ext>
          </c:extLst>
        </c:ser>
        <c:ser>
          <c:idx val="4"/>
          <c:order val="4"/>
          <c:tx>
            <c:strRef>
              <c:f>Sheet1!$F$1</c:f>
              <c:strCache>
                <c:ptCount val="1"/>
                <c:pt idx="0">
                  <c:v>3.5 stars</c:v>
                </c:pt>
              </c:strCache>
            </c:strRef>
          </c:tx>
          <c:spPr>
            <a:solidFill>
              <a:schemeClr val="accent1"/>
            </a:solidFill>
            <a:ln>
              <a:noFill/>
            </a:ln>
            <a:effectLst/>
          </c:spPr>
          <c:invertIfNegative val="0"/>
          <c:cat>
            <c:strRef>
              <c:f>Sheet1!$A$2:$A$5</c:f>
              <c:strCache>
                <c:ptCount val="4"/>
                <c:pt idx="0">
                  <c:v>Online agent 1</c:v>
                </c:pt>
                <c:pt idx="1">
                  <c:v>Online agent 2</c:v>
                </c:pt>
                <c:pt idx="2">
                  <c:v>Online agent 3</c:v>
                </c:pt>
                <c:pt idx="3">
                  <c:v>Medicare.gov</c:v>
                </c:pt>
              </c:strCache>
            </c:strRef>
          </c:cat>
          <c:val>
            <c:numRef>
              <c:f>Sheet1!$F$2:$F$5</c:f>
              <c:numCache>
                <c:formatCode>General</c:formatCode>
                <c:ptCount val="4"/>
                <c:pt idx="0">
                  <c:v>77</c:v>
                </c:pt>
                <c:pt idx="1">
                  <c:v>59</c:v>
                </c:pt>
                <c:pt idx="2">
                  <c:v>74</c:v>
                </c:pt>
                <c:pt idx="3">
                  <c:v>108</c:v>
                </c:pt>
              </c:numCache>
            </c:numRef>
          </c:val>
          <c:extLst>
            <c:ext xmlns:c16="http://schemas.microsoft.com/office/drawing/2014/chart" uri="{C3380CC4-5D6E-409C-BE32-E72D297353CC}">
              <c16:uniqueId val="{00000004-0D70-8640-BB1F-CF7AB6165376}"/>
            </c:ext>
          </c:extLst>
        </c:ser>
        <c:ser>
          <c:idx val="5"/>
          <c:order val="5"/>
          <c:tx>
            <c:strRef>
              <c:f>Sheet1!$G$1</c:f>
              <c:strCache>
                <c:ptCount val="1"/>
                <c:pt idx="0">
                  <c:v>4 stars</c:v>
                </c:pt>
              </c:strCache>
            </c:strRef>
          </c:tx>
          <c:spPr>
            <a:solidFill>
              <a:schemeClr val="tx2"/>
            </a:solidFill>
            <a:ln>
              <a:noFill/>
            </a:ln>
            <a:effectLst/>
          </c:spPr>
          <c:invertIfNegative val="0"/>
          <c:cat>
            <c:strRef>
              <c:f>Sheet1!$A$2:$A$5</c:f>
              <c:strCache>
                <c:ptCount val="4"/>
                <c:pt idx="0">
                  <c:v>Online agent 1</c:v>
                </c:pt>
                <c:pt idx="1">
                  <c:v>Online agent 2</c:v>
                </c:pt>
                <c:pt idx="2">
                  <c:v>Online agent 3</c:v>
                </c:pt>
                <c:pt idx="3">
                  <c:v>Medicare.gov</c:v>
                </c:pt>
              </c:strCache>
            </c:strRef>
          </c:cat>
          <c:val>
            <c:numRef>
              <c:f>Sheet1!$G$2:$G$5</c:f>
              <c:numCache>
                <c:formatCode>General</c:formatCode>
                <c:ptCount val="4"/>
                <c:pt idx="0">
                  <c:v>17</c:v>
                </c:pt>
                <c:pt idx="1">
                  <c:v>15</c:v>
                </c:pt>
                <c:pt idx="2">
                  <c:v>15</c:v>
                </c:pt>
                <c:pt idx="3">
                  <c:v>17</c:v>
                </c:pt>
              </c:numCache>
            </c:numRef>
          </c:val>
          <c:extLst>
            <c:ext xmlns:c16="http://schemas.microsoft.com/office/drawing/2014/chart" uri="{C3380CC4-5D6E-409C-BE32-E72D297353CC}">
              <c16:uniqueId val="{00000005-0D70-8640-BB1F-CF7AB6165376}"/>
            </c:ext>
          </c:extLst>
        </c:ser>
        <c:ser>
          <c:idx val="6"/>
          <c:order val="6"/>
          <c:tx>
            <c:strRef>
              <c:f>Sheet1!$H$1</c:f>
              <c:strCache>
                <c:ptCount val="1"/>
                <c:pt idx="0">
                  <c:v>4.5 stars</c:v>
                </c:pt>
              </c:strCache>
            </c:strRef>
          </c:tx>
          <c:spPr>
            <a:solidFill>
              <a:schemeClr val="accent1">
                <a:lumMod val="60000"/>
              </a:schemeClr>
            </a:solidFill>
            <a:ln>
              <a:noFill/>
            </a:ln>
            <a:effectLst/>
          </c:spPr>
          <c:invertIfNegative val="0"/>
          <c:cat>
            <c:strRef>
              <c:f>Sheet1!$A$2:$A$5</c:f>
              <c:strCache>
                <c:ptCount val="4"/>
                <c:pt idx="0">
                  <c:v>Online agent 1</c:v>
                </c:pt>
                <c:pt idx="1">
                  <c:v>Online agent 2</c:v>
                </c:pt>
                <c:pt idx="2">
                  <c:v>Online agent 3</c:v>
                </c:pt>
                <c:pt idx="3">
                  <c:v>Medicare.gov</c:v>
                </c:pt>
              </c:strCache>
            </c:strRef>
          </c:cat>
          <c:val>
            <c:numRef>
              <c:f>Sheet1!$H$2:$H$5</c:f>
              <c:numCache>
                <c:formatCode>General</c:formatCode>
                <c:ptCount val="4"/>
              </c:numCache>
            </c:numRef>
          </c:val>
          <c:extLst>
            <c:ext xmlns:c16="http://schemas.microsoft.com/office/drawing/2014/chart" uri="{C3380CC4-5D6E-409C-BE32-E72D297353CC}">
              <c16:uniqueId val="{00000006-0D70-8640-BB1F-CF7AB6165376}"/>
            </c:ext>
          </c:extLst>
        </c:ser>
        <c:ser>
          <c:idx val="7"/>
          <c:order val="7"/>
          <c:tx>
            <c:strRef>
              <c:f>Sheet1!$I$1</c:f>
              <c:strCache>
                <c:ptCount val="1"/>
                <c:pt idx="0">
                  <c:v>5 stars</c:v>
                </c:pt>
              </c:strCache>
            </c:strRef>
          </c:tx>
          <c:spPr>
            <a:solidFill>
              <a:schemeClr val="accent2">
                <a:lumMod val="60000"/>
              </a:schemeClr>
            </a:solidFill>
            <a:ln>
              <a:noFill/>
            </a:ln>
            <a:effectLst/>
          </c:spPr>
          <c:invertIfNegative val="0"/>
          <c:cat>
            <c:strRef>
              <c:f>Sheet1!$A$2:$A$5</c:f>
              <c:strCache>
                <c:ptCount val="4"/>
                <c:pt idx="0">
                  <c:v>Online agent 1</c:v>
                </c:pt>
                <c:pt idx="1">
                  <c:v>Online agent 2</c:v>
                </c:pt>
                <c:pt idx="2">
                  <c:v>Online agent 3</c:v>
                </c:pt>
                <c:pt idx="3">
                  <c:v>Medicare.gov</c:v>
                </c:pt>
              </c:strCache>
            </c:strRef>
          </c:cat>
          <c:val>
            <c:numRef>
              <c:f>Sheet1!$I$2:$I$5</c:f>
              <c:numCache>
                <c:formatCode>General</c:formatCode>
                <c:ptCount val="4"/>
              </c:numCache>
            </c:numRef>
          </c:val>
          <c:extLst>
            <c:ext xmlns:c16="http://schemas.microsoft.com/office/drawing/2014/chart" uri="{C3380CC4-5D6E-409C-BE32-E72D297353CC}">
              <c16:uniqueId val="{00000000-A13B-114E-B245-2CAB56BD8756}"/>
            </c:ext>
          </c:extLst>
        </c:ser>
        <c:dLbls>
          <c:showLegendKey val="0"/>
          <c:showVal val="0"/>
          <c:showCatName val="0"/>
          <c:showSerName val="0"/>
          <c:showPercent val="0"/>
          <c:showBubbleSize val="0"/>
        </c:dLbls>
        <c:gapWidth val="80"/>
        <c:overlap val="100"/>
        <c:axId val="368899663"/>
        <c:axId val="368347407"/>
      </c:barChart>
      <c:catAx>
        <c:axId val="36889966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8347407"/>
        <c:crosses val="autoZero"/>
        <c:auto val="1"/>
        <c:lblAlgn val="ctr"/>
        <c:lblOffset val="100"/>
        <c:noMultiLvlLbl val="0"/>
      </c:catAx>
      <c:valAx>
        <c:axId val="368347407"/>
        <c:scaling>
          <c:orientation val="minMax"/>
          <c:max val="16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889966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2/4/2022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42925" y="1006475"/>
            <a:ext cx="5365750" cy="4024313"/>
          </a:xfrm>
        </p:spPr>
      </p:sp>
      <p:sp>
        <p:nvSpPr>
          <p:cNvPr id="4" name="Slide Number Placeholder 3"/>
          <p:cNvSpPr>
            <a:spLocks noGrp="1"/>
          </p:cNvSpPr>
          <p:nvPr>
            <p:ph type="sldNum" sz="quarter" idx="10"/>
          </p:nvPr>
        </p:nvSpPr>
        <p:spPr/>
        <p:txBody>
          <a:bodyPr/>
          <a:lstStyle/>
          <a:p>
            <a:fld id="{97863621-2E60-B848-8968-B0341E26A312}" type="slidenum">
              <a:rPr lang="en-US" smtClean="0"/>
              <a:t>1</a:t>
            </a:fld>
            <a:endParaRPr lang="en-US"/>
          </a:p>
        </p:txBody>
      </p:sp>
    </p:spTree>
    <p:extLst>
      <p:ext uri="{BB962C8B-B14F-4D97-AF65-F5344CB8AC3E}">
        <p14:creationId xmlns:p14="http://schemas.microsoft.com/office/powerpoint/2010/main" val="831136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4</a:t>
            </a:fld>
            <a:endParaRPr lang="en-US"/>
          </a:p>
        </p:txBody>
      </p:sp>
    </p:spTree>
    <p:extLst>
      <p:ext uri="{BB962C8B-B14F-4D97-AF65-F5344CB8AC3E}">
        <p14:creationId xmlns:p14="http://schemas.microsoft.com/office/powerpoint/2010/main" val="1603977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800" spc="0">
                <a:solidFill>
                  <a:schemeClr val="tx1"/>
                </a:solidFill>
              </a:defRPr>
            </a:lvl1pPr>
          </a:lstStyle>
          <a:p>
            <a:pPr lvl="0"/>
            <a:r>
              <a:rPr lang="en-US" dirty="0"/>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15" name="Slide Number Placeholder 5">
            <a:extLst>
              <a:ext uri="{FF2B5EF4-FFF2-40B4-BE49-F238E27FC236}">
                <a16:creationId xmlns:a16="http://schemas.microsoft.com/office/drawing/2014/main" id="{9A80C94D-DB55-5E49-B2B4-5E8C448A5FF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dirty="0">
              <a:solidFill>
                <a:schemeClr val="accent1"/>
              </a:solidFill>
              <a:latin typeface="+mn-lt"/>
            </a:endParaRPr>
          </a:p>
        </p:txBody>
      </p:sp>
    </p:spTree>
    <p:extLst>
      <p:ext uri="{BB962C8B-B14F-4D97-AF65-F5344CB8AC3E}">
        <p14:creationId xmlns:p14="http://schemas.microsoft.com/office/powerpoint/2010/main" val="3154940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1" name="Picture Placeholder 4"/>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2"/>
                </a:solidFill>
              </a:defRPr>
            </a:lvl1pPr>
          </a:lstStyle>
          <a:p>
            <a:r>
              <a:rPr lang="en-US"/>
              <a:t>Drag picture to placeholder or click icon to add</a:t>
            </a: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3" y="1828800"/>
            <a:ext cx="4114800"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995678316"/>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30341360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78"/>
            <a:ext cx="4114800" cy="4206241"/>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8272BB8B-624A-4C45-B901-FBCED4B14A6C}"/>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bg2"/>
                </a:solidFill>
              </a:defRPr>
            </a:lvl1pPr>
          </a:lstStyle>
          <a:p>
            <a:r>
              <a:rPr lang="en-US"/>
              <a:t>Drag picture to placeholder or click icon to add</a:t>
            </a:r>
          </a:p>
        </p:txBody>
      </p:sp>
    </p:spTree>
    <p:extLst>
      <p:ext uri="{BB962C8B-B14F-4D97-AF65-F5344CB8AC3E}">
        <p14:creationId xmlns:p14="http://schemas.microsoft.com/office/powerpoint/2010/main" val="198169572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60BDA4A3-F221-914D-BFF9-03E27D314E89}"/>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1328194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88240798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dirty="0">
              <a:solidFill>
                <a:schemeClr val="accent6">
                  <a:lumMod val="20000"/>
                  <a:lumOff val="80000"/>
                </a:schemeClr>
              </a:solidFill>
              <a:latin typeface="+mn-lt"/>
            </a:endParaRPr>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4077189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923759133"/>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7374C714-767A-8D45-96AF-F0D193DA9C08}"/>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4"/>
                </a:solidFill>
              </a:defRPr>
            </a:lvl1pPr>
          </a:lstStyle>
          <a:p>
            <a:r>
              <a:rPr lang="en-US"/>
              <a:t>Drag picture to placeholder or click icon to add</a:t>
            </a:r>
          </a:p>
        </p:txBody>
      </p:sp>
    </p:spTree>
    <p:extLst>
      <p:ext uri="{BB962C8B-B14F-4D97-AF65-F5344CB8AC3E}">
        <p14:creationId xmlns:p14="http://schemas.microsoft.com/office/powerpoint/2010/main" val="2553542793"/>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CF209F0E-A49E-434E-A261-373A60B7566B}"/>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27984653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7696565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6"/>
                </a:solidFill>
              </a:defRPr>
            </a:lvl1pPr>
          </a:lstStyle>
          <a:p>
            <a:r>
              <a:rPr lang="en-US"/>
              <a:t>Drag picture to placeholder or click icon to add</a:t>
            </a:r>
          </a:p>
        </p:txBody>
      </p:sp>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945710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35219184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31493317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88015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2">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dirty="0">
              <a:solidFill>
                <a:schemeClr val="accent2">
                  <a:lumMod val="20000"/>
                  <a:lumOff val="80000"/>
                </a:schemeClr>
              </a:solidFill>
              <a:latin typeface="+mn-lt"/>
            </a:endParaRPr>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37767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bg2">
                    <a:lumMod val="40000"/>
                    <a:lumOff val="6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20000"/>
                    <a:lumOff val="80000"/>
                  </a:schemeClr>
                </a:solidFill>
                <a:latin typeface="+mn-lt"/>
              </a:rPr>
              <a:pPr algn="r"/>
              <a:t>‹#›</a:t>
            </a:fld>
            <a:endParaRPr lang="en-US" sz="900" dirty="0">
              <a:solidFill>
                <a:schemeClr val="bg2">
                  <a:lumMod val="20000"/>
                  <a:lumOff val="80000"/>
                </a:schemeClr>
              </a:solidFill>
              <a:latin typeface="+mn-lt"/>
            </a:endParaRPr>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95078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4">
                    <a:lumMod val="40000"/>
                    <a:lumOff val="6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20000"/>
                    <a:lumOff val="80000"/>
                  </a:schemeClr>
                </a:solidFill>
                <a:latin typeface="+mn-lt"/>
              </a:rPr>
              <a:pPr algn="r"/>
              <a:t>‹#›</a:t>
            </a:fld>
            <a:endParaRPr lang="en-US" sz="900" dirty="0">
              <a:solidFill>
                <a:schemeClr val="accent4">
                  <a:lumMod val="20000"/>
                  <a:lumOff val="80000"/>
                </a:schemeClr>
              </a:solidFill>
              <a:latin typeface="+mn-lt"/>
            </a:endParaRPr>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24545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dirty="0">
              <a:solidFill>
                <a:schemeClr val="accent6">
                  <a:lumMod val="20000"/>
                  <a:lumOff val="80000"/>
                </a:schemeClr>
              </a:solidFill>
              <a:latin typeface="+mn-lt"/>
            </a:endParaRPr>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086101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Tree>
    <p:extLst>
      <p:ext uri="{BB962C8B-B14F-4D97-AF65-F5344CB8AC3E}">
        <p14:creationId xmlns:p14="http://schemas.microsoft.com/office/powerpoint/2010/main" val="158174756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Tree>
    <p:extLst>
      <p:ext uri="{BB962C8B-B14F-4D97-AF65-F5344CB8AC3E}">
        <p14:creationId xmlns:p14="http://schemas.microsoft.com/office/powerpoint/2010/main" val="385289898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dirty="0">
              <a:solidFill>
                <a:schemeClr val="accent1"/>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1"/>
                </a:solidFill>
              </a:defRPr>
            </a:lvl1pPr>
          </a:lstStyle>
          <a:p>
            <a:r>
              <a:rPr lang="en-US"/>
              <a:t>Drag picture to placeholder or click icon to add</a:t>
            </a:r>
          </a:p>
        </p:txBody>
      </p:sp>
    </p:spTree>
    <p:extLst>
      <p:ext uri="{BB962C8B-B14F-4D97-AF65-F5344CB8AC3E}">
        <p14:creationId xmlns:p14="http://schemas.microsoft.com/office/powerpoint/2010/main" val="1149853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07" r:id="rId11"/>
    <p:sldLayoutId id="2147483798" r:id="rId12"/>
    <p:sldLayoutId id="2147483799" r:id="rId13"/>
    <p:sldLayoutId id="2147483786" r:id="rId14"/>
    <p:sldLayoutId id="2147483877" r:id="rId15"/>
    <p:sldLayoutId id="2147483880" r:id="rId16"/>
    <p:sldLayoutId id="2147483881" r:id="rId17"/>
    <p:sldLayoutId id="2147483882" r:id="rId18"/>
    <p:sldLayoutId id="2147483876" r:id="rId19"/>
    <p:sldLayoutId id="2147483883" r:id="rId20"/>
    <p:sldLayoutId id="2147483884" r:id="rId21"/>
    <p:sldLayoutId id="2147483885" r:id="rId22"/>
    <p:sldLayoutId id="2147483878" r:id="rId23"/>
    <p:sldLayoutId id="2147483797" r:id="rId24"/>
    <p:sldLayoutId id="2147483879" r:id="rId25"/>
    <p:sldLayoutId id="2147483874" r:id="rId26"/>
    <p:sldLayoutId id="2147483803" r:id="rId27"/>
    <p:sldLayoutId id="2147483896" r:id="rId28"/>
    <p:sldLayoutId id="2147483897" r:id="rId29"/>
  </p:sldLayoutIdLst>
  <p:hf sldNum="0" hdr="0" dt="0"/>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hyperlink" Target="https://doi.org/10.26099/53gz-9n33" TargetMode="External"/><Relationship Id="rId1" Type="http://schemas.openxmlformats.org/officeDocument/2006/relationships/slideLayout" Target="../slideLayouts/slideLayout10.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hyperlink" Target="https://doi.org/10.26099/53gz-9n33" TargetMode="Externa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hyperlink" Target="https://doi.org/10.26099/frjf-yc38"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chart" Target="../charts/chart7.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hyperlink" Target="https://doi.org/10.26099/32d2-pz96" TargetMode="External"/><Relationship Id="rId1" Type="http://schemas.openxmlformats.org/officeDocument/2006/relationships/slideLayout" Target="../slideLayouts/slideLayout10.xml"/><Relationship Id="rId4" Type="http://schemas.openxmlformats.org/officeDocument/2006/relationships/chart" Target="../charts/chart9.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hyperlink" Target="https://doi.org/10.26099/32d2-pz96"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C551D8A-46CE-46E8-B33F-3368C6980E8E}"/>
              </a:ext>
            </a:extLst>
          </p:cNvPr>
          <p:cNvSpPr>
            <a:spLocks noGrp="1"/>
          </p:cNvSpPr>
          <p:nvPr>
            <p:ph type="ctrTitle"/>
          </p:nvPr>
        </p:nvSpPr>
        <p:spPr>
          <a:xfrm>
            <a:off x="652463" y="887827"/>
            <a:ext cx="7772400" cy="2222500"/>
          </a:xfrm>
        </p:spPr>
        <p:txBody>
          <a:bodyPr>
            <a:normAutofit/>
          </a:bodyPr>
          <a:lstStyle/>
          <a:p>
            <a:r>
              <a:rPr lang="en-US" sz="1800" b="1" dirty="0">
                <a:latin typeface="Arial" panose="020B0604020202020204" pitchFamily="34" charset="0"/>
                <a:cs typeface="Arial" panose="020B0604020202020204" pitchFamily="34" charset="0"/>
              </a:rPr>
              <a:t>MEDICARE DATA HUB </a:t>
            </a:r>
            <a:br>
              <a:rPr lang="en-US" sz="2400" b="1" dirty="0">
                <a:latin typeface="Arial" panose="020B0604020202020204" pitchFamily="34" charset="0"/>
                <a:cs typeface="Arial" panose="020B0604020202020204" pitchFamily="34" charset="0"/>
              </a:rPr>
            </a:br>
            <a:br>
              <a:rPr lang="en-US" sz="2400" b="1" dirty="0">
                <a:latin typeface="Arial" panose="020B0604020202020204" pitchFamily="34" charset="0"/>
                <a:cs typeface="Arial" panose="020B0604020202020204" pitchFamily="34" charset="0"/>
              </a:rPr>
            </a:br>
            <a:br>
              <a:rPr lang="en-US" sz="2400" b="1" dirty="0">
                <a:latin typeface="Arial" panose="020B0604020202020204" pitchFamily="34" charset="0"/>
                <a:cs typeface="Arial" panose="020B0604020202020204" pitchFamily="34" charset="0"/>
              </a:rPr>
            </a:br>
            <a:r>
              <a:rPr lang="en-US" dirty="0"/>
              <a:t>Medicare Marketplace</a:t>
            </a:r>
          </a:p>
        </p:txBody>
      </p:sp>
      <p:sp>
        <p:nvSpPr>
          <p:cNvPr id="3" name="Text Placeholder 2">
            <a:extLst>
              <a:ext uri="{FF2B5EF4-FFF2-40B4-BE49-F238E27FC236}">
                <a16:creationId xmlns:a16="http://schemas.microsoft.com/office/drawing/2014/main" id="{FA18C013-0047-E348-9690-D45BDCB82264}"/>
              </a:ext>
            </a:extLst>
          </p:cNvPr>
          <p:cNvSpPr>
            <a:spLocks noGrp="1"/>
          </p:cNvSpPr>
          <p:nvPr>
            <p:ph type="body" sz="quarter" idx="11"/>
          </p:nvPr>
        </p:nvSpPr>
        <p:spPr/>
        <p:txBody>
          <a:bodyPr/>
          <a:lstStyle/>
          <a:p>
            <a:r>
              <a:rPr lang="en-US" dirty="0"/>
              <a:t>December 2021</a:t>
            </a:r>
          </a:p>
        </p:txBody>
      </p:sp>
    </p:spTree>
    <p:extLst>
      <p:ext uri="{BB962C8B-B14F-4D97-AF65-F5344CB8AC3E}">
        <p14:creationId xmlns:p14="http://schemas.microsoft.com/office/powerpoint/2010/main" val="3111685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7BC789A-7D66-E444-941E-E69F5872CCC4}"/>
              </a:ext>
            </a:extLst>
          </p:cNvPr>
          <p:cNvSpPr>
            <a:spLocks noGrp="1"/>
          </p:cNvSpPr>
          <p:nvPr>
            <p:ph type="body" sz="quarter" idx="21"/>
          </p:nvPr>
        </p:nvSpPr>
        <p:spPr>
          <a:xfrm>
            <a:off x="2456296" y="5690943"/>
            <a:ext cx="6021879" cy="1086429"/>
          </a:xfrm>
        </p:spPr>
        <p:txBody>
          <a:bodyPr>
            <a:noAutofit/>
          </a:bodyPr>
          <a:lstStyle/>
          <a:p>
            <a:pPr>
              <a:spcBef>
                <a:spcPts val="0"/>
              </a:spcBef>
              <a:spcAft>
                <a:spcPts val="600"/>
              </a:spcAft>
            </a:pPr>
            <a:r>
              <a:rPr lang="en-US" dirty="0"/>
              <a:t>Note: Data represent the average number of plans operating in counties across the U.S. and Puerto Rico, weighted by the number of Medicare beneficiaries in each year. (Data for 2021 are weighted by September 2020 beneficiaries.) PACE, Special Needs Plans, Part B–only plans, employer-sponsored plans, plans under sanction, and records denoted as pending state or county designation are excluded.</a:t>
            </a:r>
            <a:endParaRPr lang="en-US">
              <a:cs typeface="Arial" panose="020B0604020202020204"/>
            </a:endParaRPr>
          </a:p>
          <a:p>
            <a:pPr>
              <a:spcBef>
                <a:spcPts val="0"/>
              </a:spcBef>
              <a:spcAft>
                <a:spcPts val="600"/>
              </a:spcAft>
            </a:pPr>
            <a:r>
              <a:rPr lang="en-US" dirty="0"/>
              <a:t>Data: CMS MA Landscape Source Files, 2010–2021.</a:t>
            </a:r>
            <a:endParaRPr lang="en-US" dirty="0">
              <a:cs typeface="Arial" panose="020B0604020202020204"/>
            </a:endParaRPr>
          </a:p>
          <a:p>
            <a:pPr>
              <a:spcBef>
                <a:spcPts val="0"/>
              </a:spcBef>
              <a:spcAft>
                <a:spcPts val="600"/>
              </a:spcAft>
            </a:pPr>
            <a:r>
              <a:rPr lang="en-US" dirty="0"/>
              <a:t>Source: Riaz Ali, “Making Medicare More Navigable,” </a:t>
            </a:r>
            <a:r>
              <a:rPr lang="en-US" i="1" dirty="0"/>
              <a:t>To the Point</a:t>
            </a:r>
            <a:r>
              <a:rPr lang="en-US" dirty="0"/>
              <a:t> (blog), Commonwealth Fund, Dec. 7, 2020. </a:t>
            </a:r>
            <a:r>
              <a:rPr lang="en-US" dirty="0">
                <a:hlinkClick r:id="rId2"/>
              </a:rPr>
              <a:t>https://doi.org/10.26099/53gz-9n33</a:t>
            </a:r>
            <a:endParaRPr lang="en-US" dirty="0">
              <a:cs typeface="Arial"/>
              <a:hlinkClick r:id="rId2"/>
            </a:endParaRPr>
          </a:p>
        </p:txBody>
      </p:sp>
      <p:sp>
        <p:nvSpPr>
          <p:cNvPr id="3" name="Title 2">
            <a:extLst>
              <a:ext uri="{FF2B5EF4-FFF2-40B4-BE49-F238E27FC236}">
                <a16:creationId xmlns:a16="http://schemas.microsoft.com/office/drawing/2014/main" id="{54B71457-C7E7-CB4E-ABBF-C6D9893FA998}"/>
              </a:ext>
            </a:extLst>
          </p:cNvPr>
          <p:cNvSpPr>
            <a:spLocks noGrp="1"/>
          </p:cNvSpPr>
          <p:nvPr>
            <p:ph type="ctrTitle"/>
          </p:nvPr>
        </p:nvSpPr>
        <p:spPr/>
        <p:txBody>
          <a:bodyPr>
            <a:noAutofit/>
          </a:bodyPr>
          <a:lstStyle/>
          <a:p>
            <a:r>
              <a:rPr lang="en-US" sz="2500" dirty="0"/>
              <a:t>The number of Medicare Advantage plans available to Medicare beneficiaries has increased over the past decade, with 33 plans available, on average, in 2021.</a:t>
            </a:r>
          </a:p>
        </p:txBody>
      </p:sp>
      <p:sp>
        <p:nvSpPr>
          <p:cNvPr id="4" name="Subtitle 3">
            <a:extLst>
              <a:ext uri="{FF2B5EF4-FFF2-40B4-BE49-F238E27FC236}">
                <a16:creationId xmlns:a16="http://schemas.microsoft.com/office/drawing/2014/main" id="{27E73EDD-48C5-FD42-B8DE-F74AF46415BC}"/>
              </a:ext>
            </a:extLst>
          </p:cNvPr>
          <p:cNvSpPr>
            <a:spLocks noGrp="1"/>
          </p:cNvSpPr>
          <p:nvPr>
            <p:ph type="subTitle" idx="1"/>
          </p:nvPr>
        </p:nvSpPr>
        <p:spPr/>
        <p:txBody>
          <a:bodyPr/>
          <a:lstStyle/>
          <a:p>
            <a:r>
              <a:rPr lang="en-US" dirty="0"/>
              <a:t>MA MARKETPLACE</a:t>
            </a:r>
          </a:p>
        </p:txBody>
      </p:sp>
      <p:graphicFrame>
        <p:nvGraphicFramePr>
          <p:cNvPr id="6" name="Chart Placeholder 5">
            <a:extLst>
              <a:ext uri="{FF2B5EF4-FFF2-40B4-BE49-F238E27FC236}">
                <a16:creationId xmlns:a16="http://schemas.microsoft.com/office/drawing/2014/main" id="{100F92DD-76E8-2E4D-B32C-15B37B1ADE99}"/>
              </a:ext>
            </a:extLst>
          </p:cNvPr>
          <p:cNvGraphicFramePr>
            <a:graphicFrameLocks noGrp="1"/>
          </p:cNvGraphicFramePr>
          <p:nvPr>
            <p:ph type="chart" sz="quarter" idx="19"/>
            <p:extLst>
              <p:ext uri="{D42A27DB-BD31-4B8C-83A1-F6EECF244321}">
                <p14:modId xmlns:p14="http://schemas.microsoft.com/office/powerpoint/2010/main" val="137677640"/>
              </p:ext>
            </p:extLst>
          </p:nvPr>
        </p:nvGraphicFramePr>
        <p:xfrm>
          <a:off x="627434" y="1997980"/>
          <a:ext cx="1828862" cy="31406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6CA6510C-616E-3442-A749-AC328E6A7563}"/>
              </a:ext>
            </a:extLst>
          </p:cNvPr>
          <p:cNvSpPr txBox="1"/>
          <p:nvPr/>
        </p:nvSpPr>
        <p:spPr>
          <a:xfrm>
            <a:off x="627062" y="1657702"/>
            <a:ext cx="5694715" cy="139368"/>
          </a:xfrm>
          <a:prstGeom prst="rect">
            <a:avLst/>
          </a:prstGeom>
          <a:noFill/>
        </p:spPr>
        <p:txBody>
          <a:bodyPr wrap="square" lIns="0" tIns="0" rIns="0" bIns="0" rtlCol="0">
            <a:noAutofit/>
          </a:bodyPr>
          <a:lstStyle/>
          <a:p>
            <a:pPr>
              <a:defRPr sz="1330" b="0" i="0" u="none" strike="noStrike" kern="1200" baseline="0">
                <a:solidFill>
                  <a:srgbClr val="1A1A1A"/>
                </a:solidFill>
                <a:latin typeface="+mn-lt"/>
                <a:ea typeface="+mn-ea"/>
                <a:cs typeface="+mn-cs"/>
              </a:defRPr>
            </a:pPr>
            <a:r>
              <a:rPr lang="en-US" sz="1200" i="1" dirty="0"/>
              <a:t>Average number of plans</a:t>
            </a:r>
          </a:p>
        </p:txBody>
      </p:sp>
      <p:graphicFrame>
        <p:nvGraphicFramePr>
          <p:cNvPr id="8" name="Chart Placeholder 5">
            <a:extLst>
              <a:ext uri="{FF2B5EF4-FFF2-40B4-BE49-F238E27FC236}">
                <a16:creationId xmlns:a16="http://schemas.microsoft.com/office/drawing/2014/main" id="{76B3CE32-CCB9-C641-85A7-7030C8223960}"/>
              </a:ext>
            </a:extLst>
          </p:cNvPr>
          <p:cNvGraphicFramePr>
            <a:graphicFrameLocks/>
          </p:cNvGraphicFramePr>
          <p:nvPr>
            <p:extLst>
              <p:ext uri="{D42A27DB-BD31-4B8C-83A1-F6EECF244321}">
                <p14:modId xmlns:p14="http://schemas.microsoft.com/office/powerpoint/2010/main" val="4244147878"/>
              </p:ext>
            </p:extLst>
          </p:nvPr>
        </p:nvGraphicFramePr>
        <p:xfrm>
          <a:off x="2366734" y="1997980"/>
          <a:ext cx="1586141" cy="314066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Placeholder 5">
            <a:extLst>
              <a:ext uri="{FF2B5EF4-FFF2-40B4-BE49-F238E27FC236}">
                <a16:creationId xmlns:a16="http://schemas.microsoft.com/office/drawing/2014/main" id="{AB554917-745C-9A42-B534-F0A3E5D61E5F}"/>
              </a:ext>
            </a:extLst>
          </p:cNvPr>
          <p:cNvGraphicFramePr>
            <a:graphicFrameLocks/>
          </p:cNvGraphicFramePr>
          <p:nvPr>
            <p:extLst>
              <p:ext uri="{D42A27DB-BD31-4B8C-83A1-F6EECF244321}">
                <p14:modId xmlns:p14="http://schemas.microsoft.com/office/powerpoint/2010/main" val="3043511330"/>
              </p:ext>
            </p:extLst>
          </p:nvPr>
        </p:nvGraphicFramePr>
        <p:xfrm>
          <a:off x="3906776" y="1969104"/>
          <a:ext cx="1586141" cy="314066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Placeholder 5">
            <a:extLst>
              <a:ext uri="{FF2B5EF4-FFF2-40B4-BE49-F238E27FC236}">
                <a16:creationId xmlns:a16="http://schemas.microsoft.com/office/drawing/2014/main" id="{FC966DAC-ECF4-114E-9801-8DA6F40D4247}"/>
              </a:ext>
            </a:extLst>
          </p:cNvPr>
          <p:cNvGraphicFramePr>
            <a:graphicFrameLocks/>
          </p:cNvGraphicFramePr>
          <p:nvPr>
            <p:extLst>
              <p:ext uri="{D42A27DB-BD31-4B8C-83A1-F6EECF244321}">
                <p14:modId xmlns:p14="http://schemas.microsoft.com/office/powerpoint/2010/main" val="3272326786"/>
              </p:ext>
            </p:extLst>
          </p:nvPr>
        </p:nvGraphicFramePr>
        <p:xfrm>
          <a:off x="5513903" y="1913685"/>
          <a:ext cx="1586141" cy="3140663"/>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3" name="Chart Placeholder 5">
            <a:extLst>
              <a:ext uri="{FF2B5EF4-FFF2-40B4-BE49-F238E27FC236}">
                <a16:creationId xmlns:a16="http://schemas.microsoft.com/office/drawing/2014/main" id="{87732EA5-7500-F245-8CCB-FADBF9267944}"/>
              </a:ext>
            </a:extLst>
          </p:cNvPr>
          <p:cNvGraphicFramePr>
            <a:graphicFrameLocks/>
          </p:cNvGraphicFramePr>
          <p:nvPr>
            <p:extLst>
              <p:ext uri="{D42A27DB-BD31-4B8C-83A1-F6EECF244321}">
                <p14:modId xmlns:p14="http://schemas.microsoft.com/office/powerpoint/2010/main" val="3426379657"/>
              </p:ext>
            </p:extLst>
          </p:nvPr>
        </p:nvGraphicFramePr>
        <p:xfrm>
          <a:off x="7134885" y="1872121"/>
          <a:ext cx="1586141" cy="3140663"/>
        </p:xfrm>
        <a:graphic>
          <a:graphicData uri="http://schemas.openxmlformats.org/drawingml/2006/chart">
            <c:chart xmlns:c="http://schemas.openxmlformats.org/drawingml/2006/chart" xmlns:r="http://schemas.openxmlformats.org/officeDocument/2006/relationships" r:id="rId7"/>
          </a:graphicData>
        </a:graphic>
      </p:graphicFrame>
      <p:sp>
        <p:nvSpPr>
          <p:cNvPr id="14" name="TextBox 13">
            <a:extLst>
              <a:ext uri="{FF2B5EF4-FFF2-40B4-BE49-F238E27FC236}">
                <a16:creationId xmlns:a16="http://schemas.microsoft.com/office/drawing/2014/main" id="{AD36DEF6-CE07-724F-9314-6E9BCE6C0FC4}"/>
              </a:ext>
            </a:extLst>
          </p:cNvPr>
          <p:cNvSpPr txBox="1"/>
          <p:nvPr/>
        </p:nvSpPr>
        <p:spPr>
          <a:xfrm>
            <a:off x="959571" y="5189619"/>
            <a:ext cx="1407163" cy="268079"/>
          </a:xfrm>
          <a:prstGeom prst="rect">
            <a:avLst/>
          </a:prstGeom>
          <a:noFill/>
        </p:spPr>
        <p:txBody>
          <a:bodyPr wrap="square" lIns="0" tIns="0" rIns="0" bIns="0" rtlCol="0">
            <a:noAutofit/>
          </a:bodyPr>
          <a:lstStyle/>
          <a:p>
            <a:pPr algn="ctr">
              <a:defRPr sz="1330" b="0" i="0" u="none" strike="noStrike" kern="1200" baseline="0">
                <a:solidFill>
                  <a:srgbClr val="1A1A1A"/>
                </a:solidFill>
                <a:latin typeface="+mn-lt"/>
                <a:ea typeface="+mn-ea"/>
                <a:cs typeface="+mn-cs"/>
              </a:defRPr>
            </a:pPr>
            <a:r>
              <a:rPr lang="en-US" sz="1200" b="1" dirty="0">
                <a:solidFill>
                  <a:schemeClr val="accent1"/>
                </a:solidFill>
              </a:rPr>
              <a:t>All Medicare Advantage Plans</a:t>
            </a:r>
          </a:p>
        </p:txBody>
      </p:sp>
      <p:sp>
        <p:nvSpPr>
          <p:cNvPr id="15" name="TextBox 14">
            <a:extLst>
              <a:ext uri="{FF2B5EF4-FFF2-40B4-BE49-F238E27FC236}">
                <a16:creationId xmlns:a16="http://schemas.microsoft.com/office/drawing/2014/main" id="{4B63ECBF-D72E-7747-AD0F-D43A83EBE8F4}"/>
              </a:ext>
            </a:extLst>
          </p:cNvPr>
          <p:cNvSpPr txBox="1"/>
          <p:nvPr/>
        </p:nvSpPr>
        <p:spPr>
          <a:xfrm>
            <a:off x="2497426" y="5189619"/>
            <a:ext cx="1407163" cy="268079"/>
          </a:xfrm>
          <a:prstGeom prst="rect">
            <a:avLst/>
          </a:prstGeom>
          <a:noFill/>
        </p:spPr>
        <p:txBody>
          <a:bodyPr wrap="square" lIns="0" tIns="0" rIns="0" bIns="0" rtlCol="0">
            <a:noAutofit/>
          </a:bodyPr>
          <a:lstStyle/>
          <a:p>
            <a:pPr algn="ctr">
              <a:defRPr sz="1330" b="0" i="0" u="none" strike="noStrike" kern="1200" baseline="0">
                <a:solidFill>
                  <a:srgbClr val="1A1A1A"/>
                </a:solidFill>
                <a:latin typeface="+mn-lt"/>
                <a:ea typeface="+mn-ea"/>
                <a:cs typeface="+mn-cs"/>
              </a:defRPr>
            </a:pPr>
            <a:r>
              <a:rPr lang="en-US" sz="1200" b="1" dirty="0">
                <a:solidFill>
                  <a:schemeClr val="accent2"/>
                </a:solidFill>
              </a:rPr>
              <a:t>HMO</a:t>
            </a:r>
          </a:p>
        </p:txBody>
      </p:sp>
      <p:sp>
        <p:nvSpPr>
          <p:cNvPr id="16" name="TextBox 15">
            <a:extLst>
              <a:ext uri="{FF2B5EF4-FFF2-40B4-BE49-F238E27FC236}">
                <a16:creationId xmlns:a16="http://schemas.microsoft.com/office/drawing/2014/main" id="{6E44495B-06FA-9141-A921-2A25346FF7EA}"/>
              </a:ext>
            </a:extLst>
          </p:cNvPr>
          <p:cNvSpPr txBox="1"/>
          <p:nvPr/>
        </p:nvSpPr>
        <p:spPr>
          <a:xfrm>
            <a:off x="4035280" y="5189619"/>
            <a:ext cx="1407163" cy="268079"/>
          </a:xfrm>
          <a:prstGeom prst="rect">
            <a:avLst/>
          </a:prstGeom>
          <a:noFill/>
        </p:spPr>
        <p:txBody>
          <a:bodyPr wrap="square" lIns="0" tIns="0" rIns="0" bIns="0" rtlCol="0">
            <a:noAutofit/>
          </a:bodyPr>
          <a:lstStyle/>
          <a:p>
            <a:pPr algn="ctr">
              <a:defRPr sz="1330" b="0" i="0" u="none" strike="noStrike" kern="1200" baseline="0">
                <a:solidFill>
                  <a:srgbClr val="1A1A1A"/>
                </a:solidFill>
                <a:latin typeface="+mn-lt"/>
                <a:ea typeface="+mn-ea"/>
                <a:cs typeface="+mn-cs"/>
              </a:defRPr>
            </a:pPr>
            <a:r>
              <a:rPr lang="en-US" sz="1200" b="1" dirty="0">
                <a:solidFill>
                  <a:schemeClr val="accent6">
                    <a:lumMod val="40000"/>
                    <a:lumOff val="60000"/>
                  </a:schemeClr>
                </a:solidFill>
              </a:rPr>
              <a:t>Local PPO</a:t>
            </a:r>
          </a:p>
        </p:txBody>
      </p:sp>
      <p:sp>
        <p:nvSpPr>
          <p:cNvPr id="17" name="TextBox 16">
            <a:extLst>
              <a:ext uri="{FF2B5EF4-FFF2-40B4-BE49-F238E27FC236}">
                <a16:creationId xmlns:a16="http://schemas.microsoft.com/office/drawing/2014/main" id="{2C2F6C62-CD97-DE45-8E71-4335174F05FB}"/>
              </a:ext>
            </a:extLst>
          </p:cNvPr>
          <p:cNvSpPr txBox="1"/>
          <p:nvPr/>
        </p:nvSpPr>
        <p:spPr>
          <a:xfrm>
            <a:off x="5628553" y="5189619"/>
            <a:ext cx="1407163" cy="268079"/>
          </a:xfrm>
          <a:prstGeom prst="rect">
            <a:avLst/>
          </a:prstGeom>
          <a:noFill/>
        </p:spPr>
        <p:txBody>
          <a:bodyPr wrap="square" lIns="0" tIns="0" rIns="0" bIns="0" rtlCol="0">
            <a:noAutofit/>
          </a:bodyPr>
          <a:lstStyle/>
          <a:p>
            <a:pPr algn="ctr">
              <a:defRPr sz="1330" b="0" i="0" u="none" strike="noStrike" kern="1200" baseline="0">
                <a:solidFill>
                  <a:srgbClr val="1A1A1A"/>
                </a:solidFill>
                <a:latin typeface="+mn-lt"/>
                <a:ea typeface="+mn-ea"/>
                <a:cs typeface="+mn-cs"/>
              </a:defRPr>
            </a:pPr>
            <a:r>
              <a:rPr lang="en-US" sz="1200" b="1" dirty="0">
                <a:solidFill>
                  <a:schemeClr val="bg2"/>
                </a:solidFill>
              </a:rPr>
              <a:t>Private </a:t>
            </a:r>
          </a:p>
          <a:p>
            <a:pPr algn="ctr">
              <a:defRPr sz="1330" b="0" i="0" u="none" strike="noStrike" kern="1200" baseline="0">
                <a:solidFill>
                  <a:srgbClr val="1A1A1A"/>
                </a:solidFill>
                <a:latin typeface="+mn-lt"/>
                <a:ea typeface="+mn-ea"/>
                <a:cs typeface="+mn-cs"/>
              </a:defRPr>
            </a:pPr>
            <a:r>
              <a:rPr lang="en-US" sz="1200" b="1" dirty="0">
                <a:solidFill>
                  <a:schemeClr val="bg2"/>
                </a:solidFill>
              </a:rPr>
              <a:t>Fee-fer-Service</a:t>
            </a:r>
          </a:p>
        </p:txBody>
      </p:sp>
      <p:sp>
        <p:nvSpPr>
          <p:cNvPr id="18" name="TextBox 17">
            <a:extLst>
              <a:ext uri="{FF2B5EF4-FFF2-40B4-BE49-F238E27FC236}">
                <a16:creationId xmlns:a16="http://schemas.microsoft.com/office/drawing/2014/main" id="{E5A52056-0DB4-8544-B68A-1CB7C8964D78}"/>
              </a:ext>
            </a:extLst>
          </p:cNvPr>
          <p:cNvSpPr txBox="1"/>
          <p:nvPr/>
        </p:nvSpPr>
        <p:spPr>
          <a:xfrm>
            <a:off x="7235680" y="5189619"/>
            <a:ext cx="1407163" cy="268079"/>
          </a:xfrm>
          <a:prstGeom prst="rect">
            <a:avLst/>
          </a:prstGeom>
          <a:noFill/>
        </p:spPr>
        <p:txBody>
          <a:bodyPr wrap="square" lIns="0" tIns="0" rIns="0" bIns="0" rtlCol="0">
            <a:noAutofit/>
          </a:bodyPr>
          <a:lstStyle/>
          <a:p>
            <a:pPr algn="ctr">
              <a:defRPr sz="1330" b="0" i="0" u="none" strike="noStrike" kern="1200" baseline="0">
                <a:solidFill>
                  <a:srgbClr val="1A1A1A"/>
                </a:solidFill>
                <a:latin typeface="+mn-lt"/>
                <a:ea typeface="+mn-ea"/>
                <a:cs typeface="+mn-cs"/>
              </a:defRPr>
            </a:pPr>
            <a:r>
              <a:rPr lang="en-US" sz="1200" b="1" dirty="0">
                <a:solidFill>
                  <a:schemeClr val="accent4"/>
                </a:solidFill>
              </a:rPr>
              <a:t>Regional PPO</a:t>
            </a:r>
          </a:p>
        </p:txBody>
      </p:sp>
    </p:spTree>
    <p:extLst>
      <p:ext uri="{BB962C8B-B14F-4D97-AF65-F5344CB8AC3E}">
        <p14:creationId xmlns:p14="http://schemas.microsoft.com/office/powerpoint/2010/main" val="3102692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7BC789A-7D66-E444-941E-E69F5872CCC4}"/>
              </a:ext>
            </a:extLst>
          </p:cNvPr>
          <p:cNvSpPr>
            <a:spLocks noGrp="1"/>
          </p:cNvSpPr>
          <p:nvPr>
            <p:ph type="body" sz="quarter" idx="21"/>
          </p:nvPr>
        </p:nvSpPr>
        <p:spPr>
          <a:xfrm>
            <a:off x="2456296" y="5627915"/>
            <a:ext cx="6021879" cy="1149458"/>
          </a:xfrm>
        </p:spPr>
        <p:txBody>
          <a:bodyPr>
            <a:noAutofit/>
          </a:bodyPr>
          <a:lstStyle/>
          <a:p>
            <a:pPr fontAlgn="base">
              <a:spcBef>
                <a:spcPts val="0"/>
              </a:spcBef>
              <a:spcAft>
                <a:spcPts val="600"/>
              </a:spcAft>
            </a:pPr>
            <a:r>
              <a:rPr lang="en-US" dirty="0"/>
              <a:t>Notes: Includes all contracts/plans sold for 2019. Employer sponsored plans (800 series) are excluded. Captive agents are licensed agents under exclusive contracts with single carriers. Employed agents are licensed agents employed by a single carrier. Independent agents, unlike captive or employed agents who represent a single carrier, are those that represent multiple carriers in any given market.</a:t>
            </a:r>
          </a:p>
          <a:p>
            <a:pPr>
              <a:spcBef>
                <a:spcPts val="0"/>
              </a:spcBef>
              <a:spcAft>
                <a:spcPts val="600"/>
              </a:spcAft>
            </a:pPr>
            <a:r>
              <a:rPr lang="en-US" dirty="0"/>
              <a:t>Data: </a:t>
            </a:r>
            <a:r>
              <a:rPr lang="en-US" dirty="0" err="1"/>
              <a:t>Saeidan</a:t>
            </a:r>
            <a:r>
              <a:rPr lang="en-US" dirty="0"/>
              <a:t> Analysis of CY2020 CMS Agent Broker Compensation Data, Accessed October 2020; Data as of October 2, 2019.</a:t>
            </a:r>
            <a:endParaRPr lang="en-US" dirty="0">
              <a:cs typeface="Arial" panose="020B0604020202020204"/>
            </a:endParaRPr>
          </a:p>
          <a:p>
            <a:pPr>
              <a:spcBef>
                <a:spcPts val="0"/>
              </a:spcBef>
              <a:spcAft>
                <a:spcPts val="600"/>
              </a:spcAft>
            </a:pPr>
            <a:r>
              <a:rPr lang="en-US" dirty="0"/>
              <a:t>Source: Riaz Ali, “Making Medicare More Navigable,” </a:t>
            </a:r>
            <a:r>
              <a:rPr lang="en-US" i="1" dirty="0"/>
              <a:t>To the Point</a:t>
            </a:r>
            <a:r>
              <a:rPr lang="en-US" dirty="0"/>
              <a:t> (blog), Commonwealth Fund, Dec. 7, 2020.</a:t>
            </a:r>
            <a:br>
              <a:rPr lang="en-US" dirty="0"/>
            </a:br>
            <a:r>
              <a:rPr lang="en-US" dirty="0">
                <a:hlinkClick r:id="rId2"/>
              </a:rPr>
              <a:t>https://doi.org/10.26099/53gz-9n33</a:t>
            </a:r>
            <a:endParaRPr lang="en-US" dirty="0">
              <a:cs typeface="Arial" panose="020B0604020202020204"/>
            </a:endParaRPr>
          </a:p>
        </p:txBody>
      </p:sp>
      <p:sp>
        <p:nvSpPr>
          <p:cNvPr id="3" name="Title 2">
            <a:extLst>
              <a:ext uri="{FF2B5EF4-FFF2-40B4-BE49-F238E27FC236}">
                <a16:creationId xmlns:a16="http://schemas.microsoft.com/office/drawing/2014/main" id="{54B71457-C7E7-CB4E-ABBF-C6D9893FA998}"/>
              </a:ext>
            </a:extLst>
          </p:cNvPr>
          <p:cNvSpPr>
            <a:spLocks noGrp="1"/>
          </p:cNvSpPr>
          <p:nvPr>
            <p:ph type="ctrTitle"/>
          </p:nvPr>
        </p:nvSpPr>
        <p:spPr/>
        <p:txBody>
          <a:bodyPr>
            <a:normAutofit fontScale="90000"/>
          </a:bodyPr>
          <a:lstStyle/>
          <a:p>
            <a:r>
              <a:rPr lang="en-US" dirty="0">
                <a:latin typeface="Georgia"/>
              </a:rPr>
              <a:t>The vast majority of Medicare Advantage and Part D plans use agents for plan enrollment.</a:t>
            </a:r>
          </a:p>
        </p:txBody>
      </p:sp>
      <p:sp>
        <p:nvSpPr>
          <p:cNvPr id="4" name="Subtitle 3">
            <a:extLst>
              <a:ext uri="{FF2B5EF4-FFF2-40B4-BE49-F238E27FC236}">
                <a16:creationId xmlns:a16="http://schemas.microsoft.com/office/drawing/2014/main" id="{27E73EDD-48C5-FD42-B8DE-F74AF46415BC}"/>
              </a:ext>
            </a:extLst>
          </p:cNvPr>
          <p:cNvSpPr>
            <a:spLocks noGrp="1"/>
          </p:cNvSpPr>
          <p:nvPr>
            <p:ph type="subTitle" idx="1"/>
          </p:nvPr>
        </p:nvSpPr>
        <p:spPr/>
        <p:txBody>
          <a:bodyPr/>
          <a:lstStyle/>
          <a:p>
            <a:r>
              <a:rPr lang="en-US" dirty="0"/>
              <a:t>MA MARKETPLACE</a:t>
            </a:r>
          </a:p>
        </p:txBody>
      </p:sp>
      <p:graphicFrame>
        <p:nvGraphicFramePr>
          <p:cNvPr id="6" name="Chart Placeholder 5">
            <a:extLst>
              <a:ext uri="{FF2B5EF4-FFF2-40B4-BE49-F238E27FC236}">
                <a16:creationId xmlns:a16="http://schemas.microsoft.com/office/drawing/2014/main" id="{108D2D95-714F-8B45-87F5-C3ED7023F3D3}"/>
              </a:ext>
            </a:extLst>
          </p:cNvPr>
          <p:cNvGraphicFramePr>
            <a:graphicFrameLocks noGrp="1"/>
          </p:cNvGraphicFramePr>
          <p:nvPr>
            <p:ph type="chart" sz="quarter" idx="19"/>
            <p:extLst>
              <p:ext uri="{D42A27DB-BD31-4B8C-83A1-F6EECF244321}">
                <p14:modId xmlns:p14="http://schemas.microsoft.com/office/powerpoint/2010/main" val="1181734879"/>
              </p:ext>
            </p:extLst>
          </p:nvPr>
        </p:nvGraphicFramePr>
        <p:xfrm>
          <a:off x="627063" y="1460500"/>
          <a:ext cx="8091487" cy="44069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63927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7BC789A-7D66-E444-941E-E69F5872CCC4}"/>
              </a:ext>
            </a:extLst>
          </p:cNvPr>
          <p:cNvSpPr>
            <a:spLocks noGrp="1"/>
          </p:cNvSpPr>
          <p:nvPr>
            <p:ph type="body" sz="quarter" idx="21"/>
          </p:nvPr>
        </p:nvSpPr>
        <p:spPr/>
        <p:txBody>
          <a:bodyPr/>
          <a:lstStyle/>
          <a:p>
            <a:pPr>
              <a:spcBef>
                <a:spcPts val="0"/>
              </a:spcBef>
              <a:spcAft>
                <a:spcPts val="600"/>
              </a:spcAft>
            </a:pPr>
            <a:r>
              <a:rPr lang="en-US" dirty="0"/>
              <a:t>Data: Authors’ analysis of Medicare Supplement policy data licensed from the National Association of Insurance Commissioners.</a:t>
            </a:r>
            <a:endParaRPr lang="en-US"/>
          </a:p>
          <a:p>
            <a:pPr>
              <a:spcBef>
                <a:spcPts val="0"/>
              </a:spcBef>
              <a:spcAft>
                <a:spcPts val="600"/>
              </a:spcAft>
            </a:pPr>
            <a:r>
              <a:rPr lang="en-US" dirty="0"/>
              <a:t>Source: Riaz Ali and Lesley </a:t>
            </a:r>
            <a:r>
              <a:rPr lang="en-US" dirty="0" err="1"/>
              <a:t>Hellow</a:t>
            </a:r>
            <a:r>
              <a:rPr lang="en-US" dirty="0"/>
              <a:t>, “Small Share of Medicare Supplement Plans Offer Access to Dental, Vision, and Other Benefits Not Covered by Traditional Medicare,” </a:t>
            </a:r>
            <a:r>
              <a:rPr lang="en-US" i="1" dirty="0"/>
              <a:t>To the Point </a:t>
            </a:r>
            <a:r>
              <a:rPr lang="en-US" dirty="0"/>
              <a:t>(blog), Commonwealth Fund, Aug. 12, 2021. </a:t>
            </a:r>
            <a:r>
              <a:rPr lang="en-US" dirty="0">
                <a:hlinkClick r:id="rId3"/>
              </a:rPr>
              <a:t>https://doi.org/10.26099/frjf-yc38</a:t>
            </a:r>
            <a:endParaRPr lang="en-US" dirty="0">
              <a:cs typeface="Arial" panose="020B0604020202020204"/>
            </a:endParaRPr>
          </a:p>
        </p:txBody>
      </p:sp>
      <p:sp>
        <p:nvSpPr>
          <p:cNvPr id="3" name="Title 2">
            <a:extLst>
              <a:ext uri="{FF2B5EF4-FFF2-40B4-BE49-F238E27FC236}">
                <a16:creationId xmlns:a16="http://schemas.microsoft.com/office/drawing/2014/main" id="{54B71457-C7E7-CB4E-ABBF-C6D9893FA998}"/>
              </a:ext>
            </a:extLst>
          </p:cNvPr>
          <p:cNvSpPr>
            <a:spLocks noGrp="1"/>
          </p:cNvSpPr>
          <p:nvPr>
            <p:ph type="ctrTitle"/>
          </p:nvPr>
        </p:nvSpPr>
        <p:spPr>
          <a:xfrm>
            <a:off x="627434" y="514555"/>
            <a:ext cx="8091114" cy="1222170"/>
          </a:xfrm>
        </p:spPr>
        <p:txBody>
          <a:bodyPr>
            <a:noAutofit/>
          </a:bodyPr>
          <a:lstStyle/>
          <a:p>
            <a:r>
              <a:rPr lang="en-US" sz="2600" dirty="0">
                <a:latin typeface="Georgia"/>
              </a:rPr>
              <a:t>The proportion of Medicare Supplement Plans and insurers offering additional benefits dropped between 2016 and 2020.</a:t>
            </a:r>
          </a:p>
        </p:txBody>
      </p:sp>
      <p:sp>
        <p:nvSpPr>
          <p:cNvPr id="4" name="Subtitle 3">
            <a:extLst>
              <a:ext uri="{FF2B5EF4-FFF2-40B4-BE49-F238E27FC236}">
                <a16:creationId xmlns:a16="http://schemas.microsoft.com/office/drawing/2014/main" id="{27E73EDD-48C5-FD42-B8DE-F74AF46415BC}"/>
              </a:ext>
            </a:extLst>
          </p:cNvPr>
          <p:cNvSpPr>
            <a:spLocks noGrp="1"/>
          </p:cNvSpPr>
          <p:nvPr>
            <p:ph type="subTitle" idx="1"/>
          </p:nvPr>
        </p:nvSpPr>
        <p:spPr/>
        <p:txBody>
          <a:bodyPr/>
          <a:lstStyle/>
          <a:p>
            <a:r>
              <a:rPr lang="en-US" dirty="0"/>
              <a:t>MA MARKETPLACE</a:t>
            </a:r>
          </a:p>
        </p:txBody>
      </p:sp>
      <p:graphicFrame>
        <p:nvGraphicFramePr>
          <p:cNvPr id="6" name="Chart Placeholder 5">
            <a:extLst>
              <a:ext uri="{FF2B5EF4-FFF2-40B4-BE49-F238E27FC236}">
                <a16:creationId xmlns:a16="http://schemas.microsoft.com/office/drawing/2014/main" id="{32D8BD61-EEF0-E047-9268-9387600A1585}"/>
              </a:ext>
            </a:extLst>
          </p:cNvPr>
          <p:cNvGraphicFramePr>
            <a:graphicFrameLocks noGrp="1"/>
          </p:cNvGraphicFramePr>
          <p:nvPr>
            <p:ph type="chart" sz="quarter" idx="19"/>
            <p:extLst>
              <p:ext uri="{D42A27DB-BD31-4B8C-83A1-F6EECF244321}">
                <p14:modId xmlns:p14="http://schemas.microsoft.com/office/powerpoint/2010/main" val="3033046045"/>
              </p:ext>
            </p:extLst>
          </p:nvPr>
        </p:nvGraphicFramePr>
        <p:xfrm>
          <a:off x="627063" y="1826553"/>
          <a:ext cx="8091487" cy="404084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70428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1984E04-61B3-8A40-A494-BB424F6A9F59}"/>
              </a:ext>
            </a:extLst>
          </p:cNvPr>
          <p:cNvSpPr>
            <a:spLocks noGrp="1"/>
          </p:cNvSpPr>
          <p:nvPr>
            <p:ph type="body" sz="quarter" idx="21"/>
          </p:nvPr>
        </p:nvSpPr>
        <p:spPr/>
        <p:txBody>
          <a:bodyPr>
            <a:normAutofit lnSpcReduction="10000"/>
          </a:bodyPr>
          <a:lstStyle/>
          <a:p>
            <a:r>
              <a:rPr lang="en-US" dirty="0"/>
              <a:t>Data: Authors’ analysis of Medicare.gov 2021 Medicare Advantage (Part C) plan finder for Los Angeles County, Calif.; Miami–Dade County, Fla.; Summit County, Ohio; New York County, N.Y.; and Harris County, Texas; authors’ analysis of 2021 Medicare Advantage plan offerings from three large online Medicare agency websites.</a:t>
            </a:r>
          </a:p>
          <a:p>
            <a:endParaRPr lang="en-US" dirty="0"/>
          </a:p>
          <a:p>
            <a:r>
              <a:rPr lang="en-US" dirty="0"/>
              <a:t>Source: Riaz Ali et al., </a:t>
            </a:r>
            <a:r>
              <a:rPr lang="en-US" i="1" dirty="0"/>
              <a:t>How Agents Influence Medicare Beneficiaries’ Plan Choices</a:t>
            </a:r>
            <a:r>
              <a:rPr lang="en-US" dirty="0"/>
              <a:t> (Commonwealth Fund, Apr. 2021).</a:t>
            </a:r>
            <a:br>
              <a:rPr lang="en-US" dirty="0"/>
            </a:br>
            <a:r>
              <a:rPr lang="en-US" dirty="0">
                <a:hlinkClick r:id="rId2"/>
              </a:rPr>
              <a:t>https://doi.org/10.26099/32d2-pz96</a:t>
            </a:r>
            <a:endParaRPr lang="en-US">
              <a:cs typeface="Arial"/>
            </a:endParaRPr>
          </a:p>
        </p:txBody>
      </p:sp>
      <p:sp>
        <p:nvSpPr>
          <p:cNvPr id="3" name="Title 2">
            <a:extLst>
              <a:ext uri="{FF2B5EF4-FFF2-40B4-BE49-F238E27FC236}">
                <a16:creationId xmlns:a16="http://schemas.microsoft.com/office/drawing/2014/main" id="{3E54D939-1DCA-3547-B603-5FAF5600879D}"/>
              </a:ext>
            </a:extLst>
          </p:cNvPr>
          <p:cNvSpPr>
            <a:spLocks noGrp="1"/>
          </p:cNvSpPr>
          <p:nvPr>
            <p:ph type="ctrTitle"/>
          </p:nvPr>
        </p:nvSpPr>
        <p:spPr>
          <a:xfrm>
            <a:off x="627434" y="514555"/>
            <a:ext cx="8240341" cy="731520"/>
          </a:xfrm>
        </p:spPr>
        <p:txBody>
          <a:bodyPr>
            <a:noAutofit/>
          </a:bodyPr>
          <a:lstStyle/>
          <a:p>
            <a:r>
              <a:rPr lang="en-US" sz="2400" dirty="0">
                <a:latin typeface="Georgia"/>
              </a:rPr>
              <a:t>Online agent sites provide access to about two of five of the Medicare Advantage plans and two of three of the Medicare prescription drug plans available on Medicare.gov.</a:t>
            </a:r>
          </a:p>
        </p:txBody>
      </p:sp>
      <p:sp>
        <p:nvSpPr>
          <p:cNvPr id="4" name="Subtitle 3">
            <a:extLst>
              <a:ext uri="{FF2B5EF4-FFF2-40B4-BE49-F238E27FC236}">
                <a16:creationId xmlns:a16="http://schemas.microsoft.com/office/drawing/2014/main" id="{DD40BA1A-CE3D-AD4F-AE43-43499D4DDC2F}"/>
              </a:ext>
            </a:extLst>
          </p:cNvPr>
          <p:cNvSpPr>
            <a:spLocks noGrp="1"/>
          </p:cNvSpPr>
          <p:nvPr>
            <p:ph type="subTitle" idx="1"/>
          </p:nvPr>
        </p:nvSpPr>
        <p:spPr/>
        <p:txBody>
          <a:bodyPr/>
          <a:lstStyle/>
          <a:p>
            <a:r>
              <a:rPr lang="en-US" dirty="0"/>
              <a:t>MA MARKETPLACE</a:t>
            </a:r>
          </a:p>
        </p:txBody>
      </p:sp>
      <p:graphicFrame>
        <p:nvGraphicFramePr>
          <p:cNvPr id="6" name="Chart Placeholder 5">
            <a:extLst>
              <a:ext uri="{FF2B5EF4-FFF2-40B4-BE49-F238E27FC236}">
                <a16:creationId xmlns:a16="http://schemas.microsoft.com/office/drawing/2014/main" id="{1F349F6C-B4B9-A842-9CF2-63BADF7ADAA8}"/>
              </a:ext>
            </a:extLst>
          </p:cNvPr>
          <p:cNvGraphicFramePr>
            <a:graphicFrameLocks noGrp="1"/>
          </p:cNvGraphicFramePr>
          <p:nvPr>
            <p:ph type="chart" sz="quarter" idx="19"/>
            <p:extLst>
              <p:ext uri="{D42A27DB-BD31-4B8C-83A1-F6EECF244321}">
                <p14:modId xmlns:p14="http://schemas.microsoft.com/office/powerpoint/2010/main" val="331889745"/>
              </p:ext>
            </p:extLst>
          </p:nvPr>
        </p:nvGraphicFramePr>
        <p:xfrm>
          <a:off x="627434" y="1889041"/>
          <a:ext cx="8091487" cy="19941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Placeholder 5">
            <a:extLst>
              <a:ext uri="{FF2B5EF4-FFF2-40B4-BE49-F238E27FC236}">
                <a16:creationId xmlns:a16="http://schemas.microsoft.com/office/drawing/2014/main" id="{A53D397B-5147-4949-8159-AC986D9596CA}"/>
              </a:ext>
            </a:extLst>
          </p:cNvPr>
          <p:cNvGraphicFramePr>
            <a:graphicFrameLocks/>
          </p:cNvGraphicFramePr>
          <p:nvPr>
            <p:extLst>
              <p:ext uri="{D42A27DB-BD31-4B8C-83A1-F6EECF244321}">
                <p14:modId xmlns:p14="http://schemas.microsoft.com/office/powerpoint/2010/main" val="1583944723"/>
              </p:ext>
            </p:extLst>
          </p:nvPr>
        </p:nvGraphicFramePr>
        <p:xfrm>
          <a:off x="627434" y="4158956"/>
          <a:ext cx="8091487" cy="1690687"/>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a:extLst>
              <a:ext uri="{FF2B5EF4-FFF2-40B4-BE49-F238E27FC236}">
                <a16:creationId xmlns:a16="http://schemas.microsoft.com/office/drawing/2014/main" id="{5D326ECC-28F0-674F-BBCA-AFB233C82A4B}"/>
              </a:ext>
            </a:extLst>
          </p:cNvPr>
          <p:cNvSpPr txBox="1"/>
          <p:nvPr/>
        </p:nvSpPr>
        <p:spPr>
          <a:xfrm>
            <a:off x="627434" y="1613232"/>
            <a:ext cx="5694715" cy="139368"/>
          </a:xfrm>
          <a:prstGeom prst="rect">
            <a:avLst/>
          </a:prstGeom>
          <a:noFill/>
        </p:spPr>
        <p:txBody>
          <a:bodyPr wrap="square" lIns="0" tIns="0" rIns="0" bIns="0" rtlCol="0" anchor="t">
            <a:noAutofit/>
          </a:bodyPr>
          <a:lstStyle/>
          <a:p>
            <a:pPr>
              <a:defRPr sz="1330" b="0" i="0" u="none" strike="noStrike" kern="1200" baseline="0">
                <a:solidFill>
                  <a:srgbClr val="1A1A1A"/>
                </a:solidFill>
                <a:latin typeface="+mn-lt"/>
                <a:ea typeface="+mn-ea"/>
                <a:cs typeface="+mn-cs"/>
              </a:defRPr>
            </a:pPr>
            <a:r>
              <a:rPr lang="en-US" sz="1200" i="1" dirty="0"/>
              <a:t>Medicare Advantage plans</a:t>
            </a:r>
          </a:p>
        </p:txBody>
      </p:sp>
      <p:sp>
        <p:nvSpPr>
          <p:cNvPr id="9" name="TextBox 8">
            <a:extLst>
              <a:ext uri="{FF2B5EF4-FFF2-40B4-BE49-F238E27FC236}">
                <a16:creationId xmlns:a16="http://schemas.microsoft.com/office/drawing/2014/main" id="{A6FDE279-8396-9347-AEC1-DA9B14471042}"/>
              </a:ext>
            </a:extLst>
          </p:cNvPr>
          <p:cNvSpPr txBox="1"/>
          <p:nvPr/>
        </p:nvSpPr>
        <p:spPr>
          <a:xfrm>
            <a:off x="627434" y="3883191"/>
            <a:ext cx="5694715" cy="139368"/>
          </a:xfrm>
          <a:prstGeom prst="rect">
            <a:avLst/>
          </a:prstGeom>
          <a:noFill/>
        </p:spPr>
        <p:txBody>
          <a:bodyPr wrap="square" lIns="0" tIns="0" rIns="0" bIns="0" rtlCol="0">
            <a:noAutofit/>
          </a:bodyPr>
          <a:lstStyle/>
          <a:p>
            <a:pPr>
              <a:defRPr sz="1330" b="0" i="0" u="none" strike="noStrike" kern="1200" baseline="0">
                <a:solidFill>
                  <a:srgbClr val="1A1A1A"/>
                </a:solidFill>
                <a:latin typeface="+mn-lt"/>
                <a:ea typeface="+mn-ea"/>
                <a:cs typeface="+mn-cs"/>
              </a:defRPr>
            </a:pPr>
            <a:r>
              <a:rPr lang="en-US" sz="1200" i="1" dirty="0"/>
              <a:t>Medicare prescription drug plans</a:t>
            </a:r>
          </a:p>
        </p:txBody>
      </p:sp>
    </p:spTree>
    <p:extLst>
      <p:ext uri="{BB962C8B-B14F-4D97-AF65-F5344CB8AC3E}">
        <p14:creationId xmlns:p14="http://schemas.microsoft.com/office/powerpoint/2010/main" val="2644450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421B04-26F2-E546-976D-7346AD68725F}"/>
              </a:ext>
            </a:extLst>
          </p:cNvPr>
          <p:cNvSpPr>
            <a:spLocks noGrp="1"/>
          </p:cNvSpPr>
          <p:nvPr>
            <p:ph type="body" sz="quarter" idx="21"/>
          </p:nvPr>
        </p:nvSpPr>
        <p:spPr>
          <a:xfrm>
            <a:off x="2257426" y="5638801"/>
            <a:ext cx="6381750" cy="1138572"/>
          </a:xfrm>
        </p:spPr>
        <p:txBody>
          <a:bodyPr>
            <a:noAutofit/>
          </a:bodyPr>
          <a:lstStyle/>
          <a:p>
            <a:pPr>
              <a:spcBef>
                <a:spcPts val="0"/>
              </a:spcBef>
              <a:spcAft>
                <a:spcPts val="600"/>
              </a:spcAft>
            </a:pPr>
            <a:r>
              <a:rPr lang="en-US" dirty="0"/>
              <a:t>Note: Number of records, by organization type, N=572; number of records, by organization type, N=107.</a:t>
            </a:r>
            <a:br>
              <a:rPr lang="en-US" dirty="0"/>
            </a:br>
            <a:r>
              <a:rPr lang="en-US" dirty="0"/>
              <a:t>* “Other government” includes: Congressional Budget Office, National Institutes of Health, Department of Labor, and Library of Congress.</a:t>
            </a:r>
            <a:br>
              <a:rPr lang="en-US" dirty="0"/>
            </a:br>
            <a:r>
              <a:rPr lang="en-US" dirty="0"/>
              <a:t>** “Other” includes: People also search for, image, searches related to, see results about, and social media.</a:t>
            </a:r>
            <a:endParaRPr lang="en-US" dirty="0">
              <a:cs typeface="Arial" panose="020B0604020202020204"/>
            </a:endParaRPr>
          </a:p>
          <a:p>
            <a:pPr>
              <a:spcBef>
                <a:spcPts val="0"/>
              </a:spcBef>
              <a:spcAft>
                <a:spcPts val="600"/>
              </a:spcAft>
            </a:pPr>
            <a:r>
              <a:rPr lang="en-US" dirty="0"/>
              <a:t>Data: Authors’ analysis of top Medicare-related keywords in Google search engine, Oct. 2020. Patient advocacy/Educational organization; Authors’ analysis of top Medicare-related keywords in Google search engine, Oct. 2020.</a:t>
            </a:r>
            <a:endParaRPr lang="en-US" dirty="0">
              <a:cs typeface="Arial" panose="020B0604020202020204"/>
            </a:endParaRPr>
          </a:p>
          <a:p>
            <a:pPr>
              <a:spcBef>
                <a:spcPts val="0"/>
              </a:spcBef>
              <a:spcAft>
                <a:spcPts val="600"/>
              </a:spcAft>
            </a:pPr>
            <a:r>
              <a:rPr lang="en-US" dirty="0"/>
              <a:t>Source: Riaz Ali et al., </a:t>
            </a:r>
            <a:r>
              <a:rPr lang="en-US" i="1" dirty="0"/>
              <a:t>How Agents Influence Medicare Beneficiaries’ Plan Choices</a:t>
            </a:r>
            <a:r>
              <a:rPr lang="en-US" dirty="0"/>
              <a:t> (Commonwealth Fund, Apr. 2021). </a:t>
            </a:r>
            <a:br>
              <a:rPr lang="en-US" dirty="0"/>
            </a:br>
            <a:r>
              <a:rPr lang="en-US" dirty="0">
                <a:hlinkClick r:id="rId2"/>
              </a:rPr>
              <a:t>https://doi.org/10.26099/32d2-pz96</a:t>
            </a:r>
            <a:endParaRPr lang="en-US" dirty="0">
              <a:cs typeface="Arial" panose="020B0604020202020204"/>
            </a:endParaRPr>
          </a:p>
        </p:txBody>
      </p:sp>
      <p:sp>
        <p:nvSpPr>
          <p:cNvPr id="3" name="Title 2">
            <a:extLst>
              <a:ext uri="{FF2B5EF4-FFF2-40B4-BE49-F238E27FC236}">
                <a16:creationId xmlns:a16="http://schemas.microsoft.com/office/drawing/2014/main" id="{FA2424C5-6AA4-6640-9F3A-DFE5D62937DA}"/>
              </a:ext>
            </a:extLst>
          </p:cNvPr>
          <p:cNvSpPr>
            <a:spLocks noGrp="1"/>
          </p:cNvSpPr>
          <p:nvPr>
            <p:ph type="ctrTitle"/>
          </p:nvPr>
        </p:nvSpPr>
        <p:spPr/>
        <p:txBody>
          <a:bodyPr>
            <a:normAutofit fontScale="90000"/>
          </a:bodyPr>
          <a:lstStyle/>
          <a:p>
            <a:r>
              <a:rPr lang="en-US" dirty="0">
                <a:latin typeface="Georgia"/>
              </a:rPr>
              <a:t>Agents and health plans accounted for a third of search records and 87 percent of all ads (paid placements); </a:t>
            </a:r>
            <a:br>
              <a:rPr lang="en-US" dirty="0">
                <a:latin typeface="Georgia"/>
              </a:rPr>
            </a:br>
            <a:r>
              <a:rPr lang="en-US" dirty="0">
                <a:latin typeface="Georgia"/>
              </a:rPr>
              <a:t>only 7 percent of ads were from the federal government.</a:t>
            </a:r>
          </a:p>
        </p:txBody>
      </p:sp>
      <p:sp>
        <p:nvSpPr>
          <p:cNvPr id="4" name="Subtitle 3">
            <a:extLst>
              <a:ext uri="{FF2B5EF4-FFF2-40B4-BE49-F238E27FC236}">
                <a16:creationId xmlns:a16="http://schemas.microsoft.com/office/drawing/2014/main" id="{2C05B219-25BC-0646-8DB1-A63AF6FD535C}"/>
              </a:ext>
            </a:extLst>
          </p:cNvPr>
          <p:cNvSpPr>
            <a:spLocks noGrp="1"/>
          </p:cNvSpPr>
          <p:nvPr>
            <p:ph type="subTitle" idx="1"/>
          </p:nvPr>
        </p:nvSpPr>
        <p:spPr/>
        <p:txBody>
          <a:bodyPr/>
          <a:lstStyle/>
          <a:p>
            <a:r>
              <a:rPr lang="en-US" dirty="0"/>
              <a:t>MA MARKETPLACE</a:t>
            </a:r>
          </a:p>
        </p:txBody>
      </p:sp>
      <p:graphicFrame>
        <p:nvGraphicFramePr>
          <p:cNvPr id="6" name="Chart Placeholder 5">
            <a:extLst>
              <a:ext uri="{FF2B5EF4-FFF2-40B4-BE49-F238E27FC236}">
                <a16:creationId xmlns:a16="http://schemas.microsoft.com/office/drawing/2014/main" id="{A62A1A1A-5A2C-EB42-A4AF-DF234510F59F}"/>
              </a:ext>
            </a:extLst>
          </p:cNvPr>
          <p:cNvGraphicFramePr>
            <a:graphicFrameLocks noGrp="1"/>
          </p:cNvGraphicFramePr>
          <p:nvPr>
            <p:ph type="chart" sz="quarter" idx="19"/>
            <p:extLst>
              <p:ext uri="{D42A27DB-BD31-4B8C-83A1-F6EECF244321}">
                <p14:modId xmlns:p14="http://schemas.microsoft.com/office/powerpoint/2010/main" val="2761961015"/>
              </p:ext>
            </p:extLst>
          </p:nvPr>
        </p:nvGraphicFramePr>
        <p:xfrm>
          <a:off x="627063" y="2024743"/>
          <a:ext cx="8091487" cy="332830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1020257F-D24D-8D46-9A34-B21641143137}"/>
              </a:ext>
            </a:extLst>
          </p:cNvPr>
          <p:cNvSpPr txBox="1"/>
          <p:nvPr/>
        </p:nvSpPr>
        <p:spPr>
          <a:xfrm>
            <a:off x="627062" y="1657702"/>
            <a:ext cx="5694715" cy="139368"/>
          </a:xfrm>
          <a:prstGeom prst="rect">
            <a:avLst/>
          </a:prstGeom>
          <a:noFill/>
        </p:spPr>
        <p:txBody>
          <a:bodyPr wrap="square" lIns="0" tIns="0" rIns="0" bIns="0" rtlCol="0">
            <a:noAutofit/>
          </a:bodyPr>
          <a:lstStyle/>
          <a:p>
            <a:pPr>
              <a:defRPr sz="1330" b="0" i="0" u="none" strike="noStrike" kern="1200" baseline="0">
                <a:solidFill>
                  <a:srgbClr val="1A1A1A"/>
                </a:solidFill>
                <a:latin typeface="+mn-lt"/>
                <a:ea typeface="+mn-ea"/>
                <a:cs typeface="+mn-cs"/>
              </a:defRPr>
            </a:pPr>
            <a:r>
              <a:rPr lang="en-US" sz="1200" i="1" dirty="0"/>
              <a:t>Share of search records and advertisements, by owner</a:t>
            </a:r>
          </a:p>
        </p:txBody>
      </p:sp>
    </p:spTree>
    <p:extLst>
      <p:ext uri="{BB962C8B-B14F-4D97-AF65-F5344CB8AC3E}">
        <p14:creationId xmlns:p14="http://schemas.microsoft.com/office/powerpoint/2010/main" val="1718226273"/>
      </p:ext>
    </p:extLst>
  </p:cSld>
  <p:clrMapOvr>
    <a:masterClrMapping/>
  </p:clrMapOvr>
</p:sld>
</file>

<file path=ppt/theme/theme1.xml><?xml version="1.0" encoding="utf-8"?>
<a:theme xmlns:a="http://schemas.openxmlformats.org/drawingml/2006/main" name="1_Office Theme">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3" ma:contentTypeDescription="Create a new document." ma:contentTypeScope="" ma:versionID="3d7e81bc372b3a73e50742b19d1dcbc1">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a2f94c216c490a95acb2fe195904569"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B60CF-40F9-4360-8516-8A258CFA1767}">
  <ds:schemaRefs>
    <ds:schemaRef ds:uri="29e91428-62e1-404e-8dba-d479e0ef01ba"/>
    <ds:schemaRef ds:uri="http://schemas.openxmlformats.org/package/2006/metadata/core-properties"/>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www.w3.org/XML/1998/namespace"/>
    <ds:schemaRef ds:uri="fd0705cf-2316-48c0-96f8-e5d689de0d99"/>
    <ds:schemaRef ds:uri="http://schemas.microsoft.com/office/2006/metadata/properties"/>
  </ds:schemaRefs>
</ds:datastoreItem>
</file>

<file path=customXml/itemProps2.xml><?xml version="1.0" encoding="utf-8"?>
<ds:datastoreItem xmlns:ds="http://schemas.openxmlformats.org/officeDocument/2006/customXml" ds:itemID="{54BE5DE7-AF2F-4756-BA06-CF563132FF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42938EF-51BD-4AC1-96A4-8B2A1939C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1462</TotalTime>
  <Words>740</Words>
  <Application>Microsoft Office PowerPoint</Application>
  <PresentationFormat>On-screen Show (4:3)</PresentationFormat>
  <Paragraphs>47</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1_Office Theme</vt:lpstr>
      <vt:lpstr>MEDICARE DATA HUB    Medicare Marketplace</vt:lpstr>
      <vt:lpstr>The number of Medicare Advantage plans available to Medicare beneficiaries has increased over the past decade, with 33 plans available, on average, in 2021.</vt:lpstr>
      <vt:lpstr>The vast majority of Medicare Advantage and Part D plans use agents for plan enrollment.</vt:lpstr>
      <vt:lpstr>The proportion of Medicare Supplement Plans and insurers offering additional benefits dropped between 2016 and 2020.</vt:lpstr>
      <vt:lpstr>Online agent sites provide access to about two of five of the Medicare Advantage plans and two of three of the Medicare prescription drug plans available on Medicare.gov.</vt:lpstr>
      <vt:lpstr>Agents and health plans accounted for a third of search records and 87 percent of all ads (paid placements);  only 7 percent of ads were from the federal government.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Elisa Mirkil</cp:lastModifiedBy>
  <cp:revision>69</cp:revision>
  <dcterms:created xsi:type="dcterms:W3CDTF">2018-01-16T15:08:05Z</dcterms:created>
  <dcterms:modified xsi:type="dcterms:W3CDTF">2022-02-04T19:26:41Z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Order">
    <vt:r8>15812600</vt:r8>
  </property>
</Properties>
</file>