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</p:sldMasterIdLst>
  <p:notesMasterIdLst>
    <p:notesMasterId r:id="rId13"/>
  </p:notesMasterIdLst>
  <p:handoutMasterIdLst>
    <p:handoutMasterId r:id="rId14"/>
  </p:handoutMasterIdLst>
  <p:sldIdLst>
    <p:sldId id="468" r:id="rId5"/>
    <p:sldId id="445" r:id="rId6"/>
    <p:sldId id="420" r:id="rId7"/>
    <p:sldId id="473" r:id="rId8"/>
    <p:sldId id="455" r:id="rId9"/>
    <p:sldId id="1818" r:id="rId10"/>
    <p:sldId id="457" r:id="rId11"/>
    <p:sldId id="472" r:id="rId12"/>
  </p:sldIdLst>
  <p:sldSz cx="9144000" cy="6858000" type="screen4x3"/>
  <p:notesSz cx="6858000" cy="9418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5" pos="48" userDrawn="1">
          <p15:clr>
            <a:srgbClr val="A4A3A4"/>
          </p15:clr>
        </p15:guide>
        <p15:guide id="12" orient="horz" pos="3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cob Lippa" initials="JL" lastIdx="6" clrIdx="0"/>
  <p:cmAuthor id="1" name="David" initials="D" lastIdx="1" clrIdx="1">
    <p:extLst>
      <p:ext uri="{19B8F6BF-5375-455C-9EA6-DF929625EA0E}">
        <p15:presenceInfo xmlns:p15="http://schemas.microsoft.com/office/powerpoint/2012/main" userId="David" providerId="None"/>
      </p:ext>
    </p:extLst>
  </p:cmAuthor>
  <p:cmAuthor id="2" name="Sara R. Collins" initials="SRC" lastIdx="2" clrIdx="2">
    <p:extLst>
      <p:ext uri="{19B8F6BF-5375-455C-9EA6-DF929625EA0E}">
        <p15:presenceInfo xmlns:p15="http://schemas.microsoft.com/office/powerpoint/2012/main" userId="S::SRC@CMWF.org::dfbb467f-0fd7-48a6-a78e-014a35e76e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BBC9"/>
    <a:srgbClr val="417694"/>
    <a:srgbClr val="115479"/>
    <a:srgbClr val="49514A"/>
    <a:srgbClr val="142B41"/>
    <a:srgbClr val="A3C9BD"/>
    <a:srgbClr val="65A591"/>
    <a:srgbClr val="F08662"/>
    <a:srgbClr val="1A1A1A"/>
    <a:srgbClr val="7B7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357" autoAdjust="0"/>
  </p:normalViewPr>
  <p:slideViewPr>
    <p:cSldViewPr snapToGrid="0">
      <p:cViewPr varScale="1">
        <p:scale>
          <a:sx n="114" d="100"/>
          <a:sy n="114" d="100"/>
        </p:scale>
        <p:origin x="1524" y="102"/>
      </p:cViewPr>
      <p:guideLst>
        <p:guide pos="48"/>
        <p:guide orient="horz" pos="3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Frame" userId="ded3f5c5-00e7-408d-9358-fc292cfa5078" providerId="ADAL" clId="{2EF666B8-128A-484B-906B-3B0ACB259381}"/>
    <pc:docChg chg="modSld">
      <pc:chgData name="Paul Frame" userId="ded3f5c5-00e7-408d-9358-fc292cfa5078" providerId="ADAL" clId="{2EF666B8-128A-484B-906B-3B0ACB259381}" dt="2021-12-16T18:21:04.158" v="1" actId="20577"/>
      <pc:docMkLst>
        <pc:docMk/>
      </pc:docMkLst>
      <pc:sldChg chg="modSp mod">
        <pc:chgData name="Paul Frame" userId="ded3f5c5-00e7-408d-9358-fc292cfa5078" providerId="ADAL" clId="{2EF666B8-128A-484B-906B-3B0ACB259381}" dt="2021-12-16T18:18:38.437" v="0" actId="6549"/>
        <pc:sldMkLst>
          <pc:docMk/>
          <pc:sldMk cId="3379679389" sldId="455"/>
        </pc:sldMkLst>
        <pc:spChg chg="mod">
          <ac:chgData name="Paul Frame" userId="ded3f5c5-00e7-408d-9358-fc292cfa5078" providerId="ADAL" clId="{2EF666B8-128A-484B-906B-3B0ACB259381}" dt="2021-12-16T18:18:38.437" v="0" actId="6549"/>
          <ac:spMkLst>
            <pc:docMk/>
            <pc:sldMk cId="3379679389" sldId="455"/>
            <ac:spMk id="10" creationId="{0922A878-2842-AB4D-8124-56CB19436255}"/>
          </ac:spMkLst>
        </pc:spChg>
      </pc:sldChg>
      <pc:sldChg chg="modSp mod">
        <pc:chgData name="Paul Frame" userId="ded3f5c5-00e7-408d-9358-fc292cfa5078" providerId="ADAL" clId="{2EF666B8-128A-484B-906B-3B0ACB259381}" dt="2021-12-16T18:21:04.158" v="1" actId="20577"/>
        <pc:sldMkLst>
          <pc:docMk/>
          <pc:sldMk cId="3225488485" sldId="472"/>
        </pc:sldMkLst>
        <pc:spChg chg="mod">
          <ac:chgData name="Paul Frame" userId="ded3f5c5-00e7-408d-9358-fc292cfa5078" providerId="ADAL" clId="{2EF666B8-128A-484B-906B-3B0ACB259381}" dt="2021-12-16T18:21:04.158" v="1" actId="20577"/>
          <ac:spMkLst>
            <pc:docMk/>
            <pc:sldMk cId="3225488485" sldId="472"/>
            <ac:spMk id="7" creationId="{D188F5F2-71AF-A148-9C02-20B634478268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342892532875595E-4"/>
          <c:y val="3.6515748031496063E-2"/>
          <c:w val="0.980516525355283"/>
          <c:h val="0.7999537401574803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Premium</c:v>
                </c:pt>
              </c:strCache>
            </c:strRef>
          </c:tx>
          <c:spPr>
            <a:ln w="28575" cap="rnd">
              <a:solidFill>
                <a:srgbClr val="65A591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rgbClr val="65A591"/>
              </a:solidFill>
              <a:ln w="9525">
                <a:solidFill>
                  <a:srgbClr val="65A59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65A59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General</c:formatCod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</c:numCache>
            </c:numRef>
          </c:cat>
          <c:val>
            <c:numRef>
              <c:f>Sheet1!$B$2:$B$13</c:f>
              <c:numCache>
                <c:formatCode>0.0%</c:formatCode>
                <c:ptCount val="11"/>
                <c:pt idx="0">
                  <c:v>5.8000000000000003E-2</c:v>
                </c:pt>
                <c:pt idx="1">
                  <c:v>6.0999999999999999E-2</c:v>
                </c:pt>
                <c:pt idx="2">
                  <c:v>6.5000000000000002E-2</c:v>
                </c:pt>
                <c:pt idx="3">
                  <c:v>6.5000000000000002E-2</c:v>
                </c:pt>
                <c:pt idx="4">
                  <c:v>6.5000000000000002E-2</c:v>
                </c:pt>
                <c:pt idx="5">
                  <c:v>6.6000000000000003E-2</c:v>
                </c:pt>
                <c:pt idx="6">
                  <c:v>6.7000000000000004E-2</c:v>
                </c:pt>
                <c:pt idx="7">
                  <c:v>6.8000000000000005E-2</c:v>
                </c:pt>
                <c:pt idx="8">
                  <c:v>6.8000000000000005E-2</c:v>
                </c:pt>
                <c:pt idx="9">
                  <c:v>6.8000000000000005E-2</c:v>
                </c:pt>
                <c:pt idx="10">
                  <c:v>6.9000000000000006E-2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550-2F44-8257-729F241FB49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Deductible</c:v>
                </c:pt>
              </c:strCache>
            </c:strRef>
          </c:tx>
          <c:spPr>
            <a:ln w="28575" cap="rnd">
              <a:solidFill>
                <a:srgbClr val="F08662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rgbClr val="F08662"/>
              </a:solidFill>
              <a:ln w="9525">
                <a:solidFill>
                  <a:srgbClr val="F0866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F0866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General</c:formatCod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</c:numCache>
            </c:numRef>
          </c:cat>
          <c:val>
            <c:numRef>
              <c:f>Sheet1!$C$2:$C$13</c:f>
              <c:numCache>
                <c:formatCode>0.0%</c:formatCode>
                <c:ptCount val="11"/>
                <c:pt idx="0">
                  <c:v>3.3000000000000002E-2</c:v>
                </c:pt>
                <c:pt idx="1">
                  <c:v>3.6999999999999998E-2</c:v>
                </c:pt>
                <c:pt idx="2">
                  <c:v>3.7999999999999999E-2</c:v>
                </c:pt>
                <c:pt idx="3">
                  <c:v>0.04</c:v>
                </c:pt>
                <c:pt idx="4">
                  <c:v>4.1000000000000002E-2</c:v>
                </c:pt>
                <c:pt idx="5">
                  <c:v>4.3999999999999997E-2</c:v>
                </c:pt>
                <c:pt idx="6">
                  <c:v>4.4999999999999998E-2</c:v>
                </c:pt>
                <c:pt idx="7">
                  <c:v>4.8000000000000001E-2</c:v>
                </c:pt>
                <c:pt idx="8">
                  <c:v>4.5999999999999999E-2</c:v>
                </c:pt>
                <c:pt idx="9">
                  <c:v>4.7E-2</c:v>
                </c:pt>
                <c:pt idx="10">
                  <c:v>4.7E-2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550-2F44-8257-729F241FB49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Premium + Deductible</c:v>
                </c:pt>
              </c:strCache>
            </c:strRef>
          </c:tx>
          <c:spPr>
            <a:ln w="28575" cap="rnd">
              <a:solidFill>
                <a:srgbClr val="115479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rgbClr val="115479"/>
              </a:solidFill>
              <a:ln w="9525">
                <a:solidFill>
                  <a:srgbClr val="115479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115479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General</c:formatCod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</c:numCache>
            </c:numRef>
          </c:cat>
          <c:val>
            <c:numRef>
              <c:f>Sheet1!$D$2:$D$13</c:f>
              <c:numCache>
                <c:formatCode>0.0%</c:formatCode>
                <c:ptCount val="11"/>
                <c:pt idx="0">
                  <c:v>9.0999999999999998E-2</c:v>
                </c:pt>
                <c:pt idx="1">
                  <c:v>9.8000000000000004E-2</c:v>
                </c:pt>
                <c:pt idx="2">
                  <c:v>0.10299999999999999</c:v>
                </c:pt>
                <c:pt idx="3">
                  <c:v>0.105</c:v>
                </c:pt>
                <c:pt idx="4">
                  <c:v>0.106</c:v>
                </c:pt>
                <c:pt idx="5">
                  <c:v>0.111</c:v>
                </c:pt>
                <c:pt idx="6">
                  <c:v>0.113</c:v>
                </c:pt>
                <c:pt idx="7">
                  <c:v>0.11600000000000001</c:v>
                </c:pt>
                <c:pt idx="8">
                  <c:v>0.114</c:v>
                </c:pt>
                <c:pt idx="9">
                  <c:v>0.115</c:v>
                </c:pt>
                <c:pt idx="10">
                  <c:v>0.11600000000000001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550-2F44-8257-729F241FB496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73674304"/>
        <c:axId val="173408040"/>
      </c:lineChart>
      <c:catAx>
        <c:axId val="173674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rgbClr val="49514A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4951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73408040"/>
        <c:crosses val="autoZero"/>
        <c:auto val="1"/>
        <c:lblAlgn val="ctr"/>
        <c:lblOffset val="100"/>
        <c:noMultiLvlLbl val="0"/>
      </c:catAx>
      <c:valAx>
        <c:axId val="173408040"/>
        <c:scaling>
          <c:orientation val="minMax"/>
          <c:max val="0.15000000000000002"/>
          <c:min val="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0"/>
        <c:majorTickMark val="out"/>
        <c:minorTickMark val="none"/>
        <c:tickLblPos val="nextTo"/>
        <c:crossAx val="173674304"/>
        <c:crosses val="autoZero"/>
        <c:crossBetween val="between"/>
        <c:majorUnit val="3.0000000000000006E-2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300990154008529E-2"/>
          <c:y val="3.0397239921911515E-2"/>
          <c:w val="0.92782246663611501"/>
          <c:h val="0.71792070203415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65A591"/>
            </a:solidFill>
            <a:ln>
              <a:noFill/>
            </a:ln>
          </c:spPr>
          <c:invertIfNegative val="0"/>
          <c:cat>
            <c:strRef>
              <c:f>Sheet1!$A$2:$A$52</c:f>
              <c:strCache>
                <c:ptCount val="51"/>
                <c:pt idx="0">
                  <c:v>Hawaii</c:v>
                </c:pt>
                <c:pt idx="1">
                  <c:v>Washington</c:v>
                </c:pt>
                <c:pt idx="2">
                  <c:v>Oregon</c:v>
                </c:pt>
                <c:pt idx="3">
                  <c:v>Idaho</c:v>
                </c:pt>
                <c:pt idx="4">
                  <c:v>Montana</c:v>
                </c:pt>
                <c:pt idx="5">
                  <c:v>California</c:v>
                </c:pt>
                <c:pt idx="6">
                  <c:v>North Dakota</c:v>
                </c:pt>
                <c:pt idx="7">
                  <c:v>Alaska</c:v>
                </c:pt>
                <c:pt idx="8">
                  <c:v>Wyoming</c:v>
                </c:pt>
                <c:pt idx="9">
                  <c:v>Pennsylvania</c:v>
                </c:pt>
                <c:pt idx="10">
                  <c:v>Michigan</c:v>
                </c:pt>
                <c:pt idx="11">
                  <c:v>Utah</c:v>
                </c:pt>
                <c:pt idx="12">
                  <c:v>Oklahoma</c:v>
                </c:pt>
                <c:pt idx="13">
                  <c:v>Arkansas</c:v>
                </c:pt>
                <c:pt idx="14">
                  <c:v>Texas</c:v>
                </c:pt>
                <c:pt idx="15">
                  <c:v>Minnesota</c:v>
                </c:pt>
                <c:pt idx="16">
                  <c:v>South Dakota</c:v>
                </c:pt>
                <c:pt idx="17">
                  <c:v>Georgia</c:v>
                </c:pt>
                <c:pt idx="18">
                  <c:v>Rhode Island</c:v>
                </c:pt>
                <c:pt idx="19">
                  <c:v>Kentucky</c:v>
                </c:pt>
                <c:pt idx="20">
                  <c:v>Kansas</c:v>
                </c:pt>
                <c:pt idx="21">
                  <c:v>West Virginia</c:v>
                </c:pt>
                <c:pt idx="22">
                  <c:v>Maine</c:v>
                </c:pt>
                <c:pt idx="23">
                  <c:v>Tennessee</c:v>
                </c:pt>
                <c:pt idx="24">
                  <c:v>Arizona</c:v>
                </c:pt>
                <c:pt idx="25">
                  <c:v>Massachusetts</c:v>
                </c:pt>
                <c:pt idx="26">
                  <c:v>New Mexico</c:v>
                </c:pt>
                <c:pt idx="27">
                  <c:v>Mississippi</c:v>
                </c:pt>
                <c:pt idx="28">
                  <c:v>District of Columbia</c:v>
                </c:pt>
                <c:pt idx="29">
                  <c:v>Wisconsin</c:v>
                </c:pt>
                <c:pt idx="30">
                  <c:v>Ohio</c:v>
                </c:pt>
                <c:pt idx="31">
                  <c:v>Maryland</c:v>
                </c:pt>
                <c:pt idx="32">
                  <c:v>Missouri</c:v>
                </c:pt>
                <c:pt idx="33">
                  <c:v>Indiana</c:v>
                </c:pt>
                <c:pt idx="34">
                  <c:v>North Carolina</c:v>
                </c:pt>
                <c:pt idx="35">
                  <c:v>Nevada</c:v>
                </c:pt>
                <c:pt idx="36">
                  <c:v>Illinois</c:v>
                </c:pt>
                <c:pt idx="37">
                  <c:v>Louisiana</c:v>
                </c:pt>
                <c:pt idx="38">
                  <c:v>Colorado</c:v>
                </c:pt>
                <c:pt idx="39">
                  <c:v>Alabama</c:v>
                </c:pt>
                <c:pt idx="40">
                  <c:v>Virginia</c:v>
                </c:pt>
                <c:pt idx="41">
                  <c:v>New Hampshire</c:v>
                </c:pt>
                <c:pt idx="42">
                  <c:v>New York</c:v>
                </c:pt>
                <c:pt idx="43">
                  <c:v>Iowa</c:v>
                </c:pt>
                <c:pt idx="44">
                  <c:v>Nebraska</c:v>
                </c:pt>
                <c:pt idx="45">
                  <c:v>Connecticut</c:v>
                </c:pt>
                <c:pt idx="46">
                  <c:v>Delaware</c:v>
                </c:pt>
                <c:pt idx="47">
                  <c:v>Vermont</c:v>
                </c:pt>
                <c:pt idx="48">
                  <c:v>Florida</c:v>
                </c:pt>
                <c:pt idx="49">
                  <c:v>New Jersey</c:v>
                </c:pt>
                <c:pt idx="50">
                  <c:v>South Carolina</c:v>
                </c:pt>
              </c:strCache>
            </c:strRef>
          </c:cat>
          <c:val>
            <c:numRef>
              <c:f>Sheet1!$B$2:$B$52</c:f>
              <c:numCache>
                <c:formatCode>#,##0_);[Red]\(#,##0\)</c:formatCode>
                <c:ptCount val="51"/>
                <c:pt idx="0">
                  <c:v>852</c:v>
                </c:pt>
                <c:pt idx="1">
                  <c:v>1135</c:v>
                </c:pt>
                <c:pt idx="2">
                  <c:v>1140</c:v>
                </c:pt>
                <c:pt idx="3">
                  <c:v>1151</c:v>
                </c:pt>
                <c:pt idx="4">
                  <c:v>1168</c:v>
                </c:pt>
                <c:pt idx="5">
                  <c:v>1242</c:v>
                </c:pt>
                <c:pt idx="6">
                  <c:v>1257</c:v>
                </c:pt>
                <c:pt idx="7">
                  <c:v>1334</c:v>
                </c:pt>
                <c:pt idx="8">
                  <c:v>1354</c:v>
                </c:pt>
                <c:pt idx="9">
                  <c:v>1368</c:v>
                </c:pt>
                <c:pt idx="10">
                  <c:v>1440</c:v>
                </c:pt>
                <c:pt idx="11">
                  <c:v>1461</c:v>
                </c:pt>
                <c:pt idx="12">
                  <c:v>1462</c:v>
                </c:pt>
                <c:pt idx="13">
                  <c:v>1470</c:v>
                </c:pt>
                <c:pt idx="14">
                  <c:v>1497</c:v>
                </c:pt>
                <c:pt idx="15">
                  <c:v>1499</c:v>
                </c:pt>
                <c:pt idx="16">
                  <c:v>1508</c:v>
                </c:pt>
                <c:pt idx="17">
                  <c:v>1530</c:v>
                </c:pt>
                <c:pt idx="18">
                  <c:v>1531</c:v>
                </c:pt>
                <c:pt idx="19">
                  <c:v>1535</c:v>
                </c:pt>
                <c:pt idx="20">
                  <c:v>1541</c:v>
                </c:pt>
                <c:pt idx="21">
                  <c:v>1546</c:v>
                </c:pt>
                <c:pt idx="22">
                  <c:v>1550</c:v>
                </c:pt>
                <c:pt idx="23">
                  <c:v>1550</c:v>
                </c:pt>
                <c:pt idx="24">
                  <c:v>1554</c:v>
                </c:pt>
                <c:pt idx="25">
                  <c:v>1558</c:v>
                </c:pt>
                <c:pt idx="26">
                  <c:v>1560</c:v>
                </c:pt>
                <c:pt idx="27">
                  <c:v>1566</c:v>
                </c:pt>
                <c:pt idx="28">
                  <c:v>1580</c:v>
                </c:pt>
                <c:pt idx="29">
                  <c:v>1581</c:v>
                </c:pt>
                <c:pt idx="30">
                  <c:v>1583</c:v>
                </c:pt>
                <c:pt idx="31">
                  <c:v>1603</c:v>
                </c:pt>
                <c:pt idx="32">
                  <c:v>1611</c:v>
                </c:pt>
                <c:pt idx="33">
                  <c:v>1627</c:v>
                </c:pt>
                <c:pt idx="34">
                  <c:v>1653</c:v>
                </c:pt>
                <c:pt idx="35">
                  <c:v>1658</c:v>
                </c:pt>
                <c:pt idx="36">
                  <c:v>1659</c:v>
                </c:pt>
                <c:pt idx="37">
                  <c:v>1666</c:v>
                </c:pt>
                <c:pt idx="38">
                  <c:v>1673</c:v>
                </c:pt>
                <c:pt idx="39">
                  <c:v>1676</c:v>
                </c:pt>
                <c:pt idx="40">
                  <c:v>1679</c:v>
                </c:pt>
                <c:pt idx="41">
                  <c:v>1681</c:v>
                </c:pt>
                <c:pt idx="42">
                  <c:v>1684</c:v>
                </c:pt>
                <c:pt idx="43">
                  <c:v>1709</c:v>
                </c:pt>
                <c:pt idx="44">
                  <c:v>1738</c:v>
                </c:pt>
                <c:pt idx="45">
                  <c:v>1740</c:v>
                </c:pt>
                <c:pt idx="46">
                  <c:v>1803</c:v>
                </c:pt>
                <c:pt idx="47">
                  <c:v>1810</c:v>
                </c:pt>
                <c:pt idx="48">
                  <c:v>1811</c:v>
                </c:pt>
                <c:pt idx="49">
                  <c:v>1855</c:v>
                </c:pt>
                <c:pt idx="50">
                  <c:v>1895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9B-438D-8F69-595AB5E68F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75197440"/>
        <c:axId val="34765189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5400">
              <a:solidFill>
                <a:srgbClr val="49514A"/>
              </a:solidFill>
            </a:ln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Hawaii</c:v>
                </c:pt>
                <c:pt idx="1">
                  <c:v>Washington</c:v>
                </c:pt>
                <c:pt idx="2">
                  <c:v>Oregon</c:v>
                </c:pt>
                <c:pt idx="3">
                  <c:v>Idaho</c:v>
                </c:pt>
                <c:pt idx="4">
                  <c:v>Montana</c:v>
                </c:pt>
                <c:pt idx="5">
                  <c:v>California</c:v>
                </c:pt>
                <c:pt idx="6">
                  <c:v>North Dakota</c:v>
                </c:pt>
                <c:pt idx="7">
                  <c:v>Alaska</c:v>
                </c:pt>
                <c:pt idx="8">
                  <c:v>Wyoming</c:v>
                </c:pt>
                <c:pt idx="9">
                  <c:v>Pennsylvania</c:v>
                </c:pt>
                <c:pt idx="10">
                  <c:v>Michigan</c:v>
                </c:pt>
                <c:pt idx="11">
                  <c:v>Utah</c:v>
                </c:pt>
                <c:pt idx="12">
                  <c:v>Oklahoma</c:v>
                </c:pt>
                <c:pt idx="13">
                  <c:v>Arkansas</c:v>
                </c:pt>
                <c:pt idx="14">
                  <c:v>Texas</c:v>
                </c:pt>
                <c:pt idx="15">
                  <c:v>Minnesota</c:v>
                </c:pt>
                <c:pt idx="16">
                  <c:v>South Dakota</c:v>
                </c:pt>
                <c:pt idx="17">
                  <c:v>Georgia</c:v>
                </c:pt>
                <c:pt idx="18">
                  <c:v>Rhode Island</c:v>
                </c:pt>
                <c:pt idx="19">
                  <c:v>Kentucky</c:v>
                </c:pt>
                <c:pt idx="20">
                  <c:v>Kansas</c:v>
                </c:pt>
                <c:pt idx="21">
                  <c:v>West Virginia</c:v>
                </c:pt>
                <c:pt idx="22">
                  <c:v>Maine</c:v>
                </c:pt>
                <c:pt idx="23">
                  <c:v>Tennessee</c:v>
                </c:pt>
                <c:pt idx="24">
                  <c:v>Arizona</c:v>
                </c:pt>
                <c:pt idx="25">
                  <c:v>Massachusetts</c:v>
                </c:pt>
                <c:pt idx="26">
                  <c:v>New Mexico</c:v>
                </c:pt>
                <c:pt idx="27">
                  <c:v>Mississippi</c:v>
                </c:pt>
                <c:pt idx="28">
                  <c:v>District of Columbia</c:v>
                </c:pt>
                <c:pt idx="29">
                  <c:v>Wisconsin</c:v>
                </c:pt>
                <c:pt idx="30">
                  <c:v>Ohio</c:v>
                </c:pt>
                <c:pt idx="31">
                  <c:v>Maryland</c:v>
                </c:pt>
                <c:pt idx="32">
                  <c:v>Missouri</c:v>
                </c:pt>
                <c:pt idx="33">
                  <c:v>Indiana</c:v>
                </c:pt>
                <c:pt idx="34">
                  <c:v>North Carolina</c:v>
                </c:pt>
                <c:pt idx="35">
                  <c:v>Nevada</c:v>
                </c:pt>
                <c:pt idx="36">
                  <c:v>Illinois</c:v>
                </c:pt>
                <c:pt idx="37">
                  <c:v>Louisiana</c:v>
                </c:pt>
                <c:pt idx="38">
                  <c:v>Colorado</c:v>
                </c:pt>
                <c:pt idx="39">
                  <c:v>Alabama</c:v>
                </c:pt>
                <c:pt idx="40">
                  <c:v>Virginia</c:v>
                </c:pt>
                <c:pt idx="41">
                  <c:v>New Hampshire</c:v>
                </c:pt>
                <c:pt idx="42">
                  <c:v>New York</c:v>
                </c:pt>
                <c:pt idx="43">
                  <c:v>Iowa</c:v>
                </c:pt>
                <c:pt idx="44">
                  <c:v>Nebraska</c:v>
                </c:pt>
                <c:pt idx="45">
                  <c:v>Connecticut</c:v>
                </c:pt>
                <c:pt idx="46">
                  <c:v>Delaware</c:v>
                </c:pt>
                <c:pt idx="47">
                  <c:v>Vermont</c:v>
                </c:pt>
                <c:pt idx="48">
                  <c:v>Florida</c:v>
                </c:pt>
                <c:pt idx="49">
                  <c:v>New Jersey</c:v>
                </c:pt>
                <c:pt idx="50">
                  <c:v>South Carolina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1532</c:v>
                </c:pt>
                <c:pt idx="1">
                  <c:v>1532</c:v>
                </c:pt>
                <c:pt idx="2">
                  <c:v>1532</c:v>
                </c:pt>
                <c:pt idx="3">
                  <c:v>1532</c:v>
                </c:pt>
                <c:pt idx="4">
                  <c:v>1532</c:v>
                </c:pt>
                <c:pt idx="5">
                  <c:v>1532</c:v>
                </c:pt>
                <c:pt idx="6">
                  <c:v>1532</c:v>
                </c:pt>
                <c:pt idx="7">
                  <c:v>1532</c:v>
                </c:pt>
                <c:pt idx="8">
                  <c:v>1532</c:v>
                </c:pt>
                <c:pt idx="9">
                  <c:v>1532</c:v>
                </c:pt>
                <c:pt idx="10">
                  <c:v>1532</c:v>
                </c:pt>
                <c:pt idx="11">
                  <c:v>1532</c:v>
                </c:pt>
                <c:pt idx="12">
                  <c:v>1532</c:v>
                </c:pt>
                <c:pt idx="13">
                  <c:v>1532</c:v>
                </c:pt>
                <c:pt idx="14">
                  <c:v>1532</c:v>
                </c:pt>
                <c:pt idx="15">
                  <c:v>1532</c:v>
                </c:pt>
                <c:pt idx="16">
                  <c:v>1532</c:v>
                </c:pt>
                <c:pt idx="17">
                  <c:v>1532</c:v>
                </c:pt>
                <c:pt idx="18">
                  <c:v>1532</c:v>
                </c:pt>
                <c:pt idx="19">
                  <c:v>1532</c:v>
                </c:pt>
                <c:pt idx="20">
                  <c:v>1532</c:v>
                </c:pt>
                <c:pt idx="21">
                  <c:v>1532</c:v>
                </c:pt>
                <c:pt idx="22">
                  <c:v>1532</c:v>
                </c:pt>
                <c:pt idx="23">
                  <c:v>1532</c:v>
                </c:pt>
                <c:pt idx="24">
                  <c:v>1532</c:v>
                </c:pt>
                <c:pt idx="25">
                  <c:v>1532</c:v>
                </c:pt>
                <c:pt idx="26">
                  <c:v>1532</c:v>
                </c:pt>
                <c:pt idx="27">
                  <c:v>1532</c:v>
                </c:pt>
                <c:pt idx="28">
                  <c:v>1532</c:v>
                </c:pt>
                <c:pt idx="29">
                  <c:v>1532</c:v>
                </c:pt>
                <c:pt idx="30">
                  <c:v>1532</c:v>
                </c:pt>
                <c:pt idx="31">
                  <c:v>1532</c:v>
                </c:pt>
                <c:pt idx="32">
                  <c:v>1532</c:v>
                </c:pt>
                <c:pt idx="33">
                  <c:v>1532</c:v>
                </c:pt>
                <c:pt idx="34">
                  <c:v>1532</c:v>
                </c:pt>
                <c:pt idx="35">
                  <c:v>1532</c:v>
                </c:pt>
                <c:pt idx="36">
                  <c:v>1532</c:v>
                </c:pt>
                <c:pt idx="37">
                  <c:v>1532</c:v>
                </c:pt>
                <c:pt idx="38">
                  <c:v>1532</c:v>
                </c:pt>
                <c:pt idx="39">
                  <c:v>1532</c:v>
                </c:pt>
                <c:pt idx="40">
                  <c:v>1532</c:v>
                </c:pt>
                <c:pt idx="41">
                  <c:v>1532</c:v>
                </c:pt>
                <c:pt idx="42">
                  <c:v>1532</c:v>
                </c:pt>
                <c:pt idx="43">
                  <c:v>1532</c:v>
                </c:pt>
                <c:pt idx="44">
                  <c:v>1532</c:v>
                </c:pt>
                <c:pt idx="45">
                  <c:v>1532</c:v>
                </c:pt>
                <c:pt idx="46">
                  <c:v>1532</c:v>
                </c:pt>
                <c:pt idx="47">
                  <c:v>1532</c:v>
                </c:pt>
                <c:pt idx="48">
                  <c:v>1532</c:v>
                </c:pt>
                <c:pt idx="49">
                  <c:v>1532</c:v>
                </c:pt>
                <c:pt idx="50">
                  <c:v>1532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49B-438D-8F69-595AB5E68F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5197440"/>
        <c:axId val="347651896"/>
      </c:lineChart>
      <c:catAx>
        <c:axId val="175197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900" b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347651896"/>
        <c:crosses val="autoZero"/>
        <c:auto val="1"/>
        <c:lblAlgn val="ctr"/>
        <c:lblOffset val="100"/>
        <c:noMultiLvlLbl val="0"/>
      </c:catAx>
      <c:valAx>
        <c:axId val="347651896"/>
        <c:scaling>
          <c:orientation val="minMax"/>
          <c:max val="2000"/>
          <c:min val="0"/>
        </c:scaling>
        <c:delete val="0"/>
        <c:axPos val="l"/>
        <c:numFmt formatCode="&quot;$&quot;#,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 b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75197440"/>
        <c:crosses val="autoZero"/>
        <c:crossBetween val="between"/>
        <c:majorUnit val="500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300990154008529E-2"/>
          <c:y val="3.0397239921911515E-2"/>
          <c:w val="0.92782246663611501"/>
          <c:h val="0.71792070203415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65A591"/>
            </a:solidFill>
            <a:ln>
              <a:noFill/>
            </a:ln>
          </c:spPr>
          <c:invertIfNegative val="0"/>
          <c:cat>
            <c:strRef>
              <c:f>Sheet1!$A$2:$A$52</c:f>
              <c:strCache>
                <c:ptCount val="51"/>
                <c:pt idx="0">
                  <c:v>Washington</c:v>
                </c:pt>
                <c:pt idx="1">
                  <c:v>Indiana</c:v>
                </c:pt>
                <c:pt idx="2">
                  <c:v>Michigan</c:v>
                </c:pt>
                <c:pt idx="3">
                  <c:v>Ohio</c:v>
                </c:pt>
                <c:pt idx="4">
                  <c:v>Tennessee</c:v>
                </c:pt>
                <c:pt idx="5">
                  <c:v>Kentucky</c:v>
                </c:pt>
                <c:pt idx="6">
                  <c:v>Utah</c:v>
                </c:pt>
                <c:pt idx="7">
                  <c:v>Wisconsin</c:v>
                </c:pt>
                <c:pt idx="8">
                  <c:v>Hawaii</c:v>
                </c:pt>
                <c:pt idx="9">
                  <c:v>West Virginia</c:v>
                </c:pt>
                <c:pt idx="10">
                  <c:v>Rhode Island</c:v>
                </c:pt>
                <c:pt idx="11">
                  <c:v>Pennsylvania</c:v>
                </c:pt>
                <c:pt idx="12">
                  <c:v>Montana</c:v>
                </c:pt>
                <c:pt idx="13">
                  <c:v>California</c:v>
                </c:pt>
                <c:pt idx="14">
                  <c:v>Minnesota</c:v>
                </c:pt>
                <c:pt idx="15">
                  <c:v>New Hampshire</c:v>
                </c:pt>
                <c:pt idx="16">
                  <c:v>Massachusetts</c:v>
                </c:pt>
                <c:pt idx="17">
                  <c:v>Connecticut</c:v>
                </c:pt>
                <c:pt idx="18">
                  <c:v>New York</c:v>
                </c:pt>
                <c:pt idx="19">
                  <c:v>Vermont</c:v>
                </c:pt>
                <c:pt idx="20">
                  <c:v>Arkansas</c:v>
                </c:pt>
                <c:pt idx="21">
                  <c:v>Wyoming</c:v>
                </c:pt>
                <c:pt idx="22">
                  <c:v>Arizona</c:v>
                </c:pt>
                <c:pt idx="23">
                  <c:v>Alaska</c:v>
                </c:pt>
                <c:pt idx="24">
                  <c:v>Georgia</c:v>
                </c:pt>
                <c:pt idx="25">
                  <c:v>Alabama</c:v>
                </c:pt>
                <c:pt idx="26">
                  <c:v>North Dakota</c:v>
                </c:pt>
                <c:pt idx="27">
                  <c:v>Idaho</c:v>
                </c:pt>
                <c:pt idx="28">
                  <c:v>Illinois</c:v>
                </c:pt>
                <c:pt idx="29">
                  <c:v>Colorado</c:v>
                </c:pt>
                <c:pt idx="30">
                  <c:v>Oregon</c:v>
                </c:pt>
                <c:pt idx="31">
                  <c:v>South Dakota</c:v>
                </c:pt>
                <c:pt idx="32">
                  <c:v>Maine</c:v>
                </c:pt>
                <c:pt idx="33">
                  <c:v>Nebraska</c:v>
                </c:pt>
                <c:pt idx="34">
                  <c:v>North Carolina</c:v>
                </c:pt>
                <c:pt idx="35">
                  <c:v>Virginia</c:v>
                </c:pt>
                <c:pt idx="36">
                  <c:v>Iowa</c:v>
                </c:pt>
                <c:pt idx="37">
                  <c:v>Oklahoma</c:v>
                </c:pt>
                <c:pt idx="38">
                  <c:v>Maryland</c:v>
                </c:pt>
                <c:pt idx="39">
                  <c:v>New Mexico</c:v>
                </c:pt>
                <c:pt idx="40">
                  <c:v>Delaware</c:v>
                </c:pt>
                <c:pt idx="41">
                  <c:v>New Jersey</c:v>
                </c:pt>
                <c:pt idx="42">
                  <c:v>Texas</c:v>
                </c:pt>
                <c:pt idx="43">
                  <c:v>Missouri</c:v>
                </c:pt>
                <c:pt idx="44">
                  <c:v>Louisiana</c:v>
                </c:pt>
                <c:pt idx="45">
                  <c:v>South Carolina</c:v>
                </c:pt>
                <c:pt idx="46">
                  <c:v>Kansas</c:v>
                </c:pt>
                <c:pt idx="47">
                  <c:v>Nevada</c:v>
                </c:pt>
                <c:pt idx="48">
                  <c:v>Mississippi</c:v>
                </c:pt>
                <c:pt idx="49">
                  <c:v>District of Columbia</c:v>
                </c:pt>
                <c:pt idx="50">
                  <c:v>Florida</c:v>
                </c:pt>
              </c:strCache>
            </c:strRef>
          </c:cat>
          <c:val>
            <c:numRef>
              <c:f>Sheet1!$B$2:$B$52</c:f>
              <c:numCache>
                <c:formatCode>0_);[Red]\(0\)</c:formatCode>
                <c:ptCount val="51"/>
                <c:pt idx="0">
                  <c:v>4610</c:v>
                </c:pt>
                <c:pt idx="1">
                  <c:v>4769</c:v>
                </c:pt>
                <c:pt idx="2">
                  <c:v>4842</c:v>
                </c:pt>
                <c:pt idx="3">
                  <c:v>4906</c:v>
                </c:pt>
                <c:pt idx="4">
                  <c:v>5186</c:v>
                </c:pt>
                <c:pt idx="5">
                  <c:v>5197</c:v>
                </c:pt>
                <c:pt idx="6">
                  <c:v>5204</c:v>
                </c:pt>
                <c:pt idx="7">
                  <c:v>5220</c:v>
                </c:pt>
                <c:pt idx="8">
                  <c:v>5240</c:v>
                </c:pt>
                <c:pt idx="9">
                  <c:v>5279</c:v>
                </c:pt>
                <c:pt idx="10">
                  <c:v>5410</c:v>
                </c:pt>
                <c:pt idx="11">
                  <c:v>5419</c:v>
                </c:pt>
                <c:pt idx="12">
                  <c:v>5430</c:v>
                </c:pt>
                <c:pt idx="13">
                  <c:v>5528</c:v>
                </c:pt>
                <c:pt idx="14">
                  <c:v>5635</c:v>
                </c:pt>
                <c:pt idx="15">
                  <c:v>5705</c:v>
                </c:pt>
                <c:pt idx="16">
                  <c:v>5741</c:v>
                </c:pt>
                <c:pt idx="17">
                  <c:v>5759</c:v>
                </c:pt>
                <c:pt idx="18">
                  <c:v>5778</c:v>
                </c:pt>
                <c:pt idx="19">
                  <c:v>5784</c:v>
                </c:pt>
                <c:pt idx="20">
                  <c:v>5793</c:v>
                </c:pt>
                <c:pt idx="21">
                  <c:v>5868</c:v>
                </c:pt>
                <c:pt idx="22">
                  <c:v>5886</c:v>
                </c:pt>
                <c:pt idx="23">
                  <c:v>5905</c:v>
                </c:pt>
                <c:pt idx="24">
                  <c:v>5919</c:v>
                </c:pt>
                <c:pt idx="25">
                  <c:v>5976</c:v>
                </c:pt>
                <c:pt idx="26">
                  <c:v>6003</c:v>
                </c:pt>
                <c:pt idx="27">
                  <c:v>6019</c:v>
                </c:pt>
                <c:pt idx="28">
                  <c:v>6044</c:v>
                </c:pt>
                <c:pt idx="29">
                  <c:v>6103</c:v>
                </c:pt>
                <c:pt idx="30">
                  <c:v>6124</c:v>
                </c:pt>
                <c:pt idx="31">
                  <c:v>6135</c:v>
                </c:pt>
                <c:pt idx="32">
                  <c:v>6209</c:v>
                </c:pt>
                <c:pt idx="33">
                  <c:v>6212</c:v>
                </c:pt>
                <c:pt idx="34">
                  <c:v>6297</c:v>
                </c:pt>
                <c:pt idx="35">
                  <c:v>6414</c:v>
                </c:pt>
                <c:pt idx="36">
                  <c:v>6417</c:v>
                </c:pt>
                <c:pt idx="37">
                  <c:v>6426</c:v>
                </c:pt>
                <c:pt idx="38">
                  <c:v>6461</c:v>
                </c:pt>
                <c:pt idx="39">
                  <c:v>6690</c:v>
                </c:pt>
                <c:pt idx="40">
                  <c:v>6852</c:v>
                </c:pt>
                <c:pt idx="41">
                  <c:v>6927</c:v>
                </c:pt>
                <c:pt idx="42">
                  <c:v>6950</c:v>
                </c:pt>
                <c:pt idx="43">
                  <c:v>7072</c:v>
                </c:pt>
                <c:pt idx="44">
                  <c:v>7104</c:v>
                </c:pt>
                <c:pt idx="45">
                  <c:v>7206</c:v>
                </c:pt>
                <c:pt idx="46">
                  <c:v>7253</c:v>
                </c:pt>
                <c:pt idx="47">
                  <c:v>7285</c:v>
                </c:pt>
                <c:pt idx="48">
                  <c:v>7421</c:v>
                </c:pt>
                <c:pt idx="49">
                  <c:v>7445</c:v>
                </c:pt>
                <c:pt idx="50">
                  <c:v>7674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9B-438D-8F69-595AB5E68F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75197440"/>
        <c:axId val="34765189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5400">
              <a:solidFill>
                <a:srgbClr val="49514A"/>
              </a:solidFill>
            </a:ln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Washington</c:v>
                </c:pt>
                <c:pt idx="1">
                  <c:v>Indiana</c:v>
                </c:pt>
                <c:pt idx="2">
                  <c:v>Michigan</c:v>
                </c:pt>
                <c:pt idx="3">
                  <c:v>Ohio</c:v>
                </c:pt>
                <c:pt idx="4">
                  <c:v>Tennessee</c:v>
                </c:pt>
                <c:pt idx="5">
                  <c:v>Kentucky</c:v>
                </c:pt>
                <c:pt idx="6">
                  <c:v>Utah</c:v>
                </c:pt>
                <c:pt idx="7">
                  <c:v>Wisconsin</c:v>
                </c:pt>
                <c:pt idx="8">
                  <c:v>Hawaii</c:v>
                </c:pt>
                <c:pt idx="9">
                  <c:v>West Virginia</c:v>
                </c:pt>
                <c:pt idx="10">
                  <c:v>Rhode Island</c:v>
                </c:pt>
                <c:pt idx="11">
                  <c:v>Pennsylvania</c:v>
                </c:pt>
                <c:pt idx="12">
                  <c:v>Montana</c:v>
                </c:pt>
                <c:pt idx="13">
                  <c:v>California</c:v>
                </c:pt>
                <c:pt idx="14">
                  <c:v>Minnesota</c:v>
                </c:pt>
                <c:pt idx="15">
                  <c:v>New Hampshire</c:v>
                </c:pt>
                <c:pt idx="16">
                  <c:v>Massachusetts</c:v>
                </c:pt>
                <c:pt idx="17">
                  <c:v>Connecticut</c:v>
                </c:pt>
                <c:pt idx="18">
                  <c:v>New York</c:v>
                </c:pt>
                <c:pt idx="19">
                  <c:v>Vermont</c:v>
                </c:pt>
                <c:pt idx="20">
                  <c:v>Arkansas</c:v>
                </c:pt>
                <c:pt idx="21">
                  <c:v>Wyoming</c:v>
                </c:pt>
                <c:pt idx="22">
                  <c:v>Arizona</c:v>
                </c:pt>
                <c:pt idx="23">
                  <c:v>Alaska</c:v>
                </c:pt>
                <c:pt idx="24">
                  <c:v>Georgia</c:v>
                </c:pt>
                <c:pt idx="25">
                  <c:v>Alabama</c:v>
                </c:pt>
                <c:pt idx="26">
                  <c:v>North Dakota</c:v>
                </c:pt>
                <c:pt idx="27">
                  <c:v>Idaho</c:v>
                </c:pt>
                <c:pt idx="28">
                  <c:v>Illinois</c:v>
                </c:pt>
                <c:pt idx="29">
                  <c:v>Colorado</c:v>
                </c:pt>
                <c:pt idx="30">
                  <c:v>Oregon</c:v>
                </c:pt>
                <c:pt idx="31">
                  <c:v>South Dakota</c:v>
                </c:pt>
                <c:pt idx="32">
                  <c:v>Maine</c:v>
                </c:pt>
                <c:pt idx="33">
                  <c:v>Nebraska</c:v>
                </c:pt>
                <c:pt idx="34">
                  <c:v>North Carolina</c:v>
                </c:pt>
                <c:pt idx="35">
                  <c:v>Virginia</c:v>
                </c:pt>
                <c:pt idx="36">
                  <c:v>Iowa</c:v>
                </c:pt>
                <c:pt idx="37">
                  <c:v>Oklahoma</c:v>
                </c:pt>
                <c:pt idx="38">
                  <c:v>Maryland</c:v>
                </c:pt>
                <c:pt idx="39">
                  <c:v>New Mexico</c:v>
                </c:pt>
                <c:pt idx="40">
                  <c:v>Delaware</c:v>
                </c:pt>
                <c:pt idx="41">
                  <c:v>New Jersey</c:v>
                </c:pt>
                <c:pt idx="42">
                  <c:v>Texas</c:v>
                </c:pt>
                <c:pt idx="43">
                  <c:v>Missouri</c:v>
                </c:pt>
                <c:pt idx="44">
                  <c:v>Louisiana</c:v>
                </c:pt>
                <c:pt idx="45">
                  <c:v>South Carolina</c:v>
                </c:pt>
                <c:pt idx="46">
                  <c:v>Kansas</c:v>
                </c:pt>
                <c:pt idx="47">
                  <c:v>Nevada</c:v>
                </c:pt>
                <c:pt idx="48">
                  <c:v>Mississippi</c:v>
                </c:pt>
                <c:pt idx="49">
                  <c:v>District of Columbia</c:v>
                </c:pt>
                <c:pt idx="50">
                  <c:v>Florida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5978</c:v>
                </c:pt>
                <c:pt idx="1">
                  <c:v>5978</c:v>
                </c:pt>
                <c:pt idx="2">
                  <c:v>5978</c:v>
                </c:pt>
                <c:pt idx="3">
                  <c:v>5978</c:v>
                </c:pt>
                <c:pt idx="4">
                  <c:v>5978</c:v>
                </c:pt>
                <c:pt idx="5">
                  <c:v>5978</c:v>
                </c:pt>
                <c:pt idx="6">
                  <c:v>5978</c:v>
                </c:pt>
                <c:pt idx="7">
                  <c:v>5978</c:v>
                </c:pt>
                <c:pt idx="8">
                  <c:v>5978</c:v>
                </c:pt>
                <c:pt idx="9">
                  <c:v>5978</c:v>
                </c:pt>
                <c:pt idx="10">
                  <c:v>5978</c:v>
                </c:pt>
                <c:pt idx="11">
                  <c:v>5978</c:v>
                </c:pt>
                <c:pt idx="12">
                  <c:v>5978</c:v>
                </c:pt>
                <c:pt idx="13">
                  <c:v>5978</c:v>
                </c:pt>
                <c:pt idx="14">
                  <c:v>5978</c:v>
                </c:pt>
                <c:pt idx="15">
                  <c:v>5978</c:v>
                </c:pt>
                <c:pt idx="16">
                  <c:v>5978</c:v>
                </c:pt>
                <c:pt idx="17">
                  <c:v>5978</c:v>
                </c:pt>
                <c:pt idx="18">
                  <c:v>5978</c:v>
                </c:pt>
                <c:pt idx="19">
                  <c:v>5978</c:v>
                </c:pt>
                <c:pt idx="20">
                  <c:v>5978</c:v>
                </c:pt>
                <c:pt idx="21">
                  <c:v>5978</c:v>
                </c:pt>
                <c:pt idx="22">
                  <c:v>5978</c:v>
                </c:pt>
                <c:pt idx="23">
                  <c:v>5978</c:v>
                </c:pt>
                <c:pt idx="24">
                  <c:v>5978</c:v>
                </c:pt>
                <c:pt idx="25">
                  <c:v>5978</c:v>
                </c:pt>
                <c:pt idx="26">
                  <c:v>5978</c:v>
                </c:pt>
                <c:pt idx="27">
                  <c:v>5978</c:v>
                </c:pt>
                <c:pt idx="28">
                  <c:v>5978</c:v>
                </c:pt>
                <c:pt idx="29">
                  <c:v>5978</c:v>
                </c:pt>
                <c:pt idx="30">
                  <c:v>5978</c:v>
                </c:pt>
                <c:pt idx="31">
                  <c:v>5978</c:v>
                </c:pt>
                <c:pt idx="32">
                  <c:v>5978</c:v>
                </c:pt>
                <c:pt idx="33">
                  <c:v>5978</c:v>
                </c:pt>
                <c:pt idx="34">
                  <c:v>5978</c:v>
                </c:pt>
                <c:pt idx="35">
                  <c:v>5978</c:v>
                </c:pt>
                <c:pt idx="36">
                  <c:v>5978</c:v>
                </c:pt>
                <c:pt idx="37">
                  <c:v>5978</c:v>
                </c:pt>
                <c:pt idx="38">
                  <c:v>5978</c:v>
                </c:pt>
                <c:pt idx="39">
                  <c:v>5978</c:v>
                </c:pt>
                <c:pt idx="40">
                  <c:v>5978</c:v>
                </c:pt>
                <c:pt idx="41">
                  <c:v>5978</c:v>
                </c:pt>
                <c:pt idx="42">
                  <c:v>5978</c:v>
                </c:pt>
                <c:pt idx="43">
                  <c:v>5978</c:v>
                </c:pt>
                <c:pt idx="44">
                  <c:v>5978</c:v>
                </c:pt>
                <c:pt idx="45">
                  <c:v>5978</c:v>
                </c:pt>
                <c:pt idx="46">
                  <c:v>5978</c:v>
                </c:pt>
                <c:pt idx="47">
                  <c:v>5978</c:v>
                </c:pt>
                <c:pt idx="48">
                  <c:v>5978</c:v>
                </c:pt>
                <c:pt idx="49">
                  <c:v>5978</c:v>
                </c:pt>
                <c:pt idx="50">
                  <c:v>5978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49B-438D-8F69-595AB5E68F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5197440"/>
        <c:axId val="347651896"/>
      </c:lineChart>
      <c:catAx>
        <c:axId val="175197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900" b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347651896"/>
        <c:crosses val="autoZero"/>
        <c:auto val="1"/>
        <c:lblAlgn val="ctr"/>
        <c:lblOffset val="100"/>
        <c:noMultiLvlLbl val="0"/>
      </c:catAx>
      <c:valAx>
        <c:axId val="347651896"/>
        <c:scaling>
          <c:orientation val="minMax"/>
          <c:max val="8000"/>
          <c:min val="0"/>
        </c:scaling>
        <c:delete val="0"/>
        <c:axPos val="l"/>
        <c:numFmt formatCode="&quot;$&quot;#,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 b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75197440"/>
        <c:crosses val="autoZero"/>
        <c:crossBetween val="between"/>
        <c:majorUnit val="1000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577063978113846"/>
          <c:y val="2.7262689971217946E-2"/>
          <c:w val="0.80422936021886149"/>
          <c:h val="0.93335786895924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Premium Paid</c:v>
                </c:pt>
              </c:strCache>
            </c:strRef>
          </c:tx>
          <c:spPr>
            <a:solidFill>
              <a:srgbClr val="F08662"/>
            </a:solidFill>
            <a:ln>
              <a:noFill/>
            </a:ln>
            <a:effectLst/>
          </c:spPr>
          <c:invertIfNegative val="0"/>
          <c:dPt>
            <c:idx val="5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BE6B-4FBA-A33A-CF1DE07B823C}"/>
              </c:ext>
            </c:extLst>
          </c:dPt>
          <c:dPt>
            <c:idx val="12"/>
            <c:invertIfNegative val="0"/>
            <c:bubble3D val="0"/>
            <c:spPr>
              <a:solidFill>
                <a:srgbClr val="F0866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E6B-4FBA-A33A-CF1DE07B823C}"/>
              </c:ext>
            </c:extLst>
          </c:dPt>
          <c:dPt>
            <c:idx val="17"/>
            <c:invertIfNegative val="0"/>
            <c:bubble3D val="0"/>
            <c:spPr>
              <a:solidFill>
                <a:srgbClr val="F0866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E6B-4FBA-A33A-CF1DE07B823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Sheet1!$A$2:$A$19</c:f>
              <c:strCache>
                <c:ptCount val="6"/>
                <c:pt idx="0">
                  <c:v>Quartile 1 (low average wage)</c:v>
                </c:pt>
                <c:pt idx="1">
                  <c:v>Quartile 2</c:v>
                </c:pt>
                <c:pt idx="2">
                  <c:v>Quartile 3</c:v>
                </c:pt>
                <c:pt idx="3">
                  <c:v>Quartile 4 (high average wage)</c:v>
                </c:pt>
                <c:pt idx="5">
                  <c:v>All</c:v>
                </c:pt>
              </c:strCache>
            </c:strRef>
          </c:cat>
          <c:val>
            <c:numRef>
              <c:f>Sheet1!$B$2:$B$19</c:f>
              <c:numCache>
                <c:formatCode>"$"#,##0</c:formatCode>
                <c:ptCount val="6"/>
                <c:pt idx="0">
                  <c:v>6911</c:v>
                </c:pt>
                <c:pt idx="1">
                  <c:v>6651</c:v>
                </c:pt>
                <c:pt idx="2">
                  <c:v>6001</c:v>
                </c:pt>
                <c:pt idx="3">
                  <c:v>5470</c:v>
                </c:pt>
                <c:pt idx="5">
                  <c:v>5978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E6B-4FBA-A33A-CF1DE07B82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"/>
        <c:axId val="1833125744"/>
        <c:axId val="1833126992"/>
      </c:barChart>
      <c:catAx>
        <c:axId val="18331257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4951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833126992"/>
        <c:crosses val="autoZero"/>
        <c:auto val="1"/>
        <c:lblAlgn val="ctr"/>
        <c:lblOffset val="100"/>
        <c:noMultiLvlLbl val="0"/>
      </c:catAx>
      <c:valAx>
        <c:axId val="1833126992"/>
        <c:scaling>
          <c:orientation val="minMax"/>
          <c:max val="7500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&quot;$&quot;#,##0" sourceLinked="1"/>
        <c:majorTickMark val="out"/>
        <c:minorTickMark val="none"/>
        <c:tickLblPos val="nextTo"/>
        <c:crossAx val="1833125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280395506117292E-2"/>
          <c:y val="3.0397239921911515E-2"/>
          <c:w val="0.93143212653973806"/>
          <c:h val="0.7406047070680872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65A591"/>
            </a:solidFill>
            <a:ln>
              <a:noFill/>
            </a:ln>
          </c:spPr>
          <c:invertIfNegative val="0"/>
          <c:cat>
            <c:strRef>
              <c:f>Sheet1!$A$2:$A$52</c:f>
              <c:strCache>
                <c:ptCount val="51"/>
                <c:pt idx="0">
                  <c:v>Hawaii</c:v>
                </c:pt>
                <c:pt idx="1">
                  <c:v>District of Columbia</c:v>
                </c:pt>
                <c:pt idx="2">
                  <c:v>Alabama</c:v>
                </c:pt>
                <c:pt idx="3">
                  <c:v>Maryland</c:v>
                </c:pt>
                <c:pt idx="4">
                  <c:v>Massachusetts</c:v>
                </c:pt>
                <c:pt idx="5">
                  <c:v>Pennsylvania</c:v>
                </c:pt>
                <c:pt idx="6">
                  <c:v>New Jersey</c:v>
                </c:pt>
                <c:pt idx="7">
                  <c:v>Michigan</c:v>
                </c:pt>
                <c:pt idx="8">
                  <c:v>California</c:v>
                </c:pt>
                <c:pt idx="9">
                  <c:v>Washington</c:v>
                </c:pt>
                <c:pt idx="10">
                  <c:v>Illinois</c:v>
                </c:pt>
                <c:pt idx="11">
                  <c:v>Louisiana</c:v>
                </c:pt>
                <c:pt idx="12">
                  <c:v>Arkansas</c:v>
                </c:pt>
                <c:pt idx="13">
                  <c:v>Nevada</c:v>
                </c:pt>
                <c:pt idx="14">
                  <c:v>New York</c:v>
                </c:pt>
                <c:pt idx="15">
                  <c:v>North Dakota</c:v>
                </c:pt>
                <c:pt idx="16">
                  <c:v>Mississippi</c:v>
                </c:pt>
                <c:pt idx="17">
                  <c:v>Virginia</c:v>
                </c:pt>
                <c:pt idx="18">
                  <c:v>Utah</c:v>
                </c:pt>
                <c:pt idx="19">
                  <c:v>Delaware</c:v>
                </c:pt>
                <c:pt idx="20">
                  <c:v>Wyoming</c:v>
                </c:pt>
                <c:pt idx="21">
                  <c:v>Rhode Island</c:v>
                </c:pt>
                <c:pt idx="22">
                  <c:v>Connecticut</c:v>
                </c:pt>
                <c:pt idx="23">
                  <c:v>Georgia</c:v>
                </c:pt>
                <c:pt idx="24">
                  <c:v>Ohio</c:v>
                </c:pt>
                <c:pt idx="25">
                  <c:v>West Virginia</c:v>
                </c:pt>
                <c:pt idx="26">
                  <c:v>Kansas</c:v>
                </c:pt>
                <c:pt idx="27">
                  <c:v>Oklahoma</c:v>
                </c:pt>
                <c:pt idx="28">
                  <c:v>South Carolina</c:v>
                </c:pt>
                <c:pt idx="29">
                  <c:v>Colorado</c:v>
                </c:pt>
                <c:pt idx="30">
                  <c:v>Idaho</c:v>
                </c:pt>
                <c:pt idx="31">
                  <c:v>Vermont</c:v>
                </c:pt>
                <c:pt idx="32">
                  <c:v>Oregon</c:v>
                </c:pt>
                <c:pt idx="33">
                  <c:v>New Mexico</c:v>
                </c:pt>
                <c:pt idx="34">
                  <c:v>Alaska</c:v>
                </c:pt>
                <c:pt idx="35">
                  <c:v>Nebraska</c:v>
                </c:pt>
                <c:pt idx="36">
                  <c:v>Iowa</c:v>
                </c:pt>
                <c:pt idx="37">
                  <c:v>Florida</c:v>
                </c:pt>
                <c:pt idx="38">
                  <c:v>Tennessee</c:v>
                </c:pt>
                <c:pt idx="39">
                  <c:v>Texas</c:v>
                </c:pt>
                <c:pt idx="40">
                  <c:v>Arizona</c:v>
                </c:pt>
                <c:pt idx="41">
                  <c:v>Indiana</c:v>
                </c:pt>
                <c:pt idx="42">
                  <c:v>Kentucky</c:v>
                </c:pt>
                <c:pt idx="43">
                  <c:v>Missouri</c:v>
                </c:pt>
                <c:pt idx="44">
                  <c:v>North Carolina</c:v>
                </c:pt>
                <c:pt idx="45">
                  <c:v>Wisconsin</c:v>
                </c:pt>
                <c:pt idx="46">
                  <c:v>Maine</c:v>
                </c:pt>
                <c:pt idx="47">
                  <c:v>Minnesota</c:v>
                </c:pt>
                <c:pt idx="48">
                  <c:v>South Dakota</c:v>
                </c:pt>
                <c:pt idx="49">
                  <c:v>New Hampshire</c:v>
                </c:pt>
                <c:pt idx="50">
                  <c:v>Montana</c:v>
                </c:pt>
              </c:strCache>
            </c:strRef>
          </c:cat>
          <c:val>
            <c:numRef>
              <c:f>Sheet1!$B$2:$B$52</c:f>
              <c:numCache>
                <c:formatCode>0_);[Red]\(0\)</c:formatCode>
                <c:ptCount val="51"/>
                <c:pt idx="0">
                  <c:v>1346</c:v>
                </c:pt>
                <c:pt idx="1">
                  <c:v>1432</c:v>
                </c:pt>
                <c:pt idx="2">
                  <c:v>1573</c:v>
                </c:pt>
                <c:pt idx="3">
                  <c:v>1610</c:v>
                </c:pt>
                <c:pt idx="4">
                  <c:v>1636</c:v>
                </c:pt>
                <c:pt idx="5">
                  <c:v>1674</c:v>
                </c:pt>
                <c:pt idx="6">
                  <c:v>1694</c:v>
                </c:pt>
                <c:pt idx="7">
                  <c:v>1697</c:v>
                </c:pt>
                <c:pt idx="8">
                  <c:v>1718</c:v>
                </c:pt>
                <c:pt idx="9">
                  <c:v>1740</c:v>
                </c:pt>
                <c:pt idx="10">
                  <c:v>1802</c:v>
                </c:pt>
                <c:pt idx="11">
                  <c:v>1818</c:v>
                </c:pt>
                <c:pt idx="12">
                  <c:v>1820</c:v>
                </c:pt>
                <c:pt idx="13">
                  <c:v>1820</c:v>
                </c:pt>
                <c:pt idx="14">
                  <c:v>1821</c:v>
                </c:pt>
                <c:pt idx="15">
                  <c:v>1840</c:v>
                </c:pt>
                <c:pt idx="16">
                  <c:v>1841</c:v>
                </c:pt>
                <c:pt idx="17">
                  <c:v>1844</c:v>
                </c:pt>
                <c:pt idx="18">
                  <c:v>1856</c:v>
                </c:pt>
                <c:pt idx="19">
                  <c:v>1897</c:v>
                </c:pt>
                <c:pt idx="20">
                  <c:v>1899</c:v>
                </c:pt>
                <c:pt idx="21">
                  <c:v>1949</c:v>
                </c:pt>
                <c:pt idx="22">
                  <c:v>1976</c:v>
                </c:pt>
                <c:pt idx="23">
                  <c:v>1987</c:v>
                </c:pt>
                <c:pt idx="24">
                  <c:v>2003</c:v>
                </c:pt>
                <c:pt idx="25">
                  <c:v>2010</c:v>
                </c:pt>
                <c:pt idx="26">
                  <c:v>2017</c:v>
                </c:pt>
                <c:pt idx="27">
                  <c:v>2029</c:v>
                </c:pt>
                <c:pt idx="28">
                  <c:v>2032</c:v>
                </c:pt>
                <c:pt idx="29">
                  <c:v>2053</c:v>
                </c:pt>
                <c:pt idx="30">
                  <c:v>2058</c:v>
                </c:pt>
                <c:pt idx="31">
                  <c:v>2059</c:v>
                </c:pt>
                <c:pt idx="32">
                  <c:v>2068</c:v>
                </c:pt>
                <c:pt idx="33">
                  <c:v>2080</c:v>
                </c:pt>
                <c:pt idx="34">
                  <c:v>2102</c:v>
                </c:pt>
                <c:pt idx="35">
                  <c:v>2115</c:v>
                </c:pt>
                <c:pt idx="36">
                  <c:v>2140</c:v>
                </c:pt>
                <c:pt idx="37">
                  <c:v>2147</c:v>
                </c:pt>
                <c:pt idx="38">
                  <c:v>2153</c:v>
                </c:pt>
                <c:pt idx="39">
                  <c:v>2153</c:v>
                </c:pt>
                <c:pt idx="40">
                  <c:v>2161</c:v>
                </c:pt>
                <c:pt idx="41">
                  <c:v>2164</c:v>
                </c:pt>
                <c:pt idx="42">
                  <c:v>2190</c:v>
                </c:pt>
                <c:pt idx="43">
                  <c:v>2195</c:v>
                </c:pt>
                <c:pt idx="44">
                  <c:v>2263</c:v>
                </c:pt>
                <c:pt idx="45">
                  <c:v>2267</c:v>
                </c:pt>
                <c:pt idx="46">
                  <c:v>2295</c:v>
                </c:pt>
                <c:pt idx="47">
                  <c:v>2310</c:v>
                </c:pt>
                <c:pt idx="48">
                  <c:v>2364</c:v>
                </c:pt>
                <c:pt idx="49">
                  <c:v>2415</c:v>
                </c:pt>
                <c:pt idx="50">
                  <c:v>2517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4D-4FFD-B73B-19D2720DE8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49855312"/>
        <c:axId val="349855704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5400">
              <a:solidFill>
                <a:srgbClr val="49514A"/>
              </a:solidFill>
            </a:ln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Hawaii</c:v>
                </c:pt>
                <c:pt idx="1">
                  <c:v>District of Columbia</c:v>
                </c:pt>
                <c:pt idx="2">
                  <c:v>Alabama</c:v>
                </c:pt>
                <c:pt idx="3">
                  <c:v>Maryland</c:v>
                </c:pt>
                <c:pt idx="4">
                  <c:v>Massachusetts</c:v>
                </c:pt>
                <c:pt idx="5">
                  <c:v>Pennsylvania</c:v>
                </c:pt>
                <c:pt idx="6">
                  <c:v>New Jersey</c:v>
                </c:pt>
                <c:pt idx="7">
                  <c:v>Michigan</c:v>
                </c:pt>
                <c:pt idx="8">
                  <c:v>California</c:v>
                </c:pt>
                <c:pt idx="9">
                  <c:v>Washington</c:v>
                </c:pt>
                <c:pt idx="10">
                  <c:v>Illinois</c:v>
                </c:pt>
                <c:pt idx="11">
                  <c:v>Louisiana</c:v>
                </c:pt>
                <c:pt idx="12">
                  <c:v>Arkansas</c:v>
                </c:pt>
                <c:pt idx="13">
                  <c:v>Nevada</c:v>
                </c:pt>
                <c:pt idx="14">
                  <c:v>New York</c:v>
                </c:pt>
                <c:pt idx="15">
                  <c:v>North Dakota</c:v>
                </c:pt>
                <c:pt idx="16">
                  <c:v>Mississippi</c:v>
                </c:pt>
                <c:pt idx="17">
                  <c:v>Virginia</c:v>
                </c:pt>
                <c:pt idx="18">
                  <c:v>Utah</c:v>
                </c:pt>
                <c:pt idx="19">
                  <c:v>Delaware</c:v>
                </c:pt>
                <c:pt idx="20">
                  <c:v>Wyoming</c:v>
                </c:pt>
                <c:pt idx="21">
                  <c:v>Rhode Island</c:v>
                </c:pt>
                <c:pt idx="22">
                  <c:v>Connecticut</c:v>
                </c:pt>
                <c:pt idx="23">
                  <c:v>Georgia</c:v>
                </c:pt>
                <c:pt idx="24">
                  <c:v>Ohio</c:v>
                </c:pt>
                <c:pt idx="25">
                  <c:v>West Virginia</c:v>
                </c:pt>
                <c:pt idx="26">
                  <c:v>Kansas</c:v>
                </c:pt>
                <c:pt idx="27">
                  <c:v>Oklahoma</c:v>
                </c:pt>
                <c:pt idx="28">
                  <c:v>South Carolina</c:v>
                </c:pt>
                <c:pt idx="29">
                  <c:v>Colorado</c:v>
                </c:pt>
                <c:pt idx="30">
                  <c:v>Idaho</c:v>
                </c:pt>
                <c:pt idx="31">
                  <c:v>Vermont</c:v>
                </c:pt>
                <c:pt idx="32">
                  <c:v>Oregon</c:v>
                </c:pt>
                <c:pt idx="33">
                  <c:v>New Mexico</c:v>
                </c:pt>
                <c:pt idx="34">
                  <c:v>Alaska</c:v>
                </c:pt>
                <c:pt idx="35">
                  <c:v>Nebraska</c:v>
                </c:pt>
                <c:pt idx="36">
                  <c:v>Iowa</c:v>
                </c:pt>
                <c:pt idx="37">
                  <c:v>Florida</c:v>
                </c:pt>
                <c:pt idx="38">
                  <c:v>Tennessee</c:v>
                </c:pt>
                <c:pt idx="39">
                  <c:v>Texas</c:v>
                </c:pt>
                <c:pt idx="40">
                  <c:v>Arizona</c:v>
                </c:pt>
                <c:pt idx="41">
                  <c:v>Indiana</c:v>
                </c:pt>
                <c:pt idx="42">
                  <c:v>Kentucky</c:v>
                </c:pt>
                <c:pt idx="43">
                  <c:v>Missouri</c:v>
                </c:pt>
                <c:pt idx="44">
                  <c:v>North Carolina</c:v>
                </c:pt>
                <c:pt idx="45">
                  <c:v>Wisconsin</c:v>
                </c:pt>
                <c:pt idx="46">
                  <c:v>Maine</c:v>
                </c:pt>
                <c:pt idx="47">
                  <c:v>Minnesota</c:v>
                </c:pt>
                <c:pt idx="48">
                  <c:v>South Dakota</c:v>
                </c:pt>
                <c:pt idx="49">
                  <c:v>New Hampshire</c:v>
                </c:pt>
                <c:pt idx="50">
                  <c:v>Montana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1945</c:v>
                </c:pt>
                <c:pt idx="1">
                  <c:v>1945</c:v>
                </c:pt>
                <c:pt idx="2">
                  <c:v>1945</c:v>
                </c:pt>
                <c:pt idx="3">
                  <c:v>1945</c:v>
                </c:pt>
                <c:pt idx="4">
                  <c:v>1945</c:v>
                </c:pt>
                <c:pt idx="5">
                  <c:v>1945</c:v>
                </c:pt>
                <c:pt idx="6">
                  <c:v>1945</c:v>
                </c:pt>
                <c:pt idx="7">
                  <c:v>1945</c:v>
                </c:pt>
                <c:pt idx="8">
                  <c:v>1945</c:v>
                </c:pt>
                <c:pt idx="9">
                  <c:v>1945</c:v>
                </c:pt>
                <c:pt idx="10">
                  <c:v>1945</c:v>
                </c:pt>
                <c:pt idx="11">
                  <c:v>1945</c:v>
                </c:pt>
                <c:pt idx="12">
                  <c:v>1945</c:v>
                </c:pt>
                <c:pt idx="13">
                  <c:v>1945</c:v>
                </c:pt>
                <c:pt idx="14">
                  <c:v>1945</c:v>
                </c:pt>
                <c:pt idx="15">
                  <c:v>1945</c:v>
                </c:pt>
                <c:pt idx="16">
                  <c:v>1945</c:v>
                </c:pt>
                <c:pt idx="17">
                  <c:v>1945</c:v>
                </c:pt>
                <c:pt idx="18">
                  <c:v>1945</c:v>
                </c:pt>
                <c:pt idx="19">
                  <c:v>1945</c:v>
                </c:pt>
                <c:pt idx="20">
                  <c:v>1945</c:v>
                </c:pt>
                <c:pt idx="21">
                  <c:v>1945</c:v>
                </c:pt>
                <c:pt idx="22">
                  <c:v>1945</c:v>
                </c:pt>
                <c:pt idx="23">
                  <c:v>1945</c:v>
                </c:pt>
                <c:pt idx="24">
                  <c:v>1945</c:v>
                </c:pt>
                <c:pt idx="25">
                  <c:v>1945</c:v>
                </c:pt>
                <c:pt idx="26">
                  <c:v>1945</c:v>
                </c:pt>
                <c:pt idx="27">
                  <c:v>1945</c:v>
                </c:pt>
                <c:pt idx="28">
                  <c:v>1945</c:v>
                </c:pt>
                <c:pt idx="29">
                  <c:v>1945</c:v>
                </c:pt>
                <c:pt idx="30">
                  <c:v>1945</c:v>
                </c:pt>
                <c:pt idx="31">
                  <c:v>1945</c:v>
                </c:pt>
                <c:pt idx="32">
                  <c:v>1945</c:v>
                </c:pt>
                <c:pt idx="33">
                  <c:v>1945</c:v>
                </c:pt>
                <c:pt idx="34">
                  <c:v>1945</c:v>
                </c:pt>
                <c:pt idx="35">
                  <c:v>1945</c:v>
                </c:pt>
                <c:pt idx="36">
                  <c:v>1945</c:v>
                </c:pt>
                <c:pt idx="37">
                  <c:v>1945</c:v>
                </c:pt>
                <c:pt idx="38">
                  <c:v>1945</c:v>
                </c:pt>
                <c:pt idx="39">
                  <c:v>1945</c:v>
                </c:pt>
                <c:pt idx="40">
                  <c:v>1945</c:v>
                </c:pt>
                <c:pt idx="41">
                  <c:v>1945</c:v>
                </c:pt>
                <c:pt idx="42">
                  <c:v>1945</c:v>
                </c:pt>
                <c:pt idx="43">
                  <c:v>1945</c:v>
                </c:pt>
                <c:pt idx="44">
                  <c:v>1945</c:v>
                </c:pt>
                <c:pt idx="45">
                  <c:v>1945</c:v>
                </c:pt>
                <c:pt idx="46">
                  <c:v>1945</c:v>
                </c:pt>
                <c:pt idx="47">
                  <c:v>1945</c:v>
                </c:pt>
                <c:pt idx="48">
                  <c:v>1945</c:v>
                </c:pt>
                <c:pt idx="49">
                  <c:v>1945</c:v>
                </c:pt>
                <c:pt idx="50">
                  <c:v>1945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84D-4FFD-B73B-19D2720DE8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9855312"/>
        <c:axId val="349855704"/>
      </c:lineChart>
      <c:catAx>
        <c:axId val="349855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349855704"/>
        <c:crosses val="autoZero"/>
        <c:auto val="1"/>
        <c:lblAlgn val="ctr"/>
        <c:lblOffset val="100"/>
        <c:noMultiLvlLbl val="0"/>
      </c:catAx>
      <c:valAx>
        <c:axId val="349855704"/>
        <c:scaling>
          <c:orientation val="minMax"/>
          <c:max val="2600"/>
          <c:min val="0"/>
        </c:scaling>
        <c:delete val="0"/>
        <c:axPos val="l"/>
        <c:numFmt formatCode="&quot;$&quot;#,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349855312"/>
        <c:crosses val="autoZero"/>
        <c:crossBetween val="between"/>
        <c:majorUnit val="500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900" b="0">
          <a:latin typeface="+mn-lt"/>
          <a:cs typeface="Calibri" panose="020F0502020204030204" pitchFamily="34" charset="0"/>
        </a:defRPr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609" cy="471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0" tIns="46641" rIns="93280" bIns="46641" numCol="1" anchor="t" anchorCtr="0" compatLnSpc="1">
            <a:prstTxWarp prst="textNoShape">
              <a:avLst/>
            </a:prstTxWarp>
          </a:bodyPr>
          <a:lstStyle>
            <a:lvl1pPr defTabSz="9332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903" y="0"/>
            <a:ext cx="2970609" cy="471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0" tIns="46641" rIns="93280" bIns="46641" numCol="1" anchor="t" anchorCtr="0" compatLnSpc="1">
            <a:prstTxWarp prst="textNoShape">
              <a:avLst/>
            </a:prstTxWarp>
          </a:bodyPr>
          <a:lstStyle>
            <a:lvl1pPr algn="r" defTabSz="9332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43657"/>
            <a:ext cx="2970609" cy="473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0" tIns="46641" rIns="93280" bIns="46641" numCol="1" anchor="b" anchorCtr="0" compatLnSpc="1">
            <a:prstTxWarp prst="textNoShape">
              <a:avLst/>
            </a:prstTxWarp>
          </a:bodyPr>
          <a:lstStyle>
            <a:lvl1pPr defTabSz="9332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903" y="8943657"/>
            <a:ext cx="2970609" cy="473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0" tIns="46641" rIns="93280" bIns="46641" numCol="1" anchor="b" anchorCtr="0" compatLnSpc="1">
            <a:prstTxWarp prst="textNoShape">
              <a:avLst/>
            </a:prstTxWarp>
          </a:bodyPr>
          <a:lstStyle>
            <a:lvl1pPr algn="r" defTabSz="933200">
              <a:defRPr sz="1200"/>
            </a:lvl1pPr>
          </a:lstStyle>
          <a:p>
            <a:pPr>
              <a:defRPr/>
            </a:pPr>
            <a:fld id="{E97EBFC1-A196-47CA-B479-A0523E2F55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925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609" cy="471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0" tIns="46641" rIns="93280" bIns="46641" numCol="1" anchor="t" anchorCtr="0" compatLnSpc="1">
            <a:prstTxWarp prst="textNoShape">
              <a:avLst/>
            </a:prstTxWarp>
          </a:bodyPr>
          <a:lstStyle>
            <a:lvl1pPr defTabSz="9332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5903" y="0"/>
            <a:ext cx="2970609" cy="471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0" tIns="46641" rIns="93280" bIns="46641" numCol="1" anchor="t" anchorCtr="0" compatLnSpc="1">
            <a:prstTxWarp prst="textNoShape">
              <a:avLst/>
            </a:prstTxWarp>
          </a:bodyPr>
          <a:lstStyle>
            <a:lvl1pPr algn="r" defTabSz="9332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6325" y="704850"/>
            <a:ext cx="4708525" cy="35321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6099" y="4474166"/>
            <a:ext cx="5485804" cy="4239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0" tIns="46641" rIns="93280" bIns="466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43657"/>
            <a:ext cx="2970609" cy="473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0" tIns="46641" rIns="93280" bIns="46641" numCol="1" anchor="b" anchorCtr="0" compatLnSpc="1">
            <a:prstTxWarp prst="textNoShape">
              <a:avLst/>
            </a:prstTxWarp>
          </a:bodyPr>
          <a:lstStyle>
            <a:lvl1pPr defTabSz="9332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5903" y="8943657"/>
            <a:ext cx="2970609" cy="473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80" tIns="46641" rIns="93280" bIns="46641" numCol="1" anchor="b" anchorCtr="0" compatLnSpc="1">
            <a:prstTxWarp prst="textNoShape">
              <a:avLst/>
            </a:prstTxWarp>
          </a:bodyPr>
          <a:lstStyle>
            <a:lvl1pPr algn="r" defTabSz="933200">
              <a:defRPr sz="1200"/>
            </a:lvl1pPr>
          </a:lstStyle>
          <a:p>
            <a:pPr>
              <a:defRPr/>
            </a:pPr>
            <a:fld id="{62910139-E757-45ED-869E-E2D623A59E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9418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67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4064" indent="-286179" defTabSz="93167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4715" indent="-228943" defTabSz="93167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2600" indent="-228943" defTabSz="93167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0486" indent="-228943" defTabSz="93167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8372" indent="-228943" defTabSz="9316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6258" indent="-228943" defTabSz="9316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34144" indent="-228943" defTabSz="9316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92029" indent="-228943" defTabSz="93167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1F53CA5-10FF-4CF4-AAB7-0C4DEF3DD22A}" type="slidenum">
              <a:rPr lang="en-US" smtClean="0"/>
              <a:pPr eaLnBrk="1" hangingPunct="1"/>
              <a:t>1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882385" eaLnBrk="1" hangingPunct="1">
              <a:spcBef>
                <a:spcPct val="0"/>
              </a:spcBef>
            </a:pP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9846748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910139-E757-45ED-869E-E2D623A59E1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0081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1804"/>
            <a:fld id="{B4558839-97E9-499F-834D-2823E01579B0}" type="slidenum">
              <a:rPr lang="en-US" smtClean="0"/>
              <a:pPr defTabSz="931804"/>
              <a:t>3</a:t>
            </a:fld>
            <a:endParaRPr 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6668062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1804"/>
            <a:fld id="{B4558839-97E9-499F-834D-2823E01579B0}" type="slidenum">
              <a:rPr lang="en-US" smtClean="0"/>
              <a:pPr defTabSz="931804"/>
              <a:t>4</a:t>
            </a:fld>
            <a:endParaRPr 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02076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910139-E757-45ED-869E-E2D623A59E1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6034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1804"/>
            <a:fld id="{B4558839-97E9-499F-834D-2823E01579B0}" type="slidenum">
              <a:rPr lang="en-US" smtClean="0"/>
              <a:pPr defTabSz="931804"/>
              <a:t>6</a:t>
            </a:fld>
            <a:endParaRPr 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0058679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1804"/>
            <a:fld id="{B4558839-97E9-499F-834D-2823E01579B0}" type="slidenum">
              <a:rPr lang="en-US" smtClean="0"/>
              <a:pPr defTabSz="931804"/>
              <a:t>7</a:t>
            </a:fld>
            <a:endParaRPr 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6828912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910139-E757-45ED-869E-E2D623A59E1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496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m5dt-5f70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500" y="296652"/>
            <a:ext cx="900100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spc="0" baseline="0">
                <a:solidFill>
                  <a:srgbClr val="4C515A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500" y="1052736"/>
            <a:ext cx="9000999" cy="4596104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cxnSp>
        <p:nvCxnSpPr>
          <p:cNvPr id="61" name="Straight Connector 60"/>
          <p:cNvCxnSpPr>
            <a:cxnSpLocks/>
          </p:cNvCxnSpPr>
          <p:nvPr/>
        </p:nvCxnSpPr>
        <p:spPr>
          <a:xfrm flipH="1">
            <a:off x="71500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500" y="8620"/>
            <a:ext cx="9001000" cy="224346"/>
          </a:xfrm>
        </p:spPr>
        <p:txBody>
          <a:bodyPr anchor="b" anchorCtr="0">
            <a:noAutofit/>
          </a:bodyPr>
          <a:lstStyle>
            <a:lvl1pPr marL="0" indent="0">
              <a:buNone/>
              <a:defRPr sz="1200"/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500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>
                <a:solidFill>
                  <a:schemeClr val="tx1"/>
                </a:solidFill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Notes &amp; Data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A0AEE61-C891-BA42-B7F1-B1A62EBB51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6" y="6345324"/>
            <a:ext cx="1476164" cy="46805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0DEC17A-1645-5447-BE15-F96248D56B9B}"/>
              </a:ext>
            </a:extLst>
          </p:cNvPr>
          <p:cNvSpPr txBox="1"/>
          <p:nvPr userDrawn="1"/>
        </p:nvSpPr>
        <p:spPr>
          <a:xfrm>
            <a:off x="-2692400" y="497840"/>
            <a:ext cx="0" cy="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9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915A646-8BAA-C943-AC84-369B29354CFD}"/>
              </a:ext>
            </a:extLst>
          </p:cNvPr>
          <p:cNvSpPr txBox="1"/>
          <p:nvPr userDrawn="1"/>
        </p:nvSpPr>
        <p:spPr>
          <a:xfrm>
            <a:off x="1763687" y="6393859"/>
            <a:ext cx="7344817" cy="40845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aseline="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Sara R. Collins, David C. Radley, and Jesse C. Baumgartner, </a:t>
            </a:r>
            <a:r>
              <a:rPr lang="en-US" sz="800" i="1" baseline="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 Trends in Employer Premiums and Deductibles, 2010–2020  </a:t>
            </a:r>
            <a:r>
              <a:rPr lang="en-US" sz="800" baseline="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(Commonwealth Fund, Jan. 2022). </a:t>
            </a:r>
            <a:r>
              <a:rPr lang="en-US" sz="800" u="none" baseline="0" dirty="0">
                <a:solidFill>
                  <a:srgbClr val="65A59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https://doi.org/10.26099/m5dt-5f70</a:t>
            </a:r>
            <a:endParaRPr lang="en-US" sz="800" u="none" baseline="0" dirty="0">
              <a:solidFill>
                <a:srgbClr val="65A59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841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8683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</p:sldLayoutIdLst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Chart Placeholder 14">
            <a:extLst>
              <a:ext uri="{FF2B5EF4-FFF2-40B4-BE49-F238E27FC236}">
                <a16:creationId xmlns:a16="http://schemas.microsoft.com/office/drawing/2014/main" id="{675CF8BD-DB49-6043-81C1-53EEE84E546F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683938818"/>
              </p:ext>
            </p:extLst>
          </p:nvPr>
        </p:nvGraphicFramePr>
        <p:xfrm>
          <a:off x="71501" y="1052513"/>
          <a:ext cx="8121814" cy="4595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9B491BE1-7AE8-4DDC-AD0D-5244CD95B1F3}"/>
              </a:ext>
            </a:extLst>
          </p:cNvPr>
          <p:cNvSpPr txBox="1"/>
          <p:nvPr/>
        </p:nvSpPr>
        <p:spPr>
          <a:xfrm>
            <a:off x="8046720" y="3561990"/>
            <a:ext cx="100584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rgbClr val="F086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Deductible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E7974AE-5BA1-4890-926F-9CDB7D5D677D}"/>
              </a:ext>
            </a:extLst>
          </p:cNvPr>
          <p:cNvSpPr txBox="1"/>
          <p:nvPr/>
        </p:nvSpPr>
        <p:spPr>
          <a:xfrm>
            <a:off x="8046720" y="2915426"/>
            <a:ext cx="1005840" cy="36576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rgbClr val="65A5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Premium contribution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C957423-D836-40E0-97D0-88659D40FE6D}"/>
              </a:ext>
            </a:extLst>
          </p:cNvPr>
          <p:cNvSpPr txBox="1"/>
          <p:nvPr/>
        </p:nvSpPr>
        <p:spPr>
          <a:xfrm>
            <a:off x="8046720" y="1564195"/>
            <a:ext cx="1005840" cy="7315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rgbClr val="1154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Combined premium contribution + deductible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21EB653-2EAA-A244-9009-6A5FFADF76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500" y="274320"/>
            <a:ext cx="9001000" cy="6858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49514A"/>
                </a:solidFill>
                <a:latin typeface="Georgia" panose="02040502050405020303" pitchFamily="18" charset="0"/>
              </a:rPr>
              <a:t>Premium contributions and deductibles added up to more than </a:t>
            </a:r>
            <a:br>
              <a:rPr lang="en-US" b="1" dirty="0">
                <a:solidFill>
                  <a:srgbClr val="49514A"/>
                </a:solidFill>
                <a:latin typeface="Georgia" panose="02040502050405020303" pitchFamily="18" charset="0"/>
              </a:rPr>
            </a:br>
            <a:r>
              <a:rPr lang="en-US" b="1" dirty="0">
                <a:solidFill>
                  <a:srgbClr val="49514A"/>
                </a:solidFill>
                <a:latin typeface="Georgia" panose="02040502050405020303" pitchFamily="18" charset="0"/>
              </a:rPr>
              <a:t>11 percent of U.S. median income in 2020.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E990361-22DD-8E4C-85AD-D74E350069F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>
              <a:spcBef>
                <a:spcPts val="250"/>
              </a:spcBef>
            </a:pPr>
            <a:r>
              <a:rPr lang="en-US" sz="800" spc="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Combined estimates of single and family premium contributions and deductibles are weighted for the distribution of single-person and family households in the state.</a:t>
            </a:r>
          </a:p>
          <a:p>
            <a:pPr>
              <a:spcBef>
                <a:spcPts val="250"/>
              </a:spcBef>
            </a:pPr>
            <a:r>
              <a:rPr lang="en-US" sz="800" spc="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Data: Premium contributions and deductibles — Medical Expenditure Panel Survey–Insurance Component (MEPS–IC), 2010–2020; Median household income and household distribution type — analysis of Current Population Survey (CPS), 2010–2021, by Mikaela Springsteen and Sherry Glied of New York University for the Commonwealth Fund.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AF9447-E537-074E-819A-EDC7BEFCBED5}"/>
              </a:ext>
            </a:extLst>
          </p:cNvPr>
          <p:cNvSpPr txBox="1"/>
          <p:nvPr/>
        </p:nvSpPr>
        <p:spPr>
          <a:xfrm>
            <a:off x="73152" y="1051560"/>
            <a:ext cx="2286000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i="1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Share of median income (%)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E849316-17A6-4AB3-BE94-E1E56E9E81AD}"/>
              </a:ext>
            </a:extLst>
          </p:cNvPr>
          <p:cNvSpPr txBox="1"/>
          <p:nvPr/>
        </p:nvSpPr>
        <p:spPr>
          <a:xfrm>
            <a:off x="73152" y="73152"/>
            <a:ext cx="8997696" cy="18288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000" dirty="0">
                <a:solidFill>
                  <a:srgbClr val="49514A"/>
                </a:solidFill>
              </a:rPr>
              <a:t>EXHIBIT 1</a:t>
            </a:r>
          </a:p>
        </p:txBody>
      </p:sp>
    </p:spTree>
    <p:extLst>
      <p:ext uri="{BB962C8B-B14F-4D97-AF65-F5344CB8AC3E}">
        <p14:creationId xmlns:p14="http://schemas.microsoft.com/office/powerpoint/2010/main" val="2793597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91" b="9091"/>
          <a:stretch/>
        </p:blipFill>
        <p:spPr>
          <a:xfrm>
            <a:off x="0" y="1600200"/>
            <a:ext cx="9144000" cy="2057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500" y="274320"/>
            <a:ext cx="9001000" cy="6858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b="1" spc="-60" dirty="0">
                <a:solidFill>
                  <a:srgbClr val="49514A"/>
                </a:solidFill>
                <a:latin typeface="Georgia" panose="02040502050405020303" pitchFamily="18" charset="0"/>
                <a:cs typeface="Calibri" panose="020F0502020204030204" pitchFamily="34" charset="0"/>
              </a:rPr>
              <a:t>In a growing number of states, worker insurance premium contributions </a:t>
            </a:r>
            <a:r>
              <a:rPr lang="en-US" b="1" dirty="0">
                <a:solidFill>
                  <a:srgbClr val="49514A"/>
                </a:solidFill>
                <a:latin typeface="Georgia" panose="02040502050405020303" pitchFamily="18" charset="0"/>
                <a:cs typeface="Calibri" panose="020F0502020204030204" pitchFamily="34" charset="0"/>
              </a:rPr>
              <a:t>and deductibles make up 10 percent or more of median income.</a:t>
            </a:r>
            <a:endParaRPr lang="en-US" b="1" dirty="0">
              <a:solidFill>
                <a:srgbClr val="49514A"/>
              </a:solidFill>
              <a:latin typeface="Georgia" panose="02040502050405020303" pitchFamily="18" charset="0"/>
            </a:endParaRP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A9CEF511-76AD-A648-AD76-0D77179D6B2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>
              <a:spcBef>
                <a:spcPts val="250"/>
              </a:spcBef>
            </a:pPr>
            <a:r>
              <a:rPr lang="en-US" sz="800" spc="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Combined estimates of single and family premium contributions and deductibles are weighted for the distribution of single-person and family households in the state.</a:t>
            </a:r>
          </a:p>
          <a:p>
            <a:pPr>
              <a:spcBef>
                <a:spcPts val="250"/>
              </a:spcBef>
            </a:pPr>
            <a:r>
              <a:rPr lang="en-US" sz="800" spc="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Data: Premium contributions and deductibles — Medical Expenditure Panel Survey–Insurance Component (MEPS–IC), 2010–2020; Median household income and household distribution type — analysis of Current Population Survey (CPS), 2010–2021, by Mikaela Springsteen and Sherry Glied of New York University for the Commonwealth Fund.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909399" y="4374085"/>
            <a:ext cx="18288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&lt;10.0% (13 states + D.C.)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09399" y="4647142"/>
            <a:ext cx="18288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10.0%–11.9% (14 states)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2064" y="3931920"/>
            <a:ext cx="8147304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1200" b="1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Average employee share of premium plus average deductible as percent of median state income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909399" y="4927208"/>
            <a:ext cx="18288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12.0%–14.9% (18 states)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E9C503-BFD7-49EA-AD8C-FB250EDB97AC}"/>
              </a:ext>
            </a:extLst>
          </p:cNvPr>
          <p:cNvSpPr txBox="1"/>
          <p:nvPr/>
        </p:nvSpPr>
        <p:spPr>
          <a:xfrm>
            <a:off x="1145323" y="1277384"/>
            <a:ext cx="914400" cy="2286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140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C4E684E-FE4A-4DFA-B3AF-118C59918976}"/>
              </a:ext>
            </a:extLst>
          </p:cNvPr>
          <p:cNvSpPr txBox="1"/>
          <p:nvPr/>
        </p:nvSpPr>
        <p:spPr>
          <a:xfrm>
            <a:off x="4252187" y="1277384"/>
            <a:ext cx="914400" cy="2286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140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976DA63-58A3-4B26-A279-B109327875FF}"/>
              </a:ext>
            </a:extLst>
          </p:cNvPr>
          <p:cNvSpPr txBox="1"/>
          <p:nvPr/>
        </p:nvSpPr>
        <p:spPr>
          <a:xfrm>
            <a:off x="7367914" y="1277384"/>
            <a:ext cx="914400" cy="2286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140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2330C10-32D4-4FEB-83F0-3BD3B9EA6F21}"/>
              </a:ext>
            </a:extLst>
          </p:cNvPr>
          <p:cNvSpPr txBox="1"/>
          <p:nvPr/>
        </p:nvSpPr>
        <p:spPr>
          <a:xfrm>
            <a:off x="3794072" y="4374085"/>
            <a:ext cx="18288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&lt;10.0% (18 states + D.C.)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E99C844-C162-4AF9-A168-618658E8CDF1}"/>
              </a:ext>
            </a:extLst>
          </p:cNvPr>
          <p:cNvSpPr txBox="1"/>
          <p:nvPr/>
        </p:nvSpPr>
        <p:spPr>
          <a:xfrm>
            <a:off x="3794072" y="4647142"/>
            <a:ext cx="18288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10.0%–11.9% (16 states)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0795C95-E2A7-4515-A02B-D88041051B20}"/>
              </a:ext>
            </a:extLst>
          </p:cNvPr>
          <p:cNvSpPr txBox="1"/>
          <p:nvPr/>
        </p:nvSpPr>
        <p:spPr>
          <a:xfrm>
            <a:off x="3794072" y="4927208"/>
            <a:ext cx="18288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12.0%–14.9% (15 states)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DD64B302-C59D-4361-8643-C0C7074217B5}"/>
              </a:ext>
            </a:extLst>
          </p:cNvPr>
          <p:cNvSpPr/>
          <p:nvPr/>
        </p:nvSpPr>
        <p:spPr>
          <a:xfrm>
            <a:off x="495948" y="4396903"/>
            <a:ext cx="136500" cy="136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A0BB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BBBFDDA-E894-43B9-93D8-D5789B2A548C}"/>
              </a:ext>
            </a:extLst>
          </p:cNvPr>
          <p:cNvSpPr/>
          <p:nvPr/>
        </p:nvSpPr>
        <p:spPr>
          <a:xfrm>
            <a:off x="495948" y="4667057"/>
            <a:ext cx="136500" cy="136500"/>
          </a:xfrm>
          <a:prstGeom prst="ellipse">
            <a:avLst/>
          </a:prstGeom>
          <a:solidFill>
            <a:srgbClr val="A0BBC9"/>
          </a:solidFill>
          <a:ln w="9525">
            <a:solidFill>
              <a:srgbClr val="A0BB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E24C553-BA3F-40D8-821B-EB1427BD7B39}"/>
              </a:ext>
            </a:extLst>
          </p:cNvPr>
          <p:cNvSpPr txBox="1"/>
          <p:nvPr/>
        </p:nvSpPr>
        <p:spPr>
          <a:xfrm>
            <a:off x="695013" y="4374085"/>
            <a:ext cx="18288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&lt;10.0% (40 states + D.C.)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EBACB21-8653-4206-944C-820F8AA7842B}"/>
              </a:ext>
            </a:extLst>
          </p:cNvPr>
          <p:cNvSpPr txBox="1"/>
          <p:nvPr/>
        </p:nvSpPr>
        <p:spPr>
          <a:xfrm>
            <a:off x="695013" y="4647142"/>
            <a:ext cx="18288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10.0%–11.9% (7 states)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DB22EBDA-F324-3F40-9340-469E76AE82F0}"/>
              </a:ext>
            </a:extLst>
          </p:cNvPr>
          <p:cNvSpPr/>
          <p:nvPr/>
        </p:nvSpPr>
        <p:spPr>
          <a:xfrm>
            <a:off x="3586921" y="4396903"/>
            <a:ext cx="136500" cy="136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A0BB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B8AF3849-1FEC-5947-A5A7-E1CDDE3E2A59}"/>
              </a:ext>
            </a:extLst>
          </p:cNvPr>
          <p:cNvSpPr/>
          <p:nvPr/>
        </p:nvSpPr>
        <p:spPr>
          <a:xfrm>
            <a:off x="3586921" y="4667057"/>
            <a:ext cx="136500" cy="136500"/>
          </a:xfrm>
          <a:prstGeom prst="ellipse">
            <a:avLst/>
          </a:prstGeom>
          <a:solidFill>
            <a:srgbClr val="A0BBC9"/>
          </a:solidFill>
          <a:ln w="9525">
            <a:solidFill>
              <a:srgbClr val="A0BB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3E03319E-2997-AD41-89BA-0B7A9161BFB2}"/>
              </a:ext>
            </a:extLst>
          </p:cNvPr>
          <p:cNvSpPr/>
          <p:nvPr/>
        </p:nvSpPr>
        <p:spPr>
          <a:xfrm>
            <a:off x="3586921" y="4944475"/>
            <a:ext cx="136500" cy="136500"/>
          </a:xfrm>
          <a:prstGeom prst="ellipse">
            <a:avLst/>
          </a:prstGeom>
          <a:solidFill>
            <a:srgbClr val="417694"/>
          </a:solidFill>
          <a:ln w="9525">
            <a:solidFill>
              <a:srgbClr val="417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3FE2ADC-90C0-E845-BA55-95750F12F5A1}"/>
              </a:ext>
            </a:extLst>
          </p:cNvPr>
          <p:cNvSpPr/>
          <p:nvPr/>
        </p:nvSpPr>
        <p:spPr>
          <a:xfrm>
            <a:off x="6700374" y="4396903"/>
            <a:ext cx="136500" cy="136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A0BB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DCE8570F-09B1-D345-A382-B920E31FB0B7}"/>
              </a:ext>
            </a:extLst>
          </p:cNvPr>
          <p:cNvSpPr/>
          <p:nvPr/>
        </p:nvSpPr>
        <p:spPr>
          <a:xfrm>
            <a:off x="6700374" y="4667057"/>
            <a:ext cx="136500" cy="136500"/>
          </a:xfrm>
          <a:prstGeom prst="ellipse">
            <a:avLst/>
          </a:prstGeom>
          <a:solidFill>
            <a:srgbClr val="A0BBC9"/>
          </a:solidFill>
          <a:ln w="9525">
            <a:solidFill>
              <a:srgbClr val="A0BB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9D2C1C65-8A14-6847-867D-4B67832B5750}"/>
              </a:ext>
            </a:extLst>
          </p:cNvPr>
          <p:cNvSpPr/>
          <p:nvPr/>
        </p:nvSpPr>
        <p:spPr>
          <a:xfrm>
            <a:off x="6700374" y="4944475"/>
            <a:ext cx="136500" cy="136500"/>
          </a:xfrm>
          <a:prstGeom prst="ellipse">
            <a:avLst/>
          </a:prstGeom>
          <a:solidFill>
            <a:srgbClr val="417694"/>
          </a:solidFill>
          <a:ln w="9525">
            <a:solidFill>
              <a:srgbClr val="417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0795C95-E2A7-4515-A02B-D88041051B20}"/>
              </a:ext>
            </a:extLst>
          </p:cNvPr>
          <p:cNvSpPr txBox="1"/>
          <p:nvPr/>
        </p:nvSpPr>
        <p:spPr>
          <a:xfrm>
            <a:off x="695013" y="4927208"/>
            <a:ext cx="18288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12.0%–13.2% (3 states)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3E03319E-2997-AD41-89BA-0B7A9161BFB2}"/>
              </a:ext>
            </a:extLst>
          </p:cNvPr>
          <p:cNvSpPr/>
          <p:nvPr/>
        </p:nvSpPr>
        <p:spPr>
          <a:xfrm>
            <a:off x="495948" y="4944475"/>
            <a:ext cx="136500" cy="136500"/>
          </a:xfrm>
          <a:prstGeom prst="ellipse">
            <a:avLst/>
          </a:prstGeom>
          <a:solidFill>
            <a:srgbClr val="417694"/>
          </a:solidFill>
          <a:ln w="9525">
            <a:solidFill>
              <a:srgbClr val="417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0795C95-E2A7-4515-A02B-D88041051B20}"/>
              </a:ext>
            </a:extLst>
          </p:cNvPr>
          <p:cNvSpPr txBox="1"/>
          <p:nvPr/>
        </p:nvSpPr>
        <p:spPr>
          <a:xfrm>
            <a:off x="3794072" y="5190328"/>
            <a:ext cx="18288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15.0%–15.6% (1 state)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3E03319E-2997-AD41-89BA-0B7A9161BFB2}"/>
              </a:ext>
            </a:extLst>
          </p:cNvPr>
          <p:cNvSpPr/>
          <p:nvPr/>
        </p:nvSpPr>
        <p:spPr>
          <a:xfrm>
            <a:off x="3586921" y="5215984"/>
            <a:ext cx="136500" cy="136500"/>
          </a:xfrm>
          <a:prstGeom prst="ellipse">
            <a:avLst/>
          </a:prstGeom>
          <a:solidFill>
            <a:srgbClr val="142B41"/>
          </a:solidFill>
          <a:ln w="9525">
            <a:solidFill>
              <a:srgbClr val="142B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0795C95-E2A7-4515-A02B-D88041051B20}"/>
              </a:ext>
            </a:extLst>
          </p:cNvPr>
          <p:cNvSpPr txBox="1"/>
          <p:nvPr/>
        </p:nvSpPr>
        <p:spPr>
          <a:xfrm>
            <a:off x="6909399" y="5190328"/>
            <a:ext cx="18288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15.0%–19.0% (5 states)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E03319E-2997-AD41-89BA-0B7A9161BFB2}"/>
              </a:ext>
            </a:extLst>
          </p:cNvPr>
          <p:cNvSpPr/>
          <p:nvPr/>
        </p:nvSpPr>
        <p:spPr>
          <a:xfrm>
            <a:off x="6700374" y="5215984"/>
            <a:ext cx="136500" cy="136500"/>
          </a:xfrm>
          <a:prstGeom prst="ellipse">
            <a:avLst/>
          </a:prstGeom>
          <a:solidFill>
            <a:srgbClr val="142B41"/>
          </a:solidFill>
          <a:ln w="9525">
            <a:solidFill>
              <a:srgbClr val="142B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322E6D1-3BAA-497A-B9F4-F86B0B73760C}"/>
              </a:ext>
            </a:extLst>
          </p:cNvPr>
          <p:cNvSpPr txBox="1"/>
          <p:nvPr/>
        </p:nvSpPr>
        <p:spPr>
          <a:xfrm>
            <a:off x="73152" y="73152"/>
            <a:ext cx="8997696" cy="18288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000" dirty="0">
                <a:solidFill>
                  <a:srgbClr val="49514A"/>
                </a:solidFill>
              </a:rPr>
              <a:t>EXHIBIT 2</a:t>
            </a:r>
          </a:p>
        </p:txBody>
      </p:sp>
    </p:spTree>
    <p:extLst>
      <p:ext uri="{BB962C8B-B14F-4D97-AF65-F5344CB8AC3E}">
        <p14:creationId xmlns:p14="http://schemas.microsoft.com/office/powerpoint/2010/main" val="3563200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500" y="274320"/>
            <a:ext cx="9001000" cy="6858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49514A"/>
                </a:solidFill>
                <a:latin typeface="Georgia" panose="02040502050405020303" pitchFamily="18" charset="0"/>
              </a:rPr>
              <a:t>Premium contributions for single coverage ranged from $852 in Hawaii to $1,895 in South Carolina.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9422907"/>
              </p:ext>
            </p:extLst>
          </p:nvPr>
        </p:nvGraphicFramePr>
        <p:xfrm>
          <a:off x="71438" y="1353313"/>
          <a:ext cx="9001125" cy="43439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F5BD2AF-C2BD-F244-A08F-0075424B94C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>
              <a:spcBef>
                <a:spcPts val="250"/>
              </a:spcBef>
            </a:pPr>
            <a:r>
              <a:rPr lang="en-US" sz="800" spc="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Employee premium contributions are for insurance policies offered by private-sector employers in the U.S.</a:t>
            </a:r>
          </a:p>
          <a:p>
            <a:pPr>
              <a:spcBef>
                <a:spcPts val="250"/>
              </a:spcBef>
            </a:pPr>
            <a:r>
              <a:rPr lang="en-US" sz="800" spc="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Data: Medical Expenditure Panel Survey–Insurance Component (MEPS–IC), 2020.</a:t>
            </a:r>
          </a:p>
        </p:txBody>
      </p:sp>
      <p:sp>
        <p:nvSpPr>
          <p:cNvPr id="1030" name="Text Box 10"/>
          <p:cNvSpPr txBox="1">
            <a:spLocks noChangeArrowheads="1"/>
          </p:cNvSpPr>
          <p:nvPr/>
        </p:nvSpPr>
        <p:spPr bwMode="auto">
          <a:xfrm>
            <a:off x="768096" y="1975104"/>
            <a:ext cx="1600200" cy="18466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U.S. average = $1,532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F69FC97-8401-7641-8C97-57BED92A6ED9}"/>
              </a:ext>
            </a:extLst>
          </p:cNvPr>
          <p:cNvSpPr txBox="1"/>
          <p:nvPr/>
        </p:nvSpPr>
        <p:spPr>
          <a:xfrm>
            <a:off x="73152" y="1051560"/>
            <a:ext cx="4572000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i="1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Employee premium contribution for single-person coverage ($)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BE53D09F-1A6D-C84B-90D7-8F31F59ECE6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589487" y="2978949"/>
            <a:ext cx="339837" cy="18466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dirty="0">
                <a:solidFill>
                  <a:srgbClr val="65A5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$852</a:t>
            </a:r>
          </a:p>
        </p:txBody>
      </p:sp>
      <p:sp>
        <p:nvSpPr>
          <p:cNvPr id="11" name="Text Box 10">
            <a:extLst>
              <a:ext uri="{FF2B5EF4-FFF2-40B4-BE49-F238E27FC236}">
                <a16:creationId xmlns:a16="http://schemas.microsoft.com/office/drawing/2014/main" id="{51AF17DF-2179-DB4A-9219-1F4D5D5E3917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8718373" y="1291787"/>
            <a:ext cx="468077" cy="18466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dirty="0">
                <a:solidFill>
                  <a:srgbClr val="65A5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$1,895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A87997D-D8D6-4FD5-A800-1EA619C23428}"/>
              </a:ext>
            </a:extLst>
          </p:cNvPr>
          <p:cNvSpPr txBox="1"/>
          <p:nvPr/>
        </p:nvSpPr>
        <p:spPr>
          <a:xfrm>
            <a:off x="73152" y="73152"/>
            <a:ext cx="8997696" cy="18288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000" dirty="0">
                <a:solidFill>
                  <a:srgbClr val="49514A"/>
                </a:solidFill>
              </a:rPr>
              <a:t>EXHIBIT 3</a:t>
            </a:r>
          </a:p>
        </p:txBody>
      </p:sp>
    </p:spTree>
    <p:extLst>
      <p:ext uri="{BB962C8B-B14F-4D97-AF65-F5344CB8AC3E}">
        <p14:creationId xmlns:p14="http://schemas.microsoft.com/office/powerpoint/2010/main" val="2707643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500" y="274320"/>
            <a:ext cx="9001000" cy="6858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49514A"/>
                </a:solidFill>
                <a:latin typeface="Georgia" panose="02040502050405020303" pitchFamily="18" charset="0"/>
              </a:rPr>
              <a:t>Premium contributions for family coverage ranged from $4,610 in Washington to $7,674 in Florida.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954868383"/>
              </p:ext>
            </p:extLst>
          </p:nvPr>
        </p:nvGraphicFramePr>
        <p:xfrm>
          <a:off x="71438" y="1353313"/>
          <a:ext cx="9001125" cy="43439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F5BD2AF-C2BD-F244-A08F-0075424B94C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>
              <a:spcBef>
                <a:spcPts val="250"/>
              </a:spcBef>
            </a:pPr>
            <a:r>
              <a:rPr lang="en-US" sz="800" spc="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Employee premium contributions are for insurance policies offered by private-sector employers in the U.S.</a:t>
            </a:r>
          </a:p>
          <a:p>
            <a:pPr>
              <a:spcBef>
                <a:spcPts val="250"/>
              </a:spcBef>
            </a:pPr>
            <a:r>
              <a:rPr lang="en-US" sz="800" spc="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Data: Medical Expenditure Panel Survey–Insurance Component (MEPS–IC), 2020.</a:t>
            </a:r>
          </a:p>
        </p:txBody>
      </p:sp>
      <p:sp>
        <p:nvSpPr>
          <p:cNvPr id="1030" name="Text Box 10"/>
          <p:cNvSpPr txBox="1">
            <a:spLocks noChangeArrowheads="1"/>
          </p:cNvSpPr>
          <p:nvPr/>
        </p:nvSpPr>
        <p:spPr bwMode="auto">
          <a:xfrm>
            <a:off x="768096" y="2039112"/>
            <a:ext cx="1600200" cy="18288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noAutofit/>
          </a:bodyPr>
          <a:lstStyle/>
          <a:p>
            <a:r>
              <a:rPr lang="en-US" sz="120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U.S. average = $5,978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F69FC97-8401-7641-8C97-57BED92A6ED9}"/>
              </a:ext>
            </a:extLst>
          </p:cNvPr>
          <p:cNvSpPr txBox="1"/>
          <p:nvPr/>
        </p:nvSpPr>
        <p:spPr>
          <a:xfrm>
            <a:off x="73152" y="1051560"/>
            <a:ext cx="4572000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i="1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Employee premium contribution for family coverage ($)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BE53D09F-1A6D-C84B-90D7-8F31F59ECE6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525368" y="2452032"/>
            <a:ext cx="468077" cy="18466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dirty="0">
                <a:solidFill>
                  <a:srgbClr val="65A5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$4,610</a:t>
            </a:r>
          </a:p>
        </p:txBody>
      </p:sp>
      <p:sp>
        <p:nvSpPr>
          <p:cNvPr id="11" name="Text Box 10">
            <a:extLst>
              <a:ext uri="{FF2B5EF4-FFF2-40B4-BE49-F238E27FC236}">
                <a16:creationId xmlns:a16="http://schemas.microsoft.com/office/drawing/2014/main" id="{51AF17DF-2179-DB4A-9219-1F4D5D5E3917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8718373" y="1251415"/>
            <a:ext cx="468077" cy="18466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dirty="0">
                <a:solidFill>
                  <a:srgbClr val="65A5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$7,674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F454E11-F2CA-46CB-8A78-0917DBB138CD}"/>
              </a:ext>
            </a:extLst>
          </p:cNvPr>
          <p:cNvSpPr txBox="1"/>
          <p:nvPr/>
        </p:nvSpPr>
        <p:spPr>
          <a:xfrm>
            <a:off x="73152" y="73152"/>
            <a:ext cx="8997696" cy="18288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000" dirty="0">
                <a:solidFill>
                  <a:srgbClr val="49514A"/>
                </a:solidFill>
              </a:rPr>
              <a:t>EXHIBIT 4</a:t>
            </a:r>
          </a:p>
        </p:txBody>
      </p:sp>
    </p:spTree>
    <p:extLst>
      <p:ext uri="{BB962C8B-B14F-4D97-AF65-F5344CB8AC3E}">
        <p14:creationId xmlns:p14="http://schemas.microsoft.com/office/powerpoint/2010/main" val="69136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152" y="594360"/>
            <a:ext cx="6858014" cy="502921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500" y="274320"/>
            <a:ext cx="9001000" cy="6858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49514A"/>
                </a:solidFill>
                <a:latin typeface="Georgia" panose="02040502050405020303" pitchFamily="18" charset="0"/>
                <a:cs typeface="Calibri" panose="020F0502020204030204" pitchFamily="34" charset="0"/>
              </a:rPr>
              <a:t>Premium contributions were more than 8.5 percent of median income in eight states.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922A878-2842-AB4D-8124-56CB1943625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>
              <a:spcBef>
                <a:spcPts val="250"/>
              </a:spcBef>
            </a:pPr>
            <a:r>
              <a:rPr lang="en-US" sz="800" spc="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Single and family premium contributions are weighted for the distribution of single-person and family households in the state.</a:t>
            </a:r>
          </a:p>
          <a:p>
            <a:pPr>
              <a:spcBef>
                <a:spcPts val="250"/>
              </a:spcBef>
            </a:pPr>
            <a:r>
              <a:rPr lang="en-US" sz="800" spc="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Data: Premium contributions — Medical Expenditure Panel Survey–Insurance Component (MEPS–IC), 2020; Median household income and household distribution type — analysis of Current Population Survey (CPS), 2020–2021, by Mikaela Springsteen and Sherry Glied of New York University for the Commonwealth Fund.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58000" y="3228244"/>
            <a:ext cx="22860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4.3%–5.9% (12 states + D.C.)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58000" y="3491705"/>
            <a:ext cx="22860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6.0%–8.5% (30 states)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29400" y="2514600"/>
            <a:ext cx="2286000" cy="54864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Average employee share of premium as percent of </a:t>
            </a:r>
            <a:br>
              <a:rPr lang="en-US" sz="120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 state income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58000" y="3755165"/>
            <a:ext cx="22860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8.6%–12.7% (8 states)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6FCE323-AC79-6F48-96A0-F77656E3134A}"/>
              </a:ext>
            </a:extLst>
          </p:cNvPr>
          <p:cNvSpPr/>
          <p:nvPr/>
        </p:nvSpPr>
        <p:spPr>
          <a:xfrm>
            <a:off x="6629400" y="3251357"/>
            <a:ext cx="137160" cy="137160"/>
          </a:xfrm>
          <a:prstGeom prst="ellipse">
            <a:avLst/>
          </a:prstGeom>
          <a:solidFill>
            <a:schemeClr val="bg1"/>
          </a:solidFill>
          <a:ln w="9525">
            <a:solidFill>
              <a:srgbClr val="A0BB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74C3EA74-A7D8-3246-B650-48214E3D48F4}"/>
              </a:ext>
            </a:extLst>
          </p:cNvPr>
          <p:cNvSpPr/>
          <p:nvPr/>
        </p:nvSpPr>
        <p:spPr>
          <a:xfrm>
            <a:off x="6629400" y="3518057"/>
            <a:ext cx="137160" cy="137160"/>
          </a:xfrm>
          <a:prstGeom prst="ellipse">
            <a:avLst/>
          </a:prstGeom>
          <a:solidFill>
            <a:srgbClr val="A0BBC9"/>
          </a:solidFill>
          <a:ln w="9525">
            <a:solidFill>
              <a:srgbClr val="A0BB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CE19C52-B372-B642-8895-A2866717D4BA}"/>
              </a:ext>
            </a:extLst>
          </p:cNvPr>
          <p:cNvSpPr/>
          <p:nvPr/>
        </p:nvSpPr>
        <p:spPr>
          <a:xfrm>
            <a:off x="6629400" y="3784757"/>
            <a:ext cx="137160" cy="137160"/>
          </a:xfrm>
          <a:prstGeom prst="ellipse">
            <a:avLst/>
          </a:prstGeom>
          <a:solidFill>
            <a:srgbClr val="417694"/>
          </a:solidFill>
          <a:ln w="9525">
            <a:solidFill>
              <a:srgbClr val="417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EC09903-272C-4C24-9E65-8657ABEBE926}"/>
              </a:ext>
            </a:extLst>
          </p:cNvPr>
          <p:cNvSpPr txBox="1"/>
          <p:nvPr/>
        </p:nvSpPr>
        <p:spPr>
          <a:xfrm>
            <a:off x="73152" y="73152"/>
            <a:ext cx="8997696" cy="18288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000" dirty="0">
                <a:solidFill>
                  <a:srgbClr val="49514A"/>
                </a:solidFill>
              </a:rPr>
              <a:t>EXHIBIT 5</a:t>
            </a:r>
          </a:p>
        </p:txBody>
      </p:sp>
    </p:spTree>
    <p:extLst>
      <p:ext uri="{BB962C8B-B14F-4D97-AF65-F5344CB8AC3E}">
        <p14:creationId xmlns:p14="http://schemas.microsoft.com/office/powerpoint/2010/main" val="3379679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500" y="274320"/>
            <a:ext cx="9001000" cy="6858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49514A"/>
                </a:solidFill>
                <a:latin typeface="Georgia" panose="02040502050405020303" pitchFamily="18" charset="0"/>
              </a:rPr>
              <a:t>Family premium contributions by workers in lower-wage </a:t>
            </a:r>
            <a:r>
              <a:rPr lang="en-US" b="1">
                <a:solidFill>
                  <a:srgbClr val="49514A"/>
                </a:solidFill>
                <a:latin typeface="Georgia" panose="02040502050405020303" pitchFamily="18" charset="0"/>
              </a:rPr>
              <a:t>firms were </a:t>
            </a:r>
            <a:r>
              <a:rPr lang="en-US" b="1" dirty="0">
                <a:solidFill>
                  <a:srgbClr val="49514A"/>
                </a:solidFill>
                <a:latin typeface="Georgia" panose="02040502050405020303" pitchFamily="18" charset="0"/>
              </a:rPr>
              <a:t>higher than those for workers in higher-wage firms.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5F800AF-233B-C84E-8679-5F1A2F8F037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>
              <a:spcBef>
                <a:spcPts val="250"/>
              </a:spcBef>
            </a:pPr>
            <a:r>
              <a:rPr lang="en-US" sz="800" spc="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To form wage quartiles, MEPS-IC places employers in order from lowest to highest average payroll per employee. Quartile 1 starts with the firm with the lowest average wage and extends until it includes 25% of total employment. Quartiles 2 through 4 follow the same procedure.</a:t>
            </a:r>
          </a:p>
          <a:p>
            <a:pPr>
              <a:spcBef>
                <a:spcPts val="250"/>
              </a:spcBef>
            </a:pPr>
            <a:r>
              <a:rPr lang="en-US" sz="800" spc="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Data: Medical Expenditure Panel Survey–Insurance Component (MEPS–IC), 2020.</a:t>
            </a:r>
          </a:p>
        </p:txBody>
      </p:sp>
      <p:graphicFrame>
        <p:nvGraphicFramePr>
          <p:cNvPr id="7" name="Chart Placeholder 15">
            <a:extLst>
              <a:ext uri="{FF2B5EF4-FFF2-40B4-BE49-F238E27FC236}">
                <a16:creationId xmlns:a16="http://schemas.microsoft.com/office/drawing/2014/main" id="{2EB9E228-5098-40B0-B76C-FAD0F870FAE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9309212"/>
              </p:ext>
            </p:extLst>
          </p:nvPr>
        </p:nvGraphicFramePr>
        <p:xfrm>
          <a:off x="104094" y="1783897"/>
          <a:ext cx="9001125" cy="3400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24C09616-87A4-42F1-B989-517C513FFA57}"/>
              </a:ext>
            </a:extLst>
          </p:cNvPr>
          <p:cNvSpPr txBox="1"/>
          <p:nvPr/>
        </p:nvSpPr>
        <p:spPr>
          <a:xfrm>
            <a:off x="73152" y="1051560"/>
            <a:ext cx="6858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i="1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Average employee premium contribution paid for family coverage, by average wage of employer ($)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DD860AB-BEAD-4B2C-ACF2-9F4CE7F81660}"/>
              </a:ext>
            </a:extLst>
          </p:cNvPr>
          <p:cNvSpPr txBox="1"/>
          <p:nvPr/>
        </p:nvSpPr>
        <p:spPr>
          <a:xfrm>
            <a:off x="73152" y="73152"/>
            <a:ext cx="8997696" cy="18288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000" dirty="0">
                <a:solidFill>
                  <a:srgbClr val="49514A"/>
                </a:solidFill>
              </a:rPr>
              <a:t>EXHIBIT 6</a:t>
            </a:r>
          </a:p>
        </p:txBody>
      </p:sp>
    </p:spTree>
    <p:extLst>
      <p:ext uri="{BB962C8B-B14F-4D97-AF65-F5344CB8AC3E}">
        <p14:creationId xmlns:p14="http://schemas.microsoft.com/office/powerpoint/2010/main" val="2534079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500" y="274320"/>
            <a:ext cx="9001000" cy="75608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49514A"/>
                </a:solidFill>
                <a:latin typeface="Georgia" panose="02040502050405020303" pitchFamily="18" charset="0"/>
              </a:rPr>
              <a:t>Deductibles for single coverage ranged from $1,346 in Hawaii to $2,517 in Montana.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663661848"/>
              </p:ext>
            </p:extLst>
          </p:nvPr>
        </p:nvGraphicFramePr>
        <p:xfrm>
          <a:off x="71438" y="1259908"/>
          <a:ext cx="9001125" cy="4528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5F800AF-233B-C84E-8679-5F1A2F8F037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>
              <a:spcBef>
                <a:spcPts val="250"/>
              </a:spcBef>
            </a:pPr>
            <a:r>
              <a:rPr lang="en-US" sz="800" spc="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Deductibles are for insurance policies offered by private-sector employers in the U.S. that had a deductible.</a:t>
            </a:r>
          </a:p>
          <a:p>
            <a:pPr>
              <a:spcBef>
                <a:spcPts val="250"/>
              </a:spcBef>
            </a:pPr>
            <a:r>
              <a:rPr lang="en-US" sz="800" spc="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Data: Medical Expenditure Panel Survey–Insurance Component (MEPS–IC), 2020.</a:t>
            </a:r>
          </a:p>
        </p:txBody>
      </p:sp>
      <p:sp>
        <p:nvSpPr>
          <p:cNvPr id="1030" name="Text Box 10"/>
          <p:cNvSpPr txBox="1">
            <a:spLocks noChangeArrowheads="1"/>
          </p:cNvSpPr>
          <p:nvPr/>
        </p:nvSpPr>
        <p:spPr bwMode="auto">
          <a:xfrm>
            <a:off x="768096" y="1947672"/>
            <a:ext cx="1600200" cy="18466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U.S. average = $1,945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8EFAC6D-3071-5C42-BA08-96FADB0776FB}"/>
              </a:ext>
            </a:extLst>
          </p:cNvPr>
          <p:cNvSpPr txBox="1"/>
          <p:nvPr/>
        </p:nvSpPr>
        <p:spPr>
          <a:xfrm>
            <a:off x="73152" y="1051560"/>
            <a:ext cx="3200400" cy="18466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i="1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Single-person deductible ($)</a:t>
            </a:r>
          </a:p>
        </p:txBody>
      </p:sp>
      <p:sp>
        <p:nvSpPr>
          <p:cNvPr id="9" name="Text Box 10">
            <a:extLst>
              <a:ext uri="{FF2B5EF4-FFF2-40B4-BE49-F238E27FC236}">
                <a16:creationId xmlns:a16="http://schemas.microsoft.com/office/drawing/2014/main" id="{8F37FBF6-65DD-1C45-96DD-9605CC485E8C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527264" y="2566919"/>
            <a:ext cx="468077" cy="18466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dirty="0">
                <a:solidFill>
                  <a:srgbClr val="65A5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$1,346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9E23ABB7-BD2B-0C48-A376-52B61517225A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8751455" y="1145055"/>
            <a:ext cx="468077" cy="18466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dirty="0">
                <a:solidFill>
                  <a:srgbClr val="65A5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$2,517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DB46393-E9BB-4BDE-927F-9EBAE3C33597}"/>
              </a:ext>
            </a:extLst>
          </p:cNvPr>
          <p:cNvSpPr txBox="1"/>
          <p:nvPr/>
        </p:nvSpPr>
        <p:spPr>
          <a:xfrm>
            <a:off x="73152" y="73152"/>
            <a:ext cx="8997696" cy="18288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000" dirty="0">
                <a:solidFill>
                  <a:srgbClr val="49514A"/>
                </a:solidFill>
              </a:rPr>
              <a:t>EXHIBIT 7</a:t>
            </a:r>
          </a:p>
        </p:txBody>
      </p:sp>
    </p:spTree>
    <p:extLst>
      <p:ext uri="{BB962C8B-B14F-4D97-AF65-F5344CB8AC3E}">
        <p14:creationId xmlns:p14="http://schemas.microsoft.com/office/powerpoint/2010/main" val="1269544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195" y="594360"/>
            <a:ext cx="6858014" cy="502921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500" y="274320"/>
            <a:ext cx="9001000" cy="6858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49514A"/>
                </a:solidFill>
                <a:latin typeface="Georgia" panose="02040502050405020303" pitchFamily="18" charset="0"/>
              </a:rPr>
              <a:t>Average deductibles amounted to 5 percent or more of median income in 22 states.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188F5F2-71AF-A148-9C02-20B63447826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>
              <a:spcBef>
                <a:spcPts val="250"/>
              </a:spcBef>
            </a:pPr>
            <a:r>
              <a:rPr lang="en-US" sz="800" spc="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Single and family deductibles are weighted for the distribution of single-person and family households in the state.</a:t>
            </a:r>
          </a:p>
          <a:p>
            <a:pPr>
              <a:spcBef>
                <a:spcPts val="250"/>
              </a:spcBef>
            </a:pPr>
            <a:r>
              <a:rPr lang="en-US" sz="800" spc="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Data: Deductibles — Medical Expenditure Panel Survey–Insurance Component (MEPS–IC), 2020; Median household income and household distribution type — analysis of Current Population Survey (CPS), 2020–2021, by Mikaela Springsteen and Sherry Glied of New York University for the Commonwealth Fund.</a:t>
            </a:r>
          </a:p>
        </p:txBody>
      </p:sp>
      <p:sp>
        <p:nvSpPr>
          <p:cNvPr id="14" name="Oval 13"/>
          <p:cNvSpPr/>
          <p:nvPr/>
        </p:nvSpPr>
        <p:spPr>
          <a:xfrm>
            <a:off x="6629400" y="3255264"/>
            <a:ext cx="137160" cy="137160"/>
          </a:xfrm>
          <a:prstGeom prst="ellipse">
            <a:avLst/>
          </a:prstGeom>
          <a:solidFill>
            <a:schemeClr val="bg1"/>
          </a:solidFill>
          <a:ln w="9525">
            <a:solidFill>
              <a:srgbClr val="A3C9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6629400" y="3520440"/>
            <a:ext cx="137160" cy="137160"/>
          </a:xfrm>
          <a:prstGeom prst="ellipse">
            <a:avLst/>
          </a:prstGeom>
          <a:solidFill>
            <a:srgbClr val="A0BBC9"/>
          </a:solidFill>
          <a:ln w="9525">
            <a:solidFill>
              <a:srgbClr val="A0BB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58000" y="3227832"/>
            <a:ext cx="22860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2.6%–3.9% (10 states + D.C.)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58000" y="3493008"/>
            <a:ext cx="22860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4.0%–4.9% (18 states)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29399" y="2697480"/>
            <a:ext cx="2286000" cy="36576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Average deductible as percent of median state income</a:t>
            </a:r>
          </a:p>
        </p:txBody>
      </p:sp>
      <p:sp>
        <p:nvSpPr>
          <p:cNvPr id="20" name="Oval 19"/>
          <p:cNvSpPr/>
          <p:nvPr/>
        </p:nvSpPr>
        <p:spPr>
          <a:xfrm>
            <a:off x="6629400" y="3785616"/>
            <a:ext cx="137160" cy="137160"/>
          </a:xfrm>
          <a:prstGeom prst="ellipse">
            <a:avLst/>
          </a:prstGeom>
          <a:solidFill>
            <a:srgbClr val="417694"/>
          </a:solidFill>
          <a:ln w="9525">
            <a:solidFill>
              <a:srgbClr val="417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858000" y="3758184"/>
            <a:ext cx="2286000" cy="1828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200" dirty="0">
                <a:solidFill>
                  <a:srgbClr val="4951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5.0%–7.4% (22 states)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9911571-038C-48A1-AFC0-32E764BD437A}"/>
              </a:ext>
            </a:extLst>
          </p:cNvPr>
          <p:cNvSpPr txBox="1"/>
          <p:nvPr/>
        </p:nvSpPr>
        <p:spPr>
          <a:xfrm>
            <a:off x="73152" y="73152"/>
            <a:ext cx="8997696" cy="18288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000" dirty="0">
                <a:solidFill>
                  <a:srgbClr val="49514A"/>
                </a:solidFill>
              </a:rPr>
              <a:t>EXHIBIT 8</a:t>
            </a:r>
          </a:p>
        </p:txBody>
      </p:sp>
    </p:spTree>
    <p:extLst>
      <p:ext uri="{BB962C8B-B14F-4D97-AF65-F5344CB8AC3E}">
        <p14:creationId xmlns:p14="http://schemas.microsoft.com/office/powerpoint/2010/main" val="3225488485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Custom 2">
      <a:dk1>
        <a:srgbClr val="4C515A"/>
      </a:dk1>
      <a:lt1>
        <a:srgbClr val="FFFFFF"/>
      </a:lt1>
      <a:dk2>
        <a:srgbClr val="044C7F"/>
      </a:dk2>
      <a:lt2>
        <a:srgbClr val="4ABDBC"/>
      </a:lt2>
      <a:accent1>
        <a:srgbClr val="044C7F"/>
      </a:accent1>
      <a:accent2>
        <a:srgbClr val="F47920"/>
      </a:accent2>
      <a:accent3>
        <a:srgbClr val="4ABDBC"/>
      </a:accent3>
      <a:accent4>
        <a:srgbClr val="71B254"/>
      </a:accent4>
      <a:accent5>
        <a:srgbClr val="5F5A9D"/>
      </a:accent5>
      <a:accent6>
        <a:srgbClr val="E6C278"/>
      </a:accent6>
      <a:hlink>
        <a:srgbClr val="49BDBC"/>
      </a:hlink>
      <a:folHlink>
        <a:srgbClr val="4ABDBC"/>
      </a:folHlink>
    </a:clrScheme>
    <a:fontScheme name="CMW (Brand Fonts) V1.0">
      <a:majorFont>
        <a:latin typeface="Berlingske Serif Text"/>
        <a:ea typeface=""/>
        <a:cs typeface=""/>
      </a:majorFont>
      <a:minorFont>
        <a:latin typeface="InterFa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 anchor="ctr" anchorCtr="0">
        <a:noAutofit/>
      </a:bodyPr>
      <a:lstStyle>
        <a:defPPr marL="0" marR="0" indent="0" algn="l" defTabSz="1219170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sz="9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3" ma:contentTypeDescription="Create a new document." ma:contentTypeScope="" ma:versionID="3d7e81bc372b3a73e50742b19d1dcbc1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da2f94c216c490a95acb2fe195904569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319325B-E6BB-4F51-9482-2650DE1E7D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e91428-62e1-404e-8dba-d479e0ef01ba"/>
    <ds:schemaRef ds:uri="fd0705cf-2316-48c0-96f8-e5d689de0d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359C324-460F-4D7A-BB3E-DA52A6D9D8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5359AAA-2532-4133-B895-33F7979235C9}">
  <ds:schemaRefs>
    <ds:schemaRef ds:uri="http://purl.org/dc/dcmitype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purl.org/dc/terms/"/>
    <ds:schemaRef ds:uri="http://schemas.microsoft.com/office/2006/documentManagement/types"/>
    <ds:schemaRef ds:uri="29e91428-62e1-404e-8dba-d479e0ef01ba"/>
    <ds:schemaRef ds:uri="http://purl.org/dc/elements/1.1/"/>
    <ds:schemaRef ds:uri="fd0705cf-2316-48c0-96f8-e5d689de0d99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2128</TotalTime>
  <Words>918</Words>
  <Application>Microsoft Office PowerPoint</Application>
  <PresentationFormat>On-screen Show (4:3)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Berlingske Serif Text</vt:lpstr>
      <vt:lpstr>Georgia</vt:lpstr>
      <vt:lpstr>InterFace</vt:lpstr>
      <vt:lpstr>2_Office Theme</vt:lpstr>
      <vt:lpstr>Premium contributions and deductibles added up to more than  11 percent of U.S. median income in 2020.</vt:lpstr>
      <vt:lpstr>In a growing number of states, worker insurance premium contributions and deductibles make up 10 percent or more of median income.</vt:lpstr>
      <vt:lpstr>Premium contributions for single coverage ranged from $852 in Hawaii to $1,895 in South Carolina.</vt:lpstr>
      <vt:lpstr>Premium contributions for family coverage ranged from $4,610 in Washington to $7,674 in Florida.</vt:lpstr>
      <vt:lpstr>Premium contributions were more than 8.5 percent of median income in eight states.</vt:lpstr>
      <vt:lpstr>Family premium contributions by workers in lower-wage firms were higher than those for workers in higher-wage firms.</vt:lpstr>
      <vt:lpstr>Deductibles for single coverage ranged from $1,346 in Hawaii to $2,517 in Montana.</vt:lpstr>
      <vt:lpstr>Average deductibles amounted to 5 percent or more of median income in 22 states.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Exhibits — State Trends in Employer Premiums and Deductibles, 2010–2020</dc:title>
  <dc:creator>SRC@CMWF.org;DR@CMWF.org;jb@cmwf.org</dc:creator>
  <cp:lastModifiedBy>Paul Frame</cp:lastModifiedBy>
  <cp:revision>11</cp:revision>
  <cp:lastPrinted>2019-11-19T22:22:41Z</cp:lastPrinted>
  <dcterms:created xsi:type="dcterms:W3CDTF">2007-03-19T13:30:17Z</dcterms:created>
  <dcterms:modified xsi:type="dcterms:W3CDTF">2021-12-16T18:21:06Z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  <property fmtid="{D5CDD505-2E9C-101B-9397-08002B2CF9AE}" pid="3" name="Order">
    <vt:r8>6299800</vt:r8>
  </property>
</Properties>
</file>