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7"/>
  </p:notesMasterIdLst>
  <p:handoutMasterIdLst>
    <p:handoutMasterId r:id="rId18"/>
  </p:handoutMasterIdLst>
  <p:sldIdLst>
    <p:sldId id="493" r:id="rId5"/>
    <p:sldId id="445" r:id="rId6"/>
    <p:sldId id="277" r:id="rId7"/>
    <p:sldId id="284" r:id="rId8"/>
    <p:sldId id="288" r:id="rId9"/>
    <p:sldId id="273" r:id="rId10"/>
    <p:sldId id="494" r:id="rId11"/>
    <p:sldId id="495" r:id="rId12"/>
    <p:sldId id="496" r:id="rId13"/>
    <p:sldId id="497" r:id="rId14"/>
    <p:sldId id="498" r:id="rId15"/>
    <p:sldId id="499" r:id="rId16"/>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25" clrIdx="1"/>
  <p:cmAuthor id="3" name="Shanoor Seervai" initials="SS" lastIdx="2" clrIdx="2"/>
  <p:cmAuthor id="4" name="Jen Wilson" initials="JW" lastIdx="2" clrIdx="3"/>
  <p:cmAuthor id="5" name="Jen Wilson" initials="JW [2]" lastIdx="1" clrIdx="4"/>
  <p:cmAuthor id="6" name="Laura Gannon" initials="LG" lastIdx="24" clrIdx="5"/>
  <p:cmAuthor id="7" name="Chris Hollander" initials="CH" lastIdx="2" clrIdx="6"/>
  <p:cmAuthor id="8" name="Chris Hollander" initials="CH [2]" lastIdx="1" clrIdx="7"/>
  <p:cmAuthor id="9" name="Chris Hollander" initials="CH [3]" lastIdx="1" clrIdx="8"/>
  <p:cmAuthor id="10" name="Chris Hollander" initials="CH [4]" lastIdx="1" clrIdx="9"/>
  <p:cmAuthor id="11" name="Jen Wilson" initials="MOU" lastIdx="1" clrIdx="10">
    <p:extLst>
      <p:ext uri="{19B8F6BF-5375-455C-9EA6-DF929625EA0E}">
        <p15:presenceInfo xmlns:p15="http://schemas.microsoft.com/office/powerpoint/2012/main" userId="Jen Wilson" providerId="None"/>
      </p:ext>
    </p:extLst>
  </p:cmAuthor>
  <p:cmAuthor id="12" name="Barry A. Scholl" initials="BAS" lastIdx="6" clrIdx="11">
    <p:extLst>
      <p:ext uri="{19B8F6BF-5375-455C-9EA6-DF929625EA0E}">
        <p15:presenceInfo xmlns:p15="http://schemas.microsoft.com/office/powerpoint/2012/main" userId="S-1-5-21-1004529278-3813118908-2288687658-1188" providerId="AD"/>
      </p:ext>
    </p:extLst>
  </p:cmAuthor>
  <p:cmAuthor id="13" name="Elizabeth Fowler" initials="EF" lastIdx="4" clrIdx="12">
    <p:extLst>
      <p:ext uri="{19B8F6BF-5375-455C-9EA6-DF929625EA0E}">
        <p15:presenceInfo xmlns:p15="http://schemas.microsoft.com/office/powerpoint/2012/main" userId="S::ef@cmwf.org::710cfe12-8559-476c-8cf8-59d12e0383eb" providerId="AD"/>
      </p:ext>
    </p:extLst>
  </p:cmAuthor>
  <p:cmAuthor id="14" name="Barry A. Scholl" initials="BAS [2]" lastIdx="11" clrIdx="13">
    <p:extLst>
      <p:ext uri="{19B8F6BF-5375-455C-9EA6-DF929625EA0E}">
        <p15:presenceInfo xmlns:p15="http://schemas.microsoft.com/office/powerpoint/2012/main" userId="S::bas@cmwf.org::9b1eec93-07c6-4a8b-9a40-139c8d674f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E68"/>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279"/>
    <p:restoredTop sz="96357" autoAdjust="0"/>
  </p:normalViewPr>
  <p:slideViewPr>
    <p:cSldViewPr snapToGrid="0">
      <p:cViewPr varScale="1">
        <p:scale>
          <a:sx n="105" d="100"/>
          <a:sy n="105" d="100"/>
        </p:scale>
        <p:origin x="192" y="1920"/>
      </p:cViewPr>
      <p:guideLst>
        <p:guide orient="horz" pos="156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659507578767654E-2"/>
          <c:y val="3.3016466637770366E-2"/>
          <c:w val="0.93019524109283103"/>
          <c:h val="0.96070024215226713"/>
        </c:manualLayout>
      </c:layout>
      <c:barChart>
        <c:barDir val="bar"/>
        <c:grouping val="clustered"/>
        <c:varyColors val="0"/>
        <c:ser>
          <c:idx val="0"/>
          <c:order val="0"/>
          <c:tx>
            <c:strRef>
              <c:f>Sheet1!$B$1</c:f>
              <c:strCache>
                <c:ptCount val="1"/>
                <c:pt idx="0">
                  <c:v>Series 1</c:v>
                </c:pt>
              </c:strCache>
            </c:strRef>
          </c:tx>
          <c:spPr>
            <a:solidFill>
              <a:schemeClr val="bg2"/>
            </a:solidFill>
            <a:ln>
              <a:noFill/>
            </a:ln>
            <a:effectLst/>
          </c:spPr>
          <c:invertIfNegative val="0"/>
          <c:dPt>
            <c:idx val="1"/>
            <c:invertIfNegative val="0"/>
            <c:bubble3D val="0"/>
            <c:spPr>
              <a:solidFill>
                <a:schemeClr val="bg2"/>
              </a:solidFill>
              <a:ln>
                <a:noFill/>
              </a:ln>
              <a:effectLst/>
            </c:spPr>
            <c:extLst>
              <c:ext xmlns:c16="http://schemas.microsoft.com/office/drawing/2014/chart" uri="{C3380CC4-5D6E-409C-BE32-E72D297353CC}">
                <c16:uniqueId val="{00000003-C1E7-44EE-84AC-4969A852F15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US</c:v>
                </c:pt>
                <c:pt idx="1">
                  <c:v>UK</c:v>
                </c:pt>
                <c:pt idx="2">
                  <c:v>SWIZ</c:v>
                </c:pt>
                <c:pt idx="3">
                  <c:v>SWE</c:v>
                </c:pt>
                <c:pt idx="4">
                  <c:v>NOR</c:v>
                </c:pt>
                <c:pt idx="5">
                  <c:v>NZ</c:v>
                </c:pt>
                <c:pt idx="6">
                  <c:v>NETH</c:v>
                </c:pt>
                <c:pt idx="7">
                  <c:v>GER</c:v>
                </c:pt>
                <c:pt idx="8">
                  <c:v>FRA</c:v>
                </c:pt>
                <c:pt idx="9">
                  <c:v>CAN</c:v>
                </c:pt>
                <c:pt idx="10">
                  <c:v>AUS</c:v>
                </c:pt>
              </c:strCache>
            </c:strRef>
          </c:cat>
          <c:val>
            <c:numRef>
              <c:f>Sheet1!$B$2:$B$12</c:f>
              <c:numCache>
                <c:formatCode>0%</c:formatCode>
                <c:ptCount val="11"/>
                <c:pt idx="0">
                  <c:v>0.2</c:v>
                </c:pt>
                <c:pt idx="1">
                  <c:v>0.04</c:v>
                </c:pt>
                <c:pt idx="2">
                  <c:v>0.34</c:v>
                </c:pt>
                <c:pt idx="3">
                  <c:v>0.04</c:v>
                </c:pt>
                <c:pt idx="4">
                  <c:v>0.05</c:v>
                </c:pt>
                <c:pt idx="5">
                  <c:v>0.11</c:v>
                </c:pt>
                <c:pt idx="6">
                  <c:v>0.04</c:v>
                </c:pt>
                <c:pt idx="7">
                  <c:v>0.05</c:v>
                </c:pt>
                <c:pt idx="8">
                  <c:v>0.04</c:v>
                </c:pt>
                <c:pt idx="9">
                  <c:v>0.12</c:v>
                </c:pt>
                <c:pt idx="10">
                  <c:v>0.19</c:v>
                </c:pt>
              </c:numCache>
            </c:numRef>
          </c:val>
          <c:extLst>
            <c:ext xmlns:c16="http://schemas.microsoft.com/office/drawing/2014/chart" uri="{C3380CC4-5D6E-409C-BE32-E72D297353CC}">
              <c16:uniqueId val="{00000000-C1A3-468F-8F88-7DFBFE641F9C}"/>
            </c:ext>
          </c:extLst>
        </c:ser>
        <c:dLbls>
          <c:dLblPos val="inEnd"/>
          <c:showLegendKey val="0"/>
          <c:showVal val="1"/>
          <c:showCatName val="0"/>
          <c:showSerName val="0"/>
          <c:showPercent val="0"/>
          <c:showBubbleSize val="0"/>
        </c:dLbls>
        <c:gapWidth val="20"/>
        <c:axId val="788098048"/>
        <c:axId val="78810362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US</c:v>
                      </c:pt>
                      <c:pt idx="1">
                        <c:v>UK</c:v>
                      </c:pt>
                      <c:pt idx="2">
                        <c:v>SWIZ</c:v>
                      </c:pt>
                      <c:pt idx="3">
                        <c:v>SWE</c:v>
                      </c:pt>
                      <c:pt idx="4">
                        <c:v>NOR</c:v>
                      </c:pt>
                      <c:pt idx="5">
                        <c:v>NZ</c:v>
                      </c:pt>
                      <c:pt idx="6">
                        <c:v>NETH</c:v>
                      </c:pt>
                      <c:pt idx="7">
                        <c:v>GER</c:v>
                      </c:pt>
                      <c:pt idx="8">
                        <c:v>FRA</c:v>
                      </c:pt>
                      <c:pt idx="9">
                        <c:v>CAN</c:v>
                      </c:pt>
                      <c:pt idx="10">
                        <c:v>AUS</c:v>
                      </c:pt>
                    </c:strCache>
                  </c:strRef>
                </c:cat>
                <c:val>
                  <c:numRef>
                    <c:extLst>
                      <c:ext uri="{02D57815-91ED-43cb-92C2-25804820EDAC}">
                        <c15:formulaRef>
                          <c15:sqref>Sheet1!$C$2:$C$12</c15:sqref>
                        </c15:formulaRef>
                      </c:ext>
                    </c:extLst>
                    <c:numCache>
                      <c:formatCode>General</c:formatCode>
                      <c:ptCount val="11"/>
                    </c:numCache>
                  </c:numRef>
                </c:val>
                <c:extLst>
                  <c:ext xmlns:c16="http://schemas.microsoft.com/office/drawing/2014/chart" uri="{C3380CC4-5D6E-409C-BE32-E72D297353CC}">
                    <c16:uniqueId val="{00000001-C1A3-468F-8F88-7DFBFE641F9C}"/>
                  </c:ext>
                </c:extLst>
              </c15:ser>
            </c15:filteredBarSeries>
          </c:ext>
        </c:extLst>
      </c:barChart>
      <c:catAx>
        <c:axId val="7880980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88103624"/>
        <c:crosses val="autoZero"/>
        <c:auto val="1"/>
        <c:lblAlgn val="ctr"/>
        <c:lblOffset val="100"/>
        <c:noMultiLvlLbl val="0"/>
      </c:catAx>
      <c:valAx>
        <c:axId val="788103624"/>
        <c:scaling>
          <c:orientation val="minMax"/>
        </c:scaling>
        <c:delete val="1"/>
        <c:axPos val="b"/>
        <c:numFmt formatCode="0%" sourceLinked="1"/>
        <c:majorTickMark val="none"/>
        <c:minorTickMark val="none"/>
        <c:tickLblPos val="nextTo"/>
        <c:crossAx val="7880980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3892645729812119E-2"/>
          <c:w val="0.99188147721372222"/>
          <c:h val="0.8279800966487722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12"/>
            <c:invertIfNegative val="0"/>
            <c:bubble3D val="0"/>
            <c:spPr>
              <a:solidFill>
                <a:schemeClr val="accent4"/>
              </a:solidFill>
              <a:ln>
                <a:noFill/>
              </a:ln>
              <a:effectLst/>
            </c:spPr>
            <c:extLst>
              <c:ext xmlns:c16="http://schemas.microsoft.com/office/drawing/2014/chart" uri="{C3380CC4-5D6E-409C-BE32-E72D297353CC}">
                <c16:uniqueId val="{00000001-422E-E34D-A592-A6786F089A12}"/>
              </c:ext>
            </c:extLst>
          </c:dPt>
          <c:dPt>
            <c:idx val="13"/>
            <c:invertIfNegative val="0"/>
            <c:bubble3D val="0"/>
            <c:spPr>
              <a:solidFill>
                <a:schemeClr val="accent4"/>
              </a:solidFill>
              <a:ln>
                <a:noFill/>
              </a:ln>
              <a:effectLst/>
            </c:spPr>
            <c:extLst>
              <c:ext xmlns:c16="http://schemas.microsoft.com/office/drawing/2014/chart" uri="{C3380CC4-5D6E-409C-BE32-E72D297353CC}">
                <c16:uniqueId val="{00000003-422E-E34D-A592-A6786F089A12}"/>
              </c:ext>
            </c:extLst>
          </c:dPt>
          <c:dPt>
            <c:idx val="14"/>
            <c:invertIfNegative val="0"/>
            <c:bubble3D val="0"/>
            <c:spPr>
              <a:solidFill>
                <a:schemeClr val="accent4"/>
              </a:solidFill>
              <a:ln>
                <a:noFill/>
              </a:ln>
              <a:effectLst/>
            </c:spPr>
            <c:extLst>
              <c:ext xmlns:c16="http://schemas.microsoft.com/office/drawing/2014/chart" uri="{C3380CC4-5D6E-409C-BE32-E72D297353CC}">
                <c16:uniqueId val="{00000005-422E-E34D-A592-A6786F089A12}"/>
              </c:ext>
            </c:extLst>
          </c:dPt>
          <c:dPt>
            <c:idx val="15"/>
            <c:invertIfNegative val="0"/>
            <c:bubble3D val="0"/>
            <c:spPr>
              <a:solidFill>
                <a:schemeClr val="accent4"/>
              </a:solidFill>
              <a:ln>
                <a:noFill/>
              </a:ln>
              <a:effectLst/>
            </c:spPr>
            <c:extLst>
              <c:ext xmlns:c16="http://schemas.microsoft.com/office/drawing/2014/chart" uri="{C3380CC4-5D6E-409C-BE32-E72D297353CC}">
                <c16:uniqueId val="{00000007-422E-E34D-A592-A6786F089A12}"/>
              </c:ext>
            </c:extLst>
          </c:dPt>
          <c:dPt>
            <c:idx val="16"/>
            <c:invertIfNegative val="0"/>
            <c:bubble3D val="0"/>
            <c:spPr>
              <a:solidFill>
                <a:schemeClr val="accent4"/>
              </a:solidFill>
              <a:ln>
                <a:noFill/>
              </a:ln>
              <a:effectLst/>
            </c:spPr>
            <c:extLst>
              <c:ext xmlns:c16="http://schemas.microsoft.com/office/drawing/2014/chart" uri="{C3380CC4-5D6E-409C-BE32-E72D297353CC}">
                <c16:uniqueId val="{00000009-422E-E34D-A592-A6786F089A12}"/>
              </c:ext>
            </c:extLst>
          </c:dPt>
          <c:dPt>
            <c:idx val="17"/>
            <c:invertIfNegative val="0"/>
            <c:bubble3D val="0"/>
            <c:spPr>
              <a:solidFill>
                <a:schemeClr val="accent4"/>
              </a:solidFill>
              <a:ln>
                <a:noFill/>
              </a:ln>
              <a:effectLst/>
            </c:spPr>
            <c:extLst>
              <c:ext xmlns:c16="http://schemas.microsoft.com/office/drawing/2014/chart" uri="{C3380CC4-5D6E-409C-BE32-E72D297353CC}">
                <c16:uniqueId val="{0000000B-422E-E34D-A592-A6786F089A12}"/>
              </c:ext>
            </c:extLst>
          </c:dPt>
          <c:dPt>
            <c:idx val="19"/>
            <c:invertIfNegative val="0"/>
            <c:bubble3D val="0"/>
            <c:spPr>
              <a:solidFill>
                <a:schemeClr val="accent4"/>
              </a:solidFill>
              <a:ln>
                <a:noFill/>
              </a:ln>
              <a:effectLst/>
            </c:spPr>
            <c:extLst>
              <c:ext xmlns:c16="http://schemas.microsoft.com/office/drawing/2014/chart" uri="{C3380CC4-5D6E-409C-BE32-E72D297353CC}">
                <c16:uniqueId val="{0000000D-422E-E34D-A592-A6786F089A12}"/>
              </c:ext>
            </c:extLst>
          </c:dPt>
          <c:dPt>
            <c:idx val="20"/>
            <c:invertIfNegative val="0"/>
            <c:bubble3D val="0"/>
            <c:spPr>
              <a:solidFill>
                <a:schemeClr val="accent4"/>
              </a:solidFill>
              <a:ln>
                <a:noFill/>
              </a:ln>
              <a:effectLst/>
            </c:spPr>
            <c:extLst>
              <c:ext xmlns:c16="http://schemas.microsoft.com/office/drawing/2014/chart" uri="{C3380CC4-5D6E-409C-BE32-E72D297353CC}">
                <c16:uniqueId val="{0000000F-422E-E34D-A592-A6786F089A12}"/>
              </c:ext>
            </c:extLst>
          </c:dPt>
          <c:dPt>
            <c:idx val="21"/>
            <c:invertIfNegative val="0"/>
            <c:bubble3D val="0"/>
            <c:spPr>
              <a:solidFill>
                <a:schemeClr val="accent4"/>
              </a:solidFill>
              <a:ln>
                <a:noFill/>
              </a:ln>
              <a:effectLst/>
            </c:spPr>
            <c:extLst>
              <c:ext xmlns:c16="http://schemas.microsoft.com/office/drawing/2014/chart" uri="{C3380CC4-5D6E-409C-BE32-E72D297353CC}">
                <c16:uniqueId val="{00000011-422E-E34D-A592-A6786F089A12}"/>
              </c:ext>
            </c:extLst>
          </c:dPt>
          <c:dPt>
            <c:idx val="22"/>
            <c:invertIfNegative val="0"/>
            <c:bubble3D val="0"/>
            <c:spPr>
              <a:solidFill>
                <a:schemeClr val="accent4"/>
              </a:solidFill>
              <a:ln>
                <a:noFill/>
              </a:ln>
              <a:effectLst/>
            </c:spPr>
            <c:extLst>
              <c:ext xmlns:c16="http://schemas.microsoft.com/office/drawing/2014/chart" uri="{C3380CC4-5D6E-409C-BE32-E72D297353CC}">
                <c16:uniqueId val="{00000013-422E-E34D-A592-A6786F089A12}"/>
              </c:ext>
            </c:extLst>
          </c:dPt>
          <c:dLbls>
            <c:dLbl>
              <c:idx val="3"/>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422E-E34D-A592-A6786F089A12}"/>
                </c:ext>
              </c:extLst>
            </c:dLbl>
            <c:dLbl>
              <c:idx val="6"/>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422E-E34D-A592-A6786F089A12}"/>
                </c:ext>
              </c:extLst>
            </c:dLbl>
            <c:dLbl>
              <c:idx val="7"/>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422E-E34D-A592-A6786F089A12}"/>
                </c:ext>
              </c:extLst>
            </c:dLbl>
            <c:dLbl>
              <c:idx val="15"/>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22E-E34D-A592-A6786F089A12}"/>
                </c:ext>
              </c:extLst>
            </c:dLbl>
            <c:dLbl>
              <c:idx val="18"/>
              <c:tx>
                <c:rich>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fld id="{B729697C-6D4E-40CE-A790-903E4D183978}" type="VALUE">
                      <a:rPr lang="en-US">
                        <a:solidFill>
                          <a:schemeClr val="accent4"/>
                        </a:solidFill>
                      </a:rPr>
                      <a:pPr>
                        <a:defRPr sz="1200">
                          <a:solidFill>
                            <a:schemeClr val="accent4"/>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422E-E34D-A592-A6786F089A12}"/>
                </c:ext>
              </c:extLst>
            </c:dLbl>
            <c:dLbl>
              <c:idx val="19"/>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4"/>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22E-E34D-A592-A6786F089A1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Sheet1!$A$2:$A$24</c:f>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f>Sheet1!$B$2:$B$24</c:f>
              <c:numCache>
                <c:formatCode>0%</c:formatCode>
                <c:ptCount val="23"/>
                <c:pt idx="0">
                  <c:v>0.04</c:v>
                </c:pt>
                <c:pt idx="1">
                  <c:v>0.04</c:v>
                </c:pt>
                <c:pt idx="2">
                  <c:v>0.03</c:v>
                </c:pt>
                <c:pt idx="3">
                  <c:v>0.01</c:v>
                </c:pt>
                <c:pt idx="4">
                  <c:v>0.02</c:v>
                </c:pt>
                <c:pt idx="5">
                  <c:v>0.06</c:v>
                </c:pt>
                <c:pt idx="6">
                  <c:v>0.01</c:v>
                </c:pt>
                <c:pt idx="7">
                  <c:v>0.01</c:v>
                </c:pt>
                <c:pt idx="8">
                  <c:v>0.04</c:v>
                </c:pt>
                <c:pt idx="9">
                  <c:v>0.04</c:v>
                </c:pt>
                <c:pt idx="10">
                  <c:v>7.0000000000000007E-2</c:v>
                </c:pt>
                <c:pt idx="12">
                  <c:v>0.06</c:v>
                </c:pt>
                <c:pt idx="13">
                  <c:v>0.04</c:v>
                </c:pt>
                <c:pt idx="14">
                  <c:v>0.02</c:v>
                </c:pt>
                <c:pt idx="15">
                  <c:v>0.01</c:v>
                </c:pt>
                <c:pt idx="16">
                  <c:v>0.02</c:v>
                </c:pt>
                <c:pt idx="17">
                  <c:v>0.03</c:v>
                </c:pt>
                <c:pt idx="18">
                  <c:v>0</c:v>
                </c:pt>
                <c:pt idx="19">
                  <c:v>0.01</c:v>
                </c:pt>
                <c:pt idx="20">
                  <c:v>0.04</c:v>
                </c:pt>
                <c:pt idx="21">
                  <c:v>0.02</c:v>
                </c:pt>
                <c:pt idx="22">
                  <c:v>0.08</c:v>
                </c:pt>
              </c:numCache>
            </c:numRef>
          </c:val>
          <c:extLst>
            <c:ext xmlns:c16="http://schemas.microsoft.com/office/drawing/2014/chart" uri="{C3380CC4-5D6E-409C-BE32-E72D297353CC}">
              <c16:uniqueId val="{00000015-422E-E34D-A592-A6786F089A12}"/>
            </c:ext>
          </c:extLst>
        </c:ser>
        <c:dLbls>
          <c:dLblPos val="outEnd"/>
          <c:showLegendKey val="0"/>
          <c:showVal val="1"/>
          <c:showCatName val="0"/>
          <c:showSerName val="0"/>
          <c:showPercent val="0"/>
          <c:showBubbleSize val="0"/>
        </c:dLbls>
        <c:gapWidth val="20"/>
        <c:axId val="749936448"/>
        <c:axId val="74993874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c:ext uri="{02D57815-91ED-43cb-92C2-25804820EDAC}">
                        <c15:formulaRef>
                          <c15:sqref>Sheet1!$C$2:$C$24</c15:sqref>
                        </c15:formulaRef>
                      </c:ext>
                    </c:extLst>
                    <c:numCache>
                      <c:formatCode>General</c:formatCode>
                      <c:ptCount val="23"/>
                    </c:numCache>
                  </c:numRef>
                </c:val>
                <c:extLst>
                  <c:ext xmlns:c16="http://schemas.microsoft.com/office/drawing/2014/chart" uri="{C3380CC4-5D6E-409C-BE32-E72D297353CC}">
                    <c16:uniqueId val="{00000016-422E-E34D-A592-A6786F089A12}"/>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Sheet1!$D$2:$D$24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7-422E-E34D-A592-A6786F089A12}"/>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Series 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Sheet1!$E$2:$E$24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8-422E-E34D-A592-A6786F089A12}"/>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Series 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Sheet1!$F$2:$F$24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9-422E-E34D-A592-A6786F089A12}"/>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Series 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Sheet1!$G$2:$G$24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A-422E-E34D-A592-A6786F089A12}"/>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Series 7</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Sheet1!$H$2:$H$24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B-422E-E34D-A592-A6786F089A12}"/>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Sheet1!$I$1</c15:sqref>
                        </c15:formulaRef>
                      </c:ext>
                    </c:extLst>
                    <c:strCache>
                      <c:ptCount val="1"/>
                      <c:pt idx="0">
                        <c:v>Series 8</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Sheet1!$I$2:$I$24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C-422E-E34D-A592-A6786F089A12}"/>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Series 9</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Sheet1!$J$2:$J$24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D-422E-E34D-A592-A6786F089A12}"/>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Sheet1!$K$1</c15:sqref>
                        </c15:formulaRef>
                      </c:ext>
                    </c:extLst>
                    <c:strCache>
                      <c:ptCount val="1"/>
                      <c:pt idx="0">
                        <c:v>Series 10</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Sheet1!$K$2:$K$24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E-422E-E34D-A592-A6786F089A12}"/>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Sheet1!$L$1</c15:sqref>
                        </c15:formulaRef>
                      </c:ext>
                    </c:extLst>
                    <c:strCache>
                      <c:ptCount val="1"/>
                      <c:pt idx="0">
                        <c:v>Series 11</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Sheet1!$A$2:$A$24</c15:sqref>
                        </c15:formulaRef>
                      </c:ext>
                    </c:extLst>
                    <c:strCache>
                      <c:ptCount val="23"/>
                      <c:pt idx="0">
                        <c:v>AUS</c:v>
                      </c:pt>
                      <c:pt idx="1">
                        <c:v>CAN</c:v>
                      </c:pt>
                      <c:pt idx="2">
                        <c:v>FRA</c:v>
                      </c:pt>
                      <c:pt idx="3">
                        <c:v>GER</c:v>
                      </c:pt>
                      <c:pt idx="4">
                        <c:v>NETH</c:v>
                      </c:pt>
                      <c:pt idx="5">
                        <c:v>NZ</c:v>
                      </c:pt>
                      <c:pt idx="6">
                        <c:v>NOR</c:v>
                      </c:pt>
                      <c:pt idx="7">
                        <c:v>SWE</c:v>
                      </c:pt>
                      <c:pt idx="8">
                        <c:v>SWIZ</c:v>
                      </c:pt>
                      <c:pt idx="9">
                        <c:v>UK</c:v>
                      </c:pt>
                      <c:pt idx="10">
                        <c:v>US</c:v>
                      </c:pt>
                      <c:pt idx="12">
                        <c:v>AUS</c:v>
                      </c:pt>
                      <c:pt idx="13">
                        <c:v>CAN</c:v>
                      </c:pt>
                      <c:pt idx="14">
                        <c:v>FRA</c:v>
                      </c:pt>
                      <c:pt idx="15">
                        <c:v>GER</c:v>
                      </c:pt>
                      <c:pt idx="16">
                        <c:v>NETH</c:v>
                      </c:pt>
                      <c:pt idx="17">
                        <c:v>NZ</c:v>
                      </c:pt>
                      <c:pt idx="18">
                        <c:v>NOR</c:v>
                      </c:pt>
                      <c:pt idx="19">
                        <c:v>SWE</c:v>
                      </c:pt>
                      <c:pt idx="20">
                        <c:v>SWIZ</c:v>
                      </c:pt>
                      <c:pt idx="21">
                        <c:v>UK</c:v>
                      </c:pt>
                      <c:pt idx="22">
                        <c:v>US</c:v>
                      </c:pt>
                    </c:strCache>
                  </c:strRef>
                </c:cat>
                <c:val>
                  <c:numRef>
                    <c:extLst xmlns:c15="http://schemas.microsoft.com/office/drawing/2012/chart">
                      <c:ext xmlns:c15="http://schemas.microsoft.com/office/drawing/2012/chart" uri="{02D57815-91ED-43cb-92C2-25804820EDAC}">
                        <c15:formulaRef>
                          <c15:sqref>Sheet1!$L$2:$L$24</c15:sqref>
                        </c15:formulaRef>
                      </c:ext>
                    </c:extLst>
                    <c:numCache>
                      <c:formatCode>General</c:formatCode>
                      <c:ptCount val="23"/>
                    </c:numCache>
                  </c:numRef>
                </c:val>
                <c:extLst xmlns:c15="http://schemas.microsoft.com/office/drawing/2012/chart">
                  <c:ext xmlns:c16="http://schemas.microsoft.com/office/drawing/2014/chart" uri="{C3380CC4-5D6E-409C-BE32-E72D297353CC}">
                    <c16:uniqueId val="{0000001F-422E-E34D-A592-A6786F089A12}"/>
                  </c:ext>
                </c:extLst>
              </c15:ser>
            </c15:filteredBarSeries>
          </c:ext>
        </c:extLst>
      </c:barChart>
      <c:catAx>
        <c:axId val="74993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749938744"/>
        <c:crosses val="autoZero"/>
        <c:auto val="1"/>
        <c:lblAlgn val="ctr"/>
        <c:lblOffset val="100"/>
        <c:noMultiLvlLbl val="0"/>
      </c:catAx>
      <c:valAx>
        <c:axId val="749938744"/>
        <c:scaling>
          <c:orientation val="minMax"/>
          <c:max val="0.2"/>
          <c:min val="0"/>
        </c:scaling>
        <c:delete val="1"/>
        <c:axPos val="l"/>
        <c:numFmt formatCode="0%" sourceLinked="1"/>
        <c:majorTickMark val="out"/>
        <c:minorTickMark val="none"/>
        <c:tickLblPos val="nextTo"/>
        <c:crossAx val="74993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75628494306849E-2"/>
          <c:w val="0.99329294966178006"/>
          <c:h val="0.87847826221149516"/>
        </c:manualLayout>
      </c:layout>
      <c:barChart>
        <c:barDir val="col"/>
        <c:grouping val="clustered"/>
        <c:varyColors val="0"/>
        <c:ser>
          <c:idx val="2"/>
          <c:order val="2"/>
          <c:tx>
            <c:strRef>
              <c:f>Sheet1!$D$1</c:f>
              <c:strCache>
                <c:ptCount val="1"/>
                <c:pt idx="0">
                  <c:v>Did not fill/collect a Rx or skipped a dose because of cost</c:v>
                </c:pt>
              </c:strCache>
            </c:strRef>
          </c:tx>
          <c:spPr>
            <a:solidFill>
              <a:schemeClr val="accent2"/>
            </a:solidFill>
            <a:ln>
              <a:noFill/>
            </a:ln>
            <a:effectLst/>
          </c:spPr>
          <c:invertIfNegative val="0"/>
          <c:dLbls>
            <c:dLbl>
              <c:idx val="2"/>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FB-2040-9037-1ADF0EF3A0E0}"/>
                </c:ext>
              </c:extLst>
            </c:dLbl>
            <c:dLbl>
              <c:idx val="3"/>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5FB-2040-9037-1ADF0EF3A0E0}"/>
                </c:ext>
              </c:extLst>
            </c:dLbl>
            <c:dLbl>
              <c:idx val="4"/>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5FB-2040-9037-1ADF0EF3A0E0}"/>
                </c:ext>
              </c:extLst>
            </c:dLbl>
            <c:dLbl>
              <c:idx val="5"/>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5FB-2040-9037-1ADF0EF3A0E0}"/>
                </c:ext>
              </c:extLst>
            </c:dLbl>
            <c:dLbl>
              <c:idx val="9"/>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5FB-2040-9037-1ADF0EF3A0E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Sheet1!$D$2:$D$12</c:f>
              <c:numCache>
                <c:formatCode>0%</c:formatCode>
                <c:ptCount val="11"/>
                <c:pt idx="0">
                  <c:v>0.02</c:v>
                </c:pt>
                <c:pt idx="1">
                  <c:v>0.03</c:v>
                </c:pt>
                <c:pt idx="2">
                  <c:v>0.01</c:v>
                </c:pt>
                <c:pt idx="3">
                  <c:v>0.01</c:v>
                </c:pt>
                <c:pt idx="4">
                  <c:v>0.01</c:v>
                </c:pt>
                <c:pt idx="5">
                  <c:v>0.01</c:v>
                </c:pt>
                <c:pt idx="6">
                  <c:v>0.02</c:v>
                </c:pt>
                <c:pt idx="7">
                  <c:v>0.02</c:v>
                </c:pt>
                <c:pt idx="8">
                  <c:v>0.04</c:v>
                </c:pt>
                <c:pt idx="9">
                  <c:v>0.01</c:v>
                </c:pt>
                <c:pt idx="10">
                  <c:v>0.09</c:v>
                </c:pt>
              </c:numCache>
            </c:numRef>
          </c:val>
          <c:extLst>
            <c:ext xmlns:c16="http://schemas.microsoft.com/office/drawing/2014/chart" uri="{C3380CC4-5D6E-409C-BE32-E72D297353CC}">
              <c16:uniqueId val="{00000002-5958-4767-A9C9-D900A26298A7}"/>
            </c:ext>
          </c:extLst>
        </c:ser>
        <c:dLbls>
          <c:dLblPos val="outEnd"/>
          <c:showLegendKey val="0"/>
          <c:showVal val="1"/>
          <c:showCatName val="0"/>
          <c:showSerName val="0"/>
          <c:showPercent val="0"/>
          <c:showBubbleSize val="0"/>
        </c:dLbls>
        <c:gapWidth val="60"/>
        <c:axId val="522800344"/>
        <c:axId val="522802312"/>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Did not consult/visit a doctor when had a medical problem because of cost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uri="{02D57815-91ED-43cb-92C2-25804820EDAC}">
                        <c15:formulaRef>
                          <c15:sqref>Sheet1!$B$2:$B$12</c15:sqref>
                        </c15:formulaRef>
                      </c:ext>
                    </c:extLst>
                    <c:numCache>
                      <c:formatCode>0%</c:formatCode>
                      <c:ptCount val="11"/>
                      <c:pt idx="0">
                        <c:v>0.04</c:v>
                      </c:pt>
                      <c:pt idx="1">
                        <c:v>0.04</c:v>
                      </c:pt>
                      <c:pt idx="2">
                        <c:v>0.03</c:v>
                      </c:pt>
                      <c:pt idx="3">
                        <c:v>0.01</c:v>
                      </c:pt>
                      <c:pt idx="4">
                        <c:v>0.02</c:v>
                      </c:pt>
                      <c:pt idx="5">
                        <c:v>0.06</c:v>
                      </c:pt>
                      <c:pt idx="6">
                        <c:v>0.01</c:v>
                      </c:pt>
                      <c:pt idx="7">
                        <c:v>0.01</c:v>
                      </c:pt>
                      <c:pt idx="8">
                        <c:v>0.04</c:v>
                      </c:pt>
                      <c:pt idx="9">
                        <c:v>0.04</c:v>
                      </c:pt>
                      <c:pt idx="10">
                        <c:v>7.0000000000000007E-2</c:v>
                      </c:pt>
                    </c:numCache>
                  </c:numRef>
                </c:val>
                <c:extLst>
                  <c:ext xmlns:c16="http://schemas.microsoft.com/office/drawing/2014/chart" uri="{C3380CC4-5D6E-409C-BE32-E72D297353CC}">
                    <c16:uniqueId val="{00000000-5958-4767-A9C9-D900A26298A7}"/>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Sheet1!$C$1</c15:sqref>
                        </c15:formulaRef>
                      </c:ext>
                    </c:extLst>
                    <c:strCache>
                      <c:ptCount val="1"/>
                      <c:pt idx="0">
                        <c:v>Skipped a medical test or treatment because of cost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Sheet1!$C$2:$C$12</c15:sqref>
                        </c15:formulaRef>
                      </c:ext>
                    </c:extLst>
                    <c:numCache>
                      <c:formatCode>0%</c:formatCode>
                      <c:ptCount val="11"/>
                      <c:pt idx="0">
                        <c:v>0.06</c:v>
                      </c:pt>
                      <c:pt idx="1">
                        <c:v>0.04</c:v>
                      </c:pt>
                      <c:pt idx="2">
                        <c:v>0.02</c:v>
                      </c:pt>
                      <c:pt idx="3">
                        <c:v>0.01</c:v>
                      </c:pt>
                      <c:pt idx="4">
                        <c:v>0.02</c:v>
                      </c:pt>
                      <c:pt idx="5">
                        <c:v>0.03</c:v>
                      </c:pt>
                      <c:pt idx="6">
                        <c:v>0</c:v>
                      </c:pt>
                      <c:pt idx="7">
                        <c:v>0.01</c:v>
                      </c:pt>
                      <c:pt idx="8">
                        <c:v>0.04</c:v>
                      </c:pt>
                      <c:pt idx="9">
                        <c:v>0.02</c:v>
                      </c:pt>
                      <c:pt idx="10">
                        <c:v>0.08</c:v>
                      </c:pt>
                    </c:numCache>
                  </c:numRef>
                </c:val>
                <c:extLst xmlns:c15="http://schemas.microsoft.com/office/drawing/2012/chart">
                  <c:ext xmlns:c16="http://schemas.microsoft.com/office/drawing/2014/chart" uri="{C3380CC4-5D6E-409C-BE32-E72D297353CC}">
                    <c16:uniqueId val="{00000001-5958-4767-A9C9-D900A26298A7}"/>
                  </c:ext>
                </c:extLst>
              </c15:ser>
            </c15:filteredBarSeries>
          </c:ext>
        </c:extLst>
      </c:barChart>
      <c:catAx>
        <c:axId val="522800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22802312"/>
        <c:crosses val="autoZero"/>
        <c:auto val="1"/>
        <c:lblAlgn val="ctr"/>
        <c:lblOffset val="100"/>
        <c:noMultiLvlLbl val="0"/>
      </c:catAx>
      <c:valAx>
        <c:axId val="522802312"/>
        <c:scaling>
          <c:orientation val="minMax"/>
          <c:max val="0.2"/>
          <c:min val="0"/>
        </c:scaling>
        <c:delete val="1"/>
        <c:axPos val="l"/>
        <c:numFmt formatCode="0%" sourceLinked="1"/>
        <c:majorTickMark val="out"/>
        <c:minorTickMark val="none"/>
        <c:tickLblPos val="nextTo"/>
        <c:crossAx val="522800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3892645729812119E-2"/>
          <c:w val="0.99188147721372222"/>
          <c:h val="0.94248604736592856"/>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3"/>
              <c:tx>
                <c:rich>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fld id="{C4CCA3F8-DD33-45CA-8AC2-B97B0F7919D2}" type="VALUE">
                      <a:rPr lang="en-US">
                        <a:solidFill>
                          <a:schemeClr val="accent1"/>
                        </a:solidFill>
                      </a:rPr>
                      <a:pPr>
                        <a:defRPr>
                          <a:solidFill>
                            <a:schemeClr val="accent1"/>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B5E-4227-A720-C99710754A2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f>Sheet1!$B$2:$B$12</c:f>
              <c:numCache>
                <c:formatCode>0%</c:formatCode>
                <c:ptCount val="11"/>
                <c:pt idx="0">
                  <c:v>0.15</c:v>
                </c:pt>
                <c:pt idx="1">
                  <c:v>0.14000000000000001</c:v>
                </c:pt>
                <c:pt idx="2">
                  <c:v>0.08</c:v>
                </c:pt>
                <c:pt idx="3">
                  <c:v>0.01</c:v>
                </c:pt>
                <c:pt idx="4">
                  <c:v>0.02</c:v>
                </c:pt>
                <c:pt idx="5">
                  <c:v>0.14000000000000001</c:v>
                </c:pt>
                <c:pt idx="6">
                  <c:v>0.06</c:v>
                </c:pt>
                <c:pt idx="7">
                  <c:v>0.1</c:v>
                </c:pt>
                <c:pt idx="8">
                  <c:v>0.09</c:v>
                </c:pt>
                <c:pt idx="9">
                  <c:v>0.06</c:v>
                </c:pt>
                <c:pt idx="10">
                  <c:v>0.16</c:v>
                </c:pt>
              </c:numCache>
            </c:numRef>
          </c:val>
          <c:extLst>
            <c:ext xmlns:c16="http://schemas.microsoft.com/office/drawing/2014/chart" uri="{C3380CC4-5D6E-409C-BE32-E72D297353CC}">
              <c16:uniqueId val="{00000000-F630-4FAA-AAF7-541A4BC3F914}"/>
            </c:ext>
          </c:extLst>
        </c:ser>
        <c:dLbls>
          <c:dLblPos val="outEnd"/>
          <c:showLegendKey val="0"/>
          <c:showVal val="1"/>
          <c:showCatName val="0"/>
          <c:showSerName val="0"/>
          <c:showPercent val="0"/>
          <c:showBubbleSize val="0"/>
        </c:dLbls>
        <c:gapWidth val="60"/>
        <c:overlap val="-27"/>
        <c:axId val="749936448"/>
        <c:axId val="749938744"/>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c:ext uri="{02D57815-91ED-43cb-92C2-25804820EDAC}">
                        <c15:formulaRef>
                          <c15:sqref>Sheet1!$C$2:$C$12</c15:sqref>
                        </c15:formulaRef>
                      </c:ext>
                    </c:extLst>
                    <c:numCache>
                      <c:formatCode>General</c:formatCode>
                      <c:ptCount val="11"/>
                    </c:numCache>
                  </c:numRef>
                </c:val>
                <c:extLst>
                  <c:ext xmlns:c16="http://schemas.microsoft.com/office/drawing/2014/chart" uri="{C3380CC4-5D6E-409C-BE32-E72D297353CC}">
                    <c16:uniqueId val="{00000001-F630-4FAA-AAF7-541A4BC3F914}"/>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Sheet1!$D$2:$D$12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2-F630-4FAA-AAF7-541A4BC3F914}"/>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Sheet1!$E$1</c15:sqref>
                        </c15:formulaRef>
                      </c:ext>
                    </c:extLst>
                    <c:strCache>
                      <c:ptCount val="1"/>
                      <c:pt idx="0">
                        <c:v>Series 4</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Sheet1!$E$2:$E$12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4-F630-4FAA-AAF7-541A4BC3F914}"/>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Sheet1!$F$1</c15:sqref>
                        </c15:formulaRef>
                      </c:ext>
                    </c:extLst>
                    <c:strCache>
                      <c:ptCount val="1"/>
                      <c:pt idx="0">
                        <c:v>Series 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Sheet1!$F$2:$F$12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5-F630-4FAA-AAF7-541A4BC3F914}"/>
                  </c:ext>
                </c:extLst>
              </c15:ser>
            </c15:filteredBarSeries>
            <c15:filteredBarSeries>
              <c15:ser>
                <c:idx val="5"/>
                <c:order val="5"/>
                <c:tx>
                  <c:strRef>
                    <c:extLst xmlns:c15="http://schemas.microsoft.com/office/drawing/2012/chart">
                      <c:ext xmlns:c15="http://schemas.microsoft.com/office/drawing/2012/chart" uri="{02D57815-91ED-43cb-92C2-25804820EDAC}">
                        <c15:formulaRef>
                          <c15:sqref>Sheet1!$G$1</c15:sqref>
                        </c15:formulaRef>
                      </c:ext>
                    </c:extLst>
                    <c:strCache>
                      <c:ptCount val="1"/>
                      <c:pt idx="0">
                        <c:v>Series 6</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Sheet1!$G$2:$G$12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6-F630-4FAA-AAF7-541A4BC3F914}"/>
                  </c:ext>
                </c:extLst>
              </c15:ser>
            </c15:filteredBarSeries>
            <c15:filteredBarSeries>
              <c15:ser>
                <c:idx val="6"/>
                <c:order val="6"/>
                <c:tx>
                  <c:strRef>
                    <c:extLst xmlns:c15="http://schemas.microsoft.com/office/drawing/2012/chart">
                      <c:ext xmlns:c15="http://schemas.microsoft.com/office/drawing/2012/chart" uri="{02D57815-91ED-43cb-92C2-25804820EDAC}">
                        <c15:formulaRef>
                          <c15:sqref>Sheet1!$H$1</c15:sqref>
                        </c15:formulaRef>
                      </c:ext>
                    </c:extLst>
                    <c:strCache>
                      <c:ptCount val="1"/>
                      <c:pt idx="0">
                        <c:v>Series 7</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Sheet1!$H$2:$H$12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7-F630-4FAA-AAF7-541A4BC3F914}"/>
                  </c:ext>
                </c:extLst>
              </c15:ser>
            </c15:filteredBarSeries>
            <c15:filteredBarSeries>
              <c15:ser>
                <c:idx val="7"/>
                <c:order val="7"/>
                <c:tx>
                  <c:strRef>
                    <c:extLst xmlns:c15="http://schemas.microsoft.com/office/drawing/2012/chart">
                      <c:ext xmlns:c15="http://schemas.microsoft.com/office/drawing/2012/chart" uri="{02D57815-91ED-43cb-92C2-25804820EDAC}">
                        <c15:formulaRef>
                          <c15:sqref>Sheet1!$I$1</c15:sqref>
                        </c15:formulaRef>
                      </c:ext>
                    </c:extLst>
                    <c:strCache>
                      <c:ptCount val="1"/>
                      <c:pt idx="0">
                        <c:v>Series 8</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Sheet1!$I$2:$I$12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8-F630-4FAA-AAF7-541A4BC3F914}"/>
                  </c:ext>
                </c:extLst>
              </c15:ser>
            </c15:filteredBarSeries>
            <c15:filteredBarSeries>
              <c15:ser>
                <c:idx val="8"/>
                <c:order val="8"/>
                <c:tx>
                  <c:strRef>
                    <c:extLst xmlns:c15="http://schemas.microsoft.com/office/drawing/2012/chart">
                      <c:ext xmlns:c15="http://schemas.microsoft.com/office/drawing/2012/chart" uri="{02D57815-91ED-43cb-92C2-25804820EDAC}">
                        <c15:formulaRef>
                          <c15:sqref>Sheet1!$J$1</c15:sqref>
                        </c15:formulaRef>
                      </c:ext>
                    </c:extLst>
                    <c:strCache>
                      <c:ptCount val="1"/>
                      <c:pt idx="0">
                        <c:v>Series 9</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Sheet1!$J$2:$J$12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9-F630-4FAA-AAF7-541A4BC3F914}"/>
                  </c:ext>
                </c:extLst>
              </c15:ser>
            </c15:filteredBarSeries>
            <c15:filteredBarSeries>
              <c15:ser>
                <c:idx val="9"/>
                <c:order val="9"/>
                <c:tx>
                  <c:strRef>
                    <c:extLst xmlns:c15="http://schemas.microsoft.com/office/drawing/2012/chart">
                      <c:ext xmlns:c15="http://schemas.microsoft.com/office/drawing/2012/chart" uri="{02D57815-91ED-43cb-92C2-25804820EDAC}">
                        <c15:formulaRef>
                          <c15:sqref>Sheet1!$K$1</c15:sqref>
                        </c15:formulaRef>
                      </c:ext>
                    </c:extLst>
                    <c:strCache>
                      <c:ptCount val="1"/>
                      <c:pt idx="0">
                        <c:v>Series 10</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Sheet1!$K$2:$K$12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A-F630-4FAA-AAF7-541A4BC3F914}"/>
                  </c:ext>
                </c:extLst>
              </c15:ser>
            </c15:filteredBarSeries>
            <c15:filteredBarSeries>
              <c15:ser>
                <c:idx val="10"/>
                <c:order val="10"/>
                <c:tx>
                  <c:strRef>
                    <c:extLst xmlns:c15="http://schemas.microsoft.com/office/drawing/2012/chart">
                      <c:ext xmlns:c15="http://schemas.microsoft.com/office/drawing/2012/chart" uri="{02D57815-91ED-43cb-92C2-25804820EDAC}">
                        <c15:formulaRef>
                          <c15:sqref>Sheet1!$L$1</c15:sqref>
                        </c15:formulaRef>
                      </c:ext>
                    </c:extLst>
                    <c:strCache>
                      <c:ptCount val="1"/>
                      <c:pt idx="0">
                        <c:v>Series 11</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Sheet1!$A$2:$A$12</c15:sqref>
                        </c15:formulaRef>
                      </c:ext>
                    </c:extLst>
                    <c:strCache>
                      <c:ptCount val="11"/>
                      <c:pt idx="0">
                        <c:v>AUS</c:v>
                      </c:pt>
                      <c:pt idx="1">
                        <c:v>CAN</c:v>
                      </c:pt>
                      <c:pt idx="2">
                        <c:v>FRA</c:v>
                      </c:pt>
                      <c:pt idx="3">
                        <c:v>GER</c:v>
                      </c:pt>
                      <c:pt idx="4">
                        <c:v>NETH</c:v>
                      </c:pt>
                      <c:pt idx="5">
                        <c:v>NZ</c:v>
                      </c:pt>
                      <c:pt idx="6">
                        <c:v>NOR</c:v>
                      </c:pt>
                      <c:pt idx="7">
                        <c:v>SWE</c:v>
                      </c:pt>
                      <c:pt idx="8">
                        <c:v>SWIZ</c:v>
                      </c:pt>
                      <c:pt idx="9">
                        <c:v>UK</c:v>
                      </c:pt>
                      <c:pt idx="10">
                        <c:v>US</c:v>
                      </c:pt>
                    </c:strCache>
                  </c:strRef>
                </c:cat>
                <c:val>
                  <c:numRef>
                    <c:extLst xmlns:c15="http://schemas.microsoft.com/office/drawing/2012/chart">
                      <c:ext xmlns:c15="http://schemas.microsoft.com/office/drawing/2012/chart" uri="{02D57815-91ED-43cb-92C2-25804820EDAC}">
                        <c15:formulaRef>
                          <c15:sqref>Sheet1!$L$2:$L$12</c15:sqref>
                        </c15:formulaRef>
                      </c:ext>
                    </c:extLst>
                    <c:numCache>
                      <c:formatCode>General</c:formatCode>
                      <c:ptCount val="11"/>
                    </c:numCache>
                  </c:numRef>
                </c:val>
                <c:extLst xmlns:c15="http://schemas.microsoft.com/office/drawing/2012/chart">
                  <c:ext xmlns:c16="http://schemas.microsoft.com/office/drawing/2014/chart" uri="{C3380CC4-5D6E-409C-BE32-E72D297353CC}">
                    <c16:uniqueId val="{0000000B-F630-4FAA-AAF7-541A4BC3F914}"/>
                  </c:ext>
                </c:extLst>
              </c15:ser>
            </c15:filteredBarSeries>
          </c:ext>
        </c:extLst>
      </c:barChart>
      <c:catAx>
        <c:axId val="74993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49938744"/>
        <c:crosses val="autoZero"/>
        <c:auto val="1"/>
        <c:lblAlgn val="ctr"/>
        <c:lblOffset val="100"/>
        <c:noMultiLvlLbl val="0"/>
      </c:catAx>
      <c:valAx>
        <c:axId val="749938744"/>
        <c:scaling>
          <c:orientation val="minMax"/>
          <c:max val="0.2"/>
          <c:min val="0"/>
        </c:scaling>
        <c:delete val="1"/>
        <c:axPos val="l"/>
        <c:numFmt formatCode="0%" sourceLinked="1"/>
        <c:majorTickMark val="out"/>
        <c:minorTickMark val="none"/>
        <c:tickLblPos val="nextTo"/>
        <c:crossAx val="7499364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Sheet1!$A$2</c:f>
              <c:strCache>
                <c:ptCount val="1"/>
                <c:pt idx="0">
                  <c:v>Used up all or most of your savings OR lost job/source of income</c:v>
                </c:pt>
              </c:strCache>
            </c:strRef>
          </c:tx>
          <c:spPr>
            <a:solidFill>
              <a:schemeClr val="accent1"/>
            </a:solidFill>
            <a:ln>
              <a:noFill/>
            </a:ln>
            <a:effectLst/>
          </c:spPr>
          <c:invertIfNegative val="0"/>
          <c:dPt>
            <c:idx val="11"/>
            <c:invertIfNegative val="0"/>
            <c:bubble3D val="0"/>
            <c:spPr>
              <a:solidFill>
                <a:schemeClr val="tx2">
                  <a:lumMod val="25000"/>
                  <a:lumOff val="75000"/>
                </a:schemeClr>
              </a:solidFill>
              <a:ln>
                <a:noFill/>
              </a:ln>
              <a:effectLst/>
            </c:spPr>
            <c:extLst>
              <c:ext xmlns:c16="http://schemas.microsoft.com/office/drawing/2014/chart" uri="{C3380CC4-5D6E-409C-BE32-E72D297353CC}">
                <c16:uniqueId val="{00000020-62CE-5E4D-A516-FDFCA8CA5199}"/>
              </c:ext>
            </c:extLst>
          </c:dPt>
          <c:dPt>
            <c:idx val="12"/>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21-62CE-5E4D-A516-FDFCA8CA5199}"/>
              </c:ext>
            </c:extLst>
          </c:dPt>
          <c:dPt>
            <c:idx val="13"/>
            <c:invertIfNegative val="0"/>
            <c:bubble3D val="0"/>
            <c:spPr>
              <a:solidFill>
                <a:schemeClr val="tx2">
                  <a:lumMod val="75000"/>
                  <a:lumOff val="25000"/>
                </a:schemeClr>
              </a:solidFill>
              <a:ln>
                <a:noFill/>
              </a:ln>
              <a:effectLst/>
            </c:spPr>
            <c:extLst>
              <c:ext xmlns:c16="http://schemas.microsoft.com/office/drawing/2014/chart" uri="{C3380CC4-5D6E-409C-BE32-E72D297353CC}">
                <c16:uniqueId val="{00000022-62CE-5E4D-A516-FDFCA8CA5199}"/>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Sheet1!$B$1:$O$1</c:f>
              <c:strCache>
                <c:ptCount val="14"/>
                <c:pt idx="0">
                  <c:v>AUS</c:v>
                </c:pt>
                <c:pt idx="1">
                  <c:v>CAN</c:v>
                </c:pt>
                <c:pt idx="2">
                  <c:v>FR</c:v>
                </c:pt>
                <c:pt idx="3">
                  <c:v>GER</c:v>
                </c:pt>
                <c:pt idx="4">
                  <c:v>NETH</c:v>
                </c:pt>
                <c:pt idx="5">
                  <c:v>NZ</c:v>
                </c:pt>
                <c:pt idx="6">
                  <c:v>NOR</c:v>
                </c:pt>
                <c:pt idx="7">
                  <c:v>SWE</c:v>
                </c:pt>
                <c:pt idx="8">
                  <c:v>SWIZ</c:v>
                </c:pt>
                <c:pt idx="9">
                  <c:v>UK</c:v>
                </c:pt>
                <c:pt idx="10">
                  <c:v>US-Total</c:v>
                </c:pt>
                <c:pt idx="11">
                  <c:v>US- White</c:v>
                </c:pt>
                <c:pt idx="12">
                  <c:v>US- Black</c:v>
                </c:pt>
                <c:pt idx="13">
                  <c:v>US-Hispanic</c:v>
                </c:pt>
              </c:strCache>
            </c:strRef>
          </c:cat>
          <c:val>
            <c:numRef>
              <c:f>Sheet1!$B$2:$O$2</c:f>
              <c:numCache>
                <c:formatCode>0%</c:formatCode>
                <c:ptCount val="14"/>
                <c:pt idx="0">
                  <c:v>0.1404</c:v>
                </c:pt>
                <c:pt idx="1">
                  <c:v>0.14799999999999999</c:v>
                </c:pt>
                <c:pt idx="2">
                  <c:v>8.1799999999999998E-2</c:v>
                </c:pt>
                <c:pt idx="3">
                  <c:v>2.5899999999999999E-2</c:v>
                </c:pt>
                <c:pt idx="4">
                  <c:v>5.3100000000000001E-2</c:v>
                </c:pt>
                <c:pt idx="5">
                  <c:v>0.1124</c:v>
                </c:pt>
                <c:pt idx="6">
                  <c:v>4.6300000000000001E-2</c:v>
                </c:pt>
                <c:pt idx="7">
                  <c:v>4.6800000000000001E-2</c:v>
                </c:pt>
                <c:pt idx="8">
                  <c:v>3.9600000000000003E-2</c:v>
                </c:pt>
                <c:pt idx="9">
                  <c:v>9.74E-2</c:v>
                </c:pt>
                <c:pt idx="10">
                  <c:v>0.1895</c:v>
                </c:pt>
                <c:pt idx="11">
                  <c:v>0.14180000000000001</c:v>
                </c:pt>
                <c:pt idx="12">
                  <c:v>0.32440000000000002</c:v>
                </c:pt>
                <c:pt idx="13">
                  <c:v>0.38569999999999999</c:v>
                </c:pt>
              </c:numCache>
            </c:numRef>
          </c:val>
          <c:extLst>
            <c:ext xmlns:c16="http://schemas.microsoft.com/office/drawing/2014/chart" uri="{C3380CC4-5D6E-409C-BE32-E72D297353CC}">
              <c16:uniqueId val="{00000005-62CE-5E4D-A516-FDFCA8CA5199}"/>
            </c:ext>
          </c:extLst>
        </c:ser>
        <c:dLbls>
          <c:dLblPos val="inEnd"/>
          <c:showLegendKey val="0"/>
          <c:showVal val="1"/>
          <c:showCatName val="0"/>
          <c:showSerName val="0"/>
          <c:showPercent val="0"/>
          <c:showBubbleSize val="0"/>
        </c:dLbls>
        <c:gapWidth val="28"/>
        <c:axId val="821761455"/>
        <c:axId val="821194783"/>
      </c:barChart>
      <c:catAx>
        <c:axId val="82176145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21194783"/>
        <c:crosses val="autoZero"/>
        <c:auto val="1"/>
        <c:lblAlgn val="ctr"/>
        <c:lblOffset val="100"/>
        <c:noMultiLvlLbl val="0"/>
      </c:catAx>
      <c:valAx>
        <c:axId val="821194783"/>
        <c:scaling>
          <c:orientation val="minMax"/>
        </c:scaling>
        <c:delete val="1"/>
        <c:axPos val="t"/>
        <c:numFmt formatCode="0%" sourceLinked="1"/>
        <c:majorTickMark val="none"/>
        <c:minorTickMark val="none"/>
        <c:tickLblPos val="nextTo"/>
        <c:crossAx val="8217614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Among those with 2+ chronic conditions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0.13830000000000001</c:v>
                </c:pt>
                <c:pt idx="1">
                  <c:v>0.32229999999999998</c:v>
                </c:pt>
                <c:pt idx="2">
                  <c:v>0.22370000000000001</c:v>
                </c:pt>
                <c:pt idx="3">
                  <c:v>0.10929999999999999</c:v>
                </c:pt>
                <c:pt idx="4">
                  <c:v>0.31809999999999999</c:v>
                </c:pt>
                <c:pt idx="5">
                  <c:v>0.16470000000000001</c:v>
                </c:pt>
                <c:pt idx="6">
                  <c:v>0.17180000000000001</c:v>
                </c:pt>
                <c:pt idx="7">
                  <c:v>0.2056</c:v>
                </c:pt>
                <c:pt idx="8">
                  <c:v>0.22989999999999999</c:v>
                </c:pt>
                <c:pt idx="9">
                  <c:v>0.3221</c:v>
                </c:pt>
                <c:pt idx="10">
                  <c:v>0.36899999999999999</c:v>
                </c:pt>
              </c:numCache>
            </c:numRef>
          </c:val>
          <c:extLst>
            <c:ext xmlns:c16="http://schemas.microsoft.com/office/drawing/2014/chart" uri="{C3380CC4-5D6E-409C-BE32-E72D297353CC}">
              <c16:uniqueId val="{00000000-9A4C-8945-8FAB-238289EC8603}"/>
            </c:ext>
          </c:extLst>
        </c:ser>
        <c:dLbls>
          <c:showLegendKey val="0"/>
          <c:showVal val="0"/>
          <c:showCatName val="0"/>
          <c:showSerName val="0"/>
          <c:showPercent val="0"/>
          <c:showBubbleSize val="0"/>
        </c:dLbls>
        <c:gapWidth val="60"/>
        <c:overlap val="-27"/>
        <c:axId val="820535951"/>
        <c:axId val="820537599"/>
      </c:barChart>
      <c:catAx>
        <c:axId val="8205359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20537599"/>
        <c:crosses val="autoZero"/>
        <c:auto val="1"/>
        <c:lblAlgn val="ctr"/>
        <c:lblOffset val="100"/>
        <c:noMultiLvlLbl val="0"/>
      </c:catAx>
      <c:valAx>
        <c:axId val="820537599"/>
        <c:scaling>
          <c:orientation val="minMax"/>
        </c:scaling>
        <c:delete val="1"/>
        <c:axPos val="l"/>
        <c:numFmt formatCode="0%" sourceLinked="1"/>
        <c:majorTickMark val="none"/>
        <c:minorTickMark val="none"/>
        <c:tickLblPos val="nextTo"/>
        <c:crossAx val="82053595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Services were canceled or very limited due to the coronavirus pandemic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0.21460000000000001</c:v>
                </c:pt>
                <c:pt idx="1">
                  <c:v>0.30909999999999999</c:v>
                </c:pt>
                <c:pt idx="2">
                  <c:v>0.1565</c:v>
                </c:pt>
                <c:pt idx="3">
                  <c:v>7.9000000000000001E-2</c:v>
                </c:pt>
                <c:pt idx="4">
                  <c:v>0.1133</c:v>
                </c:pt>
                <c:pt idx="5">
                  <c:v>0.16289999999999999</c:v>
                </c:pt>
                <c:pt idx="6">
                  <c:v>0.13100000000000001</c:v>
                </c:pt>
                <c:pt idx="7">
                  <c:v>0.16039999999999999</c:v>
                </c:pt>
                <c:pt idx="8">
                  <c:v>0.12529999999999999</c:v>
                </c:pt>
                <c:pt idx="9">
                  <c:v>0.29859999999999998</c:v>
                </c:pt>
                <c:pt idx="10">
                  <c:v>0.22819999999999999</c:v>
                </c:pt>
              </c:numCache>
            </c:numRef>
          </c:val>
          <c:extLst>
            <c:ext xmlns:c16="http://schemas.microsoft.com/office/drawing/2014/chart" uri="{C3380CC4-5D6E-409C-BE32-E72D297353CC}">
              <c16:uniqueId val="{00000018-A773-E24C-B25E-F5EADA60ACEA}"/>
            </c:ext>
          </c:extLst>
        </c:ser>
        <c:dLbls>
          <c:showLegendKey val="0"/>
          <c:showVal val="0"/>
          <c:showCatName val="0"/>
          <c:showSerName val="0"/>
          <c:showPercent val="0"/>
          <c:showBubbleSize val="0"/>
        </c:dLbls>
        <c:gapWidth val="60"/>
        <c:overlap val="-27"/>
        <c:axId val="821892047"/>
        <c:axId val="351109135"/>
      </c:barChart>
      <c:catAx>
        <c:axId val="8218920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1109135"/>
        <c:crosses val="autoZero"/>
        <c:auto val="1"/>
        <c:lblAlgn val="ctr"/>
        <c:lblOffset val="100"/>
        <c:noMultiLvlLbl val="0"/>
      </c:catAx>
      <c:valAx>
        <c:axId val="351109135"/>
        <c:scaling>
          <c:orientation val="minMax"/>
        </c:scaling>
        <c:delete val="1"/>
        <c:axPos val="l"/>
        <c:numFmt formatCode="0%" sourceLinked="1"/>
        <c:majorTickMark val="none"/>
        <c:minorTickMark val="none"/>
        <c:tickLblPos val="nextTo"/>
        <c:crossAx val="82189204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Among respondents with 2 or more chronic conditions</c:v>
                </c:pt>
              </c:strCache>
            </c:strRef>
          </c:tx>
          <c:spPr>
            <a:solidFill>
              <a:schemeClr val="bg2"/>
            </a:solidFill>
            <a:ln>
              <a:noFill/>
            </a:ln>
            <a:effectLst/>
          </c:spPr>
          <c:invertIfNegative val="0"/>
          <c:dLbls>
            <c:dLbl>
              <c:idx val="3"/>
              <c:layout>
                <c:manualLayout>
                  <c:x val="0"/>
                  <c:y val="3.822775884357739E-3"/>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705-9A44-A625-5F2D1E6B4D8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0.67910000000000004</c:v>
                </c:pt>
                <c:pt idx="1">
                  <c:v>0.80400000000000005</c:v>
                </c:pt>
                <c:pt idx="2">
                  <c:v>0.1215</c:v>
                </c:pt>
                <c:pt idx="3">
                  <c:v>5.0500000000000003E-2</c:v>
                </c:pt>
                <c:pt idx="4">
                  <c:v>0.5585</c:v>
                </c:pt>
                <c:pt idx="5">
                  <c:v>0.38129999999999997</c:v>
                </c:pt>
                <c:pt idx="6">
                  <c:v>0.4304</c:v>
                </c:pt>
                <c:pt idx="7">
                  <c:v>0.51559999999999995</c:v>
                </c:pt>
                <c:pt idx="8">
                  <c:v>0.19800000000000001</c:v>
                </c:pt>
                <c:pt idx="9">
                  <c:v>0.76500000000000001</c:v>
                </c:pt>
                <c:pt idx="10">
                  <c:v>0.56320000000000003</c:v>
                </c:pt>
              </c:numCache>
            </c:numRef>
          </c:val>
          <c:extLst>
            <c:ext xmlns:c16="http://schemas.microsoft.com/office/drawing/2014/chart" uri="{C3380CC4-5D6E-409C-BE32-E72D297353CC}">
              <c16:uniqueId val="{00000000-0705-9A44-A625-5F2D1E6B4D8F}"/>
            </c:ext>
          </c:extLst>
        </c:ser>
        <c:dLbls>
          <c:showLegendKey val="0"/>
          <c:showVal val="0"/>
          <c:showCatName val="0"/>
          <c:showSerName val="0"/>
          <c:showPercent val="0"/>
          <c:showBubbleSize val="0"/>
        </c:dLbls>
        <c:gapWidth val="60"/>
        <c:overlap val="-27"/>
        <c:axId val="334799919"/>
        <c:axId val="334696543"/>
      </c:barChart>
      <c:catAx>
        <c:axId val="334799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4696543"/>
        <c:crosses val="autoZero"/>
        <c:auto val="1"/>
        <c:lblAlgn val="ctr"/>
        <c:lblOffset val="100"/>
        <c:noMultiLvlLbl val="0"/>
      </c:catAx>
      <c:valAx>
        <c:axId val="334696543"/>
        <c:scaling>
          <c:orientation val="minMax"/>
        </c:scaling>
        <c:delete val="1"/>
        <c:axPos val="l"/>
        <c:numFmt formatCode="0%" sourceLinked="1"/>
        <c:majorTickMark val="none"/>
        <c:minorTickMark val="none"/>
        <c:tickLblPos val="nextTo"/>
        <c:crossAx val="334799919"/>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507261644244124E-2"/>
          <c:y val="3.7083865014731349E-2"/>
          <c:w val="0.72426749248932865"/>
          <c:h val="0.92583226997053736"/>
        </c:manualLayout>
      </c:layout>
      <c:barChart>
        <c:barDir val="bar"/>
        <c:grouping val="stacked"/>
        <c:varyColors val="0"/>
        <c:ser>
          <c:idx val="0"/>
          <c:order val="0"/>
          <c:tx>
            <c:strRef>
              <c:f>Sheet1!$A$2</c:f>
              <c:strCache>
                <c:ptCount val="1"/>
                <c:pt idx="0">
                  <c:v>Yes, have received vaccine</c:v>
                </c:pt>
              </c:strCache>
            </c:strRef>
          </c:tx>
          <c:spPr>
            <a:solidFill>
              <a:schemeClr val="accent1"/>
            </a:solidFill>
            <a:ln>
              <a:noFill/>
            </a:ln>
            <a:effectLst/>
          </c:spPr>
          <c:invertIfNegative val="0"/>
          <c:dLbls>
            <c:dLbl>
              <c:idx val="5"/>
              <c:layout>
                <c:manualLayout>
                  <c:x val="2.6682363822619997E-2"/>
                  <c:y val="-6.1805727706178355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4A5-6347-B131-AB5F7B4DDC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Sheet1!$B$2:$L$2</c:f>
              <c:numCache>
                <c:formatCode>0%</c:formatCode>
                <c:ptCount val="11"/>
                <c:pt idx="0">
                  <c:v>0.20280000000000001</c:v>
                </c:pt>
                <c:pt idx="1">
                  <c:v>0.7762</c:v>
                </c:pt>
                <c:pt idx="2">
                  <c:v>0.77229999999999999</c:v>
                </c:pt>
                <c:pt idx="3">
                  <c:v>0.83540000000000003</c:v>
                </c:pt>
                <c:pt idx="4">
                  <c:v>0.73599999999999999</c:v>
                </c:pt>
                <c:pt idx="5">
                  <c:v>2.5399999999999999E-2</c:v>
                </c:pt>
                <c:pt idx="6">
                  <c:v>0.62870000000000004</c:v>
                </c:pt>
                <c:pt idx="7">
                  <c:v>0.29720000000000002</c:v>
                </c:pt>
                <c:pt idx="8">
                  <c:v>0.55130000000000001</c:v>
                </c:pt>
                <c:pt idx="9">
                  <c:v>0.97260000000000002</c:v>
                </c:pt>
                <c:pt idx="10">
                  <c:v>0.77800000000000002</c:v>
                </c:pt>
              </c:numCache>
            </c:numRef>
          </c:val>
          <c:extLst>
            <c:ext xmlns:c16="http://schemas.microsoft.com/office/drawing/2014/chart" uri="{C3380CC4-5D6E-409C-BE32-E72D297353CC}">
              <c16:uniqueId val="{00000000-B4A5-6347-B131-AB5F7B4DDC13}"/>
            </c:ext>
          </c:extLst>
        </c:ser>
        <c:ser>
          <c:idx val="1"/>
          <c:order val="1"/>
          <c:tx>
            <c:strRef>
              <c:f>Sheet1!$A$3</c:f>
              <c:strCache>
                <c:ptCount val="1"/>
                <c:pt idx="0">
                  <c:v>Have not received vaccine and DO plan to get vaccinated </c:v>
                </c:pt>
              </c:strCache>
            </c:strRef>
          </c:tx>
          <c:spPr>
            <a:solidFill>
              <a:schemeClr val="accent2"/>
            </a:solidFill>
            <a:ln>
              <a:noFill/>
            </a:ln>
            <a:effectLst/>
          </c:spPr>
          <c:invertIfNegative val="0"/>
          <c:dLbls>
            <c:dLbl>
              <c:idx val="9"/>
              <c:layout>
                <c:manualLayout>
                  <c:x val="1.2556406504762351E-2"/>
                  <c:y val="1.5927214753447143E-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4A5-6347-B131-AB5F7B4DDC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2">
                        <a:lumMod val="50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Sheet1!$B$3:$L$3</c:f>
              <c:numCache>
                <c:formatCode>0%</c:formatCode>
                <c:ptCount val="11"/>
                <c:pt idx="0">
                  <c:v>0.62739999999999996</c:v>
                </c:pt>
                <c:pt idx="1">
                  <c:v>0.16039999999999999</c:v>
                </c:pt>
                <c:pt idx="2">
                  <c:v>0.13650000000000001</c:v>
                </c:pt>
                <c:pt idx="3">
                  <c:v>0.12280000000000001</c:v>
                </c:pt>
                <c:pt idx="4">
                  <c:v>0.2218</c:v>
                </c:pt>
                <c:pt idx="5">
                  <c:v>0.8135</c:v>
                </c:pt>
                <c:pt idx="6">
                  <c:v>0.32140000000000002</c:v>
                </c:pt>
                <c:pt idx="7">
                  <c:v>0.62339999999999995</c:v>
                </c:pt>
                <c:pt idx="8">
                  <c:v>0.31040000000000001</c:v>
                </c:pt>
                <c:pt idx="9">
                  <c:v>8.8000000000000005E-3</c:v>
                </c:pt>
                <c:pt idx="10">
                  <c:v>8.7800000000000003E-2</c:v>
                </c:pt>
              </c:numCache>
            </c:numRef>
          </c:val>
          <c:extLst>
            <c:ext xmlns:c16="http://schemas.microsoft.com/office/drawing/2014/chart" uri="{C3380CC4-5D6E-409C-BE32-E72D297353CC}">
              <c16:uniqueId val="{00000001-B4A5-6347-B131-AB5F7B4DDC13}"/>
            </c:ext>
          </c:extLst>
        </c:ser>
        <c:ser>
          <c:idx val="2"/>
          <c:order val="2"/>
          <c:tx>
            <c:strRef>
              <c:f>Sheet1!$A$4</c:f>
              <c:strCache>
                <c:ptCount val="1"/>
                <c:pt idx="0">
                  <c:v>Have not received vaccine and DO NOT plan to get vaccinated</c:v>
                </c:pt>
              </c:strCache>
            </c:strRef>
          </c:tx>
          <c:spPr>
            <a:solidFill>
              <a:schemeClr val="bg2">
                <a:lumMod val="60000"/>
                <a:lumOff val="40000"/>
              </a:schemeClr>
            </a:solidFill>
            <a:ln>
              <a:noFill/>
            </a:ln>
            <a:effectLst/>
          </c:spPr>
          <c:invertIfNegative val="0"/>
          <c:dLbls>
            <c:dLbl>
              <c:idx val="0"/>
              <c:layout>
                <c:manualLayout>
                  <c:x val="4.7086524392858813E-2"/>
                  <c:y val="6.742520911769335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B4A5-6347-B131-AB5F7B4DDC13}"/>
                </c:ext>
              </c:extLst>
            </c:dLbl>
            <c:dLbl>
              <c:idx val="1"/>
              <c:layout>
                <c:manualLayout>
                  <c:x val="3.4530117888096463E-2"/>
                  <c:y val="3.3712604558846834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B4A5-6347-B131-AB5F7B4DDC13}"/>
                </c:ext>
              </c:extLst>
            </c:dLbl>
            <c:dLbl>
              <c:idx val="2"/>
              <c:layout>
                <c:manualLayout>
                  <c:x val="3.9238770327382232E-2"/>
                  <c:y val="3.0902863853089178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B4A5-6347-B131-AB5F7B4DDC13}"/>
                </c:ext>
              </c:extLst>
            </c:dLbl>
            <c:dLbl>
              <c:idx val="3"/>
              <c:layout>
                <c:manualLayout>
                  <c:x val="2.1973711383334E-2"/>
                  <c:y val="-6.7422554581900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B4A5-6347-B131-AB5F7B4DDC13}"/>
                </c:ext>
              </c:extLst>
            </c:dLbl>
            <c:dLbl>
              <c:idx val="4"/>
              <c:layout>
                <c:manualLayout>
                  <c:x val="2.0404160570238819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B4A5-6347-B131-AB5F7B4DDC13}"/>
                </c:ext>
              </c:extLst>
            </c:dLbl>
            <c:dLbl>
              <c:idx val="5"/>
              <c:layout>
                <c:manualLayout>
                  <c:x val="3.923877032738235E-2"/>
                  <c:y val="6.1805727706178355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B4A5-6347-B131-AB5F7B4DDC13}"/>
                </c:ext>
              </c:extLst>
            </c:dLbl>
            <c:dLbl>
              <c:idx val="6"/>
              <c:layout>
                <c:manualLayout>
                  <c:x val="2.8251914635715289E-2"/>
                  <c:y val="7.963607376105515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B4A5-6347-B131-AB5F7B4DDC13}"/>
                </c:ext>
              </c:extLst>
            </c:dLbl>
            <c:dLbl>
              <c:idx val="7"/>
              <c:layout>
                <c:manualLayout>
                  <c:x val="2.3543262196429292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4A5-6347-B131-AB5F7B4DDC13}"/>
                </c:ext>
              </c:extLst>
            </c:dLbl>
            <c:dLbl>
              <c:idx val="8"/>
              <c:layout>
                <c:manualLayout>
                  <c:x val="4.7086524392858813E-2"/>
                  <c:y val="1.2361145541235671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4A5-6347-B131-AB5F7B4DDC13}"/>
                </c:ext>
              </c:extLst>
            </c:dLbl>
            <c:dLbl>
              <c:idx val="9"/>
              <c:layout>
                <c:manualLayout>
                  <c:x val="3.6099668701191759E-2"/>
                  <c:y val="2.6545357920351713E-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4A5-6347-B131-AB5F7B4DDC13}"/>
                </c:ext>
              </c:extLst>
            </c:dLbl>
            <c:dLbl>
              <c:idx val="10"/>
              <c:layout>
                <c:manualLayout>
                  <c:x val="5.6503829271430467E-2"/>
                  <c:y val="-6.742520911769335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4A5-6347-B131-AB5F7B4DDC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AUS</c:v>
                </c:pt>
                <c:pt idx="1">
                  <c:v>CAN</c:v>
                </c:pt>
                <c:pt idx="2">
                  <c:v>FR</c:v>
                </c:pt>
                <c:pt idx="3">
                  <c:v>GER</c:v>
                </c:pt>
                <c:pt idx="4">
                  <c:v>NETH</c:v>
                </c:pt>
                <c:pt idx="5">
                  <c:v>NZ</c:v>
                </c:pt>
                <c:pt idx="6">
                  <c:v>NOR</c:v>
                </c:pt>
                <c:pt idx="7">
                  <c:v>SWE</c:v>
                </c:pt>
                <c:pt idx="8">
                  <c:v>SWIZ</c:v>
                </c:pt>
                <c:pt idx="9">
                  <c:v>UK</c:v>
                </c:pt>
                <c:pt idx="10">
                  <c:v>US</c:v>
                </c:pt>
              </c:strCache>
            </c:strRef>
          </c:cat>
          <c:val>
            <c:numRef>
              <c:f>Sheet1!$B$4:$L$4</c:f>
              <c:numCache>
                <c:formatCode>0%</c:formatCode>
                <c:ptCount val="11"/>
                <c:pt idx="0">
                  <c:v>8.14E-2</c:v>
                </c:pt>
                <c:pt idx="1">
                  <c:v>4.0300000000000002E-2</c:v>
                </c:pt>
                <c:pt idx="2">
                  <c:v>6.3100000000000003E-2</c:v>
                </c:pt>
                <c:pt idx="3">
                  <c:v>1.0500000000000001E-2</c:v>
                </c:pt>
                <c:pt idx="4">
                  <c:v>1.8100000000000002E-2</c:v>
                </c:pt>
                <c:pt idx="5">
                  <c:v>7.3099999999999998E-2</c:v>
                </c:pt>
                <c:pt idx="6">
                  <c:v>3.6400000000000002E-2</c:v>
                </c:pt>
                <c:pt idx="7">
                  <c:v>1.52E-2</c:v>
                </c:pt>
                <c:pt idx="8">
                  <c:v>9.0899999999999995E-2</c:v>
                </c:pt>
                <c:pt idx="9">
                  <c:v>1.5100000000000001E-2</c:v>
                </c:pt>
                <c:pt idx="10">
                  <c:v>0.1038</c:v>
                </c:pt>
              </c:numCache>
            </c:numRef>
          </c:val>
          <c:extLst>
            <c:ext xmlns:c16="http://schemas.microsoft.com/office/drawing/2014/chart" uri="{C3380CC4-5D6E-409C-BE32-E72D297353CC}">
              <c16:uniqueId val="{00000002-B4A5-6347-B131-AB5F7B4DDC13}"/>
            </c:ext>
          </c:extLst>
        </c:ser>
        <c:dLbls>
          <c:dLblPos val="ctr"/>
          <c:showLegendKey val="0"/>
          <c:showVal val="1"/>
          <c:showCatName val="0"/>
          <c:showSerName val="0"/>
          <c:showPercent val="0"/>
          <c:showBubbleSize val="0"/>
        </c:dLbls>
        <c:gapWidth val="60"/>
        <c:overlap val="100"/>
        <c:axId val="405640367"/>
        <c:axId val="350216991"/>
      </c:barChart>
      <c:catAx>
        <c:axId val="405640367"/>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0216991"/>
        <c:crosses val="autoZero"/>
        <c:auto val="1"/>
        <c:lblAlgn val="ctr"/>
        <c:lblOffset val="100"/>
        <c:noMultiLvlLbl val="0"/>
      </c:catAx>
      <c:valAx>
        <c:axId val="350216991"/>
        <c:scaling>
          <c:orientation val="minMax"/>
        </c:scaling>
        <c:delete val="1"/>
        <c:axPos val="t"/>
        <c:numFmt formatCode="0%" sourceLinked="1"/>
        <c:majorTickMark val="none"/>
        <c:minorTickMark val="none"/>
        <c:tickLblPos val="nextTo"/>
        <c:crossAx val="405640367"/>
        <c:crosses val="autoZero"/>
        <c:crossBetween val="between"/>
      </c:valAx>
      <c:spPr>
        <a:noFill/>
        <a:ln w="25400">
          <a:noFill/>
        </a:ln>
        <a:effectLst/>
      </c:spPr>
    </c:plotArea>
    <c:legend>
      <c:legendPos val="r"/>
      <c:layout>
        <c:manualLayout>
          <c:xMode val="edge"/>
          <c:yMode val="edge"/>
          <c:x val="0.70760170534785505"/>
          <c:y val="0.33578869045643944"/>
          <c:w val="0.28298098977357322"/>
          <c:h val="0.3823625209276965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1/12/22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006475"/>
            <a:ext cx="5365750" cy="4024313"/>
          </a:xfrm>
        </p:spPr>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Tree>
    <p:extLst>
      <p:ext uri="{BB962C8B-B14F-4D97-AF65-F5344CB8AC3E}">
        <p14:creationId xmlns:p14="http://schemas.microsoft.com/office/powerpoint/2010/main" val="831136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3377EE-396D-4BA6-B5D9-78B186FE6C2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429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863621-2E60-B848-8968-B0341E26A312}" type="slidenum">
              <a:rPr lang="en-US" smtClean="0"/>
              <a:t>10</a:t>
            </a:fld>
            <a:endParaRPr lang="en-US"/>
          </a:p>
        </p:txBody>
      </p:sp>
    </p:spTree>
    <p:extLst>
      <p:ext uri="{BB962C8B-B14F-4D97-AF65-F5344CB8AC3E}">
        <p14:creationId xmlns:p14="http://schemas.microsoft.com/office/powerpoint/2010/main" val="34388597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dirty="0"/>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Tree>
    <p:extLst>
      <p:ext uri="{BB962C8B-B14F-4D97-AF65-F5344CB8AC3E}">
        <p14:creationId xmlns:p14="http://schemas.microsoft.com/office/powerpoint/2010/main" val="315494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99567831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0341360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Drag picture to placeholder or click icon to add</a:t>
            </a:r>
          </a:p>
        </p:txBody>
      </p:sp>
    </p:spTree>
    <p:extLst>
      <p:ext uri="{BB962C8B-B14F-4D97-AF65-F5344CB8AC3E}">
        <p14:creationId xmlns:p14="http://schemas.microsoft.com/office/powerpoint/2010/main" val="198169572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60BDA4A3-F221-914D-BFF9-03E27D314E89}"/>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132819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88240798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407718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923759133"/>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Drag picture to placeholder or click icon to add</a:t>
            </a:r>
          </a:p>
        </p:txBody>
      </p:sp>
    </p:spTree>
    <p:extLst>
      <p:ext uri="{BB962C8B-B14F-4D97-AF65-F5344CB8AC3E}">
        <p14:creationId xmlns:p14="http://schemas.microsoft.com/office/powerpoint/2010/main" val="255354279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98465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696565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Drag picture to placeholder or click icon to add</a:t>
            </a:r>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94571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521918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31493317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88015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3776780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r>
              <a:rPr lang="en-US" sz="800" b="0" i="0" spc="0">
                <a:solidFill>
                  <a:schemeClr val="tx1"/>
                </a:solidFill>
                <a:latin typeface="Arial" panose="020B0604020202020204" pitchFamily="34" charset="0"/>
                <a:cs typeface="Arial" panose="020B0604020202020204" pitchFamily="34" charset="0"/>
              </a:rPr>
              <a:t>Source: Gretchen Jacobson et al., </a:t>
            </a:r>
            <a:r>
              <a:rPr lang="en-US" sz="800" b="0" i="1" spc="0">
                <a:solidFill>
                  <a:schemeClr val="tx1"/>
                </a:solidFill>
                <a:latin typeface="Arial" panose="020B0604020202020204" pitchFamily="34" charset="0"/>
                <a:cs typeface="Arial" panose="020B0604020202020204" pitchFamily="34" charset="0"/>
              </a:rPr>
              <a:t>When Costs Are a Barrier to Getting Health Care: Reports from Older Adults in the United States and Other High-Income Countries</a:t>
            </a:r>
            <a:r>
              <a:rPr lang="en-US" sz="800" b="0" i="0" spc="0">
                <a:solidFill>
                  <a:schemeClr val="tx1"/>
                </a:solidFill>
                <a:latin typeface="Arial" panose="020B0604020202020204" pitchFamily="34" charset="0"/>
                <a:cs typeface="Arial" panose="020B0604020202020204" pitchFamily="34" charset="0"/>
              </a:rPr>
              <a:t> (Commonwealth Fund, Oct. 2021).</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0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044416"/>
            <a:ext cx="8961120" cy="4566330"/>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418742893"/>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dirty="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95078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dirty="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4545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86101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158174756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385289898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Drag picture to placeholder or click icon to add</a:t>
            </a:r>
          </a:p>
        </p:txBody>
      </p:sp>
    </p:spTree>
    <p:extLst>
      <p:ext uri="{BB962C8B-B14F-4D97-AF65-F5344CB8AC3E}">
        <p14:creationId xmlns:p14="http://schemas.microsoft.com/office/powerpoint/2010/main" val="1149853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07" r:id="rId11"/>
    <p:sldLayoutId id="2147483798" r:id="rId12"/>
    <p:sldLayoutId id="2147483799" r:id="rId13"/>
    <p:sldLayoutId id="2147483786" r:id="rId14"/>
    <p:sldLayoutId id="2147483877" r:id="rId15"/>
    <p:sldLayoutId id="2147483880" r:id="rId16"/>
    <p:sldLayoutId id="2147483881" r:id="rId17"/>
    <p:sldLayoutId id="2147483882" r:id="rId18"/>
    <p:sldLayoutId id="2147483876" r:id="rId19"/>
    <p:sldLayoutId id="2147483883" r:id="rId20"/>
    <p:sldLayoutId id="2147483884" r:id="rId21"/>
    <p:sldLayoutId id="2147483885" r:id="rId22"/>
    <p:sldLayoutId id="2147483878" r:id="rId23"/>
    <p:sldLayoutId id="2147483797" r:id="rId24"/>
    <p:sldLayoutId id="2147483879" r:id="rId25"/>
    <p:sldLayoutId id="2147483874" r:id="rId26"/>
    <p:sldLayoutId id="2147483803" r:id="rId27"/>
    <p:sldLayoutId id="2147483896" r:id="rId28"/>
    <p:sldLayoutId id="2147483897" r:id="rId29"/>
    <p:sldLayoutId id="2147483898" r:id="rId30"/>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26099/mqsp-1695"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hyperlink" Target="https://doi.org/10.26099/mqsp-1695" TargetMode="Externa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hyperlink" Target="https://doi.org/10.26099/mqsp-1695"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Flag_of_the_Netherlands" TargetMode="External"/><Relationship Id="rId13" Type="http://schemas.openxmlformats.org/officeDocument/2006/relationships/image" Target="../media/image11.gif"/><Relationship Id="rId3" Type="http://schemas.openxmlformats.org/officeDocument/2006/relationships/image" Target="../media/image5.png"/><Relationship Id="rId7" Type="http://schemas.openxmlformats.org/officeDocument/2006/relationships/image" Target="../media/image8.png"/><Relationship Id="rId12" Type="http://schemas.openxmlformats.org/officeDocument/2006/relationships/hyperlink" Target="https://commons.wikimedia.org/wiki/File:Flag_of_France_(bordered).svg" TargetMode="External"/><Relationship Id="rId17" Type="http://schemas.openxmlformats.org/officeDocument/2006/relationships/image" Target="../media/image13.png"/><Relationship Id="rId2" Type="http://schemas.openxmlformats.org/officeDocument/2006/relationships/notesSlide" Target="../notesSlides/notesSlide2.xml"/><Relationship Id="rId16" Type="http://schemas.openxmlformats.org/officeDocument/2006/relationships/hyperlink" Target="https://commons.wikimedia.org/wiki/File:Civil_Ensign_of_Switzerland.svg" TargetMode="External"/><Relationship Id="rId1" Type="http://schemas.openxmlformats.org/officeDocument/2006/relationships/slideLayout" Target="../slideLayouts/slideLayout10.xml"/><Relationship Id="rId6" Type="http://schemas.openxmlformats.org/officeDocument/2006/relationships/hyperlink" Target="https://en.wikipedia.org/wiki/File:Flag_of_Germany_(3-2_aspect_ratio).svg" TargetMode="External"/><Relationship Id="rId11" Type="http://schemas.openxmlformats.org/officeDocument/2006/relationships/image" Target="../media/image10.png"/><Relationship Id="rId5" Type="http://schemas.openxmlformats.org/officeDocument/2006/relationships/image" Target="../media/image7.png"/><Relationship Id="rId15" Type="http://schemas.openxmlformats.org/officeDocument/2006/relationships/image" Target="../media/image12.png"/><Relationship Id="rId10" Type="http://schemas.openxmlformats.org/officeDocument/2006/relationships/hyperlink" Target="http://freeaussiestock.com/free/Australiana/slides/australian_flag.htm" TargetMode="External"/><Relationship Id="rId4" Type="http://schemas.openxmlformats.org/officeDocument/2006/relationships/image" Target="../media/image6.svg"/><Relationship Id="rId9" Type="http://schemas.openxmlformats.org/officeDocument/2006/relationships/image" Target="../media/image9.jpeg"/><Relationship Id="rId14" Type="http://schemas.openxmlformats.org/officeDocument/2006/relationships/hyperlink" Target="http://mylittlepencilcase.blogspot.com/2011/09/usa-flag-and-states.html" TargetMode="Externa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s://doi.org/10.26099/mqsp-1695"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hyperlink" Target="https://doi.org/10.26099/mqsp-1695" TargetMode="Externa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s://doi.org/10.26099/mqsp-1695" TargetMode="Externa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C551D8A-46CE-46E8-B33F-3368C6980E8E}"/>
              </a:ext>
            </a:extLst>
          </p:cNvPr>
          <p:cNvSpPr>
            <a:spLocks noGrp="1"/>
          </p:cNvSpPr>
          <p:nvPr>
            <p:ph type="ctrTitle"/>
          </p:nvPr>
        </p:nvSpPr>
        <p:spPr>
          <a:xfrm>
            <a:off x="652463" y="887827"/>
            <a:ext cx="7772400" cy="2222500"/>
          </a:xfrm>
        </p:spPr>
        <p:txBody>
          <a:bodyPr>
            <a:normAutofit/>
          </a:bodyPr>
          <a:lstStyle/>
          <a:p>
            <a:r>
              <a:rPr lang="en-US" sz="1800" b="1" dirty="0">
                <a:latin typeface="Arial" panose="020B0604020202020204" pitchFamily="34" charset="0"/>
                <a:cs typeface="Arial" panose="020B0604020202020204" pitchFamily="34" charset="0"/>
              </a:rPr>
              <a:t>MEDICARE DATA HUB </a:t>
            </a:r>
            <a:br>
              <a:rPr lang="en-US" sz="24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dirty="0"/>
              <a:t>International Comparisons</a:t>
            </a:r>
          </a:p>
        </p:txBody>
      </p:sp>
      <p:sp>
        <p:nvSpPr>
          <p:cNvPr id="3" name="Text Placeholder 2">
            <a:extLst>
              <a:ext uri="{FF2B5EF4-FFF2-40B4-BE49-F238E27FC236}">
                <a16:creationId xmlns:a16="http://schemas.microsoft.com/office/drawing/2014/main" id="{FA18C013-0047-E348-9690-D45BDCB82264}"/>
              </a:ext>
            </a:extLst>
          </p:cNvPr>
          <p:cNvSpPr>
            <a:spLocks noGrp="1"/>
          </p:cNvSpPr>
          <p:nvPr>
            <p:ph type="body" sz="quarter" idx="11"/>
          </p:nvPr>
        </p:nvSpPr>
        <p:spPr/>
        <p:txBody>
          <a:bodyPr/>
          <a:lstStyle/>
          <a:p>
            <a:r>
              <a:rPr lang="en-US" dirty="0"/>
              <a:t>October 2021</a:t>
            </a:r>
          </a:p>
        </p:txBody>
      </p:sp>
    </p:spTree>
    <p:extLst>
      <p:ext uri="{BB962C8B-B14F-4D97-AF65-F5344CB8AC3E}">
        <p14:creationId xmlns:p14="http://schemas.microsoft.com/office/powerpoint/2010/main" val="3111685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B0C40C-E736-754D-9640-261F2B61D15A}"/>
              </a:ext>
            </a:extLst>
          </p:cNvPr>
          <p:cNvSpPr>
            <a:spLocks noGrp="1"/>
          </p:cNvSpPr>
          <p:nvPr>
            <p:ph type="body" sz="quarter" idx="21"/>
          </p:nvPr>
        </p:nvSpPr>
        <p:spPr>
          <a:xfrm>
            <a:off x="2456296" y="5980176"/>
            <a:ext cx="6021879" cy="822960"/>
          </a:xfrm>
        </p:spPr>
        <p:txBody>
          <a:bodyPr>
            <a:normAutofit/>
          </a:bodyPr>
          <a:lstStyle/>
          <a:p>
            <a:r>
              <a:rPr lang="en-US" dirty="0"/>
              <a:t>Notes: Respondents reported ever being told by a doctor they had at least two of the following conditions: hypertension or high blood pressure; heart disease, including heart attack; diabetes; asthma or chronic lung disease such as chronic bronchitis, emphysema, or chronic obstructive pulmonary disease; depression, anxiety, or other mental health conditions; cancer; joint pain or arthritis; stroke. Differences between US and all other surveyed countries except NETH and SWE were statistically significant at the p &lt; 0.05 level.</a:t>
            </a:r>
          </a:p>
          <a:p>
            <a:r>
              <a:rPr lang="en-US" dirty="0"/>
              <a:t>Data: Reginald D. Williams II et al., </a:t>
            </a:r>
            <a:r>
              <a:rPr lang="en-US" i="1" dirty="0"/>
              <a:t>The Impact of COVID-19 on Older Adults: Findings from the 2021 International Health Policy Survey of Older Adults</a:t>
            </a:r>
            <a:r>
              <a:rPr lang="en-US" dirty="0"/>
              <a:t> (Commonwealth Fund, Sept. 2021). </a:t>
            </a:r>
            <a:r>
              <a:rPr lang="en-US" dirty="0">
                <a:hlinkClick r:id="rId3"/>
              </a:rPr>
              <a:t>https://doi.org/10.26099/mqsp-1695</a:t>
            </a:r>
            <a:r>
              <a:rPr lang="en-US" dirty="0"/>
              <a:t> </a:t>
            </a:r>
          </a:p>
        </p:txBody>
      </p:sp>
      <p:sp>
        <p:nvSpPr>
          <p:cNvPr id="3" name="Title 2">
            <a:extLst>
              <a:ext uri="{FF2B5EF4-FFF2-40B4-BE49-F238E27FC236}">
                <a16:creationId xmlns:a16="http://schemas.microsoft.com/office/drawing/2014/main" id="{2B39666E-6116-D544-986D-4B69A0797C21}"/>
              </a:ext>
            </a:extLst>
          </p:cNvPr>
          <p:cNvSpPr>
            <a:spLocks noGrp="1"/>
          </p:cNvSpPr>
          <p:nvPr>
            <p:ph type="ctrTitle"/>
          </p:nvPr>
        </p:nvSpPr>
        <p:spPr/>
        <p:txBody>
          <a:bodyPr>
            <a:noAutofit/>
          </a:bodyPr>
          <a:lstStyle/>
          <a:p>
            <a:r>
              <a:rPr lang="en-US" sz="2400" dirty="0"/>
              <a:t>Older adults with multiple chronic conditions in Canada, the U.K., Australia, the U.S., the Netherlands, and Sweden reported higher rates of telephone or video appointments with health care professionals in the past year compared to those in other countries.</a:t>
            </a:r>
          </a:p>
        </p:txBody>
      </p:sp>
      <p:sp>
        <p:nvSpPr>
          <p:cNvPr id="4" name="Subtitle 3">
            <a:extLst>
              <a:ext uri="{FF2B5EF4-FFF2-40B4-BE49-F238E27FC236}">
                <a16:creationId xmlns:a16="http://schemas.microsoft.com/office/drawing/2014/main" id="{131A0571-5C6A-D448-BF1A-721993528D33}"/>
              </a:ext>
            </a:extLst>
          </p:cNvPr>
          <p:cNvSpPr>
            <a:spLocks noGrp="1"/>
          </p:cNvSpPr>
          <p:nvPr>
            <p:ph type="subTitle" idx="1"/>
          </p:nvPr>
        </p:nvSpPr>
        <p:spPr/>
        <p:txBody>
          <a:bodyPr/>
          <a:lstStyle/>
          <a:p>
            <a:r>
              <a:rPr lang="en-US" dirty="0"/>
              <a:t>INTERNATIONAL COMPARISONS: COVID-19</a:t>
            </a:r>
          </a:p>
        </p:txBody>
      </p:sp>
      <p:graphicFrame>
        <p:nvGraphicFramePr>
          <p:cNvPr id="8" name="Chart Placeholder 7">
            <a:extLst>
              <a:ext uri="{FF2B5EF4-FFF2-40B4-BE49-F238E27FC236}">
                <a16:creationId xmlns:a16="http://schemas.microsoft.com/office/drawing/2014/main" id="{37BE48C8-0DB4-A640-9EDC-85853DDD2367}"/>
              </a:ext>
            </a:extLst>
          </p:cNvPr>
          <p:cNvGraphicFramePr>
            <a:graphicFrameLocks noGrp="1"/>
          </p:cNvGraphicFramePr>
          <p:nvPr>
            <p:ph type="chart" sz="quarter" idx="19"/>
            <p:extLst>
              <p:ext uri="{D42A27DB-BD31-4B8C-83A1-F6EECF244321}">
                <p14:modId xmlns:p14="http://schemas.microsoft.com/office/powerpoint/2010/main" val="1394552765"/>
              </p:ext>
            </p:extLst>
          </p:nvPr>
        </p:nvGraphicFramePr>
        <p:xfrm>
          <a:off x="627063" y="2676525"/>
          <a:ext cx="8091487" cy="3190875"/>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F6C9098B-A368-1240-A1C1-2956AD3919A9}"/>
              </a:ext>
            </a:extLst>
          </p:cNvPr>
          <p:cNvSpPr txBox="1"/>
          <p:nvPr/>
        </p:nvSpPr>
        <p:spPr>
          <a:xfrm>
            <a:off x="627061" y="2291834"/>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with at least two chronic conditions</a:t>
            </a:r>
          </a:p>
        </p:txBody>
      </p:sp>
    </p:spTree>
    <p:extLst>
      <p:ext uri="{BB962C8B-B14F-4D97-AF65-F5344CB8AC3E}">
        <p14:creationId xmlns:p14="http://schemas.microsoft.com/office/powerpoint/2010/main" val="72403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B0C40C-E736-754D-9640-261F2B61D15A}"/>
              </a:ext>
            </a:extLst>
          </p:cNvPr>
          <p:cNvSpPr>
            <a:spLocks noGrp="1"/>
          </p:cNvSpPr>
          <p:nvPr>
            <p:ph type="body" sz="quarter" idx="21"/>
          </p:nvPr>
        </p:nvSpPr>
        <p:spPr>
          <a:xfrm>
            <a:off x="2456296" y="5980176"/>
            <a:ext cx="6021879" cy="821189"/>
          </a:xfrm>
        </p:spPr>
        <p:txBody>
          <a:bodyPr>
            <a:normAutofit lnSpcReduction="10000"/>
          </a:bodyPr>
          <a:lstStyle/>
          <a:p>
            <a:r>
              <a:rPr lang="en-US" dirty="0"/>
              <a:t>Notes: “Not sure” responses not shown. Differences between US and all other surveyed countries except CAN, FRA, and NETH for “yes, have received vaccine” were statistically significant at the p &lt; 0.05 level. Differences between US and all other surveyed countries for “have not received vaccine and DO plan to get vaccinated” were statistically significant at the p &lt; 0.05 level. Differences between US and all other surveyed countries except AUS, NZ, and SWIZ for “have not received vaccine and DO NOT plan to get vaccinated” were statistically significant at the p &lt; 0.05 level. </a:t>
            </a:r>
          </a:p>
          <a:p>
            <a:r>
              <a:rPr lang="en-US" dirty="0"/>
              <a:t>Data: Reginald D. Williams II et al., </a:t>
            </a:r>
            <a:r>
              <a:rPr lang="en-US" i="1" dirty="0"/>
              <a:t>The Impact of COVID-19 on Older Adults: Findings from the 2021 International Health Policy Survey of Older Adults</a:t>
            </a:r>
            <a:r>
              <a:rPr lang="en-US" dirty="0"/>
              <a:t> (Commonwealth Fund, Sept. 2021). </a:t>
            </a:r>
            <a:r>
              <a:rPr lang="en-US" dirty="0">
                <a:hlinkClick r:id="rId2"/>
              </a:rPr>
              <a:t>https://doi.org/10.26099/mqsp-1695</a:t>
            </a:r>
            <a:r>
              <a:rPr lang="en-US" dirty="0"/>
              <a:t> </a:t>
            </a:r>
          </a:p>
        </p:txBody>
      </p:sp>
      <p:sp>
        <p:nvSpPr>
          <p:cNvPr id="3" name="Title 2">
            <a:extLst>
              <a:ext uri="{FF2B5EF4-FFF2-40B4-BE49-F238E27FC236}">
                <a16:creationId xmlns:a16="http://schemas.microsoft.com/office/drawing/2014/main" id="{2B39666E-6116-D544-986D-4B69A0797C21}"/>
              </a:ext>
            </a:extLst>
          </p:cNvPr>
          <p:cNvSpPr>
            <a:spLocks noGrp="1"/>
          </p:cNvSpPr>
          <p:nvPr>
            <p:ph type="ctrTitle"/>
          </p:nvPr>
        </p:nvSpPr>
        <p:spPr/>
        <p:txBody>
          <a:bodyPr>
            <a:noAutofit/>
          </a:bodyPr>
          <a:lstStyle/>
          <a:p>
            <a:r>
              <a:rPr lang="en-US" sz="2400" dirty="0"/>
              <a:t>COVID-19 vaccination rates are high among older adults where vaccines are available. Among the unvaccinated, American older adults report the highest rates of planning to not get vaccinated.</a:t>
            </a:r>
          </a:p>
        </p:txBody>
      </p:sp>
      <p:sp>
        <p:nvSpPr>
          <p:cNvPr id="4" name="Subtitle 3">
            <a:extLst>
              <a:ext uri="{FF2B5EF4-FFF2-40B4-BE49-F238E27FC236}">
                <a16:creationId xmlns:a16="http://schemas.microsoft.com/office/drawing/2014/main" id="{131A0571-5C6A-D448-BF1A-721993528D33}"/>
              </a:ext>
            </a:extLst>
          </p:cNvPr>
          <p:cNvSpPr>
            <a:spLocks noGrp="1"/>
          </p:cNvSpPr>
          <p:nvPr>
            <p:ph type="subTitle" idx="1"/>
          </p:nvPr>
        </p:nvSpPr>
        <p:spPr/>
        <p:txBody>
          <a:bodyPr/>
          <a:lstStyle/>
          <a:p>
            <a:r>
              <a:rPr lang="en-US" dirty="0"/>
              <a:t>INTERNATIONAL COMPARISONS: COVID-19</a:t>
            </a:r>
          </a:p>
        </p:txBody>
      </p:sp>
      <p:graphicFrame>
        <p:nvGraphicFramePr>
          <p:cNvPr id="6" name="Chart Placeholder 5">
            <a:extLst>
              <a:ext uri="{FF2B5EF4-FFF2-40B4-BE49-F238E27FC236}">
                <a16:creationId xmlns:a16="http://schemas.microsoft.com/office/drawing/2014/main" id="{E0FFD63B-D945-D344-8F07-0C75253539FF}"/>
              </a:ext>
            </a:extLst>
          </p:cNvPr>
          <p:cNvGraphicFramePr>
            <a:graphicFrameLocks noGrp="1"/>
          </p:cNvGraphicFramePr>
          <p:nvPr>
            <p:ph type="chart" sz="quarter" idx="19"/>
            <p:extLst>
              <p:ext uri="{D42A27DB-BD31-4B8C-83A1-F6EECF244321}">
                <p14:modId xmlns:p14="http://schemas.microsoft.com/office/powerpoint/2010/main" val="1795339933"/>
              </p:ext>
            </p:extLst>
          </p:nvPr>
        </p:nvGraphicFramePr>
        <p:xfrm>
          <a:off x="627063" y="2100263"/>
          <a:ext cx="8091487" cy="376713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98019251-A78F-A74E-9977-FE75F71C12F6}"/>
              </a:ext>
            </a:extLst>
          </p:cNvPr>
          <p:cNvSpPr txBox="1"/>
          <p:nvPr/>
        </p:nvSpPr>
        <p:spPr>
          <a:xfrm>
            <a:off x="627061" y="1915597"/>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a:t>
            </a:r>
          </a:p>
        </p:txBody>
      </p:sp>
    </p:spTree>
    <p:extLst>
      <p:ext uri="{BB962C8B-B14F-4D97-AF65-F5344CB8AC3E}">
        <p14:creationId xmlns:p14="http://schemas.microsoft.com/office/powerpoint/2010/main" val="225525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B0C40C-E736-754D-9640-261F2B61D15A}"/>
              </a:ext>
            </a:extLst>
          </p:cNvPr>
          <p:cNvSpPr>
            <a:spLocks noGrp="1"/>
          </p:cNvSpPr>
          <p:nvPr>
            <p:ph type="body" sz="quarter" idx="21"/>
          </p:nvPr>
        </p:nvSpPr>
        <p:spPr>
          <a:xfrm>
            <a:off x="2456296" y="5980176"/>
            <a:ext cx="6021879" cy="822960"/>
          </a:xfrm>
        </p:spPr>
        <p:txBody>
          <a:bodyPr>
            <a:normAutofit lnSpcReduction="10000"/>
          </a:bodyPr>
          <a:lstStyle/>
          <a:p>
            <a:r>
              <a:rPr lang="en-US" dirty="0"/>
              <a:t>Notes: Respondents reported ever being told by a doctor they had at least two of the following conditions: hypertension or high blood pressure; heart disease, including heart attack; diabetes; asthma or chronic lung disease such as chronic bronchitis, emphysema, or chronic obstructive pulmonary disease; depression, anxiety, or other mental health conditions; cancer; joint pain or arthritis; stroke. AUS, GER, NETH, NZ, NOR, and UK excluded because n &lt; 100. </a:t>
            </a:r>
          </a:p>
          <a:p>
            <a:r>
              <a:rPr lang="en-US" dirty="0"/>
              <a:t>* Indicates country’s result on specific response is statistically different from US at the p &lt; 0.05 level. </a:t>
            </a:r>
          </a:p>
          <a:p>
            <a:r>
              <a:rPr lang="en-US" dirty="0"/>
              <a:t>Data: Reginald D. Williams II et al., </a:t>
            </a:r>
            <a:r>
              <a:rPr lang="en-US" i="1" dirty="0"/>
              <a:t>The Impact of COVID-19 on Older Adults: Findings from the 2021 International Health Policy Survey of Older Adults</a:t>
            </a:r>
            <a:r>
              <a:rPr lang="en-US" dirty="0"/>
              <a:t> (Commonwealth Fund, Sept. 2021). </a:t>
            </a:r>
            <a:r>
              <a:rPr lang="en-US" dirty="0">
                <a:hlinkClick r:id="rId2"/>
              </a:rPr>
              <a:t>https://doi.org/10.26099/mqsp-1695</a:t>
            </a:r>
            <a:r>
              <a:rPr lang="en-US" dirty="0"/>
              <a:t> </a:t>
            </a:r>
          </a:p>
        </p:txBody>
      </p:sp>
      <p:sp>
        <p:nvSpPr>
          <p:cNvPr id="3" name="Title 2">
            <a:extLst>
              <a:ext uri="{FF2B5EF4-FFF2-40B4-BE49-F238E27FC236}">
                <a16:creationId xmlns:a16="http://schemas.microsoft.com/office/drawing/2014/main" id="{2B39666E-6116-D544-986D-4B69A0797C21}"/>
              </a:ext>
            </a:extLst>
          </p:cNvPr>
          <p:cNvSpPr>
            <a:spLocks noGrp="1"/>
          </p:cNvSpPr>
          <p:nvPr>
            <p:ph type="ctrTitle"/>
          </p:nvPr>
        </p:nvSpPr>
        <p:spPr/>
        <p:txBody>
          <a:bodyPr>
            <a:noAutofit/>
          </a:bodyPr>
          <a:lstStyle/>
          <a:p>
            <a:r>
              <a:rPr lang="en-US" sz="2400" dirty="0"/>
              <a:t>Concerns about safety and side effects were the most cited reasons older Americans do not plan to get vaccinated.</a:t>
            </a:r>
          </a:p>
        </p:txBody>
      </p:sp>
      <p:sp>
        <p:nvSpPr>
          <p:cNvPr id="4" name="Subtitle 3">
            <a:extLst>
              <a:ext uri="{FF2B5EF4-FFF2-40B4-BE49-F238E27FC236}">
                <a16:creationId xmlns:a16="http://schemas.microsoft.com/office/drawing/2014/main" id="{131A0571-5C6A-D448-BF1A-721993528D33}"/>
              </a:ext>
            </a:extLst>
          </p:cNvPr>
          <p:cNvSpPr>
            <a:spLocks noGrp="1"/>
          </p:cNvSpPr>
          <p:nvPr>
            <p:ph type="subTitle" idx="1"/>
          </p:nvPr>
        </p:nvSpPr>
        <p:spPr/>
        <p:txBody>
          <a:bodyPr/>
          <a:lstStyle/>
          <a:p>
            <a:r>
              <a:rPr lang="en-US" dirty="0"/>
              <a:t>INTERNATIONAL COMPARISONS: COVID-19</a:t>
            </a:r>
          </a:p>
        </p:txBody>
      </p:sp>
      <p:graphicFrame>
        <p:nvGraphicFramePr>
          <p:cNvPr id="10" name="Table 9">
            <a:extLst>
              <a:ext uri="{FF2B5EF4-FFF2-40B4-BE49-F238E27FC236}">
                <a16:creationId xmlns:a16="http://schemas.microsoft.com/office/drawing/2014/main" id="{F7C082C2-52B0-7B4A-9F3B-3069A6F8DE9E}"/>
              </a:ext>
            </a:extLst>
          </p:cNvPr>
          <p:cNvGraphicFramePr>
            <a:graphicFrameLocks noGrp="1"/>
          </p:cNvGraphicFramePr>
          <p:nvPr>
            <p:extLst>
              <p:ext uri="{D42A27DB-BD31-4B8C-83A1-F6EECF244321}">
                <p14:modId xmlns:p14="http://schemas.microsoft.com/office/powerpoint/2010/main" val="1655957820"/>
              </p:ext>
            </p:extLst>
          </p:nvPr>
        </p:nvGraphicFramePr>
        <p:xfrm>
          <a:off x="627434" y="1893930"/>
          <a:ext cx="7919047" cy="3839896"/>
        </p:xfrm>
        <a:graphic>
          <a:graphicData uri="http://schemas.openxmlformats.org/drawingml/2006/table">
            <a:tbl>
              <a:tblPr firstRow="1" bandRow="1">
                <a:tableStyleId>{93296810-A885-4BE3-A3E7-6D5BEEA58F35}</a:tableStyleId>
              </a:tblPr>
              <a:tblGrid>
                <a:gridCol w="4067015">
                  <a:extLst>
                    <a:ext uri="{9D8B030D-6E8A-4147-A177-3AD203B41FA5}">
                      <a16:colId xmlns:a16="http://schemas.microsoft.com/office/drawing/2014/main" val="339247090"/>
                    </a:ext>
                  </a:extLst>
                </a:gridCol>
                <a:gridCol w="889832">
                  <a:extLst>
                    <a:ext uri="{9D8B030D-6E8A-4147-A177-3AD203B41FA5}">
                      <a16:colId xmlns:a16="http://schemas.microsoft.com/office/drawing/2014/main" val="1650030404"/>
                    </a:ext>
                  </a:extLst>
                </a:gridCol>
                <a:gridCol w="608831">
                  <a:extLst>
                    <a:ext uri="{9D8B030D-6E8A-4147-A177-3AD203B41FA5}">
                      <a16:colId xmlns:a16="http://schemas.microsoft.com/office/drawing/2014/main" val="553893275"/>
                    </a:ext>
                  </a:extLst>
                </a:gridCol>
                <a:gridCol w="924955">
                  <a:extLst>
                    <a:ext uri="{9D8B030D-6E8A-4147-A177-3AD203B41FA5}">
                      <a16:colId xmlns:a16="http://schemas.microsoft.com/office/drawing/2014/main" val="2832725837"/>
                    </a:ext>
                  </a:extLst>
                </a:gridCol>
                <a:gridCol w="796165">
                  <a:extLst>
                    <a:ext uri="{9D8B030D-6E8A-4147-A177-3AD203B41FA5}">
                      <a16:colId xmlns:a16="http://schemas.microsoft.com/office/drawing/2014/main" val="73062498"/>
                    </a:ext>
                  </a:extLst>
                </a:gridCol>
                <a:gridCol w="632249">
                  <a:extLst>
                    <a:ext uri="{9D8B030D-6E8A-4147-A177-3AD203B41FA5}">
                      <a16:colId xmlns:a16="http://schemas.microsoft.com/office/drawing/2014/main" val="2973822807"/>
                    </a:ext>
                  </a:extLst>
                </a:gridCol>
              </a:tblGrid>
              <a:tr h="812258">
                <a:tc>
                  <a:txBody>
                    <a:bodyPr/>
                    <a:lstStyle/>
                    <a:p>
                      <a:pPr marL="0" marR="0" lvl="0" indent="0" algn="l" defTabSz="685784" rtl="0" eaLnBrk="1" fontAlgn="auto" latinLnBrk="0" hangingPunct="1">
                        <a:lnSpc>
                          <a:spcPct val="100000"/>
                        </a:lnSpc>
                        <a:spcBef>
                          <a:spcPts val="0"/>
                        </a:spcBef>
                        <a:spcAft>
                          <a:spcPts val="0"/>
                        </a:spcAft>
                        <a:buClrTx/>
                        <a:buSzTx/>
                        <a:buFontTx/>
                        <a:buNone/>
                        <a:tabLst/>
                        <a:defRPr/>
                      </a:pPr>
                      <a:r>
                        <a:rPr lang="en-US" sz="1400" dirty="0"/>
                        <a:t>Main reason for not planning to get the coronavirus vaccine, among those who do not plan to get vaccinated when available</a:t>
                      </a:r>
                    </a:p>
                  </a:txBody>
                  <a:tcPr/>
                </a:tc>
                <a:tc>
                  <a:txBody>
                    <a:bodyPr/>
                    <a:lstStyle/>
                    <a:p>
                      <a:pPr algn="ctr"/>
                      <a:r>
                        <a:rPr lang="en-US" sz="1400"/>
                        <a:t>CAN</a:t>
                      </a:r>
                    </a:p>
                  </a:txBody>
                  <a:tcPr/>
                </a:tc>
                <a:tc>
                  <a:txBody>
                    <a:bodyPr/>
                    <a:lstStyle/>
                    <a:p>
                      <a:pPr algn="ctr"/>
                      <a:r>
                        <a:rPr lang="en-US" sz="1400"/>
                        <a:t>FR</a:t>
                      </a:r>
                    </a:p>
                  </a:txBody>
                  <a:tcPr/>
                </a:tc>
                <a:tc>
                  <a:txBody>
                    <a:bodyPr/>
                    <a:lstStyle/>
                    <a:p>
                      <a:pPr algn="ctr"/>
                      <a:r>
                        <a:rPr lang="en-US" sz="1400"/>
                        <a:t>SWE</a:t>
                      </a:r>
                    </a:p>
                  </a:txBody>
                  <a:tcPr/>
                </a:tc>
                <a:tc>
                  <a:txBody>
                    <a:bodyPr/>
                    <a:lstStyle/>
                    <a:p>
                      <a:pPr algn="ctr"/>
                      <a:r>
                        <a:rPr lang="en-US" sz="1400"/>
                        <a:t>SWIZ</a:t>
                      </a:r>
                    </a:p>
                  </a:txBody>
                  <a:tcPr/>
                </a:tc>
                <a:tc>
                  <a:txBody>
                    <a:bodyPr/>
                    <a:lstStyle/>
                    <a:p>
                      <a:pPr algn="ctr"/>
                      <a:r>
                        <a:rPr lang="en-US" sz="1400" dirty="0"/>
                        <a:t>US</a:t>
                      </a:r>
                    </a:p>
                  </a:txBody>
                  <a:tcPr/>
                </a:tc>
                <a:extLst>
                  <a:ext uri="{0D108BD9-81ED-4DB2-BD59-A6C34878D82A}">
                    <a16:rowId xmlns:a16="http://schemas.microsoft.com/office/drawing/2014/main" val="316473961"/>
                  </a:ext>
                </a:extLst>
              </a:tr>
              <a:tr h="484394">
                <a:tc>
                  <a:txBody>
                    <a:bodyPr/>
                    <a:lstStyle/>
                    <a:p>
                      <a:pPr algn="l" fontAlgn="b"/>
                      <a:r>
                        <a:rPr lang="en-US" sz="1400" b="0" u="none" strike="noStrike" dirty="0">
                          <a:solidFill>
                            <a:srgbClr val="000000"/>
                          </a:solidFill>
                          <a:effectLst/>
                        </a:rPr>
                        <a:t>Unweighted N (base: those who do not plan to get the vaccine when available respondents)=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dirty="0">
                          <a:solidFill>
                            <a:srgbClr val="000000"/>
                          </a:solidFill>
                          <a:effectLst/>
                        </a:rPr>
                        <a:t>240</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155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172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327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219</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01555921"/>
                  </a:ext>
                </a:extLst>
              </a:tr>
              <a:tr h="411770">
                <a:tc>
                  <a:txBody>
                    <a:bodyPr/>
                    <a:lstStyle/>
                    <a:p>
                      <a:pPr algn="l" fontAlgn="b"/>
                      <a:r>
                        <a:rPr lang="en-US" sz="1400" b="0" u="none" strike="noStrike" dirty="0">
                          <a:solidFill>
                            <a:srgbClr val="000000"/>
                          </a:solidFill>
                          <a:effectLst/>
                        </a:rPr>
                        <a:t>Do not trust vaccine in general</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14%</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6%*</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11243089"/>
                  </a:ext>
                </a:extLst>
              </a:tr>
              <a:tr h="411770">
                <a:tc>
                  <a:txBody>
                    <a:bodyPr/>
                    <a:lstStyle/>
                    <a:p>
                      <a:pPr algn="l" fontAlgn="b"/>
                      <a:r>
                        <a:rPr lang="en-US" sz="1400" b="0" u="none" strike="noStrike" dirty="0">
                          <a:solidFill>
                            <a:srgbClr val="000000"/>
                          </a:solidFill>
                          <a:effectLst/>
                        </a:rPr>
                        <a:t>Worried about possible side effects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24%</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48%*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45%*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22%</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52370640"/>
                  </a:ext>
                </a:extLst>
              </a:tr>
              <a:tr h="484394">
                <a:tc>
                  <a:txBody>
                    <a:bodyPr/>
                    <a:lstStyle/>
                    <a:p>
                      <a:pPr algn="l" fontAlgn="b"/>
                      <a:r>
                        <a:rPr lang="en-US" sz="1400" b="0" u="none" strike="noStrike" dirty="0">
                          <a:solidFill>
                            <a:srgbClr val="000000"/>
                          </a:solidFill>
                          <a:effectLst/>
                        </a:rPr>
                        <a:t>Do not trust the government to make sure the vaccine is safe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24%</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23930990"/>
                  </a:ext>
                </a:extLst>
              </a:tr>
              <a:tr h="411770">
                <a:tc>
                  <a:txBody>
                    <a:bodyPr/>
                    <a:lstStyle/>
                    <a:p>
                      <a:pPr algn="l" fontAlgn="b"/>
                      <a:r>
                        <a:rPr lang="en-US" sz="1400" b="0" u="none" strike="noStrike" dirty="0">
                          <a:solidFill>
                            <a:srgbClr val="000000"/>
                          </a:solidFill>
                          <a:effectLst/>
                        </a:rPr>
                        <a:t>It is too difficult to get the vaccine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0%</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0%</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59489696"/>
                  </a:ext>
                </a:extLst>
              </a:tr>
              <a:tr h="411770">
                <a:tc>
                  <a:txBody>
                    <a:bodyPr/>
                    <a:lstStyle/>
                    <a:p>
                      <a:pPr algn="l" fontAlgn="b"/>
                      <a:r>
                        <a:rPr lang="en-US" sz="1400" b="0" u="none" strike="noStrike" dirty="0">
                          <a:solidFill>
                            <a:srgbClr val="000000"/>
                          </a:solidFill>
                          <a:effectLst/>
                        </a:rPr>
                        <a:t>You do not think you need the vaccine </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3%*</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dirty="0">
                          <a:solidFill>
                            <a:srgbClr val="000000"/>
                          </a:solidFill>
                          <a:effectLst/>
                        </a:rPr>
                        <a:t>1%*</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9%</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13%</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8255466"/>
                  </a:ext>
                </a:extLst>
              </a:tr>
              <a:tr h="411770">
                <a:tc>
                  <a:txBody>
                    <a:bodyPr/>
                    <a:lstStyle/>
                    <a:p>
                      <a:pPr algn="l" fontAlgn="b"/>
                      <a:r>
                        <a:rPr lang="en-US" sz="1400" b="0" u="none" strike="noStrike" dirty="0">
                          <a:solidFill>
                            <a:srgbClr val="000000"/>
                          </a:solidFill>
                          <a:effectLst/>
                        </a:rPr>
                        <a:t>Some other reason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25%</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22%</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17%</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a:solidFill>
                            <a:srgbClr val="000000"/>
                          </a:solidFill>
                          <a:effectLst/>
                        </a:rPr>
                        <a:t>18%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u="none" strike="noStrike" dirty="0">
                          <a:solidFill>
                            <a:srgbClr val="000000"/>
                          </a:solidFill>
                          <a:effectLst/>
                        </a:rPr>
                        <a:t>20%</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52149568"/>
                  </a:ext>
                </a:extLst>
              </a:tr>
            </a:tbl>
          </a:graphicData>
        </a:graphic>
      </p:graphicFrame>
    </p:spTree>
    <p:extLst>
      <p:ext uri="{BB962C8B-B14F-4D97-AF65-F5344CB8AC3E}">
        <p14:creationId xmlns:p14="http://schemas.microsoft.com/office/powerpoint/2010/main" val="162452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Graphic 20">
            <a:extLst>
              <a:ext uri="{FF2B5EF4-FFF2-40B4-BE49-F238E27FC236}">
                <a16:creationId xmlns:a16="http://schemas.microsoft.com/office/drawing/2014/main" id="{6798A625-5A36-4D40-B428-D2E3DE83A68B}"/>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8128" t="14812" r="8837" b="19569"/>
          <a:stretch/>
        </p:blipFill>
        <p:spPr>
          <a:xfrm>
            <a:off x="1106468" y="1954096"/>
            <a:ext cx="7612082" cy="3220430"/>
          </a:xfrm>
          <a:prstGeom prst="rect">
            <a:avLst/>
          </a:prstGeom>
        </p:spPr>
      </p:pic>
      <p:sp>
        <p:nvSpPr>
          <p:cNvPr id="3" name="Text Placeholder 2">
            <a:extLst>
              <a:ext uri="{FF2B5EF4-FFF2-40B4-BE49-F238E27FC236}">
                <a16:creationId xmlns:a16="http://schemas.microsoft.com/office/drawing/2014/main" id="{ACCDA4B1-F981-439F-9357-B49FAB4232F4}"/>
              </a:ext>
            </a:extLst>
          </p:cNvPr>
          <p:cNvSpPr>
            <a:spLocks noGrp="1"/>
          </p:cNvSpPr>
          <p:nvPr>
            <p:ph type="body" sz="quarter" idx="21"/>
          </p:nvPr>
        </p:nvSpPr>
        <p:spPr>
          <a:xfrm>
            <a:off x="2456296" y="5999997"/>
            <a:ext cx="6021879" cy="777375"/>
          </a:xfrm>
        </p:spPr>
        <p:txBody>
          <a:bodyPr>
            <a:normAutofit/>
          </a:bodyPr>
          <a:lstStyle/>
          <a:p>
            <a:r>
              <a:rPr lang="en-US" dirty="0"/>
              <a:t>Source: The Commonwealth Fund/London School of Economics 2020 International Profiles of Health Care Systems, June 2020.</a:t>
            </a:r>
          </a:p>
        </p:txBody>
      </p:sp>
      <p:sp>
        <p:nvSpPr>
          <p:cNvPr id="5" name="Title 4">
            <a:extLst>
              <a:ext uri="{FF2B5EF4-FFF2-40B4-BE49-F238E27FC236}">
                <a16:creationId xmlns:a16="http://schemas.microsoft.com/office/drawing/2014/main" id="{E6B0B43E-9CE0-4573-91A4-1FAC25E3DF79}"/>
              </a:ext>
            </a:extLst>
          </p:cNvPr>
          <p:cNvSpPr>
            <a:spLocks noGrp="1"/>
          </p:cNvSpPr>
          <p:nvPr>
            <p:ph type="ctrTitle"/>
          </p:nvPr>
        </p:nvSpPr>
        <p:spPr>
          <a:xfrm>
            <a:off x="627434" y="514555"/>
            <a:ext cx="8091114" cy="731520"/>
          </a:xfrm>
        </p:spPr>
        <p:txBody>
          <a:bodyPr>
            <a:noAutofit/>
          </a:bodyPr>
          <a:lstStyle/>
          <a:p>
            <a:r>
              <a:rPr lang="en-US" sz="2400" dirty="0"/>
              <a:t>In the U.S. Medicare program, private plans offer primary, supplemental, and prescription drug–only coverage, similar to models of private plans in other countries. </a:t>
            </a:r>
          </a:p>
        </p:txBody>
      </p:sp>
      <p:sp>
        <p:nvSpPr>
          <p:cNvPr id="4" name="Subtitle 3">
            <a:extLst>
              <a:ext uri="{FF2B5EF4-FFF2-40B4-BE49-F238E27FC236}">
                <a16:creationId xmlns:a16="http://schemas.microsoft.com/office/drawing/2014/main" id="{5FC15676-D0AF-4EBC-81B6-7743662306CB}"/>
              </a:ext>
            </a:extLst>
          </p:cNvPr>
          <p:cNvSpPr>
            <a:spLocks noGrp="1"/>
          </p:cNvSpPr>
          <p:nvPr>
            <p:ph type="subTitle" idx="1"/>
          </p:nvPr>
        </p:nvSpPr>
        <p:spPr>
          <a:xfrm>
            <a:off x="627434" y="177796"/>
            <a:ext cx="7919047" cy="246930"/>
          </a:xfrm>
        </p:spPr>
        <p:txBody>
          <a:bodyPr>
            <a:normAutofit/>
          </a:bodyPr>
          <a:lstStyle/>
          <a:p>
            <a:r>
              <a:rPr lang="en-US" dirty="0"/>
              <a:t>INTERNATIONAL COMPARISONS</a:t>
            </a:r>
          </a:p>
        </p:txBody>
      </p:sp>
      <p:sp>
        <p:nvSpPr>
          <p:cNvPr id="49" name="Oval 48">
            <a:extLst>
              <a:ext uri="{FF2B5EF4-FFF2-40B4-BE49-F238E27FC236}">
                <a16:creationId xmlns:a16="http://schemas.microsoft.com/office/drawing/2014/main" id="{CAC0FAAF-0018-4D9B-8DD0-0B9D2624C751}"/>
              </a:ext>
            </a:extLst>
          </p:cNvPr>
          <p:cNvSpPr/>
          <p:nvPr/>
        </p:nvSpPr>
        <p:spPr>
          <a:xfrm>
            <a:off x="4533043" y="2489217"/>
            <a:ext cx="379466" cy="379466"/>
          </a:xfrm>
          <a:prstGeom prst="ellipse">
            <a:avLst/>
          </a:prstGeom>
          <a:blipFill dpi="0" rotWithShape="1">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5" name="Oval 54">
            <a:extLst>
              <a:ext uri="{FF2B5EF4-FFF2-40B4-BE49-F238E27FC236}">
                <a16:creationId xmlns:a16="http://schemas.microsoft.com/office/drawing/2014/main" id="{6D79FF60-F42C-41DB-BF90-4F79646D2718}"/>
              </a:ext>
            </a:extLst>
          </p:cNvPr>
          <p:cNvSpPr/>
          <p:nvPr/>
        </p:nvSpPr>
        <p:spPr>
          <a:xfrm>
            <a:off x="7343094" y="3454574"/>
            <a:ext cx="379466" cy="379466"/>
          </a:xfrm>
          <a:prstGeom prst="ellipse">
            <a:avLst/>
          </a:prstGeom>
          <a:blipFill dpi="0" rotWithShape="1">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8" name="Oval 57">
            <a:extLst>
              <a:ext uri="{FF2B5EF4-FFF2-40B4-BE49-F238E27FC236}">
                <a16:creationId xmlns:a16="http://schemas.microsoft.com/office/drawing/2014/main" id="{4ADA51B7-B3AC-42C9-8977-31B461CBE82B}"/>
              </a:ext>
            </a:extLst>
          </p:cNvPr>
          <p:cNvSpPr/>
          <p:nvPr/>
        </p:nvSpPr>
        <p:spPr>
          <a:xfrm>
            <a:off x="81991" y="4211915"/>
            <a:ext cx="1775120" cy="904705"/>
          </a:xfrm>
          <a:prstGeom prst="ellipse">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r>
              <a:rPr lang="en-US" sz="1600" b="1" dirty="0">
                <a:solidFill>
                  <a:srgbClr val="044C7F"/>
                </a:solidFill>
                <a:latin typeface="Suisse Int'l Bold" panose="020B0804000000000000" pitchFamily="34" charset="77"/>
              </a:rPr>
              <a:t>Coverage </a:t>
            </a:r>
          </a:p>
          <a:p>
            <a:pPr algn="ctr" defTabSz="685800"/>
            <a:r>
              <a:rPr lang="en-US" sz="1600" b="1" dirty="0">
                <a:solidFill>
                  <a:srgbClr val="044C7F"/>
                </a:solidFill>
                <a:latin typeface="Suisse Int'l Bold" panose="020B0804000000000000" pitchFamily="34" charset="77"/>
              </a:rPr>
              <a:t>Type</a:t>
            </a:r>
          </a:p>
        </p:txBody>
      </p:sp>
      <p:sp>
        <p:nvSpPr>
          <p:cNvPr id="60" name="TextBox 59">
            <a:extLst>
              <a:ext uri="{FF2B5EF4-FFF2-40B4-BE49-F238E27FC236}">
                <a16:creationId xmlns:a16="http://schemas.microsoft.com/office/drawing/2014/main" id="{1DB3E3DD-D452-40D7-BA48-338A97F99B3C}"/>
              </a:ext>
            </a:extLst>
          </p:cNvPr>
          <p:cNvSpPr txBox="1"/>
          <p:nvPr/>
        </p:nvSpPr>
        <p:spPr>
          <a:xfrm rot="18720749">
            <a:off x="1319125" y="3316075"/>
            <a:ext cx="1369924" cy="276998"/>
          </a:xfrm>
          <a:prstGeom prst="rect">
            <a:avLst/>
          </a:prstGeom>
          <a:noFill/>
        </p:spPr>
        <p:txBody>
          <a:bodyPr wrap="square" rtlCol="0">
            <a:spAutoFit/>
          </a:bodyPr>
          <a:lstStyle/>
          <a:p>
            <a:pPr algn="ctr" defTabSz="685800"/>
            <a:r>
              <a:rPr lang="en-US" sz="1200" b="1" dirty="0">
                <a:solidFill>
                  <a:schemeClr val="bg1"/>
                </a:solidFill>
                <a:latin typeface="Suisse Int'l Bold" panose="020B0804000000000000" pitchFamily="34" charset="77"/>
              </a:rPr>
              <a:t>Primary </a:t>
            </a:r>
          </a:p>
        </p:txBody>
      </p:sp>
      <p:sp>
        <p:nvSpPr>
          <p:cNvPr id="61" name="TextBox 60">
            <a:extLst>
              <a:ext uri="{FF2B5EF4-FFF2-40B4-BE49-F238E27FC236}">
                <a16:creationId xmlns:a16="http://schemas.microsoft.com/office/drawing/2014/main" id="{BD0818CD-CBB7-49CE-98AB-CF4D4979154E}"/>
              </a:ext>
            </a:extLst>
          </p:cNvPr>
          <p:cNvSpPr txBox="1"/>
          <p:nvPr/>
        </p:nvSpPr>
        <p:spPr>
          <a:xfrm rot="20066160">
            <a:off x="1872368" y="3922484"/>
            <a:ext cx="1296881" cy="276999"/>
          </a:xfrm>
          <a:prstGeom prst="rect">
            <a:avLst/>
          </a:prstGeom>
          <a:noFill/>
        </p:spPr>
        <p:txBody>
          <a:bodyPr wrap="square" rtlCol="0">
            <a:spAutoFit/>
          </a:bodyPr>
          <a:lstStyle/>
          <a:p>
            <a:pPr algn="ctr" defTabSz="685800"/>
            <a:r>
              <a:rPr lang="en-US" sz="1200" b="1" dirty="0">
                <a:solidFill>
                  <a:schemeClr val="bg1"/>
                </a:solidFill>
                <a:latin typeface="Suisse Int'l Bold" panose="020B0804000000000000" pitchFamily="34" charset="77"/>
              </a:rPr>
              <a:t>Supplemental</a:t>
            </a:r>
          </a:p>
        </p:txBody>
      </p:sp>
      <p:sp>
        <p:nvSpPr>
          <p:cNvPr id="62" name="TextBox 61">
            <a:extLst>
              <a:ext uri="{FF2B5EF4-FFF2-40B4-BE49-F238E27FC236}">
                <a16:creationId xmlns:a16="http://schemas.microsoft.com/office/drawing/2014/main" id="{E312878F-27C6-446F-B137-35E838324D57}"/>
              </a:ext>
            </a:extLst>
          </p:cNvPr>
          <p:cNvSpPr txBox="1"/>
          <p:nvPr/>
        </p:nvSpPr>
        <p:spPr>
          <a:xfrm rot="21373760">
            <a:off x="2016146" y="4690134"/>
            <a:ext cx="1552379" cy="276999"/>
          </a:xfrm>
          <a:prstGeom prst="rect">
            <a:avLst/>
          </a:prstGeom>
          <a:noFill/>
        </p:spPr>
        <p:txBody>
          <a:bodyPr wrap="square" rtlCol="0">
            <a:spAutoFit/>
          </a:bodyPr>
          <a:lstStyle/>
          <a:p>
            <a:pPr algn="ctr" defTabSz="685800"/>
            <a:r>
              <a:rPr lang="en-US" sz="1200" b="1" dirty="0">
                <a:solidFill>
                  <a:schemeClr val="accent1"/>
                </a:solidFill>
                <a:latin typeface="Suisse Int'l Bold" panose="020B0804000000000000" pitchFamily="34" charset="77"/>
              </a:rPr>
              <a:t>Prescription Drug</a:t>
            </a:r>
          </a:p>
        </p:txBody>
      </p:sp>
      <p:sp>
        <p:nvSpPr>
          <p:cNvPr id="65" name="TextBox 64">
            <a:extLst>
              <a:ext uri="{FF2B5EF4-FFF2-40B4-BE49-F238E27FC236}">
                <a16:creationId xmlns:a16="http://schemas.microsoft.com/office/drawing/2014/main" id="{422B38C0-9283-4CB0-8B90-7F2459212C63}"/>
              </a:ext>
            </a:extLst>
          </p:cNvPr>
          <p:cNvSpPr txBox="1"/>
          <p:nvPr/>
        </p:nvSpPr>
        <p:spPr>
          <a:xfrm>
            <a:off x="5439261"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Australia</a:t>
            </a:r>
          </a:p>
        </p:txBody>
      </p:sp>
      <p:sp>
        <p:nvSpPr>
          <p:cNvPr id="66" name="TextBox 65">
            <a:extLst>
              <a:ext uri="{FF2B5EF4-FFF2-40B4-BE49-F238E27FC236}">
                <a16:creationId xmlns:a16="http://schemas.microsoft.com/office/drawing/2014/main" id="{880B16C6-ECE5-4EA9-B23A-36C8B7F953D5}"/>
              </a:ext>
            </a:extLst>
          </p:cNvPr>
          <p:cNvSpPr txBox="1"/>
          <p:nvPr/>
        </p:nvSpPr>
        <p:spPr>
          <a:xfrm>
            <a:off x="6629839"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France</a:t>
            </a:r>
          </a:p>
        </p:txBody>
      </p:sp>
      <p:sp>
        <p:nvSpPr>
          <p:cNvPr id="69" name="TextBox 68">
            <a:extLst>
              <a:ext uri="{FF2B5EF4-FFF2-40B4-BE49-F238E27FC236}">
                <a16:creationId xmlns:a16="http://schemas.microsoft.com/office/drawing/2014/main" id="{9AE2C704-F3C0-4899-861A-B56C07C1A79D}"/>
              </a:ext>
            </a:extLst>
          </p:cNvPr>
          <p:cNvSpPr txBox="1"/>
          <p:nvPr/>
        </p:nvSpPr>
        <p:spPr>
          <a:xfrm>
            <a:off x="4879900" y="2530033"/>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Germany</a:t>
            </a:r>
          </a:p>
        </p:txBody>
      </p:sp>
      <p:sp>
        <p:nvSpPr>
          <p:cNvPr id="71" name="TextBox 70">
            <a:extLst>
              <a:ext uri="{FF2B5EF4-FFF2-40B4-BE49-F238E27FC236}">
                <a16:creationId xmlns:a16="http://schemas.microsoft.com/office/drawing/2014/main" id="{A27FDC28-F53C-4AE6-A379-1B016CD4A8A6}"/>
              </a:ext>
            </a:extLst>
          </p:cNvPr>
          <p:cNvSpPr txBox="1"/>
          <p:nvPr/>
        </p:nvSpPr>
        <p:spPr>
          <a:xfrm>
            <a:off x="7457151" y="2537975"/>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Switzerland</a:t>
            </a:r>
          </a:p>
        </p:txBody>
      </p:sp>
      <p:sp>
        <p:nvSpPr>
          <p:cNvPr id="72" name="Oval 71">
            <a:extLst>
              <a:ext uri="{FF2B5EF4-FFF2-40B4-BE49-F238E27FC236}">
                <a16:creationId xmlns:a16="http://schemas.microsoft.com/office/drawing/2014/main" id="{D75C71B2-52BB-4CDD-B7B2-1B63655449FC}"/>
              </a:ext>
            </a:extLst>
          </p:cNvPr>
          <p:cNvSpPr/>
          <p:nvPr/>
        </p:nvSpPr>
        <p:spPr>
          <a:xfrm>
            <a:off x="5081418" y="3459984"/>
            <a:ext cx="379466" cy="379466"/>
          </a:xfrm>
          <a:prstGeom prst="ellipse">
            <a:avLst/>
          </a:prstGeom>
          <a:blipFill dpi="0" rotWithShape="1">
            <a:blip r:embed="rId9" cstate="hqprint">
              <a:extLst>
                <a:ext uri="{28A0092B-C50C-407E-A947-70E740481C1C}">
                  <a14:useLocalDpi xmlns:a14="http://schemas.microsoft.com/office/drawing/2010/main" val="0"/>
                </a:ext>
                <a:ext uri="{837473B0-CC2E-450A-ABE3-18F120FF3D39}">
                  <a1611:picAttrSrcUrl xmlns:a1611="http://schemas.microsoft.com/office/drawing/2016/11/main" r:id="rId10"/>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73" name="Oval 72">
            <a:extLst>
              <a:ext uri="{FF2B5EF4-FFF2-40B4-BE49-F238E27FC236}">
                <a16:creationId xmlns:a16="http://schemas.microsoft.com/office/drawing/2014/main" id="{DEAC9123-E1D2-4638-ADAC-968993AB7A8E}"/>
              </a:ext>
            </a:extLst>
          </p:cNvPr>
          <p:cNvSpPr/>
          <p:nvPr/>
        </p:nvSpPr>
        <p:spPr>
          <a:xfrm>
            <a:off x="6284628" y="3454574"/>
            <a:ext cx="379466" cy="379466"/>
          </a:xfrm>
          <a:prstGeom prst="ellipse">
            <a:avLst/>
          </a:prstGeom>
          <a:blipFill dpi="0" rotWithShape="1">
            <a:blip r:embed="rId11" cstate="hqprint">
              <a:extLst>
                <a:ext uri="{28A0092B-C50C-407E-A947-70E740481C1C}">
                  <a14:useLocalDpi xmlns:a14="http://schemas.microsoft.com/office/drawing/2010/main" val="0"/>
                </a:ext>
                <a:ext uri="{837473B0-CC2E-450A-ABE3-18F120FF3D39}">
                  <a1611:picAttrSrcUrl xmlns:a1611="http://schemas.microsoft.com/office/drawing/2016/11/main" r:id="rId12"/>
                </a:ext>
              </a:extLst>
            </a:blip>
            <a:srcRect/>
            <a:stretch>
              <a:fillRect l="-28515" t="-3569" r="-30419" b="-2345"/>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dirty="0">
              <a:solidFill>
                <a:prstClr val="white"/>
              </a:solidFill>
              <a:latin typeface="Trebuchet MS"/>
            </a:endParaRPr>
          </a:p>
        </p:txBody>
      </p:sp>
      <p:sp>
        <p:nvSpPr>
          <p:cNvPr id="74" name="TextBox 73">
            <a:extLst>
              <a:ext uri="{FF2B5EF4-FFF2-40B4-BE49-F238E27FC236}">
                <a16:creationId xmlns:a16="http://schemas.microsoft.com/office/drawing/2014/main" id="{ACB1F300-EC43-40BC-BCF7-FC62C9B59BDF}"/>
              </a:ext>
            </a:extLst>
          </p:cNvPr>
          <p:cNvSpPr txBox="1"/>
          <p:nvPr/>
        </p:nvSpPr>
        <p:spPr>
          <a:xfrm>
            <a:off x="6003875" y="4509239"/>
            <a:ext cx="1191761" cy="276999"/>
          </a:xfrm>
          <a:prstGeom prst="rect">
            <a:avLst/>
          </a:prstGeom>
          <a:noFill/>
        </p:spPr>
        <p:txBody>
          <a:bodyPr wrap="square" rtlCol="0">
            <a:spAutoFit/>
          </a:bodyPr>
          <a:lstStyle/>
          <a:p>
            <a:pPr defTabSz="685800"/>
            <a:r>
              <a:rPr lang="en-US" sz="1200" dirty="0">
                <a:solidFill>
                  <a:schemeClr val="accent1"/>
                </a:solidFill>
                <a:latin typeface="Suisse Int'l" panose="020B0804000000000000" pitchFamily="34" charset="77"/>
              </a:rPr>
              <a:t>Canada</a:t>
            </a:r>
          </a:p>
        </p:txBody>
      </p:sp>
      <p:sp>
        <p:nvSpPr>
          <p:cNvPr id="75" name="TextBox 74">
            <a:extLst>
              <a:ext uri="{FF2B5EF4-FFF2-40B4-BE49-F238E27FC236}">
                <a16:creationId xmlns:a16="http://schemas.microsoft.com/office/drawing/2014/main" id="{11296129-D326-40B5-8FB7-A02AFCC34640}"/>
              </a:ext>
            </a:extLst>
          </p:cNvPr>
          <p:cNvSpPr txBox="1"/>
          <p:nvPr/>
        </p:nvSpPr>
        <p:spPr>
          <a:xfrm>
            <a:off x="7696065" y="3514539"/>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Netherlands</a:t>
            </a:r>
          </a:p>
        </p:txBody>
      </p:sp>
      <p:sp>
        <p:nvSpPr>
          <p:cNvPr id="33" name="Oval 32">
            <a:extLst>
              <a:ext uri="{FF2B5EF4-FFF2-40B4-BE49-F238E27FC236}">
                <a16:creationId xmlns:a16="http://schemas.microsoft.com/office/drawing/2014/main" id="{9600F2BD-FF4A-4537-8D0D-CC3CF3013B08}"/>
              </a:ext>
            </a:extLst>
          </p:cNvPr>
          <p:cNvSpPr/>
          <p:nvPr/>
        </p:nvSpPr>
        <p:spPr>
          <a:xfrm>
            <a:off x="3574376" y="3459984"/>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4" name="TextBox 33">
            <a:extLst>
              <a:ext uri="{FF2B5EF4-FFF2-40B4-BE49-F238E27FC236}">
                <a16:creationId xmlns:a16="http://schemas.microsoft.com/office/drawing/2014/main" id="{EB761B04-A914-402B-B399-F69975E07F75}"/>
              </a:ext>
            </a:extLst>
          </p:cNvPr>
          <p:cNvSpPr txBox="1"/>
          <p:nvPr/>
        </p:nvSpPr>
        <p:spPr>
          <a:xfrm>
            <a:off x="3924245" y="3505906"/>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United States</a:t>
            </a:r>
          </a:p>
        </p:txBody>
      </p:sp>
      <p:sp>
        <p:nvSpPr>
          <p:cNvPr id="35" name="Oval 34">
            <a:extLst>
              <a:ext uri="{FF2B5EF4-FFF2-40B4-BE49-F238E27FC236}">
                <a16:creationId xmlns:a16="http://schemas.microsoft.com/office/drawing/2014/main" id="{EC892B95-625B-4C42-8B5B-7712D8C5AEB6}"/>
              </a:ext>
            </a:extLst>
          </p:cNvPr>
          <p:cNvSpPr/>
          <p:nvPr/>
        </p:nvSpPr>
        <p:spPr>
          <a:xfrm>
            <a:off x="4136777" y="4453142"/>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6" name="TextBox 35">
            <a:extLst>
              <a:ext uri="{FF2B5EF4-FFF2-40B4-BE49-F238E27FC236}">
                <a16:creationId xmlns:a16="http://schemas.microsoft.com/office/drawing/2014/main" id="{7BC5797B-48BB-40D2-AB59-D1026F93BA15}"/>
              </a:ext>
            </a:extLst>
          </p:cNvPr>
          <p:cNvSpPr txBox="1"/>
          <p:nvPr/>
        </p:nvSpPr>
        <p:spPr>
          <a:xfrm>
            <a:off x="4483903" y="4509239"/>
            <a:ext cx="1161992" cy="276999"/>
          </a:xfrm>
          <a:prstGeom prst="rect">
            <a:avLst/>
          </a:prstGeom>
          <a:noFill/>
        </p:spPr>
        <p:txBody>
          <a:bodyPr wrap="square" rtlCol="0">
            <a:spAutoFit/>
          </a:bodyPr>
          <a:lstStyle/>
          <a:p>
            <a:pPr defTabSz="685800"/>
            <a:r>
              <a:rPr lang="en-US" sz="1200" dirty="0">
                <a:solidFill>
                  <a:schemeClr val="accent1"/>
                </a:solidFill>
                <a:latin typeface="Suisse Int'l" panose="020B0804000000000000" pitchFamily="34" charset="77"/>
              </a:rPr>
              <a:t>United States</a:t>
            </a:r>
          </a:p>
        </p:txBody>
      </p:sp>
      <p:sp>
        <p:nvSpPr>
          <p:cNvPr id="37" name="Oval 36">
            <a:extLst>
              <a:ext uri="{FF2B5EF4-FFF2-40B4-BE49-F238E27FC236}">
                <a16:creationId xmlns:a16="http://schemas.microsoft.com/office/drawing/2014/main" id="{A7300FA8-DDA2-465B-B4B2-7F5D731637A3}"/>
              </a:ext>
            </a:extLst>
          </p:cNvPr>
          <p:cNvSpPr/>
          <p:nvPr/>
        </p:nvSpPr>
        <p:spPr>
          <a:xfrm>
            <a:off x="3017968" y="2492802"/>
            <a:ext cx="379466" cy="379466"/>
          </a:xfrm>
          <a:prstGeom prst="ellipse">
            <a:avLst/>
          </a:prstGeom>
          <a:blipFill dpi="0" rotWithShape="1">
            <a:blip r:embed="rId13">
              <a:extLst>
                <a:ext uri="{28A0092B-C50C-407E-A947-70E740481C1C}">
                  <a14:useLocalDpi xmlns:a14="http://schemas.microsoft.com/office/drawing/2010/main" val="0"/>
                </a:ext>
                <a:ext uri="{837473B0-CC2E-450A-ABE3-18F120FF3D39}">
                  <a1611:picAttrSrcUrl xmlns:a1611="http://schemas.microsoft.com/office/drawing/2016/11/main" r:id="rId14"/>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39" name="TextBox 38">
            <a:extLst>
              <a:ext uri="{FF2B5EF4-FFF2-40B4-BE49-F238E27FC236}">
                <a16:creationId xmlns:a16="http://schemas.microsoft.com/office/drawing/2014/main" id="{A5296935-0D6F-4182-A618-7CFEF4857BAD}"/>
              </a:ext>
            </a:extLst>
          </p:cNvPr>
          <p:cNvSpPr txBox="1"/>
          <p:nvPr/>
        </p:nvSpPr>
        <p:spPr>
          <a:xfrm>
            <a:off x="3363293" y="2537565"/>
            <a:ext cx="1272545"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United States</a:t>
            </a:r>
          </a:p>
        </p:txBody>
      </p:sp>
      <p:sp>
        <p:nvSpPr>
          <p:cNvPr id="53" name="Oval 52">
            <a:extLst>
              <a:ext uri="{FF2B5EF4-FFF2-40B4-BE49-F238E27FC236}">
                <a16:creationId xmlns:a16="http://schemas.microsoft.com/office/drawing/2014/main" id="{0E199063-733C-450F-B84E-EB50841EB470}"/>
              </a:ext>
            </a:extLst>
          </p:cNvPr>
          <p:cNvSpPr/>
          <p:nvPr/>
        </p:nvSpPr>
        <p:spPr>
          <a:xfrm>
            <a:off x="5725888" y="2488592"/>
            <a:ext cx="379466" cy="379466"/>
          </a:xfrm>
          <a:prstGeom prst="ellipse">
            <a:avLst/>
          </a:prstGeom>
          <a:blipFill dpi="0" rotWithShape="1">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sp>
        <p:nvSpPr>
          <p:cNvPr id="52" name="TextBox 51">
            <a:extLst>
              <a:ext uri="{FF2B5EF4-FFF2-40B4-BE49-F238E27FC236}">
                <a16:creationId xmlns:a16="http://schemas.microsoft.com/office/drawing/2014/main" id="{02A85DAB-8A02-429A-89F3-A54B65236FAB}"/>
              </a:ext>
            </a:extLst>
          </p:cNvPr>
          <p:cNvSpPr txBox="1"/>
          <p:nvPr/>
        </p:nvSpPr>
        <p:spPr>
          <a:xfrm>
            <a:off x="6068214" y="2550060"/>
            <a:ext cx="1191761" cy="276999"/>
          </a:xfrm>
          <a:prstGeom prst="rect">
            <a:avLst/>
          </a:prstGeom>
          <a:noFill/>
        </p:spPr>
        <p:txBody>
          <a:bodyPr wrap="square" rtlCol="0">
            <a:spAutoFit/>
          </a:bodyPr>
          <a:lstStyle/>
          <a:p>
            <a:pPr defTabSz="685800"/>
            <a:r>
              <a:rPr lang="en-US" sz="1200" dirty="0">
                <a:solidFill>
                  <a:schemeClr val="bg1"/>
                </a:solidFill>
                <a:latin typeface="Suisse Int'l" panose="020B0804000000000000" pitchFamily="34" charset="77"/>
              </a:rPr>
              <a:t>Netherlands</a:t>
            </a:r>
          </a:p>
        </p:txBody>
      </p:sp>
      <p:sp>
        <p:nvSpPr>
          <p:cNvPr id="56" name="Oval 55">
            <a:extLst>
              <a:ext uri="{FF2B5EF4-FFF2-40B4-BE49-F238E27FC236}">
                <a16:creationId xmlns:a16="http://schemas.microsoft.com/office/drawing/2014/main" id="{C1673C9F-0FA6-42E0-878E-77AA8BA9CFE4}"/>
              </a:ext>
            </a:extLst>
          </p:cNvPr>
          <p:cNvSpPr/>
          <p:nvPr/>
        </p:nvSpPr>
        <p:spPr>
          <a:xfrm>
            <a:off x="7114298" y="2494625"/>
            <a:ext cx="379466" cy="379466"/>
          </a:xfrm>
          <a:prstGeom prst="ellipse">
            <a:avLst/>
          </a:prstGeom>
          <a:blipFill dpi="0" rotWithShape="1">
            <a:blip r:embed="rId15" cstate="hqprint">
              <a:extLst>
                <a:ext uri="{28A0092B-C50C-407E-A947-70E740481C1C}">
                  <a14:useLocalDpi xmlns:a14="http://schemas.microsoft.com/office/drawing/2010/main" val="0"/>
                </a:ext>
                <a:ext uri="{837473B0-CC2E-450A-ABE3-18F120FF3D39}">
                  <a1611:picAttrSrcUrl xmlns:a1611="http://schemas.microsoft.com/office/drawing/2016/11/main" r:id="rId16"/>
                </a:ext>
              </a:extLst>
            </a:blip>
            <a:srcRect/>
            <a:stretch>
              <a:fillRect l="-25030" r="-25030"/>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prstClr val="white"/>
              </a:solidFill>
              <a:latin typeface="Trebuchet MS"/>
            </a:endParaRPr>
          </a:p>
        </p:txBody>
      </p:sp>
      <p:pic>
        <p:nvPicPr>
          <p:cNvPr id="23" name="Picture 22" descr="Icon&#10;&#10;Description automatically generated with medium confidence">
            <a:extLst>
              <a:ext uri="{FF2B5EF4-FFF2-40B4-BE49-F238E27FC236}">
                <a16:creationId xmlns:a16="http://schemas.microsoft.com/office/drawing/2014/main" id="{D5B652D1-B012-4247-84F0-DFB60D981DF9}"/>
              </a:ext>
            </a:extLst>
          </p:cNvPr>
          <p:cNvPicPr>
            <a:picLocks/>
          </p:cNvPicPr>
          <p:nvPr/>
        </p:nvPicPr>
        <p:blipFill rotWithShape="1">
          <a:blip r:embed="rId17"/>
          <a:srcRect l="16724" t="1729" r="17354" b="-615"/>
          <a:stretch/>
        </p:blipFill>
        <p:spPr>
          <a:xfrm>
            <a:off x="5645895" y="4447365"/>
            <a:ext cx="384048" cy="384048"/>
          </a:xfrm>
          <a:prstGeom prst="ellipse">
            <a:avLst/>
          </a:prstGeom>
        </p:spPr>
      </p:pic>
    </p:spTree>
    <p:extLst>
      <p:ext uri="{BB962C8B-B14F-4D97-AF65-F5344CB8AC3E}">
        <p14:creationId xmlns:p14="http://schemas.microsoft.com/office/powerpoint/2010/main" val="284580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a:xfrm>
            <a:off x="627063" y="514350"/>
            <a:ext cx="8091487" cy="731838"/>
          </a:xfrm>
        </p:spPr>
        <p:txBody>
          <a:bodyPr>
            <a:noAutofit/>
          </a:bodyPr>
          <a:lstStyle/>
          <a:p>
            <a:r>
              <a:rPr lang="en-US" sz="2400" dirty="0"/>
              <a:t>A larger share of older adults in Switzerland, the United States, and Australia had high out-of-pocket health care costs compared to other high-income countries.</a:t>
            </a:r>
          </a:p>
        </p:txBody>
      </p:sp>
      <p:sp>
        <p:nvSpPr>
          <p:cNvPr id="15" name="Text Placeholder 14">
            <a:extLst>
              <a:ext uri="{FF2B5EF4-FFF2-40B4-BE49-F238E27FC236}">
                <a16:creationId xmlns:a16="http://schemas.microsoft.com/office/drawing/2014/main" id="{AC1D8891-0ED9-FE4D-BEB8-2E6DABD9A6DC}"/>
              </a:ext>
            </a:extLst>
          </p:cNvPr>
          <p:cNvSpPr>
            <a:spLocks noGrp="1"/>
          </p:cNvSpPr>
          <p:nvPr>
            <p:ph type="subTitle" idx="1"/>
          </p:nvPr>
        </p:nvSpPr>
        <p:spPr>
          <a:xfrm>
            <a:off x="627434" y="177796"/>
            <a:ext cx="7919047" cy="246930"/>
          </a:xfrm>
        </p:spPr>
        <p:txBody>
          <a:bodyPr>
            <a:normAutofit/>
          </a:bodyPr>
          <a:lstStyle/>
          <a:p>
            <a:r>
              <a:rPr lang="en-US" dirty="0"/>
              <a:t>INTERNATIONAL COMPARISONS: AFFORDABILITY</a:t>
            </a:r>
          </a:p>
        </p:txBody>
      </p:sp>
      <p:graphicFrame>
        <p:nvGraphicFramePr>
          <p:cNvPr id="8" name="Chart Placeholder 7">
            <a:extLst>
              <a:ext uri="{FF2B5EF4-FFF2-40B4-BE49-F238E27FC236}">
                <a16:creationId xmlns:a16="http://schemas.microsoft.com/office/drawing/2014/main" id="{8F89EE0B-859E-4A15-A4D6-8D5B8B2560E1}"/>
              </a:ext>
            </a:extLst>
          </p:cNvPr>
          <p:cNvGraphicFramePr>
            <a:graphicFrameLocks noGrp="1"/>
          </p:cNvGraphicFramePr>
          <p:nvPr>
            <p:ph type="chart" sz="quarter" idx="19"/>
            <p:extLst>
              <p:ext uri="{D42A27DB-BD31-4B8C-83A1-F6EECF244321}">
                <p14:modId xmlns:p14="http://schemas.microsoft.com/office/powerpoint/2010/main" val="3132668080"/>
              </p:ext>
            </p:extLst>
          </p:nvPr>
        </p:nvGraphicFramePr>
        <p:xfrm>
          <a:off x="627063" y="2009556"/>
          <a:ext cx="8091487" cy="3857844"/>
        </p:xfrm>
        <a:graphic>
          <a:graphicData uri="http://schemas.openxmlformats.org/drawingml/2006/chart">
            <c:chart xmlns:c="http://schemas.openxmlformats.org/drawingml/2006/chart" xmlns:r="http://schemas.openxmlformats.org/officeDocument/2006/relationships" r:id="rId2"/>
          </a:graphicData>
        </a:graphic>
      </p:graphicFrame>
      <p:sp>
        <p:nvSpPr>
          <p:cNvPr id="24" name="Text Placeholder 23">
            <a:extLst>
              <a:ext uri="{FF2B5EF4-FFF2-40B4-BE49-F238E27FC236}">
                <a16:creationId xmlns:a16="http://schemas.microsoft.com/office/drawing/2014/main" id="{8869820F-3AC1-514B-8F1F-C102B651C773}"/>
              </a:ext>
            </a:extLst>
          </p:cNvPr>
          <p:cNvSpPr>
            <a:spLocks noGrp="1"/>
          </p:cNvSpPr>
          <p:nvPr>
            <p:ph type="body" sz="quarter" idx="21"/>
          </p:nvPr>
        </p:nvSpPr>
        <p:spPr/>
        <p:txBody>
          <a:bodyPr/>
          <a:lstStyle/>
          <a:p>
            <a:r>
              <a:rPr lang="en-US" dirty="0"/>
              <a:t>Note: Differences between US and all other surveyed countries except AUS were statistically significant at the p &lt; 0.05 level.</a:t>
            </a:r>
          </a:p>
          <a:p>
            <a:r>
              <a:rPr lang="en-US" dirty="0"/>
              <a:t>Data: Commonwealth Fund 2021 International Health Policy Survey of Older Adults.</a:t>
            </a:r>
          </a:p>
        </p:txBody>
      </p:sp>
      <p:sp>
        <p:nvSpPr>
          <p:cNvPr id="25" name="TextBox 24">
            <a:extLst>
              <a:ext uri="{FF2B5EF4-FFF2-40B4-BE49-F238E27FC236}">
                <a16:creationId xmlns:a16="http://schemas.microsoft.com/office/drawing/2014/main" id="{0B4810E8-154B-664A-8A55-AB7BAE3F0811}"/>
              </a:ext>
            </a:extLst>
          </p:cNvPr>
          <p:cNvSpPr txBox="1"/>
          <p:nvPr/>
        </p:nvSpPr>
        <p:spPr>
          <a:xfrm>
            <a:off x="646752" y="1693802"/>
            <a:ext cx="8071798" cy="249456"/>
          </a:xfrm>
          <a:prstGeom prst="rect">
            <a:avLst/>
          </a:prstGeom>
          <a:noFill/>
        </p:spPr>
        <p:txBody>
          <a:bodyPr wrap="square" lIns="0" tIns="0" rIns="0" bIns="0" rtlCol="0">
            <a:noAutofit/>
          </a:bodyPr>
          <a:lstStyle/>
          <a:p>
            <a:pPr>
              <a:defRPr sz="1330" b="0" i="0" u="none" strike="noStrike" kern="1200" baseline="0">
                <a:solidFill>
                  <a:srgbClr val="1A1A1A"/>
                </a:solidFill>
                <a:latin typeface="+mn-lt"/>
                <a:ea typeface="+mn-ea"/>
                <a:cs typeface="+mn-cs"/>
              </a:defRPr>
            </a:pPr>
            <a:r>
              <a:rPr lang="en-US" sz="1200" i="1" dirty="0"/>
              <a:t>Percent of adults age 65+ who reported out-of-pocket costs of more than USD 2,000 in the past year, by country</a:t>
            </a:r>
          </a:p>
        </p:txBody>
      </p:sp>
    </p:spTree>
    <p:extLst>
      <p:ext uri="{BB962C8B-B14F-4D97-AF65-F5344CB8AC3E}">
        <p14:creationId xmlns:p14="http://schemas.microsoft.com/office/powerpoint/2010/main" val="325475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A8AFC8DF-4E48-9849-ABC2-9005992AE681}"/>
              </a:ext>
            </a:extLst>
          </p:cNvPr>
          <p:cNvSpPr>
            <a:spLocks noGrp="1"/>
          </p:cNvSpPr>
          <p:nvPr>
            <p:ph type="body" sz="quarter" idx="21"/>
          </p:nvPr>
        </p:nvSpPr>
        <p:spPr/>
        <p:txBody>
          <a:bodyPr/>
          <a:lstStyle/>
          <a:p>
            <a:r>
              <a:rPr lang="en-US" dirty="0"/>
              <a:t>Note: Differences in not consulting/visiting a doctor because of the cost between US and all other surveyed countries except AUS and NZ were statistically significant at the p &lt; 0.05 level. Differences in skipping a medical test or treatment because of the cost between US and all other surveyed countries except AUS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p:txBody>
          <a:bodyPr>
            <a:noAutofit/>
          </a:bodyPr>
          <a:lstStyle/>
          <a:p>
            <a:r>
              <a:rPr lang="en-US" sz="2400" dirty="0"/>
              <a:t>Americans age 65 and older were more likely to report postponing or forgoing health care because of the cost than older adults in other high-income countries.</a:t>
            </a:r>
          </a:p>
        </p:txBody>
      </p:sp>
      <p:sp>
        <p:nvSpPr>
          <p:cNvPr id="14" name="Text Placeholder 13">
            <a:extLst>
              <a:ext uri="{FF2B5EF4-FFF2-40B4-BE49-F238E27FC236}">
                <a16:creationId xmlns:a16="http://schemas.microsoft.com/office/drawing/2014/main" id="{0D58EEA3-86BE-6648-AD47-79DB60AFD382}"/>
              </a:ext>
            </a:extLst>
          </p:cNvPr>
          <p:cNvSpPr>
            <a:spLocks noGrp="1"/>
          </p:cNvSpPr>
          <p:nvPr>
            <p:ph type="subTitle" idx="1"/>
          </p:nvPr>
        </p:nvSpPr>
        <p:spPr/>
        <p:txBody>
          <a:bodyPr>
            <a:normAutofit/>
          </a:bodyPr>
          <a:lstStyle/>
          <a:p>
            <a:r>
              <a:rPr lang="en-US" dirty="0"/>
              <a:t>INTERNATIONAL COMPARISONS: AFFORDABILITY</a:t>
            </a:r>
          </a:p>
        </p:txBody>
      </p:sp>
      <p:graphicFrame>
        <p:nvGraphicFramePr>
          <p:cNvPr id="39" name="Chart Placeholder 7">
            <a:extLst>
              <a:ext uri="{FF2B5EF4-FFF2-40B4-BE49-F238E27FC236}">
                <a16:creationId xmlns:a16="http://schemas.microsoft.com/office/drawing/2014/main" id="{606EC3F0-E222-FB4C-AA5E-8DCA5CFA73C9}"/>
              </a:ext>
            </a:extLst>
          </p:cNvPr>
          <p:cNvGraphicFramePr>
            <a:graphicFrameLocks noGrp="1"/>
          </p:cNvGraphicFramePr>
          <p:nvPr>
            <p:ph type="chart" sz="quarter" idx="19"/>
            <p:extLst>
              <p:ext uri="{D42A27DB-BD31-4B8C-83A1-F6EECF244321}">
                <p14:modId xmlns:p14="http://schemas.microsoft.com/office/powerpoint/2010/main" val="3839482801"/>
              </p:ext>
            </p:extLst>
          </p:nvPr>
        </p:nvGraphicFramePr>
        <p:xfrm>
          <a:off x="627063" y="2366682"/>
          <a:ext cx="8091487" cy="350071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D61FB64-3985-4E9B-B73B-8B115887B3E9}"/>
              </a:ext>
            </a:extLst>
          </p:cNvPr>
          <p:cNvSpPr txBox="1"/>
          <p:nvPr/>
        </p:nvSpPr>
        <p:spPr>
          <a:xfrm>
            <a:off x="627059" y="2685448"/>
            <a:ext cx="4079559" cy="365760"/>
          </a:xfrm>
          <a:prstGeom prst="rect">
            <a:avLst/>
          </a:prstGeom>
          <a:noFill/>
        </p:spPr>
        <p:txBody>
          <a:bodyPr wrap="none" lIns="0" tIns="0" rIns="0" bIns="0" rtlCol="0" anchor="ctr" anchorCtr="0">
            <a:noAutofit/>
          </a:bodyPr>
          <a:lstStyle/>
          <a:p>
            <a:pPr algn="ctr"/>
            <a:r>
              <a:rPr lang="en-US" sz="1200" dirty="0">
                <a:solidFill>
                  <a:schemeClr val="accent1"/>
                </a:solidFill>
                <a:latin typeface="Arial" panose="020B0604020202020204" pitchFamily="34" charset="0"/>
              </a:rPr>
              <a:t>Did not consult/visit a doctor when had a </a:t>
            </a:r>
            <a:br>
              <a:rPr lang="en-US" sz="1200" dirty="0">
                <a:solidFill>
                  <a:schemeClr val="accent1"/>
                </a:solidFill>
                <a:latin typeface="Arial" panose="020B0604020202020204" pitchFamily="34" charset="0"/>
              </a:rPr>
            </a:br>
            <a:r>
              <a:rPr lang="en-US" sz="1200" dirty="0">
                <a:solidFill>
                  <a:schemeClr val="accent1"/>
                </a:solidFill>
                <a:latin typeface="Arial" panose="020B0604020202020204" pitchFamily="34" charset="0"/>
              </a:rPr>
              <a:t>medical problem because of the cost</a:t>
            </a:r>
          </a:p>
        </p:txBody>
      </p:sp>
      <p:sp>
        <p:nvSpPr>
          <p:cNvPr id="9" name="TextBox 8">
            <a:extLst>
              <a:ext uri="{FF2B5EF4-FFF2-40B4-BE49-F238E27FC236}">
                <a16:creationId xmlns:a16="http://schemas.microsoft.com/office/drawing/2014/main" id="{ED54ABD5-A304-49C5-B168-EB922F7F401E}"/>
              </a:ext>
            </a:extLst>
          </p:cNvPr>
          <p:cNvSpPr txBox="1"/>
          <p:nvPr/>
        </p:nvSpPr>
        <p:spPr>
          <a:xfrm>
            <a:off x="4703819" y="2685448"/>
            <a:ext cx="4014728" cy="365760"/>
          </a:xfrm>
          <a:prstGeom prst="rect">
            <a:avLst/>
          </a:prstGeom>
          <a:noFill/>
        </p:spPr>
        <p:txBody>
          <a:bodyPr wrap="none" lIns="0" tIns="0" rIns="0" bIns="0" rtlCol="0" anchor="ctr" anchorCtr="0">
            <a:noAutofit/>
          </a:bodyPr>
          <a:lstStyle/>
          <a:p>
            <a:pPr algn="ctr"/>
            <a:r>
              <a:rPr lang="en-US" sz="1200" dirty="0">
                <a:solidFill>
                  <a:schemeClr val="accent4"/>
                </a:solidFill>
                <a:latin typeface="Arial" panose="020B0604020202020204" pitchFamily="34" charset="0"/>
              </a:rPr>
              <a:t>Skipped a medical test or treatment </a:t>
            </a:r>
            <a:br>
              <a:rPr lang="en-US" sz="1200" dirty="0">
                <a:solidFill>
                  <a:schemeClr val="accent4"/>
                </a:solidFill>
                <a:latin typeface="Arial" panose="020B0604020202020204" pitchFamily="34" charset="0"/>
              </a:rPr>
            </a:br>
            <a:r>
              <a:rPr lang="en-US" sz="1200" dirty="0">
                <a:solidFill>
                  <a:schemeClr val="accent4"/>
                </a:solidFill>
                <a:latin typeface="Arial" panose="020B0604020202020204" pitchFamily="34" charset="0"/>
              </a:rPr>
              <a:t>because of the cost</a:t>
            </a:r>
          </a:p>
        </p:txBody>
      </p:sp>
      <p:cxnSp>
        <p:nvCxnSpPr>
          <p:cNvPr id="3" name="Straight Connector 2">
            <a:extLst>
              <a:ext uri="{FF2B5EF4-FFF2-40B4-BE49-F238E27FC236}">
                <a16:creationId xmlns:a16="http://schemas.microsoft.com/office/drawing/2014/main" id="{D96E2BF7-CAFE-416E-80E1-563D2D450A56}"/>
              </a:ext>
            </a:extLst>
          </p:cNvPr>
          <p:cNvCxnSpPr>
            <a:cxnSpLocks/>
          </p:cNvCxnSpPr>
          <p:nvPr/>
        </p:nvCxnSpPr>
        <p:spPr>
          <a:xfrm>
            <a:off x="4706619" y="2685448"/>
            <a:ext cx="0" cy="2694509"/>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8A09A75E-6C5F-EE46-BAD5-6D546C0272F8}"/>
              </a:ext>
            </a:extLst>
          </p:cNvPr>
          <p:cNvSpPr txBox="1"/>
          <p:nvPr/>
        </p:nvSpPr>
        <p:spPr>
          <a:xfrm>
            <a:off x="627063" y="1819596"/>
            <a:ext cx="7583286" cy="369332"/>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skipped doctor visit or medical test/treatment in the past year because of the cost, by country</a:t>
            </a:r>
          </a:p>
        </p:txBody>
      </p:sp>
    </p:spTree>
    <p:extLst>
      <p:ext uri="{BB962C8B-B14F-4D97-AF65-F5344CB8AC3E}">
        <p14:creationId xmlns:p14="http://schemas.microsoft.com/office/powerpoint/2010/main" val="355415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E2CC7F8D-8CA7-354F-BB89-9C9DC66371E4}"/>
              </a:ext>
            </a:extLst>
          </p:cNvPr>
          <p:cNvSpPr>
            <a:spLocks noGrp="1"/>
          </p:cNvSpPr>
          <p:nvPr>
            <p:ph type="body" sz="quarter" idx="21"/>
          </p:nvPr>
        </p:nvSpPr>
        <p:spPr>
          <a:xfrm>
            <a:off x="2456296" y="5999997"/>
            <a:ext cx="6021879" cy="777375"/>
          </a:xfrm>
        </p:spPr>
        <p:txBody>
          <a:bodyPr/>
          <a:lstStyle/>
          <a:p>
            <a:r>
              <a:rPr lang="en-US" dirty="0"/>
              <a:t>Note: Differences between US and all other surveyed countries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a:xfrm>
            <a:off x="627434" y="514555"/>
            <a:ext cx="8091114" cy="731520"/>
          </a:xfrm>
        </p:spPr>
        <p:txBody>
          <a:bodyPr>
            <a:noAutofit/>
          </a:bodyPr>
          <a:lstStyle/>
          <a:p>
            <a:r>
              <a:rPr lang="en-US" sz="2400" dirty="0"/>
              <a:t>Americans age 65 and older were more likely to report not filling a prescription or skipping a medication dose because of the cost than older adults in other high-income countries.</a:t>
            </a:r>
          </a:p>
        </p:txBody>
      </p:sp>
      <p:sp>
        <p:nvSpPr>
          <p:cNvPr id="3" name="Subtitle 2">
            <a:extLst>
              <a:ext uri="{FF2B5EF4-FFF2-40B4-BE49-F238E27FC236}">
                <a16:creationId xmlns:a16="http://schemas.microsoft.com/office/drawing/2014/main" id="{D692142C-99F3-0A47-94FB-D87968508384}"/>
              </a:ext>
            </a:extLst>
          </p:cNvPr>
          <p:cNvSpPr>
            <a:spLocks noGrp="1"/>
          </p:cNvSpPr>
          <p:nvPr>
            <p:ph type="subTitle" idx="1"/>
          </p:nvPr>
        </p:nvSpPr>
        <p:spPr>
          <a:xfrm>
            <a:off x="627434" y="177796"/>
            <a:ext cx="7919047" cy="246930"/>
          </a:xfrm>
        </p:spPr>
        <p:txBody>
          <a:bodyPr/>
          <a:lstStyle/>
          <a:p>
            <a:r>
              <a:rPr lang="en-US" dirty="0"/>
              <a:t>INTERNATIONAL COMPARISONS: AFFORDABILITY</a:t>
            </a:r>
          </a:p>
        </p:txBody>
      </p:sp>
      <p:graphicFrame>
        <p:nvGraphicFramePr>
          <p:cNvPr id="8" name="Chart Placeholder 7">
            <a:extLst>
              <a:ext uri="{FF2B5EF4-FFF2-40B4-BE49-F238E27FC236}">
                <a16:creationId xmlns:a16="http://schemas.microsoft.com/office/drawing/2014/main" id="{A3FCADEE-A890-4EA7-BCC2-6E92EEB1701F}"/>
              </a:ext>
            </a:extLst>
          </p:cNvPr>
          <p:cNvGraphicFramePr>
            <a:graphicFrameLocks noGrp="1"/>
          </p:cNvGraphicFramePr>
          <p:nvPr>
            <p:ph type="chart" sz="quarter" idx="19"/>
            <p:extLst>
              <p:ext uri="{D42A27DB-BD31-4B8C-83A1-F6EECF244321}">
                <p14:modId xmlns:p14="http://schemas.microsoft.com/office/powerpoint/2010/main" val="2415167080"/>
              </p:ext>
            </p:extLst>
          </p:nvPr>
        </p:nvGraphicFramePr>
        <p:xfrm>
          <a:off x="627063" y="2261936"/>
          <a:ext cx="8091487" cy="3605463"/>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955EB18F-A501-3C46-B022-223C8EF5BA9B}"/>
              </a:ext>
            </a:extLst>
          </p:cNvPr>
          <p:cNvSpPr txBox="1"/>
          <p:nvPr/>
        </p:nvSpPr>
        <p:spPr>
          <a:xfrm>
            <a:off x="627062" y="1819596"/>
            <a:ext cx="8091487" cy="369332"/>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did not fill a prescription or skipped a dose of medication in the past year because of the cost, by country</a:t>
            </a:r>
          </a:p>
        </p:txBody>
      </p:sp>
    </p:spTree>
    <p:extLst>
      <p:ext uri="{BB962C8B-B14F-4D97-AF65-F5344CB8AC3E}">
        <p14:creationId xmlns:p14="http://schemas.microsoft.com/office/powerpoint/2010/main" val="3010827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7227873C-A772-6742-9D43-81E94FB4896A}"/>
              </a:ext>
            </a:extLst>
          </p:cNvPr>
          <p:cNvSpPr>
            <a:spLocks noGrp="1"/>
          </p:cNvSpPr>
          <p:nvPr>
            <p:ph type="body" sz="quarter" idx="21"/>
          </p:nvPr>
        </p:nvSpPr>
        <p:spPr>
          <a:xfrm>
            <a:off x="2456297" y="5999997"/>
            <a:ext cx="5638550" cy="777375"/>
          </a:xfrm>
        </p:spPr>
        <p:txBody>
          <a:bodyPr/>
          <a:lstStyle/>
          <a:p>
            <a:r>
              <a:rPr lang="en-US" dirty="0"/>
              <a:t>Note: Differences between US and all other surveyed countries except AUS, CAN, and NZ were statistically significant at the p &lt; 0.05 level.</a:t>
            </a:r>
          </a:p>
          <a:p>
            <a:r>
              <a:rPr lang="en-US" dirty="0"/>
              <a:t>Data: Commonwealth Fund 2021 International Health Policy Survey of Older Adults.</a:t>
            </a:r>
          </a:p>
        </p:txBody>
      </p:sp>
      <p:sp>
        <p:nvSpPr>
          <p:cNvPr id="5" name="Title 4">
            <a:extLst>
              <a:ext uri="{FF2B5EF4-FFF2-40B4-BE49-F238E27FC236}">
                <a16:creationId xmlns:a16="http://schemas.microsoft.com/office/drawing/2014/main" id="{70C78D8D-D86E-4480-9E10-C4BDB09311EF}"/>
              </a:ext>
            </a:extLst>
          </p:cNvPr>
          <p:cNvSpPr>
            <a:spLocks noGrp="1"/>
          </p:cNvSpPr>
          <p:nvPr>
            <p:ph type="ctrTitle"/>
          </p:nvPr>
        </p:nvSpPr>
        <p:spPr/>
        <p:txBody>
          <a:bodyPr>
            <a:noAutofit/>
          </a:bodyPr>
          <a:lstStyle/>
          <a:p>
            <a:r>
              <a:rPr lang="en-US" sz="2400" dirty="0"/>
              <a:t>About one of six older adults in the United States, Australia, Canada, and New Zealand reported skipping a dental visit because of the cost.</a:t>
            </a:r>
          </a:p>
        </p:txBody>
      </p:sp>
      <p:graphicFrame>
        <p:nvGraphicFramePr>
          <p:cNvPr id="8" name="Chart Placeholder 7">
            <a:extLst>
              <a:ext uri="{FF2B5EF4-FFF2-40B4-BE49-F238E27FC236}">
                <a16:creationId xmlns:a16="http://schemas.microsoft.com/office/drawing/2014/main" id="{F1140818-2BCE-4837-BA6F-AD879888F04B}"/>
              </a:ext>
            </a:extLst>
          </p:cNvPr>
          <p:cNvGraphicFramePr>
            <a:graphicFrameLocks noGrp="1"/>
          </p:cNvGraphicFramePr>
          <p:nvPr>
            <p:ph type="chart" sz="quarter" idx="19"/>
            <p:extLst>
              <p:ext uri="{D42A27DB-BD31-4B8C-83A1-F6EECF244321}">
                <p14:modId xmlns:p14="http://schemas.microsoft.com/office/powerpoint/2010/main" val="53265971"/>
              </p:ext>
            </p:extLst>
          </p:nvPr>
        </p:nvGraphicFramePr>
        <p:xfrm>
          <a:off x="627063" y="2252312"/>
          <a:ext cx="8091487" cy="3615088"/>
        </p:xfrm>
        <a:graphic>
          <a:graphicData uri="http://schemas.openxmlformats.org/drawingml/2006/chart">
            <c:chart xmlns:c="http://schemas.openxmlformats.org/drawingml/2006/chart" xmlns:r="http://schemas.openxmlformats.org/officeDocument/2006/relationships" r:id="rId2"/>
          </a:graphicData>
        </a:graphic>
      </p:graphicFrame>
      <p:sp>
        <p:nvSpPr>
          <p:cNvPr id="3" name="Subtitle 2">
            <a:extLst>
              <a:ext uri="{FF2B5EF4-FFF2-40B4-BE49-F238E27FC236}">
                <a16:creationId xmlns:a16="http://schemas.microsoft.com/office/drawing/2014/main" id="{94BA2554-C258-0241-98C2-4252D8FFC494}"/>
              </a:ext>
            </a:extLst>
          </p:cNvPr>
          <p:cNvSpPr>
            <a:spLocks noGrp="1"/>
          </p:cNvSpPr>
          <p:nvPr>
            <p:ph type="subTitle" idx="1"/>
          </p:nvPr>
        </p:nvSpPr>
        <p:spPr/>
        <p:txBody>
          <a:bodyPr/>
          <a:lstStyle/>
          <a:p>
            <a:r>
              <a:rPr lang="en-US" dirty="0"/>
              <a:t>INTERNATIONAL COMPARISONS: AFFORDABILITY</a:t>
            </a:r>
          </a:p>
        </p:txBody>
      </p:sp>
      <p:sp>
        <p:nvSpPr>
          <p:cNvPr id="11" name="TextBox 10">
            <a:extLst>
              <a:ext uri="{FF2B5EF4-FFF2-40B4-BE49-F238E27FC236}">
                <a16:creationId xmlns:a16="http://schemas.microsoft.com/office/drawing/2014/main" id="{7FB6F22A-C107-9742-9A53-7B0DAEC84385}"/>
              </a:ext>
            </a:extLst>
          </p:cNvPr>
          <p:cNvSpPr txBox="1"/>
          <p:nvPr/>
        </p:nvSpPr>
        <p:spPr>
          <a:xfrm>
            <a:off x="627062" y="1819596"/>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they did not visit the dentist in the past year because of the cost, by country</a:t>
            </a:r>
          </a:p>
        </p:txBody>
      </p:sp>
    </p:spTree>
    <p:extLst>
      <p:ext uri="{BB962C8B-B14F-4D97-AF65-F5344CB8AC3E}">
        <p14:creationId xmlns:p14="http://schemas.microsoft.com/office/powerpoint/2010/main" val="3522667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64FC5C8-04B8-E04A-872A-D46AE301178B}"/>
              </a:ext>
            </a:extLst>
          </p:cNvPr>
          <p:cNvSpPr>
            <a:spLocks noGrp="1"/>
          </p:cNvSpPr>
          <p:nvPr>
            <p:ph type="body" sz="quarter" idx="21"/>
          </p:nvPr>
        </p:nvSpPr>
        <p:spPr>
          <a:xfrm>
            <a:off x="2456296" y="5999997"/>
            <a:ext cx="6117336" cy="777375"/>
          </a:xfrm>
        </p:spPr>
        <p:txBody>
          <a:bodyPr/>
          <a:lstStyle/>
          <a:p>
            <a:r>
              <a:rPr lang="en-US" dirty="0"/>
              <a:t>Note: Differences between US and all other surveyed countries except AUS were statistically significant at the p &lt; 0.05 level. Within US, differences between white respondents and both Black and Hispanic respondents were statistically significant at the p &lt; 0.05 level.</a:t>
            </a:r>
          </a:p>
          <a:p>
            <a:r>
              <a:rPr lang="en-US" dirty="0"/>
              <a:t>Data: Reginald D. Williams II et al., </a:t>
            </a:r>
            <a:r>
              <a:rPr lang="en-US" i="1" dirty="0"/>
              <a:t>The Impact of COVID-19 on Older Adults: Findings from the 2021 International Health Policy Survey of Older Adults</a:t>
            </a:r>
            <a:r>
              <a:rPr lang="en-US" dirty="0"/>
              <a:t> (Commonwealth Fund, Sept. 2021). </a:t>
            </a:r>
            <a:r>
              <a:rPr lang="en-US" dirty="0">
                <a:hlinkClick r:id="rId2"/>
              </a:rPr>
              <a:t>https://doi.org/10.26099/mqsp-1695</a:t>
            </a:r>
            <a:r>
              <a:rPr lang="en-US" dirty="0"/>
              <a:t> </a:t>
            </a:r>
            <a:endParaRPr lang="en-US" dirty="0">
              <a:highlight>
                <a:srgbClr val="FFFF00"/>
              </a:highlight>
            </a:endParaRPr>
          </a:p>
        </p:txBody>
      </p:sp>
      <p:sp>
        <p:nvSpPr>
          <p:cNvPr id="3" name="Title 2">
            <a:extLst>
              <a:ext uri="{FF2B5EF4-FFF2-40B4-BE49-F238E27FC236}">
                <a16:creationId xmlns:a16="http://schemas.microsoft.com/office/drawing/2014/main" id="{475217F8-DF94-DC46-9F9D-C45FB2482E93}"/>
              </a:ext>
            </a:extLst>
          </p:cNvPr>
          <p:cNvSpPr>
            <a:spLocks noGrp="1"/>
          </p:cNvSpPr>
          <p:nvPr>
            <p:ph type="ctrTitle"/>
          </p:nvPr>
        </p:nvSpPr>
        <p:spPr/>
        <p:txBody>
          <a:bodyPr>
            <a:noAutofit/>
          </a:bodyPr>
          <a:lstStyle/>
          <a:p>
            <a:r>
              <a:rPr lang="en-US" sz="2400" dirty="0"/>
              <a:t>More older adults in America, especially Black and Hispanic adults, reported negative economic consequences because of the pandemic compared to those in other countries.</a:t>
            </a:r>
          </a:p>
        </p:txBody>
      </p:sp>
      <p:sp>
        <p:nvSpPr>
          <p:cNvPr id="4" name="Subtitle 3">
            <a:extLst>
              <a:ext uri="{FF2B5EF4-FFF2-40B4-BE49-F238E27FC236}">
                <a16:creationId xmlns:a16="http://schemas.microsoft.com/office/drawing/2014/main" id="{6572425D-EEFB-1B4E-8DBC-28F03E9EFF4F}"/>
              </a:ext>
            </a:extLst>
          </p:cNvPr>
          <p:cNvSpPr>
            <a:spLocks noGrp="1"/>
          </p:cNvSpPr>
          <p:nvPr>
            <p:ph type="subTitle" idx="1"/>
          </p:nvPr>
        </p:nvSpPr>
        <p:spPr/>
        <p:txBody>
          <a:bodyPr/>
          <a:lstStyle/>
          <a:p>
            <a:r>
              <a:rPr lang="en-US" dirty="0"/>
              <a:t>INTERNATIONAL COMPARISONS: COVID-19</a:t>
            </a:r>
          </a:p>
        </p:txBody>
      </p:sp>
      <p:graphicFrame>
        <p:nvGraphicFramePr>
          <p:cNvPr id="8" name="Chart Placeholder 7">
            <a:extLst>
              <a:ext uri="{FF2B5EF4-FFF2-40B4-BE49-F238E27FC236}">
                <a16:creationId xmlns:a16="http://schemas.microsoft.com/office/drawing/2014/main" id="{9804BD75-CEBC-0247-AAB3-C5BCE06831CB}"/>
              </a:ext>
            </a:extLst>
          </p:cNvPr>
          <p:cNvGraphicFramePr>
            <a:graphicFrameLocks noGrp="1"/>
          </p:cNvGraphicFramePr>
          <p:nvPr>
            <p:ph type="chart" sz="quarter" idx="19"/>
            <p:extLst>
              <p:ext uri="{D42A27DB-BD31-4B8C-83A1-F6EECF244321}">
                <p14:modId xmlns:p14="http://schemas.microsoft.com/office/powerpoint/2010/main" val="2797115516"/>
              </p:ext>
            </p:extLst>
          </p:nvPr>
        </p:nvGraphicFramePr>
        <p:xfrm>
          <a:off x="627063" y="2297564"/>
          <a:ext cx="8091487" cy="356983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3EA04790-6BD4-4341-8FDF-6FD69D6CB7E5}"/>
              </a:ext>
            </a:extLst>
          </p:cNvPr>
          <p:cNvSpPr txBox="1"/>
          <p:nvPr/>
        </p:nvSpPr>
        <p:spPr>
          <a:xfrm>
            <a:off x="627061" y="1928233"/>
            <a:ext cx="8091487" cy="369332"/>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who reported either using up all or most of their savings or losing job/source of income because of the coronavirus pandemic</a:t>
            </a:r>
          </a:p>
        </p:txBody>
      </p:sp>
    </p:spTree>
    <p:extLst>
      <p:ext uri="{BB962C8B-B14F-4D97-AF65-F5344CB8AC3E}">
        <p14:creationId xmlns:p14="http://schemas.microsoft.com/office/powerpoint/2010/main" val="3085309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B0C40C-E736-754D-9640-261F2B61D15A}"/>
              </a:ext>
            </a:extLst>
          </p:cNvPr>
          <p:cNvSpPr>
            <a:spLocks noGrp="1"/>
          </p:cNvSpPr>
          <p:nvPr>
            <p:ph type="body" sz="quarter" idx="21"/>
          </p:nvPr>
        </p:nvSpPr>
        <p:spPr>
          <a:xfrm>
            <a:off x="2456295" y="5981350"/>
            <a:ext cx="6099048" cy="821189"/>
          </a:xfrm>
        </p:spPr>
        <p:txBody>
          <a:bodyPr>
            <a:normAutofit/>
          </a:bodyPr>
          <a:lstStyle/>
          <a:p>
            <a:r>
              <a:rPr lang="en-US" dirty="0"/>
              <a:t>Notes: Respondents reported ever being told by a doctor they had at least two of the following conditions: hypertension or high blood pressure; heart disease, including heart attack; diabetes; asthma or chronic lung disease such as chronic bronchitis, emphysema, or chronic obstructive pulmonary disease; depression, anxiety, or other mental health conditions; cancer; joint pain or arthritis; stroke. Differences between US and all other surveyed countries except CAN, NETH, and UK were statistically significant at the p &lt; 0.05 level.</a:t>
            </a:r>
          </a:p>
          <a:p>
            <a:r>
              <a:rPr lang="en-US" dirty="0"/>
              <a:t>Data: Reginald D. Williams II et al., </a:t>
            </a:r>
            <a:r>
              <a:rPr lang="en-US" i="1" dirty="0"/>
              <a:t>The Impact of COVID-19 on Older Adults: Findings from the 2021 International Health Policy Survey of Older Adults</a:t>
            </a:r>
            <a:r>
              <a:rPr lang="en-US" dirty="0"/>
              <a:t> (Commonwealth Fund, Sept. 2021). </a:t>
            </a:r>
            <a:r>
              <a:rPr lang="en-US" dirty="0">
                <a:hlinkClick r:id="rId2"/>
              </a:rPr>
              <a:t>https://doi.org/10.26099/mqsp-1695</a:t>
            </a:r>
            <a:r>
              <a:rPr lang="en-US" dirty="0"/>
              <a:t> </a:t>
            </a:r>
            <a:endParaRPr lang="en-US" dirty="0">
              <a:highlight>
                <a:srgbClr val="FFFF00"/>
              </a:highlight>
            </a:endParaRPr>
          </a:p>
        </p:txBody>
      </p:sp>
      <p:sp>
        <p:nvSpPr>
          <p:cNvPr id="3" name="Title 2">
            <a:extLst>
              <a:ext uri="{FF2B5EF4-FFF2-40B4-BE49-F238E27FC236}">
                <a16:creationId xmlns:a16="http://schemas.microsoft.com/office/drawing/2014/main" id="{2B39666E-6116-D544-986D-4B69A0797C21}"/>
              </a:ext>
            </a:extLst>
          </p:cNvPr>
          <p:cNvSpPr>
            <a:spLocks noGrp="1"/>
          </p:cNvSpPr>
          <p:nvPr>
            <p:ph type="ctrTitle"/>
          </p:nvPr>
        </p:nvSpPr>
        <p:spPr/>
        <p:txBody>
          <a:bodyPr>
            <a:noAutofit/>
          </a:bodyPr>
          <a:lstStyle/>
          <a:p>
            <a:r>
              <a:rPr lang="en-US" sz="2400" dirty="0"/>
              <a:t>Older adults with multiple chronic conditions in the U.S. reported the highest rates of cancelling or postponing medical  appointments because of the pandemic compared to those in other countries. </a:t>
            </a:r>
          </a:p>
        </p:txBody>
      </p:sp>
      <p:sp>
        <p:nvSpPr>
          <p:cNvPr id="4" name="Subtitle 3">
            <a:extLst>
              <a:ext uri="{FF2B5EF4-FFF2-40B4-BE49-F238E27FC236}">
                <a16:creationId xmlns:a16="http://schemas.microsoft.com/office/drawing/2014/main" id="{131A0571-5C6A-D448-BF1A-721993528D33}"/>
              </a:ext>
            </a:extLst>
          </p:cNvPr>
          <p:cNvSpPr>
            <a:spLocks noGrp="1"/>
          </p:cNvSpPr>
          <p:nvPr>
            <p:ph type="subTitle" idx="1"/>
          </p:nvPr>
        </p:nvSpPr>
        <p:spPr/>
        <p:txBody>
          <a:bodyPr/>
          <a:lstStyle/>
          <a:p>
            <a:r>
              <a:rPr lang="en-US" dirty="0"/>
              <a:t>INTERNATIONAL COMPARISONS: COVID-19</a:t>
            </a:r>
          </a:p>
        </p:txBody>
      </p:sp>
      <p:graphicFrame>
        <p:nvGraphicFramePr>
          <p:cNvPr id="6" name="Chart Placeholder 5">
            <a:extLst>
              <a:ext uri="{FF2B5EF4-FFF2-40B4-BE49-F238E27FC236}">
                <a16:creationId xmlns:a16="http://schemas.microsoft.com/office/drawing/2014/main" id="{316F38F9-1DE2-F84D-90CC-34E4F47C1E4A}"/>
              </a:ext>
            </a:extLst>
          </p:cNvPr>
          <p:cNvGraphicFramePr>
            <a:graphicFrameLocks noGrp="1"/>
          </p:cNvGraphicFramePr>
          <p:nvPr>
            <p:ph type="chart" sz="quarter" idx="19"/>
            <p:extLst>
              <p:ext uri="{D42A27DB-BD31-4B8C-83A1-F6EECF244321}">
                <p14:modId xmlns:p14="http://schemas.microsoft.com/office/powerpoint/2010/main" val="2983558212"/>
              </p:ext>
            </p:extLst>
          </p:nvPr>
        </p:nvGraphicFramePr>
        <p:xfrm>
          <a:off x="627063" y="2100263"/>
          <a:ext cx="8091487" cy="376713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CA17E291-F219-2748-A317-89D740530A42}"/>
              </a:ext>
            </a:extLst>
          </p:cNvPr>
          <p:cNvSpPr txBox="1"/>
          <p:nvPr/>
        </p:nvSpPr>
        <p:spPr>
          <a:xfrm>
            <a:off x="627061" y="1928233"/>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 with at least two chronic conditions</a:t>
            </a:r>
          </a:p>
        </p:txBody>
      </p:sp>
    </p:spTree>
    <p:extLst>
      <p:ext uri="{BB962C8B-B14F-4D97-AF65-F5344CB8AC3E}">
        <p14:creationId xmlns:p14="http://schemas.microsoft.com/office/powerpoint/2010/main" val="150341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6B0C40C-E736-754D-9640-261F2B61D15A}"/>
              </a:ext>
            </a:extLst>
          </p:cNvPr>
          <p:cNvSpPr>
            <a:spLocks noGrp="1"/>
          </p:cNvSpPr>
          <p:nvPr>
            <p:ph type="body" sz="quarter" idx="21"/>
          </p:nvPr>
        </p:nvSpPr>
        <p:spPr>
          <a:xfrm>
            <a:off x="2456295" y="5999997"/>
            <a:ext cx="6117336" cy="777375"/>
          </a:xfrm>
        </p:spPr>
        <p:txBody>
          <a:bodyPr>
            <a:normAutofit/>
          </a:bodyPr>
          <a:lstStyle/>
          <a:p>
            <a:r>
              <a:rPr lang="en-US" dirty="0"/>
              <a:t>Notes: Instrumental activities of daily living include housework, preparing meals, managing daily medications, or shopping. NZ and NOR excluded because n &lt; 100. Differences between US and GER, NETH, and SWIZ were statistically significant at the p &lt; 0.05 level.</a:t>
            </a:r>
          </a:p>
          <a:p>
            <a:r>
              <a:rPr lang="en-US" dirty="0"/>
              <a:t>Data: Reginald D. Williams II et al., The Impact of COVID-19 on Older Adults: Findings from the 2021 International Health Policy Survey of Older Adults (Commonwealth Fund, Sept. 2021). </a:t>
            </a:r>
            <a:r>
              <a:rPr lang="en-US" dirty="0">
                <a:hlinkClick r:id="rId2"/>
              </a:rPr>
              <a:t>https://doi.org/10.26099/mqsp-1695</a:t>
            </a:r>
            <a:r>
              <a:rPr lang="en-US" dirty="0"/>
              <a:t> </a:t>
            </a:r>
          </a:p>
        </p:txBody>
      </p:sp>
      <p:sp>
        <p:nvSpPr>
          <p:cNvPr id="3" name="Title 2">
            <a:extLst>
              <a:ext uri="{FF2B5EF4-FFF2-40B4-BE49-F238E27FC236}">
                <a16:creationId xmlns:a16="http://schemas.microsoft.com/office/drawing/2014/main" id="{2B39666E-6116-D544-986D-4B69A0797C21}"/>
              </a:ext>
            </a:extLst>
          </p:cNvPr>
          <p:cNvSpPr>
            <a:spLocks noGrp="1"/>
          </p:cNvSpPr>
          <p:nvPr>
            <p:ph type="ctrTitle"/>
          </p:nvPr>
        </p:nvSpPr>
        <p:spPr>
          <a:xfrm>
            <a:off x="627434" y="514555"/>
            <a:ext cx="8189395" cy="731520"/>
          </a:xfrm>
        </p:spPr>
        <p:txBody>
          <a:bodyPr>
            <a:noAutofit/>
          </a:bodyPr>
          <a:lstStyle/>
          <a:p>
            <a:r>
              <a:rPr lang="en-US" sz="2400" dirty="0"/>
              <a:t>Among older adults who need help with daily activities, those in Canada, the U.K., the U.S., and Australia reported the highest rates of not receiving needed help because services were cancelled or very limited due to the coronavirus pandemic. </a:t>
            </a:r>
          </a:p>
        </p:txBody>
      </p:sp>
      <p:sp>
        <p:nvSpPr>
          <p:cNvPr id="4" name="Subtitle 3">
            <a:extLst>
              <a:ext uri="{FF2B5EF4-FFF2-40B4-BE49-F238E27FC236}">
                <a16:creationId xmlns:a16="http://schemas.microsoft.com/office/drawing/2014/main" id="{131A0571-5C6A-D448-BF1A-721993528D33}"/>
              </a:ext>
            </a:extLst>
          </p:cNvPr>
          <p:cNvSpPr>
            <a:spLocks noGrp="1"/>
          </p:cNvSpPr>
          <p:nvPr>
            <p:ph type="subTitle" idx="1"/>
          </p:nvPr>
        </p:nvSpPr>
        <p:spPr/>
        <p:txBody>
          <a:bodyPr/>
          <a:lstStyle/>
          <a:p>
            <a:r>
              <a:rPr lang="en-US" dirty="0"/>
              <a:t>INTERNATIONAL COMPARISONS: COVID-19</a:t>
            </a:r>
          </a:p>
        </p:txBody>
      </p:sp>
      <p:graphicFrame>
        <p:nvGraphicFramePr>
          <p:cNvPr id="6" name="Chart Placeholder 5">
            <a:extLst>
              <a:ext uri="{FF2B5EF4-FFF2-40B4-BE49-F238E27FC236}">
                <a16:creationId xmlns:a16="http://schemas.microsoft.com/office/drawing/2014/main" id="{7E537F4C-6B3C-B646-8E05-8807150AF104}"/>
              </a:ext>
            </a:extLst>
          </p:cNvPr>
          <p:cNvGraphicFramePr>
            <a:graphicFrameLocks noGrp="1"/>
          </p:cNvGraphicFramePr>
          <p:nvPr>
            <p:ph type="chart" sz="quarter" idx="19"/>
            <p:extLst>
              <p:ext uri="{D42A27DB-BD31-4B8C-83A1-F6EECF244321}">
                <p14:modId xmlns:p14="http://schemas.microsoft.com/office/powerpoint/2010/main" val="1978031786"/>
              </p:ext>
            </p:extLst>
          </p:nvPr>
        </p:nvGraphicFramePr>
        <p:xfrm>
          <a:off x="627063" y="2476500"/>
          <a:ext cx="8091487" cy="33909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D6FCAC3D-907C-1A40-BD98-2E360A9E2237}"/>
              </a:ext>
            </a:extLst>
          </p:cNvPr>
          <p:cNvSpPr txBox="1"/>
          <p:nvPr/>
        </p:nvSpPr>
        <p:spPr>
          <a:xfrm>
            <a:off x="627063" y="2343903"/>
            <a:ext cx="8091487" cy="184666"/>
          </a:xfrm>
          <a:prstGeom prst="rect">
            <a:avLst/>
          </a:prstGeom>
          <a:noFill/>
        </p:spPr>
        <p:txBody>
          <a:bodyPr wrap="square" lIns="0" tIns="0" rIns="0" bIns="0" rtlCol="0" anchor="t" anchorCtr="0">
            <a:spAutoFit/>
          </a:bodyPr>
          <a:lstStyle/>
          <a:p>
            <a:r>
              <a:rPr lang="en-US" sz="1200" i="1" dirty="0">
                <a:latin typeface="Arial" panose="020B0604020202020204" pitchFamily="34" charset="0"/>
              </a:rPr>
              <a:t>Percent of adults age 65+</a:t>
            </a:r>
          </a:p>
        </p:txBody>
      </p:sp>
    </p:spTree>
    <p:extLst>
      <p:ext uri="{BB962C8B-B14F-4D97-AF65-F5344CB8AC3E}">
        <p14:creationId xmlns:p14="http://schemas.microsoft.com/office/powerpoint/2010/main" val="2475883348"/>
      </p:ext>
    </p:extLst>
  </p:cSld>
  <p:clrMapOvr>
    <a:masterClrMapping/>
  </p:clrMapOvr>
</p:sld>
</file>

<file path=ppt/theme/theme1.xml><?xml version="1.0" encoding="utf-8"?>
<a:theme xmlns:a="http://schemas.openxmlformats.org/drawingml/2006/main" name="1_Office Theme">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2B60CF-40F9-4360-8516-8A258CFA1767}">
  <ds:schemaRefs>
    <ds:schemaRef ds:uri="http://purl.org/dc/elements/1.1/"/>
    <ds:schemaRef ds:uri="http://purl.org/dc/dcmitype/"/>
    <ds:schemaRef ds:uri="29e91428-62e1-404e-8dba-d479e0ef01ba"/>
    <ds:schemaRef ds:uri="http://www.w3.org/XML/1998/namespace"/>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54BE5DE7-AF2F-4756-BA06-CF563132FF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1166</TotalTime>
  <Words>1795</Words>
  <Application>Microsoft Macintosh PowerPoint</Application>
  <PresentationFormat>On-screen Show (4:3)</PresentationFormat>
  <Paragraphs>149</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Georgia</vt:lpstr>
      <vt:lpstr>Suisse Int'l</vt:lpstr>
      <vt:lpstr>Suisse Int'l Bold</vt:lpstr>
      <vt:lpstr>System Font Regular</vt:lpstr>
      <vt:lpstr>Trebuchet MS</vt:lpstr>
      <vt:lpstr>1_Office Theme</vt:lpstr>
      <vt:lpstr>MEDICARE DATA HUB   International Comparisons</vt:lpstr>
      <vt:lpstr>In the U.S. Medicare program, private plans offer primary, supplemental, and prescription drug–only coverage, similar to models of private plans in other countries. </vt:lpstr>
      <vt:lpstr>A larger share of older adults in Switzerland, the United States, and Australia had high out-of-pocket health care costs compared to other high-income countries.</vt:lpstr>
      <vt:lpstr>Americans age 65 and older were more likely to report postponing or forgoing health care because of the cost than older adults in other high-income countries.</vt:lpstr>
      <vt:lpstr>Americans age 65 and older were more likely to report not filling a prescription or skipping a medication dose because of the cost than older adults in other high-income countries.</vt:lpstr>
      <vt:lpstr>About one of six older adults in the United States, Australia, Canada, and New Zealand reported skipping a dental visit because of the cost.</vt:lpstr>
      <vt:lpstr>More older adults in America, especially Black and Hispanic adults, reported negative economic consequences because of the pandemic compared to those in other countries.</vt:lpstr>
      <vt:lpstr>Older adults with multiple chronic conditions in the U.S. reported the highest rates of cancelling or postponing medical  appointments because of the pandemic compared to those in other countries. </vt:lpstr>
      <vt:lpstr>Among older adults who need help with daily activities, those in Canada, the U.K., the U.S., and Australia reported the highest rates of not receiving needed help because services were cancelled or very limited due to the coronavirus pandemic. </vt:lpstr>
      <vt:lpstr>Older adults with multiple chronic conditions in Canada, the U.K., Australia, the U.S., the Netherlands, and Sweden reported higher rates of telephone or video appointments with health care professionals in the past year compared to those in other countries.</vt:lpstr>
      <vt:lpstr>COVID-19 vaccination rates are high among older adults where vaccines are available. Among the unvaccinated, American older adults report the highest rates of planning to not get vaccinated.</vt:lpstr>
      <vt:lpstr>Concerns about safety and side effects were the most cited reasons older Americans do not plan to get vaccinated.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Elisa Mirkil</cp:lastModifiedBy>
  <cp:revision>18</cp:revision>
  <dcterms:created xsi:type="dcterms:W3CDTF">2018-01-16T15:08:05Z</dcterms:created>
  <dcterms:modified xsi:type="dcterms:W3CDTF">2022-01-12T17:25:56Z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15812600</vt:r8>
  </property>
</Properties>
</file>