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0" r:id="rId4"/>
  </p:sldMasterIdLst>
  <p:notesMasterIdLst>
    <p:notesMasterId r:id="rId17"/>
  </p:notesMasterIdLst>
  <p:handoutMasterIdLst>
    <p:handoutMasterId r:id="rId18"/>
  </p:handoutMasterIdLst>
  <p:sldIdLst>
    <p:sldId id="657" r:id="rId5"/>
    <p:sldId id="658" r:id="rId6"/>
    <p:sldId id="659" r:id="rId7"/>
    <p:sldId id="660" r:id="rId8"/>
    <p:sldId id="661" r:id="rId9"/>
    <p:sldId id="630" r:id="rId10"/>
    <p:sldId id="667" r:id="rId11"/>
    <p:sldId id="669" r:id="rId12"/>
    <p:sldId id="652" r:id="rId13"/>
    <p:sldId id="629" r:id="rId14"/>
    <p:sldId id="648" r:id="rId15"/>
    <p:sldId id="668" r:id="rId16"/>
  </p:sldIdLst>
  <p:sldSz cx="9144000" cy="6858000" type="screen4x3"/>
  <p:notesSz cx="7010400" cy="9236075"/>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4" userDrawn="1">
          <p15:clr>
            <a:srgbClr val="A4A3A4"/>
          </p15:clr>
        </p15:guide>
        <p15:guide id="3" orient="horz" pos="816" userDrawn="1">
          <p15:clr>
            <a:srgbClr val="A4A3A4"/>
          </p15:clr>
        </p15:guide>
        <p15:guide id="5" pos="2736" userDrawn="1">
          <p15:clr>
            <a:srgbClr val="A4A3A4"/>
          </p15:clr>
        </p15:guide>
        <p15:guide id="8" orient="horz" pos="3504"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rnendu Biswas" initials="PB" lastIdx="1" clrIdx="0"/>
  <p:cmAuthor id="2" name="Munira Gunja" initials="MG" lastIdx="4" clrIdx="1">
    <p:extLst>
      <p:ext uri="{19B8F6BF-5375-455C-9EA6-DF929625EA0E}">
        <p15:presenceInfo xmlns:p15="http://schemas.microsoft.com/office/powerpoint/2012/main" userId="S::mg@cmwf.org::74f460f7-66e3-40e9-8405-3d43e8edf2b7" providerId="AD"/>
      </p:ext>
    </p:extLst>
  </p:cmAuthor>
  <p:cmAuthor id="3" name="Jesse Baumgartner" initials="JB" lastIdx="8" clrIdx="2">
    <p:extLst>
      <p:ext uri="{19B8F6BF-5375-455C-9EA6-DF929625EA0E}">
        <p15:presenceInfo xmlns:p15="http://schemas.microsoft.com/office/powerpoint/2012/main" userId="S::jb@cmwf.org::3883efdb-56ca-4cc4-b00e-5864e59762ae" providerId="AD"/>
      </p:ext>
    </p:extLst>
  </p:cmAuthor>
  <p:cmAuthor id="4" name="Sara R. Collins" initials="SRC" lastIdx="6" clrIdx="3">
    <p:extLst>
      <p:ext uri="{19B8F6BF-5375-455C-9EA6-DF929625EA0E}">
        <p15:presenceInfo xmlns:p15="http://schemas.microsoft.com/office/powerpoint/2012/main" userId="S::SRC@CMWF.org::dfbb467f-0fd7-48a6-a78e-014a35e76e12" providerId="AD"/>
      </p:ext>
    </p:extLst>
  </p:cmAuthor>
  <p:cmAuthor id="5" name="Gabriella Aboulafia" initials="GA" lastIdx="7" clrIdx="4">
    <p:extLst>
      <p:ext uri="{19B8F6BF-5375-455C-9EA6-DF929625EA0E}">
        <p15:presenceInfo xmlns:p15="http://schemas.microsoft.com/office/powerpoint/2012/main" userId="S::ga@cmwf.org::f928323e-fa3a-4b63-ac96-0ad6fdbee525" providerId="AD"/>
      </p:ext>
    </p:extLst>
  </p:cmAuthor>
  <p:cmAuthor id="6" name="Copyeditor" initials="CE" lastIdx="2" clrIdx="5">
    <p:extLst>
      <p:ext uri="{19B8F6BF-5375-455C-9EA6-DF929625EA0E}">
        <p15:presenceInfo xmlns:p15="http://schemas.microsoft.com/office/powerpoint/2012/main" userId="Copyedi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C7F"/>
    <a:srgbClr val="D6D6D6"/>
    <a:srgbClr val="23A0F8"/>
    <a:srgbClr val="AFDAF7"/>
    <a:srgbClr val="004B00"/>
    <a:srgbClr val="71B254"/>
    <a:srgbClr val="AAD198"/>
    <a:srgbClr val="E8F5FE"/>
    <a:srgbClr val="F0F7ED"/>
    <a:srgbClr val="D1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E8B942-F7E2-4C71-9017-F2E6F5FD7B51}" v="7" dt="2021-11-17T23:04:48.9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357" autoAdjust="0"/>
  </p:normalViewPr>
  <p:slideViewPr>
    <p:cSldViewPr snapToGrid="0" snapToObjects="1">
      <p:cViewPr varScale="1">
        <p:scale>
          <a:sx n="114" d="100"/>
          <a:sy n="114" d="100"/>
        </p:scale>
        <p:origin x="1524" y="102"/>
      </p:cViewPr>
      <p:guideLst>
        <p:guide orient="horz" pos="3864"/>
        <p:guide orient="horz" pos="816"/>
        <p:guide pos="2736"/>
        <p:guide orient="horz" pos="3504"/>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Frame" userId="ded3f5c5-00e7-408d-9358-fc292cfa5078" providerId="ADAL" clId="{57E8B942-F7E2-4C71-9017-F2E6F5FD7B51}"/>
    <pc:docChg chg="undo custSel delSld modSld">
      <pc:chgData name="Paul Frame" userId="ded3f5c5-00e7-408d-9358-fc292cfa5078" providerId="ADAL" clId="{57E8B942-F7E2-4C71-9017-F2E6F5FD7B51}" dt="2021-11-12T21:55:17.229" v="12" actId="6549"/>
      <pc:docMkLst>
        <pc:docMk/>
      </pc:docMkLst>
      <pc:sldChg chg="del">
        <pc:chgData name="Paul Frame" userId="ded3f5c5-00e7-408d-9358-fc292cfa5078" providerId="ADAL" clId="{57E8B942-F7E2-4C71-9017-F2E6F5FD7B51}" dt="2021-11-10T22:07:04.604" v="0" actId="2696"/>
        <pc:sldMkLst>
          <pc:docMk/>
          <pc:sldMk cId="2682606676" sldId="623"/>
        </pc:sldMkLst>
      </pc:sldChg>
      <pc:sldChg chg="modSp mod">
        <pc:chgData name="Paul Frame" userId="ded3f5c5-00e7-408d-9358-fc292cfa5078" providerId="ADAL" clId="{57E8B942-F7E2-4C71-9017-F2E6F5FD7B51}" dt="2021-11-12T21:54:57.988" v="11" actId="6549"/>
        <pc:sldMkLst>
          <pc:docMk/>
          <pc:sldMk cId="1152065509" sldId="629"/>
        </pc:sldMkLst>
        <pc:spChg chg="mod">
          <ac:chgData name="Paul Frame" userId="ded3f5c5-00e7-408d-9358-fc292cfa5078" providerId="ADAL" clId="{57E8B942-F7E2-4C71-9017-F2E6F5FD7B51}" dt="2021-11-12T21:54:57.988" v="11" actId="6549"/>
          <ac:spMkLst>
            <pc:docMk/>
            <pc:sldMk cId="1152065509" sldId="629"/>
            <ac:spMk id="4" creationId="{00000000-0000-0000-0000-000000000000}"/>
          </ac:spMkLst>
        </pc:spChg>
      </pc:sldChg>
      <pc:sldChg chg="modSp mod">
        <pc:chgData name="Paul Frame" userId="ded3f5c5-00e7-408d-9358-fc292cfa5078" providerId="ADAL" clId="{57E8B942-F7E2-4C71-9017-F2E6F5FD7B51}" dt="2021-11-12T21:54:39.598" v="8" actId="6549"/>
        <pc:sldMkLst>
          <pc:docMk/>
          <pc:sldMk cId="2163466550" sldId="652"/>
        </pc:sldMkLst>
        <pc:spChg chg="mod">
          <ac:chgData name="Paul Frame" userId="ded3f5c5-00e7-408d-9358-fc292cfa5078" providerId="ADAL" clId="{57E8B942-F7E2-4C71-9017-F2E6F5FD7B51}" dt="2021-11-12T21:54:39.598" v="8" actId="6549"/>
          <ac:spMkLst>
            <pc:docMk/>
            <pc:sldMk cId="2163466550" sldId="652"/>
            <ac:spMk id="4" creationId="{00000000-0000-0000-0000-000000000000}"/>
          </ac:spMkLst>
        </pc:spChg>
      </pc:sldChg>
      <pc:sldChg chg="modSp mod">
        <pc:chgData name="Paul Frame" userId="ded3f5c5-00e7-408d-9358-fc292cfa5078" providerId="ADAL" clId="{57E8B942-F7E2-4C71-9017-F2E6F5FD7B51}" dt="2021-11-12T20:53:43.524" v="2" actId="20577"/>
        <pc:sldMkLst>
          <pc:docMk/>
          <pc:sldMk cId="615619998" sldId="657"/>
        </pc:sldMkLst>
        <pc:spChg chg="mod">
          <ac:chgData name="Paul Frame" userId="ded3f5c5-00e7-408d-9358-fc292cfa5078" providerId="ADAL" clId="{57E8B942-F7E2-4C71-9017-F2E6F5FD7B51}" dt="2021-11-12T20:53:43.524" v="2" actId="20577"/>
          <ac:spMkLst>
            <pc:docMk/>
            <pc:sldMk cId="615619998" sldId="657"/>
            <ac:spMk id="9" creationId="{B25C21F3-02BA-4D9D-B950-9354D19BF030}"/>
          </ac:spMkLst>
        </pc:spChg>
      </pc:sldChg>
      <pc:sldChg chg="modSp mod">
        <pc:chgData name="Paul Frame" userId="ded3f5c5-00e7-408d-9358-fc292cfa5078" providerId="ADAL" clId="{57E8B942-F7E2-4C71-9017-F2E6F5FD7B51}" dt="2021-11-12T20:53:53.874" v="3" actId="20577"/>
        <pc:sldMkLst>
          <pc:docMk/>
          <pc:sldMk cId="1432235204" sldId="658"/>
        </pc:sldMkLst>
        <pc:spChg chg="mod">
          <ac:chgData name="Paul Frame" userId="ded3f5c5-00e7-408d-9358-fc292cfa5078" providerId="ADAL" clId="{57E8B942-F7E2-4C71-9017-F2E6F5FD7B51}" dt="2021-11-12T20:53:53.874" v="3" actId="20577"/>
          <ac:spMkLst>
            <pc:docMk/>
            <pc:sldMk cId="1432235204" sldId="658"/>
            <ac:spMk id="9" creationId="{B25C21F3-02BA-4D9D-B950-9354D19BF030}"/>
          </ac:spMkLst>
        </pc:spChg>
      </pc:sldChg>
      <pc:sldChg chg="modSp mod">
        <pc:chgData name="Paul Frame" userId="ded3f5c5-00e7-408d-9358-fc292cfa5078" providerId="ADAL" clId="{57E8B942-F7E2-4C71-9017-F2E6F5FD7B51}" dt="2021-11-12T20:53:57.973" v="4" actId="20577"/>
        <pc:sldMkLst>
          <pc:docMk/>
          <pc:sldMk cId="3101995761" sldId="659"/>
        </pc:sldMkLst>
        <pc:spChg chg="mod">
          <ac:chgData name="Paul Frame" userId="ded3f5c5-00e7-408d-9358-fc292cfa5078" providerId="ADAL" clId="{57E8B942-F7E2-4C71-9017-F2E6F5FD7B51}" dt="2021-11-12T20:53:57.973" v="4" actId="20577"/>
          <ac:spMkLst>
            <pc:docMk/>
            <pc:sldMk cId="3101995761" sldId="659"/>
            <ac:spMk id="9" creationId="{B25C21F3-02BA-4D9D-B950-9354D19BF030}"/>
          </ac:spMkLst>
        </pc:spChg>
      </pc:sldChg>
      <pc:sldChg chg="modSp mod">
        <pc:chgData name="Paul Frame" userId="ded3f5c5-00e7-408d-9358-fc292cfa5078" providerId="ADAL" clId="{57E8B942-F7E2-4C71-9017-F2E6F5FD7B51}" dt="2021-11-12T20:54:02.405" v="5" actId="20577"/>
        <pc:sldMkLst>
          <pc:docMk/>
          <pc:sldMk cId="3981319879" sldId="660"/>
        </pc:sldMkLst>
        <pc:spChg chg="mod">
          <ac:chgData name="Paul Frame" userId="ded3f5c5-00e7-408d-9358-fc292cfa5078" providerId="ADAL" clId="{57E8B942-F7E2-4C71-9017-F2E6F5FD7B51}" dt="2021-11-12T20:54:02.405" v="5" actId="20577"/>
          <ac:spMkLst>
            <pc:docMk/>
            <pc:sldMk cId="3981319879" sldId="660"/>
            <ac:spMk id="9" creationId="{B25C21F3-02BA-4D9D-B950-9354D19BF030}"/>
          </ac:spMkLst>
        </pc:spChg>
      </pc:sldChg>
      <pc:sldChg chg="modSp mod">
        <pc:chgData name="Paul Frame" userId="ded3f5c5-00e7-408d-9358-fc292cfa5078" providerId="ADAL" clId="{57E8B942-F7E2-4C71-9017-F2E6F5FD7B51}" dt="2021-11-12T20:54:05.763" v="6" actId="20577"/>
        <pc:sldMkLst>
          <pc:docMk/>
          <pc:sldMk cId="276723980" sldId="661"/>
        </pc:sldMkLst>
        <pc:spChg chg="mod">
          <ac:chgData name="Paul Frame" userId="ded3f5c5-00e7-408d-9358-fc292cfa5078" providerId="ADAL" clId="{57E8B942-F7E2-4C71-9017-F2E6F5FD7B51}" dt="2021-11-12T20:54:05.763" v="6" actId="20577"/>
          <ac:spMkLst>
            <pc:docMk/>
            <pc:sldMk cId="276723980" sldId="661"/>
            <ac:spMk id="9" creationId="{B25C21F3-02BA-4D9D-B950-9354D19BF030}"/>
          </ac:spMkLst>
        </pc:spChg>
      </pc:sldChg>
      <pc:sldChg chg="modSp mod">
        <pc:chgData name="Paul Frame" userId="ded3f5c5-00e7-408d-9358-fc292cfa5078" providerId="ADAL" clId="{57E8B942-F7E2-4C71-9017-F2E6F5FD7B51}" dt="2021-11-12T21:54:27.271" v="7" actId="6549"/>
        <pc:sldMkLst>
          <pc:docMk/>
          <pc:sldMk cId="1693062014" sldId="667"/>
        </pc:sldMkLst>
        <pc:spChg chg="mod">
          <ac:chgData name="Paul Frame" userId="ded3f5c5-00e7-408d-9358-fc292cfa5078" providerId="ADAL" clId="{57E8B942-F7E2-4C71-9017-F2E6F5FD7B51}" dt="2021-11-12T21:54:27.271" v="7" actId="6549"/>
          <ac:spMkLst>
            <pc:docMk/>
            <pc:sldMk cId="1693062014" sldId="667"/>
            <ac:spMk id="4" creationId="{00000000-0000-0000-0000-000000000000}"/>
          </ac:spMkLst>
        </pc:spChg>
      </pc:sldChg>
      <pc:sldChg chg="modSp mod">
        <pc:chgData name="Paul Frame" userId="ded3f5c5-00e7-408d-9358-fc292cfa5078" providerId="ADAL" clId="{57E8B942-F7E2-4C71-9017-F2E6F5FD7B51}" dt="2021-11-12T21:55:17.229" v="12" actId="6549"/>
        <pc:sldMkLst>
          <pc:docMk/>
          <pc:sldMk cId="2123201725" sldId="668"/>
        </pc:sldMkLst>
        <pc:spChg chg="mod">
          <ac:chgData name="Paul Frame" userId="ded3f5c5-00e7-408d-9358-fc292cfa5078" providerId="ADAL" clId="{57E8B942-F7E2-4C71-9017-F2E6F5FD7B51}" dt="2021-11-12T21:55:17.229" v="12" actId="6549"/>
          <ac:spMkLst>
            <pc:docMk/>
            <pc:sldMk cId="2123201725" sldId="668"/>
            <ac:spMk id="4" creationId="{00000000-0000-0000-0000-000000000000}"/>
          </ac:spMkLst>
        </pc:spChg>
        <pc:spChg chg="mod">
          <ac:chgData name="Paul Frame" userId="ded3f5c5-00e7-408d-9358-fc292cfa5078" providerId="ADAL" clId="{57E8B942-F7E2-4C71-9017-F2E6F5FD7B51}" dt="2021-11-10T22:44:57.847" v="1" actId="20577"/>
          <ac:spMkLst>
            <pc:docMk/>
            <pc:sldMk cId="2123201725" sldId="668"/>
            <ac:spMk id="18" creationId="{3F5BDDB1-97C1-A54A-ABAC-F0FB515C3B8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424016442389149E-2"/>
          <c:y val="3.3820663878664947E-2"/>
          <c:w val="0.9589322445805385"/>
          <c:h val="0.81274832130584629"/>
        </c:manualLayout>
      </c:layout>
      <c:lineChart>
        <c:grouping val="standard"/>
        <c:varyColors val="0"/>
        <c:ser>
          <c:idx val="0"/>
          <c:order val="0"/>
          <c:tx>
            <c:strRef>
              <c:f>Sheet1!$B$1</c:f>
              <c:strCache>
                <c:ptCount val="1"/>
                <c:pt idx="0">
                  <c:v>Best score achieved in state</c:v>
                </c:pt>
              </c:strCache>
            </c:strRef>
          </c:tx>
          <c:spPr>
            <a:ln w="28575" cap="rnd">
              <a:noFill/>
              <a:round/>
            </a:ln>
            <a:effectLst/>
          </c:spPr>
          <c:marker>
            <c:symbol val="circle"/>
            <c:size val="9"/>
            <c:spPr>
              <a:solidFill>
                <a:schemeClr val="bg1">
                  <a:lumMod val="85000"/>
                </a:schemeClr>
              </a:solidFill>
              <a:ln w="9525">
                <a:noFill/>
              </a:ln>
              <a:effectLst/>
            </c:spPr>
          </c:marker>
          <c:cat>
            <c:strRef>
              <c:f>Sheet1!$A$2:$A$52</c:f>
              <c:strCache>
                <c:ptCount val="51"/>
                <c:pt idx="0">
                  <c:v>Massachusetts</c:v>
                </c:pt>
                <c:pt idx="1">
                  <c:v>Maryland</c:v>
                </c:pt>
                <c:pt idx="2">
                  <c:v>Pennsylvania</c:v>
                </c:pt>
                <c:pt idx="3">
                  <c:v>Michigan</c:v>
                </c:pt>
                <c:pt idx="4">
                  <c:v>California</c:v>
                </c:pt>
                <c:pt idx="5">
                  <c:v>Hawaii</c:v>
                </c:pt>
                <c:pt idx="6">
                  <c:v>New Jersey</c:v>
                </c:pt>
                <c:pt idx="7">
                  <c:v>Connecticut</c:v>
                </c:pt>
                <c:pt idx="8">
                  <c:v>Washington</c:v>
                </c:pt>
                <c:pt idx="9">
                  <c:v>Virginia</c:v>
                </c:pt>
                <c:pt idx="10">
                  <c:v>Colorado</c:v>
                </c:pt>
                <c:pt idx="11">
                  <c:v>New York</c:v>
                </c:pt>
                <c:pt idx="12">
                  <c:v>Florida</c:v>
                </c:pt>
                <c:pt idx="13">
                  <c:v>Illinois</c:v>
                </c:pt>
                <c:pt idx="14">
                  <c:v>Oregon</c:v>
                </c:pt>
                <c:pt idx="15">
                  <c:v>Arizona</c:v>
                </c:pt>
                <c:pt idx="16">
                  <c:v>Nevada</c:v>
                </c:pt>
                <c:pt idx="17">
                  <c:v>Georgia</c:v>
                </c:pt>
                <c:pt idx="18">
                  <c:v>North Carolina</c:v>
                </c:pt>
                <c:pt idx="19">
                  <c:v>Ohio</c:v>
                </c:pt>
                <c:pt idx="20">
                  <c:v>Minnesota</c:v>
                </c:pt>
                <c:pt idx="21">
                  <c:v>Texas</c:v>
                </c:pt>
                <c:pt idx="22">
                  <c:v>Utah</c:v>
                </c:pt>
                <c:pt idx="23">
                  <c:v>Alabama</c:v>
                </c:pt>
                <c:pt idx="24">
                  <c:v>Alaska</c:v>
                </c:pt>
                <c:pt idx="25">
                  <c:v>Arkansas</c:v>
                </c:pt>
                <c:pt idx="26">
                  <c:v>Delaware</c:v>
                </c:pt>
                <c:pt idx="27">
                  <c:v>District of Columbia</c:v>
                </c:pt>
                <c:pt idx="28">
                  <c:v>Idaho</c:v>
                </c:pt>
                <c:pt idx="29">
                  <c:v>Indiana</c:v>
                </c:pt>
                <c:pt idx="30">
                  <c:v>Iowa</c:v>
                </c:pt>
                <c:pt idx="31">
                  <c:v>Kansas</c:v>
                </c:pt>
                <c:pt idx="32">
                  <c:v>Kentucky</c:v>
                </c:pt>
                <c:pt idx="33">
                  <c:v>Louisiana</c:v>
                </c:pt>
                <c:pt idx="34">
                  <c:v>Maine</c:v>
                </c:pt>
                <c:pt idx="35">
                  <c:v>Mississippi</c:v>
                </c:pt>
                <c:pt idx="36">
                  <c:v>Missouri</c:v>
                </c:pt>
                <c:pt idx="37">
                  <c:v>Montana</c:v>
                </c:pt>
                <c:pt idx="38">
                  <c:v>Nebraska</c:v>
                </c:pt>
                <c:pt idx="39">
                  <c:v>New Hampshire</c:v>
                </c:pt>
                <c:pt idx="40">
                  <c:v>New Mexico</c:v>
                </c:pt>
                <c:pt idx="41">
                  <c:v>North Dakota</c:v>
                </c:pt>
                <c:pt idx="42">
                  <c:v>Oklahoma</c:v>
                </c:pt>
                <c:pt idx="43">
                  <c:v>Rhode Island</c:v>
                </c:pt>
                <c:pt idx="44">
                  <c:v>South Carolina</c:v>
                </c:pt>
                <c:pt idx="45">
                  <c:v>South Dakota</c:v>
                </c:pt>
                <c:pt idx="46">
                  <c:v>Tennessee</c:v>
                </c:pt>
                <c:pt idx="47">
                  <c:v>Vermont</c:v>
                </c:pt>
                <c:pt idx="48">
                  <c:v>West Virginia</c:v>
                </c:pt>
                <c:pt idx="49">
                  <c:v>Wisconsin</c:v>
                </c:pt>
                <c:pt idx="50">
                  <c:v>Wyoming</c:v>
                </c:pt>
              </c:strCache>
            </c:strRef>
          </c:cat>
          <c:val>
            <c:numRef>
              <c:f>Sheet1!$B$2:$B$52</c:f>
              <c:numCache>
                <c:formatCode>General</c:formatCode>
                <c:ptCount val="51"/>
                <c:pt idx="0">
                  <c:v>99</c:v>
                </c:pt>
                <c:pt idx="1">
                  <c:v>99</c:v>
                </c:pt>
                <c:pt idx="2">
                  <c:v>98</c:v>
                </c:pt>
                <c:pt idx="3">
                  <c:v>96</c:v>
                </c:pt>
                <c:pt idx="4">
                  <c:v>95</c:v>
                </c:pt>
                <c:pt idx="5">
                  <c:v>95</c:v>
                </c:pt>
                <c:pt idx="6">
                  <c:v>94</c:v>
                </c:pt>
                <c:pt idx="7">
                  <c:v>97</c:v>
                </c:pt>
                <c:pt idx="8">
                  <c:v>92</c:v>
                </c:pt>
                <c:pt idx="9">
                  <c:v>89</c:v>
                </c:pt>
                <c:pt idx="10">
                  <c:v>87</c:v>
                </c:pt>
                <c:pt idx="11">
                  <c:v>90</c:v>
                </c:pt>
                <c:pt idx="12">
                  <c:v>74</c:v>
                </c:pt>
                <c:pt idx="13">
                  <c:v>79</c:v>
                </c:pt>
                <c:pt idx="14">
                  <c:v>77</c:v>
                </c:pt>
                <c:pt idx="15">
                  <c:v>76</c:v>
                </c:pt>
                <c:pt idx="16">
                  <c:v>67</c:v>
                </c:pt>
                <c:pt idx="17">
                  <c:v>66</c:v>
                </c:pt>
                <c:pt idx="18">
                  <c:v>79</c:v>
                </c:pt>
                <c:pt idx="19">
                  <c:v>67</c:v>
                </c:pt>
                <c:pt idx="20">
                  <c:v>92</c:v>
                </c:pt>
                <c:pt idx="21">
                  <c:v>63</c:v>
                </c:pt>
                <c:pt idx="22">
                  <c:v>78</c:v>
                </c:pt>
              </c:numCache>
            </c:numRef>
          </c:val>
          <c:smooth val="0"/>
          <c:extLst>
            <c:ext xmlns:c16="http://schemas.microsoft.com/office/drawing/2014/chart" uri="{C3380CC4-5D6E-409C-BE32-E72D297353CC}">
              <c16:uniqueId val="{00000000-46E6-4048-B23E-982B02F9F9D8}"/>
            </c:ext>
          </c:extLst>
        </c:ser>
        <c:ser>
          <c:idx val="1"/>
          <c:order val="1"/>
          <c:tx>
            <c:strRef>
              <c:f>Sheet1!$C$1</c:f>
              <c:strCache>
                <c:ptCount val="1"/>
                <c:pt idx="0">
                  <c:v>AANHPI</c:v>
                </c:pt>
              </c:strCache>
            </c:strRef>
          </c:tx>
          <c:spPr>
            <a:ln w="25400" cap="rnd">
              <a:noFill/>
              <a:round/>
            </a:ln>
            <a:effectLst/>
          </c:spPr>
          <c:marker>
            <c:symbol val="circle"/>
            <c:size val="9"/>
            <c:spPr>
              <a:solidFill>
                <a:schemeClr val="accent2"/>
              </a:solidFill>
              <a:ln w="9525">
                <a:noFill/>
              </a:ln>
              <a:effectLst/>
            </c:spPr>
          </c:marker>
          <c:cat>
            <c:strRef>
              <c:f>Sheet1!$A$2:$A$52</c:f>
              <c:strCache>
                <c:ptCount val="51"/>
                <c:pt idx="0">
                  <c:v>Massachusetts</c:v>
                </c:pt>
                <c:pt idx="1">
                  <c:v>Maryland</c:v>
                </c:pt>
                <c:pt idx="2">
                  <c:v>Pennsylvania</c:v>
                </c:pt>
                <c:pt idx="3">
                  <c:v>Michigan</c:v>
                </c:pt>
                <c:pt idx="4">
                  <c:v>California</c:v>
                </c:pt>
                <c:pt idx="5">
                  <c:v>Hawaii</c:v>
                </c:pt>
                <c:pt idx="6">
                  <c:v>New Jersey</c:v>
                </c:pt>
                <c:pt idx="7">
                  <c:v>Connecticut</c:v>
                </c:pt>
                <c:pt idx="8">
                  <c:v>Washington</c:v>
                </c:pt>
                <c:pt idx="9">
                  <c:v>Virginia</c:v>
                </c:pt>
                <c:pt idx="10">
                  <c:v>Colorado</c:v>
                </c:pt>
                <c:pt idx="11">
                  <c:v>New York</c:v>
                </c:pt>
                <c:pt idx="12">
                  <c:v>Florida</c:v>
                </c:pt>
                <c:pt idx="13">
                  <c:v>Illinois</c:v>
                </c:pt>
                <c:pt idx="14">
                  <c:v>Oregon</c:v>
                </c:pt>
                <c:pt idx="15">
                  <c:v>Arizona</c:v>
                </c:pt>
                <c:pt idx="16">
                  <c:v>Nevada</c:v>
                </c:pt>
                <c:pt idx="17">
                  <c:v>Georgia</c:v>
                </c:pt>
                <c:pt idx="18">
                  <c:v>North Carolina</c:v>
                </c:pt>
                <c:pt idx="19">
                  <c:v>Ohio</c:v>
                </c:pt>
                <c:pt idx="20">
                  <c:v>Minnesota</c:v>
                </c:pt>
                <c:pt idx="21">
                  <c:v>Texas</c:v>
                </c:pt>
                <c:pt idx="22">
                  <c:v>Utah</c:v>
                </c:pt>
                <c:pt idx="23">
                  <c:v>Alabama</c:v>
                </c:pt>
                <c:pt idx="24">
                  <c:v>Alaska</c:v>
                </c:pt>
                <c:pt idx="25">
                  <c:v>Arkansas</c:v>
                </c:pt>
                <c:pt idx="26">
                  <c:v>Delaware</c:v>
                </c:pt>
                <c:pt idx="27">
                  <c:v>District of Columbia</c:v>
                </c:pt>
                <c:pt idx="28">
                  <c:v>Idaho</c:v>
                </c:pt>
                <c:pt idx="29">
                  <c:v>Indiana</c:v>
                </c:pt>
                <c:pt idx="30">
                  <c:v>Iowa</c:v>
                </c:pt>
                <c:pt idx="31">
                  <c:v>Kansas</c:v>
                </c:pt>
                <c:pt idx="32">
                  <c:v>Kentucky</c:v>
                </c:pt>
                <c:pt idx="33">
                  <c:v>Louisiana</c:v>
                </c:pt>
                <c:pt idx="34">
                  <c:v>Maine</c:v>
                </c:pt>
                <c:pt idx="35">
                  <c:v>Mississippi</c:v>
                </c:pt>
                <c:pt idx="36">
                  <c:v>Missouri</c:v>
                </c:pt>
                <c:pt idx="37">
                  <c:v>Montana</c:v>
                </c:pt>
                <c:pt idx="38">
                  <c:v>Nebraska</c:v>
                </c:pt>
                <c:pt idx="39">
                  <c:v>New Hampshire</c:v>
                </c:pt>
                <c:pt idx="40">
                  <c:v>New Mexico</c:v>
                </c:pt>
                <c:pt idx="41">
                  <c:v>North Dakota</c:v>
                </c:pt>
                <c:pt idx="42">
                  <c:v>Oklahoma</c:v>
                </c:pt>
                <c:pt idx="43">
                  <c:v>Rhode Island</c:v>
                </c:pt>
                <c:pt idx="44">
                  <c:v>South Carolina</c:v>
                </c:pt>
                <c:pt idx="45">
                  <c:v>South Dakota</c:v>
                </c:pt>
                <c:pt idx="46">
                  <c:v>Tennessee</c:v>
                </c:pt>
                <c:pt idx="47">
                  <c:v>Vermont</c:v>
                </c:pt>
                <c:pt idx="48">
                  <c:v>West Virginia</c:v>
                </c:pt>
                <c:pt idx="49">
                  <c:v>Wisconsin</c:v>
                </c:pt>
                <c:pt idx="50">
                  <c:v>Wyoming</c:v>
                </c:pt>
              </c:strCache>
            </c:strRef>
          </c:cat>
          <c:val>
            <c:numRef>
              <c:f>Sheet1!$C$2:$C$52</c:f>
              <c:numCache>
                <c:formatCode>General</c:formatCode>
                <c:ptCount val="51"/>
                <c:pt idx="0">
                  <c:v>99</c:v>
                </c:pt>
                <c:pt idx="1">
                  <c:v>99</c:v>
                </c:pt>
                <c:pt idx="2">
                  <c:v>98</c:v>
                </c:pt>
                <c:pt idx="3">
                  <c:v>96</c:v>
                </c:pt>
                <c:pt idx="4">
                  <c:v>95</c:v>
                </c:pt>
                <c:pt idx="5">
                  <c:v>94</c:v>
                </c:pt>
                <c:pt idx="6">
                  <c:v>94</c:v>
                </c:pt>
                <c:pt idx="7">
                  <c:v>92</c:v>
                </c:pt>
                <c:pt idx="8">
                  <c:v>92</c:v>
                </c:pt>
                <c:pt idx="9">
                  <c:v>89</c:v>
                </c:pt>
                <c:pt idx="10">
                  <c:v>85</c:v>
                </c:pt>
                <c:pt idx="11">
                  <c:v>75</c:v>
                </c:pt>
                <c:pt idx="12">
                  <c:v>74</c:v>
                </c:pt>
                <c:pt idx="13">
                  <c:v>73</c:v>
                </c:pt>
                <c:pt idx="14">
                  <c:v>73</c:v>
                </c:pt>
                <c:pt idx="15">
                  <c:v>69</c:v>
                </c:pt>
                <c:pt idx="16">
                  <c:v>67</c:v>
                </c:pt>
                <c:pt idx="17">
                  <c:v>64</c:v>
                </c:pt>
                <c:pt idx="18">
                  <c:v>61</c:v>
                </c:pt>
                <c:pt idx="19">
                  <c:v>61</c:v>
                </c:pt>
                <c:pt idx="20">
                  <c:v>57</c:v>
                </c:pt>
                <c:pt idx="21">
                  <c:v>53</c:v>
                </c:pt>
                <c:pt idx="22">
                  <c:v>43</c:v>
                </c:pt>
              </c:numCache>
            </c:numRef>
          </c:val>
          <c:smooth val="0"/>
          <c:extLst>
            <c:ext xmlns:c16="http://schemas.microsoft.com/office/drawing/2014/chart" uri="{C3380CC4-5D6E-409C-BE32-E72D297353CC}">
              <c16:uniqueId val="{00000002-7675-4D81-A45F-C08A26B8AA47}"/>
            </c:ext>
          </c:extLst>
        </c:ser>
        <c:dLbls>
          <c:showLegendKey val="0"/>
          <c:showVal val="0"/>
          <c:showCatName val="0"/>
          <c:showSerName val="0"/>
          <c:showPercent val="0"/>
          <c:showBubbleSize val="0"/>
        </c:dLbls>
        <c:dropLines>
          <c:spPr>
            <a:ln w="12700" cap="flat" cmpd="sng" algn="ctr">
              <a:solidFill>
                <a:schemeClr val="tx1">
                  <a:lumMod val="25000"/>
                  <a:lumOff val="7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84944096"/>
        <c:crossesAt val="50"/>
        <c:auto val="1"/>
        <c:lblAlgn val="ctr"/>
        <c:lblOffset val="100"/>
        <c:noMultiLvlLbl val="0"/>
      </c:catAx>
      <c:valAx>
        <c:axId val="1584944096"/>
        <c:scaling>
          <c:orientation val="minMax"/>
          <c:max val="100"/>
          <c:min val="0"/>
        </c:scaling>
        <c:delete val="0"/>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48965392"/>
        <c:crosses val="autoZero"/>
        <c:crossBetween val="between"/>
        <c:majorUnit val="10"/>
      </c:valAx>
      <c:spPr>
        <a:noFill/>
        <a:ln w="25400">
          <a:noFill/>
        </a:ln>
        <a:effectLst/>
      </c:spPr>
    </c:plotArea>
    <c:legend>
      <c:legendPos val="t"/>
      <c:layout>
        <c:manualLayout>
          <c:xMode val="edge"/>
          <c:yMode val="edge"/>
          <c:x val="0.69621790324868793"/>
          <c:y val="1.5027839368253299E-2"/>
          <c:w val="0.29841937605592023"/>
          <c:h val="0.15347399864299791"/>
        </c:manualLayout>
      </c:layout>
      <c:overlay val="0"/>
      <c:spPr>
        <a:noFill/>
        <a:ln>
          <a:noFill/>
        </a:ln>
        <a:effectLst/>
      </c:spPr>
      <c:txPr>
        <a:bodyPr rot="0" spcFirstLastPara="1" vertOverflow="ellipsis" vert="horz" wrap="square" anchor="t"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424016442389149E-2"/>
          <c:y val="3.3820663878664947E-2"/>
          <c:w val="0.9589322445805385"/>
          <c:h val="0.81274832130584629"/>
        </c:manualLayout>
      </c:layout>
      <c:lineChart>
        <c:grouping val="standard"/>
        <c:varyColors val="0"/>
        <c:ser>
          <c:idx val="1"/>
          <c:order val="0"/>
          <c:tx>
            <c:strRef>
              <c:f>Sheet1!$C$1</c:f>
              <c:strCache>
                <c:ptCount val="1"/>
                <c:pt idx="0">
                  <c:v>Best score achieved in state</c:v>
                </c:pt>
              </c:strCache>
            </c:strRef>
          </c:tx>
          <c:spPr>
            <a:ln w="25400" cap="rnd">
              <a:noFill/>
              <a:round/>
            </a:ln>
            <a:effectLst/>
          </c:spPr>
          <c:marker>
            <c:symbol val="circle"/>
            <c:size val="9"/>
            <c:spPr>
              <a:solidFill>
                <a:schemeClr val="bg1">
                  <a:lumMod val="85000"/>
                </a:schemeClr>
              </a:solidFill>
              <a:ln w="9525">
                <a:noFill/>
              </a:ln>
              <a:effectLst/>
            </c:spPr>
          </c:marker>
          <c:cat>
            <c:strRef>
              <c:f>Sheet1!$A$2:$A$52</c:f>
              <c:strCache>
                <c:ptCount val="51"/>
                <c:pt idx="0">
                  <c:v>California</c:v>
                </c:pt>
                <c:pt idx="1">
                  <c:v>New Mexico</c:v>
                </c:pt>
                <c:pt idx="2">
                  <c:v>Washington</c:v>
                </c:pt>
                <c:pt idx="3">
                  <c:v>North Carolina</c:v>
                </c:pt>
                <c:pt idx="4">
                  <c:v>Oklahoma</c:v>
                </c:pt>
                <c:pt idx="5">
                  <c:v>Michigan</c:v>
                </c:pt>
                <c:pt idx="6">
                  <c:v>Alaska</c:v>
                </c:pt>
                <c:pt idx="7">
                  <c:v>Minnesota</c:v>
                </c:pt>
                <c:pt idx="8">
                  <c:v>Arizona</c:v>
                </c:pt>
                <c:pt idx="9">
                  <c:v>Florida</c:v>
                </c:pt>
                <c:pt idx="10">
                  <c:v>South Dakota</c:v>
                </c:pt>
                <c:pt idx="11">
                  <c:v>North Dakota</c:v>
                </c:pt>
                <c:pt idx="12">
                  <c:v>Montana</c:v>
                </c:pt>
                <c:pt idx="13">
                  <c:v>Wyoming</c:v>
                </c:pt>
                <c:pt idx="14">
                  <c:v>Alabama</c:v>
                </c:pt>
                <c:pt idx="15">
                  <c:v>Arkansas</c:v>
                </c:pt>
                <c:pt idx="16">
                  <c:v>Colorado</c:v>
                </c:pt>
                <c:pt idx="17">
                  <c:v>Connecticut</c:v>
                </c:pt>
                <c:pt idx="18">
                  <c:v>Delaware</c:v>
                </c:pt>
                <c:pt idx="19">
                  <c:v>District of Columbia</c:v>
                </c:pt>
                <c:pt idx="20">
                  <c:v>Georgia</c:v>
                </c:pt>
                <c:pt idx="21">
                  <c:v>Hawaii</c:v>
                </c:pt>
                <c:pt idx="22">
                  <c:v>Idaho</c:v>
                </c:pt>
                <c:pt idx="23">
                  <c:v>Illinois</c:v>
                </c:pt>
                <c:pt idx="24">
                  <c:v>Indiana</c:v>
                </c:pt>
                <c:pt idx="25">
                  <c:v>Iowa</c:v>
                </c:pt>
                <c:pt idx="26">
                  <c:v>Kansas</c:v>
                </c:pt>
                <c:pt idx="27">
                  <c:v>Kentucky</c:v>
                </c:pt>
                <c:pt idx="28">
                  <c:v>Louisiana</c:v>
                </c:pt>
                <c:pt idx="29">
                  <c:v>Maine</c:v>
                </c:pt>
                <c:pt idx="30">
                  <c:v>Maryland</c:v>
                </c:pt>
                <c:pt idx="31">
                  <c:v>Massachusetts</c:v>
                </c:pt>
                <c:pt idx="32">
                  <c:v>Mississippi</c:v>
                </c:pt>
                <c:pt idx="33">
                  <c:v>Missouri</c:v>
                </c:pt>
                <c:pt idx="34">
                  <c:v>Nebraska</c:v>
                </c:pt>
                <c:pt idx="35">
                  <c:v>Nevada</c:v>
                </c:pt>
                <c:pt idx="36">
                  <c:v>New Hampshire</c:v>
                </c:pt>
                <c:pt idx="37">
                  <c:v>New Jersey</c:v>
                </c:pt>
                <c:pt idx="38">
                  <c:v>New York</c:v>
                </c:pt>
                <c:pt idx="39">
                  <c:v>Ohio</c:v>
                </c:pt>
                <c:pt idx="40">
                  <c:v>Oregon</c:v>
                </c:pt>
                <c:pt idx="41">
                  <c:v>Pennsylvania</c:v>
                </c:pt>
                <c:pt idx="42">
                  <c:v>Rhode Island</c:v>
                </c:pt>
                <c:pt idx="43">
                  <c:v>South Carolina</c:v>
                </c:pt>
                <c:pt idx="44">
                  <c:v>Tennessee</c:v>
                </c:pt>
                <c:pt idx="45">
                  <c:v>Texas</c:v>
                </c:pt>
                <c:pt idx="46">
                  <c:v>Utah</c:v>
                </c:pt>
                <c:pt idx="47">
                  <c:v>Vermont</c:v>
                </c:pt>
                <c:pt idx="48">
                  <c:v>Virginia</c:v>
                </c:pt>
                <c:pt idx="49">
                  <c:v>West Virginia</c:v>
                </c:pt>
                <c:pt idx="50">
                  <c:v>Wisconsin</c:v>
                </c:pt>
              </c:strCache>
            </c:strRef>
          </c:cat>
          <c:val>
            <c:numRef>
              <c:f>Sheet1!$C$2:$C$52</c:f>
              <c:numCache>
                <c:formatCode>General</c:formatCode>
                <c:ptCount val="51"/>
                <c:pt idx="0">
                  <c:v>95</c:v>
                </c:pt>
                <c:pt idx="1">
                  <c:v>72</c:v>
                </c:pt>
                <c:pt idx="2">
                  <c:v>92</c:v>
                </c:pt>
                <c:pt idx="3">
                  <c:v>79</c:v>
                </c:pt>
                <c:pt idx="4">
                  <c:v>46</c:v>
                </c:pt>
                <c:pt idx="5">
                  <c:v>96</c:v>
                </c:pt>
                <c:pt idx="6">
                  <c:v>63</c:v>
                </c:pt>
                <c:pt idx="7">
                  <c:v>92</c:v>
                </c:pt>
                <c:pt idx="8">
                  <c:v>76</c:v>
                </c:pt>
                <c:pt idx="9">
                  <c:v>74</c:v>
                </c:pt>
                <c:pt idx="10">
                  <c:v>75</c:v>
                </c:pt>
                <c:pt idx="11">
                  <c:v>76</c:v>
                </c:pt>
                <c:pt idx="12">
                  <c:v>70</c:v>
                </c:pt>
                <c:pt idx="13">
                  <c:v>51</c:v>
                </c:pt>
              </c:numCache>
            </c:numRef>
          </c:val>
          <c:smooth val="0"/>
          <c:extLst>
            <c:ext xmlns:c16="http://schemas.microsoft.com/office/drawing/2014/chart" uri="{C3380CC4-5D6E-409C-BE32-E72D297353CC}">
              <c16:uniqueId val="{00000001-6A8E-426A-B95A-B87CFFFDAB31}"/>
            </c:ext>
          </c:extLst>
        </c:ser>
        <c:ser>
          <c:idx val="0"/>
          <c:order val="1"/>
          <c:tx>
            <c:strRef>
              <c:f>Sheet1!$B$1</c:f>
              <c:strCache>
                <c:ptCount val="1"/>
                <c:pt idx="0">
                  <c:v>AIAN</c:v>
                </c:pt>
              </c:strCache>
            </c:strRef>
          </c:tx>
          <c:spPr>
            <a:ln w="28575" cap="rnd">
              <a:noFill/>
              <a:round/>
            </a:ln>
            <a:effectLst/>
          </c:spPr>
          <c:marker>
            <c:symbol val="circle"/>
            <c:size val="9"/>
            <c:spPr>
              <a:solidFill>
                <a:schemeClr val="tx1"/>
              </a:solidFill>
              <a:ln w="9525">
                <a:noFill/>
              </a:ln>
              <a:effectLst/>
            </c:spPr>
          </c:marker>
          <c:cat>
            <c:strRef>
              <c:f>Sheet1!$A$2:$A$52</c:f>
              <c:strCache>
                <c:ptCount val="51"/>
                <c:pt idx="0">
                  <c:v>California</c:v>
                </c:pt>
                <c:pt idx="1">
                  <c:v>New Mexico</c:v>
                </c:pt>
                <c:pt idx="2">
                  <c:v>Washington</c:v>
                </c:pt>
                <c:pt idx="3">
                  <c:v>North Carolina</c:v>
                </c:pt>
                <c:pt idx="4">
                  <c:v>Oklahoma</c:v>
                </c:pt>
                <c:pt idx="5">
                  <c:v>Michigan</c:v>
                </c:pt>
                <c:pt idx="6">
                  <c:v>Alaska</c:v>
                </c:pt>
                <c:pt idx="7">
                  <c:v>Minnesota</c:v>
                </c:pt>
                <c:pt idx="8">
                  <c:v>Arizona</c:v>
                </c:pt>
                <c:pt idx="9">
                  <c:v>Florida</c:v>
                </c:pt>
                <c:pt idx="10">
                  <c:v>South Dakota</c:v>
                </c:pt>
                <c:pt idx="11">
                  <c:v>North Dakota</c:v>
                </c:pt>
                <c:pt idx="12">
                  <c:v>Montana</c:v>
                </c:pt>
                <c:pt idx="13">
                  <c:v>Wyoming</c:v>
                </c:pt>
                <c:pt idx="14">
                  <c:v>Alabama</c:v>
                </c:pt>
                <c:pt idx="15">
                  <c:v>Arkansas</c:v>
                </c:pt>
                <c:pt idx="16">
                  <c:v>Colorado</c:v>
                </c:pt>
                <c:pt idx="17">
                  <c:v>Connecticut</c:v>
                </c:pt>
                <c:pt idx="18">
                  <c:v>Delaware</c:v>
                </c:pt>
                <c:pt idx="19">
                  <c:v>District of Columbia</c:v>
                </c:pt>
                <c:pt idx="20">
                  <c:v>Georgia</c:v>
                </c:pt>
                <c:pt idx="21">
                  <c:v>Hawaii</c:v>
                </c:pt>
                <c:pt idx="22">
                  <c:v>Idaho</c:v>
                </c:pt>
                <c:pt idx="23">
                  <c:v>Illinois</c:v>
                </c:pt>
                <c:pt idx="24">
                  <c:v>Indiana</c:v>
                </c:pt>
                <c:pt idx="25">
                  <c:v>Iowa</c:v>
                </c:pt>
                <c:pt idx="26">
                  <c:v>Kansas</c:v>
                </c:pt>
                <c:pt idx="27">
                  <c:v>Kentucky</c:v>
                </c:pt>
                <c:pt idx="28">
                  <c:v>Louisiana</c:v>
                </c:pt>
                <c:pt idx="29">
                  <c:v>Maine</c:v>
                </c:pt>
                <c:pt idx="30">
                  <c:v>Maryland</c:v>
                </c:pt>
                <c:pt idx="31">
                  <c:v>Massachusetts</c:v>
                </c:pt>
                <c:pt idx="32">
                  <c:v>Mississippi</c:v>
                </c:pt>
                <c:pt idx="33">
                  <c:v>Missouri</c:v>
                </c:pt>
                <c:pt idx="34">
                  <c:v>Nebraska</c:v>
                </c:pt>
                <c:pt idx="35">
                  <c:v>Nevada</c:v>
                </c:pt>
                <c:pt idx="36">
                  <c:v>New Hampshire</c:v>
                </c:pt>
                <c:pt idx="37">
                  <c:v>New Jersey</c:v>
                </c:pt>
                <c:pt idx="38">
                  <c:v>New York</c:v>
                </c:pt>
                <c:pt idx="39">
                  <c:v>Ohio</c:v>
                </c:pt>
                <c:pt idx="40">
                  <c:v>Oregon</c:v>
                </c:pt>
                <c:pt idx="41">
                  <c:v>Pennsylvania</c:v>
                </c:pt>
                <c:pt idx="42">
                  <c:v>Rhode Island</c:v>
                </c:pt>
                <c:pt idx="43">
                  <c:v>South Carolina</c:v>
                </c:pt>
                <c:pt idx="44">
                  <c:v>Tennessee</c:v>
                </c:pt>
                <c:pt idx="45">
                  <c:v>Texas</c:v>
                </c:pt>
                <c:pt idx="46">
                  <c:v>Utah</c:v>
                </c:pt>
                <c:pt idx="47">
                  <c:v>Vermont</c:v>
                </c:pt>
                <c:pt idx="48">
                  <c:v>Virginia</c:v>
                </c:pt>
                <c:pt idx="49">
                  <c:v>West Virginia</c:v>
                </c:pt>
                <c:pt idx="50">
                  <c:v>Wisconsin</c:v>
                </c:pt>
              </c:strCache>
            </c:strRef>
          </c:cat>
          <c:val>
            <c:numRef>
              <c:f>Sheet1!$B$2:$B$52</c:f>
              <c:numCache>
                <c:formatCode>General</c:formatCode>
                <c:ptCount val="51"/>
                <c:pt idx="0">
                  <c:v>56</c:v>
                </c:pt>
                <c:pt idx="1">
                  <c:v>34</c:v>
                </c:pt>
                <c:pt idx="2">
                  <c:v>21</c:v>
                </c:pt>
                <c:pt idx="3">
                  <c:v>14</c:v>
                </c:pt>
                <c:pt idx="4">
                  <c:v>12</c:v>
                </c:pt>
                <c:pt idx="5">
                  <c:v>8</c:v>
                </c:pt>
                <c:pt idx="6">
                  <c:v>7</c:v>
                </c:pt>
                <c:pt idx="7">
                  <c:v>6</c:v>
                </c:pt>
                <c:pt idx="8">
                  <c:v>5</c:v>
                </c:pt>
                <c:pt idx="9">
                  <c:v>4</c:v>
                </c:pt>
                <c:pt idx="10">
                  <c:v>3</c:v>
                </c:pt>
                <c:pt idx="11">
                  <c:v>3</c:v>
                </c:pt>
                <c:pt idx="12">
                  <c:v>2</c:v>
                </c:pt>
                <c:pt idx="13">
                  <c:v>1</c:v>
                </c:pt>
              </c:numCache>
            </c:numRef>
          </c:val>
          <c:smooth val="0"/>
          <c:extLst>
            <c:ext xmlns:c16="http://schemas.microsoft.com/office/drawing/2014/chart" uri="{C3380CC4-5D6E-409C-BE32-E72D297353CC}">
              <c16:uniqueId val="{00000000-46E6-4048-B23E-982B02F9F9D8}"/>
            </c:ext>
          </c:extLst>
        </c:ser>
        <c:dLbls>
          <c:showLegendKey val="0"/>
          <c:showVal val="0"/>
          <c:showCatName val="0"/>
          <c:showSerName val="0"/>
          <c:showPercent val="0"/>
          <c:showBubbleSize val="0"/>
        </c:dLbls>
        <c:dropLines>
          <c:spPr>
            <a:ln w="12700" cap="flat" cmpd="sng" algn="ctr">
              <a:solidFill>
                <a:schemeClr val="tx1">
                  <a:lumMod val="25000"/>
                  <a:lumOff val="7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84944096"/>
        <c:crossesAt val="50"/>
        <c:auto val="1"/>
        <c:lblAlgn val="ctr"/>
        <c:lblOffset val="100"/>
        <c:noMultiLvlLbl val="0"/>
      </c:catAx>
      <c:valAx>
        <c:axId val="1584944096"/>
        <c:scaling>
          <c:orientation val="minMax"/>
          <c:max val="100"/>
          <c:min val="0"/>
        </c:scaling>
        <c:delete val="0"/>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48965392"/>
        <c:crosses val="autoZero"/>
        <c:crossBetween val="between"/>
        <c:majorUnit val="10"/>
      </c:valAx>
      <c:spPr>
        <a:noFill/>
        <a:ln w="25400">
          <a:noFill/>
        </a:ln>
        <a:effectLst/>
      </c:spPr>
    </c:plotArea>
    <c:legend>
      <c:legendPos val="t"/>
      <c:layout>
        <c:manualLayout>
          <c:xMode val="edge"/>
          <c:yMode val="edge"/>
          <c:x val="0.69949367415107244"/>
          <c:y val="1.803340724190396E-2"/>
          <c:w val="0.29568733153638815"/>
          <c:h val="0.15347399864299791"/>
        </c:manualLayout>
      </c:layout>
      <c:overlay val="0"/>
      <c:spPr>
        <a:noFill/>
        <a:ln>
          <a:noFill/>
        </a:ln>
        <a:effectLst/>
      </c:spPr>
      <c:txPr>
        <a:bodyPr rot="0" spcFirstLastPara="1" vertOverflow="ellipsis" vert="horz" wrap="square" anchor="t"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22208179109866E-2"/>
          <c:y val="2.0092339564798504E-2"/>
          <c:w val="0.9589322445805385"/>
          <c:h val="0.81274832130584629"/>
        </c:manualLayout>
      </c:layout>
      <c:lineChart>
        <c:grouping val="standard"/>
        <c:varyColors val="0"/>
        <c:ser>
          <c:idx val="1"/>
          <c:order val="0"/>
          <c:tx>
            <c:strRef>
              <c:f>Sheet1!$C$1</c:f>
              <c:strCache>
                <c:ptCount val="1"/>
                <c:pt idx="0">
                  <c:v>Best score achieved in state</c:v>
                </c:pt>
              </c:strCache>
            </c:strRef>
          </c:tx>
          <c:spPr>
            <a:ln w="25400" cap="rnd">
              <a:noFill/>
              <a:round/>
            </a:ln>
            <a:effectLst/>
          </c:spPr>
          <c:marker>
            <c:symbol val="circle"/>
            <c:size val="9"/>
            <c:spPr>
              <a:solidFill>
                <a:schemeClr val="bg1">
                  <a:lumMod val="85000"/>
                </a:schemeClr>
              </a:solidFill>
              <a:ln w="9525">
                <a:noFill/>
              </a:ln>
              <a:effectLst/>
            </c:spPr>
          </c:marker>
          <c:cat>
            <c:strRef>
              <c:f>Sheet1!$A$2:$A$52</c:f>
              <c:strCache>
                <c:ptCount val="51"/>
                <c:pt idx="0">
                  <c:v>Rhode Island</c:v>
                </c:pt>
                <c:pt idx="1">
                  <c:v>Massachusetts</c:v>
                </c:pt>
                <c:pt idx="2">
                  <c:v>Maryland</c:v>
                </c:pt>
                <c:pt idx="3">
                  <c:v>Connecticut</c:v>
                </c:pt>
                <c:pt idx="4">
                  <c:v>New York</c:v>
                </c:pt>
                <c:pt idx="5">
                  <c:v>Washington</c:v>
                </c:pt>
                <c:pt idx="6">
                  <c:v>Virginia</c:v>
                </c:pt>
                <c:pt idx="7">
                  <c:v>Pennsylvania</c:v>
                </c:pt>
                <c:pt idx="8">
                  <c:v>District of Columbia</c:v>
                </c:pt>
                <c:pt idx="9">
                  <c:v>New Jersey</c:v>
                </c:pt>
                <c:pt idx="10">
                  <c:v>California</c:v>
                </c:pt>
                <c:pt idx="11">
                  <c:v>Colorado</c:v>
                </c:pt>
                <c:pt idx="12">
                  <c:v>Minnesota</c:v>
                </c:pt>
                <c:pt idx="13">
                  <c:v>Delaware</c:v>
                </c:pt>
                <c:pt idx="14">
                  <c:v>Kentucky</c:v>
                </c:pt>
                <c:pt idx="15">
                  <c:v>North Carolina</c:v>
                </c:pt>
                <c:pt idx="16">
                  <c:v>Iowa</c:v>
                </c:pt>
                <c:pt idx="17">
                  <c:v>Arkansas</c:v>
                </c:pt>
                <c:pt idx="18">
                  <c:v>Arizona</c:v>
                </c:pt>
                <c:pt idx="19">
                  <c:v>Georgia</c:v>
                </c:pt>
                <c:pt idx="20">
                  <c:v>South Carolina</c:v>
                </c:pt>
                <c:pt idx="21">
                  <c:v>Ohio</c:v>
                </c:pt>
                <c:pt idx="22">
                  <c:v>Tennessee</c:v>
                </c:pt>
                <c:pt idx="23">
                  <c:v>Florida</c:v>
                </c:pt>
                <c:pt idx="24">
                  <c:v>Nebraska</c:v>
                </c:pt>
                <c:pt idx="25">
                  <c:v>Texas</c:v>
                </c:pt>
                <c:pt idx="26">
                  <c:v>Alabama</c:v>
                </c:pt>
                <c:pt idx="27">
                  <c:v>Illinois</c:v>
                </c:pt>
                <c:pt idx="28">
                  <c:v>Louisiana</c:v>
                </c:pt>
                <c:pt idx="29">
                  <c:v>Nevada</c:v>
                </c:pt>
                <c:pt idx="30">
                  <c:v>Indiana</c:v>
                </c:pt>
                <c:pt idx="31">
                  <c:v>Wisconsin</c:v>
                </c:pt>
                <c:pt idx="32">
                  <c:v>West Virginia</c:v>
                </c:pt>
                <c:pt idx="33">
                  <c:v>Michigan</c:v>
                </c:pt>
                <c:pt idx="34">
                  <c:v>Kansas</c:v>
                </c:pt>
                <c:pt idx="35">
                  <c:v>Missouri</c:v>
                </c:pt>
                <c:pt idx="36">
                  <c:v>Mississippi</c:v>
                </c:pt>
                <c:pt idx="37">
                  <c:v>Oklahoma</c:v>
                </c:pt>
                <c:pt idx="38">
                  <c:v>Alaska</c:v>
                </c:pt>
                <c:pt idx="39">
                  <c:v>Hawaii</c:v>
                </c:pt>
                <c:pt idx="40">
                  <c:v>Idaho</c:v>
                </c:pt>
                <c:pt idx="41">
                  <c:v>Maine</c:v>
                </c:pt>
                <c:pt idx="42">
                  <c:v>Montana</c:v>
                </c:pt>
                <c:pt idx="43">
                  <c:v>New Hampshire</c:v>
                </c:pt>
                <c:pt idx="44">
                  <c:v>New Mexico</c:v>
                </c:pt>
                <c:pt idx="45">
                  <c:v>North Dakota</c:v>
                </c:pt>
                <c:pt idx="46">
                  <c:v>Oregon</c:v>
                </c:pt>
                <c:pt idx="47">
                  <c:v>South Dakota</c:v>
                </c:pt>
                <c:pt idx="48">
                  <c:v>Utah</c:v>
                </c:pt>
                <c:pt idx="49">
                  <c:v>Vermont</c:v>
                </c:pt>
                <c:pt idx="50">
                  <c:v>Wyoming</c:v>
                </c:pt>
              </c:strCache>
            </c:strRef>
          </c:cat>
          <c:val>
            <c:numRef>
              <c:f>Sheet1!$C$2:$C$52</c:f>
              <c:numCache>
                <c:formatCode>General</c:formatCode>
                <c:ptCount val="51"/>
                <c:pt idx="0">
                  <c:v>96</c:v>
                </c:pt>
                <c:pt idx="1">
                  <c:v>99</c:v>
                </c:pt>
                <c:pt idx="2">
                  <c:v>99</c:v>
                </c:pt>
                <c:pt idx="3">
                  <c:v>97</c:v>
                </c:pt>
                <c:pt idx="4">
                  <c:v>90</c:v>
                </c:pt>
                <c:pt idx="5">
                  <c:v>92</c:v>
                </c:pt>
                <c:pt idx="6">
                  <c:v>89</c:v>
                </c:pt>
                <c:pt idx="7">
                  <c:v>98</c:v>
                </c:pt>
                <c:pt idx="8">
                  <c:v>100</c:v>
                </c:pt>
                <c:pt idx="9">
                  <c:v>94</c:v>
                </c:pt>
                <c:pt idx="10">
                  <c:v>95</c:v>
                </c:pt>
                <c:pt idx="11">
                  <c:v>87</c:v>
                </c:pt>
                <c:pt idx="12">
                  <c:v>92</c:v>
                </c:pt>
                <c:pt idx="13">
                  <c:v>87</c:v>
                </c:pt>
                <c:pt idx="14">
                  <c:v>54</c:v>
                </c:pt>
                <c:pt idx="15">
                  <c:v>79</c:v>
                </c:pt>
                <c:pt idx="16">
                  <c:v>85</c:v>
                </c:pt>
                <c:pt idx="17">
                  <c:v>52</c:v>
                </c:pt>
                <c:pt idx="18">
                  <c:v>76</c:v>
                </c:pt>
                <c:pt idx="19">
                  <c:v>66</c:v>
                </c:pt>
                <c:pt idx="20">
                  <c:v>72</c:v>
                </c:pt>
                <c:pt idx="21">
                  <c:v>67</c:v>
                </c:pt>
                <c:pt idx="22">
                  <c:v>62</c:v>
                </c:pt>
                <c:pt idx="23">
                  <c:v>74</c:v>
                </c:pt>
                <c:pt idx="24">
                  <c:v>81</c:v>
                </c:pt>
                <c:pt idx="25">
                  <c:v>63</c:v>
                </c:pt>
                <c:pt idx="26">
                  <c:v>60</c:v>
                </c:pt>
                <c:pt idx="27">
                  <c:v>79</c:v>
                </c:pt>
                <c:pt idx="28">
                  <c:v>58</c:v>
                </c:pt>
                <c:pt idx="29">
                  <c:v>67</c:v>
                </c:pt>
                <c:pt idx="30">
                  <c:v>60</c:v>
                </c:pt>
                <c:pt idx="31">
                  <c:v>83</c:v>
                </c:pt>
                <c:pt idx="32">
                  <c:v>48</c:v>
                </c:pt>
                <c:pt idx="33">
                  <c:v>96</c:v>
                </c:pt>
                <c:pt idx="34">
                  <c:v>74</c:v>
                </c:pt>
                <c:pt idx="35">
                  <c:v>58</c:v>
                </c:pt>
                <c:pt idx="36">
                  <c:v>38</c:v>
                </c:pt>
                <c:pt idx="37">
                  <c:v>46</c:v>
                </c:pt>
              </c:numCache>
            </c:numRef>
          </c:val>
          <c:smooth val="0"/>
          <c:extLst>
            <c:ext xmlns:c16="http://schemas.microsoft.com/office/drawing/2014/chart" uri="{C3380CC4-5D6E-409C-BE32-E72D297353CC}">
              <c16:uniqueId val="{00000001-D492-4BDA-B706-58497134DC25}"/>
            </c:ext>
          </c:extLst>
        </c:ser>
        <c:ser>
          <c:idx val="0"/>
          <c:order val="1"/>
          <c:tx>
            <c:strRef>
              <c:f>Sheet1!$B$1</c:f>
              <c:strCache>
                <c:ptCount val="1"/>
                <c:pt idx="0">
                  <c:v>Black</c:v>
                </c:pt>
              </c:strCache>
            </c:strRef>
          </c:tx>
          <c:spPr>
            <a:ln w="28575" cap="rnd">
              <a:noFill/>
              <a:round/>
            </a:ln>
            <a:effectLst/>
          </c:spPr>
          <c:marker>
            <c:symbol val="circle"/>
            <c:size val="9"/>
            <c:spPr>
              <a:solidFill>
                <a:schemeClr val="bg2"/>
              </a:solidFill>
              <a:ln w="9525">
                <a:noFill/>
              </a:ln>
              <a:effectLst/>
            </c:spPr>
          </c:marker>
          <c:cat>
            <c:strRef>
              <c:f>Sheet1!$A$2:$A$52</c:f>
              <c:strCache>
                <c:ptCount val="51"/>
                <c:pt idx="0">
                  <c:v>Rhode Island</c:v>
                </c:pt>
                <c:pt idx="1">
                  <c:v>Massachusetts</c:v>
                </c:pt>
                <c:pt idx="2">
                  <c:v>Maryland</c:v>
                </c:pt>
                <c:pt idx="3">
                  <c:v>Connecticut</c:v>
                </c:pt>
                <c:pt idx="4">
                  <c:v>New York</c:v>
                </c:pt>
                <c:pt idx="5">
                  <c:v>Washington</c:v>
                </c:pt>
                <c:pt idx="6">
                  <c:v>Virginia</c:v>
                </c:pt>
                <c:pt idx="7">
                  <c:v>Pennsylvania</c:v>
                </c:pt>
                <c:pt idx="8">
                  <c:v>District of Columbia</c:v>
                </c:pt>
                <c:pt idx="9">
                  <c:v>New Jersey</c:v>
                </c:pt>
                <c:pt idx="10">
                  <c:v>California</c:v>
                </c:pt>
                <c:pt idx="11">
                  <c:v>Colorado</c:v>
                </c:pt>
                <c:pt idx="12">
                  <c:v>Minnesota</c:v>
                </c:pt>
                <c:pt idx="13">
                  <c:v>Delaware</c:v>
                </c:pt>
                <c:pt idx="14">
                  <c:v>Kentucky</c:v>
                </c:pt>
                <c:pt idx="15">
                  <c:v>North Carolina</c:v>
                </c:pt>
                <c:pt idx="16">
                  <c:v>Iowa</c:v>
                </c:pt>
                <c:pt idx="17">
                  <c:v>Arkansas</c:v>
                </c:pt>
                <c:pt idx="18">
                  <c:v>Arizona</c:v>
                </c:pt>
                <c:pt idx="19">
                  <c:v>Georgia</c:v>
                </c:pt>
                <c:pt idx="20">
                  <c:v>South Carolina</c:v>
                </c:pt>
                <c:pt idx="21">
                  <c:v>Ohio</c:v>
                </c:pt>
                <c:pt idx="22">
                  <c:v>Tennessee</c:v>
                </c:pt>
                <c:pt idx="23">
                  <c:v>Florida</c:v>
                </c:pt>
                <c:pt idx="24">
                  <c:v>Nebraska</c:v>
                </c:pt>
                <c:pt idx="25">
                  <c:v>Texas</c:v>
                </c:pt>
                <c:pt idx="26">
                  <c:v>Alabama</c:v>
                </c:pt>
                <c:pt idx="27">
                  <c:v>Illinois</c:v>
                </c:pt>
                <c:pt idx="28">
                  <c:v>Louisiana</c:v>
                </c:pt>
                <c:pt idx="29">
                  <c:v>Nevada</c:v>
                </c:pt>
                <c:pt idx="30">
                  <c:v>Indiana</c:v>
                </c:pt>
                <c:pt idx="31">
                  <c:v>Wisconsin</c:v>
                </c:pt>
                <c:pt idx="32">
                  <c:v>West Virginia</c:v>
                </c:pt>
                <c:pt idx="33">
                  <c:v>Michigan</c:v>
                </c:pt>
                <c:pt idx="34">
                  <c:v>Kansas</c:v>
                </c:pt>
                <c:pt idx="35">
                  <c:v>Missouri</c:v>
                </c:pt>
                <c:pt idx="36">
                  <c:v>Mississippi</c:v>
                </c:pt>
                <c:pt idx="37">
                  <c:v>Oklahoma</c:v>
                </c:pt>
                <c:pt idx="38">
                  <c:v>Alaska</c:v>
                </c:pt>
                <c:pt idx="39">
                  <c:v>Hawaii</c:v>
                </c:pt>
                <c:pt idx="40">
                  <c:v>Idaho</c:v>
                </c:pt>
                <c:pt idx="41">
                  <c:v>Maine</c:v>
                </c:pt>
                <c:pt idx="42">
                  <c:v>Montana</c:v>
                </c:pt>
                <c:pt idx="43">
                  <c:v>New Hampshire</c:v>
                </c:pt>
                <c:pt idx="44">
                  <c:v>New Mexico</c:v>
                </c:pt>
                <c:pt idx="45">
                  <c:v>North Dakota</c:v>
                </c:pt>
                <c:pt idx="46">
                  <c:v>Oregon</c:v>
                </c:pt>
                <c:pt idx="47">
                  <c:v>South Dakota</c:v>
                </c:pt>
                <c:pt idx="48">
                  <c:v>Utah</c:v>
                </c:pt>
                <c:pt idx="49">
                  <c:v>Vermont</c:v>
                </c:pt>
                <c:pt idx="50">
                  <c:v>Wyoming</c:v>
                </c:pt>
              </c:strCache>
            </c:strRef>
          </c:cat>
          <c:val>
            <c:numRef>
              <c:f>Sheet1!$B$2:$B$52</c:f>
              <c:numCache>
                <c:formatCode>General</c:formatCode>
                <c:ptCount val="51"/>
                <c:pt idx="0">
                  <c:v>80</c:v>
                </c:pt>
                <c:pt idx="1">
                  <c:v>70</c:v>
                </c:pt>
                <c:pt idx="2">
                  <c:v>64</c:v>
                </c:pt>
                <c:pt idx="3">
                  <c:v>55</c:v>
                </c:pt>
                <c:pt idx="4">
                  <c:v>53</c:v>
                </c:pt>
                <c:pt idx="5">
                  <c:v>48</c:v>
                </c:pt>
                <c:pt idx="6">
                  <c:v>48</c:v>
                </c:pt>
                <c:pt idx="7">
                  <c:v>45</c:v>
                </c:pt>
                <c:pt idx="8">
                  <c:v>43</c:v>
                </c:pt>
                <c:pt idx="9">
                  <c:v>42</c:v>
                </c:pt>
                <c:pt idx="10">
                  <c:v>40</c:v>
                </c:pt>
                <c:pt idx="11">
                  <c:v>40</c:v>
                </c:pt>
                <c:pt idx="12">
                  <c:v>36</c:v>
                </c:pt>
                <c:pt idx="13">
                  <c:v>35</c:v>
                </c:pt>
                <c:pt idx="14">
                  <c:v>34</c:v>
                </c:pt>
                <c:pt idx="15">
                  <c:v>33</c:v>
                </c:pt>
                <c:pt idx="16">
                  <c:v>32</c:v>
                </c:pt>
                <c:pt idx="17">
                  <c:v>31</c:v>
                </c:pt>
                <c:pt idx="18">
                  <c:v>30</c:v>
                </c:pt>
                <c:pt idx="19">
                  <c:v>30</c:v>
                </c:pt>
                <c:pt idx="20">
                  <c:v>27</c:v>
                </c:pt>
                <c:pt idx="21">
                  <c:v>26</c:v>
                </c:pt>
                <c:pt idx="22">
                  <c:v>26</c:v>
                </c:pt>
                <c:pt idx="23">
                  <c:v>23</c:v>
                </c:pt>
                <c:pt idx="24">
                  <c:v>22</c:v>
                </c:pt>
                <c:pt idx="25">
                  <c:v>22</c:v>
                </c:pt>
                <c:pt idx="26">
                  <c:v>19</c:v>
                </c:pt>
                <c:pt idx="27">
                  <c:v>18</c:v>
                </c:pt>
                <c:pt idx="28">
                  <c:v>18</c:v>
                </c:pt>
                <c:pt idx="29">
                  <c:v>18</c:v>
                </c:pt>
                <c:pt idx="30">
                  <c:v>16</c:v>
                </c:pt>
                <c:pt idx="31">
                  <c:v>16</c:v>
                </c:pt>
                <c:pt idx="32">
                  <c:v>15</c:v>
                </c:pt>
                <c:pt idx="33">
                  <c:v>14</c:v>
                </c:pt>
                <c:pt idx="34">
                  <c:v>14</c:v>
                </c:pt>
                <c:pt idx="35">
                  <c:v>9</c:v>
                </c:pt>
                <c:pt idx="36">
                  <c:v>8</c:v>
                </c:pt>
                <c:pt idx="37">
                  <c:v>6</c:v>
                </c:pt>
              </c:numCache>
            </c:numRef>
          </c:val>
          <c:smooth val="0"/>
          <c:extLst>
            <c:ext xmlns:c16="http://schemas.microsoft.com/office/drawing/2014/chart" uri="{C3380CC4-5D6E-409C-BE32-E72D297353CC}">
              <c16:uniqueId val="{00000000-46E6-4048-B23E-982B02F9F9D8}"/>
            </c:ext>
          </c:extLst>
        </c:ser>
        <c:dLbls>
          <c:showLegendKey val="0"/>
          <c:showVal val="0"/>
          <c:showCatName val="0"/>
          <c:showSerName val="0"/>
          <c:showPercent val="0"/>
          <c:showBubbleSize val="0"/>
        </c:dLbls>
        <c:dropLines>
          <c:spPr>
            <a:ln w="12700" cap="flat" cmpd="sng" algn="ctr">
              <a:solidFill>
                <a:schemeClr val="tx1">
                  <a:lumMod val="25000"/>
                  <a:lumOff val="7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84944096"/>
        <c:crossesAt val="50"/>
        <c:auto val="1"/>
        <c:lblAlgn val="ctr"/>
        <c:lblOffset val="100"/>
        <c:noMultiLvlLbl val="0"/>
      </c:catAx>
      <c:valAx>
        <c:axId val="1584944096"/>
        <c:scaling>
          <c:orientation val="minMax"/>
          <c:max val="100"/>
          <c:min val="0"/>
        </c:scaling>
        <c:delete val="0"/>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48965392"/>
        <c:crosses val="autoZero"/>
        <c:crossBetween val="between"/>
        <c:majorUnit val="10"/>
      </c:valAx>
      <c:spPr>
        <a:noFill/>
        <a:ln w="25400">
          <a:noFill/>
        </a:ln>
        <a:effectLst/>
      </c:spPr>
    </c:plotArea>
    <c:legend>
      <c:legendPos val="t"/>
      <c:layout>
        <c:manualLayout>
          <c:xMode val="edge"/>
          <c:yMode val="edge"/>
          <c:x val="0.71095887230941857"/>
          <c:y val="2.4044542989205279E-2"/>
          <c:w val="0.28640374521208678"/>
          <c:h val="0.15347399864299791"/>
        </c:manualLayout>
      </c:layout>
      <c:overlay val="0"/>
      <c:spPr>
        <a:noFill/>
        <a:ln>
          <a:noFill/>
        </a:ln>
        <a:effectLst/>
      </c:spPr>
      <c:txPr>
        <a:bodyPr rot="0" spcFirstLastPara="1" vertOverflow="ellipsis" vert="horz" wrap="square" anchor="t"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22208179109866E-2"/>
          <c:y val="2.0092339564798504E-2"/>
          <c:w val="0.9589322445805385"/>
          <c:h val="0.81274832130584629"/>
        </c:manualLayout>
      </c:layout>
      <c:lineChart>
        <c:grouping val="standard"/>
        <c:varyColors val="0"/>
        <c:ser>
          <c:idx val="1"/>
          <c:order val="0"/>
          <c:tx>
            <c:strRef>
              <c:f>Sheet1!$C$1</c:f>
              <c:strCache>
                <c:ptCount val="1"/>
                <c:pt idx="0">
                  <c:v>Best score achieved in state</c:v>
                </c:pt>
              </c:strCache>
            </c:strRef>
          </c:tx>
          <c:spPr>
            <a:ln w="25400" cap="rnd">
              <a:noFill/>
              <a:round/>
            </a:ln>
            <a:effectLst/>
          </c:spPr>
          <c:marker>
            <c:symbol val="circle"/>
            <c:size val="9"/>
            <c:spPr>
              <a:solidFill>
                <a:schemeClr val="bg1">
                  <a:lumMod val="85000"/>
                </a:schemeClr>
              </a:solidFill>
              <a:ln w="9525">
                <a:noFill/>
              </a:ln>
              <a:effectLst/>
            </c:spPr>
          </c:marker>
          <c:cat>
            <c:strRef>
              <c:f>Sheet1!$A$2:$A$52</c:f>
              <c:strCache>
                <c:ptCount val="51"/>
                <c:pt idx="0">
                  <c:v>Massachusetts</c:v>
                </c:pt>
                <c:pt idx="1">
                  <c:v>Hawaii</c:v>
                </c:pt>
                <c:pt idx="2">
                  <c:v>Michigan</c:v>
                </c:pt>
                <c:pt idx="3">
                  <c:v>Connecticut</c:v>
                </c:pt>
                <c:pt idx="4">
                  <c:v>Pennsylvania</c:v>
                </c:pt>
                <c:pt idx="5">
                  <c:v>New York</c:v>
                </c:pt>
                <c:pt idx="6">
                  <c:v>Rhode Island</c:v>
                </c:pt>
                <c:pt idx="7">
                  <c:v>Washington</c:v>
                </c:pt>
                <c:pt idx="8">
                  <c:v>Oregon</c:v>
                </c:pt>
                <c:pt idx="9">
                  <c:v>California</c:v>
                </c:pt>
                <c:pt idx="10">
                  <c:v>New Mexico</c:v>
                </c:pt>
                <c:pt idx="11">
                  <c:v>New Jersey</c:v>
                </c:pt>
                <c:pt idx="12">
                  <c:v>Colorado</c:v>
                </c:pt>
                <c:pt idx="13">
                  <c:v>Illinois</c:v>
                </c:pt>
                <c:pt idx="14">
                  <c:v>Montana</c:v>
                </c:pt>
                <c:pt idx="15">
                  <c:v>Ohio</c:v>
                </c:pt>
                <c:pt idx="16">
                  <c:v>Maryland</c:v>
                </c:pt>
                <c:pt idx="17">
                  <c:v>Iowa</c:v>
                </c:pt>
                <c:pt idx="18">
                  <c:v>Florida</c:v>
                </c:pt>
                <c:pt idx="19">
                  <c:v>Virginia</c:v>
                </c:pt>
                <c:pt idx="20">
                  <c:v>Utah</c:v>
                </c:pt>
                <c:pt idx="21">
                  <c:v>Louisiana</c:v>
                </c:pt>
                <c:pt idx="22">
                  <c:v>Arizona</c:v>
                </c:pt>
                <c:pt idx="23">
                  <c:v>Missouri</c:v>
                </c:pt>
                <c:pt idx="24">
                  <c:v>Delaware</c:v>
                </c:pt>
                <c:pt idx="25">
                  <c:v>Alabama</c:v>
                </c:pt>
                <c:pt idx="26">
                  <c:v>Idaho</c:v>
                </c:pt>
                <c:pt idx="27">
                  <c:v>Nevada</c:v>
                </c:pt>
                <c:pt idx="28">
                  <c:v>Wisconsin</c:v>
                </c:pt>
                <c:pt idx="29">
                  <c:v>Minnesota</c:v>
                </c:pt>
                <c:pt idx="30">
                  <c:v>Kansas</c:v>
                </c:pt>
                <c:pt idx="31">
                  <c:v>Kentucky</c:v>
                </c:pt>
                <c:pt idx="32">
                  <c:v>Indiana</c:v>
                </c:pt>
                <c:pt idx="33">
                  <c:v>South Carolina</c:v>
                </c:pt>
                <c:pt idx="34">
                  <c:v>Georgia</c:v>
                </c:pt>
                <c:pt idx="35">
                  <c:v>North Carolina</c:v>
                </c:pt>
                <c:pt idx="36">
                  <c:v>Arkansas</c:v>
                </c:pt>
                <c:pt idx="37">
                  <c:v>Nebraska</c:v>
                </c:pt>
                <c:pt idx="38">
                  <c:v>Oklahoma</c:v>
                </c:pt>
                <c:pt idx="39">
                  <c:v>Texas</c:v>
                </c:pt>
                <c:pt idx="40">
                  <c:v>Wyoming</c:v>
                </c:pt>
                <c:pt idx="41">
                  <c:v>Tennessee</c:v>
                </c:pt>
                <c:pt idx="42">
                  <c:v>Alaska</c:v>
                </c:pt>
                <c:pt idx="43">
                  <c:v>District of Columbia</c:v>
                </c:pt>
                <c:pt idx="44">
                  <c:v>Maine</c:v>
                </c:pt>
                <c:pt idx="45">
                  <c:v>Mississippi</c:v>
                </c:pt>
                <c:pt idx="46">
                  <c:v>New Hampshire</c:v>
                </c:pt>
                <c:pt idx="47">
                  <c:v>North Dakota</c:v>
                </c:pt>
                <c:pt idx="48">
                  <c:v>South Dakota</c:v>
                </c:pt>
                <c:pt idx="49">
                  <c:v>Vermont</c:v>
                </c:pt>
                <c:pt idx="50">
                  <c:v>West Virginia</c:v>
                </c:pt>
              </c:strCache>
            </c:strRef>
          </c:cat>
          <c:val>
            <c:numRef>
              <c:f>Sheet1!$C$2:$C$52</c:f>
              <c:numCache>
                <c:formatCode>General</c:formatCode>
                <c:ptCount val="51"/>
                <c:pt idx="0">
                  <c:v>99</c:v>
                </c:pt>
                <c:pt idx="1">
                  <c:v>95</c:v>
                </c:pt>
                <c:pt idx="2">
                  <c:v>96</c:v>
                </c:pt>
                <c:pt idx="3">
                  <c:v>97</c:v>
                </c:pt>
                <c:pt idx="4">
                  <c:v>98</c:v>
                </c:pt>
                <c:pt idx="5">
                  <c:v>90</c:v>
                </c:pt>
                <c:pt idx="6">
                  <c:v>96</c:v>
                </c:pt>
                <c:pt idx="7">
                  <c:v>92</c:v>
                </c:pt>
                <c:pt idx="8">
                  <c:v>77</c:v>
                </c:pt>
                <c:pt idx="9">
                  <c:v>95</c:v>
                </c:pt>
                <c:pt idx="10">
                  <c:v>72</c:v>
                </c:pt>
                <c:pt idx="11">
                  <c:v>94</c:v>
                </c:pt>
                <c:pt idx="12">
                  <c:v>87</c:v>
                </c:pt>
                <c:pt idx="13">
                  <c:v>79</c:v>
                </c:pt>
                <c:pt idx="14">
                  <c:v>70</c:v>
                </c:pt>
                <c:pt idx="15">
                  <c:v>67</c:v>
                </c:pt>
                <c:pt idx="16">
                  <c:v>99</c:v>
                </c:pt>
                <c:pt idx="17">
                  <c:v>85</c:v>
                </c:pt>
                <c:pt idx="18">
                  <c:v>74</c:v>
                </c:pt>
                <c:pt idx="19">
                  <c:v>89</c:v>
                </c:pt>
                <c:pt idx="20">
                  <c:v>78</c:v>
                </c:pt>
                <c:pt idx="21">
                  <c:v>58</c:v>
                </c:pt>
                <c:pt idx="22">
                  <c:v>76</c:v>
                </c:pt>
                <c:pt idx="23">
                  <c:v>58</c:v>
                </c:pt>
                <c:pt idx="24">
                  <c:v>87</c:v>
                </c:pt>
                <c:pt idx="25">
                  <c:v>60</c:v>
                </c:pt>
                <c:pt idx="26">
                  <c:v>57</c:v>
                </c:pt>
                <c:pt idx="27">
                  <c:v>67</c:v>
                </c:pt>
                <c:pt idx="28">
                  <c:v>83</c:v>
                </c:pt>
                <c:pt idx="29">
                  <c:v>92</c:v>
                </c:pt>
                <c:pt idx="30">
                  <c:v>74</c:v>
                </c:pt>
                <c:pt idx="31">
                  <c:v>54</c:v>
                </c:pt>
                <c:pt idx="32">
                  <c:v>60</c:v>
                </c:pt>
                <c:pt idx="33">
                  <c:v>72</c:v>
                </c:pt>
                <c:pt idx="34">
                  <c:v>66</c:v>
                </c:pt>
                <c:pt idx="35">
                  <c:v>79</c:v>
                </c:pt>
                <c:pt idx="36">
                  <c:v>52</c:v>
                </c:pt>
                <c:pt idx="37">
                  <c:v>81</c:v>
                </c:pt>
                <c:pt idx="38">
                  <c:v>46</c:v>
                </c:pt>
                <c:pt idx="39">
                  <c:v>63</c:v>
                </c:pt>
                <c:pt idx="40">
                  <c:v>51</c:v>
                </c:pt>
                <c:pt idx="41">
                  <c:v>62</c:v>
                </c:pt>
              </c:numCache>
            </c:numRef>
          </c:val>
          <c:smooth val="0"/>
          <c:extLst>
            <c:ext xmlns:c16="http://schemas.microsoft.com/office/drawing/2014/chart" uri="{C3380CC4-5D6E-409C-BE32-E72D297353CC}">
              <c16:uniqueId val="{00000001-2E80-4B8B-B655-502877FEB6BA}"/>
            </c:ext>
          </c:extLst>
        </c:ser>
        <c:ser>
          <c:idx val="0"/>
          <c:order val="1"/>
          <c:tx>
            <c:strRef>
              <c:f>Sheet1!$B$1</c:f>
              <c:strCache>
                <c:ptCount val="1"/>
                <c:pt idx="0">
                  <c:v>Latinx/Hispanic</c:v>
                </c:pt>
              </c:strCache>
            </c:strRef>
          </c:tx>
          <c:spPr>
            <a:ln w="28575" cap="rnd">
              <a:noFill/>
              <a:round/>
            </a:ln>
            <a:effectLst/>
          </c:spPr>
          <c:marker>
            <c:symbol val="circle"/>
            <c:size val="9"/>
            <c:spPr>
              <a:solidFill>
                <a:schemeClr val="accent4"/>
              </a:solidFill>
              <a:ln w="9525">
                <a:noFill/>
              </a:ln>
              <a:effectLst/>
            </c:spPr>
          </c:marker>
          <c:cat>
            <c:strRef>
              <c:f>Sheet1!$A$2:$A$52</c:f>
              <c:strCache>
                <c:ptCount val="51"/>
                <c:pt idx="0">
                  <c:v>Massachusetts</c:v>
                </c:pt>
                <c:pt idx="1">
                  <c:v>Hawaii</c:v>
                </c:pt>
                <c:pt idx="2">
                  <c:v>Michigan</c:v>
                </c:pt>
                <c:pt idx="3">
                  <c:v>Connecticut</c:v>
                </c:pt>
                <c:pt idx="4">
                  <c:v>Pennsylvania</c:v>
                </c:pt>
                <c:pt idx="5">
                  <c:v>New York</c:v>
                </c:pt>
                <c:pt idx="6">
                  <c:v>Rhode Island</c:v>
                </c:pt>
                <c:pt idx="7">
                  <c:v>Washington</c:v>
                </c:pt>
                <c:pt idx="8">
                  <c:v>Oregon</c:v>
                </c:pt>
                <c:pt idx="9">
                  <c:v>California</c:v>
                </c:pt>
                <c:pt idx="10">
                  <c:v>New Mexico</c:v>
                </c:pt>
                <c:pt idx="11">
                  <c:v>New Jersey</c:v>
                </c:pt>
                <c:pt idx="12">
                  <c:v>Colorado</c:v>
                </c:pt>
                <c:pt idx="13">
                  <c:v>Illinois</c:v>
                </c:pt>
                <c:pt idx="14">
                  <c:v>Montana</c:v>
                </c:pt>
                <c:pt idx="15">
                  <c:v>Ohio</c:v>
                </c:pt>
                <c:pt idx="16">
                  <c:v>Maryland</c:v>
                </c:pt>
                <c:pt idx="17">
                  <c:v>Iowa</c:v>
                </c:pt>
                <c:pt idx="18">
                  <c:v>Florida</c:v>
                </c:pt>
                <c:pt idx="19">
                  <c:v>Virginia</c:v>
                </c:pt>
                <c:pt idx="20">
                  <c:v>Utah</c:v>
                </c:pt>
                <c:pt idx="21">
                  <c:v>Louisiana</c:v>
                </c:pt>
                <c:pt idx="22">
                  <c:v>Arizona</c:v>
                </c:pt>
                <c:pt idx="23">
                  <c:v>Missouri</c:v>
                </c:pt>
                <c:pt idx="24">
                  <c:v>Delaware</c:v>
                </c:pt>
                <c:pt idx="25">
                  <c:v>Alabama</c:v>
                </c:pt>
                <c:pt idx="26">
                  <c:v>Idaho</c:v>
                </c:pt>
                <c:pt idx="27">
                  <c:v>Nevada</c:v>
                </c:pt>
                <c:pt idx="28">
                  <c:v>Wisconsin</c:v>
                </c:pt>
                <c:pt idx="29">
                  <c:v>Minnesota</c:v>
                </c:pt>
                <c:pt idx="30">
                  <c:v>Kansas</c:v>
                </c:pt>
                <c:pt idx="31">
                  <c:v>Kentucky</c:v>
                </c:pt>
                <c:pt idx="32">
                  <c:v>Indiana</c:v>
                </c:pt>
                <c:pt idx="33">
                  <c:v>South Carolina</c:v>
                </c:pt>
                <c:pt idx="34">
                  <c:v>Georgia</c:v>
                </c:pt>
                <c:pt idx="35">
                  <c:v>North Carolina</c:v>
                </c:pt>
                <c:pt idx="36">
                  <c:v>Arkansas</c:v>
                </c:pt>
                <c:pt idx="37">
                  <c:v>Nebraska</c:v>
                </c:pt>
                <c:pt idx="38">
                  <c:v>Oklahoma</c:v>
                </c:pt>
                <c:pt idx="39">
                  <c:v>Texas</c:v>
                </c:pt>
                <c:pt idx="40">
                  <c:v>Wyoming</c:v>
                </c:pt>
                <c:pt idx="41">
                  <c:v>Tennessee</c:v>
                </c:pt>
                <c:pt idx="42">
                  <c:v>Alaska</c:v>
                </c:pt>
                <c:pt idx="43">
                  <c:v>District of Columbia</c:v>
                </c:pt>
                <c:pt idx="44">
                  <c:v>Maine</c:v>
                </c:pt>
                <c:pt idx="45">
                  <c:v>Mississippi</c:v>
                </c:pt>
                <c:pt idx="46">
                  <c:v>New Hampshire</c:v>
                </c:pt>
                <c:pt idx="47">
                  <c:v>North Dakota</c:v>
                </c:pt>
                <c:pt idx="48">
                  <c:v>South Dakota</c:v>
                </c:pt>
                <c:pt idx="49">
                  <c:v>Vermont</c:v>
                </c:pt>
                <c:pt idx="50">
                  <c:v>West Virginia</c:v>
                </c:pt>
              </c:strCache>
            </c:strRef>
          </c:cat>
          <c:val>
            <c:numRef>
              <c:f>Sheet1!$B$2:$B$52</c:f>
              <c:numCache>
                <c:formatCode>General</c:formatCode>
                <c:ptCount val="51"/>
                <c:pt idx="0">
                  <c:v>86</c:v>
                </c:pt>
                <c:pt idx="1">
                  <c:v>82</c:v>
                </c:pt>
                <c:pt idx="2">
                  <c:v>69</c:v>
                </c:pt>
                <c:pt idx="3">
                  <c:v>68</c:v>
                </c:pt>
                <c:pt idx="4">
                  <c:v>66</c:v>
                </c:pt>
                <c:pt idx="5">
                  <c:v>56</c:v>
                </c:pt>
                <c:pt idx="6">
                  <c:v>54</c:v>
                </c:pt>
                <c:pt idx="7">
                  <c:v>52</c:v>
                </c:pt>
                <c:pt idx="8">
                  <c:v>51</c:v>
                </c:pt>
                <c:pt idx="9">
                  <c:v>50</c:v>
                </c:pt>
                <c:pt idx="10">
                  <c:v>50</c:v>
                </c:pt>
                <c:pt idx="11">
                  <c:v>47</c:v>
                </c:pt>
                <c:pt idx="12">
                  <c:v>45</c:v>
                </c:pt>
                <c:pt idx="13">
                  <c:v>45</c:v>
                </c:pt>
                <c:pt idx="14">
                  <c:v>45</c:v>
                </c:pt>
                <c:pt idx="15">
                  <c:v>42</c:v>
                </c:pt>
                <c:pt idx="16">
                  <c:v>41</c:v>
                </c:pt>
                <c:pt idx="17">
                  <c:v>41</c:v>
                </c:pt>
                <c:pt idx="18">
                  <c:v>38</c:v>
                </c:pt>
                <c:pt idx="19">
                  <c:v>37</c:v>
                </c:pt>
                <c:pt idx="20">
                  <c:v>37</c:v>
                </c:pt>
                <c:pt idx="21">
                  <c:v>36</c:v>
                </c:pt>
                <c:pt idx="22">
                  <c:v>32</c:v>
                </c:pt>
                <c:pt idx="23">
                  <c:v>32</c:v>
                </c:pt>
                <c:pt idx="24">
                  <c:v>30</c:v>
                </c:pt>
                <c:pt idx="25">
                  <c:v>28</c:v>
                </c:pt>
                <c:pt idx="26">
                  <c:v>28</c:v>
                </c:pt>
                <c:pt idx="27">
                  <c:v>27</c:v>
                </c:pt>
                <c:pt idx="28">
                  <c:v>26</c:v>
                </c:pt>
                <c:pt idx="29">
                  <c:v>24</c:v>
                </c:pt>
                <c:pt idx="30">
                  <c:v>24</c:v>
                </c:pt>
                <c:pt idx="31">
                  <c:v>23</c:v>
                </c:pt>
                <c:pt idx="32">
                  <c:v>21</c:v>
                </c:pt>
                <c:pt idx="33">
                  <c:v>19</c:v>
                </c:pt>
                <c:pt idx="34">
                  <c:v>16</c:v>
                </c:pt>
                <c:pt idx="35">
                  <c:v>12</c:v>
                </c:pt>
                <c:pt idx="36">
                  <c:v>12</c:v>
                </c:pt>
                <c:pt idx="37">
                  <c:v>11</c:v>
                </c:pt>
                <c:pt idx="38">
                  <c:v>10</c:v>
                </c:pt>
                <c:pt idx="39">
                  <c:v>9</c:v>
                </c:pt>
                <c:pt idx="40">
                  <c:v>5</c:v>
                </c:pt>
                <c:pt idx="41">
                  <c:v>2</c:v>
                </c:pt>
              </c:numCache>
            </c:numRef>
          </c:val>
          <c:smooth val="0"/>
          <c:extLst>
            <c:ext xmlns:c16="http://schemas.microsoft.com/office/drawing/2014/chart" uri="{C3380CC4-5D6E-409C-BE32-E72D297353CC}">
              <c16:uniqueId val="{00000000-46E6-4048-B23E-982B02F9F9D8}"/>
            </c:ext>
          </c:extLst>
        </c:ser>
        <c:dLbls>
          <c:showLegendKey val="0"/>
          <c:showVal val="0"/>
          <c:showCatName val="0"/>
          <c:showSerName val="0"/>
          <c:showPercent val="0"/>
          <c:showBubbleSize val="0"/>
        </c:dLbls>
        <c:dropLines>
          <c:spPr>
            <a:ln w="12700" cap="flat" cmpd="sng" algn="ctr">
              <a:solidFill>
                <a:schemeClr val="tx1">
                  <a:lumMod val="25000"/>
                  <a:lumOff val="7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84944096"/>
        <c:crossesAt val="50"/>
        <c:auto val="1"/>
        <c:lblAlgn val="ctr"/>
        <c:lblOffset val="100"/>
        <c:noMultiLvlLbl val="0"/>
      </c:catAx>
      <c:valAx>
        <c:axId val="1584944096"/>
        <c:scaling>
          <c:orientation val="minMax"/>
          <c:max val="100"/>
          <c:min val="0"/>
        </c:scaling>
        <c:delete val="0"/>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48965392"/>
        <c:crosses val="autoZero"/>
        <c:crossBetween val="between"/>
        <c:majorUnit val="10"/>
      </c:valAx>
      <c:spPr>
        <a:noFill/>
        <a:ln w="25400">
          <a:noFill/>
        </a:ln>
        <a:effectLst/>
      </c:spPr>
    </c:plotArea>
    <c:legend>
      <c:legendPos val="t"/>
      <c:layout>
        <c:manualLayout>
          <c:xMode val="edge"/>
          <c:yMode val="edge"/>
          <c:x val="0.70604521595584158"/>
          <c:y val="3.0055678736506598E-2"/>
          <c:w val="0.28971227382349529"/>
          <c:h val="0.11740718415919001"/>
        </c:manualLayout>
      </c:layout>
      <c:overlay val="0"/>
      <c:spPr>
        <a:noFill/>
        <a:ln>
          <a:noFill/>
        </a:ln>
        <a:effectLst/>
      </c:spPr>
      <c:txPr>
        <a:bodyPr rot="0" spcFirstLastPara="1" vertOverflow="ellipsis" vert="horz" wrap="square" anchor="t"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22208179109866E-2"/>
          <c:y val="2.0092339564798504E-2"/>
          <c:w val="0.9589322445805385"/>
          <c:h val="0.81274832130584629"/>
        </c:manualLayout>
      </c:layout>
      <c:lineChart>
        <c:grouping val="standard"/>
        <c:varyColors val="0"/>
        <c:ser>
          <c:idx val="0"/>
          <c:order val="0"/>
          <c:tx>
            <c:strRef>
              <c:f>Sheet1!$C$1</c:f>
              <c:strCache>
                <c:ptCount val="1"/>
                <c:pt idx="0">
                  <c:v>Best score achieved in state</c:v>
                </c:pt>
              </c:strCache>
            </c:strRef>
          </c:tx>
          <c:spPr>
            <a:ln w="28575" cap="rnd">
              <a:noFill/>
              <a:round/>
            </a:ln>
            <a:effectLst/>
          </c:spPr>
          <c:marker>
            <c:symbol val="circle"/>
            <c:size val="9"/>
            <c:spPr>
              <a:solidFill>
                <a:schemeClr val="bg1">
                  <a:lumMod val="85000"/>
                </a:schemeClr>
              </a:solidFill>
              <a:ln w="9525">
                <a:noFill/>
              </a:ln>
              <a:effectLst/>
            </c:spPr>
          </c:marker>
          <c:cat>
            <c:strRef>
              <c:f>Sheet1!$A$2:$A$52</c:f>
              <c:strCache>
                <c:ptCount val="51"/>
                <c:pt idx="0">
                  <c:v>District of Columbia</c:v>
                </c:pt>
                <c:pt idx="1">
                  <c:v>Massachusetts</c:v>
                </c:pt>
                <c:pt idx="2">
                  <c:v>Connecticut</c:v>
                </c:pt>
                <c:pt idx="3">
                  <c:v>Rhode Island</c:v>
                </c:pt>
                <c:pt idx="4">
                  <c:v>Hawaii</c:v>
                </c:pt>
                <c:pt idx="5">
                  <c:v>Maryland</c:v>
                </c:pt>
                <c:pt idx="6">
                  <c:v>Minnesota</c:v>
                </c:pt>
                <c:pt idx="7">
                  <c:v>New York</c:v>
                </c:pt>
                <c:pt idx="8">
                  <c:v>New Jersey</c:v>
                </c:pt>
                <c:pt idx="9">
                  <c:v>California</c:v>
                </c:pt>
                <c:pt idx="10">
                  <c:v>New Hampshire</c:v>
                </c:pt>
                <c:pt idx="11">
                  <c:v>Colorado</c:v>
                </c:pt>
                <c:pt idx="12">
                  <c:v>Delaware</c:v>
                </c:pt>
                <c:pt idx="13">
                  <c:v>Washington</c:v>
                </c:pt>
                <c:pt idx="14">
                  <c:v>Iowa</c:v>
                </c:pt>
                <c:pt idx="15">
                  <c:v>Vermont</c:v>
                </c:pt>
                <c:pt idx="16">
                  <c:v>Pennsylvania</c:v>
                </c:pt>
                <c:pt idx="17">
                  <c:v>Virginia</c:v>
                </c:pt>
                <c:pt idx="18">
                  <c:v>Wisconsin</c:v>
                </c:pt>
                <c:pt idx="19">
                  <c:v>Michigan</c:v>
                </c:pt>
                <c:pt idx="20">
                  <c:v>Nebraska</c:v>
                </c:pt>
                <c:pt idx="21">
                  <c:v>Illinois</c:v>
                </c:pt>
                <c:pt idx="22">
                  <c:v>North Carolina</c:v>
                </c:pt>
                <c:pt idx="23">
                  <c:v>Utah</c:v>
                </c:pt>
                <c:pt idx="24">
                  <c:v>Oregon</c:v>
                </c:pt>
                <c:pt idx="25">
                  <c:v>Maine</c:v>
                </c:pt>
                <c:pt idx="26">
                  <c:v>Arizona</c:v>
                </c:pt>
                <c:pt idx="27">
                  <c:v>North Dakota</c:v>
                </c:pt>
                <c:pt idx="28">
                  <c:v>South Dakota</c:v>
                </c:pt>
                <c:pt idx="29">
                  <c:v>Kansas</c:v>
                </c:pt>
                <c:pt idx="30">
                  <c:v>New Mexico</c:v>
                </c:pt>
                <c:pt idx="31">
                  <c:v>South Carolina</c:v>
                </c:pt>
                <c:pt idx="32">
                  <c:v>Montana</c:v>
                </c:pt>
                <c:pt idx="33">
                  <c:v>Ohio</c:v>
                </c:pt>
                <c:pt idx="34">
                  <c:v>Florida</c:v>
                </c:pt>
                <c:pt idx="35">
                  <c:v>Georgia</c:v>
                </c:pt>
                <c:pt idx="36">
                  <c:v>Alaska</c:v>
                </c:pt>
                <c:pt idx="37">
                  <c:v>Texas</c:v>
                </c:pt>
                <c:pt idx="38">
                  <c:v>Nevada</c:v>
                </c:pt>
                <c:pt idx="39">
                  <c:v>Tennessee</c:v>
                </c:pt>
                <c:pt idx="40">
                  <c:v>Alabama</c:v>
                </c:pt>
                <c:pt idx="41">
                  <c:v>Indiana</c:v>
                </c:pt>
                <c:pt idx="42">
                  <c:v>Louisiana</c:v>
                </c:pt>
                <c:pt idx="43">
                  <c:v>Missouri</c:v>
                </c:pt>
                <c:pt idx="44">
                  <c:v>Idaho</c:v>
                </c:pt>
                <c:pt idx="45">
                  <c:v>Kentucky</c:v>
                </c:pt>
                <c:pt idx="46">
                  <c:v>Arkansas</c:v>
                </c:pt>
                <c:pt idx="47">
                  <c:v>Wyoming</c:v>
                </c:pt>
                <c:pt idx="48">
                  <c:v>West Virginia</c:v>
                </c:pt>
                <c:pt idx="49">
                  <c:v>Oklahoma</c:v>
                </c:pt>
                <c:pt idx="50">
                  <c:v>Mississippi</c:v>
                </c:pt>
              </c:strCache>
            </c:strRef>
          </c:cat>
          <c:val>
            <c:numRef>
              <c:f>Sheet1!$C$2:$C$52</c:f>
              <c:numCache>
                <c:formatCode>General</c:formatCode>
                <c:ptCount val="51"/>
                <c:pt idx="0">
                  <c:v>100</c:v>
                </c:pt>
                <c:pt idx="1">
                  <c:v>99</c:v>
                </c:pt>
                <c:pt idx="2">
                  <c:v>97</c:v>
                </c:pt>
                <c:pt idx="3">
                  <c:v>96</c:v>
                </c:pt>
                <c:pt idx="4">
                  <c:v>95</c:v>
                </c:pt>
                <c:pt idx="5">
                  <c:v>99</c:v>
                </c:pt>
                <c:pt idx="6">
                  <c:v>92</c:v>
                </c:pt>
                <c:pt idx="7">
                  <c:v>90</c:v>
                </c:pt>
                <c:pt idx="8">
                  <c:v>94</c:v>
                </c:pt>
                <c:pt idx="9">
                  <c:v>95</c:v>
                </c:pt>
                <c:pt idx="10">
                  <c:v>89</c:v>
                </c:pt>
                <c:pt idx="11">
                  <c:v>87</c:v>
                </c:pt>
                <c:pt idx="12">
                  <c:v>87</c:v>
                </c:pt>
                <c:pt idx="13">
                  <c:v>92</c:v>
                </c:pt>
                <c:pt idx="14">
                  <c:v>85</c:v>
                </c:pt>
                <c:pt idx="15">
                  <c:v>84</c:v>
                </c:pt>
                <c:pt idx="16">
                  <c:v>98</c:v>
                </c:pt>
                <c:pt idx="17">
                  <c:v>89</c:v>
                </c:pt>
                <c:pt idx="18">
                  <c:v>83</c:v>
                </c:pt>
                <c:pt idx="19">
                  <c:v>96</c:v>
                </c:pt>
                <c:pt idx="20">
                  <c:v>81</c:v>
                </c:pt>
                <c:pt idx="21">
                  <c:v>79</c:v>
                </c:pt>
                <c:pt idx="22">
                  <c:v>79</c:v>
                </c:pt>
                <c:pt idx="23">
                  <c:v>78</c:v>
                </c:pt>
                <c:pt idx="24">
                  <c:v>77</c:v>
                </c:pt>
                <c:pt idx="25">
                  <c:v>77</c:v>
                </c:pt>
                <c:pt idx="26">
                  <c:v>76</c:v>
                </c:pt>
                <c:pt idx="27">
                  <c:v>76</c:v>
                </c:pt>
                <c:pt idx="28">
                  <c:v>75</c:v>
                </c:pt>
                <c:pt idx="29">
                  <c:v>74</c:v>
                </c:pt>
                <c:pt idx="30">
                  <c:v>72</c:v>
                </c:pt>
                <c:pt idx="31">
                  <c:v>72</c:v>
                </c:pt>
                <c:pt idx="32">
                  <c:v>70</c:v>
                </c:pt>
                <c:pt idx="33">
                  <c:v>67</c:v>
                </c:pt>
                <c:pt idx="34">
                  <c:v>74</c:v>
                </c:pt>
                <c:pt idx="35">
                  <c:v>66</c:v>
                </c:pt>
                <c:pt idx="36">
                  <c:v>63</c:v>
                </c:pt>
                <c:pt idx="37">
                  <c:v>63</c:v>
                </c:pt>
                <c:pt idx="38">
                  <c:v>67</c:v>
                </c:pt>
                <c:pt idx="39">
                  <c:v>62</c:v>
                </c:pt>
                <c:pt idx="40">
                  <c:v>60</c:v>
                </c:pt>
                <c:pt idx="41">
                  <c:v>60</c:v>
                </c:pt>
                <c:pt idx="42">
                  <c:v>58</c:v>
                </c:pt>
                <c:pt idx="43">
                  <c:v>58</c:v>
                </c:pt>
                <c:pt idx="44">
                  <c:v>57</c:v>
                </c:pt>
                <c:pt idx="45">
                  <c:v>54</c:v>
                </c:pt>
                <c:pt idx="46">
                  <c:v>52</c:v>
                </c:pt>
                <c:pt idx="47">
                  <c:v>51</c:v>
                </c:pt>
                <c:pt idx="48">
                  <c:v>48</c:v>
                </c:pt>
                <c:pt idx="49">
                  <c:v>46</c:v>
                </c:pt>
                <c:pt idx="50">
                  <c:v>38</c:v>
                </c:pt>
              </c:numCache>
            </c:numRef>
          </c:val>
          <c:smooth val="0"/>
          <c:extLst>
            <c:ext xmlns:c16="http://schemas.microsoft.com/office/drawing/2014/chart" uri="{C3380CC4-5D6E-409C-BE32-E72D297353CC}">
              <c16:uniqueId val="{00000000-46E6-4048-B23E-982B02F9F9D8}"/>
            </c:ext>
          </c:extLst>
        </c:ser>
        <c:ser>
          <c:idx val="1"/>
          <c:order val="1"/>
          <c:tx>
            <c:strRef>
              <c:f>Sheet1!$B$1</c:f>
              <c:strCache>
                <c:ptCount val="1"/>
                <c:pt idx="0">
                  <c:v>White</c:v>
                </c:pt>
              </c:strCache>
            </c:strRef>
          </c:tx>
          <c:spPr>
            <a:ln w="25400" cap="rnd">
              <a:noFill/>
              <a:round/>
            </a:ln>
            <a:effectLst/>
          </c:spPr>
          <c:marker>
            <c:symbol val="circle"/>
            <c:size val="9"/>
            <c:spPr>
              <a:solidFill>
                <a:schemeClr val="accent6"/>
              </a:solidFill>
              <a:ln w="9525">
                <a:noFill/>
              </a:ln>
              <a:effectLst/>
            </c:spPr>
          </c:marker>
          <c:cat>
            <c:strRef>
              <c:f>Sheet1!$A$2:$A$52</c:f>
              <c:strCache>
                <c:ptCount val="51"/>
                <c:pt idx="0">
                  <c:v>District of Columbia</c:v>
                </c:pt>
                <c:pt idx="1">
                  <c:v>Massachusetts</c:v>
                </c:pt>
                <c:pt idx="2">
                  <c:v>Connecticut</c:v>
                </c:pt>
                <c:pt idx="3">
                  <c:v>Rhode Island</c:v>
                </c:pt>
                <c:pt idx="4">
                  <c:v>Hawaii</c:v>
                </c:pt>
                <c:pt idx="5">
                  <c:v>Maryland</c:v>
                </c:pt>
                <c:pt idx="6">
                  <c:v>Minnesota</c:v>
                </c:pt>
                <c:pt idx="7">
                  <c:v>New York</c:v>
                </c:pt>
                <c:pt idx="8">
                  <c:v>New Jersey</c:v>
                </c:pt>
                <c:pt idx="9">
                  <c:v>California</c:v>
                </c:pt>
                <c:pt idx="10">
                  <c:v>New Hampshire</c:v>
                </c:pt>
                <c:pt idx="11">
                  <c:v>Colorado</c:v>
                </c:pt>
                <c:pt idx="12">
                  <c:v>Delaware</c:v>
                </c:pt>
                <c:pt idx="13">
                  <c:v>Washington</c:v>
                </c:pt>
                <c:pt idx="14">
                  <c:v>Iowa</c:v>
                </c:pt>
                <c:pt idx="15">
                  <c:v>Vermont</c:v>
                </c:pt>
                <c:pt idx="16">
                  <c:v>Pennsylvania</c:v>
                </c:pt>
                <c:pt idx="17">
                  <c:v>Virginia</c:v>
                </c:pt>
                <c:pt idx="18">
                  <c:v>Wisconsin</c:v>
                </c:pt>
                <c:pt idx="19">
                  <c:v>Michigan</c:v>
                </c:pt>
                <c:pt idx="20">
                  <c:v>Nebraska</c:v>
                </c:pt>
                <c:pt idx="21">
                  <c:v>Illinois</c:v>
                </c:pt>
                <c:pt idx="22">
                  <c:v>North Carolina</c:v>
                </c:pt>
                <c:pt idx="23">
                  <c:v>Utah</c:v>
                </c:pt>
                <c:pt idx="24">
                  <c:v>Oregon</c:v>
                </c:pt>
                <c:pt idx="25">
                  <c:v>Maine</c:v>
                </c:pt>
                <c:pt idx="26">
                  <c:v>Arizona</c:v>
                </c:pt>
                <c:pt idx="27">
                  <c:v>North Dakota</c:v>
                </c:pt>
                <c:pt idx="28">
                  <c:v>South Dakota</c:v>
                </c:pt>
                <c:pt idx="29">
                  <c:v>Kansas</c:v>
                </c:pt>
                <c:pt idx="30">
                  <c:v>New Mexico</c:v>
                </c:pt>
                <c:pt idx="31">
                  <c:v>South Carolina</c:v>
                </c:pt>
                <c:pt idx="32">
                  <c:v>Montana</c:v>
                </c:pt>
                <c:pt idx="33">
                  <c:v>Ohio</c:v>
                </c:pt>
                <c:pt idx="34">
                  <c:v>Florida</c:v>
                </c:pt>
                <c:pt idx="35">
                  <c:v>Georgia</c:v>
                </c:pt>
                <c:pt idx="36">
                  <c:v>Alaska</c:v>
                </c:pt>
                <c:pt idx="37">
                  <c:v>Texas</c:v>
                </c:pt>
                <c:pt idx="38">
                  <c:v>Nevada</c:v>
                </c:pt>
                <c:pt idx="39">
                  <c:v>Tennessee</c:v>
                </c:pt>
                <c:pt idx="40">
                  <c:v>Alabama</c:v>
                </c:pt>
                <c:pt idx="41">
                  <c:v>Indiana</c:v>
                </c:pt>
                <c:pt idx="42">
                  <c:v>Louisiana</c:v>
                </c:pt>
                <c:pt idx="43">
                  <c:v>Missouri</c:v>
                </c:pt>
                <c:pt idx="44">
                  <c:v>Idaho</c:v>
                </c:pt>
                <c:pt idx="45">
                  <c:v>Kentucky</c:v>
                </c:pt>
                <c:pt idx="46">
                  <c:v>Arkansas</c:v>
                </c:pt>
                <c:pt idx="47">
                  <c:v>Wyoming</c:v>
                </c:pt>
                <c:pt idx="48">
                  <c:v>West Virginia</c:v>
                </c:pt>
                <c:pt idx="49">
                  <c:v>Oklahoma</c:v>
                </c:pt>
                <c:pt idx="50">
                  <c:v>Mississippi</c:v>
                </c:pt>
              </c:strCache>
            </c:strRef>
          </c:cat>
          <c:val>
            <c:numRef>
              <c:f>Sheet1!$B$2:$B$52</c:f>
              <c:numCache>
                <c:formatCode>General</c:formatCode>
                <c:ptCount val="51"/>
                <c:pt idx="0">
                  <c:v>100</c:v>
                </c:pt>
                <c:pt idx="1">
                  <c:v>98</c:v>
                </c:pt>
                <c:pt idx="2">
                  <c:v>97</c:v>
                </c:pt>
                <c:pt idx="3">
                  <c:v>96</c:v>
                </c:pt>
                <c:pt idx="4">
                  <c:v>95</c:v>
                </c:pt>
                <c:pt idx="5">
                  <c:v>93</c:v>
                </c:pt>
                <c:pt idx="6">
                  <c:v>92</c:v>
                </c:pt>
                <c:pt idx="7">
                  <c:v>90</c:v>
                </c:pt>
                <c:pt idx="8">
                  <c:v>90</c:v>
                </c:pt>
                <c:pt idx="9">
                  <c:v>89</c:v>
                </c:pt>
                <c:pt idx="10">
                  <c:v>89</c:v>
                </c:pt>
                <c:pt idx="11">
                  <c:v>87</c:v>
                </c:pt>
                <c:pt idx="12">
                  <c:v>87</c:v>
                </c:pt>
                <c:pt idx="13">
                  <c:v>86</c:v>
                </c:pt>
                <c:pt idx="14">
                  <c:v>85</c:v>
                </c:pt>
                <c:pt idx="15">
                  <c:v>84</c:v>
                </c:pt>
                <c:pt idx="16">
                  <c:v>83</c:v>
                </c:pt>
                <c:pt idx="17">
                  <c:v>83</c:v>
                </c:pt>
                <c:pt idx="18">
                  <c:v>83</c:v>
                </c:pt>
                <c:pt idx="19">
                  <c:v>81</c:v>
                </c:pt>
                <c:pt idx="20">
                  <c:v>81</c:v>
                </c:pt>
                <c:pt idx="21">
                  <c:v>79</c:v>
                </c:pt>
                <c:pt idx="22">
                  <c:v>79</c:v>
                </c:pt>
                <c:pt idx="23">
                  <c:v>78</c:v>
                </c:pt>
                <c:pt idx="24">
                  <c:v>77</c:v>
                </c:pt>
                <c:pt idx="25">
                  <c:v>77</c:v>
                </c:pt>
                <c:pt idx="26">
                  <c:v>76</c:v>
                </c:pt>
                <c:pt idx="27">
                  <c:v>76</c:v>
                </c:pt>
                <c:pt idx="28">
                  <c:v>75</c:v>
                </c:pt>
                <c:pt idx="29">
                  <c:v>74</c:v>
                </c:pt>
                <c:pt idx="30">
                  <c:v>72</c:v>
                </c:pt>
                <c:pt idx="31">
                  <c:v>72</c:v>
                </c:pt>
                <c:pt idx="32">
                  <c:v>70</c:v>
                </c:pt>
                <c:pt idx="33">
                  <c:v>67</c:v>
                </c:pt>
                <c:pt idx="34">
                  <c:v>67</c:v>
                </c:pt>
                <c:pt idx="35">
                  <c:v>66</c:v>
                </c:pt>
                <c:pt idx="36">
                  <c:v>63</c:v>
                </c:pt>
                <c:pt idx="37">
                  <c:v>63</c:v>
                </c:pt>
                <c:pt idx="38">
                  <c:v>62</c:v>
                </c:pt>
                <c:pt idx="39">
                  <c:v>62</c:v>
                </c:pt>
                <c:pt idx="40">
                  <c:v>60</c:v>
                </c:pt>
                <c:pt idx="41">
                  <c:v>60</c:v>
                </c:pt>
                <c:pt idx="42">
                  <c:v>58</c:v>
                </c:pt>
                <c:pt idx="43">
                  <c:v>58</c:v>
                </c:pt>
                <c:pt idx="44">
                  <c:v>57</c:v>
                </c:pt>
                <c:pt idx="45">
                  <c:v>54</c:v>
                </c:pt>
                <c:pt idx="46">
                  <c:v>52</c:v>
                </c:pt>
                <c:pt idx="47">
                  <c:v>51</c:v>
                </c:pt>
                <c:pt idx="48">
                  <c:v>48</c:v>
                </c:pt>
                <c:pt idx="49">
                  <c:v>46</c:v>
                </c:pt>
                <c:pt idx="50">
                  <c:v>38</c:v>
                </c:pt>
              </c:numCache>
            </c:numRef>
          </c:val>
          <c:smooth val="0"/>
          <c:extLst>
            <c:ext xmlns:c16="http://schemas.microsoft.com/office/drawing/2014/chart" uri="{C3380CC4-5D6E-409C-BE32-E72D297353CC}">
              <c16:uniqueId val="{00000001-CA39-024E-8CE1-0AF8F71E0F31}"/>
            </c:ext>
          </c:extLst>
        </c:ser>
        <c:dLbls>
          <c:showLegendKey val="0"/>
          <c:showVal val="0"/>
          <c:showCatName val="0"/>
          <c:showSerName val="0"/>
          <c:showPercent val="0"/>
          <c:showBubbleSize val="0"/>
        </c:dLbls>
        <c:dropLines>
          <c:spPr>
            <a:ln w="12700" cap="flat" cmpd="sng" algn="ctr">
              <a:solidFill>
                <a:schemeClr val="tx1">
                  <a:lumMod val="25000"/>
                  <a:lumOff val="7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84944096"/>
        <c:crossesAt val="50"/>
        <c:auto val="1"/>
        <c:lblAlgn val="ctr"/>
        <c:lblOffset val="100"/>
        <c:noMultiLvlLbl val="0"/>
      </c:catAx>
      <c:valAx>
        <c:axId val="1584944096"/>
        <c:scaling>
          <c:orientation val="minMax"/>
          <c:max val="100"/>
          <c:min val="0"/>
        </c:scaling>
        <c:delete val="0"/>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48965392"/>
        <c:crosses val="autoZero"/>
        <c:crossBetween val="between"/>
        <c:majorUnit val="10"/>
      </c:valAx>
      <c:spPr>
        <a:noFill/>
        <a:ln w="25400">
          <a:noFill/>
        </a:ln>
        <a:effectLst/>
      </c:spPr>
    </c:plotArea>
    <c:legend>
      <c:legendPos val="t"/>
      <c:layout>
        <c:manualLayout>
          <c:xMode val="edge"/>
          <c:yMode val="edge"/>
          <c:x val="0.70604521595584158"/>
          <c:y val="1.5027839368253299E-2"/>
          <c:w val="0.29395478404415842"/>
          <c:h val="0.15059882981646394"/>
        </c:manualLayout>
      </c:layout>
      <c:overlay val="0"/>
      <c:spPr>
        <a:noFill/>
        <a:ln>
          <a:noFill/>
        </a:ln>
        <a:effectLst/>
      </c:spPr>
      <c:txPr>
        <a:bodyPr rot="0" spcFirstLastPara="1" vertOverflow="ellipsis" vert="horz" wrap="square" anchor="t"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424016442389149E-2"/>
          <c:y val="3.3820663878664947E-2"/>
          <c:w val="0.9589322445805385"/>
          <c:h val="0.81274832130584629"/>
        </c:manualLayout>
      </c:layout>
      <c:lineChart>
        <c:grouping val="standard"/>
        <c:varyColors val="0"/>
        <c:ser>
          <c:idx val="2"/>
          <c:order val="0"/>
          <c:tx>
            <c:strRef>
              <c:f>Sheet1!$B$1</c:f>
              <c:strCache>
                <c:ptCount val="1"/>
                <c:pt idx="0">
                  <c:v>Black</c:v>
                </c:pt>
              </c:strCache>
            </c:strRef>
          </c:tx>
          <c:spPr>
            <a:ln w="28575" cap="rnd">
              <a:noFill/>
              <a:round/>
            </a:ln>
            <a:effectLst/>
          </c:spPr>
          <c:marker>
            <c:symbol val="circle"/>
            <c:size val="9"/>
            <c:spPr>
              <a:solidFill>
                <a:schemeClr val="bg2"/>
              </a:solidFill>
              <a:ln w="9525">
                <a:noFill/>
              </a:ln>
              <a:effectLst/>
            </c:spPr>
          </c:marker>
          <c:cat>
            <c:strRef>
              <c:f>Sheet1!$A$2:$A$52</c:f>
              <c:strCache>
                <c:ptCount val="51"/>
                <c:pt idx="0">
                  <c:v>Vermont</c:v>
                </c:pt>
                <c:pt idx="1">
                  <c:v>Maine</c:v>
                </c:pt>
                <c:pt idx="2">
                  <c:v>Idaho</c:v>
                </c:pt>
                <c:pt idx="3">
                  <c:v>Hawaii</c:v>
                </c:pt>
                <c:pt idx="4">
                  <c:v>New Hampshire</c:v>
                </c:pt>
                <c:pt idx="5">
                  <c:v>Massachusetts</c:v>
                </c:pt>
                <c:pt idx="6">
                  <c:v>Rhode Island</c:v>
                </c:pt>
                <c:pt idx="7">
                  <c:v>Connecticut</c:v>
                </c:pt>
                <c:pt idx="8">
                  <c:v>Oregon</c:v>
                </c:pt>
                <c:pt idx="9">
                  <c:v>Colorado</c:v>
                </c:pt>
                <c:pt idx="10">
                  <c:v>New Mexico</c:v>
                </c:pt>
                <c:pt idx="11">
                  <c:v>Washington</c:v>
                </c:pt>
                <c:pt idx="12">
                  <c:v>Alaska</c:v>
                </c:pt>
                <c:pt idx="13">
                  <c:v>Wyoming</c:v>
                </c:pt>
                <c:pt idx="14">
                  <c:v>Arizona</c:v>
                </c:pt>
                <c:pt idx="15">
                  <c:v>Maryland</c:v>
                </c:pt>
                <c:pt idx="16">
                  <c:v>Virginia</c:v>
                </c:pt>
                <c:pt idx="17">
                  <c:v>Delaware</c:v>
                </c:pt>
                <c:pt idx="18">
                  <c:v>Florida</c:v>
                </c:pt>
                <c:pt idx="19">
                  <c:v>New York</c:v>
                </c:pt>
                <c:pt idx="20">
                  <c:v>Utah</c:v>
                </c:pt>
                <c:pt idx="21">
                  <c:v>New Jersey</c:v>
                </c:pt>
                <c:pt idx="22">
                  <c:v>North Carolina</c:v>
                </c:pt>
                <c:pt idx="23">
                  <c:v>Minnesota</c:v>
                </c:pt>
                <c:pt idx="24">
                  <c:v>California</c:v>
                </c:pt>
                <c:pt idx="25">
                  <c:v>Georgia</c:v>
                </c:pt>
                <c:pt idx="26">
                  <c:v>Indiana</c:v>
                </c:pt>
                <c:pt idx="27">
                  <c:v>Kansas</c:v>
                </c:pt>
                <c:pt idx="28">
                  <c:v>Iowa</c:v>
                </c:pt>
                <c:pt idx="29">
                  <c:v>Pennsylvania</c:v>
                </c:pt>
                <c:pt idx="30">
                  <c:v>Kentucky</c:v>
                </c:pt>
                <c:pt idx="31">
                  <c:v>South Carolina</c:v>
                </c:pt>
                <c:pt idx="32">
                  <c:v>West Virginia</c:v>
                </c:pt>
                <c:pt idx="33">
                  <c:v>Texas</c:v>
                </c:pt>
                <c:pt idx="34">
                  <c:v>Ohio</c:v>
                </c:pt>
                <c:pt idx="35">
                  <c:v>Alabama</c:v>
                </c:pt>
                <c:pt idx="36">
                  <c:v>Nevada</c:v>
                </c:pt>
                <c:pt idx="37">
                  <c:v>Illinois</c:v>
                </c:pt>
                <c:pt idx="38">
                  <c:v>Wisconsin</c:v>
                </c:pt>
                <c:pt idx="39">
                  <c:v>Missouri</c:v>
                </c:pt>
                <c:pt idx="40">
                  <c:v>Louisiana</c:v>
                </c:pt>
                <c:pt idx="41">
                  <c:v>District of Columbia</c:v>
                </c:pt>
                <c:pt idx="42">
                  <c:v>Michigan</c:v>
                </c:pt>
                <c:pt idx="43">
                  <c:v>Tennessee</c:v>
                </c:pt>
                <c:pt idx="44">
                  <c:v>Nebraska</c:v>
                </c:pt>
                <c:pt idx="45">
                  <c:v>Arkansas</c:v>
                </c:pt>
                <c:pt idx="46">
                  <c:v>Montana</c:v>
                </c:pt>
                <c:pt idx="47">
                  <c:v>Oklahoma</c:v>
                </c:pt>
                <c:pt idx="48">
                  <c:v>North Dakota</c:v>
                </c:pt>
                <c:pt idx="49">
                  <c:v>South Dakota</c:v>
                </c:pt>
                <c:pt idx="50">
                  <c:v>Mississippi</c:v>
                </c:pt>
              </c:strCache>
            </c:strRef>
          </c:cat>
          <c:val>
            <c:numRef>
              <c:f>Sheet1!$B$2:$B$52</c:f>
              <c:numCache>
                <c:formatCode>0.0</c:formatCode>
                <c:ptCount val="51"/>
                <c:pt idx="1">
                  <c:v>65.773330709999996</c:v>
                </c:pt>
                <c:pt idx="3">
                  <c:v>90.326409609999999</c:v>
                </c:pt>
                <c:pt idx="4">
                  <c:v>90.521250929999994</c:v>
                </c:pt>
                <c:pt idx="5">
                  <c:v>90.941456119999998</c:v>
                </c:pt>
                <c:pt idx="6">
                  <c:v>102.42940609999999</c:v>
                </c:pt>
                <c:pt idx="7">
                  <c:v>102.4699663</c:v>
                </c:pt>
                <c:pt idx="8">
                  <c:v>111.62585300000001</c:v>
                </c:pt>
                <c:pt idx="9">
                  <c:v>112.3018106</c:v>
                </c:pt>
                <c:pt idx="10">
                  <c:v>120.2063411</c:v>
                </c:pt>
                <c:pt idx="11">
                  <c:v>114.5463977</c:v>
                </c:pt>
                <c:pt idx="12">
                  <c:v>93.445661250000001</c:v>
                </c:pt>
                <c:pt idx="14">
                  <c:v>124.39442680000001</c:v>
                </c:pt>
                <c:pt idx="15">
                  <c:v>129.66129000000001</c:v>
                </c:pt>
                <c:pt idx="16">
                  <c:v>130.8834128</c:v>
                </c:pt>
                <c:pt idx="17">
                  <c:v>132.29823110000001</c:v>
                </c:pt>
                <c:pt idx="18">
                  <c:v>136.8625337</c:v>
                </c:pt>
                <c:pt idx="19">
                  <c:v>138.68196710000001</c:v>
                </c:pt>
                <c:pt idx="20">
                  <c:v>92.197632510000005</c:v>
                </c:pt>
                <c:pt idx="21">
                  <c:v>140.65949860000001</c:v>
                </c:pt>
                <c:pt idx="22">
                  <c:v>141.94902930000001</c:v>
                </c:pt>
                <c:pt idx="23">
                  <c:v>109.75217809999999</c:v>
                </c:pt>
                <c:pt idx="24">
                  <c:v>150.4683488</c:v>
                </c:pt>
                <c:pt idx="25">
                  <c:v>151.13101169999999</c:v>
                </c:pt>
                <c:pt idx="26">
                  <c:v>154.48185079999999</c:v>
                </c:pt>
                <c:pt idx="27">
                  <c:v>154.8232625</c:v>
                </c:pt>
                <c:pt idx="28">
                  <c:v>153.58008129999999</c:v>
                </c:pt>
                <c:pt idx="29">
                  <c:v>156.37004440000001</c:v>
                </c:pt>
                <c:pt idx="30">
                  <c:v>156.60523570000001</c:v>
                </c:pt>
                <c:pt idx="31">
                  <c:v>157.16775380000001</c:v>
                </c:pt>
                <c:pt idx="32">
                  <c:v>159.35579720000001</c:v>
                </c:pt>
                <c:pt idx="33">
                  <c:v>159.86749069999999</c:v>
                </c:pt>
                <c:pt idx="34">
                  <c:v>162.53892049999999</c:v>
                </c:pt>
                <c:pt idx="35">
                  <c:v>165.87805689999999</c:v>
                </c:pt>
                <c:pt idx="36">
                  <c:v>167.30540020000001</c:v>
                </c:pt>
                <c:pt idx="37">
                  <c:v>174.61892</c:v>
                </c:pt>
                <c:pt idx="38">
                  <c:v>175.91589579999999</c:v>
                </c:pt>
                <c:pt idx="39">
                  <c:v>175.93675049999999</c:v>
                </c:pt>
                <c:pt idx="40">
                  <c:v>181.1211782</c:v>
                </c:pt>
                <c:pt idx="41">
                  <c:v>185.45425119999999</c:v>
                </c:pt>
                <c:pt idx="42">
                  <c:v>185.7728271</c:v>
                </c:pt>
                <c:pt idx="43">
                  <c:v>186.256406</c:v>
                </c:pt>
                <c:pt idx="44">
                  <c:v>140.7764961</c:v>
                </c:pt>
                <c:pt idx="45">
                  <c:v>193.47863720000001</c:v>
                </c:pt>
                <c:pt idx="47">
                  <c:v>199.85817489999999</c:v>
                </c:pt>
                <c:pt idx="49">
                  <c:v>85.120069670000007</c:v>
                </c:pt>
                <c:pt idx="50">
                  <c:v>201.71636659999999</c:v>
                </c:pt>
              </c:numCache>
            </c:numRef>
          </c:val>
          <c:smooth val="0"/>
          <c:extLst>
            <c:ext xmlns:c16="http://schemas.microsoft.com/office/drawing/2014/chart" uri="{C3380CC4-5D6E-409C-BE32-E72D297353CC}">
              <c16:uniqueId val="{00000004-46E6-4048-B23E-982B02F9F9D8}"/>
            </c:ext>
          </c:extLst>
        </c:ser>
        <c:ser>
          <c:idx val="3"/>
          <c:order val="1"/>
          <c:tx>
            <c:strRef>
              <c:f>Sheet1!$C$1</c:f>
              <c:strCache>
                <c:ptCount val="1"/>
                <c:pt idx="0">
                  <c:v>Latinx/Hispanic</c:v>
                </c:pt>
              </c:strCache>
            </c:strRef>
          </c:tx>
          <c:spPr>
            <a:ln w="28575" cap="rnd">
              <a:noFill/>
              <a:round/>
            </a:ln>
            <a:effectLst/>
          </c:spPr>
          <c:marker>
            <c:symbol val="circle"/>
            <c:size val="9"/>
            <c:spPr>
              <a:solidFill>
                <a:schemeClr val="accent4"/>
              </a:solidFill>
              <a:ln w="9525">
                <a:noFill/>
              </a:ln>
              <a:effectLst/>
            </c:spPr>
          </c:marker>
          <c:cat>
            <c:strRef>
              <c:f>Sheet1!$A$2:$A$52</c:f>
              <c:strCache>
                <c:ptCount val="51"/>
                <c:pt idx="0">
                  <c:v>Vermont</c:v>
                </c:pt>
                <c:pt idx="1">
                  <c:v>Maine</c:v>
                </c:pt>
                <c:pt idx="2">
                  <c:v>Idaho</c:v>
                </c:pt>
                <c:pt idx="3">
                  <c:v>Hawaii</c:v>
                </c:pt>
                <c:pt idx="4">
                  <c:v>New Hampshire</c:v>
                </c:pt>
                <c:pt idx="5">
                  <c:v>Massachusetts</c:v>
                </c:pt>
                <c:pt idx="6">
                  <c:v>Rhode Island</c:v>
                </c:pt>
                <c:pt idx="7">
                  <c:v>Connecticut</c:v>
                </c:pt>
                <c:pt idx="8">
                  <c:v>Oregon</c:v>
                </c:pt>
                <c:pt idx="9">
                  <c:v>Colorado</c:v>
                </c:pt>
                <c:pt idx="10">
                  <c:v>New Mexico</c:v>
                </c:pt>
                <c:pt idx="11">
                  <c:v>Washington</c:v>
                </c:pt>
                <c:pt idx="12">
                  <c:v>Alaska</c:v>
                </c:pt>
                <c:pt idx="13">
                  <c:v>Wyoming</c:v>
                </c:pt>
                <c:pt idx="14">
                  <c:v>Arizona</c:v>
                </c:pt>
                <c:pt idx="15">
                  <c:v>Maryland</c:v>
                </c:pt>
                <c:pt idx="16">
                  <c:v>Virginia</c:v>
                </c:pt>
                <c:pt idx="17">
                  <c:v>Delaware</c:v>
                </c:pt>
                <c:pt idx="18">
                  <c:v>Florida</c:v>
                </c:pt>
                <c:pt idx="19">
                  <c:v>New York</c:v>
                </c:pt>
                <c:pt idx="20">
                  <c:v>Utah</c:v>
                </c:pt>
                <c:pt idx="21">
                  <c:v>New Jersey</c:v>
                </c:pt>
                <c:pt idx="22">
                  <c:v>North Carolina</c:v>
                </c:pt>
                <c:pt idx="23">
                  <c:v>Minnesota</c:v>
                </c:pt>
                <c:pt idx="24">
                  <c:v>California</c:v>
                </c:pt>
                <c:pt idx="25">
                  <c:v>Georgia</c:v>
                </c:pt>
                <c:pt idx="26">
                  <c:v>Indiana</c:v>
                </c:pt>
                <c:pt idx="27">
                  <c:v>Kansas</c:v>
                </c:pt>
                <c:pt idx="28">
                  <c:v>Iowa</c:v>
                </c:pt>
                <c:pt idx="29">
                  <c:v>Pennsylvania</c:v>
                </c:pt>
                <c:pt idx="30">
                  <c:v>Kentucky</c:v>
                </c:pt>
                <c:pt idx="31">
                  <c:v>South Carolina</c:v>
                </c:pt>
                <c:pt idx="32">
                  <c:v>West Virginia</c:v>
                </c:pt>
                <c:pt idx="33">
                  <c:v>Texas</c:v>
                </c:pt>
                <c:pt idx="34">
                  <c:v>Ohio</c:v>
                </c:pt>
                <c:pt idx="35">
                  <c:v>Alabama</c:v>
                </c:pt>
                <c:pt idx="36">
                  <c:v>Nevada</c:v>
                </c:pt>
                <c:pt idx="37">
                  <c:v>Illinois</c:v>
                </c:pt>
                <c:pt idx="38">
                  <c:v>Wisconsin</c:v>
                </c:pt>
                <c:pt idx="39">
                  <c:v>Missouri</c:v>
                </c:pt>
                <c:pt idx="40">
                  <c:v>Louisiana</c:v>
                </c:pt>
                <c:pt idx="41">
                  <c:v>District of Columbia</c:v>
                </c:pt>
                <c:pt idx="42">
                  <c:v>Michigan</c:v>
                </c:pt>
                <c:pt idx="43">
                  <c:v>Tennessee</c:v>
                </c:pt>
                <c:pt idx="44">
                  <c:v>Nebraska</c:v>
                </c:pt>
                <c:pt idx="45">
                  <c:v>Arkansas</c:v>
                </c:pt>
                <c:pt idx="46">
                  <c:v>Montana</c:v>
                </c:pt>
                <c:pt idx="47">
                  <c:v>Oklahoma</c:v>
                </c:pt>
                <c:pt idx="48">
                  <c:v>North Dakota</c:v>
                </c:pt>
                <c:pt idx="49">
                  <c:v>South Dakota</c:v>
                </c:pt>
                <c:pt idx="50">
                  <c:v>Mississippi</c:v>
                </c:pt>
              </c:strCache>
            </c:strRef>
          </c:cat>
          <c:val>
            <c:numRef>
              <c:f>Sheet1!$C$2:$C$52</c:f>
            </c:numRef>
          </c:val>
          <c:smooth val="0"/>
          <c:extLst>
            <c:ext xmlns:c16="http://schemas.microsoft.com/office/drawing/2014/chart" uri="{C3380CC4-5D6E-409C-BE32-E72D297353CC}">
              <c16:uniqueId val="{00000005-46E6-4048-B23E-982B02F9F9D8}"/>
            </c:ext>
          </c:extLst>
        </c:ser>
        <c:ser>
          <c:idx val="4"/>
          <c:order val="2"/>
          <c:tx>
            <c:strRef>
              <c:f>Sheet1!$D$1</c:f>
              <c:strCache>
                <c:ptCount val="1"/>
                <c:pt idx="0">
                  <c:v>White</c:v>
                </c:pt>
              </c:strCache>
            </c:strRef>
          </c:tx>
          <c:spPr>
            <a:ln w="25400" cap="rnd">
              <a:noFill/>
              <a:round/>
            </a:ln>
            <a:effectLst/>
          </c:spPr>
          <c:marker>
            <c:symbol val="circle"/>
            <c:size val="9"/>
            <c:spPr>
              <a:solidFill>
                <a:schemeClr val="accent6"/>
              </a:solidFill>
              <a:ln w="9525">
                <a:noFill/>
              </a:ln>
              <a:effectLst/>
            </c:spPr>
          </c:marker>
          <c:cat>
            <c:strRef>
              <c:f>Sheet1!$A$2:$A$52</c:f>
              <c:strCache>
                <c:ptCount val="51"/>
                <c:pt idx="0">
                  <c:v>Vermont</c:v>
                </c:pt>
                <c:pt idx="1">
                  <c:v>Maine</c:v>
                </c:pt>
                <c:pt idx="2">
                  <c:v>Idaho</c:v>
                </c:pt>
                <c:pt idx="3">
                  <c:v>Hawaii</c:v>
                </c:pt>
                <c:pt idx="4">
                  <c:v>New Hampshire</c:v>
                </c:pt>
                <c:pt idx="5">
                  <c:v>Massachusetts</c:v>
                </c:pt>
                <c:pt idx="6">
                  <c:v>Rhode Island</c:v>
                </c:pt>
                <c:pt idx="7">
                  <c:v>Connecticut</c:v>
                </c:pt>
                <c:pt idx="8">
                  <c:v>Oregon</c:v>
                </c:pt>
                <c:pt idx="9">
                  <c:v>Colorado</c:v>
                </c:pt>
                <c:pt idx="10">
                  <c:v>New Mexico</c:v>
                </c:pt>
                <c:pt idx="11">
                  <c:v>Washington</c:v>
                </c:pt>
                <c:pt idx="12">
                  <c:v>Alaska</c:v>
                </c:pt>
                <c:pt idx="13">
                  <c:v>Wyoming</c:v>
                </c:pt>
                <c:pt idx="14">
                  <c:v>Arizona</c:v>
                </c:pt>
                <c:pt idx="15">
                  <c:v>Maryland</c:v>
                </c:pt>
                <c:pt idx="16">
                  <c:v>Virginia</c:v>
                </c:pt>
                <c:pt idx="17">
                  <c:v>Delaware</c:v>
                </c:pt>
                <c:pt idx="18">
                  <c:v>Florida</c:v>
                </c:pt>
                <c:pt idx="19">
                  <c:v>New York</c:v>
                </c:pt>
                <c:pt idx="20">
                  <c:v>Utah</c:v>
                </c:pt>
                <c:pt idx="21">
                  <c:v>New Jersey</c:v>
                </c:pt>
                <c:pt idx="22">
                  <c:v>North Carolina</c:v>
                </c:pt>
                <c:pt idx="23">
                  <c:v>Minnesota</c:v>
                </c:pt>
                <c:pt idx="24">
                  <c:v>California</c:v>
                </c:pt>
                <c:pt idx="25">
                  <c:v>Georgia</c:v>
                </c:pt>
                <c:pt idx="26">
                  <c:v>Indiana</c:v>
                </c:pt>
                <c:pt idx="27">
                  <c:v>Kansas</c:v>
                </c:pt>
                <c:pt idx="28">
                  <c:v>Iowa</c:v>
                </c:pt>
                <c:pt idx="29">
                  <c:v>Pennsylvania</c:v>
                </c:pt>
                <c:pt idx="30">
                  <c:v>Kentucky</c:v>
                </c:pt>
                <c:pt idx="31">
                  <c:v>South Carolina</c:v>
                </c:pt>
                <c:pt idx="32">
                  <c:v>West Virginia</c:v>
                </c:pt>
                <c:pt idx="33">
                  <c:v>Texas</c:v>
                </c:pt>
                <c:pt idx="34">
                  <c:v>Ohio</c:v>
                </c:pt>
                <c:pt idx="35">
                  <c:v>Alabama</c:v>
                </c:pt>
                <c:pt idx="36">
                  <c:v>Nevada</c:v>
                </c:pt>
                <c:pt idx="37">
                  <c:v>Illinois</c:v>
                </c:pt>
                <c:pt idx="38">
                  <c:v>Wisconsin</c:v>
                </c:pt>
                <c:pt idx="39">
                  <c:v>Missouri</c:v>
                </c:pt>
                <c:pt idx="40">
                  <c:v>Louisiana</c:v>
                </c:pt>
                <c:pt idx="41">
                  <c:v>District of Columbia</c:v>
                </c:pt>
                <c:pt idx="42">
                  <c:v>Michigan</c:v>
                </c:pt>
                <c:pt idx="43">
                  <c:v>Tennessee</c:v>
                </c:pt>
                <c:pt idx="44">
                  <c:v>Nebraska</c:v>
                </c:pt>
                <c:pt idx="45">
                  <c:v>Arkansas</c:v>
                </c:pt>
                <c:pt idx="46">
                  <c:v>Montana</c:v>
                </c:pt>
                <c:pt idx="47">
                  <c:v>Oklahoma</c:v>
                </c:pt>
                <c:pt idx="48">
                  <c:v>North Dakota</c:v>
                </c:pt>
                <c:pt idx="49">
                  <c:v>South Dakota</c:v>
                </c:pt>
                <c:pt idx="50">
                  <c:v>Mississippi</c:v>
                </c:pt>
              </c:strCache>
            </c:strRef>
          </c:cat>
          <c:val>
            <c:numRef>
              <c:f>Sheet1!$D$2:$D$52</c:f>
              <c:numCache>
                <c:formatCode>0.0</c:formatCode>
                <c:ptCount val="51"/>
                <c:pt idx="0">
                  <c:v>62.677061870000003</c:v>
                </c:pt>
                <c:pt idx="1">
                  <c:v>66.602197360000005</c:v>
                </c:pt>
                <c:pt idx="2">
                  <c:v>64.374289009999998</c:v>
                </c:pt>
                <c:pt idx="3">
                  <c:v>69.910680339999999</c:v>
                </c:pt>
                <c:pt idx="4">
                  <c:v>61.940142620000003</c:v>
                </c:pt>
                <c:pt idx="5">
                  <c:v>56.686752820000002</c:v>
                </c:pt>
                <c:pt idx="6">
                  <c:v>70.409657670000001</c:v>
                </c:pt>
                <c:pt idx="7">
                  <c:v>57.426650379999998</c:v>
                </c:pt>
                <c:pt idx="8">
                  <c:v>63.478113229999998</c:v>
                </c:pt>
                <c:pt idx="9">
                  <c:v>55.686418979999999</c:v>
                </c:pt>
                <c:pt idx="10">
                  <c:v>78.265475390000006</c:v>
                </c:pt>
                <c:pt idx="11">
                  <c:v>62.989218579999999</c:v>
                </c:pt>
                <c:pt idx="12">
                  <c:v>59.887231270000001</c:v>
                </c:pt>
                <c:pt idx="13">
                  <c:v>71.605082429999996</c:v>
                </c:pt>
                <c:pt idx="14">
                  <c:v>72.495419010000006</c:v>
                </c:pt>
                <c:pt idx="15">
                  <c:v>73.940555079999996</c:v>
                </c:pt>
                <c:pt idx="16">
                  <c:v>71.759549939999999</c:v>
                </c:pt>
                <c:pt idx="17">
                  <c:v>75.524674169999997</c:v>
                </c:pt>
                <c:pt idx="18">
                  <c:v>81.644586090000004</c:v>
                </c:pt>
                <c:pt idx="19">
                  <c:v>67.622839819999996</c:v>
                </c:pt>
                <c:pt idx="20">
                  <c:v>61.25395254</c:v>
                </c:pt>
                <c:pt idx="21">
                  <c:v>67.012800600000006</c:v>
                </c:pt>
                <c:pt idx="22">
                  <c:v>78.199606149999994</c:v>
                </c:pt>
                <c:pt idx="23">
                  <c:v>53.05906641</c:v>
                </c:pt>
                <c:pt idx="24">
                  <c:v>69.845607040000004</c:v>
                </c:pt>
                <c:pt idx="25">
                  <c:v>88.386046640000004</c:v>
                </c:pt>
                <c:pt idx="26">
                  <c:v>90.157971230000001</c:v>
                </c:pt>
                <c:pt idx="27">
                  <c:v>80.646082680000006</c:v>
                </c:pt>
                <c:pt idx="28">
                  <c:v>76.046146559999997</c:v>
                </c:pt>
                <c:pt idx="29">
                  <c:v>73.783774359999995</c:v>
                </c:pt>
                <c:pt idx="30">
                  <c:v>109.81715920000001</c:v>
                </c:pt>
                <c:pt idx="31">
                  <c:v>82.611589109999997</c:v>
                </c:pt>
                <c:pt idx="32">
                  <c:v>116.175892</c:v>
                </c:pt>
                <c:pt idx="33">
                  <c:v>90.45148399</c:v>
                </c:pt>
                <c:pt idx="34">
                  <c:v>87.331198130000004</c:v>
                </c:pt>
                <c:pt idx="35">
                  <c:v>99.701720969999997</c:v>
                </c:pt>
                <c:pt idx="36">
                  <c:v>95.77133723</c:v>
                </c:pt>
                <c:pt idx="37">
                  <c:v>74.194152700000004</c:v>
                </c:pt>
                <c:pt idx="38">
                  <c:v>63.112914600000003</c:v>
                </c:pt>
                <c:pt idx="39">
                  <c:v>88.817956229999993</c:v>
                </c:pt>
                <c:pt idx="40">
                  <c:v>95.571595290000005</c:v>
                </c:pt>
                <c:pt idx="41">
                  <c:v>34.030719210000001</c:v>
                </c:pt>
                <c:pt idx="42">
                  <c:v>77.580499070000002</c:v>
                </c:pt>
                <c:pt idx="43">
                  <c:v>105.91060709999999</c:v>
                </c:pt>
                <c:pt idx="44">
                  <c:v>68.596147560000006</c:v>
                </c:pt>
                <c:pt idx="45">
                  <c:v>119.76790870000001</c:v>
                </c:pt>
                <c:pt idx="46">
                  <c:v>63.136895549999998</c:v>
                </c:pt>
                <c:pt idx="47">
                  <c:v>129.32419469999999</c:v>
                </c:pt>
                <c:pt idx="48">
                  <c:v>69.380684860000002</c:v>
                </c:pt>
                <c:pt idx="49">
                  <c:v>68.547447559999995</c:v>
                </c:pt>
                <c:pt idx="50">
                  <c:v>117.9432465</c:v>
                </c:pt>
              </c:numCache>
            </c:numRef>
          </c:val>
          <c:smooth val="0"/>
          <c:extLst>
            <c:ext xmlns:c16="http://schemas.microsoft.com/office/drawing/2014/chart" uri="{C3380CC4-5D6E-409C-BE32-E72D297353CC}">
              <c16:uniqueId val="{00000001-C01F-4E74-94C9-47DBD982C684}"/>
            </c:ext>
          </c:extLst>
        </c:ser>
        <c:ser>
          <c:idx val="0"/>
          <c:order val="3"/>
          <c:tx>
            <c:strRef>
              <c:f>Sheet1!$E$1</c:f>
              <c:strCache>
                <c:ptCount val="1"/>
                <c:pt idx="0">
                  <c:v>AANHPI</c:v>
                </c:pt>
              </c:strCache>
            </c:strRef>
          </c:tx>
          <c:spPr>
            <a:ln w="25400" cap="rnd">
              <a:noFill/>
              <a:round/>
            </a:ln>
            <a:effectLst/>
          </c:spPr>
          <c:marker>
            <c:symbol val="circle"/>
            <c:size val="9"/>
            <c:spPr>
              <a:solidFill>
                <a:schemeClr val="accent2"/>
              </a:solidFill>
              <a:ln w="9525">
                <a:noFill/>
              </a:ln>
              <a:effectLst/>
            </c:spPr>
          </c:marker>
          <c:cat>
            <c:strRef>
              <c:f>Sheet1!$A$2:$A$52</c:f>
              <c:strCache>
                <c:ptCount val="51"/>
                <c:pt idx="0">
                  <c:v>Vermont</c:v>
                </c:pt>
                <c:pt idx="1">
                  <c:v>Maine</c:v>
                </c:pt>
                <c:pt idx="2">
                  <c:v>Idaho</c:v>
                </c:pt>
                <c:pt idx="3">
                  <c:v>Hawaii</c:v>
                </c:pt>
                <c:pt idx="4">
                  <c:v>New Hampshire</c:v>
                </c:pt>
                <c:pt idx="5">
                  <c:v>Massachusetts</c:v>
                </c:pt>
                <c:pt idx="6">
                  <c:v>Rhode Island</c:v>
                </c:pt>
                <c:pt idx="7">
                  <c:v>Connecticut</c:v>
                </c:pt>
                <c:pt idx="8">
                  <c:v>Oregon</c:v>
                </c:pt>
                <c:pt idx="9">
                  <c:v>Colorado</c:v>
                </c:pt>
                <c:pt idx="10">
                  <c:v>New Mexico</c:v>
                </c:pt>
                <c:pt idx="11">
                  <c:v>Washington</c:v>
                </c:pt>
                <c:pt idx="12">
                  <c:v>Alaska</c:v>
                </c:pt>
                <c:pt idx="13">
                  <c:v>Wyoming</c:v>
                </c:pt>
                <c:pt idx="14">
                  <c:v>Arizona</c:v>
                </c:pt>
                <c:pt idx="15">
                  <c:v>Maryland</c:v>
                </c:pt>
                <c:pt idx="16">
                  <c:v>Virginia</c:v>
                </c:pt>
                <c:pt idx="17">
                  <c:v>Delaware</c:v>
                </c:pt>
                <c:pt idx="18">
                  <c:v>Florida</c:v>
                </c:pt>
                <c:pt idx="19">
                  <c:v>New York</c:v>
                </c:pt>
                <c:pt idx="20">
                  <c:v>Utah</c:v>
                </c:pt>
                <c:pt idx="21">
                  <c:v>New Jersey</c:v>
                </c:pt>
                <c:pt idx="22">
                  <c:v>North Carolina</c:v>
                </c:pt>
                <c:pt idx="23">
                  <c:v>Minnesota</c:v>
                </c:pt>
                <c:pt idx="24">
                  <c:v>California</c:v>
                </c:pt>
                <c:pt idx="25">
                  <c:v>Georgia</c:v>
                </c:pt>
                <c:pt idx="26">
                  <c:v>Indiana</c:v>
                </c:pt>
                <c:pt idx="27">
                  <c:v>Kansas</c:v>
                </c:pt>
                <c:pt idx="28">
                  <c:v>Iowa</c:v>
                </c:pt>
                <c:pt idx="29">
                  <c:v>Pennsylvania</c:v>
                </c:pt>
                <c:pt idx="30">
                  <c:v>Kentucky</c:v>
                </c:pt>
                <c:pt idx="31">
                  <c:v>South Carolina</c:v>
                </c:pt>
                <c:pt idx="32">
                  <c:v>West Virginia</c:v>
                </c:pt>
                <c:pt idx="33">
                  <c:v>Texas</c:v>
                </c:pt>
                <c:pt idx="34">
                  <c:v>Ohio</c:v>
                </c:pt>
                <c:pt idx="35">
                  <c:v>Alabama</c:v>
                </c:pt>
                <c:pt idx="36">
                  <c:v>Nevada</c:v>
                </c:pt>
                <c:pt idx="37">
                  <c:v>Illinois</c:v>
                </c:pt>
                <c:pt idx="38">
                  <c:v>Wisconsin</c:v>
                </c:pt>
                <c:pt idx="39">
                  <c:v>Missouri</c:v>
                </c:pt>
                <c:pt idx="40">
                  <c:v>Louisiana</c:v>
                </c:pt>
                <c:pt idx="41">
                  <c:v>District of Columbia</c:v>
                </c:pt>
                <c:pt idx="42">
                  <c:v>Michigan</c:v>
                </c:pt>
                <c:pt idx="43">
                  <c:v>Tennessee</c:v>
                </c:pt>
                <c:pt idx="44">
                  <c:v>Nebraska</c:v>
                </c:pt>
                <c:pt idx="45">
                  <c:v>Arkansas</c:v>
                </c:pt>
                <c:pt idx="46">
                  <c:v>Montana</c:v>
                </c:pt>
                <c:pt idx="47">
                  <c:v>Oklahoma</c:v>
                </c:pt>
                <c:pt idx="48">
                  <c:v>North Dakota</c:v>
                </c:pt>
                <c:pt idx="49">
                  <c:v>South Dakota</c:v>
                </c:pt>
                <c:pt idx="50">
                  <c:v>Mississippi</c:v>
                </c:pt>
              </c:strCache>
            </c:strRef>
          </c:cat>
          <c:val>
            <c:numRef>
              <c:f>Sheet1!$E$2:$E$52</c:f>
            </c:numRef>
          </c:val>
          <c:smooth val="0"/>
          <c:extLst>
            <c:ext xmlns:c16="http://schemas.microsoft.com/office/drawing/2014/chart" uri="{C3380CC4-5D6E-409C-BE32-E72D297353CC}">
              <c16:uniqueId val="{00000001-956A-48DB-8CA0-25CEF6F59D96}"/>
            </c:ext>
          </c:extLst>
        </c:ser>
        <c:ser>
          <c:idx val="1"/>
          <c:order val="4"/>
          <c:tx>
            <c:strRef>
              <c:f>Sheet1!$F$1</c:f>
              <c:strCache>
                <c:ptCount val="1"/>
                <c:pt idx="0">
                  <c:v>AIAN</c:v>
                </c:pt>
              </c:strCache>
            </c:strRef>
          </c:tx>
          <c:spPr>
            <a:ln w="25400" cap="rnd">
              <a:noFill/>
              <a:round/>
            </a:ln>
            <a:effectLst/>
          </c:spPr>
          <c:marker>
            <c:symbol val="circle"/>
            <c:size val="9"/>
            <c:spPr>
              <a:solidFill>
                <a:schemeClr val="tx1"/>
              </a:solidFill>
              <a:ln w="9525">
                <a:noFill/>
              </a:ln>
              <a:effectLst/>
            </c:spPr>
          </c:marker>
          <c:cat>
            <c:strRef>
              <c:f>Sheet1!$A$2:$A$52</c:f>
              <c:strCache>
                <c:ptCount val="51"/>
                <c:pt idx="0">
                  <c:v>Vermont</c:v>
                </c:pt>
                <c:pt idx="1">
                  <c:v>Maine</c:v>
                </c:pt>
                <c:pt idx="2">
                  <c:v>Idaho</c:v>
                </c:pt>
                <c:pt idx="3">
                  <c:v>Hawaii</c:v>
                </c:pt>
                <c:pt idx="4">
                  <c:v>New Hampshire</c:v>
                </c:pt>
                <c:pt idx="5">
                  <c:v>Massachusetts</c:v>
                </c:pt>
                <c:pt idx="6">
                  <c:v>Rhode Island</c:v>
                </c:pt>
                <c:pt idx="7">
                  <c:v>Connecticut</c:v>
                </c:pt>
                <c:pt idx="8">
                  <c:v>Oregon</c:v>
                </c:pt>
                <c:pt idx="9">
                  <c:v>Colorado</c:v>
                </c:pt>
                <c:pt idx="10">
                  <c:v>New Mexico</c:v>
                </c:pt>
                <c:pt idx="11">
                  <c:v>Washington</c:v>
                </c:pt>
                <c:pt idx="12">
                  <c:v>Alaska</c:v>
                </c:pt>
                <c:pt idx="13">
                  <c:v>Wyoming</c:v>
                </c:pt>
                <c:pt idx="14">
                  <c:v>Arizona</c:v>
                </c:pt>
                <c:pt idx="15">
                  <c:v>Maryland</c:v>
                </c:pt>
                <c:pt idx="16">
                  <c:v>Virginia</c:v>
                </c:pt>
                <c:pt idx="17">
                  <c:v>Delaware</c:v>
                </c:pt>
                <c:pt idx="18">
                  <c:v>Florida</c:v>
                </c:pt>
                <c:pt idx="19">
                  <c:v>New York</c:v>
                </c:pt>
                <c:pt idx="20">
                  <c:v>Utah</c:v>
                </c:pt>
                <c:pt idx="21">
                  <c:v>New Jersey</c:v>
                </c:pt>
                <c:pt idx="22">
                  <c:v>North Carolina</c:v>
                </c:pt>
                <c:pt idx="23">
                  <c:v>Minnesota</c:v>
                </c:pt>
                <c:pt idx="24">
                  <c:v>California</c:v>
                </c:pt>
                <c:pt idx="25">
                  <c:v>Georgia</c:v>
                </c:pt>
                <c:pt idx="26">
                  <c:v>Indiana</c:v>
                </c:pt>
                <c:pt idx="27">
                  <c:v>Kansas</c:v>
                </c:pt>
                <c:pt idx="28">
                  <c:v>Iowa</c:v>
                </c:pt>
                <c:pt idx="29">
                  <c:v>Pennsylvania</c:v>
                </c:pt>
                <c:pt idx="30">
                  <c:v>Kentucky</c:v>
                </c:pt>
                <c:pt idx="31">
                  <c:v>South Carolina</c:v>
                </c:pt>
                <c:pt idx="32">
                  <c:v>West Virginia</c:v>
                </c:pt>
                <c:pt idx="33">
                  <c:v>Texas</c:v>
                </c:pt>
                <c:pt idx="34">
                  <c:v>Ohio</c:v>
                </c:pt>
                <c:pt idx="35">
                  <c:v>Alabama</c:v>
                </c:pt>
                <c:pt idx="36">
                  <c:v>Nevada</c:v>
                </c:pt>
                <c:pt idx="37">
                  <c:v>Illinois</c:v>
                </c:pt>
                <c:pt idx="38">
                  <c:v>Wisconsin</c:v>
                </c:pt>
                <c:pt idx="39">
                  <c:v>Missouri</c:v>
                </c:pt>
                <c:pt idx="40">
                  <c:v>Louisiana</c:v>
                </c:pt>
                <c:pt idx="41">
                  <c:v>District of Columbia</c:v>
                </c:pt>
                <c:pt idx="42">
                  <c:v>Michigan</c:v>
                </c:pt>
                <c:pt idx="43">
                  <c:v>Tennessee</c:v>
                </c:pt>
                <c:pt idx="44">
                  <c:v>Nebraska</c:v>
                </c:pt>
                <c:pt idx="45">
                  <c:v>Arkansas</c:v>
                </c:pt>
                <c:pt idx="46">
                  <c:v>Montana</c:v>
                </c:pt>
                <c:pt idx="47">
                  <c:v>Oklahoma</c:v>
                </c:pt>
                <c:pt idx="48">
                  <c:v>North Dakota</c:v>
                </c:pt>
                <c:pt idx="49">
                  <c:v>South Dakota</c:v>
                </c:pt>
                <c:pt idx="50">
                  <c:v>Mississippi</c:v>
                </c:pt>
              </c:strCache>
            </c:strRef>
          </c:cat>
          <c:val>
            <c:numRef>
              <c:f>Sheet1!$F$2:$F$52</c:f>
              <c:numCache>
                <c:formatCode>0.0</c:formatCode>
                <c:ptCount val="51"/>
                <c:pt idx="1">
                  <c:v>85.143566379999996</c:v>
                </c:pt>
                <c:pt idx="2">
                  <c:v>86.600472730000007</c:v>
                </c:pt>
                <c:pt idx="8">
                  <c:v>64.363579040000005</c:v>
                </c:pt>
                <c:pt idx="9">
                  <c:v>85.606004310000003</c:v>
                </c:pt>
                <c:pt idx="10">
                  <c:v>117.5963519</c:v>
                </c:pt>
                <c:pt idx="11">
                  <c:v>121.0852038</c:v>
                </c:pt>
                <c:pt idx="12">
                  <c:v>123.6308903</c:v>
                </c:pt>
                <c:pt idx="13">
                  <c:v>124.1152537</c:v>
                </c:pt>
                <c:pt idx="14">
                  <c:v>117.9319028</c:v>
                </c:pt>
                <c:pt idx="15">
                  <c:v>48.86952239</c:v>
                </c:pt>
                <c:pt idx="16">
                  <c:v>47.188963579999999</c:v>
                </c:pt>
                <c:pt idx="18">
                  <c:v>51.773906940000003</c:v>
                </c:pt>
                <c:pt idx="19">
                  <c:v>48.965326050000002</c:v>
                </c:pt>
                <c:pt idx="20">
                  <c:v>138.6956184</c:v>
                </c:pt>
                <c:pt idx="22">
                  <c:v>117.2183556</c:v>
                </c:pt>
                <c:pt idx="23">
                  <c:v>143.10597609999999</c:v>
                </c:pt>
                <c:pt idx="24">
                  <c:v>100.5677005</c:v>
                </c:pt>
                <c:pt idx="27">
                  <c:v>127.08213019999999</c:v>
                </c:pt>
                <c:pt idx="28">
                  <c:v>155.93687840000001</c:v>
                </c:pt>
                <c:pt idx="33">
                  <c:v>37.023401909999997</c:v>
                </c:pt>
                <c:pt idx="34">
                  <c:v>45.032070240000003</c:v>
                </c:pt>
                <c:pt idx="35">
                  <c:v>50.690905530000002</c:v>
                </c:pt>
                <c:pt idx="36">
                  <c:v>107.4088869</c:v>
                </c:pt>
                <c:pt idx="38">
                  <c:v>147.2586226</c:v>
                </c:pt>
                <c:pt idx="39">
                  <c:v>57.859740780000003</c:v>
                </c:pt>
                <c:pt idx="40">
                  <c:v>48.178301679999997</c:v>
                </c:pt>
                <c:pt idx="42">
                  <c:v>95.753371150000007</c:v>
                </c:pt>
                <c:pt idx="43">
                  <c:v>51.714917890000002</c:v>
                </c:pt>
                <c:pt idx="44">
                  <c:v>193.10910920000001</c:v>
                </c:pt>
                <c:pt idx="46">
                  <c:v>198.8617275</c:v>
                </c:pt>
                <c:pt idx="47">
                  <c:v>173.17343750000001</c:v>
                </c:pt>
                <c:pt idx="48">
                  <c:v>206.71539580000001</c:v>
                </c:pt>
                <c:pt idx="49">
                  <c:v>215.08146819999999</c:v>
                </c:pt>
                <c:pt idx="50">
                  <c:v>219.35281180000001</c:v>
                </c:pt>
              </c:numCache>
            </c:numRef>
          </c:val>
          <c:smooth val="0"/>
          <c:extLst>
            <c:ext xmlns:c16="http://schemas.microsoft.com/office/drawing/2014/chart" uri="{C3380CC4-5D6E-409C-BE32-E72D297353CC}">
              <c16:uniqueId val="{00000002-956A-48DB-8CA0-25CEF6F59D96}"/>
            </c:ext>
          </c:extLst>
        </c:ser>
        <c:dLbls>
          <c:showLegendKey val="0"/>
          <c:showVal val="0"/>
          <c:showCatName val="0"/>
          <c:showSerName val="0"/>
          <c:showPercent val="0"/>
          <c:showBubbleSize val="0"/>
        </c:dLbls>
        <c:dropLines>
          <c:spPr>
            <a:ln w="19050" cap="flat" cmpd="sng" algn="ctr">
              <a:solidFill>
                <a:schemeClr val="tx1">
                  <a:lumMod val="10000"/>
                  <a:lumOff val="90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84944096"/>
        <c:crosses val="autoZero"/>
        <c:auto val="1"/>
        <c:lblAlgn val="ctr"/>
        <c:lblOffset val="100"/>
        <c:noMultiLvlLbl val="0"/>
      </c:catAx>
      <c:valAx>
        <c:axId val="1584944096"/>
        <c:scaling>
          <c:orientation val="minMax"/>
          <c:max val="225"/>
          <c:min val="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348965392"/>
        <c:crosses val="autoZero"/>
        <c:crossBetween val="between"/>
        <c:majorUnit val="50"/>
      </c:valAx>
      <c:spPr>
        <a:noFill/>
        <a:ln w="25400">
          <a:noFill/>
        </a:ln>
        <a:effectLst/>
      </c:spPr>
    </c:plotArea>
    <c:legend>
      <c:legendPos val="t"/>
      <c:layout>
        <c:manualLayout>
          <c:xMode val="edge"/>
          <c:yMode val="edge"/>
          <c:x val="0.3821252507638318"/>
          <c:y val="2.0097199763791967E-2"/>
          <c:w val="0.23716045296749838"/>
          <c:h val="6.456528728314080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424016442389149E-2"/>
          <c:y val="3.3820663878664947E-2"/>
          <c:w val="0.9589322445805385"/>
          <c:h val="0.75387313088607188"/>
        </c:manualLayout>
      </c:layout>
      <c:lineChart>
        <c:grouping val="standard"/>
        <c:varyColors val="0"/>
        <c:ser>
          <c:idx val="2"/>
          <c:order val="0"/>
          <c:tx>
            <c:strRef>
              <c:f>Sheet1!$B$1</c:f>
              <c:strCache>
                <c:ptCount val="1"/>
                <c:pt idx="0">
                  <c:v>AANHPI</c:v>
                </c:pt>
              </c:strCache>
            </c:strRef>
          </c:tx>
          <c:spPr>
            <a:ln w="28575" cap="rnd">
              <a:noFill/>
              <a:round/>
            </a:ln>
            <a:effectLst/>
          </c:spPr>
          <c:marker>
            <c:symbol val="circle"/>
            <c:size val="9"/>
            <c:spPr>
              <a:solidFill>
                <a:schemeClr val="accent2"/>
              </a:solidFill>
              <a:ln w="9525">
                <a:noFill/>
              </a:ln>
              <a:effectLst/>
            </c:spPr>
          </c:marker>
          <c:cat>
            <c:strRef>
              <c:f>Sheet1!$A$2:$A$52</c:f>
              <c:strCache>
                <c:ptCount val="51"/>
                <c:pt idx="0">
                  <c:v>North Dakota</c:v>
                </c:pt>
                <c:pt idx="1">
                  <c:v>Maine</c:v>
                </c:pt>
                <c:pt idx="2">
                  <c:v>Massachusetts</c:v>
                </c:pt>
                <c:pt idx="3">
                  <c:v>Montana</c:v>
                </c:pt>
                <c:pt idx="4">
                  <c:v>Iowa</c:v>
                </c:pt>
                <c:pt idx="5">
                  <c:v>Vermont</c:v>
                </c:pt>
                <c:pt idx="6">
                  <c:v>Rhode Island</c:v>
                </c:pt>
                <c:pt idx="7">
                  <c:v>Alaska</c:v>
                </c:pt>
                <c:pt idx="8">
                  <c:v>New Hampshire</c:v>
                </c:pt>
                <c:pt idx="9">
                  <c:v>South Dakota</c:v>
                </c:pt>
                <c:pt idx="10">
                  <c:v>Wyoming</c:v>
                </c:pt>
                <c:pt idx="11">
                  <c:v>Oregon</c:v>
                </c:pt>
                <c:pt idx="12">
                  <c:v>Utah</c:v>
                </c:pt>
                <c:pt idx="13">
                  <c:v>Colorado</c:v>
                </c:pt>
                <c:pt idx="14">
                  <c:v>Washington</c:v>
                </c:pt>
                <c:pt idx="15">
                  <c:v>Idaho</c:v>
                </c:pt>
                <c:pt idx="16">
                  <c:v>New Mexico</c:v>
                </c:pt>
                <c:pt idx="17">
                  <c:v>Hawaii</c:v>
                </c:pt>
                <c:pt idx="18">
                  <c:v>Kansas</c:v>
                </c:pt>
                <c:pt idx="19">
                  <c:v>Florida</c:v>
                </c:pt>
                <c:pt idx="20">
                  <c:v>Connecticut</c:v>
                </c:pt>
                <c:pt idx="21">
                  <c:v>New York</c:v>
                </c:pt>
                <c:pt idx="22">
                  <c:v>North Carolina</c:v>
                </c:pt>
                <c:pt idx="23">
                  <c:v>Georgia</c:v>
                </c:pt>
                <c:pt idx="24">
                  <c:v>Minnesota</c:v>
                </c:pt>
                <c:pt idx="25">
                  <c:v>Arkansas</c:v>
                </c:pt>
                <c:pt idx="26">
                  <c:v>Indiana</c:v>
                </c:pt>
                <c:pt idx="27">
                  <c:v>Maryland</c:v>
                </c:pt>
                <c:pt idx="28">
                  <c:v>Ohio</c:v>
                </c:pt>
                <c:pt idx="29">
                  <c:v>Missouri</c:v>
                </c:pt>
                <c:pt idx="30">
                  <c:v>Kentucky</c:v>
                </c:pt>
                <c:pt idx="31">
                  <c:v>Mississippi</c:v>
                </c:pt>
                <c:pt idx="32">
                  <c:v>South Carolina</c:v>
                </c:pt>
                <c:pt idx="33">
                  <c:v>New Jersey</c:v>
                </c:pt>
                <c:pt idx="34">
                  <c:v>Virginia</c:v>
                </c:pt>
                <c:pt idx="35">
                  <c:v>Alabama</c:v>
                </c:pt>
                <c:pt idx="36">
                  <c:v>Pennsylvania</c:v>
                </c:pt>
                <c:pt idx="37">
                  <c:v>Michigan</c:v>
                </c:pt>
                <c:pt idx="38">
                  <c:v>Louisiana</c:v>
                </c:pt>
                <c:pt idx="39">
                  <c:v>California</c:v>
                </c:pt>
                <c:pt idx="40">
                  <c:v>Wisconsin</c:v>
                </c:pt>
                <c:pt idx="41">
                  <c:v>Texas</c:v>
                </c:pt>
                <c:pt idx="42">
                  <c:v>Delaware</c:v>
                </c:pt>
                <c:pt idx="43">
                  <c:v>Oklahoma</c:v>
                </c:pt>
                <c:pt idx="44">
                  <c:v>Tennessee</c:v>
                </c:pt>
                <c:pt idx="45">
                  <c:v>Arizona</c:v>
                </c:pt>
                <c:pt idx="46">
                  <c:v>Illinois</c:v>
                </c:pt>
                <c:pt idx="47">
                  <c:v>Nevada</c:v>
                </c:pt>
                <c:pt idx="48">
                  <c:v>District of Columbia</c:v>
                </c:pt>
                <c:pt idx="49">
                  <c:v>Nebraska</c:v>
                </c:pt>
                <c:pt idx="50">
                  <c:v>West Virginia</c:v>
                </c:pt>
              </c:strCache>
            </c:strRef>
          </c:cat>
          <c:val>
            <c:numRef>
              <c:f>Sheet1!$B$2:$B$52</c:f>
            </c:numRef>
          </c:val>
          <c:smooth val="0"/>
          <c:extLst>
            <c:ext xmlns:c16="http://schemas.microsoft.com/office/drawing/2014/chart" uri="{C3380CC4-5D6E-409C-BE32-E72D297353CC}">
              <c16:uniqueId val="{00000004-46E6-4048-B23E-982B02F9F9D8}"/>
            </c:ext>
          </c:extLst>
        </c:ser>
        <c:ser>
          <c:idx val="3"/>
          <c:order val="1"/>
          <c:tx>
            <c:strRef>
              <c:f>Sheet1!$C$1</c:f>
              <c:strCache>
                <c:ptCount val="1"/>
                <c:pt idx="0">
                  <c:v>AIAN</c:v>
                </c:pt>
              </c:strCache>
            </c:strRef>
          </c:tx>
          <c:spPr>
            <a:ln w="28575" cap="rnd">
              <a:noFill/>
              <a:round/>
            </a:ln>
            <a:effectLst/>
          </c:spPr>
          <c:marker>
            <c:symbol val="circle"/>
            <c:size val="9"/>
            <c:spPr>
              <a:solidFill>
                <a:schemeClr val="tx1"/>
              </a:solidFill>
              <a:ln w="9525">
                <a:noFill/>
              </a:ln>
              <a:effectLst/>
            </c:spPr>
          </c:marker>
          <c:cat>
            <c:strRef>
              <c:f>Sheet1!$A$2:$A$52</c:f>
              <c:strCache>
                <c:ptCount val="51"/>
                <c:pt idx="0">
                  <c:v>North Dakota</c:v>
                </c:pt>
                <c:pt idx="1">
                  <c:v>Maine</c:v>
                </c:pt>
                <c:pt idx="2">
                  <c:v>Massachusetts</c:v>
                </c:pt>
                <c:pt idx="3">
                  <c:v>Montana</c:v>
                </c:pt>
                <c:pt idx="4">
                  <c:v>Iowa</c:v>
                </c:pt>
                <c:pt idx="5">
                  <c:v>Vermont</c:v>
                </c:pt>
                <c:pt idx="6">
                  <c:v>Rhode Island</c:v>
                </c:pt>
                <c:pt idx="7">
                  <c:v>Alaska</c:v>
                </c:pt>
                <c:pt idx="8">
                  <c:v>New Hampshire</c:v>
                </c:pt>
                <c:pt idx="9">
                  <c:v>South Dakota</c:v>
                </c:pt>
                <c:pt idx="10">
                  <c:v>Wyoming</c:v>
                </c:pt>
                <c:pt idx="11">
                  <c:v>Oregon</c:v>
                </c:pt>
                <c:pt idx="12">
                  <c:v>Utah</c:v>
                </c:pt>
                <c:pt idx="13">
                  <c:v>Colorado</c:v>
                </c:pt>
                <c:pt idx="14">
                  <c:v>Washington</c:v>
                </c:pt>
                <c:pt idx="15">
                  <c:v>Idaho</c:v>
                </c:pt>
                <c:pt idx="16">
                  <c:v>New Mexico</c:v>
                </c:pt>
                <c:pt idx="17">
                  <c:v>Hawaii</c:v>
                </c:pt>
                <c:pt idx="18">
                  <c:v>Kansas</c:v>
                </c:pt>
                <c:pt idx="19">
                  <c:v>Florida</c:v>
                </c:pt>
                <c:pt idx="20">
                  <c:v>Connecticut</c:v>
                </c:pt>
                <c:pt idx="21">
                  <c:v>New York</c:v>
                </c:pt>
                <c:pt idx="22">
                  <c:v>North Carolina</c:v>
                </c:pt>
                <c:pt idx="23">
                  <c:v>Georgia</c:v>
                </c:pt>
                <c:pt idx="24">
                  <c:v>Minnesota</c:v>
                </c:pt>
                <c:pt idx="25">
                  <c:v>Arkansas</c:v>
                </c:pt>
                <c:pt idx="26">
                  <c:v>Indiana</c:v>
                </c:pt>
                <c:pt idx="27">
                  <c:v>Maryland</c:v>
                </c:pt>
                <c:pt idx="28">
                  <c:v>Ohio</c:v>
                </c:pt>
                <c:pt idx="29">
                  <c:v>Missouri</c:v>
                </c:pt>
                <c:pt idx="30">
                  <c:v>Kentucky</c:v>
                </c:pt>
                <c:pt idx="31">
                  <c:v>Mississippi</c:v>
                </c:pt>
                <c:pt idx="32">
                  <c:v>South Carolina</c:v>
                </c:pt>
                <c:pt idx="33">
                  <c:v>New Jersey</c:v>
                </c:pt>
                <c:pt idx="34">
                  <c:v>Virginia</c:v>
                </c:pt>
                <c:pt idx="35">
                  <c:v>Alabama</c:v>
                </c:pt>
                <c:pt idx="36">
                  <c:v>Pennsylvania</c:v>
                </c:pt>
                <c:pt idx="37">
                  <c:v>Michigan</c:v>
                </c:pt>
                <c:pt idx="38">
                  <c:v>Louisiana</c:v>
                </c:pt>
                <c:pt idx="39">
                  <c:v>California</c:v>
                </c:pt>
                <c:pt idx="40">
                  <c:v>Wisconsin</c:v>
                </c:pt>
                <c:pt idx="41">
                  <c:v>Texas</c:v>
                </c:pt>
                <c:pt idx="42">
                  <c:v>Delaware</c:v>
                </c:pt>
                <c:pt idx="43">
                  <c:v>Oklahoma</c:v>
                </c:pt>
                <c:pt idx="44">
                  <c:v>Tennessee</c:v>
                </c:pt>
                <c:pt idx="45">
                  <c:v>Arizona</c:v>
                </c:pt>
                <c:pt idx="46">
                  <c:v>Illinois</c:v>
                </c:pt>
                <c:pt idx="47">
                  <c:v>Nevada</c:v>
                </c:pt>
                <c:pt idx="48">
                  <c:v>District of Columbia</c:v>
                </c:pt>
                <c:pt idx="49">
                  <c:v>Nebraska</c:v>
                </c:pt>
                <c:pt idx="50">
                  <c:v>West Virginia</c:v>
                </c:pt>
              </c:strCache>
            </c:strRef>
          </c:cat>
          <c:val>
            <c:numRef>
              <c:f>Sheet1!$C$2:$C$52</c:f>
            </c:numRef>
          </c:val>
          <c:smooth val="0"/>
          <c:extLst>
            <c:ext xmlns:c16="http://schemas.microsoft.com/office/drawing/2014/chart" uri="{C3380CC4-5D6E-409C-BE32-E72D297353CC}">
              <c16:uniqueId val="{00000005-46E6-4048-B23E-982B02F9F9D8}"/>
            </c:ext>
          </c:extLst>
        </c:ser>
        <c:ser>
          <c:idx val="4"/>
          <c:order val="2"/>
          <c:tx>
            <c:strRef>
              <c:f>Sheet1!$D$1</c:f>
              <c:strCache>
                <c:ptCount val="1"/>
                <c:pt idx="0">
                  <c:v>Black</c:v>
                </c:pt>
              </c:strCache>
            </c:strRef>
          </c:tx>
          <c:spPr>
            <a:ln w="25400" cap="rnd">
              <a:noFill/>
              <a:round/>
            </a:ln>
            <a:effectLst/>
          </c:spPr>
          <c:marker>
            <c:symbol val="circle"/>
            <c:size val="9"/>
            <c:spPr>
              <a:solidFill>
                <a:schemeClr val="bg2"/>
              </a:solidFill>
              <a:ln w="9525">
                <a:noFill/>
              </a:ln>
              <a:effectLst/>
            </c:spPr>
          </c:marker>
          <c:cat>
            <c:strRef>
              <c:f>Sheet1!$A$2:$A$52</c:f>
              <c:strCache>
                <c:ptCount val="51"/>
                <c:pt idx="0">
                  <c:v>North Dakota</c:v>
                </c:pt>
                <c:pt idx="1">
                  <c:v>Maine</c:v>
                </c:pt>
                <c:pt idx="2">
                  <c:v>Massachusetts</c:v>
                </c:pt>
                <c:pt idx="3">
                  <c:v>Montana</c:v>
                </c:pt>
                <c:pt idx="4">
                  <c:v>Iowa</c:v>
                </c:pt>
                <c:pt idx="5">
                  <c:v>Vermont</c:v>
                </c:pt>
                <c:pt idx="6">
                  <c:v>Rhode Island</c:v>
                </c:pt>
                <c:pt idx="7">
                  <c:v>Alaska</c:v>
                </c:pt>
                <c:pt idx="8">
                  <c:v>New Hampshire</c:v>
                </c:pt>
                <c:pt idx="9">
                  <c:v>South Dakota</c:v>
                </c:pt>
                <c:pt idx="10">
                  <c:v>Wyoming</c:v>
                </c:pt>
                <c:pt idx="11">
                  <c:v>Oregon</c:v>
                </c:pt>
                <c:pt idx="12">
                  <c:v>Utah</c:v>
                </c:pt>
                <c:pt idx="13">
                  <c:v>Colorado</c:v>
                </c:pt>
                <c:pt idx="14">
                  <c:v>Washington</c:v>
                </c:pt>
                <c:pt idx="15">
                  <c:v>Idaho</c:v>
                </c:pt>
                <c:pt idx="16">
                  <c:v>New Mexico</c:v>
                </c:pt>
                <c:pt idx="17">
                  <c:v>Hawaii</c:v>
                </c:pt>
                <c:pt idx="18">
                  <c:v>Kansas</c:v>
                </c:pt>
                <c:pt idx="19">
                  <c:v>Florida</c:v>
                </c:pt>
                <c:pt idx="20">
                  <c:v>Connecticut</c:v>
                </c:pt>
                <c:pt idx="21">
                  <c:v>New York</c:v>
                </c:pt>
                <c:pt idx="22">
                  <c:v>North Carolina</c:v>
                </c:pt>
                <c:pt idx="23">
                  <c:v>Georgia</c:v>
                </c:pt>
                <c:pt idx="24">
                  <c:v>Minnesota</c:v>
                </c:pt>
                <c:pt idx="25">
                  <c:v>Arkansas</c:v>
                </c:pt>
                <c:pt idx="26">
                  <c:v>Indiana</c:v>
                </c:pt>
                <c:pt idx="27">
                  <c:v>Maryland</c:v>
                </c:pt>
                <c:pt idx="28">
                  <c:v>Ohio</c:v>
                </c:pt>
                <c:pt idx="29">
                  <c:v>Missouri</c:v>
                </c:pt>
                <c:pt idx="30">
                  <c:v>Kentucky</c:v>
                </c:pt>
                <c:pt idx="31">
                  <c:v>Mississippi</c:v>
                </c:pt>
                <c:pt idx="32">
                  <c:v>South Carolina</c:v>
                </c:pt>
                <c:pt idx="33">
                  <c:v>New Jersey</c:v>
                </c:pt>
                <c:pt idx="34">
                  <c:v>Virginia</c:v>
                </c:pt>
                <c:pt idx="35">
                  <c:v>Alabama</c:v>
                </c:pt>
                <c:pt idx="36">
                  <c:v>Pennsylvania</c:v>
                </c:pt>
                <c:pt idx="37">
                  <c:v>Michigan</c:v>
                </c:pt>
                <c:pt idx="38">
                  <c:v>Louisiana</c:v>
                </c:pt>
                <c:pt idx="39">
                  <c:v>California</c:v>
                </c:pt>
                <c:pt idx="40">
                  <c:v>Wisconsin</c:v>
                </c:pt>
                <c:pt idx="41">
                  <c:v>Texas</c:v>
                </c:pt>
                <c:pt idx="42">
                  <c:v>Delaware</c:v>
                </c:pt>
                <c:pt idx="43">
                  <c:v>Oklahoma</c:v>
                </c:pt>
                <c:pt idx="44">
                  <c:v>Tennessee</c:v>
                </c:pt>
                <c:pt idx="45">
                  <c:v>Arizona</c:v>
                </c:pt>
                <c:pt idx="46">
                  <c:v>Illinois</c:v>
                </c:pt>
                <c:pt idx="47">
                  <c:v>Nevada</c:v>
                </c:pt>
                <c:pt idx="48">
                  <c:v>District of Columbia</c:v>
                </c:pt>
                <c:pt idx="49">
                  <c:v>Nebraska</c:v>
                </c:pt>
                <c:pt idx="50">
                  <c:v>West Virginia</c:v>
                </c:pt>
              </c:strCache>
            </c:strRef>
          </c:cat>
          <c:val>
            <c:numRef>
              <c:f>Sheet1!$D$2:$D$52</c:f>
              <c:numCache>
                <c:formatCode>General</c:formatCode>
                <c:ptCount val="51"/>
                <c:pt idx="2">
                  <c:v>17.5</c:v>
                </c:pt>
                <c:pt idx="13">
                  <c:v>20</c:v>
                </c:pt>
                <c:pt idx="14">
                  <c:v>20.8</c:v>
                </c:pt>
                <c:pt idx="18">
                  <c:v>24.5</c:v>
                </c:pt>
                <c:pt idx="19">
                  <c:v>25.1</c:v>
                </c:pt>
                <c:pt idx="20">
                  <c:v>25.4</c:v>
                </c:pt>
                <c:pt idx="21">
                  <c:v>25.9</c:v>
                </c:pt>
                <c:pt idx="22">
                  <c:v>26.1</c:v>
                </c:pt>
                <c:pt idx="23">
                  <c:v>26.3</c:v>
                </c:pt>
                <c:pt idx="24">
                  <c:v>26.3</c:v>
                </c:pt>
                <c:pt idx="25">
                  <c:v>26.4</c:v>
                </c:pt>
                <c:pt idx="26">
                  <c:v>26.6</c:v>
                </c:pt>
                <c:pt idx="27">
                  <c:v>26.7</c:v>
                </c:pt>
                <c:pt idx="28">
                  <c:v>26.8</c:v>
                </c:pt>
                <c:pt idx="29">
                  <c:v>27</c:v>
                </c:pt>
                <c:pt idx="30">
                  <c:v>27.1</c:v>
                </c:pt>
                <c:pt idx="31">
                  <c:v>27.5</c:v>
                </c:pt>
                <c:pt idx="32">
                  <c:v>27.5</c:v>
                </c:pt>
                <c:pt idx="33">
                  <c:v>27.8</c:v>
                </c:pt>
                <c:pt idx="34">
                  <c:v>28.2</c:v>
                </c:pt>
                <c:pt idx="35">
                  <c:v>28.4</c:v>
                </c:pt>
                <c:pt idx="36">
                  <c:v>28.5</c:v>
                </c:pt>
                <c:pt idx="37">
                  <c:v>28.6</c:v>
                </c:pt>
                <c:pt idx="38">
                  <c:v>29</c:v>
                </c:pt>
                <c:pt idx="39">
                  <c:v>29.2</c:v>
                </c:pt>
                <c:pt idx="40">
                  <c:v>29.6</c:v>
                </c:pt>
                <c:pt idx="41">
                  <c:v>29.8</c:v>
                </c:pt>
                <c:pt idx="42">
                  <c:v>29.9</c:v>
                </c:pt>
                <c:pt idx="43">
                  <c:v>30.1</c:v>
                </c:pt>
                <c:pt idx="44">
                  <c:v>30.5</c:v>
                </c:pt>
                <c:pt idx="45">
                  <c:v>30.7</c:v>
                </c:pt>
                <c:pt idx="46">
                  <c:v>33.4</c:v>
                </c:pt>
                <c:pt idx="47">
                  <c:v>34.299999999999997</c:v>
                </c:pt>
                <c:pt idx="48">
                  <c:v>34.9</c:v>
                </c:pt>
                <c:pt idx="49">
                  <c:v>38.200000000000003</c:v>
                </c:pt>
                <c:pt idx="50">
                  <c:v>38.700000000000003</c:v>
                </c:pt>
              </c:numCache>
            </c:numRef>
          </c:val>
          <c:smooth val="0"/>
          <c:extLst>
            <c:ext xmlns:c16="http://schemas.microsoft.com/office/drawing/2014/chart" uri="{C3380CC4-5D6E-409C-BE32-E72D297353CC}">
              <c16:uniqueId val="{00000001-C01F-4E74-94C9-47DBD982C684}"/>
            </c:ext>
          </c:extLst>
        </c:ser>
        <c:ser>
          <c:idx val="0"/>
          <c:order val="3"/>
          <c:tx>
            <c:strRef>
              <c:f>Sheet1!$E$1</c:f>
              <c:strCache>
                <c:ptCount val="1"/>
                <c:pt idx="0">
                  <c:v>Latinx</c:v>
                </c:pt>
              </c:strCache>
            </c:strRef>
          </c:tx>
          <c:spPr>
            <a:ln w="25400" cap="rnd">
              <a:noFill/>
              <a:round/>
            </a:ln>
            <a:effectLst/>
          </c:spPr>
          <c:marker>
            <c:symbol val="circle"/>
            <c:size val="9"/>
            <c:spPr>
              <a:solidFill>
                <a:schemeClr val="accent4"/>
              </a:solidFill>
              <a:ln w="9525">
                <a:noFill/>
              </a:ln>
              <a:effectLst/>
            </c:spPr>
          </c:marker>
          <c:cat>
            <c:strRef>
              <c:f>Sheet1!$A$2:$A$52</c:f>
              <c:strCache>
                <c:ptCount val="51"/>
                <c:pt idx="0">
                  <c:v>North Dakota</c:v>
                </c:pt>
                <c:pt idx="1">
                  <c:v>Maine</c:v>
                </c:pt>
                <c:pt idx="2">
                  <c:v>Massachusetts</c:v>
                </c:pt>
                <c:pt idx="3">
                  <c:v>Montana</c:v>
                </c:pt>
                <c:pt idx="4">
                  <c:v>Iowa</c:v>
                </c:pt>
                <c:pt idx="5">
                  <c:v>Vermont</c:v>
                </c:pt>
                <c:pt idx="6">
                  <c:v>Rhode Island</c:v>
                </c:pt>
                <c:pt idx="7">
                  <c:v>Alaska</c:v>
                </c:pt>
                <c:pt idx="8">
                  <c:v>New Hampshire</c:v>
                </c:pt>
                <c:pt idx="9">
                  <c:v>South Dakota</c:v>
                </c:pt>
                <c:pt idx="10">
                  <c:v>Wyoming</c:v>
                </c:pt>
                <c:pt idx="11">
                  <c:v>Oregon</c:v>
                </c:pt>
                <c:pt idx="12">
                  <c:v>Utah</c:v>
                </c:pt>
                <c:pt idx="13">
                  <c:v>Colorado</c:v>
                </c:pt>
                <c:pt idx="14">
                  <c:v>Washington</c:v>
                </c:pt>
                <c:pt idx="15">
                  <c:v>Idaho</c:v>
                </c:pt>
                <c:pt idx="16">
                  <c:v>New Mexico</c:v>
                </c:pt>
                <c:pt idx="17">
                  <c:v>Hawaii</c:v>
                </c:pt>
                <c:pt idx="18">
                  <c:v>Kansas</c:v>
                </c:pt>
                <c:pt idx="19">
                  <c:v>Florida</c:v>
                </c:pt>
                <c:pt idx="20">
                  <c:v>Connecticut</c:v>
                </c:pt>
                <c:pt idx="21">
                  <c:v>New York</c:v>
                </c:pt>
                <c:pt idx="22">
                  <c:v>North Carolina</c:v>
                </c:pt>
                <c:pt idx="23">
                  <c:v>Georgia</c:v>
                </c:pt>
                <c:pt idx="24">
                  <c:v>Minnesota</c:v>
                </c:pt>
                <c:pt idx="25">
                  <c:v>Arkansas</c:v>
                </c:pt>
                <c:pt idx="26">
                  <c:v>Indiana</c:v>
                </c:pt>
                <c:pt idx="27">
                  <c:v>Maryland</c:v>
                </c:pt>
                <c:pt idx="28">
                  <c:v>Ohio</c:v>
                </c:pt>
                <c:pt idx="29">
                  <c:v>Missouri</c:v>
                </c:pt>
                <c:pt idx="30">
                  <c:v>Kentucky</c:v>
                </c:pt>
                <c:pt idx="31">
                  <c:v>Mississippi</c:v>
                </c:pt>
                <c:pt idx="32">
                  <c:v>South Carolina</c:v>
                </c:pt>
                <c:pt idx="33">
                  <c:v>New Jersey</c:v>
                </c:pt>
                <c:pt idx="34">
                  <c:v>Virginia</c:v>
                </c:pt>
                <c:pt idx="35">
                  <c:v>Alabama</c:v>
                </c:pt>
                <c:pt idx="36">
                  <c:v>Pennsylvania</c:v>
                </c:pt>
                <c:pt idx="37">
                  <c:v>Michigan</c:v>
                </c:pt>
                <c:pt idx="38">
                  <c:v>Louisiana</c:v>
                </c:pt>
                <c:pt idx="39">
                  <c:v>California</c:v>
                </c:pt>
                <c:pt idx="40">
                  <c:v>Wisconsin</c:v>
                </c:pt>
                <c:pt idx="41">
                  <c:v>Texas</c:v>
                </c:pt>
                <c:pt idx="42">
                  <c:v>Delaware</c:v>
                </c:pt>
                <c:pt idx="43">
                  <c:v>Oklahoma</c:v>
                </c:pt>
                <c:pt idx="44">
                  <c:v>Tennessee</c:v>
                </c:pt>
                <c:pt idx="45">
                  <c:v>Arizona</c:v>
                </c:pt>
                <c:pt idx="46">
                  <c:v>Illinois</c:v>
                </c:pt>
                <c:pt idx="47">
                  <c:v>Nevada</c:v>
                </c:pt>
                <c:pt idx="48">
                  <c:v>District of Columbia</c:v>
                </c:pt>
                <c:pt idx="49">
                  <c:v>Nebraska</c:v>
                </c:pt>
                <c:pt idx="50">
                  <c:v>West Virginia</c:v>
                </c:pt>
              </c:strCache>
            </c:strRef>
          </c:cat>
          <c:val>
            <c:numRef>
              <c:f>Sheet1!$E$2:$E$52</c:f>
            </c:numRef>
          </c:val>
          <c:smooth val="0"/>
          <c:extLst>
            <c:ext xmlns:c16="http://schemas.microsoft.com/office/drawing/2014/chart" uri="{C3380CC4-5D6E-409C-BE32-E72D297353CC}">
              <c16:uniqueId val="{00000000-562C-4586-A1D8-474F28830C69}"/>
            </c:ext>
          </c:extLst>
        </c:ser>
        <c:ser>
          <c:idx val="1"/>
          <c:order val="4"/>
          <c:tx>
            <c:strRef>
              <c:f>Sheet1!$F$1</c:f>
              <c:strCache>
                <c:ptCount val="1"/>
                <c:pt idx="0">
                  <c:v>White</c:v>
                </c:pt>
              </c:strCache>
            </c:strRef>
          </c:tx>
          <c:spPr>
            <a:ln w="25400" cap="rnd">
              <a:noFill/>
              <a:round/>
            </a:ln>
            <a:effectLst/>
          </c:spPr>
          <c:marker>
            <c:symbol val="circle"/>
            <c:size val="9"/>
            <c:spPr>
              <a:solidFill>
                <a:schemeClr val="accent6"/>
              </a:solidFill>
              <a:ln w="9525">
                <a:noFill/>
              </a:ln>
              <a:effectLst/>
            </c:spPr>
          </c:marker>
          <c:cat>
            <c:strRef>
              <c:f>Sheet1!$A$2:$A$52</c:f>
              <c:strCache>
                <c:ptCount val="51"/>
                <c:pt idx="0">
                  <c:v>North Dakota</c:v>
                </c:pt>
                <c:pt idx="1">
                  <c:v>Maine</c:v>
                </c:pt>
                <c:pt idx="2">
                  <c:v>Massachusetts</c:v>
                </c:pt>
                <c:pt idx="3">
                  <c:v>Montana</c:v>
                </c:pt>
                <c:pt idx="4">
                  <c:v>Iowa</c:v>
                </c:pt>
                <c:pt idx="5">
                  <c:v>Vermont</c:v>
                </c:pt>
                <c:pt idx="6">
                  <c:v>Rhode Island</c:v>
                </c:pt>
                <c:pt idx="7">
                  <c:v>Alaska</c:v>
                </c:pt>
                <c:pt idx="8">
                  <c:v>New Hampshire</c:v>
                </c:pt>
                <c:pt idx="9">
                  <c:v>South Dakota</c:v>
                </c:pt>
                <c:pt idx="10">
                  <c:v>Wyoming</c:v>
                </c:pt>
                <c:pt idx="11">
                  <c:v>Oregon</c:v>
                </c:pt>
                <c:pt idx="12">
                  <c:v>Utah</c:v>
                </c:pt>
                <c:pt idx="13">
                  <c:v>Colorado</c:v>
                </c:pt>
                <c:pt idx="14">
                  <c:v>Washington</c:v>
                </c:pt>
                <c:pt idx="15">
                  <c:v>Idaho</c:v>
                </c:pt>
                <c:pt idx="16">
                  <c:v>New Mexico</c:v>
                </c:pt>
                <c:pt idx="17">
                  <c:v>Hawaii</c:v>
                </c:pt>
                <c:pt idx="18">
                  <c:v>Kansas</c:v>
                </c:pt>
                <c:pt idx="19">
                  <c:v>Florida</c:v>
                </c:pt>
                <c:pt idx="20">
                  <c:v>Connecticut</c:v>
                </c:pt>
                <c:pt idx="21">
                  <c:v>New York</c:v>
                </c:pt>
                <c:pt idx="22">
                  <c:v>North Carolina</c:v>
                </c:pt>
                <c:pt idx="23">
                  <c:v>Georgia</c:v>
                </c:pt>
                <c:pt idx="24">
                  <c:v>Minnesota</c:v>
                </c:pt>
                <c:pt idx="25">
                  <c:v>Arkansas</c:v>
                </c:pt>
                <c:pt idx="26">
                  <c:v>Indiana</c:v>
                </c:pt>
                <c:pt idx="27">
                  <c:v>Maryland</c:v>
                </c:pt>
                <c:pt idx="28">
                  <c:v>Ohio</c:v>
                </c:pt>
                <c:pt idx="29">
                  <c:v>Missouri</c:v>
                </c:pt>
                <c:pt idx="30">
                  <c:v>Kentucky</c:v>
                </c:pt>
                <c:pt idx="31">
                  <c:v>Mississippi</c:v>
                </c:pt>
                <c:pt idx="32">
                  <c:v>South Carolina</c:v>
                </c:pt>
                <c:pt idx="33">
                  <c:v>New Jersey</c:v>
                </c:pt>
                <c:pt idx="34">
                  <c:v>Virginia</c:v>
                </c:pt>
                <c:pt idx="35">
                  <c:v>Alabama</c:v>
                </c:pt>
                <c:pt idx="36">
                  <c:v>Pennsylvania</c:v>
                </c:pt>
                <c:pt idx="37">
                  <c:v>Michigan</c:v>
                </c:pt>
                <c:pt idx="38">
                  <c:v>Louisiana</c:v>
                </c:pt>
                <c:pt idx="39">
                  <c:v>California</c:v>
                </c:pt>
                <c:pt idx="40">
                  <c:v>Wisconsin</c:v>
                </c:pt>
                <c:pt idx="41">
                  <c:v>Texas</c:v>
                </c:pt>
                <c:pt idx="42">
                  <c:v>Delaware</c:v>
                </c:pt>
                <c:pt idx="43">
                  <c:v>Oklahoma</c:v>
                </c:pt>
                <c:pt idx="44">
                  <c:v>Tennessee</c:v>
                </c:pt>
                <c:pt idx="45">
                  <c:v>Arizona</c:v>
                </c:pt>
                <c:pt idx="46">
                  <c:v>Illinois</c:v>
                </c:pt>
                <c:pt idx="47">
                  <c:v>Nevada</c:v>
                </c:pt>
                <c:pt idx="48">
                  <c:v>District of Columbia</c:v>
                </c:pt>
                <c:pt idx="49">
                  <c:v>Nebraska</c:v>
                </c:pt>
                <c:pt idx="50">
                  <c:v>West Virginia</c:v>
                </c:pt>
              </c:strCache>
            </c:strRef>
          </c:cat>
          <c:val>
            <c:numRef>
              <c:f>Sheet1!$F$2:$F$52</c:f>
              <c:numCache>
                <c:formatCode>General</c:formatCode>
                <c:ptCount val="51"/>
                <c:pt idx="0">
                  <c:v>16</c:v>
                </c:pt>
                <c:pt idx="1">
                  <c:v>17.100000000000001</c:v>
                </c:pt>
                <c:pt idx="2">
                  <c:v>15.6</c:v>
                </c:pt>
                <c:pt idx="3">
                  <c:v>17.7</c:v>
                </c:pt>
                <c:pt idx="4">
                  <c:v>18.3</c:v>
                </c:pt>
                <c:pt idx="5">
                  <c:v>18.3</c:v>
                </c:pt>
                <c:pt idx="6">
                  <c:v>18.600000000000001</c:v>
                </c:pt>
                <c:pt idx="7">
                  <c:v>18.7</c:v>
                </c:pt>
                <c:pt idx="8">
                  <c:v>18.8</c:v>
                </c:pt>
                <c:pt idx="9">
                  <c:v>19.2</c:v>
                </c:pt>
                <c:pt idx="10">
                  <c:v>19.5</c:v>
                </c:pt>
                <c:pt idx="11">
                  <c:v>19.8</c:v>
                </c:pt>
                <c:pt idx="12">
                  <c:v>19.899999999999999</c:v>
                </c:pt>
                <c:pt idx="13">
                  <c:v>18.399999999999999</c:v>
                </c:pt>
                <c:pt idx="14">
                  <c:v>20.3</c:v>
                </c:pt>
                <c:pt idx="15">
                  <c:v>21.4</c:v>
                </c:pt>
                <c:pt idx="16">
                  <c:v>22.9</c:v>
                </c:pt>
                <c:pt idx="17">
                  <c:v>23.3</c:v>
                </c:pt>
                <c:pt idx="18">
                  <c:v>20.8</c:v>
                </c:pt>
                <c:pt idx="19">
                  <c:v>19.100000000000001</c:v>
                </c:pt>
                <c:pt idx="20">
                  <c:v>16.7</c:v>
                </c:pt>
                <c:pt idx="21">
                  <c:v>18.8</c:v>
                </c:pt>
                <c:pt idx="22">
                  <c:v>18.5</c:v>
                </c:pt>
                <c:pt idx="23">
                  <c:v>18.5</c:v>
                </c:pt>
                <c:pt idx="24">
                  <c:v>18</c:v>
                </c:pt>
                <c:pt idx="25">
                  <c:v>17.5</c:v>
                </c:pt>
                <c:pt idx="26">
                  <c:v>19.899999999999999</c:v>
                </c:pt>
                <c:pt idx="27">
                  <c:v>18.8</c:v>
                </c:pt>
                <c:pt idx="28">
                  <c:v>20.8</c:v>
                </c:pt>
                <c:pt idx="29">
                  <c:v>18.399999999999999</c:v>
                </c:pt>
                <c:pt idx="30">
                  <c:v>20.8</c:v>
                </c:pt>
                <c:pt idx="31">
                  <c:v>19</c:v>
                </c:pt>
                <c:pt idx="32">
                  <c:v>19.5</c:v>
                </c:pt>
                <c:pt idx="33">
                  <c:v>21.6</c:v>
                </c:pt>
                <c:pt idx="34">
                  <c:v>19.3</c:v>
                </c:pt>
                <c:pt idx="35">
                  <c:v>19</c:v>
                </c:pt>
                <c:pt idx="36">
                  <c:v>19.600000000000001</c:v>
                </c:pt>
                <c:pt idx="37">
                  <c:v>20.2</c:v>
                </c:pt>
                <c:pt idx="38">
                  <c:v>20</c:v>
                </c:pt>
                <c:pt idx="39">
                  <c:v>21.7</c:v>
                </c:pt>
                <c:pt idx="40">
                  <c:v>18.3</c:v>
                </c:pt>
                <c:pt idx="41">
                  <c:v>20.6</c:v>
                </c:pt>
                <c:pt idx="42">
                  <c:v>20.5</c:v>
                </c:pt>
                <c:pt idx="43">
                  <c:v>23.1</c:v>
                </c:pt>
                <c:pt idx="44">
                  <c:v>21</c:v>
                </c:pt>
                <c:pt idx="45">
                  <c:v>18.5</c:v>
                </c:pt>
                <c:pt idx="46">
                  <c:v>20</c:v>
                </c:pt>
                <c:pt idx="47">
                  <c:v>24.4</c:v>
                </c:pt>
                <c:pt idx="48">
                  <c:v>16.399999999999999</c:v>
                </c:pt>
                <c:pt idx="49">
                  <c:v>20.6</c:v>
                </c:pt>
                <c:pt idx="50">
                  <c:v>21.5</c:v>
                </c:pt>
              </c:numCache>
            </c:numRef>
          </c:val>
          <c:smooth val="0"/>
          <c:extLst>
            <c:ext xmlns:c16="http://schemas.microsoft.com/office/drawing/2014/chart" uri="{C3380CC4-5D6E-409C-BE32-E72D297353CC}">
              <c16:uniqueId val="{00000001-562C-4586-A1D8-474F28830C69}"/>
            </c:ext>
          </c:extLst>
        </c:ser>
        <c:dLbls>
          <c:showLegendKey val="0"/>
          <c:showVal val="0"/>
          <c:showCatName val="0"/>
          <c:showSerName val="0"/>
          <c:showPercent val="0"/>
          <c:showBubbleSize val="0"/>
        </c:dLbls>
        <c:dropLines>
          <c:spPr>
            <a:ln w="19050" cap="flat" cmpd="sng" algn="ctr">
              <a:solidFill>
                <a:schemeClr val="tx1">
                  <a:lumMod val="10000"/>
                  <a:lumOff val="90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crossAx val="1584944096"/>
        <c:crosses val="autoZero"/>
        <c:auto val="1"/>
        <c:lblAlgn val="ctr"/>
        <c:lblOffset val="100"/>
        <c:noMultiLvlLbl val="0"/>
      </c:catAx>
      <c:valAx>
        <c:axId val="1584944096"/>
        <c:scaling>
          <c:orientation val="minMax"/>
          <c:max val="40"/>
          <c:min val="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48965392"/>
        <c:crosses val="autoZero"/>
        <c:crossBetween val="between"/>
        <c:majorUnit val="5"/>
      </c:valAx>
      <c:spPr>
        <a:noFill/>
        <a:ln w="25400">
          <a:noFill/>
        </a:ln>
        <a:effectLst/>
      </c:spPr>
    </c:plotArea>
    <c:legend>
      <c:legendPos val="t"/>
      <c:layout>
        <c:manualLayout>
          <c:xMode val="edge"/>
          <c:yMode val="edge"/>
          <c:x val="0.42721435698415244"/>
          <c:y val="4.8089085978410558E-2"/>
          <c:w val="0.17491969502496335"/>
          <c:h val="5.128469093887550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4" name="Footer Placeholder 3"/>
          <p:cNvSpPr>
            <a:spLocks noGrp="1"/>
          </p:cNvSpPr>
          <p:nvPr>
            <p:ph type="ftr" sz="quarter" idx="2"/>
          </p:nvPr>
        </p:nvSpPr>
        <p:spPr>
          <a:xfrm>
            <a:off x="0" y="8772671"/>
            <a:ext cx="3037840" cy="46340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970938" y="8772671"/>
            <a:ext cx="3037840" cy="463407"/>
          </a:xfrm>
          <a:prstGeom prst="rect">
            <a:avLst/>
          </a:prstGeom>
        </p:spPr>
        <p:txBody>
          <a:bodyPr vert="horz" lIns="91440" tIns="45720" rIns="91440" bIns="45720" rtlCol="0" anchor="b"/>
          <a:lstStyle>
            <a:lvl1pPr algn="r">
              <a:defRPr sz="1200"/>
            </a:lvl1pPr>
          </a:lstStyle>
          <a:p>
            <a:fld id="{092E6626-612B-455B-9FD1-DD7A1306BEA5}" type="slidenum">
              <a:rPr lang="en-US" smtClean="0">
                <a:latin typeface="Arial" panose="020B0604020202020204" pitchFamily="34" charset="0"/>
              </a:rPr>
              <a:t>‹#›</a:t>
            </a:fld>
            <a:endParaRPr lang="en-US">
              <a:latin typeface="Arial" panose="020B0604020202020204" pitchFamily="34" charset="0"/>
            </a:endParaRPr>
          </a:p>
        </p:txBody>
      </p:sp>
      <p:sp>
        <p:nvSpPr>
          <p:cNvPr id="6" name="Date Placeholder 5"/>
          <p:cNvSpPr>
            <a:spLocks noGrp="1"/>
          </p:cNvSpPr>
          <p:nvPr>
            <p:ph type="dt" sz="quarter" idx="1"/>
          </p:nvPr>
        </p:nvSpPr>
        <p:spPr>
          <a:xfrm>
            <a:off x="3970938" y="0"/>
            <a:ext cx="3037840" cy="463408"/>
          </a:xfrm>
          <a:prstGeom prst="rect">
            <a:avLst/>
          </a:prstGeom>
        </p:spPr>
        <p:txBody>
          <a:bodyPr vert="horz" lIns="91440" tIns="45720" rIns="91440" bIns="45720" rtlCol="0"/>
          <a:lstStyle>
            <a:lvl1pPr algn="r">
              <a:defRPr sz="1200"/>
            </a:lvl1pPr>
          </a:lstStyle>
          <a:p>
            <a:fld id="{236AF209-B9D8-5A44-A745-F19C0FB259FD}" type="datetimeFigureOut">
              <a:rPr lang="en-US" smtClean="0">
                <a:latin typeface="Arial" panose="020B0604020202020204" pitchFamily="34" charset="0"/>
              </a:rPr>
              <a:t>11/17/2021</a:t>
            </a:fld>
            <a:endParaRPr lang="en-US">
              <a:latin typeface="Arial" panose="020B0604020202020204" pitchFamily="34" charset="0"/>
            </a:endParaRPr>
          </a:p>
        </p:txBody>
      </p:sp>
    </p:spTree>
    <p:extLst>
      <p:ext uri="{BB962C8B-B14F-4D97-AF65-F5344CB8AC3E}">
        <p14:creationId xmlns:p14="http://schemas.microsoft.com/office/powerpoint/2010/main" val="2577551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b="0" i="0">
                <a:latin typeface="Arial" panose="020B0604020202020204" pitchFamily="34" charset="0"/>
              </a:defRPr>
            </a:lvl1pPr>
          </a:lstStyle>
          <a:p>
            <a:fld id="{03A1D146-B4E0-1741-B9EE-9789392EFCC4}" type="datetimeFigureOut">
              <a:rPr lang="en-US" smtClean="0"/>
              <a:pPr/>
              <a:t>11/17/2021</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8"/>
            <a:ext cx="560832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7863621-2E60-B848-8968-B0341E26A312}" type="slidenum">
              <a:rPr lang="en-US" smtClean="0"/>
              <a:pPr/>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hf hdr="0" ftr="0" dt="0"/>
  <p:notesStyle>
    <a:lvl1pPr marL="0" algn="l" defTabSz="609585" rtl="0" eaLnBrk="1" latinLnBrk="0" hangingPunct="1">
      <a:defRPr sz="1600" b="0" i="0" kern="1200">
        <a:solidFill>
          <a:schemeClr val="tx1"/>
        </a:solidFill>
        <a:latin typeface="Arial" panose="020B0604020202020204" pitchFamily="34" charset="0"/>
        <a:ea typeface="+mn-ea"/>
        <a:cs typeface="+mn-cs"/>
      </a:defRPr>
    </a:lvl1pPr>
    <a:lvl2pPr marL="609585" algn="l" defTabSz="609585" rtl="0" eaLnBrk="1" latinLnBrk="0" hangingPunct="1">
      <a:defRPr sz="1600" b="0" i="0" kern="1200">
        <a:solidFill>
          <a:schemeClr val="tx1"/>
        </a:solidFill>
        <a:latin typeface="Arial" panose="020B0604020202020204" pitchFamily="34" charset="0"/>
        <a:ea typeface="+mn-ea"/>
        <a:cs typeface="+mn-cs"/>
      </a:defRPr>
    </a:lvl2pPr>
    <a:lvl3pPr marL="1219170" algn="l" defTabSz="609585" rtl="0" eaLnBrk="1" latinLnBrk="0" hangingPunct="1">
      <a:defRPr sz="1600" b="0" i="0" kern="1200">
        <a:solidFill>
          <a:schemeClr val="tx1"/>
        </a:solidFill>
        <a:latin typeface="Arial" panose="020B0604020202020204" pitchFamily="34" charset="0"/>
        <a:ea typeface="+mn-ea"/>
        <a:cs typeface="+mn-cs"/>
      </a:defRPr>
    </a:lvl3pPr>
    <a:lvl4pPr marL="1828754" algn="l" defTabSz="609585" rtl="0" eaLnBrk="1" latinLnBrk="0" hangingPunct="1">
      <a:defRPr sz="1600" b="0" i="0" kern="1200">
        <a:solidFill>
          <a:schemeClr val="tx1"/>
        </a:solidFill>
        <a:latin typeface="Arial" panose="020B0604020202020204" pitchFamily="34" charset="0"/>
        <a:ea typeface="+mn-ea"/>
        <a:cs typeface="+mn-cs"/>
      </a:defRPr>
    </a:lvl4pPr>
    <a:lvl5pPr marL="2438339" algn="l" defTabSz="609585" rtl="0" eaLnBrk="1" latinLnBrk="0" hangingPunct="1">
      <a:defRPr sz="1600" b="0" i="0" kern="1200">
        <a:solidFill>
          <a:schemeClr val="tx1"/>
        </a:solidFill>
        <a:latin typeface="Arial" panose="020B0604020202020204" pitchFamily="34" charset="0"/>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863621-2E60-B848-8968-B0341E26A312}" type="slidenum">
              <a:rPr lang="en-US" smtClean="0"/>
              <a:pPr/>
              <a:t>4</a:t>
            </a:fld>
            <a:endParaRPr lang="en-US"/>
          </a:p>
        </p:txBody>
      </p:sp>
    </p:spTree>
    <p:extLst>
      <p:ext uri="{BB962C8B-B14F-4D97-AF65-F5344CB8AC3E}">
        <p14:creationId xmlns:p14="http://schemas.microsoft.com/office/powerpoint/2010/main" val="2247956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2A7DB-00AA-4B45-A271-52E23B3215EA}"/>
              </a:ext>
            </a:extLst>
          </p:cNvPr>
          <p:cNvSpPr/>
          <p:nvPr userDrawn="1"/>
        </p:nvSpPr>
        <p:spPr>
          <a:xfrm>
            <a:off x="0" y="0"/>
            <a:ext cx="9144000" cy="8229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Arial" panose="020B0604020202020204" pitchFamily="34" charset="0"/>
            </a:endParaRPr>
          </a:p>
        </p:txBody>
      </p:sp>
      <p:sp>
        <p:nvSpPr>
          <p:cNvPr id="3" name="Chart Placeholder 5">
            <a:extLst>
              <a:ext uri="{FF2B5EF4-FFF2-40B4-BE49-F238E27FC236}">
                <a16:creationId xmlns:a16="http://schemas.microsoft.com/office/drawing/2014/main" id="{1F9C27C3-804C-4F38-AD87-255F226C5766}"/>
              </a:ext>
            </a:extLst>
          </p:cNvPr>
          <p:cNvSpPr>
            <a:spLocks noGrp="1"/>
          </p:cNvSpPr>
          <p:nvPr>
            <p:ph type="chart" sz="quarter" idx="19"/>
          </p:nvPr>
        </p:nvSpPr>
        <p:spPr>
          <a:xfrm>
            <a:off x="71501" y="1259840"/>
            <a:ext cx="9000999" cy="4389000"/>
          </a:xfrm>
        </p:spPr>
        <p:txBody>
          <a:bodyPr>
            <a:normAutofit/>
          </a:bodyPr>
          <a:lstStyle>
            <a:lvl1pPr marL="0" indent="0">
              <a:buNone/>
              <a:defRPr sz="1300" b="0" i="0">
                <a:solidFill>
                  <a:schemeClr val="tx1"/>
                </a:solidFill>
                <a:latin typeface="Arial" panose="020B0604020202020204" pitchFamily="34" charset="0"/>
                <a:cs typeface="Arial" panose="020B0604020202020204" pitchFamily="34" charset="0"/>
              </a:defRPr>
            </a:lvl1pPr>
          </a:lstStyle>
          <a:p>
            <a:endParaRPr lang="en-US"/>
          </a:p>
        </p:txBody>
      </p:sp>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71501" y="5697252"/>
            <a:ext cx="9001063" cy="495834"/>
          </a:xfrm>
        </p:spPr>
        <p:txBody>
          <a:bodyPr anchor="b" anchorCtr="0">
            <a:noAutofit/>
          </a:bodyPr>
          <a:lstStyle>
            <a:lvl1pPr marL="0" indent="0">
              <a:lnSpc>
                <a:spcPct val="90000"/>
              </a:lnSpc>
              <a:spcBef>
                <a:spcPts val="0"/>
              </a:spcBef>
              <a:spcAft>
                <a:spcPts val="600"/>
              </a:spcAft>
              <a:buNone/>
              <a:defRPr lang="en-US" sz="800" b="0" i="0" spc="0" smtClean="0">
                <a:solidFill>
                  <a:schemeClr val="tx1"/>
                </a:solidFill>
                <a:effectLst/>
                <a:latin typeface="Arial" panose="020B0604020202020204" pitchFamily="34" charset="0"/>
                <a:cs typeface="Arial" panose="020B0604020202020204" pitchFamily="34" charset="0"/>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dirty="0"/>
          </a:p>
        </p:txBody>
      </p:sp>
      <p:cxnSp>
        <p:nvCxnSpPr>
          <p:cNvPr id="6" name="Straight Connector 5">
            <a:extLst>
              <a:ext uri="{FF2B5EF4-FFF2-40B4-BE49-F238E27FC236}">
                <a16:creationId xmlns:a16="http://schemas.microsoft.com/office/drawing/2014/main" id="{ACB0B400-8AFB-49B4-BCDB-EFB0F1BDF25A}"/>
              </a:ext>
            </a:extLst>
          </p:cNvPr>
          <p:cNvCxnSpPr>
            <a:cxnSpLocks/>
          </p:cNvCxnSpPr>
          <p:nvPr userDrawn="1"/>
        </p:nvCxnSpPr>
        <p:spPr>
          <a:xfrm flipH="1">
            <a:off x="71501"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081D3CB-30D3-4E5B-ADBC-119D9A4C80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7" y="6345324"/>
            <a:ext cx="1476164" cy="468052"/>
          </a:xfrm>
          <a:prstGeom prst="rect">
            <a:avLst/>
          </a:prstGeom>
        </p:spPr>
      </p:pic>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111959" y="0"/>
            <a:ext cx="9000999" cy="822960"/>
          </a:xfrm>
        </p:spPr>
        <p:txBody>
          <a:bodyPr>
            <a:normAutofit/>
          </a:bodyPr>
          <a:lstStyle>
            <a:lvl1pPr algn="l">
              <a:lnSpc>
                <a:spcPct val="100000"/>
              </a:lnSpc>
              <a:defRPr sz="1800" b="0" i="0" spc="0">
                <a:solidFill>
                  <a:schemeClr val="bg1"/>
                </a:solidFill>
                <a:latin typeface="Georgia" panose="02040502050405020303" pitchFamily="18" charset="0"/>
              </a:defRPr>
            </a:lvl1pPr>
          </a:lstStyle>
          <a:p>
            <a:r>
              <a:rPr lang="en-US"/>
              <a:t>Click to edit Master title style</a:t>
            </a:r>
          </a:p>
        </p:txBody>
      </p:sp>
      <p:sp>
        <p:nvSpPr>
          <p:cNvPr id="10" name="TextBox 9">
            <a:extLst>
              <a:ext uri="{FF2B5EF4-FFF2-40B4-BE49-F238E27FC236}">
                <a16:creationId xmlns:a16="http://schemas.microsoft.com/office/drawing/2014/main" id="{2E94BB07-DDCC-E14B-B782-C1005EDED0FE}"/>
              </a:ext>
            </a:extLst>
          </p:cNvPr>
          <p:cNvSpPr txBox="1"/>
          <p:nvPr userDrawn="1"/>
        </p:nvSpPr>
        <p:spPr>
          <a:xfrm>
            <a:off x="2059536" y="6467712"/>
            <a:ext cx="6400800" cy="246221"/>
          </a:xfrm>
          <a:prstGeom prst="rect">
            <a:avLst/>
          </a:prstGeom>
          <a:noFill/>
        </p:spPr>
        <p:txBody>
          <a:bodyPr wrap="square" lIns="0" tIns="0" rIns="0" bIns="0" rtlCol="0" anchor="ctr" anchorCtr="0">
            <a:spAutoFit/>
          </a:bodyPr>
          <a:lstStyle/>
          <a:p>
            <a:r>
              <a:rPr lang="en-US" sz="800" b="0" i="0" spc="0" dirty="0">
                <a:solidFill>
                  <a:schemeClr val="tx1"/>
                </a:solidFill>
                <a:latin typeface="Arial" panose="020B0604020202020204" pitchFamily="34" charset="0"/>
                <a:cs typeface="Arial" panose="020B0604020202020204" pitchFamily="34" charset="0"/>
              </a:rPr>
              <a:t>Source: David C. Radley et al., </a:t>
            </a:r>
            <a:r>
              <a:rPr lang="en-US" sz="800" b="0" i="1" spc="0" dirty="0">
                <a:solidFill>
                  <a:schemeClr val="tx1"/>
                </a:solidFill>
                <a:latin typeface="Arial" panose="020B0604020202020204" pitchFamily="34" charset="0"/>
                <a:cs typeface="Arial" panose="020B0604020202020204" pitchFamily="34" charset="0"/>
              </a:rPr>
              <a:t>Achieving Racial and Ethnic Equity in U.S. Health Care: A Scorecard of State Performance </a:t>
            </a:r>
          </a:p>
          <a:p>
            <a:r>
              <a:rPr lang="en-US" sz="800" b="0" i="0" spc="0" dirty="0">
                <a:solidFill>
                  <a:schemeClr val="tx1"/>
                </a:solidFill>
                <a:latin typeface="Arial" panose="020B0604020202020204" pitchFamily="34" charset="0"/>
                <a:cs typeface="Arial" panose="020B0604020202020204" pitchFamily="34" charset="0"/>
              </a:rPr>
              <a:t>(Commonwealth Fund, Nov. 2021).</a:t>
            </a:r>
          </a:p>
        </p:txBody>
      </p:sp>
    </p:spTree>
    <p:extLst>
      <p:ext uri="{BB962C8B-B14F-4D97-AF65-F5344CB8AC3E}">
        <p14:creationId xmlns:p14="http://schemas.microsoft.com/office/powerpoint/2010/main" val="392433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582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1200669"/>
      </p:ext>
    </p:extLst>
  </p:cSld>
  <p:clrMap bg1="lt1" tx1="dk1" bg2="lt2" tx2="dk2" accent1="accent1" accent2="accent2" accent3="accent3" accent4="accent4" accent5="accent5" accent6="accent6" hlink="hlink" folHlink="folHlink"/>
  <p:sldLayoutIdLst>
    <p:sldLayoutId id="2147483863" r:id="rId1"/>
    <p:sldLayoutId id="2147483862" r:id="rId2"/>
  </p:sldLayoutIdLst>
  <p:hf sldNum="0" hdr="0" dt="0"/>
  <p:txStyles>
    <p:titleStyle>
      <a:lvl1pPr algn="ctr" defTabSz="914378" rtl="0" eaLnBrk="1" latinLnBrk="0" hangingPunct="1">
        <a:lnSpc>
          <a:spcPct val="86000"/>
        </a:lnSpc>
        <a:spcBef>
          <a:spcPct val="0"/>
        </a:spcBef>
        <a:buNone/>
        <a:defRPr sz="2100" kern="800" spc="-40">
          <a:solidFill>
            <a:schemeClr val="tx1"/>
          </a:solidFill>
          <a:latin typeface="Georgia" panose="02040502050405020303" pitchFamily="18" charset="0"/>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b="0" i="0" kern="800" spc="-10">
          <a:solidFill>
            <a:schemeClr val="tx1"/>
          </a:solidFill>
          <a:latin typeface="Arial" panose="020B0604020202020204" pitchFamily="34" charset="0"/>
          <a:ea typeface="+mn-ea"/>
          <a:cs typeface="Arial" panose="020B0604020202020204" pitchFamily="34" charset="0"/>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b="0" i="0" kern="800">
          <a:solidFill>
            <a:schemeClr val="tx1"/>
          </a:solidFill>
          <a:latin typeface="Arial" panose="020B0604020202020204" pitchFamily="34" charset="0"/>
          <a:ea typeface="+mn-ea"/>
          <a:cs typeface="Arial" panose="020B0604020202020204" pitchFamily="34" charset="0"/>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b="0" i="0" kern="800">
          <a:solidFill>
            <a:schemeClr val="tx1"/>
          </a:solidFill>
          <a:latin typeface="Arial" panose="020B0604020202020204" pitchFamily="34" charset="0"/>
          <a:ea typeface="+mn-ea"/>
          <a:cs typeface="Arial" panose="020B0604020202020204" pitchFamily="34" charset="0"/>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b="0" i="0" kern="800">
          <a:solidFill>
            <a:schemeClr val="tx1"/>
          </a:solidFill>
          <a:latin typeface="Arial" panose="020B0604020202020204" pitchFamily="34" charset="0"/>
          <a:ea typeface="+mn-ea"/>
          <a:cs typeface="Arial" panose="020B0604020202020204" pitchFamily="34" charset="0"/>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b="0" i="0" kern="8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extLst>
              <p:ext uri="{D42A27DB-BD31-4B8C-83A1-F6EECF244321}">
                <p14:modId xmlns:p14="http://schemas.microsoft.com/office/powerpoint/2010/main" val="1547432263"/>
              </p:ext>
            </p:extLst>
          </p:nvPr>
        </p:nvGraphicFramePr>
        <p:xfrm>
          <a:off x="71440" y="1359093"/>
          <a:ext cx="7753900" cy="411279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1D958690-CE5D-4F36-B195-E49CA7AB6066}"/>
              </a:ext>
            </a:extLst>
          </p:cNvPr>
          <p:cNvSpPr>
            <a:spLocks noGrp="1"/>
          </p:cNvSpPr>
          <p:nvPr>
            <p:ph type="body" sz="quarter" idx="22"/>
          </p:nvPr>
        </p:nvSpPr>
        <p:spPr>
          <a:xfrm>
            <a:off x="71501" y="5697252"/>
            <a:ext cx="9001063" cy="495834"/>
          </a:xfrm>
        </p:spPr>
        <p:txBody>
          <a:bodyPr/>
          <a:lstStyle/>
          <a:p>
            <a:r>
              <a:rPr lang="en-US" dirty="0"/>
              <a:t>Notes: Scores are based on the percentile distribution of each group’s final composite z-score across all indicators/dimensions; rank-ordered by highest state performance for AANHPI population. Grey dots represent the highest score achieved in each state by any of the five groups (if no grey dot is visible, the highlighted group has the top score). The 50th percentile represents the median health performance score among all the groups measured. Summary performance scores not available for all racial and ethnic groups in all states; missing dots for a particular group indicate that there are insufficient data for that state. AANHPI = Asian American, Native Hawaiian, and Pacific Islander.</a:t>
            </a:r>
          </a:p>
          <a:p>
            <a:r>
              <a:rPr lang="en-US" dirty="0"/>
              <a:t>Data: Commonwealth Fund 2021 Health System Performance Scores.</a:t>
            </a:r>
          </a:p>
        </p:txBody>
      </p:sp>
      <p:cxnSp>
        <p:nvCxnSpPr>
          <p:cNvPr id="23" name="Straight Arrow Connector 22">
            <a:extLst>
              <a:ext uri="{FF2B5EF4-FFF2-40B4-BE49-F238E27FC236}">
                <a16:creationId xmlns:a16="http://schemas.microsoft.com/office/drawing/2014/main" id="{B5018B57-8FA4-4B19-BF50-40DA3ACF0B5C}"/>
              </a:ext>
            </a:extLst>
          </p:cNvPr>
          <p:cNvCxnSpPr>
            <a:cxnSpLocks/>
          </p:cNvCxnSpPr>
          <p:nvPr/>
        </p:nvCxnSpPr>
        <p:spPr>
          <a:xfrm>
            <a:off x="8635957" y="3033661"/>
            <a:ext cx="0" cy="101756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B7EDDA6-B9EE-4751-AF33-633C5DD9EF0F}"/>
              </a:ext>
            </a:extLst>
          </p:cNvPr>
          <p:cNvSpPr txBox="1"/>
          <p:nvPr/>
        </p:nvSpPr>
        <p:spPr>
          <a:xfrm>
            <a:off x="8138621" y="4105270"/>
            <a:ext cx="968300" cy="553998"/>
          </a:xfrm>
          <a:prstGeom prst="rect">
            <a:avLst/>
          </a:prstGeom>
          <a:noFill/>
        </p:spPr>
        <p:txBody>
          <a:bodyPr wrap="square" rtlCol="0">
            <a:spAutoFit/>
          </a:bodyPr>
          <a:lstStyle/>
          <a:p>
            <a:pPr algn="ctr"/>
            <a:r>
              <a:rPr lang="en-US" sz="1000" i="1" dirty="0"/>
              <a:t>Lower health system performance</a:t>
            </a:r>
          </a:p>
        </p:txBody>
      </p:sp>
      <p:cxnSp>
        <p:nvCxnSpPr>
          <p:cNvPr id="25" name="Straight Arrow Connector 24">
            <a:extLst>
              <a:ext uri="{FF2B5EF4-FFF2-40B4-BE49-F238E27FC236}">
                <a16:creationId xmlns:a16="http://schemas.microsoft.com/office/drawing/2014/main" id="{1C3880FC-2248-4C8A-8F22-B7FAA32E4BCD}"/>
              </a:ext>
            </a:extLst>
          </p:cNvPr>
          <p:cNvCxnSpPr>
            <a:cxnSpLocks/>
          </p:cNvCxnSpPr>
          <p:nvPr/>
        </p:nvCxnSpPr>
        <p:spPr>
          <a:xfrm flipV="1">
            <a:off x="8635957" y="2052111"/>
            <a:ext cx="0" cy="100060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4552309-4F78-4A55-94B4-F3ABFA90857E}"/>
              </a:ext>
            </a:extLst>
          </p:cNvPr>
          <p:cNvSpPr txBox="1"/>
          <p:nvPr/>
        </p:nvSpPr>
        <p:spPr>
          <a:xfrm>
            <a:off x="8095862" y="1511006"/>
            <a:ext cx="1048138" cy="553998"/>
          </a:xfrm>
          <a:prstGeom prst="rect">
            <a:avLst/>
          </a:prstGeom>
          <a:noFill/>
        </p:spPr>
        <p:txBody>
          <a:bodyPr wrap="square" rtlCol="0">
            <a:spAutoFit/>
          </a:bodyPr>
          <a:lstStyle/>
          <a:p>
            <a:pPr algn="ctr"/>
            <a:r>
              <a:rPr lang="en-US" sz="1000" i="1" dirty="0"/>
              <a:t>Higher health system performance</a:t>
            </a:r>
          </a:p>
        </p:txBody>
      </p:sp>
      <p:sp>
        <p:nvSpPr>
          <p:cNvPr id="9" name="TextBox 8">
            <a:extLst>
              <a:ext uri="{FF2B5EF4-FFF2-40B4-BE49-F238E27FC236}">
                <a16:creationId xmlns:a16="http://schemas.microsoft.com/office/drawing/2014/main" id="{B25C21F3-02BA-4D9D-B950-9354D19BF030}"/>
              </a:ext>
            </a:extLst>
          </p:cNvPr>
          <p:cNvSpPr txBox="1"/>
          <p:nvPr/>
        </p:nvSpPr>
        <p:spPr>
          <a:xfrm>
            <a:off x="7802111" y="2797013"/>
            <a:ext cx="713233" cy="461665"/>
          </a:xfrm>
          <a:prstGeom prst="rect">
            <a:avLst/>
          </a:prstGeom>
          <a:noFill/>
        </p:spPr>
        <p:txBody>
          <a:bodyPr wrap="square" rtlCol="0">
            <a:spAutoFit/>
          </a:bodyPr>
          <a:lstStyle/>
          <a:p>
            <a:pPr algn="ctr"/>
            <a:r>
              <a:rPr lang="en-US" sz="800" b="1" dirty="0"/>
              <a:t>ALL- GROUP MEDIAN</a:t>
            </a:r>
          </a:p>
        </p:txBody>
      </p:sp>
      <p:sp>
        <p:nvSpPr>
          <p:cNvPr id="12" name="TextBox 11">
            <a:extLst>
              <a:ext uri="{FF2B5EF4-FFF2-40B4-BE49-F238E27FC236}">
                <a16:creationId xmlns:a16="http://schemas.microsoft.com/office/drawing/2014/main" id="{56053AD3-CD12-4301-87A6-E1CB4A3A4E66}"/>
              </a:ext>
            </a:extLst>
          </p:cNvPr>
          <p:cNvSpPr txBox="1"/>
          <p:nvPr/>
        </p:nvSpPr>
        <p:spPr>
          <a:xfrm>
            <a:off x="0" y="867159"/>
            <a:ext cx="6649376" cy="276999"/>
          </a:xfrm>
          <a:prstGeom prst="rect">
            <a:avLst/>
          </a:prstGeom>
          <a:noFill/>
        </p:spPr>
        <p:txBody>
          <a:bodyPr wrap="square" rtlCol="0">
            <a:spAutoFit/>
          </a:bodyPr>
          <a:lstStyle/>
          <a:p>
            <a:r>
              <a:rPr lang="en-US" sz="1200" i="1" dirty="0"/>
              <a:t>Health system performance scores, by state and race/ethnicity</a:t>
            </a:r>
          </a:p>
        </p:txBody>
      </p:sp>
      <p:sp>
        <p:nvSpPr>
          <p:cNvPr id="5" name="Title 4">
            <a:extLst>
              <a:ext uri="{FF2B5EF4-FFF2-40B4-BE49-F238E27FC236}">
                <a16:creationId xmlns:a16="http://schemas.microsoft.com/office/drawing/2014/main" id="{CF19341D-5A48-E446-ABFC-86A98C0F4089}"/>
              </a:ext>
            </a:extLst>
          </p:cNvPr>
          <p:cNvSpPr>
            <a:spLocks noGrp="1"/>
          </p:cNvSpPr>
          <p:nvPr>
            <p:ph type="title"/>
          </p:nvPr>
        </p:nvSpPr>
        <p:spPr/>
        <p:txBody>
          <a:bodyPr>
            <a:normAutofit/>
          </a:bodyPr>
          <a:lstStyle/>
          <a:p>
            <a:r>
              <a:rPr lang="en-US" sz="1600"/>
              <a:t>1: Profound racial and ethnic inequities in health and health care exist across and within states.</a:t>
            </a:r>
          </a:p>
        </p:txBody>
      </p:sp>
    </p:spTree>
    <p:extLst>
      <p:ext uri="{BB962C8B-B14F-4D97-AF65-F5344CB8AC3E}">
        <p14:creationId xmlns:p14="http://schemas.microsoft.com/office/powerpoint/2010/main" val="615619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9BF4C50-5694-AE41-8FE9-9A176EA075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181" y="1288874"/>
            <a:ext cx="8774545" cy="4343400"/>
          </a:xfrm>
          <a:prstGeom prst="rect">
            <a:avLst/>
          </a:prstGeom>
        </p:spPr>
      </p:pic>
      <p:sp>
        <p:nvSpPr>
          <p:cNvPr id="2" name="Title 1"/>
          <p:cNvSpPr>
            <a:spLocks noGrp="1"/>
          </p:cNvSpPr>
          <p:nvPr>
            <p:ph type="title"/>
          </p:nvPr>
        </p:nvSpPr>
        <p:spPr/>
        <p:txBody>
          <a:bodyPr rIns="91440">
            <a:normAutofit/>
          </a:bodyPr>
          <a:lstStyle/>
          <a:p>
            <a:pPr>
              <a:lnSpc>
                <a:spcPct val="90000"/>
              </a:lnSpc>
            </a:pPr>
            <a:r>
              <a:rPr lang="en-US" sz="1600" dirty="0"/>
              <a:t>6: White people are less likely than other population groups to face cost-related barriers in most states.</a:t>
            </a:r>
          </a:p>
        </p:txBody>
      </p:sp>
      <p:sp>
        <p:nvSpPr>
          <p:cNvPr id="4" name="Text Placeholder 3"/>
          <p:cNvSpPr>
            <a:spLocks noGrp="1"/>
          </p:cNvSpPr>
          <p:nvPr>
            <p:ph type="body" sz="quarter" idx="22"/>
          </p:nvPr>
        </p:nvSpPr>
        <p:spPr/>
        <p:txBody>
          <a:bodyPr/>
          <a:lstStyle/>
          <a:p>
            <a:pPr>
              <a:buClr>
                <a:srgbClr val="044C7F"/>
              </a:buClr>
              <a:defRPr/>
            </a:pPr>
            <a:r>
              <a:rPr lang="en-US" dirty="0">
                <a:latin typeface="+mn-lt"/>
              </a:rPr>
              <a:t>Notes: Missing dots for a particular group indicate that there are insufficient data for that state. AANHPI = Asian American, Native Hawaiian, and Pacific Islander; </a:t>
            </a:r>
            <a:br>
              <a:rPr lang="en-US" dirty="0">
                <a:latin typeface="+mn-lt"/>
              </a:rPr>
            </a:br>
            <a:r>
              <a:rPr lang="en-US" dirty="0">
                <a:latin typeface="+mn-lt"/>
              </a:rPr>
              <a:t>AIAN = American Indian/Alaska Native.</a:t>
            </a:r>
          </a:p>
          <a:p>
            <a:pPr>
              <a:buClr>
                <a:srgbClr val="044C7F"/>
              </a:buClr>
              <a:defRPr/>
            </a:pPr>
            <a:r>
              <a:rPr lang="en-US" dirty="0">
                <a:latin typeface="+mn-lt"/>
              </a:rPr>
              <a:t>Data: Behavioral Risk Factor Surveillance System (BRFSS), 2019–20.</a:t>
            </a:r>
          </a:p>
        </p:txBody>
      </p:sp>
      <p:sp>
        <p:nvSpPr>
          <p:cNvPr id="8" name="TextBox 7">
            <a:extLst>
              <a:ext uri="{FF2B5EF4-FFF2-40B4-BE49-F238E27FC236}">
                <a16:creationId xmlns:a16="http://schemas.microsoft.com/office/drawing/2014/main" id="{FC233DE1-1ED8-45AB-9006-6266CD0D7167}"/>
              </a:ext>
            </a:extLst>
          </p:cNvPr>
          <p:cNvSpPr txBox="1"/>
          <p:nvPr/>
        </p:nvSpPr>
        <p:spPr>
          <a:xfrm>
            <a:off x="0" y="867159"/>
            <a:ext cx="5259755" cy="461665"/>
          </a:xfrm>
          <a:prstGeom prst="rect">
            <a:avLst/>
          </a:prstGeom>
          <a:noFill/>
        </p:spPr>
        <p:txBody>
          <a:bodyPr wrap="square" rtlCol="0">
            <a:spAutoFit/>
          </a:bodyPr>
          <a:lstStyle/>
          <a:p>
            <a:r>
              <a:rPr lang="en-US" sz="1200" i="1" dirty="0"/>
              <a:t>Percent of adults age 18 and older who went without care because of cost in the past year, by state and race/ethnicity</a:t>
            </a:r>
          </a:p>
        </p:txBody>
      </p:sp>
      <p:sp>
        <p:nvSpPr>
          <p:cNvPr id="24" name="TextBox 23">
            <a:extLst>
              <a:ext uri="{FF2B5EF4-FFF2-40B4-BE49-F238E27FC236}">
                <a16:creationId xmlns:a16="http://schemas.microsoft.com/office/drawing/2014/main" id="{F8EDCB2B-6D5A-4146-A47A-72FE5D82E2F1}"/>
              </a:ext>
            </a:extLst>
          </p:cNvPr>
          <p:cNvSpPr txBox="1"/>
          <p:nvPr/>
        </p:nvSpPr>
        <p:spPr>
          <a:xfrm>
            <a:off x="6784109" y="856345"/>
            <a:ext cx="2607693" cy="430887"/>
          </a:xfrm>
          <a:prstGeom prst="rect">
            <a:avLst/>
          </a:prstGeom>
          <a:noFill/>
        </p:spPr>
        <p:txBody>
          <a:bodyPr wrap="square" rtlCol="0">
            <a:spAutoFit/>
          </a:bodyPr>
          <a:lstStyle/>
          <a:p>
            <a:r>
              <a:rPr lang="en-US" sz="1100" i="1" dirty="0">
                <a:solidFill>
                  <a:schemeClr val="tx1">
                    <a:lumMod val="50000"/>
                    <a:lumOff val="50000"/>
                  </a:schemeClr>
                </a:solidFill>
              </a:rPr>
              <a:t>Dots represent states</a:t>
            </a:r>
          </a:p>
          <a:p>
            <a:r>
              <a:rPr lang="en-US" sz="1100" i="1" dirty="0">
                <a:solidFill>
                  <a:schemeClr val="tx1">
                    <a:lumMod val="50000"/>
                    <a:lumOff val="50000"/>
                  </a:schemeClr>
                </a:solidFill>
              </a:rPr>
              <a:t>See online graphic for state detail</a:t>
            </a:r>
          </a:p>
        </p:txBody>
      </p:sp>
      <p:sp>
        <p:nvSpPr>
          <p:cNvPr id="25" name="TextBox 24">
            <a:extLst>
              <a:ext uri="{FF2B5EF4-FFF2-40B4-BE49-F238E27FC236}">
                <a16:creationId xmlns:a16="http://schemas.microsoft.com/office/drawing/2014/main" id="{FA90EBA8-4366-1046-BB03-9531B387A5B4}"/>
              </a:ext>
            </a:extLst>
          </p:cNvPr>
          <p:cNvSpPr txBox="1"/>
          <p:nvPr/>
        </p:nvSpPr>
        <p:spPr>
          <a:xfrm>
            <a:off x="771409" y="2994593"/>
            <a:ext cx="1022685" cy="384721"/>
          </a:xfrm>
          <a:prstGeom prst="rect">
            <a:avLst/>
          </a:prstGeom>
          <a:noFill/>
        </p:spPr>
        <p:txBody>
          <a:bodyPr wrap="square" rtlCol="0">
            <a:spAutoFit/>
          </a:bodyPr>
          <a:lstStyle/>
          <a:p>
            <a:r>
              <a:rPr lang="en-US" sz="800" b="1">
                <a:solidFill>
                  <a:schemeClr val="accent2"/>
                </a:solidFill>
                <a:latin typeface="Suisse Int'l Bold" panose="020B0804000000000000" pitchFamily="34" charset="77"/>
              </a:rPr>
              <a:t>South Carolina</a:t>
            </a:r>
          </a:p>
          <a:p>
            <a:r>
              <a:rPr lang="en-US" sz="1100">
                <a:solidFill>
                  <a:schemeClr val="accent2"/>
                </a:solidFill>
              </a:rPr>
              <a:t>22.9</a:t>
            </a:r>
          </a:p>
        </p:txBody>
      </p:sp>
      <p:sp>
        <p:nvSpPr>
          <p:cNvPr id="26" name="TextBox 25">
            <a:extLst>
              <a:ext uri="{FF2B5EF4-FFF2-40B4-BE49-F238E27FC236}">
                <a16:creationId xmlns:a16="http://schemas.microsoft.com/office/drawing/2014/main" id="{BF314632-9412-6E4E-A43F-044EF4FCF6B9}"/>
              </a:ext>
            </a:extLst>
          </p:cNvPr>
          <p:cNvSpPr txBox="1"/>
          <p:nvPr/>
        </p:nvSpPr>
        <p:spPr>
          <a:xfrm>
            <a:off x="837350" y="4620886"/>
            <a:ext cx="1022685" cy="384721"/>
          </a:xfrm>
          <a:prstGeom prst="rect">
            <a:avLst/>
          </a:prstGeom>
          <a:noFill/>
        </p:spPr>
        <p:txBody>
          <a:bodyPr wrap="square" rtlCol="0">
            <a:spAutoFit/>
          </a:bodyPr>
          <a:lstStyle/>
          <a:p>
            <a:r>
              <a:rPr lang="en-US" sz="800" b="1">
                <a:solidFill>
                  <a:schemeClr val="accent2"/>
                </a:solidFill>
                <a:latin typeface="Suisse Int'l Bold" panose="020B0804000000000000" pitchFamily="34" charset="77"/>
              </a:rPr>
              <a:t>Arizona </a:t>
            </a:r>
          </a:p>
          <a:p>
            <a:r>
              <a:rPr lang="en-US" sz="1100">
                <a:solidFill>
                  <a:schemeClr val="accent2"/>
                </a:solidFill>
              </a:rPr>
              <a:t>5.2</a:t>
            </a:r>
          </a:p>
        </p:txBody>
      </p:sp>
      <p:sp>
        <p:nvSpPr>
          <p:cNvPr id="27" name="TextBox 26">
            <a:extLst>
              <a:ext uri="{FF2B5EF4-FFF2-40B4-BE49-F238E27FC236}">
                <a16:creationId xmlns:a16="http://schemas.microsoft.com/office/drawing/2014/main" id="{4E41D418-FB62-8543-AD31-25419230EF65}"/>
              </a:ext>
            </a:extLst>
          </p:cNvPr>
          <p:cNvSpPr txBox="1"/>
          <p:nvPr/>
        </p:nvSpPr>
        <p:spPr>
          <a:xfrm>
            <a:off x="2594333" y="1653741"/>
            <a:ext cx="1022685" cy="384721"/>
          </a:xfrm>
          <a:prstGeom prst="rect">
            <a:avLst/>
          </a:prstGeom>
          <a:noFill/>
        </p:spPr>
        <p:txBody>
          <a:bodyPr wrap="square" rtlCol="0">
            <a:spAutoFit/>
          </a:bodyPr>
          <a:lstStyle/>
          <a:p>
            <a:r>
              <a:rPr lang="en-US" sz="800" b="1">
                <a:latin typeface="Suisse Int'l Bold" panose="020B0804000000000000" pitchFamily="34" charset="77"/>
              </a:rPr>
              <a:t>New Hampshire</a:t>
            </a:r>
          </a:p>
          <a:p>
            <a:r>
              <a:rPr lang="en-US" sz="1100"/>
              <a:t>37.1</a:t>
            </a:r>
          </a:p>
        </p:txBody>
      </p:sp>
      <p:sp>
        <p:nvSpPr>
          <p:cNvPr id="28" name="TextBox 27">
            <a:extLst>
              <a:ext uri="{FF2B5EF4-FFF2-40B4-BE49-F238E27FC236}">
                <a16:creationId xmlns:a16="http://schemas.microsoft.com/office/drawing/2014/main" id="{9BE4AF93-3D0D-304E-8A31-082526204AE1}"/>
              </a:ext>
            </a:extLst>
          </p:cNvPr>
          <p:cNvSpPr txBox="1"/>
          <p:nvPr/>
        </p:nvSpPr>
        <p:spPr>
          <a:xfrm>
            <a:off x="2594333" y="4303097"/>
            <a:ext cx="1022685" cy="384721"/>
          </a:xfrm>
          <a:prstGeom prst="rect">
            <a:avLst/>
          </a:prstGeom>
          <a:noFill/>
        </p:spPr>
        <p:txBody>
          <a:bodyPr wrap="square" rtlCol="0">
            <a:spAutoFit/>
          </a:bodyPr>
          <a:lstStyle/>
          <a:p>
            <a:r>
              <a:rPr lang="en-US" sz="800" b="1">
                <a:latin typeface="Suisse Int'l Bold" panose="020B0804000000000000" pitchFamily="34" charset="77"/>
              </a:rPr>
              <a:t>Alaska </a:t>
            </a:r>
          </a:p>
          <a:p>
            <a:r>
              <a:rPr lang="en-US" sz="1100"/>
              <a:t>8.8</a:t>
            </a:r>
          </a:p>
        </p:txBody>
      </p:sp>
      <p:sp>
        <p:nvSpPr>
          <p:cNvPr id="29" name="TextBox 28">
            <a:extLst>
              <a:ext uri="{FF2B5EF4-FFF2-40B4-BE49-F238E27FC236}">
                <a16:creationId xmlns:a16="http://schemas.microsoft.com/office/drawing/2014/main" id="{354C8CEC-E5A9-454E-8C7E-9CBA503F9D27}"/>
              </a:ext>
            </a:extLst>
          </p:cNvPr>
          <p:cNvSpPr txBox="1"/>
          <p:nvPr/>
        </p:nvSpPr>
        <p:spPr>
          <a:xfrm>
            <a:off x="4319513" y="3043266"/>
            <a:ext cx="684756" cy="384721"/>
          </a:xfrm>
          <a:prstGeom prst="rect">
            <a:avLst/>
          </a:prstGeom>
          <a:noFill/>
        </p:spPr>
        <p:txBody>
          <a:bodyPr wrap="square" rtlCol="0">
            <a:spAutoFit/>
          </a:bodyPr>
          <a:lstStyle/>
          <a:p>
            <a:r>
              <a:rPr lang="en-US" sz="800" b="1">
                <a:solidFill>
                  <a:schemeClr val="bg2"/>
                </a:solidFill>
                <a:latin typeface="Suisse Int'l Bold" panose="020B0804000000000000" pitchFamily="34" charset="77"/>
              </a:rPr>
              <a:t>Missouri</a:t>
            </a:r>
          </a:p>
          <a:p>
            <a:r>
              <a:rPr lang="en-US" sz="1100">
                <a:solidFill>
                  <a:schemeClr val="bg2"/>
                </a:solidFill>
              </a:rPr>
              <a:t>22.1</a:t>
            </a:r>
          </a:p>
        </p:txBody>
      </p:sp>
      <p:sp>
        <p:nvSpPr>
          <p:cNvPr id="30" name="TextBox 29">
            <a:extLst>
              <a:ext uri="{FF2B5EF4-FFF2-40B4-BE49-F238E27FC236}">
                <a16:creationId xmlns:a16="http://schemas.microsoft.com/office/drawing/2014/main" id="{728758A2-2DF7-9642-BC1E-F2FE4F5D7AF1}"/>
              </a:ext>
            </a:extLst>
          </p:cNvPr>
          <p:cNvSpPr txBox="1"/>
          <p:nvPr/>
        </p:nvSpPr>
        <p:spPr>
          <a:xfrm>
            <a:off x="4237070" y="4420573"/>
            <a:ext cx="1022685" cy="384721"/>
          </a:xfrm>
          <a:prstGeom prst="rect">
            <a:avLst/>
          </a:prstGeom>
          <a:noFill/>
        </p:spPr>
        <p:txBody>
          <a:bodyPr wrap="square" rtlCol="0">
            <a:spAutoFit/>
          </a:bodyPr>
          <a:lstStyle/>
          <a:p>
            <a:r>
              <a:rPr lang="en-US" sz="800" b="1">
                <a:solidFill>
                  <a:schemeClr val="bg2"/>
                </a:solidFill>
                <a:latin typeface="Suisse Int'l Bold" panose="020B0804000000000000" pitchFamily="34" charset="77"/>
              </a:rPr>
              <a:t>California </a:t>
            </a:r>
          </a:p>
          <a:p>
            <a:r>
              <a:rPr lang="en-US" sz="1100">
                <a:solidFill>
                  <a:schemeClr val="bg2"/>
                </a:solidFill>
              </a:rPr>
              <a:t>8.6</a:t>
            </a:r>
          </a:p>
        </p:txBody>
      </p:sp>
      <p:sp>
        <p:nvSpPr>
          <p:cNvPr id="31" name="TextBox 30">
            <a:extLst>
              <a:ext uri="{FF2B5EF4-FFF2-40B4-BE49-F238E27FC236}">
                <a16:creationId xmlns:a16="http://schemas.microsoft.com/office/drawing/2014/main" id="{40489439-ED41-DE40-B20C-467FAA8DE6A3}"/>
              </a:ext>
            </a:extLst>
          </p:cNvPr>
          <p:cNvSpPr txBox="1"/>
          <p:nvPr/>
        </p:nvSpPr>
        <p:spPr>
          <a:xfrm>
            <a:off x="6056612" y="2287665"/>
            <a:ext cx="784263" cy="384721"/>
          </a:xfrm>
          <a:prstGeom prst="rect">
            <a:avLst/>
          </a:prstGeom>
          <a:noFill/>
        </p:spPr>
        <p:txBody>
          <a:bodyPr wrap="square" rtlCol="0">
            <a:spAutoFit/>
          </a:bodyPr>
          <a:lstStyle/>
          <a:p>
            <a:r>
              <a:rPr lang="en-US" sz="800" b="1">
                <a:solidFill>
                  <a:schemeClr val="accent4"/>
                </a:solidFill>
                <a:latin typeface="Suisse Int'l Bold" panose="020B0804000000000000" pitchFamily="34" charset="77"/>
              </a:rPr>
              <a:t>Tennessee</a:t>
            </a:r>
          </a:p>
          <a:p>
            <a:r>
              <a:rPr lang="en-US" sz="1100">
                <a:solidFill>
                  <a:schemeClr val="accent4"/>
                </a:solidFill>
              </a:rPr>
              <a:t>30.3</a:t>
            </a:r>
          </a:p>
        </p:txBody>
      </p:sp>
      <p:sp>
        <p:nvSpPr>
          <p:cNvPr id="32" name="TextBox 31">
            <a:extLst>
              <a:ext uri="{FF2B5EF4-FFF2-40B4-BE49-F238E27FC236}">
                <a16:creationId xmlns:a16="http://schemas.microsoft.com/office/drawing/2014/main" id="{3F5BDDB1-97C1-A54A-ABAC-F0FB515C3B85}"/>
              </a:ext>
            </a:extLst>
          </p:cNvPr>
          <p:cNvSpPr txBox="1"/>
          <p:nvPr/>
        </p:nvSpPr>
        <p:spPr>
          <a:xfrm>
            <a:off x="6137056" y="4193565"/>
            <a:ext cx="1022685" cy="384721"/>
          </a:xfrm>
          <a:prstGeom prst="rect">
            <a:avLst/>
          </a:prstGeom>
          <a:noFill/>
        </p:spPr>
        <p:txBody>
          <a:bodyPr wrap="square" rtlCol="0">
            <a:spAutoFit/>
          </a:bodyPr>
          <a:lstStyle/>
          <a:p>
            <a:r>
              <a:rPr lang="en-US" sz="800" b="1">
                <a:solidFill>
                  <a:schemeClr val="accent4"/>
                </a:solidFill>
                <a:latin typeface="Suisse Int'l Bold" panose="020B0804000000000000" pitchFamily="34" charset="77"/>
              </a:rPr>
              <a:t>Hawaii </a:t>
            </a:r>
          </a:p>
          <a:p>
            <a:r>
              <a:rPr lang="en-US" sz="1100">
                <a:solidFill>
                  <a:schemeClr val="accent4"/>
                </a:solidFill>
              </a:rPr>
              <a:t>9.8</a:t>
            </a:r>
          </a:p>
        </p:txBody>
      </p:sp>
      <p:sp>
        <p:nvSpPr>
          <p:cNvPr id="33" name="TextBox 32">
            <a:extLst>
              <a:ext uri="{FF2B5EF4-FFF2-40B4-BE49-F238E27FC236}">
                <a16:creationId xmlns:a16="http://schemas.microsoft.com/office/drawing/2014/main" id="{90B34A41-AC67-4D45-AD17-D9069EFE8E4A}"/>
              </a:ext>
            </a:extLst>
          </p:cNvPr>
          <p:cNvSpPr txBox="1"/>
          <p:nvPr/>
        </p:nvSpPr>
        <p:spPr>
          <a:xfrm>
            <a:off x="7997579" y="3662201"/>
            <a:ext cx="784263" cy="384721"/>
          </a:xfrm>
          <a:prstGeom prst="rect">
            <a:avLst/>
          </a:prstGeom>
          <a:noFill/>
        </p:spPr>
        <p:txBody>
          <a:bodyPr wrap="square" rtlCol="0">
            <a:spAutoFit/>
          </a:bodyPr>
          <a:lstStyle/>
          <a:p>
            <a:r>
              <a:rPr lang="en-US" sz="800" b="1">
                <a:solidFill>
                  <a:schemeClr val="accent6"/>
                </a:solidFill>
                <a:latin typeface="Suisse Int'l Bold" panose="020B0804000000000000" pitchFamily="34" charset="77"/>
              </a:rPr>
              <a:t>Mississippi</a:t>
            </a:r>
          </a:p>
          <a:p>
            <a:r>
              <a:rPr lang="en-US" sz="1100">
                <a:solidFill>
                  <a:schemeClr val="accent6"/>
                </a:solidFill>
              </a:rPr>
              <a:t>13.9</a:t>
            </a:r>
          </a:p>
        </p:txBody>
      </p:sp>
      <p:sp>
        <p:nvSpPr>
          <p:cNvPr id="34" name="TextBox 33">
            <a:extLst>
              <a:ext uri="{FF2B5EF4-FFF2-40B4-BE49-F238E27FC236}">
                <a16:creationId xmlns:a16="http://schemas.microsoft.com/office/drawing/2014/main" id="{DA489C46-5ADB-E74A-B259-D691B3907B1B}"/>
              </a:ext>
            </a:extLst>
          </p:cNvPr>
          <p:cNvSpPr txBox="1"/>
          <p:nvPr/>
        </p:nvSpPr>
        <p:spPr>
          <a:xfrm>
            <a:off x="7779405" y="4711671"/>
            <a:ext cx="1022685" cy="384721"/>
          </a:xfrm>
          <a:prstGeom prst="rect">
            <a:avLst/>
          </a:prstGeom>
          <a:noFill/>
        </p:spPr>
        <p:txBody>
          <a:bodyPr wrap="square" rtlCol="0">
            <a:spAutoFit/>
          </a:bodyPr>
          <a:lstStyle/>
          <a:p>
            <a:r>
              <a:rPr lang="en-US" sz="800" b="1">
                <a:solidFill>
                  <a:schemeClr val="accent6"/>
                </a:solidFill>
                <a:latin typeface="Suisse Int'l Bold" panose="020B0804000000000000" pitchFamily="34" charset="77"/>
              </a:rPr>
              <a:t>Hawaii </a:t>
            </a:r>
          </a:p>
          <a:p>
            <a:r>
              <a:rPr lang="en-US" sz="1100">
                <a:solidFill>
                  <a:schemeClr val="accent6"/>
                </a:solidFill>
              </a:rPr>
              <a:t>5.9</a:t>
            </a:r>
          </a:p>
        </p:txBody>
      </p:sp>
    </p:spTree>
    <p:extLst>
      <p:ext uri="{BB962C8B-B14F-4D97-AF65-F5344CB8AC3E}">
        <p14:creationId xmlns:p14="http://schemas.microsoft.com/office/powerpoint/2010/main" val="1152065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D4057626-67BC-3B4E-8661-B17A82D450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972" y="1363917"/>
            <a:ext cx="9113536" cy="4101091"/>
          </a:xfrm>
          <a:prstGeom prst="rect">
            <a:avLst/>
          </a:prstGeom>
        </p:spPr>
      </p:pic>
      <p:sp>
        <p:nvSpPr>
          <p:cNvPr id="2" name="Title 1"/>
          <p:cNvSpPr>
            <a:spLocks noGrp="1"/>
          </p:cNvSpPr>
          <p:nvPr>
            <p:ph type="title"/>
          </p:nvPr>
        </p:nvSpPr>
        <p:spPr/>
        <p:txBody>
          <a:bodyPr>
            <a:normAutofit/>
          </a:bodyPr>
          <a:lstStyle/>
          <a:p>
            <a:pPr>
              <a:lnSpc>
                <a:spcPct val="90000"/>
              </a:lnSpc>
            </a:pPr>
            <a:r>
              <a:rPr lang="en-US" sz="1600" dirty="0"/>
              <a:t>7: Black Medicare beneficiaries are more likely than white beneficiaries to be admitted to a hospital or to seek care in an emergency department for conditions typically manageable through good primary care.</a:t>
            </a:r>
          </a:p>
        </p:txBody>
      </p:sp>
      <p:sp>
        <p:nvSpPr>
          <p:cNvPr id="4" name="Text Placeholder 3"/>
          <p:cNvSpPr>
            <a:spLocks noGrp="1"/>
          </p:cNvSpPr>
          <p:nvPr>
            <p:ph type="body" sz="quarter" idx="22"/>
          </p:nvPr>
        </p:nvSpPr>
        <p:spPr/>
        <p:txBody>
          <a:bodyPr/>
          <a:lstStyle/>
          <a:p>
            <a:pPr>
              <a:buClr>
                <a:srgbClr val="044C7F"/>
              </a:buClr>
              <a:defRPr/>
            </a:pPr>
            <a:r>
              <a:rPr lang="en-US" dirty="0">
                <a:latin typeface="+mn-lt"/>
              </a:rPr>
              <a:t>Notes: Dots represent states. Missing dots for a particular group indicates that there are insufficient data for that state. Race data only available for Black and white populations—ethnicity is unknown.</a:t>
            </a:r>
          </a:p>
          <a:p>
            <a:pPr>
              <a:buClr>
                <a:srgbClr val="044C7F"/>
              </a:buClr>
              <a:defRPr/>
            </a:pPr>
            <a:r>
              <a:rPr lang="en-US" dirty="0">
                <a:latin typeface="+mn-lt"/>
              </a:rPr>
              <a:t>Data: Centers for Medicare and Medicaid Services, 2019 Limited Data Set (LDS) 5% sample. Analysis by </a:t>
            </a:r>
            <a:r>
              <a:rPr lang="en-US" dirty="0" err="1">
                <a:latin typeface="+mn-lt"/>
              </a:rPr>
              <a:t>Westat</a:t>
            </a:r>
            <a:r>
              <a:rPr lang="en-US" dirty="0">
                <a:latin typeface="+mn-lt"/>
              </a:rPr>
              <a:t>.</a:t>
            </a:r>
          </a:p>
        </p:txBody>
      </p:sp>
      <p:sp>
        <p:nvSpPr>
          <p:cNvPr id="6" name="TextBox 5"/>
          <p:cNvSpPr txBox="1"/>
          <p:nvPr/>
        </p:nvSpPr>
        <p:spPr>
          <a:xfrm>
            <a:off x="124659" y="960738"/>
            <a:ext cx="3736576" cy="430887"/>
          </a:xfrm>
          <a:prstGeom prst="rect">
            <a:avLst/>
          </a:prstGeom>
          <a:noFill/>
        </p:spPr>
        <p:txBody>
          <a:bodyPr wrap="square" rtlCol="0">
            <a:spAutoFit/>
          </a:bodyPr>
          <a:lstStyle/>
          <a:p>
            <a:pPr algn="ctr"/>
            <a:r>
              <a:rPr lang="en-US" sz="1100" i="1" dirty="0"/>
              <a:t>Admissions for ambulatory care–sensitive conditions, </a:t>
            </a:r>
          </a:p>
          <a:p>
            <a:pPr algn="ctr"/>
            <a:r>
              <a:rPr lang="en-US" sz="1100" i="1" dirty="0"/>
              <a:t>per 1,000 Medicare beneficiaries</a:t>
            </a:r>
          </a:p>
        </p:txBody>
      </p:sp>
      <p:sp>
        <p:nvSpPr>
          <p:cNvPr id="7" name="TextBox 6"/>
          <p:cNvSpPr txBox="1"/>
          <p:nvPr/>
        </p:nvSpPr>
        <p:spPr>
          <a:xfrm>
            <a:off x="5212773" y="964856"/>
            <a:ext cx="3911326" cy="430887"/>
          </a:xfrm>
          <a:prstGeom prst="rect">
            <a:avLst/>
          </a:prstGeom>
          <a:noFill/>
        </p:spPr>
        <p:txBody>
          <a:bodyPr wrap="square" rtlCol="0">
            <a:spAutoFit/>
          </a:bodyPr>
          <a:lstStyle/>
          <a:p>
            <a:pPr algn="ctr"/>
            <a:r>
              <a:rPr lang="en-US" sz="1100" i="1" dirty="0"/>
              <a:t>Avoidable emergency department visits, </a:t>
            </a:r>
          </a:p>
          <a:p>
            <a:pPr algn="ctr"/>
            <a:r>
              <a:rPr lang="en-US" sz="1100" i="1" dirty="0"/>
              <a:t>per 1,000 Medicare beneficiaries</a:t>
            </a:r>
          </a:p>
        </p:txBody>
      </p:sp>
      <p:sp>
        <p:nvSpPr>
          <p:cNvPr id="19" name="TextBox 18">
            <a:extLst>
              <a:ext uri="{FF2B5EF4-FFF2-40B4-BE49-F238E27FC236}">
                <a16:creationId xmlns:a16="http://schemas.microsoft.com/office/drawing/2014/main" id="{F9E3A612-1974-044C-83DB-10DE1333C979}"/>
              </a:ext>
            </a:extLst>
          </p:cNvPr>
          <p:cNvSpPr txBox="1"/>
          <p:nvPr/>
        </p:nvSpPr>
        <p:spPr>
          <a:xfrm>
            <a:off x="1427564" y="1488823"/>
            <a:ext cx="684756" cy="384721"/>
          </a:xfrm>
          <a:prstGeom prst="rect">
            <a:avLst/>
          </a:prstGeom>
          <a:noFill/>
        </p:spPr>
        <p:txBody>
          <a:bodyPr wrap="square" rtlCol="0">
            <a:spAutoFit/>
          </a:bodyPr>
          <a:lstStyle/>
          <a:p>
            <a:r>
              <a:rPr lang="en-US" sz="800" b="1" dirty="0">
                <a:solidFill>
                  <a:schemeClr val="bg2"/>
                </a:solidFill>
              </a:rPr>
              <a:t>Missouri</a:t>
            </a:r>
          </a:p>
          <a:p>
            <a:r>
              <a:rPr lang="en-US" sz="1100" dirty="0">
                <a:solidFill>
                  <a:schemeClr val="bg2"/>
                </a:solidFill>
              </a:rPr>
              <a:t>89.4</a:t>
            </a:r>
          </a:p>
        </p:txBody>
      </p:sp>
      <p:sp>
        <p:nvSpPr>
          <p:cNvPr id="20" name="TextBox 19">
            <a:extLst>
              <a:ext uri="{FF2B5EF4-FFF2-40B4-BE49-F238E27FC236}">
                <a16:creationId xmlns:a16="http://schemas.microsoft.com/office/drawing/2014/main" id="{84E481DD-6131-7543-AB66-B1E768E63FAE}"/>
              </a:ext>
            </a:extLst>
          </p:cNvPr>
          <p:cNvSpPr txBox="1"/>
          <p:nvPr/>
        </p:nvSpPr>
        <p:spPr>
          <a:xfrm>
            <a:off x="1427564" y="3989383"/>
            <a:ext cx="1022685" cy="384721"/>
          </a:xfrm>
          <a:prstGeom prst="rect">
            <a:avLst/>
          </a:prstGeom>
          <a:noFill/>
        </p:spPr>
        <p:txBody>
          <a:bodyPr wrap="square" rtlCol="0">
            <a:spAutoFit/>
          </a:bodyPr>
          <a:lstStyle/>
          <a:p>
            <a:r>
              <a:rPr lang="en-US" sz="800" b="1">
                <a:solidFill>
                  <a:schemeClr val="bg2"/>
                </a:solidFill>
              </a:rPr>
              <a:t>Arkansas </a:t>
            </a:r>
          </a:p>
          <a:p>
            <a:r>
              <a:rPr lang="en-US" sz="1100">
                <a:solidFill>
                  <a:schemeClr val="bg2"/>
                </a:solidFill>
              </a:rPr>
              <a:t>37.2</a:t>
            </a:r>
          </a:p>
        </p:txBody>
      </p:sp>
      <p:sp>
        <p:nvSpPr>
          <p:cNvPr id="21" name="TextBox 20">
            <a:extLst>
              <a:ext uri="{FF2B5EF4-FFF2-40B4-BE49-F238E27FC236}">
                <a16:creationId xmlns:a16="http://schemas.microsoft.com/office/drawing/2014/main" id="{2F6C1F2A-F955-0943-90EC-95413AD336EE}"/>
              </a:ext>
            </a:extLst>
          </p:cNvPr>
          <p:cNvSpPr txBox="1"/>
          <p:nvPr/>
        </p:nvSpPr>
        <p:spPr>
          <a:xfrm>
            <a:off x="2793562" y="3110218"/>
            <a:ext cx="784263" cy="384721"/>
          </a:xfrm>
          <a:prstGeom prst="rect">
            <a:avLst/>
          </a:prstGeom>
          <a:noFill/>
        </p:spPr>
        <p:txBody>
          <a:bodyPr wrap="square" rtlCol="0">
            <a:spAutoFit/>
          </a:bodyPr>
          <a:lstStyle/>
          <a:p>
            <a:r>
              <a:rPr lang="en-US" sz="800" b="1">
                <a:solidFill>
                  <a:schemeClr val="accent6"/>
                </a:solidFill>
              </a:rPr>
              <a:t>Kentucky</a:t>
            </a:r>
          </a:p>
          <a:p>
            <a:r>
              <a:rPr lang="en-US" sz="1100">
                <a:solidFill>
                  <a:schemeClr val="accent6"/>
                </a:solidFill>
              </a:rPr>
              <a:t>51.8</a:t>
            </a:r>
          </a:p>
        </p:txBody>
      </p:sp>
      <p:sp>
        <p:nvSpPr>
          <p:cNvPr id="22" name="TextBox 21">
            <a:extLst>
              <a:ext uri="{FF2B5EF4-FFF2-40B4-BE49-F238E27FC236}">
                <a16:creationId xmlns:a16="http://schemas.microsoft.com/office/drawing/2014/main" id="{5924512A-EA04-8A44-871E-8F929BC3BD06}"/>
              </a:ext>
            </a:extLst>
          </p:cNvPr>
          <p:cNvSpPr txBox="1"/>
          <p:nvPr/>
        </p:nvSpPr>
        <p:spPr>
          <a:xfrm>
            <a:off x="2825850" y="4633904"/>
            <a:ext cx="1022685" cy="384721"/>
          </a:xfrm>
          <a:prstGeom prst="rect">
            <a:avLst/>
          </a:prstGeom>
          <a:noFill/>
        </p:spPr>
        <p:txBody>
          <a:bodyPr wrap="square" rtlCol="0">
            <a:spAutoFit/>
          </a:bodyPr>
          <a:lstStyle/>
          <a:p>
            <a:r>
              <a:rPr lang="en-US" sz="800" b="1">
                <a:solidFill>
                  <a:schemeClr val="accent6"/>
                </a:solidFill>
              </a:rPr>
              <a:t>Colorado </a:t>
            </a:r>
          </a:p>
          <a:p>
            <a:r>
              <a:rPr lang="en-US" sz="1100">
                <a:solidFill>
                  <a:schemeClr val="accent6"/>
                </a:solidFill>
              </a:rPr>
              <a:t>20.2</a:t>
            </a:r>
          </a:p>
        </p:txBody>
      </p:sp>
      <p:sp>
        <p:nvSpPr>
          <p:cNvPr id="23" name="TextBox 22">
            <a:extLst>
              <a:ext uri="{FF2B5EF4-FFF2-40B4-BE49-F238E27FC236}">
                <a16:creationId xmlns:a16="http://schemas.microsoft.com/office/drawing/2014/main" id="{6005777D-67E8-C743-8F20-57DA13CD420B}"/>
              </a:ext>
            </a:extLst>
          </p:cNvPr>
          <p:cNvSpPr txBox="1"/>
          <p:nvPr/>
        </p:nvSpPr>
        <p:spPr>
          <a:xfrm>
            <a:off x="6590690" y="1488823"/>
            <a:ext cx="779927" cy="384721"/>
          </a:xfrm>
          <a:prstGeom prst="rect">
            <a:avLst/>
          </a:prstGeom>
          <a:noFill/>
        </p:spPr>
        <p:txBody>
          <a:bodyPr wrap="square" rtlCol="0">
            <a:spAutoFit/>
          </a:bodyPr>
          <a:lstStyle/>
          <a:p>
            <a:r>
              <a:rPr lang="en-US" sz="800" b="1">
                <a:solidFill>
                  <a:schemeClr val="bg2"/>
                </a:solidFill>
              </a:rPr>
              <a:t>Vermont</a:t>
            </a:r>
          </a:p>
          <a:p>
            <a:r>
              <a:rPr lang="en-US" sz="1100">
                <a:solidFill>
                  <a:schemeClr val="bg2"/>
                </a:solidFill>
              </a:rPr>
              <a:t>505.1</a:t>
            </a:r>
          </a:p>
        </p:txBody>
      </p:sp>
      <p:sp>
        <p:nvSpPr>
          <p:cNvPr id="24" name="TextBox 23">
            <a:extLst>
              <a:ext uri="{FF2B5EF4-FFF2-40B4-BE49-F238E27FC236}">
                <a16:creationId xmlns:a16="http://schemas.microsoft.com/office/drawing/2014/main" id="{F2D4FBE4-C48B-9846-95CF-50E890ADFA5A}"/>
              </a:ext>
            </a:extLst>
          </p:cNvPr>
          <p:cNvSpPr txBox="1"/>
          <p:nvPr/>
        </p:nvSpPr>
        <p:spPr>
          <a:xfrm>
            <a:off x="6590690" y="4782860"/>
            <a:ext cx="1022685" cy="384721"/>
          </a:xfrm>
          <a:prstGeom prst="rect">
            <a:avLst/>
          </a:prstGeom>
          <a:noFill/>
        </p:spPr>
        <p:txBody>
          <a:bodyPr wrap="square" rtlCol="0">
            <a:spAutoFit/>
          </a:bodyPr>
          <a:lstStyle/>
          <a:p>
            <a:r>
              <a:rPr lang="en-US" sz="800" b="1">
                <a:solidFill>
                  <a:schemeClr val="bg2"/>
                </a:solidFill>
              </a:rPr>
              <a:t>Hawaii</a:t>
            </a:r>
          </a:p>
          <a:p>
            <a:r>
              <a:rPr lang="en-US" sz="1100">
                <a:solidFill>
                  <a:schemeClr val="bg2"/>
                </a:solidFill>
              </a:rPr>
              <a:t>113.9</a:t>
            </a:r>
          </a:p>
        </p:txBody>
      </p:sp>
      <p:sp>
        <p:nvSpPr>
          <p:cNvPr id="25" name="TextBox 24">
            <a:extLst>
              <a:ext uri="{FF2B5EF4-FFF2-40B4-BE49-F238E27FC236}">
                <a16:creationId xmlns:a16="http://schemas.microsoft.com/office/drawing/2014/main" id="{BD0B3239-6520-C348-B65D-2137C80091D3}"/>
              </a:ext>
            </a:extLst>
          </p:cNvPr>
          <p:cNvSpPr txBox="1"/>
          <p:nvPr/>
        </p:nvSpPr>
        <p:spPr>
          <a:xfrm>
            <a:off x="8110545" y="3595426"/>
            <a:ext cx="899254" cy="384721"/>
          </a:xfrm>
          <a:prstGeom prst="rect">
            <a:avLst/>
          </a:prstGeom>
          <a:noFill/>
        </p:spPr>
        <p:txBody>
          <a:bodyPr wrap="square" rtlCol="0">
            <a:spAutoFit/>
          </a:bodyPr>
          <a:lstStyle/>
          <a:p>
            <a:r>
              <a:rPr lang="en-US" sz="800" b="1">
                <a:solidFill>
                  <a:schemeClr val="accent6"/>
                </a:solidFill>
              </a:rPr>
              <a:t>West Virginia</a:t>
            </a:r>
          </a:p>
          <a:p>
            <a:r>
              <a:rPr lang="en-US" sz="1100">
                <a:solidFill>
                  <a:schemeClr val="accent6"/>
                </a:solidFill>
              </a:rPr>
              <a:t>236.1</a:t>
            </a:r>
          </a:p>
        </p:txBody>
      </p:sp>
      <p:sp>
        <p:nvSpPr>
          <p:cNvPr id="26" name="TextBox 25">
            <a:extLst>
              <a:ext uri="{FF2B5EF4-FFF2-40B4-BE49-F238E27FC236}">
                <a16:creationId xmlns:a16="http://schemas.microsoft.com/office/drawing/2014/main" id="{4A52981B-0882-844A-9040-897D49392C1B}"/>
              </a:ext>
            </a:extLst>
          </p:cNvPr>
          <p:cNvSpPr txBox="1"/>
          <p:nvPr/>
        </p:nvSpPr>
        <p:spPr>
          <a:xfrm>
            <a:off x="8156531" y="4572027"/>
            <a:ext cx="1022685" cy="384721"/>
          </a:xfrm>
          <a:prstGeom prst="rect">
            <a:avLst/>
          </a:prstGeom>
          <a:noFill/>
        </p:spPr>
        <p:txBody>
          <a:bodyPr wrap="square" rtlCol="0">
            <a:spAutoFit/>
          </a:bodyPr>
          <a:lstStyle/>
          <a:p>
            <a:r>
              <a:rPr lang="en-US" sz="800" b="1">
                <a:solidFill>
                  <a:schemeClr val="accent6"/>
                </a:solidFill>
              </a:rPr>
              <a:t>Nebraska</a:t>
            </a:r>
          </a:p>
          <a:p>
            <a:r>
              <a:rPr lang="en-US" sz="1100">
                <a:solidFill>
                  <a:schemeClr val="accent6"/>
                </a:solidFill>
              </a:rPr>
              <a:t>142.5</a:t>
            </a:r>
          </a:p>
        </p:txBody>
      </p:sp>
    </p:spTree>
    <p:extLst>
      <p:ext uri="{BB962C8B-B14F-4D97-AF65-F5344CB8AC3E}">
        <p14:creationId xmlns:p14="http://schemas.microsoft.com/office/powerpoint/2010/main" val="829660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51BE717-82A0-0843-B316-0713FC8D3A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67" y="1151987"/>
            <a:ext cx="9000999" cy="4455495"/>
          </a:xfrm>
          <a:prstGeom prst="rect">
            <a:avLst/>
          </a:prstGeom>
        </p:spPr>
      </p:pic>
      <p:sp>
        <p:nvSpPr>
          <p:cNvPr id="2" name="Title 1"/>
          <p:cNvSpPr>
            <a:spLocks noGrp="1"/>
          </p:cNvSpPr>
          <p:nvPr>
            <p:ph type="title"/>
          </p:nvPr>
        </p:nvSpPr>
        <p:spPr/>
        <p:txBody>
          <a:bodyPr rIns="91440">
            <a:normAutofit/>
          </a:bodyPr>
          <a:lstStyle/>
          <a:p>
            <a:pPr>
              <a:lnSpc>
                <a:spcPct val="90000"/>
              </a:lnSpc>
            </a:pPr>
            <a:r>
              <a:rPr lang="en-US" sz="1600" dirty="0"/>
              <a:t>8: Black, AIAN, and Latinx/Hispanic adults are less likely than AANHPI and white adults to receive an annual flu shot.</a:t>
            </a:r>
          </a:p>
        </p:txBody>
      </p:sp>
      <p:sp>
        <p:nvSpPr>
          <p:cNvPr id="4" name="Text Placeholder 3"/>
          <p:cNvSpPr>
            <a:spLocks noGrp="1"/>
          </p:cNvSpPr>
          <p:nvPr>
            <p:ph type="body" sz="quarter" idx="22"/>
          </p:nvPr>
        </p:nvSpPr>
        <p:spPr/>
        <p:txBody>
          <a:bodyPr/>
          <a:lstStyle/>
          <a:p>
            <a:pPr>
              <a:buClr>
                <a:srgbClr val="044C7F"/>
              </a:buClr>
              <a:defRPr/>
            </a:pPr>
            <a:r>
              <a:rPr lang="en-US" dirty="0"/>
              <a:t>Notes</a:t>
            </a:r>
            <a:r>
              <a:rPr lang="en-US"/>
              <a:t>: Missing </a:t>
            </a:r>
            <a:r>
              <a:rPr lang="en-US" dirty="0"/>
              <a:t>dots for a particular group indicate that there are insufficient data for that state. AANHPI = Asian American, Native Hawaiian, and Pacific Islander; </a:t>
            </a:r>
            <a:br>
              <a:rPr lang="en-US" dirty="0"/>
            </a:br>
            <a:r>
              <a:rPr lang="en-US" dirty="0"/>
              <a:t>AIAN = American Indian/Alaska Native.</a:t>
            </a:r>
          </a:p>
          <a:p>
            <a:pPr>
              <a:buClr>
                <a:srgbClr val="044C7F"/>
              </a:buClr>
              <a:defRPr/>
            </a:pPr>
            <a:r>
              <a:rPr lang="en-US" dirty="0"/>
              <a:t>Data: Behavioral Risk Factor Surveillance System (BRFSS), 2019–20.</a:t>
            </a:r>
          </a:p>
        </p:txBody>
      </p:sp>
      <p:sp>
        <p:nvSpPr>
          <p:cNvPr id="11" name="TextBox 10">
            <a:extLst>
              <a:ext uri="{FF2B5EF4-FFF2-40B4-BE49-F238E27FC236}">
                <a16:creationId xmlns:a16="http://schemas.microsoft.com/office/drawing/2014/main" id="{FA90EBA8-4366-1046-BB03-9531B387A5B4}"/>
              </a:ext>
            </a:extLst>
          </p:cNvPr>
          <p:cNvSpPr txBox="1"/>
          <p:nvPr/>
        </p:nvSpPr>
        <p:spPr>
          <a:xfrm>
            <a:off x="818136" y="1439800"/>
            <a:ext cx="1022685" cy="384721"/>
          </a:xfrm>
          <a:prstGeom prst="rect">
            <a:avLst/>
          </a:prstGeom>
          <a:noFill/>
        </p:spPr>
        <p:txBody>
          <a:bodyPr wrap="square" rtlCol="0">
            <a:spAutoFit/>
          </a:bodyPr>
          <a:lstStyle/>
          <a:p>
            <a:r>
              <a:rPr lang="en-US" sz="800" b="1" dirty="0">
                <a:solidFill>
                  <a:schemeClr val="accent2"/>
                </a:solidFill>
              </a:rPr>
              <a:t>Vermont </a:t>
            </a:r>
          </a:p>
          <a:p>
            <a:r>
              <a:rPr lang="en-US" sz="1100" dirty="0">
                <a:solidFill>
                  <a:schemeClr val="accent2"/>
                </a:solidFill>
              </a:rPr>
              <a:t>64.0</a:t>
            </a:r>
          </a:p>
        </p:txBody>
      </p:sp>
      <p:sp>
        <p:nvSpPr>
          <p:cNvPr id="12" name="TextBox 11">
            <a:extLst>
              <a:ext uri="{FF2B5EF4-FFF2-40B4-BE49-F238E27FC236}">
                <a16:creationId xmlns:a16="http://schemas.microsoft.com/office/drawing/2014/main" id="{BF314632-9412-6E4E-A43F-044EF4FCF6B9}"/>
              </a:ext>
            </a:extLst>
          </p:cNvPr>
          <p:cNvSpPr txBox="1"/>
          <p:nvPr/>
        </p:nvSpPr>
        <p:spPr>
          <a:xfrm>
            <a:off x="802234" y="3404569"/>
            <a:ext cx="1022685" cy="384721"/>
          </a:xfrm>
          <a:prstGeom prst="rect">
            <a:avLst/>
          </a:prstGeom>
          <a:noFill/>
        </p:spPr>
        <p:txBody>
          <a:bodyPr wrap="square" rtlCol="0">
            <a:spAutoFit/>
          </a:bodyPr>
          <a:lstStyle/>
          <a:p>
            <a:r>
              <a:rPr lang="en-US" sz="800" b="1">
                <a:solidFill>
                  <a:schemeClr val="accent2"/>
                </a:solidFill>
              </a:rPr>
              <a:t>Alaska</a:t>
            </a:r>
          </a:p>
          <a:p>
            <a:r>
              <a:rPr lang="en-US" sz="1100">
                <a:solidFill>
                  <a:schemeClr val="accent2"/>
                </a:solidFill>
              </a:rPr>
              <a:t>33.5</a:t>
            </a:r>
          </a:p>
        </p:txBody>
      </p:sp>
      <p:sp>
        <p:nvSpPr>
          <p:cNvPr id="13" name="TextBox 12">
            <a:extLst>
              <a:ext uri="{FF2B5EF4-FFF2-40B4-BE49-F238E27FC236}">
                <a16:creationId xmlns:a16="http://schemas.microsoft.com/office/drawing/2014/main" id="{4E41D418-FB62-8543-AD31-25419230EF65}"/>
              </a:ext>
            </a:extLst>
          </p:cNvPr>
          <p:cNvSpPr txBox="1"/>
          <p:nvPr/>
        </p:nvSpPr>
        <p:spPr>
          <a:xfrm>
            <a:off x="2620880" y="2048271"/>
            <a:ext cx="1022685" cy="384721"/>
          </a:xfrm>
          <a:prstGeom prst="rect">
            <a:avLst/>
          </a:prstGeom>
          <a:noFill/>
        </p:spPr>
        <p:txBody>
          <a:bodyPr wrap="square" rtlCol="0">
            <a:spAutoFit/>
          </a:bodyPr>
          <a:lstStyle/>
          <a:p>
            <a:r>
              <a:rPr lang="en-US" sz="800" b="1"/>
              <a:t>Rhode Island</a:t>
            </a:r>
          </a:p>
          <a:p>
            <a:r>
              <a:rPr lang="en-US" sz="1100"/>
              <a:t>52.8</a:t>
            </a:r>
          </a:p>
        </p:txBody>
      </p:sp>
      <p:sp>
        <p:nvSpPr>
          <p:cNvPr id="14" name="TextBox 13">
            <a:extLst>
              <a:ext uri="{FF2B5EF4-FFF2-40B4-BE49-F238E27FC236}">
                <a16:creationId xmlns:a16="http://schemas.microsoft.com/office/drawing/2014/main" id="{9BE4AF93-3D0D-304E-8A31-082526204AE1}"/>
              </a:ext>
            </a:extLst>
          </p:cNvPr>
          <p:cNvSpPr txBox="1"/>
          <p:nvPr/>
        </p:nvSpPr>
        <p:spPr>
          <a:xfrm>
            <a:off x="2620880" y="4302780"/>
            <a:ext cx="1022685" cy="384721"/>
          </a:xfrm>
          <a:prstGeom prst="rect">
            <a:avLst/>
          </a:prstGeom>
          <a:noFill/>
        </p:spPr>
        <p:txBody>
          <a:bodyPr wrap="square" rtlCol="0">
            <a:spAutoFit/>
          </a:bodyPr>
          <a:lstStyle/>
          <a:p>
            <a:r>
              <a:rPr lang="en-US" sz="800" b="1"/>
              <a:t>South Carolina</a:t>
            </a:r>
          </a:p>
          <a:p>
            <a:r>
              <a:rPr lang="en-US" sz="1100"/>
              <a:t>14.3</a:t>
            </a:r>
          </a:p>
        </p:txBody>
      </p:sp>
      <p:sp>
        <p:nvSpPr>
          <p:cNvPr id="15" name="TextBox 14">
            <a:extLst>
              <a:ext uri="{FF2B5EF4-FFF2-40B4-BE49-F238E27FC236}">
                <a16:creationId xmlns:a16="http://schemas.microsoft.com/office/drawing/2014/main" id="{354C8CEC-E5A9-454E-8C7E-9CBA503F9D27}"/>
              </a:ext>
            </a:extLst>
          </p:cNvPr>
          <p:cNvSpPr txBox="1"/>
          <p:nvPr/>
        </p:nvSpPr>
        <p:spPr>
          <a:xfrm>
            <a:off x="4375825" y="2158578"/>
            <a:ext cx="887979" cy="384721"/>
          </a:xfrm>
          <a:prstGeom prst="rect">
            <a:avLst/>
          </a:prstGeom>
          <a:noFill/>
        </p:spPr>
        <p:txBody>
          <a:bodyPr wrap="square" rtlCol="0">
            <a:spAutoFit/>
          </a:bodyPr>
          <a:lstStyle/>
          <a:p>
            <a:r>
              <a:rPr lang="en-US" sz="800" b="1">
                <a:solidFill>
                  <a:schemeClr val="bg2"/>
                </a:solidFill>
              </a:rPr>
              <a:t>Rhode Island</a:t>
            </a:r>
          </a:p>
          <a:p>
            <a:r>
              <a:rPr lang="en-US" sz="1100">
                <a:solidFill>
                  <a:schemeClr val="bg2"/>
                </a:solidFill>
              </a:rPr>
              <a:t>50.6</a:t>
            </a:r>
          </a:p>
        </p:txBody>
      </p:sp>
      <p:sp>
        <p:nvSpPr>
          <p:cNvPr id="16" name="TextBox 15">
            <a:extLst>
              <a:ext uri="{FF2B5EF4-FFF2-40B4-BE49-F238E27FC236}">
                <a16:creationId xmlns:a16="http://schemas.microsoft.com/office/drawing/2014/main" id="{728758A2-2DF7-9642-BC1E-F2FE4F5D7AF1}"/>
              </a:ext>
            </a:extLst>
          </p:cNvPr>
          <p:cNvSpPr txBox="1"/>
          <p:nvPr/>
        </p:nvSpPr>
        <p:spPr>
          <a:xfrm>
            <a:off x="4375825" y="3871103"/>
            <a:ext cx="1022685" cy="384721"/>
          </a:xfrm>
          <a:prstGeom prst="rect">
            <a:avLst/>
          </a:prstGeom>
          <a:noFill/>
        </p:spPr>
        <p:txBody>
          <a:bodyPr wrap="square" rtlCol="0">
            <a:spAutoFit/>
          </a:bodyPr>
          <a:lstStyle/>
          <a:p>
            <a:r>
              <a:rPr lang="en-US" sz="800" b="1">
                <a:solidFill>
                  <a:schemeClr val="bg2"/>
                </a:solidFill>
              </a:rPr>
              <a:t>Nevada </a:t>
            </a:r>
          </a:p>
          <a:p>
            <a:r>
              <a:rPr lang="en-US" sz="1100">
                <a:solidFill>
                  <a:schemeClr val="bg2"/>
                </a:solidFill>
              </a:rPr>
              <a:t>22.0</a:t>
            </a:r>
          </a:p>
        </p:txBody>
      </p:sp>
      <p:sp>
        <p:nvSpPr>
          <p:cNvPr id="17" name="TextBox 16">
            <a:extLst>
              <a:ext uri="{FF2B5EF4-FFF2-40B4-BE49-F238E27FC236}">
                <a16:creationId xmlns:a16="http://schemas.microsoft.com/office/drawing/2014/main" id="{40489439-ED41-DE40-B20C-467FAA8DE6A3}"/>
              </a:ext>
            </a:extLst>
          </p:cNvPr>
          <p:cNvSpPr txBox="1"/>
          <p:nvPr/>
        </p:nvSpPr>
        <p:spPr>
          <a:xfrm>
            <a:off x="6197489" y="2016378"/>
            <a:ext cx="784263" cy="384721"/>
          </a:xfrm>
          <a:prstGeom prst="rect">
            <a:avLst/>
          </a:prstGeom>
          <a:noFill/>
        </p:spPr>
        <p:txBody>
          <a:bodyPr wrap="square" rtlCol="0">
            <a:spAutoFit/>
          </a:bodyPr>
          <a:lstStyle/>
          <a:p>
            <a:r>
              <a:rPr lang="en-US" sz="800" b="1">
                <a:solidFill>
                  <a:schemeClr val="accent4"/>
                </a:solidFill>
              </a:rPr>
              <a:t>Mississippi</a:t>
            </a:r>
          </a:p>
          <a:p>
            <a:r>
              <a:rPr lang="en-US" sz="1100">
                <a:solidFill>
                  <a:schemeClr val="accent4"/>
                </a:solidFill>
              </a:rPr>
              <a:t>53.4</a:t>
            </a:r>
          </a:p>
        </p:txBody>
      </p:sp>
      <p:sp>
        <p:nvSpPr>
          <p:cNvPr id="18" name="TextBox 17">
            <a:extLst>
              <a:ext uri="{FF2B5EF4-FFF2-40B4-BE49-F238E27FC236}">
                <a16:creationId xmlns:a16="http://schemas.microsoft.com/office/drawing/2014/main" id="{3F5BDDB1-97C1-A54A-ABAC-F0FB515C3B85}"/>
              </a:ext>
            </a:extLst>
          </p:cNvPr>
          <p:cNvSpPr txBox="1"/>
          <p:nvPr/>
        </p:nvSpPr>
        <p:spPr>
          <a:xfrm>
            <a:off x="6162438" y="3778943"/>
            <a:ext cx="1022685" cy="384721"/>
          </a:xfrm>
          <a:prstGeom prst="rect">
            <a:avLst/>
          </a:prstGeom>
          <a:noFill/>
        </p:spPr>
        <p:txBody>
          <a:bodyPr wrap="square" rtlCol="0">
            <a:spAutoFit/>
          </a:bodyPr>
          <a:lstStyle/>
          <a:p>
            <a:r>
              <a:rPr lang="en-US" sz="800" b="1" dirty="0">
                <a:solidFill>
                  <a:schemeClr val="accent4"/>
                </a:solidFill>
              </a:rPr>
              <a:t>Georgia </a:t>
            </a:r>
          </a:p>
          <a:p>
            <a:r>
              <a:rPr lang="en-US" sz="1100">
                <a:solidFill>
                  <a:schemeClr val="accent4"/>
                </a:solidFill>
              </a:rPr>
              <a:t>25.4</a:t>
            </a:r>
            <a:endParaRPr lang="en-US" sz="1100" dirty="0">
              <a:solidFill>
                <a:schemeClr val="accent4"/>
              </a:solidFill>
            </a:endParaRPr>
          </a:p>
        </p:txBody>
      </p:sp>
      <p:sp>
        <p:nvSpPr>
          <p:cNvPr id="19" name="TextBox 18">
            <a:extLst>
              <a:ext uri="{FF2B5EF4-FFF2-40B4-BE49-F238E27FC236}">
                <a16:creationId xmlns:a16="http://schemas.microsoft.com/office/drawing/2014/main" id="{90B34A41-AC67-4D45-AD17-D9069EFE8E4A}"/>
              </a:ext>
            </a:extLst>
          </p:cNvPr>
          <p:cNvSpPr txBox="1"/>
          <p:nvPr/>
        </p:nvSpPr>
        <p:spPr>
          <a:xfrm>
            <a:off x="8048200" y="1482469"/>
            <a:ext cx="914400" cy="384048"/>
          </a:xfrm>
          <a:prstGeom prst="rect">
            <a:avLst/>
          </a:prstGeom>
          <a:noFill/>
        </p:spPr>
        <p:txBody>
          <a:bodyPr wrap="square" rtlCol="0">
            <a:spAutoFit/>
          </a:bodyPr>
          <a:lstStyle/>
          <a:p>
            <a:r>
              <a:rPr lang="en-US" sz="800" b="1" dirty="0">
                <a:solidFill>
                  <a:schemeClr val="accent6"/>
                </a:solidFill>
              </a:rPr>
              <a:t>District of Columbia</a:t>
            </a:r>
          </a:p>
          <a:p>
            <a:r>
              <a:rPr lang="en-US" sz="1100" dirty="0">
                <a:solidFill>
                  <a:schemeClr val="accent6"/>
                </a:solidFill>
              </a:rPr>
              <a:t>65.3</a:t>
            </a:r>
          </a:p>
        </p:txBody>
      </p:sp>
      <p:sp>
        <p:nvSpPr>
          <p:cNvPr id="20" name="TextBox 19">
            <a:extLst>
              <a:ext uri="{FF2B5EF4-FFF2-40B4-BE49-F238E27FC236}">
                <a16:creationId xmlns:a16="http://schemas.microsoft.com/office/drawing/2014/main" id="{DA489C46-5ADB-E74A-B259-D691B3907B1B}"/>
              </a:ext>
            </a:extLst>
          </p:cNvPr>
          <p:cNvSpPr txBox="1"/>
          <p:nvPr/>
        </p:nvSpPr>
        <p:spPr>
          <a:xfrm>
            <a:off x="8048200" y="2971160"/>
            <a:ext cx="1022685" cy="384721"/>
          </a:xfrm>
          <a:prstGeom prst="rect">
            <a:avLst/>
          </a:prstGeom>
          <a:noFill/>
        </p:spPr>
        <p:txBody>
          <a:bodyPr wrap="square" rtlCol="0">
            <a:spAutoFit/>
          </a:bodyPr>
          <a:lstStyle/>
          <a:p>
            <a:r>
              <a:rPr lang="en-US" sz="800" b="1">
                <a:solidFill>
                  <a:schemeClr val="accent6"/>
                </a:solidFill>
              </a:rPr>
              <a:t>Wyoming </a:t>
            </a:r>
          </a:p>
          <a:p>
            <a:r>
              <a:rPr lang="en-US" sz="1100">
                <a:solidFill>
                  <a:schemeClr val="accent6"/>
                </a:solidFill>
              </a:rPr>
              <a:t>39.1</a:t>
            </a:r>
          </a:p>
        </p:txBody>
      </p:sp>
      <p:sp>
        <p:nvSpPr>
          <p:cNvPr id="27" name="TextBox 26">
            <a:extLst>
              <a:ext uri="{FF2B5EF4-FFF2-40B4-BE49-F238E27FC236}">
                <a16:creationId xmlns:a16="http://schemas.microsoft.com/office/drawing/2014/main" id="{D4B854A3-5989-2948-B8C8-6E62A6644433}"/>
              </a:ext>
            </a:extLst>
          </p:cNvPr>
          <p:cNvSpPr txBox="1"/>
          <p:nvPr/>
        </p:nvSpPr>
        <p:spPr>
          <a:xfrm>
            <a:off x="-1" y="867159"/>
            <a:ext cx="6408751" cy="276999"/>
          </a:xfrm>
          <a:prstGeom prst="rect">
            <a:avLst/>
          </a:prstGeom>
          <a:noFill/>
        </p:spPr>
        <p:txBody>
          <a:bodyPr wrap="square" rtlCol="0">
            <a:spAutoFit/>
          </a:bodyPr>
          <a:lstStyle/>
          <a:p>
            <a:r>
              <a:rPr lang="en-US" sz="1200" i="1" dirty="0"/>
              <a:t>Percent of adults age 18 and older with a seasonal flu shot in the past year</a:t>
            </a:r>
          </a:p>
        </p:txBody>
      </p:sp>
      <p:sp>
        <p:nvSpPr>
          <p:cNvPr id="28" name="TextBox 27">
            <a:extLst>
              <a:ext uri="{FF2B5EF4-FFF2-40B4-BE49-F238E27FC236}">
                <a16:creationId xmlns:a16="http://schemas.microsoft.com/office/drawing/2014/main" id="{C87CC0F1-EDD1-8140-B6D6-D6F1C6EC8F82}"/>
              </a:ext>
            </a:extLst>
          </p:cNvPr>
          <p:cNvSpPr txBox="1"/>
          <p:nvPr/>
        </p:nvSpPr>
        <p:spPr>
          <a:xfrm>
            <a:off x="6784109" y="856345"/>
            <a:ext cx="2607693" cy="430887"/>
          </a:xfrm>
          <a:prstGeom prst="rect">
            <a:avLst/>
          </a:prstGeom>
          <a:noFill/>
        </p:spPr>
        <p:txBody>
          <a:bodyPr wrap="square" rtlCol="0">
            <a:spAutoFit/>
          </a:bodyPr>
          <a:lstStyle/>
          <a:p>
            <a:r>
              <a:rPr lang="en-US" sz="1100" i="1" dirty="0">
                <a:solidFill>
                  <a:schemeClr val="tx1">
                    <a:lumMod val="50000"/>
                    <a:lumOff val="50000"/>
                  </a:schemeClr>
                </a:solidFill>
              </a:rPr>
              <a:t>Dots represent states</a:t>
            </a:r>
          </a:p>
          <a:p>
            <a:r>
              <a:rPr lang="en-US" sz="1100" i="1" dirty="0">
                <a:solidFill>
                  <a:schemeClr val="tx1">
                    <a:lumMod val="50000"/>
                    <a:lumOff val="50000"/>
                  </a:schemeClr>
                </a:solidFill>
              </a:rPr>
              <a:t>See online graphic for state detail</a:t>
            </a:r>
          </a:p>
        </p:txBody>
      </p:sp>
    </p:spTree>
    <p:extLst>
      <p:ext uri="{BB962C8B-B14F-4D97-AF65-F5344CB8AC3E}">
        <p14:creationId xmlns:p14="http://schemas.microsoft.com/office/powerpoint/2010/main" val="2123201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extLst>
              <p:ext uri="{D42A27DB-BD31-4B8C-83A1-F6EECF244321}">
                <p14:modId xmlns:p14="http://schemas.microsoft.com/office/powerpoint/2010/main" val="1963698340"/>
              </p:ext>
            </p:extLst>
          </p:nvPr>
        </p:nvGraphicFramePr>
        <p:xfrm>
          <a:off x="71440" y="1359093"/>
          <a:ext cx="7753900" cy="411279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1D958690-CE5D-4F36-B195-E49CA7AB6066}"/>
              </a:ext>
            </a:extLst>
          </p:cNvPr>
          <p:cNvSpPr>
            <a:spLocks noGrp="1"/>
          </p:cNvSpPr>
          <p:nvPr>
            <p:ph type="body" sz="quarter" idx="22"/>
          </p:nvPr>
        </p:nvSpPr>
        <p:spPr>
          <a:xfrm>
            <a:off x="71501" y="5697252"/>
            <a:ext cx="9001063" cy="495834"/>
          </a:xfrm>
        </p:spPr>
        <p:txBody>
          <a:bodyPr/>
          <a:lstStyle/>
          <a:p>
            <a:r>
              <a:rPr lang="en-US" dirty="0"/>
              <a:t>Notes: Scores are based on the percentile distribution of each group’s final composite z-score across all indicators/dimensions; rank-ordered by highest state performance for AIAN population. Grey dots represent the highest score achieved in each state by any of the five groups (if no grey dot is visible, the highlighted group has the top score). The 50th percentile represents the median health performance score among all the groups measured. Summary performance scores not available for all racial and ethnic groups in all states; missing dots for a particular group indicate that there are insufficient data for that state. AIAN = American Indian/Alaska Native.</a:t>
            </a:r>
          </a:p>
          <a:p>
            <a:r>
              <a:rPr lang="en-US" dirty="0"/>
              <a:t>Data: Commonwealth Fund 2021 Health System Performance Scores.</a:t>
            </a:r>
          </a:p>
        </p:txBody>
      </p:sp>
      <p:cxnSp>
        <p:nvCxnSpPr>
          <p:cNvPr id="23" name="Straight Arrow Connector 22">
            <a:extLst>
              <a:ext uri="{FF2B5EF4-FFF2-40B4-BE49-F238E27FC236}">
                <a16:creationId xmlns:a16="http://schemas.microsoft.com/office/drawing/2014/main" id="{B5018B57-8FA4-4B19-BF50-40DA3ACF0B5C}"/>
              </a:ext>
            </a:extLst>
          </p:cNvPr>
          <p:cNvCxnSpPr>
            <a:cxnSpLocks/>
          </p:cNvCxnSpPr>
          <p:nvPr/>
        </p:nvCxnSpPr>
        <p:spPr>
          <a:xfrm>
            <a:off x="8635957" y="3033661"/>
            <a:ext cx="0" cy="101756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B7EDDA6-B9EE-4751-AF33-633C5DD9EF0F}"/>
              </a:ext>
            </a:extLst>
          </p:cNvPr>
          <p:cNvSpPr txBox="1"/>
          <p:nvPr/>
        </p:nvSpPr>
        <p:spPr>
          <a:xfrm>
            <a:off x="8138621" y="4105270"/>
            <a:ext cx="968300" cy="553998"/>
          </a:xfrm>
          <a:prstGeom prst="rect">
            <a:avLst/>
          </a:prstGeom>
          <a:noFill/>
        </p:spPr>
        <p:txBody>
          <a:bodyPr wrap="square" rtlCol="0">
            <a:spAutoFit/>
          </a:bodyPr>
          <a:lstStyle/>
          <a:p>
            <a:pPr algn="ctr"/>
            <a:r>
              <a:rPr lang="en-US" sz="1000" i="1"/>
              <a:t>Lower health system performance</a:t>
            </a:r>
          </a:p>
        </p:txBody>
      </p:sp>
      <p:cxnSp>
        <p:nvCxnSpPr>
          <p:cNvPr id="25" name="Straight Arrow Connector 24">
            <a:extLst>
              <a:ext uri="{FF2B5EF4-FFF2-40B4-BE49-F238E27FC236}">
                <a16:creationId xmlns:a16="http://schemas.microsoft.com/office/drawing/2014/main" id="{1C3880FC-2248-4C8A-8F22-B7FAA32E4BCD}"/>
              </a:ext>
            </a:extLst>
          </p:cNvPr>
          <p:cNvCxnSpPr>
            <a:cxnSpLocks/>
          </p:cNvCxnSpPr>
          <p:nvPr/>
        </p:nvCxnSpPr>
        <p:spPr>
          <a:xfrm flipV="1">
            <a:off x="8635957" y="2052111"/>
            <a:ext cx="0" cy="100060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4552309-4F78-4A55-94B4-F3ABFA90857E}"/>
              </a:ext>
            </a:extLst>
          </p:cNvPr>
          <p:cNvSpPr txBox="1"/>
          <p:nvPr/>
        </p:nvSpPr>
        <p:spPr>
          <a:xfrm>
            <a:off x="8095862" y="1511006"/>
            <a:ext cx="1048138" cy="553998"/>
          </a:xfrm>
          <a:prstGeom prst="rect">
            <a:avLst/>
          </a:prstGeom>
          <a:noFill/>
        </p:spPr>
        <p:txBody>
          <a:bodyPr wrap="square" rtlCol="0">
            <a:spAutoFit/>
          </a:bodyPr>
          <a:lstStyle/>
          <a:p>
            <a:pPr algn="ctr"/>
            <a:r>
              <a:rPr lang="en-US" sz="1000" i="1"/>
              <a:t>Higher health system performance</a:t>
            </a:r>
          </a:p>
        </p:txBody>
      </p:sp>
      <p:sp>
        <p:nvSpPr>
          <p:cNvPr id="9" name="TextBox 8">
            <a:extLst>
              <a:ext uri="{FF2B5EF4-FFF2-40B4-BE49-F238E27FC236}">
                <a16:creationId xmlns:a16="http://schemas.microsoft.com/office/drawing/2014/main" id="{B25C21F3-02BA-4D9D-B950-9354D19BF030}"/>
              </a:ext>
            </a:extLst>
          </p:cNvPr>
          <p:cNvSpPr txBox="1"/>
          <p:nvPr/>
        </p:nvSpPr>
        <p:spPr>
          <a:xfrm>
            <a:off x="7802111" y="2797013"/>
            <a:ext cx="713233" cy="461665"/>
          </a:xfrm>
          <a:prstGeom prst="rect">
            <a:avLst/>
          </a:prstGeom>
          <a:noFill/>
        </p:spPr>
        <p:txBody>
          <a:bodyPr wrap="square" rtlCol="0">
            <a:spAutoFit/>
          </a:bodyPr>
          <a:lstStyle/>
          <a:p>
            <a:pPr algn="ctr"/>
            <a:r>
              <a:rPr lang="en-US" sz="800" b="1" dirty="0"/>
              <a:t>ALL- GROUP MEDIAN</a:t>
            </a:r>
          </a:p>
        </p:txBody>
      </p:sp>
      <p:sp>
        <p:nvSpPr>
          <p:cNvPr id="12" name="TextBox 11">
            <a:extLst>
              <a:ext uri="{FF2B5EF4-FFF2-40B4-BE49-F238E27FC236}">
                <a16:creationId xmlns:a16="http://schemas.microsoft.com/office/drawing/2014/main" id="{56053AD3-CD12-4301-87A6-E1CB4A3A4E66}"/>
              </a:ext>
            </a:extLst>
          </p:cNvPr>
          <p:cNvSpPr txBox="1"/>
          <p:nvPr/>
        </p:nvSpPr>
        <p:spPr>
          <a:xfrm>
            <a:off x="0" y="867159"/>
            <a:ext cx="6649376" cy="276999"/>
          </a:xfrm>
          <a:prstGeom prst="rect">
            <a:avLst/>
          </a:prstGeom>
          <a:noFill/>
        </p:spPr>
        <p:txBody>
          <a:bodyPr wrap="square" rtlCol="0">
            <a:spAutoFit/>
          </a:bodyPr>
          <a:lstStyle/>
          <a:p>
            <a:r>
              <a:rPr lang="en-US" sz="1200" i="1" dirty="0"/>
              <a:t>Health system performance scores, by state and race/ethnicity</a:t>
            </a:r>
          </a:p>
        </p:txBody>
      </p:sp>
      <p:sp>
        <p:nvSpPr>
          <p:cNvPr id="5" name="Title 4">
            <a:extLst>
              <a:ext uri="{FF2B5EF4-FFF2-40B4-BE49-F238E27FC236}">
                <a16:creationId xmlns:a16="http://schemas.microsoft.com/office/drawing/2014/main" id="{D1AF0347-F222-9744-81ED-1508A081DBA4}"/>
              </a:ext>
            </a:extLst>
          </p:cNvPr>
          <p:cNvSpPr>
            <a:spLocks noGrp="1"/>
          </p:cNvSpPr>
          <p:nvPr>
            <p:ph type="title"/>
          </p:nvPr>
        </p:nvSpPr>
        <p:spPr/>
        <p:txBody>
          <a:bodyPr>
            <a:normAutofit/>
          </a:bodyPr>
          <a:lstStyle/>
          <a:p>
            <a:r>
              <a:rPr lang="en-US" sz="1600"/>
              <a:t>1: Profound racial and ethnic inequities in health and health care exist across and within states.</a:t>
            </a:r>
          </a:p>
        </p:txBody>
      </p:sp>
    </p:spTree>
    <p:extLst>
      <p:ext uri="{BB962C8B-B14F-4D97-AF65-F5344CB8AC3E}">
        <p14:creationId xmlns:p14="http://schemas.microsoft.com/office/powerpoint/2010/main" val="1432235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extLst>
              <p:ext uri="{D42A27DB-BD31-4B8C-83A1-F6EECF244321}">
                <p14:modId xmlns:p14="http://schemas.microsoft.com/office/powerpoint/2010/main" val="4270082511"/>
              </p:ext>
            </p:extLst>
          </p:nvPr>
        </p:nvGraphicFramePr>
        <p:xfrm>
          <a:off x="71440" y="1359093"/>
          <a:ext cx="7753900" cy="411279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1D958690-CE5D-4F36-B195-E49CA7AB6066}"/>
              </a:ext>
            </a:extLst>
          </p:cNvPr>
          <p:cNvSpPr>
            <a:spLocks noGrp="1"/>
          </p:cNvSpPr>
          <p:nvPr>
            <p:ph type="body" sz="quarter" idx="22"/>
          </p:nvPr>
        </p:nvSpPr>
        <p:spPr>
          <a:xfrm>
            <a:off x="71501" y="5697252"/>
            <a:ext cx="9001063" cy="495834"/>
          </a:xfrm>
        </p:spPr>
        <p:txBody>
          <a:bodyPr/>
          <a:lstStyle/>
          <a:p>
            <a:r>
              <a:rPr lang="en-US" dirty="0"/>
              <a:t>Notes: Scores are based on the percentile distribution of each group’s final composite z-score across all indicators/dimensions; rank-ordered by highest state performance for Black population. Grey dots represent the highest score achieved in each state by any of the five groups (if no grey dot is visible, the highlighted group has the top score). The 50th percentile represents the median health performance score among all the groups measured. Summary performance scores not available for all racial and ethnic groups in all states; missing dots for a particular group indicate that there are insufficient data for that state. </a:t>
            </a:r>
          </a:p>
          <a:p>
            <a:r>
              <a:rPr lang="en-US" dirty="0"/>
              <a:t>Data: Commonwealth Fund 2021 Health System Performance Scores.</a:t>
            </a:r>
          </a:p>
        </p:txBody>
      </p:sp>
      <p:cxnSp>
        <p:nvCxnSpPr>
          <p:cNvPr id="23" name="Straight Arrow Connector 22">
            <a:extLst>
              <a:ext uri="{FF2B5EF4-FFF2-40B4-BE49-F238E27FC236}">
                <a16:creationId xmlns:a16="http://schemas.microsoft.com/office/drawing/2014/main" id="{B5018B57-8FA4-4B19-BF50-40DA3ACF0B5C}"/>
              </a:ext>
            </a:extLst>
          </p:cNvPr>
          <p:cNvCxnSpPr>
            <a:cxnSpLocks/>
          </p:cNvCxnSpPr>
          <p:nvPr/>
        </p:nvCxnSpPr>
        <p:spPr>
          <a:xfrm>
            <a:off x="8635957" y="3033661"/>
            <a:ext cx="0" cy="101756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B7EDDA6-B9EE-4751-AF33-633C5DD9EF0F}"/>
              </a:ext>
            </a:extLst>
          </p:cNvPr>
          <p:cNvSpPr txBox="1"/>
          <p:nvPr/>
        </p:nvSpPr>
        <p:spPr>
          <a:xfrm>
            <a:off x="8138621" y="4105270"/>
            <a:ext cx="968300" cy="553998"/>
          </a:xfrm>
          <a:prstGeom prst="rect">
            <a:avLst/>
          </a:prstGeom>
          <a:noFill/>
        </p:spPr>
        <p:txBody>
          <a:bodyPr wrap="square" rtlCol="0">
            <a:spAutoFit/>
          </a:bodyPr>
          <a:lstStyle/>
          <a:p>
            <a:pPr algn="ctr"/>
            <a:r>
              <a:rPr lang="en-US" sz="1000" i="1"/>
              <a:t>Lower health system performance</a:t>
            </a:r>
          </a:p>
        </p:txBody>
      </p:sp>
      <p:cxnSp>
        <p:nvCxnSpPr>
          <p:cNvPr id="25" name="Straight Arrow Connector 24">
            <a:extLst>
              <a:ext uri="{FF2B5EF4-FFF2-40B4-BE49-F238E27FC236}">
                <a16:creationId xmlns:a16="http://schemas.microsoft.com/office/drawing/2014/main" id="{1C3880FC-2248-4C8A-8F22-B7FAA32E4BCD}"/>
              </a:ext>
            </a:extLst>
          </p:cNvPr>
          <p:cNvCxnSpPr>
            <a:cxnSpLocks/>
          </p:cNvCxnSpPr>
          <p:nvPr/>
        </p:nvCxnSpPr>
        <p:spPr>
          <a:xfrm flipV="1">
            <a:off x="8635957" y="2052111"/>
            <a:ext cx="0" cy="100060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4552309-4F78-4A55-94B4-F3ABFA90857E}"/>
              </a:ext>
            </a:extLst>
          </p:cNvPr>
          <p:cNvSpPr txBox="1"/>
          <p:nvPr/>
        </p:nvSpPr>
        <p:spPr>
          <a:xfrm>
            <a:off x="8095862" y="1511006"/>
            <a:ext cx="1048138" cy="553998"/>
          </a:xfrm>
          <a:prstGeom prst="rect">
            <a:avLst/>
          </a:prstGeom>
          <a:noFill/>
        </p:spPr>
        <p:txBody>
          <a:bodyPr wrap="square" rtlCol="0">
            <a:spAutoFit/>
          </a:bodyPr>
          <a:lstStyle/>
          <a:p>
            <a:pPr algn="ctr"/>
            <a:r>
              <a:rPr lang="en-US" sz="1000" i="1"/>
              <a:t>Higher health system performance</a:t>
            </a:r>
          </a:p>
        </p:txBody>
      </p:sp>
      <p:sp>
        <p:nvSpPr>
          <p:cNvPr id="9" name="TextBox 8">
            <a:extLst>
              <a:ext uri="{FF2B5EF4-FFF2-40B4-BE49-F238E27FC236}">
                <a16:creationId xmlns:a16="http://schemas.microsoft.com/office/drawing/2014/main" id="{B25C21F3-02BA-4D9D-B950-9354D19BF030}"/>
              </a:ext>
            </a:extLst>
          </p:cNvPr>
          <p:cNvSpPr txBox="1"/>
          <p:nvPr/>
        </p:nvSpPr>
        <p:spPr>
          <a:xfrm>
            <a:off x="7802111" y="2797013"/>
            <a:ext cx="713233" cy="461665"/>
          </a:xfrm>
          <a:prstGeom prst="rect">
            <a:avLst/>
          </a:prstGeom>
          <a:noFill/>
        </p:spPr>
        <p:txBody>
          <a:bodyPr wrap="square" rtlCol="0">
            <a:spAutoFit/>
          </a:bodyPr>
          <a:lstStyle/>
          <a:p>
            <a:pPr algn="ctr"/>
            <a:r>
              <a:rPr lang="en-US" sz="800" b="1" dirty="0"/>
              <a:t>ALL- GROUP MEDIAN</a:t>
            </a:r>
          </a:p>
        </p:txBody>
      </p:sp>
      <p:sp>
        <p:nvSpPr>
          <p:cNvPr id="12" name="TextBox 11">
            <a:extLst>
              <a:ext uri="{FF2B5EF4-FFF2-40B4-BE49-F238E27FC236}">
                <a16:creationId xmlns:a16="http://schemas.microsoft.com/office/drawing/2014/main" id="{56053AD3-CD12-4301-87A6-E1CB4A3A4E66}"/>
              </a:ext>
            </a:extLst>
          </p:cNvPr>
          <p:cNvSpPr txBox="1"/>
          <p:nvPr/>
        </p:nvSpPr>
        <p:spPr>
          <a:xfrm>
            <a:off x="0" y="867159"/>
            <a:ext cx="6649376" cy="276999"/>
          </a:xfrm>
          <a:prstGeom prst="rect">
            <a:avLst/>
          </a:prstGeom>
          <a:noFill/>
        </p:spPr>
        <p:txBody>
          <a:bodyPr wrap="square" rtlCol="0">
            <a:spAutoFit/>
          </a:bodyPr>
          <a:lstStyle/>
          <a:p>
            <a:r>
              <a:rPr lang="en-US" sz="1200" i="1" dirty="0"/>
              <a:t>Health system performance scores, by state and race/ethnicity</a:t>
            </a:r>
          </a:p>
        </p:txBody>
      </p:sp>
      <p:sp>
        <p:nvSpPr>
          <p:cNvPr id="5" name="Title 4">
            <a:extLst>
              <a:ext uri="{FF2B5EF4-FFF2-40B4-BE49-F238E27FC236}">
                <a16:creationId xmlns:a16="http://schemas.microsoft.com/office/drawing/2014/main" id="{5CDFE62E-345C-1440-B1A7-0CA1A5B11D1A}"/>
              </a:ext>
            </a:extLst>
          </p:cNvPr>
          <p:cNvSpPr>
            <a:spLocks noGrp="1"/>
          </p:cNvSpPr>
          <p:nvPr>
            <p:ph type="title"/>
          </p:nvPr>
        </p:nvSpPr>
        <p:spPr/>
        <p:txBody>
          <a:bodyPr>
            <a:normAutofit/>
          </a:bodyPr>
          <a:lstStyle/>
          <a:p>
            <a:r>
              <a:rPr lang="en-US" sz="1600"/>
              <a:t>1: Profound racial and ethnic inequities in health and health care exist across and within states.</a:t>
            </a:r>
          </a:p>
        </p:txBody>
      </p:sp>
    </p:spTree>
    <p:extLst>
      <p:ext uri="{BB962C8B-B14F-4D97-AF65-F5344CB8AC3E}">
        <p14:creationId xmlns:p14="http://schemas.microsoft.com/office/powerpoint/2010/main" val="3101995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extLst>
              <p:ext uri="{D42A27DB-BD31-4B8C-83A1-F6EECF244321}">
                <p14:modId xmlns:p14="http://schemas.microsoft.com/office/powerpoint/2010/main" val="2219680026"/>
              </p:ext>
            </p:extLst>
          </p:nvPr>
        </p:nvGraphicFramePr>
        <p:xfrm>
          <a:off x="71440" y="1359092"/>
          <a:ext cx="7753900" cy="411279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1D958690-CE5D-4F36-B195-E49CA7AB6066}"/>
              </a:ext>
            </a:extLst>
          </p:cNvPr>
          <p:cNvSpPr>
            <a:spLocks noGrp="1"/>
          </p:cNvSpPr>
          <p:nvPr>
            <p:ph type="body" sz="quarter" idx="22"/>
          </p:nvPr>
        </p:nvSpPr>
        <p:spPr>
          <a:xfrm>
            <a:off x="71500" y="5697252"/>
            <a:ext cx="9035421" cy="495834"/>
          </a:xfrm>
        </p:spPr>
        <p:txBody>
          <a:bodyPr/>
          <a:lstStyle/>
          <a:p>
            <a:r>
              <a:rPr lang="en-US" dirty="0"/>
              <a:t>Notes: Scores are based on the percentile distribution of each group’s final composite z-score across all indicators/dimensions; rank-ordered by highest state performance for Latinx/Hispanic population. Grey dots represent the highest score achieved in each state by any of the five groups (if no grey dot is visible, the highlighted group has the top score). The 50th percentile represents the median health performance score among all the groups measured. Summary performance scores not available for all racial and ethnic groups in all states; missing dots for a particular group indicate that there are insufficient data for that state. </a:t>
            </a:r>
          </a:p>
          <a:p>
            <a:r>
              <a:rPr lang="en-US" dirty="0"/>
              <a:t>Data: Commonwealth Fund 2021 Health System Performance Scores.</a:t>
            </a:r>
          </a:p>
        </p:txBody>
      </p:sp>
      <p:cxnSp>
        <p:nvCxnSpPr>
          <p:cNvPr id="23" name="Straight Arrow Connector 22">
            <a:extLst>
              <a:ext uri="{FF2B5EF4-FFF2-40B4-BE49-F238E27FC236}">
                <a16:creationId xmlns:a16="http://schemas.microsoft.com/office/drawing/2014/main" id="{B5018B57-8FA4-4B19-BF50-40DA3ACF0B5C}"/>
              </a:ext>
            </a:extLst>
          </p:cNvPr>
          <p:cNvCxnSpPr>
            <a:cxnSpLocks/>
          </p:cNvCxnSpPr>
          <p:nvPr/>
        </p:nvCxnSpPr>
        <p:spPr>
          <a:xfrm>
            <a:off x="8635957" y="3033661"/>
            <a:ext cx="0" cy="101756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B7EDDA6-B9EE-4751-AF33-633C5DD9EF0F}"/>
              </a:ext>
            </a:extLst>
          </p:cNvPr>
          <p:cNvSpPr txBox="1"/>
          <p:nvPr/>
        </p:nvSpPr>
        <p:spPr>
          <a:xfrm>
            <a:off x="8138621" y="4105270"/>
            <a:ext cx="968300" cy="553998"/>
          </a:xfrm>
          <a:prstGeom prst="rect">
            <a:avLst/>
          </a:prstGeom>
          <a:noFill/>
        </p:spPr>
        <p:txBody>
          <a:bodyPr wrap="square" rtlCol="0">
            <a:spAutoFit/>
          </a:bodyPr>
          <a:lstStyle/>
          <a:p>
            <a:pPr algn="ctr"/>
            <a:r>
              <a:rPr lang="en-US" sz="1000" i="1"/>
              <a:t>Lower health system performance</a:t>
            </a:r>
          </a:p>
        </p:txBody>
      </p:sp>
      <p:cxnSp>
        <p:nvCxnSpPr>
          <p:cNvPr id="25" name="Straight Arrow Connector 24">
            <a:extLst>
              <a:ext uri="{FF2B5EF4-FFF2-40B4-BE49-F238E27FC236}">
                <a16:creationId xmlns:a16="http://schemas.microsoft.com/office/drawing/2014/main" id="{1C3880FC-2248-4C8A-8F22-B7FAA32E4BCD}"/>
              </a:ext>
            </a:extLst>
          </p:cNvPr>
          <p:cNvCxnSpPr>
            <a:cxnSpLocks/>
          </p:cNvCxnSpPr>
          <p:nvPr/>
        </p:nvCxnSpPr>
        <p:spPr>
          <a:xfrm flipV="1">
            <a:off x="8635957" y="2052111"/>
            <a:ext cx="0" cy="100060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4552309-4F78-4A55-94B4-F3ABFA90857E}"/>
              </a:ext>
            </a:extLst>
          </p:cNvPr>
          <p:cNvSpPr txBox="1"/>
          <p:nvPr/>
        </p:nvSpPr>
        <p:spPr>
          <a:xfrm>
            <a:off x="8095862" y="1511006"/>
            <a:ext cx="1048138" cy="553998"/>
          </a:xfrm>
          <a:prstGeom prst="rect">
            <a:avLst/>
          </a:prstGeom>
          <a:noFill/>
        </p:spPr>
        <p:txBody>
          <a:bodyPr wrap="square" rtlCol="0">
            <a:spAutoFit/>
          </a:bodyPr>
          <a:lstStyle/>
          <a:p>
            <a:pPr algn="ctr"/>
            <a:r>
              <a:rPr lang="en-US" sz="1000" i="1"/>
              <a:t>Higher health system performance</a:t>
            </a:r>
          </a:p>
        </p:txBody>
      </p:sp>
      <p:sp>
        <p:nvSpPr>
          <p:cNvPr id="9" name="TextBox 8">
            <a:extLst>
              <a:ext uri="{FF2B5EF4-FFF2-40B4-BE49-F238E27FC236}">
                <a16:creationId xmlns:a16="http://schemas.microsoft.com/office/drawing/2014/main" id="{B25C21F3-02BA-4D9D-B950-9354D19BF030}"/>
              </a:ext>
            </a:extLst>
          </p:cNvPr>
          <p:cNvSpPr txBox="1"/>
          <p:nvPr/>
        </p:nvSpPr>
        <p:spPr>
          <a:xfrm>
            <a:off x="7802111" y="2797013"/>
            <a:ext cx="713233" cy="461665"/>
          </a:xfrm>
          <a:prstGeom prst="rect">
            <a:avLst/>
          </a:prstGeom>
          <a:noFill/>
        </p:spPr>
        <p:txBody>
          <a:bodyPr wrap="square" rtlCol="0">
            <a:spAutoFit/>
          </a:bodyPr>
          <a:lstStyle/>
          <a:p>
            <a:pPr algn="ctr"/>
            <a:r>
              <a:rPr lang="en-US" sz="800" b="1" dirty="0"/>
              <a:t>ALL- GROUP MEDIAN</a:t>
            </a:r>
          </a:p>
        </p:txBody>
      </p:sp>
      <p:sp>
        <p:nvSpPr>
          <p:cNvPr id="12" name="TextBox 11">
            <a:extLst>
              <a:ext uri="{FF2B5EF4-FFF2-40B4-BE49-F238E27FC236}">
                <a16:creationId xmlns:a16="http://schemas.microsoft.com/office/drawing/2014/main" id="{56053AD3-CD12-4301-87A6-E1CB4A3A4E66}"/>
              </a:ext>
            </a:extLst>
          </p:cNvPr>
          <p:cNvSpPr txBox="1"/>
          <p:nvPr/>
        </p:nvSpPr>
        <p:spPr>
          <a:xfrm>
            <a:off x="0" y="867159"/>
            <a:ext cx="6649376" cy="276999"/>
          </a:xfrm>
          <a:prstGeom prst="rect">
            <a:avLst/>
          </a:prstGeom>
          <a:noFill/>
        </p:spPr>
        <p:txBody>
          <a:bodyPr wrap="square" rtlCol="0">
            <a:spAutoFit/>
          </a:bodyPr>
          <a:lstStyle/>
          <a:p>
            <a:r>
              <a:rPr lang="en-US" sz="1200" i="1" dirty="0"/>
              <a:t>Health system performance scores, by state and race/ethnicity</a:t>
            </a:r>
          </a:p>
        </p:txBody>
      </p:sp>
      <p:sp>
        <p:nvSpPr>
          <p:cNvPr id="5" name="Title 4">
            <a:extLst>
              <a:ext uri="{FF2B5EF4-FFF2-40B4-BE49-F238E27FC236}">
                <a16:creationId xmlns:a16="http://schemas.microsoft.com/office/drawing/2014/main" id="{92D3EEE6-2675-1A46-8B03-F77C18D43C07}"/>
              </a:ext>
            </a:extLst>
          </p:cNvPr>
          <p:cNvSpPr>
            <a:spLocks noGrp="1"/>
          </p:cNvSpPr>
          <p:nvPr>
            <p:ph type="title"/>
          </p:nvPr>
        </p:nvSpPr>
        <p:spPr/>
        <p:txBody>
          <a:bodyPr>
            <a:normAutofit/>
          </a:bodyPr>
          <a:lstStyle/>
          <a:p>
            <a:r>
              <a:rPr lang="en-US" sz="1600"/>
              <a:t>1: Profound racial and ethnic inequities in health and health care exist across and within states.</a:t>
            </a:r>
          </a:p>
        </p:txBody>
      </p:sp>
    </p:spTree>
    <p:extLst>
      <p:ext uri="{BB962C8B-B14F-4D97-AF65-F5344CB8AC3E}">
        <p14:creationId xmlns:p14="http://schemas.microsoft.com/office/powerpoint/2010/main" val="3981319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extLst>
              <p:ext uri="{D42A27DB-BD31-4B8C-83A1-F6EECF244321}">
                <p14:modId xmlns:p14="http://schemas.microsoft.com/office/powerpoint/2010/main" val="3693891427"/>
              </p:ext>
            </p:extLst>
          </p:nvPr>
        </p:nvGraphicFramePr>
        <p:xfrm>
          <a:off x="71440" y="1359093"/>
          <a:ext cx="7753900" cy="411279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1D958690-CE5D-4F36-B195-E49CA7AB6066}"/>
              </a:ext>
            </a:extLst>
          </p:cNvPr>
          <p:cNvSpPr>
            <a:spLocks noGrp="1"/>
          </p:cNvSpPr>
          <p:nvPr>
            <p:ph type="body" sz="quarter" idx="22"/>
          </p:nvPr>
        </p:nvSpPr>
        <p:spPr>
          <a:xfrm>
            <a:off x="71501" y="5697252"/>
            <a:ext cx="9001063" cy="495834"/>
          </a:xfrm>
        </p:spPr>
        <p:txBody>
          <a:bodyPr/>
          <a:lstStyle/>
          <a:p>
            <a:r>
              <a:rPr lang="en-US" dirty="0"/>
              <a:t>Notes: Scores are based on the percentile distribution of each group’s final composite z-score across all indicators/dimensions; rank-ordered by highest state performance for white population. Grey dots represent the highest score achieved in each state by any of the five groups (if no grey dot is visible, the highlighted group has the top score). The 50th percentile represents the median health performance score among all the groups measured. Summary performance scores not available for all racial and ethnic groups in all states; missing dots for a particular group indicate that there are insufficient data for that state. </a:t>
            </a:r>
          </a:p>
          <a:p>
            <a:r>
              <a:rPr lang="en-US" dirty="0"/>
              <a:t>Data: Commonwealth Fund 2021 Health System Performance Scores.</a:t>
            </a:r>
          </a:p>
        </p:txBody>
      </p:sp>
      <p:cxnSp>
        <p:nvCxnSpPr>
          <p:cNvPr id="23" name="Straight Arrow Connector 22">
            <a:extLst>
              <a:ext uri="{FF2B5EF4-FFF2-40B4-BE49-F238E27FC236}">
                <a16:creationId xmlns:a16="http://schemas.microsoft.com/office/drawing/2014/main" id="{B5018B57-8FA4-4B19-BF50-40DA3ACF0B5C}"/>
              </a:ext>
            </a:extLst>
          </p:cNvPr>
          <p:cNvCxnSpPr>
            <a:cxnSpLocks/>
          </p:cNvCxnSpPr>
          <p:nvPr/>
        </p:nvCxnSpPr>
        <p:spPr>
          <a:xfrm>
            <a:off x="8635957" y="3033661"/>
            <a:ext cx="0" cy="101756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B7EDDA6-B9EE-4751-AF33-633C5DD9EF0F}"/>
              </a:ext>
            </a:extLst>
          </p:cNvPr>
          <p:cNvSpPr txBox="1"/>
          <p:nvPr/>
        </p:nvSpPr>
        <p:spPr>
          <a:xfrm>
            <a:off x="8138621" y="4105270"/>
            <a:ext cx="968300" cy="553998"/>
          </a:xfrm>
          <a:prstGeom prst="rect">
            <a:avLst/>
          </a:prstGeom>
          <a:noFill/>
        </p:spPr>
        <p:txBody>
          <a:bodyPr wrap="square" rtlCol="0">
            <a:spAutoFit/>
          </a:bodyPr>
          <a:lstStyle/>
          <a:p>
            <a:pPr algn="ctr"/>
            <a:r>
              <a:rPr lang="en-US" sz="1000" i="1"/>
              <a:t>Lower health system performance</a:t>
            </a:r>
          </a:p>
        </p:txBody>
      </p:sp>
      <p:cxnSp>
        <p:nvCxnSpPr>
          <p:cNvPr id="25" name="Straight Arrow Connector 24">
            <a:extLst>
              <a:ext uri="{FF2B5EF4-FFF2-40B4-BE49-F238E27FC236}">
                <a16:creationId xmlns:a16="http://schemas.microsoft.com/office/drawing/2014/main" id="{1C3880FC-2248-4C8A-8F22-B7FAA32E4BCD}"/>
              </a:ext>
            </a:extLst>
          </p:cNvPr>
          <p:cNvCxnSpPr>
            <a:cxnSpLocks/>
          </p:cNvCxnSpPr>
          <p:nvPr/>
        </p:nvCxnSpPr>
        <p:spPr>
          <a:xfrm flipV="1">
            <a:off x="8635957" y="2052111"/>
            <a:ext cx="0" cy="100060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4552309-4F78-4A55-94B4-F3ABFA90857E}"/>
              </a:ext>
            </a:extLst>
          </p:cNvPr>
          <p:cNvSpPr txBox="1"/>
          <p:nvPr/>
        </p:nvSpPr>
        <p:spPr>
          <a:xfrm>
            <a:off x="8095862" y="1511006"/>
            <a:ext cx="1048138" cy="553998"/>
          </a:xfrm>
          <a:prstGeom prst="rect">
            <a:avLst/>
          </a:prstGeom>
          <a:noFill/>
        </p:spPr>
        <p:txBody>
          <a:bodyPr wrap="square" rtlCol="0">
            <a:spAutoFit/>
          </a:bodyPr>
          <a:lstStyle/>
          <a:p>
            <a:pPr algn="ctr"/>
            <a:r>
              <a:rPr lang="en-US" sz="1000" i="1"/>
              <a:t>Higher health system performance</a:t>
            </a:r>
          </a:p>
        </p:txBody>
      </p:sp>
      <p:sp>
        <p:nvSpPr>
          <p:cNvPr id="9" name="TextBox 8">
            <a:extLst>
              <a:ext uri="{FF2B5EF4-FFF2-40B4-BE49-F238E27FC236}">
                <a16:creationId xmlns:a16="http://schemas.microsoft.com/office/drawing/2014/main" id="{B25C21F3-02BA-4D9D-B950-9354D19BF030}"/>
              </a:ext>
            </a:extLst>
          </p:cNvPr>
          <p:cNvSpPr txBox="1"/>
          <p:nvPr/>
        </p:nvSpPr>
        <p:spPr>
          <a:xfrm>
            <a:off x="7802111" y="2797013"/>
            <a:ext cx="713233" cy="461665"/>
          </a:xfrm>
          <a:prstGeom prst="rect">
            <a:avLst/>
          </a:prstGeom>
          <a:noFill/>
        </p:spPr>
        <p:txBody>
          <a:bodyPr wrap="square" rtlCol="0">
            <a:spAutoFit/>
          </a:bodyPr>
          <a:lstStyle/>
          <a:p>
            <a:pPr algn="ctr"/>
            <a:r>
              <a:rPr lang="en-US" sz="800" b="1" dirty="0"/>
              <a:t>ALL- GROUP MEDIAN</a:t>
            </a:r>
          </a:p>
        </p:txBody>
      </p:sp>
      <p:sp>
        <p:nvSpPr>
          <p:cNvPr id="12" name="TextBox 11">
            <a:extLst>
              <a:ext uri="{FF2B5EF4-FFF2-40B4-BE49-F238E27FC236}">
                <a16:creationId xmlns:a16="http://schemas.microsoft.com/office/drawing/2014/main" id="{56053AD3-CD12-4301-87A6-E1CB4A3A4E66}"/>
              </a:ext>
            </a:extLst>
          </p:cNvPr>
          <p:cNvSpPr txBox="1"/>
          <p:nvPr/>
        </p:nvSpPr>
        <p:spPr>
          <a:xfrm>
            <a:off x="0" y="867159"/>
            <a:ext cx="6649376" cy="276999"/>
          </a:xfrm>
          <a:prstGeom prst="rect">
            <a:avLst/>
          </a:prstGeom>
          <a:noFill/>
        </p:spPr>
        <p:txBody>
          <a:bodyPr wrap="square" rtlCol="0">
            <a:spAutoFit/>
          </a:bodyPr>
          <a:lstStyle/>
          <a:p>
            <a:r>
              <a:rPr lang="en-US" sz="1200" i="1" dirty="0"/>
              <a:t>Health system performance scores, by state and race/ethnicity</a:t>
            </a:r>
          </a:p>
        </p:txBody>
      </p:sp>
      <p:sp>
        <p:nvSpPr>
          <p:cNvPr id="5" name="Title 4">
            <a:extLst>
              <a:ext uri="{FF2B5EF4-FFF2-40B4-BE49-F238E27FC236}">
                <a16:creationId xmlns:a16="http://schemas.microsoft.com/office/drawing/2014/main" id="{A9879061-C3A5-3A44-AE9B-5FF8AD22A1D2}"/>
              </a:ext>
            </a:extLst>
          </p:cNvPr>
          <p:cNvSpPr>
            <a:spLocks noGrp="1"/>
          </p:cNvSpPr>
          <p:nvPr>
            <p:ph type="title"/>
          </p:nvPr>
        </p:nvSpPr>
        <p:spPr/>
        <p:txBody>
          <a:bodyPr>
            <a:normAutofit/>
          </a:bodyPr>
          <a:lstStyle/>
          <a:p>
            <a:r>
              <a:rPr lang="en-US" sz="1600"/>
              <a:t>1: Profound racial and ethnic inequities in health and health care exist across and within states.</a:t>
            </a:r>
          </a:p>
        </p:txBody>
      </p:sp>
    </p:spTree>
    <p:extLst>
      <p:ext uri="{BB962C8B-B14F-4D97-AF65-F5344CB8AC3E}">
        <p14:creationId xmlns:p14="http://schemas.microsoft.com/office/powerpoint/2010/main" val="276723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extLst>
              <p:ext uri="{D42A27DB-BD31-4B8C-83A1-F6EECF244321}">
                <p14:modId xmlns:p14="http://schemas.microsoft.com/office/powerpoint/2010/main" val="544361538"/>
              </p:ext>
            </p:extLst>
          </p:nvPr>
        </p:nvGraphicFramePr>
        <p:xfrm>
          <a:off x="71439" y="1299411"/>
          <a:ext cx="9000999" cy="379157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1D958690-CE5D-4F36-B195-E49CA7AB6066}"/>
              </a:ext>
            </a:extLst>
          </p:cNvPr>
          <p:cNvSpPr>
            <a:spLocks noGrp="1"/>
          </p:cNvSpPr>
          <p:nvPr>
            <p:ph type="body" sz="quarter" idx="22"/>
          </p:nvPr>
        </p:nvSpPr>
        <p:spPr>
          <a:xfrm>
            <a:off x="71501" y="5697252"/>
            <a:ext cx="9001063" cy="495834"/>
          </a:xfrm>
        </p:spPr>
        <p:txBody>
          <a:bodyPr/>
          <a:lstStyle/>
          <a:p>
            <a:r>
              <a:rPr lang="en-US" dirty="0"/>
              <a:t>Notes: States arranged in rank order based on highest rate in each state. Missing dots for a particular group indicate that there are insufficient data for that state. Data for AANHPI and Latinx/Hispanic populations available in online exhibit and state profile documents. AIAN = American Indian/Alaska Native.</a:t>
            </a:r>
          </a:p>
          <a:p>
            <a:r>
              <a:rPr lang="en-US" dirty="0"/>
              <a:t>Data: CDC, 2018 and 2019 National Vital Statistics System (NVSS), All-County Micro Data, Restricted Use Files.</a:t>
            </a:r>
          </a:p>
        </p:txBody>
      </p:sp>
      <p:sp>
        <p:nvSpPr>
          <p:cNvPr id="2" name="Title 1">
            <a:extLst>
              <a:ext uri="{FF2B5EF4-FFF2-40B4-BE49-F238E27FC236}">
                <a16:creationId xmlns:a16="http://schemas.microsoft.com/office/drawing/2014/main" id="{D164AC14-F188-4174-94E6-66375343D89B}"/>
              </a:ext>
            </a:extLst>
          </p:cNvPr>
          <p:cNvSpPr>
            <a:spLocks noGrp="1"/>
          </p:cNvSpPr>
          <p:nvPr>
            <p:ph type="title"/>
          </p:nvPr>
        </p:nvSpPr>
        <p:spPr>
          <a:xfrm>
            <a:off x="111959" y="0"/>
            <a:ext cx="9000999" cy="822960"/>
          </a:xfrm>
        </p:spPr>
        <p:txBody>
          <a:bodyPr rIns="91440">
            <a:normAutofit/>
          </a:bodyPr>
          <a:lstStyle/>
          <a:p>
            <a:pPr>
              <a:lnSpc>
                <a:spcPct val="90000"/>
              </a:lnSpc>
              <a:tabLst>
                <a:tab pos="2116138" algn="l"/>
              </a:tabLst>
            </a:pPr>
            <a:r>
              <a:rPr lang="en-US" sz="1600" dirty="0"/>
              <a:t>2: In most states where data are available, Black people and AIAN people are more likely than white people to die early in life from conditions that are treatable with timely access to high-quality health care.</a:t>
            </a:r>
          </a:p>
        </p:txBody>
      </p:sp>
      <p:sp>
        <p:nvSpPr>
          <p:cNvPr id="5" name="TextBox 4">
            <a:extLst>
              <a:ext uri="{FF2B5EF4-FFF2-40B4-BE49-F238E27FC236}">
                <a16:creationId xmlns:a16="http://schemas.microsoft.com/office/drawing/2014/main" id="{F03A1A1F-B022-4847-AFFC-2A0807E590DC}"/>
              </a:ext>
            </a:extLst>
          </p:cNvPr>
          <p:cNvSpPr txBox="1"/>
          <p:nvPr/>
        </p:nvSpPr>
        <p:spPr>
          <a:xfrm>
            <a:off x="0" y="867159"/>
            <a:ext cx="6649376" cy="276999"/>
          </a:xfrm>
          <a:prstGeom prst="rect">
            <a:avLst/>
          </a:prstGeom>
          <a:noFill/>
        </p:spPr>
        <p:txBody>
          <a:bodyPr wrap="square" rtlCol="0">
            <a:spAutoFit/>
          </a:bodyPr>
          <a:lstStyle/>
          <a:p>
            <a:r>
              <a:rPr lang="en-US" sz="1200" i="1" dirty="0"/>
              <a:t>Mortality amenable to health care, deaths per 100,000 population, by state and race/ethnicity</a:t>
            </a:r>
          </a:p>
        </p:txBody>
      </p:sp>
    </p:spTree>
    <p:extLst>
      <p:ext uri="{BB962C8B-B14F-4D97-AF65-F5344CB8AC3E}">
        <p14:creationId xmlns:p14="http://schemas.microsoft.com/office/powerpoint/2010/main" val="519211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55E7F482-BFFC-664C-9BAF-8F75F04293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737" y="1084104"/>
            <a:ext cx="8778139" cy="4345179"/>
          </a:xfrm>
          <a:prstGeom prst="rect">
            <a:avLst/>
          </a:prstGeom>
        </p:spPr>
      </p:pic>
      <p:sp>
        <p:nvSpPr>
          <p:cNvPr id="2" name="Title 1"/>
          <p:cNvSpPr>
            <a:spLocks noGrp="1"/>
          </p:cNvSpPr>
          <p:nvPr>
            <p:ph type="title"/>
          </p:nvPr>
        </p:nvSpPr>
        <p:spPr/>
        <p:txBody>
          <a:bodyPr>
            <a:normAutofit/>
          </a:bodyPr>
          <a:lstStyle/>
          <a:p>
            <a:r>
              <a:rPr lang="en-US" sz="1600" dirty="0"/>
              <a:t>3: In nearly all the states where data are available, Black people and AIAN people are more likely than AANHPI, Latinx/Hispanic, and white people to die from complications of diabetes.</a:t>
            </a:r>
          </a:p>
        </p:txBody>
      </p:sp>
      <p:sp>
        <p:nvSpPr>
          <p:cNvPr id="4" name="Text Placeholder 3"/>
          <p:cNvSpPr>
            <a:spLocks noGrp="1"/>
          </p:cNvSpPr>
          <p:nvPr>
            <p:ph type="body" sz="quarter" idx="22"/>
          </p:nvPr>
        </p:nvSpPr>
        <p:spPr/>
        <p:txBody>
          <a:bodyPr/>
          <a:lstStyle/>
          <a:p>
            <a:pPr>
              <a:buClr>
                <a:srgbClr val="044C7F"/>
              </a:buClr>
              <a:defRPr/>
            </a:pPr>
            <a:r>
              <a:rPr lang="en-US" dirty="0">
                <a:latin typeface="+mj-lt"/>
              </a:rPr>
              <a:t>Notes: </a:t>
            </a:r>
            <a:r>
              <a:rPr lang="en-US" dirty="0"/>
              <a:t>Missing dots for a particular group indicate that there are insufficient data for that state. AANHPI = Asian American, Native Hawaiian, and Pacific Islander; </a:t>
            </a:r>
            <a:br>
              <a:rPr lang="en-US" dirty="0"/>
            </a:br>
            <a:r>
              <a:rPr lang="en-US" dirty="0"/>
              <a:t>AIAN = American Indian/Alaska Native.</a:t>
            </a:r>
            <a:endParaRPr lang="en-US" dirty="0">
              <a:latin typeface="+mj-lt"/>
            </a:endParaRPr>
          </a:p>
          <a:p>
            <a:pPr>
              <a:buClr>
                <a:srgbClr val="044C7F"/>
              </a:buClr>
              <a:defRPr/>
            </a:pPr>
            <a:r>
              <a:rPr lang="en-US" dirty="0">
                <a:latin typeface="+mj-lt"/>
              </a:rPr>
              <a:t>Data: </a:t>
            </a:r>
            <a:r>
              <a:rPr lang="en-US" dirty="0"/>
              <a:t>CDC, 2018 and 2019 National Vital Statistics System (NVSS)</a:t>
            </a:r>
            <a:r>
              <a:rPr lang="en-US" dirty="0">
                <a:latin typeface="+mj-lt"/>
              </a:rPr>
              <a:t>.</a:t>
            </a:r>
          </a:p>
        </p:txBody>
      </p:sp>
      <p:sp>
        <p:nvSpPr>
          <p:cNvPr id="8" name="TextBox 7">
            <a:extLst>
              <a:ext uri="{FF2B5EF4-FFF2-40B4-BE49-F238E27FC236}">
                <a16:creationId xmlns:a16="http://schemas.microsoft.com/office/drawing/2014/main" id="{68256AEE-3AC8-4387-8AB7-FA8997DADF90}"/>
              </a:ext>
            </a:extLst>
          </p:cNvPr>
          <p:cNvSpPr txBox="1"/>
          <p:nvPr/>
        </p:nvSpPr>
        <p:spPr>
          <a:xfrm>
            <a:off x="-1" y="867159"/>
            <a:ext cx="7465671" cy="276999"/>
          </a:xfrm>
          <a:prstGeom prst="rect">
            <a:avLst/>
          </a:prstGeom>
          <a:noFill/>
        </p:spPr>
        <p:txBody>
          <a:bodyPr wrap="square" rtlCol="0">
            <a:spAutoFit/>
          </a:bodyPr>
          <a:lstStyle/>
          <a:p>
            <a:r>
              <a:rPr lang="en-US" sz="1200" i="1" dirty="0"/>
              <a:t>Diabetes-related age-adjusted deaths per 100,000 population, by state and race/ethnicity</a:t>
            </a:r>
          </a:p>
        </p:txBody>
      </p:sp>
      <p:sp>
        <p:nvSpPr>
          <p:cNvPr id="9" name="TextBox 8">
            <a:extLst>
              <a:ext uri="{FF2B5EF4-FFF2-40B4-BE49-F238E27FC236}">
                <a16:creationId xmlns:a16="http://schemas.microsoft.com/office/drawing/2014/main" id="{3D3D166F-478E-B44D-AD94-57CF9B0EED1D}"/>
              </a:ext>
            </a:extLst>
          </p:cNvPr>
          <p:cNvSpPr txBox="1"/>
          <p:nvPr/>
        </p:nvSpPr>
        <p:spPr>
          <a:xfrm>
            <a:off x="1057619" y="3857556"/>
            <a:ext cx="1022685" cy="384721"/>
          </a:xfrm>
          <a:prstGeom prst="rect">
            <a:avLst/>
          </a:prstGeom>
          <a:noFill/>
        </p:spPr>
        <p:txBody>
          <a:bodyPr wrap="square" rtlCol="0">
            <a:spAutoFit/>
          </a:bodyPr>
          <a:lstStyle/>
          <a:p>
            <a:r>
              <a:rPr lang="en-US" sz="800" b="1">
                <a:solidFill>
                  <a:schemeClr val="accent2"/>
                </a:solidFill>
              </a:rPr>
              <a:t>Utah</a:t>
            </a:r>
          </a:p>
          <a:p>
            <a:r>
              <a:rPr lang="en-US" sz="1100">
                <a:solidFill>
                  <a:schemeClr val="accent2"/>
                </a:solidFill>
              </a:rPr>
              <a:t>32.5</a:t>
            </a:r>
          </a:p>
        </p:txBody>
      </p:sp>
      <p:sp>
        <p:nvSpPr>
          <p:cNvPr id="20" name="TextBox 19">
            <a:extLst>
              <a:ext uri="{FF2B5EF4-FFF2-40B4-BE49-F238E27FC236}">
                <a16:creationId xmlns:a16="http://schemas.microsoft.com/office/drawing/2014/main" id="{97D59B57-5D3F-A44C-B7A2-6776481FDA60}"/>
              </a:ext>
            </a:extLst>
          </p:cNvPr>
          <p:cNvSpPr txBox="1"/>
          <p:nvPr/>
        </p:nvSpPr>
        <p:spPr>
          <a:xfrm>
            <a:off x="1057619" y="4662338"/>
            <a:ext cx="1022685" cy="384721"/>
          </a:xfrm>
          <a:prstGeom prst="rect">
            <a:avLst/>
          </a:prstGeom>
          <a:noFill/>
        </p:spPr>
        <p:txBody>
          <a:bodyPr wrap="square" rtlCol="0">
            <a:spAutoFit/>
          </a:bodyPr>
          <a:lstStyle/>
          <a:p>
            <a:r>
              <a:rPr lang="en-US" sz="800" b="1">
                <a:solidFill>
                  <a:schemeClr val="accent2"/>
                </a:solidFill>
              </a:rPr>
              <a:t>Michigan </a:t>
            </a:r>
          </a:p>
          <a:p>
            <a:r>
              <a:rPr lang="en-US" sz="1100">
                <a:solidFill>
                  <a:schemeClr val="accent2"/>
                </a:solidFill>
              </a:rPr>
              <a:t>10</a:t>
            </a:r>
          </a:p>
        </p:txBody>
      </p:sp>
      <p:sp>
        <p:nvSpPr>
          <p:cNvPr id="21" name="TextBox 20">
            <a:extLst>
              <a:ext uri="{FF2B5EF4-FFF2-40B4-BE49-F238E27FC236}">
                <a16:creationId xmlns:a16="http://schemas.microsoft.com/office/drawing/2014/main" id="{07CA7BE6-DF9B-9941-BB0C-7F3111BFA779}"/>
              </a:ext>
            </a:extLst>
          </p:cNvPr>
          <p:cNvSpPr txBox="1"/>
          <p:nvPr/>
        </p:nvSpPr>
        <p:spPr>
          <a:xfrm>
            <a:off x="2791170" y="1557160"/>
            <a:ext cx="1022685" cy="384721"/>
          </a:xfrm>
          <a:prstGeom prst="rect">
            <a:avLst/>
          </a:prstGeom>
          <a:noFill/>
        </p:spPr>
        <p:txBody>
          <a:bodyPr wrap="square" rtlCol="0">
            <a:spAutoFit/>
          </a:bodyPr>
          <a:lstStyle/>
          <a:p>
            <a:r>
              <a:rPr lang="en-US" sz="800" b="1" dirty="0">
                <a:solidFill>
                  <a:schemeClr val="accent5"/>
                </a:solidFill>
              </a:rPr>
              <a:t>South Dakota</a:t>
            </a:r>
          </a:p>
          <a:p>
            <a:r>
              <a:rPr lang="en-US" sz="1100" dirty="0">
                <a:solidFill>
                  <a:schemeClr val="accent5"/>
                </a:solidFill>
              </a:rPr>
              <a:t>135.3</a:t>
            </a:r>
          </a:p>
        </p:txBody>
      </p:sp>
      <p:sp>
        <p:nvSpPr>
          <p:cNvPr id="22" name="TextBox 21">
            <a:extLst>
              <a:ext uri="{FF2B5EF4-FFF2-40B4-BE49-F238E27FC236}">
                <a16:creationId xmlns:a16="http://schemas.microsoft.com/office/drawing/2014/main" id="{891D480C-34A6-5B4C-9CD3-E92D5CDCDC0D}"/>
              </a:ext>
            </a:extLst>
          </p:cNvPr>
          <p:cNvSpPr txBox="1"/>
          <p:nvPr/>
        </p:nvSpPr>
        <p:spPr>
          <a:xfrm>
            <a:off x="2791170" y="4561085"/>
            <a:ext cx="1022685" cy="384721"/>
          </a:xfrm>
          <a:prstGeom prst="rect">
            <a:avLst/>
          </a:prstGeom>
          <a:noFill/>
        </p:spPr>
        <p:txBody>
          <a:bodyPr wrap="square" rtlCol="0">
            <a:spAutoFit/>
          </a:bodyPr>
          <a:lstStyle/>
          <a:p>
            <a:r>
              <a:rPr lang="en-US" sz="800" b="1">
                <a:solidFill>
                  <a:schemeClr val="accent5"/>
                </a:solidFill>
              </a:rPr>
              <a:t>Texas</a:t>
            </a:r>
          </a:p>
          <a:p>
            <a:r>
              <a:rPr lang="en-US" sz="1100">
                <a:solidFill>
                  <a:schemeClr val="accent5"/>
                </a:solidFill>
              </a:rPr>
              <a:t>10.2</a:t>
            </a:r>
          </a:p>
        </p:txBody>
      </p:sp>
      <p:sp>
        <p:nvSpPr>
          <p:cNvPr id="24" name="TextBox 23">
            <a:extLst>
              <a:ext uri="{FF2B5EF4-FFF2-40B4-BE49-F238E27FC236}">
                <a16:creationId xmlns:a16="http://schemas.microsoft.com/office/drawing/2014/main" id="{50B6A21D-569D-3C45-BE15-5F0246C48BE9}"/>
              </a:ext>
            </a:extLst>
          </p:cNvPr>
          <p:cNvSpPr txBox="1"/>
          <p:nvPr/>
        </p:nvSpPr>
        <p:spPr>
          <a:xfrm>
            <a:off x="4514687" y="4244508"/>
            <a:ext cx="1022685" cy="384721"/>
          </a:xfrm>
          <a:prstGeom prst="rect">
            <a:avLst/>
          </a:prstGeom>
          <a:noFill/>
        </p:spPr>
        <p:txBody>
          <a:bodyPr wrap="square" rtlCol="0">
            <a:spAutoFit/>
          </a:bodyPr>
          <a:lstStyle/>
          <a:p>
            <a:r>
              <a:rPr lang="en-US" sz="800" b="1">
                <a:solidFill>
                  <a:schemeClr val="bg2"/>
                </a:solidFill>
              </a:rPr>
              <a:t>Connecticut</a:t>
            </a:r>
          </a:p>
          <a:p>
            <a:r>
              <a:rPr lang="en-US" sz="1100">
                <a:solidFill>
                  <a:schemeClr val="bg2"/>
                </a:solidFill>
              </a:rPr>
              <a:t>26.9</a:t>
            </a:r>
          </a:p>
        </p:txBody>
      </p:sp>
      <p:sp>
        <p:nvSpPr>
          <p:cNvPr id="25" name="TextBox 24">
            <a:extLst>
              <a:ext uri="{FF2B5EF4-FFF2-40B4-BE49-F238E27FC236}">
                <a16:creationId xmlns:a16="http://schemas.microsoft.com/office/drawing/2014/main" id="{BF1199CF-1478-2D47-85B4-AA475416E44C}"/>
              </a:ext>
            </a:extLst>
          </p:cNvPr>
          <p:cNvSpPr txBox="1"/>
          <p:nvPr/>
        </p:nvSpPr>
        <p:spPr>
          <a:xfrm>
            <a:off x="4514687" y="3109493"/>
            <a:ext cx="1022685" cy="384721"/>
          </a:xfrm>
          <a:prstGeom prst="rect">
            <a:avLst/>
          </a:prstGeom>
          <a:noFill/>
        </p:spPr>
        <p:txBody>
          <a:bodyPr wrap="square" rtlCol="0">
            <a:spAutoFit/>
          </a:bodyPr>
          <a:lstStyle/>
          <a:p>
            <a:r>
              <a:rPr lang="en-US" sz="800" b="1">
                <a:solidFill>
                  <a:schemeClr val="bg2"/>
                </a:solidFill>
              </a:rPr>
              <a:t>West Virginia</a:t>
            </a:r>
          </a:p>
          <a:p>
            <a:r>
              <a:rPr lang="en-US" sz="1100">
                <a:solidFill>
                  <a:schemeClr val="bg2"/>
                </a:solidFill>
              </a:rPr>
              <a:t>64.4</a:t>
            </a:r>
          </a:p>
        </p:txBody>
      </p:sp>
      <p:sp>
        <p:nvSpPr>
          <p:cNvPr id="26" name="TextBox 25">
            <a:extLst>
              <a:ext uri="{FF2B5EF4-FFF2-40B4-BE49-F238E27FC236}">
                <a16:creationId xmlns:a16="http://schemas.microsoft.com/office/drawing/2014/main" id="{D05729FD-FE84-8E4B-922E-B79BAA51BD36}"/>
              </a:ext>
            </a:extLst>
          </p:cNvPr>
          <p:cNvSpPr txBox="1"/>
          <p:nvPr/>
        </p:nvSpPr>
        <p:spPr>
          <a:xfrm>
            <a:off x="6261062" y="4610757"/>
            <a:ext cx="1022685" cy="384721"/>
          </a:xfrm>
          <a:prstGeom prst="rect">
            <a:avLst/>
          </a:prstGeom>
          <a:noFill/>
        </p:spPr>
        <p:txBody>
          <a:bodyPr wrap="square" rtlCol="0">
            <a:spAutoFit/>
          </a:bodyPr>
          <a:lstStyle/>
          <a:p>
            <a:r>
              <a:rPr lang="en-US" sz="800" b="1">
                <a:solidFill>
                  <a:schemeClr val="accent4"/>
                </a:solidFill>
              </a:rPr>
              <a:t>Maryland</a:t>
            </a:r>
          </a:p>
          <a:p>
            <a:r>
              <a:rPr lang="en-US" sz="1100">
                <a:solidFill>
                  <a:schemeClr val="accent4"/>
                </a:solidFill>
              </a:rPr>
              <a:t>10.8</a:t>
            </a:r>
          </a:p>
        </p:txBody>
      </p:sp>
      <p:sp>
        <p:nvSpPr>
          <p:cNvPr id="27" name="TextBox 26">
            <a:extLst>
              <a:ext uri="{FF2B5EF4-FFF2-40B4-BE49-F238E27FC236}">
                <a16:creationId xmlns:a16="http://schemas.microsoft.com/office/drawing/2014/main" id="{43EB5171-7679-854F-A04D-AFEEC6486C99}"/>
              </a:ext>
            </a:extLst>
          </p:cNvPr>
          <p:cNvSpPr txBox="1"/>
          <p:nvPr/>
        </p:nvSpPr>
        <p:spPr>
          <a:xfrm>
            <a:off x="6261062" y="3729527"/>
            <a:ext cx="1022685" cy="384721"/>
          </a:xfrm>
          <a:prstGeom prst="rect">
            <a:avLst/>
          </a:prstGeom>
          <a:noFill/>
        </p:spPr>
        <p:txBody>
          <a:bodyPr wrap="square" rtlCol="0">
            <a:spAutoFit/>
          </a:bodyPr>
          <a:lstStyle/>
          <a:p>
            <a:r>
              <a:rPr lang="en-US" sz="800" b="1">
                <a:solidFill>
                  <a:schemeClr val="accent4"/>
                </a:solidFill>
              </a:rPr>
              <a:t>Wyoming</a:t>
            </a:r>
          </a:p>
          <a:p>
            <a:r>
              <a:rPr lang="en-US" sz="1100">
                <a:solidFill>
                  <a:schemeClr val="accent4"/>
                </a:solidFill>
              </a:rPr>
              <a:t>38.2</a:t>
            </a:r>
          </a:p>
        </p:txBody>
      </p:sp>
      <p:sp>
        <p:nvSpPr>
          <p:cNvPr id="28" name="TextBox 27">
            <a:extLst>
              <a:ext uri="{FF2B5EF4-FFF2-40B4-BE49-F238E27FC236}">
                <a16:creationId xmlns:a16="http://schemas.microsoft.com/office/drawing/2014/main" id="{0AF2DFA0-AA5D-2C42-AC82-EADF3C524E2C}"/>
              </a:ext>
            </a:extLst>
          </p:cNvPr>
          <p:cNvSpPr txBox="1"/>
          <p:nvPr/>
        </p:nvSpPr>
        <p:spPr>
          <a:xfrm>
            <a:off x="7892536" y="4707898"/>
            <a:ext cx="1292861" cy="384721"/>
          </a:xfrm>
          <a:prstGeom prst="rect">
            <a:avLst/>
          </a:prstGeom>
          <a:noFill/>
        </p:spPr>
        <p:txBody>
          <a:bodyPr wrap="square" rtlCol="0">
            <a:spAutoFit/>
          </a:bodyPr>
          <a:lstStyle/>
          <a:p>
            <a:r>
              <a:rPr lang="en-US" sz="800" b="1">
                <a:solidFill>
                  <a:schemeClr val="accent6"/>
                </a:solidFill>
              </a:rPr>
              <a:t>District of Columbia</a:t>
            </a:r>
          </a:p>
          <a:p>
            <a:r>
              <a:rPr lang="en-US" sz="1100">
                <a:solidFill>
                  <a:schemeClr val="accent6"/>
                </a:solidFill>
              </a:rPr>
              <a:t>4.3</a:t>
            </a:r>
          </a:p>
        </p:txBody>
      </p:sp>
      <p:sp>
        <p:nvSpPr>
          <p:cNvPr id="29" name="TextBox 28">
            <a:extLst>
              <a:ext uri="{FF2B5EF4-FFF2-40B4-BE49-F238E27FC236}">
                <a16:creationId xmlns:a16="http://schemas.microsoft.com/office/drawing/2014/main" id="{E6112150-32C8-2644-BF67-D3CFE6E5200A}"/>
              </a:ext>
            </a:extLst>
          </p:cNvPr>
          <p:cNvSpPr txBox="1"/>
          <p:nvPr/>
        </p:nvSpPr>
        <p:spPr>
          <a:xfrm>
            <a:off x="7892536" y="3783724"/>
            <a:ext cx="1022685" cy="384721"/>
          </a:xfrm>
          <a:prstGeom prst="rect">
            <a:avLst/>
          </a:prstGeom>
          <a:noFill/>
        </p:spPr>
        <p:txBody>
          <a:bodyPr wrap="square" rtlCol="0">
            <a:spAutoFit/>
          </a:bodyPr>
          <a:lstStyle/>
          <a:p>
            <a:r>
              <a:rPr lang="en-US" sz="800" b="1">
                <a:solidFill>
                  <a:schemeClr val="accent6"/>
                </a:solidFill>
              </a:rPr>
              <a:t>West Virginia</a:t>
            </a:r>
          </a:p>
          <a:p>
            <a:r>
              <a:rPr lang="en-US" sz="1100">
                <a:solidFill>
                  <a:schemeClr val="accent6"/>
                </a:solidFill>
              </a:rPr>
              <a:t>35.9</a:t>
            </a:r>
          </a:p>
        </p:txBody>
      </p:sp>
      <p:sp>
        <p:nvSpPr>
          <p:cNvPr id="30" name="TextBox 29">
            <a:extLst>
              <a:ext uri="{FF2B5EF4-FFF2-40B4-BE49-F238E27FC236}">
                <a16:creationId xmlns:a16="http://schemas.microsoft.com/office/drawing/2014/main" id="{826B228A-E115-C148-94F9-5DB4CF16DB22}"/>
              </a:ext>
            </a:extLst>
          </p:cNvPr>
          <p:cNvSpPr txBox="1"/>
          <p:nvPr/>
        </p:nvSpPr>
        <p:spPr>
          <a:xfrm>
            <a:off x="6784109" y="856345"/>
            <a:ext cx="2607693" cy="430887"/>
          </a:xfrm>
          <a:prstGeom prst="rect">
            <a:avLst/>
          </a:prstGeom>
          <a:noFill/>
        </p:spPr>
        <p:txBody>
          <a:bodyPr wrap="square" rtlCol="0">
            <a:spAutoFit/>
          </a:bodyPr>
          <a:lstStyle/>
          <a:p>
            <a:r>
              <a:rPr lang="en-US" sz="1100" i="1" dirty="0">
                <a:solidFill>
                  <a:schemeClr val="tx1">
                    <a:lumMod val="50000"/>
                    <a:lumOff val="50000"/>
                  </a:schemeClr>
                </a:solidFill>
              </a:rPr>
              <a:t>Dots represent states</a:t>
            </a:r>
          </a:p>
          <a:p>
            <a:r>
              <a:rPr lang="en-US" sz="1100" i="1" dirty="0">
                <a:solidFill>
                  <a:schemeClr val="tx1">
                    <a:lumMod val="50000"/>
                    <a:lumOff val="50000"/>
                  </a:schemeClr>
                </a:solidFill>
              </a:rPr>
              <a:t>See online graphic for state detail</a:t>
            </a:r>
          </a:p>
        </p:txBody>
      </p:sp>
    </p:spTree>
    <p:extLst>
      <p:ext uri="{BB962C8B-B14F-4D97-AF65-F5344CB8AC3E}">
        <p14:creationId xmlns:p14="http://schemas.microsoft.com/office/powerpoint/2010/main" val="169306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extLst>
              <p:ext uri="{D42A27DB-BD31-4B8C-83A1-F6EECF244321}">
                <p14:modId xmlns:p14="http://schemas.microsoft.com/office/powerpoint/2010/main" val="3737972842"/>
              </p:ext>
            </p:extLst>
          </p:nvPr>
        </p:nvGraphicFramePr>
        <p:xfrm>
          <a:off x="71439" y="1299411"/>
          <a:ext cx="9000999" cy="389042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1D958690-CE5D-4F36-B195-E49CA7AB6066}"/>
              </a:ext>
            </a:extLst>
          </p:cNvPr>
          <p:cNvSpPr>
            <a:spLocks noGrp="1"/>
          </p:cNvSpPr>
          <p:nvPr>
            <p:ph type="body" sz="quarter" idx="22"/>
          </p:nvPr>
        </p:nvSpPr>
        <p:spPr>
          <a:xfrm>
            <a:off x="71501" y="5697252"/>
            <a:ext cx="9001063" cy="495834"/>
          </a:xfrm>
        </p:spPr>
        <p:txBody>
          <a:bodyPr/>
          <a:lstStyle/>
          <a:p>
            <a:r>
              <a:rPr lang="en-US" dirty="0"/>
              <a:t>Notes: States arranged in rank order based on highest rate in each state. Missing dots for a particular group indicates that there are insufficient data for that state. Data for AIAN, AANHPI and Latinx/Hispanic populations available in online exhibit and state profile </a:t>
            </a:r>
            <a:r>
              <a:rPr lang="en-US"/>
              <a:t>documents.</a:t>
            </a:r>
            <a:endParaRPr lang="en-US" strike="sngStrike" dirty="0">
              <a:solidFill>
                <a:srgbClr val="FF0000"/>
              </a:solidFill>
            </a:endParaRPr>
          </a:p>
          <a:p>
            <a:pPr>
              <a:buClr>
                <a:srgbClr val="044C7F"/>
              </a:buClr>
              <a:defRPr/>
            </a:pPr>
            <a:r>
              <a:rPr lang="en-US" dirty="0"/>
              <a:t>Data: CDC, 2018 and 2019 National Vital Statistics System (NVSS).</a:t>
            </a:r>
          </a:p>
        </p:txBody>
      </p:sp>
      <p:sp>
        <p:nvSpPr>
          <p:cNvPr id="2" name="Title 1">
            <a:extLst>
              <a:ext uri="{FF2B5EF4-FFF2-40B4-BE49-F238E27FC236}">
                <a16:creationId xmlns:a16="http://schemas.microsoft.com/office/drawing/2014/main" id="{D164AC14-F188-4174-94E6-66375343D89B}"/>
              </a:ext>
            </a:extLst>
          </p:cNvPr>
          <p:cNvSpPr>
            <a:spLocks noGrp="1"/>
          </p:cNvSpPr>
          <p:nvPr>
            <p:ph type="title"/>
          </p:nvPr>
        </p:nvSpPr>
        <p:spPr>
          <a:xfrm>
            <a:off x="111959" y="0"/>
            <a:ext cx="9000999" cy="822960"/>
          </a:xfrm>
        </p:spPr>
        <p:txBody>
          <a:bodyPr tIns="0" rIns="91440">
            <a:normAutofit/>
          </a:bodyPr>
          <a:lstStyle/>
          <a:p>
            <a:pPr>
              <a:lnSpc>
                <a:spcPct val="90000"/>
              </a:lnSpc>
            </a:pPr>
            <a:r>
              <a:rPr lang="en-US" sz="1600" dirty="0"/>
              <a:t>4: Black women are more likely than white women to be diagnosed with breast cancer at later stages and to die, even though the disease is often considered treatable when detected early.</a:t>
            </a:r>
          </a:p>
        </p:txBody>
      </p:sp>
      <p:sp>
        <p:nvSpPr>
          <p:cNvPr id="5" name="TextBox 4">
            <a:extLst>
              <a:ext uri="{FF2B5EF4-FFF2-40B4-BE49-F238E27FC236}">
                <a16:creationId xmlns:a16="http://schemas.microsoft.com/office/drawing/2014/main" id="{2B40A2EB-746C-4197-A437-1B2932346EE6}"/>
              </a:ext>
            </a:extLst>
          </p:cNvPr>
          <p:cNvSpPr txBox="1"/>
          <p:nvPr/>
        </p:nvSpPr>
        <p:spPr>
          <a:xfrm>
            <a:off x="-1" y="867159"/>
            <a:ext cx="7465671" cy="276999"/>
          </a:xfrm>
          <a:prstGeom prst="rect">
            <a:avLst/>
          </a:prstGeom>
          <a:noFill/>
        </p:spPr>
        <p:txBody>
          <a:bodyPr wrap="square" rtlCol="0">
            <a:spAutoFit/>
          </a:bodyPr>
          <a:lstStyle/>
          <a:p>
            <a:r>
              <a:rPr lang="en-US" sz="1200" i="1" dirty="0"/>
              <a:t>Breast cancer age-adjusted deaths per 100,000 female population, by state and race/ethnicity</a:t>
            </a:r>
          </a:p>
        </p:txBody>
      </p:sp>
    </p:spTree>
    <p:extLst>
      <p:ext uri="{BB962C8B-B14F-4D97-AF65-F5344CB8AC3E}">
        <p14:creationId xmlns:p14="http://schemas.microsoft.com/office/powerpoint/2010/main" val="2031745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54BF0E-C665-3541-A9A8-F23502ABFF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201" y="1217364"/>
            <a:ext cx="8770400" cy="4341348"/>
          </a:xfrm>
          <a:prstGeom prst="rect">
            <a:avLst/>
          </a:prstGeom>
        </p:spPr>
      </p:pic>
      <p:sp>
        <p:nvSpPr>
          <p:cNvPr id="2" name="Title 1"/>
          <p:cNvSpPr>
            <a:spLocks noGrp="1"/>
          </p:cNvSpPr>
          <p:nvPr>
            <p:ph type="title"/>
          </p:nvPr>
        </p:nvSpPr>
        <p:spPr/>
        <p:txBody>
          <a:bodyPr>
            <a:normAutofit/>
          </a:bodyPr>
          <a:lstStyle/>
          <a:p>
            <a:r>
              <a:rPr lang="en-US" sz="1600" dirty="0"/>
              <a:t>5: Although the ACA’s coverage expansion improved inequities, state uninsured rates are generally higher and more variable for Black, Latinx/Hispanic, and AIAN adults compared to AANHPI and white adults.</a:t>
            </a:r>
          </a:p>
        </p:txBody>
      </p:sp>
      <p:sp>
        <p:nvSpPr>
          <p:cNvPr id="4" name="Text Placeholder 3"/>
          <p:cNvSpPr>
            <a:spLocks noGrp="1"/>
          </p:cNvSpPr>
          <p:nvPr>
            <p:ph type="body" sz="quarter" idx="22"/>
          </p:nvPr>
        </p:nvSpPr>
        <p:spPr/>
        <p:txBody>
          <a:bodyPr/>
          <a:lstStyle/>
          <a:p>
            <a:pPr>
              <a:buClr>
                <a:srgbClr val="044C7F"/>
              </a:buClr>
              <a:defRPr/>
            </a:pPr>
            <a:r>
              <a:rPr lang="en-US" dirty="0">
                <a:latin typeface="+mn-lt"/>
              </a:rPr>
              <a:t>Notes: Missing dots for a particular group indicate that there are insufficient data for that state. AANHPI = Asian American, Native Hawaiian, and Pacific Islander; </a:t>
            </a:r>
            <a:br>
              <a:rPr lang="en-US" dirty="0">
                <a:latin typeface="+mn-lt"/>
              </a:rPr>
            </a:br>
            <a:r>
              <a:rPr lang="en-US" dirty="0">
                <a:latin typeface="+mn-lt"/>
              </a:rPr>
              <a:t>AIAN = American Indian/Alaska Native. ACA = Affordable Care Act.</a:t>
            </a:r>
          </a:p>
          <a:p>
            <a:pPr>
              <a:buClr>
                <a:srgbClr val="044C7F"/>
              </a:buClr>
              <a:defRPr/>
            </a:pPr>
            <a:r>
              <a:rPr lang="en-US" dirty="0">
                <a:latin typeface="+mn-lt"/>
              </a:rPr>
              <a:t>Data: American Community Survey Public Use Micro Sample (ACS-PUMS) 2019 1-year file.</a:t>
            </a:r>
          </a:p>
        </p:txBody>
      </p:sp>
      <p:sp>
        <p:nvSpPr>
          <p:cNvPr id="8" name="TextBox 7">
            <a:extLst>
              <a:ext uri="{FF2B5EF4-FFF2-40B4-BE49-F238E27FC236}">
                <a16:creationId xmlns:a16="http://schemas.microsoft.com/office/drawing/2014/main" id="{0B65C69B-442D-4603-BD61-57F15207ADE4}"/>
              </a:ext>
            </a:extLst>
          </p:cNvPr>
          <p:cNvSpPr txBox="1"/>
          <p:nvPr/>
        </p:nvSpPr>
        <p:spPr>
          <a:xfrm>
            <a:off x="-1" y="867159"/>
            <a:ext cx="7465671" cy="276999"/>
          </a:xfrm>
          <a:prstGeom prst="rect">
            <a:avLst/>
          </a:prstGeom>
          <a:noFill/>
        </p:spPr>
        <p:txBody>
          <a:bodyPr wrap="square" rtlCol="0">
            <a:spAutoFit/>
          </a:bodyPr>
          <a:lstStyle/>
          <a:p>
            <a:r>
              <a:rPr lang="en-US" sz="1200" i="1" dirty="0"/>
              <a:t>Percent of adults ages 19–64 who are uninsured, by state and race/ethnicity</a:t>
            </a:r>
          </a:p>
        </p:txBody>
      </p:sp>
      <p:sp>
        <p:nvSpPr>
          <p:cNvPr id="22" name="TextBox 21">
            <a:extLst>
              <a:ext uri="{FF2B5EF4-FFF2-40B4-BE49-F238E27FC236}">
                <a16:creationId xmlns:a16="http://schemas.microsoft.com/office/drawing/2014/main" id="{4CE65842-849B-0144-BF6A-EE01D14D4B92}"/>
              </a:ext>
            </a:extLst>
          </p:cNvPr>
          <p:cNvSpPr txBox="1"/>
          <p:nvPr/>
        </p:nvSpPr>
        <p:spPr>
          <a:xfrm>
            <a:off x="6784109" y="856345"/>
            <a:ext cx="2607693" cy="430887"/>
          </a:xfrm>
          <a:prstGeom prst="rect">
            <a:avLst/>
          </a:prstGeom>
          <a:noFill/>
        </p:spPr>
        <p:txBody>
          <a:bodyPr wrap="square" rtlCol="0">
            <a:spAutoFit/>
          </a:bodyPr>
          <a:lstStyle/>
          <a:p>
            <a:r>
              <a:rPr lang="en-US" sz="1100" i="1" dirty="0">
                <a:solidFill>
                  <a:schemeClr val="tx1">
                    <a:lumMod val="50000"/>
                    <a:lumOff val="50000"/>
                  </a:schemeClr>
                </a:solidFill>
              </a:rPr>
              <a:t>Dots represent states</a:t>
            </a:r>
          </a:p>
          <a:p>
            <a:r>
              <a:rPr lang="en-US" sz="1100" i="1" dirty="0">
                <a:solidFill>
                  <a:schemeClr val="tx1">
                    <a:lumMod val="50000"/>
                    <a:lumOff val="50000"/>
                  </a:schemeClr>
                </a:solidFill>
              </a:rPr>
              <a:t>See online graphic for state detail</a:t>
            </a:r>
          </a:p>
        </p:txBody>
      </p:sp>
      <p:sp>
        <p:nvSpPr>
          <p:cNvPr id="23" name="TextBox 22">
            <a:extLst>
              <a:ext uri="{FF2B5EF4-FFF2-40B4-BE49-F238E27FC236}">
                <a16:creationId xmlns:a16="http://schemas.microsoft.com/office/drawing/2014/main" id="{3F213077-B836-794F-8130-A02E265BFE32}"/>
              </a:ext>
            </a:extLst>
          </p:cNvPr>
          <p:cNvSpPr txBox="1"/>
          <p:nvPr/>
        </p:nvSpPr>
        <p:spPr>
          <a:xfrm>
            <a:off x="906372" y="3418081"/>
            <a:ext cx="1022685" cy="384721"/>
          </a:xfrm>
          <a:prstGeom prst="rect">
            <a:avLst/>
          </a:prstGeom>
          <a:noFill/>
        </p:spPr>
        <p:txBody>
          <a:bodyPr wrap="square" rtlCol="0">
            <a:spAutoFit/>
          </a:bodyPr>
          <a:lstStyle/>
          <a:p>
            <a:r>
              <a:rPr lang="en-US" sz="800" b="1" dirty="0">
                <a:solidFill>
                  <a:schemeClr val="accent2"/>
                </a:solidFill>
              </a:rPr>
              <a:t>Mississippi</a:t>
            </a:r>
          </a:p>
          <a:p>
            <a:r>
              <a:rPr lang="en-US" sz="1100" dirty="0">
                <a:solidFill>
                  <a:schemeClr val="accent2"/>
                </a:solidFill>
              </a:rPr>
              <a:t>22.8</a:t>
            </a:r>
          </a:p>
        </p:txBody>
      </p:sp>
      <p:sp>
        <p:nvSpPr>
          <p:cNvPr id="25" name="TextBox 24">
            <a:extLst>
              <a:ext uri="{FF2B5EF4-FFF2-40B4-BE49-F238E27FC236}">
                <a16:creationId xmlns:a16="http://schemas.microsoft.com/office/drawing/2014/main" id="{C577FF98-C44E-5B4D-8C95-2E7EBE4B4DC9}"/>
              </a:ext>
            </a:extLst>
          </p:cNvPr>
          <p:cNvSpPr txBox="1"/>
          <p:nvPr/>
        </p:nvSpPr>
        <p:spPr>
          <a:xfrm>
            <a:off x="906372" y="4814788"/>
            <a:ext cx="1022685" cy="384721"/>
          </a:xfrm>
          <a:prstGeom prst="rect">
            <a:avLst/>
          </a:prstGeom>
          <a:noFill/>
        </p:spPr>
        <p:txBody>
          <a:bodyPr wrap="square" rtlCol="0">
            <a:spAutoFit/>
          </a:bodyPr>
          <a:lstStyle/>
          <a:p>
            <a:r>
              <a:rPr lang="en-US" sz="800" b="1">
                <a:solidFill>
                  <a:schemeClr val="accent2"/>
                </a:solidFill>
              </a:rPr>
              <a:t>Massachusetts </a:t>
            </a:r>
          </a:p>
          <a:p>
            <a:r>
              <a:rPr lang="en-US" sz="1100">
                <a:solidFill>
                  <a:schemeClr val="accent2"/>
                </a:solidFill>
              </a:rPr>
              <a:t>3.5</a:t>
            </a:r>
          </a:p>
        </p:txBody>
      </p:sp>
      <p:sp>
        <p:nvSpPr>
          <p:cNvPr id="26" name="TextBox 25">
            <a:extLst>
              <a:ext uri="{FF2B5EF4-FFF2-40B4-BE49-F238E27FC236}">
                <a16:creationId xmlns:a16="http://schemas.microsoft.com/office/drawing/2014/main" id="{24E215C4-B674-F24F-894A-C9FD6D40D04D}"/>
              </a:ext>
            </a:extLst>
          </p:cNvPr>
          <p:cNvSpPr txBox="1"/>
          <p:nvPr/>
        </p:nvSpPr>
        <p:spPr>
          <a:xfrm>
            <a:off x="2677421" y="1350922"/>
            <a:ext cx="1022685" cy="384721"/>
          </a:xfrm>
          <a:prstGeom prst="rect">
            <a:avLst/>
          </a:prstGeom>
          <a:noFill/>
        </p:spPr>
        <p:txBody>
          <a:bodyPr wrap="square" rtlCol="0">
            <a:spAutoFit/>
          </a:bodyPr>
          <a:lstStyle/>
          <a:p>
            <a:r>
              <a:rPr lang="en-US" sz="800" b="1"/>
              <a:t>Wyoming</a:t>
            </a:r>
          </a:p>
          <a:p>
            <a:r>
              <a:rPr lang="en-US" sz="1100"/>
              <a:t>51.3</a:t>
            </a:r>
          </a:p>
        </p:txBody>
      </p:sp>
      <p:sp>
        <p:nvSpPr>
          <p:cNvPr id="27" name="TextBox 26">
            <a:extLst>
              <a:ext uri="{FF2B5EF4-FFF2-40B4-BE49-F238E27FC236}">
                <a16:creationId xmlns:a16="http://schemas.microsoft.com/office/drawing/2014/main" id="{E26A340D-EE84-A54F-BF4C-CE10998279A7}"/>
              </a:ext>
            </a:extLst>
          </p:cNvPr>
          <p:cNvSpPr txBox="1"/>
          <p:nvPr/>
        </p:nvSpPr>
        <p:spPr>
          <a:xfrm>
            <a:off x="2677421" y="4234957"/>
            <a:ext cx="1022685" cy="384721"/>
          </a:xfrm>
          <a:prstGeom prst="rect">
            <a:avLst/>
          </a:prstGeom>
          <a:noFill/>
        </p:spPr>
        <p:txBody>
          <a:bodyPr wrap="square" rtlCol="0">
            <a:spAutoFit/>
          </a:bodyPr>
          <a:lstStyle/>
          <a:p>
            <a:r>
              <a:rPr lang="en-US" sz="800" b="1"/>
              <a:t>South Carolina</a:t>
            </a:r>
          </a:p>
          <a:p>
            <a:r>
              <a:rPr lang="en-US" sz="1100"/>
              <a:t>11.7</a:t>
            </a:r>
          </a:p>
        </p:txBody>
      </p:sp>
      <p:sp>
        <p:nvSpPr>
          <p:cNvPr id="28" name="TextBox 27">
            <a:extLst>
              <a:ext uri="{FF2B5EF4-FFF2-40B4-BE49-F238E27FC236}">
                <a16:creationId xmlns:a16="http://schemas.microsoft.com/office/drawing/2014/main" id="{9A4A4A46-AE61-D648-9C92-1EC6C91AB90F}"/>
              </a:ext>
            </a:extLst>
          </p:cNvPr>
          <p:cNvSpPr txBox="1"/>
          <p:nvPr/>
        </p:nvSpPr>
        <p:spPr>
          <a:xfrm>
            <a:off x="4441568" y="3122841"/>
            <a:ext cx="1022685" cy="384721"/>
          </a:xfrm>
          <a:prstGeom prst="rect">
            <a:avLst/>
          </a:prstGeom>
          <a:noFill/>
        </p:spPr>
        <p:txBody>
          <a:bodyPr wrap="square" rtlCol="0">
            <a:spAutoFit/>
          </a:bodyPr>
          <a:lstStyle/>
          <a:p>
            <a:r>
              <a:rPr lang="en-US" sz="800" b="1">
                <a:solidFill>
                  <a:schemeClr val="bg2"/>
                </a:solidFill>
              </a:rPr>
              <a:t>Utah</a:t>
            </a:r>
          </a:p>
          <a:p>
            <a:r>
              <a:rPr lang="en-US" sz="1100">
                <a:solidFill>
                  <a:schemeClr val="bg2"/>
                </a:solidFill>
              </a:rPr>
              <a:t>26.8</a:t>
            </a:r>
          </a:p>
        </p:txBody>
      </p:sp>
      <p:sp>
        <p:nvSpPr>
          <p:cNvPr id="29" name="TextBox 28">
            <a:extLst>
              <a:ext uri="{FF2B5EF4-FFF2-40B4-BE49-F238E27FC236}">
                <a16:creationId xmlns:a16="http://schemas.microsoft.com/office/drawing/2014/main" id="{EE31CA0B-CD42-AE41-8705-1A5444867ACD}"/>
              </a:ext>
            </a:extLst>
          </p:cNvPr>
          <p:cNvSpPr txBox="1"/>
          <p:nvPr/>
        </p:nvSpPr>
        <p:spPr>
          <a:xfrm>
            <a:off x="4441568" y="4628554"/>
            <a:ext cx="1194068" cy="384721"/>
          </a:xfrm>
          <a:prstGeom prst="rect">
            <a:avLst/>
          </a:prstGeom>
          <a:noFill/>
        </p:spPr>
        <p:txBody>
          <a:bodyPr wrap="square" rtlCol="0">
            <a:spAutoFit/>
          </a:bodyPr>
          <a:lstStyle/>
          <a:p>
            <a:r>
              <a:rPr lang="en-US" sz="800" b="1">
                <a:solidFill>
                  <a:schemeClr val="bg2"/>
                </a:solidFill>
              </a:rPr>
              <a:t>District of Columbia</a:t>
            </a:r>
          </a:p>
          <a:p>
            <a:r>
              <a:rPr lang="en-US" sz="1100">
                <a:solidFill>
                  <a:schemeClr val="bg2"/>
                </a:solidFill>
              </a:rPr>
              <a:t>6.7</a:t>
            </a:r>
          </a:p>
        </p:txBody>
      </p:sp>
      <p:sp>
        <p:nvSpPr>
          <p:cNvPr id="30" name="TextBox 29">
            <a:extLst>
              <a:ext uri="{FF2B5EF4-FFF2-40B4-BE49-F238E27FC236}">
                <a16:creationId xmlns:a16="http://schemas.microsoft.com/office/drawing/2014/main" id="{F65FF06D-D302-C84A-8654-D7D5AE495F52}"/>
              </a:ext>
            </a:extLst>
          </p:cNvPr>
          <p:cNvSpPr txBox="1"/>
          <p:nvPr/>
        </p:nvSpPr>
        <p:spPr>
          <a:xfrm>
            <a:off x="6128112" y="1393998"/>
            <a:ext cx="1022685" cy="384721"/>
          </a:xfrm>
          <a:prstGeom prst="rect">
            <a:avLst/>
          </a:prstGeom>
          <a:noFill/>
        </p:spPr>
        <p:txBody>
          <a:bodyPr wrap="square" rtlCol="0">
            <a:spAutoFit/>
          </a:bodyPr>
          <a:lstStyle/>
          <a:p>
            <a:r>
              <a:rPr lang="en-US" sz="800" b="1">
                <a:solidFill>
                  <a:schemeClr val="accent4"/>
                </a:solidFill>
              </a:rPr>
              <a:t>Tennessee</a:t>
            </a:r>
          </a:p>
          <a:p>
            <a:r>
              <a:rPr lang="en-US" sz="1100">
                <a:solidFill>
                  <a:schemeClr val="accent4"/>
                </a:solidFill>
              </a:rPr>
              <a:t>50.7</a:t>
            </a:r>
          </a:p>
        </p:txBody>
      </p:sp>
      <p:sp>
        <p:nvSpPr>
          <p:cNvPr id="31" name="TextBox 30">
            <a:extLst>
              <a:ext uri="{FF2B5EF4-FFF2-40B4-BE49-F238E27FC236}">
                <a16:creationId xmlns:a16="http://schemas.microsoft.com/office/drawing/2014/main" id="{7FE99099-3818-0F41-92DC-A5A81CED261F}"/>
              </a:ext>
            </a:extLst>
          </p:cNvPr>
          <p:cNvSpPr txBox="1"/>
          <p:nvPr/>
        </p:nvSpPr>
        <p:spPr>
          <a:xfrm>
            <a:off x="6128112" y="4577666"/>
            <a:ext cx="1194068" cy="384721"/>
          </a:xfrm>
          <a:prstGeom prst="rect">
            <a:avLst/>
          </a:prstGeom>
          <a:noFill/>
        </p:spPr>
        <p:txBody>
          <a:bodyPr wrap="square" rtlCol="0">
            <a:spAutoFit/>
          </a:bodyPr>
          <a:lstStyle/>
          <a:p>
            <a:r>
              <a:rPr lang="en-US" sz="800" b="1">
                <a:solidFill>
                  <a:schemeClr val="accent4"/>
                </a:solidFill>
              </a:rPr>
              <a:t>District of Columbia</a:t>
            </a:r>
          </a:p>
          <a:p>
            <a:r>
              <a:rPr lang="en-US" sz="1100">
                <a:solidFill>
                  <a:schemeClr val="accent4"/>
                </a:solidFill>
              </a:rPr>
              <a:t>6.7</a:t>
            </a:r>
          </a:p>
        </p:txBody>
      </p:sp>
      <p:sp>
        <p:nvSpPr>
          <p:cNvPr id="32" name="TextBox 31">
            <a:extLst>
              <a:ext uri="{FF2B5EF4-FFF2-40B4-BE49-F238E27FC236}">
                <a16:creationId xmlns:a16="http://schemas.microsoft.com/office/drawing/2014/main" id="{32FDAA93-B91D-8A44-A20C-E9DF9EF70A6F}"/>
              </a:ext>
            </a:extLst>
          </p:cNvPr>
          <p:cNvSpPr txBox="1"/>
          <p:nvPr/>
        </p:nvSpPr>
        <p:spPr>
          <a:xfrm>
            <a:off x="7820761" y="3673493"/>
            <a:ext cx="1022685" cy="384721"/>
          </a:xfrm>
          <a:prstGeom prst="rect">
            <a:avLst/>
          </a:prstGeom>
          <a:noFill/>
        </p:spPr>
        <p:txBody>
          <a:bodyPr wrap="square" rtlCol="0">
            <a:spAutoFit/>
          </a:bodyPr>
          <a:lstStyle/>
          <a:p>
            <a:r>
              <a:rPr lang="en-US" sz="800" b="1">
                <a:solidFill>
                  <a:schemeClr val="accent6"/>
                </a:solidFill>
              </a:rPr>
              <a:t>Oklahoma</a:t>
            </a:r>
          </a:p>
          <a:p>
            <a:r>
              <a:rPr lang="en-US" sz="1100">
                <a:solidFill>
                  <a:schemeClr val="accent6"/>
                </a:solidFill>
              </a:rPr>
              <a:t>16.9</a:t>
            </a:r>
          </a:p>
        </p:txBody>
      </p:sp>
      <p:sp>
        <p:nvSpPr>
          <p:cNvPr id="33" name="TextBox 32">
            <a:extLst>
              <a:ext uri="{FF2B5EF4-FFF2-40B4-BE49-F238E27FC236}">
                <a16:creationId xmlns:a16="http://schemas.microsoft.com/office/drawing/2014/main" id="{2D89603E-6EE9-224B-98E4-C01AF15C8BE4}"/>
              </a:ext>
            </a:extLst>
          </p:cNvPr>
          <p:cNvSpPr txBox="1"/>
          <p:nvPr/>
        </p:nvSpPr>
        <p:spPr>
          <a:xfrm>
            <a:off x="7820761" y="4928652"/>
            <a:ext cx="1194068" cy="384721"/>
          </a:xfrm>
          <a:prstGeom prst="rect">
            <a:avLst/>
          </a:prstGeom>
          <a:noFill/>
        </p:spPr>
        <p:txBody>
          <a:bodyPr wrap="square" rtlCol="0">
            <a:spAutoFit/>
          </a:bodyPr>
          <a:lstStyle/>
          <a:p>
            <a:r>
              <a:rPr lang="en-US" sz="800" b="1" dirty="0">
                <a:solidFill>
                  <a:schemeClr val="accent6"/>
                </a:solidFill>
              </a:rPr>
              <a:t>District of Columbia</a:t>
            </a:r>
          </a:p>
          <a:p>
            <a:r>
              <a:rPr lang="en-US" sz="1100" dirty="0">
                <a:solidFill>
                  <a:schemeClr val="accent6"/>
                </a:solidFill>
              </a:rPr>
              <a:t>1.7</a:t>
            </a:r>
          </a:p>
        </p:txBody>
      </p:sp>
    </p:spTree>
    <p:extLst>
      <p:ext uri="{BB962C8B-B14F-4D97-AF65-F5344CB8AC3E}">
        <p14:creationId xmlns:p14="http://schemas.microsoft.com/office/powerpoint/2010/main" val="2163466550"/>
      </p:ext>
    </p:extLst>
  </p:cSld>
  <p:clrMapOvr>
    <a:masterClrMapping/>
  </p:clrMapOvr>
</p:sld>
</file>

<file path=ppt/theme/theme1.xml><?xml version="1.0" encoding="utf-8"?>
<a:theme xmlns:a="http://schemas.openxmlformats.org/drawingml/2006/main" name="CMWF_2021">
  <a:themeElements>
    <a:clrScheme name="Custom 1">
      <a:dk1>
        <a:srgbClr val="1A1A1A"/>
      </a:dk1>
      <a:lt1>
        <a:srgbClr val="FFFFFF"/>
      </a:lt1>
      <a:dk2>
        <a:srgbClr val="142B41"/>
      </a:dk2>
      <a:lt2>
        <a:srgbClr val="65A591"/>
      </a:lt2>
      <a:accent1>
        <a:srgbClr val="115479"/>
      </a:accent1>
      <a:accent2>
        <a:srgbClr val="F08661"/>
      </a:accent2>
      <a:accent3>
        <a:srgbClr val="3F6777"/>
      </a:accent3>
      <a:accent4>
        <a:srgbClr val="D3AC4C"/>
      </a:accent4>
      <a:accent5>
        <a:srgbClr val="495149"/>
      </a:accent5>
      <a:accent6>
        <a:srgbClr val="417693"/>
      </a:accent6>
      <a:hlink>
        <a:srgbClr val="65A591"/>
      </a:hlink>
      <a:folHlink>
        <a:srgbClr val="9297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2021" id="{505D4FC0-6E75-AF4D-B6A6-2225671E4A5A}" vid="{D0BAFC9D-F98E-D747-9BCA-EFB6D5B2F6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DB2CA38FBBC1428DB187BDD036B8B1" ma:contentTypeVersion="13" ma:contentTypeDescription="Create a new document." ma:contentTypeScope="" ma:versionID="3d7e81bc372b3a73e50742b19d1dcbc1">
  <xsd:schema xmlns:xsd="http://www.w3.org/2001/XMLSchema" xmlns:xs="http://www.w3.org/2001/XMLSchema" xmlns:p="http://schemas.microsoft.com/office/2006/metadata/properties" xmlns:ns2="29e91428-62e1-404e-8dba-d479e0ef01ba" xmlns:ns3="fd0705cf-2316-48c0-96f8-e5d689de0d99" targetNamespace="http://schemas.microsoft.com/office/2006/metadata/properties" ma:root="true" ma:fieldsID="da2f94c216c490a95acb2fe195904569" ns2:_="" ns3:_="">
    <xsd:import namespace="29e91428-62e1-404e-8dba-d479e0ef01ba"/>
    <xsd:import namespace="fd0705cf-2316-48c0-96f8-e5d689de0d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e91428-62e1-404e-8dba-d479e0ef0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0705cf-2316-48c0-96f8-e5d689de0d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CF47C8-74BF-45F2-9020-647A151D7C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e91428-62e1-404e-8dba-d479e0ef01ba"/>
    <ds:schemaRef ds:uri="fd0705cf-2316-48c0-96f8-e5d689de0d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2B60CF-40F9-4360-8516-8A258CFA1767}">
  <ds:schemaRef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terms/"/>
    <ds:schemaRef ds:uri="fd0705cf-2316-48c0-96f8-e5d689de0d99"/>
    <ds:schemaRef ds:uri="http://schemas.microsoft.com/office/infopath/2007/PartnerControls"/>
    <ds:schemaRef ds:uri="29e91428-62e1-404e-8dba-d479e0ef01ba"/>
    <ds:schemaRef ds:uri="http://www.w3.org/XML/1998/namespace"/>
  </ds:schemaRefs>
</ds:datastoreItem>
</file>

<file path=customXml/itemProps3.xml><?xml version="1.0" encoding="utf-8"?>
<ds:datastoreItem xmlns:ds="http://schemas.openxmlformats.org/officeDocument/2006/customXml" ds:itemID="{742938EF-51BD-4AC1-96A4-8B2A1939C1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CMWF_Template_Apr2017</Template>
  <TotalTime>5995</TotalTime>
  <Words>1731</Words>
  <Application>Microsoft Office PowerPoint</Application>
  <PresentationFormat>On-screen Show (4:3)</PresentationFormat>
  <Paragraphs>171</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Georgia</vt:lpstr>
      <vt:lpstr>Suisse Int'l Bold</vt:lpstr>
      <vt:lpstr>CMWF_2021</vt:lpstr>
      <vt:lpstr>1: Profound racial and ethnic inequities in health and health care exist across and within states.</vt:lpstr>
      <vt:lpstr>1: Profound racial and ethnic inequities in health and health care exist across and within states.</vt:lpstr>
      <vt:lpstr>1: Profound racial and ethnic inequities in health and health care exist across and within states.</vt:lpstr>
      <vt:lpstr>1: Profound racial and ethnic inequities in health and health care exist across and within states.</vt:lpstr>
      <vt:lpstr>1: Profound racial and ethnic inequities in health and health care exist across and within states.</vt:lpstr>
      <vt:lpstr>2: In most states where data are available, Black people and AIAN people are more likely than white people to die early in life from conditions that are treatable with timely access to high-quality health care.</vt:lpstr>
      <vt:lpstr>3: In nearly all the states where data are available, Black people and AIAN people are more likely than AANHPI, Latinx/Hispanic, and white people to die from complications of diabetes.</vt:lpstr>
      <vt:lpstr>4: Black women are more likely than white women to be diagnosed with breast cancer at later stages and to die, even though the disease is often considered treatable when detected early.</vt:lpstr>
      <vt:lpstr>5: Although the ACA’s coverage expansion improved inequities, state uninsured rates are generally higher and more variable for Black, Latinx/Hispanic, and AIAN adults compared to AANHPI and white adults.</vt:lpstr>
      <vt:lpstr>6: White people are less likely than other population groups to face cost-related barriers in most states.</vt:lpstr>
      <vt:lpstr>7: Black Medicare beneficiaries are more likely than white beneficiaries to be admitted to a hospital or to seek care in an emergency department for conditions typically manageable through good primary care.</vt:lpstr>
      <vt:lpstr>8: Black, AIAN, and Latinx/Hispanic adults are less likely than AANHPI and white adults to receive an annual flu shot.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Achieving Racial and Ethnic Equity in U.S. Health Care: A Scorecard of State Performance</dc:title>
  <dc:creator>DR@CMWF.org;jb@cmwf.org;SRC@CMWF.org;lz@cmwf.org;ES@cmwf.org</dc:creator>
  <cp:lastModifiedBy>Paul Frame</cp:lastModifiedBy>
  <cp:revision>14</cp:revision>
  <cp:lastPrinted>2019-10-21T14:35:30Z</cp:lastPrinted>
  <dcterms:created xsi:type="dcterms:W3CDTF">2017-08-16T13:54:52Z</dcterms:created>
  <dcterms:modified xsi:type="dcterms:W3CDTF">2021-11-17T23:05:15Z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0x0101003ADB2CA38FBBC1428DB187BDD036B8B1</vt:lpwstr>
  </property>
</Properties>
</file>