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3" r:id="rId4"/>
  </p:sldMasterIdLst>
  <p:notesMasterIdLst>
    <p:notesMasterId r:id="rId16"/>
  </p:notesMasterIdLst>
  <p:handoutMasterIdLst>
    <p:handoutMasterId r:id="rId17"/>
  </p:handoutMasterIdLst>
  <p:sldIdLst>
    <p:sldId id="256" r:id="rId5"/>
    <p:sldId id="305" r:id="rId6"/>
    <p:sldId id="304" r:id="rId7"/>
    <p:sldId id="312" r:id="rId8"/>
    <p:sldId id="310" r:id="rId9"/>
    <p:sldId id="311" r:id="rId10"/>
    <p:sldId id="303" r:id="rId11"/>
    <p:sldId id="271" r:id="rId12"/>
    <p:sldId id="295" r:id="rId13"/>
    <p:sldId id="309" r:id="rId14"/>
    <p:sldId id="308" r:id="rId15"/>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CADFE31-CD25-4429-A05B-C4CFE31E53B1}">
          <p14:sldIdLst>
            <p14:sldId id="256"/>
            <p14:sldId id="305"/>
            <p14:sldId id="304"/>
            <p14:sldId id="312"/>
            <p14:sldId id="310"/>
            <p14:sldId id="311"/>
            <p14:sldId id="303"/>
            <p14:sldId id="271"/>
            <p14:sldId id="295"/>
            <p14:sldId id="309"/>
            <p14:sldId id="308"/>
          </p14:sldIdLst>
        </p14:section>
        <p14:section name="other" id="{0EBB89BF-3F8F-4644-BD2B-40B0A9DC2933}">
          <p14:sldIdLst/>
        </p14:section>
      </p14:sectionLst>
    </p:ex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Melinda K. Abrams" initials="MKA" lastIdx="7" clrIdx="6">
    <p:extLst>
      <p:ext uri="{19B8F6BF-5375-455C-9EA6-DF929625EA0E}">
        <p15:presenceInfo xmlns:p15="http://schemas.microsoft.com/office/powerpoint/2012/main" userId="S::MKA@CMWF.org::d8edb20a-8e89-4680-a9ac-329c82d632b3" providerId="AD"/>
      </p:ext>
    </p:extLst>
  </p:cmAuthor>
  <p:cmAuthor id="1" name="Purnendu Biswas" initials="PB" lastIdx="1" clrIdx="0"/>
  <p:cmAuthor id="2" name="Arnav Shah" initials="AS" lastIdx="32" clrIdx="1">
    <p:extLst>
      <p:ext uri="{19B8F6BF-5375-455C-9EA6-DF929625EA0E}">
        <p15:presenceInfo xmlns:p15="http://schemas.microsoft.com/office/powerpoint/2012/main" userId="S::AS@cmwf.org::5ebc33c2-31f8-4d34-9c84-ecd25ff70f5f" providerId="AD"/>
      </p:ext>
    </p:extLst>
  </p:cmAuthor>
  <p:cmAuthor id="3" name="Michelle M. Doty" initials="MD" lastIdx="2" clrIdx="2">
    <p:extLst>
      <p:ext uri="{19B8F6BF-5375-455C-9EA6-DF929625EA0E}">
        <p15:presenceInfo xmlns:p15="http://schemas.microsoft.com/office/powerpoint/2012/main" userId="S::mmd@cmwf.org::52ae03e3-3a92-4d81-b138-f181708e7369" providerId="AD"/>
      </p:ext>
    </p:extLst>
  </p:cmAuthor>
  <p:cmAuthor id="4" name="Aimee Cicchiello" initials="AC" lastIdx="11" clrIdx="3">
    <p:extLst>
      <p:ext uri="{19B8F6BF-5375-455C-9EA6-DF929625EA0E}">
        <p15:presenceInfo xmlns:p15="http://schemas.microsoft.com/office/powerpoint/2012/main" userId="S::avc@cmwf.org::2ea338a1-4ef5-41f4-a49f-69666b141279" providerId="AD"/>
      </p:ext>
    </p:extLst>
  </p:cmAuthor>
  <p:cmAuthor id="5" name="Lovisa Gustafsson" initials="LG" lastIdx="27" clrIdx="4">
    <p:extLst>
      <p:ext uri="{19B8F6BF-5375-455C-9EA6-DF929625EA0E}">
        <p15:presenceInfo xmlns:p15="http://schemas.microsoft.com/office/powerpoint/2012/main" userId="S::ILG@cmwf.org::26948f70-5575-4b21-858b-02c5ecab45f4" providerId="AD"/>
      </p:ext>
    </p:extLst>
  </p:cmAuthor>
  <p:cmAuthor id="6" name="David Blumenthal" initials="DB" lastIdx="6" clrIdx="5">
    <p:extLst>
      <p:ext uri="{19B8F6BF-5375-455C-9EA6-DF929625EA0E}">
        <p15:presenceInfo xmlns:p15="http://schemas.microsoft.com/office/powerpoint/2012/main" userId="S::db@cmwf.org::6a0aad8f-9010-439d-b49c-01ac81fd72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ABDBC"/>
    <a:srgbClr val="5F5A9D"/>
    <a:srgbClr val="E0E0E0"/>
    <a:srgbClr val="8ADAD2"/>
    <a:srgbClr val="9FE1DB"/>
    <a:srgbClr val="B6E8E3"/>
    <a:srgbClr val="CDEFEC"/>
    <a:srgbClr val="DFF5F3"/>
    <a:srgbClr val="EDF9F8"/>
    <a:srgbClr val="4C5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E9DF74-75FB-4F85-9264-F89C43134235}" v="134" dt="2021-11-17T20:41:43.347"/>
    <p1510:client id="{8E0C5723-6811-4D00-974F-2500CFD02335}" v="16" dt="2021-11-17T19:30:35.2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717" autoAdjust="0"/>
  </p:normalViewPr>
  <p:slideViewPr>
    <p:cSldViewPr snapToGrid="0">
      <p:cViewPr varScale="1">
        <p:scale>
          <a:sx n="103" d="100"/>
          <a:sy n="103" d="100"/>
        </p:scale>
        <p:origin x="1854" y="114"/>
      </p:cViewPr>
      <p:guideLst>
        <p:guide orient="horz" pos="1570"/>
        <p:guide pos="2988"/>
        <p:guide orient="horz" pos="1094"/>
        <p:guide pos="249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 Hollander" userId="45bf6f1b-2827-4b00-a19f-e2c1d925869e" providerId="ADAL" clId="{8E0C5723-6811-4D00-974F-2500CFD02335}"/>
    <pc:docChg chg="undo custSel modSld">
      <pc:chgData name="Chris Hollander" userId="45bf6f1b-2827-4b00-a19f-e2c1d925869e" providerId="ADAL" clId="{8E0C5723-6811-4D00-974F-2500CFD02335}" dt="2021-11-17T19:30:35.274" v="3" actId="1076"/>
      <pc:docMkLst>
        <pc:docMk/>
      </pc:docMkLst>
      <pc:sldChg chg="modSp mod">
        <pc:chgData name="Chris Hollander" userId="45bf6f1b-2827-4b00-a19f-e2c1d925869e" providerId="ADAL" clId="{8E0C5723-6811-4D00-974F-2500CFD02335}" dt="2021-11-17T19:30:35.274" v="3" actId="1076"/>
        <pc:sldMkLst>
          <pc:docMk/>
          <pc:sldMk cId="988397374" sldId="305"/>
        </pc:sldMkLst>
        <pc:spChg chg="mod">
          <ac:chgData name="Chris Hollander" userId="45bf6f1b-2827-4b00-a19f-e2c1d925869e" providerId="ADAL" clId="{8E0C5723-6811-4D00-974F-2500CFD02335}" dt="2021-11-17T19:30:35.274" v="3" actId="1076"/>
          <ac:spMkLst>
            <pc:docMk/>
            <pc:sldMk cId="988397374" sldId="305"/>
            <ac:spMk id="9" creationId="{DBC9CF12-EE5E-44D0-B840-5A78D57D0279}"/>
          </ac:spMkLst>
        </pc:spChg>
      </pc:sldChg>
    </pc:docChg>
  </pc:docChgLst>
  <pc:docChgLst>
    <pc:chgData name="Paul Frame" userId="ded3f5c5-00e7-408d-9358-fc292cfa5078" providerId="ADAL" clId="{17E9DF74-75FB-4F85-9264-F89C43134235}"/>
    <pc:docChg chg="undo custSel modSld">
      <pc:chgData name="Paul Frame" userId="ded3f5c5-00e7-408d-9358-fc292cfa5078" providerId="ADAL" clId="{17E9DF74-75FB-4F85-9264-F89C43134235}" dt="2021-11-17T20:41:43.347" v="193" actId="6549"/>
      <pc:docMkLst>
        <pc:docMk/>
      </pc:docMkLst>
      <pc:sldChg chg="mod">
        <pc:chgData name="Paul Frame" userId="ded3f5c5-00e7-408d-9358-fc292cfa5078" providerId="ADAL" clId="{17E9DF74-75FB-4F85-9264-F89C43134235}" dt="2021-11-17T15:32:16.042" v="35" actId="27918"/>
        <pc:sldMkLst>
          <pc:docMk/>
          <pc:sldMk cId="698253592" sldId="271"/>
        </pc:sldMkLst>
      </pc:sldChg>
      <pc:sldChg chg="addSp delSp modSp mod">
        <pc:chgData name="Paul Frame" userId="ded3f5c5-00e7-408d-9358-fc292cfa5078" providerId="ADAL" clId="{17E9DF74-75FB-4F85-9264-F89C43134235}" dt="2021-11-17T19:38:11.291" v="192" actId="478"/>
        <pc:sldMkLst>
          <pc:docMk/>
          <pc:sldMk cId="2053043638" sldId="304"/>
        </pc:sldMkLst>
        <pc:spChg chg="mod">
          <ac:chgData name="Paul Frame" userId="ded3f5c5-00e7-408d-9358-fc292cfa5078" providerId="ADAL" clId="{17E9DF74-75FB-4F85-9264-F89C43134235}" dt="2021-11-17T18:40:12.046" v="175" actId="1036"/>
          <ac:spMkLst>
            <pc:docMk/>
            <pc:sldMk cId="2053043638" sldId="304"/>
            <ac:spMk id="2" creationId="{287CDC59-0857-4AFD-AC5C-F473B47DE8C7}"/>
          </ac:spMkLst>
        </pc:spChg>
        <pc:spChg chg="mod">
          <ac:chgData name="Paul Frame" userId="ded3f5c5-00e7-408d-9358-fc292cfa5078" providerId="ADAL" clId="{17E9DF74-75FB-4F85-9264-F89C43134235}" dt="2021-11-17T18:40:12.046" v="175" actId="1036"/>
          <ac:spMkLst>
            <pc:docMk/>
            <pc:sldMk cId="2053043638" sldId="304"/>
            <ac:spMk id="9" creationId="{E2313419-04F0-4FBC-AF44-3C90125485E5}"/>
          </ac:spMkLst>
        </pc:spChg>
        <pc:spChg chg="mod">
          <ac:chgData name="Paul Frame" userId="ded3f5c5-00e7-408d-9358-fc292cfa5078" providerId="ADAL" clId="{17E9DF74-75FB-4F85-9264-F89C43134235}" dt="2021-11-17T18:40:12.046" v="175" actId="1036"/>
          <ac:spMkLst>
            <pc:docMk/>
            <pc:sldMk cId="2053043638" sldId="304"/>
            <ac:spMk id="11" creationId="{CDF2884F-95B7-4D26-8076-F4818A507751}"/>
          </ac:spMkLst>
        </pc:spChg>
        <pc:spChg chg="mod">
          <ac:chgData name="Paul Frame" userId="ded3f5c5-00e7-408d-9358-fc292cfa5078" providerId="ADAL" clId="{17E9DF74-75FB-4F85-9264-F89C43134235}" dt="2021-11-17T18:40:12.046" v="175" actId="1036"/>
          <ac:spMkLst>
            <pc:docMk/>
            <pc:sldMk cId="2053043638" sldId="304"/>
            <ac:spMk id="12" creationId="{F8CF8244-473A-4D57-9348-00F29643DEC7}"/>
          </ac:spMkLst>
        </pc:spChg>
        <pc:spChg chg="add mod">
          <ac:chgData name="Paul Frame" userId="ded3f5c5-00e7-408d-9358-fc292cfa5078" providerId="ADAL" clId="{17E9DF74-75FB-4F85-9264-F89C43134235}" dt="2021-11-17T18:40:12.046" v="175" actId="1036"/>
          <ac:spMkLst>
            <pc:docMk/>
            <pc:sldMk cId="2053043638" sldId="304"/>
            <ac:spMk id="14" creationId="{A5FC95E2-890B-4D13-B0AC-4F087CB04B19}"/>
          </ac:spMkLst>
        </pc:spChg>
        <pc:spChg chg="add mod">
          <ac:chgData name="Paul Frame" userId="ded3f5c5-00e7-408d-9358-fc292cfa5078" providerId="ADAL" clId="{17E9DF74-75FB-4F85-9264-F89C43134235}" dt="2021-11-17T18:40:55.905" v="184" actId="1036"/>
          <ac:spMkLst>
            <pc:docMk/>
            <pc:sldMk cId="2053043638" sldId="304"/>
            <ac:spMk id="15" creationId="{110AAC69-DEFF-4EA6-878E-02B98FEE70BF}"/>
          </ac:spMkLst>
        </pc:spChg>
        <pc:spChg chg="add del mod">
          <ac:chgData name="Paul Frame" userId="ded3f5c5-00e7-408d-9358-fc292cfa5078" providerId="ADAL" clId="{17E9DF74-75FB-4F85-9264-F89C43134235}" dt="2021-11-17T18:39:15.588" v="134"/>
          <ac:spMkLst>
            <pc:docMk/>
            <pc:sldMk cId="2053043638" sldId="304"/>
            <ac:spMk id="16" creationId="{38D75869-DB5F-4899-9294-25602735050C}"/>
          </ac:spMkLst>
        </pc:spChg>
        <pc:spChg chg="add del mod">
          <ac:chgData name="Paul Frame" userId="ded3f5c5-00e7-408d-9358-fc292cfa5078" providerId="ADAL" clId="{17E9DF74-75FB-4F85-9264-F89C43134235}" dt="2021-11-17T18:39:15.588" v="134"/>
          <ac:spMkLst>
            <pc:docMk/>
            <pc:sldMk cId="2053043638" sldId="304"/>
            <ac:spMk id="17" creationId="{B25FADE5-525C-40DF-872D-8805A4DDD80D}"/>
          </ac:spMkLst>
        </pc:spChg>
        <pc:graphicFrameChg chg="mod">
          <ac:chgData name="Paul Frame" userId="ded3f5c5-00e7-408d-9358-fc292cfa5078" providerId="ADAL" clId="{17E9DF74-75FB-4F85-9264-F89C43134235}" dt="2021-11-17T18:40:41.182" v="180" actId="1036"/>
          <ac:graphicFrameMkLst>
            <pc:docMk/>
            <pc:sldMk cId="2053043638" sldId="304"/>
            <ac:graphicFrameMk id="8" creationId="{F208A47B-765C-4738-86B8-16DC80D1462B}"/>
          </ac:graphicFrameMkLst>
        </pc:graphicFrameChg>
        <pc:graphicFrameChg chg="mod">
          <ac:chgData name="Paul Frame" userId="ded3f5c5-00e7-408d-9358-fc292cfa5078" providerId="ADAL" clId="{17E9DF74-75FB-4F85-9264-F89C43134235}" dt="2021-11-17T18:40:41.182" v="180" actId="1036"/>
          <ac:graphicFrameMkLst>
            <pc:docMk/>
            <pc:sldMk cId="2053043638" sldId="304"/>
            <ac:graphicFrameMk id="10" creationId="{D52F5107-52B7-4960-B73A-7DDA700103B0}"/>
          </ac:graphicFrameMkLst>
        </pc:graphicFrameChg>
        <pc:cxnChg chg="add del mod">
          <ac:chgData name="Paul Frame" userId="ded3f5c5-00e7-408d-9358-fc292cfa5078" providerId="ADAL" clId="{17E9DF74-75FB-4F85-9264-F89C43134235}" dt="2021-11-17T19:38:11.291" v="192" actId="478"/>
          <ac:cxnSpMkLst>
            <pc:docMk/>
            <pc:sldMk cId="2053043638" sldId="304"/>
            <ac:cxnSpMk id="18" creationId="{D06FB622-D0EF-44AC-8758-6A89DF1DBC80}"/>
          </ac:cxnSpMkLst>
        </pc:cxnChg>
      </pc:sldChg>
      <pc:sldChg chg="modSp mod modNotesTx">
        <pc:chgData name="Paul Frame" userId="ded3f5c5-00e7-408d-9358-fc292cfa5078" providerId="ADAL" clId="{17E9DF74-75FB-4F85-9264-F89C43134235}" dt="2021-11-17T20:41:43.347" v="193" actId="6549"/>
        <pc:sldMkLst>
          <pc:docMk/>
          <pc:sldMk cId="988397374" sldId="305"/>
        </pc:sldMkLst>
        <pc:spChg chg="mod">
          <ac:chgData name="Paul Frame" userId="ded3f5c5-00e7-408d-9358-fc292cfa5078" providerId="ADAL" clId="{17E9DF74-75FB-4F85-9264-F89C43134235}" dt="2021-11-17T17:39:02.287" v="68" actId="1076"/>
          <ac:spMkLst>
            <pc:docMk/>
            <pc:sldMk cId="988397374" sldId="305"/>
            <ac:spMk id="7" creationId="{80AB45B3-C0A6-4FC9-BCF3-3B8A0B9BD3F9}"/>
          </ac:spMkLst>
        </pc:spChg>
      </pc:sldChg>
      <pc:sldChg chg="modSp mod">
        <pc:chgData name="Paul Frame" userId="ded3f5c5-00e7-408d-9358-fc292cfa5078" providerId="ADAL" clId="{17E9DF74-75FB-4F85-9264-F89C43134235}" dt="2021-11-17T18:27:54.383" v="96"/>
        <pc:sldMkLst>
          <pc:docMk/>
          <pc:sldMk cId="917358387" sldId="310"/>
        </pc:sldMkLst>
        <pc:spChg chg="mod">
          <ac:chgData name="Paul Frame" userId="ded3f5c5-00e7-408d-9358-fc292cfa5078" providerId="ADAL" clId="{17E9DF74-75FB-4F85-9264-F89C43134235}" dt="2021-11-17T18:27:54.383" v="96"/>
          <ac:spMkLst>
            <pc:docMk/>
            <pc:sldMk cId="917358387" sldId="310"/>
            <ac:spMk id="5" creationId="{C47A956F-9DD7-49E5-B2E9-13F5D8E4F9D6}"/>
          </ac:spMkLst>
        </pc:spChg>
      </pc:sldChg>
      <pc:sldChg chg="modSp mod">
        <pc:chgData name="Paul Frame" userId="ded3f5c5-00e7-408d-9358-fc292cfa5078" providerId="ADAL" clId="{17E9DF74-75FB-4F85-9264-F89C43134235}" dt="2021-11-17T18:16:31.480" v="95" actId="20577"/>
        <pc:sldMkLst>
          <pc:docMk/>
          <pc:sldMk cId="2287603279" sldId="312"/>
        </pc:sldMkLst>
        <pc:spChg chg="mod">
          <ac:chgData name="Paul Frame" userId="ded3f5c5-00e7-408d-9358-fc292cfa5078" providerId="ADAL" clId="{17E9DF74-75FB-4F85-9264-F89C43134235}" dt="2021-11-17T18:16:31.480" v="95" actId="20577"/>
          <ac:spMkLst>
            <pc:docMk/>
            <pc:sldMk cId="2287603279" sldId="312"/>
            <ac:spMk id="3" creationId="{E8433D8E-0572-4720-91A4-A9DAAA0ECCA1}"/>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Sales</c:v>
                </c:pt>
              </c:strCache>
            </c:strRef>
          </c:tx>
          <c:spPr>
            <a:solidFill>
              <a:schemeClr val="bg2"/>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1-672D-4D6F-8F8D-1BCA0C2122FF}"/>
              </c:ext>
            </c:extLst>
          </c:dPt>
          <c:dLbls>
            <c:numFmt formatCode="&quot;$&quot;#,##0" sourceLinked="0"/>
            <c:spPr>
              <a:noFill/>
              <a:ln>
                <a:noFill/>
              </a:ln>
              <a:effectLst/>
            </c:spPr>
            <c:txPr>
              <a:bodyPr rot="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United States</c:v>
                </c:pt>
                <c:pt idx="1">
                  <c:v>All OECD countries, excluding United States</c:v>
                </c:pt>
              </c:strCache>
            </c:strRef>
          </c:cat>
          <c:val>
            <c:numRef>
              <c:f>Sheet1!$B$2:$B$3</c:f>
              <c:numCache>
                <c:formatCode>"$"#,##0_);[Red]\("$"#,##0\)</c:formatCode>
                <c:ptCount val="2"/>
                <c:pt idx="0">
                  <c:v>464</c:v>
                </c:pt>
                <c:pt idx="1">
                  <c:v>331</c:v>
                </c:pt>
              </c:numCache>
            </c:numRef>
          </c:val>
          <c:extLst>
            <c:ext xmlns:c16="http://schemas.microsoft.com/office/drawing/2014/chart" uri="{C3380CC4-5D6E-409C-BE32-E72D297353CC}">
              <c16:uniqueId val="{00000000-C138-4310-BCB4-0B854AA36F8E}"/>
            </c:ext>
          </c:extLst>
        </c:ser>
        <c:ser>
          <c:idx val="1"/>
          <c:order val="1"/>
          <c:tx>
            <c:strRef>
              <c:f>Sheet1!$C$1</c:f>
              <c:strCache>
                <c:ptCount val="1"/>
                <c:pt idx="0">
                  <c:v>Share of Volume22</c:v>
                </c:pt>
              </c:strCache>
            </c:strRef>
          </c:tx>
          <c:spPr>
            <a:solidFill>
              <a:schemeClr val="accent2"/>
            </a:solidFill>
            <a:ln>
              <a:noFill/>
            </a:ln>
            <a:effectLst/>
          </c:spPr>
          <c:invertIfNegative val="0"/>
          <c:cat>
            <c:strRef>
              <c:f>Sheet1!$A$2:$A$3</c:f>
              <c:strCache>
                <c:ptCount val="2"/>
                <c:pt idx="0">
                  <c:v>United States</c:v>
                </c:pt>
                <c:pt idx="1">
                  <c:v>All OECD countries, excluding United States</c:v>
                </c:pt>
              </c:strCache>
            </c:strRef>
          </c:cat>
          <c:val>
            <c:numRef>
              <c:f>Sheet1!$C$2:$C$3</c:f>
              <c:numCache>
                <c:formatCode>0%</c:formatCode>
                <c:ptCount val="2"/>
                <c:pt idx="0">
                  <c:v>0.24</c:v>
                </c:pt>
                <c:pt idx="1">
                  <c:v>0.76</c:v>
                </c:pt>
              </c:numCache>
            </c:numRef>
          </c:val>
          <c:extLst>
            <c:ext xmlns:c16="http://schemas.microsoft.com/office/drawing/2014/chart" uri="{C3380CC4-5D6E-409C-BE32-E72D297353CC}">
              <c16:uniqueId val="{00000003-BC15-42FF-9648-37F00C0CF8EC}"/>
            </c:ext>
          </c:extLst>
        </c:ser>
        <c:dLbls>
          <c:showLegendKey val="0"/>
          <c:showVal val="0"/>
          <c:showCatName val="0"/>
          <c:showSerName val="0"/>
          <c:showPercent val="0"/>
          <c:showBubbleSize val="0"/>
        </c:dLbls>
        <c:gapWidth val="190"/>
        <c:overlap val="-83"/>
        <c:axId val="800872728"/>
        <c:axId val="800874696"/>
      </c:barChart>
      <c:catAx>
        <c:axId val="8008727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US"/>
          </a:p>
        </c:txPr>
        <c:crossAx val="800874696"/>
        <c:crosses val="autoZero"/>
        <c:auto val="1"/>
        <c:lblAlgn val="ctr"/>
        <c:lblOffset val="100"/>
        <c:noMultiLvlLbl val="0"/>
      </c:catAx>
      <c:valAx>
        <c:axId val="800874696"/>
        <c:scaling>
          <c:orientation val="minMax"/>
          <c:max val="500"/>
        </c:scaling>
        <c:delete val="0"/>
        <c:axPos val="l"/>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US"/>
          </a:p>
        </c:txPr>
        <c:crossAx val="8008727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75000"/>
              <a:lumOff val="25000"/>
            </a:schemeClr>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104453839599739E-3"/>
          <c:y val="4.54698097621598E-2"/>
          <c:w val="0.93443632319059344"/>
          <c:h val="0.90906038047568039"/>
        </c:manualLayout>
      </c:layout>
      <c:barChart>
        <c:barDir val="col"/>
        <c:grouping val="clustered"/>
        <c:varyColors val="0"/>
        <c:ser>
          <c:idx val="1"/>
          <c:order val="1"/>
          <c:tx>
            <c:strRef>
              <c:f>Sheet1!$C$1</c:f>
              <c:strCache>
                <c:ptCount val="1"/>
                <c:pt idx="0">
                  <c:v>Share of Volume</c:v>
                </c:pt>
              </c:strCache>
            </c:strRef>
          </c:tx>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United States</c:v>
                </c:pt>
                <c:pt idx="1">
                  <c:v>All OECD countries combined, excluding United States</c:v>
                </c:pt>
              </c:strCache>
            </c:strRef>
          </c:cat>
          <c:val>
            <c:numRef>
              <c:f>Sheet1!$C$2:$C$3</c:f>
              <c:numCache>
                <c:formatCode>0%</c:formatCode>
                <c:ptCount val="2"/>
                <c:pt idx="0">
                  <c:v>0.24</c:v>
                </c:pt>
                <c:pt idx="1">
                  <c:v>0.76</c:v>
                </c:pt>
              </c:numCache>
            </c:numRef>
          </c:val>
          <c:extLst>
            <c:ext xmlns:c16="http://schemas.microsoft.com/office/drawing/2014/chart" uri="{C3380CC4-5D6E-409C-BE32-E72D297353CC}">
              <c16:uniqueId val="{00000000-1B4A-4ACB-9C42-354B5BC25107}"/>
            </c:ext>
          </c:extLst>
        </c:ser>
        <c:dLbls>
          <c:showLegendKey val="0"/>
          <c:showVal val="0"/>
          <c:showCatName val="0"/>
          <c:showSerName val="0"/>
          <c:showPercent val="0"/>
          <c:showBubbleSize val="0"/>
        </c:dLbls>
        <c:gapWidth val="369"/>
        <c:overlap val="-100"/>
        <c:axId val="800872728"/>
        <c:axId val="800874696"/>
        <c:extLst>
          <c:ext xmlns:c15="http://schemas.microsoft.com/office/drawing/2012/chart" uri="{02D57815-91ED-43cb-92C2-25804820EDAC}">
            <c15:filteredBarSeries>
              <c15:ser>
                <c:idx val="0"/>
                <c:order val="0"/>
                <c:tx>
                  <c:strRef>
                    <c:extLst>
                      <c:ext uri="{02D57815-91ED-43cb-92C2-25804820EDAC}">
                        <c15:formulaRef>
                          <c15:sqref>Sheet1!$B$1</c15:sqref>
                        </c15:formulaRef>
                      </c:ext>
                    </c:extLst>
                    <c:strCache>
                      <c:ptCount val="1"/>
                      <c:pt idx="0">
                        <c:v>Sales</c:v>
                      </c:pt>
                    </c:strCache>
                  </c:strRef>
                </c:tx>
                <c:spPr>
                  <a:solidFill>
                    <a:schemeClr val="accent1"/>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2-1B4A-4ACB-9C42-354B5BC25107}"/>
                    </c:ext>
                  </c:extLst>
                </c:dPt>
                <c:dLbls>
                  <c:numFmt formatCode="&quot;$&quot;#,##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Sheet1!$A$2:$A$3</c15:sqref>
                        </c15:formulaRef>
                      </c:ext>
                    </c:extLst>
                    <c:strCache>
                      <c:ptCount val="2"/>
                      <c:pt idx="0">
                        <c:v>United States</c:v>
                      </c:pt>
                      <c:pt idx="1">
                        <c:v>All OECD countries combined, excluding United States</c:v>
                      </c:pt>
                    </c:strCache>
                  </c:strRef>
                </c:cat>
                <c:val>
                  <c:numRef>
                    <c:extLst>
                      <c:ext uri="{02D57815-91ED-43cb-92C2-25804820EDAC}">
                        <c15:formulaRef>
                          <c15:sqref>Sheet1!$B$2:$B$3</c15:sqref>
                        </c15:formulaRef>
                      </c:ext>
                    </c:extLst>
                    <c:numCache>
                      <c:formatCode>"$"#,##0_);[Red]\("$"#,##0\)</c:formatCode>
                      <c:ptCount val="2"/>
                      <c:pt idx="0">
                        <c:v>464</c:v>
                      </c:pt>
                      <c:pt idx="1">
                        <c:v>331</c:v>
                      </c:pt>
                    </c:numCache>
                  </c:numRef>
                </c:val>
                <c:extLst>
                  <c:ext xmlns:c16="http://schemas.microsoft.com/office/drawing/2014/chart" uri="{C3380CC4-5D6E-409C-BE32-E72D297353CC}">
                    <c16:uniqueId val="{00000003-1B4A-4ACB-9C42-354B5BC25107}"/>
                  </c:ext>
                </c:extLst>
              </c15:ser>
            </c15:filteredBarSeries>
          </c:ext>
        </c:extLst>
      </c:barChart>
      <c:catAx>
        <c:axId val="800872728"/>
        <c:scaling>
          <c:orientation val="minMax"/>
        </c:scaling>
        <c:delete val="1"/>
        <c:axPos val="b"/>
        <c:numFmt formatCode="General" sourceLinked="1"/>
        <c:majorTickMark val="none"/>
        <c:minorTickMark val="none"/>
        <c:tickLblPos val="nextTo"/>
        <c:crossAx val="800874696"/>
        <c:crosses val="autoZero"/>
        <c:auto val="1"/>
        <c:lblAlgn val="ctr"/>
        <c:lblOffset val="100"/>
        <c:noMultiLvlLbl val="0"/>
      </c:catAx>
      <c:valAx>
        <c:axId val="800874696"/>
        <c:scaling>
          <c:orientation val="minMax"/>
          <c:max val="1"/>
        </c:scaling>
        <c:delete val="0"/>
        <c:axPos val="l"/>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US"/>
          </a:p>
        </c:txPr>
        <c:crossAx val="8008727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310932043047459E-2"/>
          <c:y val="2.2577481448703113E-2"/>
          <c:w val="0.7238904270604386"/>
          <c:h val="0.81530928756212129"/>
        </c:manualLayout>
      </c:layout>
      <c:lineChart>
        <c:grouping val="standard"/>
        <c:varyColors val="0"/>
        <c:ser>
          <c:idx val="0"/>
          <c:order val="0"/>
          <c:tx>
            <c:strRef>
              <c:f>Sheet1!$B$1</c:f>
              <c:strCache>
                <c:ptCount val="1"/>
                <c:pt idx="0">
                  <c:v>United States</c:v>
                </c:pt>
              </c:strCache>
            </c:strRef>
          </c:tx>
          <c:spPr>
            <a:ln w="28575" cap="rnd">
              <a:solidFill>
                <a:schemeClr val="accent2"/>
              </a:solidFill>
              <a:round/>
            </a:ln>
            <a:effectLst/>
          </c:spPr>
          <c:marker>
            <c:symbol val="none"/>
          </c:marker>
          <c:cat>
            <c:numRef>
              <c:f>Sheet1!$A$2:$A$42</c:f>
              <c:numCache>
                <c:formatCode>General</c:formatCode>
                <c:ptCount val="4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numCache>
            </c:numRef>
          </c:cat>
          <c:val>
            <c:numRef>
              <c:f>Sheet1!$B$2:$B$42</c:f>
              <c:numCache>
                <c:formatCode>General</c:formatCode>
                <c:ptCount val="41"/>
                <c:pt idx="7">
                  <c:v>171.834</c:v>
                </c:pt>
                <c:pt idx="8">
                  <c:v>189.54499999999999</c:v>
                </c:pt>
                <c:pt idx="9">
                  <c:v>209.72200000000001</c:v>
                </c:pt>
                <c:pt idx="10">
                  <c:v>235.46899999999999</c:v>
                </c:pt>
                <c:pt idx="11">
                  <c:v>251.46199999999999</c:v>
                </c:pt>
                <c:pt idx="12">
                  <c:v>257.46800000000002</c:v>
                </c:pt>
                <c:pt idx="13">
                  <c:v>265.43700000000001</c:v>
                </c:pt>
                <c:pt idx="14">
                  <c:v>276.71800000000002</c:v>
                </c:pt>
                <c:pt idx="15">
                  <c:v>300.923</c:v>
                </c:pt>
                <c:pt idx="16">
                  <c:v>330.93700000000001</c:v>
                </c:pt>
                <c:pt idx="17">
                  <c:v>363.952</c:v>
                </c:pt>
                <c:pt idx="18">
                  <c:v>402.54500000000002</c:v>
                </c:pt>
                <c:pt idx="19">
                  <c:v>463.851</c:v>
                </c:pt>
                <c:pt idx="20">
                  <c:v>521.67700000000002</c:v>
                </c:pt>
                <c:pt idx="21">
                  <c:v>584.779</c:v>
                </c:pt>
                <c:pt idx="22">
                  <c:v>652.64599999999996</c:v>
                </c:pt>
                <c:pt idx="23">
                  <c:v>723.84100000000001</c:v>
                </c:pt>
                <c:pt idx="24">
                  <c:v>779.91</c:v>
                </c:pt>
                <c:pt idx="25">
                  <c:v>826.029</c:v>
                </c:pt>
                <c:pt idx="26">
                  <c:v>894.04399999999998</c:v>
                </c:pt>
                <c:pt idx="27">
                  <c:v>933.08699999999999</c:v>
                </c:pt>
                <c:pt idx="28">
                  <c:v>952.447</c:v>
                </c:pt>
                <c:pt idx="29">
                  <c:v>984.10500000000002</c:v>
                </c:pt>
                <c:pt idx="30">
                  <c:v>986.64700000000005</c:v>
                </c:pt>
                <c:pt idx="31">
                  <c:v>1004.2809999999999</c:v>
                </c:pt>
                <c:pt idx="32">
                  <c:v>1013.928</c:v>
                </c:pt>
                <c:pt idx="33">
                  <c:v>1031.058</c:v>
                </c:pt>
                <c:pt idx="34">
                  <c:v>1142.182</c:v>
                </c:pt>
                <c:pt idx="35">
                  <c:v>1227.6859999999999</c:v>
                </c:pt>
                <c:pt idx="36">
                  <c:v>1245.3050000000001</c:v>
                </c:pt>
                <c:pt idx="37">
                  <c:v>1267.624</c:v>
                </c:pt>
                <c:pt idx="38">
                  <c:v>1308.752</c:v>
                </c:pt>
                <c:pt idx="39">
                  <c:v>1376.27</c:v>
                </c:pt>
              </c:numCache>
            </c:numRef>
          </c:val>
          <c:smooth val="0"/>
          <c:extLst>
            <c:ext xmlns:c16="http://schemas.microsoft.com/office/drawing/2014/chart" uri="{C3380CC4-5D6E-409C-BE32-E72D297353CC}">
              <c16:uniqueId val="{00000000-3FFC-4489-B263-5E83AD435E89}"/>
            </c:ext>
          </c:extLst>
        </c:ser>
        <c:ser>
          <c:idx val="1"/>
          <c:order val="1"/>
          <c:tx>
            <c:strRef>
              <c:f>Sheet1!$C$1</c:f>
              <c:strCache>
                <c:ptCount val="1"/>
                <c:pt idx="0">
                  <c:v>Australia</c:v>
                </c:pt>
              </c:strCache>
            </c:strRef>
          </c:tx>
          <c:spPr>
            <a:ln w="28575" cap="rnd">
              <a:solidFill>
                <a:schemeClr val="bg1">
                  <a:lumMod val="50000"/>
                </a:schemeClr>
              </a:solidFill>
              <a:round/>
            </a:ln>
            <a:effectLst/>
          </c:spPr>
          <c:marker>
            <c:symbol val="none"/>
          </c:marker>
          <c:cat>
            <c:numRef>
              <c:f>Sheet1!$A$2:$A$42</c:f>
              <c:numCache>
                <c:formatCode>General</c:formatCode>
                <c:ptCount val="4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numCache>
            </c:numRef>
          </c:cat>
          <c:val>
            <c:numRef>
              <c:f>Sheet1!$C$2:$C$42</c:f>
              <c:numCache>
                <c:formatCode>General</c:formatCode>
                <c:ptCount val="41"/>
                <c:pt idx="0">
                  <c:v>54.859000000000002</c:v>
                </c:pt>
                <c:pt idx="1">
                  <c:v>62.710999999999999</c:v>
                </c:pt>
                <c:pt idx="2">
                  <c:v>65.225999999999999</c:v>
                </c:pt>
                <c:pt idx="3">
                  <c:v>72.606999999999999</c:v>
                </c:pt>
                <c:pt idx="4">
                  <c:v>76.061999999999998</c:v>
                </c:pt>
                <c:pt idx="5">
                  <c:v>81.760000000000005</c:v>
                </c:pt>
                <c:pt idx="6">
                  <c:v>86.519000000000005</c:v>
                </c:pt>
                <c:pt idx="7">
                  <c:v>90.879000000000005</c:v>
                </c:pt>
                <c:pt idx="8">
                  <c:v>100.94</c:v>
                </c:pt>
                <c:pt idx="9">
                  <c:v>111.89100000000001</c:v>
                </c:pt>
                <c:pt idx="10">
                  <c:v>122.119</c:v>
                </c:pt>
                <c:pt idx="11">
                  <c:v>134.95599999999999</c:v>
                </c:pt>
                <c:pt idx="12">
                  <c:v>148.881</c:v>
                </c:pt>
                <c:pt idx="13">
                  <c:v>164.42099999999999</c:v>
                </c:pt>
                <c:pt idx="14">
                  <c:v>181.886</c:v>
                </c:pt>
                <c:pt idx="15">
                  <c:v>196.14500000000001</c:v>
                </c:pt>
                <c:pt idx="16">
                  <c:v>215.26400000000001</c:v>
                </c:pt>
                <c:pt idx="17">
                  <c:v>232.09800000000001</c:v>
                </c:pt>
                <c:pt idx="18">
                  <c:v>258.96100000000001</c:v>
                </c:pt>
                <c:pt idx="19">
                  <c:v>287.245</c:v>
                </c:pt>
                <c:pt idx="20">
                  <c:v>338.15699999999998</c:v>
                </c:pt>
                <c:pt idx="21">
                  <c:v>367.63400000000001</c:v>
                </c:pt>
                <c:pt idx="22">
                  <c:v>381.43299999999999</c:v>
                </c:pt>
                <c:pt idx="23">
                  <c:v>406.19400000000002</c:v>
                </c:pt>
                <c:pt idx="24">
                  <c:v>440.98200000000003</c:v>
                </c:pt>
                <c:pt idx="25">
                  <c:v>437.125</c:v>
                </c:pt>
                <c:pt idx="26">
                  <c:v>457.49400000000003</c:v>
                </c:pt>
                <c:pt idx="27">
                  <c:v>486.05599999999998</c:v>
                </c:pt>
                <c:pt idx="28">
                  <c:v>516.33299999999997</c:v>
                </c:pt>
                <c:pt idx="29">
                  <c:v>531.59799999999996</c:v>
                </c:pt>
                <c:pt idx="30">
                  <c:v>561.93100000000004</c:v>
                </c:pt>
                <c:pt idx="31">
                  <c:v>583.22199999999998</c:v>
                </c:pt>
                <c:pt idx="32">
                  <c:v>589.99300000000005</c:v>
                </c:pt>
                <c:pt idx="33">
                  <c:v>613.24699999999996</c:v>
                </c:pt>
                <c:pt idx="34">
                  <c:v>602.88699999999994</c:v>
                </c:pt>
                <c:pt idx="35">
                  <c:v>635.42399999999998</c:v>
                </c:pt>
                <c:pt idx="36">
                  <c:v>697.48199999999997</c:v>
                </c:pt>
                <c:pt idx="37">
                  <c:v>665.05700000000002</c:v>
                </c:pt>
                <c:pt idx="38">
                  <c:v>663.38300000000004</c:v>
                </c:pt>
              </c:numCache>
            </c:numRef>
          </c:val>
          <c:smooth val="0"/>
          <c:extLst>
            <c:ext xmlns:c16="http://schemas.microsoft.com/office/drawing/2014/chart" uri="{C3380CC4-5D6E-409C-BE32-E72D297353CC}">
              <c16:uniqueId val="{00000001-3FFC-4489-B263-5E83AD435E89}"/>
            </c:ext>
          </c:extLst>
        </c:ser>
        <c:ser>
          <c:idx val="2"/>
          <c:order val="2"/>
          <c:tx>
            <c:strRef>
              <c:f>Sheet1!$D$1</c:f>
              <c:strCache>
                <c:ptCount val="1"/>
                <c:pt idx="0">
                  <c:v>Canada</c:v>
                </c:pt>
              </c:strCache>
            </c:strRef>
          </c:tx>
          <c:spPr>
            <a:ln w="28575" cap="rnd">
              <a:solidFill>
                <a:schemeClr val="bg1">
                  <a:lumMod val="75000"/>
                </a:schemeClr>
              </a:solidFill>
              <a:round/>
            </a:ln>
            <a:effectLst/>
          </c:spPr>
          <c:marker>
            <c:symbol val="none"/>
          </c:marker>
          <c:cat>
            <c:numRef>
              <c:f>Sheet1!$A$2:$A$42</c:f>
              <c:numCache>
                <c:formatCode>General</c:formatCode>
                <c:ptCount val="4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numCache>
            </c:numRef>
          </c:cat>
          <c:val>
            <c:numRef>
              <c:f>Sheet1!$D$2:$D$42</c:f>
              <c:numCache>
                <c:formatCode>General</c:formatCode>
                <c:ptCount val="41"/>
                <c:pt idx="0">
                  <c:v>70.718000000000004</c:v>
                </c:pt>
                <c:pt idx="1">
                  <c:v>84.078999999999994</c:v>
                </c:pt>
                <c:pt idx="2">
                  <c:v>90.33</c:v>
                </c:pt>
                <c:pt idx="3">
                  <c:v>97.525000000000006</c:v>
                </c:pt>
                <c:pt idx="4">
                  <c:v>107.79600000000001</c:v>
                </c:pt>
                <c:pt idx="5">
                  <c:v>121.991</c:v>
                </c:pt>
                <c:pt idx="6">
                  <c:v>137.50899999999999</c:v>
                </c:pt>
                <c:pt idx="7">
                  <c:v>150.06</c:v>
                </c:pt>
                <c:pt idx="8">
                  <c:v>166.28899999999999</c:v>
                </c:pt>
                <c:pt idx="9">
                  <c:v>184.60499999999999</c:v>
                </c:pt>
                <c:pt idx="10">
                  <c:v>202.45599999999999</c:v>
                </c:pt>
                <c:pt idx="11">
                  <c:v>218.989</c:v>
                </c:pt>
                <c:pt idx="12">
                  <c:v>241.84299999999999</c:v>
                </c:pt>
                <c:pt idx="13">
                  <c:v>258.21800000000002</c:v>
                </c:pt>
                <c:pt idx="14">
                  <c:v>267.03199999999998</c:v>
                </c:pt>
                <c:pt idx="15">
                  <c:v>284.92</c:v>
                </c:pt>
                <c:pt idx="16">
                  <c:v>291.43</c:v>
                </c:pt>
                <c:pt idx="17">
                  <c:v>319.04500000000002</c:v>
                </c:pt>
                <c:pt idx="18">
                  <c:v>345.41</c:v>
                </c:pt>
                <c:pt idx="19">
                  <c:v>369.05200000000002</c:v>
                </c:pt>
                <c:pt idx="20">
                  <c:v>406.88099999999997</c:v>
                </c:pt>
                <c:pt idx="21">
                  <c:v>443.78100000000001</c:v>
                </c:pt>
                <c:pt idx="22">
                  <c:v>480.94900000000001</c:v>
                </c:pt>
                <c:pt idx="23">
                  <c:v>519.721</c:v>
                </c:pt>
                <c:pt idx="24">
                  <c:v>561.49400000000003</c:v>
                </c:pt>
                <c:pt idx="25">
                  <c:v>594.44600000000003</c:v>
                </c:pt>
                <c:pt idx="26">
                  <c:v>625.00400000000002</c:v>
                </c:pt>
                <c:pt idx="27">
                  <c:v>657.05499999999995</c:v>
                </c:pt>
                <c:pt idx="28">
                  <c:v>674.42700000000002</c:v>
                </c:pt>
                <c:pt idx="29">
                  <c:v>692.88</c:v>
                </c:pt>
                <c:pt idx="30">
                  <c:v>756.15099999999995</c:v>
                </c:pt>
                <c:pt idx="31">
                  <c:v>755.10199999999998</c:v>
                </c:pt>
                <c:pt idx="32">
                  <c:v>754.03599999999994</c:v>
                </c:pt>
                <c:pt idx="33">
                  <c:v>750.53099999999995</c:v>
                </c:pt>
                <c:pt idx="34">
                  <c:v>750.54899999999998</c:v>
                </c:pt>
                <c:pt idx="35">
                  <c:v>770.96799999999996</c:v>
                </c:pt>
                <c:pt idx="36">
                  <c:v>834.38300000000004</c:v>
                </c:pt>
                <c:pt idx="37">
                  <c:v>845.47299999999996</c:v>
                </c:pt>
                <c:pt idx="38">
                  <c:v>859.88199999999995</c:v>
                </c:pt>
                <c:pt idx="39">
                  <c:v>863.851</c:v>
                </c:pt>
              </c:numCache>
            </c:numRef>
          </c:val>
          <c:smooth val="0"/>
          <c:extLst>
            <c:ext xmlns:c16="http://schemas.microsoft.com/office/drawing/2014/chart" uri="{C3380CC4-5D6E-409C-BE32-E72D297353CC}">
              <c16:uniqueId val="{00000002-3FFC-4489-B263-5E83AD435E89}"/>
            </c:ext>
          </c:extLst>
        </c:ser>
        <c:ser>
          <c:idx val="3"/>
          <c:order val="3"/>
          <c:tx>
            <c:strRef>
              <c:f>Sheet1!$E$1</c:f>
              <c:strCache>
                <c:ptCount val="1"/>
                <c:pt idx="0">
                  <c:v>France</c:v>
                </c:pt>
              </c:strCache>
            </c:strRef>
          </c:tx>
          <c:spPr>
            <a:ln w="28575" cap="rnd">
              <a:solidFill>
                <a:schemeClr val="bg1">
                  <a:lumMod val="85000"/>
                </a:schemeClr>
              </a:solidFill>
              <a:round/>
            </a:ln>
            <a:effectLst/>
          </c:spPr>
          <c:marker>
            <c:symbol val="none"/>
          </c:marker>
          <c:cat>
            <c:numRef>
              <c:f>Sheet1!$A$2:$A$42</c:f>
              <c:numCache>
                <c:formatCode>General</c:formatCode>
                <c:ptCount val="4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numCache>
            </c:numRef>
          </c:cat>
          <c:val>
            <c:numRef>
              <c:f>Sheet1!$E$2:$E$42</c:f>
              <c:numCache>
                <c:formatCode>General</c:formatCode>
                <c:ptCount val="41"/>
                <c:pt idx="0">
                  <c:v>107.98</c:v>
                </c:pt>
                <c:pt idx="5">
                  <c:v>165.715</c:v>
                </c:pt>
                <c:pt idx="10">
                  <c:v>251.78899999999999</c:v>
                </c:pt>
                <c:pt idx="11">
                  <c:v>275.39699999999999</c:v>
                </c:pt>
                <c:pt idx="12">
                  <c:v>290.48200000000003</c:v>
                </c:pt>
                <c:pt idx="13">
                  <c:v>315.2</c:v>
                </c:pt>
                <c:pt idx="14">
                  <c:v>324.73399999999998</c:v>
                </c:pt>
                <c:pt idx="15">
                  <c:v>322.911</c:v>
                </c:pt>
                <c:pt idx="16">
                  <c:v>329.95600000000002</c:v>
                </c:pt>
                <c:pt idx="17">
                  <c:v>345.471</c:v>
                </c:pt>
                <c:pt idx="18">
                  <c:v>368.32600000000002</c:v>
                </c:pt>
                <c:pt idx="19">
                  <c:v>398.61700000000002</c:v>
                </c:pt>
                <c:pt idx="20">
                  <c:v>453.95400000000001</c:v>
                </c:pt>
                <c:pt idx="21">
                  <c:v>498.16199999999998</c:v>
                </c:pt>
                <c:pt idx="22">
                  <c:v>541.75900000000001</c:v>
                </c:pt>
                <c:pt idx="23">
                  <c:v>536.53899999999999</c:v>
                </c:pt>
                <c:pt idx="24">
                  <c:v>558.96699999999998</c:v>
                </c:pt>
                <c:pt idx="25">
                  <c:v>573.53700000000003</c:v>
                </c:pt>
                <c:pt idx="26">
                  <c:v>581.1</c:v>
                </c:pt>
                <c:pt idx="27">
                  <c:v>594.09</c:v>
                </c:pt>
                <c:pt idx="28">
                  <c:v>606.49199999999996</c:v>
                </c:pt>
                <c:pt idx="29">
                  <c:v>610.76099999999997</c:v>
                </c:pt>
                <c:pt idx="30">
                  <c:v>621.94600000000003</c:v>
                </c:pt>
                <c:pt idx="31">
                  <c:v>622.83699999999999</c:v>
                </c:pt>
                <c:pt idx="32">
                  <c:v>619.827</c:v>
                </c:pt>
                <c:pt idx="33">
                  <c:v>629.08199999999999</c:v>
                </c:pt>
                <c:pt idx="34">
                  <c:v>627.31399999999996</c:v>
                </c:pt>
                <c:pt idx="35">
                  <c:v>620.37</c:v>
                </c:pt>
                <c:pt idx="36">
                  <c:v>636.45100000000002</c:v>
                </c:pt>
                <c:pt idx="37">
                  <c:v>634.00599999999997</c:v>
                </c:pt>
                <c:pt idx="38">
                  <c:v>634.66200000000003</c:v>
                </c:pt>
                <c:pt idx="39">
                  <c:v>627.05999999999995</c:v>
                </c:pt>
              </c:numCache>
            </c:numRef>
          </c:val>
          <c:smooth val="0"/>
          <c:extLst>
            <c:ext xmlns:c16="http://schemas.microsoft.com/office/drawing/2014/chart" uri="{C3380CC4-5D6E-409C-BE32-E72D297353CC}">
              <c16:uniqueId val="{00000031-3FFC-4489-B263-5E83AD435E89}"/>
            </c:ext>
          </c:extLst>
        </c:ser>
        <c:ser>
          <c:idx val="4"/>
          <c:order val="4"/>
          <c:tx>
            <c:strRef>
              <c:f>Sheet1!$F$1</c:f>
              <c:strCache>
                <c:ptCount val="1"/>
                <c:pt idx="0">
                  <c:v>Germany</c:v>
                </c:pt>
              </c:strCache>
            </c:strRef>
          </c:tx>
          <c:spPr>
            <a:ln w="28575" cap="rnd">
              <a:solidFill>
                <a:schemeClr val="accent6">
                  <a:lumMod val="60000"/>
                  <a:lumOff val="40000"/>
                </a:schemeClr>
              </a:solidFill>
              <a:round/>
            </a:ln>
            <a:effectLst/>
          </c:spPr>
          <c:marker>
            <c:symbol val="none"/>
          </c:marker>
          <c:cat>
            <c:numRef>
              <c:f>Sheet1!$A$2:$A$42</c:f>
              <c:numCache>
                <c:formatCode>General</c:formatCode>
                <c:ptCount val="4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numCache>
            </c:numRef>
          </c:cat>
          <c:val>
            <c:numRef>
              <c:f>Sheet1!$F$2:$F$42</c:f>
              <c:numCache>
                <c:formatCode>General</c:formatCode>
                <c:ptCount val="41"/>
                <c:pt idx="0">
                  <c:v>126.19199999999999</c:v>
                </c:pt>
                <c:pt idx="1">
                  <c:v>141.852</c:v>
                </c:pt>
                <c:pt idx="2">
                  <c:v>146.12799999999999</c:v>
                </c:pt>
                <c:pt idx="3">
                  <c:v>156.959</c:v>
                </c:pt>
                <c:pt idx="4">
                  <c:v>170.74700000000001</c:v>
                </c:pt>
                <c:pt idx="5">
                  <c:v>185.72</c:v>
                </c:pt>
                <c:pt idx="6">
                  <c:v>199.065</c:v>
                </c:pt>
                <c:pt idx="7">
                  <c:v>215.97300000000001</c:v>
                </c:pt>
                <c:pt idx="8">
                  <c:v>236.53800000000001</c:v>
                </c:pt>
                <c:pt idx="9">
                  <c:v>236.529</c:v>
                </c:pt>
                <c:pt idx="10">
                  <c:v>253.62799999999999</c:v>
                </c:pt>
                <c:pt idx="12">
                  <c:v>309.73700000000002</c:v>
                </c:pt>
                <c:pt idx="13">
                  <c:v>280.47500000000002</c:v>
                </c:pt>
                <c:pt idx="14">
                  <c:v>292.49200000000002</c:v>
                </c:pt>
                <c:pt idx="15">
                  <c:v>308.98200000000003</c:v>
                </c:pt>
                <c:pt idx="16">
                  <c:v>333.20100000000002</c:v>
                </c:pt>
                <c:pt idx="17">
                  <c:v>334.68599999999998</c:v>
                </c:pt>
                <c:pt idx="18">
                  <c:v>357.34500000000003</c:v>
                </c:pt>
                <c:pt idx="19">
                  <c:v>376.971</c:v>
                </c:pt>
                <c:pt idx="20">
                  <c:v>406.88200000000001</c:v>
                </c:pt>
                <c:pt idx="21">
                  <c:v>441.26400000000001</c:v>
                </c:pt>
                <c:pt idx="22">
                  <c:v>482.57400000000001</c:v>
                </c:pt>
                <c:pt idx="23">
                  <c:v>492.86900000000003</c:v>
                </c:pt>
                <c:pt idx="24">
                  <c:v>474.75099999999998</c:v>
                </c:pt>
                <c:pt idx="25">
                  <c:v>517.92399999999998</c:v>
                </c:pt>
                <c:pt idx="26">
                  <c:v>533.00900000000001</c:v>
                </c:pt>
                <c:pt idx="27">
                  <c:v>573.48099999999999</c:v>
                </c:pt>
                <c:pt idx="28">
                  <c:v>605.93399999999997</c:v>
                </c:pt>
                <c:pt idx="29">
                  <c:v>632.99099999999999</c:v>
                </c:pt>
                <c:pt idx="30">
                  <c:v>662.57500000000005</c:v>
                </c:pt>
                <c:pt idx="31">
                  <c:v>651.31299999999999</c:v>
                </c:pt>
                <c:pt idx="32">
                  <c:v>669.303</c:v>
                </c:pt>
                <c:pt idx="33">
                  <c:v>691.98800000000006</c:v>
                </c:pt>
                <c:pt idx="34">
                  <c:v>738.04499999999996</c:v>
                </c:pt>
                <c:pt idx="35">
                  <c:v>759.13199999999995</c:v>
                </c:pt>
                <c:pt idx="36">
                  <c:v>816.69299999999998</c:v>
                </c:pt>
                <c:pt idx="37">
                  <c:v>846.88900000000001</c:v>
                </c:pt>
                <c:pt idx="38">
                  <c:v>891.59699999999998</c:v>
                </c:pt>
                <c:pt idx="39">
                  <c:v>935.08799999999997</c:v>
                </c:pt>
              </c:numCache>
            </c:numRef>
          </c:val>
          <c:smooth val="0"/>
          <c:extLst>
            <c:ext xmlns:c16="http://schemas.microsoft.com/office/drawing/2014/chart" uri="{C3380CC4-5D6E-409C-BE32-E72D297353CC}">
              <c16:uniqueId val="{00000032-3FFC-4489-B263-5E83AD435E89}"/>
            </c:ext>
          </c:extLst>
        </c:ser>
        <c:ser>
          <c:idx val="5"/>
          <c:order val="5"/>
          <c:tx>
            <c:strRef>
              <c:f>Sheet1!$G$1</c:f>
              <c:strCache>
                <c:ptCount val="1"/>
                <c:pt idx="0">
                  <c:v>Japan</c:v>
                </c:pt>
              </c:strCache>
            </c:strRef>
          </c:tx>
          <c:spPr>
            <a:ln w="28575" cap="rnd">
              <a:solidFill>
                <a:schemeClr val="accent6">
                  <a:lumMod val="40000"/>
                  <a:lumOff val="60000"/>
                </a:schemeClr>
              </a:solidFill>
              <a:round/>
            </a:ln>
            <a:effectLst/>
          </c:spPr>
          <c:marker>
            <c:symbol val="none"/>
          </c:marker>
          <c:cat>
            <c:numRef>
              <c:f>Sheet1!$A$2:$A$42</c:f>
              <c:numCache>
                <c:formatCode>General</c:formatCode>
                <c:ptCount val="4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numCache>
            </c:numRef>
          </c:cat>
          <c:val>
            <c:numRef>
              <c:f>Sheet1!$G$2:$G$42</c:f>
              <c:numCache>
                <c:formatCode>General</c:formatCode>
                <c:ptCount val="41"/>
                <c:pt idx="4">
                  <c:v>144.60400000000001</c:v>
                </c:pt>
                <c:pt idx="5">
                  <c:v>146.536</c:v>
                </c:pt>
                <c:pt idx="6">
                  <c:v>161.83000000000001</c:v>
                </c:pt>
                <c:pt idx="7">
                  <c:v>185.125</c:v>
                </c:pt>
                <c:pt idx="8">
                  <c:v>199.21299999999999</c:v>
                </c:pt>
                <c:pt idx="9">
                  <c:v>227.077</c:v>
                </c:pt>
                <c:pt idx="10">
                  <c:v>232.40199999999999</c:v>
                </c:pt>
                <c:pt idx="11">
                  <c:v>265.738</c:v>
                </c:pt>
                <c:pt idx="12">
                  <c:v>274.82900000000001</c:v>
                </c:pt>
                <c:pt idx="13">
                  <c:v>295.37099999999998</c:v>
                </c:pt>
                <c:pt idx="14">
                  <c:v>297.94200000000001</c:v>
                </c:pt>
                <c:pt idx="15">
                  <c:v>296.30399999999997</c:v>
                </c:pt>
                <c:pt idx="16">
                  <c:v>301.36599999999999</c:v>
                </c:pt>
                <c:pt idx="17">
                  <c:v>297.60700000000003</c:v>
                </c:pt>
                <c:pt idx="18">
                  <c:v>281.55599999999998</c:v>
                </c:pt>
                <c:pt idx="19">
                  <c:v>302.75599999999997</c:v>
                </c:pt>
                <c:pt idx="20">
                  <c:v>340.65899999999999</c:v>
                </c:pt>
                <c:pt idx="21">
                  <c:v>366.39499999999998</c:v>
                </c:pt>
                <c:pt idx="22">
                  <c:v>384.94200000000001</c:v>
                </c:pt>
                <c:pt idx="23">
                  <c:v>428.96800000000002</c:v>
                </c:pt>
                <c:pt idx="24">
                  <c:v>448.73099999999999</c:v>
                </c:pt>
                <c:pt idx="25">
                  <c:v>489.15800000000002</c:v>
                </c:pt>
                <c:pt idx="26">
                  <c:v>506.50400000000002</c:v>
                </c:pt>
                <c:pt idx="27">
                  <c:v>536.99199999999996</c:v>
                </c:pt>
                <c:pt idx="28">
                  <c:v>557.04100000000005</c:v>
                </c:pt>
                <c:pt idx="29">
                  <c:v>624.09799999999996</c:v>
                </c:pt>
                <c:pt idx="30">
                  <c:v>648.89800000000002</c:v>
                </c:pt>
                <c:pt idx="31">
                  <c:v>707.41899999999998</c:v>
                </c:pt>
                <c:pt idx="32">
                  <c:v>749.96</c:v>
                </c:pt>
                <c:pt idx="33">
                  <c:v>812.26800000000003</c:v>
                </c:pt>
                <c:pt idx="34">
                  <c:v>813.85900000000004</c:v>
                </c:pt>
                <c:pt idx="35">
                  <c:v>891.13599999999997</c:v>
                </c:pt>
                <c:pt idx="36">
                  <c:v>797.70299999999997</c:v>
                </c:pt>
                <c:pt idx="37">
                  <c:v>806.32399999999996</c:v>
                </c:pt>
                <c:pt idx="38">
                  <c:v>811.27499999999998</c:v>
                </c:pt>
              </c:numCache>
            </c:numRef>
          </c:val>
          <c:smooth val="0"/>
          <c:extLst>
            <c:ext xmlns:c16="http://schemas.microsoft.com/office/drawing/2014/chart" uri="{C3380CC4-5D6E-409C-BE32-E72D297353CC}">
              <c16:uniqueId val="{00000033-3FFC-4489-B263-5E83AD435E89}"/>
            </c:ext>
          </c:extLst>
        </c:ser>
        <c:ser>
          <c:idx val="10"/>
          <c:order val="10"/>
          <c:tx>
            <c:strRef>
              <c:f>Sheet1!$L$1</c:f>
              <c:strCache>
                <c:ptCount val="1"/>
                <c:pt idx="0">
                  <c:v>United Kingdom</c:v>
                </c:pt>
              </c:strCache>
            </c:strRef>
          </c:tx>
          <c:spPr>
            <a:ln w="28575" cap="rnd">
              <a:solidFill>
                <a:schemeClr val="accent6">
                  <a:lumMod val="20000"/>
                  <a:lumOff val="80000"/>
                </a:schemeClr>
              </a:solidFill>
              <a:round/>
            </a:ln>
            <a:effectLst/>
          </c:spPr>
          <c:marker>
            <c:symbol val="none"/>
          </c:marker>
          <c:cat>
            <c:numRef>
              <c:f>Sheet1!$A$2:$A$42</c:f>
              <c:numCache>
                <c:formatCode>General</c:formatCode>
                <c:ptCount val="4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numCache>
            </c:numRef>
          </c:cat>
          <c:val>
            <c:numRef>
              <c:f>Sheet1!$L$2:$L$42</c:f>
              <c:numCache>
                <c:formatCode>General</c:formatCode>
                <c:ptCount val="41"/>
                <c:pt idx="0">
                  <c:v>52.018999999999998</c:v>
                </c:pt>
                <c:pt idx="1">
                  <c:v>57.988999999999997</c:v>
                </c:pt>
                <c:pt idx="2">
                  <c:v>64.88</c:v>
                </c:pt>
                <c:pt idx="3">
                  <c:v>71.614000000000004</c:v>
                </c:pt>
                <c:pt idx="4">
                  <c:v>78.924999999999997</c:v>
                </c:pt>
                <c:pt idx="5">
                  <c:v>82.364000000000004</c:v>
                </c:pt>
                <c:pt idx="6">
                  <c:v>87.07</c:v>
                </c:pt>
                <c:pt idx="7">
                  <c:v>91.731999999999999</c:v>
                </c:pt>
                <c:pt idx="8">
                  <c:v>100.745</c:v>
                </c:pt>
                <c:pt idx="9">
                  <c:v>109.14400000000001</c:v>
                </c:pt>
                <c:pt idx="10">
                  <c:v>113.197</c:v>
                </c:pt>
                <c:pt idx="11">
                  <c:v>123.705</c:v>
                </c:pt>
                <c:pt idx="12">
                  <c:v>140.249</c:v>
                </c:pt>
                <c:pt idx="13">
                  <c:v>154.303</c:v>
                </c:pt>
                <c:pt idx="14">
                  <c:v>168.59299999999999</c:v>
                </c:pt>
                <c:pt idx="15">
                  <c:v>176.16300000000001</c:v>
                </c:pt>
                <c:pt idx="16">
                  <c:v>193.66</c:v>
                </c:pt>
                <c:pt idx="17">
                  <c:v>467.81599999999997</c:v>
                </c:pt>
                <c:pt idx="18">
                  <c:v>476.03100000000001</c:v>
                </c:pt>
                <c:pt idx="19">
                  <c:v>481.51900000000001</c:v>
                </c:pt>
                <c:pt idx="20">
                  <c:v>498.327</c:v>
                </c:pt>
                <c:pt idx="21">
                  <c:v>512.41099999999994</c:v>
                </c:pt>
                <c:pt idx="22">
                  <c:v>510.82900000000001</c:v>
                </c:pt>
                <c:pt idx="23">
                  <c:v>515.48500000000001</c:v>
                </c:pt>
                <c:pt idx="34">
                  <c:v>467.81599999999997</c:v>
                </c:pt>
                <c:pt idx="35">
                  <c:v>476.03100000000001</c:v>
                </c:pt>
                <c:pt idx="36">
                  <c:v>481.51900000000001</c:v>
                </c:pt>
                <c:pt idx="37">
                  <c:v>498.327</c:v>
                </c:pt>
                <c:pt idx="38">
                  <c:v>512.41099999999994</c:v>
                </c:pt>
                <c:pt idx="39">
                  <c:v>510.82900000000001</c:v>
                </c:pt>
                <c:pt idx="40">
                  <c:v>515.48500000000001</c:v>
                </c:pt>
              </c:numCache>
            </c:numRef>
          </c:val>
          <c:smooth val="0"/>
          <c:extLst>
            <c:ext xmlns:c16="http://schemas.microsoft.com/office/drawing/2014/chart" uri="{C3380CC4-5D6E-409C-BE32-E72D297353CC}">
              <c16:uniqueId val="{00000000-71FC-4986-B254-E56F068B28C0}"/>
            </c:ext>
          </c:extLst>
        </c:ser>
        <c:dLbls>
          <c:showLegendKey val="0"/>
          <c:showVal val="0"/>
          <c:showCatName val="0"/>
          <c:showSerName val="0"/>
          <c:showPercent val="0"/>
          <c:showBubbleSize val="0"/>
        </c:dLbls>
        <c:smooth val="0"/>
        <c:axId val="749742352"/>
        <c:axId val="749735464"/>
        <c:extLst>
          <c:ext xmlns:c15="http://schemas.microsoft.com/office/drawing/2012/chart" uri="{02D57815-91ED-43cb-92C2-25804820EDAC}">
            <c15:filteredLineSeries>
              <c15:ser>
                <c:idx val="6"/>
                <c:order val="6"/>
                <c:tx>
                  <c:strRef>
                    <c:extLst>
                      <c:ext uri="{02D57815-91ED-43cb-92C2-25804820EDAC}">
                        <c15:formulaRef>
                          <c15:sqref>Sheet1!$H$1</c15:sqref>
                        </c15:formulaRef>
                      </c:ext>
                    </c:extLst>
                    <c:strCache>
                      <c:ptCount val="1"/>
                      <c:pt idx="0">
                        <c:v>Netherlands2</c:v>
                      </c:pt>
                    </c:strCache>
                  </c:strRef>
                </c:tx>
                <c:spPr>
                  <a:ln w="28575" cap="rnd">
                    <a:solidFill>
                      <a:schemeClr val="accent1">
                        <a:lumMod val="60000"/>
                      </a:schemeClr>
                    </a:solidFill>
                    <a:round/>
                  </a:ln>
                  <a:effectLst/>
                </c:spPr>
                <c:marker>
                  <c:symbol val="none"/>
                </c:marker>
                <c:cat>
                  <c:numRef>
                    <c:extLst>
                      <c:ext uri="{02D57815-91ED-43cb-92C2-25804820EDAC}">
                        <c15:formulaRef>
                          <c15:sqref>Sheet1!$A$2:$A$42</c15:sqref>
                        </c15:formulaRef>
                      </c:ext>
                    </c:extLst>
                    <c:numCache>
                      <c:formatCode>General</c:formatCode>
                      <c:ptCount val="4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numCache>
                  </c:numRef>
                </c:cat>
                <c:val>
                  <c:numRef>
                    <c:extLst>
                      <c:ext uri="{02D57815-91ED-43cb-92C2-25804820EDAC}">
                        <c15:formulaRef>
                          <c15:sqref>Sheet1!$H$2:$H$42</c15:sqref>
                        </c15:formulaRef>
                      </c:ext>
                    </c:extLst>
                    <c:numCache>
                      <c:formatCode>General</c:formatCode>
                      <c:ptCount val="41"/>
                      <c:pt idx="0">
                        <c:v>63.051000000000002</c:v>
                      </c:pt>
                      <c:pt idx="1">
                        <c:v>67.611000000000004</c:v>
                      </c:pt>
                      <c:pt idx="2">
                        <c:v>74.793000000000006</c:v>
                      </c:pt>
                      <c:pt idx="3">
                        <c:v>77.405000000000001</c:v>
                      </c:pt>
                      <c:pt idx="4">
                        <c:v>86.876999999999995</c:v>
                      </c:pt>
                      <c:pt idx="5">
                        <c:v>93.647999999999996</c:v>
                      </c:pt>
                      <c:pt idx="6">
                        <c:v>103.08</c:v>
                      </c:pt>
                      <c:pt idx="7">
                        <c:v>112.89100000000001</c:v>
                      </c:pt>
                      <c:pt idx="8">
                        <c:v>119.871</c:v>
                      </c:pt>
                      <c:pt idx="9">
                        <c:v>126.426</c:v>
                      </c:pt>
                      <c:pt idx="10">
                        <c:v>142.137</c:v>
                      </c:pt>
                      <c:pt idx="11">
                        <c:v>152.018</c:v>
                      </c:pt>
                      <c:pt idx="12">
                        <c:v>174.35</c:v>
                      </c:pt>
                      <c:pt idx="13">
                        <c:v>189.76499999999999</c:v>
                      </c:pt>
                      <c:pt idx="14">
                        <c:v>192.48400000000001</c:v>
                      </c:pt>
                      <c:pt idx="15">
                        <c:v>203.42099999999999</c:v>
                      </c:pt>
                      <c:pt idx="16">
                        <c:v>211.649</c:v>
                      </c:pt>
                      <c:pt idx="17">
                        <c:v>216.35400000000001</c:v>
                      </c:pt>
                      <c:pt idx="18">
                        <c:v>257.86500000000001</c:v>
                      </c:pt>
                      <c:pt idx="19">
                        <c:v>283.48399999999998</c:v>
                      </c:pt>
                      <c:pt idx="20">
                        <c:v>318.21100000000001</c:v>
                      </c:pt>
                      <c:pt idx="21">
                        <c:v>339.82</c:v>
                      </c:pt>
                      <c:pt idx="22">
                        <c:v>376.73599999999999</c:v>
                      </c:pt>
                      <c:pt idx="23">
                        <c:v>376.31200000000001</c:v>
                      </c:pt>
                      <c:pt idx="24">
                        <c:v>390.23700000000002</c:v>
                      </c:pt>
                      <c:pt idx="25">
                        <c:v>399.55900000000003</c:v>
                      </c:pt>
                      <c:pt idx="26">
                        <c:v>408.30399999999997</c:v>
                      </c:pt>
                      <c:pt idx="27">
                        <c:v>443.94299999999998</c:v>
                      </c:pt>
                      <c:pt idx="28">
                        <c:v>436.71199999999999</c:v>
                      </c:pt>
                      <c:pt idx="29">
                        <c:v>426.74799999999999</c:v>
                      </c:pt>
                      <c:pt idx="30">
                        <c:v>423.68299999999999</c:v>
                      </c:pt>
                      <c:pt idx="31">
                        <c:v>426.65800000000002</c:v>
                      </c:pt>
                      <c:pt idx="32">
                        <c:v>390.86900000000003</c:v>
                      </c:pt>
                      <c:pt idx="33">
                        <c:v>377.54500000000002</c:v>
                      </c:pt>
                      <c:pt idx="34">
                        <c:v>370.98599999999999</c:v>
                      </c:pt>
                      <c:pt idx="35">
                        <c:v>380.99900000000002</c:v>
                      </c:pt>
                      <c:pt idx="36">
                        <c:v>392.75099999999998</c:v>
                      </c:pt>
                      <c:pt idx="37">
                        <c:v>398.39499999999998</c:v>
                      </c:pt>
                      <c:pt idx="38">
                        <c:v>408.19799999999998</c:v>
                      </c:pt>
                      <c:pt idx="39">
                        <c:v>418.98599999999999</c:v>
                      </c:pt>
                      <c:pt idx="40">
                        <c:v>433.68900000000002</c:v>
                      </c:pt>
                    </c:numCache>
                  </c:numRef>
                </c:val>
                <c:smooth val="0"/>
                <c:extLst>
                  <c:ext xmlns:c16="http://schemas.microsoft.com/office/drawing/2014/chart" uri="{C3380CC4-5D6E-409C-BE32-E72D297353CC}">
                    <c16:uniqueId val="{00000034-3FFC-4489-B263-5E83AD435E89}"/>
                  </c:ext>
                </c:extLst>
              </c15:ser>
            </c15:filteredLineSeries>
            <c15:filteredLineSeries>
              <c15:ser>
                <c:idx val="7"/>
                <c:order val="7"/>
                <c:tx>
                  <c:strRef>
                    <c:extLst xmlns:c15="http://schemas.microsoft.com/office/drawing/2012/chart">
                      <c:ext xmlns:c15="http://schemas.microsoft.com/office/drawing/2012/chart" uri="{02D57815-91ED-43cb-92C2-25804820EDAC}">
                        <c15:formulaRef>
                          <c15:sqref>Sheet1!$I$1</c15:sqref>
                        </c15:formulaRef>
                      </c:ext>
                    </c:extLst>
                    <c:strCache>
                      <c:ptCount val="1"/>
                      <c:pt idx="0">
                        <c:v>Norway</c:v>
                      </c:pt>
                    </c:strCache>
                  </c:strRef>
                </c:tx>
                <c:spPr>
                  <a:ln w="28575" cap="rnd">
                    <a:solidFill>
                      <a:schemeClr val="accent2">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Sheet1!$A$2:$A$42</c15:sqref>
                        </c15:formulaRef>
                      </c:ext>
                    </c:extLst>
                    <c:numCache>
                      <c:formatCode>General</c:formatCode>
                      <c:ptCount val="4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numCache>
                  </c:numRef>
                </c:cat>
                <c:val>
                  <c:numRef>
                    <c:extLst xmlns:c15="http://schemas.microsoft.com/office/drawing/2012/chart">
                      <c:ext xmlns:c15="http://schemas.microsoft.com/office/drawing/2012/chart" uri="{02D57815-91ED-43cb-92C2-25804820EDAC}">
                        <c15:formulaRef>
                          <c15:sqref>Sheet1!$I$2:$I$42</c15:sqref>
                        </c15:formulaRef>
                      </c:ext>
                    </c:extLst>
                    <c:numCache>
                      <c:formatCode>General</c:formatCode>
                      <c:ptCount val="41"/>
                      <c:pt idx="0">
                        <c:v>66.94</c:v>
                      </c:pt>
                      <c:pt idx="1">
                        <c:v>73.372</c:v>
                      </c:pt>
                      <c:pt idx="2">
                        <c:v>80.036000000000001</c:v>
                      </c:pt>
                      <c:pt idx="3">
                        <c:v>86.471000000000004</c:v>
                      </c:pt>
                      <c:pt idx="4">
                        <c:v>91.712000000000003</c:v>
                      </c:pt>
                      <c:pt idx="5">
                        <c:v>96.707999999999998</c:v>
                      </c:pt>
                      <c:pt idx="6">
                        <c:v>101.38</c:v>
                      </c:pt>
                      <c:pt idx="7">
                        <c:v>106.949</c:v>
                      </c:pt>
                      <c:pt idx="8">
                        <c:v>83.373999999999995</c:v>
                      </c:pt>
                      <c:pt idx="9">
                        <c:v>90.611999999999995</c:v>
                      </c:pt>
                      <c:pt idx="10">
                        <c:v>104.09099999999999</c:v>
                      </c:pt>
                      <c:pt idx="11">
                        <c:v>115.36799999999999</c:v>
                      </c:pt>
                      <c:pt idx="12">
                        <c:v>122.84399999999999</c:v>
                      </c:pt>
                      <c:pt idx="13">
                        <c:v>161.92099999999999</c:v>
                      </c:pt>
                      <c:pt idx="14">
                        <c:v>154.79</c:v>
                      </c:pt>
                      <c:pt idx="15">
                        <c:v>168.11500000000001</c:v>
                      </c:pt>
                      <c:pt idx="16">
                        <c:v>186.01900000000001</c:v>
                      </c:pt>
                      <c:pt idx="17">
                        <c:v>211.58699999999999</c:v>
                      </c:pt>
                      <c:pt idx="18">
                        <c:v>226.976</c:v>
                      </c:pt>
                      <c:pt idx="19">
                        <c:v>241.83799999999999</c:v>
                      </c:pt>
                      <c:pt idx="20">
                        <c:v>285.17500000000001</c:v>
                      </c:pt>
                      <c:pt idx="21">
                        <c:v>293.50900000000001</c:v>
                      </c:pt>
                      <c:pt idx="22">
                        <c:v>340.84699999999998</c:v>
                      </c:pt>
                      <c:pt idx="23">
                        <c:v>340.488</c:v>
                      </c:pt>
                      <c:pt idx="24">
                        <c:v>367.78300000000002</c:v>
                      </c:pt>
                      <c:pt idx="25">
                        <c:v>361.46100000000001</c:v>
                      </c:pt>
                      <c:pt idx="26">
                        <c:v>365.88200000000001</c:v>
                      </c:pt>
                      <c:pt idx="27">
                        <c:v>369.71600000000001</c:v>
                      </c:pt>
                      <c:pt idx="28">
                        <c:v>366.04199999999997</c:v>
                      </c:pt>
                      <c:pt idx="29">
                        <c:v>356.28699999999998</c:v>
                      </c:pt>
                      <c:pt idx="30">
                        <c:v>365.75200000000001</c:v>
                      </c:pt>
                      <c:pt idx="31">
                        <c:v>397.13</c:v>
                      </c:pt>
                      <c:pt idx="32">
                        <c:v>402.86099999999999</c:v>
                      </c:pt>
                      <c:pt idx="33">
                        <c:v>416.31299999999999</c:v>
                      </c:pt>
                      <c:pt idx="34">
                        <c:v>427.47</c:v>
                      </c:pt>
                      <c:pt idx="35">
                        <c:v>439.57100000000003</c:v>
                      </c:pt>
                      <c:pt idx="36">
                        <c:v>446.702</c:v>
                      </c:pt>
                      <c:pt idx="37">
                        <c:v>476.04899999999998</c:v>
                      </c:pt>
                      <c:pt idx="38">
                        <c:v>477.65</c:v>
                      </c:pt>
                      <c:pt idx="39">
                        <c:v>471.19499999999999</c:v>
                      </c:pt>
                      <c:pt idx="40">
                        <c:v>485.50900000000001</c:v>
                      </c:pt>
                    </c:numCache>
                  </c:numRef>
                </c:val>
                <c:smooth val="0"/>
                <c:extLst xmlns:c15="http://schemas.microsoft.com/office/drawing/2012/chart">
                  <c:ext xmlns:c16="http://schemas.microsoft.com/office/drawing/2014/chart" uri="{C3380CC4-5D6E-409C-BE32-E72D297353CC}">
                    <c16:uniqueId val="{00000035-3FFC-4489-B263-5E83AD435E89}"/>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Sheet1!$J$1</c15:sqref>
                        </c15:formulaRef>
                      </c:ext>
                    </c:extLst>
                    <c:strCache>
                      <c:ptCount val="1"/>
                      <c:pt idx="0">
                        <c:v>Sweden</c:v>
                      </c:pt>
                    </c:strCache>
                  </c:strRef>
                </c:tx>
                <c:spPr>
                  <a:ln w="28575" cap="rnd">
                    <a:solidFill>
                      <a:schemeClr val="accent3">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Sheet1!$A$2:$A$42</c15:sqref>
                        </c15:formulaRef>
                      </c:ext>
                    </c:extLst>
                    <c:numCache>
                      <c:formatCode>General</c:formatCode>
                      <c:ptCount val="4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numCache>
                  </c:numRef>
                </c:cat>
                <c:val>
                  <c:numRef>
                    <c:extLst xmlns:c15="http://schemas.microsoft.com/office/drawing/2012/chart">
                      <c:ext xmlns:c15="http://schemas.microsoft.com/office/drawing/2012/chart" uri="{02D57815-91ED-43cb-92C2-25804820EDAC}">
                        <c15:formulaRef>
                          <c15:sqref>Sheet1!$J$2:$J$42</c15:sqref>
                        </c15:formulaRef>
                      </c:ext>
                    </c:extLst>
                    <c:numCache>
                      <c:formatCode>General</c:formatCode>
                      <c:ptCount val="41"/>
                      <c:pt idx="0">
                        <c:v>62.555999999999997</c:v>
                      </c:pt>
                      <c:pt idx="1">
                        <c:v>67.700999999999993</c:v>
                      </c:pt>
                      <c:pt idx="2">
                        <c:v>74.603999999999999</c:v>
                      </c:pt>
                      <c:pt idx="3">
                        <c:v>78.44</c:v>
                      </c:pt>
                      <c:pt idx="4">
                        <c:v>80.239999999999995</c:v>
                      </c:pt>
                      <c:pt idx="5">
                        <c:v>85.850999999999999</c:v>
                      </c:pt>
                      <c:pt idx="6">
                        <c:v>91.507000000000005</c:v>
                      </c:pt>
                      <c:pt idx="7">
                        <c:v>100.501</c:v>
                      </c:pt>
                      <c:pt idx="8">
                        <c:v>98.683999999999997</c:v>
                      </c:pt>
                      <c:pt idx="9">
                        <c:v>121.352</c:v>
                      </c:pt>
                      <c:pt idx="10">
                        <c:v>128.34399999999999</c:v>
                      </c:pt>
                      <c:pt idx="11">
                        <c:v>135.31800000000001</c:v>
                      </c:pt>
                      <c:pt idx="12">
                        <c:v>155.15100000000001</c:v>
                      </c:pt>
                      <c:pt idx="13">
                        <c:v>170.31800000000001</c:v>
                      </c:pt>
                      <c:pt idx="14">
                        <c:v>187.40100000000001</c:v>
                      </c:pt>
                      <c:pt idx="15">
                        <c:v>205.87299999999999</c:v>
                      </c:pt>
                      <c:pt idx="16">
                        <c:v>240.81800000000001</c:v>
                      </c:pt>
                      <c:pt idx="17">
                        <c:v>222.535</c:v>
                      </c:pt>
                      <c:pt idx="18">
                        <c:v>258.23500000000001</c:v>
                      </c:pt>
                      <c:pt idx="19">
                        <c:v>286.75799999999998</c:v>
                      </c:pt>
                      <c:pt idx="20">
                        <c:v>318.524</c:v>
                      </c:pt>
                      <c:pt idx="21">
                        <c:v>356.32499999999999</c:v>
                      </c:pt>
                      <c:pt idx="22">
                        <c:v>394.61799999999999</c:v>
                      </c:pt>
                      <c:pt idx="23">
                        <c:v>386.78100000000001</c:v>
                      </c:pt>
                      <c:pt idx="24">
                        <c:v>398.08800000000002</c:v>
                      </c:pt>
                      <c:pt idx="25">
                        <c:v>398.23899999999998</c:v>
                      </c:pt>
                      <c:pt idx="26">
                        <c:v>426.673</c:v>
                      </c:pt>
                      <c:pt idx="27">
                        <c:v>447.79399999999998</c:v>
                      </c:pt>
                      <c:pt idx="28">
                        <c:v>474.447</c:v>
                      </c:pt>
                      <c:pt idx="29">
                        <c:v>475.09</c:v>
                      </c:pt>
                      <c:pt idx="30">
                        <c:v>466.23899999999998</c:v>
                      </c:pt>
                      <c:pt idx="31">
                        <c:v>467.14499999999998</c:v>
                      </c:pt>
                      <c:pt idx="32">
                        <c:v>484.70499999999998</c:v>
                      </c:pt>
                      <c:pt idx="33">
                        <c:v>475.572</c:v>
                      </c:pt>
                      <c:pt idx="34">
                        <c:v>487.69600000000003</c:v>
                      </c:pt>
                      <c:pt idx="35">
                        <c:v>504.91500000000002</c:v>
                      </c:pt>
                      <c:pt idx="36">
                        <c:v>524.404</c:v>
                      </c:pt>
                      <c:pt idx="37">
                        <c:v>512.81600000000003</c:v>
                      </c:pt>
                      <c:pt idx="38">
                        <c:v>540.97799999999995</c:v>
                      </c:pt>
                      <c:pt idx="39">
                        <c:v>539.71799999999996</c:v>
                      </c:pt>
                    </c:numCache>
                  </c:numRef>
                </c:val>
                <c:smooth val="0"/>
                <c:extLst xmlns:c15="http://schemas.microsoft.com/office/drawing/2012/chart">
                  <c:ext xmlns:c16="http://schemas.microsoft.com/office/drawing/2014/chart" uri="{C3380CC4-5D6E-409C-BE32-E72D297353CC}">
                    <c16:uniqueId val="{00000036-3FFC-4489-B263-5E83AD435E89}"/>
                  </c:ext>
                </c:extLst>
              </c15:ser>
            </c15:filteredLineSeries>
            <c15:filteredLineSeries>
              <c15:ser>
                <c:idx val="9"/>
                <c:order val="9"/>
                <c:tx>
                  <c:strRef>
                    <c:extLst xmlns:c15="http://schemas.microsoft.com/office/drawing/2012/chart">
                      <c:ext xmlns:c15="http://schemas.microsoft.com/office/drawing/2012/chart" uri="{02D57815-91ED-43cb-92C2-25804820EDAC}">
                        <c15:formulaRef>
                          <c15:sqref>Sheet1!$K$1</c15:sqref>
                        </c15:formulaRef>
                      </c:ext>
                    </c:extLst>
                    <c:strCache>
                      <c:ptCount val="1"/>
                      <c:pt idx="0">
                        <c:v>Switzerland</c:v>
                      </c:pt>
                    </c:strCache>
                  </c:strRef>
                </c:tx>
                <c:spPr>
                  <a:ln w="28575" cap="rnd">
                    <a:solidFill>
                      <a:schemeClr val="accent4">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Sheet1!$A$2:$A$42</c15:sqref>
                        </c15:formulaRef>
                      </c:ext>
                    </c:extLst>
                    <c:numCache>
                      <c:formatCode>General</c:formatCode>
                      <c:ptCount val="4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numCache>
                  </c:numRef>
                </c:cat>
                <c:val>
                  <c:numRef>
                    <c:extLst xmlns:c15="http://schemas.microsoft.com/office/drawing/2012/chart">
                      <c:ext xmlns:c15="http://schemas.microsoft.com/office/drawing/2012/chart" uri="{02D57815-91ED-43cb-92C2-25804820EDAC}">
                        <c15:formulaRef>
                          <c15:sqref>Sheet1!$K$2:$K$42</c15:sqref>
                        </c15:formulaRef>
                      </c:ext>
                    </c:extLst>
                    <c:numCache>
                      <c:formatCode>General</c:formatCode>
                      <c:ptCount val="41"/>
                      <c:pt idx="30">
                        <c:v>626.45299999999997</c:v>
                      </c:pt>
                      <c:pt idx="31">
                        <c:v>638.87</c:v>
                      </c:pt>
                      <c:pt idx="32">
                        <c:v>667.64300000000003</c:v>
                      </c:pt>
                      <c:pt idx="33">
                        <c:v>699.23800000000006</c:v>
                      </c:pt>
                      <c:pt idx="34">
                        <c:v>715.15899999999999</c:v>
                      </c:pt>
                      <c:pt idx="35">
                        <c:v>756.46299999999997</c:v>
                      </c:pt>
                      <c:pt idx="36">
                        <c:v>812.01499999999999</c:v>
                      </c:pt>
                      <c:pt idx="37">
                        <c:v>825.70899999999995</c:v>
                      </c:pt>
                      <c:pt idx="38">
                        <c:v>843.67499999999995</c:v>
                      </c:pt>
                      <c:pt idx="39">
                        <c:v>849.55600000000004</c:v>
                      </c:pt>
                    </c:numCache>
                  </c:numRef>
                </c:val>
                <c:smooth val="0"/>
                <c:extLst xmlns:c15="http://schemas.microsoft.com/office/drawing/2012/chart">
                  <c:ext xmlns:c16="http://schemas.microsoft.com/office/drawing/2014/chart" uri="{C3380CC4-5D6E-409C-BE32-E72D297353CC}">
                    <c16:uniqueId val="{00000037-3FFC-4489-B263-5E83AD435E89}"/>
                  </c:ext>
                </c:extLst>
              </c15:ser>
            </c15:filteredLineSeries>
          </c:ext>
        </c:extLst>
      </c:lineChart>
      <c:catAx>
        <c:axId val="749742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US"/>
          </a:p>
        </c:txPr>
        <c:crossAx val="749735464"/>
        <c:crosses val="autoZero"/>
        <c:auto val="1"/>
        <c:lblAlgn val="ctr"/>
        <c:lblOffset val="100"/>
        <c:noMultiLvlLbl val="0"/>
      </c:catAx>
      <c:valAx>
        <c:axId val="749735464"/>
        <c:scaling>
          <c:orientation val="minMax"/>
          <c:max val="1500"/>
          <c:min val="0"/>
        </c:scaling>
        <c:delete val="0"/>
        <c:axPos val="l"/>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US"/>
          </a:p>
        </c:txPr>
        <c:crossAx val="749742352"/>
        <c:crosses val="autoZero"/>
        <c:crossBetween val="between"/>
      </c:valAx>
      <c:spPr>
        <a:noFill/>
        <a:ln>
          <a:noFill/>
        </a:ln>
        <a:effectLst/>
      </c:spPr>
    </c:plotArea>
    <c:legend>
      <c:legendPos val="r"/>
      <c:layout>
        <c:manualLayout>
          <c:xMode val="edge"/>
          <c:yMode val="edge"/>
          <c:x val="0.82899244428795993"/>
          <c:y val="0.18480426467084213"/>
          <c:w val="0.16253872102369318"/>
          <c:h val="0.54258128957042695"/>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00413350262111E-2"/>
          <c:y val="4.1642122265389464E-2"/>
          <c:w val="0.91852703180903206"/>
          <c:h val="0.84205116835547356"/>
        </c:manualLayout>
      </c:layout>
      <c:barChart>
        <c:barDir val="col"/>
        <c:grouping val="clustered"/>
        <c:varyColors val="0"/>
        <c:ser>
          <c:idx val="0"/>
          <c:order val="0"/>
          <c:tx>
            <c:strRef>
              <c:f>Sheet1!$B$1</c:f>
              <c:strCache>
                <c:ptCount val="1"/>
                <c:pt idx="0">
                  <c:v>Column1</c:v>
                </c:pt>
              </c:strCache>
            </c:strRef>
          </c:tx>
          <c:spPr>
            <a:solidFill>
              <a:schemeClr val="accent1"/>
            </a:solidFill>
            <a:ln>
              <a:noFill/>
            </a:ln>
            <a:effectLst/>
          </c:spPr>
          <c:invertIfNegative val="0"/>
          <c:dPt>
            <c:idx val="0"/>
            <c:invertIfNegative val="0"/>
            <c:bubble3D val="0"/>
            <c:spPr>
              <a:solidFill>
                <a:schemeClr val="bg1">
                  <a:lumMod val="50000"/>
                </a:schemeClr>
              </a:solidFill>
              <a:ln>
                <a:noFill/>
              </a:ln>
              <a:effectLst/>
            </c:spPr>
            <c:extLst>
              <c:ext xmlns:c16="http://schemas.microsoft.com/office/drawing/2014/chart" uri="{C3380CC4-5D6E-409C-BE32-E72D297353CC}">
                <c16:uniqueId val="{00000013-6B54-394A-8B3E-B3B4EFB8F5FB}"/>
              </c:ext>
            </c:extLst>
          </c:dPt>
          <c:dPt>
            <c:idx val="1"/>
            <c:invertIfNegative val="0"/>
            <c:bubble3D val="0"/>
            <c:spPr>
              <a:solidFill>
                <a:schemeClr val="bg1">
                  <a:lumMod val="65000"/>
                </a:schemeClr>
              </a:solidFill>
              <a:ln>
                <a:noFill/>
              </a:ln>
              <a:effectLst/>
            </c:spPr>
            <c:extLst>
              <c:ext xmlns:c16="http://schemas.microsoft.com/office/drawing/2014/chart" uri="{C3380CC4-5D6E-409C-BE32-E72D297353CC}">
                <c16:uniqueId val="{00000003-4B4A-47E2-A623-50641213E7C5}"/>
              </c:ext>
            </c:extLst>
          </c:dPt>
          <c:dPt>
            <c:idx val="2"/>
            <c:invertIfNegative val="0"/>
            <c:bubble3D val="0"/>
            <c:spPr>
              <a:solidFill>
                <a:schemeClr val="bg1">
                  <a:lumMod val="75000"/>
                </a:schemeClr>
              </a:solidFill>
              <a:ln>
                <a:noFill/>
              </a:ln>
              <a:effectLst/>
            </c:spPr>
            <c:extLst>
              <c:ext xmlns:c16="http://schemas.microsoft.com/office/drawing/2014/chart" uri="{C3380CC4-5D6E-409C-BE32-E72D297353CC}">
                <c16:uniqueId val="{00000002-4B4A-47E2-A623-50641213E7C5}"/>
              </c:ext>
            </c:extLst>
          </c:dPt>
          <c:dPt>
            <c:idx val="3"/>
            <c:invertIfNegative val="0"/>
            <c:bubble3D val="0"/>
            <c:spPr>
              <a:solidFill>
                <a:schemeClr val="bg1">
                  <a:lumMod val="85000"/>
                </a:schemeClr>
              </a:solidFill>
              <a:ln>
                <a:noFill/>
              </a:ln>
              <a:effectLst/>
            </c:spPr>
            <c:extLst>
              <c:ext xmlns:c16="http://schemas.microsoft.com/office/drawing/2014/chart" uri="{C3380CC4-5D6E-409C-BE32-E72D297353CC}">
                <c16:uniqueId val="{00000009-4B4A-47E2-A623-50641213E7C5}"/>
              </c:ext>
            </c:extLst>
          </c:dPt>
          <c:dPt>
            <c:idx val="4"/>
            <c:invertIfNegative val="0"/>
            <c:bubble3D val="0"/>
            <c:spPr>
              <a:solidFill>
                <a:schemeClr val="bg1">
                  <a:lumMod val="50000"/>
                </a:schemeClr>
              </a:solidFill>
              <a:ln>
                <a:noFill/>
              </a:ln>
              <a:effectLst/>
            </c:spPr>
            <c:extLst>
              <c:ext xmlns:c16="http://schemas.microsoft.com/office/drawing/2014/chart" uri="{C3380CC4-5D6E-409C-BE32-E72D297353CC}">
                <c16:uniqueId val="{00000004-4B4A-47E2-A623-50641213E7C5}"/>
              </c:ext>
            </c:extLst>
          </c:dPt>
          <c:dPt>
            <c:idx val="5"/>
            <c:invertIfNegative val="0"/>
            <c:bubble3D val="0"/>
            <c:spPr>
              <a:solidFill>
                <a:schemeClr val="bg1">
                  <a:lumMod val="65000"/>
                </a:schemeClr>
              </a:solidFill>
              <a:ln>
                <a:noFill/>
              </a:ln>
              <a:effectLst/>
            </c:spPr>
            <c:extLst>
              <c:ext xmlns:c16="http://schemas.microsoft.com/office/drawing/2014/chart" uri="{C3380CC4-5D6E-409C-BE32-E72D297353CC}">
                <c16:uniqueId val="{00000006-4B4A-47E2-A623-50641213E7C5}"/>
              </c:ext>
            </c:extLst>
          </c:dPt>
          <c:dPt>
            <c:idx val="6"/>
            <c:invertIfNegative val="0"/>
            <c:bubble3D val="0"/>
            <c:spPr>
              <a:solidFill>
                <a:schemeClr val="bg1">
                  <a:lumMod val="75000"/>
                </a:schemeClr>
              </a:solidFill>
              <a:ln>
                <a:noFill/>
              </a:ln>
              <a:effectLst/>
            </c:spPr>
            <c:extLst>
              <c:ext xmlns:c16="http://schemas.microsoft.com/office/drawing/2014/chart" uri="{C3380CC4-5D6E-409C-BE32-E72D297353CC}">
                <c16:uniqueId val="{00000007-4B4A-47E2-A623-50641213E7C5}"/>
              </c:ext>
            </c:extLst>
          </c:dPt>
          <c:dPt>
            <c:idx val="7"/>
            <c:invertIfNegative val="0"/>
            <c:bubble3D val="0"/>
            <c:spPr>
              <a:solidFill>
                <a:schemeClr val="bg1">
                  <a:lumMod val="85000"/>
                </a:schemeClr>
              </a:solidFill>
              <a:ln>
                <a:noFill/>
              </a:ln>
              <a:effectLst/>
            </c:spPr>
            <c:extLst>
              <c:ext xmlns:c16="http://schemas.microsoft.com/office/drawing/2014/chart" uri="{C3380CC4-5D6E-409C-BE32-E72D297353CC}">
                <c16:uniqueId val="{00000005-4B4A-47E2-A623-50641213E7C5}"/>
              </c:ext>
            </c:extLst>
          </c:dPt>
          <c:dPt>
            <c:idx val="8"/>
            <c:invertIfNegative val="0"/>
            <c:bubble3D val="0"/>
            <c:spPr>
              <a:solidFill>
                <a:schemeClr val="bg1">
                  <a:lumMod val="50000"/>
                </a:schemeClr>
              </a:solidFill>
              <a:ln>
                <a:noFill/>
              </a:ln>
              <a:effectLst/>
            </c:spPr>
            <c:extLst>
              <c:ext xmlns:c16="http://schemas.microsoft.com/office/drawing/2014/chart" uri="{C3380CC4-5D6E-409C-BE32-E72D297353CC}">
                <c16:uniqueId val="{00000008-4B4A-47E2-A623-50641213E7C5}"/>
              </c:ext>
            </c:extLst>
          </c:dPt>
          <c:dPt>
            <c:idx val="9"/>
            <c:invertIfNegative val="0"/>
            <c:bubble3D val="0"/>
            <c:spPr>
              <a:solidFill>
                <a:schemeClr val="accent2"/>
              </a:solidFill>
              <a:ln>
                <a:noFill/>
              </a:ln>
              <a:effectLst/>
            </c:spPr>
            <c:extLst>
              <c:ext xmlns:c16="http://schemas.microsoft.com/office/drawing/2014/chart" uri="{C3380CC4-5D6E-409C-BE32-E72D297353CC}">
                <c16:uniqueId val="{0000000B-5125-4D2B-AFC8-C0CFF6033937}"/>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England</c:v>
                </c:pt>
                <c:pt idx="1">
                  <c:v>Australia</c:v>
                </c:pt>
                <c:pt idx="2">
                  <c:v>New Zealand</c:v>
                </c:pt>
                <c:pt idx="3">
                  <c:v>Netherlands</c:v>
                </c:pt>
                <c:pt idx="4">
                  <c:v>Sweden</c:v>
                </c:pt>
                <c:pt idx="5">
                  <c:v>France</c:v>
                </c:pt>
                <c:pt idx="6">
                  <c:v>Germany</c:v>
                </c:pt>
                <c:pt idx="7">
                  <c:v>Spain</c:v>
                </c:pt>
                <c:pt idx="8">
                  <c:v>Canada</c:v>
                </c:pt>
                <c:pt idx="9">
                  <c:v>United States</c:v>
                </c:pt>
              </c:strCache>
            </c:strRef>
          </c:cat>
          <c:val>
            <c:numRef>
              <c:f>Sheet1!$B$2:$B$11</c:f>
              <c:numCache>
                <c:formatCode>"$"#,##0_);[Red]\("$"#,##0\)</c:formatCode>
                <c:ptCount val="10"/>
                <c:pt idx="0">
                  <c:v>484</c:v>
                </c:pt>
                <c:pt idx="1">
                  <c:v>698</c:v>
                </c:pt>
                <c:pt idx="2">
                  <c:v>744</c:v>
                </c:pt>
                <c:pt idx="3">
                  <c:v>956</c:v>
                </c:pt>
                <c:pt idx="4">
                  <c:v>961</c:v>
                </c:pt>
                <c:pt idx="5">
                  <c:v>1084</c:v>
                </c:pt>
                <c:pt idx="6">
                  <c:v>1577</c:v>
                </c:pt>
                <c:pt idx="7">
                  <c:v>1637</c:v>
                </c:pt>
                <c:pt idx="8">
                  <c:v>1738</c:v>
                </c:pt>
                <c:pt idx="9">
                  <c:v>3127</c:v>
                </c:pt>
              </c:numCache>
            </c:numRef>
          </c:val>
          <c:extLst>
            <c:ext xmlns:c16="http://schemas.microsoft.com/office/drawing/2014/chart" uri="{C3380CC4-5D6E-409C-BE32-E72D297353CC}">
              <c16:uniqueId val="{00000000-5125-4D2B-AFC8-C0CFF6033937}"/>
            </c:ext>
          </c:extLst>
        </c:ser>
        <c:dLbls>
          <c:dLblPos val="outEnd"/>
          <c:showLegendKey val="0"/>
          <c:showVal val="1"/>
          <c:showCatName val="0"/>
          <c:showSerName val="0"/>
          <c:showPercent val="0"/>
          <c:showBubbleSize val="0"/>
        </c:dLbls>
        <c:gapWidth val="125"/>
        <c:overlap val="-47"/>
        <c:axId val="1238181584"/>
        <c:axId val="1238189072"/>
      </c:barChart>
      <c:catAx>
        <c:axId val="1238181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US"/>
          </a:p>
        </c:txPr>
        <c:crossAx val="1238189072"/>
        <c:crosses val="autoZero"/>
        <c:auto val="1"/>
        <c:lblAlgn val="ctr"/>
        <c:lblOffset val="100"/>
        <c:noMultiLvlLbl val="0"/>
      </c:catAx>
      <c:valAx>
        <c:axId val="1238189072"/>
        <c:scaling>
          <c:orientation val="minMax"/>
        </c:scaling>
        <c:delete val="0"/>
        <c:axPos val="l"/>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US"/>
          </a:p>
        </c:txPr>
        <c:crossAx val="12381815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514694591747462E-2"/>
          <c:y val="4.0102339820214702E-2"/>
          <c:w val="0.89080393968611071"/>
          <c:h val="0.63288260217660952"/>
        </c:manualLayout>
      </c:layout>
      <c:barChart>
        <c:barDir val="col"/>
        <c:grouping val="clustered"/>
        <c:varyColors val="0"/>
        <c:ser>
          <c:idx val="0"/>
          <c:order val="0"/>
          <c:tx>
            <c:strRef>
              <c:f>Sheet1!$B$8</c:f>
              <c:strCache>
                <c:ptCount val="1"/>
                <c:pt idx="0">
                  <c:v>Total Outpatient Drug Cost</c:v>
                </c:pt>
              </c:strCache>
            </c:strRef>
          </c:tx>
          <c:spPr>
            <a:solidFill>
              <a:schemeClr val="tx2"/>
            </a:solidFill>
            <a:ln>
              <a:solidFill>
                <a:schemeClr val="tx2"/>
              </a:solidFill>
            </a:ln>
            <a:effectLst/>
          </c:spPr>
          <c:invertIfNegative val="0"/>
          <c:dLbls>
            <c:dLbl>
              <c:idx val="0"/>
              <c:layout>
                <c:manualLayout>
                  <c:x val="-7.0861678004535281E-3"/>
                  <c:y val="1.041666666666666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18E-44FB-90B2-DE757FB12A55}"/>
                </c:ext>
              </c:extLst>
            </c:dLbl>
            <c:dLbl>
              <c:idx val="1"/>
              <c:layout>
                <c:manualLayout>
                  <c:x val="-1.417233560090703E-2"/>
                  <c:y val="3.472222222222158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18E-44FB-90B2-DE757FB12A55}"/>
                </c:ext>
              </c:extLst>
            </c:dLbl>
            <c:dLbl>
              <c:idx val="2"/>
              <c:layout>
                <c:manualLayout>
                  <c:x val="-1.5589569160997732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18E-44FB-90B2-DE757FB12A55}"/>
                </c:ext>
              </c:extLst>
            </c:dLbl>
            <c:dLbl>
              <c:idx val="3"/>
              <c:layout>
                <c:manualLayout>
                  <c:x val="-1.5589569160997784E-2"/>
                  <c:y val="-6.944444444444444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18E-44FB-90B2-DE757FB12A55}"/>
                </c:ext>
              </c:extLst>
            </c:dLbl>
            <c:dLbl>
              <c:idx val="4"/>
              <c:layout>
                <c:manualLayout>
                  <c:x val="-1.7006802721088489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18E-44FB-90B2-DE757FB12A55}"/>
                </c:ext>
              </c:extLst>
            </c:dLbl>
            <c:dLbl>
              <c:idx val="5"/>
              <c:layout>
                <c:manualLayout>
                  <c:x val="-1.7006802721088437E-2"/>
                  <c:y val="6.944444444444444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18E-44FB-90B2-DE757FB12A55}"/>
                </c:ext>
              </c:extLst>
            </c:dLbl>
            <c:dLbl>
              <c:idx val="6"/>
              <c:layout>
                <c:manualLayout>
                  <c:x val="-1.4172335600907134E-2"/>
                  <c:y val="6.944444444444444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18E-44FB-90B2-DE757FB12A55}"/>
                </c:ext>
              </c:extLst>
            </c:dLbl>
            <c:dLbl>
              <c:idx val="7"/>
              <c:layout>
                <c:manualLayout>
                  <c:x val="-1.5589569160997836E-2"/>
                  <c:y val="-3.47222222222222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18E-44FB-90B2-DE757FB12A55}"/>
                </c:ext>
              </c:extLst>
            </c:dLbl>
            <c:dLbl>
              <c:idx val="8"/>
              <c:layout>
                <c:manualLayout>
                  <c:x val="-1.4172335600906926E-2"/>
                  <c:y val="6.944444444444444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18E-44FB-90B2-DE757FB12A55}"/>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Sheet1!$A$9:$A$18</c:f>
              <c:strCache>
                <c:ptCount val="10"/>
                <c:pt idx="0">
                  <c:v>England</c:v>
                </c:pt>
                <c:pt idx="1">
                  <c:v>New Zealand</c:v>
                </c:pt>
                <c:pt idx="2">
                  <c:v>Australia</c:v>
                </c:pt>
                <c:pt idx="3">
                  <c:v>Sweden</c:v>
                </c:pt>
                <c:pt idx="4">
                  <c:v>France</c:v>
                </c:pt>
                <c:pt idx="5">
                  <c:v>Spain</c:v>
                </c:pt>
                <c:pt idx="6">
                  <c:v>Netherlands</c:v>
                </c:pt>
                <c:pt idx="7">
                  <c:v>Germany</c:v>
                </c:pt>
                <c:pt idx="8">
                  <c:v>Canada</c:v>
                </c:pt>
                <c:pt idx="9">
                  <c:v>United States</c:v>
                </c:pt>
              </c:strCache>
            </c:strRef>
          </c:cat>
          <c:val>
            <c:numRef>
              <c:f>Sheet1!$B$9:$B$18</c:f>
              <c:numCache>
                <c:formatCode>"$"#,##0_);[Red]\("$"#,##0\)</c:formatCode>
                <c:ptCount val="10"/>
                <c:pt idx="0">
                  <c:v>809</c:v>
                </c:pt>
                <c:pt idx="1">
                  <c:v>1129</c:v>
                </c:pt>
                <c:pt idx="2">
                  <c:v>1388</c:v>
                </c:pt>
                <c:pt idx="3">
                  <c:v>1613</c:v>
                </c:pt>
                <c:pt idx="4">
                  <c:v>2236</c:v>
                </c:pt>
                <c:pt idx="5">
                  <c:v>2203</c:v>
                </c:pt>
                <c:pt idx="6">
                  <c:v>2514</c:v>
                </c:pt>
                <c:pt idx="7">
                  <c:v>3123</c:v>
                </c:pt>
                <c:pt idx="8">
                  <c:v>3331</c:v>
                </c:pt>
                <c:pt idx="9">
                  <c:v>6118</c:v>
                </c:pt>
              </c:numCache>
            </c:numRef>
          </c:val>
          <c:extLst>
            <c:ext xmlns:c16="http://schemas.microsoft.com/office/drawing/2014/chart" uri="{C3380CC4-5D6E-409C-BE32-E72D297353CC}">
              <c16:uniqueId val="{00000000-83F5-4061-BBF0-89E6A028B423}"/>
            </c:ext>
          </c:extLst>
        </c:ser>
        <c:dLbls>
          <c:showLegendKey val="0"/>
          <c:showVal val="1"/>
          <c:showCatName val="0"/>
          <c:showSerName val="0"/>
          <c:showPercent val="0"/>
          <c:showBubbleSize val="0"/>
        </c:dLbls>
        <c:gapWidth val="370"/>
        <c:axId val="446485976"/>
        <c:axId val="446486304"/>
      </c:barChart>
      <c:barChart>
        <c:barDir val="col"/>
        <c:grouping val="clustered"/>
        <c:varyColors val="0"/>
        <c:ser>
          <c:idx val="1"/>
          <c:order val="1"/>
          <c:tx>
            <c:strRef>
              <c:f>Sheet1!$C$8</c:f>
              <c:strCache>
                <c:ptCount val="1"/>
                <c:pt idx="0">
                  <c:v>pad cost</c:v>
                </c:pt>
              </c:strCache>
            </c:strRef>
          </c:tx>
          <c:spPr>
            <a:noFill/>
            <a:ln w="25400">
              <a:noFill/>
            </a:ln>
            <a:effectLst/>
          </c:spPr>
          <c:invertIfNegative val="0"/>
          <c:dLbls>
            <c:delete val="1"/>
          </c:dLbls>
          <c:cat>
            <c:strRef>
              <c:f>Sheet1!$A$9:$A$18</c:f>
              <c:strCache>
                <c:ptCount val="10"/>
                <c:pt idx="0">
                  <c:v>England</c:v>
                </c:pt>
                <c:pt idx="1">
                  <c:v>New Zealand</c:v>
                </c:pt>
                <c:pt idx="2">
                  <c:v>Australia</c:v>
                </c:pt>
                <c:pt idx="3">
                  <c:v>Sweden</c:v>
                </c:pt>
                <c:pt idx="4">
                  <c:v>France</c:v>
                </c:pt>
                <c:pt idx="5">
                  <c:v>Spain</c:v>
                </c:pt>
                <c:pt idx="6">
                  <c:v>Netherlands</c:v>
                </c:pt>
                <c:pt idx="7">
                  <c:v>Germany</c:v>
                </c:pt>
                <c:pt idx="8">
                  <c:v>Canada</c:v>
                </c:pt>
                <c:pt idx="9">
                  <c:v>United States</c:v>
                </c:pt>
              </c:strCache>
            </c:strRef>
          </c:cat>
          <c:val>
            <c:numRef>
              <c:f>Sheet1!$C$9:$C$18</c:f>
              <c:numCache>
                <c:formatCode>General</c:formatCode>
                <c:ptCount val="10"/>
                <c:pt idx="9">
                  <c:v>20</c:v>
                </c:pt>
              </c:numCache>
            </c:numRef>
          </c:val>
          <c:extLst>
            <c:ext xmlns:c16="http://schemas.microsoft.com/office/drawing/2014/chart" uri="{C3380CC4-5D6E-409C-BE32-E72D297353CC}">
              <c16:uniqueId val="{00000001-83F5-4061-BBF0-89E6A028B423}"/>
            </c:ext>
          </c:extLst>
        </c:ser>
        <c:ser>
          <c:idx val="2"/>
          <c:order val="2"/>
          <c:tx>
            <c:strRef>
              <c:f>Sheet1!$D$8</c:f>
              <c:strCache>
                <c:ptCount val="1"/>
                <c:pt idx="0">
                  <c:v>pad drugs</c:v>
                </c:pt>
              </c:strCache>
            </c:strRef>
          </c:tx>
          <c:spPr>
            <a:noFill/>
            <a:ln w="25400">
              <a:noFill/>
            </a:ln>
            <a:effectLst/>
          </c:spPr>
          <c:invertIfNegative val="0"/>
          <c:dLbls>
            <c:delete val="1"/>
          </c:dLbls>
          <c:cat>
            <c:strRef>
              <c:f>Sheet1!$A$9:$A$18</c:f>
              <c:strCache>
                <c:ptCount val="10"/>
                <c:pt idx="0">
                  <c:v>England</c:v>
                </c:pt>
                <c:pt idx="1">
                  <c:v>New Zealand</c:v>
                </c:pt>
                <c:pt idx="2">
                  <c:v>Australia</c:v>
                </c:pt>
                <c:pt idx="3">
                  <c:v>Sweden</c:v>
                </c:pt>
                <c:pt idx="4">
                  <c:v>France</c:v>
                </c:pt>
                <c:pt idx="5">
                  <c:v>Spain</c:v>
                </c:pt>
                <c:pt idx="6">
                  <c:v>Netherlands</c:v>
                </c:pt>
                <c:pt idx="7">
                  <c:v>Germany</c:v>
                </c:pt>
                <c:pt idx="8">
                  <c:v>Canada</c:v>
                </c:pt>
                <c:pt idx="9">
                  <c:v>United States</c:v>
                </c:pt>
              </c:strCache>
            </c:strRef>
          </c:cat>
          <c:val>
            <c:numRef>
              <c:f>Sheet1!$D$9:$D$18</c:f>
              <c:numCache>
                <c:formatCode>General</c:formatCode>
                <c:ptCount val="10"/>
                <c:pt idx="9">
                  <c:v>20</c:v>
                </c:pt>
              </c:numCache>
            </c:numRef>
          </c:val>
          <c:extLst>
            <c:ext xmlns:c16="http://schemas.microsoft.com/office/drawing/2014/chart" uri="{C3380CC4-5D6E-409C-BE32-E72D297353CC}">
              <c16:uniqueId val="{00000002-83F5-4061-BBF0-89E6A028B423}"/>
            </c:ext>
          </c:extLst>
        </c:ser>
        <c:ser>
          <c:idx val="3"/>
          <c:order val="3"/>
          <c:tx>
            <c:strRef>
              <c:f>Sheet1!$E$8</c:f>
              <c:strCache>
                <c:ptCount val="1"/>
                <c:pt idx="0">
                  <c:v>Number of unique drugs prescribed</c:v>
                </c:pt>
              </c:strCache>
            </c:strRef>
          </c:tx>
          <c:spPr>
            <a:solidFill>
              <a:schemeClr val="bg2"/>
            </a:solidFill>
            <a:ln w="25400">
              <a:noFill/>
            </a:ln>
            <a:effectLst/>
          </c:spPr>
          <c:invertIfNegative val="0"/>
          <c:dLbls>
            <c:numFmt formatCode="#,##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Sheet1!$A$9:$A$18</c:f>
              <c:strCache>
                <c:ptCount val="10"/>
                <c:pt idx="0">
                  <c:v>England</c:v>
                </c:pt>
                <c:pt idx="1">
                  <c:v>New Zealand</c:v>
                </c:pt>
                <c:pt idx="2">
                  <c:v>Australia</c:v>
                </c:pt>
                <c:pt idx="3">
                  <c:v>Sweden</c:v>
                </c:pt>
                <c:pt idx="4">
                  <c:v>France</c:v>
                </c:pt>
                <c:pt idx="5">
                  <c:v>Spain</c:v>
                </c:pt>
                <c:pt idx="6">
                  <c:v>Netherlands</c:v>
                </c:pt>
                <c:pt idx="7">
                  <c:v>Germany</c:v>
                </c:pt>
                <c:pt idx="8">
                  <c:v>Canada</c:v>
                </c:pt>
                <c:pt idx="9">
                  <c:v>United States</c:v>
                </c:pt>
              </c:strCache>
            </c:strRef>
          </c:cat>
          <c:val>
            <c:numRef>
              <c:f>Sheet1!$E$9:$E$18</c:f>
              <c:numCache>
                <c:formatCode>General</c:formatCode>
                <c:ptCount val="10"/>
                <c:pt idx="0">
                  <c:v>15.4</c:v>
                </c:pt>
                <c:pt idx="1">
                  <c:v>18.2</c:v>
                </c:pt>
                <c:pt idx="2">
                  <c:v>12.7</c:v>
                </c:pt>
                <c:pt idx="3">
                  <c:v>16.8</c:v>
                </c:pt>
                <c:pt idx="4">
                  <c:v>22.4</c:v>
                </c:pt>
                <c:pt idx="5">
                  <c:v>14.2</c:v>
                </c:pt>
                <c:pt idx="6">
                  <c:v>16.899999999999999</c:v>
                </c:pt>
                <c:pt idx="7">
                  <c:v>14.7</c:v>
                </c:pt>
                <c:pt idx="8">
                  <c:v>17.899999999999999</c:v>
                </c:pt>
                <c:pt idx="9">
                  <c:v>15.8</c:v>
                </c:pt>
              </c:numCache>
            </c:numRef>
          </c:val>
          <c:extLst>
            <c:ext xmlns:c16="http://schemas.microsoft.com/office/drawing/2014/chart" uri="{C3380CC4-5D6E-409C-BE32-E72D297353CC}">
              <c16:uniqueId val="{00000003-83F5-4061-BBF0-89E6A028B423}"/>
            </c:ext>
          </c:extLst>
        </c:ser>
        <c:dLbls>
          <c:showLegendKey val="0"/>
          <c:showVal val="1"/>
          <c:showCatName val="0"/>
          <c:showSerName val="0"/>
          <c:showPercent val="0"/>
          <c:showBubbleSize val="0"/>
        </c:dLbls>
        <c:gapWidth val="100"/>
        <c:overlap val="-10"/>
        <c:axId val="294503616"/>
        <c:axId val="294503288"/>
      </c:barChart>
      <c:catAx>
        <c:axId val="4464859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crossAx val="446486304"/>
        <c:crosses val="autoZero"/>
        <c:auto val="1"/>
        <c:lblAlgn val="ctr"/>
        <c:lblOffset val="100"/>
        <c:noMultiLvlLbl val="0"/>
      </c:catAx>
      <c:valAx>
        <c:axId val="446486304"/>
        <c:scaling>
          <c:orientation val="minMax"/>
        </c:scaling>
        <c:delete val="0"/>
        <c:axPos val="l"/>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crossAx val="446485976"/>
        <c:crosses val="autoZero"/>
        <c:crossBetween val="between"/>
      </c:valAx>
      <c:valAx>
        <c:axId val="294503288"/>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crossAx val="294503616"/>
        <c:crosses val="max"/>
        <c:crossBetween val="between"/>
      </c:valAx>
      <c:catAx>
        <c:axId val="294503616"/>
        <c:scaling>
          <c:orientation val="minMax"/>
        </c:scaling>
        <c:delete val="1"/>
        <c:axPos val="b"/>
        <c:numFmt formatCode="General" sourceLinked="1"/>
        <c:majorTickMark val="out"/>
        <c:minorTickMark val="none"/>
        <c:tickLblPos val="nextTo"/>
        <c:crossAx val="294503288"/>
        <c:crosses val="autoZero"/>
        <c:auto val="1"/>
        <c:lblAlgn val="ctr"/>
        <c:lblOffset val="100"/>
        <c:noMultiLvlLbl val="0"/>
      </c:catAx>
      <c:spPr>
        <a:noFill/>
        <a:ln>
          <a:noFill/>
        </a:ln>
        <a:effectLst/>
      </c:spPr>
    </c:plotArea>
    <c:legend>
      <c:legendPos val="b"/>
      <c:legendEntry>
        <c:idx val="1"/>
        <c:delete val="1"/>
      </c:legendEntry>
      <c:legendEntry>
        <c:idx val="2"/>
        <c:delete val="1"/>
      </c:legendEntry>
      <c:layout>
        <c:manualLayout>
          <c:xMode val="edge"/>
          <c:yMode val="edge"/>
          <c:x val="0.19812054743157106"/>
          <c:y val="0.92612532808398951"/>
          <c:w val="0.60375890513685793"/>
          <c:h val="7.3874671916010493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solidFill>
            <a:schemeClr val="tx1">
              <a:lumMod val="75000"/>
              <a:lumOff val="25000"/>
            </a:schemeClr>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lt"/>
                <a:ea typeface="+mn-ea"/>
                <a:cs typeface="+mn-cs"/>
              </a:defRPr>
            </a:pPr>
            <a:r>
              <a:rPr lang="en-US" sz="1400" b="0" i="1" u="none" strike="noStrike" baseline="0">
                <a:solidFill>
                  <a:schemeClr val="tx1">
                    <a:lumMod val="75000"/>
                    <a:lumOff val="25000"/>
                  </a:schemeClr>
                </a:solidFill>
                <a:effectLst/>
              </a:rPr>
              <a:t>Share of brand-name and generic drugs</a:t>
            </a:r>
            <a:br>
              <a:rPr lang="en-US" sz="1400" b="0" i="1" u="none" strike="noStrike" baseline="0">
                <a:solidFill>
                  <a:schemeClr val="tx1">
                    <a:lumMod val="75000"/>
                    <a:lumOff val="25000"/>
                  </a:schemeClr>
                </a:solidFill>
                <a:effectLst/>
              </a:rPr>
            </a:br>
            <a:r>
              <a:rPr lang="en-US" sz="1400" b="0" i="1" u="none" strike="noStrike" baseline="0">
                <a:solidFill>
                  <a:schemeClr val="tx1">
                    <a:lumMod val="75000"/>
                    <a:lumOff val="25000"/>
                  </a:schemeClr>
                </a:solidFill>
                <a:effectLst/>
              </a:rPr>
              <a:t> in 2018</a:t>
            </a:r>
            <a:endParaRPr lang="en-US" sz="1400" b="0" i="1">
              <a:solidFill>
                <a:schemeClr val="tx1">
                  <a:lumMod val="75000"/>
                  <a:lumOff val="25000"/>
                </a:schemeClr>
              </a:solidFill>
            </a:endParaRPr>
          </a:p>
        </c:rich>
      </c:tx>
      <c:layout>
        <c:manualLayout>
          <c:xMode val="edge"/>
          <c:yMode val="edge"/>
          <c:x val="0.10927828237939419"/>
          <c:y val="2.0052777828530027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lt"/>
              <a:ea typeface="+mn-ea"/>
              <a:cs typeface="+mn-cs"/>
            </a:defRPr>
          </a:pPr>
          <a:endParaRPr lang="en-US"/>
        </a:p>
      </c:txPr>
    </c:title>
    <c:autoTitleDeleted val="0"/>
    <c:plotArea>
      <c:layout>
        <c:manualLayout>
          <c:layoutTarget val="inner"/>
          <c:xMode val="edge"/>
          <c:yMode val="edge"/>
          <c:x val="0.12359362331651889"/>
          <c:y val="0.1514988492773218"/>
          <c:w val="0.87640637668348109"/>
          <c:h val="0.60836563995993054"/>
        </c:manualLayout>
      </c:layout>
      <c:barChart>
        <c:barDir val="col"/>
        <c:grouping val="stacked"/>
        <c:varyColors val="0"/>
        <c:ser>
          <c:idx val="0"/>
          <c:order val="0"/>
          <c:tx>
            <c:strRef>
              <c:f>Sheet1!$B$1</c:f>
              <c:strCache>
                <c:ptCount val="1"/>
                <c:pt idx="0">
                  <c:v>Share of volume, generic drugs</c:v>
                </c:pt>
              </c:strCache>
            </c:strRef>
          </c:tx>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United States</c:v>
                </c:pt>
                <c:pt idx="1">
                  <c:v>All OECD countries, excluding U.S.</c:v>
                </c:pt>
              </c:strCache>
            </c:strRef>
          </c:cat>
          <c:val>
            <c:numRef>
              <c:f>Sheet1!$B$2:$B$3</c:f>
              <c:numCache>
                <c:formatCode>0%</c:formatCode>
                <c:ptCount val="2"/>
                <c:pt idx="0">
                  <c:v>0.84</c:v>
                </c:pt>
                <c:pt idx="1">
                  <c:v>0.35</c:v>
                </c:pt>
              </c:numCache>
            </c:numRef>
          </c:val>
          <c:extLst xmlns:c15="http://schemas.microsoft.com/office/drawing/2012/chart">
            <c:ext xmlns:c16="http://schemas.microsoft.com/office/drawing/2014/chart" uri="{C3380CC4-5D6E-409C-BE32-E72D297353CC}">
              <c16:uniqueId val="{00000000-5BC7-4926-B294-80B8AEFD1F25}"/>
            </c:ext>
          </c:extLst>
        </c:ser>
        <c:ser>
          <c:idx val="1"/>
          <c:order val="1"/>
          <c:tx>
            <c:strRef>
              <c:f>Sheet1!$C$1</c:f>
              <c:strCache>
                <c:ptCount val="1"/>
                <c:pt idx="0">
                  <c:v>Share of volume, brand-name drugs</c:v>
                </c:pt>
              </c:strCache>
            </c:strRef>
          </c:tx>
          <c:spPr>
            <a:solidFill>
              <a:schemeClr val="bg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United States</c:v>
                </c:pt>
                <c:pt idx="1">
                  <c:v>All OECD countries, excluding U.S.</c:v>
                </c:pt>
              </c:strCache>
            </c:strRef>
          </c:cat>
          <c:val>
            <c:numRef>
              <c:f>Sheet1!$C$2:$C$3</c:f>
              <c:numCache>
                <c:formatCode>0%</c:formatCode>
                <c:ptCount val="2"/>
                <c:pt idx="0">
                  <c:v>0.16</c:v>
                </c:pt>
                <c:pt idx="1">
                  <c:v>0.65</c:v>
                </c:pt>
              </c:numCache>
            </c:numRef>
          </c:val>
          <c:extLst>
            <c:ext xmlns:c16="http://schemas.microsoft.com/office/drawing/2014/chart" uri="{C3380CC4-5D6E-409C-BE32-E72D297353CC}">
              <c16:uniqueId val="{00000001-5BC7-4926-B294-80B8AEFD1F25}"/>
            </c:ext>
          </c:extLst>
        </c:ser>
        <c:dLbls>
          <c:showLegendKey val="0"/>
          <c:showVal val="1"/>
          <c:showCatName val="0"/>
          <c:showSerName val="0"/>
          <c:showPercent val="0"/>
          <c:showBubbleSize val="0"/>
        </c:dLbls>
        <c:gapWidth val="83"/>
        <c:overlap val="100"/>
        <c:axId val="799105448"/>
        <c:axId val="799102824"/>
        <c:extLst/>
      </c:barChart>
      <c:catAx>
        <c:axId val="799105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US"/>
          </a:p>
        </c:txPr>
        <c:crossAx val="799102824"/>
        <c:crosses val="autoZero"/>
        <c:auto val="1"/>
        <c:lblAlgn val="ctr"/>
        <c:lblOffset val="100"/>
        <c:noMultiLvlLbl val="0"/>
      </c:catAx>
      <c:valAx>
        <c:axId val="799102824"/>
        <c:scaling>
          <c:orientation val="minMax"/>
          <c:max val="1"/>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US"/>
          </a:p>
        </c:txPr>
        <c:crossAx val="799105448"/>
        <c:crosses val="autoZero"/>
        <c:crossBetween val="between"/>
        <c:majorUnit val="0.2"/>
      </c:valAx>
      <c:spPr>
        <a:noFill/>
        <a:ln>
          <a:noFill/>
        </a:ln>
        <a:effectLst/>
      </c:spPr>
    </c:plotArea>
    <c:legend>
      <c:legendPos val="b"/>
      <c:layout>
        <c:manualLayout>
          <c:xMode val="edge"/>
          <c:yMode val="edge"/>
          <c:x val="0.17997008878586493"/>
          <c:y val="0.86830264852307582"/>
          <c:w val="0.66337560696196474"/>
          <c:h val="8.8727113272931382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lt"/>
                <a:ea typeface="+mn-ea"/>
                <a:cs typeface="+mn-cs"/>
              </a:defRPr>
            </a:pPr>
            <a:r>
              <a:rPr lang="en-US" sz="1400" b="0" i="1" u="none" strike="noStrike" baseline="0">
                <a:solidFill>
                  <a:schemeClr val="tx1">
                    <a:lumMod val="75000"/>
                    <a:lumOff val="25000"/>
                  </a:schemeClr>
                </a:solidFill>
                <a:effectLst/>
              </a:rPr>
              <a:t>U.S. generic drug prices in 2018 as a percentage of prices in other countries</a:t>
            </a:r>
            <a:endParaRPr lang="en-US" sz="1400" b="0" i="1">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75000"/>
                  <a:lumOff val="25000"/>
                </a:schemeClr>
              </a:solidFill>
              <a:latin typeface="+mn-lt"/>
              <a:ea typeface="+mn-ea"/>
              <a:cs typeface="+mn-cs"/>
            </a:defRPr>
          </a:pPr>
          <a:endParaRPr lang="en-US"/>
        </a:p>
      </c:txPr>
    </c:title>
    <c:autoTitleDeleted val="0"/>
    <c:plotArea>
      <c:layout>
        <c:manualLayout>
          <c:layoutTarget val="inner"/>
          <c:xMode val="edge"/>
          <c:yMode val="edge"/>
          <c:x val="0.12359362331651889"/>
          <c:y val="0.19142815848741138"/>
          <c:w val="0.87640637668348109"/>
          <c:h val="0.68313331434002056"/>
        </c:manualLayout>
      </c:layout>
      <c:barChart>
        <c:barDir val="col"/>
        <c:grouping val="clustered"/>
        <c:varyColors val="0"/>
        <c:ser>
          <c:idx val="0"/>
          <c:order val="0"/>
          <c:tx>
            <c:strRef>
              <c:f>Sheet1!$B$1</c:f>
              <c:strCache>
                <c:ptCount val="1"/>
                <c:pt idx="0">
                  <c:v>United States</c:v>
                </c:pt>
              </c:strCache>
            </c:strRef>
          </c:tx>
          <c:spPr>
            <a:solidFill>
              <a:schemeClr val="accent2"/>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1-52C2-4929-9A6D-E3451DF461A2}"/>
              </c:ext>
            </c:extLst>
          </c:dPt>
          <c:dPt>
            <c:idx val="1"/>
            <c:invertIfNegative val="0"/>
            <c:bubble3D val="0"/>
            <c:spPr>
              <a:solidFill>
                <a:schemeClr val="bg1">
                  <a:lumMod val="50000"/>
                </a:schemeClr>
              </a:solidFill>
              <a:ln>
                <a:noFill/>
              </a:ln>
              <a:effectLst/>
            </c:spPr>
            <c:extLst>
              <c:ext xmlns:c16="http://schemas.microsoft.com/office/drawing/2014/chart" uri="{C3380CC4-5D6E-409C-BE32-E72D297353CC}">
                <c16:uniqueId val="{00000006-52C2-4929-9A6D-E3451DF461A2}"/>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United States</c:v>
                </c:pt>
                <c:pt idx="1">
                  <c:v>All OECD countries, excluding U.S. </c:v>
                </c:pt>
              </c:strCache>
            </c:strRef>
          </c:cat>
          <c:val>
            <c:numRef>
              <c:f>Sheet1!$B$2:$B$3</c:f>
              <c:numCache>
                <c:formatCode>General</c:formatCode>
                <c:ptCount val="2"/>
                <c:pt idx="0">
                  <c:v>0.84</c:v>
                </c:pt>
                <c:pt idx="1">
                  <c:v>1</c:v>
                </c:pt>
              </c:numCache>
            </c:numRef>
          </c:val>
          <c:extLst>
            <c:ext xmlns:c16="http://schemas.microsoft.com/office/drawing/2014/chart" uri="{C3380CC4-5D6E-409C-BE32-E72D297353CC}">
              <c16:uniqueId val="{00000002-52C2-4929-9A6D-E3451DF461A2}"/>
            </c:ext>
          </c:extLst>
        </c:ser>
        <c:dLbls>
          <c:showLegendKey val="0"/>
          <c:showVal val="0"/>
          <c:showCatName val="0"/>
          <c:showSerName val="0"/>
          <c:showPercent val="0"/>
          <c:showBubbleSize val="0"/>
        </c:dLbls>
        <c:gapWidth val="83"/>
        <c:overlap val="1"/>
        <c:axId val="605755544"/>
        <c:axId val="605750624"/>
        <c:extLst/>
      </c:barChart>
      <c:catAx>
        <c:axId val="605755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US"/>
          </a:p>
        </c:txPr>
        <c:crossAx val="605750624"/>
        <c:crosses val="autoZero"/>
        <c:auto val="1"/>
        <c:lblAlgn val="ctr"/>
        <c:lblOffset val="100"/>
        <c:noMultiLvlLbl val="0"/>
      </c:catAx>
      <c:valAx>
        <c:axId val="605750624"/>
        <c:scaling>
          <c:orientation val="minMax"/>
          <c:max val="1"/>
          <c:min val="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US"/>
          </a:p>
        </c:txPr>
        <c:crossAx val="605755544"/>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4830921160261474E-2"/>
          <c:y val="4.2251131157305173E-2"/>
          <c:w val="0.94811171659944948"/>
          <c:h val="0.85978375620527903"/>
        </c:manualLayout>
      </c:layout>
      <c:barChart>
        <c:barDir val="col"/>
        <c:grouping val="clustered"/>
        <c:varyColors val="0"/>
        <c:ser>
          <c:idx val="0"/>
          <c:order val="0"/>
          <c:tx>
            <c:strRef>
              <c:f>Sheet1!$B$1</c:f>
              <c:strCache>
                <c:ptCount val="1"/>
                <c:pt idx="0">
                  <c:v>Series 1</c:v>
                </c:pt>
              </c:strCache>
            </c:strRef>
          </c:tx>
          <c:spPr>
            <a:solidFill>
              <a:schemeClr val="accent2"/>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0-FBF1-45C1-85B3-240AC2722FAC}"/>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All</c:v>
                </c:pt>
                <c:pt idx="1">
                  <c:v>Australia</c:v>
                </c:pt>
                <c:pt idx="2">
                  <c:v>France</c:v>
                </c:pt>
                <c:pt idx="3">
                  <c:v>United Kingdom</c:v>
                </c:pt>
                <c:pt idx="4">
                  <c:v>Japan</c:v>
                </c:pt>
                <c:pt idx="5">
                  <c:v>Canada</c:v>
                </c:pt>
                <c:pt idx="6">
                  <c:v>Germany</c:v>
                </c:pt>
              </c:strCache>
            </c:strRef>
          </c:cat>
          <c:val>
            <c:numRef>
              <c:f>Sheet1!$B$2:$B$8</c:f>
              <c:numCache>
                <c:formatCode>General</c:formatCode>
                <c:ptCount val="7"/>
                <c:pt idx="0">
                  <c:v>344</c:v>
                </c:pt>
                <c:pt idx="1">
                  <c:v>393</c:v>
                </c:pt>
                <c:pt idx="2">
                  <c:v>349</c:v>
                </c:pt>
                <c:pt idx="3">
                  <c:v>349</c:v>
                </c:pt>
                <c:pt idx="4">
                  <c:v>307</c:v>
                </c:pt>
                <c:pt idx="5">
                  <c:v>294</c:v>
                </c:pt>
                <c:pt idx="6">
                  <c:v>280</c:v>
                </c:pt>
              </c:numCache>
            </c:numRef>
          </c:val>
          <c:extLst>
            <c:ext xmlns:c16="http://schemas.microsoft.com/office/drawing/2014/chart" uri="{C3380CC4-5D6E-409C-BE32-E72D297353CC}">
              <c16:uniqueId val="{00000000-37CD-496E-84FE-B62D8E2E12CB}"/>
            </c:ext>
          </c:extLst>
        </c:ser>
        <c:ser>
          <c:idx val="1"/>
          <c:order val="1"/>
          <c:tx>
            <c:strRef>
              <c:f>Sheet1!$C$1</c:f>
              <c:strCache>
                <c:ptCount val="1"/>
                <c:pt idx="0">
                  <c:v>Column1</c:v>
                </c:pt>
              </c:strCache>
            </c:strRef>
          </c:tx>
          <c:spPr>
            <a:solidFill>
              <a:schemeClr val="bg1">
                <a:lumMod val="50000"/>
              </a:schemeClr>
            </a:solidFill>
            <a:ln>
              <a:noFill/>
            </a:ln>
            <a:effectLst/>
          </c:spPr>
          <c:invertIfNegative val="0"/>
          <c:dPt>
            <c:idx val="1"/>
            <c:invertIfNegative val="0"/>
            <c:bubble3D val="0"/>
            <c:spPr>
              <a:solidFill>
                <a:schemeClr val="bg1">
                  <a:lumMod val="50000"/>
                </a:schemeClr>
              </a:solidFill>
              <a:ln>
                <a:noFill/>
              </a:ln>
              <a:effectLst/>
            </c:spPr>
            <c:extLst>
              <c:ext xmlns:c16="http://schemas.microsoft.com/office/drawing/2014/chart" uri="{C3380CC4-5D6E-409C-BE32-E72D297353CC}">
                <c16:uniqueId val="{00000004-4973-424A-8099-2578806A1175}"/>
              </c:ext>
            </c:extLst>
          </c:dPt>
          <c:dPt>
            <c:idx val="2"/>
            <c:invertIfNegative val="0"/>
            <c:bubble3D val="0"/>
            <c:spPr>
              <a:solidFill>
                <a:schemeClr val="bg1">
                  <a:lumMod val="50000"/>
                </a:schemeClr>
              </a:solidFill>
              <a:ln>
                <a:noFill/>
              </a:ln>
              <a:effectLst/>
            </c:spPr>
            <c:extLst>
              <c:ext xmlns:c16="http://schemas.microsoft.com/office/drawing/2014/chart" uri="{C3380CC4-5D6E-409C-BE32-E72D297353CC}">
                <c16:uniqueId val="{00000005-4973-424A-8099-2578806A1175}"/>
              </c:ext>
            </c:extLst>
          </c:dPt>
          <c:dPt>
            <c:idx val="3"/>
            <c:invertIfNegative val="0"/>
            <c:bubble3D val="0"/>
            <c:spPr>
              <a:solidFill>
                <a:schemeClr val="bg1">
                  <a:lumMod val="50000"/>
                </a:schemeClr>
              </a:solidFill>
              <a:ln>
                <a:noFill/>
              </a:ln>
              <a:effectLst/>
            </c:spPr>
            <c:extLst>
              <c:ext xmlns:c16="http://schemas.microsoft.com/office/drawing/2014/chart" uri="{C3380CC4-5D6E-409C-BE32-E72D297353CC}">
                <c16:uniqueId val="{00000006-4973-424A-8099-2578806A1175}"/>
              </c:ext>
            </c:extLst>
          </c:dPt>
          <c:dPt>
            <c:idx val="4"/>
            <c:invertIfNegative val="0"/>
            <c:bubble3D val="0"/>
            <c:spPr>
              <a:solidFill>
                <a:schemeClr val="bg1">
                  <a:lumMod val="50000"/>
                </a:schemeClr>
              </a:solidFill>
              <a:ln>
                <a:noFill/>
              </a:ln>
              <a:effectLst/>
            </c:spPr>
            <c:extLst>
              <c:ext xmlns:c16="http://schemas.microsoft.com/office/drawing/2014/chart" uri="{C3380CC4-5D6E-409C-BE32-E72D297353CC}">
                <c16:uniqueId val="{00000007-4973-424A-8099-2578806A1175}"/>
              </c:ext>
            </c:extLst>
          </c:dPt>
          <c:dPt>
            <c:idx val="5"/>
            <c:invertIfNegative val="0"/>
            <c:bubble3D val="0"/>
            <c:spPr>
              <a:solidFill>
                <a:schemeClr val="bg1">
                  <a:lumMod val="50000"/>
                </a:schemeClr>
              </a:solidFill>
              <a:ln>
                <a:noFill/>
              </a:ln>
              <a:effectLst/>
            </c:spPr>
            <c:extLst>
              <c:ext xmlns:c16="http://schemas.microsoft.com/office/drawing/2014/chart" uri="{C3380CC4-5D6E-409C-BE32-E72D297353CC}">
                <c16:uniqueId val="{00000003-4973-424A-8099-2578806A1175}"/>
              </c:ext>
            </c:extLst>
          </c:dPt>
          <c:dPt>
            <c:idx val="6"/>
            <c:invertIfNegative val="0"/>
            <c:bubble3D val="0"/>
            <c:spPr>
              <a:solidFill>
                <a:schemeClr val="bg1">
                  <a:lumMod val="50000"/>
                </a:schemeClr>
              </a:solidFill>
              <a:ln>
                <a:noFill/>
              </a:ln>
              <a:effectLst/>
            </c:spPr>
            <c:extLst>
              <c:ext xmlns:c16="http://schemas.microsoft.com/office/drawing/2014/chart" uri="{C3380CC4-5D6E-409C-BE32-E72D297353CC}">
                <c16:uniqueId val="{00000008-4973-424A-8099-2578806A1175}"/>
              </c:ext>
            </c:extLst>
          </c:dPt>
          <c:cat>
            <c:strRef>
              <c:f>Sheet1!$A$2:$A$8</c:f>
              <c:strCache>
                <c:ptCount val="7"/>
                <c:pt idx="0">
                  <c:v>All</c:v>
                </c:pt>
                <c:pt idx="1">
                  <c:v>Australia</c:v>
                </c:pt>
                <c:pt idx="2">
                  <c:v>France</c:v>
                </c:pt>
                <c:pt idx="3">
                  <c:v>United Kingdom</c:v>
                </c:pt>
                <c:pt idx="4">
                  <c:v>Japan</c:v>
                </c:pt>
                <c:pt idx="5">
                  <c:v>Canada</c:v>
                </c:pt>
                <c:pt idx="6">
                  <c:v>Germany</c:v>
                </c:pt>
              </c:strCache>
            </c:strRef>
          </c:cat>
          <c:val>
            <c:numRef>
              <c:f>Sheet1!$C$2:$C$8</c:f>
              <c:numCache>
                <c:formatCode>General</c:formatCode>
                <c:ptCount val="7"/>
                <c:pt idx="0">
                  <c:v>100</c:v>
                </c:pt>
                <c:pt idx="1">
                  <c:v>100</c:v>
                </c:pt>
                <c:pt idx="2">
                  <c:v>100</c:v>
                </c:pt>
                <c:pt idx="3">
                  <c:v>100</c:v>
                </c:pt>
                <c:pt idx="4">
                  <c:v>100</c:v>
                </c:pt>
                <c:pt idx="5">
                  <c:v>100</c:v>
                </c:pt>
                <c:pt idx="6">
                  <c:v>100</c:v>
                </c:pt>
              </c:numCache>
            </c:numRef>
          </c:val>
          <c:extLst>
            <c:ext xmlns:c16="http://schemas.microsoft.com/office/drawing/2014/chart" uri="{C3380CC4-5D6E-409C-BE32-E72D297353CC}">
              <c16:uniqueId val="{00000003-A245-4349-8B1B-E27AE0DB0AC7}"/>
            </c:ext>
          </c:extLst>
        </c:ser>
        <c:dLbls>
          <c:showLegendKey val="0"/>
          <c:showVal val="0"/>
          <c:showCatName val="0"/>
          <c:showSerName val="0"/>
          <c:showPercent val="0"/>
          <c:showBubbleSize val="0"/>
        </c:dLbls>
        <c:gapWidth val="219"/>
        <c:overlap val="-27"/>
        <c:axId val="605755544"/>
        <c:axId val="605750624"/>
        <c:extLst/>
      </c:barChart>
      <c:catAx>
        <c:axId val="605755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US"/>
          </a:p>
        </c:txPr>
        <c:crossAx val="605750624"/>
        <c:crosses val="autoZero"/>
        <c:auto val="1"/>
        <c:lblAlgn val="ctr"/>
        <c:lblOffset val="100"/>
        <c:noMultiLvlLbl val="0"/>
      </c:catAx>
      <c:valAx>
        <c:axId val="60575062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US"/>
          </a:p>
        </c:txPr>
        <c:crossAx val="6057555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596736164095359E-2"/>
          <c:y val="2.3444915590161795E-2"/>
          <c:w val="0.94744342856698294"/>
          <c:h val="0.90120117160298341"/>
        </c:manualLayout>
      </c:layout>
      <c:lineChart>
        <c:grouping val="standard"/>
        <c:varyColors val="0"/>
        <c:ser>
          <c:idx val="0"/>
          <c:order val="0"/>
          <c:tx>
            <c:strRef>
              <c:f>Sheet1!$B$1</c:f>
              <c:strCache>
                <c:ptCount val="1"/>
                <c:pt idx="0">
                  <c:v>Lower income</c:v>
                </c:pt>
              </c:strCache>
            </c:strRef>
          </c:tx>
          <c:spPr>
            <a:ln w="28575" cap="rnd">
              <a:noFill/>
              <a:round/>
            </a:ln>
            <a:effectLst/>
          </c:spPr>
          <c:marker>
            <c:symbol val="circle"/>
            <c:size val="12"/>
            <c:spPr>
              <a:solidFill>
                <a:schemeClr val="bg2"/>
              </a:solidFill>
              <a:ln w="9525">
                <a:noFill/>
              </a:ln>
              <a:effectLst/>
            </c:spPr>
          </c:marker>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United States</c:v>
                </c:pt>
                <c:pt idx="1">
                  <c:v>Australia</c:v>
                </c:pt>
                <c:pt idx="2">
                  <c:v>Canada</c:v>
                </c:pt>
                <c:pt idx="3">
                  <c:v>Germany</c:v>
                </c:pt>
                <c:pt idx="4">
                  <c:v>France</c:v>
                </c:pt>
                <c:pt idx="5">
                  <c:v>United Kingdom</c:v>
                </c:pt>
              </c:strCache>
            </c:strRef>
          </c:cat>
          <c:val>
            <c:numRef>
              <c:f>Sheet1!$B$2:$B$7</c:f>
              <c:numCache>
                <c:formatCode>0</c:formatCode>
                <c:ptCount val="6"/>
                <c:pt idx="0">
                  <c:v>0.5</c:v>
                </c:pt>
                <c:pt idx="1">
                  <c:v>0.24</c:v>
                </c:pt>
                <c:pt idx="2">
                  <c:v>0.21</c:v>
                </c:pt>
                <c:pt idx="3">
                  <c:v>0.15</c:v>
                </c:pt>
                <c:pt idx="4">
                  <c:v>0.14000000000000001</c:v>
                </c:pt>
                <c:pt idx="5">
                  <c:v>0.12</c:v>
                </c:pt>
              </c:numCache>
            </c:numRef>
          </c:val>
          <c:smooth val="0"/>
          <c:extLst>
            <c:ext xmlns:c16="http://schemas.microsoft.com/office/drawing/2014/chart" uri="{C3380CC4-5D6E-409C-BE32-E72D297353CC}">
              <c16:uniqueId val="{00000000-8374-4815-968C-5647CB6FF198}"/>
            </c:ext>
          </c:extLst>
        </c:ser>
        <c:ser>
          <c:idx val="1"/>
          <c:order val="1"/>
          <c:tx>
            <c:strRef>
              <c:f>Sheet1!$C$1</c:f>
              <c:strCache>
                <c:ptCount val="1"/>
                <c:pt idx="0">
                  <c:v>Higher income</c:v>
                </c:pt>
              </c:strCache>
            </c:strRef>
          </c:tx>
          <c:spPr>
            <a:ln w="25400" cap="rnd">
              <a:noFill/>
              <a:round/>
            </a:ln>
            <a:effectLst/>
          </c:spPr>
          <c:marker>
            <c:symbol val="circle"/>
            <c:size val="12"/>
            <c:spPr>
              <a:solidFill>
                <a:schemeClr val="tx2"/>
              </a:solidFill>
              <a:ln w="9525">
                <a:noFill/>
              </a:ln>
              <a:effectLst/>
            </c:spPr>
          </c:marker>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2">
                        <a:lumMod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United States</c:v>
                </c:pt>
                <c:pt idx="1">
                  <c:v>Australia</c:v>
                </c:pt>
                <c:pt idx="2">
                  <c:v>Canada</c:v>
                </c:pt>
                <c:pt idx="3">
                  <c:v>Germany</c:v>
                </c:pt>
                <c:pt idx="4">
                  <c:v>France</c:v>
                </c:pt>
                <c:pt idx="5">
                  <c:v>United Kingdom</c:v>
                </c:pt>
              </c:strCache>
            </c:strRef>
          </c:cat>
          <c:val>
            <c:numRef>
              <c:f>Sheet1!$C$2:$C$7</c:f>
              <c:numCache>
                <c:formatCode>0</c:formatCode>
                <c:ptCount val="6"/>
                <c:pt idx="0">
                  <c:v>0.27</c:v>
                </c:pt>
                <c:pt idx="1">
                  <c:v>0.19</c:v>
                </c:pt>
                <c:pt idx="2">
                  <c:v>7.0000000000000007E-2</c:v>
                </c:pt>
                <c:pt idx="3">
                  <c:v>0.09</c:v>
                </c:pt>
                <c:pt idx="4">
                  <c:v>0.06</c:v>
                </c:pt>
                <c:pt idx="5">
                  <c:v>7.0000000000000007E-2</c:v>
                </c:pt>
              </c:numCache>
            </c:numRef>
          </c:val>
          <c:smooth val="0"/>
          <c:extLst>
            <c:ext xmlns:c16="http://schemas.microsoft.com/office/drawing/2014/chart" uri="{C3380CC4-5D6E-409C-BE32-E72D297353CC}">
              <c16:uniqueId val="{00000001-8374-4815-968C-5647CB6FF198}"/>
            </c:ext>
          </c:extLst>
        </c:ser>
        <c:dLbls>
          <c:showLegendKey val="0"/>
          <c:showVal val="0"/>
          <c:showCatName val="0"/>
          <c:showSerName val="0"/>
          <c:showPercent val="0"/>
          <c:showBubbleSize val="0"/>
        </c:dLbls>
        <c:dropLines>
          <c:spPr>
            <a:ln w="25400" cap="flat" cmpd="sng" algn="ctr">
              <a:solidFill>
                <a:schemeClr val="tx1">
                  <a:lumMod val="20000"/>
                  <a:lumOff val="80000"/>
                </a:schemeClr>
              </a:solidFill>
              <a:round/>
            </a:ln>
            <a:effectLst/>
          </c:spPr>
        </c:dropLines>
        <c:marker val="1"/>
        <c:smooth val="0"/>
        <c:axId val="318772320"/>
        <c:axId val="318775760"/>
      </c:lineChart>
      <c:catAx>
        <c:axId val="318772320"/>
        <c:scaling>
          <c:orientation val="minMax"/>
        </c:scaling>
        <c:delete val="0"/>
        <c:axPos val="b"/>
        <c:numFmt formatCode="General" sourceLinked="1"/>
        <c:majorTickMark val="none"/>
        <c:minorTickMark val="none"/>
        <c:tickLblPos val="nextTo"/>
        <c:spPr>
          <a:noFill/>
          <a:ln w="9525" cap="flat" cmpd="sng" algn="ctr">
            <a:solidFill>
              <a:schemeClr val="tx1">
                <a:lumMod val="65000"/>
                <a:lumOff val="35000"/>
              </a:schemeClr>
            </a:solidFill>
            <a:round/>
          </a:ln>
          <a:effectLst/>
        </c:spPr>
        <c:txPr>
          <a:bodyPr rot="0" spcFirstLastPara="1" vertOverflow="ellipsis"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crossAx val="318775760"/>
        <c:crosses val="autoZero"/>
        <c:auto val="1"/>
        <c:lblAlgn val="ctr"/>
        <c:lblOffset val="100"/>
        <c:tickMarkSkip val="1"/>
        <c:noMultiLvlLbl val="0"/>
      </c:catAx>
      <c:valAx>
        <c:axId val="318775760"/>
        <c:scaling>
          <c:orientation val="minMax"/>
          <c:max val="0.60000000000000009"/>
          <c:min val="0"/>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crossAx val="318772320"/>
        <c:crosses val="autoZero"/>
        <c:crossBetween val="between"/>
      </c:valAx>
      <c:spPr>
        <a:noFill/>
        <a:ln>
          <a:noFill/>
        </a:ln>
        <a:effectLst/>
      </c:spPr>
    </c:plotArea>
    <c:legend>
      <c:legendPos val="t"/>
      <c:layout>
        <c:manualLayout>
          <c:xMode val="edge"/>
          <c:yMode val="edge"/>
          <c:x val="0.35076727984222628"/>
          <c:y val="0.11125813034051781"/>
          <c:w val="0.2984654403155475"/>
          <c:h val="5.7369297448070726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a:latin typeface="Suisse Int'l Bold" panose="020B0804000000000000" pitchFamily="34" charset="77"/>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Suisse Int'l Bold" panose="020B0804000000000000" pitchFamily="34" charset="77"/>
              </a:rPr>
              <a:t>11/17/2021</a:t>
            </a:fld>
            <a:endParaRPr lang="en-US" b="1">
              <a:latin typeface="Suisse Int'l Bold" panose="020B0804000000000000" pitchFamily="34" charset="77"/>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a:latin typeface="Suisse Int'l Bold" panose="020B0804000000000000" pitchFamily="34" charset="77"/>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Suisse Int'l Bold" panose="020B0804000000000000" pitchFamily="34" charset="77"/>
              </a:rPr>
              <a:t>‹#›</a:t>
            </a:fld>
            <a:endParaRPr lang="en-US" b="1">
              <a:latin typeface="Suisse Int'l Bold" panose="020B0804000000000000" pitchFamily="34" charset="77"/>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Suisse Int'l Bold" panose="020B0804000000000000" pitchFamily="34" charset="77"/>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Suisse Int'l Bold" panose="020B0804000000000000" pitchFamily="34" charset="77"/>
              </a:defRPr>
            </a:lvl1pPr>
          </a:lstStyle>
          <a:p>
            <a:fld id="{03A1D146-B4E0-1741-B9EE-9789392EFCC4}" type="datetimeFigureOut">
              <a:rPr lang="en-US" smtClean="0"/>
              <a:pPr/>
              <a:t>11/17/2021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Suisse Int'l Bold" panose="020B0804000000000000" pitchFamily="34" charset="77"/>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Suisse Int'l Bold" panose="020B0804000000000000" pitchFamily="34" charset="77"/>
              </a:defRPr>
            </a:lvl1pPr>
          </a:lstStyle>
          <a:p>
            <a:fld id="{97863621-2E60-B848-8968-B0341E26A312}" type="slidenum">
              <a:rPr lang="en-US" smtClean="0"/>
              <a:pPr/>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Suisse Int'l Bold" panose="020B0804000000000000" pitchFamily="34" charset="77"/>
        <a:ea typeface="+mn-ea"/>
        <a:cs typeface="+mn-cs"/>
      </a:defRPr>
    </a:lvl1pPr>
    <a:lvl2pPr marL="609585" algn="l" defTabSz="609585" rtl="0" eaLnBrk="1" latinLnBrk="0" hangingPunct="1">
      <a:defRPr sz="1600" b="1" i="0" kern="1200">
        <a:solidFill>
          <a:schemeClr val="tx1"/>
        </a:solidFill>
        <a:latin typeface="Suisse Int'l Bold" panose="020B0804000000000000" pitchFamily="34" charset="77"/>
        <a:ea typeface="+mn-ea"/>
        <a:cs typeface="+mn-cs"/>
      </a:defRPr>
    </a:lvl2pPr>
    <a:lvl3pPr marL="1219170" algn="l" defTabSz="609585" rtl="0" eaLnBrk="1" latinLnBrk="0" hangingPunct="1">
      <a:defRPr sz="1600" b="1" i="0" kern="1200">
        <a:solidFill>
          <a:schemeClr val="tx1"/>
        </a:solidFill>
        <a:latin typeface="Suisse Int'l Bold" panose="020B0804000000000000" pitchFamily="34" charset="77"/>
        <a:ea typeface="+mn-ea"/>
        <a:cs typeface="+mn-cs"/>
      </a:defRPr>
    </a:lvl3pPr>
    <a:lvl4pPr marL="1828754" algn="l" defTabSz="609585" rtl="0" eaLnBrk="1" latinLnBrk="0" hangingPunct="1">
      <a:defRPr sz="1600" b="1" i="0" kern="1200">
        <a:solidFill>
          <a:schemeClr val="tx1"/>
        </a:solidFill>
        <a:latin typeface="Suisse Int'l Bold" panose="020B0804000000000000" pitchFamily="34" charset="77"/>
        <a:ea typeface="+mn-ea"/>
        <a:cs typeface="+mn-cs"/>
      </a:defRPr>
    </a:lvl4pPr>
    <a:lvl5pPr marL="2438339" algn="l" defTabSz="609585" rtl="0" eaLnBrk="1" latinLnBrk="0" hangingPunct="1">
      <a:defRPr sz="1600" b="1" i="0" kern="1200">
        <a:solidFill>
          <a:schemeClr val="tx1"/>
        </a:solidFill>
        <a:latin typeface="Suisse Int'l Bold" panose="020B0804000000000000" pitchFamily="34" charset="77"/>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2</a:t>
            </a:fld>
            <a:endParaRPr lang="en-US"/>
          </a:p>
        </p:txBody>
      </p:sp>
    </p:spTree>
    <p:extLst>
      <p:ext uri="{BB962C8B-B14F-4D97-AF65-F5344CB8AC3E}">
        <p14:creationId xmlns:p14="http://schemas.microsoft.com/office/powerpoint/2010/main" val="14358675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userDrawn="1"/>
        </p:nvSpPr>
        <p:spPr>
          <a:xfrm>
            <a:off x="71499" y="6394513"/>
            <a:ext cx="7128793"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a:latin typeface="Arial" panose="020B0604020202020204" pitchFamily="34" charset="0"/>
                <a:cs typeface="Arial" panose="020B0604020202020204" pitchFamily="34" charset="0"/>
              </a:rPr>
              <a:t>Source: Author et al., </a:t>
            </a:r>
            <a:r>
              <a:rPr lang="en-US" sz="800" b="0" i="1">
                <a:latin typeface="Arial" panose="020B0604020202020204" pitchFamily="34" charset="0"/>
                <a:cs typeface="Arial" panose="020B0604020202020204" pitchFamily="34" charset="0"/>
              </a:rPr>
              <a:t>Brief Title </a:t>
            </a:r>
            <a:r>
              <a:rPr lang="en-US" sz="800" b="0" i="0">
                <a:latin typeface="Arial" panose="020B0604020202020204" pitchFamily="34" charset="0"/>
                <a:cs typeface="Arial" panose="020B0604020202020204" pitchFamily="34" charset="0"/>
              </a:rPr>
              <a:t>(Commonwealth Fund, Month YEAR).</a:t>
            </a: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10000"/>
              </a:lnSpc>
              <a:defRPr sz="2000" b="0" i="0" spc="-50" baseline="0">
                <a:solidFill>
                  <a:schemeClr val="tx1"/>
                </a:solidFill>
                <a:effectLst/>
                <a:latin typeface="Georgia" panose="02040502050405020303" pitchFamily="18" charset="0"/>
              </a:defRPr>
            </a:lvl1pPr>
          </a:lstStyle>
          <a:p>
            <a:r>
              <a:rPr lang="en-US"/>
              <a:t>Click to edit master title style</a:t>
            </a:r>
          </a:p>
        </p:txBody>
      </p:sp>
      <p:sp>
        <p:nvSpPr>
          <p:cNvPr id="57" name="Chart Placeholder 5"/>
          <p:cNvSpPr>
            <a:spLocks noGrp="1"/>
          </p:cNvSpPr>
          <p:nvPr>
            <p:ph type="chart" sz="quarter" idx="19"/>
          </p:nvPr>
        </p:nvSpPr>
        <p:spPr>
          <a:xfrm>
            <a:off x="71438" y="1044416"/>
            <a:ext cx="8961120" cy="4566330"/>
          </a:xfrm>
        </p:spPr>
        <p:txBody>
          <a:bodyPr>
            <a:normAutofit/>
          </a:bodyPr>
          <a:lstStyle>
            <a:lvl1pPr marL="0" indent="0">
              <a:buNone/>
              <a:defRPr sz="1300"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118678759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1647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MWF Title Slide">
    <p:bg>
      <p:bgPr>
        <a:solidFill>
          <a:schemeClr val="bg2"/>
        </a:solidFill>
        <a:effectLst/>
      </p:bgPr>
    </p:bg>
    <p:spTree>
      <p:nvGrpSpPr>
        <p:cNvPr id="1" name=""/>
        <p:cNvGrpSpPr/>
        <p:nvPr/>
      </p:nvGrpSpPr>
      <p:grpSpPr>
        <a:xfrm>
          <a:off x="0" y="0"/>
          <a:ext cx="0" cy="0"/>
          <a:chOff x="0" y="0"/>
          <a:chExt cx="0" cy="0"/>
        </a:xfrm>
      </p:grpSpPr>
      <p:sp>
        <p:nvSpPr>
          <p:cNvPr id="49" name="Rectangle 48"/>
          <p:cNvSpPr/>
          <p:nvPr userDrawn="1"/>
        </p:nvSpPr>
        <p:spPr>
          <a:xfrm>
            <a:off x="215516" y="0"/>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spc="0">
                <a:solidFill>
                  <a:schemeClr val="bg1"/>
                </a:solidFill>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1"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spc="0" baseline="0">
                <a:solidFill>
                  <a:schemeClr val="bg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657292"/>
            <a:ext cx="2617952" cy="784686"/>
          </a:xfrm>
          <a:prstGeom prst="rect">
            <a:avLst/>
          </a:prstGeom>
        </p:spPr>
      </p:pic>
    </p:spTree>
    <p:extLst>
      <p:ext uri="{BB962C8B-B14F-4D97-AF65-F5344CB8AC3E}">
        <p14:creationId xmlns:p14="http://schemas.microsoft.com/office/powerpoint/2010/main" val="704910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1" name="Slide Number Placeholder 5"/>
          <p:cNvSpPr txBox="1">
            <a:spLocks/>
          </p:cNvSpPr>
          <p:nvPr userDrawn="1"/>
        </p:nvSpPr>
        <p:spPr>
          <a:xfrm>
            <a:off x="8485632" y="650470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pic>
        <p:nvPicPr>
          <p:cNvPr id="10" name="Picture 9">
            <a:extLst>
              <a:ext uri="{FF2B5EF4-FFF2-40B4-BE49-F238E27FC236}">
                <a16:creationId xmlns:a16="http://schemas.microsoft.com/office/drawing/2014/main" id="{D74643B8-CFC9-B54E-B115-7F087DBB97C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7315" t="11120" r="3035" b="28612"/>
          <a:stretch/>
        </p:blipFill>
        <p:spPr>
          <a:xfrm>
            <a:off x="73152" y="6367548"/>
            <a:ext cx="1463040" cy="457200"/>
          </a:xfrm>
          <a:prstGeom prst="rect">
            <a:avLst/>
          </a:prstGeom>
        </p:spPr>
      </p:pic>
      <p:cxnSp>
        <p:nvCxnSpPr>
          <p:cNvPr id="3" name="Straight Connector 2">
            <a:extLst>
              <a:ext uri="{FF2B5EF4-FFF2-40B4-BE49-F238E27FC236}">
                <a16:creationId xmlns:a16="http://schemas.microsoft.com/office/drawing/2014/main" id="{1790175B-9E59-4E74-BE38-DDFF8F5E38BC}"/>
              </a:ext>
            </a:extLst>
          </p:cNvPr>
          <p:cNvCxnSpPr/>
          <p:nvPr userDrawn="1"/>
        </p:nvCxnSpPr>
        <p:spPr>
          <a:xfrm>
            <a:off x="73152" y="6309360"/>
            <a:ext cx="8997696" cy="0"/>
          </a:xfrm>
          <a:prstGeom prst="line">
            <a:avLst/>
          </a:prstGeom>
          <a:ln w="3175">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089796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5"/>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9821026"/>
      </p:ext>
    </p:extLst>
  </p:cSld>
  <p:clrMap bg1="lt1" tx1="dk1" bg2="lt2" tx2="dk2" accent1="accent1" accent2="accent2" accent3="accent3" accent4="accent4" accent5="accent5" accent6="accent6" hlink="hlink" folHlink="folHlink"/>
  <p:sldLayoutIdLst>
    <p:sldLayoutId id="2147483743" r:id="rId1"/>
    <p:sldLayoutId id="2147483741" r:id="rId2"/>
    <p:sldLayoutId id="2147483744" r:id="rId3"/>
    <p:sldLayoutId id="2147483745" r:id="rId4"/>
  </p:sldLayoutIdLst>
  <p:txStyles>
    <p:titleStyle>
      <a:lvl1pPr algn="l" defTabSz="685784" rtl="0" eaLnBrk="1" latinLnBrk="0" hangingPunct="1">
        <a:lnSpc>
          <a:spcPct val="86000"/>
        </a:lnSpc>
        <a:spcBef>
          <a:spcPct val="0"/>
        </a:spcBef>
        <a:buNone/>
        <a:defRPr sz="1800" b="0" i="0" kern="800" spc="-30">
          <a:solidFill>
            <a:schemeClr val="tx1"/>
          </a:solidFill>
          <a:latin typeface="Suisse Int'l" panose="020B0804000000000000" pitchFamily="34" charset="77"/>
          <a:ea typeface="+mj-ea"/>
          <a:cs typeface="+mj-cs"/>
        </a:defRPr>
      </a:lvl1pPr>
    </p:titleStyle>
    <p:bodyStyle>
      <a:lvl1pPr marL="128585" indent="-128585" algn="l" defTabSz="685784" rtl="0" eaLnBrk="1" latinLnBrk="0" hangingPunct="1">
        <a:spcBef>
          <a:spcPct val="20000"/>
        </a:spcBef>
        <a:buClr>
          <a:schemeClr val="accent1"/>
        </a:buClr>
        <a:buFont typeface="Arial" panose="020B0604020202020204" pitchFamily="34" charset="0"/>
        <a:buChar char="•"/>
        <a:defRPr sz="1125" b="0" i="0" kern="800" spc="-8">
          <a:solidFill>
            <a:schemeClr val="tx1"/>
          </a:solidFill>
          <a:latin typeface="Suisse Int'l" panose="020B0804000000000000" pitchFamily="34" charset="77"/>
          <a:ea typeface="+mn-ea"/>
          <a:cs typeface="Arial" panose="020B0604020202020204" pitchFamily="34" charset="0"/>
        </a:defRPr>
      </a:lvl1pPr>
      <a:lvl2pPr marL="258360" indent="-129776"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2pPr>
      <a:lvl3pPr marL="386944"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3pPr>
      <a:lvl4pPr marL="515528"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4pPr>
      <a:lvl5pPr marL="644113"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4.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s/_rels/slide11.xml.rels><?xml version="1.0" encoding="UTF-8" standalone="yes"?>
<Relationships xmlns="http://schemas.openxmlformats.org/package/2006/relationships"><Relationship Id="rId8" Type="http://schemas.openxmlformats.org/officeDocument/2006/relationships/hyperlink" Target="https://www.commonwealthfund.org/publications/issue-briefs/2019/nov/what-can-united-states-learn-drug-spending-controls-france" TargetMode="External"/><Relationship Id="rId3" Type="http://schemas.openxmlformats.org/officeDocument/2006/relationships/hyperlink" Target="https://www.commonwealthfund.org/publications/issue-briefs/2021/may/external-reference-pricing-drug-pricing-reform-america-needs" TargetMode="External"/><Relationship Id="rId7" Type="http://schemas.openxmlformats.org/officeDocument/2006/relationships/hyperlink" Target="https://www.commonwealthfund.org/publications/issue-briefs/2020/jan/drug-price-moderation-germany-lessons-us-reform-efforts" TargetMode="External"/><Relationship Id="rId2" Type="http://schemas.openxmlformats.org/officeDocument/2006/relationships/hyperlink" Target="https://www.commonwealthfund.org/publications/explainer/2021/may/allowing-medicare-negotiate-drug-prices" TargetMode="External"/><Relationship Id="rId1" Type="http://schemas.openxmlformats.org/officeDocument/2006/relationships/slideLayout" Target="../slideLayouts/slideLayout4.xml"/><Relationship Id="rId6" Type="http://schemas.openxmlformats.org/officeDocument/2006/relationships/hyperlink" Target="https://www.commonwealthfund.org/blog/2021/policymakers-attention-turns-drug-patents-debate-prices" TargetMode="External"/><Relationship Id="rId5" Type="http://schemas.openxmlformats.org/officeDocument/2006/relationships/hyperlink" Target="https://www.commonwealthfund.org/publications/fund-reports/2020/oct/getting-lower-prescription-drug-prices-key-drivers-costs" TargetMode="External"/><Relationship Id="rId4" Type="http://schemas.openxmlformats.org/officeDocument/2006/relationships/hyperlink" Target="https://www.commonwealthfund.org/publications/explainer/2021/oct/domestic-reference-pricing-role-medicare-pharmaceutical-pric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 Id="rId4" Type="http://schemas.openxmlformats.org/officeDocument/2006/relationships/hyperlink" Target="https://www.rand.org/pubs/research_reports/RR2956.htm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data.oecd.org/healthres/pharmaceutical-spending.htm" TargetMode="External"/><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hyperlink" Target="https://onlinelibrary.wiley.com/doi/10.1111/1475-6773.13739"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hyperlink" Target="https://onlinelibrary.wiley.com/doi/10.1111/1475-6773.13708"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www.rand.org/pubs/research_reports/RR2956.html" TargetMode="External"/><Relationship Id="rId2" Type="http://schemas.openxmlformats.org/officeDocument/2006/relationships/chart" Target="../charts/chart6.xml"/><Relationship Id="rId1" Type="http://schemas.openxmlformats.org/officeDocument/2006/relationships/slideLayout" Target="../slideLayouts/slideLayout4.xml"/><Relationship Id="rId4" Type="http://schemas.openxmlformats.org/officeDocument/2006/relationships/chart" Target="../charts/chart7.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hyperlink" Target="https://www.rand.org/pubs/research_reports/RR2956.html"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hyperlink" Target="https://www.commonwealthfund.org/publications/surveys/2020/dec/2020-international-survey-income-related-inequalities"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B9B73BCE-F5EF-C04D-89BC-92480C45B74F}"/>
              </a:ext>
            </a:extLst>
          </p:cNvPr>
          <p:cNvSpPr>
            <a:spLocks noGrp="1"/>
          </p:cNvSpPr>
          <p:nvPr>
            <p:ph type="body" sz="quarter" idx="11"/>
          </p:nvPr>
        </p:nvSpPr>
        <p:spPr>
          <a:xfrm>
            <a:off x="652028" y="3814785"/>
            <a:ext cx="6116216" cy="924375"/>
          </a:xfrm>
        </p:spPr>
        <p:txBody>
          <a:bodyPr>
            <a:normAutofit/>
          </a:bodyPr>
          <a:lstStyle/>
          <a:p>
            <a:r>
              <a:rPr lang="en-US" sz="1600">
                <a:latin typeface="+mn-lt"/>
              </a:rPr>
              <a:t>Aimee Cicchiello and Lovisa Gustafsson</a:t>
            </a:r>
          </a:p>
        </p:txBody>
      </p:sp>
      <p:sp>
        <p:nvSpPr>
          <p:cNvPr id="13" name="Title 12">
            <a:extLst>
              <a:ext uri="{FF2B5EF4-FFF2-40B4-BE49-F238E27FC236}">
                <a16:creationId xmlns:a16="http://schemas.microsoft.com/office/drawing/2014/main" id="{5D92FBE2-FC52-4D49-8122-0879BABFC428}"/>
              </a:ext>
            </a:extLst>
          </p:cNvPr>
          <p:cNvSpPr>
            <a:spLocks noGrp="1"/>
          </p:cNvSpPr>
          <p:nvPr>
            <p:ph type="ctrTitle"/>
          </p:nvPr>
        </p:nvSpPr>
        <p:spPr>
          <a:xfrm>
            <a:off x="652028" y="548640"/>
            <a:ext cx="7772400" cy="2095391"/>
          </a:xfrm>
        </p:spPr>
        <p:txBody>
          <a:bodyPr>
            <a:noAutofit/>
          </a:bodyPr>
          <a:lstStyle/>
          <a:p>
            <a:r>
              <a:rPr lang="en-US" sz="3600" b="0">
                <a:latin typeface="Georgia" panose="02040502050405020303" pitchFamily="18" charset="0"/>
              </a:rPr>
              <a:t>Brand-Name Drug Prices: </a:t>
            </a:r>
            <a:br>
              <a:rPr lang="en-US" sz="3600" b="0">
                <a:latin typeface="Georgia" panose="02040502050405020303" pitchFamily="18" charset="0"/>
              </a:rPr>
            </a:br>
            <a:r>
              <a:rPr lang="en-US" sz="3600" b="0">
                <a:latin typeface="Georgia" panose="02040502050405020303" pitchFamily="18" charset="0"/>
              </a:rPr>
              <a:t>The Key Driver of High Pharmaceutical Spending in the U.S.</a:t>
            </a:r>
          </a:p>
        </p:txBody>
      </p:sp>
      <p:sp>
        <p:nvSpPr>
          <p:cNvPr id="3" name="Subtitle 2">
            <a:extLst>
              <a:ext uri="{FF2B5EF4-FFF2-40B4-BE49-F238E27FC236}">
                <a16:creationId xmlns:a16="http://schemas.microsoft.com/office/drawing/2014/main" id="{27CDEB80-5870-4BD0-B670-7070270E55F0}"/>
              </a:ext>
            </a:extLst>
          </p:cNvPr>
          <p:cNvSpPr>
            <a:spLocks noGrp="1"/>
          </p:cNvSpPr>
          <p:nvPr>
            <p:ph type="subTitle" idx="1"/>
          </p:nvPr>
        </p:nvSpPr>
        <p:spPr>
          <a:xfrm>
            <a:off x="652028" y="2858972"/>
            <a:ext cx="7772400" cy="274320"/>
          </a:xfrm>
        </p:spPr>
        <p:txBody>
          <a:bodyPr>
            <a:normAutofit fontScale="85000" lnSpcReduction="10000"/>
          </a:bodyPr>
          <a:lstStyle/>
          <a:p>
            <a:r>
              <a:rPr lang="en-US">
                <a:latin typeface="+mn-lt"/>
              </a:rPr>
              <a:t>An International Comparison of Prescription Drug Spending and Costs</a:t>
            </a:r>
          </a:p>
        </p:txBody>
      </p:sp>
    </p:spTree>
    <p:extLst>
      <p:ext uri="{BB962C8B-B14F-4D97-AF65-F5344CB8AC3E}">
        <p14:creationId xmlns:p14="http://schemas.microsoft.com/office/powerpoint/2010/main" val="1600347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C69ABDB-0190-4FD9-8543-DBD024B0B2B2}"/>
              </a:ext>
            </a:extLst>
          </p:cNvPr>
          <p:cNvSpPr>
            <a:spLocks noGrp="1"/>
          </p:cNvSpPr>
          <p:nvPr>
            <p:ph type="ctrTitle"/>
          </p:nvPr>
        </p:nvSpPr>
        <p:spPr>
          <a:xfrm>
            <a:off x="548640" y="320040"/>
            <a:ext cx="8092440" cy="685800"/>
          </a:xfrm>
        </p:spPr>
        <p:txBody>
          <a:bodyPr>
            <a:noAutofit/>
          </a:bodyPr>
          <a:lstStyle/>
          <a:p>
            <a:pPr>
              <a:lnSpc>
                <a:spcPct val="100000"/>
              </a:lnSpc>
            </a:pPr>
            <a:r>
              <a:rPr lang="en-US" sz="2400" b="0">
                <a:solidFill>
                  <a:schemeClr val="tx1">
                    <a:lumMod val="75000"/>
                    <a:lumOff val="25000"/>
                  </a:schemeClr>
                </a:solidFill>
                <a:effectLst/>
                <a:latin typeface="Georgia" panose="02040502050405020303" pitchFamily="18" charset="0"/>
                <a:ea typeface="Times New Roman" panose="02020603050405020304" pitchFamily="18" charset="0"/>
              </a:rPr>
              <a:t>Why are prescription drug prices in other countries lower than in the U.S.?</a:t>
            </a:r>
            <a:endParaRPr lang="en-US" sz="2400" b="0">
              <a:solidFill>
                <a:schemeClr val="tx1">
                  <a:lumMod val="75000"/>
                  <a:lumOff val="25000"/>
                </a:schemeClr>
              </a:solidFill>
              <a:latin typeface="Georgia" panose="02040502050405020303" pitchFamily="18" charset="0"/>
            </a:endParaRPr>
          </a:p>
        </p:txBody>
      </p:sp>
      <p:sp>
        <p:nvSpPr>
          <p:cNvPr id="6" name="Oval 5">
            <a:extLst>
              <a:ext uri="{FF2B5EF4-FFF2-40B4-BE49-F238E27FC236}">
                <a16:creationId xmlns:a16="http://schemas.microsoft.com/office/drawing/2014/main" id="{3BB68D2B-CC4E-42C1-8285-9ED28E339DDB}"/>
              </a:ext>
            </a:extLst>
          </p:cNvPr>
          <p:cNvSpPr/>
          <p:nvPr/>
        </p:nvSpPr>
        <p:spPr>
          <a:xfrm>
            <a:off x="749843" y="2181125"/>
            <a:ext cx="741511" cy="741511"/>
          </a:xfrm>
          <a:prstGeom prst="ellipse">
            <a:avLst/>
          </a:prstGeom>
          <a:solidFill>
            <a:schemeClr val="bg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Double Bracket 7">
            <a:extLst>
              <a:ext uri="{FF2B5EF4-FFF2-40B4-BE49-F238E27FC236}">
                <a16:creationId xmlns:a16="http://schemas.microsoft.com/office/drawing/2014/main" id="{FB1CA747-5AB0-499E-A32B-8C12686A7776}"/>
              </a:ext>
            </a:extLst>
          </p:cNvPr>
          <p:cNvSpPr/>
          <p:nvPr/>
        </p:nvSpPr>
        <p:spPr>
          <a:xfrm rot="16200000">
            <a:off x="3691132" y="-548467"/>
            <a:ext cx="951778" cy="6118330"/>
          </a:xfrm>
          <a:prstGeom prst="bracketPair">
            <a:avLst>
              <a:gd name="adj" fmla="val 20801"/>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Oval 8">
            <a:extLst>
              <a:ext uri="{FF2B5EF4-FFF2-40B4-BE49-F238E27FC236}">
                <a16:creationId xmlns:a16="http://schemas.microsoft.com/office/drawing/2014/main" id="{79EDFAAC-376D-4281-BE18-C828A7E93E0F}"/>
              </a:ext>
            </a:extLst>
          </p:cNvPr>
          <p:cNvSpPr/>
          <p:nvPr/>
        </p:nvSpPr>
        <p:spPr>
          <a:xfrm>
            <a:off x="1130376" y="3190644"/>
            <a:ext cx="741511" cy="741511"/>
          </a:xfrm>
          <a:prstGeom prst="ellipse">
            <a:avLst/>
          </a:prstGeom>
          <a:solidFill>
            <a:schemeClr val="bg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21DF0167-3D6B-461D-AB5F-85D552C7F9FB}"/>
              </a:ext>
            </a:extLst>
          </p:cNvPr>
          <p:cNvSpPr/>
          <p:nvPr/>
        </p:nvSpPr>
        <p:spPr>
          <a:xfrm>
            <a:off x="1513873" y="4238737"/>
            <a:ext cx="741511" cy="741511"/>
          </a:xfrm>
          <a:prstGeom prst="ellipse">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0B3B5C75-6FC9-4CDA-AE02-6A1B334FDADD}"/>
              </a:ext>
            </a:extLst>
          </p:cNvPr>
          <p:cNvSpPr/>
          <p:nvPr/>
        </p:nvSpPr>
        <p:spPr>
          <a:xfrm>
            <a:off x="1988429" y="5292268"/>
            <a:ext cx="741511" cy="741511"/>
          </a:xfrm>
          <a:prstGeom prst="ellipse">
            <a:avLst/>
          </a:prstGeom>
          <a:solidFill>
            <a:schemeClr val="bg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Double Bracket 12">
            <a:extLst>
              <a:ext uri="{FF2B5EF4-FFF2-40B4-BE49-F238E27FC236}">
                <a16:creationId xmlns:a16="http://schemas.microsoft.com/office/drawing/2014/main" id="{6CA60140-6370-4164-AF0B-B6AD11D7EEA4}"/>
              </a:ext>
            </a:extLst>
          </p:cNvPr>
          <p:cNvSpPr/>
          <p:nvPr/>
        </p:nvSpPr>
        <p:spPr>
          <a:xfrm rot="16200000">
            <a:off x="4068078" y="500930"/>
            <a:ext cx="951778" cy="6118330"/>
          </a:xfrm>
          <a:prstGeom prst="bracketPair">
            <a:avLst>
              <a:gd name="adj" fmla="val 20801"/>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Double Bracket 13">
            <a:extLst>
              <a:ext uri="{FF2B5EF4-FFF2-40B4-BE49-F238E27FC236}">
                <a16:creationId xmlns:a16="http://schemas.microsoft.com/office/drawing/2014/main" id="{FDFA68DC-CD9A-459A-9E64-764E8FBF9C76}"/>
              </a:ext>
            </a:extLst>
          </p:cNvPr>
          <p:cNvSpPr/>
          <p:nvPr/>
        </p:nvSpPr>
        <p:spPr>
          <a:xfrm rot="16200000">
            <a:off x="4455163" y="1550328"/>
            <a:ext cx="951778" cy="6118330"/>
          </a:xfrm>
          <a:prstGeom prst="bracketPair">
            <a:avLst>
              <a:gd name="adj" fmla="val 20801"/>
            </a:avLst>
          </a:prstGeom>
          <a:ln>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Double Bracket 14">
            <a:extLst>
              <a:ext uri="{FF2B5EF4-FFF2-40B4-BE49-F238E27FC236}">
                <a16:creationId xmlns:a16="http://schemas.microsoft.com/office/drawing/2014/main" id="{8872F250-8B03-4887-8C3D-5F59E6CC706E}"/>
              </a:ext>
            </a:extLst>
          </p:cNvPr>
          <p:cNvSpPr/>
          <p:nvPr/>
        </p:nvSpPr>
        <p:spPr>
          <a:xfrm rot="16200000">
            <a:off x="4942460" y="2611085"/>
            <a:ext cx="951778" cy="6118330"/>
          </a:xfrm>
          <a:prstGeom prst="bracketPair">
            <a:avLst>
              <a:gd name="adj" fmla="val 20801"/>
            </a:avLst>
          </a:prstGeom>
          <a:ln>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TextBox 15">
            <a:extLst>
              <a:ext uri="{FF2B5EF4-FFF2-40B4-BE49-F238E27FC236}">
                <a16:creationId xmlns:a16="http://schemas.microsoft.com/office/drawing/2014/main" id="{86BA382F-1836-4383-B8AF-8478FB25B474}"/>
              </a:ext>
            </a:extLst>
          </p:cNvPr>
          <p:cNvSpPr txBox="1"/>
          <p:nvPr/>
        </p:nvSpPr>
        <p:spPr>
          <a:xfrm>
            <a:off x="2030374" y="3326071"/>
            <a:ext cx="5458689" cy="492443"/>
          </a:xfrm>
          <a:prstGeom prst="rect">
            <a:avLst/>
          </a:prstGeom>
          <a:noFill/>
        </p:spPr>
        <p:txBody>
          <a:bodyPr wrap="square" lIns="0" tIns="0" rIns="0" bIns="0" rtlCol="0">
            <a:spAutoFit/>
          </a:bodyPr>
          <a:lstStyle/>
          <a:p>
            <a:pPr marR="0" lvl="0">
              <a:spcBef>
                <a:spcPts val="0"/>
              </a:spcBef>
              <a:spcAft>
                <a:spcPts val="600"/>
              </a:spcAft>
            </a:pPr>
            <a:r>
              <a:rPr lang="en-US" sz="1600">
                <a:solidFill>
                  <a:schemeClr val="tx1">
                    <a:lumMod val="75000"/>
                    <a:lumOff val="25000"/>
                  </a:schemeClr>
                </a:solidFill>
                <a:effectLst/>
                <a:ea typeface="Times New Roman" panose="02020603050405020304" pitchFamily="18" charset="0"/>
              </a:rPr>
              <a:t>Base the price of a drug on its clinical value and refuse coverage if value doesn’t match price</a:t>
            </a:r>
          </a:p>
        </p:txBody>
      </p:sp>
      <p:sp>
        <p:nvSpPr>
          <p:cNvPr id="17" name="TextBox 16">
            <a:extLst>
              <a:ext uri="{FF2B5EF4-FFF2-40B4-BE49-F238E27FC236}">
                <a16:creationId xmlns:a16="http://schemas.microsoft.com/office/drawing/2014/main" id="{10343CD5-09A5-49E9-8EF4-FCC2904A0069}"/>
              </a:ext>
            </a:extLst>
          </p:cNvPr>
          <p:cNvSpPr txBox="1"/>
          <p:nvPr/>
        </p:nvSpPr>
        <p:spPr>
          <a:xfrm>
            <a:off x="2415989" y="4488654"/>
            <a:ext cx="5394162" cy="246221"/>
          </a:xfrm>
          <a:prstGeom prst="rect">
            <a:avLst/>
          </a:prstGeom>
          <a:noFill/>
        </p:spPr>
        <p:txBody>
          <a:bodyPr wrap="square" lIns="0" tIns="0" rIns="0" bIns="0" rtlCol="0">
            <a:spAutoFit/>
          </a:bodyPr>
          <a:lstStyle/>
          <a:p>
            <a:pPr marR="0" lvl="0">
              <a:spcBef>
                <a:spcPts val="0"/>
              </a:spcBef>
              <a:spcAft>
                <a:spcPts val="600"/>
              </a:spcAft>
            </a:pPr>
            <a:r>
              <a:rPr lang="en-US" sz="1600">
                <a:solidFill>
                  <a:schemeClr val="tx1">
                    <a:lumMod val="75000"/>
                    <a:lumOff val="25000"/>
                  </a:schemeClr>
                </a:solidFill>
                <a:effectLst/>
                <a:ea typeface="Times New Roman" panose="02020603050405020304" pitchFamily="18" charset="0"/>
              </a:rPr>
              <a:t>Use both international and </a:t>
            </a:r>
            <a:r>
              <a:rPr lang="en-US" sz="1600">
                <a:solidFill>
                  <a:schemeClr val="tx1">
                    <a:lumMod val="75000"/>
                    <a:lumOff val="25000"/>
                  </a:schemeClr>
                </a:solidFill>
                <a:ea typeface="Times New Roman" panose="02020603050405020304" pitchFamily="18" charset="0"/>
              </a:rPr>
              <a:t>domestic reference pricing </a:t>
            </a:r>
          </a:p>
        </p:txBody>
      </p:sp>
      <p:sp>
        <p:nvSpPr>
          <p:cNvPr id="18" name="TextBox 17">
            <a:extLst>
              <a:ext uri="{FF2B5EF4-FFF2-40B4-BE49-F238E27FC236}">
                <a16:creationId xmlns:a16="http://schemas.microsoft.com/office/drawing/2014/main" id="{B84FB0AC-87C6-496F-9E8B-F61E7032D278}"/>
              </a:ext>
            </a:extLst>
          </p:cNvPr>
          <p:cNvSpPr txBox="1"/>
          <p:nvPr/>
        </p:nvSpPr>
        <p:spPr>
          <a:xfrm>
            <a:off x="2890150" y="5428195"/>
            <a:ext cx="5430890" cy="492443"/>
          </a:xfrm>
          <a:prstGeom prst="rect">
            <a:avLst/>
          </a:prstGeom>
          <a:noFill/>
        </p:spPr>
        <p:txBody>
          <a:bodyPr wrap="square" lIns="0" tIns="0" rIns="0" bIns="0" rtlCol="0">
            <a:spAutoFit/>
          </a:bodyPr>
          <a:lstStyle/>
          <a:p>
            <a:pPr marR="0" lvl="0">
              <a:spcBef>
                <a:spcPts val="0"/>
              </a:spcBef>
              <a:spcAft>
                <a:spcPts val="0"/>
              </a:spcAft>
            </a:pPr>
            <a:r>
              <a:rPr lang="en-US" sz="1600">
                <a:solidFill>
                  <a:schemeClr val="tx1">
                    <a:lumMod val="75000"/>
                    <a:lumOff val="25000"/>
                  </a:schemeClr>
                </a:solidFill>
                <a:ea typeface="Times New Roman" panose="02020603050405020304" pitchFamily="18" charset="0"/>
              </a:rPr>
              <a:t>Limit patent extensions that lengthen a drug’s market </a:t>
            </a:r>
            <a:br>
              <a:rPr lang="en-US" sz="1600">
                <a:solidFill>
                  <a:schemeClr val="tx1">
                    <a:lumMod val="75000"/>
                    <a:lumOff val="25000"/>
                  </a:schemeClr>
                </a:solidFill>
                <a:ea typeface="Times New Roman" panose="02020603050405020304" pitchFamily="18" charset="0"/>
              </a:rPr>
            </a:br>
            <a:r>
              <a:rPr lang="en-US" sz="1600">
                <a:solidFill>
                  <a:schemeClr val="tx1">
                    <a:lumMod val="75000"/>
                    <a:lumOff val="25000"/>
                  </a:schemeClr>
                </a:solidFill>
                <a:ea typeface="Times New Roman" panose="02020603050405020304" pitchFamily="18" charset="0"/>
              </a:rPr>
              <a:t>exclusivity period</a:t>
            </a:r>
          </a:p>
        </p:txBody>
      </p:sp>
      <p:sp>
        <p:nvSpPr>
          <p:cNvPr id="19" name="TextBox 18">
            <a:extLst>
              <a:ext uri="{FF2B5EF4-FFF2-40B4-BE49-F238E27FC236}">
                <a16:creationId xmlns:a16="http://schemas.microsoft.com/office/drawing/2014/main" id="{2D306E16-FB02-47B8-BCB1-49A37182BCAB}"/>
              </a:ext>
            </a:extLst>
          </p:cNvPr>
          <p:cNvSpPr txBox="1"/>
          <p:nvPr/>
        </p:nvSpPr>
        <p:spPr>
          <a:xfrm>
            <a:off x="1644433" y="2280668"/>
            <a:ext cx="5469431" cy="492443"/>
          </a:xfrm>
          <a:prstGeom prst="rect">
            <a:avLst/>
          </a:prstGeom>
          <a:noFill/>
        </p:spPr>
        <p:txBody>
          <a:bodyPr wrap="square" lIns="0" tIns="0" rIns="0" bIns="0" rtlCol="0">
            <a:spAutoFit/>
          </a:bodyPr>
          <a:lstStyle/>
          <a:p>
            <a:pPr marR="0" lvl="0">
              <a:spcBef>
                <a:spcPts val="0"/>
              </a:spcBef>
              <a:spcAft>
                <a:spcPts val="600"/>
              </a:spcAft>
            </a:pPr>
            <a:r>
              <a:rPr lang="en-US" sz="1600">
                <a:solidFill>
                  <a:schemeClr val="tx1">
                    <a:lumMod val="75000"/>
                    <a:lumOff val="25000"/>
                  </a:schemeClr>
                </a:solidFill>
                <a:effectLst/>
                <a:ea typeface="Times New Roman" panose="02020603050405020304" pitchFamily="18" charset="0"/>
              </a:rPr>
              <a:t>Negotiate prices with drug manufacturers, usually through </a:t>
            </a:r>
            <a:br>
              <a:rPr lang="en-US" sz="1600">
                <a:solidFill>
                  <a:schemeClr val="tx1">
                    <a:lumMod val="75000"/>
                    <a:lumOff val="25000"/>
                  </a:schemeClr>
                </a:solidFill>
                <a:effectLst/>
                <a:ea typeface="Times New Roman" panose="02020603050405020304" pitchFamily="18" charset="0"/>
              </a:rPr>
            </a:br>
            <a:r>
              <a:rPr lang="en-US" sz="1600">
                <a:solidFill>
                  <a:schemeClr val="tx1">
                    <a:lumMod val="75000"/>
                    <a:lumOff val="25000"/>
                  </a:schemeClr>
                </a:solidFill>
                <a:effectLst/>
                <a:ea typeface="Times New Roman" panose="02020603050405020304" pitchFamily="18" charset="0"/>
              </a:rPr>
              <a:t>the central government, to harness needed leverage</a:t>
            </a:r>
            <a:endParaRPr lang="en-US" sz="1600">
              <a:solidFill>
                <a:schemeClr val="tx1">
                  <a:lumMod val="75000"/>
                  <a:lumOff val="25000"/>
                </a:schemeClr>
              </a:solidFill>
              <a:effectLst/>
              <a:ea typeface="Calibri" panose="020F0502020204030204" pitchFamily="34" charset="0"/>
            </a:endParaRPr>
          </a:p>
        </p:txBody>
      </p:sp>
      <p:sp>
        <p:nvSpPr>
          <p:cNvPr id="24" name="TextBox 23">
            <a:extLst>
              <a:ext uri="{FF2B5EF4-FFF2-40B4-BE49-F238E27FC236}">
                <a16:creationId xmlns:a16="http://schemas.microsoft.com/office/drawing/2014/main" id="{B299B3E6-885A-4245-A793-07C7582D99C8}"/>
              </a:ext>
            </a:extLst>
          </p:cNvPr>
          <p:cNvSpPr txBox="1"/>
          <p:nvPr/>
        </p:nvSpPr>
        <p:spPr>
          <a:xfrm>
            <a:off x="548640" y="1234440"/>
            <a:ext cx="8229600" cy="685800"/>
          </a:xfrm>
          <a:prstGeom prst="rect">
            <a:avLst/>
          </a:prstGeom>
          <a:noFill/>
        </p:spPr>
        <p:txBody>
          <a:bodyPr wrap="square" lIns="0" tIns="0" rIns="0" bIns="0">
            <a:noAutofit/>
          </a:bodyPr>
          <a:lstStyle/>
          <a:p>
            <a:pPr marL="0" marR="0">
              <a:spcBef>
                <a:spcPts val="0"/>
              </a:spcBef>
              <a:spcAft>
                <a:spcPts val="600"/>
              </a:spcAft>
            </a:pPr>
            <a:r>
              <a:rPr lang="en-US" sz="1800">
                <a:solidFill>
                  <a:schemeClr val="tx1">
                    <a:lumMod val="75000"/>
                    <a:lumOff val="25000"/>
                  </a:schemeClr>
                </a:solidFill>
                <a:effectLst/>
                <a:ea typeface="Calibri" panose="020F0502020204030204" pitchFamily="34" charset="0"/>
              </a:rPr>
              <a:t>Other countries have strategies in place to control drug costs. </a:t>
            </a:r>
            <a:br>
              <a:rPr lang="en-US" sz="1800">
                <a:solidFill>
                  <a:schemeClr val="tx1">
                    <a:lumMod val="75000"/>
                    <a:lumOff val="25000"/>
                  </a:schemeClr>
                </a:solidFill>
                <a:effectLst/>
                <a:ea typeface="Calibri" panose="020F0502020204030204" pitchFamily="34" charset="0"/>
              </a:rPr>
            </a:br>
            <a:r>
              <a:rPr lang="en-US" sz="1800">
                <a:solidFill>
                  <a:schemeClr val="tx1">
                    <a:lumMod val="75000"/>
                    <a:lumOff val="25000"/>
                  </a:schemeClr>
                </a:solidFill>
                <a:effectLst/>
                <a:ea typeface="Calibri" panose="020F0502020204030204" pitchFamily="34" charset="0"/>
              </a:rPr>
              <a:t>For example, they:</a:t>
            </a:r>
          </a:p>
        </p:txBody>
      </p:sp>
      <p:pic>
        <p:nvPicPr>
          <p:cNvPr id="3" name="Graphic 2" descr="Handshake outline">
            <a:extLst>
              <a:ext uri="{FF2B5EF4-FFF2-40B4-BE49-F238E27FC236}">
                <a16:creationId xmlns:a16="http://schemas.microsoft.com/office/drawing/2014/main" id="{743D947D-9311-4C80-927A-37B3FA9E31B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55932" y="2286704"/>
            <a:ext cx="530352" cy="530352"/>
          </a:xfrm>
          <a:prstGeom prst="rect">
            <a:avLst/>
          </a:prstGeom>
        </p:spPr>
      </p:pic>
      <p:pic>
        <p:nvPicPr>
          <p:cNvPr id="25" name="Graphic 24" descr="Money outline">
            <a:extLst>
              <a:ext uri="{FF2B5EF4-FFF2-40B4-BE49-F238E27FC236}">
                <a16:creationId xmlns:a16="http://schemas.microsoft.com/office/drawing/2014/main" id="{F9EC9C7B-CF9A-4A3F-B0F8-BE791F23E1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232878" y="3262197"/>
            <a:ext cx="530352" cy="530352"/>
          </a:xfrm>
          <a:prstGeom prst="rect">
            <a:avLst/>
          </a:prstGeom>
        </p:spPr>
      </p:pic>
      <p:pic>
        <p:nvPicPr>
          <p:cNvPr id="27" name="Graphic 26" descr="Map with pin outline">
            <a:extLst>
              <a:ext uri="{FF2B5EF4-FFF2-40B4-BE49-F238E27FC236}">
                <a16:creationId xmlns:a16="http://schemas.microsoft.com/office/drawing/2014/main" id="{8670A331-5DD9-49AE-A2C0-767465A45BF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619963" y="4333069"/>
            <a:ext cx="530352" cy="530352"/>
          </a:xfrm>
          <a:prstGeom prst="rect">
            <a:avLst/>
          </a:prstGeom>
        </p:spPr>
      </p:pic>
      <p:pic>
        <p:nvPicPr>
          <p:cNvPr id="29" name="Graphic 28" descr="Stop outline">
            <a:extLst>
              <a:ext uri="{FF2B5EF4-FFF2-40B4-BE49-F238E27FC236}">
                <a16:creationId xmlns:a16="http://schemas.microsoft.com/office/drawing/2014/main" id="{0BAAFD66-5C5B-42BE-9494-878A6B75039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094008" y="5397734"/>
            <a:ext cx="530352" cy="530352"/>
          </a:xfrm>
          <a:prstGeom prst="rect">
            <a:avLst/>
          </a:prstGeom>
        </p:spPr>
      </p:pic>
      <p:sp>
        <p:nvSpPr>
          <p:cNvPr id="20" name="TextBox 19">
            <a:extLst>
              <a:ext uri="{FF2B5EF4-FFF2-40B4-BE49-F238E27FC236}">
                <a16:creationId xmlns:a16="http://schemas.microsoft.com/office/drawing/2014/main" id="{8FA3D688-5D5B-4AB6-A4F9-4A9868596788}"/>
              </a:ext>
            </a:extLst>
          </p:cNvPr>
          <p:cNvSpPr txBox="1"/>
          <p:nvPr/>
        </p:nvSpPr>
        <p:spPr>
          <a:xfrm>
            <a:off x="1737360" y="6464808"/>
            <a:ext cx="6858000" cy="274320"/>
          </a:xfrm>
          <a:prstGeom prst="rect">
            <a:avLst/>
          </a:prstGeom>
          <a:noFill/>
        </p:spPr>
        <p:txBody>
          <a:bodyPr wrap="none" lIns="0" tIns="0" rIns="0" bIns="0" rtlCol="0" anchor="ctr" anchorCtr="0">
            <a:noAutofit/>
          </a:bodyPr>
          <a:lstStyle/>
          <a:p>
            <a:r>
              <a:rPr lang="en-US" sz="900">
                <a:solidFill>
                  <a:schemeClr val="tx1">
                    <a:lumMod val="75000"/>
                    <a:lumOff val="25000"/>
                  </a:schemeClr>
                </a:solidFill>
              </a:rPr>
              <a:t>Source: Aimee Cicchiello and Lovisa Gustafsson, “Brand-Name Drug Prices: The Key Driver of High Pharmaceutical Spending in </a:t>
            </a:r>
            <a:br>
              <a:rPr lang="en-US" sz="900">
                <a:solidFill>
                  <a:schemeClr val="tx1">
                    <a:lumMod val="75000"/>
                    <a:lumOff val="25000"/>
                  </a:schemeClr>
                </a:solidFill>
              </a:rPr>
            </a:br>
            <a:r>
              <a:rPr lang="en-US" sz="900">
                <a:solidFill>
                  <a:schemeClr val="tx1">
                    <a:lumMod val="75000"/>
                    <a:lumOff val="25000"/>
                  </a:schemeClr>
                </a:solidFill>
              </a:rPr>
              <a:t>the U.S. — An International Comparison of Prescription Drug Spending and Costs,” </a:t>
            </a:r>
            <a:r>
              <a:rPr lang="en-US" sz="900" err="1">
                <a:solidFill>
                  <a:schemeClr val="tx1">
                    <a:lumMod val="75000"/>
                    <a:lumOff val="25000"/>
                  </a:schemeClr>
                </a:solidFill>
              </a:rPr>
              <a:t>chartpack</a:t>
            </a:r>
            <a:r>
              <a:rPr lang="en-US" sz="900">
                <a:solidFill>
                  <a:schemeClr val="tx1">
                    <a:lumMod val="75000"/>
                    <a:lumOff val="25000"/>
                  </a:schemeClr>
                </a:solidFill>
              </a:rPr>
              <a:t>, Commonwealth Fund, Nov. 2021.</a:t>
            </a:r>
          </a:p>
        </p:txBody>
      </p:sp>
    </p:spTree>
    <p:extLst>
      <p:ext uri="{BB962C8B-B14F-4D97-AF65-F5344CB8AC3E}">
        <p14:creationId xmlns:p14="http://schemas.microsoft.com/office/powerpoint/2010/main" val="804641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AC68D87-3EB0-4249-9585-A70E36888057}"/>
              </a:ext>
            </a:extLst>
          </p:cNvPr>
          <p:cNvSpPr/>
          <p:nvPr/>
        </p:nvSpPr>
        <p:spPr>
          <a:xfrm>
            <a:off x="0" y="1369388"/>
            <a:ext cx="9144000" cy="4572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6C69ABDB-0190-4FD9-8543-DBD024B0B2B2}"/>
              </a:ext>
            </a:extLst>
          </p:cNvPr>
          <p:cNvSpPr>
            <a:spLocks noGrp="1"/>
          </p:cNvSpPr>
          <p:nvPr>
            <p:ph type="ctrTitle"/>
          </p:nvPr>
        </p:nvSpPr>
        <p:spPr>
          <a:xfrm>
            <a:off x="548640" y="320040"/>
            <a:ext cx="8092440" cy="914400"/>
          </a:xfrm>
        </p:spPr>
        <p:txBody>
          <a:bodyPr>
            <a:noAutofit/>
          </a:bodyPr>
          <a:lstStyle/>
          <a:p>
            <a:pPr>
              <a:lnSpc>
                <a:spcPct val="100000"/>
              </a:lnSpc>
            </a:pPr>
            <a:r>
              <a:rPr lang="en-US" sz="2400" b="0">
                <a:solidFill>
                  <a:schemeClr val="tx1">
                    <a:lumMod val="75000"/>
                    <a:lumOff val="25000"/>
                  </a:schemeClr>
                </a:solidFill>
                <a:latin typeface="Georgia" panose="02040502050405020303" pitchFamily="18" charset="0"/>
                <a:ea typeface="Times New Roman" panose="02020603050405020304" pitchFamily="18" charset="0"/>
              </a:rPr>
              <a:t>L</a:t>
            </a:r>
            <a:r>
              <a:rPr lang="en-US" sz="2400" b="0">
                <a:solidFill>
                  <a:schemeClr val="tx1">
                    <a:lumMod val="75000"/>
                    <a:lumOff val="25000"/>
                  </a:schemeClr>
                </a:solidFill>
                <a:effectLst/>
                <a:latin typeface="Georgia" panose="02040502050405020303" pitchFamily="18" charset="0"/>
                <a:ea typeface="Times New Roman" panose="02020603050405020304" pitchFamily="18" charset="0"/>
              </a:rPr>
              <a:t>earn more about the root causes of high drug prices and what we can do about them.</a:t>
            </a:r>
            <a:endParaRPr lang="en-US" sz="2400" b="0">
              <a:solidFill>
                <a:schemeClr val="tx1">
                  <a:lumMod val="75000"/>
                  <a:lumOff val="25000"/>
                </a:schemeClr>
              </a:solidFill>
              <a:latin typeface="Georgia" panose="02040502050405020303" pitchFamily="18" charset="0"/>
            </a:endParaRPr>
          </a:p>
        </p:txBody>
      </p:sp>
      <p:sp>
        <p:nvSpPr>
          <p:cNvPr id="8" name="TextBox 7">
            <a:extLst>
              <a:ext uri="{FF2B5EF4-FFF2-40B4-BE49-F238E27FC236}">
                <a16:creationId xmlns:a16="http://schemas.microsoft.com/office/drawing/2014/main" id="{1E76BC68-6969-43FA-8E4D-978D9906ED9B}"/>
              </a:ext>
            </a:extLst>
          </p:cNvPr>
          <p:cNvSpPr txBox="1"/>
          <p:nvPr/>
        </p:nvSpPr>
        <p:spPr>
          <a:xfrm>
            <a:off x="548640" y="1708414"/>
            <a:ext cx="8138160" cy="3886200"/>
          </a:xfrm>
          <a:prstGeom prst="rect">
            <a:avLst/>
          </a:prstGeom>
          <a:noFill/>
        </p:spPr>
        <p:txBody>
          <a:bodyPr wrap="square" lIns="0" tIns="0" rIns="0" bIns="0">
            <a:noAutofit/>
          </a:bodyPr>
          <a:lstStyle/>
          <a:p>
            <a:pPr marR="0">
              <a:spcBef>
                <a:spcPts val="0"/>
              </a:spcBef>
              <a:spcAft>
                <a:spcPts val="1200"/>
              </a:spcAft>
            </a:pPr>
            <a:r>
              <a:rPr lang="en-US" sz="1600" i="1">
                <a:solidFill>
                  <a:schemeClr val="tx1">
                    <a:lumMod val="75000"/>
                    <a:lumOff val="25000"/>
                  </a:schemeClr>
                </a:solidFill>
                <a:effectLst/>
                <a:ea typeface="Calibri" panose="020F0502020204030204" pitchFamily="34" charset="0"/>
              </a:rPr>
              <a:t>See these resources:</a:t>
            </a:r>
          </a:p>
          <a:p>
            <a:pPr marL="285750" marR="0" indent="-285750">
              <a:spcBef>
                <a:spcPts val="0"/>
              </a:spcBef>
              <a:spcAft>
                <a:spcPts val="1200"/>
              </a:spcAft>
              <a:buFont typeface="Arial" panose="020B0604020202020204" pitchFamily="34" charset="0"/>
              <a:buChar char="•"/>
            </a:pPr>
            <a:r>
              <a:rPr lang="en-US" sz="1600" b="1">
                <a:effectLst/>
                <a:ea typeface="Calibri" panose="020F0502020204030204" pitchFamily="34" charset="0"/>
                <a:hlinkClick r:id="rId2"/>
              </a:rPr>
              <a:t>Allowing Medicare to Negotiate Drug Prices</a:t>
            </a:r>
            <a:endParaRPr lang="en-US" sz="1600" b="1">
              <a:effectLst/>
              <a:ea typeface="Calibri" panose="020F0502020204030204" pitchFamily="34" charset="0"/>
            </a:endParaRPr>
          </a:p>
          <a:p>
            <a:pPr marL="285750" marR="0" indent="-285750">
              <a:spcBef>
                <a:spcPts val="0"/>
              </a:spcBef>
              <a:spcAft>
                <a:spcPts val="1200"/>
              </a:spcAft>
              <a:buFont typeface="Arial" panose="020B0604020202020204" pitchFamily="34" charset="0"/>
              <a:buChar char="•"/>
            </a:pPr>
            <a:r>
              <a:rPr lang="en-US" sz="1600" b="1">
                <a:effectLst/>
                <a:ea typeface="Calibri" panose="020F0502020204030204" pitchFamily="34" charset="0"/>
                <a:hlinkClick r:id="rId3"/>
              </a:rPr>
              <a:t>External Reference Pricing: The Drug-Pricing Reform America Needs?</a:t>
            </a:r>
            <a:endParaRPr lang="en-US" sz="1600" b="1">
              <a:effectLst/>
              <a:ea typeface="Calibri" panose="020F0502020204030204" pitchFamily="34" charset="0"/>
            </a:endParaRPr>
          </a:p>
          <a:p>
            <a:pPr marL="285750" marR="0" indent="-285750">
              <a:spcBef>
                <a:spcPts val="0"/>
              </a:spcBef>
              <a:spcAft>
                <a:spcPts val="1200"/>
              </a:spcAft>
              <a:buFont typeface="Arial" panose="020B0604020202020204" pitchFamily="34" charset="0"/>
              <a:buChar char="•"/>
            </a:pPr>
            <a:r>
              <a:rPr lang="en-US" sz="1600" b="1">
                <a:effectLst/>
                <a:ea typeface="Calibri" panose="020F0502020204030204" pitchFamily="34" charset="0"/>
                <a:hlinkClick r:id="rId4"/>
              </a:rPr>
              <a:t>Domestic Reference Pricing and Its Potential Role in Medicare Pharmaceutical Price Negotiations</a:t>
            </a:r>
            <a:endParaRPr lang="en-US" sz="1600" b="1">
              <a:effectLst/>
              <a:ea typeface="Calibri" panose="020F0502020204030204" pitchFamily="34" charset="0"/>
            </a:endParaRPr>
          </a:p>
          <a:p>
            <a:pPr marL="285750" marR="0" indent="-285750">
              <a:spcBef>
                <a:spcPts val="0"/>
              </a:spcBef>
              <a:spcAft>
                <a:spcPts val="1200"/>
              </a:spcAft>
              <a:buFont typeface="Arial" panose="020B0604020202020204" pitchFamily="34" charset="0"/>
              <a:buChar char="•"/>
            </a:pPr>
            <a:r>
              <a:rPr lang="en-US" sz="1600" b="1">
                <a:effectLst/>
                <a:ea typeface="Calibri" panose="020F0502020204030204" pitchFamily="34" charset="0"/>
                <a:hlinkClick r:id="rId5"/>
              </a:rPr>
              <a:t>Getting to Lower Prescription Drug Prices: The Key Drivers of Costs and What Policymakers Can Do to Address Them</a:t>
            </a:r>
            <a:endParaRPr lang="en-US" sz="1600" b="1">
              <a:effectLst/>
              <a:ea typeface="Calibri" panose="020F0502020204030204" pitchFamily="34" charset="0"/>
            </a:endParaRPr>
          </a:p>
          <a:p>
            <a:pPr marL="285750" marR="0" indent="-285750">
              <a:spcBef>
                <a:spcPts val="0"/>
              </a:spcBef>
              <a:spcAft>
                <a:spcPts val="1200"/>
              </a:spcAft>
              <a:buFont typeface="Arial" panose="020B0604020202020204" pitchFamily="34" charset="0"/>
              <a:buChar char="•"/>
            </a:pPr>
            <a:r>
              <a:rPr lang="en-US" sz="1600" b="1">
                <a:effectLst/>
                <a:ea typeface="Calibri" panose="020F0502020204030204" pitchFamily="34" charset="0"/>
                <a:hlinkClick r:id="rId6"/>
              </a:rPr>
              <a:t>Policymakers’ Attention Turns to Drug Patents in the Debate on Prices</a:t>
            </a:r>
            <a:endParaRPr lang="en-US" sz="1600" b="1">
              <a:effectLst/>
              <a:ea typeface="Calibri" panose="020F0502020204030204" pitchFamily="34" charset="0"/>
            </a:endParaRPr>
          </a:p>
          <a:p>
            <a:pPr marL="285750" marR="0" indent="-285750">
              <a:spcBef>
                <a:spcPts val="0"/>
              </a:spcBef>
              <a:spcAft>
                <a:spcPts val="1200"/>
              </a:spcAft>
              <a:buFont typeface="Arial" panose="020B0604020202020204" pitchFamily="34" charset="0"/>
              <a:buChar char="•"/>
            </a:pPr>
            <a:r>
              <a:rPr lang="en-US" sz="1600" b="1">
                <a:effectLst/>
                <a:ea typeface="Calibri" panose="020F0502020204030204" pitchFamily="34" charset="0"/>
                <a:hlinkClick r:id="rId7"/>
              </a:rPr>
              <a:t>Drug Price Moderation in Germany: Lessons for U.S. Reform Efforts</a:t>
            </a:r>
            <a:endParaRPr lang="en-US" sz="1600" b="1">
              <a:effectLst/>
              <a:ea typeface="Calibri" panose="020F0502020204030204" pitchFamily="34" charset="0"/>
            </a:endParaRPr>
          </a:p>
          <a:p>
            <a:pPr marL="285750" marR="0" indent="-285750">
              <a:spcBef>
                <a:spcPts val="0"/>
              </a:spcBef>
              <a:spcAft>
                <a:spcPts val="1200"/>
              </a:spcAft>
              <a:buFont typeface="Arial" panose="020B0604020202020204" pitchFamily="34" charset="0"/>
              <a:buChar char="•"/>
            </a:pPr>
            <a:r>
              <a:rPr lang="en-US" sz="1600" b="1">
                <a:effectLst/>
                <a:ea typeface="Calibri" panose="020F0502020204030204" pitchFamily="34" charset="0"/>
                <a:hlinkClick r:id="rId8"/>
              </a:rPr>
              <a:t>What Can the United States Learn from Pharmaceutical Spending Controls in France?</a:t>
            </a:r>
            <a:endParaRPr lang="en-US" sz="1600" b="1">
              <a:effectLst/>
              <a:ea typeface="Calibri" panose="020F0502020204030204" pitchFamily="34" charset="0"/>
            </a:endParaRPr>
          </a:p>
        </p:txBody>
      </p:sp>
      <p:sp>
        <p:nvSpPr>
          <p:cNvPr id="6" name="TextBox 5">
            <a:extLst>
              <a:ext uri="{FF2B5EF4-FFF2-40B4-BE49-F238E27FC236}">
                <a16:creationId xmlns:a16="http://schemas.microsoft.com/office/drawing/2014/main" id="{F682DBAC-0DC3-47F7-89BD-232D665506A0}"/>
              </a:ext>
            </a:extLst>
          </p:cNvPr>
          <p:cNvSpPr txBox="1"/>
          <p:nvPr/>
        </p:nvSpPr>
        <p:spPr>
          <a:xfrm>
            <a:off x="1737360" y="6464808"/>
            <a:ext cx="6858000" cy="274320"/>
          </a:xfrm>
          <a:prstGeom prst="rect">
            <a:avLst/>
          </a:prstGeom>
          <a:noFill/>
        </p:spPr>
        <p:txBody>
          <a:bodyPr wrap="none" lIns="0" tIns="0" rIns="0" bIns="0" rtlCol="0" anchor="ctr" anchorCtr="0">
            <a:noAutofit/>
          </a:bodyPr>
          <a:lstStyle/>
          <a:p>
            <a:r>
              <a:rPr lang="en-US" sz="900">
                <a:solidFill>
                  <a:schemeClr val="tx1">
                    <a:lumMod val="75000"/>
                    <a:lumOff val="25000"/>
                  </a:schemeClr>
                </a:solidFill>
              </a:rPr>
              <a:t>Source: Aimee Cicchiello and Lovisa Gustafsson, “Brand-Name Drug Prices: The Key Driver of High Pharmaceutical Spending in </a:t>
            </a:r>
            <a:br>
              <a:rPr lang="en-US" sz="900">
                <a:solidFill>
                  <a:schemeClr val="tx1">
                    <a:lumMod val="75000"/>
                    <a:lumOff val="25000"/>
                  </a:schemeClr>
                </a:solidFill>
              </a:rPr>
            </a:br>
            <a:r>
              <a:rPr lang="en-US" sz="900">
                <a:solidFill>
                  <a:schemeClr val="tx1">
                    <a:lumMod val="75000"/>
                    <a:lumOff val="25000"/>
                  </a:schemeClr>
                </a:solidFill>
              </a:rPr>
              <a:t>the U.S. — An International Comparison of Prescription Drug Spending and Costs,” </a:t>
            </a:r>
            <a:r>
              <a:rPr lang="en-US" sz="900" err="1">
                <a:solidFill>
                  <a:schemeClr val="tx1">
                    <a:lumMod val="75000"/>
                    <a:lumOff val="25000"/>
                  </a:schemeClr>
                </a:solidFill>
              </a:rPr>
              <a:t>chartpack</a:t>
            </a:r>
            <a:r>
              <a:rPr lang="en-US" sz="900">
                <a:solidFill>
                  <a:schemeClr val="tx1">
                    <a:lumMod val="75000"/>
                    <a:lumOff val="25000"/>
                  </a:schemeClr>
                </a:solidFill>
              </a:rPr>
              <a:t>, Commonwealth Fund, Nov. 2021.</a:t>
            </a:r>
          </a:p>
        </p:txBody>
      </p:sp>
    </p:spTree>
    <p:extLst>
      <p:ext uri="{BB962C8B-B14F-4D97-AF65-F5344CB8AC3E}">
        <p14:creationId xmlns:p14="http://schemas.microsoft.com/office/powerpoint/2010/main" val="1841979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BC9CF12-EE5E-44D0-B840-5A78D57D0279}"/>
              </a:ext>
            </a:extLst>
          </p:cNvPr>
          <p:cNvSpPr/>
          <p:nvPr/>
        </p:nvSpPr>
        <p:spPr>
          <a:xfrm>
            <a:off x="0" y="885826"/>
            <a:ext cx="9144000" cy="4572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Subtitle 3">
            <a:extLst>
              <a:ext uri="{FF2B5EF4-FFF2-40B4-BE49-F238E27FC236}">
                <a16:creationId xmlns:a16="http://schemas.microsoft.com/office/drawing/2014/main" id="{A9DAE29C-6128-44C1-AC03-9495CF2D08C9}"/>
              </a:ext>
            </a:extLst>
          </p:cNvPr>
          <p:cNvSpPr>
            <a:spLocks noGrp="1"/>
          </p:cNvSpPr>
          <p:nvPr>
            <p:ph type="subTitle" idx="1"/>
          </p:nvPr>
        </p:nvSpPr>
        <p:spPr>
          <a:xfrm>
            <a:off x="457200" y="158746"/>
            <a:ext cx="8091114" cy="482406"/>
          </a:xfrm>
        </p:spPr>
        <p:txBody>
          <a:bodyPr>
            <a:normAutofit/>
          </a:bodyPr>
          <a:lstStyle/>
          <a:p>
            <a:r>
              <a:rPr lang="en-US" sz="1600" spc="0">
                <a:solidFill>
                  <a:schemeClr val="tx1">
                    <a:lumMod val="75000"/>
                    <a:lumOff val="25000"/>
                  </a:schemeClr>
                </a:solidFill>
                <a:latin typeface="+mn-lt"/>
              </a:rPr>
              <a:t>BACKGROUND</a:t>
            </a:r>
          </a:p>
        </p:txBody>
      </p:sp>
      <p:sp>
        <p:nvSpPr>
          <p:cNvPr id="7" name="TextBox 6">
            <a:extLst>
              <a:ext uri="{FF2B5EF4-FFF2-40B4-BE49-F238E27FC236}">
                <a16:creationId xmlns:a16="http://schemas.microsoft.com/office/drawing/2014/main" id="{80AB45B3-C0A6-4FC9-BCF3-3B8A0B9BD3F9}"/>
              </a:ext>
            </a:extLst>
          </p:cNvPr>
          <p:cNvSpPr txBox="1"/>
          <p:nvPr/>
        </p:nvSpPr>
        <p:spPr>
          <a:xfrm>
            <a:off x="457199" y="1371600"/>
            <a:ext cx="8229600" cy="3600986"/>
          </a:xfrm>
          <a:prstGeom prst="rect">
            <a:avLst/>
          </a:prstGeom>
          <a:noFill/>
        </p:spPr>
        <p:txBody>
          <a:bodyPr wrap="square" lIns="0" tIns="0" rIns="0" bIns="0">
            <a:spAutoFit/>
          </a:bodyPr>
          <a:lstStyle/>
          <a:p>
            <a:pPr marR="0" lvl="0">
              <a:spcBef>
                <a:spcPts val="0"/>
              </a:spcBef>
              <a:spcAft>
                <a:spcPts val="0"/>
              </a:spcAft>
            </a:pPr>
            <a:r>
              <a:rPr lang="en-US" sz="1800">
                <a:solidFill>
                  <a:schemeClr val="tx1">
                    <a:lumMod val="75000"/>
                    <a:lumOff val="25000"/>
                  </a:schemeClr>
                </a:solidFill>
              </a:rPr>
              <a:t>High U.S. drug prices are a financial strain for patients, employers, and state and federal governments. In the following charts, we present the findings from a number of studies on prescription drug costs and spending in the United States with other high-income countries to reveal the main culprit: </a:t>
            </a:r>
            <a:r>
              <a:rPr lang="en-US" sz="1800" b="1">
                <a:solidFill>
                  <a:schemeClr val="tx1">
                    <a:lumMod val="75000"/>
                    <a:lumOff val="25000"/>
                  </a:schemeClr>
                </a:solidFill>
              </a:rPr>
              <a:t>high U.S. prices for brand-name drugs.</a:t>
            </a:r>
          </a:p>
          <a:p>
            <a:endParaRPr lang="en-US" sz="1800">
              <a:solidFill>
                <a:schemeClr val="tx1">
                  <a:lumMod val="75000"/>
                  <a:lumOff val="25000"/>
                </a:schemeClr>
              </a:solidFill>
            </a:endParaRPr>
          </a:p>
          <a:p>
            <a:r>
              <a:rPr lang="en-US" sz="1800">
                <a:solidFill>
                  <a:schemeClr val="tx1">
                    <a:lumMod val="75000"/>
                    <a:lumOff val="25000"/>
                  </a:schemeClr>
                </a:solidFill>
              </a:rPr>
              <a:t>The data for this </a:t>
            </a:r>
            <a:r>
              <a:rPr lang="en-US" sz="1800" err="1">
                <a:solidFill>
                  <a:schemeClr val="tx1">
                    <a:lumMod val="75000"/>
                    <a:lumOff val="25000"/>
                  </a:schemeClr>
                </a:solidFill>
              </a:rPr>
              <a:t>chartpack</a:t>
            </a:r>
            <a:r>
              <a:rPr lang="en-US" sz="1800">
                <a:solidFill>
                  <a:schemeClr val="tx1">
                    <a:lumMod val="75000"/>
                    <a:lumOff val="25000"/>
                  </a:schemeClr>
                </a:solidFill>
              </a:rPr>
              <a:t> come from the following sources: the Commonwealth Fund’s 2020 International Health Policy Survey; 1980–2020 pharmaceutical spending data from the Organisation for Economic Co-operation and Development (OECD); 2020 individual-level administrative claims or registry data compiled by the International Collaborative on Costs, Outcomes, and Needs in Care (ICCONIC); and IQVIA’s MIDAS database for 33 OECD member countries for 2018.</a:t>
            </a:r>
          </a:p>
        </p:txBody>
      </p:sp>
      <p:sp>
        <p:nvSpPr>
          <p:cNvPr id="2" name="TextBox 1">
            <a:extLst>
              <a:ext uri="{FF2B5EF4-FFF2-40B4-BE49-F238E27FC236}">
                <a16:creationId xmlns:a16="http://schemas.microsoft.com/office/drawing/2014/main" id="{41E53B5A-38ED-4E99-8D5B-FF3C205D7BE0}"/>
              </a:ext>
            </a:extLst>
          </p:cNvPr>
          <p:cNvSpPr txBox="1"/>
          <p:nvPr/>
        </p:nvSpPr>
        <p:spPr>
          <a:xfrm>
            <a:off x="1737360" y="6464808"/>
            <a:ext cx="6858000" cy="274320"/>
          </a:xfrm>
          <a:prstGeom prst="rect">
            <a:avLst/>
          </a:prstGeom>
          <a:noFill/>
        </p:spPr>
        <p:txBody>
          <a:bodyPr wrap="none" lIns="0" tIns="0" rIns="0" bIns="0" rtlCol="0" anchor="ctr" anchorCtr="0">
            <a:noAutofit/>
          </a:bodyPr>
          <a:lstStyle/>
          <a:p>
            <a:r>
              <a:rPr lang="en-US" sz="900"/>
              <a:t>Source: Aimee Cicchiello and Lovisa Gustafsson, “Brand-Name Drug Prices: The Key Driver of High Pharmaceutical Spending in </a:t>
            </a:r>
            <a:br>
              <a:rPr lang="en-US" sz="900"/>
            </a:br>
            <a:r>
              <a:rPr lang="en-US" sz="900"/>
              <a:t>the U.S. — An International Comparison of Prescription Drug Spending and Costs,” </a:t>
            </a:r>
            <a:r>
              <a:rPr lang="en-US" sz="900" err="1"/>
              <a:t>chartpack</a:t>
            </a:r>
            <a:r>
              <a:rPr lang="en-US" sz="900"/>
              <a:t>, Commonwealth Fund, Nov. 2021.</a:t>
            </a:r>
          </a:p>
        </p:txBody>
      </p:sp>
    </p:spTree>
    <p:extLst>
      <p:ext uri="{BB962C8B-B14F-4D97-AF65-F5344CB8AC3E}">
        <p14:creationId xmlns:p14="http://schemas.microsoft.com/office/powerpoint/2010/main" val="988397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Placeholder 9">
            <a:extLst>
              <a:ext uri="{FF2B5EF4-FFF2-40B4-BE49-F238E27FC236}">
                <a16:creationId xmlns:a16="http://schemas.microsoft.com/office/drawing/2014/main" id="{D52F5107-52B7-4960-B73A-7DDA700103B0}"/>
              </a:ext>
            </a:extLst>
          </p:cNvPr>
          <p:cNvGraphicFramePr>
            <a:graphicFrameLocks noGrp="1"/>
          </p:cNvGraphicFramePr>
          <p:nvPr>
            <p:ph type="chart" sz="quarter" idx="19"/>
            <p:extLst>
              <p:ext uri="{D42A27DB-BD31-4B8C-83A1-F6EECF244321}">
                <p14:modId xmlns:p14="http://schemas.microsoft.com/office/powerpoint/2010/main" val="240641151"/>
              </p:ext>
            </p:extLst>
          </p:nvPr>
        </p:nvGraphicFramePr>
        <p:xfrm>
          <a:off x="0" y="1713918"/>
          <a:ext cx="8597710" cy="399059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Placeholder 9">
            <a:extLst>
              <a:ext uri="{FF2B5EF4-FFF2-40B4-BE49-F238E27FC236}">
                <a16:creationId xmlns:a16="http://schemas.microsoft.com/office/drawing/2014/main" id="{F208A47B-765C-4738-86B8-16DC80D1462B}"/>
              </a:ext>
            </a:extLst>
          </p:cNvPr>
          <p:cNvGraphicFramePr>
            <a:graphicFrameLocks/>
          </p:cNvGraphicFramePr>
          <p:nvPr>
            <p:extLst>
              <p:ext uri="{D42A27DB-BD31-4B8C-83A1-F6EECF244321}">
                <p14:modId xmlns:p14="http://schemas.microsoft.com/office/powerpoint/2010/main" val="2124711952"/>
              </p:ext>
            </p:extLst>
          </p:nvPr>
        </p:nvGraphicFramePr>
        <p:xfrm>
          <a:off x="662731" y="2386345"/>
          <a:ext cx="8408116" cy="3108444"/>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2">
            <a:extLst>
              <a:ext uri="{FF2B5EF4-FFF2-40B4-BE49-F238E27FC236}">
                <a16:creationId xmlns:a16="http://schemas.microsoft.com/office/drawing/2014/main" id="{1DC1EB7A-E0A7-4F48-88D0-8DEF6F1F52DB}"/>
              </a:ext>
            </a:extLst>
          </p:cNvPr>
          <p:cNvSpPr>
            <a:spLocks noGrp="1"/>
          </p:cNvSpPr>
          <p:nvPr>
            <p:ph type="body" sz="quarter" idx="4294967295"/>
          </p:nvPr>
        </p:nvSpPr>
        <p:spPr>
          <a:xfrm>
            <a:off x="73151" y="5760720"/>
            <a:ext cx="8997696" cy="457200"/>
          </a:xfrm>
        </p:spPr>
        <p:txBody>
          <a:bodyPr anchor="b" anchorCtr="0">
            <a:noAutofit/>
          </a:bodyPr>
          <a:lstStyle/>
          <a:p>
            <a:pPr marL="0" indent="0">
              <a:spcBef>
                <a:spcPts val="0"/>
              </a:spcBef>
              <a:spcAft>
                <a:spcPts val="300"/>
              </a:spcAft>
              <a:buNone/>
            </a:pPr>
            <a:r>
              <a:rPr lang="en-US" sz="900">
                <a:solidFill>
                  <a:schemeClr val="tx1">
                    <a:lumMod val="75000"/>
                    <a:lumOff val="25000"/>
                  </a:schemeClr>
                </a:solidFill>
                <a:latin typeface="+mn-lt"/>
              </a:rPr>
              <a:t>Notes: Numbers in each column might not sum to totals because of rounding. “All OECD countries” refers to 32 OECD comparison countries combined.</a:t>
            </a:r>
          </a:p>
          <a:p>
            <a:pPr marL="0" indent="0">
              <a:spcBef>
                <a:spcPts val="0"/>
              </a:spcBef>
              <a:spcAft>
                <a:spcPts val="300"/>
              </a:spcAft>
              <a:buNone/>
            </a:pPr>
            <a:r>
              <a:rPr lang="en-US" sz="900">
                <a:solidFill>
                  <a:schemeClr val="tx1">
                    <a:lumMod val="75000"/>
                    <a:lumOff val="25000"/>
                  </a:schemeClr>
                </a:solidFill>
                <a:latin typeface="+mn-lt"/>
              </a:rPr>
              <a:t>Data: Adapted from Andrew W. Mulcahy et al., </a:t>
            </a:r>
            <a:r>
              <a:rPr lang="en-US" sz="900" i="1">
                <a:latin typeface="+mn-lt"/>
                <a:hlinkClick r:id="rId4"/>
              </a:rPr>
              <a:t>International Prescription Drug Price Comparisons: Current Empirical Estimates and Comparisons with Previous Studies</a:t>
            </a:r>
            <a:r>
              <a:rPr lang="en-US" sz="900">
                <a:solidFill>
                  <a:schemeClr val="tx1">
                    <a:lumMod val="75000"/>
                    <a:lumOff val="25000"/>
                  </a:schemeClr>
                </a:solidFill>
                <a:latin typeface="+mn-lt"/>
              </a:rPr>
              <a:t> (RAND Corporation, Jan. 2021).</a:t>
            </a:r>
          </a:p>
        </p:txBody>
      </p:sp>
      <p:sp>
        <p:nvSpPr>
          <p:cNvPr id="4" name="Subtitle 3">
            <a:extLst>
              <a:ext uri="{FF2B5EF4-FFF2-40B4-BE49-F238E27FC236}">
                <a16:creationId xmlns:a16="http://schemas.microsoft.com/office/drawing/2014/main" id="{92E99D4D-524A-4108-AC81-01A9900773E6}"/>
              </a:ext>
            </a:extLst>
          </p:cNvPr>
          <p:cNvSpPr>
            <a:spLocks noGrp="1"/>
          </p:cNvSpPr>
          <p:nvPr>
            <p:ph type="subTitle" idx="1"/>
          </p:nvPr>
        </p:nvSpPr>
        <p:spPr>
          <a:xfrm>
            <a:off x="73152" y="73152"/>
            <a:ext cx="8997696" cy="228600"/>
          </a:xfrm>
        </p:spPr>
        <p:txBody>
          <a:bodyPr>
            <a:normAutofit/>
          </a:bodyPr>
          <a:lstStyle/>
          <a:p>
            <a:r>
              <a:rPr lang="en-US" sz="1100" b="0" spc="0">
                <a:solidFill>
                  <a:schemeClr val="tx1">
                    <a:lumMod val="75000"/>
                    <a:lumOff val="25000"/>
                  </a:schemeClr>
                </a:solidFill>
                <a:latin typeface="+mn-lt"/>
              </a:rPr>
              <a:t>EXHIBIT 1</a:t>
            </a:r>
          </a:p>
        </p:txBody>
      </p:sp>
      <p:sp>
        <p:nvSpPr>
          <p:cNvPr id="5" name="Title 4">
            <a:extLst>
              <a:ext uri="{FF2B5EF4-FFF2-40B4-BE49-F238E27FC236}">
                <a16:creationId xmlns:a16="http://schemas.microsoft.com/office/drawing/2014/main" id="{1C228C14-97CE-4753-A884-05499EF29A5C}"/>
              </a:ext>
            </a:extLst>
          </p:cNvPr>
          <p:cNvSpPr>
            <a:spLocks noGrp="1"/>
          </p:cNvSpPr>
          <p:nvPr>
            <p:ph type="ctrTitle"/>
          </p:nvPr>
        </p:nvSpPr>
        <p:spPr>
          <a:xfrm>
            <a:off x="73152" y="365760"/>
            <a:ext cx="8997696" cy="685800"/>
          </a:xfrm>
        </p:spPr>
        <p:txBody>
          <a:bodyPr>
            <a:noAutofit/>
          </a:bodyPr>
          <a:lstStyle/>
          <a:p>
            <a:pPr>
              <a:lnSpc>
                <a:spcPct val="100000"/>
              </a:lnSpc>
            </a:pPr>
            <a:r>
              <a:rPr lang="en-US" sz="2000" b="0">
                <a:solidFill>
                  <a:schemeClr val="tx1">
                    <a:lumMod val="75000"/>
                    <a:lumOff val="25000"/>
                  </a:schemeClr>
                </a:solidFill>
                <a:latin typeface="Georgia" panose="02040502050405020303" pitchFamily="18" charset="0"/>
              </a:rPr>
              <a:t>The United States spends more on prescription drugs than 32 OECD countries combined. But U.S. sales represent fewer than 25 percent of drug sales.</a:t>
            </a:r>
            <a:endParaRPr lang="en-US" sz="2000" b="0">
              <a:solidFill>
                <a:schemeClr val="tx1">
                  <a:lumMod val="75000"/>
                  <a:lumOff val="25000"/>
                </a:schemeClr>
              </a:solidFill>
              <a:effectLst/>
              <a:latin typeface="Georgia" panose="02040502050405020303" pitchFamily="18" charset="0"/>
            </a:endParaRPr>
          </a:p>
        </p:txBody>
      </p:sp>
      <p:sp>
        <p:nvSpPr>
          <p:cNvPr id="2" name="Rectangle 1">
            <a:extLst>
              <a:ext uri="{FF2B5EF4-FFF2-40B4-BE49-F238E27FC236}">
                <a16:creationId xmlns:a16="http://schemas.microsoft.com/office/drawing/2014/main" id="{287CDC59-0857-4AFD-AC5C-F473B47DE8C7}"/>
              </a:ext>
            </a:extLst>
          </p:cNvPr>
          <p:cNvSpPr/>
          <p:nvPr/>
        </p:nvSpPr>
        <p:spPr>
          <a:xfrm>
            <a:off x="3354185" y="2094664"/>
            <a:ext cx="137160" cy="13716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lumMod val="50000"/>
                </a:schemeClr>
              </a:solidFill>
            </a:endParaRPr>
          </a:p>
        </p:txBody>
      </p:sp>
      <p:sp>
        <p:nvSpPr>
          <p:cNvPr id="11" name="Rectangle 10">
            <a:extLst>
              <a:ext uri="{FF2B5EF4-FFF2-40B4-BE49-F238E27FC236}">
                <a16:creationId xmlns:a16="http://schemas.microsoft.com/office/drawing/2014/main" id="{CDF2884F-95B7-4D26-8076-F4818A507751}"/>
              </a:ext>
            </a:extLst>
          </p:cNvPr>
          <p:cNvSpPr/>
          <p:nvPr/>
        </p:nvSpPr>
        <p:spPr>
          <a:xfrm>
            <a:off x="4118994" y="2094664"/>
            <a:ext cx="137160" cy="13716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lumMod val="50000"/>
                </a:schemeClr>
              </a:solidFill>
            </a:endParaRPr>
          </a:p>
        </p:txBody>
      </p:sp>
      <p:sp>
        <p:nvSpPr>
          <p:cNvPr id="9" name="TextBox 8">
            <a:extLst>
              <a:ext uri="{FF2B5EF4-FFF2-40B4-BE49-F238E27FC236}">
                <a16:creationId xmlns:a16="http://schemas.microsoft.com/office/drawing/2014/main" id="{E2313419-04F0-4FBC-AF44-3C90125485E5}"/>
              </a:ext>
            </a:extLst>
          </p:cNvPr>
          <p:cNvSpPr txBox="1"/>
          <p:nvPr/>
        </p:nvSpPr>
        <p:spPr>
          <a:xfrm>
            <a:off x="4302454" y="2065886"/>
            <a:ext cx="548640" cy="228600"/>
          </a:xfrm>
          <a:prstGeom prst="rect">
            <a:avLst/>
          </a:prstGeom>
          <a:noFill/>
        </p:spPr>
        <p:txBody>
          <a:bodyPr wrap="square" lIns="0" tIns="0" rIns="0" bIns="0" rtlCol="0">
            <a:noAutofit/>
          </a:bodyPr>
          <a:lstStyle/>
          <a:p>
            <a:r>
              <a:rPr lang="en-US" sz="1200">
                <a:solidFill>
                  <a:schemeClr val="tx1">
                    <a:lumMod val="75000"/>
                    <a:lumOff val="25000"/>
                  </a:schemeClr>
                </a:solidFill>
              </a:rPr>
              <a:t>Volume</a:t>
            </a:r>
          </a:p>
        </p:txBody>
      </p:sp>
      <p:sp>
        <p:nvSpPr>
          <p:cNvPr id="12" name="TextBox 11">
            <a:extLst>
              <a:ext uri="{FF2B5EF4-FFF2-40B4-BE49-F238E27FC236}">
                <a16:creationId xmlns:a16="http://schemas.microsoft.com/office/drawing/2014/main" id="{F8CF8244-473A-4D57-9348-00F29643DEC7}"/>
              </a:ext>
            </a:extLst>
          </p:cNvPr>
          <p:cNvSpPr txBox="1"/>
          <p:nvPr/>
        </p:nvSpPr>
        <p:spPr>
          <a:xfrm>
            <a:off x="3543267" y="2065886"/>
            <a:ext cx="548640" cy="228600"/>
          </a:xfrm>
          <a:prstGeom prst="rect">
            <a:avLst/>
          </a:prstGeom>
          <a:noFill/>
        </p:spPr>
        <p:txBody>
          <a:bodyPr wrap="square" lIns="0" tIns="0" rIns="0" bIns="0" rtlCol="0">
            <a:noAutofit/>
          </a:bodyPr>
          <a:lstStyle/>
          <a:p>
            <a:r>
              <a:rPr lang="en-US" sz="1200">
                <a:solidFill>
                  <a:schemeClr val="tx1">
                    <a:lumMod val="75000"/>
                    <a:lumOff val="25000"/>
                  </a:schemeClr>
                </a:solidFill>
              </a:rPr>
              <a:t>Sales</a:t>
            </a:r>
          </a:p>
        </p:txBody>
      </p:sp>
      <p:sp>
        <p:nvSpPr>
          <p:cNvPr id="13" name="TextBox 12">
            <a:extLst>
              <a:ext uri="{FF2B5EF4-FFF2-40B4-BE49-F238E27FC236}">
                <a16:creationId xmlns:a16="http://schemas.microsoft.com/office/drawing/2014/main" id="{DF8DCE4A-EF5F-4717-8278-916852529101}"/>
              </a:ext>
            </a:extLst>
          </p:cNvPr>
          <p:cNvSpPr txBox="1"/>
          <p:nvPr/>
        </p:nvSpPr>
        <p:spPr>
          <a:xfrm>
            <a:off x="1737360" y="6464808"/>
            <a:ext cx="6858000" cy="274320"/>
          </a:xfrm>
          <a:prstGeom prst="rect">
            <a:avLst/>
          </a:prstGeom>
          <a:noFill/>
        </p:spPr>
        <p:txBody>
          <a:bodyPr wrap="none" lIns="0" tIns="0" rIns="0" bIns="0" rtlCol="0" anchor="ctr" anchorCtr="0">
            <a:noAutofit/>
          </a:bodyPr>
          <a:lstStyle/>
          <a:p>
            <a:r>
              <a:rPr lang="en-US" sz="900">
                <a:solidFill>
                  <a:schemeClr val="tx1">
                    <a:lumMod val="75000"/>
                    <a:lumOff val="25000"/>
                  </a:schemeClr>
                </a:solidFill>
              </a:rPr>
              <a:t>Source: Aimee Cicchiello and Lovisa Gustafsson, “Brand-Name Drug Prices: The Key Driver of High Pharmaceutical Spending in </a:t>
            </a:r>
            <a:br>
              <a:rPr lang="en-US" sz="900">
                <a:solidFill>
                  <a:schemeClr val="tx1">
                    <a:lumMod val="75000"/>
                    <a:lumOff val="25000"/>
                  </a:schemeClr>
                </a:solidFill>
              </a:rPr>
            </a:br>
            <a:r>
              <a:rPr lang="en-US" sz="900">
                <a:solidFill>
                  <a:schemeClr val="tx1">
                    <a:lumMod val="75000"/>
                    <a:lumOff val="25000"/>
                  </a:schemeClr>
                </a:solidFill>
              </a:rPr>
              <a:t>the U.S. — An International Comparison of Prescription Drug Spending and Costs,” </a:t>
            </a:r>
            <a:r>
              <a:rPr lang="en-US" sz="900" err="1">
                <a:solidFill>
                  <a:schemeClr val="tx1">
                    <a:lumMod val="75000"/>
                    <a:lumOff val="25000"/>
                  </a:schemeClr>
                </a:solidFill>
              </a:rPr>
              <a:t>chartpack</a:t>
            </a:r>
            <a:r>
              <a:rPr lang="en-US" sz="900">
                <a:solidFill>
                  <a:schemeClr val="tx1">
                    <a:lumMod val="75000"/>
                    <a:lumOff val="25000"/>
                  </a:schemeClr>
                </a:solidFill>
              </a:rPr>
              <a:t>, Commonwealth Fund, Nov. 2021.</a:t>
            </a:r>
          </a:p>
        </p:txBody>
      </p:sp>
      <p:sp>
        <p:nvSpPr>
          <p:cNvPr id="6" name="TextBox 5">
            <a:extLst>
              <a:ext uri="{FF2B5EF4-FFF2-40B4-BE49-F238E27FC236}">
                <a16:creationId xmlns:a16="http://schemas.microsoft.com/office/drawing/2014/main" id="{B098505B-C81E-4B3A-A4AC-73835D90BA44}"/>
              </a:ext>
            </a:extLst>
          </p:cNvPr>
          <p:cNvSpPr txBox="1"/>
          <p:nvPr/>
        </p:nvSpPr>
        <p:spPr>
          <a:xfrm>
            <a:off x="73151" y="1143000"/>
            <a:ext cx="8997696" cy="228600"/>
          </a:xfrm>
          <a:prstGeom prst="rect">
            <a:avLst/>
          </a:prstGeom>
          <a:noFill/>
        </p:spPr>
        <p:txBody>
          <a:bodyPr wrap="none" lIns="0" tIns="0" rIns="0" bIns="0" rtlCol="0">
            <a:noAutofit/>
          </a:bodyPr>
          <a:lstStyle/>
          <a:p>
            <a:r>
              <a:rPr lang="en-US" sz="1400" i="1">
                <a:solidFill>
                  <a:schemeClr val="tx1">
                    <a:lumMod val="75000"/>
                    <a:lumOff val="25000"/>
                  </a:schemeClr>
                </a:solidFill>
              </a:rPr>
              <a:t>Prescription drug sales and volume in 2018, in billions of U.S. dollars</a:t>
            </a:r>
          </a:p>
        </p:txBody>
      </p:sp>
      <p:sp>
        <p:nvSpPr>
          <p:cNvPr id="14" name="TextBox 13">
            <a:extLst>
              <a:ext uri="{FF2B5EF4-FFF2-40B4-BE49-F238E27FC236}">
                <a16:creationId xmlns:a16="http://schemas.microsoft.com/office/drawing/2014/main" id="{A5FC95E2-890B-4D13-B0AC-4F087CB04B19}"/>
              </a:ext>
            </a:extLst>
          </p:cNvPr>
          <p:cNvSpPr txBox="1"/>
          <p:nvPr/>
        </p:nvSpPr>
        <p:spPr>
          <a:xfrm>
            <a:off x="64763" y="1426967"/>
            <a:ext cx="1097280" cy="228600"/>
          </a:xfrm>
          <a:prstGeom prst="rect">
            <a:avLst/>
          </a:prstGeom>
          <a:noFill/>
        </p:spPr>
        <p:txBody>
          <a:bodyPr wrap="square" lIns="0" tIns="0" rIns="0" bIns="0" rtlCol="0">
            <a:noAutofit/>
          </a:bodyPr>
          <a:lstStyle/>
          <a:p>
            <a:r>
              <a:rPr lang="en-US" sz="1400" i="1">
                <a:solidFill>
                  <a:schemeClr val="tx1">
                    <a:lumMod val="75000"/>
                    <a:lumOff val="25000"/>
                  </a:schemeClr>
                </a:solidFill>
              </a:rPr>
              <a:t>Sales</a:t>
            </a:r>
          </a:p>
        </p:txBody>
      </p:sp>
      <p:sp>
        <p:nvSpPr>
          <p:cNvPr id="15" name="TextBox 14">
            <a:extLst>
              <a:ext uri="{FF2B5EF4-FFF2-40B4-BE49-F238E27FC236}">
                <a16:creationId xmlns:a16="http://schemas.microsoft.com/office/drawing/2014/main" id="{110AAC69-DEFF-4EA6-878E-02B98FEE70BF}"/>
              </a:ext>
            </a:extLst>
          </p:cNvPr>
          <p:cNvSpPr txBox="1"/>
          <p:nvPr/>
        </p:nvSpPr>
        <p:spPr>
          <a:xfrm>
            <a:off x="7955280" y="2131643"/>
            <a:ext cx="1097280" cy="228600"/>
          </a:xfrm>
          <a:prstGeom prst="rect">
            <a:avLst/>
          </a:prstGeom>
          <a:noFill/>
        </p:spPr>
        <p:txBody>
          <a:bodyPr wrap="square" lIns="0" tIns="0" rIns="0" bIns="0" rtlCol="0">
            <a:noAutofit/>
          </a:bodyPr>
          <a:lstStyle/>
          <a:p>
            <a:pPr algn="r"/>
            <a:r>
              <a:rPr lang="en-US" sz="1400" i="1">
                <a:solidFill>
                  <a:schemeClr val="tx1">
                    <a:lumMod val="75000"/>
                    <a:lumOff val="25000"/>
                  </a:schemeClr>
                </a:solidFill>
              </a:rPr>
              <a:t>Volume</a:t>
            </a:r>
          </a:p>
        </p:txBody>
      </p:sp>
    </p:spTree>
    <p:extLst>
      <p:ext uri="{BB962C8B-B14F-4D97-AF65-F5344CB8AC3E}">
        <p14:creationId xmlns:p14="http://schemas.microsoft.com/office/powerpoint/2010/main" val="2053043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Placeholder 7">
            <a:extLst>
              <a:ext uri="{FF2B5EF4-FFF2-40B4-BE49-F238E27FC236}">
                <a16:creationId xmlns:a16="http://schemas.microsoft.com/office/drawing/2014/main" id="{5650440D-A10E-4C84-AC03-EC5DAFF02E89}"/>
              </a:ext>
            </a:extLst>
          </p:cNvPr>
          <p:cNvGraphicFramePr>
            <a:graphicFrameLocks noGrp="1"/>
          </p:cNvGraphicFramePr>
          <p:nvPr>
            <p:ph type="chart" sz="quarter" idx="19"/>
            <p:extLst>
              <p:ext uri="{D42A27DB-BD31-4B8C-83A1-F6EECF244321}">
                <p14:modId xmlns:p14="http://schemas.microsoft.com/office/powerpoint/2010/main" val="3236225024"/>
              </p:ext>
            </p:extLst>
          </p:nvPr>
        </p:nvGraphicFramePr>
        <p:xfrm>
          <a:off x="73151" y="1435608"/>
          <a:ext cx="8997696" cy="3941281"/>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E8433D8E-0572-4720-91A4-A9DAAA0ECCA1}"/>
              </a:ext>
            </a:extLst>
          </p:cNvPr>
          <p:cNvSpPr>
            <a:spLocks noGrp="1"/>
          </p:cNvSpPr>
          <p:nvPr>
            <p:ph type="body" sz="quarter" idx="4294967295"/>
          </p:nvPr>
        </p:nvSpPr>
        <p:spPr>
          <a:xfrm>
            <a:off x="73152" y="5760720"/>
            <a:ext cx="8997696" cy="457200"/>
          </a:xfrm>
        </p:spPr>
        <p:txBody>
          <a:bodyPr anchor="b" anchorCtr="0">
            <a:noAutofit/>
          </a:bodyPr>
          <a:lstStyle/>
          <a:p>
            <a:pPr marL="0" indent="0">
              <a:spcBef>
                <a:spcPts val="0"/>
              </a:spcBef>
              <a:spcAft>
                <a:spcPts val="300"/>
              </a:spcAft>
              <a:buNone/>
            </a:pPr>
            <a:r>
              <a:rPr lang="en-US" sz="900">
                <a:solidFill>
                  <a:schemeClr val="tx1">
                    <a:lumMod val="75000"/>
                    <a:lumOff val="25000"/>
                  </a:schemeClr>
                </a:solidFill>
                <a:latin typeface="+mn-lt"/>
                <a:ea typeface="InterFace" charset="0"/>
                <a:cs typeface="InterFace" charset="0"/>
              </a:rPr>
              <a:t>Notes: Pharmaceutical spending covers expenditures for prescription medicines and self-medication, often referred to as over-the-counter products. In some countries, other medical nondurable goods also are included. Pharmaceuticals consumed in hospitals and other health care settings are excluded. Final expenditure on pharmaceuticals includes wholesale and retail margins and value-added tax. Total pharmaceutical spending refers in most countries to “net” spending, i.e., adjusted for possible rebates payable by manufacturers, wholesalers, or pharmacies. This indicator is measured as a share of total health spending, in U.S. dollars per capita (using economy-wide PPPs) and as a share of GDP.</a:t>
            </a:r>
          </a:p>
          <a:p>
            <a:pPr marL="0" indent="0">
              <a:spcBef>
                <a:spcPts val="0"/>
              </a:spcBef>
              <a:spcAft>
                <a:spcPts val="300"/>
              </a:spcAft>
              <a:buNone/>
            </a:pPr>
            <a:r>
              <a:rPr lang="en-US" sz="900">
                <a:solidFill>
                  <a:schemeClr val="tx1">
                    <a:lumMod val="75000"/>
                    <a:lumOff val="25000"/>
                  </a:schemeClr>
                </a:solidFill>
                <a:latin typeface="+mn-lt"/>
                <a:ea typeface="InterFace" charset="0"/>
                <a:cs typeface="InterFace" charset="0"/>
              </a:rPr>
              <a:t>Data: </a:t>
            </a:r>
            <a:r>
              <a:rPr lang="en-US" sz="900" err="1">
                <a:solidFill>
                  <a:schemeClr val="tx1">
                    <a:lumMod val="75000"/>
                    <a:lumOff val="25000"/>
                  </a:schemeClr>
                </a:solidFill>
                <a:latin typeface="+mn-lt"/>
                <a:ea typeface="InterFace" charset="0"/>
                <a:cs typeface="InterFace" charset="0"/>
              </a:rPr>
              <a:t>Organisation</a:t>
            </a:r>
            <a:r>
              <a:rPr lang="en-US" sz="900">
                <a:solidFill>
                  <a:schemeClr val="tx1">
                    <a:lumMod val="75000"/>
                    <a:lumOff val="25000"/>
                  </a:schemeClr>
                </a:solidFill>
                <a:latin typeface="+mn-lt"/>
                <a:ea typeface="InterFace" charset="0"/>
                <a:cs typeface="InterFace" charset="0"/>
              </a:rPr>
              <a:t> for Economic Co-operation and Development, “</a:t>
            </a:r>
            <a:r>
              <a:rPr lang="en-US" sz="900">
                <a:solidFill>
                  <a:schemeClr val="tx1">
                    <a:lumMod val="75000"/>
                    <a:lumOff val="25000"/>
                  </a:schemeClr>
                </a:solidFill>
                <a:latin typeface="+mn-lt"/>
                <a:ea typeface="InterFace" charset="0"/>
                <a:cs typeface="InterFace" charset="0"/>
                <a:hlinkClick r:id="rId3"/>
              </a:rPr>
              <a:t>Pharmaceutical spending</a:t>
            </a:r>
            <a:r>
              <a:rPr lang="en-US" sz="900">
                <a:solidFill>
                  <a:schemeClr val="tx1">
                    <a:lumMod val="75000"/>
                    <a:lumOff val="25000"/>
                  </a:schemeClr>
                </a:solidFill>
                <a:latin typeface="+mn-lt"/>
                <a:ea typeface="InterFace" charset="0"/>
                <a:cs typeface="InterFace" charset="0"/>
              </a:rPr>
              <a:t>” (indicator) (OECD, 2021).</a:t>
            </a:r>
            <a:endParaRPr lang="en-US" sz="900">
              <a:solidFill>
                <a:schemeClr val="tx1">
                  <a:lumMod val="75000"/>
                  <a:lumOff val="25000"/>
                </a:schemeClr>
              </a:solidFill>
              <a:latin typeface="+mn-lt"/>
            </a:endParaRPr>
          </a:p>
        </p:txBody>
      </p:sp>
      <p:sp>
        <p:nvSpPr>
          <p:cNvPr id="4" name="Subtitle 3">
            <a:extLst>
              <a:ext uri="{FF2B5EF4-FFF2-40B4-BE49-F238E27FC236}">
                <a16:creationId xmlns:a16="http://schemas.microsoft.com/office/drawing/2014/main" id="{8F1176FB-F766-4F89-A30C-EF88E76C698F}"/>
              </a:ext>
            </a:extLst>
          </p:cNvPr>
          <p:cNvSpPr>
            <a:spLocks noGrp="1"/>
          </p:cNvSpPr>
          <p:nvPr>
            <p:ph type="subTitle" idx="1"/>
          </p:nvPr>
        </p:nvSpPr>
        <p:spPr>
          <a:xfrm>
            <a:off x="73152" y="73152"/>
            <a:ext cx="8997696" cy="228600"/>
          </a:xfrm>
        </p:spPr>
        <p:txBody>
          <a:bodyPr>
            <a:normAutofit/>
          </a:bodyPr>
          <a:lstStyle/>
          <a:p>
            <a:r>
              <a:rPr lang="en-US" sz="1100" b="0" spc="0">
                <a:solidFill>
                  <a:schemeClr val="tx1">
                    <a:lumMod val="75000"/>
                    <a:lumOff val="25000"/>
                  </a:schemeClr>
                </a:solidFill>
                <a:latin typeface="+mn-lt"/>
              </a:rPr>
              <a:t>EXHIBIT 2</a:t>
            </a:r>
          </a:p>
        </p:txBody>
      </p:sp>
      <p:sp>
        <p:nvSpPr>
          <p:cNvPr id="5" name="Title 4">
            <a:extLst>
              <a:ext uri="{FF2B5EF4-FFF2-40B4-BE49-F238E27FC236}">
                <a16:creationId xmlns:a16="http://schemas.microsoft.com/office/drawing/2014/main" id="{3FE9A674-ECFD-45CE-B0D9-910BB9B1D6FE}"/>
              </a:ext>
            </a:extLst>
          </p:cNvPr>
          <p:cNvSpPr>
            <a:spLocks noGrp="1"/>
          </p:cNvSpPr>
          <p:nvPr>
            <p:ph type="ctrTitle"/>
          </p:nvPr>
        </p:nvSpPr>
        <p:spPr>
          <a:xfrm>
            <a:off x="73152" y="365760"/>
            <a:ext cx="8997696" cy="685800"/>
          </a:xfrm>
        </p:spPr>
        <p:txBody>
          <a:bodyPr>
            <a:noAutofit/>
          </a:bodyPr>
          <a:lstStyle/>
          <a:p>
            <a:pPr>
              <a:lnSpc>
                <a:spcPct val="100000"/>
              </a:lnSpc>
            </a:pPr>
            <a:r>
              <a:rPr lang="en-US" sz="2000" b="0">
                <a:solidFill>
                  <a:schemeClr val="tx1">
                    <a:lumMod val="75000"/>
                    <a:lumOff val="25000"/>
                  </a:schemeClr>
                </a:solidFill>
                <a:latin typeface="Georgia" panose="02040502050405020303" pitchFamily="18" charset="0"/>
              </a:rPr>
              <a:t>When adjusted for population, the U.S. spends at least 30 percent more on prescription drugs than other high-income countries.</a:t>
            </a:r>
          </a:p>
        </p:txBody>
      </p:sp>
      <p:sp>
        <p:nvSpPr>
          <p:cNvPr id="6" name="TextBox 5">
            <a:extLst>
              <a:ext uri="{FF2B5EF4-FFF2-40B4-BE49-F238E27FC236}">
                <a16:creationId xmlns:a16="http://schemas.microsoft.com/office/drawing/2014/main" id="{CB806F7E-DAC5-4665-8434-A04450D85151}"/>
              </a:ext>
            </a:extLst>
          </p:cNvPr>
          <p:cNvSpPr txBox="1"/>
          <p:nvPr/>
        </p:nvSpPr>
        <p:spPr>
          <a:xfrm>
            <a:off x="1737360" y="6464808"/>
            <a:ext cx="6858000" cy="274320"/>
          </a:xfrm>
          <a:prstGeom prst="rect">
            <a:avLst/>
          </a:prstGeom>
          <a:noFill/>
        </p:spPr>
        <p:txBody>
          <a:bodyPr wrap="none" lIns="0" tIns="0" rIns="0" bIns="0" rtlCol="0" anchor="ctr" anchorCtr="0">
            <a:noAutofit/>
          </a:bodyPr>
          <a:lstStyle/>
          <a:p>
            <a:r>
              <a:rPr lang="en-US" sz="900">
                <a:solidFill>
                  <a:schemeClr val="tx1">
                    <a:lumMod val="75000"/>
                    <a:lumOff val="25000"/>
                  </a:schemeClr>
                </a:solidFill>
              </a:rPr>
              <a:t>Source: Aimee Cicchiello and Lovisa Gustafsson, “Brand-Name Drug Prices: The Key Driver of High Pharmaceutical Spending in </a:t>
            </a:r>
            <a:br>
              <a:rPr lang="en-US" sz="900">
                <a:solidFill>
                  <a:schemeClr val="tx1">
                    <a:lumMod val="75000"/>
                    <a:lumOff val="25000"/>
                  </a:schemeClr>
                </a:solidFill>
              </a:rPr>
            </a:br>
            <a:r>
              <a:rPr lang="en-US" sz="900">
                <a:solidFill>
                  <a:schemeClr val="tx1">
                    <a:lumMod val="75000"/>
                    <a:lumOff val="25000"/>
                  </a:schemeClr>
                </a:solidFill>
              </a:rPr>
              <a:t>the U.S. — An International Comparison of Prescription Drug Spending and Costs,” </a:t>
            </a:r>
            <a:r>
              <a:rPr lang="en-US" sz="900" err="1">
                <a:solidFill>
                  <a:schemeClr val="tx1">
                    <a:lumMod val="75000"/>
                    <a:lumOff val="25000"/>
                  </a:schemeClr>
                </a:solidFill>
              </a:rPr>
              <a:t>chartpack</a:t>
            </a:r>
            <a:r>
              <a:rPr lang="en-US" sz="900">
                <a:solidFill>
                  <a:schemeClr val="tx1">
                    <a:lumMod val="75000"/>
                    <a:lumOff val="25000"/>
                  </a:schemeClr>
                </a:solidFill>
              </a:rPr>
              <a:t>, Commonwealth Fund, Nov. 2021.</a:t>
            </a:r>
          </a:p>
        </p:txBody>
      </p:sp>
      <p:sp>
        <p:nvSpPr>
          <p:cNvPr id="7" name="TextBox 6">
            <a:extLst>
              <a:ext uri="{FF2B5EF4-FFF2-40B4-BE49-F238E27FC236}">
                <a16:creationId xmlns:a16="http://schemas.microsoft.com/office/drawing/2014/main" id="{4C66F269-FB01-4ECC-962B-9D6E61012F4C}"/>
              </a:ext>
            </a:extLst>
          </p:cNvPr>
          <p:cNvSpPr txBox="1"/>
          <p:nvPr/>
        </p:nvSpPr>
        <p:spPr>
          <a:xfrm>
            <a:off x="73151" y="1143000"/>
            <a:ext cx="8997696" cy="228600"/>
          </a:xfrm>
          <a:prstGeom prst="rect">
            <a:avLst/>
          </a:prstGeom>
          <a:noFill/>
        </p:spPr>
        <p:txBody>
          <a:bodyPr wrap="none" lIns="0" tIns="0" rIns="0" bIns="0" rtlCol="0">
            <a:noAutofit/>
          </a:bodyPr>
          <a:lstStyle/>
          <a:p>
            <a:r>
              <a:rPr lang="en-US" sz="1400" i="1">
                <a:solidFill>
                  <a:schemeClr val="tx1">
                    <a:lumMod val="75000"/>
                    <a:lumOff val="25000"/>
                  </a:schemeClr>
                </a:solidFill>
              </a:rPr>
              <a:t>Pharmaceutical spending per person, 1980–2020, in U.S. dollars</a:t>
            </a:r>
          </a:p>
        </p:txBody>
      </p:sp>
    </p:spTree>
    <p:extLst>
      <p:ext uri="{BB962C8B-B14F-4D97-AF65-F5344CB8AC3E}">
        <p14:creationId xmlns:p14="http://schemas.microsoft.com/office/powerpoint/2010/main" val="2287603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759D63C-CE0F-4A5F-B4E0-B3E2894723E5}"/>
              </a:ext>
            </a:extLst>
          </p:cNvPr>
          <p:cNvSpPr>
            <a:spLocks noGrp="1"/>
          </p:cNvSpPr>
          <p:nvPr>
            <p:ph type="body" sz="quarter" idx="4294967295"/>
          </p:nvPr>
        </p:nvSpPr>
        <p:spPr>
          <a:xfrm>
            <a:off x="73151" y="5760719"/>
            <a:ext cx="8997696" cy="457200"/>
          </a:xfrm>
        </p:spPr>
        <p:txBody>
          <a:bodyPr anchor="b" anchorCtr="0">
            <a:noAutofit/>
          </a:bodyPr>
          <a:lstStyle/>
          <a:p>
            <a:pPr marL="0" indent="0">
              <a:buNone/>
            </a:pPr>
            <a:r>
              <a:rPr lang="en-US" sz="900">
                <a:solidFill>
                  <a:schemeClr val="tx1">
                    <a:lumMod val="75000"/>
                    <a:lumOff val="25000"/>
                  </a:schemeClr>
                </a:solidFill>
                <a:latin typeface="+mn-lt"/>
              </a:rPr>
              <a:t>Data: Adapted from Irene </a:t>
            </a:r>
            <a:r>
              <a:rPr lang="en-US" sz="900" err="1">
                <a:solidFill>
                  <a:schemeClr val="tx1">
                    <a:lumMod val="75000"/>
                    <a:lumOff val="25000"/>
                  </a:schemeClr>
                </a:solidFill>
                <a:latin typeface="+mn-lt"/>
              </a:rPr>
              <a:t>Papanicolas</a:t>
            </a:r>
            <a:r>
              <a:rPr lang="en-US" sz="900">
                <a:solidFill>
                  <a:schemeClr val="tx1">
                    <a:lumMod val="75000"/>
                    <a:lumOff val="25000"/>
                  </a:schemeClr>
                </a:solidFill>
                <a:latin typeface="+mn-lt"/>
              </a:rPr>
              <a:t> et al., “</a:t>
            </a:r>
            <a:r>
              <a:rPr lang="en-US" sz="900">
                <a:solidFill>
                  <a:schemeClr val="bg2"/>
                </a:solidFill>
                <a:latin typeface="+mn-lt"/>
                <a:hlinkClick r:id="rId2">
                  <a:extLst>
                    <a:ext uri="{A12FA001-AC4F-418D-AE19-62706E023703}">
                      <ahyp:hlinkClr xmlns:ahyp="http://schemas.microsoft.com/office/drawing/2018/hyperlinkcolor" val="tx"/>
                    </a:ext>
                  </a:extLst>
                </a:hlinkClick>
              </a:rPr>
              <a:t>Differences in Health Care Spending and Utilization Among Older Frail Adults in High‐income Countries: ICCONIC Hip Fracture Persona</a:t>
            </a:r>
            <a:r>
              <a:rPr lang="en-US" sz="900">
                <a:solidFill>
                  <a:schemeClr val="tx1">
                    <a:lumMod val="75000"/>
                    <a:lumOff val="25000"/>
                  </a:schemeClr>
                </a:solidFill>
                <a:latin typeface="+mn-lt"/>
              </a:rPr>
              <a:t>,” </a:t>
            </a:r>
            <a:r>
              <a:rPr lang="en-US" sz="900" i="1">
                <a:solidFill>
                  <a:schemeClr val="tx1">
                    <a:lumMod val="75000"/>
                    <a:lumOff val="25000"/>
                  </a:schemeClr>
                </a:solidFill>
                <a:latin typeface="+mn-lt"/>
              </a:rPr>
              <a:t>Health Services Research </a:t>
            </a:r>
            <a:r>
              <a:rPr lang="en-US" sz="900">
                <a:solidFill>
                  <a:schemeClr val="tx1">
                    <a:lumMod val="75000"/>
                    <a:lumOff val="25000"/>
                  </a:schemeClr>
                </a:solidFill>
                <a:latin typeface="+mn-lt"/>
              </a:rPr>
              <a:t>56, no. S3 (Dec. 2021): 1335</a:t>
            </a:r>
            <a:r>
              <a:rPr lang="en-US" sz="900">
                <a:solidFill>
                  <a:schemeClr val="tx1">
                    <a:lumMod val="75000"/>
                    <a:lumOff val="25000"/>
                  </a:schemeClr>
                </a:solidFill>
                <a:latin typeface="+mn-lt"/>
                <a:cs typeface="Times New Roman" panose="02020603050405020304" pitchFamily="18" charset="0"/>
              </a:rPr>
              <a:t>–</a:t>
            </a:r>
            <a:r>
              <a:rPr lang="en-US" sz="900">
                <a:solidFill>
                  <a:schemeClr val="tx1">
                    <a:lumMod val="75000"/>
                    <a:lumOff val="25000"/>
                  </a:schemeClr>
                </a:solidFill>
                <a:latin typeface="+mn-lt"/>
              </a:rPr>
              <a:t>46.</a:t>
            </a:r>
          </a:p>
        </p:txBody>
      </p:sp>
      <p:sp>
        <p:nvSpPr>
          <p:cNvPr id="4" name="Subtitle 3">
            <a:extLst>
              <a:ext uri="{FF2B5EF4-FFF2-40B4-BE49-F238E27FC236}">
                <a16:creationId xmlns:a16="http://schemas.microsoft.com/office/drawing/2014/main" id="{346ECC68-B40D-47A9-8592-DA45DFC77127}"/>
              </a:ext>
            </a:extLst>
          </p:cNvPr>
          <p:cNvSpPr>
            <a:spLocks noGrp="1"/>
          </p:cNvSpPr>
          <p:nvPr>
            <p:ph type="subTitle" idx="1"/>
          </p:nvPr>
        </p:nvSpPr>
        <p:spPr>
          <a:xfrm>
            <a:off x="73152" y="73152"/>
            <a:ext cx="8997696" cy="228600"/>
          </a:xfrm>
        </p:spPr>
        <p:txBody>
          <a:bodyPr>
            <a:normAutofit/>
          </a:bodyPr>
          <a:lstStyle/>
          <a:p>
            <a:r>
              <a:rPr lang="en-US" sz="1100" b="0" spc="0">
                <a:solidFill>
                  <a:schemeClr val="tx1">
                    <a:lumMod val="75000"/>
                    <a:lumOff val="25000"/>
                  </a:schemeClr>
                </a:solidFill>
                <a:latin typeface="+mn-lt"/>
              </a:rPr>
              <a:t>EXHIBIT 3</a:t>
            </a:r>
          </a:p>
        </p:txBody>
      </p:sp>
      <p:sp>
        <p:nvSpPr>
          <p:cNvPr id="5" name="Title 4">
            <a:extLst>
              <a:ext uri="{FF2B5EF4-FFF2-40B4-BE49-F238E27FC236}">
                <a16:creationId xmlns:a16="http://schemas.microsoft.com/office/drawing/2014/main" id="{C47A956F-9DD7-49E5-B2E9-13F5D8E4F9D6}"/>
              </a:ext>
            </a:extLst>
          </p:cNvPr>
          <p:cNvSpPr>
            <a:spLocks noGrp="1"/>
          </p:cNvSpPr>
          <p:nvPr>
            <p:ph type="ctrTitle"/>
          </p:nvPr>
        </p:nvSpPr>
        <p:spPr>
          <a:xfrm>
            <a:off x="73152" y="365760"/>
            <a:ext cx="8997696" cy="685800"/>
          </a:xfrm>
        </p:spPr>
        <p:txBody>
          <a:bodyPr>
            <a:normAutofit/>
          </a:bodyPr>
          <a:lstStyle/>
          <a:p>
            <a:pPr>
              <a:lnSpc>
                <a:spcPct val="100000"/>
              </a:lnSpc>
            </a:pPr>
            <a:r>
              <a:rPr lang="en-US" sz="2000" b="0">
                <a:solidFill>
                  <a:schemeClr val="tx1">
                    <a:lumMod val="75000"/>
                    <a:lumOff val="25000"/>
                  </a:schemeClr>
                </a:solidFill>
                <a:latin typeface="Georgia" panose="02040502050405020303" pitchFamily="18" charset="0"/>
              </a:rPr>
              <a:t>A prime example of far higher U.S. drug spending can be seen in the care of hip fractures in frail older adults.</a:t>
            </a:r>
          </a:p>
        </p:txBody>
      </p:sp>
      <p:graphicFrame>
        <p:nvGraphicFramePr>
          <p:cNvPr id="8" name="Content Placeholder 5">
            <a:extLst>
              <a:ext uri="{FF2B5EF4-FFF2-40B4-BE49-F238E27FC236}">
                <a16:creationId xmlns:a16="http://schemas.microsoft.com/office/drawing/2014/main" id="{18D2581A-2C38-45E1-A02D-98A238D6DF77}"/>
              </a:ext>
            </a:extLst>
          </p:cNvPr>
          <p:cNvGraphicFramePr>
            <a:graphicFrameLocks/>
          </p:cNvGraphicFramePr>
          <p:nvPr>
            <p:extLst>
              <p:ext uri="{D42A27DB-BD31-4B8C-83A1-F6EECF244321}">
                <p14:modId xmlns:p14="http://schemas.microsoft.com/office/powerpoint/2010/main" val="1912136162"/>
              </p:ext>
            </p:extLst>
          </p:nvPr>
        </p:nvGraphicFramePr>
        <p:xfrm>
          <a:off x="73150" y="1572768"/>
          <a:ext cx="8997696" cy="4171426"/>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6D9D9B5B-4132-499E-AE9F-5AED6F063E65}"/>
              </a:ext>
            </a:extLst>
          </p:cNvPr>
          <p:cNvSpPr txBox="1"/>
          <p:nvPr/>
        </p:nvSpPr>
        <p:spPr>
          <a:xfrm>
            <a:off x="1737360" y="6464808"/>
            <a:ext cx="6858000" cy="274320"/>
          </a:xfrm>
          <a:prstGeom prst="rect">
            <a:avLst/>
          </a:prstGeom>
          <a:noFill/>
        </p:spPr>
        <p:txBody>
          <a:bodyPr wrap="none" lIns="0" tIns="0" rIns="0" bIns="0" rtlCol="0" anchor="ctr" anchorCtr="0">
            <a:noAutofit/>
          </a:bodyPr>
          <a:lstStyle/>
          <a:p>
            <a:r>
              <a:rPr lang="en-US" sz="900">
                <a:solidFill>
                  <a:schemeClr val="tx1">
                    <a:lumMod val="75000"/>
                    <a:lumOff val="25000"/>
                  </a:schemeClr>
                </a:solidFill>
              </a:rPr>
              <a:t>Source: Aimee Cicchiello and Lovisa Gustafsson, “Brand-Name Drug Prices: The Key Driver of High Pharmaceutical Spending in </a:t>
            </a:r>
            <a:br>
              <a:rPr lang="en-US" sz="900">
                <a:solidFill>
                  <a:schemeClr val="tx1">
                    <a:lumMod val="75000"/>
                    <a:lumOff val="25000"/>
                  </a:schemeClr>
                </a:solidFill>
              </a:rPr>
            </a:br>
            <a:r>
              <a:rPr lang="en-US" sz="900">
                <a:solidFill>
                  <a:schemeClr val="tx1">
                    <a:lumMod val="75000"/>
                    <a:lumOff val="25000"/>
                  </a:schemeClr>
                </a:solidFill>
              </a:rPr>
              <a:t>the U.S. — An International Comparison of Prescription Drug Spending and Costs,” </a:t>
            </a:r>
            <a:r>
              <a:rPr lang="en-US" sz="900" err="1">
                <a:solidFill>
                  <a:schemeClr val="tx1">
                    <a:lumMod val="75000"/>
                    <a:lumOff val="25000"/>
                  </a:schemeClr>
                </a:solidFill>
              </a:rPr>
              <a:t>chartpack</a:t>
            </a:r>
            <a:r>
              <a:rPr lang="en-US" sz="900">
                <a:solidFill>
                  <a:schemeClr val="tx1">
                    <a:lumMod val="75000"/>
                    <a:lumOff val="25000"/>
                  </a:schemeClr>
                </a:solidFill>
              </a:rPr>
              <a:t>, Commonwealth Fund, Nov. 2021.</a:t>
            </a:r>
          </a:p>
        </p:txBody>
      </p:sp>
      <p:sp>
        <p:nvSpPr>
          <p:cNvPr id="7" name="TextBox 6">
            <a:extLst>
              <a:ext uri="{FF2B5EF4-FFF2-40B4-BE49-F238E27FC236}">
                <a16:creationId xmlns:a16="http://schemas.microsoft.com/office/drawing/2014/main" id="{33CF92FE-5B9F-4534-AC7B-0BE98FF094A0}"/>
              </a:ext>
            </a:extLst>
          </p:cNvPr>
          <p:cNvSpPr txBox="1"/>
          <p:nvPr/>
        </p:nvSpPr>
        <p:spPr>
          <a:xfrm>
            <a:off x="73151" y="1143000"/>
            <a:ext cx="8997696" cy="228600"/>
          </a:xfrm>
          <a:prstGeom prst="rect">
            <a:avLst/>
          </a:prstGeom>
          <a:noFill/>
        </p:spPr>
        <p:txBody>
          <a:bodyPr wrap="none" lIns="0" tIns="0" rIns="0" bIns="0" rtlCol="0">
            <a:noAutofit/>
          </a:bodyPr>
          <a:lstStyle/>
          <a:p>
            <a:r>
              <a:rPr lang="en-US" sz="1400" i="1" spc="-10">
                <a:solidFill>
                  <a:schemeClr val="tx1">
                    <a:lumMod val="75000"/>
                    <a:lumOff val="25000"/>
                  </a:schemeClr>
                </a:solidFill>
              </a:rPr>
              <a:t>Average outpatient drug spending in 2021 for persona of older frail adult recovering from hip fracture, in U.S. dollars</a:t>
            </a:r>
          </a:p>
        </p:txBody>
      </p:sp>
    </p:spTree>
    <p:extLst>
      <p:ext uri="{BB962C8B-B14F-4D97-AF65-F5344CB8AC3E}">
        <p14:creationId xmlns:p14="http://schemas.microsoft.com/office/powerpoint/2010/main" val="917358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759D63C-CE0F-4A5F-B4E0-B3E2894723E5}"/>
              </a:ext>
            </a:extLst>
          </p:cNvPr>
          <p:cNvSpPr>
            <a:spLocks noGrp="1"/>
          </p:cNvSpPr>
          <p:nvPr>
            <p:ph type="body" sz="quarter" idx="4294967295"/>
          </p:nvPr>
        </p:nvSpPr>
        <p:spPr>
          <a:xfrm>
            <a:off x="73151" y="5760720"/>
            <a:ext cx="8997696" cy="457200"/>
          </a:xfrm>
        </p:spPr>
        <p:txBody>
          <a:bodyPr anchor="b" anchorCtr="0">
            <a:noAutofit/>
          </a:bodyPr>
          <a:lstStyle/>
          <a:p>
            <a:pPr marL="0" indent="0">
              <a:buNone/>
            </a:pPr>
            <a:r>
              <a:rPr lang="en-US" sz="900">
                <a:latin typeface="+mn-lt"/>
              </a:rPr>
              <a:t>D</a:t>
            </a:r>
            <a:r>
              <a:rPr lang="en-US" sz="900">
                <a:solidFill>
                  <a:schemeClr val="tx1">
                    <a:lumMod val="75000"/>
                    <a:lumOff val="25000"/>
                  </a:schemeClr>
                </a:solidFill>
                <a:latin typeface="+mn-lt"/>
              </a:rPr>
              <a:t>ata: Adapted from Jose F. Figueroa et al., “</a:t>
            </a:r>
            <a:r>
              <a:rPr lang="en-US" sz="900">
                <a:latin typeface="+mn-lt"/>
                <a:hlinkClick r:id="rId2"/>
              </a:rPr>
              <a:t>International Comparison of Health Spending and Utilization Among People with Complex Multimorbidity</a:t>
            </a:r>
            <a:r>
              <a:rPr lang="en-US" sz="900">
                <a:solidFill>
                  <a:schemeClr val="tx1">
                    <a:lumMod val="75000"/>
                    <a:lumOff val="25000"/>
                  </a:schemeClr>
                </a:solidFill>
                <a:latin typeface="+mn-lt"/>
              </a:rPr>
              <a:t>,” </a:t>
            </a:r>
            <a:r>
              <a:rPr lang="en-US" sz="900" i="1">
                <a:solidFill>
                  <a:schemeClr val="tx1">
                    <a:lumMod val="75000"/>
                    <a:lumOff val="25000"/>
                  </a:schemeClr>
                </a:solidFill>
                <a:latin typeface="+mn-lt"/>
              </a:rPr>
              <a:t>Health Services Research</a:t>
            </a:r>
            <a:r>
              <a:rPr lang="en-US" sz="900">
                <a:solidFill>
                  <a:schemeClr val="tx1">
                    <a:lumMod val="75000"/>
                    <a:lumOff val="25000"/>
                  </a:schemeClr>
                </a:solidFill>
                <a:latin typeface="+mn-lt"/>
              </a:rPr>
              <a:t> 56, no. S3 (Dec. 2021): 1317</a:t>
            </a:r>
            <a:r>
              <a:rPr lang="en-US" sz="900">
                <a:solidFill>
                  <a:schemeClr val="tx1">
                    <a:lumMod val="75000"/>
                    <a:lumOff val="25000"/>
                  </a:schemeClr>
                </a:solidFill>
                <a:latin typeface="+mn-lt"/>
                <a:cs typeface="Times New Roman" panose="02020603050405020304" pitchFamily="18" charset="0"/>
              </a:rPr>
              <a:t>–</a:t>
            </a:r>
            <a:r>
              <a:rPr lang="en-US" sz="900">
                <a:solidFill>
                  <a:schemeClr val="tx1">
                    <a:lumMod val="75000"/>
                    <a:lumOff val="25000"/>
                  </a:schemeClr>
                </a:solidFill>
                <a:latin typeface="+mn-lt"/>
              </a:rPr>
              <a:t>34.</a:t>
            </a:r>
          </a:p>
        </p:txBody>
      </p:sp>
      <p:sp>
        <p:nvSpPr>
          <p:cNvPr id="4" name="Subtitle 3">
            <a:extLst>
              <a:ext uri="{FF2B5EF4-FFF2-40B4-BE49-F238E27FC236}">
                <a16:creationId xmlns:a16="http://schemas.microsoft.com/office/drawing/2014/main" id="{346ECC68-B40D-47A9-8592-DA45DFC77127}"/>
              </a:ext>
            </a:extLst>
          </p:cNvPr>
          <p:cNvSpPr>
            <a:spLocks noGrp="1"/>
          </p:cNvSpPr>
          <p:nvPr>
            <p:ph type="subTitle" idx="1"/>
          </p:nvPr>
        </p:nvSpPr>
        <p:spPr>
          <a:xfrm>
            <a:off x="73152" y="73152"/>
            <a:ext cx="8997696" cy="228600"/>
          </a:xfrm>
        </p:spPr>
        <p:txBody>
          <a:bodyPr>
            <a:normAutofit/>
          </a:bodyPr>
          <a:lstStyle/>
          <a:p>
            <a:r>
              <a:rPr lang="en-US" sz="1100" b="0" spc="0">
                <a:solidFill>
                  <a:schemeClr val="tx1">
                    <a:lumMod val="75000"/>
                    <a:lumOff val="25000"/>
                  </a:schemeClr>
                </a:solidFill>
                <a:latin typeface="+mn-lt"/>
              </a:rPr>
              <a:t>EXHIBIT 4</a:t>
            </a:r>
          </a:p>
        </p:txBody>
      </p:sp>
      <p:sp>
        <p:nvSpPr>
          <p:cNvPr id="5" name="Title 4">
            <a:extLst>
              <a:ext uri="{FF2B5EF4-FFF2-40B4-BE49-F238E27FC236}">
                <a16:creationId xmlns:a16="http://schemas.microsoft.com/office/drawing/2014/main" id="{C47A956F-9DD7-49E5-B2E9-13F5D8E4F9D6}"/>
              </a:ext>
            </a:extLst>
          </p:cNvPr>
          <p:cNvSpPr>
            <a:spLocks noGrp="1"/>
          </p:cNvSpPr>
          <p:nvPr>
            <p:ph type="ctrTitle"/>
          </p:nvPr>
        </p:nvSpPr>
        <p:spPr>
          <a:xfrm>
            <a:off x="73152" y="365760"/>
            <a:ext cx="8997696" cy="914400"/>
          </a:xfrm>
        </p:spPr>
        <p:txBody>
          <a:bodyPr>
            <a:noAutofit/>
          </a:bodyPr>
          <a:lstStyle/>
          <a:p>
            <a:pPr>
              <a:lnSpc>
                <a:spcPct val="100000"/>
              </a:lnSpc>
            </a:pPr>
            <a:r>
              <a:rPr lang="en-US" sz="2000" b="0">
                <a:solidFill>
                  <a:schemeClr val="tx1">
                    <a:lumMod val="75000"/>
                    <a:lumOff val="25000"/>
                  </a:schemeClr>
                </a:solidFill>
                <a:latin typeface="Georgia" panose="02040502050405020303" pitchFamily="18" charset="0"/>
              </a:rPr>
              <a:t>Higher U.S. drug spending does not stem from higher use: for example, across nations, older adults with diabetes who are hospitalized with heart failure have comparable drug use.</a:t>
            </a:r>
          </a:p>
        </p:txBody>
      </p:sp>
      <p:graphicFrame>
        <p:nvGraphicFramePr>
          <p:cNvPr id="10" name="Chart 9">
            <a:extLst>
              <a:ext uri="{FF2B5EF4-FFF2-40B4-BE49-F238E27FC236}">
                <a16:creationId xmlns:a16="http://schemas.microsoft.com/office/drawing/2014/main" id="{56A1E728-0353-41D6-B294-DF562CE9CE82}"/>
              </a:ext>
            </a:extLst>
          </p:cNvPr>
          <p:cNvGraphicFramePr>
            <a:graphicFrameLocks/>
          </p:cNvGraphicFramePr>
          <p:nvPr>
            <p:extLst>
              <p:ext uri="{D42A27DB-BD31-4B8C-83A1-F6EECF244321}">
                <p14:modId xmlns:p14="http://schemas.microsoft.com/office/powerpoint/2010/main" val="1771416630"/>
              </p:ext>
            </p:extLst>
          </p:nvPr>
        </p:nvGraphicFramePr>
        <p:xfrm>
          <a:off x="91440" y="2170232"/>
          <a:ext cx="8961120" cy="365760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a:extLst>
              <a:ext uri="{FF2B5EF4-FFF2-40B4-BE49-F238E27FC236}">
                <a16:creationId xmlns:a16="http://schemas.microsoft.com/office/drawing/2014/main" id="{9B79FFC7-238B-4F97-ACDA-9A04954B8ECB}"/>
              </a:ext>
            </a:extLst>
          </p:cNvPr>
          <p:cNvSpPr txBox="1"/>
          <p:nvPr/>
        </p:nvSpPr>
        <p:spPr>
          <a:xfrm>
            <a:off x="73152" y="1804472"/>
            <a:ext cx="1097280" cy="228600"/>
          </a:xfrm>
          <a:prstGeom prst="rect">
            <a:avLst/>
          </a:prstGeom>
          <a:noFill/>
        </p:spPr>
        <p:txBody>
          <a:bodyPr wrap="square" lIns="0" tIns="0" rIns="0" bIns="0" rtlCol="0">
            <a:noAutofit/>
          </a:bodyPr>
          <a:lstStyle/>
          <a:p>
            <a:r>
              <a:rPr lang="en-US" sz="1400" i="1">
                <a:solidFill>
                  <a:schemeClr val="tx1">
                    <a:lumMod val="75000"/>
                    <a:lumOff val="25000"/>
                  </a:schemeClr>
                </a:solidFill>
              </a:rPr>
              <a:t>Total cost</a:t>
            </a:r>
          </a:p>
        </p:txBody>
      </p:sp>
      <p:sp>
        <p:nvSpPr>
          <p:cNvPr id="15" name="TextBox 14">
            <a:extLst>
              <a:ext uri="{FF2B5EF4-FFF2-40B4-BE49-F238E27FC236}">
                <a16:creationId xmlns:a16="http://schemas.microsoft.com/office/drawing/2014/main" id="{DE46D635-A407-40FE-82E0-60597C0921F1}"/>
              </a:ext>
            </a:extLst>
          </p:cNvPr>
          <p:cNvSpPr txBox="1"/>
          <p:nvPr/>
        </p:nvSpPr>
        <p:spPr>
          <a:xfrm>
            <a:off x="7955280" y="1804472"/>
            <a:ext cx="1097280" cy="228600"/>
          </a:xfrm>
          <a:prstGeom prst="rect">
            <a:avLst/>
          </a:prstGeom>
          <a:noFill/>
        </p:spPr>
        <p:txBody>
          <a:bodyPr wrap="square" lIns="0" tIns="0" rIns="0" bIns="0" rtlCol="0">
            <a:noAutofit/>
          </a:bodyPr>
          <a:lstStyle/>
          <a:p>
            <a:pPr algn="r"/>
            <a:r>
              <a:rPr lang="en-US" sz="1400" i="1">
                <a:solidFill>
                  <a:schemeClr val="tx1">
                    <a:lumMod val="75000"/>
                    <a:lumOff val="25000"/>
                  </a:schemeClr>
                </a:solidFill>
              </a:rPr>
              <a:t>Unique drugs</a:t>
            </a:r>
          </a:p>
        </p:txBody>
      </p:sp>
      <p:sp>
        <p:nvSpPr>
          <p:cNvPr id="8" name="TextBox 7">
            <a:extLst>
              <a:ext uri="{FF2B5EF4-FFF2-40B4-BE49-F238E27FC236}">
                <a16:creationId xmlns:a16="http://schemas.microsoft.com/office/drawing/2014/main" id="{E8D754E1-9B21-4FE5-9F2B-79C55184CB1D}"/>
              </a:ext>
            </a:extLst>
          </p:cNvPr>
          <p:cNvSpPr txBox="1"/>
          <p:nvPr/>
        </p:nvSpPr>
        <p:spPr>
          <a:xfrm>
            <a:off x="1737360" y="6464808"/>
            <a:ext cx="6858000" cy="274320"/>
          </a:xfrm>
          <a:prstGeom prst="rect">
            <a:avLst/>
          </a:prstGeom>
          <a:noFill/>
        </p:spPr>
        <p:txBody>
          <a:bodyPr wrap="none" lIns="0" tIns="0" rIns="0" bIns="0" rtlCol="0" anchor="ctr" anchorCtr="0">
            <a:noAutofit/>
          </a:bodyPr>
          <a:lstStyle/>
          <a:p>
            <a:r>
              <a:rPr lang="en-US" sz="900">
                <a:solidFill>
                  <a:schemeClr val="tx1">
                    <a:lumMod val="75000"/>
                    <a:lumOff val="25000"/>
                  </a:schemeClr>
                </a:solidFill>
              </a:rPr>
              <a:t>Source: Aimee Cicchiello and Lovisa Gustafsson, “Brand-Name Drug Prices: The Key Driver of High Pharmaceutical Spending in </a:t>
            </a:r>
            <a:br>
              <a:rPr lang="en-US" sz="900">
                <a:solidFill>
                  <a:schemeClr val="tx1">
                    <a:lumMod val="75000"/>
                    <a:lumOff val="25000"/>
                  </a:schemeClr>
                </a:solidFill>
              </a:rPr>
            </a:br>
            <a:r>
              <a:rPr lang="en-US" sz="900">
                <a:solidFill>
                  <a:schemeClr val="tx1">
                    <a:lumMod val="75000"/>
                    <a:lumOff val="25000"/>
                  </a:schemeClr>
                </a:solidFill>
              </a:rPr>
              <a:t>the U.S. — An International Comparison of Prescription Drug Spending and Costs,” </a:t>
            </a:r>
            <a:r>
              <a:rPr lang="en-US" sz="900" err="1">
                <a:solidFill>
                  <a:schemeClr val="tx1">
                    <a:lumMod val="75000"/>
                    <a:lumOff val="25000"/>
                  </a:schemeClr>
                </a:solidFill>
              </a:rPr>
              <a:t>chartpack</a:t>
            </a:r>
            <a:r>
              <a:rPr lang="en-US" sz="900">
                <a:solidFill>
                  <a:schemeClr val="tx1">
                    <a:lumMod val="75000"/>
                    <a:lumOff val="25000"/>
                  </a:schemeClr>
                </a:solidFill>
              </a:rPr>
              <a:t>, Commonwealth Fund, Nov. 2021.</a:t>
            </a:r>
          </a:p>
        </p:txBody>
      </p:sp>
      <p:sp>
        <p:nvSpPr>
          <p:cNvPr id="9" name="TextBox 8">
            <a:extLst>
              <a:ext uri="{FF2B5EF4-FFF2-40B4-BE49-F238E27FC236}">
                <a16:creationId xmlns:a16="http://schemas.microsoft.com/office/drawing/2014/main" id="{8AF9AB28-55CE-4E76-8D3D-0220BCE4DE9C}"/>
              </a:ext>
            </a:extLst>
          </p:cNvPr>
          <p:cNvSpPr txBox="1"/>
          <p:nvPr/>
        </p:nvSpPr>
        <p:spPr>
          <a:xfrm>
            <a:off x="73151" y="1463040"/>
            <a:ext cx="8997696" cy="228600"/>
          </a:xfrm>
          <a:prstGeom prst="rect">
            <a:avLst/>
          </a:prstGeom>
          <a:noFill/>
        </p:spPr>
        <p:txBody>
          <a:bodyPr wrap="none" lIns="0" tIns="0" rIns="0" bIns="0" rtlCol="0">
            <a:noAutofit/>
          </a:bodyPr>
          <a:lstStyle/>
          <a:p>
            <a:r>
              <a:rPr lang="en-US" sz="1400" i="1">
                <a:solidFill>
                  <a:schemeClr val="tx1">
                    <a:lumMod val="75000"/>
                    <a:lumOff val="25000"/>
                  </a:schemeClr>
                </a:solidFill>
              </a:rPr>
              <a:t>Average outpatient drug spending for persona of older adult with diabetes who is hospitalized with heart failure</a:t>
            </a:r>
          </a:p>
        </p:txBody>
      </p:sp>
    </p:spTree>
    <p:extLst>
      <p:ext uri="{BB962C8B-B14F-4D97-AF65-F5344CB8AC3E}">
        <p14:creationId xmlns:p14="http://schemas.microsoft.com/office/powerpoint/2010/main" val="4074813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Placeholder 7">
            <a:extLst>
              <a:ext uri="{FF2B5EF4-FFF2-40B4-BE49-F238E27FC236}">
                <a16:creationId xmlns:a16="http://schemas.microsoft.com/office/drawing/2014/main" id="{F3DC6EAA-0147-4142-A93C-15B8AE244EB8}"/>
              </a:ext>
            </a:extLst>
          </p:cNvPr>
          <p:cNvGraphicFramePr>
            <a:graphicFrameLocks noGrp="1"/>
          </p:cNvGraphicFramePr>
          <p:nvPr>
            <p:ph type="chart" sz="quarter" idx="19"/>
            <p:extLst>
              <p:ext uri="{D42A27DB-BD31-4B8C-83A1-F6EECF244321}">
                <p14:modId xmlns:p14="http://schemas.microsoft.com/office/powerpoint/2010/main" val="69810368"/>
              </p:ext>
            </p:extLst>
          </p:nvPr>
        </p:nvGraphicFramePr>
        <p:xfrm>
          <a:off x="73152" y="1129137"/>
          <a:ext cx="4357563" cy="4433301"/>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CEAE13CF-DFDE-4B82-86A9-82F04ADB02B8}"/>
              </a:ext>
            </a:extLst>
          </p:cNvPr>
          <p:cNvSpPr>
            <a:spLocks noGrp="1"/>
          </p:cNvSpPr>
          <p:nvPr>
            <p:ph type="body" sz="quarter" idx="4294967295"/>
          </p:nvPr>
        </p:nvSpPr>
        <p:spPr>
          <a:xfrm>
            <a:off x="73152" y="5760720"/>
            <a:ext cx="8997696" cy="457200"/>
          </a:xfrm>
        </p:spPr>
        <p:txBody>
          <a:bodyPr anchor="b" anchorCtr="0">
            <a:noAutofit/>
          </a:bodyPr>
          <a:lstStyle/>
          <a:p>
            <a:pPr marL="0" indent="0">
              <a:spcBef>
                <a:spcPts val="0"/>
              </a:spcBef>
              <a:spcAft>
                <a:spcPts val="300"/>
              </a:spcAft>
              <a:buNone/>
            </a:pPr>
            <a:r>
              <a:rPr lang="en-US" sz="900">
                <a:solidFill>
                  <a:schemeClr val="tx1">
                    <a:lumMod val="75000"/>
                    <a:lumOff val="25000"/>
                  </a:schemeClr>
                </a:solidFill>
                <a:latin typeface="+mn-lt"/>
              </a:rPr>
              <a:t>Notes: Numbers in each row might not sum to totals because of rounding. “All countries” refers to all 32 OECD comparison countries combined. Biologics are excluded. Other-country prices are set to 100. Only some presentations sold in each country contribute to bilateral comparisons. Brand-name drugs include brand-name originators and brand-name </a:t>
            </a:r>
            <a:r>
              <a:rPr lang="en-US" sz="900" err="1">
                <a:solidFill>
                  <a:schemeClr val="tx1">
                    <a:lumMod val="75000"/>
                    <a:lumOff val="25000"/>
                  </a:schemeClr>
                </a:solidFill>
                <a:latin typeface="+mn-lt"/>
              </a:rPr>
              <a:t>nonoriginators</a:t>
            </a:r>
            <a:r>
              <a:rPr lang="en-US" sz="900">
                <a:solidFill>
                  <a:schemeClr val="tx1">
                    <a:lumMod val="75000"/>
                    <a:lumOff val="25000"/>
                  </a:schemeClr>
                </a:solidFill>
                <a:latin typeface="+mn-lt"/>
              </a:rPr>
              <a:t>. Generic drugs are unbranded.</a:t>
            </a:r>
          </a:p>
          <a:p>
            <a:pPr marL="0" indent="0">
              <a:spcBef>
                <a:spcPts val="0"/>
              </a:spcBef>
              <a:spcAft>
                <a:spcPts val="300"/>
              </a:spcAft>
              <a:buNone/>
            </a:pPr>
            <a:r>
              <a:rPr lang="en-US" sz="900">
                <a:solidFill>
                  <a:schemeClr val="tx1">
                    <a:lumMod val="75000"/>
                    <a:lumOff val="25000"/>
                  </a:schemeClr>
                </a:solidFill>
                <a:latin typeface="+mn-lt"/>
              </a:rPr>
              <a:t>Data: Adapted from Andrew W. Mulcahy et al., </a:t>
            </a:r>
            <a:r>
              <a:rPr lang="en-US" sz="900" i="1">
                <a:latin typeface="+mn-lt"/>
                <a:hlinkClick r:id="rId3"/>
              </a:rPr>
              <a:t>International Prescription Drug Price Comparisons: Current Empirical Estimates and Comparisons with Previous Studies</a:t>
            </a:r>
            <a:r>
              <a:rPr lang="en-US" sz="900">
                <a:solidFill>
                  <a:schemeClr val="tx1">
                    <a:lumMod val="75000"/>
                    <a:lumOff val="25000"/>
                  </a:schemeClr>
                </a:solidFill>
                <a:latin typeface="+mn-lt"/>
              </a:rPr>
              <a:t> (RAND Corporation, Jan. 2021).</a:t>
            </a:r>
          </a:p>
        </p:txBody>
      </p:sp>
      <p:sp>
        <p:nvSpPr>
          <p:cNvPr id="4" name="Subtitle 3">
            <a:extLst>
              <a:ext uri="{FF2B5EF4-FFF2-40B4-BE49-F238E27FC236}">
                <a16:creationId xmlns:a16="http://schemas.microsoft.com/office/drawing/2014/main" id="{AA1F2C09-C4E9-4514-9E68-74F36DEB3EED}"/>
              </a:ext>
            </a:extLst>
          </p:cNvPr>
          <p:cNvSpPr>
            <a:spLocks noGrp="1"/>
          </p:cNvSpPr>
          <p:nvPr>
            <p:ph type="subTitle" idx="1"/>
          </p:nvPr>
        </p:nvSpPr>
        <p:spPr>
          <a:xfrm>
            <a:off x="73152" y="73152"/>
            <a:ext cx="8997696" cy="228600"/>
          </a:xfrm>
        </p:spPr>
        <p:txBody>
          <a:bodyPr>
            <a:normAutofit/>
          </a:bodyPr>
          <a:lstStyle/>
          <a:p>
            <a:r>
              <a:rPr lang="en-US" sz="1100" b="0" spc="0">
                <a:solidFill>
                  <a:schemeClr val="tx1">
                    <a:lumMod val="75000"/>
                    <a:lumOff val="25000"/>
                  </a:schemeClr>
                </a:solidFill>
                <a:latin typeface="+mn-lt"/>
              </a:rPr>
              <a:t>EXHIBIT 5</a:t>
            </a:r>
          </a:p>
        </p:txBody>
      </p:sp>
      <p:sp>
        <p:nvSpPr>
          <p:cNvPr id="5" name="Title 4">
            <a:extLst>
              <a:ext uri="{FF2B5EF4-FFF2-40B4-BE49-F238E27FC236}">
                <a16:creationId xmlns:a16="http://schemas.microsoft.com/office/drawing/2014/main" id="{764D52EB-C91C-4B52-A02E-C7580AA0AC4C}"/>
              </a:ext>
            </a:extLst>
          </p:cNvPr>
          <p:cNvSpPr>
            <a:spLocks noGrp="1"/>
          </p:cNvSpPr>
          <p:nvPr>
            <p:ph type="ctrTitle"/>
          </p:nvPr>
        </p:nvSpPr>
        <p:spPr>
          <a:xfrm>
            <a:off x="73152" y="365760"/>
            <a:ext cx="8997696" cy="685800"/>
          </a:xfrm>
        </p:spPr>
        <p:txBody>
          <a:bodyPr>
            <a:noAutofit/>
          </a:bodyPr>
          <a:lstStyle/>
          <a:p>
            <a:pPr>
              <a:lnSpc>
                <a:spcPct val="100000"/>
              </a:lnSpc>
            </a:pPr>
            <a:r>
              <a:rPr lang="en-US" sz="2000" b="0">
                <a:solidFill>
                  <a:schemeClr val="tx1">
                    <a:lumMod val="75000"/>
                    <a:lumOff val="25000"/>
                  </a:schemeClr>
                </a:solidFill>
                <a:latin typeface="Georgia" panose="02040502050405020303" pitchFamily="18" charset="0"/>
              </a:rPr>
              <a:t>Pharmaceutical spending is higher in the U.S. despite its greater use of less-costly generic drugs, which are cheaper in the U.S. than in other countries.</a:t>
            </a:r>
          </a:p>
        </p:txBody>
      </p:sp>
      <p:graphicFrame>
        <p:nvGraphicFramePr>
          <p:cNvPr id="14" name="Chart Placeholder 7">
            <a:extLst>
              <a:ext uri="{FF2B5EF4-FFF2-40B4-BE49-F238E27FC236}">
                <a16:creationId xmlns:a16="http://schemas.microsoft.com/office/drawing/2014/main" id="{4ABBBCB8-6EAC-4042-A2B6-77EE2E863C52}"/>
              </a:ext>
            </a:extLst>
          </p:cNvPr>
          <p:cNvGraphicFramePr>
            <a:graphicFrameLocks/>
          </p:cNvGraphicFramePr>
          <p:nvPr>
            <p:extLst>
              <p:ext uri="{D42A27DB-BD31-4B8C-83A1-F6EECF244321}">
                <p14:modId xmlns:p14="http://schemas.microsoft.com/office/powerpoint/2010/main" val="1301975508"/>
              </p:ext>
            </p:extLst>
          </p:nvPr>
        </p:nvGraphicFramePr>
        <p:xfrm>
          <a:off x="4705977" y="1129138"/>
          <a:ext cx="4357563" cy="3846968"/>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a:extLst>
              <a:ext uri="{FF2B5EF4-FFF2-40B4-BE49-F238E27FC236}">
                <a16:creationId xmlns:a16="http://schemas.microsoft.com/office/drawing/2014/main" id="{423BC9B1-433B-4FD8-8469-B89999532CC7}"/>
              </a:ext>
            </a:extLst>
          </p:cNvPr>
          <p:cNvSpPr txBox="1"/>
          <p:nvPr/>
        </p:nvSpPr>
        <p:spPr>
          <a:xfrm>
            <a:off x="1737360" y="6464808"/>
            <a:ext cx="6858000" cy="274320"/>
          </a:xfrm>
          <a:prstGeom prst="rect">
            <a:avLst/>
          </a:prstGeom>
          <a:noFill/>
        </p:spPr>
        <p:txBody>
          <a:bodyPr wrap="none" lIns="0" tIns="0" rIns="0" bIns="0" rtlCol="0" anchor="ctr" anchorCtr="0">
            <a:noAutofit/>
          </a:bodyPr>
          <a:lstStyle/>
          <a:p>
            <a:r>
              <a:rPr lang="en-US" sz="900">
                <a:solidFill>
                  <a:schemeClr val="tx1">
                    <a:lumMod val="75000"/>
                    <a:lumOff val="25000"/>
                  </a:schemeClr>
                </a:solidFill>
              </a:rPr>
              <a:t>Source: Aimee Cicchiello and Lovisa Gustafsson, “Brand-Name Drug Prices: The Key Driver of High Pharmaceutical Spending in </a:t>
            </a:r>
            <a:br>
              <a:rPr lang="en-US" sz="900">
                <a:solidFill>
                  <a:schemeClr val="tx1">
                    <a:lumMod val="75000"/>
                    <a:lumOff val="25000"/>
                  </a:schemeClr>
                </a:solidFill>
              </a:rPr>
            </a:br>
            <a:r>
              <a:rPr lang="en-US" sz="900">
                <a:solidFill>
                  <a:schemeClr val="tx1">
                    <a:lumMod val="75000"/>
                    <a:lumOff val="25000"/>
                  </a:schemeClr>
                </a:solidFill>
              </a:rPr>
              <a:t>the U.S. — An International Comparison of Prescription Drug Spending and Costs,” </a:t>
            </a:r>
            <a:r>
              <a:rPr lang="en-US" sz="900" err="1">
                <a:solidFill>
                  <a:schemeClr val="tx1">
                    <a:lumMod val="75000"/>
                    <a:lumOff val="25000"/>
                  </a:schemeClr>
                </a:solidFill>
              </a:rPr>
              <a:t>chartpack</a:t>
            </a:r>
            <a:r>
              <a:rPr lang="en-US" sz="900">
                <a:solidFill>
                  <a:schemeClr val="tx1">
                    <a:lumMod val="75000"/>
                    <a:lumOff val="25000"/>
                  </a:schemeClr>
                </a:solidFill>
              </a:rPr>
              <a:t>, Commonwealth Fund, Nov. 2021.</a:t>
            </a:r>
          </a:p>
        </p:txBody>
      </p:sp>
    </p:spTree>
    <p:extLst>
      <p:ext uri="{BB962C8B-B14F-4D97-AF65-F5344CB8AC3E}">
        <p14:creationId xmlns:p14="http://schemas.microsoft.com/office/powerpoint/2010/main" val="456056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0DBC489-C3EF-4667-AFEF-FC873648DF7C}"/>
              </a:ext>
            </a:extLst>
          </p:cNvPr>
          <p:cNvSpPr>
            <a:spLocks noGrp="1"/>
          </p:cNvSpPr>
          <p:nvPr>
            <p:ph type="body" sz="quarter" idx="4294967295"/>
          </p:nvPr>
        </p:nvSpPr>
        <p:spPr>
          <a:xfrm>
            <a:off x="73152" y="5760720"/>
            <a:ext cx="8997696" cy="457200"/>
          </a:xfrm>
        </p:spPr>
        <p:txBody>
          <a:bodyPr anchor="b" anchorCtr="0">
            <a:noAutofit/>
          </a:bodyPr>
          <a:lstStyle/>
          <a:p>
            <a:pPr marL="0" indent="0">
              <a:spcBef>
                <a:spcPts val="0"/>
              </a:spcBef>
              <a:spcAft>
                <a:spcPts val="300"/>
              </a:spcAft>
              <a:buNone/>
            </a:pPr>
            <a:r>
              <a:rPr lang="en-US" sz="900">
                <a:solidFill>
                  <a:schemeClr val="tx1">
                    <a:lumMod val="75000"/>
                    <a:lumOff val="25000"/>
                  </a:schemeClr>
                </a:solidFill>
                <a:latin typeface="+mn-lt"/>
              </a:rPr>
              <a:t>Notes: “All countries” refers to all 32 OECD comparison countries combined. Other-country prices are set to 100. Only some presentations sold in each country contribute to bilateral comparisons.</a:t>
            </a:r>
          </a:p>
          <a:p>
            <a:pPr marL="0" indent="0">
              <a:spcBef>
                <a:spcPts val="0"/>
              </a:spcBef>
              <a:spcAft>
                <a:spcPts val="300"/>
              </a:spcAft>
              <a:buNone/>
            </a:pPr>
            <a:r>
              <a:rPr lang="en-US" sz="900">
                <a:solidFill>
                  <a:schemeClr val="tx1">
                    <a:lumMod val="75000"/>
                    <a:lumOff val="25000"/>
                  </a:schemeClr>
                </a:solidFill>
                <a:latin typeface="+mn-lt"/>
              </a:rPr>
              <a:t>Data: Adapted from Andrew W. Mulcahy et al., </a:t>
            </a:r>
            <a:r>
              <a:rPr lang="en-US" sz="900" i="1">
                <a:latin typeface="+mn-lt"/>
                <a:hlinkClick r:id="rId2"/>
              </a:rPr>
              <a:t>International Prescription Drug Price Comparisons: Current Empirical Estimates and Comparisons with Previous Studies</a:t>
            </a:r>
            <a:r>
              <a:rPr lang="en-US" sz="900">
                <a:solidFill>
                  <a:schemeClr val="tx1">
                    <a:lumMod val="75000"/>
                    <a:lumOff val="25000"/>
                  </a:schemeClr>
                </a:solidFill>
                <a:latin typeface="+mn-lt"/>
              </a:rPr>
              <a:t> (RAND Corporation, Jan. 2021).</a:t>
            </a:r>
          </a:p>
        </p:txBody>
      </p:sp>
      <p:sp>
        <p:nvSpPr>
          <p:cNvPr id="4" name="Subtitle 3">
            <a:extLst>
              <a:ext uri="{FF2B5EF4-FFF2-40B4-BE49-F238E27FC236}">
                <a16:creationId xmlns:a16="http://schemas.microsoft.com/office/drawing/2014/main" id="{E9832E54-7084-4EF2-BEEF-BFBBA4FFE2C2}"/>
              </a:ext>
            </a:extLst>
          </p:cNvPr>
          <p:cNvSpPr>
            <a:spLocks noGrp="1"/>
          </p:cNvSpPr>
          <p:nvPr>
            <p:ph type="subTitle" idx="1"/>
          </p:nvPr>
        </p:nvSpPr>
        <p:spPr>
          <a:xfrm>
            <a:off x="73152" y="73152"/>
            <a:ext cx="8997696" cy="228600"/>
          </a:xfrm>
        </p:spPr>
        <p:txBody>
          <a:bodyPr>
            <a:normAutofit/>
          </a:bodyPr>
          <a:lstStyle/>
          <a:p>
            <a:r>
              <a:rPr lang="en-US" sz="1100" b="0" spc="0">
                <a:solidFill>
                  <a:schemeClr val="tx1">
                    <a:lumMod val="75000"/>
                    <a:lumOff val="25000"/>
                  </a:schemeClr>
                </a:solidFill>
                <a:latin typeface="+mn-lt"/>
              </a:rPr>
              <a:t>EXHIBIT 6</a:t>
            </a:r>
          </a:p>
        </p:txBody>
      </p:sp>
      <p:sp>
        <p:nvSpPr>
          <p:cNvPr id="5" name="Title 4">
            <a:extLst>
              <a:ext uri="{FF2B5EF4-FFF2-40B4-BE49-F238E27FC236}">
                <a16:creationId xmlns:a16="http://schemas.microsoft.com/office/drawing/2014/main" id="{F9E46229-3E5F-468D-A2F8-C452D364D827}"/>
              </a:ext>
            </a:extLst>
          </p:cNvPr>
          <p:cNvSpPr>
            <a:spLocks noGrp="1"/>
          </p:cNvSpPr>
          <p:nvPr>
            <p:ph type="ctrTitle"/>
          </p:nvPr>
        </p:nvSpPr>
        <p:spPr>
          <a:xfrm>
            <a:off x="73152" y="365760"/>
            <a:ext cx="8997696" cy="914400"/>
          </a:xfrm>
        </p:spPr>
        <p:txBody>
          <a:bodyPr>
            <a:noAutofit/>
          </a:bodyPr>
          <a:lstStyle/>
          <a:p>
            <a:pPr>
              <a:lnSpc>
                <a:spcPct val="100000"/>
              </a:lnSpc>
            </a:pPr>
            <a:r>
              <a:rPr lang="en-US" sz="2000" b="0">
                <a:solidFill>
                  <a:schemeClr val="tx1">
                    <a:lumMod val="75000"/>
                    <a:lumOff val="25000"/>
                  </a:schemeClr>
                </a:solidFill>
                <a:latin typeface="Georgia" panose="02040502050405020303" pitchFamily="18" charset="0"/>
              </a:rPr>
              <a:t>High prices for branded drugs are the reason the U.S. pays more for prescription drugs: brand-name prices in 2018 were nearly 3.5 times more </a:t>
            </a:r>
            <a:br>
              <a:rPr lang="en-US" sz="2000" b="0">
                <a:solidFill>
                  <a:schemeClr val="tx1">
                    <a:lumMod val="75000"/>
                    <a:lumOff val="25000"/>
                  </a:schemeClr>
                </a:solidFill>
                <a:latin typeface="Georgia" panose="02040502050405020303" pitchFamily="18" charset="0"/>
              </a:rPr>
            </a:br>
            <a:r>
              <a:rPr lang="en-US" sz="2000" b="0">
                <a:solidFill>
                  <a:schemeClr val="tx1">
                    <a:lumMod val="75000"/>
                    <a:lumOff val="25000"/>
                  </a:schemeClr>
                </a:solidFill>
                <a:latin typeface="Georgia" panose="02040502050405020303" pitchFamily="18" charset="0"/>
              </a:rPr>
              <a:t>in the U.S. than in other high-income countries.</a:t>
            </a:r>
          </a:p>
        </p:txBody>
      </p:sp>
      <p:graphicFrame>
        <p:nvGraphicFramePr>
          <p:cNvPr id="9" name="Chart Placeholder 7">
            <a:extLst>
              <a:ext uri="{FF2B5EF4-FFF2-40B4-BE49-F238E27FC236}">
                <a16:creationId xmlns:a16="http://schemas.microsoft.com/office/drawing/2014/main" id="{B3B1D7AB-6AED-4DC7-85C6-2DD58E302FED}"/>
              </a:ext>
            </a:extLst>
          </p:cNvPr>
          <p:cNvGraphicFramePr>
            <a:graphicFrameLocks noGrp="1"/>
          </p:cNvGraphicFramePr>
          <p:nvPr>
            <p:ph type="chart" sz="quarter" idx="19"/>
            <p:extLst>
              <p:ext uri="{D42A27DB-BD31-4B8C-83A1-F6EECF244321}">
                <p14:modId xmlns:p14="http://schemas.microsoft.com/office/powerpoint/2010/main" val="4098054476"/>
              </p:ext>
            </p:extLst>
          </p:nvPr>
        </p:nvGraphicFramePr>
        <p:xfrm>
          <a:off x="73151" y="1796337"/>
          <a:ext cx="8997696" cy="3512332"/>
        </p:xfrm>
        <a:graphic>
          <a:graphicData uri="http://schemas.openxmlformats.org/drawingml/2006/chart">
            <c:chart xmlns:c="http://schemas.openxmlformats.org/drawingml/2006/chart" xmlns:r="http://schemas.openxmlformats.org/officeDocument/2006/relationships" r:id="rId3"/>
          </a:graphicData>
        </a:graphic>
      </p:graphicFrame>
      <p:grpSp>
        <p:nvGrpSpPr>
          <p:cNvPr id="2" name="Group 1">
            <a:extLst>
              <a:ext uri="{FF2B5EF4-FFF2-40B4-BE49-F238E27FC236}">
                <a16:creationId xmlns:a16="http://schemas.microsoft.com/office/drawing/2014/main" id="{F1811BA4-5F02-416F-B9F0-0A168DE71940}"/>
              </a:ext>
            </a:extLst>
          </p:cNvPr>
          <p:cNvGrpSpPr/>
          <p:nvPr/>
        </p:nvGrpSpPr>
        <p:grpSpPr>
          <a:xfrm>
            <a:off x="6296762" y="1927141"/>
            <a:ext cx="1343848" cy="228600"/>
            <a:chOff x="6296762" y="1927141"/>
            <a:chExt cx="1343848" cy="228600"/>
          </a:xfrm>
        </p:grpSpPr>
        <p:sp>
          <p:nvSpPr>
            <p:cNvPr id="7" name="Rectangle 6">
              <a:extLst>
                <a:ext uri="{FF2B5EF4-FFF2-40B4-BE49-F238E27FC236}">
                  <a16:creationId xmlns:a16="http://schemas.microsoft.com/office/drawing/2014/main" id="{27A7D0C5-6B49-4E55-8FBC-E087132B71B6}"/>
                </a:ext>
              </a:extLst>
            </p:cNvPr>
            <p:cNvSpPr/>
            <p:nvPr/>
          </p:nvSpPr>
          <p:spPr>
            <a:xfrm>
              <a:off x="6296762" y="1974135"/>
              <a:ext cx="137160" cy="137160"/>
            </a:xfrm>
            <a:prstGeom prst="rect">
              <a:avLst/>
            </a:prstGeom>
            <a:solidFill>
              <a:srgbClr val="F086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8696494-483E-41BB-984A-7CE78C62AE87}"/>
                </a:ext>
              </a:extLst>
            </p:cNvPr>
            <p:cNvSpPr txBox="1"/>
            <p:nvPr/>
          </p:nvSpPr>
          <p:spPr>
            <a:xfrm>
              <a:off x="6497610" y="1927141"/>
              <a:ext cx="1143000" cy="228600"/>
            </a:xfrm>
            <a:prstGeom prst="rect">
              <a:avLst/>
            </a:prstGeom>
            <a:noFill/>
          </p:spPr>
          <p:txBody>
            <a:bodyPr wrap="square" lIns="0" tIns="0" rIns="0" bIns="0" rtlCol="0" anchor="ctr" anchorCtr="0">
              <a:noAutofit/>
            </a:bodyPr>
            <a:lstStyle/>
            <a:p>
              <a:r>
                <a:rPr lang="en-US" sz="1200">
                  <a:solidFill>
                    <a:schemeClr val="tx1">
                      <a:lumMod val="75000"/>
                      <a:lumOff val="25000"/>
                    </a:schemeClr>
                  </a:solidFill>
                </a:rPr>
                <a:t>United States</a:t>
              </a:r>
            </a:p>
          </p:txBody>
        </p:sp>
      </p:grpSp>
      <p:sp>
        <p:nvSpPr>
          <p:cNvPr id="10" name="TextBox 9">
            <a:extLst>
              <a:ext uri="{FF2B5EF4-FFF2-40B4-BE49-F238E27FC236}">
                <a16:creationId xmlns:a16="http://schemas.microsoft.com/office/drawing/2014/main" id="{DD3F4C39-5CB0-4A40-80E3-82E67CCCDED4}"/>
              </a:ext>
            </a:extLst>
          </p:cNvPr>
          <p:cNvSpPr txBox="1"/>
          <p:nvPr/>
        </p:nvSpPr>
        <p:spPr>
          <a:xfrm>
            <a:off x="1737360" y="6464808"/>
            <a:ext cx="6858000" cy="274320"/>
          </a:xfrm>
          <a:prstGeom prst="rect">
            <a:avLst/>
          </a:prstGeom>
          <a:noFill/>
        </p:spPr>
        <p:txBody>
          <a:bodyPr wrap="none" lIns="0" tIns="0" rIns="0" bIns="0" rtlCol="0" anchor="ctr" anchorCtr="0">
            <a:noAutofit/>
          </a:bodyPr>
          <a:lstStyle/>
          <a:p>
            <a:r>
              <a:rPr lang="en-US" sz="900">
                <a:solidFill>
                  <a:schemeClr val="tx1">
                    <a:lumMod val="75000"/>
                    <a:lumOff val="25000"/>
                  </a:schemeClr>
                </a:solidFill>
              </a:rPr>
              <a:t>Source: Aimee Cicchiello and Lovisa Gustafsson, “Brand-Name Drug Prices: The Key Driver of High Pharmaceutical Spending in </a:t>
            </a:r>
            <a:br>
              <a:rPr lang="en-US" sz="900">
                <a:solidFill>
                  <a:schemeClr val="tx1">
                    <a:lumMod val="75000"/>
                    <a:lumOff val="25000"/>
                  </a:schemeClr>
                </a:solidFill>
              </a:rPr>
            </a:br>
            <a:r>
              <a:rPr lang="en-US" sz="900">
                <a:solidFill>
                  <a:schemeClr val="tx1">
                    <a:lumMod val="75000"/>
                    <a:lumOff val="25000"/>
                  </a:schemeClr>
                </a:solidFill>
              </a:rPr>
              <a:t>the U.S. — An International Comparison of Prescription Drug Spending and Costs,” </a:t>
            </a:r>
            <a:r>
              <a:rPr lang="en-US" sz="900" err="1">
                <a:solidFill>
                  <a:schemeClr val="tx1">
                    <a:lumMod val="75000"/>
                    <a:lumOff val="25000"/>
                  </a:schemeClr>
                </a:solidFill>
              </a:rPr>
              <a:t>chartpack</a:t>
            </a:r>
            <a:r>
              <a:rPr lang="en-US" sz="900">
                <a:solidFill>
                  <a:schemeClr val="tx1">
                    <a:lumMod val="75000"/>
                    <a:lumOff val="25000"/>
                  </a:schemeClr>
                </a:solidFill>
              </a:rPr>
              <a:t>, Commonwealth Fund, Nov. 2021.</a:t>
            </a:r>
          </a:p>
        </p:txBody>
      </p:sp>
      <p:sp>
        <p:nvSpPr>
          <p:cNvPr id="11" name="TextBox 10">
            <a:extLst>
              <a:ext uri="{FF2B5EF4-FFF2-40B4-BE49-F238E27FC236}">
                <a16:creationId xmlns:a16="http://schemas.microsoft.com/office/drawing/2014/main" id="{A064D8B5-1C46-43F2-B97E-F621CB71A361}"/>
              </a:ext>
            </a:extLst>
          </p:cNvPr>
          <p:cNvSpPr txBox="1"/>
          <p:nvPr/>
        </p:nvSpPr>
        <p:spPr>
          <a:xfrm>
            <a:off x="73151" y="1463040"/>
            <a:ext cx="8997696" cy="228600"/>
          </a:xfrm>
          <a:prstGeom prst="rect">
            <a:avLst/>
          </a:prstGeom>
          <a:noFill/>
        </p:spPr>
        <p:txBody>
          <a:bodyPr wrap="none" lIns="0" tIns="0" rIns="0" bIns="0" rtlCol="0">
            <a:noAutofit/>
          </a:bodyPr>
          <a:lstStyle/>
          <a:p>
            <a:r>
              <a:rPr lang="en-US" sz="1400" i="1">
                <a:solidFill>
                  <a:schemeClr val="tx1">
                    <a:lumMod val="75000"/>
                    <a:lumOff val="25000"/>
                  </a:schemeClr>
                </a:solidFill>
              </a:rPr>
              <a:t>U.S. brand-name originator drug prices as a percentage of prices in other countries, 2018</a:t>
            </a:r>
          </a:p>
        </p:txBody>
      </p:sp>
    </p:spTree>
    <p:extLst>
      <p:ext uri="{BB962C8B-B14F-4D97-AF65-F5344CB8AC3E}">
        <p14:creationId xmlns:p14="http://schemas.microsoft.com/office/powerpoint/2010/main" val="698253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7E8B585-DE27-42DF-82A9-728213FA1293}"/>
              </a:ext>
            </a:extLst>
          </p:cNvPr>
          <p:cNvSpPr>
            <a:spLocks noGrp="1"/>
          </p:cNvSpPr>
          <p:nvPr>
            <p:ph type="body" sz="quarter" idx="4294967295"/>
          </p:nvPr>
        </p:nvSpPr>
        <p:spPr>
          <a:xfrm>
            <a:off x="73152" y="5760720"/>
            <a:ext cx="8997696" cy="457200"/>
          </a:xfrm>
        </p:spPr>
        <p:txBody>
          <a:bodyPr anchor="b" anchorCtr="0">
            <a:noAutofit/>
          </a:bodyPr>
          <a:lstStyle/>
          <a:p>
            <a:pPr marL="0" indent="0">
              <a:spcBef>
                <a:spcPts val="0"/>
              </a:spcBef>
              <a:spcAft>
                <a:spcPts val="300"/>
              </a:spcAft>
              <a:buNone/>
            </a:pPr>
            <a:r>
              <a:rPr lang="en-US" sz="900">
                <a:solidFill>
                  <a:schemeClr val="tx1">
                    <a:lumMod val="75000"/>
                    <a:lumOff val="25000"/>
                  </a:schemeClr>
                </a:solidFill>
                <a:latin typeface="+mn-lt"/>
              </a:rPr>
              <a:t>Notes: Skipped care = doctor visits, tests, treatments, follow-up, or prescription medicines skipped because of cost in past year. Higher income = much above or somewhat above national average. Lower income = somewhat below or much below national average.</a:t>
            </a:r>
          </a:p>
          <a:p>
            <a:pPr marL="0" indent="0">
              <a:spcBef>
                <a:spcPts val="0"/>
              </a:spcBef>
              <a:spcAft>
                <a:spcPts val="300"/>
              </a:spcAft>
              <a:buNone/>
            </a:pPr>
            <a:r>
              <a:rPr lang="en-US" sz="900" spc="-20">
                <a:solidFill>
                  <a:schemeClr val="tx1">
                    <a:lumMod val="75000"/>
                    <a:lumOff val="25000"/>
                  </a:schemeClr>
                </a:solidFill>
                <a:latin typeface="+mn-lt"/>
              </a:rPr>
              <a:t>Data: Michelle M. Doty et al., “</a:t>
            </a:r>
            <a:r>
              <a:rPr lang="en-US" sz="900" spc="-20">
                <a:latin typeface="+mn-lt"/>
                <a:hlinkClick r:id="rId2"/>
              </a:rPr>
              <a:t>Income-Related Inequalities in Affordability and Access to Primary Care in Eleven High-Income Countries</a:t>
            </a:r>
            <a:r>
              <a:rPr lang="en-US" sz="900" spc="-20">
                <a:solidFill>
                  <a:schemeClr val="tx1">
                    <a:lumMod val="75000"/>
                    <a:lumOff val="25000"/>
                  </a:schemeClr>
                </a:solidFill>
                <a:latin typeface="+mn-lt"/>
              </a:rPr>
              <a:t>,” </a:t>
            </a:r>
            <a:r>
              <a:rPr lang="en-US" sz="900" i="1" spc="-20">
                <a:solidFill>
                  <a:schemeClr val="tx1">
                    <a:lumMod val="75000"/>
                    <a:lumOff val="25000"/>
                  </a:schemeClr>
                </a:solidFill>
                <a:latin typeface="+mn-lt"/>
              </a:rPr>
              <a:t>Health Affairs,</a:t>
            </a:r>
            <a:r>
              <a:rPr lang="en-US" sz="900" spc="-20">
                <a:solidFill>
                  <a:schemeClr val="tx1">
                    <a:lumMod val="75000"/>
                    <a:lumOff val="25000"/>
                  </a:schemeClr>
                </a:solidFill>
                <a:latin typeface="+mn-lt"/>
              </a:rPr>
              <a:t> published online Dec. 9, 2020.</a:t>
            </a:r>
          </a:p>
        </p:txBody>
      </p:sp>
      <p:sp>
        <p:nvSpPr>
          <p:cNvPr id="4" name="Subtitle 3">
            <a:extLst>
              <a:ext uri="{FF2B5EF4-FFF2-40B4-BE49-F238E27FC236}">
                <a16:creationId xmlns:a16="http://schemas.microsoft.com/office/drawing/2014/main" id="{C4B0A958-7F9F-4FCD-B2CB-67D7632AEC65}"/>
              </a:ext>
            </a:extLst>
          </p:cNvPr>
          <p:cNvSpPr>
            <a:spLocks noGrp="1"/>
          </p:cNvSpPr>
          <p:nvPr>
            <p:ph type="subTitle" idx="1"/>
          </p:nvPr>
        </p:nvSpPr>
        <p:spPr>
          <a:xfrm>
            <a:off x="73152" y="73152"/>
            <a:ext cx="8997696" cy="228600"/>
          </a:xfrm>
        </p:spPr>
        <p:txBody>
          <a:bodyPr>
            <a:normAutofit/>
          </a:bodyPr>
          <a:lstStyle/>
          <a:p>
            <a:r>
              <a:rPr lang="en-US" sz="1100" b="0" spc="0">
                <a:solidFill>
                  <a:schemeClr val="tx1">
                    <a:lumMod val="75000"/>
                    <a:lumOff val="25000"/>
                  </a:schemeClr>
                </a:solidFill>
                <a:latin typeface="+mn-lt"/>
              </a:rPr>
              <a:t>EXHIBIT 7</a:t>
            </a:r>
          </a:p>
        </p:txBody>
      </p:sp>
      <p:sp>
        <p:nvSpPr>
          <p:cNvPr id="5" name="Title 4">
            <a:extLst>
              <a:ext uri="{FF2B5EF4-FFF2-40B4-BE49-F238E27FC236}">
                <a16:creationId xmlns:a16="http://schemas.microsoft.com/office/drawing/2014/main" id="{8E5CBA15-6BD7-4BCD-9A2B-47F3A7303D75}"/>
              </a:ext>
            </a:extLst>
          </p:cNvPr>
          <p:cNvSpPr>
            <a:spLocks noGrp="1"/>
          </p:cNvSpPr>
          <p:nvPr>
            <p:ph type="ctrTitle"/>
          </p:nvPr>
        </p:nvSpPr>
        <p:spPr>
          <a:xfrm>
            <a:off x="73152" y="365760"/>
            <a:ext cx="8997696" cy="685800"/>
          </a:xfrm>
        </p:spPr>
        <p:txBody>
          <a:bodyPr>
            <a:noAutofit/>
          </a:bodyPr>
          <a:lstStyle/>
          <a:p>
            <a:pPr>
              <a:lnSpc>
                <a:spcPct val="100000"/>
              </a:lnSpc>
            </a:pPr>
            <a:r>
              <a:rPr lang="en-US" sz="2000" b="0">
                <a:solidFill>
                  <a:schemeClr val="tx1">
                    <a:lumMod val="75000"/>
                    <a:lumOff val="25000"/>
                  </a:schemeClr>
                </a:solidFill>
                <a:latin typeface="Georgia" panose="02040502050405020303" pitchFamily="18" charset="0"/>
              </a:rPr>
              <a:t>High prices make prescription drugs difficult for patients to afford. Adults skip necessary care at much higher rates in the U.S. than in comparison countries.</a:t>
            </a:r>
          </a:p>
        </p:txBody>
      </p:sp>
      <p:graphicFrame>
        <p:nvGraphicFramePr>
          <p:cNvPr id="6" name="Content Placeholder 6">
            <a:extLst>
              <a:ext uri="{FF2B5EF4-FFF2-40B4-BE49-F238E27FC236}">
                <a16:creationId xmlns:a16="http://schemas.microsoft.com/office/drawing/2014/main" id="{FDEF1C80-615F-4802-A083-A715F84E43B5}"/>
              </a:ext>
            </a:extLst>
          </p:cNvPr>
          <p:cNvGraphicFramePr>
            <a:graphicFrameLocks/>
          </p:cNvGraphicFramePr>
          <p:nvPr>
            <p:extLst>
              <p:ext uri="{D42A27DB-BD31-4B8C-83A1-F6EECF244321}">
                <p14:modId xmlns:p14="http://schemas.microsoft.com/office/powerpoint/2010/main" val="31676100"/>
              </p:ext>
            </p:extLst>
          </p:nvPr>
        </p:nvGraphicFramePr>
        <p:xfrm>
          <a:off x="73150" y="1618488"/>
          <a:ext cx="8997695" cy="373368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7CF2E492-759B-40D4-AE0B-F0F28FF6CEDC}"/>
              </a:ext>
            </a:extLst>
          </p:cNvPr>
          <p:cNvSpPr txBox="1"/>
          <p:nvPr/>
        </p:nvSpPr>
        <p:spPr>
          <a:xfrm>
            <a:off x="1737360" y="6464808"/>
            <a:ext cx="6858000" cy="274320"/>
          </a:xfrm>
          <a:prstGeom prst="rect">
            <a:avLst/>
          </a:prstGeom>
          <a:noFill/>
        </p:spPr>
        <p:txBody>
          <a:bodyPr wrap="none" lIns="0" tIns="0" rIns="0" bIns="0" rtlCol="0" anchor="ctr" anchorCtr="0">
            <a:noAutofit/>
          </a:bodyPr>
          <a:lstStyle/>
          <a:p>
            <a:r>
              <a:rPr lang="en-US" sz="900">
                <a:solidFill>
                  <a:schemeClr val="tx1">
                    <a:lumMod val="75000"/>
                    <a:lumOff val="25000"/>
                  </a:schemeClr>
                </a:solidFill>
              </a:rPr>
              <a:t>Source: Aimee Cicchiello and Lovisa Gustafsson, “Brand-Name Drug Prices: The Key Driver of High Pharmaceutical Spending in </a:t>
            </a:r>
            <a:br>
              <a:rPr lang="en-US" sz="900">
                <a:solidFill>
                  <a:schemeClr val="tx1">
                    <a:lumMod val="75000"/>
                    <a:lumOff val="25000"/>
                  </a:schemeClr>
                </a:solidFill>
              </a:rPr>
            </a:br>
            <a:r>
              <a:rPr lang="en-US" sz="900">
                <a:solidFill>
                  <a:schemeClr val="tx1">
                    <a:lumMod val="75000"/>
                    <a:lumOff val="25000"/>
                  </a:schemeClr>
                </a:solidFill>
              </a:rPr>
              <a:t>the U.S. — An International Comparison of Prescription Drug Spending and Costs,” </a:t>
            </a:r>
            <a:r>
              <a:rPr lang="en-US" sz="900" err="1">
                <a:solidFill>
                  <a:schemeClr val="tx1">
                    <a:lumMod val="75000"/>
                    <a:lumOff val="25000"/>
                  </a:schemeClr>
                </a:solidFill>
              </a:rPr>
              <a:t>chartpack</a:t>
            </a:r>
            <a:r>
              <a:rPr lang="en-US" sz="900">
                <a:solidFill>
                  <a:schemeClr val="tx1">
                    <a:lumMod val="75000"/>
                    <a:lumOff val="25000"/>
                  </a:schemeClr>
                </a:solidFill>
              </a:rPr>
              <a:t>, Commonwealth Fund, Nov. 2021.</a:t>
            </a:r>
          </a:p>
        </p:txBody>
      </p:sp>
      <p:sp>
        <p:nvSpPr>
          <p:cNvPr id="8" name="TextBox 7">
            <a:extLst>
              <a:ext uri="{FF2B5EF4-FFF2-40B4-BE49-F238E27FC236}">
                <a16:creationId xmlns:a16="http://schemas.microsoft.com/office/drawing/2014/main" id="{63D41963-99B7-4E90-9BCB-9B50C64F21D8}"/>
              </a:ext>
            </a:extLst>
          </p:cNvPr>
          <p:cNvSpPr txBox="1"/>
          <p:nvPr/>
        </p:nvSpPr>
        <p:spPr>
          <a:xfrm>
            <a:off x="73151" y="1143000"/>
            <a:ext cx="8997696" cy="228600"/>
          </a:xfrm>
          <a:prstGeom prst="rect">
            <a:avLst/>
          </a:prstGeom>
          <a:noFill/>
        </p:spPr>
        <p:txBody>
          <a:bodyPr wrap="none" lIns="0" tIns="0" rIns="0" bIns="0" rtlCol="0">
            <a:noAutofit/>
          </a:bodyPr>
          <a:lstStyle/>
          <a:p>
            <a:r>
              <a:rPr lang="en-US" sz="1400" i="1">
                <a:solidFill>
                  <a:schemeClr val="tx1">
                    <a:lumMod val="75000"/>
                    <a:lumOff val="25000"/>
                  </a:schemeClr>
                </a:solidFill>
              </a:rPr>
              <a:t>Percentage of adults, by income level, reporting they skipped needed medical care or a prescription in 2020</a:t>
            </a:r>
          </a:p>
        </p:txBody>
      </p:sp>
    </p:spTree>
    <p:extLst>
      <p:ext uri="{BB962C8B-B14F-4D97-AF65-F5344CB8AC3E}">
        <p14:creationId xmlns:p14="http://schemas.microsoft.com/office/powerpoint/2010/main" val="3159490763"/>
      </p:ext>
    </p:extLst>
  </p:cSld>
  <p:clrMapOvr>
    <a:masterClrMapping/>
  </p:clrMapOvr>
</p:sld>
</file>

<file path=ppt/theme/theme1.xml><?xml version="1.0" encoding="utf-8"?>
<a:theme xmlns:a="http://schemas.openxmlformats.org/drawingml/2006/main" name="CMWF_2021">
  <a:themeElements>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41B58AD-7456-8C40-80C2-8477F48CDF76}" vid="{3C3D5171-157A-5848-87A4-AF952AD89C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3" ma:contentTypeDescription="Create a new document." ma:contentTypeScope="" ma:versionID="3d7e81bc372b3a73e50742b19d1dcbc1">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da2f94c216c490a95acb2fe195904569"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fd0705cf-2316-48c0-96f8-e5d689de0d99">
      <UserInfo>
        <DisplayName>Eric Schneider</DisplayName>
        <AccountId>18</AccountId>
        <AccountType/>
      </UserInfo>
      <UserInfo>
        <DisplayName>Arnav Shah</DisplayName>
        <AccountId>57</AccountId>
        <AccountType/>
      </UserInfo>
      <UserInfo>
        <DisplayName>Aimee Cicchiello</DisplayName>
        <AccountId>12</AccountId>
        <AccountType/>
      </UserInfo>
    </SharedWithUsers>
  </documentManagement>
</p:properties>
</file>

<file path=customXml/itemProps1.xml><?xml version="1.0" encoding="utf-8"?>
<ds:datastoreItem xmlns:ds="http://schemas.openxmlformats.org/officeDocument/2006/customXml" ds:itemID="{99A82DD3-FF54-4D96-BC0E-42F8817316BB}">
  <ds:schemaRefs>
    <ds:schemaRef ds:uri="29e91428-62e1-404e-8dba-d479e0ef01ba"/>
    <ds:schemaRef ds:uri="fd0705cf-2316-48c0-96f8-e5d689de0d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5AAEEE3-A9AD-48C1-97AC-913F6586C1A2}">
  <ds:schemaRefs>
    <ds:schemaRef ds:uri="http://schemas.microsoft.com/sharepoint/v3/contenttype/forms"/>
  </ds:schemaRefs>
</ds:datastoreItem>
</file>

<file path=customXml/itemProps3.xml><?xml version="1.0" encoding="utf-8"?>
<ds:datastoreItem xmlns:ds="http://schemas.openxmlformats.org/officeDocument/2006/customXml" ds:itemID="{20C63E5E-AEFA-4345-A4E4-D8690CC9E0A0}">
  <ds:schemaRefs>
    <ds:schemaRef ds:uri="29e91428-62e1-404e-8dba-d479e0ef01ba"/>
    <ds:schemaRef ds:uri="fd0705cf-2316-48c0-96f8-e5d689de0d9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1745</Words>
  <Application>Microsoft Office PowerPoint</Application>
  <PresentationFormat>On-screen Show (4:3)</PresentationFormat>
  <Paragraphs>74</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Georgia</vt:lpstr>
      <vt:lpstr>Suisse Int'l</vt:lpstr>
      <vt:lpstr>Suisse Int'l Bold</vt:lpstr>
      <vt:lpstr>Trebuchet MS</vt:lpstr>
      <vt:lpstr>CMWF_2021</vt:lpstr>
      <vt:lpstr>Brand-Name Drug Prices:  The Key Driver of High Pharmaceutical Spending in the U.S.</vt:lpstr>
      <vt:lpstr>PowerPoint Presentation</vt:lpstr>
      <vt:lpstr>The United States spends more on prescription drugs than 32 OECD countries combined. But U.S. sales represent fewer than 25 percent of drug sales.</vt:lpstr>
      <vt:lpstr>When adjusted for population, the U.S. spends at least 30 percent more on prescription drugs than other high-income countries.</vt:lpstr>
      <vt:lpstr>A prime example of far higher U.S. drug spending can be seen in the care of hip fractures in frail older adults.</vt:lpstr>
      <vt:lpstr>Higher U.S. drug spending does not stem from higher use: for example, across nations, older adults with diabetes who are hospitalized with heart failure have comparable drug use.</vt:lpstr>
      <vt:lpstr>Pharmaceutical spending is higher in the U.S. despite its greater use of less-costly generic drugs, which are cheaper in the U.S. than in other countries.</vt:lpstr>
      <vt:lpstr>High prices for branded drugs are the reason the U.S. pays more for prescription drugs: brand-name prices in 2018 were nearly 3.5 times more  in the U.S. than in other high-income countries.</vt:lpstr>
      <vt:lpstr>High prices make prescription drugs difficult for patients to afford. Adults skip necessary care at much higher rates in the U.S. than in comparison countries.</vt:lpstr>
      <vt:lpstr>Why are prescription drug prices in other countries lower than in the U.S.?</vt:lpstr>
      <vt:lpstr>Learn more about the root causes of high drug prices and what we can do about them.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Brand-Name Drug Prices: The Key Driver of High Pharmaceutical Spending in the U.S. — An International Comparison of Prescription Drug Spending and Costs</dc:title>
  <dc:creator>avc@cmwf.org;ILG@cmwf.org</dc:creator>
  <cp:lastModifiedBy>Paul Frame</cp:lastModifiedBy>
  <cp:revision>1</cp:revision>
  <cp:lastPrinted>2018-07-11T13:51:43Z</cp:lastPrinted>
  <dcterms:created xsi:type="dcterms:W3CDTF">2014-10-08T23:03:32Z</dcterms:created>
  <dcterms:modified xsi:type="dcterms:W3CDTF">2021-11-17T20:42:13Z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TaxKeyword">
    <vt:lpwstr/>
  </property>
</Properties>
</file>