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75" r:id="rId6"/>
    <p:sldMasterId id="2147483707" r:id="rId7"/>
  </p:sldMasterIdLst>
  <p:notesMasterIdLst>
    <p:notesMasterId r:id="rId27"/>
  </p:notesMasterIdLst>
  <p:sldIdLst>
    <p:sldId id="260" r:id="rId8"/>
    <p:sldId id="277" r:id="rId9"/>
    <p:sldId id="276" r:id="rId10"/>
    <p:sldId id="280" r:id="rId11"/>
    <p:sldId id="259" r:id="rId12"/>
    <p:sldId id="266" r:id="rId13"/>
    <p:sldId id="267" r:id="rId14"/>
    <p:sldId id="672" r:id="rId15"/>
    <p:sldId id="673" r:id="rId16"/>
    <p:sldId id="282" r:id="rId17"/>
    <p:sldId id="294" r:id="rId18"/>
    <p:sldId id="286" r:id="rId19"/>
    <p:sldId id="283" r:id="rId20"/>
    <p:sldId id="288" r:id="rId21"/>
    <p:sldId id="287" r:id="rId22"/>
    <p:sldId id="674" r:id="rId23"/>
    <p:sldId id="261" r:id="rId24"/>
    <p:sldId id="293" r:id="rId25"/>
    <p:sldId id="29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pos="5208" userDrawn="1">
          <p15:clr>
            <a:srgbClr val="A4A3A4"/>
          </p15:clr>
        </p15:guide>
        <p15:guide id="3" orient="horz" pos="2040" userDrawn="1">
          <p15:clr>
            <a:srgbClr val="A4A3A4"/>
          </p15:clr>
        </p15:guide>
        <p15:guide id="4" orient="horz" pos="864" userDrawn="1">
          <p15:clr>
            <a:srgbClr val="A4A3A4"/>
          </p15:clr>
        </p15:guide>
        <p15:guide id="5" pos="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515A"/>
    <a:srgbClr val="D3AC4C"/>
    <a:srgbClr val="65A591"/>
    <a:srgbClr val="417693"/>
    <a:srgbClr val="F086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192"/>
        <p:guide pos="5208"/>
        <p:guide orient="horz" pos="2040"/>
        <p:guide orient="horz" pos="864"/>
        <p:guide pos="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22208179109866E-2"/>
          <c:y val="4.8212801530673956E-2"/>
          <c:w val="0.9589322445805385"/>
          <c:h val="0.68409041037888096"/>
        </c:manualLayout>
      </c:layout>
      <c:lineChart>
        <c:grouping val="standard"/>
        <c:varyColors val="0"/>
        <c:ser>
          <c:idx val="0"/>
          <c:order val="0"/>
          <c:tx>
            <c:strRef>
              <c:f>Sheet1!$C$1</c:f>
              <c:strCache>
                <c:ptCount val="1"/>
                <c:pt idx="0">
                  <c:v>Best score achieved in state</c:v>
                </c:pt>
              </c:strCache>
            </c:strRef>
          </c:tx>
          <c:spPr>
            <a:ln w="28575" cap="rnd">
              <a:noFill/>
              <a:round/>
            </a:ln>
            <a:effectLst/>
          </c:spPr>
          <c:marker>
            <c:symbol val="circle"/>
            <c:size val="9"/>
            <c:spPr>
              <a:solidFill>
                <a:schemeClr val="bg1">
                  <a:lumMod val="85000"/>
                </a:schemeClr>
              </a:solidFill>
              <a:ln w="9525">
                <a:noFill/>
              </a:ln>
              <a:effectLst/>
            </c:spPr>
          </c:marker>
          <c:cat>
            <c:strRef>
              <c:f>Sheet1!$A$2:$A$52</c:f>
              <c:strCache>
                <c:ptCount val="51"/>
                <c:pt idx="0">
                  <c:v>D.C.</c:v>
                </c:pt>
                <c:pt idx="1">
                  <c:v>Massachusetts</c:v>
                </c:pt>
                <c:pt idx="2">
                  <c:v>Connecticut</c:v>
                </c:pt>
                <c:pt idx="3">
                  <c:v>Rhode Island</c:v>
                </c:pt>
                <c:pt idx="4">
                  <c:v>Hawaii</c:v>
                </c:pt>
                <c:pt idx="5">
                  <c:v>Maryland</c:v>
                </c:pt>
                <c:pt idx="6">
                  <c:v>Minnesota</c:v>
                </c:pt>
                <c:pt idx="7">
                  <c:v>New York</c:v>
                </c:pt>
                <c:pt idx="8">
                  <c:v>New Jersey</c:v>
                </c:pt>
                <c:pt idx="9">
                  <c:v>California</c:v>
                </c:pt>
                <c:pt idx="10">
                  <c:v>New Hampshire</c:v>
                </c:pt>
                <c:pt idx="11">
                  <c:v>Colorado</c:v>
                </c:pt>
                <c:pt idx="12">
                  <c:v>Delaware</c:v>
                </c:pt>
                <c:pt idx="13">
                  <c:v>Washington</c:v>
                </c:pt>
                <c:pt idx="14">
                  <c:v>Iowa</c:v>
                </c:pt>
                <c:pt idx="15">
                  <c:v>Vermont</c:v>
                </c:pt>
                <c:pt idx="16">
                  <c:v>Pennsylvania</c:v>
                </c:pt>
                <c:pt idx="17">
                  <c:v>Virginia</c:v>
                </c:pt>
                <c:pt idx="18">
                  <c:v>Wisconsin</c:v>
                </c:pt>
                <c:pt idx="19">
                  <c:v>Michigan</c:v>
                </c:pt>
                <c:pt idx="20">
                  <c:v>Nebraska</c:v>
                </c:pt>
                <c:pt idx="21">
                  <c:v>Illinois</c:v>
                </c:pt>
                <c:pt idx="22">
                  <c:v>North Carolina</c:v>
                </c:pt>
                <c:pt idx="23">
                  <c:v>Utah</c:v>
                </c:pt>
                <c:pt idx="24">
                  <c:v>Oregon</c:v>
                </c:pt>
                <c:pt idx="25">
                  <c:v>Maine</c:v>
                </c:pt>
                <c:pt idx="26">
                  <c:v>Arizona</c:v>
                </c:pt>
                <c:pt idx="27">
                  <c:v>North Dakota</c:v>
                </c:pt>
                <c:pt idx="28">
                  <c:v>South Dakota</c:v>
                </c:pt>
                <c:pt idx="29">
                  <c:v>Kansas</c:v>
                </c:pt>
                <c:pt idx="30">
                  <c:v>New Mexico</c:v>
                </c:pt>
                <c:pt idx="31">
                  <c:v>South Carolina</c:v>
                </c:pt>
                <c:pt idx="32">
                  <c:v>Montana</c:v>
                </c:pt>
                <c:pt idx="33">
                  <c:v>Ohio</c:v>
                </c:pt>
                <c:pt idx="34">
                  <c:v>Florida</c:v>
                </c:pt>
                <c:pt idx="35">
                  <c:v>Georgia</c:v>
                </c:pt>
                <c:pt idx="36">
                  <c:v>Alaska</c:v>
                </c:pt>
                <c:pt idx="37">
                  <c:v>Texas</c:v>
                </c:pt>
                <c:pt idx="38">
                  <c:v>Nevada</c:v>
                </c:pt>
                <c:pt idx="39">
                  <c:v>Tennessee</c:v>
                </c:pt>
                <c:pt idx="40">
                  <c:v>Alabama</c:v>
                </c:pt>
                <c:pt idx="41">
                  <c:v>Indiana</c:v>
                </c:pt>
                <c:pt idx="42">
                  <c:v>Louisiana</c:v>
                </c:pt>
                <c:pt idx="43">
                  <c:v>Missouri</c:v>
                </c:pt>
                <c:pt idx="44">
                  <c:v>Idaho</c:v>
                </c:pt>
                <c:pt idx="45">
                  <c:v>Kentucky</c:v>
                </c:pt>
                <c:pt idx="46">
                  <c:v>Arkansas</c:v>
                </c:pt>
                <c:pt idx="47">
                  <c:v>Wyoming</c:v>
                </c:pt>
                <c:pt idx="48">
                  <c:v>West Virginia</c:v>
                </c:pt>
                <c:pt idx="49">
                  <c:v>Oklahoma</c:v>
                </c:pt>
                <c:pt idx="50">
                  <c:v>Mississippi</c:v>
                </c:pt>
              </c:strCache>
            </c:strRef>
          </c:cat>
          <c:val>
            <c:numRef>
              <c:f>Sheet1!$C$2:$C$52</c:f>
              <c:numCache>
                <c:formatCode>General</c:formatCode>
                <c:ptCount val="51"/>
                <c:pt idx="0">
                  <c:v>100</c:v>
                </c:pt>
                <c:pt idx="1">
                  <c:v>99</c:v>
                </c:pt>
                <c:pt idx="2">
                  <c:v>97</c:v>
                </c:pt>
                <c:pt idx="3">
                  <c:v>96</c:v>
                </c:pt>
                <c:pt idx="4">
                  <c:v>95</c:v>
                </c:pt>
                <c:pt idx="5">
                  <c:v>99</c:v>
                </c:pt>
                <c:pt idx="6">
                  <c:v>92</c:v>
                </c:pt>
                <c:pt idx="7">
                  <c:v>90</c:v>
                </c:pt>
                <c:pt idx="8">
                  <c:v>94</c:v>
                </c:pt>
                <c:pt idx="9">
                  <c:v>95</c:v>
                </c:pt>
                <c:pt idx="10">
                  <c:v>89</c:v>
                </c:pt>
                <c:pt idx="11">
                  <c:v>87</c:v>
                </c:pt>
                <c:pt idx="12">
                  <c:v>87</c:v>
                </c:pt>
                <c:pt idx="13">
                  <c:v>92</c:v>
                </c:pt>
                <c:pt idx="14">
                  <c:v>85</c:v>
                </c:pt>
                <c:pt idx="15">
                  <c:v>84</c:v>
                </c:pt>
                <c:pt idx="16">
                  <c:v>98</c:v>
                </c:pt>
                <c:pt idx="17">
                  <c:v>89</c:v>
                </c:pt>
                <c:pt idx="18">
                  <c:v>83</c:v>
                </c:pt>
                <c:pt idx="19">
                  <c:v>96</c:v>
                </c:pt>
                <c:pt idx="20">
                  <c:v>81</c:v>
                </c:pt>
                <c:pt idx="21">
                  <c:v>79</c:v>
                </c:pt>
                <c:pt idx="22">
                  <c:v>79</c:v>
                </c:pt>
                <c:pt idx="23">
                  <c:v>78</c:v>
                </c:pt>
                <c:pt idx="24">
                  <c:v>77</c:v>
                </c:pt>
                <c:pt idx="25">
                  <c:v>77</c:v>
                </c:pt>
                <c:pt idx="26">
                  <c:v>76</c:v>
                </c:pt>
                <c:pt idx="27">
                  <c:v>76</c:v>
                </c:pt>
                <c:pt idx="28">
                  <c:v>75</c:v>
                </c:pt>
                <c:pt idx="29">
                  <c:v>74</c:v>
                </c:pt>
                <c:pt idx="30">
                  <c:v>72</c:v>
                </c:pt>
                <c:pt idx="31">
                  <c:v>72</c:v>
                </c:pt>
                <c:pt idx="32">
                  <c:v>70</c:v>
                </c:pt>
                <c:pt idx="33">
                  <c:v>67</c:v>
                </c:pt>
                <c:pt idx="34">
                  <c:v>74</c:v>
                </c:pt>
                <c:pt idx="35">
                  <c:v>66</c:v>
                </c:pt>
                <c:pt idx="36">
                  <c:v>63</c:v>
                </c:pt>
                <c:pt idx="37">
                  <c:v>63</c:v>
                </c:pt>
                <c:pt idx="38">
                  <c:v>67</c:v>
                </c:pt>
                <c:pt idx="39">
                  <c:v>62</c:v>
                </c:pt>
                <c:pt idx="40">
                  <c:v>60</c:v>
                </c:pt>
                <c:pt idx="41">
                  <c:v>60</c:v>
                </c:pt>
                <c:pt idx="42">
                  <c:v>58</c:v>
                </c:pt>
                <c:pt idx="43">
                  <c:v>58</c:v>
                </c:pt>
                <c:pt idx="44">
                  <c:v>57</c:v>
                </c:pt>
                <c:pt idx="45">
                  <c:v>54</c:v>
                </c:pt>
                <c:pt idx="46">
                  <c:v>52</c:v>
                </c:pt>
                <c:pt idx="47">
                  <c:v>51</c:v>
                </c:pt>
                <c:pt idx="48">
                  <c:v>48</c:v>
                </c:pt>
                <c:pt idx="49">
                  <c:v>46</c:v>
                </c:pt>
                <c:pt idx="50">
                  <c:v>38</c:v>
                </c:pt>
              </c:numCache>
            </c:numRef>
          </c:val>
          <c:smooth val="0"/>
          <c:extLst>
            <c:ext xmlns:c16="http://schemas.microsoft.com/office/drawing/2014/chart" uri="{C3380CC4-5D6E-409C-BE32-E72D297353CC}">
              <c16:uniqueId val="{00000000-46E6-4048-B23E-982B02F9F9D8}"/>
            </c:ext>
          </c:extLst>
        </c:ser>
        <c:ser>
          <c:idx val="1"/>
          <c:order val="1"/>
          <c:tx>
            <c:strRef>
              <c:f>Sheet1!$B$1</c:f>
              <c:strCache>
                <c:ptCount val="1"/>
                <c:pt idx="0">
                  <c:v>White</c:v>
                </c:pt>
              </c:strCache>
            </c:strRef>
          </c:tx>
          <c:spPr>
            <a:ln w="25400" cap="rnd">
              <a:noFill/>
              <a:round/>
            </a:ln>
            <a:effectLst/>
          </c:spPr>
          <c:marker>
            <c:symbol val="circle"/>
            <c:size val="9"/>
            <c:spPr>
              <a:solidFill>
                <a:schemeClr val="accent6"/>
              </a:solidFill>
              <a:ln w="9525">
                <a:noFill/>
              </a:ln>
              <a:effectLst/>
            </c:spPr>
          </c:marker>
          <c:cat>
            <c:strRef>
              <c:f>Sheet1!$A$2:$A$52</c:f>
              <c:strCache>
                <c:ptCount val="51"/>
                <c:pt idx="0">
                  <c:v>D.C.</c:v>
                </c:pt>
                <c:pt idx="1">
                  <c:v>Massachusetts</c:v>
                </c:pt>
                <c:pt idx="2">
                  <c:v>Connecticut</c:v>
                </c:pt>
                <c:pt idx="3">
                  <c:v>Rhode Island</c:v>
                </c:pt>
                <c:pt idx="4">
                  <c:v>Hawaii</c:v>
                </c:pt>
                <c:pt idx="5">
                  <c:v>Maryland</c:v>
                </c:pt>
                <c:pt idx="6">
                  <c:v>Minnesota</c:v>
                </c:pt>
                <c:pt idx="7">
                  <c:v>New York</c:v>
                </c:pt>
                <c:pt idx="8">
                  <c:v>New Jersey</c:v>
                </c:pt>
                <c:pt idx="9">
                  <c:v>California</c:v>
                </c:pt>
                <c:pt idx="10">
                  <c:v>New Hampshire</c:v>
                </c:pt>
                <c:pt idx="11">
                  <c:v>Colorado</c:v>
                </c:pt>
                <c:pt idx="12">
                  <c:v>Delaware</c:v>
                </c:pt>
                <c:pt idx="13">
                  <c:v>Washington</c:v>
                </c:pt>
                <c:pt idx="14">
                  <c:v>Iowa</c:v>
                </c:pt>
                <c:pt idx="15">
                  <c:v>Vermont</c:v>
                </c:pt>
                <c:pt idx="16">
                  <c:v>Pennsylvania</c:v>
                </c:pt>
                <c:pt idx="17">
                  <c:v>Virginia</c:v>
                </c:pt>
                <c:pt idx="18">
                  <c:v>Wisconsin</c:v>
                </c:pt>
                <c:pt idx="19">
                  <c:v>Michigan</c:v>
                </c:pt>
                <c:pt idx="20">
                  <c:v>Nebraska</c:v>
                </c:pt>
                <c:pt idx="21">
                  <c:v>Illinois</c:v>
                </c:pt>
                <c:pt idx="22">
                  <c:v>North Carolina</c:v>
                </c:pt>
                <c:pt idx="23">
                  <c:v>Utah</c:v>
                </c:pt>
                <c:pt idx="24">
                  <c:v>Oregon</c:v>
                </c:pt>
                <c:pt idx="25">
                  <c:v>Maine</c:v>
                </c:pt>
                <c:pt idx="26">
                  <c:v>Arizona</c:v>
                </c:pt>
                <c:pt idx="27">
                  <c:v>North Dakota</c:v>
                </c:pt>
                <c:pt idx="28">
                  <c:v>South Dakota</c:v>
                </c:pt>
                <c:pt idx="29">
                  <c:v>Kansas</c:v>
                </c:pt>
                <c:pt idx="30">
                  <c:v>New Mexico</c:v>
                </c:pt>
                <c:pt idx="31">
                  <c:v>South Carolina</c:v>
                </c:pt>
                <c:pt idx="32">
                  <c:v>Montana</c:v>
                </c:pt>
                <c:pt idx="33">
                  <c:v>Ohio</c:v>
                </c:pt>
                <c:pt idx="34">
                  <c:v>Florida</c:v>
                </c:pt>
                <c:pt idx="35">
                  <c:v>Georgia</c:v>
                </c:pt>
                <c:pt idx="36">
                  <c:v>Alaska</c:v>
                </c:pt>
                <c:pt idx="37">
                  <c:v>Texas</c:v>
                </c:pt>
                <c:pt idx="38">
                  <c:v>Nevada</c:v>
                </c:pt>
                <c:pt idx="39">
                  <c:v>Tennessee</c:v>
                </c:pt>
                <c:pt idx="40">
                  <c:v>Alabama</c:v>
                </c:pt>
                <c:pt idx="41">
                  <c:v>Indiana</c:v>
                </c:pt>
                <c:pt idx="42">
                  <c:v>Louisiana</c:v>
                </c:pt>
                <c:pt idx="43">
                  <c:v>Missouri</c:v>
                </c:pt>
                <c:pt idx="44">
                  <c:v>Idaho</c:v>
                </c:pt>
                <c:pt idx="45">
                  <c:v>Kentucky</c:v>
                </c:pt>
                <c:pt idx="46">
                  <c:v>Arkansas</c:v>
                </c:pt>
                <c:pt idx="47">
                  <c:v>Wyoming</c:v>
                </c:pt>
                <c:pt idx="48">
                  <c:v>West Virginia</c:v>
                </c:pt>
                <c:pt idx="49">
                  <c:v>Oklahoma</c:v>
                </c:pt>
                <c:pt idx="50">
                  <c:v>Mississippi</c:v>
                </c:pt>
              </c:strCache>
            </c:strRef>
          </c:cat>
          <c:val>
            <c:numRef>
              <c:f>Sheet1!$B$2:$B$52</c:f>
              <c:numCache>
                <c:formatCode>General</c:formatCode>
                <c:ptCount val="51"/>
                <c:pt idx="0">
                  <c:v>100</c:v>
                </c:pt>
                <c:pt idx="1">
                  <c:v>98</c:v>
                </c:pt>
                <c:pt idx="2">
                  <c:v>97</c:v>
                </c:pt>
                <c:pt idx="3">
                  <c:v>96</c:v>
                </c:pt>
                <c:pt idx="4">
                  <c:v>95</c:v>
                </c:pt>
                <c:pt idx="5">
                  <c:v>93</c:v>
                </c:pt>
                <c:pt idx="6">
                  <c:v>92</c:v>
                </c:pt>
                <c:pt idx="7">
                  <c:v>90</c:v>
                </c:pt>
                <c:pt idx="8">
                  <c:v>90</c:v>
                </c:pt>
                <c:pt idx="9">
                  <c:v>89</c:v>
                </c:pt>
                <c:pt idx="10">
                  <c:v>89</c:v>
                </c:pt>
                <c:pt idx="11">
                  <c:v>87</c:v>
                </c:pt>
                <c:pt idx="12">
                  <c:v>87</c:v>
                </c:pt>
                <c:pt idx="13">
                  <c:v>86</c:v>
                </c:pt>
                <c:pt idx="14">
                  <c:v>85</c:v>
                </c:pt>
                <c:pt idx="15">
                  <c:v>84</c:v>
                </c:pt>
                <c:pt idx="16">
                  <c:v>83</c:v>
                </c:pt>
                <c:pt idx="17">
                  <c:v>83</c:v>
                </c:pt>
                <c:pt idx="18">
                  <c:v>83</c:v>
                </c:pt>
                <c:pt idx="19">
                  <c:v>81</c:v>
                </c:pt>
                <c:pt idx="20">
                  <c:v>81</c:v>
                </c:pt>
                <c:pt idx="21">
                  <c:v>79</c:v>
                </c:pt>
                <c:pt idx="22">
                  <c:v>79</c:v>
                </c:pt>
                <c:pt idx="23">
                  <c:v>78</c:v>
                </c:pt>
                <c:pt idx="24">
                  <c:v>77</c:v>
                </c:pt>
                <c:pt idx="25">
                  <c:v>77</c:v>
                </c:pt>
                <c:pt idx="26">
                  <c:v>76</c:v>
                </c:pt>
                <c:pt idx="27">
                  <c:v>76</c:v>
                </c:pt>
                <c:pt idx="28">
                  <c:v>75</c:v>
                </c:pt>
                <c:pt idx="29">
                  <c:v>74</c:v>
                </c:pt>
                <c:pt idx="30">
                  <c:v>72</c:v>
                </c:pt>
                <c:pt idx="31">
                  <c:v>72</c:v>
                </c:pt>
                <c:pt idx="32">
                  <c:v>70</c:v>
                </c:pt>
                <c:pt idx="33">
                  <c:v>67</c:v>
                </c:pt>
                <c:pt idx="34">
                  <c:v>67</c:v>
                </c:pt>
                <c:pt idx="35">
                  <c:v>66</c:v>
                </c:pt>
                <c:pt idx="36">
                  <c:v>63</c:v>
                </c:pt>
                <c:pt idx="37">
                  <c:v>63</c:v>
                </c:pt>
                <c:pt idx="38">
                  <c:v>62</c:v>
                </c:pt>
                <c:pt idx="39">
                  <c:v>62</c:v>
                </c:pt>
                <c:pt idx="40">
                  <c:v>60</c:v>
                </c:pt>
                <c:pt idx="41">
                  <c:v>60</c:v>
                </c:pt>
                <c:pt idx="42">
                  <c:v>58</c:v>
                </c:pt>
                <c:pt idx="43">
                  <c:v>58</c:v>
                </c:pt>
                <c:pt idx="44">
                  <c:v>57</c:v>
                </c:pt>
                <c:pt idx="45">
                  <c:v>54</c:v>
                </c:pt>
                <c:pt idx="46">
                  <c:v>52</c:v>
                </c:pt>
                <c:pt idx="47">
                  <c:v>51</c:v>
                </c:pt>
                <c:pt idx="48">
                  <c:v>48</c:v>
                </c:pt>
                <c:pt idx="49">
                  <c:v>46</c:v>
                </c:pt>
                <c:pt idx="50">
                  <c:v>38</c:v>
                </c:pt>
              </c:numCache>
            </c:numRef>
          </c:val>
          <c:smooth val="0"/>
          <c:extLst>
            <c:ext xmlns:c16="http://schemas.microsoft.com/office/drawing/2014/chart" uri="{C3380CC4-5D6E-409C-BE32-E72D297353CC}">
              <c16:uniqueId val="{00000001-CA39-024E-8CE1-0AF8F71E0F31}"/>
            </c:ext>
          </c:extLst>
        </c:ser>
        <c:dLbls>
          <c:showLegendKey val="0"/>
          <c:showVal val="0"/>
          <c:showCatName val="0"/>
          <c:showSerName val="0"/>
          <c:showPercent val="0"/>
          <c:showBubbleSize val="0"/>
        </c:dLbls>
        <c:dropLines>
          <c:spPr>
            <a:ln w="12700" cap="flat" cmpd="sng" algn="ctr">
              <a:solidFill>
                <a:schemeClr val="tx1">
                  <a:lumMod val="25000"/>
                  <a:lumOff val="7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low"/>
        <c:spPr>
          <a:noFill/>
          <a:ln w="25400" cap="flat" cmpd="sng" algn="ctr">
            <a:solidFill>
              <a:srgbClr val="4C515A"/>
            </a:solidFill>
            <a:round/>
          </a:ln>
          <a:effectLst/>
        </c:spPr>
        <c:txPr>
          <a:bodyPr rot="-60000000" spcFirstLastPara="1" vertOverflow="ellipsis" vert="horz" wrap="square" anchor="ctr" anchorCtr="1"/>
          <a:lstStyle/>
          <a:p>
            <a:pPr>
              <a:defRPr sz="900" b="0" i="0" u="none" strike="noStrike" kern="1200" baseline="0">
                <a:solidFill>
                  <a:srgbClr val="4C515A"/>
                </a:solidFill>
                <a:latin typeface="+mn-lt"/>
                <a:ea typeface="+mn-ea"/>
                <a:cs typeface="+mn-cs"/>
              </a:defRPr>
            </a:pPr>
            <a:endParaRPr lang="en-US"/>
          </a:p>
        </c:txPr>
        <c:crossAx val="1584944096"/>
        <c:crossesAt val="50"/>
        <c:auto val="1"/>
        <c:lblAlgn val="ctr"/>
        <c:lblOffset val="100"/>
        <c:noMultiLvlLbl val="0"/>
      </c:catAx>
      <c:valAx>
        <c:axId val="1584944096"/>
        <c:scaling>
          <c:orientation val="minMax"/>
          <c:max val="100"/>
          <c:min val="0"/>
        </c:scaling>
        <c:delete val="1"/>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crossAx val="1348965392"/>
        <c:crosses val="autoZero"/>
        <c:crossBetween val="between"/>
        <c:majorUnit val="1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22208179109866E-2"/>
          <c:y val="3.0879251428590881E-2"/>
          <c:w val="0.9589322445805385"/>
          <c:h val="0.70681633945196376"/>
        </c:manualLayout>
      </c:layout>
      <c:lineChart>
        <c:grouping val="standard"/>
        <c:varyColors val="0"/>
        <c:ser>
          <c:idx val="1"/>
          <c:order val="0"/>
          <c:tx>
            <c:strRef>
              <c:f>Sheet1!$C$1</c:f>
              <c:strCache>
                <c:ptCount val="1"/>
                <c:pt idx="0">
                  <c:v>Best score achieved in state</c:v>
                </c:pt>
              </c:strCache>
            </c:strRef>
          </c:tx>
          <c:spPr>
            <a:ln w="25400" cap="rnd">
              <a:noFill/>
              <a:round/>
            </a:ln>
            <a:effectLst/>
          </c:spPr>
          <c:marker>
            <c:symbol val="circle"/>
            <c:size val="9"/>
            <c:spPr>
              <a:solidFill>
                <a:schemeClr val="bg1">
                  <a:lumMod val="85000"/>
                </a:schemeClr>
              </a:solidFill>
              <a:ln w="9525">
                <a:noFill/>
              </a:ln>
              <a:effectLst/>
            </c:spPr>
          </c:marker>
          <c:cat>
            <c:strRef>
              <c:f>Sheet1!$A$2:$A$52</c:f>
              <c:strCache>
                <c:ptCount val="51"/>
                <c:pt idx="0">
                  <c:v>Rhode Island</c:v>
                </c:pt>
                <c:pt idx="1">
                  <c:v>Massachusetts</c:v>
                </c:pt>
                <c:pt idx="2">
                  <c:v>Maryland</c:v>
                </c:pt>
                <c:pt idx="3">
                  <c:v>Connecticut</c:v>
                </c:pt>
                <c:pt idx="4">
                  <c:v>New York</c:v>
                </c:pt>
                <c:pt idx="5">
                  <c:v>Washington</c:v>
                </c:pt>
                <c:pt idx="6">
                  <c:v>Virginia</c:v>
                </c:pt>
                <c:pt idx="7">
                  <c:v>Pennsylvania</c:v>
                </c:pt>
                <c:pt idx="8">
                  <c:v>D.C.</c:v>
                </c:pt>
                <c:pt idx="9">
                  <c:v>New Jersey</c:v>
                </c:pt>
                <c:pt idx="10">
                  <c:v>California</c:v>
                </c:pt>
                <c:pt idx="11">
                  <c:v>Colorado</c:v>
                </c:pt>
                <c:pt idx="12">
                  <c:v>Minnesota</c:v>
                </c:pt>
                <c:pt idx="13">
                  <c:v>Delaware</c:v>
                </c:pt>
                <c:pt idx="14">
                  <c:v>Kentucky</c:v>
                </c:pt>
                <c:pt idx="15">
                  <c:v>North Carolina</c:v>
                </c:pt>
                <c:pt idx="16">
                  <c:v>Iowa</c:v>
                </c:pt>
                <c:pt idx="17">
                  <c:v>Arkansas</c:v>
                </c:pt>
                <c:pt idx="18">
                  <c:v>Arizona</c:v>
                </c:pt>
                <c:pt idx="19">
                  <c:v>Georgia</c:v>
                </c:pt>
                <c:pt idx="20">
                  <c:v>South Carolina</c:v>
                </c:pt>
                <c:pt idx="21">
                  <c:v>Ohio</c:v>
                </c:pt>
                <c:pt idx="22">
                  <c:v>Tennessee</c:v>
                </c:pt>
                <c:pt idx="23">
                  <c:v>Florida</c:v>
                </c:pt>
                <c:pt idx="24">
                  <c:v>Nebraska</c:v>
                </c:pt>
                <c:pt idx="25">
                  <c:v>Texas</c:v>
                </c:pt>
                <c:pt idx="26">
                  <c:v>Alabama</c:v>
                </c:pt>
                <c:pt idx="27">
                  <c:v>Illinois</c:v>
                </c:pt>
                <c:pt idx="28">
                  <c:v>Louisiana</c:v>
                </c:pt>
                <c:pt idx="29">
                  <c:v>Nevada</c:v>
                </c:pt>
                <c:pt idx="30">
                  <c:v>Indiana</c:v>
                </c:pt>
                <c:pt idx="31">
                  <c:v>Wisconsin</c:v>
                </c:pt>
                <c:pt idx="32">
                  <c:v>West Virginia</c:v>
                </c:pt>
                <c:pt idx="33">
                  <c:v>Michigan</c:v>
                </c:pt>
                <c:pt idx="34">
                  <c:v>Kansas</c:v>
                </c:pt>
                <c:pt idx="35">
                  <c:v>Missouri</c:v>
                </c:pt>
                <c:pt idx="36">
                  <c:v>Mississippi</c:v>
                </c:pt>
                <c:pt idx="37">
                  <c:v>Oklahoma</c:v>
                </c:pt>
                <c:pt idx="38">
                  <c:v>Alaska</c:v>
                </c:pt>
                <c:pt idx="39">
                  <c:v>Hawaii</c:v>
                </c:pt>
                <c:pt idx="40">
                  <c:v>Idaho</c:v>
                </c:pt>
                <c:pt idx="41">
                  <c:v>Maine</c:v>
                </c:pt>
                <c:pt idx="42">
                  <c:v>Montana</c:v>
                </c:pt>
                <c:pt idx="43">
                  <c:v>New Hampshire</c:v>
                </c:pt>
                <c:pt idx="44">
                  <c:v>New Mexico</c:v>
                </c:pt>
                <c:pt idx="45">
                  <c:v>North Dakota</c:v>
                </c:pt>
                <c:pt idx="46">
                  <c:v>Oregon</c:v>
                </c:pt>
                <c:pt idx="47">
                  <c:v>South Dakota</c:v>
                </c:pt>
                <c:pt idx="48">
                  <c:v>Utah</c:v>
                </c:pt>
                <c:pt idx="49">
                  <c:v>Vermont</c:v>
                </c:pt>
                <c:pt idx="50">
                  <c:v>Wyoming</c:v>
                </c:pt>
              </c:strCache>
            </c:strRef>
          </c:cat>
          <c:val>
            <c:numRef>
              <c:f>Sheet1!$C$2:$C$52</c:f>
              <c:numCache>
                <c:formatCode>General</c:formatCode>
                <c:ptCount val="51"/>
                <c:pt idx="0">
                  <c:v>96</c:v>
                </c:pt>
                <c:pt idx="1">
                  <c:v>99</c:v>
                </c:pt>
                <c:pt idx="2">
                  <c:v>99</c:v>
                </c:pt>
                <c:pt idx="3">
                  <c:v>97</c:v>
                </c:pt>
                <c:pt idx="4">
                  <c:v>90</c:v>
                </c:pt>
                <c:pt idx="5">
                  <c:v>92</c:v>
                </c:pt>
                <c:pt idx="6">
                  <c:v>89</c:v>
                </c:pt>
                <c:pt idx="7">
                  <c:v>98</c:v>
                </c:pt>
                <c:pt idx="8">
                  <c:v>100</c:v>
                </c:pt>
                <c:pt idx="9">
                  <c:v>94</c:v>
                </c:pt>
                <c:pt idx="10">
                  <c:v>95</c:v>
                </c:pt>
                <c:pt idx="11">
                  <c:v>87</c:v>
                </c:pt>
                <c:pt idx="12">
                  <c:v>92</c:v>
                </c:pt>
                <c:pt idx="13">
                  <c:v>87</c:v>
                </c:pt>
                <c:pt idx="14">
                  <c:v>54</c:v>
                </c:pt>
                <c:pt idx="15">
                  <c:v>79</c:v>
                </c:pt>
                <c:pt idx="16">
                  <c:v>85</c:v>
                </c:pt>
                <c:pt idx="17">
                  <c:v>52</c:v>
                </c:pt>
                <c:pt idx="18">
                  <c:v>76</c:v>
                </c:pt>
                <c:pt idx="19">
                  <c:v>66</c:v>
                </c:pt>
                <c:pt idx="20">
                  <c:v>72</c:v>
                </c:pt>
                <c:pt idx="21">
                  <c:v>67</c:v>
                </c:pt>
                <c:pt idx="22">
                  <c:v>62</c:v>
                </c:pt>
                <c:pt idx="23">
                  <c:v>74</c:v>
                </c:pt>
                <c:pt idx="24">
                  <c:v>81</c:v>
                </c:pt>
                <c:pt idx="25">
                  <c:v>63</c:v>
                </c:pt>
                <c:pt idx="26">
                  <c:v>60</c:v>
                </c:pt>
                <c:pt idx="27">
                  <c:v>79</c:v>
                </c:pt>
                <c:pt idx="28">
                  <c:v>58</c:v>
                </c:pt>
                <c:pt idx="29">
                  <c:v>67</c:v>
                </c:pt>
                <c:pt idx="30">
                  <c:v>60</c:v>
                </c:pt>
                <c:pt idx="31">
                  <c:v>83</c:v>
                </c:pt>
                <c:pt idx="32">
                  <c:v>48</c:v>
                </c:pt>
                <c:pt idx="33">
                  <c:v>96</c:v>
                </c:pt>
                <c:pt idx="34">
                  <c:v>74</c:v>
                </c:pt>
                <c:pt idx="35">
                  <c:v>58</c:v>
                </c:pt>
                <c:pt idx="36">
                  <c:v>38</c:v>
                </c:pt>
                <c:pt idx="37">
                  <c:v>46</c:v>
                </c:pt>
              </c:numCache>
            </c:numRef>
          </c:val>
          <c:smooth val="0"/>
          <c:extLst>
            <c:ext xmlns:c16="http://schemas.microsoft.com/office/drawing/2014/chart" uri="{C3380CC4-5D6E-409C-BE32-E72D297353CC}">
              <c16:uniqueId val="{00000001-D492-4BDA-B706-58497134DC25}"/>
            </c:ext>
          </c:extLst>
        </c:ser>
        <c:ser>
          <c:idx val="0"/>
          <c:order val="1"/>
          <c:tx>
            <c:strRef>
              <c:f>Sheet1!$B$1</c:f>
              <c:strCache>
                <c:ptCount val="1"/>
                <c:pt idx="0">
                  <c:v>Black</c:v>
                </c:pt>
              </c:strCache>
            </c:strRef>
          </c:tx>
          <c:spPr>
            <a:ln w="28575" cap="rnd">
              <a:noFill/>
              <a:round/>
            </a:ln>
            <a:effectLst/>
          </c:spPr>
          <c:marker>
            <c:symbol val="circle"/>
            <c:size val="9"/>
            <c:spPr>
              <a:solidFill>
                <a:schemeClr val="bg2"/>
              </a:solidFill>
              <a:ln w="9525">
                <a:noFill/>
              </a:ln>
              <a:effectLst/>
            </c:spPr>
          </c:marker>
          <c:cat>
            <c:strRef>
              <c:f>Sheet1!$A$2:$A$52</c:f>
              <c:strCache>
                <c:ptCount val="51"/>
                <c:pt idx="0">
                  <c:v>Rhode Island</c:v>
                </c:pt>
                <c:pt idx="1">
                  <c:v>Massachusetts</c:v>
                </c:pt>
                <c:pt idx="2">
                  <c:v>Maryland</c:v>
                </c:pt>
                <c:pt idx="3">
                  <c:v>Connecticut</c:v>
                </c:pt>
                <c:pt idx="4">
                  <c:v>New York</c:v>
                </c:pt>
                <c:pt idx="5">
                  <c:v>Washington</c:v>
                </c:pt>
                <c:pt idx="6">
                  <c:v>Virginia</c:v>
                </c:pt>
                <c:pt idx="7">
                  <c:v>Pennsylvania</c:v>
                </c:pt>
                <c:pt idx="8">
                  <c:v>D.C.</c:v>
                </c:pt>
                <c:pt idx="9">
                  <c:v>New Jersey</c:v>
                </c:pt>
                <c:pt idx="10">
                  <c:v>California</c:v>
                </c:pt>
                <c:pt idx="11">
                  <c:v>Colorado</c:v>
                </c:pt>
                <c:pt idx="12">
                  <c:v>Minnesota</c:v>
                </c:pt>
                <c:pt idx="13">
                  <c:v>Delaware</c:v>
                </c:pt>
                <c:pt idx="14">
                  <c:v>Kentucky</c:v>
                </c:pt>
                <c:pt idx="15">
                  <c:v>North Carolina</c:v>
                </c:pt>
                <c:pt idx="16">
                  <c:v>Iowa</c:v>
                </c:pt>
                <c:pt idx="17">
                  <c:v>Arkansas</c:v>
                </c:pt>
                <c:pt idx="18">
                  <c:v>Arizona</c:v>
                </c:pt>
                <c:pt idx="19">
                  <c:v>Georgia</c:v>
                </c:pt>
                <c:pt idx="20">
                  <c:v>South Carolina</c:v>
                </c:pt>
                <c:pt idx="21">
                  <c:v>Ohio</c:v>
                </c:pt>
                <c:pt idx="22">
                  <c:v>Tennessee</c:v>
                </c:pt>
                <c:pt idx="23">
                  <c:v>Florida</c:v>
                </c:pt>
                <c:pt idx="24">
                  <c:v>Nebraska</c:v>
                </c:pt>
                <c:pt idx="25">
                  <c:v>Texas</c:v>
                </c:pt>
                <c:pt idx="26">
                  <c:v>Alabama</c:v>
                </c:pt>
                <c:pt idx="27">
                  <c:v>Illinois</c:v>
                </c:pt>
                <c:pt idx="28">
                  <c:v>Louisiana</c:v>
                </c:pt>
                <c:pt idx="29">
                  <c:v>Nevada</c:v>
                </c:pt>
                <c:pt idx="30">
                  <c:v>Indiana</c:v>
                </c:pt>
                <c:pt idx="31">
                  <c:v>Wisconsin</c:v>
                </c:pt>
                <c:pt idx="32">
                  <c:v>West Virginia</c:v>
                </c:pt>
                <c:pt idx="33">
                  <c:v>Michigan</c:v>
                </c:pt>
                <c:pt idx="34">
                  <c:v>Kansas</c:v>
                </c:pt>
                <c:pt idx="35">
                  <c:v>Missouri</c:v>
                </c:pt>
                <c:pt idx="36">
                  <c:v>Mississippi</c:v>
                </c:pt>
                <c:pt idx="37">
                  <c:v>Oklahoma</c:v>
                </c:pt>
                <c:pt idx="38">
                  <c:v>Alaska</c:v>
                </c:pt>
                <c:pt idx="39">
                  <c:v>Hawaii</c:v>
                </c:pt>
                <c:pt idx="40">
                  <c:v>Idaho</c:v>
                </c:pt>
                <c:pt idx="41">
                  <c:v>Maine</c:v>
                </c:pt>
                <c:pt idx="42">
                  <c:v>Montana</c:v>
                </c:pt>
                <c:pt idx="43">
                  <c:v>New Hampshire</c:v>
                </c:pt>
                <c:pt idx="44">
                  <c:v>New Mexico</c:v>
                </c:pt>
                <c:pt idx="45">
                  <c:v>North Dakota</c:v>
                </c:pt>
                <c:pt idx="46">
                  <c:v>Oregon</c:v>
                </c:pt>
                <c:pt idx="47">
                  <c:v>South Dakota</c:v>
                </c:pt>
                <c:pt idx="48">
                  <c:v>Utah</c:v>
                </c:pt>
                <c:pt idx="49">
                  <c:v>Vermont</c:v>
                </c:pt>
                <c:pt idx="50">
                  <c:v>Wyoming</c:v>
                </c:pt>
              </c:strCache>
            </c:strRef>
          </c:cat>
          <c:val>
            <c:numRef>
              <c:f>Sheet1!$B$2:$B$52</c:f>
              <c:numCache>
                <c:formatCode>General</c:formatCode>
                <c:ptCount val="51"/>
                <c:pt idx="0">
                  <c:v>80</c:v>
                </c:pt>
                <c:pt idx="1">
                  <c:v>70</c:v>
                </c:pt>
                <c:pt idx="2">
                  <c:v>64</c:v>
                </c:pt>
                <c:pt idx="3">
                  <c:v>55</c:v>
                </c:pt>
                <c:pt idx="4">
                  <c:v>53</c:v>
                </c:pt>
                <c:pt idx="5">
                  <c:v>48</c:v>
                </c:pt>
                <c:pt idx="6">
                  <c:v>48</c:v>
                </c:pt>
                <c:pt idx="7">
                  <c:v>45</c:v>
                </c:pt>
                <c:pt idx="8">
                  <c:v>43</c:v>
                </c:pt>
                <c:pt idx="9">
                  <c:v>42</c:v>
                </c:pt>
                <c:pt idx="10">
                  <c:v>40</c:v>
                </c:pt>
                <c:pt idx="11">
                  <c:v>40</c:v>
                </c:pt>
                <c:pt idx="12">
                  <c:v>36</c:v>
                </c:pt>
                <c:pt idx="13">
                  <c:v>35</c:v>
                </c:pt>
                <c:pt idx="14">
                  <c:v>34</c:v>
                </c:pt>
                <c:pt idx="15">
                  <c:v>33</c:v>
                </c:pt>
                <c:pt idx="16">
                  <c:v>32</c:v>
                </c:pt>
                <c:pt idx="17">
                  <c:v>31</c:v>
                </c:pt>
                <c:pt idx="18">
                  <c:v>30</c:v>
                </c:pt>
                <c:pt idx="19">
                  <c:v>30</c:v>
                </c:pt>
                <c:pt idx="20">
                  <c:v>27</c:v>
                </c:pt>
                <c:pt idx="21">
                  <c:v>26</c:v>
                </c:pt>
                <c:pt idx="22">
                  <c:v>26</c:v>
                </c:pt>
                <c:pt idx="23">
                  <c:v>23</c:v>
                </c:pt>
                <c:pt idx="24">
                  <c:v>22</c:v>
                </c:pt>
                <c:pt idx="25">
                  <c:v>22</c:v>
                </c:pt>
                <c:pt idx="26">
                  <c:v>19</c:v>
                </c:pt>
                <c:pt idx="27">
                  <c:v>18</c:v>
                </c:pt>
                <c:pt idx="28">
                  <c:v>18</c:v>
                </c:pt>
                <c:pt idx="29">
                  <c:v>18</c:v>
                </c:pt>
                <c:pt idx="30">
                  <c:v>16</c:v>
                </c:pt>
                <c:pt idx="31">
                  <c:v>16</c:v>
                </c:pt>
                <c:pt idx="32">
                  <c:v>15</c:v>
                </c:pt>
                <c:pt idx="33">
                  <c:v>14</c:v>
                </c:pt>
                <c:pt idx="34">
                  <c:v>14</c:v>
                </c:pt>
                <c:pt idx="35">
                  <c:v>9</c:v>
                </c:pt>
                <c:pt idx="36">
                  <c:v>8</c:v>
                </c:pt>
                <c:pt idx="37">
                  <c:v>6</c:v>
                </c:pt>
              </c:numCache>
            </c:numRef>
          </c:val>
          <c:smooth val="0"/>
          <c:extLst>
            <c:ext xmlns:c16="http://schemas.microsoft.com/office/drawing/2014/chart" uri="{C3380CC4-5D6E-409C-BE32-E72D297353CC}">
              <c16:uniqueId val="{00000000-46E6-4048-B23E-982B02F9F9D8}"/>
            </c:ext>
          </c:extLst>
        </c:ser>
        <c:dLbls>
          <c:showLegendKey val="0"/>
          <c:showVal val="0"/>
          <c:showCatName val="0"/>
          <c:showSerName val="0"/>
          <c:showPercent val="0"/>
          <c:showBubbleSize val="0"/>
        </c:dLbls>
        <c:dropLines>
          <c:spPr>
            <a:ln w="12700" cap="flat" cmpd="sng" algn="ctr">
              <a:solidFill>
                <a:schemeClr val="tx1">
                  <a:lumMod val="25000"/>
                  <a:lumOff val="7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low"/>
        <c:spPr>
          <a:noFill/>
          <a:ln w="25400" cap="flat" cmpd="sng" algn="ctr">
            <a:solidFill>
              <a:srgbClr val="4C515A"/>
            </a:solidFill>
            <a:round/>
          </a:ln>
          <a:effectLst/>
        </c:spPr>
        <c:txPr>
          <a:bodyPr rot="-60000000" spcFirstLastPara="1" vertOverflow="ellipsis" vert="horz" wrap="square" anchor="ctr" anchorCtr="1"/>
          <a:lstStyle/>
          <a:p>
            <a:pPr>
              <a:defRPr sz="900" b="0" i="0" u="none" strike="noStrike" kern="1200" baseline="0">
                <a:solidFill>
                  <a:srgbClr val="4C515A"/>
                </a:solidFill>
                <a:latin typeface="+mn-lt"/>
                <a:ea typeface="+mn-ea"/>
                <a:cs typeface="+mn-cs"/>
              </a:defRPr>
            </a:pPr>
            <a:endParaRPr lang="en-US"/>
          </a:p>
        </c:txPr>
        <c:crossAx val="1584944096"/>
        <c:crossesAt val="50"/>
        <c:auto val="1"/>
        <c:lblAlgn val="ctr"/>
        <c:lblOffset val="100"/>
        <c:noMultiLvlLbl val="0"/>
      </c:catAx>
      <c:valAx>
        <c:axId val="1584944096"/>
        <c:scaling>
          <c:orientation val="minMax"/>
          <c:max val="100"/>
          <c:min val="0"/>
        </c:scaling>
        <c:delete val="1"/>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crossAx val="1348965392"/>
        <c:crosses val="autoZero"/>
        <c:crossBetween val="between"/>
        <c:majorUnit val="1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91381260269293E-2"/>
          <c:y val="3.7055193821926104E-2"/>
          <c:w val="0.9589322445805385"/>
          <c:h val="0.70064048916624566"/>
        </c:manualLayout>
      </c:layout>
      <c:lineChart>
        <c:grouping val="standard"/>
        <c:varyColors val="0"/>
        <c:ser>
          <c:idx val="1"/>
          <c:order val="0"/>
          <c:tx>
            <c:strRef>
              <c:f>Sheet1!$C$1</c:f>
              <c:strCache>
                <c:ptCount val="1"/>
                <c:pt idx="0">
                  <c:v>Best score achieved in state</c:v>
                </c:pt>
              </c:strCache>
            </c:strRef>
          </c:tx>
          <c:spPr>
            <a:ln w="25400" cap="rnd">
              <a:noFill/>
              <a:round/>
            </a:ln>
            <a:effectLst/>
          </c:spPr>
          <c:marker>
            <c:symbol val="circle"/>
            <c:size val="9"/>
            <c:spPr>
              <a:solidFill>
                <a:schemeClr val="bg1">
                  <a:lumMod val="85000"/>
                </a:schemeClr>
              </a:solidFill>
              <a:ln w="9525">
                <a:noFill/>
              </a:ln>
              <a:effectLst/>
            </c:spPr>
          </c:marker>
          <c:cat>
            <c:strRef>
              <c:f>Sheet1!$A$2:$A$52</c:f>
              <c:strCache>
                <c:ptCount val="51"/>
                <c:pt idx="0">
                  <c:v>Massachusetts</c:v>
                </c:pt>
                <c:pt idx="1">
                  <c:v>Hawaii</c:v>
                </c:pt>
                <c:pt idx="2">
                  <c:v>Michigan</c:v>
                </c:pt>
                <c:pt idx="3">
                  <c:v>Connecticut</c:v>
                </c:pt>
                <c:pt idx="4">
                  <c:v>Pennsylvania</c:v>
                </c:pt>
                <c:pt idx="5">
                  <c:v>New York</c:v>
                </c:pt>
                <c:pt idx="6">
                  <c:v>Rhode Island</c:v>
                </c:pt>
                <c:pt idx="7">
                  <c:v>Washington</c:v>
                </c:pt>
                <c:pt idx="8">
                  <c:v>Oregon</c:v>
                </c:pt>
                <c:pt idx="9">
                  <c:v>California</c:v>
                </c:pt>
                <c:pt idx="10">
                  <c:v>New Mexico</c:v>
                </c:pt>
                <c:pt idx="11">
                  <c:v>New Jersey</c:v>
                </c:pt>
                <c:pt idx="12">
                  <c:v>Colorado</c:v>
                </c:pt>
                <c:pt idx="13">
                  <c:v>Illinois</c:v>
                </c:pt>
                <c:pt idx="14">
                  <c:v>Montana</c:v>
                </c:pt>
                <c:pt idx="15">
                  <c:v>Ohio</c:v>
                </c:pt>
                <c:pt idx="16">
                  <c:v>Maryland</c:v>
                </c:pt>
                <c:pt idx="17">
                  <c:v>Iowa</c:v>
                </c:pt>
                <c:pt idx="18">
                  <c:v>Florida</c:v>
                </c:pt>
                <c:pt idx="19">
                  <c:v>Virginia</c:v>
                </c:pt>
                <c:pt idx="20">
                  <c:v>Utah</c:v>
                </c:pt>
                <c:pt idx="21">
                  <c:v>Louisiana</c:v>
                </c:pt>
                <c:pt idx="22">
                  <c:v>Arizona</c:v>
                </c:pt>
                <c:pt idx="23">
                  <c:v>Missouri</c:v>
                </c:pt>
                <c:pt idx="24">
                  <c:v>Delaware</c:v>
                </c:pt>
                <c:pt idx="25">
                  <c:v>Alabama</c:v>
                </c:pt>
                <c:pt idx="26">
                  <c:v>Idaho</c:v>
                </c:pt>
                <c:pt idx="27">
                  <c:v>Nevada</c:v>
                </c:pt>
                <c:pt idx="28">
                  <c:v>Wisconsin</c:v>
                </c:pt>
                <c:pt idx="29">
                  <c:v>Minnesota</c:v>
                </c:pt>
                <c:pt idx="30">
                  <c:v>Kansas</c:v>
                </c:pt>
                <c:pt idx="31">
                  <c:v>Kentucky</c:v>
                </c:pt>
                <c:pt idx="32">
                  <c:v>Indiana</c:v>
                </c:pt>
                <c:pt idx="33">
                  <c:v>South Carolina</c:v>
                </c:pt>
                <c:pt idx="34">
                  <c:v>Georgia</c:v>
                </c:pt>
                <c:pt idx="35">
                  <c:v>North Carolina</c:v>
                </c:pt>
                <c:pt idx="36">
                  <c:v>Arkansas</c:v>
                </c:pt>
                <c:pt idx="37">
                  <c:v>Nebraska</c:v>
                </c:pt>
                <c:pt idx="38">
                  <c:v>Oklahoma</c:v>
                </c:pt>
                <c:pt idx="39">
                  <c:v>Texas</c:v>
                </c:pt>
                <c:pt idx="40">
                  <c:v>Wyoming</c:v>
                </c:pt>
                <c:pt idx="41">
                  <c:v>Tennessee</c:v>
                </c:pt>
                <c:pt idx="42">
                  <c:v>Alaska</c:v>
                </c:pt>
                <c:pt idx="43">
                  <c:v>D.C.</c:v>
                </c:pt>
                <c:pt idx="44">
                  <c:v>Maine</c:v>
                </c:pt>
                <c:pt idx="45">
                  <c:v>Mississippi</c:v>
                </c:pt>
                <c:pt idx="46">
                  <c:v>New Hampshire</c:v>
                </c:pt>
                <c:pt idx="47">
                  <c:v>North Dakota</c:v>
                </c:pt>
                <c:pt idx="48">
                  <c:v>South Dakota</c:v>
                </c:pt>
                <c:pt idx="49">
                  <c:v>Vermont</c:v>
                </c:pt>
                <c:pt idx="50">
                  <c:v>West Virginia</c:v>
                </c:pt>
              </c:strCache>
            </c:strRef>
          </c:cat>
          <c:val>
            <c:numRef>
              <c:f>Sheet1!$C$2:$C$52</c:f>
              <c:numCache>
                <c:formatCode>General</c:formatCode>
                <c:ptCount val="51"/>
                <c:pt idx="0">
                  <c:v>99</c:v>
                </c:pt>
                <c:pt idx="1">
                  <c:v>95</c:v>
                </c:pt>
                <c:pt idx="2">
                  <c:v>96</c:v>
                </c:pt>
                <c:pt idx="3">
                  <c:v>97</c:v>
                </c:pt>
                <c:pt idx="4">
                  <c:v>98</c:v>
                </c:pt>
                <c:pt idx="5">
                  <c:v>90</c:v>
                </c:pt>
                <c:pt idx="6">
                  <c:v>96</c:v>
                </c:pt>
                <c:pt idx="7">
                  <c:v>92</c:v>
                </c:pt>
                <c:pt idx="8">
                  <c:v>77</c:v>
                </c:pt>
                <c:pt idx="9">
                  <c:v>95</c:v>
                </c:pt>
                <c:pt idx="10">
                  <c:v>72</c:v>
                </c:pt>
                <c:pt idx="11">
                  <c:v>94</c:v>
                </c:pt>
                <c:pt idx="12">
                  <c:v>87</c:v>
                </c:pt>
                <c:pt idx="13">
                  <c:v>79</c:v>
                </c:pt>
                <c:pt idx="14">
                  <c:v>70</c:v>
                </c:pt>
                <c:pt idx="15">
                  <c:v>67</c:v>
                </c:pt>
                <c:pt idx="16">
                  <c:v>99</c:v>
                </c:pt>
                <c:pt idx="17">
                  <c:v>85</c:v>
                </c:pt>
                <c:pt idx="18">
                  <c:v>74</c:v>
                </c:pt>
                <c:pt idx="19">
                  <c:v>89</c:v>
                </c:pt>
                <c:pt idx="20">
                  <c:v>78</c:v>
                </c:pt>
                <c:pt idx="21">
                  <c:v>58</c:v>
                </c:pt>
                <c:pt idx="22">
                  <c:v>76</c:v>
                </c:pt>
                <c:pt idx="23">
                  <c:v>58</c:v>
                </c:pt>
                <c:pt idx="24">
                  <c:v>87</c:v>
                </c:pt>
                <c:pt idx="25">
                  <c:v>60</c:v>
                </c:pt>
                <c:pt idx="26">
                  <c:v>57</c:v>
                </c:pt>
                <c:pt idx="27">
                  <c:v>67</c:v>
                </c:pt>
                <c:pt idx="28">
                  <c:v>83</c:v>
                </c:pt>
                <c:pt idx="29">
                  <c:v>92</c:v>
                </c:pt>
                <c:pt idx="30">
                  <c:v>74</c:v>
                </c:pt>
                <c:pt idx="31">
                  <c:v>54</c:v>
                </c:pt>
                <c:pt idx="32">
                  <c:v>60</c:v>
                </c:pt>
                <c:pt idx="33">
                  <c:v>72</c:v>
                </c:pt>
                <c:pt idx="34">
                  <c:v>66</c:v>
                </c:pt>
                <c:pt idx="35">
                  <c:v>79</c:v>
                </c:pt>
                <c:pt idx="36">
                  <c:v>52</c:v>
                </c:pt>
                <c:pt idx="37">
                  <c:v>81</c:v>
                </c:pt>
                <c:pt idx="38">
                  <c:v>46</c:v>
                </c:pt>
                <c:pt idx="39">
                  <c:v>63</c:v>
                </c:pt>
                <c:pt idx="40">
                  <c:v>51</c:v>
                </c:pt>
                <c:pt idx="41">
                  <c:v>62</c:v>
                </c:pt>
              </c:numCache>
            </c:numRef>
          </c:val>
          <c:smooth val="0"/>
          <c:extLst>
            <c:ext xmlns:c16="http://schemas.microsoft.com/office/drawing/2014/chart" uri="{C3380CC4-5D6E-409C-BE32-E72D297353CC}">
              <c16:uniqueId val="{00000001-2E80-4B8B-B655-502877FEB6BA}"/>
            </c:ext>
          </c:extLst>
        </c:ser>
        <c:ser>
          <c:idx val="0"/>
          <c:order val="1"/>
          <c:tx>
            <c:strRef>
              <c:f>Sheet1!$B$1</c:f>
              <c:strCache>
                <c:ptCount val="1"/>
                <c:pt idx="0">
                  <c:v>Latinx/Hispanic</c:v>
                </c:pt>
              </c:strCache>
            </c:strRef>
          </c:tx>
          <c:spPr>
            <a:ln w="28575" cap="rnd">
              <a:noFill/>
              <a:round/>
            </a:ln>
            <a:effectLst/>
          </c:spPr>
          <c:marker>
            <c:symbol val="circle"/>
            <c:size val="9"/>
            <c:spPr>
              <a:solidFill>
                <a:schemeClr val="accent4"/>
              </a:solidFill>
              <a:ln w="9525">
                <a:noFill/>
              </a:ln>
              <a:effectLst/>
            </c:spPr>
          </c:marker>
          <c:cat>
            <c:strRef>
              <c:f>Sheet1!$A$2:$A$52</c:f>
              <c:strCache>
                <c:ptCount val="51"/>
                <c:pt idx="0">
                  <c:v>Massachusetts</c:v>
                </c:pt>
                <c:pt idx="1">
                  <c:v>Hawaii</c:v>
                </c:pt>
                <c:pt idx="2">
                  <c:v>Michigan</c:v>
                </c:pt>
                <c:pt idx="3">
                  <c:v>Connecticut</c:v>
                </c:pt>
                <c:pt idx="4">
                  <c:v>Pennsylvania</c:v>
                </c:pt>
                <c:pt idx="5">
                  <c:v>New York</c:v>
                </c:pt>
                <c:pt idx="6">
                  <c:v>Rhode Island</c:v>
                </c:pt>
                <c:pt idx="7">
                  <c:v>Washington</c:v>
                </c:pt>
                <c:pt idx="8">
                  <c:v>Oregon</c:v>
                </c:pt>
                <c:pt idx="9">
                  <c:v>California</c:v>
                </c:pt>
                <c:pt idx="10">
                  <c:v>New Mexico</c:v>
                </c:pt>
                <c:pt idx="11">
                  <c:v>New Jersey</c:v>
                </c:pt>
                <c:pt idx="12">
                  <c:v>Colorado</c:v>
                </c:pt>
                <c:pt idx="13">
                  <c:v>Illinois</c:v>
                </c:pt>
                <c:pt idx="14">
                  <c:v>Montana</c:v>
                </c:pt>
                <c:pt idx="15">
                  <c:v>Ohio</c:v>
                </c:pt>
                <c:pt idx="16">
                  <c:v>Maryland</c:v>
                </c:pt>
                <c:pt idx="17">
                  <c:v>Iowa</c:v>
                </c:pt>
                <c:pt idx="18">
                  <c:v>Florida</c:v>
                </c:pt>
                <c:pt idx="19">
                  <c:v>Virginia</c:v>
                </c:pt>
                <c:pt idx="20">
                  <c:v>Utah</c:v>
                </c:pt>
                <c:pt idx="21">
                  <c:v>Louisiana</c:v>
                </c:pt>
                <c:pt idx="22">
                  <c:v>Arizona</c:v>
                </c:pt>
                <c:pt idx="23">
                  <c:v>Missouri</c:v>
                </c:pt>
                <c:pt idx="24">
                  <c:v>Delaware</c:v>
                </c:pt>
                <c:pt idx="25">
                  <c:v>Alabama</c:v>
                </c:pt>
                <c:pt idx="26">
                  <c:v>Idaho</c:v>
                </c:pt>
                <c:pt idx="27">
                  <c:v>Nevada</c:v>
                </c:pt>
                <c:pt idx="28">
                  <c:v>Wisconsin</c:v>
                </c:pt>
                <c:pt idx="29">
                  <c:v>Minnesota</c:v>
                </c:pt>
                <c:pt idx="30">
                  <c:v>Kansas</c:v>
                </c:pt>
                <c:pt idx="31">
                  <c:v>Kentucky</c:v>
                </c:pt>
                <c:pt idx="32">
                  <c:v>Indiana</c:v>
                </c:pt>
                <c:pt idx="33">
                  <c:v>South Carolina</c:v>
                </c:pt>
                <c:pt idx="34">
                  <c:v>Georgia</c:v>
                </c:pt>
                <c:pt idx="35">
                  <c:v>North Carolina</c:v>
                </c:pt>
                <c:pt idx="36">
                  <c:v>Arkansas</c:v>
                </c:pt>
                <c:pt idx="37">
                  <c:v>Nebraska</c:v>
                </c:pt>
                <c:pt idx="38">
                  <c:v>Oklahoma</c:v>
                </c:pt>
                <c:pt idx="39">
                  <c:v>Texas</c:v>
                </c:pt>
                <c:pt idx="40">
                  <c:v>Wyoming</c:v>
                </c:pt>
                <c:pt idx="41">
                  <c:v>Tennessee</c:v>
                </c:pt>
                <c:pt idx="42">
                  <c:v>Alaska</c:v>
                </c:pt>
                <c:pt idx="43">
                  <c:v>D.C.</c:v>
                </c:pt>
                <c:pt idx="44">
                  <c:v>Maine</c:v>
                </c:pt>
                <c:pt idx="45">
                  <c:v>Mississippi</c:v>
                </c:pt>
                <c:pt idx="46">
                  <c:v>New Hampshire</c:v>
                </c:pt>
                <c:pt idx="47">
                  <c:v>North Dakota</c:v>
                </c:pt>
                <c:pt idx="48">
                  <c:v>South Dakota</c:v>
                </c:pt>
                <c:pt idx="49">
                  <c:v>Vermont</c:v>
                </c:pt>
                <c:pt idx="50">
                  <c:v>West Virginia</c:v>
                </c:pt>
              </c:strCache>
            </c:strRef>
          </c:cat>
          <c:val>
            <c:numRef>
              <c:f>Sheet1!$B$2:$B$52</c:f>
              <c:numCache>
                <c:formatCode>General</c:formatCode>
                <c:ptCount val="51"/>
                <c:pt idx="0">
                  <c:v>86</c:v>
                </c:pt>
                <c:pt idx="1">
                  <c:v>82</c:v>
                </c:pt>
                <c:pt idx="2">
                  <c:v>69</c:v>
                </c:pt>
                <c:pt idx="3">
                  <c:v>68</c:v>
                </c:pt>
                <c:pt idx="4">
                  <c:v>66</c:v>
                </c:pt>
                <c:pt idx="5">
                  <c:v>56</c:v>
                </c:pt>
                <c:pt idx="6">
                  <c:v>54</c:v>
                </c:pt>
                <c:pt idx="7">
                  <c:v>52</c:v>
                </c:pt>
                <c:pt idx="8">
                  <c:v>51</c:v>
                </c:pt>
                <c:pt idx="9">
                  <c:v>50</c:v>
                </c:pt>
                <c:pt idx="10">
                  <c:v>50</c:v>
                </c:pt>
                <c:pt idx="11">
                  <c:v>47</c:v>
                </c:pt>
                <c:pt idx="12">
                  <c:v>45</c:v>
                </c:pt>
                <c:pt idx="13">
                  <c:v>45</c:v>
                </c:pt>
                <c:pt idx="14">
                  <c:v>45</c:v>
                </c:pt>
                <c:pt idx="15">
                  <c:v>42</c:v>
                </c:pt>
                <c:pt idx="16">
                  <c:v>41</c:v>
                </c:pt>
                <c:pt idx="17">
                  <c:v>41</c:v>
                </c:pt>
                <c:pt idx="18">
                  <c:v>38</c:v>
                </c:pt>
                <c:pt idx="19">
                  <c:v>37</c:v>
                </c:pt>
                <c:pt idx="20">
                  <c:v>37</c:v>
                </c:pt>
                <c:pt idx="21">
                  <c:v>36</c:v>
                </c:pt>
                <c:pt idx="22">
                  <c:v>32</c:v>
                </c:pt>
                <c:pt idx="23">
                  <c:v>32</c:v>
                </c:pt>
                <c:pt idx="24">
                  <c:v>30</c:v>
                </c:pt>
                <c:pt idx="25">
                  <c:v>28</c:v>
                </c:pt>
                <c:pt idx="26">
                  <c:v>28</c:v>
                </c:pt>
                <c:pt idx="27">
                  <c:v>27</c:v>
                </c:pt>
                <c:pt idx="28">
                  <c:v>26</c:v>
                </c:pt>
                <c:pt idx="29">
                  <c:v>24</c:v>
                </c:pt>
                <c:pt idx="30">
                  <c:v>24</c:v>
                </c:pt>
                <c:pt idx="31">
                  <c:v>23</c:v>
                </c:pt>
                <c:pt idx="32">
                  <c:v>21</c:v>
                </c:pt>
                <c:pt idx="33">
                  <c:v>19</c:v>
                </c:pt>
                <c:pt idx="34">
                  <c:v>16</c:v>
                </c:pt>
                <c:pt idx="35">
                  <c:v>12</c:v>
                </c:pt>
                <c:pt idx="36">
                  <c:v>12</c:v>
                </c:pt>
                <c:pt idx="37">
                  <c:v>11</c:v>
                </c:pt>
                <c:pt idx="38">
                  <c:v>10</c:v>
                </c:pt>
                <c:pt idx="39">
                  <c:v>9</c:v>
                </c:pt>
                <c:pt idx="40">
                  <c:v>5</c:v>
                </c:pt>
                <c:pt idx="41">
                  <c:v>2</c:v>
                </c:pt>
              </c:numCache>
            </c:numRef>
          </c:val>
          <c:smooth val="0"/>
          <c:extLst>
            <c:ext xmlns:c16="http://schemas.microsoft.com/office/drawing/2014/chart" uri="{C3380CC4-5D6E-409C-BE32-E72D297353CC}">
              <c16:uniqueId val="{00000000-46E6-4048-B23E-982B02F9F9D8}"/>
            </c:ext>
          </c:extLst>
        </c:ser>
        <c:dLbls>
          <c:showLegendKey val="0"/>
          <c:showVal val="0"/>
          <c:showCatName val="0"/>
          <c:showSerName val="0"/>
          <c:showPercent val="0"/>
          <c:showBubbleSize val="0"/>
        </c:dLbls>
        <c:dropLines>
          <c:spPr>
            <a:ln w="12700" cap="flat" cmpd="sng" algn="ctr">
              <a:solidFill>
                <a:schemeClr val="tx1">
                  <a:lumMod val="25000"/>
                  <a:lumOff val="7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low"/>
        <c:spPr>
          <a:noFill/>
          <a:ln w="25400" cap="flat" cmpd="sng" algn="ctr">
            <a:solidFill>
              <a:srgbClr val="4C515A"/>
            </a:solidFill>
            <a:round/>
          </a:ln>
          <a:effectLst/>
        </c:spPr>
        <c:txPr>
          <a:bodyPr rot="-60000000" spcFirstLastPara="1" vertOverflow="ellipsis" vert="horz" wrap="square" anchor="ctr" anchorCtr="1"/>
          <a:lstStyle/>
          <a:p>
            <a:pPr>
              <a:defRPr sz="900" b="0" i="0" u="none" strike="noStrike" kern="1200" baseline="0">
                <a:solidFill>
                  <a:srgbClr val="4C515A"/>
                </a:solidFill>
                <a:latin typeface="+mn-lt"/>
                <a:ea typeface="+mn-ea"/>
                <a:cs typeface="+mn-cs"/>
              </a:defRPr>
            </a:pPr>
            <a:endParaRPr lang="en-US"/>
          </a:p>
        </c:txPr>
        <c:crossAx val="1584944096"/>
        <c:crossesAt val="50"/>
        <c:auto val="1"/>
        <c:lblAlgn val="ctr"/>
        <c:lblOffset val="100"/>
        <c:noMultiLvlLbl val="0"/>
      </c:catAx>
      <c:valAx>
        <c:axId val="1584944096"/>
        <c:scaling>
          <c:orientation val="minMax"/>
          <c:max val="100"/>
          <c:min val="0"/>
        </c:scaling>
        <c:delete val="1"/>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crossAx val="1348965392"/>
        <c:crosses val="autoZero"/>
        <c:crossBetween val="between"/>
        <c:majorUnit val="1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22208179109866E-2"/>
          <c:y val="3.0879251428590881E-2"/>
          <c:w val="0.9589322445805385"/>
          <c:h val="0.84848293963254595"/>
        </c:manualLayout>
      </c:layout>
      <c:lineChart>
        <c:grouping val="standard"/>
        <c:varyColors val="0"/>
        <c:ser>
          <c:idx val="1"/>
          <c:order val="0"/>
          <c:tx>
            <c:strRef>
              <c:f>Sheet1!$C$1</c:f>
              <c:strCache>
                <c:ptCount val="1"/>
                <c:pt idx="0">
                  <c:v>AIAN</c:v>
                </c:pt>
              </c:strCache>
            </c:strRef>
          </c:tx>
          <c:spPr>
            <a:ln w="25400" cap="rnd">
              <a:noFill/>
              <a:round/>
            </a:ln>
            <a:effectLst/>
          </c:spPr>
          <c:marker>
            <c:symbol val="circle"/>
            <c:size val="8"/>
            <c:spPr>
              <a:solidFill>
                <a:schemeClr val="tx1">
                  <a:lumMod val="75000"/>
                  <a:lumOff val="25000"/>
                </a:schemeClr>
              </a:solidFill>
              <a:ln w="9525">
                <a:noFill/>
              </a:ln>
              <a:effectLst/>
            </c:spPr>
          </c:marker>
          <c:cat>
            <c:strRef>
              <c:f>Sheet1!$A$2:$A$52</c:f>
              <c:strCache>
                <c:ptCount val="10"/>
                <c:pt idx="0">
                  <c:v>Connecticut</c:v>
                </c:pt>
                <c:pt idx="1">
                  <c:v>Hawaii</c:v>
                </c:pt>
                <c:pt idx="2">
                  <c:v>Massachusetts</c:v>
                </c:pt>
                <c:pt idx="3">
                  <c:v>New York</c:v>
                </c:pt>
                <c:pt idx="4">
                  <c:v>Oregon</c:v>
                </c:pt>
                <c:pt idx="5">
                  <c:v>Rhode Island</c:v>
                </c:pt>
                <c:pt idx="7">
                  <c:v>Mississippi</c:v>
                </c:pt>
                <c:pt idx="8">
                  <c:v>Oklahoma</c:v>
                </c:pt>
                <c:pt idx="9">
                  <c:v>West Virginia</c:v>
                </c:pt>
              </c:strCache>
            </c:strRef>
          </c:cat>
          <c:val>
            <c:numRef>
              <c:f>Sheet1!$C$2:$C$11</c:f>
              <c:numCache>
                <c:formatCode>General</c:formatCode>
                <c:ptCount val="10"/>
                <c:pt idx="8">
                  <c:v>12</c:v>
                </c:pt>
              </c:numCache>
            </c:numRef>
          </c:val>
          <c:smooth val="0"/>
          <c:extLst>
            <c:ext xmlns:c16="http://schemas.microsoft.com/office/drawing/2014/chart" uri="{C3380CC4-5D6E-409C-BE32-E72D297353CC}">
              <c16:uniqueId val="{00000001-D492-4BDA-B706-58497134DC25}"/>
            </c:ext>
          </c:extLst>
        </c:ser>
        <c:ser>
          <c:idx val="0"/>
          <c:order val="1"/>
          <c:tx>
            <c:strRef>
              <c:f>Sheet1!$B$1</c:f>
              <c:strCache>
                <c:ptCount val="1"/>
                <c:pt idx="0">
                  <c:v>AANHPI</c:v>
                </c:pt>
              </c:strCache>
            </c:strRef>
          </c:tx>
          <c:spPr>
            <a:ln w="28575" cap="rnd">
              <a:noFill/>
              <a:round/>
            </a:ln>
            <a:effectLst/>
          </c:spPr>
          <c:marker>
            <c:symbol val="circle"/>
            <c:size val="8"/>
            <c:spPr>
              <a:solidFill>
                <a:schemeClr val="accent2"/>
              </a:solidFill>
              <a:ln w="9525">
                <a:noFill/>
              </a:ln>
              <a:effectLst/>
            </c:spPr>
          </c:marker>
          <c:cat>
            <c:strRef>
              <c:f>Sheet1!$A$2:$A$52</c:f>
              <c:strCache>
                <c:ptCount val="10"/>
                <c:pt idx="0">
                  <c:v>Connecticut</c:v>
                </c:pt>
                <c:pt idx="1">
                  <c:v>Hawaii</c:v>
                </c:pt>
                <c:pt idx="2">
                  <c:v>Massachusetts</c:v>
                </c:pt>
                <c:pt idx="3">
                  <c:v>New York</c:v>
                </c:pt>
                <c:pt idx="4">
                  <c:v>Oregon</c:v>
                </c:pt>
                <c:pt idx="5">
                  <c:v>Rhode Island</c:v>
                </c:pt>
                <c:pt idx="7">
                  <c:v>Mississippi</c:v>
                </c:pt>
                <c:pt idx="8">
                  <c:v>Oklahoma</c:v>
                </c:pt>
                <c:pt idx="9">
                  <c:v>West Virginia</c:v>
                </c:pt>
              </c:strCache>
            </c:strRef>
          </c:cat>
          <c:val>
            <c:numRef>
              <c:f>Sheet1!$B$2:$B$11</c:f>
              <c:numCache>
                <c:formatCode>General</c:formatCode>
                <c:ptCount val="10"/>
                <c:pt idx="0">
                  <c:v>92</c:v>
                </c:pt>
                <c:pt idx="1">
                  <c:v>94</c:v>
                </c:pt>
                <c:pt idx="2">
                  <c:v>99</c:v>
                </c:pt>
                <c:pt idx="3">
                  <c:v>75</c:v>
                </c:pt>
                <c:pt idx="4">
                  <c:v>73</c:v>
                </c:pt>
              </c:numCache>
            </c:numRef>
          </c:val>
          <c:smooth val="0"/>
          <c:extLst>
            <c:ext xmlns:c16="http://schemas.microsoft.com/office/drawing/2014/chart" uri="{C3380CC4-5D6E-409C-BE32-E72D297353CC}">
              <c16:uniqueId val="{00000000-46E6-4048-B23E-982B02F9F9D8}"/>
            </c:ext>
          </c:extLst>
        </c:ser>
        <c:ser>
          <c:idx val="2"/>
          <c:order val="2"/>
          <c:tx>
            <c:strRef>
              <c:f>Sheet1!$D$1</c:f>
              <c:strCache>
                <c:ptCount val="1"/>
                <c:pt idx="0">
                  <c:v>Black</c:v>
                </c:pt>
              </c:strCache>
            </c:strRef>
          </c:tx>
          <c:spPr>
            <a:ln w="25400" cap="rnd">
              <a:noFill/>
              <a:round/>
            </a:ln>
            <a:effectLst/>
          </c:spPr>
          <c:marker>
            <c:symbol val="circle"/>
            <c:size val="8"/>
            <c:spPr>
              <a:solidFill>
                <a:schemeClr val="bg2"/>
              </a:solidFill>
              <a:ln w="9525">
                <a:noFill/>
              </a:ln>
              <a:effectLst/>
            </c:spPr>
          </c:marker>
          <c:val>
            <c:numRef>
              <c:f>Sheet1!$D$2:$D$11</c:f>
              <c:numCache>
                <c:formatCode>General</c:formatCode>
                <c:ptCount val="10"/>
                <c:pt idx="0" formatCode="0">
                  <c:v>55</c:v>
                </c:pt>
                <c:pt idx="2" formatCode="0">
                  <c:v>70</c:v>
                </c:pt>
                <c:pt idx="3" formatCode="0">
                  <c:v>53</c:v>
                </c:pt>
                <c:pt idx="5" formatCode="0">
                  <c:v>80</c:v>
                </c:pt>
                <c:pt idx="7">
                  <c:v>8</c:v>
                </c:pt>
                <c:pt idx="8">
                  <c:v>6</c:v>
                </c:pt>
                <c:pt idx="9">
                  <c:v>15</c:v>
                </c:pt>
              </c:numCache>
            </c:numRef>
          </c:val>
          <c:smooth val="0"/>
          <c:extLst>
            <c:ext xmlns:c16="http://schemas.microsoft.com/office/drawing/2014/chart" uri="{C3380CC4-5D6E-409C-BE32-E72D297353CC}">
              <c16:uniqueId val="{00000000-B7B4-493E-AA2B-CAB725DDC9A2}"/>
            </c:ext>
          </c:extLst>
        </c:ser>
        <c:ser>
          <c:idx val="3"/>
          <c:order val="3"/>
          <c:tx>
            <c:strRef>
              <c:f>Sheet1!$E$1</c:f>
              <c:strCache>
                <c:ptCount val="1"/>
                <c:pt idx="0">
                  <c:v>Latinx</c:v>
                </c:pt>
              </c:strCache>
            </c:strRef>
          </c:tx>
          <c:spPr>
            <a:ln w="25400" cap="rnd">
              <a:noFill/>
              <a:round/>
            </a:ln>
            <a:effectLst/>
          </c:spPr>
          <c:marker>
            <c:symbol val="circle"/>
            <c:size val="8"/>
            <c:spPr>
              <a:solidFill>
                <a:schemeClr val="accent4"/>
              </a:solidFill>
              <a:ln w="9525">
                <a:noFill/>
              </a:ln>
              <a:effectLst/>
            </c:spPr>
          </c:marker>
          <c:val>
            <c:numRef>
              <c:f>Sheet1!$E$2:$E$11</c:f>
              <c:numCache>
                <c:formatCode>General</c:formatCode>
                <c:ptCount val="10"/>
                <c:pt idx="0">
                  <c:v>68</c:v>
                </c:pt>
                <c:pt idx="1">
                  <c:v>82</c:v>
                </c:pt>
                <c:pt idx="2">
                  <c:v>86</c:v>
                </c:pt>
                <c:pt idx="3">
                  <c:v>56</c:v>
                </c:pt>
                <c:pt idx="4">
                  <c:v>51</c:v>
                </c:pt>
                <c:pt idx="5">
                  <c:v>54</c:v>
                </c:pt>
                <c:pt idx="8">
                  <c:v>10</c:v>
                </c:pt>
              </c:numCache>
            </c:numRef>
          </c:val>
          <c:smooth val="0"/>
          <c:extLst>
            <c:ext xmlns:c16="http://schemas.microsoft.com/office/drawing/2014/chart" uri="{C3380CC4-5D6E-409C-BE32-E72D297353CC}">
              <c16:uniqueId val="{00000001-B7B4-493E-AA2B-CAB725DDC9A2}"/>
            </c:ext>
          </c:extLst>
        </c:ser>
        <c:ser>
          <c:idx val="4"/>
          <c:order val="4"/>
          <c:tx>
            <c:strRef>
              <c:f>Sheet1!$F$1</c:f>
              <c:strCache>
                <c:ptCount val="1"/>
                <c:pt idx="0">
                  <c:v>White</c:v>
                </c:pt>
              </c:strCache>
            </c:strRef>
          </c:tx>
          <c:spPr>
            <a:ln w="25400" cap="rnd">
              <a:noFill/>
              <a:round/>
            </a:ln>
            <a:effectLst/>
          </c:spPr>
          <c:marker>
            <c:symbol val="circle"/>
            <c:size val="8"/>
            <c:spPr>
              <a:solidFill>
                <a:schemeClr val="accent6"/>
              </a:solidFill>
              <a:ln w="9525">
                <a:noFill/>
              </a:ln>
              <a:effectLst/>
            </c:spPr>
          </c:marker>
          <c:val>
            <c:numRef>
              <c:f>Sheet1!$F$2:$F$11</c:f>
              <c:numCache>
                <c:formatCode>General</c:formatCode>
                <c:ptCount val="10"/>
                <c:pt idx="0">
                  <c:v>97</c:v>
                </c:pt>
                <c:pt idx="1">
                  <c:v>95</c:v>
                </c:pt>
                <c:pt idx="2">
                  <c:v>98</c:v>
                </c:pt>
                <c:pt idx="3">
                  <c:v>90</c:v>
                </c:pt>
                <c:pt idx="4">
                  <c:v>77</c:v>
                </c:pt>
                <c:pt idx="5">
                  <c:v>96</c:v>
                </c:pt>
                <c:pt idx="7">
                  <c:v>38</c:v>
                </c:pt>
                <c:pt idx="8">
                  <c:v>46</c:v>
                </c:pt>
                <c:pt idx="9">
                  <c:v>48</c:v>
                </c:pt>
              </c:numCache>
            </c:numRef>
          </c:val>
          <c:smooth val="0"/>
          <c:extLst>
            <c:ext xmlns:c16="http://schemas.microsoft.com/office/drawing/2014/chart" uri="{C3380CC4-5D6E-409C-BE32-E72D297353CC}">
              <c16:uniqueId val="{00000002-B7B4-493E-AA2B-CAB725DDC9A2}"/>
            </c:ext>
          </c:extLst>
        </c:ser>
        <c:dLbls>
          <c:showLegendKey val="0"/>
          <c:showVal val="0"/>
          <c:showCatName val="0"/>
          <c:showSerName val="0"/>
          <c:showPercent val="0"/>
          <c:showBubbleSize val="0"/>
        </c:dLbls>
        <c:dropLines>
          <c:spPr>
            <a:ln w="12700" cap="flat" cmpd="sng" algn="ctr">
              <a:solidFill>
                <a:schemeClr val="tx1">
                  <a:lumMod val="25000"/>
                  <a:lumOff val="7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low"/>
        <c:spPr>
          <a:noFill/>
          <a:ln w="15875" cap="flat" cmpd="sng" algn="ctr">
            <a:solidFill>
              <a:srgbClr val="4C515A"/>
            </a:solidFill>
            <a:round/>
          </a:ln>
          <a:effectLst/>
        </c:spPr>
        <c:txPr>
          <a:bodyPr rot="-60000000" spcFirstLastPara="1" vertOverflow="ellipsis" vert="horz" wrap="square" anchor="ctr" anchorCtr="1"/>
          <a:lstStyle/>
          <a:p>
            <a:pPr>
              <a:defRPr sz="900" b="0" i="0" u="none" strike="noStrike" kern="1200" baseline="0">
                <a:solidFill>
                  <a:srgbClr val="4C515A"/>
                </a:solidFill>
                <a:latin typeface="+mn-lt"/>
                <a:ea typeface="+mn-ea"/>
                <a:cs typeface="+mn-cs"/>
              </a:defRPr>
            </a:pPr>
            <a:endParaRPr lang="en-US"/>
          </a:p>
        </c:txPr>
        <c:crossAx val="1584944096"/>
        <c:crossesAt val="50"/>
        <c:auto val="1"/>
        <c:lblAlgn val="ctr"/>
        <c:lblOffset val="100"/>
        <c:noMultiLvlLbl val="0"/>
      </c:catAx>
      <c:valAx>
        <c:axId val="1584944096"/>
        <c:scaling>
          <c:orientation val="minMax"/>
          <c:max val="100"/>
          <c:min val="0"/>
        </c:scaling>
        <c:delete val="1"/>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crossAx val="1348965392"/>
        <c:crosses val="autoZero"/>
        <c:crossBetween val="between"/>
        <c:majorUnit val="1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22208179109866E-2"/>
          <c:y val="3.0879251428590881E-2"/>
          <c:w val="0.9589322445805385"/>
          <c:h val="0.84848293963254595"/>
        </c:manualLayout>
      </c:layout>
      <c:lineChart>
        <c:grouping val="standard"/>
        <c:varyColors val="0"/>
        <c:ser>
          <c:idx val="1"/>
          <c:order val="0"/>
          <c:tx>
            <c:strRef>
              <c:f>Sheet1!$C$1</c:f>
              <c:strCache>
                <c:ptCount val="1"/>
                <c:pt idx="0">
                  <c:v>AIAN</c:v>
                </c:pt>
              </c:strCache>
            </c:strRef>
          </c:tx>
          <c:spPr>
            <a:ln w="25400" cap="rnd">
              <a:noFill/>
              <a:round/>
            </a:ln>
            <a:effectLst/>
          </c:spPr>
          <c:marker>
            <c:symbol val="circle"/>
            <c:size val="8"/>
            <c:spPr>
              <a:solidFill>
                <a:schemeClr val="tx1">
                  <a:lumMod val="75000"/>
                  <a:lumOff val="25000"/>
                </a:schemeClr>
              </a:solidFill>
              <a:ln w="9525">
                <a:noFill/>
              </a:ln>
              <a:effectLst/>
            </c:spPr>
          </c:marker>
          <c:cat>
            <c:strRef>
              <c:f>Sheet1!$A$2:$A$52</c:f>
              <c:strCache>
                <c:ptCount val="6"/>
                <c:pt idx="0">
                  <c:v>Illinois</c:v>
                </c:pt>
                <c:pt idx="1">
                  <c:v>Michigan</c:v>
                </c:pt>
                <c:pt idx="2">
                  <c:v>Minnesota</c:v>
                </c:pt>
                <c:pt idx="3">
                  <c:v>Nebraska</c:v>
                </c:pt>
                <c:pt idx="4">
                  <c:v>North Carolina</c:v>
                </c:pt>
                <c:pt idx="5">
                  <c:v>Wisconsin</c:v>
                </c:pt>
              </c:strCache>
            </c:strRef>
          </c:cat>
          <c:val>
            <c:numRef>
              <c:f>Sheet1!$C$2:$C$7</c:f>
              <c:numCache>
                <c:formatCode>General</c:formatCode>
                <c:ptCount val="6"/>
                <c:pt idx="1">
                  <c:v>8</c:v>
                </c:pt>
                <c:pt idx="2">
                  <c:v>6</c:v>
                </c:pt>
                <c:pt idx="4">
                  <c:v>14</c:v>
                </c:pt>
              </c:numCache>
            </c:numRef>
          </c:val>
          <c:smooth val="0"/>
          <c:extLst>
            <c:ext xmlns:c16="http://schemas.microsoft.com/office/drawing/2014/chart" uri="{C3380CC4-5D6E-409C-BE32-E72D297353CC}">
              <c16:uniqueId val="{00000001-D492-4BDA-B706-58497134DC25}"/>
            </c:ext>
          </c:extLst>
        </c:ser>
        <c:ser>
          <c:idx val="0"/>
          <c:order val="1"/>
          <c:tx>
            <c:strRef>
              <c:f>Sheet1!$B$1</c:f>
              <c:strCache>
                <c:ptCount val="1"/>
                <c:pt idx="0">
                  <c:v>AANHPI</c:v>
                </c:pt>
              </c:strCache>
            </c:strRef>
          </c:tx>
          <c:spPr>
            <a:ln w="28575" cap="rnd">
              <a:noFill/>
              <a:round/>
            </a:ln>
            <a:effectLst/>
          </c:spPr>
          <c:marker>
            <c:symbol val="circle"/>
            <c:size val="8"/>
            <c:spPr>
              <a:solidFill>
                <a:schemeClr val="accent2"/>
              </a:solidFill>
              <a:ln w="9525">
                <a:noFill/>
              </a:ln>
              <a:effectLst/>
            </c:spPr>
          </c:marker>
          <c:cat>
            <c:strRef>
              <c:f>Sheet1!$A$2:$A$52</c:f>
              <c:strCache>
                <c:ptCount val="6"/>
                <c:pt idx="0">
                  <c:v>Illinois</c:v>
                </c:pt>
                <c:pt idx="1">
                  <c:v>Michigan</c:v>
                </c:pt>
                <c:pt idx="2">
                  <c:v>Minnesota</c:v>
                </c:pt>
                <c:pt idx="3">
                  <c:v>Nebraska</c:v>
                </c:pt>
                <c:pt idx="4">
                  <c:v>North Carolina</c:v>
                </c:pt>
                <c:pt idx="5">
                  <c:v>Wisconsin</c:v>
                </c:pt>
              </c:strCache>
            </c:strRef>
          </c:cat>
          <c:val>
            <c:numRef>
              <c:f>Sheet1!$B$2:$B$7</c:f>
              <c:numCache>
                <c:formatCode>General</c:formatCode>
                <c:ptCount val="6"/>
                <c:pt idx="0">
                  <c:v>73</c:v>
                </c:pt>
                <c:pt idx="1">
                  <c:v>96</c:v>
                </c:pt>
                <c:pt idx="2">
                  <c:v>57</c:v>
                </c:pt>
                <c:pt idx="4">
                  <c:v>61</c:v>
                </c:pt>
              </c:numCache>
            </c:numRef>
          </c:val>
          <c:smooth val="0"/>
          <c:extLst>
            <c:ext xmlns:c16="http://schemas.microsoft.com/office/drawing/2014/chart" uri="{C3380CC4-5D6E-409C-BE32-E72D297353CC}">
              <c16:uniqueId val="{00000000-46E6-4048-B23E-982B02F9F9D8}"/>
            </c:ext>
          </c:extLst>
        </c:ser>
        <c:ser>
          <c:idx val="2"/>
          <c:order val="2"/>
          <c:tx>
            <c:strRef>
              <c:f>Sheet1!$D$1</c:f>
              <c:strCache>
                <c:ptCount val="1"/>
                <c:pt idx="0">
                  <c:v>Black</c:v>
                </c:pt>
              </c:strCache>
            </c:strRef>
          </c:tx>
          <c:spPr>
            <a:ln w="25400" cap="rnd">
              <a:noFill/>
              <a:round/>
            </a:ln>
            <a:effectLst/>
          </c:spPr>
          <c:marker>
            <c:symbol val="circle"/>
            <c:size val="8"/>
            <c:spPr>
              <a:solidFill>
                <a:schemeClr val="bg2"/>
              </a:solidFill>
              <a:ln w="9525">
                <a:noFill/>
              </a:ln>
              <a:effectLst/>
            </c:spPr>
          </c:marker>
          <c:val>
            <c:numRef>
              <c:f>Sheet1!$D$2:$D$7</c:f>
              <c:numCache>
                <c:formatCode>General</c:formatCode>
                <c:ptCount val="6"/>
                <c:pt idx="0">
                  <c:v>18</c:v>
                </c:pt>
                <c:pt idx="1">
                  <c:v>14</c:v>
                </c:pt>
                <c:pt idx="2">
                  <c:v>36</c:v>
                </c:pt>
                <c:pt idx="3">
                  <c:v>22</c:v>
                </c:pt>
                <c:pt idx="4">
                  <c:v>33</c:v>
                </c:pt>
                <c:pt idx="5">
                  <c:v>16</c:v>
                </c:pt>
              </c:numCache>
            </c:numRef>
          </c:val>
          <c:smooth val="0"/>
          <c:extLst>
            <c:ext xmlns:c16="http://schemas.microsoft.com/office/drawing/2014/chart" uri="{C3380CC4-5D6E-409C-BE32-E72D297353CC}">
              <c16:uniqueId val="{00000000-B7B4-493E-AA2B-CAB725DDC9A2}"/>
            </c:ext>
          </c:extLst>
        </c:ser>
        <c:ser>
          <c:idx val="3"/>
          <c:order val="3"/>
          <c:tx>
            <c:strRef>
              <c:f>Sheet1!$E$1</c:f>
              <c:strCache>
                <c:ptCount val="1"/>
                <c:pt idx="0">
                  <c:v>Latinx</c:v>
                </c:pt>
              </c:strCache>
            </c:strRef>
          </c:tx>
          <c:spPr>
            <a:ln w="25400" cap="rnd">
              <a:noFill/>
              <a:round/>
            </a:ln>
            <a:effectLst/>
          </c:spPr>
          <c:marker>
            <c:symbol val="circle"/>
            <c:size val="8"/>
            <c:spPr>
              <a:solidFill>
                <a:schemeClr val="accent4"/>
              </a:solidFill>
              <a:ln w="9525">
                <a:noFill/>
              </a:ln>
              <a:effectLst/>
            </c:spPr>
          </c:marker>
          <c:val>
            <c:numRef>
              <c:f>Sheet1!$E$2:$E$7</c:f>
              <c:numCache>
                <c:formatCode>General</c:formatCode>
                <c:ptCount val="6"/>
                <c:pt idx="0">
                  <c:v>45</c:v>
                </c:pt>
                <c:pt idx="1">
                  <c:v>69</c:v>
                </c:pt>
                <c:pt idx="2">
                  <c:v>24</c:v>
                </c:pt>
                <c:pt idx="3">
                  <c:v>11</c:v>
                </c:pt>
                <c:pt idx="4">
                  <c:v>12</c:v>
                </c:pt>
                <c:pt idx="5">
                  <c:v>26</c:v>
                </c:pt>
              </c:numCache>
            </c:numRef>
          </c:val>
          <c:smooth val="0"/>
          <c:extLst>
            <c:ext xmlns:c16="http://schemas.microsoft.com/office/drawing/2014/chart" uri="{C3380CC4-5D6E-409C-BE32-E72D297353CC}">
              <c16:uniqueId val="{00000001-B7B4-493E-AA2B-CAB725DDC9A2}"/>
            </c:ext>
          </c:extLst>
        </c:ser>
        <c:ser>
          <c:idx val="4"/>
          <c:order val="4"/>
          <c:tx>
            <c:strRef>
              <c:f>Sheet1!$F$1</c:f>
              <c:strCache>
                <c:ptCount val="1"/>
                <c:pt idx="0">
                  <c:v>White</c:v>
                </c:pt>
              </c:strCache>
            </c:strRef>
          </c:tx>
          <c:spPr>
            <a:ln w="25400" cap="rnd">
              <a:noFill/>
              <a:round/>
            </a:ln>
            <a:effectLst/>
          </c:spPr>
          <c:marker>
            <c:symbol val="circle"/>
            <c:size val="8"/>
            <c:spPr>
              <a:solidFill>
                <a:schemeClr val="accent6"/>
              </a:solidFill>
              <a:ln w="9525">
                <a:noFill/>
              </a:ln>
              <a:effectLst/>
            </c:spPr>
          </c:marker>
          <c:val>
            <c:numRef>
              <c:f>Sheet1!$F$2:$F$7</c:f>
              <c:numCache>
                <c:formatCode>General</c:formatCode>
                <c:ptCount val="6"/>
                <c:pt idx="0">
                  <c:v>79</c:v>
                </c:pt>
                <c:pt idx="1">
                  <c:v>81</c:v>
                </c:pt>
                <c:pt idx="2">
                  <c:v>92</c:v>
                </c:pt>
                <c:pt idx="3">
                  <c:v>81</c:v>
                </c:pt>
                <c:pt idx="4">
                  <c:v>79</c:v>
                </c:pt>
                <c:pt idx="5">
                  <c:v>83</c:v>
                </c:pt>
              </c:numCache>
            </c:numRef>
          </c:val>
          <c:smooth val="0"/>
          <c:extLst>
            <c:ext xmlns:c16="http://schemas.microsoft.com/office/drawing/2014/chart" uri="{C3380CC4-5D6E-409C-BE32-E72D297353CC}">
              <c16:uniqueId val="{00000002-B7B4-493E-AA2B-CAB725DDC9A2}"/>
            </c:ext>
          </c:extLst>
        </c:ser>
        <c:dLbls>
          <c:showLegendKey val="0"/>
          <c:showVal val="0"/>
          <c:showCatName val="0"/>
          <c:showSerName val="0"/>
          <c:showPercent val="0"/>
          <c:showBubbleSize val="0"/>
        </c:dLbls>
        <c:dropLines>
          <c:spPr>
            <a:ln w="12700" cap="flat" cmpd="sng" algn="ctr">
              <a:solidFill>
                <a:schemeClr val="tx1">
                  <a:lumMod val="25000"/>
                  <a:lumOff val="7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low"/>
        <c:spPr>
          <a:noFill/>
          <a:ln w="15875" cap="flat" cmpd="sng" algn="ctr">
            <a:solidFill>
              <a:srgbClr val="4C515A"/>
            </a:solidFill>
            <a:round/>
          </a:ln>
          <a:effectLst/>
        </c:spPr>
        <c:txPr>
          <a:bodyPr rot="-60000000" spcFirstLastPara="1" vertOverflow="ellipsis" vert="horz" wrap="square" anchor="ctr" anchorCtr="1"/>
          <a:lstStyle/>
          <a:p>
            <a:pPr>
              <a:defRPr sz="900" b="0" i="0" u="none" strike="noStrike" kern="1200" baseline="0">
                <a:solidFill>
                  <a:srgbClr val="4C515A"/>
                </a:solidFill>
                <a:latin typeface="+mn-lt"/>
                <a:ea typeface="+mn-ea"/>
                <a:cs typeface="+mn-cs"/>
              </a:defRPr>
            </a:pPr>
            <a:endParaRPr lang="en-US"/>
          </a:p>
        </c:txPr>
        <c:crossAx val="1584944096"/>
        <c:crossesAt val="50"/>
        <c:auto val="1"/>
        <c:lblAlgn val="ctr"/>
        <c:lblOffset val="100"/>
        <c:noMultiLvlLbl val="0"/>
      </c:catAx>
      <c:valAx>
        <c:axId val="1584944096"/>
        <c:scaling>
          <c:orientation val="minMax"/>
          <c:max val="100"/>
          <c:min val="0"/>
        </c:scaling>
        <c:delete val="1"/>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crossAx val="1348965392"/>
        <c:crosses val="autoZero"/>
        <c:crossBetween val="between"/>
        <c:majorUnit val="1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22208179109866E-2"/>
          <c:y val="3.0879251428590881E-2"/>
          <c:w val="0.9589322445805385"/>
          <c:h val="0.70681633945196376"/>
        </c:manualLayout>
      </c:layout>
      <c:lineChart>
        <c:grouping val="standard"/>
        <c:varyColors val="0"/>
        <c:ser>
          <c:idx val="1"/>
          <c:order val="0"/>
          <c:tx>
            <c:strRef>
              <c:f>Sheet1!$C$1</c:f>
              <c:strCache>
                <c:ptCount val="1"/>
                <c:pt idx="0">
                  <c:v>Best score achieved in state</c:v>
                </c:pt>
              </c:strCache>
            </c:strRef>
          </c:tx>
          <c:spPr>
            <a:ln w="25400" cap="rnd">
              <a:noFill/>
              <a:round/>
            </a:ln>
            <a:effectLst/>
          </c:spPr>
          <c:marker>
            <c:symbol val="circle"/>
            <c:size val="9"/>
            <c:spPr>
              <a:solidFill>
                <a:schemeClr val="bg1">
                  <a:lumMod val="85000"/>
                </a:schemeClr>
              </a:solidFill>
              <a:ln w="9525">
                <a:noFill/>
              </a:ln>
              <a:effectLst/>
            </c:spPr>
          </c:marker>
          <c:cat>
            <c:strRef>
              <c:f>Sheet1!$A$2:$A$53</c:f>
              <c:strCache>
                <c:ptCount val="51"/>
                <c:pt idx="0">
                  <c:v>Maine</c:v>
                </c:pt>
                <c:pt idx="1">
                  <c:v>South Dakota</c:v>
                </c:pt>
                <c:pt idx="2">
                  <c:v>Hawaii</c:v>
                </c:pt>
                <c:pt idx="3">
                  <c:v>New Hampshire</c:v>
                </c:pt>
                <c:pt idx="4">
                  <c:v>Massachusetts</c:v>
                </c:pt>
                <c:pt idx="5">
                  <c:v>Utah</c:v>
                </c:pt>
                <c:pt idx="6">
                  <c:v>Alaska</c:v>
                </c:pt>
                <c:pt idx="7">
                  <c:v>Rhode Island</c:v>
                </c:pt>
                <c:pt idx="8">
                  <c:v>Connecticut</c:v>
                </c:pt>
                <c:pt idx="9">
                  <c:v>Minnesota</c:v>
                </c:pt>
                <c:pt idx="10">
                  <c:v>Oregon</c:v>
                </c:pt>
                <c:pt idx="11">
                  <c:v>Colorado</c:v>
                </c:pt>
                <c:pt idx="12">
                  <c:v>Washington</c:v>
                </c:pt>
                <c:pt idx="13">
                  <c:v>New Mexico</c:v>
                </c:pt>
                <c:pt idx="14">
                  <c:v>Arizona</c:v>
                </c:pt>
                <c:pt idx="15">
                  <c:v>Maryland</c:v>
                </c:pt>
                <c:pt idx="16">
                  <c:v>Virginia</c:v>
                </c:pt>
                <c:pt idx="17">
                  <c:v>Delaware</c:v>
                </c:pt>
                <c:pt idx="18">
                  <c:v>Florida</c:v>
                </c:pt>
                <c:pt idx="19">
                  <c:v>New York</c:v>
                </c:pt>
                <c:pt idx="20">
                  <c:v>New Jersey</c:v>
                </c:pt>
                <c:pt idx="21">
                  <c:v>Nebraska</c:v>
                </c:pt>
                <c:pt idx="22">
                  <c:v>North Carolina</c:v>
                </c:pt>
                <c:pt idx="23">
                  <c:v>California</c:v>
                </c:pt>
                <c:pt idx="24">
                  <c:v>Georgia</c:v>
                </c:pt>
                <c:pt idx="25">
                  <c:v>Iowa</c:v>
                </c:pt>
                <c:pt idx="26">
                  <c:v>Indiana</c:v>
                </c:pt>
                <c:pt idx="27">
                  <c:v>Kansas</c:v>
                </c:pt>
                <c:pt idx="28">
                  <c:v>Pennsylvania</c:v>
                </c:pt>
                <c:pt idx="29">
                  <c:v>Kentucky</c:v>
                </c:pt>
                <c:pt idx="30">
                  <c:v>South Carolina</c:v>
                </c:pt>
                <c:pt idx="31">
                  <c:v>West Virginia</c:v>
                </c:pt>
                <c:pt idx="32">
                  <c:v>Texas</c:v>
                </c:pt>
                <c:pt idx="33">
                  <c:v>Ohio</c:v>
                </c:pt>
                <c:pt idx="34">
                  <c:v>Alabama</c:v>
                </c:pt>
                <c:pt idx="35">
                  <c:v>Nevada</c:v>
                </c:pt>
                <c:pt idx="36">
                  <c:v>Illinois</c:v>
                </c:pt>
                <c:pt idx="37">
                  <c:v>Missouri</c:v>
                </c:pt>
                <c:pt idx="38">
                  <c:v>Wisconsin</c:v>
                </c:pt>
                <c:pt idx="39">
                  <c:v>Louisiana</c:v>
                </c:pt>
                <c:pt idx="40">
                  <c:v>District of Columbia</c:v>
                </c:pt>
                <c:pt idx="41">
                  <c:v>Michigan</c:v>
                </c:pt>
                <c:pt idx="42">
                  <c:v>Tennessee</c:v>
                </c:pt>
                <c:pt idx="43">
                  <c:v>Arkansas</c:v>
                </c:pt>
                <c:pt idx="44">
                  <c:v>Oklahoma</c:v>
                </c:pt>
                <c:pt idx="45">
                  <c:v>Mississippi</c:v>
                </c:pt>
                <c:pt idx="46">
                  <c:v>Idaho</c:v>
                </c:pt>
                <c:pt idx="47">
                  <c:v>Montana</c:v>
                </c:pt>
                <c:pt idx="48">
                  <c:v>North Dakota</c:v>
                </c:pt>
                <c:pt idx="49">
                  <c:v>Vermont</c:v>
                </c:pt>
                <c:pt idx="50">
                  <c:v>Wyoming</c:v>
                </c:pt>
              </c:strCache>
            </c:strRef>
          </c:cat>
          <c:val>
            <c:numRef>
              <c:f>Sheet1!$C$2:$C$53</c:f>
              <c:numCache>
                <c:formatCode>General</c:formatCode>
                <c:ptCount val="52"/>
                <c:pt idx="0">
                  <c:v>65.8</c:v>
                </c:pt>
                <c:pt idx="1">
                  <c:v>63.2</c:v>
                </c:pt>
                <c:pt idx="2">
                  <c:v>69.900000000000006</c:v>
                </c:pt>
                <c:pt idx="3">
                  <c:v>37.299999999999997</c:v>
                </c:pt>
                <c:pt idx="4">
                  <c:v>32.6</c:v>
                </c:pt>
                <c:pt idx="5">
                  <c:v>55.8</c:v>
                </c:pt>
                <c:pt idx="6">
                  <c:v>44.7</c:v>
                </c:pt>
                <c:pt idx="7">
                  <c:v>50.7</c:v>
                </c:pt>
                <c:pt idx="8">
                  <c:v>30.7</c:v>
                </c:pt>
                <c:pt idx="9">
                  <c:v>40.799999999999997</c:v>
                </c:pt>
                <c:pt idx="10">
                  <c:v>45.3</c:v>
                </c:pt>
                <c:pt idx="11">
                  <c:v>44.4</c:v>
                </c:pt>
                <c:pt idx="12">
                  <c:v>50.8</c:v>
                </c:pt>
                <c:pt idx="13">
                  <c:v>52.5</c:v>
                </c:pt>
                <c:pt idx="14">
                  <c:v>54.6</c:v>
                </c:pt>
                <c:pt idx="15">
                  <c:v>40.9</c:v>
                </c:pt>
                <c:pt idx="16">
                  <c:v>38.799999999999997</c:v>
                </c:pt>
                <c:pt idx="17">
                  <c:v>31.1</c:v>
                </c:pt>
                <c:pt idx="18">
                  <c:v>46.4</c:v>
                </c:pt>
                <c:pt idx="19">
                  <c:v>42.9</c:v>
                </c:pt>
                <c:pt idx="20">
                  <c:v>37</c:v>
                </c:pt>
                <c:pt idx="21">
                  <c:v>43</c:v>
                </c:pt>
                <c:pt idx="22">
                  <c:v>42.5</c:v>
                </c:pt>
                <c:pt idx="23">
                  <c:v>51.3</c:v>
                </c:pt>
                <c:pt idx="24">
                  <c:v>44.8</c:v>
                </c:pt>
                <c:pt idx="25">
                  <c:v>46.6</c:v>
                </c:pt>
                <c:pt idx="26">
                  <c:v>39.9</c:v>
                </c:pt>
                <c:pt idx="27">
                  <c:v>49.7</c:v>
                </c:pt>
                <c:pt idx="28">
                  <c:v>36.6</c:v>
                </c:pt>
                <c:pt idx="29">
                  <c:v>39.700000000000003</c:v>
                </c:pt>
                <c:pt idx="30">
                  <c:v>42.5</c:v>
                </c:pt>
                <c:pt idx="31">
                  <c:v>116</c:v>
                </c:pt>
                <c:pt idx="32">
                  <c:v>37</c:v>
                </c:pt>
                <c:pt idx="33">
                  <c:v>41.4</c:v>
                </c:pt>
                <c:pt idx="34">
                  <c:v>38</c:v>
                </c:pt>
                <c:pt idx="35">
                  <c:v>61.7</c:v>
                </c:pt>
                <c:pt idx="36">
                  <c:v>40.799999999999997</c:v>
                </c:pt>
                <c:pt idx="37">
                  <c:v>44.4</c:v>
                </c:pt>
                <c:pt idx="38">
                  <c:v>61.3</c:v>
                </c:pt>
                <c:pt idx="39">
                  <c:v>48.2</c:v>
                </c:pt>
                <c:pt idx="40">
                  <c:v>34</c:v>
                </c:pt>
                <c:pt idx="41">
                  <c:v>40.299999999999997</c:v>
                </c:pt>
                <c:pt idx="42">
                  <c:v>46</c:v>
                </c:pt>
                <c:pt idx="43">
                  <c:v>52.1</c:v>
                </c:pt>
                <c:pt idx="44">
                  <c:v>74.2</c:v>
                </c:pt>
                <c:pt idx="45">
                  <c:v>51.4</c:v>
                </c:pt>
              </c:numCache>
            </c:numRef>
          </c:val>
          <c:smooth val="0"/>
          <c:extLst>
            <c:ext xmlns:c16="http://schemas.microsoft.com/office/drawing/2014/chart" uri="{C3380CC4-5D6E-409C-BE32-E72D297353CC}">
              <c16:uniqueId val="{00000001-D492-4BDA-B706-58497134DC25}"/>
            </c:ext>
          </c:extLst>
        </c:ser>
        <c:ser>
          <c:idx val="0"/>
          <c:order val="1"/>
          <c:tx>
            <c:strRef>
              <c:f>Sheet1!$B$1</c:f>
              <c:strCache>
                <c:ptCount val="1"/>
                <c:pt idx="0">
                  <c:v>Black</c:v>
                </c:pt>
              </c:strCache>
            </c:strRef>
          </c:tx>
          <c:spPr>
            <a:ln w="28575" cap="rnd">
              <a:noFill/>
              <a:round/>
            </a:ln>
            <a:effectLst/>
          </c:spPr>
          <c:marker>
            <c:symbol val="circle"/>
            <c:size val="9"/>
            <c:spPr>
              <a:solidFill>
                <a:schemeClr val="bg2"/>
              </a:solidFill>
              <a:ln w="9525">
                <a:noFill/>
              </a:ln>
              <a:effectLst/>
            </c:spPr>
          </c:marker>
          <c:cat>
            <c:strRef>
              <c:f>Sheet1!$A$2:$A$53</c:f>
              <c:strCache>
                <c:ptCount val="51"/>
                <c:pt idx="0">
                  <c:v>Maine</c:v>
                </c:pt>
                <c:pt idx="1">
                  <c:v>South Dakota</c:v>
                </c:pt>
                <c:pt idx="2">
                  <c:v>Hawaii</c:v>
                </c:pt>
                <c:pt idx="3">
                  <c:v>New Hampshire</c:v>
                </c:pt>
                <c:pt idx="4">
                  <c:v>Massachusetts</c:v>
                </c:pt>
                <c:pt idx="5">
                  <c:v>Utah</c:v>
                </c:pt>
                <c:pt idx="6">
                  <c:v>Alaska</c:v>
                </c:pt>
                <c:pt idx="7">
                  <c:v>Rhode Island</c:v>
                </c:pt>
                <c:pt idx="8">
                  <c:v>Connecticut</c:v>
                </c:pt>
                <c:pt idx="9">
                  <c:v>Minnesota</c:v>
                </c:pt>
                <c:pt idx="10">
                  <c:v>Oregon</c:v>
                </c:pt>
                <c:pt idx="11">
                  <c:v>Colorado</c:v>
                </c:pt>
                <c:pt idx="12">
                  <c:v>Washington</c:v>
                </c:pt>
                <c:pt idx="13">
                  <c:v>New Mexico</c:v>
                </c:pt>
                <c:pt idx="14">
                  <c:v>Arizona</c:v>
                </c:pt>
                <c:pt idx="15">
                  <c:v>Maryland</c:v>
                </c:pt>
                <c:pt idx="16">
                  <c:v>Virginia</c:v>
                </c:pt>
                <c:pt idx="17">
                  <c:v>Delaware</c:v>
                </c:pt>
                <c:pt idx="18">
                  <c:v>Florida</c:v>
                </c:pt>
                <c:pt idx="19">
                  <c:v>New York</c:v>
                </c:pt>
                <c:pt idx="20">
                  <c:v>New Jersey</c:v>
                </c:pt>
                <c:pt idx="21">
                  <c:v>Nebraska</c:v>
                </c:pt>
                <c:pt idx="22">
                  <c:v>North Carolina</c:v>
                </c:pt>
                <c:pt idx="23">
                  <c:v>California</c:v>
                </c:pt>
                <c:pt idx="24">
                  <c:v>Georgia</c:v>
                </c:pt>
                <c:pt idx="25">
                  <c:v>Iowa</c:v>
                </c:pt>
                <c:pt idx="26">
                  <c:v>Indiana</c:v>
                </c:pt>
                <c:pt idx="27">
                  <c:v>Kansas</c:v>
                </c:pt>
                <c:pt idx="28">
                  <c:v>Pennsylvania</c:v>
                </c:pt>
                <c:pt idx="29">
                  <c:v>Kentucky</c:v>
                </c:pt>
                <c:pt idx="30">
                  <c:v>South Carolina</c:v>
                </c:pt>
                <c:pt idx="31">
                  <c:v>West Virginia</c:v>
                </c:pt>
                <c:pt idx="32">
                  <c:v>Texas</c:v>
                </c:pt>
                <c:pt idx="33">
                  <c:v>Ohio</c:v>
                </c:pt>
                <c:pt idx="34">
                  <c:v>Alabama</c:v>
                </c:pt>
                <c:pt idx="35">
                  <c:v>Nevada</c:v>
                </c:pt>
                <c:pt idx="36">
                  <c:v>Illinois</c:v>
                </c:pt>
                <c:pt idx="37">
                  <c:v>Missouri</c:v>
                </c:pt>
                <c:pt idx="38">
                  <c:v>Wisconsin</c:v>
                </c:pt>
                <c:pt idx="39">
                  <c:v>Louisiana</c:v>
                </c:pt>
                <c:pt idx="40">
                  <c:v>District of Columbia</c:v>
                </c:pt>
                <c:pt idx="41">
                  <c:v>Michigan</c:v>
                </c:pt>
                <c:pt idx="42">
                  <c:v>Tennessee</c:v>
                </c:pt>
                <c:pt idx="43">
                  <c:v>Arkansas</c:v>
                </c:pt>
                <c:pt idx="44">
                  <c:v>Oklahoma</c:v>
                </c:pt>
                <c:pt idx="45">
                  <c:v>Mississippi</c:v>
                </c:pt>
                <c:pt idx="46">
                  <c:v>Idaho</c:v>
                </c:pt>
                <c:pt idx="47">
                  <c:v>Montana</c:v>
                </c:pt>
                <c:pt idx="48">
                  <c:v>North Dakota</c:v>
                </c:pt>
                <c:pt idx="49">
                  <c:v>Vermont</c:v>
                </c:pt>
                <c:pt idx="50">
                  <c:v>Wyoming</c:v>
                </c:pt>
              </c:strCache>
            </c:strRef>
          </c:cat>
          <c:val>
            <c:numRef>
              <c:f>Sheet1!$B$2:$B$53</c:f>
              <c:numCache>
                <c:formatCode>General</c:formatCode>
                <c:ptCount val="52"/>
                <c:pt idx="0">
                  <c:v>65.8</c:v>
                </c:pt>
                <c:pt idx="1">
                  <c:v>85.1</c:v>
                </c:pt>
                <c:pt idx="2">
                  <c:v>90.3</c:v>
                </c:pt>
                <c:pt idx="3">
                  <c:v>90.5</c:v>
                </c:pt>
                <c:pt idx="4">
                  <c:v>90.9</c:v>
                </c:pt>
                <c:pt idx="5">
                  <c:v>92.2</c:v>
                </c:pt>
                <c:pt idx="6">
                  <c:v>93.4</c:v>
                </c:pt>
                <c:pt idx="7">
                  <c:v>102.4</c:v>
                </c:pt>
                <c:pt idx="8">
                  <c:v>102.5</c:v>
                </c:pt>
                <c:pt idx="9">
                  <c:v>109.8</c:v>
                </c:pt>
                <c:pt idx="10">
                  <c:v>111.6</c:v>
                </c:pt>
                <c:pt idx="11">
                  <c:v>112.3</c:v>
                </c:pt>
                <c:pt idx="12">
                  <c:v>114.5</c:v>
                </c:pt>
                <c:pt idx="13">
                  <c:v>120.2</c:v>
                </c:pt>
                <c:pt idx="14">
                  <c:v>124.4</c:v>
                </c:pt>
                <c:pt idx="15">
                  <c:v>129.69999999999999</c:v>
                </c:pt>
                <c:pt idx="16">
                  <c:v>130.9</c:v>
                </c:pt>
                <c:pt idx="17">
                  <c:v>132.30000000000001</c:v>
                </c:pt>
                <c:pt idx="18">
                  <c:v>136.9</c:v>
                </c:pt>
                <c:pt idx="19">
                  <c:v>138.69999999999999</c:v>
                </c:pt>
                <c:pt idx="20">
                  <c:v>140.69999999999999</c:v>
                </c:pt>
                <c:pt idx="21">
                  <c:v>140.80000000000001</c:v>
                </c:pt>
                <c:pt idx="22">
                  <c:v>141.9</c:v>
                </c:pt>
                <c:pt idx="23">
                  <c:v>150.5</c:v>
                </c:pt>
                <c:pt idx="24">
                  <c:v>151.1</c:v>
                </c:pt>
                <c:pt idx="25">
                  <c:v>153.6</c:v>
                </c:pt>
                <c:pt idx="26">
                  <c:v>154.5</c:v>
                </c:pt>
                <c:pt idx="27">
                  <c:v>154.80000000000001</c:v>
                </c:pt>
                <c:pt idx="28">
                  <c:v>156.4</c:v>
                </c:pt>
                <c:pt idx="29">
                  <c:v>156.6</c:v>
                </c:pt>
                <c:pt idx="30">
                  <c:v>157.19999999999999</c:v>
                </c:pt>
                <c:pt idx="31">
                  <c:v>159.4</c:v>
                </c:pt>
                <c:pt idx="32">
                  <c:v>159.9</c:v>
                </c:pt>
                <c:pt idx="33">
                  <c:v>162.5</c:v>
                </c:pt>
                <c:pt idx="34">
                  <c:v>165.9</c:v>
                </c:pt>
                <c:pt idx="35">
                  <c:v>167.3</c:v>
                </c:pt>
                <c:pt idx="36">
                  <c:v>174.6</c:v>
                </c:pt>
                <c:pt idx="37">
                  <c:v>175.9</c:v>
                </c:pt>
                <c:pt idx="38">
                  <c:v>175.9</c:v>
                </c:pt>
                <c:pt idx="39">
                  <c:v>181.1</c:v>
                </c:pt>
                <c:pt idx="40">
                  <c:v>185.5</c:v>
                </c:pt>
                <c:pt idx="41">
                  <c:v>185.8</c:v>
                </c:pt>
                <c:pt idx="42">
                  <c:v>186.3</c:v>
                </c:pt>
                <c:pt idx="43">
                  <c:v>193.5</c:v>
                </c:pt>
                <c:pt idx="44">
                  <c:v>199.9</c:v>
                </c:pt>
                <c:pt idx="45">
                  <c:v>201.7</c:v>
                </c:pt>
              </c:numCache>
            </c:numRef>
          </c:val>
          <c:smooth val="0"/>
          <c:extLst>
            <c:ext xmlns:c16="http://schemas.microsoft.com/office/drawing/2014/chart" uri="{C3380CC4-5D6E-409C-BE32-E72D297353CC}">
              <c16:uniqueId val="{00000000-46E6-4048-B23E-982B02F9F9D8}"/>
            </c:ext>
          </c:extLst>
        </c:ser>
        <c:dLbls>
          <c:showLegendKey val="0"/>
          <c:showVal val="0"/>
          <c:showCatName val="0"/>
          <c:showSerName val="0"/>
          <c:showPercent val="0"/>
          <c:showBubbleSize val="0"/>
        </c:dLbls>
        <c:dropLines>
          <c:spPr>
            <a:ln w="12700" cap="flat" cmpd="sng" algn="ctr">
              <a:solidFill>
                <a:schemeClr val="tx1">
                  <a:lumMod val="25000"/>
                  <a:lumOff val="7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low"/>
        <c:spPr>
          <a:noFill/>
          <a:ln w="25400" cap="flat" cmpd="sng" algn="ctr">
            <a:solidFill>
              <a:srgbClr val="4C515A"/>
            </a:solidFill>
            <a:round/>
          </a:ln>
          <a:effectLst/>
        </c:spPr>
        <c:txPr>
          <a:bodyPr rot="-60000000" spcFirstLastPara="1" vertOverflow="ellipsis" vert="horz" wrap="square" anchor="ctr" anchorCtr="1"/>
          <a:lstStyle/>
          <a:p>
            <a:pPr>
              <a:defRPr sz="900" b="0" i="0" u="none" strike="noStrike" kern="1200" baseline="0">
                <a:solidFill>
                  <a:srgbClr val="4C515A"/>
                </a:solidFill>
                <a:latin typeface="+mn-lt"/>
                <a:ea typeface="+mn-ea"/>
                <a:cs typeface="+mn-cs"/>
              </a:defRPr>
            </a:pPr>
            <a:endParaRPr lang="en-US"/>
          </a:p>
        </c:txPr>
        <c:crossAx val="1584944096"/>
        <c:crossesAt val="84"/>
        <c:auto val="1"/>
        <c:lblAlgn val="ctr"/>
        <c:lblOffset val="100"/>
        <c:noMultiLvlLbl val="0"/>
      </c:catAx>
      <c:valAx>
        <c:axId val="1584944096"/>
        <c:scaling>
          <c:orientation val="minMax"/>
          <c:max val="225"/>
          <c:min val="0"/>
        </c:scaling>
        <c:delete val="0"/>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896539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22208179109866E-2"/>
          <c:y val="3.0879251428590881E-2"/>
          <c:w val="0.9589322445805385"/>
          <c:h val="0.70681633945196376"/>
        </c:manualLayout>
      </c:layout>
      <c:lineChart>
        <c:grouping val="standard"/>
        <c:varyColors val="0"/>
        <c:ser>
          <c:idx val="1"/>
          <c:order val="0"/>
          <c:tx>
            <c:strRef>
              <c:f>Sheet1!$C$1</c:f>
              <c:strCache>
                <c:ptCount val="1"/>
                <c:pt idx="0">
                  <c:v>Best score achieved in state</c:v>
                </c:pt>
              </c:strCache>
            </c:strRef>
          </c:tx>
          <c:spPr>
            <a:ln w="25400" cap="rnd">
              <a:noFill/>
              <a:round/>
            </a:ln>
            <a:effectLst/>
          </c:spPr>
          <c:marker>
            <c:symbol val="circle"/>
            <c:size val="9"/>
            <c:spPr>
              <a:solidFill>
                <a:schemeClr val="bg1">
                  <a:lumMod val="85000"/>
                </a:schemeClr>
              </a:solidFill>
              <a:ln w="9525">
                <a:noFill/>
              </a:ln>
              <a:effectLst/>
            </c:spPr>
          </c:marker>
          <c:cat>
            <c:strRef>
              <c:f>Sheet1!$A$2:$A$52</c:f>
              <c:strCache>
                <c:ptCount val="51"/>
                <c:pt idx="0">
                  <c:v>Texas</c:v>
                </c:pt>
                <c:pt idx="1">
                  <c:v>Ohio</c:v>
                </c:pt>
                <c:pt idx="2">
                  <c:v>Virginia</c:v>
                </c:pt>
                <c:pt idx="3">
                  <c:v>Louisiana</c:v>
                </c:pt>
                <c:pt idx="4">
                  <c:v>Maryland</c:v>
                </c:pt>
                <c:pt idx="5">
                  <c:v>New York</c:v>
                </c:pt>
                <c:pt idx="6">
                  <c:v>Alabama</c:v>
                </c:pt>
                <c:pt idx="7">
                  <c:v>Tennessee</c:v>
                </c:pt>
                <c:pt idx="8">
                  <c:v>Florida</c:v>
                </c:pt>
                <c:pt idx="9">
                  <c:v>Missouri</c:v>
                </c:pt>
                <c:pt idx="10">
                  <c:v>Oregon</c:v>
                </c:pt>
                <c:pt idx="11">
                  <c:v>Maine</c:v>
                </c:pt>
                <c:pt idx="12">
                  <c:v>Colorado</c:v>
                </c:pt>
                <c:pt idx="13">
                  <c:v>Idaho</c:v>
                </c:pt>
                <c:pt idx="14">
                  <c:v>Michigan</c:v>
                </c:pt>
                <c:pt idx="15">
                  <c:v>California</c:v>
                </c:pt>
                <c:pt idx="16">
                  <c:v>Nevada</c:v>
                </c:pt>
                <c:pt idx="17">
                  <c:v>North Carolina</c:v>
                </c:pt>
                <c:pt idx="18">
                  <c:v>New Mexico</c:v>
                </c:pt>
                <c:pt idx="19">
                  <c:v>Arizona</c:v>
                </c:pt>
                <c:pt idx="20">
                  <c:v>Washington</c:v>
                </c:pt>
                <c:pt idx="21">
                  <c:v>Alaska</c:v>
                </c:pt>
                <c:pt idx="22">
                  <c:v>Wyoming</c:v>
                </c:pt>
                <c:pt idx="23">
                  <c:v>Kansas</c:v>
                </c:pt>
                <c:pt idx="24">
                  <c:v>Utah</c:v>
                </c:pt>
                <c:pt idx="25">
                  <c:v>Minnesota</c:v>
                </c:pt>
                <c:pt idx="26">
                  <c:v>Wisconsin</c:v>
                </c:pt>
                <c:pt idx="27">
                  <c:v>Iowa</c:v>
                </c:pt>
                <c:pt idx="28">
                  <c:v>Oklahoma</c:v>
                </c:pt>
                <c:pt idx="29">
                  <c:v>Nebraska</c:v>
                </c:pt>
                <c:pt idx="30">
                  <c:v>Montana</c:v>
                </c:pt>
                <c:pt idx="31">
                  <c:v>North Dakota</c:v>
                </c:pt>
                <c:pt idx="32">
                  <c:v>South Dakota</c:v>
                </c:pt>
                <c:pt idx="33">
                  <c:v>Mississippi</c:v>
                </c:pt>
                <c:pt idx="34">
                  <c:v>Arkansas</c:v>
                </c:pt>
                <c:pt idx="35">
                  <c:v>Connecticut</c:v>
                </c:pt>
                <c:pt idx="36">
                  <c:v>Delaware</c:v>
                </c:pt>
                <c:pt idx="37">
                  <c:v>District of Columbia</c:v>
                </c:pt>
                <c:pt idx="38">
                  <c:v>Georgia</c:v>
                </c:pt>
                <c:pt idx="39">
                  <c:v>Hawaii</c:v>
                </c:pt>
                <c:pt idx="40">
                  <c:v>Illinois</c:v>
                </c:pt>
                <c:pt idx="41">
                  <c:v>Indiana</c:v>
                </c:pt>
                <c:pt idx="42">
                  <c:v>Kentucky</c:v>
                </c:pt>
                <c:pt idx="43">
                  <c:v>Massachusetts</c:v>
                </c:pt>
                <c:pt idx="44">
                  <c:v>New Hampshire</c:v>
                </c:pt>
                <c:pt idx="45">
                  <c:v>New Jersey</c:v>
                </c:pt>
                <c:pt idx="46">
                  <c:v>Pennsylvania</c:v>
                </c:pt>
                <c:pt idx="47">
                  <c:v>Rhode Island</c:v>
                </c:pt>
                <c:pt idx="48">
                  <c:v>South Carolina</c:v>
                </c:pt>
                <c:pt idx="49">
                  <c:v>Vermont</c:v>
                </c:pt>
                <c:pt idx="50">
                  <c:v>West Virginia</c:v>
                </c:pt>
              </c:strCache>
            </c:strRef>
          </c:cat>
          <c:val>
            <c:numRef>
              <c:f>Sheet1!$C$2:$C$52</c:f>
              <c:numCache>
                <c:formatCode>General</c:formatCode>
                <c:ptCount val="51"/>
                <c:pt idx="0">
                  <c:v>37</c:v>
                </c:pt>
                <c:pt idx="1">
                  <c:v>41.4</c:v>
                </c:pt>
                <c:pt idx="2">
                  <c:v>38.799999999999997</c:v>
                </c:pt>
                <c:pt idx="3">
                  <c:v>48.2</c:v>
                </c:pt>
                <c:pt idx="4">
                  <c:v>40.9</c:v>
                </c:pt>
                <c:pt idx="5">
                  <c:v>42.9</c:v>
                </c:pt>
                <c:pt idx="6">
                  <c:v>38</c:v>
                </c:pt>
                <c:pt idx="7">
                  <c:v>46</c:v>
                </c:pt>
                <c:pt idx="8">
                  <c:v>46.4</c:v>
                </c:pt>
                <c:pt idx="9">
                  <c:v>44.4</c:v>
                </c:pt>
                <c:pt idx="10">
                  <c:v>45.3</c:v>
                </c:pt>
                <c:pt idx="11">
                  <c:v>65.8</c:v>
                </c:pt>
                <c:pt idx="12">
                  <c:v>44.4</c:v>
                </c:pt>
                <c:pt idx="13">
                  <c:v>47.7</c:v>
                </c:pt>
                <c:pt idx="14">
                  <c:v>40.299999999999997</c:v>
                </c:pt>
                <c:pt idx="15">
                  <c:v>51.3</c:v>
                </c:pt>
                <c:pt idx="16">
                  <c:v>61.7</c:v>
                </c:pt>
                <c:pt idx="17">
                  <c:v>42.5</c:v>
                </c:pt>
                <c:pt idx="18">
                  <c:v>52.5</c:v>
                </c:pt>
                <c:pt idx="19">
                  <c:v>54.6</c:v>
                </c:pt>
                <c:pt idx="20">
                  <c:v>50.8</c:v>
                </c:pt>
                <c:pt idx="21">
                  <c:v>44.7</c:v>
                </c:pt>
                <c:pt idx="22">
                  <c:v>71.599999999999994</c:v>
                </c:pt>
                <c:pt idx="23">
                  <c:v>49.7</c:v>
                </c:pt>
                <c:pt idx="24">
                  <c:v>55.8</c:v>
                </c:pt>
                <c:pt idx="25">
                  <c:v>40.799999999999997</c:v>
                </c:pt>
                <c:pt idx="26">
                  <c:v>61.3</c:v>
                </c:pt>
                <c:pt idx="27">
                  <c:v>46.6</c:v>
                </c:pt>
                <c:pt idx="28">
                  <c:v>74.2</c:v>
                </c:pt>
                <c:pt idx="29">
                  <c:v>43</c:v>
                </c:pt>
                <c:pt idx="30">
                  <c:v>58.2</c:v>
                </c:pt>
                <c:pt idx="31">
                  <c:v>69</c:v>
                </c:pt>
                <c:pt idx="32">
                  <c:v>63.2</c:v>
                </c:pt>
                <c:pt idx="33">
                  <c:v>51.4</c:v>
                </c:pt>
              </c:numCache>
            </c:numRef>
          </c:val>
          <c:smooth val="0"/>
          <c:extLst>
            <c:ext xmlns:c16="http://schemas.microsoft.com/office/drawing/2014/chart" uri="{C3380CC4-5D6E-409C-BE32-E72D297353CC}">
              <c16:uniqueId val="{00000001-D492-4BDA-B706-58497134DC25}"/>
            </c:ext>
          </c:extLst>
        </c:ser>
        <c:ser>
          <c:idx val="0"/>
          <c:order val="1"/>
          <c:tx>
            <c:strRef>
              <c:f>Sheet1!$B$1</c:f>
              <c:strCache>
                <c:ptCount val="1"/>
                <c:pt idx="0">
                  <c:v>AIAN</c:v>
                </c:pt>
              </c:strCache>
            </c:strRef>
          </c:tx>
          <c:spPr>
            <a:ln w="28575" cap="rnd">
              <a:noFill/>
              <a:round/>
            </a:ln>
            <a:effectLst/>
          </c:spPr>
          <c:marker>
            <c:symbol val="circle"/>
            <c:size val="9"/>
            <c:spPr>
              <a:solidFill>
                <a:schemeClr val="tx1">
                  <a:lumMod val="75000"/>
                  <a:lumOff val="25000"/>
                </a:schemeClr>
              </a:solidFill>
              <a:ln w="9525">
                <a:noFill/>
              </a:ln>
              <a:effectLst/>
            </c:spPr>
          </c:marker>
          <c:cat>
            <c:strRef>
              <c:f>Sheet1!$A$2:$A$52</c:f>
              <c:strCache>
                <c:ptCount val="51"/>
                <c:pt idx="0">
                  <c:v>Texas</c:v>
                </c:pt>
                <c:pt idx="1">
                  <c:v>Ohio</c:v>
                </c:pt>
                <c:pt idx="2">
                  <c:v>Virginia</c:v>
                </c:pt>
                <c:pt idx="3">
                  <c:v>Louisiana</c:v>
                </c:pt>
                <c:pt idx="4">
                  <c:v>Maryland</c:v>
                </c:pt>
                <c:pt idx="5">
                  <c:v>New York</c:v>
                </c:pt>
                <c:pt idx="6">
                  <c:v>Alabama</c:v>
                </c:pt>
                <c:pt idx="7">
                  <c:v>Tennessee</c:v>
                </c:pt>
                <c:pt idx="8">
                  <c:v>Florida</c:v>
                </c:pt>
                <c:pt idx="9">
                  <c:v>Missouri</c:v>
                </c:pt>
                <c:pt idx="10">
                  <c:v>Oregon</c:v>
                </c:pt>
                <c:pt idx="11">
                  <c:v>Maine</c:v>
                </c:pt>
                <c:pt idx="12">
                  <c:v>Colorado</c:v>
                </c:pt>
                <c:pt idx="13">
                  <c:v>Idaho</c:v>
                </c:pt>
                <c:pt idx="14">
                  <c:v>Michigan</c:v>
                </c:pt>
                <c:pt idx="15">
                  <c:v>California</c:v>
                </c:pt>
                <c:pt idx="16">
                  <c:v>Nevada</c:v>
                </c:pt>
                <c:pt idx="17">
                  <c:v>North Carolina</c:v>
                </c:pt>
                <c:pt idx="18">
                  <c:v>New Mexico</c:v>
                </c:pt>
                <c:pt idx="19">
                  <c:v>Arizona</c:v>
                </c:pt>
                <c:pt idx="20">
                  <c:v>Washington</c:v>
                </c:pt>
                <c:pt idx="21">
                  <c:v>Alaska</c:v>
                </c:pt>
                <c:pt idx="22">
                  <c:v>Wyoming</c:v>
                </c:pt>
                <c:pt idx="23">
                  <c:v>Kansas</c:v>
                </c:pt>
                <c:pt idx="24">
                  <c:v>Utah</c:v>
                </c:pt>
                <c:pt idx="25">
                  <c:v>Minnesota</c:v>
                </c:pt>
                <c:pt idx="26">
                  <c:v>Wisconsin</c:v>
                </c:pt>
                <c:pt idx="27">
                  <c:v>Iowa</c:v>
                </c:pt>
                <c:pt idx="28">
                  <c:v>Oklahoma</c:v>
                </c:pt>
                <c:pt idx="29">
                  <c:v>Nebraska</c:v>
                </c:pt>
                <c:pt idx="30">
                  <c:v>Montana</c:v>
                </c:pt>
                <c:pt idx="31">
                  <c:v>North Dakota</c:v>
                </c:pt>
                <c:pt idx="32">
                  <c:v>South Dakota</c:v>
                </c:pt>
                <c:pt idx="33">
                  <c:v>Mississippi</c:v>
                </c:pt>
                <c:pt idx="34">
                  <c:v>Arkansas</c:v>
                </c:pt>
                <c:pt idx="35">
                  <c:v>Connecticut</c:v>
                </c:pt>
                <c:pt idx="36">
                  <c:v>Delaware</c:v>
                </c:pt>
                <c:pt idx="37">
                  <c:v>District of Columbia</c:v>
                </c:pt>
                <c:pt idx="38">
                  <c:v>Georgia</c:v>
                </c:pt>
                <c:pt idx="39">
                  <c:v>Hawaii</c:v>
                </c:pt>
                <c:pt idx="40">
                  <c:v>Illinois</c:v>
                </c:pt>
                <c:pt idx="41">
                  <c:v>Indiana</c:v>
                </c:pt>
                <c:pt idx="42">
                  <c:v>Kentucky</c:v>
                </c:pt>
                <c:pt idx="43">
                  <c:v>Massachusetts</c:v>
                </c:pt>
                <c:pt idx="44">
                  <c:v>New Hampshire</c:v>
                </c:pt>
                <c:pt idx="45">
                  <c:v>New Jersey</c:v>
                </c:pt>
                <c:pt idx="46">
                  <c:v>Pennsylvania</c:v>
                </c:pt>
                <c:pt idx="47">
                  <c:v>Rhode Island</c:v>
                </c:pt>
                <c:pt idx="48">
                  <c:v>South Carolina</c:v>
                </c:pt>
                <c:pt idx="49">
                  <c:v>Vermont</c:v>
                </c:pt>
                <c:pt idx="50">
                  <c:v>West Virginia</c:v>
                </c:pt>
              </c:strCache>
            </c:strRef>
          </c:cat>
          <c:val>
            <c:numRef>
              <c:f>Sheet1!$B$2:$B$52</c:f>
              <c:numCache>
                <c:formatCode>General</c:formatCode>
                <c:ptCount val="51"/>
                <c:pt idx="0">
                  <c:v>37</c:v>
                </c:pt>
                <c:pt idx="1">
                  <c:v>45</c:v>
                </c:pt>
                <c:pt idx="2">
                  <c:v>47.2</c:v>
                </c:pt>
                <c:pt idx="3">
                  <c:v>48.2</c:v>
                </c:pt>
                <c:pt idx="4">
                  <c:v>48.9</c:v>
                </c:pt>
                <c:pt idx="5">
                  <c:v>49</c:v>
                </c:pt>
                <c:pt idx="6">
                  <c:v>50.7</c:v>
                </c:pt>
                <c:pt idx="7">
                  <c:v>51.7</c:v>
                </c:pt>
                <c:pt idx="8">
                  <c:v>51.8</c:v>
                </c:pt>
                <c:pt idx="9">
                  <c:v>57.9</c:v>
                </c:pt>
                <c:pt idx="10">
                  <c:v>64.400000000000006</c:v>
                </c:pt>
                <c:pt idx="11">
                  <c:v>85.1</c:v>
                </c:pt>
                <c:pt idx="12">
                  <c:v>85.6</c:v>
                </c:pt>
                <c:pt idx="13">
                  <c:v>86.6</c:v>
                </c:pt>
                <c:pt idx="14">
                  <c:v>95.8</c:v>
                </c:pt>
                <c:pt idx="15">
                  <c:v>100.6</c:v>
                </c:pt>
                <c:pt idx="16">
                  <c:v>107.4</c:v>
                </c:pt>
                <c:pt idx="17">
                  <c:v>117.2</c:v>
                </c:pt>
                <c:pt idx="18">
                  <c:v>117.6</c:v>
                </c:pt>
                <c:pt idx="19">
                  <c:v>117.9</c:v>
                </c:pt>
                <c:pt idx="20">
                  <c:v>121.1</c:v>
                </c:pt>
                <c:pt idx="21">
                  <c:v>123.6</c:v>
                </c:pt>
                <c:pt idx="22">
                  <c:v>124.1</c:v>
                </c:pt>
                <c:pt idx="23">
                  <c:v>127.1</c:v>
                </c:pt>
                <c:pt idx="24">
                  <c:v>138.69999999999999</c:v>
                </c:pt>
                <c:pt idx="25">
                  <c:v>143.1</c:v>
                </c:pt>
                <c:pt idx="26">
                  <c:v>147.30000000000001</c:v>
                </c:pt>
                <c:pt idx="27">
                  <c:v>155.9</c:v>
                </c:pt>
                <c:pt idx="28">
                  <c:v>173.2</c:v>
                </c:pt>
                <c:pt idx="29">
                  <c:v>193.1</c:v>
                </c:pt>
                <c:pt idx="30">
                  <c:v>198.9</c:v>
                </c:pt>
                <c:pt idx="31">
                  <c:v>206.7</c:v>
                </c:pt>
                <c:pt idx="32">
                  <c:v>215.1</c:v>
                </c:pt>
                <c:pt idx="33">
                  <c:v>219.4</c:v>
                </c:pt>
              </c:numCache>
            </c:numRef>
          </c:val>
          <c:smooth val="0"/>
          <c:extLst>
            <c:ext xmlns:c16="http://schemas.microsoft.com/office/drawing/2014/chart" uri="{C3380CC4-5D6E-409C-BE32-E72D297353CC}">
              <c16:uniqueId val="{00000000-46E6-4048-B23E-982B02F9F9D8}"/>
            </c:ext>
          </c:extLst>
        </c:ser>
        <c:dLbls>
          <c:showLegendKey val="0"/>
          <c:showVal val="0"/>
          <c:showCatName val="0"/>
          <c:showSerName val="0"/>
          <c:showPercent val="0"/>
          <c:showBubbleSize val="0"/>
        </c:dLbls>
        <c:dropLines>
          <c:spPr>
            <a:ln w="12700" cap="flat" cmpd="sng" algn="ctr">
              <a:solidFill>
                <a:schemeClr val="tx1">
                  <a:lumMod val="25000"/>
                  <a:lumOff val="7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low"/>
        <c:spPr>
          <a:noFill/>
          <a:ln w="25400" cap="flat" cmpd="sng" algn="ctr">
            <a:solidFill>
              <a:srgbClr val="4C515A"/>
            </a:solidFill>
            <a:round/>
          </a:ln>
          <a:effectLst/>
        </c:spPr>
        <c:txPr>
          <a:bodyPr rot="-60000000" spcFirstLastPara="1" vertOverflow="ellipsis" vert="horz" wrap="square" anchor="ctr" anchorCtr="1"/>
          <a:lstStyle/>
          <a:p>
            <a:pPr>
              <a:defRPr sz="900" b="0" i="0" u="none" strike="noStrike" kern="1200" baseline="0">
                <a:solidFill>
                  <a:srgbClr val="4C515A"/>
                </a:solidFill>
                <a:latin typeface="+mn-lt"/>
                <a:ea typeface="+mn-ea"/>
                <a:cs typeface="+mn-cs"/>
              </a:defRPr>
            </a:pPr>
            <a:endParaRPr lang="en-US"/>
          </a:p>
        </c:txPr>
        <c:crossAx val="1584944096"/>
        <c:crossesAt val="84"/>
        <c:auto val="1"/>
        <c:lblAlgn val="ctr"/>
        <c:lblOffset val="100"/>
        <c:noMultiLvlLbl val="0"/>
      </c:catAx>
      <c:valAx>
        <c:axId val="1584944096"/>
        <c:scaling>
          <c:orientation val="minMax"/>
          <c:max val="225"/>
          <c:min val="0"/>
        </c:scaling>
        <c:delete val="0"/>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4C515A"/>
                </a:solidFill>
                <a:latin typeface="+mn-lt"/>
                <a:ea typeface="+mn-ea"/>
                <a:cs typeface="+mn-cs"/>
              </a:defRPr>
            </a:pPr>
            <a:endParaRPr lang="en-US"/>
          </a:p>
        </c:txPr>
        <c:crossAx val="1348965392"/>
        <c:crosses val="autoZero"/>
        <c:crossBetween val="between"/>
        <c:majorUnit val="5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22208179109866E-2"/>
          <c:y val="3.0879251428590881E-2"/>
          <c:w val="0.9589322445805385"/>
          <c:h val="0.70681633945196376"/>
        </c:manualLayout>
      </c:layout>
      <c:lineChart>
        <c:grouping val="standard"/>
        <c:varyColors val="0"/>
        <c:ser>
          <c:idx val="1"/>
          <c:order val="0"/>
          <c:tx>
            <c:strRef>
              <c:f>Sheet1!$C$1</c:f>
              <c:strCache>
                <c:ptCount val="1"/>
                <c:pt idx="0">
                  <c:v>Best score achieved in state</c:v>
                </c:pt>
              </c:strCache>
            </c:strRef>
          </c:tx>
          <c:spPr>
            <a:ln w="25400" cap="rnd">
              <a:noFill/>
              <a:round/>
            </a:ln>
            <a:effectLst/>
          </c:spPr>
          <c:marker>
            <c:symbol val="circle"/>
            <c:size val="9"/>
            <c:spPr>
              <a:solidFill>
                <a:schemeClr val="bg1">
                  <a:lumMod val="85000"/>
                </a:schemeClr>
              </a:solidFill>
              <a:ln w="9525">
                <a:noFill/>
              </a:ln>
              <a:effectLst/>
            </c:spPr>
          </c:marker>
          <c:cat>
            <c:strRef>
              <c:f>Sheet1!$A$2:$A$52</c:f>
              <c:strCache>
                <c:ptCount val="51"/>
                <c:pt idx="0">
                  <c:v>District of Columbia</c:v>
                </c:pt>
                <c:pt idx="1">
                  <c:v>Hawaii</c:v>
                </c:pt>
                <c:pt idx="2">
                  <c:v>Massachusetts</c:v>
                </c:pt>
                <c:pt idx="3">
                  <c:v>Rhode Island</c:v>
                </c:pt>
                <c:pt idx="4">
                  <c:v>New York</c:v>
                </c:pt>
                <c:pt idx="5">
                  <c:v>New Mexico</c:v>
                </c:pt>
                <c:pt idx="6">
                  <c:v>Montana</c:v>
                </c:pt>
                <c:pt idx="7">
                  <c:v>Pennsylvania</c:v>
                </c:pt>
                <c:pt idx="8">
                  <c:v>Michigan</c:v>
                </c:pt>
                <c:pt idx="9">
                  <c:v>North Dakota</c:v>
                </c:pt>
                <c:pt idx="10">
                  <c:v>California</c:v>
                </c:pt>
                <c:pt idx="11">
                  <c:v>Iowa</c:v>
                </c:pt>
                <c:pt idx="12">
                  <c:v>Connecticut</c:v>
                </c:pt>
                <c:pt idx="13">
                  <c:v>Colorado</c:v>
                </c:pt>
                <c:pt idx="14">
                  <c:v>Minnesota</c:v>
                </c:pt>
                <c:pt idx="15">
                  <c:v>Ohio</c:v>
                </c:pt>
                <c:pt idx="16">
                  <c:v>Illinois</c:v>
                </c:pt>
                <c:pt idx="17">
                  <c:v>New Hampshire</c:v>
                </c:pt>
                <c:pt idx="18">
                  <c:v>Indiana</c:v>
                </c:pt>
                <c:pt idx="19">
                  <c:v>Oregon</c:v>
                </c:pt>
                <c:pt idx="20">
                  <c:v>Arizona</c:v>
                </c:pt>
                <c:pt idx="21">
                  <c:v>Delaware</c:v>
                </c:pt>
                <c:pt idx="22">
                  <c:v>Florida</c:v>
                </c:pt>
                <c:pt idx="23">
                  <c:v>New Jersey</c:v>
                </c:pt>
                <c:pt idx="24">
                  <c:v>Nevada</c:v>
                </c:pt>
                <c:pt idx="25">
                  <c:v>South Dakota</c:v>
                </c:pt>
                <c:pt idx="26">
                  <c:v>Idaho</c:v>
                </c:pt>
                <c:pt idx="27">
                  <c:v>Washington</c:v>
                </c:pt>
                <c:pt idx="28">
                  <c:v>Kentucky</c:v>
                </c:pt>
                <c:pt idx="29">
                  <c:v>Utah</c:v>
                </c:pt>
                <c:pt idx="30">
                  <c:v>Wyoming</c:v>
                </c:pt>
                <c:pt idx="31">
                  <c:v>Missouri</c:v>
                </c:pt>
                <c:pt idx="32">
                  <c:v>Alaska</c:v>
                </c:pt>
                <c:pt idx="33">
                  <c:v>Maryland</c:v>
                </c:pt>
                <c:pt idx="34">
                  <c:v>Nebraska</c:v>
                </c:pt>
                <c:pt idx="35">
                  <c:v>Wisconsin</c:v>
                </c:pt>
                <c:pt idx="36">
                  <c:v>Kansas</c:v>
                </c:pt>
                <c:pt idx="37">
                  <c:v>Virginia</c:v>
                </c:pt>
                <c:pt idx="38">
                  <c:v>Arkansas</c:v>
                </c:pt>
                <c:pt idx="39">
                  <c:v>Texas</c:v>
                </c:pt>
                <c:pt idx="40">
                  <c:v>Louisiana</c:v>
                </c:pt>
                <c:pt idx="41">
                  <c:v>Alabama</c:v>
                </c:pt>
                <c:pt idx="42">
                  <c:v>Oklahoma</c:v>
                </c:pt>
                <c:pt idx="43">
                  <c:v>South Carolina</c:v>
                </c:pt>
                <c:pt idx="44">
                  <c:v>Mississippi</c:v>
                </c:pt>
                <c:pt idx="45">
                  <c:v>North Carolina</c:v>
                </c:pt>
                <c:pt idx="46">
                  <c:v>Georgia</c:v>
                </c:pt>
                <c:pt idx="47">
                  <c:v>Tennessee</c:v>
                </c:pt>
                <c:pt idx="48">
                  <c:v>Maine</c:v>
                </c:pt>
                <c:pt idx="49">
                  <c:v>Vermont</c:v>
                </c:pt>
                <c:pt idx="50">
                  <c:v>West Virginia</c:v>
                </c:pt>
              </c:strCache>
            </c:strRef>
          </c:cat>
          <c:val>
            <c:numRef>
              <c:f>Sheet1!$C$2:$C$52</c:f>
              <c:numCache>
                <c:formatCode>General</c:formatCode>
                <c:ptCount val="51"/>
                <c:pt idx="0">
                  <c:v>1.7</c:v>
                </c:pt>
                <c:pt idx="1">
                  <c:v>6</c:v>
                </c:pt>
                <c:pt idx="2">
                  <c:v>3.5</c:v>
                </c:pt>
                <c:pt idx="3">
                  <c:v>3.9</c:v>
                </c:pt>
                <c:pt idx="4">
                  <c:v>4.5</c:v>
                </c:pt>
                <c:pt idx="5">
                  <c:v>7.5</c:v>
                </c:pt>
                <c:pt idx="6">
                  <c:v>9.8000000000000007</c:v>
                </c:pt>
                <c:pt idx="7">
                  <c:v>6.5</c:v>
                </c:pt>
                <c:pt idx="8">
                  <c:v>6.3</c:v>
                </c:pt>
                <c:pt idx="9">
                  <c:v>6.3</c:v>
                </c:pt>
                <c:pt idx="10">
                  <c:v>5.8</c:v>
                </c:pt>
                <c:pt idx="11">
                  <c:v>5.5</c:v>
                </c:pt>
                <c:pt idx="12">
                  <c:v>5.3</c:v>
                </c:pt>
                <c:pt idx="13">
                  <c:v>7.6</c:v>
                </c:pt>
                <c:pt idx="14">
                  <c:v>4.9000000000000004</c:v>
                </c:pt>
                <c:pt idx="15">
                  <c:v>7.9</c:v>
                </c:pt>
                <c:pt idx="16">
                  <c:v>6.7</c:v>
                </c:pt>
                <c:pt idx="17">
                  <c:v>8</c:v>
                </c:pt>
                <c:pt idx="18">
                  <c:v>9.6999999999999993</c:v>
                </c:pt>
                <c:pt idx="19">
                  <c:v>6.1</c:v>
                </c:pt>
                <c:pt idx="20">
                  <c:v>9.4</c:v>
                </c:pt>
                <c:pt idx="21">
                  <c:v>4.5999999999999996</c:v>
                </c:pt>
                <c:pt idx="22">
                  <c:v>14.9</c:v>
                </c:pt>
                <c:pt idx="23">
                  <c:v>5.5</c:v>
                </c:pt>
                <c:pt idx="24">
                  <c:v>10.8</c:v>
                </c:pt>
                <c:pt idx="25">
                  <c:v>10</c:v>
                </c:pt>
                <c:pt idx="26">
                  <c:v>13.8</c:v>
                </c:pt>
                <c:pt idx="27">
                  <c:v>6.4</c:v>
                </c:pt>
                <c:pt idx="28">
                  <c:v>7.9</c:v>
                </c:pt>
                <c:pt idx="29">
                  <c:v>8.6</c:v>
                </c:pt>
                <c:pt idx="30">
                  <c:v>14.4</c:v>
                </c:pt>
                <c:pt idx="31">
                  <c:v>8.9</c:v>
                </c:pt>
                <c:pt idx="32">
                  <c:v>10</c:v>
                </c:pt>
                <c:pt idx="33">
                  <c:v>4.4000000000000004</c:v>
                </c:pt>
                <c:pt idx="34">
                  <c:v>7.8</c:v>
                </c:pt>
                <c:pt idx="35">
                  <c:v>5.7</c:v>
                </c:pt>
                <c:pt idx="36">
                  <c:v>9.6999999999999993</c:v>
                </c:pt>
                <c:pt idx="37">
                  <c:v>7.7</c:v>
                </c:pt>
                <c:pt idx="38">
                  <c:v>11</c:v>
                </c:pt>
                <c:pt idx="39">
                  <c:v>13.3</c:v>
                </c:pt>
                <c:pt idx="40">
                  <c:v>10.4</c:v>
                </c:pt>
                <c:pt idx="41">
                  <c:v>12.1</c:v>
                </c:pt>
                <c:pt idx="42">
                  <c:v>14.4</c:v>
                </c:pt>
                <c:pt idx="43">
                  <c:v>11.7</c:v>
                </c:pt>
                <c:pt idx="44">
                  <c:v>16.600000000000001</c:v>
                </c:pt>
                <c:pt idx="45">
                  <c:v>10.3</c:v>
                </c:pt>
                <c:pt idx="46">
                  <c:v>10.8</c:v>
                </c:pt>
                <c:pt idx="47">
                  <c:v>10.4</c:v>
                </c:pt>
              </c:numCache>
            </c:numRef>
          </c:val>
          <c:smooth val="0"/>
          <c:extLst>
            <c:ext xmlns:c16="http://schemas.microsoft.com/office/drawing/2014/chart" uri="{C3380CC4-5D6E-409C-BE32-E72D297353CC}">
              <c16:uniqueId val="{00000001-D492-4BDA-B706-58497134DC25}"/>
            </c:ext>
          </c:extLst>
        </c:ser>
        <c:ser>
          <c:idx val="0"/>
          <c:order val="1"/>
          <c:tx>
            <c:strRef>
              <c:f>Sheet1!$B$1</c:f>
              <c:strCache>
                <c:ptCount val="1"/>
                <c:pt idx="0">
                  <c:v>Latinx</c:v>
                </c:pt>
              </c:strCache>
            </c:strRef>
          </c:tx>
          <c:spPr>
            <a:ln w="28575" cap="rnd">
              <a:noFill/>
              <a:round/>
            </a:ln>
            <a:effectLst/>
          </c:spPr>
          <c:marker>
            <c:symbol val="circle"/>
            <c:size val="9"/>
            <c:spPr>
              <a:solidFill>
                <a:schemeClr val="accent4"/>
              </a:solidFill>
              <a:ln w="9525">
                <a:noFill/>
              </a:ln>
              <a:effectLst/>
            </c:spPr>
          </c:marker>
          <c:cat>
            <c:strRef>
              <c:f>Sheet1!$A$2:$A$52</c:f>
              <c:strCache>
                <c:ptCount val="51"/>
                <c:pt idx="0">
                  <c:v>District of Columbia</c:v>
                </c:pt>
                <c:pt idx="1">
                  <c:v>Hawaii</c:v>
                </c:pt>
                <c:pt idx="2">
                  <c:v>Massachusetts</c:v>
                </c:pt>
                <c:pt idx="3">
                  <c:v>Rhode Island</c:v>
                </c:pt>
                <c:pt idx="4">
                  <c:v>New York</c:v>
                </c:pt>
                <c:pt idx="5">
                  <c:v>New Mexico</c:v>
                </c:pt>
                <c:pt idx="6">
                  <c:v>Montana</c:v>
                </c:pt>
                <c:pt idx="7">
                  <c:v>Pennsylvania</c:v>
                </c:pt>
                <c:pt idx="8">
                  <c:v>Michigan</c:v>
                </c:pt>
                <c:pt idx="9">
                  <c:v>North Dakota</c:v>
                </c:pt>
                <c:pt idx="10">
                  <c:v>California</c:v>
                </c:pt>
                <c:pt idx="11">
                  <c:v>Iowa</c:v>
                </c:pt>
                <c:pt idx="12">
                  <c:v>Connecticut</c:v>
                </c:pt>
                <c:pt idx="13">
                  <c:v>Colorado</c:v>
                </c:pt>
                <c:pt idx="14">
                  <c:v>Minnesota</c:v>
                </c:pt>
                <c:pt idx="15">
                  <c:v>Ohio</c:v>
                </c:pt>
                <c:pt idx="16">
                  <c:v>Illinois</c:v>
                </c:pt>
                <c:pt idx="17">
                  <c:v>New Hampshire</c:v>
                </c:pt>
                <c:pt idx="18">
                  <c:v>Indiana</c:v>
                </c:pt>
                <c:pt idx="19">
                  <c:v>Oregon</c:v>
                </c:pt>
                <c:pt idx="20">
                  <c:v>Arizona</c:v>
                </c:pt>
                <c:pt idx="21">
                  <c:v>Delaware</c:v>
                </c:pt>
                <c:pt idx="22">
                  <c:v>Florida</c:v>
                </c:pt>
                <c:pt idx="23">
                  <c:v>New Jersey</c:v>
                </c:pt>
                <c:pt idx="24">
                  <c:v>Nevada</c:v>
                </c:pt>
                <c:pt idx="25">
                  <c:v>South Dakota</c:v>
                </c:pt>
                <c:pt idx="26">
                  <c:v>Idaho</c:v>
                </c:pt>
                <c:pt idx="27">
                  <c:v>Washington</c:v>
                </c:pt>
                <c:pt idx="28">
                  <c:v>Kentucky</c:v>
                </c:pt>
                <c:pt idx="29">
                  <c:v>Utah</c:v>
                </c:pt>
                <c:pt idx="30">
                  <c:v>Wyoming</c:v>
                </c:pt>
                <c:pt idx="31">
                  <c:v>Missouri</c:v>
                </c:pt>
                <c:pt idx="32">
                  <c:v>Alaska</c:v>
                </c:pt>
                <c:pt idx="33">
                  <c:v>Maryland</c:v>
                </c:pt>
                <c:pt idx="34">
                  <c:v>Nebraska</c:v>
                </c:pt>
                <c:pt idx="35">
                  <c:v>Wisconsin</c:v>
                </c:pt>
                <c:pt idx="36">
                  <c:v>Kansas</c:v>
                </c:pt>
                <c:pt idx="37">
                  <c:v>Virginia</c:v>
                </c:pt>
                <c:pt idx="38">
                  <c:v>Arkansas</c:v>
                </c:pt>
                <c:pt idx="39">
                  <c:v>Texas</c:v>
                </c:pt>
                <c:pt idx="40">
                  <c:v>Louisiana</c:v>
                </c:pt>
                <c:pt idx="41">
                  <c:v>Alabama</c:v>
                </c:pt>
                <c:pt idx="42">
                  <c:v>Oklahoma</c:v>
                </c:pt>
                <c:pt idx="43">
                  <c:v>South Carolina</c:v>
                </c:pt>
                <c:pt idx="44">
                  <c:v>Mississippi</c:v>
                </c:pt>
                <c:pt idx="45">
                  <c:v>North Carolina</c:v>
                </c:pt>
                <c:pt idx="46">
                  <c:v>Georgia</c:v>
                </c:pt>
                <c:pt idx="47">
                  <c:v>Tennessee</c:v>
                </c:pt>
                <c:pt idx="48">
                  <c:v>Maine</c:v>
                </c:pt>
                <c:pt idx="49">
                  <c:v>Vermont</c:v>
                </c:pt>
                <c:pt idx="50">
                  <c:v>West Virginia</c:v>
                </c:pt>
              </c:strCache>
            </c:strRef>
          </c:cat>
          <c:val>
            <c:numRef>
              <c:f>Sheet1!$B$2:$B$52</c:f>
              <c:numCache>
                <c:formatCode>General</c:formatCode>
                <c:ptCount val="51"/>
                <c:pt idx="0">
                  <c:v>6.7</c:v>
                </c:pt>
                <c:pt idx="1">
                  <c:v>6.7</c:v>
                </c:pt>
                <c:pt idx="2">
                  <c:v>7.9</c:v>
                </c:pt>
                <c:pt idx="3">
                  <c:v>13.8</c:v>
                </c:pt>
                <c:pt idx="4">
                  <c:v>15.1</c:v>
                </c:pt>
                <c:pt idx="5">
                  <c:v>15.9</c:v>
                </c:pt>
                <c:pt idx="6">
                  <c:v>16.3</c:v>
                </c:pt>
                <c:pt idx="7">
                  <c:v>17.899999999999999</c:v>
                </c:pt>
                <c:pt idx="8">
                  <c:v>18.100000000000001</c:v>
                </c:pt>
                <c:pt idx="9">
                  <c:v>18.2</c:v>
                </c:pt>
                <c:pt idx="10">
                  <c:v>18.3</c:v>
                </c:pt>
                <c:pt idx="11">
                  <c:v>19.2</c:v>
                </c:pt>
                <c:pt idx="12">
                  <c:v>19.3</c:v>
                </c:pt>
                <c:pt idx="13">
                  <c:v>20</c:v>
                </c:pt>
                <c:pt idx="14">
                  <c:v>20.6</c:v>
                </c:pt>
                <c:pt idx="15">
                  <c:v>22</c:v>
                </c:pt>
                <c:pt idx="16">
                  <c:v>22</c:v>
                </c:pt>
                <c:pt idx="17">
                  <c:v>22.4</c:v>
                </c:pt>
                <c:pt idx="18">
                  <c:v>23.7</c:v>
                </c:pt>
                <c:pt idx="19">
                  <c:v>23.8</c:v>
                </c:pt>
                <c:pt idx="20">
                  <c:v>24.7</c:v>
                </c:pt>
                <c:pt idx="21">
                  <c:v>25</c:v>
                </c:pt>
                <c:pt idx="22">
                  <c:v>25.9</c:v>
                </c:pt>
                <c:pt idx="23">
                  <c:v>26.5</c:v>
                </c:pt>
                <c:pt idx="24">
                  <c:v>26.8</c:v>
                </c:pt>
                <c:pt idx="25">
                  <c:v>27</c:v>
                </c:pt>
                <c:pt idx="26">
                  <c:v>27.5</c:v>
                </c:pt>
                <c:pt idx="27">
                  <c:v>27.7</c:v>
                </c:pt>
                <c:pt idx="28">
                  <c:v>28.2</c:v>
                </c:pt>
                <c:pt idx="29">
                  <c:v>28.9</c:v>
                </c:pt>
                <c:pt idx="30">
                  <c:v>28.9</c:v>
                </c:pt>
                <c:pt idx="31">
                  <c:v>29.3</c:v>
                </c:pt>
                <c:pt idx="32">
                  <c:v>29.3</c:v>
                </c:pt>
                <c:pt idx="33">
                  <c:v>29.7</c:v>
                </c:pt>
                <c:pt idx="34">
                  <c:v>30.2</c:v>
                </c:pt>
                <c:pt idx="35">
                  <c:v>30.3</c:v>
                </c:pt>
                <c:pt idx="36">
                  <c:v>32.4</c:v>
                </c:pt>
                <c:pt idx="37">
                  <c:v>33.200000000000003</c:v>
                </c:pt>
                <c:pt idx="38">
                  <c:v>33.299999999999997</c:v>
                </c:pt>
                <c:pt idx="39">
                  <c:v>38.200000000000003</c:v>
                </c:pt>
                <c:pt idx="40">
                  <c:v>38.799999999999997</c:v>
                </c:pt>
                <c:pt idx="41">
                  <c:v>39</c:v>
                </c:pt>
                <c:pt idx="42">
                  <c:v>40.6</c:v>
                </c:pt>
                <c:pt idx="43">
                  <c:v>43</c:v>
                </c:pt>
                <c:pt idx="44">
                  <c:v>43.3</c:v>
                </c:pt>
                <c:pt idx="45">
                  <c:v>45.4</c:v>
                </c:pt>
                <c:pt idx="46">
                  <c:v>46</c:v>
                </c:pt>
                <c:pt idx="47">
                  <c:v>50.7</c:v>
                </c:pt>
              </c:numCache>
            </c:numRef>
          </c:val>
          <c:smooth val="0"/>
          <c:extLst>
            <c:ext xmlns:c16="http://schemas.microsoft.com/office/drawing/2014/chart" uri="{C3380CC4-5D6E-409C-BE32-E72D297353CC}">
              <c16:uniqueId val="{00000000-46E6-4048-B23E-982B02F9F9D8}"/>
            </c:ext>
          </c:extLst>
        </c:ser>
        <c:dLbls>
          <c:showLegendKey val="0"/>
          <c:showVal val="0"/>
          <c:showCatName val="0"/>
          <c:showSerName val="0"/>
          <c:showPercent val="0"/>
          <c:showBubbleSize val="0"/>
        </c:dLbls>
        <c:dropLines>
          <c:spPr>
            <a:ln w="12700" cap="flat" cmpd="sng" algn="ctr">
              <a:solidFill>
                <a:schemeClr val="tx1">
                  <a:lumMod val="25000"/>
                  <a:lumOff val="7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low"/>
        <c:spPr>
          <a:noFill/>
          <a:ln w="25400" cap="flat" cmpd="sng" algn="ctr">
            <a:solidFill>
              <a:srgbClr val="4C515A"/>
            </a:solidFill>
            <a:round/>
          </a:ln>
          <a:effectLst/>
        </c:spPr>
        <c:txPr>
          <a:bodyPr rot="-60000000" spcFirstLastPara="1" vertOverflow="ellipsis" vert="horz" wrap="square" anchor="ctr" anchorCtr="1"/>
          <a:lstStyle/>
          <a:p>
            <a:pPr>
              <a:defRPr sz="900" b="0" i="0" u="none" strike="noStrike" kern="1200" baseline="0">
                <a:solidFill>
                  <a:srgbClr val="4C515A"/>
                </a:solidFill>
                <a:latin typeface="+mn-lt"/>
                <a:ea typeface="+mn-ea"/>
                <a:cs typeface="+mn-cs"/>
              </a:defRPr>
            </a:pPr>
            <a:endParaRPr lang="en-US"/>
          </a:p>
        </c:txPr>
        <c:crossAx val="1584944096"/>
        <c:crossesAt val="12.9"/>
        <c:auto val="1"/>
        <c:lblAlgn val="ctr"/>
        <c:lblOffset val="100"/>
        <c:noMultiLvlLbl val="0"/>
      </c:catAx>
      <c:valAx>
        <c:axId val="1584944096"/>
        <c:scaling>
          <c:orientation val="minMax"/>
          <c:max val="55"/>
          <c:min val="0"/>
        </c:scaling>
        <c:delete val="0"/>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8965392"/>
        <c:crosses val="autoZero"/>
        <c:crossBetween val="between"/>
        <c:majorUnit val="1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22208179109866E-2"/>
          <c:y val="3.0879251428590881E-2"/>
          <c:w val="0.9589322445805385"/>
          <c:h val="0.70681633945196376"/>
        </c:manualLayout>
      </c:layout>
      <c:lineChart>
        <c:grouping val="standard"/>
        <c:varyColors val="0"/>
        <c:ser>
          <c:idx val="1"/>
          <c:order val="0"/>
          <c:tx>
            <c:strRef>
              <c:f>Sheet1!$C$1</c:f>
              <c:strCache>
                <c:ptCount val="1"/>
                <c:pt idx="0">
                  <c:v>Best score achieved in state</c:v>
                </c:pt>
              </c:strCache>
            </c:strRef>
          </c:tx>
          <c:spPr>
            <a:ln w="25400" cap="rnd">
              <a:noFill/>
              <a:round/>
            </a:ln>
            <a:effectLst/>
          </c:spPr>
          <c:marker>
            <c:symbol val="circle"/>
            <c:size val="9"/>
            <c:spPr>
              <a:solidFill>
                <a:schemeClr val="bg1">
                  <a:lumMod val="85000"/>
                </a:schemeClr>
              </a:solidFill>
              <a:ln w="9525">
                <a:noFill/>
              </a:ln>
              <a:effectLst/>
            </c:spPr>
          </c:marker>
          <c:cat>
            <c:strRef>
              <c:f>Sheet1!$A$2:$A$52</c:f>
              <c:strCache>
                <c:ptCount val="51"/>
                <c:pt idx="0">
                  <c:v>District of Columbia</c:v>
                </c:pt>
                <c:pt idx="1">
                  <c:v>Rhode Island</c:v>
                </c:pt>
                <c:pt idx="2">
                  <c:v>Massachusetts</c:v>
                </c:pt>
                <c:pt idx="3">
                  <c:v>Maryland</c:v>
                </c:pt>
                <c:pt idx="4">
                  <c:v>California</c:v>
                </c:pt>
                <c:pt idx="5">
                  <c:v>New York</c:v>
                </c:pt>
                <c:pt idx="6">
                  <c:v>Connecticut</c:v>
                </c:pt>
                <c:pt idx="7">
                  <c:v>Michigan</c:v>
                </c:pt>
                <c:pt idx="8">
                  <c:v>Pennsylvania</c:v>
                </c:pt>
                <c:pt idx="9">
                  <c:v>Colorado</c:v>
                </c:pt>
                <c:pt idx="10">
                  <c:v>Oregon</c:v>
                </c:pt>
                <c:pt idx="11">
                  <c:v>Delaware</c:v>
                </c:pt>
                <c:pt idx="12">
                  <c:v>Kentucky</c:v>
                </c:pt>
                <c:pt idx="13">
                  <c:v>Nevada</c:v>
                </c:pt>
                <c:pt idx="14">
                  <c:v>Arkansas</c:v>
                </c:pt>
                <c:pt idx="15">
                  <c:v>Ohio</c:v>
                </c:pt>
                <c:pt idx="16">
                  <c:v>Washington</c:v>
                </c:pt>
                <c:pt idx="17">
                  <c:v>Virginia</c:v>
                </c:pt>
                <c:pt idx="18">
                  <c:v>New Jersey</c:v>
                </c:pt>
                <c:pt idx="19">
                  <c:v>Iowa</c:v>
                </c:pt>
                <c:pt idx="20">
                  <c:v>Illinois</c:v>
                </c:pt>
                <c:pt idx="21">
                  <c:v>Wisconsin</c:v>
                </c:pt>
                <c:pt idx="22">
                  <c:v>West Virginia</c:v>
                </c:pt>
                <c:pt idx="23">
                  <c:v>Arizona</c:v>
                </c:pt>
                <c:pt idx="24">
                  <c:v>Louisiana</c:v>
                </c:pt>
                <c:pt idx="25">
                  <c:v>Minnesota</c:v>
                </c:pt>
                <c:pt idx="26">
                  <c:v>New Mexico</c:v>
                </c:pt>
                <c:pt idx="27">
                  <c:v>Indiana</c:v>
                </c:pt>
                <c:pt idx="28">
                  <c:v>Tennessee</c:v>
                </c:pt>
                <c:pt idx="29">
                  <c:v>Alabama</c:v>
                </c:pt>
                <c:pt idx="30">
                  <c:v>South Carolina</c:v>
                </c:pt>
                <c:pt idx="31">
                  <c:v>Missouri</c:v>
                </c:pt>
                <c:pt idx="32">
                  <c:v>North Carolina</c:v>
                </c:pt>
                <c:pt idx="33">
                  <c:v>Kansas</c:v>
                </c:pt>
                <c:pt idx="34">
                  <c:v>Georgia</c:v>
                </c:pt>
                <c:pt idx="35">
                  <c:v>Texas</c:v>
                </c:pt>
                <c:pt idx="36">
                  <c:v>Florida</c:v>
                </c:pt>
                <c:pt idx="37">
                  <c:v>Mississippi</c:v>
                </c:pt>
                <c:pt idx="38">
                  <c:v>Oklahoma</c:v>
                </c:pt>
                <c:pt idx="39">
                  <c:v>Nebraska</c:v>
                </c:pt>
                <c:pt idx="40">
                  <c:v>Utah</c:v>
                </c:pt>
                <c:pt idx="41">
                  <c:v>Alaska</c:v>
                </c:pt>
                <c:pt idx="42">
                  <c:v>Hawaii</c:v>
                </c:pt>
                <c:pt idx="43">
                  <c:v>Idaho</c:v>
                </c:pt>
                <c:pt idx="44">
                  <c:v>Maine</c:v>
                </c:pt>
                <c:pt idx="45">
                  <c:v>Montana</c:v>
                </c:pt>
                <c:pt idx="46">
                  <c:v>New Hampshire</c:v>
                </c:pt>
                <c:pt idx="47">
                  <c:v>North Dakota</c:v>
                </c:pt>
                <c:pt idx="48">
                  <c:v>South Dakota</c:v>
                </c:pt>
                <c:pt idx="49">
                  <c:v>Vermont</c:v>
                </c:pt>
                <c:pt idx="50">
                  <c:v>Wyoming</c:v>
                </c:pt>
              </c:strCache>
            </c:strRef>
          </c:cat>
          <c:val>
            <c:numRef>
              <c:f>Sheet1!$C$2:$C$52</c:f>
              <c:numCache>
                <c:formatCode>General</c:formatCode>
                <c:ptCount val="51"/>
                <c:pt idx="0">
                  <c:v>1.7</c:v>
                </c:pt>
                <c:pt idx="1">
                  <c:v>3.9</c:v>
                </c:pt>
                <c:pt idx="2">
                  <c:v>3.5</c:v>
                </c:pt>
                <c:pt idx="3">
                  <c:v>4.4000000000000004</c:v>
                </c:pt>
                <c:pt idx="4">
                  <c:v>5.8</c:v>
                </c:pt>
                <c:pt idx="5">
                  <c:v>4.5</c:v>
                </c:pt>
                <c:pt idx="6">
                  <c:v>5.3</c:v>
                </c:pt>
                <c:pt idx="7">
                  <c:v>6.3</c:v>
                </c:pt>
                <c:pt idx="8">
                  <c:v>6.5</c:v>
                </c:pt>
                <c:pt idx="9">
                  <c:v>7.6</c:v>
                </c:pt>
                <c:pt idx="10">
                  <c:v>6.1</c:v>
                </c:pt>
                <c:pt idx="11">
                  <c:v>4.5999999999999996</c:v>
                </c:pt>
                <c:pt idx="12">
                  <c:v>7.9</c:v>
                </c:pt>
                <c:pt idx="13">
                  <c:v>10.8</c:v>
                </c:pt>
                <c:pt idx="14">
                  <c:v>11</c:v>
                </c:pt>
                <c:pt idx="15">
                  <c:v>7.9</c:v>
                </c:pt>
                <c:pt idx="16">
                  <c:v>6.4</c:v>
                </c:pt>
                <c:pt idx="17">
                  <c:v>7.7</c:v>
                </c:pt>
                <c:pt idx="18">
                  <c:v>5.5</c:v>
                </c:pt>
                <c:pt idx="19">
                  <c:v>5.5</c:v>
                </c:pt>
                <c:pt idx="20">
                  <c:v>6.7</c:v>
                </c:pt>
                <c:pt idx="21">
                  <c:v>5.7</c:v>
                </c:pt>
                <c:pt idx="22">
                  <c:v>9.6999999999999993</c:v>
                </c:pt>
                <c:pt idx="23">
                  <c:v>9.4</c:v>
                </c:pt>
                <c:pt idx="24">
                  <c:v>10.4</c:v>
                </c:pt>
                <c:pt idx="25">
                  <c:v>4.9000000000000004</c:v>
                </c:pt>
                <c:pt idx="26">
                  <c:v>7.5</c:v>
                </c:pt>
                <c:pt idx="27">
                  <c:v>9.6999999999999993</c:v>
                </c:pt>
                <c:pt idx="28">
                  <c:v>10.4</c:v>
                </c:pt>
                <c:pt idx="29">
                  <c:v>12.1</c:v>
                </c:pt>
                <c:pt idx="30">
                  <c:v>11.7</c:v>
                </c:pt>
                <c:pt idx="31">
                  <c:v>8.9</c:v>
                </c:pt>
                <c:pt idx="32">
                  <c:v>10.3</c:v>
                </c:pt>
                <c:pt idx="33">
                  <c:v>9.6999999999999993</c:v>
                </c:pt>
                <c:pt idx="34">
                  <c:v>10.8</c:v>
                </c:pt>
                <c:pt idx="35">
                  <c:v>13.3</c:v>
                </c:pt>
                <c:pt idx="36">
                  <c:v>14.9</c:v>
                </c:pt>
                <c:pt idx="37">
                  <c:v>16.600000000000001</c:v>
                </c:pt>
                <c:pt idx="38">
                  <c:v>14.4</c:v>
                </c:pt>
                <c:pt idx="39">
                  <c:v>7.8</c:v>
                </c:pt>
                <c:pt idx="40">
                  <c:v>8.6</c:v>
                </c:pt>
              </c:numCache>
            </c:numRef>
          </c:val>
          <c:smooth val="0"/>
          <c:extLst>
            <c:ext xmlns:c16="http://schemas.microsoft.com/office/drawing/2014/chart" uri="{C3380CC4-5D6E-409C-BE32-E72D297353CC}">
              <c16:uniqueId val="{00000001-D492-4BDA-B706-58497134DC25}"/>
            </c:ext>
          </c:extLst>
        </c:ser>
        <c:ser>
          <c:idx val="0"/>
          <c:order val="1"/>
          <c:tx>
            <c:strRef>
              <c:f>Sheet1!$B$1</c:f>
              <c:strCache>
                <c:ptCount val="1"/>
                <c:pt idx="0">
                  <c:v>Black</c:v>
                </c:pt>
              </c:strCache>
            </c:strRef>
          </c:tx>
          <c:spPr>
            <a:ln w="28575" cap="rnd">
              <a:noFill/>
              <a:round/>
            </a:ln>
            <a:effectLst/>
          </c:spPr>
          <c:marker>
            <c:symbol val="circle"/>
            <c:size val="9"/>
            <c:spPr>
              <a:solidFill>
                <a:schemeClr val="bg2"/>
              </a:solidFill>
              <a:ln w="9525">
                <a:noFill/>
              </a:ln>
              <a:effectLst/>
            </c:spPr>
          </c:marker>
          <c:cat>
            <c:strRef>
              <c:f>Sheet1!$A$2:$A$52</c:f>
              <c:strCache>
                <c:ptCount val="51"/>
                <c:pt idx="0">
                  <c:v>District of Columbia</c:v>
                </c:pt>
                <c:pt idx="1">
                  <c:v>Rhode Island</c:v>
                </c:pt>
                <c:pt idx="2">
                  <c:v>Massachusetts</c:v>
                </c:pt>
                <c:pt idx="3">
                  <c:v>Maryland</c:v>
                </c:pt>
                <c:pt idx="4">
                  <c:v>California</c:v>
                </c:pt>
                <c:pt idx="5">
                  <c:v>New York</c:v>
                </c:pt>
                <c:pt idx="6">
                  <c:v>Connecticut</c:v>
                </c:pt>
                <c:pt idx="7">
                  <c:v>Michigan</c:v>
                </c:pt>
                <c:pt idx="8">
                  <c:v>Pennsylvania</c:v>
                </c:pt>
                <c:pt idx="9">
                  <c:v>Colorado</c:v>
                </c:pt>
                <c:pt idx="10">
                  <c:v>Oregon</c:v>
                </c:pt>
                <c:pt idx="11">
                  <c:v>Delaware</c:v>
                </c:pt>
                <c:pt idx="12">
                  <c:v>Kentucky</c:v>
                </c:pt>
                <c:pt idx="13">
                  <c:v>Nevada</c:v>
                </c:pt>
                <c:pt idx="14">
                  <c:v>Arkansas</c:v>
                </c:pt>
                <c:pt idx="15">
                  <c:v>Ohio</c:v>
                </c:pt>
                <c:pt idx="16">
                  <c:v>Washington</c:v>
                </c:pt>
                <c:pt idx="17">
                  <c:v>Virginia</c:v>
                </c:pt>
                <c:pt idx="18">
                  <c:v>New Jersey</c:v>
                </c:pt>
                <c:pt idx="19">
                  <c:v>Iowa</c:v>
                </c:pt>
                <c:pt idx="20">
                  <c:v>Illinois</c:v>
                </c:pt>
                <c:pt idx="21">
                  <c:v>Wisconsin</c:v>
                </c:pt>
                <c:pt idx="22">
                  <c:v>West Virginia</c:v>
                </c:pt>
                <c:pt idx="23">
                  <c:v>Arizona</c:v>
                </c:pt>
                <c:pt idx="24">
                  <c:v>Louisiana</c:v>
                </c:pt>
                <c:pt idx="25">
                  <c:v>Minnesota</c:v>
                </c:pt>
                <c:pt idx="26">
                  <c:v>New Mexico</c:v>
                </c:pt>
                <c:pt idx="27">
                  <c:v>Indiana</c:v>
                </c:pt>
                <c:pt idx="28">
                  <c:v>Tennessee</c:v>
                </c:pt>
                <c:pt idx="29">
                  <c:v>Alabama</c:v>
                </c:pt>
                <c:pt idx="30">
                  <c:v>South Carolina</c:v>
                </c:pt>
                <c:pt idx="31">
                  <c:v>Missouri</c:v>
                </c:pt>
                <c:pt idx="32">
                  <c:v>North Carolina</c:v>
                </c:pt>
                <c:pt idx="33">
                  <c:v>Kansas</c:v>
                </c:pt>
                <c:pt idx="34">
                  <c:v>Georgia</c:v>
                </c:pt>
                <c:pt idx="35">
                  <c:v>Texas</c:v>
                </c:pt>
                <c:pt idx="36">
                  <c:v>Florida</c:v>
                </c:pt>
                <c:pt idx="37">
                  <c:v>Mississippi</c:v>
                </c:pt>
                <c:pt idx="38">
                  <c:v>Oklahoma</c:v>
                </c:pt>
                <c:pt idx="39">
                  <c:v>Nebraska</c:v>
                </c:pt>
                <c:pt idx="40">
                  <c:v>Utah</c:v>
                </c:pt>
                <c:pt idx="41">
                  <c:v>Alaska</c:v>
                </c:pt>
                <c:pt idx="42">
                  <c:v>Hawaii</c:v>
                </c:pt>
                <c:pt idx="43">
                  <c:v>Idaho</c:v>
                </c:pt>
                <c:pt idx="44">
                  <c:v>Maine</c:v>
                </c:pt>
                <c:pt idx="45">
                  <c:v>Montana</c:v>
                </c:pt>
                <c:pt idx="46">
                  <c:v>New Hampshire</c:v>
                </c:pt>
                <c:pt idx="47">
                  <c:v>North Dakota</c:v>
                </c:pt>
                <c:pt idx="48">
                  <c:v>South Dakota</c:v>
                </c:pt>
                <c:pt idx="49">
                  <c:v>Vermont</c:v>
                </c:pt>
                <c:pt idx="50">
                  <c:v>Wyoming</c:v>
                </c:pt>
              </c:strCache>
            </c:strRef>
          </c:cat>
          <c:val>
            <c:numRef>
              <c:f>Sheet1!$B$2:$B$52</c:f>
              <c:numCache>
                <c:formatCode>General</c:formatCode>
                <c:ptCount val="51"/>
                <c:pt idx="0">
                  <c:v>6.7</c:v>
                </c:pt>
                <c:pt idx="1">
                  <c:v>6.9</c:v>
                </c:pt>
                <c:pt idx="2">
                  <c:v>7.1</c:v>
                </c:pt>
                <c:pt idx="3">
                  <c:v>7.4</c:v>
                </c:pt>
                <c:pt idx="4">
                  <c:v>7.7</c:v>
                </c:pt>
                <c:pt idx="5">
                  <c:v>7.9</c:v>
                </c:pt>
                <c:pt idx="6">
                  <c:v>8.1999999999999993</c:v>
                </c:pt>
                <c:pt idx="7">
                  <c:v>8.9</c:v>
                </c:pt>
                <c:pt idx="8">
                  <c:v>9.1999999999999993</c:v>
                </c:pt>
                <c:pt idx="9">
                  <c:v>9.5</c:v>
                </c:pt>
                <c:pt idx="10">
                  <c:v>10.1</c:v>
                </c:pt>
                <c:pt idx="11">
                  <c:v>10.8</c:v>
                </c:pt>
                <c:pt idx="12">
                  <c:v>11.3</c:v>
                </c:pt>
                <c:pt idx="13">
                  <c:v>11.3</c:v>
                </c:pt>
                <c:pt idx="14">
                  <c:v>11.8</c:v>
                </c:pt>
                <c:pt idx="15">
                  <c:v>11.8</c:v>
                </c:pt>
                <c:pt idx="16">
                  <c:v>11.8</c:v>
                </c:pt>
                <c:pt idx="17">
                  <c:v>12.1</c:v>
                </c:pt>
                <c:pt idx="18">
                  <c:v>12.3</c:v>
                </c:pt>
                <c:pt idx="19">
                  <c:v>12.4</c:v>
                </c:pt>
                <c:pt idx="20">
                  <c:v>12.5</c:v>
                </c:pt>
                <c:pt idx="21">
                  <c:v>12.5</c:v>
                </c:pt>
                <c:pt idx="22">
                  <c:v>12.8</c:v>
                </c:pt>
                <c:pt idx="23">
                  <c:v>13</c:v>
                </c:pt>
                <c:pt idx="24">
                  <c:v>13.1</c:v>
                </c:pt>
                <c:pt idx="25">
                  <c:v>13.8</c:v>
                </c:pt>
                <c:pt idx="26">
                  <c:v>14</c:v>
                </c:pt>
                <c:pt idx="27">
                  <c:v>14.3</c:v>
                </c:pt>
                <c:pt idx="28">
                  <c:v>15.9</c:v>
                </c:pt>
                <c:pt idx="29">
                  <c:v>16.7</c:v>
                </c:pt>
                <c:pt idx="30">
                  <c:v>17.100000000000001</c:v>
                </c:pt>
                <c:pt idx="31">
                  <c:v>17.2</c:v>
                </c:pt>
                <c:pt idx="32">
                  <c:v>17.399999999999999</c:v>
                </c:pt>
                <c:pt idx="33">
                  <c:v>18.7</c:v>
                </c:pt>
                <c:pt idx="34">
                  <c:v>18.8</c:v>
                </c:pt>
                <c:pt idx="35">
                  <c:v>20</c:v>
                </c:pt>
                <c:pt idx="36">
                  <c:v>21.5</c:v>
                </c:pt>
                <c:pt idx="37">
                  <c:v>21.5</c:v>
                </c:pt>
                <c:pt idx="38">
                  <c:v>21.7</c:v>
                </c:pt>
                <c:pt idx="39">
                  <c:v>22.7</c:v>
                </c:pt>
                <c:pt idx="40">
                  <c:v>26.8</c:v>
                </c:pt>
              </c:numCache>
            </c:numRef>
          </c:val>
          <c:smooth val="0"/>
          <c:extLst>
            <c:ext xmlns:c16="http://schemas.microsoft.com/office/drawing/2014/chart" uri="{C3380CC4-5D6E-409C-BE32-E72D297353CC}">
              <c16:uniqueId val="{00000000-46E6-4048-B23E-982B02F9F9D8}"/>
            </c:ext>
          </c:extLst>
        </c:ser>
        <c:dLbls>
          <c:showLegendKey val="0"/>
          <c:showVal val="0"/>
          <c:showCatName val="0"/>
          <c:showSerName val="0"/>
          <c:showPercent val="0"/>
          <c:showBubbleSize val="0"/>
        </c:dLbls>
        <c:dropLines>
          <c:spPr>
            <a:ln w="12700" cap="flat" cmpd="sng" algn="ctr">
              <a:solidFill>
                <a:schemeClr val="tx1">
                  <a:lumMod val="25000"/>
                  <a:lumOff val="7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low"/>
        <c:spPr>
          <a:noFill/>
          <a:ln w="25400" cap="flat" cmpd="sng" algn="ctr">
            <a:solidFill>
              <a:srgbClr val="4C515A"/>
            </a:solidFill>
            <a:round/>
          </a:ln>
          <a:effectLst/>
        </c:spPr>
        <c:txPr>
          <a:bodyPr rot="-60000000" spcFirstLastPara="1" vertOverflow="ellipsis" vert="horz" wrap="square" anchor="ctr" anchorCtr="1"/>
          <a:lstStyle/>
          <a:p>
            <a:pPr>
              <a:defRPr sz="900" b="0" i="0" u="none" strike="noStrike" kern="1200" baseline="0">
                <a:solidFill>
                  <a:srgbClr val="4C515A"/>
                </a:solidFill>
                <a:latin typeface="+mn-lt"/>
                <a:ea typeface="+mn-ea"/>
                <a:cs typeface="+mn-cs"/>
              </a:defRPr>
            </a:pPr>
            <a:endParaRPr lang="en-US"/>
          </a:p>
        </c:txPr>
        <c:crossAx val="1584944096"/>
        <c:crossesAt val="12.9"/>
        <c:auto val="1"/>
        <c:lblAlgn val="ctr"/>
        <c:lblOffset val="100"/>
        <c:noMultiLvlLbl val="0"/>
      </c:catAx>
      <c:valAx>
        <c:axId val="1584944096"/>
        <c:scaling>
          <c:orientation val="minMax"/>
          <c:max val="55"/>
          <c:min val="0"/>
        </c:scaling>
        <c:delete val="0"/>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8965392"/>
        <c:crosses val="autoZero"/>
        <c:crossBetween val="between"/>
        <c:majorUnit val="1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3D589-9D6A-4A76-A3BE-2E639D358991}" type="datetimeFigureOut">
              <a:rPr lang="en-US" smtClean="0"/>
              <a:t>11/17/2021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B8FE7-D857-4BF8-ABD5-921695222A47}" type="slidenum">
              <a:rPr lang="en-US" smtClean="0"/>
              <a:t>‹#›</a:t>
            </a:fld>
            <a:endParaRPr lang="en-US"/>
          </a:p>
        </p:txBody>
      </p:sp>
    </p:spTree>
    <p:extLst>
      <p:ext uri="{BB962C8B-B14F-4D97-AF65-F5344CB8AC3E}">
        <p14:creationId xmlns:p14="http://schemas.microsoft.com/office/powerpoint/2010/main" val="312625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863621-2E60-B848-8968-B0341E26A312}" type="slidenum">
              <a:rPr lang="en-US" smtClean="0"/>
              <a:pPr/>
              <a:t>7</a:t>
            </a:fld>
            <a:endParaRPr lang="en-US"/>
          </a:p>
        </p:txBody>
      </p:sp>
    </p:spTree>
    <p:extLst>
      <p:ext uri="{BB962C8B-B14F-4D97-AF65-F5344CB8AC3E}">
        <p14:creationId xmlns:p14="http://schemas.microsoft.com/office/powerpoint/2010/main" val="3227501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BC59A1-E86C-47EF-AC3F-13CD4E74E247}"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C61F1-A369-4C5B-9FD7-EDD101076897}" type="slidenum">
              <a:rPr lang="en-US" smtClean="0"/>
              <a:t>‹#›</a:t>
            </a:fld>
            <a:endParaRPr lang="en-US"/>
          </a:p>
        </p:txBody>
      </p:sp>
    </p:spTree>
    <p:extLst>
      <p:ext uri="{BB962C8B-B14F-4D97-AF65-F5344CB8AC3E}">
        <p14:creationId xmlns:p14="http://schemas.microsoft.com/office/powerpoint/2010/main" val="3278476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BC59A1-E86C-47EF-AC3F-13CD4E74E247}"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C61F1-A369-4C5B-9FD7-EDD101076897}" type="slidenum">
              <a:rPr lang="en-US" smtClean="0"/>
              <a:t>‹#›</a:t>
            </a:fld>
            <a:endParaRPr lang="en-US"/>
          </a:p>
        </p:txBody>
      </p:sp>
    </p:spTree>
    <p:extLst>
      <p:ext uri="{BB962C8B-B14F-4D97-AF65-F5344CB8AC3E}">
        <p14:creationId xmlns:p14="http://schemas.microsoft.com/office/powerpoint/2010/main" val="141332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BC59A1-E86C-47EF-AC3F-13CD4E74E247}"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C61F1-A369-4C5B-9FD7-EDD101076897}" type="slidenum">
              <a:rPr lang="en-US" smtClean="0"/>
              <a:t>‹#›</a:t>
            </a:fld>
            <a:endParaRPr lang="en-US"/>
          </a:p>
        </p:txBody>
      </p:sp>
    </p:spTree>
    <p:extLst>
      <p:ext uri="{BB962C8B-B14F-4D97-AF65-F5344CB8AC3E}">
        <p14:creationId xmlns:p14="http://schemas.microsoft.com/office/powerpoint/2010/main" val="738350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Graph Layout: 02">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160765" y="345387"/>
            <a:ext cx="8412480" cy="822960"/>
          </a:xfrm>
          <a:effectLst/>
        </p:spPr>
        <p:txBody>
          <a:bodyPr anchor="t">
            <a:noAutofit/>
          </a:bodyPr>
          <a:lstStyle>
            <a:lvl1pPr algn="l">
              <a:lnSpc>
                <a:spcPct val="100000"/>
              </a:lnSpc>
              <a:defRPr sz="3200" spc="0" baseline="0">
                <a:solidFill>
                  <a:srgbClr val="4C515A"/>
                </a:solidFill>
                <a:effectLst/>
                <a:latin typeface="Georgia" panose="02040502050405020303" pitchFamily="18" charset="0"/>
              </a:defRPr>
            </a:lvl1pPr>
          </a:lstStyle>
          <a:p>
            <a:r>
              <a:rPr lang="en-US"/>
              <a:t>Title</a:t>
            </a:r>
          </a:p>
        </p:txBody>
      </p:sp>
      <p:sp>
        <p:nvSpPr>
          <p:cNvPr id="57" name="Chart Placeholder 5"/>
          <p:cNvSpPr>
            <a:spLocks noGrp="1"/>
          </p:cNvSpPr>
          <p:nvPr>
            <p:ph type="chart" sz="quarter" idx="19"/>
          </p:nvPr>
        </p:nvSpPr>
        <p:spPr>
          <a:xfrm>
            <a:off x="149948" y="1306135"/>
            <a:ext cx="8846134" cy="4103087"/>
          </a:xfrm>
        </p:spPr>
        <p:txBody>
          <a:bodyPr>
            <a:normAutofit/>
          </a:bodyPr>
          <a:lstStyle>
            <a:lvl1pPr>
              <a:defRPr sz="1300">
                <a:solidFill>
                  <a:srgbClr val="4C515A"/>
                </a:solidFill>
              </a:defRPr>
            </a:lvl1pPr>
          </a:lstStyle>
          <a:p>
            <a:endParaRPr lang="en-US"/>
          </a:p>
        </p:txBody>
      </p:sp>
      <p:cxnSp>
        <p:nvCxnSpPr>
          <p:cNvPr id="61" name="Straight Connector 60"/>
          <p:cNvCxnSpPr>
            <a:cxnSpLocks/>
          </p:cNvCxnSpPr>
          <p:nvPr userDrawn="1"/>
        </p:nvCxnSpPr>
        <p:spPr>
          <a:xfrm flipH="1">
            <a:off x="158101" y="6093296"/>
            <a:ext cx="8837248"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0" name="Text Placeholder 4"/>
          <p:cNvSpPr>
            <a:spLocks noGrp="1"/>
          </p:cNvSpPr>
          <p:nvPr>
            <p:ph type="body" sz="quarter" idx="21" hasCustomPrompt="1"/>
          </p:nvPr>
        </p:nvSpPr>
        <p:spPr>
          <a:xfrm>
            <a:off x="157150" y="5553236"/>
            <a:ext cx="8838199" cy="399999"/>
          </a:xfrm>
        </p:spPr>
        <p:txBody>
          <a:bodyPr anchor="b" anchorCtr="0">
            <a:noAutofit/>
          </a:bodyPr>
          <a:lstStyle>
            <a:lvl1pPr marL="0" indent="0">
              <a:buNone/>
              <a:defRPr sz="1000" spc="0">
                <a:solidFill>
                  <a:schemeClr val="tx1"/>
                </a:solidFill>
              </a:defRPr>
            </a:lvl1pPr>
          </a:lstStyle>
          <a:p>
            <a:pPr lvl="0"/>
            <a:r>
              <a:rPr lang="en-US"/>
              <a:t>Place graph source here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902" y="6154621"/>
            <a:ext cx="1887231" cy="565379"/>
          </a:xfrm>
          <a:prstGeom prst="rect">
            <a:avLst/>
          </a:prstGeom>
        </p:spPr>
      </p:pic>
      <p:sp>
        <p:nvSpPr>
          <p:cNvPr id="8" name="Text Placeholder 5"/>
          <p:cNvSpPr>
            <a:spLocks noGrp="1"/>
          </p:cNvSpPr>
          <p:nvPr>
            <p:ph type="body" sz="quarter" idx="22" hasCustomPrompt="1"/>
          </p:nvPr>
        </p:nvSpPr>
        <p:spPr>
          <a:xfrm>
            <a:off x="7426094" y="3153"/>
            <a:ext cx="1713988" cy="298476"/>
          </a:xfrm>
        </p:spPr>
        <p:txBody>
          <a:bodyPr anchor="ctr">
            <a:noAutofit/>
          </a:bodyPr>
          <a:lstStyle>
            <a:lvl1pPr marL="0" indent="0" algn="r">
              <a:buNone/>
              <a:defRPr sz="1000" b="1">
                <a:solidFill>
                  <a:srgbClr val="4C515A"/>
                </a:solidFill>
                <a:latin typeface="Arial" panose="020B0604020202020204" pitchFamily="34" charset="0"/>
                <a:cs typeface="Arial" panose="020B060402020202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fld id="{3B406555-91FE-4F2C-B289-054179A4C522}" type="slidenum">
              <a:rPr lang="en-US" smtClean="0"/>
              <a:t>‹#›</a:t>
            </a:fld>
            <a:endParaRPr lang="en-US"/>
          </a:p>
        </p:txBody>
      </p:sp>
    </p:spTree>
    <p:extLst>
      <p:ext uri="{BB962C8B-B14F-4D97-AF65-F5344CB8AC3E}">
        <p14:creationId xmlns:p14="http://schemas.microsoft.com/office/powerpoint/2010/main" val="1648487708"/>
      </p:ext>
    </p:extLst>
  </p:cSld>
  <p:clrMapOvr>
    <a:masterClrMapping/>
  </p:clrMapOvr>
  <p:extLst>
    <p:ext uri="{DCECCB84-F9BA-43D5-87BE-67443E8EF086}">
      <p15:sldGuideLst xmlns:p15="http://schemas.microsoft.com/office/powerpoint/2012/main">
        <p15:guide id="1" orient="horz" pos="216">
          <p15:clr>
            <a:srgbClr val="FBAE40"/>
          </p15:clr>
        </p15:guide>
        <p15:guide id="2" pos="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Graph Layout: 02">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158114" y="345387"/>
            <a:ext cx="8412480" cy="822960"/>
          </a:xfrm>
          <a:effectLst/>
        </p:spPr>
        <p:txBody>
          <a:bodyPr anchor="t">
            <a:noAutofit/>
          </a:bodyPr>
          <a:lstStyle>
            <a:lvl1pPr algn="l">
              <a:lnSpc>
                <a:spcPct val="100000"/>
              </a:lnSpc>
              <a:defRPr sz="3200" spc="0" baseline="0">
                <a:solidFill>
                  <a:srgbClr val="4C515A"/>
                </a:solidFill>
                <a:effectLst/>
                <a:latin typeface="Georgia" panose="02040502050405020303" pitchFamily="18" charset="0"/>
              </a:defRPr>
            </a:lvl1pPr>
          </a:lstStyle>
          <a:p>
            <a:r>
              <a:rPr lang="en-US"/>
              <a:t>Title</a:t>
            </a:r>
          </a:p>
        </p:txBody>
      </p:sp>
      <p:cxnSp>
        <p:nvCxnSpPr>
          <p:cNvPr id="61" name="Straight Connector 60"/>
          <p:cNvCxnSpPr>
            <a:cxnSpLocks/>
          </p:cNvCxnSpPr>
          <p:nvPr userDrawn="1"/>
        </p:nvCxnSpPr>
        <p:spPr>
          <a:xfrm flipH="1">
            <a:off x="158101" y="6093296"/>
            <a:ext cx="8837248"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0" name="Text Placeholder 4"/>
          <p:cNvSpPr>
            <a:spLocks noGrp="1"/>
          </p:cNvSpPr>
          <p:nvPr>
            <p:ph type="body" sz="quarter" idx="21" hasCustomPrompt="1"/>
          </p:nvPr>
        </p:nvSpPr>
        <p:spPr>
          <a:xfrm>
            <a:off x="157150" y="5553236"/>
            <a:ext cx="8838199" cy="399999"/>
          </a:xfrm>
        </p:spPr>
        <p:txBody>
          <a:bodyPr anchor="b" anchorCtr="0">
            <a:noAutofit/>
          </a:bodyPr>
          <a:lstStyle>
            <a:lvl1pPr marL="0" indent="0">
              <a:buNone/>
              <a:defRPr sz="1000" spc="0">
                <a:solidFill>
                  <a:schemeClr val="tx1"/>
                </a:solidFill>
              </a:defRPr>
            </a:lvl1pPr>
          </a:lstStyle>
          <a:p>
            <a:pPr lvl="0"/>
            <a:r>
              <a:rPr lang="en-US"/>
              <a:t>Place graph source here</a:t>
            </a:r>
          </a:p>
        </p:txBody>
      </p:sp>
      <p:sp>
        <p:nvSpPr>
          <p:cNvPr id="9" name="Text Placeholder 5"/>
          <p:cNvSpPr>
            <a:spLocks noGrp="1"/>
          </p:cNvSpPr>
          <p:nvPr>
            <p:ph type="body" sz="quarter" idx="22" hasCustomPrompt="1"/>
          </p:nvPr>
        </p:nvSpPr>
        <p:spPr>
          <a:xfrm>
            <a:off x="7426094" y="3153"/>
            <a:ext cx="1713988" cy="298476"/>
          </a:xfrm>
        </p:spPr>
        <p:txBody>
          <a:bodyPr anchor="ctr">
            <a:noAutofit/>
          </a:bodyPr>
          <a:lstStyle>
            <a:lvl1pPr marL="0" indent="0" algn="r">
              <a:buNone/>
              <a:defRPr sz="1000" b="1">
                <a:solidFill>
                  <a:srgbClr val="4C515A"/>
                </a:solidFill>
                <a:latin typeface="Arial" panose="020B0604020202020204" pitchFamily="34" charset="0"/>
                <a:cs typeface="Arial" panose="020B060402020202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fld id="{3B406555-91FE-4F2C-B289-054179A4C522}" type="slidenum">
              <a:rPr lang="en-US" smtClean="0"/>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902" y="6154621"/>
            <a:ext cx="1887231" cy="565379"/>
          </a:xfrm>
          <a:prstGeom prst="rect">
            <a:avLst/>
          </a:prstGeom>
        </p:spPr>
      </p:pic>
      <p:sp>
        <p:nvSpPr>
          <p:cNvPr id="3" name="Content Placeholder 2"/>
          <p:cNvSpPr>
            <a:spLocks noGrp="1"/>
          </p:cNvSpPr>
          <p:nvPr>
            <p:ph sz="quarter" idx="23"/>
          </p:nvPr>
        </p:nvSpPr>
        <p:spPr>
          <a:xfrm>
            <a:off x="152400" y="1420813"/>
            <a:ext cx="8842375" cy="3927475"/>
          </a:xfr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5400633"/>
      </p:ext>
    </p:extLst>
  </p:cSld>
  <p:clrMapOvr>
    <a:masterClrMapping/>
  </p:clrMapOvr>
  <p:extLst>
    <p:ext uri="{DCECCB84-F9BA-43D5-87BE-67443E8EF086}">
      <p15:sldGuideLst xmlns:p15="http://schemas.microsoft.com/office/powerpoint/2012/main">
        <p15:guide id="1" orient="horz" pos="216">
          <p15:clr>
            <a:srgbClr val="FBAE40"/>
          </p15:clr>
        </p15:guide>
        <p15:guide id="2" pos="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BD3C9A03-64C1-41D8-AFC4-5DC62ED49E9C}"/>
              </a:ext>
            </a:extLst>
          </p:cNvPr>
          <p:cNvSpPr>
            <a:spLocks noGrp="1"/>
          </p:cNvSpPr>
          <p:nvPr>
            <p:ph type="body" sz="quarter" idx="22"/>
          </p:nvPr>
        </p:nvSpPr>
        <p:spPr>
          <a:xfrm>
            <a:off x="71501" y="5697252"/>
            <a:ext cx="9001063" cy="495834"/>
          </a:xfrm>
        </p:spPr>
        <p:txBody>
          <a:bodyPr anchor="b" anchorCtr="0">
            <a:noAutofit/>
          </a:bodyPr>
          <a:lstStyle>
            <a:lvl1pPr marL="0" indent="0">
              <a:lnSpc>
                <a:spcPct val="90000"/>
              </a:lnSpc>
              <a:spcBef>
                <a:spcPts val="0"/>
              </a:spcBef>
              <a:spcAft>
                <a:spcPts val="600"/>
              </a:spcAft>
              <a:buNone/>
              <a:defRPr lang="en-US" sz="800" b="0" i="0" spc="0" smtClean="0">
                <a:solidFill>
                  <a:schemeClr val="tx1"/>
                </a:solidFill>
                <a:effectLst/>
                <a:latin typeface="Arial" panose="020B0604020202020204" pitchFamily="34" charset="0"/>
                <a:cs typeface="Arial" panose="020B0604020202020204" pitchFamily="34" charset="0"/>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a:p>
        </p:txBody>
      </p:sp>
      <p:cxnSp>
        <p:nvCxnSpPr>
          <p:cNvPr id="6" name="Straight Connector 5">
            <a:extLst>
              <a:ext uri="{FF2B5EF4-FFF2-40B4-BE49-F238E27FC236}">
                <a16:creationId xmlns:a16="http://schemas.microsoft.com/office/drawing/2014/main" id="{ACB0B400-8AFB-49B4-BCDB-EFB0F1BDF25A}"/>
              </a:ext>
            </a:extLst>
          </p:cNvPr>
          <p:cNvCxnSpPr>
            <a:cxnSpLocks/>
          </p:cNvCxnSpPr>
          <p:nvPr userDrawn="1"/>
        </p:nvCxnSpPr>
        <p:spPr>
          <a:xfrm flipH="1">
            <a:off x="71501"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081D3CB-30D3-4E5B-ADBC-119D9A4C80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7" y="6345324"/>
            <a:ext cx="1476164" cy="468052"/>
          </a:xfrm>
          <a:prstGeom prst="rect">
            <a:avLst/>
          </a:prstGeom>
        </p:spPr>
      </p:pic>
      <p:sp>
        <p:nvSpPr>
          <p:cNvPr id="4" name="Title 3">
            <a:extLst>
              <a:ext uri="{FF2B5EF4-FFF2-40B4-BE49-F238E27FC236}">
                <a16:creationId xmlns:a16="http://schemas.microsoft.com/office/drawing/2014/main" id="{211570AE-1D78-C44B-A6C4-D0975EDBC8DC}"/>
              </a:ext>
            </a:extLst>
          </p:cNvPr>
          <p:cNvSpPr>
            <a:spLocks noGrp="1"/>
          </p:cNvSpPr>
          <p:nvPr>
            <p:ph type="title"/>
          </p:nvPr>
        </p:nvSpPr>
        <p:spPr>
          <a:xfrm>
            <a:off x="156949" y="347449"/>
            <a:ext cx="8412480" cy="822960"/>
          </a:xfrm>
        </p:spPr>
        <p:txBody>
          <a:bodyPr>
            <a:normAutofit/>
          </a:bodyPr>
          <a:lstStyle>
            <a:lvl1pPr algn="l">
              <a:lnSpc>
                <a:spcPct val="100000"/>
              </a:lnSpc>
              <a:defRPr sz="1800" b="0" i="0" spc="0">
                <a:solidFill>
                  <a:srgbClr val="4C515A"/>
                </a:solidFill>
                <a:latin typeface="Georgia" panose="02040502050405020303" pitchFamily="18" charset="0"/>
              </a:defRPr>
            </a:lvl1pPr>
          </a:lstStyle>
          <a:p>
            <a:r>
              <a:rPr lang="en-US"/>
              <a:t>Click to edit Master title style</a:t>
            </a:r>
          </a:p>
        </p:txBody>
      </p:sp>
      <p:sp>
        <p:nvSpPr>
          <p:cNvPr id="10" name="TextBox 9">
            <a:extLst>
              <a:ext uri="{FF2B5EF4-FFF2-40B4-BE49-F238E27FC236}">
                <a16:creationId xmlns:a16="http://schemas.microsoft.com/office/drawing/2014/main" id="{2E94BB07-DDCC-E14B-B782-C1005EDED0FE}"/>
              </a:ext>
            </a:extLst>
          </p:cNvPr>
          <p:cNvSpPr txBox="1"/>
          <p:nvPr userDrawn="1"/>
        </p:nvSpPr>
        <p:spPr>
          <a:xfrm>
            <a:off x="2059536" y="6467712"/>
            <a:ext cx="6400800" cy="246221"/>
          </a:xfrm>
          <a:prstGeom prst="rect">
            <a:avLst/>
          </a:prstGeom>
          <a:noFill/>
        </p:spPr>
        <p:txBody>
          <a:bodyPr wrap="square" lIns="0" tIns="0" rIns="0" bIns="0" rtlCol="0" anchor="ctr" anchorCtr="0">
            <a:spAutoFit/>
          </a:bodyPr>
          <a:lstStyle/>
          <a:p>
            <a:r>
              <a:rPr lang="en-US" sz="800" b="0" i="0" spc="0">
                <a:solidFill>
                  <a:schemeClr val="tx1"/>
                </a:solidFill>
                <a:latin typeface="Arial" panose="020B0604020202020204" pitchFamily="34" charset="0"/>
                <a:cs typeface="Arial" panose="020B0604020202020204" pitchFamily="34" charset="0"/>
              </a:rPr>
              <a:t>Source: David C. Radley et al., </a:t>
            </a:r>
            <a:r>
              <a:rPr lang="en-US" sz="800" b="0" i="1" spc="0">
                <a:solidFill>
                  <a:schemeClr val="tx1"/>
                </a:solidFill>
                <a:latin typeface="Arial" panose="020B0604020202020204" pitchFamily="34" charset="0"/>
                <a:cs typeface="Arial" panose="020B0604020202020204" pitchFamily="34" charset="0"/>
              </a:rPr>
              <a:t>Achieving Racial and Ethnic Equity in U.S. Health Care: A Scorecard of State Performance </a:t>
            </a:r>
          </a:p>
          <a:p>
            <a:r>
              <a:rPr lang="en-US" sz="800" b="0" i="0" spc="0">
                <a:solidFill>
                  <a:schemeClr val="tx1"/>
                </a:solidFill>
                <a:latin typeface="Arial" panose="020B0604020202020204" pitchFamily="34" charset="0"/>
                <a:cs typeface="Arial" panose="020B0604020202020204" pitchFamily="34" charset="0"/>
              </a:rPr>
              <a:t>(Commonwealth Fund, Nov. 2021).</a:t>
            </a:r>
          </a:p>
        </p:txBody>
      </p:sp>
      <p:sp>
        <p:nvSpPr>
          <p:cNvPr id="8" name="Text Placeholder 7"/>
          <p:cNvSpPr>
            <a:spLocks noGrp="1"/>
          </p:cNvSpPr>
          <p:nvPr>
            <p:ph type="body" sz="quarter" idx="23"/>
          </p:nvPr>
        </p:nvSpPr>
        <p:spPr>
          <a:xfrm>
            <a:off x="477838" y="1136650"/>
            <a:ext cx="8316538" cy="4424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24" hasCustomPrompt="1"/>
          </p:nvPr>
        </p:nvSpPr>
        <p:spPr>
          <a:xfrm>
            <a:off x="7426094" y="3153"/>
            <a:ext cx="1713988" cy="298476"/>
          </a:xfrm>
        </p:spPr>
        <p:txBody>
          <a:bodyPr anchor="ctr">
            <a:noAutofit/>
          </a:bodyPr>
          <a:lstStyle>
            <a:lvl1pPr marL="0" indent="0" algn="r">
              <a:buNone/>
              <a:defRPr sz="1000" b="1">
                <a:solidFill>
                  <a:srgbClr val="4C515A"/>
                </a:solidFill>
                <a:latin typeface="Arial" panose="020B0604020202020204" pitchFamily="34" charset="0"/>
                <a:cs typeface="Arial" panose="020B060402020202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fld id="{3B406555-91FE-4F2C-B289-054179A4C522}" type="slidenum">
              <a:rPr lang="en-US" smtClean="0"/>
              <a:t>‹#›</a:t>
            </a:fld>
            <a:endParaRPr lang="en-US"/>
          </a:p>
        </p:txBody>
      </p:sp>
    </p:spTree>
    <p:extLst>
      <p:ext uri="{BB962C8B-B14F-4D97-AF65-F5344CB8AC3E}">
        <p14:creationId xmlns:p14="http://schemas.microsoft.com/office/powerpoint/2010/main" val="3450192222"/>
      </p:ext>
    </p:extLst>
  </p:cSld>
  <p:clrMapOvr>
    <a:masterClrMapping/>
  </p:clrMapOvr>
  <p:extLst>
    <p:ext uri="{DCECCB84-F9BA-43D5-87BE-67443E8EF086}">
      <p15:sldGuideLst xmlns:p15="http://schemas.microsoft.com/office/powerpoint/2012/main">
        <p15:guide id="1" orient="horz" pos="216" userDrawn="1">
          <p15:clr>
            <a:srgbClr val="FBAE40"/>
          </p15:clr>
        </p15:guide>
        <p15:guide id="2" pos="9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BD3C9A03-64C1-41D8-AFC4-5DC62ED49E9C}"/>
              </a:ext>
            </a:extLst>
          </p:cNvPr>
          <p:cNvSpPr>
            <a:spLocks noGrp="1"/>
          </p:cNvSpPr>
          <p:nvPr>
            <p:ph type="body" sz="quarter" idx="22"/>
          </p:nvPr>
        </p:nvSpPr>
        <p:spPr>
          <a:xfrm>
            <a:off x="71501" y="5697252"/>
            <a:ext cx="9001063" cy="495834"/>
          </a:xfrm>
        </p:spPr>
        <p:txBody>
          <a:bodyPr anchor="b" anchorCtr="0">
            <a:noAutofit/>
          </a:bodyPr>
          <a:lstStyle>
            <a:lvl1pPr marL="0" indent="0">
              <a:lnSpc>
                <a:spcPct val="90000"/>
              </a:lnSpc>
              <a:spcBef>
                <a:spcPts val="0"/>
              </a:spcBef>
              <a:spcAft>
                <a:spcPts val="600"/>
              </a:spcAft>
              <a:buNone/>
              <a:defRPr lang="en-US" sz="800" b="0" i="0" spc="0" smtClean="0">
                <a:solidFill>
                  <a:schemeClr val="tx1"/>
                </a:solidFill>
                <a:effectLst/>
                <a:latin typeface="Arial" panose="020B0604020202020204" pitchFamily="34" charset="0"/>
                <a:cs typeface="Arial" panose="020B0604020202020204" pitchFamily="34" charset="0"/>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a:p>
        </p:txBody>
      </p:sp>
      <p:pic>
        <p:nvPicPr>
          <p:cNvPr id="7" name="Picture 6">
            <a:extLst>
              <a:ext uri="{FF2B5EF4-FFF2-40B4-BE49-F238E27FC236}">
                <a16:creationId xmlns:a16="http://schemas.microsoft.com/office/drawing/2014/main" id="{C081D3CB-30D3-4E5B-ADBC-119D9A4C80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7" y="6345324"/>
            <a:ext cx="1476164" cy="468052"/>
          </a:xfrm>
          <a:prstGeom prst="rect">
            <a:avLst/>
          </a:prstGeom>
        </p:spPr>
      </p:pic>
      <p:sp>
        <p:nvSpPr>
          <p:cNvPr id="4" name="Title 3">
            <a:extLst>
              <a:ext uri="{FF2B5EF4-FFF2-40B4-BE49-F238E27FC236}">
                <a16:creationId xmlns:a16="http://schemas.microsoft.com/office/drawing/2014/main" id="{211570AE-1D78-C44B-A6C4-D0975EDBC8DC}"/>
              </a:ext>
            </a:extLst>
          </p:cNvPr>
          <p:cNvSpPr>
            <a:spLocks noGrp="1"/>
          </p:cNvSpPr>
          <p:nvPr>
            <p:ph type="title"/>
          </p:nvPr>
        </p:nvSpPr>
        <p:spPr>
          <a:xfrm>
            <a:off x="156949" y="347449"/>
            <a:ext cx="8412480" cy="822960"/>
          </a:xfrm>
        </p:spPr>
        <p:txBody>
          <a:bodyPr>
            <a:normAutofit/>
          </a:bodyPr>
          <a:lstStyle>
            <a:lvl1pPr algn="l">
              <a:lnSpc>
                <a:spcPct val="100000"/>
              </a:lnSpc>
              <a:defRPr sz="1800" b="0" i="0" spc="0">
                <a:solidFill>
                  <a:srgbClr val="4C515A"/>
                </a:solidFill>
                <a:latin typeface="Georgia" panose="02040502050405020303" pitchFamily="18" charset="0"/>
              </a:defRPr>
            </a:lvl1pPr>
          </a:lstStyle>
          <a:p>
            <a:r>
              <a:rPr lang="en-US"/>
              <a:t>Click to edit Master title style</a:t>
            </a:r>
          </a:p>
        </p:txBody>
      </p:sp>
      <p:sp>
        <p:nvSpPr>
          <p:cNvPr id="8" name="Text Placeholder 7"/>
          <p:cNvSpPr>
            <a:spLocks noGrp="1"/>
          </p:cNvSpPr>
          <p:nvPr>
            <p:ph type="body" sz="quarter" idx="23"/>
          </p:nvPr>
        </p:nvSpPr>
        <p:spPr>
          <a:xfrm>
            <a:off x="477838" y="1136650"/>
            <a:ext cx="8316538" cy="4424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24" hasCustomPrompt="1"/>
          </p:nvPr>
        </p:nvSpPr>
        <p:spPr>
          <a:xfrm>
            <a:off x="7426094" y="3153"/>
            <a:ext cx="1713988" cy="298476"/>
          </a:xfrm>
        </p:spPr>
        <p:txBody>
          <a:bodyPr anchor="ctr">
            <a:noAutofit/>
          </a:bodyPr>
          <a:lstStyle>
            <a:lvl1pPr marL="0" indent="0" algn="r">
              <a:buNone/>
              <a:defRPr sz="1000" b="1">
                <a:solidFill>
                  <a:srgbClr val="4C515A"/>
                </a:solidFill>
                <a:latin typeface="Arial" panose="020B0604020202020204" pitchFamily="34" charset="0"/>
                <a:cs typeface="Arial" panose="020B060402020202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fld id="{3B406555-91FE-4F2C-B289-054179A4C522}" type="slidenum">
              <a:rPr lang="en-US" smtClean="0"/>
              <a:t>‹#›</a:t>
            </a:fld>
            <a:endParaRPr lang="en-US"/>
          </a:p>
        </p:txBody>
      </p:sp>
    </p:spTree>
    <p:extLst>
      <p:ext uri="{BB962C8B-B14F-4D97-AF65-F5344CB8AC3E}">
        <p14:creationId xmlns:p14="http://schemas.microsoft.com/office/powerpoint/2010/main" val="476118057"/>
      </p:ext>
    </p:extLst>
  </p:cSld>
  <p:clrMapOvr>
    <a:masterClrMapping/>
  </p:clrMapOvr>
  <p:extLst>
    <p:ext uri="{DCECCB84-F9BA-43D5-87BE-67443E8EF086}">
      <p15:sldGuideLst xmlns:p15="http://schemas.microsoft.com/office/powerpoint/2012/main">
        <p15:guide id="1" orient="horz" pos="216">
          <p15:clr>
            <a:srgbClr val="FBAE40"/>
          </p15:clr>
        </p15:guide>
        <p15:guide id="2" pos="9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2A7DB-00AA-4B45-A271-52E23B3215EA}"/>
              </a:ext>
            </a:extLst>
          </p:cNvPr>
          <p:cNvSpPr/>
          <p:nvPr userDrawn="1"/>
        </p:nvSpPr>
        <p:spPr>
          <a:xfrm>
            <a:off x="0" y="0"/>
            <a:ext cx="9144000" cy="8229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Arial" panose="020B0604020202020204" pitchFamily="34" charset="0"/>
            </a:endParaRPr>
          </a:p>
        </p:txBody>
      </p:sp>
      <p:sp>
        <p:nvSpPr>
          <p:cNvPr id="3" name="Chart Placeholder 5">
            <a:extLst>
              <a:ext uri="{FF2B5EF4-FFF2-40B4-BE49-F238E27FC236}">
                <a16:creationId xmlns:a16="http://schemas.microsoft.com/office/drawing/2014/main" id="{1F9C27C3-804C-4F38-AD87-255F226C5766}"/>
              </a:ext>
            </a:extLst>
          </p:cNvPr>
          <p:cNvSpPr>
            <a:spLocks noGrp="1"/>
          </p:cNvSpPr>
          <p:nvPr>
            <p:ph type="chart" sz="quarter" idx="19"/>
          </p:nvPr>
        </p:nvSpPr>
        <p:spPr>
          <a:xfrm>
            <a:off x="71501" y="1259840"/>
            <a:ext cx="9000999" cy="4389000"/>
          </a:xfrm>
        </p:spPr>
        <p:txBody>
          <a:bodyPr>
            <a:normAutofit/>
          </a:bodyPr>
          <a:lstStyle>
            <a:lvl1pPr marL="0" indent="0">
              <a:buNone/>
              <a:defRPr sz="1300" b="0" i="0">
                <a:solidFill>
                  <a:schemeClr val="tx1"/>
                </a:solidFill>
                <a:latin typeface="Arial" panose="020B0604020202020204" pitchFamily="34" charset="0"/>
                <a:cs typeface="Arial" panose="020B0604020202020204" pitchFamily="34" charset="0"/>
              </a:defRPr>
            </a:lvl1pPr>
          </a:lstStyle>
          <a:p>
            <a:endParaRPr lang="en-US"/>
          </a:p>
        </p:txBody>
      </p:sp>
      <p:sp>
        <p:nvSpPr>
          <p:cNvPr id="5" name="Text Placeholder 9">
            <a:extLst>
              <a:ext uri="{FF2B5EF4-FFF2-40B4-BE49-F238E27FC236}">
                <a16:creationId xmlns:a16="http://schemas.microsoft.com/office/drawing/2014/main" id="{BD3C9A03-64C1-41D8-AFC4-5DC62ED49E9C}"/>
              </a:ext>
            </a:extLst>
          </p:cNvPr>
          <p:cNvSpPr>
            <a:spLocks noGrp="1"/>
          </p:cNvSpPr>
          <p:nvPr>
            <p:ph type="body" sz="quarter" idx="22"/>
          </p:nvPr>
        </p:nvSpPr>
        <p:spPr>
          <a:xfrm>
            <a:off x="71501" y="5697252"/>
            <a:ext cx="9001063" cy="495834"/>
          </a:xfrm>
        </p:spPr>
        <p:txBody>
          <a:bodyPr anchor="b" anchorCtr="0">
            <a:noAutofit/>
          </a:bodyPr>
          <a:lstStyle>
            <a:lvl1pPr marL="0" indent="0">
              <a:lnSpc>
                <a:spcPct val="90000"/>
              </a:lnSpc>
              <a:spcBef>
                <a:spcPts val="0"/>
              </a:spcBef>
              <a:spcAft>
                <a:spcPts val="600"/>
              </a:spcAft>
              <a:buNone/>
              <a:defRPr lang="en-US" sz="800" b="0" i="0" spc="0" smtClean="0">
                <a:solidFill>
                  <a:schemeClr val="tx1"/>
                </a:solidFill>
                <a:effectLst/>
                <a:latin typeface="Arial" panose="020B0604020202020204" pitchFamily="34" charset="0"/>
                <a:cs typeface="Arial" panose="020B0604020202020204" pitchFamily="34" charset="0"/>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a:p>
        </p:txBody>
      </p:sp>
      <p:cxnSp>
        <p:nvCxnSpPr>
          <p:cNvPr id="6" name="Straight Connector 5">
            <a:extLst>
              <a:ext uri="{FF2B5EF4-FFF2-40B4-BE49-F238E27FC236}">
                <a16:creationId xmlns:a16="http://schemas.microsoft.com/office/drawing/2014/main" id="{ACB0B400-8AFB-49B4-BCDB-EFB0F1BDF25A}"/>
              </a:ext>
            </a:extLst>
          </p:cNvPr>
          <p:cNvCxnSpPr>
            <a:cxnSpLocks/>
          </p:cNvCxnSpPr>
          <p:nvPr userDrawn="1"/>
        </p:nvCxnSpPr>
        <p:spPr>
          <a:xfrm flipH="1">
            <a:off x="71501"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081D3CB-30D3-4E5B-ADBC-119D9A4C80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7" y="6345324"/>
            <a:ext cx="1476164" cy="468052"/>
          </a:xfrm>
          <a:prstGeom prst="rect">
            <a:avLst/>
          </a:prstGeom>
        </p:spPr>
      </p:pic>
      <p:sp>
        <p:nvSpPr>
          <p:cNvPr id="4" name="Title 3">
            <a:extLst>
              <a:ext uri="{FF2B5EF4-FFF2-40B4-BE49-F238E27FC236}">
                <a16:creationId xmlns:a16="http://schemas.microsoft.com/office/drawing/2014/main" id="{211570AE-1D78-C44B-A6C4-D0975EDBC8DC}"/>
              </a:ext>
            </a:extLst>
          </p:cNvPr>
          <p:cNvSpPr>
            <a:spLocks noGrp="1"/>
          </p:cNvSpPr>
          <p:nvPr>
            <p:ph type="title"/>
          </p:nvPr>
        </p:nvSpPr>
        <p:spPr>
          <a:xfrm>
            <a:off x="111959" y="0"/>
            <a:ext cx="9000999" cy="822960"/>
          </a:xfrm>
        </p:spPr>
        <p:txBody>
          <a:bodyPr>
            <a:normAutofit/>
          </a:bodyPr>
          <a:lstStyle>
            <a:lvl1pPr algn="l">
              <a:lnSpc>
                <a:spcPct val="100000"/>
              </a:lnSpc>
              <a:defRPr sz="1800" b="0" i="0" spc="0">
                <a:solidFill>
                  <a:schemeClr val="bg1"/>
                </a:solidFill>
                <a:latin typeface="Georgia" panose="02040502050405020303" pitchFamily="18" charset="0"/>
              </a:defRPr>
            </a:lvl1pPr>
          </a:lstStyle>
          <a:p>
            <a:r>
              <a:rPr lang="en-US"/>
              <a:t>Click to edit Master title style</a:t>
            </a:r>
          </a:p>
        </p:txBody>
      </p:sp>
      <p:sp>
        <p:nvSpPr>
          <p:cNvPr id="10" name="TextBox 9">
            <a:extLst>
              <a:ext uri="{FF2B5EF4-FFF2-40B4-BE49-F238E27FC236}">
                <a16:creationId xmlns:a16="http://schemas.microsoft.com/office/drawing/2014/main" id="{2E94BB07-DDCC-E14B-B782-C1005EDED0FE}"/>
              </a:ext>
            </a:extLst>
          </p:cNvPr>
          <p:cNvSpPr txBox="1"/>
          <p:nvPr userDrawn="1"/>
        </p:nvSpPr>
        <p:spPr>
          <a:xfrm>
            <a:off x="2059536" y="6467712"/>
            <a:ext cx="6400800" cy="246221"/>
          </a:xfrm>
          <a:prstGeom prst="rect">
            <a:avLst/>
          </a:prstGeom>
          <a:noFill/>
        </p:spPr>
        <p:txBody>
          <a:bodyPr wrap="square" lIns="0" tIns="0" rIns="0" bIns="0" rtlCol="0" anchor="ctr" anchorCtr="0">
            <a:spAutoFit/>
          </a:bodyPr>
          <a:lstStyle/>
          <a:p>
            <a:r>
              <a:rPr lang="en-US" sz="800" b="0" i="0" spc="0">
                <a:solidFill>
                  <a:schemeClr val="tx1"/>
                </a:solidFill>
                <a:latin typeface="Arial" panose="020B0604020202020204" pitchFamily="34" charset="0"/>
                <a:cs typeface="Arial" panose="020B0604020202020204" pitchFamily="34" charset="0"/>
              </a:rPr>
              <a:t>Source: David C. Radley et al., </a:t>
            </a:r>
            <a:r>
              <a:rPr lang="en-US" sz="800" b="0" i="1" spc="0">
                <a:solidFill>
                  <a:schemeClr val="tx1"/>
                </a:solidFill>
                <a:latin typeface="Arial" panose="020B0604020202020204" pitchFamily="34" charset="0"/>
                <a:cs typeface="Arial" panose="020B0604020202020204" pitchFamily="34" charset="0"/>
              </a:rPr>
              <a:t>Achieving Racial and Ethnic Equity in U.S. Health Care: A Scorecard of State Performance </a:t>
            </a:r>
          </a:p>
          <a:p>
            <a:r>
              <a:rPr lang="en-US" sz="800" b="0" i="0" spc="0">
                <a:solidFill>
                  <a:schemeClr val="tx1"/>
                </a:solidFill>
                <a:latin typeface="Arial" panose="020B0604020202020204" pitchFamily="34" charset="0"/>
                <a:cs typeface="Arial" panose="020B0604020202020204" pitchFamily="34" charset="0"/>
              </a:rPr>
              <a:t>(Commonwealth Fund, Nov. 2021).</a:t>
            </a:r>
          </a:p>
        </p:txBody>
      </p:sp>
    </p:spTree>
    <p:extLst>
      <p:ext uri="{BB962C8B-B14F-4D97-AF65-F5344CB8AC3E}">
        <p14:creationId xmlns:p14="http://schemas.microsoft.com/office/powerpoint/2010/main" val="1189348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63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MWF Title Slide">
    <p:bg>
      <p:bgPr>
        <a:solidFill>
          <a:schemeClr val="tx2"/>
        </a:solidFill>
        <a:effectLst/>
      </p:bgPr>
    </p:bg>
    <p:spTree>
      <p:nvGrpSpPr>
        <p:cNvPr id="1" name=""/>
        <p:cNvGrpSpPr/>
        <p:nvPr/>
      </p:nvGrpSpPr>
      <p:grpSpPr>
        <a:xfrm>
          <a:off x="0" y="0"/>
          <a:ext cx="0" cy="0"/>
          <a:chOff x="0" y="0"/>
          <a:chExt cx="0" cy="0"/>
        </a:xfrm>
      </p:grpSpPr>
      <p:sp>
        <p:nvSpPr>
          <p:cNvPr id="42" name="Text Placeholder 41"/>
          <p:cNvSpPr>
            <a:spLocks noGrp="1"/>
          </p:cNvSpPr>
          <p:nvPr>
            <p:ph type="body" sz="quarter" idx="11" hasCustomPrompt="1"/>
          </p:nvPr>
        </p:nvSpPr>
        <p:spPr>
          <a:xfrm>
            <a:off x="652028" y="3747673"/>
            <a:ext cx="6116216" cy="924375"/>
          </a:xfrm>
        </p:spPr>
        <p:txBody>
          <a:bodyPr>
            <a:normAutofit/>
          </a:bodyPr>
          <a:lstStyle>
            <a:lvl1pPr marL="0" indent="0">
              <a:lnSpc>
                <a:spcPct val="100000"/>
              </a:lnSpc>
              <a:buNone/>
              <a:defRPr sz="1450" b="0" i="0" spc="0">
                <a:solidFill>
                  <a:schemeClr val="bg1"/>
                </a:solidFill>
                <a:latin typeface="Arial" panose="020B0604020202020204" pitchFamily="34" charset="0"/>
                <a:cs typeface="Arial" panose="020B0604020202020204" pitchFamily="34" charset="0"/>
              </a:defRPr>
            </a:lvl1pPr>
          </a:lstStyle>
          <a:p>
            <a:pPr lvl="0"/>
            <a:r>
              <a:rPr lang="en-US"/>
              <a:t>Insert additional sub text</a:t>
            </a:r>
          </a:p>
        </p:txBody>
      </p:sp>
      <p:sp>
        <p:nvSpPr>
          <p:cNvPr id="2" name="Title 1"/>
          <p:cNvSpPr>
            <a:spLocks noGrp="1"/>
          </p:cNvSpPr>
          <p:nvPr>
            <p:ph type="ctrTitle"/>
          </p:nvPr>
        </p:nvSpPr>
        <p:spPr>
          <a:xfrm>
            <a:off x="652028" y="589086"/>
            <a:ext cx="7772400" cy="2221708"/>
          </a:xfrm>
          <a:effectLst/>
        </p:spPr>
        <p:txBody>
          <a:bodyPr anchor="b">
            <a:normAutofit/>
          </a:bodyPr>
          <a:lstStyle>
            <a:lvl1pPr algn="l">
              <a:lnSpc>
                <a:spcPct val="100000"/>
              </a:lnSpc>
              <a:defRPr sz="4400" b="0" spc="0" baseline="0">
                <a:solidFill>
                  <a:schemeClr val="bg1"/>
                </a:solidFill>
                <a:effectLst/>
              </a:defRPr>
            </a:lvl1pPr>
          </a:lstStyle>
          <a:p>
            <a:r>
              <a:rPr lang="en-US"/>
              <a:t>Click to edit Master title style</a:t>
            </a:r>
          </a:p>
        </p:txBody>
      </p:sp>
      <p:sp>
        <p:nvSpPr>
          <p:cNvPr id="3" name="Subtitle 2"/>
          <p:cNvSpPr>
            <a:spLocks noGrp="1"/>
          </p:cNvSpPr>
          <p:nvPr>
            <p:ph type="subTitle" idx="1" hasCustomPrompt="1"/>
          </p:nvPr>
        </p:nvSpPr>
        <p:spPr>
          <a:xfrm>
            <a:off x="652028" y="2858972"/>
            <a:ext cx="7133854" cy="493860"/>
          </a:xfrm>
        </p:spPr>
        <p:txBody>
          <a:bodyPr>
            <a:normAutofit/>
          </a:bodyPr>
          <a:lstStyle>
            <a:lvl1pPr marL="0" indent="0" algn="l">
              <a:lnSpc>
                <a:spcPct val="100000"/>
              </a:lnSpc>
              <a:buNone/>
              <a:defRPr sz="2200" b="0" i="0" spc="0" baseline="0">
                <a:solidFill>
                  <a:schemeClr val="bg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sub text</a:t>
            </a:r>
          </a:p>
        </p:txBody>
      </p:sp>
      <p:sp>
        <p:nvSpPr>
          <p:cNvPr id="4" name="Rectangle 3"/>
          <p:cNvSpPr/>
          <p:nvPr/>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670583" y="3488270"/>
            <a:ext cx="25202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05C8B3B-4DD9-5741-BCAB-12583ECB5F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6900" y="5657292"/>
            <a:ext cx="2617952" cy="784686"/>
          </a:xfrm>
          <a:prstGeom prst="rect">
            <a:avLst/>
          </a:prstGeom>
        </p:spPr>
      </p:pic>
    </p:spTree>
    <p:extLst>
      <p:ext uri="{BB962C8B-B14F-4D97-AF65-F5344CB8AC3E}">
        <p14:creationId xmlns:p14="http://schemas.microsoft.com/office/powerpoint/2010/main" val="1835425796"/>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WMF Section 1 - Orange">
    <p:spTree>
      <p:nvGrpSpPr>
        <p:cNvPr id="1" name=""/>
        <p:cNvGrpSpPr/>
        <p:nvPr/>
      </p:nvGrpSpPr>
      <p:grpSpPr>
        <a:xfrm>
          <a:off x="0" y="0"/>
          <a:ext cx="0" cy="0"/>
          <a:chOff x="0" y="0"/>
          <a:chExt cx="0" cy="0"/>
        </a:xfrm>
      </p:grpSpPr>
      <p:sp>
        <p:nvSpPr>
          <p:cNvPr id="2" name="Rectangle 1"/>
          <p:cNvSpPr/>
          <p:nvPr/>
        </p:nvSpPr>
        <p:spPr>
          <a:xfrm>
            <a:off x="217054" y="1138"/>
            <a:ext cx="892848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0" y="0"/>
            <a:ext cx="217054" cy="68580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accent6">
                    <a:lumMod val="20000"/>
                    <a:lumOff val="80000"/>
                  </a:schemeClr>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0" spc="0" baseline="0">
                <a:solidFill>
                  <a:schemeClr val="bg1"/>
                </a:solidFill>
                <a:effectLst/>
              </a:defRPr>
            </a:lvl1pPr>
          </a:lstStyle>
          <a:p>
            <a:r>
              <a:rPr lang="en-US"/>
              <a:t>Click to edit master title style</a:t>
            </a:r>
          </a:p>
        </p:txBody>
      </p:sp>
      <p:sp>
        <p:nvSpPr>
          <p:cNvPr id="11"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lumMod val="20000"/>
                    <a:lumOff val="80000"/>
                  </a:schemeClr>
                </a:solidFill>
                <a:latin typeface="+mn-lt"/>
              </a:rPr>
              <a:pPr algn="r"/>
              <a:t>‹#›</a:t>
            </a:fld>
            <a:endParaRPr lang="en-US" sz="900">
              <a:solidFill>
                <a:schemeClr val="accent6">
                  <a:lumMod val="20000"/>
                  <a:lumOff val="80000"/>
                </a:schemeClr>
              </a:solidFill>
              <a:latin typeface="+mn-lt"/>
            </a:endParaRPr>
          </a:p>
        </p:txBody>
      </p:sp>
      <p:pic>
        <p:nvPicPr>
          <p:cNvPr id="12" name="Picture 11">
            <a:extLst>
              <a:ext uri="{FF2B5EF4-FFF2-40B4-BE49-F238E27FC236}">
                <a16:creationId xmlns:a16="http://schemas.microsoft.com/office/drawing/2014/main" id="{A7A80D43-816B-B140-86BC-E4736BC2D0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26378522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BC59A1-E86C-47EF-AC3F-13CD4E74E247}"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C61F1-A369-4C5B-9FD7-EDD101076897}" type="slidenum">
              <a:rPr lang="en-US" smtClean="0"/>
              <a:t>‹#›</a:t>
            </a:fld>
            <a:endParaRPr lang="en-US"/>
          </a:p>
        </p:txBody>
      </p:sp>
    </p:spTree>
    <p:extLst>
      <p:ext uri="{BB962C8B-B14F-4D97-AF65-F5344CB8AC3E}">
        <p14:creationId xmlns:p14="http://schemas.microsoft.com/office/powerpoint/2010/main" val="2445438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WMF Section 1 - Orange">
    <p:spTree>
      <p:nvGrpSpPr>
        <p:cNvPr id="1" name=""/>
        <p:cNvGrpSpPr/>
        <p:nvPr/>
      </p:nvGrpSpPr>
      <p:grpSpPr>
        <a:xfrm>
          <a:off x="0" y="0"/>
          <a:ext cx="0" cy="0"/>
          <a:chOff x="0" y="0"/>
          <a:chExt cx="0" cy="0"/>
        </a:xfrm>
      </p:grpSpPr>
      <p:sp>
        <p:nvSpPr>
          <p:cNvPr id="2" name="Rectangle 1"/>
          <p:cNvSpPr/>
          <p:nvPr/>
        </p:nvSpPr>
        <p:spPr>
          <a:xfrm>
            <a:off x="217054" y="1138"/>
            <a:ext cx="892848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0" y="0"/>
            <a:ext cx="217054" cy="6858000"/>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accent2">
                    <a:lumMod val="20000"/>
                    <a:lumOff val="80000"/>
                  </a:schemeClr>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0" spc="0" baseline="0">
                <a:solidFill>
                  <a:schemeClr val="bg1"/>
                </a:solidFill>
                <a:effectLst/>
              </a:defRPr>
            </a:lvl1pPr>
          </a:lstStyle>
          <a:p>
            <a:r>
              <a:rPr lang="en-US"/>
              <a:t>Click to edit master title style</a:t>
            </a:r>
          </a:p>
        </p:txBody>
      </p:sp>
      <p:sp>
        <p:nvSpPr>
          <p:cNvPr id="11"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lumMod val="20000"/>
                    <a:lumOff val="80000"/>
                  </a:schemeClr>
                </a:solidFill>
                <a:latin typeface="+mn-lt"/>
              </a:rPr>
              <a:pPr algn="r"/>
              <a:t>‹#›</a:t>
            </a:fld>
            <a:endParaRPr lang="en-US" sz="900">
              <a:solidFill>
                <a:schemeClr val="accent2">
                  <a:lumMod val="20000"/>
                  <a:lumOff val="80000"/>
                </a:schemeClr>
              </a:solidFill>
              <a:latin typeface="+mn-lt"/>
            </a:endParaRPr>
          </a:p>
        </p:txBody>
      </p:sp>
      <p:pic>
        <p:nvPicPr>
          <p:cNvPr id="12" name="Picture 11">
            <a:extLst>
              <a:ext uri="{FF2B5EF4-FFF2-40B4-BE49-F238E27FC236}">
                <a16:creationId xmlns:a16="http://schemas.microsoft.com/office/drawing/2014/main" id="{4A0011FC-5244-FB4E-8CAB-5308AC46B3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4159727102"/>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MWF Section 1 - Teal">
    <p:spTree>
      <p:nvGrpSpPr>
        <p:cNvPr id="1" name=""/>
        <p:cNvGrpSpPr/>
        <p:nvPr/>
      </p:nvGrpSpPr>
      <p:grpSpPr>
        <a:xfrm>
          <a:off x="0" y="0"/>
          <a:ext cx="0" cy="0"/>
          <a:chOff x="0" y="0"/>
          <a:chExt cx="0" cy="0"/>
        </a:xfrm>
      </p:grpSpPr>
      <p:sp>
        <p:nvSpPr>
          <p:cNvPr id="2" name="Rectangle 1"/>
          <p:cNvSpPr/>
          <p:nvPr/>
        </p:nvSpPr>
        <p:spPr>
          <a:xfrm>
            <a:off x="217054" y="0"/>
            <a:ext cx="892848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0" y="0"/>
            <a:ext cx="217054" cy="68580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0" spc="0" baseline="0">
                <a:solidFill>
                  <a:schemeClr val="bg1"/>
                </a:solidFill>
                <a:effectLst/>
              </a:defRPr>
            </a:lvl1pPr>
          </a:lstStyle>
          <a:p>
            <a:r>
              <a:rPr lang="en-US"/>
              <a:t>Click to edit master title style</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9"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bg2">
                    <a:lumMod val="40000"/>
                    <a:lumOff val="60000"/>
                  </a:schemeClr>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10"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lumMod val="20000"/>
                    <a:lumOff val="80000"/>
                  </a:schemeClr>
                </a:solidFill>
                <a:latin typeface="+mn-lt"/>
              </a:rPr>
              <a:pPr algn="r"/>
              <a:t>‹#›</a:t>
            </a:fld>
            <a:endParaRPr lang="en-US" sz="900">
              <a:solidFill>
                <a:schemeClr val="bg2">
                  <a:lumMod val="20000"/>
                  <a:lumOff val="80000"/>
                </a:schemeClr>
              </a:solidFill>
              <a:latin typeface="+mn-lt"/>
            </a:endParaRPr>
          </a:p>
        </p:txBody>
      </p:sp>
      <p:pic>
        <p:nvPicPr>
          <p:cNvPr id="11" name="Picture 10">
            <a:extLst>
              <a:ext uri="{FF2B5EF4-FFF2-40B4-BE49-F238E27FC236}">
                <a16:creationId xmlns:a16="http://schemas.microsoft.com/office/drawing/2014/main" id="{7AED6370-4F07-5D41-8CB0-5ED304C96E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794332339"/>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MWF Section 1 - Green">
    <p:spTree>
      <p:nvGrpSpPr>
        <p:cNvPr id="1" name=""/>
        <p:cNvGrpSpPr/>
        <p:nvPr/>
      </p:nvGrpSpPr>
      <p:grpSpPr>
        <a:xfrm>
          <a:off x="0" y="0"/>
          <a:ext cx="0" cy="0"/>
          <a:chOff x="0" y="0"/>
          <a:chExt cx="0" cy="0"/>
        </a:xfrm>
      </p:grpSpPr>
      <p:sp>
        <p:nvSpPr>
          <p:cNvPr id="2" name="Rectangle 1"/>
          <p:cNvSpPr/>
          <p:nvPr/>
        </p:nvSpPr>
        <p:spPr>
          <a:xfrm>
            <a:off x="217054" y="1138"/>
            <a:ext cx="892848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0" y="0"/>
            <a:ext cx="217054" cy="68580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accent4">
                    <a:lumMod val="40000"/>
                    <a:lumOff val="60000"/>
                  </a:schemeClr>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lumMod val="20000"/>
                    <a:lumOff val="80000"/>
                  </a:schemeClr>
                </a:solidFill>
                <a:latin typeface="+mn-lt"/>
              </a:rPr>
              <a:pPr algn="r"/>
              <a:t>‹#›</a:t>
            </a:fld>
            <a:endParaRPr lang="en-US" sz="900">
              <a:solidFill>
                <a:schemeClr val="accent4">
                  <a:lumMod val="20000"/>
                  <a:lumOff val="80000"/>
                </a:schemeClr>
              </a:solidFill>
              <a:latin typeface="+mn-lt"/>
            </a:endParaRPr>
          </a:p>
        </p:txBody>
      </p:sp>
      <p:pic>
        <p:nvPicPr>
          <p:cNvPr id="12" name="Picture 11">
            <a:extLst>
              <a:ext uri="{FF2B5EF4-FFF2-40B4-BE49-F238E27FC236}">
                <a16:creationId xmlns:a16="http://schemas.microsoft.com/office/drawing/2014/main" id="{7FE55082-BA53-1640-B33A-2AA9A294E7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993197319"/>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MWF Section 1 - Purple">
    <p:spTree>
      <p:nvGrpSpPr>
        <p:cNvPr id="1" name=""/>
        <p:cNvGrpSpPr/>
        <p:nvPr/>
      </p:nvGrpSpPr>
      <p:grpSpPr>
        <a:xfrm>
          <a:off x="0" y="0"/>
          <a:ext cx="0" cy="0"/>
          <a:chOff x="0" y="0"/>
          <a:chExt cx="0" cy="0"/>
        </a:xfrm>
      </p:grpSpPr>
      <p:sp>
        <p:nvSpPr>
          <p:cNvPr id="2" name="Rectangle 1"/>
          <p:cNvSpPr/>
          <p:nvPr/>
        </p:nvSpPr>
        <p:spPr>
          <a:xfrm>
            <a:off x="217054" y="1138"/>
            <a:ext cx="892848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0" y="0"/>
            <a:ext cx="217054" cy="6858000"/>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a:spLocks noGrp="1"/>
          </p:cNvSpPr>
          <p:nvPr>
            <p:ph type="subTitle" idx="1" hasCustomPrompt="1"/>
          </p:nvPr>
        </p:nvSpPr>
        <p:spPr>
          <a:xfrm>
            <a:off x="627434" y="1381535"/>
            <a:ext cx="7772399" cy="493860"/>
          </a:xfrm>
        </p:spPr>
        <p:txBody>
          <a:bodyPr anchor="b">
            <a:normAutofit/>
          </a:bodyPr>
          <a:lstStyle>
            <a:lvl1pPr marL="0" indent="0" algn="l">
              <a:lnSpc>
                <a:spcPct val="100000"/>
              </a:lnSpc>
              <a:buNone/>
              <a:defRPr sz="1300" b="1" spc="0" baseline="0">
                <a:solidFill>
                  <a:schemeClr val="accent6">
                    <a:lumMod val="20000"/>
                    <a:lumOff val="80000"/>
                  </a:schemeClr>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INSERT SECTION NUMBER</a:t>
            </a:r>
          </a:p>
        </p:txBody>
      </p:sp>
      <p:sp>
        <p:nvSpPr>
          <p:cNvPr id="44" name="Text Placeholder 43"/>
          <p:cNvSpPr>
            <a:spLocks noGrp="1"/>
          </p:cNvSpPr>
          <p:nvPr>
            <p:ph type="body" sz="quarter" idx="10" hasCustomPrompt="1"/>
          </p:nvPr>
        </p:nvSpPr>
        <p:spPr>
          <a:xfrm>
            <a:off x="627435" y="3270684"/>
            <a:ext cx="7772399" cy="914400"/>
          </a:xfrm>
        </p:spPr>
        <p:txBody>
          <a:bodyPr>
            <a:normAutofit/>
          </a:bodyPr>
          <a:lstStyle>
            <a:lvl1pPr marL="0" indent="0">
              <a:buNone/>
              <a:defRPr sz="1600" spc="0">
                <a:solidFill>
                  <a:schemeClr val="bg1"/>
                </a:solidFill>
              </a:defRPr>
            </a:lvl1pPr>
          </a:lstStyle>
          <a:p>
            <a:pPr lvl="0"/>
            <a:r>
              <a:rPr lang="en-US"/>
              <a:t>Insert sub text</a:t>
            </a:r>
          </a:p>
        </p:txBody>
      </p:sp>
      <p:sp>
        <p:nvSpPr>
          <p:cNvPr id="10" name="Title 1"/>
          <p:cNvSpPr>
            <a:spLocks noGrp="1"/>
          </p:cNvSpPr>
          <p:nvPr>
            <p:ph type="ctrTitle" hasCustomPrompt="1"/>
          </p:nvPr>
        </p:nvSpPr>
        <p:spPr>
          <a:xfrm>
            <a:off x="627435" y="1958976"/>
            <a:ext cx="7772400" cy="1310198"/>
          </a:xfrm>
          <a:effectLst/>
        </p:spPr>
        <p:txBody>
          <a:bodyPr anchor="t">
            <a:normAutofit/>
          </a:bodyPr>
          <a:lstStyle>
            <a:lvl1pPr algn="l">
              <a:lnSpc>
                <a:spcPct val="100000"/>
              </a:lnSpc>
              <a:defRPr sz="3900" b="1" spc="0" baseline="0">
                <a:solidFill>
                  <a:schemeClr val="bg1"/>
                </a:solidFill>
                <a:effectLst/>
              </a:defRPr>
            </a:lvl1pPr>
          </a:lstStyle>
          <a:p>
            <a:r>
              <a:rPr lang="en-US"/>
              <a:t>Click to edit master title style</a:t>
            </a:r>
          </a:p>
        </p:txBody>
      </p:sp>
      <p:sp>
        <p:nvSpPr>
          <p:cNvPr id="11"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lumMod val="20000"/>
                    <a:lumOff val="80000"/>
                  </a:schemeClr>
                </a:solidFill>
                <a:latin typeface="+mn-lt"/>
              </a:rPr>
              <a:pPr algn="r"/>
              <a:t>‹#›</a:t>
            </a:fld>
            <a:endParaRPr lang="en-US" sz="900">
              <a:solidFill>
                <a:schemeClr val="accent6">
                  <a:lumMod val="20000"/>
                  <a:lumOff val="80000"/>
                </a:schemeClr>
              </a:solidFill>
              <a:latin typeface="+mn-lt"/>
            </a:endParaRPr>
          </a:p>
        </p:txBody>
      </p:sp>
      <p:pic>
        <p:nvPicPr>
          <p:cNvPr id="13" name="Picture 12">
            <a:extLst>
              <a:ext uri="{FF2B5EF4-FFF2-40B4-BE49-F238E27FC236}">
                <a16:creationId xmlns:a16="http://schemas.microsoft.com/office/drawing/2014/main" id="{403EBB16-AD77-3240-83A3-2F85443BF9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26" t="12702" r="9131" b="32981"/>
          <a:stretch/>
        </p:blipFill>
        <p:spPr>
          <a:xfrm>
            <a:off x="627434" y="6183033"/>
            <a:ext cx="1379166" cy="413382"/>
          </a:xfrm>
          <a:prstGeom prst="rect">
            <a:avLst/>
          </a:prstGeom>
        </p:spPr>
      </p:pic>
    </p:spTree>
    <p:extLst>
      <p:ext uri="{BB962C8B-B14F-4D97-AF65-F5344CB8AC3E}">
        <p14:creationId xmlns:p14="http://schemas.microsoft.com/office/powerpoint/2010/main" val="2313435542"/>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9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solidFill>
                <a:latin typeface="+mn-lt"/>
              </a:rPr>
              <a:pPr algn="r"/>
              <a:t>‹#›</a:t>
            </a:fld>
            <a:endParaRPr lang="en-US" sz="900">
              <a:solidFill>
                <a:schemeClr val="accent1"/>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accent1"/>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1"/>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1"/>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1"/>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1"/>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3" name="Subtitle 2">
            <a:extLst>
              <a:ext uri="{FF2B5EF4-FFF2-40B4-BE49-F238E27FC236}">
                <a16:creationId xmlns:a16="http://schemas.microsoft.com/office/drawing/2014/main" id="{2FC242CE-3ADA-274B-B7EC-6EE11B3604C8}"/>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1"/>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2917792939"/>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0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solidFill>
                <a:latin typeface="+mn-lt"/>
              </a:rPr>
              <a:pPr algn="r"/>
              <a:t>‹#›</a:t>
            </a:fld>
            <a:endParaRPr lang="en-US" sz="900">
              <a:solidFill>
                <a:schemeClr val="accent1"/>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accent1"/>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1"/>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1"/>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1"/>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1"/>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accent1"/>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1"/>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1"/>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1"/>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1"/>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1"/>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1848445299"/>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5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solidFill>
                <a:latin typeface="+mn-lt"/>
              </a:rPr>
              <a:pPr algn="r"/>
              <a:t>‹#›</a:t>
            </a:fld>
            <a:endParaRPr lang="en-US" sz="900">
              <a:solidFill>
                <a:schemeClr val="accent1"/>
              </a:solidFill>
              <a:latin typeface="+mn-lt"/>
            </a:endParaRPr>
          </a:p>
        </p:txBody>
      </p:sp>
      <p:sp>
        <p:nvSpPr>
          <p:cNvPr id="15"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6980"/>
            <a:ext cx="4114800" cy="4206240"/>
          </a:xfrm>
        </p:spPr>
        <p:txBody>
          <a:bodyPr>
            <a:normAutofit/>
          </a:bodyPr>
          <a:lstStyle>
            <a:lvl1pPr marL="171446" indent="-171446">
              <a:lnSpc>
                <a:spcPct val="100000"/>
              </a:lnSpc>
              <a:spcBef>
                <a:spcPts val="800"/>
              </a:spcBef>
              <a:spcAft>
                <a:spcPts val="600"/>
              </a:spcAft>
              <a:buClr>
                <a:schemeClr val="accent1"/>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1"/>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1"/>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1"/>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1"/>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0" name="Subtitle 2">
            <a:extLst>
              <a:ext uri="{FF2B5EF4-FFF2-40B4-BE49-F238E27FC236}">
                <a16:creationId xmlns:a16="http://schemas.microsoft.com/office/drawing/2014/main" id="{0E19C3FB-6A24-4A42-B3F0-658F934A22EA}"/>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1"/>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8" name="Picture Placeholder 4">
            <a:extLst>
              <a:ext uri="{FF2B5EF4-FFF2-40B4-BE49-F238E27FC236}">
                <a16:creationId xmlns:a16="http://schemas.microsoft.com/office/drawing/2014/main" id="{0457CB10-3AAD-1643-822D-DAB0F074EB02}"/>
              </a:ext>
            </a:extLst>
          </p:cNvPr>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accent1"/>
                </a:solidFill>
              </a:defRPr>
            </a:lvl1pPr>
          </a:lstStyle>
          <a:p>
            <a:r>
              <a:rPr lang="en-US"/>
              <a:t>Click icon to add picture</a:t>
            </a:r>
          </a:p>
        </p:txBody>
      </p:sp>
    </p:spTree>
    <p:extLst>
      <p:ext uri="{BB962C8B-B14F-4D97-AF65-F5344CB8AC3E}">
        <p14:creationId xmlns:p14="http://schemas.microsoft.com/office/powerpoint/2010/main" val="2742105306"/>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21705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1"/>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3" name="Chart Placeholder 5">
            <a:extLst>
              <a:ext uri="{FF2B5EF4-FFF2-40B4-BE49-F238E27FC236}">
                <a16:creationId xmlns:a16="http://schemas.microsoft.com/office/drawing/2014/main" id="{E766F770-AA11-EE42-826D-70B5AD2C240D}"/>
              </a:ext>
            </a:extLst>
          </p:cNvPr>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
        <p:nvSpPr>
          <p:cNvPr id="15" name="Slide Number Placeholder 5">
            <a:extLst>
              <a:ext uri="{FF2B5EF4-FFF2-40B4-BE49-F238E27FC236}">
                <a16:creationId xmlns:a16="http://schemas.microsoft.com/office/drawing/2014/main" id="{9A80C94D-DB55-5E49-B2B4-5E8C448A5FF1}"/>
              </a:ext>
            </a:extLst>
          </p:cNvPr>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1"/>
                </a:solidFill>
                <a:latin typeface="+mn-lt"/>
              </a:rPr>
              <a:pPr algn="r"/>
              <a:t>‹#›</a:t>
            </a:fld>
            <a:endParaRPr lang="en-US" sz="900">
              <a:solidFill>
                <a:schemeClr val="accent1"/>
              </a:solidFill>
              <a:latin typeface="+mn-lt"/>
            </a:endParaRPr>
          </a:p>
        </p:txBody>
      </p:sp>
    </p:spTree>
    <p:extLst>
      <p:ext uri="{BB962C8B-B14F-4D97-AF65-F5344CB8AC3E}">
        <p14:creationId xmlns:p14="http://schemas.microsoft.com/office/powerpoint/2010/main" val="2051958650"/>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0" name="Title 1"/>
          <p:cNvSpPr>
            <a:spLocks noGrp="1"/>
          </p:cNvSpPr>
          <p:nvPr>
            <p:ph type="ctrTitle"/>
          </p:nvPr>
        </p:nvSpPr>
        <p:spPr>
          <a:xfrm>
            <a:off x="627434" y="514555"/>
            <a:ext cx="7919047" cy="731520"/>
          </a:xfrm>
          <a:effectLst/>
        </p:spPr>
        <p:txBody>
          <a:bodyPr anchor="t">
            <a:no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2"/>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2"/>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2"/>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2"/>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CC903193-A631-D548-92ED-50472F788CE3}"/>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2622593096"/>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2"/>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2"/>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2"/>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2"/>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2"/>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2"/>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2"/>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2"/>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3741526437"/>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BC59A1-E86C-47EF-AC3F-13CD4E74E247}"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C61F1-A369-4C5B-9FD7-EDD101076897}" type="slidenum">
              <a:rPr lang="en-US" smtClean="0"/>
              <a:t>‹#›</a:t>
            </a:fld>
            <a:endParaRPr lang="en-US"/>
          </a:p>
        </p:txBody>
      </p:sp>
    </p:spTree>
    <p:extLst>
      <p:ext uri="{BB962C8B-B14F-4D97-AF65-F5344CB8AC3E}">
        <p14:creationId xmlns:p14="http://schemas.microsoft.com/office/powerpoint/2010/main" val="3647551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_CMWF Text White+Blue">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9" name="Subtitle 2"/>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sp>
        <p:nvSpPr>
          <p:cNvPr id="11" name="Picture Placeholder 4"/>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accent2"/>
                </a:solidFill>
              </a:defRPr>
            </a:lvl1pPr>
          </a:lstStyle>
          <a:p>
            <a:r>
              <a:rPr lang="en-US"/>
              <a:t>Click icon to add picture</a:t>
            </a: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E7B3434-59E7-0940-BBC4-3F02ED0C8847}"/>
              </a:ext>
            </a:extLst>
          </p:cNvPr>
          <p:cNvSpPr>
            <a:spLocks noGrp="1"/>
          </p:cNvSpPr>
          <p:nvPr>
            <p:ph type="body" sz="quarter" idx="16"/>
          </p:nvPr>
        </p:nvSpPr>
        <p:spPr>
          <a:xfrm>
            <a:off x="627433" y="1828800"/>
            <a:ext cx="4114800" cy="4207882"/>
          </a:xfrm>
        </p:spPr>
        <p:txBody>
          <a:bodyPr>
            <a:normAutofit/>
          </a:bodyPr>
          <a:lstStyle>
            <a:lvl1pPr marL="171446" indent="-171446">
              <a:lnSpc>
                <a:spcPct val="100000"/>
              </a:lnSpc>
              <a:spcBef>
                <a:spcPts val="800"/>
              </a:spcBef>
              <a:spcAft>
                <a:spcPts val="600"/>
              </a:spcAft>
              <a:buClr>
                <a:schemeClr val="accent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2"/>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2"/>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2"/>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2"/>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DF935281-EB94-054E-A0C4-625FAB8EED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Tree>
    <p:extLst>
      <p:ext uri="{BB962C8B-B14F-4D97-AF65-F5344CB8AC3E}">
        <p14:creationId xmlns:p14="http://schemas.microsoft.com/office/powerpoint/2010/main" val="188453674"/>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MWF Graph - Orange">
    <p:bg>
      <p:bgPr>
        <a:solidFill>
          <a:schemeClr val="bg1"/>
        </a:solidFill>
        <a:effectLst/>
      </p:bgPr>
    </p:bg>
    <p:spTree>
      <p:nvGrpSpPr>
        <p:cNvPr id="1" name=""/>
        <p:cNvGrpSpPr/>
        <p:nvPr/>
      </p:nvGrpSpPr>
      <p:grpSpPr>
        <a:xfrm>
          <a:off x="0" y="0"/>
          <a:ext cx="0" cy="0"/>
          <a:chOff x="0" y="0"/>
          <a:chExt cx="0" cy="0"/>
        </a:xfrm>
      </p:grpSpPr>
      <p:sp>
        <p:nvSpPr>
          <p:cNvPr id="57" name="Chart Placeholder 5"/>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
        <p:nvSpPr>
          <p:cNvPr id="3" name="Rectangle 2"/>
          <p:cNvSpPr/>
          <p:nvPr/>
        </p:nvSpPr>
        <p:spPr>
          <a:xfrm>
            <a:off x="0" y="0"/>
            <a:ext cx="21705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2"/>
                </a:solidFill>
                <a:latin typeface="+mn-lt"/>
              </a:rPr>
              <a:pPr algn="r"/>
              <a:t>‹#›</a:t>
            </a:fld>
            <a:endParaRPr lang="en-US" sz="900">
              <a:solidFill>
                <a:schemeClr val="accent2"/>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2640570138"/>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5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solidFill>
                <a:latin typeface="+mn-lt"/>
              </a:rPr>
              <a:pPr algn="r"/>
              <a:t>‹#›</a:t>
            </a:fld>
            <a:endParaRPr lang="en-US" sz="900">
              <a:solidFill>
                <a:schemeClr val="accent6"/>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accent6"/>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6"/>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6"/>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6"/>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6"/>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3" name="Subtitle 2">
            <a:extLst>
              <a:ext uri="{FF2B5EF4-FFF2-40B4-BE49-F238E27FC236}">
                <a16:creationId xmlns:a16="http://schemas.microsoft.com/office/drawing/2014/main" id="{2FC242CE-3ADA-274B-B7EC-6EE11B3604C8}"/>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6"/>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2520191826"/>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7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bg2"/>
              </a:buClr>
              <a:buFont typeface="System Font Regular"/>
              <a:buChar char="−"/>
              <a:defRPr sz="1400">
                <a:solidFill>
                  <a:schemeClr val="tx1"/>
                </a:solidFill>
              </a:defRPr>
            </a:lvl2pPr>
            <a:lvl3pPr marL="515925" indent="-171446">
              <a:lnSpc>
                <a:spcPct val="100000"/>
              </a:lnSpc>
              <a:spcBef>
                <a:spcPts val="800"/>
              </a:spcBef>
              <a:spcAft>
                <a:spcPts val="600"/>
              </a:spcAft>
              <a:buClr>
                <a:schemeClr val="bg2"/>
              </a:buClr>
              <a:buFont typeface="System Font Regular"/>
              <a:buChar char="−"/>
              <a:defRPr sz="1200">
                <a:solidFill>
                  <a:schemeClr val="tx1"/>
                </a:solidFill>
              </a:defRPr>
            </a:lvl3pPr>
            <a:lvl4pPr marL="687371" indent="-171446">
              <a:lnSpc>
                <a:spcPct val="100000"/>
              </a:lnSpc>
              <a:spcBef>
                <a:spcPts val="800"/>
              </a:spcBef>
              <a:spcAft>
                <a:spcPts val="600"/>
              </a:spcAft>
              <a:buClr>
                <a:schemeClr val="bg2"/>
              </a:buClr>
              <a:buFont typeface="System Font Regular"/>
              <a:buChar char="−"/>
              <a:defRPr sz="1200">
                <a:solidFill>
                  <a:schemeClr val="tx1"/>
                </a:solidFill>
              </a:defRPr>
            </a:lvl4pPr>
            <a:lvl5pPr marL="858817" indent="-171446">
              <a:lnSpc>
                <a:spcPct val="100000"/>
              </a:lnSpc>
              <a:spcBef>
                <a:spcPts val="800"/>
              </a:spcBef>
              <a:spcAft>
                <a:spcPts val="600"/>
              </a:spcAft>
              <a:buClr>
                <a:schemeClr val="bg2"/>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bg2"/>
              </a:buClr>
              <a:buFont typeface="System Font Regular"/>
              <a:buChar char="−"/>
              <a:defRPr sz="1400">
                <a:solidFill>
                  <a:schemeClr val="tx1"/>
                </a:solidFill>
              </a:defRPr>
            </a:lvl2pPr>
            <a:lvl3pPr marL="515925" indent="-171446">
              <a:lnSpc>
                <a:spcPct val="100000"/>
              </a:lnSpc>
              <a:spcBef>
                <a:spcPts val="800"/>
              </a:spcBef>
              <a:spcAft>
                <a:spcPts val="600"/>
              </a:spcAft>
              <a:buClr>
                <a:schemeClr val="bg2"/>
              </a:buClr>
              <a:buFont typeface="System Font Regular"/>
              <a:buChar char="−"/>
              <a:defRPr sz="1200">
                <a:solidFill>
                  <a:schemeClr val="tx1"/>
                </a:solidFill>
              </a:defRPr>
            </a:lvl3pPr>
            <a:lvl4pPr marL="687371" indent="-171446">
              <a:lnSpc>
                <a:spcPct val="100000"/>
              </a:lnSpc>
              <a:spcBef>
                <a:spcPts val="800"/>
              </a:spcBef>
              <a:spcAft>
                <a:spcPts val="600"/>
              </a:spcAft>
              <a:buClr>
                <a:schemeClr val="bg2"/>
              </a:buClr>
              <a:buFont typeface="System Font Regular"/>
              <a:buChar char="−"/>
              <a:defRPr sz="1200">
                <a:solidFill>
                  <a:schemeClr val="tx1"/>
                </a:solidFill>
              </a:defRPr>
            </a:lvl4pPr>
            <a:lvl5pPr marL="858817" indent="-171446">
              <a:lnSpc>
                <a:spcPct val="100000"/>
              </a:lnSpc>
              <a:spcBef>
                <a:spcPts val="800"/>
              </a:spcBef>
              <a:spcAft>
                <a:spcPts val="600"/>
              </a:spcAft>
              <a:buClr>
                <a:schemeClr val="bg2"/>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bg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2956302470"/>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5"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6978"/>
            <a:ext cx="4114800" cy="4206241"/>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bg2"/>
              </a:buClr>
              <a:buFont typeface="System Font Regular"/>
              <a:buChar char="−"/>
              <a:defRPr sz="1400">
                <a:solidFill>
                  <a:schemeClr val="tx1"/>
                </a:solidFill>
              </a:defRPr>
            </a:lvl2pPr>
            <a:lvl3pPr marL="515925" indent="-171446">
              <a:lnSpc>
                <a:spcPct val="100000"/>
              </a:lnSpc>
              <a:spcBef>
                <a:spcPts val="800"/>
              </a:spcBef>
              <a:spcAft>
                <a:spcPts val="600"/>
              </a:spcAft>
              <a:buClr>
                <a:schemeClr val="bg2"/>
              </a:buClr>
              <a:buFont typeface="System Font Regular"/>
              <a:buChar char="−"/>
              <a:defRPr sz="1200">
                <a:solidFill>
                  <a:schemeClr val="tx1"/>
                </a:solidFill>
              </a:defRPr>
            </a:lvl3pPr>
            <a:lvl4pPr marL="687371" indent="-171446">
              <a:lnSpc>
                <a:spcPct val="100000"/>
              </a:lnSpc>
              <a:spcBef>
                <a:spcPts val="800"/>
              </a:spcBef>
              <a:spcAft>
                <a:spcPts val="600"/>
              </a:spcAft>
              <a:buClr>
                <a:schemeClr val="bg2"/>
              </a:buClr>
              <a:buFont typeface="System Font Regular"/>
              <a:buChar char="−"/>
              <a:defRPr sz="1200">
                <a:solidFill>
                  <a:schemeClr val="tx1"/>
                </a:solidFill>
              </a:defRPr>
            </a:lvl4pPr>
            <a:lvl5pPr marL="858817" indent="-171446">
              <a:lnSpc>
                <a:spcPct val="100000"/>
              </a:lnSpc>
              <a:spcBef>
                <a:spcPts val="800"/>
              </a:spcBef>
              <a:spcAft>
                <a:spcPts val="600"/>
              </a:spcAft>
              <a:buClr>
                <a:schemeClr val="bg2"/>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0" name="Subtitle 2">
            <a:extLst>
              <a:ext uri="{FF2B5EF4-FFF2-40B4-BE49-F238E27FC236}">
                <a16:creationId xmlns:a16="http://schemas.microsoft.com/office/drawing/2014/main" id="{0E19C3FB-6A24-4A42-B3F0-658F934A22EA}"/>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bg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6" name="Picture Placeholder 4">
            <a:extLst>
              <a:ext uri="{FF2B5EF4-FFF2-40B4-BE49-F238E27FC236}">
                <a16:creationId xmlns:a16="http://schemas.microsoft.com/office/drawing/2014/main" id="{8272BB8B-624A-4C45-B901-FBCED4B14A6C}"/>
              </a:ext>
            </a:extLst>
          </p:cNvPr>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bg2"/>
                </a:solidFill>
              </a:defRPr>
            </a:lvl1pPr>
          </a:lstStyle>
          <a:p>
            <a:r>
              <a:rPr lang="en-US"/>
              <a:t>Click icon to add picture</a:t>
            </a:r>
          </a:p>
        </p:txBody>
      </p:sp>
    </p:spTree>
    <p:extLst>
      <p:ext uri="{BB962C8B-B14F-4D97-AF65-F5344CB8AC3E}">
        <p14:creationId xmlns:p14="http://schemas.microsoft.com/office/powerpoint/2010/main" val="3690713022"/>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Slide Number Placeholder 5"/>
          <p:cNvSpPr txBox="1">
            <a:spLocks/>
          </p:cNvSpPr>
          <p:nvPr/>
        </p:nvSpPr>
        <p:spPr>
          <a:xfrm>
            <a:off x="8480962" y="6288656"/>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8304"/>
            <a:ext cx="7919047" cy="246930"/>
          </a:xfrm>
        </p:spPr>
        <p:txBody>
          <a:bodyPr anchor="b">
            <a:normAutofit/>
          </a:bodyPr>
          <a:lstStyle>
            <a:lvl1pPr marL="0" indent="0" algn="l">
              <a:lnSpc>
                <a:spcPct val="100000"/>
              </a:lnSpc>
              <a:buNone/>
              <a:defRPr sz="1200" b="1" spc="0" baseline="0">
                <a:solidFill>
                  <a:schemeClr val="bg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3" name="Chart Placeholder 5">
            <a:extLst>
              <a:ext uri="{FF2B5EF4-FFF2-40B4-BE49-F238E27FC236}">
                <a16:creationId xmlns:a16="http://schemas.microsoft.com/office/drawing/2014/main" id="{60BDA4A3-F221-914D-BFF9-03E27D314E89}"/>
              </a:ext>
            </a:extLst>
          </p:cNvPr>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Tree>
    <p:extLst>
      <p:ext uri="{BB962C8B-B14F-4D97-AF65-F5344CB8AC3E}">
        <p14:creationId xmlns:p14="http://schemas.microsoft.com/office/powerpoint/2010/main" val="3068494618"/>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a:solidFill>
                <a:schemeClr val="accent4"/>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accent4"/>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4"/>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4"/>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4"/>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4"/>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CC903193-A631-D548-92ED-50472F788CE3}"/>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4"/>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875185977"/>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8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a:solidFill>
                <a:schemeClr val="accent4"/>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accent4"/>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4"/>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4"/>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4"/>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4"/>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accent4"/>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4"/>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4"/>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4"/>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4"/>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4"/>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1728788375"/>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a:solidFill>
                <a:schemeClr val="accent4"/>
              </a:solidFill>
              <a:latin typeface="+mn-lt"/>
            </a:endParaRPr>
          </a:p>
        </p:txBody>
      </p:sp>
      <p:sp>
        <p:nvSpPr>
          <p:cNvPr id="15"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6980"/>
            <a:ext cx="4114800" cy="4206240"/>
          </a:xfrm>
        </p:spPr>
        <p:txBody>
          <a:bodyPr>
            <a:normAutofit/>
          </a:bodyPr>
          <a:lstStyle>
            <a:lvl1pPr marL="171446" indent="-171446">
              <a:lnSpc>
                <a:spcPct val="100000"/>
              </a:lnSpc>
              <a:spcBef>
                <a:spcPts val="800"/>
              </a:spcBef>
              <a:spcAft>
                <a:spcPts val="600"/>
              </a:spcAft>
              <a:buClr>
                <a:schemeClr val="accent4"/>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4"/>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4"/>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4"/>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4"/>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0" name="Subtitle 2">
            <a:extLst>
              <a:ext uri="{FF2B5EF4-FFF2-40B4-BE49-F238E27FC236}">
                <a16:creationId xmlns:a16="http://schemas.microsoft.com/office/drawing/2014/main" id="{0E19C3FB-6A24-4A42-B3F0-658F934A22EA}"/>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4"/>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6" name="Picture Placeholder 4">
            <a:extLst>
              <a:ext uri="{FF2B5EF4-FFF2-40B4-BE49-F238E27FC236}">
                <a16:creationId xmlns:a16="http://schemas.microsoft.com/office/drawing/2014/main" id="{7374C714-767A-8D45-96AF-F0D193DA9C08}"/>
              </a:ext>
            </a:extLst>
          </p:cNvPr>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accent4"/>
                </a:solidFill>
              </a:defRPr>
            </a:lvl1pPr>
          </a:lstStyle>
          <a:p>
            <a:r>
              <a:rPr lang="en-US"/>
              <a:t>Click icon to add picture</a:t>
            </a:r>
          </a:p>
        </p:txBody>
      </p:sp>
    </p:spTree>
    <p:extLst>
      <p:ext uri="{BB962C8B-B14F-4D97-AF65-F5344CB8AC3E}">
        <p14:creationId xmlns:p14="http://schemas.microsoft.com/office/powerpoint/2010/main" val="3297069481"/>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217054"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Slide Number Placeholder 5"/>
          <p:cNvSpPr txBox="1">
            <a:spLocks/>
          </p:cNvSpPr>
          <p:nvPr/>
        </p:nvSpPr>
        <p:spPr>
          <a:xfrm>
            <a:off x="8480962" y="6288656"/>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a:solidFill>
                <a:schemeClr val="accent4"/>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8304"/>
            <a:ext cx="7919047" cy="246930"/>
          </a:xfrm>
        </p:spPr>
        <p:txBody>
          <a:bodyPr anchor="b">
            <a:normAutofit/>
          </a:bodyPr>
          <a:lstStyle>
            <a:lvl1pPr marL="0" indent="0" algn="l">
              <a:lnSpc>
                <a:spcPct val="100000"/>
              </a:lnSpc>
              <a:buNone/>
              <a:defRPr sz="1200" b="1" spc="0" baseline="0">
                <a:solidFill>
                  <a:schemeClr val="accent4"/>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3" name="Chart Placeholder 5">
            <a:extLst>
              <a:ext uri="{FF2B5EF4-FFF2-40B4-BE49-F238E27FC236}">
                <a16:creationId xmlns:a16="http://schemas.microsoft.com/office/drawing/2014/main" id="{CF209F0E-A49E-434E-A261-373A60B7566B}"/>
              </a:ext>
            </a:extLst>
          </p:cNvPr>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Tree>
    <p:extLst>
      <p:ext uri="{BB962C8B-B14F-4D97-AF65-F5344CB8AC3E}">
        <p14:creationId xmlns:p14="http://schemas.microsoft.com/office/powerpoint/2010/main" val="202541691"/>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BC59A1-E86C-47EF-AC3F-13CD4E74E247}"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C61F1-A369-4C5B-9FD7-EDD101076897}" type="slidenum">
              <a:rPr lang="en-US" smtClean="0"/>
              <a:t>‹#›</a:t>
            </a:fld>
            <a:endParaRPr lang="en-US"/>
          </a:p>
        </p:txBody>
      </p:sp>
    </p:spTree>
    <p:extLst>
      <p:ext uri="{BB962C8B-B14F-4D97-AF65-F5344CB8AC3E}">
        <p14:creationId xmlns:p14="http://schemas.microsoft.com/office/powerpoint/2010/main" val="8560107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6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solidFill>
                <a:latin typeface="+mn-lt"/>
              </a:rPr>
              <a:pPr algn="r"/>
              <a:t>‹#›</a:t>
            </a:fld>
            <a:endParaRPr lang="en-US" sz="900">
              <a:solidFill>
                <a:schemeClr val="accent6"/>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465C384A-94FD-D54E-AAC2-7D9F78EB9AD0}"/>
              </a:ext>
            </a:extLst>
          </p:cNvPr>
          <p:cNvSpPr>
            <a:spLocks noGrp="1"/>
          </p:cNvSpPr>
          <p:nvPr>
            <p:ph type="body" sz="quarter" idx="16"/>
          </p:nvPr>
        </p:nvSpPr>
        <p:spPr>
          <a:xfrm>
            <a:off x="627435" y="1828800"/>
            <a:ext cx="3834782" cy="4207882"/>
          </a:xfrm>
        </p:spPr>
        <p:txBody>
          <a:bodyPr>
            <a:normAutofit/>
          </a:bodyPr>
          <a:lstStyle>
            <a:lvl1pPr marL="171446" indent="-171446">
              <a:lnSpc>
                <a:spcPct val="100000"/>
              </a:lnSpc>
              <a:spcBef>
                <a:spcPts val="800"/>
              </a:spcBef>
              <a:spcAft>
                <a:spcPts val="600"/>
              </a:spcAft>
              <a:buClr>
                <a:schemeClr val="accent6"/>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6"/>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6"/>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6"/>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6"/>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D593D086-6531-3545-ABB7-6290BEADD8AA}"/>
              </a:ext>
            </a:extLst>
          </p:cNvPr>
          <p:cNvSpPr>
            <a:spLocks noGrp="1"/>
          </p:cNvSpPr>
          <p:nvPr>
            <p:ph type="body" sz="quarter" idx="17"/>
          </p:nvPr>
        </p:nvSpPr>
        <p:spPr>
          <a:xfrm>
            <a:off x="4711699" y="1828800"/>
            <a:ext cx="3834782" cy="4207882"/>
          </a:xfrm>
        </p:spPr>
        <p:txBody>
          <a:bodyPr>
            <a:normAutofit/>
          </a:bodyPr>
          <a:lstStyle>
            <a:lvl1pPr marL="171446" indent="-171446">
              <a:lnSpc>
                <a:spcPct val="100000"/>
              </a:lnSpc>
              <a:spcBef>
                <a:spcPts val="800"/>
              </a:spcBef>
              <a:spcAft>
                <a:spcPts val="600"/>
              </a:spcAft>
              <a:buClr>
                <a:schemeClr val="accent6"/>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6"/>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6"/>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6"/>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6"/>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F077174-1EBA-EF44-BBB5-F075DC46F0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0F0FADCC-2182-6440-A304-D5310E0942AB}"/>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6"/>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3979848651"/>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_CMWF Text White+Blue - Photo Round">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solidFill>
                <a:latin typeface="+mn-lt"/>
              </a:rPr>
              <a:pPr algn="r"/>
              <a:t>‹#›</a:t>
            </a:fld>
            <a:endParaRPr lang="en-US" sz="900">
              <a:solidFill>
                <a:schemeClr val="accent6"/>
              </a:solidFill>
              <a:latin typeface="+mn-lt"/>
            </a:endParaRPr>
          </a:p>
        </p:txBody>
      </p:sp>
      <p:sp>
        <p:nvSpPr>
          <p:cNvPr id="15"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Text Placeholder 6">
            <a:extLst>
              <a:ext uri="{FF2B5EF4-FFF2-40B4-BE49-F238E27FC236}">
                <a16:creationId xmlns:a16="http://schemas.microsoft.com/office/drawing/2014/main" id="{999355D6-13F3-9A4E-916E-82C3E016AAD6}"/>
              </a:ext>
            </a:extLst>
          </p:cNvPr>
          <p:cNvSpPr>
            <a:spLocks noGrp="1"/>
          </p:cNvSpPr>
          <p:nvPr>
            <p:ph type="body" sz="quarter" idx="16"/>
          </p:nvPr>
        </p:nvSpPr>
        <p:spPr>
          <a:xfrm>
            <a:off x="627435" y="1826980"/>
            <a:ext cx="4114800" cy="4206240"/>
          </a:xfrm>
        </p:spPr>
        <p:txBody>
          <a:bodyPr>
            <a:normAutofit/>
          </a:bodyPr>
          <a:lstStyle>
            <a:lvl1pPr marL="171446" indent="-171446">
              <a:lnSpc>
                <a:spcPct val="100000"/>
              </a:lnSpc>
              <a:spcBef>
                <a:spcPts val="800"/>
              </a:spcBef>
              <a:spcAft>
                <a:spcPts val="600"/>
              </a:spcAft>
              <a:buClr>
                <a:schemeClr val="accent6"/>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accent6"/>
              </a:buClr>
              <a:buFont typeface="System Font Regular"/>
              <a:buChar char="−"/>
              <a:defRPr sz="1400">
                <a:solidFill>
                  <a:schemeClr val="tx1"/>
                </a:solidFill>
              </a:defRPr>
            </a:lvl2pPr>
            <a:lvl3pPr marL="515925" indent="-171446">
              <a:lnSpc>
                <a:spcPct val="100000"/>
              </a:lnSpc>
              <a:spcBef>
                <a:spcPts val="800"/>
              </a:spcBef>
              <a:spcAft>
                <a:spcPts val="600"/>
              </a:spcAft>
              <a:buClr>
                <a:schemeClr val="accent6"/>
              </a:buClr>
              <a:buFont typeface="System Font Regular"/>
              <a:buChar char="−"/>
              <a:defRPr sz="1200">
                <a:solidFill>
                  <a:schemeClr val="tx1"/>
                </a:solidFill>
              </a:defRPr>
            </a:lvl3pPr>
            <a:lvl4pPr marL="687371" indent="-171446">
              <a:lnSpc>
                <a:spcPct val="100000"/>
              </a:lnSpc>
              <a:spcBef>
                <a:spcPts val="800"/>
              </a:spcBef>
              <a:spcAft>
                <a:spcPts val="600"/>
              </a:spcAft>
              <a:buClr>
                <a:schemeClr val="accent6"/>
              </a:buClr>
              <a:buFont typeface="System Font Regular"/>
              <a:buChar char="−"/>
              <a:defRPr sz="1200">
                <a:solidFill>
                  <a:schemeClr val="tx1"/>
                </a:solidFill>
              </a:defRPr>
            </a:lvl4pPr>
            <a:lvl5pPr marL="858817" indent="-171446">
              <a:lnSpc>
                <a:spcPct val="100000"/>
              </a:lnSpc>
              <a:spcBef>
                <a:spcPts val="800"/>
              </a:spcBef>
              <a:spcAft>
                <a:spcPts val="600"/>
              </a:spcAft>
              <a:buClr>
                <a:schemeClr val="accent6"/>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C9DF8253-0E39-3346-AFC3-C8DCC0B012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0" name="Subtitle 2">
            <a:extLst>
              <a:ext uri="{FF2B5EF4-FFF2-40B4-BE49-F238E27FC236}">
                <a16:creationId xmlns:a16="http://schemas.microsoft.com/office/drawing/2014/main" id="{0E19C3FB-6A24-4A42-B3F0-658F934A22EA}"/>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6"/>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8" name="Picture Placeholder 4">
            <a:extLst>
              <a:ext uri="{FF2B5EF4-FFF2-40B4-BE49-F238E27FC236}">
                <a16:creationId xmlns:a16="http://schemas.microsoft.com/office/drawing/2014/main" id="{0457CB10-3AAD-1643-822D-DAB0F074EB02}"/>
              </a:ext>
            </a:extLst>
          </p:cNvPr>
          <p:cNvSpPr>
            <a:spLocks noGrp="1"/>
          </p:cNvSpPr>
          <p:nvPr>
            <p:ph type="pic" sz="quarter" idx="19"/>
          </p:nvPr>
        </p:nvSpPr>
        <p:spPr>
          <a:xfrm>
            <a:off x="4937760" y="1828800"/>
            <a:ext cx="4206240" cy="4206240"/>
          </a:xfrm>
          <a:prstGeom prst="rect">
            <a:avLst/>
          </a:prstGeom>
        </p:spPr>
        <p:txBody>
          <a:bodyPr anchor="ctr"/>
          <a:lstStyle>
            <a:lvl1pPr marL="0" indent="0" algn="ctr">
              <a:buNone/>
              <a:defRPr>
                <a:solidFill>
                  <a:schemeClr val="accent6"/>
                </a:solidFill>
              </a:defRPr>
            </a:lvl1pPr>
          </a:lstStyle>
          <a:p>
            <a:r>
              <a:rPr lang="en-US"/>
              <a:t>Click icon to add picture</a:t>
            </a:r>
          </a:p>
        </p:txBody>
      </p:sp>
    </p:spTree>
    <p:extLst>
      <p:ext uri="{BB962C8B-B14F-4D97-AF65-F5344CB8AC3E}">
        <p14:creationId xmlns:p14="http://schemas.microsoft.com/office/powerpoint/2010/main" val="3405137485"/>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MWF Graph - Orange">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0" y="0"/>
            <a:ext cx="217054"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9" name="Text Placeholder 4"/>
          <p:cNvSpPr>
            <a:spLocks noGrp="1"/>
          </p:cNvSpPr>
          <p:nvPr>
            <p:ph type="body" sz="quarter" idx="21" hasCustomPrompt="1"/>
          </p:nvPr>
        </p:nvSpPr>
        <p:spPr>
          <a:xfrm>
            <a:off x="2456296" y="5999997"/>
            <a:ext cx="6021879" cy="777375"/>
          </a:xfrm>
        </p:spPr>
        <p:txBody>
          <a:bodyPr anchor="ctr" anchorCtr="0">
            <a:normAutofit/>
          </a:bodyPr>
          <a:lstStyle>
            <a:lvl1pPr marL="0" indent="0">
              <a:buNone/>
              <a:defRPr sz="900" spc="0">
                <a:solidFill>
                  <a:schemeClr val="tx1"/>
                </a:solidFill>
              </a:defRPr>
            </a:lvl1pPr>
          </a:lstStyle>
          <a:p>
            <a:pPr lvl="0"/>
            <a:r>
              <a:rPr lang="en-US"/>
              <a:t>Place graph source here</a:t>
            </a:r>
          </a:p>
        </p:txBody>
      </p:sp>
      <p:sp>
        <p:nvSpPr>
          <p:cNvPr id="11" name="Title 1"/>
          <p:cNvSpPr>
            <a:spLocks noGrp="1"/>
          </p:cNvSpPr>
          <p:nvPr>
            <p:ph type="ctrTitle"/>
          </p:nvPr>
        </p:nvSpPr>
        <p:spPr>
          <a:xfrm>
            <a:off x="627434" y="514555"/>
            <a:ext cx="8091114"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14"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6"/>
                </a:solidFill>
                <a:latin typeface="+mn-lt"/>
              </a:rPr>
              <a:pPr algn="r"/>
              <a:t>‹#›</a:t>
            </a:fld>
            <a:endParaRPr lang="en-US" sz="900">
              <a:solidFill>
                <a:schemeClr val="accent6"/>
              </a:solidFill>
              <a:latin typeface="+mn-lt"/>
            </a:endParaRPr>
          </a:p>
        </p:txBody>
      </p:sp>
      <p:pic>
        <p:nvPicPr>
          <p:cNvPr id="10" name="Picture 9">
            <a:extLst>
              <a:ext uri="{FF2B5EF4-FFF2-40B4-BE49-F238E27FC236}">
                <a16:creationId xmlns:a16="http://schemas.microsoft.com/office/drawing/2014/main" id="{9ECA53F0-5BB1-C740-BDD2-F0D8CE65E3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2" name="Subtitle 2">
            <a:extLst>
              <a:ext uri="{FF2B5EF4-FFF2-40B4-BE49-F238E27FC236}">
                <a16:creationId xmlns:a16="http://schemas.microsoft.com/office/drawing/2014/main" id="{5B7586A4-9F06-A144-A670-5CE7679015A6}"/>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accent6"/>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
        <p:nvSpPr>
          <p:cNvPr id="13" name="Chart Placeholder 5">
            <a:extLst>
              <a:ext uri="{FF2B5EF4-FFF2-40B4-BE49-F238E27FC236}">
                <a16:creationId xmlns:a16="http://schemas.microsoft.com/office/drawing/2014/main" id="{E766F770-AA11-EE42-826D-70B5AD2C240D}"/>
              </a:ext>
            </a:extLst>
          </p:cNvPr>
          <p:cNvSpPr>
            <a:spLocks noGrp="1"/>
          </p:cNvSpPr>
          <p:nvPr>
            <p:ph type="chart" sz="quarter" idx="19"/>
          </p:nvPr>
        </p:nvSpPr>
        <p:spPr>
          <a:xfrm>
            <a:off x="627433" y="1461220"/>
            <a:ext cx="8091115" cy="4405426"/>
          </a:xfrm>
        </p:spPr>
        <p:txBody>
          <a:bodyPr>
            <a:normAutofit/>
          </a:bodyPr>
          <a:lstStyle>
            <a:lvl1pPr marL="0" indent="0">
              <a:buNone/>
              <a:defRPr sz="1600">
                <a:solidFill>
                  <a:srgbClr val="4C515A"/>
                </a:solidFill>
              </a:defRPr>
            </a:lvl1pPr>
          </a:lstStyle>
          <a:p>
            <a:r>
              <a:rPr lang="en-US"/>
              <a:t>Click icon to add chart</a:t>
            </a:r>
          </a:p>
        </p:txBody>
      </p:sp>
    </p:spTree>
    <p:extLst>
      <p:ext uri="{BB962C8B-B14F-4D97-AF65-F5344CB8AC3E}">
        <p14:creationId xmlns:p14="http://schemas.microsoft.com/office/powerpoint/2010/main" val="124537905"/>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CMWF Text White+Orange 2 Columns">
    <p:bg>
      <p:bgRef idx="1001">
        <a:schemeClr val="bg1"/>
      </p:bgRef>
    </p:bg>
    <p:spTree>
      <p:nvGrpSpPr>
        <p:cNvPr id="1" name=""/>
        <p:cNvGrpSpPr/>
        <p:nvPr/>
      </p:nvGrpSpPr>
      <p:grpSpPr>
        <a:xfrm>
          <a:off x="0" y="0"/>
          <a:ext cx="0" cy="0"/>
          <a:chOff x="0" y="0"/>
          <a:chExt cx="0" cy="0"/>
        </a:xfrm>
      </p:grpSpPr>
      <p:sp>
        <p:nvSpPr>
          <p:cNvPr id="22" name="Rectangle 21"/>
          <p:cNvSpPr/>
          <p:nvPr/>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9" name="Slide Number Placeholder 5"/>
          <p:cNvSpPr txBox="1">
            <a:spLocks/>
          </p:cNvSpPr>
          <p:nvPr/>
        </p:nvSpPr>
        <p:spPr>
          <a:xfrm>
            <a:off x="8480962" y="6288148"/>
            <a:ext cx="282574"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bg2"/>
                </a:solidFill>
                <a:latin typeface="+mn-lt"/>
              </a:rPr>
              <a:pPr algn="r"/>
              <a:t>‹#›</a:t>
            </a:fld>
            <a:endParaRPr lang="en-US" sz="900">
              <a:solidFill>
                <a:schemeClr val="bg2"/>
              </a:solidFill>
              <a:latin typeface="+mn-lt"/>
            </a:endParaRPr>
          </a:p>
        </p:txBody>
      </p:sp>
      <p:sp>
        <p:nvSpPr>
          <p:cNvPr id="10" name="Title 1"/>
          <p:cNvSpPr>
            <a:spLocks noGrp="1"/>
          </p:cNvSpPr>
          <p:nvPr>
            <p:ph type="ctrTitle"/>
          </p:nvPr>
        </p:nvSpPr>
        <p:spPr>
          <a:xfrm>
            <a:off x="627434" y="514555"/>
            <a:ext cx="7919047" cy="731520"/>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sp>
        <p:nvSpPr>
          <p:cNvPr id="8" name="Text Placeholder 6">
            <a:extLst>
              <a:ext uri="{FF2B5EF4-FFF2-40B4-BE49-F238E27FC236}">
                <a16:creationId xmlns:a16="http://schemas.microsoft.com/office/drawing/2014/main" id="{94716B92-2C04-524B-B405-57A6D3568330}"/>
              </a:ext>
            </a:extLst>
          </p:cNvPr>
          <p:cNvSpPr>
            <a:spLocks noGrp="1"/>
          </p:cNvSpPr>
          <p:nvPr>
            <p:ph type="body" sz="quarter" idx="16"/>
          </p:nvPr>
        </p:nvSpPr>
        <p:spPr>
          <a:xfrm>
            <a:off x="627435" y="1828800"/>
            <a:ext cx="7919046" cy="4207882"/>
          </a:xfrm>
        </p:spPr>
        <p:txBody>
          <a:bodyPr>
            <a:normAutofit/>
          </a:bodyPr>
          <a:lstStyle>
            <a:lvl1pPr marL="171446" indent="-171446">
              <a:lnSpc>
                <a:spcPct val="100000"/>
              </a:lnSpc>
              <a:spcBef>
                <a:spcPts val="800"/>
              </a:spcBef>
              <a:spcAft>
                <a:spcPts val="600"/>
              </a:spcAft>
              <a:buClr>
                <a:schemeClr val="bg2"/>
              </a:buClr>
              <a:buFont typeface="Arial" panose="020B0604020202020204" pitchFamily="34" charset="0"/>
              <a:buChar char="•"/>
              <a:defRPr sz="1600">
                <a:solidFill>
                  <a:schemeClr val="tx1"/>
                </a:solidFill>
              </a:defRPr>
            </a:lvl1pPr>
            <a:lvl2pPr marL="344480" indent="-173034">
              <a:lnSpc>
                <a:spcPct val="100000"/>
              </a:lnSpc>
              <a:spcBef>
                <a:spcPts val="800"/>
              </a:spcBef>
              <a:spcAft>
                <a:spcPts val="600"/>
              </a:spcAft>
              <a:buClr>
                <a:schemeClr val="bg2"/>
              </a:buClr>
              <a:buFont typeface="System Font Regular"/>
              <a:buChar char="−"/>
              <a:defRPr sz="1400">
                <a:solidFill>
                  <a:schemeClr val="tx1"/>
                </a:solidFill>
              </a:defRPr>
            </a:lvl2pPr>
            <a:lvl3pPr marL="515925" indent="-171446">
              <a:lnSpc>
                <a:spcPct val="100000"/>
              </a:lnSpc>
              <a:spcBef>
                <a:spcPts val="800"/>
              </a:spcBef>
              <a:spcAft>
                <a:spcPts val="600"/>
              </a:spcAft>
              <a:buClr>
                <a:schemeClr val="bg2"/>
              </a:buClr>
              <a:buFont typeface="System Font Regular"/>
              <a:buChar char="−"/>
              <a:defRPr sz="1200">
                <a:solidFill>
                  <a:schemeClr val="tx1"/>
                </a:solidFill>
              </a:defRPr>
            </a:lvl3pPr>
            <a:lvl4pPr marL="687371" indent="-171446">
              <a:lnSpc>
                <a:spcPct val="100000"/>
              </a:lnSpc>
              <a:spcBef>
                <a:spcPts val="800"/>
              </a:spcBef>
              <a:spcAft>
                <a:spcPts val="600"/>
              </a:spcAft>
              <a:buClr>
                <a:schemeClr val="bg2"/>
              </a:buClr>
              <a:buFont typeface="System Font Regular"/>
              <a:buChar char="−"/>
              <a:defRPr sz="1200">
                <a:solidFill>
                  <a:schemeClr val="tx1"/>
                </a:solidFill>
              </a:defRPr>
            </a:lvl4pPr>
            <a:lvl5pPr marL="858817" indent="-171446">
              <a:lnSpc>
                <a:spcPct val="100000"/>
              </a:lnSpc>
              <a:spcBef>
                <a:spcPts val="800"/>
              </a:spcBef>
              <a:spcAft>
                <a:spcPts val="600"/>
              </a:spcAft>
              <a:buClr>
                <a:schemeClr val="bg2"/>
              </a:buClr>
              <a:buFont typeface="System Font Regular"/>
              <a:buChar cha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700" y="6087822"/>
            <a:ext cx="1631950" cy="758648"/>
          </a:xfrm>
          <a:prstGeom prst="rect">
            <a:avLst/>
          </a:prstGeom>
        </p:spPr>
      </p:pic>
      <p:sp>
        <p:nvSpPr>
          <p:cNvPr id="11" name="Subtitle 2">
            <a:extLst>
              <a:ext uri="{FF2B5EF4-FFF2-40B4-BE49-F238E27FC236}">
                <a16:creationId xmlns:a16="http://schemas.microsoft.com/office/drawing/2014/main" id="{CC903193-A631-D548-92ED-50472F788CE3}"/>
              </a:ext>
            </a:extLst>
          </p:cNvPr>
          <p:cNvSpPr>
            <a:spLocks noGrp="1"/>
          </p:cNvSpPr>
          <p:nvPr>
            <p:ph type="subTitle" idx="1" hasCustomPrompt="1"/>
          </p:nvPr>
        </p:nvSpPr>
        <p:spPr>
          <a:xfrm>
            <a:off x="627434" y="177796"/>
            <a:ext cx="7919047" cy="246930"/>
          </a:xfrm>
        </p:spPr>
        <p:txBody>
          <a:bodyPr anchor="b">
            <a:normAutofit/>
          </a:bodyPr>
          <a:lstStyle>
            <a:lvl1pPr marL="0" indent="0" algn="l">
              <a:lnSpc>
                <a:spcPct val="100000"/>
              </a:lnSpc>
              <a:buNone/>
              <a:defRPr sz="1200" b="1" spc="0" baseline="0">
                <a:solidFill>
                  <a:schemeClr val="bg2"/>
                </a:solidFill>
                <a:latin typeface="+mj-lt"/>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SECTION OR EXHIBIT NUMBER</a:t>
            </a:r>
          </a:p>
        </p:txBody>
      </p:sp>
    </p:spTree>
    <p:extLst>
      <p:ext uri="{BB962C8B-B14F-4D97-AF65-F5344CB8AC3E}">
        <p14:creationId xmlns:p14="http://schemas.microsoft.com/office/powerpoint/2010/main" val="4032659762"/>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8297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Chart Placeholder 5">
            <a:extLst>
              <a:ext uri="{FF2B5EF4-FFF2-40B4-BE49-F238E27FC236}">
                <a16:creationId xmlns:a16="http://schemas.microsoft.com/office/drawing/2014/main" id="{1F9C27C3-804C-4F38-AD87-255F226C5766}"/>
              </a:ext>
            </a:extLst>
          </p:cNvPr>
          <p:cNvSpPr>
            <a:spLocks noGrp="1"/>
          </p:cNvSpPr>
          <p:nvPr>
            <p:ph type="chart" sz="quarter" idx="19"/>
          </p:nvPr>
        </p:nvSpPr>
        <p:spPr>
          <a:xfrm>
            <a:off x="71501" y="1259840"/>
            <a:ext cx="9000999" cy="4389000"/>
          </a:xfrm>
        </p:spPr>
        <p:txBody>
          <a:bodyPr>
            <a:normAutofit/>
          </a:bodyPr>
          <a:lstStyle>
            <a:lvl1pPr marL="0" indent="0">
              <a:buNone/>
              <a:defRPr sz="1300" b="0" i="0">
                <a:solidFill>
                  <a:schemeClr val="tx1"/>
                </a:solidFill>
                <a:latin typeface="Arial" panose="020B0604020202020204" pitchFamily="34" charset="0"/>
                <a:cs typeface="Arial" panose="020B0604020202020204" pitchFamily="34" charset="0"/>
              </a:defRPr>
            </a:lvl1pPr>
          </a:lstStyle>
          <a:p>
            <a:endParaRPr lang="en-US"/>
          </a:p>
        </p:txBody>
      </p:sp>
      <p:sp>
        <p:nvSpPr>
          <p:cNvPr id="5" name="Text Placeholder 9">
            <a:extLst>
              <a:ext uri="{FF2B5EF4-FFF2-40B4-BE49-F238E27FC236}">
                <a16:creationId xmlns:a16="http://schemas.microsoft.com/office/drawing/2014/main" id="{BD3C9A03-64C1-41D8-AFC4-5DC62ED49E9C}"/>
              </a:ext>
            </a:extLst>
          </p:cNvPr>
          <p:cNvSpPr>
            <a:spLocks noGrp="1"/>
          </p:cNvSpPr>
          <p:nvPr>
            <p:ph type="body" sz="quarter" idx="22"/>
          </p:nvPr>
        </p:nvSpPr>
        <p:spPr>
          <a:xfrm>
            <a:off x="71501" y="5697252"/>
            <a:ext cx="9001063" cy="495834"/>
          </a:xfrm>
        </p:spPr>
        <p:txBody>
          <a:bodyPr anchor="b" anchorCtr="0">
            <a:noAutofit/>
          </a:bodyPr>
          <a:lstStyle>
            <a:lvl1pPr marL="0" indent="0">
              <a:lnSpc>
                <a:spcPct val="90000"/>
              </a:lnSpc>
              <a:spcBef>
                <a:spcPts val="0"/>
              </a:spcBef>
              <a:spcAft>
                <a:spcPts val="600"/>
              </a:spcAft>
              <a:buNone/>
              <a:defRPr lang="en-US" sz="800" b="0" i="0" spc="0" smtClean="0">
                <a:solidFill>
                  <a:schemeClr val="tx1"/>
                </a:solidFill>
                <a:effectLst/>
                <a:latin typeface="Arial" panose="020B0604020202020204" pitchFamily="34" charset="0"/>
                <a:cs typeface="Arial" panose="020B0604020202020204" pitchFamily="34" charset="0"/>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a:p>
        </p:txBody>
      </p:sp>
      <p:cxnSp>
        <p:nvCxnSpPr>
          <p:cNvPr id="6" name="Straight Connector 5">
            <a:extLst>
              <a:ext uri="{FF2B5EF4-FFF2-40B4-BE49-F238E27FC236}">
                <a16:creationId xmlns:a16="http://schemas.microsoft.com/office/drawing/2014/main" id="{ACB0B400-8AFB-49B4-BCDB-EFB0F1BDF25A}"/>
              </a:ext>
            </a:extLst>
          </p:cNvPr>
          <p:cNvCxnSpPr>
            <a:cxnSpLocks/>
          </p:cNvCxnSpPr>
          <p:nvPr userDrawn="1"/>
        </p:nvCxnSpPr>
        <p:spPr>
          <a:xfrm flipH="1">
            <a:off x="71501"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081D3CB-30D3-4E5B-ADBC-119D9A4C80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7" y="6345324"/>
            <a:ext cx="1476164" cy="468052"/>
          </a:xfrm>
          <a:prstGeom prst="rect">
            <a:avLst/>
          </a:prstGeom>
        </p:spPr>
      </p:pic>
      <p:sp>
        <p:nvSpPr>
          <p:cNvPr id="4" name="Title 3">
            <a:extLst>
              <a:ext uri="{FF2B5EF4-FFF2-40B4-BE49-F238E27FC236}">
                <a16:creationId xmlns:a16="http://schemas.microsoft.com/office/drawing/2014/main" id="{211570AE-1D78-C44B-A6C4-D0975EDBC8DC}"/>
              </a:ext>
            </a:extLst>
          </p:cNvPr>
          <p:cNvSpPr>
            <a:spLocks noGrp="1"/>
          </p:cNvSpPr>
          <p:nvPr>
            <p:ph type="title"/>
          </p:nvPr>
        </p:nvSpPr>
        <p:spPr>
          <a:xfrm>
            <a:off x="111959" y="0"/>
            <a:ext cx="9000999" cy="822960"/>
          </a:xfrm>
        </p:spPr>
        <p:txBody>
          <a:bodyPr>
            <a:normAutofit/>
          </a:bodyPr>
          <a:lstStyle>
            <a:lvl1pPr algn="l">
              <a:lnSpc>
                <a:spcPct val="100000"/>
              </a:lnSpc>
              <a:defRPr sz="1800" b="0" i="0" spc="0">
                <a:solidFill>
                  <a:schemeClr val="tx1">
                    <a:lumMod val="75000"/>
                    <a:lumOff val="25000"/>
                  </a:schemeClr>
                </a:solidFill>
                <a:latin typeface="Georgia" panose="02040502050405020303" pitchFamily="18" charset="0"/>
              </a:defRPr>
            </a:lvl1pPr>
          </a:lstStyle>
          <a:p>
            <a:r>
              <a:rPr lang="en-US"/>
              <a:t>Click to edit Master title style</a:t>
            </a:r>
          </a:p>
        </p:txBody>
      </p:sp>
      <p:sp>
        <p:nvSpPr>
          <p:cNvPr id="10" name="TextBox 9">
            <a:extLst>
              <a:ext uri="{FF2B5EF4-FFF2-40B4-BE49-F238E27FC236}">
                <a16:creationId xmlns:a16="http://schemas.microsoft.com/office/drawing/2014/main" id="{2E94BB07-DDCC-E14B-B782-C1005EDED0FE}"/>
              </a:ext>
            </a:extLst>
          </p:cNvPr>
          <p:cNvSpPr txBox="1"/>
          <p:nvPr userDrawn="1"/>
        </p:nvSpPr>
        <p:spPr>
          <a:xfrm>
            <a:off x="2059536" y="6467712"/>
            <a:ext cx="6400800" cy="246221"/>
          </a:xfrm>
          <a:prstGeom prst="rect">
            <a:avLst/>
          </a:prstGeom>
          <a:noFill/>
        </p:spPr>
        <p:txBody>
          <a:bodyPr wrap="square" lIns="0" tIns="0" rIns="0" bIns="0" rtlCol="0" anchor="ctr" anchorCtr="0">
            <a:spAutoFit/>
          </a:bodyPr>
          <a:lstStyle/>
          <a:p>
            <a:r>
              <a:rPr lang="en-US" sz="800" b="0" i="0" spc="0">
                <a:solidFill>
                  <a:schemeClr val="tx1"/>
                </a:solidFill>
                <a:latin typeface="Arial" panose="020B0604020202020204" pitchFamily="34" charset="0"/>
                <a:cs typeface="Arial" panose="020B0604020202020204" pitchFamily="34" charset="0"/>
              </a:rPr>
              <a:t>Source: David C. Radley et al., </a:t>
            </a:r>
            <a:r>
              <a:rPr lang="en-US" sz="800" b="0" i="1" spc="0">
                <a:solidFill>
                  <a:schemeClr val="tx1"/>
                </a:solidFill>
                <a:latin typeface="Arial" panose="020B0604020202020204" pitchFamily="34" charset="0"/>
                <a:cs typeface="Arial" panose="020B0604020202020204" pitchFamily="34" charset="0"/>
              </a:rPr>
              <a:t>Achieving Racial and Ethnic Equity in U.S. Health Care: A Scorecard of State Performance </a:t>
            </a:r>
          </a:p>
          <a:p>
            <a:r>
              <a:rPr lang="en-US" sz="800" b="0" i="0" spc="0">
                <a:solidFill>
                  <a:schemeClr val="tx1"/>
                </a:solidFill>
                <a:latin typeface="Arial" panose="020B0604020202020204" pitchFamily="34" charset="0"/>
                <a:cs typeface="Arial" panose="020B0604020202020204" pitchFamily="34" charset="0"/>
              </a:rPr>
              <a:t>(Commonwealth Fund, Nov. 2021).</a:t>
            </a:r>
          </a:p>
        </p:txBody>
      </p:sp>
    </p:spTree>
    <p:extLst>
      <p:ext uri="{BB962C8B-B14F-4D97-AF65-F5344CB8AC3E}">
        <p14:creationId xmlns:p14="http://schemas.microsoft.com/office/powerpoint/2010/main" val="31488798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BD3C9A03-64C1-41D8-AFC4-5DC62ED49E9C}"/>
              </a:ext>
            </a:extLst>
          </p:cNvPr>
          <p:cNvSpPr>
            <a:spLocks noGrp="1"/>
          </p:cNvSpPr>
          <p:nvPr>
            <p:ph type="body" sz="quarter" idx="22"/>
          </p:nvPr>
        </p:nvSpPr>
        <p:spPr>
          <a:xfrm>
            <a:off x="71501" y="5697252"/>
            <a:ext cx="9001063" cy="495834"/>
          </a:xfrm>
        </p:spPr>
        <p:txBody>
          <a:bodyPr anchor="b" anchorCtr="0">
            <a:noAutofit/>
          </a:bodyPr>
          <a:lstStyle>
            <a:lvl1pPr marL="0" indent="0">
              <a:lnSpc>
                <a:spcPct val="90000"/>
              </a:lnSpc>
              <a:spcBef>
                <a:spcPts val="0"/>
              </a:spcBef>
              <a:spcAft>
                <a:spcPts val="600"/>
              </a:spcAft>
              <a:buNone/>
              <a:defRPr lang="en-US" sz="800" b="0" i="0" spc="0" smtClean="0">
                <a:solidFill>
                  <a:schemeClr val="tx1"/>
                </a:solidFill>
                <a:effectLst/>
                <a:latin typeface="Arial" panose="020B0604020202020204" pitchFamily="34" charset="0"/>
                <a:cs typeface="Arial" panose="020B0604020202020204" pitchFamily="34" charset="0"/>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a:p>
        </p:txBody>
      </p:sp>
      <p:cxnSp>
        <p:nvCxnSpPr>
          <p:cNvPr id="6" name="Straight Connector 5">
            <a:extLst>
              <a:ext uri="{FF2B5EF4-FFF2-40B4-BE49-F238E27FC236}">
                <a16:creationId xmlns:a16="http://schemas.microsoft.com/office/drawing/2014/main" id="{ACB0B400-8AFB-49B4-BCDB-EFB0F1BDF25A}"/>
              </a:ext>
            </a:extLst>
          </p:cNvPr>
          <p:cNvCxnSpPr>
            <a:cxnSpLocks/>
          </p:cNvCxnSpPr>
          <p:nvPr userDrawn="1"/>
        </p:nvCxnSpPr>
        <p:spPr>
          <a:xfrm flipH="1">
            <a:off x="71501"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081D3CB-30D3-4E5B-ADBC-119D9A4C80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7" y="6345324"/>
            <a:ext cx="1476164" cy="468052"/>
          </a:xfrm>
          <a:prstGeom prst="rect">
            <a:avLst/>
          </a:prstGeom>
        </p:spPr>
      </p:pic>
      <p:sp>
        <p:nvSpPr>
          <p:cNvPr id="4" name="Title 3">
            <a:extLst>
              <a:ext uri="{FF2B5EF4-FFF2-40B4-BE49-F238E27FC236}">
                <a16:creationId xmlns:a16="http://schemas.microsoft.com/office/drawing/2014/main" id="{211570AE-1D78-C44B-A6C4-D0975EDBC8DC}"/>
              </a:ext>
            </a:extLst>
          </p:cNvPr>
          <p:cNvSpPr>
            <a:spLocks noGrp="1"/>
          </p:cNvSpPr>
          <p:nvPr>
            <p:ph type="title"/>
          </p:nvPr>
        </p:nvSpPr>
        <p:spPr>
          <a:xfrm>
            <a:off x="111959" y="0"/>
            <a:ext cx="9000999" cy="822960"/>
          </a:xfrm>
        </p:spPr>
        <p:txBody>
          <a:bodyPr>
            <a:normAutofit/>
          </a:bodyPr>
          <a:lstStyle>
            <a:lvl1pPr algn="l">
              <a:lnSpc>
                <a:spcPct val="100000"/>
              </a:lnSpc>
              <a:defRPr sz="1800" b="0" i="0" spc="0">
                <a:solidFill>
                  <a:schemeClr val="tx1">
                    <a:lumMod val="75000"/>
                    <a:lumOff val="25000"/>
                  </a:schemeClr>
                </a:solidFill>
                <a:latin typeface="Georgia" panose="02040502050405020303" pitchFamily="18" charset="0"/>
              </a:defRPr>
            </a:lvl1pPr>
          </a:lstStyle>
          <a:p>
            <a:r>
              <a:rPr lang="en-US"/>
              <a:t>Click to edit Master title style</a:t>
            </a:r>
          </a:p>
        </p:txBody>
      </p:sp>
      <p:sp>
        <p:nvSpPr>
          <p:cNvPr id="10" name="TextBox 9">
            <a:extLst>
              <a:ext uri="{FF2B5EF4-FFF2-40B4-BE49-F238E27FC236}">
                <a16:creationId xmlns:a16="http://schemas.microsoft.com/office/drawing/2014/main" id="{2E94BB07-DDCC-E14B-B782-C1005EDED0FE}"/>
              </a:ext>
            </a:extLst>
          </p:cNvPr>
          <p:cNvSpPr txBox="1"/>
          <p:nvPr userDrawn="1"/>
        </p:nvSpPr>
        <p:spPr>
          <a:xfrm>
            <a:off x="2059536" y="6467712"/>
            <a:ext cx="6400800" cy="246221"/>
          </a:xfrm>
          <a:prstGeom prst="rect">
            <a:avLst/>
          </a:prstGeom>
          <a:noFill/>
        </p:spPr>
        <p:txBody>
          <a:bodyPr wrap="square" lIns="0" tIns="0" rIns="0" bIns="0" rtlCol="0" anchor="ctr" anchorCtr="0">
            <a:spAutoFit/>
          </a:bodyPr>
          <a:lstStyle/>
          <a:p>
            <a:r>
              <a:rPr lang="en-US" sz="800" b="0" i="0" spc="0">
                <a:solidFill>
                  <a:schemeClr val="tx1"/>
                </a:solidFill>
                <a:latin typeface="Arial" panose="020B0604020202020204" pitchFamily="34" charset="0"/>
                <a:cs typeface="Arial" panose="020B0604020202020204" pitchFamily="34" charset="0"/>
              </a:rPr>
              <a:t>Source: David C. Radley et al., </a:t>
            </a:r>
            <a:r>
              <a:rPr lang="en-US" sz="800" b="0" i="1" spc="0">
                <a:solidFill>
                  <a:schemeClr val="tx1"/>
                </a:solidFill>
                <a:latin typeface="Arial" panose="020B0604020202020204" pitchFamily="34" charset="0"/>
                <a:cs typeface="Arial" panose="020B0604020202020204" pitchFamily="34" charset="0"/>
              </a:rPr>
              <a:t>Achieving Racial and Ethnic Equity in U.S. Health Care: A Scorecard of State Performance </a:t>
            </a:r>
          </a:p>
          <a:p>
            <a:r>
              <a:rPr lang="en-US" sz="800" b="0" i="0" spc="0">
                <a:solidFill>
                  <a:schemeClr val="tx1"/>
                </a:solidFill>
                <a:latin typeface="Arial" panose="020B0604020202020204" pitchFamily="34" charset="0"/>
                <a:cs typeface="Arial" panose="020B0604020202020204" pitchFamily="34" charset="0"/>
              </a:rPr>
              <a:t>(Commonwealth Fund, Nov. 2021).</a:t>
            </a:r>
          </a:p>
        </p:txBody>
      </p:sp>
      <p:sp>
        <p:nvSpPr>
          <p:cNvPr id="8" name="Text Placeholder 7"/>
          <p:cNvSpPr>
            <a:spLocks noGrp="1"/>
          </p:cNvSpPr>
          <p:nvPr>
            <p:ph type="body" sz="quarter" idx="23"/>
          </p:nvPr>
        </p:nvSpPr>
        <p:spPr>
          <a:xfrm>
            <a:off x="477838" y="1136650"/>
            <a:ext cx="8316538" cy="4424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92011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BD3C9A03-64C1-41D8-AFC4-5DC62ED49E9C}"/>
              </a:ext>
            </a:extLst>
          </p:cNvPr>
          <p:cNvSpPr>
            <a:spLocks noGrp="1"/>
          </p:cNvSpPr>
          <p:nvPr>
            <p:ph type="body" sz="quarter" idx="22"/>
          </p:nvPr>
        </p:nvSpPr>
        <p:spPr>
          <a:xfrm>
            <a:off x="71501" y="5697252"/>
            <a:ext cx="9001063" cy="495834"/>
          </a:xfrm>
        </p:spPr>
        <p:txBody>
          <a:bodyPr anchor="b" anchorCtr="0">
            <a:noAutofit/>
          </a:bodyPr>
          <a:lstStyle>
            <a:lvl1pPr marL="0" indent="0">
              <a:lnSpc>
                <a:spcPct val="90000"/>
              </a:lnSpc>
              <a:spcBef>
                <a:spcPts val="0"/>
              </a:spcBef>
              <a:spcAft>
                <a:spcPts val="600"/>
              </a:spcAft>
              <a:buNone/>
              <a:defRPr lang="en-US" sz="800" b="0" i="0" spc="0" smtClean="0">
                <a:solidFill>
                  <a:schemeClr val="tx1"/>
                </a:solidFill>
                <a:effectLst/>
                <a:latin typeface="Arial" panose="020B0604020202020204" pitchFamily="34" charset="0"/>
                <a:cs typeface="Arial" panose="020B0604020202020204" pitchFamily="34" charset="0"/>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a:p>
        </p:txBody>
      </p:sp>
      <p:pic>
        <p:nvPicPr>
          <p:cNvPr id="7" name="Picture 6">
            <a:extLst>
              <a:ext uri="{FF2B5EF4-FFF2-40B4-BE49-F238E27FC236}">
                <a16:creationId xmlns:a16="http://schemas.microsoft.com/office/drawing/2014/main" id="{C081D3CB-30D3-4E5B-ADBC-119D9A4C80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7" y="6345324"/>
            <a:ext cx="1476164" cy="468052"/>
          </a:xfrm>
          <a:prstGeom prst="rect">
            <a:avLst/>
          </a:prstGeom>
        </p:spPr>
      </p:pic>
      <p:sp>
        <p:nvSpPr>
          <p:cNvPr id="4" name="Title 3">
            <a:extLst>
              <a:ext uri="{FF2B5EF4-FFF2-40B4-BE49-F238E27FC236}">
                <a16:creationId xmlns:a16="http://schemas.microsoft.com/office/drawing/2014/main" id="{211570AE-1D78-C44B-A6C4-D0975EDBC8DC}"/>
              </a:ext>
            </a:extLst>
          </p:cNvPr>
          <p:cNvSpPr>
            <a:spLocks noGrp="1"/>
          </p:cNvSpPr>
          <p:nvPr>
            <p:ph type="title"/>
          </p:nvPr>
        </p:nvSpPr>
        <p:spPr>
          <a:xfrm>
            <a:off x="156949" y="347449"/>
            <a:ext cx="8412480" cy="822960"/>
          </a:xfrm>
        </p:spPr>
        <p:txBody>
          <a:bodyPr>
            <a:normAutofit/>
          </a:bodyPr>
          <a:lstStyle>
            <a:lvl1pPr algn="l">
              <a:lnSpc>
                <a:spcPct val="100000"/>
              </a:lnSpc>
              <a:defRPr sz="1800" b="0" i="0" spc="0">
                <a:solidFill>
                  <a:srgbClr val="4C515A"/>
                </a:solidFill>
                <a:latin typeface="Georgia" panose="02040502050405020303" pitchFamily="18" charset="0"/>
              </a:defRPr>
            </a:lvl1pPr>
          </a:lstStyle>
          <a:p>
            <a:r>
              <a:rPr lang="en-US"/>
              <a:t>Click to edit Master title style</a:t>
            </a:r>
          </a:p>
        </p:txBody>
      </p:sp>
      <p:sp>
        <p:nvSpPr>
          <p:cNvPr id="8" name="Text Placeholder 7"/>
          <p:cNvSpPr>
            <a:spLocks noGrp="1"/>
          </p:cNvSpPr>
          <p:nvPr>
            <p:ph type="body" sz="quarter" idx="23"/>
          </p:nvPr>
        </p:nvSpPr>
        <p:spPr>
          <a:xfrm>
            <a:off x="477838" y="1136650"/>
            <a:ext cx="8316538" cy="4424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24" hasCustomPrompt="1"/>
          </p:nvPr>
        </p:nvSpPr>
        <p:spPr>
          <a:xfrm>
            <a:off x="7426094" y="3153"/>
            <a:ext cx="1713988" cy="298476"/>
          </a:xfrm>
        </p:spPr>
        <p:txBody>
          <a:bodyPr anchor="ctr">
            <a:noAutofit/>
          </a:bodyPr>
          <a:lstStyle>
            <a:lvl1pPr marL="0" indent="0" algn="r">
              <a:buNone/>
              <a:defRPr sz="1000" b="1">
                <a:solidFill>
                  <a:srgbClr val="4C515A"/>
                </a:solidFill>
                <a:latin typeface="Arial" panose="020B0604020202020204" pitchFamily="34" charset="0"/>
                <a:cs typeface="Arial" panose="020B060402020202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fld id="{3B406555-91FE-4F2C-B289-054179A4C522}" type="slidenum">
              <a:rPr lang="en-US" smtClean="0"/>
              <a:t>‹#›</a:t>
            </a:fld>
            <a:endParaRPr lang="en-US"/>
          </a:p>
        </p:txBody>
      </p:sp>
    </p:spTree>
    <p:extLst>
      <p:ext uri="{BB962C8B-B14F-4D97-AF65-F5344CB8AC3E}">
        <p14:creationId xmlns:p14="http://schemas.microsoft.com/office/powerpoint/2010/main" val="1970750860"/>
      </p:ext>
    </p:extLst>
  </p:cSld>
  <p:clrMapOvr>
    <a:masterClrMapping/>
  </p:clrMapOvr>
  <p:extLst>
    <p:ext uri="{DCECCB84-F9BA-43D5-87BE-67443E8EF086}">
      <p15:sldGuideLst xmlns:p15="http://schemas.microsoft.com/office/powerpoint/2012/main">
        <p15:guide id="1" orient="horz" pos="216">
          <p15:clr>
            <a:srgbClr val="FBAE40"/>
          </p15:clr>
        </p15:guide>
        <p15:guide id="2" pos="9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Graph Layout: 02">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165314" y="354485"/>
            <a:ext cx="8838200" cy="947956"/>
          </a:xfrm>
          <a:effectLst/>
        </p:spPr>
        <p:txBody>
          <a:bodyPr anchor="t">
            <a:noAutofit/>
          </a:bodyPr>
          <a:lstStyle>
            <a:lvl1pPr algn="l">
              <a:lnSpc>
                <a:spcPct val="100000"/>
              </a:lnSpc>
              <a:defRPr sz="3200" spc="0" baseline="0">
                <a:solidFill>
                  <a:srgbClr val="4C515A"/>
                </a:solidFill>
                <a:effectLst/>
                <a:latin typeface="Georgia" panose="02040502050405020303" pitchFamily="18" charset="0"/>
              </a:defRPr>
            </a:lvl1pPr>
          </a:lstStyle>
          <a:p>
            <a:r>
              <a:rPr lang="en-US"/>
              <a:t>Title</a:t>
            </a:r>
          </a:p>
        </p:txBody>
      </p:sp>
      <p:sp>
        <p:nvSpPr>
          <p:cNvPr id="57" name="Chart Placeholder 5"/>
          <p:cNvSpPr>
            <a:spLocks noGrp="1"/>
          </p:cNvSpPr>
          <p:nvPr>
            <p:ph type="chart" sz="quarter" idx="19"/>
          </p:nvPr>
        </p:nvSpPr>
        <p:spPr>
          <a:xfrm>
            <a:off x="149948" y="1306135"/>
            <a:ext cx="8846134" cy="4103087"/>
          </a:xfrm>
        </p:spPr>
        <p:txBody>
          <a:bodyPr>
            <a:normAutofit/>
          </a:bodyPr>
          <a:lstStyle>
            <a:lvl1pPr>
              <a:defRPr sz="1300">
                <a:solidFill>
                  <a:srgbClr val="4C515A"/>
                </a:solidFill>
              </a:defRPr>
            </a:lvl1pPr>
          </a:lstStyle>
          <a:p>
            <a:endParaRPr lang="en-US"/>
          </a:p>
        </p:txBody>
      </p:sp>
      <p:cxnSp>
        <p:nvCxnSpPr>
          <p:cNvPr id="61" name="Straight Connector 60"/>
          <p:cNvCxnSpPr>
            <a:cxnSpLocks/>
          </p:cNvCxnSpPr>
          <p:nvPr userDrawn="1"/>
        </p:nvCxnSpPr>
        <p:spPr>
          <a:xfrm flipH="1">
            <a:off x="158101" y="6093296"/>
            <a:ext cx="8837248"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0" name="Text Placeholder 4"/>
          <p:cNvSpPr>
            <a:spLocks noGrp="1"/>
          </p:cNvSpPr>
          <p:nvPr>
            <p:ph type="body" sz="quarter" idx="21" hasCustomPrompt="1"/>
          </p:nvPr>
        </p:nvSpPr>
        <p:spPr>
          <a:xfrm>
            <a:off x="157150" y="5553236"/>
            <a:ext cx="8838199" cy="399999"/>
          </a:xfrm>
        </p:spPr>
        <p:txBody>
          <a:bodyPr anchor="b" anchorCtr="0">
            <a:noAutofit/>
          </a:bodyPr>
          <a:lstStyle>
            <a:lvl1pPr marL="0" indent="0">
              <a:buNone/>
              <a:defRPr sz="1000" spc="0">
                <a:solidFill>
                  <a:schemeClr val="tx1"/>
                </a:solidFill>
              </a:defRPr>
            </a:lvl1pPr>
          </a:lstStyle>
          <a:p>
            <a:pPr lvl="0"/>
            <a:r>
              <a:rPr lang="en-US"/>
              <a:t>Place graph source here</a:t>
            </a:r>
          </a:p>
        </p:txBody>
      </p:sp>
      <p:sp>
        <p:nvSpPr>
          <p:cNvPr id="9" name="Text Placeholder 5"/>
          <p:cNvSpPr>
            <a:spLocks noGrp="1"/>
          </p:cNvSpPr>
          <p:nvPr>
            <p:ph type="body" sz="quarter" idx="22" hasCustomPrompt="1"/>
          </p:nvPr>
        </p:nvSpPr>
        <p:spPr>
          <a:xfrm>
            <a:off x="7282094" y="60753"/>
            <a:ext cx="1713988" cy="298476"/>
          </a:xfrm>
        </p:spPr>
        <p:txBody>
          <a:bodyPr anchor="ctr">
            <a:noAutofit/>
          </a:bodyPr>
          <a:lstStyle>
            <a:lvl1pPr marL="0" indent="0" algn="r">
              <a:buNone/>
              <a:defRPr sz="1200" b="1">
                <a:solidFill>
                  <a:schemeClr val="tx1">
                    <a:lumMod val="60000"/>
                    <a:lumOff val="40000"/>
                  </a:schemeClr>
                </a:solidFill>
                <a:latin typeface="Calibri" panose="020F050202020403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fld id="{3B406555-91FE-4F2C-B289-054179A4C522}" type="slidenum">
              <a:rPr lang="en-US" smtClean="0"/>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902" y="6154621"/>
            <a:ext cx="1887231" cy="565379"/>
          </a:xfrm>
          <a:prstGeom prst="rect">
            <a:avLst/>
          </a:prstGeom>
        </p:spPr>
      </p:pic>
    </p:spTree>
    <p:extLst>
      <p:ext uri="{BB962C8B-B14F-4D97-AF65-F5344CB8AC3E}">
        <p14:creationId xmlns:p14="http://schemas.microsoft.com/office/powerpoint/2010/main" val="2731970551"/>
      </p:ext>
    </p:extLst>
  </p:cSld>
  <p:clrMapOvr>
    <a:masterClrMapping/>
  </p:clrMapOvr>
  <p:extLst>
    <p:ext uri="{DCECCB84-F9BA-43D5-87BE-67443E8EF086}">
      <p15:sldGuideLst xmlns:p15="http://schemas.microsoft.com/office/powerpoint/2012/main">
        <p15:guide id="1" orient="horz" pos="216">
          <p15:clr>
            <a:srgbClr val="FBAE40"/>
          </p15:clr>
        </p15:guide>
        <p15:guide id="2" pos="9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Graph Layout: 02">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165314" y="354485"/>
            <a:ext cx="8838200" cy="947956"/>
          </a:xfrm>
          <a:effectLst/>
        </p:spPr>
        <p:txBody>
          <a:bodyPr anchor="t">
            <a:noAutofit/>
          </a:bodyPr>
          <a:lstStyle>
            <a:lvl1pPr algn="l">
              <a:lnSpc>
                <a:spcPct val="100000"/>
              </a:lnSpc>
              <a:defRPr sz="3200" spc="0" baseline="0">
                <a:solidFill>
                  <a:srgbClr val="4C515A"/>
                </a:solidFill>
                <a:effectLst/>
                <a:latin typeface="Georgia" panose="02040502050405020303" pitchFamily="18" charset="0"/>
              </a:defRPr>
            </a:lvl1pPr>
          </a:lstStyle>
          <a:p>
            <a:r>
              <a:rPr lang="en-US"/>
              <a:t>Title</a:t>
            </a:r>
          </a:p>
        </p:txBody>
      </p:sp>
      <p:cxnSp>
        <p:nvCxnSpPr>
          <p:cNvPr id="61" name="Straight Connector 60"/>
          <p:cNvCxnSpPr>
            <a:cxnSpLocks/>
          </p:cNvCxnSpPr>
          <p:nvPr userDrawn="1"/>
        </p:nvCxnSpPr>
        <p:spPr>
          <a:xfrm flipH="1">
            <a:off x="158101" y="6093296"/>
            <a:ext cx="8837248"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0" name="Text Placeholder 4"/>
          <p:cNvSpPr>
            <a:spLocks noGrp="1"/>
          </p:cNvSpPr>
          <p:nvPr>
            <p:ph type="body" sz="quarter" idx="21" hasCustomPrompt="1"/>
          </p:nvPr>
        </p:nvSpPr>
        <p:spPr>
          <a:xfrm>
            <a:off x="157150" y="5553236"/>
            <a:ext cx="8838199" cy="399999"/>
          </a:xfrm>
        </p:spPr>
        <p:txBody>
          <a:bodyPr anchor="b" anchorCtr="0">
            <a:noAutofit/>
          </a:bodyPr>
          <a:lstStyle>
            <a:lvl1pPr marL="0" indent="0">
              <a:buNone/>
              <a:defRPr sz="1000" spc="0">
                <a:solidFill>
                  <a:schemeClr val="tx1"/>
                </a:solidFill>
              </a:defRPr>
            </a:lvl1pPr>
          </a:lstStyle>
          <a:p>
            <a:pPr lvl="0"/>
            <a:r>
              <a:rPr lang="en-US"/>
              <a:t>Place graph source here</a:t>
            </a:r>
          </a:p>
        </p:txBody>
      </p:sp>
      <p:sp>
        <p:nvSpPr>
          <p:cNvPr id="9" name="Text Placeholder 5"/>
          <p:cNvSpPr>
            <a:spLocks noGrp="1"/>
          </p:cNvSpPr>
          <p:nvPr>
            <p:ph type="body" sz="quarter" idx="22" hasCustomPrompt="1"/>
          </p:nvPr>
        </p:nvSpPr>
        <p:spPr>
          <a:xfrm>
            <a:off x="7282094" y="60753"/>
            <a:ext cx="1713988" cy="298476"/>
          </a:xfrm>
        </p:spPr>
        <p:txBody>
          <a:bodyPr anchor="ctr">
            <a:noAutofit/>
          </a:bodyPr>
          <a:lstStyle>
            <a:lvl1pPr marL="0" indent="0" algn="r">
              <a:buNone/>
              <a:defRPr sz="1200" b="1">
                <a:solidFill>
                  <a:schemeClr val="tx1">
                    <a:lumMod val="60000"/>
                    <a:lumOff val="40000"/>
                  </a:schemeClr>
                </a:solidFill>
                <a:latin typeface="Calibri" panose="020F050202020403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fld id="{3B406555-91FE-4F2C-B289-054179A4C522}" type="slidenum">
              <a:rPr lang="en-US" smtClean="0"/>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902" y="6154621"/>
            <a:ext cx="1887231" cy="565379"/>
          </a:xfrm>
          <a:prstGeom prst="rect">
            <a:avLst/>
          </a:prstGeom>
        </p:spPr>
      </p:pic>
      <p:sp>
        <p:nvSpPr>
          <p:cNvPr id="3" name="Content Placeholder 2"/>
          <p:cNvSpPr>
            <a:spLocks noGrp="1"/>
          </p:cNvSpPr>
          <p:nvPr>
            <p:ph sz="quarter" idx="23"/>
          </p:nvPr>
        </p:nvSpPr>
        <p:spPr>
          <a:xfrm>
            <a:off x="152400" y="1420813"/>
            <a:ext cx="8842375" cy="3927475"/>
          </a:xfr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8428516"/>
      </p:ext>
    </p:extLst>
  </p:cSld>
  <p:clrMapOvr>
    <a:masterClrMapping/>
  </p:clrMapOvr>
  <p:extLst>
    <p:ext uri="{DCECCB84-F9BA-43D5-87BE-67443E8EF086}">
      <p15:sldGuideLst xmlns:p15="http://schemas.microsoft.com/office/powerpoint/2012/main">
        <p15:guide id="1" orient="horz" pos="216">
          <p15:clr>
            <a:srgbClr val="FBAE40"/>
          </p15:clr>
        </p15:guide>
        <p15:guide id="2" pos="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BC59A1-E86C-47EF-AC3F-13CD4E74E247}" type="datetimeFigureOut">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C61F1-A369-4C5B-9FD7-EDD101076897}" type="slidenum">
              <a:rPr lang="en-US" smtClean="0"/>
              <a:t>‹#›</a:t>
            </a:fld>
            <a:endParaRPr lang="en-US"/>
          </a:p>
        </p:txBody>
      </p:sp>
    </p:spTree>
    <p:extLst>
      <p:ext uri="{BB962C8B-B14F-4D97-AF65-F5344CB8AC3E}">
        <p14:creationId xmlns:p14="http://schemas.microsoft.com/office/powerpoint/2010/main" val="12327445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aph Layout: 01">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a:t>Click to edit master title style</a:t>
            </a:r>
          </a:p>
        </p:txBody>
      </p:sp>
      <p:sp>
        <p:nvSpPr>
          <p:cNvPr id="57" name="Chart Placeholder 5"/>
          <p:cNvSpPr>
            <a:spLocks noGrp="1"/>
          </p:cNvSpPr>
          <p:nvPr>
            <p:ph type="chart" sz="quarter" idx="19"/>
          </p:nvPr>
        </p:nvSpPr>
        <p:spPr>
          <a:xfrm>
            <a:off x="620595" y="1713217"/>
            <a:ext cx="8030173" cy="3912027"/>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4" y="5999997"/>
            <a:ext cx="6376765" cy="777375"/>
          </a:xfrm>
        </p:spPr>
        <p:txBody>
          <a:bodyPr>
            <a:normAutofit/>
          </a:bodyPr>
          <a:lstStyle>
            <a:lvl1pPr marL="0" indent="0">
              <a:buNone/>
              <a:defRPr sz="900" spc="0">
                <a:solidFill>
                  <a:srgbClr val="676E7B"/>
                </a:solidFill>
              </a:defRPr>
            </a:lvl1pPr>
          </a:lstStyle>
          <a:p>
            <a:pPr lvl="0"/>
            <a:r>
              <a:rPr lang="en-US"/>
              <a:t>Place graph source here</a:t>
            </a:r>
          </a:p>
        </p:txBody>
      </p:sp>
      <p:cxnSp>
        <p:nvCxnSpPr>
          <p:cNvPr id="61" name="Straight Connector 60"/>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5"/>
          <p:cNvSpPr>
            <a:spLocks noGrp="1"/>
          </p:cNvSpPr>
          <p:nvPr>
            <p:ph type="body" sz="quarter" idx="22" hasCustomPrompt="1"/>
          </p:nvPr>
        </p:nvSpPr>
        <p:spPr>
          <a:xfrm>
            <a:off x="287524" y="60753"/>
            <a:ext cx="1713988" cy="210676"/>
          </a:xfrm>
        </p:spPr>
        <p:txBody>
          <a:bodyPr>
            <a:noAutofit/>
          </a:bodyPr>
          <a:lstStyle>
            <a:lvl1pPr marL="0" indent="0">
              <a:buNone/>
              <a:defRPr sz="1200" b="0">
                <a:solidFill>
                  <a:schemeClr val="tx1">
                    <a:lumMod val="60000"/>
                    <a:lumOff val="40000"/>
                  </a:schemeClr>
                </a:solidFill>
                <a:latin typeface="Calibri" panose="020F0502020204030204" pitchFamily="34" charset="0"/>
              </a:defRPr>
            </a:lvl1pPr>
            <a:lvl2pPr marL="171446" indent="0">
              <a:buNone/>
              <a:defRPr sz="1200"/>
            </a:lvl2pPr>
            <a:lvl3pPr marL="344479" indent="0">
              <a:buNone/>
              <a:defRPr sz="1200"/>
            </a:lvl3pPr>
            <a:lvl4pPr marL="515925" indent="0">
              <a:buNone/>
              <a:defRPr sz="1200"/>
            </a:lvl4pPr>
            <a:lvl5pPr marL="687371" indent="0">
              <a:buNone/>
              <a:defRPr sz="1200"/>
            </a:lvl5pPr>
          </a:lstStyle>
          <a:p>
            <a:pPr lvl="0"/>
            <a:r>
              <a:rPr lang="en-US"/>
              <a:t>Exhibit </a:t>
            </a:r>
            <a:fld id="{3B406555-91FE-4F2C-B289-054179A4C522}" type="slidenum">
              <a:rPr lang="en-US" smtClean="0"/>
              <a:t>‹#›</a:t>
            </a:fld>
            <a:endParaRPr lang="en-US"/>
          </a:p>
        </p:txBody>
      </p:sp>
    </p:spTree>
    <p:extLst>
      <p:ext uri="{BB962C8B-B14F-4D97-AF65-F5344CB8AC3E}">
        <p14:creationId xmlns:p14="http://schemas.microsoft.com/office/powerpoint/2010/main" val="3389837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Utterly Blank">
    <p:spTree>
      <p:nvGrpSpPr>
        <p:cNvPr id="1" name=""/>
        <p:cNvGrpSpPr/>
        <p:nvPr/>
      </p:nvGrpSpPr>
      <p:grpSpPr>
        <a:xfrm>
          <a:off x="0" y="0"/>
          <a:ext cx="0" cy="0"/>
          <a:chOff x="0" y="0"/>
          <a:chExt cx="0" cy="0"/>
        </a:xfrm>
      </p:grpSpPr>
      <p:grpSp>
        <p:nvGrpSpPr>
          <p:cNvPr id="46" name="Group 45"/>
          <p:cNvGrpSpPr/>
          <p:nvPr userDrawn="1"/>
        </p:nvGrpSpPr>
        <p:grpSpPr>
          <a:xfrm>
            <a:off x="527148" y="565926"/>
            <a:ext cx="6595082" cy="2197570"/>
            <a:chOff x="527148" y="1658361"/>
            <a:chExt cx="6595082" cy="2197570"/>
          </a:xfrm>
        </p:grpSpPr>
        <p:sp>
          <p:nvSpPr>
            <p:cNvPr id="43" name="Rectangle 42"/>
            <p:cNvSpPr/>
            <p:nvPr userDrawn="1"/>
          </p:nvSpPr>
          <p:spPr>
            <a:xfrm>
              <a:off x="527148" y="1932926"/>
              <a:ext cx="6588732" cy="1323439"/>
            </a:xfrm>
            <a:prstGeom prst="rect">
              <a:avLst/>
            </a:prstGeom>
          </p:spPr>
          <p:txBody>
            <a:bodyPr wrap="square">
              <a:spAutoFit/>
            </a:bodyPr>
            <a:lstStyle/>
            <a:p>
              <a:r>
                <a:rPr lang="en-US" sz="4000">
                  <a:solidFill>
                    <a:srgbClr val="FF0000"/>
                  </a:solidFill>
                  <a:latin typeface="+mj-lt"/>
                </a:rPr>
                <a:t>Engaging Federal &amp;</a:t>
              </a:r>
            </a:p>
            <a:p>
              <a:r>
                <a:rPr lang="en-US" sz="4000">
                  <a:solidFill>
                    <a:srgbClr val="FF0000"/>
                  </a:solidFill>
                  <a:latin typeface="+mj-lt"/>
                </a:rPr>
                <a:t>State Health Policymakers</a:t>
              </a:r>
            </a:p>
          </p:txBody>
        </p:sp>
        <p:sp>
          <p:nvSpPr>
            <p:cNvPr id="44" name="Rectangle 43"/>
            <p:cNvSpPr/>
            <p:nvPr userDrawn="1"/>
          </p:nvSpPr>
          <p:spPr>
            <a:xfrm>
              <a:off x="533498" y="1658361"/>
              <a:ext cx="6588732" cy="300082"/>
            </a:xfrm>
            <a:prstGeom prst="rect">
              <a:avLst/>
            </a:prstGeom>
          </p:spPr>
          <p:txBody>
            <a:bodyPr wrap="square">
              <a:spAutoFit/>
            </a:bodyPr>
            <a:lstStyle/>
            <a:p>
              <a:pPr rtl="0"/>
              <a:r>
                <a:rPr lang="en-US" sz="1350" b="1">
                  <a:solidFill>
                    <a:srgbClr val="FF0000"/>
                  </a:solidFill>
                  <a:latin typeface="+mn-lt"/>
                </a:rPr>
                <a:t>SECTION ONE</a:t>
              </a:r>
            </a:p>
          </p:txBody>
        </p:sp>
        <p:sp>
          <p:nvSpPr>
            <p:cNvPr id="45" name="Rectangle 44"/>
            <p:cNvSpPr/>
            <p:nvPr userDrawn="1"/>
          </p:nvSpPr>
          <p:spPr>
            <a:xfrm>
              <a:off x="533498" y="3255767"/>
              <a:ext cx="6588732" cy="600164"/>
            </a:xfrm>
            <a:prstGeom prst="rect">
              <a:avLst/>
            </a:prstGeom>
          </p:spPr>
          <p:txBody>
            <a:bodyPr wrap="square">
              <a:spAutoFit/>
            </a:bodyPr>
            <a:lstStyle/>
            <a:p>
              <a:pPr marL="285750" indent="-285750" rtl="0">
                <a:buFont typeface="Arial" panose="020B0604020202020204" pitchFamily="34" charset="0"/>
                <a:buChar char="•"/>
              </a:pPr>
              <a:r>
                <a:rPr lang="en-US" sz="1600">
                  <a:solidFill>
                    <a:srgbClr val="FF0000"/>
                  </a:solidFill>
                  <a:latin typeface="+mn-lt"/>
                </a:rPr>
                <a:t>Summary description lorem ipsum. </a:t>
              </a:r>
              <a:r>
                <a:rPr lang="en-US" sz="1600" err="1">
                  <a:solidFill>
                    <a:srgbClr val="FF0000"/>
                  </a:solidFill>
                  <a:latin typeface="+mn-lt"/>
                </a:rPr>
                <a:t>Rcil</a:t>
              </a:r>
              <a:r>
                <a:rPr lang="en-US" sz="1600">
                  <a:solidFill>
                    <a:srgbClr val="FF0000"/>
                  </a:solidFill>
                  <a:latin typeface="+mn-lt"/>
                </a:rPr>
                <a:t> </a:t>
              </a:r>
              <a:r>
                <a:rPr lang="en-US" sz="1600" err="1">
                  <a:solidFill>
                    <a:srgbClr val="FF0000"/>
                  </a:solidFill>
                  <a:latin typeface="+mn-lt"/>
                </a:rPr>
                <a:t>ipsument</a:t>
              </a:r>
              <a:r>
                <a:rPr lang="en-US" sz="1600">
                  <a:solidFill>
                    <a:srgbClr val="FF0000"/>
                  </a:solidFill>
                  <a:latin typeface="+mn-lt"/>
                </a:rPr>
                <a:t> </a:t>
              </a:r>
              <a:r>
                <a:rPr lang="en-US" sz="1600" err="1">
                  <a:solidFill>
                    <a:srgbClr val="FF0000"/>
                  </a:solidFill>
                  <a:latin typeface="+mn-lt"/>
                </a:rPr>
                <a:t>ugiae</a:t>
              </a:r>
              <a:r>
                <a:rPr lang="en-US" sz="1600">
                  <a:solidFill>
                    <a:srgbClr val="FF0000"/>
                  </a:solidFill>
                  <a:latin typeface="+mn-lt"/>
                </a:rPr>
                <a:t> mint </a:t>
              </a:r>
              <a:r>
                <a:rPr lang="en-US" sz="1600" err="1">
                  <a:solidFill>
                    <a:srgbClr val="FF0000"/>
                  </a:solidFill>
                  <a:latin typeface="+mn-lt"/>
                </a:rPr>
                <a:t>ut</a:t>
              </a:r>
              <a:r>
                <a:rPr lang="en-US" sz="1600">
                  <a:solidFill>
                    <a:srgbClr val="FF0000"/>
                  </a:solidFill>
                  <a:latin typeface="+mn-lt"/>
                </a:rPr>
                <a:t> res </a:t>
              </a:r>
              <a:r>
                <a:rPr lang="en-US" sz="1600" err="1">
                  <a:solidFill>
                    <a:srgbClr val="FF0000"/>
                  </a:solidFill>
                  <a:latin typeface="+mn-lt"/>
                </a:rPr>
                <a:t>esed</a:t>
              </a:r>
              <a:endParaRPr lang="en-US" sz="1600">
                <a:solidFill>
                  <a:srgbClr val="FF0000"/>
                </a:solidFill>
                <a:latin typeface="+mn-lt"/>
              </a:endParaRPr>
            </a:p>
            <a:p>
              <a:pPr marL="285750" indent="-285750" rtl="0">
                <a:buFont typeface="Arial" panose="020B0604020202020204" pitchFamily="34" charset="0"/>
                <a:buChar char="•"/>
              </a:pPr>
              <a:r>
                <a:rPr lang="en-US" sz="1600" err="1">
                  <a:solidFill>
                    <a:srgbClr val="FF0000"/>
                  </a:solidFill>
                  <a:latin typeface="+mn-lt"/>
                </a:rPr>
                <a:t>essitatatiis</a:t>
              </a:r>
              <a:r>
                <a:rPr lang="en-US" sz="1600">
                  <a:solidFill>
                    <a:srgbClr val="FF0000"/>
                  </a:solidFill>
                  <a:latin typeface="+mn-lt"/>
                </a:rPr>
                <a:t> </a:t>
              </a:r>
              <a:r>
                <a:rPr lang="en-US" sz="1600" err="1">
                  <a:solidFill>
                    <a:srgbClr val="FF0000"/>
                  </a:solidFill>
                  <a:latin typeface="+mn-lt"/>
                </a:rPr>
                <a:t>dus</a:t>
              </a:r>
              <a:r>
                <a:rPr lang="en-US" sz="1600">
                  <a:solidFill>
                    <a:srgbClr val="FF0000"/>
                  </a:solidFill>
                  <a:latin typeface="+mn-lt"/>
                </a:rPr>
                <a:t>, </a:t>
              </a:r>
              <a:r>
                <a:rPr lang="en-US" sz="1600" err="1">
                  <a:solidFill>
                    <a:srgbClr val="FF0000"/>
                  </a:solidFill>
                  <a:latin typeface="+mn-lt"/>
                </a:rPr>
                <a:t>sandam</a:t>
              </a:r>
              <a:r>
                <a:rPr lang="en-US" sz="1600">
                  <a:solidFill>
                    <a:srgbClr val="FF0000"/>
                  </a:solidFill>
                  <a:latin typeface="+mn-lt"/>
                </a:rPr>
                <a:t>, </a:t>
              </a:r>
              <a:r>
                <a:rPr lang="en-US" sz="1600" err="1">
                  <a:solidFill>
                    <a:srgbClr val="FF0000"/>
                  </a:solidFill>
                  <a:latin typeface="+mn-lt"/>
                </a:rPr>
                <a:t>offici</a:t>
              </a:r>
              <a:r>
                <a:rPr lang="en-US" sz="1600">
                  <a:solidFill>
                    <a:srgbClr val="FF0000"/>
                  </a:solidFill>
                  <a:latin typeface="+mn-lt"/>
                </a:rPr>
                <a:t> </a:t>
              </a:r>
              <a:r>
                <a:rPr lang="en-US" sz="1600" err="1">
                  <a:solidFill>
                    <a:srgbClr val="FF0000"/>
                  </a:solidFill>
                  <a:latin typeface="+mn-lt"/>
                </a:rPr>
                <a:t>quasperum</a:t>
              </a:r>
              <a:r>
                <a:rPr lang="en-US" sz="1600">
                  <a:solidFill>
                    <a:srgbClr val="FF0000"/>
                  </a:solidFill>
                  <a:latin typeface="+mn-lt"/>
                </a:rPr>
                <a:t> qui </a:t>
              </a:r>
              <a:r>
                <a:rPr lang="en-US" sz="1600" err="1">
                  <a:solidFill>
                    <a:srgbClr val="FF0000"/>
                  </a:solidFill>
                  <a:latin typeface="+mn-lt"/>
                </a:rPr>
                <a:t>blabo</a:t>
              </a:r>
              <a:r>
                <a:rPr lang="en-US" sz="1600">
                  <a:solidFill>
                    <a:srgbClr val="FF0000"/>
                  </a:solidFill>
                  <a:latin typeface="+mn-lt"/>
                </a:rPr>
                <a:t> </a:t>
              </a:r>
              <a:r>
                <a:rPr lang="en-US" sz="1600" err="1">
                  <a:solidFill>
                    <a:srgbClr val="FF0000"/>
                  </a:solidFill>
                  <a:latin typeface="+mn-lt"/>
                </a:rPr>
                <a:t>remque</a:t>
              </a:r>
              <a:r>
                <a:rPr lang="en-US" sz="1600">
                  <a:solidFill>
                    <a:srgbClr val="FF0000"/>
                  </a:solidFill>
                  <a:latin typeface="+mn-lt"/>
                </a:rPr>
                <a:t> </a:t>
              </a:r>
              <a:r>
                <a:rPr lang="en-US" sz="1600" err="1">
                  <a:solidFill>
                    <a:srgbClr val="FF0000"/>
                  </a:solidFill>
                  <a:latin typeface="+mn-lt"/>
                </a:rPr>
                <a:t>plaut</a:t>
              </a:r>
              <a:r>
                <a:rPr lang="en-US" sz="1600">
                  <a:solidFill>
                    <a:srgbClr val="FF0000"/>
                  </a:solidFill>
                  <a:latin typeface="+mn-lt"/>
                </a:rPr>
                <a:t> do.</a:t>
              </a:r>
            </a:p>
          </p:txBody>
        </p:sp>
      </p:grpSp>
      <p:cxnSp>
        <p:nvCxnSpPr>
          <p:cNvPr id="49" name="Straight Connector 48"/>
          <p:cNvCxnSpPr/>
          <p:nvPr userDrawn="1"/>
        </p:nvCxnSpPr>
        <p:spPr>
          <a:xfrm>
            <a:off x="486594" y="6509279"/>
            <a:ext cx="19713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486594" y="6182254"/>
            <a:ext cx="19713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userDrawn="1"/>
        </p:nvCxnSpPr>
        <p:spPr>
          <a:xfrm>
            <a:off x="0" y="6201308"/>
            <a:ext cx="99865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userDrawn="1"/>
        </p:nvSpPr>
        <p:spPr>
          <a:xfrm>
            <a:off x="5399268" y="6217187"/>
            <a:ext cx="1944216" cy="230832"/>
          </a:xfrm>
          <a:prstGeom prst="rect">
            <a:avLst/>
          </a:prstGeom>
        </p:spPr>
        <p:txBody>
          <a:bodyPr wrap="square">
            <a:spAutoFit/>
          </a:bodyPr>
          <a:lstStyle/>
          <a:p>
            <a:pPr algn="r" rtl="0"/>
            <a:r>
              <a:rPr lang="en-US" sz="900" b="1">
                <a:solidFill>
                  <a:srgbClr val="4C515A"/>
                </a:solidFill>
                <a:latin typeface="+mn-lt"/>
              </a:rPr>
              <a:t>Board of Directors Update</a:t>
            </a:r>
          </a:p>
        </p:txBody>
      </p:sp>
      <p:sp>
        <p:nvSpPr>
          <p:cNvPr id="67" name="Rectangle 66"/>
          <p:cNvSpPr/>
          <p:nvPr userDrawn="1"/>
        </p:nvSpPr>
        <p:spPr>
          <a:xfrm>
            <a:off x="7268205" y="6217187"/>
            <a:ext cx="1030008" cy="230832"/>
          </a:xfrm>
          <a:prstGeom prst="rect">
            <a:avLst/>
          </a:prstGeom>
        </p:spPr>
        <p:txBody>
          <a:bodyPr wrap="square">
            <a:spAutoFit/>
          </a:bodyPr>
          <a:lstStyle/>
          <a:p>
            <a:pPr algn="l" rtl="0"/>
            <a:r>
              <a:rPr lang="en-US" sz="900" b="1">
                <a:solidFill>
                  <a:srgbClr val="4C515A"/>
                </a:solidFill>
                <a:latin typeface="+mn-lt"/>
              </a:rPr>
              <a:t>November 2016</a:t>
            </a:r>
          </a:p>
        </p:txBody>
      </p:sp>
      <p:cxnSp>
        <p:nvCxnSpPr>
          <p:cNvPr id="70" name="Straight Connector 69"/>
          <p:cNvCxnSpPr>
            <a:cxnSpLocks/>
          </p:cNvCxnSpPr>
          <p:nvPr userDrawn="1"/>
        </p:nvCxnSpPr>
        <p:spPr>
          <a:xfrm>
            <a:off x="7305923" y="6296610"/>
            <a:ext cx="0" cy="970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userDrawn="1"/>
        </p:nvSpPr>
        <p:spPr>
          <a:xfrm>
            <a:off x="8576808" y="6224954"/>
            <a:ext cx="248786" cy="230832"/>
          </a:xfrm>
          <a:prstGeom prst="rect">
            <a:avLst/>
          </a:prstGeom>
          <a:noFill/>
        </p:spPr>
        <p:txBody>
          <a:bodyPr wrap="none" rtlCol="0">
            <a:spAutoFit/>
          </a:bodyPr>
          <a:lstStyle/>
          <a:p>
            <a:r>
              <a:rPr lang="ar-SA" sz="900">
                <a:solidFill>
                  <a:srgbClr val="4C515A"/>
                </a:solidFill>
              </a:rPr>
              <a:t>2</a:t>
            </a:r>
            <a:endParaRPr lang="en-US" sz="900">
              <a:solidFill>
                <a:srgbClr val="4C515A"/>
              </a:solidFill>
            </a:endParaRPr>
          </a:p>
        </p:txBody>
      </p:sp>
      <p:grpSp>
        <p:nvGrpSpPr>
          <p:cNvPr id="47" name="Group 46"/>
          <p:cNvGrpSpPr/>
          <p:nvPr userDrawn="1"/>
        </p:nvGrpSpPr>
        <p:grpSpPr>
          <a:xfrm>
            <a:off x="-1686595" y="-39648"/>
            <a:ext cx="1545400" cy="6863569"/>
            <a:chOff x="-1684265" y="-187412"/>
            <a:chExt cx="1545400" cy="6863569"/>
          </a:xfrm>
        </p:grpSpPr>
        <p:grpSp>
          <p:nvGrpSpPr>
            <p:cNvPr id="48" name="Group 47"/>
            <p:cNvGrpSpPr/>
            <p:nvPr/>
          </p:nvGrpSpPr>
          <p:grpSpPr>
            <a:xfrm>
              <a:off x="-1684265" y="200118"/>
              <a:ext cx="1545400" cy="6476039"/>
              <a:chOff x="5233838" y="1329860"/>
              <a:chExt cx="1545400" cy="6476039"/>
            </a:xfrm>
          </p:grpSpPr>
          <p:grpSp>
            <p:nvGrpSpPr>
              <p:cNvPr id="55" name="Group 54"/>
              <p:cNvGrpSpPr/>
              <p:nvPr/>
            </p:nvGrpSpPr>
            <p:grpSpPr>
              <a:xfrm>
                <a:off x="6068918" y="1342086"/>
                <a:ext cx="710320" cy="6463813"/>
                <a:chOff x="4457518" y="1337197"/>
                <a:chExt cx="710320" cy="6463813"/>
              </a:xfrm>
            </p:grpSpPr>
            <p:sp>
              <p:nvSpPr>
                <p:cNvPr id="73" name="Rectangle 72"/>
                <p:cNvSpPr/>
                <p:nvPr/>
              </p:nvSpPr>
              <p:spPr>
                <a:xfrm>
                  <a:off x="4457518" y="4568713"/>
                  <a:ext cx="709684" cy="589111"/>
                </a:xfrm>
                <a:prstGeom prst="rect">
                  <a:avLst/>
                </a:prstGeom>
                <a:solidFill>
                  <a:srgbClr val="4ABDBC"/>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03</a:t>
                  </a:r>
                </a:p>
              </p:txBody>
            </p:sp>
            <p:sp>
              <p:nvSpPr>
                <p:cNvPr id="74" name="Rectangle 73"/>
                <p:cNvSpPr/>
                <p:nvPr/>
              </p:nvSpPr>
              <p:spPr>
                <a:xfrm>
                  <a:off x="4457518" y="3927048"/>
                  <a:ext cx="709684" cy="589111"/>
                </a:xfrm>
                <a:prstGeom prst="rect">
                  <a:avLst/>
                </a:prstGeom>
                <a:solidFill>
                  <a:srgbClr val="71B254"/>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04</a:t>
                  </a:r>
                </a:p>
              </p:txBody>
            </p:sp>
            <p:sp>
              <p:nvSpPr>
                <p:cNvPr id="75" name="Rectangle 74"/>
                <p:cNvSpPr/>
                <p:nvPr/>
              </p:nvSpPr>
              <p:spPr>
                <a:xfrm>
                  <a:off x="4457518" y="5238051"/>
                  <a:ext cx="709684" cy="589111"/>
                </a:xfrm>
                <a:prstGeom prst="rect">
                  <a:avLst/>
                </a:prstGeom>
                <a:solidFill>
                  <a:srgbClr val="F47920"/>
                </a:solidFill>
                <a:ln w="12700" cap="flat" cmpd="sng" algn="ctr">
                  <a:noFill/>
                  <a:prstDash val="solid"/>
                  <a:miter lim="800000"/>
                </a:ln>
                <a:effectLst/>
              </p:spPr>
              <p:txBody>
                <a:bodyPr rtlCol="0" anchor="ctr"/>
                <a:lstStyle/>
                <a:p>
                  <a:pPr algn="ctr" defTabSz="914400">
                    <a:defRPr/>
                  </a:pPr>
                  <a:r>
                    <a:rPr lang="en-US" sz="1200" kern="0">
                      <a:solidFill>
                        <a:prstClr val="white"/>
                      </a:solidFill>
                      <a:latin typeface="Segoe UI Light"/>
                    </a:rPr>
                    <a:t>02</a:t>
                  </a:r>
                </a:p>
              </p:txBody>
            </p:sp>
            <p:sp>
              <p:nvSpPr>
                <p:cNvPr id="76" name="Rectangle 75"/>
                <p:cNvSpPr/>
                <p:nvPr/>
              </p:nvSpPr>
              <p:spPr>
                <a:xfrm>
                  <a:off x="4458154" y="3266831"/>
                  <a:ext cx="709684" cy="589111"/>
                </a:xfrm>
                <a:prstGeom prst="rect">
                  <a:avLst/>
                </a:prstGeom>
                <a:solidFill>
                  <a:srgbClr val="5F5A9D"/>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05</a:t>
                  </a:r>
                </a:p>
              </p:txBody>
            </p:sp>
            <p:sp>
              <p:nvSpPr>
                <p:cNvPr id="77" name="Rectangle 76"/>
                <p:cNvSpPr/>
                <p:nvPr/>
              </p:nvSpPr>
              <p:spPr>
                <a:xfrm>
                  <a:off x="4458154" y="2621301"/>
                  <a:ext cx="709684" cy="589111"/>
                </a:xfrm>
                <a:prstGeom prst="rect">
                  <a:avLst/>
                </a:prstGeom>
                <a:solidFill>
                  <a:srgbClr val="E6C278"/>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06</a:t>
                  </a:r>
                </a:p>
              </p:txBody>
            </p:sp>
            <p:sp>
              <p:nvSpPr>
                <p:cNvPr id="78" name="Rectangle 77"/>
                <p:cNvSpPr/>
                <p:nvPr/>
              </p:nvSpPr>
              <p:spPr>
                <a:xfrm>
                  <a:off x="4457518" y="5894753"/>
                  <a:ext cx="709684" cy="589111"/>
                </a:xfrm>
                <a:prstGeom prst="rect">
                  <a:avLst/>
                </a:prstGeom>
                <a:solidFill>
                  <a:srgbClr val="044C7F"/>
                </a:solidFill>
                <a:ln w="12700" cap="flat" cmpd="sng" algn="ctr">
                  <a:noFill/>
                  <a:prstDash val="solid"/>
                  <a:miter lim="800000"/>
                </a:ln>
                <a:effectLst/>
              </p:spPr>
              <p:txBody>
                <a:bodyPr rtlCol="0" anchor="ctr"/>
                <a:lstStyle/>
                <a:p>
                  <a:pPr algn="ctr" defTabSz="914400">
                    <a:defRPr/>
                  </a:pPr>
                  <a:r>
                    <a:rPr lang="en-US" sz="1200" kern="0">
                      <a:solidFill>
                        <a:prstClr val="white"/>
                      </a:solidFill>
                      <a:latin typeface="Segoe UI Light"/>
                    </a:rPr>
                    <a:t>01</a:t>
                  </a:r>
                </a:p>
              </p:txBody>
            </p:sp>
            <p:sp>
              <p:nvSpPr>
                <p:cNvPr id="79" name="Rectangle 78"/>
                <p:cNvSpPr/>
                <p:nvPr/>
              </p:nvSpPr>
              <p:spPr>
                <a:xfrm>
                  <a:off x="4458154" y="1982726"/>
                  <a:ext cx="709684" cy="589111"/>
                </a:xfrm>
                <a:prstGeom prst="rect">
                  <a:avLst/>
                </a:prstGeom>
                <a:solidFill>
                  <a:srgbClr val="B6ADA8"/>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07</a:t>
                  </a:r>
                </a:p>
              </p:txBody>
            </p:sp>
            <p:sp>
              <p:nvSpPr>
                <p:cNvPr id="80" name="Rectangle 79"/>
                <p:cNvSpPr/>
                <p:nvPr/>
              </p:nvSpPr>
              <p:spPr>
                <a:xfrm>
                  <a:off x="4458154" y="1337197"/>
                  <a:ext cx="709684" cy="589111"/>
                </a:xfrm>
                <a:prstGeom prst="rect">
                  <a:avLst/>
                </a:prstGeom>
                <a:solidFill>
                  <a:srgbClr val="575B64"/>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08</a:t>
                  </a:r>
                </a:p>
              </p:txBody>
            </p:sp>
            <p:sp>
              <p:nvSpPr>
                <p:cNvPr id="81" name="Rectangle 80"/>
                <p:cNvSpPr/>
                <p:nvPr/>
              </p:nvSpPr>
              <p:spPr>
                <a:xfrm>
                  <a:off x="4457518" y="7211899"/>
                  <a:ext cx="709684" cy="589111"/>
                </a:xfrm>
                <a:prstGeom prst="rect">
                  <a:avLst/>
                </a:prstGeom>
                <a:solidFill>
                  <a:srgbClr val="D0BD86"/>
                </a:solidFill>
                <a:ln w="12700" cap="flat" cmpd="sng" algn="ctr">
                  <a:noFill/>
                  <a:prstDash val="solid"/>
                  <a:miter lim="800000"/>
                </a:ln>
                <a:effectLst/>
              </p:spPr>
              <p:txBody>
                <a:bodyPr rtlCol="0" anchor="ctr"/>
                <a:lstStyle/>
                <a:p>
                  <a:pPr algn="ctr" defTabSz="914400">
                    <a:defRPr/>
                  </a:pPr>
                  <a:endParaRPr lang="en-US" sz="1100" kern="0">
                    <a:solidFill>
                      <a:prstClr val="white"/>
                    </a:solidFill>
                    <a:latin typeface="Segoe UI Light"/>
                  </a:endParaRPr>
                </a:p>
              </p:txBody>
            </p:sp>
            <p:sp>
              <p:nvSpPr>
                <p:cNvPr id="82" name="Rectangle 81"/>
                <p:cNvSpPr/>
                <p:nvPr/>
              </p:nvSpPr>
              <p:spPr>
                <a:xfrm>
                  <a:off x="4457518" y="6566368"/>
                  <a:ext cx="709684" cy="589111"/>
                </a:xfrm>
                <a:prstGeom prst="rect">
                  <a:avLst/>
                </a:prstGeom>
                <a:solidFill>
                  <a:srgbClr val="C6AE6C"/>
                </a:solidFill>
                <a:ln w="12700" cap="flat" cmpd="sng" algn="ctr">
                  <a:noFill/>
                  <a:prstDash val="solid"/>
                  <a:miter lim="800000"/>
                </a:ln>
                <a:effectLst/>
              </p:spPr>
              <p:txBody>
                <a:bodyPr rtlCol="0" anchor="ctr"/>
                <a:lstStyle/>
                <a:p>
                  <a:pPr algn="ctr" defTabSz="914400">
                    <a:defRPr/>
                  </a:pPr>
                  <a:endParaRPr lang="en-US" sz="1100" kern="0">
                    <a:solidFill>
                      <a:prstClr val="white"/>
                    </a:solidFill>
                    <a:latin typeface="Segoe UI Light"/>
                  </a:endParaRPr>
                </a:p>
              </p:txBody>
            </p:sp>
          </p:grpSp>
          <p:grpSp>
            <p:nvGrpSpPr>
              <p:cNvPr id="56" name="Group 55"/>
              <p:cNvGrpSpPr/>
              <p:nvPr/>
            </p:nvGrpSpPr>
            <p:grpSpPr>
              <a:xfrm>
                <a:off x="5233838" y="1329860"/>
                <a:ext cx="731866" cy="6476039"/>
                <a:chOff x="5233838" y="1329860"/>
                <a:chExt cx="731866" cy="6476039"/>
              </a:xfrm>
            </p:grpSpPr>
            <p:sp>
              <p:nvSpPr>
                <p:cNvPr id="57" name="Rectangle 56"/>
                <p:cNvSpPr/>
                <p:nvPr/>
              </p:nvSpPr>
              <p:spPr>
                <a:xfrm>
                  <a:off x="5243402" y="4997325"/>
                  <a:ext cx="709684" cy="589111"/>
                </a:xfrm>
                <a:prstGeom prst="rect">
                  <a:avLst/>
                </a:prstGeom>
                <a:solidFill>
                  <a:srgbClr val="BCB8D6"/>
                </a:solidFill>
                <a:ln w="12700" cap="flat" cmpd="sng" algn="ctr">
                  <a:noFill/>
                  <a:prstDash val="solid"/>
                  <a:miter lim="800000"/>
                </a:ln>
                <a:effectLst/>
              </p:spPr>
              <p:txBody>
                <a:bodyPr rtlCol="0" anchor="ctr"/>
                <a:lstStyle/>
                <a:p>
                  <a:pPr algn="ctr" defTabSz="914400">
                    <a:defRPr/>
                  </a:pPr>
                  <a:r>
                    <a:rPr lang="en-US" sz="1200" kern="0">
                      <a:solidFill>
                        <a:schemeClr val="tx1"/>
                      </a:solidFill>
                      <a:latin typeface="Segoe UI Light"/>
                    </a:rPr>
                    <a:t>Purple</a:t>
                  </a:r>
                </a:p>
              </p:txBody>
            </p:sp>
            <p:sp>
              <p:nvSpPr>
                <p:cNvPr id="58" name="Rectangle 57"/>
                <p:cNvSpPr/>
                <p:nvPr/>
              </p:nvSpPr>
              <p:spPr>
                <a:xfrm>
                  <a:off x="5243402" y="5654027"/>
                  <a:ext cx="709684" cy="589111"/>
                </a:xfrm>
                <a:prstGeom prst="rect">
                  <a:avLst/>
                </a:prstGeom>
                <a:solidFill>
                  <a:srgbClr val="FCD4B5"/>
                </a:solidFill>
                <a:ln w="12700" cap="flat" cmpd="sng" algn="ctr">
                  <a:noFill/>
                  <a:prstDash val="solid"/>
                  <a:miter lim="800000"/>
                </a:ln>
                <a:effectLst/>
              </p:spPr>
              <p:txBody>
                <a:bodyPr rtlCol="0" anchor="ctr"/>
                <a:lstStyle/>
                <a:p>
                  <a:pPr algn="ctr" defTabSz="914400">
                    <a:defRPr/>
                  </a:pPr>
                  <a:r>
                    <a:rPr lang="en-US" sz="1200" kern="0">
                      <a:solidFill>
                        <a:schemeClr val="tx1"/>
                      </a:solidFill>
                      <a:latin typeface="Segoe UI Light"/>
                    </a:rPr>
                    <a:t>Orange</a:t>
                  </a:r>
                </a:p>
              </p:txBody>
            </p:sp>
            <p:sp>
              <p:nvSpPr>
                <p:cNvPr id="59" name="Rectangle 58"/>
                <p:cNvSpPr/>
                <p:nvPr/>
              </p:nvSpPr>
              <p:spPr>
                <a:xfrm>
                  <a:off x="5256020" y="3983092"/>
                  <a:ext cx="709684" cy="589111"/>
                </a:xfrm>
                <a:prstGeom prst="rect">
                  <a:avLst/>
                </a:prstGeom>
                <a:solidFill>
                  <a:srgbClr val="4C515A"/>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CMW</a:t>
                  </a:r>
                </a:p>
                <a:p>
                  <a:pPr algn="ctr" defTabSz="914400">
                    <a:defRPr/>
                  </a:pPr>
                  <a:r>
                    <a:rPr lang="en-US" sz="1100" kern="0">
                      <a:solidFill>
                        <a:prstClr val="white"/>
                      </a:solidFill>
                      <a:latin typeface="Segoe UI Light"/>
                    </a:rPr>
                    <a:t>Text</a:t>
                  </a:r>
                </a:p>
              </p:txBody>
            </p:sp>
            <p:sp>
              <p:nvSpPr>
                <p:cNvPr id="60" name="Rectangle 59"/>
                <p:cNvSpPr/>
                <p:nvPr/>
              </p:nvSpPr>
              <p:spPr>
                <a:xfrm>
                  <a:off x="5256020" y="3337563"/>
                  <a:ext cx="709684" cy="589111"/>
                </a:xfrm>
                <a:prstGeom prst="rect">
                  <a:avLst/>
                </a:prstGeom>
                <a:solidFill>
                  <a:srgbClr val="4C515A"/>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CMW</a:t>
                  </a:r>
                </a:p>
                <a:p>
                  <a:pPr algn="ctr" defTabSz="914400">
                    <a:defRPr/>
                  </a:pPr>
                  <a:r>
                    <a:rPr lang="en-US" sz="1100" kern="0">
                      <a:solidFill>
                        <a:prstClr val="white"/>
                      </a:solidFill>
                      <a:latin typeface="Segoe UI Light"/>
                    </a:rPr>
                    <a:t>Heading</a:t>
                  </a:r>
                </a:p>
              </p:txBody>
            </p:sp>
            <p:sp>
              <p:nvSpPr>
                <p:cNvPr id="61" name="Rectangle 60"/>
                <p:cNvSpPr/>
                <p:nvPr/>
              </p:nvSpPr>
              <p:spPr>
                <a:xfrm>
                  <a:off x="5256020" y="3017353"/>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Whi-08</a:t>
                  </a:r>
                </a:p>
              </p:txBody>
            </p:sp>
            <p:sp>
              <p:nvSpPr>
                <p:cNvPr id="62" name="Rectangle 61"/>
                <p:cNvSpPr/>
                <p:nvPr/>
              </p:nvSpPr>
              <p:spPr>
                <a:xfrm>
                  <a:off x="5256020" y="2333700"/>
                  <a:ext cx="709684" cy="589112"/>
                </a:xfrm>
                <a:prstGeom prst="rect">
                  <a:avLst/>
                </a:prstGeom>
                <a:solidFill>
                  <a:srgbClr val="84838A"/>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Footer Text</a:t>
                  </a:r>
                </a:p>
              </p:txBody>
            </p:sp>
            <p:sp>
              <p:nvSpPr>
                <p:cNvPr id="63" name="Rectangle 62"/>
                <p:cNvSpPr/>
                <p:nvPr/>
              </p:nvSpPr>
              <p:spPr>
                <a:xfrm>
                  <a:off x="5256020" y="1688170"/>
                  <a:ext cx="709684" cy="589112"/>
                </a:xfrm>
                <a:prstGeom prst="rect">
                  <a:avLst/>
                </a:prstGeom>
                <a:solidFill>
                  <a:srgbClr val="CBCBCB"/>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Heading</a:t>
                  </a:r>
                </a:p>
              </p:txBody>
            </p:sp>
            <p:sp>
              <p:nvSpPr>
                <p:cNvPr id="64" name="Rectangle 63"/>
                <p:cNvSpPr/>
                <p:nvPr/>
              </p:nvSpPr>
              <p:spPr>
                <a:xfrm>
                  <a:off x="5256020" y="1329860"/>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BLA-08</a:t>
                  </a:r>
                </a:p>
              </p:txBody>
            </p:sp>
            <p:sp>
              <p:nvSpPr>
                <p:cNvPr id="65" name="Rectangle 64"/>
                <p:cNvSpPr/>
                <p:nvPr/>
              </p:nvSpPr>
              <p:spPr>
                <a:xfrm>
                  <a:off x="5243402" y="6310729"/>
                  <a:ext cx="709684" cy="589111"/>
                </a:xfrm>
                <a:prstGeom prst="rect">
                  <a:avLst/>
                </a:prstGeom>
                <a:solidFill>
                  <a:srgbClr val="D3E3BF"/>
                </a:solidFill>
                <a:ln w="12700" cap="flat" cmpd="sng" algn="ctr">
                  <a:noFill/>
                  <a:prstDash val="solid"/>
                  <a:miter lim="800000"/>
                </a:ln>
                <a:effectLst/>
              </p:spPr>
              <p:txBody>
                <a:bodyPr rtlCol="0" anchor="ctr"/>
                <a:lstStyle/>
                <a:p>
                  <a:pPr algn="ctr" defTabSz="914400">
                    <a:defRPr/>
                  </a:pPr>
                  <a:r>
                    <a:rPr lang="en-US" sz="1100" kern="0">
                      <a:solidFill>
                        <a:schemeClr val="tx1"/>
                      </a:solidFill>
                      <a:latin typeface="Segoe UI Light"/>
                    </a:rPr>
                    <a:t>Green</a:t>
                  </a:r>
                </a:p>
              </p:txBody>
            </p:sp>
            <p:sp>
              <p:nvSpPr>
                <p:cNvPr id="68" name="Rectangle 67"/>
                <p:cNvSpPr/>
                <p:nvPr/>
              </p:nvSpPr>
              <p:spPr>
                <a:xfrm>
                  <a:off x="5233838" y="6945971"/>
                  <a:ext cx="709684" cy="478134"/>
                </a:xfrm>
                <a:prstGeom prst="rect">
                  <a:avLst/>
                </a:prstGeom>
                <a:solidFill>
                  <a:srgbClr val="C9DEE3"/>
                </a:solidFill>
                <a:ln w="12700" cap="flat" cmpd="sng" algn="ctr">
                  <a:noFill/>
                  <a:prstDash val="solid"/>
                  <a:miter lim="800000"/>
                </a:ln>
                <a:effectLst/>
              </p:spPr>
              <p:txBody>
                <a:bodyPr rtlCol="0" anchor="ctr"/>
                <a:lstStyle/>
                <a:p>
                  <a:pPr algn="ctr" defTabSz="914400">
                    <a:defRPr/>
                  </a:pPr>
                  <a:r>
                    <a:rPr lang="en-US" sz="1100" kern="0">
                      <a:solidFill>
                        <a:schemeClr val="tx1"/>
                      </a:solidFill>
                      <a:latin typeface="Segoe UI Light"/>
                    </a:rPr>
                    <a:t>Light Blue</a:t>
                  </a:r>
                </a:p>
              </p:txBody>
            </p:sp>
            <p:sp>
              <p:nvSpPr>
                <p:cNvPr id="69" name="Rectangle 68"/>
                <p:cNvSpPr/>
                <p:nvPr/>
              </p:nvSpPr>
              <p:spPr>
                <a:xfrm>
                  <a:off x="5256020" y="4653089"/>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defTabSz="914400">
                    <a:defRPr/>
                  </a:pPr>
                  <a:r>
                    <a:rPr lang="en-US" sz="1100" kern="0">
                      <a:solidFill>
                        <a:prstClr val="white"/>
                      </a:solidFill>
                      <a:latin typeface="Segoe UI Light"/>
                    </a:rPr>
                    <a:t>3rd</a:t>
                  </a:r>
                </a:p>
              </p:txBody>
            </p:sp>
            <p:sp>
              <p:nvSpPr>
                <p:cNvPr id="72" name="Rectangle 71"/>
                <p:cNvSpPr/>
                <p:nvPr/>
              </p:nvSpPr>
              <p:spPr>
                <a:xfrm>
                  <a:off x="5233838" y="7460708"/>
                  <a:ext cx="709684" cy="345191"/>
                </a:xfrm>
                <a:prstGeom prst="rect">
                  <a:avLst/>
                </a:prstGeom>
                <a:solidFill>
                  <a:srgbClr val="B9D6DA"/>
                </a:solidFill>
                <a:ln w="12700" cap="flat" cmpd="sng" algn="ctr">
                  <a:noFill/>
                  <a:prstDash val="solid"/>
                  <a:miter lim="800000"/>
                </a:ln>
                <a:effectLst/>
              </p:spPr>
              <p:txBody>
                <a:bodyPr rtlCol="0" anchor="ctr"/>
                <a:lstStyle/>
                <a:p>
                  <a:pPr algn="ctr" defTabSz="914400">
                    <a:defRPr/>
                  </a:pPr>
                  <a:r>
                    <a:rPr lang="en-US" sz="1100" kern="0">
                      <a:solidFill>
                        <a:schemeClr val="tx1"/>
                      </a:solidFill>
                      <a:latin typeface="Segoe UI Light"/>
                    </a:rPr>
                    <a:t>Blue</a:t>
                  </a:r>
                </a:p>
              </p:txBody>
            </p:sp>
          </p:grpSp>
        </p:grpSp>
        <p:grpSp>
          <p:nvGrpSpPr>
            <p:cNvPr id="51" name="Group 50"/>
            <p:cNvGrpSpPr/>
            <p:nvPr/>
          </p:nvGrpSpPr>
          <p:grpSpPr>
            <a:xfrm>
              <a:off x="-1684265" y="-187412"/>
              <a:ext cx="1544765" cy="343336"/>
              <a:chOff x="6563900" y="1161195"/>
              <a:chExt cx="1544765" cy="343336"/>
            </a:xfrm>
          </p:grpSpPr>
          <p:sp>
            <p:nvSpPr>
              <p:cNvPr id="52" name="Rectangle 51"/>
              <p:cNvSpPr/>
              <p:nvPr/>
            </p:nvSpPr>
            <p:spPr>
              <a:xfrm>
                <a:off x="6563900" y="1196521"/>
                <a:ext cx="1544764" cy="308010"/>
              </a:xfrm>
              <a:prstGeom prst="rect">
                <a:avLst/>
              </a:prstGeom>
              <a:solidFill>
                <a:srgbClr val="4F81BD"/>
              </a:solidFill>
              <a:ln w="25400" cap="flat" cmpd="sng" algn="ctr">
                <a:noFill/>
                <a:prstDash val="solid"/>
              </a:ln>
              <a:effectLst/>
            </p:spPr>
            <p:txBody>
              <a:bodyPr rtlCol="0" anchor="ctr"/>
              <a:lstStyle/>
              <a:p>
                <a:pPr algn="ctr" defTabSz="914400">
                  <a:defRPr/>
                </a:pPr>
                <a:endParaRPr lang="en-US" sz="1800" kern="0">
                  <a:solidFill>
                    <a:prstClr val="white"/>
                  </a:solidFill>
                  <a:latin typeface="Segoe UI Light"/>
                </a:endParaRPr>
              </a:p>
            </p:txBody>
          </p:sp>
          <p:sp>
            <p:nvSpPr>
              <p:cNvPr id="54" name="TextBox 53"/>
              <p:cNvSpPr txBox="1"/>
              <p:nvPr/>
            </p:nvSpPr>
            <p:spPr>
              <a:xfrm>
                <a:off x="6563901" y="1161195"/>
                <a:ext cx="1544764" cy="338554"/>
              </a:xfrm>
              <a:prstGeom prst="rect">
                <a:avLst/>
              </a:prstGeom>
              <a:solidFill>
                <a:srgbClr val="044C7F"/>
              </a:solidFill>
            </p:spPr>
            <p:txBody>
              <a:bodyPr wrap="square" rtlCol="0">
                <a:spAutoFit/>
              </a:bodyPr>
              <a:lstStyle/>
              <a:p>
                <a:pPr algn="ctr" defTabSz="914400">
                  <a:defRPr/>
                </a:pPr>
                <a:r>
                  <a:rPr lang="en-US" sz="1600" b="1" kern="0">
                    <a:solidFill>
                      <a:prstClr val="white"/>
                    </a:solidFill>
                    <a:latin typeface="Segoe UI Light"/>
                  </a:rPr>
                  <a:t>CMW</a:t>
                </a:r>
              </a:p>
            </p:txBody>
          </p:sp>
        </p:grpSp>
      </p:grpSp>
      <p:sp>
        <p:nvSpPr>
          <p:cNvPr id="10" name="TextBox 9"/>
          <p:cNvSpPr txBox="1"/>
          <p:nvPr userDrawn="1"/>
        </p:nvSpPr>
        <p:spPr>
          <a:xfrm>
            <a:off x="387352" y="757623"/>
            <a:ext cx="6811480" cy="2898294"/>
          </a:xfrm>
          <a:prstGeom prst="rect">
            <a:avLst/>
          </a:prstGeom>
          <a:noFill/>
        </p:spPr>
        <p:txBody>
          <a:bodyPr wrap="none" rtlCol="0">
            <a:spAutoFit/>
          </a:bodyPr>
          <a:lstStyle/>
          <a:p>
            <a:pPr>
              <a:lnSpc>
                <a:spcPct val="110000"/>
              </a:lnSpc>
            </a:pPr>
            <a:r>
              <a:rPr lang="en-US" sz="2800" b="1">
                <a:solidFill>
                  <a:srgbClr val="FF0000"/>
                </a:solidFill>
              </a:rPr>
              <a:t>“ Any institution in existence for close</a:t>
            </a:r>
          </a:p>
          <a:p>
            <a:pPr>
              <a:lnSpc>
                <a:spcPct val="110000"/>
              </a:lnSpc>
            </a:pPr>
            <a:r>
              <a:rPr lang="en-US" sz="2800" b="1">
                <a:solidFill>
                  <a:srgbClr val="FF0000"/>
                </a:solidFill>
              </a:rPr>
              <a:t>to a hundred years has likely borne</a:t>
            </a:r>
          </a:p>
          <a:p>
            <a:pPr>
              <a:lnSpc>
                <a:spcPct val="110000"/>
              </a:lnSpc>
            </a:pPr>
            <a:r>
              <a:rPr lang="en-US" sz="2800" b="1">
                <a:solidFill>
                  <a:srgbClr val="FF0000"/>
                </a:solidFill>
              </a:rPr>
              <a:t>witness to a lot of transition. That is</a:t>
            </a:r>
          </a:p>
          <a:p>
            <a:pPr>
              <a:lnSpc>
                <a:spcPct val="110000"/>
              </a:lnSpc>
            </a:pPr>
            <a:r>
              <a:rPr lang="en-US" sz="2800" b="1">
                <a:solidFill>
                  <a:srgbClr val="FF0000"/>
                </a:solidFill>
              </a:rPr>
              <a:t>particularly true for a philanthropy, like</a:t>
            </a:r>
          </a:p>
          <a:p>
            <a:pPr>
              <a:lnSpc>
                <a:spcPct val="110000"/>
              </a:lnSpc>
            </a:pPr>
            <a:r>
              <a:rPr lang="en-US" sz="2800" b="1">
                <a:solidFill>
                  <a:srgbClr val="FF0000"/>
                </a:solidFill>
              </a:rPr>
              <a:t>The Commonwealth Fund, whose purpose</a:t>
            </a:r>
          </a:p>
          <a:p>
            <a:pPr>
              <a:lnSpc>
                <a:spcPct val="110000"/>
              </a:lnSpc>
            </a:pPr>
            <a:r>
              <a:rPr lang="en-US" sz="2800" b="1">
                <a:solidFill>
                  <a:srgbClr val="FF0000"/>
                </a:solidFill>
              </a:rPr>
              <a:t>is to bring about positive social change.”</a:t>
            </a:r>
          </a:p>
        </p:txBody>
      </p:sp>
      <p:sp>
        <p:nvSpPr>
          <p:cNvPr id="2" name="Oval 1"/>
          <p:cNvSpPr/>
          <p:nvPr userDrawn="1"/>
        </p:nvSpPr>
        <p:spPr>
          <a:xfrm>
            <a:off x="521878" y="3800209"/>
            <a:ext cx="772617" cy="772617"/>
          </a:xfrm>
          <a:prstGeom prst="ellipse">
            <a:avLst/>
          </a:prstGeom>
          <a:solidFill>
            <a:schemeClr val="accent1">
              <a:alpha val="50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userDrawn="1"/>
        </p:nvSpPr>
        <p:spPr>
          <a:xfrm>
            <a:off x="1357971" y="3888560"/>
            <a:ext cx="2037737" cy="346249"/>
          </a:xfrm>
          <a:prstGeom prst="rect">
            <a:avLst/>
          </a:prstGeom>
          <a:noFill/>
        </p:spPr>
        <p:txBody>
          <a:bodyPr wrap="none" rtlCol="0">
            <a:spAutoFit/>
          </a:bodyPr>
          <a:lstStyle/>
          <a:p>
            <a:pPr>
              <a:lnSpc>
                <a:spcPct val="110000"/>
              </a:lnSpc>
            </a:pPr>
            <a:r>
              <a:rPr lang="en-US" sz="1500" b="1" spc="0" baseline="0">
                <a:solidFill>
                  <a:srgbClr val="FF0000"/>
                </a:solidFill>
              </a:rPr>
              <a:t>David </a:t>
            </a:r>
            <a:r>
              <a:rPr lang="en-US" sz="1500" b="1" spc="0" baseline="0" err="1">
                <a:solidFill>
                  <a:srgbClr val="FF0000"/>
                </a:solidFill>
              </a:rPr>
              <a:t>Blumethal</a:t>
            </a:r>
            <a:r>
              <a:rPr lang="en-US" sz="1500" b="1" spc="0" baseline="0">
                <a:solidFill>
                  <a:srgbClr val="FF0000"/>
                </a:solidFill>
              </a:rPr>
              <a:t>, M.D.</a:t>
            </a:r>
          </a:p>
        </p:txBody>
      </p:sp>
      <p:sp>
        <p:nvSpPr>
          <p:cNvPr id="84" name="TextBox 83"/>
          <p:cNvSpPr txBox="1"/>
          <p:nvPr userDrawn="1"/>
        </p:nvSpPr>
        <p:spPr>
          <a:xfrm>
            <a:off x="1357971" y="4131230"/>
            <a:ext cx="2667718" cy="325923"/>
          </a:xfrm>
          <a:prstGeom prst="rect">
            <a:avLst/>
          </a:prstGeom>
          <a:noFill/>
        </p:spPr>
        <p:txBody>
          <a:bodyPr wrap="none" rtlCol="0">
            <a:spAutoFit/>
          </a:bodyPr>
          <a:lstStyle/>
          <a:p>
            <a:pPr>
              <a:lnSpc>
                <a:spcPct val="110000"/>
              </a:lnSpc>
            </a:pPr>
            <a:r>
              <a:rPr lang="en-US" sz="1500" b="0" spc="0" baseline="0">
                <a:solidFill>
                  <a:srgbClr val="FF0000"/>
                </a:solidFill>
              </a:rPr>
              <a:t>Commonwealth Fund President</a:t>
            </a:r>
          </a:p>
        </p:txBody>
      </p:sp>
      <p:cxnSp>
        <p:nvCxnSpPr>
          <p:cNvPr id="4" name="Straight Connector 3"/>
          <p:cNvCxnSpPr>
            <a:cxnSpLocks/>
          </p:cNvCxnSpPr>
          <p:nvPr userDrawn="1"/>
        </p:nvCxnSpPr>
        <p:spPr>
          <a:xfrm>
            <a:off x="511149" y="437578"/>
            <a:ext cx="0" cy="61402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userDrawn="1"/>
        </p:nvSpPr>
        <p:spPr>
          <a:xfrm>
            <a:off x="443010" y="5231482"/>
            <a:ext cx="2896947" cy="244682"/>
          </a:xfrm>
          <a:prstGeom prst="rect">
            <a:avLst/>
          </a:prstGeom>
          <a:noFill/>
        </p:spPr>
        <p:txBody>
          <a:bodyPr wrap="none" rtlCol="0">
            <a:spAutoFit/>
          </a:bodyPr>
          <a:lstStyle/>
          <a:p>
            <a:pPr>
              <a:lnSpc>
                <a:spcPct val="110000"/>
              </a:lnSpc>
            </a:pPr>
            <a:r>
              <a:rPr lang="en-US" sz="900" b="1" i="0" spc="0" baseline="0">
                <a:solidFill>
                  <a:schemeClr val="bg1"/>
                </a:solidFill>
              </a:rPr>
              <a:t>Source: National Center for Education Statistics, 2016</a:t>
            </a:r>
          </a:p>
        </p:txBody>
      </p:sp>
      <p:sp>
        <p:nvSpPr>
          <p:cNvPr id="5" name="Rectangle 4"/>
          <p:cNvSpPr/>
          <p:nvPr userDrawn="1"/>
        </p:nvSpPr>
        <p:spPr>
          <a:xfrm>
            <a:off x="287524" y="355853"/>
            <a:ext cx="8632850" cy="830997"/>
          </a:xfrm>
          <a:prstGeom prst="rect">
            <a:avLst/>
          </a:prstGeom>
        </p:spPr>
        <p:txBody>
          <a:bodyPr wrap="square">
            <a:spAutoFit/>
          </a:bodyPr>
          <a:lstStyle/>
          <a:p>
            <a:pPr algn="ctr"/>
            <a:r>
              <a:rPr lang="en-US" sz="2400">
                <a:solidFill>
                  <a:srgbClr val="FF0000"/>
                </a:solidFill>
                <a:latin typeface="+mj-lt"/>
              </a:rPr>
              <a:t>Exhibit 1. There Is Room for Improvement in</a:t>
            </a:r>
          </a:p>
          <a:p>
            <a:pPr algn="ctr"/>
            <a:r>
              <a:rPr lang="en-US" sz="2400">
                <a:solidFill>
                  <a:srgbClr val="FF0000"/>
                </a:solidFill>
                <a:latin typeface="+mj-lt"/>
              </a:rPr>
              <a:t>Patient-Centered Communication for High-Need Patients</a:t>
            </a:r>
          </a:p>
        </p:txBody>
      </p:sp>
      <p:cxnSp>
        <p:nvCxnSpPr>
          <p:cNvPr id="7" name="Straight Connector 6"/>
          <p:cNvCxnSpPr>
            <a:cxnSpLocks/>
          </p:cNvCxnSpPr>
          <p:nvPr userDrawn="1"/>
        </p:nvCxnSpPr>
        <p:spPr>
          <a:xfrm flipH="1">
            <a:off x="628748"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620595" y="6042128"/>
            <a:ext cx="1390167" cy="399999"/>
          </a:xfrm>
          <a:prstGeom prst="rect">
            <a:avLst/>
          </a:prstGeom>
        </p:spPr>
      </p:pic>
      <p:sp>
        <p:nvSpPr>
          <p:cNvPr id="12" name="Rectangle 11"/>
          <p:cNvSpPr/>
          <p:nvPr userDrawn="1"/>
        </p:nvSpPr>
        <p:spPr>
          <a:xfrm>
            <a:off x="2248694" y="5928127"/>
            <a:ext cx="6557850" cy="646331"/>
          </a:xfrm>
          <a:prstGeom prst="rect">
            <a:avLst/>
          </a:prstGeom>
        </p:spPr>
        <p:txBody>
          <a:bodyPr wrap="square">
            <a:spAutoFit/>
          </a:bodyPr>
          <a:lstStyle/>
          <a:p>
            <a:r>
              <a:rPr lang="en-US" sz="900">
                <a:solidFill>
                  <a:srgbClr val="FF0000"/>
                </a:solidFill>
              </a:rPr>
              <a:t>Note: Significantly different from not high-need adults at the p&lt;0.05 level. Data: The 2016 Commonwealth Fund Survey of High-Need Patients, June–September 2016.*</a:t>
            </a:r>
          </a:p>
          <a:p>
            <a:r>
              <a:rPr lang="en-US" sz="900">
                <a:solidFill>
                  <a:srgbClr val="FF0000"/>
                </a:solidFill>
              </a:rPr>
              <a:t>Source: J. Ryan, M. K. Abrams, M. M. Doty, T. Shah, and E. C. Schneider, How High-Need Patients Experience Health Care in the United States, The Commonwealth Fund, December 2016.</a:t>
            </a:r>
          </a:p>
        </p:txBody>
      </p:sp>
      <p:sp>
        <p:nvSpPr>
          <p:cNvPr id="8" name="TextBox 7"/>
          <p:cNvSpPr txBox="1"/>
          <p:nvPr userDrawn="1"/>
        </p:nvSpPr>
        <p:spPr>
          <a:xfrm>
            <a:off x="9144000" y="3140968"/>
            <a:ext cx="518091" cy="461665"/>
          </a:xfrm>
          <a:prstGeom prst="rect">
            <a:avLst/>
          </a:prstGeom>
          <a:noFill/>
        </p:spPr>
        <p:txBody>
          <a:bodyPr wrap="none" rtlCol="0">
            <a:spAutoFit/>
          </a:bodyPr>
          <a:lstStyle/>
          <a:p>
            <a:r>
              <a:rPr lang="en-US"/>
              <a:t>15</a:t>
            </a:r>
          </a:p>
        </p:txBody>
      </p:sp>
      <p:pic>
        <p:nvPicPr>
          <p:cNvPr id="13" name="Picture 12"/>
          <p:cNvPicPr>
            <a:picLocks noChangeAspect="1"/>
          </p:cNvPicPr>
          <p:nvPr userDrawn="1"/>
        </p:nvPicPr>
        <p:blipFill>
          <a:blip r:embed="rId3"/>
          <a:stretch>
            <a:fillRect/>
          </a:stretch>
        </p:blipFill>
        <p:spPr>
          <a:xfrm>
            <a:off x="-508" y="0"/>
            <a:ext cx="9144508" cy="6858000"/>
          </a:xfrm>
          <a:prstGeom prst="rect">
            <a:avLst/>
          </a:prstGeom>
        </p:spPr>
      </p:pic>
    </p:spTree>
    <p:extLst>
      <p:ext uri="{BB962C8B-B14F-4D97-AF65-F5344CB8AC3E}">
        <p14:creationId xmlns:p14="http://schemas.microsoft.com/office/powerpoint/2010/main" val="22383236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80569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293" y="786803"/>
            <a:ext cx="7772400" cy="2387600"/>
          </a:xfrm>
        </p:spPr>
        <p:txBody>
          <a:bodyPr anchor="ctr"/>
          <a:lstStyle>
            <a:lvl1pPr algn="l">
              <a:defRPr sz="6000"/>
            </a:lvl1pPr>
          </a:lstStyle>
          <a:p>
            <a:r>
              <a:rPr lang="en-US"/>
              <a:t>Click to edit Master title style</a:t>
            </a:r>
          </a:p>
        </p:txBody>
      </p:sp>
      <p:sp>
        <p:nvSpPr>
          <p:cNvPr id="3" name="Subtitle 2"/>
          <p:cNvSpPr>
            <a:spLocks noGrp="1"/>
          </p:cNvSpPr>
          <p:nvPr>
            <p:ph type="subTitle" idx="1"/>
          </p:nvPr>
        </p:nvSpPr>
        <p:spPr>
          <a:xfrm>
            <a:off x="161487" y="3442647"/>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bwMode="white">
          <a:xfrm>
            <a:off x="58723" y="5964572"/>
            <a:ext cx="9001387" cy="805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31513517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Content Layout: 02">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0"/>
            <a:ext cx="217054"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2"/>
              </a:solidFill>
            </a:endParaRPr>
          </a:p>
        </p:txBody>
      </p:sp>
      <p:sp>
        <p:nvSpPr>
          <p:cNvPr id="12" name="Subtitle 2"/>
          <p:cNvSpPr>
            <a:spLocks noGrp="1"/>
          </p:cNvSpPr>
          <p:nvPr>
            <p:ph type="subTitle" idx="1" hasCustomPrompt="1"/>
          </p:nvPr>
        </p:nvSpPr>
        <p:spPr>
          <a:xfrm>
            <a:off x="627436" y="177796"/>
            <a:ext cx="7919047" cy="246931"/>
          </a:xfrm>
        </p:spPr>
        <p:txBody>
          <a:bodyPr anchor="b">
            <a:normAutofit/>
          </a:bodyPr>
          <a:lstStyle>
            <a:lvl1pPr marL="0" indent="0" algn="l">
              <a:lnSpc>
                <a:spcPct val="100000"/>
              </a:lnSpc>
              <a:buNone/>
              <a:defRPr sz="975" b="1" spc="75" baseline="0">
                <a:solidFill>
                  <a:schemeClr val="bg2"/>
                </a:solidFill>
                <a:latin typeface="Trebuchet MS" charset="0"/>
                <a:ea typeface="Trebuchet MS" charset="0"/>
                <a:cs typeface="Trebuchet MS" charset="0"/>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SECTION OR EXHIBIT NUMBER</a:t>
            </a:r>
          </a:p>
        </p:txBody>
      </p:sp>
      <p:sp>
        <p:nvSpPr>
          <p:cNvPr id="15" name="Text Placeholder 6"/>
          <p:cNvSpPr>
            <a:spLocks noGrp="1"/>
          </p:cNvSpPr>
          <p:nvPr>
            <p:ph type="body" sz="quarter" idx="16" hasCustomPrompt="1"/>
          </p:nvPr>
        </p:nvSpPr>
        <p:spPr>
          <a:xfrm>
            <a:off x="627436" y="1828801"/>
            <a:ext cx="7919047" cy="4026823"/>
          </a:xfrm>
        </p:spPr>
        <p:txBody>
          <a:bodyPr>
            <a:normAutofit/>
          </a:bodyPr>
          <a:lstStyle>
            <a:lvl1pPr marL="128585" indent="-128585">
              <a:lnSpc>
                <a:spcPct val="100000"/>
              </a:lnSpc>
              <a:spcBef>
                <a:spcPts val="600"/>
              </a:spcBef>
              <a:spcAft>
                <a:spcPts val="450"/>
              </a:spcAft>
              <a:buClr>
                <a:schemeClr val="bg2"/>
              </a:buClr>
              <a:buFont typeface="Arial" panose="020B0604020202020204" pitchFamily="34" charset="0"/>
              <a:buChar char="•"/>
              <a:defRPr sz="1500">
                <a:solidFill>
                  <a:schemeClr val="tx1"/>
                </a:solidFill>
              </a:defRPr>
            </a:lvl1pPr>
            <a:lvl2pPr marL="258360" indent="-129776">
              <a:lnSpc>
                <a:spcPct val="100000"/>
              </a:lnSpc>
              <a:spcBef>
                <a:spcPts val="600"/>
              </a:spcBef>
              <a:spcAft>
                <a:spcPts val="450"/>
              </a:spcAft>
              <a:buClrTx/>
              <a:buFont typeface="LucidaGrande" charset="0"/>
              <a:buChar char="-"/>
              <a:defRPr sz="1350">
                <a:solidFill>
                  <a:schemeClr val="tx1"/>
                </a:solidFill>
              </a:defRPr>
            </a:lvl2pPr>
            <a:lvl3pPr marL="386944" indent="-128585">
              <a:lnSpc>
                <a:spcPct val="100000"/>
              </a:lnSpc>
              <a:spcBef>
                <a:spcPts val="600"/>
              </a:spcBef>
              <a:spcAft>
                <a:spcPts val="450"/>
              </a:spcAft>
              <a:buClrTx/>
              <a:buFont typeface="LucidaGrande" charset="0"/>
              <a:buChar char="-"/>
              <a:defRPr sz="1200">
                <a:solidFill>
                  <a:schemeClr val="tx1"/>
                </a:solidFill>
              </a:defRPr>
            </a:lvl3pPr>
            <a:lvl4pPr marL="515528" indent="-128585">
              <a:lnSpc>
                <a:spcPct val="100000"/>
              </a:lnSpc>
              <a:spcBef>
                <a:spcPts val="600"/>
              </a:spcBef>
              <a:spcAft>
                <a:spcPts val="450"/>
              </a:spcAft>
              <a:buClrTx/>
              <a:buFont typeface="LucidaGrande" charset="0"/>
              <a:buChar char="-"/>
              <a:defRPr sz="1200">
                <a:solidFill>
                  <a:schemeClr val="tx1"/>
                </a:solidFill>
              </a:defRPr>
            </a:lvl4pPr>
            <a:lvl5pPr marL="644113" indent="-128585">
              <a:lnSpc>
                <a:spcPct val="100000"/>
              </a:lnSpc>
              <a:spcBef>
                <a:spcPts val="600"/>
              </a:spcBef>
              <a:spcAft>
                <a:spcPts val="450"/>
              </a:spcAft>
              <a:buClrTx/>
              <a:buFont typeface="LucidaGrande" charset="0"/>
              <a:buChar cha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ctrTitle"/>
          </p:nvPr>
        </p:nvSpPr>
        <p:spPr>
          <a:xfrm>
            <a:off x="627436" y="514555"/>
            <a:ext cx="7919047" cy="1185035"/>
          </a:xfrm>
          <a:effectLst/>
        </p:spPr>
        <p:txBody>
          <a:bodyPr anchor="t">
            <a:normAutofit/>
          </a:bodyPr>
          <a:lstStyle>
            <a:lvl1pPr algn="l">
              <a:lnSpc>
                <a:spcPct val="90000"/>
              </a:lnSpc>
              <a:defRPr sz="2400" b="1" spc="0" baseline="0">
                <a:solidFill>
                  <a:schemeClr val="tx1"/>
                </a:solidFill>
                <a:effectLst/>
              </a:defRPr>
            </a:lvl1pPr>
          </a:lstStyle>
          <a:p>
            <a:r>
              <a:rPr lang="en-US"/>
              <a:t>Click to edit Master title style</a:t>
            </a:r>
          </a:p>
        </p:txBody>
      </p:sp>
      <p:sp>
        <p:nvSpPr>
          <p:cNvPr id="11" name="Slide Number Placeholder 5"/>
          <p:cNvSpPr txBox="1">
            <a:spLocks/>
          </p:cNvSpPr>
          <p:nvPr userDrawn="1"/>
        </p:nvSpPr>
        <p:spPr>
          <a:xfrm>
            <a:off x="8686800" y="0"/>
            <a:ext cx="457200" cy="609600"/>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000" b="1" smtClean="0">
                <a:solidFill>
                  <a:schemeClr val="bg2"/>
                </a:solidFill>
                <a:latin typeface="+mn-lt"/>
              </a:rPr>
              <a:pPr algn="ctr"/>
              <a:t>‹#›</a:t>
            </a:fld>
            <a:endParaRPr lang="en-US" sz="1000" b="1">
              <a:solidFill>
                <a:schemeClr val="bg2"/>
              </a:solidFill>
              <a:latin typeface="+mn-lt"/>
            </a:endParaRPr>
          </a:p>
        </p:txBody>
      </p:sp>
    </p:spTree>
    <p:extLst>
      <p:ext uri="{BB962C8B-B14F-4D97-AF65-F5344CB8AC3E}">
        <p14:creationId xmlns:p14="http://schemas.microsoft.com/office/powerpoint/2010/main" val="269192634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BC59A1-E86C-47EF-AC3F-13CD4E74E247}" type="datetimeFigureOut">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C61F1-A369-4C5B-9FD7-EDD101076897}" type="slidenum">
              <a:rPr lang="en-US" smtClean="0"/>
              <a:t>‹#›</a:t>
            </a:fld>
            <a:endParaRPr lang="en-US"/>
          </a:p>
        </p:txBody>
      </p:sp>
    </p:spTree>
    <p:extLst>
      <p:ext uri="{BB962C8B-B14F-4D97-AF65-F5344CB8AC3E}">
        <p14:creationId xmlns:p14="http://schemas.microsoft.com/office/powerpoint/2010/main" val="1794311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C59A1-E86C-47EF-AC3F-13CD4E74E247}" type="datetimeFigureOut">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C61F1-A369-4C5B-9FD7-EDD101076897}" type="slidenum">
              <a:rPr lang="en-US" smtClean="0"/>
              <a:t>‹#›</a:t>
            </a:fld>
            <a:endParaRPr lang="en-US"/>
          </a:p>
        </p:txBody>
      </p:sp>
    </p:spTree>
    <p:extLst>
      <p:ext uri="{BB962C8B-B14F-4D97-AF65-F5344CB8AC3E}">
        <p14:creationId xmlns:p14="http://schemas.microsoft.com/office/powerpoint/2010/main" val="105565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BC59A1-E86C-47EF-AC3F-13CD4E74E247}"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C61F1-A369-4C5B-9FD7-EDD101076897}" type="slidenum">
              <a:rPr lang="en-US" smtClean="0"/>
              <a:t>‹#›</a:t>
            </a:fld>
            <a:endParaRPr lang="en-US"/>
          </a:p>
        </p:txBody>
      </p:sp>
    </p:spTree>
    <p:extLst>
      <p:ext uri="{BB962C8B-B14F-4D97-AF65-F5344CB8AC3E}">
        <p14:creationId xmlns:p14="http://schemas.microsoft.com/office/powerpoint/2010/main" val="85736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BC59A1-E86C-47EF-AC3F-13CD4E74E247}"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C61F1-A369-4C5B-9FD7-EDD101076897}" type="slidenum">
              <a:rPr lang="en-US" smtClean="0"/>
              <a:t>‹#›</a:t>
            </a:fld>
            <a:endParaRPr lang="en-US"/>
          </a:p>
        </p:txBody>
      </p:sp>
    </p:spTree>
    <p:extLst>
      <p:ext uri="{BB962C8B-B14F-4D97-AF65-F5344CB8AC3E}">
        <p14:creationId xmlns:p14="http://schemas.microsoft.com/office/powerpoint/2010/main" val="757386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C59A1-E86C-47EF-AC3F-13CD4E74E247}" type="datetimeFigureOut">
              <a:rPr lang="en-US" smtClean="0"/>
              <a:t>11/17/2021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C61F1-A369-4C5B-9FD7-EDD101076897}" type="slidenum">
              <a:rPr lang="en-US" smtClean="0"/>
              <a:t>‹#›</a:t>
            </a:fld>
            <a:endParaRPr lang="en-US"/>
          </a:p>
        </p:txBody>
      </p:sp>
    </p:spTree>
    <p:extLst>
      <p:ext uri="{BB962C8B-B14F-4D97-AF65-F5344CB8AC3E}">
        <p14:creationId xmlns:p14="http://schemas.microsoft.com/office/powerpoint/2010/main" val="3584926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4" r:id="rId12"/>
    <p:sldLayoutId id="2147483705" r:id="rId13"/>
    <p:sldLayoutId id="2147483715" r:id="rId14"/>
    <p:sldLayoutId id="214748371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229737"/>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dt="0"/>
  <p:txStyles>
    <p:titleStyle>
      <a:lvl1pPr algn="ctr" defTabSz="914378" rtl="0" eaLnBrk="1" latinLnBrk="0" hangingPunct="1">
        <a:lnSpc>
          <a:spcPct val="86000"/>
        </a:lnSpc>
        <a:spcBef>
          <a:spcPct val="0"/>
        </a:spcBef>
        <a:buNone/>
        <a:defRPr sz="2100" kern="800" spc="-40">
          <a:solidFill>
            <a:schemeClr val="tx1"/>
          </a:solidFill>
          <a:latin typeface="Georgia" panose="02040502050405020303" pitchFamily="18" charset="0"/>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b="0" i="0" kern="800" spc="-10">
          <a:solidFill>
            <a:schemeClr val="tx1"/>
          </a:solidFill>
          <a:latin typeface="Arial" panose="020B0604020202020204" pitchFamily="34" charset="0"/>
          <a:ea typeface="+mn-ea"/>
          <a:cs typeface="Arial" panose="020B0604020202020204" pitchFamily="34" charset="0"/>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b="0" i="0" kern="800">
          <a:solidFill>
            <a:schemeClr val="tx1"/>
          </a:solidFill>
          <a:latin typeface="Arial" panose="020B0604020202020204" pitchFamily="34" charset="0"/>
          <a:ea typeface="+mn-ea"/>
          <a:cs typeface="Arial" panose="020B0604020202020204" pitchFamily="34" charset="0"/>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b="0" i="0" kern="800">
          <a:solidFill>
            <a:schemeClr val="tx1"/>
          </a:solidFill>
          <a:latin typeface="Arial" panose="020B0604020202020204" pitchFamily="34" charset="0"/>
          <a:ea typeface="+mn-ea"/>
          <a:cs typeface="Arial" panose="020B0604020202020204" pitchFamily="34" charset="0"/>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b="0" i="0" kern="800">
          <a:solidFill>
            <a:schemeClr val="tx1"/>
          </a:solidFill>
          <a:latin typeface="Arial" panose="020B0604020202020204" pitchFamily="34" charset="0"/>
          <a:ea typeface="+mn-ea"/>
          <a:cs typeface="Arial" panose="020B0604020202020204" pitchFamily="34" charset="0"/>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b="0" i="0" kern="8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910528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6" r:id="rId29"/>
    <p:sldLayoutId id="2147483717" r:id="rId30"/>
  </p:sldLayoutIdLst>
  <p:txStyles>
    <p:titleStyle>
      <a:lvl1pPr algn="ctr" defTabSz="914378" rtl="0" eaLnBrk="1" latinLnBrk="0" hangingPunct="1">
        <a:lnSpc>
          <a:spcPct val="86000"/>
        </a:lnSpc>
        <a:spcBef>
          <a:spcPct val="0"/>
        </a:spcBef>
        <a:buNone/>
        <a:defRPr sz="2100" kern="800" spc="-40">
          <a:solidFill>
            <a:schemeClr val="tx1"/>
          </a:solidFill>
          <a:latin typeface="Georgia" panose="02040502050405020303" pitchFamily="18" charset="0"/>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2369573" y="6237256"/>
            <a:ext cx="6625775" cy="400110"/>
          </a:xfrm>
          <a:prstGeom prst="rect">
            <a:avLst/>
          </a:prstGeom>
        </p:spPr>
        <p:txBody>
          <a:bodyPr wrap="square" anchor="ctr" anchorCtr="0">
            <a:spAutoFit/>
          </a:bodyPr>
          <a:lstStyle/>
          <a:p>
            <a:pPr lvl="0"/>
            <a:r>
              <a:rPr lang="en-US" sz="1000" b="0" i="0">
                <a:solidFill>
                  <a:schemeClr val="tx1"/>
                </a:solidFill>
              </a:rPr>
              <a:t>Source: D.C. Radley, S.R. Collins, and J.C. Baumgartner, </a:t>
            </a:r>
            <a:r>
              <a:rPr lang="en-US" sz="1000" b="0" i="1">
                <a:solidFill>
                  <a:schemeClr val="tx1"/>
                </a:solidFill>
              </a:rPr>
              <a:t>2020 Scorecard</a:t>
            </a:r>
            <a:r>
              <a:rPr lang="en-US" sz="1000" b="0" i="1" baseline="0">
                <a:solidFill>
                  <a:schemeClr val="tx1"/>
                </a:solidFill>
              </a:rPr>
              <a:t> </a:t>
            </a:r>
            <a:r>
              <a:rPr lang="en-US" sz="1000" b="0" i="1">
                <a:solidFill>
                  <a:schemeClr val="tx1"/>
                </a:solidFill>
              </a:rPr>
              <a:t>on State Health System Performance, </a:t>
            </a:r>
            <a:r>
              <a:rPr lang="en-US" sz="1000" b="0" i="0">
                <a:solidFill>
                  <a:schemeClr val="tx1"/>
                </a:solidFill>
              </a:rPr>
              <a:t>The Commonwealth Fund, September 2020. </a:t>
            </a:r>
          </a:p>
        </p:txBody>
      </p:sp>
      <p:pic>
        <p:nvPicPr>
          <p:cNvPr id="5" name="Picture 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0902" y="6154621"/>
            <a:ext cx="1887231" cy="565379"/>
          </a:xfrm>
          <a:prstGeom prst="rect">
            <a:avLst/>
          </a:prstGeom>
        </p:spPr>
      </p:pic>
    </p:spTree>
    <p:extLst>
      <p:ext uri="{BB962C8B-B14F-4D97-AF65-F5344CB8AC3E}">
        <p14:creationId xmlns:p14="http://schemas.microsoft.com/office/powerpoint/2010/main" val="230644650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Lst>
  <p:hf hdr="0" ftr="0" dt="0"/>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commonwealthfund.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hyperlink" Target="https://2020scorecard.commonwealthfund.org/rankings"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hyperlink" Target="https://2020scorecard.commonwealthfund.org/rankings"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553" y="786803"/>
            <a:ext cx="8258574" cy="2387600"/>
          </a:xfrm>
        </p:spPr>
        <p:txBody>
          <a:bodyPr anchor="ctr">
            <a:noAutofit/>
          </a:bodyPr>
          <a:lstStyle/>
          <a:p>
            <a:pPr algn="l"/>
            <a:r>
              <a:rPr lang="en-US" sz="4400">
                <a:solidFill>
                  <a:srgbClr val="4C515A"/>
                </a:solidFill>
                <a:latin typeface="Georgia" panose="02040502050405020303" pitchFamily="18" charset="0"/>
              </a:rPr>
              <a:t>Results from the 2021 Scorecard on Racial and Ethnic State Health System Equity</a:t>
            </a:r>
          </a:p>
        </p:txBody>
      </p:sp>
      <p:sp>
        <p:nvSpPr>
          <p:cNvPr id="3" name="Subtitle 2"/>
          <p:cNvSpPr>
            <a:spLocks noGrp="1"/>
          </p:cNvSpPr>
          <p:nvPr>
            <p:ph type="subTitle" idx="1"/>
          </p:nvPr>
        </p:nvSpPr>
        <p:spPr>
          <a:xfrm>
            <a:off x="444553" y="3073718"/>
            <a:ext cx="6858000" cy="1655762"/>
          </a:xfrm>
        </p:spPr>
        <p:txBody>
          <a:bodyPr anchor="ctr"/>
          <a:lstStyle/>
          <a:p>
            <a:pPr algn="l"/>
            <a:r>
              <a:rPr lang="en-US">
                <a:hlinkClick r:id="rId2"/>
              </a:rPr>
              <a:t>www.commonwealthfund.org</a:t>
            </a:r>
            <a:endParaRPr lang="en-US"/>
          </a:p>
          <a:p>
            <a:pPr algn="l"/>
            <a:r>
              <a:rPr lang="en-US"/>
              <a:t>Media teleconference: November 17, 2021</a:t>
            </a:r>
          </a:p>
        </p:txBody>
      </p:sp>
      <p:sp>
        <p:nvSpPr>
          <p:cNvPr id="4" name="TextBox 3"/>
          <p:cNvSpPr txBox="1"/>
          <p:nvPr/>
        </p:nvSpPr>
        <p:spPr>
          <a:xfrm>
            <a:off x="6057898" y="4580914"/>
            <a:ext cx="2645229" cy="1477328"/>
          </a:xfrm>
          <a:prstGeom prst="rect">
            <a:avLst/>
          </a:prstGeom>
          <a:noFill/>
          <a:ln w="28575">
            <a:solidFill>
              <a:srgbClr val="FF0000"/>
            </a:solidFill>
          </a:ln>
        </p:spPr>
        <p:txBody>
          <a:bodyPr wrap="square" rtlCol="0">
            <a:spAutoFit/>
          </a:bodyPr>
          <a:lstStyle/>
          <a:p>
            <a:pPr algn="ctr" defTabSz="457200"/>
            <a:endParaRPr lang="en-US" sz="1800" b="1">
              <a:solidFill>
                <a:srgbClr val="FF0000"/>
              </a:solidFill>
            </a:endParaRPr>
          </a:p>
          <a:p>
            <a:pPr algn="ctr" defTabSz="457200"/>
            <a:r>
              <a:rPr lang="en-US" sz="1800" b="1">
                <a:solidFill>
                  <a:srgbClr val="FF0000"/>
                </a:solidFill>
              </a:rPr>
              <a:t>Embargoed </a:t>
            </a:r>
          </a:p>
          <a:p>
            <a:pPr algn="ctr" defTabSz="457200"/>
            <a:r>
              <a:rPr lang="en-US" sz="1800" b="1">
                <a:solidFill>
                  <a:srgbClr val="FF0000"/>
                </a:solidFill>
              </a:rPr>
              <a:t>until 12:01 am, </a:t>
            </a:r>
          </a:p>
          <a:p>
            <a:pPr algn="ctr" defTabSz="457200"/>
            <a:r>
              <a:rPr lang="en-US" sz="1800" b="1">
                <a:solidFill>
                  <a:srgbClr val="FF0000"/>
                </a:solidFill>
              </a:rPr>
              <a:t>November 18, 2021</a:t>
            </a:r>
          </a:p>
          <a:p>
            <a:pPr algn="ctr" defTabSz="457200"/>
            <a:endParaRPr lang="en-US" sz="1800" b="1">
              <a:solidFill>
                <a:srgbClr val="FF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098409"/>
            <a:ext cx="4921624" cy="1474425"/>
          </a:xfrm>
          <a:prstGeom prst="rect">
            <a:avLst/>
          </a:prstGeom>
        </p:spPr>
      </p:pic>
    </p:spTree>
    <p:extLst>
      <p:ext uri="{BB962C8B-B14F-4D97-AF65-F5344CB8AC3E}">
        <p14:creationId xmlns:p14="http://schemas.microsoft.com/office/powerpoint/2010/main" val="3574680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51265" y="2909774"/>
            <a:ext cx="6251865" cy="1015663"/>
          </a:xfrm>
          <a:prstGeom prst="rect">
            <a:avLst/>
          </a:prstGeom>
          <a:noFill/>
        </p:spPr>
        <p:txBody>
          <a:bodyPr wrap="square" rtlCol="0">
            <a:spAutoFit/>
          </a:bodyPr>
          <a:lstStyle/>
          <a:p>
            <a:pPr algn="ctr"/>
            <a:r>
              <a:rPr lang="en-US" sz="6000" b="1">
                <a:solidFill>
                  <a:srgbClr val="4C515A"/>
                </a:solidFill>
              </a:rPr>
              <a:t>health outcomes</a:t>
            </a:r>
          </a:p>
        </p:txBody>
      </p:sp>
    </p:spTree>
    <p:extLst>
      <p:ext uri="{BB962C8B-B14F-4D97-AF65-F5344CB8AC3E}">
        <p14:creationId xmlns:p14="http://schemas.microsoft.com/office/powerpoint/2010/main" val="2265829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6">
            <a:extLst>
              <a:ext uri="{FF2B5EF4-FFF2-40B4-BE49-F238E27FC236}">
                <a16:creationId xmlns:a16="http://schemas.microsoft.com/office/drawing/2014/main" id="{994F264A-29AE-4D56-A834-19FAD3DAED19}"/>
              </a:ext>
            </a:extLst>
          </p:cNvPr>
          <p:cNvGraphicFramePr>
            <a:graphicFrameLocks noGrp="1"/>
          </p:cNvGraphicFramePr>
          <p:nvPr>
            <p:ph type="chart" sz="quarter" idx="19"/>
            <p:extLst>
              <p:ext uri="{D42A27DB-BD31-4B8C-83A1-F6EECF244321}">
                <p14:modId xmlns:p14="http://schemas.microsoft.com/office/powerpoint/2010/main" val="2745047839"/>
              </p:ext>
            </p:extLst>
          </p:nvPr>
        </p:nvGraphicFramePr>
        <p:xfrm>
          <a:off x="831032" y="1096811"/>
          <a:ext cx="7498080" cy="456189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5CDFE62E-345C-1440-B1A7-0CA1A5B11D1A}"/>
              </a:ext>
            </a:extLst>
          </p:cNvPr>
          <p:cNvSpPr>
            <a:spLocks noGrp="1"/>
          </p:cNvSpPr>
          <p:nvPr>
            <p:ph type="title"/>
          </p:nvPr>
        </p:nvSpPr>
        <p:spPr>
          <a:xfrm>
            <a:off x="119579" y="309600"/>
            <a:ext cx="8412480" cy="822960"/>
          </a:xfrm>
        </p:spPr>
        <p:txBody>
          <a:bodyPr>
            <a:normAutofit/>
          </a:bodyPr>
          <a:lstStyle/>
          <a:p>
            <a:r>
              <a:rPr lang="en-US" sz="1600"/>
              <a:t>Black people are more likely, in most states, to die early in life from conditions that are treatable with timely access to high-quality health care</a:t>
            </a:r>
            <a:endParaRPr lang="en-US" sz="1600" b="1"/>
          </a:p>
        </p:txBody>
      </p:sp>
      <p:sp>
        <p:nvSpPr>
          <p:cNvPr id="11" name="Oval 10"/>
          <p:cNvSpPr/>
          <p:nvPr/>
        </p:nvSpPr>
        <p:spPr>
          <a:xfrm>
            <a:off x="1465118" y="1733734"/>
            <a:ext cx="182880" cy="18288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465118" y="2162675"/>
            <a:ext cx="182880" cy="18288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647998" y="1671285"/>
            <a:ext cx="2293620" cy="307777"/>
          </a:xfrm>
          <a:prstGeom prst="rect">
            <a:avLst/>
          </a:prstGeom>
          <a:noFill/>
        </p:spPr>
        <p:txBody>
          <a:bodyPr wrap="square" rtlCol="0">
            <a:spAutoFit/>
          </a:bodyPr>
          <a:lstStyle/>
          <a:p>
            <a:r>
              <a:rPr lang="en-US" sz="1400">
                <a:solidFill>
                  <a:schemeClr val="bg2"/>
                </a:solidFill>
              </a:rPr>
              <a:t>Black populations</a:t>
            </a:r>
          </a:p>
        </p:txBody>
      </p:sp>
      <p:sp>
        <p:nvSpPr>
          <p:cNvPr id="15" name="TextBox 14"/>
          <p:cNvSpPr txBox="1"/>
          <p:nvPr/>
        </p:nvSpPr>
        <p:spPr>
          <a:xfrm>
            <a:off x="1647998" y="1996866"/>
            <a:ext cx="2508907" cy="523220"/>
          </a:xfrm>
          <a:prstGeom prst="rect">
            <a:avLst/>
          </a:prstGeom>
          <a:noFill/>
        </p:spPr>
        <p:txBody>
          <a:bodyPr wrap="square" rtlCol="0">
            <a:spAutoFit/>
          </a:bodyPr>
          <a:lstStyle/>
          <a:p>
            <a:r>
              <a:rPr lang="en-US" sz="1400">
                <a:solidFill>
                  <a:schemeClr val="bg1">
                    <a:lumMod val="65000"/>
                  </a:schemeClr>
                </a:solidFill>
              </a:rPr>
              <a:t>Lowest group mortality observed in state </a:t>
            </a:r>
          </a:p>
        </p:txBody>
      </p:sp>
      <p:grpSp>
        <p:nvGrpSpPr>
          <p:cNvPr id="20" name="Group 19"/>
          <p:cNvGrpSpPr/>
          <p:nvPr/>
        </p:nvGrpSpPr>
        <p:grpSpPr>
          <a:xfrm>
            <a:off x="8702" y="1931293"/>
            <a:ext cx="1048138" cy="2154456"/>
            <a:chOff x="8702" y="1709421"/>
            <a:chExt cx="1048138" cy="2154456"/>
          </a:xfrm>
        </p:grpSpPr>
        <p:cxnSp>
          <p:nvCxnSpPr>
            <p:cNvPr id="21" name="Straight Arrow Connector 20">
              <a:extLst>
                <a:ext uri="{FF2B5EF4-FFF2-40B4-BE49-F238E27FC236}">
                  <a16:creationId xmlns:a16="http://schemas.microsoft.com/office/drawing/2014/main" id="{B5018B57-8FA4-4B19-BF50-40DA3ACF0B5C}"/>
                </a:ext>
              </a:extLst>
            </p:cNvPr>
            <p:cNvCxnSpPr>
              <a:cxnSpLocks/>
            </p:cNvCxnSpPr>
            <p:nvPr/>
          </p:nvCxnSpPr>
          <p:spPr>
            <a:xfrm>
              <a:off x="525937" y="2167348"/>
              <a:ext cx="0" cy="1280160"/>
            </a:xfrm>
            <a:prstGeom prst="straightConnector1">
              <a:avLst/>
            </a:prstGeom>
            <a:ln w="28575">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B7EDDA6-B9EE-4751-AF33-633C5DD9EF0F}"/>
                </a:ext>
              </a:extLst>
            </p:cNvPr>
            <p:cNvSpPr txBox="1"/>
            <p:nvPr/>
          </p:nvSpPr>
          <p:spPr>
            <a:xfrm>
              <a:off x="42813" y="3463767"/>
              <a:ext cx="968300"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Lower mortality</a:t>
              </a:r>
            </a:p>
          </p:txBody>
        </p:sp>
        <p:sp>
          <p:nvSpPr>
            <p:cNvPr id="27" name="TextBox 26">
              <a:extLst>
                <a:ext uri="{FF2B5EF4-FFF2-40B4-BE49-F238E27FC236}">
                  <a16:creationId xmlns:a16="http://schemas.microsoft.com/office/drawing/2014/main" id="{14552309-4F78-4A55-94B4-F3ABFA90857E}"/>
                </a:ext>
              </a:extLst>
            </p:cNvPr>
            <p:cNvSpPr txBox="1"/>
            <p:nvPr/>
          </p:nvSpPr>
          <p:spPr>
            <a:xfrm>
              <a:off x="8702" y="1709421"/>
              <a:ext cx="1048138"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Higher mortality</a:t>
              </a:r>
            </a:p>
          </p:txBody>
        </p:sp>
      </p:grpSp>
      <p:sp>
        <p:nvSpPr>
          <p:cNvPr id="28" name="Text Placeholder 3">
            <a:extLst>
              <a:ext uri="{FF2B5EF4-FFF2-40B4-BE49-F238E27FC236}">
                <a16:creationId xmlns:a16="http://schemas.microsoft.com/office/drawing/2014/main" id="{1D958690-CE5D-4F36-B195-E49CA7AB6066}"/>
              </a:ext>
            </a:extLst>
          </p:cNvPr>
          <p:cNvSpPr txBox="1">
            <a:spLocks/>
          </p:cNvSpPr>
          <p:nvPr/>
        </p:nvSpPr>
        <p:spPr>
          <a:xfrm>
            <a:off x="86741" y="5682012"/>
            <a:ext cx="9001063" cy="495834"/>
          </a:xfrm>
          <a:prstGeom prst="rect">
            <a:avLst/>
          </a:prstGeom>
        </p:spPr>
        <p:txBody>
          <a:bodyPr vert="horz" lIns="0" tIns="0" rIns="0" bIns="0" rtlCol="0" anchor="b"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4C515A"/>
                </a:solidFill>
              </a:rPr>
              <a:t>Notes: Grey dots represent the lowest mortality rate achieved in each state by any of the five groups (if no grey dot is visible, the highlighted group has the lowest rate). The centerline marks the U.S. premature mortality rate for all people. Data not available for all racial and ethnic groups in all states; missing dots for a particular group indicate that there are insufficient data for that state. </a:t>
            </a:r>
          </a:p>
          <a:p>
            <a:r>
              <a:rPr lang="en-US">
                <a:solidFill>
                  <a:srgbClr val="4C515A"/>
                </a:solidFill>
              </a:rPr>
              <a:t>Data: CDC, 2018 and 2019 National Vital Statistics System (NVSS), All-County Micro Data, Restricted Use Files.</a:t>
            </a:r>
          </a:p>
        </p:txBody>
      </p:sp>
      <p:sp>
        <p:nvSpPr>
          <p:cNvPr id="35"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100" b="1">
                <a:solidFill>
                  <a:schemeClr val="bg1">
                    <a:lumMod val="50000"/>
                  </a:schemeClr>
                </a:solidFill>
              </a:rPr>
              <a:t>Exhibit </a:t>
            </a:r>
            <a:fld id="{CAAE890D-CCC2-42BD-B16D-E3F12AC1A9CF}" type="slidenum">
              <a:rPr sz="1100" b="1" smtClean="0">
                <a:solidFill>
                  <a:schemeClr val="bg1">
                    <a:lumMod val="50000"/>
                  </a:schemeClr>
                </a:solidFill>
              </a:rPr>
              <a:pPr algn="ctr"/>
              <a:t>11</a:t>
            </a:fld>
            <a:endParaRPr sz="1100" b="1">
              <a:solidFill>
                <a:schemeClr val="bg1">
                  <a:lumMod val="50000"/>
                </a:schemeClr>
              </a:solidFill>
            </a:endParaRPr>
          </a:p>
        </p:txBody>
      </p:sp>
      <p:sp>
        <p:nvSpPr>
          <p:cNvPr id="17" name="TextBox 16"/>
          <p:cNvSpPr txBox="1"/>
          <p:nvPr/>
        </p:nvSpPr>
        <p:spPr>
          <a:xfrm>
            <a:off x="0" y="-345"/>
            <a:ext cx="3246859" cy="276999"/>
          </a:xfrm>
          <a:prstGeom prst="rect">
            <a:avLst/>
          </a:prstGeom>
          <a:noFill/>
        </p:spPr>
        <p:txBody>
          <a:bodyPr wrap="square" rtlCol="0" anchor="ctr">
            <a:spAutoFit/>
          </a:bodyPr>
          <a:lstStyle/>
          <a:p>
            <a:r>
              <a:rPr lang="en-US" sz="1200">
                <a:solidFill>
                  <a:srgbClr val="4C515A"/>
                </a:solidFill>
              </a:rPr>
              <a:t>Health Outcomes</a:t>
            </a:r>
          </a:p>
        </p:txBody>
      </p:sp>
      <p:sp>
        <p:nvSpPr>
          <p:cNvPr id="18" name="TextBox 17">
            <a:extLst>
              <a:ext uri="{FF2B5EF4-FFF2-40B4-BE49-F238E27FC236}">
                <a16:creationId xmlns:a16="http://schemas.microsoft.com/office/drawing/2014/main" id="{F03A1A1F-B022-4847-AFFC-2A0807E590DC}"/>
              </a:ext>
            </a:extLst>
          </p:cNvPr>
          <p:cNvSpPr txBox="1"/>
          <p:nvPr/>
        </p:nvSpPr>
        <p:spPr>
          <a:xfrm>
            <a:off x="616930" y="1219049"/>
            <a:ext cx="6649376" cy="246221"/>
          </a:xfrm>
          <a:prstGeom prst="rect">
            <a:avLst/>
          </a:prstGeom>
          <a:noFill/>
        </p:spPr>
        <p:txBody>
          <a:bodyPr wrap="square" rtlCol="0">
            <a:spAutoFit/>
          </a:bodyPr>
          <a:lstStyle/>
          <a:p>
            <a:r>
              <a:rPr lang="en-US" sz="1000">
                <a:solidFill>
                  <a:srgbClr val="4C515A"/>
                </a:solidFill>
              </a:rPr>
              <a:t>Mortality amenable to health care, deaths per 100,000 population</a:t>
            </a:r>
          </a:p>
        </p:txBody>
      </p:sp>
      <p:sp>
        <p:nvSpPr>
          <p:cNvPr id="19" name="TextBox 18">
            <a:extLst>
              <a:ext uri="{FF2B5EF4-FFF2-40B4-BE49-F238E27FC236}">
                <a16:creationId xmlns:a16="http://schemas.microsoft.com/office/drawing/2014/main" id="{B25C21F3-02BA-4D9D-B950-9354D19BF030}"/>
              </a:ext>
            </a:extLst>
          </p:cNvPr>
          <p:cNvSpPr txBox="1"/>
          <p:nvPr/>
        </p:nvSpPr>
        <p:spPr>
          <a:xfrm>
            <a:off x="7679906" y="2781439"/>
            <a:ext cx="1189415"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U.S. rate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(all groups)</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800" b="1">
                <a:solidFill>
                  <a:srgbClr val="4C515A"/>
                </a:solidFill>
                <a:latin typeface="Arial" panose="020B0604020202020204"/>
              </a:rPr>
              <a:t>84 per 100,000</a:t>
            </a:r>
            <a:endParaRPr kumimoji="0" lang="en-US" sz="800" b="1" i="0" u="none" strike="noStrike" kern="1200" cap="none" spc="0" normalizeH="0" baseline="0" noProof="0">
              <a:ln>
                <a:noFill/>
              </a:ln>
              <a:solidFill>
                <a:srgbClr val="4C515A"/>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36454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DFE62E-345C-1440-B1A7-0CA1A5B11D1A}"/>
              </a:ext>
            </a:extLst>
          </p:cNvPr>
          <p:cNvSpPr>
            <a:spLocks noGrp="1"/>
          </p:cNvSpPr>
          <p:nvPr>
            <p:ph type="title"/>
          </p:nvPr>
        </p:nvSpPr>
        <p:spPr>
          <a:xfrm>
            <a:off x="119579" y="309600"/>
            <a:ext cx="8412480" cy="822960"/>
          </a:xfrm>
        </p:spPr>
        <p:txBody>
          <a:bodyPr>
            <a:normAutofit/>
          </a:bodyPr>
          <a:lstStyle/>
          <a:p>
            <a:r>
              <a:rPr lang="en-US" sz="1600"/>
              <a:t>AIAN people are more likely, in most states, to die early in life from conditions that are treatable with timely access to high-quality health care</a:t>
            </a:r>
            <a:endParaRPr lang="en-US" sz="1600" b="1"/>
          </a:p>
        </p:txBody>
      </p:sp>
      <p:graphicFrame>
        <p:nvGraphicFramePr>
          <p:cNvPr id="7" name="Chart Placeholder 6">
            <a:extLst>
              <a:ext uri="{FF2B5EF4-FFF2-40B4-BE49-F238E27FC236}">
                <a16:creationId xmlns:a16="http://schemas.microsoft.com/office/drawing/2014/main" id="{994F264A-29AE-4D56-A834-19FAD3DAED19}"/>
              </a:ext>
            </a:extLst>
          </p:cNvPr>
          <p:cNvGraphicFramePr>
            <a:graphicFrameLocks noGrp="1"/>
          </p:cNvGraphicFramePr>
          <p:nvPr>
            <p:ph type="chart" sz="quarter" idx="19"/>
            <p:extLst>
              <p:ext uri="{D42A27DB-BD31-4B8C-83A1-F6EECF244321}">
                <p14:modId xmlns:p14="http://schemas.microsoft.com/office/powerpoint/2010/main" val="75921632"/>
              </p:ext>
            </p:extLst>
          </p:nvPr>
        </p:nvGraphicFramePr>
        <p:xfrm>
          <a:off x="831032" y="1096811"/>
          <a:ext cx="749808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Oval 10"/>
          <p:cNvSpPr/>
          <p:nvPr/>
        </p:nvSpPr>
        <p:spPr>
          <a:xfrm>
            <a:off x="6350216" y="1938923"/>
            <a:ext cx="182880" cy="182880"/>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533096" y="1876474"/>
            <a:ext cx="2293620" cy="307777"/>
          </a:xfrm>
          <a:prstGeom prst="rect">
            <a:avLst/>
          </a:prstGeom>
          <a:noFill/>
        </p:spPr>
        <p:txBody>
          <a:bodyPr wrap="square" rtlCol="0">
            <a:spAutoFit/>
          </a:bodyPr>
          <a:lstStyle/>
          <a:p>
            <a:r>
              <a:rPr lang="en-US" sz="1400">
                <a:solidFill>
                  <a:schemeClr val="tx1">
                    <a:lumMod val="75000"/>
                    <a:lumOff val="25000"/>
                  </a:schemeClr>
                </a:solidFill>
              </a:rPr>
              <a:t>AIAN populations</a:t>
            </a:r>
          </a:p>
        </p:txBody>
      </p:sp>
      <p:sp>
        <p:nvSpPr>
          <p:cNvPr id="28" name="Text Placeholder 3">
            <a:extLst>
              <a:ext uri="{FF2B5EF4-FFF2-40B4-BE49-F238E27FC236}">
                <a16:creationId xmlns:a16="http://schemas.microsoft.com/office/drawing/2014/main" id="{1D958690-CE5D-4F36-B195-E49CA7AB6066}"/>
              </a:ext>
            </a:extLst>
          </p:cNvPr>
          <p:cNvSpPr txBox="1">
            <a:spLocks/>
          </p:cNvSpPr>
          <p:nvPr/>
        </p:nvSpPr>
        <p:spPr>
          <a:xfrm>
            <a:off x="86741" y="5682012"/>
            <a:ext cx="9001063" cy="495834"/>
          </a:xfrm>
          <a:prstGeom prst="rect">
            <a:avLst/>
          </a:prstGeom>
        </p:spPr>
        <p:txBody>
          <a:bodyPr vert="horz" lIns="0" tIns="0" rIns="0" bIns="0" rtlCol="0" anchor="b"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4C515A"/>
                </a:solidFill>
              </a:rPr>
              <a:t>Notes: Grey dots represent the lowest mortality rate achieved in each state by any of the five groups (if no grey dot is visible, the highlighted group has the lowest rate). The centerline marks the U.S. premature mortality rate for all people. Data not available for all racial and ethnic groups in all states; missing dots for a particular group indicate that there are insufficient data for that state. AIAN = American Indian/Alaska Native. </a:t>
            </a:r>
          </a:p>
          <a:p>
            <a:r>
              <a:rPr lang="en-US">
                <a:solidFill>
                  <a:srgbClr val="4C515A"/>
                </a:solidFill>
              </a:rPr>
              <a:t>Data: CDC, 2018 and 2019 National Vital Statistics System (NVSS), All-County Micro Data, Restricted Use Files.</a:t>
            </a:r>
          </a:p>
        </p:txBody>
      </p:sp>
      <p:sp>
        <p:nvSpPr>
          <p:cNvPr id="35"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100" b="1">
                <a:solidFill>
                  <a:schemeClr val="bg1">
                    <a:lumMod val="50000"/>
                  </a:schemeClr>
                </a:solidFill>
              </a:rPr>
              <a:t>Exhibit </a:t>
            </a:r>
            <a:fld id="{CAAE890D-CCC2-42BD-B16D-E3F12AC1A9CF}" type="slidenum">
              <a:rPr sz="1100" b="1" smtClean="0">
                <a:solidFill>
                  <a:schemeClr val="bg1">
                    <a:lumMod val="50000"/>
                  </a:schemeClr>
                </a:solidFill>
              </a:rPr>
              <a:pPr algn="ctr"/>
              <a:t>12</a:t>
            </a:fld>
            <a:endParaRPr sz="1100" b="1">
              <a:solidFill>
                <a:schemeClr val="bg1">
                  <a:lumMod val="50000"/>
                </a:schemeClr>
              </a:solidFill>
            </a:endParaRPr>
          </a:p>
        </p:txBody>
      </p:sp>
      <p:sp>
        <p:nvSpPr>
          <p:cNvPr id="17" name="TextBox 16"/>
          <p:cNvSpPr txBox="1"/>
          <p:nvPr/>
        </p:nvSpPr>
        <p:spPr>
          <a:xfrm>
            <a:off x="0" y="-345"/>
            <a:ext cx="3246859" cy="276999"/>
          </a:xfrm>
          <a:prstGeom prst="rect">
            <a:avLst/>
          </a:prstGeom>
          <a:noFill/>
        </p:spPr>
        <p:txBody>
          <a:bodyPr wrap="square" rtlCol="0" anchor="ctr">
            <a:spAutoFit/>
          </a:bodyPr>
          <a:lstStyle/>
          <a:p>
            <a:r>
              <a:rPr lang="en-US" sz="1200">
                <a:solidFill>
                  <a:srgbClr val="4C515A"/>
                </a:solidFill>
              </a:rPr>
              <a:t>Health Outcomes</a:t>
            </a:r>
          </a:p>
        </p:txBody>
      </p:sp>
      <p:sp>
        <p:nvSpPr>
          <p:cNvPr id="26" name="Oval 25"/>
          <p:cNvSpPr/>
          <p:nvPr/>
        </p:nvSpPr>
        <p:spPr>
          <a:xfrm>
            <a:off x="6350216" y="2329464"/>
            <a:ext cx="182880" cy="18288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6533096" y="2163655"/>
            <a:ext cx="2508907" cy="523220"/>
          </a:xfrm>
          <a:prstGeom prst="rect">
            <a:avLst/>
          </a:prstGeom>
          <a:noFill/>
        </p:spPr>
        <p:txBody>
          <a:bodyPr wrap="square" rtlCol="0">
            <a:spAutoFit/>
          </a:bodyPr>
          <a:lstStyle/>
          <a:p>
            <a:r>
              <a:rPr lang="en-US" sz="1400">
                <a:solidFill>
                  <a:schemeClr val="bg1">
                    <a:lumMod val="65000"/>
                  </a:schemeClr>
                </a:solidFill>
              </a:rPr>
              <a:t>Lowest group mortality observed in state </a:t>
            </a:r>
          </a:p>
        </p:txBody>
      </p:sp>
      <p:grpSp>
        <p:nvGrpSpPr>
          <p:cNvPr id="30" name="Group 29"/>
          <p:cNvGrpSpPr/>
          <p:nvPr/>
        </p:nvGrpSpPr>
        <p:grpSpPr>
          <a:xfrm>
            <a:off x="8702" y="1931293"/>
            <a:ext cx="1048138" cy="2154456"/>
            <a:chOff x="8702" y="1709421"/>
            <a:chExt cx="1048138" cy="2154456"/>
          </a:xfrm>
        </p:grpSpPr>
        <p:cxnSp>
          <p:nvCxnSpPr>
            <p:cNvPr id="31" name="Straight Arrow Connector 30">
              <a:extLst>
                <a:ext uri="{FF2B5EF4-FFF2-40B4-BE49-F238E27FC236}">
                  <a16:creationId xmlns:a16="http://schemas.microsoft.com/office/drawing/2014/main" id="{B5018B57-8FA4-4B19-BF50-40DA3ACF0B5C}"/>
                </a:ext>
              </a:extLst>
            </p:cNvPr>
            <p:cNvCxnSpPr>
              <a:cxnSpLocks/>
            </p:cNvCxnSpPr>
            <p:nvPr/>
          </p:nvCxnSpPr>
          <p:spPr>
            <a:xfrm>
              <a:off x="525937" y="2167348"/>
              <a:ext cx="0" cy="1280160"/>
            </a:xfrm>
            <a:prstGeom prst="straightConnector1">
              <a:avLst/>
            </a:prstGeom>
            <a:ln w="28575">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B7EDDA6-B9EE-4751-AF33-633C5DD9EF0F}"/>
                </a:ext>
              </a:extLst>
            </p:cNvPr>
            <p:cNvSpPr txBox="1"/>
            <p:nvPr/>
          </p:nvSpPr>
          <p:spPr>
            <a:xfrm>
              <a:off x="42813" y="3463767"/>
              <a:ext cx="968300"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Lower mortality</a:t>
              </a:r>
            </a:p>
          </p:txBody>
        </p:sp>
        <p:sp>
          <p:nvSpPr>
            <p:cNvPr id="34" name="TextBox 33">
              <a:extLst>
                <a:ext uri="{FF2B5EF4-FFF2-40B4-BE49-F238E27FC236}">
                  <a16:creationId xmlns:a16="http://schemas.microsoft.com/office/drawing/2014/main" id="{14552309-4F78-4A55-94B4-F3ABFA90857E}"/>
                </a:ext>
              </a:extLst>
            </p:cNvPr>
            <p:cNvSpPr txBox="1"/>
            <p:nvPr/>
          </p:nvSpPr>
          <p:spPr>
            <a:xfrm>
              <a:off x="8702" y="1709421"/>
              <a:ext cx="1048138"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Higher mortality</a:t>
              </a:r>
            </a:p>
          </p:txBody>
        </p:sp>
      </p:grpSp>
      <p:sp>
        <p:nvSpPr>
          <p:cNvPr id="36" name="TextBox 35">
            <a:extLst>
              <a:ext uri="{FF2B5EF4-FFF2-40B4-BE49-F238E27FC236}">
                <a16:creationId xmlns:a16="http://schemas.microsoft.com/office/drawing/2014/main" id="{F03A1A1F-B022-4847-AFFC-2A0807E590DC}"/>
              </a:ext>
            </a:extLst>
          </p:cNvPr>
          <p:cNvSpPr txBox="1"/>
          <p:nvPr/>
        </p:nvSpPr>
        <p:spPr>
          <a:xfrm>
            <a:off x="616930" y="1219049"/>
            <a:ext cx="6649376" cy="246221"/>
          </a:xfrm>
          <a:prstGeom prst="rect">
            <a:avLst/>
          </a:prstGeom>
          <a:noFill/>
        </p:spPr>
        <p:txBody>
          <a:bodyPr wrap="square" rtlCol="0">
            <a:spAutoFit/>
          </a:bodyPr>
          <a:lstStyle/>
          <a:p>
            <a:r>
              <a:rPr lang="en-US" sz="1000">
                <a:solidFill>
                  <a:srgbClr val="4C515A"/>
                </a:solidFill>
              </a:rPr>
              <a:t>Mortality amenable to health care, deaths per 100,000 population</a:t>
            </a:r>
          </a:p>
        </p:txBody>
      </p:sp>
      <p:sp>
        <p:nvSpPr>
          <p:cNvPr id="18" name="TextBox 17">
            <a:extLst>
              <a:ext uri="{FF2B5EF4-FFF2-40B4-BE49-F238E27FC236}">
                <a16:creationId xmlns:a16="http://schemas.microsoft.com/office/drawing/2014/main" id="{B25C21F3-02BA-4D9D-B950-9354D19BF030}"/>
              </a:ext>
            </a:extLst>
          </p:cNvPr>
          <p:cNvSpPr txBox="1"/>
          <p:nvPr/>
        </p:nvSpPr>
        <p:spPr>
          <a:xfrm>
            <a:off x="7679906" y="2781439"/>
            <a:ext cx="1189415"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U.S. rate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(all groups)</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800" b="1">
                <a:solidFill>
                  <a:srgbClr val="4C515A"/>
                </a:solidFill>
                <a:latin typeface="Arial" panose="020B0604020202020204"/>
              </a:rPr>
              <a:t>84 per 100,000</a:t>
            </a:r>
            <a:endParaRPr kumimoji="0" lang="en-US" sz="800" b="1" i="0" u="none" strike="noStrike" kern="1200" cap="none" spc="0" normalizeH="0" baseline="0" noProof="0">
              <a:ln>
                <a:noFill/>
              </a:ln>
              <a:solidFill>
                <a:srgbClr val="4C515A"/>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01143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1667" y="2909774"/>
            <a:ext cx="7471062" cy="1015663"/>
          </a:xfrm>
          <a:prstGeom prst="rect">
            <a:avLst/>
          </a:prstGeom>
          <a:noFill/>
        </p:spPr>
        <p:txBody>
          <a:bodyPr wrap="square" rtlCol="0">
            <a:spAutoFit/>
          </a:bodyPr>
          <a:lstStyle/>
          <a:p>
            <a:pPr algn="ctr"/>
            <a:r>
              <a:rPr lang="en-US" sz="6000" b="1">
                <a:solidFill>
                  <a:srgbClr val="4C515A"/>
                </a:solidFill>
              </a:rPr>
              <a:t>health care access</a:t>
            </a:r>
          </a:p>
        </p:txBody>
      </p:sp>
    </p:spTree>
    <p:extLst>
      <p:ext uri="{BB962C8B-B14F-4D97-AF65-F5344CB8AC3E}">
        <p14:creationId xmlns:p14="http://schemas.microsoft.com/office/powerpoint/2010/main" val="1056248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DFE62E-345C-1440-B1A7-0CA1A5B11D1A}"/>
              </a:ext>
            </a:extLst>
          </p:cNvPr>
          <p:cNvSpPr>
            <a:spLocks noGrp="1"/>
          </p:cNvSpPr>
          <p:nvPr>
            <p:ph type="title"/>
          </p:nvPr>
        </p:nvSpPr>
        <p:spPr>
          <a:xfrm>
            <a:off x="119578" y="309600"/>
            <a:ext cx="8588003" cy="822960"/>
          </a:xfrm>
        </p:spPr>
        <p:txBody>
          <a:bodyPr>
            <a:normAutofit/>
          </a:bodyPr>
          <a:lstStyle/>
          <a:p>
            <a:r>
              <a:rPr lang="en-US" sz="1600">
                <a:solidFill>
                  <a:srgbClr val="4C515A"/>
                </a:solidFill>
              </a:rPr>
              <a:t>Although the ACA’s coverage expansion improved inequities, state uninsured rates are generally higher for </a:t>
            </a:r>
            <a:r>
              <a:rPr lang="en-US" sz="1600" err="1">
                <a:solidFill>
                  <a:srgbClr val="4C515A"/>
                </a:solidFill>
              </a:rPr>
              <a:t>Latinx</a:t>
            </a:r>
            <a:r>
              <a:rPr lang="en-US" sz="1600">
                <a:solidFill>
                  <a:srgbClr val="4C515A"/>
                </a:solidFill>
              </a:rPr>
              <a:t>/Hispanic adults</a:t>
            </a:r>
            <a:endParaRPr lang="en-US" sz="1600" b="1"/>
          </a:p>
        </p:txBody>
      </p:sp>
      <p:graphicFrame>
        <p:nvGraphicFramePr>
          <p:cNvPr id="7" name="Chart Placeholder 6">
            <a:extLst>
              <a:ext uri="{FF2B5EF4-FFF2-40B4-BE49-F238E27FC236}">
                <a16:creationId xmlns:a16="http://schemas.microsoft.com/office/drawing/2014/main" id="{994F264A-29AE-4D56-A834-19FAD3DAED19}"/>
              </a:ext>
            </a:extLst>
          </p:cNvPr>
          <p:cNvGraphicFramePr>
            <a:graphicFrameLocks noGrp="1"/>
          </p:cNvGraphicFramePr>
          <p:nvPr>
            <p:ph type="chart" sz="quarter" idx="19"/>
            <p:extLst>
              <p:ext uri="{D42A27DB-BD31-4B8C-83A1-F6EECF244321}">
                <p14:modId xmlns:p14="http://schemas.microsoft.com/office/powerpoint/2010/main" val="2625496336"/>
              </p:ext>
            </p:extLst>
          </p:nvPr>
        </p:nvGraphicFramePr>
        <p:xfrm>
          <a:off x="831032" y="1096811"/>
          <a:ext cx="749808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Oval 10"/>
          <p:cNvSpPr/>
          <p:nvPr/>
        </p:nvSpPr>
        <p:spPr>
          <a:xfrm>
            <a:off x="1768293" y="1928607"/>
            <a:ext cx="182880" cy="18288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951173" y="1866158"/>
            <a:ext cx="2293620" cy="307777"/>
          </a:xfrm>
          <a:prstGeom prst="rect">
            <a:avLst/>
          </a:prstGeom>
          <a:noFill/>
        </p:spPr>
        <p:txBody>
          <a:bodyPr wrap="square" rtlCol="0">
            <a:spAutoFit/>
          </a:bodyPr>
          <a:lstStyle/>
          <a:p>
            <a:r>
              <a:rPr lang="en-US" sz="1400" err="1">
                <a:solidFill>
                  <a:schemeClr val="accent4"/>
                </a:solidFill>
              </a:rPr>
              <a:t>Latinx</a:t>
            </a:r>
            <a:r>
              <a:rPr lang="en-US" sz="1400">
                <a:solidFill>
                  <a:schemeClr val="accent4"/>
                </a:solidFill>
              </a:rPr>
              <a:t> populations</a:t>
            </a:r>
          </a:p>
        </p:txBody>
      </p:sp>
      <p:sp>
        <p:nvSpPr>
          <p:cNvPr id="28" name="Text Placeholder 3">
            <a:extLst>
              <a:ext uri="{FF2B5EF4-FFF2-40B4-BE49-F238E27FC236}">
                <a16:creationId xmlns:a16="http://schemas.microsoft.com/office/drawing/2014/main" id="{1D958690-CE5D-4F36-B195-E49CA7AB6066}"/>
              </a:ext>
            </a:extLst>
          </p:cNvPr>
          <p:cNvSpPr txBox="1">
            <a:spLocks/>
          </p:cNvSpPr>
          <p:nvPr/>
        </p:nvSpPr>
        <p:spPr>
          <a:xfrm>
            <a:off x="86741" y="5682012"/>
            <a:ext cx="9001063" cy="495834"/>
          </a:xfrm>
          <a:prstGeom prst="rect">
            <a:avLst/>
          </a:prstGeom>
        </p:spPr>
        <p:txBody>
          <a:bodyPr vert="horz" lIns="0" tIns="0" rIns="0" bIns="0" rtlCol="0" anchor="b"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4C515A"/>
                </a:solidFill>
              </a:rPr>
              <a:t>Notes: Grey dots represent the lowest uninsured rate achieved in each state by any of the five groups (if no grey dot is visible, the highlighted group has the lowest rate). The centerline marks the U.S. uninsured rate for all people. Data not available for all racial and ethnic groups in all states; missing dots for a particular group indicate that there are insufficient data for that state.</a:t>
            </a:r>
          </a:p>
          <a:p>
            <a:r>
              <a:rPr lang="en-US">
                <a:solidFill>
                  <a:srgbClr val="4C515A"/>
                </a:solidFill>
              </a:rPr>
              <a:t>Data: American Community Survey Public Use Micro Sample (ACS-PUMS) 2019 1-year file.</a:t>
            </a:r>
          </a:p>
        </p:txBody>
      </p:sp>
      <p:sp>
        <p:nvSpPr>
          <p:cNvPr id="35"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100" b="1">
                <a:solidFill>
                  <a:schemeClr val="bg1">
                    <a:lumMod val="50000"/>
                  </a:schemeClr>
                </a:solidFill>
              </a:rPr>
              <a:t>Exhibit </a:t>
            </a:r>
            <a:fld id="{CAAE890D-CCC2-42BD-B16D-E3F12AC1A9CF}" type="slidenum">
              <a:rPr sz="1100" b="1" smtClean="0">
                <a:solidFill>
                  <a:schemeClr val="bg1">
                    <a:lumMod val="50000"/>
                  </a:schemeClr>
                </a:solidFill>
              </a:rPr>
              <a:pPr algn="ctr"/>
              <a:t>14</a:t>
            </a:fld>
            <a:endParaRPr sz="1100" b="1">
              <a:solidFill>
                <a:schemeClr val="bg1">
                  <a:lumMod val="50000"/>
                </a:schemeClr>
              </a:solidFill>
            </a:endParaRPr>
          </a:p>
        </p:txBody>
      </p:sp>
      <p:sp>
        <p:nvSpPr>
          <p:cNvPr id="17" name="TextBox 16"/>
          <p:cNvSpPr txBox="1"/>
          <p:nvPr/>
        </p:nvSpPr>
        <p:spPr>
          <a:xfrm>
            <a:off x="0" y="-345"/>
            <a:ext cx="3246859" cy="276999"/>
          </a:xfrm>
          <a:prstGeom prst="rect">
            <a:avLst/>
          </a:prstGeom>
          <a:noFill/>
        </p:spPr>
        <p:txBody>
          <a:bodyPr wrap="square" rtlCol="0" anchor="ctr">
            <a:spAutoFit/>
          </a:bodyPr>
          <a:lstStyle/>
          <a:p>
            <a:r>
              <a:rPr lang="en-US" sz="1200">
                <a:solidFill>
                  <a:srgbClr val="4C515A"/>
                </a:solidFill>
              </a:rPr>
              <a:t>Health Care Access</a:t>
            </a:r>
          </a:p>
        </p:txBody>
      </p:sp>
      <p:sp>
        <p:nvSpPr>
          <p:cNvPr id="26" name="Oval 25"/>
          <p:cNvSpPr/>
          <p:nvPr/>
        </p:nvSpPr>
        <p:spPr>
          <a:xfrm>
            <a:off x="1768293" y="2325953"/>
            <a:ext cx="182880" cy="18288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1951173" y="2155783"/>
            <a:ext cx="2508907" cy="523220"/>
          </a:xfrm>
          <a:prstGeom prst="rect">
            <a:avLst/>
          </a:prstGeom>
          <a:noFill/>
        </p:spPr>
        <p:txBody>
          <a:bodyPr wrap="square" rtlCol="0">
            <a:spAutoFit/>
          </a:bodyPr>
          <a:lstStyle/>
          <a:p>
            <a:r>
              <a:rPr lang="en-US" sz="1400">
                <a:solidFill>
                  <a:schemeClr val="bg1">
                    <a:lumMod val="65000"/>
                  </a:schemeClr>
                </a:solidFill>
              </a:rPr>
              <a:t>Lowest group uninsured rate observed in state </a:t>
            </a:r>
          </a:p>
        </p:txBody>
      </p:sp>
      <p:sp>
        <p:nvSpPr>
          <p:cNvPr id="32" name="TextBox 31">
            <a:extLst>
              <a:ext uri="{FF2B5EF4-FFF2-40B4-BE49-F238E27FC236}">
                <a16:creationId xmlns:a16="http://schemas.microsoft.com/office/drawing/2014/main" id="{F03A1A1F-B022-4847-AFFC-2A0807E590DC}"/>
              </a:ext>
            </a:extLst>
          </p:cNvPr>
          <p:cNvSpPr txBox="1"/>
          <p:nvPr/>
        </p:nvSpPr>
        <p:spPr>
          <a:xfrm>
            <a:off x="778037" y="1197045"/>
            <a:ext cx="2200691" cy="246221"/>
          </a:xfrm>
          <a:prstGeom prst="rect">
            <a:avLst/>
          </a:prstGeom>
          <a:noFill/>
        </p:spPr>
        <p:txBody>
          <a:bodyPr wrap="square" rtlCol="0">
            <a:spAutoFit/>
          </a:bodyPr>
          <a:lstStyle/>
          <a:p>
            <a:r>
              <a:rPr lang="en-US" sz="1000">
                <a:solidFill>
                  <a:srgbClr val="4C515A"/>
                </a:solidFill>
              </a:rPr>
              <a:t>Uninsured adults ages 19-64 (%)</a:t>
            </a:r>
          </a:p>
        </p:txBody>
      </p:sp>
      <p:grpSp>
        <p:nvGrpSpPr>
          <p:cNvPr id="34" name="Group 33"/>
          <p:cNvGrpSpPr/>
          <p:nvPr/>
        </p:nvGrpSpPr>
        <p:grpSpPr>
          <a:xfrm>
            <a:off x="8702" y="1806604"/>
            <a:ext cx="1048138" cy="2433033"/>
            <a:chOff x="8702" y="1584732"/>
            <a:chExt cx="1048138" cy="2433033"/>
          </a:xfrm>
        </p:grpSpPr>
        <p:cxnSp>
          <p:nvCxnSpPr>
            <p:cNvPr id="36" name="Straight Arrow Connector 35">
              <a:extLst>
                <a:ext uri="{FF2B5EF4-FFF2-40B4-BE49-F238E27FC236}">
                  <a16:creationId xmlns:a16="http://schemas.microsoft.com/office/drawing/2014/main" id="{B5018B57-8FA4-4B19-BF50-40DA3ACF0B5C}"/>
                </a:ext>
              </a:extLst>
            </p:cNvPr>
            <p:cNvCxnSpPr>
              <a:cxnSpLocks/>
            </p:cNvCxnSpPr>
            <p:nvPr/>
          </p:nvCxnSpPr>
          <p:spPr>
            <a:xfrm>
              <a:off x="525937" y="2167348"/>
              <a:ext cx="0" cy="1280160"/>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B7EDDA6-B9EE-4751-AF33-633C5DD9EF0F}"/>
                </a:ext>
              </a:extLst>
            </p:cNvPr>
            <p:cNvSpPr txBox="1"/>
            <p:nvPr/>
          </p:nvSpPr>
          <p:spPr>
            <a:xfrm>
              <a:off x="42813" y="3463767"/>
              <a:ext cx="968300" cy="55399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Lower </a:t>
              </a:r>
              <a:r>
                <a:rPr lang="en-US" sz="1000" i="1">
                  <a:solidFill>
                    <a:srgbClr val="4C515A"/>
                  </a:solidFill>
                  <a:latin typeface="Arial" panose="020B0604020202020204"/>
                </a:rPr>
                <a:t>uninsured rate</a:t>
              </a:r>
              <a:endParaRPr kumimoji="0" lang="en-US" sz="1000" b="0" i="1" u="none" strike="noStrike" kern="1200" cap="none" spc="0" normalizeH="0" baseline="0" noProof="0">
                <a:ln>
                  <a:noFill/>
                </a:ln>
                <a:solidFill>
                  <a:srgbClr val="4C515A"/>
                </a:solidFill>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14552309-4F78-4A55-94B4-F3ABFA90857E}"/>
                </a:ext>
              </a:extLst>
            </p:cNvPr>
            <p:cNvSpPr txBox="1"/>
            <p:nvPr/>
          </p:nvSpPr>
          <p:spPr>
            <a:xfrm>
              <a:off x="8702" y="1584732"/>
              <a:ext cx="1048138" cy="55399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Higher </a:t>
              </a:r>
              <a:r>
                <a:rPr lang="en-US" sz="1000" i="1">
                  <a:solidFill>
                    <a:srgbClr val="4C515A"/>
                  </a:solidFill>
                  <a:latin typeface="Arial" panose="020B0604020202020204"/>
                </a:rPr>
                <a:t>uninsured </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00" i="1">
                  <a:solidFill>
                    <a:srgbClr val="4C515A"/>
                  </a:solidFill>
                  <a:latin typeface="Arial" panose="020B0604020202020204"/>
                </a:rPr>
                <a:t>rate</a:t>
              </a:r>
              <a:endParaRPr kumimoji="0" lang="en-US" sz="1000" b="0" i="1" u="none" strike="noStrike" kern="1200" cap="none" spc="0" normalizeH="0" baseline="0" noProof="0">
                <a:ln>
                  <a:noFill/>
                </a:ln>
                <a:solidFill>
                  <a:srgbClr val="4C515A"/>
                </a:solidFill>
                <a:effectLst/>
                <a:uLnTx/>
                <a:uFillTx/>
                <a:latin typeface="Arial" panose="020B0604020202020204"/>
                <a:ea typeface="+mn-ea"/>
                <a:cs typeface="+mn-cs"/>
              </a:endParaRPr>
            </a:p>
          </p:txBody>
        </p:sp>
      </p:grpSp>
      <p:sp>
        <p:nvSpPr>
          <p:cNvPr id="18" name="TextBox 17">
            <a:extLst>
              <a:ext uri="{FF2B5EF4-FFF2-40B4-BE49-F238E27FC236}">
                <a16:creationId xmlns:a16="http://schemas.microsoft.com/office/drawing/2014/main" id="{B25C21F3-02BA-4D9D-B950-9354D19BF030}"/>
              </a:ext>
            </a:extLst>
          </p:cNvPr>
          <p:cNvSpPr txBox="1"/>
          <p:nvPr/>
        </p:nvSpPr>
        <p:spPr>
          <a:xfrm>
            <a:off x="7864972" y="3255379"/>
            <a:ext cx="810759"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U.S. rate</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(all groups)</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800" b="1" noProof="0">
                <a:solidFill>
                  <a:srgbClr val="4C515A"/>
                </a:solidFill>
                <a:latin typeface="Arial" panose="020B0604020202020204"/>
              </a:rPr>
              <a:t>12.9%</a:t>
            </a:r>
            <a:endParaRPr kumimoji="0" lang="en-US" sz="800" b="1" i="0" u="none" strike="noStrike" kern="1200" cap="none" spc="0" normalizeH="0" baseline="0" noProof="0">
              <a:ln>
                <a:noFill/>
              </a:ln>
              <a:solidFill>
                <a:srgbClr val="4C515A"/>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59210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DFE62E-345C-1440-B1A7-0CA1A5B11D1A}"/>
              </a:ext>
            </a:extLst>
          </p:cNvPr>
          <p:cNvSpPr>
            <a:spLocks noGrp="1"/>
          </p:cNvSpPr>
          <p:nvPr>
            <p:ph type="title"/>
          </p:nvPr>
        </p:nvSpPr>
        <p:spPr>
          <a:xfrm>
            <a:off x="119579" y="309600"/>
            <a:ext cx="8412480" cy="822960"/>
          </a:xfrm>
        </p:spPr>
        <p:txBody>
          <a:bodyPr>
            <a:normAutofit/>
          </a:bodyPr>
          <a:lstStyle/>
          <a:p>
            <a:r>
              <a:rPr lang="en-US" sz="1600">
                <a:solidFill>
                  <a:srgbClr val="4C515A"/>
                </a:solidFill>
              </a:rPr>
              <a:t>Although the ACA’s coverage expansion improved inequities, state uninsured rates are generally higher for Black adults</a:t>
            </a:r>
            <a:endParaRPr lang="en-US" sz="1600" b="1"/>
          </a:p>
        </p:txBody>
      </p:sp>
      <p:graphicFrame>
        <p:nvGraphicFramePr>
          <p:cNvPr id="7" name="Chart Placeholder 6">
            <a:extLst>
              <a:ext uri="{FF2B5EF4-FFF2-40B4-BE49-F238E27FC236}">
                <a16:creationId xmlns:a16="http://schemas.microsoft.com/office/drawing/2014/main" id="{994F264A-29AE-4D56-A834-19FAD3DAED19}"/>
              </a:ext>
            </a:extLst>
          </p:cNvPr>
          <p:cNvGraphicFramePr>
            <a:graphicFrameLocks noGrp="1"/>
          </p:cNvGraphicFramePr>
          <p:nvPr>
            <p:ph type="chart" sz="quarter" idx="19"/>
            <p:extLst>
              <p:ext uri="{D42A27DB-BD31-4B8C-83A1-F6EECF244321}">
                <p14:modId xmlns:p14="http://schemas.microsoft.com/office/powerpoint/2010/main" val="2371099321"/>
              </p:ext>
            </p:extLst>
          </p:nvPr>
        </p:nvGraphicFramePr>
        <p:xfrm>
          <a:off x="831032" y="1096811"/>
          <a:ext cx="749808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Oval 10"/>
          <p:cNvSpPr/>
          <p:nvPr/>
        </p:nvSpPr>
        <p:spPr>
          <a:xfrm>
            <a:off x="1684514" y="1852947"/>
            <a:ext cx="182880" cy="18288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684514" y="2286249"/>
            <a:ext cx="182880" cy="18288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867394" y="1790498"/>
            <a:ext cx="2293620" cy="307777"/>
          </a:xfrm>
          <a:prstGeom prst="rect">
            <a:avLst/>
          </a:prstGeom>
          <a:noFill/>
        </p:spPr>
        <p:txBody>
          <a:bodyPr wrap="square" rtlCol="0">
            <a:spAutoFit/>
          </a:bodyPr>
          <a:lstStyle/>
          <a:p>
            <a:r>
              <a:rPr lang="en-US" sz="1400">
                <a:solidFill>
                  <a:schemeClr val="bg2"/>
                </a:solidFill>
              </a:rPr>
              <a:t>Black populations</a:t>
            </a:r>
          </a:p>
        </p:txBody>
      </p:sp>
      <p:sp>
        <p:nvSpPr>
          <p:cNvPr id="15" name="TextBox 14"/>
          <p:cNvSpPr txBox="1"/>
          <p:nvPr/>
        </p:nvSpPr>
        <p:spPr>
          <a:xfrm>
            <a:off x="1867394" y="2116079"/>
            <a:ext cx="2508907" cy="523220"/>
          </a:xfrm>
          <a:prstGeom prst="rect">
            <a:avLst/>
          </a:prstGeom>
          <a:noFill/>
        </p:spPr>
        <p:txBody>
          <a:bodyPr wrap="square" rtlCol="0">
            <a:spAutoFit/>
          </a:bodyPr>
          <a:lstStyle/>
          <a:p>
            <a:r>
              <a:rPr lang="en-US" sz="1400">
                <a:solidFill>
                  <a:schemeClr val="bg1">
                    <a:lumMod val="65000"/>
                  </a:schemeClr>
                </a:solidFill>
              </a:rPr>
              <a:t>Lowest group uninsured rate observed in state </a:t>
            </a:r>
          </a:p>
        </p:txBody>
      </p:sp>
      <p:sp>
        <p:nvSpPr>
          <p:cNvPr id="28" name="Text Placeholder 3">
            <a:extLst>
              <a:ext uri="{FF2B5EF4-FFF2-40B4-BE49-F238E27FC236}">
                <a16:creationId xmlns:a16="http://schemas.microsoft.com/office/drawing/2014/main" id="{1D958690-CE5D-4F36-B195-E49CA7AB6066}"/>
              </a:ext>
            </a:extLst>
          </p:cNvPr>
          <p:cNvSpPr txBox="1">
            <a:spLocks/>
          </p:cNvSpPr>
          <p:nvPr/>
        </p:nvSpPr>
        <p:spPr>
          <a:xfrm>
            <a:off x="86741" y="5682012"/>
            <a:ext cx="9001063" cy="495834"/>
          </a:xfrm>
          <a:prstGeom prst="rect">
            <a:avLst/>
          </a:prstGeom>
        </p:spPr>
        <p:txBody>
          <a:bodyPr vert="horz" lIns="0" tIns="0" rIns="0" bIns="0" rtlCol="0" anchor="b"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4C515A"/>
                </a:solidFill>
              </a:rPr>
              <a:t>Notes: Grey dots represent the lowest uninsured rate achieved in each state by any of the five groups (if no grey dot is visible, the highlighted group has the lowest rate). The centerline marks the U.S. uninsured rate for all people. Data not available for all racial and ethnic groups in all states; missing dots for a particular group indicate that there are insufficient data for that state.</a:t>
            </a:r>
          </a:p>
          <a:p>
            <a:r>
              <a:rPr lang="en-US">
                <a:solidFill>
                  <a:srgbClr val="4C515A"/>
                </a:solidFill>
              </a:rPr>
              <a:t>Data: American Community Survey Public Use Micro Sample (ACS-PUMS) 2019 1-year file.</a:t>
            </a:r>
          </a:p>
        </p:txBody>
      </p:sp>
      <p:sp>
        <p:nvSpPr>
          <p:cNvPr id="35"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100" b="1">
                <a:solidFill>
                  <a:schemeClr val="bg1">
                    <a:lumMod val="50000"/>
                  </a:schemeClr>
                </a:solidFill>
              </a:rPr>
              <a:t>Exhibit </a:t>
            </a:r>
            <a:fld id="{CAAE890D-CCC2-42BD-B16D-E3F12AC1A9CF}" type="slidenum">
              <a:rPr sz="1100" b="1" smtClean="0">
                <a:solidFill>
                  <a:schemeClr val="bg1">
                    <a:lumMod val="50000"/>
                  </a:schemeClr>
                </a:solidFill>
              </a:rPr>
              <a:pPr algn="ctr"/>
              <a:t>15</a:t>
            </a:fld>
            <a:endParaRPr sz="1100" b="1">
              <a:solidFill>
                <a:schemeClr val="bg1">
                  <a:lumMod val="50000"/>
                </a:schemeClr>
              </a:solidFill>
            </a:endParaRPr>
          </a:p>
        </p:txBody>
      </p:sp>
      <p:sp>
        <p:nvSpPr>
          <p:cNvPr id="17" name="TextBox 16"/>
          <p:cNvSpPr txBox="1"/>
          <p:nvPr/>
        </p:nvSpPr>
        <p:spPr>
          <a:xfrm>
            <a:off x="0" y="-345"/>
            <a:ext cx="3246859" cy="276999"/>
          </a:xfrm>
          <a:prstGeom prst="rect">
            <a:avLst/>
          </a:prstGeom>
          <a:noFill/>
        </p:spPr>
        <p:txBody>
          <a:bodyPr wrap="square" rtlCol="0" anchor="ctr">
            <a:spAutoFit/>
          </a:bodyPr>
          <a:lstStyle/>
          <a:p>
            <a:r>
              <a:rPr lang="en-US" sz="1200">
                <a:solidFill>
                  <a:srgbClr val="4C515A"/>
                </a:solidFill>
              </a:rPr>
              <a:t>Health Care Access</a:t>
            </a:r>
          </a:p>
        </p:txBody>
      </p:sp>
      <p:grpSp>
        <p:nvGrpSpPr>
          <p:cNvPr id="18" name="Group 17"/>
          <p:cNvGrpSpPr/>
          <p:nvPr/>
        </p:nvGrpSpPr>
        <p:grpSpPr>
          <a:xfrm>
            <a:off x="8702" y="1806604"/>
            <a:ext cx="1048138" cy="2433033"/>
            <a:chOff x="8702" y="1584732"/>
            <a:chExt cx="1048138" cy="2433033"/>
          </a:xfrm>
        </p:grpSpPr>
        <p:cxnSp>
          <p:nvCxnSpPr>
            <p:cNvPr id="23" name="Straight Arrow Connector 22">
              <a:extLst>
                <a:ext uri="{FF2B5EF4-FFF2-40B4-BE49-F238E27FC236}">
                  <a16:creationId xmlns:a16="http://schemas.microsoft.com/office/drawing/2014/main" id="{B5018B57-8FA4-4B19-BF50-40DA3ACF0B5C}"/>
                </a:ext>
              </a:extLst>
            </p:cNvPr>
            <p:cNvCxnSpPr>
              <a:cxnSpLocks/>
            </p:cNvCxnSpPr>
            <p:nvPr/>
          </p:nvCxnSpPr>
          <p:spPr>
            <a:xfrm>
              <a:off x="525937" y="2167348"/>
              <a:ext cx="0" cy="1280160"/>
            </a:xfrm>
            <a:prstGeom prst="straightConnector1">
              <a:avLst/>
            </a:prstGeom>
            <a:ln w="28575">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B7EDDA6-B9EE-4751-AF33-633C5DD9EF0F}"/>
                </a:ext>
              </a:extLst>
            </p:cNvPr>
            <p:cNvSpPr txBox="1"/>
            <p:nvPr/>
          </p:nvSpPr>
          <p:spPr>
            <a:xfrm>
              <a:off x="42813" y="3463767"/>
              <a:ext cx="968300" cy="55399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Lower </a:t>
              </a:r>
              <a:r>
                <a:rPr lang="en-US" sz="1000" i="1">
                  <a:solidFill>
                    <a:srgbClr val="4C515A"/>
                  </a:solidFill>
                  <a:latin typeface="Arial" panose="020B0604020202020204"/>
                </a:rPr>
                <a:t>uninsured rate</a:t>
              </a:r>
              <a:endParaRPr kumimoji="0" lang="en-US" sz="1000" b="0" i="1" u="none" strike="noStrike" kern="1200" cap="none" spc="0" normalizeH="0" baseline="0" noProof="0">
                <a:ln>
                  <a:noFill/>
                </a:ln>
                <a:solidFill>
                  <a:srgbClr val="4C515A"/>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14552309-4F78-4A55-94B4-F3ABFA90857E}"/>
                </a:ext>
              </a:extLst>
            </p:cNvPr>
            <p:cNvSpPr txBox="1"/>
            <p:nvPr/>
          </p:nvSpPr>
          <p:spPr>
            <a:xfrm>
              <a:off x="8702" y="1584732"/>
              <a:ext cx="1048138" cy="55399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Higher </a:t>
              </a:r>
              <a:r>
                <a:rPr lang="en-US" sz="1000" i="1">
                  <a:solidFill>
                    <a:srgbClr val="4C515A"/>
                  </a:solidFill>
                  <a:latin typeface="Arial" panose="020B0604020202020204"/>
                </a:rPr>
                <a:t>uninsured </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00" i="1">
                  <a:solidFill>
                    <a:srgbClr val="4C515A"/>
                  </a:solidFill>
                  <a:latin typeface="Arial" panose="020B0604020202020204"/>
                </a:rPr>
                <a:t>rate</a:t>
              </a:r>
              <a:endParaRPr kumimoji="0" lang="en-US" sz="1000" b="0" i="1" u="none" strike="noStrike" kern="1200" cap="none" spc="0" normalizeH="0" baseline="0" noProof="0">
                <a:ln>
                  <a:noFill/>
                </a:ln>
                <a:solidFill>
                  <a:srgbClr val="4C515A"/>
                </a:solidFill>
                <a:effectLst/>
                <a:uLnTx/>
                <a:uFillTx/>
                <a:latin typeface="Arial" panose="020B0604020202020204"/>
                <a:ea typeface="+mn-ea"/>
                <a:cs typeface="+mn-cs"/>
              </a:endParaRPr>
            </a:p>
          </p:txBody>
        </p:sp>
      </p:grpSp>
      <p:sp>
        <p:nvSpPr>
          <p:cNvPr id="29" name="TextBox 28">
            <a:extLst>
              <a:ext uri="{FF2B5EF4-FFF2-40B4-BE49-F238E27FC236}">
                <a16:creationId xmlns:a16="http://schemas.microsoft.com/office/drawing/2014/main" id="{F03A1A1F-B022-4847-AFFC-2A0807E590DC}"/>
              </a:ext>
            </a:extLst>
          </p:cNvPr>
          <p:cNvSpPr txBox="1"/>
          <p:nvPr/>
        </p:nvSpPr>
        <p:spPr>
          <a:xfrm>
            <a:off x="778037" y="1197045"/>
            <a:ext cx="2200691" cy="246221"/>
          </a:xfrm>
          <a:prstGeom prst="rect">
            <a:avLst/>
          </a:prstGeom>
          <a:noFill/>
        </p:spPr>
        <p:txBody>
          <a:bodyPr wrap="square" rtlCol="0">
            <a:spAutoFit/>
          </a:bodyPr>
          <a:lstStyle/>
          <a:p>
            <a:r>
              <a:rPr lang="en-US" sz="1000">
                <a:solidFill>
                  <a:srgbClr val="4C515A"/>
                </a:solidFill>
              </a:rPr>
              <a:t>Uninsured adults ages 19-64 (%)</a:t>
            </a:r>
          </a:p>
        </p:txBody>
      </p:sp>
      <p:sp>
        <p:nvSpPr>
          <p:cNvPr id="19" name="TextBox 18">
            <a:extLst>
              <a:ext uri="{FF2B5EF4-FFF2-40B4-BE49-F238E27FC236}">
                <a16:creationId xmlns:a16="http://schemas.microsoft.com/office/drawing/2014/main" id="{B25C21F3-02BA-4D9D-B950-9354D19BF030}"/>
              </a:ext>
            </a:extLst>
          </p:cNvPr>
          <p:cNvSpPr txBox="1"/>
          <p:nvPr/>
        </p:nvSpPr>
        <p:spPr>
          <a:xfrm>
            <a:off x="7864972" y="3255379"/>
            <a:ext cx="810759" cy="46166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U.S. rate</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(all groups)</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800" b="1" noProof="0">
                <a:solidFill>
                  <a:srgbClr val="4C515A"/>
                </a:solidFill>
                <a:latin typeface="Arial" panose="020B0604020202020204"/>
              </a:rPr>
              <a:t>12.9%</a:t>
            </a:r>
            <a:endParaRPr kumimoji="0" lang="en-US" sz="800" b="1" i="0" u="none" strike="noStrike" kern="1200" cap="none" spc="0" normalizeH="0" baseline="0" noProof="0">
              <a:ln>
                <a:noFill/>
              </a:ln>
              <a:solidFill>
                <a:srgbClr val="4C515A"/>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96972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22"/>
          </p:nvPr>
        </p:nvSpPr>
        <p:spPr/>
        <p:txBody>
          <a:bodyPr>
            <a:normAutofit/>
          </a:bodyPr>
          <a:lstStyle/>
          <a:p>
            <a:endParaRPr lang="en-US" sz="2000"/>
          </a:p>
          <a:p>
            <a:endParaRPr lang="en-US" sz="2000"/>
          </a:p>
        </p:txBody>
      </p:sp>
      <p:sp>
        <p:nvSpPr>
          <p:cNvPr id="2" name="Title 1"/>
          <p:cNvSpPr>
            <a:spLocks noGrp="1"/>
          </p:cNvSpPr>
          <p:nvPr>
            <p:ph type="title"/>
          </p:nvPr>
        </p:nvSpPr>
        <p:spPr/>
        <p:txBody>
          <a:bodyPr>
            <a:normAutofit/>
          </a:bodyPr>
          <a:lstStyle/>
          <a:p>
            <a:r>
              <a:rPr lang="en-US" sz="3200">
                <a:solidFill>
                  <a:srgbClr val="4C515A"/>
                </a:solidFill>
              </a:rPr>
              <a:t>Summary</a:t>
            </a:r>
          </a:p>
        </p:txBody>
      </p:sp>
      <p:sp>
        <p:nvSpPr>
          <p:cNvPr id="8" name="Text Placeholder 7"/>
          <p:cNvSpPr>
            <a:spLocks noGrp="1"/>
          </p:cNvSpPr>
          <p:nvPr>
            <p:ph type="body" sz="quarter" idx="23"/>
          </p:nvPr>
        </p:nvSpPr>
        <p:spPr>
          <a:xfrm>
            <a:off x="499503" y="1301750"/>
            <a:ext cx="8316538" cy="4560602"/>
          </a:xfrm>
        </p:spPr>
        <p:txBody>
          <a:bodyPr>
            <a:noAutofit/>
          </a:bodyPr>
          <a:lstStyle/>
          <a:p>
            <a:pPr marL="0" indent="0">
              <a:buNone/>
            </a:pPr>
            <a:r>
              <a:rPr lang="en-US" sz="2400" dirty="0">
                <a:solidFill>
                  <a:srgbClr val="4C515A"/>
                </a:solidFill>
                <a:latin typeface="Arial" panose="020B0604020202020204" pitchFamily="34" charset="0"/>
                <a:cs typeface="Arial" panose="020B0604020202020204" pitchFamily="34" charset="0"/>
              </a:rPr>
              <a:t>State health systems are not working for many people of color</a:t>
            </a:r>
          </a:p>
          <a:p>
            <a:pPr marL="0" indent="0">
              <a:buNone/>
            </a:pPr>
            <a:endParaRPr lang="en-US" sz="2400" dirty="0">
              <a:solidFill>
                <a:srgbClr val="4C515A"/>
              </a:solidFill>
              <a:latin typeface="Arial" panose="020B0604020202020204" pitchFamily="34" charset="0"/>
              <a:cs typeface="Arial" panose="020B0604020202020204" pitchFamily="34" charset="0"/>
            </a:endParaRPr>
          </a:p>
          <a:p>
            <a:pPr marL="0" indent="0">
              <a:buNone/>
            </a:pPr>
            <a:r>
              <a:rPr lang="en-US" sz="2400" dirty="0">
                <a:solidFill>
                  <a:srgbClr val="4C515A"/>
                </a:solidFill>
                <a:latin typeface="Arial" panose="020B0604020202020204" pitchFamily="34" charset="0"/>
                <a:cs typeface="Arial" panose="020B0604020202020204" pitchFamily="34" charset="0"/>
              </a:rPr>
              <a:t>Racial and ethnic disparities in health and health care are evident in every state, even those with stronger health systems</a:t>
            </a:r>
          </a:p>
          <a:p>
            <a:pPr marL="0" indent="0">
              <a:buNone/>
            </a:pPr>
            <a:endParaRPr lang="en-US" sz="2400" dirty="0">
              <a:solidFill>
                <a:srgbClr val="4C515A"/>
              </a:solidFill>
              <a:latin typeface="Arial" panose="020B0604020202020204" pitchFamily="34" charset="0"/>
              <a:cs typeface="Arial" panose="020B0604020202020204" pitchFamily="34" charset="0"/>
            </a:endParaRPr>
          </a:p>
          <a:p>
            <a:pPr marL="0" indent="0">
              <a:buNone/>
            </a:pPr>
            <a:r>
              <a:rPr lang="en-US" sz="2400" dirty="0">
                <a:solidFill>
                  <a:srgbClr val="4C515A"/>
                </a:solidFill>
                <a:latin typeface="Arial" panose="020B0604020202020204" pitchFamily="34" charset="0"/>
                <a:cs typeface="Arial" panose="020B0604020202020204" pitchFamily="34" charset="0"/>
              </a:rPr>
              <a:t>Health system performance is markedly worse for many people of color, particularly Black, </a:t>
            </a:r>
            <a:r>
              <a:rPr lang="en-US" sz="2400" dirty="0" err="1">
                <a:solidFill>
                  <a:srgbClr val="4C515A"/>
                </a:solidFill>
                <a:latin typeface="Arial" panose="020B0604020202020204" pitchFamily="34" charset="0"/>
                <a:cs typeface="Arial" panose="020B0604020202020204" pitchFamily="34" charset="0"/>
              </a:rPr>
              <a:t>Latinx</a:t>
            </a:r>
            <a:r>
              <a:rPr lang="en-US" sz="2400" dirty="0">
                <a:solidFill>
                  <a:srgbClr val="4C515A"/>
                </a:solidFill>
                <a:latin typeface="Arial" panose="020B0604020202020204" pitchFamily="34" charset="0"/>
                <a:cs typeface="Arial" panose="020B0604020202020204" pitchFamily="34" charset="0"/>
              </a:rPr>
              <a:t>, and AIAN populations, when compared to white people</a:t>
            </a:r>
          </a:p>
          <a:p>
            <a:pPr marL="0" indent="0">
              <a:buNone/>
            </a:pPr>
            <a:endParaRPr lang="en-US" sz="2400" dirty="0">
              <a:solidFill>
                <a:srgbClr val="4C515A"/>
              </a:solidFill>
              <a:latin typeface="Arial" panose="020B0604020202020204" pitchFamily="34" charset="0"/>
              <a:cs typeface="Arial" panose="020B0604020202020204" pitchFamily="34" charset="0"/>
            </a:endParaRPr>
          </a:p>
          <a:p>
            <a:pPr marL="0" indent="0">
              <a:buNone/>
            </a:pPr>
            <a:endParaRPr lang="en-US" sz="2400" dirty="0">
              <a:solidFill>
                <a:srgbClr val="4C515A"/>
              </a:solidFill>
              <a:latin typeface="Arial" panose="020B0604020202020204" pitchFamily="34" charset="0"/>
              <a:cs typeface="Arial" panose="020B0604020202020204" pitchFamily="34" charset="0"/>
            </a:endParaRPr>
          </a:p>
          <a:p>
            <a:pPr marL="0" indent="0">
              <a:buNone/>
            </a:pPr>
            <a:endParaRPr lang="en-US" sz="2400" dirty="0">
              <a:solidFill>
                <a:srgbClr val="4C515A"/>
              </a:solidFill>
              <a:latin typeface="Arial" panose="020B0604020202020204" pitchFamily="34" charset="0"/>
              <a:cs typeface="Arial" panose="020B0604020202020204" pitchFamily="34" charset="0"/>
            </a:endParaRPr>
          </a:p>
          <a:p>
            <a:pPr marL="0" indent="0">
              <a:buNone/>
            </a:pPr>
            <a:endParaRPr lang="en-US" sz="2400" dirty="0">
              <a:solidFill>
                <a:srgbClr val="4C515A"/>
              </a:solidFill>
              <a:latin typeface="Arial" panose="020B0604020202020204" pitchFamily="34" charset="0"/>
              <a:cs typeface="Arial" panose="020B0604020202020204" pitchFamily="34" charset="0"/>
            </a:endParaRPr>
          </a:p>
        </p:txBody>
      </p:sp>
      <p:sp>
        <p:nvSpPr>
          <p:cNvPr id="7"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100" b="1">
                <a:solidFill>
                  <a:schemeClr val="bg1">
                    <a:lumMod val="50000"/>
                  </a:schemeClr>
                </a:solidFill>
              </a:rPr>
              <a:t>Exhibit </a:t>
            </a:r>
            <a:fld id="{CAAE890D-CCC2-42BD-B16D-E3F12AC1A9CF}" type="slidenum">
              <a:rPr sz="1100" b="1" smtClean="0">
                <a:solidFill>
                  <a:schemeClr val="bg1">
                    <a:lumMod val="50000"/>
                  </a:schemeClr>
                </a:solidFill>
              </a:rPr>
              <a:pPr algn="ctr"/>
              <a:t>16</a:t>
            </a:fld>
            <a:endParaRPr sz="1100" b="1">
              <a:solidFill>
                <a:schemeClr val="bg1">
                  <a:lumMod val="50000"/>
                </a:schemeClr>
              </a:solidFill>
            </a:endParaRPr>
          </a:p>
        </p:txBody>
      </p:sp>
    </p:spTree>
    <p:extLst>
      <p:ext uri="{BB962C8B-B14F-4D97-AF65-F5344CB8AC3E}">
        <p14:creationId xmlns:p14="http://schemas.microsoft.com/office/powerpoint/2010/main" val="2791484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a:t>Using the Scorecard, more than just a report…</a:t>
            </a:r>
            <a:endParaRPr lang="en-US" sz="4800">
              <a:latin typeface="Georgia" panose="02040502050405020303" pitchFamily="18" charset="0"/>
            </a:endParaRPr>
          </a:p>
        </p:txBody>
      </p:sp>
      <p:sp>
        <p:nvSpPr>
          <p:cNvPr id="10" name="Text Placeholder 2"/>
          <p:cNvSpPr txBox="1">
            <a:spLocks/>
          </p:cNvSpPr>
          <p:nvPr/>
        </p:nvSpPr>
        <p:spPr>
          <a:xfrm>
            <a:off x="659558" y="1342178"/>
            <a:ext cx="2881745" cy="823912"/>
          </a:xfrm>
          <a:prstGeom prst="rect">
            <a:avLst/>
          </a:prstGeom>
        </p:spPr>
        <p:txBody>
          <a:bodyPr anchor="ctr"/>
          <a:lst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a:solidFill>
                  <a:srgbClr val="4C515A"/>
                </a:solidFill>
                <a:latin typeface="Arial" panose="020B0604020202020204" pitchFamily="34" charset="0"/>
                <a:cs typeface="Arial" panose="020B0604020202020204" pitchFamily="34" charset="0"/>
              </a:rPr>
              <a:t>Online interactive content + Printable PDF</a:t>
            </a:r>
          </a:p>
        </p:txBody>
      </p:sp>
      <p:pic>
        <p:nvPicPr>
          <p:cNvPr id="5" name="Picture 4"/>
          <p:cNvPicPr>
            <a:picLocks noChangeAspect="1"/>
          </p:cNvPicPr>
          <p:nvPr/>
        </p:nvPicPr>
        <p:blipFill rotWithShape="1">
          <a:blip r:embed="rId2"/>
          <a:srcRect l="1886" t="933" r="2500"/>
          <a:stretch/>
        </p:blipFill>
        <p:spPr>
          <a:xfrm>
            <a:off x="659782" y="2249216"/>
            <a:ext cx="2888913" cy="3770584"/>
          </a:xfrm>
          <a:prstGeom prst="rect">
            <a:avLst/>
          </a:prstGeom>
          <a:effectLst>
            <a:outerShdw blurRad="63500" sx="102000" sy="102000" algn="ctr" rotWithShape="0">
              <a:prstClr val="black">
                <a:alpha val="40000"/>
              </a:prstClr>
            </a:outerShdw>
          </a:effectLst>
        </p:spPr>
      </p:pic>
      <p:sp>
        <p:nvSpPr>
          <p:cNvPr id="14"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100" b="1">
                <a:solidFill>
                  <a:schemeClr val="bg1">
                    <a:lumMod val="50000"/>
                  </a:schemeClr>
                </a:solidFill>
              </a:rPr>
              <a:t>Exhibit </a:t>
            </a:r>
            <a:fld id="{CAAE890D-CCC2-42BD-B16D-E3F12AC1A9CF}" type="slidenum">
              <a:rPr sz="1100" b="1" smtClean="0">
                <a:solidFill>
                  <a:schemeClr val="bg1">
                    <a:lumMod val="50000"/>
                  </a:schemeClr>
                </a:solidFill>
              </a:rPr>
              <a:pPr algn="ctr"/>
              <a:t>17</a:t>
            </a:fld>
            <a:endParaRPr sz="1100" b="1">
              <a:solidFill>
                <a:schemeClr val="bg1">
                  <a:lumMod val="50000"/>
                </a:schemeClr>
              </a:solidFill>
            </a:endParaRPr>
          </a:p>
        </p:txBody>
      </p:sp>
      <p:sp>
        <p:nvSpPr>
          <p:cNvPr id="15" name="Text Placeholder 7"/>
          <p:cNvSpPr>
            <a:spLocks noGrp="1"/>
          </p:cNvSpPr>
          <p:nvPr>
            <p:ph type="body" sz="quarter" idx="23"/>
          </p:nvPr>
        </p:nvSpPr>
        <p:spPr>
          <a:xfrm>
            <a:off x="4267200" y="1664149"/>
            <a:ext cx="4526231" cy="4424363"/>
          </a:xfrm>
        </p:spPr>
        <p:txBody>
          <a:bodyPr>
            <a:normAutofit lnSpcReduction="10000"/>
          </a:bodyPr>
          <a:lstStyle/>
          <a:p>
            <a:pPr marL="0" indent="0">
              <a:buNone/>
            </a:pPr>
            <a:r>
              <a:rPr lang="en-US" sz="2400">
                <a:solidFill>
                  <a:srgbClr val="4C515A"/>
                </a:solidFill>
              </a:rPr>
              <a:t>A new tool that identifies differential health system performance between racial and ethnic groups</a:t>
            </a:r>
          </a:p>
          <a:p>
            <a:pPr marL="0" indent="0">
              <a:buNone/>
            </a:pPr>
            <a:endParaRPr lang="en-US" sz="2400">
              <a:solidFill>
                <a:srgbClr val="4C515A"/>
              </a:solidFill>
            </a:endParaRPr>
          </a:p>
          <a:p>
            <a:pPr marL="0" indent="0">
              <a:buNone/>
            </a:pPr>
            <a:r>
              <a:rPr lang="en-US" sz="2400">
                <a:solidFill>
                  <a:srgbClr val="4C515A"/>
                </a:solidFill>
              </a:rPr>
              <a:t>Provides insight across &amp; within states</a:t>
            </a:r>
          </a:p>
          <a:p>
            <a:pPr marL="0" indent="0">
              <a:buNone/>
            </a:pPr>
            <a:endParaRPr lang="en-US" sz="2400">
              <a:solidFill>
                <a:srgbClr val="4C515A"/>
              </a:solidFill>
            </a:endParaRPr>
          </a:p>
          <a:p>
            <a:pPr marL="0" indent="0">
              <a:buNone/>
            </a:pPr>
            <a:r>
              <a:rPr lang="en-US" sz="2400">
                <a:solidFill>
                  <a:srgbClr val="4C515A"/>
                </a:solidFill>
              </a:rPr>
              <a:t>State &amp; racial and ethnic group profiles provide focused detail with summary information and data points for all 24 indicators</a:t>
            </a:r>
          </a:p>
        </p:txBody>
      </p:sp>
    </p:spTree>
    <p:extLst>
      <p:ext uri="{BB962C8B-B14F-4D97-AF65-F5344CB8AC3E}">
        <p14:creationId xmlns:p14="http://schemas.microsoft.com/office/powerpoint/2010/main" val="493951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400" b="1"/>
              <a:t>State Profiles</a:t>
            </a:r>
          </a:p>
        </p:txBody>
      </p:sp>
      <p:sp>
        <p:nvSpPr>
          <p:cNvPr id="10" name="Text Placeholder 9"/>
          <p:cNvSpPr>
            <a:spLocks noGrp="1"/>
          </p:cNvSpPr>
          <p:nvPr>
            <p:ph type="body" sz="quarter" idx="23"/>
          </p:nvPr>
        </p:nvSpPr>
        <p:spPr>
          <a:xfrm>
            <a:off x="477838" y="1318870"/>
            <a:ext cx="3455398" cy="4744603"/>
          </a:xfrm>
        </p:spPr>
        <p:txBody>
          <a:bodyPr>
            <a:normAutofit lnSpcReduction="10000"/>
          </a:bodyPr>
          <a:lstStyle/>
          <a:p>
            <a:pPr marL="0" indent="0">
              <a:lnSpc>
                <a:spcPct val="110000"/>
              </a:lnSpc>
              <a:buNone/>
            </a:pPr>
            <a:r>
              <a:rPr lang="en-US" sz="2400">
                <a:solidFill>
                  <a:srgbClr val="4C515A"/>
                </a:solidFill>
              </a:rPr>
              <a:t>Performance scores and group-specific ranks for each of the 5 racial and ethnic groups</a:t>
            </a:r>
          </a:p>
          <a:p>
            <a:pPr marL="0" indent="0">
              <a:lnSpc>
                <a:spcPct val="110000"/>
              </a:lnSpc>
              <a:buNone/>
            </a:pPr>
            <a:endParaRPr lang="en-US" sz="1100">
              <a:solidFill>
                <a:srgbClr val="4C515A"/>
              </a:solidFill>
              <a:latin typeface="Arial" panose="020B0604020202020204" pitchFamily="34" charset="0"/>
              <a:cs typeface="Arial" panose="020B0604020202020204" pitchFamily="34" charset="0"/>
            </a:endParaRPr>
          </a:p>
          <a:p>
            <a:pPr marL="0" indent="0">
              <a:lnSpc>
                <a:spcPct val="110000"/>
              </a:lnSpc>
              <a:buNone/>
            </a:pPr>
            <a:r>
              <a:rPr lang="en-US" sz="2400">
                <a:solidFill>
                  <a:srgbClr val="4C515A"/>
                </a:solidFill>
              </a:rPr>
              <a:t>Performance scores on each of the 3 dimensions to help target areas of relative strength or weakness</a:t>
            </a:r>
          </a:p>
          <a:p>
            <a:pPr marL="0" indent="0">
              <a:lnSpc>
                <a:spcPct val="110000"/>
              </a:lnSpc>
              <a:buNone/>
            </a:pPr>
            <a:endParaRPr lang="en-US" sz="1300">
              <a:solidFill>
                <a:srgbClr val="4C515A"/>
              </a:solidFill>
              <a:latin typeface="Arial" panose="020B0604020202020204" pitchFamily="34" charset="0"/>
              <a:cs typeface="Arial" panose="020B0604020202020204" pitchFamily="34" charset="0"/>
            </a:endParaRPr>
          </a:p>
          <a:p>
            <a:pPr marL="0" indent="0">
              <a:lnSpc>
                <a:spcPct val="110000"/>
              </a:lnSpc>
              <a:buNone/>
            </a:pPr>
            <a:r>
              <a:rPr lang="en-US" sz="2400">
                <a:solidFill>
                  <a:srgbClr val="4C515A"/>
                </a:solidFill>
                <a:latin typeface="Arial" panose="020B0604020202020204" pitchFamily="34" charset="0"/>
                <a:cs typeface="Arial" panose="020B0604020202020204" pitchFamily="34" charset="0"/>
              </a:rPr>
              <a:t>State-specific data for each indicator</a:t>
            </a:r>
          </a:p>
          <a:p>
            <a:pPr marL="0" indent="0">
              <a:lnSpc>
                <a:spcPct val="110000"/>
              </a:lnSpc>
              <a:buNone/>
            </a:pPr>
            <a:endParaRPr lang="en-US" sz="1100">
              <a:solidFill>
                <a:srgbClr val="4C515A"/>
              </a:solidFill>
              <a:latin typeface="Arial" panose="020B0604020202020204" pitchFamily="34" charset="0"/>
              <a:cs typeface="Arial" panose="020B0604020202020204" pitchFamily="34" charset="0"/>
            </a:endParaRPr>
          </a:p>
        </p:txBody>
      </p:sp>
      <p:sp>
        <p:nvSpPr>
          <p:cNvPr id="15"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100" b="1">
                <a:solidFill>
                  <a:schemeClr val="bg1">
                    <a:lumMod val="50000"/>
                  </a:schemeClr>
                </a:solidFill>
              </a:rPr>
              <a:t>Exhibit </a:t>
            </a:r>
            <a:fld id="{CAAE890D-CCC2-42BD-B16D-E3F12AC1A9CF}" type="slidenum">
              <a:rPr sz="1100" b="1" smtClean="0">
                <a:solidFill>
                  <a:schemeClr val="bg1">
                    <a:lumMod val="50000"/>
                  </a:schemeClr>
                </a:solidFill>
              </a:rPr>
              <a:pPr algn="ctr"/>
              <a:t>18</a:t>
            </a:fld>
            <a:endParaRPr sz="1100" b="1">
              <a:solidFill>
                <a:schemeClr val="bg1">
                  <a:lumMod val="50000"/>
                </a:schemeClr>
              </a:solidFill>
            </a:endParaRPr>
          </a:p>
        </p:txBody>
      </p:sp>
      <p:pic>
        <p:nvPicPr>
          <p:cNvPr id="4" name="Picture 3"/>
          <p:cNvPicPr>
            <a:picLocks noChangeAspect="1"/>
          </p:cNvPicPr>
          <p:nvPr/>
        </p:nvPicPr>
        <p:blipFill>
          <a:blip r:embed="rId2"/>
          <a:stretch>
            <a:fillRect/>
          </a:stretch>
        </p:blipFill>
        <p:spPr>
          <a:xfrm>
            <a:off x="4500492" y="1112769"/>
            <a:ext cx="3841578" cy="51206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35592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400" b="1"/>
              <a:t>Racial and Ethnic Group Profiles</a:t>
            </a:r>
          </a:p>
        </p:txBody>
      </p:sp>
      <p:sp>
        <p:nvSpPr>
          <p:cNvPr id="10" name="Text Placeholder 9"/>
          <p:cNvSpPr>
            <a:spLocks noGrp="1"/>
          </p:cNvSpPr>
          <p:nvPr>
            <p:ph type="body" sz="quarter" idx="23"/>
          </p:nvPr>
        </p:nvSpPr>
        <p:spPr>
          <a:xfrm>
            <a:off x="477838" y="1365252"/>
            <a:ext cx="3455398" cy="4931639"/>
          </a:xfrm>
        </p:spPr>
        <p:txBody>
          <a:bodyPr>
            <a:normAutofit/>
          </a:bodyPr>
          <a:lstStyle/>
          <a:p>
            <a:pPr marL="0" indent="0">
              <a:lnSpc>
                <a:spcPct val="110000"/>
              </a:lnSpc>
              <a:buNone/>
            </a:pPr>
            <a:r>
              <a:rPr lang="en-US" sz="2400">
                <a:solidFill>
                  <a:srgbClr val="4C515A"/>
                </a:solidFill>
                <a:latin typeface="Arial" panose="020B0604020202020204" pitchFamily="34" charset="0"/>
                <a:cs typeface="Arial" panose="020B0604020202020204" pitchFamily="34" charset="0"/>
              </a:rPr>
              <a:t>Performance detail for each of 5 racial and ethnic groups featured in the report</a:t>
            </a:r>
          </a:p>
          <a:p>
            <a:pPr marL="0" indent="0">
              <a:lnSpc>
                <a:spcPct val="110000"/>
              </a:lnSpc>
              <a:buNone/>
            </a:pPr>
            <a:endParaRPr lang="en-US" sz="900">
              <a:solidFill>
                <a:srgbClr val="4C515A"/>
              </a:solidFill>
              <a:latin typeface="Arial" panose="020B0604020202020204" pitchFamily="34" charset="0"/>
              <a:cs typeface="Arial" panose="020B0604020202020204" pitchFamily="34" charset="0"/>
            </a:endParaRPr>
          </a:p>
          <a:p>
            <a:pPr marL="0" indent="0">
              <a:lnSpc>
                <a:spcPct val="110000"/>
              </a:lnSpc>
              <a:buNone/>
            </a:pPr>
            <a:r>
              <a:rPr lang="en-US" sz="2400">
                <a:solidFill>
                  <a:srgbClr val="4C515A"/>
                </a:solidFill>
                <a:latin typeface="Arial" panose="020B0604020202020204" pitchFamily="34" charset="0"/>
                <a:cs typeface="Arial" panose="020B0604020202020204" pitchFamily="34" charset="0"/>
              </a:rPr>
              <a:t>State rankings</a:t>
            </a:r>
          </a:p>
          <a:p>
            <a:pPr marL="0" indent="0">
              <a:lnSpc>
                <a:spcPct val="110000"/>
              </a:lnSpc>
              <a:buNone/>
            </a:pPr>
            <a:endParaRPr lang="en-US" sz="1000">
              <a:solidFill>
                <a:srgbClr val="4C515A"/>
              </a:solidFill>
              <a:latin typeface="Arial" panose="020B0604020202020204" pitchFamily="34" charset="0"/>
              <a:cs typeface="Arial" panose="020B0604020202020204" pitchFamily="34" charset="0"/>
            </a:endParaRPr>
          </a:p>
          <a:p>
            <a:pPr marL="0" indent="0">
              <a:lnSpc>
                <a:spcPct val="110000"/>
              </a:lnSpc>
              <a:buNone/>
            </a:pPr>
            <a:r>
              <a:rPr lang="en-US" sz="2400">
                <a:solidFill>
                  <a:srgbClr val="4C515A"/>
                </a:solidFill>
                <a:latin typeface="Arial" panose="020B0604020202020204" pitchFamily="34" charset="0"/>
                <a:cs typeface="Arial" panose="020B0604020202020204" pitchFamily="34" charset="0"/>
              </a:rPr>
              <a:t>Top- and bottom-performing states</a:t>
            </a:r>
          </a:p>
          <a:p>
            <a:pPr marL="0" indent="0">
              <a:lnSpc>
                <a:spcPct val="110000"/>
              </a:lnSpc>
              <a:buNone/>
            </a:pPr>
            <a:endParaRPr lang="en-US" sz="1000">
              <a:solidFill>
                <a:srgbClr val="4C515A"/>
              </a:solidFill>
              <a:latin typeface="Arial" panose="020B0604020202020204" pitchFamily="34" charset="0"/>
              <a:cs typeface="Arial" panose="020B0604020202020204" pitchFamily="34" charset="0"/>
            </a:endParaRPr>
          </a:p>
          <a:p>
            <a:pPr marL="0" indent="0">
              <a:lnSpc>
                <a:spcPct val="110000"/>
              </a:lnSpc>
              <a:buNone/>
            </a:pPr>
            <a:r>
              <a:rPr lang="en-US" sz="2400">
                <a:solidFill>
                  <a:srgbClr val="4C515A"/>
                </a:solidFill>
                <a:latin typeface="Arial" panose="020B0604020202020204" pitchFamily="34" charset="0"/>
                <a:cs typeface="Arial" panose="020B0604020202020204" pitchFamily="34" charset="0"/>
              </a:rPr>
              <a:t>Data tables for benchmarking </a:t>
            </a:r>
            <a:endParaRPr lang="en-US" sz="2400">
              <a:solidFill>
                <a:srgbClr val="F08661"/>
              </a:solidFill>
              <a:latin typeface="Arial" panose="020B0604020202020204" pitchFamily="34" charset="0"/>
              <a:cs typeface="Arial" panose="020B0604020202020204" pitchFamily="34" charset="0"/>
            </a:endParaRPr>
          </a:p>
          <a:p>
            <a:pPr>
              <a:lnSpc>
                <a:spcPct val="110000"/>
              </a:lnSpc>
            </a:pPr>
            <a:endParaRPr lang="en-US" sz="2400">
              <a:solidFill>
                <a:srgbClr val="4C515A"/>
              </a:solidFill>
              <a:latin typeface="Arial" panose="020B0604020202020204" pitchFamily="34" charset="0"/>
              <a:cs typeface="Arial" panose="020B0604020202020204" pitchFamily="34" charset="0"/>
            </a:endParaRPr>
          </a:p>
        </p:txBody>
      </p:sp>
      <p:sp>
        <p:nvSpPr>
          <p:cNvPr id="15"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100" b="1">
                <a:solidFill>
                  <a:schemeClr val="bg1">
                    <a:lumMod val="50000"/>
                  </a:schemeClr>
                </a:solidFill>
              </a:rPr>
              <a:t>Exhibit </a:t>
            </a:r>
            <a:fld id="{CAAE890D-CCC2-42BD-B16D-E3F12AC1A9CF}" type="slidenum">
              <a:rPr sz="1100" b="1" smtClean="0">
                <a:solidFill>
                  <a:schemeClr val="bg1">
                    <a:lumMod val="50000"/>
                  </a:schemeClr>
                </a:solidFill>
              </a:rPr>
              <a:pPr algn="ctr"/>
              <a:t>19</a:t>
            </a:fld>
            <a:endParaRPr sz="1100" b="1">
              <a:solidFill>
                <a:schemeClr val="bg1">
                  <a:lumMod val="50000"/>
                </a:schemeClr>
              </a:solidFill>
            </a:endParaRPr>
          </a:p>
        </p:txBody>
      </p:sp>
      <p:pic>
        <p:nvPicPr>
          <p:cNvPr id="2" name="Picture 1"/>
          <p:cNvPicPr>
            <a:picLocks noChangeAspect="1"/>
          </p:cNvPicPr>
          <p:nvPr/>
        </p:nvPicPr>
        <p:blipFill>
          <a:blip r:embed="rId2"/>
          <a:stretch>
            <a:fillRect/>
          </a:stretch>
        </p:blipFill>
        <p:spPr>
          <a:xfrm>
            <a:off x="4501271" y="1381298"/>
            <a:ext cx="3873770" cy="51206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3080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22"/>
          </p:nvPr>
        </p:nvSpPr>
        <p:spPr/>
        <p:txBody>
          <a:bodyPr>
            <a:normAutofit/>
          </a:bodyPr>
          <a:lstStyle/>
          <a:p>
            <a:endParaRPr lang="en-US" sz="2000"/>
          </a:p>
          <a:p>
            <a:endParaRPr lang="en-US" sz="2000"/>
          </a:p>
        </p:txBody>
      </p:sp>
      <p:sp>
        <p:nvSpPr>
          <p:cNvPr id="2" name="Title 1"/>
          <p:cNvSpPr>
            <a:spLocks noGrp="1"/>
          </p:cNvSpPr>
          <p:nvPr>
            <p:ph type="title"/>
          </p:nvPr>
        </p:nvSpPr>
        <p:spPr/>
        <p:txBody>
          <a:bodyPr>
            <a:normAutofit/>
          </a:bodyPr>
          <a:lstStyle/>
          <a:p>
            <a:r>
              <a:rPr lang="en-US" sz="3200"/>
              <a:t>Introduction</a:t>
            </a:r>
          </a:p>
        </p:txBody>
      </p:sp>
      <p:sp>
        <p:nvSpPr>
          <p:cNvPr id="8" name="Text Placeholder 7"/>
          <p:cNvSpPr>
            <a:spLocks noGrp="1"/>
          </p:cNvSpPr>
          <p:nvPr>
            <p:ph type="body" sz="quarter" idx="23"/>
          </p:nvPr>
        </p:nvSpPr>
        <p:spPr>
          <a:xfrm>
            <a:off x="505887" y="1304505"/>
            <a:ext cx="8316538" cy="4424363"/>
          </a:xfrm>
        </p:spPr>
        <p:txBody>
          <a:bodyPr>
            <a:noAutofit/>
          </a:bodyPr>
          <a:lstStyle/>
          <a:p>
            <a:pPr marL="0" indent="0">
              <a:buNone/>
            </a:pPr>
            <a:r>
              <a:rPr lang="en-US" sz="2000">
                <a:solidFill>
                  <a:srgbClr val="4C515A"/>
                </a:solidFill>
                <a:latin typeface="Arial" panose="020B0604020202020204" pitchFamily="34" charset="0"/>
                <a:cs typeface="Arial" panose="020B0604020202020204" pitchFamily="34" charset="0"/>
              </a:rPr>
              <a:t>Racial and ethnic inequities in health and health care are longstanding, are rooted in the structural racism embedded in U.S. policies, and have been exacerbated during the pandemic</a:t>
            </a:r>
          </a:p>
          <a:p>
            <a:pPr marL="0" indent="0">
              <a:buNone/>
            </a:pPr>
            <a:endParaRPr lang="en-US" sz="2000">
              <a:solidFill>
                <a:srgbClr val="4C515A"/>
              </a:solidFill>
              <a:latin typeface="Arial" panose="020B0604020202020204" pitchFamily="34" charset="0"/>
              <a:cs typeface="Arial" panose="020B0604020202020204" pitchFamily="34" charset="0"/>
            </a:endParaRPr>
          </a:p>
          <a:p>
            <a:pPr marL="0" indent="0">
              <a:buNone/>
            </a:pPr>
            <a:r>
              <a:rPr lang="en-US" sz="2000">
                <a:solidFill>
                  <a:srgbClr val="4C515A"/>
                </a:solidFill>
                <a:latin typeface="Arial" panose="020B0604020202020204" pitchFamily="34" charset="0"/>
                <a:cs typeface="Arial" panose="020B0604020202020204" pitchFamily="34" charset="0"/>
              </a:rPr>
              <a:t>The Commonwealth Fund’s </a:t>
            </a:r>
            <a:r>
              <a:rPr lang="en-US" sz="2000" i="1">
                <a:solidFill>
                  <a:srgbClr val="4C515A"/>
                </a:solidFill>
                <a:latin typeface="Arial" panose="020B0604020202020204" pitchFamily="34" charset="0"/>
                <a:cs typeface="Arial" panose="020B0604020202020204" pitchFamily="34" charset="0"/>
                <a:hlinkClick r:id="rId2"/>
              </a:rPr>
              <a:t>State Scorecard on Health System Performance</a:t>
            </a:r>
            <a:r>
              <a:rPr lang="en-US" sz="2000" i="1">
                <a:solidFill>
                  <a:srgbClr val="4C515A"/>
                </a:solidFill>
                <a:latin typeface="Arial" panose="020B0604020202020204" pitchFamily="34" charset="0"/>
                <a:cs typeface="Arial" panose="020B0604020202020204" pitchFamily="34" charset="0"/>
              </a:rPr>
              <a:t> </a:t>
            </a:r>
            <a:r>
              <a:rPr lang="en-US" sz="2000">
                <a:solidFill>
                  <a:srgbClr val="4C515A"/>
                </a:solidFill>
                <a:latin typeface="Arial" panose="020B0604020202020204" pitchFamily="34" charset="0"/>
                <a:cs typeface="Arial" panose="020B0604020202020204" pitchFamily="34" charset="0"/>
              </a:rPr>
              <a:t>series</a:t>
            </a:r>
            <a:r>
              <a:rPr lang="en-US" sz="2000" i="1">
                <a:solidFill>
                  <a:srgbClr val="4C515A"/>
                </a:solidFill>
                <a:latin typeface="Arial" panose="020B0604020202020204" pitchFamily="34" charset="0"/>
                <a:cs typeface="Arial" panose="020B0604020202020204" pitchFamily="34" charset="0"/>
              </a:rPr>
              <a:t> </a:t>
            </a:r>
            <a:r>
              <a:rPr lang="en-US" sz="2000">
                <a:solidFill>
                  <a:srgbClr val="4C515A"/>
                </a:solidFill>
                <a:latin typeface="Arial" panose="020B0604020202020204" pitchFamily="34" charset="0"/>
                <a:cs typeface="Arial" panose="020B0604020202020204" pitchFamily="34" charset="0"/>
              </a:rPr>
              <a:t>has long tracked the functioning of each state’s health care system, but state averages can mask profound underlying inequities among different people</a:t>
            </a:r>
          </a:p>
          <a:p>
            <a:pPr marL="0" indent="0">
              <a:buNone/>
            </a:pPr>
            <a:endParaRPr lang="en-US" sz="2000">
              <a:solidFill>
                <a:srgbClr val="4C515A"/>
              </a:solidFill>
              <a:latin typeface="Arial" panose="020B0604020202020204" pitchFamily="34" charset="0"/>
              <a:cs typeface="Arial" panose="020B0604020202020204" pitchFamily="34" charset="0"/>
            </a:endParaRPr>
          </a:p>
          <a:p>
            <a:pPr marL="0" indent="0">
              <a:buNone/>
            </a:pPr>
            <a:r>
              <a:rPr lang="en-US" sz="2000">
                <a:solidFill>
                  <a:srgbClr val="4C515A"/>
                </a:solidFill>
                <a:latin typeface="Arial" panose="020B0604020202020204" pitchFamily="34" charset="0"/>
                <a:cs typeface="Arial" panose="020B0604020202020204" pitchFamily="34" charset="0"/>
              </a:rPr>
              <a:t>This tool will allow policy makers to understand the magnitude of health inequities and establish attainable benchmarks for reducing disparities </a:t>
            </a:r>
          </a:p>
        </p:txBody>
      </p:sp>
      <p:sp>
        <p:nvSpPr>
          <p:cNvPr id="11"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100" b="1">
                <a:solidFill>
                  <a:schemeClr val="bg1">
                    <a:lumMod val="50000"/>
                  </a:schemeClr>
                </a:solidFill>
              </a:rPr>
              <a:t>Exhibit </a:t>
            </a:r>
            <a:fld id="{CAAE890D-CCC2-42BD-B16D-E3F12AC1A9CF}" type="slidenum">
              <a:rPr sz="1100" b="1" smtClean="0">
                <a:solidFill>
                  <a:schemeClr val="bg1">
                    <a:lumMod val="50000"/>
                  </a:schemeClr>
                </a:solidFill>
              </a:rPr>
              <a:pPr algn="ctr"/>
              <a:t>2</a:t>
            </a:fld>
            <a:endParaRPr sz="1100" b="1">
              <a:solidFill>
                <a:schemeClr val="bg1">
                  <a:lumMod val="50000"/>
                </a:schemeClr>
              </a:solidFill>
            </a:endParaRPr>
          </a:p>
        </p:txBody>
      </p:sp>
    </p:spTree>
    <p:extLst>
      <p:ext uri="{BB962C8B-B14F-4D97-AF65-F5344CB8AC3E}">
        <p14:creationId xmlns:p14="http://schemas.microsoft.com/office/powerpoint/2010/main" val="271985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22"/>
          </p:nvPr>
        </p:nvSpPr>
        <p:spPr/>
        <p:txBody>
          <a:bodyPr>
            <a:normAutofit/>
          </a:bodyPr>
          <a:lstStyle/>
          <a:p>
            <a:endParaRPr lang="en-US" sz="2000"/>
          </a:p>
          <a:p>
            <a:endParaRPr lang="en-US" sz="2000"/>
          </a:p>
        </p:txBody>
      </p:sp>
      <p:sp>
        <p:nvSpPr>
          <p:cNvPr id="2" name="Title 1"/>
          <p:cNvSpPr>
            <a:spLocks noGrp="1"/>
          </p:cNvSpPr>
          <p:nvPr>
            <p:ph type="title"/>
          </p:nvPr>
        </p:nvSpPr>
        <p:spPr>
          <a:xfrm>
            <a:off x="156949" y="347449"/>
            <a:ext cx="8712170" cy="822960"/>
          </a:xfrm>
        </p:spPr>
        <p:txBody>
          <a:bodyPr>
            <a:normAutofit fontScale="90000"/>
          </a:bodyPr>
          <a:lstStyle/>
          <a:p>
            <a:r>
              <a:rPr lang="en-US" sz="3200"/>
              <a:t>How We Created the State Equity Scorecard Report</a:t>
            </a:r>
          </a:p>
        </p:txBody>
      </p:sp>
      <p:sp>
        <p:nvSpPr>
          <p:cNvPr id="8" name="Text Placeholder 7"/>
          <p:cNvSpPr>
            <a:spLocks noGrp="1"/>
          </p:cNvSpPr>
          <p:nvPr>
            <p:ph type="body" sz="quarter" idx="23"/>
          </p:nvPr>
        </p:nvSpPr>
        <p:spPr>
          <a:xfrm>
            <a:off x="501650" y="1301750"/>
            <a:ext cx="8316538" cy="4424363"/>
          </a:xfrm>
        </p:spPr>
        <p:txBody>
          <a:bodyPr>
            <a:noAutofit/>
          </a:bodyPr>
          <a:lstStyle/>
          <a:p>
            <a:pPr marL="0" indent="0">
              <a:buNone/>
            </a:pPr>
            <a:r>
              <a:rPr lang="en-US" sz="1800">
                <a:solidFill>
                  <a:srgbClr val="4C515A"/>
                </a:solidFill>
                <a:latin typeface="Arial" panose="020B0604020202020204" pitchFamily="34" charset="0"/>
                <a:cs typeface="Arial" panose="020B0604020202020204" pitchFamily="34" charset="0"/>
              </a:rPr>
              <a:t>The report uses 24 data indicators drawn from our </a:t>
            </a:r>
            <a:r>
              <a:rPr lang="en-US" sz="1800" i="1">
                <a:solidFill>
                  <a:srgbClr val="4C515A"/>
                </a:solidFill>
                <a:latin typeface="Arial" panose="020B0604020202020204" pitchFamily="34" charset="0"/>
                <a:cs typeface="Arial" panose="020B0604020202020204" pitchFamily="34" charset="0"/>
                <a:hlinkClick r:id="rId2"/>
              </a:rPr>
              <a:t>State Scorecard</a:t>
            </a:r>
            <a:r>
              <a:rPr lang="en-US" sz="1800" i="1">
                <a:solidFill>
                  <a:srgbClr val="4C515A"/>
                </a:solidFill>
                <a:latin typeface="Arial" panose="020B0604020202020204" pitchFamily="34" charset="0"/>
                <a:cs typeface="Arial" panose="020B0604020202020204" pitchFamily="34" charset="0"/>
              </a:rPr>
              <a:t> </a:t>
            </a:r>
            <a:r>
              <a:rPr lang="en-US" sz="1800">
                <a:solidFill>
                  <a:srgbClr val="4C515A"/>
                </a:solidFill>
                <a:latin typeface="Arial" panose="020B0604020202020204" pitchFamily="34" charset="0"/>
                <a:cs typeface="Arial" panose="020B0604020202020204" pitchFamily="34" charset="0"/>
              </a:rPr>
              <a:t>representing aspects of health system performance that can be stratified by race/ethnicity</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1000" b="0" i="0" u="none" strike="noStrike" kern="1200" cap="none" spc="0" normalizeH="0" baseline="0" noProof="0">
              <a:ln>
                <a:noFill/>
              </a:ln>
              <a:solidFill>
                <a:srgbClr val="4C515A"/>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800" b="0" i="0" u="none" strike="noStrike" kern="1200" cap="none" spc="0" normalizeH="0" baseline="0" noProof="0">
                <a:ln>
                  <a:noFill/>
                </a:ln>
                <a:solidFill>
                  <a:srgbClr val="4C515A"/>
                </a:solidFill>
                <a:effectLst/>
                <a:uLnTx/>
                <a:uFillTx/>
                <a:latin typeface="Arial" panose="020B0604020202020204" pitchFamily="34" charset="0"/>
                <a:cs typeface="Arial" panose="020B0604020202020204" pitchFamily="34" charset="0"/>
              </a:rPr>
              <a:t>Report features</a:t>
            </a:r>
            <a:r>
              <a:rPr kumimoji="0" lang="en-US" sz="1800" b="0" i="0" u="none" strike="noStrike" kern="1200" cap="none" spc="0" normalizeH="0" noProof="0">
                <a:ln>
                  <a:noFill/>
                </a:ln>
                <a:solidFill>
                  <a:srgbClr val="4C515A"/>
                </a:solidFill>
                <a:effectLst/>
                <a:uLnTx/>
                <a:uFillTx/>
                <a:latin typeface="Arial" panose="020B0604020202020204" pitchFamily="34" charset="0"/>
                <a:cs typeface="Arial" panose="020B0604020202020204" pitchFamily="34" charset="0"/>
              </a:rPr>
              <a:t> measures for 5 racial and ethnic groups: </a:t>
            </a:r>
            <a:r>
              <a:rPr kumimoji="0" lang="en-US" sz="1800" b="0" i="0" u="none" strike="noStrike" kern="1200" cap="none" spc="0" normalizeH="0" baseline="0" noProof="0">
                <a:ln>
                  <a:noFill/>
                </a:ln>
                <a:solidFill>
                  <a:srgbClr val="4C515A"/>
                </a:solidFill>
                <a:effectLst/>
                <a:uLnTx/>
                <a:uFillTx/>
                <a:latin typeface="Arial" panose="020B0604020202020204" pitchFamily="34" charset="0"/>
                <a:cs typeface="Arial" panose="020B0604020202020204" pitchFamily="34" charset="0"/>
              </a:rPr>
              <a:t>Black, white, American Indian/Alaska Native (AIAN), Asian American, Native Hawaiian, and Pacific Islander (AANHPI), and </a:t>
            </a:r>
            <a:r>
              <a:rPr kumimoji="0" lang="en-US" sz="1800" b="0" i="0" u="none" strike="noStrike" kern="1200" cap="none" spc="0" normalizeH="0" baseline="0" noProof="0" err="1">
                <a:ln>
                  <a:noFill/>
                </a:ln>
                <a:solidFill>
                  <a:srgbClr val="4C515A"/>
                </a:solidFill>
                <a:effectLst/>
                <a:uLnTx/>
                <a:uFillTx/>
                <a:latin typeface="Arial" panose="020B0604020202020204" pitchFamily="34" charset="0"/>
                <a:cs typeface="Arial" panose="020B0604020202020204" pitchFamily="34" charset="0"/>
              </a:rPr>
              <a:t>Latinx</a:t>
            </a:r>
            <a:r>
              <a:rPr kumimoji="0" lang="en-US" sz="1800" b="0" i="0" u="none" strike="noStrike" kern="1200" cap="none" spc="0" normalizeH="0" baseline="0" noProof="0">
                <a:ln>
                  <a:noFill/>
                </a:ln>
                <a:solidFill>
                  <a:srgbClr val="4C515A"/>
                </a:solidFill>
                <a:effectLst/>
                <a:uLnTx/>
                <a:uFillTx/>
                <a:latin typeface="Arial" panose="020B0604020202020204" pitchFamily="34" charset="0"/>
                <a:cs typeface="Arial" panose="020B0604020202020204" pitchFamily="34" charset="0"/>
              </a:rPr>
              <a:t>/Hispanic</a:t>
            </a:r>
          </a:p>
          <a:p>
            <a:pPr marL="0" indent="0">
              <a:buNone/>
            </a:pPr>
            <a:endParaRPr lang="en-US" sz="1000">
              <a:solidFill>
                <a:srgbClr val="4C515A"/>
              </a:solidFill>
              <a:latin typeface="Arial" panose="020B0604020202020204" pitchFamily="34" charset="0"/>
              <a:cs typeface="Arial" panose="020B0604020202020204" pitchFamily="34" charset="0"/>
            </a:endParaRPr>
          </a:p>
          <a:p>
            <a:pPr marL="0" indent="0">
              <a:buNone/>
            </a:pPr>
            <a:r>
              <a:rPr lang="en-US" sz="1800">
                <a:solidFill>
                  <a:srgbClr val="4C515A"/>
                </a:solidFill>
                <a:latin typeface="Arial" panose="020B0604020202020204" pitchFamily="34" charset="0"/>
                <a:cs typeface="Arial" panose="020B0604020202020204" pitchFamily="34" charset="0"/>
              </a:rPr>
              <a:t>Data from 2019 and 2020</a:t>
            </a:r>
          </a:p>
          <a:p>
            <a:pPr marL="0" indent="0">
              <a:buNone/>
            </a:pPr>
            <a:endParaRPr lang="en-US" sz="1000">
              <a:solidFill>
                <a:srgbClr val="4C515A"/>
              </a:solidFill>
              <a:latin typeface="Arial" panose="020B0604020202020204" pitchFamily="34" charset="0"/>
              <a:cs typeface="Arial" panose="020B0604020202020204" pitchFamily="34" charset="0"/>
            </a:endParaRPr>
          </a:p>
          <a:p>
            <a:pPr marL="0" indent="0">
              <a:buNone/>
            </a:pPr>
            <a:r>
              <a:rPr lang="en-US" sz="1800">
                <a:solidFill>
                  <a:srgbClr val="4C515A"/>
                </a:solidFill>
                <a:latin typeface="Arial" panose="020B0604020202020204" pitchFamily="34" charset="0"/>
                <a:cs typeface="Arial" panose="020B0604020202020204" pitchFamily="34" charset="0"/>
              </a:rPr>
              <a:t>Measures are grouped into 3 dimensions: Health Outcomes, Health Care Access, Quality and Use of Health Care Services</a:t>
            </a:r>
          </a:p>
          <a:p>
            <a:pPr marL="0" indent="0">
              <a:buNone/>
            </a:pPr>
            <a:endParaRPr lang="en-US" sz="1000">
              <a:solidFill>
                <a:srgbClr val="4C515A"/>
              </a:solidFill>
              <a:latin typeface="Arial" panose="020B0604020202020204" pitchFamily="34" charset="0"/>
              <a:cs typeface="Arial" panose="020B0604020202020204" pitchFamily="34" charset="0"/>
            </a:endParaRPr>
          </a:p>
          <a:p>
            <a:pPr marL="0" indent="0">
              <a:buNone/>
            </a:pPr>
            <a:r>
              <a:rPr lang="en-US" sz="1800">
                <a:solidFill>
                  <a:srgbClr val="4C515A"/>
                </a:solidFill>
                <a:latin typeface="Arial" panose="020B0604020202020204" pitchFamily="34" charset="0"/>
                <a:cs typeface="Arial" panose="020B0604020202020204" pitchFamily="34" charset="0"/>
              </a:rPr>
              <a:t>Composite summary scores calculated for each group within each state (e.g. Black residents in TX) by aggregating performance measure data</a:t>
            </a:r>
            <a:endParaRPr lang="en-US" sz="2000">
              <a:solidFill>
                <a:srgbClr val="4C515A"/>
              </a:solidFill>
              <a:latin typeface="Arial" panose="020B0604020202020204" pitchFamily="34" charset="0"/>
              <a:cs typeface="Arial" panose="020B0604020202020204" pitchFamily="34" charset="0"/>
            </a:endParaRPr>
          </a:p>
          <a:p>
            <a:pPr lvl="1"/>
            <a:endParaRPr lang="en-US" sz="1600">
              <a:solidFill>
                <a:srgbClr val="4C515A"/>
              </a:solidFill>
              <a:latin typeface="Arial" panose="020B0604020202020204" pitchFamily="34" charset="0"/>
              <a:cs typeface="Arial" panose="020B0604020202020204" pitchFamily="34" charset="0"/>
            </a:endParaRPr>
          </a:p>
          <a:p>
            <a:endParaRPr lang="en-US" sz="2000">
              <a:solidFill>
                <a:srgbClr val="4C515A"/>
              </a:solidFill>
              <a:latin typeface="Arial" panose="020B0604020202020204" pitchFamily="34" charset="0"/>
              <a:cs typeface="Arial" panose="020B0604020202020204" pitchFamily="34" charset="0"/>
            </a:endParaRPr>
          </a:p>
        </p:txBody>
      </p:sp>
      <p:sp>
        <p:nvSpPr>
          <p:cNvPr id="11"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100" b="1">
                <a:solidFill>
                  <a:schemeClr val="bg1">
                    <a:lumMod val="50000"/>
                  </a:schemeClr>
                </a:solidFill>
              </a:rPr>
              <a:t>Exhibit </a:t>
            </a:r>
            <a:fld id="{CAAE890D-CCC2-42BD-B16D-E3F12AC1A9CF}" type="slidenum">
              <a:rPr sz="1100" b="1" smtClean="0">
                <a:solidFill>
                  <a:schemeClr val="bg1">
                    <a:lumMod val="50000"/>
                  </a:schemeClr>
                </a:solidFill>
              </a:rPr>
              <a:pPr algn="ctr"/>
              <a:t>3</a:t>
            </a:fld>
            <a:endParaRPr sz="1100" b="1">
              <a:solidFill>
                <a:schemeClr val="bg1">
                  <a:lumMod val="50000"/>
                </a:schemeClr>
              </a:solidFill>
            </a:endParaRPr>
          </a:p>
        </p:txBody>
      </p:sp>
    </p:spTree>
    <p:extLst>
      <p:ext uri="{BB962C8B-B14F-4D97-AF65-F5344CB8AC3E}">
        <p14:creationId xmlns:p14="http://schemas.microsoft.com/office/powerpoint/2010/main" val="4179140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22"/>
          </p:nvPr>
        </p:nvSpPr>
        <p:spPr/>
        <p:txBody>
          <a:bodyPr>
            <a:normAutofit/>
          </a:bodyPr>
          <a:lstStyle/>
          <a:p>
            <a:endParaRPr lang="en-US" sz="2000"/>
          </a:p>
          <a:p>
            <a:endParaRPr lang="en-US" sz="2000"/>
          </a:p>
        </p:txBody>
      </p:sp>
      <p:sp>
        <p:nvSpPr>
          <p:cNvPr id="2" name="Title 1"/>
          <p:cNvSpPr>
            <a:spLocks noGrp="1"/>
          </p:cNvSpPr>
          <p:nvPr>
            <p:ph type="title"/>
          </p:nvPr>
        </p:nvSpPr>
        <p:spPr/>
        <p:txBody>
          <a:bodyPr>
            <a:normAutofit/>
          </a:bodyPr>
          <a:lstStyle/>
          <a:p>
            <a:r>
              <a:rPr lang="en-US" sz="3200">
                <a:solidFill>
                  <a:srgbClr val="4C515A"/>
                </a:solidFill>
              </a:rPr>
              <a:t>Key Findings</a:t>
            </a:r>
          </a:p>
        </p:txBody>
      </p:sp>
      <p:sp>
        <p:nvSpPr>
          <p:cNvPr id="8" name="Text Placeholder 7"/>
          <p:cNvSpPr>
            <a:spLocks noGrp="1"/>
          </p:cNvSpPr>
          <p:nvPr>
            <p:ph type="body" sz="quarter" idx="23"/>
          </p:nvPr>
        </p:nvSpPr>
        <p:spPr>
          <a:xfrm>
            <a:off x="499503" y="1301750"/>
            <a:ext cx="8316538" cy="4560602"/>
          </a:xfrm>
        </p:spPr>
        <p:txBody>
          <a:bodyPr>
            <a:noAutofit/>
          </a:bodyPr>
          <a:lstStyle/>
          <a:p>
            <a:pPr marL="0" indent="0">
              <a:buNone/>
            </a:pPr>
            <a:r>
              <a:rPr lang="en-US" sz="1800">
                <a:solidFill>
                  <a:srgbClr val="4C515A"/>
                </a:solidFill>
                <a:latin typeface="Arial" panose="020B0604020202020204" pitchFamily="34" charset="0"/>
                <a:cs typeface="Arial" panose="020B0604020202020204" pitchFamily="34" charset="0"/>
              </a:rPr>
              <a:t>Health equity does not exist in any state within the U.S., even those with stronger health systems</a:t>
            </a:r>
          </a:p>
          <a:p>
            <a:pPr marL="0" indent="0">
              <a:buNone/>
            </a:pPr>
            <a:endParaRPr lang="en-US" sz="1000">
              <a:solidFill>
                <a:srgbClr val="4C515A"/>
              </a:solidFill>
              <a:latin typeface="Arial" panose="020B0604020202020204" pitchFamily="34" charset="0"/>
              <a:cs typeface="Arial" panose="020B0604020202020204" pitchFamily="34" charset="0"/>
            </a:endParaRPr>
          </a:p>
          <a:p>
            <a:pPr marL="0" indent="0">
              <a:buNone/>
            </a:pPr>
            <a:r>
              <a:rPr lang="en-US" sz="1800">
                <a:solidFill>
                  <a:srgbClr val="4C515A"/>
                </a:solidFill>
                <a:latin typeface="Arial" panose="020B0604020202020204" pitchFamily="34" charset="0"/>
                <a:cs typeface="Arial" panose="020B0604020202020204" pitchFamily="34" charset="0"/>
              </a:rPr>
              <a:t>In every state, health system performance is markedly worse for many people of color, particularly Black, </a:t>
            </a:r>
            <a:r>
              <a:rPr lang="en-US" sz="1800" err="1">
                <a:solidFill>
                  <a:srgbClr val="4C515A"/>
                </a:solidFill>
                <a:latin typeface="Arial" panose="020B0604020202020204" pitchFamily="34" charset="0"/>
                <a:cs typeface="Arial" panose="020B0604020202020204" pitchFamily="34" charset="0"/>
              </a:rPr>
              <a:t>Latinx</a:t>
            </a:r>
            <a:r>
              <a:rPr lang="en-US" sz="1800">
                <a:solidFill>
                  <a:srgbClr val="4C515A"/>
                </a:solidFill>
                <a:latin typeface="Arial" panose="020B0604020202020204" pitchFamily="34" charset="0"/>
                <a:cs typeface="Arial" panose="020B0604020202020204" pitchFamily="34" charset="0"/>
              </a:rPr>
              <a:t>, and AIAN populations, when compared to white people</a:t>
            </a:r>
          </a:p>
          <a:p>
            <a:pPr marL="0" indent="0">
              <a:buNone/>
            </a:pPr>
            <a:endParaRPr lang="en-US" sz="1000">
              <a:solidFill>
                <a:srgbClr val="4C515A"/>
              </a:solidFill>
              <a:latin typeface="Arial" panose="020B0604020202020204" pitchFamily="34" charset="0"/>
              <a:cs typeface="Arial" panose="020B0604020202020204" pitchFamily="34" charset="0"/>
            </a:endParaRPr>
          </a:p>
          <a:p>
            <a:pPr marL="0" indent="0">
              <a:buNone/>
            </a:pPr>
            <a:r>
              <a:rPr lang="en-US" sz="1800">
                <a:solidFill>
                  <a:srgbClr val="4C515A"/>
                </a:solidFill>
                <a:latin typeface="Arial" panose="020B0604020202020204" pitchFamily="34" charset="0"/>
                <a:cs typeface="Arial" panose="020B0604020202020204" pitchFamily="34" charset="0"/>
              </a:rPr>
              <a:t>Only 6 states had above average performance for all racial and ethnic groups (for which data were available): Massachusetts, Connecticut, Rhode Island, New York, Hawaii, and Oregon </a:t>
            </a:r>
          </a:p>
          <a:p>
            <a:pPr marL="0" indent="0">
              <a:buNone/>
            </a:pPr>
            <a:endParaRPr lang="en-US" sz="1000">
              <a:solidFill>
                <a:srgbClr val="4C515A"/>
              </a:solidFill>
              <a:latin typeface="Arial" panose="020B0604020202020204" pitchFamily="34" charset="0"/>
              <a:cs typeface="Arial" panose="020B0604020202020204" pitchFamily="34" charset="0"/>
            </a:endParaRPr>
          </a:p>
          <a:p>
            <a:pPr marL="0" indent="0">
              <a:buNone/>
            </a:pPr>
            <a:r>
              <a:rPr lang="en-US" sz="1800">
                <a:solidFill>
                  <a:srgbClr val="4C515A"/>
                </a:solidFill>
                <a:latin typeface="Arial" panose="020B0604020202020204" pitchFamily="34" charset="0"/>
                <a:cs typeface="Arial" panose="020B0604020202020204" pitchFamily="34" charset="0"/>
              </a:rPr>
              <a:t>Some Midwest states like Minnesota and Wisconsin have historically performed strongly in the </a:t>
            </a:r>
            <a:r>
              <a:rPr lang="en-US" sz="1800" i="1">
                <a:solidFill>
                  <a:srgbClr val="4C515A"/>
                </a:solidFill>
                <a:latin typeface="Arial" panose="020B0604020202020204" pitchFamily="34" charset="0"/>
                <a:cs typeface="Arial" panose="020B0604020202020204" pitchFamily="34" charset="0"/>
              </a:rPr>
              <a:t>State Scorecard </a:t>
            </a:r>
            <a:r>
              <a:rPr lang="en-US" sz="1800">
                <a:solidFill>
                  <a:srgbClr val="4C515A"/>
                </a:solidFill>
                <a:latin typeface="Arial" panose="020B0604020202020204" pitchFamily="34" charset="0"/>
                <a:cs typeface="Arial" panose="020B0604020202020204" pitchFamily="34" charset="0"/>
              </a:rPr>
              <a:t>series, but they report some of the largest racial inequities between groups</a:t>
            </a:r>
          </a:p>
          <a:p>
            <a:pPr marL="0" indent="0">
              <a:buNone/>
            </a:pPr>
            <a:endParaRPr lang="en-US" sz="1050">
              <a:solidFill>
                <a:srgbClr val="4C515A"/>
              </a:solidFill>
              <a:latin typeface="Arial" panose="020B0604020202020204" pitchFamily="34" charset="0"/>
              <a:cs typeface="Arial" panose="020B0604020202020204" pitchFamily="34" charset="0"/>
            </a:endParaRPr>
          </a:p>
          <a:p>
            <a:pPr marL="0" indent="0">
              <a:buNone/>
            </a:pPr>
            <a:r>
              <a:rPr lang="en-US" sz="1800">
                <a:solidFill>
                  <a:srgbClr val="4C515A"/>
                </a:solidFill>
                <a:latin typeface="Arial" panose="020B0604020202020204" pitchFamily="34" charset="0"/>
                <a:cs typeface="Arial" panose="020B0604020202020204" pitchFamily="34" charset="0"/>
              </a:rPr>
              <a:t>Others like Mississippi and Oklahoma show substandard performance for all groups, but still report sizable inequities within the state</a:t>
            </a:r>
          </a:p>
          <a:p>
            <a:pPr marL="0" indent="0">
              <a:buNone/>
            </a:pPr>
            <a:endParaRPr lang="en-US" sz="1100">
              <a:solidFill>
                <a:srgbClr val="4C515A"/>
              </a:solidFill>
              <a:latin typeface="Arial" panose="020B0604020202020204" pitchFamily="34" charset="0"/>
              <a:cs typeface="Arial" panose="020B0604020202020204" pitchFamily="34" charset="0"/>
            </a:endParaRPr>
          </a:p>
          <a:p>
            <a:pPr marL="0" indent="0">
              <a:buNone/>
            </a:pPr>
            <a:endParaRPr lang="en-US" sz="1800">
              <a:solidFill>
                <a:srgbClr val="4C515A"/>
              </a:solidFill>
              <a:latin typeface="Arial" panose="020B0604020202020204" pitchFamily="34" charset="0"/>
              <a:cs typeface="Arial" panose="020B0604020202020204" pitchFamily="34" charset="0"/>
            </a:endParaRPr>
          </a:p>
        </p:txBody>
      </p:sp>
      <p:sp>
        <p:nvSpPr>
          <p:cNvPr id="7"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100" b="1">
                <a:solidFill>
                  <a:schemeClr val="bg1">
                    <a:lumMod val="50000"/>
                  </a:schemeClr>
                </a:solidFill>
              </a:rPr>
              <a:t>Exhibit </a:t>
            </a:r>
            <a:fld id="{CAAE890D-CCC2-42BD-B16D-E3F12AC1A9CF}" type="slidenum">
              <a:rPr sz="1100" b="1" smtClean="0">
                <a:solidFill>
                  <a:schemeClr val="bg1">
                    <a:lumMod val="50000"/>
                  </a:schemeClr>
                </a:solidFill>
              </a:rPr>
              <a:pPr algn="ctr"/>
              <a:t>4</a:t>
            </a:fld>
            <a:endParaRPr sz="1100" b="1">
              <a:solidFill>
                <a:schemeClr val="bg1">
                  <a:lumMod val="50000"/>
                </a:schemeClr>
              </a:solidFill>
            </a:endParaRPr>
          </a:p>
        </p:txBody>
      </p:sp>
    </p:spTree>
    <p:extLst>
      <p:ext uri="{BB962C8B-B14F-4D97-AF65-F5344CB8AC3E}">
        <p14:creationId xmlns:p14="http://schemas.microsoft.com/office/powerpoint/2010/main" val="1431671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6">
            <a:extLst>
              <a:ext uri="{FF2B5EF4-FFF2-40B4-BE49-F238E27FC236}">
                <a16:creationId xmlns:a16="http://schemas.microsoft.com/office/drawing/2014/main" id="{994F264A-29AE-4D56-A834-19FAD3DAED19}"/>
              </a:ext>
            </a:extLst>
          </p:cNvPr>
          <p:cNvGraphicFramePr>
            <a:graphicFrameLocks noGrp="1"/>
          </p:cNvGraphicFramePr>
          <p:nvPr>
            <p:ph type="chart" sz="quarter" idx="19"/>
            <p:extLst>
              <p:ext uri="{D42A27DB-BD31-4B8C-83A1-F6EECF244321}">
                <p14:modId xmlns:p14="http://schemas.microsoft.com/office/powerpoint/2010/main" val="3982815925"/>
              </p:ext>
            </p:extLst>
          </p:nvPr>
        </p:nvGraphicFramePr>
        <p:xfrm>
          <a:off x="828279" y="1099932"/>
          <a:ext cx="749808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1D958690-CE5D-4F36-B195-E49CA7AB6066}"/>
              </a:ext>
            </a:extLst>
          </p:cNvPr>
          <p:cNvSpPr>
            <a:spLocks noGrp="1"/>
          </p:cNvSpPr>
          <p:nvPr>
            <p:ph type="body" sz="quarter" idx="22"/>
          </p:nvPr>
        </p:nvSpPr>
        <p:spPr>
          <a:xfrm>
            <a:off x="86741" y="5682012"/>
            <a:ext cx="9001063" cy="495834"/>
          </a:xfrm>
        </p:spPr>
        <p:txBody>
          <a:bodyPr/>
          <a:lstStyle/>
          <a:p>
            <a:r>
              <a:rPr lang="en-US">
                <a:solidFill>
                  <a:srgbClr val="4C515A"/>
                </a:solidFill>
              </a:rPr>
              <a:t>Notes: States are rank-ordered by highest state performance for white population. Grey dots represent the highest score achieved in each state by any of the five groups (if no grey dot is visible, the highlighted group has the top score). Height of the point represents state performance on a 1-100 point scale, with the centerline marking average performance (equivalent to the all-group median at the 50</a:t>
            </a:r>
            <a:r>
              <a:rPr lang="en-US" baseline="30000">
                <a:solidFill>
                  <a:srgbClr val="4C515A"/>
                </a:solidFill>
              </a:rPr>
              <a:t>th</a:t>
            </a:r>
            <a:r>
              <a:rPr lang="en-US">
                <a:solidFill>
                  <a:srgbClr val="4C515A"/>
                </a:solidFill>
              </a:rPr>
              <a:t> percentile) among all the groups measured. Summary performance scores not available for all racial and ethnic groups in all states; missing dots for a particular group indicate that there are insufficient data for that state. </a:t>
            </a:r>
          </a:p>
          <a:p>
            <a:r>
              <a:rPr lang="en-US">
                <a:solidFill>
                  <a:srgbClr val="4C515A"/>
                </a:solidFill>
              </a:rPr>
              <a:t>Data: Commonwealth Fund 2021 Health System Performance Scores</a:t>
            </a:r>
          </a:p>
        </p:txBody>
      </p:sp>
      <p:sp>
        <p:nvSpPr>
          <p:cNvPr id="5" name="Title 4">
            <a:extLst>
              <a:ext uri="{FF2B5EF4-FFF2-40B4-BE49-F238E27FC236}">
                <a16:creationId xmlns:a16="http://schemas.microsoft.com/office/drawing/2014/main" id="{A9879061-C3A5-3A44-AE9B-5FF8AD22A1D2}"/>
              </a:ext>
            </a:extLst>
          </p:cNvPr>
          <p:cNvSpPr>
            <a:spLocks noGrp="1"/>
          </p:cNvSpPr>
          <p:nvPr>
            <p:ph type="title"/>
          </p:nvPr>
        </p:nvSpPr>
        <p:spPr>
          <a:xfrm>
            <a:off x="121499" y="311552"/>
            <a:ext cx="8479561" cy="822960"/>
          </a:xfrm>
        </p:spPr>
        <p:txBody>
          <a:bodyPr>
            <a:normAutofit/>
          </a:bodyPr>
          <a:lstStyle/>
          <a:p>
            <a:r>
              <a:rPr lang="en-US" sz="2000"/>
              <a:t>Health system performance for white people is above average in most states</a:t>
            </a:r>
          </a:p>
        </p:txBody>
      </p:sp>
      <p:grpSp>
        <p:nvGrpSpPr>
          <p:cNvPr id="8" name="Group 7"/>
          <p:cNvGrpSpPr/>
          <p:nvPr/>
        </p:nvGrpSpPr>
        <p:grpSpPr>
          <a:xfrm>
            <a:off x="8702" y="1654202"/>
            <a:ext cx="1048138" cy="2431546"/>
            <a:chOff x="8702" y="1432331"/>
            <a:chExt cx="1048138" cy="2431546"/>
          </a:xfrm>
        </p:grpSpPr>
        <p:cxnSp>
          <p:nvCxnSpPr>
            <p:cNvPr id="23" name="Straight Arrow Connector 22">
              <a:extLst>
                <a:ext uri="{FF2B5EF4-FFF2-40B4-BE49-F238E27FC236}">
                  <a16:creationId xmlns:a16="http://schemas.microsoft.com/office/drawing/2014/main" id="{B5018B57-8FA4-4B19-BF50-40DA3ACF0B5C}"/>
                </a:ext>
              </a:extLst>
            </p:cNvPr>
            <p:cNvCxnSpPr>
              <a:cxnSpLocks/>
            </p:cNvCxnSpPr>
            <p:nvPr/>
          </p:nvCxnSpPr>
          <p:spPr>
            <a:xfrm>
              <a:off x="525937" y="1834845"/>
              <a:ext cx="0" cy="1554480"/>
            </a:xfrm>
            <a:prstGeom prst="straightConnector1">
              <a:avLst/>
            </a:prstGeom>
            <a:ln w="285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B7EDDA6-B9EE-4751-AF33-633C5DD9EF0F}"/>
                </a:ext>
              </a:extLst>
            </p:cNvPr>
            <p:cNvSpPr txBox="1"/>
            <p:nvPr/>
          </p:nvSpPr>
          <p:spPr>
            <a:xfrm>
              <a:off x="42813" y="3463767"/>
              <a:ext cx="968300"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Lower performance</a:t>
              </a:r>
            </a:p>
          </p:txBody>
        </p:sp>
        <p:sp>
          <p:nvSpPr>
            <p:cNvPr id="26" name="TextBox 25">
              <a:extLst>
                <a:ext uri="{FF2B5EF4-FFF2-40B4-BE49-F238E27FC236}">
                  <a16:creationId xmlns:a16="http://schemas.microsoft.com/office/drawing/2014/main" id="{14552309-4F78-4A55-94B4-F3ABFA90857E}"/>
                </a:ext>
              </a:extLst>
            </p:cNvPr>
            <p:cNvSpPr txBox="1"/>
            <p:nvPr/>
          </p:nvSpPr>
          <p:spPr>
            <a:xfrm>
              <a:off x="8702" y="1432331"/>
              <a:ext cx="1048138"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Higher performance</a:t>
              </a:r>
            </a:p>
          </p:txBody>
        </p:sp>
      </p:grpSp>
      <p:sp>
        <p:nvSpPr>
          <p:cNvPr id="9" name="TextBox 8">
            <a:extLst>
              <a:ext uri="{FF2B5EF4-FFF2-40B4-BE49-F238E27FC236}">
                <a16:creationId xmlns:a16="http://schemas.microsoft.com/office/drawing/2014/main" id="{B25C21F3-02BA-4D9D-B950-9354D19BF030}"/>
              </a:ext>
            </a:extLst>
          </p:cNvPr>
          <p:cNvSpPr txBox="1"/>
          <p:nvPr/>
        </p:nvSpPr>
        <p:spPr>
          <a:xfrm>
            <a:off x="8272777" y="2645772"/>
            <a:ext cx="808583" cy="461665"/>
          </a:xfrm>
          <a:prstGeom prst="rect">
            <a:avLst/>
          </a:prstGeom>
          <a:noFill/>
        </p:spPr>
        <p:txBody>
          <a:bodyPr wrap="square" rtlCol="0">
            <a:spAutoFit/>
          </a:bodyP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Average</a:t>
            </a:r>
          </a:p>
          <a:p>
            <a:pPr marL="0" marR="0" lvl="0" indent="0"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Performance (all groups)</a:t>
            </a:r>
          </a:p>
        </p:txBody>
      </p:sp>
      <p:sp>
        <p:nvSpPr>
          <p:cNvPr id="3" name="Oval 2"/>
          <p:cNvSpPr/>
          <p:nvPr/>
        </p:nvSpPr>
        <p:spPr>
          <a:xfrm>
            <a:off x="1744980" y="3398154"/>
            <a:ext cx="182880" cy="18288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744980" y="3723735"/>
            <a:ext cx="182880" cy="18288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927860" y="3335705"/>
            <a:ext cx="2293620" cy="307777"/>
          </a:xfrm>
          <a:prstGeom prst="rect">
            <a:avLst/>
          </a:prstGeom>
          <a:noFill/>
        </p:spPr>
        <p:txBody>
          <a:bodyPr wrap="square" rtlCol="0">
            <a:spAutoFit/>
          </a:bodyPr>
          <a:lstStyle/>
          <a:p>
            <a:r>
              <a:rPr lang="en-US" sz="1400">
                <a:solidFill>
                  <a:schemeClr val="accent6"/>
                </a:solidFill>
              </a:rPr>
              <a:t>White populations</a:t>
            </a:r>
          </a:p>
        </p:txBody>
      </p:sp>
      <p:sp>
        <p:nvSpPr>
          <p:cNvPr id="15" name="TextBox 14"/>
          <p:cNvSpPr txBox="1"/>
          <p:nvPr/>
        </p:nvSpPr>
        <p:spPr>
          <a:xfrm>
            <a:off x="1927860" y="3661286"/>
            <a:ext cx="2567940" cy="307777"/>
          </a:xfrm>
          <a:prstGeom prst="rect">
            <a:avLst/>
          </a:prstGeom>
          <a:noFill/>
        </p:spPr>
        <p:txBody>
          <a:bodyPr wrap="square" rtlCol="0">
            <a:spAutoFit/>
          </a:bodyPr>
          <a:lstStyle/>
          <a:p>
            <a:r>
              <a:rPr lang="en-US" sz="1400">
                <a:solidFill>
                  <a:schemeClr val="bg1">
                    <a:lumMod val="65000"/>
                  </a:schemeClr>
                </a:solidFill>
              </a:rPr>
              <a:t>Best score achieved in state </a:t>
            </a:r>
          </a:p>
        </p:txBody>
      </p:sp>
      <p:sp>
        <p:nvSpPr>
          <p:cNvPr id="21"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100" b="1">
                <a:solidFill>
                  <a:schemeClr val="bg1">
                    <a:lumMod val="50000"/>
                  </a:schemeClr>
                </a:solidFill>
              </a:rPr>
              <a:t>Exhibit </a:t>
            </a:r>
            <a:fld id="{CAAE890D-CCC2-42BD-B16D-E3F12AC1A9CF}" type="slidenum">
              <a:rPr sz="1100" b="1" smtClean="0">
                <a:solidFill>
                  <a:schemeClr val="bg1">
                    <a:lumMod val="50000"/>
                  </a:schemeClr>
                </a:solidFill>
              </a:rPr>
              <a:pPr algn="ctr"/>
              <a:t>5</a:t>
            </a:fld>
            <a:endParaRPr sz="1100" b="1">
              <a:solidFill>
                <a:schemeClr val="bg1">
                  <a:lumMod val="50000"/>
                </a:schemeClr>
              </a:solidFill>
            </a:endParaRPr>
          </a:p>
        </p:txBody>
      </p:sp>
      <p:sp>
        <p:nvSpPr>
          <p:cNvPr id="2" name="TextBox 1"/>
          <p:cNvSpPr txBox="1"/>
          <p:nvPr/>
        </p:nvSpPr>
        <p:spPr>
          <a:xfrm>
            <a:off x="0" y="-345"/>
            <a:ext cx="3246859" cy="276999"/>
          </a:xfrm>
          <a:prstGeom prst="rect">
            <a:avLst/>
          </a:prstGeom>
          <a:noFill/>
        </p:spPr>
        <p:txBody>
          <a:bodyPr wrap="square" rtlCol="0" anchor="ctr">
            <a:spAutoFit/>
          </a:bodyPr>
          <a:lstStyle/>
          <a:p>
            <a:r>
              <a:rPr lang="en-US" sz="1200">
                <a:solidFill>
                  <a:srgbClr val="4C515A"/>
                </a:solidFill>
              </a:rPr>
              <a:t>Summary Findings</a:t>
            </a:r>
          </a:p>
        </p:txBody>
      </p:sp>
    </p:spTree>
    <p:extLst>
      <p:ext uri="{BB962C8B-B14F-4D97-AF65-F5344CB8AC3E}">
        <p14:creationId xmlns:p14="http://schemas.microsoft.com/office/powerpoint/2010/main" val="2218278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DFE62E-345C-1440-B1A7-0CA1A5B11D1A}"/>
              </a:ext>
            </a:extLst>
          </p:cNvPr>
          <p:cNvSpPr>
            <a:spLocks noGrp="1"/>
          </p:cNvSpPr>
          <p:nvPr>
            <p:ph type="title"/>
          </p:nvPr>
        </p:nvSpPr>
        <p:spPr>
          <a:xfrm>
            <a:off x="119579" y="309600"/>
            <a:ext cx="8412480" cy="822960"/>
          </a:xfrm>
        </p:spPr>
        <p:txBody>
          <a:bodyPr>
            <a:normAutofit/>
          </a:bodyPr>
          <a:lstStyle/>
          <a:p>
            <a:r>
              <a:rPr lang="en-US" sz="1600"/>
              <a:t>Health system performance among Black people is below average in most states and much worse than the best achieved in all states </a:t>
            </a:r>
            <a:endParaRPr lang="en-US" sz="1600" b="1"/>
          </a:p>
        </p:txBody>
      </p:sp>
      <p:graphicFrame>
        <p:nvGraphicFramePr>
          <p:cNvPr id="7" name="Chart Placeholder 6">
            <a:extLst>
              <a:ext uri="{FF2B5EF4-FFF2-40B4-BE49-F238E27FC236}">
                <a16:creationId xmlns:a16="http://schemas.microsoft.com/office/drawing/2014/main" id="{994F264A-29AE-4D56-A834-19FAD3DAED19}"/>
              </a:ext>
            </a:extLst>
          </p:cNvPr>
          <p:cNvGraphicFramePr>
            <a:graphicFrameLocks noGrp="1"/>
          </p:cNvGraphicFramePr>
          <p:nvPr>
            <p:ph type="chart" sz="quarter" idx="19"/>
            <p:extLst>
              <p:ext uri="{D42A27DB-BD31-4B8C-83A1-F6EECF244321}">
                <p14:modId xmlns:p14="http://schemas.microsoft.com/office/powerpoint/2010/main" val="3608779201"/>
              </p:ext>
            </p:extLst>
          </p:nvPr>
        </p:nvGraphicFramePr>
        <p:xfrm>
          <a:off x="831032" y="1096811"/>
          <a:ext cx="749808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Oval 10"/>
          <p:cNvSpPr/>
          <p:nvPr/>
        </p:nvSpPr>
        <p:spPr>
          <a:xfrm>
            <a:off x="6459655" y="1453321"/>
            <a:ext cx="182880" cy="18288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459655" y="1778902"/>
            <a:ext cx="182880" cy="18288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642535" y="1390872"/>
            <a:ext cx="2293620" cy="307777"/>
          </a:xfrm>
          <a:prstGeom prst="rect">
            <a:avLst/>
          </a:prstGeom>
          <a:noFill/>
        </p:spPr>
        <p:txBody>
          <a:bodyPr wrap="square" rtlCol="0">
            <a:spAutoFit/>
          </a:bodyPr>
          <a:lstStyle/>
          <a:p>
            <a:r>
              <a:rPr lang="en-US" sz="1400">
                <a:solidFill>
                  <a:schemeClr val="bg2"/>
                </a:solidFill>
              </a:rPr>
              <a:t>Black populations</a:t>
            </a:r>
          </a:p>
        </p:txBody>
      </p:sp>
      <p:sp>
        <p:nvSpPr>
          <p:cNvPr id="15" name="TextBox 14"/>
          <p:cNvSpPr txBox="1"/>
          <p:nvPr/>
        </p:nvSpPr>
        <p:spPr>
          <a:xfrm>
            <a:off x="6642535" y="1716453"/>
            <a:ext cx="2508907" cy="307777"/>
          </a:xfrm>
          <a:prstGeom prst="rect">
            <a:avLst/>
          </a:prstGeom>
          <a:noFill/>
        </p:spPr>
        <p:txBody>
          <a:bodyPr wrap="square" rtlCol="0">
            <a:spAutoFit/>
          </a:bodyPr>
          <a:lstStyle/>
          <a:p>
            <a:r>
              <a:rPr lang="en-US" sz="1400">
                <a:solidFill>
                  <a:schemeClr val="bg1">
                    <a:lumMod val="65000"/>
                  </a:schemeClr>
                </a:solidFill>
              </a:rPr>
              <a:t>Best score achieved in state </a:t>
            </a:r>
          </a:p>
        </p:txBody>
      </p:sp>
      <p:grpSp>
        <p:nvGrpSpPr>
          <p:cNvPr id="20" name="Group 19"/>
          <p:cNvGrpSpPr/>
          <p:nvPr/>
        </p:nvGrpSpPr>
        <p:grpSpPr>
          <a:xfrm>
            <a:off x="8702" y="1654203"/>
            <a:ext cx="1048138" cy="2431546"/>
            <a:chOff x="8702" y="1432331"/>
            <a:chExt cx="1048138" cy="2431546"/>
          </a:xfrm>
        </p:grpSpPr>
        <p:cxnSp>
          <p:nvCxnSpPr>
            <p:cNvPr id="21" name="Straight Arrow Connector 20">
              <a:extLst>
                <a:ext uri="{FF2B5EF4-FFF2-40B4-BE49-F238E27FC236}">
                  <a16:creationId xmlns:a16="http://schemas.microsoft.com/office/drawing/2014/main" id="{B5018B57-8FA4-4B19-BF50-40DA3ACF0B5C}"/>
                </a:ext>
              </a:extLst>
            </p:cNvPr>
            <p:cNvCxnSpPr>
              <a:cxnSpLocks/>
            </p:cNvCxnSpPr>
            <p:nvPr/>
          </p:nvCxnSpPr>
          <p:spPr>
            <a:xfrm>
              <a:off x="525937" y="1834845"/>
              <a:ext cx="0" cy="1554480"/>
            </a:xfrm>
            <a:prstGeom prst="straightConnector1">
              <a:avLst/>
            </a:prstGeom>
            <a:ln w="28575">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B7EDDA6-B9EE-4751-AF33-633C5DD9EF0F}"/>
                </a:ext>
              </a:extLst>
            </p:cNvPr>
            <p:cNvSpPr txBox="1"/>
            <p:nvPr/>
          </p:nvSpPr>
          <p:spPr>
            <a:xfrm>
              <a:off x="42813" y="3463767"/>
              <a:ext cx="968300"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Lower performance</a:t>
              </a:r>
            </a:p>
          </p:txBody>
        </p:sp>
        <p:sp>
          <p:nvSpPr>
            <p:cNvPr id="27" name="TextBox 26">
              <a:extLst>
                <a:ext uri="{FF2B5EF4-FFF2-40B4-BE49-F238E27FC236}">
                  <a16:creationId xmlns:a16="http://schemas.microsoft.com/office/drawing/2014/main" id="{14552309-4F78-4A55-94B4-F3ABFA90857E}"/>
                </a:ext>
              </a:extLst>
            </p:cNvPr>
            <p:cNvSpPr txBox="1"/>
            <p:nvPr/>
          </p:nvSpPr>
          <p:spPr>
            <a:xfrm>
              <a:off x="8702" y="1432331"/>
              <a:ext cx="1048138"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Higher performance</a:t>
              </a:r>
            </a:p>
          </p:txBody>
        </p:sp>
      </p:grpSp>
      <p:sp>
        <p:nvSpPr>
          <p:cNvPr id="28" name="Text Placeholder 3">
            <a:extLst>
              <a:ext uri="{FF2B5EF4-FFF2-40B4-BE49-F238E27FC236}">
                <a16:creationId xmlns:a16="http://schemas.microsoft.com/office/drawing/2014/main" id="{1D958690-CE5D-4F36-B195-E49CA7AB6066}"/>
              </a:ext>
            </a:extLst>
          </p:cNvPr>
          <p:cNvSpPr txBox="1">
            <a:spLocks/>
          </p:cNvSpPr>
          <p:nvPr/>
        </p:nvSpPr>
        <p:spPr>
          <a:xfrm>
            <a:off x="86741" y="5682012"/>
            <a:ext cx="9001063" cy="495834"/>
          </a:xfrm>
          <a:prstGeom prst="rect">
            <a:avLst/>
          </a:prstGeom>
        </p:spPr>
        <p:txBody>
          <a:bodyPr vert="horz" lIns="0" tIns="0" rIns="0" bIns="0" rtlCol="0" anchor="b"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4C515A"/>
                </a:solidFill>
              </a:rPr>
              <a:t>Notes: States are rank-ordered by highest state performance for Black population. Grey dots represent the highest score achieved in each state by any of the five groups (if no grey dot is visible, the highlighted group has the top score). Height of the point represents state performance on a 1-100 point scale, with the centerline marking average performance (equivalent to the all-group median at the 50</a:t>
            </a:r>
            <a:r>
              <a:rPr lang="en-US" baseline="30000">
                <a:solidFill>
                  <a:srgbClr val="4C515A"/>
                </a:solidFill>
              </a:rPr>
              <a:t>th</a:t>
            </a:r>
            <a:r>
              <a:rPr lang="en-US">
                <a:solidFill>
                  <a:srgbClr val="4C515A"/>
                </a:solidFill>
              </a:rPr>
              <a:t> percentile) among all the groups measured. Summary performance scores not available for all racial and ethnic groups in all states; missing dots for a particular group indicate that there are insufficient data for that state. </a:t>
            </a:r>
          </a:p>
          <a:p>
            <a:r>
              <a:rPr lang="en-US">
                <a:solidFill>
                  <a:srgbClr val="4C515A"/>
                </a:solidFill>
              </a:rPr>
              <a:t>Data: Commonwealth Fund 2021 Health System Performance Scores</a:t>
            </a:r>
          </a:p>
        </p:txBody>
      </p:sp>
      <p:sp>
        <p:nvSpPr>
          <p:cNvPr id="35"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100" b="1">
                <a:solidFill>
                  <a:schemeClr val="bg1">
                    <a:lumMod val="50000"/>
                  </a:schemeClr>
                </a:solidFill>
              </a:rPr>
              <a:t>Exhibit </a:t>
            </a:r>
            <a:fld id="{CAAE890D-CCC2-42BD-B16D-E3F12AC1A9CF}" type="slidenum">
              <a:rPr sz="1100" b="1" smtClean="0">
                <a:solidFill>
                  <a:schemeClr val="bg1">
                    <a:lumMod val="50000"/>
                  </a:schemeClr>
                </a:solidFill>
              </a:rPr>
              <a:pPr algn="ctr"/>
              <a:t>6</a:t>
            </a:fld>
            <a:endParaRPr sz="1100" b="1">
              <a:solidFill>
                <a:schemeClr val="bg1">
                  <a:lumMod val="50000"/>
                </a:schemeClr>
              </a:solidFill>
            </a:endParaRPr>
          </a:p>
        </p:txBody>
      </p:sp>
      <p:sp>
        <p:nvSpPr>
          <p:cNvPr id="17" name="TextBox 16"/>
          <p:cNvSpPr txBox="1"/>
          <p:nvPr/>
        </p:nvSpPr>
        <p:spPr>
          <a:xfrm>
            <a:off x="0" y="-345"/>
            <a:ext cx="3246859" cy="276999"/>
          </a:xfrm>
          <a:prstGeom prst="rect">
            <a:avLst/>
          </a:prstGeom>
          <a:noFill/>
        </p:spPr>
        <p:txBody>
          <a:bodyPr wrap="square" rtlCol="0" anchor="ctr">
            <a:spAutoFit/>
          </a:bodyPr>
          <a:lstStyle/>
          <a:p>
            <a:r>
              <a:rPr lang="en-US" sz="1200">
                <a:solidFill>
                  <a:srgbClr val="4C515A"/>
                </a:solidFill>
              </a:rPr>
              <a:t>Summary Findings</a:t>
            </a:r>
          </a:p>
        </p:txBody>
      </p:sp>
      <p:sp>
        <p:nvSpPr>
          <p:cNvPr id="18" name="TextBox 17">
            <a:extLst>
              <a:ext uri="{FF2B5EF4-FFF2-40B4-BE49-F238E27FC236}">
                <a16:creationId xmlns:a16="http://schemas.microsoft.com/office/drawing/2014/main" id="{B25C21F3-02BA-4D9D-B950-9354D19BF030}"/>
              </a:ext>
            </a:extLst>
          </p:cNvPr>
          <p:cNvSpPr txBox="1"/>
          <p:nvPr/>
        </p:nvSpPr>
        <p:spPr>
          <a:xfrm>
            <a:off x="8319159" y="2625894"/>
            <a:ext cx="808583" cy="461665"/>
          </a:xfrm>
          <a:prstGeom prst="rect">
            <a:avLst/>
          </a:prstGeom>
          <a:noFill/>
        </p:spPr>
        <p:txBody>
          <a:bodyPr wrap="square" rtlCol="0">
            <a:spAutoFit/>
          </a:bodyP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Average Performance (all groups)</a:t>
            </a:r>
          </a:p>
        </p:txBody>
      </p:sp>
    </p:spTree>
    <p:extLst>
      <p:ext uri="{BB962C8B-B14F-4D97-AF65-F5344CB8AC3E}">
        <p14:creationId xmlns:p14="http://schemas.microsoft.com/office/powerpoint/2010/main" val="2371498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6">
            <a:extLst>
              <a:ext uri="{FF2B5EF4-FFF2-40B4-BE49-F238E27FC236}">
                <a16:creationId xmlns:a16="http://schemas.microsoft.com/office/drawing/2014/main" id="{994F264A-29AE-4D56-A834-19FAD3DAED19}"/>
              </a:ext>
            </a:extLst>
          </p:cNvPr>
          <p:cNvGraphicFramePr>
            <a:graphicFrameLocks noGrp="1"/>
          </p:cNvGraphicFramePr>
          <p:nvPr>
            <p:ph type="chart" sz="quarter" idx="19"/>
            <p:extLst>
              <p:ext uri="{D42A27DB-BD31-4B8C-83A1-F6EECF244321}">
                <p14:modId xmlns:p14="http://schemas.microsoft.com/office/powerpoint/2010/main" val="2275583259"/>
              </p:ext>
            </p:extLst>
          </p:nvPr>
        </p:nvGraphicFramePr>
        <p:xfrm>
          <a:off x="834180" y="1101180"/>
          <a:ext cx="749808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8702" y="1654202"/>
            <a:ext cx="1048138" cy="2431546"/>
            <a:chOff x="8702" y="1432331"/>
            <a:chExt cx="1048138" cy="2431546"/>
          </a:xfrm>
        </p:grpSpPr>
        <p:cxnSp>
          <p:nvCxnSpPr>
            <p:cNvPr id="13" name="Straight Arrow Connector 12">
              <a:extLst>
                <a:ext uri="{FF2B5EF4-FFF2-40B4-BE49-F238E27FC236}">
                  <a16:creationId xmlns:a16="http://schemas.microsoft.com/office/drawing/2014/main" id="{B5018B57-8FA4-4B19-BF50-40DA3ACF0B5C}"/>
                </a:ext>
              </a:extLst>
            </p:cNvPr>
            <p:cNvCxnSpPr>
              <a:cxnSpLocks/>
            </p:cNvCxnSpPr>
            <p:nvPr/>
          </p:nvCxnSpPr>
          <p:spPr>
            <a:xfrm>
              <a:off x="525937" y="1834845"/>
              <a:ext cx="0" cy="1554480"/>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7EDDA6-B9EE-4751-AF33-633C5DD9EF0F}"/>
                </a:ext>
              </a:extLst>
            </p:cNvPr>
            <p:cNvSpPr txBox="1"/>
            <p:nvPr/>
          </p:nvSpPr>
          <p:spPr>
            <a:xfrm>
              <a:off x="42813" y="3463767"/>
              <a:ext cx="968300"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Lower performance</a:t>
              </a:r>
            </a:p>
          </p:txBody>
        </p:sp>
        <p:sp>
          <p:nvSpPr>
            <p:cNvPr id="15" name="TextBox 14">
              <a:extLst>
                <a:ext uri="{FF2B5EF4-FFF2-40B4-BE49-F238E27FC236}">
                  <a16:creationId xmlns:a16="http://schemas.microsoft.com/office/drawing/2014/main" id="{14552309-4F78-4A55-94B4-F3ABFA90857E}"/>
                </a:ext>
              </a:extLst>
            </p:cNvPr>
            <p:cNvSpPr txBox="1"/>
            <p:nvPr/>
          </p:nvSpPr>
          <p:spPr>
            <a:xfrm>
              <a:off x="8702" y="1432331"/>
              <a:ext cx="1048138"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Higher performance</a:t>
              </a:r>
            </a:p>
          </p:txBody>
        </p:sp>
      </p:grpSp>
      <p:sp>
        <p:nvSpPr>
          <p:cNvPr id="16" name="Oval 15"/>
          <p:cNvSpPr/>
          <p:nvPr/>
        </p:nvSpPr>
        <p:spPr>
          <a:xfrm>
            <a:off x="1528348" y="3482254"/>
            <a:ext cx="182880" cy="18288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1528348" y="3807835"/>
            <a:ext cx="182880" cy="182880"/>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711228" y="3745386"/>
            <a:ext cx="2508907" cy="307777"/>
          </a:xfrm>
          <a:prstGeom prst="rect">
            <a:avLst/>
          </a:prstGeom>
          <a:noFill/>
        </p:spPr>
        <p:txBody>
          <a:bodyPr wrap="square" rtlCol="0">
            <a:spAutoFit/>
          </a:bodyPr>
          <a:lstStyle/>
          <a:p>
            <a:r>
              <a:rPr lang="en-US" sz="1400">
                <a:solidFill>
                  <a:schemeClr val="bg1">
                    <a:lumMod val="65000"/>
                  </a:schemeClr>
                </a:solidFill>
              </a:rPr>
              <a:t>Best score achieved in state </a:t>
            </a:r>
          </a:p>
        </p:txBody>
      </p:sp>
      <p:sp>
        <p:nvSpPr>
          <p:cNvPr id="19" name="TextBox 18"/>
          <p:cNvSpPr txBox="1"/>
          <p:nvPr/>
        </p:nvSpPr>
        <p:spPr>
          <a:xfrm>
            <a:off x="1711228" y="3419805"/>
            <a:ext cx="2293620" cy="307777"/>
          </a:xfrm>
          <a:prstGeom prst="rect">
            <a:avLst/>
          </a:prstGeom>
          <a:noFill/>
        </p:spPr>
        <p:txBody>
          <a:bodyPr wrap="square" rtlCol="0">
            <a:spAutoFit/>
          </a:bodyPr>
          <a:lstStyle/>
          <a:p>
            <a:r>
              <a:rPr lang="en-US" sz="1400" err="1">
                <a:solidFill>
                  <a:schemeClr val="accent4"/>
                </a:solidFill>
              </a:rPr>
              <a:t>Latinx</a:t>
            </a:r>
            <a:r>
              <a:rPr lang="en-US" sz="1400">
                <a:solidFill>
                  <a:schemeClr val="accent4"/>
                </a:solidFill>
              </a:rPr>
              <a:t> populations</a:t>
            </a:r>
          </a:p>
        </p:txBody>
      </p:sp>
      <p:sp>
        <p:nvSpPr>
          <p:cNvPr id="21" name="Text Placeholder 3">
            <a:extLst>
              <a:ext uri="{FF2B5EF4-FFF2-40B4-BE49-F238E27FC236}">
                <a16:creationId xmlns:a16="http://schemas.microsoft.com/office/drawing/2014/main" id="{1D958690-CE5D-4F36-B195-E49CA7AB6066}"/>
              </a:ext>
            </a:extLst>
          </p:cNvPr>
          <p:cNvSpPr txBox="1">
            <a:spLocks/>
          </p:cNvSpPr>
          <p:nvPr/>
        </p:nvSpPr>
        <p:spPr>
          <a:xfrm>
            <a:off x="83820" y="5686402"/>
            <a:ext cx="9001063" cy="495834"/>
          </a:xfrm>
          <a:prstGeom prst="rect">
            <a:avLst/>
          </a:prstGeom>
        </p:spPr>
        <p:txBody>
          <a:bodyPr vert="horz" lIns="0" tIns="0" rIns="0" bIns="0" rtlCol="0" anchor="b"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rgbClr val="4C515A"/>
                </a:solidFill>
              </a:rPr>
              <a:t>Notes: States are rank-ordered by highest state performance for Latinx/Hispanic population. Grey dots represent the highest score achieved in each state by any of the five groups (if no grey dot is visible, the highlighted group has the top score). Height of the point represents state performance on a 1-100 point scale, with the centerline marking average performance (equivalent to the all-group median at the 50</a:t>
            </a:r>
            <a:r>
              <a:rPr lang="en-US" baseline="30000">
                <a:solidFill>
                  <a:srgbClr val="4C515A"/>
                </a:solidFill>
              </a:rPr>
              <a:t>th</a:t>
            </a:r>
            <a:r>
              <a:rPr lang="en-US">
                <a:solidFill>
                  <a:srgbClr val="4C515A"/>
                </a:solidFill>
              </a:rPr>
              <a:t> percentile) among all the groups measured. Summary performance scores not available for all racial and ethnic groups in all states; missing dots for a particular group indicate that there are insufficient data for that state. </a:t>
            </a:r>
          </a:p>
          <a:p>
            <a:r>
              <a:rPr lang="en-US">
                <a:solidFill>
                  <a:srgbClr val="4C515A"/>
                </a:solidFill>
              </a:rPr>
              <a:t>Data: Commonwealth Fund 2021 Health System Performance Scores</a:t>
            </a:r>
          </a:p>
        </p:txBody>
      </p:sp>
      <p:sp>
        <p:nvSpPr>
          <p:cNvPr id="27" name="Title 4">
            <a:extLst>
              <a:ext uri="{FF2B5EF4-FFF2-40B4-BE49-F238E27FC236}">
                <a16:creationId xmlns:a16="http://schemas.microsoft.com/office/drawing/2014/main" id="{5CDFE62E-345C-1440-B1A7-0CA1A5B11D1A}"/>
              </a:ext>
            </a:extLst>
          </p:cNvPr>
          <p:cNvSpPr txBox="1">
            <a:spLocks/>
          </p:cNvSpPr>
          <p:nvPr/>
        </p:nvSpPr>
        <p:spPr>
          <a:xfrm>
            <a:off x="119578" y="309600"/>
            <a:ext cx="8412480" cy="822960"/>
          </a:xfrm>
          <a:prstGeom prst="rect">
            <a:avLst/>
          </a:prstGeom>
        </p:spPr>
        <p:txBody>
          <a:bodyPr vert="horz" lIns="0" tIns="0" rIns="0" bIns="0" rtlCol="0" anchor="ctr">
            <a:normAutofit/>
          </a:bodyPr>
          <a:lstStyle>
            <a:lvl1pPr algn="l" defTabSz="914378" rtl="0" eaLnBrk="1" latinLnBrk="0" hangingPunct="1">
              <a:lnSpc>
                <a:spcPct val="100000"/>
              </a:lnSpc>
              <a:spcBef>
                <a:spcPct val="0"/>
              </a:spcBef>
              <a:buNone/>
              <a:defRPr sz="1800" b="0" i="0" kern="800" spc="0">
                <a:solidFill>
                  <a:schemeClr val="tx1">
                    <a:lumMod val="75000"/>
                    <a:lumOff val="25000"/>
                  </a:schemeClr>
                </a:solidFill>
                <a:latin typeface="Georgia" panose="02040502050405020303" pitchFamily="18" charset="0"/>
                <a:ea typeface="+mj-ea"/>
                <a:cs typeface="+mj-cs"/>
              </a:defRPr>
            </a:lvl1pPr>
          </a:lstStyle>
          <a:p>
            <a:r>
              <a:rPr lang="en-US" sz="1600"/>
              <a:t>Health system performance among Latinx/Hispanic people is below average in most states and much worse than the best achieved in all states </a:t>
            </a:r>
            <a:endParaRPr lang="en-US" sz="1600" b="1"/>
          </a:p>
        </p:txBody>
      </p:sp>
      <p:sp>
        <p:nvSpPr>
          <p:cNvPr id="30"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100" b="1">
                <a:solidFill>
                  <a:schemeClr val="bg1">
                    <a:lumMod val="50000"/>
                  </a:schemeClr>
                </a:solidFill>
              </a:rPr>
              <a:t>Exhibit </a:t>
            </a:r>
            <a:fld id="{CAAE890D-CCC2-42BD-B16D-E3F12AC1A9CF}" type="slidenum">
              <a:rPr sz="1100" b="1" smtClean="0">
                <a:solidFill>
                  <a:schemeClr val="bg1">
                    <a:lumMod val="50000"/>
                  </a:schemeClr>
                </a:solidFill>
              </a:rPr>
              <a:pPr algn="ctr"/>
              <a:t>7</a:t>
            </a:fld>
            <a:endParaRPr sz="1100" b="1">
              <a:solidFill>
                <a:schemeClr val="bg1">
                  <a:lumMod val="50000"/>
                </a:schemeClr>
              </a:solidFill>
            </a:endParaRPr>
          </a:p>
        </p:txBody>
      </p:sp>
      <p:sp>
        <p:nvSpPr>
          <p:cNvPr id="22" name="TextBox 21"/>
          <p:cNvSpPr txBox="1"/>
          <p:nvPr/>
        </p:nvSpPr>
        <p:spPr>
          <a:xfrm>
            <a:off x="0" y="-345"/>
            <a:ext cx="3246859" cy="276999"/>
          </a:xfrm>
          <a:prstGeom prst="rect">
            <a:avLst/>
          </a:prstGeom>
          <a:noFill/>
        </p:spPr>
        <p:txBody>
          <a:bodyPr wrap="square" rtlCol="0" anchor="ctr">
            <a:spAutoFit/>
          </a:bodyPr>
          <a:lstStyle/>
          <a:p>
            <a:r>
              <a:rPr lang="en-US" sz="1200">
                <a:solidFill>
                  <a:srgbClr val="4C515A"/>
                </a:solidFill>
              </a:rPr>
              <a:t>Summary Findings</a:t>
            </a:r>
          </a:p>
        </p:txBody>
      </p:sp>
      <p:sp>
        <p:nvSpPr>
          <p:cNvPr id="20" name="TextBox 19">
            <a:extLst>
              <a:ext uri="{FF2B5EF4-FFF2-40B4-BE49-F238E27FC236}">
                <a16:creationId xmlns:a16="http://schemas.microsoft.com/office/drawing/2014/main" id="{B25C21F3-02BA-4D9D-B950-9354D19BF030}"/>
              </a:ext>
            </a:extLst>
          </p:cNvPr>
          <p:cNvSpPr txBox="1"/>
          <p:nvPr/>
        </p:nvSpPr>
        <p:spPr>
          <a:xfrm>
            <a:off x="8319159" y="2625894"/>
            <a:ext cx="808583" cy="461665"/>
          </a:xfrm>
          <a:prstGeom prst="rect">
            <a:avLst/>
          </a:prstGeom>
          <a:noFill/>
        </p:spPr>
        <p:txBody>
          <a:bodyPr wrap="square" rtlCol="0">
            <a:spAutoFit/>
          </a:bodyPr>
          <a:lstStyle/>
          <a:p>
            <a:pPr marL="0" marR="0" lvl="0" indent="0" defTabSz="1219170" rtl="0" eaLnBrk="1" fontAlgn="auto" latinLnBrk="0" hangingPunct="1">
              <a:lnSpc>
                <a:spcPct val="100000"/>
              </a:lnSpc>
              <a:spcBef>
                <a:spcPts val="0"/>
              </a:spcBef>
              <a:spcAft>
                <a:spcPts val="0"/>
              </a:spcAft>
              <a:buClrTx/>
              <a:buSzTx/>
              <a:buFontTx/>
              <a:buNone/>
              <a:tabLst/>
              <a:defRPr/>
            </a:pPr>
            <a:r>
              <a:rPr lang="en-US" sz="800" b="1">
                <a:solidFill>
                  <a:srgbClr val="4C515A"/>
                </a:solidFill>
                <a:latin typeface="Arial" panose="020B0604020202020204"/>
              </a:rPr>
              <a:t>Average </a:t>
            </a: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Performance (all groups)</a:t>
            </a:r>
          </a:p>
        </p:txBody>
      </p:sp>
    </p:spTree>
    <p:extLst>
      <p:ext uri="{BB962C8B-B14F-4D97-AF65-F5344CB8AC3E}">
        <p14:creationId xmlns:p14="http://schemas.microsoft.com/office/powerpoint/2010/main" val="741157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DFE62E-345C-1440-B1A7-0CA1A5B11D1A}"/>
              </a:ext>
            </a:extLst>
          </p:cNvPr>
          <p:cNvSpPr>
            <a:spLocks noGrp="1"/>
          </p:cNvSpPr>
          <p:nvPr>
            <p:ph type="title"/>
          </p:nvPr>
        </p:nvSpPr>
        <p:spPr>
          <a:xfrm>
            <a:off x="119579" y="309600"/>
            <a:ext cx="8412480" cy="822960"/>
          </a:xfrm>
        </p:spPr>
        <p:txBody>
          <a:bodyPr>
            <a:noAutofit/>
          </a:bodyPr>
          <a:lstStyle/>
          <a:p>
            <a:r>
              <a:rPr lang="en-US"/>
              <a:t>Six states with better-than-average &amp; three states with below average health system performance for all groups; within state disparities exist in each</a:t>
            </a:r>
            <a:endParaRPr lang="en-US" b="1"/>
          </a:p>
        </p:txBody>
      </p:sp>
      <p:graphicFrame>
        <p:nvGraphicFramePr>
          <p:cNvPr id="7" name="Chart Placeholder 6">
            <a:extLst>
              <a:ext uri="{FF2B5EF4-FFF2-40B4-BE49-F238E27FC236}">
                <a16:creationId xmlns:a16="http://schemas.microsoft.com/office/drawing/2014/main" id="{994F264A-29AE-4D56-A834-19FAD3DAED19}"/>
              </a:ext>
            </a:extLst>
          </p:cNvPr>
          <p:cNvGraphicFramePr>
            <a:graphicFrameLocks noGrp="1"/>
          </p:cNvGraphicFramePr>
          <p:nvPr>
            <p:ph type="chart" sz="quarter" idx="19"/>
            <p:extLst>
              <p:ext uri="{D42A27DB-BD31-4B8C-83A1-F6EECF244321}">
                <p14:modId xmlns:p14="http://schemas.microsoft.com/office/powerpoint/2010/main" val="1133109652"/>
              </p:ext>
            </p:extLst>
          </p:nvPr>
        </p:nvGraphicFramePr>
        <p:xfrm>
          <a:off x="831032" y="1183071"/>
          <a:ext cx="7498080" cy="4572000"/>
        </p:xfrm>
        <a:graphic>
          <a:graphicData uri="http://schemas.openxmlformats.org/drawingml/2006/chart">
            <c:chart xmlns:c="http://schemas.openxmlformats.org/drawingml/2006/chart" xmlns:r="http://schemas.openxmlformats.org/officeDocument/2006/relationships" r:id="rId2"/>
          </a:graphicData>
        </a:graphic>
      </p:graphicFrame>
      <p:grpSp>
        <p:nvGrpSpPr>
          <p:cNvPr id="20" name="Group 19"/>
          <p:cNvGrpSpPr/>
          <p:nvPr/>
        </p:nvGrpSpPr>
        <p:grpSpPr>
          <a:xfrm>
            <a:off x="8702" y="1740463"/>
            <a:ext cx="1048138" cy="2431546"/>
            <a:chOff x="8702" y="1432331"/>
            <a:chExt cx="1048138" cy="2431546"/>
          </a:xfrm>
        </p:grpSpPr>
        <p:cxnSp>
          <p:nvCxnSpPr>
            <p:cNvPr id="21" name="Straight Arrow Connector 20">
              <a:extLst>
                <a:ext uri="{FF2B5EF4-FFF2-40B4-BE49-F238E27FC236}">
                  <a16:creationId xmlns:a16="http://schemas.microsoft.com/office/drawing/2014/main" id="{B5018B57-8FA4-4B19-BF50-40DA3ACF0B5C}"/>
                </a:ext>
              </a:extLst>
            </p:cNvPr>
            <p:cNvCxnSpPr>
              <a:cxnSpLocks/>
            </p:cNvCxnSpPr>
            <p:nvPr/>
          </p:nvCxnSpPr>
          <p:spPr>
            <a:xfrm>
              <a:off x="525937" y="1834845"/>
              <a:ext cx="0" cy="1554480"/>
            </a:xfrm>
            <a:prstGeom prst="straightConnector1">
              <a:avLst/>
            </a:prstGeom>
            <a:ln w="28575">
              <a:solidFill>
                <a:srgbClr val="4C51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B7EDDA6-B9EE-4751-AF33-633C5DD9EF0F}"/>
                </a:ext>
              </a:extLst>
            </p:cNvPr>
            <p:cNvSpPr txBox="1"/>
            <p:nvPr/>
          </p:nvSpPr>
          <p:spPr>
            <a:xfrm>
              <a:off x="42813" y="3463767"/>
              <a:ext cx="968300"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Lower performance</a:t>
              </a:r>
            </a:p>
          </p:txBody>
        </p:sp>
        <p:sp>
          <p:nvSpPr>
            <p:cNvPr id="27" name="TextBox 26">
              <a:extLst>
                <a:ext uri="{FF2B5EF4-FFF2-40B4-BE49-F238E27FC236}">
                  <a16:creationId xmlns:a16="http://schemas.microsoft.com/office/drawing/2014/main" id="{14552309-4F78-4A55-94B4-F3ABFA90857E}"/>
                </a:ext>
              </a:extLst>
            </p:cNvPr>
            <p:cNvSpPr txBox="1"/>
            <p:nvPr/>
          </p:nvSpPr>
          <p:spPr>
            <a:xfrm>
              <a:off x="8702" y="1432331"/>
              <a:ext cx="1048138"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Higher performance</a:t>
              </a:r>
            </a:p>
          </p:txBody>
        </p:sp>
      </p:grpSp>
      <p:sp>
        <p:nvSpPr>
          <p:cNvPr id="28" name="Text Placeholder 3">
            <a:extLst>
              <a:ext uri="{FF2B5EF4-FFF2-40B4-BE49-F238E27FC236}">
                <a16:creationId xmlns:a16="http://schemas.microsoft.com/office/drawing/2014/main" id="{1D958690-CE5D-4F36-B195-E49CA7AB6066}"/>
              </a:ext>
            </a:extLst>
          </p:cNvPr>
          <p:cNvSpPr txBox="1">
            <a:spLocks/>
          </p:cNvSpPr>
          <p:nvPr/>
        </p:nvSpPr>
        <p:spPr>
          <a:xfrm>
            <a:off x="86741" y="5682012"/>
            <a:ext cx="9001063" cy="495834"/>
          </a:xfrm>
          <a:prstGeom prst="rect">
            <a:avLst/>
          </a:prstGeom>
        </p:spPr>
        <p:txBody>
          <a:bodyPr vert="horz" lIns="0" tIns="0" rIns="0" bIns="0" rtlCol="0" anchor="b"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rgbClr val="115479"/>
              </a:buClr>
            </a:pP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Notes: Only states</a:t>
            </a:r>
            <a:r>
              <a:rPr kumimoji="0" lang="en-US" sz="800" b="0" i="0" u="none" strike="noStrike" kern="800" cap="none" spc="0" normalizeH="0" noProof="0">
                <a:ln>
                  <a:noFill/>
                </a:ln>
                <a:solidFill>
                  <a:srgbClr val="4C515A"/>
                </a:solidFill>
                <a:effectLst/>
                <a:uLnTx/>
                <a:uFillTx/>
                <a:latin typeface="Arial" panose="020B0604020202020204" pitchFamily="34" charset="0"/>
                <a:ea typeface="+mn-ea"/>
                <a:cs typeface="Arial" panose="020B0604020202020204" pitchFamily="34" charset="0"/>
              </a:rPr>
              <a:t> with sufficient data for at least two racial and ethnic groups included. </a:t>
            </a: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Height of the point represents state performance on a 1-100 point scale, </a:t>
            </a:r>
            <a:r>
              <a:rPr lang="en-US">
                <a:solidFill>
                  <a:srgbClr val="4C515A"/>
                </a:solidFill>
              </a:rPr>
              <a:t>with the centerline marking average performance (equivalent to the all-group median at the 50</a:t>
            </a:r>
            <a:r>
              <a:rPr lang="en-US" baseline="30000">
                <a:solidFill>
                  <a:srgbClr val="4C515A"/>
                </a:solidFill>
              </a:rPr>
              <a:t>th</a:t>
            </a:r>
            <a:r>
              <a:rPr lang="en-US">
                <a:solidFill>
                  <a:srgbClr val="4C515A"/>
                </a:solidFill>
              </a:rPr>
              <a:t> percentile) among all the groups measured</a:t>
            </a: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 Summary performance scores not available for all racial and ethnic groups in all states; missing dots for a particular group indicate that there are insufficient data for that state. </a:t>
            </a:r>
            <a:r>
              <a:rPr lang="en-US">
                <a:solidFill>
                  <a:srgbClr val="4C515A"/>
                </a:solidFill>
              </a:rPr>
              <a:t>AANHPI = Asian American, Native Hawaiian, and Pacific Islander; AIAN = American Indian/Alaska Native. </a:t>
            </a:r>
            <a:endPar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endParaRPr>
          </a:p>
          <a:p>
            <a:pPr marL="0" marR="0" lvl="0" indent="0" algn="l"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Data: Commonwealth Fund 2021 Health System Performance Scores</a:t>
            </a:r>
          </a:p>
        </p:txBody>
      </p:sp>
      <p:sp>
        <p:nvSpPr>
          <p:cNvPr id="35"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1100" b="1" i="0" u="none" strike="noStrike" kern="8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Exhibit </a:t>
            </a:r>
            <a:fld id="{CAAE890D-CCC2-42BD-B16D-E3F12AC1A9CF}" type="slidenum">
              <a:rPr kumimoji="0" lang="en-US" sz="1100" b="1" i="0" u="none" strike="noStrike" kern="8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t>8</a:t>
            </a:fld>
            <a:endParaRPr kumimoji="0" lang="en-US" sz="1100" b="1" i="0" u="none" strike="noStrike" kern="8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7" name="TextBox 16"/>
          <p:cNvSpPr txBox="1"/>
          <p:nvPr/>
        </p:nvSpPr>
        <p:spPr>
          <a:xfrm>
            <a:off x="0" y="-345"/>
            <a:ext cx="3246859" cy="276999"/>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C515A"/>
                </a:solidFill>
                <a:effectLst/>
                <a:uLnTx/>
                <a:uFillTx/>
                <a:latin typeface="Arial" panose="020B0604020202020204"/>
                <a:ea typeface="+mn-ea"/>
                <a:cs typeface="+mn-cs"/>
              </a:rPr>
              <a:t>Summary Findings</a:t>
            </a:r>
          </a:p>
        </p:txBody>
      </p:sp>
      <p:sp>
        <p:nvSpPr>
          <p:cNvPr id="3" name="Right Brace 2"/>
          <p:cNvSpPr/>
          <p:nvPr/>
        </p:nvSpPr>
        <p:spPr>
          <a:xfrm rot="5400000">
            <a:off x="3032973" y="1509892"/>
            <a:ext cx="228071" cy="4002121"/>
          </a:xfrm>
          <a:prstGeom prst="rightBrace">
            <a:avLst>
              <a:gd name="adj1" fmla="val 85699"/>
              <a:gd name="adj2" fmla="val 50000"/>
            </a:avLst>
          </a:prstGeom>
          <a:ln>
            <a:solidFill>
              <a:srgbClr val="4C51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1916407" y="3635126"/>
            <a:ext cx="2459736" cy="276999"/>
          </a:xfrm>
          <a:prstGeom prst="rect">
            <a:avLst/>
          </a:prstGeom>
          <a:noFill/>
        </p:spPr>
        <p:txBody>
          <a:bodyPr wrap="square" rtlCol="0">
            <a:spAutoFit/>
          </a:bodyPr>
          <a:lstStyle/>
          <a:p>
            <a:pPr algn="ctr"/>
            <a:r>
              <a:rPr lang="en-US" sz="1200">
                <a:solidFill>
                  <a:srgbClr val="4C515A"/>
                </a:solidFill>
              </a:rPr>
              <a:t>better-than-average</a:t>
            </a:r>
          </a:p>
        </p:txBody>
      </p:sp>
      <p:sp>
        <p:nvSpPr>
          <p:cNvPr id="29" name="Right Brace 28"/>
          <p:cNvSpPr/>
          <p:nvPr/>
        </p:nvSpPr>
        <p:spPr>
          <a:xfrm rot="10800000">
            <a:off x="5881190" y="3450020"/>
            <a:ext cx="228071" cy="1467031"/>
          </a:xfrm>
          <a:prstGeom prst="rightBrace">
            <a:avLst>
              <a:gd name="adj1" fmla="val 85699"/>
              <a:gd name="adj2" fmla="val 50000"/>
            </a:avLst>
          </a:prstGeom>
          <a:ln>
            <a:solidFill>
              <a:srgbClr val="4C51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4502988" y="4038613"/>
            <a:ext cx="1422011" cy="276999"/>
          </a:xfrm>
          <a:prstGeom prst="rect">
            <a:avLst/>
          </a:prstGeom>
          <a:noFill/>
        </p:spPr>
        <p:txBody>
          <a:bodyPr wrap="square" rtlCol="0">
            <a:spAutoFit/>
          </a:bodyPr>
          <a:lstStyle/>
          <a:p>
            <a:pPr algn="r"/>
            <a:r>
              <a:rPr lang="en-US" sz="1200">
                <a:solidFill>
                  <a:srgbClr val="4C515A"/>
                </a:solidFill>
              </a:rPr>
              <a:t>below average</a:t>
            </a:r>
          </a:p>
        </p:txBody>
      </p:sp>
      <p:grpSp>
        <p:nvGrpSpPr>
          <p:cNvPr id="8" name="Group 7"/>
          <p:cNvGrpSpPr/>
          <p:nvPr/>
        </p:nvGrpSpPr>
        <p:grpSpPr>
          <a:xfrm>
            <a:off x="5618602" y="1323572"/>
            <a:ext cx="2811027" cy="1891290"/>
            <a:chOff x="5618602" y="1237312"/>
            <a:chExt cx="2811027" cy="1891290"/>
          </a:xfrm>
        </p:grpSpPr>
        <p:sp>
          <p:nvSpPr>
            <p:cNvPr id="2" name="Rectangle 1"/>
            <p:cNvSpPr/>
            <p:nvPr/>
          </p:nvSpPr>
          <p:spPr>
            <a:xfrm>
              <a:off x="5618602" y="1237312"/>
              <a:ext cx="2811027" cy="1891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 name="Group 30"/>
            <p:cNvGrpSpPr/>
            <p:nvPr/>
          </p:nvGrpSpPr>
          <p:grpSpPr>
            <a:xfrm>
              <a:off x="5961478" y="1418278"/>
              <a:ext cx="2428142" cy="1507542"/>
              <a:chOff x="6599954" y="1866235"/>
              <a:chExt cx="2428142" cy="1507542"/>
            </a:xfrm>
          </p:grpSpPr>
          <p:sp>
            <p:nvSpPr>
              <p:cNvPr id="32" name="Oval 31"/>
              <p:cNvSpPr/>
              <p:nvPr/>
            </p:nvSpPr>
            <p:spPr>
              <a:xfrm>
                <a:off x="6605099" y="2262134"/>
                <a:ext cx="91440" cy="91440"/>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Oval 32"/>
              <p:cNvSpPr/>
              <p:nvPr/>
            </p:nvSpPr>
            <p:spPr>
              <a:xfrm>
                <a:off x="6605960" y="318744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TextBox 33"/>
              <p:cNvSpPr txBox="1"/>
              <p:nvPr/>
            </p:nvSpPr>
            <p:spPr>
              <a:xfrm>
                <a:off x="6734476" y="2184077"/>
                <a:ext cx="176062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AIAN populations</a:t>
                </a:r>
              </a:p>
            </p:txBody>
          </p:sp>
          <p:sp>
            <p:nvSpPr>
              <p:cNvPr id="36" name="TextBox 35"/>
              <p:cNvSpPr txBox="1"/>
              <p:nvPr/>
            </p:nvSpPr>
            <p:spPr>
              <a:xfrm>
                <a:off x="6735057" y="3096778"/>
                <a:ext cx="2216920" cy="276999"/>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accent6"/>
                    </a:solidFill>
                    <a:effectLst/>
                    <a:uLnTx/>
                    <a:uFillTx/>
                    <a:latin typeface="Arial" panose="020B0604020202020204"/>
                    <a:ea typeface="+mn-ea"/>
                    <a:cs typeface="+mn-cs"/>
                  </a:rPr>
                  <a:t>White populations</a:t>
                </a:r>
              </a:p>
            </p:txBody>
          </p:sp>
          <p:sp>
            <p:nvSpPr>
              <p:cNvPr id="37" name="Oval 36"/>
              <p:cNvSpPr/>
              <p:nvPr/>
            </p:nvSpPr>
            <p:spPr>
              <a:xfrm>
                <a:off x="6599954" y="2585194"/>
                <a:ext cx="91440" cy="9144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TextBox 37"/>
              <p:cNvSpPr txBox="1"/>
              <p:nvPr/>
            </p:nvSpPr>
            <p:spPr>
              <a:xfrm>
                <a:off x="6734476" y="2492415"/>
                <a:ext cx="2293620" cy="276999"/>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65A591"/>
                    </a:solidFill>
                    <a:effectLst/>
                    <a:uLnTx/>
                    <a:uFillTx/>
                    <a:latin typeface="Arial" panose="020B0604020202020204"/>
                    <a:ea typeface="+mn-ea"/>
                    <a:cs typeface="+mn-cs"/>
                  </a:rPr>
                  <a:t>Black populations</a:t>
                </a:r>
              </a:p>
            </p:txBody>
          </p:sp>
          <p:sp>
            <p:nvSpPr>
              <p:cNvPr id="39" name="Oval 38"/>
              <p:cNvSpPr/>
              <p:nvPr/>
            </p:nvSpPr>
            <p:spPr>
              <a:xfrm>
                <a:off x="6605960" y="2885366"/>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TextBox 39"/>
              <p:cNvSpPr txBox="1"/>
              <p:nvPr/>
            </p:nvSpPr>
            <p:spPr>
              <a:xfrm>
                <a:off x="6735056" y="2793788"/>
                <a:ext cx="2216920" cy="276999"/>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chemeClr val="accent4"/>
                    </a:solidFill>
                    <a:effectLst/>
                    <a:uLnTx/>
                    <a:uFillTx/>
                    <a:latin typeface="Arial" panose="020B0604020202020204"/>
                  </a:rPr>
                  <a:t>Latinx</a:t>
                </a:r>
                <a:r>
                  <a:rPr lang="en-US" sz="1200">
                    <a:solidFill>
                      <a:schemeClr val="accent4"/>
                    </a:solidFill>
                    <a:latin typeface="Arial" panose="020B0604020202020204"/>
                  </a:rPr>
                  <a:t>/Hispanic </a:t>
                </a:r>
                <a:r>
                  <a:rPr kumimoji="0" lang="en-US" sz="1200" b="0" i="0" u="none" strike="noStrike" kern="1200" cap="none" spc="0" normalizeH="0" baseline="0" noProof="0">
                    <a:ln>
                      <a:noFill/>
                    </a:ln>
                    <a:solidFill>
                      <a:schemeClr val="accent4"/>
                    </a:solidFill>
                    <a:effectLst/>
                    <a:uLnTx/>
                    <a:uFillTx/>
                    <a:latin typeface="Arial" panose="020B0604020202020204"/>
                  </a:rPr>
                  <a:t>populations</a:t>
                </a:r>
              </a:p>
            </p:txBody>
          </p:sp>
          <p:sp>
            <p:nvSpPr>
              <p:cNvPr id="41" name="Oval 40"/>
              <p:cNvSpPr/>
              <p:nvPr/>
            </p:nvSpPr>
            <p:spPr>
              <a:xfrm>
                <a:off x="6609268" y="1959014"/>
                <a:ext cx="91440" cy="9144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2" name="TextBox 41"/>
              <p:cNvSpPr txBox="1"/>
              <p:nvPr/>
            </p:nvSpPr>
            <p:spPr>
              <a:xfrm>
                <a:off x="6734476" y="1866235"/>
                <a:ext cx="185623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accent2"/>
                    </a:solidFill>
                    <a:effectLst/>
                    <a:uLnTx/>
                    <a:uFillTx/>
                    <a:latin typeface="Arial" panose="020B0604020202020204"/>
                    <a:ea typeface="+mn-ea"/>
                    <a:cs typeface="+mn-cs"/>
                  </a:rPr>
                  <a:t>AANHPI populations</a:t>
                </a:r>
              </a:p>
            </p:txBody>
          </p:sp>
        </p:grpSp>
      </p:grpSp>
      <p:sp>
        <p:nvSpPr>
          <p:cNvPr id="18" name="TextBox 17">
            <a:extLst>
              <a:ext uri="{FF2B5EF4-FFF2-40B4-BE49-F238E27FC236}">
                <a16:creationId xmlns:a16="http://schemas.microsoft.com/office/drawing/2014/main" id="{B25C21F3-02BA-4D9D-B950-9354D19BF030}"/>
              </a:ext>
            </a:extLst>
          </p:cNvPr>
          <p:cNvSpPr txBox="1"/>
          <p:nvPr/>
        </p:nvSpPr>
        <p:spPr>
          <a:xfrm>
            <a:off x="8319159" y="3032194"/>
            <a:ext cx="808583"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Average</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Performance (all groups)</a:t>
            </a:r>
          </a:p>
        </p:txBody>
      </p:sp>
    </p:spTree>
    <p:extLst>
      <p:ext uri="{BB962C8B-B14F-4D97-AF65-F5344CB8AC3E}">
        <p14:creationId xmlns:p14="http://schemas.microsoft.com/office/powerpoint/2010/main" val="3568380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DFE62E-345C-1440-B1A7-0CA1A5B11D1A}"/>
              </a:ext>
            </a:extLst>
          </p:cNvPr>
          <p:cNvSpPr>
            <a:spLocks noGrp="1"/>
          </p:cNvSpPr>
          <p:nvPr>
            <p:ph type="title"/>
          </p:nvPr>
        </p:nvSpPr>
        <p:spPr>
          <a:xfrm>
            <a:off x="119579" y="309600"/>
            <a:ext cx="8412480" cy="822960"/>
          </a:xfrm>
        </p:spPr>
        <p:txBody>
          <a:bodyPr>
            <a:normAutofit/>
          </a:bodyPr>
          <a:lstStyle/>
          <a:p>
            <a:r>
              <a:rPr lang="en-US" sz="2400"/>
              <a:t>Many states have strong performance for some racial and ethnic groups, but still face large disparities (six examples)</a:t>
            </a:r>
            <a:endParaRPr lang="en-US" sz="2400" b="1"/>
          </a:p>
        </p:txBody>
      </p:sp>
      <p:graphicFrame>
        <p:nvGraphicFramePr>
          <p:cNvPr id="7" name="Chart Placeholder 6">
            <a:extLst>
              <a:ext uri="{FF2B5EF4-FFF2-40B4-BE49-F238E27FC236}">
                <a16:creationId xmlns:a16="http://schemas.microsoft.com/office/drawing/2014/main" id="{994F264A-29AE-4D56-A834-19FAD3DAED19}"/>
              </a:ext>
            </a:extLst>
          </p:cNvPr>
          <p:cNvGraphicFramePr>
            <a:graphicFrameLocks noGrp="1"/>
          </p:cNvGraphicFramePr>
          <p:nvPr>
            <p:ph type="chart" sz="quarter" idx="19"/>
          </p:nvPr>
        </p:nvGraphicFramePr>
        <p:xfrm>
          <a:off x="831032" y="1096811"/>
          <a:ext cx="4930416" cy="4572000"/>
        </p:xfrm>
        <a:graphic>
          <a:graphicData uri="http://schemas.openxmlformats.org/drawingml/2006/chart">
            <c:chart xmlns:c="http://schemas.openxmlformats.org/drawingml/2006/chart" xmlns:r="http://schemas.openxmlformats.org/officeDocument/2006/relationships" r:id="rId2"/>
          </a:graphicData>
        </a:graphic>
      </p:graphicFrame>
      <p:grpSp>
        <p:nvGrpSpPr>
          <p:cNvPr id="20" name="Group 19"/>
          <p:cNvGrpSpPr/>
          <p:nvPr/>
        </p:nvGrpSpPr>
        <p:grpSpPr>
          <a:xfrm>
            <a:off x="8702" y="1654203"/>
            <a:ext cx="1048138" cy="2431546"/>
            <a:chOff x="8702" y="1432331"/>
            <a:chExt cx="1048138" cy="2431546"/>
          </a:xfrm>
        </p:grpSpPr>
        <p:cxnSp>
          <p:nvCxnSpPr>
            <p:cNvPr id="21" name="Straight Arrow Connector 20">
              <a:extLst>
                <a:ext uri="{FF2B5EF4-FFF2-40B4-BE49-F238E27FC236}">
                  <a16:creationId xmlns:a16="http://schemas.microsoft.com/office/drawing/2014/main" id="{B5018B57-8FA4-4B19-BF50-40DA3ACF0B5C}"/>
                </a:ext>
              </a:extLst>
            </p:cNvPr>
            <p:cNvCxnSpPr>
              <a:cxnSpLocks/>
            </p:cNvCxnSpPr>
            <p:nvPr/>
          </p:nvCxnSpPr>
          <p:spPr>
            <a:xfrm>
              <a:off x="525937" y="1834845"/>
              <a:ext cx="0" cy="1554480"/>
            </a:xfrm>
            <a:prstGeom prst="straightConnector1">
              <a:avLst/>
            </a:prstGeom>
            <a:ln w="28575">
              <a:solidFill>
                <a:srgbClr val="4C515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B7EDDA6-B9EE-4751-AF33-633C5DD9EF0F}"/>
                </a:ext>
              </a:extLst>
            </p:cNvPr>
            <p:cNvSpPr txBox="1"/>
            <p:nvPr/>
          </p:nvSpPr>
          <p:spPr>
            <a:xfrm>
              <a:off x="42813" y="3463767"/>
              <a:ext cx="968300"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Lower performance</a:t>
              </a:r>
            </a:p>
          </p:txBody>
        </p:sp>
        <p:sp>
          <p:nvSpPr>
            <p:cNvPr id="27" name="TextBox 26">
              <a:extLst>
                <a:ext uri="{FF2B5EF4-FFF2-40B4-BE49-F238E27FC236}">
                  <a16:creationId xmlns:a16="http://schemas.microsoft.com/office/drawing/2014/main" id="{14552309-4F78-4A55-94B4-F3ABFA90857E}"/>
                </a:ext>
              </a:extLst>
            </p:cNvPr>
            <p:cNvSpPr txBox="1"/>
            <p:nvPr/>
          </p:nvSpPr>
          <p:spPr>
            <a:xfrm>
              <a:off x="8702" y="1432331"/>
              <a:ext cx="1048138"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4C515A"/>
                  </a:solidFill>
                  <a:effectLst/>
                  <a:uLnTx/>
                  <a:uFillTx/>
                  <a:latin typeface="Arial" panose="020B0604020202020204"/>
                  <a:ea typeface="+mn-ea"/>
                  <a:cs typeface="+mn-cs"/>
                </a:rPr>
                <a:t>Higher performance</a:t>
              </a:r>
            </a:p>
          </p:txBody>
        </p:sp>
      </p:grpSp>
      <p:sp>
        <p:nvSpPr>
          <p:cNvPr id="28" name="Text Placeholder 3">
            <a:extLst>
              <a:ext uri="{FF2B5EF4-FFF2-40B4-BE49-F238E27FC236}">
                <a16:creationId xmlns:a16="http://schemas.microsoft.com/office/drawing/2014/main" id="{1D958690-CE5D-4F36-B195-E49CA7AB6066}"/>
              </a:ext>
            </a:extLst>
          </p:cNvPr>
          <p:cNvSpPr txBox="1">
            <a:spLocks/>
          </p:cNvSpPr>
          <p:nvPr/>
        </p:nvSpPr>
        <p:spPr>
          <a:xfrm>
            <a:off x="86741" y="5682012"/>
            <a:ext cx="9001063" cy="495834"/>
          </a:xfrm>
          <a:prstGeom prst="rect">
            <a:avLst/>
          </a:prstGeom>
        </p:spPr>
        <p:txBody>
          <a:bodyPr vert="horz" lIns="0" tIns="0" rIns="0" bIns="0" rtlCol="0" anchor="b"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Clr>
                <a:srgbClr val="115479"/>
              </a:buClr>
            </a:pP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Notes: Only states</a:t>
            </a:r>
            <a:r>
              <a:rPr kumimoji="0" lang="en-US" sz="800" b="0" i="0" u="none" strike="noStrike" kern="800" cap="none" spc="0" normalizeH="0" noProof="0">
                <a:ln>
                  <a:noFill/>
                </a:ln>
                <a:solidFill>
                  <a:srgbClr val="4C515A"/>
                </a:solidFill>
                <a:effectLst/>
                <a:uLnTx/>
                <a:uFillTx/>
                <a:latin typeface="Arial" panose="020B0604020202020204" pitchFamily="34" charset="0"/>
                <a:ea typeface="+mn-ea"/>
                <a:cs typeface="Arial" panose="020B0604020202020204" pitchFamily="34" charset="0"/>
              </a:rPr>
              <a:t> with sufficient data for at least two racial and ethnic groups included. </a:t>
            </a: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Height of the point represents state performance on a 1-100 point scale, </a:t>
            </a:r>
            <a:r>
              <a:rPr lang="en-US">
                <a:solidFill>
                  <a:srgbClr val="4C515A"/>
                </a:solidFill>
              </a:rPr>
              <a:t>with the centerline marking average performance (equivalent to the all-group median at the 50</a:t>
            </a:r>
            <a:r>
              <a:rPr lang="en-US" baseline="30000">
                <a:solidFill>
                  <a:srgbClr val="4C515A"/>
                </a:solidFill>
              </a:rPr>
              <a:t>th</a:t>
            </a:r>
            <a:r>
              <a:rPr lang="en-US">
                <a:solidFill>
                  <a:srgbClr val="4C515A"/>
                </a:solidFill>
              </a:rPr>
              <a:t> percentile) among all the groups measured</a:t>
            </a: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 Summary performance scores not available for all racial and ethnic groups in all states; missing dots for a particular group indicate that there are insufficient data for that state. </a:t>
            </a:r>
            <a:r>
              <a:rPr lang="en-US">
                <a:solidFill>
                  <a:srgbClr val="4C515A"/>
                </a:solidFill>
              </a:rPr>
              <a:t>AANHPI = Asian American, Native Hawaiian, and Pacific Islander; AIAN = American Indian/Alaska Native. </a:t>
            </a:r>
            <a:endPar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endParaRPr>
          </a:p>
          <a:p>
            <a:pPr marL="0" marR="0" lvl="0" indent="0" algn="l"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800" b="0" i="0" u="none" strike="noStrike" kern="800" cap="none" spc="0" normalizeH="0" baseline="0" noProof="0">
                <a:ln>
                  <a:noFill/>
                </a:ln>
                <a:solidFill>
                  <a:srgbClr val="4C515A"/>
                </a:solidFill>
                <a:effectLst/>
                <a:uLnTx/>
                <a:uFillTx/>
                <a:latin typeface="Arial" panose="020B0604020202020204" pitchFamily="34" charset="0"/>
                <a:ea typeface="+mn-ea"/>
                <a:cs typeface="Arial" panose="020B0604020202020204" pitchFamily="34" charset="0"/>
              </a:rPr>
              <a:t>Data: Commonwealth Fund 2021 Health System Performance Scores</a:t>
            </a:r>
          </a:p>
        </p:txBody>
      </p:sp>
      <p:sp>
        <p:nvSpPr>
          <p:cNvPr id="35" name="Text Placeholder 8"/>
          <p:cNvSpPr txBox="1">
            <a:spLocks/>
          </p:cNvSpPr>
          <p:nvPr/>
        </p:nvSpPr>
        <p:spPr>
          <a:xfrm>
            <a:off x="8389620" y="1487"/>
            <a:ext cx="751242" cy="298476"/>
          </a:xfrm>
          <a:prstGeom prst="rect">
            <a:avLst/>
          </a:prstGeom>
        </p:spPr>
        <p:txBody>
          <a:bodyPr vert="horz" lIns="0" tIns="0" rIns="0" bIns="0" rtlCol="0" anchor="ctr" anchorCtr="0">
            <a:noAutofit/>
          </a:bodyPr>
          <a:lstStyle>
            <a:lvl1pPr marL="0" indent="0" algn="l" defTabSz="914378" rtl="0" eaLnBrk="1" latinLnBrk="0" hangingPunct="1">
              <a:lnSpc>
                <a:spcPct val="90000"/>
              </a:lnSpc>
              <a:spcBef>
                <a:spcPts val="0"/>
              </a:spcBef>
              <a:spcAft>
                <a:spcPts val="600"/>
              </a:spcAft>
              <a:buClr>
                <a:schemeClr val="accent1"/>
              </a:buClr>
              <a:buFont typeface="Arial" panose="020B0604020202020204" pitchFamily="34" charset="0"/>
              <a:buNone/>
              <a:defRPr lang="en-US" sz="800" b="0" i="0" kern="800" spc="0" smtClean="0">
                <a:solidFill>
                  <a:schemeClr val="tx1"/>
                </a:solidFill>
                <a:effectLst/>
                <a:latin typeface="Arial" panose="020B0604020202020204" pitchFamily="34" charset="0"/>
                <a:ea typeface="+mn-ea"/>
                <a:cs typeface="Arial" panose="020B0604020202020204" pitchFamily="34" charset="0"/>
              </a:defRPr>
            </a:lvl1pPr>
            <a:lvl2pPr marL="171446"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2pPr>
            <a:lvl3pPr marL="344479"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3pPr>
            <a:lvl4pPr marL="515925"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4pPr>
            <a:lvl5pPr marL="687371" indent="0" algn="l" defTabSz="914378" rtl="0" eaLnBrk="1" latinLnBrk="0" hangingPunct="1">
              <a:spcBef>
                <a:spcPct val="20000"/>
              </a:spcBef>
              <a:buClr>
                <a:schemeClr val="accent1"/>
              </a:buClr>
              <a:buFont typeface="Arial" panose="020B0604020202020204" pitchFamily="34" charset="0"/>
              <a:buNone/>
              <a:defRPr sz="9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r>
              <a:rPr kumimoji="0" lang="en-US" sz="1100" b="1" i="0" u="none" strike="noStrike" kern="8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Exhibit </a:t>
            </a:r>
            <a:fld id="{CAAE890D-CCC2-42BD-B16D-E3F12AC1A9CF}" type="slidenum">
              <a:rPr kumimoji="0" lang="en-US" sz="1100" b="1" i="0" u="none" strike="noStrike" kern="800" cap="none" spc="0" normalizeH="0" baseline="0" noProof="0" smtClean="0">
                <a:ln>
                  <a:noFill/>
                </a:ln>
                <a:solidFill>
                  <a:srgbClr val="FFFFFF">
                    <a:lumMod val="50000"/>
                  </a:srgbClr>
                </a:solidFill>
                <a:effectLst/>
                <a:uLnTx/>
                <a:uFillTx/>
                <a:latin typeface="Arial" panose="020B0604020202020204" pitchFamily="34" charset="0"/>
                <a:ea typeface="+mn-ea"/>
                <a:cs typeface="Arial" panose="020B0604020202020204" pitchFamily="34" charset="0"/>
              </a:rPr>
              <a:pPr marL="0" marR="0" lvl="0" indent="0" algn="ctr" defTabSz="914378" rtl="0" eaLnBrk="1" fontAlgn="auto" latinLnBrk="0" hangingPunct="1">
                <a:lnSpc>
                  <a:spcPct val="90000"/>
                </a:lnSpc>
                <a:spcBef>
                  <a:spcPts val="0"/>
                </a:spcBef>
                <a:spcAft>
                  <a:spcPts val="600"/>
                </a:spcAft>
                <a:buClr>
                  <a:srgbClr val="115479"/>
                </a:buClr>
                <a:buSzTx/>
                <a:buFont typeface="Arial" panose="020B0604020202020204" pitchFamily="34" charset="0"/>
                <a:buNone/>
                <a:tabLst/>
                <a:defRPr/>
              </a:pPr>
              <a:t>9</a:t>
            </a:fld>
            <a:endParaRPr kumimoji="0" lang="en-US" sz="1100" b="1" i="0" u="none" strike="noStrike" kern="8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7" name="TextBox 16"/>
          <p:cNvSpPr txBox="1"/>
          <p:nvPr/>
        </p:nvSpPr>
        <p:spPr>
          <a:xfrm>
            <a:off x="0" y="-345"/>
            <a:ext cx="3246859" cy="276999"/>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C515A"/>
                </a:solidFill>
                <a:effectLst/>
                <a:uLnTx/>
                <a:uFillTx/>
                <a:latin typeface="Arial" panose="020B0604020202020204"/>
                <a:ea typeface="+mn-ea"/>
                <a:cs typeface="+mn-cs"/>
              </a:rPr>
              <a:t>Summary Findings</a:t>
            </a:r>
          </a:p>
        </p:txBody>
      </p:sp>
      <p:sp>
        <p:nvSpPr>
          <p:cNvPr id="18" name="TextBox 17">
            <a:extLst>
              <a:ext uri="{FF2B5EF4-FFF2-40B4-BE49-F238E27FC236}">
                <a16:creationId xmlns:a16="http://schemas.microsoft.com/office/drawing/2014/main" id="{B25C21F3-02BA-4D9D-B950-9354D19BF030}"/>
              </a:ext>
            </a:extLst>
          </p:cNvPr>
          <p:cNvSpPr txBox="1"/>
          <p:nvPr/>
        </p:nvSpPr>
        <p:spPr>
          <a:xfrm>
            <a:off x="5703975" y="2945934"/>
            <a:ext cx="808583" cy="46166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4C515A"/>
                </a:solidFill>
                <a:effectLst/>
                <a:uLnTx/>
                <a:uFillTx/>
                <a:latin typeface="Arial" panose="020B0604020202020204"/>
                <a:ea typeface="+mn-ea"/>
                <a:cs typeface="+mn-cs"/>
              </a:rPr>
              <a:t>Average Performance (all groups)</a:t>
            </a:r>
          </a:p>
        </p:txBody>
      </p:sp>
      <p:grpSp>
        <p:nvGrpSpPr>
          <p:cNvPr id="2" name="Group 1"/>
          <p:cNvGrpSpPr/>
          <p:nvPr/>
        </p:nvGrpSpPr>
        <p:grpSpPr>
          <a:xfrm>
            <a:off x="6686214" y="2469739"/>
            <a:ext cx="2198989" cy="1507542"/>
            <a:chOff x="6599954" y="1866235"/>
            <a:chExt cx="2198989" cy="1507542"/>
          </a:xfrm>
        </p:grpSpPr>
        <p:sp>
          <p:nvSpPr>
            <p:cNvPr id="11" name="Oval 10"/>
            <p:cNvSpPr/>
            <p:nvPr/>
          </p:nvSpPr>
          <p:spPr>
            <a:xfrm>
              <a:off x="6605099" y="2262134"/>
              <a:ext cx="91440" cy="91440"/>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Oval 12"/>
            <p:cNvSpPr/>
            <p:nvPr/>
          </p:nvSpPr>
          <p:spPr>
            <a:xfrm>
              <a:off x="6605960" y="318744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p:cNvSpPr txBox="1"/>
            <p:nvPr/>
          </p:nvSpPr>
          <p:spPr>
            <a:xfrm>
              <a:off x="6734476" y="2184077"/>
              <a:ext cx="176062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AIAN populations</a:t>
              </a:r>
            </a:p>
          </p:txBody>
        </p:sp>
        <p:sp>
          <p:nvSpPr>
            <p:cNvPr id="15" name="TextBox 14"/>
            <p:cNvSpPr txBox="1"/>
            <p:nvPr/>
          </p:nvSpPr>
          <p:spPr>
            <a:xfrm>
              <a:off x="6735057" y="3096778"/>
              <a:ext cx="1654563" cy="276999"/>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accent6"/>
                  </a:solidFill>
                  <a:effectLst/>
                  <a:uLnTx/>
                  <a:uFillTx/>
                  <a:latin typeface="Arial" panose="020B0604020202020204"/>
                  <a:ea typeface="+mn-ea"/>
                  <a:cs typeface="+mn-cs"/>
                </a:rPr>
                <a:t>White populations</a:t>
              </a:r>
            </a:p>
          </p:txBody>
        </p:sp>
        <p:sp>
          <p:nvSpPr>
            <p:cNvPr id="16" name="Oval 15"/>
            <p:cNvSpPr/>
            <p:nvPr/>
          </p:nvSpPr>
          <p:spPr>
            <a:xfrm>
              <a:off x="6599954" y="2585194"/>
              <a:ext cx="91440" cy="9144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TextBox 18"/>
            <p:cNvSpPr txBox="1"/>
            <p:nvPr/>
          </p:nvSpPr>
          <p:spPr>
            <a:xfrm>
              <a:off x="6734476" y="2492415"/>
              <a:ext cx="1655144" cy="276999"/>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65A591"/>
                  </a:solidFill>
                  <a:effectLst/>
                  <a:uLnTx/>
                  <a:uFillTx/>
                  <a:latin typeface="Arial" panose="020B0604020202020204"/>
                  <a:ea typeface="+mn-ea"/>
                  <a:cs typeface="+mn-cs"/>
                </a:rPr>
                <a:t>Black populations</a:t>
              </a:r>
            </a:p>
          </p:txBody>
        </p:sp>
        <p:sp>
          <p:nvSpPr>
            <p:cNvPr id="23" name="Oval 22"/>
            <p:cNvSpPr/>
            <p:nvPr/>
          </p:nvSpPr>
          <p:spPr>
            <a:xfrm>
              <a:off x="6605960" y="2885366"/>
              <a:ext cx="91440" cy="914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TextBox 23"/>
            <p:cNvSpPr txBox="1"/>
            <p:nvPr/>
          </p:nvSpPr>
          <p:spPr>
            <a:xfrm>
              <a:off x="6735056" y="2793788"/>
              <a:ext cx="2063887" cy="276999"/>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chemeClr val="accent4"/>
                  </a:solidFill>
                  <a:effectLst/>
                  <a:uLnTx/>
                  <a:uFillTx/>
                  <a:latin typeface="Arial" panose="020B0604020202020204"/>
                </a:rPr>
                <a:t>Latinx</a:t>
              </a:r>
              <a:r>
                <a:rPr lang="en-US" sz="1200">
                  <a:solidFill>
                    <a:schemeClr val="accent4"/>
                  </a:solidFill>
                  <a:latin typeface="Arial" panose="020B0604020202020204"/>
                </a:rPr>
                <a:t>/Hispanic </a:t>
              </a:r>
              <a:r>
                <a:rPr kumimoji="0" lang="en-US" sz="1200" b="0" i="0" u="none" strike="noStrike" kern="1200" cap="none" spc="0" normalizeH="0" baseline="0" noProof="0">
                  <a:ln>
                    <a:noFill/>
                  </a:ln>
                  <a:solidFill>
                    <a:schemeClr val="accent4"/>
                  </a:solidFill>
                  <a:effectLst/>
                  <a:uLnTx/>
                  <a:uFillTx/>
                  <a:latin typeface="Arial" panose="020B0604020202020204"/>
                </a:rPr>
                <a:t>populations</a:t>
              </a:r>
            </a:p>
          </p:txBody>
        </p:sp>
        <p:sp>
          <p:nvSpPr>
            <p:cNvPr id="25" name="Oval 24"/>
            <p:cNvSpPr/>
            <p:nvPr/>
          </p:nvSpPr>
          <p:spPr>
            <a:xfrm>
              <a:off x="6609268" y="1959014"/>
              <a:ext cx="91440" cy="9144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TextBox 25"/>
            <p:cNvSpPr txBox="1"/>
            <p:nvPr/>
          </p:nvSpPr>
          <p:spPr>
            <a:xfrm>
              <a:off x="6734476" y="1866235"/>
              <a:ext cx="185623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accent2"/>
                  </a:solidFill>
                  <a:effectLst/>
                  <a:uLnTx/>
                  <a:uFillTx/>
                  <a:latin typeface="Arial" panose="020B0604020202020204"/>
                  <a:ea typeface="+mn-ea"/>
                  <a:cs typeface="+mn-cs"/>
                </a:rPr>
                <a:t>AANHPI populations</a:t>
              </a:r>
            </a:p>
          </p:txBody>
        </p:sp>
      </p:grpSp>
    </p:spTree>
    <p:extLst>
      <p:ext uri="{BB962C8B-B14F-4D97-AF65-F5344CB8AC3E}">
        <p14:creationId xmlns:p14="http://schemas.microsoft.com/office/powerpoint/2010/main" val="28488898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MWF_2021">
  <a:themeElements>
    <a:clrScheme name="Custom 1">
      <a:dk1>
        <a:srgbClr val="1A1A1A"/>
      </a:dk1>
      <a:lt1>
        <a:srgbClr val="FFFFFF"/>
      </a:lt1>
      <a:dk2>
        <a:srgbClr val="142B41"/>
      </a:dk2>
      <a:lt2>
        <a:srgbClr val="65A591"/>
      </a:lt2>
      <a:accent1>
        <a:srgbClr val="115479"/>
      </a:accent1>
      <a:accent2>
        <a:srgbClr val="F08661"/>
      </a:accent2>
      <a:accent3>
        <a:srgbClr val="3F6777"/>
      </a:accent3>
      <a:accent4>
        <a:srgbClr val="D3AC4C"/>
      </a:accent4>
      <a:accent5>
        <a:srgbClr val="495149"/>
      </a:accent5>
      <a:accent6>
        <a:srgbClr val="417693"/>
      </a:accent6>
      <a:hlink>
        <a:srgbClr val="65A591"/>
      </a:hlink>
      <a:folHlink>
        <a:srgbClr val="9297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2021" id="{505D4FC0-6E75-AF4D-B6A6-2225671E4A5A}" vid="{D0BAFC9D-F98E-D747-9BCA-EFB6D5B2F65C}"/>
    </a:ext>
  </a:extLst>
</a:theme>
</file>

<file path=ppt/theme/theme3.xml><?xml version="1.0" encoding="utf-8"?>
<a:theme xmlns:a="http://schemas.openxmlformats.org/drawingml/2006/main" name="CMWF_2021_2">
  <a:themeElements>
    <a:clrScheme name="Custom 1">
      <a:dk1>
        <a:srgbClr val="1A1A1A"/>
      </a:dk1>
      <a:lt1>
        <a:srgbClr val="FFFFFF"/>
      </a:lt1>
      <a:dk2>
        <a:srgbClr val="142B41"/>
      </a:dk2>
      <a:lt2>
        <a:srgbClr val="65A591"/>
      </a:lt2>
      <a:accent1>
        <a:srgbClr val="115479"/>
      </a:accent1>
      <a:accent2>
        <a:srgbClr val="F08661"/>
      </a:accent2>
      <a:accent3>
        <a:srgbClr val="3F6777"/>
      </a:accent3>
      <a:accent4>
        <a:srgbClr val="D3AC4C"/>
      </a:accent4>
      <a:accent5>
        <a:srgbClr val="495149"/>
      </a:accent5>
      <a:accent6>
        <a:srgbClr val="417693"/>
      </a:accent6>
      <a:hlink>
        <a:srgbClr val="65A591"/>
      </a:hlink>
      <a:folHlink>
        <a:srgbClr val="9297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2021_2" id="{800AAE49-329C-E84E-B936-2294B9358CF7}" vid="{A456C7B7-A0F8-8543-95D7-1F7490047948}"/>
    </a:ext>
  </a:extLst>
</a:theme>
</file>

<file path=ppt/theme/theme4.xml><?xml version="1.0" encoding="utf-8"?>
<a:theme xmlns:a="http://schemas.openxmlformats.org/drawingml/2006/main" name="1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7BA32944B54347B9D6F17571B4F941" ma:contentTypeVersion="9" ma:contentTypeDescription="Create a new document." ma:contentTypeScope="" ma:versionID="3f80cbbafbf8863e6c8506bf0243d5cf">
  <xsd:schema xmlns:xsd="http://www.w3.org/2001/XMLSchema" xmlns:xs="http://www.w3.org/2001/XMLSchema" xmlns:p="http://schemas.microsoft.com/office/2006/metadata/properties" xmlns:ns2="0206b73b-b166-48af-9d56-b72510519a7e" targetNamespace="http://schemas.microsoft.com/office/2006/metadata/properties" ma:root="true" ma:fieldsID="5d38618c836feeb7138f6cc95597aac0" ns2:_="">
    <xsd:import namespace="0206b73b-b166-48af-9d56-b72510519a7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06b73b-b166-48af-9d56-b72510519a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D1B3AD-A5F3-41E1-9B69-B462C8940FEF}">
  <ds:schemaRefs>
    <ds:schemaRef ds:uri="http://schemas.microsoft.com/sharepoint/v3/contenttype/forms"/>
  </ds:schemaRefs>
</ds:datastoreItem>
</file>

<file path=customXml/itemProps2.xml><?xml version="1.0" encoding="utf-8"?>
<ds:datastoreItem xmlns:ds="http://schemas.openxmlformats.org/officeDocument/2006/customXml" ds:itemID="{F452C2C6-D2E7-4452-B051-FEF0DD344396}">
  <ds:schemaRefs>
    <ds:schemaRef ds:uri="http://schemas.microsoft.com/office/2006/documentManagement/types"/>
    <ds:schemaRef ds:uri="http://schemas.microsoft.com/office/infopath/2007/PartnerControls"/>
    <ds:schemaRef ds:uri="0206b73b-b166-48af-9d56-b72510519a7e"/>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E91A1AC-0D80-4D74-86D7-AB2669CB9B54}">
  <ds:schemaRefs>
    <ds:schemaRef ds:uri="0206b73b-b166-48af-9d56-b72510519a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2026</Words>
  <Application>Microsoft Office PowerPoint</Application>
  <PresentationFormat>On-screen Show (4:3)</PresentationFormat>
  <Paragraphs>186</Paragraphs>
  <Slides>19</Slides>
  <Notes>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19</vt:i4>
      </vt:variant>
    </vt:vector>
  </HeadingPairs>
  <TitlesOfParts>
    <vt:vector size="33" baseType="lpstr">
      <vt:lpstr>Arial</vt:lpstr>
      <vt:lpstr>Berlingske Serif Text</vt:lpstr>
      <vt:lpstr>Calibri</vt:lpstr>
      <vt:lpstr>Calibri Light</vt:lpstr>
      <vt:lpstr>Georgia</vt:lpstr>
      <vt:lpstr>InterFace</vt:lpstr>
      <vt:lpstr>LucidaGrande</vt:lpstr>
      <vt:lpstr>Segoe UI Light</vt:lpstr>
      <vt:lpstr>System Font Regular</vt:lpstr>
      <vt:lpstr>Trebuchet MS</vt:lpstr>
      <vt:lpstr>Office Theme</vt:lpstr>
      <vt:lpstr>CMWF_2021</vt:lpstr>
      <vt:lpstr>CMWF_2021_2</vt:lpstr>
      <vt:lpstr>1_Office Theme</vt:lpstr>
      <vt:lpstr>Results from the 2021 Scorecard on Racial and Ethnic State Health System Equity</vt:lpstr>
      <vt:lpstr>Introduction</vt:lpstr>
      <vt:lpstr>How We Created the State Equity Scorecard Report</vt:lpstr>
      <vt:lpstr>Key Findings</vt:lpstr>
      <vt:lpstr>Health system performance for white people is above average in most states</vt:lpstr>
      <vt:lpstr>Health system performance among Black people is below average in most states and much worse than the best achieved in all states </vt:lpstr>
      <vt:lpstr>PowerPoint Presentation</vt:lpstr>
      <vt:lpstr>Six states with better-than-average &amp; three states with below average health system performance for all groups; within state disparities exist in each</vt:lpstr>
      <vt:lpstr>Many states have strong performance for some racial and ethnic groups, but still face large disparities (six examples)</vt:lpstr>
      <vt:lpstr>PowerPoint Presentation</vt:lpstr>
      <vt:lpstr>Black people are more likely, in most states, to die early in life from conditions that are treatable with timely access to high-quality health care</vt:lpstr>
      <vt:lpstr>AIAN people are more likely, in most states, to die early in life from conditions that are treatable with timely access to high-quality health care</vt:lpstr>
      <vt:lpstr>PowerPoint Presentation</vt:lpstr>
      <vt:lpstr>Although the ACA’s coverage expansion improved inequities, state uninsured rates are generally higher for Latinx/Hispanic adults</vt:lpstr>
      <vt:lpstr>Although the ACA’s coverage expansion improved inequities, state uninsured rates are generally higher for Black adults</vt:lpstr>
      <vt:lpstr>Summary</vt:lpstr>
      <vt:lpstr>Using the Scorecard, more than just a report…</vt:lpstr>
      <vt:lpstr>State Profiles</vt:lpstr>
      <vt:lpstr>Racial and Ethnic Group Profiles</vt:lpstr>
    </vt:vector>
  </TitlesOfParts>
  <Company>Westat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Results from the 2021 Scorecard on Racial and Ethnic State Health System Equity</dc:title>
  <dc:creator>David Radley</dc:creator>
  <cp:lastModifiedBy>Maya Brod</cp:lastModifiedBy>
  <cp:revision>6</cp:revision>
  <dcterms:created xsi:type="dcterms:W3CDTF">2021-11-08T22:02:17Z</dcterms:created>
  <dcterms:modified xsi:type="dcterms:W3CDTF">2021-11-17T11:04:54Z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0x0101006A7BA32944B54347B9D6F17571B4F941</vt:lpwstr>
  </property>
</Properties>
</file>