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1"/>
  </p:notesMasterIdLst>
  <p:handoutMasterIdLst>
    <p:handoutMasterId r:id="rId12"/>
  </p:handoutMasterIdLst>
  <p:sldIdLst>
    <p:sldId id="269" r:id="rId5"/>
    <p:sldId id="267" r:id="rId6"/>
    <p:sldId id="258" r:id="rId7"/>
    <p:sldId id="262" r:id="rId8"/>
    <p:sldId id="265" r:id="rId9"/>
    <p:sldId id="270" r:id="rId10"/>
  </p:sldIdLst>
  <p:sldSz cx="9144000" cy="6858000" type="screen4x3"/>
  <p:notesSz cx="7315200" cy="96012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Arnav Shah" initials="AS" lastIdx="32" clrIdx="1">
    <p:extLst>
      <p:ext uri="{19B8F6BF-5375-455C-9EA6-DF929625EA0E}">
        <p15:presenceInfo xmlns:p15="http://schemas.microsoft.com/office/powerpoint/2012/main" userId="S::AS@cmwf.org::5ebc33c2-31f8-4d34-9c84-ecd25ff70f5f" providerId="AD"/>
      </p:ext>
    </p:extLst>
  </p:cmAuthor>
  <p:cmAuthor id="3" name="Michelle M. Doty" initials="MD" lastIdx="2" clrIdx="2">
    <p:extLst>
      <p:ext uri="{19B8F6BF-5375-455C-9EA6-DF929625EA0E}">
        <p15:presenceInfo xmlns:p15="http://schemas.microsoft.com/office/powerpoint/2012/main" userId="S::mmd@cmwf.org::52ae03e3-3a92-4d81-b138-f181708e7369" providerId="AD"/>
      </p:ext>
    </p:extLst>
  </p:cmAuthor>
  <p:cmAuthor id="4" name="Katharine Fields" initials="KF" lastIdx="2" clrIdx="3">
    <p:extLst>
      <p:ext uri="{19B8F6BF-5375-455C-9EA6-DF929625EA0E}">
        <p15:presenceInfo xmlns:p15="http://schemas.microsoft.com/office/powerpoint/2012/main" userId="S::kf@cmwf.org::dd5f3ccd-c497-4972-8291-2d3e0295993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6BDF3D-83E9-475E-9E12-09C4EF590FCF}" v="47" dt="2021-09-01T21:24:10.0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27" autoAdjust="0"/>
    <p:restoredTop sz="96357" autoAdjust="0"/>
  </p:normalViewPr>
  <p:slideViewPr>
    <p:cSldViewPr snapToGrid="0">
      <p:cViewPr varScale="1">
        <p:scale>
          <a:sx n="114" d="100"/>
          <a:sy n="114" d="100"/>
        </p:scale>
        <p:origin x="1620" y="102"/>
      </p:cViewPr>
      <p:guideLst>
        <p:guide orient="horz" pos="1570"/>
        <p:guide pos="2988"/>
        <p:guide orient="horz" pos="1094"/>
        <p:guide pos="2490"/>
      </p:guideLst>
    </p:cSldViewPr>
  </p:slideViewPr>
  <p:outlineViewPr>
    <p:cViewPr>
      <p:scale>
        <a:sx n="33" d="100"/>
        <a:sy n="33" d="100"/>
      </p:scale>
      <p:origin x="0" y="-9808"/>
    </p:cViewPr>
  </p:outlin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516BDF3D-83E9-475E-9E12-09C4EF590FCF}"/>
    <pc:docChg chg="undo custSel addSld modSld modNotesMaster modHandout">
      <pc:chgData name="Paul Frame" userId="ded3f5c5-00e7-408d-9358-fc292cfa5078" providerId="ADAL" clId="{516BDF3D-83E9-475E-9E12-09C4EF590FCF}" dt="2021-09-01T21:24:10.017" v="1085"/>
      <pc:docMkLst>
        <pc:docMk/>
      </pc:docMkLst>
      <pc:sldChg chg="mod">
        <pc:chgData name="Paul Frame" userId="ded3f5c5-00e7-408d-9358-fc292cfa5078" providerId="ADAL" clId="{516BDF3D-83E9-475E-9E12-09C4EF590FCF}" dt="2021-08-31T13:24:41.796" v="1031" actId="27918"/>
        <pc:sldMkLst>
          <pc:docMk/>
          <pc:sldMk cId="909869270" sldId="258"/>
        </pc:sldMkLst>
      </pc:sldChg>
      <pc:sldChg chg="modSp mod">
        <pc:chgData name="Paul Frame" userId="ded3f5c5-00e7-408d-9358-fc292cfa5078" providerId="ADAL" clId="{516BDF3D-83E9-475E-9E12-09C4EF590FCF}" dt="2021-09-01T20:55:05.380" v="1081" actId="20577"/>
        <pc:sldMkLst>
          <pc:docMk/>
          <pc:sldMk cId="2009585077" sldId="262"/>
        </pc:sldMkLst>
        <pc:spChg chg="mod">
          <ac:chgData name="Paul Frame" userId="ded3f5c5-00e7-408d-9358-fc292cfa5078" providerId="ADAL" clId="{516BDF3D-83E9-475E-9E12-09C4EF590FCF}" dt="2021-09-01T20:55:05.380" v="1081" actId="20577"/>
          <ac:spMkLst>
            <pc:docMk/>
            <pc:sldMk cId="2009585077" sldId="262"/>
            <ac:spMk id="9" creationId="{E9B370EF-04BA-4EF6-A205-45F7C9686775}"/>
          </ac:spMkLst>
        </pc:spChg>
      </pc:sldChg>
      <pc:sldChg chg="modSp mod">
        <pc:chgData name="Paul Frame" userId="ded3f5c5-00e7-408d-9358-fc292cfa5078" providerId="ADAL" clId="{516BDF3D-83E9-475E-9E12-09C4EF590FCF}" dt="2021-09-01T21:00:36.947" v="1084" actId="20577"/>
        <pc:sldMkLst>
          <pc:docMk/>
          <pc:sldMk cId="2289648673" sldId="265"/>
        </pc:sldMkLst>
        <pc:graphicFrameChg chg="modGraphic">
          <ac:chgData name="Paul Frame" userId="ded3f5c5-00e7-408d-9358-fc292cfa5078" providerId="ADAL" clId="{516BDF3D-83E9-475E-9E12-09C4EF590FCF}" dt="2021-09-01T21:00:36.947" v="1084" actId="20577"/>
          <ac:graphicFrameMkLst>
            <pc:docMk/>
            <pc:sldMk cId="2289648673" sldId="265"/>
            <ac:graphicFrameMk id="8" creationId="{F1562E48-B122-4DCB-A706-8661BE25F0DF}"/>
          </ac:graphicFrameMkLst>
        </pc:graphicFrameChg>
      </pc:sldChg>
      <pc:sldChg chg="modSp mod">
        <pc:chgData name="Paul Frame" userId="ded3f5c5-00e7-408d-9358-fc292cfa5078" providerId="ADAL" clId="{516BDF3D-83E9-475E-9E12-09C4EF590FCF}" dt="2021-08-30T19:57:25.957" v="1026" actId="20577"/>
        <pc:sldMkLst>
          <pc:docMk/>
          <pc:sldMk cId="3838705060" sldId="269"/>
        </pc:sldMkLst>
        <pc:spChg chg="mod">
          <ac:chgData name="Paul Frame" userId="ded3f5c5-00e7-408d-9358-fc292cfa5078" providerId="ADAL" clId="{516BDF3D-83E9-475E-9E12-09C4EF590FCF}" dt="2021-08-30T19:57:25.957" v="1026" actId="20577"/>
          <ac:spMkLst>
            <pc:docMk/>
            <pc:sldMk cId="3838705060" sldId="269"/>
            <ac:spMk id="9" creationId="{E9B370EF-04BA-4EF6-A205-45F7C9686775}"/>
          </ac:spMkLst>
        </pc:spChg>
      </pc:sldChg>
      <pc:sldChg chg="modSp add mod">
        <pc:chgData name="Paul Frame" userId="ded3f5c5-00e7-408d-9358-fc292cfa5078" providerId="ADAL" clId="{516BDF3D-83E9-475E-9E12-09C4EF590FCF}" dt="2021-08-25T22:23:22.131" v="1022" actId="20577"/>
        <pc:sldMkLst>
          <pc:docMk/>
          <pc:sldMk cId="2537648850" sldId="270"/>
        </pc:sldMkLst>
        <pc:spChg chg="mod">
          <ac:chgData name="Paul Frame" userId="ded3f5c5-00e7-408d-9358-fc292cfa5078" providerId="ADAL" clId="{516BDF3D-83E9-475E-9E12-09C4EF590FCF}" dt="2021-08-25T22:23:22.131" v="1022" actId="20577"/>
          <ac:spMkLst>
            <pc:docMk/>
            <pc:sldMk cId="2537648850" sldId="270"/>
            <ac:spMk id="6" creationId="{326001AA-3CF5-4A67-B779-AEE94B8DD79E}"/>
          </ac:spMkLst>
        </pc:spChg>
        <pc:spChg chg="mod">
          <ac:chgData name="Paul Frame" userId="ded3f5c5-00e7-408d-9358-fc292cfa5078" providerId="ADAL" clId="{516BDF3D-83E9-475E-9E12-09C4EF590FCF}" dt="2021-08-25T22:15:37.133" v="990" actId="6549"/>
          <ac:spMkLst>
            <pc:docMk/>
            <pc:sldMk cId="2537648850" sldId="270"/>
            <ac:spMk id="9" creationId="{E9B370EF-04BA-4EF6-A205-45F7C9686775}"/>
          </ac:spMkLst>
        </pc:spChg>
        <pc:graphicFrameChg chg="mod modGraphic">
          <ac:chgData name="Paul Frame" userId="ded3f5c5-00e7-408d-9358-fc292cfa5078" providerId="ADAL" clId="{516BDF3D-83E9-475E-9E12-09C4EF590FCF}" dt="2021-08-25T22:19:45.452" v="1011" actId="203"/>
          <ac:graphicFrameMkLst>
            <pc:docMk/>
            <pc:sldMk cId="2537648850" sldId="270"/>
            <ac:graphicFrameMk id="8" creationId="{F1562E48-B122-4DCB-A706-8661BE25F0DF}"/>
          </ac:graphicFrameMkLst>
        </pc:graphicFrameChg>
      </pc:sldChg>
    </pc:docChg>
  </pc:docChgLst>
  <pc:docChgLst>
    <pc:chgData name="Paul Frame" userId="ded3f5c5-00e7-408d-9358-fc292cfa5078" providerId="ADAL" clId="{21563F28-BACA-4906-8082-6215AE01FDF4}"/>
    <pc:docChg chg="delSld">
      <pc:chgData name="Paul Frame" userId="ded3f5c5-00e7-408d-9358-fc292cfa5078" providerId="ADAL" clId="{21563F28-BACA-4906-8082-6215AE01FDF4}" dt="2021-08-25T21:05:06.640" v="0" actId="2696"/>
      <pc:docMkLst>
        <pc:docMk/>
      </pc:docMkLst>
      <pc:sldChg chg="del">
        <pc:chgData name="Paul Frame" userId="ded3f5c5-00e7-408d-9358-fc292cfa5078" providerId="ADAL" clId="{21563F28-BACA-4906-8082-6215AE01FDF4}" dt="2021-08-25T21:05:06.640" v="0" actId="2696"/>
        <pc:sldMkLst>
          <pc:docMk/>
          <pc:sldMk cId="428321978" sldId="268"/>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576352515797658"/>
          <c:y val="0"/>
          <c:w val="0.82199945933159868"/>
          <c:h val="0.92036385063439075"/>
        </c:manualLayout>
      </c:layout>
      <c:barChart>
        <c:barDir val="bar"/>
        <c:grouping val="clustered"/>
        <c:varyColors val="0"/>
        <c:ser>
          <c:idx val="0"/>
          <c:order val="0"/>
          <c:tx>
            <c:strRef>
              <c:f>Sheet1!$A$2</c:f>
              <c:strCache>
                <c:ptCount val="1"/>
                <c:pt idx="0">
                  <c:v>Used up all or most of your savings OR lost job/source of income</c:v>
                </c:pt>
              </c:strCache>
            </c:strRef>
          </c:tx>
          <c:spPr>
            <a:solidFill>
              <a:schemeClr val="accent1"/>
            </a:solidFill>
            <a:ln>
              <a:noFill/>
            </a:ln>
            <a:effectLst/>
          </c:spPr>
          <c:invertIfNegative val="0"/>
          <c:dPt>
            <c:idx val="11"/>
            <c:invertIfNegative val="0"/>
            <c:bubble3D val="0"/>
            <c:spPr>
              <a:solidFill>
                <a:schemeClr val="accent6">
                  <a:lumMod val="20000"/>
                  <a:lumOff val="80000"/>
                </a:schemeClr>
              </a:solidFill>
              <a:ln>
                <a:noFill/>
              </a:ln>
              <a:effectLst/>
            </c:spPr>
            <c:extLst>
              <c:ext xmlns:c16="http://schemas.microsoft.com/office/drawing/2014/chart" uri="{C3380CC4-5D6E-409C-BE32-E72D297353CC}">
                <c16:uniqueId val="{00000001-C15F-426C-9111-F49FCBDA44EA}"/>
              </c:ext>
            </c:extLst>
          </c:dPt>
          <c:dPt>
            <c:idx val="12"/>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2-C15F-426C-9111-F49FCBDA44EA}"/>
              </c:ext>
            </c:extLst>
          </c:dPt>
          <c:dPt>
            <c:idx val="1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3-C15F-426C-9111-F49FCBDA44EA}"/>
              </c:ext>
            </c:extLst>
          </c:dPt>
          <c:dLbls>
            <c:dLbl>
              <c:idx val="3"/>
              <c:layout>
                <c:manualLayout>
                  <c:x val="8.3420628752295021E-4"/>
                  <c:y val="2.701427977147542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FC4-4967-B249-BFF0FADA7835}"/>
                </c:ext>
              </c:extLst>
            </c:dLbl>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Sheet1!$B$1:$O$1</c:f>
              <c:strCache>
                <c:ptCount val="14"/>
                <c:pt idx="0">
                  <c:v>AUS</c:v>
                </c:pt>
                <c:pt idx="1">
                  <c:v>CAN</c:v>
                </c:pt>
                <c:pt idx="2">
                  <c:v>FRA</c:v>
                </c:pt>
                <c:pt idx="3">
                  <c:v>GER</c:v>
                </c:pt>
                <c:pt idx="4">
                  <c:v>NETH</c:v>
                </c:pt>
                <c:pt idx="5">
                  <c:v>NZ</c:v>
                </c:pt>
                <c:pt idx="6">
                  <c:v>NOR</c:v>
                </c:pt>
                <c:pt idx="7">
                  <c:v>SWE</c:v>
                </c:pt>
                <c:pt idx="8">
                  <c:v>SWIZ</c:v>
                </c:pt>
                <c:pt idx="9">
                  <c:v>UK</c:v>
                </c:pt>
                <c:pt idx="10">
                  <c:v>US—Total</c:v>
                </c:pt>
                <c:pt idx="11">
                  <c:v>US—White</c:v>
                </c:pt>
                <c:pt idx="12">
                  <c:v>US—Black</c:v>
                </c:pt>
                <c:pt idx="13">
                  <c:v>US—Latino/Hispanic</c:v>
                </c:pt>
              </c:strCache>
            </c:strRef>
          </c:cat>
          <c:val>
            <c:numRef>
              <c:f>Sheet1!$B$2:$O$2</c:f>
              <c:numCache>
                <c:formatCode>0%</c:formatCode>
                <c:ptCount val="14"/>
                <c:pt idx="0">
                  <c:v>0.1404</c:v>
                </c:pt>
                <c:pt idx="1">
                  <c:v>0.14799999999999999</c:v>
                </c:pt>
                <c:pt idx="2">
                  <c:v>8.1799999999999998E-2</c:v>
                </c:pt>
                <c:pt idx="3">
                  <c:v>2.5899999999999999E-2</c:v>
                </c:pt>
                <c:pt idx="4">
                  <c:v>5.3100000000000001E-2</c:v>
                </c:pt>
                <c:pt idx="5">
                  <c:v>0.1124</c:v>
                </c:pt>
                <c:pt idx="6">
                  <c:v>4.6300000000000001E-2</c:v>
                </c:pt>
                <c:pt idx="7">
                  <c:v>4.6800000000000001E-2</c:v>
                </c:pt>
                <c:pt idx="8">
                  <c:v>3.9600000000000003E-2</c:v>
                </c:pt>
                <c:pt idx="9">
                  <c:v>9.74E-2</c:v>
                </c:pt>
                <c:pt idx="10">
                  <c:v>0.1895</c:v>
                </c:pt>
                <c:pt idx="11">
                  <c:v>0.14180000000000001</c:v>
                </c:pt>
                <c:pt idx="12">
                  <c:v>0.32440000000000002</c:v>
                </c:pt>
                <c:pt idx="13">
                  <c:v>0.38569999999999999</c:v>
                </c:pt>
              </c:numCache>
            </c:numRef>
          </c:val>
          <c:extLst>
            <c:ext xmlns:c16="http://schemas.microsoft.com/office/drawing/2014/chart" uri="{C3380CC4-5D6E-409C-BE32-E72D297353CC}">
              <c16:uniqueId val="{00000000-697C-47A4-8846-C0E85AEC2D78}"/>
            </c:ext>
          </c:extLst>
        </c:ser>
        <c:dLbls>
          <c:showLegendKey val="0"/>
          <c:showVal val="1"/>
          <c:showCatName val="0"/>
          <c:showSerName val="0"/>
          <c:showPercent val="0"/>
          <c:showBubbleSize val="0"/>
        </c:dLbls>
        <c:gapWidth val="36"/>
        <c:axId val="387417504"/>
        <c:axId val="387416520"/>
      </c:barChart>
      <c:catAx>
        <c:axId val="3874175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87416520"/>
        <c:crosses val="autoZero"/>
        <c:auto val="1"/>
        <c:lblAlgn val="ctr"/>
        <c:lblOffset val="100"/>
        <c:noMultiLvlLbl val="0"/>
      </c:catAx>
      <c:valAx>
        <c:axId val="387416520"/>
        <c:scaling>
          <c:orientation val="minMax"/>
          <c:max val="0.5"/>
        </c:scaling>
        <c:delete val="1"/>
        <c:axPos val="t"/>
        <c:numFmt formatCode="0%" sourceLinked="1"/>
        <c:majorTickMark val="none"/>
        <c:minorTickMark val="none"/>
        <c:tickLblPos val="nextTo"/>
        <c:crossAx val="3874175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9451987425668785E-4"/>
          <c:y val="3.9555222315542454E-2"/>
          <c:w val="0.99930282144482563"/>
          <c:h val="0.86873050392660212"/>
        </c:manualLayout>
      </c:layout>
      <c:barChart>
        <c:barDir val="col"/>
        <c:grouping val="clustered"/>
        <c:varyColors val="0"/>
        <c:ser>
          <c:idx val="0"/>
          <c:order val="0"/>
          <c:tx>
            <c:strRef>
              <c:f>Sheet1!$A$2</c:f>
              <c:strCache>
                <c:ptCount val="1"/>
                <c:pt idx="0">
                  <c:v>Among those with 2+ chronic conditions</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Sheet1!$B$2:$L$2</c:f>
              <c:numCache>
                <c:formatCode>0%</c:formatCode>
                <c:ptCount val="11"/>
                <c:pt idx="0">
                  <c:v>0.13830000000000001</c:v>
                </c:pt>
                <c:pt idx="1">
                  <c:v>0.32229999999999998</c:v>
                </c:pt>
                <c:pt idx="2">
                  <c:v>0.22370000000000001</c:v>
                </c:pt>
                <c:pt idx="3">
                  <c:v>0.10929999999999999</c:v>
                </c:pt>
                <c:pt idx="4">
                  <c:v>0.31809999999999999</c:v>
                </c:pt>
                <c:pt idx="5">
                  <c:v>0.16470000000000001</c:v>
                </c:pt>
                <c:pt idx="6">
                  <c:v>0.17180000000000001</c:v>
                </c:pt>
                <c:pt idx="7">
                  <c:v>0.2056</c:v>
                </c:pt>
                <c:pt idx="8">
                  <c:v>0.22989999999999999</c:v>
                </c:pt>
                <c:pt idx="9">
                  <c:v>0.3221</c:v>
                </c:pt>
                <c:pt idx="10">
                  <c:v>0.36899999999999999</c:v>
                </c:pt>
              </c:numCache>
            </c:numRef>
          </c:val>
          <c:extLst>
            <c:ext xmlns:c16="http://schemas.microsoft.com/office/drawing/2014/chart" uri="{C3380CC4-5D6E-409C-BE32-E72D297353CC}">
              <c16:uniqueId val="{00000000-697C-47A4-8846-C0E85AEC2D78}"/>
            </c:ext>
          </c:extLst>
        </c:ser>
        <c:dLbls>
          <c:dLblPos val="outEnd"/>
          <c:showLegendKey val="0"/>
          <c:showVal val="1"/>
          <c:showCatName val="0"/>
          <c:showSerName val="0"/>
          <c:showPercent val="0"/>
          <c:showBubbleSize val="0"/>
        </c:dLbls>
        <c:gapWidth val="60"/>
        <c:axId val="387417504"/>
        <c:axId val="387416520"/>
      </c:barChart>
      <c:catAx>
        <c:axId val="387417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87416520"/>
        <c:crosses val="autoZero"/>
        <c:auto val="1"/>
        <c:lblAlgn val="ctr"/>
        <c:lblOffset val="100"/>
        <c:noMultiLvlLbl val="0"/>
      </c:catAx>
      <c:valAx>
        <c:axId val="387416520"/>
        <c:scaling>
          <c:orientation val="minMax"/>
        </c:scaling>
        <c:delete val="1"/>
        <c:axPos val="l"/>
        <c:numFmt formatCode="0%" sourceLinked="1"/>
        <c:majorTickMark val="none"/>
        <c:minorTickMark val="none"/>
        <c:tickLblPos val="nextTo"/>
        <c:crossAx val="3874175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4455755677368832E-2"/>
          <c:w val="1"/>
          <c:h val="0.8806785095480919"/>
        </c:manualLayout>
      </c:layout>
      <c:barChart>
        <c:barDir val="col"/>
        <c:grouping val="clustered"/>
        <c:varyColors val="0"/>
        <c:ser>
          <c:idx val="0"/>
          <c:order val="0"/>
          <c:tx>
            <c:strRef>
              <c:f>Sheet1!$A$2</c:f>
              <c:strCache>
                <c:ptCount val="1"/>
                <c:pt idx="0">
                  <c:v>Services were canceled or very limited due to the coronavirus pandemic</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Sheet1!$B$1:$J$1</c:f>
              <c:strCache>
                <c:ptCount val="9"/>
                <c:pt idx="0">
                  <c:v>AUS</c:v>
                </c:pt>
                <c:pt idx="1">
                  <c:v>CAN</c:v>
                </c:pt>
                <c:pt idx="2">
                  <c:v>FRA</c:v>
                </c:pt>
                <c:pt idx="3">
                  <c:v>GER</c:v>
                </c:pt>
                <c:pt idx="4">
                  <c:v>NETH</c:v>
                </c:pt>
                <c:pt idx="5">
                  <c:v>SWE</c:v>
                </c:pt>
                <c:pt idx="6">
                  <c:v>SWIZ</c:v>
                </c:pt>
                <c:pt idx="7">
                  <c:v>UK</c:v>
                </c:pt>
                <c:pt idx="8">
                  <c:v>US</c:v>
                </c:pt>
              </c:strCache>
            </c:strRef>
          </c:cat>
          <c:val>
            <c:numRef>
              <c:f>Sheet1!$B$2:$J$2</c:f>
              <c:numCache>
                <c:formatCode>0%</c:formatCode>
                <c:ptCount val="9"/>
                <c:pt idx="0">
                  <c:v>0.21460000000000001</c:v>
                </c:pt>
                <c:pt idx="1">
                  <c:v>0.30909999999999999</c:v>
                </c:pt>
                <c:pt idx="2">
                  <c:v>0.1565</c:v>
                </c:pt>
                <c:pt idx="3">
                  <c:v>7.9000000000000001E-2</c:v>
                </c:pt>
                <c:pt idx="4">
                  <c:v>0.1133</c:v>
                </c:pt>
                <c:pt idx="5">
                  <c:v>0.16039999999999999</c:v>
                </c:pt>
                <c:pt idx="6">
                  <c:v>0.12529999999999999</c:v>
                </c:pt>
                <c:pt idx="7">
                  <c:v>0.29859999999999998</c:v>
                </c:pt>
                <c:pt idx="8">
                  <c:v>0.22819999999999999</c:v>
                </c:pt>
              </c:numCache>
            </c:numRef>
          </c:val>
          <c:extLst>
            <c:ext xmlns:c16="http://schemas.microsoft.com/office/drawing/2014/chart" uri="{C3380CC4-5D6E-409C-BE32-E72D297353CC}">
              <c16:uniqueId val="{00000000-697C-47A4-8846-C0E85AEC2D78}"/>
            </c:ext>
          </c:extLst>
        </c:ser>
        <c:dLbls>
          <c:dLblPos val="outEnd"/>
          <c:showLegendKey val="0"/>
          <c:showVal val="1"/>
          <c:showCatName val="0"/>
          <c:showSerName val="0"/>
          <c:showPercent val="0"/>
          <c:showBubbleSize val="0"/>
        </c:dLbls>
        <c:gapWidth val="60"/>
        <c:axId val="387417504"/>
        <c:axId val="387416520"/>
      </c:barChart>
      <c:catAx>
        <c:axId val="387417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87416520"/>
        <c:crosses val="autoZero"/>
        <c:auto val="1"/>
        <c:lblAlgn val="ctr"/>
        <c:lblOffset val="100"/>
        <c:noMultiLvlLbl val="0"/>
      </c:catAx>
      <c:valAx>
        <c:axId val="387416520"/>
        <c:scaling>
          <c:orientation val="minMax"/>
        </c:scaling>
        <c:delete val="1"/>
        <c:axPos val="l"/>
        <c:numFmt formatCode="0%" sourceLinked="1"/>
        <c:majorTickMark val="none"/>
        <c:minorTickMark val="none"/>
        <c:tickLblPos val="nextTo"/>
        <c:crossAx val="3874175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643710416945678E-2"/>
          <c:y val="5.5082759963576443E-2"/>
          <c:w val="0.62084144883773007"/>
          <c:h val="0.92462359162879004"/>
        </c:manualLayout>
      </c:layout>
      <c:barChart>
        <c:barDir val="bar"/>
        <c:grouping val="stacked"/>
        <c:varyColors val="0"/>
        <c:ser>
          <c:idx val="0"/>
          <c:order val="0"/>
          <c:tx>
            <c:strRef>
              <c:f>Sheet1!$A$2</c:f>
              <c:strCache>
                <c:ptCount val="1"/>
                <c:pt idx="0">
                  <c:v>Yes, have received vaccine</c:v>
                </c:pt>
              </c:strCache>
            </c:strRef>
          </c:tx>
          <c:spPr>
            <a:solidFill>
              <a:schemeClr val="tx2"/>
            </a:solidFill>
            <a:ln>
              <a:noFill/>
            </a:ln>
            <a:effectLst/>
          </c:spPr>
          <c:invertIfNegative val="0"/>
          <c:dLbls>
            <c:dLbl>
              <c:idx val="5"/>
              <c:layout>
                <c:manualLayout>
                  <c:x val="9.4173048785717636E-3"/>
                  <c:y val="5.7425596076895193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CEA-416E-B28E-92F08C4A806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Sheet1!$B$2:$L$2</c:f>
              <c:numCache>
                <c:formatCode>0%</c:formatCode>
                <c:ptCount val="11"/>
                <c:pt idx="0">
                  <c:v>0.20280000000000001</c:v>
                </c:pt>
                <c:pt idx="1">
                  <c:v>0.7762</c:v>
                </c:pt>
                <c:pt idx="2">
                  <c:v>0.77229999999999999</c:v>
                </c:pt>
                <c:pt idx="3">
                  <c:v>0.83540000000000003</c:v>
                </c:pt>
                <c:pt idx="4">
                  <c:v>0.73599999999999999</c:v>
                </c:pt>
                <c:pt idx="5">
                  <c:v>2.5399999999999999E-2</c:v>
                </c:pt>
                <c:pt idx="6">
                  <c:v>0.62870000000000004</c:v>
                </c:pt>
                <c:pt idx="7">
                  <c:v>0.29720000000000002</c:v>
                </c:pt>
                <c:pt idx="8">
                  <c:v>0.55130000000000001</c:v>
                </c:pt>
                <c:pt idx="9">
                  <c:v>0.97260000000000002</c:v>
                </c:pt>
                <c:pt idx="10">
                  <c:v>0.77800000000000002</c:v>
                </c:pt>
              </c:numCache>
            </c:numRef>
          </c:val>
          <c:extLst>
            <c:ext xmlns:c16="http://schemas.microsoft.com/office/drawing/2014/chart" uri="{C3380CC4-5D6E-409C-BE32-E72D297353CC}">
              <c16:uniqueId val="{00000000-697C-47A4-8846-C0E85AEC2D78}"/>
            </c:ext>
          </c:extLst>
        </c:ser>
        <c:ser>
          <c:idx val="1"/>
          <c:order val="1"/>
          <c:tx>
            <c:strRef>
              <c:f>Sheet1!$A$3</c:f>
              <c:strCache>
                <c:ptCount val="1"/>
                <c:pt idx="0">
                  <c:v>Have not received vaccine and DO plan to get vaccinated </c:v>
                </c:pt>
              </c:strCache>
            </c:strRef>
          </c:tx>
          <c:spPr>
            <a:solidFill>
              <a:schemeClr val="accent6"/>
            </a:solidFill>
            <a:ln>
              <a:noFill/>
            </a:ln>
            <a:effectLst/>
          </c:spPr>
          <c:invertIfNegative val="0"/>
          <c:dLbls>
            <c:dLbl>
              <c:idx val="9"/>
              <c:layout>
                <c:manualLayout>
                  <c:x val="5.3633736195770141E-3"/>
                  <c:y val="6.1714605560185737E-2"/>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6"/>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CEA-416E-B28E-92F08C4A806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Sheet1!$B$3:$L$3</c:f>
              <c:numCache>
                <c:formatCode>0%</c:formatCode>
                <c:ptCount val="11"/>
                <c:pt idx="0">
                  <c:v>0.62739999999999996</c:v>
                </c:pt>
                <c:pt idx="1">
                  <c:v>0.16039999999999999</c:v>
                </c:pt>
                <c:pt idx="2">
                  <c:v>0.13650000000000001</c:v>
                </c:pt>
                <c:pt idx="3">
                  <c:v>0.12280000000000001</c:v>
                </c:pt>
                <c:pt idx="4">
                  <c:v>0.2218</c:v>
                </c:pt>
                <c:pt idx="5">
                  <c:v>0.8135</c:v>
                </c:pt>
                <c:pt idx="6">
                  <c:v>0.32140000000000002</c:v>
                </c:pt>
                <c:pt idx="7">
                  <c:v>0.62339999999999995</c:v>
                </c:pt>
                <c:pt idx="8">
                  <c:v>0.31040000000000001</c:v>
                </c:pt>
                <c:pt idx="9">
                  <c:v>8.8000000000000005E-3</c:v>
                </c:pt>
                <c:pt idx="10">
                  <c:v>8.7800000000000003E-2</c:v>
                </c:pt>
              </c:numCache>
            </c:numRef>
          </c:val>
          <c:extLst>
            <c:ext xmlns:c16="http://schemas.microsoft.com/office/drawing/2014/chart" uri="{C3380CC4-5D6E-409C-BE32-E72D297353CC}">
              <c16:uniqueId val="{00000001-DE66-46F3-80E2-2033A0A737A3}"/>
            </c:ext>
          </c:extLst>
        </c:ser>
        <c:ser>
          <c:idx val="2"/>
          <c:order val="2"/>
          <c:tx>
            <c:strRef>
              <c:f>Sheet1!$A$4</c:f>
              <c:strCache>
                <c:ptCount val="1"/>
                <c:pt idx="0">
                  <c:v>Have not received vaccine and DO NOT plan to get vaccinated</c:v>
                </c:pt>
              </c:strCache>
            </c:strRef>
          </c:tx>
          <c:spPr>
            <a:solidFill>
              <a:schemeClr val="bg2"/>
            </a:solidFill>
            <a:ln>
              <a:noFill/>
            </a:ln>
            <a:effectLst/>
          </c:spPr>
          <c:invertIfNegative val="0"/>
          <c:dLbls>
            <c:dLbl>
              <c:idx val="3"/>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2"/>
                      </a:solidFill>
                      <a:latin typeface="+mn-lt"/>
                      <a:ea typeface="+mn-ea"/>
                      <a:cs typeface="+mn-cs"/>
                    </a:defRPr>
                  </a:pPr>
                  <a:endParaRPr lang="en-US"/>
                </a:p>
              </c:txPr>
              <c:dLblPos val="inBase"/>
              <c:showLegendKey val="0"/>
              <c:showVal val="1"/>
              <c:showCatName val="0"/>
              <c:showSerName val="0"/>
              <c:showPercent val="0"/>
              <c:showBubbleSize val="0"/>
              <c:extLst>
                <c:ext xmlns:c15="http://schemas.microsoft.com/office/drawing/2012/chart" uri="{CE6537A1-D6FC-4f65-9D91-7224C49458BB}">
                  <c15:layout>
                    <c:manualLayout>
                      <c:w val="3.2887311694828503E-2"/>
                      <c:h val="4.2790607213809902E-2"/>
                    </c:manualLayout>
                  </c15:layout>
                </c:ext>
                <c:ext xmlns:c16="http://schemas.microsoft.com/office/drawing/2014/chart" uri="{C3380CC4-5D6E-409C-BE32-E72D297353CC}">
                  <c16:uniqueId val="{00000002-70E0-654A-BDB1-87AA545CEDF0}"/>
                </c:ext>
              </c:extLst>
            </c:dLbl>
            <c:dLbl>
              <c:idx val="4"/>
              <c:layout>
                <c:manualLayout>
                  <c:x val="2.3528359207552602E-2"/>
                  <c:y val="5.3149417557194787E-17"/>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E0-654A-BDB1-87AA545CEDF0}"/>
                </c:ext>
              </c:extLst>
            </c:dLbl>
            <c:dLbl>
              <c:idx val="7"/>
              <c:layout>
                <c:manualLayout>
                  <c:x val="2.3017006022097778E-2"/>
                  <c:y val="0"/>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0E0-654A-BDB1-87AA545CEDF0}"/>
                </c:ext>
              </c:extLst>
            </c:dLbl>
            <c:dLbl>
              <c:idx val="9"/>
              <c:layout>
                <c:manualLayout>
                  <c:x val="3.923877032738235E-2"/>
                  <c:y val="3.1323414252153485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EA-416E-B28E-92F08C4A806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Sheet1!$B$4:$L$4</c:f>
              <c:numCache>
                <c:formatCode>0%</c:formatCode>
                <c:ptCount val="11"/>
                <c:pt idx="0">
                  <c:v>8.14E-2</c:v>
                </c:pt>
                <c:pt idx="1">
                  <c:v>4.0300000000000002E-2</c:v>
                </c:pt>
                <c:pt idx="2">
                  <c:v>6.3100000000000003E-2</c:v>
                </c:pt>
                <c:pt idx="3">
                  <c:v>1.0500000000000001E-2</c:v>
                </c:pt>
                <c:pt idx="4">
                  <c:v>1.8100000000000002E-2</c:v>
                </c:pt>
                <c:pt idx="5">
                  <c:v>7.3099999999999998E-2</c:v>
                </c:pt>
                <c:pt idx="6">
                  <c:v>3.6400000000000002E-2</c:v>
                </c:pt>
                <c:pt idx="7">
                  <c:v>1.52E-2</c:v>
                </c:pt>
                <c:pt idx="8">
                  <c:v>9.0899999999999995E-2</c:v>
                </c:pt>
                <c:pt idx="9">
                  <c:v>1.5100000000000001E-2</c:v>
                </c:pt>
                <c:pt idx="10">
                  <c:v>0.1038</c:v>
                </c:pt>
              </c:numCache>
            </c:numRef>
          </c:val>
          <c:extLst>
            <c:ext xmlns:c16="http://schemas.microsoft.com/office/drawing/2014/chart" uri="{C3380CC4-5D6E-409C-BE32-E72D297353CC}">
              <c16:uniqueId val="{00000001-9879-4124-BD80-3E656DC885B2}"/>
            </c:ext>
          </c:extLst>
        </c:ser>
        <c:dLbls>
          <c:showLegendKey val="0"/>
          <c:showVal val="0"/>
          <c:showCatName val="0"/>
          <c:showSerName val="0"/>
          <c:showPercent val="0"/>
          <c:showBubbleSize val="0"/>
        </c:dLbls>
        <c:gapWidth val="20"/>
        <c:overlap val="100"/>
        <c:axId val="387417504"/>
        <c:axId val="387416520"/>
      </c:barChart>
      <c:catAx>
        <c:axId val="3874175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87416520"/>
        <c:crosses val="autoZero"/>
        <c:auto val="1"/>
        <c:lblAlgn val="ctr"/>
        <c:lblOffset val="100"/>
        <c:noMultiLvlLbl val="0"/>
      </c:catAx>
      <c:valAx>
        <c:axId val="387416520"/>
        <c:scaling>
          <c:orientation val="minMax"/>
          <c:max val="1"/>
        </c:scaling>
        <c:delete val="1"/>
        <c:axPos val="t"/>
        <c:numFmt formatCode="0%" sourceLinked="1"/>
        <c:majorTickMark val="none"/>
        <c:minorTickMark val="none"/>
        <c:tickLblPos val="nextTo"/>
        <c:crossAx val="387417504"/>
        <c:crosses val="autoZero"/>
        <c:crossBetween val="between"/>
      </c:valAx>
      <c:spPr>
        <a:noFill/>
        <a:ln>
          <a:noFill/>
        </a:ln>
        <a:effectLst/>
      </c:spPr>
    </c:plotArea>
    <c:legend>
      <c:legendPos val="r"/>
      <c:layout>
        <c:manualLayout>
          <c:xMode val="edge"/>
          <c:yMode val="edge"/>
          <c:x val="0.72865228261238002"/>
          <c:y val="0.32689757597049401"/>
          <c:w val="0.26993624478269151"/>
          <c:h val="0.3607000829323112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34E75CA9-D3DC-4CC4-B26F-4572B05774CA}" type="datetimeFigureOut">
              <a:rPr lang="en-US" b="1" smtClean="0">
                <a:latin typeface="Suisse Int'l Bold" panose="020B0804000000000000" pitchFamily="34" charset="77"/>
              </a:rPr>
              <a:t>9/1/2021</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b="1" i="0">
                <a:latin typeface="Suisse Int'l Bold" panose="020B0804000000000000" pitchFamily="34" charset="77"/>
              </a:defRPr>
            </a:lvl1pPr>
          </a:lstStyle>
          <a:p>
            <a:fld id="{03A1D146-B4E0-1741-B9EE-9789392EFCC4}" type="datetimeFigureOut">
              <a:rPr lang="en-US" smtClean="0"/>
              <a:pPr/>
              <a:t>9/1/2021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Author et al., </a:t>
            </a:r>
            <a:r>
              <a:rPr lang="en-US" sz="800" b="0" i="1">
                <a:latin typeface="Arial" panose="020B0604020202020204" pitchFamily="34" charset="0"/>
                <a:cs typeface="Arial" panose="020B0604020202020204" pitchFamily="34" charset="0"/>
              </a:rPr>
              <a:t>Brief Title </a:t>
            </a:r>
            <a:r>
              <a:rPr lang="en-US" sz="800" b="0" i="0">
                <a:latin typeface="Arial" panose="020B0604020202020204" pitchFamily="34" charset="0"/>
                <a:cs typeface="Arial" panose="020B0604020202020204" pitchFamily="34" charset="0"/>
              </a:rPr>
              <a:t>(Commonwealth Fund, Month YEAR).</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044416"/>
            <a:ext cx="8961120" cy="4566330"/>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79C7EFF-D09A-4161-BFB4-B42A6E54D48F}"/>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12" name="Text Placeholder 9">
            <a:extLst>
              <a:ext uri="{FF2B5EF4-FFF2-40B4-BE49-F238E27FC236}">
                <a16:creationId xmlns:a16="http://schemas.microsoft.com/office/drawing/2014/main" id="{1C004526-1007-49C2-9824-12940F75C1CA}"/>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cxnSp>
        <p:nvCxnSpPr>
          <p:cNvPr id="14" name="Straight Connector 13">
            <a:extLst>
              <a:ext uri="{FF2B5EF4-FFF2-40B4-BE49-F238E27FC236}">
                <a16:creationId xmlns:a16="http://schemas.microsoft.com/office/drawing/2014/main" id="{740FB176-C769-4432-B750-3AE328D15EDB}"/>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B27A50AA-549E-4F86-B14D-8007B3A326B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17" name="Title 3">
            <a:extLst>
              <a:ext uri="{FF2B5EF4-FFF2-40B4-BE49-F238E27FC236}">
                <a16:creationId xmlns:a16="http://schemas.microsoft.com/office/drawing/2014/main" id="{AE8678A9-6113-430C-9908-CDB9CD27248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dirty="0"/>
              <a:t>Click to edit Master title style</a:t>
            </a:r>
          </a:p>
        </p:txBody>
      </p:sp>
      <p:sp>
        <p:nvSpPr>
          <p:cNvPr id="18" name="TextBox 17">
            <a:extLst>
              <a:ext uri="{FF2B5EF4-FFF2-40B4-BE49-F238E27FC236}">
                <a16:creationId xmlns:a16="http://schemas.microsoft.com/office/drawing/2014/main" id="{8987701C-C60B-4553-BF45-CF97E19CEF30}"/>
              </a:ext>
            </a:extLst>
          </p:cNvPr>
          <p:cNvSpPr txBox="1"/>
          <p:nvPr userDrawn="1"/>
        </p:nvSpPr>
        <p:spPr>
          <a:xfrm>
            <a:off x="2059536" y="6467713"/>
            <a:ext cx="7012964" cy="246221"/>
          </a:xfrm>
          <a:prstGeom prst="rect">
            <a:avLst/>
          </a:prstGeom>
          <a:noFill/>
        </p:spPr>
        <p:txBody>
          <a:bodyPr wrap="square" lIns="0" tIns="0" rIns="0" bIns="0" rtlCol="0" anchor="ctr" anchorCtr="0">
            <a:spAutoFit/>
          </a:bodyPr>
          <a:lstStyle/>
          <a:p>
            <a:r>
              <a:rPr lang="en-US" sz="800" b="0" i="0" spc="0" dirty="0">
                <a:solidFill>
                  <a:schemeClr val="tx1"/>
                </a:solidFill>
                <a:latin typeface="Arial" panose="020B0604020202020204" pitchFamily="34" charset="0"/>
                <a:cs typeface="Arial" panose="020B0604020202020204" pitchFamily="34" charset="0"/>
              </a:rPr>
              <a:t>Source: Reginald D. Williams II et al., </a:t>
            </a:r>
            <a:r>
              <a:rPr lang="en-US" sz="800" b="0" i="1" spc="0" dirty="0">
                <a:solidFill>
                  <a:schemeClr val="tx1"/>
                </a:solidFill>
                <a:latin typeface="Arial" panose="020B0604020202020204" pitchFamily="34" charset="0"/>
                <a:cs typeface="Arial" panose="020B0604020202020204" pitchFamily="34" charset="0"/>
              </a:rPr>
              <a:t>The Impact of COVID-19 on Older Adults: Findings from the 2021 International Health Policy Survey of Older Adults</a:t>
            </a:r>
            <a:r>
              <a:rPr lang="en-US" sz="800" b="0" i="0" spc="0" dirty="0">
                <a:solidFill>
                  <a:schemeClr val="tx1"/>
                </a:solidFill>
                <a:latin typeface="Arial" panose="020B0604020202020204" pitchFamily="34" charset="0"/>
                <a:cs typeface="Arial" panose="020B0604020202020204" pitchFamily="34" charset="0"/>
              </a:rPr>
              <a:t> (Commonwealth Fund, Sept. 2021).</a:t>
            </a:r>
          </a:p>
        </p:txBody>
      </p:sp>
    </p:spTree>
    <p:extLst>
      <p:ext uri="{BB962C8B-B14F-4D97-AF65-F5344CB8AC3E}">
        <p14:creationId xmlns:p14="http://schemas.microsoft.com/office/powerpoint/2010/main" val="11208979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5"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4B5AC312-B5B8-4237-B750-7261AC0E24C9}"/>
              </a:ext>
            </a:extLst>
          </p:cNvPr>
          <p:cNvGraphicFramePr>
            <a:graphicFrameLocks noGrp="1"/>
          </p:cNvGraphicFramePr>
          <p:nvPr>
            <p:ph type="chart" sz="quarter" idx="4294967295"/>
            <p:extLst>
              <p:ext uri="{D42A27DB-BD31-4B8C-83A1-F6EECF244321}">
                <p14:modId xmlns:p14="http://schemas.microsoft.com/office/powerpoint/2010/main" val="154817807"/>
              </p:ext>
            </p:extLst>
          </p:nvPr>
        </p:nvGraphicFramePr>
        <p:xfrm>
          <a:off x="73152" y="1602296"/>
          <a:ext cx="8997695" cy="4182389"/>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8">
            <a:extLst>
              <a:ext uri="{FF2B5EF4-FFF2-40B4-BE49-F238E27FC236}">
                <a16:creationId xmlns:a16="http://schemas.microsoft.com/office/drawing/2014/main" id="{E9B370EF-04BA-4EF6-A205-45F7C9686775}"/>
              </a:ext>
            </a:extLst>
          </p:cNvPr>
          <p:cNvSpPr>
            <a:spLocks noGrp="1"/>
          </p:cNvSpPr>
          <p:nvPr>
            <p:ph type="body" sz="quarter" idx="4294967295"/>
          </p:nvPr>
        </p:nvSpPr>
        <p:spPr>
          <a:xfrm>
            <a:off x="73152" y="5696712"/>
            <a:ext cx="8997696" cy="493776"/>
          </a:xfrm>
        </p:spPr>
        <p:txBody>
          <a:bodyPr anchor="b" anchorCtr="0">
            <a:normAutofit/>
          </a:bodyPr>
          <a:lstStyle/>
          <a:p>
            <a:pPr marL="0" indent="0">
              <a:lnSpc>
                <a:spcPct val="90000"/>
              </a:lnSpc>
              <a:spcBef>
                <a:spcPts val="0"/>
              </a:spcBef>
              <a:spcAft>
                <a:spcPts val="600"/>
              </a:spcAft>
              <a:buNone/>
            </a:pPr>
            <a:r>
              <a:rPr lang="en-US" sz="800" dirty="0">
                <a:latin typeface="+mn-lt"/>
              </a:rPr>
              <a:t>Notes: Differences between US and all other surveyed countries except AUS were statistically significant at the p &lt; 0.05 level. Within US, differences between white respondents and both Black and Latino/Hispanic respondents were statistically significant at the p &lt; 0.05 level.</a:t>
            </a:r>
          </a:p>
          <a:p>
            <a:pPr marL="0" indent="0">
              <a:lnSpc>
                <a:spcPct val="90000"/>
              </a:lnSpc>
              <a:spcBef>
                <a:spcPts val="0"/>
              </a:spcBef>
              <a:spcAft>
                <a:spcPts val="600"/>
              </a:spcAft>
              <a:buNone/>
            </a:pPr>
            <a:r>
              <a:rPr lang="en-US" sz="800" dirty="0">
                <a:latin typeface="+mn-lt"/>
              </a:rPr>
              <a:t>Data: 2021 Commonwealth Fund International Health Policy Survey of Older Adults.</a:t>
            </a:r>
            <a:endParaRPr lang="en-US" sz="800" dirty="0">
              <a:highlight>
                <a:srgbClr val="FFFF00"/>
              </a:highlight>
              <a:latin typeface="+mn-lt"/>
            </a:endParaRPr>
          </a:p>
        </p:txBody>
      </p:sp>
      <p:sp>
        <p:nvSpPr>
          <p:cNvPr id="6" name="Title 5">
            <a:extLst>
              <a:ext uri="{FF2B5EF4-FFF2-40B4-BE49-F238E27FC236}">
                <a16:creationId xmlns:a16="http://schemas.microsoft.com/office/drawing/2014/main" id="{326001AA-3CF5-4A67-B779-AEE94B8DD79E}"/>
              </a:ext>
            </a:extLst>
          </p:cNvPr>
          <p:cNvSpPr>
            <a:spLocks noGrp="1"/>
          </p:cNvSpPr>
          <p:nvPr>
            <p:ph type="ctrTitle"/>
          </p:nvPr>
        </p:nvSpPr>
        <p:spPr>
          <a:xfrm>
            <a:off x="73152" y="73152"/>
            <a:ext cx="8997696" cy="689405"/>
          </a:xfrm>
        </p:spPr>
        <p:txBody>
          <a:bodyPr>
            <a:noAutofit/>
          </a:bodyPr>
          <a:lstStyle/>
          <a:p>
            <a:r>
              <a:rPr lang="en-US" sz="1800" b="0" dirty="0">
                <a:latin typeface="Georgia" panose="02040502050405020303" pitchFamily="18" charset="0"/>
              </a:rPr>
              <a:t>Older adults in the U.S. were the most likely to experience economic difficulties related to the pandemic.</a:t>
            </a:r>
          </a:p>
        </p:txBody>
      </p:sp>
      <p:sp>
        <p:nvSpPr>
          <p:cNvPr id="5" name="TextBox 4">
            <a:extLst>
              <a:ext uri="{FF2B5EF4-FFF2-40B4-BE49-F238E27FC236}">
                <a16:creationId xmlns:a16="http://schemas.microsoft.com/office/drawing/2014/main" id="{4A9405F5-0BE3-44E0-BB90-265E1DB8C956}"/>
              </a:ext>
            </a:extLst>
          </p:cNvPr>
          <p:cNvSpPr txBox="1"/>
          <p:nvPr/>
        </p:nvSpPr>
        <p:spPr>
          <a:xfrm>
            <a:off x="73152" y="932688"/>
            <a:ext cx="8997696" cy="369332"/>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 of adults age 65+ who reported either using up all or most of their savings or losing job/source of income </a:t>
            </a:r>
            <a:br>
              <a:rPr lang="en-US" sz="1200" i="1" dirty="0">
                <a:latin typeface="Arial" panose="020B0604020202020204" pitchFamily="34" charset="0"/>
              </a:rPr>
            </a:br>
            <a:r>
              <a:rPr lang="en-US" sz="1200" i="1" dirty="0">
                <a:latin typeface="Arial" panose="020B0604020202020204" pitchFamily="34" charset="0"/>
              </a:rPr>
              <a:t>because of the coronavirus pandemic</a:t>
            </a:r>
          </a:p>
        </p:txBody>
      </p:sp>
    </p:spTree>
    <p:extLst>
      <p:ext uri="{BB962C8B-B14F-4D97-AF65-F5344CB8AC3E}">
        <p14:creationId xmlns:p14="http://schemas.microsoft.com/office/powerpoint/2010/main" val="3838705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4B5AC312-B5B8-4237-B750-7261AC0E24C9}"/>
              </a:ext>
            </a:extLst>
          </p:cNvPr>
          <p:cNvGraphicFramePr>
            <a:graphicFrameLocks noGrp="1"/>
          </p:cNvGraphicFramePr>
          <p:nvPr>
            <p:ph type="chart" sz="quarter" idx="4294967295"/>
            <p:extLst>
              <p:ext uri="{D42A27DB-BD31-4B8C-83A1-F6EECF244321}">
                <p14:modId xmlns:p14="http://schemas.microsoft.com/office/powerpoint/2010/main" val="506733484"/>
              </p:ext>
            </p:extLst>
          </p:nvPr>
        </p:nvGraphicFramePr>
        <p:xfrm>
          <a:off x="73152" y="1549965"/>
          <a:ext cx="8997695" cy="3969991"/>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8">
            <a:extLst>
              <a:ext uri="{FF2B5EF4-FFF2-40B4-BE49-F238E27FC236}">
                <a16:creationId xmlns:a16="http://schemas.microsoft.com/office/drawing/2014/main" id="{E9B370EF-04BA-4EF6-A205-45F7C9686775}"/>
              </a:ext>
            </a:extLst>
          </p:cNvPr>
          <p:cNvSpPr>
            <a:spLocks noGrp="1"/>
          </p:cNvSpPr>
          <p:nvPr>
            <p:ph type="body" sz="quarter" idx="4294967295"/>
          </p:nvPr>
        </p:nvSpPr>
        <p:spPr>
          <a:xfrm>
            <a:off x="73152" y="5696712"/>
            <a:ext cx="8997696" cy="493776"/>
          </a:xfrm>
        </p:spPr>
        <p:txBody>
          <a:bodyPr anchor="b" anchorCtr="0">
            <a:noAutofit/>
          </a:bodyPr>
          <a:lstStyle/>
          <a:p>
            <a:pPr marL="0" indent="0">
              <a:lnSpc>
                <a:spcPct val="90000"/>
              </a:lnSpc>
              <a:spcBef>
                <a:spcPts val="0"/>
              </a:spcBef>
              <a:spcAft>
                <a:spcPts val="600"/>
              </a:spcAft>
              <a:buNone/>
            </a:pPr>
            <a:r>
              <a:rPr lang="en-US" sz="800" dirty="0">
                <a:latin typeface="+mn-lt"/>
              </a:rPr>
              <a:t>Notes: Respondents reported ever being told by a doctor they had at least two of the following conditions: hypertension or high blood pressure; heart disease, including heart attack; diabetes; asthma or chronic lung disease such as chronic bronchitis, emphysema, or COPD; depression, anxiety, or other mental health conditions; cancer; joint pain or arthritis; stroke. Differences between US and all other surveyed countries except CAN, NETH, and UK were statistically significant at the p &lt; 0.05 level.</a:t>
            </a:r>
          </a:p>
          <a:p>
            <a:pPr marL="0" indent="0">
              <a:lnSpc>
                <a:spcPct val="90000"/>
              </a:lnSpc>
              <a:spcBef>
                <a:spcPts val="0"/>
              </a:spcBef>
              <a:spcAft>
                <a:spcPts val="600"/>
              </a:spcAft>
              <a:buNone/>
            </a:pPr>
            <a:r>
              <a:rPr lang="en-US" sz="800" dirty="0">
                <a:latin typeface="+mn-lt"/>
              </a:rPr>
              <a:t>Data: 2021 Commonwealth Fund International Health Policy Survey of Older Adults.</a:t>
            </a:r>
            <a:endParaRPr lang="en-US" sz="800" dirty="0">
              <a:highlight>
                <a:srgbClr val="FFFF00"/>
              </a:highlight>
              <a:latin typeface="+mn-lt"/>
            </a:endParaRPr>
          </a:p>
        </p:txBody>
      </p:sp>
      <p:sp>
        <p:nvSpPr>
          <p:cNvPr id="6" name="Title 5">
            <a:extLst>
              <a:ext uri="{FF2B5EF4-FFF2-40B4-BE49-F238E27FC236}">
                <a16:creationId xmlns:a16="http://schemas.microsoft.com/office/drawing/2014/main" id="{326001AA-3CF5-4A67-B779-AEE94B8DD79E}"/>
              </a:ext>
            </a:extLst>
          </p:cNvPr>
          <p:cNvSpPr>
            <a:spLocks noGrp="1"/>
          </p:cNvSpPr>
          <p:nvPr>
            <p:ph type="ctrTitle"/>
          </p:nvPr>
        </p:nvSpPr>
        <p:spPr>
          <a:xfrm>
            <a:off x="73152" y="73152"/>
            <a:ext cx="8997696" cy="685800"/>
          </a:xfrm>
        </p:spPr>
        <p:txBody>
          <a:bodyPr>
            <a:noAutofit/>
          </a:bodyPr>
          <a:lstStyle/>
          <a:p>
            <a:r>
              <a:rPr lang="en-US" dirty="0"/>
              <a:t>Among older adults with multiple chronic conditions, those in the U.S. were among the most likely to have appointments cancelled or postponed because of the pandemic.</a:t>
            </a:r>
          </a:p>
        </p:txBody>
      </p:sp>
      <p:sp>
        <p:nvSpPr>
          <p:cNvPr id="5" name="TextBox 4">
            <a:extLst>
              <a:ext uri="{FF2B5EF4-FFF2-40B4-BE49-F238E27FC236}">
                <a16:creationId xmlns:a16="http://schemas.microsoft.com/office/drawing/2014/main" id="{D0501DF8-55E5-4A21-BE80-2C2525367781}"/>
              </a:ext>
            </a:extLst>
          </p:cNvPr>
          <p:cNvSpPr txBox="1"/>
          <p:nvPr/>
        </p:nvSpPr>
        <p:spPr>
          <a:xfrm>
            <a:off x="73152" y="932688"/>
            <a:ext cx="7835478" cy="369332"/>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 of adults age 65+ with two or more chronic conditions who reported they had an appointment with a doctor </a:t>
            </a:r>
            <a:br>
              <a:rPr lang="en-US" sz="1200" i="1" dirty="0">
                <a:latin typeface="Arial" panose="020B0604020202020204" pitchFamily="34" charset="0"/>
              </a:rPr>
            </a:br>
            <a:r>
              <a:rPr lang="en-US" sz="1200" i="1" dirty="0">
                <a:latin typeface="Arial" panose="020B0604020202020204" pitchFamily="34" charset="0"/>
              </a:rPr>
              <a:t>or other health care professional cancelled or postponed because of the coronavirus pandemic</a:t>
            </a:r>
          </a:p>
        </p:txBody>
      </p:sp>
    </p:spTree>
    <p:extLst>
      <p:ext uri="{BB962C8B-B14F-4D97-AF65-F5344CB8AC3E}">
        <p14:creationId xmlns:p14="http://schemas.microsoft.com/office/powerpoint/2010/main" val="2162275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4B5AC312-B5B8-4237-B750-7261AC0E24C9}"/>
              </a:ext>
            </a:extLst>
          </p:cNvPr>
          <p:cNvGraphicFramePr>
            <a:graphicFrameLocks noGrp="1"/>
          </p:cNvGraphicFramePr>
          <p:nvPr>
            <p:ph type="chart" sz="quarter" idx="4294967295"/>
            <p:extLst>
              <p:ext uri="{D42A27DB-BD31-4B8C-83A1-F6EECF244321}">
                <p14:modId xmlns:p14="http://schemas.microsoft.com/office/powerpoint/2010/main" val="2648006357"/>
              </p:ext>
            </p:extLst>
          </p:nvPr>
        </p:nvGraphicFramePr>
        <p:xfrm>
          <a:off x="73152" y="1700214"/>
          <a:ext cx="8997695" cy="3777797"/>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8">
            <a:extLst>
              <a:ext uri="{FF2B5EF4-FFF2-40B4-BE49-F238E27FC236}">
                <a16:creationId xmlns:a16="http://schemas.microsoft.com/office/drawing/2014/main" id="{E9B370EF-04BA-4EF6-A205-45F7C9686775}"/>
              </a:ext>
            </a:extLst>
          </p:cNvPr>
          <p:cNvSpPr>
            <a:spLocks noGrp="1"/>
          </p:cNvSpPr>
          <p:nvPr>
            <p:ph type="body" sz="quarter" idx="4294967295"/>
          </p:nvPr>
        </p:nvSpPr>
        <p:spPr>
          <a:xfrm>
            <a:off x="73152" y="5696712"/>
            <a:ext cx="8997696" cy="493776"/>
          </a:xfrm>
        </p:spPr>
        <p:txBody>
          <a:bodyPr anchor="b" anchorCtr="0">
            <a:normAutofit/>
          </a:bodyPr>
          <a:lstStyle/>
          <a:p>
            <a:pPr marL="0" indent="0">
              <a:lnSpc>
                <a:spcPct val="90000"/>
              </a:lnSpc>
              <a:spcBef>
                <a:spcPts val="0"/>
              </a:spcBef>
              <a:spcAft>
                <a:spcPts val="600"/>
              </a:spcAft>
              <a:buNone/>
            </a:pPr>
            <a:r>
              <a:rPr lang="en-US" sz="800" dirty="0">
                <a:latin typeface="+mn-lt"/>
              </a:rPr>
              <a:t>Notes: Instrumental activities of daily living include housework, preparing meals, managing daily medications, or shopping. NZ and NOR excluded because n &lt; 100. Differences between US and GER, NETH, and SWIZ were statistically significant at the p &lt; 0.05 level.</a:t>
            </a:r>
          </a:p>
          <a:p>
            <a:pPr marL="0" indent="0">
              <a:lnSpc>
                <a:spcPct val="90000"/>
              </a:lnSpc>
              <a:spcBef>
                <a:spcPts val="0"/>
              </a:spcBef>
              <a:spcAft>
                <a:spcPts val="600"/>
              </a:spcAft>
              <a:buNone/>
            </a:pPr>
            <a:r>
              <a:rPr lang="en-US" sz="800" dirty="0">
                <a:latin typeface="+mn-lt"/>
              </a:rPr>
              <a:t>Data: 2021 Commonwealth Fund International Health Policy Survey of Older Adults.</a:t>
            </a:r>
            <a:endParaRPr lang="en-US" sz="800" dirty="0">
              <a:highlight>
                <a:srgbClr val="FFFF00"/>
              </a:highlight>
              <a:latin typeface="+mn-lt"/>
            </a:endParaRPr>
          </a:p>
        </p:txBody>
      </p:sp>
      <p:sp>
        <p:nvSpPr>
          <p:cNvPr id="6" name="Title 5">
            <a:extLst>
              <a:ext uri="{FF2B5EF4-FFF2-40B4-BE49-F238E27FC236}">
                <a16:creationId xmlns:a16="http://schemas.microsoft.com/office/drawing/2014/main" id="{326001AA-3CF5-4A67-B779-AEE94B8DD79E}"/>
              </a:ext>
            </a:extLst>
          </p:cNvPr>
          <p:cNvSpPr>
            <a:spLocks noGrp="1"/>
          </p:cNvSpPr>
          <p:nvPr>
            <p:ph type="ctrTitle"/>
          </p:nvPr>
        </p:nvSpPr>
        <p:spPr>
          <a:xfrm>
            <a:off x="73152" y="73152"/>
            <a:ext cx="8997696" cy="685800"/>
          </a:xfrm>
        </p:spPr>
        <p:txBody>
          <a:bodyPr>
            <a:noAutofit/>
          </a:bodyPr>
          <a:lstStyle/>
          <a:p>
            <a:r>
              <a:rPr lang="en-US" sz="1600" dirty="0"/>
              <a:t>Among older adults needing help with daily activities, those in Canada, the U.K., the U.S., and Australia were the most likely to say they did not receive needed help because services were cancelled or very limited during the pandemic.</a:t>
            </a:r>
          </a:p>
        </p:txBody>
      </p:sp>
      <p:sp>
        <p:nvSpPr>
          <p:cNvPr id="5" name="TextBox 4">
            <a:extLst>
              <a:ext uri="{FF2B5EF4-FFF2-40B4-BE49-F238E27FC236}">
                <a16:creationId xmlns:a16="http://schemas.microsoft.com/office/drawing/2014/main" id="{E03AE6E4-497E-4B35-B561-ABB691CB090B}"/>
              </a:ext>
            </a:extLst>
          </p:cNvPr>
          <p:cNvSpPr txBox="1"/>
          <p:nvPr/>
        </p:nvSpPr>
        <p:spPr>
          <a:xfrm>
            <a:off x="73152" y="932688"/>
            <a:ext cx="8420575" cy="369332"/>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 of adults age 65+ who reported needing help with instrumental activities of daily living who said they did not receive </a:t>
            </a:r>
            <a:br>
              <a:rPr lang="en-US" sz="1200" i="1" dirty="0">
                <a:latin typeface="Arial" panose="020B0604020202020204" pitchFamily="34" charset="0"/>
              </a:rPr>
            </a:br>
            <a:r>
              <a:rPr lang="en-US" sz="1200" i="1" dirty="0">
                <a:latin typeface="Arial" panose="020B0604020202020204" pitchFamily="34" charset="0"/>
              </a:rPr>
              <a:t>needed help during the past year because services were cancelled or very limited due to the coronavirus pandemic</a:t>
            </a:r>
          </a:p>
        </p:txBody>
      </p:sp>
    </p:spTree>
    <p:extLst>
      <p:ext uri="{BB962C8B-B14F-4D97-AF65-F5344CB8AC3E}">
        <p14:creationId xmlns:p14="http://schemas.microsoft.com/office/powerpoint/2010/main" val="909869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4B5AC312-B5B8-4237-B750-7261AC0E24C9}"/>
              </a:ext>
            </a:extLst>
          </p:cNvPr>
          <p:cNvGraphicFramePr>
            <a:graphicFrameLocks noGrp="1"/>
          </p:cNvGraphicFramePr>
          <p:nvPr>
            <p:ph type="chart" sz="quarter" idx="4294967295"/>
            <p:extLst>
              <p:ext uri="{D42A27DB-BD31-4B8C-83A1-F6EECF244321}">
                <p14:modId xmlns:p14="http://schemas.microsoft.com/office/powerpoint/2010/main" val="1456476384"/>
              </p:ext>
            </p:extLst>
          </p:nvPr>
        </p:nvGraphicFramePr>
        <p:xfrm>
          <a:off x="73152" y="1105719"/>
          <a:ext cx="8997695" cy="4380681"/>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8">
            <a:extLst>
              <a:ext uri="{FF2B5EF4-FFF2-40B4-BE49-F238E27FC236}">
                <a16:creationId xmlns:a16="http://schemas.microsoft.com/office/drawing/2014/main" id="{E9B370EF-04BA-4EF6-A205-45F7C9686775}"/>
              </a:ext>
            </a:extLst>
          </p:cNvPr>
          <p:cNvSpPr>
            <a:spLocks noGrp="1"/>
          </p:cNvSpPr>
          <p:nvPr>
            <p:ph type="body" sz="quarter" idx="4294967295"/>
          </p:nvPr>
        </p:nvSpPr>
        <p:spPr>
          <a:xfrm>
            <a:off x="73152" y="5486400"/>
            <a:ext cx="8997696" cy="704088"/>
          </a:xfrm>
        </p:spPr>
        <p:txBody>
          <a:bodyPr anchor="b" anchorCtr="0">
            <a:noAutofit/>
          </a:bodyPr>
          <a:lstStyle/>
          <a:p>
            <a:pPr marL="0" indent="0">
              <a:lnSpc>
                <a:spcPct val="90000"/>
              </a:lnSpc>
              <a:spcBef>
                <a:spcPts val="0"/>
              </a:spcBef>
              <a:spcAft>
                <a:spcPts val="600"/>
              </a:spcAft>
              <a:buNone/>
            </a:pPr>
            <a:r>
              <a:rPr lang="en-US" sz="800" dirty="0">
                <a:latin typeface="+mn-lt"/>
              </a:rPr>
              <a:t>Notes: “Not sure” and “Already had the coronavirus” responses not shown. Differences between US and all other surveyed countries except CAN, FRA, and NETH for “yes, have received vaccine” </a:t>
            </a:r>
            <a:br>
              <a:rPr lang="en-US" sz="800" dirty="0">
                <a:latin typeface="+mn-lt"/>
              </a:rPr>
            </a:br>
            <a:r>
              <a:rPr lang="en-US" sz="800" dirty="0">
                <a:latin typeface="+mn-lt"/>
              </a:rPr>
              <a:t>were statistically significant at the p &lt; 0.05 level. Differences between US and all other surveyed countries for “have not received vaccine and do plan to get vaccinated” were statistically significant at the </a:t>
            </a:r>
            <a:br>
              <a:rPr lang="en-US" sz="800" dirty="0">
                <a:latin typeface="+mn-lt"/>
              </a:rPr>
            </a:br>
            <a:r>
              <a:rPr lang="en-US" sz="800" dirty="0">
                <a:latin typeface="+mn-lt"/>
              </a:rPr>
              <a:t>p &lt; 0.05 level. Differences between US and all other surveyed countries except AUS, NZ, and SWIZ for “have not received vaccine and do not plan to get vaccinated” were statistically significant at the </a:t>
            </a:r>
            <a:br>
              <a:rPr lang="en-US" sz="800" dirty="0">
                <a:latin typeface="+mn-lt"/>
              </a:rPr>
            </a:br>
            <a:r>
              <a:rPr lang="en-US" sz="800" dirty="0">
                <a:latin typeface="+mn-lt"/>
              </a:rPr>
              <a:t>p &lt; 0.05 level.</a:t>
            </a:r>
          </a:p>
          <a:p>
            <a:pPr marL="0" indent="0">
              <a:lnSpc>
                <a:spcPct val="90000"/>
              </a:lnSpc>
              <a:spcBef>
                <a:spcPts val="0"/>
              </a:spcBef>
              <a:spcAft>
                <a:spcPts val="600"/>
              </a:spcAft>
              <a:buNone/>
            </a:pPr>
            <a:r>
              <a:rPr lang="en-US" sz="800" dirty="0">
                <a:latin typeface="+mn-lt"/>
              </a:rPr>
              <a:t>Data: 2021 Commonwealth Fund International Health Policy Survey of Older Adults.</a:t>
            </a:r>
            <a:endParaRPr lang="en-US" sz="800" dirty="0">
              <a:highlight>
                <a:srgbClr val="FFFF00"/>
              </a:highlight>
              <a:latin typeface="+mn-lt"/>
            </a:endParaRPr>
          </a:p>
        </p:txBody>
      </p:sp>
      <p:sp>
        <p:nvSpPr>
          <p:cNvPr id="6" name="Title 5">
            <a:extLst>
              <a:ext uri="{FF2B5EF4-FFF2-40B4-BE49-F238E27FC236}">
                <a16:creationId xmlns:a16="http://schemas.microsoft.com/office/drawing/2014/main" id="{326001AA-3CF5-4A67-B779-AEE94B8DD79E}"/>
              </a:ext>
            </a:extLst>
          </p:cNvPr>
          <p:cNvSpPr>
            <a:spLocks noGrp="1"/>
          </p:cNvSpPr>
          <p:nvPr>
            <p:ph type="ctrTitle"/>
          </p:nvPr>
        </p:nvSpPr>
        <p:spPr>
          <a:xfrm>
            <a:off x="73152" y="73152"/>
            <a:ext cx="8997696" cy="685800"/>
          </a:xfrm>
        </p:spPr>
        <p:txBody>
          <a:bodyPr>
            <a:normAutofit/>
          </a:bodyPr>
          <a:lstStyle/>
          <a:p>
            <a:r>
              <a:rPr lang="en-US" dirty="0"/>
              <a:t>COVID-19 vaccination rates for older adults are high where vaccines are available.</a:t>
            </a:r>
          </a:p>
        </p:txBody>
      </p:sp>
      <p:sp>
        <p:nvSpPr>
          <p:cNvPr id="5" name="TextBox 4">
            <a:extLst>
              <a:ext uri="{FF2B5EF4-FFF2-40B4-BE49-F238E27FC236}">
                <a16:creationId xmlns:a16="http://schemas.microsoft.com/office/drawing/2014/main" id="{6E5BF36C-F3A7-453F-B4A4-7BB1805EF2E7}"/>
              </a:ext>
            </a:extLst>
          </p:cNvPr>
          <p:cNvSpPr txBox="1"/>
          <p:nvPr/>
        </p:nvSpPr>
        <p:spPr>
          <a:xfrm>
            <a:off x="73152" y="932688"/>
            <a:ext cx="1753685"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 of adults age 65+</a:t>
            </a:r>
          </a:p>
        </p:txBody>
      </p:sp>
    </p:spTree>
    <p:extLst>
      <p:ext uri="{BB962C8B-B14F-4D97-AF65-F5344CB8AC3E}">
        <p14:creationId xmlns:p14="http://schemas.microsoft.com/office/powerpoint/2010/main" val="200958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E9B370EF-04BA-4EF6-A205-45F7C9686775}"/>
              </a:ext>
            </a:extLst>
          </p:cNvPr>
          <p:cNvSpPr>
            <a:spLocks noGrp="1"/>
          </p:cNvSpPr>
          <p:nvPr>
            <p:ph type="body" sz="quarter" idx="4294967295"/>
          </p:nvPr>
        </p:nvSpPr>
        <p:spPr>
          <a:xfrm>
            <a:off x="73152" y="5696712"/>
            <a:ext cx="8997696" cy="493776"/>
          </a:xfrm>
        </p:spPr>
        <p:txBody>
          <a:bodyPr anchor="b" anchorCtr="0">
            <a:noAutofit/>
          </a:bodyPr>
          <a:lstStyle/>
          <a:p>
            <a:pPr marL="0" indent="0">
              <a:lnSpc>
                <a:spcPct val="90000"/>
              </a:lnSpc>
              <a:spcBef>
                <a:spcPts val="0"/>
              </a:spcBef>
              <a:spcAft>
                <a:spcPts val="600"/>
              </a:spcAft>
              <a:buNone/>
            </a:pPr>
            <a:r>
              <a:rPr lang="en-US" sz="800" dirty="0">
                <a:latin typeface="+mn-lt"/>
              </a:rPr>
              <a:t>Notes: AUS, GER, NETH, NZ, NOR, and UK excluded because n &lt; 100. * Indicates country’s result on specific response is statistically different from the U.S. at the p &lt; 0.05 level. </a:t>
            </a:r>
          </a:p>
          <a:p>
            <a:pPr marL="0" indent="0">
              <a:lnSpc>
                <a:spcPct val="90000"/>
              </a:lnSpc>
              <a:spcBef>
                <a:spcPts val="0"/>
              </a:spcBef>
              <a:spcAft>
                <a:spcPts val="600"/>
              </a:spcAft>
              <a:buNone/>
            </a:pPr>
            <a:r>
              <a:rPr lang="en-US" sz="800" dirty="0">
                <a:latin typeface="+mn-lt"/>
              </a:rPr>
              <a:t>Data: 2021 Commonwealth Fund International Health Policy Survey of Older Adults.</a:t>
            </a:r>
            <a:endParaRPr lang="en-US" sz="800" dirty="0">
              <a:highlight>
                <a:srgbClr val="FFFF00"/>
              </a:highlight>
              <a:latin typeface="+mn-lt"/>
            </a:endParaRPr>
          </a:p>
        </p:txBody>
      </p:sp>
      <p:sp>
        <p:nvSpPr>
          <p:cNvPr id="6" name="Title 5">
            <a:extLst>
              <a:ext uri="{FF2B5EF4-FFF2-40B4-BE49-F238E27FC236}">
                <a16:creationId xmlns:a16="http://schemas.microsoft.com/office/drawing/2014/main" id="{326001AA-3CF5-4A67-B779-AEE94B8DD79E}"/>
              </a:ext>
            </a:extLst>
          </p:cNvPr>
          <p:cNvSpPr>
            <a:spLocks noGrp="1"/>
          </p:cNvSpPr>
          <p:nvPr>
            <p:ph type="ctrTitle"/>
          </p:nvPr>
        </p:nvSpPr>
        <p:spPr>
          <a:xfrm>
            <a:off x="73152" y="52896"/>
            <a:ext cx="8997696" cy="685800"/>
          </a:xfrm>
        </p:spPr>
        <p:txBody>
          <a:bodyPr>
            <a:normAutofit/>
          </a:bodyPr>
          <a:lstStyle/>
          <a:p>
            <a:r>
              <a:rPr lang="en-US" dirty="0"/>
              <a:t>Lack of trust in the government and concerns about side effects were the reasons most cited by older Americans who did not plan to get vaccinated.</a:t>
            </a:r>
          </a:p>
        </p:txBody>
      </p:sp>
      <p:graphicFrame>
        <p:nvGraphicFramePr>
          <p:cNvPr id="8" name="Table 9">
            <a:extLst>
              <a:ext uri="{FF2B5EF4-FFF2-40B4-BE49-F238E27FC236}">
                <a16:creationId xmlns:a16="http://schemas.microsoft.com/office/drawing/2014/main" id="{F1562E48-B122-4DCB-A706-8661BE25F0DF}"/>
              </a:ext>
            </a:extLst>
          </p:cNvPr>
          <p:cNvGraphicFramePr>
            <a:graphicFrameLocks noGrp="1"/>
          </p:cNvGraphicFramePr>
          <p:nvPr>
            <p:extLst>
              <p:ext uri="{D42A27DB-BD31-4B8C-83A1-F6EECF244321}">
                <p14:modId xmlns:p14="http://schemas.microsoft.com/office/powerpoint/2010/main" val="610671960"/>
              </p:ext>
            </p:extLst>
          </p:nvPr>
        </p:nvGraphicFramePr>
        <p:xfrm>
          <a:off x="73152" y="1018309"/>
          <a:ext cx="8997698" cy="4364181"/>
        </p:xfrm>
        <a:graphic>
          <a:graphicData uri="http://schemas.openxmlformats.org/drawingml/2006/table">
            <a:tbl>
              <a:tblPr firstRow="1" bandRow="1">
                <a:tableStyleId>{5C22544A-7EE6-4342-B048-85BDC9FD1C3A}</a:tableStyleId>
              </a:tblPr>
              <a:tblGrid>
                <a:gridCol w="4780263">
                  <a:extLst>
                    <a:ext uri="{9D8B030D-6E8A-4147-A177-3AD203B41FA5}">
                      <a16:colId xmlns:a16="http://schemas.microsoft.com/office/drawing/2014/main" val="339247090"/>
                    </a:ext>
                  </a:extLst>
                </a:gridCol>
                <a:gridCol w="843487">
                  <a:extLst>
                    <a:ext uri="{9D8B030D-6E8A-4147-A177-3AD203B41FA5}">
                      <a16:colId xmlns:a16="http://schemas.microsoft.com/office/drawing/2014/main" val="1650030404"/>
                    </a:ext>
                  </a:extLst>
                </a:gridCol>
                <a:gridCol w="843487">
                  <a:extLst>
                    <a:ext uri="{9D8B030D-6E8A-4147-A177-3AD203B41FA5}">
                      <a16:colId xmlns:a16="http://schemas.microsoft.com/office/drawing/2014/main" val="553893275"/>
                    </a:ext>
                  </a:extLst>
                </a:gridCol>
                <a:gridCol w="843487">
                  <a:extLst>
                    <a:ext uri="{9D8B030D-6E8A-4147-A177-3AD203B41FA5}">
                      <a16:colId xmlns:a16="http://schemas.microsoft.com/office/drawing/2014/main" val="2832725837"/>
                    </a:ext>
                  </a:extLst>
                </a:gridCol>
                <a:gridCol w="843487">
                  <a:extLst>
                    <a:ext uri="{9D8B030D-6E8A-4147-A177-3AD203B41FA5}">
                      <a16:colId xmlns:a16="http://schemas.microsoft.com/office/drawing/2014/main" val="73062498"/>
                    </a:ext>
                  </a:extLst>
                </a:gridCol>
                <a:gridCol w="843487">
                  <a:extLst>
                    <a:ext uri="{9D8B030D-6E8A-4147-A177-3AD203B41FA5}">
                      <a16:colId xmlns:a16="http://schemas.microsoft.com/office/drawing/2014/main" val="2973822807"/>
                    </a:ext>
                  </a:extLst>
                </a:gridCol>
              </a:tblGrid>
              <a:tr h="739616">
                <a:tc>
                  <a:txBody>
                    <a:bodyPr/>
                    <a:lstStyle/>
                    <a:p>
                      <a:pPr marL="91440" marR="0" lvl="0" indent="0" algn="l" defTabSz="685784"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mn-lt"/>
                        </a:rPr>
                        <a:t>Main reason for not planning to get the coronavirus vaccine, among those who do not plan to get vaccinated when available</a:t>
                      </a:r>
                    </a:p>
                  </a:txBody>
                  <a:tcPr marL="0" marR="0" marT="0" anchor="ctr">
                    <a:solidFill>
                      <a:schemeClr val="accent1">
                        <a:alpha val="25000"/>
                      </a:schemeClr>
                    </a:solidFill>
                  </a:tcPr>
                </a:tc>
                <a:tc>
                  <a:txBody>
                    <a:bodyPr/>
                    <a:lstStyle/>
                    <a:p>
                      <a:pPr algn="ctr"/>
                      <a:r>
                        <a:rPr lang="en-US" sz="1200" dirty="0">
                          <a:solidFill>
                            <a:schemeClr val="tx1"/>
                          </a:solidFill>
                          <a:latin typeface="+mn-lt"/>
                        </a:rPr>
                        <a:t>CAN</a:t>
                      </a:r>
                    </a:p>
                  </a:txBody>
                  <a:tcPr marL="0" marR="0" marT="0" anchor="ctr">
                    <a:solidFill>
                      <a:schemeClr val="accent1">
                        <a:alpha val="25000"/>
                      </a:schemeClr>
                    </a:solidFill>
                  </a:tcPr>
                </a:tc>
                <a:tc>
                  <a:txBody>
                    <a:bodyPr/>
                    <a:lstStyle/>
                    <a:p>
                      <a:pPr algn="ctr"/>
                      <a:r>
                        <a:rPr lang="en-US" sz="1200" dirty="0">
                          <a:solidFill>
                            <a:schemeClr val="tx1"/>
                          </a:solidFill>
                          <a:latin typeface="+mn-lt"/>
                        </a:rPr>
                        <a:t>FRA</a:t>
                      </a:r>
                    </a:p>
                  </a:txBody>
                  <a:tcPr marL="0" marR="0" marT="0" anchor="ctr">
                    <a:solidFill>
                      <a:schemeClr val="accent1">
                        <a:alpha val="25000"/>
                      </a:schemeClr>
                    </a:solidFill>
                  </a:tcPr>
                </a:tc>
                <a:tc>
                  <a:txBody>
                    <a:bodyPr/>
                    <a:lstStyle/>
                    <a:p>
                      <a:pPr algn="ctr"/>
                      <a:r>
                        <a:rPr lang="en-US" sz="1200" dirty="0">
                          <a:solidFill>
                            <a:schemeClr val="tx1"/>
                          </a:solidFill>
                          <a:latin typeface="+mn-lt"/>
                        </a:rPr>
                        <a:t>SWE</a:t>
                      </a:r>
                    </a:p>
                  </a:txBody>
                  <a:tcPr marL="0" marR="0" marT="0" anchor="ctr">
                    <a:solidFill>
                      <a:schemeClr val="accent1">
                        <a:alpha val="25000"/>
                      </a:schemeClr>
                    </a:solidFill>
                  </a:tcPr>
                </a:tc>
                <a:tc>
                  <a:txBody>
                    <a:bodyPr/>
                    <a:lstStyle/>
                    <a:p>
                      <a:pPr algn="ctr"/>
                      <a:r>
                        <a:rPr lang="en-US" sz="1200" dirty="0">
                          <a:solidFill>
                            <a:schemeClr val="tx1"/>
                          </a:solidFill>
                          <a:latin typeface="+mn-lt"/>
                        </a:rPr>
                        <a:t>SWIZ</a:t>
                      </a:r>
                    </a:p>
                  </a:txBody>
                  <a:tcPr marL="0" marR="0" marT="0" anchor="ctr">
                    <a:solidFill>
                      <a:schemeClr val="accent1">
                        <a:alpha val="25000"/>
                      </a:schemeClr>
                    </a:solidFill>
                  </a:tcPr>
                </a:tc>
                <a:tc>
                  <a:txBody>
                    <a:bodyPr/>
                    <a:lstStyle/>
                    <a:p>
                      <a:pPr algn="ctr"/>
                      <a:r>
                        <a:rPr lang="en-US" sz="1200" dirty="0">
                          <a:solidFill>
                            <a:schemeClr val="tx1"/>
                          </a:solidFill>
                          <a:latin typeface="+mn-lt"/>
                        </a:rPr>
                        <a:t>US</a:t>
                      </a:r>
                    </a:p>
                  </a:txBody>
                  <a:tcPr marL="0" marR="0" marT="0" anchor="ctr">
                    <a:solidFill>
                      <a:schemeClr val="accent1">
                        <a:alpha val="25000"/>
                      </a:schemeClr>
                    </a:solidFill>
                  </a:tcPr>
                </a:tc>
                <a:extLst>
                  <a:ext uri="{0D108BD9-81ED-4DB2-BD59-A6C34878D82A}">
                    <a16:rowId xmlns:a16="http://schemas.microsoft.com/office/drawing/2014/main" val="316473961"/>
                  </a:ext>
                </a:extLst>
              </a:tr>
              <a:tr h="517795">
                <a:tc>
                  <a:txBody>
                    <a:bodyPr/>
                    <a:lstStyle/>
                    <a:p>
                      <a:pPr marL="91440" algn="l" fontAlgn="b"/>
                      <a:r>
                        <a:rPr lang="en-US" sz="1200" b="0" i="0" u="none" strike="noStrike" dirty="0">
                          <a:solidFill>
                            <a:srgbClr val="000000"/>
                          </a:solidFill>
                          <a:effectLst/>
                          <a:latin typeface="+mn-lt"/>
                        </a:rPr>
                        <a:t>Unweighted N (base: those who do not plan to get the vaccine </a:t>
                      </a:r>
                      <a:br>
                        <a:rPr lang="en-US" sz="1200" b="0" i="0" u="none" strike="noStrike" dirty="0">
                          <a:solidFill>
                            <a:srgbClr val="000000"/>
                          </a:solidFill>
                          <a:effectLst/>
                          <a:latin typeface="+mn-lt"/>
                        </a:rPr>
                      </a:br>
                      <a:r>
                        <a:rPr lang="en-US" sz="1200" b="0" i="0" u="none" strike="noStrike" dirty="0">
                          <a:solidFill>
                            <a:srgbClr val="000000"/>
                          </a:solidFill>
                          <a:effectLst/>
                          <a:latin typeface="+mn-lt"/>
                        </a:rPr>
                        <a:t>when available respondents) =</a:t>
                      </a:r>
                    </a:p>
                  </a:txBody>
                  <a:tcPr marL="0" marR="0" marT="0" marB="0" anchor="ctr">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231</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155</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172</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327</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219</a:t>
                      </a:r>
                    </a:p>
                  </a:txBody>
                  <a:tcPr marL="0" marR="228600" marT="0" marB="0" anchor="ctr">
                    <a:lnL w="12700" cap="flat" cmpd="sng" algn="ctr">
                      <a:solidFill>
                        <a:schemeClr val="tx2">
                          <a:lumMod val="10000"/>
                          <a:lumOff val="90000"/>
                        </a:schemeClr>
                      </a:solidFill>
                      <a:prstDash val="solid"/>
                      <a:round/>
                      <a:headEnd type="none" w="med" len="med"/>
                      <a:tailEnd type="none" w="med" len="med"/>
                    </a:lnL>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3001555921"/>
                  </a:ext>
                </a:extLst>
              </a:tr>
              <a:tr h="517795">
                <a:tc>
                  <a:txBody>
                    <a:bodyPr/>
                    <a:lstStyle/>
                    <a:p>
                      <a:pPr marL="91440" algn="l" fontAlgn="b"/>
                      <a:r>
                        <a:rPr lang="en-US" sz="1200" b="0" i="0" u="none" strike="noStrike" dirty="0">
                          <a:solidFill>
                            <a:srgbClr val="000000"/>
                          </a:solidFill>
                          <a:effectLst/>
                          <a:latin typeface="+mn-lt"/>
                        </a:rPr>
                        <a:t>Do not trust vaccines in general</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14%</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15%</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6%*</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12%</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14%</a:t>
                      </a:r>
                    </a:p>
                  </a:txBody>
                  <a:tcPr marL="0" marR="228600"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3511243089"/>
                  </a:ext>
                </a:extLst>
              </a:tr>
              <a:tr h="517795">
                <a:tc>
                  <a:txBody>
                    <a:bodyPr/>
                    <a:lstStyle/>
                    <a:p>
                      <a:pPr marL="91440" algn="l" fontAlgn="b"/>
                      <a:r>
                        <a:rPr lang="en-US" sz="1200" b="0" i="0" u="none" strike="noStrike" dirty="0">
                          <a:solidFill>
                            <a:srgbClr val="000000"/>
                          </a:solidFill>
                          <a:effectLst/>
                          <a:latin typeface="+mn-lt"/>
                        </a:rPr>
                        <a:t>Worried about possible side effects</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25%</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24%</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48%*</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45%*</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22%</a:t>
                      </a:r>
                    </a:p>
                  </a:txBody>
                  <a:tcPr marL="0" marR="228600"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1252370640"/>
                  </a:ext>
                </a:extLst>
              </a:tr>
              <a:tr h="517795">
                <a:tc>
                  <a:txBody>
                    <a:bodyPr/>
                    <a:lstStyle/>
                    <a:p>
                      <a:pPr marL="91440" algn="l" fontAlgn="b"/>
                      <a:r>
                        <a:rPr lang="en-US" sz="1200" b="0" i="0" u="none" strike="noStrike" dirty="0">
                          <a:solidFill>
                            <a:srgbClr val="000000"/>
                          </a:solidFill>
                          <a:effectLst/>
                          <a:latin typeface="+mn-lt"/>
                        </a:rPr>
                        <a:t>Do not trust the government to make sure the vaccine is safe</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17%</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28%</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15%</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8%*</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24%</a:t>
                      </a:r>
                    </a:p>
                  </a:txBody>
                  <a:tcPr marL="0" marR="228600"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2323930990"/>
                  </a:ext>
                </a:extLst>
              </a:tr>
              <a:tr h="517795">
                <a:tc>
                  <a:txBody>
                    <a:bodyPr/>
                    <a:lstStyle/>
                    <a:p>
                      <a:pPr marL="91440" algn="l" fontAlgn="b"/>
                      <a:r>
                        <a:rPr lang="en-US" sz="1200" b="0" i="0" u="none" strike="noStrike" dirty="0">
                          <a:solidFill>
                            <a:srgbClr val="000000"/>
                          </a:solidFill>
                          <a:effectLst/>
                          <a:latin typeface="+mn-lt"/>
                        </a:rPr>
                        <a:t>It is too difficult to get the vaccine</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0%</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2%</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0%</a:t>
                      </a:r>
                    </a:p>
                  </a:txBody>
                  <a:tcPr marL="0" marR="228600"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3459489696"/>
                  </a:ext>
                </a:extLst>
              </a:tr>
              <a:tr h="517795">
                <a:tc>
                  <a:txBody>
                    <a:bodyPr/>
                    <a:lstStyle/>
                    <a:p>
                      <a:pPr marL="91440" algn="l" fontAlgn="b"/>
                      <a:r>
                        <a:rPr lang="en-US" sz="1200" b="0" i="0" u="none" strike="noStrike" dirty="0">
                          <a:solidFill>
                            <a:srgbClr val="000000"/>
                          </a:solidFill>
                          <a:effectLst/>
                          <a:latin typeface="+mn-lt"/>
                        </a:rPr>
                        <a:t>Do not think you need the vaccine </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7%</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3%*</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1%*</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a:solidFill>
                            <a:srgbClr val="000000"/>
                          </a:solidFill>
                          <a:effectLst/>
                          <a:latin typeface="+mn-lt"/>
                        </a:rPr>
                        <a:t>9%</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13%</a:t>
                      </a:r>
                    </a:p>
                  </a:txBody>
                  <a:tcPr marL="0" marR="228600"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2248255466"/>
                  </a:ext>
                </a:extLst>
              </a:tr>
              <a:tr h="517795">
                <a:tc>
                  <a:txBody>
                    <a:bodyPr/>
                    <a:lstStyle/>
                    <a:p>
                      <a:pPr marL="91440" algn="l" fontAlgn="b"/>
                      <a:r>
                        <a:rPr lang="en-US" sz="1200" b="0" i="0" u="none" strike="noStrike" dirty="0">
                          <a:solidFill>
                            <a:srgbClr val="000000"/>
                          </a:solidFill>
                          <a:effectLst/>
                          <a:latin typeface="+mn-lt"/>
                        </a:rPr>
                        <a:t>Some other reason</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25%</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22%</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17%</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18%</a:t>
                      </a:r>
                    </a:p>
                  </a:txBody>
                  <a:tcPr marL="0" marR="22860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b="0" i="0" u="none" strike="noStrike" dirty="0">
                          <a:solidFill>
                            <a:srgbClr val="000000"/>
                          </a:solidFill>
                          <a:effectLst/>
                          <a:latin typeface="+mn-lt"/>
                        </a:rPr>
                        <a:t>20%</a:t>
                      </a:r>
                    </a:p>
                  </a:txBody>
                  <a:tcPr marL="0" marR="228600"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3952149568"/>
                  </a:ext>
                </a:extLst>
              </a:tr>
            </a:tbl>
          </a:graphicData>
        </a:graphic>
      </p:graphicFrame>
    </p:spTree>
    <p:extLst>
      <p:ext uri="{BB962C8B-B14F-4D97-AF65-F5344CB8AC3E}">
        <p14:creationId xmlns:p14="http://schemas.microsoft.com/office/powerpoint/2010/main" val="2289648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E9B370EF-04BA-4EF6-A205-45F7C9686775}"/>
              </a:ext>
            </a:extLst>
          </p:cNvPr>
          <p:cNvSpPr>
            <a:spLocks noGrp="1"/>
          </p:cNvSpPr>
          <p:nvPr>
            <p:ph type="body" sz="quarter" idx="4294967295"/>
          </p:nvPr>
        </p:nvSpPr>
        <p:spPr>
          <a:xfrm>
            <a:off x="73152" y="5696712"/>
            <a:ext cx="8997696" cy="493776"/>
          </a:xfrm>
        </p:spPr>
        <p:txBody>
          <a:bodyPr anchor="b" anchorCtr="0">
            <a:noAutofit/>
          </a:bodyPr>
          <a:lstStyle/>
          <a:p>
            <a:pPr marL="0" indent="0">
              <a:lnSpc>
                <a:spcPct val="90000"/>
              </a:lnSpc>
              <a:spcBef>
                <a:spcPts val="0"/>
              </a:spcBef>
              <a:spcAft>
                <a:spcPts val="600"/>
              </a:spcAft>
              <a:buNone/>
            </a:pPr>
            <a:r>
              <a:rPr lang="en-US" sz="800" dirty="0">
                <a:latin typeface="+mn-lt"/>
              </a:rPr>
              <a:t>Notes: Data for Sweden excluded from material hardship because of an ongoing data review. Differences between US and all other surveyed countries for both chronic conditions variables were statistically significant at the p &lt; 0.05 level. Differences between US and CAN, NETH, SWE, and SWIZ for IADLs were statistically different at the p &lt; 0.05 level. Differences between US and all other surveyed countries except SWIZ for material hardship were statistically significant at the p &lt; 0.05 level. </a:t>
            </a:r>
          </a:p>
          <a:p>
            <a:pPr marL="0" indent="0">
              <a:lnSpc>
                <a:spcPct val="90000"/>
              </a:lnSpc>
              <a:spcBef>
                <a:spcPts val="0"/>
              </a:spcBef>
              <a:spcAft>
                <a:spcPts val="600"/>
              </a:spcAft>
              <a:buNone/>
            </a:pPr>
            <a:r>
              <a:rPr lang="en-US" sz="800" dirty="0">
                <a:latin typeface="+mn-lt"/>
              </a:rPr>
              <a:t>Data: 2021 Commonwealth Fund International Health Policy Survey of Older Adults.</a:t>
            </a:r>
            <a:endParaRPr lang="en-US" sz="800" dirty="0">
              <a:highlight>
                <a:srgbClr val="FFFF00"/>
              </a:highlight>
              <a:latin typeface="+mn-lt"/>
            </a:endParaRPr>
          </a:p>
        </p:txBody>
      </p:sp>
      <p:sp>
        <p:nvSpPr>
          <p:cNvPr id="6" name="Title 5">
            <a:extLst>
              <a:ext uri="{FF2B5EF4-FFF2-40B4-BE49-F238E27FC236}">
                <a16:creationId xmlns:a16="http://schemas.microsoft.com/office/drawing/2014/main" id="{326001AA-3CF5-4A67-B779-AEE94B8DD79E}"/>
              </a:ext>
            </a:extLst>
          </p:cNvPr>
          <p:cNvSpPr>
            <a:spLocks noGrp="1"/>
          </p:cNvSpPr>
          <p:nvPr>
            <p:ph type="ctrTitle"/>
          </p:nvPr>
        </p:nvSpPr>
        <p:spPr>
          <a:xfrm>
            <a:off x="73152" y="52896"/>
            <a:ext cx="8997696" cy="685800"/>
          </a:xfrm>
        </p:spPr>
        <p:txBody>
          <a:bodyPr>
            <a:normAutofit/>
          </a:bodyPr>
          <a:lstStyle/>
          <a:p>
            <a:r>
              <a:rPr lang="en-US" dirty="0"/>
              <a:t>Appendix. Demographics of older adults (age 65+) in the 11 </a:t>
            </a:r>
            <a:r>
              <a:rPr lang="en-US"/>
              <a:t>countries surveyed.</a:t>
            </a:r>
            <a:endParaRPr lang="en-US" dirty="0"/>
          </a:p>
        </p:txBody>
      </p:sp>
      <p:graphicFrame>
        <p:nvGraphicFramePr>
          <p:cNvPr id="8" name="Table 9">
            <a:extLst>
              <a:ext uri="{FF2B5EF4-FFF2-40B4-BE49-F238E27FC236}">
                <a16:creationId xmlns:a16="http://schemas.microsoft.com/office/drawing/2014/main" id="{F1562E48-B122-4DCB-A706-8661BE25F0DF}"/>
              </a:ext>
            </a:extLst>
          </p:cNvPr>
          <p:cNvGraphicFramePr>
            <a:graphicFrameLocks noGrp="1"/>
          </p:cNvGraphicFramePr>
          <p:nvPr>
            <p:extLst>
              <p:ext uri="{D42A27DB-BD31-4B8C-83A1-F6EECF244321}">
                <p14:modId xmlns:p14="http://schemas.microsoft.com/office/powerpoint/2010/main" val="2096226967"/>
              </p:ext>
            </p:extLst>
          </p:nvPr>
        </p:nvGraphicFramePr>
        <p:xfrm>
          <a:off x="73152" y="1014984"/>
          <a:ext cx="9015984" cy="4297680"/>
        </p:xfrm>
        <a:graphic>
          <a:graphicData uri="http://schemas.openxmlformats.org/drawingml/2006/table">
            <a:tbl>
              <a:tblPr firstRow="1" bandRow="1">
                <a:tableStyleId>{5C22544A-7EE6-4342-B048-85BDC9FD1C3A}</a:tableStyleId>
              </a:tblPr>
              <a:tblGrid>
                <a:gridCol w="3383280">
                  <a:extLst>
                    <a:ext uri="{9D8B030D-6E8A-4147-A177-3AD203B41FA5}">
                      <a16:colId xmlns:a16="http://schemas.microsoft.com/office/drawing/2014/main" val="339247090"/>
                    </a:ext>
                  </a:extLst>
                </a:gridCol>
                <a:gridCol w="512064">
                  <a:extLst>
                    <a:ext uri="{9D8B030D-6E8A-4147-A177-3AD203B41FA5}">
                      <a16:colId xmlns:a16="http://schemas.microsoft.com/office/drawing/2014/main" val="1508727326"/>
                    </a:ext>
                  </a:extLst>
                </a:gridCol>
                <a:gridCol w="512064">
                  <a:extLst>
                    <a:ext uri="{9D8B030D-6E8A-4147-A177-3AD203B41FA5}">
                      <a16:colId xmlns:a16="http://schemas.microsoft.com/office/drawing/2014/main" val="2328480303"/>
                    </a:ext>
                  </a:extLst>
                </a:gridCol>
                <a:gridCol w="512064">
                  <a:extLst>
                    <a:ext uri="{9D8B030D-6E8A-4147-A177-3AD203B41FA5}">
                      <a16:colId xmlns:a16="http://schemas.microsoft.com/office/drawing/2014/main" val="4272575432"/>
                    </a:ext>
                  </a:extLst>
                </a:gridCol>
                <a:gridCol w="512064">
                  <a:extLst>
                    <a:ext uri="{9D8B030D-6E8A-4147-A177-3AD203B41FA5}">
                      <a16:colId xmlns:a16="http://schemas.microsoft.com/office/drawing/2014/main" val="3197647787"/>
                    </a:ext>
                  </a:extLst>
                </a:gridCol>
                <a:gridCol w="512064">
                  <a:extLst>
                    <a:ext uri="{9D8B030D-6E8A-4147-A177-3AD203B41FA5}">
                      <a16:colId xmlns:a16="http://schemas.microsoft.com/office/drawing/2014/main" val="3452508592"/>
                    </a:ext>
                  </a:extLst>
                </a:gridCol>
                <a:gridCol w="512064">
                  <a:extLst>
                    <a:ext uri="{9D8B030D-6E8A-4147-A177-3AD203B41FA5}">
                      <a16:colId xmlns:a16="http://schemas.microsoft.com/office/drawing/2014/main" val="4084398410"/>
                    </a:ext>
                  </a:extLst>
                </a:gridCol>
                <a:gridCol w="512064">
                  <a:extLst>
                    <a:ext uri="{9D8B030D-6E8A-4147-A177-3AD203B41FA5}">
                      <a16:colId xmlns:a16="http://schemas.microsoft.com/office/drawing/2014/main" val="3817831592"/>
                    </a:ext>
                  </a:extLst>
                </a:gridCol>
                <a:gridCol w="512064">
                  <a:extLst>
                    <a:ext uri="{9D8B030D-6E8A-4147-A177-3AD203B41FA5}">
                      <a16:colId xmlns:a16="http://schemas.microsoft.com/office/drawing/2014/main" val="1650030404"/>
                    </a:ext>
                  </a:extLst>
                </a:gridCol>
                <a:gridCol w="512064">
                  <a:extLst>
                    <a:ext uri="{9D8B030D-6E8A-4147-A177-3AD203B41FA5}">
                      <a16:colId xmlns:a16="http://schemas.microsoft.com/office/drawing/2014/main" val="553893275"/>
                    </a:ext>
                  </a:extLst>
                </a:gridCol>
                <a:gridCol w="512064">
                  <a:extLst>
                    <a:ext uri="{9D8B030D-6E8A-4147-A177-3AD203B41FA5}">
                      <a16:colId xmlns:a16="http://schemas.microsoft.com/office/drawing/2014/main" val="2832725837"/>
                    </a:ext>
                  </a:extLst>
                </a:gridCol>
                <a:gridCol w="512064">
                  <a:extLst>
                    <a:ext uri="{9D8B030D-6E8A-4147-A177-3AD203B41FA5}">
                      <a16:colId xmlns:a16="http://schemas.microsoft.com/office/drawing/2014/main" val="2973822807"/>
                    </a:ext>
                  </a:extLst>
                </a:gridCol>
              </a:tblGrid>
              <a:tr h="457200">
                <a:tc>
                  <a:txBody>
                    <a:bodyPr/>
                    <a:lstStyle/>
                    <a:p>
                      <a:pPr marL="91440" algn="l" fontAlgn="b"/>
                      <a:endParaRPr lang="en-US" sz="1200" b="1" i="0" u="none" strike="noStrike" dirty="0">
                        <a:solidFill>
                          <a:srgbClr val="000000"/>
                        </a:solidFill>
                        <a:effectLst/>
                        <a:latin typeface="+mn-lt"/>
                      </a:endParaRPr>
                    </a:p>
                  </a:txBody>
                  <a:tcPr marL="0" marR="0" marT="0" marB="0" anchor="ctr">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AUS</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CAN</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FRA</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GER</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NETH</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NZ</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NOR</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SWE</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SWIZ</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UK</a:t>
                      </a:r>
                    </a:p>
                  </a:txBody>
                  <a:tcPr marL="0" marR="0"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solidFill>
                      <a:schemeClr val="accent1">
                        <a:alpha val="25000"/>
                      </a:schemeClr>
                    </a:solidFill>
                  </a:tcPr>
                </a:tc>
                <a:tc>
                  <a:txBody>
                    <a:bodyPr/>
                    <a:lstStyle/>
                    <a:p>
                      <a:pPr algn="ctr" fontAlgn="b"/>
                      <a:r>
                        <a:rPr lang="en-US" sz="1200" b="1" i="0" u="none" strike="noStrike" dirty="0">
                          <a:solidFill>
                            <a:srgbClr val="000000"/>
                          </a:solidFill>
                          <a:effectLst/>
                          <a:latin typeface="Arial" panose="020B0604020202020204" pitchFamily="34" charset="0"/>
                        </a:rPr>
                        <a:t>US</a:t>
                      </a:r>
                    </a:p>
                  </a:txBody>
                  <a:tcPr marL="0" marR="0" marT="0" marB="0" anchor="ctr">
                    <a:lnL w="12700" cap="flat" cmpd="sng" algn="ctr">
                      <a:solidFill>
                        <a:schemeClr val="tx2">
                          <a:lumMod val="10000"/>
                          <a:lumOff val="90000"/>
                        </a:schemeClr>
                      </a:solidFill>
                      <a:prstDash val="solid"/>
                      <a:round/>
                      <a:headEnd type="none" w="med" len="med"/>
                      <a:tailEnd type="none" w="med" len="med"/>
                    </a:lnL>
                    <a:solidFill>
                      <a:schemeClr val="accent1">
                        <a:alpha val="25000"/>
                      </a:schemeClr>
                    </a:solidFill>
                  </a:tcPr>
                </a:tc>
                <a:extLst>
                  <a:ext uri="{0D108BD9-81ED-4DB2-BD59-A6C34878D82A}">
                    <a16:rowId xmlns:a16="http://schemas.microsoft.com/office/drawing/2014/main" val="3920107738"/>
                  </a:ext>
                </a:extLst>
              </a:tr>
              <a:tr h="548640">
                <a:tc>
                  <a:txBody>
                    <a:bodyPr/>
                    <a:lstStyle/>
                    <a:p>
                      <a:pPr marL="91440" algn="l" fontAlgn="b"/>
                      <a:r>
                        <a:rPr lang="en-US" sz="1200" b="0" i="0" u="none" strike="noStrike" dirty="0">
                          <a:solidFill>
                            <a:srgbClr val="000000"/>
                          </a:solidFill>
                          <a:effectLst/>
                          <a:latin typeface="+mn-lt"/>
                        </a:rPr>
                        <a:t>Unweighted N </a:t>
                      </a:r>
                      <a:br>
                        <a:rPr lang="en-US" sz="1200" b="0" i="0" u="none" strike="noStrike" dirty="0">
                          <a:solidFill>
                            <a:srgbClr val="000000"/>
                          </a:solidFill>
                          <a:effectLst/>
                          <a:latin typeface="+mn-lt"/>
                        </a:rPr>
                      </a:br>
                      <a:r>
                        <a:rPr lang="en-US" sz="1200" b="0" i="0" u="none" strike="noStrike" dirty="0">
                          <a:solidFill>
                            <a:srgbClr val="000000"/>
                          </a:solidFill>
                          <a:effectLst/>
                          <a:latin typeface="+mn-lt"/>
                        </a:rPr>
                        <a:t>(base: total respondents) = </a:t>
                      </a:r>
                    </a:p>
                  </a:txBody>
                  <a:tcPr marL="0" marR="0" marT="0" marB="0" anchor="ctr">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501</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4,332</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1,751</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1,163</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630</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500</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500</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3,018</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2,597</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1,876</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b"/>
                      <a:r>
                        <a:rPr lang="en-US" sz="1200" u="none" strike="noStrike" dirty="0">
                          <a:effectLst/>
                        </a:rPr>
                        <a:t>1,609</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3001555921"/>
                  </a:ext>
                </a:extLst>
              </a:tr>
              <a:tr h="365760">
                <a:tc>
                  <a:txBody>
                    <a:bodyPr/>
                    <a:lstStyle/>
                    <a:p>
                      <a:pPr marL="91440" algn="l" fontAlgn="b"/>
                      <a:r>
                        <a:rPr lang="en-US" sz="1200" b="1" i="0" u="none" strike="noStrike" dirty="0">
                          <a:solidFill>
                            <a:srgbClr val="000000"/>
                          </a:solidFill>
                          <a:effectLst/>
                          <a:latin typeface="+mn-lt"/>
                        </a:rPr>
                        <a:t>Chronic conditions</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3511243089"/>
                  </a:ext>
                </a:extLst>
              </a:tr>
              <a:tr h="365760">
                <a:tc>
                  <a:txBody>
                    <a:bodyPr/>
                    <a:lstStyle/>
                    <a:p>
                      <a:pPr marL="91440" algn="l" fontAlgn="b"/>
                      <a:r>
                        <a:rPr lang="en-US" sz="1200" b="0" i="0" u="none" strike="noStrike" dirty="0">
                          <a:solidFill>
                            <a:srgbClr val="000000"/>
                          </a:solidFill>
                          <a:effectLst/>
                          <a:latin typeface="+mn-lt"/>
                        </a:rPr>
                        <a:t>Two or more</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60%</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59%</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55%</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41%</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40%</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48%</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46%</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56%</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47%</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a:effectLst/>
                        </a:rPr>
                        <a:t>48%</a:t>
                      </a:r>
                      <a:endParaRPr lang="en-US" sz="1200" b="0" i="0" u="none" strike="noStrike">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68%</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1252370640"/>
                  </a:ext>
                </a:extLst>
              </a:tr>
              <a:tr h="365760">
                <a:tc>
                  <a:txBody>
                    <a:bodyPr/>
                    <a:lstStyle/>
                    <a:p>
                      <a:pPr marL="91440" algn="l" fontAlgn="b"/>
                      <a:r>
                        <a:rPr lang="en-US" sz="1200" b="0" i="0" u="none" strike="noStrike" dirty="0">
                          <a:solidFill>
                            <a:srgbClr val="000000"/>
                          </a:solidFill>
                          <a:effectLst/>
                          <a:latin typeface="+mn-lt"/>
                        </a:rPr>
                        <a:t>Three or more</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35%</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31%</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29%</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17%</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16%</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24%</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22%</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29%</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20%</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20%</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42%</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2323930990"/>
                  </a:ext>
                </a:extLst>
              </a:tr>
              <a:tr h="365760">
                <a:tc>
                  <a:txBody>
                    <a:bodyPr/>
                    <a:lstStyle/>
                    <a:p>
                      <a:pPr marL="91440" algn="l" fontAlgn="b"/>
                      <a:r>
                        <a:rPr lang="en-US" sz="1200" b="1" i="0" u="none" strike="noStrike" dirty="0">
                          <a:solidFill>
                            <a:srgbClr val="000000"/>
                          </a:solidFill>
                          <a:effectLst/>
                          <a:latin typeface="+mn-lt"/>
                        </a:rPr>
                        <a:t>Instrumental activities of daily living (IADLs)</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3459489696"/>
                  </a:ext>
                </a:extLst>
              </a:tr>
              <a:tr h="731520">
                <a:tc>
                  <a:txBody>
                    <a:bodyPr/>
                    <a:lstStyle/>
                    <a:p>
                      <a:pPr marL="91440" algn="l" fontAlgn="b"/>
                      <a:r>
                        <a:rPr lang="en-US" sz="1200" b="0" i="0" u="none" strike="noStrike" dirty="0">
                          <a:solidFill>
                            <a:srgbClr val="000000"/>
                          </a:solidFill>
                          <a:effectLst/>
                          <a:latin typeface="+mn-lt"/>
                        </a:rPr>
                        <a:t>Needed help with housework, preparing meals, managing daily medications, or shopping because of a health problem</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19%</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13%</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15%</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14%</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22%</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13%</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13%</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8%</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10%</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15%</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17%</a:t>
                      </a:r>
                      <a:endParaRPr lang="en-US" sz="1200" b="0" i="0" u="none" strike="noStrike" dirty="0">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1243558675"/>
                  </a:ext>
                </a:extLst>
              </a:tr>
              <a:tr h="365760">
                <a:tc>
                  <a:txBody>
                    <a:bodyPr/>
                    <a:lstStyle/>
                    <a:p>
                      <a:pPr marL="91440" algn="l" fontAlgn="b"/>
                      <a:r>
                        <a:rPr lang="en-US" sz="1200" b="1" i="0" u="none" strike="noStrike" dirty="0">
                          <a:solidFill>
                            <a:srgbClr val="000000"/>
                          </a:solidFill>
                          <a:effectLst/>
                          <a:latin typeface="+mn-lt"/>
                        </a:rPr>
                        <a:t>Material hardship</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marL="91440"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tc>
                  <a:txBody>
                    <a:bodyPr/>
                    <a:lstStyle/>
                    <a:p>
                      <a:pPr algn="r" fontAlgn="b"/>
                      <a:endParaRPr lang="en-US" sz="1200" b="0" i="0" u="none" strike="noStrike" dirty="0">
                        <a:solidFill>
                          <a:srgbClr val="000000"/>
                        </a:solidFill>
                        <a:effectLst/>
                        <a:latin typeface="+mn-lt"/>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2248255466"/>
                  </a:ext>
                </a:extLst>
              </a:tr>
              <a:tr h="731520">
                <a:tc>
                  <a:txBody>
                    <a:bodyPr/>
                    <a:lstStyle/>
                    <a:p>
                      <a:pPr marL="91440" algn="l" fontAlgn="b"/>
                      <a:r>
                        <a:rPr lang="en-US" sz="1200" b="0" i="0" u="none" strike="noStrike" dirty="0">
                          <a:solidFill>
                            <a:srgbClr val="000000"/>
                          </a:solidFill>
                          <a:effectLst/>
                          <a:latin typeface="+mn-lt"/>
                        </a:rPr>
                        <a:t>Always or usually stressed about having enough money to pay for nutritious meals or to pay rent, mortgage, or other monthly bills</a:t>
                      </a:r>
                    </a:p>
                  </a:txBody>
                  <a:tcPr marL="0" marR="0" marT="0" marB="0" anchor="ctr">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5%</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6%</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6%</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4%</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3%</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9%</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2%</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R w="12700" cap="flat" cmpd="sng" algn="ctr">
                      <a:solidFill>
                        <a:schemeClr val="tx2">
                          <a:lumMod val="10000"/>
                          <a:lumOff val="90000"/>
                        </a:schemeClr>
                      </a:solidFill>
                      <a:prstDash val="solid"/>
                      <a:round/>
                      <a:headEnd type="none" w="med" len="med"/>
                      <a:tailEnd type="none" w="med" len="med"/>
                    </a:lnR>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tc>
                  <a:txBody>
                    <a:bodyPr/>
                    <a:lstStyle/>
                    <a:p>
                      <a:pPr algn="r" fontAlgn="ctr"/>
                      <a:r>
                        <a:rPr lang="en-US" sz="1200" u="none" strike="noStrike" dirty="0">
                          <a:effectLst/>
                        </a:rPr>
                        <a:t>11%</a:t>
                      </a:r>
                      <a:endParaRPr lang="en-US" sz="1200" b="0" i="0" u="none" strike="noStrike" dirty="0">
                        <a:solidFill>
                          <a:srgbClr val="000000"/>
                        </a:solidFill>
                        <a:effectLst/>
                        <a:latin typeface="Arial" panose="020B0604020202020204" pitchFamily="34" charset="0"/>
                      </a:endParaRPr>
                    </a:p>
                  </a:txBody>
                  <a:tcPr marL="0" marR="64008" marT="0" marB="0" anchor="ctr">
                    <a:lnL w="12700" cap="flat" cmpd="sng" algn="ctr">
                      <a:solidFill>
                        <a:schemeClr val="tx2">
                          <a:lumMod val="10000"/>
                          <a:lumOff val="90000"/>
                        </a:schemeClr>
                      </a:solidFill>
                      <a:prstDash val="solid"/>
                      <a:round/>
                      <a:headEnd type="none" w="med" len="med"/>
                      <a:tailEnd type="none" w="med" len="med"/>
                    </a:lnL>
                    <a:lnT w="12700" cap="flat" cmpd="sng" algn="ctr">
                      <a:solidFill>
                        <a:schemeClr val="tx2">
                          <a:lumMod val="10000"/>
                          <a:lumOff val="90000"/>
                        </a:schemeClr>
                      </a:solidFill>
                      <a:prstDash val="solid"/>
                      <a:round/>
                      <a:headEnd type="none" w="med" len="med"/>
                      <a:tailEnd type="none" w="med" len="med"/>
                    </a:lnT>
                    <a:lnB w="12700" cap="flat" cmpd="sng" algn="ctr">
                      <a:solidFill>
                        <a:schemeClr val="tx2">
                          <a:lumMod val="10000"/>
                          <a:lumOff val="90000"/>
                        </a:schemeClr>
                      </a:solidFill>
                      <a:prstDash val="solid"/>
                      <a:round/>
                      <a:headEnd type="none" w="med" len="med"/>
                      <a:tailEnd type="none" w="med" len="med"/>
                    </a:lnB>
                    <a:noFill/>
                  </a:tcPr>
                </a:tc>
                <a:extLst>
                  <a:ext uri="{0D108BD9-81ED-4DB2-BD59-A6C34878D82A}">
                    <a16:rowId xmlns:a16="http://schemas.microsoft.com/office/drawing/2014/main" val="2504037529"/>
                  </a:ext>
                </a:extLst>
              </a:tr>
            </a:tbl>
          </a:graphicData>
        </a:graphic>
      </p:graphicFrame>
    </p:spTree>
    <p:extLst>
      <p:ext uri="{BB962C8B-B14F-4D97-AF65-F5344CB8AC3E}">
        <p14:creationId xmlns:p14="http://schemas.microsoft.com/office/powerpoint/2010/main" val="2537648850"/>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Eric Schneider</DisplayName>
        <AccountId>18</AccountId>
        <AccountType/>
      </UserInfo>
      <UserInfo>
        <DisplayName>Arnav Shah</DisplayName>
        <AccountId>57</AccountId>
        <AccountType/>
      </UserInfo>
      <UserInfo>
        <DisplayName>Aimee Cicchiello</DisplayName>
        <AccountId>12</AccountId>
        <AccountType/>
      </UserInfo>
    </SharedWithUsers>
  </documentManagement>
</p:properties>
</file>

<file path=customXml/itemProps1.xml><?xml version="1.0" encoding="utf-8"?>
<ds:datastoreItem xmlns:ds="http://schemas.openxmlformats.org/officeDocument/2006/customXml" ds:itemID="{826ADA8D-4F20-47B0-B50A-CA486D2537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5AAEEE3-A9AD-48C1-97AC-913F6586C1A2}">
  <ds:schemaRefs>
    <ds:schemaRef ds:uri="http://schemas.microsoft.com/sharepoint/v3/contenttype/forms"/>
  </ds:schemaRefs>
</ds:datastoreItem>
</file>

<file path=customXml/itemProps3.xml><?xml version="1.0" encoding="utf-8"?>
<ds:datastoreItem xmlns:ds="http://schemas.openxmlformats.org/officeDocument/2006/customXml" ds:itemID="{20C63E5E-AEFA-4345-A4E4-D8690CC9E0A0}">
  <ds:schemaRefs>
    <ds:schemaRef ds:uri="http://purl.org/dc/terms/"/>
    <ds:schemaRef ds:uri="http://schemas.microsoft.com/office/2006/documentManagement/types"/>
    <ds:schemaRef ds:uri="29e91428-62e1-404e-8dba-d479e0ef01ba"/>
    <ds:schemaRef ds:uri="http://schemas.microsoft.com/office/infopath/2007/PartnerControls"/>
    <ds:schemaRef ds:uri="http://purl.org/dc/elements/1.1/"/>
    <ds:schemaRef ds:uri="http://schemas.microsoft.com/office/2006/metadata/properties"/>
    <ds:schemaRef ds:uri="http://www.w3.org/XML/1998/namespace"/>
    <ds:schemaRef ds:uri="fd0705cf-2316-48c0-96f8-e5d689de0d99"/>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3138</TotalTime>
  <Words>1128</Words>
  <Application>Microsoft Office PowerPoint</Application>
  <PresentationFormat>On-screen Show (4:3)</PresentationFormat>
  <Paragraphs>151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Georgia</vt:lpstr>
      <vt:lpstr>Suisse Int'l</vt:lpstr>
      <vt:lpstr>Suisse Int'l Bold</vt:lpstr>
      <vt:lpstr>CMWF_2021</vt:lpstr>
      <vt:lpstr>Older adults in the U.S. were the most likely to experience economic difficulties related to the pandemic.</vt:lpstr>
      <vt:lpstr>Among older adults with multiple chronic conditions, those in the U.S. were among the most likely to have appointments cancelled or postponed because of the pandemic.</vt:lpstr>
      <vt:lpstr>Among older adults needing help with daily activities, those in Canada, the U.K., the U.S., and Australia were the most likely to say they did not receive needed help because services were cancelled or very limited during the pandemic.</vt:lpstr>
      <vt:lpstr>COVID-19 vaccination rates for older adults are high where vaccines are available.</vt:lpstr>
      <vt:lpstr>Lack of trust in the government and concerns about side effects were the reasons most cited by older Americans who did not plan to get vaccinated.</vt:lpstr>
      <vt:lpstr>Appendix. Demographics of older adults (age 65+) in the 11 countries surveyed.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Williams Impact COVID Older Adults 11 Countries Survey</dc:title>
  <dc:creator>rw@cmwf.org;as@cmwf.org;MMD@CMWF.org;kf@cmwf.org;mf@cmwf.org</dc:creator>
  <cp:lastModifiedBy>Paul Frame</cp:lastModifiedBy>
  <cp:revision>4</cp:revision>
  <cp:lastPrinted>2018-07-11T13:51:43Z</cp:lastPrinted>
  <dcterms:created xsi:type="dcterms:W3CDTF">2014-10-08T23:03:32Z</dcterms:created>
  <dcterms:modified xsi:type="dcterms:W3CDTF">2021-09-01T21:24:30Z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