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0" r:id="rId4"/>
  </p:sldMasterIdLst>
  <p:notesMasterIdLst>
    <p:notesMasterId r:id="rId9"/>
  </p:notesMasterIdLst>
  <p:handoutMasterIdLst>
    <p:handoutMasterId r:id="rId10"/>
  </p:handoutMasterIdLst>
  <p:sldIdLst>
    <p:sldId id="644" r:id="rId5"/>
    <p:sldId id="645" r:id="rId6"/>
    <p:sldId id="646" r:id="rId7"/>
    <p:sldId id="648" r:id="rId8"/>
  </p:sldIdLst>
  <p:sldSz cx="9144000" cy="6858000" type="screen4x3"/>
  <p:notesSz cx="7010400" cy="9236075"/>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40" userDrawn="1">
          <p15:clr>
            <a:srgbClr val="A4A3A4"/>
          </p15:clr>
        </p15:guide>
        <p15:guide id="2" pos="2880" userDrawn="1">
          <p15:clr>
            <a:srgbClr val="A4A3A4"/>
          </p15:clr>
        </p15:guide>
        <p15:guide id="3" orient="horz" pos="264" userDrawn="1">
          <p15:clr>
            <a:srgbClr val="A4A3A4"/>
          </p15:clr>
        </p15:guide>
        <p15:guide id="4" pos="960" userDrawn="1">
          <p15:clr>
            <a:srgbClr val="A4A3A4"/>
          </p15:clr>
        </p15:guide>
        <p15:guide id="5" pos="4824" userDrawn="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Munira Gunja" initials="MG" lastIdx="4" clrIdx="1">
    <p:extLst>
      <p:ext uri="{19B8F6BF-5375-455C-9EA6-DF929625EA0E}">
        <p15:presenceInfo xmlns:p15="http://schemas.microsoft.com/office/powerpoint/2012/main" userId="S::mg@cmwf.org::74f460f7-66e3-40e9-8405-3d43e8edf2b7" providerId="AD"/>
      </p:ext>
    </p:extLst>
  </p:cmAuthor>
  <p:cmAuthor id="3" name="Jesse Baumgartner" initials="JB" lastIdx="8" clrIdx="2">
    <p:extLst>
      <p:ext uri="{19B8F6BF-5375-455C-9EA6-DF929625EA0E}">
        <p15:presenceInfo xmlns:p15="http://schemas.microsoft.com/office/powerpoint/2012/main" userId="S::jb@cmwf.org::3883efdb-56ca-4cc4-b00e-5864e59762ae" providerId="AD"/>
      </p:ext>
    </p:extLst>
  </p:cmAuthor>
  <p:cmAuthor id="4" name="Sara R. Collins" initials="SRC" lastIdx="6" clrIdx="3">
    <p:extLst>
      <p:ext uri="{19B8F6BF-5375-455C-9EA6-DF929625EA0E}">
        <p15:presenceInfo xmlns:p15="http://schemas.microsoft.com/office/powerpoint/2012/main" userId="S::SRC@CMWF.org::dfbb467f-0fd7-48a6-a78e-014a35e76e12" providerId="AD"/>
      </p:ext>
    </p:extLst>
  </p:cmAuthor>
  <p:cmAuthor id="5" name="Gabriella Aboulafia" initials="GA" lastIdx="7" clrIdx="4">
    <p:extLst>
      <p:ext uri="{19B8F6BF-5375-455C-9EA6-DF929625EA0E}">
        <p15:presenceInfo xmlns:p15="http://schemas.microsoft.com/office/powerpoint/2012/main" userId="S::ga@cmwf.org::f928323e-fa3a-4b63-ac96-0ad6fdbee525" providerId="AD"/>
      </p:ext>
    </p:extLst>
  </p:cmAuthor>
  <p:cmAuthor id="6" name="Copyeditor" initials="CE" lastIdx="2" clrIdx="5">
    <p:extLst>
      <p:ext uri="{19B8F6BF-5375-455C-9EA6-DF929625EA0E}">
        <p15:presenceInfo xmlns:p15="http://schemas.microsoft.com/office/powerpoint/2012/main" userId="Copyedito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4C7F"/>
    <a:srgbClr val="D6D6D6"/>
    <a:srgbClr val="23A0F8"/>
    <a:srgbClr val="AFDAF7"/>
    <a:srgbClr val="004B00"/>
    <a:srgbClr val="71B254"/>
    <a:srgbClr val="AAD198"/>
    <a:srgbClr val="E8F5FE"/>
    <a:srgbClr val="F0F7ED"/>
    <a:srgbClr val="D1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376712-22EF-4295-B869-2DBA70574AA2}" v="1" dt="2021-08-16T19:50:05.36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73"/>
    <p:restoredTop sz="96357" autoAdjust="0"/>
  </p:normalViewPr>
  <p:slideViewPr>
    <p:cSldViewPr snapToGrid="0" snapToObjects="1">
      <p:cViewPr varScale="1">
        <p:scale>
          <a:sx n="114" d="100"/>
          <a:sy n="114" d="100"/>
        </p:scale>
        <p:origin x="1446" y="102"/>
      </p:cViewPr>
      <p:guideLst>
        <p:guide orient="horz" pos="3840"/>
        <p:guide pos="2880"/>
        <p:guide orient="horz" pos="264"/>
        <p:guide pos="960"/>
        <p:guide pos="4824"/>
      </p:guideLst>
    </p:cSldViewPr>
  </p:slideViewPr>
  <p:notesTextViewPr>
    <p:cViewPr>
      <p:scale>
        <a:sx n="1" d="1"/>
        <a:sy n="1" d="1"/>
      </p:scale>
      <p:origin x="0" y="0"/>
    </p:cViewPr>
  </p:notesTextViewPr>
  <p:notesViewPr>
    <p:cSldViewPr snapToGrid="0" snapToObjects="1">
      <p:cViewPr varScale="1">
        <p:scale>
          <a:sx n="66" d="100"/>
          <a:sy n="66" d="100"/>
        </p:scale>
        <p:origin x="0" y="0"/>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ul Frame" userId="ded3f5c5-00e7-408d-9358-fc292cfa5078" providerId="ADAL" clId="{16376712-22EF-4295-B869-2DBA70574AA2}"/>
    <pc:docChg chg="addSld delSld modSld modMainMaster">
      <pc:chgData name="Paul Frame" userId="ded3f5c5-00e7-408d-9358-fc292cfa5078" providerId="ADAL" clId="{16376712-22EF-4295-B869-2DBA70574AA2}" dt="2021-08-16T19:40:18.304" v="27" actId="20577"/>
      <pc:docMkLst>
        <pc:docMk/>
      </pc:docMkLst>
      <pc:sldChg chg="del">
        <pc:chgData name="Paul Frame" userId="ded3f5c5-00e7-408d-9358-fc292cfa5078" providerId="ADAL" clId="{16376712-22EF-4295-B869-2DBA70574AA2}" dt="2021-08-16T19:39:20.930" v="2" actId="2696"/>
        <pc:sldMkLst>
          <pc:docMk/>
          <pc:sldMk cId="1198956379" sldId="647"/>
        </pc:sldMkLst>
      </pc:sldChg>
      <pc:sldChg chg="add">
        <pc:chgData name="Paul Frame" userId="ded3f5c5-00e7-408d-9358-fc292cfa5078" providerId="ADAL" clId="{16376712-22EF-4295-B869-2DBA70574AA2}" dt="2021-08-16T19:39:04.672" v="1"/>
        <pc:sldMkLst>
          <pc:docMk/>
          <pc:sldMk cId="2766394122" sldId="648"/>
        </pc:sldMkLst>
      </pc:sldChg>
      <pc:sldMasterChg chg="modSldLayout">
        <pc:chgData name="Paul Frame" userId="ded3f5c5-00e7-408d-9358-fc292cfa5078" providerId="ADAL" clId="{16376712-22EF-4295-B869-2DBA70574AA2}" dt="2021-08-16T19:40:18.304" v="27" actId="20577"/>
        <pc:sldMasterMkLst>
          <pc:docMk/>
          <pc:sldMasterMk cId="521200669" sldId="2147483820"/>
        </pc:sldMasterMkLst>
        <pc:sldLayoutChg chg="modSp mod">
          <pc:chgData name="Paul Frame" userId="ded3f5c5-00e7-408d-9358-fc292cfa5078" providerId="ADAL" clId="{16376712-22EF-4295-B869-2DBA70574AA2}" dt="2021-08-16T19:40:18.304" v="27" actId="20577"/>
          <pc:sldLayoutMkLst>
            <pc:docMk/>
            <pc:sldMasterMk cId="521200669" sldId="2147483820"/>
            <pc:sldLayoutMk cId="3924335288" sldId="2147483863"/>
          </pc:sldLayoutMkLst>
          <pc:spChg chg="mod">
            <ac:chgData name="Paul Frame" userId="ded3f5c5-00e7-408d-9358-fc292cfa5078" providerId="ADAL" clId="{16376712-22EF-4295-B869-2DBA70574AA2}" dt="2021-08-16T19:40:18.304" v="27" actId="20577"/>
            <ac:spMkLst>
              <pc:docMk/>
              <pc:sldMasterMk cId="521200669" sldId="2147483820"/>
              <pc:sldLayoutMk cId="3924335288" sldId="2147483863"/>
              <ac:spMk id="8" creationId="{4BDAD74F-49F9-40E0-8C4B-3A317841FC11}"/>
            </ac:spMkLst>
          </pc:sp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2"/>
          <c:order val="0"/>
          <c:tx>
            <c:strRef>
              <c:f>Sheet1!$D$1</c:f>
              <c:strCache>
                <c:ptCount val="1"/>
                <c:pt idx="0">
                  <c:v>Total overdose deaths</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j-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2020</c:v>
                </c:pt>
                <c:pt idx="1">
                  <c:v>2019</c:v>
                </c:pt>
                <c:pt idx="2">
                  <c:v>2018</c:v>
                </c:pt>
                <c:pt idx="3">
                  <c:v>2017</c:v>
                </c:pt>
                <c:pt idx="4">
                  <c:v>2016</c:v>
                </c:pt>
                <c:pt idx="5">
                  <c:v>2015</c:v>
                </c:pt>
              </c:numCache>
            </c:numRef>
          </c:cat>
          <c:val>
            <c:numRef>
              <c:f>Sheet1!$D$2:$D$7</c:f>
              <c:numCache>
                <c:formatCode>#,##0</c:formatCode>
                <c:ptCount val="6"/>
                <c:pt idx="0">
                  <c:v>93331</c:v>
                </c:pt>
                <c:pt idx="1">
                  <c:v>70630</c:v>
                </c:pt>
                <c:pt idx="2">
                  <c:v>67367</c:v>
                </c:pt>
                <c:pt idx="3">
                  <c:v>70237</c:v>
                </c:pt>
                <c:pt idx="4">
                  <c:v>63632</c:v>
                </c:pt>
                <c:pt idx="5">
                  <c:v>52404</c:v>
                </c:pt>
              </c:numCache>
            </c:numRef>
          </c:val>
          <c:extLst>
            <c:ext xmlns:c16="http://schemas.microsoft.com/office/drawing/2014/chart" uri="{C3380CC4-5D6E-409C-BE32-E72D297353CC}">
              <c16:uniqueId val="{00000000-49D4-44F7-963D-B228A7DEA72D}"/>
            </c:ext>
          </c:extLst>
        </c:ser>
        <c:dLbls>
          <c:showLegendKey val="0"/>
          <c:showVal val="0"/>
          <c:showCatName val="0"/>
          <c:showSerName val="0"/>
          <c:showPercent val="0"/>
          <c:showBubbleSize val="0"/>
        </c:dLbls>
        <c:gapWidth val="30"/>
        <c:axId val="1056277935"/>
        <c:axId val="925488559"/>
      </c:barChart>
      <c:barChart>
        <c:barDir val="bar"/>
        <c:grouping val="clustered"/>
        <c:varyColors val="0"/>
        <c:ser>
          <c:idx val="3"/>
          <c:order val="1"/>
          <c:tx>
            <c:strRef>
              <c:f>Sheet1!$E$1</c:f>
              <c:strCache>
                <c:ptCount val="1"/>
                <c:pt idx="0">
                  <c:v>Synthetic opioid deaths</c:v>
                </c:pt>
              </c:strCache>
            </c:strRef>
          </c:tx>
          <c:spPr>
            <a:solidFill>
              <a:schemeClr val="accent2">
                <a:lumMod val="40000"/>
                <a:lumOff val="60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accent2">
                        <a:lumMod val="40000"/>
                        <a:lumOff val="60000"/>
                      </a:schemeClr>
                    </a:solidFill>
                    <a:latin typeface="+mj-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2020</c:v>
                </c:pt>
                <c:pt idx="1">
                  <c:v>2019</c:v>
                </c:pt>
                <c:pt idx="2">
                  <c:v>2018</c:v>
                </c:pt>
                <c:pt idx="3">
                  <c:v>2017</c:v>
                </c:pt>
                <c:pt idx="4">
                  <c:v>2016</c:v>
                </c:pt>
                <c:pt idx="5">
                  <c:v>2015</c:v>
                </c:pt>
              </c:numCache>
            </c:numRef>
          </c:cat>
          <c:val>
            <c:numRef>
              <c:f>Sheet1!$E$2:$E$7</c:f>
              <c:numCache>
                <c:formatCode>#,##0</c:formatCode>
                <c:ptCount val="6"/>
                <c:pt idx="0">
                  <c:v>57550</c:v>
                </c:pt>
                <c:pt idx="1">
                  <c:v>36359</c:v>
                </c:pt>
                <c:pt idx="2">
                  <c:v>31335</c:v>
                </c:pt>
                <c:pt idx="3">
                  <c:v>28466</c:v>
                </c:pt>
                <c:pt idx="4">
                  <c:v>19413</c:v>
                </c:pt>
                <c:pt idx="5">
                  <c:v>9580</c:v>
                </c:pt>
              </c:numCache>
            </c:numRef>
          </c:val>
          <c:extLst>
            <c:ext xmlns:c16="http://schemas.microsoft.com/office/drawing/2014/chart" uri="{C3380CC4-5D6E-409C-BE32-E72D297353CC}">
              <c16:uniqueId val="{00000001-49D4-44F7-963D-B228A7DEA72D}"/>
            </c:ext>
          </c:extLst>
        </c:ser>
        <c:ser>
          <c:idx val="4"/>
          <c:order val="2"/>
          <c:tx>
            <c:strRef>
              <c:f>Sheet1!$F$1</c:f>
              <c:strCache>
                <c:ptCount val="1"/>
                <c:pt idx="0">
                  <c:v>All opioid deaths</c:v>
                </c:pt>
              </c:strCache>
            </c:strRef>
          </c:tx>
          <c:spPr>
            <a:solidFill>
              <a:schemeClr val="bg2">
                <a:lumMod val="40000"/>
                <a:lumOff val="60000"/>
              </a:schemeClr>
            </a:solidFill>
            <a:ln>
              <a:noFill/>
            </a:ln>
            <a:effectLst/>
          </c:spPr>
          <c:invertIfNegative val="0"/>
          <c:dLbls>
            <c:spPr>
              <a:noFill/>
              <a:ln>
                <a:noFill/>
              </a:ln>
              <a:effectLst/>
            </c:spPr>
            <c:txPr>
              <a:bodyPr rot="0" spcFirstLastPara="1" vertOverflow="ellipsis" vert="horz" wrap="square" anchor="ctr" anchorCtr="1"/>
              <a:lstStyle/>
              <a:p>
                <a:pPr>
                  <a:defRPr sz="1100" b="1" i="0" u="none" strike="noStrike" kern="1200" baseline="0">
                    <a:solidFill>
                      <a:schemeClr val="bg2">
                        <a:lumMod val="40000"/>
                        <a:lumOff val="60000"/>
                      </a:schemeClr>
                    </a:solidFill>
                    <a:latin typeface="+mj-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Sheet1!$A$2:$A$7</c:f>
              <c:numCache>
                <c:formatCode>General</c:formatCode>
                <c:ptCount val="6"/>
                <c:pt idx="0">
                  <c:v>2020</c:v>
                </c:pt>
                <c:pt idx="1">
                  <c:v>2019</c:v>
                </c:pt>
                <c:pt idx="2">
                  <c:v>2018</c:v>
                </c:pt>
                <c:pt idx="3">
                  <c:v>2017</c:v>
                </c:pt>
                <c:pt idx="4">
                  <c:v>2016</c:v>
                </c:pt>
                <c:pt idx="5">
                  <c:v>2015</c:v>
                </c:pt>
              </c:numCache>
            </c:numRef>
          </c:cat>
          <c:val>
            <c:numRef>
              <c:f>Sheet1!$F$2:$F$7</c:f>
              <c:numCache>
                <c:formatCode>#,##0</c:formatCode>
                <c:ptCount val="6"/>
                <c:pt idx="0">
                  <c:v>69710</c:v>
                </c:pt>
                <c:pt idx="1">
                  <c:v>49860</c:v>
                </c:pt>
                <c:pt idx="2">
                  <c:v>46802</c:v>
                </c:pt>
                <c:pt idx="3">
                  <c:v>47600</c:v>
                </c:pt>
                <c:pt idx="4">
                  <c:v>42249</c:v>
                </c:pt>
                <c:pt idx="5">
                  <c:v>33091</c:v>
                </c:pt>
              </c:numCache>
            </c:numRef>
          </c:val>
          <c:extLst>
            <c:ext xmlns:c16="http://schemas.microsoft.com/office/drawing/2014/chart" uri="{C3380CC4-5D6E-409C-BE32-E72D297353CC}">
              <c16:uniqueId val="{00000002-49D4-44F7-963D-B228A7DEA72D}"/>
            </c:ext>
          </c:extLst>
        </c:ser>
        <c:dLbls>
          <c:showLegendKey val="0"/>
          <c:showVal val="0"/>
          <c:showCatName val="0"/>
          <c:showSerName val="0"/>
          <c:showPercent val="0"/>
          <c:showBubbleSize val="0"/>
        </c:dLbls>
        <c:gapWidth val="300"/>
        <c:overlap val="-25"/>
        <c:axId val="746059887"/>
        <c:axId val="1074548159"/>
      </c:barChart>
      <c:catAx>
        <c:axId val="1056277935"/>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j-lt"/>
                <a:ea typeface="+mn-ea"/>
                <a:cs typeface="+mn-cs"/>
              </a:defRPr>
            </a:pPr>
            <a:endParaRPr lang="en-US"/>
          </a:p>
        </c:txPr>
        <c:crossAx val="925488559"/>
        <c:crosses val="autoZero"/>
        <c:auto val="1"/>
        <c:lblAlgn val="ctr"/>
        <c:lblOffset val="100"/>
        <c:noMultiLvlLbl val="0"/>
      </c:catAx>
      <c:valAx>
        <c:axId val="925488559"/>
        <c:scaling>
          <c:orientation val="minMax"/>
          <c:max val="100000"/>
        </c:scaling>
        <c:delete val="1"/>
        <c:axPos val="b"/>
        <c:numFmt formatCode="#,##0" sourceLinked="1"/>
        <c:majorTickMark val="none"/>
        <c:minorTickMark val="none"/>
        <c:tickLblPos val="nextTo"/>
        <c:crossAx val="1056277935"/>
        <c:crosses val="autoZero"/>
        <c:crossBetween val="between"/>
      </c:valAx>
      <c:valAx>
        <c:axId val="1074548159"/>
        <c:scaling>
          <c:orientation val="minMax"/>
          <c:max val="100000"/>
        </c:scaling>
        <c:delete val="1"/>
        <c:axPos val="t"/>
        <c:numFmt formatCode="#,##0" sourceLinked="1"/>
        <c:majorTickMark val="out"/>
        <c:minorTickMark val="none"/>
        <c:tickLblPos val="nextTo"/>
        <c:crossAx val="746059887"/>
        <c:crosses val="max"/>
        <c:crossBetween val="between"/>
      </c:valAx>
      <c:catAx>
        <c:axId val="746059887"/>
        <c:scaling>
          <c:orientation val="minMax"/>
        </c:scaling>
        <c:delete val="1"/>
        <c:axPos val="l"/>
        <c:numFmt formatCode="General" sourceLinked="1"/>
        <c:majorTickMark val="out"/>
        <c:minorTickMark val="none"/>
        <c:tickLblPos val="nextTo"/>
        <c:crossAx val="1074548159"/>
        <c:crosses val="autoZero"/>
        <c:auto val="1"/>
        <c:lblAlgn val="ctr"/>
        <c:lblOffset val="100"/>
        <c:noMultiLvlLbl val="0"/>
      </c:cat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j-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0" i="0">
          <a:solidFill>
            <a:schemeClr val="tx1"/>
          </a:solidFill>
          <a:latin typeface="Suisse Int'l" panose="020B0804000000000000" pitchFamily="34" charset="77"/>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917880384680114E-2"/>
          <c:y val="0.12901900079290976"/>
          <c:w val="0.91679565271406704"/>
          <c:h val="0.64093200776893144"/>
        </c:manualLayout>
      </c:layout>
      <c:lineChart>
        <c:grouping val="standard"/>
        <c:varyColors val="0"/>
        <c:ser>
          <c:idx val="0"/>
          <c:order val="0"/>
          <c:tx>
            <c:strRef>
              <c:f>Sheet1!$B$1</c:f>
              <c:strCache>
                <c:ptCount val="1"/>
                <c:pt idx="0">
                  <c:v>Total overdose deaths</c:v>
                </c:pt>
              </c:strCache>
            </c:strRef>
          </c:tx>
          <c:spPr>
            <a:ln w="63500" cap="rnd">
              <a:solidFill>
                <a:schemeClr val="accent1"/>
              </a:solidFill>
              <a:round/>
            </a:ln>
            <a:effectLst/>
          </c:spPr>
          <c:marker>
            <c:symbol val="none"/>
          </c:marker>
          <c:dPt>
            <c:idx val="0"/>
            <c:marker>
              <c:symbol val="circle"/>
              <c:size val="10"/>
              <c:spPr>
                <a:solidFill>
                  <a:schemeClr val="accent1"/>
                </a:solidFill>
                <a:ln w="9525">
                  <a:noFill/>
                </a:ln>
                <a:effectLst/>
              </c:spPr>
            </c:marker>
            <c:bubble3D val="0"/>
            <c:extLst>
              <c:ext xmlns:c16="http://schemas.microsoft.com/office/drawing/2014/chart" uri="{C3380CC4-5D6E-409C-BE32-E72D297353CC}">
                <c16:uniqueId val="{00000000-0D30-450A-B8BA-0C31C06AC038}"/>
              </c:ext>
            </c:extLst>
          </c:dPt>
          <c:dPt>
            <c:idx val="12"/>
            <c:marker>
              <c:symbol val="circle"/>
              <c:size val="10"/>
              <c:spPr>
                <a:solidFill>
                  <a:schemeClr val="accent1"/>
                </a:solidFill>
                <a:ln w="9525">
                  <a:noFill/>
                </a:ln>
                <a:effectLst/>
              </c:spPr>
            </c:marker>
            <c:bubble3D val="0"/>
            <c:extLst>
              <c:ext xmlns:c16="http://schemas.microsoft.com/office/drawing/2014/chart" uri="{C3380CC4-5D6E-409C-BE32-E72D297353CC}">
                <c16:uniqueId val="{00000001-0D30-450A-B8BA-0C31C06AC038}"/>
              </c:ext>
            </c:extLst>
          </c:dPt>
          <c:dPt>
            <c:idx val="24"/>
            <c:marker>
              <c:symbol val="circle"/>
              <c:size val="10"/>
              <c:spPr>
                <a:solidFill>
                  <a:schemeClr val="accent1"/>
                </a:solidFill>
                <a:ln w="9525">
                  <a:noFill/>
                </a:ln>
                <a:effectLst/>
              </c:spPr>
            </c:marker>
            <c:bubble3D val="0"/>
            <c:extLst>
              <c:ext xmlns:c16="http://schemas.microsoft.com/office/drawing/2014/chart" uri="{C3380CC4-5D6E-409C-BE32-E72D297353CC}">
                <c16:uniqueId val="{00000002-0D30-450A-B8BA-0C31C06AC038}"/>
              </c:ext>
            </c:extLst>
          </c:dPt>
          <c:dPt>
            <c:idx val="25"/>
            <c:marker>
              <c:symbol val="none"/>
            </c:marker>
            <c:bubble3D val="0"/>
            <c:extLst>
              <c:ext xmlns:c16="http://schemas.microsoft.com/office/drawing/2014/chart" uri="{C3380CC4-5D6E-409C-BE32-E72D297353CC}">
                <c16:uniqueId val="{00000003-0D30-450A-B8BA-0C31C06AC038}"/>
              </c:ext>
            </c:extLst>
          </c:dPt>
          <c:dPt>
            <c:idx val="36"/>
            <c:marker>
              <c:symbol val="circle"/>
              <c:size val="10"/>
              <c:spPr>
                <a:solidFill>
                  <a:schemeClr val="accent1"/>
                </a:solidFill>
                <a:ln w="9525">
                  <a:noFill/>
                </a:ln>
                <a:effectLst/>
              </c:spPr>
            </c:marker>
            <c:bubble3D val="0"/>
            <c:extLst>
              <c:ext xmlns:c16="http://schemas.microsoft.com/office/drawing/2014/chart" uri="{C3380CC4-5D6E-409C-BE32-E72D297353CC}">
                <c16:uniqueId val="{00000004-0D30-450A-B8BA-0C31C06AC038}"/>
              </c:ext>
            </c:extLst>
          </c:dPt>
          <c:dPt>
            <c:idx val="48"/>
            <c:marker>
              <c:symbol val="circle"/>
              <c:size val="10"/>
              <c:spPr>
                <a:solidFill>
                  <a:schemeClr val="accent1"/>
                </a:solidFill>
                <a:ln w="9525">
                  <a:noFill/>
                </a:ln>
                <a:effectLst/>
              </c:spPr>
            </c:marker>
            <c:bubble3D val="0"/>
            <c:extLst>
              <c:ext xmlns:c16="http://schemas.microsoft.com/office/drawing/2014/chart" uri="{C3380CC4-5D6E-409C-BE32-E72D297353CC}">
                <c16:uniqueId val="{00000005-0D30-450A-B8BA-0C31C06AC038}"/>
              </c:ext>
            </c:extLst>
          </c:dPt>
          <c:dPt>
            <c:idx val="54"/>
            <c:marker>
              <c:symbol val="none"/>
            </c:marker>
            <c:bubble3D val="0"/>
            <c:extLst>
              <c:ext xmlns:c16="http://schemas.microsoft.com/office/drawing/2014/chart" uri="{C3380CC4-5D6E-409C-BE32-E72D297353CC}">
                <c16:uniqueId val="{00000006-0D30-450A-B8BA-0C31C06AC038}"/>
              </c:ext>
            </c:extLst>
          </c:dPt>
          <c:dPt>
            <c:idx val="55"/>
            <c:marker>
              <c:symbol val="none"/>
            </c:marker>
            <c:bubble3D val="0"/>
            <c:extLst>
              <c:ext xmlns:c16="http://schemas.microsoft.com/office/drawing/2014/chart" uri="{C3380CC4-5D6E-409C-BE32-E72D297353CC}">
                <c16:uniqueId val="{00000007-0D30-450A-B8BA-0C31C06AC038}"/>
              </c:ext>
            </c:extLst>
          </c:dPt>
          <c:dPt>
            <c:idx val="56"/>
            <c:marker>
              <c:symbol val="none"/>
            </c:marker>
            <c:bubble3D val="0"/>
            <c:extLst>
              <c:ext xmlns:c16="http://schemas.microsoft.com/office/drawing/2014/chart" uri="{C3380CC4-5D6E-409C-BE32-E72D297353CC}">
                <c16:uniqueId val="{00000008-0D30-450A-B8BA-0C31C06AC038}"/>
              </c:ext>
            </c:extLst>
          </c:dPt>
          <c:dPt>
            <c:idx val="57"/>
            <c:marker>
              <c:symbol val="none"/>
            </c:marker>
            <c:bubble3D val="0"/>
            <c:extLst>
              <c:ext xmlns:c16="http://schemas.microsoft.com/office/drawing/2014/chart" uri="{C3380CC4-5D6E-409C-BE32-E72D297353CC}">
                <c16:uniqueId val="{00000009-0D30-450A-B8BA-0C31C06AC038}"/>
              </c:ext>
            </c:extLst>
          </c:dPt>
          <c:dPt>
            <c:idx val="58"/>
            <c:marker>
              <c:symbol val="none"/>
            </c:marker>
            <c:bubble3D val="0"/>
            <c:extLst>
              <c:ext xmlns:c16="http://schemas.microsoft.com/office/drawing/2014/chart" uri="{C3380CC4-5D6E-409C-BE32-E72D297353CC}">
                <c16:uniqueId val="{0000000A-0D30-450A-B8BA-0C31C06AC038}"/>
              </c:ext>
            </c:extLst>
          </c:dPt>
          <c:dPt>
            <c:idx val="59"/>
            <c:marker>
              <c:symbol val="circle"/>
              <c:size val="10"/>
              <c:spPr>
                <a:solidFill>
                  <a:schemeClr val="accent1"/>
                </a:solidFill>
                <a:ln w="9525">
                  <a:solidFill>
                    <a:schemeClr val="accent1"/>
                  </a:solidFill>
                </a:ln>
                <a:effectLst/>
              </c:spPr>
            </c:marker>
            <c:bubble3D val="0"/>
            <c:extLst>
              <c:ext xmlns:c16="http://schemas.microsoft.com/office/drawing/2014/chart" uri="{C3380CC4-5D6E-409C-BE32-E72D297353CC}">
                <c16:uniqueId val="{0000001E-DB4C-42A0-9D9A-2B6310C2A14D}"/>
              </c:ext>
            </c:extLst>
          </c:dPt>
          <c:dLbls>
            <c:dLbl>
              <c:idx val="0"/>
              <c:layout>
                <c:manualLayout>
                  <c:x val="-1.8355954249566944E-2"/>
                  <c:y val="2.780134310639335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D30-450A-B8BA-0C31C06AC038}"/>
                </c:ext>
              </c:extLst>
            </c:dLbl>
            <c:dLbl>
              <c:idx val="12"/>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D30-450A-B8BA-0C31C06AC038}"/>
                </c:ext>
              </c:extLst>
            </c:dLbl>
            <c:dLbl>
              <c:idx val="24"/>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D30-450A-B8BA-0C31C06AC038}"/>
                </c:ext>
              </c:extLst>
            </c:dLbl>
            <c:dLbl>
              <c:idx val="25"/>
              <c:delete val="1"/>
              <c:extLst>
                <c:ext xmlns:c15="http://schemas.microsoft.com/office/drawing/2012/chart" uri="{CE6537A1-D6FC-4f65-9D91-7224C49458BB}"/>
                <c:ext xmlns:c16="http://schemas.microsoft.com/office/drawing/2014/chart" uri="{C3380CC4-5D6E-409C-BE32-E72D297353CC}">
                  <c16:uniqueId val="{00000003-0D30-450A-B8BA-0C31C06AC038}"/>
                </c:ext>
              </c:extLst>
            </c:dLbl>
            <c:dLbl>
              <c:idx val="36"/>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D30-450A-B8BA-0C31C06AC038}"/>
                </c:ext>
              </c:extLst>
            </c:dLbl>
            <c:dLbl>
              <c:idx val="48"/>
              <c:layout>
                <c:manualLayout>
                  <c:x val="-5.1880326991270133E-2"/>
                  <c:y val="-5.694385653349713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D30-450A-B8BA-0C31C06AC038}"/>
                </c:ext>
              </c:extLst>
            </c:dLbl>
            <c:dLbl>
              <c:idx val="54"/>
              <c:delete val="1"/>
              <c:extLst>
                <c:ext xmlns:c15="http://schemas.microsoft.com/office/drawing/2012/chart" uri="{CE6537A1-D6FC-4f65-9D91-7224C49458BB}"/>
                <c:ext xmlns:c16="http://schemas.microsoft.com/office/drawing/2014/chart" uri="{C3380CC4-5D6E-409C-BE32-E72D297353CC}">
                  <c16:uniqueId val="{00000006-0D30-450A-B8BA-0C31C06AC038}"/>
                </c:ext>
              </c:extLst>
            </c:dLbl>
            <c:dLbl>
              <c:idx val="55"/>
              <c:delete val="1"/>
              <c:extLst>
                <c:ext xmlns:c15="http://schemas.microsoft.com/office/drawing/2012/chart" uri="{CE6537A1-D6FC-4f65-9D91-7224C49458BB}"/>
                <c:ext xmlns:c16="http://schemas.microsoft.com/office/drawing/2014/chart" uri="{C3380CC4-5D6E-409C-BE32-E72D297353CC}">
                  <c16:uniqueId val="{00000007-0D30-450A-B8BA-0C31C06AC038}"/>
                </c:ext>
              </c:extLst>
            </c:dLbl>
            <c:dLbl>
              <c:idx val="56"/>
              <c:delete val="1"/>
              <c:extLst>
                <c:ext xmlns:c15="http://schemas.microsoft.com/office/drawing/2012/chart" uri="{CE6537A1-D6FC-4f65-9D91-7224C49458BB}"/>
                <c:ext xmlns:c16="http://schemas.microsoft.com/office/drawing/2014/chart" uri="{C3380CC4-5D6E-409C-BE32-E72D297353CC}">
                  <c16:uniqueId val="{00000008-0D30-450A-B8BA-0C31C06AC038}"/>
                </c:ext>
              </c:extLst>
            </c:dLbl>
            <c:dLbl>
              <c:idx val="57"/>
              <c:delete val="1"/>
              <c:extLst>
                <c:ext xmlns:c15="http://schemas.microsoft.com/office/drawing/2012/chart" uri="{CE6537A1-D6FC-4f65-9D91-7224C49458BB}"/>
                <c:ext xmlns:c16="http://schemas.microsoft.com/office/drawing/2014/chart" uri="{C3380CC4-5D6E-409C-BE32-E72D297353CC}">
                  <c16:uniqueId val="{00000009-0D30-450A-B8BA-0C31C06AC038}"/>
                </c:ext>
              </c:extLst>
            </c:dLbl>
            <c:dLbl>
              <c:idx val="58"/>
              <c:delete val="1"/>
              <c:extLst>
                <c:ext xmlns:c15="http://schemas.microsoft.com/office/drawing/2012/chart" uri="{CE6537A1-D6FC-4f65-9D91-7224C49458BB}"/>
                <c:ext xmlns:c16="http://schemas.microsoft.com/office/drawing/2014/chart" uri="{C3380CC4-5D6E-409C-BE32-E72D297353CC}">
                  <c16:uniqueId val="{0000000A-0D30-450A-B8BA-0C31C06AC038}"/>
                </c:ext>
              </c:extLst>
            </c:dLbl>
            <c:dLbl>
              <c:idx val="59"/>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E-DB4C-42A0-9D9A-2B6310C2A14D}"/>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accent1"/>
                    </a:solidFill>
                    <a:latin typeface="+mn-lt"/>
                    <a:ea typeface="+mn-ea"/>
                    <a:cs typeface="+mn-cs"/>
                  </a:defRPr>
                </a:pPr>
                <a:endParaRPr lang="en-US"/>
              </a:p>
            </c:txPr>
            <c:dLblPos val="b"/>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Sheet1!$A$2:$A$61</c:f>
              <c:strCache>
                <c:ptCount val="60"/>
                <c:pt idx="0">
                  <c:v>Jan. 2016</c:v>
                </c:pt>
                <c:pt idx="1">
                  <c:v>Feb. 2016</c:v>
                </c:pt>
                <c:pt idx="2">
                  <c:v>Mar. 2016</c:v>
                </c:pt>
                <c:pt idx="3">
                  <c:v>Apr. 2016</c:v>
                </c:pt>
                <c:pt idx="4">
                  <c:v>May-16</c:v>
                </c:pt>
                <c:pt idx="5">
                  <c:v>Jun. 2016</c:v>
                </c:pt>
                <c:pt idx="6">
                  <c:v>Jul. 2016</c:v>
                </c:pt>
                <c:pt idx="7">
                  <c:v>Aug. 2016</c:v>
                </c:pt>
                <c:pt idx="8">
                  <c:v>Sep. 2016</c:v>
                </c:pt>
                <c:pt idx="9">
                  <c:v>Oct. 2016</c:v>
                </c:pt>
                <c:pt idx="10">
                  <c:v>Nov. 2016</c:v>
                </c:pt>
                <c:pt idx="11">
                  <c:v>Dec. 2016</c:v>
                </c:pt>
                <c:pt idx="12">
                  <c:v>Jan. 2017</c:v>
                </c:pt>
                <c:pt idx="13">
                  <c:v>Feb. 2017</c:v>
                </c:pt>
                <c:pt idx="14">
                  <c:v>Mar. 2017</c:v>
                </c:pt>
                <c:pt idx="15">
                  <c:v>Apr. 2017</c:v>
                </c:pt>
                <c:pt idx="16">
                  <c:v>May-17</c:v>
                </c:pt>
                <c:pt idx="17">
                  <c:v>Jun. 2017</c:v>
                </c:pt>
                <c:pt idx="18">
                  <c:v>Jul. 2017</c:v>
                </c:pt>
                <c:pt idx="19">
                  <c:v>Aug. 2017</c:v>
                </c:pt>
                <c:pt idx="20">
                  <c:v>Sep. 2017</c:v>
                </c:pt>
                <c:pt idx="21">
                  <c:v>Oct. 2017</c:v>
                </c:pt>
                <c:pt idx="22">
                  <c:v>Nov. 2017</c:v>
                </c:pt>
                <c:pt idx="23">
                  <c:v>Dec. 2017</c:v>
                </c:pt>
                <c:pt idx="24">
                  <c:v>Jan. 2018</c:v>
                </c:pt>
                <c:pt idx="25">
                  <c:v>Feb. 2018</c:v>
                </c:pt>
                <c:pt idx="26">
                  <c:v>Mar. 2018</c:v>
                </c:pt>
                <c:pt idx="27">
                  <c:v>Apr. 2018</c:v>
                </c:pt>
                <c:pt idx="28">
                  <c:v>May-18</c:v>
                </c:pt>
                <c:pt idx="29">
                  <c:v>Jun. 2018</c:v>
                </c:pt>
                <c:pt idx="30">
                  <c:v>Jul. 2018</c:v>
                </c:pt>
                <c:pt idx="31">
                  <c:v>Aug. 2018</c:v>
                </c:pt>
                <c:pt idx="32">
                  <c:v>Sep. 2018</c:v>
                </c:pt>
                <c:pt idx="33">
                  <c:v>Oct. 2018</c:v>
                </c:pt>
                <c:pt idx="34">
                  <c:v>Nov. 2018</c:v>
                </c:pt>
                <c:pt idx="35">
                  <c:v>Dec. 2018</c:v>
                </c:pt>
                <c:pt idx="36">
                  <c:v>Jan. 2019</c:v>
                </c:pt>
                <c:pt idx="37">
                  <c:v>Feb. 2019</c:v>
                </c:pt>
                <c:pt idx="38">
                  <c:v>Mar. 2019</c:v>
                </c:pt>
                <c:pt idx="39">
                  <c:v>Apr. 2019</c:v>
                </c:pt>
                <c:pt idx="40">
                  <c:v>May-19</c:v>
                </c:pt>
                <c:pt idx="41">
                  <c:v>Jun. 2019</c:v>
                </c:pt>
                <c:pt idx="42">
                  <c:v>Jul. 2019</c:v>
                </c:pt>
                <c:pt idx="43">
                  <c:v>Aug. 2019</c:v>
                </c:pt>
                <c:pt idx="44">
                  <c:v>Sep. 2019</c:v>
                </c:pt>
                <c:pt idx="45">
                  <c:v>Oct. 2019</c:v>
                </c:pt>
                <c:pt idx="46">
                  <c:v>Nov. 2019</c:v>
                </c:pt>
                <c:pt idx="47">
                  <c:v>Dec. 2019</c:v>
                </c:pt>
                <c:pt idx="48">
                  <c:v>Jan. 2020</c:v>
                </c:pt>
                <c:pt idx="49">
                  <c:v>Feb. 2020</c:v>
                </c:pt>
                <c:pt idx="50">
                  <c:v>Mar. 2020</c:v>
                </c:pt>
                <c:pt idx="51">
                  <c:v>Apr. 2020</c:v>
                </c:pt>
                <c:pt idx="52">
                  <c:v>May-20</c:v>
                </c:pt>
                <c:pt idx="53">
                  <c:v>Jun. 2020</c:v>
                </c:pt>
                <c:pt idx="54">
                  <c:v>Jul. 2020</c:v>
                </c:pt>
                <c:pt idx="55">
                  <c:v>Aug. 2020</c:v>
                </c:pt>
                <c:pt idx="56">
                  <c:v>Sept. 2020</c:v>
                </c:pt>
                <c:pt idx="57">
                  <c:v>Oct. 2020</c:v>
                </c:pt>
                <c:pt idx="58">
                  <c:v>Nov. 2020</c:v>
                </c:pt>
                <c:pt idx="59">
                  <c:v>Dec. 2020</c:v>
                </c:pt>
              </c:strCache>
            </c:strRef>
          </c:cat>
          <c:val>
            <c:numRef>
              <c:f>Sheet1!$B$2:$B$61</c:f>
              <c:numCache>
                <c:formatCode>#,##0</c:formatCode>
                <c:ptCount val="60"/>
                <c:pt idx="0">
                  <c:v>4631</c:v>
                </c:pt>
                <c:pt idx="1">
                  <c:v>5022</c:v>
                </c:pt>
                <c:pt idx="2">
                  <c:v>5511</c:v>
                </c:pt>
                <c:pt idx="3">
                  <c:v>5259</c:v>
                </c:pt>
                <c:pt idx="4">
                  <c:v>5158</c:v>
                </c:pt>
                <c:pt idx="5">
                  <c:v>5128</c:v>
                </c:pt>
                <c:pt idx="6">
                  <c:v>5592</c:v>
                </c:pt>
                <c:pt idx="7">
                  <c:v>5397</c:v>
                </c:pt>
                <c:pt idx="8">
                  <c:v>5195</c:v>
                </c:pt>
                <c:pt idx="9">
                  <c:v>5446</c:v>
                </c:pt>
                <c:pt idx="10">
                  <c:v>5464</c:v>
                </c:pt>
                <c:pt idx="11">
                  <c:v>5829</c:v>
                </c:pt>
                <c:pt idx="12">
                  <c:v>6233</c:v>
                </c:pt>
                <c:pt idx="13">
                  <c:v>5619</c:v>
                </c:pt>
                <c:pt idx="14">
                  <c:v>6164</c:v>
                </c:pt>
                <c:pt idx="15">
                  <c:v>5886</c:v>
                </c:pt>
                <c:pt idx="16">
                  <c:v>6036</c:v>
                </c:pt>
                <c:pt idx="17">
                  <c:v>5884</c:v>
                </c:pt>
                <c:pt idx="18">
                  <c:v>5938</c:v>
                </c:pt>
                <c:pt idx="19">
                  <c:v>5863</c:v>
                </c:pt>
                <c:pt idx="20">
                  <c:v>5786</c:v>
                </c:pt>
                <c:pt idx="21">
                  <c:v>5538</c:v>
                </c:pt>
                <c:pt idx="22">
                  <c:v>5491</c:v>
                </c:pt>
                <c:pt idx="23">
                  <c:v>5799</c:v>
                </c:pt>
                <c:pt idx="24">
                  <c:v>5659</c:v>
                </c:pt>
                <c:pt idx="25">
                  <c:v>5244</c:v>
                </c:pt>
                <c:pt idx="26">
                  <c:v>5793</c:v>
                </c:pt>
                <c:pt idx="27">
                  <c:v>5555</c:v>
                </c:pt>
                <c:pt idx="28">
                  <c:v>5773</c:v>
                </c:pt>
                <c:pt idx="29">
                  <c:v>5817</c:v>
                </c:pt>
                <c:pt idx="30">
                  <c:v>5940</c:v>
                </c:pt>
                <c:pt idx="31">
                  <c:v>5836</c:v>
                </c:pt>
                <c:pt idx="32">
                  <c:v>5500</c:v>
                </c:pt>
                <c:pt idx="33">
                  <c:v>5522</c:v>
                </c:pt>
                <c:pt idx="34">
                  <c:v>5177</c:v>
                </c:pt>
                <c:pt idx="35">
                  <c:v>5551</c:v>
                </c:pt>
                <c:pt idx="36">
                  <c:v>5519</c:v>
                </c:pt>
                <c:pt idx="37">
                  <c:v>5180</c:v>
                </c:pt>
                <c:pt idx="38">
                  <c:v>5887</c:v>
                </c:pt>
                <c:pt idx="39">
                  <c:v>5562</c:v>
                </c:pt>
                <c:pt idx="40">
                  <c:v>5829</c:v>
                </c:pt>
                <c:pt idx="41">
                  <c:v>5807</c:v>
                </c:pt>
                <c:pt idx="42">
                  <c:v>6162</c:v>
                </c:pt>
                <c:pt idx="43">
                  <c:v>6194</c:v>
                </c:pt>
                <c:pt idx="44">
                  <c:v>5882</c:v>
                </c:pt>
                <c:pt idx="45">
                  <c:v>6133</c:v>
                </c:pt>
                <c:pt idx="46">
                  <c:v>6176</c:v>
                </c:pt>
                <c:pt idx="47">
                  <c:v>6299</c:v>
                </c:pt>
                <c:pt idx="48">
                  <c:v>6106.3515266593458</c:v>
                </c:pt>
                <c:pt idx="49">
                  <c:v>6622.9269171598426</c:v>
                </c:pt>
                <c:pt idx="50">
                  <c:v>7413.1350501032575</c:v>
                </c:pt>
                <c:pt idx="51">
                  <c:v>7796.8725589388923</c:v>
                </c:pt>
                <c:pt idx="52">
                  <c:v>9425.5491815775167</c:v>
                </c:pt>
                <c:pt idx="53">
                  <c:v>8022.2941747169243</c:v>
                </c:pt>
                <c:pt idx="54">
                  <c:v>8573.0780169366917</c:v>
                </c:pt>
                <c:pt idx="55">
                  <c:v>8244.8357472522912</c:v>
                </c:pt>
                <c:pt idx="56">
                  <c:v>7321.011240315449</c:v>
                </c:pt>
                <c:pt idx="57">
                  <c:v>7401.67929758424</c:v>
                </c:pt>
                <c:pt idx="58">
                  <c:v>7102.0575736995961</c:v>
                </c:pt>
                <c:pt idx="59">
                  <c:v>7333.717606131584</c:v>
                </c:pt>
              </c:numCache>
            </c:numRef>
          </c:val>
          <c:smooth val="0"/>
          <c:extLst>
            <c:ext xmlns:c16="http://schemas.microsoft.com/office/drawing/2014/chart" uri="{C3380CC4-5D6E-409C-BE32-E72D297353CC}">
              <c16:uniqueId val="{0000000B-0D30-450A-B8BA-0C31C06AC038}"/>
            </c:ext>
          </c:extLst>
        </c:ser>
        <c:ser>
          <c:idx val="2"/>
          <c:order val="1"/>
          <c:tx>
            <c:strRef>
              <c:f>Sheet1!$E$1</c:f>
              <c:strCache>
                <c:ptCount val="1"/>
                <c:pt idx="0">
                  <c:v>Synthetic opioid deaths</c:v>
                </c:pt>
              </c:strCache>
            </c:strRef>
          </c:tx>
          <c:spPr>
            <a:ln w="28575" cap="rnd">
              <a:solidFill>
                <a:schemeClr val="accent2"/>
              </a:solidFill>
              <a:round/>
            </a:ln>
            <a:effectLst/>
          </c:spPr>
          <c:marker>
            <c:symbol val="none"/>
          </c:marker>
          <c:dPt>
            <c:idx val="0"/>
            <c:marker>
              <c:symbol val="circle"/>
              <c:size val="6"/>
              <c:spPr>
                <a:solidFill>
                  <a:schemeClr val="accent2"/>
                </a:solidFill>
                <a:ln w="9525">
                  <a:noFill/>
                </a:ln>
                <a:effectLst/>
              </c:spPr>
            </c:marker>
            <c:bubble3D val="0"/>
            <c:extLst>
              <c:ext xmlns:c16="http://schemas.microsoft.com/office/drawing/2014/chart" uri="{C3380CC4-5D6E-409C-BE32-E72D297353CC}">
                <c16:uniqueId val="{0000000C-0D30-450A-B8BA-0C31C06AC038}"/>
              </c:ext>
            </c:extLst>
          </c:dPt>
          <c:dPt>
            <c:idx val="12"/>
            <c:marker>
              <c:symbol val="circle"/>
              <c:size val="6"/>
              <c:spPr>
                <a:solidFill>
                  <a:schemeClr val="accent2"/>
                </a:solidFill>
                <a:ln w="9525">
                  <a:noFill/>
                </a:ln>
                <a:effectLst/>
              </c:spPr>
            </c:marker>
            <c:bubble3D val="0"/>
            <c:extLst>
              <c:ext xmlns:c16="http://schemas.microsoft.com/office/drawing/2014/chart" uri="{C3380CC4-5D6E-409C-BE32-E72D297353CC}">
                <c16:uniqueId val="{0000000D-0D30-450A-B8BA-0C31C06AC038}"/>
              </c:ext>
            </c:extLst>
          </c:dPt>
          <c:dPt>
            <c:idx val="24"/>
            <c:marker>
              <c:symbol val="circle"/>
              <c:size val="6"/>
              <c:spPr>
                <a:solidFill>
                  <a:schemeClr val="accent2"/>
                </a:solidFill>
                <a:ln w="9525">
                  <a:noFill/>
                </a:ln>
                <a:effectLst/>
              </c:spPr>
            </c:marker>
            <c:bubble3D val="0"/>
            <c:extLst>
              <c:ext xmlns:c16="http://schemas.microsoft.com/office/drawing/2014/chart" uri="{C3380CC4-5D6E-409C-BE32-E72D297353CC}">
                <c16:uniqueId val="{0000000E-0D30-450A-B8BA-0C31C06AC038}"/>
              </c:ext>
            </c:extLst>
          </c:dPt>
          <c:dPt>
            <c:idx val="36"/>
            <c:marker>
              <c:symbol val="circle"/>
              <c:size val="6"/>
              <c:spPr>
                <a:solidFill>
                  <a:schemeClr val="accent2"/>
                </a:solidFill>
                <a:ln w="9525">
                  <a:noFill/>
                </a:ln>
                <a:effectLst/>
              </c:spPr>
            </c:marker>
            <c:bubble3D val="0"/>
            <c:extLst>
              <c:ext xmlns:c16="http://schemas.microsoft.com/office/drawing/2014/chart" uri="{C3380CC4-5D6E-409C-BE32-E72D297353CC}">
                <c16:uniqueId val="{0000000F-0D30-450A-B8BA-0C31C06AC038}"/>
              </c:ext>
            </c:extLst>
          </c:dPt>
          <c:dPt>
            <c:idx val="48"/>
            <c:marker>
              <c:symbol val="circle"/>
              <c:size val="6"/>
              <c:spPr>
                <a:solidFill>
                  <a:schemeClr val="accent2"/>
                </a:solidFill>
                <a:ln w="9525">
                  <a:noFill/>
                </a:ln>
                <a:effectLst/>
              </c:spPr>
            </c:marker>
            <c:bubble3D val="0"/>
            <c:extLst>
              <c:ext xmlns:c16="http://schemas.microsoft.com/office/drawing/2014/chart" uri="{C3380CC4-5D6E-409C-BE32-E72D297353CC}">
                <c16:uniqueId val="{00000010-0D30-450A-B8BA-0C31C06AC038}"/>
              </c:ext>
            </c:extLst>
          </c:dPt>
          <c:dPt>
            <c:idx val="54"/>
            <c:marker>
              <c:symbol val="none"/>
            </c:marker>
            <c:bubble3D val="0"/>
            <c:extLst>
              <c:ext xmlns:c16="http://schemas.microsoft.com/office/drawing/2014/chart" uri="{C3380CC4-5D6E-409C-BE32-E72D297353CC}">
                <c16:uniqueId val="{00000011-0D30-450A-B8BA-0C31C06AC038}"/>
              </c:ext>
            </c:extLst>
          </c:dPt>
          <c:dPt>
            <c:idx val="55"/>
            <c:marker>
              <c:symbol val="none"/>
            </c:marker>
            <c:bubble3D val="0"/>
            <c:extLst>
              <c:ext xmlns:c16="http://schemas.microsoft.com/office/drawing/2014/chart" uri="{C3380CC4-5D6E-409C-BE32-E72D297353CC}">
                <c16:uniqueId val="{00000012-0D30-450A-B8BA-0C31C06AC038}"/>
              </c:ext>
            </c:extLst>
          </c:dPt>
          <c:dPt>
            <c:idx val="57"/>
            <c:marker>
              <c:symbol val="none"/>
            </c:marker>
            <c:bubble3D val="0"/>
            <c:extLst>
              <c:ext xmlns:c16="http://schemas.microsoft.com/office/drawing/2014/chart" uri="{C3380CC4-5D6E-409C-BE32-E72D297353CC}">
                <c16:uniqueId val="{00000013-0D30-450A-B8BA-0C31C06AC038}"/>
              </c:ext>
            </c:extLst>
          </c:dPt>
          <c:dPt>
            <c:idx val="58"/>
            <c:marker>
              <c:symbol val="none"/>
            </c:marker>
            <c:bubble3D val="0"/>
            <c:extLst>
              <c:ext xmlns:c16="http://schemas.microsoft.com/office/drawing/2014/chart" uri="{C3380CC4-5D6E-409C-BE32-E72D297353CC}">
                <c16:uniqueId val="{00000014-0D30-450A-B8BA-0C31C06AC038}"/>
              </c:ext>
            </c:extLst>
          </c:dPt>
          <c:dPt>
            <c:idx val="59"/>
            <c:marker>
              <c:symbol val="circle"/>
              <c:size val="6"/>
              <c:spPr>
                <a:solidFill>
                  <a:schemeClr val="accent2"/>
                </a:solidFill>
                <a:ln w="9525">
                  <a:noFill/>
                </a:ln>
                <a:effectLst/>
              </c:spPr>
            </c:marker>
            <c:bubble3D val="0"/>
            <c:extLst>
              <c:ext xmlns:c16="http://schemas.microsoft.com/office/drawing/2014/chart" uri="{C3380CC4-5D6E-409C-BE32-E72D297353CC}">
                <c16:uniqueId val="{00000020-DB4C-42A0-9D9A-2B6310C2A14D}"/>
              </c:ext>
            </c:extLst>
          </c:dPt>
          <c:dLbls>
            <c:dLbl>
              <c:idx val="0"/>
              <c:layout>
                <c:manualLayout>
                  <c:x val="-1.9077064800697541E-2"/>
                  <c:y val="3.199250035861345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C-0D30-450A-B8BA-0C31C06AC038}"/>
                </c:ext>
              </c:extLst>
            </c:dLbl>
            <c:dLbl>
              <c:idx val="12"/>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0D30-450A-B8BA-0C31C06AC038}"/>
                </c:ext>
              </c:extLst>
            </c:dLbl>
            <c:dLbl>
              <c:idx val="24"/>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E-0D30-450A-B8BA-0C31C06AC038}"/>
                </c:ext>
              </c:extLst>
            </c:dLbl>
            <c:dLbl>
              <c:idx val="36"/>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0D30-450A-B8BA-0C31C06AC038}"/>
                </c:ext>
              </c:extLst>
            </c:dLbl>
            <c:dLbl>
              <c:idx val="48"/>
              <c:layout>
                <c:manualLayout>
                  <c:x val="-4.8642597397052206E-2"/>
                  <c:y val="5.294828661971397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0-0D30-450A-B8BA-0C31C06AC038}"/>
                </c:ext>
              </c:extLst>
            </c:dLbl>
            <c:dLbl>
              <c:idx val="59"/>
              <c:dLblPos val="b"/>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0-DB4C-42A0-9D9A-2B6310C2A14D}"/>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accent2"/>
                    </a:solidFill>
                    <a:latin typeface="+mn-lt"/>
                    <a:ea typeface="+mn-ea"/>
                    <a:cs typeface="+mn-cs"/>
                  </a:defRPr>
                </a:pPr>
                <a:endParaRPr lang="en-US"/>
              </a:p>
            </c:txPr>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Sheet1!$A$2:$A$61</c:f>
              <c:strCache>
                <c:ptCount val="60"/>
                <c:pt idx="0">
                  <c:v>Jan. 2016</c:v>
                </c:pt>
                <c:pt idx="1">
                  <c:v>Feb. 2016</c:v>
                </c:pt>
                <c:pt idx="2">
                  <c:v>Mar. 2016</c:v>
                </c:pt>
                <c:pt idx="3">
                  <c:v>Apr. 2016</c:v>
                </c:pt>
                <c:pt idx="4">
                  <c:v>May-16</c:v>
                </c:pt>
                <c:pt idx="5">
                  <c:v>Jun. 2016</c:v>
                </c:pt>
                <c:pt idx="6">
                  <c:v>Jul. 2016</c:v>
                </c:pt>
                <c:pt idx="7">
                  <c:v>Aug. 2016</c:v>
                </c:pt>
                <c:pt idx="8">
                  <c:v>Sep. 2016</c:v>
                </c:pt>
                <c:pt idx="9">
                  <c:v>Oct. 2016</c:v>
                </c:pt>
                <c:pt idx="10">
                  <c:v>Nov. 2016</c:v>
                </c:pt>
                <c:pt idx="11">
                  <c:v>Dec. 2016</c:v>
                </c:pt>
                <c:pt idx="12">
                  <c:v>Jan. 2017</c:v>
                </c:pt>
                <c:pt idx="13">
                  <c:v>Feb. 2017</c:v>
                </c:pt>
                <c:pt idx="14">
                  <c:v>Mar. 2017</c:v>
                </c:pt>
                <c:pt idx="15">
                  <c:v>Apr. 2017</c:v>
                </c:pt>
                <c:pt idx="16">
                  <c:v>May-17</c:v>
                </c:pt>
                <c:pt idx="17">
                  <c:v>Jun. 2017</c:v>
                </c:pt>
                <c:pt idx="18">
                  <c:v>Jul. 2017</c:v>
                </c:pt>
                <c:pt idx="19">
                  <c:v>Aug. 2017</c:v>
                </c:pt>
                <c:pt idx="20">
                  <c:v>Sep. 2017</c:v>
                </c:pt>
                <c:pt idx="21">
                  <c:v>Oct. 2017</c:v>
                </c:pt>
                <c:pt idx="22">
                  <c:v>Nov. 2017</c:v>
                </c:pt>
                <c:pt idx="23">
                  <c:v>Dec. 2017</c:v>
                </c:pt>
                <c:pt idx="24">
                  <c:v>Jan. 2018</c:v>
                </c:pt>
                <c:pt idx="25">
                  <c:v>Feb. 2018</c:v>
                </c:pt>
                <c:pt idx="26">
                  <c:v>Mar. 2018</c:v>
                </c:pt>
                <c:pt idx="27">
                  <c:v>Apr. 2018</c:v>
                </c:pt>
                <c:pt idx="28">
                  <c:v>May-18</c:v>
                </c:pt>
                <c:pt idx="29">
                  <c:v>Jun. 2018</c:v>
                </c:pt>
                <c:pt idx="30">
                  <c:v>Jul. 2018</c:v>
                </c:pt>
                <c:pt idx="31">
                  <c:v>Aug. 2018</c:v>
                </c:pt>
                <c:pt idx="32">
                  <c:v>Sep. 2018</c:v>
                </c:pt>
                <c:pt idx="33">
                  <c:v>Oct. 2018</c:v>
                </c:pt>
                <c:pt idx="34">
                  <c:v>Nov. 2018</c:v>
                </c:pt>
                <c:pt idx="35">
                  <c:v>Dec. 2018</c:v>
                </c:pt>
                <c:pt idx="36">
                  <c:v>Jan. 2019</c:v>
                </c:pt>
                <c:pt idx="37">
                  <c:v>Feb. 2019</c:v>
                </c:pt>
                <c:pt idx="38">
                  <c:v>Mar. 2019</c:v>
                </c:pt>
                <c:pt idx="39">
                  <c:v>Apr. 2019</c:v>
                </c:pt>
                <c:pt idx="40">
                  <c:v>May-19</c:v>
                </c:pt>
                <c:pt idx="41">
                  <c:v>Jun. 2019</c:v>
                </c:pt>
                <c:pt idx="42">
                  <c:v>Jul. 2019</c:v>
                </c:pt>
                <c:pt idx="43">
                  <c:v>Aug. 2019</c:v>
                </c:pt>
                <c:pt idx="44">
                  <c:v>Sep. 2019</c:v>
                </c:pt>
                <c:pt idx="45">
                  <c:v>Oct. 2019</c:v>
                </c:pt>
                <c:pt idx="46">
                  <c:v>Nov. 2019</c:v>
                </c:pt>
                <c:pt idx="47">
                  <c:v>Dec. 2019</c:v>
                </c:pt>
                <c:pt idx="48">
                  <c:v>Jan. 2020</c:v>
                </c:pt>
                <c:pt idx="49">
                  <c:v>Feb. 2020</c:v>
                </c:pt>
                <c:pt idx="50">
                  <c:v>Mar. 2020</c:v>
                </c:pt>
                <c:pt idx="51">
                  <c:v>Apr. 2020</c:v>
                </c:pt>
                <c:pt idx="52">
                  <c:v>May-20</c:v>
                </c:pt>
                <c:pt idx="53">
                  <c:v>Jun. 2020</c:v>
                </c:pt>
                <c:pt idx="54">
                  <c:v>Jul. 2020</c:v>
                </c:pt>
                <c:pt idx="55">
                  <c:v>Aug. 2020</c:v>
                </c:pt>
                <c:pt idx="56">
                  <c:v>Sept. 2020</c:v>
                </c:pt>
                <c:pt idx="57">
                  <c:v>Oct. 2020</c:v>
                </c:pt>
                <c:pt idx="58">
                  <c:v>Nov. 2020</c:v>
                </c:pt>
                <c:pt idx="59">
                  <c:v>Dec. 2020</c:v>
                </c:pt>
              </c:strCache>
            </c:strRef>
          </c:cat>
          <c:val>
            <c:numRef>
              <c:f>Sheet1!$E$2:$E$61</c:f>
              <c:numCache>
                <c:formatCode>#,##0</c:formatCode>
                <c:ptCount val="60"/>
                <c:pt idx="0">
                  <c:v>1038</c:v>
                </c:pt>
                <c:pt idx="1">
                  <c:v>1377</c:v>
                </c:pt>
                <c:pt idx="2">
                  <c:v>1528</c:v>
                </c:pt>
                <c:pt idx="3">
                  <c:v>1540</c:v>
                </c:pt>
                <c:pt idx="4">
                  <c:v>1544</c:v>
                </c:pt>
                <c:pt idx="5">
                  <c:v>1461</c:v>
                </c:pt>
                <c:pt idx="6">
                  <c:v>1604</c:v>
                </c:pt>
                <c:pt idx="7">
                  <c:v>1576</c:v>
                </c:pt>
                <c:pt idx="8">
                  <c:v>1713</c:v>
                </c:pt>
                <c:pt idx="9">
                  <c:v>1885</c:v>
                </c:pt>
                <c:pt idx="10">
                  <c:v>1987</c:v>
                </c:pt>
                <c:pt idx="11">
                  <c:v>2160</c:v>
                </c:pt>
                <c:pt idx="12">
                  <c:v>2454</c:v>
                </c:pt>
                <c:pt idx="13">
                  <c:v>2274</c:v>
                </c:pt>
                <c:pt idx="14">
                  <c:v>2348</c:v>
                </c:pt>
                <c:pt idx="15">
                  <c:v>2236</c:v>
                </c:pt>
                <c:pt idx="16">
                  <c:v>2334</c:v>
                </c:pt>
                <c:pt idx="17">
                  <c:v>2340</c:v>
                </c:pt>
                <c:pt idx="18">
                  <c:v>2278</c:v>
                </c:pt>
                <c:pt idx="19">
                  <c:v>2388</c:v>
                </c:pt>
                <c:pt idx="20">
                  <c:v>2486</c:v>
                </c:pt>
                <c:pt idx="21">
                  <c:v>2400</c:v>
                </c:pt>
                <c:pt idx="22">
                  <c:v>2386</c:v>
                </c:pt>
                <c:pt idx="23">
                  <c:v>2542</c:v>
                </c:pt>
                <c:pt idx="24">
                  <c:v>2526</c:v>
                </c:pt>
                <c:pt idx="25">
                  <c:v>2359</c:v>
                </c:pt>
                <c:pt idx="26">
                  <c:v>2655</c:v>
                </c:pt>
                <c:pt idx="27">
                  <c:v>2562</c:v>
                </c:pt>
                <c:pt idx="28">
                  <c:v>2656</c:v>
                </c:pt>
                <c:pt idx="29">
                  <c:v>2723</c:v>
                </c:pt>
                <c:pt idx="30">
                  <c:v>2694</c:v>
                </c:pt>
                <c:pt idx="31">
                  <c:v>2703</c:v>
                </c:pt>
                <c:pt idx="32">
                  <c:v>2601</c:v>
                </c:pt>
                <c:pt idx="33">
                  <c:v>2669</c:v>
                </c:pt>
                <c:pt idx="34">
                  <c:v>2548</c:v>
                </c:pt>
                <c:pt idx="35">
                  <c:v>2639</c:v>
                </c:pt>
                <c:pt idx="36">
                  <c:v>2588</c:v>
                </c:pt>
                <c:pt idx="37">
                  <c:v>2527</c:v>
                </c:pt>
                <c:pt idx="38">
                  <c:v>2920</c:v>
                </c:pt>
                <c:pt idx="39">
                  <c:v>2735</c:v>
                </c:pt>
                <c:pt idx="40">
                  <c:v>2855</c:v>
                </c:pt>
                <c:pt idx="41">
                  <c:v>2913</c:v>
                </c:pt>
                <c:pt idx="42">
                  <c:v>3125</c:v>
                </c:pt>
                <c:pt idx="43">
                  <c:v>3180</c:v>
                </c:pt>
                <c:pt idx="44">
                  <c:v>3139</c:v>
                </c:pt>
                <c:pt idx="45">
                  <c:v>3378</c:v>
                </c:pt>
                <c:pt idx="46">
                  <c:v>3458</c:v>
                </c:pt>
                <c:pt idx="47">
                  <c:v>3541</c:v>
                </c:pt>
                <c:pt idx="48">
                  <c:v>3363.5468058275801</c:v>
                </c:pt>
                <c:pt idx="49">
                  <c:v>3783.4833784980292</c:v>
                </c:pt>
                <c:pt idx="50">
                  <c:v>4347.2012288374317</c:v>
                </c:pt>
                <c:pt idx="51">
                  <c:v>4825.5620187276945</c:v>
                </c:pt>
                <c:pt idx="52">
                  <c:v>6127.9050736497593</c:v>
                </c:pt>
                <c:pt idx="53">
                  <c:v>5074.7757505835616</c:v>
                </c:pt>
                <c:pt idx="54">
                  <c:v>5220.4396715945331</c:v>
                </c:pt>
                <c:pt idx="55">
                  <c:v>4993.5113358911767</c:v>
                </c:pt>
                <c:pt idx="56">
                  <c:v>4617.9043492259443</c:v>
                </c:pt>
                <c:pt idx="57">
                  <c:v>4658.8716428322223</c:v>
                </c:pt>
                <c:pt idx="58">
                  <c:v>4551.5697727455699</c:v>
                </c:pt>
                <c:pt idx="59">
                  <c:v>4577.0134689168481</c:v>
                </c:pt>
              </c:numCache>
            </c:numRef>
          </c:val>
          <c:smooth val="0"/>
          <c:extLst>
            <c:ext xmlns:c16="http://schemas.microsoft.com/office/drawing/2014/chart" uri="{C3380CC4-5D6E-409C-BE32-E72D297353CC}">
              <c16:uniqueId val="{00000015-0D30-450A-B8BA-0C31C06AC038}"/>
            </c:ext>
          </c:extLst>
        </c:ser>
        <c:ser>
          <c:idx val="3"/>
          <c:order val="2"/>
          <c:tx>
            <c:strRef>
              <c:f>Sheet1!$C$1</c:f>
              <c:strCache>
                <c:ptCount val="1"/>
                <c:pt idx="0">
                  <c:v>All opioid deaths</c:v>
                </c:pt>
              </c:strCache>
            </c:strRef>
          </c:tx>
          <c:spPr>
            <a:ln w="28575" cap="rnd">
              <a:solidFill>
                <a:schemeClr val="bg2"/>
              </a:solidFill>
              <a:round/>
            </a:ln>
            <a:effectLst/>
          </c:spPr>
          <c:marker>
            <c:symbol val="none"/>
          </c:marker>
          <c:dPt>
            <c:idx val="0"/>
            <c:marker>
              <c:symbol val="circle"/>
              <c:size val="6"/>
              <c:spPr>
                <a:solidFill>
                  <a:schemeClr val="bg2"/>
                </a:solidFill>
                <a:ln w="9525">
                  <a:noFill/>
                </a:ln>
                <a:effectLst/>
              </c:spPr>
            </c:marker>
            <c:bubble3D val="0"/>
            <c:extLst>
              <c:ext xmlns:c16="http://schemas.microsoft.com/office/drawing/2014/chart" uri="{C3380CC4-5D6E-409C-BE32-E72D297353CC}">
                <c16:uniqueId val="{00000016-0D30-450A-B8BA-0C31C06AC038}"/>
              </c:ext>
            </c:extLst>
          </c:dPt>
          <c:dPt>
            <c:idx val="12"/>
            <c:marker>
              <c:symbol val="circle"/>
              <c:size val="6"/>
              <c:spPr>
                <a:solidFill>
                  <a:schemeClr val="bg2"/>
                </a:solidFill>
                <a:ln w="9525">
                  <a:noFill/>
                </a:ln>
                <a:effectLst/>
              </c:spPr>
            </c:marker>
            <c:bubble3D val="0"/>
            <c:extLst>
              <c:ext xmlns:c16="http://schemas.microsoft.com/office/drawing/2014/chart" uri="{C3380CC4-5D6E-409C-BE32-E72D297353CC}">
                <c16:uniqueId val="{00000017-0D30-450A-B8BA-0C31C06AC038}"/>
              </c:ext>
            </c:extLst>
          </c:dPt>
          <c:dPt>
            <c:idx val="24"/>
            <c:marker>
              <c:symbol val="circle"/>
              <c:size val="6"/>
              <c:spPr>
                <a:solidFill>
                  <a:schemeClr val="bg2"/>
                </a:solidFill>
                <a:ln w="9525">
                  <a:noFill/>
                </a:ln>
                <a:effectLst/>
              </c:spPr>
            </c:marker>
            <c:bubble3D val="0"/>
            <c:extLst>
              <c:ext xmlns:c16="http://schemas.microsoft.com/office/drawing/2014/chart" uri="{C3380CC4-5D6E-409C-BE32-E72D297353CC}">
                <c16:uniqueId val="{00000018-0D30-450A-B8BA-0C31C06AC038}"/>
              </c:ext>
            </c:extLst>
          </c:dPt>
          <c:dPt>
            <c:idx val="36"/>
            <c:marker>
              <c:symbol val="circle"/>
              <c:size val="6"/>
              <c:spPr>
                <a:solidFill>
                  <a:schemeClr val="bg2"/>
                </a:solidFill>
                <a:ln w="9525">
                  <a:noFill/>
                </a:ln>
                <a:effectLst/>
              </c:spPr>
            </c:marker>
            <c:bubble3D val="0"/>
            <c:extLst>
              <c:ext xmlns:c16="http://schemas.microsoft.com/office/drawing/2014/chart" uri="{C3380CC4-5D6E-409C-BE32-E72D297353CC}">
                <c16:uniqueId val="{00000019-0D30-450A-B8BA-0C31C06AC038}"/>
              </c:ext>
            </c:extLst>
          </c:dPt>
          <c:dPt>
            <c:idx val="48"/>
            <c:marker>
              <c:symbol val="circle"/>
              <c:size val="6"/>
              <c:spPr>
                <a:solidFill>
                  <a:schemeClr val="bg2"/>
                </a:solidFill>
                <a:ln w="9525">
                  <a:noFill/>
                </a:ln>
                <a:effectLst/>
              </c:spPr>
            </c:marker>
            <c:bubble3D val="0"/>
            <c:extLst>
              <c:ext xmlns:c16="http://schemas.microsoft.com/office/drawing/2014/chart" uri="{C3380CC4-5D6E-409C-BE32-E72D297353CC}">
                <c16:uniqueId val="{0000001A-0D30-450A-B8BA-0C31C06AC038}"/>
              </c:ext>
            </c:extLst>
          </c:dPt>
          <c:dPt>
            <c:idx val="54"/>
            <c:marker>
              <c:symbol val="none"/>
            </c:marker>
            <c:bubble3D val="0"/>
            <c:extLst>
              <c:ext xmlns:c16="http://schemas.microsoft.com/office/drawing/2014/chart" uri="{C3380CC4-5D6E-409C-BE32-E72D297353CC}">
                <c16:uniqueId val="{0000001B-0D30-450A-B8BA-0C31C06AC038}"/>
              </c:ext>
            </c:extLst>
          </c:dPt>
          <c:dPt>
            <c:idx val="55"/>
            <c:marker>
              <c:symbol val="none"/>
            </c:marker>
            <c:bubble3D val="0"/>
            <c:extLst>
              <c:ext xmlns:c16="http://schemas.microsoft.com/office/drawing/2014/chart" uri="{C3380CC4-5D6E-409C-BE32-E72D297353CC}">
                <c16:uniqueId val="{0000001C-0D30-450A-B8BA-0C31C06AC038}"/>
              </c:ext>
            </c:extLst>
          </c:dPt>
          <c:dPt>
            <c:idx val="57"/>
            <c:marker>
              <c:symbol val="none"/>
            </c:marker>
            <c:bubble3D val="0"/>
            <c:extLst>
              <c:ext xmlns:c16="http://schemas.microsoft.com/office/drawing/2014/chart" uri="{C3380CC4-5D6E-409C-BE32-E72D297353CC}">
                <c16:uniqueId val="{0000001D-0D30-450A-B8BA-0C31C06AC038}"/>
              </c:ext>
            </c:extLst>
          </c:dPt>
          <c:dPt>
            <c:idx val="58"/>
            <c:marker>
              <c:symbol val="none"/>
            </c:marker>
            <c:bubble3D val="0"/>
            <c:extLst>
              <c:ext xmlns:c16="http://schemas.microsoft.com/office/drawing/2014/chart" uri="{C3380CC4-5D6E-409C-BE32-E72D297353CC}">
                <c16:uniqueId val="{0000001E-0D30-450A-B8BA-0C31C06AC038}"/>
              </c:ext>
            </c:extLst>
          </c:dPt>
          <c:dPt>
            <c:idx val="59"/>
            <c:marker>
              <c:symbol val="circle"/>
              <c:size val="6"/>
              <c:spPr>
                <a:solidFill>
                  <a:schemeClr val="bg2"/>
                </a:solidFill>
                <a:ln w="9525">
                  <a:noFill/>
                </a:ln>
                <a:effectLst/>
              </c:spPr>
            </c:marker>
            <c:bubble3D val="0"/>
            <c:extLst>
              <c:ext xmlns:c16="http://schemas.microsoft.com/office/drawing/2014/chart" uri="{C3380CC4-5D6E-409C-BE32-E72D297353CC}">
                <c16:uniqueId val="{0000001F-DB4C-42A0-9D9A-2B6310C2A14D}"/>
              </c:ext>
            </c:extLst>
          </c:dPt>
          <c:dLbls>
            <c:dLbl>
              <c:idx val="0"/>
              <c:layout>
                <c:manualLayout>
                  <c:x val="-1.6913733147305737E-2"/>
                  <c:y val="3.897776244564696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6-0D30-450A-B8BA-0C31C06AC038}"/>
                </c:ext>
              </c:extLst>
            </c:dLbl>
            <c:dLbl>
              <c:idx val="12"/>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0D30-450A-B8BA-0C31C06AC038}"/>
                </c:ext>
              </c:extLst>
            </c:dLbl>
            <c:dLbl>
              <c:idx val="24"/>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8-0D30-450A-B8BA-0C31C06AC038}"/>
                </c:ext>
              </c:extLst>
            </c:dLbl>
            <c:dLbl>
              <c:idx val="25"/>
              <c:delete val="1"/>
              <c:extLst>
                <c:ext xmlns:c15="http://schemas.microsoft.com/office/drawing/2012/chart" uri="{CE6537A1-D6FC-4f65-9D91-7224C49458BB}"/>
                <c:ext xmlns:c16="http://schemas.microsoft.com/office/drawing/2014/chart" uri="{C3380CC4-5D6E-409C-BE32-E72D297353CC}">
                  <c16:uniqueId val="{0000001F-0D30-450A-B8BA-0C31C06AC038}"/>
                </c:ext>
              </c:extLst>
            </c:dLbl>
            <c:dLbl>
              <c:idx val="28"/>
              <c:delete val="1"/>
              <c:extLst>
                <c:ext xmlns:c15="http://schemas.microsoft.com/office/drawing/2012/chart" uri="{CE6537A1-D6FC-4f65-9D91-7224C49458BB}"/>
                <c:ext xmlns:c16="http://schemas.microsoft.com/office/drawing/2014/chart" uri="{C3380CC4-5D6E-409C-BE32-E72D297353CC}">
                  <c16:uniqueId val="{00000020-0D30-450A-B8BA-0C31C06AC038}"/>
                </c:ext>
              </c:extLst>
            </c:dLbl>
            <c:dLbl>
              <c:idx val="36"/>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9-0D30-450A-B8BA-0C31C06AC038}"/>
                </c:ext>
              </c:extLst>
            </c:dLbl>
            <c:dLbl>
              <c:idx val="48"/>
              <c:layout>
                <c:manualLayout>
                  <c:x val="-4.1784779275441747E-2"/>
                  <c:y val="-5.694385653349713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A-0D30-450A-B8BA-0C31C06AC038}"/>
                </c:ext>
              </c:extLst>
            </c:dLbl>
            <c:dLbl>
              <c:idx val="54"/>
              <c:delete val="1"/>
              <c:extLst>
                <c:ext xmlns:c15="http://schemas.microsoft.com/office/drawing/2012/chart" uri="{CE6537A1-D6FC-4f65-9D91-7224C49458BB}"/>
                <c:ext xmlns:c16="http://schemas.microsoft.com/office/drawing/2014/chart" uri="{C3380CC4-5D6E-409C-BE32-E72D297353CC}">
                  <c16:uniqueId val="{0000001B-0D30-450A-B8BA-0C31C06AC038}"/>
                </c:ext>
              </c:extLst>
            </c:dLbl>
            <c:dLbl>
              <c:idx val="58"/>
              <c:delete val="1"/>
              <c:extLst>
                <c:ext xmlns:c15="http://schemas.microsoft.com/office/drawing/2012/chart" uri="{CE6537A1-D6FC-4f65-9D91-7224C49458BB}"/>
                <c:ext xmlns:c16="http://schemas.microsoft.com/office/drawing/2014/chart" uri="{C3380CC4-5D6E-409C-BE32-E72D297353CC}">
                  <c16:uniqueId val="{0000001E-0D30-450A-B8BA-0C31C06AC038}"/>
                </c:ext>
              </c:extLst>
            </c:dLbl>
            <c:dLbl>
              <c:idx val="59"/>
              <c:dLblPos val="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DB4C-42A0-9D9A-2B6310C2A14D}"/>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bg2"/>
                    </a:solidFill>
                    <a:latin typeface="+mn-lt"/>
                    <a:ea typeface="+mn-ea"/>
                    <a:cs typeface="+mn-cs"/>
                  </a:defRPr>
                </a:pPr>
                <a:endParaRPr lang="en-US"/>
              </a:p>
            </c:txPr>
            <c:dLblPos val="t"/>
            <c:showLegendKey val="0"/>
            <c:showVal val="0"/>
            <c:showCatName val="0"/>
            <c:showSerName val="0"/>
            <c:showPercent val="0"/>
            <c:showBubbleSize val="0"/>
            <c:extLst>
              <c:ext xmlns:c15="http://schemas.microsoft.com/office/drawing/2012/chart" uri="{CE6537A1-D6FC-4f65-9D91-7224C49458BB}">
                <c15:showLeaderLines val="0"/>
              </c:ext>
            </c:extLst>
          </c:dLbls>
          <c:cat>
            <c:strRef>
              <c:f>Sheet1!$A$2:$A$61</c:f>
              <c:strCache>
                <c:ptCount val="60"/>
                <c:pt idx="0">
                  <c:v>Jan. 2016</c:v>
                </c:pt>
                <c:pt idx="1">
                  <c:v>Feb. 2016</c:v>
                </c:pt>
                <c:pt idx="2">
                  <c:v>Mar. 2016</c:v>
                </c:pt>
                <c:pt idx="3">
                  <c:v>Apr. 2016</c:v>
                </c:pt>
                <c:pt idx="4">
                  <c:v>May-16</c:v>
                </c:pt>
                <c:pt idx="5">
                  <c:v>Jun. 2016</c:v>
                </c:pt>
                <c:pt idx="6">
                  <c:v>Jul. 2016</c:v>
                </c:pt>
                <c:pt idx="7">
                  <c:v>Aug. 2016</c:v>
                </c:pt>
                <c:pt idx="8">
                  <c:v>Sep. 2016</c:v>
                </c:pt>
                <c:pt idx="9">
                  <c:v>Oct. 2016</c:v>
                </c:pt>
                <c:pt idx="10">
                  <c:v>Nov. 2016</c:v>
                </c:pt>
                <c:pt idx="11">
                  <c:v>Dec. 2016</c:v>
                </c:pt>
                <c:pt idx="12">
                  <c:v>Jan. 2017</c:v>
                </c:pt>
                <c:pt idx="13">
                  <c:v>Feb. 2017</c:v>
                </c:pt>
                <c:pt idx="14">
                  <c:v>Mar. 2017</c:v>
                </c:pt>
                <c:pt idx="15">
                  <c:v>Apr. 2017</c:v>
                </c:pt>
                <c:pt idx="16">
                  <c:v>May-17</c:v>
                </c:pt>
                <c:pt idx="17">
                  <c:v>Jun. 2017</c:v>
                </c:pt>
                <c:pt idx="18">
                  <c:v>Jul. 2017</c:v>
                </c:pt>
                <c:pt idx="19">
                  <c:v>Aug. 2017</c:v>
                </c:pt>
                <c:pt idx="20">
                  <c:v>Sep. 2017</c:v>
                </c:pt>
                <c:pt idx="21">
                  <c:v>Oct. 2017</c:v>
                </c:pt>
                <c:pt idx="22">
                  <c:v>Nov. 2017</c:v>
                </c:pt>
                <c:pt idx="23">
                  <c:v>Dec. 2017</c:v>
                </c:pt>
                <c:pt idx="24">
                  <c:v>Jan. 2018</c:v>
                </c:pt>
                <c:pt idx="25">
                  <c:v>Feb. 2018</c:v>
                </c:pt>
                <c:pt idx="26">
                  <c:v>Mar. 2018</c:v>
                </c:pt>
                <c:pt idx="27">
                  <c:v>Apr. 2018</c:v>
                </c:pt>
                <c:pt idx="28">
                  <c:v>May-18</c:v>
                </c:pt>
                <c:pt idx="29">
                  <c:v>Jun. 2018</c:v>
                </c:pt>
                <c:pt idx="30">
                  <c:v>Jul. 2018</c:v>
                </c:pt>
                <c:pt idx="31">
                  <c:v>Aug. 2018</c:v>
                </c:pt>
                <c:pt idx="32">
                  <c:v>Sep. 2018</c:v>
                </c:pt>
                <c:pt idx="33">
                  <c:v>Oct. 2018</c:v>
                </c:pt>
                <c:pt idx="34">
                  <c:v>Nov. 2018</c:v>
                </c:pt>
                <c:pt idx="35">
                  <c:v>Dec. 2018</c:v>
                </c:pt>
                <c:pt idx="36">
                  <c:v>Jan. 2019</c:v>
                </c:pt>
                <c:pt idx="37">
                  <c:v>Feb. 2019</c:v>
                </c:pt>
                <c:pt idx="38">
                  <c:v>Mar. 2019</c:v>
                </c:pt>
                <c:pt idx="39">
                  <c:v>Apr. 2019</c:v>
                </c:pt>
                <c:pt idx="40">
                  <c:v>May-19</c:v>
                </c:pt>
                <c:pt idx="41">
                  <c:v>Jun. 2019</c:v>
                </c:pt>
                <c:pt idx="42">
                  <c:v>Jul. 2019</c:v>
                </c:pt>
                <c:pt idx="43">
                  <c:v>Aug. 2019</c:v>
                </c:pt>
                <c:pt idx="44">
                  <c:v>Sep. 2019</c:v>
                </c:pt>
                <c:pt idx="45">
                  <c:v>Oct. 2019</c:v>
                </c:pt>
                <c:pt idx="46">
                  <c:v>Nov. 2019</c:v>
                </c:pt>
                <c:pt idx="47">
                  <c:v>Dec. 2019</c:v>
                </c:pt>
                <c:pt idx="48">
                  <c:v>Jan. 2020</c:v>
                </c:pt>
                <c:pt idx="49">
                  <c:v>Feb. 2020</c:v>
                </c:pt>
                <c:pt idx="50">
                  <c:v>Mar. 2020</c:v>
                </c:pt>
                <c:pt idx="51">
                  <c:v>Apr. 2020</c:v>
                </c:pt>
                <c:pt idx="52">
                  <c:v>May-20</c:v>
                </c:pt>
                <c:pt idx="53">
                  <c:v>Jun. 2020</c:v>
                </c:pt>
                <c:pt idx="54">
                  <c:v>Jul. 2020</c:v>
                </c:pt>
                <c:pt idx="55">
                  <c:v>Aug. 2020</c:v>
                </c:pt>
                <c:pt idx="56">
                  <c:v>Sept. 2020</c:v>
                </c:pt>
                <c:pt idx="57">
                  <c:v>Oct. 2020</c:v>
                </c:pt>
                <c:pt idx="58">
                  <c:v>Nov. 2020</c:v>
                </c:pt>
                <c:pt idx="59">
                  <c:v>Dec. 2020</c:v>
                </c:pt>
              </c:strCache>
            </c:strRef>
          </c:cat>
          <c:val>
            <c:numRef>
              <c:f>Sheet1!$C$2:$C$61</c:f>
              <c:numCache>
                <c:formatCode>#,##0</c:formatCode>
                <c:ptCount val="60"/>
                <c:pt idx="0">
                  <c:v>3036</c:v>
                </c:pt>
                <c:pt idx="1">
                  <c:v>3350</c:v>
                </c:pt>
                <c:pt idx="2">
                  <c:v>3660</c:v>
                </c:pt>
                <c:pt idx="3">
                  <c:v>3543</c:v>
                </c:pt>
                <c:pt idx="4">
                  <c:v>3401</c:v>
                </c:pt>
                <c:pt idx="5">
                  <c:v>3346</c:v>
                </c:pt>
                <c:pt idx="6">
                  <c:v>3593</c:v>
                </c:pt>
                <c:pt idx="7">
                  <c:v>3553</c:v>
                </c:pt>
                <c:pt idx="8">
                  <c:v>3472</c:v>
                </c:pt>
                <c:pt idx="9">
                  <c:v>3630</c:v>
                </c:pt>
                <c:pt idx="10">
                  <c:v>3689</c:v>
                </c:pt>
                <c:pt idx="11">
                  <c:v>3976</c:v>
                </c:pt>
                <c:pt idx="12">
                  <c:v>4272</c:v>
                </c:pt>
                <c:pt idx="13">
                  <c:v>3923</c:v>
                </c:pt>
                <c:pt idx="14">
                  <c:v>4165</c:v>
                </c:pt>
                <c:pt idx="15">
                  <c:v>3987</c:v>
                </c:pt>
                <c:pt idx="16">
                  <c:v>4045</c:v>
                </c:pt>
                <c:pt idx="17">
                  <c:v>3909</c:v>
                </c:pt>
                <c:pt idx="18">
                  <c:v>3892</c:v>
                </c:pt>
                <c:pt idx="19">
                  <c:v>3940</c:v>
                </c:pt>
                <c:pt idx="20">
                  <c:v>3958</c:v>
                </c:pt>
                <c:pt idx="21">
                  <c:v>3775</c:v>
                </c:pt>
                <c:pt idx="22">
                  <c:v>3765</c:v>
                </c:pt>
                <c:pt idx="23">
                  <c:v>3969</c:v>
                </c:pt>
                <c:pt idx="24">
                  <c:v>3935</c:v>
                </c:pt>
                <c:pt idx="25">
                  <c:v>3620</c:v>
                </c:pt>
                <c:pt idx="26">
                  <c:v>4048</c:v>
                </c:pt>
                <c:pt idx="27">
                  <c:v>3869</c:v>
                </c:pt>
                <c:pt idx="28">
                  <c:v>4018</c:v>
                </c:pt>
                <c:pt idx="29">
                  <c:v>4013</c:v>
                </c:pt>
                <c:pt idx="30">
                  <c:v>3990</c:v>
                </c:pt>
                <c:pt idx="31">
                  <c:v>4005</c:v>
                </c:pt>
                <c:pt idx="32">
                  <c:v>3830</c:v>
                </c:pt>
                <c:pt idx="33">
                  <c:v>3927</c:v>
                </c:pt>
                <c:pt idx="34">
                  <c:v>3653</c:v>
                </c:pt>
                <c:pt idx="35">
                  <c:v>3894</c:v>
                </c:pt>
                <c:pt idx="36">
                  <c:v>3841</c:v>
                </c:pt>
                <c:pt idx="37">
                  <c:v>3650</c:v>
                </c:pt>
                <c:pt idx="38">
                  <c:v>4191</c:v>
                </c:pt>
                <c:pt idx="39">
                  <c:v>3861</c:v>
                </c:pt>
                <c:pt idx="40">
                  <c:v>4045</c:v>
                </c:pt>
                <c:pt idx="41">
                  <c:v>4044</c:v>
                </c:pt>
                <c:pt idx="42">
                  <c:v>4227</c:v>
                </c:pt>
                <c:pt idx="43">
                  <c:v>4305</c:v>
                </c:pt>
                <c:pt idx="44">
                  <c:v>4196</c:v>
                </c:pt>
                <c:pt idx="45">
                  <c:v>4452</c:v>
                </c:pt>
                <c:pt idx="46">
                  <c:v>4486</c:v>
                </c:pt>
                <c:pt idx="47">
                  <c:v>4562</c:v>
                </c:pt>
                <c:pt idx="48">
                  <c:v>4357.5724152816547</c:v>
                </c:pt>
                <c:pt idx="49">
                  <c:v>4837.725212409001</c:v>
                </c:pt>
                <c:pt idx="50">
                  <c:v>5463.8422581088234</c:v>
                </c:pt>
                <c:pt idx="51">
                  <c:v>5877.3934619233551</c:v>
                </c:pt>
                <c:pt idx="52">
                  <c:v>7306.8417283126983</c:v>
                </c:pt>
                <c:pt idx="53">
                  <c:v>6095.6143084198338</c:v>
                </c:pt>
                <c:pt idx="54">
                  <c:v>6252.1986735474711</c:v>
                </c:pt>
                <c:pt idx="55">
                  <c:v>6074.8475364480109</c:v>
                </c:pt>
                <c:pt idx="56">
                  <c:v>5512.8683162294255</c:v>
                </c:pt>
                <c:pt idx="57">
                  <c:v>5571.2402331103003</c:v>
                </c:pt>
                <c:pt idx="58">
                  <c:v>5379.2398014245555</c:v>
                </c:pt>
                <c:pt idx="59">
                  <c:v>5471.8718678256846</c:v>
                </c:pt>
              </c:numCache>
            </c:numRef>
          </c:val>
          <c:smooth val="0"/>
          <c:extLst>
            <c:ext xmlns:c16="http://schemas.microsoft.com/office/drawing/2014/chart" uri="{C3380CC4-5D6E-409C-BE32-E72D297353CC}">
              <c16:uniqueId val="{00000021-0D30-450A-B8BA-0C31C06AC038}"/>
            </c:ext>
          </c:extLst>
        </c:ser>
        <c:ser>
          <c:idx val="1"/>
          <c:order val="3"/>
          <c:tx>
            <c:v>Cocaine Deaths</c:v>
          </c:tx>
          <c:spPr>
            <a:ln w="28575" cap="rnd">
              <a:solidFill>
                <a:schemeClr val="accent2"/>
              </a:solidFill>
              <a:round/>
            </a:ln>
            <a:effectLst/>
          </c:spPr>
          <c:marker>
            <c:symbol val="none"/>
          </c:marker>
          <c:val>
            <c:numRef>
              <c:f>Sheet1!$D$2:$D$61</c:f>
            </c:numRef>
          </c:val>
          <c:smooth val="0"/>
          <c:extLst>
            <c:ext xmlns:c16="http://schemas.microsoft.com/office/drawing/2014/chart" uri="{C3380CC4-5D6E-409C-BE32-E72D297353CC}">
              <c16:uniqueId val="{00000022-0D30-450A-B8BA-0C31C06AC038}"/>
            </c:ext>
          </c:extLst>
        </c:ser>
        <c:ser>
          <c:idx val="4"/>
          <c:order val="4"/>
          <c:tx>
            <c:v>Psychostimulant Deaths</c:v>
          </c:tx>
          <c:spPr>
            <a:ln w="28575" cap="rnd">
              <a:solidFill>
                <a:schemeClr val="accent5"/>
              </a:solidFill>
              <a:round/>
            </a:ln>
            <a:effectLst/>
          </c:spPr>
          <c:marker>
            <c:symbol val="none"/>
          </c:marker>
          <c:val>
            <c:numRef>
              <c:f>Sheet1!$F$2:$F$61</c:f>
            </c:numRef>
          </c:val>
          <c:smooth val="0"/>
          <c:extLst>
            <c:ext xmlns:c16="http://schemas.microsoft.com/office/drawing/2014/chart" uri="{C3380CC4-5D6E-409C-BE32-E72D297353CC}">
              <c16:uniqueId val="{00000023-0D30-450A-B8BA-0C31C06AC038}"/>
            </c:ext>
          </c:extLst>
        </c:ser>
        <c:dLbls>
          <c:showLegendKey val="0"/>
          <c:showVal val="0"/>
          <c:showCatName val="0"/>
          <c:showSerName val="0"/>
          <c:showPercent val="0"/>
          <c:showBubbleSize val="0"/>
        </c:dLbls>
        <c:smooth val="0"/>
        <c:axId val="111306112"/>
        <c:axId val="241578128"/>
      </c:lineChart>
      <c:catAx>
        <c:axId val="111306112"/>
        <c:scaling>
          <c:orientation val="minMax"/>
        </c:scaling>
        <c:delete val="0"/>
        <c:axPos val="b"/>
        <c:numFmt formatCode="General" sourceLinked="1"/>
        <c:majorTickMark val="out"/>
        <c:minorTickMark val="none"/>
        <c:tickLblPos val="low"/>
        <c:spPr>
          <a:noFill/>
          <a:ln w="12700" cap="flat" cmpd="sng" algn="ctr">
            <a:solidFill>
              <a:schemeClr val="bg1">
                <a:lumMod val="75000"/>
              </a:schemeClr>
            </a:solidFill>
            <a:round/>
          </a:ln>
          <a:effectLst/>
        </c:spPr>
        <c:txPr>
          <a:bodyPr rot="-2700000" spcFirstLastPara="1" vertOverflow="ellipsis" wrap="square" anchor="ctr" anchorCtr="1"/>
          <a:lstStyle/>
          <a:p>
            <a:pPr>
              <a:defRPr sz="1197" b="0" i="0" u="none" strike="noStrike" kern="1200" baseline="0">
                <a:solidFill>
                  <a:schemeClr val="tx1"/>
                </a:solidFill>
                <a:latin typeface="+mn-lt"/>
                <a:ea typeface="+mn-ea"/>
                <a:cs typeface="+mn-cs"/>
              </a:defRPr>
            </a:pPr>
            <a:endParaRPr lang="en-US"/>
          </a:p>
        </c:txPr>
        <c:crossAx val="241578128"/>
        <c:crosses val="autoZero"/>
        <c:auto val="1"/>
        <c:lblAlgn val="ctr"/>
        <c:lblOffset val="100"/>
        <c:tickLblSkip val="12"/>
        <c:tickMarkSkip val="12"/>
        <c:noMultiLvlLbl val="0"/>
      </c:catAx>
      <c:valAx>
        <c:axId val="241578128"/>
        <c:scaling>
          <c:orientation val="minMax"/>
          <c:max val="10000"/>
          <c:min val="0"/>
        </c:scaling>
        <c:delete val="0"/>
        <c:axPos val="l"/>
        <c:majorGridlines>
          <c:spPr>
            <a:ln w="9525" cap="flat" cmpd="sng" algn="ctr">
              <a:solidFill>
                <a:schemeClr val="bg1">
                  <a:lumMod val="8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11306112"/>
        <c:crosses val="autoZero"/>
        <c:crossBetween val="midCat"/>
        <c:majorUnit val="1000"/>
        <c:minorUnit val="1000"/>
      </c:valAx>
      <c:spPr>
        <a:noFill/>
        <a:ln>
          <a:noFill/>
        </a:ln>
        <a:effectLst/>
      </c:spPr>
    </c:plotArea>
    <c:legend>
      <c:legendPos val="t"/>
      <c:layout>
        <c:manualLayout>
          <c:xMode val="edge"/>
          <c:yMode val="edge"/>
          <c:x val="0.17060987328668106"/>
          <c:y val="1.6764629008880413E-2"/>
          <c:w val="0.74819784820611557"/>
          <c:h val="8.3884307339211373E-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589351863529073"/>
          <c:y val="2.9415003588967332E-2"/>
          <c:w val="0.84830547496388786"/>
          <c:h val="0.89571044182093396"/>
        </c:manualLayout>
      </c:layout>
      <c:barChart>
        <c:barDir val="bar"/>
        <c:grouping val="clustered"/>
        <c:varyColors val="0"/>
        <c:ser>
          <c:idx val="0"/>
          <c:order val="0"/>
          <c:tx>
            <c:strRef>
              <c:f>Sheet1!$B$1</c:f>
              <c:strCache>
                <c:ptCount val="1"/>
                <c:pt idx="0">
                  <c:v>Percent</c:v>
                </c:pt>
              </c:strCache>
            </c:strRef>
          </c:tx>
          <c:spPr>
            <a:solidFill>
              <a:schemeClr val="accent1"/>
            </a:solidFill>
            <a:ln>
              <a:noFill/>
            </a:ln>
            <a:effectLst/>
          </c:spPr>
          <c:invertIfNegative val="0"/>
          <c:dPt>
            <c:idx val="0"/>
            <c:invertIfNegative val="0"/>
            <c:bubble3D val="0"/>
            <c:spPr>
              <a:solidFill>
                <a:schemeClr val="accent2">
                  <a:lumMod val="20000"/>
                  <a:lumOff val="80000"/>
                </a:schemeClr>
              </a:solidFill>
              <a:ln>
                <a:noFill/>
              </a:ln>
              <a:effectLst/>
            </c:spPr>
            <c:extLst>
              <c:ext xmlns:c16="http://schemas.microsoft.com/office/drawing/2014/chart" uri="{C3380CC4-5D6E-409C-BE32-E72D297353CC}">
                <c16:uniqueId val="{00000001-4954-4E67-A705-C3B43B134F78}"/>
              </c:ext>
            </c:extLst>
          </c:dPt>
          <c:dPt>
            <c:idx val="1"/>
            <c:invertIfNegative val="0"/>
            <c:bubble3D val="0"/>
            <c:spPr>
              <a:solidFill>
                <a:schemeClr val="accent2">
                  <a:lumMod val="40000"/>
                  <a:lumOff val="60000"/>
                </a:schemeClr>
              </a:solidFill>
              <a:ln>
                <a:noFill/>
              </a:ln>
              <a:effectLst/>
            </c:spPr>
            <c:extLst>
              <c:ext xmlns:c16="http://schemas.microsoft.com/office/drawing/2014/chart" uri="{C3380CC4-5D6E-409C-BE32-E72D297353CC}">
                <c16:uniqueId val="{00000003-4954-4E67-A705-C3B43B134F78}"/>
              </c:ext>
            </c:extLst>
          </c:dPt>
          <c:dPt>
            <c:idx val="2"/>
            <c:invertIfNegative val="0"/>
            <c:bubble3D val="0"/>
            <c:spPr>
              <a:solidFill>
                <a:schemeClr val="accent2">
                  <a:lumMod val="60000"/>
                  <a:lumOff val="40000"/>
                </a:schemeClr>
              </a:solidFill>
              <a:ln>
                <a:noFill/>
              </a:ln>
              <a:effectLst/>
            </c:spPr>
            <c:extLst>
              <c:ext xmlns:c16="http://schemas.microsoft.com/office/drawing/2014/chart" uri="{C3380CC4-5D6E-409C-BE32-E72D297353CC}">
                <c16:uniqueId val="{00000005-4954-4E67-A705-C3B43B134F78}"/>
              </c:ext>
            </c:extLst>
          </c:dPt>
          <c:dPt>
            <c:idx val="3"/>
            <c:invertIfNegative val="0"/>
            <c:bubble3D val="0"/>
            <c:spPr>
              <a:solidFill>
                <a:schemeClr val="accent2">
                  <a:lumMod val="75000"/>
                </a:schemeClr>
              </a:solidFill>
              <a:ln>
                <a:noFill/>
              </a:ln>
              <a:effectLst/>
            </c:spPr>
            <c:extLst>
              <c:ext xmlns:c16="http://schemas.microsoft.com/office/drawing/2014/chart" uri="{C3380CC4-5D6E-409C-BE32-E72D297353CC}">
                <c16:uniqueId val="{00000007-4954-4E67-A705-C3B43B134F78}"/>
              </c:ext>
            </c:extLst>
          </c:dPt>
          <c:dPt>
            <c:idx val="4"/>
            <c:invertIfNegative val="0"/>
            <c:bubble3D val="0"/>
            <c:spPr>
              <a:solidFill>
                <a:schemeClr val="accent2">
                  <a:lumMod val="50000"/>
                </a:schemeClr>
              </a:solidFill>
              <a:ln>
                <a:noFill/>
              </a:ln>
              <a:effectLst/>
            </c:spPr>
            <c:extLst>
              <c:ext xmlns:c16="http://schemas.microsoft.com/office/drawing/2014/chart" uri="{C3380CC4-5D6E-409C-BE32-E72D297353CC}">
                <c16:uniqueId val="{00000009-4954-4E67-A705-C3B43B134F78}"/>
              </c:ext>
            </c:extLst>
          </c:dPt>
          <c:dPt>
            <c:idx val="5"/>
            <c:invertIfNegative val="0"/>
            <c:bubble3D val="0"/>
            <c:spPr>
              <a:solidFill>
                <a:schemeClr val="accent2">
                  <a:alpha val="50000"/>
                </a:schemeClr>
              </a:solidFill>
              <a:ln>
                <a:noFill/>
              </a:ln>
              <a:effectLst/>
            </c:spPr>
            <c:extLst>
              <c:ext xmlns:c16="http://schemas.microsoft.com/office/drawing/2014/chart" uri="{C3380CC4-5D6E-409C-BE32-E72D297353CC}">
                <c16:uniqueId val="{0000000B-4954-4E67-A705-C3B43B134F78}"/>
              </c:ext>
            </c:extLst>
          </c:dPt>
          <c:dPt>
            <c:idx val="6"/>
            <c:invertIfNegative val="0"/>
            <c:bubble3D val="0"/>
            <c:spPr>
              <a:solidFill>
                <a:schemeClr val="bg2">
                  <a:lumMod val="20000"/>
                  <a:lumOff val="80000"/>
                  <a:alpha val="75000"/>
                </a:schemeClr>
              </a:solidFill>
              <a:ln>
                <a:noFill/>
              </a:ln>
              <a:effectLst/>
            </c:spPr>
            <c:extLst>
              <c:ext xmlns:c16="http://schemas.microsoft.com/office/drawing/2014/chart" uri="{C3380CC4-5D6E-409C-BE32-E72D297353CC}">
                <c16:uniqueId val="{0000000D-4954-4E67-A705-C3B43B134F78}"/>
              </c:ext>
            </c:extLst>
          </c:dPt>
          <c:dPt>
            <c:idx val="7"/>
            <c:invertIfNegative val="0"/>
            <c:bubble3D val="0"/>
            <c:spPr>
              <a:solidFill>
                <a:schemeClr val="bg2">
                  <a:lumMod val="40000"/>
                  <a:lumOff val="60000"/>
                </a:schemeClr>
              </a:solidFill>
              <a:ln>
                <a:noFill/>
              </a:ln>
              <a:effectLst/>
            </c:spPr>
            <c:extLst>
              <c:ext xmlns:c16="http://schemas.microsoft.com/office/drawing/2014/chart" uri="{C3380CC4-5D6E-409C-BE32-E72D297353CC}">
                <c16:uniqueId val="{0000000F-4954-4E67-A705-C3B43B134F78}"/>
              </c:ext>
            </c:extLst>
          </c:dPt>
          <c:dPt>
            <c:idx val="8"/>
            <c:invertIfNegative val="0"/>
            <c:bubble3D val="0"/>
            <c:spPr>
              <a:solidFill>
                <a:schemeClr val="bg2">
                  <a:lumMod val="60000"/>
                  <a:lumOff val="40000"/>
                </a:schemeClr>
              </a:solidFill>
              <a:ln>
                <a:noFill/>
              </a:ln>
              <a:effectLst/>
            </c:spPr>
            <c:extLst>
              <c:ext xmlns:c16="http://schemas.microsoft.com/office/drawing/2014/chart" uri="{C3380CC4-5D6E-409C-BE32-E72D297353CC}">
                <c16:uniqueId val="{00000011-4954-4E67-A705-C3B43B134F78}"/>
              </c:ext>
            </c:extLst>
          </c:dPt>
          <c:dPt>
            <c:idx val="9"/>
            <c:invertIfNegative val="0"/>
            <c:bubble3D val="0"/>
            <c:spPr>
              <a:solidFill>
                <a:schemeClr val="bg2">
                  <a:lumMod val="75000"/>
                </a:schemeClr>
              </a:solidFill>
              <a:ln>
                <a:noFill/>
              </a:ln>
              <a:effectLst/>
            </c:spPr>
            <c:extLst>
              <c:ext xmlns:c16="http://schemas.microsoft.com/office/drawing/2014/chart" uri="{C3380CC4-5D6E-409C-BE32-E72D297353CC}">
                <c16:uniqueId val="{00000013-4954-4E67-A705-C3B43B134F78}"/>
              </c:ext>
            </c:extLst>
          </c:dPt>
          <c:dPt>
            <c:idx val="10"/>
            <c:invertIfNegative val="0"/>
            <c:bubble3D val="0"/>
            <c:spPr>
              <a:solidFill>
                <a:schemeClr val="bg2">
                  <a:lumMod val="50000"/>
                </a:schemeClr>
              </a:solidFill>
              <a:ln>
                <a:noFill/>
              </a:ln>
              <a:effectLst/>
            </c:spPr>
            <c:extLst>
              <c:ext xmlns:c16="http://schemas.microsoft.com/office/drawing/2014/chart" uri="{C3380CC4-5D6E-409C-BE32-E72D297353CC}">
                <c16:uniqueId val="{00000015-4954-4E67-A705-C3B43B134F78}"/>
              </c:ext>
            </c:extLst>
          </c:dPt>
          <c:dPt>
            <c:idx val="11"/>
            <c:invertIfNegative val="0"/>
            <c:bubble3D val="0"/>
            <c:spPr>
              <a:solidFill>
                <a:schemeClr val="bg2"/>
              </a:solidFill>
              <a:ln>
                <a:noFill/>
              </a:ln>
              <a:effectLst/>
            </c:spPr>
            <c:extLst>
              <c:ext xmlns:c16="http://schemas.microsoft.com/office/drawing/2014/chart" uri="{C3380CC4-5D6E-409C-BE32-E72D297353CC}">
                <c16:uniqueId val="{00000017-4954-4E67-A705-C3B43B134F78}"/>
              </c:ext>
            </c:extLst>
          </c:dPt>
          <c:dPt>
            <c:idx val="12"/>
            <c:invertIfNegative val="0"/>
            <c:bubble3D val="0"/>
            <c:spPr>
              <a:solidFill>
                <a:schemeClr val="tx1">
                  <a:alpha val="50000"/>
                </a:schemeClr>
              </a:solidFill>
              <a:ln>
                <a:noFill/>
              </a:ln>
              <a:effectLst/>
            </c:spPr>
            <c:extLst>
              <c:ext xmlns:c16="http://schemas.microsoft.com/office/drawing/2014/chart" uri="{C3380CC4-5D6E-409C-BE32-E72D297353CC}">
                <c16:uniqueId val="{00000019-4954-4E67-A705-C3B43B134F78}"/>
              </c:ext>
            </c:extLst>
          </c:dPt>
          <c:dPt>
            <c:idx val="13"/>
            <c:invertIfNegative val="0"/>
            <c:bubble3D val="0"/>
            <c:spPr>
              <a:solidFill>
                <a:schemeClr val="tx1"/>
              </a:solidFill>
              <a:ln>
                <a:noFill/>
              </a:ln>
              <a:effectLst/>
            </c:spPr>
            <c:extLst>
              <c:ext xmlns:c16="http://schemas.microsoft.com/office/drawing/2014/chart" uri="{C3380CC4-5D6E-409C-BE32-E72D297353CC}">
                <c16:uniqueId val="{0000001B-4954-4E67-A705-C3B43B134F78}"/>
              </c:ext>
            </c:extLst>
          </c:dPt>
          <c:dPt>
            <c:idx val="15"/>
            <c:invertIfNegative val="0"/>
            <c:bubble3D val="0"/>
            <c:spPr>
              <a:solidFill>
                <a:schemeClr val="accent1"/>
              </a:solidFill>
              <a:ln>
                <a:noFill/>
              </a:ln>
              <a:effectLst/>
            </c:spPr>
            <c:extLst>
              <c:ext xmlns:c16="http://schemas.microsoft.com/office/drawing/2014/chart" uri="{C3380CC4-5D6E-409C-BE32-E72D297353CC}">
                <c16:uniqueId val="{0000001D-4954-4E67-A705-C3B43B134F78}"/>
              </c:ext>
            </c:extLst>
          </c:dPt>
          <c:dLbls>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InterFace" panose="020B0503030203020204"/>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Sheet1!$A$2:$A$17</c:f>
              <c:strCache>
                <c:ptCount val="16"/>
                <c:pt idx="0">
                  <c:v>White</c:v>
                </c:pt>
                <c:pt idx="1">
                  <c:v>Asian American</c:v>
                </c:pt>
                <c:pt idx="2">
                  <c:v>AIAN</c:v>
                </c:pt>
                <c:pt idx="3">
                  <c:v>Latinx/Hispanic</c:v>
                </c:pt>
                <c:pt idx="4">
                  <c:v>Black</c:v>
                </c:pt>
                <c:pt idx="6">
                  <c:v>Ages 55–64</c:v>
                </c:pt>
                <c:pt idx="7">
                  <c:v>Ages 45–54</c:v>
                </c:pt>
                <c:pt idx="8">
                  <c:v>Ages 35–44</c:v>
                </c:pt>
                <c:pt idx="9">
                  <c:v>Ages 25–34</c:v>
                </c:pt>
                <c:pt idx="10">
                  <c:v>Ages 15–24</c:v>
                </c:pt>
                <c:pt idx="12">
                  <c:v>Female</c:v>
                </c:pt>
                <c:pt idx="13">
                  <c:v>Male</c:v>
                </c:pt>
                <c:pt idx="15">
                  <c:v>All</c:v>
                </c:pt>
              </c:strCache>
            </c:strRef>
          </c:cat>
          <c:val>
            <c:numRef>
              <c:f>Sheet1!$B$2:$B$17</c:f>
              <c:numCache>
                <c:formatCode>0</c:formatCode>
                <c:ptCount val="16"/>
                <c:pt idx="0">
                  <c:v>24.486451922308362</c:v>
                </c:pt>
                <c:pt idx="1">
                  <c:v>37.4079528718704</c:v>
                </c:pt>
                <c:pt idx="2">
                  <c:v>39.28077455048409</c:v>
                </c:pt>
                <c:pt idx="3">
                  <c:v>41.857353137963329</c:v>
                </c:pt>
                <c:pt idx="4">
                  <c:v>45.022344775125987</c:v>
                </c:pt>
                <c:pt idx="6">
                  <c:v>22.603908188585599</c:v>
                </c:pt>
                <c:pt idx="7">
                  <c:v>25.412716303122718</c:v>
                </c:pt>
                <c:pt idx="8">
                  <c:v>34.687703897028285</c:v>
                </c:pt>
                <c:pt idx="9">
                  <c:v>33.007633587786266</c:v>
                </c:pt>
                <c:pt idx="10">
                  <c:v>48.440443793175625</c:v>
                </c:pt>
                <c:pt idx="12">
                  <c:v>23.337289551189055</c:v>
                </c:pt>
                <c:pt idx="13">
                  <c:v>33.069484764311532</c:v>
                </c:pt>
                <c:pt idx="15">
                  <c:v>29.934871867478407</c:v>
                </c:pt>
              </c:numCache>
            </c:numRef>
          </c:val>
          <c:extLst>
            <c:ext xmlns:c16="http://schemas.microsoft.com/office/drawing/2014/chart" uri="{C3380CC4-5D6E-409C-BE32-E72D297353CC}">
              <c16:uniqueId val="{0000001E-4954-4E67-A705-C3B43B134F78}"/>
            </c:ext>
          </c:extLst>
        </c:ser>
        <c:dLbls>
          <c:showLegendKey val="0"/>
          <c:showVal val="0"/>
          <c:showCatName val="0"/>
          <c:showSerName val="0"/>
          <c:showPercent val="0"/>
          <c:showBubbleSize val="0"/>
        </c:dLbls>
        <c:gapWidth val="50"/>
        <c:axId val="1702768639"/>
        <c:axId val="1708641503"/>
      </c:barChart>
      <c:catAx>
        <c:axId val="1702768639"/>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InterFace" panose="020B0503030203020204"/>
                <a:ea typeface="+mn-ea"/>
                <a:cs typeface="+mn-cs"/>
              </a:defRPr>
            </a:pPr>
            <a:endParaRPr lang="en-US"/>
          </a:p>
        </c:txPr>
        <c:crossAx val="1708641503"/>
        <c:crosses val="autoZero"/>
        <c:auto val="1"/>
        <c:lblAlgn val="ctr"/>
        <c:lblOffset val="100"/>
        <c:noMultiLvlLbl val="0"/>
      </c:catAx>
      <c:valAx>
        <c:axId val="1708641503"/>
        <c:scaling>
          <c:orientation val="minMax"/>
          <c:max val="60"/>
          <c:min val="0"/>
        </c:scaling>
        <c:delete val="1"/>
        <c:axPos val="b"/>
        <c:numFmt formatCode="0" sourceLinked="1"/>
        <c:majorTickMark val="out"/>
        <c:minorTickMark val="none"/>
        <c:tickLblPos val="nextTo"/>
        <c:crossAx val="1702768639"/>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1440" tIns="45720" rIns="91440" bIns="45720" rtlCol="0"/>
          <a:lstStyle>
            <a:lvl1pPr algn="l">
              <a:defRPr sz="1200"/>
            </a:lvl1pPr>
          </a:lstStyle>
          <a:p>
            <a:endParaRPr lang="en-US">
              <a:latin typeface="Arial" panose="020B0604020202020204" pitchFamily="34" charset="0"/>
            </a:endParaRPr>
          </a:p>
        </p:txBody>
      </p:sp>
      <p:sp>
        <p:nvSpPr>
          <p:cNvPr id="4" name="Footer Placeholder 3"/>
          <p:cNvSpPr>
            <a:spLocks noGrp="1"/>
          </p:cNvSpPr>
          <p:nvPr>
            <p:ph type="ftr" sz="quarter" idx="2"/>
          </p:nvPr>
        </p:nvSpPr>
        <p:spPr>
          <a:xfrm>
            <a:off x="0" y="8772671"/>
            <a:ext cx="3037840" cy="463407"/>
          </a:xfrm>
          <a:prstGeom prst="rect">
            <a:avLst/>
          </a:prstGeom>
        </p:spPr>
        <p:txBody>
          <a:bodyPr vert="horz" lIns="91440" tIns="45720" rIns="91440" bIns="45720" rtlCol="0" anchor="b"/>
          <a:lstStyle>
            <a:lvl1pPr algn="l">
              <a:defRPr sz="1200"/>
            </a:lvl1pPr>
          </a:lstStyle>
          <a:p>
            <a:endParaRPr lang="en-US">
              <a:latin typeface="Arial" panose="020B0604020202020204" pitchFamily="34" charset="0"/>
            </a:endParaRPr>
          </a:p>
        </p:txBody>
      </p:sp>
      <p:sp>
        <p:nvSpPr>
          <p:cNvPr id="5" name="Slide Number Placeholder 4"/>
          <p:cNvSpPr>
            <a:spLocks noGrp="1"/>
          </p:cNvSpPr>
          <p:nvPr>
            <p:ph type="sldNum" sz="quarter" idx="3"/>
          </p:nvPr>
        </p:nvSpPr>
        <p:spPr>
          <a:xfrm>
            <a:off x="3970938" y="8772671"/>
            <a:ext cx="3037840" cy="463407"/>
          </a:xfrm>
          <a:prstGeom prst="rect">
            <a:avLst/>
          </a:prstGeom>
        </p:spPr>
        <p:txBody>
          <a:bodyPr vert="horz" lIns="91440" tIns="45720" rIns="91440" bIns="45720" rtlCol="0" anchor="b"/>
          <a:lstStyle>
            <a:lvl1pPr algn="r">
              <a:defRPr sz="1200"/>
            </a:lvl1pPr>
          </a:lstStyle>
          <a:p>
            <a:fld id="{092E6626-612B-455B-9FD1-DD7A1306BEA5}" type="slidenum">
              <a:rPr lang="en-US" smtClean="0">
                <a:latin typeface="Arial" panose="020B0604020202020204" pitchFamily="34" charset="0"/>
              </a:rPr>
              <a:t>‹#›</a:t>
            </a:fld>
            <a:endParaRPr lang="en-US">
              <a:latin typeface="Arial" panose="020B0604020202020204" pitchFamily="34" charset="0"/>
            </a:endParaRPr>
          </a:p>
        </p:txBody>
      </p:sp>
      <p:sp>
        <p:nvSpPr>
          <p:cNvPr id="6" name="Date Placeholder 5"/>
          <p:cNvSpPr>
            <a:spLocks noGrp="1"/>
          </p:cNvSpPr>
          <p:nvPr>
            <p:ph type="dt" sz="quarter" idx="1"/>
          </p:nvPr>
        </p:nvSpPr>
        <p:spPr>
          <a:xfrm>
            <a:off x="3970938" y="0"/>
            <a:ext cx="3037840" cy="463408"/>
          </a:xfrm>
          <a:prstGeom prst="rect">
            <a:avLst/>
          </a:prstGeom>
        </p:spPr>
        <p:txBody>
          <a:bodyPr vert="horz" lIns="91440" tIns="45720" rIns="91440" bIns="45720" rtlCol="0"/>
          <a:lstStyle>
            <a:lvl1pPr algn="r">
              <a:defRPr sz="1200"/>
            </a:lvl1pPr>
          </a:lstStyle>
          <a:p>
            <a:fld id="{236AF209-B9D8-5A44-A745-F19C0FB259FD}" type="datetimeFigureOut">
              <a:rPr lang="en-US" smtClean="0">
                <a:latin typeface="Arial" panose="020B0604020202020204" pitchFamily="34" charset="0"/>
              </a:rPr>
              <a:t>8/16/2021</a:t>
            </a:fld>
            <a:endParaRPr lang="en-US">
              <a:latin typeface="Arial" panose="020B0604020202020204" pitchFamily="34" charset="0"/>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1440" tIns="45720" rIns="91440" bIns="45720" rtlCol="0"/>
          <a:lstStyle>
            <a:lvl1pPr algn="r">
              <a:defRPr sz="1200" b="0" i="0">
                <a:latin typeface="Arial" panose="020B0604020202020204" pitchFamily="34" charset="0"/>
              </a:defRPr>
            </a:lvl1pPr>
          </a:lstStyle>
          <a:p>
            <a:fld id="{03A1D146-B4E0-1741-B9EE-9789392EFCC4}" type="datetimeFigureOut">
              <a:rPr lang="en-US" smtClean="0"/>
              <a:pPr/>
              <a:t>8/16/2021</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387138"/>
            <a:ext cx="5608320" cy="415623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37840" cy="461804"/>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97863621-2E60-B848-8968-B0341E26A312}" type="slidenum">
              <a:rPr lang="en-US" smtClean="0"/>
              <a:pPr/>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hf sldNum="0" hdr="0" ftr="0" dt="0"/>
  <p:notesStyle>
    <a:lvl1pPr marL="0" algn="l" defTabSz="609585" rtl="0" eaLnBrk="1" latinLnBrk="0" hangingPunct="1">
      <a:defRPr sz="1600" b="0" i="0" kern="1200">
        <a:solidFill>
          <a:schemeClr val="tx1"/>
        </a:solidFill>
        <a:latin typeface="Arial" panose="020B0604020202020204" pitchFamily="34" charset="0"/>
        <a:ea typeface="+mn-ea"/>
        <a:cs typeface="+mn-cs"/>
      </a:defRPr>
    </a:lvl1pPr>
    <a:lvl2pPr marL="609585" algn="l" defTabSz="609585" rtl="0" eaLnBrk="1" latinLnBrk="0" hangingPunct="1">
      <a:defRPr sz="1600" b="0" i="0" kern="1200">
        <a:solidFill>
          <a:schemeClr val="tx1"/>
        </a:solidFill>
        <a:latin typeface="Arial" panose="020B0604020202020204" pitchFamily="34" charset="0"/>
        <a:ea typeface="+mn-ea"/>
        <a:cs typeface="+mn-cs"/>
      </a:defRPr>
    </a:lvl2pPr>
    <a:lvl3pPr marL="1219170" algn="l" defTabSz="609585" rtl="0" eaLnBrk="1" latinLnBrk="0" hangingPunct="1">
      <a:defRPr sz="1600" b="0" i="0" kern="1200">
        <a:solidFill>
          <a:schemeClr val="tx1"/>
        </a:solidFill>
        <a:latin typeface="Arial" panose="020B0604020202020204" pitchFamily="34" charset="0"/>
        <a:ea typeface="+mn-ea"/>
        <a:cs typeface="+mn-cs"/>
      </a:defRPr>
    </a:lvl3pPr>
    <a:lvl4pPr marL="1828754" algn="l" defTabSz="609585" rtl="0" eaLnBrk="1" latinLnBrk="0" hangingPunct="1">
      <a:defRPr sz="1600" b="0" i="0" kern="1200">
        <a:solidFill>
          <a:schemeClr val="tx1"/>
        </a:solidFill>
        <a:latin typeface="Arial" panose="020B0604020202020204" pitchFamily="34" charset="0"/>
        <a:ea typeface="+mn-ea"/>
        <a:cs typeface="+mn-cs"/>
      </a:defRPr>
    </a:lvl4pPr>
    <a:lvl5pPr marL="2438339" algn="l" defTabSz="609585" rtl="0" eaLnBrk="1" latinLnBrk="0" hangingPunct="1">
      <a:defRPr sz="1600" b="0" i="0" kern="1200">
        <a:solidFill>
          <a:schemeClr val="tx1"/>
        </a:solidFill>
        <a:latin typeface="Arial" panose="020B0604020202020204" pitchFamily="34" charset="0"/>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512A7DB-00AA-4B45-A271-52E23B3215EA}"/>
              </a:ext>
            </a:extLst>
          </p:cNvPr>
          <p:cNvSpPr/>
          <p:nvPr userDrawn="1"/>
        </p:nvSpPr>
        <p:spPr>
          <a:xfrm>
            <a:off x="0" y="0"/>
            <a:ext cx="9144000" cy="82296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3" name="Chart Placeholder 5">
            <a:extLst>
              <a:ext uri="{FF2B5EF4-FFF2-40B4-BE49-F238E27FC236}">
                <a16:creationId xmlns:a16="http://schemas.microsoft.com/office/drawing/2014/main" id="{1F9C27C3-804C-4F38-AD87-255F226C5766}"/>
              </a:ext>
            </a:extLst>
          </p:cNvPr>
          <p:cNvSpPr>
            <a:spLocks noGrp="1"/>
          </p:cNvSpPr>
          <p:nvPr>
            <p:ph type="chart" sz="quarter" idx="19"/>
          </p:nvPr>
        </p:nvSpPr>
        <p:spPr>
          <a:xfrm>
            <a:off x="71501" y="1259840"/>
            <a:ext cx="9000999" cy="4389000"/>
          </a:xfrm>
        </p:spPr>
        <p:txBody>
          <a:bodyPr>
            <a:normAutofit/>
          </a:bodyPr>
          <a:lstStyle>
            <a:lvl1pPr marL="0" indent="0">
              <a:buNone/>
              <a:defRPr sz="1300" b="0" i="0">
                <a:solidFill>
                  <a:schemeClr val="tx1"/>
                </a:solidFill>
                <a:latin typeface="Arial" panose="020B0604020202020204" pitchFamily="34" charset="0"/>
                <a:cs typeface="Arial" panose="020B0604020202020204" pitchFamily="34" charset="0"/>
              </a:defRPr>
            </a:lvl1pPr>
          </a:lstStyle>
          <a:p>
            <a:endParaRPr lang="en-US"/>
          </a:p>
        </p:txBody>
      </p:sp>
      <p:sp>
        <p:nvSpPr>
          <p:cNvPr id="5" name="Text Placeholder 9">
            <a:extLst>
              <a:ext uri="{FF2B5EF4-FFF2-40B4-BE49-F238E27FC236}">
                <a16:creationId xmlns:a16="http://schemas.microsoft.com/office/drawing/2014/main" id="{BD3C9A03-64C1-41D8-AFC4-5DC62ED49E9C}"/>
              </a:ext>
            </a:extLst>
          </p:cNvPr>
          <p:cNvSpPr>
            <a:spLocks noGrp="1"/>
          </p:cNvSpPr>
          <p:nvPr>
            <p:ph type="body" sz="quarter" idx="22"/>
          </p:nvPr>
        </p:nvSpPr>
        <p:spPr>
          <a:xfrm>
            <a:off x="71501" y="5697252"/>
            <a:ext cx="9001063" cy="495834"/>
          </a:xfrm>
        </p:spPr>
        <p:txBody>
          <a:bodyPr anchor="b" anchorCtr="0">
            <a:noAutofit/>
          </a:bodyPr>
          <a:lstStyle>
            <a:lvl1pPr marL="0" indent="0">
              <a:lnSpc>
                <a:spcPct val="90000"/>
              </a:lnSpc>
              <a:spcBef>
                <a:spcPts val="0"/>
              </a:spcBef>
              <a:spcAft>
                <a:spcPts val="600"/>
              </a:spcAft>
              <a:buNone/>
              <a:defRPr lang="en-US" sz="800" b="0" i="0" spc="0" smtClean="0">
                <a:solidFill>
                  <a:schemeClr val="tx1"/>
                </a:solidFill>
                <a:effectLst/>
                <a:latin typeface="Arial" panose="020B0604020202020204" pitchFamily="34" charset="0"/>
                <a:cs typeface="Arial" panose="020B0604020202020204" pitchFamily="34" charset="0"/>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a:p>
        </p:txBody>
      </p:sp>
      <p:cxnSp>
        <p:nvCxnSpPr>
          <p:cNvPr id="6" name="Straight Connector 5">
            <a:extLst>
              <a:ext uri="{FF2B5EF4-FFF2-40B4-BE49-F238E27FC236}">
                <a16:creationId xmlns:a16="http://schemas.microsoft.com/office/drawing/2014/main" id="{ACB0B400-8AFB-49B4-BCDB-EFB0F1BDF25A}"/>
              </a:ext>
            </a:extLst>
          </p:cNvPr>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C081D3CB-30D3-4E5B-ADBC-119D9A4C805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
        <p:nvSpPr>
          <p:cNvPr id="4" name="Title 3">
            <a:extLst>
              <a:ext uri="{FF2B5EF4-FFF2-40B4-BE49-F238E27FC236}">
                <a16:creationId xmlns:a16="http://schemas.microsoft.com/office/drawing/2014/main" id="{211570AE-1D78-C44B-A6C4-D0975EDBC8DC}"/>
              </a:ext>
            </a:extLst>
          </p:cNvPr>
          <p:cNvSpPr>
            <a:spLocks noGrp="1"/>
          </p:cNvSpPr>
          <p:nvPr>
            <p:ph type="title"/>
          </p:nvPr>
        </p:nvSpPr>
        <p:spPr>
          <a:xfrm>
            <a:off x="111959" y="0"/>
            <a:ext cx="9000999" cy="822960"/>
          </a:xfrm>
        </p:spPr>
        <p:txBody>
          <a:bodyPr>
            <a:normAutofit/>
          </a:bodyPr>
          <a:lstStyle>
            <a:lvl1pPr algn="l">
              <a:lnSpc>
                <a:spcPct val="100000"/>
              </a:lnSpc>
              <a:defRPr sz="1800" b="0" i="0" spc="0">
                <a:solidFill>
                  <a:schemeClr val="bg1"/>
                </a:solidFill>
                <a:latin typeface="Georgia" panose="02040502050405020303" pitchFamily="18" charset="0"/>
              </a:defRPr>
            </a:lvl1pPr>
          </a:lstStyle>
          <a:p>
            <a:r>
              <a:rPr lang="en-US"/>
              <a:t>Click to edit Master title style</a:t>
            </a:r>
          </a:p>
        </p:txBody>
      </p:sp>
      <p:sp>
        <p:nvSpPr>
          <p:cNvPr id="8" name="TextBox 7">
            <a:extLst>
              <a:ext uri="{FF2B5EF4-FFF2-40B4-BE49-F238E27FC236}">
                <a16:creationId xmlns:a16="http://schemas.microsoft.com/office/drawing/2014/main" id="{4BDAD74F-49F9-40E0-8C4B-3A317841FC11}"/>
              </a:ext>
            </a:extLst>
          </p:cNvPr>
          <p:cNvSpPr txBox="1"/>
          <p:nvPr userDrawn="1"/>
        </p:nvSpPr>
        <p:spPr>
          <a:xfrm>
            <a:off x="1753993" y="6471901"/>
            <a:ext cx="7315200" cy="274320"/>
          </a:xfrm>
          <a:prstGeom prst="rect">
            <a:avLst/>
          </a:prstGeom>
          <a:noFill/>
        </p:spPr>
        <p:txBody>
          <a:bodyPr wrap="none" lIns="0" tIns="0" rIns="0" bIns="0" rtlCol="0" anchor="ctr" anchorCtr="0">
            <a:noAutofit/>
          </a:bodyPr>
          <a:lstStyle/>
          <a:p>
            <a:r>
              <a:rPr lang="en-US" sz="800" dirty="0"/>
              <a:t>Jesse C. Baumgartner and David C. Radley, “The Drug Overdose Mortality Toll in 2020 and Near-Term Actions for Addressing It,” </a:t>
            </a:r>
            <a:r>
              <a:rPr lang="en-US" sz="800" i="1" dirty="0"/>
              <a:t>To the Point</a:t>
            </a:r>
            <a:r>
              <a:rPr lang="en-US" sz="800" dirty="0"/>
              <a:t> (blog), </a:t>
            </a:r>
            <a:br>
              <a:rPr lang="en-US" sz="800" dirty="0"/>
            </a:br>
            <a:r>
              <a:rPr lang="en-US" sz="800" dirty="0"/>
              <a:t>Commonwealth Fund, July 15, 2021, updated Aug. 16, 2021.</a:t>
            </a:r>
          </a:p>
        </p:txBody>
      </p:sp>
    </p:spTree>
    <p:extLst>
      <p:ext uri="{BB962C8B-B14F-4D97-AF65-F5344CB8AC3E}">
        <p14:creationId xmlns:p14="http://schemas.microsoft.com/office/powerpoint/2010/main" val="3924335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85822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21200669"/>
      </p:ext>
    </p:extLst>
  </p:cSld>
  <p:clrMap bg1="lt1" tx1="dk1" bg2="lt2" tx2="dk2" accent1="accent1" accent2="accent2" accent3="accent3" accent4="accent4" accent5="accent5" accent6="accent6" hlink="hlink" folHlink="folHlink"/>
  <p:sldLayoutIdLst>
    <p:sldLayoutId id="2147483863" r:id="rId1"/>
    <p:sldLayoutId id="2147483862" r:id="rId2"/>
  </p:sldLayoutIdLst>
  <p:hf hdr="0" ftr="0" dt="0"/>
  <p:txStyles>
    <p:titleStyle>
      <a:lvl1pPr algn="ctr" defTabSz="914378" rtl="0" eaLnBrk="1" latinLnBrk="0" hangingPunct="1">
        <a:lnSpc>
          <a:spcPct val="86000"/>
        </a:lnSpc>
        <a:spcBef>
          <a:spcPct val="0"/>
        </a:spcBef>
        <a:buNone/>
        <a:defRPr sz="2100" kern="800" spc="-40">
          <a:solidFill>
            <a:schemeClr val="tx1"/>
          </a:solidFill>
          <a:latin typeface="Georgia" panose="02040502050405020303" pitchFamily="18" charset="0"/>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b="0" i="0" kern="800" spc="-10">
          <a:solidFill>
            <a:schemeClr val="tx1"/>
          </a:solidFill>
          <a:latin typeface="Arial" panose="020B0604020202020204" pitchFamily="34" charset="0"/>
          <a:ea typeface="+mn-ea"/>
          <a:cs typeface="Arial" panose="020B0604020202020204" pitchFamily="34" charset="0"/>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dc.gov/nchs/nvss/vsrr/drug-overdose-data.htm" TargetMode="External"/><Relationship Id="rId2" Type="http://schemas.openxmlformats.org/officeDocument/2006/relationships/hyperlink" Target="https://wonder.cdc.gov/" TargetMode="External"/><Relationship Id="rId1" Type="http://schemas.openxmlformats.org/officeDocument/2006/relationships/slideLayout" Target="../slideLayouts/slideLayout1.xm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3" Type="http://schemas.openxmlformats.org/officeDocument/2006/relationships/hyperlink" Target="https://www.cdc.gov/nchs/nvss/vsrr/drug-overdose-data.htm" TargetMode="External"/><Relationship Id="rId2" Type="http://schemas.openxmlformats.org/officeDocument/2006/relationships/hyperlink" Target="https://wonder.cdc.gov/" TargetMode="External"/><Relationship Id="rId1" Type="http://schemas.openxmlformats.org/officeDocument/2006/relationships/slideLayout" Target="../slideLayouts/slideLayout1.xml"/><Relationship Id="rId4" Type="http://schemas.openxmlformats.org/officeDocument/2006/relationships/chart" Target="../charts/chart2.xml"/></Relationships>
</file>

<file path=ppt/slides/_rels/slide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hyperlink" Target="https://www.cdc.gov/nchs/nvss/vsrr/drug-overdose-data.htm" TargetMode="Externa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hyperlink" Target="https://www.cdc.gov/nchs/data/health_policy/Provisional-Drug-Overdose-Deaths-by-Quarter-and-Demographic-Characteristics-2019-to-2020.pdf"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D958690-CE5D-4F36-B195-E49CA7AB6066}"/>
              </a:ext>
            </a:extLst>
          </p:cNvPr>
          <p:cNvSpPr>
            <a:spLocks noGrp="1"/>
          </p:cNvSpPr>
          <p:nvPr>
            <p:ph type="body" sz="quarter" idx="22"/>
          </p:nvPr>
        </p:nvSpPr>
        <p:spPr>
          <a:xfrm>
            <a:off x="71501" y="5697252"/>
            <a:ext cx="9001063" cy="495834"/>
          </a:xfrm>
        </p:spPr>
        <p:txBody>
          <a:bodyPr/>
          <a:lstStyle/>
          <a:p>
            <a:r>
              <a:rPr lang="en-US"/>
              <a:t>Note: Synthetic opioid deaths exclude those from methadone. Specific drug-class deaths are not mutually exclusive, as some deaths are attributable to multiple drug types.</a:t>
            </a:r>
          </a:p>
          <a:p>
            <a:r>
              <a:rPr lang="en-US"/>
              <a:t>Data: 2015–2019 — Final data from </a:t>
            </a:r>
            <a:r>
              <a:rPr lang="en-US">
                <a:solidFill>
                  <a:srgbClr val="4C515A"/>
                </a:solidFill>
                <a:hlinkClick r:id="rId2"/>
              </a:rPr>
              <a:t>CDC WONDER</a:t>
            </a:r>
            <a:r>
              <a:rPr lang="en-US"/>
              <a:t>; 2020 — National Vital Statistics System, </a:t>
            </a:r>
            <a:r>
              <a:rPr lang="en-US">
                <a:hlinkClick r:id="rId3"/>
              </a:rPr>
              <a:t>Provisional Drug Overdose Death Counts</a:t>
            </a:r>
            <a:r>
              <a:rPr lang="en-US"/>
              <a:t>, Dec. 2020 predicted totals (not final data, subject to change).</a:t>
            </a:r>
          </a:p>
        </p:txBody>
      </p:sp>
      <p:sp>
        <p:nvSpPr>
          <p:cNvPr id="2" name="Title 1">
            <a:extLst>
              <a:ext uri="{FF2B5EF4-FFF2-40B4-BE49-F238E27FC236}">
                <a16:creationId xmlns:a16="http://schemas.microsoft.com/office/drawing/2014/main" id="{D164AC14-F188-4174-94E6-66375343D89B}"/>
              </a:ext>
            </a:extLst>
          </p:cNvPr>
          <p:cNvSpPr>
            <a:spLocks noGrp="1"/>
          </p:cNvSpPr>
          <p:nvPr>
            <p:ph type="title"/>
          </p:nvPr>
        </p:nvSpPr>
        <p:spPr>
          <a:xfrm>
            <a:off x="111959" y="0"/>
            <a:ext cx="9000999" cy="822960"/>
          </a:xfrm>
        </p:spPr>
        <p:txBody>
          <a:bodyPr/>
          <a:lstStyle/>
          <a:p>
            <a:r>
              <a:rPr lang="en-US"/>
              <a:t>Overdose deaths exploded to more than 90,000 in 2020, and synthetic opioids were involved in more than 60 percent of all overdose deaths.</a:t>
            </a:r>
          </a:p>
        </p:txBody>
      </p:sp>
      <p:sp>
        <p:nvSpPr>
          <p:cNvPr id="13" name="TextBox 12">
            <a:extLst>
              <a:ext uri="{FF2B5EF4-FFF2-40B4-BE49-F238E27FC236}">
                <a16:creationId xmlns:a16="http://schemas.microsoft.com/office/drawing/2014/main" id="{2AC66A62-BAF7-471E-8A70-35AFD34B9330}"/>
              </a:ext>
            </a:extLst>
          </p:cNvPr>
          <p:cNvSpPr txBox="1"/>
          <p:nvPr/>
        </p:nvSpPr>
        <p:spPr>
          <a:xfrm>
            <a:off x="71438" y="1097280"/>
            <a:ext cx="7305843" cy="184666"/>
          </a:xfrm>
          <a:prstGeom prst="rect">
            <a:avLst/>
          </a:prstGeom>
          <a:noFill/>
        </p:spPr>
        <p:txBody>
          <a:bodyPr wrap="square" lIns="0" tIns="0" rIns="0" bIns="0" rtlCol="0" anchor="ctr" anchorCtr="0">
            <a:spAutoFit/>
          </a:bodyPr>
          <a:lstStyle/>
          <a:p>
            <a:r>
              <a:rPr lang="en-US" sz="1200" i="1"/>
              <a:t>Annual drug overdose deaths</a:t>
            </a:r>
          </a:p>
        </p:txBody>
      </p:sp>
      <p:graphicFrame>
        <p:nvGraphicFramePr>
          <p:cNvPr id="8" name="Chart Placeholder 5">
            <a:extLst>
              <a:ext uri="{FF2B5EF4-FFF2-40B4-BE49-F238E27FC236}">
                <a16:creationId xmlns:a16="http://schemas.microsoft.com/office/drawing/2014/main" id="{ECB489BB-D1DC-4B84-93BB-2DC46948F1AA}"/>
              </a:ext>
            </a:extLst>
          </p:cNvPr>
          <p:cNvGraphicFramePr>
            <a:graphicFrameLocks noGrp="1"/>
          </p:cNvGraphicFramePr>
          <p:nvPr>
            <p:ph type="chart" sz="quarter" idx="19"/>
            <p:extLst>
              <p:ext uri="{D42A27DB-BD31-4B8C-83A1-F6EECF244321}">
                <p14:modId xmlns:p14="http://schemas.microsoft.com/office/powerpoint/2010/main" val="3061599004"/>
              </p:ext>
            </p:extLst>
          </p:nvPr>
        </p:nvGraphicFramePr>
        <p:xfrm>
          <a:off x="71438" y="1367406"/>
          <a:ext cx="9001125" cy="4316093"/>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170673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D958690-CE5D-4F36-B195-E49CA7AB6066}"/>
              </a:ext>
            </a:extLst>
          </p:cNvPr>
          <p:cNvSpPr>
            <a:spLocks noGrp="1"/>
          </p:cNvSpPr>
          <p:nvPr>
            <p:ph type="body" sz="quarter" idx="22"/>
          </p:nvPr>
        </p:nvSpPr>
        <p:spPr>
          <a:xfrm>
            <a:off x="71501" y="5697252"/>
            <a:ext cx="9001063" cy="495834"/>
          </a:xfrm>
        </p:spPr>
        <p:txBody>
          <a:bodyPr/>
          <a:lstStyle/>
          <a:p>
            <a:r>
              <a:rPr lang="en-US">
                <a:latin typeface="+mn-lt"/>
              </a:rPr>
              <a:t>Note: Synthetic opioid deaths exclude those from methadone. Specific drug-class deaths are not mutually exclusive, as some deaths are attributable to multiple drug types.</a:t>
            </a:r>
          </a:p>
          <a:p>
            <a:pPr lvl="0">
              <a:buClr>
                <a:srgbClr val="044C7F"/>
              </a:buClr>
            </a:pPr>
            <a:r>
              <a:rPr lang="en-US">
                <a:latin typeface="+mn-lt"/>
              </a:rPr>
              <a:t>Data: 2016–2019 monthly totals — </a:t>
            </a:r>
            <a:r>
              <a:rPr lang="en-US"/>
              <a:t>Final data from </a:t>
            </a:r>
            <a:r>
              <a:rPr lang="en-US">
                <a:solidFill>
                  <a:srgbClr val="4C515A"/>
                </a:solidFill>
                <a:hlinkClick r:id="rId2"/>
              </a:rPr>
              <a:t>CDC WONDER</a:t>
            </a:r>
            <a:r>
              <a:rPr lang="en-US"/>
              <a:t>;</a:t>
            </a:r>
            <a:r>
              <a:rPr lang="en-US">
                <a:latin typeface="+mn-lt"/>
              </a:rPr>
              <a:t> Estimated 2020 monthly totals — Calculations based on National Vital Statistics System, </a:t>
            </a:r>
            <a:r>
              <a:rPr lang="en-US">
                <a:hlinkClick r:id="rId3"/>
              </a:rPr>
              <a:t>Provisional Drug Overdose Death Counts</a:t>
            </a:r>
            <a:r>
              <a:rPr lang="en-US"/>
              <a:t> (see Data and Methods for details).</a:t>
            </a:r>
          </a:p>
        </p:txBody>
      </p:sp>
      <p:sp>
        <p:nvSpPr>
          <p:cNvPr id="2" name="Title 1">
            <a:extLst>
              <a:ext uri="{FF2B5EF4-FFF2-40B4-BE49-F238E27FC236}">
                <a16:creationId xmlns:a16="http://schemas.microsoft.com/office/drawing/2014/main" id="{D164AC14-F188-4174-94E6-66375343D89B}"/>
              </a:ext>
            </a:extLst>
          </p:cNvPr>
          <p:cNvSpPr>
            <a:spLocks noGrp="1"/>
          </p:cNvSpPr>
          <p:nvPr>
            <p:ph type="title"/>
          </p:nvPr>
        </p:nvSpPr>
        <p:spPr>
          <a:xfrm>
            <a:off x="111959" y="0"/>
            <a:ext cx="9000999" cy="822960"/>
          </a:xfrm>
        </p:spPr>
        <p:txBody>
          <a:bodyPr/>
          <a:lstStyle/>
          <a:p>
            <a:r>
              <a:rPr lang="en-US"/>
              <a:t>Overdose deaths spiked at the start of the pandemic and stayed high through the end of 2020.</a:t>
            </a:r>
          </a:p>
        </p:txBody>
      </p:sp>
      <p:sp>
        <p:nvSpPr>
          <p:cNvPr id="13" name="TextBox 12">
            <a:extLst>
              <a:ext uri="{FF2B5EF4-FFF2-40B4-BE49-F238E27FC236}">
                <a16:creationId xmlns:a16="http://schemas.microsoft.com/office/drawing/2014/main" id="{2AC66A62-BAF7-471E-8A70-35AFD34B9330}"/>
              </a:ext>
            </a:extLst>
          </p:cNvPr>
          <p:cNvSpPr txBox="1"/>
          <p:nvPr/>
        </p:nvSpPr>
        <p:spPr>
          <a:xfrm>
            <a:off x="71438" y="1097280"/>
            <a:ext cx="7305843" cy="184666"/>
          </a:xfrm>
          <a:prstGeom prst="rect">
            <a:avLst/>
          </a:prstGeom>
          <a:noFill/>
        </p:spPr>
        <p:txBody>
          <a:bodyPr wrap="square" lIns="0" tIns="0" rIns="0" bIns="0" rtlCol="0" anchor="ctr" anchorCtr="0">
            <a:spAutoFit/>
          </a:bodyPr>
          <a:lstStyle/>
          <a:p>
            <a:r>
              <a:rPr lang="en-US" sz="1200" i="1"/>
              <a:t>Monthly drug overdose deaths</a:t>
            </a:r>
          </a:p>
        </p:txBody>
      </p:sp>
      <p:graphicFrame>
        <p:nvGraphicFramePr>
          <p:cNvPr id="8" name="Chart Placeholder 16">
            <a:extLst>
              <a:ext uri="{FF2B5EF4-FFF2-40B4-BE49-F238E27FC236}">
                <a16:creationId xmlns:a16="http://schemas.microsoft.com/office/drawing/2014/main" id="{1FD979E0-8134-4304-A64A-EAF4B56BAF68}"/>
              </a:ext>
            </a:extLst>
          </p:cNvPr>
          <p:cNvGraphicFramePr>
            <a:graphicFrameLocks noGrp="1"/>
          </p:cNvGraphicFramePr>
          <p:nvPr>
            <p:ph type="chart" sz="quarter" idx="19"/>
            <p:extLst>
              <p:ext uri="{D42A27DB-BD31-4B8C-83A1-F6EECF244321}">
                <p14:modId xmlns:p14="http://schemas.microsoft.com/office/powerpoint/2010/main" val="1325700445"/>
              </p:ext>
            </p:extLst>
          </p:nvPr>
        </p:nvGraphicFramePr>
        <p:xfrm>
          <a:off x="71439" y="1293541"/>
          <a:ext cx="8805862" cy="4545284"/>
        </p:xfrm>
        <a:graphic>
          <a:graphicData uri="http://schemas.openxmlformats.org/drawingml/2006/chart">
            <c:chart xmlns:c="http://schemas.openxmlformats.org/drawingml/2006/chart" xmlns:r="http://schemas.openxmlformats.org/officeDocument/2006/relationships" r:id="rId4"/>
          </a:graphicData>
        </a:graphic>
      </p:graphicFrame>
      <p:cxnSp>
        <p:nvCxnSpPr>
          <p:cNvPr id="9" name="Straight Connector 8">
            <a:extLst>
              <a:ext uri="{FF2B5EF4-FFF2-40B4-BE49-F238E27FC236}">
                <a16:creationId xmlns:a16="http://schemas.microsoft.com/office/drawing/2014/main" id="{48237586-80DF-4A56-9B85-55A49EDF2600}"/>
              </a:ext>
            </a:extLst>
          </p:cNvPr>
          <p:cNvCxnSpPr>
            <a:cxnSpLocks/>
          </p:cNvCxnSpPr>
          <p:nvPr/>
        </p:nvCxnSpPr>
        <p:spPr>
          <a:xfrm>
            <a:off x="7313925" y="1874859"/>
            <a:ext cx="0" cy="2932447"/>
          </a:xfrm>
          <a:prstGeom prst="line">
            <a:avLst/>
          </a:prstGeom>
          <a:ln w="6350">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0CF80222-AB2F-4966-8E76-3896B7A64156}"/>
              </a:ext>
            </a:extLst>
          </p:cNvPr>
          <p:cNvSpPr txBox="1"/>
          <p:nvPr/>
        </p:nvSpPr>
        <p:spPr>
          <a:xfrm>
            <a:off x="5595459" y="1870442"/>
            <a:ext cx="1359625" cy="461665"/>
          </a:xfrm>
          <a:prstGeom prst="rect">
            <a:avLst/>
          </a:prstGeom>
          <a:noFill/>
        </p:spPr>
        <p:txBody>
          <a:bodyPr wrap="square" lIns="0" tIns="0" rIns="0" bIns="0" rtlCol="0">
            <a:spAutoFit/>
          </a:bodyPr>
          <a:lstStyle/>
          <a:p>
            <a:r>
              <a:rPr lang="en-US" sz="1000"/>
              <a:t>Start of COVID-19 pandemic response </a:t>
            </a:r>
            <a:br>
              <a:rPr lang="en-US" sz="1000"/>
            </a:br>
            <a:r>
              <a:rPr lang="en-US" sz="1000"/>
              <a:t>in U.S. (February 2020).</a:t>
            </a:r>
          </a:p>
        </p:txBody>
      </p:sp>
      <p:cxnSp>
        <p:nvCxnSpPr>
          <p:cNvPr id="11" name="Straight Arrow Connector 10">
            <a:extLst>
              <a:ext uri="{FF2B5EF4-FFF2-40B4-BE49-F238E27FC236}">
                <a16:creationId xmlns:a16="http://schemas.microsoft.com/office/drawing/2014/main" id="{3998BF4E-D568-474B-BD11-30CFB595D2C9}"/>
              </a:ext>
            </a:extLst>
          </p:cNvPr>
          <p:cNvCxnSpPr>
            <a:cxnSpLocks/>
          </p:cNvCxnSpPr>
          <p:nvPr/>
        </p:nvCxnSpPr>
        <p:spPr>
          <a:xfrm flipV="1">
            <a:off x="6761527" y="1953468"/>
            <a:ext cx="525020" cy="13539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FF16F69-6616-4C0D-A84A-1981651B027A}"/>
              </a:ext>
            </a:extLst>
          </p:cNvPr>
          <p:cNvSpPr txBox="1"/>
          <p:nvPr/>
        </p:nvSpPr>
        <p:spPr>
          <a:xfrm rot="18900000">
            <a:off x="8045042" y="5092117"/>
            <a:ext cx="698909" cy="184666"/>
          </a:xfrm>
          <a:prstGeom prst="rect">
            <a:avLst/>
          </a:prstGeom>
          <a:noFill/>
        </p:spPr>
        <p:txBody>
          <a:bodyPr wrap="none" lIns="0" tIns="0" rIns="0" bIns="0" rtlCol="0">
            <a:spAutoFit/>
          </a:bodyPr>
          <a:lstStyle/>
          <a:p>
            <a:r>
              <a:rPr lang="en-US" sz="1200"/>
              <a:t>Dec. 2020</a:t>
            </a:r>
          </a:p>
        </p:txBody>
      </p:sp>
      <p:cxnSp>
        <p:nvCxnSpPr>
          <p:cNvPr id="7" name="Straight Connector 6">
            <a:extLst>
              <a:ext uri="{FF2B5EF4-FFF2-40B4-BE49-F238E27FC236}">
                <a16:creationId xmlns:a16="http://schemas.microsoft.com/office/drawing/2014/main" id="{96AD50A8-679B-4C2A-B3F6-52F788D1628C}"/>
              </a:ext>
            </a:extLst>
          </p:cNvPr>
          <p:cNvCxnSpPr/>
          <p:nvPr/>
        </p:nvCxnSpPr>
        <p:spPr>
          <a:xfrm>
            <a:off x="8671314" y="4798503"/>
            <a:ext cx="0" cy="45720"/>
          </a:xfrm>
          <a:prstGeom prst="line">
            <a:avLst/>
          </a:prstGeom>
          <a:ln w="12700">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93906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D958690-CE5D-4F36-B195-E49CA7AB6066}"/>
              </a:ext>
            </a:extLst>
          </p:cNvPr>
          <p:cNvSpPr>
            <a:spLocks noGrp="1"/>
          </p:cNvSpPr>
          <p:nvPr>
            <p:ph type="body" sz="quarter" idx="22"/>
          </p:nvPr>
        </p:nvSpPr>
        <p:spPr>
          <a:xfrm>
            <a:off x="71501" y="5697252"/>
            <a:ext cx="9001063" cy="495834"/>
          </a:xfrm>
        </p:spPr>
        <p:txBody>
          <a:bodyPr/>
          <a:lstStyle/>
          <a:p>
            <a:pPr lvl="0">
              <a:buClr>
                <a:srgbClr val="044C7F"/>
              </a:buClr>
            </a:pPr>
            <a:r>
              <a:rPr lang="en-US"/>
              <a:t>Note: Categories represent percent increase for provisional predicted overdose deaths in 2020 vs. 2019. Predicted totals from the Centers for Disease Control and Prevention are not final data and are subject to change. The District of Columbia had an estimated increase of 39%, South Dakota had an estimated decrease of –16%, and New Hampshire had an estimated decrease of –1%.</a:t>
            </a:r>
          </a:p>
          <a:p>
            <a:pPr lvl="0">
              <a:buClr>
                <a:srgbClr val="044C7F"/>
              </a:buClr>
            </a:pPr>
            <a:r>
              <a:rPr lang="en-US"/>
              <a:t>Data: National Vital Statistics System, </a:t>
            </a:r>
            <a:r>
              <a:rPr lang="en-US">
                <a:hlinkClick r:id="rId2"/>
              </a:rPr>
              <a:t>Provisional Drug Overdose Death Counts</a:t>
            </a:r>
            <a:r>
              <a:rPr lang="en-US"/>
              <a:t>.</a:t>
            </a:r>
          </a:p>
        </p:txBody>
      </p:sp>
      <p:sp>
        <p:nvSpPr>
          <p:cNvPr id="2" name="Title 1">
            <a:extLst>
              <a:ext uri="{FF2B5EF4-FFF2-40B4-BE49-F238E27FC236}">
                <a16:creationId xmlns:a16="http://schemas.microsoft.com/office/drawing/2014/main" id="{D164AC14-F188-4174-94E6-66375343D89B}"/>
              </a:ext>
            </a:extLst>
          </p:cNvPr>
          <p:cNvSpPr>
            <a:spLocks noGrp="1"/>
          </p:cNvSpPr>
          <p:nvPr>
            <p:ph type="title"/>
          </p:nvPr>
        </p:nvSpPr>
        <p:spPr>
          <a:xfrm>
            <a:off x="111959" y="0"/>
            <a:ext cx="9000999" cy="822960"/>
          </a:xfrm>
        </p:spPr>
        <p:txBody>
          <a:bodyPr/>
          <a:lstStyle/>
          <a:p>
            <a:r>
              <a:rPr lang="en-US"/>
              <a:t>Overdose deaths increased significantly in almost every state during 2020.</a:t>
            </a:r>
          </a:p>
        </p:txBody>
      </p:sp>
      <p:sp>
        <p:nvSpPr>
          <p:cNvPr id="12" name="TextBox 11">
            <a:extLst>
              <a:ext uri="{FF2B5EF4-FFF2-40B4-BE49-F238E27FC236}">
                <a16:creationId xmlns:a16="http://schemas.microsoft.com/office/drawing/2014/main" id="{C8EAB3DD-AA99-4FEB-961A-3A77148EE972}"/>
              </a:ext>
            </a:extLst>
          </p:cNvPr>
          <p:cNvSpPr txBox="1"/>
          <p:nvPr/>
        </p:nvSpPr>
        <p:spPr>
          <a:xfrm>
            <a:off x="73152" y="1097280"/>
            <a:ext cx="8481301" cy="184666"/>
          </a:xfrm>
          <a:prstGeom prst="rect">
            <a:avLst/>
          </a:prstGeom>
          <a:noFill/>
        </p:spPr>
        <p:txBody>
          <a:bodyPr wrap="square" lIns="0" tIns="0" rIns="0" bIns="0" rtlCol="0" anchor="ctr" anchorCtr="0">
            <a:spAutoFit/>
          </a:bodyPr>
          <a:lstStyle/>
          <a:p>
            <a:r>
              <a:rPr lang="en-US" sz="1200" i="1"/>
              <a:t>Estimated percent increase in provisional overdose deaths, Jan.–Dec. 2020 vs. Jan.–Dec. 2019</a:t>
            </a:r>
          </a:p>
        </p:txBody>
      </p:sp>
      <p:sp>
        <p:nvSpPr>
          <p:cNvPr id="14" name="TextBox 13">
            <a:extLst>
              <a:ext uri="{FF2B5EF4-FFF2-40B4-BE49-F238E27FC236}">
                <a16:creationId xmlns:a16="http://schemas.microsoft.com/office/drawing/2014/main" id="{A55A293C-4173-407A-9B30-B0F8F736F814}"/>
              </a:ext>
            </a:extLst>
          </p:cNvPr>
          <p:cNvSpPr txBox="1"/>
          <p:nvPr/>
        </p:nvSpPr>
        <p:spPr bwMode="gray">
          <a:xfrm>
            <a:off x="1452463" y="5336813"/>
            <a:ext cx="822960" cy="184666"/>
          </a:xfrm>
          <a:prstGeom prst="rect">
            <a:avLst/>
          </a:prstGeom>
          <a:noFill/>
        </p:spPr>
        <p:txBody>
          <a:bodyPr wrap="square" lIns="0" tIns="0" rIns="0" bIns="0" rtlCol="0">
            <a:spAutoFit/>
          </a:bodyPr>
          <a:lstStyle/>
          <a:p>
            <a:r>
              <a:rPr lang="en-US" sz="1200">
                <a:ea typeface="Tahoma" panose="020B0604030504040204" pitchFamily="34" charset="0"/>
                <a:cs typeface="Tahoma" panose="020B0604030504040204" pitchFamily="34" charset="0"/>
              </a:rPr>
              <a:t>&lt;10%</a:t>
            </a:r>
          </a:p>
        </p:txBody>
      </p:sp>
      <p:sp>
        <p:nvSpPr>
          <p:cNvPr id="15" name="Oval 14">
            <a:extLst>
              <a:ext uri="{FF2B5EF4-FFF2-40B4-BE49-F238E27FC236}">
                <a16:creationId xmlns:a16="http://schemas.microsoft.com/office/drawing/2014/main" id="{58018BF2-B7F1-4BF4-A652-391863C356CD}"/>
              </a:ext>
            </a:extLst>
          </p:cNvPr>
          <p:cNvSpPr/>
          <p:nvPr/>
        </p:nvSpPr>
        <p:spPr bwMode="gray">
          <a:xfrm>
            <a:off x="1245255" y="5353268"/>
            <a:ext cx="155448" cy="155448"/>
          </a:xfrm>
          <a:prstGeom prst="ellipse">
            <a:avLst/>
          </a:prstGeom>
          <a:solidFill>
            <a:srgbClr val="FEF0D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prstClr val="white"/>
              </a:solidFill>
            </a:endParaRPr>
          </a:p>
        </p:txBody>
      </p:sp>
      <p:sp>
        <p:nvSpPr>
          <p:cNvPr id="16" name="TextBox 15">
            <a:extLst>
              <a:ext uri="{FF2B5EF4-FFF2-40B4-BE49-F238E27FC236}">
                <a16:creationId xmlns:a16="http://schemas.microsoft.com/office/drawing/2014/main" id="{6C2EBB57-D57A-411E-AE26-E1D72B656848}"/>
              </a:ext>
            </a:extLst>
          </p:cNvPr>
          <p:cNvSpPr txBox="1"/>
          <p:nvPr/>
        </p:nvSpPr>
        <p:spPr bwMode="gray">
          <a:xfrm>
            <a:off x="2603499" y="5336813"/>
            <a:ext cx="1097280" cy="184666"/>
          </a:xfrm>
          <a:prstGeom prst="rect">
            <a:avLst/>
          </a:prstGeom>
          <a:noFill/>
        </p:spPr>
        <p:txBody>
          <a:bodyPr wrap="square" lIns="0" tIns="0" rIns="0" bIns="0" rtlCol="0">
            <a:spAutoFit/>
          </a:bodyPr>
          <a:lstStyle/>
          <a:p>
            <a:r>
              <a:rPr lang="en-US" sz="1200">
                <a:ea typeface="Tahoma" panose="020B0604030504040204" pitchFamily="34" charset="0"/>
                <a:cs typeface="Tahoma" panose="020B0604030504040204" pitchFamily="34" charset="0"/>
              </a:rPr>
              <a:t>10%–29.9%</a:t>
            </a:r>
          </a:p>
        </p:txBody>
      </p:sp>
      <p:sp>
        <p:nvSpPr>
          <p:cNvPr id="17" name="Oval 16">
            <a:extLst>
              <a:ext uri="{FF2B5EF4-FFF2-40B4-BE49-F238E27FC236}">
                <a16:creationId xmlns:a16="http://schemas.microsoft.com/office/drawing/2014/main" id="{87C8F0B0-F003-4730-9ABC-C384640FC3DC}"/>
              </a:ext>
            </a:extLst>
          </p:cNvPr>
          <p:cNvSpPr/>
          <p:nvPr/>
        </p:nvSpPr>
        <p:spPr bwMode="gray">
          <a:xfrm>
            <a:off x="2396291" y="5353268"/>
            <a:ext cx="155448" cy="155448"/>
          </a:xfrm>
          <a:prstGeom prst="ellipse">
            <a:avLst/>
          </a:prstGeom>
          <a:solidFill>
            <a:srgbClr val="FDCC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prstClr val="white"/>
              </a:solidFill>
            </a:endParaRPr>
          </a:p>
        </p:txBody>
      </p:sp>
      <p:sp>
        <p:nvSpPr>
          <p:cNvPr id="18" name="TextBox 17">
            <a:extLst>
              <a:ext uri="{FF2B5EF4-FFF2-40B4-BE49-F238E27FC236}">
                <a16:creationId xmlns:a16="http://schemas.microsoft.com/office/drawing/2014/main" id="{75E583CC-3CBC-4692-BCA4-A72EFA812ABA}"/>
              </a:ext>
            </a:extLst>
          </p:cNvPr>
          <p:cNvSpPr txBox="1"/>
          <p:nvPr/>
        </p:nvSpPr>
        <p:spPr bwMode="gray">
          <a:xfrm>
            <a:off x="4217670" y="5336813"/>
            <a:ext cx="1097280" cy="184666"/>
          </a:xfrm>
          <a:prstGeom prst="rect">
            <a:avLst/>
          </a:prstGeom>
          <a:noFill/>
        </p:spPr>
        <p:txBody>
          <a:bodyPr wrap="square" lIns="0" tIns="0" rIns="0" bIns="0" rtlCol="0">
            <a:spAutoFit/>
          </a:bodyPr>
          <a:lstStyle/>
          <a:p>
            <a:r>
              <a:rPr lang="en-US" sz="1200">
                <a:ea typeface="Tahoma" panose="020B0604030504040204" pitchFamily="34" charset="0"/>
                <a:cs typeface="Tahoma" panose="020B0604030504040204" pitchFamily="34" charset="0"/>
              </a:rPr>
              <a:t>30%–39.9%</a:t>
            </a:r>
          </a:p>
        </p:txBody>
      </p:sp>
      <p:sp>
        <p:nvSpPr>
          <p:cNvPr id="19" name="Oval 18">
            <a:extLst>
              <a:ext uri="{FF2B5EF4-FFF2-40B4-BE49-F238E27FC236}">
                <a16:creationId xmlns:a16="http://schemas.microsoft.com/office/drawing/2014/main" id="{BDD4184F-4570-4578-81B2-EC2D6B49FAE9}"/>
              </a:ext>
            </a:extLst>
          </p:cNvPr>
          <p:cNvSpPr/>
          <p:nvPr/>
        </p:nvSpPr>
        <p:spPr bwMode="gray">
          <a:xfrm>
            <a:off x="4010462" y="5353268"/>
            <a:ext cx="155448" cy="155448"/>
          </a:xfrm>
          <a:prstGeom prst="ellipse">
            <a:avLst/>
          </a:prstGeom>
          <a:solidFill>
            <a:srgbClr val="FC8D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prstClr val="white"/>
              </a:solidFill>
            </a:endParaRPr>
          </a:p>
        </p:txBody>
      </p:sp>
      <p:sp>
        <p:nvSpPr>
          <p:cNvPr id="20" name="TextBox 19">
            <a:extLst>
              <a:ext uri="{FF2B5EF4-FFF2-40B4-BE49-F238E27FC236}">
                <a16:creationId xmlns:a16="http://schemas.microsoft.com/office/drawing/2014/main" id="{FC9654AA-41E0-402A-A08B-5334D81ACD19}"/>
              </a:ext>
            </a:extLst>
          </p:cNvPr>
          <p:cNvSpPr txBox="1"/>
          <p:nvPr/>
        </p:nvSpPr>
        <p:spPr bwMode="gray">
          <a:xfrm>
            <a:off x="5680709" y="5336813"/>
            <a:ext cx="1097279" cy="184666"/>
          </a:xfrm>
          <a:prstGeom prst="rect">
            <a:avLst/>
          </a:prstGeom>
          <a:noFill/>
        </p:spPr>
        <p:txBody>
          <a:bodyPr wrap="square" lIns="0" tIns="0" rIns="0" bIns="0" rtlCol="0">
            <a:spAutoFit/>
          </a:bodyPr>
          <a:lstStyle/>
          <a:p>
            <a:r>
              <a:rPr lang="en-US" sz="1200">
                <a:ea typeface="Tahoma" panose="020B0604030504040204" pitchFamily="34" charset="0"/>
                <a:cs typeface="Tahoma" panose="020B0604030504040204" pitchFamily="34" charset="0"/>
              </a:rPr>
              <a:t>40%–49.9%</a:t>
            </a:r>
          </a:p>
        </p:txBody>
      </p:sp>
      <p:sp>
        <p:nvSpPr>
          <p:cNvPr id="21" name="Oval 20">
            <a:extLst>
              <a:ext uri="{FF2B5EF4-FFF2-40B4-BE49-F238E27FC236}">
                <a16:creationId xmlns:a16="http://schemas.microsoft.com/office/drawing/2014/main" id="{0160B137-2CEC-428B-976C-AF3884794A7B}"/>
              </a:ext>
            </a:extLst>
          </p:cNvPr>
          <p:cNvSpPr/>
          <p:nvPr/>
        </p:nvSpPr>
        <p:spPr bwMode="gray">
          <a:xfrm>
            <a:off x="5473502" y="5353268"/>
            <a:ext cx="155448" cy="155448"/>
          </a:xfrm>
          <a:prstGeom prst="ellipse">
            <a:avLst/>
          </a:prstGeom>
          <a:solidFill>
            <a:srgbClr val="E34A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prstClr val="white"/>
              </a:solidFill>
            </a:endParaRPr>
          </a:p>
        </p:txBody>
      </p:sp>
      <p:sp>
        <p:nvSpPr>
          <p:cNvPr id="22" name="TextBox 21">
            <a:extLst>
              <a:ext uri="{FF2B5EF4-FFF2-40B4-BE49-F238E27FC236}">
                <a16:creationId xmlns:a16="http://schemas.microsoft.com/office/drawing/2014/main" id="{88F464AB-BFA3-4477-9BF7-941CA5310113}"/>
              </a:ext>
            </a:extLst>
          </p:cNvPr>
          <p:cNvSpPr txBox="1"/>
          <p:nvPr/>
        </p:nvSpPr>
        <p:spPr bwMode="gray">
          <a:xfrm>
            <a:off x="7169151" y="5335835"/>
            <a:ext cx="822960" cy="184666"/>
          </a:xfrm>
          <a:prstGeom prst="rect">
            <a:avLst/>
          </a:prstGeom>
          <a:noFill/>
        </p:spPr>
        <p:txBody>
          <a:bodyPr wrap="square" lIns="0" tIns="0" rIns="0" bIns="0" rtlCol="0">
            <a:spAutoFit/>
          </a:bodyPr>
          <a:lstStyle/>
          <a:p>
            <a:r>
              <a:rPr lang="en-US" sz="1200">
                <a:ea typeface="Tahoma" panose="020B0604030504040204" pitchFamily="34" charset="0"/>
                <a:cs typeface="Tahoma" panose="020B0604030504040204" pitchFamily="34" charset="0"/>
              </a:rPr>
              <a:t>50%+</a:t>
            </a:r>
          </a:p>
        </p:txBody>
      </p:sp>
      <p:sp>
        <p:nvSpPr>
          <p:cNvPr id="23" name="Oval 22">
            <a:extLst>
              <a:ext uri="{FF2B5EF4-FFF2-40B4-BE49-F238E27FC236}">
                <a16:creationId xmlns:a16="http://schemas.microsoft.com/office/drawing/2014/main" id="{4155FD34-DC2D-4031-AB12-A97D67360370}"/>
              </a:ext>
            </a:extLst>
          </p:cNvPr>
          <p:cNvSpPr/>
          <p:nvPr/>
        </p:nvSpPr>
        <p:spPr bwMode="gray">
          <a:xfrm>
            <a:off x="6961943" y="5352290"/>
            <a:ext cx="155448" cy="155448"/>
          </a:xfrm>
          <a:prstGeom prst="ellipse">
            <a:avLst/>
          </a:prstGeom>
          <a:solidFill>
            <a:srgbClr val="B3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200">
              <a:solidFill>
                <a:prstClr val="white"/>
              </a:solidFill>
            </a:endParaRPr>
          </a:p>
        </p:txBody>
      </p:sp>
      <p:pic>
        <p:nvPicPr>
          <p:cNvPr id="3" name="Picture 2">
            <a:extLst>
              <a:ext uri="{FF2B5EF4-FFF2-40B4-BE49-F238E27FC236}">
                <a16:creationId xmlns:a16="http://schemas.microsoft.com/office/drawing/2014/main" id="{E6E6DC9D-4316-48D6-A231-9BB55CA90442}"/>
              </a:ext>
            </a:extLst>
          </p:cNvPr>
          <p:cNvPicPr>
            <a:picLocks noChangeAspect="1"/>
          </p:cNvPicPr>
          <p:nvPr/>
        </p:nvPicPr>
        <p:blipFill>
          <a:blip r:embed="rId3"/>
          <a:stretch>
            <a:fillRect/>
          </a:stretch>
        </p:blipFill>
        <p:spPr>
          <a:xfrm>
            <a:off x="2104718" y="1459018"/>
            <a:ext cx="5323183" cy="3764236"/>
          </a:xfrm>
          <a:prstGeom prst="rect">
            <a:avLst/>
          </a:prstGeom>
        </p:spPr>
      </p:pic>
    </p:spTree>
    <p:extLst>
      <p:ext uri="{BB962C8B-B14F-4D97-AF65-F5344CB8AC3E}">
        <p14:creationId xmlns:p14="http://schemas.microsoft.com/office/powerpoint/2010/main" val="32165595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D958690-CE5D-4F36-B195-E49CA7AB6066}"/>
              </a:ext>
            </a:extLst>
          </p:cNvPr>
          <p:cNvSpPr>
            <a:spLocks noGrp="1"/>
          </p:cNvSpPr>
          <p:nvPr>
            <p:ph type="body" sz="quarter" idx="22"/>
          </p:nvPr>
        </p:nvSpPr>
        <p:spPr>
          <a:xfrm>
            <a:off x="71501" y="5697252"/>
            <a:ext cx="9001063" cy="495834"/>
          </a:xfrm>
        </p:spPr>
        <p:txBody>
          <a:bodyPr/>
          <a:lstStyle/>
          <a:p>
            <a:r>
              <a:rPr lang="en-US" dirty="0">
                <a:latin typeface="+mj-lt"/>
              </a:rPr>
              <a:t>Note: AIAN = American Indian and Alaska Native.</a:t>
            </a:r>
          </a:p>
          <a:p>
            <a:r>
              <a:rPr lang="en-US" dirty="0">
                <a:latin typeface="+mj-lt"/>
              </a:rPr>
              <a:t>Data: Calculations come from Centers for Disease Control and Prevention, </a:t>
            </a:r>
            <a:r>
              <a:rPr lang="en-US" dirty="0">
                <a:solidFill>
                  <a:srgbClr val="4C515A"/>
                </a:solidFill>
                <a:latin typeface="+mj-lt"/>
                <a:hlinkClick r:id="rId2"/>
              </a:rPr>
              <a:t>Quarterly Provisional Drug Overdose Estimates with Demographics</a:t>
            </a:r>
            <a:r>
              <a:rPr lang="en-US" dirty="0">
                <a:latin typeface="+mj-lt"/>
              </a:rPr>
              <a:t>, Aug. 2021. 2019 totals are final data from the CDC; 2020 totals are provisional </a:t>
            </a:r>
            <a:r>
              <a:rPr lang="en-US" dirty="0"/>
              <a:t>estimates from the CDC and are subject to change.</a:t>
            </a:r>
            <a:endParaRPr lang="en-US" dirty="0">
              <a:latin typeface="+mj-lt"/>
            </a:endParaRPr>
          </a:p>
        </p:txBody>
      </p:sp>
      <p:sp>
        <p:nvSpPr>
          <p:cNvPr id="2" name="Title 1">
            <a:extLst>
              <a:ext uri="{FF2B5EF4-FFF2-40B4-BE49-F238E27FC236}">
                <a16:creationId xmlns:a16="http://schemas.microsoft.com/office/drawing/2014/main" id="{D164AC14-F188-4174-94E6-66375343D89B}"/>
              </a:ext>
            </a:extLst>
          </p:cNvPr>
          <p:cNvSpPr>
            <a:spLocks noGrp="1"/>
          </p:cNvSpPr>
          <p:nvPr>
            <p:ph type="title"/>
          </p:nvPr>
        </p:nvSpPr>
        <p:spPr>
          <a:xfrm>
            <a:off x="111959" y="0"/>
            <a:ext cx="9000999" cy="822960"/>
          </a:xfrm>
        </p:spPr>
        <p:txBody>
          <a:bodyPr/>
          <a:lstStyle/>
          <a:p>
            <a:r>
              <a:rPr lang="en-US" dirty="0"/>
              <a:t>All demographic groups experienced more overdose deaths during 2020 — particularly males, younger age groups, and communities of color.</a:t>
            </a:r>
          </a:p>
        </p:txBody>
      </p:sp>
      <p:graphicFrame>
        <p:nvGraphicFramePr>
          <p:cNvPr id="25" name="Chart Placeholder 9">
            <a:extLst>
              <a:ext uri="{FF2B5EF4-FFF2-40B4-BE49-F238E27FC236}">
                <a16:creationId xmlns:a16="http://schemas.microsoft.com/office/drawing/2014/main" id="{2337EF26-F11C-43C2-8808-488909927E72}"/>
              </a:ext>
            </a:extLst>
          </p:cNvPr>
          <p:cNvGraphicFramePr>
            <a:graphicFrameLocks noGrp="1"/>
          </p:cNvGraphicFramePr>
          <p:nvPr>
            <p:ph type="chart" sz="quarter" idx="19"/>
          </p:nvPr>
        </p:nvGraphicFramePr>
        <p:xfrm>
          <a:off x="231354" y="1265860"/>
          <a:ext cx="8841209" cy="4749277"/>
        </p:xfrm>
        <a:graphic>
          <a:graphicData uri="http://schemas.openxmlformats.org/drawingml/2006/chart">
            <c:chart xmlns:c="http://schemas.openxmlformats.org/drawingml/2006/chart" xmlns:r="http://schemas.openxmlformats.org/officeDocument/2006/relationships" r:id="rId3"/>
          </a:graphicData>
        </a:graphic>
      </p:graphicFrame>
      <p:sp>
        <p:nvSpPr>
          <p:cNvPr id="26" name="TextBox 25">
            <a:extLst>
              <a:ext uri="{FF2B5EF4-FFF2-40B4-BE49-F238E27FC236}">
                <a16:creationId xmlns:a16="http://schemas.microsoft.com/office/drawing/2014/main" id="{4465D0D7-0CC7-4745-8BBD-D087CA9C676B}"/>
              </a:ext>
            </a:extLst>
          </p:cNvPr>
          <p:cNvSpPr txBox="1"/>
          <p:nvPr/>
        </p:nvSpPr>
        <p:spPr>
          <a:xfrm>
            <a:off x="73152" y="1097280"/>
            <a:ext cx="8481301" cy="184666"/>
          </a:xfrm>
          <a:prstGeom prst="rect">
            <a:avLst/>
          </a:prstGeom>
          <a:noFill/>
        </p:spPr>
        <p:txBody>
          <a:bodyPr wrap="square" lIns="0" tIns="0" rIns="0" bIns="0" rtlCol="0" anchor="ctr" anchorCtr="0">
            <a:spAutoFit/>
          </a:bodyPr>
          <a:lstStyle/>
          <a:p>
            <a:r>
              <a:rPr lang="en-US" sz="1200" i="1" dirty="0"/>
              <a:t>Estimated percent increase in provisional overdose deaths, Jan.–Dec. 2020 vs. Jan.–Dec. 2019</a:t>
            </a:r>
          </a:p>
        </p:txBody>
      </p:sp>
    </p:spTree>
    <p:extLst>
      <p:ext uri="{BB962C8B-B14F-4D97-AF65-F5344CB8AC3E}">
        <p14:creationId xmlns:p14="http://schemas.microsoft.com/office/powerpoint/2010/main" val="2766394122"/>
      </p:ext>
    </p:extLst>
  </p:cSld>
  <p:clrMapOvr>
    <a:masterClrMapping/>
  </p:clrMapOvr>
</p:sld>
</file>

<file path=ppt/theme/theme1.xml><?xml version="1.0" encoding="utf-8"?>
<a:theme xmlns:a="http://schemas.openxmlformats.org/drawingml/2006/main" name="CMWF_2021">
  <a:themeElements>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05D4FC0-6E75-AF4D-B6A6-2225671E4A5A}" vid="{D0BAFC9D-F98E-D747-9BCA-EFB6D5B2F6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3" ma:contentTypeDescription="Create a new document." ma:contentTypeScope="" ma:versionID="3d7e81bc372b3a73e50742b19d1dcbc1">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da2f94c216c490a95acb2fe195904569"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92B60CF-40F9-4360-8516-8A258CFA1767}">
  <ds:schemaRefs>
    <ds:schemaRef ds:uri="29e91428-62e1-404e-8dba-d479e0ef01ba"/>
    <ds:schemaRef ds:uri="fd0705cf-2316-48c0-96f8-e5d689de0d9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F6DB1E6D-0B6D-4E92-804E-A13CBF40D368}">
  <ds:schemaRefs>
    <ds:schemaRef ds:uri="29e91428-62e1-404e-8dba-d479e0ef01ba"/>
    <ds:schemaRef ds:uri="fd0705cf-2316-48c0-96f8-e5d689de0d9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742938EF-51BD-4AC1-96A4-8B2A1939C1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CMWF_Template_Apr2017</Template>
  <TotalTime>29</TotalTime>
  <Words>447</Words>
  <Application>Microsoft Office PowerPoint</Application>
  <PresentationFormat>On-screen Show (4:3)</PresentationFormat>
  <Paragraphs>41</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Georgia</vt:lpstr>
      <vt:lpstr>CMWF_2021</vt:lpstr>
      <vt:lpstr>Overdose deaths exploded to more than 90,000 in 2020, and synthetic opioids were involved in more than 60 percent of all overdose deaths.</vt:lpstr>
      <vt:lpstr>Overdose deaths spiked at the start of the pandemic and stayed high through the end of 2020.</vt:lpstr>
      <vt:lpstr>Overdose deaths increased significantly in almost every state during 2020.</vt:lpstr>
      <vt:lpstr>All demographic groups experienced more overdose deaths during 2020 — particularly males, younger age groups, and communities of color.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Young Adults Have Made the Greatest Gains in Coverage of Any Age Group Since 2010</dc:title>
  <dc:creator>Munira Gunja</dc:creator>
  <cp:lastModifiedBy>Paul Frame</cp:lastModifiedBy>
  <cp:revision>2</cp:revision>
  <cp:lastPrinted>2019-10-21T14:35:30Z</cp:lastPrinted>
  <dcterms:created xsi:type="dcterms:W3CDTF">2017-08-16T13:54:52Z</dcterms:created>
  <dcterms:modified xsi:type="dcterms:W3CDTF">2021-08-16T19:50:11Z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ies>
</file>