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3"/>
  </p:notesMasterIdLst>
  <p:handoutMasterIdLst>
    <p:handoutMasterId r:id="rId14"/>
  </p:handoutMasterIdLst>
  <p:sldIdLst>
    <p:sldId id="257" r:id="rId5"/>
    <p:sldId id="260" r:id="rId6"/>
    <p:sldId id="259" r:id="rId7"/>
    <p:sldId id="263" r:id="rId8"/>
    <p:sldId id="270" r:id="rId9"/>
    <p:sldId id="268" r:id="rId10"/>
    <p:sldId id="264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Arnav Shah" initials="AS" lastIdx="9" clrIdx="1">
    <p:extLst>
      <p:ext uri="{19B8F6BF-5375-455C-9EA6-DF929625EA0E}">
        <p15:presenceInfo xmlns:p15="http://schemas.microsoft.com/office/powerpoint/2012/main" userId="S::AS@cmwf.org::5ebc33c2-31f8-4d34-9c84-ecd25ff70f5f" providerId="AD"/>
      </p:ext>
    </p:extLst>
  </p:cmAuthor>
  <p:cmAuthor id="3" name="Eric Schneider" initials="ES" lastIdx="10" clrIdx="2">
    <p:extLst>
      <p:ext uri="{19B8F6BF-5375-455C-9EA6-DF929625EA0E}">
        <p15:presenceInfo xmlns:p15="http://schemas.microsoft.com/office/powerpoint/2012/main" userId="S::es@cmwf.org::80a201c7-57ed-49ad-9c81-ba1f240385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478"/>
    <a:srgbClr val="558F7F"/>
    <a:srgbClr val="579381"/>
    <a:srgbClr val="487B71"/>
    <a:srgbClr val="51897B"/>
    <a:srgbClr val="4A7D73"/>
    <a:srgbClr val="3B6462"/>
    <a:srgbClr val="355C5D"/>
    <a:srgbClr val="528B7C"/>
    <a:srgbClr val="5792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030F15-91B9-4344-A49A-C0C8C1471CEB}" v="1" dt="2021-07-28T03:08:20.5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38" autoAdjust="0"/>
    <p:restoredTop sz="95482" autoAdjust="0"/>
  </p:normalViewPr>
  <p:slideViewPr>
    <p:cSldViewPr snapToGrid="0" snapToObjects="1">
      <p:cViewPr varScale="1">
        <p:scale>
          <a:sx n="114" d="100"/>
          <a:sy n="114" d="100"/>
        </p:scale>
        <p:origin x="1872" y="10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4088" y="20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Wilson" userId="000f367a-3246-491c-88b4-803a33f58a8b" providerId="ADAL" clId="{E71BF20B-9DCC-9849-A6C5-05EC0EA54914}"/>
    <pc:docChg chg="undo custSel addSld delSld modSld">
      <pc:chgData name="Jen Wilson" userId="000f367a-3246-491c-88b4-803a33f58a8b" providerId="ADAL" clId="{E71BF20B-9DCC-9849-A6C5-05EC0EA54914}" dt="2021-07-26T21:11:55.174" v="448" actId="1035"/>
      <pc:docMkLst>
        <pc:docMk/>
      </pc:docMkLst>
      <pc:sldChg chg="del mod">
        <pc:chgData name="Jen Wilson" userId="000f367a-3246-491c-88b4-803a33f58a8b" providerId="ADAL" clId="{E71BF20B-9DCC-9849-A6C5-05EC0EA54914}" dt="2021-07-23T17:37:56.305" v="296" actId="2696"/>
        <pc:sldMkLst>
          <pc:docMk/>
          <pc:sldMk cId="1154509864" sldId="262"/>
        </pc:sldMkLst>
      </pc:sldChg>
      <pc:sldChg chg="modSp mod">
        <pc:chgData name="Jen Wilson" userId="000f367a-3246-491c-88b4-803a33f58a8b" providerId="ADAL" clId="{E71BF20B-9DCC-9849-A6C5-05EC0EA54914}" dt="2021-07-26T21:11:45.042" v="441" actId="1036"/>
        <pc:sldMkLst>
          <pc:docMk/>
          <pc:sldMk cId="3629335647" sldId="264"/>
        </pc:sldMkLst>
        <pc:spChg chg="mod">
          <ac:chgData name="Jen Wilson" userId="000f367a-3246-491c-88b4-803a33f58a8b" providerId="ADAL" clId="{E71BF20B-9DCC-9849-A6C5-05EC0EA54914}" dt="2021-07-26T21:11:45.042" v="441" actId="1036"/>
          <ac:spMkLst>
            <pc:docMk/>
            <pc:sldMk cId="3629335647" sldId="264"/>
            <ac:spMk id="21" creationId="{38F52DC4-7909-9348-80D4-8EDA4F97A5D7}"/>
          </ac:spMkLst>
        </pc:spChg>
        <pc:grpChg chg="mod">
          <ac:chgData name="Jen Wilson" userId="000f367a-3246-491c-88b4-803a33f58a8b" providerId="ADAL" clId="{E71BF20B-9DCC-9849-A6C5-05EC0EA54914}" dt="2021-07-26T21:11:45.042" v="441" actId="1036"/>
          <ac:grpSpMkLst>
            <pc:docMk/>
            <pc:sldMk cId="3629335647" sldId="264"/>
            <ac:grpSpMk id="25" creationId="{DDFFD15B-08A4-F642-A1C3-3247E7402078}"/>
          </ac:grpSpMkLst>
        </pc:grpChg>
        <pc:graphicFrameChg chg="mod">
          <ac:chgData name="Jen Wilson" userId="000f367a-3246-491c-88b4-803a33f58a8b" providerId="ADAL" clId="{E71BF20B-9DCC-9849-A6C5-05EC0EA54914}" dt="2021-07-26T21:11:45.042" v="441" actId="1036"/>
          <ac:graphicFrameMkLst>
            <pc:docMk/>
            <pc:sldMk cId="3629335647" sldId="264"/>
            <ac:graphicFrameMk id="8" creationId="{A1E88A5C-5F73-423B-B9BB-7E05891731A8}"/>
          </ac:graphicFrameMkLst>
        </pc:graphicFrameChg>
      </pc:sldChg>
      <pc:sldChg chg="addSp delSp modSp add mod delCm chgLayout">
        <pc:chgData name="Jen Wilson" userId="000f367a-3246-491c-88b4-803a33f58a8b" providerId="ADAL" clId="{E71BF20B-9DCC-9849-A6C5-05EC0EA54914}" dt="2021-07-26T21:11:55.174" v="448" actId="1035"/>
        <pc:sldMkLst>
          <pc:docMk/>
          <pc:sldMk cId="3770352042" sldId="271"/>
        </pc:sldMkLst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2" creationId="{B593C657-74E8-5F4F-8365-245A27ADA97A}"/>
          </ac:spMkLst>
        </pc:spChg>
        <pc:spChg chg="mod ord">
          <ac:chgData name="Jen Wilson" userId="000f367a-3246-491c-88b4-803a33f58a8b" providerId="ADAL" clId="{E71BF20B-9DCC-9849-A6C5-05EC0EA54914}" dt="2021-07-26T21:10:49.834" v="410" actId="6264"/>
          <ac:spMkLst>
            <pc:docMk/>
            <pc:sldMk cId="3770352042" sldId="271"/>
            <ac:spMk id="3" creationId="{6F4D4AD9-8F1B-43AE-9893-88457E140A20}"/>
          </ac:spMkLst>
        </pc:spChg>
        <pc:spChg chg="mod ord">
          <ac:chgData name="Jen Wilson" userId="000f367a-3246-491c-88b4-803a33f58a8b" providerId="ADAL" clId="{E71BF20B-9DCC-9849-A6C5-05EC0EA54914}" dt="2021-07-26T21:10:49.834" v="410" actId="6264"/>
          <ac:spMkLst>
            <pc:docMk/>
            <pc:sldMk cId="3770352042" sldId="271"/>
            <ac:spMk id="4" creationId="{FFC4E2E9-E00B-4173-AB8A-F7CCB51E49D6}"/>
          </ac:spMkLst>
        </pc:spChg>
        <pc:spChg chg="mod ord">
          <ac:chgData name="Jen Wilson" userId="000f367a-3246-491c-88b4-803a33f58a8b" providerId="ADAL" clId="{E71BF20B-9DCC-9849-A6C5-05EC0EA54914}" dt="2021-07-26T21:11:02.696" v="413" actId="403"/>
          <ac:spMkLst>
            <pc:docMk/>
            <pc:sldMk cId="3770352042" sldId="271"/>
            <ac:spMk id="5" creationId="{FEBC253F-7C00-44E5-AB99-BDEC62929468}"/>
          </ac:spMkLst>
        </pc:spChg>
        <pc:spChg chg="add del mod">
          <ac:chgData name="Jen Wilson" userId="000f367a-3246-491c-88b4-803a33f58a8b" providerId="ADAL" clId="{E71BF20B-9DCC-9849-A6C5-05EC0EA54914}" dt="2021-07-26T21:10:49.834" v="410" actId="6264"/>
          <ac:spMkLst>
            <pc:docMk/>
            <pc:sldMk cId="3770352042" sldId="271"/>
            <ac:spMk id="6" creationId="{828BC083-E9EC-A441-B1E9-646475D7292B}"/>
          </ac:spMkLst>
        </pc:spChg>
        <pc:spChg chg="add del mod">
          <ac:chgData name="Jen Wilson" userId="000f367a-3246-491c-88b4-803a33f58a8b" providerId="ADAL" clId="{E71BF20B-9DCC-9849-A6C5-05EC0EA54914}" dt="2021-07-26T21:10:49.834" v="410" actId="6264"/>
          <ac:spMkLst>
            <pc:docMk/>
            <pc:sldMk cId="3770352042" sldId="271"/>
            <ac:spMk id="7" creationId="{2E019504-969C-064C-8A26-D23E809D0712}"/>
          </ac:spMkLst>
        </pc:spChg>
        <pc:spChg chg="add del mod">
          <ac:chgData name="Jen Wilson" userId="000f367a-3246-491c-88b4-803a33f58a8b" providerId="ADAL" clId="{E71BF20B-9DCC-9849-A6C5-05EC0EA54914}" dt="2021-07-26T21:10:49.834" v="410" actId="6264"/>
          <ac:spMkLst>
            <pc:docMk/>
            <pc:sldMk cId="3770352042" sldId="271"/>
            <ac:spMk id="9" creationId="{22EE4BA2-241D-5742-8DDD-73F124590CE8}"/>
          </ac:spMkLst>
        </pc:spChg>
        <pc:spChg chg="add del mod">
          <ac:chgData name="Jen Wilson" userId="000f367a-3246-491c-88b4-803a33f58a8b" providerId="ADAL" clId="{E71BF20B-9DCC-9849-A6C5-05EC0EA54914}" dt="2021-07-26T21:10:49.834" v="410" actId="6264"/>
          <ac:spMkLst>
            <pc:docMk/>
            <pc:sldMk cId="3770352042" sldId="271"/>
            <ac:spMk id="10" creationId="{F02093C7-111E-6D4D-A18B-0E3E73789CDC}"/>
          </ac:spMkLst>
        </pc:spChg>
        <pc:spChg chg="mod ord">
          <ac:chgData name="Jen Wilson" userId="000f367a-3246-491c-88b4-803a33f58a8b" providerId="ADAL" clId="{E71BF20B-9DCC-9849-A6C5-05EC0EA54914}" dt="2021-07-26T21:11:55.174" v="448" actId="1035"/>
          <ac:spMkLst>
            <pc:docMk/>
            <pc:sldMk cId="3770352042" sldId="271"/>
            <ac:spMk id="11" creationId="{AF748BDC-84FA-F944-81FB-7327174A352B}"/>
          </ac:spMkLst>
        </pc:spChg>
        <pc:spChg chg="add del mod">
          <ac:chgData name="Jen Wilson" userId="000f367a-3246-491c-88b4-803a33f58a8b" providerId="ADAL" clId="{E71BF20B-9DCC-9849-A6C5-05EC0EA54914}" dt="2021-07-26T21:10:49.834" v="410" actId="6264"/>
          <ac:spMkLst>
            <pc:docMk/>
            <pc:sldMk cId="3770352042" sldId="271"/>
            <ac:spMk id="12" creationId="{26F5234F-F893-6B4B-93AD-45F4D5370B43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15" creationId="{06956574-53CA-424D-83A9-0DFB404F20D1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16" creationId="{4A73B2BF-9F6F-5242-B053-5C3A4028CACE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17" creationId="{8F16C27D-82AE-B648-ABC0-6B589460E6CD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18" creationId="{3A5A655D-63B5-5D47-BC4D-0B38FBC99FF0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19" creationId="{D5D15966-200E-5B4E-BF06-8C3A273232C2}"/>
          </ac:spMkLst>
        </pc:spChg>
        <pc:spChg chg="mod">
          <ac:chgData name="Jen Wilson" userId="000f367a-3246-491c-88b4-803a33f58a8b" providerId="ADAL" clId="{E71BF20B-9DCC-9849-A6C5-05EC0EA54914}" dt="2021-07-26T21:09:02.187" v="352" actId="207"/>
          <ac:spMkLst>
            <pc:docMk/>
            <pc:sldMk cId="3770352042" sldId="271"/>
            <ac:spMk id="21" creationId="{7C78D51A-AA64-A94C-AB62-0F9EC1652152}"/>
          </ac:spMkLst>
        </pc:spChg>
        <pc:spChg chg="mod">
          <ac:chgData name="Jen Wilson" userId="000f367a-3246-491c-88b4-803a33f58a8b" providerId="ADAL" clId="{E71BF20B-9DCC-9849-A6C5-05EC0EA54914}" dt="2021-07-26T21:08:55.183" v="350" actId="207"/>
          <ac:spMkLst>
            <pc:docMk/>
            <pc:sldMk cId="3770352042" sldId="271"/>
            <ac:spMk id="23" creationId="{A47BA117-1FE3-DB42-8AA6-2A650C947D3D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24" creationId="{FFA8AE4A-56E2-3243-A07F-14D48B79D8B0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25" creationId="{E13F58EF-1F45-0D48-B212-BF017FD1F02C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26" creationId="{5A934149-1D2E-5E4D-AEF5-1C96551C5528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27" creationId="{DB454521-CF8A-6343-8ACE-1606AF2C978C}"/>
          </ac:spMkLst>
        </pc:spChg>
        <pc:spChg chg="add mod">
          <ac:chgData name="Jen Wilson" userId="000f367a-3246-491c-88b4-803a33f58a8b" providerId="ADAL" clId="{E71BF20B-9DCC-9849-A6C5-05EC0EA54914}" dt="2021-07-26T21:11:50.284" v="444" actId="1035"/>
          <ac:spMkLst>
            <pc:docMk/>
            <pc:sldMk cId="3770352042" sldId="271"/>
            <ac:spMk id="28" creationId="{F4AD17BE-D4EC-AD4E-A22C-522528AC1B5A}"/>
          </ac:spMkLst>
        </pc:spChg>
        <pc:grpChg chg="mod">
          <ac:chgData name="Jen Wilson" userId="000f367a-3246-491c-88b4-803a33f58a8b" providerId="ADAL" clId="{E71BF20B-9DCC-9849-A6C5-05EC0EA54914}" dt="2021-07-26T21:11:50.284" v="444" actId="1035"/>
          <ac:grpSpMkLst>
            <pc:docMk/>
            <pc:sldMk cId="3770352042" sldId="271"/>
            <ac:grpSpMk id="20" creationId="{CA19E745-5E9B-5440-BF29-0DA865E07BF1}"/>
          </ac:grpSpMkLst>
        </pc:grpChg>
        <pc:graphicFrameChg chg="mod ord">
          <ac:chgData name="Jen Wilson" userId="000f367a-3246-491c-88b4-803a33f58a8b" providerId="ADAL" clId="{E71BF20B-9DCC-9849-A6C5-05EC0EA54914}" dt="2021-07-26T21:11:50.284" v="444" actId="1035"/>
          <ac:graphicFrameMkLst>
            <pc:docMk/>
            <pc:sldMk cId="3770352042" sldId="271"/>
            <ac:graphicFrameMk id="8" creationId="{5045D5BD-FED2-4681-9975-993E256C7149}"/>
          </ac:graphicFrameMkLst>
        </pc:graphicFrameChg>
        <pc:graphicFrameChg chg="add del mod">
          <ac:chgData name="Jen Wilson" userId="000f367a-3246-491c-88b4-803a33f58a8b" providerId="ADAL" clId="{E71BF20B-9DCC-9849-A6C5-05EC0EA54914}" dt="2021-07-23T17:12:19.114" v="151"/>
          <ac:graphicFrameMkLst>
            <pc:docMk/>
            <pc:sldMk cId="3770352042" sldId="271"/>
            <ac:graphicFrameMk id="12" creationId="{68F74BCE-675B-824D-8D1D-1DF6C54D6E93}"/>
          </ac:graphicFrameMkLst>
        </pc:graphicFrameChg>
        <pc:graphicFrameChg chg="add del mod">
          <ac:chgData name="Jen Wilson" userId="000f367a-3246-491c-88b4-803a33f58a8b" providerId="ADAL" clId="{E71BF20B-9DCC-9849-A6C5-05EC0EA54914}" dt="2021-07-23T17:12:44.865" v="154"/>
          <ac:graphicFrameMkLst>
            <pc:docMk/>
            <pc:sldMk cId="3770352042" sldId="271"/>
            <ac:graphicFrameMk id="13" creationId="{13DD3943-E9C8-9E4F-B5DF-8753496ED199}"/>
          </ac:graphicFrameMkLst>
        </pc:graphicFrameChg>
        <pc:graphicFrameChg chg="add del mod">
          <ac:chgData name="Jen Wilson" userId="000f367a-3246-491c-88b4-803a33f58a8b" providerId="ADAL" clId="{E71BF20B-9DCC-9849-A6C5-05EC0EA54914}" dt="2021-07-23T17:22:29.530" v="287" actId="478"/>
          <ac:graphicFrameMkLst>
            <pc:docMk/>
            <pc:sldMk cId="3770352042" sldId="271"/>
            <ac:graphicFrameMk id="14" creationId="{B9A63C23-D56C-4842-BE9F-19137FD7A123}"/>
          </ac:graphicFrameMkLst>
        </pc:graphicFrameChg>
      </pc:sldChg>
    </pc:docChg>
  </pc:docChgLst>
  <pc:docChgLst>
    <pc:chgData name="Paul Frame" userId="ded3f5c5-00e7-408d-9358-fc292cfa5078" providerId="ADAL" clId="{F9030F15-91B9-4344-A49A-C0C8C1471CEB}"/>
    <pc:docChg chg="modSld modMainMaster">
      <pc:chgData name="Paul Frame" userId="ded3f5c5-00e7-408d-9358-fc292cfa5078" providerId="ADAL" clId="{F9030F15-91B9-4344-A49A-C0C8C1471CEB}" dt="2021-07-28T03:24:39.276" v="83" actId="20577"/>
      <pc:docMkLst>
        <pc:docMk/>
      </pc:docMkLst>
      <pc:sldChg chg="modSp mod">
        <pc:chgData name="Paul Frame" userId="ded3f5c5-00e7-408d-9358-fc292cfa5078" providerId="ADAL" clId="{F9030F15-91B9-4344-A49A-C0C8C1471CEB}" dt="2021-07-28T03:24:39.276" v="83" actId="20577"/>
        <pc:sldMkLst>
          <pc:docMk/>
          <pc:sldMk cId="3770352042" sldId="271"/>
        </pc:sldMkLst>
        <pc:spChg chg="mod">
          <ac:chgData name="Paul Frame" userId="ded3f5c5-00e7-408d-9358-fc292cfa5078" providerId="ADAL" clId="{F9030F15-91B9-4344-A49A-C0C8C1471CEB}" dt="2021-07-28T03:24:39.276" v="83" actId="20577"/>
          <ac:spMkLst>
            <pc:docMk/>
            <pc:sldMk cId="3770352042" sldId="271"/>
            <ac:spMk id="5" creationId="{FEBC253F-7C00-44E5-AB99-BDEC62929468}"/>
          </ac:spMkLst>
        </pc:spChg>
      </pc:sldChg>
      <pc:sldMasterChg chg="modSldLayout">
        <pc:chgData name="Paul Frame" userId="ded3f5c5-00e7-408d-9358-fc292cfa5078" providerId="ADAL" clId="{F9030F15-91B9-4344-A49A-C0C8C1471CEB}" dt="2021-07-28T03:09:19.502" v="81" actId="20577"/>
        <pc:sldMasterMkLst>
          <pc:docMk/>
          <pc:sldMasterMk cId="2139821026" sldId="2147483723"/>
        </pc:sldMasterMkLst>
        <pc:sldLayoutChg chg="modSp mod">
          <pc:chgData name="Paul Frame" userId="ded3f5c5-00e7-408d-9358-fc292cfa5078" providerId="ADAL" clId="{F9030F15-91B9-4344-A49A-C0C8C1471CEB}" dt="2021-07-28T03:09:19.502" v="81" actId="20577"/>
          <pc:sldLayoutMkLst>
            <pc:docMk/>
            <pc:sldMasterMk cId="2139821026" sldId="2147483723"/>
            <pc:sldLayoutMk cId="856180667" sldId="2147483742"/>
          </pc:sldLayoutMkLst>
          <pc:spChg chg="mod">
            <ac:chgData name="Paul Frame" userId="ded3f5c5-00e7-408d-9358-fc292cfa5078" providerId="ADAL" clId="{F9030F15-91B9-4344-A49A-C0C8C1471CEB}" dt="2021-07-28T03:09:19.502" v="81" actId="20577"/>
            <ac:spMkLst>
              <pc:docMk/>
              <pc:sldMasterMk cId="2139821026" sldId="2147483723"/>
              <pc:sldLayoutMk cId="856180667" sldId="2147483742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098319387839248E-2"/>
          <c:y val="3.0566165464696517E-2"/>
          <c:w val="0.95890168061216075"/>
          <c:h val="0.93886766907060692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noFill/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FFAE-1247-92DD-09A86C1D2061}"/>
              </c:ext>
            </c:extLst>
          </c:dPt>
          <c:dPt>
            <c:idx val="1"/>
            <c:marker>
              <c:symbol val="circle"/>
              <c:size val="8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FFAE-1247-92DD-09A86C1D2061}"/>
              </c:ext>
            </c:extLst>
          </c:dPt>
          <c:dPt>
            <c:idx val="2"/>
            <c:marker>
              <c:symbol val="circle"/>
              <c:size val="8"/>
              <c:spPr>
                <a:solidFill>
                  <a:schemeClr val="bg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FFAE-1247-92DD-09A86C1D2061}"/>
              </c:ext>
            </c:extLst>
          </c:dPt>
          <c:dPt>
            <c:idx val="3"/>
            <c:marker>
              <c:symbol val="circle"/>
              <c:size val="8"/>
              <c:spPr>
                <a:solidFill>
                  <a:srgbClr val="58948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FFAE-1247-92DD-09A86C1D2061}"/>
              </c:ext>
            </c:extLst>
          </c:dPt>
          <c:dPt>
            <c:idx val="4"/>
            <c:marker>
              <c:symbol val="circle"/>
              <c:size val="8"/>
              <c:spPr>
                <a:solidFill>
                  <a:srgbClr val="5793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FFAE-1247-92DD-09A86C1D2061}"/>
              </c:ext>
            </c:extLst>
          </c:dPt>
          <c:dPt>
            <c:idx val="5"/>
            <c:marker>
              <c:symbol val="circle"/>
              <c:size val="8"/>
              <c:spPr>
                <a:solidFill>
                  <a:srgbClr val="5792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FFAE-1247-92DD-09A86C1D2061}"/>
              </c:ext>
            </c:extLst>
          </c:dPt>
          <c:dPt>
            <c:idx val="6"/>
            <c:marker>
              <c:symbol val="circle"/>
              <c:size val="8"/>
              <c:spPr>
                <a:solidFill>
                  <a:srgbClr val="558F7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FFAE-1247-92DD-09A86C1D2061}"/>
              </c:ext>
            </c:extLst>
          </c:dPt>
          <c:dPt>
            <c:idx val="7"/>
            <c:marker>
              <c:symbol val="circle"/>
              <c:size val="8"/>
              <c:spPr>
                <a:solidFill>
                  <a:srgbClr val="528B7C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FFAE-1247-92DD-09A86C1D2061}"/>
              </c:ext>
            </c:extLst>
          </c:dPt>
          <c:dPt>
            <c:idx val="8"/>
            <c:marker>
              <c:symbol val="circle"/>
              <c:size val="8"/>
              <c:spPr>
                <a:solidFill>
                  <a:srgbClr val="51897B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FFAE-1247-92DD-09A86C1D2061}"/>
              </c:ext>
            </c:extLst>
          </c:dPt>
          <c:dPt>
            <c:idx val="9"/>
            <c:marker>
              <c:symbol val="circle"/>
              <c:size val="8"/>
              <c:spPr>
                <a:solidFill>
                  <a:srgbClr val="487B7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FFAE-1247-92DD-09A86C1D206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non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Suisse Int'l" panose="020B0804000000000000" pitchFamily="34" charset="77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Sheet1!$A$2:$A$12</c:f>
              <c:strCache>
                <c:ptCount val="11"/>
                <c:pt idx="0">
                  <c:v>NOR</c:v>
                </c:pt>
                <c:pt idx="1">
                  <c:v>NETH</c:v>
                </c:pt>
                <c:pt idx="2">
                  <c:v>AUS</c:v>
                </c:pt>
                <c:pt idx="3">
                  <c:v>UK</c:v>
                </c:pt>
                <c:pt idx="4">
                  <c:v>GER</c:v>
                </c:pt>
                <c:pt idx="5">
                  <c:v>NZ</c:v>
                </c:pt>
                <c:pt idx="6">
                  <c:v>SWE</c:v>
                </c:pt>
                <c:pt idx="7">
                  <c:v>FRA</c:v>
                </c:pt>
                <c:pt idx="8">
                  <c:v>SWIZ</c:v>
                </c:pt>
                <c:pt idx="9">
                  <c:v>CAN</c:v>
                </c:pt>
                <c:pt idx="10">
                  <c:v>US</c:v>
                </c:pt>
              </c:strCache>
            </c:strRef>
          </c:xVal>
          <c:yVal>
            <c:numRef>
              <c:f>Sheet1!$B$2:$B$12</c:f>
              <c:numCache>
                <c:formatCode>0.00</c:formatCode>
                <c:ptCount val="11"/>
                <c:pt idx="0">
                  <c:v>0.27928889257984163</c:v>
                </c:pt>
                <c:pt idx="1">
                  <c:v>0.22508816264041559</c:v>
                </c:pt>
                <c:pt idx="2">
                  <c:v>0.21845294964302861</c:v>
                </c:pt>
                <c:pt idx="3">
                  <c:v>6.8659391076399137E-2</c:v>
                </c:pt>
                <c:pt idx="4">
                  <c:v>3.170026091065279E-2</c:v>
                </c:pt>
                <c:pt idx="5">
                  <c:v>1.5921450384401403E-2</c:v>
                </c:pt>
                <c:pt idx="6">
                  <c:v>-6.194907317761459E-2</c:v>
                </c:pt>
                <c:pt idx="7">
                  <c:v>-0.15665143002225396</c:v>
                </c:pt>
                <c:pt idx="8">
                  <c:v>-0.20264382771984804</c:v>
                </c:pt>
                <c:pt idx="9">
                  <c:v>-0.41474744503836536</c:v>
                </c:pt>
                <c:pt idx="10">
                  <c:v>-1.2000340529655256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0E6-4B7E-9E1B-055B2A36BC0E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  <a:headEnd type="none"/>
                <a:tailEnd type="none"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Sheet1!$B$13</c:f>
              <c:numCache>
                <c:formatCode>0.00</c:formatCode>
                <c:ptCount val="1"/>
                <c:pt idx="0">
                  <c:v>0.24094333495442863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E7D1-447B-9852-8940F8DEF3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cat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auto val="1"/>
        <c:lblAlgn val="ctr"/>
        <c:lblOffset val="100"/>
        <c:tickMarkSkip val="1"/>
        <c:noMultiLvlLbl val="1"/>
      </c:catAx>
      <c:valAx>
        <c:axId val="488661992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488657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580900697064544E-2"/>
          <c:y val="3.5331654033114189E-2"/>
          <c:w val="0.7992589291892116"/>
          <c:h val="0.88219856405862962"/>
        </c:manualLayout>
      </c:layout>
      <c:lineChart>
        <c:grouping val="standard"/>
        <c:varyColors val="0"/>
        <c:ser>
          <c:idx val="10"/>
          <c:order val="0"/>
          <c:tx>
            <c:strRef>
              <c:f>Sheet1!$A$12</c:f>
              <c:strCache>
                <c:ptCount val="1"/>
                <c:pt idx="0">
                  <c:v>US (16.8%)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Sheet1!$B$12:$AO$12</c:f>
              <c:numCache>
                <c:formatCode>#,##0.0_ ;\-#,##0.0\ </c:formatCode>
                <c:ptCount val="40"/>
                <c:pt idx="0">
                  <c:v>8.2409999999999997</c:v>
                </c:pt>
                <c:pt idx="1">
                  <c:v>8.5259999999999998</c:v>
                </c:pt>
                <c:pt idx="2">
                  <c:v>9.2119999999999997</c:v>
                </c:pt>
                <c:pt idx="3">
                  <c:v>9.3409999999999993</c:v>
                </c:pt>
                <c:pt idx="4">
                  <c:v>9.2910000000000004</c:v>
                </c:pt>
                <c:pt idx="5">
                  <c:v>9.5150000000000006</c:v>
                </c:pt>
                <c:pt idx="6">
                  <c:v>9.6890000000000001</c:v>
                </c:pt>
                <c:pt idx="7">
                  <c:v>9.8620000000000001</c:v>
                </c:pt>
                <c:pt idx="8">
                  <c:v>10.250999999999999</c:v>
                </c:pt>
                <c:pt idx="9">
                  <c:v>10.606999999999999</c:v>
                </c:pt>
                <c:pt idx="10">
                  <c:v>11.239000000000001</c:v>
                </c:pt>
                <c:pt idx="11">
                  <c:v>11.92</c:v>
                </c:pt>
                <c:pt idx="12">
                  <c:v>12.196999999999999</c:v>
                </c:pt>
                <c:pt idx="13">
                  <c:v>12.455</c:v>
                </c:pt>
                <c:pt idx="14">
                  <c:v>12.382999999999999</c:v>
                </c:pt>
                <c:pt idx="15">
                  <c:v>12.500999999999999</c:v>
                </c:pt>
                <c:pt idx="16">
                  <c:v>12.472</c:v>
                </c:pt>
                <c:pt idx="17">
                  <c:v>12.379</c:v>
                </c:pt>
                <c:pt idx="18">
                  <c:v>12.362</c:v>
                </c:pt>
                <c:pt idx="19">
                  <c:v>12.348000000000001</c:v>
                </c:pt>
                <c:pt idx="20">
                  <c:v>12.484</c:v>
                </c:pt>
                <c:pt idx="21">
                  <c:v>13.164</c:v>
                </c:pt>
                <c:pt idx="22">
                  <c:v>13.981999999999999</c:v>
                </c:pt>
                <c:pt idx="23">
                  <c:v>14.499000000000001</c:v>
                </c:pt>
                <c:pt idx="24">
                  <c:v>14.595000000000001</c:v>
                </c:pt>
                <c:pt idx="25">
                  <c:v>14.605</c:v>
                </c:pt>
                <c:pt idx="26">
                  <c:v>14.718</c:v>
                </c:pt>
                <c:pt idx="27">
                  <c:v>14.939</c:v>
                </c:pt>
                <c:pt idx="28">
                  <c:v>15.266999999999999</c:v>
                </c:pt>
                <c:pt idx="29">
                  <c:v>16.234000000000002</c:v>
                </c:pt>
                <c:pt idx="30">
                  <c:v>16.259</c:v>
                </c:pt>
                <c:pt idx="31">
                  <c:v>16.199000000000002</c:v>
                </c:pt>
                <c:pt idx="32">
                  <c:v>16.175000000000001</c:v>
                </c:pt>
                <c:pt idx="33">
                  <c:v>16.065000000000001</c:v>
                </c:pt>
                <c:pt idx="34">
                  <c:v>16.253</c:v>
                </c:pt>
                <c:pt idx="35">
                  <c:v>16.524000000000001</c:v>
                </c:pt>
                <c:pt idx="36">
                  <c:v>16.844000000000001</c:v>
                </c:pt>
                <c:pt idx="37">
                  <c:v>16.806000000000001</c:v>
                </c:pt>
                <c:pt idx="38">
                  <c:v>16.687000000000001</c:v>
                </c:pt>
                <c:pt idx="39">
                  <c:v>16.766999999999999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100C-469C-B6AE-EA4A9115EDBA}"/>
            </c:ext>
          </c:extLst>
        </c:ser>
        <c:ser>
          <c:idx val="8"/>
          <c:order val="1"/>
          <c:tx>
            <c:strRef>
              <c:f>Sheet1!$A$10</c:f>
              <c:strCache>
                <c:ptCount val="1"/>
                <c:pt idx="0">
                  <c:v>SWIZ (11.3%)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Sheet1!$B$10:$AO$10</c:f>
              <c:numCache>
                <c:formatCode>#,##0.0_ ;\-#,##0.0\ </c:formatCode>
                <c:ptCount val="40"/>
                <c:pt idx="0">
                  <c:v>6.4340000000000002</c:v>
                </c:pt>
                <c:pt idx="1">
                  <c:v>6.492</c:v>
                </c:pt>
                <c:pt idx="2">
                  <c:v>6.625</c:v>
                </c:pt>
                <c:pt idx="3">
                  <c:v>6.9779999999999998</c:v>
                </c:pt>
                <c:pt idx="4">
                  <c:v>6.7450000000000001</c:v>
                </c:pt>
                <c:pt idx="5">
                  <c:v>7.2859999999999996</c:v>
                </c:pt>
                <c:pt idx="6">
                  <c:v>7.4480000000000004</c:v>
                </c:pt>
                <c:pt idx="7">
                  <c:v>7.625</c:v>
                </c:pt>
                <c:pt idx="8">
                  <c:v>7.6669999999999998</c:v>
                </c:pt>
                <c:pt idx="9">
                  <c:v>7.6740000000000004</c:v>
                </c:pt>
                <c:pt idx="10">
                  <c:v>7.6180000000000003</c:v>
                </c:pt>
                <c:pt idx="11">
                  <c:v>8.2270000000000003</c:v>
                </c:pt>
                <c:pt idx="12">
                  <c:v>8.5950000000000006</c:v>
                </c:pt>
                <c:pt idx="13">
                  <c:v>8.6950000000000003</c:v>
                </c:pt>
                <c:pt idx="14">
                  <c:v>8.8190000000000008</c:v>
                </c:pt>
                <c:pt idx="15">
                  <c:v>8.6349999999999998</c:v>
                </c:pt>
                <c:pt idx="16">
                  <c:v>8.9760000000000009</c:v>
                </c:pt>
                <c:pt idx="17">
                  <c:v>8.9990000000000006</c:v>
                </c:pt>
                <c:pt idx="18">
                  <c:v>9.0969999999999995</c:v>
                </c:pt>
                <c:pt idx="19">
                  <c:v>9.2159999999999993</c:v>
                </c:pt>
                <c:pt idx="20">
                  <c:v>9.1140000000000008</c:v>
                </c:pt>
                <c:pt idx="21">
                  <c:v>9.4390000000000001</c:v>
                </c:pt>
                <c:pt idx="22">
                  <c:v>9.8520000000000003</c:v>
                </c:pt>
                <c:pt idx="23">
                  <c:v>10.109</c:v>
                </c:pt>
                <c:pt idx="24">
                  <c:v>10.185</c:v>
                </c:pt>
                <c:pt idx="25">
                  <c:v>10.004</c:v>
                </c:pt>
                <c:pt idx="26">
                  <c:v>9.5329999999999995</c:v>
                </c:pt>
                <c:pt idx="27">
                  <c:v>9.3640000000000008</c:v>
                </c:pt>
                <c:pt idx="28">
                  <c:v>9.4809999999999999</c:v>
                </c:pt>
                <c:pt idx="29">
                  <c:v>10.069000000000001</c:v>
                </c:pt>
                <c:pt idx="30">
                  <c:v>9.9420000000000002</c:v>
                </c:pt>
                <c:pt idx="31">
                  <c:v>10.019</c:v>
                </c:pt>
                <c:pt idx="32">
                  <c:v>10.249000000000001</c:v>
                </c:pt>
                <c:pt idx="33">
                  <c:v>10.462</c:v>
                </c:pt>
                <c:pt idx="34">
                  <c:v>10.616</c:v>
                </c:pt>
                <c:pt idx="35">
                  <c:v>11.007999999999999</c:v>
                </c:pt>
                <c:pt idx="36">
                  <c:v>11.3</c:v>
                </c:pt>
                <c:pt idx="37">
                  <c:v>11.481</c:v>
                </c:pt>
                <c:pt idx="38">
                  <c:v>11.151</c:v>
                </c:pt>
                <c:pt idx="39">
                  <c:v>11.291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100C-469C-B6AE-EA4A9115EDBA}"/>
            </c:ext>
          </c:extLst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GER (11.7%)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Sheet1!$B$5:$AO$5</c:f>
              <c:numCache>
                <c:formatCode>#,##0.0_ ;\-#,##0.0\ </c:formatCode>
                <c:ptCount val="40"/>
                <c:pt idx="0">
                  <c:v>8.0980000000000008</c:v>
                </c:pt>
                <c:pt idx="1">
                  <c:v>8.3970000000000002</c:v>
                </c:pt>
                <c:pt idx="2">
                  <c:v>8.2279999999999998</c:v>
                </c:pt>
                <c:pt idx="3">
                  <c:v>8.2200000000000006</c:v>
                </c:pt>
                <c:pt idx="4">
                  <c:v>8.3360000000000003</c:v>
                </c:pt>
                <c:pt idx="5">
                  <c:v>8.4809999999999999</c:v>
                </c:pt>
                <c:pt idx="6">
                  <c:v>8.3759999999999994</c:v>
                </c:pt>
                <c:pt idx="7">
                  <c:v>8.48</c:v>
                </c:pt>
                <c:pt idx="8">
                  <c:v>8.66</c:v>
                </c:pt>
                <c:pt idx="9">
                  <c:v>8.0630000000000006</c:v>
                </c:pt>
                <c:pt idx="10">
                  <c:v>8.0310000000000006</c:v>
                </c:pt>
                <c:pt idx="12">
                  <c:v>8.9939999999999998</c:v>
                </c:pt>
                <c:pt idx="13">
                  <c:v>8.9870000000000001</c:v>
                </c:pt>
                <c:pt idx="14">
                  <c:v>9.2379999999999995</c:v>
                </c:pt>
                <c:pt idx="15">
                  <c:v>9.5310000000000006</c:v>
                </c:pt>
                <c:pt idx="16">
                  <c:v>9.8249999999999993</c:v>
                </c:pt>
                <c:pt idx="17">
                  <c:v>9.7170000000000005</c:v>
                </c:pt>
                <c:pt idx="18">
                  <c:v>9.7289999999999992</c:v>
                </c:pt>
                <c:pt idx="19">
                  <c:v>9.8070000000000004</c:v>
                </c:pt>
                <c:pt idx="20">
                  <c:v>9.8879999999999999</c:v>
                </c:pt>
                <c:pt idx="21">
                  <c:v>9.92</c:v>
                </c:pt>
                <c:pt idx="22">
                  <c:v>10.183999999999999</c:v>
                </c:pt>
                <c:pt idx="23">
                  <c:v>10.401999999999999</c:v>
                </c:pt>
                <c:pt idx="24">
                  <c:v>10.146000000000001</c:v>
                </c:pt>
                <c:pt idx="25">
                  <c:v>10.311999999999999</c:v>
                </c:pt>
                <c:pt idx="26">
                  <c:v>10.18</c:v>
                </c:pt>
                <c:pt idx="27">
                  <c:v>10.051</c:v>
                </c:pt>
                <c:pt idx="28">
                  <c:v>10.250999999999999</c:v>
                </c:pt>
                <c:pt idx="29">
                  <c:v>11.238</c:v>
                </c:pt>
                <c:pt idx="30">
                  <c:v>11.096</c:v>
                </c:pt>
                <c:pt idx="31">
                  <c:v>10.778</c:v>
                </c:pt>
                <c:pt idx="32">
                  <c:v>10.853</c:v>
                </c:pt>
                <c:pt idx="33">
                  <c:v>10.997999999999999</c:v>
                </c:pt>
                <c:pt idx="34">
                  <c:v>11.022</c:v>
                </c:pt>
                <c:pt idx="35">
                  <c:v>11.183999999999999</c:v>
                </c:pt>
                <c:pt idx="36">
                  <c:v>11.236000000000001</c:v>
                </c:pt>
                <c:pt idx="37">
                  <c:v>11.329000000000001</c:v>
                </c:pt>
                <c:pt idx="38">
                  <c:v>11.45</c:v>
                </c:pt>
                <c:pt idx="39">
                  <c:v>11.696999999999999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00C-469C-B6AE-EA4A9115EDBA}"/>
            </c:ext>
          </c:extLst>
        </c:ser>
        <c:ser>
          <c:idx val="2"/>
          <c:order val="3"/>
          <c:tx>
            <c:strRef>
              <c:f>Sheet1!$A$4</c:f>
              <c:strCache>
                <c:ptCount val="1"/>
                <c:pt idx="0">
                  <c:v>FRA (11.1%)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Sheet1!$B$4:$AO$4</c:f>
              <c:numCache>
                <c:formatCode>General</c:formatCode>
                <c:ptCount val="40"/>
                <c:pt idx="0" formatCode="#,##0.0_ ;\-#,##0.0\ ">
                  <c:v>6.7590000000000003</c:v>
                </c:pt>
                <c:pt idx="5" formatCode="#,##0.0_ ;\-#,##0.0\ ">
                  <c:v>7.6710000000000003</c:v>
                </c:pt>
                <c:pt idx="10" formatCode="#,##0.0_ ;\-#,##0.0\ ">
                  <c:v>7.9969999999999999</c:v>
                </c:pt>
                <c:pt idx="11" formatCode="#,##0.0_ ;\-#,##0.0\ ">
                  <c:v>8.2210000000000001</c:v>
                </c:pt>
                <c:pt idx="12" formatCode="#,##0.0_ ;\-#,##0.0\ ">
                  <c:v>8.4459999999999997</c:v>
                </c:pt>
                <c:pt idx="13" formatCode="#,##0.0_ ;\-#,##0.0\ ">
                  <c:v>8.8569999999999993</c:v>
                </c:pt>
                <c:pt idx="14" formatCode="#,##0.0_ ;\-#,##0.0\ ">
                  <c:v>8.8409999999999993</c:v>
                </c:pt>
                <c:pt idx="15" formatCode="#,##0.0_ ;\-#,##0.0\ ">
                  <c:v>9.8840000000000003</c:v>
                </c:pt>
                <c:pt idx="16" formatCode="#,##0.0_ ;\-#,##0.0\ ">
                  <c:v>9.8859999999999992</c:v>
                </c:pt>
                <c:pt idx="17" formatCode="#,##0.0_ ;\-#,##0.0\ ">
                  <c:v>9.7609999999999992</c:v>
                </c:pt>
                <c:pt idx="18" formatCode="#,##0.0_ ;\-#,##0.0\ ">
                  <c:v>9.6590000000000007</c:v>
                </c:pt>
                <c:pt idx="19" formatCode="#,##0.0_ ;\-#,##0.0\ ">
                  <c:v>9.66</c:v>
                </c:pt>
                <c:pt idx="20" formatCode="#,##0.0_ ;\-#,##0.0\ ">
                  <c:v>9.5839999999999996</c:v>
                </c:pt>
                <c:pt idx="21" formatCode="#,##0.0_ ;\-#,##0.0\ ">
                  <c:v>9.7059999999999995</c:v>
                </c:pt>
                <c:pt idx="22" formatCode="#,##0.0_ ;\-#,##0.0\ ">
                  <c:v>10.022</c:v>
                </c:pt>
                <c:pt idx="23" formatCode="#,##0.0_ ;\-#,##0.0\ ">
                  <c:v>10.083</c:v>
                </c:pt>
                <c:pt idx="24" formatCode="#,##0.0_ ;\-#,##0.0\ ">
                  <c:v>10.164</c:v>
                </c:pt>
                <c:pt idx="25" formatCode="#,##0.0_ ;\-#,##0.0\ ">
                  <c:v>10.215</c:v>
                </c:pt>
                <c:pt idx="26" formatCode="#,##0.0_ ;\-#,##0.0\ ">
                  <c:v>10.385999999999999</c:v>
                </c:pt>
                <c:pt idx="27" formatCode="#,##0.0_ ;\-#,##0.0\ ">
                  <c:v>10.316000000000001</c:v>
                </c:pt>
                <c:pt idx="28" formatCode="#,##0.0_ ;\-#,##0.0\ ">
                  <c:v>10.500999999999999</c:v>
                </c:pt>
                <c:pt idx="29" formatCode="#,##0.0_ ;\-#,##0.0\ ">
                  <c:v>11.288</c:v>
                </c:pt>
                <c:pt idx="30" formatCode="#,##0.0_ ;\-#,##0.0\ ">
                  <c:v>11.224</c:v>
                </c:pt>
                <c:pt idx="31" formatCode="#,##0.0_ ;\-#,##0.0\ ">
                  <c:v>11.185</c:v>
                </c:pt>
                <c:pt idx="32" formatCode="#,##0.0_ ;\-#,##0.0\ ">
                  <c:v>11.297000000000001</c:v>
                </c:pt>
                <c:pt idx="33" formatCode="#,##0.0_ ;\-#,##0.0\ ">
                  <c:v>11.416</c:v>
                </c:pt>
                <c:pt idx="34" formatCode="#,##0.0_ ;\-#,##0.0\ ">
                  <c:v>11.544</c:v>
                </c:pt>
                <c:pt idx="35" formatCode="#,##0.0_ ;\-#,##0.0\ ">
                  <c:v>11.448</c:v>
                </c:pt>
                <c:pt idx="36" formatCode="#,##0.0_ ;\-#,##0.0\ ">
                  <c:v>11.472</c:v>
                </c:pt>
                <c:pt idx="37" formatCode="#,##0.0_ ;\-#,##0.0\ ">
                  <c:v>11.333</c:v>
                </c:pt>
                <c:pt idx="38" formatCode="#,##0.0_ ;\-#,##0.0\ ">
                  <c:v>11.198</c:v>
                </c:pt>
                <c:pt idx="39" formatCode="#,##0.0_ ;\-#,##0.0\ ">
                  <c:v>11.112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00C-469C-B6AE-EA4A9115EDBA}"/>
            </c:ext>
          </c:extLst>
        </c:ser>
        <c:ser>
          <c:idx val="7"/>
          <c:order val="4"/>
          <c:tx>
            <c:strRef>
              <c:f>Sheet1!$A$9</c:f>
              <c:strCache>
                <c:ptCount val="1"/>
                <c:pt idx="0">
                  <c:v>SWE (10.9%)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Sheet1!$B$9:$AO$9</c:f>
              <c:numCache>
                <c:formatCode>#,##0.0_ ;\-#,##0.0\ </c:formatCode>
                <c:ptCount val="40"/>
                <c:pt idx="0">
                  <c:v>7.7249999999999996</c:v>
                </c:pt>
                <c:pt idx="1">
                  <c:v>7.8280000000000003</c:v>
                </c:pt>
                <c:pt idx="2">
                  <c:v>7.9130000000000003</c:v>
                </c:pt>
                <c:pt idx="3">
                  <c:v>7.8250000000000002</c:v>
                </c:pt>
                <c:pt idx="4">
                  <c:v>7.6360000000000001</c:v>
                </c:pt>
                <c:pt idx="5">
                  <c:v>7.2489999999999997</c:v>
                </c:pt>
                <c:pt idx="6">
                  <c:v>7.0209999999999999</c:v>
                </c:pt>
                <c:pt idx="7">
                  <c:v>7.0979999999999999</c:v>
                </c:pt>
                <c:pt idx="8">
                  <c:v>7.016</c:v>
                </c:pt>
                <c:pt idx="9">
                  <c:v>7.0739999999999998</c:v>
                </c:pt>
                <c:pt idx="10">
                  <c:v>7.1539999999999999</c:v>
                </c:pt>
                <c:pt idx="11">
                  <c:v>7.1420000000000003</c:v>
                </c:pt>
                <c:pt idx="12">
                  <c:v>7.4219999999999997</c:v>
                </c:pt>
                <c:pt idx="13">
                  <c:v>7.6619999999999999</c:v>
                </c:pt>
                <c:pt idx="14">
                  <c:v>7.282</c:v>
                </c:pt>
                <c:pt idx="15">
                  <c:v>7.2030000000000003</c:v>
                </c:pt>
                <c:pt idx="16">
                  <c:v>7.4020000000000001</c:v>
                </c:pt>
                <c:pt idx="17">
                  <c:v>7.218</c:v>
                </c:pt>
                <c:pt idx="18">
                  <c:v>7.2930000000000001</c:v>
                </c:pt>
                <c:pt idx="19">
                  <c:v>7.327</c:v>
                </c:pt>
                <c:pt idx="20">
                  <c:v>7.327</c:v>
                </c:pt>
                <c:pt idx="21">
                  <c:v>7.9</c:v>
                </c:pt>
                <c:pt idx="22">
                  <c:v>8.2100000000000009</c:v>
                </c:pt>
                <c:pt idx="23">
                  <c:v>8.3170000000000002</c:v>
                </c:pt>
                <c:pt idx="24">
                  <c:v>8.1300000000000008</c:v>
                </c:pt>
                <c:pt idx="25">
                  <c:v>8.1509999999999998</c:v>
                </c:pt>
                <c:pt idx="26">
                  <c:v>8.0519999999999996</c:v>
                </c:pt>
                <c:pt idx="27">
                  <c:v>7.9960000000000004</c:v>
                </c:pt>
                <c:pt idx="28">
                  <c:v>8.2080000000000002</c:v>
                </c:pt>
                <c:pt idx="29">
                  <c:v>8.77</c:v>
                </c:pt>
                <c:pt idx="30">
                  <c:v>8.32</c:v>
                </c:pt>
                <c:pt idx="31">
                  <c:v>10.416</c:v>
                </c:pt>
                <c:pt idx="32">
                  <c:v>10.734999999999999</c:v>
                </c:pt>
                <c:pt idx="33">
                  <c:v>10.904999999999999</c:v>
                </c:pt>
                <c:pt idx="34">
                  <c:v>10.948</c:v>
                </c:pt>
                <c:pt idx="35">
                  <c:v>10.804</c:v>
                </c:pt>
                <c:pt idx="36">
                  <c:v>10.852</c:v>
                </c:pt>
                <c:pt idx="37">
                  <c:v>10.785</c:v>
                </c:pt>
                <c:pt idx="38">
                  <c:v>10.941000000000001</c:v>
                </c:pt>
                <c:pt idx="39">
                  <c:v>10.920999999999999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00C-469C-B6AE-EA4A9115EDBA}"/>
            </c:ext>
          </c:extLst>
        </c:ser>
        <c:ser>
          <c:idx val="1"/>
          <c:order val="5"/>
          <c:tx>
            <c:strRef>
              <c:f>Sheet1!$A$3</c:f>
              <c:strCache>
                <c:ptCount val="1"/>
                <c:pt idx="0">
                  <c:v>CAN (10.8%)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Sheet1!$B$3:$AO$3</c:f>
              <c:numCache>
                <c:formatCode>#,##0.0_ ;\-#,##0.0\ </c:formatCode>
                <c:ptCount val="40"/>
                <c:pt idx="0">
                  <c:v>6.5880000000000001</c:v>
                </c:pt>
                <c:pt idx="1">
                  <c:v>6.7889999999999997</c:v>
                </c:pt>
                <c:pt idx="2">
                  <c:v>7.5220000000000002</c:v>
                </c:pt>
                <c:pt idx="3">
                  <c:v>7.694</c:v>
                </c:pt>
                <c:pt idx="4">
                  <c:v>7.58</c:v>
                </c:pt>
                <c:pt idx="5">
                  <c:v>7.5880000000000001</c:v>
                </c:pt>
                <c:pt idx="6">
                  <c:v>7.83</c:v>
                </c:pt>
                <c:pt idx="7">
                  <c:v>7.7709999999999999</c:v>
                </c:pt>
                <c:pt idx="8">
                  <c:v>7.7690000000000001</c:v>
                </c:pt>
                <c:pt idx="9">
                  <c:v>7.976</c:v>
                </c:pt>
                <c:pt idx="10">
                  <c:v>8.3940000000000001</c:v>
                </c:pt>
                <c:pt idx="11">
                  <c:v>9.0809999999999995</c:v>
                </c:pt>
                <c:pt idx="12">
                  <c:v>9.3320000000000007</c:v>
                </c:pt>
                <c:pt idx="13">
                  <c:v>9.2159999999999993</c:v>
                </c:pt>
                <c:pt idx="14">
                  <c:v>8.8620000000000001</c:v>
                </c:pt>
                <c:pt idx="15">
                  <c:v>8.5589999999999993</c:v>
                </c:pt>
                <c:pt idx="16">
                  <c:v>8.3629999999999995</c:v>
                </c:pt>
                <c:pt idx="17">
                  <c:v>8.3179999999999996</c:v>
                </c:pt>
                <c:pt idx="18">
                  <c:v>8.5470000000000006</c:v>
                </c:pt>
                <c:pt idx="19">
                  <c:v>8.3290000000000006</c:v>
                </c:pt>
                <c:pt idx="20">
                  <c:v>8.2479999999999993</c:v>
                </c:pt>
                <c:pt idx="21">
                  <c:v>8.625</c:v>
                </c:pt>
                <c:pt idx="22">
                  <c:v>8.8569999999999993</c:v>
                </c:pt>
                <c:pt idx="23">
                  <c:v>9.0109999999999992</c:v>
                </c:pt>
                <c:pt idx="24">
                  <c:v>9.0660000000000007</c:v>
                </c:pt>
                <c:pt idx="25">
                  <c:v>9.0350000000000001</c:v>
                </c:pt>
                <c:pt idx="26">
                  <c:v>9.3420000000000005</c:v>
                </c:pt>
                <c:pt idx="27">
                  <c:v>9.4450000000000003</c:v>
                </c:pt>
                <c:pt idx="28">
                  <c:v>9.6069999999999993</c:v>
                </c:pt>
                <c:pt idx="29">
                  <c:v>10.717000000000001</c:v>
                </c:pt>
                <c:pt idx="30">
                  <c:v>10.696</c:v>
                </c:pt>
                <c:pt idx="31">
                  <c:v>10.401</c:v>
                </c:pt>
                <c:pt idx="32">
                  <c:v>10.506</c:v>
                </c:pt>
                <c:pt idx="33">
                  <c:v>10.404999999999999</c:v>
                </c:pt>
                <c:pt idx="34">
                  <c:v>10.249000000000001</c:v>
                </c:pt>
                <c:pt idx="35">
                  <c:v>10.733000000000001</c:v>
                </c:pt>
                <c:pt idx="36">
                  <c:v>11.023</c:v>
                </c:pt>
                <c:pt idx="37">
                  <c:v>10.835000000000001</c:v>
                </c:pt>
                <c:pt idx="38">
                  <c:v>10.805999999999999</c:v>
                </c:pt>
                <c:pt idx="39">
                  <c:v>10.843999999999999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0C-469C-B6AE-EA4A9115EDBA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NOR (10.5%)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Sheet1!$B$8:$AO$8</c:f>
              <c:numCache>
                <c:formatCode>#,##0.0_ ;\-#,##0.0\ </c:formatCode>
                <c:ptCount val="40"/>
                <c:pt idx="0">
                  <c:v>5.41</c:v>
                </c:pt>
                <c:pt idx="1">
                  <c:v>5.44</c:v>
                </c:pt>
                <c:pt idx="2">
                  <c:v>5.64</c:v>
                </c:pt>
                <c:pt idx="3">
                  <c:v>5.8220000000000001</c:v>
                </c:pt>
                <c:pt idx="4">
                  <c:v>5.4790000000000001</c:v>
                </c:pt>
                <c:pt idx="5">
                  <c:v>5.4770000000000003</c:v>
                </c:pt>
                <c:pt idx="6">
                  <c:v>5.9180000000000001</c:v>
                </c:pt>
                <c:pt idx="7">
                  <c:v>6.1539999999999999</c:v>
                </c:pt>
                <c:pt idx="8">
                  <c:v>6.2910000000000004</c:v>
                </c:pt>
                <c:pt idx="9">
                  <c:v>6.1180000000000003</c:v>
                </c:pt>
                <c:pt idx="10">
                  <c:v>7.0750000000000002</c:v>
                </c:pt>
                <c:pt idx="11">
                  <c:v>7.35</c:v>
                </c:pt>
                <c:pt idx="12">
                  <c:v>7.5010000000000003</c:v>
                </c:pt>
                <c:pt idx="13">
                  <c:v>7.38</c:v>
                </c:pt>
                <c:pt idx="14">
                  <c:v>7.2930000000000001</c:v>
                </c:pt>
                <c:pt idx="15">
                  <c:v>7.2729999999999997</c:v>
                </c:pt>
                <c:pt idx="16">
                  <c:v>7.1890000000000001</c:v>
                </c:pt>
                <c:pt idx="17">
                  <c:v>7.7430000000000003</c:v>
                </c:pt>
                <c:pt idx="18">
                  <c:v>8.4269999999999996</c:v>
                </c:pt>
                <c:pt idx="19">
                  <c:v>8.4359999999999999</c:v>
                </c:pt>
                <c:pt idx="20">
                  <c:v>7.7119999999999997</c:v>
                </c:pt>
                <c:pt idx="21">
                  <c:v>8.0220000000000002</c:v>
                </c:pt>
                <c:pt idx="22">
                  <c:v>9.0009999999999994</c:v>
                </c:pt>
                <c:pt idx="23">
                  <c:v>9.2149999999999999</c:v>
                </c:pt>
                <c:pt idx="24">
                  <c:v>8.8209999999999997</c:v>
                </c:pt>
                <c:pt idx="25">
                  <c:v>8.3279999999999994</c:v>
                </c:pt>
                <c:pt idx="26">
                  <c:v>7.9130000000000003</c:v>
                </c:pt>
                <c:pt idx="27">
                  <c:v>8.0510000000000002</c:v>
                </c:pt>
                <c:pt idx="28">
                  <c:v>7.9610000000000003</c:v>
                </c:pt>
                <c:pt idx="29">
                  <c:v>9.0739999999999998</c:v>
                </c:pt>
                <c:pt idx="30">
                  <c:v>8.9060000000000006</c:v>
                </c:pt>
                <c:pt idx="31">
                  <c:v>8.7889999999999997</c:v>
                </c:pt>
                <c:pt idx="32">
                  <c:v>8.7780000000000005</c:v>
                </c:pt>
                <c:pt idx="33">
                  <c:v>8.93</c:v>
                </c:pt>
                <c:pt idx="34">
                  <c:v>9.3450000000000006</c:v>
                </c:pt>
                <c:pt idx="35">
                  <c:v>10.131</c:v>
                </c:pt>
                <c:pt idx="36">
                  <c:v>10.590999999999999</c:v>
                </c:pt>
                <c:pt idx="37">
                  <c:v>10.316000000000001</c:v>
                </c:pt>
                <c:pt idx="38">
                  <c:v>10.023999999999999</c:v>
                </c:pt>
                <c:pt idx="39">
                  <c:v>10.521000000000001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00C-469C-B6AE-EA4A9115EDBA}"/>
            </c:ext>
          </c:extLst>
        </c:ser>
        <c:ser>
          <c:idx val="9"/>
          <c:order val="7"/>
          <c:tx>
            <c:strRef>
              <c:f>Sheet1!$A$11</c:f>
              <c:strCache>
                <c:ptCount val="1"/>
                <c:pt idx="0">
                  <c:v>UK (10.2%)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Sheet1!$B$11:$AO$11</c:f>
              <c:numCache>
                <c:formatCode>#,##0.0_ ;\-#,##0.0\ </c:formatCode>
                <c:ptCount val="40"/>
                <c:pt idx="0">
                  <c:v>5.0629999999999997</c:v>
                </c:pt>
                <c:pt idx="1">
                  <c:v>5.2850000000000001</c:v>
                </c:pt>
                <c:pt idx="2">
                  <c:v>5.1230000000000002</c:v>
                </c:pt>
                <c:pt idx="3">
                  <c:v>5.3209999999999997</c:v>
                </c:pt>
                <c:pt idx="4">
                  <c:v>5.2370000000000001</c:v>
                </c:pt>
                <c:pt idx="5">
                  <c:v>5.14</c:v>
                </c:pt>
                <c:pt idx="6">
                  <c:v>5.125</c:v>
                </c:pt>
                <c:pt idx="7">
                  <c:v>5.1779999999999999</c:v>
                </c:pt>
                <c:pt idx="8">
                  <c:v>5.0890000000000004</c:v>
                </c:pt>
                <c:pt idx="9">
                  <c:v>5.0369999999999999</c:v>
                </c:pt>
                <c:pt idx="10">
                  <c:v>5.09</c:v>
                </c:pt>
                <c:pt idx="11">
                  <c:v>5.4859999999999998</c:v>
                </c:pt>
                <c:pt idx="12">
                  <c:v>5.9349999999999996</c:v>
                </c:pt>
                <c:pt idx="13">
                  <c:v>6.0030000000000001</c:v>
                </c:pt>
                <c:pt idx="14">
                  <c:v>6.0780000000000003</c:v>
                </c:pt>
                <c:pt idx="15">
                  <c:v>5.5730000000000004</c:v>
                </c:pt>
                <c:pt idx="16">
                  <c:v>5.5629999999999997</c:v>
                </c:pt>
                <c:pt idx="17">
                  <c:v>6.827</c:v>
                </c:pt>
                <c:pt idx="18">
                  <c:v>6.9660000000000002</c:v>
                </c:pt>
                <c:pt idx="19">
                  <c:v>7.1470000000000002</c:v>
                </c:pt>
                <c:pt idx="20">
                  <c:v>7.1950000000000003</c:v>
                </c:pt>
                <c:pt idx="21">
                  <c:v>7.5670000000000002</c:v>
                </c:pt>
                <c:pt idx="22">
                  <c:v>7.9409999999999998</c:v>
                </c:pt>
                <c:pt idx="23">
                  <c:v>8.1120000000000001</c:v>
                </c:pt>
                <c:pt idx="24">
                  <c:v>8.39</c:v>
                </c:pt>
                <c:pt idx="25">
                  <c:v>8.4410000000000007</c:v>
                </c:pt>
                <c:pt idx="26">
                  <c:v>8.6080000000000005</c:v>
                </c:pt>
                <c:pt idx="27">
                  <c:v>8.7850000000000001</c:v>
                </c:pt>
                <c:pt idx="28">
                  <c:v>9.0640000000000001</c:v>
                </c:pt>
                <c:pt idx="29">
                  <c:v>9.8810000000000002</c:v>
                </c:pt>
                <c:pt idx="30">
                  <c:v>9.8350000000000009</c:v>
                </c:pt>
                <c:pt idx="31">
                  <c:v>9.8480000000000008</c:v>
                </c:pt>
                <c:pt idx="32">
                  <c:v>9.9139999999999997</c:v>
                </c:pt>
                <c:pt idx="33">
                  <c:v>9.9760000000000009</c:v>
                </c:pt>
                <c:pt idx="34">
                  <c:v>9.9499999999999993</c:v>
                </c:pt>
                <c:pt idx="35">
                  <c:v>9.9009999999999998</c:v>
                </c:pt>
                <c:pt idx="36">
                  <c:v>9.8729999999999993</c:v>
                </c:pt>
                <c:pt idx="37">
                  <c:v>9.8079999999999998</c:v>
                </c:pt>
                <c:pt idx="38">
                  <c:v>9.9039999999999999</c:v>
                </c:pt>
                <c:pt idx="39">
                  <c:v>10.154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100C-469C-B6AE-EA4A9115EDBA}"/>
            </c:ext>
          </c:extLst>
        </c:ser>
        <c:ser>
          <c:idx val="4"/>
          <c:order val="8"/>
          <c:tx>
            <c:strRef>
              <c:f>Sheet1!$A$6</c:f>
              <c:strCache>
                <c:ptCount val="1"/>
                <c:pt idx="0">
                  <c:v>NETH (10.2%)</c:v>
                </c:pt>
              </c:strCache>
            </c:strRef>
          </c:tx>
          <c:spPr>
            <a:ln w="28575" cap="rnd">
              <a:solidFill>
                <a:schemeClr val="bg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Sheet1!$B$6:$AO$6</c:f>
              <c:numCache>
                <c:formatCode>#,##0.0_ ;\-#,##0.0\ </c:formatCode>
                <c:ptCount val="40"/>
                <c:pt idx="0">
                  <c:v>6.5140000000000002</c:v>
                </c:pt>
                <c:pt idx="1">
                  <c:v>6.6040000000000001</c:v>
                </c:pt>
                <c:pt idx="2">
                  <c:v>6.8289999999999997</c:v>
                </c:pt>
                <c:pt idx="3">
                  <c:v>6.8289999999999997</c:v>
                </c:pt>
                <c:pt idx="4">
                  <c:v>6.5549999999999997</c:v>
                </c:pt>
                <c:pt idx="5">
                  <c:v>6.5439999999999996</c:v>
                </c:pt>
                <c:pt idx="6">
                  <c:v>6.63</c:v>
                </c:pt>
                <c:pt idx="7">
                  <c:v>6.7380000000000004</c:v>
                </c:pt>
                <c:pt idx="8">
                  <c:v>6.6669999999999998</c:v>
                </c:pt>
                <c:pt idx="9">
                  <c:v>6.8339999999999996</c:v>
                </c:pt>
                <c:pt idx="10">
                  <c:v>6.992</c:v>
                </c:pt>
                <c:pt idx="11">
                  <c:v>7.1689999999999996</c:v>
                </c:pt>
                <c:pt idx="12">
                  <c:v>7.3760000000000003</c:v>
                </c:pt>
                <c:pt idx="13">
                  <c:v>7.476</c:v>
                </c:pt>
                <c:pt idx="14">
                  <c:v>7.359</c:v>
                </c:pt>
                <c:pt idx="15">
                  <c:v>7.27</c:v>
                </c:pt>
                <c:pt idx="16">
                  <c:v>7.2130000000000001</c:v>
                </c:pt>
                <c:pt idx="17">
                  <c:v>7.0259999999999998</c:v>
                </c:pt>
                <c:pt idx="18">
                  <c:v>7.7960000000000003</c:v>
                </c:pt>
                <c:pt idx="19">
                  <c:v>7.8250000000000002</c:v>
                </c:pt>
                <c:pt idx="20">
                  <c:v>7.7069999999999999</c:v>
                </c:pt>
                <c:pt idx="21">
                  <c:v>8.0589999999999993</c:v>
                </c:pt>
                <c:pt idx="22">
                  <c:v>8.6489999999999991</c:v>
                </c:pt>
                <c:pt idx="23">
                  <c:v>9.0570000000000004</c:v>
                </c:pt>
                <c:pt idx="24">
                  <c:v>9.1110000000000007</c:v>
                </c:pt>
                <c:pt idx="25">
                  <c:v>9.0969999999999995</c:v>
                </c:pt>
                <c:pt idx="26">
                  <c:v>9.0809999999999995</c:v>
                </c:pt>
                <c:pt idx="27">
                  <c:v>9.0530000000000008</c:v>
                </c:pt>
                <c:pt idx="28">
                  <c:v>9.2769999999999992</c:v>
                </c:pt>
                <c:pt idx="29">
                  <c:v>9.9930000000000003</c:v>
                </c:pt>
                <c:pt idx="30">
                  <c:v>10.154999999999999</c:v>
                </c:pt>
                <c:pt idx="31">
                  <c:v>10.234</c:v>
                </c:pt>
                <c:pt idx="32">
                  <c:v>10.539</c:v>
                </c:pt>
                <c:pt idx="33">
                  <c:v>10.584</c:v>
                </c:pt>
                <c:pt idx="34">
                  <c:v>10.567</c:v>
                </c:pt>
                <c:pt idx="35">
                  <c:v>10.324</c:v>
                </c:pt>
                <c:pt idx="36">
                  <c:v>10.253</c:v>
                </c:pt>
                <c:pt idx="37">
                  <c:v>10.108000000000001</c:v>
                </c:pt>
                <c:pt idx="38">
                  <c:v>10.032</c:v>
                </c:pt>
                <c:pt idx="39">
                  <c:v>10.164999999999999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00C-469C-B6AE-EA4A9115EDBA}"/>
            </c:ext>
          </c:extLst>
        </c:ser>
        <c:ser>
          <c:idx val="0"/>
          <c:order val="9"/>
          <c:tx>
            <c:strRef>
              <c:f>Sheet1!$A$2</c:f>
              <c:strCache>
                <c:ptCount val="1"/>
                <c:pt idx="0">
                  <c:v>AUS (9.4%)</c:v>
                </c:pt>
              </c:strCache>
            </c:strRef>
          </c:tx>
          <c:spPr>
            <a:ln w="28575" cap="rnd">
              <a:solidFill>
                <a:schemeClr val="tx2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Sheet1!$B$2:$AO$2</c:f>
              <c:numCache>
                <c:formatCode>#,##0.0_ ;\-#,##0.0\ </c:formatCode>
                <c:ptCount val="40"/>
                <c:pt idx="0">
                  <c:v>5.83</c:v>
                </c:pt>
                <c:pt idx="1">
                  <c:v>5.8390000000000004</c:v>
                </c:pt>
                <c:pt idx="2">
                  <c:v>6.1059999999999999</c:v>
                </c:pt>
                <c:pt idx="3">
                  <c:v>6.0519999999999996</c:v>
                </c:pt>
                <c:pt idx="4">
                  <c:v>6.024</c:v>
                </c:pt>
                <c:pt idx="5">
                  <c:v>6.0750000000000002</c:v>
                </c:pt>
                <c:pt idx="6">
                  <c:v>6.274</c:v>
                </c:pt>
                <c:pt idx="7">
                  <c:v>6.1120000000000001</c:v>
                </c:pt>
                <c:pt idx="8">
                  <c:v>6.0670000000000002</c:v>
                </c:pt>
                <c:pt idx="9">
                  <c:v>6.12</c:v>
                </c:pt>
                <c:pt idx="10">
                  <c:v>6.48</c:v>
                </c:pt>
                <c:pt idx="11">
                  <c:v>6.7759999999999998</c:v>
                </c:pt>
                <c:pt idx="12">
                  <c:v>6.84</c:v>
                </c:pt>
                <c:pt idx="13">
                  <c:v>6.8570000000000002</c:v>
                </c:pt>
                <c:pt idx="14">
                  <c:v>6.8890000000000002</c:v>
                </c:pt>
                <c:pt idx="15">
                  <c:v>6.9349999999999996</c:v>
                </c:pt>
                <c:pt idx="16">
                  <c:v>7.0739999999999998</c:v>
                </c:pt>
                <c:pt idx="17">
                  <c:v>7.0880000000000001</c:v>
                </c:pt>
                <c:pt idx="18">
                  <c:v>7.2439999999999998</c:v>
                </c:pt>
                <c:pt idx="19">
                  <c:v>7.3310000000000004</c:v>
                </c:pt>
                <c:pt idx="20">
                  <c:v>7.6139999999999999</c:v>
                </c:pt>
                <c:pt idx="21">
                  <c:v>7.6959999999999997</c:v>
                </c:pt>
                <c:pt idx="22">
                  <c:v>7.8929999999999998</c:v>
                </c:pt>
                <c:pt idx="23">
                  <c:v>7.9039999999999999</c:v>
                </c:pt>
                <c:pt idx="24">
                  <c:v>8.109</c:v>
                </c:pt>
                <c:pt idx="25">
                  <c:v>7.99</c:v>
                </c:pt>
                <c:pt idx="26">
                  <c:v>7.9889999999999999</c:v>
                </c:pt>
                <c:pt idx="27">
                  <c:v>8.0679999999999996</c:v>
                </c:pt>
                <c:pt idx="28">
                  <c:v>8.2560000000000002</c:v>
                </c:pt>
                <c:pt idx="29">
                  <c:v>8.5630000000000006</c:v>
                </c:pt>
                <c:pt idx="30">
                  <c:v>8.4309999999999992</c:v>
                </c:pt>
                <c:pt idx="31">
                  <c:v>8.5419999999999998</c:v>
                </c:pt>
                <c:pt idx="32">
                  <c:v>8.6760000000000002</c:v>
                </c:pt>
                <c:pt idx="33">
                  <c:v>8.7609999999999992</c:v>
                </c:pt>
                <c:pt idx="34">
                  <c:v>9.0359999999999996</c:v>
                </c:pt>
                <c:pt idx="35">
                  <c:v>9.3279999999999994</c:v>
                </c:pt>
                <c:pt idx="36">
                  <c:v>9.2479999999999993</c:v>
                </c:pt>
                <c:pt idx="37">
                  <c:v>9.2669999999999995</c:v>
                </c:pt>
                <c:pt idx="38">
                  <c:v>9.1549999999999994</c:v>
                </c:pt>
                <c:pt idx="39">
                  <c:v>9.4179999999999993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0C-469C-B6AE-EA4A9115EDBA}"/>
            </c:ext>
          </c:extLst>
        </c:ser>
        <c:ser>
          <c:idx val="5"/>
          <c:order val="10"/>
          <c:tx>
            <c:strRef>
              <c:f>Sheet1!$A$7</c:f>
              <c:strCache>
                <c:ptCount val="1"/>
                <c:pt idx="0">
                  <c:v>NZ (9.1%)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Sheet1!$B$1:$AO$1</c:f>
              <c:strCache>
                <c:ptCount val="40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</c:strCache>
            </c:strRef>
          </c:cat>
          <c:val>
            <c:numRef>
              <c:f>Sheet1!$B$7:$AO$7</c:f>
              <c:numCache>
                <c:formatCode>#,##0.0_ ;\-#,##0.0\ </c:formatCode>
                <c:ptCount val="40"/>
                <c:pt idx="0">
                  <c:v>5.7389999999999999</c:v>
                </c:pt>
                <c:pt idx="1">
                  <c:v>5.66</c:v>
                </c:pt>
                <c:pt idx="2">
                  <c:v>5.8019999999999996</c:v>
                </c:pt>
                <c:pt idx="3">
                  <c:v>5.65</c:v>
                </c:pt>
                <c:pt idx="4">
                  <c:v>5.37</c:v>
                </c:pt>
                <c:pt idx="5">
                  <c:v>4.9370000000000003</c:v>
                </c:pt>
                <c:pt idx="6">
                  <c:v>5.0369999999999999</c:v>
                </c:pt>
                <c:pt idx="7">
                  <c:v>5.57</c:v>
                </c:pt>
                <c:pt idx="8">
                  <c:v>6.1289999999999996</c:v>
                </c:pt>
                <c:pt idx="9">
                  <c:v>6.2750000000000004</c:v>
                </c:pt>
                <c:pt idx="10">
                  <c:v>6.6680000000000001</c:v>
                </c:pt>
                <c:pt idx="11">
                  <c:v>7.1</c:v>
                </c:pt>
                <c:pt idx="12">
                  <c:v>7.2279999999999998</c:v>
                </c:pt>
                <c:pt idx="13">
                  <c:v>6.9249999999999998</c:v>
                </c:pt>
                <c:pt idx="14">
                  <c:v>6.9340000000000002</c:v>
                </c:pt>
                <c:pt idx="15">
                  <c:v>6.9480000000000004</c:v>
                </c:pt>
                <c:pt idx="16">
                  <c:v>6.891</c:v>
                </c:pt>
                <c:pt idx="17">
                  <c:v>7.0979999999999999</c:v>
                </c:pt>
                <c:pt idx="18">
                  <c:v>7.5129999999999999</c:v>
                </c:pt>
                <c:pt idx="19">
                  <c:v>7.3970000000000002</c:v>
                </c:pt>
                <c:pt idx="20">
                  <c:v>7.47</c:v>
                </c:pt>
                <c:pt idx="21">
                  <c:v>7.5789999999999997</c:v>
                </c:pt>
                <c:pt idx="22">
                  <c:v>7.9</c:v>
                </c:pt>
                <c:pt idx="23">
                  <c:v>7.7220000000000004</c:v>
                </c:pt>
                <c:pt idx="24">
                  <c:v>7.9009999999999998</c:v>
                </c:pt>
                <c:pt idx="25">
                  <c:v>8.2729999999999997</c:v>
                </c:pt>
                <c:pt idx="26">
                  <c:v>8.6379999999999999</c:v>
                </c:pt>
                <c:pt idx="27">
                  <c:v>8.3290000000000006</c:v>
                </c:pt>
                <c:pt idx="28">
                  <c:v>9.1240000000000006</c:v>
                </c:pt>
                <c:pt idx="29">
                  <c:v>9.6210000000000004</c:v>
                </c:pt>
                <c:pt idx="30">
                  <c:v>9.593</c:v>
                </c:pt>
                <c:pt idx="31">
                  <c:v>9.52</c:v>
                </c:pt>
                <c:pt idx="32">
                  <c:v>9.6519999999999992</c:v>
                </c:pt>
                <c:pt idx="33">
                  <c:v>9.36</c:v>
                </c:pt>
                <c:pt idx="34">
                  <c:v>9.4019999999999992</c:v>
                </c:pt>
                <c:pt idx="35">
                  <c:v>9.2829999999999995</c:v>
                </c:pt>
                <c:pt idx="36">
                  <c:v>9.2390000000000008</c:v>
                </c:pt>
                <c:pt idx="37">
                  <c:v>8.9529999999999994</c:v>
                </c:pt>
                <c:pt idx="38">
                  <c:v>9.0239999999999991</c:v>
                </c:pt>
                <c:pt idx="39">
                  <c:v>9.0690000000000008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00C-469C-B6AE-EA4A9115ED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96417800"/>
        <c:axId val="696420752"/>
      </c:lineChart>
      <c:dateAx>
        <c:axId val="696417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696420752"/>
        <c:crosses val="autoZero"/>
        <c:auto val="0"/>
        <c:lblOffset val="100"/>
        <c:baseTimeUnit val="days"/>
        <c:majorUnit val="5"/>
      </c:dateAx>
      <c:valAx>
        <c:axId val="696420752"/>
        <c:scaling>
          <c:orientation val="minMax"/>
          <c:max val="1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@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696417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984896953468514"/>
          <c:y val="0.23380796725041772"/>
          <c:w val="0.14164792990231365"/>
          <c:h val="0.621240870261738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Suisse Int'l" panose="020B0804000000000000" pitchFamily="34" charset="77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647199662286302E-2"/>
          <c:y val="1.9977406855791809E-2"/>
          <c:w val="0.92232094026884315"/>
          <c:h val="0.93130096325315614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bg2"/>
              </a:solidFill>
              <a:ln w="76200" cmpd="sng">
                <a:noFill/>
              </a:ln>
              <a:effectLst/>
            </c:spPr>
          </c:marker>
          <c:dPt>
            <c:idx val="1"/>
            <c:marker>
              <c:symbol val="circle"/>
              <c:size val="8"/>
              <c:spPr>
                <a:solidFill>
                  <a:srgbClr val="487B71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1B47-40E5-A66C-C51A77FD611C}"/>
              </c:ext>
            </c:extLst>
          </c:dPt>
          <c:dPt>
            <c:idx val="2"/>
            <c:marker>
              <c:symbol val="circle"/>
              <c:size val="8"/>
              <c:spPr>
                <a:solidFill>
                  <a:srgbClr val="51897B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1B47-40E5-A66C-C51A77FD611C}"/>
              </c:ext>
            </c:extLst>
          </c:dPt>
          <c:dPt>
            <c:idx val="3"/>
            <c:marker>
              <c:symbol val="circle"/>
              <c:size val="8"/>
              <c:spPr>
                <a:solidFill>
                  <a:srgbClr val="51897B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1B47-40E5-A66C-C51A77FD611C}"/>
              </c:ext>
            </c:extLst>
          </c:dPt>
          <c:dPt>
            <c:idx val="7"/>
            <c:marker>
              <c:symbol val="circle"/>
              <c:size val="8"/>
              <c:spPr>
                <a:solidFill>
                  <a:srgbClr val="51897B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1B47-40E5-A66C-C51A77FD611C}"/>
              </c:ext>
            </c:extLst>
          </c:dPt>
          <c:dPt>
            <c:idx val="8"/>
            <c:marker>
              <c:symbol val="circle"/>
              <c:size val="8"/>
              <c:spPr>
                <a:solidFill>
                  <a:srgbClr val="487B71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1B47-40E5-A66C-C51A77FD611C}"/>
              </c:ext>
            </c:extLst>
          </c:dPt>
          <c:dPt>
            <c:idx val="10"/>
            <c:marker>
              <c:symbol val="circle"/>
              <c:size val="8"/>
              <c:spPr>
                <a:solidFill>
                  <a:schemeClr val="tx2"/>
                </a:solidFill>
                <a:ln w="76200" cmpd="sng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1B47-40E5-A66C-C51A77FD611C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A1FD410-5ADA-4812-9BEF-1236E21DCDE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l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1B47-40E5-A66C-C51A77FD611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D9E77E8-F863-42FD-9CF8-3916334D554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1B47-40E5-A66C-C51A77FD611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3EDF8C1-91F2-45CB-B9C1-6D593C77F07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b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1B47-40E5-A66C-C51A77FD611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728C351-9DBE-436C-8996-1996CC4F2C9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1B47-40E5-A66C-C51A77FD611C}"/>
                </c:ext>
              </c:extLst>
            </c:dLbl>
            <c:dLbl>
              <c:idx val="4"/>
              <c:layout>
                <c:manualLayout>
                  <c:x val="-5.9213633964492828E-2"/>
                  <c:y val="-5.351450514527413E-2"/>
                </c:manualLayout>
              </c:layout>
              <c:tx>
                <c:rich>
                  <a:bodyPr/>
                  <a:lstStyle/>
                  <a:p>
                    <a:fld id="{5174CD19-73A9-4ADF-8619-06250C66ED6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1B47-40E5-A66C-C51A77FD611C}"/>
                </c:ext>
              </c:extLst>
            </c:dLbl>
            <c:dLbl>
              <c:idx val="5"/>
              <c:layout>
                <c:manualLayout>
                  <c:x val="-5.4934278458335283E-2"/>
                  <c:y val="-1.3174349276981263E-17"/>
                </c:manualLayout>
              </c:layout>
              <c:tx>
                <c:rich>
                  <a:bodyPr/>
                  <a:lstStyle/>
                  <a:p>
                    <a:fld id="{943A81A1-8D20-44C6-88E0-73CB9E8CD44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1B47-40E5-A66C-C51A77FD611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C2359AE4-8BA0-4F47-AC33-DF38277FD45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1B47-40E5-A66C-C51A77FD611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5F38F2F4-E90B-46D3-A2BB-E042791DC2C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l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1B47-40E5-A66C-C51A77FD611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5C5B9FD4-803E-45EE-AC0D-92492DCD765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1B47-40E5-A66C-C51A77FD611C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D3B633A8-D5F9-4F03-90AF-76887D09F7D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1B47-40E5-A66C-C51A77FD611C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EE999AC4-AEC9-4F20-8D7C-AF548DE5FAA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1B47-40E5-A66C-C51A77FD61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Suisse Int'l" panose="020B0804000000000000" pitchFamily="34" charset="77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Sheet1!$A$2:$A$12</c:f>
              <c:numCache>
                <c:formatCode>0.00%</c:formatCode>
                <c:ptCount val="11"/>
                <c:pt idx="0">
                  <c:v>9.418E-2</c:v>
                </c:pt>
                <c:pt idx="1">
                  <c:v>0.10843999999999999</c:v>
                </c:pt>
                <c:pt idx="2">
                  <c:v>0.11112</c:v>
                </c:pt>
                <c:pt idx="3">
                  <c:v>0.11697</c:v>
                </c:pt>
                <c:pt idx="4">
                  <c:v>0.10165</c:v>
                </c:pt>
                <c:pt idx="5">
                  <c:v>9.0690000000000007E-2</c:v>
                </c:pt>
                <c:pt idx="6">
                  <c:v>0.10521</c:v>
                </c:pt>
                <c:pt idx="7">
                  <c:v>0.10921</c:v>
                </c:pt>
                <c:pt idx="8">
                  <c:v>0.11291</c:v>
                </c:pt>
                <c:pt idx="9">
                  <c:v>0.10154000000000001</c:v>
                </c:pt>
                <c:pt idx="10">
                  <c:v>0.16767000000000001</c:v>
                </c:pt>
              </c:numCache>
            </c:numRef>
          </c:xVal>
          <c:yVal>
            <c:numRef>
              <c:f>Sheet1!$B$2:$B$12</c:f>
              <c:numCache>
                <c:formatCode>0.00</c:formatCode>
                <c:ptCount val="11"/>
                <c:pt idx="0">
                  <c:v>0.21845294964302861</c:v>
                </c:pt>
                <c:pt idx="1">
                  <c:v>-0.41474744503836536</c:v>
                </c:pt>
                <c:pt idx="2">
                  <c:v>-0.15665143002225396</c:v>
                </c:pt>
                <c:pt idx="3">
                  <c:v>3.170026091065279E-2</c:v>
                </c:pt>
                <c:pt idx="4">
                  <c:v>0.22508816264041559</c:v>
                </c:pt>
                <c:pt idx="5">
                  <c:v>1.5921450384401403E-2</c:v>
                </c:pt>
                <c:pt idx="6">
                  <c:v>0.27928889257984163</c:v>
                </c:pt>
                <c:pt idx="7">
                  <c:v>-6.194907317761459E-2</c:v>
                </c:pt>
                <c:pt idx="8">
                  <c:v>-0.20264382771984804</c:v>
                </c:pt>
                <c:pt idx="9">
                  <c:v>6.8659391076399137E-2</c:v>
                </c:pt>
                <c:pt idx="10">
                  <c:v>-1.2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Sheet1!$C$2:$C$12</c15:f>
                <c15:dlblRangeCache>
                  <c:ptCount val="11"/>
                  <c:pt idx="0">
                    <c:v>AUS</c:v>
                  </c:pt>
                  <c:pt idx="1">
                    <c:v>CAN</c:v>
                  </c:pt>
                  <c:pt idx="2">
                    <c:v>FRA</c:v>
                  </c:pt>
                  <c:pt idx="3">
                    <c:v>GER</c:v>
                  </c:pt>
                  <c:pt idx="4">
                    <c:v>NETH</c:v>
                  </c:pt>
                  <c:pt idx="5">
                    <c:v>NZ</c:v>
                  </c:pt>
                  <c:pt idx="6">
                    <c:v>NOR</c:v>
                  </c:pt>
                  <c:pt idx="7">
                    <c:v>SWE</c:v>
                  </c:pt>
                  <c:pt idx="8">
                    <c:v>SWIZ</c:v>
                  </c:pt>
                  <c:pt idx="9">
                    <c:v>UK</c:v>
                  </c:pt>
                  <c:pt idx="10">
                    <c:v>US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A7D1-4493-9B8E-B160D67AB5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elete val="1"/>
          </c:dLbls>
          <c:xVal>
            <c:numRef>
              <c:f>Sheet1!$A$2:$A$12</c:f>
              <c:numCache>
                <c:formatCode>0.00%</c:formatCode>
                <c:ptCount val="11"/>
                <c:pt idx="0">
                  <c:v>9.418E-2</c:v>
                </c:pt>
                <c:pt idx="1">
                  <c:v>0.10843999999999999</c:v>
                </c:pt>
                <c:pt idx="2">
                  <c:v>0.11112</c:v>
                </c:pt>
                <c:pt idx="3">
                  <c:v>0.11697</c:v>
                </c:pt>
                <c:pt idx="4">
                  <c:v>0.10165</c:v>
                </c:pt>
                <c:pt idx="5">
                  <c:v>9.0690000000000007E-2</c:v>
                </c:pt>
                <c:pt idx="6">
                  <c:v>0.10521</c:v>
                </c:pt>
                <c:pt idx="7">
                  <c:v>0.10921</c:v>
                </c:pt>
                <c:pt idx="8">
                  <c:v>0.11291</c:v>
                </c:pt>
                <c:pt idx="9">
                  <c:v>0.10154000000000001</c:v>
                </c:pt>
                <c:pt idx="10">
                  <c:v>0.16767000000000001</c:v>
                </c:pt>
              </c:numCache>
            </c:numRef>
          </c:xVal>
          <c:yVal>
            <c:numRef>
              <c:f>Sheet1!$C$2:$C$12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7D1-4493-9B8E-B160D67AB502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axId val="749743776"/>
        <c:axId val="749743120"/>
      </c:scatterChart>
      <c:valAx>
        <c:axId val="749743776"/>
        <c:scaling>
          <c:orientation val="minMax"/>
        </c:scaling>
        <c:delete val="0"/>
        <c:axPos val="b"/>
        <c:numFmt formatCode="0%" sourceLinked="0"/>
        <c:majorTickMark val="none"/>
        <c:minorTickMark val="none"/>
        <c:tickLblPos val="low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749743120"/>
        <c:crosses val="autoZero"/>
        <c:crossBetween val="midCat"/>
      </c:valAx>
      <c:valAx>
        <c:axId val="749743120"/>
        <c:scaling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7497437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bg2"/>
              </a:solidFill>
              <a:ln w="9525">
                <a:noFill/>
              </a:ln>
              <a:effectLst/>
            </c:spPr>
          </c:marker>
          <c:dPt>
            <c:idx val="5"/>
            <c:marker>
              <c:symbol val="circle"/>
              <c:size val="8"/>
              <c:spPr>
                <a:solidFill>
                  <a:srgbClr val="4E8478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DCC2-2A4D-B36C-E8EE9804D545}"/>
              </c:ext>
            </c:extLst>
          </c:dPt>
          <c:dPt>
            <c:idx val="6"/>
            <c:marker>
              <c:symbol val="circle"/>
              <c:size val="8"/>
              <c:spPr>
                <a:solidFill>
                  <a:srgbClr val="4A7D73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DCC2-2A4D-B36C-E8EE9804D545}"/>
              </c:ext>
            </c:extLst>
          </c:dPt>
          <c:dPt>
            <c:idx val="7"/>
            <c:marker>
              <c:symbol val="circle"/>
              <c:size val="8"/>
              <c:spPr>
                <a:solidFill>
                  <a:srgbClr val="4A7D73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DCC2-2A4D-B36C-E8EE9804D545}"/>
              </c:ext>
            </c:extLst>
          </c:dPt>
          <c:dPt>
            <c:idx val="8"/>
            <c:marker>
              <c:symbol val="circle"/>
              <c:size val="8"/>
              <c:spPr>
                <a:solidFill>
                  <a:srgbClr val="3B646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DCC2-2A4D-B36C-E8EE9804D545}"/>
              </c:ext>
            </c:extLst>
          </c:dPt>
          <c:dPt>
            <c:idx val="9"/>
            <c:marker>
              <c:symbol val="circle"/>
              <c:size val="8"/>
              <c:spPr>
                <a:solidFill>
                  <a:srgbClr val="355C5D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DCC2-2A4D-B36C-E8EE9804D545}"/>
              </c:ext>
            </c:extLst>
          </c:dPt>
          <c:dPt>
            <c:idx val="10"/>
            <c:marker>
              <c:symbol val="circle"/>
              <c:size val="8"/>
              <c:spPr>
                <a:solidFill>
                  <a:schemeClr val="tx2">
                    <a:alpha val="99000"/>
                  </a:schemeClr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DCC2-2A4D-B36C-E8EE9804D54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Suisse Int'l" panose="020B0804000000000000" pitchFamily="34" charset="77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Sheet1!$A$2:$A$12</c:f>
              <c:strCache>
                <c:ptCount val="11"/>
                <c:pt idx="0">
                  <c:v>UK</c:v>
                </c:pt>
                <c:pt idx="1">
                  <c:v>NETH</c:v>
                </c:pt>
                <c:pt idx="2">
                  <c:v>NOR</c:v>
                </c:pt>
                <c:pt idx="3">
                  <c:v>GER</c:v>
                </c:pt>
                <c:pt idx="4">
                  <c:v>SWE</c:v>
                </c:pt>
                <c:pt idx="5">
                  <c:v>FRA</c:v>
                </c:pt>
                <c:pt idx="6">
                  <c:v>NZ</c:v>
                </c:pt>
                <c:pt idx="7">
                  <c:v>CAN</c:v>
                </c:pt>
                <c:pt idx="8">
                  <c:v>AUS</c:v>
                </c:pt>
                <c:pt idx="9">
                  <c:v>SWIZ</c:v>
                </c:pt>
                <c:pt idx="10">
                  <c:v>US</c:v>
                </c:pt>
              </c:strCache>
            </c:strRef>
          </c:xVal>
          <c:yVal>
            <c:numRef>
              <c:f>Sheet1!$B$2:$B$12</c:f>
              <c:numCache>
                <c:formatCode>0.00</c:formatCode>
                <c:ptCount val="11"/>
                <c:pt idx="0">
                  <c:v>0.91825479536005328</c:v>
                </c:pt>
                <c:pt idx="1">
                  <c:v>0.80568918314378413</c:v>
                </c:pt>
                <c:pt idx="2">
                  <c:v>0.66397488543182814</c:v>
                </c:pt>
                <c:pt idx="3">
                  <c:v>0.45228540746000168</c:v>
                </c:pt>
                <c:pt idx="4">
                  <c:v>0.33722358718355627</c:v>
                </c:pt>
                <c:pt idx="5">
                  <c:v>-9.9244735986955629E-2</c:v>
                </c:pt>
                <c:pt idx="6">
                  <c:v>-0.30621446113676526</c:v>
                </c:pt>
                <c:pt idx="7">
                  <c:v>-0.3206858352238508</c:v>
                </c:pt>
                <c:pt idx="8">
                  <c:v>-1.0641582485019767</c:v>
                </c:pt>
                <c:pt idx="9">
                  <c:v>-1.3196798602929642</c:v>
                </c:pt>
                <c:pt idx="10">
                  <c:v>-2.0861965185502429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0E6-4B7E-9E1B-055B2A36BC0E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Sheet1!$B$13</c:f>
              <c:numCache>
                <c:formatCode>0.00</c:formatCode>
                <c:ptCount val="1"/>
                <c:pt idx="0">
                  <c:v>0.79597295464522178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A31-4D53-8304-4FFA14DA79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val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crossBetween val="midCat"/>
      </c:valAx>
      <c:valAx>
        <c:axId val="488661992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4886574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Overall Performance Score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bg2"/>
              </a:solidFill>
              <a:ln w="9525">
                <a:noFill/>
              </a:ln>
              <a:effectLst/>
            </c:spPr>
          </c:marker>
          <c:dPt>
            <c:idx val="3"/>
            <c:marker>
              <c:symbol val="circle"/>
              <c:size val="8"/>
              <c:spPr>
                <a:solidFill>
                  <a:srgbClr val="579381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D6B9-944F-BD1F-1676B412EE3E}"/>
              </c:ext>
            </c:extLst>
          </c:dPt>
          <c:dPt>
            <c:idx val="4"/>
            <c:marker>
              <c:symbol val="circle"/>
              <c:size val="8"/>
              <c:spPr>
                <a:solidFill>
                  <a:srgbClr val="558F7F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D6B9-944F-BD1F-1676B412EE3E}"/>
              </c:ext>
            </c:extLst>
          </c:dPt>
          <c:dPt>
            <c:idx val="5"/>
            <c:marker>
              <c:symbol val="circle"/>
              <c:size val="8"/>
              <c:spPr>
                <a:solidFill>
                  <a:srgbClr val="4E8478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5-D6B9-944F-BD1F-1676B412EE3E}"/>
              </c:ext>
            </c:extLst>
          </c:dPt>
          <c:dPt>
            <c:idx val="6"/>
            <c:marker>
              <c:symbol val="circle"/>
              <c:size val="8"/>
              <c:spPr>
                <a:solidFill>
                  <a:srgbClr val="51897B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D6B9-944F-BD1F-1676B412EE3E}"/>
              </c:ext>
            </c:extLst>
          </c:dPt>
          <c:dPt>
            <c:idx val="7"/>
            <c:marker>
              <c:symbol val="circle"/>
              <c:size val="8"/>
              <c:spPr>
                <a:solidFill>
                  <a:srgbClr val="4A7D73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D6B9-944F-BD1F-1676B412EE3E}"/>
              </c:ext>
            </c:extLst>
          </c:dPt>
          <c:dPt>
            <c:idx val="8"/>
            <c:marker>
              <c:symbol val="circle"/>
              <c:size val="8"/>
              <c:spPr>
                <a:solidFill>
                  <a:srgbClr val="3B6462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D6B9-944F-BD1F-1676B412EE3E}"/>
              </c:ext>
            </c:extLst>
          </c:dPt>
          <c:dPt>
            <c:idx val="9"/>
            <c:marker>
              <c:symbol val="circle"/>
              <c:size val="8"/>
              <c:spPr>
                <a:solidFill>
                  <a:srgbClr val="355C5D"/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D6B9-944F-BD1F-1676B412EE3E}"/>
              </c:ext>
            </c:extLst>
          </c:dPt>
          <c:dPt>
            <c:idx val="10"/>
            <c:marker>
              <c:symbol val="circle"/>
              <c:size val="8"/>
              <c:spPr>
                <a:solidFill>
                  <a:schemeClr val="tx2">
                    <a:alpha val="99000"/>
                  </a:schemeClr>
                </a:solidFill>
                <a:ln w="95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D6B9-944F-BD1F-1676B412EE3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non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Suisse Int'l" panose="020B0804000000000000" pitchFamily="34" charset="77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xVal>
            <c:strRef>
              <c:f>Sheet1!$A$2:$A$12</c:f>
              <c:strCache>
                <c:ptCount val="11"/>
                <c:pt idx="0">
                  <c:v>AUS</c:v>
                </c:pt>
                <c:pt idx="1">
                  <c:v>GER</c:v>
                </c:pt>
                <c:pt idx="2">
                  <c:v>SWIZ</c:v>
                </c:pt>
                <c:pt idx="3">
                  <c:v>UK</c:v>
                </c:pt>
                <c:pt idx="4">
                  <c:v>NETH</c:v>
                </c:pt>
                <c:pt idx="5">
                  <c:v>SWE</c:v>
                </c:pt>
                <c:pt idx="6">
                  <c:v>FRA</c:v>
                </c:pt>
                <c:pt idx="7">
                  <c:v>NOR</c:v>
                </c:pt>
                <c:pt idx="8">
                  <c:v>NZ</c:v>
                </c:pt>
                <c:pt idx="9">
                  <c:v>CAN</c:v>
                </c:pt>
                <c:pt idx="10">
                  <c:v>US</c:v>
                </c:pt>
              </c:strCache>
            </c:strRef>
          </c:xVal>
          <c:yVal>
            <c:numRef>
              <c:f>Sheet1!$B$2:$B$12</c:f>
              <c:numCache>
                <c:formatCode>0.00</c:formatCode>
                <c:ptCount val="11"/>
                <c:pt idx="0">
                  <c:v>0.73641750965214858</c:v>
                </c:pt>
                <c:pt idx="1">
                  <c:v>0.58927517730567613</c:v>
                </c:pt>
                <c:pt idx="2">
                  <c:v>0.53651338227229572</c:v>
                </c:pt>
                <c:pt idx="3">
                  <c:v>0.22612252643491393</c:v>
                </c:pt>
                <c:pt idx="4">
                  <c:v>-1.1261160770268518E-2</c:v>
                </c:pt>
                <c:pt idx="5">
                  <c:v>-0.12590224469276859</c:v>
                </c:pt>
                <c:pt idx="6">
                  <c:v>-0.31664261100628532</c:v>
                </c:pt>
                <c:pt idx="7">
                  <c:v>-0.37346320501988139</c:v>
                </c:pt>
                <c:pt idx="8">
                  <c:v>-0.49417930592354647</c:v>
                </c:pt>
                <c:pt idx="9">
                  <c:v>-0.76688006825228439</c:v>
                </c:pt>
                <c:pt idx="10">
                  <c:v>-1.6869827934753294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0E6-4B7E-9E1B-055B2A36BC0E}"/>
            </c:ext>
          </c:extLst>
        </c:ser>
        <c:ser>
          <c:idx val="1"/>
          <c:order val="1"/>
          <c:tx>
            <c:v>Top 3 Average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errBars>
            <c:errDir val="x"/>
            <c:errBarType val="plus"/>
            <c:errValType val="fixedVal"/>
            <c:noEndCap val="1"/>
            <c:val val="12"/>
            <c:spPr>
              <a:noFill/>
              <a:ln w="19050" cap="rnd" cmpd="sng" algn="ctr">
                <a:solidFill>
                  <a:schemeClr val="bg2">
                    <a:lumMod val="60000"/>
                    <a:lumOff val="40000"/>
                  </a:schemeClr>
                </a:solidFill>
                <a:prstDash val="sysDot"/>
                <a:round/>
              </a:ln>
              <a:effectLst/>
            </c:spPr>
          </c:errBars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Ref>
              <c:f>Sheet1!$B$13</c:f>
              <c:numCache>
                <c:formatCode>0.00</c:formatCode>
                <c:ptCount val="1"/>
                <c:pt idx="0">
                  <c:v>0.62073535641004007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284-4669-94AE-1FAAEA745F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8657400"/>
        <c:axId val="488661992"/>
      </c:scatterChart>
      <c:valAx>
        <c:axId val="488657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19050" cap="rnd" cmpd="sng" algn="ctr">
            <a:solidFill>
              <a:schemeClr val="tx1">
                <a:lumMod val="25000"/>
                <a:lumOff val="75000"/>
              </a:schemeClr>
            </a:solidFill>
            <a:prstDash val="sysDot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8661992"/>
        <c:crosses val="autoZero"/>
        <c:crossBetween val="midCat"/>
      </c:valAx>
      <c:valAx>
        <c:axId val="488661992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4886574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9967706072139995"/>
          <c:h val="0.9271843860457968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Lower Income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12"/>
            <c:spPr>
              <a:solidFill>
                <a:schemeClr val="bg2">
                  <a:lumMod val="40000"/>
                  <a:lumOff val="60000"/>
                </a:schemeClr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Suisse Int'l Book Italic" panose="020B0804000000000000" pitchFamily="34" charset="77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UK</c:v>
                </c:pt>
                <c:pt idx="1">
                  <c:v>NOR</c:v>
                </c:pt>
                <c:pt idx="2">
                  <c:v>FRA</c:v>
                </c:pt>
                <c:pt idx="3">
                  <c:v>GER</c:v>
                </c:pt>
                <c:pt idx="4">
                  <c:v>SWE</c:v>
                </c:pt>
                <c:pt idx="5">
                  <c:v>NETH</c:v>
                </c:pt>
                <c:pt idx="6">
                  <c:v>CAN</c:v>
                </c:pt>
                <c:pt idx="7">
                  <c:v>AUS</c:v>
                </c:pt>
                <c:pt idx="8">
                  <c:v>SWIZ</c:v>
                </c:pt>
                <c:pt idx="9">
                  <c:v>NZ</c:v>
                </c:pt>
                <c:pt idx="10">
                  <c:v>US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12.22</c:v>
                </c:pt>
                <c:pt idx="1">
                  <c:v>13.76</c:v>
                </c:pt>
                <c:pt idx="2">
                  <c:v>14.21</c:v>
                </c:pt>
                <c:pt idx="3">
                  <c:v>15.36</c:v>
                </c:pt>
                <c:pt idx="4">
                  <c:v>18.829999999999998</c:v>
                </c:pt>
                <c:pt idx="5">
                  <c:v>20.079999999999998</c:v>
                </c:pt>
                <c:pt idx="6">
                  <c:v>21.44</c:v>
                </c:pt>
                <c:pt idx="7">
                  <c:v>24.07</c:v>
                </c:pt>
                <c:pt idx="8">
                  <c:v>26.47</c:v>
                </c:pt>
                <c:pt idx="9">
                  <c:v>26.85</c:v>
                </c:pt>
                <c:pt idx="10">
                  <c:v>49.68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6BE-4BBC-9F05-927B016EC6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Higher Income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12"/>
            <c:spPr>
              <a:solidFill>
                <a:schemeClr val="bg2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Suisse Int'l" panose="020B0804000000000000" pitchFamily="34" charset="77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UK</c:v>
                </c:pt>
                <c:pt idx="1">
                  <c:v>NOR</c:v>
                </c:pt>
                <c:pt idx="2">
                  <c:v>FRA</c:v>
                </c:pt>
                <c:pt idx="3">
                  <c:v>GER</c:v>
                </c:pt>
                <c:pt idx="4">
                  <c:v>SWE</c:v>
                </c:pt>
                <c:pt idx="5">
                  <c:v>NETH</c:v>
                </c:pt>
                <c:pt idx="6">
                  <c:v>CAN</c:v>
                </c:pt>
                <c:pt idx="7">
                  <c:v>AUS</c:v>
                </c:pt>
                <c:pt idx="8">
                  <c:v>SWIZ</c:v>
                </c:pt>
                <c:pt idx="9">
                  <c:v>NZ</c:v>
                </c:pt>
                <c:pt idx="10">
                  <c:v>US</c:v>
                </c:pt>
              </c:strCache>
            </c:strRef>
          </c:cat>
          <c:val>
            <c:numRef>
              <c:f>Sheet1!$C$2:$C$12</c:f>
              <c:numCache>
                <c:formatCode>0</c:formatCode>
                <c:ptCount val="11"/>
                <c:pt idx="0">
                  <c:v>7.37</c:v>
                </c:pt>
                <c:pt idx="1">
                  <c:v>5.54</c:v>
                </c:pt>
                <c:pt idx="2">
                  <c:v>6.34</c:v>
                </c:pt>
                <c:pt idx="3">
                  <c:v>8.7200000000000006</c:v>
                </c:pt>
                <c:pt idx="4">
                  <c:v>6.22</c:v>
                </c:pt>
                <c:pt idx="5">
                  <c:v>8.93</c:v>
                </c:pt>
                <c:pt idx="6">
                  <c:v>7.14</c:v>
                </c:pt>
                <c:pt idx="7">
                  <c:v>19.28</c:v>
                </c:pt>
                <c:pt idx="8">
                  <c:v>20.73</c:v>
                </c:pt>
                <c:pt idx="9">
                  <c:v>10.94</c:v>
                </c:pt>
                <c:pt idx="10">
                  <c:v>27.17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6BE-4BBC-9F05-927B016EC69D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19050" cap="flat" cmpd="sng" algn="ctr">
              <a:solidFill>
                <a:schemeClr val="tx1">
                  <a:lumMod val="10000"/>
                  <a:lumOff val="90000"/>
                </a:schemeClr>
              </a:solidFill>
              <a:round/>
            </a:ln>
            <a:effectLst/>
          </c:spPr>
        </c:dropLines>
        <c:marker val="1"/>
        <c:smooth val="0"/>
        <c:axId val="560373872"/>
        <c:axId val="560377480"/>
      </c:lineChart>
      <c:catAx>
        <c:axId val="56037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0000"/>
                <a:lumOff val="9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560377480"/>
        <c:crosses val="autoZero"/>
        <c:auto val="1"/>
        <c:lblAlgn val="ctr"/>
        <c:lblOffset val="100"/>
        <c:noMultiLvlLbl val="0"/>
      </c:catAx>
      <c:valAx>
        <c:axId val="56037748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560373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343668543337414E-3"/>
          <c:y val="4.4673568644348384E-2"/>
          <c:w val="0.99716563314566631"/>
          <c:h val="0.87882378576765796"/>
        </c:manualLayout>
      </c:layout>
      <c:barChart>
        <c:barDir val="col"/>
        <c:grouping val="clustered"/>
        <c:varyColors val="0"/>
        <c:ser>
          <c:idx val="0"/>
          <c:order val="1"/>
          <c:tx>
            <c:strRef>
              <c:f>Sheet1!$F$1</c:f>
              <c:strCache>
                <c:ptCount val="1"/>
                <c:pt idx="0">
                  <c:v>Difference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 w="25400"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SWIZ†</c:v>
                </c:pt>
                <c:pt idx="1">
                  <c:v>AUS*</c:v>
                </c:pt>
                <c:pt idx="2">
                  <c:v>SWE*</c:v>
                </c:pt>
                <c:pt idx="3">
                  <c:v>NETH*</c:v>
                </c:pt>
                <c:pt idx="4">
                  <c:v>NOR‡</c:v>
                </c:pt>
                <c:pt idx="5">
                  <c:v>FRA‡</c:v>
                </c:pt>
                <c:pt idx="6">
                  <c:v>NZ‡</c:v>
                </c:pt>
                <c:pt idx="7">
                  <c:v>CAN†</c:v>
                </c:pt>
                <c:pt idx="8">
                  <c:v>GER</c:v>
                </c:pt>
                <c:pt idx="9">
                  <c:v>UK‡</c:v>
                </c:pt>
                <c:pt idx="10">
                  <c:v>US†</c:v>
                </c:pt>
              </c:strCache>
            </c:str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163</c:v>
                </c:pt>
                <c:pt idx="1">
                  <c:v>170</c:v>
                </c:pt>
                <c:pt idx="2">
                  <c:v>177</c:v>
                </c:pt>
                <c:pt idx="3">
                  <c:v>180</c:v>
                </c:pt>
                <c:pt idx="4">
                  <c:v>191</c:v>
                </c:pt>
                <c:pt idx="5">
                  <c:v>189</c:v>
                </c:pt>
                <c:pt idx="6">
                  <c:v>219</c:v>
                </c:pt>
                <c:pt idx="7">
                  <c:v>206</c:v>
                </c:pt>
                <c:pt idx="8">
                  <c:v>202</c:v>
                </c:pt>
                <c:pt idx="9">
                  <c:v>233</c:v>
                </c:pt>
                <c:pt idx="10">
                  <c:v>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77-1447-B17E-F22F3B1B92DD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2019 or most recent year (line)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SWIZ†</c:v>
                </c:pt>
                <c:pt idx="1">
                  <c:v>AUS*</c:v>
                </c:pt>
                <c:pt idx="2">
                  <c:v>SWE*</c:v>
                </c:pt>
                <c:pt idx="3">
                  <c:v>NETH*</c:v>
                </c:pt>
                <c:pt idx="4">
                  <c:v>NOR‡</c:v>
                </c:pt>
                <c:pt idx="5">
                  <c:v>FRA‡</c:v>
                </c:pt>
                <c:pt idx="6">
                  <c:v>NZ‡</c:v>
                </c:pt>
                <c:pt idx="7">
                  <c:v>CAN†</c:v>
                </c:pt>
                <c:pt idx="8">
                  <c:v>GER</c:v>
                </c:pt>
                <c:pt idx="9">
                  <c:v>UK‡</c:v>
                </c:pt>
                <c:pt idx="10">
                  <c:v>US†</c:v>
                </c:pt>
              </c:strCache>
            </c:strRef>
          </c:cat>
          <c:val>
            <c:numRef>
              <c:f>Sheet1!$E$2:$E$12</c:f>
              <c:numCache>
                <c:formatCode>General</c:formatCode>
                <c:ptCount val="11"/>
                <c:pt idx="0">
                  <c:v>122</c:v>
                </c:pt>
                <c:pt idx="1">
                  <c:v>139</c:v>
                </c:pt>
                <c:pt idx="2">
                  <c:v>140</c:v>
                </c:pt>
                <c:pt idx="3">
                  <c:v>145</c:v>
                </c:pt>
                <c:pt idx="4">
                  <c:v>145</c:v>
                </c:pt>
                <c:pt idx="5">
                  <c:v>153</c:v>
                </c:pt>
                <c:pt idx="6">
                  <c:v>168</c:v>
                </c:pt>
                <c:pt idx="7">
                  <c:v>172</c:v>
                </c:pt>
                <c:pt idx="8">
                  <c:v>175</c:v>
                </c:pt>
                <c:pt idx="9">
                  <c:v>188</c:v>
                </c:pt>
                <c:pt idx="10">
                  <c:v>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77-1447-B17E-F22F3B1B92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1472516944"/>
        <c:axId val="1472519264"/>
      </c:barChar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2019 spacer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cat>
            <c:strRef>
              <c:f>Sheet1!$A$2:$A$12</c:f>
              <c:strCache>
                <c:ptCount val="11"/>
                <c:pt idx="0">
                  <c:v>SWIZ†</c:v>
                </c:pt>
                <c:pt idx="1">
                  <c:v>AUS*</c:v>
                </c:pt>
                <c:pt idx="2">
                  <c:v>SWE*</c:v>
                </c:pt>
                <c:pt idx="3">
                  <c:v>NETH*</c:v>
                </c:pt>
                <c:pt idx="4">
                  <c:v>NOR‡</c:v>
                </c:pt>
                <c:pt idx="5">
                  <c:v>FRA‡</c:v>
                </c:pt>
                <c:pt idx="6">
                  <c:v>NZ‡</c:v>
                </c:pt>
                <c:pt idx="7">
                  <c:v>CAN†</c:v>
                </c:pt>
                <c:pt idx="8">
                  <c:v>GER</c:v>
                </c:pt>
                <c:pt idx="9">
                  <c:v>UK‡</c:v>
                </c:pt>
                <c:pt idx="10">
                  <c:v>US†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122</c:v>
                </c:pt>
                <c:pt idx="1">
                  <c:v>139</c:v>
                </c:pt>
                <c:pt idx="2">
                  <c:v>140</c:v>
                </c:pt>
                <c:pt idx="3">
                  <c:v>145</c:v>
                </c:pt>
                <c:pt idx="4">
                  <c:v>145</c:v>
                </c:pt>
                <c:pt idx="5">
                  <c:v>153</c:v>
                </c:pt>
                <c:pt idx="6">
                  <c:v>168</c:v>
                </c:pt>
                <c:pt idx="7">
                  <c:v>172</c:v>
                </c:pt>
                <c:pt idx="8">
                  <c:v>175</c:v>
                </c:pt>
                <c:pt idx="9">
                  <c:v>188</c:v>
                </c:pt>
                <c:pt idx="10">
                  <c:v>265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37C-4907-84C6-D06A62C0A8F0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2009 or most recent year (line)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12"/>
            <c:spPr>
              <a:solidFill>
                <a:schemeClr val="accent2"/>
              </a:solidFill>
              <a:ln w="9525">
                <a:noFill/>
              </a:ln>
              <a:effectLst/>
            </c:spPr>
          </c:marker>
          <c:cat>
            <c:strRef>
              <c:f>Sheet1!$A$2:$A$12</c:f>
              <c:strCache>
                <c:ptCount val="11"/>
                <c:pt idx="0">
                  <c:v>SWIZ†</c:v>
                </c:pt>
                <c:pt idx="1">
                  <c:v>AUS*</c:v>
                </c:pt>
                <c:pt idx="2">
                  <c:v>SWE*</c:v>
                </c:pt>
                <c:pt idx="3">
                  <c:v>NETH*</c:v>
                </c:pt>
                <c:pt idx="4">
                  <c:v>NOR‡</c:v>
                </c:pt>
                <c:pt idx="5">
                  <c:v>FRA‡</c:v>
                </c:pt>
                <c:pt idx="6">
                  <c:v>NZ‡</c:v>
                </c:pt>
                <c:pt idx="7">
                  <c:v>CAN†</c:v>
                </c:pt>
                <c:pt idx="8">
                  <c:v>GER</c:v>
                </c:pt>
                <c:pt idx="9">
                  <c:v>UK‡</c:v>
                </c:pt>
                <c:pt idx="10">
                  <c:v>US†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163</c:v>
                </c:pt>
                <c:pt idx="1">
                  <c:v>170</c:v>
                </c:pt>
                <c:pt idx="2">
                  <c:v>177</c:v>
                </c:pt>
                <c:pt idx="3">
                  <c:v>180</c:v>
                </c:pt>
                <c:pt idx="4">
                  <c:v>191</c:v>
                </c:pt>
                <c:pt idx="5">
                  <c:v>189</c:v>
                </c:pt>
                <c:pt idx="6">
                  <c:v>219</c:v>
                </c:pt>
                <c:pt idx="7">
                  <c:v>206</c:v>
                </c:pt>
                <c:pt idx="8">
                  <c:v>202</c:v>
                </c:pt>
                <c:pt idx="9">
                  <c:v>233</c:v>
                </c:pt>
                <c:pt idx="10">
                  <c:v>279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8ED-414E-AB2A-DEDEAAFE6F69}"/>
            </c:ext>
          </c:extLst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2019 or most recent year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12"/>
            <c:spPr>
              <a:solidFill>
                <a:schemeClr val="accent2">
                  <a:lumMod val="75000"/>
                </a:schemeClr>
              </a:solidFill>
              <a:ln w="9525">
                <a:noFill/>
              </a:ln>
              <a:effectLst/>
            </c:spPr>
          </c:marker>
          <c:cat>
            <c:strRef>
              <c:f>Sheet1!$A$2:$A$12</c:f>
              <c:strCache>
                <c:ptCount val="11"/>
                <c:pt idx="0">
                  <c:v>SWIZ†</c:v>
                </c:pt>
                <c:pt idx="1">
                  <c:v>AUS*</c:v>
                </c:pt>
                <c:pt idx="2">
                  <c:v>SWE*</c:v>
                </c:pt>
                <c:pt idx="3">
                  <c:v>NETH*</c:v>
                </c:pt>
                <c:pt idx="4">
                  <c:v>NOR‡</c:v>
                </c:pt>
                <c:pt idx="5">
                  <c:v>FRA‡</c:v>
                </c:pt>
                <c:pt idx="6">
                  <c:v>NZ‡</c:v>
                </c:pt>
                <c:pt idx="7">
                  <c:v>CAN†</c:v>
                </c:pt>
                <c:pt idx="8">
                  <c:v>GER</c:v>
                </c:pt>
                <c:pt idx="9">
                  <c:v>UK‡</c:v>
                </c:pt>
                <c:pt idx="10">
                  <c:v>US†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122</c:v>
                </c:pt>
                <c:pt idx="1">
                  <c:v>139</c:v>
                </c:pt>
                <c:pt idx="2">
                  <c:v>140</c:v>
                </c:pt>
                <c:pt idx="3">
                  <c:v>145</c:v>
                </c:pt>
                <c:pt idx="4">
                  <c:v>145</c:v>
                </c:pt>
                <c:pt idx="5">
                  <c:v>153</c:v>
                </c:pt>
                <c:pt idx="6">
                  <c:v>168</c:v>
                </c:pt>
                <c:pt idx="7">
                  <c:v>172</c:v>
                </c:pt>
                <c:pt idx="8">
                  <c:v>175</c:v>
                </c:pt>
                <c:pt idx="9">
                  <c:v>188</c:v>
                </c:pt>
                <c:pt idx="10">
                  <c:v>265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1C5-4A81-A19D-62E8F1BDB0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2516944"/>
        <c:axId val="1472519264"/>
      </c:lineChart>
      <c:catAx>
        <c:axId val="1472516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0000"/>
                <a:lumOff val="90000"/>
              </a:schemeClr>
            </a:solidFill>
            <a:round/>
          </a:ln>
          <a:effectLst/>
        </c:spPr>
        <c:txPr>
          <a:bodyPr rot="0" spcFirstLastPara="1" vertOverflow="ellipsis" wrap="square" anchor="t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1472519264"/>
        <c:crosses val="autoZero"/>
        <c:auto val="1"/>
        <c:lblAlgn val="ctr"/>
        <c:lblOffset val="100"/>
        <c:noMultiLvlLbl val="0"/>
      </c:catAx>
      <c:valAx>
        <c:axId val="1472519264"/>
        <c:scaling>
          <c:orientation val="minMax"/>
          <c:max val="3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endParaRPr lang="en-US"/>
          </a:p>
        </c:txPr>
        <c:crossAx val="1472516944"/>
        <c:crosses val="autoZero"/>
        <c:crossBetween val="between"/>
        <c:majorUnit val="4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0" i="0">
          <a:solidFill>
            <a:schemeClr val="tx1"/>
          </a:solidFill>
          <a:latin typeface="Suisse Int'l" panose="020B0804000000000000" pitchFamily="34" charset="77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0.84659</cdr:x>
      <cdr:y>0.16453</cdr:y>
    </cdr:from>
    <cdr:to>
      <cdr:x>0.96666</cdr:x>
      <cdr:y>0.22644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AF50B331-F616-784D-81C5-9E25AE592283}"/>
            </a:ext>
          </a:extLst>
        </cdr:cNvPr>
        <cdr:cNvSpPr txBox="1"/>
      </cdr:nvSpPr>
      <cdr:spPr>
        <a:xfrm xmlns:a="http://schemas.openxmlformats.org/drawingml/2006/main">
          <a:off x="7586662" y="728981"/>
          <a:ext cx="1076024" cy="274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en-US"/>
          </a:defPPr>
          <a:lvl1pPr marL="0" algn="l" defTabSz="1219170" rtl="0" eaLnBrk="1" latinLnBrk="0" hangingPunct="1"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609585" algn="l" defTabSz="1219170" rtl="0" eaLnBrk="1" latinLnBrk="0" hangingPunct="1"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1219170" algn="l" defTabSz="1219170" rtl="0" eaLnBrk="1" latinLnBrk="0" hangingPunct="1"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828754" algn="l" defTabSz="1219170" rtl="0" eaLnBrk="1" latinLnBrk="0" hangingPunct="1"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2438339" algn="l" defTabSz="1219170" rtl="0" eaLnBrk="1" latinLnBrk="0" hangingPunct="1"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3047924" algn="l" defTabSz="1219170" rtl="0" eaLnBrk="1" latinLnBrk="0" hangingPunct="1"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3657509" algn="l" defTabSz="1219170" rtl="0" eaLnBrk="1" latinLnBrk="0" hangingPunct="1"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4267093" algn="l" defTabSz="1219170" rtl="0" eaLnBrk="1" latinLnBrk="0" hangingPunct="1"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4876678" algn="l" defTabSz="1219170" rtl="0" eaLnBrk="1" latinLnBrk="0" hangingPunct="1">
            <a:defRPr sz="24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>
              <a:latin typeface="Suisse Int'l Bold" panose="020B0804000000000000" pitchFamily="34" charset="77"/>
            </a:rPr>
            <a:t>2019* data: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7/27/2021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 dirty="0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7/27/2021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Suisse Int'l" panose="020B0804000000000000" pitchFamily="34" charset="77"/>
              </a:rPr>
              <a:t>Source: Eric C. Schneider et al., </a:t>
            </a:r>
            <a:r>
              <a:rPr lang="en-US" sz="800" b="0" i="0" dirty="0">
                <a:latin typeface="Suisse Int'l Italic" panose="020B0804000000000000" pitchFamily="34" charset="77"/>
              </a:rPr>
              <a:t>Mirror, Mirror 2021 — Reflecting Poorly: Health Care in the U.S. Compared to Other High-Income Countries </a:t>
            </a:r>
            <a:r>
              <a:rPr lang="en-US" sz="800" b="0" i="0" dirty="0">
                <a:latin typeface="Suisse Int'l" panose="020B0804000000000000" pitchFamily="34" charset="77"/>
              </a:rPr>
              <a:t>(Commonwealth Fund, Aug. 2021). 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453602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400" b="0" i="0" spc="-50" baseline="0">
                <a:solidFill>
                  <a:schemeClr val="tx1"/>
                </a:solidFill>
                <a:effectLst/>
                <a:latin typeface="Berlingske Serif Text Light" panose="0200040306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028753"/>
            <a:ext cx="8961120" cy="4569779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0" i="0">
                <a:latin typeface="Suisse Int'l Bold" panose="020B0804000000000000" pitchFamily="34" charset="77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Suisse Int'l" panose="020B0804000000000000" pitchFamily="34" charset="77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216BF663-DC62-694A-B4C3-0C73B726974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766149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856180667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5" y="5999997"/>
            <a:ext cx="6024667" cy="77737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74643B8-CFC9-B54E-B115-7F087DBB97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666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Table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3"/>
          <p:cNvSpPr>
            <a:spLocks noGrp="1"/>
          </p:cNvSpPr>
          <p:nvPr>
            <p:ph type="tbl" sz="quarter" idx="22"/>
          </p:nvPr>
        </p:nvSpPr>
        <p:spPr>
          <a:xfrm>
            <a:off x="627433" y="1699589"/>
            <a:ext cx="8091115" cy="405495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217054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2456297" y="5999998"/>
            <a:ext cx="6024666" cy="77737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900" spc="0">
                <a:solidFill>
                  <a:srgbClr val="676E7B"/>
                </a:solidFill>
              </a:defRPr>
            </a:lvl1pPr>
          </a:lstStyle>
          <a:p>
            <a:pPr lvl="0"/>
            <a:r>
              <a:rPr lang="en-US"/>
              <a:t>Place graph source here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8091114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300" b="1" spc="100" baseline="0">
                <a:solidFill>
                  <a:schemeClr val="tx2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118503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3200" b="1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8480962" y="6288148"/>
            <a:ext cx="282574" cy="19742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A290D8D-6BA0-418D-AFED-C65293F70DA0}" type="slidenum">
              <a:rPr lang="en-US" sz="900" smtClean="0">
                <a:solidFill>
                  <a:schemeClr val="tx2"/>
                </a:solidFill>
                <a:latin typeface="+mn-lt"/>
              </a:rPr>
              <a:pPr algn="r"/>
              <a:t>‹#›</a:t>
            </a:fld>
            <a:endParaRPr lang="en-US" sz="90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962BA5-BEDE-2E41-8599-BAEF19A7B8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6087822"/>
            <a:ext cx="1631950" cy="75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47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1" r:id="rId2"/>
    <p:sldLayoutId id="2147483743" r:id="rId3"/>
    <p:sldLayoutId id="2147483744" r:id="rId4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33B207D-DDB2-45AA-83D0-BD20AE449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rmAutofit/>
          </a:bodyPr>
          <a:lstStyle/>
          <a:p>
            <a:r>
              <a:rPr lang="en-US" dirty="0"/>
              <a:t>Health Care System Performance Rankings</a:t>
            </a: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8C2C13C7-BCAA-4F00-9730-052803B2EFDA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288226844"/>
              </p:ext>
            </p:extLst>
          </p:nvPr>
        </p:nvGraphicFramePr>
        <p:xfrm>
          <a:off x="71438" y="1028700"/>
          <a:ext cx="8961433" cy="3768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832">
                  <a:extLst>
                    <a:ext uri="{9D8B030D-6E8A-4147-A177-3AD203B41FA5}">
                      <a16:colId xmlns:a16="http://schemas.microsoft.com/office/drawing/2014/main" val="1024339142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923748998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1938286253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3446741469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619145733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2514995340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2163205372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1826307072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742391807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3066792217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2844910915"/>
                    </a:ext>
                  </a:extLst>
                </a:gridCol>
                <a:gridCol w="637691">
                  <a:extLst>
                    <a:ext uri="{9D8B030D-6E8A-4147-A177-3AD203B41FA5}">
                      <a16:colId xmlns:a16="http://schemas.microsoft.com/office/drawing/2014/main" val="1634908477"/>
                    </a:ext>
                  </a:extLst>
                </a:gridCol>
              </a:tblGrid>
              <a:tr h="561203"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+mn-lt"/>
                        </a:rPr>
                        <a:t>AUS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CAN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FRA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GER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NETH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NZ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NOR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SWE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SWIZ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UK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US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159264"/>
                  </a:ext>
                </a:extLst>
              </a:tr>
              <a:tr h="534551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Suisse Int'l Bold" panose="020B0804000000000000" pitchFamily="34" charset="77"/>
                          <a:cs typeface="Arial" panose="020B0604020202020204" pitchFamily="34" charset="0"/>
                        </a:rPr>
                        <a:t>OVERALL RANKING</a:t>
                      </a:r>
                    </a:p>
                  </a:txBody>
                  <a:tcPr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effectLst/>
                          <a:latin typeface="Suisse Int'l Bold" panose="020B0804000000000000" pitchFamily="34" charset="77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effectLst/>
                          <a:latin typeface="Suisse Int'l Bold" panose="020B0804000000000000" pitchFamily="34" charset="77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981023"/>
                  </a:ext>
                </a:extLst>
              </a:tr>
              <a:tr h="53455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Access to Care</a:t>
                      </a:r>
                    </a:p>
                  </a:txBody>
                  <a:tcPr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239013"/>
                  </a:ext>
                </a:extLst>
              </a:tr>
              <a:tr h="53455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Care Process</a:t>
                      </a:r>
                    </a:p>
                  </a:txBody>
                  <a:tcPr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802937"/>
                  </a:ext>
                </a:extLst>
              </a:tr>
              <a:tr h="53455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Administrative Efficiency</a:t>
                      </a:r>
                    </a:p>
                  </a:txBody>
                  <a:tcPr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121430"/>
                  </a:ext>
                </a:extLst>
              </a:tr>
              <a:tr h="53455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Equity</a:t>
                      </a:r>
                    </a:p>
                  </a:txBody>
                  <a:tcPr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666527"/>
                  </a:ext>
                </a:extLst>
              </a:tr>
              <a:tr h="534551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Suisse Int'l" panose="020B0804000000000000" pitchFamily="34" charset="77"/>
                          <a:cs typeface="Arial" panose="020B0604020202020204" pitchFamily="34" charset="0"/>
                        </a:rPr>
                        <a:t>Health Care Outcomes</a:t>
                      </a:r>
                    </a:p>
                  </a:txBody>
                  <a:tcPr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Suisse Int'l" panose="020B0804000000000000" pitchFamily="34" charset="77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540428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8E677B7-CEC9-E647-B8B6-9DC7261E31F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969A8849-CB55-42EB-931C-466B67DAA01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Data: Commonwealth Fund analysis. </a:t>
            </a:r>
          </a:p>
        </p:txBody>
      </p:sp>
    </p:spTree>
    <p:extLst>
      <p:ext uri="{BB962C8B-B14F-4D97-AF65-F5344CB8AC3E}">
        <p14:creationId xmlns:p14="http://schemas.microsoft.com/office/powerpoint/2010/main" val="1457588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9B1E90-A746-4976-95C6-BADFFBF6E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rmAutofit/>
          </a:bodyPr>
          <a:lstStyle/>
          <a:p>
            <a:r>
              <a:rPr lang="en-US"/>
              <a:t>Comparative Health Care System Performance Scores</a:t>
            </a:r>
            <a:endParaRPr lang="en-US" dirty="0"/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5AE443E8-8986-4ADE-893F-7DBC6AA3B34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445768215"/>
              </p:ext>
            </p:extLst>
          </p:nvPr>
        </p:nvGraphicFramePr>
        <p:xfrm>
          <a:off x="71438" y="1028699"/>
          <a:ext cx="8961437" cy="3932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3C1A86B-A4A3-9740-807F-62F5AF5C6CF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38" y="44450"/>
            <a:ext cx="8961437" cy="188913"/>
          </a:xfrm>
        </p:spPr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1FC723F-6605-49B1-AA7D-453D76FBBC2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To normalize performance scores across countries, each score is the calculated standard deviation from a 10-country average that excludes the US. See How We Conducted This Study for more detail. </a:t>
            </a:r>
          </a:p>
          <a:p>
            <a:r>
              <a:rPr lang="en-US" dirty="0"/>
              <a:t>Data: Commonwealth Fund analysis.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5F93533-626D-4252-A3ED-C39E000AB108}"/>
              </a:ext>
            </a:extLst>
          </p:cNvPr>
          <p:cNvCxnSpPr>
            <a:cxnSpLocks/>
          </p:cNvCxnSpPr>
          <p:nvPr/>
        </p:nvCxnSpPr>
        <p:spPr>
          <a:xfrm>
            <a:off x="223588" y="1336474"/>
            <a:ext cx="0" cy="3156531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8FC99ED-AF81-4A19-A5CF-AE64E0E847C8}"/>
              </a:ext>
            </a:extLst>
          </p:cNvPr>
          <p:cNvSpPr txBox="1"/>
          <p:nvPr/>
        </p:nvSpPr>
        <p:spPr>
          <a:xfrm>
            <a:off x="111125" y="888385"/>
            <a:ext cx="154797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Higher</a:t>
            </a:r>
            <a:b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</a:br>
            <a: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performing</a:t>
            </a:r>
            <a:endParaRPr lang="en-US" sz="1400" dirty="0">
              <a:solidFill>
                <a:schemeClr val="bg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6F4037-CB19-4249-BAE3-56C7B2E0CF54}"/>
              </a:ext>
            </a:extLst>
          </p:cNvPr>
          <p:cNvSpPr txBox="1"/>
          <p:nvPr/>
        </p:nvSpPr>
        <p:spPr>
          <a:xfrm>
            <a:off x="111125" y="4634320"/>
            <a:ext cx="154797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Lower </a:t>
            </a:r>
            <a:b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</a:br>
            <a: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performing</a:t>
            </a:r>
            <a:endParaRPr lang="en-US" sz="1400" dirty="0">
              <a:solidFill>
                <a:schemeClr val="tx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56DD856-7262-7444-A31C-FB7C9B900FD6}"/>
              </a:ext>
            </a:extLst>
          </p:cNvPr>
          <p:cNvSpPr/>
          <p:nvPr/>
        </p:nvSpPr>
        <p:spPr>
          <a:xfrm>
            <a:off x="8482361" y="1323023"/>
            <a:ext cx="605069" cy="10261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55964B5-C495-4CD7-97AD-41B01EF35FF7}"/>
              </a:ext>
            </a:extLst>
          </p:cNvPr>
          <p:cNvSpPr txBox="1"/>
          <p:nvPr/>
        </p:nvSpPr>
        <p:spPr>
          <a:xfrm>
            <a:off x="6676445" y="1701529"/>
            <a:ext cx="19021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Suisse Int'l" panose="020B0804000000000000" pitchFamily="34" charset="77"/>
              </a:rPr>
              <a:t>10-country average</a:t>
            </a:r>
          </a:p>
        </p:txBody>
      </p:sp>
      <p:sp>
        <p:nvSpPr>
          <p:cNvPr id="40" name="TextBox 20">
            <a:extLst>
              <a:ext uri="{FF2B5EF4-FFF2-40B4-BE49-F238E27FC236}">
                <a16:creationId xmlns:a16="http://schemas.microsoft.com/office/drawing/2014/main" id="{720F530E-95ED-0948-9BF3-0DD5C44831B6}"/>
              </a:ext>
            </a:extLst>
          </p:cNvPr>
          <p:cNvSpPr txBox="1"/>
          <p:nvPr/>
        </p:nvSpPr>
        <p:spPr>
          <a:xfrm>
            <a:off x="7281650" y="1217273"/>
            <a:ext cx="12969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solidFill>
                  <a:schemeClr val="bg2"/>
                </a:solidFill>
                <a:latin typeface="Suisse Int'l" panose="020B0804000000000000" pitchFamily="34" charset="77"/>
              </a:rPr>
              <a:t>Top-3 average</a:t>
            </a:r>
          </a:p>
        </p:txBody>
      </p:sp>
    </p:spTree>
    <p:extLst>
      <p:ext uri="{BB962C8B-B14F-4D97-AF65-F5344CB8AC3E}">
        <p14:creationId xmlns:p14="http://schemas.microsoft.com/office/powerpoint/2010/main" val="2004833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3BB967C-3D9E-4907-80FB-CC2AEF2BB8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rmAutofit/>
          </a:bodyPr>
          <a:lstStyle/>
          <a:p>
            <a:r>
              <a:rPr lang="en-US" dirty="0"/>
              <a:t>Health Care Spending as a Percentage of GDP, 1980–2019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CB715361-3409-4AA9-875C-5A85E024E7B2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762534540"/>
              </p:ext>
            </p:extLst>
          </p:nvPr>
        </p:nvGraphicFramePr>
        <p:xfrm>
          <a:off x="0" y="1168401"/>
          <a:ext cx="9032875" cy="3929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F6134C2-A690-43FC-9799-52CB8E3271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 dirty="0"/>
              <a:t>EXHIBIT 3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4E2157A-792C-436F-8B13-4DABD6BEF54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Current expenditures on health. Based on System of Health Accounts methodology, with some differences between country methodologies. GDP refers to gross domestic product. </a:t>
            </a:r>
          </a:p>
          <a:p>
            <a:r>
              <a:rPr lang="en-US" dirty="0"/>
              <a:t>* 2019 data are provisional or estimated for Australia, Canada, and New Zealand.</a:t>
            </a:r>
          </a:p>
          <a:p>
            <a:r>
              <a:rPr lang="en-US" dirty="0"/>
              <a:t>Data: OECD Health Data, July 2021.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D1712BF-769B-FD45-9C0B-A23E27CD16F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766149"/>
            <a:ext cx="8961120" cy="251315"/>
          </a:xfrm>
        </p:spPr>
        <p:txBody>
          <a:bodyPr/>
          <a:lstStyle/>
          <a:p>
            <a:r>
              <a:rPr lang="en-US" dirty="0"/>
              <a:t>Percent (%) of GDP</a:t>
            </a:r>
          </a:p>
        </p:txBody>
      </p:sp>
    </p:spTree>
    <p:extLst>
      <p:ext uri="{BB962C8B-B14F-4D97-AF65-F5344CB8AC3E}">
        <p14:creationId xmlns:p14="http://schemas.microsoft.com/office/powerpoint/2010/main" val="846224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D236F36C-5756-431E-9538-6E011274D72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201430213"/>
              </p:ext>
            </p:extLst>
          </p:nvPr>
        </p:nvGraphicFramePr>
        <p:xfrm>
          <a:off x="1245872" y="1028702"/>
          <a:ext cx="7646668" cy="3502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ADC523FC-A798-4051-ACCD-3205E99B5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/>
          <a:lstStyle/>
          <a:p>
            <a:r>
              <a:rPr lang="en-US" dirty="0"/>
              <a:t>Health Care System Performance Compared to Spending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6B13A-CF74-4D6D-B2C0-12F7D595385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38" y="44450"/>
            <a:ext cx="8961437" cy="188913"/>
          </a:xfrm>
        </p:spPr>
        <p:txBody>
          <a:bodyPr>
            <a:normAutofit/>
          </a:bodyPr>
          <a:lstStyle/>
          <a:p>
            <a:r>
              <a:rPr lang="en-US"/>
              <a:t>EXHIBIT 4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066105E-0300-48A5-B55B-CA5700706F2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38" y="5738813"/>
            <a:ext cx="8961437" cy="454025"/>
          </a:xfrm>
        </p:spPr>
        <p:txBody>
          <a:bodyPr/>
          <a:lstStyle/>
          <a:p>
            <a:r>
              <a:rPr lang="en-US" dirty="0"/>
              <a:t>Note: Health care spending as a percent of GDP. Performance scores are based on standard deviation calculated from the 10-country average that excludes the US. See How We Conducted This Study for more detail. </a:t>
            </a:r>
          </a:p>
          <a:p>
            <a:r>
              <a:rPr lang="en-US" dirty="0"/>
              <a:t>Data: Spending data are from OECD for the year 2019 (updated in July 2021).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3897649-3DC8-47A3-9FA6-EE483C5700F8}"/>
              </a:ext>
            </a:extLst>
          </p:cNvPr>
          <p:cNvCxnSpPr>
            <a:cxnSpLocks/>
          </p:cNvCxnSpPr>
          <p:nvPr/>
        </p:nvCxnSpPr>
        <p:spPr>
          <a:xfrm flipH="1">
            <a:off x="1565910" y="4697705"/>
            <a:ext cx="7246620" cy="0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108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F20C3BD-7970-4B00-A92F-F95062ED01BD}"/>
              </a:ext>
            </a:extLst>
          </p:cNvPr>
          <p:cNvSpPr txBox="1"/>
          <p:nvPr/>
        </p:nvSpPr>
        <p:spPr>
          <a:xfrm>
            <a:off x="6565618" y="4804335"/>
            <a:ext cx="1915441" cy="3047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100" b="1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Higher health care spending</a:t>
            </a:r>
            <a:endParaRPr lang="en-US" sz="1400" b="1" dirty="0">
              <a:solidFill>
                <a:schemeClr val="tx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3C8EAF-4313-49D4-99F6-6939B698BE20}"/>
              </a:ext>
            </a:extLst>
          </p:cNvPr>
          <p:cNvSpPr txBox="1"/>
          <p:nvPr/>
        </p:nvSpPr>
        <p:spPr>
          <a:xfrm>
            <a:off x="1909101" y="4804335"/>
            <a:ext cx="1439890" cy="3048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00" b="1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Lower health care spending</a:t>
            </a:r>
            <a:endParaRPr lang="en-US" sz="1400" b="1" dirty="0">
              <a:solidFill>
                <a:schemeClr val="bg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E58FE3-9FEB-1942-8595-075E69CCCD84}"/>
              </a:ext>
            </a:extLst>
          </p:cNvPr>
          <p:cNvSpPr txBox="1"/>
          <p:nvPr/>
        </p:nvSpPr>
        <p:spPr>
          <a:xfrm>
            <a:off x="71439" y="1348018"/>
            <a:ext cx="906530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Higher health system performance</a:t>
            </a:r>
            <a:endParaRPr lang="en-US" sz="1400" dirty="0">
              <a:solidFill>
                <a:schemeClr val="bg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663AF0-0475-EF46-A176-7B17B229764D}"/>
              </a:ext>
            </a:extLst>
          </p:cNvPr>
          <p:cNvSpPr txBox="1"/>
          <p:nvPr/>
        </p:nvSpPr>
        <p:spPr>
          <a:xfrm>
            <a:off x="67695" y="3371850"/>
            <a:ext cx="906529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Lower </a:t>
            </a:r>
          </a:p>
          <a:p>
            <a:pPr algn="r"/>
            <a: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health system performance</a:t>
            </a:r>
            <a:endParaRPr lang="en-US" sz="1400" dirty="0">
              <a:solidFill>
                <a:schemeClr val="tx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90A7AFD-622E-E54F-B3C5-D2112FD96586}"/>
              </a:ext>
            </a:extLst>
          </p:cNvPr>
          <p:cNvCxnSpPr>
            <a:cxnSpLocks/>
          </p:cNvCxnSpPr>
          <p:nvPr/>
        </p:nvCxnSpPr>
        <p:spPr>
          <a:xfrm>
            <a:off x="1092268" y="1028701"/>
            <a:ext cx="0" cy="3303269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A717A2D-883F-AE41-B9CF-ACE8A938B6C4}"/>
              </a:ext>
            </a:extLst>
          </p:cNvPr>
          <p:cNvSpPr txBox="1"/>
          <p:nvPr/>
        </p:nvSpPr>
        <p:spPr>
          <a:xfrm>
            <a:off x="3812821" y="4804336"/>
            <a:ext cx="275279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defRPr sz="1330" b="0" i="0" u="none" strike="noStrike" kern="1200" baseline="0">
                <a:solidFill>
                  <a:srgbClr val="1A1A1A"/>
                </a:solidFill>
                <a:latin typeface="Suisse Int'l" panose="020B0804000000000000" pitchFamily="34" charset="77"/>
                <a:ea typeface="+mn-ea"/>
                <a:cs typeface="+mn-cs"/>
              </a:defRPr>
            </a:pPr>
            <a:r>
              <a:rPr lang="en-US" sz="1100" dirty="0"/>
              <a:t>Health care spending as a % of GDP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96F3108-D09B-4449-B4F1-0EAB943A473B}"/>
              </a:ext>
            </a:extLst>
          </p:cNvPr>
          <p:cNvSpPr txBox="1"/>
          <p:nvPr/>
        </p:nvSpPr>
        <p:spPr>
          <a:xfrm>
            <a:off x="6853262" y="1540601"/>
            <a:ext cx="19021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Suisse Int'l" panose="020B0804000000000000" pitchFamily="34" charset="77"/>
              </a:rPr>
              <a:t>10-country average</a:t>
            </a:r>
          </a:p>
        </p:txBody>
      </p:sp>
    </p:spTree>
    <p:extLst>
      <p:ext uri="{BB962C8B-B14F-4D97-AF65-F5344CB8AC3E}">
        <p14:creationId xmlns:p14="http://schemas.microsoft.com/office/powerpoint/2010/main" val="122766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9B1E90-A746-4976-95C6-BADFFBF6E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rmAutofit/>
          </a:bodyPr>
          <a:lstStyle/>
          <a:p>
            <a:r>
              <a:rPr lang="en-US" dirty="0"/>
              <a:t>Health Care System Performance Scores: Affordability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5AE443E8-8986-4ADE-893F-7DBC6AA3B34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534229777"/>
              </p:ext>
            </p:extLst>
          </p:nvPr>
        </p:nvGraphicFramePr>
        <p:xfrm>
          <a:off x="71438" y="1028700"/>
          <a:ext cx="8961437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35D5EE2-A2E2-4711-8FEC-2F223476442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38" y="44450"/>
            <a:ext cx="8961437" cy="188913"/>
          </a:xfrm>
        </p:spPr>
        <p:txBody>
          <a:bodyPr>
            <a:normAutofit/>
          </a:bodyPr>
          <a:lstStyle/>
          <a:p>
            <a:r>
              <a:rPr lang="en-US" dirty="0"/>
              <a:t>EXHIBIT 5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1FC723F-6605-49B1-AA7D-453D76FBBC2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To normalize performance scores across countries, each score is the calculated standard deviation from a 10-country average that excludes the US. See How We Conducted This Study for more detail. </a:t>
            </a:r>
          </a:p>
          <a:p>
            <a:r>
              <a:rPr lang="en-US" dirty="0"/>
              <a:t>Data: Commonwealth Fund analysis.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08DF67C-FC4A-264D-B485-C28B446C6093}"/>
              </a:ext>
            </a:extLst>
          </p:cNvPr>
          <p:cNvCxnSpPr>
            <a:cxnSpLocks/>
          </p:cNvCxnSpPr>
          <p:nvPr/>
        </p:nvCxnSpPr>
        <p:spPr>
          <a:xfrm>
            <a:off x="223588" y="1405054"/>
            <a:ext cx="0" cy="2456484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7D47C62-CE94-1446-BFE6-5765C4BD5D43}"/>
              </a:ext>
            </a:extLst>
          </p:cNvPr>
          <p:cNvSpPr txBox="1"/>
          <p:nvPr/>
        </p:nvSpPr>
        <p:spPr>
          <a:xfrm>
            <a:off x="111125" y="888385"/>
            <a:ext cx="154797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Higher</a:t>
            </a:r>
            <a:b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</a:br>
            <a: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performing</a:t>
            </a:r>
            <a:endParaRPr lang="en-US" sz="1400" dirty="0">
              <a:solidFill>
                <a:schemeClr val="bg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1866155-AC69-7C41-8CEF-143416E1B85E}"/>
              </a:ext>
            </a:extLst>
          </p:cNvPr>
          <p:cNvSpPr txBox="1"/>
          <p:nvPr/>
        </p:nvSpPr>
        <p:spPr>
          <a:xfrm>
            <a:off x="111125" y="4030861"/>
            <a:ext cx="154797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Lower </a:t>
            </a:r>
            <a:b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</a:br>
            <a: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performing</a:t>
            </a:r>
            <a:endParaRPr lang="en-US" sz="1400" dirty="0">
              <a:solidFill>
                <a:schemeClr val="tx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DE97A14-1D52-604E-AD29-E3643506C057}"/>
              </a:ext>
            </a:extLst>
          </p:cNvPr>
          <p:cNvSpPr/>
          <p:nvPr/>
        </p:nvSpPr>
        <p:spPr>
          <a:xfrm>
            <a:off x="7646764" y="1323023"/>
            <a:ext cx="1447106" cy="20297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2410D4-1B11-0749-91AE-86B0CD7E1878}"/>
              </a:ext>
            </a:extLst>
          </p:cNvPr>
          <p:cNvSpPr txBox="1"/>
          <p:nvPr/>
        </p:nvSpPr>
        <p:spPr>
          <a:xfrm>
            <a:off x="5824275" y="1989978"/>
            <a:ext cx="19021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Suisse Int'l" panose="020B0804000000000000" pitchFamily="34" charset="77"/>
              </a:rPr>
              <a:t>10-country average</a:t>
            </a:r>
          </a:p>
        </p:txBody>
      </p:sp>
      <p:sp>
        <p:nvSpPr>
          <p:cNvPr id="26" name="TextBox 20">
            <a:extLst>
              <a:ext uri="{FF2B5EF4-FFF2-40B4-BE49-F238E27FC236}">
                <a16:creationId xmlns:a16="http://schemas.microsoft.com/office/drawing/2014/main" id="{486F2146-C09F-384B-A890-DB9471AB2F37}"/>
              </a:ext>
            </a:extLst>
          </p:cNvPr>
          <p:cNvSpPr txBox="1"/>
          <p:nvPr/>
        </p:nvSpPr>
        <p:spPr>
          <a:xfrm>
            <a:off x="6467916" y="1406469"/>
            <a:ext cx="12699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solidFill>
                  <a:schemeClr val="bg2"/>
                </a:solidFill>
                <a:latin typeface="Suisse Int'l" panose="020B0804000000000000" pitchFamily="34" charset="77"/>
              </a:rPr>
              <a:t>Top-3 average</a:t>
            </a:r>
          </a:p>
        </p:txBody>
      </p:sp>
    </p:spTree>
    <p:extLst>
      <p:ext uri="{BB962C8B-B14F-4D97-AF65-F5344CB8AC3E}">
        <p14:creationId xmlns:p14="http://schemas.microsoft.com/office/powerpoint/2010/main" val="331886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9B1E90-A746-4976-95C6-BADFFBF6E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rmAutofit/>
          </a:bodyPr>
          <a:lstStyle/>
          <a:p>
            <a:r>
              <a:rPr lang="en-US" dirty="0"/>
              <a:t>Health Care System Performance Scores: Equity</a:t>
            </a:r>
          </a:p>
        </p:txBody>
      </p:sp>
      <p:graphicFrame>
        <p:nvGraphicFramePr>
          <p:cNvPr id="12" name="Chart Placeholder 11">
            <a:extLst>
              <a:ext uri="{FF2B5EF4-FFF2-40B4-BE49-F238E27FC236}">
                <a16:creationId xmlns:a16="http://schemas.microsoft.com/office/drawing/2014/main" id="{5AE443E8-8986-4ADE-893F-7DBC6AA3B34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159799549"/>
              </p:ext>
            </p:extLst>
          </p:nvPr>
        </p:nvGraphicFramePr>
        <p:xfrm>
          <a:off x="71438" y="1028701"/>
          <a:ext cx="8961437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AD7B93-DED1-F642-AE43-8BFE99AAC05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6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1FC723F-6605-49B1-AA7D-453D76FBBC2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Note: To normalize performance scores across countries, each score is the calculated standard deviation from a 10-country average that excludes the US. See How We Conducted This Study for more detail. </a:t>
            </a:r>
          </a:p>
          <a:p>
            <a:r>
              <a:rPr lang="en-US" dirty="0"/>
              <a:t>Data: Commonwealth Fund analysis.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636E19-F219-314B-B1DF-61EC2C8C2EAE}"/>
              </a:ext>
            </a:extLst>
          </p:cNvPr>
          <p:cNvSpPr txBox="1"/>
          <p:nvPr/>
        </p:nvSpPr>
        <p:spPr>
          <a:xfrm>
            <a:off x="111125" y="888385"/>
            <a:ext cx="154797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Higher</a:t>
            </a:r>
            <a:b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</a:br>
            <a:r>
              <a:rPr lang="en-US" sz="1100" dirty="0">
                <a:solidFill>
                  <a:schemeClr val="bg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performing</a:t>
            </a:r>
            <a:endParaRPr lang="en-US" sz="1400" dirty="0">
              <a:solidFill>
                <a:schemeClr val="bg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6D0F4DA-D33F-D948-87A5-8D57B1F96F3D}"/>
              </a:ext>
            </a:extLst>
          </p:cNvPr>
          <p:cNvSpPr txBox="1"/>
          <p:nvPr/>
        </p:nvSpPr>
        <p:spPr>
          <a:xfrm>
            <a:off x="111125" y="4030863"/>
            <a:ext cx="1547972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Lower </a:t>
            </a:r>
            <a:b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</a:br>
            <a:r>
              <a:rPr lang="en-US" sz="1100" dirty="0">
                <a:solidFill>
                  <a:schemeClr val="tx2"/>
                </a:solidFill>
                <a:latin typeface="Suisse Int'l Bold" panose="020B0804000000000000" pitchFamily="34" charset="77"/>
                <a:ea typeface="Trebuchet MS Regular" charset="0"/>
                <a:cs typeface="Trebuchet MS Regular" charset="0"/>
              </a:rPr>
              <a:t>performing</a:t>
            </a:r>
            <a:endParaRPr lang="en-US" sz="1400" dirty="0">
              <a:solidFill>
                <a:schemeClr val="tx2"/>
              </a:solidFill>
              <a:latin typeface="Suisse Int'l Bold" panose="020B0804000000000000" pitchFamily="34" charset="77"/>
              <a:ea typeface="Trebuchet MS Regular" charset="0"/>
              <a:cs typeface="Trebuchet MS Regular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957B43-5DDA-9041-8794-01C101921D85}"/>
              </a:ext>
            </a:extLst>
          </p:cNvPr>
          <p:cNvSpPr txBox="1"/>
          <p:nvPr/>
        </p:nvSpPr>
        <p:spPr>
          <a:xfrm>
            <a:off x="5852661" y="1871914"/>
            <a:ext cx="19021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Suisse Int'l" panose="020B0804000000000000" pitchFamily="34" charset="77"/>
              </a:rPr>
              <a:t>10-country average</a:t>
            </a:r>
          </a:p>
        </p:txBody>
      </p:sp>
      <p:sp>
        <p:nvSpPr>
          <p:cNvPr id="23" name="TextBox 20">
            <a:extLst>
              <a:ext uri="{FF2B5EF4-FFF2-40B4-BE49-F238E27FC236}">
                <a16:creationId xmlns:a16="http://schemas.microsoft.com/office/drawing/2014/main" id="{CE2911AC-4D5F-EF4F-A9EE-43EFD8F9C19A}"/>
              </a:ext>
            </a:extLst>
          </p:cNvPr>
          <p:cNvSpPr txBox="1"/>
          <p:nvPr/>
        </p:nvSpPr>
        <p:spPr>
          <a:xfrm>
            <a:off x="6493081" y="1270513"/>
            <a:ext cx="12616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>
                <a:solidFill>
                  <a:schemeClr val="bg2"/>
                </a:solidFill>
                <a:latin typeface="Suisse Int'l" panose="020B0804000000000000" pitchFamily="34" charset="77"/>
              </a:rPr>
              <a:t>Top-3 average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E7AAF3E-9858-3348-9E50-978A9DA7766A}"/>
              </a:ext>
            </a:extLst>
          </p:cNvPr>
          <p:cNvSpPr/>
          <p:nvPr/>
        </p:nvSpPr>
        <p:spPr>
          <a:xfrm>
            <a:off x="7677664" y="1323023"/>
            <a:ext cx="1399729" cy="20297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832AA14-A93D-7249-8456-D0B46FC74645}"/>
              </a:ext>
            </a:extLst>
          </p:cNvPr>
          <p:cNvCxnSpPr>
            <a:cxnSpLocks/>
          </p:cNvCxnSpPr>
          <p:nvPr/>
        </p:nvCxnSpPr>
        <p:spPr>
          <a:xfrm>
            <a:off x="223588" y="1405054"/>
            <a:ext cx="0" cy="2456484"/>
          </a:xfrm>
          <a:prstGeom prst="straightConnector1">
            <a:avLst/>
          </a:prstGeom>
          <a:ln w="76200">
            <a:gradFill>
              <a:gsLst>
                <a:gs pos="0">
                  <a:schemeClr val="bg2"/>
                </a:gs>
                <a:gs pos="100000">
                  <a:schemeClr val="tx2"/>
                </a:gs>
              </a:gsLst>
              <a:lin ang="5400000" scaled="0"/>
            </a:gra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992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E3DE4E-7C59-466B-9D0B-FF4367450E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 dirty="0"/>
              <a:t>Cost-Related Access Problems Affect Low Income Populations, Especially in the U.S.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A1E88A5C-5F73-423B-B9BB-7E05891731A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980007012"/>
              </p:ext>
            </p:extLst>
          </p:nvPr>
        </p:nvGraphicFramePr>
        <p:xfrm>
          <a:off x="71438" y="1705972"/>
          <a:ext cx="8961437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33CE2-EE9E-4AB0-9C17-AED33C6C2FF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/>
              <a:t>EXHIBIT 7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278DE78-EDA7-4C01-BDEE-01A088CA212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Definition of cost-related access problem: Skipped needed doctor visits, tests, treatments, follow-up, or prescription medicines because of cost in the past year. </a:t>
            </a:r>
          </a:p>
          <a:p>
            <a:r>
              <a:rPr lang="en-US" dirty="0"/>
              <a:t>Data: 2020 Commonwealth Fund International Health Policy Survey.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8F52DC4-7909-9348-80D4-8EDA4F97A5D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298140"/>
            <a:ext cx="8961120" cy="251315"/>
          </a:xfrm>
        </p:spPr>
        <p:txBody>
          <a:bodyPr/>
          <a:lstStyle/>
          <a:p>
            <a:r>
              <a:rPr lang="en-US" dirty="0"/>
              <a:t>Percent who reported any cost-related access problem to medical care in past year, 2020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DFFD15B-08A4-F642-A1C3-3247E7402078}"/>
              </a:ext>
            </a:extLst>
          </p:cNvPr>
          <p:cNvGrpSpPr/>
          <p:nvPr/>
        </p:nvGrpSpPr>
        <p:grpSpPr>
          <a:xfrm>
            <a:off x="71438" y="1705973"/>
            <a:ext cx="1413961" cy="482633"/>
            <a:chOff x="7730039" y="2946367"/>
            <a:chExt cx="1413961" cy="482633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E3BB123-07AF-4D43-B574-AD87AFF5241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30039" y="3021510"/>
              <a:ext cx="134779" cy="13716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200" b="0" i="0" dirty="0">
                <a:latin typeface="Suisse Int'l" panose="020B0804000000000000" pitchFamily="34" charset="77"/>
              </a:endParaRPr>
            </a:p>
          </p:txBody>
        </p:sp>
        <p:sp>
          <p:nvSpPr>
            <p:cNvPr id="23" name="TextBox 9">
              <a:extLst>
                <a:ext uri="{FF2B5EF4-FFF2-40B4-BE49-F238E27FC236}">
                  <a16:creationId xmlns:a16="http://schemas.microsoft.com/office/drawing/2014/main" id="{02C11416-8CD6-D54B-A559-60E8A4A7D77F}"/>
                </a:ext>
              </a:extLst>
            </p:cNvPr>
            <p:cNvSpPr txBox="1"/>
            <p:nvPr/>
          </p:nvSpPr>
          <p:spPr>
            <a:xfrm>
              <a:off x="7948101" y="2946367"/>
              <a:ext cx="1195899" cy="4826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1100" b="0" i="0" dirty="0">
                  <a:latin typeface="Suisse Int'l" panose="020B0804000000000000" pitchFamily="34" charset="77"/>
                  <a:ea typeface="Trebuchet MS Regular" charset="0"/>
                  <a:cs typeface="Trebuchet MS Regular" charset="0"/>
                </a:rPr>
                <a:t>Lower income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latin typeface="Suisse Int'l" panose="020B0804000000000000" pitchFamily="34" charset="77"/>
                  <a:ea typeface="Trebuchet MS Regular" charset="0"/>
                  <a:cs typeface="Trebuchet MS Regular" charset="0"/>
                </a:rPr>
                <a:t>Higher income</a:t>
              </a:r>
              <a:endParaRPr lang="en-US" sz="1100" b="0" i="0" dirty="0">
                <a:latin typeface="Suisse Int'l" panose="020B0804000000000000" pitchFamily="34" charset="77"/>
                <a:ea typeface="Trebuchet MS Regular" charset="0"/>
                <a:cs typeface="Trebuchet MS Regular" charset="0"/>
              </a:endParaRP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2F63B76-34A8-C949-8526-C4F32A2044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30039" y="3260298"/>
              <a:ext cx="134779" cy="13716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200" b="0" i="0" dirty="0">
                <a:latin typeface="Suisse Int'l" panose="020B0804000000000000" pitchFamily="34" charset="7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9335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id="{5045D5BD-FED2-4681-9975-993E256C7149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609592389"/>
              </p:ext>
            </p:extLst>
          </p:nvPr>
        </p:nvGraphicFramePr>
        <p:xfrm>
          <a:off x="71438" y="1478281"/>
          <a:ext cx="8961437" cy="3657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FEBC253F-7C00-44E5-AB99-BDEC62929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453602"/>
          </a:xfrm>
        </p:spPr>
        <p:txBody>
          <a:bodyPr>
            <a:noAutofit/>
          </a:bodyPr>
          <a:lstStyle/>
          <a:p>
            <a:r>
              <a:rPr lang="en-US" dirty="0"/>
              <a:t>Avoidable Deaths and Ten-Year Reduction in Avoidable Mortality Across Countries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D4AD9-8F1B-43AE-9893-88457E140A2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1499" y="44624"/>
            <a:ext cx="8961120" cy="188341"/>
          </a:xfrm>
        </p:spPr>
        <p:txBody>
          <a:bodyPr/>
          <a:lstStyle/>
          <a:p>
            <a:r>
              <a:rPr lang="en-US"/>
              <a:t>EXHIBIT 8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FC4E2E9-E00B-4173-AB8A-F7CCB51E49D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/>
              <a:t>Notes: Health status: avoidable mortality. Data years are: 2009 and 2019 (Germany); * 2008 and 2018 (Australia, the Netherlands, Sweden); † 2007 and 2017 (Canada, Switzerland, US); and ‡ 2006 and 2016 (France, New Zealand, Norway, UK).</a:t>
            </a:r>
          </a:p>
          <a:p>
            <a:r>
              <a:rPr lang="en-US"/>
              <a:t>Data: Commonwealth Fund analysis of data from OECD Health Statistics, July 2021.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F748BDC-84FA-F944-81FB-7327174A352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1296501"/>
            <a:ext cx="8961120" cy="251315"/>
          </a:xfrm>
        </p:spPr>
        <p:txBody>
          <a:bodyPr/>
          <a:lstStyle/>
          <a:p>
            <a:r>
              <a:rPr lang="en-US" dirty="0"/>
              <a:t>Deaths per 100,000 population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A19E745-5E9B-5440-BF29-0DA865E07BF1}"/>
              </a:ext>
            </a:extLst>
          </p:cNvPr>
          <p:cNvGrpSpPr/>
          <p:nvPr/>
        </p:nvGrpSpPr>
        <p:grpSpPr>
          <a:xfrm>
            <a:off x="565062" y="1694498"/>
            <a:ext cx="2780819" cy="482633"/>
            <a:chOff x="7730039" y="2946367"/>
            <a:chExt cx="2780819" cy="482633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C78D51A-AA64-A94C-AB62-0F9EC165215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30039" y="3021510"/>
              <a:ext cx="134779" cy="1371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200" b="0" i="0" dirty="0">
                <a:latin typeface="Suisse Int'l" panose="020B0804000000000000" pitchFamily="34" charset="77"/>
              </a:endParaRPr>
            </a:p>
          </p:txBody>
        </p:sp>
        <p:sp>
          <p:nvSpPr>
            <p:cNvPr id="22" name="TextBox 9">
              <a:extLst>
                <a:ext uri="{FF2B5EF4-FFF2-40B4-BE49-F238E27FC236}">
                  <a16:creationId xmlns:a16="http://schemas.microsoft.com/office/drawing/2014/main" id="{D85C2927-E6FD-4B4C-8777-EC63619D4F42}"/>
                </a:ext>
              </a:extLst>
            </p:cNvPr>
            <p:cNvSpPr txBox="1"/>
            <p:nvPr/>
          </p:nvSpPr>
          <p:spPr>
            <a:xfrm>
              <a:off x="7948101" y="2946367"/>
              <a:ext cx="2562757" cy="4826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en-US" sz="1100" b="0" i="0" dirty="0">
                  <a:latin typeface="Suisse Int'l" panose="020B0804000000000000" pitchFamily="34" charset="77"/>
                  <a:ea typeface="Trebuchet MS Regular" charset="0"/>
                  <a:cs typeface="Trebuchet MS Regular" charset="0"/>
                </a:rPr>
                <a:t>2009 (or most recent year)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latin typeface="Suisse Int'l" panose="020B0804000000000000" pitchFamily="34" charset="77"/>
                  <a:ea typeface="Trebuchet MS Regular" charset="0"/>
                  <a:cs typeface="Trebuchet MS Regular" charset="0"/>
                </a:rPr>
                <a:t>2019 (or most recent year)</a:t>
              </a:r>
              <a:endParaRPr lang="en-US" sz="1100" b="0" i="0" dirty="0">
                <a:latin typeface="Suisse Int'l" panose="020B0804000000000000" pitchFamily="34" charset="77"/>
                <a:ea typeface="Trebuchet MS Regular" charset="0"/>
                <a:cs typeface="Trebuchet MS Regular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47BA117-1FE3-DB42-8AA6-2A650C947D3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30039" y="3260298"/>
              <a:ext cx="134779" cy="13716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200" b="0" i="0" dirty="0">
                <a:latin typeface="Suisse Int'l" panose="020B0804000000000000" pitchFamily="34" charset="77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B593C657-74E8-5F4F-8365-245A27ADA97A}"/>
              </a:ext>
            </a:extLst>
          </p:cNvPr>
          <p:cNvSpPr/>
          <p:nvPr/>
        </p:nvSpPr>
        <p:spPr>
          <a:xfrm>
            <a:off x="929912" y="3191718"/>
            <a:ext cx="51809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0B1CABB7-9A1D-3C40-ABD2-40CDEF11E4EA}" type="CELLRANGE">
              <a:rPr lang="en-US" sz="1000">
                <a:latin typeface="Suisse Int'l" panose="020B0804000000000000" pitchFamily="34" charset="77"/>
              </a:rPr>
              <a:pPr/>
              <a:t>-25%</a:t>
            </a:fld>
            <a:endParaRPr lang="en-US" sz="1000" dirty="0">
              <a:latin typeface="Suisse Int'l" panose="020B0804000000000000" pitchFamily="34" charset="77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956574-53CA-424D-83A9-0DFB404F20D1}"/>
              </a:ext>
            </a:extLst>
          </p:cNvPr>
          <p:cNvSpPr/>
          <p:nvPr/>
        </p:nvSpPr>
        <p:spPr>
          <a:xfrm>
            <a:off x="1703501" y="3089670"/>
            <a:ext cx="49084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-18%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73B2BF-9F6F-5242-B053-5C3A4028CACE}"/>
              </a:ext>
            </a:extLst>
          </p:cNvPr>
          <p:cNvSpPr/>
          <p:nvPr/>
        </p:nvSpPr>
        <p:spPr>
          <a:xfrm>
            <a:off x="2477271" y="3043434"/>
            <a:ext cx="48603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-21%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F16C27D-82AE-B648-ABC0-6B589460E6CD}"/>
              </a:ext>
            </a:extLst>
          </p:cNvPr>
          <p:cNvSpPr/>
          <p:nvPr/>
        </p:nvSpPr>
        <p:spPr>
          <a:xfrm>
            <a:off x="3241659" y="2985768"/>
            <a:ext cx="49084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-19%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5A655D-63B5-5D47-BC4D-0B38FBC99FF0}"/>
              </a:ext>
            </a:extLst>
          </p:cNvPr>
          <p:cNvSpPr/>
          <p:nvPr/>
        </p:nvSpPr>
        <p:spPr>
          <a:xfrm>
            <a:off x="4029216" y="2920785"/>
            <a:ext cx="51488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-24%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15966-200E-5B4E-BF06-8C3A273232C2}"/>
              </a:ext>
            </a:extLst>
          </p:cNvPr>
          <p:cNvSpPr/>
          <p:nvPr/>
        </p:nvSpPr>
        <p:spPr>
          <a:xfrm>
            <a:off x="4804100" y="2887818"/>
            <a:ext cx="49084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-19%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FA8AE4A-56E2-3243-A07F-14D48B79D8B0}"/>
              </a:ext>
            </a:extLst>
          </p:cNvPr>
          <p:cNvSpPr/>
          <p:nvPr/>
        </p:nvSpPr>
        <p:spPr>
          <a:xfrm>
            <a:off x="5582442" y="2654439"/>
            <a:ext cx="51488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-23%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13F58EF-1F45-0D48-B212-BF017FD1F02C}"/>
              </a:ext>
            </a:extLst>
          </p:cNvPr>
          <p:cNvSpPr/>
          <p:nvPr/>
        </p:nvSpPr>
        <p:spPr>
          <a:xfrm>
            <a:off x="6366541" y="2712972"/>
            <a:ext cx="47641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-17%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A934149-1D2E-5E4D-AEF5-1C96551C5528}"/>
              </a:ext>
            </a:extLst>
          </p:cNvPr>
          <p:cNvSpPr/>
          <p:nvPr/>
        </p:nvSpPr>
        <p:spPr>
          <a:xfrm>
            <a:off x="7130455" y="2694684"/>
            <a:ext cx="48603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-13%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454521-CF8A-6343-8ACE-1606AF2C978C}"/>
              </a:ext>
            </a:extLst>
          </p:cNvPr>
          <p:cNvSpPr/>
          <p:nvPr/>
        </p:nvSpPr>
        <p:spPr>
          <a:xfrm>
            <a:off x="7922275" y="2474149"/>
            <a:ext cx="4892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-19%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4AD17BE-D4EC-AD4E-A22C-522528AC1B5A}"/>
              </a:ext>
            </a:extLst>
          </p:cNvPr>
          <p:cNvSpPr/>
          <p:nvPr/>
        </p:nvSpPr>
        <p:spPr>
          <a:xfrm>
            <a:off x="8671577" y="1808836"/>
            <a:ext cx="44275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Suisse Int'l" panose="020B0804000000000000" pitchFamily="34" charset="77"/>
              </a:rPr>
              <a:t>-5%</a:t>
            </a:r>
          </a:p>
        </p:txBody>
      </p:sp>
    </p:spTree>
    <p:extLst>
      <p:ext uri="{BB962C8B-B14F-4D97-AF65-F5344CB8AC3E}">
        <p14:creationId xmlns:p14="http://schemas.microsoft.com/office/powerpoint/2010/main" val="3770352042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3" ma:contentTypeDescription="Create a new document." ma:contentTypeScope="" ma:versionID="3d7e81bc372b3a73e50742b19d1dcbc1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a2f94c216c490a95acb2fe195904569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C63E5E-AEFA-4345-A4E4-D8690CC9E0A0}">
  <ds:schemaRefs>
    <ds:schemaRef ds:uri="http://purl.org/dc/dcmitype/"/>
    <ds:schemaRef ds:uri="fd0705cf-2316-48c0-96f8-e5d689de0d99"/>
    <ds:schemaRef ds:uri="http://schemas.microsoft.com/office/2006/documentManagement/types"/>
    <ds:schemaRef ds:uri="29e91428-62e1-404e-8dba-d479e0ef01ba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D1CFB6-0D7A-40FC-B560-4A35BFA297F3}">
  <ds:schemaRefs>
    <ds:schemaRef ds:uri="29e91428-62e1-404e-8dba-d479e0ef01ba"/>
    <ds:schemaRef ds:uri="fd0705cf-2316-48c0-96f8-e5d689de0d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161164</TotalTime>
  <Words>658</Words>
  <Application>Microsoft Office PowerPoint</Application>
  <PresentationFormat>On-screen Show (4:3)</PresentationFormat>
  <Paragraphs>159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Berlingske Serif Text Light</vt:lpstr>
      <vt:lpstr>Suisse Int'l</vt:lpstr>
      <vt:lpstr>Suisse Int'l Bold</vt:lpstr>
      <vt:lpstr>Suisse Int'l Italic</vt:lpstr>
      <vt:lpstr>Trebuchet MS</vt:lpstr>
      <vt:lpstr>CMWF_2021</vt:lpstr>
      <vt:lpstr>Health Care System Performance Rankings</vt:lpstr>
      <vt:lpstr>Comparative Health Care System Performance Scores</vt:lpstr>
      <vt:lpstr>Health Care Spending as a Percentage of GDP, 1980–2019</vt:lpstr>
      <vt:lpstr>Health Care System Performance Compared to Spending</vt:lpstr>
      <vt:lpstr>Health Care System Performance Scores: Affordability</vt:lpstr>
      <vt:lpstr>Health Care System Performance Scores: Equity</vt:lpstr>
      <vt:lpstr>Cost-Related Access Problems Affect Low Income Populations, Especially in the U.S.</vt:lpstr>
      <vt:lpstr>Avoidable Deaths and Ten-Year Reduction in Avoidable Mortality Across Countries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1998</cp:revision>
  <cp:lastPrinted>2018-07-11T13:51:43Z</cp:lastPrinted>
  <dcterms:created xsi:type="dcterms:W3CDTF">2014-10-08T23:03:32Z</dcterms:created>
  <dcterms:modified xsi:type="dcterms:W3CDTF">2021-07-28T03:24:43Z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