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0"/>
  </p:notesMasterIdLst>
  <p:handoutMasterIdLst>
    <p:handoutMasterId r:id="rId11"/>
  </p:handoutMasterIdLst>
  <p:sldIdLst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0CBB25-44C9-4B13-90F9-35F051D2E88A}" v="5" dt="2021-06-24T16:30:05.3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14"/>
    <p:restoredTop sz="96340" autoAdjust="0"/>
  </p:normalViewPr>
  <p:slideViewPr>
    <p:cSldViewPr snapToGrid="0">
      <p:cViewPr varScale="1">
        <p:scale>
          <a:sx n="113" d="100"/>
          <a:sy n="113" d="100"/>
        </p:scale>
        <p:origin x="1596" y="114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52759414-209D-EB4C-BE6D-370A41BD80EE}"/>
    <pc:docChg chg="undo custSel modSld modMainMaster">
      <pc:chgData name="Jen Wilson" userId="000f367a-3246-491c-88b4-803a33f58a8b" providerId="ADAL" clId="{52759414-209D-EB4C-BE6D-370A41BD80EE}" dt="2021-06-22T18:12:58.560" v="61" actId="27918"/>
      <pc:docMkLst>
        <pc:docMk/>
      </pc:docMkLst>
      <pc:sldChg chg="modSp">
        <pc:chgData name="Jen Wilson" userId="000f367a-3246-491c-88b4-803a33f58a8b" providerId="ADAL" clId="{52759414-209D-EB4C-BE6D-370A41BD80EE}" dt="2021-06-22T18:10:08.891" v="43"/>
        <pc:sldMkLst>
          <pc:docMk/>
          <pc:sldMk cId="3078302318" sldId="265"/>
        </pc:sldMkLst>
        <pc:graphicFrameChg chg="mod">
          <ac:chgData name="Jen Wilson" userId="000f367a-3246-491c-88b4-803a33f58a8b" providerId="ADAL" clId="{52759414-209D-EB4C-BE6D-370A41BD80EE}" dt="2021-06-22T18:10:08.891" v="43"/>
          <ac:graphicFrameMkLst>
            <pc:docMk/>
            <pc:sldMk cId="3078302318" sldId="265"/>
            <ac:graphicFrameMk id="14" creationId="{17643D91-3B23-7A4E-9357-4161BA00193E}"/>
          </ac:graphicFrameMkLst>
        </pc:graphicFrameChg>
      </pc:sldChg>
      <pc:sldChg chg="addSp delSp modSp mod">
        <pc:chgData name="Jen Wilson" userId="000f367a-3246-491c-88b4-803a33f58a8b" providerId="ADAL" clId="{52759414-209D-EB4C-BE6D-370A41BD80EE}" dt="2021-06-22T18:10:17.420" v="45"/>
        <pc:sldMkLst>
          <pc:docMk/>
          <pc:sldMk cId="2182961190" sldId="266"/>
        </pc:sldMkLst>
        <pc:spChg chg="add del mod">
          <ac:chgData name="Jen Wilson" userId="000f367a-3246-491c-88b4-803a33f58a8b" providerId="ADAL" clId="{52759414-209D-EB4C-BE6D-370A41BD80EE}" dt="2021-06-22T16:27:10.514" v="28"/>
          <ac:spMkLst>
            <pc:docMk/>
            <pc:sldMk cId="2182961190" sldId="266"/>
            <ac:spMk id="3" creationId="{CDC768DD-BA0A-394B-8E8A-1100349BFCC5}"/>
          </ac:spMkLst>
        </pc:spChg>
        <pc:graphicFrameChg chg="mod">
          <ac:chgData name="Jen Wilson" userId="000f367a-3246-491c-88b4-803a33f58a8b" providerId="ADAL" clId="{52759414-209D-EB4C-BE6D-370A41BD80EE}" dt="2021-06-22T18:10:17.420" v="45"/>
          <ac:graphicFrameMkLst>
            <pc:docMk/>
            <pc:sldMk cId="2182961190" sldId="266"/>
            <ac:graphicFrameMk id="14" creationId="{17643D91-3B23-7A4E-9357-4161BA00193E}"/>
          </ac:graphicFrameMkLst>
        </pc:graphicFrameChg>
      </pc:sldChg>
      <pc:sldChg chg="modSp mod">
        <pc:chgData name="Jen Wilson" userId="000f367a-3246-491c-88b4-803a33f58a8b" providerId="ADAL" clId="{52759414-209D-EB4C-BE6D-370A41BD80EE}" dt="2021-06-22T18:10:22.579" v="46"/>
        <pc:sldMkLst>
          <pc:docMk/>
          <pc:sldMk cId="3201234301" sldId="267"/>
        </pc:sldMkLst>
        <pc:spChg chg="mod">
          <ac:chgData name="Jen Wilson" userId="000f367a-3246-491c-88b4-803a33f58a8b" providerId="ADAL" clId="{52759414-209D-EB4C-BE6D-370A41BD80EE}" dt="2021-06-22T18:09:55.463" v="41" actId="20577"/>
          <ac:spMkLst>
            <pc:docMk/>
            <pc:sldMk cId="3201234301" sldId="267"/>
            <ac:spMk id="5" creationId="{11F07DAB-A6A6-B444-B853-8E73961437F0}"/>
          </ac:spMkLst>
        </pc:spChg>
        <pc:graphicFrameChg chg="mod">
          <ac:chgData name="Jen Wilson" userId="000f367a-3246-491c-88b4-803a33f58a8b" providerId="ADAL" clId="{52759414-209D-EB4C-BE6D-370A41BD80EE}" dt="2021-06-22T18:10:22.579" v="46"/>
          <ac:graphicFrameMkLst>
            <pc:docMk/>
            <pc:sldMk cId="3201234301" sldId="267"/>
            <ac:graphicFrameMk id="14" creationId="{17643D91-3B23-7A4E-9357-4161BA00193E}"/>
          </ac:graphicFrameMkLst>
        </pc:graphicFrameChg>
      </pc:sldChg>
      <pc:sldChg chg="modSp mod">
        <pc:chgData name="Jen Wilson" userId="000f367a-3246-491c-88b4-803a33f58a8b" providerId="ADAL" clId="{52759414-209D-EB4C-BE6D-370A41BD80EE}" dt="2021-06-22T18:11:38.657" v="59" actId="27918"/>
        <pc:sldMkLst>
          <pc:docMk/>
          <pc:sldMk cId="3813295168" sldId="268"/>
        </pc:sldMkLst>
        <pc:spChg chg="mod">
          <ac:chgData name="Jen Wilson" userId="000f367a-3246-491c-88b4-803a33f58a8b" providerId="ADAL" clId="{52759414-209D-EB4C-BE6D-370A41BD80EE}" dt="2021-06-22T18:11:16.002" v="57" actId="20577"/>
          <ac:spMkLst>
            <pc:docMk/>
            <pc:sldMk cId="3813295168" sldId="268"/>
            <ac:spMk id="5" creationId="{11F07DAB-A6A6-B444-B853-8E73961437F0}"/>
          </ac:spMkLst>
        </pc:spChg>
        <pc:graphicFrameChg chg="mod">
          <ac:chgData name="Jen Wilson" userId="000f367a-3246-491c-88b4-803a33f58a8b" providerId="ADAL" clId="{52759414-209D-EB4C-BE6D-370A41BD80EE}" dt="2021-06-22T18:10:28.653" v="47"/>
          <ac:graphicFrameMkLst>
            <pc:docMk/>
            <pc:sldMk cId="3813295168" sldId="268"/>
            <ac:graphicFrameMk id="14" creationId="{17643D91-3B23-7A4E-9357-4161BA00193E}"/>
          </ac:graphicFrameMkLst>
        </pc:graphicFrameChg>
      </pc:sldChg>
      <pc:sldChg chg="mod">
        <pc:chgData name="Jen Wilson" userId="000f367a-3246-491c-88b4-803a33f58a8b" providerId="ADAL" clId="{52759414-209D-EB4C-BE6D-370A41BD80EE}" dt="2021-06-22T18:12:58.560" v="61" actId="27918"/>
        <pc:sldMkLst>
          <pc:docMk/>
          <pc:sldMk cId="1415035220" sldId="269"/>
        </pc:sldMkLst>
      </pc:sldChg>
      <pc:sldMasterChg chg="modSldLayout">
        <pc:chgData name="Jen Wilson" userId="000f367a-3246-491c-88b4-803a33f58a8b" providerId="ADAL" clId="{52759414-209D-EB4C-BE6D-370A41BD80EE}" dt="2021-06-22T16:23:28.983" v="23" actId="6549"/>
        <pc:sldMasterMkLst>
          <pc:docMk/>
          <pc:sldMasterMk cId="2139821026" sldId="2147483723"/>
        </pc:sldMasterMkLst>
        <pc:sldLayoutChg chg="modSp mod">
          <pc:chgData name="Jen Wilson" userId="000f367a-3246-491c-88b4-803a33f58a8b" providerId="ADAL" clId="{52759414-209D-EB4C-BE6D-370A41BD80EE}" dt="2021-06-22T16:23:28.983" v="23" actId="6549"/>
          <pc:sldLayoutMkLst>
            <pc:docMk/>
            <pc:sldMasterMk cId="2139821026" sldId="2147483723"/>
            <pc:sldLayoutMk cId="3341647022" sldId="2147483741"/>
          </pc:sldLayoutMkLst>
          <pc:spChg chg="mod">
            <ac:chgData name="Jen Wilson" userId="000f367a-3246-491c-88b4-803a33f58a8b" providerId="ADAL" clId="{52759414-209D-EB4C-BE6D-370A41BD80EE}" dt="2021-06-22T16:23:28.983" v="23" actId="6549"/>
            <ac:spMkLst>
              <pc:docMk/>
              <pc:sldMasterMk cId="2139821026" sldId="2147483723"/>
              <pc:sldLayoutMk cId="3341647022" sldId="2147483741"/>
              <ac:spMk id="3" creationId="{CAFE83EE-8A2D-47EA-B075-879B3BCC689B}"/>
            </ac:spMkLst>
          </pc:spChg>
        </pc:sldLayoutChg>
      </pc:sldMasterChg>
    </pc:docChg>
  </pc:docChgLst>
  <pc:docChgLst>
    <pc:chgData name="Paul Frame" userId="ded3f5c5-00e7-408d-9358-fc292cfa5078" providerId="ADAL" clId="{6F0CBB25-44C9-4B13-90F9-35F051D2E88A}"/>
    <pc:docChg chg="modSld">
      <pc:chgData name="Paul Frame" userId="ded3f5c5-00e7-408d-9358-fc292cfa5078" providerId="ADAL" clId="{6F0CBB25-44C9-4B13-90F9-35F051D2E88A}" dt="2021-06-24T16:33:45.262" v="147" actId="27918"/>
      <pc:docMkLst>
        <pc:docMk/>
      </pc:docMkLst>
      <pc:sldChg chg="modSp mod">
        <pc:chgData name="Paul Frame" userId="ded3f5c5-00e7-408d-9358-fc292cfa5078" providerId="ADAL" clId="{6F0CBB25-44C9-4B13-90F9-35F051D2E88A}" dt="2021-06-24T16:02:44.386" v="7" actId="27918"/>
        <pc:sldMkLst>
          <pc:docMk/>
          <pc:sldMk cId="3078302318" sldId="265"/>
        </pc:sldMkLst>
        <pc:spChg chg="mod">
          <ac:chgData name="Paul Frame" userId="ded3f5c5-00e7-408d-9358-fc292cfa5078" providerId="ADAL" clId="{6F0CBB25-44C9-4B13-90F9-35F051D2E88A}" dt="2021-06-24T16:00:49.638" v="2" actId="20577"/>
          <ac:spMkLst>
            <pc:docMk/>
            <pc:sldMk cId="3078302318" sldId="265"/>
            <ac:spMk id="5" creationId="{11F07DAB-A6A6-B444-B853-8E73961437F0}"/>
          </ac:spMkLst>
        </pc:spChg>
      </pc:sldChg>
      <pc:sldChg chg="modSp mod">
        <pc:chgData name="Paul Frame" userId="ded3f5c5-00e7-408d-9358-fc292cfa5078" providerId="ADAL" clId="{6F0CBB25-44C9-4B13-90F9-35F051D2E88A}" dt="2021-06-24T16:09:01.551" v="44" actId="20577"/>
        <pc:sldMkLst>
          <pc:docMk/>
          <pc:sldMk cId="2182961190" sldId="266"/>
        </pc:sldMkLst>
        <pc:spChg chg="mod">
          <ac:chgData name="Paul Frame" userId="ded3f5c5-00e7-408d-9358-fc292cfa5078" providerId="ADAL" clId="{6F0CBB25-44C9-4B13-90F9-35F051D2E88A}" dt="2021-06-24T16:04:34.832" v="18" actId="20577"/>
          <ac:spMkLst>
            <pc:docMk/>
            <pc:sldMk cId="2182961190" sldId="266"/>
            <ac:spMk id="2" creationId="{EA5342E7-B15D-AD46-862F-F2CFDE4CD59B}"/>
          </ac:spMkLst>
        </pc:spChg>
        <pc:spChg chg="mod">
          <ac:chgData name="Paul Frame" userId="ded3f5c5-00e7-408d-9358-fc292cfa5078" providerId="ADAL" clId="{6F0CBB25-44C9-4B13-90F9-35F051D2E88A}" dt="2021-06-24T16:09:01.551" v="44" actId="20577"/>
          <ac:spMkLst>
            <pc:docMk/>
            <pc:sldMk cId="2182961190" sldId="266"/>
            <ac:spMk id="5" creationId="{11F07DAB-A6A6-B444-B853-8E73961437F0}"/>
          </ac:spMkLst>
        </pc:spChg>
      </pc:sldChg>
      <pc:sldChg chg="modSp mod">
        <pc:chgData name="Paul Frame" userId="ded3f5c5-00e7-408d-9358-fc292cfa5078" providerId="ADAL" clId="{6F0CBB25-44C9-4B13-90F9-35F051D2E88A}" dt="2021-06-24T16:21:03.112" v="76" actId="20577"/>
        <pc:sldMkLst>
          <pc:docMk/>
          <pc:sldMk cId="3201234301" sldId="267"/>
        </pc:sldMkLst>
        <pc:spChg chg="mod">
          <ac:chgData name="Paul Frame" userId="ded3f5c5-00e7-408d-9358-fc292cfa5078" providerId="ADAL" clId="{6F0CBB25-44C9-4B13-90F9-35F051D2E88A}" dt="2021-06-24T16:21:03.112" v="76" actId="20577"/>
          <ac:spMkLst>
            <pc:docMk/>
            <pc:sldMk cId="3201234301" sldId="267"/>
            <ac:spMk id="5" creationId="{11F07DAB-A6A6-B444-B853-8E73961437F0}"/>
          </ac:spMkLst>
        </pc:spChg>
      </pc:sldChg>
      <pc:sldChg chg="modSp mod">
        <pc:chgData name="Paul Frame" userId="ded3f5c5-00e7-408d-9358-fc292cfa5078" providerId="ADAL" clId="{6F0CBB25-44C9-4B13-90F9-35F051D2E88A}" dt="2021-06-24T16:33:45.262" v="147" actId="27918"/>
        <pc:sldMkLst>
          <pc:docMk/>
          <pc:sldMk cId="3813295168" sldId="268"/>
        </pc:sldMkLst>
        <pc:spChg chg="mod">
          <ac:chgData name="Paul Frame" userId="ded3f5c5-00e7-408d-9358-fc292cfa5078" providerId="ADAL" clId="{6F0CBB25-44C9-4B13-90F9-35F051D2E88A}" dt="2021-06-24T16:24:14.828" v="77" actId="20577"/>
          <ac:spMkLst>
            <pc:docMk/>
            <pc:sldMk cId="3813295168" sldId="268"/>
            <ac:spMk id="2" creationId="{EA5342E7-B15D-AD46-862F-F2CFDE4CD59B}"/>
          </ac:spMkLst>
        </pc:spChg>
        <pc:spChg chg="mod">
          <ac:chgData name="Paul Frame" userId="ded3f5c5-00e7-408d-9358-fc292cfa5078" providerId="ADAL" clId="{6F0CBB25-44C9-4B13-90F9-35F051D2E88A}" dt="2021-06-24T16:27:09.314" v="109" actId="20577"/>
          <ac:spMkLst>
            <pc:docMk/>
            <pc:sldMk cId="3813295168" sldId="268"/>
            <ac:spMk id="5" creationId="{11F07DAB-A6A6-B444-B853-8E73961437F0}"/>
          </ac:spMkLst>
        </pc:spChg>
      </pc:sldChg>
      <pc:sldChg chg="modSp mod">
        <pc:chgData name="Paul Frame" userId="ded3f5c5-00e7-408d-9358-fc292cfa5078" providerId="ADAL" clId="{6F0CBB25-44C9-4B13-90F9-35F051D2E88A}" dt="2021-06-24T16:33:10.443" v="144" actId="27918"/>
        <pc:sldMkLst>
          <pc:docMk/>
          <pc:sldMk cId="1415035220" sldId="269"/>
        </pc:sldMkLst>
        <pc:spChg chg="mod">
          <ac:chgData name="Paul Frame" userId="ded3f5c5-00e7-408d-9358-fc292cfa5078" providerId="ADAL" clId="{6F0CBB25-44C9-4B13-90F9-35F051D2E88A}" dt="2021-06-24T16:28:48.859" v="110" actId="20577"/>
          <ac:spMkLst>
            <pc:docMk/>
            <pc:sldMk cId="1415035220" sldId="269"/>
            <ac:spMk id="2" creationId="{EA5342E7-B15D-AD46-862F-F2CFDE4CD59B}"/>
          </ac:spMkLst>
        </pc:spChg>
        <pc:spChg chg="mod">
          <ac:chgData name="Paul Frame" userId="ded3f5c5-00e7-408d-9358-fc292cfa5078" providerId="ADAL" clId="{6F0CBB25-44C9-4B13-90F9-35F051D2E88A}" dt="2021-06-24T16:30:21.744" v="141" actId="20577"/>
          <ac:spMkLst>
            <pc:docMk/>
            <pc:sldMk cId="1415035220" sldId="269"/>
            <ac:spMk id="5" creationId="{11F07DAB-A6A6-B444-B853-8E73961437F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FED-B143-83EF-59FC258030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3</c:v>
                </c:pt>
                <c:pt idx="1">
                  <c:v>4.5999999999999996</c:v>
                </c:pt>
                <c:pt idx="2">
                  <c:v>5</c:v>
                </c:pt>
                <c:pt idx="3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D-B143-83EF-59FC258030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742058576"/>
        <c:axId val="1742015776"/>
      </c:barChart>
      <c:catAx>
        <c:axId val="174205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2015776"/>
        <c:crosses val="autoZero"/>
        <c:auto val="1"/>
        <c:lblAlgn val="ctr"/>
        <c:lblOffset val="100"/>
        <c:noMultiLvlLbl val="0"/>
      </c:catAx>
      <c:valAx>
        <c:axId val="174201577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74205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7A5-FE47-B454-10277E06C2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2.9</c:v>
                </c:pt>
                <c:pt idx="1">
                  <c:v>3.2</c:v>
                </c:pt>
                <c:pt idx="2">
                  <c:v>3.3</c:v>
                </c:pt>
                <c:pt idx="3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D-B143-83EF-59FC258030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742058576"/>
        <c:axId val="1742015776"/>
      </c:barChart>
      <c:catAx>
        <c:axId val="174205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2015776"/>
        <c:crosses val="autoZero"/>
        <c:auto val="1"/>
        <c:lblAlgn val="ctr"/>
        <c:lblOffset val="100"/>
        <c:noMultiLvlLbl val="0"/>
      </c:catAx>
      <c:valAx>
        <c:axId val="17420157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4205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006201126002447E-2"/>
          <c:y val="3.9603960396039604E-2"/>
          <c:w val="0.96882196460232883"/>
          <c:h val="0.88395008125888297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B2B-074B-AE29-D6A28E7723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Sheet1!$B$2:$B$5</c:f>
              <c:numCache>
                <c:formatCode>"$"#,##0.0_);[Red]\("$"#,##0.0\)</c:formatCode>
                <c:ptCount val="4"/>
                <c:pt idx="0">
                  <c:v>15.1</c:v>
                </c:pt>
                <c:pt idx="1">
                  <c:v>22.5</c:v>
                </c:pt>
                <c:pt idx="2">
                  <c:v>27.9</c:v>
                </c:pt>
                <c:pt idx="3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D-B143-83EF-59FC25803050}"/>
            </c:ext>
          </c:extLst>
        </c:ser>
        <c:ser>
          <c:idx val="1"/>
          <c:order val="1"/>
          <c:spPr>
            <a:solidFill>
              <a:schemeClr val="accent1">
                <a:alpha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Sheet1!$C$2:$C$5</c:f>
              <c:numCache>
                <c:formatCode>"$"#,##0.0_);[Red]\("$"#,##0.0\)</c:formatCode>
                <c:ptCount val="4"/>
                <c:pt idx="0">
                  <c:v>12.1</c:v>
                </c:pt>
                <c:pt idx="1">
                  <c:v>12.1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2B-074B-AE29-D6A28E772395}"/>
            </c:ext>
          </c:extLst>
        </c:ser>
        <c:ser>
          <c:idx val="2"/>
          <c:order val="2"/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Sheet1!$D$2:$D$5</c:f>
              <c:numCache>
                <c:formatCode>"$"#,##0.0_);[Red]\("$"#,##0.0\)</c:formatCode>
                <c:ptCount val="4"/>
                <c:pt idx="0">
                  <c:v>27.2</c:v>
                </c:pt>
                <c:pt idx="1">
                  <c:v>34.6</c:v>
                </c:pt>
                <c:pt idx="2">
                  <c:v>40</c:v>
                </c:pt>
                <c:pt idx="3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2B-074B-AE29-D6A28E77239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5"/>
        <c:overlap val="100"/>
        <c:axId val="1742058576"/>
        <c:axId val="1742015776"/>
      </c:barChart>
      <c:catAx>
        <c:axId val="174205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2015776"/>
        <c:crosses val="autoZero"/>
        <c:auto val="1"/>
        <c:lblAlgn val="ctr"/>
        <c:lblOffset val="100"/>
        <c:noMultiLvlLbl val="0"/>
      </c:catAx>
      <c:valAx>
        <c:axId val="1742015776"/>
        <c:scaling>
          <c:orientation val="minMax"/>
          <c:max val="60"/>
        </c:scaling>
        <c:delete val="1"/>
        <c:axPos val="l"/>
        <c:numFmt formatCode="&quot;$&quot;#,##0.0_);[Red]\(&quot;$&quot;#,##0.0\)" sourceLinked="1"/>
        <c:majorTickMark val="out"/>
        <c:minorTickMark val="none"/>
        <c:tickLblPos val="nextTo"/>
        <c:crossAx val="174205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006201126002447E-2"/>
          <c:y val="3.9603960396039604E-2"/>
          <c:w val="0.96882196460232883"/>
          <c:h val="0.88395008125888297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A89-0144-BC6F-DE2B3265A6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181</c:v>
                </c:pt>
                <c:pt idx="1">
                  <c:v>270</c:v>
                </c:pt>
                <c:pt idx="2">
                  <c:v>335</c:v>
                </c:pt>
                <c:pt idx="3">
                  <c:v>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D-B143-83EF-59FC25803050}"/>
            </c:ext>
          </c:extLst>
        </c:ser>
        <c:ser>
          <c:idx val="1"/>
          <c:order val="1"/>
          <c:spPr>
            <a:solidFill>
              <a:schemeClr val="accent1">
                <a:alpha val="19793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Sheet1!$C$2:$C$5</c:f>
              <c:numCache>
                <c:formatCode>"$"#,##0</c:formatCode>
                <c:ptCount val="4"/>
                <c:pt idx="0">
                  <c:v>145</c:v>
                </c:pt>
                <c:pt idx="1">
                  <c:v>145</c:v>
                </c:pt>
                <c:pt idx="2">
                  <c:v>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2B-074B-AE29-D6A28E772395}"/>
            </c:ext>
          </c:extLst>
        </c:ser>
        <c:ser>
          <c:idx val="2"/>
          <c:order val="2"/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Sheet1!$D$2:$D$5</c:f>
              <c:numCache>
                <c:formatCode>"$"#,##0</c:formatCode>
                <c:ptCount val="4"/>
                <c:pt idx="0">
                  <c:v>327</c:v>
                </c:pt>
                <c:pt idx="1">
                  <c:v>415</c:v>
                </c:pt>
                <c:pt idx="2">
                  <c:v>480</c:v>
                </c:pt>
                <c:pt idx="3">
                  <c:v>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2B-074B-AE29-D6A28E77239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5"/>
        <c:overlap val="100"/>
        <c:axId val="1742058576"/>
        <c:axId val="1742015776"/>
      </c:barChart>
      <c:catAx>
        <c:axId val="174205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2015776"/>
        <c:crosses val="autoZero"/>
        <c:auto val="1"/>
        <c:lblAlgn val="ctr"/>
        <c:lblOffset val="100"/>
        <c:noMultiLvlLbl val="0"/>
      </c:catAx>
      <c:valAx>
        <c:axId val="1742015776"/>
        <c:scaling>
          <c:orientation val="minMax"/>
          <c:max val="600"/>
          <c:min val="0"/>
        </c:scaling>
        <c:delete val="1"/>
        <c:axPos val="l"/>
        <c:numFmt formatCode="&quot;$&quot;#,##0" sourceLinked="1"/>
        <c:majorTickMark val="out"/>
        <c:minorTickMark val="none"/>
        <c:tickLblPos val="nextTo"/>
        <c:crossAx val="174205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006201126002447E-2"/>
          <c:y val="3.9603960396039604E-2"/>
          <c:w val="0.96882196460232883"/>
          <c:h val="0.88395008125888297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Sheet1!$B$2:$B$5</c:f>
              <c:numCache>
                <c:formatCode>"$"#,##0_);[Red]\("$"#,##0\)</c:formatCode>
                <c:ptCount val="4"/>
                <c:pt idx="0">
                  <c:v>199</c:v>
                </c:pt>
                <c:pt idx="1">
                  <c:v>207</c:v>
                </c:pt>
                <c:pt idx="2">
                  <c:v>217</c:v>
                </c:pt>
                <c:pt idx="3">
                  <c:v>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D-B143-83EF-59FC25803050}"/>
            </c:ext>
          </c:extLst>
        </c:ser>
        <c:ser>
          <c:idx val="1"/>
          <c:order val="1"/>
          <c:spPr>
            <a:solidFill>
              <a:schemeClr val="accent1">
                <a:alpha val="19793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Sheet1!$C$2:$C$5</c:f>
              <c:numCache>
                <c:formatCode>"$"#,##0_);[Red]\("$"#,##0\)</c:formatCode>
                <c:ptCount val="4"/>
                <c:pt idx="0">
                  <c:v>145</c:v>
                </c:pt>
                <c:pt idx="1">
                  <c:v>145</c:v>
                </c:pt>
                <c:pt idx="2">
                  <c:v>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2B-074B-AE29-D6A28E772395}"/>
            </c:ext>
          </c:extLst>
        </c:ser>
        <c:ser>
          <c:idx val="2"/>
          <c:order val="2"/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Medicaid expansion</c:v>
                </c:pt>
              </c:strCache>
            </c:strRef>
          </c:cat>
          <c:val>
            <c:numRef>
              <c:f>Sheet1!$D$2:$D$5</c:f>
              <c:numCache>
                <c:formatCode>"$"#,##0</c:formatCode>
                <c:ptCount val="4"/>
                <c:pt idx="0">
                  <c:v>344</c:v>
                </c:pt>
                <c:pt idx="1">
                  <c:v>352</c:v>
                </c:pt>
                <c:pt idx="2">
                  <c:v>362</c:v>
                </c:pt>
                <c:pt idx="3">
                  <c:v>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2B-074B-AE29-D6A28E77239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5"/>
        <c:overlap val="100"/>
        <c:axId val="1742058576"/>
        <c:axId val="1742015776"/>
      </c:barChart>
      <c:catAx>
        <c:axId val="174205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2015776"/>
        <c:crosses val="autoZero"/>
        <c:auto val="1"/>
        <c:lblAlgn val="ctr"/>
        <c:lblOffset val="100"/>
        <c:noMultiLvlLbl val="0"/>
      </c:catAx>
      <c:valAx>
        <c:axId val="1742015776"/>
        <c:scaling>
          <c:orientation val="minMax"/>
          <c:max val="600"/>
          <c:min val="0"/>
        </c:scaling>
        <c:delete val="1"/>
        <c:axPos val="l"/>
        <c:numFmt formatCode="&quot;$&quot;#,##0_);[Red]\(&quot;$&quot;#,##0\)" sourceLinked="1"/>
        <c:majorTickMark val="out"/>
        <c:minorTickMark val="none"/>
        <c:tickLblPos val="nextTo"/>
        <c:crossAx val="174205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6/24/2021</a:t>
            </a:fld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8DA815D-459C-40E3-A6F4-829FF8E4CB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FE83EE-8A2D-47EA-B075-879B3BCC689B}"/>
              </a:ext>
            </a:extLst>
          </p:cNvPr>
          <p:cNvSpPr txBox="1"/>
          <p:nvPr userDrawn="1"/>
        </p:nvSpPr>
        <p:spPr>
          <a:xfrm>
            <a:off x="71499" y="6394513"/>
            <a:ext cx="7370701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John 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Holahan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Filling the Gap in States That Have Not Expanded Medicaid Eligibility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June 2021).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F54360C-39C3-409F-8A86-E54BE77220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hart Placeholder 5">
            <a:extLst>
              <a:ext uri="{FF2B5EF4-FFF2-40B4-BE49-F238E27FC236}">
                <a16:creationId xmlns:a16="http://schemas.microsoft.com/office/drawing/2014/main" id="{938BFEDF-4ACB-482D-A439-8CD5AE9DFBBA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438" y="1016733"/>
            <a:ext cx="8961120" cy="4167916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</a:lstStyle>
          <a:p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F24E9C0-88D3-4019-8100-4C43D26B82A5}"/>
              </a:ext>
            </a:extLst>
          </p:cNvPr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F7BDA8A-A971-43BC-ACB9-A0C9770C8C7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2E18BDC-6FEC-4CE5-B5B5-B5E7BBFC47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342E7-B15D-AD46-862F-F2CFDE4CD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Autofit/>
          </a:bodyPr>
          <a:lstStyle/>
          <a:p>
            <a:r>
              <a:rPr lang="en-US" dirty="0"/>
              <a:t>Increases in Coverage in Total Population (in millions), 2022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17643D91-3B23-7A4E-9357-4161BA0019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148140549"/>
              </p:ext>
            </p:extLst>
          </p:nvPr>
        </p:nvGraphicFramePr>
        <p:xfrm>
          <a:off x="71438" y="1016000"/>
          <a:ext cx="8961437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8156E-1F39-4C4A-8F21-3BCB96B60C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F07DAB-A6A6-B444-B853-8E73961437F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Increases are from pre-ARPA policy and are presented for 12 states that have not expanded Medicaid: Alabama, Florida, Georgia, Kansas, Mississippi, North Carolina, South Carolina, South Dakota, Tennessee, Texas, Wisconsin, and Wyoming.</a:t>
            </a:r>
          </a:p>
          <a:p>
            <a:r>
              <a:rPr lang="en-US" dirty="0"/>
              <a:t>Data: Urban Institute's Health Insurance Policy Simulation Model (HIPSM), 2021.</a:t>
            </a:r>
          </a:p>
        </p:txBody>
      </p:sp>
    </p:spTree>
    <p:extLst>
      <p:ext uri="{BB962C8B-B14F-4D97-AF65-F5344CB8AC3E}">
        <p14:creationId xmlns:p14="http://schemas.microsoft.com/office/powerpoint/2010/main" val="3078302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342E7-B15D-AD46-862F-F2CFDE4CD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Autofit/>
          </a:bodyPr>
          <a:lstStyle/>
          <a:p>
            <a:r>
              <a:rPr lang="en-US" dirty="0"/>
              <a:t>Increases in Coverage of Those Below 138 Percent of FPL (in millions)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17643D91-3B23-7A4E-9357-4161BA0019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62062235"/>
              </p:ext>
            </p:extLst>
          </p:nvPr>
        </p:nvGraphicFramePr>
        <p:xfrm>
          <a:off x="71438" y="1016000"/>
          <a:ext cx="8961437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8156E-1F39-4C4A-8F21-3BCB96B60C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F07DAB-A6A6-B444-B853-8E73961437F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level. Increases are from pre-ARPA policy and are presented for 12 states that have not expanded Medicaid: Alabama, Florida, Georgia, Kansas, Mississippi, North Carolina, South Carolina, South Dakota, Tennessee, Texas, Wisconsin, and Wyoming.</a:t>
            </a:r>
          </a:p>
          <a:p>
            <a:r>
              <a:rPr lang="en-US" dirty="0"/>
              <a:t>Data: Urban Institute's Health Insurance Policy Simulation Model (HIPSM), 2021.</a:t>
            </a:r>
          </a:p>
        </p:txBody>
      </p:sp>
    </p:spTree>
    <p:extLst>
      <p:ext uri="{BB962C8B-B14F-4D97-AF65-F5344CB8AC3E}">
        <p14:creationId xmlns:p14="http://schemas.microsoft.com/office/powerpoint/2010/main" val="2182961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342E7-B15D-AD46-862F-F2CFDE4CD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Increases in Federal Spending for the Nonelderly from Coverage Expansion </a:t>
            </a:r>
            <a:br>
              <a:rPr lang="en-US" dirty="0"/>
            </a:br>
            <a:r>
              <a:rPr lang="en-US" dirty="0"/>
              <a:t>(billions of dollars), 2022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17643D91-3B23-7A4E-9357-4161BA0019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311859754"/>
              </p:ext>
            </p:extLst>
          </p:nvPr>
        </p:nvGraphicFramePr>
        <p:xfrm>
          <a:off x="71438" y="1016000"/>
          <a:ext cx="8961437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8156E-1F39-4C4A-8F21-3BCB96B60C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F07DAB-A6A6-B444-B853-8E73961437F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The lower bar segment is the cost of expanding coverage in </a:t>
            </a:r>
            <a:r>
              <a:rPr lang="en-US" dirty="0" err="1"/>
              <a:t>nonexpansion</a:t>
            </a:r>
            <a:r>
              <a:rPr lang="en-US" dirty="0"/>
              <a:t> states; the upper bar segment is the cost of increasing the federal matching rate in the expansion states. Increases are from pre-ARPA policy and are presented for 12 states that have not expanded Medicaid: Alabama, Florida, Georgia, Kansas, Mississippi, North Carolina, South Carolina, South Dakota, Tennessee, Texas, Wisconsin, and Wyoming.</a:t>
            </a:r>
          </a:p>
          <a:p>
            <a:r>
              <a:rPr lang="en-US" dirty="0"/>
              <a:t>Data: Urban Institute's Health Insurance Policy Simulation Model (HIPSM), 2021.</a:t>
            </a:r>
          </a:p>
        </p:txBody>
      </p:sp>
    </p:spTree>
    <p:extLst>
      <p:ext uri="{BB962C8B-B14F-4D97-AF65-F5344CB8AC3E}">
        <p14:creationId xmlns:p14="http://schemas.microsoft.com/office/powerpoint/2010/main" val="3201234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342E7-B15D-AD46-862F-F2CFDE4CD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Increases in Federal Spending for the Nonelderly from Coverage Expansion </a:t>
            </a:r>
            <a:br>
              <a:rPr lang="en-US" dirty="0"/>
            </a:br>
            <a:r>
              <a:rPr lang="en-US" dirty="0"/>
              <a:t>(billions of dollars), 2022–2031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17643D91-3B23-7A4E-9357-4161BA0019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019810101"/>
              </p:ext>
            </p:extLst>
          </p:nvPr>
        </p:nvGraphicFramePr>
        <p:xfrm>
          <a:off x="71438" y="1016000"/>
          <a:ext cx="8961437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8156E-1F39-4C4A-8F21-3BCB96B60C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F07DAB-A6A6-B444-B853-8E73961437F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The lower bar segment is the cost of expanding coverage in </a:t>
            </a:r>
            <a:r>
              <a:rPr lang="en-US" dirty="0" err="1"/>
              <a:t>nonexpansion</a:t>
            </a:r>
            <a:r>
              <a:rPr lang="en-US" dirty="0"/>
              <a:t> states; the upper bar segment is the cost of increasing the federal matching rate in the expansion states. Increases are from pre-ARPA policy and are presented for 12 states that have not expanded Medicaid: Alabama, Florida, Georgia, Kansas, Mississippi, North Carolina, South Carolina, South Dakota, Tennessee, Texas, Wisconsin, and Wyoming.</a:t>
            </a:r>
          </a:p>
          <a:p>
            <a:r>
              <a:rPr lang="en-US" dirty="0"/>
              <a:t>Data: Urban Institute's Health Insurance Policy Simulation Model (HIPSM), 2021.</a:t>
            </a:r>
          </a:p>
        </p:txBody>
      </p:sp>
    </p:spTree>
    <p:extLst>
      <p:ext uri="{BB962C8B-B14F-4D97-AF65-F5344CB8AC3E}">
        <p14:creationId xmlns:p14="http://schemas.microsoft.com/office/powerpoint/2010/main" val="381329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342E7-B15D-AD46-862F-F2CFDE4CD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The Marginal Cost to the Federal Government of Filling the Gap (billions of dollars), 2022–2031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17643D91-3B23-7A4E-9357-4161BA0019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825288466"/>
              </p:ext>
            </p:extLst>
          </p:nvPr>
        </p:nvGraphicFramePr>
        <p:xfrm>
          <a:off x="71438" y="1016000"/>
          <a:ext cx="8961437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8156E-1F39-4C4A-8F21-3BCB96B60C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F07DAB-A6A6-B444-B853-8E73961437F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The marginal cost is the increase in federal costs from pre-ARPA policy for people in the Medicaid gap. The lower bar segment in bold is the cost of expanding coverage in </a:t>
            </a:r>
            <a:r>
              <a:rPr lang="en-US" dirty="0" err="1"/>
              <a:t>nonexpansion</a:t>
            </a:r>
            <a:r>
              <a:rPr lang="en-US" dirty="0"/>
              <a:t> states; the upper bar segment is the cost of increasing the federal matching rate in the expansion states. </a:t>
            </a:r>
            <a:r>
              <a:rPr lang="en-US" dirty="0" err="1"/>
              <a:t>Nonexpansion</a:t>
            </a:r>
            <a:r>
              <a:rPr lang="en-US" dirty="0"/>
              <a:t> states include 12 states that have not expanded Medicaid: Alabama, Florida, Georgia, Kansas, Mississippi, North Carolina, South Carolina, South Dakota, Tennessee, Texas, Wisconsin, and Wyoming.</a:t>
            </a:r>
          </a:p>
          <a:p>
            <a:r>
              <a:rPr lang="en-US" dirty="0"/>
              <a:t>Source: Urban Institute's Health Insurance Policy Simulation Model (HIPSM), 2021.</a:t>
            </a:r>
          </a:p>
        </p:txBody>
      </p:sp>
    </p:spTree>
    <p:extLst>
      <p:ext uri="{BB962C8B-B14F-4D97-AF65-F5344CB8AC3E}">
        <p14:creationId xmlns:p14="http://schemas.microsoft.com/office/powerpoint/2010/main" val="1415035220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9C3363-CB9E-4E74-88AA-AE2ED8626C58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0C63E5E-AEFA-4345-A4E4-D8690CC9E0A0}">
  <ds:schemaRefs>
    <ds:schemaRef ds:uri="http://purl.org/dc/elements/1.1/"/>
    <ds:schemaRef ds:uri="fd0705cf-2316-48c0-96f8-e5d689de0d99"/>
    <ds:schemaRef ds:uri="http://purl.org/dc/terms/"/>
    <ds:schemaRef ds:uri="29e91428-62e1-404e-8dba-d479e0ef01ba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508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Georgia</vt:lpstr>
      <vt:lpstr>Suisse Int'l</vt:lpstr>
      <vt:lpstr>Suisse Int'l Bold</vt:lpstr>
      <vt:lpstr>CMWF_2021</vt:lpstr>
      <vt:lpstr>Increases in Coverage in Total Population (in millions), 2022</vt:lpstr>
      <vt:lpstr>Increases in Coverage of Those Below 138 Percent of FPL (in millions)</vt:lpstr>
      <vt:lpstr>Increases in Federal Spending for the Nonelderly from Coverage Expansion  (billions of dollars), 2022</vt:lpstr>
      <vt:lpstr>Increases in Federal Spending for the Nonelderly from Coverage Expansion  (billions of dollars), 2022–2031</vt:lpstr>
      <vt:lpstr>The Marginal Cost to the Federal Government of Filling the Gap (billions of dollars), 2022–2031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4</cp:revision>
  <cp:lastPrinted>2018-07-11T13:51:43Z</cp:lastPrinted>
  <dcterms:created xsi:type="dcterms:W3CDTF">2014-10-08T23:03:32Z</dcterms:created>
  <dcterms:modified xsi:type="dcterms:W3CDTF">2021-06-24T16:33:50Z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