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4"/>
    <p:sldMasterId id="2147483810" r:id="rId5"/>
  </p:sldMasterIdLst>
  <p:notesMasterIdLst>
    <p:notesMasterId r:id="rId15"/>
  </p:notesMasterIdLst>
  <p:handoutMasterIdLst>
    <p:handoutMasterId r:id="rId16"/>
  </p:handoutMasterIdLst>
  <p:sldIdLst>
    <p:sldId id="256" r:id="rId6"/>
    <p:sldId id="264" r:id="rId7"/>
    <p:sldId id="265" r:id="rId8"/>
    <p:sldId id="258" r:id="rId9"/>
    <p:sldId id="288" r:id="rId10"/>
    <p:sldId id="290" r:id="rId11"/>
    <p:sldId id="293" r:id="rId12"/>
    <p:sldId id="294" r:id="rId13"/>
    <p:sldId id="295" r:id="rId14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Arnav Shah" initials="AS" lastIdx="20" clrIdx="6">
    <p:extLst>
      <p:ext uri="{19B8F6BF-5375-455C-9EA6-DF929625EA0E}">
        <p15:presenceInfo xmlns:p15="http://schemas.microsoft.com/office/powerpoint/2012/main" userId="S::AS@cmwf.org::5ebc33c2-31f8-4d34-9c84-ecd25ff70f5f" providerId="AD"/>
      </p:ext>
    </p:extLst>
  </p:cmAuthor>
  <p:cmAuthor id="1" name="Purnendu Biswas" initials="PB" lastIdx="1" clrIdx="0"/>
  <p:cmAuthor id="8" name="Laurie Zephyrin" initials="LZ" lastIdx="9" clrIdx="7">
    <p:extLst>
      <p:ext uri="{19B8F6BF-5375-455C-9EA6-DF929625EA0E}">
        <p15:presenceInfo xmlns:p15="http://schemas.microsoft.com/office/powerpoint/2012/main" userId="S::lz@cmwf.org::890bf38d-bfcf-42e9-b736-1d540489d1c0" providerId="AD"/>
      </p:ext>
    </p:extLst>
  </p:cmAuthor>
  <p:cmAuthor id="2" name="Don Moulds" initials="DM" lastIdx="4" clrIdx="1"/>
  <p:cmAuthor id="9" name="Eric Schneider" initials="ES" lastIdx="6" clrIdx="8">
    <p:extLst>
      <p:ext uri="{19B8F6BF-5375-455C-9EA6-DF929625EA0E}">
        <p15:presenceInfo xmlns:p15="http://schemas.microsoft.com/office/powerpoint/2012/main" userId="S::es@cmwf.org::80a201c7-57ed-49ad-9c81-ba1f2403851f" providerId="AD"/>
      </p:ext>
    </p:extLst>
  </p:cmAuthor>
  <p:cmAuthor id="3" name="Shanoor Seervai" initials="SS" lastIdx="2" clrIdx="2"/>
  <p:cmAuthor id="4" name="Jen Wilson" initials="JW" lastIdx="1" clrIdx="3"/>
  <p:cmAuthor id="5" name="Jen Wilson" initials="JW [2]" lastIdx="1" clrIdx="4"/>
  <p:cmAuthor id="6" name="Michelle M. Doty" initials="MMD" lastIdx="1" clrIdx="5">
    <p:extLst>
      <p:ext uri="{19B8F6BF-5375-455C-9EA6-DF929625EA0E}">
        <p15:presenceInfo xmlns:p15="http://schemas.microsoft.com/office/powerpoint/2012/main" userId="S::MMD@CMWF.org::52ae03e3-3a92-4d81-b138-f181708e736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8D99"/>
    <a:srgbClr val="F49149"/>
    <a:srgbClr val="C9DEE3"/>
    <a:srgbClr val="5F5A9D"/>
    <a:srgbClr val="E0E0E0"/>
    <a:srgbClr val="4ABDBC"/>
    <a:srgbClr val="8ADAD2"/>
    <a:srgbClr val="9FE1DB"/>
    <a:srgbClr val="B6E8E3"/>
    <a:srgbClr val="CDEF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CBAA68-0D9F-4B2C-A073-78A531713B3A}" v="7" dt="2021-06-17T14:03:50.2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50"/>
    <p:restoredTop sz="96353" autoAdjust="0"/>
  </p:normalViewPr>
  <p:slideViewPr>
    <p:cSldViewPr snapToGrid="0">
      <p:cViewPr varScale="1">
        <p:scale>
          <a:sx n="114" d="100"/>
          <a:sy n="114" d="100"/>
        </p:scale>
        <p:origin x="1476" y="96"/>
      </p:cViewPr>
      <p:guideLst>
        <p:guide orient="horz" pos="1570"/>
        <p:guide pos="2988"/>
        <p:guide orient="horz" pos="1094"/>
        <p:guide pos="249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1CCBAA68-0D9F-4B2C-A073-78A531713B3A}"/>
    <pc:docChg chg="custSel addSld modSld sldOrd">
      <pc:chgData name="Paul Frame" userId="ded3f5c5-00e7-408d-9358-fc292cfa5078" providerId="ADAL" clId="{1CCBAA68-0D9F-4B2C-A073-78A531713B3A}" dt="2021-06-17T19:39:20.275" v="396" actId="20577"/>
      <pc:docMkLst>
        <pc:docMk/>
      </pc:docMkLst>
      <pc:sldChg chg="modSp mod">
        <pc:chgData name="Paul Frame" userId="ded3f5c5-00e7-408d-9358-fc292cfa5078" providerId="ADAL" clId="{1CCBAA68-0D9F-4B2C-A073-78A531713B3A}" dt="2021-06-17T19:39:20.275" v="396" actId="20577"/>
        <pc:sldMkLst>
          <pc:docMk/>
          <pc:sldMk cId="1600347374" sldId="256"/>
        </pc:sldMkLst>
        <pc:spChg chg="mod">
          <ac:chgData name="Paul Frame" userId="ded3f5c5-00e7-408d-9358-fc292cfa5078" providerId="ADAL" clId="{1CCBAA68-0D9F-4B2C-A073-78A531713B3A}" dt="2021-06-17T19:39:20.275" v="396" actId="20577"/>
          <ac:spMkLst>
            <pc:docMk/>
            <pc:sldMk cId="1600347374" sldId="256"/>
            <ac:spMk id="13" creationId="{5D92FBE2-FC52-4D49-8122-0879BABFC428}"/>
          </ac:spMkLst>
        </pc:spChg>
      </pc:sldChg>
      <pc:sldChg chg="modSp mod">
        <pc:chgData name="Paul Frame" userId="ded3f5c5-00e7-408d-9358-fc292cfa5078" providerId="ADAL" clId="{1CCBAA68-0D9F-4B2C-A073-78A531713B3A}" dt="2021-06-17T13:59:27.813" v="344" actId="1076"/>
        <pc:sldMkLst>
          <pc:docMk/>
          <pc:sldMk cId="1485639613" sldId="258"/>
        </pc:sldMkLst>
        <pc:spChg chg="mod">
          <ac:chgData name="Paul Frame" userId="ded3f5c5-00e7-408d-9358-fc292cfa5078" providerId="ADAL" clId="{1CCBAA68-0D9F-4B2C-A073-78A531713B3A}" dt="2021-06-17T13:59:27.813" v="344" actId="1076"/>
          <ac:spMkLst>
            <pc:docMk/>
            <pc:sldMk cId="1485639613" sldId="258"/>
            <ac:spMk id="9" creationId="{A0F2C65C-EA3E-9742-966C-3FF7B612CE25}"/>
          </ac:spMkLst>
        </pc:spChg>
      </pc:sldChg>
      <pc:sldChg chg="modSp mod">
        <pc:chgData name="Paul Frame" userId="ded3f5c5-00e7-408d-9358-fc292cfa5078" providerId="ADAL" clId="{1CCBAA68-0D9F-4B2C-A073-78A531713B3A}" dt="2021-06-17T13:59:40.742" v="345" actId="1076"/>
        <pc:sldMkLst>
          <pc:docMk/>
          <pc:sldMk cId="1573342544" sldId="293"/>
        </pc:sldMkLst>
        <pc:spChg chg="mod">
          <ac:chgData name="Paul Frame" userId="ded3f5c5-00e7-408d-9358-fc292cfa5078" providerId="ADAL" clId="{1CCBAA68-0D9F-4B2C-A073-78A531713B3A}" dt="2021-06-17T13:59:40.742" v="345" actId="1076"/>
          <ac:spMkLst>
            <pc:docMk/>
            <pc:sldMk cId="1573342544" sldId="293"/>
            <ac:spMk id="6" creationId="{EFB22BE5-8CDD-034F-8758-A8F9004AD08B}"/>
          </ac:spMkLst>
        </pc:spChg>
      </pc:sldChg>
      <pc:sldChg chg="modSp add mod ord">
        <pc:chgData name="Paul Frame" userId="ded3f5c5-00e7-408d-9358-fc292cfa5078" providerId="ADAL" clId="{1CCBAA68-0D9F-4B2C-A073-78A531713B3A}" dt="2021-06-17T19:30:37.671" v="395" actId="27918"/>
        <pc:sldMkLst>
          <pc:docMk/>
          <pc:sldMk cId="1416860705" sldId="294"/>
        </pc:sldMkLst>
        <pc:spChg chg="mod">
          <ac:chgData name="Paul Frame" userId="ded3f5c5-00e7-408d-9358-fc292cfa5078" providerId="ADAL" clId="{1CCBAA68-0D9F-4B2C-A073-78A531713B3A}" dt="2021-06-17T13:42:04.377" v="3" actId="20577"/>
          <ac:spMkLst>
            <pc:docMk/>
            <pc:sldMk cId="1416860705" sldId="294"/>
            <ac:spMk id="3" creationId="{0B3C32DF-358B-497B-A579-9F9D780B4443}"/>
          </ac:spMkLst>
        </pc:spChg>
        <pc:spChg chg="mod">
          <ac:chgData name="Paul Frame" userId="ded3f5c5-00e7-408d-9358-fc292cfa5078" providerId="ADAL" clId="{1CCBAA68-0D9F-4B2C-A073-78A531713B3A}" dt="2021-06-17T13:48:42.918" v="121" actId="20577"/>
          <ac:spMkLst>
            <pc:docMk/>
            <pc:sldMk cId="1416860705" sldId="294"/>
            <ac:spMk id="6" creationId="{5C8632A9-263C-44AF-A3A0-87B0D3A47419}"/>
          </ac:spMkLst>
        </pc:spChg>
        <pc:spChg chg="mod">
          <ac:chgData name="Paul Frame" userId="ded3f5c5-00e7-408d-9358-fc292cfa5078" providerId="ADAL" clId="{1CCBAA68-0D9F-4B2C-A073-78A531713B3A}" dt="2021-06-17T13:43:53.865" v="99" actId="20577"/>
          <ac:spMkLst>
            <pc:docMk/>
            <pc:sldMk cId="1416860705" sldId="294"/>
            <ac:spMk id="7" creationId="{B10AEC08-8D1F-4D44-8B84-A53B85F8A6E4}"/>
          </ac:spMkLst>
        </pc:spChg>
        <pc:graphicFrameChg chg="mod">
          <ac:chgData name="Paul Frame" userId="ded3f5c5-00e7-408d-9358-fc292cfa5078" providerId="ADAL" clId="{1CCBAA68-0D9F-4B2C-A073-78A531713B3A}" dt="2021-06-17T13:48:14.107" v="115"/>
          <ac:graphicFrameMkLst>
            <pc:docMk/>
            <pc:sldMk cId="1416860705" sldId="294"/>
            <ac:graphicFrameMk id="12" creationId="{A0CBE37B-4761-416F-B0B9-50217B7BF9DC}"/>
          </ac:graphicFrameMkLst>
        </pc:graphicFrameChg>
      </pc:sldChg>
      <pc:sldChg chg="modSp add mod">
        <pc:chgData name="Paul Frame" userId="ded3f5c5-00e7-408d-9358-fc292cfa5078" providerId="ADAL" clId="{1CCBAA68-0D9F-4B2C-A073-78A531713B3A}" dt="2021-06-17T19:22:03.743" v="393" actId="27918"/>
        <pc:sldMkLst>
          <pc:docMk/>
          <pc:sldMk cId="852350054" sldId="295"/>
        </pc:sldMkLst>
        <pc:spChg chg="mod">
          <ac:chgData name="Paul Frame" userId="ded3f5c5-00e7-408d-9358-fc292cfa5078" providerId="ADAL" clId="{1CCBAA68-0D9F-4B2C-A073-78A531713B3A}" dt="2021-06-17T13:55:19.390" v="135" actId="20577"/>
          <ac:spMkLst>
            <pc:docMk/>
            <pc:sldMk cId="852350054" sldId="295"/>
            <ac:spMk id="3" creationId="{0B3C32DF-358B-497B-A579-9F9D780B4443}"/>
          </ac:spMkLst>
        </pc:spChg>
        <pc:spChg chg="mod">
          <ac:chgData name="Paul Frame" userId="ded3f5c5-00e7-408d-9358-fc292cfa5078" providerId="ADAL" clId="{1CCBAA68-0D9F-4B2C-A073-78A531713B3A}" dt="2021-06-17T14:11:24.876" v="380" actId="6549"/>
          <ac:spMkLst>
            <pc:docMk/>
            <pc:sldMk cId="852350054" sldId="295"/>
            <ac:spMk id="6" creationId="{5C8632A9-263C-44AF-A3A0-87B0D3A47419}"/>
          </ac:spMkLst>
        </pc:spChg>
        <pc:spChg chg="mod">
          <ac:chgData name="Paul Frame" userId="ded3f5c5-00e7-408d-9358-fc292cfa5078" providerId="ADAL" clId="{1CCBAA68-0D9F-4B2C-A073-78A531713B3A}" dt="2021-06-17T17:38:05.634" v="391" actId="20577"/>
          <ac:spMkLst>
            <pc:docMk/>
            <pc:sldMk cId="852350054" sldId="295"/>
            <ac:spMk id="7" creationId="{B10AEC08-8D1F-4D44-8B84-A53B85F8A6E4}"/>
          </ac:spMkLst>
        </pc:spChg>
        <pc:graphicFrameChg chg="mod">
          <ac:chgData name="Paul Frame" userId="ded3f5c5-00e7-408d-9358-fc292cfa5078" providerId="ADAL" clId="{1CCBAA68-0D9F-4B2C-A073-78A531713B3A}" dt="2021-06-17T14:03:50.201" v="362"/>
          <ac:graphicFrameMkLst>
            <pc:docMk/>
            <pc:sldMk cId="852350054" sldId="295"/>
            <ac:graphicFrameMk id="12" creationId="{A0CBE37B-4761-416F-B0B9-50217B7BF9DC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924983694984651E-2"/>
          <c:y val="0.20078345786787008"/>
          <c:w val="0.92343399295604778"/>
          <c:h val="0.635877043722719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unvaccinated (n=3541)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My doctor's office</c:v>
                </c:pt>
                <c:pt idx="1">
                  <c:v>Retail pharmacy 
or drug store 
(like Walgreens or 
CVS store)</c:v>
                </c:pt>
                <c:pt idx="2">
                  <c:v>Clinic set up by my city, town, or county health department</c:v>
                </c:pt>
                <c:pt idx="3">
                  <c:v>Large public vaccination site in my community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0.5290395</c:v>
                </c:pt>
                <c:pt idx="1">
                  <c:v>0.16862569999999999</c:v>
                </c:pt>
                <c:pt idx="2">
                  <c:v>0.127746</c:v>
                </c:pt>
                <c:pt idx="3">
                  <c:v>0.100775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72-4932-9869-0F966F916E0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60416216"/>
        <c:axId val="560417856"/>
      </c:barChart>
      <c:catAx>
        <c:axId val="560416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0417856"/>
        <c:crosses val="autoZero"/>
        <c:auto val="1"/>
        <c:lblAlgn val="ctr"/>
        <c:lblOffset val="100"/>
        <c:noMultiLvlLbl val="0"/>
      </c:catAx>
      <c:valAx>
        <c:axId val="560417856"/>
        <c:scaling>
          <c:orientation val="minMax"/>
          <c:min val="0"/>
        </c:scaling>
        <c:delete val="1"/>
        <c:axPos val="l"/>
        <c:numFmt formatCode="0%" sourceLinked="1"/>
        <c:majorTickMark val="none"/>
        <c:minorTickMark val="none"/>
        <c:tickLblPos val="nextTo"/>
        <c:crossAx val="560416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265058944048232E-2"/>
          <c:y val="0.10514611692488396"/>
          <c:w val="0.96546988211190354"/>
          <c:h val="0.711016034135328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My doctor's office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All (n=3,541)</c:v>
                </c:pt>
                <c:pt idx="2">
                  <c:v>Black (n=771)</c:v>
                </c:pt>
                <c:pt idx="3">
                  <c:v>Latino (n=889)</c:v>
                </c:pt>
                <c:pt idx="4">
                  <c:v>AAPI (n=472)</c:v>
                </c:pt>
                <c:pt idx="5">
                  <c:v>Native Am. (n=698)</c:v>
                </c:pt>
                <c:pt idx="6">
                  <c:v>White (n=711)</c:v>
                </c:pt>
                <c:pt idx="8">
                  <c:v>Urban (n=1,265)</c:v>
                </c:pt>
                <c:pt idx="9">
                  <c:v>Suburb (n=901)</c:v>
                </c:pt>
                <c:pt idx="10">
                  <c:v>Small town (n=691)</c:v>
                </c:pt>
                <c:pt idx="11">
                  <c:v>Rural (n=684)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 formatCode="0%">
                  <c:v>0.5290395</c:v>
                </c:pt>
                <c:pt idx="2" formatCode="0%">
                  <c:v>0.53308030000000006</c:v>
                </c:pt>
                <c:pt idx="3" formatCode="0%">
                  <c:v>0.43675449999999999</c:v>
                </c:pt>
                <c:pt idx="4" formatCode="0%">
                  <c:v>0.46342349999999999</c:v>
                </c:pt>
                <c:pt idx="5" formatCode="0%">
                  <c:v>0.4739834</c:v>
                </c:pt>
                <c:pt idx="6" formatCode="0%">
                  <c:v>0.55967020000000001</c:v>
                </c:pt>
                <c:pt idx="8" formatCode="0%">
                  <c:v>0.51938850000000003</c:v>
                </c:pt>
                <c:pt idx="9" formatCode="0%">
                  <c:v>0.52078899999999995</c:v>
                </c:pt>
                <c:pt idx="10" formatCode="0%">
                  <c:v>0.5076039</c:v>
                </c:pt>
                <c:pt idx="11" formatCode="0%">
                  <c:v>0.56408809999999998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72-4932-9869-0F966F916E0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0"/>
        <c:axId val="560416216"/>
        <c:axId val="560417856"/>
      </c:barChart>
      <c:catAx>
        <c:axId val="560416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0417856"/>
        <c:crosses val="autoZero"/>
        <c:auto val="1"/>
        <c:lblAlgn val="ctr"/>
        <c:lblOffset val="100"/>
        <c:noMultiLvlLbl val="0"/>
      </c:catAx>
      <c:valAx>
        <c:axId val="560417856"/>
        <c:scaling>
          <c:orientation val="minMax"/>
          <c:max val="0.85000000000000009"/>
          <c:min val="0"/>
        </c:scaling>
        <c:delete val="1"/>
        <c:axPos val="l"/>
        <c:numFmt formatCode="0%" sourceLinked="1"/>
        <c:majorTickMark val="none"/>
        <c:minorTickMark val="none"/>
        <c:tickLblPos val="nextTo"/>
        <c:crossAx val="560416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6591823162428348E-2"/>
          <c:w val="1"/>
          <c:h val="0.753145824944919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Yes, I have heard this and it makes me less likely to get a vaccine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Sheet1!$B$1:$G$1</c:f>
              <c:strCache>
                <c:ptCount val="6"/>
                <c:pt idx="0">
                  <c:v>All 
(n=3,541)</c:v>
                </c:pt>
                <c:pt idx="1">
                  <c:v>Black 
(n=771)</c:v>
                </c:pt>
                <c:pt idx="2">
                  <c:v>Latino 
(n=889)</c:v>
                </c:pt>
                <c:pt idx="3">
                  <c:v>AAPI 
(n=472)</c:v>
                </c:pt>
                <c:pt idx="4">
                  <c:v>Native Am. 
(n=698)</c:v>
                </c:pt>
                <c:pt idx="5">
                  <c:v>White 
(n=711)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6"/>
                <c:pt idx="0">
                  <c:v>0.15724440000000001</c:v>
                </c:pt>
                <c:pt idx="1">
                  <c:v>0.26869929999999997</c:v>
                </c:pt>
                <c:pt idx="2">
                  <c:v>0.14401040000000001</c:v>
                </c:pt>
                <c:pt idx="3">
                  <c:v>0.16142139999999999</c:v>
                </c:pt>
                <c:pt idx="4">
                  <c:v>0.21775420000000001</c:v>
                </c:pt>
                <c:pt idx="5">
                  <c:v>0.1327139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72-4932-9869-0F966F916E0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90"/>
        <c:axId val="560416216"/>
        <c:axId val="560417856"/>
      </c:barChart>
      <c:catAx>
        <c:axId val="560416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0417856"/>
        <c:crosses val="autoZero"/>
        <c:auto val="1"/>
        <c:lblAlgn val="ctr"/>
        <c:lblOffset val="100"/>
        <c:noMultiLvlLbl val="0"/>
      </c:catAx>
      <c:valAx>
        <c:axId val="560417856"/>
        <c:scaling>
          <c:orientation val="minMax"/>
          <c:max val="0.4"/>
        </c:scaling>
        <c:delete val="1"/>
        <c:axPos val="l"/>
        <c:numFmt formatCode="0%" sourceLinked="1"/>
        <c:majorTickMark val="none"/>
        <c:minorTickMark val="none"/>
        <c:tickLblPos val="nextTo"/>
        <c:crossAx val="560416216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5104468906488072"/>
          <c:w val="0.99706395128608627"/>
          <c:h val="0.675503692980358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President Biden winning the election increased my desire to get the vaccine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Sheet1!$B$1:$G$1</c:f>
              <c:strCache>
                <c:ptCount val="6"/>
                <c:pt idx="0">
                  <c:v>All 
(n=8,741)</c:v>
                </c:pt>
                <c:pt idx="1">
                  <c:v>Black 
(n=1,510)</c:v>
                </c:pt>
                <c:pt idx="2">
                  <c:v>Latino 
(n=2,053)</c:v>
                </c:pt>
                <c:pt idx="3">
                  <c:v>AAPI 
(n=1,808)</c:v>
                </c:pt>
                <c:pt idx="4">
                  <c:v>Native Am. 
(n=1,221)</c:v>
                </c:pt>
                <c:pt idx="5">
                  <c:v>White 
(n=2,149)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6"/>
                <c:pt idx="0">
                  <c:v>0.201846</c:v>
                </c:pt>
                <c:pt idx="1">
                  <c:v>0.283028</c:v>
                </c:pt>
                <c:pt idx="2">
                  <c:v>0.31230289999999999</c:v>
                </c:pt>
                <c:pt idx="3">
                  <c:v>0.21365729999999999</c:v>
                </c:pt>
                <c:pt idx="4">
                  <c:v>0.20152490000000001</c:v>
                </c:pt>
                <c:pt idx="5">
                  <c:v>0.16121830000000001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72-4932-9869-0F966F916E0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axId val="560416216"/>
        <c:axId val="560417856"/>
      </c:barChart>
      <c:catAx>
        <c:axId val="560416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0417856"/>
        <c:crosses val="autoZero"/>
        <c:auto val="1"/>
        <c:lblAlgn val="ctr"/>
        <c:lblOffset val="100"/>
        <c:noMultiLvlLbl val="0"/>
      </c:catAx>
      <c:valAx>
        <c:axId val="560417856"/>
        <c:scaling>
          <c:orientation val="minMax"/>
          <c:max val="0.4"/>
        </c:scaling>
        <c:delete val="1"/>
        <c:axPos val="l"/>
        <c:numFmt formatCode="0%" sourceLinked="1"/>
        <c:majorTickMark val="none"/>
        <c:minorTickMark val="none"/>
        <c:tickLblPos val="nextTo"/>
        <c:crossAx val="560416216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8436532810134261E-2"/>
          <c:w val="0.99706395128608627"/>
          <c:h val="0.81595283944727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 would definitely take an updated COVID-19 vaccine once per year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All 
(n=1,2887)</c:v>
                </c:pt>
                <c:pt idx="1">
                  <c:v>Black 
(n=2,281)</c:v>
                </c:pt>
                <c:pt idx="2">
                  <c:v>Latino 
(n=2,944)</c:v>
                </c:pt>
                <c:pt idx="3">
                  <c:v>AAPI 
(n=2,281)</c:v>
                </c:pt>
                <c:pt idx="4">
                  <c:v>Native Am. 
(n=1,920)</c:v>
                </c:pt>
                <c:pt idx="5">
                  <c:v>White 
(n=2,861)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0.44842989999999999</c:v>
                </c:pt>
                <c:pt idx="1">
                  <c:v>0.38777129999999999</c:v>
                </c:pt>
                <c:pt idx="2">
                  <c:v>0.45660760000000011</c:v>
                </c:pt>
                <c:pt idx="3">
                  <c:v>0.53275779999999995</c:v>
                </c:pt>
                <c:pt idx="4">
                  <c:v>0.3744903</c:v>
                </c:pt>
                <c:pt idx="5">
                  <c:v>0.45145999999999997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72-4932-9869-0F966F916E0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axId val="560416216"/>
        <c:axId val="560417856"/>
      </c:barChart>
      <c:catAx>
        <c:axId val="560416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0417856"/>
        <c:crosses val="autoZero"/>
        <c:auto val="1"/>
        <c:lblAlgn val="ctr"/>
        <c:lblOffset val="100"/>
        <c:noMultiLvlLbl val="0"/>
      </c:catAx>
      <c:valAx>
        <c:axId val="560417856"/>
        <c:scaling>
          <c:orientation val="minMax"/>
          <c:max val="0.85000000000000009"/>
          <c:min val="0"/>
        </c:scaling>
        <c:delete val="1"/>
        <c:axPos val="l"/>
        <c:numFmt formatCode="0%" sourceLinked="1"/>
        <c:majorTickMark val="none"/>
        <c:minorTickMark val="none"/>
        <c:tickLblPos val="nextTo"/>
        <c:crossAx val="560416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694962742942058"/>
          <c:y val="2.2194096475455855E-2"/>
          <c:w val="0.99516417686884995"/>
          <c:h val="0.646792803011357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unvaccinated (n=3541)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Protect the lives of my family, friends, and those I love</c:v>
                </c:pt>
                <c:pt idx="1">
                  <c:v>Help open up businesses here in my state and help our economy rebound quickly</c:v>
                </c:pt>
                <c:pt idx="2">
                  <c:v>Stop children from losing a parent to COVID-19</c:v>
                </c:pt>
                <c:pt idx="3">
                  <c:v>Allow the return of safe family occasions like birthday parties, celebrations, and holiday get-togethers</c:v>
                </c:pt>
                <c:pt idx="4">
                  <c:v>Help save elders in my community who have valuable culture knowledge and help preserve our Native language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0.44</c:v>
                </c:pt>
                <c:pt idx="1">
                  <c:v>0.36</c:v>
                </c:pt>
                <c:pt idx="2">
                  <c:v>0.37</c:v>
                </c:pt>
                <c:pt idx="3">
                  <c:v>0.37</c:v>
                </c:pt>
                <c:pt idx="4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AD-4F2F-851D-87FDD6EE975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axId val="588243456"/>
        <c:axId val="588248704"/>
      </c:barChart>
      <c:catAx>
        <c:axId val="588243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8248704"/>
        <c:crosses val="autoZero"/>
        <c:auto val="1"/>
        <c:lblAlgn val="ctr"/>
        <c:lblOffset val="100"/>
        <c:noMultiLvlLbl val="0"/>
      </c:catAx>
      <c:valAx>
        <c:axId val="588248704"/>
        <c:scaling>
          <c:orientation val="minMax"/>
          <c:max val="0.60000000000000009"/>
        </c:scaling>
        <c:delete val="1"/>
        <c:axPos val="l"/>
        <c:numFmt formatCode="0%" sourceLinked="1"/>
        <c:majorTickMark val="none"/>
        <c:minorTickMark val="none"/>
        <c:tickLblPos val="nextTo"/>
        <c:crossAx val="588243456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8436532810134261E-2"/>
          <c:w val="0.99706395128608627"/>
          <c:h val="0.81595283944727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All (n=3,232)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Yes, will sign up my child 
for the vaccine</c:v>
                </c:pt>
                <c:pt idx="1">
                  <c:v>No, will not sign up my child</c:v>
                </c:pt>
                <c:pt idx="2">
                  <c:v>Don’t know/It depends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0.41468670000000002</c:v>
                </c:pt>
                <c:pt idx="1">
                  <c:v>0.30173070000000002</c:v>
                </c:pt>
                <c:pt idx="2">
                  <c:v>0.22214890000000001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72-4932-9869-0F966F916E0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60416216"/>
        <c:axId val="560417856"/>
      </c:barChart>
      <c:catAx>
        <c:axId val="560416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0417856"/>
        <c:crosses val="autoZero"/>
        <c:auto val="1"/>
        <c:lblAlgn val="ctr"/>
        <c:lblOffset val="100"/>
        <c:noMultiLvlLbl val="0"/>
      </c:catAx>
      <c:valAx>
        <c:axId val="560417856"/>
        <c:scaling>
          <c:orientation val="minMax"/>
          <c:max val="0.85000000000000009"/>
          <c:min val="0"/>
        </c:scaling>
        <c:delete val="1"/>
        <c:axPos val="l"/>
        <c:numFmt formatCode="0%" sourceLinked="1"/>
        <c:majorTickMark val="none"/>
        <c:minorTickMark val="none"/>
        <c:tickLblPos val="nextTo"/>
        <c:crossAx val="560416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8436532810134261E-2"/>
          <c:w val="0.99706395128608627"/>
          <c:h val="0.81595283944727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All (n=757)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Not enough research has been done with children to ensure the vaccine is safe for kids</c:v>
                </c:pt>
                <c:pt idx="1">
                  <c:v>Concerned about the 
side effects the vaccine 
may have on my child</c:v>
                </c:pt>
                <c:pt idx="2">
                  <c:v>Think a COVID-19 vaccine 
might cause lasting health problems for my child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0.55392240000000004</c:v>
                </c:pt>
                <c:pt idx="1">
                  <c:v>0.40459030000000001</c:v>
                </c:pt>
                <c:pt idx="2">
                  <c:v>0.39668150000000002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72-4932-9869-0F966F916E0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60416216"/>
        <c:axId val="560417856"/>
      </c:barChart>
      <c:catAx>
        <c:axId val="560416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0417856"/>
        <c:crosses val="autoZero"/>
        <c:auto val="1"/>
        <c:lblAlgn val="ctr"/>
        <c:lblOffset val="100"/>
        <c:noMultiLvlLbl val="0"/>
      </c:catAx>
      <c:valAx>
        <c:axId val="560417856"/>
        <c:scaling>
          <c:orientation val="minMax"/>
          <c:max val="0.85000000000000009"/>
          <c:min val="0"/>
        </c:scaling>
        <c:delete val="1"/>
        <c:axPos val="l"/>
        <c:numFmt formatCode="0%" sourceLinked="1"/>
        <c:majorTickMark val="none"/>
        <c:minorTickMark val="none"/>
        <c:tickLblPos val="nextTo"/>
        <c:crossAx val="560416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1D146-B4E0-1741-B9EE-9789392EFCC4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63621-2E60-B848-8968-B0341E26A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215516" y="0"/>
            <a:ext cx="892848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652028" y="3747673"/>
            <a:ext cx="6116216" cy="9243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5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2028" y="589086"/>
            <a:ext cx="7772400" cy="2221708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4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2028" y="2858972"/>
            <a:ext cx="7133854" cy="49386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200" spc="0" baseline="0">
                <a:solidFill>
                  <a:schemeClr val="bg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sub text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/>
          <p:nvPr userDrawn="1"/>
        </p:nvCxnSpPr>
        <p:spPr>
          <a:xfrm>
            <a:off x="670583" y="3488270"/>
            <a:ext cx="252028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F05C8B3B-4DD9-5741-BCAB-12583ECB5FE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657292"/>
            <a:ext cx="2617952" cy="784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063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63874F8-CB91-314C-8CDA-9FDCCE44AAEE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0D1C0F-BDB6-DF41-9C4F-6B29613C19F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1FDB8E5-1F2A-8D49-8F93-C132AF543BD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803900"/>
            <a:ext cx="2128823" cy="63807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D61E009-1F74-DF41-B94D-B0613B15BFD1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8A42BAD-84D4-D34F-8DAF-74462CF7CBD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CCAACB1-C1DA-DF4A-8AF8-CC0B809C22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803900"/>
            <a:ext cx="2128823" cy="63807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42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1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cxnSp>
        <p:nvCxnSpPr>
          <p:cNvPr id="50" name="Straight Connector 49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42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cxnSp>
        <p:nvCxnSpPr>
          <p:cNvPr id="12" name="Straight Connector 11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2"/>
          </a:xfrm>
          <a:prstGeom prst="rect">
            <a:avLst/>
          </a:prstGeom>
          <a:solidFill>
            <a:srgbClr val="4ABD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bg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0"/>
            <a:ext cx="9144001" cy="1356262"/>
          </a:xfrm>
          <a:prstGeom prst="rect">
            <a:avLst/>
          </a:prstGeom>
          <a:solidFill>
            <a:srgbClr val="71B25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rgbClr val="D3E3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4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2"/>
          </a:xfrm>
          <a:prstGeom prst="rect">
            <a:avLst/>
          </a:prstGeom>
          <a:solidFill>
            <a:srgbClr val="5F5A9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rgbClr val="BCB8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Content Blue">
    <p:bg>
      <p:bgPr>
        <a:solidFill>
          <a:srgbClr val="044C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223430"/>
            <a:ext cx="7919047" cy="201295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1F12D821-3740-5F42-A695-5737A1EA579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800">
                <a:solidFill>
                  <a:schemeClr val="bg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02720E4-0C4F-2C4B-A6F8-B225AC377C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887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Content Blue - 2 Columns">
    <p:bg>
      <p:bgPr>
        <a:solidFill>
          <a:srgbClr val="044C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223430"/>
            <a:ext cx="7919047" cy="201295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B7CDA024-1BCD-1249-AF35-1ED8A3703B3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800">
                <a:solidFill>
                  <a:schemeClr val="bg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6EA73BAE-6791-A449-890C-E0DCE2EC8D7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800">
                <a:solidFill>
                  <a:schemeClr val="bg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2A05484-D197-8449-9354-17BFFC595BD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Content Blue - Round Photo">
    <p:bg>
      <p:bgPr>
        <a:solidFill>
          <a:srgbClr val="044C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223430"/>
            <a:ext cx="7919047" cy="201295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4729971" y="1828798"/>
            <a:ext cx="3816510" cy="381651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8B131DE5-CEB2-9843-BEA6-3FA7C4EFD03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800">
                <a:solidFill>
                  <a:schemeClr val="bg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600">
                <a:solidFill>
                  <a:schemeClr val="bg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1"/>
              </a:buClr>
              <a:buFont typeface="System Font Regular"/>
              <a:buChar char="−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E0A9E5A-3777-3444-AE9F-AB29FF6324A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WMF Section 1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C2282F-3013-9B45-AE8D-78869F3B93D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7A80D43-816B-B140-86BC-E4736BC2D0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4507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8128E848-2C8D-1C4B-BC7C-D01514AD28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1A20E5A-34C8-4044-922E-A5E9B1CD84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5ED891DC-4BDA-574F-8D0F-3856C0367A9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7828546D-4B6C-A543-96D4-05747FB8DD2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D27F049-6C1A-FB4C-95E3-E6444D6C21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MWF Text White+Blue - Photo 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1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4729971" y="1828798"/>
            <a:ext cx="3816510" cy="381651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99355D6-13F3-9A4E-916E-82C3E016AA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9DF8253-0E39-3346-AFC3-C8DCC0B012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Graph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74643B8-CFC9-B54E-B115-7F087DBB97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6876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able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3"/>
          <p:cNvSpPr>
            <a:spLocks noGrp="1"/>
          </p:cNvSpPr>
          <p:nvPr>
            <p:ph type="tbl" sz="quarter" idx="22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7" y="5999998"/>
            <a:ext cx="6024666" cy="777374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2962BA5-BEDE-2E41-8599-BAEF19A7B8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Flowchart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rrow: Pentagon 12"/>
          <p:cNvSpPr/>
          <p:nvPr/>
        </p:nvSpPr>
        <p:spPr>
          <a:xfrm>
            <a:off x="627434" y="1781334"/>
            <a:ext cx="1475370" cy="1322623"/>
          </a:xfrm>
          <a:prstGeom prst="homePlate">
            <a:avLst>
              <a:gd name="adj" fmla="val 19033"/>
            </a:avLst>
          </a:prstGeom>
          <a:solidFill>
            <a:srgbClr val="9CDC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hevron 6"/>
          <p:cNvSpPr/>
          <p:nvPr/>
        </p:nvSpPr>
        <p:spPr>
          <a:xfrm>
            <a:off x="1955601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72CEC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5" name="Chevron 6"/>
          <p:cNvSpPr/>
          <p:nvPr/>
        </p:nvSpPr>
        <p:spPr>
          <a:xfrm>
            <a:off x="1953579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DFF5F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6" name="Chevron 6"/>
          <p:cNvSpPr/>
          <p:nvPr/>
        </p:nvSpPr>
        <p:spPr>
          <a:xfrm>
            <a:off x="627434" y="3103956"/>
            <a:ext cx="1222958" cy="2009876"/>
          </a:xfrm>
          <a:prstGeom prst="chevron">
            <a:avLst>
              <a:gd name="adj" fmla="val 0"/>
            </a:avLst>
          </a:prstGeom>
          <a:solidFill>
            <a:srgbClr val="EDF9F8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5" name="Chevron 6"/>
          <p:cNvSpPr/>
          <p:nvPr/>
        </p:nvSpPr>
        <p:spPr>
          <a:xfrm>
            <a:off x="3294323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4ABDB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6" name="Chevron 6"/>
          <p:cNvSpPr/>
          <p:nvPr/>
        </p:nvSpPr>
        <p:spPr>
          <a:xfrm>
            <a:off x="3292301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CDEFE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Chevron 6"/>
          <p:cNvSpPr/>
          <p:nvPr/>
        </p:nvSpPr>
        <p:spPr>
          <a:xfrm>
            <a:off x="4620232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88FEA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9" name="Chevron 6"/>
          <p:cNvSpPr/>
          <p:nvPr/>
        </p:nvSpPr>
        <p:spPr>
          <a:xfrm>
            <a:off x="4618210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B6E8E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3" name="Chevron 6"/>
          <p:cNvSpPr/>
          <p:nvPr/>
        </p:nvSpPr>
        <p:spPr>
          <a:xfrm>
            <a:off x="5945795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676C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4" name="Chevron 6"/>
          <p:cNvSpPr/>
          <p:nvPr/>
        </p:nvSpPr>
        <p:spPr>
          <a:xfrm>
            <a:off x="5943773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9FE1DB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Chevron 6"/>
          <p:cNvSpPr/>
          <p:nvPr/>
        </p:nvSpPr>
        <p:spPr>
          <a:xfrm>
            <a:off x="7288818" y="1771810"/>
            <a:ext cx="1296219" cy="1332942"/>
          </a:xfrm>
          <a:custGeom>
            <a:avLst/>
            <a:gdLst>
              <a:gd name="connsiteX0" fmla="*/ 0 w 1493862"/>
              <a:gd name="connsiteY0" fmla="*/ 0 h 1332148"/>
              <a:gd name="connsiteX1" fmla="*/ 1217335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93535 w 1493862"/>
              <a:gd name="connsiteY3" fmla="*/ 1329767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942"/>
              <a:gd name="connsiteX1" fmla="*/ 1295916 w 1296219"/>
              <a:gd name="connsiteY1" fmla="*/ 0 h 1332942"/>
              <a:gd name="connsiteX2" fmla="*/ 1296219 w 1296219"/>
              <a:gd name="connsiteY2" fmla="*/ 661312 h 1332942"/>
              <a:gd name="connsiteX3" fmla="*/ 1293535 w 1296219"/>
              <a:gd name="connsiteY3" fmla="*/ 1332942 h 1332942"/>
              <a:gd name="connsiteX4" fmla="*/ 0 w 1296219"/>
              <a:gd name="connsiteY4" fmla="*/ 1332148 h 1332942"/>
              <a:gd name="connsiteX5" fmla="*/ 276527 w 1296219"/>
              <a:gd name="connsiteY5" fmla="*/ 666074 h 1332942"/>
              <a:gd name="connsiteX6" fmla="*/ 0 w 1296219"/>
              <a:gd name="connsiteY6" fmla="*/ 0 h 1332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6219" h="1332942">
                <a:moveTo>
                  <a:pt x="0" y="0"/>
                </a:moveTo>
                <a:lnTo>
                  <a:pt x="1295916" y="0"/>
                </a:lnTo>
                <a:lnTo>
                  <a:pt x="1296219" y="661312"/>
                </a:lnTo>
                <a:cubicBezTo>
                  <a:pt x="1295324" y="884130"/>
                  <a:pt x="1294430" y="1110124"/>
                  <a:pt x="1293535" y="1332942"/>
                </a:cubicBezTo>
                <a:lnTo>
                  <a:pt x="0" y="1332148"/>
                </a:lnTo>
                <a:lnTo>
                  <a:pt x="276527" y="666074"/>
                </a:lnTo>
                <a:lnTo>
                  <a:pt x="0" y="0"/>
                </a:lnTo>
                <a:close/>
              </a:path>
            </a:pathLst>
          </a:custGeom>
          <a:solidFill>
            <a:srgbClr val="044C7F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Chevron 6"/>
          <p:cNvSpPr/>
          <p:nvPr/>
        </p:nvSpPr>
        <p:spPr>
          <a:xfrm>
            <a:off x="7286797" y="3103956"/>
            <a:ext cx="1296182" cy="2009876"/>
          </a:xfrm>
          <a:prstGeom prst="chevron">
            <a:avLst>
              <a:gd name="adj" fmla="val 0"/>
            </a:avLst>
          </a:prstGeom>
          <a:solidFill>
            <a:srgbClr val="8ADAD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713159" y="1781334"/>
            <a:ext cx="1312271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0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713160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22931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042306" y="3175966"/>
            <a:ext cx="1132521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36433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392506" y="3175966"/>
            <a:ext cx="110823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27"/>
          </p:nvPr>
        </p:nvSpPr>
        <p:spPr>
          <a:xfrm>
            <a:off x="494734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28"/>
          </p:nvPr>
        </p:nvSpPr>
        <p:spPr>
          <a:xfrm>
            <a:off x="4696523" y="3175966"/>
            <a:ext cx="1147237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626009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6009273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7625978" y="1781334"/>
            <a:ext cx="957002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Text Placeholder 4"/>
          <p:cNvSpPr>
            <a:spLocks noGrp="1"/>
          </p:cNvSpPr>
          <p:nvPr>
            <p:ph type="body" sz="quarter" idx="32"/>
          </p:nvPr>
        </p:nvSpPr>
        <p:spPr>
          <a:xfrm>
            <a:off x="7346579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2456297" y="5999997"/>
            <a:ext cx="6024666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3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36" name="Rectangle 35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37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18B6FC6C-7B47-CE49-98E7-67B0CDD38F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F077174-1EBA-EF44-BBB5-F075DC46F0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1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4729971" y="1828798"/>
            <a:ext cx="3816510" cy="381651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E7B3434-59E7-0940-BBC4-3F02ED0C884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F935281-EB94-054E-A0C4-625FAB8EED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7817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WMF Section 1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953DE6-C42C-2741-8210-545029352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0011FC-5244-FB4E-8CAB-5308AC46B3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able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3"/>
          <p:cNvSpPr>
            <a:spLocks noGrp="1"/>
          </p:cNvSpPr>
          <p:nvPr>
            <p:ph type="tbl" sz="quarter" idx="22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E2DDBCE-2E09-FC44-A7BB-1DDC7FAEEE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 Layout: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Pentagon 12"/>
          <p:cNvSpPr/>
          <p:nvPr/>
        </p:nvSpPr>
        <p:spPr>
          <a:xfrm>
            <a:off x="627434" y="1781334"/>
            <a:ext cx="1475370" cy="1322623"/>
          </a:xfrm>
          <a:prstGeom prst="homePlate">
            <a:avLst>
              <a:gd name="adj" fmla="val 19033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hevron 6"/>
          <p:cNvSpPr/>
          <p:nvPr/>
        </p:nvSpPr>
        <p:spPr>
          <a:xfrm>
            <a:off x="1955601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5" name="Chevron 6"/>
          <p:cNvSpPr/>
          <p:nvPr/>
        </p:nvSpPr>
        <p:spPr>
          <a:xfrm>
            <a:off x="1953579" y="3103956"/>
            <a:ext cx="1225550" cy="2009876"/>
          </a:xfrm>
          <a:prstGeom prst="chevron">
            <a:avLst>
              <a:gd name="adj" fmla="val 0"/>
            </a:avLst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6" name="Chevron 6"/>
          <p:cNvSpPr/>
          <p:nvPr/>
        </p:nvSpPr>
        <p:spPr>
          <a:xfrm>
            <a:off x="627434" y="3103956"/>
            <a:ext cx="1222958" cy="2009876"/>
          </a:xfrm>
          <a:prstGeom prst="chevron">
            <a:avLst>
              <a:gd name="adj" fmla="val 0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5" name="Chevron 6"/>
          <p:cNvSpPr/>
          <p:nvPr/>
        </p:nvSpPr>
        <p:spPr>
          <a:xfrm>
            <a:off x="3294323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chemeClr val="accent2">
              <a:alpha val="8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6" name="Chevron 6"/>
          <p:cNvSpPr/>
          <p:nvPr/>
        </p:nvSpPr>
        <p:spPr>
          <a:xfrm>
            <a:off x="3292301" y="3103956"/>
            <a:ext cx="1225550" cy="2009876"/>
          </a:xfrm>
          <a:prstGeom prst="chevron">
            <a:avLst>
              <a:gd name="adj" fmla="val 0"/>
            </a:avLst>
          </a:prstGeom>
          <a:solidFill>
            <a:schemeClr val="accent2">
              <a:lumMod val="40000"/>
              <a:lumOff val="60000"/>
              <a:alpha val="8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Chevron 6"/>
          <p:cNvSpPr/>
          <p:nvPr/>
        </p:nvSpPr>
        <p:spPr>
          <a:xfrm>
            <a:off x="4620232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chemeClr val="accent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9" name="Chevron 6"/>
          <p:cNvSpPr/>
          <p:nvPr/>
        </p:nvSpPr>
        <p:spPr>
          <a:xfrm>
            <a:off x="4618210" y="3103956"/>
            <a:ext cx="1225550" cy="2009876"/>
          </a:xfrm>
          <a:prstGeom prst="chevron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3" name="Chevron 6"/>
          <p:cNvSpPr/>
          <p:nvPr/>
        </p:nvSpPr>
        <p:spPr>
          <a:xfrm>
            <a:off x="5945795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chemeClr val="accent2">
              <a:lumMod val="75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4" name="Chevron 6"/>
          <p:cNvSpPr/>
          <p:nvPr/>
        </p:nvSpPr>
        <p:spPr>
          <a:xfrm>
            <a:off x="5943773" y="3103956"/>
            <a:ext cx="1225550" cy="2009876"/>
          </a:xfrm>
          <a:prstGeom prst="chevron">
            <a:avLst>
              <a:gd name="adj" fmla="val 0"/>
            </a:avLst>
          </a:prstGeom>
          <a:solidFill>
            <a:schemeClr val="accent2">
              <a:alpha val="5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Chevron 6"/>
          <p:cNvSpPr/>
          <p:nvPr/>
        </p:nvSpPr>
        <p:spPr>
          <a:xfrm>
            <a:off x="7288818" y="1771810"/>
            <a:ext cx="1296219" cy="1332942"/>
          </a:xfrm>
          <a:custGeom>
            <a:avLst/>
            <a:gdLst>
              <a:gd name="connsiteX0" fmla="*/ 0 w 1493862"/>
              <a:gd name="connsiteY0" fmla="*/ 0 h 1332148"/>
              <a:gd name="connsiteX1" fmla="*/ 1217335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93535 w 1493862"/>
              <a:gd name="connsiteY3" fmla="*/ 1329767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942"/>
              <a:gd name="connsiteX1" fmla="*/ 1295916 w 1296219"/>
              <a:gd name="connsiteY1" fmla="*/ 0 h 1332942"/>
              <a:gd name="connsiteX2" fmla="*/ 1296219 w 1296219"/>
              <a:gd name="connsiteY2" fmla="*/ 661312 h 1332942"/>
              <a:gd name="connsiteX3" fmla="*/ 1293535 w 1296219"/>
              <a:gd name="connsiteY3" fmla="*/ 1332942 h 1332942"/>
              <a:gd name="connsiteX4" fmla="*/ 0 w 1296219"/>
              <a:gd name="connsiteY4" fmla="*/ 1332148 h 1332942"/>
              <a:gd name="connsiteX5" fmla="*/ 276527 w 1296219"/>
              <a:gd name="connsiteY5" fmla="*/ 666074 h 1332942"/>
              <a:gd name="connsiteX6" fmla="*/ 0 w 1296219"/>
              <a:gd name="connsiteY6" fmla="*/ 0 h 1332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6219" h="1332942">
                <a:moveTo>
                  <a:pt x="0" y="0"/>
                </a:moveTo>
                <a:lnTo>
                  <a:pt x="1295916" y="0"/>
                </a:lnTo>
                <a:lnTo>
                  <a:pt x="1296219" y="661312"/>
                </a:lnTo>
                <a:cubicBezTo>
                  <a:pt x="1295324" y="884130"/>
                  <a:pt x="1294430" y="1110124"/>
                  <a:pt x="1293535" y="1332942"/>
                </a:cubicBezTo>
                <a:lnTo>
                  <a:pt x="0" y="1332148"/>
                </a:lnTo>
                <a:lnTo>
                  <a:pt x="276527" y="6660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Chevron 6"/>
          <p:cNvSpPr/>
          <p:nvPr/>
        </p:nvSpPr>
        <p:spPr>
          <a:xfrm>
            <a:off x="7286797" y="3103956"/>
            <a:ext cx="1296182" cy="2009876"/>
          </a:xfrm>
          <a:prstGeom prst="chevron">
            <a:avLst>
              <a:gd name="adj" fmla="val 0"/>
            </a:avLst>
          </a:prstGeom>
          <a:solidFill>
            <a:schemeClr val="accent2">
              <a:alpha val="7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713159" y="1781334"/>
            <a:ext cx="1312271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0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713160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22931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042306" y="3175966"/>
            <a:ext cx="1132521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36433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392506" y="3175966"/>
            <a:ext cx="110823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27"/>
          </p:nvPr>
        </p:nvSpPr>
        <p:spPr>
          <a:xfrm>
            <a:off x="494734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28"/>
          </p:nvPr>
        </p:nvSpPr>
        <p:spPr>
          <a:xfrm>
            <a:off x="4696523" y="3175966"/>
            <a:ext cx="1147237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626009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6009273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7625978" y="1781334"/>
            <a:ext cx="957002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Text Placeholder 4"/>
          <p:cNvSpPr>
            <a:spLocks noGrp="1"/>
          </p:cNvSpPr>
          <p:nvPr>
            <p:ph type="body" sz="quarter" idx="32"/>
          </p:nvPr>
        </p:nvSpPr>
        <p:spPr>
          <a:xfrm>
            <a:off x="7346579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2456296" y="5999997"/>
            <a:ext cx="6024666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3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37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63FEE47-F1CB-DA4B-B896-D80B21BFC4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7093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 Layout: 0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32243C6F-909E-4F4E-BE06-20F78304CF7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83B34DF-A767-5844-B3B8-534E132072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78D18D6-5355-B847-867A-88851FBFB4D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0B607CD4-0A0B-4844-A461-7C421EC293C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E0D6BB7-E3D2-4E49-B962-8713A5D71F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4729971" y="1828798"/>
            <a:ext cx="3816510" cy="381651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F3662ED-784C-D249-8795-CA82D1CC10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able - Te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3"/>
          <p:cNvSpPr>
            <a:spLocks noGrp="1"/>
          </p:cNvSpPr>
          <p:nvPr>
            <p:ph type="tbl" sz="quarter" idx="22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7" y="5999997"/>
            <a:ext cx="6024666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C0B4BE5-2887-AE45-9F8B-D30C7DD64F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Graph - Te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8"/>
            <a:ext cx="8091115" cy="405495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7" y="5999997"/>
            <a:ext cx="6030756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3A002C4-E0D3-A54E-A3B4-4CDAE08A7A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Arrow Chart - Te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Pentagon 12"/>
          <p:cNvSpPr/>
          <p:nvPr/>
        </p:nvSpPr>
        <p:spPr>
          <a:xfrm>
            <a:off x="627434" y="1781334"/>
            <a:ext cx="1475370" cy="1322623"/>
          </a:xfrm>
          <a:prstGeom prst="homePlate">
            <a:avLst>
              <a:gd name="adj" fmla="val 19033"/>
            </a:avLst>
          </a:prstGeom>
          <a:solidFill>
            <a:srgbClr val="9CDC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hevron 6"/>
          <p:cNvSpPr/>
          <p:nvPr/>
        </p:nvSpPr>
        <p:spPr>
          <a:xfrm>
            <a:off x="1955601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72CEC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5" name="Chevron 6"/>
          <p:cNvSpPr/>
          <p:nvPr/>
        </p:nvSpPr>
        <p:spPr>
          <a:xfrm>
            <a:off x="1953579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DFF5F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6" name="Chevron 6"/>
          <p:cNvSpPr/>
          <p:nvPr/>
        </p:nvSpPr>
        <p:spPr>
          <a:xfrm>
            <a:off x="627434" y="3103956"/>
            <a:ext cx="1222958" cy="2009876"/>
          </a:xfrm>
          <a:prstGeom prst="chevron">
            <a:avLst>
              <a:gd name="adj" fmla="val 0"/>
            </a:avLst>
          </a:prstGeom>
          <a:solidFill>
            <a:srgbClr val="EDF9F8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5" name="Chevron 6"/>
          <p:cNvSpPr/>
          <p:nvPr/>
        </p:nvSpPr>
        <p:spPr>
          <a:xfrm>
            <a:off x="3294323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4ABDB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6" name="Chevron 6"/>
          <p:cNvSpPr/>
          <p:nvPr/>
        </p:nvSpPr>
        <p:spPr>
          <a:xfrm>
            <a:off x="3292301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CDEFE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Chevron 6"/>
          <p:cNvSpPr/>
          <p:nvPr/>
        </p:nvSpPr>
        <p:spPr>
          <a:xfrm>
            <a:off x="4620232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88FEA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9" name="Chevron 6"/>
          <p:cNvSpPr/>
          <p:nvPr/>
        </p:nvSpPr>
        <p:spPr>
          <a:xfrm>
            <a:off x="4618210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B6E8E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3" name="Chevron 6"/>
          <p:cNvSpPr/>
          <p:nvPr/>
        </p:nvSpPr>
        <p:spPr>
          <a:xfrm>
            <a:off x="5945795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676C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4" name="Chevron 6"/>
          <p:cNvSpPr/>
          <p:nvPr/>
        </p:nvSpPr>
        <p:spPr>
          <a:xfrm>
            <a:off x="5943773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9FE1DB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Chevron 6"/>
          <p:cNvSpPr/>
          <p:nvPr/>
        </p:nvSpPr>
        <p:spPr>
          <a:xfrm>
            <a:off x="7288818" y="1771810"/>
            <a:ext cx="1296219" cy="1332942"/>
          </a:xfrm>
          <a:custGeom>
            <a:avLst/>
            <a:gdLst>
              <a:gd name="connsiteX0" fmla="*/ 0 w 1493862"/>
              <a:gd name="connsiteY0" fmla="*/ 0 h 1332148"/>
              <a:gd name="connsiteX1" fmla="*/ 1217335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93535 w 1493862"/>
              <a:gd name="connsiteY3" fmla="*/ 1329767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942"/>
              <a:gd name="connsiteX1" fmla="*/ 1295916 w 1296219"/>
              <a:gd name="connsiteY1" fmla="*/ 0 h 1332942"/>
              <a:gd name="connsiteX2" fmla="*/ 1296219 w 1296219"/>
              <a:gd name="connsiteY2" fmla="*/ 661312 h 1332942"/>
              <a:gd name="connsiteX3" fmla="*/ 1293535 w 1296219"/>
              <a:gd name="connsiteY3" fmla="*/ 1332942 h 1332942"/>
              <a:gd name="connsiteX4" fmla="*/ 0 w 1296219"/>
              <a:gd name="connsiteY4" fmla="*/ 1332148 h 1332942"/>
              <a:gd name="connsiteX5" fmla="*/ 276527 w 1296219"/>
              <a:gd name="connsiteY5" fmla="*/ 666074 h 1332942"/>
              <a:gd name="connsiteX6" fmla="*/ 0 w 1296219"/>
              <a:gd name="connsiteY6" fmla="*/ 0 h 1332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6219" h="1332942">
                <a:moveTo>
                  <a:pt x="0" y="0"/>
                </a:moveTo>
                <a:lnTo>
                  <a:pt x="1295916" y="0"/>
                </a:lnTo>
                <a:lnTo>
                  <a:pt x="1296219" y="661312"/>
                </a:lnTo>
                <a:cubicBezTo>
                  <a:pt x="1295324" y="884130"/>
                  <a:pt x="1294430" y="1110124"/>
                  <a:pt x="1293535" y="1332942"/>
                </a:cubicBezTo>
                <a:lnTo>
                  <a:pt x="0" y="1332148"/>
                </a:lnTo>
                <a:lnTo>
                  <a:pt x="276527" y="666074"/>
                </a:lnTo>
                <a:lnTo>
                  <a:pt x="0" y="0"/>
                </a:lnTo>
                <a:close/>
              </a:path>
            </a:pathLst>
          </a:custGeom>
          <a:solidFill>
            <a:srgbClr val="044C7F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Chevron 6"/>
          <p:cNvSpPr/>
          <p:nvPr/>
        </p:nvSpPr>
        <p:spPr>
          <a:xfrm>
            <a:off x="7286797" y="3103956"/>
            <a:ext cx="1296182" cy="2009876"/>
          </a:xfrm>
          <a:prstGeom prst="chevron">
            <a:avLst>
              <a:gd name="adj" fmla="val 0"/>
            </a:avLst>
          </a:prstGeom>
          <a:solidFill>
            <a:srgbClr val="8ADAD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713159" y="1781334"/>
            <a:ext cx="1312271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0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713160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22931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042306" y="3175966"/>
            <a:ext cx="1132521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36433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392506" y="3175966"/>
            <a:ext cx="110823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27"/>
          </p:nvPr>
        </p:nvSpPr>
        <p:spPr>
          <a:xfrm>
            <a:off x="494734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28"/>
          </p:nvPr>
        </p:nvSpPr>
        <p:spPr>
          <a:xfrm>
            <a:off x="4696523" y="3175966"/>
            <a:ext cx="1147237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626009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6009273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7625978" y="1781334"/>
            <a:ext cx="957002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Text Placeholder 4"/>
          <p:cNvSpPr>
            <a:spLocks noGrp="1"/>
          </p:cNvSpPr>
          <p:nvPr>
            <p:ph type="body" sz="quarter" idx="32"/>
          </p:nvPr>
        </p:nvSpPr>
        <p:spPr>
          <a:xfrm>
            <a:off x="7346579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2456297" y="5999997"/>
            <a:ext cx="6025788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3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3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7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932915A1-93EA-4542-9602-D99BAD4474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Source Info</a:t>
            </a:r>
          </a:p>
        </p:txBody>
      </p:sp>
      <p:sp>
        <p:nvSpPr>
          <p:cNvPr id="15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192451-5459-9D43-8A99-516D9A08E35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E6D3F57-B7D9-8F4B-98EC-025799A5977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46754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/>
              <a:t>Insert Source Info</a:t>
            </a:r>
          </a:p>
        </p:txBody>
      </p: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AD26ECB-F423-1045-92B3-BDC98461062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2C8B7AD-A6D7-AE46-8C4C-7FBBC674BC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46754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1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0"/>
            <a:ext cx="892848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E5A2D0-4F13-F245-8C06-5F0B8F40A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AED6370-4F07-5D41-8CB0-5ED304C96E7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Source Info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25419DB-9474-2846-8B3E-DA30852DC01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D40BC8F-F8D9-4849-9747-9D85A748CBF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46754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/>
              <a:t>Insert Source Info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9A9B494-9F9D-2F40-9D90-755C68BE6CB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6CCD010-54C7-3541-BC74-F2FAF23D8F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46754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accent5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/>
              <a:t>Insert Source Info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67F2C01-7E98-AC47-B47D-D0991DB0C91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461B5FA-93C6-B347-8327-62EA2D39149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46754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131033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MWF 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652028" y="3747673"/>
            <a:ext cx="6116216" cy="9243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50" b="0" i="0" spc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2028" y="589086"/>
            <a:ext cx="7772400" cy="2221708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4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2028" y="2858972"/>
            <a:ext cx="7133854" cy="49386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200" b="0" i="0" spc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sub text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/>
          <p:nvPr/>
        </p:nvCxnSpPr>
        <p:spPr>
          <a:xfrm>
            <a:off x="670583" y="3488270"/>
            <a:ext cx="252028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F05C8B3B-4DD9-5741-BCAB-12583ECB5FE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6900" y="5657292"/>
            <a:ext cx="2617952" cy="78468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35A3C4C-41A8-A948-8683-EFBA6967F65A}"/>
              </a:ext>
            </a:extLst>
          </p:cNvPr>
          <p:cNvSpPr/>
          <p:nvPr userDrawn="1"/>
        </p:nvSpPr>
        <p:spPr>
          <a:xfrm>
            <a:off x="215516" y="0"/>
            <a:ext cx="892848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94E3418-2678-5F49-962B-CEC119402F40}"/>
              </a:ext>
            </a:extLst>
          </p:cNvPr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0CDCCD6-7C69-644A-9CFE-A6D434565A20}"/>
              </a:ext>
            </a:extLst>
          </p:cNvPr>
          <p:cNvCxnSpPr/>
          <p:nvPr userDrawn="1"/>
        </p:nvCxnSpPr>
        <p:spPr>
          <a:xfrm>
            <a:off x="670583" y="3488270"/>
            <a:ext cx="252028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342AB33-BB1D-1040-BEB7-9C6A4D73E7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657292"/>
            <a:ext cx="2617952" cy="784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826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WMF Section 1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0" baseline="0">
                <a:solidFill>
                  <a:schemeClr val="accent6">
                    <a:lumMod val="20000"/>
                    <a:lumOff val="80000"/>
                  </a:schemeClr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6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7A80D43-816B-B140-86BC-E4736BC2D02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DD30103-33F7-9744-A0BC-90505C7AA4FA}"/>
              </a:ext>
            </a:extLst>
          </p:cNvPr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6B437DA-2A49-4444-84AC-79E9D0C10C8C}"/>
              </a:ext>
            </a:extLst>
          </p:cNvPr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9DF81F20-4FA7-9B41-B5D4-1644BDA459B7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AE01BCD-11EF-0E43-B3E1-3015B9C6EF5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7028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WMF Section 1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0" baseline="0">
                <a:solidFill>
                  <a:schemeClr val="accent2">
                    <a:lumMod val="20000"/>
                    <a:lumOff val="80000"/>
                  </a:schemeClr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2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0011FC-5244-FB4E-8CAB-5308AC46B37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AEF2506-759A-404E-A754-A6B90A2B80E1}"/>
              </a:ext>
            </a:extLst>
          </p:cNvPr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F6FB463-8F63-FA4D-A5D3-5EA1E5F53CE4}"/>
              </a:ext>
            </a:extLst>
          </p:cNvPr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17D58EE-FC50-7840-97FF-EDAAC935B54C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E2E7086-E191-1847-A757-73EA8D7CE00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23763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MWF Section 1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054" y="0"/>
            <a:ext cx="892848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0" baseline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10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2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AED6370-4F07-5D41-8CB0-5ED304C96E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05F731E-C775-8B48-8C84-277314E961CF}"/>
              </a:ext>
            </a:extLst>
          </p:cNvPr>
          <p:cNvSpPr/>
          <p:nvPr userDrawn="1"/>
        </p:nvSpPr>
        <p:spPr>
          <a:xfrm>
            <a:off x="217054" y="0"/>
            <a:ext cx="892848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7BF06C-7017-2143-AD7F-E3988A9C924C}"/>
              </a:ext>
            </a:extLst>
          </p:cNvPr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999803D8-6558-8A45-AC92-C507E964F725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97D0CBF-0A4C-524C-943A-224BE863E5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44614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MWF Section 1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0" baseline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4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FE55082-BA53-1640-B33A-2AA9A294E7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98D6A3C-4A1A-0843-A118-71905A42955E}"/>
              </a:ext>
            </a:extLst>
          </p:cNvPr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976B66A-05A1-EA44-BF95-02FB47F7556B}"/>
              </a:ext>
            </a:extLst>
          </p:cNvPr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4ABCD53F-7909-EC4C-B9AE-952670264890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288EE2B-CCB5-3446-8678-8417F3CB127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96241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MWF Section 1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0" baseline="0">
                <a:solidFill>
                  <a:schemeClr val="accent6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6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03EBB16-AD77-3240-83A3-2F85443BF9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D188C40-F0B3-D14A-9D48-025DE6339693}"/>
              </a:ext>
            </a:extLst>
          </p:cNvPr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293EC01-64D3-8B4D-9024-8CC3CED78090}"/>
              </a:ext>
            </a:extLst>
          </p:cNvPr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F31C86-C6C3-8745-ACC0-097CD1923837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F405273-44BF-5B4A-942B-53E389F7C5A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574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1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4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62DAF0-0013-6F44-BDC5-714FFED30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FE55082-BA53-1640-B33A-2AA9A294E7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9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2FC242CE-3ADA-274B-B7EC-6EE11B3604C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1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42001203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0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F077174-1EBA-EF44-BBB5-F075DC46F0E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0F0FADCC-2182-6440-A304-D5310E0942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1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339498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CMWF Text White+Blue - Photo 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99355D6-13F3-9A4E-916E-82C3E016AA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6980"/>
            <a:ext cx="4114800" cy="4206240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9DF8253-0E39-3346-AFC3-C8DCC0B0128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E19C3FB-6A24-4A42-B3F0-658F934A22E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1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0457CB10-3AAD-1643-822D-DAB0F074EB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937760" y="1828800"/>
            <a:ext cx="4206240" cy="42062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361595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1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3" name="Chart Placeholder 5">
            <a:extLst>
              <a:ext uri="{FF2B5EF4-FFF2-40B4-BE49-F238E27FC236}">
                <a16:creationId xmlns:a16="http://schemas.microsoft.com/office/drawing/2014/main" id="{E766F770-AA11-EE42-826D-70B5AD2C240D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27433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A80C94D-DB55-5E49-B2B4-5E8C448A5FF1}"/>
              </a:ext>
            </a:extLst>
          </p:cNvPr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EC2BADD-71C1-4843-BACE-521173F2DF12}"/>
              </a:ext>
            </a:extLst>
          </p:cNvPr>
          <p:cNvSpPr/>
          <p:nvPr userDrawn="1"/>
        </p:nvSpPr>
        <p:spPr>
          <a:xfrm>
            <a:off x="2453509" y="6179112"/>
            <a:ext cx="6021879" cy="415498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 lvl="0"/>
            <a:r>
              <a:rPr lang="en-US" sz="1000" dirty="0"/>
              <a:t>Data: African American Research Collaborative and the Commonwealth Fund, “American COVID-19 Vaccine Poll,” May 7–June 7, 2021.</a:t>
            </a:r>
          </a:p>
        </p:txBody>
      </p:sp>
    </p:spTree>
    <p:extLst>
      <p:ext uri="{BB962C8B-B14F-4D97-AF65-F5344CB8AC3E}">
        <p14:creationId xmlns:p14="http://schemas.microsoft.com/office/powerpoint/2010/main" val="918132775"/>
      </p:ext>
    </p:extLst>
  </p:cSld>
  <p:clrMapOvr>
    <a:masterClrMapping/>
  </p:clrMapOvr>
  <p:hf sldNum="0" hd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CC903193-A631-D548-92ED-50472F788CE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776F844-31F1-3D4F-9FA6-C40F9026F58B}"/>
              </a:ext>
            </a:extLst>
          </p:cNvPr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1468CEC1-BF1E-C94B-9E56-35EEBEF74203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EF93442-C68D-5449-AADB-8F303E5577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4992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F077174-1EBA-EF44-BBB5-F075DC46F0E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0F0FADCC-2182-6440-A304-D5310E0942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4A32708-3765-A847-B31B-0F1740E3474E}"/>
              </a:ext>
            </a:extLst>
          </p:cNvPr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39F8BD4C-3723-964E-B35D-F26CD263B18A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1235AB3C-1379-E84E-8DFC-A93586081EF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3884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4937760" y="1828800"/>
            <a:ext cx="4206240" cy="42062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E7B3434-59E7-0940-BBC4-3F02ED0C884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3" y="1828800"/>
            <a:ext cx="4114800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F935281-EB94-054E-A0C4-625FAB8EEDB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32E255A-C369-AF42-81D5-9E9F4FE2A6B8}"/>
              </a:ext>
            </a:extLst>
          </p:cNvPr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E51E4589-ADC4-924A-9B96-FF6A731B7A08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244FB1F-4F74-C246-B020-DB4E62FDFC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5768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947C584-BDE9-1442-B834-6B5C2185852E}"/>
              </a:ext>
            </a:extLst>
          </p:cNvPr>
          <p:cNvSpPr/>
          <p:nvPr userDrawn="1"/>
        </p:nvSpPr>
        <p:spPr>
          <a:xfrm>
            <a:off x="0" y="7817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BB4F3647-778F-2C43-B146-E8258775E12E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8AADF4F-3CE3-8B4A-8C4E-CE2F79473B6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52907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2FC242CE-3ADA-274B-B7EC-6EE11B3604C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6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35843898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F077174-1EBA-EF44-BBB5-F075DC46F0E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0F0FADCC-2182-6440-A304-D5310E0942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bg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39011462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1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5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87A2EC-438B-1044-A3AF-99AFAEEEE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03EBB16-AD77-3240-83A3-2F85443BF9A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MWF Text White+Blue - Photo 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99355D6-13F3-9A4E-916E-82C3E016AA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6978"/>
            <a:ext cx="4114800" cy="4206241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9DF8253-0E39-3346-AFC3-C8DCC0B0128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E19C3FB-6A24-4A42-B3F0-658F934A22E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bg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8272BB8B-624A-4C45-B901-FBCED4B14A6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937760" y="1828800"/>
            <a:ext cx="4206240" cy="42062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0116570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>
          <a:xfrm>
            <a:off x="8480962" y="6288656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8304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bg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3" name="Chart Placeholder 5">
            <a:extLst>
              <a:ext uri="{FF2B5EF4-FFF2-40B4-BE49-F238E27FC236}">
                <a16:creationId xmlns:a16="http://schemas.microsoft.com/office/drawing/2014/main" id="{60BDA4A3-F221-914D-BFF9-03E27D314E89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27433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1544930763"/>
      </p:ext>
    </p:extLst>
  </p:cSld>
  <p:clrMapOvr>
    <a:masterClrMapping/>
  </p:clrMapOvr>
  <p:hf sldNum="0" hdr="0" dt="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4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CC903193-A631-D548-92ED-50472F788CE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4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27761961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4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F077174-1EBA-EF44-BBB5-F075DC46F0E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0F0FADCC-2182-6440-A304-D5310E0942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4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4520808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MWF Text White+Blue - Photo 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4"/>
              </a:solidFill>
              <a:latin typeface="+mn-lt"/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99355D6-13F3-9A4E-916E-82C3E016AA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6980"/>
            <a:ext cx="4114800" cy="4206240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9DF8253-0E39-3346-AFC3-C8DCC0B0128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E19C3FB-6A24-4A42-B3F0-658F934A22E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4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7374C714-767A-8D45-96AF-F0D193DA9C0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937760" y="1828800"/>
            <a:ext cx="4206240" cy="42062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3171351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>
          <a:xfrm>
            <a:off x="8480962" y="6288656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4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8304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4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3" name="Chart Placeholder 5">
            <a:extLst>
              <a:ext uri="{FF2B5EF4-FFF2-40B4-BE49-F238E27FC236}">
                <a16:creationId xmlns:a16="http://schemas.microsoft.com/office/drawing/2014/main" id="{CF209F0E-A49E-434E-A261-373A60B7566B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27433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4031156412"/>
      </p:ext>
    </p:extLst>
  </p:cSld>
  <p:clrMapOvr>
    <a:masterClrMapping/>
  </p:clrMapOvr>
  <p:hf sldNum="0" hdr="0" dt="0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F077174-1EBA-EF44-BBB5-F075DC46F0E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0F0FADCC-2182-6440-A304-D5310E0942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6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38400766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MWF Text White+Blue - Photo 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99355D6-13F3-9A4E-916E-82C3E016AA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6980"/>
            <a:ext cx="4114800" cy="4206240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9DF8253-0E39-3346-AFC3-C8DCC0B0128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E19C3FB-6A24-4A42-B3F0-658F934A22E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6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0457CB10-3AAD-1643-822D-DAB0F074EB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937760" y="1828800"/>
            <a:ext cx="4206240" cy="42062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147CC58-35AA-F949-90F2-C8A663C18101}"/>
              </a:ext>
            </a:extLst>
          </p:cNvPr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32CB48A7-724D-F44B-80C0-D67C5F034527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621ECDC-EDF8-2A46-A0D6-795B4B686F8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4823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6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6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3" name="Chart Placeholder 5">
            <a:extLst>
              <a:ext uri="{FF2B5EF4-FFF2-40B4-BE49-F238E27FC236}">
                <a16:creationId xmlns:a16="http://schemas.microsoft.com/office/drawing/2014/main" id="{E766F770-AA11-EE42-826D-70B5AD2C240D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27433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991655422"/>
      </p:ext>
    </p:extLst>
  </p:cSld>
  <p:clrMapOvr>
    <a:masterClrMapping/>
  </p:clrMapOvr>
  <p:hf sldNum="0" hdr="0" dt="0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CC903193-A631-D548-92ED-50472F788CE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bg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1891504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1A03275-5D2F-F946-BFA4-D6D1D463EACB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B72AB5F-9111-7A4D-8C29-A328BB78CC80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F60C7B4-8011-AE4E-AFED-B82E5203D1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803900"/>
            <a:ext cx="2128823" cy="63807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064497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MWF Graph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74643B8-CFC9-B54E-B115-7F087DBB97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130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BB3BA39-CAEA-E44B-9F64-BBF355856EDC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87B07FF-40DE-744D-8C1D-8DBC2A74BC9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39ACE06-2526-3D4B-986D-A4CA8AD72DD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803900"/>
            <a:ext cx="2128823" cy="63807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rgbClr val="4ABD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D7E2D29-8510-8D43-9502-458D3D71BEB0}"/>
              </a:ext>
            </a:extLst>
          </p:cNvPr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C4EDE8F-4CE8-3B46-9C2F-C9D4265E891E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  |  Meeting Date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9510EE1-CD7A-1B4D-91F4-3263012B16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803900"/>
            <a:ext cx="2128823" cy="638078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6.xml"/><Relationship Id="rId18" Type="http://schemas.openxmlformats.org/officeDocument/2006/relationships/slideLayout" Target="../slideLayouts/slideLayout61.xml"/><Relationship Id="rId26" Type="http://schemas.openxmlformats.org/officeDocument/2006/relationships/slideLayout" Target="../slideLayouts/slideLayout69.xml"/><Relationship Id="rId3" Type="http://schemas.openxmlformats.org/officeDocument/2006/relationships/slideLayout" Target="../slideLayouts/slideLayout46.xml"/><Relationship Id="rId21" Type="http://schemas.openxmlformats.org/officeDocument/2006/relationships/slideLayout" Target="../slideLayouts/slideLayout64.xml"/><Relationship Id="rId7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5.xml"/><Relationship Id="rId17" Type="http://schemas.openxmlformats.org/officeDocument/2006/relationships/slideLayout" Target="../slideLayouts/slideLayout60.xml"/><Relationship Id="rId25" Type="http://schemas.openxmlformats.org/officeDocument/2006/relationships/slideLayout" Target="../slideLayouts/slideLayout68.xml"/><Relationship Id="rId2" Type="http://schemas.openxmlformats.org/officeDocument/2006/relationships/slideLayout" Target="../slideLayouts/slideLayout45.xml"/><Relationship Id="rId16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63.xml"/><Relationship Id="rId29" Type="http://schemas.openxmlformats.org/officeDocument/2006/relationships/theme" Target="../theme/theme2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24" Type="http://schemas.openxmlformats.org/officeDocument/2006/relationships/slideLayout" Target="../slideLayouts/slideLayout67.xml"/><Relationship Id="rId5" Type="http://schemas.openxmlformats.org/officeDocument/2006/relationships/slideLayout" Target="../slideLayouts/slideLayout48.xml"/><Relationship Id="rId15" Type="http://schemas.openxmlformats.org/officeDocument/2006/relationships/slideLayout" Target="../slideLayouts/slideLayout58.xml"/><Relationship Id="rId23" Type="http://schemas.openxmlformats.org/officeDocument/2006/relationships/slideLayout" Target="../slideLayouts/slideLayout66.xml"/><Relationship Id="rId28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53.xml"/><Relationship Id="rId19" Type="http://schemas.openxmlformats.org/officeDocument/2006/relationships/slideLayout" Target="../slideLayouts/slideLayout62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slideLayout" Target="../slideLayouts/slideLayout57.xml"/><Relationship Id="rId22" Type="http://schemas.openxmlformats.org/officeDocument/2006/relationships/slideLayout" Target="../slideLayouts/slideLayout65.xml"/><Relationship Id="rId27" Type="http://schemas.openxmlformats.org/officeDocument/2006/relationships/slideLayout" Target="../slideLayouts/slideLayout7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EC1AD93-FDB0-DE4D-96C9-AB89B36F97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60382" y="620429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schemeClr val="tx1"/>
                </a:solidFill>
              </a:rPr>
              <a:t>Meeting Name  |  Meeting Date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809" r:id="rId2"/>
    <p:sldLayoutId id="2147483738" r:id="rId3"/>
    <p:sldLayoutId id="2147483736" r:id="rId4"/>
    <p:sldLayoutId id="2147483737" r:id="rId5"/>
    <p:sldLayoutId id="2147483739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  <p:sldLayoutId id="2147483777" r:id="rId13"/>
    <p:sldLayoutId id="2147483778" r:id="rId14"/>
    <p:sldLayoutId id="2147483779" r:id="rId15"/>
    <p:sldLayoutId id="2147483780" r:id="rId16"/>
    <p:sldLayoutId id="2147483712" r:id="rId17"/>
    <p:sldLayoutId id="2147483781" r:id="rId18"/>
    <p:sldLayoutId id="2147483782" r:id="rId19"/>
    <p:sldLayoutId id="2147483808" r:id="rId20"/>
    <p:sldLayoutId id="2147483796" r:id="rId21"/>
    <p:sldLayoutId id="2147483797" r:id="rId22"/>
    <p:sldLayoutId id="2147483722" r:id="rId23"/>
    <p:sldLayoutId id="2147483763" r:id="rId24"/>
    <p:sldLayoutId id="2147483791" r:id="rId25"/>
    <p:sldLayoutId id="2147483807" r:id="rId26"/>
    <p:sldLayoutId id="2147483798" r:id="rId27"/>
    <p:sldLayoutId id="2147483799" r:id="rId28"/>
    <p:sldLayoutId id="2147483786" r:id="rId29"/>
    <p:sldLayoutId id="2147483787" r:id="rId30"/>
    <p:sldLayoutId id="2147483733" r:id="rId31"/>
    <p:sldLayoutId id="2147483800" r:id="rId32"/>
    <p:sldLayoutId id="2147483801" r:id="rId33"/>
    <p:sldLayoutId id="2147483802" r:id="rId34"/>
    <p:sldLayoutId id="2147483764" r:id="rId35"/>
    <p:sldLayoutId id="2147483762" r:id="rId36"/>
    <p:sldLayoutId id="2147483790" r:id="rId37"/>
    <p:sldLayoutId id="2147483792" r:id="rId38"/>
    <p:sldLayoutId id="2147483793" r:id="rId39"/>
    <p:sldLayoutId id="2147483794" r:id="rId40"/>
    <p:sldLayoutId id="2147483795" r:id="rId41"/>
    <p:sldLayoutId id="2147483767" r:id="rId42"/>
    <p:sldLayoutId id="2147483803" r:id="rId43"/>
  </p:sldLayoutIdLst>
  <p:hf sldNum="0" hdr="0" dt="0"/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3487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  <p:sldLayoutId id="2147483823" r:id="rId13"/>
    <p:sldLayoutId id="2147483824" r:id="rId14"/>
    <p:sldLayoutId id="2147483825" r:id="rId15"/>
    <p:sldLayoutId id="2147483826" r:id="rId16"/>
    <p:sldLayoutId id="2147483827" r:id="rId17"/>
    <p:sldLayoutId id="2147483828" r:id="rId18"/>
    <p:sldLayoutId id="2147483829" r:id="rId19"/>
    <p:sldLayoutId id="2147483830" r:id="rId20"/>
    <p:sldLayoutId id="2147483831" r:id="rId21"/>
    <p:sldLayoutId id="2147483832" r:id="rId22"/>
    <p:sldLayoutId id="2147483833" r:id="rId23"/>
    <p:sldLayoutId id="2147483834" r:id="rId24"/>
    <p:sldLayoutId id="2147483835" r:id="rId25"/>
    <p:sldLayoutId id="2147483836" r:id="rId26"/>
    <p:sldLayoutId id="2147483837" r:id="rId27"/>
    <p:sldLayoutId id="2147483838" r:id="rId28"/>
  </p:sldLayoutIdLst>
  <p:hf sldNum="0" hdr="0" dt="0"/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5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5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5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5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2610C7-214A-9342-87BE-0A355F1F0DB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52028" y="3747673"/>
            <a:ext cx="6116216" cy="924375"/>
          </a:xfrm>
        </p:spPr>
        <p:txBody>
          <a:bodyPr>
            <a:normAutofit/>
          </a:bodyPr>
          <a:lstStyle/>
          <a:p>
            <a:r>
              <a:rPr lang="en-US" sz="2000" dirty="0"/>
              <a:t>African American Research Collaborative </a:t>
            </a:r>
            <a:br>
              <a:rPr lang="en-US" sz="2000" dirty="0"/>
            </a:br>
            <a:r>
              <a:rPr lang="en-US" sz="2000" dirty="0"/>
              <a:t>and the Commonwealth Fund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D92FBE2-FC52-4D49-8122-0879BABFC4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2463" y="588962"/>
            <a:ext cx="7772400" cy="2520949"/>
          </a:xfrm>
        </p:spPr>
        <p:txBody>
          <a:bodyPr/>
          <a:lstStyle/>
          <a:p>
            <a:r>
              <a:rPr lang="en-US" dirty="0"/>
              <a:t>American COVID-19 </a:t>
            </a:r>
            <a:br>
              <a:rPr lang="en-US" dirty="0"/>
            </a:br>
            <a:r>
              <a:rPr lang="en-US" dirty="0"/>
              <a:t>Vaccine Poll — Charts</a:t>
            </a:r>
          </a:p>
        </p:txBody>
      </p:sp>
    </p:spTree>
    <p:extLst>
      <p:ext uri="{BB962C8B-B14F-4D97-AF65-F5344CB8AC3E}">
        <p14:creationId xmlns:p14="http://schemas.microsoft.com/office/powerpoint/2010/main" val="1600347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C8632A9-263C-44AF-A3A0-87B0D3A474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Unvaccinated people would prefer to get vaccinated at their doctor’s office; far fewer would prefer other locations.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81E68B-CA0D-4B9A-85D3-533C8C07DD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EXHIBIT 1</a:t>
            </a:r>
          </a:p>
        </p:txBody>
      </p:sp>
      <p:graphicFrame>
        <p:nvGraphicFramePr>
          <p:cNvPr id="12" name="Chart Placeholder 11">
            <a:extLst>
              <a:ext uri="{FF2B5EF4-FFF2-40B4-BE49-F238E27FC236}">
                <a16:creationId xmlns:a16="http://schemas.microsoft.com/office/drawing/2014/main" id="{A0CBE37B-4761-416F-B0B9-50217B7BF9DC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259913354"/>
              </p:ext>
            </p:extLst>
          </p:nvPr>
        </p:nvGraphicFramePr>
        <p:xfrm>
          <a:off x="627063" y="1849822"/>
          <a:ext cx="8091487" cy="401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DBC70162-3A2D-194E-9E6A-F8659227B21E}"/>
              </a:ext>
            </a:extLst>
          </p:cNvPr>
          <p:cNvSpPr/>
          <p:nvPr/>
        </p:nvSpPr>
        <p:spPr>
          <a:xfrm>
            <a:off x="627063" y="1378672"/>
            <a:ext cx="8336184" cy="338554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>
              <a:defRPr sz="1600" b="0" i="0" u="none" strike="noStrike" kern="1200" spc="0" baseline="0">
                <a:solidFill>
                  <a:srgbClr val="1A1A1A"/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/>
              <a:t>Preferred vaccination location, among those who haven't had any COVID-19 vaccine</a:t>
            </a:r>
          </a:p>
        </p:txBody>
      </p:sp>
    </p:spTree>
    <p:extLst>
      <p:ext uri="{BB962C8B-B14F-4D97-AF65-F5344CB8AC3E}">
        <p14:creationId xmlns:p14="http://schemas.microsoft.com/office/powerpoint/2010/main" val="484011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C8632A9-263C-44AF-A3A0-87B0D3A474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</p:spPr>
        <p:txBody>
          <a:bodyPr>
            <a:noAutofit/>
          </a:bodyPr>
          <a:lstStyle/>
          <a:p>
            <a:r>
              <a:rPr lang="en-US" sz="2400" dirty="0"/>
              <a:t>About half of all unvaccinated people would prefer to get vaccinated at their doctor’s office, with modest variation by race, ethnicity, and residence.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3C32DF-358B-497B-A579-9F9D780B44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434" y="177796"/>
            <a:ext cx="7919047" cy="246930"/>
          </a:xfrm>
        </p:spPr>
        <p:txBody>
          <a:bodyPr/>
          <a:lstStyle/>
          <a:p>
            <a:r>
              <a:rPr lang="en-US" dirty="0"/>
              <a:t>EXHIBIT 2</a:t>
            </a:r>
          </a:p>
        </p:txBody>
      </p:sp>
      <p:graphicFrame>
        <p:nvGraphicFramePr>
          <p:cNvPr id="12" name="Chart Placeholder 11">
            <a:extLst>
              <a:ext uri="{FF2B5EF4-FFF2-40B4-BE49-F238E27FC236}">
                <a16:creationId xmlns:a16="http://schemas.microsoft.com/office/drawing/2014/main" id="{A0CBE37B-4761-416F-B0B9-50217B7BF9DC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790071470"/>
              </p:ext>
            </p:extLst>
          </p:nvPr>
        </p:nvGraphicFramePr>
        <p:xfrm>
          <a:off x="627063" y="2392326"/>
          <a:ext cx="8091487" cy="3475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58391ED1-7C87-5745-B4B1-DEBA72E1B3EC}"/>
              </a:ext>
            </a:extLst>
          </p:cNvPr>
          <p:cNvSpPr/>
          <p:nvPr/>
        </p:nvSpPr>
        <p:spPr>
          <a:xfrm>
            <a:off x="627063" y="1649980"/>
            <a:ext cx="8336184" cy="338554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>
              <a:defRPr sz="1600" b="0" i="0" u="none" strike="noStrike" kern="1200" spc="0" baseline="0">
                <a:solidFill>
                  <a:srgbClr val="1A1A1A"/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/>
              <a:t>Preferred vaccination location, among those who haven't had any COVID-19 vaccine</a:t>
            </a:r>
          </a:p>
        </p:txBody>
      </p:sp>
    </p:spTree>
    <p:extLst>
      <p:ext uri="{BB962C8B-B14F-4D97-AF65-F5344CB8AC3E}">
        <p14:creationId xmlns:p14="http://schemas.microsoft.com/office/powerpoint/2010/main" val="284768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C8632A9-263C-44AF-A3A0-87B0D3A474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400" spc="-70" dirty="0"/>
              <a:t>Larger percentages of unvaccinated Black and Native American respondents agreed that discrimination from medical professionals makes them less likely to get a COVID-19 vaccine.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7A48C7-4259-46F8-B44C-533516E347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EXHIBIT 3</a:t>
            </a:r>
          </a:p>
        </p:txBody>
      </p:sp>
      <p:graphicFrame>
        <p:nvGraphicFramePr>
          <p:cNvPr id="12" name="Chart Placeholder 11">
            <a:extLst>
              <a:ext uri="{FF2B5EF4-FFF2-40B4-BE49-F238E27FC236}">
                <a16:creationId xmlns:a16="http://schemas.microsoft.com/office/drawing/2014/main" id="{A0CBE37B-4761-416F-B0B9-50217B7BF9DC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527600445"/>
              </p:ext>
            </p:extLst>
          </p:nvPr>
        </p:nvGraphicFramePr>
        <p:xfrm>
          <a:off x="627063" y="2551814"/>
          <a:ext cx="8091487" cy="3315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A0F2C65C-EA3E-9742-966C-3FF7B612CE25}"/>
              </a:ext>
            </a:extLst>
          </p:cNvPr>
          <p:cNvSpPr/>
          <p:nvPr/>
        </p:nvSpPr>
        <p:spPr>
          <a:xfrm>
            <a:off x="627063" y="1645920"/>
            <a:ext cx="8336184" cy="830997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>
              <a:defRPr sz="1600" b="0" i="0" u="none" strike="noStrike" kern="1200" spc="0" baseline="0">
                <a:solidFill>
                  <a:srgbClr val="1A1A1A"/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/>
              <a:t>Percentage of respondents who agree people in their racial/ethnic group face discrimination from medical professionals, among those who haven't had any </a:t>
            </a:r>
            <a:br>
              <a:rPr lang="en-US" sz="1600" b="1" dirty="0"/>
            </a:br>
            <a:r>
              <a:rPr lang="en-US" sz="1600" b="1" dirty="0"/>
              <a:t>COVID-19 vaccine</a:t>
            </a:r>
          </a:p>
        </p:txBody>
      </p:sp>
    </p:spTree>
    <p:extLst>
      <p:ext uri="{BB962C8B-B14F-4D97-AF65-F5344CB8AC3E}">
        <p14:creationId xmlns:p14="http://schemas.microsoft.com/office/powerpoint/2010/main" val="1485639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C8632A9-263C-44AF-A3A0-87B0D3A474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President Biden’s election appears to have encouraged many people of color to get vaccinated.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7A48C7-4259-46F8-B44C-533516E347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EXHIBIT 4</a:t>
            </a:r>
          </a:p>
        </p:txBody>
      </p:sp>
      <p:graphicFrame>
        <p:nvGraphicFramePr>
          <p:cNvPr id="12" name="Chart Placeholder 11">
            <a:extLst>
              <a:ext uri="{FF2B5EF4-FFF2-40B4-BE49-F238E27FC236}">
                <a16:creationId xmlns:a16="http://schemas.microsoft.com/office/drawing/2014/main" id="{A0CBE37B-4761-416F-B0B9-50217B7BF9DC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83895583"/>
              </p:ext>
            </p:extLst>
          </p:nvPr>
        </p:nvGraphicFramePr>
        <p:xfrm>
          <a:off x="627063" y="2157252"/>
          <a:ext cx="8091487" cy="37101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F420FF5-C60F-5F47-AB32-8A8BB9C2CDE3}"/>
              </a:ext>
            </a:extLst>
          </p:cNvPr>
          <p:cNvSpPr/>
          <p:nvPr/>
        </p:nvSpPr>
        <p:spPr>
          <a:xfrm>
            <a:off x="627063" y="1335904"/>
            <a:ext cx="8336184" cy="58477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>
              <a:defRPr sz="1600" b="0" i="0" u="none" strike="noStrike" kern="1200" spc="0" baseline="0">
                <a:solidFill>
                  <a:srgbClr val="1A1A1A"/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/>
              <a:t>Impact of 2020 presidential election on desire to be vaccinated, among those who have been vaccinated</a:t>
            </a:r>
          </a:p>
        </p:txBody>
      </p:sp>
    </p:spTree>
    <p:extLst>
      <p:ext uri="{BB962C8B-B14F-4D97-AF65-F5344CB8AC3E}">
        <p14:creationId xmlns:p14="http://schemas.microsoft.com/office/powerpoint/2010/main" val="2068548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C8632A9-263C-44AF-A3A0-87B0D3A474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Racial and ethnic groups vary on readiness to take an annual updated COVID-19 vaccine booster.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3C32DF-358B-497B-A579-9F9D780B44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EXHIBIT 5</a:t>
            </a:r>
          </a:p>
        </p:txBody>
      </p:sp>
      <p:graphicFrame>
        <p:nvGraphicFramePr>
          <p:cNvPr id="12" name="Chart Placeholder 11">
            <a:extLst>
              <a:ext uri="{FF2B5EF4-FFF2-40B4-BE49-F238E27FC236}">
                <a16:creationId xmlns:a16="http://schemas.microsoft.com/office/drawing/2014/main" id="{A0CBE37B-4761-416F-B0B9-50217B7BF9DC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82758283"/>
              </p:ext>
            </p:extLst>
          </p:nvPr>
        </p:nvGraphicFramePr>
        <p:xfrm>
          <a:off x="627063" y="1920681"/>
          <a:ext cx="8091487" cy="3850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10AEC08-8D1F-4D44-8B84-A53B85F8A6E4}"/>
              </a:ext>
            </a:extLst>
          </p:cNvPr>
          <p:cNvSpPr/>
          <p:nvPr/>
        </p:nvSpPr>
        <p:spPr>
          <a:xfrm>
            <a:off x="627063" y="1335904"/>
            <a:ext cx="8336184" cy="58477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>
              <a:defRPr sz="1600" b="0" i="0" u="none" strike="noStrike" kern="1200" spc="0" baseline="0">
                <a:solidFill>
                  <a:srgbClr val="1A1A1A"/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/>
              <a:t>Percentage of respondents who would definitely get an annual COVID-19 booster, among all respondents</a:t>
            </a:r>
          </a:p>
        </p:txBody>
      </p:sp>
    </p:spTree>
    <p:extLst>
      <p:ext uri="{BB962C8B-B14F-4D97-AF65-F5344CB8AC3E}">
        <p14:creationId xmlns:p14="http://schemas.microsoft.com/office/powerpoint/2010/main" val="3837758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C4E9E18-3847-42CB-880E-D614E520B0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Protecting loved ones, supporting local businesses, and restoring social gatherings are among the most popular messages among unvaccinated respondents.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407D17DD-F28C-444B-A116-68E0BC3A18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EXHIBIT 6</a:t>
            </a:r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7844DFE1-F317-4C71-96DF-0F95FC6337F2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487149056"/>
              </p:ext>
            </p:extLst>
          </p:nvPr>
        </p:nvGraphicFramePr>
        <p:xfrm>
          <a:off x="627063" y="2328530"/>
          <a:ext cx="8091487" cy="35388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EFB22BE5-8CDD-034F-8758-A8F9004AD08B}"/>
              </a:ext>
            </a:extLst>
          </p:cNvPr>
          <p:cNvSpPr/>
          <p:nvPr/>
        </p:nvSpPr>
        <p:spPr>
          <a:xfrm>
            <a:off x="627063" y="1645920"/>
            <a:ext cx="8336184" cy="58477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>
              <a:defRPr sz="1600" b="0" i="0" u="none" strike="noStrike" kern="1200" spc="0" baseline="0">
                <a:solidFill>
                  <a:srgbClr val="1A1A1A"/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/>
              <a:t>Percentage of unvaccinated respondents who are much more/more likely to get the vaccine because it will . . .</a:t>
            </a:r>
          </a:p>
        </p:txBody>
      </p:sp>
    </p:spTree>
    <p:extLst>
      <p:ext uri="{BB962C8B-B14F-4D97-AF65-F5344CB8AC3E}">
        <p14:creationId xmlns:p14="http://schemas.microsoft.com/office/powerpoint/2010/main" val="1573342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C8632A9-263C-44AF-A3A0-87B0D3A474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Nearly a third of parents say they will not sign up their child for a COVID-19 vaccination when it becomes available.​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3C32DF-358B-497B-A579-9F9D780B44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EXHIBIT 7</a:t>
            </a:r>
          </a:p>
        </p:txBody>
      </p:sp>
      <p:graphicFrame>
        <p:nvGraphicFramePr>
          <p:cNvPr id="12" name="Chart Placeholder 11">
            <a:extLst>
              <a:ext uri="{FF2B5EF4-FFF2-40B4-BE49-F238E27FC236}">
                <a16:creationId xmlns:a16="http://schemas.microsoft.com/office/drawing/2014/main" id="{A0CBE37B-4761-416F-B0B9-50217B7BF9DC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611273518"/>
              </p:ext>
            </p:extLst>
          </p:nvPr>
        </p:nvGraphicFramePr>
        <p:xfrm>
          <a:off x="627063" y="1920681"/>
          <a:ext cx="8091487" cy="3850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10AEC08-8D1F-4D44-8B84-A53B85F8A6E4}"/>
              </a:ext>
            </a:extLst>
          </p:cNvPr>
          <p:cNvSpPr/>
          <p:nvPr/>
        </p:nvSpPr>
        <p:spPr>
          <a:xfrm>
            <a:off x="627063" y="1335904"/>
            <a:ext cx="8336184" cy="338554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>
              <a:defRPr sz="1600" b="0" i="0" u="none" strike="noStrike" kern="1200" spc="0" baseline="0">
                <a:solidFill>
                  <a:srgbClr val="1A1A1A"/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/>
              <a:t>Among parents or primary caregivers of a child 18 years old or younger (n=3,232)</a:t>
            </a:r>
          </a:p>
        </p:txBody>
      </p:sp>
    </p:spTree>
    <p:extLst>
      <p:ext uri="{BB962C8B-B14F-4D97-AF65-F5344CB8AC3E}">
        <p14:creationId xmlns:p14="http://schemas.microsoft.com/office/powerpoint/2010/main" val="1416860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C8632A9-263C-44AF-A3A0-87B0D3A474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Parents’ concerns about signing up their child for the COVID-19 vaccine largely rest on the safety of the vaccine for children.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3C32DF-358B-497B-A579-9F9D780B44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EXHIBIT 8</a:t>
            </a:r>
          </a:p>
        </p:txBody>
      </p:sp>
      <p:graphicFrame>
        <p:nvGraphicFramePr>
          <p:cNvPr id="12" name="Chart Placeholder 11">
            <a:extLst>
              <a:ext uri="{FF2B5EF4-FFF2-40B4-BE49-F238E27FC236}">
                <a16:creationId xmlns:a16="http://schemas.microsoft.com/office/drawing/2014/main" id="{A0CBE37B-4761-416F-B0B9-50217B7BF9DC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460279509"/>
              </p:ext>
            </p:extLst>
          </p:nvPr>
        </p:nvGraphicFramePr>
        <p:xfrm>
          <a:off x="627063" y="1920681"/>
          <a:ext cx="8091487" cy="3850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10AEC08-8D1F-4D44-8B84-A53B85F8A6E4}"/>
              </a:ext>
            </a:extLst>
          </p:cNvPr>
          <p:cNvSpPr/>
          <p:nvPr/>
        </p:nvSpPr>
        <p:spPr>
          <a:xfrm>
            <a:off x="627063" y="1645920"/>
            <a:ext cx="8336184" cy="58477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>
              <a:defRPr sz="1600" b="0" i="0" u="none" strike="noStrike" kern="1200" spc="0" baseline="0">
                <a:solidFill>
                  <a:srgbClr val="1A1A1A"/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/>
              <a:t>Top reasons for not planning to sign up child for a vaccine, among parents and primary caregivers who say they won’t (n=757)</a:t>
            </a:r>
          </a:p>
        </p:txBody>
      </p:sp>
    </p:spTree>
    <p:extLst>
      <p:ext uri="{BB962C8B-B14F-4D97-AF65-F5344CB8AC3E}">
        <p14:creationId xmlns:p14="http://schemas.microsoft.com/office/powerpoint/2010/main" val="85235005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MW V1.0">
      <a:dk1>
        <a:srgbClr val="4C515A"/>
      </a:dk1>
      <a:lt1>
        <a:sysClr val="window" lastClr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044C7F"/>
      </a:hlink>
      <a:folHlink>
        <a:srgbClr val="4ABDBC"/>
      </a:folHlink>
    </a:clrScheme>
    <a:fontScheme name="Custom 4">
      <a:majorFont>
        <a:latin typeface="Georgia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Template_Centennial_Jan2018" id="{B39BC8CA-6688-0D4A-80B3-63A90B604AC9}" vid="{9790F92E-C2C7-0F48-A2BA-07E8E33C472A}"/>
    </a:ext>
  </a:extLst>
</a:theme>
</file>

<file path=ppt/theme/theme2.xml><?xml version="1.0" encoding="utf-8"?>
<a:theme xmlns:a="http://schemas.openxmlformats.org/drawingml/2006/main" name="2_Office Theme">
  <a:themeElements>
    <a:clrScheme name="Custom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Template_Centennial_Jan2018" id="{B39BC8CA-6688-0D4A-80B3-63A90B604AC9}" vid="{9790F92E-C2C7-0F48-A2BA-07E8E33C472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2" ma:contentTypeDescription="Create a new document." ma:contentTypeScope="" ma:versionID="53383cb74e615a78144dd16950099bf7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4592ebb75fb78d7126a2367603b58420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2B60CF-40F9-4360-8516-8A258CFA1767}">
  <ds:schemaRefs>
    <ds:schemaRef ds:uri="http://purl.org/dc/elements/1.1/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purl.org/dc/terms/"/>
    <ds:schemaRef ds:uri="29e91428-62e1-404e-8dba-d479e0ef01ba"/>
    <ds:schemaRef ds:uri="http://schemas.openxmlformats.org/package/2006/metadata/core-properties"/>
    <ds:schemaRef ds:uri="http://schemas.microsoft.com/office/infopath/2007/PartnerControls"/>
    <ds:schemaRef ds:uri="fd0705cf-2316-48c0-96f8-e5d689de0d99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42938EF-51BD-4AC1-96A4-8B2A1939C19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022280F-0487-4C76-A361-091E74A714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e91428-62e1-404e-8dba-d479e0ef01ba"/>
    <ds:schemaRef ds:uri="fd0705cf-2316-48c0-96f8-e5d689de0d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CMWF_Template_Centennial_Jan2018</Template>
  <TotalTime>317</TotalTime>
  <Words>351</Words>
  <Application>Microsoft Office PowerPoint</Application>
  <PresentationFormat>On-screen Show (4:3)</PresentationFormat>
  <Paragraphs>26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Georgia</vt:lpstr>
      <vt:lpstr>Open Sans Light</vt:lpstr>
      <vt:lpstr>System Font Regular</vt:lpstr>
      <vt:lpstr>Trebuchet MS</vt:lpstr>
      <vt:lpstr>1_Office Theme</vt:lpstr>
      <vt:lpstr>2_Office Theme</vt:lpstr>
      <vt:lpstr>American COVID-19  Vaccine Poll — Charts</vt:lpstr>
      <vt:lpstr>Unvaccinated people would prefer to get vaccinated at their doctor’s office; far fewer would prefer other locations.</vt:lpstr>
      <vt:lpstr>About half of all unvaccinated people would prefer to get vaccinated at their doctor’s office, with modest variation by race, ethnicity, and residence.</vt:lpstr>
      <vt:lpstr>Larger percentages of unvaccinated Black and Native American respondents agreed that discrimination from medical professionals makes them less likely to get a COVID-19 vaccine.</vt:lpstr>
      <vt:lpstr>President Biden’s election appears to have encouraged many people of color to get vaccinated.</vt:lpstr>
      <vt:lpstr>Racial and ethnic groups vary on readiness to take an annual updated COVID-19 vaccine booster.</vt:lpstr>
      <vt:lpstr>Protecting loved ones, supporting local businesses, and restoring social gatherings are among the most popular messages among unvaccinated respondents.</vt:lpstr>
      <vt:lpstr>Nearly a third of parents say they will not sign up their child for a COVID-19 vaccination when it becomes available.​</vt:lpstr>
      <vt:lpstr>Parents’ concerns about signing up their child for the COVID-19 vaccine largely rest on the safety of the vaccine for children.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 Wilson</dc:creator>
  <cp:lastModifiedBy>Paul Frame</cp:lastModifiedBy>
  <cp:revision>51</cp:revision>
  <dcterms:created xsi:type="dcterms:W3CDTF">2018-01-16T15:08:05Z</dcterms:created>
  <dcterms:modified xsi:type="dcterms:W3CDTF">2021-06-17T19:39:24Z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</Properties>
</file>