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Ex1.xml" ContentType="application/vnd.ms-office.chartex+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16"/>
  </p:notesMasterIdLst>
  <p:handoutMasterIdLst>
    <p:handoutMasterId r:id="rId17"/>
  </p:handoutMasterIdLst>
  <p:sldIdLst>
    <p:sldId id="493" r:id="rId5"/>
    <p:sldId id="257" r:id="rId6"/>
    <p:sldId id="286" r:id="rId7"/>
    <p:sldId id="274" r:id="rId8"/>
    <p:sldId id="290" r:id="rId9"/>
    <p:sldId id="494" r:id="rId10"/>
    <p:sldId id="267" r:id="rId11"/>
    <p:sldId id="284" r:id="rId12"/>
    <p:sldId id="285" r:id="rId13"/>
    <p:sldId id="271" r:id="rId14"/>
    <p:sldId id="495" r:id="rId15"/>
  </p:sldIdLst>
  <p:sldSz cx="9144000" cy="6858000" type="screen4x3"/>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2988" userDrawn="1">
          <p15:clr>
            <a:srgbClr val="A4A3A4"/>
          </p15:clr>
        </p15:guide>
        <p15:guide id="3" orient="horz" pos="1094" userDrawn="1">
          <p15:clr>
            <a:srgbClr val="A4A3A4"/>
          </p15:clr>
        </p15:guide>
        <p15:guide id="4" pos="249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cmAuthor id="2" name="Don Moulds" initials="DM" lastIdx="25" clrIdx="1"/>
  <p:cmAuthor id="3" name="Shanoor Seervai" initials="SS" lastIdx="2" clrIdx="2"/>
  <p:cmAuthor id="4" name="Jen Wilson" initials="JW" lastIdx="2" clrIdx="3"/>
  <p:cmAuthor id="5" name="Jen Wilson" initials="JW [2]" lastIdx="1" clrIdx="4"/>
  <p:cmAuthor id="6" name="Laura Gannon" initials="LG" lastIdx="24" clrIdx="5"/>
  <p:cmAuthor id="7" name="Chris Hollander" initials="CH" lastIdx="2" clrIdx="6"/>
  <p:cmAuthor id="8" name="Chris Hollander" initials="CH [2]" lastIdx="1" clrIdx="7"/>
  <p:cmAuthor id="9" name="Chris Hollander" initials="CH [3]" lastIdx="1" clrIdx="8"/>
  <p:cmAuthor id="10" name="Chris Hollander" initials="CH [4]" lastIdx="1" clrIdx="9"/>
  <p:cmAuthor id="11" name="Jen Wilson" initials="MOU" lastIdx="1" clrIdx="10">
    <p:extLst>
      <p:ext uri="{19B8F6BF-5375-455C-9EA6-DF929625EA0E}">
        <p15:presenceInfo xmlns:p15="http://schemas.microsoft.com/office/powerpoint/2012/main" userId="Jen Wilson" providerId="None"/>
      </p:ext>
    </p:extLst>
  </p:cmAuthor>
  <p:cmAuthor id="12" name="Barry A. Scholl" initials="BAS" lastIdx="6" clrIdx="11">
    <p:extLst>
      <p:ext uri="{19B8F6BF-5375-455C-9EA6-DF929625EA0E}">
        <p15:presenceInfo xmlns:p15="http://schemas.microsoft.com/office/powerpoint/2012/main" userId="S-1-5-21-1004529278-3813118908-2288687658-1188" providerId="AD"/>
      </p:ext>
    </p:extLst>
  </p:cmAuthor>
  <p:cmAuthor id="13" name="Elizabeth Fowler" initials="EF" lastIdx="4" clrIdx="12">
    <p:extLst>
      <p:ext uri="{19B8F6BF-5375-455C-9EA6-DF929625EA0E}">
        <p15:presenceInfo xmlns:p15="http://schemas.microsoft.com/office/powerpoint/2012/main" userId="S::ef@cmwf.org::710cfe12-8559-476c-8cf8-59d12e0383eb" providerId="AD"/>
      </p:ext>
    </p:extLst>
  </p:cmAuthor>
  <p:cmAuthor id="14" name="Barry A. Scholl" initials="BAS [2]" lastIdx="11" clrIdx="13">
    <p:extLst>
      <p:ext uri="{19B8F6BF-5375-455C-9EA6-DF929625EA0E}">
        <p15:presenceInfo xmlns:p15="http://schemas.microsoft.com/office/powerpoint/2012/main" userId="S::bas@cmwf.org::9b1eec93-07c6-4a8b-9a40-139c8d674f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E68"/>
    <a:srgbClr val="F49149"/>
    <a:srgbClr val="C9DEE3"/>
    <a:srgbClr val="5F5A9D"/>
    <a:srgbClr val="E0E0E0"/>
    <a:srgbClr val="4ABDBC"/>
    <a:srgbClr val="8ADAD2"/>
    <a:srgbClr val="9FE1DB"/>
    <a:srgbClr val="B6E8E3"/>
    <a:srgbClr val="CDE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53C50-6932-CE4C-A43B-36334DF96265}" v="300" dt="2021-06-23T20:54:19.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4"/>
    <p:restoredTop sz="95994" autoAdjust="0"/>
  </p:normalViewPr>
  <p:slideViewPr>
    <p:cSldViewPr snapToGrid="0">
      <p:cViewPr varScale="1">
        <p:scale>
          <a:sx n="107" d="100"/>
          <a:sy n="107" d="100"/>
        </p:scale>
        <p:origin x="1472" y="176"/>
      </p:cViewPr>
      <p:guideLst>
        <p:guide orient="horz" pos="1570"/>
        <p:guide pos="2988"/>
        <p:guide orient="horz" pos="1094"/>
        <p:guide pos="249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 Wilson" userId="000f367a-3246-491c-88b4-803a33f58a8b" providerId="ADAL" clId="{AEE53C50-6932-CE4C-A43B-36334DF96265}"/>
    <pc:docChg chg="undo redo custSel delSld modSld">
      <pc:chgData name="Jen Wilson" userId="000f367a-3246-491c-88b4-803a33f58a8b" providerId="ADAL" clId="{AEE53C50-6932-CE4C-A43B-36334DF96265}" dt="2021-06-23T20:58:41.439" v="534" actId="2696"/>
      <pc:docMkLst>
        <pc:docMk/>
      </pc:docMkLst>
      <pc:sldChg chg="modSp mod modNotesTx">
        <pc:chgData name="Jen Wilson" userId="000f367a-3246-491c-88b4-803a33f58a8b" providerId="ADAL" clId="{AEE53C50-6932-CE4C-A43B-36334DF96265}" dt="2021-06-23T14:29:09.132" v="99" actId="20577"/>
        <pc:sldMkLst>
          <pc:docMk/>
          <pc:sldMk cId="2169158353" sldId="257"/>
        </pc:sldMkLst>
        <pc:spChg chg="mod">
          <ac:chgData name="Jen Wilson" userId="000f367a-3246-491c-88b4-803a33f58a8b" providerId="ADAL" clId="{AEE53C50-6932-CE4C-A43B-36334DF96265}" dt="2021-06-22T19:45:40.198" v="4" actId="20577"/>
          <ac:spMkLst>
            <pc:docMk/>
            <pc:sldMk cId="2169158353" sldId="257"/>
            <ac:spMk id="7" creationId="{07DB4426-85D2-4218-9BB0-0FE2BCAC89ED}"/>
          </ac:spMkLst>
        </pc:spChg>
      </pc:sldChg>
      <pc:sldChg chg="modSp mod modNotesTx">
        <pc:chgData name="Jen Wilson" userId="000f367a-3246-491c-88b4-803a33f58a8b" providerId="ADAL" clId="{AEE53C50-6932-CE4C-A43B-36334DF96265}" dt="2021-06-23T14:46:48.269" v="144"/>
        <pc:sldMkLst>
          <pc:docMk/>
          <pc:sldMk cId="533067002" sldId="267"/>
        </pc:sldMkLst>
        <pc:spChg chg="mod">
          <ac:chgData name="Jen Wilson" userId="000f367a-3246-491c-88b4-803a33f58a8b" providerId="ADAL" clId="{AEE53C50-6932-CE4C-A43B-36334DF96265}" dt="2021-06-23T14:30:00.173" v="114" actId="14100"/>
          <ac:spMkLst>
            <pc:docMk/>
            <pc:sldMk cId="533067002" sldId="267"/>
            <ac:spMk id="6" creationId="{600D7734-ECB7-4B32-9CCF-6DB1C8A32DB9}"/>
          </ac:spMkLst>
        </pc:spChg>
        <pc:spChg chg="mod">
          <ac:chgData name="Jen Wilson" userId="000f367a-3246-491c-88b4-803a33f58a8b" providerId="ADAL" clId="{AEE53C50-6932-CE4C-A43B-36334DF96265}" dt="2021-06-23T14:19:31.485" v="75" actId="20577"/>
          <ac:spMkLst>
            <pc:docMk/>
            <pc:sldMk cId="533067002" sldId="267"/>
            <ac:spMk id="7" creationId="{07DB4426-85D2-4218-9BB0-0FE2BCAC89ED}"/>
          </ac:spMkLst>
        </pc:spChg>
        <pc:graphicFrameChg chg="mod">
          <ac:chgData name="Jen Wilson" userId="000f367a-3246-491c-88b4-803a33f58a8b" providerId="ADAL" clId="{AEE53C50-6932-CE4C-A43B-36334DF96265}" dt="2021-06-23T14:46:48.269" v="144"/>
          <ac:graphicFrameMkLst>
            <pc:docMk/>
            <pc:sldMk cId="533067002" sldId="267"/>
            <ac:graphicFrameMk id="17" creationId="{2F9B5916-E31E-4FDA-A114-8E737FAE7F22}"/>
          </ac:graphicFrameMkLst>
        </pc:graphicFrameChg>
      </pc:sldChg>
      <pc:sldChg chg="addSp delSp modSp mod modNotesTx">
        <pc:chgData name="Jen Wilson" userId="000f367a-3246-491c-88b4-803a33f58a8b" providerId="ADAL" clId="{AEE53C50-6932-CE4C-A43B-36334DF96265}" dt="2021-06-23T16:06:09.936" v="234" actId="27918"/>
        <pc:sldMkLst>
          <pc:docMk/>
          <pc:sldMk cId="2481336116" sldId="271"/>
        </pc:sldMkLst>
        <pc:spChg chg="add del mod">
          <ac:chgData name="Jen Wilson" userId="000f367a-3246-491c-88b4-803a33f58a8b" providerId="ADAL" clId="{AEE53C50-6932-CE4C-A43B-36334DF96265}" dt="2021-06-23T15:58:48.034" v="190" actId="478"/>
          <ac:spMkLst>
            <pc:docMk/>
            <pc:sldMk cId="2481336116" sldId="271"/>
            <ac:spMk id="2" creationId="{E1E96CEF-9165-7B46-931A-93A4B5753C58}"/>
          </ac:spMkLst>
        </pc:spChg>
        <pc:spChg chg="mod">
          <ac:chgData name="Jen Wilson" userId="000f367a-3246-491c-88b4-803a33f58a8b" providerId="ADAL" clId="{AEE53C50-6932-CE4C-A43B-36334DF96265}" dt="2021-06-23T15:58:00.856" v="188" actId="139"/>
          <ac:spMkLst>
            <pc:docMk/>
            <pc:sldMk cId="2481336116" sldId="271"/>
            <ac:spMk id="11" creationId="{6CE99911-9D1E-4CE0-A37B-4E40BC58CB69}"/>
          </ac:spMkLst>
        </pc:spChg>
        <pc:spChg chg="mod">
          <ac:chgData name="Jen Wilson" userId="000f367a-3246-491c-88b4-803a33f58a8b" providerId="ADAL" clId="{AEE53C50-6932-CE4C-A43B-36334DF96265}" dt="2021-06-23T14:34:32.082" v="138" actId="20577"/>
          <ac:spMkLst>
            <pc:docMk/>
            <pc:sldMk cId="2481336116" sldId="271"/>
            <ac:spMk id="12" creationId="{2D697B71-0D54-4FB4-BF66-A8A776BBAA4E}"/>
          </ac:spMkLst>
        </pc:spChg>
        <pc:graphicFrameChg chg="add del mod modGraphic">
          <ac:chgData name="Jen Wilson" userId="000f367a-3246-491c-88b4-803a33f58a8b" providerId="ADAL" clId="{AEE53C50-6932-CE4C-A43B-36334DF96265}" dt="2021-06-23T16:01:11.338" v="207" actId="478"/>
          <ac:graphicFrameMkLst>
            <pc:docMk/>
            <pc:sldMk cId="2481336116" sldId="271"/>
            <ac:graphicFrameMk id="6" creationId="{F7E3E4FC-6DEA-4FBD-BDD3-313DADD1687D}"/>
          </ac:graphicFrameMkLst>
        </pc:graphicFrameChg>
        <pc:graphicFrameChg chg="add mod">
          <ac:chgData name="Jen Wilson" userId="000f367a-3246-491c-88b4-803a33f58a8b" providerId="ADAL" clId="{AEE53C50-6932-CE4C-A43B-36334DF96265}" dt="2021-06-23T16:01:19.109" v="209"/>
          <ac:graphicFrameMkLst>
            <pc:docMk/>
            <pc:sldMk cId="2481336116" sldId="271"/>
            <ac:graphicFrameMk id="8" creationId="{F7E3E4FC-6DEA-4FBD-BDD3-313DADD1687D}"/>
          </ac:graphicFrameMkLst>
        </pc:graphicFrameChg>
        <pc:graphicFrameChg chg="add mod modGraphic">
          <ac:chgData name="Jen Wilson" userId="000f367a-3246-491c-88b4-803a33f58a8b" providerId="ADAL" clId="{AEE53C50-6932-CE4C-A43B-36334DF96265}" dt="2021-06-23T16:02:19.890" v="219" actId="255"/>
          <ac:graphicFrameMkLst>
            <pc:docMk/>
            <pc:sldMk cId="2481336116" sldId="271"/>
            <ac:graphicFrameMk id="9" creationId="{F7E3E4FC-6DEA-4FBD-BDD3-313DADD1687D}"/>
          </ac:graphicFrameMkLst>
        </pc:graphicFrameChg>
        <pc:picChg chg="del mod">
          <ac:chgData name="Jen Wilson" userId="000f367a-3246-491c-88b4-803a33f58a8b" providerId="ADAL" clId="{AEE53C50-6932-CE4C-A43B-36334DF96265}" dt="2021-06-23T15:49:09.943" v="182" actId="478"/>
          <ac:picMkLst>
            <pc:docMk/>
            <pc:sldMk cId="2481336116" sldId="271"/>
            <ac:picMk id="4" creationId="{A18F4F75-54BC-4DF7-B116-FD1570CEB659}"/>
          </ac:picMkLst>
        </pc:picChg>
      </pc:sldChg>
      <pc:sldChg chg="modSp mod modNotesTx">
        <pc:chgData name="Jen Wilson" userId="000f367a-3246-491c-88b4-803a33f58a8b" providerId="ADAL" clId="{AEE53C50-6932-CE4C-A43B-36334DF96265}" dt="2021-06-23T14:29:18.668" v="106" actId="20577"/>
        <pc:sldMkLst>
          <pc:docMk/>
          <pc:sldMk cId="3486882827" sldId="274"/>
        </pc:sldMkLst>
        <pc:spChg chg="mod">
          <ac:chgData name="Jen Wilson" userId="000f367a-3246-491c-88b4-803a33f58a8b" providerId="ADAL" clId="{AEE53C50-6932-CE4C-A43B-36334DF96265}" dt="2021-06-22T19:54:06.482" v="29" actId="20577"/>
          <ac:spMkLst>
            <pc:docMk/>
            <pc:sldMk cId="3486882827" sldId="274"/>
            <ac:spMk id="7" creationId="{07DB4426-85D2-4218-9BB0-0FE2BCAC89ED}"/>
          </ac:spMkLst>
        </pc:spChg>
        <pc:graphicFrameChg chg="mod">
          <ac:chgData name="Jen Wilson" userId="000f367a-3246-491c-88b4-803a33f58a8b" providerId="ADAL" clId="{AEE53C50-6932-CE4C-A43B-36334DF96265}" dt="2021-06-22T20:08:21.422" v="37" actId="692"/>
          <ac:graphicFrameMkLst>
            <pc:docMk/>
            <pc:sldMk cId="3486882827" sldId="274"/>
            <ac:graphicFrameMk id="17" creationId="{2F9B5916-E31E-4FDA-A114-8E737FAE7F22}"/>
          </ac:graphicFrameMkLst>
        </pc:graphicFrameChg>
      </pc:sldChg>
      <pc:sldChg chg="modSp mod modNotesTx">
        <pc:chgData name="Jen Wilson" userId="000f367a-3246-491c-88b4-803a33f58a8b" providerId="ADAL" clId="{AEE53C50-6932-CE4C-A43B-36334DF96265}" dt="2021-06-23T14:46:55.532" v="145"/>
        <pc:sldMkLst>
          <pc:docMk/>
          <pc:sldMk cId="2248145621" sldId="284"/>
        </pc:sldMkLst>
        <pc:spChg chg="mod">
          <ac:chgData name="Jen Wilson" userId="000f367a-3246-491c-88b4-803a33f58a8b" providerId="ADAL" clId="{AEE53C50-6932-CE4C-A43B-36334DF96265}" dt="2021-06-23T14:23:09.353" v="91" actId="20577"/>
          <ac:spMkLst>
            <pc:docMk/>
            <pc:sldMk cId="2248145621" sldId="284"/>
            <ac:spMk id="7" creationId="{07DB4426-85D2-4218-9BB0-0FE2BCAC89ED}"/>
          </ac:spMkLst>
        </pc:spChg>
        <pc:graphicFrameChg chg="mod">
          <ac:chgData name="Jen Wilson" userId="000f367a-3246-491c-88b4-803a33f58a8b" providerId="ADAL" clId="{AEE53C50-6932-CE4C-A43B-36334DF96265}" dt="2021-06-23T14:46:55.532" v="145"/>
          <ac:graphicFrameMkLst>
            <pc:docMk/>
            <pc:sldMk cId="2248145621" sldId="284"/>
            <ac:graphicFrameMk id="17" creationId="{2F9B5916-E31E-4FDA-A114-8E737FAE7F22}"/>
          </ac:graphicFrameMkLst>
        </pc:graphicFrameChg>
      </pc:sldChg>
      <pc:sldChg chg="modSp mod modNotesTx">
        <pc:chgData name="Jen Wilson" userId="000f367a-3246-491c-88b4-803a33f58a8b" providerId="ADAL" clId="{AEE53C50-6932-CE4C-A43B-36334DF96265}" dt="2021-06-23T15:44:15.148" v="177" actId="6549"/>
        <pc:sldMkLst>
          <pc:docMk/>
          <pc:sldMk cId="2155467359" sldId="285"/>
        </pc:sldMkLst>
        <pc:spChg chg="mod">
          <ac:chgData name="Jen Wilson" userId="000f367a-3246-491c-88b4-803a33f58a8b" providerId="ADAL" clId="{AEE53C50-6932-CE4C-A43B-36334DF96265}" dt="2021-06-23T14:25:16.371" v="96" actId="20577"/>
          <ac:spMkLst>
            <pc:docMk/>
            <pc:sldMk cId="2155467359" sldId="285"/>
            <ac:spMk id="7" creationId="{07DB4426-85D2-4218-9BB0-0FE2BCAC89ED}"/>
          </ac:spMkLst>
        </pc:spChg>
        <pc:spChg chg="mod">
          <ac:chgData name="Jen Wilson" userId="000f367a-3246-491c-88b4-803a33f58a8b" providerId="ADAL" clId="{AEE53C50-6932-CE4C-A43B-36334DF96265}" dt="2021-06-23T15:44:15.148" v="177" actId="6549"/>
          <ac:spMkLst>
            <pc:docMk/>
            <pc:sldMk cId="2155467359" sldId="285"/>
            <ac:spMk id="9" creationId="{3F59E0FA-F72A-4168-889B-031DB42BE050}"/>
          </ac:spMkLst>
        </pc:spChg>
        <pc:graphicFrameChg chg="mod">
          <ac:chgData name="Jen Wilson" userId="000f367a-3246-491c-88b4-803a33f58a8b" providerId="ADAL" clId="{AEE53C50-6932-CE4C-A43B-36334DF96265}" dt="2021-06-23T15:42:24.591" v="172" actId="692"/>
          <ac:graphicFrameMkLst>
            <pc:docMk/>
            <pc:sldMk cId="2155467359" sldId="285"/>
            <ac:graphicFrameMk id="17" creationId="{2F9B5916-E31E-4FDA-A114-8E737FAE7F22}"/>
          </ac:graphicFrameMkLst>
        </pc:graphicFrameChg>
      </pc:sldChg>
      <pc:sldChg chg="addSp delSp modSp mod modNotesTx">
        <pc:chgData name="Jen Wilson" userId="000f367a-3246-491c-88b4-803a33f58a8b" providerId="ADAL" clId="{AEE53C50-6932-CE4C-A43B-36334DF96265}" dt="2021-06-23T14:29:14.965" v="103" actId="20577"/>
        <pc:sldMkLst>
          <pc:docMk/>
          <pc:sldMk cId="2787846677" sldId="286"/>
        </pc:sldMkLst>
        <pc:spChg chg="add del mod">
          <ac:chgData name="Jen Wilson" userId="000f367a-3246-491c-88b4-803a33f58a8b" providerId="ADAL" clId="{AEE53C50-6932-CE4C-A43B-36334DF96265}" dt="2021-06-22T19:54:07.635" v="31"/>
          <ac:spMkLst>
            <pc:docMk/>
            <pc:sldMk cId="2787846677" sldId="286"/>
            <ac:spMk id="3" creationId="{387ECB8A-948F-1248-97A2-C0F4E68A1D86}"/>
          </ac:spMkLst>
        </pc:spChg>
        <pc:spChg chg="mod">
          <ac:chgData name="Jen Wilson" userId="000f367a-3246-491c-88b4-803a33f58a8b" providerId="ADAL" clId="{AEE53C50-6932-CE4C-A43B-36334DF96265}" dt="2021-06-22T19:46:00.448" v="22" actId="20577"/>
          <ac:spMkLst>
            <pc:docMk/>
            <pc:sldMk cId="2787846677" sldId="286"/>
            <ac:spMk id="7" creationId="{07DB4426-85D2-4218-9BB0-0FE2BCAC89ED}"/>
          </ac:spMkLst>
        </pc:spChg>
      </pc:sldChg>
      <pc:sldChg chg="modSp mod modNotesTx">
        <pc:chgData name="Jen Wilson" userId="000f367a-3246-491c-88b4-803a33f58a8b" providerId="ADAL" clId="{AEE53C50-6932-CE4C-A43B-36334DF96265}" dt="2021-06-23T14:29:21.360" v="110" actId="20577"/>
        <pc:sldMkLst>
          <pc:docMk/>
          <pc:sldMk cId="1069667753" sldId="290"/>
        </pc:sldMkLst>
        <pc:spChg chg="mod">
          <ac:chgData name="Jen Wilson" userId="000f367a-3246-491c-88b4-803a33f58a8b" providerId="ADAL" clId="{AEE53C50-6932-CE4C-A43B-36334DF96265}" dt="2021-06-22T20:09:47.442" v="55" actId="20577"/>
          <ac:spMkLst>
            <pc:docMk/>
            <pc:sldMk cId="1069667753" sldId="290"/>
            <ac:spMk id="7" creationId="{07DB4426-85D2-4218-9BB0-0FE2BCAC89ED}"/>
          </ac:spMkLst>
        </pc:spChg>
        <pc:graphicFrameChg chg="mod">
          <ac:chgData name="Jen Wilson" userId="000f367a-3246-491c-88b4-803a33f58a8b" providerId="ADAL" clId="{AEE53C50-6932-CE4C-A43B-36334DF96265}" dt="2021-06-22T20:12:30.048" v="64" actId="692"/>
          <ac:graphicFrameMkLst>
            <pc:docMk/>
            <pc:sldMk cId="1069667753" sldId="290"/>
            <ac:graphicFrameMk id="17" creationId="{2F9B5916-E31E-4FDA-A114-8E737FAE7F22}"/>
          </ac:graphicFrameMkLst>
        </pc:graphicFrameChg>
      </pc:sldChg>
      <pc:sldChg chg="addSp delSp modSp del mod chgLayout">
        <pc:chgData name="Jen Wilson" userId="000f367a-3246-491c-88b4-803a33f58a8b" providerId="ADAL" clId="{AEE53C50-6932-CE4C-A43B-36334DF96265}" dt="2021-06-23T20:58:41.439" v="534" actId="2696"/>
        <pc:sldMkLst>
          <pc:docMk/>
          <pc:sldMk cId="3130606125" sldId="293"/>
        </pc:sldMkLst>
        <pc:spChg chg="add del mod">
          <ac:chgData name="Jen Wilson" userId="000f367a-3246-491c-88b4-803a33f58a8b" providerId="ADAL" clId="{AEE53C50-6932-CE4C-A43B-36334DF96265}" dt="2021-06-23T16:32:00.770" v="240" actId="6264"/>
          <ac:spMkLst>
            <pc:docMk/>
            <pc:sldMk cId="3130606125" sldId="293"/>
            <ac:spMk id="2" creationId="{B3BE9D86-8E9C-1448-BBEA-24A4EE051808}"/>
          </ac:spMkLst>
        </pc:spChg>
        <pc:spChg chg="mod ord">
          <ac:chgData name="Jen Wilson" userId="000f367a-3246-491c-88b4-803a33f58a8b" providerId="ADAL" clId="{AEE53C50-6932-CE4C-A43B-36334DF96265}" dt="2021-06-23T16:33:16.267" v="253" actId="6264"/>
          <ac:spMkLst>
            <pc:docMk/>
            <pc:sldMk cId="3130606125" sldId="293"/>
            <ac:spMk id="3" creationId="{95B669A3-D640-49F0-B0FD-679A2689CACE}"/>
          </ac:spMkLst>
        </pc:spChg>
        <pc:spChg chg="add del mod">
          <ac:chgData name="Jen Wilson" userId="000f367a-3246-491c-88b4-803a33f58a8b" providerId="ADAL" clId="{AEE53C50-6932-CE4C-A43B-36334DF96265}" dt="2021-06-23T16:32:00.770" v="240" actId="6264"/>
          <ac:spMkLst>
            <pc:docMk/>
            <pc:sldMk cId="3130606125" sldId="293"/>
            <ac:spMk id="4" creationId="{7889B1E6-1605-984B-A36A-4C17209F2E95}"/>
          </ac:spMkLst>
        </pc:spChg>
        <pc:spChg chg="add del mod">
          <ac:chgData name="Jen Wilson" userId="000f367a-3246-491c-88b4-803a33f58a8b" providerId="ADAL" clId="{AEE53C50-6932-CE4C-A43B-36334DF96265}" dt="2021-06-23T16:32:00.770" v="240" actId="6264"/>
          <ac:spMkLst>
            <pc:docMk/>
            <pc:sldMk cId="3130606125" sldId="293"/>
            <ac:spMk id="5" creationId="{8CFD8543-B003-0E4B-A622-5A2A0DAFE9DC}"/>
          </ac:spMkLst>
        </pc:spChg>
        <pc:spChg chg="add del mod">
          <ac:chgData name="Jen Wilson" userId="000f367a-3246-491c-88b4-803a33f58a8b" providerId="ADAL" clId="{AEE53C50-6932-CE4C-A43B-36334DF96265}" dt="2021-06-23T16:32:00.770" v="240" actId="6264"/>
          <ac:spMkLst>
            <pc:docMk/>
            <pc:sldMk cId="3130606125" sldId="293"/>
            <ac:spMk id="6" creationId="{702EC096-A86B-AF42-BDC1-0004A6EBEE85}"/>
          </ac:spMkLst>
        </pc:spChg>
        <pc:spChg chg="mod ord">
          <ac:chgData name="Jen Wilson" userId="000f367a-3246-491c-88b4-803a33f58a8b" providerId="ADAL" clId="{AEE53C50-6932-CE4C-A43B-36334DF96265}" dt="2021-06-23T16:47:20.259" v="383" actId="20577"/>
          <ac:spMkLst>
            <pc:docMk/>
            <pc:sldMk cId="3130606125" sldId="293"/>
            <ac:spMk id="8" creationId="{B397188F-30D4-4981-9CEA-B9EF96C84D0F}"/>
          </ac:spMkLst>
        </pc:spChg>
        <pc:spChg chg="add del mod">
          <ac:chgData name="Jen Wilson" userId="000f367a-3246-491c-88b4-803a33f58a8b" providerId="ADAL" clId="{AEE53C50-6932-CE4C-A43B-36334DF96265}" dt="2021-06-23T16:33:13.086" v="252"/>
          <ac:spMkLst>
            <pc:docMk/>
            <pc:sldMk cId="3130606125" sldId="293"/>
            <ac:spMk id="10" creationId="{9636AE9C-6CC7-DF41-8BA8-359D796A43A4}"/>
          </ac:spMkLst>
        </pc:spChg>
        <pc:spChg chg="add del mod">
          <ac:chgData name="Jen Wilson" userId="000f367a-3246-491c-88b4-803a33f58a8b" providerId="ADAL" clId="{AEE53C50-6932-CE4C-A43B-36334DF96265}" dt="2021-06-23T16:33:16.267" v="253" actId="6264"/>
          <ac:spMkLst>
            <pc:docMk/>
            <pc:sldMk cId="3130606125" sldId="293"/>
            <ac:spMk id="11" creationId="{26DDF5CD-E883-204D-B8EE-5149251415C7}"/>
          </ac:spMkLst>
        </pc:spChg>
        <pc:spChg chg="add del mod">
          <ac:chgData name="Jen Wilson" userId="000f367a-3246-491c-88b4-803a33f58a8b" providerId="ADAL" clId="{AEE53C50-6932-CE4C-A43B-36334DF96265}" dt="2021-06-23T16:33:16.267" v="253" actId="6264"/>
          <ac:spMkLst>
            <pc:docMk/>
            <pc:sldMk cId="3130606125" sldId="293"/>
            <ac:spMk id="12" creationId="{9AB34F2C-26B7-8E4F-BCB5-B05476BF6603}"/>
          </ac:spMkLst>
        </pc:spChg>
        <pc:spChg chg="mod ord">
          <ac:chgData name="Jen Wilson" userId="000f367a-3246-491c-88b4-803a33f58a8b" providerId="ADAL" clId="{AEE53C50-6932-CE4C-A43B-36334DF96265}" dt="2021-06-23T16:48:08.594" v="389" actId="20577"/>
          <ac:spMkLst>
            <pc:docMk/>
            <pc:sldMk cId="3130606125" sldId="293"/>
            <ac:spMk id="15" creationId="{BD382551-B585-E74E-BC6E-EDB47774FFDC}"/>
          </ac:spMkLst>
        </pc:spChg>
        <pc:spChg chg="add del mod">
          <ac:chgData name="Jen Wilson" userId="000f367a-3246-491c-88b4-803a33f58a8b" providerId="ADAL" clId="{AEE53C50-6932-CE4C-A43B-36334DF96265}" dt="2021-06-23T16:33:16.267" v="253" actId="6264"/>
          <ac:spMkLst>
            <pc:docMk/>
            <pc:sldMk cId="3130606125" sldId="293"/>
            <ac:spMk id="16" creationId="{B73A4205-699A-3B42-9445-09284E53C9DD}"/>
          </ac:spMkLst>
        </pc:spChg>
        <pc:spChg chg="add del mod">
          <ac:chgData name="Jen Wilson" userId="000f367a-3246-491c-88b4-803a33f58a8b" providerId="ADAL" clId="{AEE53C50-6932-CE4C-A43B-36334DF96265}" dt="2021-06-23T16:33:16.267" v="253" actId="6264"/>
          <ac:spMkLst>
            <pc:docMk/>
            <pc:sldMk cId="3130606125" sldId="293"/>
            <ac:spMk id="17" creationId="{A17E7C8E-467E-324C-9458-F80D6F4A72FE}"/>
          </ac:spMkLst>
        </pc:spChg>
        <pc:spChg chg="add del mod">
          <ac:chgData name="Jen Wilson" userId="000f367a-3246-491c-88b4-803a33f58a8b" providerId="ADAL" clId="{AEE53C50-6932-CE4C-A43B-36334DF96265}" dt="2021-06-23T16:40:50.516" v="291"/>
          <ac:spMkLst>
            <pc:docMk/>
            <pc:sldMk cId="3130606125" sldId="293"/>
            <ac:spMk id="18" creationId="{532DC27C-C8E4-CD4D-9561-F9A790AF5A38}"/>
          </ac:spMkLst>
        </pc:spChg>
        <pc:graphicFrameChg chg="add del mod">
          <ac:chgData name="Jen Wilson" userId="000f367a-3246-491c-88b4-803a33f58a8b" providerId="ADAL" clId="{AEE53C50-6932-CE4C-A43B-36334DF96265}" dt="2021-06-23T16:33:11.840" v="251" actId="21"/>
          <ac:graphicFrameMkLst>
            <pc:docMk/>
            <pc:sldMk cId="3130606125" sldId="293"/>
            <ac:graphicFrameMk id="7" creationId="{0667D825-28CA-974C-A0CD-E2A7B618E67F}"/>
          </ac:graphicFrameMkLst>
        </pc:graphicFrameChg>
        <pc:graphicFrameChg chg="add del mod">
          <ac:chgData name="Jen Wilson" userId="000f367a-3246-491c-88b4-803a33f58a8b" providerId="ADAL" clId="{AEE53C50-6932-CE4C-A43B-36334DF96265}" dt="2021-06-23T16:48:32.558" v="394" actId="478"/>
          <ac:graphicFrameMkLst>
            <pc:docMk/>
            <pc:sldMk cId="3130606125" sldId="293"/>
            <ac:graphicFrameMk id="13" creationId="{02080CD7-2216-5B4D-AF22-A6A8FFE2DAAD}"/>
          </ac:graphicFrameMkLst>
        </pc:graphicFrameChg>
        <pc:graphicFrameChg chg="add mod ord">
          <ac:chgData name="Jen Wilson" userId="000f367a-3246-491c-88b4-803a33f58a8b" providerId="ADAL" clId="{AEE53C50-6932-CE4C-A43B-36334DF96265}" dt="2021-06-23T16:48:44.103" v="396"/>
          <ac:graphicFrameMkLst>
            <pc:docMk/>
            <pc:sldMk cId="3130606125" sldId="293"/>
            <ac:graphicFrameMk id="14" creationId="{F51EE453-3CE4-414D-8D78-15FAE40DC683}"/>
          </ac:graphicFrameMkLst>
        </pc:graphicFrameChg>
        <pc:graphicFrameChg chg="del mod ord">
          <ac:chgData name="Jen Wilson" userId="000f367a-3246-491c-88b4-803a33f58a8b" providerId="ADAL" clId="{AEE53C50-6932-CE4C-A43B-36334DF96265}" dt="2021-06-23T16:32:54.002" v="248" actId="21"/>
          <ac:graphicFrameMkLst>
            <pc:docMk/>
            <pc:sldMk cId="3130606125" sldId="293"/>
            <ac:graphicFrameMk id="20" creationId="{EEA46666-DC16-914B-93F7-A91F5D0D5639}"/>
          </ac:graphicFrameMkLst>
        </pc:graphicFrameChg>
      </pc:sldChg>
      <pc:sldChg chg="addSp delSp modSp del mod">
        <pc:chgData name="Jen Wilson" userId="000f367a-3246-491c-88b4-803a33f58a8b" providerId="ADAL" clId="{AEE53C50-6932-CE4C-A43B-36334DF96265}" dt="2021-06-23T20:54:58.438" v="532" actId="2696"/>
        <pc:sldMkLst>
          <pc:docMk/>
          <pc:sldMk cId="160468479" sldId="296"/>
        </pc:sldMkLst>
        <pc:spChg chg="add del mod">
          <ac:chgData name="Jen Wilson" userId="000f367a-3246-491c-88b4-803a33f58a8b" providerId="ADAL" clId="{AEE53C50-6932-CE4C-A43B-36334DF96265}" dt="2021-06-23T16:49:13.920" v="400"/>
          <ac:spMkLst>
            <pc:docMk/>
            <pc:sldMk cId="160468479" sldId="296"/>
            <ac:spMk id="4" creationId="{759F3A11-CD37-504B-9109-1EEFC31A24DE}"/>
          </ac:spMkLst>
        </pc:spChg>
        <pc:spChg chg="mod">
          <ac:chgData name="Jen Wilson" userId="000f367a-3246-491c-88b4-803a33f58a8b" providerId="ADAL" clId="{AEE53C50-6932-CE4C-A43B-36334DF96265}" dt="2021-06-23T16:52:29.393" v="431" actId="20577"/>
          <ac:spMkLst>
            <pc:docMk/>
            <pc:sldMk cId="160468479" sldId="296"/>
            <ac:spMk id="8" creationId="{B397188F-30D4-4981-9CEA-B9EF96C84D0F}"/>
          </ac:spMkLst>
        </pc:spChg>
        <pc:spChg chg="mod">
          <ac:chgData name="Jen Wilson" userId="000f367a-3246-491c-88b4-803a33f58a8b" providerId="ADAL" clId="{AEE53C50-6932-CE4C-A43B-36334DF96265}" dt="2021-06-23T16:48:19.284" v="393" actId="20577"/>
          <ac:spMkLst>
            <pc:docMk/>
            <pc:sldMk cId="160468479" sldId="296"/>
            <ac:spMk id="11" creationId="{3F4ED69E-9B29-8040-8CCA-D1580F713F25}"/>
          </ac:spMkLst>
        </pc:spChg>
        <pc:graphicFrameChg chg="add del mod">
          <ac:chgData name="Jen Wilson" userId="000f367a-3246-491c-88b4-803a33f58a8b" providerId="ADAL" clId="{AEE53C50-6932-CE4C-A43B-36334DF96265}" dt="2021-06-23T16:52:47.148" v="432" actId="478"/>
          <ac:graphicFrameMkLst>
            <pc:docMk/>
            <pc:sldMk cId="160468479" sldId="296"/>
            <ac:graphicFrameMk id="9" creationId="{6740E759-14A6-5640-B683-8168600AFFA7}"/>
          </ac:graphicFrameMkLst>
        </pc:graphicFrameChg>
        <pc:graphicFrameChg chg="add mod">
          <ac:chgData name="Jen Wilson" userId="000f367a-3246-491c-88b4-803a33f58a8b" providerId="ADAL" clId="{AEE53C50-6932-CE4C-A43B-36334DF96265}" dt="2021-06-23T16:51:49.409" v="413" actId="207"/>
          <ac:graphicFrameMkLst>
            <pc:docMk/>
            <pc:sldMk cId="160468479" sldId="296"/>
            <ac:graphicFrameMk id="10" creationId="{836B99DC-5919-9C48-ABCD-F8E252EFD99C}"/>
          </ac:graphicFrameMkLst>
        </pc:graphicFrameChg>
        <pc:graphicFrameChg chg="del">
          <ac:chgData name="Jen Wilson" userId="000f367a-3246-491c-88b4-803a33f58a8b" providerId="ADAL" clId="{AEE53C50-6932-CE4C-A43B-36334DF96265}" dt="2021-06-23T16:49:04.122" v="397" actId="21"/>
          <ac:graphicFrameMkLst>
            <pc:docMk/>
            <pc:sldMk cId="160468479" sldId="296"/>
            <ac:graphicFrameMk id="13" creationId="{3922FF1B-6CA7-6643-987D-DFDF9D9BB668}"/>
          </ac:graphicFrameMkLst>
        </pc:graphicFrameChg>
      </pc:sldChg>
      <pc:sldChg chg="addSp delSp modSp del mod">
        <pc:chgData name="Jen Wilson" userId="000f367a-3246-491c-88b4-803a33f58a8b" providerId="ADAL" clId="{AEE53C50-6932-CE4C-A43B-36334DF96265}" dt="2021-06-23T20:54:59.772" v="533" actId="2696"/>
        <pc:sldMkLst>
          <pc:docMk/>
          <pc:sldMk cId="736317675" sldId="297"/>
        </pc:sldMkLst>
        <pc:spChg chg="add del mod">
          <ac:chgData name="Jen Wilson" userId="000f367a-3246-491c-88b4-803a33f58a8b" providerId="ADAL" clId="{AEE53C50-6932-CE4C-A43B-36334DF96265}" dt="2021-06-23T16:56:34.465" v="437" actId="1957"/>
          <ac:spMkLst>
            <pc:docMk/>
            <pc:sldMk cId="736317675" sldId="297"/>
            <ac:spMk id="4" creationId="{1972CC01-5E2D-EA4F-A42E-BB738AD509C1}"/>
          </ac:spMkLst>
        </pc:spChg>
        <pc:spChg chg="mod">
          <ac:chgData name="Jen Wilson" userId="000f367a-3246-491c-88b4-803a33f58a8b" providerId="ADAL" clId="{AEE53C50-6932-CE4C-A43B-36334DF96265}" dt="2021-06-23T17:02:49.071" v="485" actId="20577"/>
          <ac:spMkLst>
            <pc:docMk/>
            <pc:sldMk cId="736317675" sldId="297"/>
            <ac:spMk id="5" creationId="{4B0CFCBB-790C-394B-BF4B-C350AD62A3BD}"/>
          </ac:spMkLst>
        </pc:spChg>
        <pc:spChg chg="mod">
          <ac:chgData name="Jen Wilson" userId="000f367a-3246-491c-88b4-803a33f58a8b" providerId="ADAL" clId="{AEE53C50-6932-CE4C-A43B-36334DF96265}" dt="2021-06-23T17:03:36.569" v="498" actId="20577"/>
          <ac:spMkLst>
            <pc:docMk/>
            <pc:sldMk cId="736317675" sldId="297"/>
            <ac:spMk id="6" creationId="{148F51BC-151A-428F-937E-7D59E2C9A671}"/>
          </ac:spMkLst>
        </pc:spChg>
        <pc:spChg chg="add del mod">
          <ac:chgData name="Jen Wilson" userId="000f367a-3246-491c-88b4-803a33f58a8b" providerId="ADAL" clId="{AEE53C50-6932-CE4C-A43B-36334DF96265}" dt="2021-06-23T16:57:45.230" v="448"/>
          <ac:spMkLst>
            <pc:docMk/>
            <pc:sldMk cId="736317675" sldId="297"/>
            <ac:spMk id="15" creationId="{38439D06-D379-5B49-85D2-6B631311A9B7}"/>
          </ac:spMkLst>
        </pc:spChg>
        <pc:graphicFrameChg chg="del">
          <ac:chgData name="Jen Wilson" userId="000f367a-3246-491c-88b4-803a33f58a8b" providerId="ADAL" clId="{AEE53C50-6932-CE4C-A43B-36334DF96265}" dt="2021-06-23T16:56:24.710" v="433" actId="21"/>
          <ac:graphicFrameMkLst>
            <pc:docMk/>
            <pc:sldMk cId="736317675" sldId="297"/>
            <ac:graphicFrameMk id="8" creationId="{0128766B-1DF9-3249-8DE4-CE72053F602E}"/>
          </ac:graphicFrameMkLst>
        </pc:graphicFrameChg>
        <pc:graphicFrameChg chg="add del mod">
          <ac:chgData name="Jen Wilson" userId="000f367a-3246-491c-88b4-803a33f58a8b" providerId="ADAL" clId="{AEE53C50-6932-CE4C-A43B-36334DF96265}" dt="2021-06-23T17:02:02.647" v="477" actId="478"/>
          <ac:graphicFrameMkLst>
            <pc:docMk/>
            <pc:sldMk cId="736317675" sldId="297"/>
            <ac:graphicFrameMk id="9" creationId="{A8FD4398-4D80-3941-ACEE-51E911AB9103}"/>
          </ac:graphicFrameMkLst>
        </pc:graphicFrameChg>
        <pc:graphicFrameChg chg="add del mod">
          <ac:chgData name="Jen Wilson" userId="000f367a-3246-491c-88b4-803a33f58a8b" providerId="ADAL" clId="{AEE53C50-6932-CE4C-A43B-36334DF96265}" dt="2021-06-23T16:57:30.231" v="441" actId="478"/>
          <ac:graphicFrameMkLst>
            <pc:docMk/>
            <pc:sldMk cId="736317675" sldId="297"/>
            <ac:graphicFrameMk id="13" creationId="{1CF5A0E6-97AB-994C-8D4D-E172A97662AB}"/>
          </ac:graphicFrameMkLst>
        </pc:graphicFrameChg>
        <pc:graphicFrameChg chg="add mod">
          <ac:chgData name="Jen Wilson" userId="000f367a-3246-491c-88b4-803a33f58a8b" providerId="ADAL" clId="{AEE53C50-6932-CE4C-A43B-36334DF96265}" dt="2021-06-23T16:57:42.099" v="444"/>
          <ac:graphicFrameMkLst>
            <pc:docMk/>
            <pc:sldMk cId="736317675" sldId="297"/>
            <ac:graphicFrameMk id="16" creationId="{8AE90C56-55AA-4EE1-AF2C-9FE040D1ECD3}"/>
          </ac:graphicFrameMkLst>
        </pc:graphicFrameChg>
        <pc:graphicFrameChg chg="add del mod">
          <ac:chgData name="Jen Wilson" userId="000f367a-3246-491c-88b4-803a33f58a8b" providerId="ADAL" clId="{AEE53C50-6932-CE4C-A43B-36334DF96265}" dt="2021-06-23T16:57:44.591" v="447" actId="21"/>
          <ac:graphicFrameMkLst>
            <pc:docMk/>
            <pc:sldMk cId="736317675" sldId="297"/>
            <ac:graphicFrameMk id="17" creationId="{8AE90C56-55AA-4EE1-AF2C-9FE040D1ECD3}"/>
          </ac:graphicFrameMkLst>
        </pc:graphicFrameChg>
        <pc:graphicFrameChg chg="add mod">
          <ac:chgData name="Jen Wilson" userId="000f367a-3246-491c-88b4-803a33f58a8b" providerId="ADAL" clId="{AEE53C50-6932-CE4C-A43B-36334DF96265}" dt="2021-06-23T17:02:36.244" v="480" actId="404"/>
          <ac:graphicFrameMkLst>
            <pc:docMk/>
            <pc:sldMk cId="736317675" sldId="297"/>
            <ac:graphicFrameMk id="18" creationId="{CAE441FF-4311-E044-B671-FC3BCD61B026}"/>
          </ac:graphicFrameMkLst>
        </pc:graphicFrameChg>
      </pc:sldChg>
      <pc:sldChg chg="addSp delSp modSp mod">
        <pc:chgData name="Jen Wilson" userId="000f367a-3246-491c-88b4-803a33f58a8b" providerId="ADAL" clId="{AEE53C50-6932-CE4C-A43B-36334DF96265}" dt="2021-06-23T20:54:29.968" v="531" actId="403"/>
        <pc:sldMkLst>
          <pc:docMk/>
          <pc:sldMk cId="3111685455" sldId="493"/>
        </pc:sldMkLst>
        <pc:spChg chg="add del mod">
          <ac:chgData name="Jen Wilson" userId="000f367a-3246-491c-88b4-803a33f58a8b" providerId="ADAL" clId="{AEE53C50-6932-CE4C-A43B-36334DF96265}" dt="2021-06-23T20:54:29.968" v="531" actId="403"/>
          <ac:spMkLst>
            <pc:docMk/>
            <pc:sldMk cId="3111685455" sldId="493"/>
            <ac:spMk id="3" creationId="{2A30878F-933A-E342-AED2-B8075B2176A1}"/>
          </ac:spMkLst>
        </pc:spChg>
        <pc:spChg chg="mod">
          <ac:chgData name="Jen Wilson" userId="000f367a-3246-491c-88b4-803a33f58a8b" providerId="ADAL" clId="{AEE53C50-6932-CE4C-A43B-36334DF96265}" dt="2021-06-23T20:45:27.499" v="525"/>
          <ac:spMkLst>
            <pc:docMk/>
            <pc:sldMk cId="3111685455" sldId="493"/>
            <ac:spMk id="6" creationId="{AC551D8A-46CE-46E8-B33F-3368C6980E8E}"/>
          </ac:spMkLst>
        </pc:spChg>
        <pc:spChg chg="del">
          <ac:chgData name="Jen Wilson" userId="000f367a-3246-491c-88b4-803a33f58a8b" providerId="ADAL" clId="{AEE53C50-6932-CE4C-A43B-36334DF96265}" dt="2021-06-23T20:45:35.306" v="526" actId="478"/>
          <ac:spMkLst>
            <pc:docMk/>
            <pc:sldMk cId="3111685455" sldId="493"/>
            <ac:spMk id="10" creationId="{51901D6F-51CB-ED4B-A695-B8D454D3CC57}"/>
          </ac:spMkLst>
        </pc:spChg>
      </pc:sldChg>
      <pc:sldChg chg="modSp mod modNotesTx">
        <pc:chgData name="Jen Wilson" userId="000f367a-3246-491c-88b4-803a33f58a8b" providerId="ADAL" clId="{AEE53C50-6932-CE4C-A43B-36334DF96265}" dt="2021-06-23T14:30:08.194" v="117" actId="20577"/>
        <pc:sldMkLst>
          <pc:docMk/>
          <pc:sldMk cId="3805257315" sldId="494"/>
        </pc:sldMkLst>
        <pc:spChg chg="mod">
          <ac:chgData name="Jen Wilson" userId="000f367a-3246-491c-88b4-803a33f58a8b" providerId="ADAL" clId="{AEE53C50-6932-CE4C-A43B-36334DF96265}" dt="2021-06-23T14:12:10.920" v="67" actId="20577"/>
          <ac:spMkLst>
            <pc:docMk/>
            <pc:sldMk cId="3805257315" sldId="494"/>
            <ac:spMk id="7" creationId="{07DB4426-85D2-4218-9BB0-0FE2BCAC89ED}"/>
          </ac:spMkLst>
        </pc:spChg>
      </pc:sldChg>
      <pc:sldChg chg="modSp mod modNotesTx">
        <pc:chgData name="Jen Wilson" userId="000f367a-3246-491c-88b4-803a33f58a8b" providerId="ADAL" clId="{AEE53C50-6932-CE4C-A43B-36334DF96265}" dt="2021-06-23T16:08:18.510" v="237" actId="692"/>
        <pc:sldMkLst>
          <pc:docMk/>
          <pc:sldMk cId="798841937" sldId="495"/>
        </pc:sldMkLst>
        <pc:spChg chg="mod">
          <ac:chgData name="Jen Wilson" userId="000f367a-3246-491c-88b4-803a33f58a8b" providerId="ADAL" clId="{AEE53C50-6932-CE4C-A43B-36334DF96265}" dt="2021-06-23T16:04:14.176" v="231" actId="14100"/>
          <ac:spMkLst>
            <pc:docMk/>
            <pc:sldMk cId="798841937" sldId="495"/>
            <ac:spMk id="6" creationId="{600D7734-ECB7-4B32-9CCF-6DB1C8A32DB9}"/>
          </ac:spMkLst>
        </pc:spChg>
        <pc:spChg chg="mod">
          <ac:chgData name="Jen Wilson" userId="000f367a-3246-491c-88b4-803a33f58a8b" providerId="ADAL" clId="{AEE53C50-6932-CE4C-A43B-36334DF96265}" dt="2021-06-23T16:03:56.827" v="228" actId="20577"/>
          <ac:spMkLst>
            <pc:docMk/>
            <pc:sldMk cId="798841937" sldId="495"/>
            <ac:spMk id="7" creationId="{07DB4426-85D2-4218-9BB0-0FE2BCAC89ED}"/>
          </ac:spMkLst>
        </pc:spChg>
        <pc:graphicFrameChg chg="mod">
          <ac:chgData name="Jen Wilson" userId="000f367a-3246-491c-88b4-803a33f58a8b" providerId="ADAL" clId="{AEE53C50-6932-CE4C-A43B-36334DF96265}" dt="2021-06-23T16:08:18.510" v="237" actId="692"/>
          <ac:graphicFrameMkLst>
            <pc:docMk/>
            <pc:sldMk cId="798841937" sldId="495"/>
            <ac:graphicFrameMk id="17" creationId="{2F9B5916-E31E-4FDA-A114-8E737FAE7F2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https://cmwf.sharepoint.com/Policy%20and%20Research/Medicare/CareJourney%20Data/analytic%20files/Telehealth%20visits%202019-2020%20from%20Carejourney-%20revised%20defini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r>
              <a:rPr lang="en-US" sz="1400" dirty="0"/>
              <a:t>Type of patient visit, by month, among traditional Medicare beneficiaries</a:t>
            </a:r>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9406353863016781E-2"/>
          <c:y val="0.23688627201682907"/>
          <c:w val="0.85386419084650311"/>
          <c:h val="0.52498352820358041"/>
        </c:manualLayout>
      </c:layout>
      <c:lineChart>
        <c:grouping val="standard"/>
        <c:varyColors val="0"/>
        <c:ser>
          <c:idx val="0"/>
          <c:order val="0"/>
          <c:tx>
            <c:strRef>
              <c:f>Sheet1!$B$1</c:f>
              <c:strCache>
                <c:ptCount val="1"/>
                <c:pt idx="0">
                  <c:v>In-person visits</c:v>
                </c:pt>
              </c:strCache>
            </c:strRef>
          </c:tx>
          <c:spPr>
            <a:ln w="28575" cap="rnd">
              <a:solidFill>
                <a:schemeClr val="accent2"/>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Sheet1!$B$2:$B$25</c:f>
              <c:numCache>
                <c:formatCode>General</c:formatCode>
                <c:ptCount val="24"/>
                <c:pt idx="0">
                  <c:v>47747675</c:v>
                </c:pt>
                <c:pt idx="1">
                  <c:v>42793361</c:v>
                </c:pt>
                <c:pt idx="2">
                  <c:v>45738312</c:v>
                </c:pt>
                <c:pt idx="3">
                  <c:v>48170425</c:v>
                </c:pt>
                <c:pt idx="4">
                  <c:v>48027103</c:v>
                </c:pt>
                <c:pt idx="5">
                  <c:v>43548143</c:v>
                </c:pt>
                <c:pt idx="6">
                  <c:v>46751809</c:v>
                </c:pt>
                <c:pt idx="7">
                  <c:v>46034053</c:v>
                </c:pt>
                <c:pt idx="8">
                  <c:v>44274429</c:v>
                </c:pt>
                <c:pt idx="9">
                  <c:v>49708927</c:v>
                </c:pt>
                <c:pt idx="10">
                  <c:v>43318524</c:v>
                </c:pt>
                <c:pt idx="11">
                  <c:v>43620466</c:v>
                </c:pt>
                <c:pt idx="12">
                  <c:v>48686401</c:v>
                </c:pt>
                <c:pt idx="13">
                  <c:v>44082937</c:v>
                </c:pt>
                <c:pt idx="14">
                  <c:v>35499738</c:v>
                </c:pt>
                <c:pt idx="15">
                  <c:v>20156444</c:v>
                </c:pt>
                <c:pt idx="16">
                  <c:v>27496316</c:v>
                </c:pt>
                <c:pt idx="17">
                  <c:v>36426823</c:v>
                </c:pt>
                <c:pt idx="18">
                  <c:v>37500394</c:v>
                </c:pt>
                <c:pt idx="19">
                  <c:v>36982523</c:v>
                </c:pt>
                <c:pt idx="20">
                  <c:v>38708514</c:v>
                </c:pt>
                <c:pt idx="21">
                  <c:v>39660986</c:v>
                </c:pt>
                <c:pt idx="22">
                  <c:v>36056317</c:v>
                </c:pt>
                <c:pt idx="23">
                  <c:v>36652672</c:v>
                </c:pt>
              </c:numCache>
              <c:extLst/>
            </c:numRef>
          </c:val>
          <c:smooth val="0"/>
          <c:extLst>
            <c:ext xmlns:c16="http://schemas.microsoft.com/office/drawing/2014/chart" uri="{C3380CC4-5D6E-409C-BE32-E72D297353CC}">
              <c16:uniqueId val="{00000000-5EF7-4CBA-BA0B-A8D6AC192DF8}"/>
            </c:ext>
          </c:extLst>
        </c:ser>
        <c:ser>
          <c:idx val="2"/>
          <c:order val="2"/>
          <c:tx>
            <c:strRef>
              <c:f>Sheet1!$D$1</c:f>
              <c:strCache>
                <c:ptCount val="1"/>
                <c:pt idx="0">
                  <c:v>Total visits</c:v>
                </c:pt>
              </c:strCache>
            </c:strRef>
          </c:tx>
          <c:spPr>
            <a:ln w="28575" cap="rnd">
              <a:solidFill>
                <a:schemeClr val="accent1"/>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Sheet1!$D$2:$D$25</c:f>
              <c:numCache>
                <c:formatCode>General</c:formatCode>
                <c:ptCount val="24"/>
                <c:pt idx="0">
                  <c:v>47800037</c:v>
                </c:pt>
                <c:pt idx="1">
                  <c:v>42842548</c:v>
                </c:pt>
                <c:pt idx="2">
                  <c:v>45789869</c:v>
                </c:pt>
                <c:pt idx="3">
                  <c:v>48229171</c:v>
                </c:pt>
                <c:pt idx="4">
                  <c:v>48085567</c:v>
                </c:pt>
                <c:pt idx="5">
                  <c:v>43602623</c:v>
                </c:pt>
                <c:pt idx="6">
                  <c:v>46815295</c:v>
                </c:pt>
                <c:pt idx="7">
                  <c:v>46097815</c:v>
                </c:pt>
                <c:pt idx="8">
                  <c:v>44337264</c:v>
                </c:pt>
                <c:pt idx="9">
                  <c:v>49782261</c:v>
                </c:pt>
                <c:pt idx="10">
                  <c:v>43387012</c:v>
                </c:pt>
                <c:pt idx="11">
                  <c:v>43689113</c:v>
                </c:pt>
                <c:pt idx="12">
                  <c:v>48779323</c:v>
                </c:pt>
                <c:pt idx="13">
                  <c:v>44172322</c:v>
                </c:pt>
                <c:pt idx="14">
                  <c:v>37705241</c:v>
                </c:pt>
                <c:pt idx="15">
                  <c:v>29017113</c:v>
                </c:pt>
                <c:pt idx="16">
                  <c:v>34853468</c:v>
                </c:pt>
                <c:pt idx="17">
                  <c:v>42247766</c:v>
                </c:pt>
                <c:pt idx="18">
                  <c:v>42695030</c:v>
                </c:pt>
                <c:pt idx="19">
                  <c:v>41531462</c:v>
                </c:pt>
                <c:pt idx="20">
                  <c:v>42942412</c:v>
                </c:pt>
                <c:pt idx="21">
                  <c:v>43755352</c:v>
                </c:pt>
                <c:pt idx="22">
                  <c:v>40168370</c:v>
                </c:pt>
                <c:pt idx="23">
                  <c:v>41673463</c:v>
                </c:pt>
              </c:numCache>
              <c:extLst/>
            </c:numRef>
          </c:val>
          <c:smooth val="0"/>
          <c:extLst>
            <c:ext xmlns:c16="http://schemas.microsoft.com/office/drawing/2014/chart" uri="{C3380CC4-5D6E-409C-BE32-E72D297353CC}">
              <c16:uniqueId val="{00000001-A50A-480E-A182-F7157BD3E86F}"/>
            </c:ext>
          </c:extLst>
        </c:ser>
        <c:dLbls>
          <c:showLegendKey val="0"/>
          <c:showVal val="0"/>
          <c:showCatName val="0"/>
          <c:showSerName val="0"/>
          <c:showPercent val="0"/>
          <c:showBubbleSize val="0"/>
        </c:dLbls>
        <c:smooth val="0"/>
        <c:axId val="511510680"/>
        <c:axId val="511511664"/>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Telehealth visits</c:v>
                      </c:pt>
                    </c:strCache>
                  </c:strRef>
                </c:tx>
                <c:spPr>
                  <a:ln w="28575" cap="rnd">
                    <a:solidFill>
                      <a:schemeClr val="accent2"/>
                    </a:solidFill>
                    <a:round/>
                  </a:ln>
                  <a:effectLst/>
                </c:spPr>
                <c:marker>
                  <c:symbol val="none"/>
                </c:marker>
                <c:cat>
                  <c:numRef>
                    <c:extLst>
                      <c:ext uri="{02D57815-91ED-43cb-92C2-25804820EDAC}">
                        <c15:formulaRef>
                          <c15:sqref>Sheet1!$A$2:$A$25</c15:sqref>
                        </c15:formulaRef>
                      </c:ext>
                    </c:extLst>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numRef>
                </c:cat>
                <c:val>
                  <c:numRef>
                    <c:extLst>
                      <c:ext uri="{02D57815-91ED-43cb-92C2-25804820EDAC}">
                        <c15:formulaRef>
                          <c15:sqref>Sheet1!$C$2:$C$25</c15:sqref>
                        </c15:formulaRef>
                      </c:ext>
                    </c:extLst>
                    <c:numCache>
                      <c:formatCode>General</c:formatCode>
                      <c:ptCount val="24"/>
                      <c:pt idx="0">
                        <c:v>52362</c:v>
                      </c:pt>
                      <c:pt idx="1">
                        <c:v>49187</c:v>
                      </c:pt>
                      <c:pt idx="2">
                        <c:v>51557</c:v>
                      </c:pt>
                      <c:pt idx="3">
                        <c:v>58746</c:v>
                      </c:pt>
                      <c:pt idx="4">
                        <c:v>58464</c:v>
                      </c:pt>
                      <c:pt idx="5">
                        <c:v>54480</c:v>
                      </c:pt>
                      <c:pt idx="6">
                        <c:v>63486</c:v>
                      </c:pt>
                      <c:pt idx="7">
                        <c:v>63762</c:v>
                      </c:pt>
                      <c:pt idx="8">
                        <c:v>62835</c:v>
                      </c:pt>
                      <c:pt idx="9">
                        <c:v>73334</c:v>
                      </c:pt>
                      <c:pt idx="10">
                        <c:v>68488</c:v>
                      </c:pt>
                      <c:pt idx="11">
                        <c:v>68647</c:v>
                      </c:pt>
                      <c:pt idx="12">
                        <c:v>92922</c:v>
                      </c:pt>
                      <c:pt idx="13">
                        <c:v>89385</c:v>
                      </c:pt>
                      <c:pt idx="14">
                        <c:v>2205503</c:v>
                      </c:pt>
                      <c:pt idx="15">
                        <c:v>8860669</c:v>
                      </c:pt>
                      <c:pt idx="16">
                        <c:v>7357152</c:v>
                      </c:pt>
                      <c:pt idx="17">
                        <c:v>5820943</c:v>
                      </c:pt>
                      <c:pt idx="18">
                        <c:v>5194636</c:v>
                      </c:pt>
                      <c:pt idx="19">
                        <c:v>4548939</c:v>
                      </c:pt>
                      <c:pt idx="20">
                        <c:v>4233898</c:v>
                      </c:pt>
                      <c:pt idx="21">
                        <c:v>4094366</c:v>
                      </c:pt>
                      <c:pt idx="22">
                        <c:v>4112053</c:v>
                      </c:pt>
                      <c:pt idx="23">
                        <c:v>5020791</c:v>
                      </c:pt>
                    </c:numCache>
                  </c:numRef>
                </c:val>
                <c:smooth val="0"/>
                <c:extLst>
                  <c:ext xmlns:c16="http://schemas.microsoft.com/office/drawing/2014/chart" uri="{C3380CC4-5D6E-409C-BE32-E72D297353CC}">
                    <c16:uniqueId val="{00000001-5EF7-4CBA-BA0B-A8D6AC192DF8}"/>
                  </c:ext>
                </c:extLst>
              </c15:ser>
            </c15:filteredLineSeries>
          </c:ext>
        </c:extLst>
      </c:lineChart>
      <c:dateAx>
        <c:axId val="5115106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1664"/>
        <c:crosses val="autoZero"/>
        <c:auto val="1"/>
        <c:lblOffset val="100"/>
        <c:baseTimeUnit val="months"/>
      </c:dateAx>
      <c:valAx>
        <c:axId val="511511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0680"/>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dirty="0"/>
              <a:t>Type of patient visit, among traditional Medicare beneficiaries, </a:t>
            </a:r>
            <a:br>
              <a:rPr lang="en-US" sz="1400" dirty="0"/>
            </a:br>
            <a:r>
              <a:rPr lang="en-US" sz="1400" dirty="0"/>
              <a:t>March–December 2020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Sheet1!$H$2</c:f>
              <c:strCache>
                <c:ptCount val="1"/>
                <c:pt idx="0">
                  <c:v>March-December 2020</c:v>
                </c:pt>
              </c:strCache>
            </c:strRef>
          </c:tx>
          <c:spPr>
            <a:solidFill>
              <a:schemeClr val="accent1"/>
            </a:solidFill>
          </c:spPr>
          <c:dPt>
            <c:idx val="0"/>
            <c:bubble3D val="0"/>
            <c:spPr>
              <a:solidFill>
                <a:schemeClr val="accent2"/>
              </a:solidFill>
              <a:ln>
                <a:noFill/>
              </a:ln>
              <a:effectLst/>
            </c:spPr>
            <c:extLst>
              <c:ext xmlns:c16="http://schemas.microsoft.com/office/drawing/2014/chart" uri="{C3380CC4-5D6E-409C-BE32-E72D297353CC}">
                <c16:uniqueId val="{00000001-45ED-4229-981F-4E2D42FA3067}"/>
              </c:ext>
            </c:extLst>
          </c:dPt>
          <c:dPt>
            <c:idx val="1"/>
            <c:bubble3D val="0"/>
            <c:spPr>
              <a:solidFill>
                <a:schemeClr val="accent1"/>
              </a:solidFill>
              <a:ln>
                <a:noFill/>
              </a:ln>
              <a:effectLst/>
            </c:spPr>
            <c:extLst>
              <c:ext xmlns:c16="http://schemas.microsoft.com/office/drawing/2014/chart" uri="{C3380CC4-5D6E-409C-BE32-E72D297353CC}">
                <c16:uniqueId val="{00000000-A1CD-46C3-8435-40BD4DC981DA}"/>
              </c:ext>
            </c:extLst>
          </c:dPt>
          <c:dLbls>
            <c:dLbl>
              <c:idx val="0"/>
              <c:layout>
                <c:manualLayout>
                  <c:x val="-5.7184915454971494E-2"/>
                  <c:y val="0.155501486741277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ED-4229-981F-4E2D42FA3067}"/>
                </c:ext>
              </c:extLst>
            </c:dLbl>
            <c:dLbl>
              <c:idx val="1"/>
              <c:layout>
                <c:manualLayout>
                  <c:x val="-1.6755201966452075E-2"/>
                  <c:y val="-0.352891695367408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CD-46C3-8435-40BD4DC981DA}"/>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Sheet1!$I$1:$J$1</c:f>
              <c:strCache>
                <c:ptCount val="2"/>
                <c:pt idx="0">
                  <c:v>Telehealth visits, % of total visits</c:v>
                </c:pt>
                <c:pt idx="1">
                  <c:v>In-person visits, % of total visits</c:v>
                </c:pt>
              </c:strCache>
            </c:strRef>
          </c:cat>
          <c:val>
            <c:numRef>
              <c:f>Sheet1!$I$2:$J$2</c:f>
              <c:numCache>
                <c:formatCode>0%</c:formatCode>
                <c:ptCount val="2"/>
                <c:pt idx="0">
                  <c:v>0.12972841448921527</c:v>
                </c:pt>
                <c:pt idx="1">
                  <c:v>0.87027158551078476</c:v>
                </c:pt>
              </c:numCache>
            </c:numRef>
          </c:val>
          <c:extLst>
            <c:ext xmlns:c16="http://schemas.microsoft.com/office/drawing/2014/chart" uri="{C3380CC4-5D6E-409C-BE32-E72D297353CC}">
              <c16:uniqueId val="{00000000-5EF7-4CBA-BA0B-A8D6AC192D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dirty="0"/>
              <a:t>Rate of telehealth visits, by age, by month, </a:t>
            </a:r>
            <a:br>
              <a:rPr lang="en-US" sz="1400" dirty="0"/>
            </a:br>
            <a:r>
              <a:rPr lang="en-US" sz="1400" dirty="0"/>
              <a:t>among traditional Medicare beneficiaries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6569453797552911E-2"/>
          <c:y val="0.25006131476074095"/>
          <c:w val="0.9355827921369706"/>
          <c:h val="0.51782366826833059"/>
        </c:manualLayout>
      </c:layout>
      <c:lineChart>
        <c:grouping val="standard"/>
        <c:varyColors val="0"/>
        <c:ser>
          <c:idx val="0"/>
          <c:order val="1"/>
          <c:tx>
            <c:strRef>
              <c:f>Sheet1!$C$1</c:f>
              <c:strCache>
                <c:ptCount val="1"/>
                <c:pt idx="0">
                  <c:v>Age ≤64 (overall)</c:v>
                </c:pt>
              </c:strCache>
            </c:strRef>
          </c:tx>
          <c:spPr>
            <a:ln w="28575" cap="rnd">
              <a:solidFill>
                <a:schemeClr val="accent2"/>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Sheet1!$C$2:$C$25</c:f>
              <c:numCache>
                <c:formatCode>0.00%</c:formatCode>
                <c:ptCount val="24"/>
                <c:pt idx="0">
                  <c:v>2.8900313237550049E-3</c:v>
                </c:pt>
                <c:pt idx="1">
                  <c:v>2.8896101084682638E-3</c:v>
                </c:pt>
                <c:pt idx="2">
                  <c:v>2.780893787333105E-3</c:v>
                </c:pt>
                <c:pt idx="3">
                  <c:v>3.0234586964226662E-3</c:v>
                </c:pt>
                <c:pt idx="4">
                  <c:v>3.0026211326263097E-3</c:v>
                </c:pt>
                <c:pt idx="5">
                  <c:v>3.0274973595100702E-3</c:v>
                </c:pt>
                <c:pt idx="6">
                  <c:v>3.307350099220503E-3</c:v>
                </c:pt>
                <c:pt idx="7">
                  <c:v>3.2940488103272306E-3</c:v>
                </c:pt>
                <c:pt idx="8">
                  <c:v>3.3888950843800436E-3</c:v>
                </c:pt>
                <c:pt idx="9">
                  <c:v>3.6044102536741682E-3</c:v>
                </c:pt>
                <c:pt idx="10">
                  <c:v>3.718855988984077E-3</c:v>
                </c:pt>
                <c:pt idx="11">
                  <c:v>3.5383662886207959E-3</c:v>
                </c:pt>
                <c:pt idx="12">
                  <c:v>4.0490743664321378E-3</c:v>
                </c:pt>
                <c:pt idx="13">
                  <c:v>4.2217379736395558E-3</c:v>
                </c:pt>
                <c:pt idx="14">
                  <c:v>7.6067411319763162E-2</c:v>
                </c:pt>
                <c:pt idx="15">
                  <c:v>0.33623852112502139</c:v>
                </c:pt>
                <c:pt idx="16">
                  <c:v>0.26558182719238954</c:v>
                </c:pt>
                <c:pt idx="17">
                  <c:v>0.2029375028968855</c:v>
                </c:pt>
                <c:pt idx="18">
                  <c:v>0.18222414628542039</c:v>
                </c:pt>
                <c:pt idx="19">
                  <c:v>0.16851962547827548</c:v>
                </c:pt>
                <c:pt idx="20">
                  <c:v>0.16111202934346419</c:v>
                </c:pt>
                <c:pt idx="21">
                  <c:v>0.15580674589784926</c:v>
                </c:pt>
                <c:pt idx="22">
                  <c:v>0.16476495762345364</c:v>
                </c:pt>
                <c:pt idx="23">
                  <c:v>0.18697342097471725</c:v>
                </c:pt>
              </c:numCache>
              <c:extLst/>
            </c:numRef>
          </c:val>
          <c:smooth val="0"/>
          <c:extLst>
            <c:ext xmlns:c16="http://schemas.microsoft.com/office/drawing/2014/chart" uri="{C3380CC4-5D6E-409C-BE32-E72D297353CC}">
              <c16:uniqueId val="{00000000-5EF7-4CBA-BA0B-A8D6AC192DF8}"/>
            </c:ext>
          </c:extLst>
        </c:ser>
        <c:ser>
          <c:idx val="1"/>
          <c:order val="2"/>
          <c:tx>
            <c:strRef>
              <c:f>Sheet1!$D$1</c:f>
              <c:strCache>
                <c:ptCount val="1"/>
                <c:pt idx="0">
                  <c:v>Ages 65–74 (overall)</c:v>
                </c:pt>
              </c:strCache>
            </c:strRef>
          </c:tx>
          <c:spPr>
            <a:ln w="28575" cap="rnd">
              <a:solidFill>
                <a:schemeClr val="accent1"/>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Sheet1!$D$2:$D$25</c:f>
              <c:numCache>
                <c:formatCode>0.00%</c:formatCode>
                <c:ptCount val="24"/>
                <c:pt idx="0">
                  <c:v>7.4364101333814652E-4</c:v>
                </c:pt>
                <c:pt idx="1">
                  <c:v>8.0630740653912477E-4</c:v>
                </c:pt>
                <c:pt idx="2">
                  <c:v>7.9063055838752682E-4</c:v>
                </c:pt>
                <c:pt idx="3">
                  <c:v>8.4634942916238438E-4</c:v>
                </c:pt>
                <c:pt idx="4">
                  <c:v>8.6221826034792778E-4</c:v>
                </c:pt>
                <c:pt idx="5">
                  <c:v>8.9655958906270097E-4</c:v>
                </c:pt>
                <c:pt idx="6">
                  <c:v>9.9003905998148751E-4</c:v>
                </c:pt>
                <c:pt idx="7">
                  <c:v>1.0324058727486179E-3</c:v>
                </c:pt>
                <c:pt idx="8">
                  <c:v>1.0722917640510602E-3</c:v>
                </c:pt>
                <c:pt idx="9">
                  <c:v>1.0976401709863297E-3</c:v>
                </c:pt>
                <c:pt idx="10">
                  <c:v>1.2105791905429868E-3</c:v>
                </c:pt>
                <c:pt idx="11">
                  <c:v>1.2480316154176803E-3</c:v>
                </c:pt>
                <c:pt idx="12">
                  <c:v>1.5725415543175036E-3</c:v>
                </c:pt>
                <c:pt idx="13">
                  <c:v>1.7220736150716594E-3</c:v>
                </c:pt>
                <c:pt idx="14">
                  <c:v>6.2594839312568595E-2</c:v>
                </c:pt>
                <c:pt idx="15">
                  <c:v>0.32983772550275658</c:v>
                </c:pt>
                <c:pt idx="16">
                  <c:v>0.21932811630143895</c:v>
                </c:pt>
                <c:pt idx="17">
                  <c:v>0.13851459954140033</c:v>
                </c:pt>
                <c:pt idx="18">
                  <c:v>0.12229229196276539</c:v>
                </c:pt>
                <c:pt idx="19">
                  <c:v>0.11012211183510376</c:v>
                </c:pt>
                <c:pt idx="20">
                  <c:v>9.876433179684721E-2</c:v>
                </c:pt>
                <c:pt idx="21">
                  <c:v>9.3947189391925881E-2</c:v>
                </c:pt>
                <c:pt idx="22">
                  <c:v>0.10337696309232808</c:v>
                </c:pt>
                <c:pt idx="23">
                  <c:v>0.12231591292456494</c:v>
                </c:pt>
              </c:numCache>
              <c:extLst/>
            </c:numRef>
          </c:val>
          <c:smooth val="0"/>
          <c:extLst>
            <c:ext xmlns:c16="http://schemas.microsoft.com/office/drawing/2014/chart" uri="{C3380CC4-5D6E-409C-BE32-E72D297353CC}">
              <c16:uniqueId val="{00000001-5EF7-4CBA-BA0B-A8D6AC192DF8}"/>
            </c:ext>
          </c:extLst>
        </c:ser>
        <c:ser>
          <c:idx val="2"/>
          <c:order val="3"/>
          <c:tx>
            <c:strRef>
              <c:f>Sheet1!$E$1</c:f>
              <c:strCache>
                <c:ptCount val="1"/>
                <c:pt idx="0">
                  <c:v>Ages 75–84 (overall)</c:v>
                </c:pt>
              </c:strCache>
            </c:strRef>
          </c:tx>
          <c:spPr>
            <a:ln w="28575" cap="rnd">
              <a:solidFill>
                <a:schemeClr val="bg2"/>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Sheet1!$E$2:$E$25</c:f>
              <c:numCache>
                <c:formatCode>0.00%</c:formatCode>
                <c:ptCount val="24"/>
                <c:pt idx="0">
                  <c:v>6.7831186761658645E-4</c:v>
                </c:pt>
                <c:pt idx="1">
                  <c:v>7.2727408975406863E-4</c:v>
                </c:pt>
                <c:pt idx="2">
                  <c:v>7.2783737383678331E-4</c:v>
                </c:pt>
                <c:pt idx="3">
                  <c:v>7.9351799634640185E-4</c:v>
                </c:pt>
                <c:pt idx="4">
                  <c:v>8.0082727522265819E-4</c:v>
                </c:pt>
                <c:pt idx="5">
                  <c:v>8.4117078080948372E-4</c:v>
                </c:pt>
                <c:pt idx="6">
                  <c:v>8.8977315767094364E-4</c:v>
                </c:pt>
                <c:pt idx="7">
                  <c:v>9.3624191807550904E-4</c:v>
                </c:pt>
                <c:pt idx="8">
                  <c:v>9.7483377639351039E-4</c:v>
                </c:pt>
                <c:pt idx="9">
                  <c:v>1.0087981157737387E-3</c:v>
                </c:pt>
                <c:pt idx="10">
                  <c:v>1.0973207423693519E-3</c:v>
                </c:pt>
                <c:pt idx="11">
                  <c:v>1.1287736130082132E-3</c:v>
                </c:pt>
                <c:pt idx="12">
                  <c:v>1.4482345626351844E-3</c:v>
                </c:pt>
                <c:pt idx="13">
                  <c:v>1.5239619363717123E-3</c:v>
                </c:pt>
                <c:pt idx="14">
                  <c:v>5.2655257911954891E-2</c:v>
                </c:pt>
                <c:pt idx="15">
                  <c:v>0.29206632970191659</c:v>
                </c:pt>
                <c:pt idx="16">
                  <c:v>0.19185254545621006</c:v>
                </c:pt>
                <c:pt idx="17">
                  <c:v>0.11754371528427345</c:v>
                </c:pt>
                <c:pt idx="18">
                  <c:v>0.10223710981859262</c:v>
                </c:pt>
                <c:pt idx="19">
                  <c:v>9.0904952186412077E-2</c:v>
                </c:pt>
                <c:pt idx="20">
                  <c:v>7.9339073066242063E-2</c:v>
                </c:pt>
                <c:pt idx="21">
                  <c:v>7.4377839223094558E-2</c:v>
                </c:pt>
                <c:pt idx="22">
                  <c:v>8.262332361834783E-2</c:v>
                </c:pt>
                <c:pt idx="23">
                  <c:v>9.9420031662420111E-2</c:v>
                </c:pt>
              </c:numCache>
              <c:extLst/>
            </c:numRef>
          </c:val>
          <c:smooth val="0"/>
          <c:extLst>
            <c:ext xmlns:c16="http://schemas.microsoft.com/office/drawing/2014/chart" uri="{C3380CC4-5D6E-409C-BE32-E72D297353CC}">
              <c16:uniqueId val="{00000001-4DA2-4963-BCB8-458E55CEAD98}"/>
            </c:ext>
          </c:extLst>
        </c:ser>
        <c:ser>
          <c:idx val="3"/>
          <c:order val="4"/>
          <c:tx>
            <c:strRef>
              <c:f>Sheet1!$F$1</c:f>
              <c:strCache>
                <c:ptCount val="1"/>
                <c:pt idx="0">
                  <c:v>Age 85+ (overall)</c:v>
                </c:pt>
              </c:strCache>
            </c:strRef>
          </c:tx>
          <c:spPr>
            <a:ln w="28575" cap="rnd">
              <a:solidFill>
                <a:schemeClr val="accent4"/>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Sheet1!$F$2:$F$25</c:f>
              <c:numCache>
                <c:formatCode>0.00%</c:formatCode>
                <c:ptCount val="24"/>
                <c:pt idx="0">
                  <c:v>8.7256406596874028E-4</c:v>
                </c:pt>
                <c:pt idx="1">
                  <c:v>9.4435828042492879E-4</c:v>
                </c:pt>
                <c:pt idx="2">
                  <c:v>9.6538152707274511E-4</c:v>
                </c:pt>
                <c:pt idx="3">
                  <c:v>1.0781845411410639E-3</c:v>
                </c:pt>
                <c:pt idx="4">
                  <c:v>1.0365660049066023E-3</c:v>
                </c:pt>
                <c:pt idx="5">
                  <c:v>1.0501933251699492E-3</c:v>
                </c:pt>
                <c:pt idx="6">
                  <c:v>1.1046180496833433E-3</c:v>
                </c:pt>
                <c:pt idx="7">
                  <c:v>1.0994815431283592E-3</c:v>
                </c:pt>
                <c:pt idx="8">
                  <c:v>1.0566569460870503E-3</c:v>
                </c:pt>
                <c:pt idx="9">
                  <c:v>1.1210241275025643E-3</c:v>
                </c:pt>
                <c:pt idx="10">
                  <c:v>1.2172815676543601E-3</c:v>
                </c:pt>
                <c:pt idx="11">
                  <c:v>1.2130471172238407E-3</c:v>
                </c:pt>
                <c:pt idx="12">
                  <c:v>1.533005224502158E-3</c:v>
                </c:pt>
                <c:pt idx="13">
                  <c:v>1.5903547777111587E-3</c:v>
                </c:pt>
                <c:pt idx="14">
                  <c:v>4.147641499262477E-2</c:v>
                </c:pt>
                <c:pt idx="15">
                  <c:v>0.2364433153108077</c:v>
                </c:pt>
                <c:pt idx="16">
                  <c:v>0.16963269416781085</c:v>
                </c:pt>
                <c:pt idx="17">
                  <c:v>0.1097928975629061</c:v>
                </c:pt>
                <c:pt idx="18">
                  <c:v>9.5415389051494062E-2</c:v>
                </c:pt>
                <c:pt idx="19">
                  <c:v>8.313725916097077E-2</c:v>
                </c:pt>
                <c:pt idx="20">
                  <c:v>7.1641995950507312E-2</c:v>
                </c:pt>
                <c:pt idx="21">
                  <c:v>6.6333710211483737E-2</c:v>
                </c:pt>
                <c:pt idx="22">
                  <c:v>7.4135469158249007E-2</c:v>
                </c:pt>
                <c:pt idx="23">
                  <c:v>8.8226862033773584E-2</c:v>
                </c:pt>
              </c:numCache>
              <c:extLst/>
            </c:numRef>
          </c:val>
          <c:smooth val="0"/>
          <c:extLst>
            <c:ext xmlns:c16="http://schemas.microsoft.com/office/drawing/2014/chart" uri="{C3380CC4-5D6E-409C-BE32-E72D297353CC}">
              <c16:uniqueId val="{00000002-4DA2-4963-BCB8-458E55CEAD98}"/>
            </c:ext>
          </c:extLst>
        </c:ser>
        <c:dLbls>
          <c:showLegendKey val="0"/>
          <c:showVal val="0"/>
          <c:showCatName val="0"/>
          <c:showSerName val="0"/>
          <c:showPercent val="0"/>
          <c:showBubbleSize val="0"/>
        </c:dLbls>
        <c:smooth val="0"/>
        <c:axId val="511510680"/>
        <c:axId val="511511664"/>
        <c:extLst>
          <c:ext xmlns:c15="http://schemas.microsoft.com/office/drawing/2012/chart" uri="{02D57815-91ED-43cb-92C2-25804820EDAC}">
            <c15:filteredLineSeries>
              <c15:ser>
                <c:idx val="4"/>
                <c:order val="0"/>
                <c:tx>
                  <c:strRef>
                    <c:extLst>
                      <c:ext uri="{02D57815-91ED-43cb-92C2-25804820EDAC}">
                        <c15:formulaRef>
                          <c15:sqref>Sheet1!$B$1</c15:sqref>
                        </c15:formulaRef>
                      </c:ext>
                    </c:extLst>
                    <c:strCache>
                      <c:ptCount val="1"/>
                      <c:pt idx="0">
                        <c:v>Total</c:v>
                      </c:pt>
                    </c:strCache>
                  </c:strRef>
                </c:tx>
                <c:spPr>
                  <a:ln w="28575" cap="rnd">
                    <a:solidFill>
                      <a:schemeClr val="accent5"/>
                    </a:solidFill>
                    <a:round/>
                  </a:ln>
                  <a:effectLst/>
                </c:spPr>
                <c:marker>
                  <c:symbol val="none"/>
                </c:marker>
                <c:cat>
                  <c:numRef>
                    <c:extLst>
                      <c:ext uri="{02D57815-91ED-43cb-92C2-25804820EDAC}">
                        <c15:formulaRef>
                          <c15:sqref>Sheet1!$A$2:$A$25</c15:sqref>
                        </c15:formulaRef>
                      </c:ext>
                    </c:extLst>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numRef>
                </c:cat>
                <c:val>
                  <c:numRef>
                    <c:extLst>
                      <c:ext uri="{02D57815-91ED-43cb-92C2-25804820EDAC}">
                        <c15:formulaRef>
                          <c15:sqref>Sheet1!$B$2:$B$25</c15:sqref>
                        </c15:formulaRef>
                      </c:ext>
                    </c:extLst>
                    <c:numCache>
                      <c:formatCode>0.00%</c:formatCode>
                      <c:ptCount val="24"/>
                      <c:pt idx="0">
                        <c:v>1.0954384826103796E-3</c:v>
                      </c:pt>
                      <c:pt idx="1">
                        <c:v>1.1480876440869015E-3</c:v>
                      </c:pt>
                      <c:pt idx="2">
                        <c:v>1.1259477505821212E-3</c:v>
                      </c:pt>
                      <c:pt idx="3">
                        <c:v>1.2180595017899022E-3</c:v>
                      </c:pt>
                      <c:pt idx="4">
                        <c:v>1.2158326010796546E-3</c:v>
                      </c:pt>
                      <c:pt idx="5">
                        <c:v>1.2494661158343617E-3</c:v>
                      </c:pt>
                      <c:pt idx="6">
                        <c:v>1.3560952675829554E-3</c:v>
                      </c:pt>
                      <c:pt idx="7">
                        <c:v>1.3831892032192849E-3</c:v>
                      </c:pt>
                      <c:pt idx="8">
                        <c:v>1.4172051753125769E-3</c:v>
                      </c:pt>
                      <c:pt idx="9">
                        <c:v>1.4730950046644125E-3</c:v>
                      </c:pt>
                      <c:pt idx="10">
                        <c:v>1.5785369133048388E-3</c:v>
                      </c:pt>
                      <c:pt idx="11">
                        <c:v>1.5712610141570052E-3</c:v>
                      </c:pt>
                      <c:pt idx="12">
                        <c:v>1.9049464872646961E-3</c:v>
                      </c:pt>
                      <c:pt idx="13">
                        <c:v>2.0235522144387156E-3</c:v>
                      </c:pt>
                      <c:pt idx="14">
                        <c:v>5.849327418435013E-2</c:v>
                      </c:pt>
                      <c:pt idx="15">
                        <c:v>0.30536011628724058</c:v>
                      </c:pt>
                      <c:pt idx="16">
                        <c:v>0.21108809028702682</c:v>
                      </c:pt>
                      <c:pt idx="17">
                        <c:v>0.13778108409329856</c:v>
                      </c:pt>
                      <c:pt idx="18">
                        <c:v>0.12166840027984521</c:v>
                      </c:pt>
                      <c:pt idx="19">
                        <c:v>0.10952995105252977</c:v>
                      </c:pt>
                      <c:pt idx="20">
                        <c:v>9.8594787828871835E-2</c:v>
                      </c:pt>
                      <c:pt idx="21">
                        <c:v>9.3574061522805257E-2</c:v>
                      </c:pt>
                      <c:pt idx="22">
                        <c:v>0.102370422299934</c:v>
                      </c:pt>
                      <c:pt idx="23">
                        <c:v>0.12047933237513762</c:v>
                      </c:pt>
                    </c:numCache>
                  </c:numRef>
                </c:val>
                <c:smooth val="0"/>
                <c:extLst>
                  <c:ext xmlns:c16="http://schemas.microsoft.com/office/drawing/2014/chart" uri="{C3380CC4-5D6E-409C-BE32-E72D297353CC}">
                    <c16:uniqueId val="{00000001-6B3B-46A8-872D-6267526CC2B9}"/>
                  </c:ext>
                </c:extLst>
              </c15:ser>
            </c15:filteredLineSeries>
          </c:ext>
        </c:extLst>
      </c:lineChart>
      <c:dateAx>
        <c:axId val="5115106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1664"/>
        <c:crosses val="autoZero"/>
        <c:auto val="1"/>
        <c:lblOffset val="100"/>
        <c:baseTimeUnit val="months"/>
      </c:dateAx>
      <c:valAx>
        <c:axId val="511511664"/>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0680"/>
        <c:crosses val="autoZero"/>
        <c:crossBetween val="between"/>
        <c:majorUnit val="0.1"/>
      </c:valAx>
      <c:spPr>
        <a:noFill/>
        <a:ln>
          <a:noFill/>
        </a:ln>
        <a:effectLst/>
      </c:spPr>
    </c:plotArea>
    <c:legend>
      <c:legendPos val="b"/>
      <c:layout>
        <c:manualLayout>
          <c:xMode val="edge"/>
          <c:yMode val="edge"/>
          <c:x val="4.9999956744662628E-2"/>
          <c:y val="0.90062680684452234"/>
          <c:w val="0.93609963162518828"/>
          <c:h val="7.57470151021506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dirty="0"/>
              <a:t>Rate of telehealth visits, by frailty cohort, by month, </a:t>
            </a:r>
          </a:p>
          <a:p>
            <a:pPr>
              <a:defRPr sz="1400"/>
            </a:pPr>
            <a:r>
              <a:rPr lang="en-US" sz="1400" dirty="0"/>
              <a:t>among traditional Medicare beneficiaries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6114284061755275E-2"/>
          <c:y val="0.23278891265922003"/>
          <c:w val="0.93896708973270304"/>
          <c:h val="0.44017628730396841"/>
        </c:manualLayout>
      </c:layout>
      <c:lineChart>
        <c:grouping val="standard"/>
        <c:varyColors val="0"/>
        <c:ser>
          <c:idx val="1"/>
          <c:order val="0"/>
          <c:tx>
            <c:strRef>
              <c:f>Sheet1!$B$1</c:f>
              <c:strCache>
                <c:ptCount val="1"/>
                <c:pt idx="0">
                  <c:v>Frail elderly</c:v>
                </c:pt>
              </c:strCache>
            </c:strRef>
          </c:tx>
          <c:spPr>
            <a:ln w="28575" cap="rnd">
              <a:solidFill>
                <a:schemeClr val="tx1">
                  <a:lumMod val="25000"/>
                  <a:lumOff val="75000"/>
                </a:schemeClr>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Sheet1!$B$2:$B$25</c:f>
              <c:numCache>
                <c:formatCode>0.00%</c:formatCode>
                <c:ptCount val="24"/>
                <c:pt idx="0">
                  <c:v>2.5593779940193909E-3</c:v>
                </c:pt>
                <c:pt idx="1">
                  <c:v>2.7628083435859664E-3</c:v>
                </c:pt>
                <c:pt idx="2">
                  <c:v>2.8710066302863875E-3</c:v>
                </c:pt>
                <c:pt idx="3">
                  <c:v>3.1352204804330664E-3</c:v>
                </c:pt>
                <c:pt idx="4">
                  <c:v>3.1526902514966383E-3</c:v>
                </c:pt>
                <c:pt idx="5">
                  <c:v>3.1544044057690303E-3</c:v>
                </c:pt>
                <c:pt idx="6">
                  <c:v>3.3915290365667781E-3</c:v>
                </c:pt>
                <c:pt idx="7">
                  <c:v>3.4092294909750047E-3</c:v>
                </c:pt>
                <c:pt idx="8">
                  <c:v>3.3460051685592473E-3</c:v>
                </c:pt>
                <c:pt idx="9">
                  <c:v>3.6120565862339626E-3</c:v>
                </c:pt>
                <c:pt idx="10">
                  <c:v>3.7497009255403149E-3</c:v>
                </c:pt>
                <c:pt idx="11">
                  <c:v>3.771930179078781E-3</c:v>
                </c:pt>
                <c:pt idx="12">
                  <c:v>4.7349298292453596E-3</c:v>
                </c:pt>
                <c:pt idx="13">
                  <c:v>4.8723376340782838E-3</c:v>
                </c:pt>
                <c:pt idx="14">
                  <c:v>0.10213406138051639</c:v>
                </c:pt>
                <c:pt idx="15">
                  <c:v>0.35646936977972282</c:v>
                </c:pt>
                <c:pt idx="16">
                  <c:v>0.2848414213742762</c:v>
                </c:pt>
                <c:pt idx="17">
                  <c:v>0.21363668645169734</c:v>
                </c:pt>
                <c:pt idx="18">
                  <c:v>0.19515551605750203</c:v>
                </c:pt>
                <c:pt idx="19">
                  <c:v>0.17780203682927473</c:v>
                </c:pt>
                <c:pt idx="20">
                  <c:v>0.16203378155360704</c:v>
                </c:pt>
                <c:pt idx="21">
                  <c:v>0.15496068529432519</c:v>
                </c:pt>
                <c:pt idx="22">
                  <c:v>0.16599696585387588</c:v>
                </c:pt>
                <c:pt idx="23">
                  <c:v>0.19166946780148977</c:v>
                </c:pt>
              </c:numCache>
              <c:extLst/>
            </c:numRef>
          </c:val>
          <c:smooth val="0"/>
          <c:extLst>
            <c:ext xmlns:c16="http://schemas.microsoft.com/office/drawing/2014/chart" uri="{C3380CC4-5D6E-409C-BE32-E72D297353CC}">
              <c16:uniqueId val="{00000001-5EF7-4CBA-BA0B-A8D6AC192DF8}"/>
            </c:ext>
          </c:extLst>
        </c:ser>
        <c:ser>
          <c:idx val="2"/>
          <c:order val="1"/>
          <c:tx>
            <c:strRef>
              <c:f>Sheet1!$C$1</c:f>
              <c:strCache>
                <c:ptCount val="1"/>
                <c:pt idx="0">
                  <c:v>Major complex chronic conditions</c:v>
                </c:pt>
              </c:strCache>
            </c:strRef>
          </c:tx>
          <c:spPr>
            <a:ln w="28575" cap="rnd">
              <a:solidFill>
                <a:schemeClr val="accent4"/>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Sheet1!$C$2:$C$25</c:f>
              <c:numCache>
                <c:formatCode>0.00%</c:formatCode>
                <c:ptCount val="24"/>
                <c:pt idx="0">
                  <c:v>1.4309126219199642E-3</c:v>
                </c:pt>
                <c:pt idx="1">
                  <c:v>1.4614427914089623E-3</c:v>
                </c:pt>
                <c:pt idx="2">
                  <c:v>1.4735918392988492E-3</c:v>
                </c:pt>
                <c:pt idx="3">
                  <c:v>1.6304543324621413E-3</c:v>
                </c:pt>
                <c:pt idx="4">
                  <c:v>1.6611651152131871E-3</c:v>
                </c:pt>
                <c:pt idx="5">
                  <c:v>1.679765651056929E-3</c:v>
                </c:pt>
                <c:pt idx="6">
                  <c:v>1.8780147261031317E-3</c:v>
                </c:pt>
                <c:pt idx="7">
                  <c:v>1.9847491330999686E-3</c:v>
                </c:pt>
                <c:pt idx="8">
                  <c:v>2.0546549566464799E-3</c:v>
                </c:pt>
                <c:pt idx="9">
                  <c:v>2.2284928959315528E-3</c:v>
                </c:pt>
                <c:pt idx="10">
                  <c:v>2.4259321313249388E-3</c:v>
                </c:pt>
                <c:pt idx="11">
                  <c:v>2.5356403026418296E-3</c:v>
                </c:pt>
                <c:pt idx="12">
                  <c:v>3.2572481684639402E-3</c:v>
                </c:pt>
                <c:pt idx="13">
                  <c:v>3.4970913329601836E-3</c:v>
                </c:pt>
                <c:pt idx="14">
                  <c:v>0.11577820845260328</c:v>
                </c:pt>
                <c:pt idx="15">
                  <c:v>0.46237286500810132</c:v>
                </c:pt>
                <c:pt idx="16">
                  <c:v>0.32014447150537489</c:v>
                </c:pt>
                <c:pt idx="17">
                  <c:v>0.21376356648903072</c:v>
                </c:pt>
                <c:pt idx="18">
                  <c:v>0.19382239676016325</c:v>
                </c:pt>
                <c:pt idx="19">
                  <c:v>0.1775959738064139</c:v>
                </c:pt>
                <c:pt idx="20">
                  <c:v>0.15851553097256305</c:v>
                </c:pt>
                <c:pt idx="21">
                  <c:v>0.1528024536214509</c:v>
                </c:pt>
                <c:pt idx="22">
                  <c:v>0.16800302471690817</c:v>
                </c:pt>
                <c:pt idx="23">
                  <c:v>0.1982211471215001</c:v>
                </c:pt>
              </c:numCache>
              <c:extLst/>
            </c:numRef>
          </c:val>
          <c:smooth val="0"/>
          <c:extLst>
            <c:ext xmlns:c16="http://schemas.microsoft.com/office/drawing/2014/chart" uri="{C3380CC4-5D6E-409C-BE32-E72D297353CC}">
              <c16:uniqueId val="{00000001-7F6B-4493-8311-054229EBF0A9}"/>
            </c:ext>
          </c:extLst>
        </c:ser>
        <c:ser>
          <c:idx val="0"/>
          <c:order val="2"/>
          <c:tx>
            <c:strRef>
              <c:f>Sheet1!$D$1</c:f>
              <c:strCache>
                <c:ptCount val="1"/>
                <c:pt idx="0">
                  <c:v>Minor complex chronic conditions</c:v>
                </c:pt>
              </c:strCache>
            </c:strRef>
          </c:tx>
          <c:spPr>
            <a:ln w="28575" cap="rnd">
              <a:solidFill>
                <a:schemeClr val="bg2"/>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Sheet1!$D$2:$D$25</c:f>
              <c:numCache>
                <c:formatCode>0.00%</c:formatCode>
                <c:ptCount val="24"/>
                <c:pt idx="0">
                  <c:v>7.1193986940970176E-4</c:v>
                </c:pt>
                <c:pt idx="1">
                  <c:v>7.6048123308295878E-4</c:v>
                </c:pt>
                <c:pt idx="2">
                  <c:v>7.5746494248186329E-4</c:v>
                </c:pt>
                <c:pt idx="3">
                  <c:v>8.1611381720351811E-4</c:v>
                </c:pt>
                <c:pt idx="4">
                  <c:v>8.6784639957076539E-4</c:v>
                </c:pt>
                <c:pt idx="5">
                  <c:v>9.1297699186241059E-4</c:v>
                </c:pt>
                <c:pt idx="6">
                  <c:v>1.0019098312797768E-3</c:v>
                </c:pt>
                <c:pt idx="7">
                  <c:v>1.071007003396595E-3</c:v>
                </c:pt>
                <c:pt idx="8">
                  <c:v>1.1138474188887933E-3</c:v>
                </c:pt>
                <c:pt idx="9">
                  <c:v>1.2330146617672993E-3</c:v>
                </c:pt>
                <c:pt idx="10">
                  <c:v>1.3844297107640554E-3</c:v>
                </c:pt>
                <c:pt idx="11">
                  <c:v>1.4317279572593461E-3</c:v>
                </c:pt>
                <c:pt idx="12">
                  <c:v>1.9192613904382614E-3</c:v>
                </c:pt>
                <c:pt idx="13">
                  <c:v>2.105350159346047E-3</c:v>
                </c:pt>
                <c:pt idx="14">
                  <c:v>0.10456918285896037</c:v>
                </c:pt>
                <c:pt idx="15">
                  <c:v>0.47431071161161781</c:v>
                </c:pt>
                <c:pt idx="16">
                  <c:v>0.30231237804926681</c:v>
                </c:pt>
                <c:pt idx="17">
                  <c:v>0.18979838132996346</c:v>
                </c:pt>
                <c:pt idx="18">
                  <c:v>0.17075492734965228</c:v>
                </c:pt>
                <c:pt idx="19">
                  <c:v>0.1553575764481297</c:v>
                </c:pt>
                <c:pt idx="20">
                  <c:v>0.13759172326985741</c:v>
                </c:pt>
                <c:pt idx="21">
                  <c:v>0.13378051014799586</c:v>
                </c:pt>
                <c:pt idx="22">
                  <c:v>0.14902366262851027</c:v>
                </c:pt>
                <c:pt idx="23">
                  <c:v>0.17734935002863816</c:v>
                </c:pt>
              </c:numCache>
              <c:extLst/>
            </c:numRef>
          </c:val>
          <c:smooth val="0"/>
          <c:extLst>
            <c:ext xmlns:c16="http://schemas.microsoft.com/office/drawing/2014/chart" uri="{C3380CC4-5D6E-409C-BE32-E72D297353CC}">
              <c16:uniqueId val="{00000001-89A6-4C77-A506-8A9F345BB4F8}"/>
            </c:ext>
          </c:extLst>
        </c:ser>
        <c:ser>
          <c:idx val="3"/>
          <c:order val="3"/>
          <c:tx>
            <c:strRef>
              <c:f>Sheet1!$E$1</c:f>
              <c:strCache>
                <c:ptCount val="1"/>
                <c:pt idx="0">
                  <c:v>Simple chronic conditions</c:v>
                </c:pt>
              </c:strCache>
            </c:strRef>
          </c:tx>
          <c:spPr>
            <a:ln w="28575" cap="rnd">
              <a:solidFill>
                <a:schemeClr val="accent1"/>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Sheet1!$E$2:$E$25</c:f>
              <c:numCache>
                <c:formatCode>0.00%</c:formatCode>
                <c:ptCount val="24"/>
                <c:pt idx="0">
                  <c:v>3.5340831133193358E-4</c:v>
                </c:pt>
                <c:pt idx="1">
                  <c:v>3.9888959257915131E-4</c:v>
                </c:pt>
                <c:pt idx="2">
                  <c:v>3.8656705454453722E-4</c:v>
                </c:pt>
                <c:pt idx="3">
                  <c:v>4.4714891946446455E-4</c:v>
                </c:pt>
                <c:pt idx="4">
                  <c:v>4.4987402155829227E-4</c:v>
                </c:pt>
                <c:pt idx="5">
                  <c:v>5.0624052853556593E-4</c:v>
                </c:pt>
                <c:pt idx="6">
                  <c:v>5.6449585202954396E-4</c:v>
                </c:pt>
                <c:pt idx="7">
                  <c:v>5.9889331263917938E-4</c:v>
                </c:pt>
                <c:pt idx="8">
                  <c:v>6.1164156601466169E-4</c:v>
                </c:pt>
                <c:pt idx="9">
                  <c:v>7.250770700999409E-4</c:v>
                </c:pt>
                <c:pt idx="10">
                  <c:v>8.4147878978462225E-4</c:v>
                </c:pt>
                <c:pt idx="11">
                  <c:v>8.7067606899266436E-4</c:v>
                </c:pt>
                <c:pt idx="12">
                  <c:v>1.1858825340567527E-3</c:v>
                </c:pt>
                <c:pt idx="13">
                  <c:v>1.3168958629004631E-3</c:v>
                </c:pt>
                <c:pt idx="14">
                  <c:v>8.7175945396389343E-2</c:v>
                </c:pt>
                <c:pt idx="15">
                  <c:v>0.45473814212757435</c:v>
                </c:pt>
                <c:pt idx="16">
                  <c:v>0.26525873279823792</c:v>
                </c:pt>
                <c:pt idx="17">
                  <c:v>0.15545466570316821</c:v>
                </c:pt>
                <c:pt idx="18">
                  <c:v>0.13675442824949793</c:v>
                </c:pt>
                <c:pt idx="19">
                  <c:v>0.12210226852672001</c:v>
                </c:pt>
                <c:pt idx="20">
                  <c:v>0.10578533488055818</c:v>
                </c:pt>
                <c:pt idx="21">
                  <c:v>0.10206072063037812</c:v>
                </c:pt>
                <c:pt idx="22">
                  <c:v>0.11638831784728627</c:v>
                </c:pt>
                <c:pt idx="23">
                  <c:v>0.14323690018337309</c:v>
                </c:pt>
              </c:numCache>
              <c:extLst/>
            </c:numRef>
          </c:val>
          <c:smooth val="0"/>
          <c:extLst>
            <c:ext xmlns:c16="http://schemas.microsoft.com/office/drawing/2014/chart" uri="{C3380CC4-5D6E-409C-BE32-E72D297353CC}">
              <c16:uniqueId val="{00000002-89A6-4C77-A506-8A9F345BB4F8}"/>
            </c:ext>
          </c:extLst>
        </c:ser>
        <c:ser>
          <c:idx val="4"/>
          <c:order val="4"/>
          <c:tx>
            <c:strRef>
              <c:f>Sheet1!$F$1</c:f>
              <c:strCache>
                <c:ptCount val="1"/>
                <c:pt idx="0">
                  <c:v>Healthy</c:v>
                </c:pt>
              </c:strCache>
            </c:strRef>
          </c:tx>
          <c:spPr>
            <a:ln w="28575" cap="rnd">
              <a:solidFill>
                <a:schemeClr val="accent2"/>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Sheet1!$F$2:$F$25</c:f>
              <c:numCache>
                <c:formatCode>0.00%</c:formatCode>
                <c:ptCount val="24"/>
                <c:pt idx="0">
                  <c:v>2.4306934625466678E-4</c:v>
                </c:pt>
                <c:pt idx="1">
                  <c:v>2.9048170669445901E-4</c:v>
                </c:pt>
                <c:pt idx="2">
                  <c:v>2.59047941790787E-4</c:v>
                </c:pt>
                <c:pt idx="3">
                  <c:v>2.931503038443073E-4</c:v>
                </c:pt>
                <c:pt idx="4">
                  <c:v>3.2934914406145091E-4</c:v>
                </c:pt>
                <c:pt idx="5">
                  <c:v>3.1449886717820974E-4</c:v>
                </c:pt>
                <c:pt idx="6">
                  <c:v>3.7663750732350708E-4</c:v>
                </c:pt>
                <c:pt idx="7">
                  <c:v>4.1487173075392989E-4</c:v>
                </c:pt>
                <c:pt idx="8">
                  <c:v>4.512516331837955E-4</c:v>
                </c:pt>
                <c:pt idx="9">
                  <c:v>6.0111543566696447E-4</c:v>
                </c:pt>
                <c:pt idx="10">
                  <c:v>6.7343597519174778E-4</c:v>
                </c:pt>
                <c:pt idx="11">
                  <c:v>8.0755705400132108E-4</c:v>
                </c:pt>
                <c:pt idx="12">
                  <c:v>7.0864464543190456E-4</c:v>
                </c:pt>
                <c:pt idx="13">
                  <c:v>7.8865181022578536E-4</c:v>
                </c:pt>
                <c:pt idx="14">
                  <c:v>7.4341375054385955E-2</c:v>
                </c:pt>
                <c:pt idx="15">
                  <c:v>0.41981138531871504</c:v>
                </c:pt>
                <c:pt idx="16">
                  <c:v>0.24513573319634885</c:v>
                </c:pt>
                <c:pt idx="17">
                  <c:v>0.14269432581559782</c:v>
                </c:pt>
                <c:pt idx="18">
                  <c:v>0.12373503618658091</c:v>
                </c:pt>
                <c:pt idx="19">
                  <c:v>0.11060457035372499</c:v>
                </c:pt>
                <c:pt idx="20">
                  <c:v>9.6531377744032046E-2</c:v>
                </c:pt>
                <c:pt idx="21">
                  <c:v>9.4930149962521942E-2</c:v>
                </c:pt>
                <c:pt idx="22">
                  <c:v>0.11083804246304442</c:v>
                </c:pt>
                <c:pt idx="23">
                  <c:v>0.13493076840993637</c:v>
                </c:pt>
              </c:numCache>
              <c:extLst/>
            </c:numRef>
          </c:val>
          <c:smooth val="0"/>
          <c:extLst>
            <c:ext xmlns:c16="http://schemas.microsoft.com/office/drawing/2014/chart" uri="{C3380CC4-5D6E-409C-BE32-E72D297353CC}">
              <c16:uniqueId val="{00000003-89A6-4C77-A506-8A9F345BB4F8}"/>
            </c:ext>
          </c:extLst>
        </c:ser>
        <c:ser>
          <c:idx val="5"/>
          <c:order val="5"/>
          <c:tx>
            <c:strRef>
              <c:f>Sheet1!$G$1</c:f>
              <c:strCache>
                <c:ptCount val="1"/>
                <c:pt idx="0">
                  <c:v>Under age 65, disabled</c:v>
                </c:pt>
              </c:strCache>
            </c:strRef>
          </c:tx>
          <c:spPr>
            <a:ln w="28575" cap="rnd">
              <a:solidFill>
                <a:schemeClr val="accent6">
                  <a:lumMod val="60000"/>
                  <a:lumOff val="40000"/>
                </a:schemeClr>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Sheet1!$G$2:$G$25</c:f>
              <c:numCache>
                <c:formatCode>0.00%</c:formatCode>
                <c:ptCount val="24"/>
                <c:pt idx="0">
                  <c:v>5.9618843664389831E-3</c:v>
                </c:pt>
                <c:pt idx="1">
                  <c:v>5.6912553839888877E-3</c:v>
                </c:pt>
                <c:pt idx="2">
                  <c:v>5.6190098945210574E-3</c:v>
                </c:pt>
                <c:pt idx="3">
                  <c:v>6.2337399563390239E-3</c:v>
                </c:pt>
                <c:pt idx="4">
                  <c:v>6.1688571759995559E-3</c:v>
                </c:pt>
                <c:pt idx="5">
                  <c:v>6.0292725551591058E-3</c:v>
                </c:pt>
                <c:pt idx="6">
                  <c:v>6.6562876030996565E-3</c:v>
                </c:pt>
                <c:pt idx="7">
                  <c:v>6.6265766774355203E-3</c:v>
                </c:pt>
                <c:pt idx="8">
                  <c:v>6.5821114508553286E-3</c:v>
                </c:pt>
                <c:pt idx="9">
                  <c:v>7.1498895880876476E-3</c:v>
                </c:pt>
                <c:pt idx="10">
                  <c:v>6.9515742050105574E-3</c:v>
                </c:pt>
                <c:pt idx="11">
                  <c:v>6.9221123225773912E-3</c:v>
                </c:pt>
                <c:pt idx="12">
                  <c:v>8.283295044593509E-3</c:v>
                </c:pt>
                <c:pt idx="13">
                  <c:v>8.3750600991650565E-3</c:v>
                </c:pt>
                <c:pt idx="14">
                  <c:v>0.13893529656846873</c:v>
                </c:pt>
                <c:pt idx="15">
                  <c:v>0.44483417995624119</c:v>
                </c:pt>
                <c:pt idx="16">
                  <c:v>0.36708707097038001</c:v>
                </c:pt>
                <c:pt idx="17">
                  <c:v>0.28616720521126965</c:v>
                </c:pt>
                <c:pt idx="18">
                  <c:v>0.26466247244986385</c:v>
                </c:pt>
                <c:pt idx="19">
                  <c:v>0.25089647970945578</c:v>
                </c:pt>
                <c:pt idx="20">
                  <c:v>0.23728471290490402</c:v>
                </c:pt>
                <c:pt idx="21">
                  <c:v>0.2321616259954776</c:v>
                </c:pt>
                <c:pt idx="22">
                  <c:v>0.2447688155106249</c:v>
                </c:pt>
                <c:pt idx="23">
                  <c:v>0.27317929947817055</c:v>
                </c:pt>
              </c:numCache>
              <c:extLst/>
            </c:numRef>
          </c:val>
          <c:smooth val="0"/>
          <c:extLst>
            <c:ext xmlns:c16="http://schemas.microsoft.com/office/drawing/2014/chart" uri="{C3380CC4-5D6E-409C-BE32-E72D297353CC}">
              <c16:uniqueId val="{00000004-89A6-4C77-A506-8A9F345BB4F8}"/>
            </c:ext>
          </c:extLst>
        </c:ser>
        <c:dLbls>
          <c:showLegendKey val="0"/>
          <c:showVal val="0"/>
          <c:showCatName val="0"/>
          <c:showSerName val="0"/>
          <c:showPercent val="0"/>
          <c:showBubbleSize val="0"/>
        </c:dLbls>
        <c:smooth val="0"/>
        <c:axId val="511510680"/>
        <c:axId val="511511664"/>
        <c:extLst/>
      </c:lineChart>
      <c:dateAx>
        <c:axId val="5115106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1664"/>
        <c:crosses val="autoZero"/>
        <c:auto val="1"/>
        <c:lblOffset val="100"/>
        <c:baseTimeUnit val="months"/>
      </c:dateAx>
      <c:valAx>
        <c:axId val="511511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0680"/>
        <c:crosses val="autoZero"/>
        <c:crossBetween val="between"/>
        <c:majorUnit val="0.1"/>
      </c:valAx>
      <c:spPr>
        <a:noFill/>
        <a:ln>
          <a:noFill/>
        </a:ln>
        <a:effectLst/>
      </c:spPr>
    </c:plotArea>
    <c:legend>
      <c:legendPos val="b"/>
      <c:layout>
        <c:manualLayout>
          <c:xMode val="edge"/>
          <c:yMode val="edge"/>
          <c:x val="0.12966941264206636"/>
          <c:y val="0.84276356620248782"/>
          <c:w val="0.77990175394883809"/>
          <c:h val="0.133610870461064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dirty="0"/>
              <a:t>Rate of telehealth visits, by dual eligibility, by month,</a:t>
            </a:r>
            <a:br>
              <a:rPr lang="en-US" sz="1400" dirty="0"/>
            </a:br>
            <a:r>
              <a:rPr lang="en-US" sz="1400" dirty="0"/>
              <a:t>among traditional Medicare beneficiaries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6114284061755275E-2"/>
          <c:y val="0.23278891265922003"/>
          <c:w val="0.92819020780729167"/>
          <c:h val="0.5466110051041988"/>
        </c:manualLayout>
      </c:layout>
      <c:lineChart>
        <c:grouping val="standard"/>
        <c:varyColors val="0"/>
        <c:ser>
          <c:idx val="1"/>
          <c:order val="0"/>
          <c:tx>
            <c:strRef>
              <c:f>Sheet1!$B$1</c:f>
              <c:strCache>
                <c:ptCount val="1"/>
                <c:pt idx="0">
                  <c:v>Dual eligible</c:v>
                </c:pt>
              </c:strCache>
            </c:strRef>
          </c:tx>
          <c:spPr>
            <a:ln w="28575" cap="rnd">
              <a:solidFill>
                <a:schemeClr val="accent2"/>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Sheet1!$B$2:$B$25</c:f>
              <c:numCache>
                <c:formatCode>0.00%</c:formatCode>
                <c:ptCount val="24"/>
                <c:pt idx="0">
                  <c:v>2.6121678105515953E-3</c:v>
                </c:pt>
                <c:pt idx="1">
                  <c:v>2.6467302007287708E-3</c:v>
                </c:pt>
                <c:pt idx="2">
                  <c:v>2.5906514793860103E-3</c:v>
                </c:pt>
                <c:pt idx="3">
                  <c:v>2.8270143288038913E-3</c:v>
                </c:pt>
                <c:pt idx="4">
                  <c:v>2.7720432020969586E-3</c:v>
                </c:pt>
                <c:pt idx="5">
                  <c:v>2.8081321264491923E-3</c:v>
                </c:pt>
                <c:pt idx="6">
                  <c:v>2.9544962008922829E-3</c:v>
                </c:pt>
                <c:pt idx="7">
                  <c:v>3.0117671412362751E-3</c:v>
                </c:pt>
                <c:pt idx="8">
                  <c:v>3.0437851233704395E-3</c:v>
                </c:pt>
                <c:pt idx="9">
                  <c:v>3.2289990976456465E-3</c:v>
                </c:pt>
                <c:pt idx="10">
                  <c:v>3.3135618295292686E-3</c:v>
                </c:pt>
                <c:pt idx="11">
                  <c:v>3.2519102379418054E-3</c:v>
                </c:pt>
                <c:pt idx="12">
                  <c:v>3.8249982523291298E-3</c:v>
                </c:pt>
                <c:pt idx="13">
                  <c:v>3.869388181359088E-3</c:v>
                </c:pt>
                <c:pt idx="14">
                  <c:v>5.7471526779410566E-2</c:v>
                </c:pt>
                <c:pt idx="15">
                  <c:v>0.26300571044955978</c:v>
                </c:pt>
                <c:pt idx="16">
                  <c:v>0.21428579623176025</c:v>
                </c:pt>
                <c:pt idx="17">
                  <c:v>0.16574784245933011</c:v>
                </c:pt>
                <c:pt idx="18">
                  <c:v>0.14951093583479177</c:v>
                </c:pt>
                <c:pt idx="19">
                  <c:v>0.13688543807475068</c:v>
                </c:pt>
                <c:pt idx="20">
                  <c:v>0.12836870909535886</c:v>
                </c:pt>
                <c:pt idx="21">
                  <c:v>0.12233287232999324</c:v>
                </c:pt>
                <c:pt idx="22">
                  <c:v>0.1294822268076937</c:v>
                </c:pt>
                <c:pt idx="23">
                  <c:v>0.14786370316932565</c:v>
                </c:pt>
              </c:numCache>
              <c:extLst/>
            </c:numRef>
          </c:val>
          <c:smooth val="0"/>
          <c:extLst>
            <c:ext xmlns:c16="http://schemas.microsoft.com/office/drawing/2014/chart" uri="{C3380CC4-5D6E-409C-BE32-E72D297353CC}">
              <c16:uniqueId val="{00000001-5EF7-4CBA-BA0B-A8D6AC192DF8}"/>
            </c:ext>
          </c:extLst>
        </c:ser>
        <c:ser>
          <c:idx val="2"/>
          <c:order val="1"/>
          <c:tx>
            <c:strRef>
              <c:f>Sheet1!$C$1</c:f>
              <c:strCache>
                <c:ptCount val="1"/>
                <c:pt idx="0">
                  <c:v>Not dual eligible</c:v>
                </c:pt>
              </c:strCache>
            </c:strRef>
          </c:tx>
          <c:spPr>
            <a:ln w="28575" cap="rnd">
              <a:solidFill>
                <a:schemeClr val="accent3"/>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Sheet1!$C$2:$C$25</c:f>
              <c:numCache>
                <c:formatCode>0.00%</c:formatCode>
                <c:ptCount val="24"/>
                <c:pt idx="0">
                  <c:v>4.9588376774051322E-4</c:v>
                </c:pt>
                <c:pt idx="1">
                  <c:v>5.4935321392863396E-4</c:v>
                </c:pt>
                <c:pt idx="2">
                  <c:v>5.4434148166450055E-4</c:v>
                </c:pt>
                <c:pt idx="3">
                  <c:v>5.9838174141579967E-4</c:v>
                </c:pt>
                <c:pt idx="4">
                  <c:v>6.1969270375047405E-4</c:v>
                </c:pt>
                <c:pt idx="5">
                  <c:v>6.485541167568367E-4</c:v>
                </c:pt>
                <c:pt idx="6">
                  <c:v>7.3655213631686049E-4</c:v>
                </c:pt>
                <c:pt idx="7">
                  <c:v>7.60305183717677E-4</c:v>
                </c:pt>
                <c:pt idx="8">
                  <c:v>8.0412039576400324E-4</c:v>
                </c:pt>
                <c:pt idx="9">
                  <c:v>8.3443885089872633E-4</c:v>
                </c:pt>
                <c:pt idx="10">
                  <c:v>9.4342557309230876E-4</c:v>
                </c:pt>
                <c:pt idx="11">
                  <c:v>9.6595547868951598E-4</c:v>
                </c:pt>
                <c:pt idx="12">
                  <c:v>1.1753136602770916E-3</c:v>
                </c:pt>
                <c:pt idx="13">
                  <c:v>1.31162074143228E-3</c:v>
                </c:pt>
                <c:pt idx="14">
                  <c:v>5.8920964312410541E-2</c:v>
                </c:pt>
                <c:pt idx="15">
                  <c:v>0.32627752028361773</c:v>
                </c:pt>
                <c:pt idx="16">
                  <c:v>0.20971693258861415</c:v>
                </c:pt>
                <c:pt idx="17">
                  <c:v>0.12730757557237712</c:v>
                </c:pt>
                <c:pt idx="18">
                  <c:v>0.11115385063400431</c:v>
                </c:pt>
                <c:pt idx="19">
                  <c:v>9.9264062226963864E-2</c:v>
                </c:pt>
                <c:pt idx="20">
                  <c:v>8.7833965318199092E-2</c:v>
                </c:pt>
                <c:pt idx="21">
                  <c:v>8.3366642517250275E-2</c:v>
                </c:pt>
                <c:pt idx="22">
                  <c:v>9.2846646348570969E-2</c:v>
                </c:pt>
                <c:pt idx="23">
                  <c:v>0.11092513097039652</c:v>
                </c:pt>
              </c:numCache>
              <c:extLst/>
            </c:numRef>
          </c:val>
          <c:smooth val="0"/>
          <c:extLst>
            <c:ext xmlns:c16="http://schemas.microsoft.com/office/drawing/2014/chart" uri="{C3380CC4-5D6E-409C-BE32-E72D297353CC}">
              <c16:uniqueId val="{00000001-A863-4918-BEE5-1E8A896EB0ED}"/>
            </c:ext>
          </c:extLst>
        </c:ser>
        <c:dLbls>
          <c:showLegendKey val="0"/>
          <c:showVal val="0"/>
          <c:showCatName val="0"/>
          <c:showSerName val="0"/>
          <c:showPercent val="0"/>
          <c:showBubbleSize val="0"/>
        </c:dLbls>
        <c:smooth val="0"/>
        <c:axId val="511510680"/>
        <c:axId val="511511664"/>
        <c:extLst/>
      </c:lineChart>
      <c:dateAx>
        <c:axId val="5115106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1664"/>
        <c:crosses val="autoZero"/>
        <c:auto val="1"/>
        <c:lblOffset val="100"/>
        <c:baseTimeUnit val="months"/>
      </c:dateAx>
      <c:valAx>
        <c:axId val="511511664"/>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068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r>
              <a:rPr lang="en-US" sz="1400" dirty="0"/>
              <a:t>Rate of telehealth visits, by race, by month, </a:t>
            </a:r>
          </a:p>
          <a:p>
            <a:pPr algn="ctr">
              <a:defRPr sz="1400"/>
            </a:pPr>
            <a:r>
              <a:rPr lang="en-US" sz="1400" dirty="0"/>
              <a:t>among traditional Medicare beneficiaries</a:t>
            </a:r>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6114284061755275E-2"/>
          <c:y val="0.23278891265922003"/>
          <c:w val="0.93760751268586351"/>
          <c:h val="0.55323549265560235"/>
        </c:manualLayout>
      </c:layout>
      <c:lineChart>
        <c:grouping val="standard"/>
        <c:varyColors val="0"/>
        <c:ser>
          <c:idx val="1"/>
          <c:order val="0"/>
          <c:tx>
            <c:strRef>
              <c:f>Sheet1!$B$1</c:f>
              <c:strCache>
                <c:ptCount val="1"/>
                <c:pt idx="0">
                  <c:v>White</c:v>
                </c:pt>
              </c:strCache>
            </c:strRef>
          </c:tx>
          <c:spPr>
            <a:ln w="28575" cap="rnd">
              <a:solidFill>
                <a:schemeClr val="accent4"/>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Sheet1!$B$2:$B$25</c:f>
              <c:numCache>
                <c:formatCode>0.0%</c:formatCode>
                <c:ptCount val="24"/>
                <c:pt idx="0">
                  <c:v>1.1005532834644889E-3</c:v>
                </c:pt>
                <c:pt idx="1">
                  <c:v>1.1375283775187904E-3</c:v>
                </c:pt>
                <c:pt idx="2">
                  <c:v>1.1098645389729636E-3</c:v>
                </c:pt>
                <c:pt idx="3">
                  <c:v>1.1998003131671029E-3</c:v>
                </c:pt>
                <c:pt idx="4">
                  <c:v>1.1947925883212245E-3</c:v>
                </c:pt>
                <c:pt idx="5">
                  <c:v>1.2270166221024705E-3</c:v>
                </c:pt>
                <c:pt idx="6">
                  <c:v>1.3313765206053954E-3</c:v>
                </c:pt>
                <c:pt idx="7">
                  <c:v>1.365152235524384E-3</c:v>
                </c:pt>
                <c:pt idx="8">
                  <c:v>1.4011239608001935E-3</c:v>
                </c:pt>
                <c:pt idx="9">
                  <c:v>1.4395010292044975E-3</c:v>
                </c:pt>
                <c:pt idx="10">
                  <c:v>1.527289548591951E-3</c:v>
                </c:pt>
                <c:pt idx="11">
                  <c:v>1.5306453580168722E-3</c:v>
                </c:pt>
                <c:pt idx="12">
                  <c:v>1.8438546995219736E-3</c:v>
                </c:pt>
                <c:pt idx="13">
                  <c:v>1.9553527194541517E-3</c:v>
                </c:pt>
                <c:pt idx="14">
                  <c:v>5.917382071583481E-2</c:v>
                </c:pt>
                <c:pt idx="15">
                  <c:v>0.31374728372641736</c:v>
                </c:pt>
                <c:pt idx="16">
                  <c:v>0.21139819646508004</c:v>
                </c:pt>
                <c:pt idx="17">
                  <c:v>0.13529231430145397</c:v>
                </c:pt>
                <c:pt idx="18">
                  <c:v>0.11929972575388993</c:v>
                </c:pt>
                <c:pt idx="19">
                  <c:v>0.10714882525063694</c:v>
                </c:pt>
                <c:pt idx="20">
                  <c:v>9.6401653941200607E-2</c:v>
                </c:pt>
                <c:pt idx="21">
                  <c:v>9.187858406097428E-2</c:v>
                </c:pt>
                <c:pt idx="22">
                  <c:v>0.10149143342310143</c:v>
                </c:pt>
                <c:pt idx="23">
                  <c:v>0.11988635162217215</c:v>
                </c:pt>
              </c:numCache>
              <c:extLst/>
            </c:numRef>
          </c:val>
          <c:smooth val="0"/>
          <c:extLst>
            <c:ext xmlns:c16="http://schemas.microsoft.com/office/drawing/2014/chart" uri="{C3380CC4-5D6E-409C-BE32-E72D297353CC}">
              <c16:uniqueId val="{00000001-5EF7-4CBA-BA0B-A8D6AC192DF8}"/>
            </c:ext>
          </c:extLst>
        </c:ser>
        <c:ser>
          <c:idx val="2"/>
          <c:order val="1"/>
          <c:tx>
            <c:strRef>
              <c:f>Sheet1!$C$1</c:f>
              <c:strCache>
                <c:ptCount val="1"/>
                <c:pt idx="0">
                  <c:v>Black</c:v>
                </c:pt>
              </c:strCache>
            </c:strRef>
          </c:tx>
          <c:spPr>
            <a:ln w="28575" cap="rnd">
              <a:solidFill>
                <a:schemeClr val="accent1"/>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Sheet1!$C$2:$C$25</c:f>
              <c:numCache>
                <c:formatCode>0.0%</c:formatCode>
                <c:ptCount val="24"/>
                <c:pt idx="0">
                  <c:v>1.1222443123664794E-3</c:v>
                </c:pt>
                <c:pt idx="1">
                  <c:v>1.2051647415987584E-3</c:v>
                </c:pt>
                <c:pt idx="2">
                  <c:v>1.2172669408672702E-3</c:v>
                </c:pt>
                <c:pt idx="3">
                  <c:v>1.3264539043186998E-3</c:v>
                </c:pt>
                <c:pt idx="4">
                  <c:v>1.3515961938533514E-3</c:v>
                </c:pt>
                <c:pt idx="5">
                  <c:v>1.4037928242933669E-3</c:v>
                </c:pt>
                <c:pt idx="6">
                  <c:v>1.5622502887034432E-3</c:v>
                </c:pt>
                <c:pt idx="7">
                  <c:v>1.5601309402303073E-3</c:v>
                </c:pt>
                <c:pt idx="8">
                  <c:v>1.6637593791528798E-3</c:v>
                </c:pt>
                <c:pt idx="9">
                  <c:v>1.7840905189537546E-3</c:v>
                </c:pt>
                <c:pt idx="10">
                  <c:v>2.035385076518059E-3</c:v>
                </c:pt>
                <c:pt idx="11">
                  <c:v>1.9375973880771803E-3</c:v>
                </c:pt>
                <c:pt idx="12">
                  <c:v>2.0820478547101178E-3</c:v>
                </c:pt>
                <c:pt idx="13">
                  <c:v>2.3119902523147801E-3</c:v>
                </c:pt>
                <c:pt idx="14">
                  <c:v>4.9507822482512363E-2</c:v>
                </c:pt>
                <c:pt idx="15">
                  <c:v>0.24367491307989764</c:v>
                </c:pt>
                <c:pt idx="16">
                  <c:v>0.19010994397814174</c:v>
                </c:pt>
                <c:pt idx="17">
                  <c:v>0.134603525277112</c:v>
                </c:pt>
                <c:pt idx="18">
                  <c:v>0.11533000127110493</c:v>
                </c:pt>
                <c:pt idx="19">
                  <c:v>0.10367002592159506</c:v>
                </c:pt>
                <c:pt idx="20">
                  <c:v>9.3547653921915247E-2</c:v>
                </c:pt>
                <c:pt idx="21">
                  <c:v>8.6603975563933205E-2</c:v>
                </c:pt>
                <c:pt idx="22">
                  <c:v>9.1167855539506917E-2</c:v>
                </c:pt>
                <c:pt idx="23">
                  <c:v>0.10509162589726584</c:v>
                </c:pt>
              </c:numCache>
              <c:extLst/>
            </c:numRef>
          </c:val>
          <c:smooth val="0"/>
          <c:extLst>
            <c:ext xmlns:c16="http://schemas.microsoft.com/office/drawing/2014/chart" uri="{C3380CC4-5D6E-409C-BE32-E72D297353CC}">
              <c16:uniqueId val="{00000001-2EBF-41BE-8071-AA2B50C78E92}"/>
            </c:ext>
          </c:extLst>
        </c:ser>
        <c:dLbls>
          <c:showLegendKey val="0"/>
          <c:showVal val="0"/>
          <c:showCatName val="0"/>
          <c:showSerName val="0"/>
          <c:showPercent val="0"/>
          <c:showBubbleSize val="0"/>
        </c:dLbls>
        <c:smooth val="0"/>
        <c:axId val="511510680"/>
        <c:axId val="511511664"/>
        <c:extLst>
          <c:ext xmlns:c15="http://schemas.microsoft.com/office/drawing/2012/chart" uri="{02D57815-91ED-43cb-92C2-25804820EDAC}">
            <c15:filteredLineSeries>
              <c15:ser>
                <c:idx val="3"/>
                <c:order val="2"/>
                <c:tx>
                  <c:strRef>
                    <c:extLst>
                      <c:ext uri="{02D57815-91ED-43cb-92C2-25804820EDAC}">
                        <c15:formulaRef>
                          <c15:sqref>Sheet1!$D$1</c15:sqref>
                        </c15:formulaRef>
                      </c:ext>
                    </c:extLst>
                    <c:strCache>
                      <c:ptCount val="1"/>
                      <c:pt idx="0">
                        <c:v>Other</c:v>
                      </c:pt>
                    </c:strCache>
                  </c:strRef>
                </c:tx>
                <c:spPr>
                  <a:ln w="28575" cap="rnd">
                    <a:solidFill>
                      <a:schemeClr val="accent4"/>
                    </a:solidFill>
                    <a:round/>
                  </a:ln>
                  <a:effectLst/>
                </c:spPr>
                <c:marker>
                  <c:symbol val="none"/>
                </c:marker>
                <c:cat>
                  <c:numRef>
                    <c:extLst>
                      <c:ext uri="{02D57815-91ED-43cb-92C2-25804820EDAC}">
                        <c15:formulaRef>
                          <c15:sqref>Sheet1!$A$2:$A$25</c15:sqref>
                        </c15:formulaRef>
                      </c:ext>
                    </c:extLst>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numRef>
                </c:cat>
                <c:val>
                  <c:numRef>
                    <c:extLst>
                      <c:ext uri="{02D57815-91ED-43cb-92C2-25804820EDAC}">
                        <c15:formulaRef>
                          <c15:sqref>Sheet1!$D$2:$D$25</c15:sqref>
                        </c15:formulaRef>
                      </c:ext>
                    </c:extLst>
                    <c:numCache>
                      <c:formatCode>0.0%</c:formatCode>
                      <c:ptCount val="24"/>
                      <c:pt idx="0">
                        <c:v>1.0033621724196071E-3</c:v>
                      </c:pt>
                      <c:pt idx="1">
                        <c:v>1.1815059354416814E-3</c:v>
                      </c:pt>
                      <c:pt idx="2">
                        <c:v>1.1714317921376987E-3</c:v>
                      </c:pt>
                      <c:pt idx="3">
                        <c:v>1.2673108830322081E-3</c:v>
                      </c:pt>
                      <c:pt idx="4">
                        <c:v>1.258784135853357E-3</c:v>
                      </c:pt>
                      <c:pt idx="5">
                        <c:v>1.2797614030230998E-3</c:v>
                      </c:pt>
                      <c:pt idx="6">
                        <c:v>1.3400070834752602E-3</c:v>
                      </c:pt>
                      <c:pt idx="7">
                        <c:v>1.3361766303507789E-3</c:v>
                      </c:pt>
                      <c:pt idx="8">
                        <c:v>1.2586724109640136E-3</c:v>
                      </c:pt>
                      <c:pt idx="9">
                        <c:v>1.4179336284967723E-3</c:v>
                      </c:pt>
                      <c:pt idx="10">
                        <c:v>1.5147428049716765E-3</c:v>
                      </c:pt>
                      <c:pt idx="11">
                        <c:v>1.5109546406324762E-3</c:v>
                      </c:pt>
                      <c:pt idx="12">
                        <c:v>2.3074824228384743E-3</c:v>
                      </c:pt>
                      <c:pt idx="13">
                        <c:v>2.3435069667882922E-3</c:v>
                      </c:pt>
                      <c:pt idx="14">
                        <c:v>6.3897010513295827E-2</c:v>
                      </c:pt>
                      <c:pt idx="15">
                        <c:v>0.31412869907926477</c:v>
                      </c:pt>
                      <c:pt idx="16">
                        <c:v>0.23699521373835974</c:v>
                      </c:pt>
                      <c:pt idx="17">
                        <c:v>0.16795973707249423</c:v>
                      </c:pt>
                      <c:pt idx="18">
                        <c:v>0.15396919131812176</c:v>
                      </c:pt>
                      <c:pt idx="19">
                        <c:v>0.14128813575595517</c:v>
                      </c:pt>
                      <c:pt idx="20">
                        <c:v>0.12740780811698652</c:v>
                      </c:pt>
                      <c:pt idx="21">
                        <c:v>0.11956147225385434</c:v>
                      </c:pt>
                      <c:pt idx="22">
                        <c:v>0.12529989199404715</c:v>
                      </c:pt>
                      <c:pt idx="23">
                        <c:v>0.14558941307147996</c:v>
                      </c:pt>
                    </c:numCache>
                  </c:numRef>
                </c:val>
                <c:smooth val="0"/>
                <c:extLst>
                  <c:ext xmlns:c16="http://schemas.microsoft.com/office/drawing/2014/chart" uri="{C3380CC4-5D6E-409C-BE32-E72D297353CC}">
                    <c16:uniqueId val="{00000001-474A-4460-ACCC-7071A15C157F}"/>
                  </c:ext>
                </c:extLst>
              </c15:ser>
            </c15:filteredLineSeries>
          </c:ext>
        </c:extLst>
      </c:lineChart>
      <c:dateAx>
        <c:axId val="5115106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1664"/>
        <c:crosses val="autoZero"/>
        <c:auto val="1"/>
        <c:lblOffset val="100"/>
        <c:baseTimeUnit val="months"/>
      </c:dateAx>
      <c:valAx>
        <c:axId val="511511664"/>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068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dirty="0"/>
              <a:t>Rate of telehealth visits, by rurality, by month, </a:t>
            </a:r>
          </a:p>
          <a:p>
            <a:pPr>
              <a:defRPr sz="1400"/>
            </a:pPr>
            <a:r>
              <a:rPr lang="en-US" sz="1400" dirty="0"/>
              <a:t>among traditional Medicare beneficiaries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6114284061755275E-2"/>
          <c:y val="0.23278891265922003"/>
          <c:w val="0.9391770634989588"/>
          <c:h val="0.55323549265560235"/>
        </c:manualLayout>
      </c:layout>
      <c:lineChart>
        <c:grouping val="standard"/>
        <c:varyColors val="0"/>
        <c:ser>
          <c:idx val="1"/>
          <c:order val="0"/>
          <c:tx>
            <c:strRef>
              <c:f>Sheet1!$B$1</c:f>
              <c:strCache>
                <c:ptCount val="1"/>
                <c:pt idx="0">
                  <c:v>Rural</c:v>
                </c:pt>
              </c:strCache>
            </c:strRef>
          </c:tx>
          <c:spPr>
            <a:ln w="28575" cap="rnd">
              <a:solidFill>
                <a:schemeClr val="bg2"/>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Sheet1!$B$2:$B$25</c:f>
              <c:numCache>
                <c:formatCode>0.00%</c:formatCode>
                <c:ptCount val="24"/>
                <c:pt idx="0">
                  <c:v>3.0681166910381859E-3</c:v>
                </c:pt>
                <c:pt idx="1">
                  <c:v>3.0875084566613681E-3</c:v>
                </c:pt>
                <c:pt idx="2">
                  <c:v>2.9531099557096089E-3</c:v>
                </c:pt>
                <c:pt idx="3">
                  <c:v>3.122040117628371E-3</c:v>
                </c:pt>
                <c:pt idx="4">
                  <c:v>3.11221528424523E-3</c:v>
                </c:pt>
                <c:pt idx="5">
                  <c:v>3.1924859218972002E-3</c:v>
                </c:pt>
                <c:pt idx="6">
                  <c:v>3.3903480420990418E-3</c:v>
                </c:pt>
                <c:pt idx="7">
                  <c:v>3.4473172353442446E-3</c:v>
                </c:pt>
                <c:pt idx="8">
                  <c:v>3.4168887400091918E-3</c:v>
                </c:pt>
                <c:pt idx="9">
                  <c:v>3.5244902194548791E-3</c:v>
                </c:pt>
                <c:pt idx="10">
                  <c:v>3.6884603295677964E-3</c:v>
                </c:pt>
                <c:pt idx="11">
                  <c:v>3.5893265301948337E-3</c:v>
                </c:pt>
                <c:pt idx="12">
                  <c:v>4.040928938490328E-3</c:v>
                </c:pt>
                <c:pt idx="13">
                  <c:v>4.0375934779276496E-3</c:v>
                </c:pt>
                <c:pt idx="14">
                  <c:v>4.8926561960235045E-2</c:v>
                </c:pt>
                <c:pt idx="15">
                  <c:v>0.27744813336047353</c:v>
                </c:pt>
                <c:pt idx="16">
                  <c:v>0.17214583128858757</c:v>
                </c:pt>
                <c:pt idx="17">
                  <c:v>0.10597321115828404</c:v>
                </c:pt>
                <c:pt idx="18">
                  <c:v>9.5808253833027282E-2</c:v>
                </c:pt>
                <c:pt idx="19">
                  <c:v>8.7636858994886629E-2</c:v>
                </c:pt>
                <c:pt idx="20">
                  <c:v>7.9978590757471824E-2</c:v>
                </c:pt>
                <c:pt idx="21">
                  <c:v>7.8080439404132035E-2</c:v>
                </c:pt>
                <c:pt idx="22">
                  <c:v>8.9620186912799368E-2</c:v>
                </c:pt>
                <c:pt idx="23">
                  <c:v>0.10538656516994606</c:v>
                </c:pt>
              </c:numCache>
              <c:extLst/>
            </c:numRef>
          </c:val>
          <c:smooth val="0"/>
          <c:extLst>
            <c:ext xmlns:c16="http://schemas.microsoft.com/office/drawing/2014/chart" uri="{C3380CC4-5D6E-409C-BE32-E72D297353CC}">
              <c16:uniqueId val="{00000001-5EF7-4CBA-BA0B-A8D6AC192DF8}"/>
            </c:ext>
          </c:extLst>
        </c:ser>
        <c:ser>
          <c:idx val="2"/>
          <c:order val="1"/>
          <c:tx>
            <c:strRef>
              <c:f>Sheet1!$C$1</c:f>
              <c:strCache>
                <c:ptCount val="1"/>
                <c:pt idx="0">
                  <c:v>Urban</c:v>
                </c:pt>
              </c:strCache>
            </c:strRef>
          </c:tx>
          <c:spPr>
            <a:ln w="28575" cap="rnd">
              <a:solidFill>
                <a:schemeClr val="accent3"/>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extLst/>
            </c:numRef>
          </c:cat>
          <c:val>
            <c:numRef>
              <c:f>Sheet1!$C$2:$C$25</c:f>
              <c:numCache>
                <c:formatCode>0.00%</c:formatCode>
                <c:ptCount val="24"/>
                <c:pt idx="0">
                  <c:v>5.1971245280224467E-4</c:v>
                </c:pt>
                <c:pt idx="1">
                  <c:v>5.8251958866073559E-4</c:v>
                </c:pt>
                <c:pt idx="2">
                  <c:v>5.8993552371352403E-4</c:v>
                </c:pt>
                <c:pt idx="3">
                  <c:v>6.5645956046395571E-4</c:v>
                </c:pt>
                <c:pt idx="4">
                  <c:v>6.6082798181489144E-4</c:v>
                </c:pt>
                <c:pt idx="5">
                  <c:v>6.8117742555483653E-4</c:v>
                </c:pt>
                <c:pt idx="6">
                  <c:v>7.6178823827113156E-4</c:v>
                </c:pt>
                <c:pt idx="7">
                  <c:v>7.7678366320981982E-4</c:v>
                </c:pt>
                <c:pt idx="8">
                  <c:v>8.3254646295424751E-4</c:v>
                </c:pt>
                <c:pt idx="9">
                  <c:v>8.7705838268536604E-4</c:v>
                </c:pt>
                <c:pt idx="10">
                  <c:v>9.6992478858529097E-4</c:v>
                </c:pt>
                <c:pt idx="11">
                  <c:v>9.8181501035389269E-4</c:v>
                </c:pt>
                <c:pt idx="12">
                  <c:v>1.2917260087521264E-3</c:v>
                </c:pt>
                <c:pt idx="13">
                  <c:v>1.446940997718656E-3</c:v>
                </c:pt>
                <c:pt idx="14">
                  <c:v>6.1298057136272094E-2</c:v>
                </c:pt>
                <c:pt idx="15">
                  <c:v>0.31336975501407949</c:v>
                </c:pt>
                <c:pt idx="16">
                  <c:v>0.22260942030922645</c:v>
                </c:pt>
                <c:pt idx="17">
                  <c:v>0.14722208076746424</c:v>
                </c:pt>
                <c:pt idx="18">
                  <c:v>0.12919519785496164</c:v>
                </c:pt>
                <c:pt idx="19">
                  <c:v>0.11592050734696575</c:v>
                </c:pt>
                <c:pt idx="20">
                  <c:v>0.10398005291389241</c:v>
                </c:pt>
                <c:pt idx="21">
                  <c:v>9.8012930840201185E-2</c:v>
                </c:pt>
                <c:pt idx="22">
                  <c:v>0.10602947471784231</c:v>
                </c:pt>
                <c:pt idx="23">
                  <c:v>0.12479663900337851</c:v>
                </c:pt>
              </c:numCache>
              <c:extLst/>
            </c:numRef>
          </c:val>
          <c:smooth val="0"/>
          <c:extLst>
            <c:ext xmlns:c16="http://schemas.microsoft.com/office/drawing/2014/chart" uri="{C3380CC4-5D6E-409C-BE32-E72D297353CC}">
              <c16:uniqueId val="{00000001-7F6B-4493-8311-054229EBF0A9}"/>
            </c:ext>
          </c:extLst>
        </c:ser>
        <c:dLbls>
          <c:showLegendKey val="0"/>
          <c:showVal val="0"/>
          <c:showCatName val="0"/>
          <c:showSerName val="0"/>
          <c:showPercent val="0"/>
          <c:showBubbleSize val="0"/>
        </c:dLbls>
        <c:smooth val="0"/>
        <c:axId val="511510680"/>
        <c:axId val="511511664"/>
        <c:extLst/>
      </c:lineChart>
      <c:dateAx>
        <c:axId val="5115106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1664"/>
        <c:crosses val="autoZero"/>
        <c:auto val="1"/>
        <c:lblOffset val="100"/>
        <c:baseTimeUnit val="months"/>
      </c:dateAx>
      <c:valAx>
        <c:axId val="511511664"/>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068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dirty="0">
                <a:effectLst/>
              </a:rPr>
              <a:t>Rate of telehealth visits, by chronic condition, by month, </a:t>
            </a:r>
          </a:p>
          <a:p>
            <a:pPr>
              <a:defRPr sz="1400"/>
            </a:pPr>
            <a:r>
              <a:rPr lang="en-US" sz="1400" dirty="0">
                <a:effectLst/>
              </a:rPr>
              <a:t>among traditional Medicare beneficiaries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6114284061755275E-2"/>
          <c:y val="0.23125593030472416"/>
          <c:w val="0.93305569174120895"/>
          <c:h val="0.52611396793317344"/>
        </c:manualLayout>
      </c:layout>
      <c:lineChart>
        <c:grouping val="standard"/>
        <c:varyColors val="0"/>
        <c:ser>
          <c:idx val="1"/>
          <c:order val="0"/>
          <c:tx>
            <c:strRef>
              <c:f>Sheet1!$B$1</c:f>
              <c:strCache>
                <c:ptCount val="1"/>
                <c:pt idx="0">
                  <c:v>Asthma</c:v>
                </c:pt>
              </c:strCache>
              <c:extLst xmlns:c15="http://schemas.microsoft.com/office/drawing/2012/chart"/>
            </c:strRef>
          </c:tx>
          <c:spPr>
            <a:ln w="28575" cap="rnd">
              <a:solidFill>
                <a:schemeClr val="accent6">
                  <a:lumMod val="60000"/>
                  <a:lumOff val="40000"/>
                </a:schemeClr>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numRef>
          </c:cat>
          <c:val>
            <c:numRef>
              <c:f>Sheet1!$B$2:$B$25</c:f>
              <c:numCache>
                <c:formatCode>0.00%</c:formatCode>
                <c:ptCount val="24"/>
                <c:pt idx="0">
                  <c:v>9.61412731515854E-4</c:v>
                </c:pt>
                <c:pt idx="1">
                  <c:v>1.0144863718163928E-3</c:v>
                </c:pt>
                <c:pt idx="2">
                  <c:v>1.0162787146044483E-3</c:v>
                </c:pt>
                <c:pt idx="3">
                  <c:v>1.0758126511833939E-3</c:v>
                </c:pt>
                <c:pt idx="4">
                  <c:v>1.1169907409075237E-3</c:v>
                </c:pt>
                <c:pt idx="5">
                  <c:v>1.158312718236221E-3</c:v>
                </c:pt>
                <c:pt idx="6">
                  <c:v>1.2664123787547849E-3</c:v>
                </c:pt>
                <c:pt idx="7">
                  <c:v>1.3074523671634407E-3</c:v>
                </c:pt>
                <c:pt idx="8">
                  <c:v>1.4037239727140776E-3</c:v>
                </c:pt>
                <c:pt idx="9">
                  <c:v>1.4692788110008401E-3</c:v>
                </c:pt>
                <c:pt idx="10">
                  <c:v>1.5672071846933285E-3</c:v>
                </c:pt>
                <c:pt idx="11">
                  <c:v>1.5502063270397958E-3</c:v>
                </c:pt>
                <c:pt idx="12">
                  <c:v>1.9082122578727987E-3</c:v>
                </c:pt>
                <c:pt idx="13">
                  <c:v>2.0307418067397583E-3</c:v>
                </c:pt>
                <c:pt idx="14">
                  <c:v>6.4891569661555557E-2</c:v>
                </c:pt>
                <c:pt idx="15">
                  <c:v>0.31260109743549069</c:v>
                </c:pt>
                <c:pt idx="16">
                  <c:v>0.22283797286626086</c:v>
                </c:pt>
                <c:pt idx="17">
                  <c:v>0.15063717221206357</c:v>
                </c:pt>
                <c:pt idx="18">
                  <c:v>0.13280286803014676</c:v>
                </c:pt>
                <c:pt idx="19">
                  <c:v>0.11952553994392968</c:v>
                </c:pt>
                <c:pt idx="20">
                  <c:v>0.1093596286469221</c:v>
                </c:pt>
                <c:pt idx="21">
                  <c:v>0.10392129632474484</c:v>
                </c:pt>
                <c:pt idx="22">
                  <c:v>0.11274196642196226</c:v>
                </c:pt>
                <c:pt idx="23">
                  <c:v>0.13437111355686746</c:v>
                </c:pt>
              </c:numCache>
            </c:numRef>
          </c:val>
          <c:smooth val="0"/>
          <c:extLst xmlns:c15="http://schemas.microsoft.com/office/drawing/2012/chart">
            <c:ext xmlns:c16="http://schemas.microsoft.com/office/drawing/2014/chart" uri="{C3380CC4-5D6E-409C-BE32-E72D297353CC}">
              <c16:uniqueId val="{00000001-5EF7-4CBA-BA0B-A8D6AC192DF8}"/>
            </c:ext>
          </c:extLst>
        </c:ser>
        <c:ser>
          <c:idx val="2"/>
          <c:order val="1"/>
          <c:tx>
            <c:strRef>
              <c:f>Sheet1!$C$1</c:f>
              <c:strCache>
                <c:ptCount val="1"/>
                <c:pt idx="0">
                  <c:v>COPD</c:v>
                </c:pt>
              </c:strCache>
              <c:extLst xmlns:c15="http://schemas.microsoft.com/office/drawing/2012/chart"/>
            </c:strRef>
          </c:tx>
          <c:spPr>
            <a:ln w="28575" cap="rnd">
              <a:solidFill>
                <a:schemeClr val="tx1">
                  <a:lumMod val="50000"/>
                  <a:lumOff val="50000"/>
                </a:schemeClr>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numRef>
          </c:cat>
          <c:val>
            <c:numRef>
              <c:f>Sheet1!$C$2:$C$25</c:f>
              <c:numCache>
                <c:formatCode>0.00%</c:formatCode>
                <c:ptCount val="24"/>
                <c:pt idx="0">
                  <c:v>1.1348995393433291E-3</c:v>
                </c:pt>
                <c:pt idx="1">
                  <c:v>1.1773800321103645E-3</c:v>
                </c:pt>
                <c:pt idx="2">
                  <c:v>1.197024989604971E-3</c:v>
                </c:pt>
                <c:pt idx="3">
                  <c:v>1.29812903515528E-3</c:v>
                </c:pt>
                <c:pt idx="4">
                  <c:v>1.2806690510729171E-3</c:v>
                </c:pt>
                <c:pt idx="5">
                  <c:v>1.3086890568579643E-3</c:v>
                </c:pt>
                <c:pt idx="6">
                  <c:v>1.4498643679712782E-3</c:v>
                </c:pt>
                <c:pt idx="7">
                  <c:v>1.4934298987212147E-3</c:v>
                </c:pt>
                <c:pt idx="8">
                  <c:v>1.5559761688618955E-3</c:v>
                </c:pt>
                <c:pt idx="9">
                  <c:v>1.6276303029803803E-3</c:v>
                </c:pt>
                <c:pt idx="10">
                  <c:v>1.7061133239489152E-3</c:v>
                </c:pt>
                <c:pt idx="11">
                  <c:v>1.6857229196886438E-3</c:v>
                </c:pt>
                <c:pt idx="12">
                  <c:v>1.9548839210843357E-3</c:v>
                </c:pt>
                <c:pt idx="13">
                  <c:v>2.07836508909022E-3</c:v>
                </c:pt>
                <c:pt idx="14">
                  <c:v>4.5461808371812719E-2</c:v>
                </c:pt>
                <c:pt idx="15">
                  <c:v>0.2317867691901265</c:v>
                </c:pt>
                <c:pt idx="16">
                  <c:v>0.16715517370475297</c:v>
                </c:pt>
                <c:pt idx="17">
                  <c:v>0.11462074463265799</c:v>
                </c:pt>
                <c:pt idx="18">
                  <c:v>0.10132807288063692</c:v>
                </c:pt>
                <c:pt idx="19">
                  <c:v>9.1192684256723208E-2</c:v>
                </c:pt>
                <c:pt idx="20">
                  <c:v>8.2498625065783246E-2</c:v>
                </c:pt>
                <c:pt idx="21">
                  <c:v>7.7035564622144892E-2</c:v>
                </c:pt>
                <c:pt idx="22">
                  <c:v>8.488272332800216E-2</c:v>
                </c:pt>
                <c:pt idx="23">
                  <c:v>0.10154168771817013</c:v>
                </c:pt>
              </c:numCache>
            </c:numRef>
          </c:val>
          <c:smooth val="0"/>
          <c:extLst xmlns:c15="http://schemas.microsoft.com/office/drawing/2012/chart">
            <c:ext xmlns:c16="http://schemas.microsoft.com/office/drawing/2014/chart" uri="{C3380CC4-5D6E-409C-BE32-E72D297353CC}">
              <c16:uniqueId val="{00000001-F350-4B84-8C8F-B7CFA2348D48}"/>
            </c:ext>
          </c:extLst>
        </c:ser>
        <c:ser>
          <c:idx val="3"/>
          <c:order val="2"/>
          <c:tx>
            <c:strRef>
              <c:f>Sheet1!$D$1</c:f>
              <c:strCache>
                <c:ptCount val="1"/>
                <c:pt idx="0">
                  <c:v>Diabetes</c:v>
                </c:pt>
              </c:strCache>
              <c:extLst xmlns:c15="http://schemas.microsoft.com/office/drawing/2012/chart"/>
            </c:strRef>
          </c:tx>
          <c:spPr>
            <a:ln w="28575" cap="rnd">
              <a:solidFill>
                <a:schemeClr val="bg2"/>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numRef>
          </c:cat>
          <c:val>
            <c:numRef>
              <c:f>Sheet1!$D$2:$D$25</c:f>
              <c:numCache>
                <c:formatCode>0.00%</c:formatCode>
                <c:ptCount val="24"/>
                <c:pt idx="0">
                  <c:v>1.0762715531674333E-3</c:v>
                </c:pt>
                <c:pt idx="1">
                  <c:v>1.1512401986540763E-3</c:v>
                </c:pt>
                <c:pt idx="2">
                  <c:v>1.1545119267488725E-3</c:v>
                </c:pt>
                <c:pt idx="3">
                  <c:v>1.2639299526123191E-3</c:v>
                </c:pt>
                <c:pt idx="4">
                  <c:v>1.2647129598539286E-3</c:v>
                </c:pt>
                <c:pt idx="5">
                  <c:v>1.2922065696203244E-3</c:v>
                </c:pt>
                <c:pt idx="6">
                  <c:v>1.3766427363095474E-3</c:v>
                </c:pt>
                <c:pt idx="7">
                  <c:v>1.4111173456230464E-3</c:v>
                </c:pt>
                <c:pt idx="8">
                  <c:v>1.4722481228836434E-3</c:v>
                </c:pt>
                <c:pt idx="9">
                  <c:v>1.5506598046372414E-3</c:v>
                </c:pt>
                <c:pt idx="10">
                  <c:v>1.6692820662901765E-3</c:v>
                </c:pt>
                <c:pt idx="11">
                  <c:v>1.6580175827411539E-3</c:v>
                </c:pt>
                <c:pt idx="12">
                  <c:v>2.0294516778604269E-3</c:v>
                </c:pt>
                <c:pt idx="13">
                  <c:v>2.1130492460953269E-3</c:v>
                </c:pt>
                <c:pt idx="14">
                  <c:v>5.1660845382628676E-2</c:v>
                </c:pt>
                <c:pt idx="15">
                  <c:v>0.26571933607781001</c:v>
                </c:pt>
                <c:pt idx="16">
                  <c:v>0.1890710202280701</c:v>
                </c:pt>
                <c:pt idx="17">
                  <c:v>0.12605375957318707</c:v>
                </c:pt>
                <c:pt idx="18">
                  <c:v>0.11135488951107653</c:v>
                </c:pt>
                <c:pt idx="19">
                  <c:v>0.10001277687956255</c:v>
                </c:pt>
                <c:pt idx="20">
                  <c:v>8.9619289649313608E-2</c:v>
                </c:pt>
                <c:pt idx="21">
                  <c:v>8.4180405739709932E-2</c:v>
                </c:pt>
                <c:pt idx="22">
                  <c:v>9.1439151770088628E-2</c:v>
                </c:pt>
                <c:pt idx="23">
                  <c:v>0.10788021362094291</c:v>
                </c:pt>
              </c:numCache>
            </c:numRef>
          </c:val>
          <c:smooth val="0"/>
          <c:extLst xmlns:c15="http://schemas.microsoft.com/office/drawing/2012/chart">
            <c:ext xmlns:c16="http://schemas.microsoft.com/office/drawing/2014/chart" uri="{C3380CC4-5D6E-409C-BE32-E72D297353CC}">
              <c16:uniqueId val="{00000002-F350-4B84-8C8F-B7CFA2348D48}"/>
            </c:ext>
          </c:extLst>
        </c:ser>
        <c:ser>
          <c:idx val="4"/>
          <c:order val="3"/>
          <c:tx>
            <c:strRef>
              <c:f>Sheet1!$E$1</c:f>
              <c:strCache>
                <c:ptCount val="1"/>
                <c:pt idx="0">
                  <c:v>Hypertension</c:v>
                </c:pt>
              </c:strCache>
            </c:strRef>
          </c:tx>
          <c:spPr>
            <a:ln w="28575" cap="rnd">
              <a:solidFill>
                <a:schemeClr val="accent2"/>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numRef>
          </c:cat>
          <c:val>
            <c:numRef>
              <c:f>Sheet1!$E$2:$E$25</c:f>
              <c:numCache>
                <c:formatCode>0.00%</c:formatCode>
                <c:ptCount val="24"/>
                <c:pt idx="0">
                  <c:v>9.4869862646660807E-4</c:v>
                </c:pt>
                <c:pt idx="1">
                  <c:v>1.0156354690412451E-3</c:v>
                </c:pt>
                <c:pt idx="2">
                  <c:v>1.0094311742493021E-3</c:v>
                </c:pt>
                <c:pt idx="3">
                  <c:v>1.1081243310980334E-3</c:v>
                </c:pt>
                <c:pt idx="4">
                  <c:v>1.1136841723680942E-3</c:v>
                </c:pt>
                <c:pt idx="5">
                  <c:v>1.1531156122284009E-3</c:v>
                </c:pt>
                <c:pt idx="6">
                  <c:v>1.2464009244517189E-3</c:v>
                </c:pt>
                <c:pt idx="7">
                  <c:v>1.27520411963719E-3</c:v>
                </c:pt>
                <c:pt idx="8">
                  <c:v>1.323600050364202E-3</c:v>
                </c:pt>
                <c:pt idx="9">
                  <c:v>1.3827816807825521E-3</c:v>
                </c:pt>
                <c:pt idx="10">
                  <c:v>1.4916919859965026E-3</c:v>
                </c:pt>
                <c:pt idx="11">
                  <c:v>1.4980321284493463E-3</c:v>
                </c:pt>
                <c:pt idx="12">
                  <c:v>1.8059610160097673E-3</c:v>
                </c:pt>
                <c:pt idx="13">
                  <c:v>1.9260443512246106E-3</c:v>
                </c:pt>
                <c:pt idx="14">
                  <c:v>5.2557756306442521E-2</c:v>
                </c:pt>
                <c:pt idx="15">
                  <c:v>0.27842873524227241</c:v>
                </c:pt>
                <c:pt idx="16">
                  <c:v>0.19228866043646534</c:v>
                </c:pt>
                <c:pt idx="17">
                  <c:v>0.12439729763684569</c:v>
                </c:pt>
                <c:pt idx="18">
                  <c:v>0.10951220715735203</c:v>
                </c:pt>
                <c:pt idx="19">
                  <c:v>9.8098814219036254E-2</c:v>
                </c:pt>
                <c:pt idx="20">
                  <c:v>8.727063797742976E-2</c:v>
                </c:pt>
                <c:pt idx="21">
                  <c:v>8.2000776786390714E-2</c:v>
                </c:pt>
                <c:pt idx="22">
                  <c:v>9.005204794953113E-2</c:v>
                </c:pt>
                <c:pt idx="23">
                  <c:v>0.10722142658830747</c:v>
                </c:pt>
              </c:numCache>
            </c:numRef>
          </c:val>
          <c:smooth val="0"/>
          <c:extLst>
            <c:ext xmlns:c16="http://schemas.microsoft.com/office/drawing/2014/chart" uri="{C3380CC4-5D6E-409C-BE32-E72D297353CC}">
              <c16:uniqueId val="{00000003-F350-4B84-8C8F-B7CFA2348D48}"/>
            </c:ext>
          </c:extLst>
        </c:ser>
        <c:ser>
          <c:idx val="6"/>
          <c:order val="5"/>
          <c:tx>
            <c:strRef>
              <c:f>Sheet1!$G$1</c:f>
              <c:strCache>
                <c:ptCount val="1"/>
                <c:pt idx="0">
                  <c:v>Mental health/Substance abuse</c:v>
                </c:pt>
              </c:strCache>
            </c:strRef>
          </c:tx>
          <c:spPr>
            <a:ln w="28575" cap="rnd">
              <a:solidFill>
                <a:schemeClr val="accent4"/>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numRef>
          </c:cat>
          <c:val>
            <c:numRef>
              <c:f>Sheet1!$G$2:$G$25</c:f>
              <c:numCache>
                <c:formatCode>0.00%</c:formatCode>
                <c:ptCount val="24"/>
                <c:pt idx="0">
                  <c:v>1.7319122363157816E-3</c:v>
                </c:pt>
                <c:pt idx="1">
                  <c:v>1.7905355767995597E-3</c:v>
                </c:pt>
                <c:pt idx="2">
                  <c:v>1.7603923712526004E-3</c:v>
                </c:pt>
                <c:pt idx="3">
                  <c:v>1.9057288194953674E-3</c:v>
                </c:pt>
                <c:pt idx="4">
                  <c:v>1.8784472743003471E-3</c:v>
                </c:pt>
                <c:pt idx="5">
                  <c:v>1.9206490259316294E-3</c:v>
                </c:pt>
                <c:pt idx="6">
                  <c:v>2.070491124848198E-3</c:v>
                </c:pt>
                <c:pt idx="7">
                  <c:v>2.091199277418512E-3</c:v>
                </c:pt>
                <c:pt idx="8">
                  <c:v>2.1317326592275097E-3</c:v>
                </c:pt>
                <c:pt idx="9">
                  <c:v>2.2327643867985874E-3</c:v>
                </c:pt>
                <c:pt idx="10">
                  <c:v>2.3313381107635924E-3</c:v>
                </c:pt>
                <c:pt idx="11">
                  <c:v>2.3072833429194483E-3</c:v>
                </c:pt>
                <c:pt idx="12">
                  <c:v>2.6405205752773058E-3</c:v>
                </c:pt>
                <c:pt idx="13">
                  <c:v>2.7821833370165606E-3</c:v>
                </c:pt>
                <c:pt idx="14">
                  <c:v>6.0782544739657329E-2</c:v>
                </c:pt>
                <c:pt idx="15">
                  <c:v>0.29026493257546271</c:v>
                </c:pt>
                <c:pt idx="16">
                  <c:v>0.21782679509847616</c:v>
                </c:pt>
                <c:pt idx="17">
                  <c:v>0.15686366804257817</c:v>
                </c:pt>
                <c:pt idx="18">
                  <c:v>0.14093807294291402</c:v>
                </c:pt>
                <c:pt idx="19">
                  <c:v>0.12803241782119618</c:v>
                </c:pt>
                <c:pt idx="20">
                  <c:v>0.11894744545020659</c:v>
                </c:pt>
                <c:pt idx="21">
                  <c:v>0.11358990247881713</c:v>
                </c:pt>
                <c:pt idx="22">
                  <c:v>0.12193740451987692</c:v>
                </c:pt>
                <c:pt idx="23">
                  <c:v>0.14100150724834881</c:v>
                </c:pt>
              </c:numCache>
            </c:numRef>
          </c:val>
          <c:smooth val="0"/>
          <c:extLst>
            <c:ext xmlns:c16="http://schemas.microsoft.com/office/drawing/2014/chart" uri="{C3380CC4-5D6E-409C-BE32-E72D297353CC}">
              <c16:uniqueId val="{00000005-F350-4B84-8C8F-B7CFA2348D48}"/>
            </c:ext>
          </c:extLst>
        </c:ser>
        <c:ser>
          <c:idx val="10"/>
          <c:order val="9"/>
          <c:tx>
            <c:strRef>
              <c:f>Sheet1!$K$1</c:f>
              <c:strCache>
                <c:ptCount val="1"/>
                <c:pt idx="0">
                  <c:v>COVID-19</c:v>
                </c:pt>
              </c:strCache>
            </c:strRef>
          </c:tx>
          <c:spPr>
            <a:ln w="28575" cap="rnd">
              <a:solidFill>
                <a:schemeClr val="tx2"/>
              </a:solidFill>
              <a:round/>
            </a:ln>
            <a:effectLst/>
          </c:spPr>
          <c:marker>
            <c:symbol val="none"/>
          </c:marker>
          <c:cat>
            <c:numRef>
              <c:f>Sheet1!$A$2:$A$25</c:f>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numRef>
          </c:cat>
          <c:val>
            <c:numRef>
              <c:f>Sheet1!$K$2:$K$25</c:f>
              <c:numCache>
                <c:formatCode>0.00%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9.1589892785949036E-4</c:v>
                </c:pt>
                <c:pt idx="14">
                  <c:v>2.0231954048220101E-2</c:v>
                </c:pt>
                <c:pt idx="15">
                  <c:v>5.3505080116418018E-2</c:v>
                </c:pt>
                <c:pt idx="16">
                  <c:v>4.738380721206429E-2</c:v>
                </c:pt>
                <c:pt idx="17">
                  <c:v>3.8694319760420523E-2</c:v>
                </c:pt>
                <c:pt idx="18">
                  <c:v>4.3385299954755541E-2</c:v>
                </c:pt>
                <c:pt idx="19">
                  <c:v>3.9208938072181669E-2</c:v>
                </c:pt>
                <c:pt idx="20">
                  <c:v>3.7735191409917636E-2</c:v>
                </c:pt>
                <c:pt idx="21">
                  <c:v>3.726995355954632E-2</c:v>
                </c:pt>
                <c:pt idx="22">
                  <c:v>3.839002376863504E-2</c:v>
                </c:pt>
                <c:pt idx="23">
                  <c:v>4.0594017459190203E-2</c:v>
                </c:pt>
              </c:numCache>
            </c:numRef>
          </c:val>
          <c:smooth val="0"/>
          <c:extLst>
            <c:ext xmlns:c16="http://schemas.microsoft.com/office/drawing/2014/chart" uri="{C3380CC4-5D6E-409C-BE32-E72D297353CC}">
              <c16:uniqueId val="{00000001-8212-4831-82E5-2F9BBEE6DEDE}"/>
            </c:ext>
          </c:extLst>
        </c:ser>
        <c:dLbls>
          <c:showLegendKey val="0"/>
          <c:showVal val="0"/>
          <c:showCatName val="0"/>
          <c:showSerName val="0"/>
          <c:showPercent val="0"/>
          <c:showBubbleSize val="0"/>
        </c:dLbls>
        <c:smooth val="0"/>
        <c:axId val="511510680"/>
        <c:axId val="511511664"/>
        <c:extLst>
          <c:ext xmlns:c15="http://schemas.microsoft.com/office/drawing/2012/chart" uri="{02D57815-91ED-43cb-92C2-25804820EDAC}">
            <c15:filteredLineSeries>
              <c15:ser>
                <c:idx val="5"/>
                <c:order val="4"/>
                <c:tx>
                  <c:strRef>
                    <c:extLst>
                      <c:ext uri="{02D57815-91ED-43cb-92C2-25804820EDAC}">
                        <c15:formulaRef>
                          <c15:sqref>Sheet1!$F$1</c15:sqref>
                        </c15:formulaRef>
                      </c:ext>
                    </c:extLst>
                    <c:strCache>
                      <c:ptCount val="1"/>
                      <c:pt idx="0">
                        <c:v>CKD</c:v>
                      </c:pt>
                    </c:strCache>
                  </c:strRef>
                </c:tx>
                <c:spPr>
                  <a:ln w="28575" cap="rnd">
                    <a:solidFill>
                      <a:schemeClr val="accent6"/>
                    </a:solidFill>
                    <a:round/>
                  </a:ln>
                  <a:effectLst/>
                </c:spPr>
                <c:marker>
                  <c:symbol val="none"/>
                </c:marker>
                <c:cat>
                  <c:numRef>
                    <c:extLst>
                      <c:ext uri="{02D57815-91ED-43cb-92C2-25804820EDAC}">
                        <c15:formulaRef>
                          <c15:sqref>Sheet1!$A$2:$A$25</c15:sqref>
                        </c15:formulaRef>
                      </c:ext>
                    </c:extLst>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numRef>
                </c:cat>
                <c:val>
                  <c:numRef>
                    <c:extLst>
                      <c:ext uri="{02D57815-91ED-43cb-92C2-25804820EDAC}">
                        <c15:formulaRef>
                          <c15:sqref>Sheet1!$F$2:$F$25</c15:sqref>
                        </c15:formulaRef>
                      </c:ext>
                    </c:extLst>
                    <c:numCache>
                      <c:formatCode>0.00%</c:formatCode>
                      <c:ptCount val="24"/>
                      <c:pt idx="0">
                        <c:v>9.5111989220554539E-4</c:v>
                      </c:pt>
                      <c:pt idx="1">
                        <c:v>1.0111435896346069E-3</c:v>
                      </c:pt>
                      <c:pt idx="2">
                        <c:v>1.0015715971464329E-3</c:v>
                      </c:pt>
                      <c:pt idx="3">
                        <c:v>1.1067964477690744E-3</c:v>
                      </c:pt>
                      <c:pt idx="4">
                        <c:v>1.1123055968556236E-3</c:v>
                      </c:pt>
                      <c:pt idx="5">
                        <c:v>1.1307371079560323E-3</c:v>
                      </c:pt>
                      <c:pt idx="6">
                        <c:v>1.2268990896334975E-3</c:v>
                      </c:pt>
                      <c:pt idx="7">
                        <c:v>1.260151120469954E-3</c:v>
                      </c:pt>
                      <c:pt idx="8">
                        <c:v>1.3211150245878785E-3</c:v>
                      </c:pt>
                      <c:pt idx="9">
                        <c:v>1.3848743911030019E-3</c:v>
                      </c:pt>
                      <c:pt idx="10">
                        <c:v>1.4986158110229973E-3</c:v>
                      </c:pt>
                      <c:pt idx="11">
                        <c:v>1.474093845701631E-3</c:v>
                      </c:pt>
                      <c:pt idx="12">
                        <c:v>1.7594466024851234E-3</c:v>
                      </c:pt>
                      <c:pt idx="13">
                        <c:v>1.8370991507459509E-3</c:v>
                      </c:pt>
                      <c:pt idx="14">
                        <c:v>4.6327771920366564E-2</c:v>
                      </c:pt>
                      <c:pt idx="15">
                        <c:v>0.23723188809453319</c:v>
                      </c:pt>
                      <c:pt idx="16">
                        <c:v>0.17047641432563801</c:v>
                      </c:pt>
                      <c:pt idx="17">
                        <c:v>0.11542565326645032</c:v>
                      </c:pt>
                      <c:pt idx="18">
                        <c:v>0.10152071074165994</c:v>
                      </c:pt>
                      <c:pt idx="19">
                        <c:v>9.0729851269769138E-2</c:v>
                      </c:pt>
                      <c:pt idx="20">
                        <c:v>8.1417544117837262E-2</c:v>
                      </c:pt>
                      <c:pt idx="21">
                        <c:v>7.5742262653791567E-2</c:v>
                      </c:pt>
                      <c:pt idx="22">
                        <c:v>8.2123844783195066E-2</c:v>
                      </c:pt>
                      <c:pt idx="23">
                        <c:v>9.7030920397256609E-2</c:v>
                      </c:pt>
                    </c:numCache>
                  </c:numRef>
                </c:val>
                <c:smooth val="0"/>
                <c:extLst>
                  <c:ext xmlns:c16="http://schemas.microsoft.com/office/drawing/2014/chart" uri="{C3380CC4-5D6E-409C-BE32-E72D297353CC}">
                    <c16:uniqueId val="{00000004-F350-4B84-8C8F-B7CFA2348D48}"/>
                  </c:ext>
                </c:extLst>
              </c15:ser>
            </c15:filteredLineSeries>
            <c15:filteredLineSeries>
              <c15:ser>
                <c:idx val="7"/>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Cancer</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Sheet1!$A$2:$A$25</c15:sqref>
                        </c15:formulaRef>
                      </c:ext>
                    </c:extLst>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numRef>
                </c:cat>
                <c:val>
                  <c:numRef>
                    <c:extLst xmlns:c15="http://schemas.microsoft.com/office/drawing/2012/chart">
                      <c:ext xmlns:c15="http://schemas.microsoft.com/office/drawing/2012/chart" uri="{02D57815-91ED-43cb-92C2-25804820EDAC}">
                        <c15:formulaRef>
                          <c15:sqref>Sheet1!$H$2:$H$25</c15:sqref>
                        </c15:formulaRef>
                      </c:ext>
                    </c:extLst>
                    <c:numCache>
                      <c:formatCode>0.00%</c:formatCode>
                      <c:ptCount val="24"/>
                      <c:pt idx="0">
                        <c:v>5.6987374695556005E-4</c:v>
                      </c:pt>
                      <c:pt idx="1">
                        <c:v>6.14961278285613E-4</c:v>
                      </c:pt>
                      <c:pt idx="2">
                        <c:v>6.2927994916863199E-4</c:v>
                      </c:pt>
                      <c:pt idx="3">
                        <c:v>6.7980060560529903E-4</c:v>
                      </c:pt>
                      <c:pt idx="4">
                        <c:v>6.9384837695772659E-4</c:v>
                      </c:pt>
                      <c:pt idx="5">
                        <c:v>7.2677110414149412E-4</c:v>
                      </c:pt>
                      <c:pt idx="6">
                        <c:v>7.8355690627244742E-4</c:v>
                      </c:pt>
                      <c:pt idx="7">
                        <c:v>8.0706204626726616E-4</c:v>
                      </c:pt>
                      <c:pt idx="8">
                        <c:v>8.3554464133316303E-4</c:v>
                      </c:pt>
                      <c:pt idx="9">
                        <c:v>8.6483201779053451E-4</c:v>
                      </c:pt>
                      <c:pt idx="10">
                        <c:v>9.5003930320077966E-4</c:v>
                      </c:pt>
                      <c:pt idx="11">
                        <c:v>9.6642442369948296E-4</c:v>
                      </c:pt>
                      <c:pt idx="12">
                        <c:v>1.1587915507734554E-3</c:v>
                      </c:pt>
                      <c:pt idx="13">
                        <c:v>1.2763650636226499E-3</c:v>
                      </c:pt>
                      <c:pt idx="14">
                        <c:v>5.2047362825004495E-2</c:v>
                      </c:pt>
                      <c:pt idx="15">
                        <c:v>0.27659883486371778</c:v>
                      </c:pt>
                      <c:pt idx="16">
                        <c:v>0.18902681007077998</c:v>
                      </c:pt>
                      <c:pt idx="17">
                        <c:v>0.12074487521371817</c:v>
                      </c:pt>
                      <c:pt idx="18">
                        <c:v>0.1044896502402122</c:v>
                      </c:pt>
                      <c:pt idx="19">
                        <c:v>9.2596585457950117E-2</c:v>
                      </c:pt>
                      <c:pt idx="20">
                        <c:v>8.2558698153647539E-2</c:v>
                      </c:pt>
                      <c:pt idx="21">
                        <c:v>7.7646766819809407E-2</c:v>
                      </c:pt>
                      <c:pt idx="22">
                        <c:v>8.5599074476078743E-2</c:v>
                      </c:pt>
                      <c:pt idx="23">
                        <c:v>0.10320058256008446</c:v>
                      </c:pt>
                    </c:numCache>
                  </c:numRef>
                </c:val>
                <c:smooth val="0"/>
                <c:extLst xmlns:c15="http://schemas.microsoft.com/office/drawing/2012/chart">
                  <c:ext xmlns:c16="http://schemas.microsoft.com/office/drawing/2014/chart" uri="{C3380CC4-5D6E-409C-BE32-E72D297353CC}">
                    <c16:uniqueId val="{00000006-F350-4B84-8C8F-B7CFA2348D48}"/>
                  </c:ext>
                </c:extLst>
              </c15:ser>
            </c15:filteredLineSeries>
            <c15:filteredLineSeries>
              <c15:ser>
                <c:idx val="8"/>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HIV/AIDS</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Sheet1!$A$2:$A$25</c15:sqref>
                        </c15:formulaRef>
                      </c:ext>
                    </c:extLst>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numRef>
                </c:cat>
                <c:val>
                  <c:numRef>
                    <c:extLst xmlns:c15="http://schemas.microsoft.com/office/drawing/2012/chart">
                      <c:ext xmlns:c15="http://schemas.microsoft.com/office/drawing/2012/chart" uri="{02D57815-91ED-43cb-92C2-25804820EDAC}">
                        <c15:formulaRef>
                          <c15:sqref>Sheet1!$I$2:$I$25</c15:sqref>
                        </c15:formulaRef>
                      </c:ext>
                    </c:extLst>
                    <c:numCache>
                      <c:formatCode>0.00%</c:formatCode>
                      <c:ptCount val="24"/>
                      <c:pt idx="0">
                        <c:v>1.1517455252854946E-3</c:v>
                      </c:pt>
                      <c:pt idx="1">
                        <c:v>1.2340015597045737E-3</c:v>
                      </c:pt>
                      <c:pt idx="2">
                        <c:v>1.5147306470373778E-3</c:v>
                      </c:pt>
                      <c:pt idx="3">
                        <c:v>1.433597222990305E-3</c:v>
                      </c:pt>
                      <c:pt idx="4">
                        <c:v>1.5338292133460572E-3</c:v>
                      </c:pt>
                      <c:pt idx="5">
                        <c:v>1.6048648674778002E-3</c:v>
                      </c:pt>
                      <c:pt idx="6">
                        <c:v>1.6653542950754387E-3</c:v>
                      </c:pt>
                      <c:pt idx="7">
                        <c:v>1.4844621625532749E-3</c:v>
                      </c:pt>
                      <c:pt idx="8">
                        <c:v>1.3714935074476996E-3</c:v>
                      </c:pt>
                      <c:pt idx="9">
                        <c:v>1.5235637051276881E-3</c:v>
                      </c:pt>
                      <c:pt idx="10">
                        <c:v>1.6530691135480458E-3</c:v>
                      </c:pt>
                      <c:pt idx="11">
                        <c:v>1.4129630300552245E-3</c:v>
                      </c:pt>
                      <c:pt idx="12">
                        <c:v>1.7130185339653734E-3</c:v>
                      </c:pt>
                      <c:pt idx="13">
                        <c:v>2.3513346084801786E-3</c:v>
                      </c:pt>
                      <c:pt idx="14">
                        <c:v>6.667355265196509E-2</c:v>
                      </c:pt>
                      <c:pt idx="15">
                        <c:v>0.29764102564102562</c:v>
                      </c:pt>
                      <c:pt idx="16">
                        <c:v>0.24661008033929649</c:v>
                      </c:pt>
                      <c:pt idx="17">
                        <c:v>0.19191964597880268</c:v>
                      </c:pt>
                      <c:pt idx="18">
                        <c:v>0.16936261487297558</c:v>
                      </c:pt>
                      <c:pt idx="19">
                        <c:v>0.15175929392337162</c:v>
                      </c:pt>
                      <c:pt idx="20">
                        <c:v>0.14079795521430535</c:v>
                      </c:pt>
                      <c:pt idx="21">
                        <c:v>0.13234053942139204</c:v>
                      </c:pt>
                      <c:pt idx="22">
                        <c:v>0.13664991269712876</c:v>
                      </c:pt>
                      <c:pt idx="23">
                        <c:v>0.15340251895643234</c:v>
                      </c:pt>
                    </c:numCache>
                  </c:numRef>
                </c:val>
                <c:smooth val="0"/>
                <c:extLst xmlns:c15="http://schemas.microsoft.com/office/drawing/2012/chart">
                  <c:ext xmlns:c16="http://schemas.microsoft.com/office/drawing/2014/chart" uri="{C3380CC4-5D6E-409C-BE32-E72D297353CC}">
                    <c16:uniqueId val="{00000007-F350-4B84-8C8F-B7CFA2348D48}"/>
                  </c:ext>
                </c:extLst>
              </c15:ser>
            </c15:filteredLineSeries>
            <c15:filteredLineSeries>
              <c15:ser>
                <c:idx val="9"/>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Tobacco use</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Sheet1!$A$2:$A$25</c15:sqref>
                        </c15:formulaRef>
                      </c:ext>
                    </c:extLst>
                    <c:numCache>
                      <c:formatCode>mmm\-yy</c:formatCode>
                      <c:ptCount val="2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numCache>
                  </c:numRef>
                </c:cat>
                <c:val>
                  <c:numRef>
                    <c:extLst xmlns:c15="http://schemas.microsoft.com/office/drawing/2012/chart">
                      <c:ext xmlns:c15="http://schemas.microsoft.com/office/drawing/2012/chart" uri="{02D57815-91ED-43cb-92C2-25804820EDAC}">
                        <c15:formulaRef>
                          <c15:sqref>Sheet1!$J$2:$J$25</c15:sqref>
                        </c15:formulaRef>
                      </c:ext>
                    </c:extLst>
                    <c:numCache>
                      <c:formatCode>0.00%</c:formatCode>
                      <c:ptCount val="24"/>
                      <c:pt idx="0">
                        <c:v>2.0369301416148502E-3</c:v>
                      </c:pt>
                      <c:pt idx="1">
                        <c:v>2.1103291256715857E-3</c:v>
                      </c:pt>
                      <c:pt idx="2">
                        <c:v>2.0553012843130629E-3</c:v>
                      </c:pt>
                      <c:pt idx="3">
                        <c:v>2.1926610777360657E-3</c:v>
                      </c:pt>
                      <c:pt idx="4">
                        <c:v>2.2471857766750568E-3</c:v>
                      </c:pt>
                      <c:pt idx="5">
                        <c:v>2.2861617043907971E-3</c:v>
                      </c:pt>
                      <c:pt idx="6">
                        <c:v>2.5310750677786167E-3</c:v>
                      </c:pt>
                      <c:pt idx="7">
                        <c:v>2.558170395100777E-3</c:v>
                      </c:pt>
                      <c:pt idx="8">
                        <c:v>2.6453185611865692E-3</c:v>
                      </c:pt>
                      <c:pt idx="9">
                        <c:v>2.8350776233303813E-3</c:v>
                      </c:pt>
                      <c:pt idx="10">
                        <c:v>2.9397800794306538E-3</c:v>
                      </c:pt>
                      <c:pt idx="11">
                        <c:v>2.7848073726192911E-3</c:v>
                      </c:pt>
                      <c:pt idx="12">
                        <c:v>3.0218962332998738E-3</c:v>
                      </c:pt>
                      <c:pt idx="13">
                        <c:v>3.252238590725745E-3</c:v>
                      </c:pt>
                      <c:pt idx="14">
                        <c:v>5.7671943835446944E-2</c:v>
                      </c:pt>
                      <c:pt idx="15">
                        <c:v>0.27938159677322999</c:v>
                      </c:pt>
                      <c:pt idx="16">
                        <c:v>0.20587655954260248</c:v>
                      </c:pt>
                      <c:pt idx="17">
                        <c:v>0.14670011913163286</c:v>
                      </c:pt>
                      <c:pt idx="18">
                        <c:v>0.13080399493790532</c:v>
                      </c:pt>
                      <c:pt idx="19">
                        <c:v>0.11953618609850623</c:v>
                      </c:pt>
                      <c:pt idx="20">
                        <c:v>0.11139718918062337</c:v>
                      </c:pt>
                      <c:pt idx="21">
                        <c:v>0.10651102203137736</c:v>
                      </c:pt>
                      <c:pt idx="22">
                        <c:v>0.11539356592627976</c:v>
                      </c:pt>
                      <c:pt idx="23">
                        <c:v>0.13471040366099848</c:v>
                      </c:pt>
                    </c:numCache>
                  </c:numRef>
                </c:val>
                <c:smooth val="0"/>
                <c:extLst xmlns:c15="http://schemas.microsoft.com/office/drawing/2012/chart">
                  <c:ext xmlns:c16="http://schemas.microsoft.com/office/drawing/2014/chart" uri="{C3380CC4-5D6E-409C-BE32-E72D297353CC}">
                    <c16:uniqueId val="{00000008-F350-4B84-8C8F-B7CFA2348D48}"/>
                  </c:ext>
                </c:extLst>
              </c15:ser>
            </c15:filteredLineSeries>
          </c:ext>
        </c:extLst>
      </c:lineChart>
      <c:dateAx>
        <c:axId val="5115106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1664"/>
        <c:crosses val="autoZero"/>
        <c:auto val="1"/>
        <c:lblOffset val="100"/>
        <c:baseTimeUnit val="months"/>
      </c:dateAx>
      <c:valAx>
        <c:axId val="511511664"/>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0680"/>
        <c:crosses val="autoZero"/>
        <c:crossBetween val="between"/>
        <c:majorUnit val="0.1"/>
      </c:valAx>
      <c:spPr>
        <a:noFill/>
        <a:ln>
          <a:noFill/>
        </a:ln>
        <a:effectLst/>
      </c:spPr>
    </c:plotArea>
    <c:legend>
      <c:legendPos val="b"/>
      <c:layout>
        <c:manualLayout>
          <c:xMode val="edge"/>
          <c:yMode val="edge"/>
          <c:x val="3.453333114172958E-2"/>
          <c:y val="0.91104499202735356"/>
          <c:w val="0.95761557795248264"/>
          <c:h val="8.895500797264642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dirty="0">
                <a:effectLst/>
              </a:rPr>
              <a:t>Rate of telehealth visits, by Distressed Communities Index tier, by month, </a:t>
            </a:r>
          </a:p>
          <a:p>
            <a:pPr>
              <a:defRPr sz="1400"/>
            </a:pPr>
            <a:r>
              <a:rPr lang="en-US" sz="1400" dirty="0">
                <a:effectLst/>
              </a:rPr>
              <a:t>among traditional Medicare beneficiaries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6114284061755275E-2"/>
          <c:y val="0.23989213135548468"/>
          <c:w val="0.93462524255430413"/>
          <c:h val="0.58828645530867962"/>
        </c:manualLayout>
      </c:layout>
      <c:lineChart>
        <c:grouping val="standard"/>
        <c:varyColors val="0"/>
        <c:ser>
          <c:idx val="1"/>
          <c:order val="0"/>
          <c:tx>
            <c:strRef>
              <c:f>Sheet1!$B$1</c:f>
              <c:strCache>
                <c:ptCount val="1"/>
                <c:pt idx="0">
                  <c:v>Prosperous </c:v>
                </c:pt>
              </c:strCache>
              <c:extLst xmlns:c15="http://schemas.microsoft.com/office/drawing/2012/chart"/>
            </c:strRef>
          </c:tx>
          <c:spPr>
            <a:ln w="28575" cap="rnd">
              <a:solidFill>
                <a:schemeClr val="accent2"/>
              </a:solidFill>
              <a:round/>
            </a:ln>
            <a:effectLst/>
          </c:spPr>
          <c:marker>
            <c:symbol val="none"/>
          </c:marker>
          <c:cat>
            <c:numRef>
              <c:f>Sheet1!$A$2:$A$13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Sheet1!$B$2:$B$13</c:f>
              <c:numCache>
                <c:formatCode>0.00%</c:formatCode>
                <c:ptCount val="12"/>
                <c:pt idx="0">
                  <c:v>2.3111026148441584E-3</c:v>
                </c:pt>
                <c:pt idx="1">
                  <c:v>2.461807540498435E-3</c:v>
                </c:pt>
                <c:pt idx="2">
                  <c:v>0.12807681605376511</c:v>
                </c:pt>
                <c:pt idx="3">
                  <c:v>0.48916736236804897</c:v>
                </c:pt>
                <c:pt idx="4">
                  <c:v>0.34736286495410817</c:v>
                </c:pt>
                <c:pt idx="5">
                  <c:v>0.2339455395684954</c:v>
                </c:pt>
                <c:pt idx="6">
                  <c:v>0.2062491003586315</c:v>
                </c:pt>
                <c:pt idx="7">
                  <c:v>0.18726635336928554</c:v>
                </c:pt>
                <c:pt idx="8">
                  <c:v>0.16800511125677658</c:v>
                </c:pt>
                <c:pt idx="9">
                  <c:v>0.16216404598321182</c:v>
                </c:pt>
                <c:pt idx="10">
                  <c:v>0.1766071661237785</c:v>
                </c:pt>
                <c:pt idx="11">
                  <c:v>0.20563379232514051</c:v>
                </c:pt>
              </c:numCache>
            </c:numRef>
          </c:val>
          <c:smooth val="0"/>
          <c:extLst xmlns:c15="http://schemas.microsoft.com/office/drawing/2012/chart">
            <c:ext xmlns:c16="http://schemas.microsoft.com/office/drawing/2014/chart" uri="{C3380CC4-5D6E-409C-BE32-E72D297353CC}">
              <c16:uniqueId val="{00000001-5EF7-4CBA-BA0B-A8D6AC192DF8}"/>
            </c:ext>
          </c:extLst>
        </c:ser>
        <c:ser>
          <c:idx val="3"/>
          <c:order val="1"/>
          <c:tx>
            <c:strRef>
              <c:f>Sheet1!$C$1</c:f>
              <c:strCache>
                <c:ptCount val="1"/>
                <c:pt idx="0">
                  <c:v>Midtier</c:v>
                </c:pt>
              </c:strCache>
              <c:extLst xmlns:c15="http://schemas.microsoft.com/office/drawing/2012/chart"/>
            </c:strRef>
          </c:tx>
          <c:spPr>
            <a:ln w="28575" cap="rnd">
              <a:solidFill>
                <a:schemeClr val="accent4"/>
              </a:solidFill>
              <a:round/>
            </a:ln>
            <a:effectLst/>
          </c:spPr>
          <c:marker>
            <c:symbol val="none"/>
          </c:marker>
          <c:cat>
            <c:numRef>
              <c:f>Sheet1!$A$2:$A$13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Sheet1!$C$2:$C$13</c:f>
              <c:numCache>
                <c:formatCode>0.00%</c:formatCode>
                <c:ptCount val="12"/>
                <c:pt idx="0">
                  <c:v>3.8150665216280548E-3</c:v>
                </c:pt>
                <c:pt idx="1">
                  <c:v>4.0247380750439155E-3</c:v>
                </c:pt>
                <c:pt idx="2">
                  <c:v>0.10562446253539641</c:v>
                </c:pt>
                <c:pt idx="3">
                  <c:v>0.42888632932730858</c:v>
                </c:pt>
                <c:pt idx="4">
                  <c:v>0.29740785255619567</c:v>
                </c:pt>
                <c:pt idx="5">
                  <c:v>0.19938920198798107</c:v>
                </c:pt>
                <c:pt idx="6">
                  <c:v>0.18118697134359815</c:v>
                </c:pt>
                <c:pt idx="7">
                  <c:v>0.16679264431955712</c:v>
                </c:pt>
                <c:pt idx="8">
                  <c:v>0.15020525830988779</c:v>
                </c:pt>
                <c:pt idx="9">
                  <c:v>0.14551541172228602</c:v>
                </c:pt>
                <c:pt idx="10">
                  <c:v>0.1611017791067284</c:v>
                </c:pt>
                <c:pt idx="11">
                  <c:v>0.18829702592815009</c:v>
                </c:pt>
              </c:numCache>
            </c:numRef>
          </c:val>
          <c:smooth val="0"/>
          <c:extLst xmlns:c15="http://schemas.microsoft.com/office/drawing/2012/chart">
            <c:ext xmlns:c16="http://schemas.microsoft.com/office/drawing/2014/chart" uri="{C3380CC4-5D6E-409C-BE32-E72D297353CC}">
              <c16:uniqueId val="{00000002-F350-4B84-8C8F-B7CFA2348D48}"/>
            </c:ext>
          </c:extLst>
        </c:ser>
        <c:ser>
          <c:idx val="5"/>
          <c:order val="2"/>
          <c:tx>
            <c:strRef>
              <c:f>Sheet1!$D$1</c:f>
              <c:strCache>
                <c:ptCount val="1"/>
                <c:pt idx="0">
                  <c:v>Distressed </c:v>
                </c:pt>
              </c:strCache>
              <c:extLst xmlns:c15="http://schemas.microsoft.com/office/drawing/2012/chart"/>
            </c:strRef>
          </c:tx>
          <c:spPr>
            <a:ln w="28575" cap="rnd">
              <a:solidFill>
                <a:schemeClr val="bg2"/>
              </a:solidFill>
              <a:round/>
            </a:ln>
            <a:effectLst/>
          </c:spPr>
          <c:marker>
            <c:symbol val="none"/>
          </c:marker>
          <c:cat>
            <c:numRef>
              <c:f>Sheet1!$A$2:$A$13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Sheet1!$D$2:$D$13</c:f>
              <c:numCache>
                <c:formatCode>0.00%</c:formatCode>
                <c:ptCount val="12"/>
                <c:pt idx="0">
                  <c:v>5.1080488211911476E-3</c:v>
                </c:pt>
                <c:pt idx="1">
                  <c:v>5.3562882439407928E-3</c:v>
                </c:pt>
                <c:pt idx="2">
                  <c:v>9.4423664664198201E-2</c:v>
                </c:pt>
                <c:pt idx="3">
                  <c:v>0.39342909855475922</c:v>
                </c:pt>
                <c:pt idx="4">
                  <c:v>0.28071429798426117</c:v>
                </c:pt>
                <c:pt idx="5">
                  <c:v>0.19495013295857577</c:v>
                </c:pt>
                <c:pt idx="6">
                  <c:v>0.1831455608166932</c:v>
                </c:pt>
                <c:pt idx="7">
                  <c:v>0.16980755965349456</c:v>
                </c:pt>
                <c:pt idx="8">
                  <c:v>0.15252016560142259</c:v>
                </c:pt>
                <c:pt idx="9">
                  <c:v>0.14618607089779984</c:v>
                </c:pt>
                <c:pt idx="10">
                  <c:v>0.1580274106435752</c:v>
                </c:pt>
                <c:pt idx="11">
                  <c:v>0.18444373245826082</c:v>
                </c:pt>
              </c:numCache>
            </c:numRef>
          </c:val>
          <c:smooth val="0"/>
          <c:extLst xmlns:c15="http://schemas.microsoft.com/office/drawing/2012/chart">
            <c:ext xmlns:c16="http://schemas.microsoft.com/office/drawing/2014/chart" uri="{C3380CC4-5D6E-409C-BE32-E72D297353CC}">
              <c16:uniqueId val="{00000004-F350-4B84-8C8F-B7CFA2348D48}"/>
            </c:ext>
          </c:extLst>
        </c:ser>
        <c:ser>
          <c:idx val="6"/>
          <c:order val="3"/>
          <c:tx>
            <c:strRef>
              <c:f>Sheet1!#REF!</c:f>
              <c:strCache>
                <c:ptCount val="1"/>
                <c:pt idx="0">
                  <c:v>#REF!</c:v>
                </c:pt>
              </c:strCache>
              <c:extLst xmlns:c15="http://schemas.microsoft.com/office/drawing/2012/chart"/>
            </c:strRef>
          </c:tx>
          <c:spPr>
            <a:ln w="28575" cap="rnd">
              <a:solidFill>
                <a:schemeClr val="accent1"/>
              </a:solidFill>
              <a:round/>
            </a:ln>
            <a:effectLst/>
          </c:spPr>
          <c:marker>
            <c:symbol val="none"/>
          </c:marker>
          <c:cat>
            <c:numRef>
              <c:f>Sheet1!$A$2:$A$13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extLst xmlns:c15="http://schemas.microsoft.com/office/drawing/2012/chart"/>
            </c:numRef>
          </c:cat>
          <c:val>
            <c:numRef>
              <c:f>Sheet1!#REF!</c:f>
              <c:extLst xmlns:c15="http://schemas.microsoft.com/office/drawing/2012/chart"/>
            </c:numRef>
          </c:val>
          <c:smooth val="0"/>
          <c:extLst xmlns:c15="http://schemas.microsoft.com/office/drawing/2012/chart">
            <c:ext xmlns:c16="http://schemas.microsoft.com/office/drawing/2014/chart" uri="{C3380CC4-5D6E-409C-BE32-E72D297353CC}">
              <c16:uniqueId val="{00000005-F350-4B84-8C8F-B7CFA2348D48}"/>
            </c:ext>
          </c:extLst>
        </c:ser>
        <c:ser>
          <c:idx val="7"/>
          <c:order val="4"/>
          <c:tx>
            <c:strRef>
              <c:f>Sheet1!#REF!</c:f>
              <c:strCache>
                <c:ptCount val="1"/>
                <c:pt idx="0">
                  <c:v>#REF!</c:v>
                </c:pt>
              </c:strCache>
              <c:extLst xmlns:c15="http://schemas.microsoft.com/office/drawing/2012/chart"/>
            </c:strRef>
          </c:tx>
          <c:spPr>
            <a:ln w="28575" cap="rnd">
              <a:solidFill>
                <a:schemeClr val="accent5"/>
              </a:solidFill>
              <a:round/>
            </a:ln>
            <a:effectLst/>
          </c:spPr>
          <c:marker>
            <c:symbol val="none"/>
          </c:marker>
          <c:cat>
            <c:numRef>
              <c:f>Sheet1!$A$2:$A$13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extLst xmlns:c15="http://schemas.microsoft.com/office/drawing/2012/chart"/>
            </c:numRef>
          </c:cat>
          <c:val>
            <c:numRef>
              <c:f>Sheet1!#REF!</c:f>
              <c:extLst xmlns:c15="http://schemas.microsoft.com/office/drawing/2012/chart"/>
            </c:numRef>
          </c:val>
          <c:smooth val="0"/>
          <c:extLst xmlns:c15="http://schemas.microsoft.com/office/drawing/2012/chart">
            <c:ext xmlns:c16="http://schemas.microsoft.com/office/drawing/2014/chart" uri="{C3380CC4-5D6E-409C-BE32-E72D297353CC}">
              <c16:uniqueId val="{00000006-F350-4B84-8C8F-B7CFA2348D48}"/>
            </c:ext>
          </c:extLst>
        </c:ser>
        <c:ser>
          <c:idx val="8"/>
          <c:order val="5"/>
          <c:tx>
            <c:strRef>
              <c:f>Sheet1!#REF!</c:f>
              <c:strCache>
                <c:ptCount val="1"/>
                <c:pt idx="0">
                  <c:v>#REF!</c:v>
                </c:pt>
              </c:strCache>
              <c:extLst xmlns:c15="http://schemas.microsoft.com/office/drawing/2012/chart"/>
            </c:strRef>
          </c:tx>
          <c:spPr>
            <a:ln w="28575" cap="rnd">
              <a:solidFill>
                <a:schemeClr val="accent3">
                  <a:lumMod val="60000"/>
                </a:schemeClr>
              </a:solidFill>
              <a:round/>
            </a:ln>
            <a:effectLst/>
          </c:spPr>
          <c:marker>
            <c:symbol val="none"/>
          </c:marker>
          <c:cat>
            <c:numRef>
              <c:f>Sheet1!$A$2:$A$13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extLst xmlns:c15="http://schemas.microsoft.com/office/drawing/2012/chart"/>
            </c:numRef>
          </c:cat>
          <c:val>
            <c:numRef>
              <c:f>Sheet1!#REF!</c:f>
              <c:extLst xmlns:c15="http://schemas.microsoft.com/office/drawing/2012/chart"/>
            </c:numRef>
          </c:val>
          <c:smooth val="0"/>
          <c:extLst xmlns:c15="http://schemas.microsoft.com/office/drawing/2012/chart">
            <c:ext xmlns:c16="http://schemas.microsoft.com/office/drawing/2014/chart" uri="{C3380CC4-5D6E-409C-BE32-E72D297353CC}">
              <c16:uniqueId val="{00000007-F350-4B84-8C8F-B7CFA2348D48}"/>
            </c:ext>
          </c:extLst>
        </c:ser>
        <c:ser>
          <c:idx val="9"/>
          <c:order val="6"/>
          <c:tx>
            <c:strRef>
              <c:f>Sheet1!#REF!</c:f>
              <c:strCache>
                <c:ptCount val="1"/>
                <c:pt idx="0">
                  <c:v>#REF!</c:v>
                </c:pt>
              </c:strCache>
              <c:extLst xmlns:c15="http://schemas.microsoft.com/office/drawing/2012/chart"/>
            </c:strRef>
          </c:tx>
          <c:spPr>
            <a:ln w="28575" cap="rnd">
              <a:solidFill>
                <a:schemeClr val="accent4">
                  <a:lumMod val="60000"/>
                </a:schemeClr>
              </a:solidFill>
              <a:round/>
            </a:ln>
            <a:effectLst/>
          </c:spPr>
          <c:marker>
            <c:symbol val="none"/>
          </c:marker>
          <c:cat>
            <c:numRef>
              <c:f>Sheet1!$A$2:$A$13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extLst xmlns:c15="http://schemas.microsoft.com/office/drawing/2012/chart"/>
            </c:numRef>
          </c:cat>
          <c:val>
            <c:numRef>
              <c:f>Sheet1!#REF!</c:f>
              <c:extLst xmlns:c15="http://schemas.microsoft.com/office/drawing/2012/chart"/>
            </c:numRef>
          </c:val>
          <c:smooth val="0"/>
          <c:extLst xmlns:c15="http://schemas.microsoft.com/office/drawing/2012/chart">
            <c:ext xmlns:c16="http://schemas.microsoft.com/office/drawing/2014/chart" uri="{C3380CC4-5D6E-409C-BE32-E72D297353CC}">
              <c16:uniqueId val="{00000008-F350-4B84-8C8F-B7CFA2348D48}"/>
            </c:ext>
          </c:extLst>
        </c:ser>
        <c:ser>
          <c:idx val="10"/>
          <c:order val="7"/>
          <c:tx>
            <c:strRef>
              <c:f>Sheet1!#REF!</c:f>
              <c:strCache>
                <c:ptCount val="1"/>
                <c:pt idx="0">
                  <c:v>#REF!</c:v>
                </c:pt>
              </c:strCache>
              <c:extLst xmlns:c15="http://schemas.microsoft.com/office/drawing/2012/chart"/>
            </c:strRef>
          </c:tx>
          <c:spPr>
            <a:ln w="28575" cap="rnd">
              <a:solidFill>
                <a:schemeClr val="accent6">
                  <a:lumMod val="75000"/>
                </a:schemeClr>
              </a:solidFill>
              <a:round/>
            </a:ln>
            <a:effectLst/>
          </c:spPr>
          <c:marker>
            <c:symbol val="none"/>
          </c:marker>
          <c:cat>
            <c:numRef>
              <c:f>Sheet1!$A$2:$A$13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extLst xmlns:c15="http://schemas.microsoft.com/office/drawing/2012/chart"/>
            </c:numRef>
          </c:cat>
          <c:val>
            <c:numRef>
              <c:f>Sheet1!#REF!</c:f>
              <c:extLst xmlns:c15="http://schemas.microsoft.com/office/drawing/2012/chart"/>
            </c:numRef>
          </c:val>
          <c:smooth val="0"/>
          <c:extLst xmlns:c15="http://schemas.microsoft.com/office/drawing/2012/chart">
            <c:ext xmlns:c16="http://schemas.microsoft.com/office/drawing/2014/chart" uri="{C3380CC4-5D6E-409C-BE32-E72D297353CC}">
              <c16:uniqueId val="{00000001-8212-4831-82E5-2F9BBEE6DEDE}"/>
            </c:ext>
          </c:extLst>
        </c:ser>
        <c:dLbls>
          <c:showLegendKey val="0"/>
          <c:showVal val="0"/>
          <c:showCatName val="0"/>
          <c:showSerName val="0"/>
          <c:showPercent val="0"/>
          <c:showBubbleSize val="0"/>
        </c:dLbls>
        <c:smooth val="0"/>
        <c:axId val="511510680"/>
        <c:axId val="511511664"/>
        <c:extLst/>
      </c:lineChart>
      <c:dateAx>
        <c:axId val="5115106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1664"/>
        <c:crosses val="autoZero"/>
        <c:auto val="1"/>
        <c:lblOffset val="100"/>
        <c:baseTimeUnit val="months"/>
      </c:dateAx>
      <c:valAx>
        <c:axId val="511511664"/>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1510680"/>
        <c:crosses val="autoZero"/>
        <c:crossBetween val="between"/>
        <c:majorUnit val="0.1"/>
      </c:valAx>
      <c:spPr>
        <a:noFill/>
        <a:ln>
          <a:noFill/>
        </a:ln>
        <a:effectLst/>
      </c:spPr>
    </c:plotArea>
    <c:legend>
      <c:legendPos val="b"/>
      <c:layout>
        <c:manualLayout>
          <c:xMode val="edge"/>
          <c:yMode val="edge"/>
          <c:x val="3.453333114172958E-2"/>
          <c:y val="0.91104499202735356"/>
          <c:w val="0.92936366331676734"/>
          <c:h val="8.895500797264642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'2020 tele map'!$A$3:$A$54</cx:f>
        <cx:lvl ptCount="52">
          <cx:pt idx="0">massachusetts</cx:pt>
          <cx:pt idx="1">vermont</cx:pt>
          <cx:pt idx="2">rhode_island</cx:pt>
          <cx:pt idx="3">new_hampshire</cx:pt>
          <cx:pt idx="4">minnesota</cx:pt>
          <cx:pt idx="5">new_mexico</cx:pt>
          <cx:pt idx="6">california</cx:pt>
          <cx:pt idx="7">maryland</cx:pt>
          <cx:pt idx="8">maine</cx:pt>
          <cx:pt idx="9">connecticut</cx:pt>
          <cx:pt idx="10">hawaii</cx:pt>
          <cx:pt idx="11">delaware</cx:pt>
          <cx:pt idx="12">oregon</cx:pt>
          <cx:pt idx="13">alaska</cx:pt>
          <cx:pt idx="14">dc</cx:pt>
          <cx:pt idx="15">new_york</cx:pt>
          <cx:pt idx="16">colorado</cx:pt>
          <cx:pt idx="17">michigan</cx:pt>
          <cx:pt idx="18">new_jersey</cx:pt>
          <cx:pt idx="19">pennsylvania</cx:pt>
          <cx:pt idx="20">texas</cx:pt>
          <cx:pt idx="21">arizona</cx:pt>
          <cx:pt idx="22">washington</cx:pt>
          <cx:pt idx="23">wisconsin</cx:pt>
          <cx:pt idx="24">kentucky</cx:pt>
          <cx:pt idx="25">utah</cx:pt>
          <cx:pt idx="26">illinois</cx:pt>
          <cx:pt idx="27">ohio</cx:pt>
          <cx:pt idx="28">virginia</cx:pt>
          <cx:pt idx="29">west_virginia</cx:pt>
          <cx:pt idx="30">north_carolina</cx:pt>
          <cx:pt idx="31">indiana</cx:pt>
          <cx:pt idx="32">nevada</cx:pt>
          <cx:pt idx="33">florida</cx:pt>
          <cx:pt idx="34">iowa</cx:pt>
          <cx:pt idx="35">oklahoma</cx:pt>
          <cx:pt idx="36">other_pos</cx:pt>
          <cx:pt idx="37">idaho</cx:pt>
          <cx:pt idx="38">south_dakota</cx:pt>
          <cx:pt idx="39">louisiana</cx:pt>
          <cx:pt idx="40">arkansas</cx:pt>
          <cx:pt idx="41">georgia</cx:pt>
          <cx:pt idx="42">missouri</cx:pt>
          <cx:pt idx="43">mississippi</cx:pt>
          <cx:pt idx="44">montana</cx:pt>
          <cx:pt idx="45">alabama</cx:pt>
          <cx:pt idx="46">kansas</cx:pt>
          <cx:pt idx="47">wyoming</cx:pt>
          <cx:pt idx="48">south_carolina</cx:pt>
          <cx:pt idx="49">north_dakota</cx:pt>
          <cx:pt idx="50">nebraska</cx:pt>
          <cx:pt idx="51">tennessee</cx:pt>
        </cx:lvl>
      </cx:strDim>
      <cx:numDim type="colorVal">
        <cx:f>'2020 tele map'!$B$3:$B$54</cx:f>
        <cx:nf>'2020 tele map'!$B$2</cx:nf>
        <cx:lvl ptCount="52" formatCode="0.00%" name="Average percent of total visits that were via telehealth, March-December 2020">
          <cx:pt idx="0">0.25761761623291235</cx:pt>
          <cx:pt idx="1">0.23368546015091787</cx:pt>
          <cx:pt idx="2">0.22386197174289854</cx:pt>
          <cx:pt idx="3">0.19843009293487388</cx:pt>
          <cx:pt idx="4">0.18829382645659568</cx:pt>
          <cx:pt idx="5">0.18316872587755184</cx:pt>
          <cx:pt idx="6">0.18292914941503566</cx:pt>
          <cx:pt idx="7">0.17894196710289559</cx:pt>
          <cx:pt idx="8">0.17890159477550849</cx:pt>
          <cx:pt idx="9">0.17854319913413375</cx:pt>
          <cx:pt idx="10">0.16743355019707584</cx:pt>
          <cx:pt idx="11">0.16721118098701024</cx:pt>
          <cx:pt idx="12">0.16373803865420178</cx:pt>
          <cx:pt idx="13">0.16307387482883434</cx:pt>
          <cx:pt idx="14">0.16135735649669924</cx:pt>
          <cx:pt idx="15">0.16047932816577079</cx:pt>
          <cx:pt idx="16">0.1454468840343314</cx:pt>
          <cx:pt idx="17">0.14307804730965223</cx:pt>
          <cx:pt idx="18">0.14279184567150033</cx:pt>
          <cx:pt idx="19">0.14106382335553591</cx:pt>
          <cx:pt idx="20">0.13523579654955331</cx:pt>
          <cx:pt idx="21">0.13347963402976692</cx:pt>
          <cx:pt idx="22">0.13099204473528192</cx:pt>
          <cx:pt idx="23">0.13067963432352975</cx:pt>
          <cx:pt idx="24">0.12717405102534532</cx:pt>
          <cx:pt idx="25">0.12551799237102518</cx:pt>
          <cx:pt idx="26">0.12311447209688904</cx:pt>
          <cx:pt idx="27">0.12260883206996984</cx:pt>
          <cx:pt idx="28">0.12134303141525429</cx:pt>
          <cx:pt idx="29">0.11742189227470504</cx:pt>
          <cx:pt idx="30">0.11641834066428905</cx:pt>
          <cx:pt idx="31">0.11613211454278841</cx:pt>
          <cx:pt idx="32">0.11097854148968347</cx:pt>
          <cx:pt idx="33">0.10975135312169418</cx:pt>
          <cx:pt idx="34">0.10928458163041728</cx:pt>
          <cx:pt idx="35">0.10813781874220743</cx:pt>
          <cx:pt idx="36">0.10806256688176168</cx:pt>
          <cx:pt idx="37">0.10153748373109417</cx:pt>
          <cx:pt idx="38">0.10014040966376651</cx:pt>
          <cx:pt idx="39">0.099491851367181208</cx:pt>
          <cx:pt idx="40">0.099357751149558207</cx:pt>
          <cx:pt idx="41">0.098706124101465675</cx:pt>
          <cx:pt idx="42">0.097696405086406785</cx:pt>
          <cx:pt idx="43">0.09691076985201845</cx:pt>
          <cx:pt idx="44">0.09678077947547746</cx:pt>
          <cx:pt idx="45">0.092662763135287013</cx:pt>
          <cx:pt idx="46">0.087250744267238181</cx:pt>
          <cx:pt idx="47">0.086643702514075605</cx:pt>
          <cx:pt idx="48">0.084598822383550959</cx:pt>
          <cx:pt idx="49">0.078990907836989407</cx:pt>
          <cx:pt idx="50">0.07656973688189074</cx:pt>
          <cx:pt idx="51">0.069944315222620984</cx:pt>
        </cx:lvl>
      </cx:numDim>
    </cx:data>
  </cx:chartData>
  <cx:chart>
    <cx:plotArea>
      <cx:plotAreaRegion>
        <cx:series layoutId="regionMap" uniqueId="{91F75982-434E-4212-B713-C3598B6A4DBE}">
          <cx:tx>
            <cx:txData>
              <cx:f>'2020 tele map'!$B$2</cx:f>
              <cx:v>Average percent of total visits that were via telehealth, March-December 2020</cx:v>
            </cx:txData>
          </cx:tx>
          <cx:dataId val="0"/>
          <cx:layoutPr>
            <cx:geography cultureLanguage="en-US" cultureRegion="US" attribution="Powered by Bing">
              <cx:geoCache provider="{E9337A44-BEBE-4D9F-B70C-5C5E7DAFC167}">
                <cx:binary>1F1Zc9w4kv4rDj8v1QABEMTE9EQ0SNat07Ld7hdGWZJ5E7yvX79JSrIlurqlmdbEboUdFI9KVpIf
8k6g/nnT/eMmvtsX77okTst/3HS/vverKvvHL7+UN/5dsi9PkuCmUKX6Vp3cqOQX9e1bcHP3y22x
b4PU+0VHmP5y4++L6q57/69/wt28O7VTN/sqUOllfVf0V3dlHVflX1w7eOndjarTaiT34E6/vv+Y
BtXd7bsP1b66K9+/u0uroOqv++zu1/fPPvn+3S/z+/303e9iYK+qb4GWiBOGCGOYmgQzqgv+/l2s
Uu/hsibECcImQbrAnJqIGuLxu8/2CdC/mq2Jqf3tbXFXlu8e/v5E/uxJfroalMq6fymWGnn/+GF6
2F+ev/R//XN2Ah5/duYJLvN39dIlYD0JUjsoqyK4qfCv79O7r8W+jPaPr+Uekmef+jchofiE6Rwj
QnWKuK4bxk+QmBgxoRsME4Nj03z87ntIzl7B0WE0flA+4//X92fO+xfG4/9PbFRR+e7tPlLVW+LD
Tyg1CDIxYcI0iA7v/6nIYIROQE6IruuIMlOYdIbPyNU7+0Wu/gSjZ9RznOyjxKlUNeB0sy9UHKRv
iBQhJwIRQSjlJmeCzyXJRCemoAAkxmwUNAaSdq9Y7yXpw8jXO+sVfB3Gak4/Q+uDdZRotb0CFeg9
vqo3UHj6iRDC0A3MhGFwMdqY5wLFT0YLxXRj0necPX73PUyfX2boMD7fCWfAfP5ylMBE+7Tcz3yD
Z0/2bxoiYp5Qk3LwCQzDpIwj8hwXYZ4QE7wD8B9M0wRLNPMNti/ycxiWR7pnvP/6fgvm/uYvnaL/
l0aovSsrtwkKL0iDt9Rt5olBdcYpAU8B6ZyAlXkqNKDbDEw4EejeSfhJaICtd59ewdZhjD4/J59B
9fnTUUKVBGU5/s+y4FHD/H3tRvQTriOTgw0yCDcEm0mRKU7A8GDA0QRhg1398bvvtdvp65g6DNMz
4hlIp8cpTyNIqi7eEiHQYwZnCOSIYc64iZ+LktBPKOc6xQwbGIO/B9efugnjS36Joz+H555yjs35
UQoQxL6g595Sy+mg5UzdNLlumMgw6Awak4AvTgkHJw6cvJ89uOXLDB1G5jvhDJjlb0cJTLsvffDZ
KpU+Dt2/r9goxEEgDpxgYlKd/2SBsI7AbQOX7cGrm8epn1/F02F4ntLOEPp8nAjFqg7KYP+m4Q86
EZApwEJwwhk1zZnlERjCH3DfOKCEmQ5h0uPguLc8u9ewdBifJ6QzeHbHCU9wu/fV4+t5A9mh4DoL
yO5QbOpYBxiemxyMKXgFgnBEdZ3c5xiempz1S+wchuWBbAbJ+jizBtVdmkIy8e7u7WAh7ARUmRDg
rjGdUvyTuTFOCCU6A3MjIGn6Uzb0+jUsHYbmCekMnuuzozQ5NwrguamCm7p6O4DG3ChnmBHCEGSl
EZ/l3jg42wT8BazPcgTW67g5jM0z4hk61vVRopOotHpTYwPeAAJUsOCUmpwgOiskYARxDmUYcjj3
zsLM2Jy+zNBhcL4TzoA5PU5gVBSDpUn2byczoNSYCcbdYAicaNBaM2QEZNcehOknsTl/BTeHYflB
OcPlfHuUArOP91/3bwoLqCoIaHQDmVMiZx51mgbYIhApHZGfYPntZWYOo/KdcAbKb7ujBOVGxarY
376hYwY5TyFASBBE+1A6QGM25mlaDQpvJyBBYGKMMfU2BaRPHTPrFRwdhuYH5Qwb6zhzAd8AGvCa
306P6eYJE1AH0B9zmpBufgqNCWkasDxUH5XdgVzA4mWGDiPznXAGzOI4hSa9a/ZviQu0EBBmUMPU
ETJMqImCZX+KC8YGxDLgM0OiADKhUxnhqcicvcjPYVge6WaonB1n7nlfvHn5hkJ4L6A6A1lLQwf/
a4bLmNYkAjMGGU8oFfyU1vztFRwdRuYH5Qyb366O0syo4s5708wZ1KWJCQLzJPHyTGKmzNnY5AFS
NS/cnL/IzGFQHulmkJwfJyRBevvGyTJxIiBTJhAjYGQgsJxlZMAdAwnhQoxGH9yCWXy5fpmfw7B8
J5zhsj7OqD/ZF328T2/fzuyPHhn0Q4FdQZCWgaTZrB2KGyccYV0QQdnPnvLpK/g5DMwPyhkyp/ZR
KrF9EQzqTdPL9ATeOnhjkKdkiJls5o9BV80JBDgGFhTaoO5zNU/t/m8vM3QYme+EM2B+++Mogfkv
9AZARA8SAdVMKDxTYaAZMhx6B6CpQ6c6Msaez3lT53/eFvCDcobNp9+OEhvlB28YXFJoDAR/i1Ao
yGAQCjK3MZASQCBMUBKADOcY+D+q0fuCzPkL3BwWl3uqGR7nq6PEIwIFUt9E/eN7+fuVGAKyAtZF
BznBo5NMZhllk4Hd59DbNEWUc7O/fQU/h1H5QTlDZvvlKJGBDoj/Rq8thRgFmmMgRNEpv48dn3nK
0GurQ7JZQDf01Lkxa575MHVw/qe9ts+pZzh9OE43IJ16ov8LvbaQF4NWW87+pImGixNsMiieUQLV
s59129nU1/yf99rO6WdonVlHKVW3N2+o6cCRhrKMAQlnnY+dtLPUJocKDiQKoNeGgT6k+ryd83HS
wzv17R0kK+vk6193+hzWe4fvMkPLPk60bvZx8E0Vb9vnyU+g3mxARe0hJT3zGTCGuhrmOgd3b+wC
He3XUy/behVPh7F6SjtDyDpOfw5mab1phzSGmR6ECx3CG5hpQGYSBZOnCJyEiVMUw3yRKTP6FJvr
l7g5DMsD2QyR69+PUsMFqt0/jti/781R/QRxqHRCERoa0w/UOgnUOiFNDT3T0EXwcxbnBWYO47Ge
qGZwrI9TQNqghMaNMnjLPkFoZSJCACagpLgJTbTP6wPQAA32Bq6AVzClCUDDPZWSz69h6TAyT0hn
8HxeH6W0pHetG94V5d0bRkAQlWIoqUFjOgKcoN12VifggN8IG0w2mNyCeR/n2V37bvMiT4cBeko7
Q+hsc5QI1dXefxy/f1+fjbU1nfAxV8Mwvp/r+Sz+GXNsEBtNk9fmwenHF1g5DMk91QyMj9dHCQY0
bbzp1FyDnkx5G/CRH/LNz1UZdNFCtoAaCKZ/QsIaoqHHoXCfwIH2ixf4OYzJI90Mld+Os5UmiGGa
pwrKx3fz98VkVGHQSksxvHeYywmtzM9xARMDE9whtoEr04zdmYlZv4Kjw8j8oJxhsz7O5oDbu3jf
7ou37KmFFQTGfloI/qnQ8VTPfKrCOAMfGlqg/mz+k/0Kjg5j84Nyho3tHKU2G41/ctcFN2+YkiaQ
YNPHGYLQmzlNr52FMBgZJxi6A6ElGuZJQ0EamgefOmejAT99kafD+DylnSF0dnqUCPkgO0Hw+Ib+
vl6bYnsQHkjZkHGSk06e6zUoJozZayjxwOWxNDpLf65e5OcwMo90M1RWx+k0J/sgfUOFRhlMAhin
okFL05RymRkbQ5zo0HIDa3fcZ6zxDJTTl9g5jMkD2QyS0+NUZbCmjh94+7eNMsc5thBGQhVntDQz
RQZ1HMihCWjggHr06JwBak8V2ekrOPoTYL5TzrE5TnHJYBJL2cfN/k3zmOCimbC6wwjAuIzQz24A
PzGJaQrO0dR9Mw9mLl7J1WGMnlPPcLo4zlQNrE1V7m/8uryrqrf0pfUTSCfD7CZYXmjMoM1X4+AQ
cQJE42SP+yhnLkivZeswUqfPyWdQnR4nVKry7wo3Uy/C9F9dqKp1/X2SwUTgt3TvKTmBSSXQ5EOg
k2RcIWw2uwSGC4P8xcGFW0YHcPUalg4PlRn5bKicrY7ShSx8WNvMDcq3baKDeXNj9Csgw3rvR858
lhElWH8CQRQA0+sgFTgLkK9Grt6tX+TqMFDPqWc4XR2nlUwhGOtVET16EX/f2YfaBSSVdIiDOTQG
31eLZoGyAS321GS6LsZQWjx+931yaRSHLy9wdBifH5QzbM6+HKUMNXfFOL/x8fW8ATQUykpMh39Q
qHhY0u0ZNLBMBaxfJWD6A8jXfY/qU+fy08sMHUbmO+EMmE/XRwkMrBsGU7bfdjW+cUo2zGJ4XJpl
9BufQiMgZStgbUsov+r3nuXjsLiXmtPXsHQYnCekM3hO/4+at//cffi+Bqi9r/bOtHjok6Uu//rq
9PSwtMuM9N39CD8oXfeX1re/vtdhphwoqu+Lko43eaB8VFvPF9B8QnS3L6tf32sCAm5Iu1NGBQPX
c/JIx1W14BKEeicITBYU4aE5f5z5/f7d1OH063twTMBJhcr8Q1FrbIyYmtTgEvq+VOuFinuY2/H9
BTwcv0vr5EIFaVX++h5D2fL9u+z+gyN3MFuWQsMzLNkkYDITdNCOC2dkN/srWGFl/Pz/xKTWUO/6
zS5taNX1vpW7xWna4mTjBm6ymfZ+bP79c14IdxFmwCP517cpqK8tlAdrDFEbkyRcTN+lcsN4oGwo
CWXDA9pnybpw40s3btU2FkNtcb1d5mYho6otrv32kzKVvk6HljsNAXJYNfFLoulruFcmQxbXmzQt
PicbWCppEWZ5Jem+rrXUUYPsWGBIYtTNEvmdHEgzLFuRXbum/3tWh5Eskt6qNPKxqn0rKfP6gmUm
kYUyPastVL9x0+Y0DptPZlpAvr0wTkVYYFmJkG2ylq91UmgL39UymSnk4MLVJOo9ZHvJJ1hMcN+2
OZHU7Vy7NlIr6w2+YahFVqRrXxJDRDKpBF7XpJV9TW5xZcikbWQK3yNrokcL2mmphTx1KjRTWZGi
lXRNXp8j5TaLKhiQNAbfon2YWiEumV0ueGjWVhjRXFZZ+kkPvVVpsHpNteZbS31qe236IUJhI+ta
1LYbxcmCVdI3u1RmJP7kAVAONzcRdXVbkdZcdWkT2XilBTJjGlukbXqWNrGQouucNOjiZdrfun4r
Fo0plKQhjRcD83aQdP8kvERYyjBzpymuU8O4rTyBLIpQddoHqLNaFV8Ufu4v62oxJGnrFER8bkL8
YTAUW1CaLUueXA6Z+aVReWlRLRqs1MtTWdRNJ0XBfak15bqLtFMzJGuSR0JCH+BNE+S903YwDgJM
/whFFNlum4VWbHxCLVELlSJDUlRUsuZtIH2urLAObY17qUzxmVugXRl3ph3SIZFRJgarz60o9GSX
pU6OxL4xMDx85usL8MNkkVWujdGNaprUDtle4365iFGS2YEhZF9E+c5s4sSmIJASR0Uq6zgC9FR2
niXCsFMz1GBI+7kTGPR86FJjk7B6y0mSwPgg6zpoM9m0pnI8Q31KFc9WtZ7li7pp2kUWa2sjIU6Z
Jw7N89DSB3bV9diUnq8sPfapJKwHEeiKTZYXiWXwtoTRpjyrVm5uJQYKHaT7Z4k39BLH2gobYW0B
q76Nc/41LpKvfl7biuaNbCi/Cqv4DiGtt3y2rtPMcAzWZxuN7lM+xJKXAXMavd+Jlq3LfrgNm851
SHVJG6JbWqjsLorNSxy1UvfiPyI/chDuvg5x88Xv8mLFokHJrEr3ZtaHVllRqRHy0cxcZtUtYKXp
OXPCaquJrx3OPoz6VZo9FQAatXiTnoq87VZVbVimqzdSaylapp2bbSs3+GZEyRWoR2cQXrhUtaec
oBWWZhiV1fq6kq1Da3Ktp9l1EaXuSkPMikySbu43XPNkQj8HSV/bYaBfhIVxGVWasEPXzy1WDqnE
tYk2hr4MXS244FGzbMFXlthA2yEQtVV4dNMpkAkedpFdpCaTaX0akui6SuqbEKSLasMCFAA0CF1p
qpakTqxEx3Sbaw4Zgs9sqBo5VOUgw7yNrb6Mt3ESF3aw8Qa9XjDSMonCtt+FQ7uEZ7kdvIaekqQ7
6wIXhoaer+qcWl7VXeSxF0julXzFExJYPPrYa1kmPZ4ROxDs1OPmV56jdlewVWdG4Qq5JZehYV6p
wIwXXqwnss25w+ohkIyco6AzZdgYg+NFZu9ozAURG8r+Mmja9NzNmYUqO0N5ahl6+IWKZpNkJLE8
re8lSkoZVj2zfJq1MjHdRWkOvsTDXZawldHU7bLseOrAsjh/ZG5nlfVp0TthXhA7o1FmZ70bW37C
Lmgga1xwKyiwa+lt3cgyYskZKYIrbNRW3pvEMuuC2cWgfa2pGcghw7ql0zKQsRsEtt7UgZ2Z4iJ1
bbfRvE2shkJWJPElp53EWm84fpcMVlPzWPpooQ9+ZZOaEqsP3cUoWt1Qt7uYGb0Thbd6gtYuo5ti
0H0LG2kDQqfd5W3zOygkOBs2C1HjnYIQN1PtORiDXeGZsQx9ULo+jS8FiivHUzsR9sou2m+Brscy
TYo73/ATWbktmMrqW+/29aaM/OuwKrNVU+e2wt6wqIzqW9hVnaWZpl1BinoXsOz3lGEn4kEMZi+o
bQOW3wLdFneO5prfhiohMvWZbKPGW5dVswoTJhMtDyRE5vB2Y3aOuGacQY4usfrOV6c+xV/bTr8q
+n5XeW299ps+3TXuovK8Ugo9/oQrijdpRJpllQpQtUF/YbrpxxylmnRDAbIT5pINhr7o3WSQRpbI
vnVPq1zJ0sxAkFubRKxzVNVxB6qQIkhLO8o18B10bKGBbkUEspya3ZeqjdDSLcjezV2L1nBvj9ff
MpFwqdNgpypj2A1lcNknn0zdwxswQJwOucVR7DlRb3xjcccX4LLLrNEb2/ULeE2MX8Etl3kdgdJr
UXgRoBRGp+7tojbXdk3tb1EmUpknvljRqPOk0pfw4UAaed5vzeqqzcDLUGVhN5ngVhKL2EIgTzKv
mS8D1ZzVvSjtDOO7vBGOoHpmtUb2e5KzwGrC9JtosFW2KF9W4NJZA8t9KSpv1ZRlb5dJ0277ILBQ
wXNJi6YA76IwLawldlTi2DbzsrEMUGxeEmwDT2mLICpiyQJHB4YtEjUX4EeWknV+YIvU7yUBdeyU
QbuqzG7vVm4nTVXyRUPaO2+jYcVXZRoJWw3aFz0Mg2VX8noLvoIhq5hmYOyFgIchlZ13VFlxlH/F
8ejimdXK1Yxop6Fkq0rzvK/01hpIIuzaQw43NGzXCRU2FcOy95JqRbpk2VeoskoASzZRWUiTZjbq
w0zGxAf7zfzQCs38rq5BYRCiTJsHnNmgy3qZ9Ng/yxmBgZLnnaREC5cVT9Rp5WcS45TL2kAwgLrQ
lw1J7nhPol0X1KCLVqgNblNAMh/0HvyrpF3zPqgXbSwqaXZuv2t5QRYm8zLJNB3ESNOdPu/Zsh3A
smYed8Iw0mUM3yvagVppX+YLhFLdLts0tiuaSMU6dKmVJJM096tFYeBi2YT+VZoV0Y5pmb5QJTgM
1KhPYQyADxKv8wFFTu65MDzT5paX0e0Qoq9lwT+4fhdbGe3AZa7rP3J/MJ2+NtmmCNNK9mDfHcb6
j1oWhCsjTbrTwiXXYmgzW6keWxmWzG1uaSccrfITG5R6KZsYNkXvL8GGtY4RqG1K6hu98ti54IGT
CFItjUy7ThIzu2ShFbhsbeY4kTQt0oUnzNNcBcoOMRjywcsam5gpAri9elfybmGEKLfykhd2nAfa
Nu4Hy4/b5JylqF0yboSgBPzEKgbw6b1Ba661jp2rojiLYt9bYULVCsVUyBTsGnLVwvfDFBRiFZyF
yqDWoHRmcc3HG0NLGgtlGIRX5bUV+eDZEMMnVphmApRykO1Q6DWLJsrvkIjybRmSfDvt1Xp7DvNL
8VrXOnAbeUtkx9sevAVGLE+1n7U+0ZZt1O8oq9mZz0GwWVCt+rCv1y2YTRmacboMUaM54KSfdUlE
1twc3XYuNAmRY7bSlY8szXNPe1x3dthkbNGyUIa0d1dgKHZFyatt7PbBqnSHyz5s3FUXuVy2iG86
XhEZdfmwqRp+FTdZaouARms3zNGnxCQXIaZWh/vKiXTPd/SQOz3OZdMjsq2zLjzNXfM0AUVSY7Ur
1YAuuty3CO79XU2ML1XAPImo666iTl3n5WBukyz/wERmDyjlKz25KpE5XAxoCJx8SPKFmSauI4RK
lwH8doQVIpcvWnMIN7WhfUBJG1guRBaLtAmkHiP8udKdBjw3WTRJe9bqqTpP253ntqU1mOCcqjQH
P2HcDK3/sJmdM6P4JvDA43ARbzaZ2YBZ9GrXS6RWRO1mOosybicK9FmWpd3G6Nx2g+I0SuSP4yYJ
grWhj/GDjmLZJH3upKn3LUQDhGuDVpebaaMSr48lafStl5N9UJHaMlJax1LLy2IjRDLuIlFs7o+r
fO9lZHCMss83ONLyGCKkuFsFzLcLn+eb6cK0CUhua41Xr2ra+c0WFDlbsTCyeJe0gxV7utok1A1j
Oe02iWc6NS4/+yxSGxqb6ZNNW1YP53pNu8wpKxZ16SKr9lLPMgZXbaZ7TBsEih0CEL78cer+C4o8
lLjxNbvrh4ebuxrSIjl92Y+TggYrpaN+2UDn9gaBX7ABX8vtrWm3EN6w9vAuUTFIgz/lDir9cdfF
SbrJo6Bb9L52XjWe2kDgoQ1OVXbGsoP8QVQa1UbUbgKvSxsgRG0wsnDuVRDxI4g3ci+rNsplteS1
X9s+hlc/bbTxhRm7KGe+7kQDeIwuEotIDwGlEappr0vIgJ1AkwSs9qbQO7UhIgDHbNzLEGsGi3b8
9xo0uENilG0MZmYbldWDWvXmYHmuQCuwC/nGJ3q+idIYAJ6O9ULLN+CfDCuiEavzVLGpclZspj1a
RPWK8dqucVtsynEz7cVFRZ1K774040ddZFdV4m8CTB4G37QXmAE8d9OlvYXDOLKm0eaBr4Od6cEB
pHEgZr4MOYmcYHziahxqtWBdtmqTeOmH2Fh6kZ9vpg1raLbJaJZv2tLdtMhLl9OpYeDKhunCEAOn
H5nWRDDw0zTbmOMIwuPedJjSrHA6Ut/CRPtqIfrqMq+IBz7sODJDpPzH3fG498PAjkSCZa3l6UZ4
GoyFctydjqfNdDhobiFZkYp0VycQhgdjIIaGegdBnLuYBo4GIYPju8nvvm+oWBbjE0wPND1Ld1Ur
HG1yEiaASerHsdR5k21ATWSbUE/TpVEbmzwfyg3XeLkpAhEXK5OGoEr0K0ZbHMu6j6pNqKoK4gDY
RCAodqFCLMdZCptpAzL9sNcbFTzLj+PpMppOiiZqHdFDjPydzkARGpzpuKr1pPh9drehJMm6RHdd
1sGz5RTG3f0uzUUMWrwG32Q8GTa+K5MiAD3/45NNGeebbtxMe9MHmw7sMGRvestDMCT0sHYyZiSr
6QhmEBWbaU+Q4ve8rrgzHRURpNoc5KFUtkPG7ExLAztUjS4JuLP3FGzcmx0aOF0KA7RKa0KQKn/c
npBSsyOaRffvdnqtwoTXP73qadOOL/3H4ewjvhrYqklBo0OdKttAmgmGocIucjSvMFYcEp4QZtPk
XPmgPDuct5A/82AMlqN24ayGkTnt5r1+GvDQWIjuQvWsWZuqSTfupJzEqJfMaRfSuLk95GATKnWp
TWjWI4hPdodR55kFRNKB3yzFpCTBhIOqVCKlq4iGVlQDFsRoTCfT0GcwfdnmB/vTYTB+YtqbNn6W
fxnamjj6qI+0zADNCCoLxvD3Y7ft0dKsteX944yPN+2loD+7Rg9WkCYubJ2h+v6Bp4usLDqZQQ7K
br0eIrwecn+jfgEB8ovVtNtpRFmQ066seFS+id6BDIx702HnFRCBJkFYbypYLbLFzbqhRQ16GzYE
rD7opnG3xdqZ7sv5IBzHpOHV+WYakwzybwvc0osn43vahZ8IM2TUGqY1HWbEj5Yxxtsnn5tGNqrw
GWYaWTwZ/NNnfnxHjjNkpUnmW9O5wPdAntIOPNiAmg8MTiSlkRmD1Rk8kyZqBzssfRccuNH6BaOQ
++Pe7HC6QCLFrac/B/YssX+jsr4IPP/hZ9i+H/4LlnkfqxDl9AthP04/P/zxA2Jj8eL7r4nNyiH3
v/P2J7WSv7z4ukIKlEAw+qtCyv1s9fkM6rFg8UD6UE6B1T8Y3AomAkPkdT8H7qGaAqvpk3ExMFhQ
X8BsLFhF93s1BRYRhfIZhqUpCLlfrvJ7NQV+4AKK0mMV5vsy4o9v4RkIUEE6UF3RoaL6vLoCq2NA
dQUaSeCmBoGJk/DUT6srdaBHaREGalWoyltit+G7IK+vE1j5Dzy1z0XblFdNmedW0TUNZHAw24X9
thkSF2JVw1ye80SoBTXd5Iznly7XXFsMEO4qDYMa8zqb+q7ruP1ZX2TFqkHiJgxjLrUhCm2j0wKL
UIhWg6DMZWt0yvbOzCQOP4gIOahIyUfIhJl20hFtgYfatTujclgfkWUFRQSbeaZpxYXpLWiRQXIF
N4ODeOJJlqYhBCKxWGSdWPDUY1tY90gaUEWIdDAAGBiV8MthyhFFlq6VG2zMruvsArW5RQpPLNMs
gPwJFQu38lzptcZZSZtFWWbxB47jQiZQt1nl0bAKtEbZeYCzLeog0Zm35joJIG7W/e6j8EEg0zgs
dhpb1p0ZbLNON6xetOUXjXSdLCEN44WhWGhxQM/cKkykC+NlY7TpbRH1kL1XVW83SsfLMqqZ1HCn
IP3KdIcG5e+xCnZ9o/mfqjhdQd4CEgZBTpYiF2sdJphta8XxJm7J16IMIsss83SNvTUPMLsGl5E6
KsjXqV7QRZr4yc7r3FXt6t4G08azXCdRXb8fmnKXkI+wVqTYEk1hJ3TbK4LCdDXE1JcGis1T3kgP
ql62MJIrCFch+6aV9LztKdh7AdYp8l1quR5HW1Zr28jo440fjWFtIzoHiexjY0C6gNQ92KXAZ7s4
U730fSeuG3fnlkUvW7eVJvHbRZHS4nJQ+HOaDfkOEkSfOsUri7CotnsIja7aqLLjRlOWm9f92lBG
a4m6CZ2+hTjQqJQ1QFT/ya0rWekuWeuFd0X7gCzyOLTMPPOdPEkvkGu4W2LkgdXpQWT3vjFs+2jI
ZFexywKc0Ct4obYmjNXQlu11pkGUXApUOVrsDzJuQsMestaUUaRaS4s8svCKWwyPCw6bwS9oFAqp
yJcswdm+t0i4i90mvdTGSI8iyG0VemN89gO2asOerdIMpbbi8Tk3YsjBdpkH495opJn3p4nPtYuy
uTY8lG0hj3tlproT1NUHSHEMm77wHdP3/G2GjZ0oXQJ6v2WrHH7B4NLNylWmJ94apx5EaHmxC7qu
laSiZO0PeB3Gee1U0MVkdfDzjBL8jHILgcxlrppoNYxZBSiFaGrY8ACVMICSD0ZXnelx0F8qz71N
ajOxdY4Q4JqasvTqdOHnwpVhYkDqNSBjwj+A5Jfe2VqWtiuoPuOt7m6x9gfvxXUeFPl55NpJmLMl
AOW3tWn3obnTRNk6CpdQYKpLsYmK6CNKqKUxIXZ9nJ6jyaEn9Xmnd/F5uvTOoGFuq4wu3HbE1KzA
Q8ihoQ4BigmZSa0EB8fP2gVTauN2Wb2MIGXllJ1enLdDZ4kqXwiS+teF/iktDCsxzc5OEQ7OPI9j
KxQ6uGQav3CVcQ0qiF+0bf3N/1/qzmQ5Vl3r1k9EBIWouhRZ2k7XVUdhL3shISQKAUI8/T/IfeLf
cW7Ebdzm7WSk01UmIGnOMb4hNg0sVlTnvJVtGUkb3bgKZsvcBWU6TTxnoHb30PtVnohWQbPp75aK
xzftmNJ9kzgmt7yps2mcnFuSTI9QKcyp5hErEmNVbioUUk7dB4XtUo7j43/ijqIkb2AYwhaefnQk
4GhU/t6pGnGoAw0liQy/8WSbcjHCK0bXYaWpE3lf2FkkZzM4L01N/R0PxJjLruWFijyetRaWM6uc
+5Whj1jRyJcsSP6SlL4OAdSszlNBxp2I7Ns360z8ziZVhXNLKd73csGhzRm38rFXv7IZp5dh8rJ2
IXAi0/DgEtTsREl4iDJfEpOPVT0fB8+X0O59kZnQXYp5bpbMYBFgydgUsf2lneJ73cdLNngMnoDu
3+rQEzmfh6hw8TOpUu+DGPosiasW9dbyomK3LewyxpkO6Q3ztJ8bV/1ZEzSRrTcWjjJ/pFfJ3Bfj
cRrquUTZXWNfjqYMvFhnsvH2HgIj8LCdJufQQKk3VtlY2Z1vOQYlc187u+i8hfic8VWwrEKZvcNb
PywpO/aJiG8IcZZ7uKIOOo/jMkTuaYpbLA8rJo5gCNFyVkZiml+g9RFpS+28EV69WL3wMuzS4AhJ
HY67+Q4XueRRkCzoSLQ8Bmv/4Vfrd8Ia+jAMx2gh86O2U2ZF+ACGlN9X3POKdJw1tNcaWnKLD6EJ
fxgYVPbFYmgOMqiKaXVKJWCv0SXMZhWnO09UXT4EXu4EIj01HtxLwHK6XBs5Fq57m8zhehljmPVV
p9xDourvFV55YVDCZpAYHMx0+9ZNTBb39lTpUN1JQvp8lLBFKlXLUka+f4oVRKZQ1WFpmR1P0dqX
NCb2kAoioK8Ob8EYsYM/ci/zFFdlbdSXZWO+gFo4rqsIM9ggIToDWNwMF1jTQ/dqY50e2+4+iurq
ZZHOQS59ubJqPeiV/Ng4ZrdrzQLI7iEmH1hOMvGelT64rXz3YtM9yrl6a/v1jwpoVcKj9HNpeRG2
ob70GVzq4AinIKWOc/Km4SOJRH+AB2mKtDMwWsK6zmMdR/s0XuWT549HQR2dcczfuz6k/j3FBwiG
xHsAyF/WyuHvVhzrRdMDEsii3G5auyNwek9hVI1vYiZPCV8etPLY+wyXSIW9n3X1FD4n1HnBtJR1
OCRvsVf9MDLrPBJC38V8GsoUFQwc0tY9iD5qCzFOzRPhpi0SyDNF72LOc3s4lzXT9H2J7Kdvx/HO
44oUaX0TVT75mt0qKUxs6HmMvLuk5+6ZwTjK0ETFXyFL3mlHvxiUxaNLJHlWUwfLqGriGzas5HmO
h7eZuBgvHlTpJOmrR9DuJhsYk4fVNl45cofkXbyI0xQuj0TO820wo6XzV6c7RNWhWin77Z3eZGE0
1E+CNtN+RiN/pFMQXmqD4xGSFp3v4LND0LNjJwz528IUp0FzY3z7yxL3JmZxd+wXBm/O9XZr31V7
w2CBCe7R/WA99MDeipE/jTeRehRyMFnPulNq0+E5HXERI4Q8/1naKO+i/pEn2gWK5Ooj3Nqyadsn
HCoXFjbvjhNk1F1EV3kTNEN1Tvr6i1cx5OM+mXBSwqIdvL4IF86eo/p+q7Nmue78hkb7mKkwT2X/
grV3Fw2VOMY9XM3JDR+nTt/75kjbIflMKAlQ767p0xrroISIoG45ylXM1SPEVRg0hNNfH4t/TsbW
KToVrFBjcaDEkNSlaCsnc2K4iKEK/tbahAUbSXSQyr1PgFms+o2YcPgJpvSD+h1/dxlN8tl2WOBq
Uog1NLuAWXSg7euS1LpQVefnrgMPTsuNiQhX9kHvVcBvaWyW36prz4yw9cPq4MmJw2+dqvZRBfPR
kukW8xFmkCRo9g3pbyKT8IuHyzJbJgNHxryHBvSHDFGVtnnaAYLyhl864jwCzoguyUzOK5NO6Tp/
Awrvsk8UgAa3bkFCLKZcdKRLLxZkZx1issY3Y65Wyu8jUsiKO6/JRCAUGlaYpHMvLXXY0TPip0uA
2Wjj2UNLl7e+1WXfgRJJ7Zp+iHm4pT3efo2IzSGEBLFw8koTaAyx6/81clwy1D1jEU/upiIItUOb
8BOoJRORP52VhuLkdlxmvs9fr0IzWo81c9t5M6vwO9dfNJvwwIg0Ge4SCxtgoU+dcXSxtgCD0GPV
zXrWLntVLhp2Mi8/ScinsvZbuIk9BAeT0NfIddwMhcd8mqrK/POA+fnI3O7BGX23aBvYGYwfsR9s
svPr6K715nmPAux28aeqpN1aZ2RazOn6YFK+nIBAfHgtTFvCvSrHJmUpxgaJczuUc9Sak6iiNG9m
X8InW02mbLUWbjxCS756BNTUqhBdF2R9V795dhW7aezvHB3zvRcuKmeiIjn3uyYzejrD8dZ5yODo
TmEfFYE72ZOfNPZkUFuWgTRb2Rx9j/3ilHKq4zxtgHDMdHzuIREWOuHo6dZqV/lNCw81novRsoce
ltwurKbkiPJk7ePHdp7KmH1HYhY34w+b0wr9Q30BuRTm48bVUE+f26WpjtQJyc0yn6zi7l6MUXqs
OsJuPYeynQJZsoZJfUliaIw1q8tK1nG2bXJwO6/NK8iIPlsE4Y/CNHuvj0BepCiQmagfPRnvu7D/
TV3mPjk1BcAD0a1sVMQyQWtb8HX+cIwj83BV7k5UybvyeZ+1oyH7NMwmgyGpIfOcavj5ownGp7VO
AQRVyUe9QOEfZnZwVfM+NfEHqaP92Hk3sWHfLExVLsACOQPwhyXrxxSNaO/NuV9j0ZrpeplG+zGK
dLe6OnNNU6H9cIKiiugp2WY25tosdecjGpOzUDW8m7uGhxmV7blv/AKIp90bdMUDm+eDWlJzmBx/
r21CTxRrViZXWIQTesBsEHUEqKfLGxY5u2pxLyRa4hMNb2CpkVMw9V9zDaJy4uGjo02Nf9u5ZUil
OHP2KkzyFS3BPcbuvZrEGw266JSOsHAW9w47f00FCvvrH2rXxTv0nTgAJz0R3WHh6AIPrhtU+nh9
8yvpnykIjYwNCdrCeaTA+zqRQ360p0lIgy4I8gFLmzPFjolHQHYYpdLurQwOsE2i02DSZi+Ec5nN
AuhCkWNqZV/GEhxI5eMz6TleQaiBy+BpokEBTE+YeB74FKDGkSgiJfV5MQ9oR8rArDSDmww3dDhX
dZvZC/xO79jpwDlNfVWdh7CiR2f8cSY0vUMaT7kEM4omcLhLFpsAkoiXwsplhBmIAykdD4BVmzyj
swpPJOjDU43i7ZSyKdiH+HtdR5KcVCHQDqAXmd3mtHQyT2AIP5povPgTHzeGzRatgzoKtcyz17fy
oFJooC5srIyy6g+qoQF1PdgswsK964cvZqFBkc7Oo6JgPKdHL/FECS5WAH+R5Zo0d+46grpaAThi
eX11IwssMmIguJofmTRelsyK7Bx377iolX3RTOgPWA2gSXQnMS17MndRBh7lBTAkgydlf4360P0i
n3z/N1rTV7nwaueLJDNzXwEwCEQW2MTfN+wirbEZ9r80xeK0x6nRYGYW71zH47fXewcFOgoIRbyH
ln5fV97n5BVaTeGRTO7HCA3w1CZjFto1zsZpqg+tyVaqq4LVwVQE3lcKRSIL+3E/ang9lUBvM9h+
ySv/t3P69HYDZ9JPH0pZovN+kiA0oIxVSXWONDCqVNs56/1x14bWzZitwL+OfTaJAKzVwljO3drf
hTTZL1zWNz5K/XwcdFW6QIr5rOH1kTKUOBmWJpkNvR+zNAwS2tYDQBnBdRmdqVPFGa+TuWwDr78Y
/FQdti9uN9blCj65l+Fa6KUNc0BVS95gO9fSIRW7xFr60GmMKOYJCAkVnGeibYPc4RbkFDrgHpf1
YQCb1a3NvVD9cVza3x69braAgeDxnOROs1y6FxaPewCvuWTDa+qQIWtYc6/TRgPj+fSZ02Zu2IA2
XsU+lPELGzGhtZBCVv8O43pXg+CUi/ztRlwOPugHQnubh4O5ZQ5IW0lFsfi2WGd436RTX+5Q5X0f
PfVuDfCuGQtBAxeElbtkIZm+rFoOM2LOWRroOx9rSSbRxsVRCLpkvY3jEOtCi5olWLMW/QcnP0nN
fqAbpqx+Wio5lSIIcIKGdxGJDxNtEvGRDDhzXt/tSDztQxo+sAofeJibr5Z5t/MyjlD1JTA+Uwjm
HOORwtpSP8nQH5d2UWUzhoC5de7WTJUElXIm3WjO59E9kpF2N2iqzm7t3HctzaD2XKqhfuZz95Sw
jm8z/K5GfYPi6BFjZKy6B8Xn38iXNcrK6K2al7sW1geBRDHU3SMEphP3nW9OA2CQDdl1oj65yeSi
BMBVA3YLhpX2ernDpAb7mQT3wxjpPF0w486EoWp9W9Phz2rIb73qF0micq2Wsk7Mq6bRIVXLH05F
X3iDvXV48O0s/dNqJGgx/jO73mO8msJN5+Mq1MfcAMqpW+hHoVDFNDVfi9O54JIWEOdtRv0Rwwfn
AY3KHfEhm6JNOKY8arOw8l4QMjjaThwr3mI8yY12/mj78NmgCzBtvWswmTetOOiZ5EEVZCtz9lLG
BahqqK7hgWWtE+CEMlzcnVfDrw5+EpYWUEfXbAStBdmmeQ2jFu+R6scYXYg79/hW4vRF4+vCJt03
ZOB7diTypwVP7wzDbTAAtXRd0WarsRhUxN62Y/89+uRMQ4td8UCu1It6XcKqRSOV6kygLhtd6J5t
82vJUTlAFMJm624SebBkv3jJz0DNB5lDGNYe6sdWJWXUqUu/dmcnuG/gzTv9q8Jnb8V4n+KaqpJc
9rygIM37FextJagPkmpHKh8fIICOC6A0CzUPyiiO22whDcv6QYOrmlBbs9B5UgxdEK3JqwhehEhO
aQj9o8Wvr9CgR+V4EEOXv8Bc0UaJ9GVwCMC2ZP1giZzxr4L1GNQugH+oLalhf7UK7gAsWgzP9Dgl
U+mPINsDplzQWL8IGZSR6koesGCvpsQ5RNMjwB1ydGXGoHHkoRS2JGY7I9OjTgGVNclMj2PKbqnQ
DF15s2tWqkqH84ucKQpTiDmq592OO5h6tzAUKAGzH2Y3OHoMNOJKl2/Y8p+q77KBs3PMuATUCVHF
kyZPLFgZiKfnBtYEO8DDn/ezSxV6xaqopeZ7Z4AsRTqMOmcCq+vWU7amWPESjR5zYFObcTtBqqKt
vXEwrPymTwoue2iyQFt13JEjtsD0s0VOKDyBGjuq/opYZY6L24tcphx8LADXcBFujr0BgCbxMLpZ
xD4A0rz6jgPBHFiTjE+SJ6iBJnCwc/hSgSjrzR2i6l+q+dPTGZw6g0Mw6CnzqVuftfW8fI1Dc6zb
Su2aym0wXQ87b5qHjHIfNYYHXTIgJVOotNRcBzvt88e1nlrI5WQ8Vj3Ez54DEh4qB6gDY9kQdgcw
ntNdeFmnP24XkBzIYYJVzqJsZN7Od0AKm3l+tr6bZo7zuHZBj8MAScKNU1ayugbPkW7GjslE01YZ
78Syx7pIDv4yOQUZhS6wZWKXB1S9WqhwQ1U9d2kTgt/hb2Lc4FFDLojv3Kde7++Rcrh3e/LsMSsy
P2H8NhqYn/GqCfJxDh87XQ9HywjaFjF/D6x6HiOKZkgDPEuApZnWH0pX66ekGRPMBmlcxIACgRx4
9jhaMEsJFKCs7rBCdBDqd8OK0Yn7C6lMExe1SMDSe6L0LvRQrdmqx5VC3ZshXeeyGv2DGBVqlCT5
q+pU5gpzVbR6qpz76MD61pa8fhsAjN6TKso8kLPNqKpyarguXTmWbG5znrqvKHCHPO5icfKhiaAC
af6A5fbB+r5UIu6PIkUTFqYSKHy1fupQRriug/ZuZsNONv2LpLHeBSFI9dA2aPLAXjqSfoElaiAA
wiqfg3SGKtXs/QZ/Vszot/v5FWr/VJjpt9b2tATyx4xzof1WZKsTfZBIXdaqKqO22/dz0ALAXwGS
CJDHqXpaYrwp9yGJW8w8UPWH0KAe/vRj85QoSBipZ1wwIBAUKoExoNZ+h66ib/pMdktUEGBPu6EC
iDlYt8tcvquJag7eog9ePGHgO05GRutlluZ6eKKQdDhQxCyu0cC5PsgBQx8cGj/pgF5QFkD6X9MS
MqZARiEoYozxVAMADlYgQamAoJAE06MdiAB0BC1du+AL8MOCVH+l/QntcBu7SCV5HWy/gHePPi+9
tEbxTfYScGUnh8/BjLhim48Q5W60LDdw+3Pov3m38cBhFHPMyvO92HoDUHkoZ25H+RYtcA6ZiFBz
uf3vxj6nTKJLgdwV7IU7PfiLeYO7WEodFIMfn5x0+rvikMwh+U0W5C/cDn/FVAeJa48HXwHVpS/k
j/SKpUofWhstuQemO07NDW57AfeVjqWcowckEcZVizytRBlH1W3P9aeORTm0+hVVHtnxKbmblvjW
ieqiGtC1Zq7XPM/T+N6F9LT9rSEUt6olZ1Ss+zF479Mhh2OBZms5eVhbOTF7ytW5kpc+Vu+pb++N
Gz2mky5Guo/W+d334xucydQ0hW9BftW00GGMOgWzT1Ba5e19TJHZgspkaMOywSQ1jFt/4iIZAQQc
FKW9DTpMlVx6T4ldn7lW7wuEjjGoiyWeb2TUgQ5vXxryjKNWYJQeuTuU00b3LuklNNNlO1+TA0FX
1hf8yztX5G4bPdBRf5oOqhaCEnMWgYzMFgREWrJmDj1QYw6B5TVQ0gFLi8TKSKCtd8HQQ6bvH6Jm
ekOIEIdbYwXwH3EH0swZw6yO1vuoHpA2a3ewsz/qMNBZW/cPOn1QXnTXWwZW3e4ihnAbyuLM9OEr
n/wd7mJ6opO67YcpAETjPC8KGbLUPNQ1lConTmHWsKHeN039ujjLD1zFvJF6zLuxug8m8egmKoIW
Ph+WcTiTBr6BdkjBBCXIG5BL71e7emI/2OAcWE7fJZDJXqE9M8yEw5wh6eHnketfojtKPiFsAZqe
/UItEK1nBHTSaq+Mf2jRJcu1MJgeyXRfRUs54hpxPHvLibfnNTtONXv2axTeAGfW0e4FQiOUOrtQ
DDmN4Lp0AKG6LRHiFTShVdaE0xOFCDw66GlTtQfWD98mdW/8FiA4V0/bhT869VfbQPXAmoZIg7Ft
PoNpHYL4vRHsPDjpXSPCUo/JC4z2dyPAhofLGR32FpRw3zyTIL1k/6ogQdJO6geLIZ95EVIk7Wyc
3HjqjNLjpp/J0XeHvdQeYFT67EN96FC/tNJHzInfqbr7gn39oZfk4CFWlDFf7mPzRxFVKNieyFgV
AwoXBzNqMjrfq6d/EDt4sX7yohl0d4gRP2qMnq2ISgcp02jsX+Fjfq6oFSf66Yb0Acmmv6JnL0qJ
nQjFAzzno0EsSFgYreArUlVf3HnvtP1zxKYCJtUOeOG378IHjoInVYE+Cqc/kGEO61jYSXwNjvs4
NPpDYtQ7qruZWP3ud+bDjE6cVyQoZhEfhJT3KyzYoN0oZ3/Y9cgYwDPNE5meWFwXWGOOSVS9+IF3
3+KcYFejH7zXrDcsZ3rYt/LFhZMWYf0EqX9fL8/wl36pTe76yr/TjfhsAI5WcX0AZH/D1+UuicCc
OOp2Dch5CLpfPot8EPM5dKb3AIMK4blTZD1ZcHimwn1oNP9Q0j81gw89Dw3uhMkEA+wN4dGbEBEr
sOJZF/cZ490GzB8CRC+QDQNov3YX4wNWXYM7R3qQn7FeJtVJU3EDPPYZ4tLTgDUlW+GItKAzKwtQ
uMWljdkz9NzMInxHpX8/deifHlVonGzMKwkpMprGc9Ru3dcwlA0w0vgSWh8gfAj4JVVgBreLhfry
nlb3Hh12rEsWBHOAKTrUgVSikQOiCqKVaiDSBRb0RLdDGEFl1YXMzSEd1bNHEqSTbR63YQBYsC9H
t7s0oy2n+CmozTG0AeAEKPyV/x5aFezlAgkotk9xtKkxZtp418s6k9va+vep038HCztUQ7dncr2h
cFH1ut5JoT/lxB9b+ZwyoJ/YoPfNJp80tcclXP60TgcnxfPvRi0eaZ6sy4vx+i8z7eZB3xit3xmx
H/HklVKkryzBkFMka4ge/1if3xKo4LBF9p3bwsUE+Qedqj0uo19wpzqIOEZib4SzAS4GSNvZpNDi
JMxo0d7WbN1TJI9yzBhlFOA0GQS5YvB0GZgbH7C62vUos3JFnpCjq4o59l7gbt2mys9AB5zQ4xw4
aV7JjGFv1gp/fT27kB+6QB+UN+Dyg/AUknvUvL8W36degqyB3S3eJerlc9sM+yp4WJCT1GZ4wm0/
dynKCLgDkMtZ3nYbiNztHIdBoA7TEtvk/d3+L2JfD26QnhFEvgVBHWaDD1Rn+4eSeE+xDHnBWXqz
VNNjyoCFalwpjL/40t+Nc/sa54O33oYeqzK6EPQhYECbMDk7DP7z9kOL7N+muEK7x399zcYsltFz
63cPE9vFSFuYAntGPCVASsi0FkKm376mPara8NFdV6zkabGigctoW0MZXjRsxPU1WKd9Hepd5+i9
5kkeEYgizgCRG8XOuGYA8pF9dG6R+28zYbEcLOYwxPMlpRFkQnJExuJinfjWVsERcOK+XoMjeUcQ
ZM7t87zyYuH2kCTThfCPapMyTftbm+QbausxUvBAGUIsVfzdpy+waA4VbX4pSW4pQ87URv0xcfXX
SqNHijy5mdgxUVBwpiDHP/AzRzeFXTFFdlLsIeHlk40/Fdw0QL3rpWmAlwuDQykmUq5YtfJYxU4R
w1bN61ECXQA2AAdK5QTsJdYK/2ObMiu9vEcSCVO4P1Hu6EuUjEGeImd0Eu0h9TE9gpq4DS07jKgn
TogfXpnG/+xc8V/A4P/ymP/szvC/X/7/RG1iWxIfeyn937e/OINH//eWFBut+Z9f+Q+tif1LsOEM
9DpsYEJQzGy7/vwH1wTegc0vtpu4JSTxCO4n9r+4Jnbbw20OcM89xGn+uTHiv7hmhDtcu4mXAA6J
Em+7g/X/A67pYQOi/8Y1ccusNMD9MgMwftiAA1Dpf+OaPR2Tpq6W6OxRCqGkcW8MlOebeDTLad0C
HC6PsIFBt/fs1M/nK4RNoNUiyL6B5VOcMA9XIFjJiDfH62tXlPv6bN6CH/9+2cK/m0fEpa/fVPST
U9IdzUYNe1s+5/os2J4NEwbR3B/+ffnf711fa1YL9Pjfb4+tFvsuEOch9hvk5JLe7DipyrBvSunw
j1m2HoQ4OE+9c7zi6MIFlxREyPsnV4z5yqwrf+ZrXrcMunQPGQHhYjeX7rOqluXgEacwzGHnxudL
CUD37zxO/T5GBojcDFIfEJwmxSpRA18fNI0VltzmzZMuyWywYF8OF8f7CODuehzR4O0cqHh7bxm6
f9B2/L8O1tJ/fbl0weeqkf/U63KJm6rOQiT0sgaRnStw7iGT0kWe3vdbeOv60IQEqGcik4yQETRg
HGYxiMu83rIu1wdn9UbM9tvXMKC6Q4PPjOgW3ImZz9m/b+P6XtbtDV2fXR/wPsadds1DulH3/RYF
+vfh+hoW92IxzXhQILcOPabbkHfIuoQ2A0ePuS+PoCyWBNJOhgoMcZ1oS5hcH1zM915bby3AliyX
3QbLNM5undnTspnFLXYsOa0utKEBWTWO4A4ywohCzidK+ZD5fYeU7BoATFvhF5BwFvsk1YgwGlgW
MtiZOGgPy6Vy5hRJJ4ieAVDKUk1BjMwGbQtXz6B63fXEgXh6Ej2iWlP3RDq/zto+VaWiHAa/F055
13vfaZvc1Fv2hl7jEduDP0n34CZzfn2Jt22ySyZ2W18jXtftYa4P1+1ers+u8QqveaQreYutdYoI
o4qvDA5N70XJMYiOTTrtEkb5QcW4MlOAbiltsSsAGE6EeZG+Mx12F8EGKEEBAVmfWIIGbvTTv2kv
keSE1pTLdfVO3T8/3V1jetefJPp30R/IMHPtBoe5JhRHd3ogEyU7DzhCiQXpj6MDmOTNsCA4HyMA
XI/m1Ece/H+52gIxQUBtXd0VkoJyYdvhiCxyWHm/pS6uhyEUXrdzu+7x//js1z1yKhqz/UgH+DAb
mwEZGZPA9nB9dh2bIepUhGK2aAkFDeZOKjxMyIoHc3ok3PkZ5p7tHHkTaYgX/pikudHpAOIG5QG8
OpSl1lXlSj2TNw7yk2yGKB1NLCzo1D2D57S4xOLoFA/zS+NEdiemlO2Y6mG5ctDsy27x0Y3o0bgn
E9P1FDV77fbREUmp7rRuoanoGgHzq9aHaqub7SIHGLiQMU8UPFpq6VDCOkBfWbMB2lVoDrGL4N6W
byPEd/JGYaYYty87uXilldXXNV0ybCE+f0ibnbNU35XFBdrO6QrLJuKHGZqrmHkEVQIthjPrcD82
y97bAnbYfKc/caCD/zy7vpYgklKKqP5zHf0Ivw8IeQnMBghmS/AWcM9ZNzMgZ9gEhusZuf3Ag/4I
jLuEWVRn/7wlWI0HuNjFdQ66voTbLiCN7SBTA8/J2wiPYHsQSTOfNpWqRv+nOt0e4j4sQBzgdF6v
hX+ekj7O2ymaD9dskSfaz1TBFhABRa4svbe28o+TvyJbA7efFGMIftoXUHEQTb5j4Od2/uaki8qD
wpRAeO388nooCYxgS/yz4fDZbFi9RP7DCryHt8JifoHT4jZgwq+pouv8pph7XkA2/jMvJ8wZcyrh
ecQDVwfX65y9qMyDgxYRuBc0hK675SCI845PJJcUtgRKAnDYQyu2Zq4qhiUGnbVR+35k9hHl0wkZ
xOl0fRYg/53HzniQ0/9wd2bbcSrdmn0izqAJuttMsm/UWLZs3TAs26Lve56+JiHvnSof/1Xj1GVd
GAcQkCgbiFjr++ZycbovXjFtMZuFiwlNrvp697NSi24ThmW5npaXaiO8iZR8+YV1QUN3n6WnIVST
E3MuqC1HZCjY25BcE4hemnJh31p6E298i9smmQMTR0+LzmuKkMcIw18HqSgOFDbJTrOaZiecdNmp
g7awKZQih7dj4nXPUavmE7eZserig58x/A0W32/rh/GxWkzszLdVlTtswLdoK+DK5E3n4XssNpXj
PORDva/nVN9li23QiJviYMMLcfXlWSC3TVape26qEmsduM83jj0hmTUPdq6ORxMKhEboHDKS75Z3
eQpoKrJSkpzquB+GccYs2a+GCWxG7wsfp9I0Y4Qwg42TaAdHt8m5iABghdKf4lLvT1gcVtW4SVyi
p2Ppb9GhKepafj5ZjXpKtuQiZCC0M+zxKNx11kKRQYoOTmi5E4trG/WI3ytB8KFtjfQIswLAwXCU
i9wp460Bc6oT+DyjZdiTLoMduciXllNm8QGrycr2Fx/x+w7X4raAwjX9VY/DXWaXhEi1iPsXKsxE
J4bQ1NojyUvyN3b/XQ8hdnVKugTRnmFZfJ8aBm/GUCfrQSEop2KJG4W2cSb7U1a6yJAHQ/WayT5G
frnxx+FLSo5k5VsdnrzheUrIkBPTOddKSew9rDeOu/ykFe4voaHsa7N6Jk77lPgj5mWlmXdOOL2a
ablpmNsO/BhX8xRdWt8kas/MrkOgv0vLqIYCgGxCi87tME97CPnbcjLeGh212DTDTfJ1LHpO4bVa
NH/BI92uAuwyRMJ9btDVF6vHFhKlX+x2zK4ZYzyDuFIekcE3Fw1uNtvXJlHPKuiQLfPwF5vc5wrt
EiblIN70M3K3KM/2sT33njWqKMScCpGNkW1Tu209VFle0RCQVazvgIGDtVJW5qEtdDKO1UaDL9Dq
91Vofc7y6cgr22FW3vnRACOkXZ4+Lo+WubdWuT+SMaMCAOCWBDVY0jeePRCuHEX2FOlu4pUROYQR
icGXhmeS06tvlkDL7KbKjxZ8HYpvAoR1bK382ZqQfjD6G62fWs//kds+aRrJiLbrg11Qjqs27zUv
njHZuuNsbTKgA0XR7oIeqaGjBaexBHxQIwEIrHwVqdnL2Bhfp2nQHrCKhOuSWNTolCtLT4PTNL5U
ZhGedLNGZhRhe7Eb8t22fac3BlNVvJVn1fW/OwVinxbLlW2TimBimXrGvYVs7jGJSCXqRlpuu8w+
GM6UrkcTbfpIwgSb+GrBK4wW+gCfgcNWMc1yNbVE5qqKeOY0Iykna0qWOz5grN7motfBHVjGNkXu
H85I+6KQ1P1Ca4liHnm4LHIb8lxtm6mXhWrqgXR7cbpWbF0ysIPpAoWyHgezzPaicL4lU4Yn3hTX
PHSRvl4sMtHLdBm621gMl86qvLzrPbskgaMaTotfzP2WMj0GeUhm46kLHhIrOoWLCYg7HVGRsMb1
O4WfBRCltGzU/QzKEStacd8a+AnQWBJ/H+g+jmheTVIZNv+GuGwXoaNZLvi92P4MfwBi0xyfWxNj
m4GSzCuVmDCIMcMR6B+mIIw9m4xMXOsm+D73ZxPU3AjFEK9FYSc7q/ellsnyimE/+tZdHxcuv+IO
sWqGBktJfHQFVbQrO4IlnZugRDR36YR5ABzF5IWBfx8M5MqGAIVY/6nIzJ+KUu5KjT9cbZytkaJC
dIvnYMxfg7DjsgeYetWsuKuOD2al2+FrYY/qyu67b1Ag01ettb73Vb8ZmC5vHa37WrsA4iwbKkqb
x9spMG1Pc9NwAR1qBQNtl7QCOLYFhTgt7uF+jGPk60PNFMssfX8rO9wWstNtNZdHFgR3jnLjH7v/
H7dlaFhdEDELNLKlINsqWGY1xvLE1Ua/Yra8rMtF9G9Lrg5G8s9uizHjlop68BZyKAszgz3ZQuxV
HgKi63ViXZSMOYPcLBfZ0uvW9bZNtiyrYfT2H3ffThMXUBPk6vQp6XlvbidCah2QglZXctOto1x9
fwHZlIs+8ZfhorDQA8hLk1sLRs47P20P5KLczVxio1mecdIB3PkY3JJaqKtUzrblRrm49bltK6Zl
dn9b/6OP3fvRKldaVIPoFm/d/jgfkkpGmH8c+4dHGWdBTFJC9vzrlXUu7LfEycffneTp0oXjkAzx
QylqsqTFYN9rTjBsc42BtrRd3xbSUy1Xq2nCk+q3sxfJsVYvcQS3/e/rf98nlrGbPIvsn9SkBpG6
MZcVns+YnKuz1FXUL1FpORVOySIPd7I5C5tJxVgpi/OOseECp5Ct2yJaWCC3VbXqvZSb6f62SbZy
EglrqxmHdfK/HyCP/9s2fjFo8W6nv/VRXfehLIt5qyqGdgyznkWd/1Iwt226UnF2/39HHlWVeOB/
DjxSU+71e/b9HxqyjDzKQ34HHh1BwQ4HlbrrLMWgZcGO34FHx/kvYWu6YWvE+zSWN+ouPnGijib+
cdWgSA71WG6BR/W/dB1mLhBfiyyu4f7PAo9EUcsPDN6FBewYy2UQx9R5enINH13iMZMz0RhC2bfw
Xbe6M/J8m92Tgo1oXwZbLSvzfVMF6ipoYHyOqR2t5x6R5Yf37C92de1vl8GsFNCsY1BYewEQf7wM
Epv11M+9gmYJi8OU6g4YzO7VbtSfbt56QRWj0mlKZdMljr3G4xh7oT4a+//LZUC5/vPdcDXNMIQO
lBiKPx/9x8ugAHHcuL3h79UaeJufioVfQl5V8ddGbx+GoUDn6d9bkfs1nWplFRZkzDVSh3OeQ7cw
epLJUV5Rbejfb9Tf3h0hKO76x4XZ8EE1k7m9oxm2urx/H1DJY9KYlWbX/t7uGW9kalfsRFzdaUXo
nDMb/eo4CiJCYagsAEee99OIoiPWBaLepmPejXtjY1p4U/0uOPZl4Z415CBn294lo++cGz2f90iC
7lE4ifP07yItoZ6FJsLfcoJclQ/MUonGjHdzFU08UaZnv8rK0+hjlDEipbgEE/Mlq1B/KZVjHcWD
GTxWTHqRiw47sDOEReZBOQQapEDfGRnmSa9VTK69IRqRXnyNeY6lGuG6r5P2ombNz37EhEKKjvgv
igY1nj85Re1vlemHHxA5buJiO7YbOzj6PfoLx06xwk39CYMVWbci6vt1C3Z2i8vsasc/3Sm5F/FA
8DhJXRz1hESNKp1OuT48+UEfEyDsrE3jnlTcGDHTunOqCmuLfAd5pL13LGc4F1ESH+ow9yyeBOSs
HLHVba/w0wNB+D1h/JbHwNtUqdkBHgoJstD91S4fSB6OlyF6zmBu7sa2yzyop80KHyPGqyolTibg
VUMjjFpnN/TIVlFQ/8ozcK6oouDYVW92Pt8XbnBfGcQSIR+vxr56iD+Bc3od7KxeEyWqiZu7KGC6
9i5pmKows6EXsbfAREdqMMhlfHAOMrFrFMTOVgdNVxFia9T6/ezXeztPghXZxU+aYVk7XWPYT4qf
yQsBxTKcPOJ/nx0dSawy4SQnDpYey7F6tbA1+jx/Z/slsGdlW5ooGZXQf3ZHpiIlfAPMpupDi5nc
TtJfmph4GGZwtWsmievGQC6jDkS7cvsbuNxIW0IZ+RTdxeprgMtpnZgePLqVGmaow9VR3RnJ8Gss
8G2UjIGahil0noH6jss03doMgzM/Hy/dpDVbB1f1vcjy2UtrLGAOpMCxRoiDZf3HFCC9nGKtXRfT
8JZSQnadaJO/SjvFWWmWhcaoq7KdlgaQDPD6YXAuzUvu12czGXwvqhqTWwC6fjc1jgWuRS8kw3nE
SNQdhcIUaCWbMuh9W2Qt4c4qjhjGL9FwxaxeUVHNGxm+K8fwDi2JiaSNaKPc1EuWjVyXi7bLP2sQ
Sz90kdsTEuHvR9yOldtuq7JVm+O8A+O7l2Hc92wL8dHnwA+tjdzWLUNG2RL6bMMETJ/1MMdGKQPB
Q0RA7HTrqA0Af4rattDW/BMsLlxc3KBbWX8PGfOW1mt0wvlaHvi+8X0pe0Uuxo15QCcqV4mY/g47
y9XZ6nAgvMedP1zJpKrh3p+wmjYM2UWlxe9XeLs2R5K73l9Hbp3kxcvT23LAKZuVvFxuIQDKGdYK
K1WJYbi/OkPw9VL4eioB/NhkMrAP8OMJzHYC4FSd2jBwtn3s3wOu2w2D6m+moCbUWA/HcOyfItEA
Tbjr/Sn+Yln6OUduCdyqf7Cr+YswureWOE6ZFtnaNQkX+WXYbtKpy/bGDD2Z34V6ULixr7QgcK5p
XaPHB22hWPrGjFBj9Hb8GKNhiC3jzk9Udz9V7YMeOO6uz7uXNHU34OaMldUwX8PSlBOHLK2d5ohr
mE/+Oc9fNNW5jHgivRZy74r797Ailver7YkD5la9x+s5rH29HteRuZgoVO2Tm6vRrujLqzL64XEO
0wNSiPlJN4odXugfjQ1RIBL6ps4xSGVmgWYwqB7yGdHs6DejV4aiW0VG6a4yNzZR+xK6iSbScUQb
PFvH/tsillMHFVdI6KqbIiVEkGDDr6PJ2dhRpnP7ne8UEwwtv99vVXeHeKlA+mHADfiZ2IF1tiKr
9Gorjz2ALd2ma5eHFlDfzhLzZiHLOE3XbSugBcwhMneyV24ZTV5SjJ8nS+NxBkBl2yuOIJ9yasbQ
vLfnYI/l2Pd0gWIj6n7WQ/ZLzPNrr9ZQ5+r8Uentaq8rLgZ3HnXBEC0hUQRfRtDYa7WLi5N4Y7zn
rnzEXkTC8lUfEo2pkv57s0RjbCgKAK0i0BIWz1G11k9h0nEzVpkU8AtDQkniFp9AP2s8SWHTZRah
1arXe6wQXpPeOyqhYV1DwV+W4RtRt2NWaSezrn5qDjCMCRZjWd3hlf4auboByAORnV11x8wmKjZE
xrPVfYd5qZ+oagbKjnjpXimUT1pngHwV2c7QIqJpmvWqZ9UvdKs6wfaq2kyzyNfQUojYlSfNGi+p
IyASFvN1VoxwNZsE5HQFnTQJTHwt+GdUvgF6hYzcRnwfm/vJ1M9JOqELLPbqrApEN/GdpYcTjjPG
m8IKFgDpVtP1U9X14yaYQttr2kS5LxjNHPrx12zz9Up8aNKxP2+DdniJCnX2RJBOEOYf0ij7wU/8
0JvWA465bGOX5nmuQQ/b+Wef4AejufrJMq9F/0jlio0zto+Z38WYOPTvdV/uUbaArygB/0RO+BVZ
LwpHB/VnPo8bYt/xjOWr6osT1RBW2eivE7dCf6To6Tmqg3s1JAltzo+9ZTxOWf918A04TLCJTuhQ
tuA07TXOEUZ+h8QMgIri6lQidEBWMD7Wmsi2VtXxyJ2NN9ch1xHop7Ewep6Wmbvpy3LnZOrLWOF6
Cd3yh8iTdjXYBD/BtSATjHiKJdGnwdURkfW94XW73L5YRnk3xg3gehPHbwdSVws6ZTVisSDJlTn3
jl3dNwssZFTgQ0zJN3ikF5BTX+qEW5OLXqdXjpXTl9y1p3usd7zRk/Pg14Sqtf6pcDB2l1EouE2m
49pR3Efbd7i7hCBtw6DbjDZxrLieGuAL+r60+2f4s+baIaYaG3XNjwMTSlJt21wU5L6is2VlRzvA
nNpH+3CczlYL+BhF7jlPDW+c++5Uz4+AzvWNoxMzC/zyBS0CNjqhfYnbgEC4MJ7s+eREGp+iH15U
NX2aYgtttPodc06i+J+V0KKmRH1dvN9hXHwK3AwPRAw413V+5kP2XFB9Ao353j1Rm4CodWZD6Q3c
9GqnKXGVfCISnlaWsYlyOIZyj9z2vlsjVrILFuZ6UT5VPGT22Km/yl4+uvANoUCikDz+rwqDmJ2u
8rXBkkjY3dcUnF1ZfiVhN531UWBgyqarXpqkl5VsQ5KJdLnloqidMXhF2J887DmBZ1fEVdUKijcW
U0Rv6pu9p0zFdDYCsPhhlD/Wwj9Q886+GK1uo8RipIcXf9zaKP3IRqHlnXmk+Wo54oV+ihDXIZDl
SoSKu8Vq/Iy7qs3b1wN9dpG+DTXh/LIzUclGb3AL8rvRKFiMNY7zvv8+hDUO5MRN+eCn0kvgVF86
oNaXns975v+iwGapt9nFLfVfuosmVFHGFwXif6r7VKAw/HPcjgC51OK+iRZlTC4uuZl4lT53gMaS
aKMa5ZuiWHeJbaCgaQMUm4bBQ681rtAqyOyk6eVVjXHM6XNxQMN90DGKH4EjXMSgNVcMyg+kjdWD
nTXZuZwyODVKw7F2swqXD7HMqBQTpCgbVb0o4ENo08apen9dgmicariUGXIcBUlPJ7A4tdhxrglM
7euISjr3k2sThyhrpuo1KoKjIfz25MZDciRl8Oh3w3QVoyOOGrKKIEveQotrdHH6ND0vg4tgDauh
uA4IpjXcAQzBzecq575vEu8m/OUVOCcdk08FrUDJ3G/qr3qtEsJX9zyXJnQJ+V2aaP4BVXa9FiZ1
BOa5wlLnKptKmyYva4rq5KIwz0FkXDG8DFfw2r8GpxHbTOWLjrgvxfi8MvcEqJkMtYxchA13Q/X9
9uoY0asboOWLfCc523XhZWhqDr4+/3SK8d50Xy2ke0YxYBZhgSdkOCqFDeNbNptOm7W13GUEePnt
ihkdudYS39U7OzWWLNXbutwtyprsqWz+yVr968YGiHtiUMkj70B6teE/oGPZkkRaiTz+26rcJrEH
siUXsvMNZPu3Yx0xca9KkSHIvfIE3L9NBEjwB8g3S0yubN0W/3GbI5HOfzuu4saPM5KCMoIE/e1U
tg5ye31bz6qsOcrV93PdXoq82D89RXjKfNTseBpb1Y7f+3/YH0iqrzxL4lg9w9jlL5ELeb4O1DtG
BRjaat2q62J5zXfgsWym1MYBavU5Re+CIy2+CxX8O7lhpM+Wme3aItDucBG46LYnpKpM8Q5xgFsh
TzBb5Lbje1VH9QkkpfdhHDxEo030fuZb3WEhD62MghSiyC6Y72qMQFmzrRw/vThZU2+VEI+jXO0D
Lb1ECiljdLfjFjeHOGuN8SVGPbibDabSKeaujUjJXHmW1e2jvCaH7TjG2YYbOKv1JxuiXSjiPba5
9ByHUXomUxuuVYNnmBZaa6hy0Ftr9S62XVzAM7aB88TlrQJVD7eTu7fbuYD8d/zMRHw+9wBSz7Ll
1DqDhAJdglxF+D2fcR8cieHHh6aKfncLZm0+G9aEulZDPYJyuyq5ktn8FmVWfoEGiRtrYk5AThbU
keF7TgtWWiWDXRuWfuxTPzi3y0IjdtHEgXmIq0pbhYOwvPQqFOUCaiM7BnllnPTgPuXBxnvECZnO
83iZi/HM3XQ8m0H2VOmmzX2ZHlgCh3OiDNSOIu68aVKynopdZkzTUyIMWEdsvS4vs0O5ltgn4+CK
/EcI13GLImjVuE21d0JxymbVPCk9pRkqZoZzSkqqcOMM+1REFQ2C8G0ckc+yol3gFCRFyQ6cZUsu
jCVR6prqTKmhnPmSGW2J/SgGHwFpaB1A5XJQObn5lshMuoIiZ56ABlon6nzu89qxvUmzf7gLIsQ2
6/qYBy2mC9a65ZvC/II4pcCnfdsW2oRWFhl0PzyWOaPeGAPrWX6xZMvpB2w0JvV8Ok2fGDi2527o
rL2ZzQZliVo8XXGMu1ropRcgXTeBeiy75H5rKI0zdSrqMGXQhw2XmO0AC7mYD2bJjHIqqD2kUmbB
NhWboZbj4+jKlLNspQFcqcgAueVmiGYydKZRs486EyezYVKPLE2r57nTj7U1zBu9GvCkLfgUMtLJ
2bDbb+AtXYEfX26lNE7tWQbuDqVw4jPZ9d89ZXe5sJ1TbHVPxKPxVk5gk42eYhpi4kkcLe97mC3i
rOU9xEk8n+VC6yKARZqG1KZBxxCaMTig4fdCiYIeS/Wy/t5UlJisrsUMt1PmL3IHmrL4VMQdxtsP
HWVTnk3ul6u2ujA2FwnPHzturyo731bhBxoYDxny3rbdXrQ0muw4dc9G7OBbB8eWfLj0MrCYAkAg
/XB9t0u5XV4lrzztiZz55ALWcs/AF84Vsbq79bu97O1S/rha2eWPy5CdZb++jX6kXXWpgd7vAoHU
djQCZgVl8inp7LMzYAzKauQYAgfVfUHAeUGqfC1SoVzJfYN4IvKzYZS+ZOhC8+KGCQmxZr76BXBR
dfyholpZo/Xg11Cb+IfNdCloo+tngo/3gTlDw4akMbXzXRA/N7a6S4lZbPQ6+aEzzt04lutyk2Km
i14AIwm/ThEQjy1VWA7MLcMXhzIOBUl6Z26cjdQdiUhXd1kLId+CsSo655ufT+rF6tKvIfOaHdEN
pqPGCLKRSrIHLgK7Q8Nw0HRjZ6to98E8BRf84y+ZOjnPffi9bMNtWWPhILGeYWzeK3X/gNAD/Fkb
deuJyRO1IIC6JHnyLVQg383DPJxFRSAJPvaPTjQ/0GCLwxLp2PQxkoR2jK+t6L81vnOPXNnaQksL
wqQ5xdoz8zQT21y6mfmMNtzPge0WGiFVh9KDFUxFpQvdT2gDUWNAcFSUzCEBMFaePwUnxv2wba1y
C6OEqZMrXgENtmuqZB1yfoKP2HJNIuhL8jKok52rFhDT8VmMSz4TNC0QMOI9GtWmdnNnJWu9UV+H
qnlpVVPbiomJxSyMbVR+nWMz+JSh+XZc3dryJbkMA4//QsT3faVHW7se75Tev/aL+5Gfsjim+3kU
CVMwBQO1VT+obrupk6jcdL2S732oGCdznldDdKfAmaAiiX8sXIHLHcMmNWD0kAB0V17bl9i3nPMA
uuypdaMjOnlxKBDNgueCz0nwy9yGChQHrSysOwhXAk0MYmzRzNu+L81HLQ62mCKtVV9Yl0EZtIuv
+ru4zIxjmuejl/qhc6qi4ZeeB9OOhbG4cCfU0AMCwBwDue3OGIkyXcHR3wFTMgPlwICk2PihQiGH
YdqoGRWBYhs0Aui+pZrJrDxA87t2ztDhTcmIcnRUWzS7EjPkFL+J0EnuVFG4K4dvFJE2gyDfgCIk
6LauQg29MFXMTZcOr8z6oEZQwyyhYuuhypxDolnte1ru/1eXCKlSncTZv6m1/1Yk9XP7PfyYqf19
wO9Uraa6GEFUBmwqmTbdWOqR/uMR0SiQaqlULUYkQ1J2Kc/+T4FU3CMafg3HUknQueDFb6laW9pH
oKRp5HLhgJv/E4+IbjpL+vFDslZFoGYYZIQBegvdtYwlS/ghC1hQpSgsyMNdLE3Bd0Apsd/ujw9N
C8M7YPvF8PHelB6PDx1EuqNOhr3wh5I5W+PBvYfNDKjMLVqiQuRNrMH90heAALtCnIMJfVI+Kfeh
reHL6pxzXSsg47BQbRRtfhsLCgjmE4Nt5ozgW8ckxm6o4GoS1LmyRuJaJJamXWwHVyQq3XEIY+6O
89dQi+2FgRPtS8plgtAfsW931TazXbF2BTYKgiiJl3UJOMpoMOe1/EucDMDgnWxS38uZP8kmUr20
PzlzMXjg4Zigk3f7fYB0eLy/FR9OI4/68C69+0AWJw0+oV3UzNoO73FPra9FpaEB2Oy/yiYz83Qr
RPgk5Rtyk1xIQYVkFP9tG2ozwrdyTypL48gmujgqlcgj5bo8/LYqt91eJpcHyvX/1vw/v7o80e28
CKEA5UT1eGgH/CSqQ90G2eqXVdm67WCm8HvbrV9gkmMDQ0fv2yG33fIQuUopE2Y/EQOKv3UGqz+T
IFpO8+GM71vl4SZgMEJty/Vh/ujnKny/2D+u6fZ68lx/vJRcDZcvhaILiBT//j0ljyEyO8s6DEwd
RXwPtUMqnvJ33dOSAhvEUh7jJhK2soqaRHWxk5veO0rN8K3L+zmkaPi907/iYrn6YTecGmY7Uob8
3rxJkG+nk2f/z7tlxw9XGbTY4EM3AlBGuqdaxUsaDV8lArBlUclsmDsoJEdaDeaYXC8WN4fsJLvL
1VlBQj48yq1yw+1Ms7UUkJHr6XJ62bodmcus2u0YB3LdqstQE9YUTzLgoR1bLV/gLLdmt4jwskW3
JfePeYbmwHQZOikBZAwtwVfeIbIaFKX3EvGQmaYJ4nyJXTiYbvKoOdsg87d2q0z7ORrXpfQ1OEsl
6femplEqxeTdJLGymIPem3IrlLGTiINwJ9fkQh4o+91WP5xSbpS7ZcfbcXIbjOueUVkebqsA7t0K
19trP1Whx+z9NHeFcQTWKBDfMpREqPfiLDceuTCkpa+Qt3a0ubi9MjImRVG3BDNIFEpKp7ABa4GX
RudQXWdRPRUm5iO9r0l/S0WlZS4+uOkgq1g5y98tW7eF3IaGl6p6+kzx2eX9mGuD2n1ZFXNjr41n
9CVMLG0N9ExdUcwgxIjoByxSS6u20aw9RdkIodMJGszsvf/kWuZDE/mYsZgqHNuohh8+wJySqxnU
btHyVyDuxXY7JjP2t6FdqiVplIvuKeRLebviWC4mNruu3F2Az6qNquGgdV9Mo/9uAP7aZg0J1wix
4MltUNK7bssTQjV8nNXzJwpKrK2yU/eyVBKElObI1Lc5ylbj1GJv6936vTBUBEHftCimOi1SPFlH
rCkdJHKyeduIku/OGKCRj8uPRy5kHbPbqmxB5dG2RiaukvgqF0lYNzs71w6unRIkDS1VPSrBXaW2
ys6qyU0qABSp9wQcAtpu04AbI51Td/e62w/vX0Rj+eRuXz/ZktuqxSdj9yL1UoovKEWR7jBAN0z6
cYKYNYQU2A7/rMtWpXc4rwAeY5U2Uk+x+/GYlPbyCRuwA/Icnmkk10OHXWPl86kMeo8H3qbUFwPc
ysO2NWMcGBRZynQ8vjfbag+jRae2wLz1h1ocg9oBbFguqtyAAuhhDsy/0CjUvSwqCnwPVJjD1uAc
27ohhGXMwosoWk5CdCnGNRJq8+xgq1BWFjomP2RIiiMjGkLlDw0S5U/gV43w0HwaXxwKcpMOQHua
rwlG75W3ItwFhlfBadDJiK6Tn0w7kvuo35XBV0oUl0slkP3Ufd38MMordaJFs2dGoYabnlTmxu4p
NUryCrjyZO9zZx3N10C9J7BfiZ+dD8x5OXVcrw3KMRIkGb32CzSgGkRx+D0zzvC28pSCI6fO2acB
njUvdj2r+BpOh2z+peub2Fw0NMeIsgTBobcAKzNjxp6x7p1+O4jPltgL82AYJxDl9i+rPEzmZwAA
WI5qbV/Hl8L6AumnSs8+BSB0mLcnkZzz8EJgvwTTXpMR3RT9WoQ7plBzRx1jY9fwdi5zFG44gsuK
LlqFhuugOCj91srbWDbwWpgLowUfPQQenNEv7wiDZlR2oOBjd56cxzzdDd1zBjO2C+7L9qfV7+qj
c7LJuFCEqN/hBI1xT1FCIT2ECjk8Z48ABjxrkDyiI8CP5avXoD9azr7JyEHtje9DMFMFZYepB2af
npyzBqfxulCvlHpt+hXsw9R4iowvixHpfgp2k84YdacCyXvTQZd+rb84ynFU92CuoWExXrvTLlnj
KeneNzdWuIl8woM7TMj9F0pEuJvhLog87XN7iYCNgNtaJ/62oChle5isw2jsYHHggTDrXy2upPRE
KXuyuxolA3EhzWdHf42xGtrcJqlSNWO5eIC+XVg7p96F87G275PuFEfHHsuTQ/FNijzECaTyL6K5
BHyPTlTw5P2OUTAFu5i/zVopb4AzKQHLPUzhazqGxxKeO9w7PsB+B8rPfOM3K8yf4UwpZ1JbRGuP
2ltRP+TJoZzBMy9vGO+TghcQcx7fTt3eV84hBpecrWGpWaCIkL+9FN3JRL4xUk9+O7VrBTyMu87j
C0zpHHsm9cidk9oCzPKIgD6aCuHcJzfFfboXodccqG/r197YbO0Crs1mQN3SghdGnVJ7pYWSfCXO
Mx6+zfgyfg7rVbzX3E1qPrT6AZ824sOz2W6neDvC9CEqQco23XftYZhPBIK1X/GLpXCp42poyHd6
g/44EJC0tuqTDuNN+abml8i+i76aiDLmndUfNYxsGPy+ucax4acQ7DLtviS1qEKkGzP08EtA/b6O
DypJ+oDq8GKL2gAnIKXth4HAtYdLhNK0dXKkjetvgvbQYXY9x/Vrm+EqFHAVnzrnjqITdbzPYHKD
RP9ZZiv3MyRwc2NcITdDhgM9x2QdznDob0qxHb4hnrHsHZFIuKtltmNaVHxdUETcOMuVQRmLyuMs
jbKLQ2jWHu85pVXW9sW9Gqdsl++BkSvtlue4060oQ7FqeMOoyojmNUXdgi9607efmTgRnytP3VcT
jla3t9NNu+8e9Z8+Ns16z6UBVipBNaXOFSjLIuhpEAicIS9awBfXwefyGdmaiHbARGCJdsCRt4X+
CW4vyRmXW7E2nPvhbKnb8JXSHzNlj7uD8n2J21ct+Bq0rtG1X0Hlh6G2jj7nz9mlOoZ34knZtPNj
GG1nylhXL7BRQ9/rqA+/RDlINMReX+2M9KKNZ0VgvKA2KfKaz1NBRmZjKyc3xQG1GmEdPuDq1ASV
7VcI9aZ0D8byGQWy+wOOySkV+3EvNjVMyhXQxOBhPiWkw7XN+AzKxJl2FNYZkk0PXJ7fsuLFX1WD
6hNk5PVV7+6blGfd2o/WbojwEqfuCnJ3eKZCsKmsu/lJUGFnehiYlDbfQUe1NQ+GNVorw+RDXtPd
JPFbr7EyiuLTUxc+TfNx4dO07TqigGwKIQ1m5acgfhumbz22V+aTqyh8zkg19e1FD+76cFyrrFBF
h4q/4PEdCCqrtNon/tkCScudJaKsJ/LC70N51pQTETbeoYRHIQDFahWNUAVA564AWVLneaatrfqf
Dhi61R3aHnHi7MmJCQ3aL6NHFrAKn6x1tRse8apruje3GxQvZMdy5tmeUW2A9gBCtlfFLqz/F3fn
0SMrsu37r/L05rTwZvAmCUm68r5qgqr2ro33nk//fkT26eyzb58r3elVSSgggcoEIlix1t/sMF16
okBkuuZRdaVN4gPQbLwfkISq12r2zDuE3w76vZb6gG284jTfmc1W+whQK3FBCFtbnjRrm2Jo+LNi
OHgJn5LYlR+tmzHZ8s0Vl84QvU6Oh2Evgqfhs35n/6z24XV4/d28gkExbpIOxBskGBdXHIknlhVp
i+bxxnhovckN9kjQb+INwgCbyDcefmy+ySD+aH3TO0CeUe+0m2Kv3s0MCgQAz0iY0mOK1+RV1jZo
zDavxgOVepQGyMFRHg+eTEygqm2UUfzfjCVit4hpeZTbSy+4C6ztQHEy9m1suVGsD1ywUYhFhZMb
eQ4hFPTIwQ/H7SHjiYv2EWDSj3ZX3cbbqUf7dRe2D0yXKDIHUJMaHyHHI6k/lyIT1s/YdA2AOo4a
HHrF+4L/6i77BBki1VdekZ/2xo8ALf6reRvuqe8DDPkhvyhgbxAe/AzpBvmxvDf2+b38HB7Tayfh
lQAuDKnWm6HblM/lLuFb7eJ7+x0gMZ8przne3JRWviy+9Tblq6EqWB5Kl5lWZBO2uWyLN4kX37cQ
OUmMc9lfYcTznLFBflae1NAdHtWX9galMn+4M64ANQx36cl0NY+H3e8dV+eiucaVdtXeDHfNIdh9
ICpAofKqvtF8G13KPVYyV+h8XtO9oVqmLas4rTVPXcA7Y+NjMYAd6iN7AKPYMNO5IqX73h0MJHU+
AUEcg+NH+zld5TcTOJIN0thecaUeiyskPRefqq6L5+wW26BNvkEp4TpwYTB4WG5dZz5cBze56w74
NlZP6U31JL3FD5PXfyZPziZ5QhbyV/0ybquDsaHYm2669/DVRD3Dc56ALKMUZeByx9PTbRpP8Xlr
vDKS8ehwhXX6FZrFLk8s6CTG8PFueWiubHidh/RG2oNjvjKeKpRDAxfv0bvCJU2O+j+Kf16EIKm7
vPcuEpQbPK1cR3bRBzYxldujncbL5T3nV+3CHUHJITvxOLwkT93V+Cu9sXfDVf2ZEfWQ+XqTf73l
N/EDFrG/ovfiZ76XuRKMMcbJOPWQ59yl2DB+PvbXher6/Yf8HN+bpQtanceKThVvnuRvTLolXOfd
+VnZtNPmyfnqP1D207fpqb7P9/an/ty84wCIlCYxy2fznvxA5PUGPPv0mJ7Sk/qMC8Jdfa8/p1vZ
5aLu1GuWLo4l/IMvRPcZffzWLTxyhcaVtTfd8hi9rQ/dXnqdoFSvEujrCFd/4PDXX8cbhMz4Jvk9
JdlbXonH+ptnFYJwsTksp8Rvn5dTyBjTvQI6La95O6Xf4rnvXkEVRLjPbSZ6kYeaH/crwbd405lH
yPaUGit5syp9Mif9hhvWvfIZnQmPFlM52cxRuDSAQXlhcZkkFEg209fylTxCDsG/NRg3yuCj7abP
O0OGLUs3kb7ka8Zl0zX8CQ4JXbe4M4/hfjpM3JD5ZvrZvNfMQDcaJYlN8TQSkv9A2nV2yxfpdvFR
VN6j894nyr5tNlBntbd0Jx9QNDvA2QQ8WvvLVjtK19p1h7yh9ZB/w2wzWoC+P4Hh1KiZq7wyp7v0
1bYQWvWj+/lB3lm3y1U/36fXzYmQAjFh+or8jgPLdtgHd9/x/cilBreLrg9qXITKx+Q2vl9eJzEA
ilEiILrlRaRv2ufyG9VFBhXQ0l89B0KDLjbgDGJeg1/jNX4h+kt3KLzpoDBV++xu66PzBVMcseLx
Acqr/UmreY/e8IG4RX6Ub71chYnbPgy4EIDhoG7yaL3Kz81tWgF62uX3a3zwoXzVH3xFpE6w3am/
h/lqeeWFOHzhWc/Xk4p1MGZgI0QYr1uGJWpkG7XZwBPffg17Ijzmmg/aje0BFGSsiNxw29wylvKa
/Fjy63Hetc/ZLUNedjtec13TPbZAW+nUw464VY8RPZQQyFU+5APwD3z4tvaBjg/lxnGrLaTl/cRw
g0/UrbyTb8o99VPjKXxtfJRfyFdtIoaxl3D/Bat4a2Ahzjttujevhg1ldDe55Xvja6UwSFKO9ZmN
vda8cb6sn8t7N7rGT+XduLV5dye+c1O8Vifz0J0idNkfVGTMrG2foAjOe5BwkDwMD+3ztNcYnpsD
HhKedEIAdVfviFA58+7O9owHYorx215/PQyhU7lb9v33wDixR2vFrV1ln/jJY3yf3hunwh8f/EZ1
lVeVRyAFH+qpzwM9854+G6AE7HED9W8NrzmAeC/z5/xZ3TVP6UN+010VjILgKG6jJ+tRuUWucDkE
R3OX39j38jbxkvevxJMephOKEL62X/9MkJgjgEbXfFE/sztKYEmFM8QefnoH3uJNzvYamu2EUBgS
bN7s6Jo3jYz8PPgIn7j4CKJzu1p6baoD84X7xFcQO16fWvUZJdTMZ5wuEdl+Co9YeSweRGjV3i7W
tzzHoFGhl8/cReQvrafuCRWb8GjyHDX02PLBeeVLfIU7AvwkGfxeZFsHAitTtVDUz5gfibSbtCYi
BQ9aLM7bWorZkAPJFUD7FGbloiUcy0XrnI2Cp+2XsFyZhZCEEq72YiEyUZdV0Qrn0d6oK4lCZKHE
97Hl7EixuPJGS3lMcT88RIj81cFYHbRqdJWutTBGIhYc4lMrfQwkc5Rl8Fd9YaDl8X6WASja9OqV
xh1LI6rKyNTJcnirkpPfNVnIBHhdMHUxZclEjxc9qmZN5YlW22rNfkFOSl31q9pkzeorq8AWCaAV
abM2006OeQuMDJcZIiRFZCJubpPBtJ9Du8E+JNTIkBTFQwlIEWLCqkazrNyZWavvGp3cYGyScVDW
TdOqQRXhBogfULpS3sm+QIpLIiLqagopUE2oZMQkIqY0u54rkzBo/cbyslYE5ES2XCONQZsFVbyb
lhJnCI0Bt5ZuydHum7DJGDj5TpgIoIRZvk6DZbk9Ogaoaq+1FGstj4hmP5mkNGId8ppI6Yocr8jr
ipYlinVjXYOuC/NdsuoDicW81u9UeCnnVbGtwoURtA92R8VMib1f1Ym6GiL5sC7EqljIFYmrYWQG
JvKgYlFJUq1uRdMMgnsATgNYBtK051ytuqr5qHXMcoxMaQ/mF2aShXjUtGaG579axkqxF9vE4rdV
sZ84LJUqChuIcnwodkmiu/1O5fZbnmyX2ioDQNrTVbHkRWOpPCmdqh6dBohpxe+aSFIe51V4p1a0
aZfAIciDw9iHEDl6jZFIJyterVUb4dgtWqntnJYiStHcmO5K2Syw+6nJMuZ1bw0nBdPQvm4U2Bxm
fVxUAKQ1WXVypCbAM7unfL6uiQ/Q/LO8OCRn/7eN4rjzumhCP3AKC6nohRyrwYCvNiSRQVKQP24N
I6I2Jtpis1jAeiLLvC4uq5dPa4TjpnpAw/mvPcSH57NofdOg1/TXR1gI39u9hVVMbWnuIMcgZmfZ
uI6dVbBEbWfEjshsIvFpcnnpg1iYlkcJ2Y4tWg/vZWagruvoh8tnogUtaB2DFn6DOACb3FZGuIkT
iEWtStw0vcVqq6wQcxY7iYPIXmNNp4gy4rr7ZGXseT7VZet5XRwgDhUnTayU17BoXs533lNsvBx+
OeZ8+t93xz4Dp5tmePztEPEPRwuI89iQ076c5rLf79/sb+v/+M0u/7o2UuR0nITK83rdxCn/9u3/
9uvOTXFkcLnGf/tP56bY4fwDnZ55pgml4Hw7xDf5j9dE/GcLJPyfN+9v//nyO3/7MeJ//ZdvcPkX
y8fS6c+U6d7btToo5OGEYqNY/Lbtt9V/2oX0P3mt306jiKLVZXfRuuwjTlsKDZHLPpeP/2nb7/9G
nOK30573sbTloaPe5gtW4Fl9MoQDt6vb5E+9u/V9Kz4VFMQLJ/JvvEHxyZljKD4/N8VWpOH2qm30
u386hdhDLH4jOv7t2/zH4y7f5L8/jdjvsos432XbtFbBBKDmfy1kCLwOWgP/GTL0CE06+j/eZ1p2
n/8GHTof+Cd0yDH/0CHm8+J2NMPQzVVG4V/QIXmFDqE0pK9GiappANr5F3TI+MPRdV4oaEOg32hp
AI7a9f/9v/+rq3/oALdMy0TgAXMxjvqfyMuiEPAbdMjhHKosK8jiOuoKSPp36JAjt0UXoLl6SghE
4V+iMVZQGHR7FS+nqU0PbQiRRWrbNxxMYHDMwTGZ2jfk+e6yObAwOJVnNxmBzw+m5asD83VlP6fb
GY06QuTxLuypRcYLbIPqGDRkrxc5QGsVzrWkQ8guo3AL4occjYP2KBICm6rMH1oTafal3YU4zKKW
VtxEU7Gra/tOWdWSgTJTC2sU0K99sLqRvcuN9eg45TN+djejPv1A/p/Jp45s9loJQwLMDia4lwXc
bKUnE2ddgznVqAWmD2UXf2nJEjKfKSrJ3NQyOTn8ANewx4J1BUutM0ossbJtpk7GFdCIivHUs/OR
ibZU/ALLspP16RSXPkiR7dL2d5RUSXNn1K0mSm9B+WuM2DnOoHV3uv7co4449umLZGE2VWj8ZiOw
ADq1GN3D4Ux7PCKdUP2xKPp27giG0lp9qLP0aJvGI+qWlDsq1NKS3vHsRvrojOGpqovPzhuGLvfa
OYE4yXtN1Qi10nKBit88KzJpS3nErAPantEPCWX10e1D81qyyOIp04ucDNewv/qNNObXBhPxLOUq
tLi34ME83KHfSCZEJRECc2+fygcTk7AOmzR7UW1X6dMrIJ+Q+cYAZrsaf9Yz81hpjik32il+EHdp
aNyi+PAINto3OQfynRVpgThuqOzInqpVlDQGKsOJJN0EKQbhsTF9NXl6hRoB9YWMPKuzPGTxQ2X+
kCewmVU2HjsuwlyV08M8FftkHuCZfdlpfJKqRnarPniC0H4Xca/VIC53YzwcDJnEkD3VTG30FIl4
9MQaZcbtK4uee220gTV012mlVieIh3AV9Zbsb79XFhDqA3B48iit33IzN0OLThcSAa95Nmng3ElK
hVCazLJmItm4lY57cwRfBSDyjTYo1HnAZyBrWrzldvWW4kS8KeQXmFGvVVplgB30YYML9EtaFD/m
4Vp2ims1T30bfU5SKouK7ICFyffkV135WI7mwwK8s4x0wAoA+5sQmUB03WAWokRiYFtX3FjSWtrE
N3OxSjIo5d5YUFwytKYHNo3ARZmeYJlDLe60FI7fvxatGeteWfATczt0mMinBR16nN8wraRKQBBt
d999qk0bhJcQEMzq2J3r/LmquEXqAOSbVLGy6O/1agjURWhZFNgcexUz62LQ7rNu0LG2o2ASY6VW
Dw21gnnwHEQYAqMjXJMLGQ9ddTnruIrWZZsE8QSrNQGJEguBkxKtdhVuXAfj7aTbb39+uOK0gKwA
IegFZuvclpbKAESI2N55/W+ny9Fm1yuZIrnKzHEaO2XPg3leSxsu01aJk9nT1LLbqMi3rXMCCxFi
oyOnhXj+0e7jH5ZsYnrYy3Wzb6EeqzPWYHkRuVYcOHv4o7g/OKXJRAt45TFEsPncGrXqbp5TMnx/
bRJ7AKe/iafY8i/7423x55HzOjlZDMpg0hrSq2vEXVESRUBD3TXQzpjErdsEYk7sIhZFGBgImuHx
sc4D/jryT1zdGoDHJX46sq6cjzyfqRPnEzsNcfIQOkPj2w1PtzGUjy3BqZ8Wsf405tJpnnfVmCaf
2MBY+OAx3NjaOzY6wdIrG6eOyTSVUInRx0Z3q5tg8gzDrq+75DQO5dM445fUq5G6N5XiBtG98ohp
MLWfqogPCclhZPjxu14+p2h4iLFcUhdso/BJAnBDtnOqk5slD/DtnYenHA2abQGiexOgQYLNeGZT
mlch5Yflc2tLo2tp8pVUVf22Syprm8XIRUTdqV/wAXKKDWrB+NYub42mYQcivS+aDcNAapYdUoHd
TZm2h1SVgSkt7WfdKtZeKrB8yOfyS59IQXUQqfdRO9jPsUO1wbTSfRdL5raSbKRg7PC9nvvvIurb
B1MOyjt1AByLGyeis/3TUvSoaZfFXR9MqLJMXflqTuk2n6OHPInQu2mpsVWRiVaOJb8NHSYWaVgD
q3F44bZK70U/+2pqbtTovuHp8seconM5A4JS4CF7cwGCB8Gc1ANzRjeuxs0Q5uFBn8jgmGqAyQ/C
p4lBxwK4VBd7sY50drLqOk+jLed7kVESiyUObocBO1iR1ppimci+61q4QraOuGk1MHfR25YeaVmD
csiSozlBTAbsQk5h6dFINiYHPYM1RSQWwTr7TJz1Ybysz5Wsoo0476IJmJorskdiARsa1jm+lSjz
Chbl1II1lsj5XuigzV9EUbHtsmot1YtUYCktW5xDwMHmgrc7taZxGxMroHZvBcjZKeoZLKZXJWUA
FShS3sVgOJB431RI0xyyPgMMui4MRUOjXzRFYsfWjFfTHOytSOQYRAVgT4uDUodkrdYFfnrcmL9W
lWgEFRNSRckFfXJahcTPzUghHyLWpRHh5ySF3h8u6A6Z2L2seuc8kVyGLEBpws1ma96Pi31msqJo
Y1PCgFIv7uuSr4OjSBqivWnuaioC4i5HyeJxhas9BIUCdTtme2IhkoftmtEULbEtm9NvLGoxSF6F
IS8Jzd/ym+KDpe5nt0PO5nzfBcpQLOL1MRDPQpVbRC9BY4Z+btbP4t7ryjqZFk0oYDRDqX3DENXY
WhYMYjn+asOqO0LXwLA+LCgqiuu4XrJlXXSWlm5hgaA78dc2cb3DpFV2xgSa5S926oWi+k/bFvO9
LpPuYAMiJk3x7+zgNG9M9CZs2xXM4svi8gyKbeLJs+D9yCsicJBkUp5hZt+mBaJ7Iul7yfwaAhEu
1iFpV4xP9fe4IhTP9+7cR+WSDJNoxgXoOzWdvcuNswSe95/uoUZNNhmtHuti0riD6LPnnntuG0n1
w0qAv4kbc7lF4o79ts0qnMGtswKHpbULi94r8JumuHdiXXyiogC1rZF9FUnec+e9JH3PqeAYe+gD
YR8ovlUoW3QZ0ZWiNR8qWpdtSqjsrFbFBTUsGxyXAHD1YEusdtq1Qr59TZqKz847rNvKEKDpYPSW
J6CgMpzfo7XCQ0Xrt21SU4eeROwOWm4VwY6ZOfhWFlPNjZbm5MTLThUDx8BMR7QKZ7XecJqPS/L+
ckdzgdoX61VcmPs2QTZuHWVFlyzbKJK3YagwUhqpjbzdEO4bkSgRt3C5ccY6OfdGzbQ03IYSPAzX
Lmm2eP/AvY22onOaAnMtDqo05b5I8oaaATf6rMAqeqtYBHbMYN3UAQ9vj1ers2Z4HUMnYBR3+m/r
rW0CwMpkAs9i4pk73+G/YLqy2JgPAFrTLvHhmnJB1oVIfYtV0RIL8YHYFpSAr4ra2V+GyyxY1nTs
inc+N4EBvxcO+rpuitqAs9ZO8vXHmHOKEbktfsKkrUYe58/UsEE8a91jUoiP9qIpPiIO+/NYsRoi
qDGjtCJ9IZoSRV9Bl0J5XH/SsKYuReuy+KdthSQxil72CfP10vzTKSbmKmg/R7/EaTJxXBDKJ8PQ
oChfDvunY3/blkaL6S0twiMXPVs5sz6tERF4sW+JbIjZlhU+y91PtMR5HQkVVCFYelEtvWxDsYvO
psqSj8yQtcMl5JRLPQo/5novxBGhkEe9iKn+02mEFurfjkFIaWsk2hW872IbgSNXImppYq/z6c77
njVWba6GouELIj4Xi7MMq1BkHRZ9I+c8KJK+FlTalShSYa0DZyQCF96a1bwd+rJo9oMCo1iYlsSR
TVhQFDvhA6GsHRXVPY6utIRxtyuV9Lg8lmtsICG/caxFlCCUJMIgf2tklH+ES8YcdYFvo/F+Ns6o
KKQ3eRwUV7MUNJvfUnZi9W+JP9xbFYYL3ELjtaufF2LYFs1KAJ3tubvXVwHbUet/5nrVbPneBO/r
QjB2xOqZI5QUz7YFbWtmgufp68gzyGHBZYMcuf4CsUn8ILEIE8XcDXm26xxjqvbt+uKK1ighXl+N
toNznrO+AsM1tpB4MTDVk2likp66/VTMwIBixr5ojVKEqYlotZg0HHsexHUANTL53RgXfduv5adW
1KDWhWIMnh63/V54PkzrrqLVmOgAKQFV5XXgFlYYAMx5BIUXhlgf9Yykkiq7emfIJXR0IitB1MpV
Q2eUDN66AU6tC7mLN+I60pxbshEeIwmJbA0IYLL+TrvGvUG0an6Ynyz9dVIb6AKpq6kd/Xz94WKB
8QiE5MCATbwGFTh78bvlNaBAXkmh4g9XDTBmkONdwDQOPKsfkQHcLdmIE5CxjhyzFN4h0T754sFx
BM1EkE9EM0C9Z3V/vKqdcDlbHsnks2ZX5KRFRrbAAw3AYLIXnksXhyXuEe+Fy0Z5iCSvb0D7CjLX
ZZHbibVbWgtTNX6cWAieWBdiSdyhS0eSwmj8SZLuxdmGNaQQrcsiXJ/UTmlf+xyRMHGOM1VNNM0p
58LrAF20ZjD2nc5k7BQMYb+PcM40WoptYlGLR81AESnBlkROJW6w+EAqEWi2uxqlBm6NeNpsJ4ck
LdYNIWMSdVrPzdU+1UE9FcIYRzx8YhGTI0Tlugh/keyrtyppTk6tAs1Fnf4g3JaclZ4iy3rKZH+1
YBLrGH6O+7SykWdOx6Pwy0GYCni7UkdgTMXWOI75ckbxoyjq4YhD4XAMAxZi9b9sA/8vOZgE5IBk
VciI9ZCPN33QAIVQt8Q5JIrA5jmpHvhLPsbIj0qPg70kxxhVdz+CTOraTllADsGru1ry2p9xJ9k2
sr3cKfkDNAtrr1Otz6r6sWoXlBOm8mnRwUq2MWCwTjPfVWWOrrAOdZtyke/6XimvsnBfBfY14XaC
6qWsnSYFk/PEokOsztXK3G1jRXczGy9ssrkvdqyn0JWrwmsH6yHBD5ksTKeBSbWOY0qickqGYN8E
y30azDFYC6s7VeNwNWhmsB/rNVoYUcEL5Qm5KQn5JqYfc5vUe9PCylgaoeY7U6sdqBjeFGhXbSWn
LXa60Ietzf7Q9f3eCTFYD2vDuEEy9CqJe4lU8Pw64pXmjtY4u4U1gteUqNGoaOMeOnW8JbNVn5pE
w590bfVp/d1qlLONuq2utEgEuRgtpdIUeSF5TnepVvvzHsWpAhFdZDssw5UCHO+NTI9vsixfwUtB
6ecJsH8d32JNL/cJrqKIfjQ3y2BhLNiOT1of2/6sZrmrWA4yVoU87sJszG8hyLkRtXrSINh2GZj4
uY01+TOyRVeqXcjuUGFfoOkq6Nkyxi/dtq+1oil8qwaJGpGb0ROQ6XZ1Dx3uKcO7BxFbDKM7Eqm5
hvVqjKaco45bUq27PltA2/csgi7KPQ1egx4MP0sFKgXSSTY6uV4daE8GdsDXwBcS+CTz84S8zLZO
im4z9bZxrKLF3iIu8VHq6IP0hZK5DZn1GalVsyWJWww/cTBXNtWCnheqNMuEgZRmAhVsdTBx2qj6
jSaTCc6Sh9pUmp1WR50ftFpFcgzZrFbnZTkWmbfIherlc1v7Nm8KNwVkjHyhuskcA++PEk2TejaQ
PkJVR1J7z0KbclPKs+aneQkIDNr7xiT097U5H2E8qLObA9VZxvgnTqYd6FYtXRPSUvItKyESdoR9
rqwUq7UlujFWXl5rmpSQauIfV4YmbbJZiW6m1WIbvzKDZHRpe11PMSO26+/OWONNDXeUlAnmBjdy
r08B3jUq7ilTB5VfncDRal23DzGbDgygQBoyFl4QK1utbh0P+9HRLVr7NpDzkyOZ6VWNQoucYaaQ
pvUXjNPSLRUEfv93F900GSr8f1N0e/ouiu+2/f7+t4rb+ag/K2628gfsSEu2VEUXJbeLoaMj/6Ep
hmaZqq1YwKdsGPl/Vtw08w/MGmFw6yrZTFFW+1fFTdP/QFoZIRGqcTDv0Wz/n1TcVLQB/r3iptuq
swoC6Ig0IA3g/K6sbs2NJkWjUYClskDRrdGKsi6QIOwOnfwiwqZSUyvgsPIq51GXOK38FUaJj6V8
RfqI8Emsi2hKtMTiEmFhkJK6Uw/4d63yiKikXQ3f5DBkciLWz01baw5q5sD0N+GQ8oI/F+StNWgR
dXWx6EVyoO+xYpNq7Va46ikinSeaI7ouy1Y0RXR8dhRTtAqLZ3RQkarEWCsapUONbCedBtdj3U5f
jJWOXOfw+QwoKt1yGglGpxz/LUW2sgFpKxSiJhXwjmUWJximoBbbevZihyIYpp5+GoWfygS8dJ6q
50ZBDbhLrR8winX5PZ/N6GZWk6MRTZKf6kuwj5g3uDmyK35VZbedPNyNepQirjui1qcElFikxouR
OMx6ODbRQDzX44kuq2G8N3Ri1HCKT11n+c7YB55cRG9Vo+HHA4CMeq8C+WO5tsKMIpTW309Zu4uJ
W10yEzVUSHV8TqMh8nMkLnu0STbyWPlqrr/KZvbUjqtuYoD3UYy4Yl7A71Hy/H5usSxrMVl2daky
fNt5tENAxckCbXVR7LeC2lBVNdPWCBLwrLKDVBhCfEpuS3t5LmFwti2EJMJ5f2zwi4YXtu0wzEUG
FVnLBzQI3jNmZUUMOVCHtUVsrKB+NygU3PrRW4UX8EYmR29Lyqa38LcKjcfcgoYjr36OdnybBr3u
W0omMeHFcQ6xdk+1yZsnkX2ttxWkHF35JRWSCfBTdY51Vt1paVPfq+nRAOlBdQkPtxlgaihbuk9t
tUExVNW9QlHgDUvLgwWv149aOG2zLe3izDmFHcnYqSFU67XpXY3hyKVlrMD4tcHYBubXuJ7FnK/T
ZHorgrrbV2i+g6tcsDVFgUZhJiw6yvIIdin3ZnW6kwuqncRSSCLHowZdUv8Rdtg6DRqExszisQmS
6lBAF9rNebNr+yBzO9U8UkncNXnmrNi1ByBqAHyR1fTH2ubNF87bvNX8KergfKZ2SjFJI+I1mVYN
sW8042ExR8jR5nQVUw/wgntHTQ+GDevXHgbXbIxHNR6+UMkmW7+U912HHZaywAPoeT8yrIHYU+F0
a4unpJhBBlXtapRgKTW1D0Uz9t6MmlE5pQ3STYaXYEpucjUKE0vIpM8gR0HNSSvkgHEPeWpkrdiS
4z7Jy77W9Z+x2teAFHNjj3r/FcEHaF5dBoMcD/PG1sovng5kZ/sRQG8MpHgOS7Taawg2mA2p2uxs
eIo9qrxvJNpCqgk7MTdTcrQH00I/KTLa3d08+kpHUagsJ9I9S+8WKlksJkjbVgp38UJSiDKKhPfe
zpQzx+cBui/hOqOZ8NaOQPMbXVO38/rF6qLU3V4LO1CjIRxF/SlXzI/Uwu4cLKgBj7DOP0xk4cmD
gB52Athgmj8SEVjfvWF1eyRdFm5HUHi6qqMQmLavGY/Z3tKG1g3HhRGK6YlUyKfAicZtm1N0cq4V
HRLbDKp+WK2mjQKBohLfcweHOUmdkp3TjAh9jMrPej6EefOWhr3hKmQf9gwgOxSzTC9i8lFHBRrv
/BP0D3fLMEq7yKJyH8jXsoLxgIZO1l0v6z8zgzEV9Z8+nu6mIe5uAFzMeCM04aFF/WlywpfWMlbd
injaL0pxQLANpenZBL07Q7JSJQgGCPPuhsTaLJAnDCd1vHGQf6gpa7kcfobA77HoBQsbM0cqXDvP
Bi+IHuYwkPCKY+QcZBNRUyv2umwbttg56pE2M3pAT9HNFxTK6QcxtfspxNx0son5gMgiDADhWiqg
clvokm6XsYZSBYZgDtZUbz0GJ3g6Q4F7tjHO5nYY7W99YngZTPhAs0M/rw49lf4PaIcHnKZgvDX5
m6H/kvK6cxXJgNmaxYegjEO3rH7ZZaEe02BAlkvp9+GYPU05PIBJapodOpEA5bPIvDPQt0qKFhkQ
KTgsCuNm/7NCpGEfLNoLuavBm1JFIgAc4QkVjrrlqR58aANhhVlfmM3YIz4kcHkaCXq5rWABORro
MavUFg/FjNhbruQDGImvpSLeTLXOOOEznpvqxzBAiGTistGVvkWwUgNmk5K2cJLiCyfNz2mGMcp8
qJem25w5g6fJzpEcVUv0fytbML7mIs0Olhq8N6U8Huyo5y0TIZaeRzvDwLhA7wrLzbQFIjygHXDZ
0X40dBid4ZLfSRQhN7IBnFBWg21ule0hmk3Khl2D5OypVeiSZFQDr4mS+5nJn9u+NPkAEZ8YBBu0
Dh9HbQa/M6EDYdSQWA1nT1INOChEq0VrYCyMMsyP6KnOeRct6hjsED9v3bRg0BjTX0Y4kA8dtYx5
4gykSO7VQ/tKMmvvDPN11ROV25SSzSV7RYIJW4UaTJFurfFL8atwIAk7RtNsi6i2EUqo78N2vp3T
5anBdsvHR3W+GiDZEDbULuUe/SFU4m0iLcaJ7OmJcfomNrG0MbT6pcEceTfL5o2U+GQdp53Uyrdx
glRnN9RQakr6RFsgfmbq5gN6jnvHYMJblKq/hi/HEg14M8xRaZNvrMJ4pOe8yXY24/lcTbsmjY5o
PgznBVLSx7RFU8NSHyrDBg2Vki9Zce76YCAYHpWtl9RQ+euxBKaO0nu5LrRI/aCsnHjoVV1PfUFS
NWVQX9LsPqJ67dqR80ESI99WIPGn0NB2ZJYnxjq9RtgxN57kAfvKKJjfsT+GEILMrYQ0H3lQOVe3
oV18Mjfsjz1O98chlUgsd3n+IKdQGJjEu2FiwjKqjD3zlw05x9oPnJ8BEzmEvdGRjh0ldqkJw40B
joMkyxdjfotEWX0bdoNxRtObkq65aElR/UNy38NVbqbsYJeuPic8pjPYsxhdKKO9L6jqB7mUHWDT
ycawIBnE+J2MWAGdi0gFTCfSRg/aCq8fqXciCQAIahOQz/RGjag61R5MpOg8aS2SiIqbHAXhoeB/
tivKJO9KtEoket7ONMbbWEYUQSPbKOpapFxh9Sn4ezbxtVBYsTR12CG5fwzNyPBHDDmEEvGsq6vO
VQdbKMmQbKurc6EVndnaVyHxFiChD1r8OEcvYUP6V+4HMGVrhtZEfo/nBLV9J4/9DP9zElATEhdB
egT04RYmIPhijmI3XwvPuYO5h9RVT+ea+Ewk7feTdE3OwzjkvToy7qFot1Y8QuoY2InC6VQS/BAM
CSHc3IwONZzr2qrhKdYwr7LAgaAcD7Unxy0oqFVZVVTVRJEtDz70NgBXR7DM7D2EEfyCW9RD3sHc
wND2RVPN1ofLOEQkGMc2g9WNR8UmtfRunyj9dgGQ4HeN+SbkYFryNpDQwDkJWkgpy+bWsvMPXMha
MqdAANbCrEUc1eU8UmHxUQ+PeWJ/j1hVontX3hSJIu1KFefWWnuemI2ndfoU15JKNuX/c3cmy20r
bZq+IlRgBnLZJDiJpCRrljYIWbYxz0MCuPp6Ej5/2XGietHbjnAgSMkSJRFIfPmO1ogm1wIYTd1P
kQDPLk4cUpzDO49usQkSqep7uZyMKH9ZBNaQPiJXsRBvzIExyqX0Qn9lss8qfZ+b409a9LQdxHcY
4Vie9fhXP+VnQ6X01PpT7ZvWKeop3YaEuOttai5jF/N87tftdqjmkWkUv0gpqmbDaUTtS7QrdWYw
va69oJyyb1rjNAenGHeOrzcY2kGew7xSHaNjvaWvez4V4qGdiZao1UFGX7nnz6clXIq92ZQvlmWA
/OuLIQ5xFh3puMAgFsXt1m+c7mCxcbNlbEFR1u9MFGLjFCw2JCX1vU3rdo3nk4YdXG5T+dyw2O5d
K4hrCpKSpHkcZZwfKmWS0GhjmhffOM3kCSy5dtMl/SfTwwtJ1QmXVXd2xLQVQ0r4d7bXZTzfmC7x
TMhPmoCESvtmAMpJGlDfzhmmHUly6aYucvNGyyrv5FWvCGEmUiESfKeKM7Zl8c1sCA8VSgmyOlwA
0bhQ7Co7IKycN2FUGXtv/PBS2B7C8S0aoGiQiYb8kk89S4erCZYV4nMh01QSUVpq7AijI5A7A99M
HXcrIsRfRXJgZ3VNCJu7mQnazIct0UMWWqDoqZojl+DgPj4PxYKHDvRfK1MSjdy0oK/Ue4k8y9jG
3sKCp9QRTkNoBVhuU24Rzqno3poeowExJtXpOFE78dIkBvOCok7W03yOCaxh4UGy6L57ifkRZ3WF
ZaO+pKZxdi1r2Fntcs4jh0HIwXlbLy1GlsW5aXVGas8Bo1M8VJaPp9j+KEoc82ZVjEHj/yqGQbtZ
D9TgMIGFjvVNFrQvxWrvakfVP4e8Hoj060i11px/PtS4OsUk8Vjv1kPoehjacjBLXcd4zpC+W+CR
/+hUgNoMsimaT4eCOGjXxN1OGnZtfXH6oFC4+WrAypfYJ9POrY4SSMIl1pfQyoYUeq0Z9/1rwmKE
wEq3b5KmcH4/yqSLhKJhteY+VG4yp2t3EQ0zVEuS3GtNkB59JAd66OwdQgy2lXZzL0riunS38Y5L
46qKA6Gy6P4+rB/LU7i/SMPaT7M0X1kVeA3T9KFEY0mmU5WhP/xGnw/m+jKcv2xwle2sMNK0Qp65
qVxx2xBAdljjmyrhhUHfQAUSHNrf2K3vk5ZTvUlFP842qLCsYpUZo/+sAeOt9xrXEpcLGUgbmqc4
mWncZivW/M76WvnuUN0ljZhpN6WL7GY9INFFpTyYgYXQk2WjYoxVRffrQVu+NRYeu/W29ufDJk10
DnKJmRzZG10dlqF+KntboOdQ4U2J/Rl2GZV+oSnPi8dJRQZ1s1s4R49RUZ2WJZPn0iWqbD+UBNTU
U96wVccqX46nCI9uaIo9a4DO3QVznkVi8/16KDT9O4V0j07v0YcujGfqJgZunOEuaQWJ32lyrloC
E0azrw9tZ6K0JFCdOpuDpzXLNebM29oGBQJWZtgXPaVfIU9f6FmK3qfyAZFTSU6smr6ICPaM5NMe
BxIhc6c7h0v4LS5b77GuGQ10rPwxhr0ONu8+FAnrapz/6FuNavIRVphmDcxjS0XPNHm5bpZV254p
4omo4bPjReEms9kYTGYVnVvzYyEA3c/E8F52KZZc/tWp9drVqbmxzVDfIPerzqSo88eii1OmHSpr
X59Oju387If8KdYLcXQGfd5PlneIJduzMEa/vCTJibbAz7AojK+ygcd05etsFtZDm7sR9EFpB2Zk
xjfSV9H20XRLwc4PXfi0lS5sLave9sAK0/Esqb1xevo6Rr2vqOGdscX7UlyS+rshc+tMuQstww/s
QEza4Aq5bxMSt2NWREqd61OKxjuIaoMcjWgYYVeZJ2a3BNpHI3Rgdxu0TakCSdr2IsMpvER2+uBI
alLi7MO0sdjrvbtLJ+vJFe6n/5pHhrjlrhgRDuQYT7GjkY4gzNOEjJPMq3ImWH7p9gutzQdv7sQl
rshsSbve2LaFFYio8A7EotzUtWMEY53NB8/61cblcnKdVB4WxhE2ID6BDl34VC10CUQ6A0bq2dO1
6bp5Z/XuSEeH/J5rSXfnlN1rjKp7u+rnVnHXIFR9m8/NdL0Ja4qInJOsQKLc7UOL6qVQGPRrq+U/
G10yXdoBl51GJIT6ELPQfHPf5GIA1+Iwz8N4k0qr2eQmWXyr93K1Yq6mTJLQA4FkDWtiB3+xUDtt
cALmhl7tUzt6ztTK3Y5CHiMrJtpfiXBWr6XZ3rOrR1mpnpkr6Fqb7nM/NdF+lRuth1W76LvNnhap
fJuoO04TU4VSzaf185bSCHSr5qGMmRVozKOvyOwYrleF7R93sTl1wRxy+uo6+u3BjZFKOyAIN+vQ
A6nzz6PcSHMkv8bLutOp2NZ4RWygizUwunOiuIbxw2hIZKuT4kQVPbINtxaELXXEF44AhgJYJTRM
4Ja5TI81NfKbccrJvO4FYoGJHWUzHLhgyo1LqVjkavcTqY9b8lyNYAEv2NiTi81/Ms6z7Z99PzWA
/5RWhTzmvHqIo/QmNuR4w3cn7SPMntyFqI7FAz1OTJK9rNAgUrJq7tKG1xobm8ScxrmPzCjcjaFL
rssswytnK8zrXLFEVmYQ7zSqZFp/ie/8fldT23aoYB7xh+J6UXGFbSgDUaulJrofLO8+Je4HFVcU
5I1pnrzUe8iIAQLUyg6839mEqD/W212+JETM1eNzlhZH9mzRbvYJuoDW0DYtb8Gm1TDXJHNJk1Fn
zPs2JX7G+jnMZcnmCG+MjOJP9vF3QzQdMpGB9HRhv2/JqzABF1kex/3UcItGFxdueJcywzoiJ0gJ
x0/HneWEEywieZKCbGOw0hnRfsIf21uaIvC6DO+zpXg3h0wT/5KRSBwMi/e9zMSpF/mlaGYJpcGv
L5ZXR3o3KYEy5pTdNYJEwZZ45aDu4gYHT1AD8pIiojPc0E0E66vWsGU5U8yYHbxheZwMBKAMr+ku
TUCvO3J68saqL2ZWAG1qqXEHsRkUJkEkiNFheAF7DZul3DXlHjqDshfRXF2w0hwecKI5LJaiQQ0O
jG61xUcihXM0i3De6DmMZL/cGh1creVbZFlpjwD9jzus8OgOjLexA/ZVY2wpPymaLDapiU2oWJK3
iKnooav5tbuGDDdKRACcGQeTPHpkI5CSwAFHCSoeP3ZLrW3tkDseCg9SZYsn14yuHjMxsov4Oqk3
upnt5kI4yVQR92G75pfX+AvZpS+lIBguL7xnqJ8Xx+6MXTzY9sHr86v0gEKESxkacPNtE5GEP0it
4JZh0IYbeqcuNswjVPuVBlLQMtrlt4OOZn96HdLEO2nG/KQaNgx3FgGlTmCPY4u8yQmmeUAiYVG+
AJlW7wcj3sZaGh5zx30wsfhvklGEO52Ao8VwrxjIN12nQ5sUdXtTdHJTFnmISgDZgYbvy2xVo4i3
10M5BrNrl8GsEUUnpbPTqIuAoCXLNILqKYQloGB/aqL/YZkxRpaKuDatojrFfI/i+3iIwtNMQwSo
YQQtnxkbgBMALKKXfAqNtrz2xSgscig6ucOSmWwYpBv+WDqLSnjja+2H09q/pq8SlnCTR+VVwyh9
KaL4tUy/2KnGgHd9tkMUPywErOlkNgQlxowE+f8iQK1sbT8VXf3U2Zwg3vLYkB/Ofonmh8guz0NC
sh7JT5N0w+3ivqWGJE0B+rrvaIlMMzqzhtzFrE7uW13N+1ECCdgxyZGRbhnE/0QpsagU7aVBa75V
5EcEaWY92735PbFKMkQkEpd4qV7KAqgcLTShBUZ8boeWrpOJqI0MNLGcjScI7Kad97R30uoy2E9h
IuiJ9MZLUWVPmU36okgXVVfL8FMIfx+nc8xCUX5GBox87SDHj/GYWzAnW6MhsNE4Sqaerrfk3i1x
fCfcsGzooaQ+LiWlZ76nPeh62D/GtvlazeK9zGoCBo1YHHqW9C52bzFi/YpSpA2zjKwNTj21QUvh
jCioLWImKBp8EPX5BV1cObNHN8ek+cEp7MxMOw0S3Fhgutq5VpXQK+K0G2mIiDAzla+UaN87rTs4
IV5Go6NERYmlvQkjHTGvycYbD8wfX1zsQdzqvI3lhCFLN9lcx9rWM++s4jzSxLZp0mdUFfrGbevq
UOmQFV1kvHh5n2Cq8U+LX1+iEoFGMikAL0N7V7WXTCz9gRRwZpq7DnFjm7ckeVoxTb7tdWF3xx8i
e2xq65fZLkeYNX5+T75Lr/fIDBTDqaDoOH7CnsZqeHadEgaocfkzCL7FGNfNNdTkptPyDyxsDCsJ
4VIDS0ljmXcp4OAprbRz42BRs5eRyCAScvK8v5vimDiokUx31BMeyUA1ypFNbROiyFXftrG77b0S
y1RpwQw21X7MxVePC3wbL7V7jdLlNKoLqgMjCjVS9wTdMfRx7wen5hLhPtFheYOxYXFxlCSim9iD
zkPHHkj3KOnwA2rNhh3bcs5CSl5z7wN086tBobm38URO8uRRZfmUVB50ENZJSw2JkfWVzP05myv9
xFoTLFNxcnVlHPKinf/DOxDyjLGhxHmlpQoyovalkLQ16vpdbqafMGzEEfcUaoLeO4GtpY9tRd6d
42UP48wppk8QdiWXNKbImeDNusQuWRJx53bTk+1VN0XRUvvcTFOAwvvBi0kJKbq+5eqKWVQ9v9pj
WaWSebvAGxFv6+3xh+CEnZWOjXG9mQoSXIy3Jnc4NU16PJvRILKSPMi8/LS/Uie3qOkb37WhJcDK
qewTPiHKoChNQZJAQEzZ0c49+YRk+90v1hhv2+ievy2n8dxHsAsTa8bBGEFe42Wg/U18r4CovAUq
GE8uaI9/C5dLS7WCDqvRrnL/0I+kwIar2O5/Dp4Sfa6yyD+fWD/256m2GNQpsx2Ltk1JNPEqWKU0
L0J6vGpZVxkrKEKzhcKhmmc1lXBn+0dQ+Nf/b0NKrYoif67XL1//z18Pf3879T0rBSa4JpeHoUxI
PnkdlL8tsHj/Ec+uX/vnabL+EKt2cf3gX9/6z/P10e/Xm2WNyl5l2kxhKrfrF64yy1X0KJ0UmeX6
0oZLgTc9U5iHI/NZXxBqe5Fe7u2o/wIUm4ktrUlirPzqWDJd7+rU/UKTfhzH16RB1lpY9MnMcXXr
eVhymvI9pQbkI85ZpmOPJh1zINiMhizgIWBAIVVS878flqocrVFlaUjkPlal5CrWXQ/pag9aH/7W
7a4P47WpbX3YqXq2wgHvpa6tUiok3vK/Pr9+P2+VW66fytWrrY/Wg7u2w/15LlR5HPJoJmfuwX8+
/ufH+v29/jz/3/7P//YxWxXeed1hVYw6SkAqVSmep+rx1qerYHmVLq9P/4iY/zxdP7Z+g/XRn//8
r6/919P1/xWq8C9V1X+tIkf+JQb/o6X+SyG+ftCqVVjMn89XCt1PVgX5+sH1+frIbdj9DP5JqmrD
du0zHNTDcG05XB+un1oPThIAkWmnP1/+r5dYn1o6esj/r8VjFM+j5/q/Bzb8nzb7LLvP7m/p2O+v
+Y9yTPyXazu255kCzRBWGqRo/2Q1CPu/XAO0gpJ3z3F8Ahv+Vo4x2hnILKhgcYSlvuqfrAbLogGG
OmSB3xjxGKPk/5NyzDD5ff6ueTEQphk6rTGeYRAm4bj8FH/XvDRJY9q1OXCXyDGXkSpP4ljRnePE
eYEOTU7wZtFOuvYXZddAbq5luCdXtO/e1KBgwgJ0jNz50XeL904wULmLT7Z6RXWjoUXkndGuyqh8
IrxoIqc1cW/oKQz86MrWm9uJCbCchsLe0LbwGs3pdBBauovtLqijzCfkCOkHsQlXkJZ02msFm83c
mJ29aSLmSkJrW2fGd7iEMNW7i14yUMZgD5veSx2ocaJosQL/yhARP9LGspVof0yKVu6oVjzmXR8G
5ZDDiogZaGjSnUNhmhvelomuZZcyljm+t2HlydmjM6r4OLV1jBt9cc8+C2YwNJIBarFvC79a7tME
hICiYuzy32JX9hfNV+nbHsKoqsrEscoV+pOekipN7heSf9kpop4y0+nOqe6EwX2/T4nRE3phbE2b
1m67CCfoh+pn6Xg/Q/jDQ9NWbwL0jomkLM8EWs/g9tu4QvWrw/Ftbg1GqlNFxLkI6fJuuyvTFdFw
qXXw0vlFFuZjoUHIlEX8KhbkWlOf2fu50Ere1r7dL/JXmE93fRve52lGzaWe6QcbGwBbspowP6xO
2ZDYZ1r6Nk6jiztUOpRHd8TjDWa9GW3jNaxAMPpSp/mXwPMwSvaty8QUOuO+aLRqb4tRPyDlvjqG
zxREOLnwb0ZQDpAKNvMEmRNS107Rwch8aCgm1cCf43kbOeKpdkqHnQcKi0RSoOjW6XGR5Uelk7fR
tazu9QdRIFTs4kW+DUmgYEtBJTdeueQ0C6ILIsIg08zeum68qoU/Gu0omjp67lLk8QtIaPkFJL4d
4umBOM7SnynXpBpkQwbFR+xXDIausZUFM3+h0xE6RIS518axd/03vXWGfd4SFQEo/UNrkmfR7Wi2
f2pzn46JvOD3MrxPe0rfbZ+gP0wZoApO9emNhLdHMiuD0EdQkGiad2QcuBbVDKOxhOEZCVBGwBk7
FQIrvZ4N/dTY73qd/GT3Swp7lSBAU3ngmkoC2RZ5XsPo9KCVs5by40afI9K6Uxbea2lEmFgxv0GA
gVKgSjB7lEsOXvIuEg9eMR4t7aezxPpDNzlfY5Lbh6yMjmhYftCjLQM606kVEea3TvqPeYzk7KVK
/XqPTc1jnERoqecSaah734LvoHw0OgGf58FfNVl6Hm3Zb620IuY4/sqMbtgQdMP6UVMWZ1ofduqk
gGMkxFeC8RKkwzPYBbVOyJuK2EWSx+fKEc3GiOFoSF7igYwHly3axAUdm/lLrdtEjnlb0jbOESZK
UaPf1Heykld+p0pmVyPxH1KuuN73L05i3oatl25MZ4RgQ2awmUaUMLlsDyYVMJqvncbc+2ZrYgeG
QBoFrpnJJs1k6oyNuTBfA7x/mey0adYo7hs64REdJk+RFo9BZMprJMhhLvC0BTjLJjJbM8jAUv7S
LKW0y5t3MHtmcwTdWpsCIdgfbErjW7slwfi9cYkWZBp3b2wKSyxq/47JRBOc0Tu/wiEjeDGfyDR/
8GvSUTLidh5t88YzvR95Salgkab2LilyLp2e4q3IjsFUGlpM9PFUhPmNCau0A/t9W0UJ3AM4zfGg
KpjGoUHAe5fl/DBNGCu4KNHDI9FLqZG/pr5W8tu0XWBxglrjdI1MhKhzLZIts2Z49GL8AcUCDu+O
NOKZbGc3RTJ9SMwYge6g1dK873ZybZ32R+ZISgjYmy4e1pCqy4t9G9OgyLs2iSXfF0N6Z2VNvofY
AamNyAVHZqUd/YxY1E4Xp5Qen5hLhVaLiN3OpCUX9l1bcKvwmDESb/If1eRlKOxQDkX+vUlJMdEi
uh6IDHVYk2OCxzCx01zhnwcZPZg9RQvotRDChuZWdyAHtOus0wZoIZ+l1SDZQmO4wNF1D4PR5YfJ
4cyghbYIu2vs0zi76HHNJrhNIGNS7dDP8w7lts0JDRxgxAAMuSRYsW+Kl9ApdW5mE8KOLtlZIfLQ
aWSPpi2pSSg7rxC3OUJeU/ucDDQgU4kO0tV9fSf68m6c6vck8XzV3no7NVWzm7rpTRty/TQNb1pf
dggHQEWrUgOPoG4H7YZPMj771SS7a6PIPrMYsCjTfUzkgAThIOEHFhCj66Zqp+yQzq3YjS1YXW45
Lz4FEw3Gx10ztsTcOyg3DIf9fRpW9T6Z2VFmw23umhZ4BaC0dDUsn1GG+Ec+p1VLTyp9HDTeBYOF
is4kMt+Sx5JuzaPp8/fpS/xG7nj05wG8eGruynHJd464iQjBCezSu7rkE0eDm9DCZB3bkkNWJxSM
S7q9DfEyujFRGP4egdImcQUZIyBrfj1eEMfwow4R7yw15ghIwXdill0v5K5KegSvSjQ6d6BxJ5sX
6i5BrkIB2rPwH+tF87ZjVhibEM1MNj9mpXnn9vyMGgsJYTUJEZYjCeta317RwFKVF87f5sL9iJoQ
OQRAxJIY4uxEktwDjM8t4VZhy4VckcVvEAZ1DVP3ksxFf+mUzBAzYl2GSSDJ46cIvkixp4UeAd+1
/UtYNWf+TMJV3D3HTUuJB9FVOT6VSQocJImAG9JiolJHeg/OXRlx8TmTdUVxeDSSwT35TE1+xR80
GcRRX8Kfon8tUge7pAMgqsuMQHlrG8LmnYxMhjvNm++du2HmxMuM5sPVs4YwJ27QUqMViMUsSNsa
+WpBbs+QJQcCSwIZDi1ri/29VQByrg9vIyrb7ZzXBypRsXS+eXr/MVd2cdEpI62Y3s45zh20T3Z0
djLxYaRNvW9MCuW5NT4R3iS2KNXzAJC2Ofm60iryB/RCMiq8qAsDqyA+TLP0Q2zXV8+YUv7nU5Mh
ideLn2ZD2nsK0l7R/B3K/BPPXhV0NXfSMot01iMWqy7p0qOnLyd6Eb+ZJvITHFugjPb8CkLbwFMg
wS0XHIZ4+TUylqaJQYee7qg3T2mrcXoMRrilxzMLzNiItqKZTot0UAX2sY9EKDz5StcBHcHMJFi7
mAKHzeifJot3PcPXGZDrQaa04icpC7zgxkME6xgFIskMlWsojoMQYltY9bgxrPgzz2KJIKjd54t/
y31p2nmVNQcR2l7OSE5QqqdfyUx2l+FpnEaxhXgjI9yjMjT1qAFIQRgj880Bd9uVrkOLE2Hn68yV
aUlAnAd/aqjmYApvOo3o67qCMyK1iqiQS2156Um63AJnvTFoC2aygD8lx4nykxTPOWq0zA5IftPC
+E7IkVKBHtI4b/SHJa+PfdjS3GFRtrYYJGd3S9DwJrRdfxoMmG/E2+SN1fU+LcN8p1uExRvSC7Sx
8Ug5E+Mx77FyUdoduLyZGLVcsYPDz0+ujWRgecuZXVAhp5AMUztevcX7MIrm+xBGTdCW0fcEZMtU
EBcpcSWEFeoLLKTneYjEdmbLsS3M8RdYLyHYCi7zFHA2KwjNBktjbLMZNxk1Q3t6Hytp3cpfpOB8
zrG7byrrWihYLsl9cMPBemv88jhkvR3YKXlMeYKlbqL0l6QiFCICqT/NNmm972TtnUwSJNgMDQjK
FTqoYMK8ADC0QA4dEMRsRKo71ehDnd4ud+3kW+w6GrFtdbw7RAA9dCscCS6JJx1dvoIqhQItKcT7
TEAxS4YVdTeMMuBNLA9YL91G35Yn74cPBgoZC1NJtg3tWkHmSyLZ6Lqsih9LLIhvH2ui3X0IUQWt
zvKE2WfTKsg1AXtlVvpQSqWJSq6qsgckSER9K7i2VcBtD4ILOYUeX4G6vYJ3Y80hedltdiNswZ7T
OkSLvNEVKOwlM5484GdjcK+DAo6lDL/QL1T7mXvOoMBlcifcLcFpee9rgYHODc09Phhv7yNi284K
oi7Aqm0wa0eB162CsTPw7EwB2y0Id6yg7ijtX32lk6cZ7kNRTF6q1VeL+jyEskDljgLNO9DzlBvj
N9RXV00B65OC2CNfvusKdIcMOrag8LmVP44NS6lrXP0Y38soqN5KKzqKMv0O3aqeeP3BDrtL6dZs
Y1rqoaTpnkaq4cMkPGmZnhz8xkIKVteQ1LI6kMuq0273vLALg204u+bdqKiFCI7BUmRDpGgHCq2D
CB7CouWqZ5Qtu5Eqtayod5UiLXD0Bi0sRgabkUoDT6lDNxLxGIRKK9KDzY6xG7w43ps6yeS7ns18
D0sC+Qxd0pDxy1DL/dyI6UBhENtmURb4nSLSywyZOa7wLbfTX77v3caYw1NFz1SKqKHl/j2xzVd8
r/2jUFyOInXSGkOY8gBFz54ifTIEc3tit6GY2Js0D7aih8SChMDDPIZ2ZCY+ov40MjMmZTATe7dj
ylJEU6oopxzuScBBCUVGVbBSmlD0FDzVHEM+608p7FWnaKxGEVoxzJauKK5CkV3Cb17mGVnyPPc1
CRfOd61znmtFkXXmm1CUWazIMzVGQaU5ilSTil6j7nneNzBuI8xbtlJwioxDoLiHQJTbsXrvOyob
qkRH1y8/JJW6Z0Q1QUIe5iGNzUd/Qqah2/WTXRxG3Ux2iYvfpdXv9Y74tVERhUMWTIo4FIpCrNIv
tGivKXLMCzjPdcG6tOF+ORm/BAxkNMBEwkjaipqEDE+IaJY7BD8maojhIhSRqcFouoraJPcS55Wi
Oxd4TyCI8BR192X2Ifs5v5gSgnyR6a2nyx9D+cuUOFArSsY3+jBsQ0WuOopmneBbJ0W84qgboby9
felOxq6IFKcHNu3K8JuimGJUYDeZCYfe4HnQBv+qJ+Sc26o/TDO5Qn3/IQ/b8EhKAdlX7Cr9hrg8
OUMXz4MbVHl/6W1nYU0FoyIDEYGb/mRKMhd9a3ktPMQzkNCFoqMreOms6M1jz8TjKsoa0wv3UUVj
t/DZoZpLopB9ExrAq+Fo9qH3Z4P1VH+pR/HcWlxpbv/iKqLcgjGXijp38VQrKl0qUn1Q9LoLqgU7
dS3g3ZVvRSa4hvRx4Nos0seJ4BCgeGCZbQpznytBp6Lye0Xq94reh1YyH0oYf3LeugdjFQGgBlic
g+wQB3iW9eaSBHbtRf+YLPHTooQEJoqCTKW898p02aGqx3OmHq6HtPiRDX51gshLj40GMafUg+vB
oGzY5Zo7rM9WUU5jlBjA7fDexHA8F55+ClWFopmj6gwH/e53WFMxnLrCxvuxpk3MPgbt9aFUzA/Y
2yE2ElaybPitcIcVFfs8mrA5ut34LZa4ghr5i/C6DH8qwXIozu47z3wZupYERH8ssXYwOoyYv3pW
5C+p3aOEH77LvD6hfqI1vXPKc8cj3EZ01hS5xD6ShP6mGBCFEvvA3zNqv1xvOrnaAmDhDKxohoMN
fSl3WBbZNZvZnbpcN7HIKOd41L0Ym6Qu763Qu2pw6mo/O5DGTuZXPwACGQlbOgr/un5+CLWKMqxu
N+p5/6A5zRdLEf40y73afnGTyfwDxcEtRg4ZVJq+bbPo1vTOGJ2eEZFlhyVBRFgReVvUnNqIVHYx
uYJITD4SEhz4JUadM8TvNrNvPuQE+Aak+r9ze4C57G+aNO02BRrdg+84tCWWTHRaZh/a2hCBR+ta
1rvvojbfalE8YAqh4aUev4YJKZKsSJAtiDhxjeGQNhH+hDE3OelZVpY6LDZugJwwIdRBtFdjHmkI
rDwDfDbc4IytN3XT3XrEOxxx0z4uNPWl9bfR0bJD1feon73xrbBIn7QoAZZFkd1ImuZJOaThxNq3
5FJmnsqn95slJL0gOwMn3GKpu8xoNPaOEo1JAgiICSAVZdWYrWqy9bAm5a26svUpmns6S60Jw5iK
bJQTCndcUF+r5ttdoruOU+mwPgvJDO0K/3uial6bDtMoHgD69tQVsmZKEZJsssigic8HFzows276
mzUsqhT0IuXSJ+mgebNUUYRcBEE+a5zUmC9z0Nl0Fq0/uTYtEg8he7/FM1AzqN+mH2cEwJ6MKfWO
rEOEnayyl29tysi/6m/Xw1/lDOtzgzdKT/FQ/LmIfydg/b6ezaMNnA5VE517K8WliOZRSdp/ezXG
CWlxG7bXqDPTZbsGqbHbbE69/7oiO5YHomWO7RFS/J8lwlh92ut3V69tZahE58gvhnPDi+RaWRzW
39hZCyPWv8P6vIxFu/fM+cGxhu+C1JQhBj6RHe+uM7QH9CD4Zleh17TYjFPsx2hUJn2PzVhEi7ug
hTHJeqJBERuuP+m6iqxPq5asQ1/tm1r1Rq0/emvlbw13K24xGDgEvuTBHVVnKTaQMqx2vpI5xYNk
bDSHbyTP2PtpZVenlSZeFfSaEOW+KcUDTAVBg7N9jOtqPDCDsSYUQtTEpi7AUk6BmHnSDpbbtZJi
Pf2sJyFG0nZgRzbhyBQq0EVX2W5967lBscwoydZstfV1lqhlL5MvtM0pfbanqoAdzdpWWkfUqGa7
+hZwca6PasJY198sNvsbUXa3PUYM3sIayL8RTKMZSVGhYgj/hPytZ5yeaL8WfSp2vwMk0ToSmava
aFSG05+D6c4smDUlIbPiyYdaFQ2nKqpH8MUYJTHkrHasKqGJquxKF8OuxaCHciWrTrVqjp5q52cR
DeZNkTu3PkjBXlf60/VgeS36AdX7jURsvLHqBgm+Z+EqTwUS7CrsIvBuVhsE5knHqM7mqkKfER6y
CXU2Pidiw3p2Pf8KeFufxlSdHHtstlqL/fB3rcnalrIeFnVqfA3uwF12tcxE9WSREfWsl+Qmru8D
vqh/mpNVoYxval/a6LAVdJPvjRTzha3ecunsvts46KEIgFmeJ9PxAicp7mbNt666OjQkSQ+aOe+7
Ln7RHbZ0kz//8zkSpA5O6kInT5VzyUOTLAFN35HeBTgJInFxfZCuPHEP638o5dSdTbffrJ8ziPHp
3PCXtCmxsBrtYLdUP+kZ9jJTRqONuaQdDxYXmkqkLW5H2zqinOmOHWioMbb0rGuhE18x46gyrUFg
dVS/FVFsoFePYAsguC1Dkql+aL2F48LoTtAng8Y1ntiWaiNPNXv5LuaB26M1XHrPPo9deczooRpE
DnxRGuU1nH9VaPMuyHjBkADcNks8Z6eEhlI/oqsz7dk9SznbM0HupnFlyTSvY0vsoelDKNBtc4mz
hgCuRsvo4c73PVusjedr7w3C6G5IQTlRDPhhSaPy0OKkqifnmy7oIDWm4qOeQXscPX8bmkXunJqT
wZD+V9IW9wWOfHrMRhW1woytXxK/prPWTS6k0tNTKshUMefaCYhOTZX5OYLXnFs6IU2UWH8O3rSq
URel7L2QjuvuY198A7il9Zf+dBLqiPKp0Ooxg0Tjdki41fl9FTizad74nWberI9s2hNRwrhHXc//
m7vz2HFd3bbzu7htXjCHhjuMyrFUqqoOUZEUcxKDnt4fdc7F9jVgA+4a+0BHq9YqBYY/zDnGN3JS
WszsXw+GSZETD+nDuRu/44ShOdZy72aVLaDcSMber0iYO3lWzw/PZ//8RYzzeTWGxOWldEyd51+I
scrqr9JyNPX/+QLPV3n+Y1W6vbbU1/1aFPRVr0IQkMukhSc/P7UMSVhMBOxmgoY+AE7Q/NN/Hpqh
NP71x6LB/1BqOdaSXmGJNhqroutE23zMMwl1cmhVokkWspz6Qy4CbZrcjBXh1HJxDrWIba/pviiu
qLyARHjaEFhDGK/RLRujVSkeUwHnheExUoSVyMS5rBhVh4lhMwffT1Eei46BPW4tTbABk2F025zF
pBQOS1VmXOswefkao4CtaNK3Fovc3u311mW/VFcc+NdvSllze815XGX7ckvZ46KMvw6pCdkfbhDH
cUG59Q4qKv7JKrgkpKAg4B0qWm+Q8dpcf9YwV0qafUjDNpkG6hhU0nq9wVQrZ9+jWNc4d41V1rTf
lkHPG8W2hT0hsd7UicL4TUOM2KnThSmb3FqLIMNpoNJVNmfDpPFlQrq3G8LOu9zI7VJFmXLDxkGA
NMUMkFF3E4JCfs3IIA8VmcqjcmeSVVaRFmsIYiuOgka5rUgORIlg8YvnDlv80iNBznuTcW2vTLD1
TTHfl7JAElUeXsJuvtlLT1Qzj3GwWkrFSHWoZrHwINo0QfHbGEW1MylrS5Aj7DAEOy5n3Xouy86r
fkWp/gy0yxDlF3qdHJRJhWtkMJU+su6LmQGRtLzPBGhoQnIYyzEYkvitnuixWdlLR+OUC4t2lj4T
m14aA2pueEuJSSi5AhgpA8saUSRHI7CJMCEOj0oH1cVixCYAGTVoq5KKMcF7jSe2Kpq0jGI/+kCt
sB/VtMtTmcb+S9uB/+8V+fBgAOQODr2GDa4j12jNxIe4rcPwvSOyIbnVHkSE5WiOHJ/bZ0UnAJsB
udX1Ds/kNhYOggzvmj6JbmXHGjsWZAuCugCHS5YtIXOOR+unNwoEcQkthf72iXCDGFbvXuEb1W9H
gL0pVFHFA8EGYkBS1oIF0G0iLDEuneGOMx/ZLpHmEiW/MhFsUGyepsobCoFohUxxO4TQywcQjIro
0YXYUD5X5XGX/Qlyv7hhow215nusHlsTBFY6ROtWjl4RxZ8lfRMa2k+j7NIcqRP1v/OIV5XNTbqs
R2KEJiySrqYrJK32irTmbpfWz2fPB2AX8noyGUvzOPmooD0geZxByuojhkyWX2UtLO1Ezwoq/TEm
9CQGoMMQQM+h5h6/i4HZJsd7vbBMVm/PoC2x4LbXm1mH9vxz2xoYjUpW3YPcWXY64lkBlI7SXK3Z
wzHyDlGqvMesPeysmxgpWasp8z6TWgUn80laaWborhzjccdoSpifjKHvFhm7mWxym5m+TwSkZOGX
vOkFstHZWPl8MAzj2OYPMhL/URxOpkLYeTt+6Q9xBqXNcP15x4F9dmGGBnTwKpzlBCVJICHO8Odf
jvuEaLnV/04BzUVCJXNKzU5eJ0hPboWTJNwrRSwDtFAlpsOCeziVmnEl6CInfjZXo3Jw+uKBLyZP
LaePtUGmDna72cMoAlHJ9WEVzQ/kOwN7+VBmY0X3EM5mwTcphHnKe/6jJqdhEGPL/kePxmZtVkHP
1MQxqcLl2HhSmoVea0ZXGWAPRvfbHCv2xDmO/1o90gxS76gyhMxQ7utxDiuT7zml+HmFqrQo6VCA
lv/WqD3/XEjaUhyiLrCeIOt/3v6pBaWxR6ebsWW2JuepapICCx34Kdr733R9glxuSm591kfWSDbd
3ViMRuyF2eNdUduOnWvxqvXSbc1cgIsro8hUFgZNulLBkXC/v4lYlNBwz81Clr/6XbyvKAViFySM
CT+6RhNIl5iN5ofowQ2LdzMoqA2vng9ajNA4FBIAlPM3bOHluxlLHioBiex02BTx+Cc3/1YpF4C7
FdCbbBxsyShJqoctYLd3Ii3zGX3A3ovtxk2PvLZlROUpP8yejM/OOv//rbFTDUn5v4nslj+fcflf
FHb/+o1/S+wkSfoPOrn8x1pH1HUVhdu/JXaSZPyHjGOdAZNWw6yi+88wJOs/RJqEyJohsM3CPHhq
/xbYqdJ/WJZm6awDNRpIhqj8vwjsDEmW/6vADmUd8jo+lwWlS6WDN4clfX+ebkXU/o//Jv33VApr
lNyhvpOmpF/AYXeG+Bahq5tjEKsb/QKi1dkKPh+qGw4PPYpPtNnbVSbdgHw+nz4fklZB1JS0poNz
mBTG+eGJx/0H1VaOCaNrkcV+NhCmqcwm9+fDPyDc/+Vn81Y/Cps1bVAu8HQ2Cz85uM9ncjvyQ3zH
AKqMkEzWGShXsUpgKT4/DWs5d4Y5jVItr/iimQAFcirrObESkC5op/gQqhaKo67ewZy5BVacW3QZ
8ZS2z9RKdSZs6LP/sDPzbUxEZjFnZUpWTserY0a8F7oIBwlhPNGaVqG3LlS3fhXrRKhMA6EoQi9J
9IlbYlr5UdMV3OGCAXkkqiuYQqR4CgafKUrMy32ywNkgfajFcqnIDwnuDjpYpJlQm59lnufT9gmM
l+fijyKNLu0SSifz53wSpp7PbngKlhjg2BY8cGfyIM3JpOJw2499C0q4mRZRAgkcMEOdjtGqjsLb
YpR77ACkfyKgNLvP5JauYzJhxK6l7UcwajUnpFInsTk+4xLLzznPb7Wbdvm/4+HmAoY0Z60KwFCo
4bHR/efhqS3/54/TPMm59PqO45zn+g+p9wl8fv7xOXM9n8nPVFhWwU+E8POTPx+Mudz7/JnwoE03
5mQ8JnPa7L8y3uYE2igNZGGRnR92QtswZdlOZzFx6qOCtcNlvVtfZO2MAIf0adHFxztZTtn5qF7Q
p/WCz7CNYMIPg5gY4ryiC/XZdZStz7Aa7Pv9xDPrHgBozV9J/H3IDNjwa4FEsWTARquvW2OdSlu6
8sVb+od1026u5Tam6a55iFooOPexW46y0z72ynhWq58S1F26aACBsY5wJ2hfMeWIVQxwyKnXI5Y7
EbSnjc1rMfXLx5d4ge45Z1GyfABZYxvEMOOhoGprrHVxmbKt1KF8ULCAl7MxVCw8bs9VWHj6b3Kw
LJDDpH4x3VPahutpF8SgK4mvv0JDYl3PYatRU6YOxNL76N7UVTYECZTYR0eReAFKFEg2+d4UvGvD
aaJdZX1VP7kHdK7f9y+3o/4qAEiIPJojZ8BuHAnDjQi3vwdq7cj48eXtZDqhamOMP84Z6Cd+Xr2P
tuF9pkuoGWthl4+OqtrV+71kT8PChhQcwqxcVimJ6sz9dCdiIGCepIQVTLdDRU5ObE+/d90emu8k
dwzL5j31dElP9/GNNz7tTpTHOLpzd1un0OaIn9X9ma2eee1uJMdXdUbZZhtLS/Z+UsZ1cZAvyjUH
eUPZPiLHmKIVYloEaOQ+VedwhWOIZX/hYc2GLMDaNT1V5gJRAhlfLFrE3B2InT/rG5r53bX4Mi7F
K13XfTLYOo69+xrVsoVdazGBNOEsgjkMg5IoZQOHmdP23wYLrfRC7XYLL0g8TLWbd25BHtqLshHe
cHjyZbhs1U/1d3y5aXa0xm63JLDj4fQ3T5BdgkrRm7XELKGJCpLvnMIuUqTEzbeywkixUF/TNd0Q
IbLvx7Q895v6dTzIH2a+aN6QUgyWw8XWb+hQcVLvf3q2Uul/ljZaUi4oDSkY1QSSoYx1BzKWxu9H
s/ZuS4A35YsO54wzARINGRCYRk/yQL4j1/yzVpmD21r2zdYznHSl/1nf8Yuybn/VH2Wlfd5+rCPj
ztR6+jny6DqDgcsflzBbjGSHDa5YrqtDqwRA/1H4YjZ2LEofHiEys0x5XyzCZb/H7FQxHSCTIN/t
U/7MS6/MFibXQ+5XNy/+qZH3oKZyf/otlsZ+W9H8u6obGER17vdbMIb0Kd3WUwgNAtT9dgvtxMOI
SiedcOF15zYv9RaOJ1wBltXgwMy/4uFPr+LDKzr8+G+t8s7YEcL1Ynuh/6g5cMWTFns8aSA9LOXP
6eHAx+eWYsrl5UYgZw+veZdEW1kkP10U6OA0iF4vacXhp/faz8cLqWtf5a/FEGoL5gLUHeWIniEK
G+7bdNE2UWQzLEJn9tTl4LN7BdKjXW7vj9oZ/DJgtBw++sR/LKtD0i0I+mvCgHMZt24Y7kRxWb2E
KykMim6RHYRvaGKc30HwOPXce8ULXGneEO4i7zNu7q/hg1W7K+I/m43Ovsn3QADW4MG2hXGt3ZHV
LQomOsYdaZW9ICPsGzcSvOiTjUfMprXxUEVAfRYTaAueTgp6esy3yRc0Yus7OuFk1faGygCi/JpU
eGSNxi31kbeyvyT1NpUC6yzULtRTXiasHHosk7AxhI8WK700+mW7ab6lc/cWbgk7RztGHh0xZ9Hr
IAZ5+apRW6po0FOQUf0yDzrpdUJ1BsV53BviX0yJP3Mj0ukZbXOPAryeeXn2mwM0hGpN3eE4vlU3
e0bi4d45P85h/yG3v3PWF3cv+FbZ8CnwICLJWstOisrW8wOvoUagtkcvvfsMFgZ5kIhgOnztdkIS
ncWZcbPwI+6vao/eboVfvfzLlvzX24D2R48vxvhPncnXV/F3NDmS/SJ46jHK3lJ1K+8w+d0657Ed
lk74xrZmRjxzzQLsAF5agiyIvnt9kxDHly+LDumdX3Bo88UD9WfpSfGhbNbCTOHe9kPAxwOM2IKi
RYJXblNQioDOKHgvO5dsw8i+1MUSSHnCMOaq7dFIURZX6/TdWimr5KSvp4W6U/aPfXgxV1zR1MrX
wpvReTVDTCrhSnCqNz5Ci3m+3aP0ghVTKLuqzdwsgfS56G+7Qj7L8Du0lVQ44Snzhhcqbq7iz/te
ykZseQC7vkKITMfNoG4njLfrwkv9V2TanEHtR4q/1dgPkawKNipMJN8qDKmG5dcQwmO1H7e1fmLj
fwOsQu7BVxdRmi7wxbOIXIygQ6GiJ0EteagT5Joy0stj9oZupX6B1tLMMIaDe3Rk5BrZsUg94N0p
aEmurhMD0WV+KTzfe/z7Jqtb21pWvyXSr4twUOtghq8x9eq0y1Ac2cnvLT0CTOdpTKVtChBbVPKa
bLkBXtjdTfVAIPypJtLcS5S1lb4aw0LG+0gLGILSt3qtttZ7btoFwkFnohO2jtejsMPhkDrmta5c
PtJJXvdsOjdjYH6p19IVN9lpAoYxD6fdn2C4zS6ylrrfBN3d7QPZtQIETh/dUQj648OLDoK0og2/
H9bKe704ot0pfpuPcQfb19wDZ+X/47W6KAK9dGmnJsM2d9M3cXELX5oSG7xjrjlGKKIn0TZwdJxh
xSGclFmu0qwHJ0luSvqqHBCw0skCAlukOGztJhC/rHfxem+v/eA1lz51+2Pu0yVoz9OatRKfAv2c
rU3BXQ8gpWarbFsgeDqq6+wIXf/aXDj+vNntvq6OZKE2OyYOQs2dctm+DC86uu71VNGOxmUOE39X
rIxX6fL4jUdPuZFuuH1cmhXbgKFyO+5BSCzf90P1qfoNaMAEewvXkCvKKOBtA/Hq6b6MzsILajZC
/QLpInZXlOnaq6QE2M9RObCJ0MWr+TgTrCjyST4l9jOvCLWQskGwbfrTAOGyDDT6M2tD8SXLSVM/
7O0NNLAEdQcjPJFCH8mxU8GS+i1AkAXog5L4y/R00zFFBYjG2pzquN/pvvKZ4QHCD/XptfW+/GGe
tlAa5b7yCuY4DsofwlSDbnfvlkg05fDCrqredxfxK8dq8Wb6NxESii+x9BwRu20RAIcPH7Kl0x76
U3NqZEwNTn9C92WRsfB+A30bc9XXh0l26NzV5/SbL18r3rDnDYCfwk21bquaRECnG71W9wR+39iR
lyrcVnd4HvvHLFujku7hbilOarfEU1Fknim6XPDJxwRbZZfuwyuf6D4N3MxOEe37MuhRY3U+2ybr
T2N5Lqz4LpV6TIeguZ2N6gvv8v2nLvxyeMtQkCnufTk9fFYTuGmWHHMs8epmeCit+y8TcGwWNMKU
h+qyLTNX2j0xV8pAzam640uXTMBZPJACaq0E2E2m2XygQetXPfo8kFS0LJ/Pnj97PkTqjMoUZ86n
2cD+6Mp2Xd11tKkhWIQWktuI34DVPttlrGp0zJ/Phjmu6fksfwYrQQAoV5mKbwhO2nq0xJvoPf96
1JSuWPwff1utkG9q+sA6UlsYCQaEVHirmwgxQ8FKUWvp4z0zM+/zG8LAJnZQ4VBbtzagG7Uq+qxb
qLMOIcT4YBXIG+znU6Vinz9l+eDIB/RjZed25TX6LX9v8hr0FKrfMxqEJnXoSXVNoDVBDse2d28U
W1t75F25k9HGqfbway6LdbNQ1GVvrGbU9Jcu2eaGHU/S2cJOZCeBcOZdY6ZwZGMDprRNXJPS2yoF
DmUTCQvn1NIDXlTVd/ctqAFHPutnZTtJfpnA/vMRoI0iPQQv/y2u00HwOtai9HR5D9afaDHtcBM7
mATf5Xc2SI81335HafeBAg+UMiJMbEh3X32/b+sPdp2wQkxILNSSKbJBSdMhAtj9daZRvkcr8SB9
6OfuS0Aa/YuviwONSyggT1IGxaE7E0QDDXeVLf/2P8mBTWqVnbQvpKtHmu3A0dL4pO1oOoxfhQ/z
mOZI5lSbbkPr88FdSCXe6d7SxfQb+9JHwrrvHc+QC3e8MO1pl/ywKGanR1MrfG9/y486coTWSTon
Bjew5uDVvywuoYO8R9Q++nkzJb825z50addjJaFyqG2UL5n579gGnBFkp/U29yhEZm4MYdGerSiH
CXbZQjuS3rodBlvZTTATEsiItkJQLjyaH4S/UBIt4oH2SMPGNe820wM61yqRFPj8Ei/1ONUu+Yd+
FTq0OjvZQKjmkBWQYLHxIxrNVICc4otiP3uq/kp7ANR2fxW879EZGcdum/DFcG5OutSXD4CN29Bv
Jq/1byuKsHdbYVcf0B3kFBDfDGTCwa1TLLq11TrWF7G/wrmLPVg86YIfnIQTSud0q84px8zvJ/bP
ypo6Ct0KBpZzso/oyUloyN1y8BJU9u+tYhsnEX7Kg1YOb4LK9NqE7PBZUxFgaaeynzGRXxC1Sq66
gh3uRccidEvEUkF9ov5O3DCXkQnvFO8k9v0AxSKDrbWFGIHTbHG/JFg2XeNar6S1OQbZvvyIz7gi
lNKdfshYPYaYEqDaXjqYK3iDOOZe/zW2DrCh+IrqTzzoN0/+wbeG8U0SHHb4fA9aXOCNw7O8bBbj
lbNRB5Zf7UMKQu+0HtML9eV8y+7lPi8CF7cP6JoWG4GUMbj0BWUpnVicH6vcayOX0464OGvRqjs4
ociX1vA6LFTEq4BZW2CEtq6eaKvME2eOcIVK9nGWdZ7L2Es+jS3bgdz8G1VHEbZas8SpYH2z+GN7
qgfVEk2UBh/nbjexR/zSAKiDigE1ArJeX8U/Ey3rhn2kGDnDx2MT9p9o32KALswTLR8i0GunZFnK
VNr690/tCw46ZDiKHhQrEyRGXhidi+xFu/ri67is9gCtMEmJ0mKMsdy5mMbQlaDl7amDXYt3Jbaj
R4BOFpjGAxfUl4TEBHDXs97SOu3HfBV9mL9UEVQKMFwYWM64DSkAccLvR6oCwhubb+2LiyR+eyBJ
Exz42Q9X+2qnY57t4sTHL5S83X8Z4uJ3KKR6iiKVtdq6P7Q7gRav4PbXSl7QBxR2fC6KE0v9OCAN
FvzkMHyAhqeUQUIFdaxJu6YVlUm7qD3xN2u89mOChMRBo9fMUWD6jhA5O+ZfS/0r8wnRzT/MFVZB
VMICZZ/othq2FptplBRfoekD11S3ChyJ14eL0G9PLAdYMkSxH9Zp0uiLerQaJcnJsmOWvoSMTNeo
dKBH9khghm07zmUWhlA92Y24ojuKQ9EmFHz5LEKCSexTyaDHxoGiA3UCEE315nHtD7TFFuF5glIJ
dc1+HClrOWPncXax9h25SSLlbGhMnFvcRwqexCkg0826+YzQitteZI/dC5U08p7s6ZIf6YjV22p4
perFTBRqh9hiqUC/2m6+DM/YUUG7rZUr9y56hGlb7fXDdCgt1Mw2LLJi07JYKG19pfiKy9U0v9zx
Bq0Rc8mwnC7zSJE48Zkzzy0nXO/bzDzekgSMOLQgu/pi1mghvdKZh8I63Rl51+Ul3Q4H40N1yXrK
Ilf8HdUFbcp7uha+7hqBFr4YL9DJ5+iVqYRi+jNsuqCjdQhZxRg2Yxd1xFL4fR5vTozqiceeQcB8
d0XRibuA1ra2Zp8dBtW+rXwNDMroMPhgzTBYhJSLHKozWV9sPjHG1xMyrIASlvnLVGuiVZsCIXvT
kzUzFKMoF9ZtwALFVtPuXoaT/EujrD9zu5EElg8eJXFqdwlx1TK2bJekJ95QVV3JsIlwBk2Synil
7HgHpJO9PxweXLq4CT4R9FV0At5aLsa36WPYcqcxYEP8TWDK9sCiQIFdRG2dKU62bJaKW9HmhmFa
lEt2qBwrQbmwWhgM77HgroXxmQSqgDCPgV5hf8tn53ir5xZTYO3phIx1VCeVDw1fE4036OOPJQlb
KQHfo2/me5jS5s/NY3vsa6kvRaBCPV160SfPaBaTxrznNXccbS4jyHn+zowstUetk8vR5hKL+cNC
+8ItTfGTEx7227haRMYhBdyLAxWGLsqngX5tgejKucESH5xMRqEPSNluVcopfpehO2RVzrQ2bJk2
mtq7sU8OHb3wrR3Drz14+mvPqMUaSl4TMsF9N/xK7RmfYgul+b4TL0yKFAXRlBOtdWyjZRkk0GgO
nBTlql6iY3RRfzSW/7t+3XeUNkeb1PPWjhbWHhkCiE3pOznQ+B/xGyzzNOAeRSjEhVeC5LFprooX
7DMjiWNcEtcBbJ1d13ZHc8jpqPqciGNo9tLXhA0WK8AXYHcmHSJBXtCBmK+TdxvcR0SCSMtAMpej
U3aL5RIZnz+c2ou+yj/Tk+jpHzW2ydhnc988C/r3YSld4Zn/4ciIHo7kxw5tnWIpjN9VuWiDaGF+
MvyqXJYXJsmH6otnDmx4n+/d9pe1eI+EZo5mpzOwFT6Z0tNV66grc1u9SZId/cFyncAWmJeuG+wE
X6MYULEhC8VwQuwYi4IfqXNhVaRkeaemk+/Y839ABuBekX8JAWsIMLu7w4Vc09ecO4AF3sDE5+fF
QtKcfF0gU/yLGYEtMGD23NL1qANTxySGBn3WRv5j1IWbhjZG2EdrrrLuXPyoXkEDunFHrgS72kzH
Ds/db8wL4F0BOEEdKFk9aH4Mv4o7rZJDfYoWXK3ffMiw9ttuQ7G0qvacZKSgS5WlW6ClW5lt+4f5
Wu9Ub1zfgsxH1tw+bEXm8qSoc/9jWrYyJ3uRLyy9SCJgU7LKNtJeexwmAHbUyB3FZXF+YoxqlIUs
gYYH/Ym9ZF5mhBKoyU1cse/x4aSK5YatXf9lfXFzCjAsr1ws8g/EAI6f3W6H13CFB5mr/zJeEV5w
Q7kcvp+P7OWxac7thUExmXnrtvxyY5ngyUv1Hdnh9dEG0wXRD4T2FK3LPrvv4umbiYblf7hRPpAC
xjA2vlmdCLFDumqTLImlZ/nwoh0rCjpn3JAj0CEut438gq4ju/aL+y/cIzZl+3Q7HsU3JF/lEltA
vinWKgrikN6JjW5wVo3geGKxv4TSvCVLk0XNYvTUfVmwAte85FX2FY97Z4Mhe2H5xcFaj4vxNLxJ
gblpGJLYLO2mbl45gEFjFY/Lz+dsNKiQWUiBBrTxe0pfaJIQZNZeO48bdvYlNc6EuZk0IoHtEzVn
s7ZbdmOMfKwmK6+pA65wtXBuGy2wAsoEw4uIxWh0RYz6aNJNFzOKSYX3Tu7OGkyn4KVWkJvLMvPN
8/1uF2tUmgg+eAPoC0bvZhAP98iqF3djNSmXioE1pRZFtWF1Z4ksL8jpYYFYecO3tGpW3cfw0re+
NrjyGwwUl5POivku+xqbwz27PhampxIh3ofm6cvywo5vTUNgycbCuNSMRNtsV8XgUhzqfA/ukdRu
36GARgz60aJkk4uu95M8x7fxD+A2AidhW+NT9+/f3Wso2+BpUVlhvUATgw7m1VyLXxSutN5Tr+Br
pSA+ja8QyLTOp3RR/iSskPhUVPN1NmTiolNW+oMAK1sG5EChCaHlzcPIc4+9CNYebbzCxo8mbzoc
EXfKKR9aPMtHmaHP02OjeEZgnuu3iIoSLSgW4wYhSxRjKJOc1PSj5xvdlsPbbYDjCS4Q1z/1Qlfe
UEn/XrQCNa/uxGmrQ9shMZD+xT0EJ+NOlMgZRhYPKpw/nWP8Ka80PcIIi1Sg0WKTFreD8thKmdty
WWBwd2rz0t6DCn4xVz7b4Axx3gIOlIHWNnURDS+G1BGBG0C7pLUamN+VLTnRW0Z9THXwaajyfPxR
wQFvHU/SBLGTlYbNXcAe/nGa9tmu0+eiVHkwv4dmwT9mX0B8hZF5MDKuWsZuh/3ez+QTl+XTWzzU
u2ht4EH3ZL9a5dw8LJWZSKKt5lV++Xl/1b66TdJjqHOjT5FScjMPv+lfOdn5X/dukl8UufT69KBd
gRfa0mON/tBLBtZLu8Ipx4Z/+gCfiWPt5mB8ZsccQ2JZaAAkkeAvU0w4hwfbflBwGeltaFgPj8eO
V4zvq/EtLNajbNOQJLmGwTq5BwJOuJR8E0dTNyrlHtSLNzsDOUlcGoS9ec66SF/kOxfmgrQDmpZK
FITYi3PAH8GjfSOxlHgWDfGtPTWYVIIiCuR5HUFP1ARy4iBzrk8qi3JtflfrDckfXdM88ksUq4LH
tNCOrvnJ4jjckffV4CRdDisWBPQL2fi5sAWF7+I9p7YmuIyWhXXUwMFmr9qiOUuWP5ksYOzkG43Y
PGW56SL/7KieA0MV3ZRucLanwTFYFKXpfi7YuNQeIUTGLvEBKorb6AMqT8nqHkUrHS7OHivg9Ej+
CTYFPsED/9SRfCXqn7Id5z7TmXffxvtEAxy0xLXLhAj6gEpMwJC94+uyMk7eWC3n1aYY6RGV+LBt
69O4kG9QvKY/ke5xqecbMCOe+U4lwCD2jq0XZab8OG6iHe3T7iXpHbyNlhX0L+zhaSha7w1ORQom
ybVOd9zSmHwbnOO/w7f5ziQna+48IfULi8XGx4N8kdhmhkOly+Dan4ed+psfa5Y4S+O7hLPppbNE
cRmGG1SFeqC9KcTNYYgFnulIqU+vn/ijW+F1jVtMPhftPFZz8ln2vrg1Zmb0I5/0hA3Ent9MoIqT
/EyX0kTnzcKfQ5pDMnkdvHEvMBzJdKbQz5IbQVopGUCYIdySfRh3Gte1YAOl8Ntzatqi5KXtGjd4
/AF2qj5Ul7JcGMKC5gIdB0yKM1m9x/d+mIZXKyEanLUzAwWLDT6Kf/9KqfMEOuUd2JFUrthKtNtp
Wyw1W1hQOuJaYGVXuf2Fuux0A19hp2fjoDGW7uUV06P6ii3Lb68KXmthAZGhv8gA0RPqtpsbReOU
slTvdazFztHr4yxhs1Y+CKLFsNrRhqCVtcCkRmPO6JwESoyARJWPpi+j2H803oAgJf7Qd7rXrlKO
VOI0b5AbK7Cn82e9fY6ZAyGB/yG/VoN+OtAwn7k+d183XEqWLDcgcXnqhubp45XKhUcb6w39rn6R
DsIy39cv2YlJHXeEvoZAEig/NIwS9qONrSxpONwcxuKzqO6T1QCjAwGzk/2GV/FKWi0Q7WFZv5Oh
tpJdYpf4lU+K3d0H9f9qBVkEJLu8bj4KD+jFsrvcznwdCAaSR5dDWcbLGwIDhmuIW9toP26LABIX
/ZRk7tAB2OaiYW2XvTQv3JrjCxcZA56Mz+2svJkM3PvxbktLgnkwwOELxnKvvAJd6KC7jmBSfYKh
UJwanUu7u/otlHVDeDo1IXplTNEce5Y7+aKdFjH7q46eiz+FnsbwQpZi6pMtkWBJqbbSHFywvJMS
Z3h3NXiM9DJ8VGR56OtI+lME13P/YZQD8w7o1LPSa0ZCe2ese2EnbZlYGsJWAL1RBHj24xLNRdOf
gt1ml/Te/N7O+Rc+vOKXhvCRl+eKmU/CqkXOOjDUObdru25+GyyNGlO6bWySC6kl5skU52+n9M/O
EqWt2qYF2CcMSjZJxOX8HVv2HyzDrljLXHAve2RCjrg2T/QO0aoaP/ChXJgqImSoWcVva8laX/ef
EzAp7kE7+aPPsex2zWh3tU0+3jC8RvedpHiw2QnjLI7RG0Q0LBxHY2sEIr0RkbUtZAYteNxdBRei
RCwhLg92s/b0dbuyqQjzoMERRUeH5ol3X2ncp0h6vsw1MRrxsbrALbv5wpLRQfSVJGjKjVX6j2FR
x7bkcRvULjQ8+UU9RL/SiejC9tsk4NFBFnHJfgWqtyVlCVe+8n69z3dHI7RtrzhPL7QUBbc8C+/6
aXyPkoW0lLWAYODvliXKD3llrxTutIsQLTvHCugtXhAoM2S0Z6hIo61eozODgk7AAPO76pHkxSZl
Z26HBX0GiG4W6CvJAWh7kILhOz10NN8EkgBtrvjqoryrNHlu50x1q4v5NRH1SvFnfX+heQKmm+PZ
BCZOnBdeozs2R/FLXad7i+8KRIgG51OPMr4+PohsjuZWa0uhgbromSYzov3QQ/0mv4HGOscfXHYR
lly7c8w9LZ9qcvPN5yfb6pQKwwLqPGuwX4MI1ktNUciJeSM+4+2sMuCdk8vjjDagYFXLCF4i/V0K
PW5mu/6y+B1r85dxQK1NFgCbYuBEu0Bv9JyHLm1lGrfoprzsdzpjADq263mFPDLxIgSwkZBcKFiu
u12+J7/N5ZSihefGWt/85lQdycQ4QEg/jIH6pdAwHGxkIWt5oR1My+vebldu3Xh1c4tjthtcuovT
iK/QQ/dCWZ5l59GVlkUA6EAm+A59/YKUXMosFOZPCoPHDLy179fuo9/pfFvatz9zyTbiVNOlBDe9
FjR0zPTUcRfbxUVdZCckxhvtr8ZvQ/ka6yi1uiXn+YdaTBx5ACDuYPZp+SA4ZAvm91QdaCIaq8dR
kZf6niVmWr9YK3GdM3wy9dQbrstqlV0IZjI+9S9+dpds5ZchggtFek+Q07CyvzZb2f2fdJ3HcuPM
tqVfpaPHnRHwZtATkqAX5VmSJgiZKnifQAJ4+vuB/72nTnScnjBEUoYigcTOvdf6Fij3PqEi2jTG
g5KwmclFgpmDnm7Nks1/aEU7k51tgxVrpeLlENFeWjT4tOvXBH4yLZzST6r32nwB/DDMgW7sTPbu
9kr7bs78JsSynokJfN1e1TMoL35PUi6TYO9kncJ4Y3/2L8VLeuL4ZHhd9cjW2bses2d5J47ZS39A
RQUCmSk/u8Yn4xxPG3WgUq9Z+niJC8gICPre+8UIG1gabIB3+rq/R6qqc3Qtz4tELNp440c4Hfz7
5jM+cGrN9FPf0IQwt6nXQ7/Kz4LLPfK5oPbvQxSx6OGu7VvHFlxtrJwAjGB8I/oAY4B2jK4oOsTZ
eaQrIGnAf3Clg9Z99B4Rlj0ic32U780vbdNSR+fb+pMVW6wQKwygMR/Ne64gXGmcI6ohq0GGRiMc
B+1Kb+4iAnUeqbLdB2xsI+QIyuP2cXrpnu0HdWp3OWY+a+1S2V7JP30a70nDFCf/JY8OzkVDQMKV
mfbH/C2SXbRBFHNK4ZQhXtuieaTNQtUL1930dtPO37ASvLXuZrwy626v6dV/ZVMKxBrbgv+Km9yj
/AqiTX98y8O7Mt641LV0jHmUCDG69wzE/yT+2n9LychCKbmxox1GdSdoHtpLSs3BtqaBXxQQkzEx
IPqRn+xUk2GXXvyP8BmoHEui1h5ksYm1fcPmEjiPOmFmSrU91OTvzIBdtIp5E88ubs+MSJBV8sae
qsevxTgkwC3zot27FLsgzR/Ujyb31XO6Ly8mJ2a/dj8FcRtBYd4X0TssaqY99EXZT6m9Np2l2vvl
U5I/KpPgHdIDkSeth98N879f1BAJ19cPvaKNtWnorbxG3yM4x5A2x5rTh6Mx94KCDCsg/Poa7Frf
/oLDzV6dS1NDO41MuWHPUQa4ZHSZu9K8YtYECAxB1F11krt1/sHvmiireJylZQgcEHXvhR7UO/WV
lIfF7b53MEqsY8BWZHKUjBKWBXkWS0UTFQEUZz9eLsDR87SXv8edcSI8rRqW2YL90v3KkKhG+7g6
46Ejgyu2NpUJ1fQuQZkRrVj5BGN9RHwum7a1/j0d4zNY9mReSlh2N/QtI9IsgphrFdl1jylNc3Ud
5T30DsamgCdNZKhnrtOMpbcRC060V9NThN9nhE+9hRxr9GS7Li+4yN/0EMlovRIEPKfDoa82OhcV
hhHU1sRm0nc1guy+VodCnIbxUVZPAO+MAk7Hnjw7fVwjMpzFVaiDGh7K6egx7WIGCQrPOY7DnZl/
TVAXPcRiV5KhYWIRRLDIEKmFKBKAnrY0QyjZKbvJTEm2rJV8HHOKVu/sEwGFqG5aG9M+hHhEBC/N
wzfryQeKuYIskcm1ZGBd7YUA6bYqiRCuPiPr0I1nGwdcdmVhTgACvTpfw8NtsN8v0/6/c/7bXd1k
VXcKHabd8uzt+8APLt2RFj0cD41OlGnrgtCYnW3Eh9tjU+gQqS3dhyEs/IMHSLDoaYylHWdCLWjK
QRyVZJGrnlYKX4Fl7DFL4ehp2jN8SvaKt4duTxpziWBT0tq+PabPJU/7y0/c7vstodtN4++khcQe
jF0XaGPyo5OsTBNueaxdbpoMqf3tBn5+889Xf5+4fd8/P+JZfclqngxyM0DEhKS9/Noc+AsfB1/e
vlVG5E4nKRHg2L7b+2ggEorduEUA6NSHe5MXqzuJt2tVV8GnlQSzFmsjleRlKmfaODisXrN+umuj
6XEMO7mJPD61qjDte6dM7vM8/vTN4sm0xKeBvWtr5RZ5F4w3kmw6JMCLW87XPrwfy9HcQcIEGZO/
hYIUPRfA2JZACsBJw7ibIa5ui7Rik0cHwYc+C1mNZrCZahtX6GxpPJdtco9ONDfTi0iyt2Ko1GFI
qE9xnHDpc7huOn3C4Krrxz2hv9s8UZ+VVhknK0QW1UX7ybPImrTAZPIe2TCIOtDSHIO0RtUDfBz9
5NtMH3BM/Hgas3jP3NYu88ms23jt9IErhHi0mYKjH5xiFSJJExGFUZ4wsiSWFYuaFwDrIlCoR9YI
wYxFq6PZrMgmy6v4bUgxNqNOXYwkIeOB3q/rvWZLGnNpv+UNKdd2FRE8bjcIL33IqnaCyGu2UsR0
w3AXOcbvDk4TEz4U/p2+nWfm5TXRv7BG3Z+0sD9Ln35GnthAluxsY7soE0YP7UtL+yZFTWG5jPaw
NuobXQQseEKrPfgpqmTHel/EiO0QBE7ljzeWJNd2zN6Sp5r9Q4darB3YBqRTtBmtGQdws/x47Oen
JL4m7VA+QTtG8BQbjzo0mbVt2tMZ+mm5I0GFThw002Nnf43T3i4FPh3WwAn684a3POgI2MJAms8Y
+vq3EGLooS7+aCnKh7BFsO6OuVrNmX30mQUMmB4SnZ5DK5P0ksoi6OWy1pD3kDS4LfRLWjeIFAgg
I+1IsiPPCMNwXbkzQufLj+e7iXzXCicIymPN3k4J8tqM/yiy6G0asTNeCpuE2Bx6qx0TFp9zqgEf
6oNqGMe9nGbU3LFPP5iZIii+a8ORGOhKpw/ZHHBEIY7MWMxSL//Tqrg91d50P8/0RDzCNtZpyfkR
kuuKTgPMJ6jqJ+V+sATWfwh//UmdltZazrUt02lRgQLFE036WCNItvamozubnCUk4GIF796Fx7Wg
poPWSAZEreWIwAAIsWqN/NNuClpdbfpG7iWFXIjW2a2fib3Gzy9K+soDU1WNvmGUcmlLTf+5txY2
QJ3ZQAELkGSFfa+z+zfUQ8iBtAkJM7aMyNsAiUadm6P+Lv8okfVnPWPltgxIjX1DRZ4Q+un4jLp7
Spo0jMZdOFcZgbiSgsVCZ6gBGZS5tgOcZHNBrYYcjJ3tnBzeABzO2HN7DrNhpgseqdjae+CD5Nym
5z6hUCk6qr6yzh5V9Jl0I+gAdF8aIgOW2AgeirfG2Y8JIlM/xKkzIk2it7hipFwRrgNuL9tNZtev
kzabd6Dey20HVJseGMN/QrLVdztbCRvg7Fc7z1crexhrRlOSGeKYQWnXe47guPVWuaCJVTH4THyx
KbJJe3StQuIvZwuTjd+aq72PJHYzzvYhLBEphiz7q6vY2x/D2OCjncx7z6LlKKxr6ZDkFt8kQBMD
FwigkKpLNLh2+zSCAXjPaDcS1zRqgBOMKB62pNkfFUWEMTpccDpPEpuXfOS9lwaY6E4mtlZUkTNT
64EB6RhhSwhRiSRT8+jrcuX1aX6qTMbEaUPlIHVT28DpWyyz070hp8Bw3AjiYci2pzWf8z4vEb/T
M4Ti4VIyJPO2n1vsN258X+qRcdGM/q01+teq5Tzp5wq+IaRug+jMhY8XX2CCrRq4585saytLg5FX
sZtzFVBLw2Z9M0T4JMKIOQWEjCNaxIb09hi0zgbIj3L9c8gSWUEWz2hThgW2XgeHgp5Oct+NKhBO
/uqPi13B6T9ga4QHjSCiVDlfuVP8niT8W3tUAyh7evAApxzX2GQh0hLDKOIN9jf9vq+Qmvs6cRue
xX6pV7S0jMjZzVGPbKKLAz/2rxaUWjrN9Ck4zVDKdSNCEfIhI45ylH7rLsLfw8RZlalzyL3tEKE3
LLWOhLREXbX+aVLdtauelpd4DN2Ygyp24OxMIexNk5SuKb8mPqmEcWnrRyNhRtOWk2KMg8aDrAW0
hZJTMa8mufV7iumSwcfgiB4JtLYmrk4s8NFwOwz2fRZSjbq2VUHrmQGJxnUAofmxKIppT9IeLKJu
51oGvJ94RtgwK4y4BfHqCZFigeMSLFBkHQYRfsnIDge6uF6QNB9xyLtpR77Y0qYmcQ1BBJ+pr8kC
WwLalYWI4LQ0l+uFMikmel9LamfaS/tXrtE0KLzzLGGxWQ3qiUp1EuXSvK/rIT1WI05KO8qDqqSE
9AusfWlElx8YAXTY0Iu2QEDQviUJEzS2MAhPFJIFuJPoo6c227rto6nXIoiJlKBYZmOfWnQ9Ooe9
38AVFos6zS/Xn3Ag5swwiTRifohXYiAeAYjiLiqR8LmOfZlGesZggqaBWWzPfJ9UobXB0r+NW4wy
GQxf4LJ2uk8YtOtjvgXZ2EB9NX7pHt1lwfEdSBpqVTqRd52IVz/vPLD2BUNOZdP+sIpno0yvoon2
+siCHPWdog/PZkQrjU0fYXopOzCUkotJ0bq/usw2roV1mUyY5JZb7wVwJQTsGY4tWf3wjrNlB+zh
eLZ6I0j3O8yL59EgdQ+kWndS0cEcmQcYTqJOYPpQmvts6oeCLlTrg80ui09CveL1oDHFrwBWxJ57
JKrideII5GClrKG6q1W3w9lK65VJYxqSl1RQey0efbw3zJ8Kx3orCgZZAhFb6oZsfBN6WOYtAbDR
f8zMvlZto0NV0oJRTeckRPQ5sH/Z2AMgtlq3diVJC3ncPc2ueyC1eAOm/pXyrIEEGtEqjPD8mJHz
YXaqYfclgzwZaWKJ8lLbI4fejGGM4UFdGFtf6OK+5/WDDo7aSzW1ZCHE79PoxXsHHOG8mdLCerSk
to8WrkJh+POucQcw3+h/tI7JtgWXehy79BAm89Hq1EOTV8muNONdnNC90mNU/FXaYENKesyKyxZI
tHkQUwt0A5fpxL9ESgf30tN9aaEMg1OHIFUzpM9jiP3WnSOKdO1EjFdtByOjpv+xlfz2NMm3RQ/I
oKcT9R1vWP0aLtFozdkfpfU8w0kloHNVF1jSZoqT3XyN08Ta4gCf975+hGtFYwLyjKHP9lnFNsOU
RuDIRyvkGu0hsenSj51BQuD8UEcFhtsJKykJ665HxrdXF9D4ZxfdlbqDVbOSitlP1zj62p9QQ6r+
appmesjz4gEhwmi0GC4R1Dc6YY+JHM1AE21Q4vZdDW7jHia3OVmwU57qFNwk4NKuRaromZaztRr5
4fq1OsMgO00+2xXfrnfD+FHad0adnDuswrC3PUZAE9yIxP0V6/azzMcCnBBgGy1KURMWxEKwIXiZ
Iu8rsQd7b06mv+1K+aSDdzsXFktZOWXvdiZ+Z5I31KZP6ttEe9v1e9sgMRaAswsjYa6hVZckbGxE
wCNYPrB5hdOuJil5FxJbsCnJsTSZz1oBTCYZ7qOa3p6+IxmS1McKVKukcmqAayk7/nEVeRci+goz
OjthNtkBxdi2hHl5MV39UsTCWgmJSmFr6TWS45qmWs+ul8Xfb4BAMVGREIV39aLsTZv+4LsNTE0T
/ReGTVi+NDEias8Oh0hjT1drLDAregDzo5QUS99uTo1WBFXnvVcG12GVi12m0zuqygylENRanL/i
ocVa8KIxNFNJ916MabeOTYVuUmXuzkaYn50Aw7OFNmDumlw/ZGxgMikLvprQzmmR2cIpRp9mmzBH
EqQabWKxwHxr85yuAfDznz7KBg80mcZIwKYocGzMoWqAS+FMxHWHIVu92cyeQ/hVm7xnVsunAS7N
ho6fax3sSiZG7KLp5wMWT9h2HMjjftDdhn5Xt8206SjQTYwF4yGPIYXJLhUJczEHXLTgDKgDZ7JP
mOiZIAFAKkvHDa0gJw8ap7rY+LE6mJWxi0H/IwCI5SM9hVeR6/g2CrGH7LhIg1t6IGP/kfUlmSSW
F1DNizXpKudwYlqr2QUqSNqNE2Jp23l02A0ddftRaQzECJ5Jo37vZwssJdbJdACyEdic7IQZpuqX
rQtik0MdWa2/+GW7K+bu8WSAclrdW2UJOL+a901u9Shi7RhA3/g4DDo775ZiJjRTWqGNdwHSusR5
RndzuBTLOgcndSmCnO6O47wAaekz3/W/vBbgziTTky6GB6h4JIK388rr2LAJ1eFhHxqAt+lHZmbZ
rrN5h/qCxa8qUQlC1zbIKSe2QCItmXh/teVzD9GTmnp4MkI//6U5IW1GIU+pXHyKxcAEciJnnvSb
3cIsB+LC3GWEk9fzUVqSwYadtfnduPT5ulpc2virH+1jO8ns5MNXXs2exVinjXD5IGn12FZEhH4S
2o7bVpkgiNKnKkfGEMXyO9bQVLQ0BxrJpsdnrj5acqO5ePtLxbtb05zZRj2CHZkw8BYVmwvo33i5
p7HdcxXAAN2a6HTRIzqNQ2oK2Y61b6ullYHH20AUlxjELjpA67EhGeWhb9HX9dZcstu21spETa6F
tbfr0bi0CB9hpTuYqto/E0uv7cfTueihXJEs4SBiRH1EYm64gU6tLl0Wk203382gxU6lh+5vnOuT
38sOnEqIdjBMAjsl/BVCGWYQ42Qu4x3bYmGyiu7qQLYXmrZx1K85irQjQJAr/DzEXEPnrnhRxDSy
wO8tQQzbSPZRUNoA28oeo5REO01OR6gKsTVtfA3T1cwdrKjavCCJUFZ1XA4ijno1V9p2LGPikYbq
F9KMWmuN77l5jo1ED5ZV3+UDxWC67pKLQdYg5oHksULYURsoDOup2XdZvoGBHD5rZFisZubC/GO5
nv/KHXM7zAezw1shTLg2eBvpmMyILdSu1Iw/LJQ/8dw0a7dkd1f2itQBs9iEnUWS80LqSY18bUPU
CxxIxMSP+y/lZHMSOhyoLsNCKMg0QllsMGe531CF0IQgfO87YgcNR73joJJ8iKSwTzb/bIyiuqlL
orealDmHkPHj5Hx50RMWh5qeFDnbIAhdZXxokmGKWqZH05ur2LnkTvdhaGzrINuH1ltY4S3FgnXU
JDqPvI8/ybmgnIIZkFaAmgxFWUUMRdA1zRunHA0mgNUUUdZ7a/ZAdUyEp5pTGsjctS/TUc9zy0xD
OpesJbEFJgpyPh0Bmcp+YjcpH2ak+kbFqKxa9rEQ/XWdGq5W0VlgnPAULZAx18/hnHjPdstARDG8
mmh+RWaiX9xK31Q2NqpuQKoJxRz8ral9ebUef7G3+bFDTmndeSl9m66mSTyS3r4XDr0XW0ZUWfcV
YK897Ux7jMZt1CTvlmahyzr0igtqYmHm7XraaiwN5wKFy1Ti25cGwKqi2dkRRYwLq6ElEZdLF6MJ
iwwpaMvrUh++QiOt1wZKcSjX5noCmY3retjHVq5vyXteNC36Zx76r+Wc4l/Jb4sVw6dwvCRj/u7p
HQH3TtGdm9HymHcJfeOQcYkgp/kclLVbthnrBSIZTI41n3wf9mFK3VLNbbkd9PCOhS49eSTeraK6
pLnh6S81FDkimkeB1BNTnN2/cfFKHrNRTmvb85+JFvCDcA5R/Tfdq1cSDzw1FnkoDbbUyny2JOtf
qVvtJo/qHSmhYodG1aixP4UeqUCZRo9nZO0rR62FOjI426K1jkQPOHsX5YGZu/0uFBShHk5OMyxZ
hQoNPwJVkpZU+OTZ6g0xK4onrYOwwEOLqF5nZervTWqLY1RZ30kh/PskrR9mDVOnMsxx6xfs9mYP
x0tRUshbTuCk9jZstO0Ab39t+aW8mHCqwTqz8K/ZETZoe7NN4XZMHcJfYFkDbyZdB7byXsXpJ9G/
7oNHO5pdw7RyBvfqI74rsPrhebEmEGDiD3mZO+V4sP5nce/27U9E4y2oWrQSqjbnnY8SY65p1jch
ZffSta+0otpCtcpWJAu5exVOFw/Y8ip0mZHa4UQh11AcuHB0V6FAgzAZrBg6/atobgmej0eCivv+
PYrENa1ce0OKD+PlunwzprnYG3Z2CsNOA2GI/dDsF5GllBuyg5jqKhbSJWEAUvZDK8AgmhFZ5m4U
29vuoxf9qe0mpkmzwtThtPAKur7jYiW6zaDj5SGXqIO+WjLbn2lHjFzh1qnu5/vUIDiiMXhXxah9
O739ZHaF/e4LNFZeWn+kzvipSXExWufMtfZB8cle69CGTGnm67jsUKx0nINFbpEi8jayK96HLRwZ
gZqhPGcKI3+K9L1QLP4SWxYXknHFfoTrs9N8E+BNQap7yIurhbzzn7+Mp/ZRycVQtRCER9+u0vvb
t0eN600MqpdNxKCmDRt/uLS3b1pu/t4lYQImwu3+P1/efvw/Pv/3x+eh5XX9ve96TBjVThfqD38S
7jbQ5X8Iy7evbjc3zHL7L7jy7e7tidtjf+/+p8f+07eE0GbgjOttGEwZVmG/GItjmNX8N9PyL/7z
5e3R2/3ZHHlKFNA+DL96vuGnbzccXThu/94Xc/g/92/Manw0yZtbzDaEWrEGFNcZa4tW5jHPFsSw
J+TBCotVXk/ePhxNaDke09NiaOxjrMX2cY5Db+N7lDS3u7KZ//uJbPkW17GYPAhz//cHbt92uyto
Cu0cFZ9uD8H0tI6j4eFk67XMwr8Mt+f2fbdnbjdV0fLH2XQ+pYmJcdspMXSly8u4PS0N2z5Uxvdk
GTaCYX/A3eqgFUigiJ0oHKBsLbQit2GYH+Zci5ua6S/BMc8yZUAztFO7diCcHm83xigRRMREa6Fv
nFGIQJ1xK/kzCrQWpbfEYKXg8TIu4FbLxCzuOsaFQqwzYGP7RDQlMUqAosrbAb7cvT1WFArpdu+2
7b4FxVzpA/aG2zNDVOpzAIL+d67oyv/9ubyLuaAS03AMSaXYZbffcPvddSQW8ogYTvw7CYli//P3
/vkrt1/7z/fcnholkxSd7DmcgstZt7yo7F+v7Hb39sS//e7/79N/f0Ptpd3O77vD3+/9t79ZJd4+
ydpTrlMAw8xi+fMKQAq2T+5H5D8rC+GioeOzcyd5zmg9g5OCnjF4JcMwkdC6/Mwsvdm7TchUoIoP
bjaVB4fMkLPoFVOljDm+jPZDPJAGlR8EyS1Ek4LyArGyCX3xObTaHwdm+nFoGMS3OaV+S+XCjtNm
lw2pQDgOPTFmlkbIztMvzRECDAyiwe92IbMPQaJF0ElC5zL/hQKsumSKJc1vNKSzGnnUkkDPOhoa
zEoM64eyRfjpsRexRqAGHQyPsvg9RIkI2hoNFLUAuSPTQ0+LboNdHnWRU71IhwFCE0MG0VFSDHTJ
NhTdzLslfkXCIiPAovqz4Zb3lLfdesw1hAhJus+5BO8HR29XsoTBo7Mv08IEOZWHn6vqH3K94mKW
hP1l1Bks9UwwdZMxXb+owfPIJyF0nDZhhmkrFWiJ7bmeObWA4hD0egf3Y0Io6dWifaiYLQKOjcM5
XxczwHlPlz92lHnBnBIdZfj6qYpVj/wUmCv01GPkYQDRXP9XhqxSMgfZRFGCg6hH0VN2NO/FZ99n
JNqX3ZfmbrM8hygLOBAfVPbQLZlVqV2joY7x64aoQQ2GayfL/nBt89PIesyzS0SgNel720E7HlcI
A6r7IUNu6ObNL1wGxYr4GaJHZBStGo8+qZ4lNpfAbgbIwfogrGo8NC57h4gZbAbb9uQqcWFO0A7y
pdGoi3V2prKEYTIRncIw+KIy/axMj1hGEhQD6VV3QpKxquzwXhjWV9ksfVtejuAQpjliALJMe5CB
JcaYLCz/uHlyykOFcTxqxF1c0kPjcgZTKBG8J7lxiaCMmNrQrtuOdkCDBGaqI2NdZvqbJs3fTiYI
9sNcwY/e0Q7ghInnB8JnnyEojw/0Ho2IYi2zUYA5tuvvXXg0YHn1o7C0CddUlh10j11Q6YuTGz5n
1mA/ytz4Yxu4+JP8NaJAwVFfotu13odOA5ci51/xXkQQp7XZSPdWtuh6HfnNMHDZ+CkReA17PUkQ
d272eVCnrGpmoc8MV6hZzZKRNhLYrnS1DWMsI6gy9zsa2vha0d4KyXLdxCrZNgpwWzg3+jYswqOW
JSSOFK9GY4WHhndI+Kag1VnZr3olz3nho4HzWEStQmGrs+z9YMbeXtbhXRcn7dGyStaRqjjSErjT
MGGN3fDe5O2HVvMKihoRbBE+1pX+0MUjWz/e70EEg00paPbTD1GO4q5N8AkYHS08EeuoadBhZQky
8NQO3+IEUfVcajB14oKiEw+wjMO7anbo9XJ+QI8Q32zXUFRoh9LH4Bv1JwuFncLY07UglVjOt6aC
xlcLsozHtGi+Coe2QQchcWM6wPcs9G06rT3EL1m3dWdLPReyRWWYIpThvUXALGNxoaYH4Kcjup3K
k3ST6MHtuSZHjIUsK4kIy9Q/vNTXUMOU6C+N7HWykn7XZWzD9di1L0McfktaaL1ug8QwkHeNPa+r
6dOHRNbgA2cT92zYc3aPw4AsZlr5A50pO0I0Nahwa8+jEdSuVC+ksTO2VC9N12loS+Pfhtmb64Zm
wVbaaH5HcrSp4fmlTInRuPSLE5H8o3WLZzrvCgnvZMG+D/e8RGNjdKFEMUrrwxq7ZlfCqGSMjxJ2
nKpTGSkJOg81KUKO3SyEHagUUwU0oCJDaex0dnEwTMBCNsGNVU4lGo8LCYHp3TZMPXmQ0LybGV0Y
w6rXnmgBOhqPquvmteHR+5hqHXuhFllHgom+U0ipNNrKnzEFSajI5KNK065Cazre9RYPkg0ps5HT
SbM9jG09SYBpTwu/MmnwmO6CAS0xWzTj8ygN9OBWQrdYbGajnk8ScU1uR8XdIjLjyHWrITln9VwE
bVGc6ZPeC+0mQE+soEqJSpkat931Ev2/GufsCIU/2vpzd7GiBDhNPYS0EcZ3N0MDko/jfUbf/qhq
BiuFh41rTE1Mw5V/0MbsXSF4dcfxPXcYpmtOetfPAn30hNXCMbAwaa1J1i1S+GmYzn2b5sdmO6ni
Ma911tTS/6zLjma+xOLrtNfM0xI0M/Wzw1CLBCYoog5X5kK4P85yqjrk40JGOLeKE4ieHdXePH6F
WnNR2lQDzeG/T3G86xqWbK/AgtzEL7rf2TpSXeJX0OUUDUIEKKD8uuKoHOB2jJmxQS2P3Z6YPdh4
jWu9VJ2MTn5svyXkpm7TFkRxvxBs1HKjqwwzRVS+xgLMdly0/nGyxrdYAKroSnM66lR7yEu4aYUd
BXaBnCBFB3XKmlI/NP68MZbuYdgZu3FJXtFcNgcN+0ivq/SdtkA+bzfGv7663f3nJS4/0JF8eyyD
2wODNCjnxuWVe0p/EVkO5MdV2oawsQBd5K9ilKe6nMod5eNMw2nB+nuGx5cM0gnhdUpzo0OH34+t
vythIhbtuxmh/dd9dJ63kv52Y3kcCsZyc7sbC48OOhu2jSXb/piFHxFJM/M/L8rsOjUHciJ6fTnC
M4vrgUyzeeVwtrC5ZKjZGKBLquXm9tX/89jg+Vw3HQxG7ZKiky7bJ4DOlLSR2aO+zOxL1Pds6Mrl
s/x70y01ap/Y0Vpj4ry2Goade30hs94QqVEWsWcptd2NpT0sQO30loh0u58smSxzQzfGz00yYgYy
Lm4I8RuZtWifBunpB8eFWOQtN3OOkFfIJl8rTS2kqiVUp69xnbWVfRe7FQuEQzTF1Ffm8fZVqxFS
USunoplBKzayM/5901xqMZstB/dur+H2lcNWlzBNJFxxcq7tRj/KztOP6NiH2AkPdgPNxMgQ/Ubk
5Bq0K63pEJtPjEWqY6l7zS5OPaBs3fusqPPY6xVrxgYNH2GlbcJIYNlxO/NYG7p57MwU6j3X0CUF
EtyjwVK5oJNhXfpuCS0A4k0eQlOoEZTWTOumzjKIWGIvwxzzoQ7DZKcXLoeTz5Y3kATj/KW698sO
Q1chYvrZpDH0P5hcQl69TZvTEGlbrzyVg459SXBBg+pV+whxCae53dBfPVRy1nfjknkzLze39/92
16SlmBc0c3i7IwB6y2dA5fbfN/4IQ8VDK0DCKyEc7hIwZcQmolK1I02l3DcUvH7tEOb5r4PydndK
8ZRX0xxu+s57Nk31Xtd46oZ50Uqmc9ptY238MrHHs+67BzXWp/9TWEMXW1KMFwMY4ewfaO4A3yQQ
waJnDXySmK4syAIXd5j2Mf/EbCBS2oQB8mp4joH/0nyJl+rEaEpDpIpSe6kFYS6nFMRrHE3uOX6d
38GL/Yz3TCzC1/ilQOuxcycIp+viDxDF5aQcd7Q9mSDW+JIYBUwr0woYgkC3BhuPSkC+lQtwDATJ
lkV9foYn3SpAr1siAqA6xsOeSNh7+V1xd0I2uCKeogJxxAzw3eD01TcIc+Qbf4oQJbz5SbvSnjCj
MSQscIMjvCE9+YtES8TLtc8PzcgZ8BuLE94pmQZUzu24wxFiWNvY/kYMA6ymBjT6or8/ArAKkoee
cdwKmzFCixdBp1RssZ2nC2jKO0/f0YNxRp0GuCDAHwuRgMw256fmcpavnWfnx74Yz+LDPIbP9OOp
9TrsWCbs3VUYn6kZWFaM9/TXdB/+jHjDfykY2HIXnfXkYGHgJxGeRdthI7m1mo1gioWc/Ax8dq7Z
dK8qItaw6B1mphNMjc75Kf3CcVmvyzDQrW3U4ijAEYveAmMvgIderJqEEdYaeRygKPVAJca6gSTe
fzyjttiNXxERZk/kPm/lhFT+POHz9houhntSF3z3WeS7f8O1P1CRRFX5v8q+eKiSUgI1Nzx47tSF
y+OHn//7vxGeaLZGOWG7HtJU3bYdnv83BnrdjCrNTR2jpnasBZKVIPsjTtU++wLG/wTlNEe3sNXC
h8TdTMWOtqJ79u7mb44Q6lo0evnCdpmcjU5QFmXTQeQLJzWNdrF3CMsHmJ2qhqG6McVO+AYzduqG
nYHk7w2iCcrA6/wHut+22BbvUDju8IDu6+vwmD4VL/VV0nFYG5v2d3qEWPtGPjQGl91wyY9c+9Fh
ahywGOv35m5iIrFzH1nM0Brskc1gp0Y+jW/fxNg07Qy1tjacHWswbyhLZwt3lLy6d2CYR7rZZ2cI
/H77ux1+nJfiDI43/oMxAUOD+wcHlD2vnRO7tA3AtPf0CzGk9kPfGvmremaw8NLwoWO1gVXMM5zV
8BoEsn6kZAcMs+HZfuSQlYwfnxCbNaR6r71Ltb1glMCrS2+Y6BBeduC8uwlF9j7/Qqu/FY/m9b+4
O7PlyJHtyv6KTO8oYQZcJt0HxjxxTibJF1iSxXTMg2NwAF/fC3GrVXlLkqn12maVLA4RwWAE4PBz
zt5rQ8Hcio38mj98jN3OLnnOF06j/Ro6m+TcH8x9vHNv8YW672SCYp/aYL3vHsAAInguvleQRXC9
oGzaIHfGHMl5GuAG+Eg3q+RQEiwd33CGTXcLAuDZMVdfgMmSYMPuYN2tkvUemCWwTybYMQbCU78Y
L074FMCpb6xHhpVWzE7nTIscuvhCb+CwRcZ3O63ZZayNZg+R4cCfKLfOvfV7URya/fiDEpynygV8
5x2bt+kk3qgrd+zctuzN9waOofUCWrh9895REqIQ3RzTXbj5H478Be7/nw583zYt1w98IWz3Hw98
QPYtii5b39rhcItnKSa8ZfG0Od8C8WovCtObBFrXO7YZlE0Yjb7hSGoX4veiVf4fngxBCP/pyViu
i+LZdMk++OtZ6KXd6Csx6NvEplfIv848xOVm4iUC0YbDhuvHGp8dMcfUVfKu7u4kA1xslt/wjyR3
16fzL5/jvwIW/GNZaP/2b3z9WdXLzj7u/vLl33Zf1e2P4qv9t+Ve/3Grv/3jl9zpjwdd/+h+/MMX
m7JLOlxMX2p6/Gr7vLv+On79csv/1x/+09f1UZ6n+uvf//nH70VSrpOlU/bZ/Ro6YSMRD355wZff
8Mc9lz/h3//59kv/0/FLtV/Tf3G3P7IqAuc3YSIkFS6lpCecgEiKP7IqAu832kauG9quzVbrl6wK
6zfHt4IgtD1hB4Hjcgz9kVXhhL8JHo2lVdima5mW/7/JqrDsYDkcfzlcOSo8jovQEiECY9cK/5JV
YTfIoJ3eUyhMR2rdybjgU+BQEPjHUqWA40v0HqVygAkX8bOhiE01kgKdO6T0PouaZym6x17SdUzZ
gJ/LFnx3woDkBo1DS9mAhzbNq3TbIjFGkuu/u8UYnZBt3qpq9LbWNHMZ9fwDZRX0BeHXO+c11YWC
D4gvrCoQMlRFDxWlG4qtSw4g2ZYTgL3EmZ6aH5GVfqiwSh/YLmYbtw1uUeLrc6WyF7tq8H8bojnl
LbKnlnH+Kk8N1jJN+G+f1/chKWe34ZA/kyZ3mbyh3alRtgeJ8BxVwQtZ82gsIXFSneNVg+5DpH3f
YN6z6xHfjOFiQEGu0fQRaKOxuBsSET33pftp6PS9cUS1q8xwuG+YDtYNDowuR8Bt0P/vp+wYZEiV
iX9OVxcFeKSiH3BJFWzm1lR4MVpUT9lYFduJjNmDcsvndLaCbeMyF0R7RA59M6+FTLEqS/1t6lWx
L/UujBZFr+aRa5/LmFyO/IlJJLA28zgY8lVSud+0Sjwr6gY0os9Vk+KQ08m5iOmNMtI1yhhle622
Re8GbCKA4dZYDDbpED17VoD0VTegoPulYQlkwlCwamLM9gPJmsgrhpYmJVBAhmkDIzD73U2W3SWC
T1LU952GdtM3XFfaDusjk9tVhfehC8ZiG9Q8eB5l0MT8t0705c4hTFPj5KpMrMRGMVDL0wDdoDdG
/QEH0V/uof3A2KQRAsUwxfosUr5XjJT4ndfed+x3TJuXQwk2/O24YG9duZ7Vi2mQANbEB7BfwByc
KlyPwt3P/fxSxjijvBn2bRpAx5wC9dShTNdJdLHmwD+HWXfW2sI5NkHKnzzssY4FOzcjLdTOIGKO
QbmbBl7egS5hMD4KpfxtOtXMZthAhljxqWu6zaw5NRCq7BLLOZNVCnwIbuPchOveO1bx/GKPHGrK
zdnfgD+zcxuMAjjjOTx2Rdpt5NwcHC6f6ShIf2NsvcUvOZX0QAnTQUGPFA7TJcMj7Rh3E26icr6r
3DA45Q20uaDLbx3aY8il2DKOVnuTCbB/jWYeEA/6w/dfa8w0T72BXgvrCW8qytDe4E1Fy52qNDyP
HS9SNsevfZsaR0fPRHFM0j+4TsUewa6oD22cI/RnAhTjuzHRYNEr3gK/KRmJWepJcijgLmS3ZXbh
1iJR7QEVNQY2C6By0T0gtLeZdXDJHCHvgvfs5kueY0mIfeyxyqh3ETo14YxA/BFvVVHl7ARUEF1z
8BQbd0A1aNBg2ivwJUa05LXF7CydEV9/oZJNR8h4XaEHoGfgh/a71XkPymEhSVT+NOkZPaWygpW8
nwqjX9Vh2T6FjrxBmyXowA/5JuonlAa8pWv0A19+FQkUOHS4tcfNsKt428xAlh+xMZlHjdEWjElC
q/KGRDsgeHC42xF+KfO2cle79cMYgEgaS/Q5Q5EDB8DiWUzp75XM0pUrm+esjVBXekwkECyE61Sh
ZORdYLKAcBoVPZB+jxrSsPq9+1OGVbKNNO9zKGY6pNZxDhQOrkTk56mjM1YHcbbFdPaU5xYlDjFo
SIJdB+V9+GL42LlnmjEPGX4RjZjUzL7JeQoxVSFILMDSMVs0oc3uZFN9hSDv66iEamjSdY+TD2Mk
0QQP177LalzmLR0qu8o+FJScRMstekgHlZqBk6bDsuURwQ7xMLuruiZZuXHEeYrAce31IWXOyCAx
gPS33Ig4soJXqIQvVzgUMblAe0J+dYmVz9Opu0n3A0OMd9vBri7jfunINhCjZPEc9qRHaGc6C4dD
oaxgfpQRWssmQRSjgqYn60DchgU+La2BQ7tVHW37EhRnlWiS4aq2XetEfqVGve/7ZVFNfsemcpE1
zV/DoLA1rGqD0abblEZBc9zHv9+OBM0PCIEyCUfGNUoCeCt5m5nAK/zS87ZYE38mgWGf/coednPp
v7W16Z8bq8XdV8gaPHVk3o5Js3OQvNF1ZVs/+YuOiXj4Ve+Qs1rYXXPPGGrVlrmxl6p+yAK3vgsG
IzmXORVTWzjAl7E2ijl4GHtzOGh+eA5lcywslT0gQwxwRyHtqIxm50ojehi66VY4aXPygiTb0khh
xOwcpWFHl6mjAdD09k+GLqSTF/wRpQ0r1U6a9tK0JQlVGUtTx+lZ2nj8vSRxNk3Yn9pqfDOlmLbZ
7C2HwR4zngmlkPpuQGbqLtetPgSjmNIunsCKEnxrbKaGtS6gOQdjLa7829iHaeyMJui4+IOr/bBK
l4cbi+FpVD8GUzFeyWZ5Ew5IoWezyba9Gi0yVZJHMXf4bvoLziuI2MLlD07ib22jYvy8Rb+SpkE5
spyMM2ycoUaepTTW/QrolxfKTU0U4t4daFalI5XbaL3lNipTPxe3QQRgSKgXuzUCBI4mG2ts5ZVi
qTF5WI5iTI7JeNuX5ry3/OgzdCFZlFOYrBwdLmJNxssWghXB63lTBJjYnSF57Ixw7Tv9UzAGO5cx
HDOJpEOE5P2Y7fCZy9CwcNOBdIQ6Wff9OILFLvEyZoxDssYgbbLUdPpb6ycXZteyptu0n4yt8vvb
AgzZ1KImSLoOq/zSlHU6DgxW2yyqz62VgQIL0bvPk/WB7BwIq7DPeCeulzInBr5hJyNOmAW2rxm1
jlzNg0UXH5g23gGflJMYGoXuyjU6XNCdibFN0rc2MZtNmY40Wfv4WbgtfnvCl4lq5g/jxV1lEZi1
uWLsl9cELRiLCMqovJskREkxhndq7tSlsnA1xvbRjNHYs8ixN6G5x8JAhpINn5+oU5vmpjLW8WSe
uBYCCvIlakxacWdjWnIwez2iL4SS74ZCH7goIoeukuoOKDy8qXkCpBtiUZjdJ7+OhnvLA7LVpuFj
UT5VHZAr3ybKIrNwmmhwOqL3zhXX5oJr42M5OzQis07slZk7O9mB9E8FGYBBcl+7DS2QbGZFlcAq
4VHafqSfVeiIc9Y4v6dROT9loBjH1nzqRyRNcni+ftBwlaZxSm910A7P7gixggsuHnjZ5Bvi7Waa
dJG5qzFg0MzDa+LzSJ1blw+GwYW+clHD+57FGshEvW5K5xDVNA+myuSi7UXPXBKrW3S55lYOoFJj
bwyeTWkHh8wN8lWYMu0q5y44OJHtXRDVvPmjJzZWOWGzRZj6yF4ZO1PhPZve5D0z0d2apdU+/P1b
Artiqc3yNE3EDcWd+5xJTo62qYZ9RboWXuLG3k0MNTZODoGwj7vxm2Vw+lo5SmCv4E+IR/fTm+KM
rgFvrt3hpm8+W9TKsOPs8lKaNay02k9uRWEf6YKlQzCj3jgm6Ps5XaFYaBMAvETSPDRQXs1DGFRk
MfC+3ZybMA4fLYtWousP3/I8h+rrqAmzKCJL232YggxpniaEZDZosSvww9IC4un502rW3bNDkrtg
vPjijwmkNnDopRhogdLDm/s6WkfEp+RyUnvX1vDUjAYIJULzrdY4NpPK+q6xTaMqaMBgUAFEffXq
ZxFqP4dLSTzY+87eqRkAhwR2lPbNrhKnEu3oyFXrYInyG0AGsDl0VujX7z2yOVCnMmRhu7AvsS3e
UnA8lLLfFhbT+UYM5rrnYrfgT0w3RKZSMxiMkxDtHOoXNGzBczGW+VYnKljNXYVKFZOuSsTEQMX6
yFko1oWLN6dwWjJifPfUc950JV1bWZLtAUrKDXlFkJZOmCPIn4HTqKp+XBZW8mITpsOjj5F17Lt1
ytQIwwE0/vfWn4sH9iIBXjgSZTN19pxnlDntKcCJtu6WHQqKvrOyg+cSBzmD0nLnxd4Hm/Nu487C
5K1mXiT0R5vVzgPLzUk1MFwzG6i7H8L5FZZUZ6qp0QKykzu2sx8MWoeFT10ZZD+LGFf46HMK+A1s
sdTe2d50CNmbQDUBHCed8MvzOTdMqsmiHcmoa8iKJebAKPTDmEDmG21OXZx4SQxMxH2VnntxJJEO
g4+MomvVwZITM092cWuvTJ+82HoNGdrisc38zUD/2gkBxEeDvJQzMs5oyJ+iajgbKnoPfYqVZGyf
hjJSa9xbv0uuu7MOwlWHwYNcD7p4DQUqwjy5mcd6umnjONsnQ/A+1WRDDaNNsNAgIR268t43aFuK
JUci7DJYuT5VhJmH5tlmI8FfJyHS2ml/TuZhLbVBMGO4zaV0Hhv2JlwGaWZisoSRk/ysJWKldh52
CHvovUJrrTEGBRqCVV5Vqzy0x33quwNcwoaoQJ9Ld5Qhoyk6OLBohyjTEERtvCoINlpoEEJ9BDYW
LN+QqcM4e1DXMi1OCrCx6OOaHaUxPQ9zCH7Dydckf1rwN2C21QITgaT5amFW1pX7FhI/4CexfUus
a7DPKnmHs8+AkdJdIrPHMutPAUxoDCWdCIo7Pft3zUjRh1X2B9uDzywgLIIhVywQH4+4UwJsCmbQ
Psss0bhUQubuLky0PIP2IT2ME7NrvJDra+w0J9fN2LBcJDbCiLJASuAqn10LEqA0A04INoAwQUkP
sKzB3ltZgdvCihdnYRdcZtu+tHOSnT314Qd9d3Lj/uI04TFJgY2Wth8T3YTkjN0h2KeE9aFv8M/1
mmxBWkt6RZAn1NQG+p/NLi/rsOI15CUSj8YRGXGEWhecAfASSanskbwhytZg+o2ac7QX3yzXYTDh
GV9lWn/MxpgdWIB9ABpIXOOBXZjulsE+KZFk/pnPXvMZKnIOorkv90UDNX/2CjYJPDmCKHdV66vd
wMjMp5BxZ4OTaTbf7NISSGmZ7nnasbdZzKVc9uwaMfY5p9Jt76UNq69R+RvOnHryAcyoqtr6ELPC
x6lvGWSYxJznKuxJd2RCZcbIGavIuRlmrLedyz57lgBSMDE0qLCn9pRnLOXswiyTNiFNT1utk0F3
68alwCNKbDcL6FloOYEIt9Yla3Lr4XbRNVO4vnDl+jlM/AkiEw+N4zOYMOEbtZzckexpUUE8WY9w
H9sKQGSnCxMKhfsEmUWuApct+WzGDCDG73lsmqglxp1l0UFTJMkoc/5ybVjpiZ+8R2zAS6MUO7Yj
Pwaia0BOcGF/SKvo3RsyPO4lI0knp5jw2pBVY3Y/B+rwPu3VxvHrFj3Wh2sVUIPC0YCDxhYtrMZ8
47TJdu7YGlL6bapCggXr77ygf+pURQLbCHmOrdAaPU+3KSzvfh4xMaQZ4um4SV+SllqmZ2sAXzcj
Pi6DEl4F73NgqrfsrnQhO0cVCL3c77vtbHzGHW2pVr5bDg8g2OfvShjUlq7lRjjzfVAOIe5YxlkD
1atvQ3hIZAr5uIGmn9LO2qhJbMoRBi8VZQvPlU2TgzhdI3sl2yj9mGNKZtukFTORN1P6yCeLHoUw
/TXaaHX0PAGiAJBZfL9WcfgLl3HRbcTFDO873H/4RrnL63wtJcI24lHZMcbNt06Z4xYegNhoOR7j
+UHbtG2MqscNtyhxsIcXLVIHmTYlc+BK7dyOMJpl31+nM0dRg02sa3AQdJy+YAGdpYdmzoyXClo1
RVDWe/z2yY3k0o8VhnmiX/jDoe3cj9QYKO+1eXRjauTSRjgYFocgfzIs71VNxMkDABArJBX0wuy1
XFqVE/K11WhKuZ8L/0l0mUFEPBZdmTfWHvrH84Qx49SnxX00oYPM4ybn+AZTldTRXU7hdBkqpBx4
/T81np1j1OZPLqaVk50CO/b1uR9i+6xamMVoJKwNXZL5phxpuogsnh4LJ/new8egtT7d5m19apMx
PFU+hKipavS2t/pjFAE+iwuyGtx6fErmcKM5RtpUlGc5oYINLe/0//fgwfJMMqX/5dfRxj8MHi4J
MhP+q+vkHyYPf7/fH5OHMPzNYkRgYS5m6Q6ET+L1H5MHYf3muy7OX/vPoYPjLQHZThD4Hr9d2ILR
x/8dOpi/WcgwrGWatUwfvPB/M3SwGW78dejA3EMsz8x3HMFqsARo/zIcpgpqvKym358PVbIXunvv
CY4SBact1SsUZ2o3YQzzrhizcA+65SBHsNdeB+lN2VzL3ZoMj4CoSeYS2JXmOxHRX/eN+ke+WIak
1X+NxTI8lzPI8gVio6X+OeAPPbdTfZcHVEgBNRhDRuxCTHInRrl0evsNsvVbJ3016etlNsy1eaTP
Zqog3wFpYVfs/IQ7M2P+IEdIF/nJQzANKcGs23caRwjH+ibYTilgJwqJuP+UsUOKbEgNWY7DSmEW
xtZPBYNceavNaMaEANm1r7OdMBWOK4rkvW9V4i7NKIW5QJbblK2AMKL8NjO87H700A+489I3HhOc
Sjl+YKuQn4biGgqcxXnuOjzSXRO9xU5KKVQNMd0JmSyq8AQ9XTSd02Am2W9gdSlInHQLx01Q9iNq
VsxHNgxKHPbB0txnY4vmOAl4cg1wEK49+zBi6U+mvLvYGaJAQRaGlw0XQF5kfGb1rogSfZ/HaD7o
y0MtzLKn0PwYh+owxOXwpTDvzm30pt2ePq+g/2xYUb+b2AyR2AIrD+iKrmhJs2xA7PTtlzIipca2
pmcLjdlOsHUeYqA+jTEFoGcZ7KTecAq1Hu/ngDe0duJpV40ZWSYNRrTZyM/Cam4qxQM7IU6ipFI/
HJbO661pZd1iNhanMXksovwUMlY5GjUqQ5MHRM/nkTAhiEWMSBycBABDqGtiP6nsGAkbBKLDH4n+
AV2IH5+CUNLZ7JLPIQZTi5A/PZmx/uMD4t/sly+vP73e7nqT/+rL6w8iN0VM5rnn61d4AsioGEbi
YdKeAftffsf18errT66fzoUrto30H//yNFw0prRY+u8NBqvjn8/iz6ficVTfRF1Dk3b5C/7bp3e9
7/WnbuYQ3WkCPrze488fXL+UqYR9fv30l+f391sagJ99DNNSZig//rzhL59eb3j9NXMLJTzC4DqC
KVnFSM3O1w+tRdRAPmPU8PVknjWGwRt3KEgOXuSIniAvxpEjBePZz4bslw/G5BLibed8z2BgKHMc
iWL53qhdCwPyLmj02/U+1+/24YzcKbRplSO/9XT7nQ5PhWuNcmlNv7QlQ/wcs8NOxmrpRXEoWWZh
nKNOG+frZ04MQo0+DdYI3DynPFjgC1CMFDudzdUUmXGhJ/nKR958Zm7rnEFg8ZmX2GcCgqXt1OiT
8+8YiBh3LD+yO3sxRQ7nKDBIZTVIcTF9W26HWpNOLn33fP2sywkpaafpUUCqbilMI5TB52sXV5ao
pSKT1/DP7wUxKT+9ya556fNOKvpUIg7XeebsE639U12U/inWTMusOGMctrzu8xgTipbWoTrHDuAB
eAcp+p26RekyL1Xl9VbXD+bSxL5+5oSo8Wudvdo+nPIpzX/oqCmY4OBJisRUMrfo9zal96m1+TeZ
SJdiGheWdLaRW35mEbJNp0kLUuat+lIE2UtZd/5ONeRxtg0it6kq7I3ZI99x5mo8B34wnqc0Dnei
qJ6LchrPsHjG8wix8Ka2lECdxS1sda+H2TkVrPRHIBe38X2iXVIyFiKJOVR0I5PqEE9lfE6XDwPq
5SOW9pU5sjPKHYMxrgP6MuABhwSooJ9k1cUp331IMWeiyE1NsaFaT211acy0Ja35bEInOLcpiqe5
jthw8q3r92eNiItaMoUbzPfS5ci/fvbRuEdHhDQM84M2QGsmDGR4OXgLSqFh0jOAWfbkw6HuCh/v
rtpaTJZWw6DycyR4JnJGnMsesfS6p4GmeMa6Qftxtg5ToQEKdz69RJERTltrDn5D4mx3vJfrgaUc
Y1x25Qgjwyi/NG5VXOaWEUzrEtRz/dI12naL/UaBfZmKSydUtdZBBalXAR1v2bQnqXxgQnOv0Hsg
BAwJ56OBTeZ7Czs9rfMDxiQ6MgYBz30lrbvAQzHmOPn3xChziBXpHWWwtbcX5efopWiA4kXqOi66
UHf55hThi5YKef2sQfI0nQPkIl1uo68S3atM9vrNP7++3hFGChzC6y3/cvPrl0C1CDN1+rvrrw5s
5Hc1AAA46Dz0n3f4+++7PvTfPy0LKNORHW+rP5/J9fddbzMXBU+PyQPKQB+c/i9P4pfb40+ihFw8
q9K0aOIZTauO1w+hwUn755eZnarjX753/Wk/uKi83DjPw51tWPZKRSa8OxlgNWoWTNe4qaKUE87/
aEr50dFnXpu4Qfw5eLdGRap7mnZrmGw5ddOr58I64nU95KPPCYRQYZlTkNuTujsEMMNeRVCc6tHn
HjYFfIfoc5wTYAF5Ph2K2vpuCHXwkfIl7bx2ZwuVW2zJlRfUj4MPOq6cHjsLT3Gk0WFInBNGjXMM
o13mOQvGaoEHDPQaJC4iXxagxxmAskoQqVLk3tlLIhLXwQYHpCxY1pEpEylXOmwOOaoL0x3Iluh4
eFrkN1RqNTlG9iuMs2ptxCmgObJLVWFeArsRoAjbZ8u9ycroezzQ0eS63O39aunUug2h43N4mwKa
y+huUekY70VdABdLPLGSYwgmnjgjfAPFuqKzsw6HpD/3BZdaFsIb06SrYTGE4m0/GEtDoxxacaj4
uBIBubteFR2yjmGYqT0s5M14iBNo63YS54QPEJLtYFRhI+kcYm+g+WiSgm41LbrSmVovbDtc2WJs
UETp77nFDizKPYYuDiJH3geVtOk+QjmN5lICNPPaxWEe8yLo/AdqhQNon10vY/QCzu+JBymsMJ98
a0xBS9aXyXDMnQ1gyJckTfuRO2wSGrvZJMQRUpc61AoSRmIYlNBD9lwjj4D4kdbbbvbf5TxIbLeq
3WoOT/ZiZP15PXFOGRENL0GPmHHOoRsDJYPH1b+2GCDXYgw+NH2HjT3W6wyN1672xxtHkJIV6lKv
bY0xVo5yF5gEdoZt/W6bwOXEJQj1fR3UETN8QcA5yckMCfaDzhaVkIdPs/s+z0R49VjVqrZZBxEe
qaT3D4JkQ14x56JKOd6YJ2se8kvH4dglgqBKLSga8pGuEdLF3KuP4PTUtxg5t8BN1VU/A1cxbY96
80Skrdblj6qMFtVPtVfesIqnojuL1D+bdR8z0ch3QvEKOj4k7hI3tUgGWiVKnJwEmIyNqauxnPdx
nqYHn9hX3ErqkmiOpdCP9gH9yxuv4wANa/NOGcNT0R+DBXEquMCtqpnMLC8SvFPusiaLbyI2+k3j
ksaeMpUNoXcQTsO01eGGqH1JP0oLY12y6KyZ3uCoRyGTInCIPf5Pvp1ly29WE7y4qeKUivC/KtPZ
99rex72fHAMyN7wyuFDmN2thHpXdIfy2Khj0PEdv2Lcl4WEWo1GYQWm/7x29t7JN70TssnMX2J25
H9JoQprVfYPP9GP04Y2NWGhAV9nOjlyxxnF9QFMsK16CJrYMYwmQOYdHPXkBsC7xDcHFS5oxDB/q
HAmsarJdDVIRCaSYS2D+tt55JdKjCNjBtpXSPaXZnY/v7qaJUY8k4AtIAzRWoztUFEco/4V8jfqc
+KR2fNVN1WxC3d3GSRCe+7F+Y+Bwt+ilN12ODN/Snb33RwzAYwyfqQRgFc0pkQgTzzutUWV4TZFs
CqGBo8QmVraMyAckTnZcJSvwGAYyc16fHnYN6GADJwkOYBOc7DoJJRnuEbMAtjg5ObS+l+e7MiCw
p+pa/5gwA6kkUeCjyeyhr5H64QkhwkxBa9taHVCVTgN68QUdm55OaY45OjYY0QyTB2THCsDDy/Ae
nCAdn4AYqh+hJCnRN0Kx91hDjNRO2EgBFbdMtvKlXR9rTHGH0PxpR0G0T4ICEpOEyufSTiXLLr2z
hi6nCOelta1dCT93O0GSXhu8G6lH6Ctmk9+ld067j9ABHuMCFFiXyfhOxTreBAOw5XJmrQrjCoXt
DM12XsbRboRrLXWGiyKV106LFqy6z6O2pnOxgCRagg5bt/jndaYf4zl4Kwd4g+hAyEdaVrx2gSZ0
TfpqlQr0XpQfQ/ZPs1wCAmjUbQy3K1jYCbcRCKY9FQbbwXB/l/0xnKPoCUcpHcH7wi9ROkJqQwvg
/kREiMq2S/q9k+IAiP0jK5VmcPwGfOeg8pgy3XDfbUOlx8naUCDHLM3Nmyq5KLld97NOaLqhDuAK
6A4gPJZyNLYhNhnxwJKTPKsAETGbh3tnQELNGOozoouLPgqspgI503i4QXSJcCUMN/ioH6QwDg6Z
7G6uFZI14k8FeNF+IuKnaGniW6V5y1FwdsjeRIP3WOrsIs1HWOEXHLM55mcjZtyoulNJXHxlum/S
zl/wHO9nH3eGgC6Z5vIFepu/K309kDr0WFN5Nh68vNIjr7hOUOlk4Ta1FpRUEKXkUi8SUcYo1SD2
qdUSQxx/2ilS8d7VhJ40ySkK6LWarUjI0yKzwVnp3r9vW6A1BtAapGlksE5Wvb2vsTjiAfafytBE
x8Tph6FOr7Oy/T0vobNgYN91o/fpz7H56BpfYTHs+1aSltgw/Jmphphw7xw6p7U3vKqUjUU43Wtb
svMv5I+y5/AyMtqdRSzZIs/QiRhK1dAJq4QRiq1IfKiTL924b35H34RFZGFL4dtHUedxpJyAnGIv
lUDJDAPtR0isIxdGWDkDy27tVT+6IiQa1odeU6UxMn7vh1MytXFGGlu2Uz6j5lap/FYXuH0gxGwy
d+q3vR++zn5tMVg39pGN7q/ifY0lpkLKhhX8uveupGdfhGgyl/lIPD4mxPBZsvxEM7AmHyoEgPyt
NvaTWb534GrpkBusiQMGslSRdpwmhzYeZgaWLsYdd5pvhwgsmJlV7yU9mtLMHiddvhteDTy0q9dY
NNWumxjKaym/hSnW5OuWy87Qc7nobndWSnWaL7XvDMRgm4jwGDRyh2aZhE7v4jCw3uWNQWAWiN3G
95stM8etyCLWD+KBRJUlG9XO3yuGzzcDpi80Qi25SbW4m0JmoLnnnIaAOajD+MrVIrpp4F/uxgHR
Xquie5GPd5P+6Tmd2o6ANldgbsDZzw1ixiL+3vcSJ6Jyn8refJli5ezCmBI+7Ynxq5yTdI6eY+rD
e5aRViZ8xcusXI896Mke9RJVxxhscptXEXBRLbzgC3znl7RZNiG3E+wcJ9YqblFOxkgnt3l0WzEo
uZsKWh2GIF0WaPx9Eoc4iMKDW4fhPsRreBOFDNXZ8HZn9ZC2swkvMLXWeVjN9/2MgaPRYOibcFpX
9YzTpI6/7R2zeoc0KefcOSBUvk9caW3MQozoLpeSPfBQFkwufGoiy7hORuyvo70duPJOO846q4dV
Wyj/Kendn3Zhos1MMKBdja4sxfDkUrM9s6+rMusjZtPUR0Rf1IHytvAYQEpTlG5vEnecL73EtMLZ
f0xIOY4wlsRTOu50H3zPIsHu2i4GPIMAEjPnbOUglhAAEe+nxk2JYhnQg3MxDfmtrBireHNIFLTI
CRrxizfDm546NLVcaRtz4wn1RjPcR4ZIGuLWzexPzLbG2rPn5NA59ouekAgg+FlbyglXnnmH15E0
KKvkqtufRNpzUQQ02Mkaa80wrQKDbBYXQc3GqZuzHXr7Po0YWc5iPY0IMHSFbcjLUo7D5n6w40dT
uAAJU0JcyrFDU8NkuhyObjv3qxZLa2ETUFHYBlBS0ZtrWQiKFwJASREgjtjtv7fkoFidXt4KKhzk
8rdBSycQQdCdX2AMmpmKZdK791zgiUV3sWKeDpuqC68TJOPozo5de+t34XdURR4QrvalFvoRpPlL
4/TseDuBkMzIHnMLbmpcg+/MNyibohuC6xCfQCPNEZSliE58EdHa2E2jfgQ+E+5rI76YYROc5j71
18Rb4MxqiYjJ7C2UNGiBga23jkUd4ysyJawhve37ktkQWrVltajriWrOISAO5f2IDmywX4Vs4ILr
It7Ujn37f7g7j+24lS3b/svr4w6YACLQeJ30jt6IUgeDlCh4DwTM19dE6tyrc/XqVY3qVgcjM0km
0wBh9l5rrrEw0YxEqcNSOlSE4dg/Ks+QZzZBkF8p/lcNq+TZXdJWjs3I08moOhsprYN8QQCGrv9K
YzH64kVddRoX0ykGK9qq8L2yp75OsQmFodp3Kn2MIbFup0aSzsLkAD7lM6/64VJDUAS+R5ubaAlT
5u5WVQu/C2zLdrCKgm+xyHdlESPpYVL0EiAXxlLC6g7wXvDKp5m3TlkTixw/be353bYfy0PQUlzw
GDqCWgMRjWzCC4K7UIqbNFF6x5nsHgN0w3ai7xvVqnUwwd/OfONZ+mG78cySzXR7LOkB+/ixxIh+
L8kPczSdVRmBnIaSxNRqX+aMKBOjhag5tUiAg8Em7lRQIg3VLPdsK+FShj8DUxNiWsgNI3mM278n
R1qy3EBTc6pBoS/CKHOvmQvxtKUApSFwUJDpUKe1NmlwbHrI/LDOuUbfwl5pLUyDfaGEJN4B+5iS
Z8vDCODXHXHEcbgN9QCJt/eoxVkQVnmtWqoCjAPTey9Pum+LnYwnFsGFQp/MCQUj5iDtAoaEj4FJ
xiKnAVkxBVYJ2ncSIbQ/I0ZgtqwzLJt0Ej8RI8ZnIIBfodKgcMEtGolkF/WYwLKS8SPTbDEguMdS
vk8hnUmFnLob5HDoGySw1JvXYZvQPMbzZorMX/OJsbVxPJy3w0GP3nMTEOZp9Ujkqs4kOpehvzJz
yGojS5VCvYYBcQe4nKnW+Ea9dno2z9CvT2lf1fuwJVDOgmEPOx3qAEzVuf6GcvBkta9Nhh9D9G15
M8fGxFf0lk5QeMLG+GgoUljm6CDTrFFTYqOuwp3Ka/loZC62MuhTXTGSal9PAWUI8enP4evUEpaU
RyNZnQaRW7ZDdkjV5hiNk9eZtFcQAjfQI8p7oAT1bmZtvi2a12JJ4CpnCjkAgQmGJN8wM5k/FmJF
midEJcxmsNdD/uyEcELHjmWpbRZfWoca8Ax/Y07nH2wFZ9dGLk7TqJqyh4hvjBp3siTROQNL6M6k
BjGO2AZ970HUyc90FHc618+NMcit9Gh5QByZIcGA8vZD8oze22DM9wZ2BOqqbEhnx2vWYsLJyM7s
aAn/sZ/tUyHHfazsm8Yke57+X8VKnr1q/ErRKN/RnHylKooBWXSP3XKRUo/cIK821kUGXaML4/OA
aOYD/Npyqol4ZQ0EKZRO4JMZmq2THj9DH4n9aMwH5dhw5QzM0n7HmenTUt2bEqBjIl4HD9Xh5Lbs
yqL55zwQVd9hIApqMhLr70Go93g5npQeVn04/nDnftxjxjo1qn4LxrDfFiUGlsjBPNIG/s+8l+Ou
qt1vs5NZB6ZN4tMzgI80T+44LdBsTAUBjA5hsXEOladdZkcF/xhfGRrN+iNrw0ujqmdHmzFQdxD/
Pfaspk0fTFM8D9nI6dWSNjNn8kttpzQhRYFPCNypGbIHnj8sUVpbZE3nqCEVBmmWpr6K0zEwi20m
vOQyReQtWyM7naG8qzhFuK7Jls2GMKJ6nL01jlNtowqeJZNtC5mQqi01FmNdF75/yPsKjCO4nVBO
R6eRLK0xmIXih2vI5ybr7zLDJuwiHd8LhUXemhRiPRKwk669oTy5yKmyg0HOX/uR1NFwhoHwDZnZ
thrpvVpL8qljtubRG3+wxkyepEe30e31eVblsdcILPm42ZQPoBASoEUum7YYBVJIFQzB5GJyiuXn
DNAFmBxmcMmKHOknlZfi3vZpPEcC+XLUDLw0RuxKaYWavgQJlfD2M9P5gR2g2FlN9qNLaYFHeMg2
2DdpMvborwXLy5Vk8FyNBsD2jAFtY3QGdcmwQDSIKwyB+43pTc2xhJlrWIPaVyrccwERsTD0Jz+L
46MRFTsVi/iQZjGnRj294PoA6WCDZJ4adeziOjkJnWx8qOEnsmQgOpAIQZjHDGWssOKLMG7aRNNV
afI7kbSXqaB4CIew3EtKxydHU31pnS9lMLjkmbr0H7wGq2nJCEF7vAfz3BnDvRFb8sAVQ9WgSx/8
PmHOHJpmCxi137S5sasTC9Gt43doq/x7QlO+eiQXra2oJOOh9C+O95Kh1Fll7bI9ShCYFiZWa0xC
uVm8s7OCH3y0YcPcDbV/O06Ibf3R+NZV1MI0lYI9sDAHLGp7Y3hRuB59QuqJYtG7MjLxwxS3uvgR
T8Cb3eFot8ybreMTpt7bTCcwQolV2ETlk5PdD/1E0nlgsJ4lSGpbGQgVjYJMuNoF52pQZTCMR+Uc
hlawD7WIbEEataEIRN3cvFdUSxE++QUnFFnsIEBuYuGRmIwXQXX9vpmyZlPpeXHdZeahj6gNjBcv
oNypexf6VmU9FGo6uwl6n2qU+hhn442NSmpT4fOEeoIgyCTJyIDT2I74yeLiYU7td3pT9koe7XIa
dzBUS/ah8O/qATpwbH40kR8+Mjb/lDC5l8opXu/EJn2FjdK2sY4xKIz7OC8vpYWRuQuLS9GHJyhS
+dGa0+ZgO/qezj+JfclCyEksVg2BRyGHcKEjMmuuxQLS1QhimWSDLRYMPuC0V1uNOZlKevTKSsTZ
2JzUtmmiucri49xSUp2Mb4Fsd6CO9ZucvD0Om+E+boEfCITNu8ksSTkEYAd4CRRsqSJAQkZIGUGH
/Z5ZnPJnO75LzgQaEofOjDTnR4veAQEeKjNkxQu8YSpfrvyQK76lX+gu7hVl+Pv+9VazEAl/P3b9
E3UFHV7/5nr/euuP30HIFq5nNza5FHiGwl7IivmcZDtDoRFeOlS/nubXf/1Pn1JlJHaZU2tvfv3S
9f8wG9KE/v3Pf/2lTCBtlQP5ztXAnjIIDjpVoDv+eH2/nqforIvpmz7i+iv+cXnzTdOf2TPF+z+f
+Xr/1y9e30mr3PdogAp9feqI0hOSwOXt/PrD5bmuv3f94K6PRXkBYaQICGa7/qd/faKma5En5Fjn
uDFeAr2EevnUKuHyfkMKj4PDRFeJuKaheAfURmcGOxfNjDliskRRw6RrW9C7NJti1swPt56DP1CN
tn9MAHB5prA2YUclbCLoI2OESzD2CCv8zpafjFTiBlZMsQPppRPDPPiVwad9TyqvERAIM04kuHhF
8ULw02EC3K/c5DHTHzorlnwr5Lxun96S90TLBI8AyllZrBSwj2I66zr5vrQwmgl8RdJXN8B831Ns
Wqu+Jq3CFnsfLcmKJYZ0d0YB4y9H7Z3NaOOcJBxgUXfA7plPSFe4Nx0G1ESCTXawVLE/wuM0V7Ah
IhaA/p2Hs4peUb+eS/dcJ/6pqRFTx44AuODte3rxqyKLbog1WvTOOY3u3D4PXf4xN3y8JS0uh5zb
0ES17jvtS1fYzSpMaddAHkfQl41HJraDUSmoG2TqRd707lDLmwbjDZ0OWQ32eEGas3ao2QLKJEPI
jZt9lbbDNopgsrXTV2Q57By6XaDaEIFXsgOeFmAEQ7Joiuo1z7wf5eCMG11PPwaZd2wQIdPhztWA
PxYPeN/lWz2/RaH9XGYsbytGso3WVbopv2BrQ61FQoBnbW3bhEVvxO5hSAkTLyzMN6qhgQ4BsEJ3
pPa1WfF8C+Q4tjbNRGVAOEBrAJcVG52x3eilZR3xKyPlNvq3egCeIEX6PASsKzxY7zR7vs44xSmk
LfEwzce0CXtSJJnUtgYSj11XYL6IUUxKeMuxcJ9qSpz12BB0hox7lc/FLcPY1h8RL7jk36zJtuPF
1yTxzgAA2wAMsiZkamy9V9CrcKzx+xRGVgNxAbDOhDBDoMJ3VN51s//aztXJTbv3fIzv54muJTrx
r+bYe1vXyrASdFLurponb3FN/019+BfX4d9wL4tg798oAq5nu44jlHBYKqHr+3dBXxSIKYt7ilPT
RNMl14Z/kimdhdjK7jMTdUcscI9XeK2MnGwjqPLBToVUhfO+JGHPOQIe3NNDITs7BEdogeV+EONE
cBRq/JQToZTtE0NB+N+8cOsPWgcNaOTEJqcDaEyYC/4fL3zG1e9N1GiPNIJhzHgucg3KeatR0jnr
k47SYKLo6WfRnZtE8YmwlfK/ew3/yYdH/cNzrEUKqVjl/fuHF9cxYOsoj4+INaa7KrOPqZVER1Z+
hNDMEuF+NiiMvE/KqFky9ObJu5ujovr6X3+JDtrPP79EpKLCF5YNwN3zFtXm31SZaTlNQJZlSJR8
MO0iZPzHvqM9bzIIDm3ypucQokHmPVsYR29Uao2HmGKLrsSxClrjRvtdfWFBjw9ZDTchghnmq4wZ
3ULZLEKGaRShmA3QH4PFPKluaG8qA7RzJemHNwY96SILym0ZW++e0hqzeL1P/VJerod4udVl89t/
/bbt//fjX2hjAt6GpUwl5fLzv73tHut51GlSaj2LNOqhrWDa+Om0tUKCMFx7HYm5uegazs+k54Nr
Q4YfC/r72cyyfbwUOQ683BzEwXJzfQwEWC0dRv6qwTSIbh/scm8PTz3e9N31lf9vxamw41b/JU7l
WA7vf5cz//UHf8mZfUTILt/RdYz5DVHxPaTMtmd5NvpkaXvL1VOUTRf93/8jnH+45gKxExjcPf7u
N0ZFmBBWpO8qk9FKIHn+n2FUoLn8+7Vj+rTAhUOPmYW2LR1nwWH97SSiad9pnOLqVDvplxF5WNdE
7ralTdzXPsvyIHlVOLQJ1G0vbTy354gq2lpO9ruROPHWqKdsD0f7BtuDvlTqW1RPpPRskjaNX+KF
8VVlP6epjw/T5P8Y5beugQUlaLrhQzcOMo0XytK8HSvlnIknucR6Mm/74SVozPSYo6DY9XhkWV87
+BhhIbTjaaoGaNshKwmvMIY9vUr/lA7qieYC0NkOR1Ca71E1qkvYSBIS9Xh0iSDYOT1GJzcQHSQy
xvNS5mtwpFCfUklybeZ9oTFpwlrNbax1C3Q3nG9daW0SXK6roBLOQ114nxLTNCsX/Rm7aADmxr3E
fjfS3Ghf6nEOd1hwkPPAkoWu7RhnISZkBN3XIXaM25jECz3YEbbjYB8U1viSLptsR9zYos8/HN/D
8BsfwnKeSPTF5cm64aicjBCVPAX+W9oJyUDqZHV6sbrS1m5ceaTjlW0yI6BZWuEA2xYxlSaUMiww
kOU4kxufm0rOGzWw6gR/NJ8blJAiAyESbkb8+sh0D34kwczF0dZPWV+oaPpAoWBfSGEyCU1Jl8Zd
cSt0D2rQoxHfFN9E075MhCBu+0Ds2yzK9zg2f9QFdvQ281ro6gn4Rxv8qq9lvp+G1DuW6X3HjHnq
PQd49vzY51Z9ahm3vGkJPVfJPovl2YlYB2mT7KGBdi+GP4rz4qfjFGcnGGjZGs0lGQ1SJ5ldvNe0
K7Al+eNNNuJgnzN8QwMRvY2N/USnNshD95aWBxpLN2bgLz8NXh7TtZnuUtplezPpvxZyGDbxTCig
7gYIrIF7pNpwHmqTPHJJ4iGMgYJk+qzDUdY6u5gehtbyR1G6yVYKG/BaGPwgrXk4OCl4Krx/MWTj
adGuY3tnv/3gFoi/NDDMlYvPbqc8/a0wo/GQie4mRe3Pgs4lqX3oALuWR5cQkjMZcttpooZJOkfJ
BBu24YOXYK+n3xM1+AM4wfYszjZupd5cw5nPVEewmNrBMberh6bRDqaYQV8S6yedyoxeLWtKt4io
BRhoydqCtTSqnrMHxf7MFTcC5jBRjVb9sfKbYtN1mGK8KlqLFKosSxrUPeV3Y2ybPbjir+EEdE6q
bKG2OtEJexHmDJe00eAC4oQCelwHnHXTV9rwap+hgVsbrnE35EJyaeMBy1ZoWc1jrnD0ahqUOJlu
cjwBK+V5w4H0r51XUWKjRgFkQXVyZ4UBdp0UC8/Uuge3qwmZzz4KTwskNGyO4wGLmp+kb92ycpT6
NhxdWgffYsowdFtRymCVbgYGLmuavNXMlsRW8dmlKLAw0fUmKb5ZbHoPQ4JEKkLaltt2tjXL9iGz
558iYHeW5ucwZvfo0+eKXfNTeczAJS0wO1jM0oQmAer8zutWGJvksSpjdjdIHLcKSoQLCfQ8Lw33
YRo3Zd9G+y7+OnoO6AIIIy1bwQ2+0O1oRi85gzbRawg23KyE7rekdAG8mNaPTUkI6oyhAaf8mN4a
j2HdEThfxEeyyO5Ei1y0dz3U/NFMkTIJtwHkmp3bV3jm097Go1WSYpGhWPSS+6ZdUH9ZWm3FELJF
ItIxd9V6QB1zSMSd5xPtgN0T3W0ZmjRFU6QORrTz6znAt/tWzUuwJ+tPZD9EAVAuWUF4urQ2Gras
nDGpT1DtUb+MKRZNG6NBLoCxTF7zzRs5f8TIu6w7QDPtLL/kn6M/EMpQEIraUPRPzQXyWoI+iZ1h
08fF93L0kRrL9BZi/YRIsjM2pg6IV+uPMeTdQ6nZXqIK849FbtPht91q1xufM/6gXTyivi5HE8H7
8JlKrHfT6KP4RYaIMoudz7IFaZBnwHZpNsmE4SRhD5AV+YfwjBfDDM7WgAE4dGGghDS9OkN/qUf2
TSYUGCsJThnYHUjw9hm7X/jk5/qx1oW7m0dCrRyxJOX1tbMbIy3hkcqnKSAYT5U0myRg+DsUFfp1
clRwYgXP/hiV4WaYCKFqK2vaU0/Kb00JwdSxK3croNiQKkDsbynm+yBF78NG/wI8mdPHpVcwJ4vR
yMpLTvaGayOZL13JBi4IpX9SIobQ31DSGiuXIhZqLKI8DNq3PjSDyO4OYsbgF/dHAx7IxvTJ0a1b
DX4mAs3kt0l30h04a+3Ot/g16432chsta38maZU5QY0VnMzsRU0qYztYv5jmBO2GrtFW6rFGzT/S
IzdtznCb4mgHI2zbzIAFXV1muJ0nBt+g21GXZeNQXXIPORtyo4bdenvxWi4TdyTAZsi6PX3IW9RT
QKwI6rm6VQp6B1s7PugAORM+cQr+PqULZvb6hKZhj30PEFlVGjtlDeh8B48ZecaBUUa47iWdPFGQ
BFrXZ0luLsodOlxQALaqkf7e6uO9gfJ27RMCtaqTqju6KFgzKo1UaAUnAio69E3qpq+EfWiejBg5
SkTXYDXF4TO5wkTiImndewGKhCGindr0mikX6qXrWRd3yWaIksS9EZUWfPW7ujLGS07zapVpF0l5
6W69oQEbL4r8ro1ZBvjEggPAQSNnPKmYLQF7A/qmBi39hSt96VtcYnUYbtyMQnA91oieBvDQUQLg
m8CpBP/szAkQVvYhnKU1r3VGyGIYTu6GTjQih4iOaSOq+tQ36geaCWOj7WOYRvXp+uj1lmin+iTt
fi2pxWyB1z2NREyfVD+h3C0lmtaFNFzZHlmHUUIeDafZyaucb0lK7FNSaPSvOLgaBrGDSfCCa/bT
6XqAFGWhzPbfSWtpt6Grv/8tecdEdb61Ce4gzhXCc04P6gB/BwmURRJihG5Qxj442z4tzomtqn3X
Koi/tVgSaVIKtCvECTF6qA7iDRQPq+s+OtbgFJGQfV5fJGSrhsvRQ9wVxATr9C5eVZ1S0GpfmpyE
urA1YQw1L0HapbukJ01Nuao6QVm/JCXUyuu9sFIXe9bGLnE4Eae4r0/XW9QH/rp1vXs9LPhAp4r9
Q28Nzel6aP91a7Id40gfutFBfI7Uggv3H6EtJWeCKdKjZjwpemUhWQW/VYCP2Zauma8oEXk7S1T3
15eLBFbtI7Df3hyUJ6Rcfx2coSP/8vd9L4yorgXel9+uBF2FGZnly2U/EvNJx0BRP/RJiUyaotm3
S4FUXHOfrjepg8fr1MzgoCznm2l9sbRVI4MB565hW0/r681sETDWC0eOJR+rm4VsrvBz0cW9Hq8P
0L67nz1qdIU9fg1r8NScn+Xpeuv3wfHjCpEuH4wwc4ArpCjO8zCtbakruj+CitNyuN5FpfyJC7Le
/n4oRe29EuQFshSk8Xr9LNzrx3L9rDDzXFw7Dnb2MyrL+RS55LsFMzpYNScFs5Qdna+HdrnVqp91
D0owQlzDfCbQ7IbsUUqSF7D1j2vFYudAVLM+/T74DUw+M5N4Of35JcfYd6qiyDgRGcg5F3N91mBh
qe+10PQ5KA2n2PTaT9I1BxNBeD0Dz5KHq1siWFwV18PVS/HrFsFt4FNmW2xHo/vaRbI+XQ/Sori+
VYjUWDgy9vUoyCHNzeRE8U4Bg92SvhoSEzMjRyV249GXw4RAih/q5WJ3avibXU0wlAhphqz6bOxW
Zokg6jpOeMsQ0Sz/7XqL9icurOt93YWvsYKwdv1Srt/F9YvSKe1ur5BPkNipcAcJQ07t+egrLG9/
/Wb+OH/bAeZZ1SYjwcn/PLElpnaWzUe7J/Z3fT2Rx6tXRUwY3xoWBOr6gTCP//VRXT8lf6wWOgR5
M0e2E78+guu7vL5fEdvz6fc7Z9imbdlEx3zSdMMaAplol5aZ0nDHC3GQnfVgsSOWYmnZ2g1rb6SB
fAfiK2LttbK1t+26ZDfR2DEKlCCJQqhgzzM5DKr7NPlWVAuYNBumtyYFbkex118VBRb8tPEdasFd
evP7MPoN7DArPrfEMvkiA80xY0trygPAiRHXhfsIUzDa9P5NbdS3dhjcNx57NyNioid2IySOa2XY
3lG04rHsyqda7JgxwVSImaZcyuLdytPd7Bc3o75JiuK7Ja1XM7RoAxC1QPc8/pKbr0mEoDpT1Vuo
SeiTARYjh0vAyhPiY/FAlWJ8QATpgvPcDWN+icOhXuUmcX+edr70LTvPhtX7itXOrpdEmJszjsiQ
JhnJgSx9pH5OKrs6o+W9gSemDpAKX2oLKsqyUDWJ1lkTfCOR9TC/hmZ37BWUS8ux19Y03vu5ek4c
IBcUIs7qA9Fnup3y/EBA+/DowloYJqVPrRA3WfN9tB/U/FhlGXDCCABInacXUFMfbEhy8OfExvQA
Pm10ZDAR2K0rVVOJAFTkUTmk5mDwjTVPSejeFdn9pNIfJBLPq2qKGECz8L1FiENGCHISs08vyh3V
mlYpjffqUTVHsnr2tR0UawqyJR9Xd59KFFvRCEFD5AAdh/ymJ8mTVZ+mZ/kaSIk8NvRuIOesuwaK
C0vIGILqJmLNvJHElauMuY78opWZsK5SxAMBS4L+se5E+t66+rn11DfNhzBHyHn6ATGb77lPTZae
VG4+1hlYIUK8t1Uzf09t9tQaEsIqGdoHEYC/8DxayZm/EBzi1350NqO2X6ZgkRv6COdz97NpHLIV
nPrY25EEbdLf55Xe0jyfxXju/GTPBf+zjRfuUedHGzq1qT26lzrJti2iuRL5ytqqoXMnruSDNNvH
vDKQNx0IxgjXkJQ/Zjt9TPyJlJzUu8kmGPbk7V1A3h2cYoJGOp1T0e/w1ZItK8bvRW/dklryMjfy
CTjVV9/rkR1wHc04To6mA3u7qtV9VuVE3GZEVyEDY026b7z+rSzzR17lytJ0s0IrodsEhiUQWUZc
0BJlbwYrKiWE95bMbTKeEUaQFjDcj5lg4ZhuzYOlaQI52pM7OktEEyDYdAVxsPhJ7+Emvc1TcJJE
ZK6Dtn1rSCNaEdd27Gx6QLlS9M+aUK66MdVniIbxvpgNNPipv0FMz1RwxJTyiSNI0sXCaRTV+t20
ewY/nDOujV4TQGu08XqIqjgv7vtWIdujhwkOGQU2a2WDpC2vsJ5bVWi4POQvRAnBvXaj1k5Dvhaf
Gv1IynJNrodz37bTRpEkNxE3g6myg9I8mPVe0Rzok+JnhlJ9rb3qTS30IgiZ+Gmsz27yWzQL+rZi
iQUEMYCsm/m0tyokOETCYVOLpnUaP05AO859ruPVokBKaYeSl+wfTFIMV1Iap2SojYtph5fIJDws
HMzkvsKMufbRP7eufPQxsaDUtzWsIWtFnKaEdOv9ZGUR4h0me45rVNqhdRpz5GfxA/vi+WIJbCI+
kCvD6386vV8jCaQg0TjvI+K5/dyYX4s4KbfzDFNM2hbaFVBhKmo5y38IWKDI52dIhzRIU+xaI4zJ
2FE3RD2vxiDnQp49eyfo6voJz12ZNOJkULzE8XTfFlRj89TRe7MTFjE12SuzRsspRSFwgg6Bt+Fo
SAjSvfnoJ+DxQRff2K6LFEoa3m2XuXcmTmwGZ/IV4iW5r9P02HV4zCPKAh1Q0iBQP5ME8yTbEHfd
GnG/SWRMOh2m4Mit3gD1iAvDGhAvvk03bH5S9ph2DQY2R6SEDOAgwUXUnwq//hllw7pzIA3lefMZ
UUUB0ftTJROGPPj4Jn7ZUGQPcaRTbJVwiNzcvBCXcyfq7AdTzKVlIMNMVbLm6N56rT6Z0vXaGeFE
+a6AHGEek+RH6noTFBaUrh6CcYicO7un82q3Co5yt0sQXfCOKYO4ovXInx0peCXRKkWMTVnSCE85
ll3l31uaLq1rMMqwqkVCag4QK4WKWY8aH8CI3U01KXx0Xs94ED82qZvfegW4KZg3AbpNIqH5T1Ym
7zM21nAzKkD/AjubFtumvykDSL9CfGtALLPO7IlYyd0DwKRGccnnlr/zyxyPNxxfZJrEq3QYIEEA
LW2d/lSX0dfSRFs6A0KF7BDpobhz5nZ6CNwAmXAez1tnDM0tnE6FHulO9DO9nBqND1L0VWmim9K2
99gmcLRoFyaH2j04Tj1c8Eh9RL6LvKhiwhVoWQvxXKSYNYsklRRLGdDCXt8HIKz7psJ4EuBLysdb
6I2A4TirIRTuyW6eLsIZXKYvu99FgEsQBI1tdo4ZJciDBAluZbhN5jL8ErvbvGsFKivSbCq0v671
GHLqkwhNMvLOlcN3Au2fy/6mJRZ0pekkbOD5ABbuyQuK/X495jMVOA/bN9kkcWDE95Pej9ZsniiT
FXi14aWbgFw2ceM9xLF9T5xcDyXpS0p9+5dD6mqTksTn1jhhD1ZRPQsGtgF3NwRP2YHUSygOVX1I
cGjgEgW6JMfGKZN/+BMKfHUOBmHuZYC+ABnwMhiOB8PJbpjm1mnU+7cx/dtVNhZPif6Iu3Ng1y40
LZhLGDdhTDnOS9Ohb68mwtpk+u7jT1nRi2gOU6a/ztb4wbqJRl72zUwHvF6ZegjojDuadUsTPzgZ
r6eVw48xEkcqlRcjV4LwGHBOgXh33alCRLtYJdzjbLK9irvssxfysayJk+lwELpO8lHZ4mOm4rGp
OqNjLGKr2XPWKWXc2LEmirEM6vWIbR0jM9dWlhJUDf+O5C7k1VYWCQzLcOon7M6UTB+dGul7U0PB
ywGHQXYMvHIA/o1Sdp6XUtKQvzaWXW572cKb65yj5+RE4bo9QUmFd4o8cSct0IW5SrD8kka4aeOy
uusyQHNpUzAxig7nXMYKpUnrS+T5q9SE/0RBpd1hLyq0LlCrfa8rnB8+32NeRdA4PWvcVqb/vqit
kyRk1bam6kScojlApVoK5r01XSRhaTNFCyz+z3kmG/ZXU08D2GlP3ZSZxDOGVXe63jcRg1FqYtf1
mrXE2zbXOkIO1e50vf/7EFcRwwXAoLVRSEz9VrWPrAFqNoX/zbQ8g4HT4BRf92yK8y2Kk1Oz/KNi
LAhIQfXGgof/sDz0+4D4fF4HUiVwnPmnyehm7UELosZMSPxz/lVRysAESSDb7zCooisQLBRqxl8Y
k0j0KxPqGgfV03U4IdQY2GPGlxkv1f76uOl9TWwxHePcG05OPw5UclgIzhPY6iEswWvUEH2ajs7I
9S4UywUwhnGBYll9ipciR2TWeXUAOroiWD4h05bgtLiYyY1ZyiPucqBy8/dD1gH7meETwN5jYy+W
nfwYOI+QAlipxfByB7vZuWMwEFjPoa6K8TTjQkhiD8/YsnHG3D9Q2uJwvfX7sdIc7lHG0DaTFkX5
ZQceBpM++Qgssl/3fz9YwIErXVTK5iJMzUgSaFKvOkAe6U/AKcHgJbBRNo2b9FB6uu5EUHF3qguF
lrhOsMnhxrbRuYHrTvg7jB/tqarn9nS9JZa711vLb9S26g6OL8Wm7eBYdNE9gJ7khANac+L3iTqZ
NmmhideINQs2+3TNTKuWWzqpw6Ok86mXDLQgHUSOHJSIItmkd9fHUCDxa8tPrRGhs9njKG2L/tNy
HAxJLvFpijTOkwi0dUzrj+ud68OiK7pjyjfWmYV5uh6af9364y4L3nYLtRQsyPKqjHJ0OGU3RMO2
J3NJebserg9PXRccx/KhbxfCItsEfMxZcmuJiLvZ8mKvr5jYQyp3qE/W14g3nHrWCckLsUDLS74e
vLpLNnWDqI6ZOM/4mlCwXf//317E8nI88p5wsS2v4/qTiRMhDlgyR0PqbgP1LOrmztdThSS+Ctlz
rcra/JKHbFZmCXwgjhpMzkj53UmiEoVsjott5TSVuJ3xPLGmp6RtaKrZxGteoJclqJ6S93TMPlgD
Ae6fIF3bOaFGZfzpusVL2XGWkLy8xv+LcyI1cRlNPdhvoL8UT8szy3z2EgbNQx23+daiULFzJnHu
2NF0SJaJAuXpGiPa/MTRyn5zPwekV9hNeKboiy1RQESwXsAxfKK8ogquFalDicGnICXqbKqxjZan
kJxkBlXzyTDwvRJ6H/9K8vnfq/VQCh3N/59gd0RR/V78Ife4/s0/6XXiH6gsHBdtjq9MgUzjX/Q6
wHaoUqUQpoXh79eP/in5sP4hXV+aJihgApjQfPyG2Ml/SH7g+x4wHN8mmOx/ArEDU/eH5EMoC9UW
T+e7jk04hP2HXKpHKQ6BfzSOU7CdRb/PPIcdTRLnd5xzsH58c51FvbylhBZvvYRWCQ07mrAWAaUC
x79DMoDIaO9FZhwiiWPyRqOBIs5LyDl571DGcx7bHx7Lmw3rqofGs8VJp/F7LSN8ckOEJ5h27rks
+3CT5T1U6JxlxuBF5oVdxxaEeoGbom2P3fjW9W56MQnzrnpHn6chPOGKaSis1ND3JeZwB4W3nxXR
LgJgpSef5ULJfJMp8wY1LoBam+4xi5OPCZwlaOexRWMOgDZo2WJ1/SNoYvyXtJllDEmFVAD2pxNu
q//g7jyWW1fb7HwvnqMLOQw8AQiAOYjKE5SkLSHnjKv3Ax137/bvdpU9ddWpfSRKFEmEL7zvWs9S
cFQGcj/bUYSzRjPeSwGX35wjycW3d6gF1eZXMBaGoy+EQWIjeytPEkkHtOYrbCd/NF17SzJWTblY
gVapfoYXS5Q8tiLZoS8xICEBtjYyehsryQ0Q4jDmcN/RmgpVDjEgZ2eQtO3YwGSy8BoF9MYQcOQ7
cfhgkflNGjD9TeOYZykGdekiEgDk1zrAKhQQz9oqr6/SLWii6BRIU3dWk/5Iq6l34ji6oqfPXLlU
P8ECdJdIxZdlpHq9pcl7F+45ABsPyTq9RjYF4F1ZS0RAM+XCOlvBJN7q/ifpLpYshy/jZJY4TlIA
gQYGVdUwiJDtHQWFvD1Z8XLGFe/ni/Ewx5VMfokKozi7pQkvOEjJRk8z+KGLEV7bDEZ73gkPgoLn
rC7TP3qN1H9Y1o4j1monEehQA2N4KOlF2xHM8y1LJlxRdUBX1lBu0PLBNeuJuDIyvoLSykgxrZAI
0TuTRtjrrSG029gUnmIyCS3SoW5RlPWcunz20AQWh4Gq1VTUi9s+l1Op7+QMeA+xNxvWR+0uMKR2
I+vVEYqQa7U0tAWFmttqTZW1eTwwr4TnwpIsRDFz73aifh/TsnopIQ+yjzGZ3TZVVqpeIOIaAsS2
UKZaRSUROSuAYjamOqt22Y/bToif06q8o44lhWAKV4NHSwnGaMHFavpWtwC/SGmBDw30jsakXyhC
T+aumsFdXM46oXKjOj32qGesoGEeC+V5l+B7MXtB3MyyANd2ZLVd1hfDVAdnKtYU+7xuaJIYR6lM
ET5nmiMyrW5GMY+Osdh+xItOTZYWIv7r1fL7jsHzkswKyJUYsGXaVQ+CCfYiq2/GmJjnNMFMRUlh
beuKyWYwvtOQZeBIOyBYBtmXVDohQhd+Clnkpe0c+daSf+GAPUeKMPvFhEuD8+3KfcRIQ79f0RrN
FjFyoeWghDLglJQER5ES3Z1miq4w9Jg7oSrMrLEpLpO+MIABgwWPKx4T91J3rwmm6aQ3o20G/h0s
3leRQWqEkIOIDQUH7sPKG8Pu1mv9GnXAmlbuVPJCZxatsPwDg85HBzwAa6r6UJ8gkx5VNks4j/rG
XoAY2d1RlttzKIkQZ2a87AO5eanmifmyTY3ApMC1kHVKz8lRNYzBkrls0cufBAVpGM30yM0GwpRF
UUUnTgtSwCntUOKQuDp2UwGLPKRGseKi0KvUt6gwZmcwIZmRL0JrUjmpGUN7TMkYm3+0GSTlQayM
N/LGSRnI88MovGRyHxOUlb4IKosWjTKMM48sR5ZUvZHaBO9HmcPXtCNXdKLuKrISvER6+RiJ1ms0
ThrK9KFimT6Y/tTUH2Etn4cYteyQls/mXBnbdqADG6Vgocf4WyrL8WZZuCjUxXxEZR14qtCZd+Jp
7DDOR5+o2ivg7YcppgoWYg92pYblu8U4LvUgd1JYXHa/dHRCfkIpDohH7p+qLldvWvxtdhMiAMon
1ajVbiJAvkjU/hWeiN0u+qtVJSdAxQ/CJD50Yv1HNeFPxkOOYmY0j+QZrVjQvtvPEw5E1BgS25Fw
zUmTBarRJt1VJ+r9cEEvltCWqMTz2MbVpZeMpyKSlpMpkfu5wLfxlfqtEFWieSXhqKQswSkzfUwo
BHx8Ed+/AL/E+JEWoqYy5CkCwamoq3eEooPrlvobgAWwIMsFLtzyoAZrrSkN8Fv3aOP6ZN42S2HZ
NbtiPx61C3VtDT0RvXUxIzJtwWdNWdxWQszSE9qScJx3MnFwF71b1XsaYpqspyq1qiAjcamPrbl8
QCFM9mmVPuuGOJ6tStuFVY6frJqqBwT5W7zoma+qjAY6+VYmwIRTUxc3NIwEPLVgCXurwh7XCJTk
xeq7sgrx2KRIAJSYTAVZ7z/0Rm/2MwtiM5eTUx0QVRCYcu9rPQ1IYCZO0gWtp2vK7EiBVR7Yl38u
CioyaqfPOGPdXrU+ByOc3K42Nd9IZAhJOYyXoiyugqbviUSA7WEtf9Kh/0zmHjEilj8kRdhYGJTY
TID/kPPoQDnpPifWBAZRRBjQM1X0C/qPuasfwf4wlucooTRlcSsp1lYJf72Ri+WxrlLB7bvsWuXM
hcLc6p5cYgsNpccIs6VjzQxnXTUlJ0qq9D0EfTc1OVkfCaVqbCSkVSZImSbpR56ayjcr/WSgbgh7
Q9/MqM6jBfhKShj5mUzbRZq3qQIDifoNqy9FNPykZyIFvRtBOzAv2P8XelevbYMsZ129J3GYnrQ2
giQVgeYyxGs4gyRHaABGY4CMZgzyR1ATxAqF3ziFg4g0tRUknwB6Mn7U7g96pulYQ1xgz4puVeOT
JOTrUUaTygbRbl96sK6edLXGmqgM27RlGglRFbudtZ/LLrvHXQOHX31ATmNuKiF/iWLahTTbcX9l
lRcNmHoncWLMriaIUMLyGbc4biCnEKaogeDWOokoNPVZ7iTZA2XA+s0bSCWqrmIgYJHLddJ+qKNL
FUHCZmfSZyLFrA/xv4vl8gXqVbZlVnoE4fSIPOBqVUbOCF8V+7FKa7+aRagxi/Qm9B1MRzAgaGag
HqN9IQdCBu6O05QbpXYCRCOLVOt2Sb4xNCmYGlPtYa0wbaaIfjdoa3ACXhDiqHI7FFiDlAsiaaUW
L0mOxNK6x2kHnijuBtBTs6tSA7URTuM4XygmgUFbSKTIJ/ob1vy8MNBPYE8JERg9MzO9QQIdWECk
8poyQaBUsgo0pnrXNbW864JTVObVmdj492gVu8ys8imdU6xMVD2eD0Gk1Vi6RTpMxR29d+kh+Y8J
7msIdDdm+uHEcwKSrCp0Y1Me/cmJ/trrWUMLqg8eYzV6jAMkfNDYh00GqIUaGWI6ioGYOs0g7vf6
+o9WUvjy0BX8z+9/H2SNTQGheVDIEKCpr1LbqdHv7XluQhAWn1coY2UtxcPxN0daNr8/hiQGKKEX
L3WPJINZhP7++tV/9e1/9RhtRQNRaEzsyvrcrEHJVuV65fwf/8rv7wW1JK9RWD3gBNIB/9NvY31F
LPb32chh8NEic11Nsf/+k//05d83Fep0Y+GXZpu/zxYEWUBIVcoATFlM/fN3/28/pRSCS9Qq9Gnc
Au9zjUPs76v98wl+/1RKb4s4G8H654V/HyubQkcDm5pOqwL1JP8Fz2qpbLXfS6FZQaK/PyjXK+D3
qzar800YMJ39/UHTrIyG9SrLYHKAMuiQyUkLl1RkpeiEfkU2v/8EODhLFvO+9FvQY6jbr+PdP//8
PkbeYbQJC2Kk8yJZ/K7Ptr/40X7VC6WrUKSLYjLJgRovjljUkZeBG5XXE0pXtnS61X1p5RMSIvpa
/3z1L4+pqrkVkwEwt8G65UDZHbWfhRoJm5czaohnf7VF+nrvUJmteZ2G3W9UyLRVEPANMdF3chlC
A1pf5+8/8/qKv5q5v4+VyFAyY9H8YFUyCeVQ7EFBCjie0mO8qpf+Pj4Mk0Uiqnz8VUD1RIYy2/Ca
v0+yIv0hkooVEKUi0QjDmqb8708Uoyc1dmi2v2+4WgVNv1/9y7cyDgua5geu6KO2FkzXd5C1HUJF
hMf7X47q71e/AqDfb6MKbi744njzK8T5leD8Vej88xjXHWlOtp/urrO37MlUt68Jyqi82wuq9yJa
tp9RRG+jh8YdPSJ0beP0Mu0BYu9mr96QEOQPpDUb27EHLOtdl/3L6Plg6WxKxDMVauTfR6g8UESC
uz+k+/yYmY4f3BtXuyEd8o4k3Tv9BgHDbPvLHnCM3bhv64sdGZyBBcPR37wkpnOEwbF7AQDzYgqe
fpm/eKDf8II0RO4aZY7yj5TTDUNibvv58SW4dxnlAxqhlABNZ9lDp7K1G+9N8lkC3Hz+Ntf2T7tB
5kES+eIQ/20PcN6pCeN1t+75kjoRxwJtAZ9ufI3rk1pcOCxL7rfLtdS+ODxzSk9u2VnaK4Er0/s0
X2BI0aXrtgTA1a3bBW45e4TsUUcf4G7MREJddWMXhABmd6Qzs8g589rBKetCN2OlPl5Hj1MiBS6R
UHVyzCB/gif+KYijsujbb9Bpi+hsxxfeR3rsTZ+3gegA7BME2dHTmRR2ycjHossIs7HHXhq6fLH2
QxH4wHPBm46FGf4sOaSXqID1fLBmB9QIJ4ElgW6dTDbMXwroLAHAGdvhrfQ+BC6PgvyqRoJkNk16
H1GH1Iqj0t/I0KafWfyvLzadpQy3nF2+LuR1ob/ELUJabusK+ibeQZAFQEUkknhZmNcAbblWvOOy
oAvpFDOxVoxPnR22rnk3L0gIzUsWUMmdQB1e1ZfSlX3GO/mW0k+uN0G2WTo/fZ7pgD0rF1KLKydw
4LeoD7TGSf49RXuBT7pXTXt8ZIdJKXY0P8Uvsd8SJQ6bIvoUr1AoOWDDdx05xTtHJ5+fgwdGRduS
z1n00buLFz0Omzh15s9t+yh67sTIeix3cXNabbL5N7hAWdjljvKAwPuzyE8Ijr08fZYar8FmkNYn
8QFa4AbduW39BF8sFtFsMQaeq1MkH7pz8ZRhfdr9IJami/427KbsBo3T8Mp8B9/argLHIIaKLSh5
j8im3RzeGUscLdsrP9MPQQ7AMY7JB5dArwmeaOxUadkkbn8fzvmfCsXGs5Ts6KZCm6hmrA128qxX
Nwv9Xlo9Srkf1re2eOPpHY0ceT0e6gWmNeR4zrrEHjt3p+ldyOiSX7geOWW987LsxS+fH/av1Ere
JUjdzsDmPYPN5nIhYUMsfgigJSyifZAwNxcXXptQZ5Oi4A+nv8KYzn1TOZQQQfRycYXRJjLWl9Q4
s+a9WE7RMx+OP8kNEXFijfahmwFErVc0eMU1MJK92XIqVDr1aKM0tipeOx5U1CzpfZZ/BKhkXf/B
lQz7T5bwdh+j8MRFmRlgKxyCe3gQriRv5mC2++z3KBUp4tSnunq0qi9a4FHtgGN365VpsqOQb1DY
ajz+ZJyQe/ZJOrXKH9DMu0I2tXwcWNwPGVGvkg+SZyv1H0pwHRSWgMsur2/pjKpkeq+LN1HsyG69
ytXJvNP2qDHnYV2yx6yEEPyCS5/Kym5gLx5JPn8iKv+8oJQqn1sU0g0LsQ33HrVAlB7ck+TlwsRC
A+SA6voygcR5RJP1y9V6Ny+cYbnZclwH54PIrUtnn+PoQfPnL+5gXaLHvQ4IDAtjs8UAbmxz6zKq
7odyU0DQzvCjuFCOC20KOjnrGTb8YT+469jNGPvGpcRr+NK+/2JcndgUgYDNGHWLH41vXN7KsXim
zjTTL3ZQMPBJQ+sD35F8F75pdXP1cNrAIHyJXuVih2i2asqa/EzQ512/GCfgUlwnce8TBctAr+y5
CHkneAVfkeKfOQbU3ahi+Iv62ksbBNHBZfZGtGmPjJyIepodwgGOltE/8Rbgp7Gzdga34+I1J2/2
AJfMX4w+DKVEUPO5UpNpEenAXvLXmYNsbojRTrWOmsUzgyUBpuuFSpUviZi1AtfwzfioX0wkk1Bu
NsKT2vnFj/BeMrkL3srUY33uyAB7N2ro5jv0Tjw/T97f1Ltw+p4CV/zi0PUb3gVOCu4kbsf1zycv
VFIYdjX0ewF3vsNPGap/X16BM4XU/4i75sN4dzn6wpNx6+zx1bStd+PG9Md5NHwOUPQxfvGFP264
q5lFUmSlULPsgnmYiZ10zt+ZUEUwakt74WmIOFNcG0pxrWSuyEtibJjMltvCGeXS4r2ibnLyIxt7
LgcoTpwOhcPFUjLdrR/ZEb8+uPKYLgzywWmdHpm/zAtnybpxNhdm4tZbHEIubgC4ATtp/ovxzjbs
CByKzt2GX2dQUHzxIpyEJ2nPSeK/l+R5cr44CPp9QoSMs5OJhCPOl3x+PhYXP1PogJSOW/UAy4nW
rw2hZkb3tNHK5+xZvnMayyPTc3A3TtAcMkdhjMJZxpDFsTJOzH7ajbssP/Jnk4+oOMicP6j22J1W
VvuCK2WD/37mTY8W1wwXC3tSnslQSZ3VYxRtX994MmuUnEvayg8MleGuWLaYbZkDGSCfGQalPXce
/ZIjn4wx4JXJXTu98SmUdz5NGNvMoRxZze7cVvB4KeP9rWmPMRPqO/9Q8URdH27CRy77fDeHrnHr
QdBwG3Fe6C2rXvRB+nXLPLkjhBL933qx0vPhDRg+RxjysXJj/OdZ03qR6pPHZZb98LaY/HkJtuIL
yDlStK/tF7d1YPiclWLZMWXPKCYhBjKungZXABSw6YQjz5z17WTe16tUdTPJhz7GdSL6Qb2jaIzR
tFC98Zr9UIs3We2FD7gLFn9epjv1g4jCa//EvImT0qzf8U7YmoaMEqrWMb4ms9OOfj84+W7NYXDx
Nfa7tabPVQ8UQZU5kzYUjNxo6AefhAfcM8APOcQaTWXsGhQ/BmolUYvWump6Tx30QxbF20VhC7/D
g0hTqwaU114RzXb6Y0X7IJNNN8Fucfow72zSbXx2DA3TOsjJIMuJezuHxtN1rl+L3AcGHb+PnHha
6jNgLqx/ArG3mpN23Q4J/XE9+FLxu0RDCHp/ycAx1oTJbiqXadVE3XmXpaOeXxii8HDY49e0l1A2
xmsRoHLoiLwxnY78mTEmfT1BXsysNtVu4JXWqSqftZNuAbh2Mxoikh8EXlGcrclVh/UyMMtTBZib
V3oKWwBp5jlq0KRfWZmLoy+XJ9gsFStiFFxw/92SwZ+VK+fnITxppavkhyj/xncsPDO1Gk8oRLlI
8aoo3KcQzS81a5r1AjvWjCOs9b+4ZpnOWWdz7ZI/am3Ga6N67Rvq14CVPzw38LmaV7/O/U7cBR4n
uu9xJnqT6jEHFgUOmHPHt7fJPEuig2AKg6yuuL7vM8h1zYPw1KyJHi65tEg9ZWcCf0NNe/LQvkPx
4m3F1UmNN5ab+uXoLIwCDCuE41IAk3c0BdlhsFqZHPGPGfuK6Ari4zgceMPsOLi2fFIGsEm0TK+s
3WyZxOjHIoEN6rBIZ8Zo+610zgDRc6WwTmEhPDJBOcppQqoMAf7Yfk3tT17Q/LvR3Ss0Dman7eVH
6b3ecFMaPv5GJPVRcyAUxWRpzIBMdoq6QFQVNpk4XWsq0l2AyeBzlf1D8XqrMQ8nHyFuTLYysXXP
VjnJc+rzxJAtqhfnD0tz4FCYu/y9KneTsVc1/L9u1NsRkbJOnB2W9BLfBJe1pUsCRLJlYYuNdTh0
SILz+AiDTFBO7VvH7Y4iGgAthswHfUvLYnVYC45oV2fTbr+45eADcxMnmMGJz3IQeiSrPB0kHTCY
TVHsqHwhL3+h3jRTj4efTnXoq/thmjIOgMfWmJATgwknF2YhRocSe7GwhbuSn8YTxUeane0Nds6S
v9Pcrfd0WuieRJ5IAZGlSy44JKuLg6vqLol+javTEhsp1+o7ArH70QaLj/8tP5vKVXxDtcslNHEr
E8ne/zFRQV5rwY+g+wuUY/+Y0ZX896J/Hul0a/sEkBCXTeOQrSDU2HvRKfrCM55d7TwXXgCnnJEf
4dP0OsHlQF3YbsSeuLJvXWcUeus1B2lYUkIWcVq6R4kDYg8Dp9rfuuhiiR801PkoOhERxTZk9axv
yAzVRS91zMcHaARedP5dmMDGZHP0bp25cZA4a37+HT7NVyY8DDz4nFXxkFDZlWtGxu1AXYBZNxcA
pxfHRGEZ4gvO/CekSP/QE05yKJgG7eJF6D0Lr89jAEOJKiEB1yQllXq2F2E60f8fafbctIeWwrC6
gbSbo1Kl9Wm39TuYcYrGw5Jyrtk5RXhqWcPiFHO0h+CmkwD6J1Oc/Dl4VwWGjDWLx07u4Yn6rvZg
9Yi6P02YTMWuqv2RZuRdWtABQns/Se/B0Xroagl0uYmtxR22SYKC9p3TDEUz9k0i3zvGl2nP+MOl
gOGWpaoA2mFbG0etOzc02pvDPNxi7RqOj0v2SuhHSQhbFGFYh4RFAlKMF0XF5UAGgXmUWqe5ZF+L
sulvxdv4TnY5ISjMwIySh8lm/3qcNzMM7T2mP9ymhTN0dvPJ/6NLdpGfuiuNGEzyhPpRjNYHBEdn
ZA8BdO7RIRk4TFzhhIk27lxEigjUog9GjHa0E9HWRxyUDtKFQnYJrjtWO92f9xy7scbQ+06u31E7
RoxubncMJUZCqMgsDz5M/wTA9BG8+sjeEuZ6yBEhpNPYhPo76oUNENbY2G+TirUy+z1niT5awbyK
BvdUtVOd8t3yJI8xk8ncrZ9Dc2Oe9CeKLC7KYiQWqsYOYy9z1b50gxdIMBdJ1QIDviksTwQFz/5q
G3mIRCfSOgQcIacYo6uXHkIW9NZFOBzmfEcbQ7+FBxysT1gS6mST+ikKOgpzF0ZT9S09TQcN59s2
T11liyv/wSKGLDpGDGcbhEvCQbtIGyrejApkjmzXWCx6nR+KHYtcPk7zWuwKmj+b4K32xZoKgF+6
LV5UXz32O4mq7PUenLVNdDQuAiUF27iA8zmIgJzu8bYX3GiNWjvmPxPbOxKWN9Nj7GaePjrh8qq/
he/9UyduxGiPHO1J5Yhveccwu0nFQo9AaDlczlP1Ij2QElKe5vRcyofShPp+50STbMvoYRObXNhF
jP7fHoUtPq0yZLHllycMUeuYWBJAu1fOVWfLO8NtX5MXRlGIk40Lgp6jrOzihPH7UKroMOwaQkH9
XsWPOgwKgiMeavU647sCua3ivPxh1WU2W9YIYrNLkHuz6s5zyKUNmQtvbJ2Y/lghCPiSV8cKoo+G
mAxawuv/Sw3CHIuiTXI0XULO3DB32l1DHAdj5iGaCGfdY0FNsBYANkAot+hO5/THERriLmFNa75g
9IIlb8Kznv3mBY1CGbrwEQfRDqFTHmhmsauipUOrbUURYA6y+xs5KvNJJoqIxgzsfYR4BdTeXdFv
5ZXu6UNFpDH4xHKTHfr8CptpmUnJsSvXsK6LdKPUL+6Kdc+OksSNeRFEwrhxx41wmr0PrgIIXyx7
IZmwQU3eVzat07nROdqOf2j9sWsqMAzTN7HDp2xg72m43Yul75FY2HicDC8stuqptIO3dfQOnzpa
QzZ2/9f0J37pP1OqMJTfN9KXRvVkY22xxgUWbOyd2B7T+b39yaoKuSctPdaqJ4GPUzvcFz96i2/J
Rl3AiuMoYYLBhs/BgcjDMEMZJXJrG4YpUhmwdjyFHkthM8qj6KiETfJa3aPUaf2RDsbW3LHIvy9g
V5z8AQaARNJd9VHeyPA0KsQ4B/RPFIesc3RRR4I0ttmLyVxFyrpGjJMd/EkKyQXNY/bHViH1mMNY
9JtpH7/1G4FKkbLuXqLnQfJ7sI+LkzwIyJjYPlv1W/VMSfWrS26stAQ/V699R/oSSZ9AoykJV7SZ
li1DR7rHGAlX3xl241l6Md96wfZrn+39kVtS8YZ796K/RYyitMS9EkAxs5I2bcPkmhLPmWk+UoH+
myPALvAnP8slokuOqXpUAHgfrCckkPJwSj9k9r1EzXOJIL/34CCC5HRpEpS0l1+qz+qz/LJO2r5h
Z09d44JcALWAUt8zbuh+cogQcFmqfCfWWh8Z46t1Vg5cHfFWo47ha5epuq3U4X2H6fknOHaf8VP1
UsEPt9VL8Fgo27C7hLUdKLY0pcROfdetyt2yDgZMSRgNC/nJJGnnu7PJel224YHSgOHKODtclcHN
ZgXAALyN/eGzsxcbLrrLX41ouh2mbbed0CKQbuMM5An44Y3l7ck6o+F+rLzynBqvC2U0T1Q3C74A
xBv3B+scEuRiR/jpxDfxTo3t+YMGkL6Ots/RC0uohLPMyxqALZ+wwlkemabg7Rj2hxeDTNINdfGL
wkiOIZzip514Mvt4Pz9pL9MfXEDlu/JQPgW7HvvDS7yfHrkSv+vkOhQ1Be1nNdwbD4+qwGf7qp34
SbKNM/ilpXWEc7oXzj0zMpdCcM024Cdqn3Qysi/fcySL9iWNtoPsyuLrcgCIvWdxRnUjlW8EEGzT
cddZj0YpHDshvIZrAyjMJ/b+v1+OytoLambWkKJheeFYYvbpUJWPa99n7gUDgddA62OEmvD7GFSI
Q4WOx8ecUeyjFSCKRIKCzMrCYeQfsan9x0/y9au/36ohLKBEfERDjVdo7c79Pv/3n99f7dQ1C3BO
IdEpEJrQNv8vz09l8LbhiHOAgLxO0PFur/+E67e/jwUo7unQQTq10Ay5Otthg0zsv7/6L8/8/YFW
0iv6+ytlExDnkbZ3VPqI/5rIpVG7DWoM3L//hPX6Gr9fajTsJRLd+BEggHaFbRfkpk/R4e+vD//x
Nv8+ZoUC0uS/3//+Dt6heMtU4/3L43+//eerKIdj9PuMvz9JVcI7a2BUUJA4IL8/MJWOF/n9Hr4s
Jq2qwhK5vtf/9PK/HxtFKNJpYea2akMWkNzTeWUN4NOZOeu1hhsXszdUFgW9Ot8lQ73VNCPy6OwT
HqfUp5DAJg36q7MsyqOUCqxHx3sr4ayp2P6liroThk7bkGZvNxCkuo6pXYdIFIfCp5l2p1aV3y2j
8+cCHWUnUkYTLHS1ykukNCPUF7CKgoVgRKX+Mwtq6qDlJVAIux+1ZtMfckmiYjyo0KexLTTICtLA
sLaKhkw2Sl+ycTXFt9qumxs0eOJj9av1SQfcoOr0pKyha1KZ3PGXHPKA5ZkIoX+YN4m0lRPLnVTW
lnVKuvBrSICNSpVjZPOmmdYOLBtLxYRoqTFrPKuJ11iYSwSiX5XwIStKeF0+RFPdGz3uQ4Iu9yo2
2yoWPkR9uRU4uoPwc8Rk1hKzEKIR0C35sjQFYdepZdIlxUmh993JIIZ9oy8UdQLjfUIuusJFr0jN
QgeeuMbmCHUkOwC6r2vkiEWWAWI9WEwsMMZBOEWYdgPje+4meUO66B+UJCcxNF7DFAmr3BOqk35J
0j4csy+IH4RvE9JFf7NFv9r/RIX5SRu5OPQiNsxSXCI/imMPuMuCW4giFNvpTkam2xUvBsYuqZNA
2c57xCS7PKfPsgTHKZYf2ma4zvDOMPmijiLjk2gBuBmIsjov71JssuBFc4b7oEHVqMpPveUP5qOu
LtgSDCwl2uJLunkIqXl2kPSb4rNF9IeF5SLJyScmUieb8PPi5HFlqNIVVQ+grQclkb6rpP9sQ6zI
06Ky2mOObxC5cMRmHUalITW20GjRIVpMwKvgbWaks2D3FX1TTbc6rNSvJaVdFGgPeTe/5lVDHdTq
qaYqGTqj4hvzUG5HvXAY23IzqWWxTWvDn8iJsbWePRVu60VlYZkkwryL6uRPSdimbKzRMeNTZTK7
zp2GC3Fop92QJkeIhGvi5LRphaaCC5BV57iFX1vJ6QbTjECkIPvJXH6eeqnctfnynuoLQ4oMAhc6
xQYZACCYfHxjr0/3KXSI4yF+o0kIP1W/uZJcSeqeAcl9dLN+CehKLwZSjUWcnqZpOAzEpDQ6KHBz
yDGziKfZCO9GVOxzSemoWFH+UEb5YXrG8tyQbwITJ6GXWcmd7ISx+qTAQbJrTf6ov0TF+qlTQJtp
yeGacENGxnyQNSnwxpo/bs0zk9cQHDqNCC4BliCe270UCWdc0B4K3+CM+JVMn+5bGkH8B2weskp/
Qk3eIMREfQvg57QM2odeIF+YStbRdMSwp5CI2kAVwNr4J4FwNwdKf0nF0nTS5Yz4+SKRREbO2mx5
ahj8BMqYHMf+VYM5a9fitNcyXYcTQHc7wuuHGt0qnCz/aQzwX9bILG6atyZoWWRA/yqGH8KB7qid
MWaHbAvBFJMcViYHXW9f4p7dRS6PoN9Q9NKxptmRmTVU+udMyjW/AyZVCcJzxL3J0dVeY92qPEmg
IhOLOzOc6VXqxFb0yfs8Si9DhPxLbrrQFwV2zHGkYU6YFcpDmISDFg5lq580UzrosdyyoxHPeZSx
Uh3Da/k9NNWfoKPPQ5DVku+ViAyqWo0NMHfk8MiYenWIiDKwbLoE8rokpOMCsWFvmf17udD9xC6M
TIOxZ9tkARUz4GFRVr9rVftUF+OZY35eGnlbs6Cd+oSuqSC+hDji7dR6DMb6mi+LL1QVOVaEvwkF
EwNxESJpMvGPOt2VclLtUNExR5TRVVaVFGlwRkVexAdmwaqXUZg6goZ7TdZFW1NXfNGQfQklLv5g
6X5gzQ92ndW7UE0/CSXpsGNHn2ZDqizS4OkABWE/M35ndQnWICUemjFpNrp728c/XSzPV6nj6l9C
1OqqNVKCYBZE9lB6OcGvlAcBYiVt/ZpO1ei0ZEUqV5z0i1ChYMm/NcB5zh9dpV1QR29Z90l6CLe6
CCqxJJrNkfLFRai/l/ObEDRw+ur2jLp6VZVSUJfKmZ1N0GyDMaNb0+XPQtR/ajIB4qQyMceutTry
zoecKJOxxCcPdvQp1hcCE+lNIvvEXoVwjsQ66vUI2GVXyKq9MBmGL5YkGRWpQNgVFfOqowhiou2d
qvKqFPS+kOKS8xiML+IEySEmtawpA+ITJ7lFU629iI3Iil0suGp7aP56kz7C0fkqh8gtMWtbkKFC
irVk4HlZhrjEkICswRbQjkpCJb1j90n+XOqWeYLeKMiGXaFizRxbeOF7oT8amOZxp9JmCAMLrcmU
kfOjBaeQkiNJrDnAghkAPNUpsaVklOeUaAcK+ql5BkodbMj1tXi39EmKYppZ6UgU2qvioW/r1htU
EXRdSwnAlPdiACZDiqeJME2yaBpCKWPEYW7bV18k/m3//6b+WrIJDPf/7ASDpBC3/5sX7J9n/bsX
zPw3eNQYwVTlH1gv1rLxu+3++38TLPXfRNWU+c+SRGmlkP8H/ldR/k2UTVm0dBM4sAUz8z+8YDJ/
0FJNEWCwbIlMGdL/ixdMEv8FIS1JjNtQJCVtdZ0xjK1Wsf9E/43nZuyhVtP91oiGiaPWoio0P9YL
bNTZBLAr64JbRKnlz9R9tClfHd0m0quBYleN/IKwtNmg7mjpIGskDctGfZqwbDEj5E9Skm2sYpQ2
uL0QwmTdymQwTXjBNXl9E6QkCaEOffC6LxGSys1bptYE3zeQFWHm1Zu+oQ3VvJiXNqrpXDQtdvuc
9lr5munx4hWJMlCFl1iJk8sM6ZMyfmAcF2vsvf9B2Jk1x6l02/YXEQGZQMJ5rL5RqZcs6YWQLZu+
T9pffwbyvbG99X1n7xeFZclligJy5Vpzjkl9s/Yq6vG0hmDjdebeK0qfzjMHUefvdWZ3B9duHpua
GMkGXCs5PdiXe1SrK9sS+5ABe1DjDrcKo/upVW8eu7A6MAlkhNrJVVYZYK9yilsoRu9Vzgs01YQl
eiJAZCEnT2M9ni2vWWFirnxvuGFzeTCt0gQSKOk+9cMhIcWn9V4jq6k2vqKGtRGPr71SSJwDGErx
lLvrwZKMb3vEwraLfsTq1bqIBc9YA9dI56K7ChktJJ79xnZR/r5nf4z/E/4s/wsf3/rPC8S2cec5
XCVcc/Ir4j2ZvKYv+6o6VtJ/hIrJ0H75knnsO0j9qYgh4WkDnu/G7DgoG5/VHKv/dzL/uLv+y7H4
fydVc63ati9NiX3S9ZRlfrEtkvNu8mBNq+NgNLQ+quIVa7DdMG3qbkORP5FP8zO2s387A1/ckst/
q9hZKQ/Ppm8J+QVyP3eoXdvIzY44E69MMvdWXNjLgzNiVqa1IH8W7+QmGSiiq4bWstFCmAwGWj7c
38e6nJ//+TwI6z9PBLB7ZVouN6xnmgsO/4+bNjFFO+REDh/tiBORFIRrtL5m7R70fixLuTK6Jlm5
dubi3kzPQ5HNGMdSHPGkNo6wwOkt+T/7kVwu151RNZRYPJaXIpZ8O0rW7TZIHv75oOUXRv/naXRs
tiU2LiWXmvDvBx1yB8RFnnDQZD/gLJwOOvGmre4NRfAtdSCBffFGDvWraxGhVIfch3FgumD4cAM1
4qN2p2JP1BLTOqNkdETCY1w/ZYHcApubVnAsAiqidYbRU5cUvplo01OP72EzGtN3OHbXeAk5ESL+
GI2RKA9nmc9F4p4cIiQKmf/4L+94uTD+iJZY3jG0Y96pkqRkWvaXdzymkMjy1IQvrqlEDYDETR3T
IB2eIm8WV5h9MSDS7IdGkZwse8ZUZ1gEyc4uu+cBYlgl6Wr3fQ5dF4IS2/kd9TPsHUooMfqPfU0p
nATXEHn7rbtkY/gV/h6SCN79ykIjR0DkyUktE/B1916X43xoDDo2JV3zOlDrOLS3dh/82/3C4vTl
bTvmkkZg0yfjq/pyv2RWqyZaFgmGBf+x9LuBUz7fNEH2Hfh0t69/FSCACmEZ5INMLSRUp9k2W9WG
887H07IZ3bNuQ+pAy7Gv/+Uj+W/HZlmOINgUer4tllCNP+6cpqZs0o2bHOuJ9kiqTnNWvpRew5LQ
ouQwCIWfDWf7uRwAICe2rLJJDqf9LjMkJQMaFr3c5p14a1XETntKtzDW7rgsQTz1tccwEqeTNTe/
HNv0aNI/zv50ctAOes5tHVrNwRCDuS0TApYx7N22SW9vDJKgKqvKCSiO38gbcS///Lat/3yEOaZy
LYtdgesrUoP+/rbTMBni0K2S40wm18KluGWPhvXHxQ+tZthWNRPqQu8HLc9+wDfzRAfHqqP7JLfz
QwH6dvUvh/RlXVniS0zbp/ShlHEs89Oj/scnYcfGYPUR2t4oIN4HauWNGbn2vsmZ02XKPkYMdQ9h
b56F7zkbrUhnU4OxbnPr345kuQ3/uE0/j8SxBJeDp0xgQ1+u1yTXrtEY3KY6DtB7fpAGilYXoy4t
tWFYw4tdsZ0MTzPezLAyN2UZVQedL/PSAZWD1Oop8wSyjm52dw7xpCVkon8+W/K/hL2YpLwQBsHK
x9NkOZt/nK3OzVqijkYeJa1z7WvLB8KTbmy0nobw2jdZb+bQzM8K3vqhir6rniBpMCnmtROjaPDt
DyAe6N4qcFl+8jBaLq4HVDKJl98KIws3QYwDitjmYuvNeY9/ynjqOmSt5SRasPpUex44S0NV/3r2
vywLy9m3fI813XIV29Svd2Q/kYNUOzo+mjaz+VrrDVw6fHsemjXd0nuSBPcVAvmHhvS3LpdNZyCn
/OS0pbESCnBNQYpEYvzLPeN8qTaWAxOssq4rPUktvvAY/jzlfej25RyQDjEk/l7pKVm1dDFY66dH
x8T8PCZIPuJ0vvcCaS0nMFpFfN3ZZHALgrNmP2RhU4WzATZgoNKOSbKWCK/FZB1IPd7NWNxdNWQ3
Zp/XWOXQC/YxSg3PcA8xmUSPcjQtPK+J8Y7j6+jInkzwSX+MqQ2pfbY6hAOMVG3BPtbJ7zogYRhM
MNTqMiWLUkQowuAgXEWe/gh6kFlp110XIrVuip7PUadAwCr9DrH2MpKBW2TbUkfZwUe82PmhvzdS
ot51ySwqiIH2BhzI3T9f1p8BNV9uPYeLmThRdki+6X55HFOuBgNwOuNgU34cBpoKGJCg/s288QyA
/a3M+7vAB7DmBX2xq2svw15RVzvXghBlhWLfNpnEyDc6R7JUNk6UJ4A1cbf3JYHKZfGzlKS+unb4
Lcj89sD97K1DH5gbsUro+/2BLG5tI8EgtntHsNYN2Fb7tQoeFaGf7Jyu4P9ku2b2X0i/RAbWCHSX
RRAcJ/Tap5lZXRnBhc1AbFE7Lc+H8QyhF3DY8GtoFZytgVF5SHYRkce+uRowRQru5feonW5mQK7r
xmO/INEghq0fHnS6aE4M5FdE70YHWeuD5TFCrlwG8UPmvzmhIe4KsiA4YvqPDahMoyQLcx5PXuX4
v9kt/3f1/2W95CYgU9aTJjs3alX36wdk+oUu24yzBIeGzIWivUlJJTlUIxrgCSJ94hBwNTCpqj1N
ITMWj26WwpPxyrvIseQ2U+KCuJF2RgpfA6CH3v7zJfT5dP77JQRjhdtTKbFkIH3dFMSEqcrAaLHv
LAVsPfQPeRCCuzZZ2z2PM85ttoKfuBuCct7BNGfeV5dvU0yZrKZFlwbux57VtFIzG7B/OTr6BV/W
Fg+giyfYOjiwW7wvF/jktU5rjwlXWSPsfRyTEhB2w1uWKAYeogrX1ThMZ8PW07nIY7l2kgMJi2L1
e9GL6nDzzwckf+/ov5wwiWkY1CNbKQ7tS1WaNZUhekCyh1FmzOdlm+LzXkBN3rHoC+OFH+1w4RVX
5OtE+7z66WeiepflK/GsJvHBsvnReUupGuWHYfais13+pJzpzoEaCvpIbraLYnkLzXLcDlHt7Rwe
i8QacFf01oz7IHsOiZQ69ZEGFjCGt40iHwNKbnXko7wkY/tRVmVycZOyOrSaYANRcp+HPehTzuQu
Chmoz34v97CKvjdJFF2NDrqNtGxIsUiogoG+nGSibjsqjFPkc5w9c4DW9n6gHRA0qW1MibYc/UNd
hOcu46USv2zBsihi9szw3ndn71hGLP55CNRR0JA9VUnAAK6cCTfu21983C3D6l7uxOR9yAa0XIaF
9tQztdEeIPoimvuDKU1YiZ5zLsPY2qjITh6F98rJji6yGO4D0w5AEIBbDnWaMmLH5q8tD2VvpWFS
ZeEAxDfbwVG1j5BKNjGScrHxRNWcWVDfIDjNdxIxrL0kkjszWuN8YGKQLZ2LcErivVVmr8oyxjOt
2gh1Qk49mwfodXr7NS9sh1qPkBpfbfC3u5d59MYzqg5UMKy+gL8RDpXQu1GNBdGeYbD7MuOussW+
ifoJZaT4NUH5ue+y5F3N00AfaDL2XmujmQLn2dHd2ruDtDcvPASvc8tAs5c4x3bQwXU2I2fRRY86
ZBz4JImMF34iDsQmVZsmwsBUKYxyUEYhZMxGdFuJvIYxCnNe2HhMrE7steCunovOOM52AoAUUz9c
DfUMdYNOdlVct8OIBcdFN1GbaLGAprx6eibNMizwTQOSBBbi/Yhs/OnE/6RX9IBQw9QManOYR49s
m/Od26WKfzktacglUXbw9tfkjOuj2wwEPfZwIQzXQoNR4bYppnDTQiykeYEsjqDIWLVnOaZQ1GlO
2zO6C4oqNNAzlsbaIkyWPeQW97KzYZBztv2WttDQQvVq1V7YzcVMiL1MXaYMIkkhGS5p7RYDwtBx
2RdX+Ygt1L4jxnYJfxmpUzuSB+eyQ/Izxsu0Ig/B19a3c7f8Fwz4VFaad2ZtnaOebaMW299Fd1ME
u8TvkFNYZF95LuqYFHcSWxxxLIEdM2uytqGBpoZ5HzWi6sS2UXIEgJl6O3ou3wKrQJLW0iZPez++
zTJk23PL8iW957Kv47vGIuSjS4F8BqXZX3xrsp4JLEDjKJ6EEY7PohW0AhngIWtCKWhEEQ77PhS7
0m33aRAGVwSWsx/z3B2tb/a140NfTO6FGqhK8uDgG0xFXaLXiZggYTr/0ZvIxmY7cAie8cOLWg46
bv0bGK3eQl3Do6cYl7vsknepnNEoRWG98SMU9NW4r2UUXgssP+Ceprq2Lmk/Gys7YVzZ2IywjaRw
rswCGVrVWTCJ5v7RzsUhKpPkqh+lvTUNlnIfBo1uEY8XrnnVW+MlcAe9FQQw3Rljt7GWN1428E+s
Hp8DeKbx2at0uoX/8ZRa4or6keSQvGhuPMHBwc4JvhHE8WzMuDqV4VuX2atxsJo9CO0Yue8wy+cF
cMvEPGJ6KdnlshrGEfMIbqtd1TrFlSsJg1Fxan8rROhupMS3DQEBE6bBZLUmH22VpO5t68/2nq07
58mjP0HU+SFO3ZZ5qRjW1uj9IPAUkWmIVMdIGE3Q9LlvQst/cA2bVseUCAwtyVuFc3VPpaYpJa8n
FW8pNNj61/OL3fDoqUk+yTIYCk3wM+/pGrBr/BAlk4rakR0DPKO/iWcI01nu3/UpDF9PMdlgm80O
pwgPpDCh9pvsmtvygBbjMcf3cGOWpd7YMVqCUstqnw4XFdzwUWZHIjS+K3906PZa1THreA71Ri+v
aZO8WBQyuaPb0xDF0QWn/zmLxX6GZeTgdV+VjTQ20nfwmhJtsm6SFj/ggC7203Y2vBel/awHs7ik
SSU2faPqXWWDwUwRwdIZv/581bFFEm3GXrBNx6HZmp6MkEi82WPDs2rAoh9lSEmmpkW1alaXuRVH
KXN7oyXSROHmp0r4p8zmgjb7EVUgwV27KjrPSdLc1ZOHD6uVp9kKLNz1/QPRJMkuCyXZTH7j7iYr
GTdz6d5XU2PdRLTDVQcDkSlFdiL+ZgZG3ZA555fAScK+XRnmsCU3nvLb9YEYutkZgte6c2i6BqXt
o1Kvp8tQNk8Z/rIANvVL1r3rnOYNOxZyXLz0eoyQniQNH3AMZX/IYX3Qg2p2PC8GtMAoT3WR3JSN
c1W4LnNnfP6Ua4NANG/zMmnEqsYiWOelfIh+UUZaZ8Oftr6J2zIxyu1Q5N4VyvPCkupg11CYuGKP
kDhfZl9ZV5FCf5tGJ1PpemvllIDSZ42u/FKzjez0wS/Sc+U9+hG7B39a1PB4XuyY5dY0XQdzHWJG
tqBq2+OXh4XWNWfTxahB4PM2iFA1FFMlD1aLAm5IlbXzZ+8pHf0P1FbFxSdqfs5pcnVJ1a0h6ZIo
E0zneSA/zYCwa6YRUoDEcdnHdOvSDccbEtD8vc8sMO9/tRpoeTob95mN+KrNmaFAPa83GRjzSmGX
b1oksvk4g+JK5qOd+cTbM8NBEddFOy8vU6wzQ3X0k+bZi4c3sE9j7oLdiF1axNO69gLnIV0GHjzH
USZhJYp9KkOnCZ4Y6TYWpG4FyUnyuyK0rSuBdc2LH+KONiO3XMuiGzPNXTg02pv3coC0RpCvGZen
kZV4nPIbg/73ip0fbadmVy4ZwNOSBjwSCwxH5zkcyAmul8Rgi+hgRYRw+pklvKQKB0u+8DSGu05X
14AQGNMsGcQNYcQJocSU1BuxpBR3TH+BSHk7Uk472jBEGW+Dovtekf4IYJ6+eCtfQ4XnayQC2SMK
uVkykcHev3QDKck9ywDaWWTKvcZF4kjSlNslV9lYEpZFem6WxGX4dft0yWA256Tm8VZg6lsSmpkK
wNIWOE+UtTWXFOeeOOfq27BkO9dLynO15D3HoXgc5hex5ECnSyK0vWRDW0tK9LjkRQ8ER1dLgnSR
uR+WXT0nA9nSzpIyjQ6WyHXKiYAAagx1pEiYrzHB1PWSUJ017T6JkZvSYUWhDFQnIs7a9EcMLwRc
Aybj457e2dvjqa1xtLdst4nE9pZs7GhJye4K8rID2T5FbOAoKwj7oWzve6PchFH13XLlWS2p24RV
9DRgoku/JHIn7j6RaAraJau7IbSbtL5zUzK4m6F5E894Q0KJP5PyDbNvpVROApCqOe1d6kDwDm6H
wF9pqGfrROP8TZfk8ITO/4rV60YSMIPUeEkYH9k4dZGCZrEIkSrxThrYpV5SyXVaEjOY/RBwnvzw
anJt5PMTJiNrSTSncrvWhIKwXDck+QbfAVnduyp/qFwMt331pOk3kKFHkwOhiV7ZkIhSRL5Fbh78
kAcfAYeM+Zec9YEs9JTg9Ry4+EwQe7QkstNLhAkYpGxNDB//Qmht3toyL+5yzz9EPAqQUiP0SZZu
oImuZ99U0UPVAHWdAqe5MALklqgRJ01z80ZxxJK95Me7kf/kxiZLJ8nyn1yUzwSlfiGfeEsCfbxk
0X9++/mDz1/5/Pb3l0WGGn9G2veff1xy7jUy0M/fQwfFOvb5i0gfl6Vv+Z3P76fajJen0Pnzu9+/
aPkmXPrRxGq4/Ls//qvlnw2pFxJDFAU4HY1FhTsk+6rO+Sj+/spCV2Le/vmyUys2NOIxXC/v6q9j
+P0vf/9nf7xK6Auc/km2K0Ufz9jKgMWYTmxSyCchyvL//xa+HN/ni//xMp/ff/7OlxP3+Xd/nJrf
r7O8bNgVT35LM2oKL6HDdt3WJsCFtu1vmAof+gR1wKDGd580GmrVDvBSaK9Rsc0no1EwaHo6+7NZ
EuPhohRJCCNYh1Y/3EqPAj/Jh5c8ApcPGLVPCxJmaIO2lYM/Tu8aO4XgoKPnQaOJ0WnnbU2NjiQG
Pr61xv5bGBX+ReWQhswhINAxKljasETEeY1nK63alSX7W3NOG0orIz82QXRqvaq4Kpm9Q2a9cr08
v5X+cXS9FM04WzA2INHWiwJr5QrzVxv54X1ifm8Ghz1wGnuHosFKGPj2uPOOc0F9bozzO+E8d+kY
bcOhX0POwwaFUaWm27fBXVRsSJO4ZE4yHDMkPSsCQM4JzM0GENXGCUqcL+OVjqIlp9w8lP2s1uQJ
s5XydLd3VYPjzn0MuFYu5oSAzSFagyyxaO8Zt53o8EZG2GQlEU1DpRiQI6d3DMIwtw07tnVY2gEY
d6WYdnHSiPhkutnBrrSXaPeHmFb3ppnVD49gAaRRPsbgSKNyOrpcKislPjJqNoGkydXRsLOcCrag
ImMU6vcF4YREJGbE+xHo44XGBHVPT5REblznY42tyTsCVLvQ13g3rUUs2mFMQguYt+yDogGjpNJP
iQy8q8jPd3HD2ZP+9FpZ/q3DNGnfJBadXMwp/aBxVwxNg5ElienRpneVBEtNPqw6jMF0a2c8UO0s
PEei3PVucz0UTnYsgoE5lvwmerTGbk8hUqu05Ghpp8ukvWrYUd94IMfC+lrhkLyyJyztFlf9aiw9
9PW5jXEOZOk4Twn/lugsHqC7uBoDnLHmE7kS+MpnA190Xu6iomaS4wJGTxebOr2HwIKeUjQooV20
xl5HyyNikjn5xUYRSLfKO9ZAEPgAPE0DWetSL7qGi/BxgrCaCXRMzhzGB0h8H+lIsFZOllZAWux+
RPl3sLSLLxlJHJE57M2JNN8IFQc4uqtb3lp7yZkmFMyVr43EpKGhfrYZAhcDORmxGh3odsfpDh1c
MtizRbXIKQ0wxLKuj+ihzgVOuY1Xh8mDGj9sszWP/KNopUeofmistlPpvvV9PZwb9T2ZH5p5zg71
THJrLNvL5K2rPm62c6hZTsX8DgkawVk83GRF8JiG9gdTJBupH0rD6Zg6xolwRQ4yz4JDrzxjHdnQ
taoQXrcfYLApZh9jTFq+jF3BpS9jj5rZBT+o6xuZgFqkc7Ri0pxekfOzjRomAqajWIgbwORT3ZwF
8rItiTCeSesM847METE0IsVjmqlvYGVz2DE0khjTPbZtereMB6ZuGFm13Xgn4/YROfyV43w3JZFD
dHlumxldS5SHEf7zgjCHCbyfaY56G4f9TZO10zoThFN5ZmUd6tp5KzrFQ8MOIew4OHxVjGZEDHm3
lZV+sdLojPJ43Hdy/jATdMv59CCqYR//6oLQgmXpnpC04XpV1i8uwGE9jIBpIYI+WwoaEnX+PtB2
vsWkMSHrBSag5+kQSMEFiBQlQiJYSBr8bJPhJU/EmhUC5kL2nRpj1GF8LjP7NLuZsY4hBIzL8DkU
BNsVCbCSbnrOHBLo0vjZN+WqEuQBtqSi7+PEupRq3PezOAnbp4uK7dSZ4kcjNhqc3PRUVY2szjPs
fN98QA3cuiWZDciUZjSGogTrKtW2ywkwo20h6+RXbnh3ngbPiJMbUepsb+P7Nq+hD9bYgpFE3uVI
xSdHmFuGBVJZH0Cq8YNqfZWH9Tc4lOUqCVEDdEP+WCEbJkALyrQx0AP3A42YfIZsqwx4TOVMPSOx
Idg0Eyy9dS3+m3Rqy1sUa+HFMK9xiDxXFQp+KYf3ANnESmREEEzdxOh6Dp+T1MZgNQXEKlPfzrN7
SgpKijYT6l7qaKcw0IwAhp1ayauWOyBqjO9twvNhUC8G/KSj3Yjy0mu98BuelUV8Rf02mWaN0SEg
piSfjmFr3Jp1TGiUZZ7mNKA1NysQjYrZWRQ03d4ovOcoHONzbeavLoVerU34kSSpoWGhXTaM7iPB
jwcrkC4wWI86s0b1giOqjEsSrf2B/WzOnLRMxgPcuI2b6YwNffAe2ZGJY4OMpC4riaB13kgbQzWu
U0Yfak9T9KVHH3tOffHTHfndDtfPTKDUOsbS11YJVP8lcsSLuTKJ2Jm2nijwo1myOuSCQEP2G148
mbuha4sdJH7Yk+B3A1AClPk1+UGgStLpaghmXHgD9sig1vfCpadR29lj2+0MF3SE5OnJVhWOS9Y3
xywhtLyJli1e2wrAi/qx8tnXe10KD61y+q10e3Mf21T8LFUns8UmkMQkoBoNZpcEnIGBhphg7fBX
oOYjQhW1pxThsTww2Z7bhk2Ehi9r0k1cLR2qASgg2UUsnCZ5XGOS41rtjxV2MhsfHA9ON+tc7JiL
MSaNnwIamViYRxhd8YioeXosCiJtWxkPu9Kkm8fje8CtZNRYr1SIHrbFodUvEbmur7dwX4HH9Lh7
lpvU9AOC2QnrC5J8z7wVOzFETtsLD2Cnc05sUqw7y6CmIaZ+a0I53eYOHRCaFQ1jmFXBmO6qDn8W
cYYDrlEwPCCPbukJ3Sdd4e07Cw2uGh/mUhYf9MWzGsMRMovqBP4w/gYc81tna3IhkpbiyKrPxsgY
vaiOwUw6Xd1keyfw5xvw66uapI8zN9GHU8J7HqJUngBUYw2Q4toY8mgbhKTnQLJ8gW6888AI5vaB
3Q6NurZ6y9txBNWO9cF3kutauccmwUJIVT7sWqxWR5dMaS856KpPTjifSndDQB8+R5Fcpij3D5M5
3Y8BljxAti15dW4C3ZNpAYvEm4gHSHjbuJo4PVZXwT1lJKT9ftPIDghNZT/X/nA/le1zHTHOriMQ
4NUodsZ809kBUDWhL2ZESWLn+oKE72yG8tZoidBpBuKmIBi43P4gXt3rxOkJJ3GWVPil39m234IO
gXtJWqM92sTTjCyNNfsxrhGLHEI8EE6LaE1ZRX+ywqty1I/MCWAJG36+oe9/P1u3usGaa1sonmrt
Y/6fgk2fcDgdFOrZaK7QB9rbfsSCqnxgOI5bXwdmFV2gpt53FpECZBKNNZN3y7gZtf+QL6E+xLh1
J1q3NKWLGFxUUtFN+f2XXc94vUEcJBQowCkbB0zEBgznpJJPoWBG1YWGsWrbRDCRGSZWo5JQWLss
2cCymT+45OmWs2+ePr+o0BiR31E6LYE1n1/cYC4BncESBYtKpsnypSWeF3eAPLQAgCHEL4GDYNer
QonTkOE007qC+wSa+jy4TzqOmBMY2fyKOnebyk6hIffHUwWYeB/K8uoz3vTzy1+RpyxXAAdpCK0/
/w7UhjPW0KHFYjIEhnyKlz+RecMQ1QKQvi8t52gvga6f6c/D5zv863vZ5WozhR4T11zJ7ux0CYC6
SgOoIn/+9BnOWsTsHzDJgVhdaS/8JlIAKbSEJkDsx8//s5ARJue//vuY7lubB/4hWVKJaFkn+cov
5mbXzcaDvYQUta8MmptTtPz885fGEcXbKABMzDLgAa0BHJBoD7nSLZy1S7DuKlQkNGRWwxi9iIiQ
selGNP0ErCJyMPzGxbqoE3tTxFyMhdnr9VRQVnAFECdsLl/SNs9O87W3JM4S3czbmX06L1UQH/1A
TXvaQYffP1z273yQDArH77MnK2ZgDgbQWi9AVp3zThh2343L/vPzS8JSsRlpW+F0ISZ6iolWyokX
Qu17nbg5GtSKEByqOIs8gbI5jcuX1GiRzDAu14cmmTd4tcQJyDkmX8MTr6kz66MXpwt91TmpNHyv
3drYyoLrV+t8102pPn1+oZ+9sTpFqTwQGT5lBB4kJVFHnz/8/FO2fNt4FZMU0i9RYzP0jCCbr+XS
W1P9+NxmmHlQM4fW0sERERSO7ql0AQyYs35ljXvlCYjdDsqGh4imz+BrKYFcIIWR2pu/Qgwtq7kf
7jLvnAbms53ZTDODni6v+Tyzr10hWb0Vo/xmCeuZJO92reGf+Ll7H8T9DmoU7hrRHamJf5YhdfNb
6HQvdc44VGa8tFMUN8oY7lBgPrc9Se+B8TS6VCCKgMwe9As0aL0x6u8Eu7wjvrwbG5g/foWlCs0S
RvjibNDkB+JAy1wIAEhSI2CnNCPVrmXUl1My8lQipFtNV2k0s6lb/uqvLy39KIYOpAwXE5TR5YeZ
quu9kbBnX3725VfjbLn4Pl/y88dmp9W2Ge1vX36v93v09Z9/+fl7c+vg9q4hFKQkpiPHhSYzSagL
hfmrdgZiA1C71H78EjDE2zR0m/JqAhhHBQCayddAi8yNZ0CyDrxzAzR562bmheRKd81c8M5ovZsA
6iQiC+BmNQa5IeQDgSsObj+4t+UyCQM/GaY+e1h8KI7kR63HaKOPa8bGulIP3HKW+asjtOGmGtdx
MQ5bp2wu8O+DKxdE0RDDiEuJT/P75J7oF0KLJoqbokwTaBnJeWxJJ3Qibqtm6d2RU84co9Lfa2Se
+xLJZy1y8p1KcTDK+pFtv6Kmq/eOA+zAAUQt0CgDLSxm/KbWg5XU48HuQorugLXYo8aYWK730r2W
jX8Yo7q9HedsX7cm6XCBOGKeVIsjttkn3niI2LJQKqK4jhCZ7+lEstfX1i+lRu5Re9q0KZOkREJo
GEtaNPa8Vaz5E94jywNQV6bvVpzpnXDdH23mXZTb3mFmvnV1+GE7hXk2I2MThlcVS/nTkIq9meLu
TQiqHEyK36nFUefhL/Kjp7zxBLNhBnVWPn2UrfdcCxnu6mUQ0JbqmrvjKfYj9AZWCOJRelDWo+9J
O7zwtOctlkdbCvYSUfRo++OtchA5Me+fs3Fe5yn3mR6qXV+SKQk7oNsj+fppfLDPGq4Sz3203HDY
IkJVG7wTjzhO9Mkh0Gtt6Cxau6H6VZVDADf3EhQtsrVGnphj5j7oqbYJdk46P9hsVnJHQJHMv0nX
/qGKIuTWZfbBXA0yDVpozTR2VByPDOJFSwXXtGOI1PVBtY+b/JZWL1Uum3MZbQdDHLq2uyrGudw5
BhGxBhkothnfGtJ6UzK6HcL+NkEM4BCVsRrsCM94EIJU82ta1ylZoWDA7GWnua1T9zxV7s0sGV6l
KEmEQ9CGEuNjaDEEJkfuw5CzoLtgnIu6RZjUXcZ8fLWJL1xFcrhNS0VGEr0K7dybQ/8tyvqXIoou
CqRFQs/eSSofB1n+5in0Z3MPI8TgtrCHEsxN8c6nD2vBDu/cLPpBrbXQP6KjmNIrHvQmc6UPty2v
Onf4OVr2z46RPA/o9zFD0NY6SwBHdzsXeYNfudV4DMWVyqfvObH1FULzCiGB3zQmd6d1K9sPNDDf
e8t9E4+6w/OJophYz7r8MZkuZz/6OZIjzTzJgYwzJoQpy9d0XloBgplF2z9PvhjZEyWIBbyQW1TT
oYBWg8D9lesy3iYmCW4U3ASMms/ac2HMoBOmD2/u6uV10Is0FPVkrExjepbkaVtga5mqDqjODMBi
QUtOezAsMkBFrYdlziwEs1v8Ahl0bKmgY5QceNqSAWHaw2NS64qo5IJRf32OOv2qM7Ng9P8t9tKU
+D680xZQTdUH/rkh1j7Fh6wN5yYagVxYhaANSkzmiIbcKgbgddZ4LXuXLljGR9YRzNTUV+7IYIPN
9U0UClb1m2qxDdn1U0OT1yUuh1QALpjlmSUA04VBdDQjWL/MpGit2T8GExmOSOB+ela0EVjagQd2
j16b3A/goWo6r+QRrpKuZAJi0PrFybN4WMfHxKKA5Y0djMY7cJcuOmHwz+1dJ433wPfuOcMg0UfW
djzppNBPeQXB0t10UYAXUd90KVkroXMo8VvnuChJqX2mwSSV+Qvxc9H5TAhUel+W00Ov52/VAO/J
tzIw/vlVQxbDyuDj6R30jxYNLCv+gTAkzeSdTLGoKO1/txyzXcc9buBokLs2NlHUOP0a9m+7L2SJ
yrVFSvIeoqUjsBfS1QDEzeI4cIkOkXHrBMDMzBlBDfPKTn6nNQGADYuSHVQ/tB6/2fR1kgq8TDn9
hJJvrhs3YHalnL2h2+codp+YWtBE6+ggx9nwU5cLLcLygMmF+65+DUyye9llXZu5cUms/6XsvJYj
x7Is+ytt9Y4aiAtl1lUPrp2uqBnBFxgZAlrjXoivnwVETlVmdvfkzEO6JYNwQThwxTl7rz1982L/
dQhphdIpRBCH3d+eWDQUr1rDbFvCBA4joo5Y+zHxNPVOeVCxWgr7+J3Znor2C80kbPmJVx2wKmDz
Ugpdm6mzehiIbDEVvmT2Lylw3sbRwXtFub5BNkOxvPipUxZlclXARwNuStQEIwmrbJOfp/abFmM7
kmnD1dJ1J0MFXEQI+sHoP+WNgXGsRtRW4vnGysASOFcfY+jGl9hv3sKC3G+n1f1bSDV1RS/506Ap
cJhZ/9s4BzSNQXotNBoRCBPyjYbTbTNpnM8kAMo2GpRAJ9M6lxN1Vt0l2kZF+tWfZfR6FdyFnn31
Bkc81eOTpVKUeiXyCgM1nh10CX0KsHw5mSpMR/mGYJRvAYuaUz21nOIer4gMiBmWYX2w2IhBEiT0
KrNCrMEk8m5Kh/2lrusG7ef2Z2r0h8xH9hSnOeOraeIZRssI8BxpVSGB18edBy7Sq2qYn1ixvax6
6pKZ+SxatWe5GW9BGlCA7tL4VNjjQ00/7+yLzj07cW3u8JYQzVjb5dnI/YoYGPPim9lnqNzpTJ5O
dxzoifW+W5/l/OCVAN0Gg68X755zZ86+k3HITuVAiVyvADPEFhvENJ0rS6gl75pM+rvZhjlmuXGg
fnZzEtRzy4MnJxaz+SavbX+f2u54F7fgQbjQiU3qyfGWTKIG2crIEaBWaEwl1+XBGFHukey0c8V0
79G4JwCln12JiD5XRucThBSgFXEGnIUJySkK1a9Zl+I8MBniowY+JcoBNrxs9SfWqurJPVbECD15
NlirTLfNkyNLXNcd3S+V981zZwz5DlcEq0Ts2Hsv4ZILO1t7sMqXUJbu/fKDExrjzph7+KVWrpSw
IQqY3F6QWlF0p20Lo2CKmFcdVjOVbjHTdZwexyzEmViZH60g5cAyG+ecTTirDNgxDh26tVO3ZDtE
iH/cwLr67oBsTgba1kmxRWRUgteCfLTt1Jvd3jTZ7nXJ5Kx61QiWlhrN9bzj1QD4iamkyz/q1Fw6
/zp4+96qxideZWMm3WFkUr+lSQ20WRklMjwFYaV3eM19EMfGORyZ4lozRcxInBRf8oDRWki2DNGM
2pcAdZR11HwsRhHLiSwxkpMkf6VsnAMZ8I/dBBsgjQ3CDamZY6KjiTFpl6Gx5caLWLs7EuUd8phu
w20GjKGD0jjAgwGNOyIYJTSJmSluebKlhzuHU7avHArxWkVdsW07b9Mr1BeIBzBRijvCXTTKcS1r
RcJBM3FfquRoUPhjBUVynma+eqRNrRZDr6wIHNXDdt1P7Px6S+LPYwLdCi/ZGiIcj9gPLhj73UuU
DBlIruZWTeI8tXmxG9zma6q0777oBVpSosvCWd5SZmwIck4Eeh22rkF6ygrMxywCgQ1ihKf9/inG
8Tqp4qksVErPE9pn2YIljFjDWSXTZoGpJXa1rd2E8dbLx3CVKfEzDWZ2OdU8JE7D1U2C0/zfZDP7
Jm6/Dmq/fosQidHWjJo+O3mB+VyN8XjzejBSivHfgqZG+vxXLSsfy1ZbDUYYIGRJUXgBK2ByJVaJ
3tkmjhmqRSnMDQIomHngs0QHT1N54WeWtAhqLcKp47GcLkn8LSts/8hmnwKq07YMUiNMwgIZJvG0
MdHp9iUtanbEDZbs0KcI1gCfN9gex1bSzbVmwCqBTo/MecMlk9x3Yf+lDlh+RFIewBnomwmeh5+0
+VblgqhtOVumCcHyWTI5RlceQuKmWM100YFgT1YRuY4dMg93Zt0HdyAnuCv1rHu0DBPo7vcg9SPW
4CiuyZClpplE99JW2pHQoLcuJECBnj4+pcg4tcngbUqPjPA0A3qdUyOcr3F9Ky1Kw5Of1qexM3Y1
rJfNOHjHSFbg8zFfJSBNQFZND5mR3Ud17hwKH4AP/Y74XNiVtkoH98Z8+KIP1VduIf0YaWg9vanx
j64Burmkkmea5atJF2oPNuizAA16J+34EVXx7DYZzmMiLo6MPXbBrC/aon9tUsL7wGwGIz2PwaE4
64QEpZVwY5yEDsk0vdeqkZQV7XOrYx8QFTsqk3RNIHRugJUyueP6iqnlVfd2M62HWmL+cSvc54WA
tI+UJnwoKgVvXdonr9LWNqJluhL2W4YiwrKVh8NkDtIoxKcxGYRrpB41dDoS23gg59zvPhdr/HLG
8qJT2xTGEsakoMUWOr3AP9LnuPjKc08tp3ZTNGW7KQVLxMyowI6wskJhjvsThQh1YIoUnkjOrW8/
KDmyYpotFIvZT+87++Rwga8De4B4advTwUbRf63E43IUod8oNH08rWAKEHsXrEFUBPgLKoDPlw5y
1+4QIpje3u0dH/JgwaoAtrdhwQXyawH4u0guxN6uZO0gHEk92FaI4y6l31o8F7xAV+8Wa6YOHCsc
82f2+vTMpuhA7+WUGimLTdw0ZfoZ9aF+MByKwe0EmtCOPwuBiBVJCyiO2WtvQMTqexq4RY6EKeAO
gFfGvnPqiv2ctSiidT6jBDCAY9JEpqcJG8/Cu1X12LyRjZLSkq5YB3Z8N5jnQvdrRjFuzQ7zORG8
ZGZVah3WwTGzOOPoou5yjFarFgesdNDMxtmzqAfeOsVqTM3kICp1Ly1WXFnL06OA7nfQVBCBA7la
jiSKlbyieUhNbdA2oQi+Jip4DruRkY4eEvI1drtyzDZEff+0lPLXeQ1MTk10aFIM1A3WEHRW6wmJ
kVab3xlPZwtbem9U1OLMvgD54/EeKbDVKEIK0ZvlJk7UObatD9dgPEr15lpGrKj1CpuuyTgf0T9G
zsi9YN+0XvAlmfZjzUUy8qm8VnseMjzlVTJ+7SR7Maei66PFfNmCxLFoTFgYaajM2nYznxmakSSG
eizu2kGL1wMKDwqcexdxoQXvbiON6HOZT6baPWZhcRyBBJr2t6hi61D5PGUp3zXQwuZDB9aSQ6G+
RBPfnVFqGk7NAjs0IpSYr+9qJjdhWMXeqYb8lPgwzRoMBK3shl0escn1TJbzXtZrL07UDXe9IQ61
rl+n1mmJPJTdpaTnntMzPbppMRznNbCTQfHJLAbNeBRfZdiLe8UyUh/MBsNfttWIbrpPu7nDM23o
tRWbvh+IEJDO1zYkQnh50JR8jyItvBu1yt5mZXzWQqkHaypzCuJUHJ6KyX2Leg35rD2al3HQ4wNZ
mRa7neGRZrvaT6b+WNmknDKW2CdLwpDKFeuhod1UbPEPNZh8PzPMdd0aD5HkEu1Gbds7TJLzRaXP
RIdIii+aO1Nbu/n8UV67s0ecaSIA9U4RlL/yPPhkEnX+ft7zj0PnkhLHdrLzDkSkw6lz6bGiRaBx
V+ubrAcsS/6RT70J2a0hgbtBJ/vFJmBhoFY+y4R+3qmZDbEJxNPjXKT1x40YHks9/pIom6WPi5uB
9eODnVZXdyAEyZ02De6eNndRmzYx11KvXUtWMkgcWDRlTvokOrtAhvMDh50HCB4BtsFufeWiHeKz
zXjPpt7WvfPaVV7DNojlUoi6p2jr14aV8boeGIOWgYjySglcwfJXFdHC6yDTbG72z6mYd6PSZe8f
x7eu5u536UvQu2dxS+zRELO5tYpj7tL1p7Kmtm5+y3WQJX0w1gcdSgQrRfQipkDREY+s93xGY9mq
N0PDcB2wLBNwYVjq0zIGr95lzR2uF9S2ikl1OU+O80Xr0aYJA8+8iWNo+cDVNBCgymqLIOKXiYXg
hqUrcz0MFIPwuZgm+i7iEkCYYvwYx2jYcE9utFLgxpKIJbw+YNEK+RzRGFQRyb0a63AEwyKhZsCA
ZRoMNSlyn65TklUPTYeoomfqHsuUNl5cRXeNG33O5v+uzT7zgqsJIS1ib0PbmPCmiMFTT6HRvY5c
VniUIKn8dgnqDU3vBM83CabPJJykjFjpyPhY7JqivqY+JMLGO8ZG9AUXPdFcPUY0qBAsSzio7EjQ
zm22vkHjr6mt/dAxsFMt8zZ6w5AfXPNpZEx2wMVLDJsuOBhSFwiRCBGZoA9oV3PZe+1hdTFImPar
qxZiEHQNBHPzeKWgJyGKQLPPSN6ObPhSDicc0aNlySjmmsmn346XpaSOjcRa5ezikUmUlOCScaMJ
5+zOdUqG9gnm7ky5SPP7ypWXmEEG+vlnZ4A3BWrGBKXn26kQ9PqnAyjGaGNTPl9p8/f4a0wkQkAz
0n7n98kncNBoXVuYZTJjE5vKOmWEPnR27wMC5G73xht7kuha04WCaCnHN6UiOO2oCsivC8e3HM+h
3gM3Li35I6agc6gHW7/3Sv3HMDyFfmm+U6hA8VxM0zkWTnKwLXD3IWb1jUaBqtT17K6sibyyTXmx
AIznis2fbwjzQtgv+NIJnXU5BntS6blPAggpBfJNtP1czhXIg1XtkvIHd3ETN21Nf7f4tAsDgEfG
/ThfIY1BtoI/vphmcYEpcO1LcCBBoxIkkcFRb8SR2jebHAkKm4Lypp+vHluvGaRYJerzSDD4cO4C
BhUr0yxuKe44EXrvkxzv3AyfsyPSt3k85D5BdeBuQVh+Rm7wXKb1Q0FwUDdG37PMOUR9waiW2HJF
VWONaEbxlbpPNctrq6dCaMVzZT9juSvmm6geeKO2pLA32bMVMq9uIdFGWH25vCuWHfhuYfeOFN90
RmQf/Okmcw/LhB3McRPmCdNcAk6PmIyEhodMTupkNt5npXvHVPi4A81jZIAJrrrqW9B6XLNcXLq0
nwePPrkggX7GsefjqiDX1BkR804Fk6+nuLQFjRQmv+TTwUy9Cif/MN+7ZtJOu5yPM2je89Ax3DV6
Au1O665SZ60o5+XEYJHjXONW9spbUHEz6AVu6ZZStw3VuUSHB72e4xqFSztxxlvtaU9SCY12PPY3
VhHV5F/N2Rs8TkwEJGm3q85nkIvwWg3utU65/BcQ1XK7hIlPCmVx0dBOU1vk+w0xIUiZJGu7YlgK
EMdj2Hh15n/mfhhWCoo9xhJGB/y1mxzwR2n463EUV8CznAXhEp4HDvNnLKZiP/+7Ps4JDHXubTKF
VAjJUBPUfJOCjul4EX0gN8t7zce2DHDgkWCXk2u/bHcqVyffYU4PkPEFR9RcpWfSiYo2JU+gW1J5
t4VGt8RhsK0kF4WHpylzGr68nDlM5tmnmVt3TephH5s5WUkMgtulohiEs8DO4c+e/AQ+eX6yPfhU
wElZ+2kT6Rj2N7tipxLkzM8RJWg3qvx9punOlpXPqyJpUWvY3HH1kx2FZWCx5nqEEnABzZXCodgG
KbkbLVvxPGOJ4Hr+xgV+RHMHQ4bWW0+1CUcbeZvDGoyM3oTCiaexFZinTS6OEk/6tMeioW2nGvdZ
imujqN9LvrltkvovLcYaI9Ye4haAUpz7dE0FAYDo7gBvC31v1DDsg7Z9Er187eZdVta4p05ZgPhC
pmlPp10e9fcJ3u5NNsWfvclN3whnL/2JHVvKsrbGxYEBqYGtjaqWbhSSksmnZDxfj/3CRwKRy6f9
uYzdeOkoNBgo2IeSFPZiZN3IVzZY1pNXV8nVHcWPLP8EYwbGnZb66J5x0SHEz9D04mQ+Wmk83tUG
8PsYTuLGdhOSyJo4JQ2YezpLKoowjgu6KCcwzyi9J9o566KPCHqgq4FRGHkQ7juDO+gokmzb+8NL
Ksdo4zcpIpyxpcWvd/Ga4mG/QdKz1XsjuGgzJdx0x2fPQhPFzY9bQ9Faqf3poNr23uAznhIXIdto
N0cR9/WuGW8tFa8J3ZKXBK9+YTTHClsOOhxnr0Jcg1MFTwNmhBHHKVZTv9l1lmSODVkAYW4o115U
EDVRd/dgjzC1jGn2aFgob0qGb4w0ClGfKZNLyw6eBJd8U2h6cT+wW3ycEHBK9CS/kD7/6w+Mgvaf
/8nP30psaXEYdX/68Z/7H+X1I//R/uf8rH8d9c8//siTfnvRzUf38YcftkUXd+OD/NGMjz9aNuzL
2wFIm4/8f/3lf/xYXuV5rH78428f3+kQU1XrGhoaf/vtV8fv//ibbfuARv5npuD6I4t/Eswbf/zX
Z/3GFDQM8Xcq74aLj11Y9KWBNvzGFDRM8Xehg9RwfYep1XYx9xclLoF//E2Yf6dlDGoDBqBLR10H
VdCWcv6VZf7dtmY+IQAFDyTA/x9T0PwTOEXnY6GzwMUJqAZEhvgTnYyCZVnVUg7Xorf8Lby7XdUN
4qzwBuyZ99RLKYYC+nvMsim26Sg3Npl9XUyPNpBPKijZ6evZtzAvMdL6EUbA4hrTByR5NbHNgmW0
j2JajO+x5lX7qIGfOfji0PrVS+95w61IxuHm0zrc/e6LuP+FSPgPyv+k2BZdy1c1E19+R06Y/zAB
rcQFajWTG50Zy/Y7CA/27oral1TXEI0HoW4JQT7gkEVjH6IuxFjhuhGLbJkgO9bAx8rWOzf9YFyr
SPygKl6d/EHdSvafF9PIioMltW7nmcq5YDzipm7kPe49QcpHnx6MAYFf4wXZJfCC7yrt4wPurMcS
APazm5c0a81W4ROuFKwc0E2OXvwkZxtFukNVamQ5r9HsOYaqSNgQ9skp7QhxHFyc5eNILBrFneBk
MZIGmuZtWorQL3LwvZXvCujPW7vQiKIbma6dCX9jIZjyw5BYsP/7OXX+BBhZzqnjAjYyfRs1kvkn
QAa43Qhv6dhdw2nsdnQB452vhNyGnRs+MzEzr0/jnYaN+2TFuC1Ytbx3Zf8dLXm7j/2apVFXETaT
6jelpHVA8Sq3haOgByd77IL2UwKR5JGq6YoTbb74PtMq9OovYdYpFpfU+zB2Fqdw0Leh8PAS9MlE
DUzvnwFKUEp0wCVlEUHaGebrfRYhjXfNvLyKwYj2tR0QgArgk7BmL7spOyDWCUsbvj8XorbZG88o
vO3Cp+MSOfnrGNob5eaE4NnoD1OjvI0KeV9FdGw8TnMosP2I0WY6JBHEW7ODWCfrs2VlT/EsZvv3
A/sU8FMwHv4KWPJfb144OTrMUdfhHrb+zANF2x/2WpW118L+TMOpPHkpNUFTJQTSRIgaksCMTzRp
nMugRLxP8aU6AQVFEwl/3UDzLeyr7IR+jrtia0Xa3icLqq7117+4bv50K7qG6xpsLnyTMYaH+bL6
3a1oA4IUVRsWV93U2rsktS+Fk9tbO+pjwlod/y/eboGi/P7Wn9/PB07lCs8xfNf7061fcf1PdROV
102rGdFNM37UMKZZDSOKNljtXMcOtyPZ9v4Tkn9tpYt24/iyPPms7EMp9Ef30Rr98LWzMJDpvcVw
hnOkJg+uiwkKo0tH/Q+ZSglXeNv6o3spp7zZVSY5HLgN/ooIt4xVf/yDuNdMSoCWcJx5NvnjCXRd
K44gtcdXtpXvbhZFJzearT+e0TBchfU6dIiudl0U462qtLPFSHRqJmnuEqd+jMGFbZQebTuDJ0Hj
2vdtZdwvD+xHflA9dI9WzC1IWzjd9BD5TwMtjnVLlKApG0Z2g7/OLaYelbbgqqr7u9prQHjnimhB
JDh3OnXDXdu42VV3afHj03Tf/LxEJhDdjUYQXY1EupSMMo+MWXhJ/tQyBFQtlZwedr2dDhes62ha
fH1bGCYJiW5lrbVW/uxaPbrOC+F1wIS6kXObzqNHv6rGlIQVWGunoESOWImu+AsAof0n2Jw+X7Xz
9GiRXyCYSOb773cXru5Iu7DtgLghTDzBYK4Mze4fPLv5gpaBgVehGe4bj1DtaPyeGl7ywwJAYSZl
/1HjKSVhSTi3CE/TMe01BQPFDR6TUSO+cj4WQthgaeN3ifdVpNZxMJ3kPSk9+DreGJGOQoxjneWk
5tgZI1HhiA9hBETyVY+iBrOHl9jf4qImx7Qe75Mq789TCqyEVHrtiEDgqWevthvNWhwICFDrqdaL
g8Yme1cg3z7EhbPVtKI/DFNcbwXJAdeQ+ooKmq+QfqobVfLmVSB1gvDxBhqpu+jGX/CgqIHNl+4f
Lm1LWIwIjs9aB4CVOzOZfneKncaL9SbqrEuXs9uujcw4QWw3Tno7wO2GxLOHsOkdll8sD4MXBGxu
5mMaDeXq7t/PMQLtWzVVhEf+62V+dwgrfYNN2vzEf7+aauELKHes0OzOr7v8OsiS//O/v46cHPZT
RewR1eUQ6LH8o9Y3+VEzM5QJ/3ri8otfb7l8wFkjsfOFeP31b9byCf795uzs+TICBONHvIyb//Zv
+vfRv72u8T0PvXkHw5lanrH835/+rF+fafnNrzeVVX5LjI3RwMCxYR6dIKr8dh4C0eBiW45dfrM8
jMvpX/5XcMum9TVijt8bQKG2AfYyzQpOsWH6B5tyfSsvymDoU/5gbROtAkmlJKIV1rGvyp5+TlmX
QlJ/GbX+pyqFcZSpdaYK+FMfOmejMGF1afSRDSQERenwWeU6yZZSoRV0ackOw0n6evUSSPea0Jun
CeOEe2I03kxat7vSJi9c6lsibRAAFWAVTQwG0iDwC9buFnMSCSxB6VBtIbQjrFkmpIF5Nc1+hj4/
9IiB1yHb4xgVbNc7ctOjBFhPHV6w1AXp74lsR40SVIc+PPUFw6hUvEbsueVaT36wOsNWrU3WFuyU
KFzibE3nDSfC1Ym/w5y6qtRNLrGF8pgwgV3qNPeGMm8yBIuRJjgu9K4gTN3p8K5IQra4Daj9kFtq
WuVjBPMCoYjacfu+i+zdyxuMuCN11xh1BjQwsa/pXwJYwBxe+qSaeXNWroOlUWsQYaTVmWqYs23j
CJa2ML5QbsbiZt2llnsNwzY6aVikV1mJ3YlcEFw7zZY9v3m2a2KusjL9goKbbF3cPUY2fE/s6skU
jdzgkn9MQmzxNZXvySeaNMTLXLXVvsaUvM/UnYZ3MvAr5NvDTJfGtSnVN3cYNg0KgX1nZGhssDbf
IGOlFMwDYIv7bqTJGkHR9XCjDJpT7L3QMU6lzsgIlDwb42NTHbQacEHkOHfM2EAStQbxG8lbiddg
WTI4D1RqpmT4FtfZYw6Q52J6jJKlsA4VrsbQ0PTj6FJw0gYusMIjqCfozrhEJSkm9nGI6CKLiYpA
CMwvAZ8Ey/xcQ0p3RkUKVk3xqkmhScRISVfGQCXWbCPSgWXC6iZnKE7dF6hU5Woyw2JFCSnPSCrV
zFZu3akk1dJCiN4QPNK4GjSQntL2ZA4/IVrdZcOrsJPvTil35QAezcYwU2APOHu2e1fqYETKHtRD
3UucT+rTcqMzDY5srcWPHfP8SqXGuajTJ1L5PCR0m1gU0BV6YiLAbAeaceoy+3VIovrWV/jeIzRC
Vavum9ppsGarF6zvT5FFbUyi0NqGDRV16sPQbwk4iVsDKk/o71RN5JcfAMJKimdLVXvdixeOVrOS
uig3XZyRfzgUtK4FQ2syZd8noTyUqd1MCKNmocPRKyBc1QZUKwJ0VqLXz4QIQavSaISMzhXHZLNz
XJ+WZ2TCi/RC+nsj/Hj3U2nhjQEru/Pa9HWUWsrOrhoPhYlDKxiLrZ3qd3loYrHG+w1KI3wQZYCH
DA5pFHzkjtbRuU+5DgZvx24d6vdY7TwnHK/q2U2ym9VHW50BEd14EeDpnC2SnqQuiDpWtgKLkBTN
KrHb51qxH6Tvf9ZcyNSDy608FNVhYn1Jba58YbG1SxL/pXfCZFdkqM/0lkBqs/7KNURGaQG1zUqB
Vtg5zf66nwwmaPur5nH+BhvNXVVB6xclUtNcwmkfIPY7JehlVGYYisSTyQqVVMWiOCjdjNemVgMS
870ffUv0KJ+woJnrntgOfdpZToWNMx3bzoTeR3vV0LCtRyd8U67YsxUb1tVEUU9Me/KwLtir+rXC
ZMMAOdewIzZKFFBPNhbtVcauaEpEgr8jhoY2tvctIXMJFX3Z4Hi3UwvDmgNNBRFair4MySkaQ/TI
yAFkl76nCtMGJ7J1nJSszbeoTY+gWTzoqwQkN0PabHzZXUf7vqw1kx50S2OroivfT7CjIuehm4jv
tkY2jV3unxDgyBXIUqrxeFWHTEe3T4ULP4Z2Ujd0k+YpJyPS7+ynWM+QC6awp5oUOATMQzw6+VMR
ZHN6EoVN9kUHdHXF3sA+6quzCasbtJr1bJve2Q34hqcuOnqKlJAx8NNNG09PZg0NdJjJd2ZpDDtl
fXCDqX0m45eUgZPsYsRZqVnvo1npmmJNQgdhADkL93lGTR6982Zs8PE1CT82bvVap/ojmQnTV1oA
K7xG+J9pf681y/nS1AMRQOD28mkvA1PuXLfaofojopp0zlUcZemuTzEIAmzeD4iISGUcRkooXrHV
Y//YWwYraEqlhpZFFHBKRgCMVpsR56nULIi+BjEOuVbPLgv/1AUVstuivneT4SlR0wGYMiCr4Ics
0h+GbJFVquFgTyTFGJRb9YIkFiPSue8ESWn0FiEyDfJSA3bZUCGmLSknEsKLN6dB7D9xka+UjYm3
YdcU2fUxIlqbIiYDTFxZ6KhjrJBjYHwxbbwrPurvkwp97Vq0KLaWI5aH5cd0KsKb7kTDKbCRMC5P
m59vcGK+eegXV2oCzdQNcjhUKnMxV4bJMwl5WNR5q7YfL1qp5FvNfLoTuY5Lj4iHG+AaXL7zaxTe
A+k15OIkMIJK24iuQ1e250ySXGb5jfZV4e1aXsvFEE+/2PceTA2bCFuxfC9p3p2SiNTFyc0+XITG
3818Djpquy+aQOPjmVp5puzSXzSdLq+vy/wdMt5uOZRTj2gnDSmPRApzWtunyHun5qERXLq/Xk1d
krGFroM1ap0hrr3phdfdeRHNC4NSywvl6i/2/L50/C8qcKMvSLHa7aCHEfFRnX0JU6aMSvgjkcxU
tQ2n/j64NQGlspZ0gZrTwK6ZNCrlH5QyjAddol9cDtPFmyUq8Tm2iB4w3zW3MRyMO7tFEoSsIH4F
Bvu6HGlP4opa1XxDPjgQZDyIEwSv8BptUk0UG8NX2nuRk1Zd28133DvE3QKEfMLQoEFZG82D25G5
LmpAXsvfIpBTNXrRfg7QsNdgDqKbdEv/zhkJElJ607GD956XE2Rk9T3TVf2W2a215T7oT3VaNxhp
+mRT6mbzUZYwS+YzVDkxsp6ytB+rFASVQ38BEUhcP0Kj55udD/FZ7XqRF3xoNqFEiGJIRbWc9KRp
mbatvdJ+DfzoaTk0lOFjn8xlg1onQpicoVPOdXdtrFxjqSbFR5f5v51ID2Mo3gb1SGJFe/Bo1R+M
vtMfg1Lhb5vfuFc5fSjPR4DJa9htjvbfGCskbrW4diOK30jPy2+9eNOmzPxQQUQ7BR/YucT5dzWp
Dv46oNBOjSWyzwRS8EbTmuCsYMReEWF56IOs4ptPz67pjc/ciaqNwLtyGUVvXVSJpWF5CygUigtO
d4yEULAOL5DjtpdeOvmmTkb30yP6ffkojaS62rn+xaP+fjEq2RLk6zEnt1Z2DtRhOYolHwGLvNe1
HDTrvBxAUKL3MWqPy+dxcIqsizHWr2lGsKHf2tamn6b2Q5FG/OsD0ZtZl6UfXMfKSMj+cEmqx1D1
7vJlLUdQh2jWnpfXNwZP+xSNdGe6cuzeW4Cjy7vYfo96KzaMGxzN/tT5brWNGPG+RlyVy2uQeRCv
OUHRPd3k/JTPQ9O8uf8KSIdDOfdTx9dj+kF7n4aWR2aBbm5HkUVfi1HulncJLA87cukc4kRDzm/V
SLDjwt9yMY1foEvsl9fBtWLQZ3fSB3tsMO0y5+4cWAhfFOKq5XUikjFWUdIMDy1QzrvRm+qdnXB7
sTy4W45Iw06uYm6Jh6muxNHM9WEH42otMUO/guQGWTYNH1hnaITpI1wGuzQf7Vr/BiV6+ODmISY2
cIKbF7Ha1yNKGhi2hg/dzM7UJe2XzLSCA8Ep5HNEZv9utKfliSa+/W1HXeOO+TzbWnrU7hyveFl+
WWEQpYBaOdfe9rrrUNk0vOdXTdLpse9xyiRI/482mT/bkmbdB7HdJmPhR4cbeif1qDz6mV6/mBT4
lo+vOx2w3zG3LkUYDBBDkYctL6jU8N7ZbvokW7K6YnAe2+XfC0ytWdv1X6uxZHVSIAzvB9t8nVxx
WD5iacGG7cPROCcddGSbLtevV3RSL2atl3kPZP2YJzUrcpaXdAJ/Y8Lt/eJhvNoXGm1VAqPSL3os
NstLqiEaAXHEbNr1JnjoRqBnvsMmDVacf18VNNjrtjbuqza2zhMNXGiK/O0YhY6UeabXklSQQ2MM
7i4Z/OlrRZiyIcfpnjaHRAoxR8FUDa7hRORP0tO+/vpUJGvAgy/7mx7b4uJp9AWWX7TRdE1Dt3hR
k1MdOz9ljzvI9AOwzfJp5QSPqG5j+xhlCCxLM6BGbJaPv85OK4loD6uWsTzAihi1WKTnLxDRx0tP
YfTJNfrsDmJ1/+sLzLSTyUT/7oW1hE9ScMkMpfPiNTHbU/5IzdCA8s6XGKK84LZcdiON0ncz2etm
9G0A5voYGulw54PC2FosCbrAc4GB4yrqZAY8PnHeNSOB1WHZ9aWMQpYmkKb2jijdS5U69s5zR4C5
SjGrykcfjdQxcWfLq85m1QBS3OvoAhtfZmtWft4t6abHsWvw3tII1T0a8wU7WKaYT2dMNRTreD+t
Hh+Lanux8QdnxO2lvbse+uHWiHGh9V75UpK1SiwFHKmgtu4G5R3ISHW5ITv34uKrQSgKzMqPabxN
pnoidOadMsYhSzz7VZpRuDZNBdHE6cxdRLLqprWrYRsha76bOvTYQe1Wvx7CHK2eSz1p/tKKO9eL
Aest/zvYBCJLZWKGq/83d+ex5Diybdl/6TnaADjklJpgMLTIyAkssjLLoZVDf/1bQOStyFd2+wd6
AgNAESQDwv2cvddexGtkA3zt//fz1ievC2HkGNqX144dojdZzJf1ZesbrPtnkKnw/panfO3kMu5v
S9e2Nt0aiawsvPJpj1UeUCHpv4pygYfoivcqt6OjZXtQaq+Fa1F/iZkBRQS2HEuvfY2jbzkdLgbE
MNOaxVStOqsK6mVBZjhj3YpkralIh8AgOjIYWohnDS5a25sRh/ITYY75cFt9wq2BfbVcvIuzVVbo
5vBT0XlM9l5/51qd8/mEfjHRp4s7HnPG77X0olOcQmdvPqXZsLVJlg1a/RdiVb5QtERSrwui0hHH
ILqkG2Oi8CKCvsunfVz332IlS3I+mACEC8AYAKRl13dIL29cCQly/Xk4ywiuTAeQQWkTgtViwpDU
/cv65aiOVgF+i1yvuHIM5Ry01o+05V01ZiqQsOMXo4eDiKDyWU8irG8pL4D5wG9l6Iv8ojVuYvS1
h3Xf+mihGKI7ZDNGcAF2BLuhumgwvoKTYaAgK5AP6weLRII4HBPepsxyvjGREpJ/2pHh2LNK2Q3u
9z5CvbIH9XdrkaqVd0wtXV/sjSJXged1KqgmobAkcuMtITFsQ6cLA7IXcOQKhZJ/OT4+391uoEys
23mM6CcBvITpsj0bYXJStAxPM7ajveRSRYtFz5gsdyDBbUoOSZxpG3t2ta3TJ2rbt81DZxXdUY9o
pCYw0Y+mwgumTSQEx/iLcIzgQuvRJB/mZniNrRjAUu2BwvH9gMmihaQ2iJZwbsPXm6DpMSONfexs
bW80MFzQ26sWvoiRmNPeiATJ5WP416DUTwQc+dbrmpT2mri1+qI6NqVzl81gxM1xeF2hhvpyyqxQ
w3WtoQdBiR/qEyB/C/wjibiw+8TrHPvONcwg/3XuPe53sMH4szdFUnnnjpde1dCjZVe+dWhqjXk6
RgyQdyhyYgPGceg2J9U50DxD09mafTodUe/6e9Eb3a0WEysq5/61BW91aRORXQplVY/zRHhuPEnn
ajulOCQCcOfURdj1XJz3YRkK2F6GCNDWb3zMKZt4hInncmvY+pMmjqgJijuvsw9kFIUXmTKyrsBv
69OzRIuFc9pP9iLLyr2tZ/OjVlBl5O9UQdNRs02jJA6MiQ5HYtd4GgfDOFV5ZgaR5V8naAOHFUKS
ujaQIQJUsqMS6WXFcayLfBT3C/+R6axJuiEXsCjhcve1SDWjIH7Ub/g62l8SwJHue7hyRI17tkSI
FiFuT0eaDRREXB3vt65xyrv9d9tLjcM0mveRMOvAVTZTcAg+EaI1Y18z8ue8hk+6koJ602hwnZU3
K8bjawEwGO91Y45IR8sfuET9DdEgIKQdL1g//7BwVsZFfNdVQJOqhWmzLig5dWBCX33kxGfFCRq0
bXIXF5l9yMyxDdZdYJp+r/V+gg7DtV9njRMwG0f8ThInRxAvC3PCYqG74zeZ0hOnWnOfG7HOmSir
XdbBZmJoFGX553HubkXD1RCGM/ryRYUpZ/08eOl0sfPxJk1gUusm0Sauy20UVXn3uVg3CelBZeQv
j+iUz51yKM/D8k3WRS40excWMLbGxUQ5L4tK9tk+L2A3GXq0kPTK27LXnxFWDdAa+AjrAqf477Xw
nzXeDC8MIsfdSuRpHeM3m8cawyH42lzX9MpFW+hUJ1kT9rguhB9zX6nzF2mZySFCShWsC+icKli5
O1/7vBSJbBKBDtVqwDXhArSMkhxHoOfiQBLOSyeXGJ4ZFZzHYO+TyBOJudzaeT1uNcsdz3PPTNKo
qgtxS4CAxyUodsnX2FY4sC4mcvBqQwvUPMxD+Wr1M4UaS38gqnyRKVflZTAyPJAT1wu59GC1Fltl
1iyNUn6rdeEwWic8Ls4/f5IuJ23PyBCpj8tRsX6dtOEcCpmu69oJpCgpnHH6gQ41udi93IHeG06f
dNVlTAF9kcIHNUMaIeE95TXM4rPI9jIaCJ3GpBUgdAnpBoDdXUlJSZLLM47QLVMkLtq5y6lmFjqm
/3XbRxkpwy47m0NS7FCZY/HEuJ/XfhV0DQkdIuReHJkc7J0JTQLlc3GIwu45k7CVpn+YROvav/ZJ
hwNx4YS0JsdF15b+vkJtcE3mHIRkhJkoLdPihl6hj80XDLsWed5m1uV4dPHT0d1lMmaW1nNapPVB
HxPvbnTMQ8c094MeDH5eHxWfn8Jqy8NwOA+1dgOe27h2Y9xRApbsF/LkuHN6I1DxBOQaHmLwI9/9
3LxCV2mec7sZLx457Lv0KbL98bEg4+22QGNQCq0PEp+GIKEGixmRJCJst+o4xXK6GxZDBHjaYhd6
jkmB0HfqvTIH2jRZH1GLNe0bwy6PeepE9/mQ5h6j95ycrlxSUl5waqNr36J4GR5MKrz70cP90WfD
8IBtjGmUoYenyJkO5qwV93lTUCV2yIcBDrs1oa8fG6zZLsWXb4aPaSsnmRCgGipqO+3TGwOdGFRS
UWL4zdIbt5Iz3RkPvH4u/eesT342elhd1y1q8QwBSy4qWeKnuDZs621EQj9prvG9szRnTxAu6gsz
j99Gq96v+92qX6y5kXHGJ9K8NjmQGJK+H/2hfG8m8lbQjFNTqlvnZE4IYMzZfq50u3mz6POfq9iA
ny0L9VYaM0ETsqAptDzq4YsnbnLciMovDiqXE95estzPesm92e2n5s11ICt4vv+jtgz+H2LepxDb
j7reRpRyDjFBBo/tbeokhC4tC6GqGPEEHpwE2wDlytL4aLUG8UBuP2Nt7pgYMPBQdjbdd7TbmXu8
1q3mvQqy2E/FkF5ppHR7giHMe7mswfOGTBijem3w4m1o1aeBAkrzEGV420zbmbbTTFYj2q+WnxpV
/pglE7x6HZlbNZPHM3MFyjr4rnpkm4DJsl950+HoK6rqFfQQvY1YUWyzZpwfAtGZ51n9gXEDXlfu
lT96+eSn/UnCAnodvThQIxFaCeLtZ9AVIGzHvtmi4KKerCO11mw+hMttxHBGNHJqRvY3tldISCOm
7gy8R5JyK/Rb9dAAdLiMRhn+Eim8daWQEu0N1Z2Hpq5eGxocnSyzO2tOEH2N4hZPwiOdKfM5jkT7
TPxm5iYF6tY2OTdjp+4KvoVDquWpFW1xs57pseOJS1wc3IlW18Rr+K9xqysesyLDAWE213XLcBHt
aXpN58atN5qAmCrCObrDo51Zb+6YHZu5zH8g+Z22YZ/I2z4b3+uxmm5oi1L7tkmMcz3bfLCXxdzP
N3ZCHT3XrZQZi8v1r14SepKsvUf7tO2QVmyMphmWIKbpQdhzde4jum2hSCFIIBYpJhraZsjYk0Q1
8Y0AvWQTjfrWrbDQeZiTCWPf0Nfu3tFdOcBQlR2EviyffZ+yhVN731FVk1EcedUNDSLQfLnvHKrU
1ml9TNNfHqGz3hzN777fo4giAXUnPdHtKh0ujmZN7VObI2rv6jn+a5Txzqtc55cGZSk9aP0gjwzP
vKCscCMJClwIIOUh96I8GDrdf+hI4Zvt8c3wpXipbT2mgciNwIx08wUOyO/N9VE6nDRJbYaKpQrr
J2fk4jxO1jdLqPkIDxrJyrJZN+O3fkmnSMzhb2Xr8y0pMBvZ+9kdzEjkb4nPANeiAmw7eXpH1RJb
YyPpleIdTJbyru785ee075F4QEYKaQTQJZlOUvfcxxkgNm0YHGGWmIfn4mjji/hbb/sfJc3kt6KY
+h3infwuA7lA9gIQhBwF9DGf0uTbEDcHtInJixWP73qK74Pzw/swlfdQe2b9a3BKWjMh+LO5PFH8
wXKrIKbZlc1luSS0o7PTEP+UVMHkOmC05wGMISOCo+YCf5WuBgl47Ie7ODPes1gi3Z4VAMfZ3eGl
rV4rrux5Yr30jjM8Yd4GtG21d7EmCzztnnHmILL4b3iE8+opzA7VtcFkOfal6tsnGCrP+Kbw5In5
OzTnSCz+SidQLURbIjZ2OLK0k5yr/o3XfEsba8R0wYnR0Cre1u4cbqeW+tbkg1CVluW9zeXobVCV
p0o43wQdfpJCx1o3AOeqYyYj+EBWSPwDiTuCUtKJMlMM/2ewTsSa6cv9tdxrbWrvIzx3GxFm6o6u
MBPG3oTjRprevixM96nBlYbUvXCCLIWhY9klZNa0k2eqRyRcZPY1SfXoPZKYYeZM+xEZGj26BGqG
kBMwf67IfymY0eNADxZSxFVo+L+KpjduVdK9jpoZbrwyBzrQqe9NYzRPmayqIFzqm47X2B8EhBFJ
d1StbTwP0HsufpsbjwU3T+LAVcbIF0rfPLsfCbhHDXv6xnEccz+Hpjwb5gJHTJIEkhaFOa+s23Nv
E+uRND6zs9bLjrRFuInpcrpBKkNdIS7dI92vkhwlHyCbBeIGkfaefnH1WDUCGGFbmtvf/8HWzHa4
zJ5Jgxh3np+qDxUnB9TI2tEeouzslcuvouMSSWOBHyurLhW2jrNhEBXS2+NjhBv51mj747plO31I
gzVRV1W0SEBgym9obuGgiMXPdC5/NrZhHXL++3up4pFphPsxIImdNylDMQx8UX3btjQy6np+USPC
CwPa7rvfvxRRMt2Q7jUhqFTaVehWfpkmtUiJ9AsZU/9ZNASmkO5OJ+N+SADkM+NkaBHP40Urp5ss
MpKXWJtcZFETZMIi8e+mtPPvOCtJRGmNEj9Jk/8a7QwKToRViTZV8pQB22+UFzQTvDqpa09KSI7C
hWSSOuZ8WxbptbCZiqkR294MMOWQdiRTmxFQhXUyrXLYN2FmnodB+U+ZoSGAieP7Lkf2MDq+uuUS
5ZbebTYwraqWb4j+SbvWIQOsetgnw0uuT92V4oV3q1o3Z17R269NRJ6fPy2sIoM898GqdnOtSggI
vLa1yV7h7V5SfXiLmVS9AmHBLTdAzgzr6n3pPH7EEWZqKxmc/aQmRmg5DQS+TQa2d8BvSH0h0Iap
PdpV8RcV3ruW/KSHIZXeAfR9sqtUoh87z4bbNjiYrBwVFKTIvDo6tXSZY8JfTpNeFSWM9np8SCf7
BzZrZ5nCDw9I7POLxdB+G+J1IzcauF1PgTcV4YsUeNozdKx/hcuIUhvBFnnAqmJrW3oPQuACbPq+
/0G41t7pfIioJGIhDzLi+7lf+vd4YHVz7l60MNnnqoy51S2Mt7mUANGcAQpXmtzYSjxZLl0WJ4Z9
C/wf8z0i7JP0xxDnJT745ZSAkpXsuyb/mxoNXTXDzW8GyJ+B6cSPYJ3x9pEidgLLN0Al54I9O3Z2
sXLSEToh3bOmZ+VJeQZoo6FDLjZrA7lM0C1PVmTtKrfM3uxCp8RCvb4AULSlmOv/0LlZ6JEk3cRN
7hpXAZjvHf8uNkV7JBqhv5AMKy+5IR0ct/RTIWT7O6d/z8ta0rzNs8sIqVD5LfewWH6zJcG6phOi
+sZGb1TqGiekeYKV9za16It7E/fjlo9A/8lgKsTX5kMJ6KFkxKWFfKiS1Njz0bM9BSzjMa8T/ZET
uBk3aUtn1LKY+FnNzSoVB4ja7LWYrAFn7g2uK1F4jHDHHrl/IIvqzOYi6ra5VDF3+bKBCo4AHyyC
Hm4MuEt7TIfNNuWRS+ONzYW58q3moMkCVPsyNtm1TjtxZmxCVIRlUuZLInFhmMXdTb0DmUjux86u
L3qqXYmNSm+9NGu5w1ng92LuymmmRzdplh2tvFUXIw7Php5r96GcjQ3IgfSaUQ17w/xVJwWWNXkA
DZ3ftp7IsBjOxrm1o/t1Vw6X6mbOsQdWBEtUZvosY9197nHfIy/134gMcB7i+q0fjyOlk8ckLikA
O7V5BH+t9pWV7j0s1hfXOLVRyQlTAT0TTQEvjaFObh9N2hXfhUPHNynt77bT1Y8J1lp4Ornzg9A/
4iulfMKkjUO1xUYj4+9J15N7azvFqZWg0lp0SUkxYifMreysaZZ6gqaB1TKSJ8+XC0PNlpT+ckEs
Y1g88WtQlMJ/dEEJQ+bkD1I7mO6K76MEw5KsGKzZHwPcZDcThmByvjziFHFWfLRLBqKeEreUuual
i0bS33t+CZB54xvGEyKE0FPQYHLHN8YsCCnD5rGDCGVWMn1gDgFLoWh8kPrE+dgUMJbaAdz6ZRGP
gvctjH7nyyX/p3Wf1wVO7N1kgnCM8/FtyBFD1XiQjzF8KykdHwuOppPF0GVXFXI7tgoUMMZIUDIE
bz0AIAQyPwfHTaXqvhXhN83WTszFe4ZWXAoSWOCA1r3stvhuTlzukg5aqOV45QHKOvT5KIPokvUZ
LnXykzTaPs/tTKMGispbX2ug3C3jNqw0/MsabA0R58+an5YXnWptIpFut0xo/FQD+dWpYetVTXUx
NeBbMXFFD95giXOLaK9oDeM6KaaZJRBZxiZackRka3NMMm8bh+yhc6z2mvT+jQRcz5SSoNU5p+Gs
IWrBgctxABEPNvy29xUnWtqLwEpjRtcePSqKmP6jByjSz+R3JVz/FZQXvFqGI2hEy/B1Hu3i8Mok
v8DdkhV3CEz2vWvCBT0aeinvZFSnL3YU73pDH661uXQDc2XcNdJyz7VXfDOayLhDx3LBcFefBbGX
L25hBAUsahoyNeBaHN0UK5L4xzgFbXIciF9/rodpeDbnhZKc/qSP1V41W6oHZsA5/T0/XDgHlBfy
ssTsk9RXd6DxqqtBoM3qaEHoLXg85cantJwaMpra7NS2fsMAg4WjUopjgmCQWM9vbNiFJ8ZAxmUc
wUrkpU17eNDt56ht72Rh5R++CYK1Jm/SbeRTJQgd7bu0fC8qSQPHtX8J2uxO4cNsFDajeFBudUHI
Ym6XxpUylX7NabVckeO1wdBoN20BnIKy1LuLh35fE89LpGz41lITPtHBo9zH9J2a833cYGOqRf5M
tmf3IDRvYxP0ejYZh+Z6o5MC5aG30+gZdwbZmyNd07PtuZSM6ly86mSLHOJJo/yf2uar6SAXGCc3
exryJbbTUz/jOXtxF8xY38Uz01dFnASljQN1vcYwwxtFjuUTYI5rlBIKJmebHDiKZFMznWKbK92G
ogejNwDxB5Oqzt3Y65I5gXoDUGrdrbuiSEEYLMFl21VJzZC7Zhbr4Z7barptq4GqJjLLmwkQDPyI
dkva6Vtek38ddvVwH1tyxPpayYOPBZDOTYeIiG5yYnvo/kc9e2XGd4tVqQYF22Gz83V30yK8PNF9
F1Q+pHOTmPWdiwSiXYIwBuxajy31DByNkJCJZpiVbR2wpiUHoQn36nQwAhuzenRsTqYCZ7qpWTal
rYymyERxsqCoeoLb6R/xNpo76GEvRBRy8s35fY0zZQ8yn2usZ5D7FdcEL6YMGIwSLcNEADKh7eBX
43BfhrO8rsGP6wJkI1l5xZznXKeqjzzXnMu6APyNGAJfICUXP9shx6aMUNZPiP2NB7cr05MeA3Cr
ZAavtWEeigAiZtQOYfxhSugdNO1DsiygN9WahQLJrZ1dS1d1Z5AbO+jpu1EgbZwmA7Aftv2Fkm9Q
6hYJKk6CNVqng9WVJ8WJXrRBWF1tb5uxMu/iBlwdbr/21GuUDadBG45qIloRZjK0WL/wAlzR3sGI
66fOcb0LJW2PODGs7yqZ673mQDyaU1C2sVbMTyp5tpbrrjRi77gCB5GGMJFXrbmF7Pkzd5CZWBPx
ytUwVoGdIdZwPJWfUKkHfrWoYIoPRUTudepXMejU3Q0xJ2aov4i+a69hivQqrU3trBnycZo193Ys
O+d5ajnfY4xin/PqPoJjTEeaGjUauLb57tf9/D4CD+O+JEgMWTYRiNw45YxGnBLBRi+LKDBHw7qr
xFQjL52tLWCzb0K14n4gWHgwQPIScbHrS9RAHSXYK3PJQ2pAhGbMmTE79eudh7rEtqLwLbHG/pAO
gNCIKbrnRKOTb5JCGHboRZ0mdI/GcqhGZQVasZ2Doa/VPuyXBjaW9cu4LsZbqj41mSEyKqFmuuUJ
vW2w4hIheLe7Zihec3MA7F544t2p4ZLMwnmoHYwDZXnGV+/8JOEHXXGXjI8D4EtGB/5piAFfJtC5
X2gH+rfxIif3RBPYDWNrz/Ktx4IgwKqhppeKCLI9zVRyAtyQkCoMQ92xgA23m83iJ9FnTHlidZsl
g7XhuOjPBgWVwAVrL6DlPKKbTrakCVmndROxV0/qdivvZ0K1x6pAs9YT25V6nCtC06+omcs9lVJn
209wzMkl1q/ZYHJFX7LHDSHV09i950TfPJouTIKSIbImzXfCfPUXkidxyWnF77V1n9Z7MORycXRb
DfkkpqsnkfmktCX9+wyv+FBNRDWHRrMtxsZ3NrLkkmGgQcKMCjYKEst3CqNPYmjGp7hWA2V04qdN
B8FyN+TNna1I4YHOKraz6u0Xy0OsSRRV+42vRGMsTsqPrvVeiPx9iDnVjxGRyM2st/fdjP2ENgvT
9jZc+NDR6P1YXLJm4qLQjiSRqTqaJ71AvEM1Lny2FNppM3ICN8oAGuuYzaJYLc6BMjtjsm0CUzfC
ICWM2QLxnfXkZbXE5rR2gja+cr4Ra+oeytb5OZAvsDe6DOWLiQCrznTtkRLyEqRZpO8IF98kzUkg
V7zFwGz87Cw4yNLX5APXT+T2KTa+DLkRNUpaBVk9Rk/rQpvAHcMrcQOipOrdTLrHjhy4+GZdEPKl
jnUkPtYKboTOkrRluau67pfJJfJcy/uWq9cpJYgZ0uY40U/vvX3o0GYWmrYv6bQhrzZwQcZEs1Sz
kR9RYgF3CnOaun3b089KNSZ4FoXt1m2PeqJRf7I0++jQ+zoBCK+3aUMbr458pkB0Jk/eDzxoPgh3
wr9U5uVH2gFqzyWN8GWbgrIhLvZSHq6twdysltn/X0EJi7EXcsD/m5Rw+6v/+PnxJyXh90v+wCTo
QmAuNyzXcnQfO/8/mARs5n9wERjXOHjmbE/XV2uv+s1FsP+vrtsOez3LRNdmOP/nP2CI+0/D4SeI
AlDE7+0/8QGGvYAZKLROsixW9IPu4CJ2HdP0hfAd07Wd/+1MjFou00TiiWtE3z7pG3vvNoKRG134
jWTasY3RbIAj0zdV9NF1oO1xsdk3Tb34BMzmJSxrMjNtOR4cLTwWTKT3yJwqrSnByRgI4Zuau5DZ
wIkyxg8j6uluDlA3OmVsB07nWVfludfmU9YZBY4g96XJQ7KUkxBKulHch6q0jwaFq1Sqaz85KEpt
dzc39AeLmebSRp8DJSJkUUn7JLqxvmlsC/6INI41afJcyXDi6EPvLm6is94ymzJQJx8QPyhmxs0z
id6vTaaXb4LgIlGMt74XqrPfDQ3lwWHckmVVBp5V30UuZVK4JdnelsZfBJ2TfhVin4kH1+DWZgWw
V/J7DTqma0QLFKXzLp3DiEVPsgcGLZs2zZtdYepvnYu+0Zgvvp2dylBW72Wp7mN9us7Evuy4ERob
sxiQtSN3w6K16Nfnh3R4h9TUbTgk1L6eB8p8s/HoS3wm6ysc2dK0dvx5a3pFvHPtjmIKEoetC2CR
lECHNN4EKU2Y3tszYIuWCc5eMEqOIadmRNrXFj929XfXGUFT6gS4t6rCmlocZrSM+Dt/Ohp+BuUR
uk37/zKkaJDRt+Fdmydl3w06Xa2CdkSNGLfmBrmz/OFvxGDvI4KAkxbKvUxid+cXNIK60UXJE0dQ
8+jwo/FQ5zm0yFTADYv/pti6bkrll+TeaAAZmVEIxl/XuhurPYAt2pstSRR9lzNRdlHXCPLpdslM
S6fXEJc29BXF1KB9ayBUZ5MOoyylVCTJcOr7ILyXiyI5S/uGQRxTUoaIz21IJrIh6FvksBvAD+9d
b+pw0hQpqG4zy+6rWsd2UbY37pNnppIh29J36f62waNea6P8UcQWybt60R/MhBspMS5DACLqTVoK
yA5zYX4e6L66X1LohLZLLuuGAqC4FcgHhlxSUhL1rpwH8ZZW3iGW7ilu7JSm4VJH9MWFTA6G7gRy
7AzAH9hf5IvvgBPya8Fh25IdEOb6rRmNikRlcrFDY+yvDf/FgWxDbpVmgzgxHXdOLbKTDjTSGWiR
harx7vnUJzrtnPNDZmO3lhhQ0+KtjBnxeDArt0o80/zq3uuuoDtQvOjcfXcluTgnsA9qR3Wato28
NIZWnaeocQ8DrOAt4or5lSkEiRWy0T40gTR+YAyR6QhOK4NriIc23tA0kGECt0DcDceQQe3Bi/M3
E6nFNTe9cletzgA3sY9ZGIlbj3j1yCIyZblcFeTIi2Yv5ay965lxbXWv+1V3VXlDhOjN7JWMQhPi
eyJ08ReEA812QlO90+FCXaG16Edss++mXSHkquNxP4wKvbhK6yD0WuI/J4cYNhqjd0sdFa0Dtba4
srKryIDadvASsdWqfmczuNrbCmRu1JfdvgbZvAsbKNgaIV8b3bCNYwPrapfk0FvdMHxtWyt57qAX
ocljrIfUdptiacUBqZHerGY0WDgdBL8ElhCMsOa8KZP8Jsps53ORJQkV+/CsqMfWBf9yzYGEaAxM
930x/kLMYj+BB7EQAbV7ySDv0hXjzrZbNJO68x2wp4XzNL9w7cdIZ4V0Jg1f262axnUhFnVjF6kB
odKyum6va4VwUAOFi/Dx8/FpQkq0bq+Pf21+PnPd6TY+77Q+9Mfq+tBIW/+gRgMBBm+5PmXd/693
7AQySpGaLzQcPZRMnTGWgT8z39pEFRqnz1WC5lCsLtvr2vqkdfH1mtTliNisD3sq5uVfD3295mvf
+ur1ATcDLhx2No1AN8Plte78759AWz/X+oTPP7e+yx+rny9b/8rnqvCTC6d7Rp35Px/+j7f++mD/
9bt+PvNf33N9zdiEKFDcptl+ve/X81TTP002mqN//6nPL/j11b9esq79++nrzj++3fqn//ikXy//
fOUfb7/+BK5ULdmz/3zzqurNna1wGDemxi+9vn5dWED0SblZ/st/fIj1oa/fqPKtc5XZDZG/47u0
e/PzBZ/PGnFxp9Do8hYBgpO2BYZMM6SJWpLgSTnaQkkQdwcUDw+5ZpBwt8RkJQBowGcXHofLuvfr
obYxM/CzWvCv/eumvbx4fYevRz/fBdAu7/XHO4ZRvUkqxIsjnq3LoJM7gzoXDzzK53VVq4m1+9ye
YiZXEbAGOMr/7CzCtD+n5dvnU9YH1teF0WQcRn24C9PY5zpAAT+QuU8Ab4G3Qi/QKWeej1MMUTX2
ujpY1xrLqwLRCYU4KyPMLUc4PpP2GI7Qmjjf11O0Wi8FFaSB1jQ5I8tL48/crsgJ2TIGLs74PrZk
k/9y1S+u5IDwi+l7BjwBYTEw2mBeFlPZ/15QpkH19l82v563voz/BkraHpupSw7cOFZEbCn3bFUU
nvXxRxFhsKTfCTTTn9FYWmJ4JxDsqSTDZBc7ajGEcu1wFnF7S0BdsG7WY7u1nLY4TcNRMMQJPGJC
A8heTuC7SK7DEdxDJyXU9mWhlgXdD7KD87yXJ6uU/DBdz5MXMeiytm5W7Wwce688a6MTEcfJYiiR
KcqJu3nZGyRMcAcuLipzwC8s/1ILdmqwLtwZ0NEQuqc1UX78J3+vi7W/K8MeEFVUZUmCo4iPzujc
N0vU4iRmE4EZZt0Rn4aT0THL0AJo9lycqesxzSsWIWnnULfpZwabrUiaHXZDEVBpJ95UamTaDom+
W3XASWPmjKCNZuP09btRgQZjRMLtjN+NokpuWNM5qqLM3IsUvaBTtyHxVw78U7G3l1qcr0UG7pOL
aw0VY2OPod8SLpgsCsdPSbBjk+tJ3ZhcQ7TBJvDBjLI8zCyOqVx2Jncs7fea70QMskr72lei//wf
cGSTyyC7OiMC1pi26++/inOHFk0IhIQ15FB38Ve4qyozzMSJnsFwXD/Dqq381FsPi+DyU2s5FwwN
GOZ1Wl0EZBIWARGhXk51Fox+HKPDaBfBqJ+P+R8LOUXetBW5dTtohXHAIwLXFM8tr568mPAPc+oh
aWFCX469rwNwXfvXvgnTz47cXEyYy9XQp5LEmPGgGAUST9njETGXr/THtuNGMdL6CDM1sEdClpbk
x8+vs/zYq350/cp+hcQqnwc6EMsxtX699YADR8yp+fl/WB7xwrMVufp5FfGvX3hd+1qs+9pUM/eD
J76F/+jRmT8WCHZN0AJfIvWxqfpN36qa2i1Hz3oIrWtfi/U3WDe5mzBcTSgnLrLlVbss/7eUed2k
SvY+SEmc9qTft/FgzyDzuXJ9rgoLe03v2SguYwqJZkNaZbKo29fFvzZLhbJDyPDY4szlYjb8uZgW
kfy6T5pefeSwCLxBjIRsDOYvHDjNnjxvMlqXBf2CConCIo+q65BsBxqiQJ5gqln7L0/Ev3wSX5tt
VgTKbIxzaFtARG0HfSKQC/qIJhVqt7k4nUPURZVUu2RAbIdMchHOcs9bv5DFKU3TRsG4AklQrDp3
QyKTMTUoGWugKO2AQ2I1dDvNOy90rZ3ZkwIUT6RozZMJCSfS6b6L5EbGyfOA7QixS5WBFQMLsX6B
DlzFDNCEC7pnOqf1ePg8FTSEtgVI52xW7W6opbx07rhpECKd1qOjJen9MEbZc+px6f/8Ty9rXweD
S9k+sJ6KscCAF0p9Ny5zIyv7QD0pAr8p7Iu7LGhIHrSaSFm7VITBrnc1f4iDDJLpYnJxFrtLrEeE
QHSv3WKEgW9P94Zm1qbuI3wypmHfxIt1Zl5MNO1ip3FV9VCnhKWjOSN7fTXdLPabaTHiNIslR6MZ
D3+lBJoymynG3viEGOEsSL1nQgDeOl0uFu3i+bFCXYOtsGwbYbloqbnV+os5qFhsQpbh1QuLSQX6
MsAel7uqawpmqp32KhCiFziOshz5u6v8ey9pOJdwJQ3OUTDtpdu9vLtVsjtLQ2LEl78zkFO3rfWb
HJ+TXAxPOc4no20Z6TjlLl9MUc1yn1eLeSpaLFNkP95Uq4tq3bc++j/cncly60iWbX8lrcYPaeib
QU3QsBUpUb00gUm6Evq+x9fXckZkZURkWj2raU14eUUQJEHQ4X7O3mujR4Df0vWPMexfctSjp1AY
sVJhyer0z1Wn4at2kULqpmsJ89YsPGp4wZ4MYeyKijJ0YZqmrpyt1BLFG6OX2G2HTL2pnEqoQaZA
hhLgSj+xcI9Bk3hVughCD8ayUDjMRlLgAEcIOhYj5fWmvFrSOvlbFx41uwX2Re6Tjchy1x7SCgvH
Nfj1eg/TV49IFFMcyUbm3sIFJ9xwKZx5r2RACUrhlfttA369+wwfnfDT9elkkC1DXLPw2snCdXf9
bLFw4skzGDeaCxw+cfNbsilFFiwlDDPL+kKb9jkS7r44wee3WgqHx8ye+9jMgyULS2jSyXJKe9Jz
NayCds/V4Xp0ClgOfJcJyONVggFfTEpxYLFZHK737KvV8Z9/dMQjUrcAFpARUImNVTH0Xu/98+a6
mfnP517/f90riI54W9M8u278h+2ud2UVr49hmj+/Pff6tyKd9kkpk5RufGVyATEnzxt/qvoIMbYu
4dpMH8oiW0/OqmT3SxvS9pruEfkJOhVph60lSmgS8Q2hRpwgUTbG4nxGU/G81gtaQQFDJ2QKwNI6
Em60NiYuvPolIm2kAH9PyUIPwD1iIisjSJraCHUJc8FU5O1XOHerO9XOe1WEOAEWakrhSDaw3g2T
SyEVKY+Mr3YSDtsVq62SbmfhvO2E9ZtwovDWEr7cUDh0S+HVtTDtrsK9S/5GuKPENMCXwNubEZYp
Hp+E6xf7DZmCwgmMlerJFN5gXbiEE+EXboRzuBQeYlFy+YixFZfCXxwJpzH2Z2PfC/fx9UHSIZUZ
X3InHMqD8CqnwrXcYl++7pWjxqmeGPrJES5nOC1Ms8TL9VigY+GFnoQr2hD+6EI4pWXhmYalhHHN
Wd8a4acuhbMamcT6PGG2vn6I5eq/7nBi18KTzeqHHwTz9TvbxLHdCe92KFzclvBzD8LZfX23KzWF
Vbi+C+H/toQTXBGecHLl/eu7AhM9+zG96+MkPOSGcJP/dnSEwzwRXvNRuM5L4T+/7nKhaTjOhvq8
CJd6JfzqmXCuF1jYr8+MKxqlvfC3d1enO5b3699l4YIvhB9eFc74VXjkdXFkFGzztvDPUxms9ugw
i40i3PWYP66fXRe++0Q48EfhxU8w5V93ONUGeTUGjv1YePcr4eK/vkUDY78qHP6owvOgE65/Rehj
rw/K3dERZIBVMAIyQQtQBTdgBSBw3et6ZQpcrd+CM3A97a5P1IEQUI1W73XBJYgFoeD69kuEe3AU
q+cE5bEieAZLA9kgFoyDVNAOHEGvKAEg6IKEMAsmAgvlCH4CIoFIEBOuW2AD2RumlL5KCbJIXRAW
0LZnF4wLRPIIjkMy69tQEBkGwWaIBaUhFtVRBUmhIwgO1/0UQB1mQXdgtqUGqSA+KIL9sAgKxHU/
BmCIVBAiCFMeA8mCGoHiKb5rBUniukUEXCISlIlO8CayGvIECwPlljJxga+Sz9MCqOgEqSK6MisE
vcISHAtZEC2u+8BrxLId2sUquBezIGCQmBGec0HFuG4x0PQGgtN9wHLU/FRQNIhwBSIiyBrXV5kZ
AwRzIxd4jlJwODpB5CDU1/htF864MwW147qBLEgelmB69ILuwSWCFBxx4EgqI1QIVtcAC8QRVJBM
8EFWE1IIodv5V/77GxIskVlQRWhKVqdckEayFuYIdc3f3o+gkQyCSxIKQkkiWCWNoJYU0vH6Sorg
mcDW6s+1YJwMgnYSXrkn+st1AwQLi4cKCTaKoKTogpeCdk4+V4KhMgJToXQPzkVUUUnRAvwawVyR
BX2lEByWVRBZRsHC6YC05ILWgl5H8nJBcGk4P0kIhuoyCr6L1Ef3v+0N9Et9ZcAIGgzdrAwVIIQY
TibHg6Acfth8WddNM0GUKQRbxhCUmUrwZjRBnqkEg+a6SQmWphR8Gl2QamrBrFEV6DUZ+tZAFUQb
GbTNdVN+PY+DoN5QWsk2PT+JQyOYOFheiSYRnBwNYI4uPrEmGDqmoOkogqvD5IlwaMHasQR1hwi7
9hfiK192IPKkgs0T+fmV1COYPf2V3iM4PjpAn+vhMUH8ANxJnnVB/ZkF/0cVJKBZMIFUQQdakc2J
A7kKbtAgCEKzYAkhQM4ClMHHWXCG0CFAahKbLUCIKkEjkgTKDoEHmgrBKpoHqEVDiHZjBWR0/SwO
aCNZMI4sQTtaBfcoEwQkxYKFlFC2+VLG0/UANazk6EGv7QVsQ7ZPELtte8FVSgRh6bpJCHTJpl31
HgoOky2ITJYKmynUoTQZCbwmRYCbxDGkUofGGqZTL+hOluA8YS+o9kjF7IspKFCxYEsNgKFUQYhC
2Br6k6BGlQb8KEOQpJhE9p+FfVkEY2oWtKlRcKc0QaCqBYsK9M/w0oKnuu4rBlgloYJ8pL+AE2CG
ZoVYQOK0RQzIuza+RqBXs4BmOYKDtQoiVirYWMikZaqIvJ/rzfW/QCilsy24WooYmq5PE8+/bqFF
h//rLW2HlvD/1NKe/rb7KOouTtrvv3S2xTN/72xb8t9NRbEVaPSmSo/89662BcbfsE3NMVSTtrdi
/wH+b/xdo/tM9oAFh0o3NJi5vze5yQUwgeTa9KQtxQAKrf1vmtyGgOv+ocWt23Cyabrbuuia23B6
/tzixmQ5Rw2D0Q618DZLzJNWxAFYP+mpucl3lumtiG6tQ4g2v/GHx/5D/4oe+2e9oliJ2WcbLhvy
2y0JCepxCLeKST9kS6ac0SLW3DkpKDmf5Xn8lEG3Kfd1eJ9vC1/dlB800lnNsQgAdxo/Kb+aI9El
eyhE6W9Cij8FTvypkS+Y9P/yGR3auwbuO/5R//wZ21BdFLWA0s6i6nlQlHsybreNrd0hS/oa2uFH
khjj6yx5MxLl/g8nxL9REejOXwjS1yOs801RzpIt2dD+8urMumdUy9q6s5+c6Sj/VPftLbg++b3f
FD9EDonV4I/1oN9jndaPVL+yB2ljn5wHlNfrbVMH+kVpT8oNBZqP4rzus0s2+N2ZMXq6DLVHVuF5
+bB1FxGs8WCl2xWY2W7+qp7jG+1O3tb2d8RqJZCY3WbfxNqad/ob5Q+wbhBKeQ7YZZB0LtUzd3hv
noonoNSStjeo3FoBEwmwnErtUeFckU9RtLlB7biRfxHVA72fHmXjs5pmrU3uzkNzVuDEHrutfdD8
4r16wigbf6WPfJwNKvGfdcv8AsnqKdyZZJGp7vgR2bvpZrgVKV0bWLo7jGn+CjoFJ1zt/qjHpvN6
KJcpTlxitD/JwB1IWfOLzw4fu+5L+/adwLBCDdon1AUi31IN1NiNHkXp9ynEapZeljsI2dEJJXxr
P1aX7Jvm8ly40ql6NLbrPeE/5UsxPcoTbUSfwxHdLK/lh4lbzxO5mD8p3qWTyXQY2WQUlCnq891o
b4jmjlI8xK5muRnIz+V1LDinTytJ8jn9A/miy5sFEuWlfZ+O5md1h8OmOqsPE+Y6zR2rXUJaJcLs
+2QrnbFMnqMDiMXozjyOsDmpTtNZ9uqP/NDYLmGY8aXytR8ssEjANwVkPDKjP/s0yNCNZMQ1+YYX
vqr0jqu75LGPT/aRWCuickvTY4EQlMd1q2/iAE8eDI6EIO835Vd4qlXXPK2v5LU6fnGLgOE9Pqkn
LeLQdjVhYR6+iQKGFAL/rXUD/qSEEn+0X5DEl0QvA4n7bi94WuczWjf9Vn5TafbeR3uCmmLL1RIP
O9pEVujjyJEgQKtHv3DT9C7htB/DHiPErXqv1K79FH2aAFaPveQmL+GTfVkTl1O7RhPsD4ar7c1z
cTuhUgkK7ca6EIwDO6jelZ/TBnxyumt2+avjM55w9Rq89OTcOc90WyrKVrUHi8wr+HW4+TecGo7m
UU0fwZE2t1ysb7t8AzJIHjDsuVZ2mF6pVlkXIgEQKqouheA86D/MHaJfwv0CopNXKpVetXEuxiGC
UXPqag9xrjHtlQD7u/lFH118QHNTBtaetC5M8NgBFWrqp2UX1jsde5PXnovCG/bkSiCC1BkDtd5f
ZEQYAfKeASkpohAWv7/yJyJPd9obcbf5lqiQ3XxHkc3cLrFn7NOn/n3xd8suftJlT6rdMvKiW6v3
I3LyHsOP7keiMtu6xLqN++WFYlSAXxJnLkY+vMNb4QWHZ7aFO0Ftyr7VhifnMp76t/iQmq71ttzL
L5gxfWKa5Xs0/9P/Z3Dm8vfnsdlWVEO3ocIreKOVv0qs1Hy18Zapza6LeqjX6xaC8otNSOT/PAz/
yyAsXsYgJcORudip5l9iS5jbwroMlWZnKJgOeAnQNXvMf99rlxTuQh6BvDZc4v97LvBvhn4VksS/
fjpdlamgmzpeC0f+S2qDFjW6OTtdh4qjeNEWVOHGXKa7eibepDQ16V0hTyx3csIFn9PI0X3F/qi0
CbKDiZnDkky6dstjFaIDWW3iXuHmrBsSCaBKa/JNNsy3M/0or7EJ91W0xfASaHOBPas2K16l3uD3
n9ys6c79zJCRr7nvVPoRdUt6W65ac6NPC8W21Dpk5gZARfesknDmIeQAJS0jK8rLigqVvd6j8Aw3
nOWWFC07VSNNFLZZb1jDQ4TG9eTk5bEREvYisyS3xQ21x9ZPEn2ZbBdCB71QrrF5VvvIwDpdWJvc
+AL05jWQXjatKYGAgSVSFQit4DFjvCJEb91bA9lVZpaC4y5bJBwhQHla9RSrSdqdACIr5XiX4D3y
+drJz2FmT+70pkFng1SkIJQwdl7UGkccfdfaJ2n+Z2h7gmUnFHeA4x8yM9RhcZB3W64ick5VawxT
0iGzl53RtBczhwwvL6RLJw1Z4QboFXJjftRH9DKMqSXLA0650CWbBig7gB1XJflmqxNGR0u53Egq
LhQtla1T31mnlMQ635InLnyWfru0GkRxSRcoAdChhLCTfY1+wsp346iSSNIb3T4joHme0jutkr4c
lXdWGiso4g9gbFi77OJXW+khvguT69mq3qYjeAWJIk1fwbtTE/N5SAxwz8hziTGlcWgySRhxhdGr
QF1omg/GGj3INZGqmXKW7XgnAV1W5l+ESd6vtQRImaxJKo14y/MPyKpyDJxh7u7nuHxIw+hRTSBe
2Vg5V07gVSdJ1uhexH19ChDP2cGaSOnGKDQg8KsCYBKvVJhRz+KSUDpDYLDgZG2o+giWhqBIUw0d
HjDY2nhK1PUkSUjtdIdv2lYPhElLW/h4WBxhYKfjRGBZhlS9HabnsqYLa4Pzn2u8q9L8vXCqy1L+
ONfqr9BaDtNSor10MgSH2VYirA2eytByoTDvkJgS/cOVoT+PfANLSPw8RydfT9QL/BpnyjA91DqR
rrh/ELehSM6p6sbbkjg58Z3JobSZ82/sVRtgcp4WGzjdMElgIurtZqffmXTeC4Nig+guV43HCt63
i8EzlNCdZugpLeDshLJ2QsDJuzFKntXKbsbEqzS+0/hjnR/W0fDx/j/Z3XTjaBCoLXmjozgUSkCs
427HFG2cEywlVotWHp3GNimK2yU2UpjLoaUGIMa4aLSDdhNKg00SpnVeqQFVy7Q3euFxqOEwL6XS
7PGkL7u0GPCyhHqNpnIeqHG09xIWpi2NfNJrsxSYm0HnGjGWcgAZjAJWs8ktHdVotyAjVCCloyOZ
Q6+GB2CTioxyAchaR6v6emMutK/zpGXOpmJi3Ta9fRf2iBZovxPIrSBD0BetDqZYRuRHwNbBMsGD
hkxar39K7JeSFsOhSrDCXv9ixE72271R/eIXkR5Xols8K1JkkEICk4SdxY0h4BOb4+ThIR7U7yZS
pQ2IxSS4I+hzceXb9R6rnghUGdx6B8nxVF2AcCdbOhxMGcM39WndqW8p0d9+e8pP80n5IJeyO3aZ
Zzq+c7dKLmN39rY88NtvbmgwzT/tFlg+M4Qb5HlvbnWJbVd+owyp38Yf3Y2+mU8DUsNz9VkcmbLL
roHq6pXvyHy1j91DvNMB+WP0Y5y/JUPZInzT8EiZKXQOlCfTSdT9tvOss3xHy0RhepoBTDwwnRVg
3Nwl6le5IIaJiDly2zelQ6F1Q+oqT7OYIHpYu41P+87+Ze+b72R8w4GTpb6O4GPgieNPg1bheYKF
ThvZlRyKxMx6vKz387OztZ6rRyby0R1O92dra23l22SLv9XiIlYy0dB+8veVhDXP/lzfieqytlhZ
KpWZNoB9ps2wK/z+SNJCw1JlQ0zqDCvwQHTHTBK1TZpj5bcI9BU0tQF5ucu0E9x+ZldToGHv1fdG
yscJ2v7ohJ58EjHVfWDILt3XrnEJiYZDUNtifi4CtO8MxZv5eBA5gvVYBFOQ2BuySylYgrWCDYe8
dm5QvnpRHUQvOWZs32ByesbfamlMQglhbV/Veqspm3LyqsWjh58bnhS7xq0KBnPPzYmODqQBGGGG
vbHh2/nTK8eYbMiFYpPsttpO5XiYVLI26gSIwC3glUtuTwMgSC4VR4vZ5TdKOg2L9Cc0Er6eBppI
QNdiZhi/dUz8W+TL7szyfhJxem/SmSHMORvGwXyTQFzuOC0Kac8hJtisiB6ss/5rBOOTBSzJkDm2
6Eh6unDMGcFjn0t6GunZTo7mLyOQLutzeMv6qXujD9yU9/3j3Pq8dvTO1PcVMMt+/MWarET99A34
6Gyeio+BLBTN7V+mp2T2oNU4Z3421PWqHUkCUC6qp3rTPsQstTDdvvEL0D4LFmsprlKyafnSWG56
zRNuUd03zhhOmaquvkqhLQ2cOgj99mW0UOCCa3JRErD6GU5IwPlNMoUi9Rarouw+tpnXNK7VbJsn
gk6XCJiO2PU43lXKawXXw3Zt+4b8giQDrUIstmuxkDxnrQczqwmsY3iwWYHarGv4pjbsAxoiXxB4
svB5yJ6jdVuYnplB9z9KnzrAnPtIoQDnCUcoE7EzwImC5i2d5dO8H2+yjqzZDWcu0kjY+lvc7jT4
D5QnwXb4zGzyXwuky1fZuYGEDebIcs3QK5lsl/vqkw51yGrOjZmbRK71ynmFdW1OcHN68PSkncqY
MXymgaBVsDKPd+XsWjS7X2ElmB6TARZg0LKeEwRht/0WNKU0+WQqdyO8M9CyoIc9urb0yyMzmG7A
WeDpoUvJWcMSlbpAkL+3EgsXbza8+MKKvDxk2eMIhMN1Hm3HG17wvGvz1va0fecpr8pG3ZpP+ZZi
zhu2iJXLxz4/JRvtCdBwF1g3pA4FK/7UYL5rZLe5yy+sZ976Tbonckc/ZQxjeH58xOjWL6Q60a44
6+x3fEWQ+85nuLDStctdfBi34+pGNZ86L/w1cPCz+fMtweCLYDtuymojn8P7vnF7jxR2loCTz7K8
v+9upbfmaDyAGOxf7YtTue/xngAxCilMEy7hHDhIFRi1x4d02djblUF/72ycTzUonrmE9ndAT3Cn
bapzdG6/0KAtFqsruA7OLSQzDNf6U/1JBNeJEVZ/1M7JU3ZEAKceIlzZSxAurrq4i7yDjlb3+1q+
My/6yXqonjEeMcEkprSMfFgWqbGjLZFvUCgc273yCkNuvWVJd+YKQymENWLyCW6hJx4lCnAAdhY+
LtwAsAAI3jhw3AmSfm1wQAMODNpXBea9xmlgnw089sivJPytuxhHvLLhewpjvAzwZy/yfFMhlknJ
T8G74oXDpsTGSg4vk4UbVpXKr675ZFaBnxG9v36JH3HC47vfkHawdR5o6CC6IWyJLEiSmvTES4J2
cNs9om9tcOebhNixwHbOzbmNuSCd6WUr/Cp/MBxoe0676GX9Ks7XYU4PokPxTnUFQZbyXkS4yV2S
fO6KLUjhS5QcNOUzlrzUvkTTKXmfmHjlxxW5S+ym/dGm2ZubJwZ/8sKj7BhOjwOtw0j6ccdma1vE
2oDFoM+0sAR7JLn8YQlof79Ijs+KYDrlb1QgtFfllgLIqLnKbb5fN82FRjCsseISvXNdYjDQtA9n
3AwnkkLvk841vvpN1HnFiyx7hDGbNNY4ACAeuJQxPkYsBUHvYrN9muunCOSgCQpjS6QYyDwuKgqj
3RuRmZaX3arMSy/zaxg+SPCDmYDuNc7YFO0viUfBOrjhe0SUFVgRJag/m6fqvQpv9Oc6uU/vbMJL
jZ2xS9/ExBMhy8dcEQLkjonfKm52SG9XbbdyoXiBsLrRt/iDCzemILKTt/2e5SkZ95kft9sG6OG3
bfg91j3Dx08ik2f+Zj9A3gofyp0VhG/Dd1+7NbOAR6K1hfyuRW7jRmc5KJ5IkAnvqovuRff1TYHv
9sMES/2jbYZ3Ypajn+VQfODjLjDPsKhDqHAaj9PEKe3mpDm7yYXw77tRJpRm3x+SYHnXaQA+Mapr
uD3YK7Wxc3ZsH1CccBXRdvazSZmycJ1bCkof2kb+5j+KsZ0icmR8Ymz0eRumbtoEueKFjyrVy6Nx
X1MsiTdxfim+tZVZbFB8G5ZbZpfVOYJ9pYVXbjTystx6vBvNfchlcZHfaT2xVPgcV5nFiezq0etK
uxONkNvDre8g7VDBYmE76Yx0k+plQ+vnTIGapGWhHlj1xEUXkOhWIZ/pRBc5f0XVFZ5a7adrv1oM
QHd8poVrFM6kffTNHKa8JXc8uWilG5JUzSzhYPVB2wbgE+u3lBhWps3faNqRZRq47zn1nya84okb
P4434y/ra3oPEXhH3vrZfLNqdDqfaNrwpzM3MxcaHLI2fi7XeIlml2uWXHrK1jqsp8UvbgqIkq7i
T6Y7nTOmGS06IX2LSApuR33soTqdk2CVXfTU+i95zxQx2ZIQGR31U7Oj4Mfw0gTROX8r9+lWcKo/
hzqwKGs+Nseq8wAbc6W4tbfN2baP8nb+Hr/tM2clyOnicT3FJyIpHqPb/oSuSv8Eq/7c3tC+pX7e
PM/LZil/lPVuMdwSZAzM4nQPlgjKzvxl2duaNoXDUgarESe61PlzAml0tCMVScSCb1TVOc5zY0QH
mopebFjycYrIx5uvDyhyD7Kyl7Zyh5YRCSL+XvHo9ea63fXe9WnWFDGQZ1nHoEzQoDMnWJSuD1fW
CjhsucsJFpuKNL50kIojY9Z8IbVJYsaZvul035ZbNbBUjlcNXXhb1Kbip+j8XFKHLCMFyDHzwy6w
ihc1YCVEH5fEiY+mYfPeHDRHEvE1G+Shxm61ZMcNy0b3+6wGtTFm5CcYKIoQOG8SzMQuMBoczosc
dBZe6KyVKUY5BnXOMCYGPe3fFDCiQQPA5EEpsKMVZb5pVCrsssOEu6ex5TfAV1gJtw8d7We/CrGg
xETmxVLtR4vmW3kbIUfKVZ9wyDaY8paiuRoWGw0e6nOSbIxGh6SbWgq2rh4blhaS32gg0W1KLoVV
U/X3DbMjmxBWB3GC28Ih9PJZZ7nWTUeYBSxes5VCij0dY+EnDJvVG3E7n+IO47u+Al1mfEiHDHHP
QiVTl9L7ukKgXluoJRlH4+Y4arKvEFPI/JEZ8lSFlzwJ33Ut6w69iouzQs1qpox/3QpzmZAlYtnQ
GFf7LDqyvr7raxkRKd1wiDUFKTkEoyIPYVJR9Po+mpynuLDAWuCdiEf70FnRTVjPr2ZWqqhsJPpk
vXkXph/50OIWcpRvvSYMyhgJyRmXlBCEMOH6K22B1uRvOnFl1FFGx1vtGgTh2iPiCmcy+C64lo3X
YnjtJJq9s9y/lcKWqmArTEGuGD9Y0FrId/nzGOdcV5tspqbm/DSldVRQArkSUHlfLnkPxYKwbNaD
SbUllr7ri4SvcNfPWuI2cvyzhoTYt6yG7Agh9jSSm0UtrxnWp8bS7d2QSh2hiNBLIhNrtBlNL4DF
Z+acrE7RoZOOUlCBxnvWgtQx436j47CCg6ECoo7VHeHjs5toznYFAuRlJeKoVj0O6wug3ZexjM+k
5Aajo1FtHKuXvmcxdn1ukRo/sr3PFGh+5Mr6HfU0UoZY8uf2bW5ioWwX+bGX9ddyznZDA10MHDPT
+4arzrI6z4zKsTvYEe/A+iJY4KUyQE8XLIjrkimqVvVPJax1Lj7EFFqT89nOPlilT2LYDlkyDker
YsJcF3QQdEzx0O1y5bUdqDhmOg0slNdeNi2ADQaCb1kykBvLzKpJLNib+VZpISbfxwZNpQpSGUD0
ZlspEP5jdHAEjV1IGn6WUmQgo9Uyn5bfsnr6TGeuNHYZInOmHlT0eyPpD62Kvs5JR8PV0ye04fhk
NIaUXGa1HGMe8pFhBn2hwadZ1H5nJ43pOmViHkaFCwBp3sNM7IOlbUfWpWk/yh7BiZeZy1QHdozI
wccwTj8MRBFUnyxYV32/V3Mt28K95bpIsr2njdQtpEgr911DRS+hg8gQGYDQINYhHHxZo98WDfWt
7ZSXZGqflGYRZbIFSkKn4ErswfrCUmhkAHk6itlENVnJWMLp3NG2CHsvBfDpIyiLdvVCCdaUNrVS
XTQOLWenWu5anSmt0eqdO2bDS1oB/gtzejGM4cWN0zxrNks0pUzfrN6hfZWGy1kvCy+N7MdxSm9W
s/OxL2cbG8dDVbGWnsdYDQxiZ/00W1TIgtQbZXyUppNga7WgVTgroXzZ/JDauLvhbX80YHDdKi6e
ZiQaych3pTkayCLIHoAsm3NNmaHvw+8YOyUgk5e6ImKyW7CKmxgZAxSg9NKha3cjmYfqezwzka37
N9k8Rkp9pq+xqy24qXbffTswbwCW+3LXMMEvT9WiCcVxdPLuK9vYF03zAPCexJ12O04mnbZenvZF
S+JVfnAW+SOKCi6n5UBEKPkArtTlFJus/C2TNh14Lxfyyymv4FDQS2DCwxJnefswF2fxILfuEpIy
PfTtzM4k9aYfqIq0klir2tM9AXRMPNLkIrd4SHOj2GkNbV8ALd5aOQ/kr0LVGBYurBkUHWDBvYkb
OW3JqW3BRKdyfj+P/dtYpxAdipXpCfBq12ROVJTjpZKkj3kEkRxrtxHx8EgnbqfZifg2ho7YCpaS
GEAFnGwD294EE8p/zUJtdyTRb0lWgR0fYSZHZGr5lVM8VfPEn2rKau00HvM4epKt2e8wXWcdftVm
ynNaqxPV31HddoxmrmlnQsaknQlyec5x42+xPA8wRw+GUa4fq5EcFXy4+1RWLoXNHDTv66dpzllE
m/3DrFHBJV/wMnCeeiBWI+qiW00HsmcPZNzAxfYjnWXVaBnbLgQt02h+mNQ7TZO2JKHQhM4dxUuU
cq9B8Rzt5EHi8z8nFM/hH79iGIm5EsfMFrmQkYxD7IczyXt9lI+4uAA4agUl5BT5cdZCpY5rFvbI
/lhghmjNE1Bj+xQn1LCSXyhjVt+E5TjeZjjFxhTXkjmBSIhUx4/XSQEVABxhoQCEaJulobl86JlD
mO9c5F5VZ/tVVnYEfO31tB8Cm/AfF/Ey6unKBCk4k7+rLv4UL162qqgeZb5/MFQbLWZdpiBi8cJU
ulv0vtgbtZ76rV2yZC8qchCtcovr42dqRsq4Oc7xx1GSjcA2YdQuKUuHbjh1KiyzYYyDVcfOZvcP
HdwXV+rbfTjYu9xKqEG0xmUijdqvVyjds3POOEReElo3NV5Gv4642NC0yvPkoVk6fjGd8aLONSEZ
WfFGYO7T1MaEbZhEoCbOiyVHFPrGeWNoE0gEhxDQMTJfdZxXXpcSWKNopEdgSnBxBW74uqdNpaiv
2D+QMoMmcW1RszbU/H6VpGNcrw/QC3VmujpxH3jOmAHo06NdVmg0beXXUAztScdQQB2fNAK9hikX
9vdRt4cv92mqiex34HKjYvlJYQeRfQqlNOQIVboeDDP1NUVixpboseqZ3eLBb0H/0HxZDcw7xeSU
iKEw+f3cmX62UQpwnOqIO7RUladQHqIb2AMi0pXyaDgQT5ImD1mRDhsaNGhzbVRBDa3sDKiQuwJf
RBk909FYJuoaEalIKIRRYCj1yZJnEJvOJQRz4YF+WbdJOd6O2kay8eKr8aCJCGj90BWTfrje+8t/
Z1KN97FgzjTZZ0JnKFC0xjhMdvzHm+vf7HZxgkSO3iORF3K9aUZ+AQxYSlDUzNpCRX2TBzw2nVl+
GZXcbZzMgT0rS7IL464/GPFIhU+EQkQY+90U344/jwCpEpOaJlw9IMf9YYyiaq9TdTKEfzJrIENd
b4alvkgFlvZVWCo7CGylqxqwjFVhtrzelCX6k/7NQbF+gBfy+02CvEBfic5MOxOPh7gpRA6I0YA+
swz5vphsqmKaUd7J4QSbEsr0Td5k+vba7f6/iqtxFA0NwH+38/2P/uNv3/AJ++X8UXz/53/46Djb
5Kv/W/XzN6/Kh+Iz+RO75rfn/0PgZ/7dIcvNQUVnaqqQGvxT5Gf9XVFQ61kCbUO+vQxD5neSjWb/
3XF0x0HKh/aP+AEe+gfJxv67LTsacyTbNCxV5aH/BclGvPyfRBYOWBxZR12hIiU0NfHJ66+P+6SM
uv/8D+X/LUpJ0MsyyzvJUV0mZ0X0Y6wsXqONTECsUkxML8Bf2rYfKt9kXFEffqDXCz7ml8pcqYPm
lzAjjYp0N013E/Lo5LZvXhWd6mpy94fD/O9UE/a/e7cwehWgO4S5OcpfJIkVarXatiPe7QyPJrap
bBc1bVooD6H+CmD8hjTyABofs9SdVKDYpgdTr+eF5Ukj9Z8qhdRRV0Fkwlaka6Tn4SmpkGtp5n7R
qexx1Rao1oFCrnNrad9dvbgZjYQ4vGU3DYt7KO1eVNZ3YneLWXih+BtboE3f6E31JbYZAfr3tfB+
U+M3kDGL/hNjmHipHlVQrd3YzH3En8QmYpdNrWzFO7DraSN2NdHk6OwhkOsvnb3/4001rEfEexJv
8PqGGy4IXMVMwNBim4TdRc0Cb9j0w5ptWXGEDhqfhExl7jfc77jSkGjMS2ebjtyPxJahdCDJKkzw
fdsm5qk8zFyXIjpPEZuCrwtT3NEwo+3+linsXh0Kr6HG0rRDIJ6tIw2Wi/Dd7Jo8EPtIqtJvYqoa
FDUbnttgco6WbcO7mgqHSAXouelxGLudro0bsUWWTJeGrat+oVfDy04ImlVKDxHzHk0HmXbUAbDy
DDLWTyGvcX1fvHijWJt/fFTxeh0dVMtRREetgdAiHtK1+PrvvDPkzy4dPJXYjOsHYD869eBQSrbi
8IjPLl5cfAaqAUFTZhtxXxxCiNQb8RgIG5cM1DR7lMWUTCufdYxZaht3rppTHFcjeYsjlpw7fhoq
fFDuj9Vdqj6GlAHlhNOBkqWYGRp9IP4rNu6Umd6gvVtkOlgSJQ4gRHpK/Ri/+zCUR/H3EFnmiIUr
Xd8hxW7Ffjs0fgkhInCFrrtQue+gviSU1hPvylRpfPwXd+exHDmTLtlXmRdAWwAIAIFtJlInVVJz
AysJrRFQTz8H7L49PWZ3zGa2s2haVRerfpKJDOGf+/F//VVlIWIAf6JPbpdwAQv59fpnzfrPgiXm
O+Nfy2SCkmj2z9Qf7gv++voVrH9tzLnLfJpURGGPOQ7NvB98BlLpUP0oUpPGSoYcrre29PD4X60I
ghTCzA9owdtWZ7fJCF/8yOg3sAC/sq5AZ+VeOVMgU+RvY+3STUa+vlQOqV/v0s3eHX6d7YJa2DOQ
82Lrbm3QCUqlTaTPA8iWFUGi6OHB2ogkYiQhlLaUE9ssxl+ljIIipgwFeiNnODN+hFME7I2Df6J3
9tg/5aLe1lChNM6pJON2UKTR9v/rrY/aBhMj2v9577uvIED/j+0Pup+S8n/b9f71V/9r23P+IfGu
I+f8c5NazXv/8rYr+Q/bWg3vwsT7pqTNIv5f2577D0cpk3iUErb1vbf9e9uz/8GnmsqHdOoI08dP
9/+w7dmmtXqr/9P5zYZLJNiH3MauLGxv9ef9x8bnZVNTtHmXknR2JBCI+tVRcwj4b9iVtaWfUtuL
n6J0PJeFmR9EH5lET4V9K7/L6IpFnx1uRdlYurfaaPzd0lnlPqHa4TrO3HLHRTqPVCKoiLkAeI59
FJXpc2W0apMnI1Xmuq7f7fbOxxWdJWL5CjWuee5dDUiQsr5QWc5QPe1mtlHTe2r8hWmHE2JUxeKd
RW4EIyq0b4ps+r63TOviVIl/cYHk7s3GDQMKCJx9PaGHV3M3/ep94y5WXKaAJUGoL938uExhAUx6
Hj9E2wYhpQyfiao3JMPpr2vRHegyrN7J/0wshd7A3RHGBFSJ12mt+YqNub7TIOJfuSJRS1X3TlCr
2t24woxfS4S/wskPebEUl26q7uflaQ5jeRpU88P3/JKlMzuYzZTvi8RR19Rd4kOrjf24ojl68962
k3eQytPOcxkaLsVw9YvrsFbLdSGEKH5Yb6JnZFK79in1l5fKLeyd4TAodF35xxjVjjZ6eRLd0gUZ
oTfSwtNIej0A3soofBlvGo0UJZ1QkbVNIlnsS2GurTZQsgn0pJ3238QlfRI+p+NIM2obi3FfTDl2
DCK9jJJ1dfQPGXfbfTd22FnMEqDKYD4CBrx9d4QUsFMREvL4wNRwsdyrwWUNObrB+YB3um9FcSQI
aKH4JpQLyDZ945YZyGQpweExAZXQ0Y61/M37qDlmaSGPyFt4aHx02LCyXzq65loy7tR0xd2DsuDR
e+DTT349IKI51nSorZ6rJS/OvvfjA2HJVYwS7SmfGgODemZsymIGLJw2+thnnB8MmtAu5mj8rTrx
szbETA1GYz8J4xwNoX0yrdK/QsirTxSb9Ns8TOxdL9zobFtM0tEJc4jOibGnesHHZqAgICLEPto1
5gp/KGDB2LgGbMF8e/3gLVRjZENyjEtdQ+1HnaA1CsaZfS5COACef1tyz7pTyYTt3HaKoMslFZQy
fc6Sep/wZEHawOQ5pjOzqTB9TGx6PiGDPU02s1szxi3DgSTZtpRZ0d9V5juf7RaudkeqQ84TMHZm
4oXhcWUaBC8/3jujArcXL4YO+mp+K2fLCECQ5VsPkfKQhutrym01DdPVkWxXG3t2h73HwMqsU715
GaeSwqo2/gnRIj+1zcKFzu2xl6R5UIlWbVVDmg6w1HFebsB4L01Te4+eKEqMW+u3D2eNaX/VHidK
B4JeKiTA9WGtw56OvRIlsDNrxgicMi/JmL2LWLaPfmU9u1F2TkJSBlak3mIjrC75GAcIZtlmcKPq
o6iY2LUdRjpW4DveO+9OHzGXQ6Pdm/nytEzWfCKAy8OdpJcyrOM9WOx4F5cVRS46hKnBqAgAId4R
LfBYiDnnXpBnvNEky0Rb1fiZ8sm6t5OkuUvt+JC25ZeUDX4AVaVn0Wy76dXw8czLRMOQ5dAwt60C
G5kSNbchgKgErZY8SjmV9YOHvu+ZTCu6cQINtPgfyqfKcCk9qsOc4tMMw6ByZbhvlFF9UmvBxu/t
dQMiPSr6ki6wabrR61Zsc6+Or96MNbZRxCqkMvG2lQ5qn1Hoh95rLdi04sFqehpKkdqWJTPw0SDX
qsgd7hvOVoVqvJ8MM3ZN5ZyiOn2LxmjZqaIGcQ7RL01PyD3ORptZchoAAgVd4fm7vE2SQxIjMiaW
kR7T2viJ73LEIms9VFR0ytjWd65wcfrkbbVjH6qubms/UQf/LmZWfvOP4OQDXNqh4E2QyKULj3iF
wmYTIWseIn9hbkInYpAMMjy3HWPLxvsRJaH/ZodzeC9bwJSZPRL7DalsTDl/jSn9nC4w5P0sHJ/i
VIp/kFQel1hVX6kzSq4+xuss7EvRuvq18nadFUp8DhiILJMjqej13zTxNfq2hWe5q+KrUzZsHmJJ
jgW9c5dG4TRKzOcomYyLCuOAlsfspZ1/1UP4oGNLvaaG8VF4+lJTcxIsTBKpwhw5P+O9pLCOH20B
fH7D4k2kldKwaB74zTh/LaL8ml0+cyiKeK/bxsc6XsKFiuZuWxGTP/o88UHPpeTJN062tH9HVUx/
XtQw9BTRY0Kn5lZnKsbFQ6/dOCe3SWTNoWz5X5kad0VMQmkijmnWYL8kouAxacqPMHaa7Uix37nO
sF0NaoEivKyNDGGt926b4m9iPMUQsHpBlyV73BUT9sQKw4GN684EX+q19Lw5gyMYMOAsqBicHdTi
jjuPMdopKsUYqFiaTKLKCBSSj+2pcr8skwHk4Fqvo1nRwJGaj0tSRLRhuM5N8gxF47h3K3M496G5
doVZzoGduqZzHsPK2Fh/YSH+KHRmvs3mRQyl/zbn442D0Q9qmkrkz87fyax7pSsNckAvdHddGmNX
U1EWy3k8V8b4UXcoSzaulaautp1fZ3eWNC//3Eg8Jup0ZLIrMqndyaYVx7ZjT9S6tzgD9CbJbdJq
MQnrRz/PyYtZP6xGOMBZhXkCN2BfrYy+grRhp44lsxHZlerY9hpHJEiCF3ia+LgU27q22rWlYW6P
ud1BTbPs9FQVkclsYD6LMIdcw+ShDMdfbn7LwyW8NFOYHnqTcWPbZOYtA2Xj9YNPD03FoAPyfucA
LPI4/mspbn1/TxMCxgQzObczLPQ6A2epK+MyTOjMZuzi4+nq7qnzw4vPAnSl9hjoa1aA14KLcGUA
eXYbwfipLrwN5MM/zQIlQhr0Q2nutwVPdh110y0S+rlfmxBbbEN5jxsIh7Wgo2stdcM+VaRfuY3X
T/Xz71Y4YL18is1inJlxotK7aSED3ndtzdeTReVhFpXeDCoPgcVgSgKv9jVKV+0tar7rEW/DN/2d
QWKNzN5ik0P02fNK2zsVff6zEKapNGjb3ohO44J7eMGjNFRKPwyu5vCYjtdwbsxjOGKD76AFB1IR
PmsHK766TvVHtzQnVTjGmNjSwg286dSNqn0EwP0+VjEkoua594zqeTW1cIzIBIwGULwULZp70WCm
HDNdfgwNQjNLm7HQ/ZD98lKOHdLq8F3V3p3iXIjEzogqXohdeP5n6dyMWI4PMpQMHGN9KMhyKpKB
wky7J0rUNhMAgovKGUBz+blij+tRXC9MYf7ajh1f+5BZURktbApUleHIAgecAmS59GYd6ASmcmnW
Mae1tH+E/DthOF+JvPqRMyvGF36KhGKmZSNllB9jm1EFtdAzrrDI3Oee+1ZYTCmNbBFMNWBsWV7m
MCgUPRF9mkRsiu0kaBOGDfOr7HRysOk/8Yw2OfaNSA5OOj7EnN02ZbucyhqIwtLznidvsHUt44Xi
MStU7YfX1PwLAV1mzUON9dSOxiffonElq/HbU1ElMhkGvjmLs0NcYj1hNynWEQ4yS9C2hBBCd4BJ
J+u3mAxYpp36pIaCvbNebhljXJHE812VtBvC+9NjRW+gthMTQIi04fP5O9+Fz2+jUuNno+BooEoe
z1T5u1zTKCH82mtWzjk1nKtltfcgLiCAsdu5y4FbV8H4zWZ2F0Ow7RRFpOm6oyBFvBdtKk/fhyG+
3k1Nb+Bu6OvnLtFAe0NtPSzROhtb/KuXMaXXeY2xyKqfvQkTFE3nKdJN/pRRbnbHn59zV5mgKyto
VBl0PhIwLWEUHHwlHh+s/RzKRm+crhQ4V/xILFzifepfxFh8pRXpz9Yo82uj0+Y0lILEjkEZkkOt
Gv2T7s735ppxUgOFG2z4UU8p2gNyZNpE/Kem3HlubSKxbsU8QbBbQvkLd9bWrMab7c/mfetxe1r/
EA5lzJdVUz9Qz4cyxMLsO8WNPD7vXZbj2BX9iT56gqADwhUeG39Nfq3VYk3OqdI/GTYHX51wpjYo
SQAKTOy34KlsDJkcoBMevR4ruk/LHv9yF5hi2KlZlbtKfw0WJywqfJkvOaA05fTXU+AQIeBAu+yz
X4TaeEPa9YBxFiNFmuGyLCW5hqjDHzcubXJAul5tftmAy6Og3WI4WUAbt8jqmJJhj4DkbeLwyCCY
RyDGZ0dl5kcKGW0Xdipni2UZ4KXbdflbSjfFQ7dYmAwX1Z76Jtsu9DVygxrHo9uSjbSs6J5W6fLF
rMsPysDPSQU4IuLAGFgTa304T/FFTtNzIdzhUPVCAUO2By5X7HQTFxaR194RysbL0mXzNqH2eu94
dC9pfyI99oxAhFZYL6yimS7YwF2kMjds8TnTo0CJLmnXhq6n3qPZoAsBmK+PZWtVWKMhLRZZdlfP
9XsSY8zPXaaRqrSTS13On10x4EWSc3VJq9DdU9iaIhuEvKBJ9qGZKGwG302CTC/dHqrXnYPgfnZG
PP8N9a/7HMvRWU7ZpbRkczIb57cJ2gt8Hmz1KnJx0wNhO05ROLKvdnYwD1XGixR8X7gThcQa9sXz
PGf8xAfzb8X5BVRJnO4g2v+anZqXG6oJBix17bl8buNO8s0VsOG0m/hXMfJWSwqBh3GGrtg2noA/
gtxGxxROr7iw97Olum3cKmb2dXnExBMHiSe8Y1YTpstM9y4zk+rOkPbZ9TityCTEVi91xJDB+ZXY
E9HAptpZY2Qd6HBqjzQ7wTpb6ZK44Vi396FsfrjO/Gu1BHDvPC7d5N/VA4brqkQhbkLjVE/gp9sp
tQPt2dPNtCaX13AeL3PdcS3vWYTrLt+U1hLegRz54ubKJ+QDpfOqf1cels7acvrHtnosk/HALt4/
hOxHB4mUEzSEy2JEq4PGqLcWAS0Q87e9y3sRYnS+F21mBhSH+8yUlj8qJeg2NdSJUWCyLdNZXXPL
MF/cyLWviVryQ+LVKJjcTdk9ylsctifbsfqHPFeAT/ooPrgKEJ4qulNbUmBjyasFKwq+WEijs1ci
GptepzbdDD2OPj2CgF2RHIowJUUuCWIjumJlok7tXvT13vCpECni8C0Gg6hFne2j1NeBaXPaqcrO
2frLdfGLQ4I/EIey0R+0nzMlyiMBB2LBdTyrdsvYC//PugVOrSWuoZ++Ujk0wcZjn5uz4zK3jzjd
YK7lpKfSsHtxodp0NmHv2HfWUe5hBbs99pO41Tl4gdR/yyYOXcJV7klHYcWZqGBRjenn9tOsea/C
TW2Gw5btcu3/dWCqdSPrS2sNR2CfZ0oIx5OxqCeTXq/HSn0NHSYAMVaPtQnPquv9XbUUDvVNrjox
a0KclhcSmAbVu/O4LSx32md0fQeeNHzexslppryd6zC+5/Ej743urVELgkH5szeM5FnmyUeYDsUl
CuOv7x0rpcsz7Ej6mWZDO8NivA4IMQsT8uc4Y32xW/suszDExrofDixy1ollhSM79qQ+f4ttZPPZ
C0abICQtiXioIyy20MypC5AMz7swOoBAL/v9KOIGYmNHp59pvixzRpAvZY6OPWfdq++t9bsF1iS4
Ncvk5KdjD6TXa07JDIOM8140mvNxDHssA9A+1kkNWpMZ/XUXDztq7h6FbZDq5AhozbfC0XiJ6cVS
fYp2RA/4Xk052pSsLk6Z/oWNKe6c2Nk5RUxRMhLvKaVhauNPFiJGJ/DmEbXUhMmY33cuVqawORTx
CE8gWbLLWvaHB9DHJj813l1ZVcaxUfq5wo7CQD8Tp6Fojw5wucMQr1T4LF0rzWNKCUbHOtT56i2f
gTqRm5U/V6RVA8/aGbsPkyoBaaJqMg1cHiRwx2OehhzxiUaoyvDvRPVbTf1hmhqQUF2vglj4n7HB
T0uhz9BkjhQQsbs9dlRgiiXDqKW5zXCyGR+bL8r0qH6z1yYykJwyXKsUC8O5xfRSpJ14j4fe/ooM
/PqGviS2c/ZNQL/0ikSXVAHDi/3xwe2IVphWe5ApRog8YZ1nFzcCCCSIMYV4wrQbb+rEG+5Hczil
+Yiai0ftmaang7/gaKY+DktoyDNbrWKtPXY3J2kRMxXYeSLJ3m5JSZdVEva/J8q3LnuaaP1CSnF/
WTatC4PhlQ+ShuyNHl+SKPMoyT5FaOhXn33ZMkcCxR3DnM4l2OL5stwsrlFwEYcQWSgVHhDOUbFK
j/9ImuszNX1wMEa8ndT1GMcECBZjqTnaU+igtvUwUl/cd9HeqQfs16tiMSyaAAVFbQcjIaaHoN/v
hsgoSG63VC4lFalC3uoLs0VEoPixMuZbZXMbz115ryc9vAEDXU7sz/ejVL8GB/9Ylpo+KV0Ugglt
QslH3G3z1jQNf5Wc0z3Yr5OhqTsxQGI+x06/oQmqvBuj7L3LufayXJLARWd4Qh/ZVlOV7cZlKk4T
Zz1kfeaVWOmOgDwDGont82zOEe3wqyG6KQ5qtD4tVPNNqt0daM/k3fUIj2btWwOOaVjIOS6Nwisi
/rr4oJAskT9UxMk5nvwTzLnmXNUNllb6RpDu8idscc/u0nsHTl/TKZ8hJk9DdIpEFh/9GIIXRQrd
FSMjHLIKi1TYWNBJDAsvGQ0lDtZktOCW0d+QtkdjwKTrlZyP2CtSi1lEBwdsqAnpjTXOr2E2H6fC
LvbKKH8ow9rESxYdEpjI7Dgzx2GW5G8Icj958zFvmeHS3HvCmbRtIm/lRHv3nmi689BuYXORLkuR
jbP8BpN3Y2fUiZrrB5AxCdJgkQEQ8LBj94nzLJBQ9n0YfhnNZOxkxTIJJh2nb71Qg4biavBJRpmK
s9LxcS6U2LYNYaBuEA+rgWg/ylYTKJbkFjQghA7b89FZXb0925fXAU3xUa82Sepz8nf1g444VU90
1jmpPyMbJbvJxgj+zSyf+tVD6bdot1BjvTZ+5FoRtI1jHOxC3gsaUvYide87Tf5vXJonGdJ0y8UO
UGsRUVa+fp3Z4C58vw537LyHuW3z8/creggr8v/4cCa6+XJc3UeO1CyuleVszcRZ4X+Umv7qWbTP
eK5AMM/LeKBW/kRVdnf+/hBxXM8qeNNzgzg4jiQMimg31H24d4bsvWrz3/DOsYl30bXo8AGVCVdH
28n/epVedjrCCYnQ7KHT0N4d94Qf6ZY9jFPzawIU2TE4qozsCpX0cwk/4tUIZS3AJ0EMbByD+Jm3
fogyIthRPJPmKsv6LIxvf8ak/wPMjuTbYyVeeK/483Cmkj074AS7ZlbanueJ5G4VA66J4dBHVvbs
cQ7actzDaTqvcwmJQQrqH+3RdKFEK/TUNHmly+xWQk7duEnpBF0iNoCez6iDFd2OWPGXorjOarIP
HHXtCYB2OWO9Wvu3LaBHCbDvvVH6P6Mm/11RDN/X3suS5n/ABO+x70I+XhhksEu6PCunb541fXIx
Hd/iLYSOfrYkict5mL+cGJGy9gNOgfmhm4zHblLmaSbMA6LDRLgpjPMsiP2EEcjGZuaFaKiEsUkG
aAGvIIG5e1bTI08uWyCw9m+IOnn1Yi+78FKNhA8pBl4O6BM8PFH0NsjBeq2WHkd05uFsIMbgNd7q
H69Convzq5/bdvA9I1k6WpXtcv1v3V/NZBb3htLZp6r6IDU4fTiE78/A8V9iY7L2wvBs8MrzmzVO
LhYF0DsTMBPGGBG98yNrto5w3LgWPbTiHJkh/uQVoI5iBaimZnzCXcZVWxmTscWkQ22cMxWM2iOi
Puj0K1Wcep0GzHrd7rlq3v75XK7+tBmdcWNI91Um9PDM3kvh/3b6tzaJb8YMFmvRzQ/cHSPKBYHM
snQfVCGcLemcv5OYA+n3c+DCPCaQLrCDS3VCFjY2Xde7YMfDnrmOtI916Vlng78cW+UqOPIau2Xv
rZvx1k4qDkU8lDiZ0RD39C8H7i+OKVgcdkBbzCAx5HXM5Q3FcZtruh8M6f9QVv0lErx+ZXkZMg7A
7vPUPS7R9CV9kiiGV3PBGYcPo6zfu18qvi9MVxPPuIouxSCi10u19dqKjmpyl/p1ZJl5uNVKB/j2
gpgtgVrymKcbf7wJuacp/NesjXehoV5jPpWCP3M32ml2/Ga/T2E9HsfF2BbTfdQ09onphj5DZuRH
7JYk/jrNREhz4l1QyJrmEJco2gyZt25PXFFdx57rYGMSf3Lm6kllk4md042KwLEKP+DCKjZ4iOIF
7sMIohv1PbplVoMaUZp6W3TZvcThtLCFz8lzhPzE8QUTpM+2E9njEsRY2qmR8sUqaYizh5W1xlO1
6/T0O107DcpjHfcB/EkkA6Pku49JAM92cWoXeYxbktURFyITfO3RnvOtxmJ5NNe15xvZL1JJ8q+e
UNEs4+gRwYXmvndTvzwOoO8hAMAb4Fn7XcRGt7OihTMzrZhc8pG+0Ae2hptyqfT9u8T1PjgQg7cI
m4fvVgRdr40mk2MeoxYjTmLSP5KH8yeTCa4YqUq2zhzx3ggF7TTM/3ddRcCEalN59uum2C+zuA4h
bBbOk2h4WhwiuzovThyei4Zj9eRhHXKn6b0wiZDaan6r178WRh0bXsOr0xlPnBCIkuThg2D9+d7u
vj/U69ouk7Tc0ZRLlDomqRbz/YWAB1pZN2cgrc+N47DEhtAScHObwUDxIWtdw13F4l5IEQfdVZAr
5bkJ+bnH0Zp3LYsHXAv0RoUc+ipNilPwT/gRlA/9UPdLdnAz3uiULv9QI4yEhDlav+J5vnfp9Sv/
/tWY/xiS0MJCPlnbqTI+GGBCCCiLt4n0Yr51+cHWNSmFmYNvzXEGeZb2NKsE2EYqppYU7hXejf1q
hO3Q3PwqlXsupcvZEcR5hWkmKGfenT+ZE7b1YS3E+qEjF/YATuItGE2+BcvCH+3bP/31dOLs8GFi
hC0ZqsFqAlkXKlpbqM8LvaE8tcDpJTUfB22Ob47DnrESlwDbZOjxPoblNpcg8epG7nKlUiIMBPhz
P2TryiFQwx31z7lp/cUBd5IOOua02IfvfRsBS5+M7octjBeZTA/x+qQoWivpMD82prx1+HCgenjA
UvpsQS1jiuAN84PuoO+H6X4SLsPJ2j1Iu3mbhzTi8W7vs3662ChCFyni3Wy38ma3MI/SGodY4U5X
XskeI8D4Eg3jAyfbJ25rKlAOadHCdw1KNsq/jskCwV058IUkcb/k74p3UqPxUoXDfDfK+ti/Z0Jb
pwWn1rYE7b11yVfspPjTjQ2npwq3PCtdeEgGxLyRrHLLFXCTqa7FakVFQcKVBb9baOE09PMa0Lie
DtDRWQVXYc72Vj7CS5Ma0EXimMAtePksR8aArJsrlO3aZGU0ca/rdgx3HYGPtPfUBvG2eKwKUtaG
axxayrQPTtblx8hMPDzns9xahrGHh0o/h+r2WGGRCwr1meQqOwmTQ4w3PwxQLy9tolATcNzoZHzo
I0wAHEzyVv8I0/Kn4CUm2jETcDF1F+DfsDdUCn5RvwKXdpvbvXMRNTE0kf4sTSwsIJpxCwANPk0O
Ve9c2Lttyc0aSHG8NYZbZY348MnWkQVKfTHsZWJbO/bHMvCzCSPn7A0BJ+c3f5Tz0dS/hWkcO7q6
T3aNF4Yel9I3ncc05YfXe1l7MAuwdlGTvngMbI/drI/ZEJrn0SEHHBKskNHJ4S65bV3CjX71t61C
QHmkZmtyCFYXZ1+gK4AXbVNOkMdRlhIQgPPHrzt3l1IctIFPjHofXpI4hW1H7/R2SOqT3ZlArX2B
h9hFIJNOBhOstAIGoASPfa/cSNrKcey6bzwEcBEQhOKutrgfYQyAm+isk/nQLx6SMY+OVn8TA9Yd
AwDLDBW3oxicN9W2FKS4ObCu45RfLpb7QPCbkeDqkmA0zSEsbYZQIzWK1t0bMMV47k++445MiOAr
hfMYoTQ9t3ClTliw5i1Ohu5ep8Nj5HX7OrM2hW/+Rr53HpXGYBs2d/1i9sGALfYwJsh1Gn4+I7UH
kwu2U7huQLnRgQUqPaqKyAdXaQKXNGqJ32FLi1tkTzQv+iSrGX7V8MPLQ4gwxGrFKUWkAWApBVck
9D2qK5aZSvqWA4iHe7ElbUT/Fqw/iW3MolijasMycBQFwLDWesBr3p/hbtlNCfofVaBg2KSklstN
GZYvAXwYBmh7/J5fVvtiezZcqRGPQjKlcp1f4fzB/bETnYvpG5GrIsFIAPUJc4Xag4dqGShjYSjU
MZMG21EGp0dyg3IWvWUqwzUeT+bQzyPzxpFxV0kTtVhvazh0quSQenl0cUX14U1uULjaB0kJioV8
AmfqmFuHBV/CZtEwvjODWfHTH1syvOsX5tSEhZp5vlpUOJIja5ptElu/FXowzZIG1LxdFGcved2Y
l5mci90Y3O8GsnuNwSGZbc7DMoMdjFidS8w2bbGQRs2NWx6bNHjsbU3a0YSHmSd6PskcH1ALXM0B
/BoXlLgmS/FUIBQEdjL8JP7zTKaW8khCinWdnsIHV9kFoiljI3THbe7rk2iJzsipPVedtXNnkR17
Xfo4Zax9Go5MD+EG5dLu9lPGz45MyI1Ujb+NeTrqzDkzGM23TVgfUmmYVLHBop+wqhIGyOgmARES
deYvRr/21q09GyJRgRBjTY8iTYtgunHDoZKb0iQ8JsmeKNFXk0Awr0LanvKUYHF1F/ldy/xG/sxH
qjPVCDJMJ7zPi2r4xPyD372HXZfm/oVBsHHI2wIsR8fSp6ZbW06akx6A1W79V0ZXSNJVNVIbLqee
HBFS0Cm1jfrJLcrHNO/9M/MbvNTh/LcCm320S1DCxDo3XCGgzWZdYFsxG29Wyb0VxQ/ZCNsGFzbE
G+u5yIdrVCqTVvChgS8qt3VTjwDcKgbNzC2CCOtyi5BCpLfYRUb02VpPJd10r3VxWHii5MjRerQs
EuRpBRPXYy9yCoHW6430m0PXwTdmB8zEp12xWFBu3I8yn/VWdRqjy/SMK5jLvWPBfelW5l+xPg2d
xxQ+t7aUN2zasV92QlBL6ZrvivEReVT0lQI2lFnB6E5fc3yIeywaXNN5PjCR2d0T3bvxhTHV3Yjx
EK+3m+x9kEbKDd9jH96v7im7jSawS7I9Z4VDiBoVv+9cjDE6srcp5//FaIPFZGJUzCvgTsbZDl/W
Y1NTu+lNcB9NHhsl2xBzX2PsmyI5F+0Y39MC/JneT1r+snPernNdvtY9fcRi8L8S6Vv72KcAJ85n
bHAQClg2L/nC1aIcet4TuMGGTc/lDWwNEdTm0jOKTyz2ZSL4Def55C10QDORLwVEEaFzCqc/j+X6
Tpw4Q7P2QR5L1matRuihv9TuKyzq/iTWk7u3dm99f/jnbz0uTi6hx8BJ6LMxSIojcuSbsSgicCJr
Q873B/Pfv/q//f8KVIxNz8Vz8XMQqwrhFpx6SWZRrI013DNnV4OuaQGarOjlCp61biEltVT2pGlP
Se36q/jfv/r+7X/3/31/yv/6G//dp0g5cVlIHPDN0sxYaRprk3Zt/BBDNdhF5kKhctXjzJtDeLHQ
y7J4SXdl3L7KUf6OdNQ+JGkyUnmeUfbbqEupYtQRF9KkxI68dfksCb1905PR56yEh6g+k5VDEJwZ
u+oetXAc0itP3oEl1tpPlMFstR9PDyNpxj4GKFc6Myw/q2dSiczhMKrdSJ1cIv58jvEd42PZ6oXi
tzb8+jIz07+T+V/WzGlbCZY53c3kVJr+4NBcsbHMH1FK8fAcdlFQjqhIZsoquQJ9uBMivpvnKrQ+
FUvHKXTpm7C/ait8nAEWHjyu8OsQ29DjTwsCxiVM+sDsGYK6HrrQPJLZiR9aP7XRDG3MjwOOIstV
G5gMHJBD400Xf0Xn0/9iflL98AdxNQ4WEb5GTU8SGfqm3fX1ucoygDbEkIFhW5Ko8iGrtdyHIzf7
cap+L3NKbwXwTF90b/ih0aUXloJZ5fccF0i9Y7yM1/x7YupbEW7VYNxwEdkB39Tr2LoHbungV0xB
1N9KfnUIFJt0TiZ4JENxtFr1UhoxYKBxnANTJ/2W+/KDvRSfSo/PU8HBQTiwmknTrNFZidhCa5ha
w4/Jsjhne000Dlo5Z1mpl9wwNWdebnRTMfWrXDQF3jRDI23b+1xr49z4nobp5I4Mhn+DOwkZt/MP
Vp0NM3VKEbKeIhTYxuvbS0VzDLNqeBs73e5yNpogKaAaUkFT7uKp+J/cncly5EiapF9lXgAtgGEx
4ErfN7pzXy4QRgQTO2DYDMvTz4eoqsmurO5q6etcXJjBZDDoBAxm+qt++jBP/VMcwH00c6HXDXzL
pchcHr2CDgd/KupN65bOIWXckiXIqUOQ736nHZGb92VRTLtgIToFgTiAas1PU1DR0FcMe2c542mS
wswPaEyMGrwSQcV7YUWFODlyfuOgeDd3gbWJgiHeq7A5KpXh+R6hsS0/v9VcbU8ioYzmPdNylMzJ
4+RdvMksu7njwn7H9xa/OiEuIN9UJrYEhGVE6cc+Zb8jkJ9+/0WBe7a9JWw5IDnH8AU6NAMK0rw9
vg3IUTNaLHRjmsMmP6RoTeyKMRj2daz1Xk/uznbNiaEVFYVFdcpo5LHz+7RMj1XR8301mv4Efw3Q
vuGGR1kbXDjsh/G4cvrPgi2bvA+yxNfekS3uVAqtqd6Bc56Nd2ly8V3rrRtdqrMCUM/KOtupt+ty
+TGX+fsI42+fjNVeDuGHHcYhU+y0f9L2EuwzY+qJC041jMwc28HyDNu67cN3q+7NrbRTxP1kgi4B
VkFl6FE6NbJNmIb8Ys3YfKrc+tss5K6Js/Sxx8hwZwLySod8N5AseixjJlv9nL9Kn2IYI2e/zvFh
I5lIMZr20ytAjb1pAB0zKiem9MsLDkAszF1QHHs1OOdqDIx9nzRMHJsASagGS9zGVwuC18H98gT0
NEL15RL5r+XjiJQTMXFUmDq27RQ/5MspapAwDMWMb8Fn8sDckYxjPjz7OTpH3qdy1S5Th0oFP1LS
B7i5+nJj+Tntbcvl17lI9UHL2w5tFxpz259iQdtslKFumexIVyH7jB3RwPs48phbqfQtVcq+C4Z0
CcWh5M+y4ylWTOC/y0Gw/llkCdMIHzD4nQEpfJMTXlnNUxBwpHFJUuGZYbYzfGiKw492Pw5/ewkU
MIZBoBuopLmUltY7i0mEb2MKyutDmc/pMeyEyRhBPWiL/qylf/X3S68wqLhLSln74euYjd4duQO6
Rt0lIKXHX4VZUbYWYHUG3nJiy0T/Kk8Q8J6OiJ7Lgo0iyQlYogjWR683kZ2Wl7nSSITEslnzqfq0
RPI6K/5fsEQ81TwBYR0Y4Vw0v0SSlYirfA0OAA5Wy5rmmeKPwPe71ZA4r04z3iVcGgTDbWaeurn4
+Js+lGKCpzCaleFI/wnafAViYW0O2S/sUvFB+8q80uIC14CupzyigAe/YjGHyQ2TcbcaDYdgq8yc
7dASAAu9kTmACfRd+WW/Ro6LT7Pxx4Rez0nCOXlt4l1B0bIBna3m24dutcpdkmTOYPFUsd+HnkGx
aWLGcgc/uWZOfUY/z4F10tkyOv2l4F/fBGX1GEr3x9jaT5ETzx9GVZ0COYzfBQXvwY0OzhisJjPt
2XATJjgKdzL1f8BLqlcB8yCd3WGrUxT8icjAHDNEDYRKYNIHH/bgUjrTvklIbXlp3qLOAUvfDu7a
Ke0/QokZlUi/AVHYTzehFpwNSwxbNlmUtRVHMZp3+J3NRNSjpVF6wgYYVXN5mSQW0caagye5WMCD
qvE/reHQqfbWme6jV5PIc5soO7Q+RNOifkGjYnCVL2mBYt7ijPty05szJvFz2VjI6AmETYb63Bms
bLJOvwQQqJMb4qbsOpu+rBYJwY0wlWRV9VThkVOh2eIvbk2Os/XjgG3UCWz90+98WuqY9z4rYqYp
O9s7t3z0pr47h9a8qck2H8noh3gFMHZNtYpIwFiEovg9erFUh8hHgxXTd0BpVRmluyobnD9EDUK5
wfLN4d3bJgNvVNDb7rX3LevAUtjvHBwWT2S+OOeSafp2o701G2o/s8Ndy2juT1HskpjprVvjYtUe
G8aKJLyB5Fa7qRrqi47t+dZ7fbzLBMipEbnt4nvmQ4ddGvtyW16gEjBdTRFTdWP6rOm99dGKpR4j
E/IolzHF75eCM+ExexviTl1KaOiXokm8ja9QV//2nwj5u7ZzppXNXmVy5uHmd/F7PJHxKnwmPL0S
j6kfQpAONH6qmoLH3KiXmAjEpSzuVqHhSta7kV7DEQBXFnrdoZPtu5RzBix1ec8Vyo2TWc6Z/s8X
txfBBh2g3HTxH5b0lkfk9Mo4SHNGnfFDOrilXcbBfci4iS0rmE6VYXLN52Mbu+G9xg9g55RixlN2
858GL8NC5AK/86seg0Qw5oB4rU07YMckvMGWWDhoSYrQTMViTOq79Dd+CIbpP+Uc/4vwubsk4f8S
GHTJMwpig0ISHvxL9ryPwzxRXZLuPdES4plbcdGdeUxEFzzwdm1pzkyOmWMDsUW32XjO1PIUZ/I/
l4RS2EphZs+nJMfRkr7q1meDW+TimGQJPdODS+GD7wHHGJT99yiUnUPZqBqZryPV7r0xSY8TW3gc
A7n33OVBS/YDipyd4cMHCmIiJJjzBj0p3gsVfuSlPVzaoE4PorevKpyjy58vflG2+zzqnyOrZq7l
sE/SOOAAQHnQ33tqeJVpPfaS4Pq/fxudf4nwW45vW8y7qD2weSudf85d0nBtMWMAdtkN8hdwGuuj
b1LQOTb0NkI3HgqHTt7ndzW1eH5kbq+R8e1H3I4udpC8OvRObj8yf22v0pm3eBYIsEBIIRVmxk/c
uIRxevlsTq1xyIhz4y+JblDJvTXvPXhpz/tJlW97xBwcPwhiiFgu4s+8yfEUjXPxaiVjuXYqCEss
0XLJB4f30uoP/jjVEPvwqQlyek5bHzrmzuzPWuvVd5if//v3aalx+uvlRk8gW0DhEZOV8i/dQKXd
hxUdlRRpC9qmSzDQHo01aqDj0UvFxFYSujWOo+6kTayssd6mXAO7we6TA/LwfVgG5jlmQiGnvNn/
DrClbkfLReQGm4J54+qXq4ro6kNym6eXYkzuR7MYwcviZTTC4sNIU/1kDM4JD8+//9n4vv/lD+fx
A3rYhUFf/PNFUE6kWEs9Y3v38vyAvRT5dDtUdvIZq5YIZFTV3Er8IpheOVu7bgF1G4kB6tri2VWx
CW5yqlJSN9+UPsNW5qf6jsiU+dIE7rCWDYj6jMsKIh/NEUhX7TWyZf6fPsrc+J7O4O5+6kG2GiLr
fgLTI4k1lW9eB2XQ32H+GY+kcq37uWrpuItM+RGq4lA4TOPK0Xw1u/QjARD/wu6m3+UkYPaO7MVj
jhGc1gqNEXOYPCzqxhuqj/dEVCK761NqOBrOHKuqgspUMzfZT7l38Ow1d451EvGt8eFZ1JHlP/HQ
o96YCcFQ5/FZUeJ+z2GWBSEkS9mkY3hq6/JNt57+1gy7Qqf7rPppwuOOFVS4j53Gx0BFO8Qzt3Oe
FFr+ThUj/eQcqNeGRZC0qLHzyV577/VYXa1mdr9ZWveon+HJ84B7e0kY3nW9Hz2noZNvesv17onZ
kbgwij2hy4TnBBpkvOW53Wxng4jKsG1n1X4Qe8M43h64d8nvDkF3FikpF0fzOBoa9V5Kj74ZTAp4
sZxjGgP+6uwGOFKHFVOnAjJa1dHqzDYjDivr499fhfa/rkSuBPYl7UCYprT+eocx4EkMm0wu/WaE
LU2syzbS5kXqt1yLWyKXYuGo8TaIieKUW1mF5EexPRZ6Tvw+fcu0Ys/HxBQ/Ched12F2t5Mmc3IT
/pKmmZi6V+Id4OjKdb+46megq7Jri1UxoUG2jb+xqwD9Pow/MLZh2kAdXTnFfDE7/s/cH9x9wazy
f/ix/9p3g7XQNUm9ebZDg5xp/WVhMdzamHshYwCg1TVZQHViomzKy43kPnL7U1GKYl9G5XMlAmzy
2uyfOdFcjQFg09S0/a2FRNVrKZj+uNEFKKS3iJU2Nhkyy0rj/o4KjXNwMUIulbKk/+5sgwRglKYv
3EQgvJmJZU1779nxUVTuHjk62+ZjyHxa1u7SnOFua1hmzL/WM+Os/+Et4Af+l/XHcz3HDTzyHqiP
FnSCfwr/a1ORCK7jvRZKX6c88i99YzMvE++e7LqHOfLiYx0lP6WDd8NJ1NuQgJmX0bj1pIkgVwTq
I8+unbae8inDxVwI+7mQcHHrklYFHiInt270W5B8hNgUbnrQP+rRNPeinsi5GY75aqdyjSOFO62l
WHOcqmtnh9j3GWPHVf5aMni7zknzZkQdoOwwS4+t0fRPAY17YameexShdV2Mat/31S1X5nBtGCGf
x2j69M1WYzMttqBicIe73ms7pe61E45zZb18zx1AXx4t7oxsku4R/5B9hjVwL+re5WhYEA8ZjEtP
qgj6huNukmFW15ZRzbqbxOW3t4Q1+9DmHPm1OfrYQ+r5UbnWo9+r6tTXzaNtd/55xBD1WHAYVMGM
4xi/JGQP6msrSjutjgIgv3dJU8z+roem3Jk1o4KBPhBkqQfX6qlj8Tp6KbsI1KiBIZWYYqQcHOhS
+WfhtgamJewvNOxy9BhgGE+BuSFNnd0RAStXQ5+Ht7ywrigO+S7VebNRPk7itoyaTcLxfWNaRb0e
fYn5zjIyqLcZKKyk32M5xb6XcC6nMBat04ogJS9d93i6gQMaiOZu7Icbq7bEzqGjtMlf2Vyx/8tR
9IyY4HP7w7VoPWrmCSvXrD9Mabe7OcaEQjKSvV9PwFGVkBR0yrmhmeM/6lzc8G1eLCxb16FAHHVI
mPoYc+5qjl23Ju/BoUrX3owTgksyWRmj9RIvoMRtMSXmMznz6iGPR3DZHl8Zhx579dl/xSl2R/0h
dXBB6p2LfmLAo0Lj5d+vLJYI/vW2kkI6nuU7luMFzl+2yLFlIAxp6PFMU4HHMju65hK4EY7upZ6A
mgkO0Y+lSsP1ZLVUtEmnPA6x9alLKJ3jiHBnpHAlqiAYb60h4kMP0mxVxMGzG/i01YMs2Go5WHuI
Wm9dCcZWTcXFrdz22k0G1r1at3d2TF9PEBqrwPUrDni3Mc7i2zLue2BDSrbCEhBVS1y/IcN53xTp
zteATItO83URcgrlVDlPITu7eBXmB+0O/XogKn1xnYKxeWVRexdUX4zNUar96tLHMYVaFtdj4lry
XuRdvbK9pN3GAxjcySK6XUzdWzEIeRuyZGOTNltyetsiPhZG3/6UU3tIAHVjtLwJ8QP5Qu+Niml5
lW5nNhH3kh0uT5Jh2AMPwX8CK2dgQd4Mmu8SCQ+8YEFzvO1Ft65MsdxwBGM0Nx3gXrjr3zl4V55s
D1kvD9W8L1BsIOAPwSsx2ks21dApnIdyxnPFxts+xm5AHLCT9Z74PCUkUWBvHGLYND2W9jWDeDpj
TDrjw1xZhmKzQdCryXHGDESTTl4Z0UGU+oupbXFCYK7G7+I+pyRvUL6o0dAhXsw0qygX9cGcJvhB
ZrAVGycijIdLkhbb4meQYQwIUgGuNRQnIckq/r5i/38F09lslrml/ns6z9t32/2f14Rq8PKfkXR/
/8p/wHnkf0gK6cglmVSe/g089w84DxWyrk0Uywkc8t/4I/8fnMehqtY2LXORZT027st+6R9MOvkf
Fjg6dlHQQ+CyecH/Bs4juCf+spD4CPAsIsv+jKOi/dfnczQ5Q16mUXwYDDfdYrb6LjSZXjEk13YZ
Pwy2nW9yVYH36vsvNqcFvtxzNlj9vd6C8fYO3BxQEvCqL4zrkrzB+ve92+JcVZ78Anl97elh4zw4
YoqKmL5nNValPCUlOURQ4byTAhdB6+JR2PSwMJ8nUSkahO5hfhu+2F0oUOm1BHu656nHoSNS+8Gk
vqypshrnS8BRnO1LXR8an95nB7FirSfoC6IcvmgSL84Y2LYp98rKCseTjvL5PNDXNUucLFFcX4kH
AtXEnZ4jMrKEgd8S1iGIW/rFwvLCBLxewwfzNpZ4QrBPMOAuE2tHX3IsxbfRo6CvmDxnU7d46Nou
be6sKQtwkikiQTZudteKi53jo8ejDJobKu1g04nxifwvNnjqIDT+i6mEnyL6r2ai6gMy2HTF2kPf
pVjaWFjdUKLxOKhLM2Bslok0QAQwhKTsmiM0KyHFEDi66j7ZMjJOtyyVgPGoTovnaXy2tf9YkBLE
51bhiuoANrstJhhcKAxRxLPq9HA2Y+PZEtZm6tpXLx4eXAcS/OBtaw+HLTYRwA3rKnmbYSEnAcxq
0zgNKrh61XzRfQCdV305mJq0mmBV2OQfsqlZQ144LJ+18wjkM0STqGw/h5RQrQvuF+8jm1/TIqic
oHGZXochKK9O9ogHNrEYWBqxtc867zgQ2LqbENLxa+fL2OYitPmeVG12nglArsVoVdvY9qhNN/UC
AaEytAL9ECDbsCehfBAYSw9d0YO45NAMgVqJUk5TasUFzoCak55ZS/eEQaN+nwmrdeWpk7Lhgouq
de3T5qSsmcJEAs3VJCKACzDwfZhPRfRsikKRqcTyQpzlAqAupR3GflSWOGeh+yDy4FplccQx9JP8
Ol1ZVvpeq7i5NsCBx2Qe9oYdUpHVyzs3IXzdF6DFjTbYJg3sttHIiGm7mmaPJMaGb+0yk6NrVOIx
1YpM/ACneOqndQ3eYxPZxrAjz4d/oX8TeV4cyPalmz5u1qwE3GajIjvP/ko14TlsjAct3Hot6+Ya
o2SFLX62Vg9rvNsoQUW1yQsJtjWJn7KWflPGAnrVgQZn/3ffOUV9kYne8lwfXuJnR6jHpHn0C2Hs
iD9R6KrmX2mHb4aYxS/Xr+9DpvsBjrKVBaRi16MH4bNEz5/mhkzCIpoOLrszr9vT2gAQaEYV70K5
X6JHxHXT9LF284TclAK/LnjEW+69bNKa3oJ41UxvpTV+T4aWu1i79NqMhx4G+VZaNWV5/rSdMwvq
+qhv5BzydV8xt9O+AGzfG+t06PewwuudF0YP4Nm2+CAfWn0NRTtvGipnufDuJYhfFoClM3FJ10pH
1is9u+M6qqhDCWA23cWJuTfbr2Ca0efbr3Hsi7U05XqKzC+TLvhNFM3kC4SzlSHNuBr1sSEwsjf8
Uq/cqPnZC3oMisJxMATNh1oE4oxpAJuWHT6OIHJe4oLOlfwJNynDWvhxUx/jvLLj6AhVmB+mir8V
41QrGGysfS1FLra82lGoj2M8vMrALo6x8xp6uEg8UNR68A9JFvsPGjdapoBNjnpGJg1AEHNmR6qO
iRoOClaG73576R+J4b3mM1mdYgq6tZuJ74E42VAsHhePiazhms+ygOIwtD+jxB7ubfInIF5NJmAw
om0BEiGQP8CRY4WafDolbBaszl4hTjZrX7Ey1dW8GwmFgBpwogdvZ8m+uXTGVOAiU/x2MU/h6yN/
0IH11wYnXaemjlUOCPL2aaRDlR5veFSx81Io+nLsWC2dcgdaKZNjuLD6q1xsyNoqQhXQmxMLkAJt
PxDs+gvwkJfa3Ld+fR30sBuV8inHoAhD85QM2SQ9FAFjEweeA8nkAbKJodcWaUyXWMwCeNViJPDJ
Cd3NRrWpM3q4PEr2/Kl8avKGvWHAGGTOgk8PC+K++CPIu/fUd4Av5vVDO6nxYO3HmfI+SGzX3Lx3
cjyPYmR56VS/jh2BI6Cj6CMxMS6aUbOzFwNoGNQkv3EA1m5o3pZTTOraXDvJK8+CegVmPdtJI7Lu
GYwc9DIkGor6ZmetTzUbpVVwZlFIy/cRy+HJi/GbzDI59GDy1nnTVefEU5d2X9qecXUWekcMsYm6
TZ6Q2sQCHTwlrWEfK21kN3J+vORDcTBSb4/YuHdTUrpd/zTL+gVnyjM9khjssjfg0ASE/OEtsLgs
rbHeDgp7YCXrcVV79q6IDHAHdnBgZjLvdXtgXV0s6yjLMxmBIdYP8LnomcCQKBsQBRPNf3RyULnI
/0ezxXbSJAptY3oIOTDT/zX/6ifKNpOx9rfcap+qgVLHsebQ4hulU2vpdOHCZM/BKSCE5DlPbNTF
nah6EhZFdXUZ9lUVhC7MhvG6GsD5Ouq7cp1+i7b3XfcT/XQ1nBCLYWzD0HabYP/dVoN/BH2A86mN
P+AePTe9zzHLcR4jNiBJjozaBwSRSZjcBX3lc9QwD+HUnduGoYXN4yihQ5kIY0Z3mKcR0N4TkezR
fnzURepUaeci+1MQU/A3cSKiz1rir004ce8x9jK3meMXXYWMcgoqDMKEBF3AAz5d4ZQd37wmUxtR
F89WJt/cftzyF6+8YzVQbmArCx5XV4q9F+BAAgbS7jmd0RCZfLnGPLw3ZvSTfEO5a3zaJ4R98uqh
5QbiHTMNG1ehCF40I1+JOHFGiRfbgED02pMBjzFXvBY5+y7Py7/SzlwoPcWdZJADFYEhJPyHR451
r3mvZ6poiKZUXbiWKB1ThNYZjXnOhapf6gBK65yycrWDkV2q1OZvoe/nUo10TwCEEOqHGdb2PXFf
BA2vW4/Yco8IB4eCGUViKfeUKfdL6QRaSTM/JJRLJVgCyCS/T7hjSSV+eo3xnKUdKawYudbBXHcX
jkaLy5EKcthOlH3O1Na40CXs1H0IfesPAnLknjwSa9bsk6gRLEuDTA+qpVTcT0fqet6y5UJtRIrt
oysP7Fbys8+J3C1Z65IBmbxoqWXsWgQIP3Lh4Gd62tbTyPXVXPBq0Z4uf6QUkdyNQ652eKDzTPww
jBF+llDDyhDAeCPx6YjKO7RGcs15ip6sgr7rYqaow7iWJkt0iQC1MabyMazrK4gDkHp9+phCZK7i
h9DJik3nJWwpc0ppS5SClTXTw6Wq4pnKJSAIzsNUNmJt9rSv16aNv9d8rEZd3nfsfWTMFj3weY4N
gDtdsSzuqVMTmOfU0D+65oA8VDUP0nbPftFdQqbkd5Ue+31ugNkYwhrMutG2PGVnplWjJunsKVrY
2rn5KJz6jS0ve7tWAzHWFTB8Rud9iQYzEEFeOVV8UKQ3nrNF9C112iMAYdfFdeVzd/N+S4qwyMPc
Imh2O0cD4JQW9u4Ss3viw1yaoSOcOGcna8e2YVHb0aGbx2EBNvfH3PiDNSZlT94Xn64mHWgdAVa9
NlDq6VVik+qIex35kHv5mcns0b9qqeYwaVuvx0COd61LstJnXZVWwN4MrgI2GgD9nSGzaxpSaMk+
qf4kZ0W/lq36/RwiodhGFG8wezkrHQ6vTiKZ5S1mApg4gHSG91ClP7XPbjTNxmsb6+/ebjG1Oh5x
y8K9QRZ0AE2yoiA6wjLz7+zQsw7R8imuv4oB3AHX3o/W1ifT5xrNuAHWcS5+xPmZqTDfCowj+kv9
NrnTt6izxzY1mcpgTcfSJ87txTHcXVmXWGaY9VUt5VpuSri3NRDpzfhHBHeFVqf6s2ibg+9RRTnf
mjQ5Am794hT14OnpdTAagpIlXaQCukX92S28gAiM110yBwif0c4NiXHF2O3Ioq3nKNer+dFTwSMt
Pl+AzHmHG5jbzV0uTMpsoy/4AIegsVauY20jjjfSGS4iA7oREnUJNGb63D+auTwkBWFLofEQOvHa
a729F8Y/AutlnOfNzOlNj+pD0VVrecGLI8fkrt0EY/AcTsFPdp8fUrOGOCEJGfUhrEsAVXNRs1Ie
Lb6ZczYob3PH8idD4oviVMbqNTEgROOJn/325gRUemAme3TTeZ3Hc8tRiflJDJ3jbkxXPjmXNqKS
hr8KFMaDcvD2ePaRQgja4kJB3MEYr67HSGtobuks3sum2qfUQriabHLICm2Em5yYjwkGD3WPWs1R
MMQqgpF3k8uR5P0YiYfKtF7tGhacg0s4ytwfFOmGVXWZjaU1rc6eA8e+pKq5ThJhLcw3rfeBQr0x
MvoqyZQReV2rxtnMSiXn9yYp0y3lAM9xaQJKZFW2DmFFMn5OnevYOJ/Y3J9N5v5RHd732YYUEZtC
uYnG7NOFo0R3pPujL4Iz+1+S8DHCOPmun+S64SxmuyyMV4rAfFYvCAU2Ah5kXbZ2XloyiqTjvI1/
Bu74kIcjikDKsQ+5kITH2lb6OYE+XheIBsuvpqRoxQ2KbdEQ+efwjgXLEPUT/h7CkJT6YbMO7gQ8
PoUsBybm2MGjim284K5482cSnxCH3gaeSMt7Di33uamcXRDFz6G66EF9SRKNJUGDUHswZFy5xod2
68XwGmmQ2a3eBGGqWIJWyCAvbCteUS9ytlGcno04vGXE8+mBIeejHffpUXnQ30r8p1Tx0hNLBciN
OFNysAf2UyguFyMzzXPitjuzmltQPiwaeJb1MHOOqgpx5/Nryk3vAJ8Q/1j7OxiBwurr3e9Ea2R3
F2jo17FHAeDBBQRAFRdvMJ6SijRjnBADCZ1bSWSCIC0XfpV34yabwlMZjec5IzJWBsWmqervyuMf
QJKWUgx/O48yv7a1fAsKHJsVp4jYo74DagqNhZBy8N/P92BE7uDw7kWvOL6a8VfDti7RTA7yirpf
yz/TOLVDuWIbF9n3bkzdibz3/EtTsy1IY8FhPr6wd/whtf2DbFjbsI1LcUGTwqUYh6vnfppsan44
olFVRiBVVT8U8XUG0YrqcILQKws2cRy0NxXVoOqM6s3z0tPIlAQKjfmjMYbpmV6G2ofcF4RlhcHX
fXYYevHou2k7pZfcxFY9Gc+eNq69PbyKFgmmalGrTBWAWhBX6TJ1h5SOs7smEmAzl+/8ibut33Nd
bkVjEqQpKOfEFXFJTN9H1LVOWSiIwqiYyvskPhpZTt8MdaVVPSA3cd3RtdTvYiU+7apiE03ZwWLq
HRuPRrvcPdim3KTCxviVVV9ViMVyoFp8lmf6VSqwC0n3XCbZAebQJo6b7pSjeK5dDKyUMZtD7FOp
hZ8FBxsZgoxMJtaa0gqD3Rg5nNut4VeRtgo4LHnWeG72rWLZsJA6N0U2nG3iJZtRojy7HDkqWrti
zSQLI3dRdp+WT8V0x8aG0sL14BjTgXlPtYrc7jTFCGwdhtnIgTfbGIxjwOGVuBDWc2Nbe6sZ7iv8
J5xHESeTmVhK7f1RaG5QZm6cJF397nXEz6rhKc8NejIb1PqkImPXBpxKBrrETmBOvK1QxkOfi5IK
R5Ft8KACT3HlbrS7bC9EyOludvc8UyXTZIEgoFtOCWzOgpSH7SDhE2euu59G79jEYDnrQm4c5vro
KMgbhUX4fOx/VUSb1gP0AJ7cA2qVfal7MvVWBKw0cJbGdtwvuArOnUKohJhyP6TNTY7VzloaFcGT
jBvSJxlOIzdECky99Nc80hOQcaBbsRP9KUP3u5BWuR1yYom9L9OTVuZTE7R702BWCBMMs2H0AFr6
PvTxVZCQI1dILl1xymEvSCLJovyJ9tL0pnLnZ9IG6drHdZBU0YWEzDYThGDwQdHBiuUQt3wF/zoz
DiWNDHO5mbXkL6YUitjDfW4iX5Yp/QAwtnvKEsGgGJ+lIaDCSvPYaYkNsiZKFpnGJYRjEhqwqE3K
Zb2EfZtpZzu3oBMPB3TYvVZthB5Lh7YK0gKfnCZKbJP7LFBGy0gcQTAxJQp+wSJ5gSjJUTeNslXh
6nmHoLoPSQKEknOHkeS4wRu8G8yDdyqiZlkyvdyAwdl0Y++v4qXzURzq8JzDy+ia+mdjOGKDiX1Y
jkwPQT6Jo1xeIrKW5FagD3tWe7PHztqTBwGJmLK3qDzJSK79+0dN1MybYQCQwEDNOHKjLC0mHOdd
H+3z9ws5Ie84OYIqIjyWpLqWz3RBQpGjza3esmYCUaEmyUawIhgm6mPUW/cIMu62qov2qEozXiPN
UAW5RHyYtsMuiiIyQh34juNUjnxoR3TwocIsxaPW3pnAVyEn10c1awpTiQv8Ro7Y2lHH3x8NHZsa
fzpAuWa595gkVg+FVRP+arOGvueAo8jv7x5bAQEB6JheWQX5Gk3eX/3+vr//Mb8/QhKv+LXzb/nz
z9iFrsdUgfvFqnrUS6phCGS4HprZp7gR3QcZWhzJAv/9JSaAsGKy8mZbRXkcXRetq6hox/v9ofQT
ptb1Ypf2k7A4Jh3Pn1K45zrBpgxN1T1pILg77jwFHgfmVwxI+c5KeirQS97E3y89d81mEObXn38k
XP/ILlftatEjqf35CTAKf/+q33+WToW1njqW9j8/MeC+Wds1m7lKsbxFTbvjKFkd/3wJGvpC+dfx
h0nSbWqwh6s04C7w6YGEpdAbO0mypGwjoBsAXdYYhJ8gFhSXKmI/rA2epgMCdk2GuJClefAd/Peg
xTe4+SHn6cJeN9hOKWGCyJUdKotADuk7vMscVtIATo4qMrp3o+ShKHnwD3jAwP4294lij0SCioOn
mAXP0yE5yzSiAhME9MoTWbiJtfc9C6NjDK8PnAnccz8BWer8glAbxtfxSUR1BxwDMAvxDvyA/vPA
bbi2DFRFWlxfprQddg6TVslFeUod+2cieLBAhaBEZUqf8VepswFJUVkyJr4ijhPgFx4CUcI5cxAb
WtBuDk7OkzlD/IRqvFVluZ39OuR5YxOIQhpaKUnzsB14K5a5ajXrnlr33mQsnpn70px6glL6A9Lm
izliQ0rRg7zq2A/FA+dEexW7Sh7ysOe41GDmNwGY1O3OSHteKjZxIvrB2Te/KcNKyEaBfIwAaZSw
HptS/apFdW3N+8gR+9rmqEI0KpfonoX7mlkdRO7G/i4MrG0cqvNanfIcw4lNgl4bTgjZNgXbL16y
OpgAIgIL8Q//l7sz2ZEcSZP0qzT6zoJyUaWygbnYbm7mm/kacSF8yeC+73z6+RhV05XpmROJvvah
CigkssyNRipVfxH5BMQNVbIhaZegHx9BB1zRotNbEBMDe7j1O+fi1eVx8OIbAQq+rIpnhvGc9/MJ
mIOfP02Y0O25gJzZ9d/DzLtbPrYkablq6T5yVSloL40/8yJa9UzwEeKmV7+ib9wn3GKI7EE67gs0
ZlILDGXTULxSSDgxg6o/h9p+bfmGEvwrjjcWnc5qvmGFZ6pmAS84Fx1FngwqidjhtF++3dph3HCd
KDi23ty+uX1w59HtIAvJX4krnYgpl+mGzlBObvRRCvlY+ux/Zh6PtMRz6pfiqWrHfQ8mhQl994mx
me0V51wm4LwrrWMpHOPUtI8Wdr+tFBnU8FQfrQr6plVvWRt5y1cZQdwo+y1xHLonqafb5BMhIPq7
Q2q/KW0eyekDUbHN6bG0vA8VUPLVlMygzI6EczI17a0xKcrVh4p9HzDA1ghrJg572TGm1walAHay
lGiFkbrLmWLCMl4KLuVNCmpzm9UtFAPSb6scZW+5dAhF9hsu9m1vG99vMpI8S6zCW7mdfDXUsAla
9QCZeI9K6dBXkK/ingyibzHz9k0Gvn51XSuyisvvURdRvqvD2lsZRXNtTvoFV/wba6W9yQv7W08k
gbMs3xnH1Qqw80dSY8A00m1g1cG+HagPd/z6UTkJAwRAvZkJ7Dsvy90wVJSAMxeGAibPJsO6g3IL
cZW28fuUa7SQ5j5SzQ83YRBKJcBqIiDNXBBHbORRJJ4gRAh+xY1NBVoe2t/nUvPzeHpdObBAveri
d/bnkPWUbvnMXLGRAhTGIAbefLX8oyhyiXImzacFGKPQzrOKeEj9qOdxLJ5r17yFkjXsZNKDOnEI
YlfPHLLgE6HdU3DvkITAYXL0gB03CUfKLJOPKOpLsy7DX29wObnZBtPGagsViJLcBtQWocNNRWHh
XG0kRZbcJ/wkmjiVW7wIQ944UZZuGCPE4fzS9NXRAq/dmsEuIom1puPOIbEHtWSAfdOr8BHfZrXT
aqlzrxHvtOHsQfGzNzYqFk4MnwU4EpDI+6mBqhtZHcd34jxQkEKbyAGe2emUuOa5rtX3ii0YuUA4
Gl5Cf5m+VJ561y7KDbcNlujfrGK+L6s71yq2E1Utq9HnXlz+AbgghOAKOBk3fB3CNIs8aAIBIDfj
amwKhhOdc58k7saY4jdaoA4eNef8afOmU8ziIEzeTT6TGDYL1kZO41NIJByLinHJkvRc9u9G4Ncr
jELHGW7IRB0WGLrAXjkm4qHEygkmeCbRvrVKTXeXS9zfNg44WG6YU90rV91Bfbtf6nMBVm2K1L79
+blTS3GVSOj9UPBia7e4hA3gBAtXgjmz5XZExN2pSOOzQWJHlBBCdtInF/YPqmtAX0I+/WZ47b7Q
S0KdmQpQIoZs0qq2cXdpaPrFoucWa13n16A9LmqJF09Dvc+cN4857kpJ+YEP/24ALdfU1VNcxXuS
x6TrjBtSIQQxWBVH704zTbJbBkVBG7KCOfZbQx7OmNzvrdY/dPouChyzaGePOd6HJo7pCndNsHSo
7rU4sLgODIWZsFI2OA/1d8a4HBZ1zDGy3ecstEZevVHHcsFMQXiXpHzpzIe2x6PcZ+5MGG86hyK4
Ep7zKIVDFTLXLOMLsLc8RjQRbyjA/j5hHV9NTN5LrBQlMszKYHzKnnyL+noVS7VFDnwTHSNjYOFP
cT9e9dGFgPqHCNjjWABKBjhDPCe8aGGI9LeCl4EZItk407EsGBObgMbWuqRVpDJR22tAY/GEJlZS
AFGLmRFzsVTWRNtJOK/VLBb1CngboeUcd0KHH59TIloKyDIclt/irn9pEnyOVhTd2iH5u5Yq5KHN
P7VmgpQ43atOicu2zXs1Od+zKn/OU7YFXUR1d//NIbUKtGC8Z6+R7zg/urwAopE4d/IWtvbOQ50A
tYLQkNfvkt/T1yMcRwT9sTC3Gl/zQU8PAbUg93EhzuW4sQSIDbQ++zb1TbCfVZRvOLfNa8mjVNgw
nPlFy24ct/kQcSfIGlhAVL4y0N9gTBIIXi26pJm8tSSJEoJdK2Qxe6fa6lpk6MUOFwY7QUxydEC/
tYJvjaF2gnxF3rLzcTRvSiwkJyavd9KgbNINj/HovA39QviZHvVkvjE0S+mu7/eGh6fBzvKP5fn2
iwCOZEuj70g5V2aRZBsd9egI99iH8CMihQo32NNZuihtuiYuqyx3YintDoHbytumSziAWsZHQRJ8
LY1nYlQr0VTdSmXsW2TtvGANOFCgVW+FMumQZWT8c7vvtp+WYj7VBkYNWdJcXs23ee+zUalYMmdy
kGQMjIVi0Rjme0PV9WwMWMQzbp98i0Vera1aetg6zCOYnvlAItuMnhIrxxleJJKD1Z2gdPbUoZTY
4EWLeUaRKRBIC3r1IgVHC10g8MfrKfGfW9GTWwTUYlbNiUBjw6eUv1HgyJJhzfc57UUutYEAoRLA
gt4yx0AKWZg5JHxxNblvNkxeGtUJtRH+ZpAUb1Uyks2m4QOFH259oBb4NSXi2h72hSFfqjkajlWT
MaUz0Sfd6KWy5tuOTeTe1wSUPCu5ZwuER2FyXzHeHOqZBC/brRrUNzn6gi4cVMqtCR5/m3Y3E8PV
vqtGlgz1fWRcsZ3pP9/w4zo7ovGXik6XrQnLiIgsBSjBbRE2rxa20+0wkm00MCY1ns0k1A32pk3M
A/XkygtaunaZGFAH9IkYdCobThVFI29gSrt7W49P3Ao1L5M7Sw4D9J7i3nDjp0Gk9O4aS69Azous
oowjHodigz2MVOOYUpOY881Zoo453iF/Yu7TNPRzlzwr9BUmbPJcA8OUwupPDhhrZXCc5yGC7ZxT
jUQbez8gl5qtMzAnUHcenRC7QgI3Zm61R3MW+95MLrK038sgic9CHr3kpuaQfd+Z82kMA/uIZNYK
KCZBm7Gz4YWVxX2ykoGej04JbLYUcjWTRp4tpnllB+WpCulY8canlrHQYOWXthjOVW+pNRr+c0vR
5caWr175oUj9bYwm8lfCii5ZNF9ymzFdjWY5NcFw8ZN7XQSnmZmIazAWK5jeq46+6pQkbT3PSErR
AJJiHr11YfVHKbsflpeBPPUnkMfiyTG+p4n6TTjzesitHFTlEkrto/NsUpniBZZk+27jRc9vLNLj
Dm2gZJyA9DFsi2e49jrNd4YK1a4rg8PQtDdEYsTGmSyGg22780Mz2jKPJrCbVITcbGL03ZRDkuAd
wq/G3gZLezctemC4nlKqNqANq9HRhyJ393p8ZjzDjFBRUqHb/j23kGWy0n8YRvcVrvwz44inLieH
iBcGB26mbsa8YxY9fZo1E9m0Y0tTo9oEsF7WWedXLBPHuRTdPgHosDKHQG54h3Kbps1drMArhQXo
L5dGzjaXx8pjVh/o+G1OObV12euQYn/yu+9N6O3ylmIxUfoVG6rhGkH8egJPvKF9Wt2jzbp2/pvK
e01+E9Wj60DQDxw/gzmjrsi91RE1udncUxTKK/ugZutWBg4bLUad0t6FTbTvB7JL5Wi+D1O+EHzp
DgniA+++YF+YT53nAHRb0j1JmuU70h4Uk2d3sQyXKrP+3suth979hFS0oRwiXLNbfy/b7hUCuE8S
4zqVJMBa/jNjWYKZkKZ735/Ptug45loUqNBxcIXcfaAxe9t6M7P0Rhw49RnM/bYDBzFAFKrInqII
eEhmQwNyaht03QzhPgRqkf+gxrXYeh01jjpS71S/wQXLYrXtI/MSOgv6d8hZmif12r3rgvxvUqEm
MWLsXFMQcEgZ97QcufJyF/ocaZPhScvqOrQUMQatVu2cTxtZPUWg+PdeNj/Qz7KUUciIDV9KY4VV
ktsew2aHj9/a4pLZW22LspYfTLuliAMBZw4I7srgVtZM1k0/elPaokzM6m8bAuHrmkzZJqXTkSDS
SLrIkXsv792LIae1UuIcG/awDRmvYKekoKWoO8gGDnbF9ICY42/pDumJmxzIvHT3ScBfZsU9Dr0e
DTcot7YYP3+6j/+3+qtNm1TQz2/4Mf5X8Fvxp+bvw9vwFkX/+a828OMnDdn//Ff+Zaw2pUM5tzKl
Rb7KJXT0L1c1GaN/WI4iFPHT1Ezi8b9d1Zb1D8sme0apqev8tFz/t6vapAScekkCCMgcJmZs83/i
qjbtJVn77wCz42mMpI4nlaVQXxxHL6Go3zWe4kiGBcG08kGUMZHjiT2PkRbMCXLzOokSQor5zC52
yE/4oZwnDQhkZXk49pOs9Hj1zM8wtE3W65z3UyQYz83OeNWKDPWhMk5CgC1UgVnve69Bw2lN5mht
ixMbv0sOT+YyaNpRsXU9RqXeCYraXKcFiJzAPKW5CyS0MtctJTdb1+LlCs7DYPwtlooCfCzmqL5r
AOerFIwgRrVyXGk92IeoRdaf8sGFK+bnW69v5rt5xBshVNHSQzImO5bX+yrowfOI1tp1Q5qQCo71
dctpbW7UU5UznPCah6oYEUt8fN1GK09BIrdjFxzm2CalEHC0zV1WQLs4YRhId9wY9ZouSehJtcvK
7va0OQBjusWj+kEtF3CA0tnXcUklVTl0+8FQ762cXnTuwKYP3Huo0eVtz7pNKrzYDpjx7ic6Q466
cfG3xh4ekwU5M2CXptCvfWm0/6Mqux4lC+l3xO22Ek5abqOO7S7D2wSS2sHy2D4JEAKHMSZn1g/d
jXSC64xqk2PsVhsTTj79T+OPohiS26EzXo1I3DWFNV8ySXFClzTBQx7hkXYV2NfKQQ+uA3MF3QRY
Ty5+DHxHcI/iI249RWVRGm585uDQRdr2UM3zYwXiC4t5mO9LvHJ3WUAby++eubt/3rH/QY3uHWOd
lhZ6tSQUv9zIBPdcHg4hPG3qJTr9uxs5mx0nNvxGPeRIOYnwu4O0Owl2KJ22vuz9RYlrIXzD207j
70LCSSwz4DSpE5OtsxrYnkW5wT/vbtRQQKXpzXs3JyfTzL19h9SnvODRLEpAkpMOrtyyv48S0ZPe
iqdtOnY7yyS7NiBicHoqce/QlGK0KO2MKIOhYq9QU/ppVi6WfKOcz703mMseX2ASuimyZh9OBq+r
lIJuDv0fbpkwOJyblwZhx5vd5z7tSLyW5pZ6gO9Wtvg7G25Vj/1219jFbWxOl8aBkGJ3xcR5YbAe
65Rjb24LjLM41x9+fcGtJfXxxyvOCWlZhLQWwnHk12BXqZUOfFHmD24FDBV8BEyIcCJ9FNrXNtkd
z5cvbNeC2/Q8YtQ9xZNxN5b991ZgkaCqddxUE2p32dUfknMo0OI+PyCE1OcpYpydWNfIofEuXjRV
lMoYaCkedjOY5m1TDuYVG20JMJZu1i6278wYCsAiUUXje5A7yVVaLkdoQx/iNILMnwj6ylyIXjp7
rg0OB8EYPVllQV1hUeVnhLy97gL3KqX/yg6qEZOF/xw4I8f3Ko+uVIminuTwlGh8NbHwld8G0Zxp
zsv3WTcbJCbOzE7bzVTUaB4ehhcCW98igV8VztqVp3R2ELP9mavuPNSWeXBZ3JBbaOLpMXxXeVw8
T8EAeNBmAofE3TpGu7Gpku30yPYiLl32ooJtUlB4pwlvcTcIam/Dwl6lWUhUmhwI7yGUSnBF5sSh
EdbsPgQfm0G4NXvAJfUiDzWx9+rK7gMk3zkJbf9c4jpuiuhBOv0xAcZLYxUggADFMizCS6sNvZ5N
IiwGQYitoBHhkHkdsYScpGpen3OBgyJODYy6TbRK4lnC7jOfqDsCQjUQemmScTONsOvSJhp2XqiT
QwRObuWFqJQ9RFPGI7R7RtQcl2V1qACu3nQBeX0KmYyQXFjb80jPJDVOCF8U9sIIZKS/0UPQHR0D
4wLB63WfinFXufjjaKBhP23i058lThOtuwN7m+lqmoLrvpfZngf9s1VI6bXVLwd7rNe+Tj7ysGkO
GX0VxLdpNWvFNfcV7pgEJxdck0rWmxC72KljMaFwgjIQtr27yTRBpATBrqJg9HacYDhmzp3foTTl
PpWbkWTsSHPWHvd0ef3zv1zOFmW1YO75ZgQjkpIDNJhzT7bQ8Xw2cYP+blt4F/EmJjuzVAceguTA
UZJxFo4Yw6c+B0LUeIiFjSsWcfjKppqJqYm9d2an2Uyzy+spCc7hwNvR0uVdq5qPrg6Hw6+XAdP+
48IrhdBku0xh20DRbYsSuz8uvBYd0H7AIfZCV61cEdyErk9OmQ177OFBn4+z59T3SaXhVw0aqb1D
kqYc08CuzcNC3jbxoNpGM4dQMgVulvfPqIol5QrmeOyD8XMOhHyIsisi4yXHlHMj/VUqK3gFhtob
dQm2pizbKwO5IQvt9qbS5eu4uNeqeeyOg+RONgK4rgNB5bMXpNFWYcq/FQRmALwjJPI4ngtySBz4
m3aboTdsQbb8pvBEnsKgI2hlUcdZlH5/mi1OwTXzVfomzlWIAxwK8rhycCivB2gsiDHWhrI1z/Lf
odYFh0w42anGSNgVlCLZHhr60l4N5jbfDkYPbdaW07nk41eyNaztxIN1xsLsrVuxzOE7kkSgX509
1sqMs0Kb7cigMt3KDXmqJvHcZ+F3ylnelYEyg091TX4vOGVmvVpAKttOTvLUuAOJaQV5yav01nWk
RadlPtB0BBC2RPCj2sI4Kc9iSIDHcxf5MD0jhg6ASG1MaVOGVuZN7MuoFT1FAT9vO8bDMuGIWQCW
llN+USsaDo1HCWw7Mi6vCzBXBUU/Zx0kn4Vrqn01XSJGczvHlcZaLBVSnA67c1qpRzqefKfIzmau
9wU5hXMHWf/u538dxr778eu7Vi035b93C8tNS6BXk8pXypISt+wfb9qhMhsDSKx/aXx62MAceScf
C+YJf2NzIM34zAH0YIA/vvTyI5696ZpKXdNAybZx8r8J3wZgnyZbA943Mh36Lf03IFITazxnQ0Jb
0Hwxpia+Glto40mt7w2ZTt903rREVUR4KVG20YtERFKcBBjzsa3UVo/Nh+EXVYk9hK5svK6KpVTK
refdTFnk2QpQyzI1+Hv+jHcVDeaplSDgR0I/bWNf9+N97rtk7H26F+kVdFdG64iL9NOaTTQ/mqrF
sxf6m9mdzcNgU3DKTlBRVwmZyW7vqIDOcHin+L4k7apRZ+x+feG/kn6WC4+VxeTXtkinEDj944Un
TNzUkMVc2D1UQDBDHG9gcAW7V6eb/bt89PBoOYtrXsN+IX/tGSGwyag7AxJw1pNjxJesuMlDaWDx
T6fdFCWQJpLyWfgCO0QV0NDt9N4NWRmohTUEaU3oKq8FFpUwPdE7hjOsQM3WLBlrq2jcQ0E0e1PI
HqF6spNHU8jbNNHfapiEV3Mfhuvc8vOzSjRd9qJ5gPiOWi/SAAecOBp0sFz9+hqZ3hcSzs+LRBjL
NC3L9Szn60UaAHbVszPIC3tE3phxYt1G5n0zg8Srw17s+cxXBaZorRhZXiHajRxX4CVVvekcGaZH
awMVZ580JBp8OVLB7Gdsa+lQ3kBJwB6UeOZmcSeowAMs4lFAafuoxRYq1FFjI7xK2ugaT9RL0QkK
fZpzCKmeyGSxa8rQPA6WJu0TdLtWZd4e5uE7VDx5YFWcH1384DVB0mNpixO24Ojcw3owSzSSWsTz
rmTHuLE0UCFTx9NNCitmRe8O0G5C64aYOOF4BQ0TsP/OoAZxt/lDd1w6+MgXoZlH4ath4k/Lo5fe
6OozZpfd1CXhtavsYNNhLnsU5lSiTM8KsQC+IhsJFpKrIIj6dRxlnK+spIeNNAx7a9w5hmjXVcPQ
yCuhTbWVfFXgJvYDZ50t4x9JGRaGNQfLFp4ismBxDly2OFK/jbuYYoSDwabpznQGQOVevWRI0+x6
IDdlUfC+aQqFQyDtLtEsdgbhwFXVYt6cC9/dxJEIz56MXrG5s2w049oukndrHNs3TQd51GqIPxIx
FJsCqSLh3vm9/dk3a6IUxFPJBW3yzJErs6ud/c83kBPmd5QwVmd6RXC7GLfpYOrbGub5TodpQVp/
A+mzuXEkI3lhEJiBNlS4hQkOEc3GWIY/LoU/oYK7XAfPNoxpQMvRdB9V4VWtUFXoCHrJWm0+DVSR
wYBvwPAa6FZQyaGuRdT89nmza8kH0mLn3rXlU2Zl8S2tKjeFRU7RAiJACTorT0CJpNXbp2bEoFj1
3WlwIhLX6fAbaC2XqacKdmVUi9VkZcmjHV2FkRGeKx0UO9o5YeQu/1MHzd7N4g8swcVxGtnF8Uhx
7KXkrNcAqzUmS1ourTO7JapZhvbBtqdsF07UzLlt4K2mMRDXXFy9+vVTzGL29R3j2Q7HUVNLfN4M
bL6cSDX1Dh11xdVFKjYHY4b7sJSdS+xxzm94KV1mxdIv69y5dRPjwQp9ubIqKGvpMFaUmzJwBtrJ
joLT3WhLeppip9tG/h00u3vHivNHhnUKOeseWgXkVhLpDBtC6wnCLgM+rWyUaZHvC6t8bGMt90hW
0FuXddauMQ9GKRUX5Lf4JYJuuNWJ/9nr/iJgjD4GAQ2V/Mw3feJjHjLjerEL1mvemXorS8ypFqVk
RM6l2DCd6TBhmOmuGZpk4xrKP/gmXu0xxGfrGT6ulsHdEQfTJ4Ii+sav6LbuMkwlpapyPjjIb2Vn
n4wp8jk6kbIibd19c8v5GMfJ/KjMqt/SL0qqC0MWUZn7PodVOBtF+GSTpWcAzOemZMsfM/9BYSMA
DzUbVLfq9IgZNT2i+1uIM6xuAqNSb2bi2mcOvMmEfY59Bf1a10w+pP3SKNRN2sqSs6rY5/ehk22C
ScRMid2PjI7rC8g+hYExCk6uDeOiLA65Zw8nc9nOBLED4nfy3E3ZjxQksWW6tCY0J2YI+8YbWyJa
vLmivDui0LgAZmZ285FR7dK03+ds9laZm/kwd6hbNAQEDzIitE2GBJfa1shvmpEaJ3swnqO+6AGd
lmJfTyZrnFoa29h0YEqSlP8+YjqvTrLoJdT8bl6TqZbbTpG4tEOSkhmiCzl3nBZ5pJF4FDaasKpa
KJFdciDwmdOXEr+EKO8rCEX2Ju0aD3ICVt4i9TjDNv65j9V0z3XYyCb5GGRqPhSqxeVa2MFVVObN
LRS3lVu0MeJ5lX2Yzi1vXP8Ntw4G8ZYnkooDrMZFhBbn+SffyZKbSEdYorr0KTXlOwMb87pa/ldb
eScYLEh7qX2VMsx8THP4OgGmlp2KnjOoMBjSGvvOD23ofDWOcg1gi1Q7rQM9bTwXbRFaSgqO307y
g9qNd1VpdR8/W0SSrsJmmHfjoY3tghjdZ9SGuD3rWp/CVFLw6eb2fuolCUlR6CdnTrM9U8Rqa8Rp
sU8Gzl28Bp4NSnQ2Ycu7MglstfFzQeqO9y9dThNQ4Sx6xGVLO+6Yx8dAwtYPim7fiVxcleKxtzEN
FaDuvmmsvRXh4TkoznOA37Mt2k+TqPFpyqx657YTMYMk2gVmGN2IvMUUELRHIr1qF2BgY3ktp+fE
57ZjcxSG7fxKqyo3T9Lnm0yalKWwip+zNE/Qq7+VY+auHeW6BwuvEz7Z4g6LNlTufsT859QPXauD
HTFzA83RS6/nDqu25zOe7KORPZnRTPh245c8suRWs4dad9qjlDbH4pYH/RKcM8PXzCR3Pgy9i/ZT
MnOoP5lTWLBeacUbI6wsOeD6HQIPjUW906zbiF6GoNWPh5y90YXdypE8lXnWTvgU+62xRcpLY7qf
q2mIGYPJ7KSoCAM4ZlirDo/hIaNlcGfiU97YsdlfzHKHwlxsRduEmzQPkbCz2r8bJYNTp8/TYxb0
7aZzbP+K2CB5EBktyTZU2LyJLFadod+01fAQwJq8tvQ0Io9MdAmCwP65bZ7kW5uSj+Pw/jD7lGhP
kxfD+Z2sG2xVqTftyy7+SOOB8ucUvqxVCWIiJK4Hl/hPUdCTrib/bAzVfIOfAV91SR0eYVs2s4RF
DrNpf3Nz92A2zTfXnK2DyKbx6JlsEpI2Vliv3OHGJJY2MyzeCpsEd6+HCxqCx0XzCLkk9VUsuuEG
eiEdg7B/0wr9lO626cWZ8tugJjLslBVrmpPUl4RqHM97JtqXv2pm55s2lZAfwq45KPbu/3xT/q8V
hJh18Kr//wN3dmlRR59vf1CE/vnv/EsR0uIfqD2gcWxpslj9WxLSLjQdS0nPg1wivJ9qUc68MPw/
/2mb/xDC1gB1GMQK6UDT+X+gHcv5B9qSAn8tcIxZypP/E0nI+qMihBikbAnBnT009mHYPsu25neD
9GAYBYl0Ejwy4VyEiTS6NeICyllZ3bZjTw4awsI+yqj+pJsdgwMvK7I7ySYu77AThCer6zh+kS7W
hNXXLhucs2wJqqUBiMQuJ8tl9teNpDO+xtKx90IehN9d778QA74gxxixgOTVjKqEdrnAX6m8OEDg
fswj9G1+qnUDZSYxMmtl+HhQc4tT9sw0svPcT7cw0r/5bPPL4e2fH+5pZgxod/wkX3hntR33ppnJ
lrkxKae+2PPSmqH9k5+2zGHV+cFtqUpqmoHR+XbUrX/93f/y8/nZvJ+0JOXYy9j+d7/fbDJsp+ap
3YPQubOdYUn/MbsGtsHeYjke0xEbDRsRgbzQErjE33z+l/vn5/eHUCscbm+LRNyX7z/2bZekcKH3
lN3TrFT3l4Cj9MqepMkpgfiVbbdMd3X0UfcUSA8TR77M2WuxzTMbUFtZG39zSf76L4JsuTxcJmLn
H68I7GPft1Ed8baTvTLjMdyS763Of/PFF6n0dzMlvri0eFxcdFRl2dr98jENjiecsVBSxhluy6TB
2NSjimEAohyoFpNikPs3NK6utdVTOzEYw51b17jy3Mo6l7YT7tNRqRMsWL3/9d+2XPOvf9qi0zB5
sbglneUK/e6ekHh37BABd99Un66PQVUZ4Ydjc/qZ/MfIoRRPLdnNX3/ony+7pMvds1CG0LhZtf74
oT5ND4O22eXEQrJr9ykkKQWNHb/+lL+66uC3cYi4mDwZlv7xU4RurNhMEr5aAFpi1nyNulANFBlU
lV9/1F9dxd9/1JcfWDkCBUoCe9dTRBt62m/Y+3yWkAwY0WGmnGz21+F0/etPtb9wz37eV9rVINg0
E1j1dUGewkTpYeCBtlyBkcVo84OXiVMbuTSGlpaz6r1bRMjuuiyHx9Z1KFmq+oNWwPpL4vibPoUO
OcTG3hiUdaCL2+fvtna9Yt3VHaFUjs2oGyObhs7r6Y2NfuBhnlEZrGt/AsrAJOBHY6r5AHy91gWj
74QSE5PT/hmdOmjvzc747lQyOvzNN18u6Jfb1haOK2C1atf6022rm0BZRcuDm1otOsgY3QOcsDma
8K0MWCqtIJ449Esfg/fYpHRTcv66G7C/QFyQwLHzh7QhOSEMz1wsO6tSF4QVSehsIP0sXAVMUz0a
fVPPENVkcaPd+UAXwKqqxIaNln2WlhNfj81HlOWEA/UgDj4Fxw1n4rhDNIxffv2VyY3+1Xfm3bUs
VpL/fHlUYy9VySxTvNsV8lhHxcZQxb+NBfGZZniaY8AXc6eN9SAlvsuJy2HIH5PX3OCd2FH7YZyD
4hODqnEW4psVKQgCpfkt9GdzG9mQhz1JR1oHlcNuOTLYqfvodf7BE++xoUOI34wkBpf3pFF1iHKs
Zm0PHxIqAPppm50yj5xzZ/DPKKC+H3t9j5r21HZnE03CybFGadu9tlpS8jQ+OOMpnhcTXehSqj7Q
7tz190GJS6o/JWAO1rTaRMC7HoSQOKfShzpmtMdQrVym19uWChJSXVdpQsMpUQcXcEhJLZs18B51
omfcT9pEnmhH4lHBkx1Hd53b39aKJr0I1J+eho8J8hV2QNq9zYAY7Qzh0k2uLH0H40plIKXLDiuw
pFnEaG+DIToBDsNJUT5VEfVEE1x5sB7plSMqepjmlriHrJEyaW0yCwL1hfcR1vKjcHElO48Kxyiz
LPndMjEYz86ru+BUDG88UuqsVr5r4wnT/J/UffekAt1vYllH+yJjTMl6xXmjbm/TcPqbu+rPCxcz
KHatLMVs7/6EjR+bQHaSafq+c9odoVzQpgkmuWh89McaMnMo1n6a53+z/v/lpxKcgiwtqZzwvmwk
vZq7w5sTXrviubGH+65If3Q1BsjZeKqd5CXx1OvfPD1/3ntp6fImMD3T8wDzfHnlNIHX067Ssfdy
emJHOJmnMX6ojbbZ1m8SP8XWEyfRLmMbOd/9+sP//OBqFJple+55qKHqy4MbdLInoF/wdd3itYTj
Fk+WcXSoL9iVrXUlWsqmP43Bzf7mMpuLZPLHVZIPdnD9Wdq2bS41//x3L/dMwFxv0Zz2TueClAIA
a2cZSfaAM2ICEzTjzLAwNBjDhfNNw+KJeJi+qf45lhR0/voqmH9+6/PXUHuiLeliYZNf/hqKK2YT
Ja3ZA0UsNmJZNoIywaeCOSDTRLDSoTFvGhfuYeAUt4kP+hCw0DYLh8dCWflepmLz67/pK4KYN6iW
7IdNidZjm+bXZoGqKpw56t1mT/UEzewpEwR8ebs+6p/LYPpBJ5BaNRWOcVSrgPde+pLZxWVyfXFu
UvMbx+RgdWic9irUjLqTznSWTGFMbMvaEEF/NGPruiWTe8NWpN+PYB5a0qwV+ObQ8cctpeX+31zm
n9uarz+657rLidD2OKt92Ysw6zFow7IZfjuztyfrH3Q3putn1DGiV/8E0/cxLVa97WR0djI2nBvS
salcHnzKxDeNUG/YGoj6MK9f07c5MJ7bKA+c9kzA1h1ShhWSKVZCITj9GhpsZPF/KTuv3riRMIv+
IgIMxfTagZ0VrGTrhZAsibGYQ5G/fg/bWMyOx5jBvjRabVuWOhS/cO+5YE2cmOBYMXGE+Wcf+f3e
LvmFI3GILC6r4K32Ec9RmcTyP6ovsczL//Erk39skUQrOM5+m6eHRuPD3xvbHTGu6y6O96hacYFo
036ujfMAXjmyY3GIR2JeSGhQqzL+SsEy2jEF/9ALYpEHpPRaSNwsDSBeT0sg+R4mApVSMnkVho50
aWY75OJd/q554xMEBO+YF0a77cel/iGQQVZsFU17UdCbFWmrQ3b0opGkrZDc3ziZ3uaWpQkiFoQF
YWttTHaGY+l8/Pt7+lr1/duz8dvnbOzyESXQRN5LbzBwyifyAmeW/qUrRxLY8CtzLlTrEfuVYyBz
9M3WXLuu/TSk3e2//yz2n056CnAu0pxC5Pf8dvR50yDGCVMoEmd32I1Y7E/CzF760Cfb0ZiguAyM
ZRNMfg2BGSs9N26lKrNb16+Yz+f7mR/8HJY6T2nld7Sq08n1pbVqYKms5FLj4IxYK5G924tTMKnL
t87oh4MfiQpTqONteDIe+baPjdenLLfJ5CYivlgZXoYP1Uu+mBdP69A1b5lkhYEtne+STfvK87sJ
43Codhk4gcnSD7HJEYVolqwy3fMJXexZlOgvlgjfDLd8cvqUazvmArerX/quxdYUJ+ekhpTVRB+e
keb/sQz+Z3uzIJQZZFMDO/ov9c3/OdxtRAxsYDhOAS6+RWFXkvWNBLecqen//VX8w/XLoYWFrCzc
qzTi75eRFp8FwCWDOJmo+Eqrei3das/ReYdfbkHDI9qXAvlZIR7//T/+Q8nL74iU2fQROwMX/e0s
q8Oor6B9cDwXLCmGFAuGp8SiRftpWsztZw+CnsluxCkyBym8TgzaRCcfUtezLyxZansfwu4J06iU
s57iJt3C+YINFv/HsfuHN7qD+sNxLVQMTOGWP/8/r0YXJbUZpnq7K2JWh2ONNCF9G/T8Tmn2WibJ
V+uW/zXMuhYtv33SmfiZiFpNRnPO71dUf9BapuR8uoyhv9Et3CvoJ110pLPjLsAqZAxOWwUaOCem
DN/MECN4WxBn6GfhyirFnWLdt2EXMARNSKE5J9NjYoynTvuvEuif/RovpM2l0+V1Efrv5VfSd4Md
D5xJo4fMWq9ch3MQp6Wjo7sFcvT172+cP75jaZEQwTNuY9L391fDQRgRyV61YD4uY2dehOB/NQvn
hsN5EUW61dqfVb7R/usN+8+O3HMMpqS8XXlBhPfbeZe2RgSDtGp3cu5exkncGy7dYRjD5o9Vg3qk
QKZK/5mpWFs7EWyyFDlNPGj04SHKWE+2ztrS4XJ72XGeneo/LpXGn04Nw6V51Pkwe3BT//7MALwg
NRDz987UxBunyhL83qVBVrUX+sbPOKE6HoQXOPDTcFI/VCLahAKcoksIERMyInonnsJ/f7nEn14v
KmReKbpbQO6//VQdSkHTKvRmN/VRGrDDiNnr2Ie8ncH5TRSv7WJjT6F2BdGgRxsKx0OFZmDdp568
m+QO9knyAG37s0/j8aE3ovs4RD0dFSdfs+ZT7cU3MyfNufbrfuOESGAI9NBvCq4LfmpcUC1AR/Rj
/zKzj9kUAyVcouP9jx0frXB9Kcg726Kz6neHtuveSEn4PvcwyDXMj89mHX0s2eEIw+PdWMTqkhtc
1qxmrs4ox9uaGuDfn7A/PF8eaTSo2nWY90im/v4qxpqXTDa2wt0QQVqYERf2YibeoehZGvX2YxL3
947WfLFX2vz7/2z8odbyueogp8fIhFPpt4MO8g/jfqhIOxR+LirTXuwTLQx3Zmhhcy6hLo5Nc0TZ
Mx7zkPmmZRErHE/W/7+nopeyBZtuthH/uDJUBYrqygO7mSUTSTYSZHym64vdr8SRZ7wpRBY3U1mc
U2H+V9jaHwbpKPEsprk0MS6z/N8+5eYcwlPq+c87l+ymPop3ple+p6jVzjKqzS1SxgJBBCIFUhKr
xR/47y/CH06ZaxaDcAzHEOQS/f3lp1IqOh+Owi7vgfJV/sEK16nXLvwEibxS/8/fmFboD70kFbbu
+67vIpH8vZf0MlH2EfHuu3yQ/ntpuukalLZzpxjawHpoHvJigHWDmfFRQ/PC2zD8sNw4PrkqJMdH
hf5dqr0V6NS3PTm28EeSeJ2NFlJOEzawUQsCRHtYYi7CAYhl2pMXtutqQjlMnZydtUy5OIo6iFlh
hSQmfyFWHPdl26Rv8AYCa2rz+zaHbYgy3uYKqNP2Fij5i64irbWCKixNZb3APHmHQ7EYyQmMW3qi
S2Qs30gY4VvmakD2AXno+jemOdqjCCkj3dF+Jm4lPTD+Ci8haGqSxoR2Z+tDcz/DiVz1o3XPYqN+
6r6s0gO+pgbnxbOe+9lIP6GorZsRTXmfPLp0EPflaGvowEI0nbKg5yZ5x/+WukBvIGGc4j65m+fJ
eCb3h+iwyfK/Y6YudpZbMiK6ZjL5+TOVTH9oIBTdKFM/2VVvHLvOf6UJyi6VodKzN+co4pHjPSvQ
QnoT9RsJKDnwjW76EVO3wSJWbwIYPGcHqKVuRuOV6TmSwKkvH9LE/WnG1fxTz4z7wst/dDLRQEyJ
BCprn1yQG38Q/YJ4GIPUvPJkCZGyYn0eiRwIBBZYHJr53GwS6Cr4u6Vytku2OwmNLYm/FVV9n790
gIV2WGea8/UhN4aGNaP32CBpS264sic3HaFuyOHN4/Uhw6uInPLMXV4k4zldbkpdDL/uXR8L8RS0
Q0MuvfKCNAPCy+jROV/v/XUzstffVig0Vh5mH7SiLpc9s0wu4TglF8wdzDqjqd5GYVaeYqVrJXKl
rjzB5n6FQUP3MofdMYnGHp8p92ZW/tscLOsqG6L5VisbPA5Y/cuwvr0+wuZvugWOLfbenO3Lxjl3
SKRI3/nfm7rAfkmtcuNKpAgoZ9BQMX7ftwDNqHEr8aQyK953rtyNHazZbgwFKElaqqM/1M8Tr0AQ
u260RSATPpDSERhTYbxoMaHBLSkllkaZrFcV+o/K0L6psr4fcreDL11od0bD7NhPuh0QaEwm8CYe
oziDGta2ESx/vpSU+Beo85u+VYdmWMBuys3GO8qEZpxybaFQ9HeLyEtPT2Ybh/d17tuwC1R+GBZn
sFEDUEl1J70X5ZDeM2AaCKZK5g1x6ozfnSE+WXoynEL85uvOcokamtIcVximfgzK4bOTthppgB0i
EhLAWkfNz5MAO5lGw3wptHB+NjN51IThAw1ommf5mi8PijbOD6ovFnuIu6tpX56i0J8enK5YQcyp
n+qJPJAWpRkzcgtoQdmzoqMlviXG2bq93qN0XUC2KxfRamCMHTVSOlnN2a1nN8Dj9Grlnn10PUh2
V7wdlIWV6MLyZoBFDPSga3Zkp2wkvwsSPLYNZua5q9iOSOEsLONBl0SDasNdT9LZ1kdxv/OH0H8a
YtAvOnljO1yQCUOpHlexMVYX5CMY+Ks2aM2T0YyLLKQP77th6F8jJb4PPaKzuShundG0bsBZgwcz
PbXRGnDU7ViuhFPFH7GzyI9EZDOD0DErRMRODW3LE1p08mGW/f3kKeeHTL1i2w6w/DUA4d9t9Wzb
rny2iKW0Ko3BMfLiXShr70dPBp45Oa/sf1Wgmrnbo6TPvtsOi/blcceiys0rIBuD4li1vLJ9cgTJ
3GZjTvseq3vVzOlzMSWvHCT5a0G+XV5lD6lJmplnZM5znAZWlMhn1Y/9veUll3h6rkRtPHqNX96i
HH6K+iZ8spMZPXCn/bx+lYskuRQtNAYJnXczFhqvBrPXey4y5LE64QNOufBhglXDXGgWp5wVKFE1
ZoNFtO82MCfkvjKN6ckPHbFJkspi31ZOT7mws23u6u9qhNBbl2n7gGF7oSMn35p2QA++3BgLjlCB
20FLmXVrdHeMnQt/PEItYEe1fIm4L31IiCdAXvzqywZOrafc/ej435VVwCgm1bg+moBbNIHUB4vk
e/vJCz3uB2IWufh42IogUd15JMPlkClYy+GhVZm385DCg0dqauLBB9T8GmHkNkBA1FXRdBt59XR7
vTfEFDIlIVv2rKXBpCz2earN7uCixMj1nv3FxyQH22c0FpknfbCMU2UysQEgM28czTGPDlRZQJc+
7tdJEh7GfC2rSE2d3PIUYXw8iQqvSIvJbDdOKdZRu0CLZ7b3ZoJbzVLCPdXYkU7SEbxL3Tn+FUBY
Cv40TkcafeDhN9cbKC/PBPnq6Fab6Cz8Gpq8YR5EGL7NSXdy4k5uU+i82vDTCQ2uOczZ+AVOuH0P
fR43AR21vyldtU1IgDgZehRt7AKsR1FKsJTzvqGNWNkC3fZieLeqjyTLvmUZ9E7gb+TzJZ/a1Owa
TMXAvcS2aAU/BXXfoOCbusiyzJnla5ie27h96QC+h2bzkQ5nwXWcBga3s/gxJM43XQMUwPjrnnIe
tTSSFJeM7xWaQrjm1JCaFGfCB17MqbubkZoxDiEiL1quumyWQgzDNUk7bvbimeFezPZP04x3Aueg
Mo/h4HOsaV/FkNyQLPQxd0rh+QS5HCEn7l2ccQ0UEqV3UDc7NkxmhHCU1LRmrcF2ohlKj2QvP8Nr
voMcNGMGrg4A/uH15chskQvTMuXVeFD4klapMgKrmHdtom2nwdxlkbOxc1aO7vRJx3lfWexXJ7cB
P1MJJpBysnjaKFltfq0KFtxBz07DEt/kVNASSK9wUvtbKvQZE6sAizeEC1qEeW0o9U2beD89A5Fd
Ath8NeeQsnxYVROMMk1Nxq6FtLiG3rcMGV3cXSjbSu82T3tvC0KlW8NvPnRtcZSWg86v0G4Tpd4S
CLl2OWNUbyZ+Ict4LSr9hlHJsPa8XYF7ywUGufHb+SMeE43ln3mAN2WsuSbhsNDmHGBV4wWTVgNh
19MNipByXVfWnd5o1qq1c5yfBvl25nez926mFuHPQIbVNpP4ss0sbbd1XN+MMLgCXRlNwKoKMIw2
wNAqzRuowhhOmioJ2sHE5+lwJAj3U+uGCk+M9aXh58WTiOkzm/2bbED83ZL2QwAvOHjH2QoTQ2RW
EKWdhWTeMPjX11Fck7mXaP0W1D4X4RnEM8wbhT9hPVuk8I3l2YQq1M2w+uzCPjIJ/MKQi9oZFFAv
P700/bLakhzyGRxGT2WxcocmyCSvsRjaZ2ewXmujQmDQgEP6Jm4TjWV05A+cdWCClU7kNiFXPMEV
fngN81eVdiffA7XWVhudSM7LEEbBbDpvqDjALNZ2FjQO4tsanqOVk0ZjpKO3qskXQQSfb1JdfbcN
DZDoON7iaoU/xeZzZdTjqS+5LlWDe5Bm0uxCuHpWpMMGqfufBRfAtJqS+25qbglBjld9ErsQAit1
ysZJna73WtyfBLv1h6Hl0gPhneSRCJrkYvJPSKI9MmdEmoxbyAO+503xyS8Avda622z9xCdpXGdm
7KXFZpBRc8JUjO/fhHyPwYIR/PVBjKX1qeqis4Ulcsfupj4ZGhrssdLrje5n9cmkvwHdN1YmIuH+
4i7/YS2m6uQ6LqenoWw+paixVcNgvBTe+vqzx8Q4B5ab/mQ1kJxSLM4nh959VSRtvxmaAZpQGGFu
1bP2ZEOrQ963yD4aRUR84t2UGYToqNG2bSjfh6gqtm4EvF8OPfmty5OQpSwXfFS5bFE0vJG2O+3L
CZcxy3apFquxFzHL4Zq50mgCj8C0ipXlQGr3/H4/VchGxpGAAcwU7el6w14wcFvThxoDWaGVyaHp
bDxaNRLldU6c6rpusJIktvaCa5sM6eWr60O04OekcNPt3MgT+OHiNMu4OHlqfsWzS7Zpj7CMQVSF
7h00UxnOMGvT5Vmu27bEkTQXJ3684jCHfOY7aR0INUK/o+enLmryU7bcM8Z4N9txt88KiGtDWAZ8
FR6vN+XsdoEoDMhrkeQ4sUEDLH+Y5j5H5fXuaKdgdkx3XxdTdJog+p2u9/wYklfi0AWNImiFQXZP
NezcphZAUhvCQapWBb++1GI/P/GW6tfCsmeUFHR5HpIILUlP15sJCsxJlS95GclfD3udAF7vpM1m
nAFRBp2wWnqNEAFg32vHps7eDRrTLcsM72j1Q845PtxYma+OsdtegIh6BeQgqumRjSfXNah8PY5o
0IUGrzh03STbG3RwW3MU7nrOtU3i6d4lZ2J1yVWVAeHVq6DWKpMPeYZgo3WbIIo/Z88gnLwj3iLP
mmbdFIfUqfXADm2aawuDsEby9Zh5kDvZPWg1vWqe6T8hUkCzh4m4nnT/YzK7QHkxrH6cYyNIvHXj
G/G8brUaTrJk6k0/wt05EWV74kNcHJ3ro36kQTQaJqhr10f75W/ZtZFurZBRhTYZ2xnbxP76uBUX
Bh+K5V/rTg/LDNELf/16c/3213v6aIl16mMNvH756//5dXv9p6WG4l72WgOUcPnBrn+ruv6417u/
vm5c8rJGQEd//Wzq+sNf//jXTwJr6MU2Z9Bny4/011+Mw9jZKiVewGcl1NzLn2aavW9txWU6whZd
mKo7Xu/ly72/vrzeuz72299DypEHfV88XR+/3oxRA2jyr3/rRi1p3AvMbvmec5ITOifLd4AAtMoe
CdDSd8XCB+iPf93MKY10OZOJh9+Yu5zp/VH4MDY8fB2lQS0e19gp4M2Sq13W50HXBBAn4sSq2W4D
tO5yp6QRbirleiDH2AWqdBJrxHFfWEm7tYoMe51I5ycXIvyfHM54b+MDJMAZJEZv3XVEDAfAatTF
8ejEK5bcUjKcaVrf2IkKr/WIwMrMxk9wAuTZxpL1KTa81N5oPdveRH/3aF1uY0Yd9NkP0v1BxRZv
Gg7yVS1nd91KCzig4OxxsvyzVd1NY5v3CFaQfSo40WEcvgACRo3szFqgz+6rT6AHgW6lqt9DFeXH
cKr7rWsadP9h95STuYTPcYSFC1RKlgl0wdnZwQh6KDrERcVc72mt7sj9ChIfkGIbkfU0MjyxjO4M
lxDDca9Pax+1n+WE0JmFWlkjS2Di5TfNUBCb6cpmjZnhPXkYh/o+EQCnKsuiforurFLdmWn51ZH4
LSVUS66fn8NghLu4o/HwLEJcWuATc01XkbJFUCgsaOwYFjFjYSLWUCF1NKUExRhliafTqn6o/hbn
C3S4etw1keeRr+f5d+5Qvg9FGm8zr/6oov5R62rQmAQwrZNCnaI0fpNpoMnG5ZVdZIm92BBe2Wxl
TTJhWfgnuPS0PNRGZHFq+978dIrQII3xKUa+9S2Cab6qEnwWi9MbTOMEE+NGWfrZ97tqicEmUr0v
k41ey2LTJ4nB5fkmrT5KEaltSwscGDah2Zld5us5gXMw6LAB/ahpgVjr+L6icm0AtjDbJmOsZWQ3
mtZE+zacP9E4Zjcu/pqjwFckB7J3JnsY7y2EZ1hSXzQSEvBeQDbr055qR9TlJU+qvT0IuLIZ+R5S
PkMYT0+EAKHrBIG0EUA7t7PIRVC6abhvzeqN7nYAnAFaMXIBhAGm1ntKvkJjLV/1XbQuFBmhZBWw
W58gfhtywQqV9O6MwAg7YTrAHySPNDTTLmFNtErZy57C4R4dk09lQm2A1ODkNM7TYHrtCr7upOVI
XPRN2kvIdQjq4YsV2JCdojoXQJ1YG1fUwRkj2xB998wkEVVU/MMl5XadzxY8nLRpzh3zodZDmSWk
12CDj1Cnj953ZVT50XvPyr65rcNdGjagQGwTQAgThlZpyT7TCf0wUH8MtsHRH8dqnU6DDBy7xZqf
w0GJM/E6ApBft4KAhjih3u9Z4NJWADZJXiwCaAIseQSslDROIH6BH0aQRPM6DzS4e0w/kmrjliNk
TozIu7Lq72yT4PiYb+Iz5zr0fQuUtx1518DfmwqgLRBrbnKTtXCmL3hcBy9fCA5zn+tviwasAgia
ajw79HVM9PP5q2CVTDzVD62svvpRiSP8RrjAXeTsJFlzDtFnQUTADx8j/j1eQnOrGfHPOAkDVdjY
0bqEtNDEdy9X5kduJfAoi6vDlJ00c78zOicQKwi2uXSKMBCNmvZNSXZl2iXAqswR9HQ53XMCIoQZ
egi9NfbyJCOwFEgcsVsz8ejgiggw8oyTpHePnBry1UABZunms9BkiNHKt0Dy9/BMZs3fT0N4qntQ
EZGfxg+dsj5C+1JWNwRv6fTdYD+pI9K7uTT8CygbwPo2tVkj+Wgvn6LRqnEqK+PWjRqaOH+Q7Cjd
nWNNyDIplC/1ckN0USwYzRULgsj1xU6rm/OVRPHrxuRs7Cz/C0stBRZLiK0O2xSWjMEsdefW8bks
kKlAn4X/6WxdVoAMB2tiK8asP7UI5080lEBwPfYXEuRziYIOdDfoep7jtjV3dhMR0cVkxUwkegSN
QJYuGsnhcPfOVGhBk9QHuP3NShVvwiBXo7IqPOZebG6e26FwghwRFqMtOIyxF4N2XfyAJqc1YGoG
Q/64F3r/NhVzfHDDge8l11rot6SmGuaWRzFuJtW26s1o7bV+stbhop4SKyshkEPwT6L25yiHn6au
SOOj2Cn0hD5WFQZ14vRZmtZhcnA5ZpPDLNRbqUarzqicITza6Z1BHlVKL7PqkW5CmbRQ1zQzeY6R
CAh0epm79BKHLDWiUaY7djkabzeMHrIv9xFTrwDlVTM9tiGnbB7j3GXd/INho00ulI92x4Ruqchj
mB2fSKhs5zfmruhMzqieT6bP97Q4Hm9rnr4pvqVMHYOK9PgVbqiUwAPDDdr0iZE35iM/6Imi92fP
R1kL/ZnUXTJ7qxG4WkkeGSKL7SiXHssDU+3n2trVenUXt6duWgiknXebUQFGudbcN1b1M8mAtvpi
yC4qa79ndZrsJoYvQUmmts3UbEudHG2SEmEcdHkvqDPjggW7OJWQqkZoaieXZTqhZcLYRJGYg7EZ
jkOswLwwqV/bqJ9vsQVvWwuT4hyhn0uJvqwWSwxIF2M7/cDSIb8NLJA2aVaItVsUQFUYeQWlQMDm
dcFZoREHk5N9jEYE9sBwxIrPBAue3HrPcxDr0OA5Y5l1kTE0h9vOJf2QhdqBuQxwawhDpxa+/NBV
4UGTMFlXnnrX0FOe6i71z8rHJpyjqUSNZbJsUz4ZM+j+bhgFkGGbw/ztw/SuFvSw4WTeGn4JoFrr
y/TuXk8UsGDWq/vIToeY0xaopO0oc49zq7kjIXhoLPlQ5aQwpZF5h0aheEAbnwVe0XUbo//R9GH1
CLq8v6g4+cHHrX7svJ6y3o7hJYVf5pDK70k/1Ce90tRaX75EGQczijSPI8mK6hDnzBhqNwpGNRpf
RHWcPEBw0G03Q2273+UEcRwRIFMSl151KtWthycPewPphhqjJDtM071p1uMGR+h8a/E0r+xUyENe
UEJOfKOdr+XBVMevthoOeeoN94SbRTfsTG86VcnHBKgiIygDOVr+1dkdQWJ9EwVC6l9Zd5si4j/X
4zsDifaSQZdgo4a0Mi78YypJcsEZT4BHog76Eos1NTr2Da0Hp8Yya0QBs5OIethtUXYSY5lzRo4s
SWheiihMCEN1ONopU2zeuEfd/Jl4/dYmyBEVHnQgkYQ0uGH3alrljWOCVrENxoWh7NTBbucDSGJi
UzErZdMcaHAh7obU3onJcg4sbfdDN36DsdXdTGmjcwUh4qQqoWlH8KuT0HbhdljxztJ1H8gPNexY
fG/MWFEhJez2DH8vK/Pd7XTr4KfWRVmMESxlbZ2xb3aEmAzHnH3TympjmnhPnKWKPrHWMRB13XEL
aszZ5sW4y0FFHLqYPAii5QHu9w4c5wgAH/ndOfMEJfZWGbgD/Cj2KOntwKlrJIZ9n+DGX+mwUUD2
piIwCyYiGiswhCbT1kmEtdbHluzKJg8PSHkOM1mSm9zLkVVxUoy4ZC1GVRu71KtDk9mk2obTc1wb
9snCsUDUDVLmWElIvB7R4apNqgcjl9vWYaRcom7ZVY4EaxeSYhShd7z1GY8vCAj4fSzeDL09cCJB
BZmJzmubIf6GA3qlI6tubf/TEOAbB4vJcGsRzTElFH0j0EWTLntdEZgURB6XUV0KbWsSfGxk2hTI
Huvx0n+eZtpZ5K4hSwI7eQUzLw/C81+jMRwujb014jS+ixRmkbwnOpVFu6S4cJmoVHR3dLTNXkes
bSnYeeN0RDhN45e2xAzGNgnPSbJDhIni3FGHMAPvVrfuRBg8CQ5jdpemtXvT1M4a8Yl60tt1mDba
i6HYyrjNfTrVYaBZ6udErXgmi53kBN09e2mIYxk5zo4XJtw34iUs7XCrJaH26owfoVs4L0b6s5pk
uCXbZDoLjzi8hgwZEwkzF3UYMTEJMGtDFE/kArWXsMuMb8P4WGUmBghkCZc4hTEjO04SRvm7DMHJ
vYx7xkN54lyG/MYmK/E+8lBNe5KYBTKWunuQ0OHXlDfujZYA6h5sxKsOdNPEI1sgrxgvDDbMbVfO
uImWm1ZEHaEOs7uibPRvfP2etddZTvo+aspsDxb7sYq79MyKYvrWQL7WZm3BNaSsn2zCA9rZu7/e
MLbbwwb6rEqL5R1YMUSoLoDLdsIMFE2Pc5iqC9eD4ZsYdGJj49eRMTFT64ENzZKY6Wp+i6c/lPQF
WrNBDcTTahX3pZWR/OX2I6Phnh37nFsEoqN99irS16kYyKZrwubOJCfDDny0i1tRWNPWdXTSBmKZ
nq24JdrIm08Fg+JtYuoWuHZmnro2sM4hptiu7XhnTOEIGY73LUvKOlXeGe+oAsaOeDupxs+kHmt2
RrPYkiGmjjYNawk6cDOQpbmrJdjmnhj0AJAQsbmnLI+qhwIkco1aCtPSecrxf1hFHDR2Fa5Mcq03
cxgDVoPXfk684g78YbKPWTAwAYWWbFXfWb5ziogiCVQKl9pJuunWKkGksB9JA5PIpC34bhJ0JpZB
hv2OFlU72HHl7ZSRHNEbNKfrjdaM/rpSPDGQ3eS9BOZKJqPxOPCJP6ZD2+Mi0IfjlHg/ijD61DBv
3uXkJ67omg6IqUqieayRkrEAPJtJuZlGq9+UjcnmuHaig+witW5kHe3cua/3dgWrIHSY3E0Tibta
vOz4IeTYdtClYbvryGTY1on3nfjhS05gI6TzsTkpN6lYihTfMcZ2vCX8ZBtrxvskdOrfKR+PZE0m
u9Tw6k3qyHtz7psbCfnhNgxLEJSGuZmkZQcFp9CuGDN9MzjpCvVQ/DIBBeaQzNstqfWwtr2UUigd
YeUykYAj/uabXzXZli9+OaLrc/IfpYY/VAmV/mCuXkEAX9ejcA401g6nN4a/MbZqJANWE8RyfJQg
aS6Efcy2THa90znwqEL/gAWG6cAu64Zkj8f+sSBmeRP65hJsSEqn3XlOkGRdfyCUFumKDyapP+nS
/fR6Uj7iOrQ3pj09CkeKQ98Rw623iBUWeIgsCl7RrluIYugEegRvSG06e5VoTsS6dv5wBCrckuU4
3WNFWks71QQgdOsrdbPBDNJFZRWEYBIxLLhI1umKsi5DlIMIj7kWhH7mFeQ8NX0BH9V4q8Nta5hU
+iSJig7ccl6ZiuCmcl+JqURoEPfrCp3pLicYYiC7aKMqRO9kvY9QO3wP5qQoxdeow9UnBpFJvx0m
1p1GFvoxrLV9qefbLGdwZUL2kU7YXxqp/VBS/YxMZiGyj5b8pknB5xfGodSm23lw/UulZc3ZKDtv
g5pKstBkiVpDwSxAVm653i8fXeKjFGEDlvqeloRrpC5AL8l5L+pN49Q1l3qXmHE/rfYW5VQyjdty
LECwWDjkndBEcslIhloCfR2B4F3JNleW4LmyNP5e9xqTWmb8NKnoeSrIYKiAbvJmnmCpLJG6k3uK
wPUZLdpxrYWWD+We19Xv9pqfmKuuhOgSNqFkG5J3x9KGsDI2+s6zCCfCKD1uR5ZsOemirMmc3RRZ
jLU0rDVUQcRHxdYqcfSTtEmNVlYffqsZLoGRGtc97oWTNnTQ/ovuW50B1eihwZBaoYmHrnhzTZEf
kcEOK9K5jU0dVzYcJPp6jcHa0CXWfsLeu9YSXAs2o3A8tylj9JrKUbovsUaGVCsBztZ6DDy3IntK
hsoNOA1PvFgKX0NDb0JqxO1QGEfsd0sMn06KwIRIvMEktcIIJdZx3Fpn0hLngxzlne925bkoUiY/
bdPcuC41p9OpM4cwQXxh5t/mCXMQiHSbJK3tlSJ2jAqq4c1qIZaJ24MFnHcj8PKz/Iy2Udf4u1mX
yCmgcdcl4Uqybm56d3402JQtEyn3aJi53IiFVGx6PHFjNdH+O2B5u9B4rLO5O3LCHcXkZJhuxrd+
NI11mpLP2VqM9+KtCP14a9aUb1FpvMc5MUmdKD5amvadquBvauVnkbXxGYmdF7h2+jHay6jLjPJ9
iuXe9paQDlyEgfDCd9MsbsP0OrdlkD2Z7MnaGPNvz7vaB8N0MAAOrpXP/kWWpFFFXUX6mp1SyGIt
XM/whjln5Sd7XposSflC2jnX7YFhkaelDBYqdbG6V2YY65RC5MUdD1PXuEfi8oy1Yae8Ol7NVjQm
uxMD/9GfrbfGTXUSROPsqCqnQ8hvbM1k6A+Q/sj9/R/uzms5UmXd1k/ECryJ2LEvyhup5Fr2hlCr
Z+NJSFzC0+8PNOdS7z69TsS5PTcVlFFViYIk8//H+IZkKGEeCe7xp+FJcafbzogawpfbskrTPcj1
guu5WlFzhNDHaqMKsI1E1nxhLWZw2/Da5jI5R+14V5UeMV11dZXjLFinrqBDSLYzlQRkWECx2MfM
BxIg13DZ7Y/QoERjZy2/8uAchDdAH3eAq2V9YJH+qX3PMRLreFp3lBy5HvRwv5TFv2crn2yysm6J
+7blJqLlSJRZfLA8JF1UaKONXQPW9Gi2EK14igqf/MzREEdfc/M9YGFM6/arPmr+uVZtgIGVAGXP
vgiKLJbGiKNpd5HhwJQAKLXWzIYTOZfPlhcOJ4x9Yl9NoLsE7SdlQ5W3LUIC3bhi3Lfb4Lzc5IPz
o6K2Ru0vqXcUL5Ij/aJbAsXsq1ha35lT6h+5tO+cUI8v8Vj7O0BM114/pFxfiQamJNTvypD1D44z
fuCGfHEZuAfqLclzGojLNBD8klMES6u5PdZG3+AFDkyY8vRklsWxzpr8FOmRPAIfv7NKT+0JWzKB
PtW099ZcMmJi1nN0Hh8t07VO+s/QPZmcD2BuVWYTExtoinmA9Zh65aHomncol9m3ipLQnnYZCo/e
qi9FJ78xqRqPSi+QEpT5U8kcaSQc6tgHEgyZAh3pZSzTqrhhRBqI384omBI/c0t7ZiRx3YQIqHMV
7VTI2rB2MJg3GUuBCReGEaWnGqDBFZK53Sxk35Yq8sGFiX6tqUrfQUh68xCurYHVYhxXeA+wbnXr
XECMN4V1VmPkrALWYm1K+S0Di0ChYTB20mJNMwn9OoBgWtEn3BcRvZgxI0WH0pgHYhkcrQhY6uAv
5zcO7y95mLs7srnNrV1zljcVSTIiLsPrQlcHXdnBKWcufexzXOZuReqeZ+aXuM+1g4p2fA/W5XBH
R+GV6G3G+BJgGYxT/BNmZOT7gj4lLSjVkNtis1TWrlNBkjJxZOnGMqbq2JbtsCN8gZQRPSSFh3Vb
rdyXnHPlljxlyVQhPpYoqG6KSrsUoyR51M2aSxBFoA+qOL8eOC9jSxknpxCITVQICAEtXJxd4tbu
1k3uwPIOK36evgVYXuaMVqWeglBm4PeBMzPVJydbtKZ55NpxSUaminpd3YoovbFMir6TTYqIlvZn
fkyPQ6hlIK8q4lSy7pqqfL2WtXQfQpfmRCzNB1EyRwkHxEfEbzlzXsr3Mq3K28QDAClq+9Wn0LLG
CsRXwt+xLevCetL7Q9v/1Vat/a229PbWT9tvZYN+ivUwJCtSY5+cPCZu3e3/EoL6ngPREIZrfHA0
lsLJNF71mmsdG1Nl175p76dAVa9cBks0iAT6ZK6IT50FK4/AA+8SZ2hKwkgUa9V3m8io86NGKz1M
zG9NEtzHxcRBpLM6HwUh2xikRySLhXVpJdePMCX4qydIeB0DIliCEWrqeTejXhDx2Eh1a6vBpD6g
248TqvFVPDzhkwvmNS5YjSG/HStLHRpV/SyqrF77BC0QOgyGVhAzczsERnSRul7QbrgvQ1a+lG68
s0Odc+NjZgBfEqdrUy/jrRYBw2RpTdhPIxNMAHjbpop5P3F8VsqkFh2cgKHQsqgzBw0fb5S9GY5x
gztZ28/JOjtTInJjuH8DHuYwIxftMRFDtGkTmW0nM3NxUMXNwcbr9JAV08+K4zvx+/KbHXTWoWYd
vco4lye9128GxfCTelB39WnA/5hk4rqQs7DF9jtaq1N4LmRFlwW8PIbG7AJbO5I0t8kNLhCQBHdt
HombwRXylPUcdTiGmrPvhvp1b5fNxWzyo16LB8vRKD/jzDn6UjKhaZ216THjMoLIelRjcE+xn8gu
P97YWARWo4jCBzTCT/bgD2Qn1tm5Jrj2zmw44YUVJBvPSqiQUc27DlJB8c/EoKtis7iiR8saq+oP
RWCMuy5tzTuhFlOws6m73L1SbtRcOl2/NhgzNk0nzG0+X0W0nNKtGyUo79A2DTSwnHwS1AW79j4i
IvwuiE+Nu8dslX9klKfWrtKb26a/FW2eX+WYC1h4ZsYLwkQM3IakkU6b4Zn1Yj9ch5Xtv1ppK+j+
cFE0KP8wO/ToLkXRmppl9060MdJFt7JPhdG8sSLQz6bkmhAk1lbHDu4Nozi36Mn5VRicsryPb4lA
+yZ85nq2EVMhmW98GlQgN7q7lOv3LTaIO4OIVRdGyMlOG1REqZGce5iW67bGb9Q4w4ol68BRy03U
st7WpmE45F237/vMIJLKSe9DhHGuXm89xsV1YfXT2aWAcRjdaKAkU5yGOYCxCqzoSSaUXaMCoCS/
eomDsaYAbWflWx4yEQHWkRDi3Jn7hu7oE71tZHp3VPbIbb0xCwR3RXuqfK96Krp59QxdQPYH8jUg
6Uf6Y0hD86ewai6BHuG5HZW+vtF519C3LnSF7rKByZDfhuN2hBK1EV1xEVOfMH9iiS6ySr/WqfWv
oqx7aBEos1/hDsc15Z3axy82EM5sG6PFitZYk9Oy64u+uq7A4m4KVJn0oQIG4dQJb2XhvvuRK/ax
2z+YWnQjYwS3XVaqPaxuFm0hHyPt/M4Zff9Mn17QCR5S6iR5eChzwD+9PfZ3A+6SAd/BiyspfGZZ
cmfgNqRRYrorzklcHuER99/ObUz3R4dPwQ23maA2tdykjuFd7MjWr6ExbaKNRj/oJbdreXaBU66N
rNRfWtl3iNRi/2wNyPu6Jvb2udYX11WSot12nO4x5uCm2Js9IaYirNeZl1RT5B2rJjLITA2q7yMt
ojEx9Ks4BX1Q+YFzMi2g/61w0Xc2tOqtwvog1yJ7bCjhMBtw6rXn+RJNxaDux9EVZ2DJfynKQfdJ
OGOjS4QKwVKvKtGYllVs0buhfOXKprjyx5+epylFXgbKTqAyxhrCXbev29l1kKTWozMN8XrGDZ8a
IMqPtUGSxnLXrbjeQYsbieDqu4MukIXnpSqO45zugKHobeys5DGv7oMqEE+9GUb3gzWguUjTu2CI
tRvAB/sqDr9R1RmvGiuIkecF3l1WhvGTsfQiOlWdiKleB/g+v8X5dNUGDlk/UzZ+ywSVNkxmZ5kj
wmCZY52BQrLECGT9MoW0sDAXVCe8mf1eSmoOAWo2wAJdsMs6ltAOIuxylpdPjlT7piCoPhly+MIj
PkiSMDriiWW/7QEL7ujuoqh0GnExRfGTUoO/r00dBYM5WEdm5JwSTDZWqqDBT1Ihwwwz3bXeqmnX
BaxlmVuP1y4T/nUlhp75nWYcAsNub/qJJW+VRebTSO+h7fzuni/2c5Qy2EzIQ7bwuQdgnrT/ZZuF
V8i+2y1dTRqsoXRvMhTFPhmrfRee+4gJb9F0P/k5KRBGDbTrpLN2ZZHNl2LDumWla9+yrOyw/Djn
QnPUtlUi29rPowMnGgK8/Mb8LVrpWh7vnYr50VCyxh6mdro4ikJZO3rPnaV3j0hsWeJ6xXhHa8e4
TMRFd5mXXmPhcOhAjm/SbQ0ip7nReoNmDx5I6hfcpU12kHXQ76Ftn/mt8hNqPeM+dE5J12V3VRNa
57BQjGkGyxrXs75NxgOgZPPZ+Mib7uKrIHqKNTO6gSjyrNyg2uRELeNvi4ebTjbDTeFPVzhgw+AE
8ia1VxN1g105MkWdML7SJi71XVPLZiEanPVs4qpskS7gVIl529n5exqgvSSFyXpGJxUjsntoe1Yk
qUtqs7B6eR035Y1n99oNCwZEQHFPjWdK5dmItFNT8csDTXl2J6M72L0HQtHrX1lZGEeMY9aZkl10
UMoodoHCMyPziZgtdKAUTjIbcrqJsnZrRmG9EXjncJvJp5iq+Jpm93tum/Hj1N26bVxsMf4P26np
/uqr9n6sDH+jbDFcQ6o49cJygMdFj1FQ6+euaAmIHbVpw3XC3w+m3X8aLv9/BZFC2vCxDP9nEOm1
KNv38n+BSP/+m3+i6XT7XzSQXbz6ZA3MqLWvdDrD/ZfuGIaHgxwNgaHzSX+jSO0AFOkcs2W6vgOJ
dCY8NqKbKaW2/S/AR06AphWmn+vCcPnv//rMzbv9RBo0v93/NdMLOuFvHlhgArpLnJ5hAZI0/f/D
aV9NIjPp4uFOGZs7CDC0LTNmCWU9UZHV9ONUCm+X5hb1LxhCeZ+8+Y3fnizFuC/Iz3bq+IzUrN/R
XU83JD76eL5xJzmvpt/e2xVqIm9GDuPFMMn3QCvQBuWhqzGhOuKuGJwbBj4kX+Lk69+ysf0+TTne
j3Ta4toEBSSt1zhTQOdLaq0F7K5s1O/iQNtgFlllGsJQhmpEPsDzjNxW2x4tLipvY4P1hmC0J80p
ni1CYffiZzQQ+DbiN0G1CNLfLnexzCbooaTSRmFOk6SiDhi7Dtns0Qu8cPSL3vhD2XPUseOvfWmT
S8dUXYd4vhoDyMz9u5r07K5oxZbFcLRqJpleeaZHjTK2D4DgWWd0Y0TeELKYJEh+1J3P1SQX9HQo
C/R4GxrsN77YC2QAxJXg/rSbjKwlQVWCegE6ffekx0SUxQFKI7ION47Pf24jSriapwuR4+5cjcSd
qCr8TTdkW9MR8SY1x9s435U47G9qUo3MKnM2rR1x8bKCBy1JEA9J/bZlKUmvkWzRKYvJEaweGo4B
ZE8OTT07fzFko7a1mb8btHxXVhKTRx8wP43xONBz8HcgiV6DlEhWd7IE9Vv9ZNJwuKogsxq+vU0N
qtAkPold4spuH7EHyBXohq3y3oy8v3cnAONmWug4EqMRmj75xeM04b73x5t6iOU5oaOfZhrd2gLx
uE30cxvYiJ54jymTT16F5LDwCjRoufkeCZB9FlwIlcYIBbK43ACoDQ9kGc0/rLpoFo6YdBoQMYLt
AZVAb0X5xj6B9MiZcl1MwXcqK93ezby3ckL6LGKqJD21xJV+weWBW9uq3hkoU2Ioyq2mN+mlxva5
YZbjEg94ZZnuScPLvQpkSqAGVS6MKj8pDVbHuOheqFIh5FXYRYBKbJVIEY5IsyU3Jjq37qERH5lG
pl1akvvqxqLc23N4ESRcJlOxCQowIzoXTel9HD/RacvPdt0Q3zh33mgDbbS0gMPYGGpFfHOqkntg
1DqhEtva/sDnXsZth47+xtMGmnBEhqyojsYF57dnbByPLl9mMAmAHXeErvoczHnXFfFcReKEiMBL
oJC29w7Z+0fLALbWJ0I95Gju6F+umpF+mD06f3lofy191melA/XzGpmbSnAnGT3Ujr5Br818sUPp
SWshqGYVOkZRQdQHGdnSsE6xkb7Ujq+OkAinWzlUK2yn7UYSPbNFuriVSUAudsxaYSqLbtPlB341
9H4kIFJxQSoKpvUtSUicYd0z+taOERgykfODPV6u8takkTnctq04SqgndAW8fqdF+npEU6k4ZhGU
WqFrouAS5jlLhvfcNXei6dQBAA7VVrcp1pCn6dEnRbbOezEcUzN+qYL4Ar6eCDPf69e94JBLWN5s
7LyjrYs8mtCVeJ2nYju2DcFjmOr3VUDvqcN0Mc+7Af+/UGvnCCuVta+78AYlQazBpJDIiBTdvty2
14betzvT1t59ZEtZHr8DGL6B6+vcaB6h6EPYgJSOxru0G69jgnlxUxuk2qYt2m2KIcRw03JuxE53
E39vxgZzNeiU0h5pEcw66GPn5BLaKeKe1m2JJOh6WJVlMvY5NdFBztm68pQHcXMaHInDNtLxhvzz
0PKKBm6QWZ8+/+bzufkPf7lPcIskQY32RTr38LNJDKdlyxisW3rxP6wMJWpsGXsEHtXJULI6kedR
nZa7y00mXQKdIvtnS1zjtK69hpJsE9ygo6LtmLGwbdBWwDkaoptmao6olXq6UTSNkShe0aWVGxdm
JqRgT7uA7iHLCP0qrlSxDgySwf3WxMuwbC43zNfwdrMbaIg6Bf4UbsrBKE7NbAj4esxolbEpYyTV
KO68O4PL6ICWfxPPI2E6yXsrEaeqCPtdZE5UClBEZcK/TM50iJskP4x2d6NrlnFablDpmic7io8d
4Qf7UhoZi4Izx1V2ih331o2iZ0B4d42KWupvitpXdO23PiQLTx/QH1ZRcZAZuce0306JY9Q72UYP
OO9Lfb081tTzT0cQ4HFoH4tcRWS+bfysGQ9RkRygBUY7pfz3FjEj6Q31mfL9T8Ficqv5brpPvebG
YVJ/omUlTixPxEn3LiVQkaNtaaUgsKisTp75EfRElnij2EVuxPSyjWkrGYE8LTc0gOSpKxq+8LKJ
1DiiwytIebRG76DJfMsyk5oxyrjtkFFiqGzBiLu4Tbp597ezc8TKsuxk33mOerD1oj8V4hS79JUT
NybXmqVylLn9kZPzTSdnYle07hFgakFggHEgEs9cF3ATN4UdYRMJM2P7eQSwilHr1iZGzshxBS2f
9HXz22Okh8lNM5gdvrIWl24y75GiSdV6qkSKPom9JJOq2hZJ/deyb75uJq/n+J731y83KS1ez9Hv
e1t2p+VmakfCBxPJYgQpONzYOsJFL1mE24OrqNWju+3nz0mAIn7eWGHibIk6fikzlS+Hw6Rx+ka2
hWRBN3+a9OPWY9SFehmimB2TmH5f/MHy0B/X9bx/1Xy0+0lYnL7uslwsi8PyjPKUnLbLU0Xtuhkd
KcJ5V96Yib9fsTwnNXtn9w1l12a0D1/v1JfkV7kmnbPl3Qgo/fsTP9/m8yPmb7Bs/fIxy/2u6B59
bMm73163vM3n1/n6qK/XLI+J0NnadLuQ+KXe229P/se7yxO/vefnV/38uOX5zweWffbLv/HL5vKq
0O+IDFQqUxhJNPG5O7/e+peX//E/+fPzf3zpn760V9gdMIZuZ+dMzGtUgGdlp8TBkQtJ3KZu0MNn
Gb48EY5GReLx/JoioiRNyZfN5b5TPHKScMrHzoPX5HT1SAY4+ejzuaj/cZMc13it1am5Lg3Ci4yA
pFZMAtYcZ+OSM2mCA0CYwLss95cbSsP9QYYG6IbekIcq99tN1ahuRWmnHOZ/ghLOqmpMnUU9rVxM
v6RT5S4+BQb104iKAusDFyLI1NWNV0DlSDmgxTyG+/Mht9xVQEYhyfz7/vIgCrji8+nf/kQMeYtE
k2mR6MvTciP7SHxu4URWGztlHhAQ+nda3oQMrWCk2cf7IZYMx/Xy8cXy6LL5y6ODb72UDhMSF53L
aQwCiwCY+tU1MIOtYjS1XarlOKcrGuGpH2hblZmPSR+/RyblgU8X2zI4zjcpk2FqQUG6Ncf8ezma
J/SgjH0Txly7ohuPezSeRwwDy3vbI8TxgZXGgpzteV9Y7Y9i0IrZsYtdbz4Xly1y+lrf9o5uMvyY
huC2LkIcs/MeDTN6WfWQ7cplQFgeW3YDY6935O++vp85XzH7UQgirv7Zi4Q3Mj/PfAtvuV84m9Ap
UE+YSpyYKb30hm5tqynQ/n4JUkzGVSt/qZThbHXYDRMFfMZAXZtzvnxUsqF1r+RcSjUUTRl3XUBs
PajZqWh2dTmtE4BzlMJNY7N8yyDDVWZR2F++wvK9CLFSx9a8mayyZfZm3X2+8N8/7XK37LqP1BoT
SBWYuUdBuNZ6+ZRuvkItpkINqMvfPsVsGtk00HGIDDH5qhn0rYGtZz06bTlcd7pnU/XPyWGd5z5D
QqAtx8JPRAwzYuSfX2IxS37dXbYS3/orx6pmj4EEz5qRSlZ71jrVBScBLtt6E3Mtrdhlyy+zHNYR
NIo1qd1xCHZl+W+W55abcf7Jv+4uz34e0POP/ae7y4uXl/zf36ote8Xc43o55ZZjbfkyy12kIMzB
vu4vW58PTpgs4B5TvV3eHr02CgACbpeXLB/LWpMzedlUy6n2ubmc38uXY+b3zwmYLR/09ZUxZvu0
ruwrLei+2fN1P53PjRhP9rRdThPKJmJaR6P9JmRZ7YlYgUaENUrfLi//3AznvUb0sdMxp2jngWE5
Upetr5uvx8apIGoRv0llJOvfxqDlH2t7g0v+shks89Nl8/PbV5O6cdJrRetrRzTLTSMQlLsqKJgc
5404uvZ3f/kitjyZvqkfl52NuYqW+3yKf+37r8c80inXZeRoq68XLx/5dffrb5etr5/x64mv9/vt
b5PysctoPC/7Yhk4Oy+WJT1sdtVy5rHHs/a83P/88lNlUEjRBmTf8+i9/Ka/HJfTe6Rp5XE5XNHE
eiOnEr9B3HVMZZYj5c+by1t8DlVKjM3Br/JNPk/eME1w7ZjHkuXusrU89nV3eQx61f/j65Y/G8KP
wcClvXz+8v365QD9OmdCfz6MPw/m5dHALEmi+/qDZevzVcvm7/d/eddfXvX7B/z+V5ohk3XrfjMm
RA7LgN/+e8BZ/vZPj329ZHnWXGaBy+bXzfJ7fN1dtpa/+4/vSsWaPfD1J8sLf/uoPz3227v+9knR
POArfSu7uGONPk/tqSRYfY1Zbz7Xv24m36owzc/HwNeDy9bXY1NRcIov9+sWmQV25vk9luF2efOv
l/7yzLIZ2rT7DctkSJ6PaHdCwv85jC1n0C/3Pzd/f3S5v/zpcp79fYrRTMYLDR2IrkiDSkPVH3qz
ha1v3+YT0gKYqTunRLnW1hTfguExUyVSoabTHxlOFO7HyrujLowVCfnzY5U1R5Q9hKoZ7vha2rSR
a9CCphEGt/De6g1OuocsBaoipAq2eprFR7RMCuzkPV10k39wzmFr8gq9YIJeNGrTI3CTq8lLKDdS
J5kF31jr+qLeDx7Vul65O20Z437/hz+Hk6kc4aSwqJoIuv2EEiyX1+VC+3UTfF1tlwc/L7lfV+Ov
V/7pseXSvbzt5yf86TWfnzBkAXa+PXQDln5cEpcbfzl3v+4H87xPUTqnLLZcN+f74GL/efCPz//2
567TYl4BUULw9DyoLX9e+F6Z3iyv7LO62ZmqvlueGJdT8M+bSUQkrZOLDyNBNWmIRFHDG9Y5WDwu
m3a0Tof4wyuvOq3ihxZPQwo1KylfsgJDdNLIAwU77zTodKJZRyEUae2npkqA4LlXdN8uVtm/J6QF
vfnwykyQ7a9O59yHSv+ozBCIAMPzNmHqfxgMX6ybCb2CTWQ6GfVTs+mMWN9okUZGdtOBHXKKfFOk
LXVN6owktXdn+eZGsYNAjJlhrfktH3Eb5Xp0CAeSK3OC71fJhMdtiMW0S/LmEISNjhQ0w5g+FQcu
8S+Zi78iQbiwQQD+5HbdaxQrQmhy6J8ABDaKOhtVvp4qGIXwVe3PFfgQOVngubNHTxEhGI6Xnric
A7IpYhZ16IFhFq2rkKLFSMN2Npet7GiY9jRakeHNasXSFj80I7ixNdtlqdzuCSv7WQBc2hYaAu8q
5pvnzlPuEnXqUZirK+Hd9nH6Ho99dPAma02FYNuI8Llz6zu/SBE0EUSQw+OlcZCsze9WULaXbsTA
TV9v56QOqJMQK1dR/hj96uhofQWjTakdi2SYRVlJu1cPblj3fXhBrJ30Gb7lIYSbUEauSRG1j2hb
Kghg1HlLwCOYFZtp9muEZUFoT95Qucm3LNuonDeE+4jSPdDaPqF3c3cQcORupj6kOk2EwM+LHeG1
aOg9AoJ8wtvxaRUGelW8XjpYGwuSXu2fnbG2EZaXG1k3j8FEQjNYRnwwfvCQKqRkmd4kM//wJY7T
fVYo7ZsIaqJXfeObBqtg7UFDXzFApefOCK/LSeKcIVwB8ALWzTjRz6V00M31AC26gXi0oH4fC4S3
yN1M+BcQXoivaa48oxn2rla+wpoqgU2tzbxtVrQkKJQb3iMy83dWn6wq7RyFftMfFMJ3/l1F0bmk
zNSBiyqM/rs75P46sMUJ1aN7VVsDGCGUsfPoH1vzqEe9aaMw7JMV3o55eSW7aB+jsTi2A1Hr1pHu
orbVquTVVijRIdmV+HUPxQ3otYF1Lr2KwJCvk9X8KAKngV9JQE5Im6cpf3iVESMZIYKoUuWD7LP0
VDqISF1hIFFJjAsN+5KgJ+DzcjgHU+I/DLlx5c3ZBqGN52KIrpQsmwMa7xmGBL/NFBGU6b8iL8Hl
M2SQ+UHsNGDxUilozrXuZZTx2nSHB7PTv09uaV4zUmRUEDrsELpN5sfYrUzip7eyrl/y1LG3SYBN
VsNL2zfpER4Liucufp9at1oFVn4KRJ5uZWi/iJ0pUMZlboMvjVZCOr5EA9icqTWvYDW+aX4XbAUi
f6yaW72h6f1R4oa6S/VCriqMTruowSjuwA4nFxb+pC9brADDq+m5HCTUiMckATygeR8G9JcdmM7s
xgWqkriW3HrCwAWse9/GCMKq0ZhiK0KVQ3sz10HDiIGocCNT3VghriOnoirqdVUFPwpKbYUa9lU4
Tld5XN55SOgox6qt5x0zl7WmkT9jENIoVM94ILgPUnvwIR9RKT0Ik7pn6WANtbI708/dlUwuXP5c
J8MoUHvHiN+RXLIHoUvzIypXVS+egWiH+AZifTfkISJWdqRm5OchhSCLLi4nePmJoI3nYCi0XT6O
W2Uy+DPBvC2IfB3ANqBlnABdVkV88G08QEbNWUuOq8WXdp56jJmnOnwmXgJKnUcsTvNkM98hb9gj
o2Uyz77UMoog4Z0ZJlshw3QHh48olKlCjzMXyXWNnSCMa79LDjYkwIutkIAkNpSahCTdNSBobBpK
jlfMZ+A8yp84btxDTfQthlScgTjDelLUWcHb1Gmn8thKSRDO0JXHGpTfysWaSUOTszwCgbDKzXHY
t/yoYz3MGsB2TjCX1q6iaZMElTwkwCdXoDaoryQ9Z2A30M+msLuTImV08aCA1spuN37wWrX0TE1J
Kwg5+U8taj+iqSeL2kJeaHlHS/QFJ5S5I1dj5tbDknTi6NqazEdHr+pVCa7q3GnWyRrf6wZhco5Y
5h81MjSqIu2PNOVWpP66a+iA+7xmsGRowOrYh2vY4ChtJNLOCOMFFJf8mfHx7AawUiOdA7XE5N5Z
DFamoVVbPAD3VJc3aFlRJrPHNpmFuMzK4rfUEJfUF8Yqa4aMt8S9Ri3/2gSlCnngHKCB33Sh+50V
876pKdYGyTVNcRMejTuuaOvRCA2ja9MlCKyriR/X0WuDbQf/1ht0q1x15yS4EascqZAtpoOF1et8
AjxCoYTTEdPiY066LkZdA/Ms0sO1lTxD+/C3+XsY0tXXoMRjGGRinUTdIRmfeh2mf6/d1XmWnIh5
u1Mj+d/FGu2+taN4RDK7OV7N6rF17QfbZpy7N6p7o7vNCRryRsImmyzEiu0UxmOGLv8O7ARKcWHu
/XiAb8kewgiyw36egrYk2F0Lt7K6GlQT3Ecgi4/SJoWnmLamS8anN6OO0Y7jhRvAuY+njI5yXppw
dZ3b0U16hnEr23CFOpmIv9fgUhByQz4tzURgeyvUNkwMhr4peehMUt7GwmU2XWv0MEuQ1obWRFtT
c5mk1fVjaNx6U37JBnJnvDeLELD1aPWUtsx6a8WT2uqumgs/DjjMmAw+Jxnnwxb8cpd0Z6fHjltl
Z1t7GYfM20cW+FMTJMO6TxpwS/qqltb0TY3abdLU7IYStgwHiUnSoYZ1uyLQ3HdewRhvQTSciQMy
tjlU25WlivyQ9MOT32DT8UowGrMXyPUyRNQo4Lxao7Mfd8fAHTcOZLq9jopppbTbGAom9BzGyQhJ
fzXdp9ZujrWPNYRZkX7xCBW6hEO9CzKaTyZEsJUc36m0hStIBT8gX17heEOKmXBxt4i3jo/CiyZ+
oP5mgnRZWQ+oJPxVk8DOUC0X1NyVqE4lE8xqOnFVohPc1ZyCWIzDonnpUV9sIqd69R1icDrPWOkN
GKUg/lmM2StKkzmtr4+uJD40dK7BLnZ6BzeD/x2i1TenCNF9R6m+asEZ75ocsi3ivofYey5Y/9CO
9okNzCt3a1TJVeFce9qbF8X1PulYO4zaWRum4WqYe1Wj5u4awbwlapmKMZoKwrzvkx6aEXw8YCW4
OzLUfsnIoFybNcZSw6PrO8BfxwSbF7eQDmGuD92TP/o/MYVjXi9cC0kmttx4vO6RAWRE6a5dvx33
0lkP8YR8IeuqY6LdBqZbr8c5ad435dH0uorFaaetIuUezSZwrlhcsGYgOMAJT4qf6pD7wt5pL+Vg
MlEXgTibyFdLcuK5GtoPCaOD5x8Z0R/hT29cylRnXd7inQx22HQ+ps7+GZZwWRIkQEmKfKiwr9s8
JnQIAXkKSHZXp2LjdoCMSEwfj0MYXvCQIp6sj97cK0zod04J1uoyreVGj7F2R8mcaAMoocoZ/Kxm
uO0ULmjmQcyq8v3UjC1YXDC8dTAwCc/0vaZQC1tovVVa2HfFtEH0QiM0PgRa/FqO8oLFWl7ackRK
EkvtBtTDTlblDrcTTAoW0Iavl5csUTu7nZcmQw0zyX8riJjfNBYA48r1a45+/zF2a4Cu3hGWM/B6
2EeGvbf7FkK4pSqKsU26yd3hKi+nmaJu4BNGBFobP7wpgnnrpCwWAAHsKscq1jkkF5YNL7WATNqh
Och1F29RNnio57l8GqDMglLuVYeSIPC2iu9/wnT8OCBaOJXpbadb8wwdiJNfFu9l4V15CQUgJ6iz
dTCisugMpz9Th8cuHx3zjqNwMFF9BnnxoDr/w/Gd4UX4wXMtc7lqrPxHkmruJuwARzHdPSiL4yu3
L7AczCcc/c8Nyh4apMYWClN+mkpzE5cWwN62GXY6Hs91WOP9LdOnqrWLh6Yd8ATn+E0mxE5Ejz2W
6QjIVW9XoRjB4YK5Y602PbsxqGZd5bvY57d0nZQjR5BJKsdpG6ou3rnMB+RIqoiPMA3ey2kELN5r
Fjwkoi9rcDj7asRGWoLa15CKD2ZugPwKxgOOUdhTCkm4C4U0sZnomEoNRKPp+HVlqm376M7kerPT
vIE+TM4lN0Pz9T/cncdy61q2ZX+lItuFDNgN7MbrEAQNKG+P1EHoGMF7j69/A9CtVGaWiXrd17i4
dDoSQXCbteYcUwOEQXkTsYq2WxZM9bAVSDhYs2umunV2YTuw5Ijs1IOk42fM/j5E+NOYVh1f/Qqc
GXFCXuZcpSoEG5KArNec7VIS0spHUe+4VgMCI0DCtgy4bB21y09GTKo88Sm4GVHlYnEZ9lAVwNfk
zW2Hf2DK2HwwkmVp68OdxEiWZ8DC8xkR7jICEYwWsSMFctkPTnvMY0bNPJ9Pc5vc54CyvYjcTb7U
pZcEsJ6Szr7FmBccnAmzoBAqXKBmuE/ykrEB8VZkE46pNqjTYOsle3bnfOG4Ag9azOgfFpbmR9KI
DjBFXtTEYJhn0hoxrR6ljSW4Jd/Bb8qHaWxfnPghMrsXzBuF24cpQF7nANlOnPk0mrAluSpxFYmD
3zadZZ9iU+5Ej/G7g1Vu4Mp2nUi+RFUbYfbo78EviSOKsoKsv3pnaUm67xtAINqiabf4w5HTBSxm
tEaHex7C+I0+M86lWyuzPFZx+icexU/698f1T4S42b9bVLnABWTPzTRSDZu7k9WFhLfhC3GCAmxo
/0MP2gNm76tYAh0DPZDWnXX5rGsl9YMgXKNMnQedLQh03aQ6mGHO6ohcaWvhI62s4cC+gpyLNrrp
S2JUAeOQt9MvaPCanmmgf170/keuhfpNydm77ZbmRp3itSNQ2lRBinYlfRQH2RiPCQlXO03YIRzB
tQYx3/Z12RxajSSsuJ4qaNdaCNE6AeyjdV+ZRf9tJcGmLol0+b9Lgm/T7CMq83/VBH/90F+aYGn+
3SQYxia7nQx5w5LE3ox/2u4//qbQt0T5K4Rt2bqqA3njqb80wYa9PmOT/eeAqiDzlbCavzTBhvF3
hiv0T2xlSE5jS/Bf0gRvyuN/zoHkAXIhCPyGNatrBr/uX3NxqA84BfremvaKfclW3NA4I+OxARRm
WC7GZoG8seCmTid93yuPKUQpgmporUYEwhZkpV5miRG4UEyIE3ParWyCnZqY5lkGCuUls2990/Th
6zeG1+skShbxpTeOlWqlkEUCgKNN93OqQZAtbTnucsCrBl9kc8YPEcn0YArp+IuRS791QjJ+10FM
L4XtV8J6qXApuPBGWSKqiqBTPdn4aLn1fVBMd9LjyZ/VGN2jVE7bU3qoYRTabkLsxlvMYHkolfRF
Yt7xqxkt1nYI8bf6K95gn1oMKNtdECLwDBdset8v3p7YDvH6E9ut739ghtu+k1bhIbZI9nnzGbUI
2RS4N+6iZvllO6han1+AiomTleieWBFTEium/3WLsMKc+Dcks3g3Qs3uzkGPGAAJ9cXJpUrYilTu
e3KWD2UArYdd+tCSkuwYIRjnfxyIVI0ZrlPHnUlCzHdBPFj7QaKJAyxWXWIRX9UBuV3tTS6sEUWQ
nhyLtIyRHbG4HJ1fAj/Wjs7J6Ak1+5Et1GphQL47DrQpOdNHGJN1ISZwm5OCcWmpDjJK23vHUaiq
RdHOGOhZMvK5Gl6HExamK8OxYA83GDPNqdavQ1Sb1xNBcCjCu4DTFgr1wOLwpEZzelYcEigAgE87
8nuiK2X+NAqtuB5kluKzz6/HFsW5bV6axOivgrn3kk7/SU2WHf8ET6VAiH8Nd54Fc9MFewP2+3VF
bXCnDCDR42x4XBcKUyrnKzFRWWqslvWvYkXXdLi4Orslo74iqY6ZxqlFkHxjRvDYozWBwhjDgSpk
CkfDYjo/mmzhqR4srqOCttTxpRd2YF4Z8AdKdpbAtUvrSgWGdLSd5WV7TlZoVlRF9fJApzK0vkAk
wjnrjXLUeOvXOMaNa5ABxnXXRi+DouO0itFfr88t60HEOdBBy95H6kIodtIcO5OyAHXf5QqMznw1
ipjzYaHm1JVfNkaYw8IS0x+1JQFr1l+LvuE735prTysxoAEKbGH/9NjYvDVYpeMuXKB6RPlF0SEd
Ub+C+BV2PqkiAJL55SgS15vbg9+HAiOLklNeYwDEXiNjFJ8mvznp5st2D3pK5acqHR8klewZdKTi
dH69mtgoK3xmWiMHazb1S5nsJsiOvjXxZakNcceynAykfvYBESuHf0C4Ce+jpNg1MDBx/meANsCv
OBO4Ih2zY+Lo3uDk71srbdTn4VRK4X413Lc+6dfNCv4ygszyRJBWtri/wJYNvtlPrKjXw5h9mBaf
nCMNgrJXiDPeNM7F0BEngfhkewgPGvBvzRy8xkB3z5BQIMcfBQwJmMcYXjFZQR2nRJpCTpb4k/1U
T1BsiuRXOg2DF9E49JP1gInrr1vbY5MzHJM0s46tppAxEJBpQu/uhOoxPlWDXDyzAqRrB/LDaGR2
+AZUL3n4QUdI877OJKVxeDx0RejJo+ElGiCGxHzCrUrTz2ItyzQGln8F9APJ7tAaRJi2OwC+RliS
h0vsAh/sqm2k6FP5nVqLswCNGuuL36qF6iMrXReqLPetkPbSGsYmo0OuiPkwJN2zQa6RXzvORM23
eBIBJz0eavAJChVgNdDIp5jVtRuCSlmAIN2POA12646cTLMFGEBxRSgx7qxY+V0YgzzHFvviwjop
qBo2rcw/0cT7VaXzDR8fa4d4nZiqSamoEcs3ZFzbBfAth2nL8qFTe6hDq4YC2Q0sdCtmuvrqUvbr
5JXhepNBAsPYpncXJ93oK006+gS94qkAjLAPO2P2gaL80m1b9aw+MA/G0t7b2RD4qLWNExr6uX2z
iKvRyP0CzDWzOFeYRW1XBw3kF5JkzEnDshk54pOuW+Ntr8QCbcAsgii5vRr/6rwHLYVCO+k9O4cO
5Ix6fLIMeGkz4JPZOcf5aFNoZa/hzLNCGK75qmcPYz0NXyqF7/e+nYovvUK6hNdzGzlfp6FNBpz1
IJO2k7IdNgmVNYkr6q8/xwKr35IIwzcHwGpWpeMgX6RKZSy2dwA63Uzl6kjXCxQWNExgUG6Njjkm
qNl9RRQBfALbbKM8CUU7tCsEnYo5pYgyPYIEpu7I1gZHTqLtA01BiC/M3seeYxMv4SdaM/mqeqjw
1SKrYxWgDtGj2jFA9HkVejIZ6RJMNlZVa9jX9cIJXw8LIldqDoVKNjkUBU8SrUK8coTMahOo5AkU
8zTGbULG96lqqj0wqdLf1Iffh+2xdunvAZDQgl8Hu+2Agf6vW9tddR3yiIrrWePbeAoQ4pEzUZ22
b38IjZneyDoQbAfcv9LNsTjsLLO7SkIwTpVKEqeYVi7Leui0nqjSNvgag/KFIT3CUUoZNt61cKwV
/DxeZ6rv2+/dxtvvP+P77kJlF5bYin5GkGYDiAk6B/xgRUeb5G9KdU722lqEM8CtVP3t0CoZnPqc
MwKQ0bzS7Lo+6p31SXrI5MF8jC50WfdLUU2oxZ+UQJCnUqxXZmSGXvnN3P/qs5uiId21i7svUcoI
ZetcYdgaIu2gj+FbVqdewg/GTj0eWltnYK4NquwAWo5fcr9V6pFvwjt9vbmpM7Znvp9Gkdf2vXH+
fm576faChH7YmbqcsRoT7DGxTiNZ2Nu9TaWXrHq977tftwyRno2RoR2ynOZtj5VpiOdlO4+VJUpo
oxD3zMK2QDsuLna3CThApl4lg71cWb0k/U1xqEDksxc3xZ84HzRfW30CdIeXgybl/SYo+pYlbSql
Im4o+3yLmL5f8396DA/F6JaEjX2pJ7cXbwfouM1Jq4f990P/9vPbE98iqH6i0qsohvn11asItBiB
pfMtrBtRaID6ifjDI40mngG9n8pDHagZ5SGMIN9T6Pfd7dawmOQtbk9v97dp9vtubtT7fABR1k00
gApNnbxtytHXyacZ1nbidn9cv0eW6ZAes1oOotWHsB0cdUIh4CCrOA01yCyj6q+2w2TbWJSYkemx
A0esNIwrIOscZmSGaJ+gR3BvSxm01L4xrsyQ1UEGmjOSMFGF0+JuNyfqjXhoFA0Z4L899U+vioES
qJTVmSu3VxXw+cvqvGwS+2/DyXZrO/S5uuJfVj1JlYoFvvN6k11LnZ+2m5s3BfcbWvzt5rwJUDbb
yva83lqRW9G/yC5hGVFf3hS7MMdRXX394//8yPc/GazqlW8fzNTqzrm33e3hf3tVNK9Wgu2Zr5vb
b//6Q7aXbvfj2uZV2/2v3/j9T6lrPL0uaXJfbHtmgFjf4/a7/+2v+Pqzv5/+/tf/Px4rc5i/tdoM
BzZCpNbMc8t+NA5N+tj72mvxo53UcX6Cvo+jIx7p12v1jZmoy74bCwa9pXhJwLrsS1m9pJUxsJhd
cBg2qnnUAptYx6n6wVb4kyX6R2dHtbdEgN3qhaQqCOHsPwhCcHPdopvZRs+TVaj7PkkDX8hlZ0b9
DI3OMvZtK2Yvi2V36MruyShB51cONI2FGWUnhuFpgdCy72v1VUCj23Ua0W0DwD6yDZQohoqvo45I
17cJUmk3jz2BHQoTn7AP3TinGDnArE90bvgu0KtN2iJyh6YiRLLo/gSCrqszjYEbqcMb2u3YE+KH
Q+1vZ1dJSnFsoOfZkH2nvRtgjXbDAUZ0z0J7g9wqxtnuhZ/zdTmlLS4mhfOWteaFeNKeoS9+i5yu
wJD1e5x/ZhIXmFHQ4qHufwiL6LUbVLqfRoQYjQ1pUU5+aBhHo6tutSok6CGsFeI5+t+AafYVVUbi
lKlIkINwCBt2bn3TvSq2+E0PqCEchD7IzNzKj0IRnB/SKThAxraoC0OwysGpZSRXA/lOwdxIShMv
Q/5TJW+zZ8l1O/cZTkjWujXuTyNW7+oZCUIZEzzCrYaeCFT61OwrNxTvi3RwAhayPRMOOECGNsNz
YmDOZJd9nJqaT1Yo+R49M2FyJjw5p/tQFwJMpyZ8aSc0LFidC5fCCaYHto9eoQ1HxUwFtlhSncCa
HOIqIhTdcD4SrnQ/YaZ2TXNYDmoUPy2T9hzYOrEuunK9CBagOavVwhJQMbsADVcRYumdjNMYao/O
SCKXQSg3rDzzITadR9SwN/CU2L2HhCd2WnjbQ67v6gncq6549PFAgHLKj7GQRJTVlUdqPNEUSfBb
Gdor/oNuldKjb8eG+IeYAY5IJrB+EcNkzNoKwRDREMlytMzMtxb1VsaNek4BHeInS67UYZ7h2Cnp
OVeym4qIgKnletW0oHTNitJtXe81sIGeOc5cnP1iHCbdBikrCVZNwCyEZk1KTvdTXxdZjmqjOK9e
FdNhWKW2nxlVswc25lp5SJJX0VnXzgJUE8kTUSOgpy4mWJNjPdgPhWsks3qg4RkcCyv9URvWT6u1
HkxHVX9UbflarTqceSCsxKnRTo/T0hz1ZRyugRvFLWIue0LSbkK64VU504GxC4JmuimLvSl62sLE
BBOd2t7NxadKKxgxsrgwsu7UCei9/WRf1bDnH5qqPNchERazqvymSv1SEFKRRbSnsKFS6HdahBOi
O6YZjaCZ1FO3GNrfQZRhpTDlo2XX7am+9ElLr8nEeVELWgYoH0ym/wxAKOEV1OP9haoWyzyQ/gqu
fkQHV22mgwwM+j8scleqnDHS8KbNmg/giLOE/iXOnbyV2DaiiRYH7uhA62A4pe9lSkhOABWeJNnG
NUpGPhsn4K6j7qNXBWl3BPdgjExAxCUpysRTNKqPFZ1fPyOlILIt6XW1eUlVu75XJkRIiYbBhHSP
32Mn22PAGOWqM4K2uGOPa07sorv2pkjGu3AwxAHQ6Fg6T2MPSwxyBwoOXf0dCx2hmaG7+hh/0PJw
V7UMbOow2rVcX4dCDteQql/oW427WQVYM1N6j/SXYcg+q7iNdw6ipVNJp8hSuHyrD8oUvKdB5exo
6ZsMptMiyidyMIodAX+/qdaH9GuwJCbm1O0iEzx/LpyDlHLvaFp/l9kgbjB7tmX2MMxagbBMmPSE
usyjCwQ4YDb2VQJgP4J858XTRx+O75NTu3IZn7sw86lfgZhps0cZD8/KzCye6ynJb9FlVibipAQZ
QIcuY6iJ7YQmqKBtTG4u1BnIIOrnGGFaHrXh09GKUxqRsglrBzAKYW7AjO0dpczlho4JuwcnSg8k
s9FCkh0qGhNWuJZLRMdVQcOdXh4p6OB1+vgn0eFOVtZe0g9HEj86VsIIKpEsnRymquyYyf46M1TH
M2QI1CA2a1cttN9zEVbAGH6YZl0AgUdbVbbDz77Fta7Kiu8FpqY40lqSqsO9/j7YtU4HLLVP1KEq
QIit6M2bsI29AEsY18aMqMqGvdqEmAEEihCauaZ1veTBzVSR7BuNtIfNoH9DZOWX7IYPzWhdeiHE
DYDS60YF/huSVnFIMwfEDx9bAsefLRqhhGAedDi7FZIU7cQsXHuyI73DhhWmJ8trucow6qQT3oCr
dh+xaNyNAwmE8ZjeC1zSiG+pkURkiesmWT98Im2bvTSIOVgz6n/08i4kwR75zNpyNmeGwheR6pf2
o4qSZ3NRPjoZ1/5EBIqrLUN6Zrt6MwcIUJYwujUGDcWOVkDruc0L7c5Zmm5fSHJnBoWII9nBAe5C
yDMmg3EU1IcehFNXI2/qI+ZlCggPpmI80yMHukG8z30VFj0YxMSgzKM8mCVpCOAgd8NQQc4h4xzq
njkAxwHgGhEwu3TtXdpwxyaga+qXq1jN76aSVNKEjyyn/T2HM6MDWUueZoPPKPA8l0CC0IRlEJ1d
GWTpLSu/zg1tGzl6cyFg6M6O6/ZSDuZPkzAArWr8kpBiF6S47k0BtUBo8x5dWkSMmlqc4i74pUXT
U79wHpWkRjK7Bs0wj0XUJVtkTTUr2EF/0Cwwq2Fys9BY0xWj89TI7r2qJX1LS8DhDcXPrBzLg1U3
RMgmwEJli1rAcj6CBLSZ1FkCGrK9VWdIiROhZiu+m9QKL7TK8A97Dqr4ZthLAhcLoFer/t+MZ0rC
1Z0K47wojyO57z6IaJZPgGK8VEeg1o8P7HKZqPnWNZrCCGc5lD1XnhQkNlfX5ic2e4+l3qZXI1rA
EXVVrgB6F6a8jtZtyJI/WOw696kKjcFJl+vZqO61WNVAgQ27qgC5m2D515qqd1UbAsWy1NW9HNB9
NA5E6BDlLCGVaAfhIVMSh+aNwQ/KLjDyH9DsEQez9wJPNJduSUeWalNxFxKYdEuTfkIL8s5wRBeW
xfyh6jQJtnnSbiD0XRpV9aVkBseHNzHTFpPXZzEdmNGjLU3ckT4/VCvW0TZIo1VxpwBsFLHbxxVe
NSqTJ1MkyQGSkh5S+ipy6Olt+mlbCzoI5qS92he/ysT8HSustZApK4eQpdUOFdYEcJGoi/GpYEl4
1Es0OSLrz9UIv4zQIsRqDA0MiKQIjECbiXPHA+hY+Kmo7Waj9FgmKcAt08ZlD+vmVnuTmlHD3gvu
dzlQoJQ2sHJIIfERAjWqBbM5Y/pBeido2HcZMUX2tBcZQYedHotDSeeGueNnLwD8LhmjcqwjPSJe
8iopI7rKQfQZt9dJoR1y5leWkcHJyqsHQzzaKwE/aDS61GMLn9xGqJrurbomDIjCed/pL6bO4h68
0H0eWq8VsZUU8O41B2ocAZ+dN4Hx2aNwC/ZquTyUSABdiJ0KmRgAG1Z0trbKZJKqP2XTZeihn1m2
SjF5euhJ3QYKTTKMPfl2j8vbzPW7jkan26nTL6twZlQEIziUnodw0gU7tVleHHvdFwQ6RHBUdGZA
fPmotO99SGcOHRi6nEplCUNfDBVRjjbTLWZmm7HLnuCu0eCP899GAb6ElEHBfsxpSR5R1B2YeMp2
f/Qo7w61FSCNS3s/nuWpbATx3jbdQYg31UkLyNVLbDz5GeZYdjkm4s/kQG/xOhP85qy0KmS9yYr/
vVVJIWPVlXrk7yUrQR6laNy/94z9rtHHyzFKxVvTwY9ZOsfDR2nzZeo/xNQ9pb28J2Ldm+qFGoOG
NpqwjabVYhJxJnKnct6dLl+HHKiPamO0qaCZ9kvFdi2aEczDu6GQdrEdIIy0mCjpUwDKIT2kjbK+
S/RPVnIbgC0d1OPYwj8oL0Mc/7RiG61Os6aY6Fg4xs9mYVayJusgwuGPOS83BADwAYrqzGfGts1E
gp43RInI8tmpmT/mXL5iIzpW9vCnJxtej8JzGRIBNrQfQRrN51CyWC6keFDb4jpSpqc0CXYiUzq/
s/pjUVrzvlgOVgrwyHL4QpaTic7RmK7LcPTLICBf1/7QF2jx1YjAf6ngQcUhjWasHQTgIdu96lWk
pULU06Uzb2gNQXwDSruLFqznacB5ShC6QzzczxlxEqw09rmlXDrWpIzCknKN2vUvC6ndN+xSdKKo
sS9wyiriMXZFg+ky6n7Rt/2Meihv7ULhMQTiAK31mVHid03z7FDlxlEbQpKtSkh9nWTUDixnz/wc
As0dmERDJEl01lHr0FqQUIikUr8IbLWHfaKEzgPfntGq4OiNATlbDg29LP6torFBz2u9lTNYBNjx
QNVtBLY/7cai6Mc12QLqo7eix7t4wNBYLPFe0Sgmtk35GS0Is6JoPkXx/FMj0sutCcsLgvUPUIfi
pEUNIXNkBdTKD/j1/Y7J9YY1wqvRGY+NPtwZhUI4SnwrEz6lHK0qOWTjLwSlkB2Zn9jI1+jQ4KJE
z6EdQJmA+2yEqeNHM+RxoZCNSkYfKsFSO0akA+/ZhbICyHrNG2ROsnlnUmFmVMPWCjHZoVK6iln1
1UKwyrs4FZT0VGw6hASQLkrvBua3vlPnEnGUY2pXKRUGRJspo/b4YdTtm9MrhNghhI3R74AjTV6w
YES69hbmSbLrWgvByszs3JkuvPD2RoOhnyk0SiZxrRu2dakIlptMok2RUyy0+y9UnzBr11iRspa8
iiGbXLPvnwmTD66b0c8c0o0HXf9Z9maDJWHoDwrbeG6NWAvsgwYMyRvS9FOC0dkpteoTlRMeWiMK
vcjGZCWNEbPyTFJ23pEtNM9kUyhlecAONZXKcz9+yoiqt9CeR6uG0O0474r1bNuCWY6cFdZ8Nkpl
dov0iXb2imElNZpeKtlNBPYW56iybyyCrd2lDDWgjQMvYqVK/DQrhxQbXgm4GhsLuKoO9LTT3kUK
TcE6NRkekjuJFyfEpKEhgD7O/AlupTHy8TdHhlN6NT1zjeVoI9XrdY+Krj/AV6PVfCF5S5M6vfY9
qmpYxIdE0XU3DMH4VxgE4ZLexR3SS2VEzijDytMW+Zy2zSci9M9VU0K2yO1QoDxnpxLwGbd1/BKN
8J312HHTOGN1rvwAOyaBWoHGtONfJoJWQn5gNS/or/M1QngxZjKdjGu1VZ7bWaNLTOj0fghIH3zJ
g96d2AowGC8F+iawJkMYEyN3mtjdu11ePTFpXuPwvLdDLs/cM9bPSQOj7I5g3F2BwNwdatIYFoA9
OzXCoWTHuhdGFWsz+WCM2ltJIPVBIn9ZQ7sSIvMiw36MKEDvHPM6tZAYEIjrx2F0Rz1u3FkENNkW
7VNkFnU7Pok5eYqH5WGa4vswns9xh4S0zQ9kRVip/lbyFoIhdO36VxWx2RiVu9ZauLwULBGIwIrF
Pqwb06UnNFHi1mAhf2uk4YceGKsKDHDU0h/7pP5MIrvBY1f7Q945B0t5dtAzVhZc6B6kVhOjdywD
3q5Vi3dzGeCnymeDEGr4eGpkPjrkJtXkx5y0N5oKRsYCkV2paydkgUK7iaHrFmTwWs2+W6QXq837
YtvvAtLGeopVLf8kjend6PufRfFzbAP8LDQ4cjV4po10Xyu1C/vgEznqMVuqzzBKHzOrfCL7ZsHw
hvZUK+yfkuv52Kb9W8ECe7fEDElJPSMu7cqPLGnOTWM/EhzpOib54up0NueC+MPq0bKSS9Oqr7bW
PpIOeogmWsWlE9yTZk5lGVtJ6qT3MnwZ4S/prXIVYVDt1exXpdJVamyFKPAewulgu2oYmYdmqHPX
Ivxyr2v1qxLfVUv8lnbtnzy8MdoGKVOFEjPsnOtSJ4qsj24DDcGCYpBkYH1aWg6AloAQ8FPGzTDo
CBgrQRWJlTZJbJ0d+0H3apjtKQp/NFOonPNuvkcCzyCookCLH5b4uKnU/rvq8DRBSe3/pcO7/Cm6
/lc6/+1/cIMd3/n3f/ztrx/6S4fnaH+XXHg6ME1hCd36hwrPkX9H+GajqTOY4U3L0L5VePLvGmI+
TVVVQ4gvaOf/UuGJv5sSMYe0NFNjrLPEf0WFZ+ho7L4AnutfSvtJVzVBYAwKQSk0XefNVr8+HuIi
bHkj/9MQRtQ4SxD6aIiTgqDcXVpDtaSxrZzLKrgOZIhkd0EKYptPeUUS3OIU0Umd7mMl8xNlnM5F
ByVKNklwUO3VS0FupDd1VOvE2OC1Nciu6yrc39nEMiZNHiEPWt6IhWOPDgelH/qxEUvyeazHP7iY
Yq1fkD3+Qxr5F4/0X/ijpvq/v0/OFNJoWKe6qan6v2kNJ4Z1BjlHnEENaS6LANIQ0/wUrFKXgDjk
VVORr8stFkUrJ2wjhoWlQ1JnzeYlXbITrb6XIjDoB6mothsSlpc0AaveyF0EnbuRRu8zwD2Lzm7R
fpSPhaL+pJVo3m2HLI8QOUtYAIFEmCLY/+gj1of8kNkVU0SRFF4uBpy9yOzGi0JlfEZNcYoXsmRm
+nIEHOq4JtsUm31sfqRGRQZTOkum2+bJUSLNZ52k+RJsGN4OdkOr6mU9IGdXfSBZ9nlR7r8flqjI
d8hwCnRqdHukzh50lctshwiRlRsgLHXR79b+dhhW6Y8RBPdEc2uHwOqge2oEH6L6M97IsrL1PwOd
PXc2Q+p8Tdf54Vz/KNVYesmqeIp6zhkSEgwvgo14pYQhXX55E0ObhHDcO5Zv9DUGOuj7vzSTFnRX
3mfplPowv51DnGcPYpWqVGUe+KYAKwb9AGjgeheRN2KNfxy2x5TK3lMLt09VXkTH2GjvpvUFLZdf
G47s4ZEF7BMs3CARIeWnqOnhl/FiiLNzyI6HLmMvTb/OBsvfbsEM1fz2NVXq4YDWAcuRFXSUsElM
yupTFaJLoNEV0aaV8+C3fB32o4Jjy4ljSmrGIndBB8M+ZdlKSg5nZJXZzIZ2z76BwoeqH/Is7K+k
YALVo6HytkMl2NIgc4Ler1gIWMsWX27Vv2wPbYcwnHgyJ4deWsb9ghmFblffK/52qJxPjco5NHTm
stB8R0a5imyuhMVFVauTjUZ+sfyoAlZojhb+PNbnerOQO4wWZqgNnJPNVQaZwhWx/u6INzaolHoj
mmTzqg5SVN4GMbcNtC7lpQSmwhZLJOeOqgmbD0r5VQHyZ8FqMFzGlYYU2kvslgMBl0xuL1Ik+SEo
Ei5VpC8dq+4zFaLoUswhyZwyfkJLaLiZlbHIuutzAvqaOCX+jsS4GiNXNNXOSZdUzvlunOykUHZE
mY9IgdkvoAxQ5D6d8BwpHWENKvYz9FcGBmBohEXw3pu9dlgCZ97FVFeO/ao/Mxq+Q5NKzVmrdeCs
U3mPdAWgosQVidOHtIjylZ+3z3xcus8uIdk1Vj95EZTfUzdbWD8t00e3s2oFoF+qZY3yqj44PfGk
piSWUrSXtCajXq86ohO6D7Fkij/1JyDc2plAeLfo7eHSj1Two7h+DLGJXGjKVgM+abCqz/Vqa6oq
cnjbju0CaOj9Si21wlGyKa7eDGL2DjrtN7u2aFqEEVmHCqnoIaeIq1gekY0z4ml18YKLOj9Mabam
D/8qZ+TN9XrI5AMDx3xOUTGiNi5J91wHSiZMRAc5S90a1OsygYW0qXzlKgZh0+xDLy+eQGPVJG/h
4u5KUJapUzVuN02Wa2mDcjCq7FZpkaKVLEvOMnxee4L+lBYX0bG7CdfM48Lv00BhXzH8SUp8xZjc
Do6eXLXaGNEXkz9weUB1I9dLDbMX9Bz0Ecdqh+CmRu+LWnq2sHEgqqO0moiPDjMUHA9j8KNa0akG
p08jNX+nNp4LHUPQDB+gw5dX9jUtLSf4M9uPZli8Bx2DbxXut8scS6yfxU17FKg2UfMKr87CxV8r
9Wx+bXKFw5ZLuBE/FLHwV+qDl+BF4XrAwTO0WbCmXJY+SDWdqBTM4fpLECvNiXHiwTZeWo2scJyP
VNRKMn64IB5QyPNa9pILVk2XP8arCjXyOp0aqMKODMvsKWFPh+5PtfdL3Vs3AC2oiGkYuADLUqeg
DG7vRyu1TnGFxbm3ei9TDETzctHdZtZPtd10xC1yeRXGQzaZ075YCcWR8WYeZZIQWBtXf8Qc3ZiO
Qvh1m4h9M9VnqRXWtaBoRSesdtuur/YkZtW7ip8w5s6+0Qwl8ow46/ZBurC0bppgV2JGNXStwrpj
27sg1fGmzfLnlABuVtLgHmlBD26LZGTqGreVHRJHn55rPZWHhEyMjQGaRjUxQXpxWotHXTWfErh2
sP2CW9KhkJXE9atOLu7OkjgWDYKHmpjlSzQ0lDqijj4C2zhlwqmcKwl2xmxYzqkiTkmIFIwNtOdQ
eCFsvddOZbBc42hCxFCnuFxrHHWsyw1ogN6iSMajBeBnF2PLlmx8M4mYR/YmVKycP2NWnu24BBZQ
EGYm6IxS9xM3Za77Opgfkpj2iviFA4f/YyZwWx3ituD1WodMwB7i+WTT4CY2o/AyS29dmxCsHi2Q
O9bFW6yyMhsfJr7MO0EsCnLM4G4Uev0oquzapItAMI10GwfNbGMoh3UoI+K4vJ10kT8XBE3p6aug
Ek6uyIgHUrfoFzXN3VLOcP6RSyyDuivS8HqpSK23tZzvOVJCkHdHBRrOpR/erc56iTNjYUJJKfrF
XJaamSp7tdMyt6KwU5Iz3+KP9MqOj3/N7qBhKvpDTQ/FVCWIFUrnVzUrttesvLWih6DrxtsxdN7q
osW9uKzIEOogJcYtaf/IZNWROac0JJkY5lGfncW1HftHokvggf2oIYQX2t1M5/guj8ajWQY/ojh3
2CGNT/WYEOE1mJ8Zbcpyjtur1EHYL1mRsabp4UJjRcxIxdi3diHOCWkh+/ZTSTuT/g883S44do71
n9ydyXLkSJZl/6X3KMGgAFRbpDc2z0YaR+cGQqeTmOcZX98HzKzqCM+UCKla9sYzhvRwo5kBePru
vecae7+11lmWks8PRf5OOVjFhpj0QYhFczfkRr2wY48a3AS2eqoxAtN6jiHUb06uQkwuHoWZmjun
SE/GUNJ8xRsTRqVaTvVe9sbOGFS/rHWE1pEdSC/HZ5mnGMZbsW7a2UtS8z21Sck5hXtk238Aa/Or
lgVK+JS9CptVYYEPxRH5uaHpfZHRmUlGVQK9j2n1JaDlvONwLQtoSz6oB6IxJuGQKi6HJRWOpwIa
IuYYTpKEsBZs/bnLFFV6dqNl2bSveZX+lNRQLSWze1T/4kN/yK3uPrbJVhDNvBNYYhPoLxuiG/qy
UyJlxfNUf895frQDEb0aRrZx7OZ+QjCASRgH+BusTVl6S8cX9+6E6MGWHVCubixjzCiLeFBX38t2
+WStu3YgpepJbzkXgS5xQX8OLHtK37mfqCSkFsA8a7I/SyeuNnlTyWUTKOAx7duQSGap+HVMQFO4
0btD8HOJKL7vNOxNvORV7JDEo77ozsihmeDxtFeJbGmgKvR262n7rKXRNQ/NkMEB8cBN2nhlVvlL
MyIft5R/Z6BISlVtu8ycwQ7lk2kOz8PgvtLHh1oGu1413c/G0dyNO6XVTg3P9DWiyQi5s0bKmWEI
AAIIljPxz632cMIg9VtZgfV97trBQ2XF5bToZz2OQZ91ZYOzd6QvrTcGHTWluSCL7nw+ZXrKCd3F
AI78EjsSXtKlbddHa0qey7K4uJZYe75JUpS62zXQ4ZNACGVvSp0ekYhloORn3r73tfnE82ZrIWKv
HLv9KkwK76aB7ytJRPbXU7Vn5vxCkes3fppRNJT2C81RZ5X7Ry2+nxizbzXjWG5VzioLp5thhreo
Stnb66CkA/tjyn5QLpmuQo8xqDMdvof9iTz8LWDVriX6Ewl3gqMy2+vfVTBF9FLq9H86VPc6vpz2
WdSxVGXTTXtatWn1CV8UVAP4DPvOmI4894t7L74YbPL8eG6os372Bs4Wx9K3KZacbWGHZ49sC8qB
c2c2gq7JHvHOKHFYBcxPtKOFi9LfD8iJeCwU6xmXikI24iiIBR2QWMdblN8IRAKZ3iYI92YMxmFM
SoPuAtyils42NvS7tTOjYk0/4q3WGSR9GT2VSX5v2T2UB+Ouj5nHK35mGx1lNule2PSy/c7to1aY
vyY6BTx/PlXZXUuXaI5GFwZbt1YWatF6GKxpZU1knCl6fHVz/zrM4CRqm8qUIYbgzK0aAD/qOffC
hpDMWiXqDTizeYaINk09ylCuyHIn12won83Up/rSpkG98m3u5KwGeGJ+ttqOzEO8oppVbds5uYzC
ulS6GDjZabfAg8E0lKPcaqpKN5ObFMuqEo9xOb+l3AsdZLjaK0bIb2huWa0WGLbapZY511yz2CGT
nF+1dXWRLe6docViS67/3QffubYM85ohFeMBMY4lq2uazM96JT8oMLt3owLLRcJdQiQmdcjxB6UQ
5MtCeGCCVl4dXgKD1Uh+Dbd8xryrV8vQnohsJdnOt3z4V5hpEuHkG85mC80X3YWbI2o0+0fabGTY
XJIM6UejNV0bvtox/NGHECt803hWFTuQsT60Qf9RoLXutXGnLIFI39veIkarWDdRmB+9fh5KDIG9
oU8+6OQ6qVR95B7ZtJYjYp7kPt1l+7anMQxZhwQatz/Ck0e3jfYGy+ykHh81jZmDXOcqpLIXP8U6
TR3qRkCs2XMHT+yMdxrNAWwA7LVRw8sIbKukOMXZOgOkGsn9fWzNcFV4bImrNhSLyqN+j1qwPc3P
rJX1bm6nJkvP0mpYypgR3k1J3lh2HK7jKd42DX7CbhhKFhrVPb3ZT5nFJp1a1HUdx7ciKz4tp/00
OYsIzItrfSPc8a3D97yoI5eLvn9LWvkQwhPvtPhiRoTXSPIDqc/nwlfnzWWC13t83dngwg30tFdg
u7tacHBI3AznZ/nAf5ixKeIGVsv4FYrLGnogUYGBoIsuGfIaemM2TTM4x7xhk9xne/IsB2PU4DY4
OGkE9yrdP1HB4a4zqqYZivxLy1kOIl3RsjTOUZmIfEWRg/xhIdNjI1tSeTQH9njKJmPEt4SGbPL2
UEaKbkHPTrTChRriaCgeqZiLNk5q4qCKYH8FLTOgN9Fhiha6T1SI2DDgcwyyIt409g82iHxdB3CY
Y1EsWgaSsZ32gR684pXj+arlx0SSFJI8Y4sEYZauLCYGLgfGAlheSdiu4Blz+c9vZFyYL/LUQWtd
6S66kpVwAicLvtTjAtBCjVDN6nGhKZMVPCKPx7Z30efFQfW0/RWJ+kpYjANapEjsU2MXUA52tCAB
5q0CYd/ZusqhqjVy4dhk981U3zPbP0e5u5W296QsrMODko8gXZCsKw+aR+7da0BesBFguuNYhIEy
uZaT/OVpob6cbgoadBsZB2CQjBt95iz1SPpMobUHiRV2MqYdtWh2uomXsmbxyMPxA5QNZX/IbQvh
li3nf5OzPJVh/jAMO4Lx+Bh6gjRxLpde7XnLOdrJ3o0ibr3ANzGUjo2gYYUbQd4Q2TTwt16t1oWV
AghyCnQAfmDczDdvviL9rk7XqoiOgUeKePQC1icmDySwEb54TjqD8IcqT0WvffQ9bWle8xYGoP8K
nHtNd65ssYzHM/eQjjSzjdVjoYcpfK9rgfVuSFE6vU7xf6OUrvUu1YA5XOsB/UnrjXZ5q9tQNNd/
MVoEWnmzI2rjpI3fhrQSEDiiyWUs1arWsM+oY9VPm9HiDWTKfxoM8mYCtoDkQclTD/OBw2dX+Vay
ariJTh53OspTFuRaEAsA9K1674u5qrsABbqVjefvktiLDyn2wVKjRqGqd7XKT+bsiErybqA/bnqy
yuHBq8MrsG7AuU7wWQixdcjEIPLZNzspn0Ug7iPKRu32ObfFtdYxH2AyGJgp3IGWGTd+aCyuFtpO
gESYt7RaxR4EiCyl59Dz3aOiYJaMaJrhXzAT74fH6UZrQ1ZVw9HONNprmk+j6jm16Bl32nTf5i0w
leaqz9ealX+WVfaSu5wlpoETV9d8TLmGuGPQCMSp/K5p6wJJuXmsMhP80YPmCMr5cu2rbsaz9CXq
OC1/S749wwpIBU/eaviIpwJeIobLzkDTq7T3AQV04dYI6mZK1zSlTv0sobW1/1o6IcVrocshugXb
04V3dTubjL7MLr644J4XheG/B5a68zhxhnlxJTX6hY5KVS8/s9Y3T05OjhuQkJSIYQaNC3jRHW7R
kcDyleSHMpNnUy2MIeg3nWh+GWLYJ7yLl0I/D35o7q2o2MeMqUvwb96mypSxcfXBX3IOhvdARnKo
WJyx3+cEQrNTsBinblWPISvESE7YsI5Wib3MNkbq4ZqOrX6j7X1NPYScFaxS5ykdPWsepiZSh8BL
iG9WRLuXTjq2e+Jt5MbqYuPrsX71M/habgqHQuQru8GkIbGoDSY6ZMLILGOfqzSt+Pfw3DbJhAo6
6qTAqOLd4v885C7IuNCM2abr9dGDXQuCgw80nvoPQqgTtKUYnr0NqK7nbO6kNOfkYcT0qnOmu/Si
fI7BRBJXoMHd3OiheJY2E40G+QtFN7mUscKNrU0/k2LQ1iNfo0XYZWStOUpsZIexMizFBjLWSx1V
cqXVt9JLrJWTBsnDoB+4EQHEJJz2vX3alXn+ljfpk6rQ5YMx/yWYdZfafeIEZ6OIeKczuIRB0w0n
GVS/msBXSxEKY5tTa7ogYuaePYZ8Zq3pfUjBongRmBsx8UUoKfROJzEdFYXAWmpG56KYKWs+rVwj
zxDuoMixV2x9HDEogVvgcXO3+NDo7rH8Hp+QMe6qXUJh+AVmCrs0w1oELW4nCZ9I78XZxHG7NZIv
CzDFSjWZWCYji8qG0ZKfG1G6xt7XFkPEPM26WU3CXPb5o6m33moi5EBUHLRL2kV3o6Y8TiDDYx+Q
782N0EYnApmD/kHdFvbZMuP3FX2/8jPqNienIxgf4elOpf2gIKUcQ58MahQdCthIR6Zkbl9jK7a1
W/0M0+FXwVrm4GItd4vkLsmMiNBMR4+9p9tbmBf92ovcn5VN2MaV3nMmrYvrtz8Hdj/HMp/GJbpY
vRl67C11xcPR7Fpu9xQQy6qOziUzkkNa8cAm/j2Kocd0Jto1B8fpVMv0MxrtZO1ZbKVMyYlAEIpe
akVyX2uGOM+5Q8H6ehNHVI7zo+yagU7SvuLiHujEJnXcX3SN2q1MCw+yGN4bLKSnKpPMvX5RACqw
8b6B87E0Xb8G/bgfh3lZCfMOFqTVmPVaNwNQnRVTnBV19oIK+SuhpwykWqS4at1h12JhXqQBmFNa
ZJZRJMbbmF+1LsihpxbtfZjpFByYex4T5crW90Em7H1WfVW+1kOr9371ZVRso3xCzFAamp12cvUu
xDf2aqGJIJ0z4rtaOZ0xVDz1ppVfVXHJgN3SU8Ucnm51wtuEB+Ju3edITTKoi8PQVVyh11ImzcFL
cNYinJ5YzdYbS+I6wDTzy23Hmz9Gt2IMzs3kvOo8PUi/vMbaYG/Lnk/U5QyqmgHcbfhZNqm4L0ya
bpkTDp786iYEShiHC7sISwbgEl8JEWm4/vRlAdlbaFOLzdi/Y3UEQjPERaE18iHrNG9jT/LRU4SU
TFrE7+s+/AwpLG84I60U/hwQSsCLw4CFF5ekoer3jK7t7awWrsJ+sHEqqNdw9uhTI3/1hqKmJIzH
nzX6r9RrckKJxf1EVy0iSwBmwzYFiIzwpUAl2Pjjiz/Fx8ZniToV7o/WsG41HuFAYZq0ktFb960N
mAFmFNxblhE4uAi530eW3nMGguBouN3OlBi6u/7kNuwxEzsimSR7gRGbgHccB+vKHIOlawQzAmNn
275cS9L7yzCfIB27nlwZKdiMGJMa1Ulw5fpLD7MpleXFPmiCjG/kldXskcDz5Lqn4hwjS9xq7InK
ZQXuzKdJWhZXmHsFBg4XH0xQfwqN14ltfZN3kUfZtDhXGLcwcU4faZ1jfwKHZnn5MVPlq+gtzMge
+5UUB6sW29wTYQCK1rmz55Zs5rsJq0TkIOQZ2jKiDZwBm6YVC0cx5ne3IgKle19ebtBYimZHP+PI
vi6+eFNKoesYbCll3LiOeh8K00KdgdMo8nYV+WG0d6tPeHdU8oUYuXQTf6hFUd3luxXaEnTEZrc4
njl5o8XlGXVXqdo3f4iWXU2YkAKglzLt3vOgD04xavcKYzxl6Hm8sXi3urQkrJMVLHcaKsLYLV1j
js3rsvYgRTo62GLoJxYWhMImStOB8eLDGx5d+y0OpkuYEs5CfmsPhi3IogULM8b/DErMhCJrOzs/
RZa26nqjDUAlm4nwRFLkD60WPhdtv1OCXDWLxWTV0U0Wpaxnonbe208EiZIaL0rsIdc7A+18P3JW
1S9BJ/jddbuu9A4fDijTS6oX/bFpxCqqwAsHvcOTvi/XXpyfUqOvV1OY1/ugLA2MV/2tj31nHz82
STytSePjF6BYHk/hsGn0AFukoZn3Y6TA0eDmSnCpDGFlrspvb9SYbzEzoNzo4QdjA8lICd/SxHAc
l9S+hKybF6HBBAKfliOcS4md1jPcg5hb9hPhBWQxrG0kZXxBUDhrtFuTNC7vi+vfuXFCkKQzWDZG
NgfTewoznOsUFhQJTe7NTnkaqHC6iDlXNDjUbAvXPQgKyLKeQR2A31yrbfovcXOt2i+P2fx+MjN1
qcEdZJZHPzymhxHUyLI1W75u97k7PFjdWO4aj7Vc71v1tdWNn+k4zqBB7Vq3tIQy8Z80g8dzlzTB
uSzinUNeRRd9+YynfGn4iYmj37hmSbytTPdEsIz1tvqMg/feJdSmczUV4PXp8NTBC4ud3zMDtgZU
6tHMZq8oPFUZpe7WCOx1IOAwNXkkV4Ie0qPEdte+RDimIH8xIuPISirrh7Lz7JflpFjs1u1Y5WfM
X9Git9qtOxnlli4uEn9VcpxSY1VoQ7CZbJdDkcfojfGPd0pyAXggKxQz16Q7qy6XbKRDDcdlfyPr
jDNiAK9hE2Ica3wSoeX/dEeCW5SUwM+OpjPVHqzhR3BN1OadbHDtm2hIT+3sGgcvyOmRZ/VqxN2U
FG13NOhibVs7PrXDK6zpek9TeLZstHA9OIF+itOcbCwOcDyorU8KUjbHvtMCjqQun9SovbEyFoc+
ne6dPsZr3k8/mTa0RVW9Jy2mvKafVaHMOWAt9+dzd78yB7GNRcTDbzTSe2uebwgHQfqswLD3kXtx
WJd7Iw+8qLOS6+DBodAAtpdibcbODm3tI6rofnUrahsjD7JsyPHD8CY8n9I8uLXY9wIlmD++3hRZ
cgvr6Y5wTndtNZYUwuXjjMrpJ3LlGaZE9Dm5+p4zHg8zMHMBPwUDDvzqMTjpBcFz23Z/RjUmgFbG
ewcyzMUWLc8+MkIcGY11RGORzqrozFODwtOpuTpOxcdncEnH5bmivlKY3CtqUIUsCWws521+Zwas
TtwQSn9CSHfXecUO1R3R2GSrnQ0erZFcuZqR0fSaXW06rFY1fsioiU7JYMQPrn6YwiE5ff+iUUF6
smerMFvjVVDwXajxcDDEggyy42QlFBsCsqEtLD8O8yEcCJQjmR8n14OtTtTMLZy3MHfRboPJulN6
yV0TXRHXAEpETVF1M9ivPlFwlQQz+8u/ZnaUvqQJn3WD+J5B28V6Z+MjmZXOGXFvErp6gkNmjdcK
ifCgJAPXqGTMnRk4IEuTbI55LYhQPVrt6JL1pmKYTR2hpoNWs/SStrktbbCpfZcTNO7hCicdcD43
BhtkgicbQNLb+XB1CLpt41rbTNh+1yVjIEPc55BN6JbsMfuWADF8frZDhQ+m0bHpYTImbx2MDCgV
GyJh9Ed8KdNWZenWN7voQtHhDfc8W+up0xiTFYu7RrD8chrcPUPXb8JZOYTIVRfxuG4dc69qr7x8
/0KAdh1SANjZVrgXhGhY+gf6FvoJR2KSw/jCouqFUO7CGbtsq3tsccoAe3YmvUur19bdQGLjFIA0
ii1WrlYXcD71mn4h3Wk/2ZY6WSlHgSyryFmW87B8yB1mp6FBARn9ncwymp/xE4z+dGyi5Nkvbftk
BqG/RWkHwKAn79IWJXb4Al6X9EHUjMpcmX30kiNsjkmsr8vOPA0DN6a8KPfac0SYbVFo6ZxLLGfw
PA9304KoWExdsE2MAeWt8O78gcnb7zuJDI3B1koaSTjOOvmU0D/QjPQhF6o1xXNhMdYWGplDintH
EmOnqJGH1uHzsWJFrJkYrAjdO58zQmVKon0WUHetTLSdPRRfVhz+ghsgqcxz6nXhVmINcNllgyK4
BKa82NJVxjbM/pmkCqNNGrHFxH6ma2Q9K6wome/uJdGRLAzZLjXq3KaT/xAhPEb0KzAWc2dMnkos
3BfMXyYdsqbtX1FCONFlcs/Zn6cMN35k2HU1+dmSBwnLwnzc5K45LOs02hUmH3rNaYFYM4JaWPFb
Wl9uzMHZNJN/1yKQsb4jyQXiG3sgCJYFT7FL1YP4Dtr66E/mhtZdwhbgclYVOY9F0cwELWOVWNLc
Eu1KNiA5eKWC7Vs67pEBEasZDzSUXfDpULO9aaPCUOz0rKV5YMx+OPLRMpCG9C4+5YmNXpOx3WCv
rmgAsLL0LU1MTtvsgFRDQl9lHkhp1BhDYXCoPHNu2qhurtQ5K9V7ti1zRK/nPTPtQ58rVvHIEZyR
W+ZbfbySu1WLKLnPKUUAaRTAH+BqVYJiYKuHjjqMHHod/H5yoOjXkPT16rTnJs0PJ5YaQCDmhzbU
rqXd44O3ue9OKWszXTrrXBTBY+fMqF3M5JAVwrVlebgw844SEbtmdJvUMW1nQBAr76GIwi3piF9q
5Gyf0Ine9WQoMtq5MKuNNEAbz7ERJRsO8CPMP375/isx08wa+La4HPWuXgwegqkx1CuI7f+sYP12
Y2BNAEVPvA0ROsBjVFkRAQITl9KBEweCT5gzsAacp3CHZQ0hKLbR6EL8q+9///1LTVH1ptEkqOa5
bC/iEz2oIWP1aZAhmP/u+x/5rKPLbuaez9a2UGAcStycVskJkYp7Bov4uNkwda6nXK24KQNTmn/B
U4gBJLLBjPYWJ76Zo8KGu/3HL8/JTMWSs/ss06JHt2qbDXUi0z/+EfTKfvn/tQUaA/LMB/0vv+3q
vXn/p9n58p5+/p//9RLWH3lGLdcfPdD//F3/6YF2/kPqeJ8N27RJ2gHl/C8XtDL/Q0osyIpv/8wb
xc/8nyxSAYtUWqbgOpSCA6PFy/inC1qYuKApF1Y4p00d04H477igDdCqf3BBC6mU7dqWbgqL/5zh
WLyGP7qgMWAHcWsHzvE744ltc6Du5GYbWbWzy2HcyLwLLjYLZR6h1p60OKOFPq5DVmjbVvTnP7x9
/8aubMym6/9nyv7Hy3FNR1fCwLLsGPzcf3w57PvNAvq9fbRsU0IECopNZH50o1tc9exdFR5yvkwb
ZsTi2qs+Ofz1n6/+3R8vHN5dyj4lDvE///H4lCbcwDPIcvB+5LJrH2yyn1gmsmOvUyzUOwj2XdGc
apsY8l//2cb8Vv/2s/NV4bti247u6uK3n73icMxj04C/kPb2e+6N8dYZrQWbY2JvVWg+apHPaQJJ
x53o/Yl+OWlyiPMIpk4tmq1Vs8r1Uc3mmuVp9zcvDrP+v7w4A1iWYrWO6ej7xf/BLd+XcQcJoxLH
xKurdVSXPxA16CkCPrFJaw4BKLqIT4IFLEFU9gTpNqGUcRV35kOSa+Oe7vmyH+Tmr1+XmN3rv71p
XA2GwqdFhhZu758/sQEoSepiCj8GQG23fkkOtW7gKyDSf+msJJ6ETg7YTLA7T6Jf1bOhOSlT+4BL
O9zGuzoS5s6qO6LU5Xgcx8bdaDp5II480VXHU6469o5t9WCRd4VtIHTMF6FxpAr6F88I577Nf4D2
cHcqFhjWMZExduVvFLs/aZEpbjSv3XGRxWdcgzjEIuPe0SOYDmaBY368b33vi5mhuvdyIIjU+1j7
IHJ/aI75onNsPv31u2WQq/jt3cJeLh1Hl2COXfF7FiAykO8S3xMUymMt9b1a4G4xmhVm8hqjg4d8
O5QRay+HFUtWzfI8nIj/4QuZCc2WwZXOBfXbheaznUsgNIijLWHltHpwZjdl3Samm8JsHsgBAFJA
bRGe2DdNum8kqde/fjP+9ZtDhgQANEc63Za6Pecm/vCNJgNWaYBgxJFGYHhRO+GiEwztuBdK3Ykw
oj6++Lvb27/ebfkzSbUoxf/ySPjt26p3kXAbk5Qxe6ndUOX0otXmQ+7Lu9yjIChS+nScI+cmVkKE
HPesI2xVpWE9V5X9N5eO+a/3G6wQJiKZY80RnN8h1NKzjG7SmATzuDnlcW+dLEVNLEA/nbjdTZfj
h+1q4Qo2Hfo9Gulm6rIzHpJpj+kuXFmcPc/IKXR+gKw8YNrDWOMkN0vP7H0+MoIDbvL2smEFVtXj
Js65eRukLbnc2n9Azj+G/+1/5nf/uOD/lHP51zs361GeY/p88xTm799szzRMD7KhOPaCZWg2Fd61
4sQOtj1ItwM1IaWn5KnQao6V9ty2VmMH9kbnzeK8c8PQtegLvV8UbZxt5ORC3eihTuVF0GFJsY6d
bdIeREGMpwcKiYsdKiPXuNZG390kruWjvdGXaxcwCCKUk7+5/br/5roVwlJCzV9XV//tcokT5Qxp
XPC9ie1yh4U3XRKg6hd91iLbdHPyOF//9eVh/Dk3ND+KHZ5GYKANlzHE/P36gMlA9sEtrWNoq+GG
J2q8Qyy8M4qS1i+7Io8JgWgLvUsev3+R5lI4v+IyS//moWz8+dnDg17gitVdJZhQOGj8/kqKANgt
5j3t0HjxrLjoDyJRCcd0OIrBEA5bDrLQRqV0FqlPABBnJ09CMoI7adbtViX+yvcr/wGkV/U3D237
z3fU+bUBBHDnrBpvl0CV+fNdpIgniPGGqw6lSpcOFp21YTfRMu5SirF8xZasjfCCSnmG91EfjWa2
qnjyOj9X/D4x12YJiwB8knbsbbp2nAFYbEfFkqHKY8zSdlvlfI2zzHZ3A3VNiqmM7D5ODQBccCJG
WyxocTgORmufhnnNxWrduMjQKXdjgyliEB4kVLbRPi1NWW0fmqogOh1JfUuMBYrWzPaAKB1u03jY
lKyM1oxH8WqcQnMVcRA2gMHuBOfdO9YARp4f//p7xkf452+azejr8gznwlW6ZTlMf39+DzPJ+RsG
hjj4Pg7q2nae5sz+Jie/snGy9Ipxhow4tC9S/lC1J177MndYODKhwav0ZtRvFPEcIdGTASZFtv9O
naQW6PKIdpoEXs0hbPoIsV+8pSLdTxFRi2AQ+TeV7TDOqFzlOvdDr4fbJI4BZQDUXbFyxotr0twi
4bH1Tn8p/Yglqd+ZfNhufQiEPy4r2MPYCAVmIvY9xSFKsxHTzoxC+/77IUIWrxV8Kr2yeMgUroTj
O4HomopgryVQpvvCyo9hwB5PhpUikrjD2D1eMqwsHmmfI65cNrWmwyEvcvkK9Shi5YC0M8od943w
HjKztmVdoRZh9sKap9tPQXbLpX3jvhbs5rGoSrq3ESTsmAT1Q2Bin+oC3VyrEm2qcBzvCmvfWeis
TRruoddeA34Pcz5YO2gbe+b/bRkF9SlF6KUfw3fXMfLbwh1rdUKdo+9SwR6pbXOAu9x6y3JKiBDS
PrbSgeQcrNqYUUSvrk53T+i3IF274b3mIfyQJG9RFr1a9g6XQ7g2Wrp5yAEMp1r0NGT2+kve+f6+
Nez3Fm/wuqgjoEvanF4DUIfynWQrzHIa+anOOmzyrKQRFMTV3u4uYWs555oatmkAAZtV9TJplPvQ
+5PCSuttSgiMW7ovncM4jU9RFvanIbJ2pq0Hez11PjMw35s6UCUyICICLEgcU0YLWS1o/Luuw/iu
U6xnoRO9xdl4FTLbpfD9by4aWt1bDPJNe3Niti9eApXft71sXUaJyxgfPIq4dO8DwwME6TN4pGm1
7Qen2QPXBQOeJV9w4P2b1iHb6SZKpx3TS8+GBahgwzBLWvCc+YAwCSfl3GtoeQkujZeS1p+kfO0L
ADxRdi6j3j16gSi2DKrtEltRvzaSzqKccKwe0VfWqiq2reZRAVGPN5kGW5vy0otmO0srZbM5FSi5
JNWyvaGg8DSuZqCPXtheZ2udMMiO75q1yquWecbgs7HY+y4CM5NcSkm/Kn1kk+9veIW43qQe31TF
Xxml9wWHsD7mU/5L+TyDFen6u17mF+5kSBzBpKhOm1F1NX1vqnWMVV3/1Lg0nshdgmG8qTg0TxPu
vaXFSXpbBCI69ll31miz68uxfKgtlqDwQO4aJLyI5Ru3DwQZ5XyGGZW2dgqAo8ZTvlRxl2OTxDcN
BmMhoogKoynykeHKdwFIckffRbGrffryqJnlhqEuHdS0O35AGF5R5e4903sXyhuPM3tBE11/9ltD
X3m5JZc6n+pC4Dh99G2+YVl4AEwzPgsPRkjIt6Jt3V/NyWa3ChIIr2ghGbyFa1XXGtVxmtejiU5/
tFN+qd7Qzoldv9dJU14FW/y0nX76etYfsnas13ZssR4Pq9dQ3ydJ6b7UefUWGt6qzu3gCqQWygWU
sdUoVXzGP7zsexcaV80fSHNNumxKboFTyQKA6OulFdW41bXZFJFi4VZIkMsMF/iJ4jy0tybd2rRJ
w9ScRSqVf6SMFLQcgsQzjOKOft5638n4RCWidzYDKNbmlD2AWvQ2jsKnrk1vAXRANBq2uYbmJvuy
Eyuv7N7YkCJ11+zoaypLc+SXZhFRAtUazimUBhVJ3hlfTH1PM1zmSXPjNAiFwq4iLru8Xld1wzE0
N43HDFpd4/qPOAfoUEvSJ0wzA3Ji7D2XQnz6OltvOY0xx2heSZe11n1SIEanTq+eWxXnF3RLYh9u
0tH1hwWfhzWsMxdIZpVMgDrKFyKEuM6EX+2qth1OaacegayQ0awpqBgMcZ0xLgMpxVU5oIZYmT0+
+qcB38gqFXoNbUQnC6ziN/A3y96I/A28Mnq7Bntf1wC4u8a4K72S3y5ghdS1PGvTuQL2tPk+nGWc
jDdmgyQbVRXYDANFeFu1Gb5Ok/j2oD1MiBdojoL0Gnene4g+FDsNawNX0XGMpzuS7LxlZtZt0pTC
WD2qH1mOgbRNZz5JrN4wKOU3lpTZElWKGpIeew8FC9ZLJ4xuU0S48DVuTtYU84Qw68+JsvFV1lsd
QVM83hqnoQUelRak7LbnzLAKAjGucwdxp4jNe1+j99exOUso0wu4dGN77TqNIPWXPILnSU5WfRq7
StupnNQSMow/HtuJDINZDHe19BaVAIwX1J59AsGKy4wQkKfhA2qApWyHtuAYH88wucrVoKJxT3EI
yQy4Cw+D7lpXE2jiInZp9i579VrW4ytFz9WO2EC7NVX5QysZs308FkTDU2et+3N5Zal7u3hCvCzm
w4UUff1rjDDwgZfQj4RZSnzObI1KkX2lwGpWUrOtUxm4941TpldJcQR+nWLYpC2G5a6p7pnDIaQp
cl3KszEkVsERdG+58o0qP2i4T9whO2gB5xdCTbYOhtXJ/y93Z64et7Jm2XcpH/fDEIHBKCfnkcmZ
Ih18EklhBgIIzE9fC7xdfbqMNtpth0fiESVmMjPiH/ZemwH7qnRivfMdczvAxzoO00h36bRsAo1+
jwbRRPO/KPexVMATHi99k6ao8skwcBHPUAeRV6AF8xur9huMaQb5HiO5NL0NLXfuhxPnsMlGcRd4
E0KBth8INgZgYAXuranA/PUVGi5WRu1xci3zbPf5XdA1X7XtTB9JtBRg9r6JJ+M6og0WWdrdaRwc
RAdkhL30wV1aOwz6ZlXtx5Iwj4UQviHgxOXyt9NdOxLolU0ci1Gf+YewIsoTWgBCBU3YnxEIMkAd
UtEKJ0mvU87AASOMITF+8C8irwCv6Ca43OU7aSXDJQ0DuLG8uGDrpvKC4w+MH1r9C2hcpwBqhLBO
HuO4BDDWudl15AYHJYdhY2x80t6IMeBmBP83B99e6/+Nq344al989KX7pVRKuytMdPVpu0Ho/Ccz
woSWhIyzgbhXwDByFyDUj2M72KmGFFm4DBfTQW/ssnWPRPtuG8GxHc/GxOu7sNS3kJCe0f5hIHXl
KhzTvTUm3B3is1JDjIup+NWh+D/0WcIxjehDW+7jWJA+HvoSrnYZf7jueRmGjTERjV5FELol/7Ix
RUxj42zzujeps6Nnujs3GYMNmIGIIg6B+MAiv5n108hbFsVgmawH9YHvLtsXgOy2iB1JhRxbRP0R
clpBLPPUFeswBoZZNyTopvpq2P7IOmrHQqrd+c/9ANOtGZ1Xn/8iCiDJu50+5Ji5uyQej75ED5bL
duJnXf02i+l3Z6WHbrI+WbBi2V6WmU/9hNBT+SngYSUORfOKDhrIZRZgG5PaWTfyy85ludYZaZWp
xZKdsNnVyA+jEj9AWbteVYqFNzvau2mR/g11qyiMM7mYXMFbETIYNpiGUVaJdRyVD72JAMMj2ciC
Vhk6+IExH7LwgsmzBGYga4REVV/q0R83GYSilR6iZgNWhOrX3VS6q4iKFOQyJxWh0qLdtqzhbchZ
bCOfOhLREaDjMQPoiqzfFGhCtIVdWgz5fdQu4U3zeLDIpFoh5qT3iFCpSEWz0+rDZGdcslj3jCXt
VqHZpw1GKTYrjVg3bcEmjiHMPsvA4bsnuHKgls1jPCsJNPP5Vmd3hpO9d5n5UcSFD6BjdNctDDBH
ljfDa/ZdCBW0DzjQ6dQ21IjAdPG3boCHgZlNvul4D6jh221DHPqmb8QrF8M9teiXgMzLmcTNHXkQ
rD1krcLwHlDbJHtbk8GCEHVZMD8iVC2XMIF6m/lYVwIia1t0OxU+/W7klPPMgzLq70nSYjhkkHBs
vjUhCr6AUZLEs7BtI7TPQOWezJjTAhlLsJq96ixSQECFkz3RVQDT0EhJgKyv+Ub3JX5ozjH3EHQK
aqRmRcmlRYB15xX7kMD1WH6jXuTOQC6801O6R276nIT1tM3qmIsgDfEfxSieo+hiWhiNkKCaqx4v
+Joe/6FQBDb5w6OiCOb8aAU9ZfDZGxyVfcOYnrVPtMMN7PrGJ3YMXA7yyRngyZtD+DI0zpejoGw6
HYPzAspvU6NCr+3dGGTb0CJjdq4ICY0qrh/duvAMuj9OeT/nEKyGwJCbzNtGhovkCxBzJh2CzHo4
EVX1JzfItmnB4JB18pX1g94GFVrZfGZDadRbi4ykS4V9Ymit996WDTjfnIW+gDua94fSw/8ipPI4
acf4bd63tb7zQ4lDbwgiokf1g23zdxqhipdv5ChDHgV2B+j9fbiCQeHO4H2Fagg7Q+Llew9lH+uN
64BIMS3o5O67bEipJvVyvBENFaY24t4UZH/ax8ZqgHe54qWLrSXFP9Uv2U0W7bhgWLUVhTj5dBMc
FX+Sj2qE+iHG8Xee4Ds0Aipl3+Z26Ry0wAjfNHW+JCHDbAR6qRoYSBk9CmK3VipzWJRPsb3FX3BJ
G27XwpLAvr03UqTWY73vo8YiTqVYeW7/u5G/crv9MoKM8qQ9LVeYza4VZIDAhpmAA00AVlWzdUka
4uNis203RpedxBAfvCJ6LU3114o4nrsRGvMQ0A5jnGj9/C7ilguRSq+zwL038EftnByqMuPpg+ci
grLN4BGDxSbXZX9hBDo8wYq0tvQWpGYHTImcuW620i8rbp8s3VpkgDiWldVr+ACwwsUHE0/z1IRY
bFgXYHHqu/xgRb7HCGs0d51RGhtEttm6rr1p5w2JvR+r+lsGvnV13QqflZ+e4IESXR14O7PHr2Cb
lbv1wZjd8fekdz+/Is41vYuj4t6Z4vn4z+c1rlOUx5PFqVMldFQmShKb98XPb38+0JQok6eZG1c5
Ol13pLZA30Yk1ud1fKdYf+MmqfrpVIfDsV0+t6zETeJc46+4RGZegZhEr2scIhNKhVfH0d3PB/m/
f+U6gGXHCEnWGPkvzuD+ErnTH2BBMXTK9RAc48ggxG35rTfUl0xJXkIZbn+LPQEJZ1uV5OoDGarq
1ArPA8kgCT7dKUXxVno4tjsgD2vMYh90xePGs+ZhF4CGyVx+hGR/JoX60uUSXpqlLTbR/sFHmFrS
/6BWzHaKEF+0FtQwMSzhSXN/E2V54iH1pd51MpvWjLYX/9Qu7smdzVkecnDCn/Jc40vK5jKLeCF9
Mh+TXDOZ7J7SNLp1eWwi8o13/LU3hjLROpnp5gLc9asVW1qEhVAGEJpNz7p2foMPcAH1pn+7GVmR
K2reQMuMMXao/ut4U0im1GtGogzSG4zci/Hq0bf6i7ad+B6reGYl8XUQ5X5MmIg62u0vy0k5oNPn
5o4oawFen7EWSgYi2jzKjG6wmnWxZujhn0fVtRcfgdpq7sqbnhGiqgh5CZfUCOWIN09IZPGjhGAh
bMJDaKLtozZHec6L+WtyqviJ7cXVs9v44vs1oZQK0cU4hcHNRTAkdfNgZl5waCgt0J1Y3hM5rg3u
K6vHCpcVZy2Lm5aSyzrKEWMUU3HI4FBxYrfj3itJBsDBuHPiOjqZiZUeRwx9huELTmgsaL2OE+Sp
fXVvMipbjV6FuTTQl5Agbs8e3orYiEBhmPKiy/LJresb8EhUO82CbfTc66AIHfRtvuUysv39Isza
u/V9aWpvG4e+9QBKAm56vR3CJHrDsXfnKyv+U6ld648M3Vy8V6oGpWPYbb/l3fKOvzI/FHk7Yw2A
sexNeXOovJfUazneiVa48m/lmVXtmpF7IOqS5ilPj7ktqrOMq88GxvxN4Fs+zL0PWmHidrXl+BH0
3utsY7atG6s489DJBS9gwoxjRLybc6JQRafrC5cORbjnsSx3Hs1tJoLoOkz39owjEal2tGUlGawC
hc440Va4ZiMI6Ug206OivG+jrj5XUfVmI3MkaDKXBxJUjQtM3adgwmphVGCHXO7/Fs7BpSqYn0Q9
jc8YRG+NCn8bvp2c3Mp/nAbRXBBcvFi5tM7WCIbSZUZ3UrPxYk5x9Wg5zpF22wfhbIn1T/NpVzjj
2969MilC3KXB9RdlyEHtRPWehBnzqszevOYita7azKuFUxTstDZn8NjLJ3/+zFDK/orLAvOWIVz9
EAszfhqGTEOFcZm/T5QA6yGmMiH09QGuRIuFDV1hhVu83nSVkJcqHB3wadh+g0KU/aof2QQ43cB0
pIz2nv9sKWyLImWMMWMCr8pqQjTptodhcJ+D0AkOdVNMG68CpcRYdK8GLPw+6Ig13yV7LXswYW7S
PueIwWIJ8oTX8WM8W7/M8VdKUsXGyRMN4yu7aNPs+RkAtZ+wjK0NEMMbByhowoFl0oduGzwSCe9G
vlsOOZs8FmJUDgpN7JCSFlBU8VfiVFyq6HJFeWWdj9ItkeWuEMGma24BDdlqGCeMHnUWfzpuDDvM
MBBzYSHvYjc4+Et2q7A792hGr6pHyvXzgffR4yzST2H4nKT+CJHSZNQy+8zou4GZ/c+v4CYzw1cp
RqKSuQEC3Kg6m4uxIkBoxhvWnajLJc8KgAy1RXg4nMAWranGTshvAZH1y1KOvh/xmuwqAyuHtZJD
b7ELwqVakaBNg8H8xHcubsl7w+RoNiN0/0FsHQsn9gDx5flRNzQh9uQ+TYP7qSNPrlP353y1nhHV
yX1vqYehwZw+clxvRzneEmLKD6hycbTwNDuQWaouWaItOL+0M9D9d+kpdjQ1ngO1Oe6+yZ4Zj57Q
Z2Me2FVRqm/cQh6zjGl0HVV/ZZMZZ07/A1M4hUlfTIfM32PmxO7vOsO+7BqEhCp4UbOXPCReiII3
+u5EjTp14jsepZFu+5bTkZaMQJ4muiL861aqQFmYGilVVplWkBdC50AXG+UeTj5OTsIpwglY1Yh+
vsmvDJoyxLiYnYCZE+yTBa9Ob9jnITeexsZcJiDYrSIXxgvDfR8oAHuy4Ia3CTNU3nz09JLHNGGw
bkFA8Xpe3OkEnhqyTDdKeDbazHZdXvB8I0WfhqxG1MIYbLKnE23nSkzpfO9YR2zXes+Ufx+54lGx
0lrLuau3BgaZhQsLEhDcSIrjOhVuvC8Q1VtSYQehJjEnI19b3sxg03DeE8s290beXIGX4YYfIUuN
VbiPiX9ipeCv4wJAvj1+Mpoz6NYY6bmUocwXvYh+x5/rL5MhUQGVcjPVy8gH+/Q2Vr+9zI7v4vFh
jidxmDPz3opUu0c5o1kT+4tLZqH84z/oyDwEI9+tK7A2W9NKt8puoi3DEJgWSYGeFi9g73Y8NtgI
rK24b5T7XYuiw1STPSDYDWh80jWI5TeXi2EXDXQ9ljiEMnyHrY8o2wLnw3AgWhUZ3IWKc2k9KzjT
EPfGib6av4xlChSsjVTVA5luIVbUP5ph+MFF5ljFAc4I9zESPTZtO/xqXONbRk6+7UNAgxR+Hwl6
npURUFyjguQV69EHJbF3MmsFbZwpb2wVT6btR9vIDd+Hwp03ae9Dv2iYEgwaXQOOckHCBnuatvAO
uekQsuq8hlH0HjQYyZUzqXXp+iDQpsQicSzhVKBbjUFQ4AhnmeqEG4iTMA5LsjAh5bKccOw7LBqv
bQyicciax7TpPucRKXfwd0ioFmrWThiA1DksSXphu0eu185POgiIv+YmYYSfwHDJs4hjCDDLHPTJ
1qhc+GpFdqaBd8fhM1DLiION9GYQ2Tpt6mJvVBFlOhnTqblnI8yNl4+Is6zpYjGi2CEje5FjmW8G
Ak+kS3BmQmUF5oiiOVAoypPCrTdZDkzIEBCYenCd8FNPVVJuJ5hK28B2GjACethMIQJn11le3sZf
mU7mpmngo7iTwIQoOkYeAEpE6OxZvi689foLiRhvD19/maEmz60FPtCmALHhJu8yiyHQQD8OGhMS
Qs8gYxF5D/OLUVQPwezvQZK2hx+MZ61IfPmJqOjNc7oUkgy/wBAg5N+FTLVZxCG230dW+oSe3jsP
1cZBO7eZKL1PDpmjK+UGmGesPN1wrGJMdWtxkgkREaKe3z34Mi9pEsubG+Me6YPogTjPA2zF7DnH
G0QVHDbuZcg5E0JDpXvbYJ88mBTxhQAhN1Db2V4Ec7w4IrRUF13vy0C+lL7/283JQfDBcRIy7N1w
1wCNbTAEJU26M3Mai8KmfbJ0fkvmHgWzMz4RngOToGyf58gIz7Eo/YvoYuorsRkcUtvmjhAz5VEo
qYLshIwBKPN7uqNCAflI6m2lXdb5E5EP7A14/XXWSx6CuiVjelNm6mT0InqScwLXxmGUA7z7WlTj
nez8AU+UU29NVXyW2CEODPH0wTH830i2CEFQjvlqR3O4bhNnZQOpOCgiYbrMh73qjPeEl7IWL5m8
iOCtWpYdZD19OGP1VgxAT1iuRQeq0k+74tFUfdev/QUmAChP79vUK4GmtQ6rWevejJS5L71i3FAB
todEGTur3wLnSAiNIgHVJzaQFMcA9BzW1DCpkN/zU1z1/EPPMiq/Kq/7FLUJtCW0rpIwoYuT9IcM
Ncmx8ZVaVw5Orrhy9raF682R3NDskHziswDqdDFEqZIvh8MBe67ssF0Ppo8ht+msPbqYP+yj2zXr
wQefs3jv+HmKX6QmIUs36A9LHKmpO91hmgGjR5LjtmF6mUjFhmsUD5FV7CEQYxysM8QLQPYSTrdO
UPxMIRZyVosg0IO6pei19l0SPHaNhHsfwaaPIH5tEaaudV1cS4m5b5qyE1qdaNsbXkGCbsdakn24
BUiC8BYu3TCevB18s3di5gkWBMmZ26NCZ5AdQRenoAdYijLQzWSbH+eeV3tIchZRM9qihmYiuNGp
hhlsxCcHly/XOfvMdKzjV9XVq9akFKnY3KxNdKnw4jPmBV4/cdXg65ZlRHSs2WAWnJFHBbOrzkFM
4J7XHsu++dV4Rbnvl92gMAcy4sL075RM8BQH589IqMWhg7wgcnykYx1Fm1ZP+zqq80uTAajwRzy2
XkJihmFkxhMIOj8jfSTx2BgKtCOuR1Jg+e1hdItGJS4VVJwNEpUFEYf+05X2QVW7kp/SjaDEjeU0
XN6oZ9ZLwozReQnbs4FhKzE0E5u1VmPLi0Fpraq4pSzUGL5Mo0VfATIAaQ452W54cCq/O6YZDZVB
WxTZrMQNdEpgbZZJjhcnEH1pPiMPl1uTBSefgfE9IqpnE1Xaglq7ywdh7Hwww5vUrsO9Ra6J+8se
C0IfqFUugv26MabvdNk+t2tg7sJG/q39EocaYPaVlRyKpIjYgCTLtaFRUgfDiQt0MVDuBW3pTeqe
/ailL+ApyVKEQXeOO3Xp3eba16B9nWo6i74CAzGDQ9Kz5TE5IFKmRUu+aqax37g9FCTAnzGXF5a6
sK9fvIm3im/kL8oksTsOB+blwCnIWbQ3FbqMjezlfNfxzKGnafGN8k8r3YP+D/wZUxLEhjLpjuhi
DpHdHpygtulwDWvNQKJh9UDvmjYZgBFBwkQQIbtaVPOrOGWDMpE5lloFbvbUm+4HaVJ0hhojd1df
UC2021LM94ZbwuGkCwN5ohA2eIQJBloUd42ypn0/uYoYbA9EUEqOw+j44SnrX2EeaNO+eZWRbsbQ
1DsP7ACsY/xHXQ1qVjB2n0Y2OapnZ+IX/WOEVPCpCOxz1vC81VaKBd8M1mrsttro3xKePij3cl4t
4OE0Cs7DGLzIOf1jdVAR0Alw9eLf++fDz+f6//k/fj4HKK7mRnBIQjAzYysUy2hwxWQhYFZJPUl4
1c8vfz7584EM2HSttTusu6Zs9hUSzR8WeGqnzQknI17rf7PBa92cfj7pLVjwmrsrp9Lmlz+f1CGv
s7hlyV54Hv03huwGllKDt2z5wqKcz2HFNZkBFV3mdXxPBAz+9y/NoiyOeA+4QMjh/edD/ZMi/M/v
PbxiWxiTn0Ya16eah3eapfnYDFO9E7KSe8PW+5//988fMOvQpW1V/lqzkvn3dwvtTxPTvDzEnw+k
wjYnr+sv+OlSynq3PRX2yIflaR94++dFBod0JmCYtepTnTkFFAR+F2Ro91yXUejyu59PDb5T7XQk
nkSRFpygIMCjLKuOZCGxCd5Gc7GvnGmxfbJmrYsI4LH8+vnyH0cRPttmb5XPWjhMT0gvWhsBkocf
ld3/t+EDtmmijf6/O2/231UTJcDw/4/sgX9/zX/7bsx/+cJEXe6Bg0Pl7SD/Hr51+5//YfjyX4vB
xDY9D7+L9yN8LpH7x//5Hw7S0//ls3HMfznAuNxA4tuxpG//v9hsbO9HgPyPUUEKkhCQiAbSdC10
rBD5/6fIER43ds/Kzw+6UN9ViuV2Bvg7o+eR7mlkIrdCavKSFDW7YC70OMaQzjD+hCTuCi525cU5
8XY+O8FixCSZg99lSmNGh8FIcaCFHgvLwF5ZOojXerAeCPG58wc676hyTASozt9mQsXlCO97duuT
CRv8nDp9QtYmsdusJO8Mo8+gxkM2tEYLliF35q6J6zsnS/WWcBw6GgmHeQYVsXU6/66wfzELXrfY
qtcakMqCa7xnUl1RDMqUhQ6732JJeDRAm/OVhDWnKVyc0DnmfWGsYtZP5SgjGmikctkhNpNh3WT2
XVmJD6uZSv7CGZrzTLZRav4WeXwPGoX0KE2+fFCQETCgzkw7Hx+mf+tbvU6gbkDxKLf+NAzs16S1
TyikcDDHT33RP9CJAAJDQYLN3v8MCnPDtDLemn1YUFZg7ehrgnVkKh/TDOSkVC8dWocL+JGqnOej
GPpNoTUK1AKhUK5EsU3oIddB1LHXnGNwgNO3oJ5PI5cOy9lnRbSzy3mfjNZuSClZ4xwlpdORUw9o
dcofMpcZ91wfa2J2NjxX92TCvfpxkMKCq09uR2NrRWTrNC1N2mC2Ck+0xbkdE8vmgvAtwJpPKDpW
o+1/FX1yx8wGnNbSl57wQmN8Qco3y09Ks0Nelm8lQuCocvdRJz8z5glrg2DniYeFGvXe69q3sBAX
hciHJEcSwJgoYEnUywKZHXbS0R6C1U4L/3FoxbtB/K5oqj38D7vtvhT0g6zt3rowvUw2zXnp+QdX
O9y32KkLLS7CGMS2XqLdpwY3a/Ld5hjMvJhBD+hE21FfQOD2QiTbvi7gQk4gV6riBG6JpMkRFfcE
WeI8BJCqfQtCQx43O79n901ZeHZz/SRDay3M6dOR31MX0mzGRDs6MwiYCEVGFvKs51mb7DyrvWol
FGmcvGXCIb8qvwIZ2i1mplLaOzTIzECr6RE6S7FLdBhfOzM9imzqnnINFiqrDxwsxcNQn1vujXOb
jM9jH+UHIwWhpAkim1B6HmUQ/ppbJoT+JG0uwR3bKWrW1BBnWJTXvnfkmhyMjYQ5sJm9NN86ETxR
RKYGtEP7bBpdyAjWYLUVe3vdkbBtdrx8p1A/a7+LUanUZL91w4e1nkLyLLK2BkaJRBwUbnXVrPRL
IwqO02S9pKNjrRLP3TVOeqLFni+pkVyqitfuaBHMiBnkPSZSbBv3zaVEArzTITEPxkCghhA34iZB
hzCMA8zZHULw7dgn4njXefqh9xPzYH2BB0W4QoTCxrJH+D4Js5EqDrcM490znBEeNGIt/KZwrae+
J1uyPkRFHR4M19/LPA6Y0VlwtDsNGiMeojXyWEYwljM/OzFPTRD/SQytKaPqp3HysxtmJ6zTQU7v
I9WDZy2L95HExTTNzkMrjVVakbTqejCSAosAr26Tu+kSqyAvjYw+dZv1+7CyX4cmcQ+A9Gt82Ixf
0KuKFe+KYO2gJaJUHXy0RTUDrcpfdVCqEJXBORlt9c6gQe6EIbpzDqerqWzgep9iLpJnFC2bmRBK
JFY9mD8LkpgY3ZpdrAVvs/Aug9E4yC8MHk+UtWsjOxveua9VsWNXFVIZUzcCBVNwEdO29/hqG0pi
yoZmMKEp9igImsx9bYVDBAEHTV/b0wq6+Q6tTvNITtkxyoKRNh5rVzC4+Ya78KxrEjsMFdc3l/21
jsoXIELhbgq8veOOZI5O+iji5IMLtNiKOXxM4H0i6R8fzBpq8ewQleqOzWUQ2gP1iXTVmMvitS3L
3545XtNRDDcLVf7aD8LPIiX61sRG45cNkLf4j5GWGiIQqcquBGFKGvOLrdPXojGcnS6Tc8eLf6vJ
fN4zRAS6a6qbz8vAdvvyyJCemDdpHWRCYxnDmt5q7Io7e+rO/hjluy6kayEbDi5d/M5qx76f0iVF
z4RR10PIDAIf2oMe34mare4sL3rtp/ZE/g55gk01AVSB7y2RTjJwZIc4o/JtIvOGD+MxHsA/BK4e
fglbA79pvMcesN5pbPlW8dShT/CGeGP5zXzEhjm/VIZ579fFeB4JvWK+y4gOMPyGAPZ40yb9+CvG
OsWFpg924ySnSd2XFVjiKRPWwYDic3Y7nhEbKQfyQr332fLe4upoh2XGSQowoQyrOwg9v4HoJMfC
Z3LgtM27hKW2jknr2bDdL7aE9F06+rNbGE13dqTmbSv7Dtl49Ye7xn2bPfEy2c9524/nvGHWV9rB
U18CYrT9hkTK/LN3wuAUJ6G34bV0mP1558JuQlwOlbWQ+8b0vlAXQ9Rw3V8pgjZAxylB9iaThZPb
zv0emuO0moSRXdBCrCs1zWfVbR2UcI9lnwKJzIObHyPOdAJkbYFVFyefyzgvuuyOJeyV6Fd6PCVs
KpHpziwJruuMxng2eUOvcWu+p6z8dkxpSnwyWbsx/cnhiWVMIGagsgFpXhTg8MW9zGlWnZoYnKgy
2IANjk8ddgaurOOUSnuJOwDYaQBBlf6xWYSuvZEndy4L0pp8Xga3lBlcJ7bvsbFMkFu57+yrkNNX
6t0M8u7OXj5MZv3bT+cdyeajIsG3tzO1lbxpFYO5tSuIJbUbGlpaU8ZFvmrBNhQ8MwEUiVkVBHVb
6UdmIGhBOrXcSzBXRr9zkRp42dbJYhoY10VdgyRzwAO25zHEb1Hz2sV/dftBcmu1MQlL3jMOeo48
O3hMW6YtNKcjc5Z9VVFI2DGKgwZGOvK2vD0ofFQ3UexJPvGPZRlRyI0Oq3RKEdPUd12f9utiGo2T
XVRXS5Dh0Hhtg77V+x1HKfS/ePkZZ7k61+kT49RzCMUDto07Hu2Il6ZnKqYXKv+mHApObVSLjZmh
2M2Yga6hdnNpzvbbIj7eto5sN45BEFzL1ngD3KNpiNxslTyqKjmZZd3/ZTHIAOfQ6zL+JVAh7t0C
jrPqZ2qsymXcGfYG1RfUbOrK8JAI6myEMWrX2QoZaak/QSpEB0dJdbA7uRuK6ZAM3qru5HAF7IZl
fzqbYeE/LC8ZEoPkw9g/DrVRbOuZNAzDbe2ty/J9G7KnCnixrUWXuKfAbriY+/wRxwkLGarbHfkH
19Gj1LfHcD8oNwc55Rl7AqmSVex7OzWV5X1TMr719YPptfq+WOBnLdOdGT/XoZidZ9/pnjN3kWFO
Sq8hS+ELiOEYWrlD+ESQzkQ4tcHW8sgJavne9qhynLXuXI+XgPrDBjM7jy6arSHhj0nHNrciRiZY
2jaNLIq/1tuEys4RItUlAurxV1Spy1TY79LhJGhZPiO8YhidtYT+4SRbGxOXdN/N1toPSxTaiqtg
NIuT5Y83luzmpp+8j57ml0CpbD/P6S1CPt8j0lrJpnPWAWwOShejSLclc82s7H9Dyj0aMXPIbgqv
hiq/cSEd6vqVPdIfr0H9QxZ6Z9vHbPD/hEP1HbcjwRvvgd/dGBWiPqDdeG0CRGjVb7jnRyNq9yMc
fKyLV2rTm2EKMlvddR+2t3EcDk1sblAk8vAy4+pQRHTEeRCDtm4mTVTtsG/Rl9UGo4W52bVGu4en
+gqIi70ZLCuI2AsrKWBgOuO+ko8OLCBgPd4f2THZitrLqNUTf5C1Xx/vkKg/+IX7zE3bwkz97im8
V/mk30Lt7JoO9ErchecMMYfd+iyAgcOtEMte1UbJ+nX5Q7bKXnwZHMapOqG+f2TBcvELmWxKYT1V
VnMmQwXijBXIVVJz0zrBOZ/ch2ryT7yy/3Yy2EZRIolA3Cmo1qsemndvdjsF+bomrdhv1FNbRW9D
80CgC8Pt4hlzk8RUaVj+dp6jc+2Ib1fca4RVmK4afq8PFur6MZjPI/+fTRK8KkHIgsgOy79LQ43a
R18Hjzsel+ymEk/NZIC8tcrdYKCs80fXQzgDHNiDGWj4iCkHWFqI6pc3yNXFTzl4CM0n2JpJQlZ9
QEOMC25SCc5GiGJNdYyAQq1qs0IMyTpEApWcYXMVQreflVihMZJM74PXfrS3bWm9j1r/Ghp9Gbvd
aNW/dUMo6ppAr0doWvadMtRukuOnEUzH2f8AbPcWxnHIwvq57JJHNh0fWox3xmLALOZL3CgmqfFB
6eqPM5n35Nde3YaCBf2g78ZI7b3pCfvYszuVzt6IsL5F2ZVV3CG1umPRP5E4ue0ocSjoF06vsxpQ
RahlzornQfb5Ib6phst1Dsm9Yp22MRqCU43ySEeWryM4YNS3gG4T5fNuYI8YNveGXdzrkFcKNKJ1
Y8LLbT2W3BqWPqA6akqvgr1Mp3cWkRWs4e5LUK/GY78YEUkTr8n0QsEPRyLboim/xugIFV50cgEe
dYGoWLXspvzp2Z+Li6eRz2TdLm3tnSSAiUXeScyQOurpxhS1WAN+OLQwMmuvXlm0YajwN64hL4wG
3noJ6c0laGKQJa8c5wRFYtEgP5B+4aEL33jM5FIpHl2j+6Wz/swhtO57/W064iyM8hqQTp/O4x2P
FOU+LpfF9mkVH5Pn3BmTD7it/s7GZxRI9zUpclrbp2h+aU29bwYKvRlpqO9/KfKmHce6DyD5Y+g8
Jl66CYrgVHW80tBtULvt0iLkGeBOBXt934w+mQkCPG+GBFVM732c/hyZZS52Otfv2jAfXT/+bYKB
CwtSa7rPKkq2pus8FZU+E5z8x3TkbkI50PT6GbBTnOW3wI+WEMmVwAeD2OHoi+ShKrOlYWQwrP9a
Mnxwu/DDxIPljx9eW79GHHBzBhepdYkd+y/uzqvHbWzdtr+IG4uZBC7ug0TlXNH2C1F2lZnTYuav
v4Oysbu79r7d5/nAAC2pkiRSK3zfnGNaQJxEwPXvPHeZ8SzU+p08xO9BM+5zu/AKX9DCdo8xgRxW
/yPQ4NDGqOzni4VccxJ2y7cGtWYfGuesQXadhV9M/ymvKf7rgoyFztjRfjkZRXkoO+BsiCwo25t8
7MesvuFxwz0y/tR6PnJ2JV7zgfpUYs4rYMIEbPULleLnDFdPrbjngcVEXppfeiJCGNOAaXXnNtGB
739tlfgt55z4bvLYFuEKJMJxNAryfdwci+JAcAF7dLN9ZMCAN4IOXykHyPTYYqzhSvoNBMNwU+vV
VjTjJmZjocfqQnP9R3RagOJUgG/jCcXkKSTLzmyvg5sT8MtTJCQcHlitKfOwuEUosgqTihqCUh9o
ittnCo0X5MOEbKskXphRj9gveokqnGJlShMiacN3qQVrDGyXKEG4xIbXM4GII0RlwEQ6rToYQI02
eagYXUleb5amqwFHHd6zFJB+KIldd1wI3nFOjaS/QcRmdEuUJ8m0ufCz8jRKbV+heSlUBHYlVzX6
sE0eibUcw12hWufGvZV0JNF74+gp8681pWkbn09igUUke0MjVq0fxUPvUnRCsR5Z8tUl46/SZUXh
C8sEzWzQjdh5jZHeltL320DZUpGb2BEzcFCdEDElwqHsG2IF629qYd1UJMm5es6j9JIB67AUsVGb
/gI7+JKh2x7VegV7cqcPNICSZ0y9zzk9wNHujq1OM16lcVPnX9xxesKb+WiUA5jI8YT6LoN4CwhR
r9DMZzFbosKk09J62bzQq3yittgGGta2YTCxQOhqVrGhnIPdfwn54lhlzZdQ3wyDZA9mPJh6f5V2
/iXMLkqUH2KDGZfdH4lce3Q/WznnjOlf1LRlmYxwm2tExxFTmf4+DuUX4B1PhDnMEgPGiG6wT5Qe
z1M0f+yL+qVheS6j+ptjBbgqE1ZafYJWzMs762ZKv1nNvwt00jGkSpGPZG2AzrxpFu2T4l0G7SrW
7xf+3B9n4cRZSaXXm8aHYEcb+O3Perah17qXIG/X3PE1Uftbx6tDrx2q+WFAX0k+4UeQANUbNTVf
mNMrLecT4TirlEDxVu+uljWLrJRyZImPnj6ENY8dbD5fFRybzupeXK35ltXpuanMTZmmG+jQRlQ+
aOWsTSaGlflYnvLxPTWCn4jqaAdiiLVVwDESYQFBsA9+wlbYmGLsXbXWz2vEpRrrXpjz3SO7KMto
WdHr/iVQ7Me8928EENABje25nwyGuigeG/lIlxrhFnoBlM+a3eaehgU3MXLE6RFeDN4TlPkxIjs0
NHlJeVKmRLIQRoXrbk1BJQLz0Z58tReoenrTY4P+GBvfarO/sHNlwYQi07HHG9GPtps/ktTAcNVN
X2SnoycDKCiCYGVa+UUo1tcGUvFiAPc/6tl7Uo/7of0IqnwewMm+sAwUkAqeszHdoM3gs6FSN63a
iYC7uDrMCTPLltbsQrKrR8njeoalYaztAe+jBS7q7lRwLe8xUq+aBGmiHXXO3sCsoWTRnIZGTF2F
aLOvLDpSVLcL4k+KmPURCKufKW41+nDatnanboWJWxwnxk8LdMHCRBxu6KGLoZ/kAJhXOY1cOqcV
W/h1UgY+IA9fW7QjKT2DOu7YASwcr2tcooAhOdJMwPlVaHLVO0G4MusARTxmzjoMntgRfJ8A5a6r
Opa7tqNkHqT6kqBB7N9OiOMtRIKuVsYTTukrWfYAeg39avVEX0gEBK6uvFRuanIag6dJGa44cl58
0wYR0yS1pw+kvoVNZWzjkrSplHSgRaqprJtzCAdxvAC5AZhAxcOZ9PVLi//WE6ONFNjX11E+7CTz
ljSsL6YC965mqxexlgMVEdAjJUFEEe1Sljj0tJbuc0B+VhYIzI41+ylHy5EllnjnO8fdVFXNOxSN
uBDhDxMzZ7ueG1Y76Xf6c5H+oMnwJvuzga+jNexnWZKBk0cOPhlOYeavhKYoS4MRDZwX2lfr6Nom
K6G5h4O8g+91oyVFg2Rph8CpgyJ+C1H0MKm2OxM7KOu30tglJPSBN6x2OgBZL1CwO/mk1sVja3M2
kB+6NRofDEnfTPShiyAilRE2sLkJbfacA5eSnuCSJDvMYA1FEqA5EMXZWdnBLAiBb9OPuAMYnbok
cFo8PYzdTGrWNZTDz8xxmO5es6JgB0BAW6pDtjJeilBDdG0qj/V8JUtJWwQQ9WzpA6qRkm+6ap0G
O4VFcSOH0CvtdZhwsclZbeozPWVt6LFTDYds1afyGsf606AWL+G4CoyrnEpi/vJLiQkT00C2QDiQ
sljpv46q8z6RreJkW0Ju8PEp/sjqfzcV6UcrqPBix2tVjD+jGYBQH/KXsjeDhWKOu1YzDvDbvzPF
nQQm2SVcLrxMsicbuJanAt9or/9QN65mXCen/I6P2WsdpfIoLHNZBDSz/fqB/TWZpk36gjiE0iFc
jIUbulh09fe0pB+W6hjwSli/EYsEkBZOSYaL7YlQ2RiQXBpOQcYHGHXAbA+geKxsenxlndF99ets
McsLpzLZGZa5swL12Qecv9AUdceUbS64Ys6906oLGoZbrSEIrR/e2VbRumrTNyshza/AWtCnKnrZ
JP8KlXXnTL3XCwjFcfQu+mwZjITqxvp3TY6n2E9Ya+XDD0wSyHv7Fz1iU0IsFNWhZ9Ez+7jyBzJP
EiTDnc/MWzcWWm8+yZSkAW5QsFtzNSJcpS5rLlSH3UWVxHsQS+vYJ2Yp1pTvuNv3dVw+mDIHNIJq
oBvONLleLaqFQECHD/CZN4Snae880EPxsFWvhUL+2TjJx2BIn7Ssvai+z8ojvBVtegB7Xh77Ruyo
MHfsEqOKSTzLV1qAXEoB5VEgxEksuaM4/W41mLQxHrBL8mxyu6WLOLuwtFPVpW/ER1NP8c1bn/Sb
oauIZun5ZepusPqP1Eq+knL9RQjz0iiyXYVZ+hhEmHZikg8/AmQ9Zs660YDDYNnmwc7Uk+Ii3tVJ
JtDJz8IDdpbAwHgh4xwI86YaYljUI+AeFf9kCWdraXXOY40/zbDLN1ABjIwCjj/levoxw3xxnoK+
G5cQtA6uUIdNVpYfSiT3Iz1FOWln3Du3qLG/EiL1TOwTqQtYXcEtlAvRsxjB1j8o2dVRSErOZPMS
gNpX425TPQfZcIlna5Irwy2Ru+S0DMVHmlc7dcivXQ7kUW3oyiKyspsZcwIilS4FRmrDqkOP2F3C
vueDO/N3/rirzHc/Pfbp7qcfu//Er18Q1RsiBGg9Zag3MusxislbFxNvoaxIbsB7Dx8VGT2oCxAW
lj495LGfLQxiEvfafLjf+uPwP3hsoHmC5IWyiE2oHZaOoNhjUiP8xZ4zjWZ9inPXgcyH+13XRrlm
T89StF1ziGelTXpXuZDti4FnFt0Jv4SjFs0AVzhCPK0hcyaUvNwkqYyU8PvNqVEvvuHMPu2IQdnN
hmx/PyjoBX/fIgMMTo0FYcZtNgI2s2PCVWQY4Wn+ugk0M9/f75djMxfs/IVdSpSuFfDXIShIa1H7
34f7Y/e79y/YTtBx3v/9ZTKmkcXgV10yX/TLwnAKMWPy5b7MX4yha+ho4pigg1buG0NjYhM9CgOC
ife0U6v9/dYfh/tjmQLAwm2/O2V39ZX+PU1FubNk4WFZSo5OQDnO1qPvE+2bM7BvGN/QiFcRwCPP
2CbuyFaU4lsqZmctlmFH6z+SxunZpXJw2PekdVEdkG+NnuuSUzQxTOJc9r1sQF2WJKq/C5z80kXl
uJfGuFWlYHAdu3MiiVC1TRuiKZ+fwSw9VEJbkknhCg3mq0CKtMdRfYonszjb2RgvIf6OM2E3wQQA
tyn5KdAX6YNjwKbpx7MzTA9O3Cd7zfCbQ1hgAhur7xLl0rbLSeJkxxjXfX6uq7I9N0blMqJaB7oM
oDkwrxZmt7Orzl8OtcqfIWuFjxsns0Brvw7oXLImtZmqHKU+F2OGW6NGCZhqAm+CuOm9Wp87U55U
RLX7qbB2pTYVgK6ixbPlp+lJBHj180Y/d5qun8cm4NOvD3tfId9BL3/aGQmH/Eh7zswE5h9ZJFFk
bbiwr1EzODtb1f1jovmsgHR8DMM3JP60+Urto9YaZKgF6/eJ5ksbsmTh/9gZfKoFI+9q4lL+DSUj
NdEw/SDnlIQiJwh9yomW+Fm0JkwVzB0eLHByAESyaizOilkDxtdFgyo1yfJziMyMeKAnukvDySQv
G/Z9SkuFchvo92HdqbIHb6HZp5SK9Ika6S6I8gctqGxKWdV4xOjtCFDicjnRYsPhRXpork2BRyWv
8UYmJpaq2eQlFVsJ6gDZSkUiOIbZeFYxo4zkwR2j+ZnQe1LozrG8UQVQL9922s1gBZyVFl6YW2aS
mchNz7BPvzDfiS1luicWILCSOIl0lFCa0FDJ6MnxXWHOlZVUlr66P/bry/evmJkdEmIOh8w5TNE2
L3WiifvsFbzSe2tNONrInAni4tGQAyU0efZDax8r/vMAkVwZ3qxK/xBt/DRmwSnJRhQVFUJD9Slq
gmzRGOpLoScVHoryG+5DyjcTVdlqeuinrj0QlecZijiaDStF1eqPBQ2YrWLjA8YXp0dYFFnnxdW6
DYkajHScXRBTF5HozCXJAq9GocGjaGqoBxqyWR+TeRjCL/JZp9qK+1AF6bAsopAoe6ejg6J2Ty5z
lTI4N5gT9JPwAVYqxqNJ27O9XSAgZwnWmC+935+cMfnak68hLTaewqqvcGyuQpX7dEtrm2XJ4K7I
kMNaABkXPEB5yexTQxsV5lXnavRSkoiER98jipNVvl0RZ5MjK6X4/aOvWIQhaPzWltA38GeS0qRj
/1QPjpNwsif9JxibaYEREElgMDz4EVPHOBRU+oJ6Cfdzp1pXvwvspWtGa0UrhkOfTLBmMjiNlv5g
TA9TyGUTyuDaKlp6jF00Gylybk1LFmVXHKAjgH5XziJrBgZCTB5TRWRAp7z6cKFo3+X0dpNiK83p
zff5OCWdxGZrrPr4wTTxjMsnMsqoDtv58ygzTxmhzlQgK1vTuoHd2JUNTjj12nfhSJGcnkXhNN9y
FB8JuQLrEagJa4GPvCzcnaRDclWGEOdoS0tNaNoBO6hukRk/BX7imezz0IDEl2kShpf1vA3puBlM
7ShiVpS1tmtphA25SkRl45KzSeqdOjicUDY5eoT9Qy8mpBkCW3zUn0hPtlnFke9KQgwaTEKthoEY
n6z6sAPju237RHPQqxStTk0ydh/HOhq2oallC5nj3ayCty5UtdfWpOBi1nu0qcEuagfCaxPlVVXO
FeuzskCBYsjqnZxihuluD+bzp6oy7tuiYIGYXl0WZ52GSWwM0IopkbrAn0JmDhtofMDEvzADh/VE
ZGizqHVxGE1adhqp9ytLtupSDlQiopGINIfMgKDMuW5MtmUuHfLg3amt/GDn0JlsNj+LwCIibKCc
sCDZfXb1V1t2u/kDFsBnFFPfOyP+iNt3GK7mugP16OH73zLuGteMNyszKerlGnI9dvz0A4Znp4xG
j5xx7EXkyq/fhJkTPU95ucHjtyKou8APO1zUEDFyZdF8rHx0gUmim0fzLVT0aW2yo+R0X8pANb/6
pvoB7eJikSOyy4EmrWICaXI69AsZumI19YLPdkOt0NJYNlP0CMcyoKPZwq9qfANzeAlqLwSx0PuE
r2YTV5cVVLeUredK0STTr09/RtrjylXqHxoRGYGSTk/KFMMw1MJ9oOZnE2zJJhDqY0g0+1LLcqJq
C3IV7bbahg1KZOB6HxCosAfHI9thRjZKuphzYf60hX8UDlmBQYnyzSV+GqO3Qe8M7RfEKUS38ls7
CndjlfJGWdbd6g5ueJpSEkM1Vq9oodOpWLkieKBnvaUy5JwDPIdc0aXY4WWayL1qs60LqXSFaw97
blpky5pAD11vf1rV9JIBpeN3W3vT0o6tj0UsbS+hUb8HQ/dUoT1goSa9Dsj4Svpi08b+lSoLVqig
ovpM8AmjjbHpWBsvcKN/l8rQz4Q1dguV9VFQASZnDKrfoDXrQbjvokGT2bVKz/pH/MC2wUuwSyAt
hrOIGjSO2Af3bHsQh1uVWFc5tk8WS7Jx5Wp0VB8L/gfcNeR1TqKTXlRqh4h5d50M9JuSUHFOoSMc
CCCKp/aGvRSTb6yKLEq2wrRHWsU6UQ428Z6BU8WwRkRPJCG1mpKTaNcnDWHSPg66M9WXdGO26HRE
L/0VGvPvaUvCgQEeCiIVUq5uKslzzywcMnbDs0+UCOdIEWSET7wOihkdfj0yPzzJeRcQPuk6rzAX
bQuIyE0PlqyYqoKyHtatrF5/3UVzspGG2m9HKDJrNtk0F+fF3xjQsUjCw/2WRRF525mErJihv4/S
2XV0vzlJCs5Zil1BJ0WCZKyGziHfcj/YCL3Xcd5+4R6hvT3BakCLDnWANCKcb0UOW5cm03cj9VQ+
giS8l1N+KOuasHRFuovcn9jaNxbpxZptlSutJaHMNukL28P0bczCnGGryg8M7ocwJ36GE3QsefUH
OR8qxYcDYSqv94eS0ME5n5GCXDWmkez6Oot2Mx7LqjH3gllYo2auD/dD188cjJK8Y9ttt5pVK54t
Ibf4c0ZEn2L9Iz0GvMSgUarCYwwoaxNwxtEDKsiw5vCTOM56j7yT8pB2wInRlkBBYwjkus6+q4FU
mLqSbRs551YONBczXFdGFRteIpL6gNxReC3BRoss4vIxBUq8KBiigx4UEc8x/sG2lesBFSkGP8NZ
5gONi1g6CyJpKJhYNu0pYywP1BbKQyNaFB2ltsG/X7CUcJPq0BHc4lFdcKk8wg/QgOrisg2OTczq
iCQ3eYADoS2BL82jS0Aj5P6gHecelxRF8IgA7VLYcuXkBIPbY3hIHIPazv0PRlTcKuDyAzjXbn4T
goGGQVtHpypw252MhHd/7jHlp8P9VoNp1WtjFlH1KC+5n0U3SV5nosofWiCmnUvPN9XwLxcd6LVC
DGtR9RgCSYSuStYzxDZemownEGHH12jBezPDrcxrZ44vseZp+1tlUQGrKzNBkcJybtSsN97o9dS3
6Ym2dunBoy3QCQWKiVLKoZpkDcS8+EGNeb0fkEr0XiQF5NOb8eD3rPVGt9pEofVN74i+Bqi7UrDF
ZCWSy27KuWprCuZ2HP/8X+1i0E0IWH/nYnh9g/iRB6AW/2xk+P1jv40Mqmr9y1UBS1uoGXXTNGCD
/zYykAX5L5s8Vs1RNewEvz0MhvsvITSD6oQzk6fv9obfngbD/JcJLE539Zm5b6g8u//7f/7CWK8/
3f8zc139DJA3XQudNTUrFAFM7vdshj8R9CdaLS0piNYtEbMWRSYjObhAMaihwQqhHpchb8ZHjAjB
JSDc6gGzC1Gsi17N9nXpVIDwXNaLrTjNm+k/vZP/jQj/mbXPsyOixrUFXg+LN+gT3z8wByO1WRvc
LLVA5VIYp9RV8CoCYdxFqXorDP/BpHu5yIsYlzAoFDT1qrpFMQm3GA/gKgkoe6GMR6tlxkd/AilG
j4EVq9qHl9aPYGXmi2IigFov/O//8PQ/xxPcn76Ogg9sOT6Vz2BxGTRJLwuVYFR3KL/KqYhx4sUV
9kGcq+WENC5AeHcNBY09quKBaK6Nqh0yyw6PemhERy1I91Xj5ERrz548NtVOoz67pdxFhUKGW+aj
bNcquUNU8XAf/VlZLMghAPHG+HbMlPT2D6/pr6BvA4kSxkpNnVNryFdRP78mTY+C3AWGfeNCR7BZ
C3vZSbIFRQ/dWcOmaoeqeaSCra7LxJlJjxUoSjUcj1DM+w1U5GcHfACrXn3tzphzw3nSIrS5Wpwg
FEkl0zx9Nvguzervn/o9DOEP+87vp85nx+ATxadK/3Q15WXuM4u52k3FV4Z5Jn7AltvPG/A0i/yl
HXQhqQNsOaMxOVGLH76h1qNCtTZNpdvGkeqSPccadgimYa23tBCoOEcbXITLipdwICzkpHQUl0cb
0KQm8/Di0ENoil4w2Lu1Z9soQ+IIt6hfkAPGtdFi0g8num2aziVZD6sm09xVFU2UE3qU+RVErY3S
lwX1tQvNEExD5PtuJx+nSun7rPuJum4pZuyqMTgzmrun+yEBbk1raGNaqFtlIk7jUEU7M1Katcqm
zfCBXPRBMX5zC9pETh+9dkrRnjA1pCuGimFDwDhxfjFoLEM03eV+q0+6axI3oDx0pX7QNa0449ND
s+BuHFQWLjCaRW8lT9YEZ04OiboiMroBoCWr3VALWuFK+U7X3N2xMPii5UG/mCi8Ac8ut2b2j4EL
2n+7VK07lF4zVSRFn5j0To/ucrBD7aZo7bGzWxYYjpSog8nlaOGvOrZ27nXD2aGYfw4x+6wSKrwA
CMnQnDT85iE95NaFDZOA90xb9dYriKgp1KCInrxJuifXzN3Xv79M7wFFny9TTGYuUt05dcr9FEdA
J9+OIXKot4mZnIE7fEAPcKGsShS6BduxIgibEw/lkLCq/AQUbB8pyWPtvpHAoB0sEf10qB9sexx1
uzpzoRKFcEcrFDJj2P5j5NF/eZd11dGRTAuXYeHzGN3RkU6qZFBvRCJUVzECcBmTb1GfHtmCtkuH
JZYX5w6BZMZRnfLkqAbxc5Q4ze7v3zd9Dl759L4RRSNswxE8G/NzFopPzYOpibPU5h1uT9U4ytc0
jK1jAeQgFEr7knVfkyI3HqMpOQXagLWzR0F7fyvHuiGAtU/PEtuMN43tMlgqItZ2ZUUKpaxV04ti
ZZZZ9EQyk0M3ZPZOgxHfJUZxzjHj977qEsej1kirK3FUlHwk4Sn9ErPX+uUE/css/udZ+79dIrou
DJYUc/7Of4xkGsEGLh02cauH6IfR9gDTHQFXVOIjwVLwgNnwJ1Csm6JUkGH8ATi/pZ8w7NDYiqgO
0DUnBNiZ5C60tQO1X9EtaOBvkMwrXqXkweLvz431nxO5bbO4YM7gn21qn0JzaBIKolM77SZr3MZa
FnUbBunNBN2Bhod9IdpSX1QwHhetjcCspYhzyGRs7KCxeFgRr+S0qitokj9Mp3OOKmYzz3SKb9hH
cWHPMSo6hecdluBLP9G6w26io797tXD5bAXSeUK2sP7n/IVtW+v70EXxkZV1uAY/VC061SZyFxQc
CbJ8uIOCCtZAmqjmHPEXuSsnxmmjDDbBXXOYptOdK6fbMSs4l3iYsCzk2jUncvangpY+j0r1BnZg
r8ctrLRYfVTdQH/OBoVERq2AVzKHEOTZcPKBsOyzUK6M+UVhI+nWf/++G/+5vLNtTLK8DYapuwwo
f3WsxgRFtc7oqjfXnZtZ9tQ90BebY2QpgljI7R5AavZQcYv0OI6o7MN+3FnF6K46JZPbTBj+uq0N
0FrqhtzMc4tHZWkaNFxjehG7GKAVNqrxUAbPbVcvfR03T1m1JA3oaCj8hrVhPhqPQW656y6OL4mS
W0+OoyzTXDtMequdnIKtSsUOnoqCwXYmASVWpI9061GZN8Y6C1uAP8yDFILtckVjw91pxBT8wxX6
KaDmvjiwdQOXsTB4v8zP8TzKQB3D8g31NpT5q1EFOHPb8AsIDsCn1Ik9x1JGOvXsVP0oQ3NBmy5s
s36RGFC2Rx+Dll6Op1wHe/b359D6vIq0qLcgY3V1oZqEfn1+ZlkDfEKAzr71c8AIvan6iuE5X2A1
pirkHKWtHAeFsoZCto+nWmm+8SuITY5FWOv98i31pNsi8zQX2KL0E9Q+csraDlWm755oUinLYG47
Gxp4FqOBzZLUU+I1LTqOXN/ipBMPvf7aW8yLSj+paBss2np286bkab9TfTgcE9kzqQmyxph1SGm5
gRDlLsKqTJHDCvpA88WvW/lSdKW+zMCdDj4p6RC3wjVVWzTjBuDmkOr9GhLwgGpO93RVHc9J8hZT
mTvCVypThmbWHgVrde0loXa27hz8HV2J4c4NerkMXSNY1oFWEzJMoVSPisADeJ3+0/hLaNOnyYbt
kuADRWydoRn2PWPyz8ljxMq7dhWNwY16ZXHOFHi4hpICFMtDe1koR9Os3iN/aGAMjA5prNHe1fPw
qZkUuSMCJF2G9ndnkMnZHNtZ02lPk0f3lWWjKnbwTtCb9c3Y0J2ABBVb34FRsLeJO381ur04F3W0
bpskoWPytWkq9SHxh2dIhuJEVHXsJhfRwaHkDRObMJY/otbaYGBEuOCY1EP7TrOQritkFQcYa2Jk
h5hABuJaYFmx/iUhpUUgyEsiGYC1KnE5rUtRhxknPrRAR70hfbCjNPWmkFVSZ7lby0EAigdhX4aU
0S1nJCRZkuGXDYa2rHO7P+rkBNBxmm9p7Q2u6d6eqYfE3fpH6IIrkQzJxaz6FcqaimqttDdzKExJ
hQfxl8hXiD/UbZBoD+6E4hCLrtUec6vHKF3Fr2pvy21MFx82WLGaZu2upJVJkRQmEc0W0Nx2dAlC
h5JLTN3QjmvMuCaAkQAqjtegUfW40KtZ7xx7ooBdM7DoPVfpl1Gq6q4FNbyEMxeA79L2XaWMR7ek
HUO/q3ZZD0hEPDffIb9Ajdv4PDoFfmefRoU+ZD8mYsa2+Cd5naZxHsh/UEyeTbrMKE5d9CgkoC+p
Va/T6cRDKMwXmSAwfSBaF77XR6z16UH09TnrUoFqiiAg2RK1MCntzei5eji96QZNwrtK5/AXpH/q
0QL7ojvHnatf4cl+q/XpLXdy4uVnSNiI4pA5Q911jnU1pP+FFvd0jQqaKtSAPalyQcTwaxSsESCv
rHRtFvU7nWoUTzbyLNk54kk2xa6AhnngtCFWcwpUBaO61U0diHQNOVuhOhiX06xjwlqGn+Va8lHB
2eA2WGPY//hkg8BxLdoPRy1AkiPeO6XqODGB6zXwmbo++xBrz6l0vSlr5c7BsX1AOruinFFBUGC+
dSu8a1PdZye/rE9thDJHIMi42bVFCwiBQ5fzsqyoGS9OCjWeyLNyHUVhvi5MKop2n0n01K3ldT67
sAAxqVBp9Kc/C0KkyPUGJqsKcsJ5zj5LrgL/6WnU8da3JvTTCKXhTDCDsgqhBhyPbh0aq2s3vYQL
zkPyEk5BDWJ1ahYTebGreyVZpmWAWsAovdCwuNTE8GLwU0dF0DRDNe1QGOf1z4q+2kWYPhnimjaN
uCJD6q/EPs/R01HDm4QqCxZBhswQKCM0YrIrz2Xn75vCMI9ZOJcJUQWY9rRFA2BdCA2qNinRzrSz
FHMZOFO5tGxQd5p0f4z0cgkV+jb4jrKBGebjKyetaWFz5UN+TaY9kijG2rD5sJt4OLvzwS5Fvqgc
ikLs7eaQIj/ZdEP6Tss6uE5N3+wUzb8WVLAVjEpPhPGepPSDU2RhZm9diag+lC8wtLRHK9AOIZkJ
50hsAHpYi06nn6pw2X6PJui/vmKD4M4QpTZud5xKFdkAI6WqyuFQms9hyV4omejuZWDtDXeyr/e1
TBBHl3pQojOW7HMQ+uE2AFm8CRJauJQyWN91lbFkILBWYd0V+96mR2759rUtBgqvDcFlQ/hoJAYd
abLLO336YobQa7LKxi7bVomHsKl4QhdbxvaC4Uu9ME6FXlvGmBGo29qEmqztBIssKUBLmgL8WDfI
bdgpH2FD7Hsr/ateQLao3dZ4VlXtWQkn8ljAjeBQMCUCH7Z0+z/dZPfO/c1AH23Pbrbad1Fb7dkW
lb/uajW5qvM+t0KY7V4Ylae1MWt+zNyZaPkNjNW/7gsgFD6xpagerGJfacPvQzgoJ82u7fXw7xjq
dpYj3Q/S3YsIS6edG1wfA6Psyna0dwhJcGp11kUWOcQw6+1xH80HO5jGPcLb2S/UbSsVbTfT3T7s
u26jadkuDpQR8UT39uvhMDqGlpZsyiZv93I+ZAT47FsamFRMIJOQ/0pn2PA9my39NhrgyS6w49T7
+yFU9XqvCA4AJn5YWS/JhkUd57tQbLVCjOs+T58DMrjRc0tEBagCIHUTNDHrsNIR8YgeIgjVOxXn
Ws6HZZIdiU7T+KiFDNSZlmHBn8OaaFh0MxcJGOPvw6e7U0/XYVIQNNluHa96nBHAd/MX0IMQk2c9
2v0w2WSK/3EXm52BPTZeujMz6c5FYi4u9/e791tBr9NVuN+PB+DOEMKWup1f5KA+xij7d0rDlGyn
eFV7BnuPHj/NXg0Er5XgubCKJ9WgDtoFLQ26ZLyKiPac4jQHWRXKylY/RAmtukemTc6pxZ62U5eJ
Y8FNqCbklmB9iSW0EDFXPXh1UC1OD544dZ+aRkbrAH3cCmHEG3KhDQkk5oKxcli0XWJ5s4/Xtnzg
MaUPos/EwERCB9G1CDt7Yn0hg4W0BqX4qbjKm6slNNRsPp4E3dGVhPsHe1fOiNg6wcLV9SubJc7R
ScZ8R+TZzpmBwwTIVNsofwMQt+4dVP4NAHKWEUFLDlV31Ib0vlcH6QqCFrV0gpKtoZwZlKYHM7xb
jnp9oDS0zWdBYpr1Lh69ceKjNh+YvnZuIOvN/aFYqdAyzt93v3V/7I/v/fWz/98v//EbzHC2jXVK
SGP+r38zA++AqOrff6ac071cmk9/+t3J/Xs09LBwqOx9OcL7//WM7z9XzqsigoA/UCRo0+r+VwuG
pwkIRcMZmdjr3X/DH8/+j7/368UEpcaan5ZSMCqeKeMWHf+wjqF4HgrH1Pn0sUFyiuY9jv2NMui0
s6ceGSx4ajjzftTu7weY4lh0YqFjVWoY8IkN0MauARHiEF7mqtrSMYk2iE1bHISVQBR3sfBRK6cY
Vmo/QijRu0iE5j4H9LNPegxPUN+h5ykN1O27vuf+5fuhZR+0dwDeLjWQsriW9chY3r/CLGgSGRkf
iFGaNvfvuz90P9zvZmZubBUABPX8S+6Pm6nz+1YJsm3Rifj/cXdeS45q3ZZ+Iv7Am1shg7zSmxsi
swweFnYBT98f2jtO7d59Ok70bd9UZKqUmZKAxVxzjvENb/3nB6jk0SWwW/YLgQqEzAzAO0q3L7Ju
xrfJzTNkwqb7+QxLppitAM+hDJ+swnI3tJ8qwJBWNxPBxpdlgbIOSLmbsKwtD9z/kbYq1M1drFqJ
RSNfGx4BTNwB/ohq/3wbo6rlhmBy6v550P2vZ/957C7GvT/7X79mjFrigFuXJUiqoI97R6eJcNfj
ZtC65qVmf446mWx1ZgD/FL/eFbBlbQOE/KOIJWH4b0Xs/bF/fXt/DBgH4uD/0tBGU+xO/p/v/7sf
oRwYVg5xGOu4p9fx17OLgizFv76cjZFX8ecn2yTrdoiN9hZyFiOGqvQP5e6fp/35o3+EvH8e+9fz
7tOwP4/9443f/+f+c3/+GxeAspmNs2eIGyRjGo5/fUhj7xia8O9PFOHcdk/q8omFRVYUwf2TIRO0
LIJZxTFSOFZwP2Z/juj9W6/T2YAVVc6/f319f/jPU+9f3Q90QiTnTJNl+YFh0JTJh9Q674w0CQaV
8W8gZ09sltijmo14v6w/zSRxON3PgHHW0/Z9XNZD77502A27I62WbHwwklgldMBsgfIRMff3P03r
kjnx5/vQiiDMt7G1EtB2Nw5Mvbvs+/5L4+WOaulaRF8iPOb4qFaW0mwT1UXUvEwf78elofDd6nX1
LNjV7cOlgtGXAzx3L3nSbe4f4L8+/vtj/zhE4n6a/vWp//kyzASnTdL3n24f/SBDmymWlVTHqULS
P/cwQb3aKR8IhzuOSKLxrFjjY5WR0LUS7LhAIKPxdcneEM7ODiHxI+7CqJJBQnecPt6Irmt3A9hb
v6KUxGMxN2dGEOex1us3C8hlaJzc8iHUrGiPgnofIRwmLgiifR9r35DqzUtdqc+A6ZO93mG9VZsj
4QEPKAf0gEbLN4DS1pouppPlG5MlmHseU6KWKJlKr+1z0sfPc4MY1Mnxd8kaUWvtflcsVgRtpeoq
QVm4URLu9WPifdYN3lAwUwA1TSNcaOjHPBS0xmz104tdG1VbOuMT1z5QuKBQw7/S64XiVxFwsgw7
H0mG0g/VcNyWkg29Yk5fyTxCtkIriUFAoYnL5okJk05t4AG4alGRG5kDccuoxr2njT9mBsCQPhRv
h6ghuiFZQ3WBhLV5SKPp1bIrZz+Vzk/kF9NWbXsPlLlEqKoiVC2j5NFp53onhnSxVncbhsPYMxaV
mzFV6OEKaX3pAw0zQ5ujXRsle8nFcI0qulWIQ4dtnVTEMqtv1kLJ1sqQmLICgQUf+6WcXMItmvKH
UqrleRBjyq0xDeiD3liQ6iNYfhTuSX5JU3vY40h5gPZaENqKlcgyze9Rn9TXJg9Uw4LepDgOsRdq
tXb1addjLaF2GdJ9CAVdThm3wnTB6ZBP4nM8fsw45QdPWMeFZoMIL9syHfpdVPQpM7WwARmXmk8e
W746FMyBTsQUlq8uOTYKVq22cb/yCE5ZpPd6oFURgdzgt7qxP2U2i4KltfVNbyfiuVoNwqbmnWrw
WW6n4LYFX7Opq+E6TOj3HG2cHhNwuxbmIcWx+ge9G2mhGGgd68LNjlFHvoSTp2z0uNEprnOZzTDa
4/wImQ5FGuEwu7576Eh1XPeD6Z7yQbxGg6PtzQqp0xACh5roIaqWcNdNmMExGSbrOErlsw/yzHyY
xsw75TGSRrWIh2OifSsK2jl4iOi/W9TI5tyRlmTX1t6wrZ13GwgX04lJ1BNx8WhibyA7tj8LL0ou
qae9Mr+hgmWHvtU0wtYW/8BYc2JNuK+MoimPWuM8xcLQT8XXzMj5tfO+dTE9TkmJHTYxPw2yGW7R
GKIkmqYzI7ziYjko+alVhn1TjQQVYDluxsZ60uvsnOtNSvjG+AONHQpTgjDOk4IMq5fMkTxABDPD
9We4vBupktRZFlkTlG31Kg1X7Nmf7hFFqEuAzmkwJ+YXybAXzE3sqmyOg4ZnV9dTXh0fMBB0Uwny
aX5JRd48Z0hOQ328ZcY2QgAP5iTxm8pmebVyWsVMRbXcoURCp485YNw1ianuGNqMqJnzaEXejXpy
IdXtqpz5Qb2o7zykeKUFz1anKGiyDusu0hNCZLy3kTzKk9nOsz/oiJZVHPDrSUVxaoSmcaTwQkpa
6Gmg1aC6QXiHWtn7BHy9T5JXzm5fWVlN9072gYP5MQ/PilP+mjoM4cLZ8pRya+ghZ7fagzIa+/4R
6cGT3uj0E/gWRqIwmLYoHbP4bw8u56UUqNhioPWTo3xAnxeXToA9IDfMF4adHLIcSgZj1x9EYj2T
VQtVBR5mJJygsuZzWoj3SmkusNDGnUrQjeKNH2qXkTWAlAbyQRMCXTRoff+CPSg1r/nS3kGAkcoT
K5um2QunR8xPwqZDPE01mJ9S7+2gT4fHzkp/W1naBGPO3MRCzZuTPzmwl31umVAjBp2afTE9ukmt
bobRBncN0ehJDnQYjZIDYNgkT7FrxbCgvGi6GjjOSc9T/Tk23PXIOOBk1Tqhaa7n+IWCFHZyofJP
kbqvgDIO1vQ2m3W7EVHbXayhTPEs1x4RHU94CpsTNhQa/fG4HtPB3aFWJCxCcaJdSj9qkZ5hoJWn
EjL+2erXZteLJ711aWkh5I97WazdROtPxfxdyal5cGnX9bp8opSzcZKK3ZjL6d1oce8b+ak10vjJ
i4jk0OIUgnDbiHZVyvhFMQjZclQaYTNq72m2+4dh+pHoZvOttKQhiBpgSZdx0tKNxMWVSn3lOCNp
70MEE0Fk4mHquKe5eSsAnjLo44Jogn5+GDqzP9wfCQ3khMZY/spSLw8wvsPRgr6pjiVhsZYSzC01
lD4n8ZrcWmBfVbpLBH/HTAdxjlIwNdKSXBc9qVpamqUvE4SbJqpiyGFFeu3Cu/cFQL70SBSVY3kd
CwsaYpIDejGgQNn6sQf3dkRE2q5FN/20re4yVRpckyn5UlRSq6NyWbaxF26mhbPZUFRSejXeNsf5
4fcTooe+C2ZqqJsDXepgqJW1H13FAZsKnR6OLwHumb1yTfN3OfXyFfXoIVPhM5hhnjy2OS7cNol2
KvC7W+xlX0Y8QaYcShXlvKEeugfFYQho1xhGWeh3jF3YypvOrsaVTr+bzOSOrqhu74fKli+0Vjh9
FRKrGsvwK3CZB5ekYmol+UVzXt3lKVt4lxDfs5l6iIdmCPhjNl4a+RAJeBjGvCf8Ab2uNr/HdoOv
R41J8lSGlsm9MYF0oWUa8sn4OMFeugqKu6pYJEo2obPSsuwtyruQiZ6OYUHq7bbBSrY2VGa7Ilyw
UC1MMyrVd9PMXwZpUsHSYvVC6IlTIm3qgfE5s6BWZBHmeSmjKyE2yIVtXgS0EgfPYB4AAnJ3tIVp
ruDyU+0vhnfaRXX6HR+kURTywwDMAkQx+hU1TOYq5kwPQFUoK0k2c7zbGKH81Mv8qYo4lYfEHdat
xvJPCcNZMc1XbQYCihyWQZHTXmfNajckFL0m7JrpIM/Jc2j35ygKLTAK07yboXm5oRkYqfczqcd8
pwKxIlaB0NTUaS9K1jWAXIjxbk3nTTV/U9XlgadLZ11aJadLL34xzHm0el39SXYIjWTPfuPuJTbZ
5Kw1lPgPInde4rmYYcrZwCpSErFao6ZmJPL3aGY2KDa9Vnaeg2VEsUjka6MDt1D1Va3Lb0eIDfks
2FAT7NgENim02cIeEkLsnYRdXDXboa5HPbJJ8j4J2oydRkMtfWIr3nuZ86C0S+UV5kEf9tku09yH
ewR6t7RL1BnAnK6RE0CeuthKaBNxZPa0he14FRcSAUSasVEm9/XDi/JPNyatyMrt+iQJjkNAGx3V
DvtVlkk1AB1L/kxkwEHFtGSVchc6dDBymRwZCQa0sumrmPNH7RGbWbMYtIxj1lpPG64yIDOhbQsP
dW88QiXCNmTZXVArLdWyneV7hlX89MjADgQitGFj9FVPPyFKoF9sorROX4Rzh/h3+aZzcBoD3r+J
0ZsOma5+jAUU01zjhrKEJpTjcKJUwOHCjS8gevpnbWnXcdoKabNWY2M91pl3QwV61TWaLaTz7rPZ
wXhatOuksJxbnVYfQsuOSS+Unarp8NNmGEcp07ddK3k5lFUpmohu2Mda8ZhOyrCH6ZYB3XF/U/AY
R6XB/9p45rwfNbm3ubdddRtXEvzaXU+cDy1cfG4tAxiTDOAXS82u0L8O4xhSNtntvE2aOoOK69Bd
WqBLaMrIxrEvZWwsWYuflpgcnA7hl1l9JIY6PpKgc81744O0Re/qeOKt9DLt0OlInHXRTtSbQLDq
1LICReuPVSaJAUuQ+sWkeZ1xeuwMbizILYfighaLxC1+Z0Goho9Tsfa05yEXgaGEBZO22T10MTE0
OCnwlYDYnnqi0aqu8dMJ7RziQnxO2JB2GvgIbKfzb3rjj+RS82FVDocPQqktbPB3kfZRyfBMedQe
XMPGGBXNFzVBbdCMtyE7kR70UZtSu+mxRzp8XYu1VVXzdeRIrISB88JV6OMbZE9onbELp+42dURY
ZKBv4LbZdW6eta4j0yvSKsgew0Oe2ivMYsnZC3OgZaimtrkmDpGnkWvruvHuLs+Mkhw8D3nlW9ZX
n35Jy5DDAkWJ2RZL0CDWzVKMZ8p4+R4M5jd9CsHK4TZakMnsqqpzkVP7Q3Mr32RAfSLwPlDddt73
NuZYPgVYEclc8puT9f0cRya7zqJC7GUifyND3MUazjmGL0z7GdasRp1xdTJSU6rmsQZ7UUdkUSDD
AVrI6Phgox4F2qU9ErLyGrvKiSlNdYnGT5C5BNXQhLwhiE7XUc39/v5Phtj1XBfTm8ycPqDyK05z
AbnRrdmflXFBiB5KpNwF8meS/8T25rl1F+7gOx4kpJIeYXKhLcKtiW5kIyV7kPvYqdKHA+F6+GjD
+vXv1kCuGDB9lWPFg2N24nnDdkJuOlvCO5XsR1YpG+d1xs0G47T7k4k/5AO7P9Zt9lDjhD5GqY3Z
JZ2Ok+FwwFVLOZueJMq4BkSkjcqjKadf7K/bQJmsb32JjEqVMiafrQI5obBxt6x3Bnzu3s1iD0Gu
+rOahUQbVCpb1bTaY9/HxHN4IsDISCR2qwDiAGK9VvUOla4J+7U06QvhuAjMJvd8U9ZETHqgTWgB
6/u649tYYLclf0Q9KI6XcHfLqk1bVoMPTELu2BGDMuDi8mnb5McSzjk55PPNzgsFuhwsx4bZDTla
1UrzMIKiT0B9tWmHPmAQYbxZ1U91pj6aKnnq2I3tqcPfOGdaonofO7oaD1nmXRRBl6ZT1QKDqzre
Jog+XRdDkDRQ90SRaT5YnnKkv4BNKS3PeWdsy6gwAlslh4wtIelOEH/9OOwLX6fzetBThQCcHCC/
hqxrG5VFB2w/eWvpKZ4hY8A7irpuaXAlZBw53g5yceajw5TEm1JnClS/+FP8ySRk0pnqCba6jdqt
wZKtLA2SvGt/imQIz6OIbno0XOH2eq9jpyFRLkmN5b5LZI9w2xWxUycVYeChNDVK0tzEuoZQcGM4
OTo5q98w9a0JLqrqXZcZJJhCGdsoRjquK8BRSqc/Eor3q5LMWKO2HKGiWP3JI349sBiU4abXfiut
apydlrQALFdXMvwIeE6Sw8xZ6o+N2welzfg8W4bbcZhrF4Ug1baKT4KRF0JIyGbMh8ZD5XjyFs/p
waY/o8TyKlv7RQjlbBOosTUdrVv3nrpH3DGdu9SDuVZE/dmJ8qtSN6pvLxuSqLbSSzH3b3Mfb52B
0AFJcksBf2UVgqJ6kSyJXmcnz0PTMfgdnAvEn/rTK4ZtY+Y/dN0jvqrWn2pLSYIsREWhewY4MqMv
HnqbigT0wpZEsHBTeSB1Yfp6NCvKG/JLYx9CcHNyEW8oxlryJO1049B78FHrpGu0lMuWQfYJ0ZtO
u7AQneGsjzWiqErfOCFRQuSUmvSyGJzLppw5Iyd260tRkmpaeohIlNkyvmTSLpqgjhFfEoq7BCXL
Z8OaeIeM+RkYhPpmTPFidNkhHAmz1kMXuG4f7tJeg6xaY2FoOzNhfqd+eVRQVt3wGWfifcgy5dBb
evqoGQxDxMY1G3A7iyXBddm8qGZuc73Cahii6JsgHHAg6WPEcnGJlfI3KYo+yNk0cDNcvG0MlHpa
IjLbvmTdn3PVb9jq+cxRlO2QJ4cobQEhlTI9udNVmeKFdTWFK2I+553bwh0q4Y+7ibJnBG+gZprB
pYYLPqxiZg+6zjlk3USZlvX6tqtI7QP8v+WKJgW64UJtmOWFylXHPYpl2txEqdofVZB4FqRtN79F
3Yg5ellm5WSahLfEAttV/UTut4sI/Gwwwg/QeZM9VJrbv/pravuYelTUjfCm6zSzXWiUPN3OZfg2
iUZsIiII4ZOI9gp9jrtRclJa5/3egiELzfStWNeC7MOoco0ZLoIg7LlcbrM5MkQc1HUbZf1OaX4l
jZXTTpXmrRyGn1ZhHz3y3DZtqqLUzwlMdkbryWpLxa8rC9lEPVEdVB6ZsYC9MtGwZzXGkC6p+M3b
fjDq5KUgRnjd0jL1DQtPF0RGiiOoM0R0IOGIQ/Wz09J07UYZQRmA/daFQYQB9nP7qvfqIZnM7Uho
4U4g4saVXM5bGL51oDuYvxjBMQc3RP5IuNqLOySP3ki+MxjacWMOFCC2OhRb1avMbVVYl7F1+qNg
iKACtAGrbAnjV4/E4qQVFvEEgLo8+OubRCVfHP2tBIYFCzLKuMMlVCrrOXFIG+4BEeLVocAY0Di2
wjrH2VAc0yy8ylIlaqKyvqQ463NMFFxBH6lIcZ9Y6fwzU0iPKlRwWl1DHkefAAfQ+urXXQwfju43
CZjt24peVbqKLTfcqbzJTcwFf7XlhAuefMVR/p6XPA52TIjjzCEYtG8KruTazTp9v2bMz4Zb3QY7
odlY5cY2BTK6JbFB9ek2+wXg2HMl3ZOF4fmRvi0mxMR28ObFL11aA5rPoV0WieWeEBx9mEJAlYzw
SPSkYW0a0nmhi+QdDu8WxYM7MvogrxB0DHixAk1SWh3DoVeZbHvM9r0ofp4YSSDVRR9SQtBNcQmu
URX3Qatqp5l4k3OILBqHujSnpymPxd6CWbClrWT599ZjGoHFUrqbno106RUil80ufa/ZDJ9SW3kd
QuYvLprPY5SJa5ss4kVPWesG09NSatFBeo/CSZ3j/Z9cwcMYt8Vj7oQGyk3zF2kDKcJh1HMrqZRf
Uwqxpa1OZWaPb1nioDuNN6UWY2+A8fssTO8p50I4RqTe2y05TQS004wbc1pcWdxdUcK1V10QKRmq
pJohGnRpuyqYbBwv/117g7pxxMyNrBVnIyvUI0OWbg+CioKEsLeDheZfy5RTDS7tJRnT7KH51peQ
x6TKXrg7a6dygvzV1DtT0dMnFWX9ptAmRjaaOZ09rfGVOWt3Y5u7iDiaeXfvLWjNI1sU3NKEe+/m
BIUhYQMr1W2SQP05xkp8rAdW+8xQnkjQiI96b62nTvPOU5HtlYpE71ppiIrR9M+kJgpHKxquqMV1
LV26vMkI04yi1jHLMcDjQA8r1g0/02ufhg0g5ZR8aSvWwgCFCHIhvMXEXLiuP2BLXrMZsddKWD+p
rTHupBZvCTZ1Hktn2hkdWr3K1S5FmX1286KgGUQLJNmhuyYrZKd9ehQVLP20pFGoJVWHLzneVaOu
XomHfOUjECRMUIJPhnYzYt5+yYTSR9xegCtIyXMuCbs0qIh3aHSbg0uHJR4rJHtY6HGefytysHel
K+atQwbBViSvcE2AQYRywnJuDzRWkzOJCbEf5UN3wrkM1H7syXrLvr2qXCeuXnylrKYrA/kKjp/o
LLJOkoJgpFtLI8iltJNqbY2YOBSpGe8WbB5aHW9ZlYeHvFWeDdGJSxuxbjmmFu5IO1/HELEfmnEo
b+H4u2Qovxlidhe0fKabDeH8OmYkBgIhBc7cHogVqpHmqchoEvg3alh2574U+maw2D/oEBjlYJ0x
HVlnskt/FMQe7it3Uq4M+5+8nNEH7brmAgwANucKJk7zxD0H3lhdkPWhb8IWNomCSzMYvEf63tmT
ovzOp67aMTMcAJ+x1ZEiO410Rs65mqPEiRLONnJQT3ZmXFOzqq6eBngnb1/++gY+wzpHku0rCYI9
2yydo2IgWFVKwn1IW+JDZnP2nOiSk0SLhpPRWWRy9pNYyWZ2grvhQpdUUHrLjpJRUbVzVeSNKfmc
9cDISo+U6iSn9K2XdPJUTb1VDKzAHNqbv1LqhdbQidKD+06Rt4DqN1UCp+04vinrvWt1CGxtB7rr
3PuOOoXs0Wnejel4I50NAl740MTaeOUVUKGTs5tLPScfqBo3aH53RHuwp8VJuEYd6pwhcnzNRTps
xx4JRx1pNvCQ7CNa1hOAJIuvXnmI2iFFnz6NATpGZU0ZCTlgIiPA6B/y0pBn5gbKrpYjZNBl7Cha
bvsSE7pnihVDLCrWkrIYSUy6Ej03B5pdLlR04rPLjmTMoSWJXLFpPnEfBoyDJous1DRsj3BOvU0r
kM0NA34z3hOaxG7YuT0NuWjUXoeKbVktf9DAzILJnOJtKMGraaJxVmaCnN/QO+MkpHaEwpJe2ScL
tgLg4t3YYhYBBgazaETDtbO0Zxr6A51ueqyB5cjp2UzN9CFiyYqmCVELyHPZWjxDTQj+0jR/EEt5
lmibcNZPNBcwGqXQKCYY8euw6dHlYKGZtFh/dqAxdUh4C5qZVBq0eaUrftmAyOBbOcOlJMScRtwa
3gO+czyKDgxdpzc6FqbePcIX91aFo/aBynFTat1vSPug+NOydUP+d6BXDv27gmRr9iiEcFpopBf7
ZEKLkCHWoYrq9DbQz/DtkVZvSwTkQSC3YKZpXwRZnOuZDdepsfW30P4cI7t75WC9JNKVzCtgT1lG
j7qAFJ0VwYbmNjb1F2Cy36Zey0vo7vTCa9k/swESoUf9YRdwgDAkj82utHrxoTvKRhbJU6HLcqP0
dnebq2IPGgFGe0yQwDKZy3IudaFJN+g0AC+mvuRC1Lp20c306EzPvYkAfapyjwUyn65VPCLQsuWH
5Rq8SQ9AcmUECjulU25+K8hxSQKL1gwlam6bPTlCHuTkKbfjI6QBVg4tC19JiNi4Me6RUusYE9ez
3CRNQjckQsGcz2a0bidD7MqCFmwnj/00yNtzhFjpaBFKUKSvlE71GjEztN6sUTeQqwI3NBiVKITD
6mXxglR6PHrmKI8Tk6KxtYxDTw77uUGwsvPc+dsxovKo6kZxvH9VEeECU0lbYIZiGwIQOkSQSQ/3
r8bZwBmqTPSS8vbsKDS2bYy2nYVOoNFgheo6sjE3iVBO99WjxD7EJJnDXA5ko4/wxleVQ4iFms3a
M5miS7Q4NvYmcs3VWMbjuWF8f7eXEbtVPs0QKWR4hTZmf7TsV2JP+xCj0z8aeQLCVJJn30lB9DTh
Tgb4FuwrNAPbaj7rQycfDMJeutx66sxsZ07egMCMVLXiWAnoF1ql637W/a6S4j2m8t8xfqCri3qd
m/LsbKltD4zMqL+KhMDP8d1UC5a5GNCl54KvQeb9dddHjBEs3lAm9Xk2AX2hlEZdLksama4rdm48
PBM5p5+UmJWSNtRXzwtJ0eqtUFP81joCBCyLy7hRSb4Jle44mOZroY2PyPMAn6bVjzSZi50WKiS0
WdqBxLmzGZKQ1Xa4dz2zX6fJxMbQHY4N46KjFxYn0UfZWgpsvGZF1W10IJ6FtyANjZcI3/uBMsle
d0y56Z5yd+jgbN51skOjXxIxQfld5MklAbuMA/POz/uCJC18dBv03e62LeieJNJQ/KkEmeWI5z53
awIUWSVKNcR4znTKT8uJCEEAH6t2pGHeeBptRdmF2NKzdNMWpFP3WWU9QMLL0ada+5TcOD18MVrI
vWRejKRCoUhJnJzeaDl9IQ2vQeAcCGewz7SyKPt1ZQPMSn8hJPpXUaOL4r65A2yFf6OtUb2TN5Wn
9HRnC3ZKOVUBwioZSCQIZUzjuR4CQ6pqoABPSdpqN1TJNaYhu8JZ0gZta29Ict1lfer8kAFZTBsJ
1eOx0gmiiGWzbqARrWVP/xOwhL1KMoghceZpVNq6dq2H7pya2JaL6r2gpQZaizRloQmx0gVMG2gw
h8RBNDF5Zb0JvLzD9wKabztG3oiir8jPY9n/GNMlayzM9sbkvNQaI5LayYgtMlPc4l0hN50gm4G5
BRbBCoI4jPszG5SHJgTZJqzmIzLUi161xa0je88A/XhuXe029fFMozYP1yyE0yGGrtappco8jPkT
+79F8ygviumo5DW1j3c/AVS7ZwSe1b4DZXQxzfQpbaohmEuboDRYyJ1wJlwqyk9LcqcoIPxvlMnz
sNtIbHpMnXw71wzi77qvqKm7I1lji4DU2t19ef+/xrHqeF7Ajvzf41jPX82Uf5U//4kx+fuH/saY
ONZ/VNNxVNtWzcX9puI2/Rtj4nj/QbNkGZ5lqc7/hjIxvP84ugF5zdUZW0AagabyN8rEcP7jukga
HdtyOMKOavw/oUx4N//wf6NjVVWbeYKLy93zdNv8l8cYsk/acDbgmJnJQ+yHWXIttIfJUf0MKY3P
tiVbZ/kyD609yx9GyQ4gI3zbrWngT/ZPL4bFCV0TaUX6P7AnNN7lv1+cY+C/tXTepmveTZ7/4Kx0
OZ4ZZWbQo7CzX8AuK7wFJZxUeZ06RJFm0bxOTMzNAmc0zEjuNvC1/3E8/zucypJP+8chf/+EEHPo
2Fwt29T0u638ny/Capn30ycje4deBJUuzlshWYcEH4oTPgtgYkVkXMLG/vWdUjVurMFgW/CmZrxE
WlV4arSnCoCpnnamr7pJ4Qs1/8y7T5PmKSncvGYlJj/8f3rh1v/50jVb1bnlwZrhSHsLheAfL73v
J5fr2OkCC4t76PVvAy1ZKM1GkIcRMQijTa1bJEe8AMRCqY21XgTa9vyRqLzLTslvcpTI+pfPes5Q
xahpg8mM+zh/L0Be4y7b1JdBU59HPW4OiWcjUQo/+JAI+yk6XCD8mS5OHnAeSSYjENbHGoisyr2j
6HVqktpNgsSFOz8HJHmZZPz2OqiMFBBmlRqw2HHguOJRNw0dhYKWbeFkrMMYNwPSI5ijULMNwoQB
oftumZ3HpNnQRCerLwRrow0AlV09Jd0qHNaRVe5NJDVRtIAdI8FkkefkBbEROuHoeWa5JBCg1294
8zmzHlooEEKXsKzRqkGDFMx+KQ67GU6sRay83cdk6FjLJ7k8u7GLlZ3ehEct0s0wI1LSuFZ0IC2/
Nam/tCyi44MyTFG9ddza7sbI31GhJEEck0DG1gJXrh79ZqCH6qkgPJNtV7xjnP8ZSfO9clF0QEuF
zKO7nFgJQhLFMwbcLuJTJphBimzRu/zIVQIpjJT8xYkIVLp2V36cqASTlDB0snIN0tcf56T0bYMe
QpK+mj3BCYmjBKFHP8OsjJOTYiFj/H2r7Rh9Vguli87ErvRINA49Qe7xJ1sxI3avpqms6rqddlR7
DOml61tLblK2oFYpGX7ZDtu5TiFIyHSXrFaJI2h5E8qAVYVkjNblj3A5RK71XINogM8h31o7/WSI
eIGCv1a87LNRmaLWiETCwnvuDehENQNk4ZjtqmEfx7QjmPgl1AbE5A42It6UiC4jfRut7PP+P4XG
YRqk3I6W+TTVHHOPmRJRFcJvsxlVituvhngAK2sjmCxl+2KqrVxPAP8VQk0wtuXboRyWJA5Eplnp
d/XSfxFc1vUc/3ZEdBrT/AU8FYMiK/bBeGDgcD2QiDh7MteDa4wMwOmuuWRU18Dz9JtEQRsR15cQ
iYpfShJqNHYMHbR8rP7q3ljicGSlsSxTitzfQZQ40aoqpydTjgM5CpypdCW5MIfkli3HfR7M39Ie
mDFiGU7ls5wX05VWA67h0FWZjR+33GmCZalR2oxtAI0A9GhK7OzpXyH2s5ttafQqqXDi1tYAKh3H
XROXcaZTwyfskkJoUj2QUcSJgRpm49GyXzFpH/yMgIu1JeePdJgk0z+9ROw2gDr2XOpMnh9tejDV
O92x2L7US7muTNdhzl9TS7MONEe+dU0nqIXh7jYqqpemsX1Wjl9RT8/sPp9IpXwFvkfFq1joX3Hs
o8tCjBM6vDuDszch9WRdJsUL9VfuIwgDf1BOQaMQxVe3HofUpYi8L+OVahEWVJAcC7GBEklWJ8Bf
jAkHTiUO8xJMQYYRix/tkMFXQp3olldTdX9gYuUKRHALnN2PG813Ory+Xv/KVIlAvBTl+P3YiJ7z
o/Lyz2lWQ4xiu4rOLlM29kU9F4lMUm+VR/yB2CaxTBPaWdXM76bgFpHlE1FxXDs0kBBGjFzO6XVw
ZOenHbdfM+PSvh8RkrrVlZQx7kTllzXGj83I5TWVLO0mrxohZOEngauJ3s8j3h2MRb9kD8bqxm+P
ZbYripCUGo5RhQq6EvfT1OY87vhQBCGdKweRU/Uyy/inyX4K3MSnZtRic/9DVClc0ePB6g0gypzs
kLOT19atr0bK7eV+mnBv0DeRjB5nvU38ksQKGsGEJnhfqYwPVR2930+RWbKa5Wr0u63wcOfx/yLs
zJYaZ7a0fUWK0Dycep4AUxgKfKIoqELzkErNV/8/qdod3+7e0X8fFAXG2LItZa613gk+/RztfAO/
RS/5EQ8coVeX9yBvIJAZ2bepswHVAOSrLiUK3KAdXPdG/oTPQ7UmDXELhIQplvoAGTpwvGREBE9h
RgKzjWATvfgGSvmw0Ypp0xrmF9U4zJwE7oI6960QiXNp56S6V7yhiI0VbacbQAV+SkwX2RUw2lYn
ZjixeSdR9q2FxCtqNMOTBae8muVnm4SArGaD1rV7Wc4iK2BZsaMZOmD2hGslaCe7hG7ycQoFwMkM
uMuGPkuUEU2YiDEGAH3GrJj+vOHchuNSrDW3upt5ADAW4W3Yux+KwE7YubMu1BJdNaSqF66x0idU
dsLxOQZ+RxTrKYvEF3YLwVqkOWkyRHyfBmL4CpbimcYQYIolt1UPBFjFfOeNMHadzRj/0y57Kqzy
XrOtrvpwwrE8vPU6n4pTaNBaakuFlbEk69gMschzvQcES7T5PEMcYN9JRboxNDh4Nl7IZNn8BtHn
JK7Fq+S9DXGlYKxFaqxw+LE1o0vF1gc/cNPYmbXWRywxEhJ6lh3bsFnsuiD+QwzsTjp8inmVpJCe
rR32rsgVCqTpfnFf6gDMtSVGDmyTfCaE2Jus9+XjFOG0FHoDRcz4s2W0CJnN4oLHBiiru4/a9q6F
o2GK0V4mxcEwWF3mNPsuxxsW9Ug8RHjHAYU10atV6Xzpq7FCq8qaHEBEg8WucneznTkXR/Kv1jFV
y0a9Z5aOWTODueWFaFABMUZY52TBbmedQlo0/lelBCQdYz/e3XngPU1Mc++x2qxqyZv7twQxEiRI
otiUAesYEwBKLb/ZTLUbbPGlrq1w75rWLo65zKNBvPTt/Ba4J0wkVnAwH62s3CY1Ym6sXRYQleo+
EAfbhZSr/IaahhOpC7VtlTfgdNlDYz1OQvtNU0Isrool6MI22+e+ifFowDVoj1BE0aPUalkFniJi
mHhVzKPrexCx2gmLPzQfXWWRacV4paj3QnY6hsUw+mBgEYMK44NQIuory+EQ0vEUj+hKl0vWhH8W
pY7AnYVrGQI9V7E3/Y58XfnBsZC2tCJrCjFn3Tran8DOMB7qxgNCGqKdQlXqYteLpgNcdiRqR3ur
sCvwfLZWJ+D8qRLy6LXgm35jB68o3jRswVNpvrfNwZuUHYMXPcsYnJ5KedrPqo4fbcw/2/xW49u8
syZeZInRXNzhB2myKmuO5yJ2qXbtZB9w2KcsillA+4npZZpFT5WLCYBZcMKUsvgi5f6HKUAnRMJl
buExBWfsp0a5gXYex+APqRZ2BuX46FYe0UodUpfhLevgshEPHOZcOpDPYQmP3ZlLELsUswWDRSEc
5vE36kkalT4LVkBVrj6gz3CLa9dgc5WW11r7zMdErM0weKrSZR+tri3y4QN2aXBSsjvoH+aJFfuQ
1rSnIsWgK610c1t09nkCldShWe4ig3NVWgUc54oSMavuy+kX9DZDMbipVb9VqEIxR8rx/oHodGXj
yKVXjQVhWZRBifmRD0a4Xhbj1PBvSw2yLOKpZHM1wPBDq+XPMkihetbczQgGCh9l18nXoMGoD1Ws
v7JK/1YXyXUs5T2t6WrMfe+Nj2P8atXGJpopM4KI3bnQSzyXZPa11L4wvQGPGE77lnYuemrw2mZ2
xXpQY4Cbf0No4uqm4IYb/xHQ3mBJQAkJ+emUdMl3YmT3OGxYL93iGUn1ekglYSInY2quZKnsqm5i
//PptNMUi/8xQ8WoStRZLf8z9sARrshr9iOqDb/B1cT4CHuWgAa/h1g696xgI7Un9yUPsucy5b3u
k/zuSYKoSJC1LNW7E7E9+LcuCW5jiRl4p0jkk3NfdsdZo3E13e6xGJKToASnoUjaTepcYW3fE0lV
U3nzbwqUjaeq+LwIb5jxUgzy2schhlDbX3tVN6Cao/6UXFRV+k2VSBvCvufYGUFYvCBDbQFBVl2Y
fFAEiEvDwI5ZEwGrCZqx8k+XsEgQ1nEuc/OKZYGW/VnOfU/NrJOQYeVyjzwh7tZjLNlRxZSdfMF4
8sEr1f6SzRQtybuqF2jib7lP090n1MN45mwK9d4AwT8kGiNfZ+w/q/YOATlfLx8zRpBZN7l8ktG8
w+z8Ghn+ARvHy4CAciO68m5KjrUx0SVYaBFlElS7Wn6BNRpTYrBYp9+qRYKcoRa0l2FmtVvOY7UP
C9s+6BOHhW5sgw712kNuGIznSR8xyEopkSaz+0Opebddt9vJ3tqhXvhurT4Eypq2TDjpc4cYMnHU
xyu6JbwKxx9DDCI0tJdaL5KHus7OWs0HYeMAI3C1OWBb92Elzmur+7/iIHj08uqau1xflSGJj3Pz
36Xj9XvAgWz3lOksMaK/JbMLGw1DiT1gk2r+dNWlJBURZ+GwnoeNCZA7zpARTUwroPOv3SCApqyK
SjUDMCTteuWM3do2UAWqprOKdm4RB5R5FIQG4DRk2neUDkReEnfva5QWphu+umyQeLdrJHZkbJIz
SryK9Ka9sFE3CFR8dWJcuhqJih4CpwhDCw5xZD2VefDdhx5e68RdphnWzkjIKtHuw56rpovC3Qhv
YD125YXN+hL5VGJyzklkB10KGrQtcJlw8irHiXdm+qU3fEjqPPe8HslcSiymC5DsF+0LFyNi2iXy
xyMSkoK5QphUET+slwU+EuNMvmzq5xOvI++hvqTNabiWeVyhLSp8A0Wi++gmdXX650utnEL0cgSe
HkxcwWrsvTdLzBJesGu7QKBcJfgN2aJ/XdKGloMITYqVQ6P+drmxC6FlwrxItibiK3T2CSPtyEVo
1/UnvMJ6JOyAB5HldcRmKleDRYi8fIGOjhbAx9JPaZOXL3/v4i+GDYtMebkVjTF/qJsJHTAx35kY
//1hlrv8c+d/HqxX4uZFjLzctvy4fPfPbX+lz//c+M99/tfb/sejJgVm2z2Tmn+9vGJ5kb2T4ij0
z/MshyeBqjdtC/tg+cXyBSLMKSYvgakhRPvz8uBZG8AHXQ5g+ZIFv6sgGY8WETonQ69WseVqmVyT
0J5ujcYqZ6WI4gPBO15ihY4HyvJz5LnPXY3H8yIXD8gC3Q/5uBfKj0WP710LvsB7iWQDX10ij8Jx
nce5e+o8mwwO129dFeiFZYK6cflC8ky8saIUFV+E9yFTMIRiYQZnTo7eKcpT/7R8x3LqnZJaX5uQ
Xw/oUK8tJMpdNUXmSWtq8mQYyJzCqX82Qdx2mkuHKRvxlbH/1iENB9b2AekNHd2XV2xdoxDIGAtM
BPUUsZrDC8TjCwryUEDdLg9V0B/C2Jr3Ls7268RG7+MF9muuucHvDh3fZJ2aZhIAZb6EetCvDROC
n+MW7tZOk4e+opU/Bs6sw3jH/kiQOzKFoapBCCQno8hu40eykBimlBrxD9I8ca1aXPQJBYSk6+yd
W5r1zzCuQf8k+URo0tZlEzyGerX1klfk35j3t+iTwy5lQfML1EBzSMyFRgx1/JAR75NAQ97knvsl
w+xaW/hKGT7kYOiAtDQ5486M6PXOmanDw+hp1JNnq8OhCYuvDea/h7kzXzo/y85DnqAaEz5aSsv/
Y072lw+NB/cm1OL9UPwOZNevpGi/EDf0I4kyI+ICKkSIlkl7ddLuUdYGVXAxXqJ4ol1xWXiFM2zq
DrNdYIKHsh02sCFoSi2s6YfuN55f/Q8pJQRmO4RQUHhbEXPILicEqNuhCo38ODqDtW7x+2hyFbdS
IHrjBPKYmXmHokmMVYtQ5VCkwb51sexxfOJ8O4DgjdnEP8bCdSlaMvusO0QNTFg+rxAAAWdJIpMH
/8VpM2RmxfSONoINurdqcIKIbB20gXMAhXqIbGa+JEn1hWYcvHSSm0EYO4EhHqxcj+eLPoQSFdiy
P+MWVq2r3pqOPRnAsh7gg5kp+oz+bmC3xgQGVVHwYuK6sxqUB+vQG8xth0vdWj5gm0+8YCkOtQVR
tXBpMuuw/c0R0K8YYQCXrD6jtFfJxHQjSTjTWsVwTaa9rcenLNBJGI2blsOAwEYi3hwl7S0NcGxG
3XPB8qUk3G5FANEv5nH6GgBx2+utc8TTANMjwNNO1l+0hoeoNu82W+M+oxIr8fpRxPKaNoYZYtrw
VCLBHdWNd3FEDo/u+489s2tOoHhlNLrgLcQcRO8PjjtvPNIedo5skWs5xt13UA83kf2kD+GulBpJ
XJLEy9Ya3tw2vjJGIPPM33cWi4Ubi2vlBg9Y89zCkJFIo5LDDVy9NPgrENU/aVwZqbjYE5J0acRd
vA687qryQpzAgFhv1z1RVb1/LAPxmQ8IjIcgXqEW7CBauY8eIiYct3uuloak4Wg80ql8Mhr6hLn+
0BuomHKXk6F8dB/tOO12TQROYgx4L0Sg7zK8aMTFbF1Cn8pRe5ZF9svoMHmXMuK0DRnaoDRG0Ucg
COOqyB1mEGwYX9Tlh0Z4P6fRy59MBwc8dv7SneVRVOJPAde6Vz3vbE6XrGSKUGAKFgYJfhEYeG3m
0L02lmKNd9YOecMN1jEmBajgpk7NHgPjaej7hykdSJNj4bYSgtMYfHOh5uHKSZGAyGg7hzXpuMOc
bLs6XkuyTdEpyWPsyH2Y6fqlBNt+gAp2TLFQO7ZFdh3arGbtNLpt5cbN+dnqbeeFxCvc1Nx+hwHc
VW/hQJNxiEJtct8INHgdS9SHdC9EJcOMqdetObxNU3ClktsEvQuu7TjTqvQhUMpf4fyA5vsmKpso
cP+WIC7uZ2Z/VfjTA9xbe475syWDOxbOoXWtU9BXp8Ic11avBRDBaU4rqAmRJV4Up4q0kFU4Hdqk
2hVABWlIj1iA9cWJuTbr/mbDUphN74rsQ64x0sSBaHzOZfwFAXibhNUjjEqmVhPCUGwkx2ItjHxD
ou1a+KRFC2oVu/tK45HZhKjIxS6CCx5pn7aaZWhMGBmtg5RoG5zTQckeZ2kiE65vrWvc0bo/gW0R
lNMew774DEAIHXVKQ+bboZXS4ktbWVtNwvqOQnbp4tLWKGnkhxHmW1hq16SGJmBbD7HIbhM6tFVQ
oS3qYa+Zn7FJGUw8wAHtyNsQmc+eSzpqy0dvQQypXUesCG3DdC5OYG+Lc5ZG4ADdwe7bk3rPi6Y6
JLP5boz11ciji5kMSPeYHzhYd4LoQ7iyyfnKC0TY+aWJqNXIvBnSdZRi4UnMNbFmMWMqO503Mvd+
4KzcE9XWXfN5XKGi3aZN84ZN27lgHlFCSFEfjXqoxBsOgpXNZzJmNuQQvttkLdOx1whfyNj13a9R
eDe5sQNshsfRe835ODoUDRPX0DDPW994dcL405EqMTDahLkD4gW1Fy+DYzS7p1rDisiAn5PlylFu
eGAGvyJuY+czAicC8Eg64jj11QZ10UqxTrI42thj9It5yg98FKKcnlFPMSBrEUmTr5r30T6eYWgW
IBQsSy2B14JW9TxrGK8PvPFTzsqWeM/SL36Vc4RB49VnqJPL5uik4o51NEy2WPslWcnalMmS7RdY
kaMRWYHcP1ias28e2tG8DBp2dU2KVbUhsh8o+f8wE/tJqbIRdf3VJGc/5TQs2a6Uq9YRrXi2tYvz
iIvQSGIfIbDnmfjEnWvgnATJ+hkjirs3OBgWtsOha2yLfJ8Ud03Du9pTSXoorSRD0eISelDZ0Iid
XcZrmBmcNC7mAWeH1Pe2JYzskT1pQrO5cZLwLkbxpyZozG1lAG8rcje6sRWFhm3HRKBiDSe3KluF
MtWb1h8/ZSY+Xcmuj7wMCmAGxIo1lldf4CltDabcfjxt4sq7jHL4RnlY7EvswqSjAi3LmjbKiT4G
jXMNvjrAKuXBGAzbgUiGTeE7mE106DI7L5akFKBV89JXa6I/EoW5R9lMexGX9UYbaamKJn+zBwtu
LEwYnNd+MOF+djXk+GnORu+OzGhNVLX2NJyM1PgxUSSpyUuGDtpgoEw7qGyAkdIfUk0/p2Nm71n9
vgwjfMPzCCpb3X90pRXtmC+Nq2bs7hUAajzykSZXZJ04UZQDDGj29HrqL/aAQERjx7btvVZVP3uT
c2RIi59dwOA0w9BkhwaHSHLGbWyuD+Zkcc4P3cdEhkSn54BalUDUDvEBe3LtNcIgcFPk4lXrpwc3
iV/xm914JvoLuPINbLfunJrOfnBN3A7MpyxkbuLp0IKHKtmClmEMMPffRLfkK3QTg7Wq/PgmnOAK
KfUV+hGMz097pr6m1nMxYCYKnV4YittzOor9gArdNuuPnkRo3MR941PMIK/8Q7ED/xMwc4A012Da
6vQv0IRIqKiHHSS2FRgvUzFRMuxybMaw9krHUEn9mc/ebf7rdzDm1zblfUOCGrsc4DNJbpwgOk/h
8vDq0RLMNkVt7Pv4V9OjaPjXn5pxzWoEWUTdJQC7Govl6SonOKiH6GCiZRiMTF5HTK22opJXP5pW
ubGS11lZ6EKTEtPK5H9155Dn6GLfw4MtYyXkqHDneJszHIOyG/y6hhiRmtlZUGY7gw2pjsl74ntL
w7lffa9+x786aFYBZ45Vd6vldopUQ3TbJmVgoX8Oh6ZSidXx8n8NvEtXAR1nT8wcfxet4Jgzv9Zg
hnk79b26HAMeHzkWJE2JEGBny7NpPykLe4OJXd/q3+rJy3bCT4BHSJPhuU4JcsSmvuUvjPQM43Dd
FwEjnJILZ1+THabuoZ6vjutTDENfHasjRb6di/BuJcFBPXlNEHetXgDAtZWNR7DkUZQb9XDquNTT
aurl4Nu8vHYeQ5BSRrel/prcuqcGJNsomJhw12YgHO1fL0+9hf/1UrHD3ZgIhRVVUsw0ExYVHMBa
NSIbU5ZOKWcbt0kQsMlT0ih4lfwjmY7JyadO2wJ3/qRzV4k3hLp7Eul7nawYlSiUBeHKRxJrMMdi
QiFi2JzchKH1upIE33AXnGQ2M9TISW/YafMv9VA62YIFgk7CGNc4c3wSp4n5JmcU9wlw0Jyf1D3U
MZXVn/jxvw6KPEU06/YqwrpDPRVP8TD0KSs1FsvSWJ5OPZw7dAcexkLyQouCVzbCX2TyXbp1y+pS
NO96BYjll+V1NBksNtF8gtHdbEqcPkuEnpveBOmIrOTbo9i2uKrSQYM/p7n1Po50je1+ui4APgmk
32y3N23kdC0csZvj4halZnDWC/3QgZibWB+gtiL1uWUWraPhZQmHrhiG4x46wncdyMM4gmbPFcFk
ZYZKcHDEgewT6CHpBRYr4RkDm435TLfwWfRjAeDuPS00CFjViHGLRzZJhmUKFLHFza4krkOFJzcN
pqI08rI8lvMhNov4CAH5hfDuWzjjEmiiExXUOIwb8pOs+mf1rwiEua0VTUxRwSSkISzu5l2PQ70E
wWITWRPK862HfbVLvC8taMW6wSenDQlGbh1G1HrC5HumYsP9yNxajfdqzSlOH56PdUCzxiHiOMTs
EPV9ctqXLKIemh2G7K4J2gT1kgl7TxuHBfyI58akNqwmxS0DXnuxdmtqTz/Sb8u427eZpi/qIW3T
FMVFU3iloRAYBnb5uiEQgKyPA0ayySFo8JthxsrpzVB4KqZr22VkJefVQ5RT2Lqj46z1FgaFLLMv
u8GOHee2c2AOHH/5p/IrwFor/4A/sdURDwO6GAxwCcXQCwAkM4GoS+ylaPFaqI3yQt5tuglrlFQW
mQ4Go1QEfoj4O/2lxv9sA5h2DyuMgzHo8FcKpKiiMDkIi15nASepnQ9IlABAYgbdJrw+RKLWfg7J
nw1ytmGyqVS+8N7C4Gpnjv1Zr0n0qRv93AQMI6YhwT9KgZmOWV2WEX5+LCoOc2FeVVDFVno9wP/r
dwnCRcLemWVjaZKvBwPeW169RCFF6nKi+2S8brrS3TZG4GztMex2BZ3M5PXonSSgH7x5SYUF7typ
U77WoOnOOJPuHHFxJ8dC98ynitfFesioGzVisUpnGh48qiVgFecJl4mg0t7mcPxKfLS/CZYay1OL
UZmnIpcgFrSMERBEBE1SXzsl9m/sqfRkVvX4m1ZQ9ZUePEYuVmhuig5WlsSeJwPqU/9cJJwXg+6+
5aPfrNGJmNsuJ4s2oG6Zk6cQiS5mtvylh8TY0amoYITd0CwT98sanSa7dtSMhcmA0kHcipJRM1Jn
klam8GTZJgxlrO3wFt4kPx2c1Fa497y4YzPvkPeV+0HZ94XVdkoncw+n4dzKGSGX+a4bgBPxkF/o
A531NM7ZDko+WrLqC7wb1jekwG2M83EXimsnsdB3028/fwhwHYRl0Ni4TjF1VtdC2HFua8X4Ctel
W9cua4CBqZHZ00QYOnIiUp0j5oRjDHurKJ2Vqyh9f+FUBSguLKmi4ngo8tZyTu7uQGgO9b6HZcwW
oyiIEiQyQyE7Foxt4iDWVwSEkH3pDkBdmGel6J87H9dm4KIFNGhycDnKjzt2MIC/irmgftLt6grD
/gdOMXvAHoAbLuCuNh/bznpzUhq4ErMVIMesry69K7ZsBzs9dcF8hi7bhYhqZ4Snq7baZeF11DsG
uPgDzTO8uNKiKlNPggKY2arxM6+rO+qzlyyGB6RYXmwdVI+AZXNLvl/CBVy4nGa5n+/CQv+j8LOF
mDP3rMM86dmx4E0wK36IphCclh7NjjMo+xd6D6ZIqs8dI+ZvVu+fRZrdTaO4WthnAufHH9qApZIE
1DYhuKPSgsFtjtu47fSNE7Lh4wrXXWRLB6qPPyGIf2CwTYfZw+RJYqdB0w1HBhLKzZiZEZW8wmas
R3oSK1unMYx/4kln4j+S3xDEcGZISRqPGJFpEYp4KnB/4zaQ8bscPwKBqqbQ/F3tmBc763/MQN+M
DjlB3J4XkagPyQ5LjXUUm0xRyS2WMy+1DASm6tMmIRx+5RLZt6pSJz+SIfRkVQ7ZSuZX3clPPQVD
tmZqgFJv10nPR0CwyEqQCeF5f2FGUcSnOMQBOe76gSwx6l8Cxcgv9xVPS8FMOMGPK7vzd8TwHQrA
uSaSb9kY7HFEZlX3wLS99rtM/dtf8tQgf5X1tzY8J9URL3bkRYoXqyC/PHEJdzFOuqJ1SsX0zDDM
bBODuUmNp7IuG0gjUXlXiJ2rQPYRO/LtNCXfChR0/fpNmsNLZpCTpfqNfuLsZRCcrJPafea8+VE2
2krX8MBasDOsUFfEjb83w/w+jCxAVQr2KYKYRdjAaLPP078U/P81B8v67/FGitBsuNg+mVCrPZ9E
5//BCm5MLjQ4sO0hrOFQTN0CioL8+j6m6+ygLzPkUJytGSPaWCalc4AnMJd62vEmlRqou6JH6S0L
38jGrrhKIuFsqJrqqikI34soi8LAOy4/OeGoTvf8znuCd33k7s24xafRosPR6xMpmPRvPXBkoAA8
0YkTDegPMtad/4MQ7fwnnfzvyybdzuC1/8+MOGhcVVGneMTQph1yFo5xNh4CD/Koxta8wksWj4Bq
GlFiGohShG9gZWMozkWVckHQycEKoFyp4N8hJ2QJhgmwBVn6pgj5JaQqwObg0xdoOXt/1zm8e8su
yoBtjZD53Odsa2ZcvPRNyIUABTnUkm9VNsXqPM0UFXm0+Dz+cu0VwaEsGQWFYrpSZX2QjuFDeaju
hWvSEsX90dcF3hzxuf5D/OETBgz2//GmWf89s+fv2cILNS2XFEvAXXU2/RuHnLS8zOs1C2McbKJW
cx3eZjBKlGGsZQrLHZuX1gQWW8iUCz0C1OVY2Yzj1NZCw3LxqoCwUUd77QnDioS5W8gxC61pnlk8
PBfrCiPJz1kreedcTqFYj58Zk378ZbPZ1mtvguPOtEiK3IDs8jBnzXPbj2yqMcaguyhmKK2uwP8/
id77z3PGclg0UGH4MBn/Q4IQdSRsBEkkke9Kc5fkCNBUQgDiWWa5EfhWn8DcZq3QzZSZoI+vuyLp
EWjCylgoErhik4dT+OTU8wVfty2L32F2WeqK/ihrKJZLwTCK6XmEaVCpTSWyi/vk886UQXAjcZ4n
NBi3wIFg/dHOYTGAEQXkvajC1SGHnSIy/c5rPVoVg9wOHok+EepMnBRheOQI4PXygA/pwkNKB1uQ
plYfXR/LIVftbXZsBHsnsY+VImL5UV9j8Q8MZDE+SmjB90ED+zO76yHco2h6zaAmzJ500QOwuwJX
1RTkKLuWQtnE3x0eNwMwG1cjR/s/kr1M3fvPBQyPHkQrFhZTluvpKvvr305Jp9Ow15gGoouqghWS
YnXf+pj0mEjsinJ4dGfXwrTIYysVGOi7xGw2ffzNnlx3EJvNNnqdFKeuVjyrkjhx7FkefCdyiTng
j7Sk/NmQ3YvxPUXJsihJHHXdbiV7kgE1w/ylD/NvL4nucM92g0xuJkYKOL3A9tBemLOwoTYmGAqs
sqxxdVSPHnKz7j4X2PVNIuTzcD+E4nHaIbMhrY+TbTzl28LTXsMWbW5Rd8NT4JFsOrdnTbQ6kkdz
4zelgxh1cM54bmCqZxWHBpgk5qEvfTGewqBvuKU0juFgYkQnniSzuoM15hmFlyRyjNwh2ORwZzc1
KQNOrhdbljbEG9VdcfA94TLsZMFTzLCFzma1MNAd67da8ZucGkkVaW6Tf+dBtGt91iYHK4O/TKrl
9yaFnNVoz3offZMNstJS1M2m/L0UlJhNXV0NBLMpu2i16CwUcavBG2wOm4vqi6M6effS5hhU4Ssr
5V21pnTR1npSs6E4b9+HwHkP9RpngQ5KL5HzxJs3e8aQFzFTcQUaNcJc9WQSVR+KGETFv7aVFRsc
xm+7H58FSXSmHhPPkcKhTyyq8Dn4jenmG0H1h4Wp2sa/qqj71Ez1WDE9REAycokkwimKkXZT2/YZ
Z8ocg9jpXbXVMjrRRJSIpL1bpinDGkhQquKUOW4ES28Jqfzi50RtRA4GZH/5bZ3qO8qei04vOvrI
hvwNOKQ+QwQvZtShCHR2DOyU6UwP8SVE5V7MO7AnFVCKtNOAzy8kmmTVClPJbiXEyJ3srGdCcN5D
tQp5M0WK3oq3RJjvywUeN3W8ccrxOU57GAB41YJ3mNc6HXG9U15QksFDBKKX+M1PPxqujqWx2ND3
rJwh3eORhM9fQylXUP4ZpE9sDU//MYrqR51U10npJlqg5Jb2OJBs/nqYE6NuhzeN4TnRC5g3WIS2
LW13S94JSZKMAmbKe0PRHyvyIyC8H1H+XrroF5N+TVtO2zg+E1rE7gFmlFv+uXZh+KetlZwb3mR7
riFJlOX7UOCx7SNkwzbePoOMvyJlNc4d9DSHGLxhyJIrnijHacJVrzIDBj1eQQjv3Ic7nPcYWXTZ
j6rs2U/0wMF2Lb469JZHjUCvTR3qAID+gE/D/Olkk/mSzcySsx4RMVqwGRFL6736sWA5agodYQAT
pwS+px4Xm8arW8Zb+AUlbWLvylia68G0+i0dOpkdCCu6Lt+7reYA/3fFpgpGNSXFY3S2Ae5aReyB
pFli+eDgwgc7iTxFe0pWKZ/EdnTi8ASr7GRltdgRGnnCz9TdNKNurUYN3TVT833cEyFjleWxaCfz
NAfzQ0yI4BYJzFXrjJqHq3EHmrP9bOPeYaXv9SQEm7eIsOSV36PJrY7GjKEyDesEJc06eR7ZoMt3
wIYI5wkZMPXn2XDNHfS1Q62TRhq71s0NkKoH7dsgSCMpZ6goA5ZBBRU837aAQR0uuFWMJL6FZ3w2
veYM5WE8iHDWzgl+Oadm/l5+kOqW5TsUdYCgDYL8rJzSLfs4YmLLf5ghrx9s2wvOYTene7+0fiYi
wO8jwofCmotNoPyVbCAV9P/VQ0f/c6iG+THyvPSQp7mBcgQ9ekJiEikKeEtVfVKvGSM657g3r5Do
nP1ylMtRWBi+wcqQ31UIhyXEPRzyQwKk4k/GOqQNXVeD5ewLn9gm0jmOyojBRSV9IYotWDsJT6dX
icqIbw91zpzeADzcWgY8XglD8OwXbwK7AotUrGPmNe65VkVIaFTw6UZJAm2XPNuY6B0Gx997BiOV
jLoToGV8w31/NyfTBgPI39aQZlucEpuzLdrmPMbGl4CcvivGqjvjPdhhPFFEu8qdttnYG0e8cwBz
mBKeB9P21mkEbMha/BJG/luW9FhPhjp0FmTKPab5XUkPaVnpeZienXZ6LCWXC64AV1OjtWBiAn9Q
k+lhfInK2cAa40QO4lc3RyWDodDYQ3Lq99LIT1E3tXts+OmShZjlydE8ySTDWvUzIIryCL0uaRgQ
7NNjWoVwj1EuMCM0MqT67CuITJDTY0ULGRObIPUYEVTew4AsY216eCORaPuYwBDfmEqjQjOW4O8A
GCexIlMM4EyiRKkqxPWYua0bGTFW9+LDIuGqsEdaNVn/HbnwdaCKXZZVq1RlH/Tq33nsvtrF/LpU
F0U/VSrOcT+YwHlRK997LAl2PnAfTG4ccyeWqRmzCl3pGZyKQXtq4/EcbhdqdD6OyT5GUDU5pDhg
3zNF0XmhZ5dm7q49CmnguoaLEdHa4BI161u75SgXwrQaEc1hcR3jDaTGkxEbj4ZNVCWgynruAuAv
SfIUG1kzsX0MuGKQcxJTzwZ4NpEJoMjOBgPvtVPOz2r7XDjkiF9g9Tes/byKlCnFjzlk+lvI7D4o
arAO7ZwyvbnNorgrPqxin7sWDHSETUCJ40YiCUgQQYbVTHA9U/Mhmjbs+pTS5JdRm0DNIVtXkq/K
pAMpTgYOVxPOIPJTylxx1XU8Twv1OROQzrRO0FpxyyKSmaNaX90Xbn8f07l7yc7LmREU2bA3uuE2
t7j8Y0NHTokVPzT5UO10SYQndfdCEB4bZASNTi+KfTQ0MoGyDCLlt1VHcEokc87Cor8V4+yvErc4
GS3K1xQzYK558zBq4rHRg1vkzGCV5pXuFm2IO9wcmLtFnnzPIudaBYLqtFs2MnFwXbQDzXTv8aRf
tbrYmpO4Cs8mA9hFaOKQicQe6im2cSe9J9gST0MhrV0vYXG1XnPMl2ma0gMG2rEJmyt2RlSi0YQk
gjSWrjrJoN7MufWSq4FmrdQ1hKMFK10E5yHuKFqsi2PCm6LT7yXKF/5PBmaVk4dVBkDoOtVFthMY
RDM1Plm4owHIoKKKwj99jE/7ckbMMW4hC8iQmvUjRfSwWoYtRNaSUtPnP72g3eNH84407RiBr6Ar
zoaNnuJalXLQ8lh00FXskeqJbIt+7SIYsDrM6vKiuEtN28lc+7k8QeSEEHpYH6xyxNrTkTcl2rFZ
H1htxU9Vey7zg9CmEhFORJ5W/k2Iy0sGdI1Ihtq3YGiTprT1MZ5LSaPVRLF5P/LJehRa+5B4sKDD
BqYzhvA3PUog1YLfugFv3f/j7jyWG2eybf0ud44OeDO4g0vvJFGuqqQJQmUEDyS8efrzZar/VnWd
7o57pmdQDDqBLJIAdu691rcCXWCcSW8d0/URyNOX7J2n0cmhbU1fdQM9tOmxg3RwcVeRk5joEHii
Qfd5rc/eT5pb6PlHaQIjbolvyP3lD+SMKTpeJ62oibQihTq8Cs1mTqeWiBqbCLz4xh+in1p0U+E5
p1v9rFvhu4Cuhm4y21fYdzaTV1GTj8t1LHmv4QxX2I/hbNtDdZczb+Xog9VlyreJFn03Sj5DWaVy
wt66s/e6jPXrgSDrF70o3g0SVJl9xO+dEd+7fnEYOvFL0i6AMLP6pfOLr1c/ZnPzc6Bzasn3OFH/
Cq9PN2mwdLzFAOVQyeqjWKrwtDTiSPIQcjHX1llogARh1wlC29mQOrKJB2Ky0762906MWtea0nfV
EfFROkRaSBIKjcCNzdBd3Q20ZRUOxqOf+W/+FNzSg9rKeikeegj9fii1VnwC0u1XRa8lTB6YrBm8
z+WcyQX7x7Es4oseq/QVVP6bH8W/ShgjdKMh2LiAWUIoV7vJ2M0xK3lE4hwOW3wTM9NQa6Sotvai
6lngSM9dqyFpHGpvJ00rcj0ulyTOzPKamowXAcdWo59RACjlr0+ttySbMQxKh4daHwkIi6soFphn
Onb5IXhSxinlwDDkj6qetefSRJqEnVo14FTf2pRVs9diSulG3DcAFdCVRlh+KfwK2We2xzJbW+yo
GY3IQz8Z2Oyz+GMAoPw5Oj7HVRjR8vdAxKpVhw2vKWl3I4wR16HupbIfDA1WCJqO4LZfun1RmeXK
QHtyTFoDMZbrM8VJcvCYpMSWyXNvu3wZzjklV9Egim5ttV6+S12X9RjCf0y62u2wuA+dkAxg6SrT
ukHC73/M8ihL9guauQbIb4PwnPUafjKXrFZaGfYEEQ9Jqw4mkpimjdnxLSpHrJ7MnImApWKnJbqp
XRslC/1iZLWn3oKdcsQdw/rFjkHtyp1bm+y7dio5u3JESgsWizVoST4ojnEtxUEG3a0O56sBQv1g
47rol6A8WoI4sWrGSIRZ46QMoiNgZ6dnaQSa97HWSlIqWNWoRa4Jak9Y3qXXMubskrdTVC9Wp+2i
arltJQ9euW5Dj3mlQ+LKzvreB9NTAJt/09kY1JKptI+pPlKZuD8rbBC7rvAuokRAO3s08sWsE4QS
frermN6DTlxeFB4UpmPutfnGtL/kkQNeaRwwlsiODwnZeP5av7zQmz4BGyaWhEMoSWXvBD+g//Qy
droqXef5FYbRKgMDRveA3UZ5lpXzJIYXyhHtKbDrFzVym2fOdX43vyyBcUn15X4oyNtDCi8TWjOp
Uig34H9fVNsKpyjn1bj/7oXw2NFtj5X31NXTFzsvt17mPo3hcNNUzt6X69eeVgWqMTxbkusQAsoD
MclARo6b3RqzLG9erSc1HV7DqEXQSquMlk9SITivVzgOgo8zXyqaa9szPWaauZMORLV3ZRZ0nLo9
+6WJdCl7hubHYTIF4tSjoQu7VS7Lu7rj8Kx2uUJOZNRQQw6K+uG7R1AZHXCdmOD5S26zdu/4cVnp
NXH0nwCzEDVq8W5wOXIGBbQD2TkGK7xu9QDZhzwl+1n0XUsrpMp8yh8jaQO4GpIoV3qi+kW7hJrz
qCa96jtEasGsPqXp3DDMb0Rz7D1mE633xKCJM4uskSpSgphrYZdDf32cJvKP5TBe07Vfgz1868KR
zCnmlXUWpZv4kLjsHoIGhvo1aE0itmq/UD0EjQELIx82SH9yP+vwMKmZEW3Cs5KTCzXA6py30O8e
lZcowNq80hA1Ogtp4ZMfzTQSly/xpCFpCGO44VTS6r3aNA1XOSwpRo1sPqMFVecQLXTIZB9NzI6q
QDVVp+USyR+k6Fk7y1q6t+ApsAY9ak15DXzp7eXAa+QcfFtqpiTSUDyg9qYQmg6WPOPBkaSS6/Kr
rMesatoUoGukXxA2hOx9yUrLoPRUn3Ia219H6k5/ok5WFi/j2Vug4QIHZi7ZapzFslVEtWOE/Xm2
o3c560ti9ClLTaZ0ulfbcuRUdxFMUtOmfmLh/15qWKInzTv5fPNrZSwu5HGcoz5tO8J3kr3qAU2o
TlS/mQwCBKfMJOTUBf0ZOWVUe0xwxS7Fe1iP3bKTI0ykZsy8fL6Worlib/7Wsrhd6uAZ6wODC3oZ
KOrNmyyPv6l9qCara+dNDYYVr9pGZAv4nQzkoyEoLXFw/fj5+9FVGWl9acCXbl5P+5nTpMDFFOzx
llBmyD3TH/JXGkf6wjpYHSl6BtrGPG0zCqUpNeWH8UWNOJYCKIFwH+f4uf/lzBVUOptzT+jd4st5
LVlSr8j2wUfKkLcu83fLK1+TYrwmRFS6emSo+bft7WoL7bHyT8KMpLkrOHMWbXmZJUyg8DL4qBCB
8QNUNusG+WOdYbKtO9mdkmULM7JkQ1DoTrkKZT0HJxj7aIH9VXoUlWzEsYpdLqlegggJaH8MKHHc
WV61dnEFbcskpG2c8quVOxZjH5i59r0ZMS/TtZl0eMzOoyBFJqrelWAAiT0z07LbjFbUbV6bRjNQ
lBdXsJ0UKJH7ihcG3nbxypHumx7MO7mcSaS31gYWFntUx3L4LY96qSBagKwCFkeRtRqJEJc9yLGn
hlQObs4fXyJYOpAc+F37GdZgHa8P7V5UZx8+0SV0jiM8trX6L8TDRNsb5HpdkXHtxI9qgkG+CktN
P3xSXIsMmzXnSNS/xBlUMAEyoffrzDFf4YYyFGe/Is7IRXezPEwag7Pa5ONWwCCWIcLErxq1mosY
GE+LjducJUS9ioz6AQZjzYqXxV/P1xII/LG9sxo0jMT8LFSxghPqWpY+Ptr4XX6i8tViq2FFJh0d
rclIRPakwWlumJ4JEH7ZpaSDvDhlvlNtfp2FqbEpm+Jnnyc3snJaMko0attdnia4ikt+O4xVvugG
bZgQj2hhjOPKXL7WxA7ANcanJQsJx7QN+B3LWR0zWulLT1METRn+yRU+lnPYTDva4lveLgs9hukf
tngqG2JLWTr79HIh3a4blyVeNS3zmmqDtJyB1W5UbCT5gjYR4x3pcCia7pfOwEMDY7ImziNtinek
ozR3Q+/YGwH9FFZgtjTcOt2wQUsGCB20F2qM4Yebpnv5c1fHRDC3vFyf7tQ8xNVx/eceIyVKMFVm
6rGPlN/54VdYIPriktpxvPb9Mjwx01yPteZuZA9cIQv8xCHP2L9VqAJDmuLjmS5v5WCWKqgh1f4D
PBkDB23eVZEX1rZZoousvWyPeaggsmUaCVcElI2Kz3uG4y2QcT+rZoLqY2jtTILnYD4qOEaTz6ht
sxa1J36gIeMw6gcxa2iL2Jm8upehKPPCycaFQL9rnxabU3eW4cwqfCIexPtsA0DKNKynteM8xkzA
V6W2HKaO30BZcmLXg8HYVdmhl5iXwqtutJ6EMMaUb/74S7nUQ8J1WiPgM+/p1fgsUh2RXGKcur4/
cCogmWQfjMCmpTAA9l5PG16s84GdqAppQ8Ych6yw5nRNNgVxtbHRM0crSY16XHSP7uNAuTuN4kvH
IVl2VoqKfowhDjUrI6KZGeXw61cLaEK6Hy2r/zKMk702+X6yLE/2irEUMi7RmNqOvbWZxgnCdY34
dmSB4bnZr0xUxznXKQHdZWV7UuorG/Woy17mpHgzYw4RTOeG9bjoHOuQbJke4gwNk05Sb22BkGvM
XTI09RlJnX1fSMVHPg63dUNG2Gwmt7aPBotoGhpjUjwlIop3h72S5ux24NQSzS6p4wvdt5ou6UaH
06okF53rs/J0ootLkbKuA47H4fLLo7BFm4PrpfTKEkIXdZK+FN+KGjeG00ABajy2R97Dhj0UYVfm
bpV4KIa1vJkjlqdtyEHJzvNvk2MpFUNrDG9p1677hLfsNa/kIOZ8lRTH8kwuZ2KKvJO4DEBqh40C
a3/XbH2rGih81TVVyVcFV0kAtxKT/ijPmzUadBr3/RlCFTZyuYRPmQ4R+Mk6Mcp/VP1XdQhVx7My
fU1cFgWWQEtpf82DZB8S6UWpJcNAm+bGY/a6Y5n/qsHuNQpxH9e/Br9/EzVzdT/lO8tNSjZom9l6
8jBgWtmllem1coynUCEU42IFzY/+66tc3ZVRcPATwMkIdayS2DE92tfLxRxiiQdo6degX97ZIjhr
WrgvjOy7gnIUGke4Qram8RCsGin6iEL/KeiowEKLCszncC67Xx5QAKXpGJf4NPrJNxSHNPemlWpz
CkY9a/yE+2DwkoMCQyml10hwQsR5QAkH5PAvcxHR+lH2C8kTlVHYhyu7zn4psJDjckYJKmvDGfhr
n9q/0jZ/lgAjedokcw+TRtX89Kv2BhHlTzWuQ+23n1vxdfGpg6DuCNgukttAl1NqhoYOtWXLZDeW
O1/TVU9YNI9qAGx4TOyIL1jZQXCFBXgXIvfbYsrgUBuhee/CR7l8mibK+wogEyNJmnmDJwlWVIeF
lPj1dkGySGCuiQz6pZrDpivtxNNAe6pfMyFByOrwvRstSngCTdFYS7jOQO6OznwOU1G/GxC/gVbl
98RgdFg7g7suWiKSGcQ/9DHqWfnp8+NG18MAsujEhTbhRWqVcC8cVO2n1m6VdpsU4ZbAPkKI3MTB
M+Lh/2oQPiLMJpNjhUQ32U/QebvU/UqCGbaTKPweS0ltbDTboDUZkVKHWI3/4LOmPSWD+NqRR79h
vAMdtrtFa4YQXqLE5Cptkkgk/H426G24p8n7UJCRRRNr2cn2etU+tTaaa7W86SRpTI1R+9786dgQ
+XvnZ+5MOAolTkKubGR3NOEMWLbwGKzJw5bIki3nYU/aZ6UUxEYakg7+3dzrN3G1IBWwWJ/ZTg1J
lQLeK703uUOkBdI0E1+NrKKVAC5rqbS8JXmp79KGBUUh/6OxrAC6/k47uE1RbsnGgBJitPeK30Wg
T8G4dIdu3mcFaMLuY9y6dZGGt5UVsy+H2q4kBvcDAil6jJum+yS740tF/LLWvEmilVwzMvh4xtNy
qPP6KpkiVeJcFpoeNJGpGSdbou8fwZZ+w0WID5MjOYc7jivXYtGfFPswl28/0C6TrunbOsNDTBw5
/Z0hKPahhUy3PdPEfFNdFrKvnHXcLixEm2f47wvG0wQZYGJt5EdIrgtIXIJVfSnmqarQYoCCCIal
lpWXX3JdTdWVhFIuPNWeu0i6nlyDqd4TPYqTRfVC2NIPS/ZP5afsi+WmEP7JE4zrFvdHMdbYZJDo
6sX7LJlHnv3TTKZ7+fVYjpvtYsabHO4ZBrj8Dvk2ZEYOM5vaoz7kO7XrByx8nNAZ48mHTUq0CZfG
qpaVlfyYVUUs2+lqfT157PSKViSfPUOHQy1OyaxWgB14BZzH2XmWBwp5BsdzRJQeNciUIpIQKVA2
Tfo26Wxb2tYpWA+zanjFl/zitBx4tcal4IZTwyexyFLbl+17WJd37oRfTao8lx7FdVP7D+pMMqDy
AXekU8oz31dhVfxEX1yAhcVSnEh9htnGIaq/ycr+RR5r1LnfCZdbUobiLTpRe95JFFuPHGdlRsl7
CAdj5ejJ2RCwDZNSfOuqx9lynhRBSha9rrW85mVwxoEn8YMkEyxR9LW71dv4RWjWT3Fv7zK7cjYN
0bGqqlAnG83HDTrPOySRfihLVdm9MG9bYAng+gdyL8YjNqk7JPpf2jGYVrjrn0oC/AomyVginmrT
tBgkphy6iNCQ9a1W2tq6CFeErz+Twj1+dOMMg2aA4+BsNCPrfzeI2Ahs4K7/nkP8/5pkqcq33zHE
H3/ydwqxoQdgiPEXcBy3dQmz/QeF2DDsv/mG7eoOIjIfPjF60BKZR/x//w+sYV33ddfXfdtDOxlA
D/4LQ2z8DQ2WrwceClLc4P7/iEKMEAzN1m+UXU5kDlDjwPdNnTdkK9Hqb5ou4gbbdpI8Bt/Ke0Yg
3XJSF9OULSf8ScvJXMhAKUUkx1x6cwrrlgsdO+XHNXmT08bXsnORKnRZAJdtjAdEURDY1TVQ3EWL
lLhT3BNJKVHX1AVqDlgo8sJTFBR1p1Zn/T4w46M+pYSzVfNTDKN8WaMdKGG4GBG+IJOqKe7CXerD
//i8MNqW8766XSwBVwe7+GqbC/2yNoGjId8CYxni4t1I49KB+8T6VzMx5ybipC7MupuWNZZ1bn9e
hfr3I2HEvSWBDjeKengA2/z3Z6bALpmYZSmJnUOPYcpMiVlSn5g/5/Uhs6Nt6rsDmi35KX48PKJy
aIG26LuxKMXJmUOUJe4gTp83c0gkHEi1OCUIhEqh607lktFTVlejcWFXVVfVhRYYHR2z2qZ3WqKj
QI8VU7HwP/+8MFz53we8RNx5Jj95ZxE5oiDh0X0DdBML9C3ekAp967cJC1YEejSy1N3qCZ/PGhvz
C5gLDaJvT8BxTRth5oeBEw6Stbxm/ONa0lvk4/3xsJ5MobFFu1DstMl4Cv2+JU9N8CGpJ6rb5iA/
yN8e+tz6b9skP1z+VceRLp8LY/PHq4uPh//xltQ2Pl5JXf18n+oPC0FmPL+1TMvM05D7xsc1ze7M
k+Wwkka6wFX1sLqoFyQFNqaiz7vUtUJuQF1zmF4dyir9eMbn/Z9/4OAkOFViz/gMGWkJ+YslC8na
hEDI6+ruzwtP/lY+Hld3/svbv21KXU1qwg4zx3r6/BN17WM7f27it9f9b1fT4KdVjNXxz1f4bUu5
CynAGEwSlT//A789/h/e/G9/8NvVzzf925/+y8fVM/98a38+M3HTipw8a+c5WbU2fXb/z5+3uvZv
7/vYL/58OGHOe/jjTq1iZ1K7Dv05jC9/vIIAK8OaFr0Yjp6GGGWTQ9rn33w++4/Nqgfc5Z4kYOeo
KFZUw2RZYIlgn+NQ8nnzj/sqO0xZ48sn/rer6qnqIXVNXagNqU1+3nS0gSOgul2ozamrCC3Y8n9+
dfVEdaFehtkwpetId1C+HzMjFvKbujqkMelo2BmNvT56eyvHsOA6vjjNC1Mc6YioT+pOdeHnpk3j
Qz2knqXu7ZLRobeATBP8DwRQu9PS4aweWli2LY/qqvSbVHe/bcZ0I301weaBIBdRvX9sS8O8nZ6b
Jgl3WUJlNuc4GJjTwKWYvqODewkXJIbSKUsEr4k4v/+e0bheN900bYf85zwyBazimLVriwBDlAxR
0KyLnO5JPuHIYF3UFyfLi35YyzDsSk5BjK4NwJoQV7a/vcuP/8Zs+/FqTpp4q5hZCqQ1yOP8J0fr
X93X/gM99vFn8i/U8/7tzQ9k2B+b/v/YjOU7PcsD/wPsFaiTrXqlj6vq9dRmPuhn6gX+7Tsp9OQD
G/b7u2kn0IDm/AC9iTOZ7tDNC4qpwEHEtU7+zz7v+/M5nw9/PufzPlG76Hc+b/+rzZpD89erfm7i
f/YyarOfr/K5GXVfkGYvBc3T0xxQL0zy1EV0EUnj8pq6T93kDH4FzTkTyvrX/UPcIiBRT/m4qh5K
1XlV/c0fW1Q3C3WGVA9/PFP90SI3qq59PP55+2ObsU0CD7JrwB9khnl0NxxTOGdDf2XYWLDAKS5Y
FAcpOUYX0I/kT+sjkRVUpDvoZxuopjpgIAtEtu0K2fr/npGDsPFnBIecn7utG2NkjJyMYReDlzYI
KuQwxj6QFip6y6+WjXpCJKesfXU1/2hkojiOPmFcSEJjQLUPc2nNK6zgMSLI+kcKp30zUGFsE+vW
d6PlGtXhvhWTf8oYGCBQrJ90T7P3cdV+yxPtR1owD5wNEs+qxbmNRp1FGC3LyPnaBmWwD5Ig2Dqj
t3ayeG/Tx2JgTnsvL4eV283bto5/kPIWUhK7Bwts1NohQjVG41DAGtkOUz7uEAIcRFZfpSUpk2Hv
rDhYrbvuhSVCTIoSzUZgHW8zYBfaRVl5TqjINz7MudzUvxYgCW6LRFz0GR80tTtIE+9xQFtzxOUe
xI1FPmsdbItAIwhV4hGGMXlw8SfirMqz1dtQVsUGbH7MN6kbZNUk6SXBFVflyZvXLdbWGF/09hFo
3rWmPxvVh6rAvyA8eZwjJ2FpcADB/aCaxFm9IauUJkyYOjRyiEu7t90cOk7Pr9dswDF0FVQ3v0In
SLCY30UsP2lurObYujetn/kQWKcijIfnHBMikd/zQ9G5F7K1XxzkeJseeVE/30dFdELsdk7F9C4K
ozwRvgwnSECYcEbR7YyuDVd5PKPnLGMoUDOPZnNzU87Zaew4qNa6Ve7stl0XfYBtskAb5dXBj9TA
62Cic7/MFlJlt45AFFfJMfbMlyG+D5uGCJEk6ZGqoNsUoiOCSt/bkYO7iByfktrfScSuZ/a9dpfx
OI3+Sxmb6d3Qi+W+/+Y/6lM/7L0E9anTar+0+BDWpdiBXP9ClnO1l3PlnHkEYimLRk+3xi8eOYJm
SyAFdEw3ydZgrC7wqtgoX6WmDpW4DW2auOcjaPF4lZClSMuj8TZxPWCqSYggCUl6d0iKsoLuJcr6
d1HO08aqu57sirtB70hJnnF2O1DRILgDhrgVFvxaH4rTHEAnn8RPzQXxOQb5LsdMw4ySuWPXG6eg
Fe9lbV+dPjR2QvBz2JLZisF8SZjEZNc6RQfmNCZT/RZ9NLgrIBqFCBACJgk9Ok7Rbs7KxnYL2XJm
hjMsxgOp3Ixc0Tht7TDpV+n40i3Tvdu5zbZN0Lb0Zn9SfzGLON7E+nxTVu21DCNSop38kBjLufO8
XcH+wXSw2YQ2gRdpet9T7a8ESV9nNCTjJvRBVet9cQ1M+1QjKzqbaRqu+f9EWzsyfkxOk28JamI0
Ec0CpLF7nKeAUIM80DfCt9bTlPf3gr2KQQY5DPSu47VjJMV1TvgmbAv7SjH7eLgGzuGNHq0F7O4d
mXLIrh37yeyn+lKn3WNjxf5hWU7FkkDNmBsCPo0K1piEbSERaW90/1TEsbPHYX+dRpZ/Q2bPZFU7
z7FGpm+zzIdhzKrjZC+roYdF3EVNuxV+t1vS4c1uECdOI9Tklh0fowfGPai9RWc2W6bm+96Jpp2Z
Mdzhh/qsIXddOZ1lX0K4rOtgfrUoRqDhlhxPBXIQH5eP27CBZGjwQ4CFaO16Z/jAOMf66DTLqneG
zexwSHAakWAfzr9WgNhRwlUrwTvbWHZ7g+feXjEaqFGbYKBbpIxdN6ZvXQdrxUnHg+DLRZ8X/8Ig
8qus4ptkWA5uOj2GZX1tQ4FEqQtwCSD9E4ZGfodmkQFWdU+osvlRhPidgJPE+86yHgfLgE6VBMeS
0Jsth8L5CsugIIxR2w8ZB904zjPEXegARWXHa9cTO4K++x0Qu31EyHFdT7e0Fb8VQWqs7awijx0D
i4QfbWCVP9Se+MLeB+u06emoBjqZpdzqAtjTo816NIPlFi0RpKJ6P2GbkQkBDPaL6DlhNwUc+GZU
2ObHbqoh5XgVU57lcQpRwnoDM625i48Dst6VobmXLDKeDMiGbH646A7BDGG5F2Z8QCDR084j79do
ikeCFAgAaBC5aORlY+3E4hJ0ziPc7GGAHt/fuTV+j5EdjD3N2tdScEYk07qewfa0RXA258EEn+b7
28i9J6fb2GCmxucYtgxsa82EFnj1+06StEha8PjtjVmPkrLNjqTWNlRRYC0Yk3O46zpU6oDC1vNA
j7wLgh0hA/w+XJFtSBlo9h2ZmeQ82sdGT5mhz+2V3HUQDKR9ZhGWkZI4x2We7TPMImITp3zTR4Rl
jbU/ru0kvQGHWi1dsO6HHr+9Z+/nIfwCUx6QxxR8mU192do5xktw6utuDt+a3jkPJhOOMSORmIzn
X3C0tI03QQpnTykPISuBVSTMx3KCFpCFJBzl3tl0YxAKdYjOawoM4okZSKcGQyfNNV9qvzfWoNCj
FeKWmvmj7h+ISwI4XlYvdNSKI46NS9W7yU5z3OeJmCTXKJ7LZbJXnV8e8ohv2Gtz1GfBcql9G2It
IuuyJ6GotxZgQVZ8m8E32Q6MmWAzQ+JBS4ioaoyYDaZ3zYPemdOtD2rBS6eOiA9v52XhuONA0m26
4W3ok20U2tMmccOr5QG1ZIGHeCHTT3UGYKHJcAdlyXxIekZQbZp8CYs0PxGheuv19ndsfLvYAAen
+7H8ZTCYM/Vmt8zubYUJem8nGAjc+RLKT1oYw21VeiyWMMiuCVAxhAw79gGaWn7yUxjkRsw2hUKL
3QcFPqh6hskwFLSAVNlB7Pu0fPJpECFNjk5uFDCNMMabMk3w+jhmv0Vee9vHuruNLGGCJKoeWyqH
unYbuMPdNbBqYoUGMn0gAtw5rvnFbPRzFe6RTwGFsXAieCk4WQZlTPce+8y48CS+Nut+cowcP1pE
B3z4LkZeSk/9XalnBC87+KGGEPeJGT/YUz7wGyW4MI1/ZtMXd8xOszm9y6yhde1pzM0j49iWI7RH
G116ahf9Frd5s57wrnMA0ZHbrUxmxygpvLWlx7chHMV17DOArb2BeSRRoaC5NDgGWRkeyfPd6011
EWIpt65utwcSMnLPr9CFWcc+znv4/BePV8Ro0qTrxMjhDtaWfqy9abdUtnXgGIeGMwhv3DJ98O3h
R+8l/AAMfBmkWHRxjjyz1xoqn/5cx65Ln9c94+oq8zk5BhaBZe2R2ZZx7oKlpJ4HvZdOK2FmGmNh
Ye1ZPqxNm8iP2rrDVsShMy+zvTsh9+uHH4BEOZjEaz5x/EsR2r/iBFkp3let2M8RrjI+lofJlgFU
pbghjeDBHIt+Y+nlo9P3P6N2gN6D00R48bc8DWADTLF50ex6qydmf4iLabvUE4fmOI3PaHJuM9rQ
04IXyja+NWTvApKt3W2aiQvnQcot1+fjJlmrr4IAqAa/WzsWa9tq7X0Ngc7Ask0DYawIansduvlV
c4ZdZMlBolU9FIGPQL3Di1U60aHPl3mjm43gmLd4jCLTBUm8eZe6zZUMoG4XW9qxz7z0RqTDrZP8
bHzzthlN9yvQpTU4FsQG1hYsIU3l9Ne8WBU8ZJxVAIbiLVBAfqNDtdI8m44JUyxKNG01ouhcxxV0
yHo02PkSRFsJeoTpHh8BseiheasJtlF1jUSNoPdLNRdPVxpuOwPCVzmmYkUYyDnp+mjvNcsWdedN
2MQ6OtH8a4xRbF82WB161j8m/Yrnrjrbps04vOYHFhjkw+cj7Y6pg5uZxW9ELeDcqFyoveM75KqL
h6rnCDL53Y2eacdnOLdnBFQT8JgYJU4GZpTCcrK2o0Hmalq1/Q2kN8MMDpEdnrU2glg2LNugRyzh
azdFMH4PUOAhDkIB4Fj2yZjamzYjRAN90zGiK3ygR//mVO28QpuJik0/koS+7L2g/yV8MW9y8rn1
5Mdg4pCobZemTZAArhv7I0bnn00RBrt6ms7+7KyYJicbw+WkILzgh0tUSZX2zBmDG8dr93aDEISU
Uilwufeb7EtlhkSpghVsBxJ2WCSvLG9+asKab7V/NqKJjYUDOiA9ux30lry3CTJrR+uuSbe5WX2p
bPMtrsYLjnjCf4Z8PRMDIrJkuWVkzzQQT8hhMG1zj0nmnGjGfdNl2lVPnfAqsDhd6/Bsa6j8USZw
F+akYzPl2c3HfYaHJBBZUHH8/KvIDGMEq1O8E3JL6oFhsd66BcNYjZ6NyJjHtn5sc3u8jsa4x/pk
rlioxjh3M9SmKNx4I9GzJgb0BCFVbFr33nYYOqLgkjNW8FVCi+B2MKbovpMXc04cOsnvZVGdPfzO
V3VBO3LBZLhQiVbe3+8r3bnGZRmzy//jvn7x05VpJ+a+9tEv+E54B+ssvIM0HgivvrJToMPvumaH
Ds68ytShK61ZcfBn0gvUzbaLrWvaeMnd2H/kEn08Td3fuvbXhPL3pJ7qE+x9zcWEc2lsK7iAf20S
MYh5bCMHAa58ym8PSIUT5cvnPYASilUyV+VRvYB6IIyJDgk6a8PiFJOY3Kx6MCEh4uy486O6yylE
cuvh2RijOL2nVwgnARyaYST3Yz2940kOsV9aN/qc5peJIfpVXfgL+1XVAdr8vC+fh3IfMiRfZ7qW
glak7XKxtP6UOZmDWp4L9eQ+cRnnhHAqY/RZCChjvtSc8Gqkdf7+43aD625H5py9JiiQx2MQRVRG
0zVt/TuoAMt2WOqRfae3r8RWaHdOco7kDYvlzccFS6uXPo2X02zj9ZRiTpTqANaxV//1vCkbgkO+
wENWG/L0yj1HJMsUouhvRTVvPn5RiwAAP8XdKsiL9q6i+rq3NT+6N9PqUYTRdFZPUxcuxGPyrkpx
UDfVcw0fObBTwwpXf6XuM1HDQ5kHDd5PJC7rUXDNSyu4RgCCT2j+XiM8ald1v+kVw507wt1JfZ3/
h3xa2M9H4ZnxjXoGq8CrngDlThZ+f9WcdAfiId1rLSrvKsoY1n/skztMqsVVPWB0aXvUZbypuqke
QPRu36JMWVtp1mkU/nFH4jSI1yGZqdwG5/L53FiqM4Ks9fa5Wad4XtNosxCRdi9Kx99M9pxtLfxV
wE06uLpWQPethXx+38sLu2s7zGIwe+MJeYGajf+vTSGm3LP+0/T/+qss2zkf3srknyQA5scf/pVE
bP8N6KOLv9A2QKc4wacGwNf/5gBqMHjYdAPHkkyov2sAbPNv3IUEANWAEViWAyDoLw0AKcUGNkfP
ABAEt8u3/0ciALSj/ywCQLTE5N+SOk7kBobL9v4J7MJAswWRos94A8XjmI7Llqr/0Z5ZPFFciNYN
dpFmEAGjS5mSS+POlAFcsPjbMncOcPjzB7DsBeEE+DvIjceE2MCXp41SuBEa3AmMhpsP04U43vsx
YIpeaJ3YTDFceD+21/GlGJCJNiHm8aLnnxVFVPXTA+rZahcYX2ntwGhMKOMgHMltZfEOKBQFSdyd
5J7Bya76nkIFOjYZ7QmnxfgONP+QAL5i4UfFmZV2umlRvbDe7P39jMt+3WbR18CSfV/N6U8QuYBA
ckI79233nMYP6IooSoNhH3fpcIhM7yUO+2ZPe3E9t9H72Lr71jIoJmaKYCyuF7uCf52Zk7bS8vyU
LzHrBWkiKoZcX9e0UHbtxBJJL0NU9wlDoDxFOhT2xgzTJMNYok3Z0TOb7xbiJ1hH9aaytGfXG+rt
ktJHp7airMj9YzHENms488YLoZQEqZ8ewYfeZNbNOLGGRG1wLGMQSVYZjOvQXWid2p5/nDKa4pRB
9XExKcSpIZLbOZ6BjSGprtzhJons7my432Xe2sUabEDelgcVma7dRAzYtiH/aI93mxOyxPsMkwfu
TkJAXGJGvLnumG3leHU7GkcDId90KR1tb6UJIgyHTNxppqcZpRzSBSyjailYp3jtk7uI8wCK7RAI
/xAP2N5Y3sLu/AFr4a2ZZHzx4t71gVfcOcCYJbnK22g6pg0OVzdLnmvHvIrunKryDl4Sm7cBSqep
sl88o+juaAteJhGIszbQ1Q084wDGXdJn/L1VafNT2EvrJ+6LNBuD87w4Hn0M/N2RT/BtHz7DRYNn
+l/cnceO5MqWZX+lUXM+UBjVoCau6Dp0pJgQqS61Mhrl19ci4xXi9m1UAz3tiYPu4enpgjRxzt5r
V667X6SS+ym3NjTolhhggK/odhGXe1HT7jJH9MfCM0c2AlW19aCUB038W+ZsbJc8yqJoyct2i4ON
ErXJBPz+kWxhyaKsIKHhWXmHeNDcE02KHRFY3bVsIxzJw1gfiKA3rvyTZusrzpMw54sjh7nbOSJ6
7BDH7IfR7E5z3Uv0J+53FcfZUR/Rlue1E9GHUFidlP51ROWyBZrrURVpbrrb/B7KkH8yti++QwJl
1IbfC224ks72AiaCM65MbsKLxGYgXZm4GWevm7qOQ8L66sv8pZ31dgdbY8YjLzHBk5on87oNqsm5
VT9IuZpYBY/lBl7LlOjFEb/Wkw/TUDcahJWmuWunIgryBH/LoP3xCJHdYM5Hj2xPJwPbksvGfCJQ
Y18onexZo/yrgBU8tzirYxYwnC94g3WXsNJIXm1PlRtPGta2XNJrprK98GatJ77ln0k6nKsSyWrJ
gMRK2/1JkS2ogOg+WMC+pCFxRmBpdVw73Tl+oS4qe/MzeR2WCn/Nbk6RJfBEwtrY/86GJY517JZe
C7vHhImftgPgywW5mHYpdph5Tr+GjUG/hHTriiSdmb5A6Y0kTeOQdsQl9NjKFQpP8IjxZDc14qcF
keBsNBj0xh7wuNtz+oVLwK3pv5YOakbDxfRRZkCxdZEMeyhhXYbiBeO6vqPpAPV3QTZX9pO0ov5e
j3FxNG0GI0O4AZEZR9pRG/wZ48b0y7fcbH3AY02A2jxDyxlLiE8644PtB+Sam0fcBLskTIt94TVf
bW8gQSa3mqCCk0L/5EuV19iQpi45dP0UHweLPSJpwhKfc/beJz0hEC3uP6oMlKva09SwxR2V3b7P
+JP1Qb0qlrnwmr3oaMwMF3MRX/qGBELHKh4mUzy5vXkYqmHa1hEdEOgbb3VusapEvvX8FawCTigg
M2ipT1NP95EIr+1IA8ods2Q7WWjyPf1spTmZIMRsCFA5Q5be54lEia6LKkKIgPQoGxQL35CPU8Of
CljKhftLg+dLJzQMNByzm14iOW+VCKnEY/dyhrPmULpw7d+iMJ5R95EQE6YaJghj5zjzRG8k+Tkr
q2T/X35RewWKQEsJ9sE8l+4sgxpL6HgnYGSd/lPvsXQoKw60WbR0lIxjVMFs8cPuBNdIApmbF/Uz
gCXrL6RqZLoxYEzSNzYW1A66ril199Cg4A4VAP/hLZyzZxOWP1e76SMewGdgJjdb0JRDn9UdtZLr
mIVI0Ot4NpIy2tWtlaKKJXxzApRA34tQt3pTFxkglsnap+qu+vCJBttBFBhrLJ+TqHaCyje+LalH
+7GdYjCAXboB23VS+jCdY9NQ2H9hO+W0vCq4oYVrzgdbYUAd9f40I0c8WLXLVJxTsQ53HsfbpOQ7
jpwqaDIWHg47amnMp9KM9xRknsZ8PlUpp9xUUsGNw+R7T8f8FiG1TglKIpGlgxiT44Jbqj+Rb90L
vzxqbTZvLQPz5rxsin36Zezzh18eRDm8moGZhj+iyX3zp8V72Mh9ZAN008GjZM30K2MfsVNWhDB7
BmLii52Ksl8DhM3OKRxcTF+SyftlxwjOOvneelowZOrREMOXqKcSlDYtgHrqvdARDNe/KCd9WPKy
VZlqW9HdwExI6sbWrYky55TkTLJur/YlYwGMcCDSLS1kFSLRZrUR5HV4gqBiSxBekTZQeJjanxh6
i4TWdubEZ1BkV6NuWI6I6NCZaXQtlPVQ9f17NhX9JiH3M1KcXPRDblUYR0GKu32rp8SPkdIgO/QM
ktFt61ZukBjtm+/TNrWm7Lc5Nt5h1KwHSP1vcyor3AIZhW4bH+VIHFSkpoCTe+/FFABI9eB371iv
NNAL8vy5JLEBwfhvjXz4rCjJHg+dIPLRSObeK5WtFGO2G2BmotfPPsqKOftEJiFdU0EO97VFka6w
6U11DvqiMO0pPpdvkYeQ4MjMHpFBugjnlptB2fSeSU7Dy6eYcAfN4drETBJGw3iWdfn3m/Uxh2zM
jz9wArDkdOhZreoi2gSYqpYbb9EdScS6Jy06YFitzimCsXPiLtE9630uzvzUY5IvGgQaoYZeY+6d
HMtbTP8+qQgjql+KrBPs1oDQrhClNqoV+j1ustb599H6B7senN36QUCXI9T8SLMDBY8CBsTXpKgi
CIO0o0UM6y0369F6sz6j7ZpfdsoS+/Oh9chfXuPjNdfD9clGHTJL1lNWn9Lm55wST4SVKgISdIJk
u+aD3uOotC3aSomgD8AT3HnSg8QLTy61nQwLGq/rzSWHH//Fcp/ct247MmdtPwP6ZOHSs1qz+tYH
P2/+8dj6iv94DGcWpCNLHv/x+OddL1ziktIZJGrFQI7Fa6aUWzdnudywdW/OgOtc4NPLfSyQ73k9
+fth+UU/f9Z00dHlesVvu/7MOUYwtGXLkwhSeS8yaofl+hixxNWxFf5iYv73ObEe/eMFZUaQj4Oj
nAYNwrzPGxx+9dlcbtbHkOAvoDpCLde3sL4UTl/ex/qCH4dR6Hwxs4pI11U3vai51qOPIEnq0Mtk
0v1e1VR+Hhu7eRi4Wh3o9BiT0EU5VX6KjHZRZ6T4Dj5+NtCL/DAfx+t3nzqM5pWtwt1HYqZa8hbr
JQVzPfpM1RwU6N5CP5mzQBGoj0imPw6jBZKHeT1A9wrmylVf1stovQH1xq9QL1dUCbAMNDebGsjl
NiAnLp1VkLvKcNe765G+6JDEqgRe7/t9ChJJV/uwdBHW1NU3zfe6C5lpyIx4ZMpa+cjD25ba96tt
nEvJUGJSvW+R+6CZGp+N9iommT3jow1sGX5FepGfXW1I9vRYTGwnjTzUbpjuE3UeyPh5LSvLPmRe
8VRCpEIQUKaIhCamy87KlvGSzZyT0JOfl5WHifRc2Ci3Y6oqG6K30mOL38YkH+nYd86O5hOm5Nm1
znaq35suN3Z+Ynlb3LnpycCQDOZAI/CsS7at05Jy2Fngw/qwuJsE3QUEz7J2cdlao2zOzkss62hH
9YNujzsHi9ylG/tvdDcTvIS52sWLGCDNTWvXQG44A4D/iyv8FXV7fZI++zJNS8gl1fX8UBDwRT2f
iF/VPqp2ESA5TkQmwCRuvheCUQF7Fkd9cjctVoQGkkjIFk5VHDOTVv5M1BsrCsR3OE8ZkJdzblql
cuvh54P/eM76Vz9hgPt8XtU636T06q20/Nv6t3wV5q2HM0bMQzWaj3Q0qjNk9PqMCbo+r3c/btiW
bH0U+VvZgeRP2c4g0MckdYr1wKlHNPB+RwrVorcHBQSYfu4P6wu1A+fxeiQzhKeZnMcTxc3Pv4Vl
SfSIlg2b9bFm2eLrk3NZ/2G3/OvPl/i8W7Y2DiEsvrs2MZnKsjDOjxNamSxH5leDG+ax5fDzJvfS
lmCj4ZTmDWJlu8RPvFwKnOwo7HOyWNmCGh+Pff5hPVpvHOkjBZQlsX9d6X4o+dY/RNn0w2xTnYHk
vxV+dVujLlqEVPXyfa3fS1q7kJRDcakTneWBcMQ11wxw78svtf4O4Av4w/q7IqSFEbEegiRBfmnZ
XwwL9J/UNSJEl5sJYs/ZjONo28vZ2/aQSnZdwUeTNlmpdKLMo8fCCRFVdWZdTgrwcuQvjoR/PCZM
A6cvEIwcSzywEoOPUS7Trz+sHzmTl8Z1knQfzk9VAaVQm52FkjSfhulG25+BqudTrkd9UcD90IZj
ZJnMDE49BXZvHtm4RnvJpUFA4eqDWN7LvEYIV8t7W9+gHIRJMJgeAzRe1JkkaBzogt5h8TYw1rWW
bMbvUzp054HY+LrWzSBcJkjTSeRBeN6Ttbxquwywkmh6dVnvj/lYYQ0MCcRMCSuA0kMnYONG83QW
uSTvMfvz6aFJPwJ0lxlBX2N1oyVh19fz8+quWW9aaOkbuSTyGssZ9jfvzRrdS9+SGQBSNbcd6KRd
vOT8/u1Zy4t//o+rYWd93f/xMW8NMf58hfVo/Xefj33e/XyZz7f3+Vi6JCCHSxZy66bv4ecrr0/+
MA59vPfPfxMvScsz5vfPhz6eoplkMzu2UptuwbrOE8nNdK6cQy2zB3MRmleTS7okU++HyUdbzj6K
V3F1XO1Bq/Onmse3QSnyotPUOSK/QGi+SOqXVGkhLQM68XLKrGfuep583uBVvsswMRFtpXhshqd0
ya/2XJKskyXTeljSrec16LpcMq/VMg/XqctkYiwT7PomdNm/0DcuD5437TGNFkdHg9bplrh4PK8G
rVsYyZmPgOFMna2iQcQoZOputQF4J+mTZCZOxiPteYS2TNkbtUA819dgFp9ZdMy2CqSRMy6BB01U
8RfOteb/834AhXqY6P+zG/CW/IqT6Ef5dzsgU/ryj/7dC/DMfwk6164hfJwIFJ/g3g9/WvWf/6H5
+r+E7hHKw54HU6BwKPj/dy/A+5eBQ9AkB8ByGDYNXvDfvQBh0FywdculueDSLnDt/6dewPKf/N0P
aHoWQ7KwXLoKMAH0f/oBGxhRqslb46KFxouSTUVFobfPy9qnGvyfI6fgGfJ2vHNzpe8rc0k/aKb4
4s/Gfb3XGRVaxdynyyvFE8mlX5tqHi7rPRs03EYz4uJAxMYvQXwLiPKnStPENS4RKs9GTVZpGSZn
c3D23RQXF3bGCIRQMINR6NAJ24VxtJqyeR5Z4dR55gAM7J9bULEPpiyttzCd8biOesvS2htP9LpZ
FAl6q9r4zFoxOThOiBiShWa8kV0RkgY5Hu3YbB+EqRwCrIPCjKInw+5QMFJqoK7QgmGah/iHo5pj
MfbDwcKcsptGo3yBCoINI/SARy6kOBWHFONdSzzNXP+AE5zHPjS1lyK1f1h2qz+NvZCXxNZ4080v
p4qGF7cQQzATxrFLCfyuGnP6Hul6vfU7shLd1O43onCYKUzozObSKM1bB8WR3r8UUX2MGs+/eh1s
5TxGXRb24FT4+Sgx0O65e9TFkBu06LuMNL6i9XlYCBuSkLyToTTUWR1AP1Ka/iBwh5I3tP6LN0MU
Zo0Z9KAb0J2n+gOaBnakEkxf0mcZo03bX5HivjhQwgKTJCnii4zyoazY7AH0vo5qOmI39K5DO57L
hY2DHNQ7VDz9Dhe41yL5mMDhmg1UTX4KhdIk52LLpzvpXuQ8UmcNL7GNoGLQs1vhknwTAj3DXxRM
jqnuoonGvWblKIRYLD75OcUsO01vsdK+59Oc7pXym0s4sXnOm/eoQK9i9JBiYr1+Hhr6IbYLWQvB
uncZ2VZtTWoYp96L2qNnUsTAMb4lZMR4bP1x2A59CtqZ1PfNZD10Rj2c/zZAPH44bf9XiYS4Slgx
/+d/GDQU//cLTnCdeQwJRGrbtvnPC44l/pCHcpaXwXHB27N0RRrdXwkAqDYAX26t3sUn20peFKHV
yFfbb1iu2l0MURG4KSyJ//v7McEd/B/vCMOy4QrbFp7jMxLw979ZgrVFLKF1VXTxo3g45VlBNJhd
a9u8Hp67rBAnvWfz0jYt+5zO+V4YuvaEGvciielpfEt+gd9Hi6Ix9iovvEdijOYt0Ivo+yCGqwPZ
Ftv+8M3ld4M5mUav/i/2ftMOicp06cnaQHJFlYqwdCcgOSjEBmZvYHtoW4wfEDoRAjs5EYssNg+q
4x9GTt3vomVfEpntACLS7sDqIKBTdjc/uBOR2F2BmnhyTw3C111ZPxjYTQCKW8leNxSMGBmNd6Gf
FJLZn1o/A1ILNTdwiKqXYk5fo05dJyN2L25INp6nU6TLMsM6oVC/ZZoR3RyDTZ+54Gao+ahbIcsX
c9KA9kTTsycJ2JP6e2am4lpBKnJMTTzOMgzi0KDaTgWcjMt+p1j9vupIuTJ01iAJyP8ansfaTI8x
7X4yRYiME/F4MjQXJOzwVxFaCs0uqiLpcHGzA902ltbvWj++k4PLZYxi4hJF6RWFjr+3im9FoaJ9
MpQ2DVEfOWhh/PA9pLxVOTtB1nVfXDLQdgAOslM6NLu68POTxo5/4yLa3sYqJrCsnffTXFyIKtRo
elXUYzKrfyrdbt+a5Ym3VB0Bhsm9l00wuVpCcdlOX8cZPC/AW/xyHUXo1DU2ptH/hn9J7GFaaVvC
N7aGEYm9WVCq0DWXZJ60oieYHz0c6pc483Ztb8PAtTlBOiW/uZ6hB+QHQduJHCcQbLRRfc7a1mZf
tqs7XhTt8MDOQjvOOnaNNpy+EPiBwWBKiQQVrOvV5FeXRvjFbmxNrA5QtXOMFnvVgq4UsRAXc55e
+UwPsxu+CKf396lI+hvYVaIvG2+HPsS4r9TJBfTh+p5+VLGCle4LkuTXlD7zvW8me6u4Oiivh+hx
8UE7UqVbs/IVKfT6sfIs/2qH7hPxk9khHSyKMTllelTG3hWU8YM0fDQf3ltjcw7k/pSiMAp/2D6k
mMiPQFAacUC8u8OW8kXrtBB8utvcxMLLKPzsGQJy7KiKgLMKx9LY17vSkgRHd3DxR4STVQ0EBmXW
swcbzWWjBMwSeukUEdgpxvKkLRksY22/WKMhHqDh1MZsnVrL/IXyqd6OM2mEGS08S7jvoEyKjWaV
RLkKSilpVV0nuatB8YPXGR9z4dE7z8p7nUptF5q6TwkneQcbgpTFIdGdqTjbpSnkQjemodROvUUA
a32olEG0XlugveuTMhD0dyeYiBhggMcVJZBfqOW7ZpT2C2ki8thoLeEB+RNrknZfGrqgvtJE2FxG
H1t79Rb100+Cm+VRWBFSMF/fqAYASyKn5zEpk6AhV87XlrDOZeQhkPV7rEMlJ+De3Nq2fO9L/62F
ykbhai6CsYTQOyzfQyXti55qIyw6on/y2Qzs8NXtvkpKVlhDHpVO6LtmjDCqu0htRkt5GI3UPnXM
YzfoybWKEf7E6BECyIW/2LGKu/WrmE2kck6x62B0CNv4a0gKzsUWfm8b/05aNFv+cjGWYfgYO/JI
mHmysTB6BV0Sb9cxrs6A/0nY12yirGs99uoyqeSYjw0WLAM2jxgkrqwhPcKrcijPBFJX3+uianbS
E4S9LOGX5JZQPaN74U8Q5NLlyjXFhOTZmff1APM6HMqDXTzboeUS5YyPZB7tuxpKLBrLFVlYuEGm
uELTJs91y4JKtq489rK7g6Svn8jn2kZille8HzTSSHrYM3Eg0GzUH6B27Z3yFPmmnYY6v76H0vA+
VFjsggiKjBbT0ACVqbe664QglveGILGwzk7jfIc+SSh3aGXPzqRdRD21lzxiCVsl8Un5OG7cguBO
sHkAcx3/Ncwt51jWxcHKZ/faVDvUUSawfC3d4Q4wbyC+xaadY7R5sRZjfWFb5c36pcwG+zB17l/D
wPUXQxbfCS/RL31p/YE2lh6JK4LiZmDlcvzIPdgDz2BVEiLVtUuM2+S2Wl30O/Oz8qnJsB6Qd/lN
D0V6xmj3hABQXUoGk7vMEd0l4Gk3Wo3Klt3DKRejTQfOhpat/D2Y1/pAowgR/p0cm/TU6gRFFCTI
5ma4H8REsKUQ4kDy1Q9taQAKx6KXObsRgkz/Rr+eBVnutFdoiEvDWzEZPZRIOHZgVIHUE4EWINYj
59oq521ZTNW+Mur7oMfNzSN5AqDm8KNT4CAbxUXYKwIe4B9Pl8RTZBlhAfV6Gj4239hW78F1tqGi
yO/FTBAC7Vlj0bHTNC5GoTX2yZUS71HagP0GsXPV0uFpDZRd7w2Z1i7uJNBZM/xwxRT7kuOIsYkm
Ojb2kn1akndTRDTgJdBQvWcsR457IpYjfIqor+h6YHle+IUIKEKP+qY4qFF/0HXsnHNKrOdsez9y
7E9YLxAQwJZHV9wqPnck3ib5vQ59ta+WATZZhtougjPszBi1fC6lk9FNX61ijq+mF/bUZA000KbJ
nN4S5th0TPESqVAcPyvl/SGls7pkpma8tj2Ma59VE3JWn3WL/G2kAPM918CfZ7zydtJjmSV/Rnie
j71jnyy6HJtudIqAmv5bWxtOkAi14KtCFQwNUff98rMnA5DAeRjfs6GrdwxFOmoCSHP+XTXaqZqa
B2FllIgRzcYxvT3OVUFX6wkA7h2uGZPBbPyKlqzNzGsCKzb3GhcZF+GONzrup+XLnUC35G6pPTN1
CWcy7qXUH3WG3aOY25xsDtozMs7dE3Fd38gspV6XOE9z3JTPVGKYAcdO7KuCdKYcv2Fi++NzotPV
MlIGC1g1PqAyx8QyKA+mH1lvrWvufThqiV+px4IOzaZ3SIKNqyVnbLnpSv13laY8XYvZgMlousSK
VMu+uKQdzYeJV6AU0p86Sv9b8OQh4zCf5Dg2ox0QrITYyLFJ4Vo3kDJx52e4pklik/4OU+pUJzPp
6/Pc7RJWg3ROQoI6iBTeh3gSjqhViAvyzOjYh+ohl6DaawpIO7deQF814qMCi85xLvI/Yej4BLT2
A09FYO1EsTghepg3I/keftLV39azEsnQ9NgP8RUe8oNfN/Vj3IDqake7PqD6+BmzQyKlCasfjAmU
FD4r71pMNV2N5ovJ7m5BipOG0tr12UsqY9uXjvjBO+PtKZBuEWt6EjSyIkj7CatvTpt/toazuwz9
ymvLfdTVmE/N7FT5g8M2tN7F4xAyb1nVpSqteUc5SgVhjOg2StF2acVPwEHtHflXB7f7LlFu6Fmz
tzKW5m3vPFsaBVtPyy+R5v8aO1M/k+78RyTVT7a44jK2jXuETUUkNZa0tMZjNMoUIVc2ODidLRxm
M+R04sy2ESJIJjkuZR53AqmIg3HQ2cHFW6LJbfzckXmy+t649p3505hY5UTC31oT2DnMujrSiGHe
lIlv7Sh2U+2PEbNpOmsr24NzWsEGhzRr5vsGZmsoYJSJAcxb2/bh1f6+wEjvQ2k8WxQiKJhDpUFw
izTHO+WI1N7tKhkh9BCiPkvXehjH76bK99YTmm0cY+RxBLQ27qTB0D/RjuD/5WYyiuZA+xgT2BBa
51+w5/R73kckM/gNZgs4RkQ8zCcK9UwZTvStKTyCN5T5orwp6LpmwX4O7tXiy9qzwTfJ4InogaSl
pLCcGkErxF/8Ksm5qTNjVyz0vEiexAykmvReC190W53QOqATpgibVA4eLUVgmLNcBb4zU2RgAPCL
5meYtQSbdNBiW+FeDJhId3XskY7f8gEWL5xs66hLrSXq2rxVGBkvvLEfIQLoJzs0C5DraHQK09Zv
OmvuQ9awto7Eo6qgqyctzAu74fK2ikS8s8p9oWbao5k8jaW6swbIrh5MIp74MBlWfID4Oj3qFHIM
F5p4nVBmiks8nJyb7P/zm13I+jLYGC0Lf7zYWNxvBqa7j9VcaYbuNk6jWx66+sF22DngnVUbxdp9
X+gWqPCp9a863qch9YzLejPDXiVV6CGMDX0voQXsO7WoASv96OAzDMhA+53RPTsPPQtGk7UVNnrt
eSi76jJIJILE0VU3nJYUviDEsVageONLd8uGwjhp1dRfZCU8mEhwa7TRiS/JmCaX9agxil3YEwbh
C+Xs6ooU9dirmisrNO+IDuYhSfT0mfpk+WB3BTs0BoJtlFY0pngM7VT3wwrT7JFrJaMjFmPV7dg8
4u46uJFZPzR4Za8hrh5zg4SetSgBfxeW+tml9JjsJP2qraHP4RmYgk/Gmmo9lujpL8DtAhJqWTxT
ADWOxtQZtGO1aFsN26Qp3IMow29hp4qripcrq3T8nehSD/Ax24jebcatkKb2OmTlF1a6XZBkE5Km
ojlVnJLbnNjCfVMn04NRzIh48jDZYkEoLhm1B3TE2bOGmGkLoNUCMozQrfSNCxbG4mFYil7aaN37
EWIeuelRkHRR8hoRyHuGaTZstESPXxml5+tURb+vg0jcF71x3Ze4wcmoGZjC48mWpB0rXDnxhE8D
yEJiWsS8V1giTcnYOKH8so3mezXTx01sG3qf01eBlhTmI1CDl54d+wENOCFocacRLV5pJ/AWp/VD
g7Y+VBGRLpM0bxYCx9t6rmADObEbfhpYCz/WdT4j8aEIWYM3vaA/C3ciNH+HTo+m2fCAMIT9wxzu
J70cHtl9kdOYtWcjHeUmIS+N9bKb7igGsgxuwXY2bzNesKukGnCTmvMcuqzSGtvYiErTQRD64trc
lPpDW5Ucn4FhCf6dorhnMvHKIg0kSy8aeYl7qexQghE4dbYf3UCBAjAv8Cia6Yg4BP702I1kXnjK
ZAXPRzISQjb9il+q9fC+sqA4yjFTx1bOd8dtEX7m4XAr5i7cCrNJ7lqL5APfxXCz9LTe6S2q6XIe
CiRhCXFbffhMHKx3zRBbHXMGdGZbnTy+2fhTFmiCYaUQl5awTcp7QwtChIBYLkmfG0ExCXPC5pQr
97LeiMpUAZKKF9qD7qUfyHnpi7E7rgsQohnPcyTp7rajcbYWkfg8G6fKtCNk8npOp7livCB0u0gR
ZszDn9ovn0e3uQylZgGkrn5EVluxekDTZDJDHVCrYY+Lji1Fj43oLRRINrUfPR1dzu6e5r5lN8cw
vXdt1r77efMma/3WGYP/VhY3nMro4I00uhelYdxsLTnoo+YemTIQJE6MoE3Weo/kMWDD7b2nzvXn
ne/O2dWf4Tp7iXVpZP0gY7u6jE371aohoHr+cHMSUN3hGImTLeazsKvXEFPfupGs2oJ9Y1d8VR4F
nbZlc6sV1REjM+53TPNBu3QY6dj/SNr5TxV78uC3XzTwArPjuCfLSm5hpDeHyWO5U+Rg+GivzcFc
ac52yjs6egivotbf8yNr0Gf7U42UGyNn/6QgfdxQZXyNE21g5en/sJctXpFvgTQbr2PZ23zHRJBS
1ZAIOIlvmM/lpbVxl25S9uqiMak3hZy0xULQF5SzO1o1BwaaFjy9yeUlVHQRCYkYLrFdAfs48+DV
mMaHXNt3rJTfUkzqqeHEG6eydLLISMNp67KlQlNBhF1+f5Zu0y7USPpyRP1F61UZeObMVijvkXLC
t5hS630qWIRNBZ45qqBX3/XY3Ufmdc5pL4BFFfs6b63bVHoHgtVEQNqTYFNBIVNi5tq0RltjiAUR
yFz5EE/7IYM2zPdIVI3Ux8e25ELXcDaEElM42Nu/6CQ2t5aRqQXNcjCodAZ4+SLAGoN9LsZyL7wi
PVJLIqtkYCBEK8hQiQC3k6XcaTZmXemBRO5DCpV1Yr06A9uZsUb0mmog7KPObbaRh/LZjAO2CQPR
KQWVuiyVx2TizU0omYG/n9uw5FuIqGKy0knOe8sg03pAaw4naL5L4TwTICep50V4R4FA5xCcN5ZG
dU9VJCKINvydpf2O/TBzll7I4+KQQ6jYjJBgKHNtKLYDak9RNVCyYJNBZfgvtzSaq5ZH2gsx9weH
GK6PYgrKwa+0PZ6RivT7uc/R9s/4UwswNpNTpufi3Ymphkd8S6hxWVoJp/qNLBf0odkfEOyoXamR
M2I3ikiBuD76s85uwC31YxyFKUss43EicX7nFIT3spoJ8rGdN6thxBHUd6i/4xZvMEp09VDuNed7
NhD52VaMO4Pplk9g0A9RbZ9ZeYkDmZY9bmOMAWspKDVEuSfyE2L9j1j1w3fQD68VI8dc0ohKw5uF
IfBJh85MdiGYMzL42GYaAFTMQVDKLLHq50ay63viLRLzVdWGf4qESi5j1zYUembnzHmKo4AZkiro
Wrm3OK9d0TR3SyXPrcNG259pjSi2uX6FtDxOQv+d2K27zGb2DmHNACoH7dJVkJDXikRnMYYjENNJ
Blykzzlx0wP9LwC5adI6R1dHOeOJkYr3XOOkcf3k2AuLANaehR/DFzUuJ37Bdr/oea2IbQz2Csfq
4pd2An8+DGS+2UZN0NhyYyfuLdcjQD7LoiU2xydy3LSDn7vRxeTUUQZx4FSNVHFYZHO8b68BO5Qg
bzV9FDm+k51s7mq+WVz95aZ0tHcHH8pGSWQuhj/od/BLhy5mqFbKeMJoH+9a6y9PU9axdPvvVoRu
V2N5BK/HxcehiJjP28i9UCZ9DAeBxI9c2WtrEvs91dGiwfyuaxFC/KrGqkD6xlM7JF+Y/3+i3PZf
IAcTPaQaF2ZGVx0zhOVbqjY5Jhug+RiZ8JaXS/nIN4OavikSMt6odHvrSzyrXxmsqQ2rIuNspk6E
mKEYA7zLAxlv5YYgBxLolNEyjzvFXsipwTtSFa+zXqCH8YqT0pY0xbGj/4uHnLggEDUsgY494OP9
0Pewz3M9vKWdpD5jwu3qBmvb+d782i7RcalP28B3exJVXe9RpcV3WQ+H2NPN10b8bj3d2bmRqz+i
Lr76Q5IfsGcXh6zCKS8gO12tWb05domtUdYUO4zBuhhm9YZimA9g4eJoO9DS0Th/RUvW7i37q1Vl
DlPqgKkoLMD8I/5jK84Cxe+LoKAZeNZbyGTUNS1T3zmVoh1Jl/Y6++IRsfoSuqKPX4Ym/CvMZraD
VN2uHpgMnaH0a1mbzxH6HJraNTF4AxMLP5EWJHXSPvYCUTaQca4O45YmWgenSYHcLlnVzolHDDJR
SxGJBs8jflES0fXoQF4KqUPjhEo0jb9qasKy34OpMvI8w6hnaeBKXUkxjlESE1YVOABvDiMa8m91
B/bID2ei15e/MmfSFwXJmory6mB23VU0H7f1zH5CLIm01vTQQSu8ph16Q3vC1Rr3p0iLzVsP2yh1
puGR6zAJuNS3tMX0rfDs7i2Mf0A6VVvTCMUJqy0pFilYCVpY9U3YE3Vqn7V8RwTzxg3b9Itd/Z7i
KKXX9l+UneeO48jWZZ+IAMlgkIz5Ke9SSlcu/xBl6V3Q8+lnUT2Y6c76UIXBBRLZdbtLEkVGnDhn
77VLmuAER7JG1NE57KKavT8fzyPs9tKo/SeObzRhGQHOeuq2bj47D4Xb7jIELdOqSwyeRs/0NqMm
n4ckFEY2EwvXnFCQ1Lq5DXkuLqb1C8XYP2PtNKHCV2n3GrSxfvGHTxCaH104ToSmefNmiv3vfdbS
/Y4JHAWj1r6MLsGdNHMejWn+MXRF+xyKLQ18tZEOdmdCypZI7QRbdkP8cy2+Frb56oYu9hNTpTus
tyEuDGWQThJO4bodxc1p4l0L/msfJ+Etkd2Lg4ci4fCx7TvsH4rb3HWNH0HYOJvIgNFBJzHZ1JIz
udE8tJxtuZbNzjIOpgkQDi/GNolM68z5htw4w6AQATaH077Ze8NBB/2TlyYtEoCEd9LnPyzTgktM
ucMoBTTUsLPwKG2s3HxrDUpzhu8+xr+Jhz7uGR8YWU5PHMIRB5I4q96MKiaEnBn5Dh5EUqEkdYf6
YuZp8BBFrnq4/xaGxiVtBnVs3bEj2zoT/QF9x+ch9D/AmsDkIpaUhzoKGe3z4/7b/YcxN+apt40D
iuvwGhZ5RFhM9KMWIiXcIKujaxUMx6bsJwQqy5+h14+uQ0PeROuwTzBtTUhxc63tUHowQ5Y0jOv9
B6ZbPBLocf75s2CerJ1umZB4zphczdBPrpT+8zEM88d0LJLr//vz+28WZnRqggX/gBkrNmindJWf
nKRbXjACc0Ir65/IQllia29aash03ZJnjTkP2jN/v7cO+y47CBrCmzoQPT0WGDxKOW/2RMqQZUFs
Qo97QGW6xGsX5caesadYiuKXsMV5C4XLwosXDC8prckLMdkbYOTPOJBCqDpxcrBZEYKWfh+9+Mec
KwsGaqBwzq4xPvC1CNy3gZMXvKv4Q2lCcRvij2KASNelJ/rJLUMJiNZhTSunncRei5j2u3bO1sho
JRftyi/bk4fwN2qHH0XxxXX7r3CUAeFr6zDUe9vS6yTzPmWWZKwWNTsduhc10SzmbEfVBhNwFRXh
c8McNZUk9YQKT85M52xFJE0DW6grXXQahupXkQRjnZpfi1Fhc3rrrG8e8yJOUg7Gj5EA6ZrsRasP
8y3YTMj8pFQ5vWuusAoZxCjIHJ2JjdOuJ5u8HG+OtoA4uV9m9G2T5+er2cqRVPjeU4Ztg61YXyVi
YI6tXR+s8H4UKwxUjKOVcQwCqGTd0omOZPcU0BIneRLzK+idq4GBeow+CYh96FaoDxKKRqN16OO1
2YUwOb1oGL4URIyA/2pYdmsS4LM1rWO58hv+TjNbToXNITUmqN/lt6yXxPlKUW76GU6BEbjrxNvy
PiROsnRcedPjqGCvgBIKiXCnkAbwoizXWg8qpW2zY2pFPZyTHWGDurCZ53HIET/mIfhAnTev7F6+
gM3YxHP8Ay+iC5tu12kzWkMRjFdO5X2f49ohFTrN9pE/PGdVei3z4InZcb22W/K2zHSsd64Ozrbw
eApCDmeOj91gUQDUtXz1GRMpr6XFE1mYViP5U6U/0s5jatqES0MPpxy945gUbveQh2LaCHBmLiGb
62lBbphde+Lffhn6ulkbXQ2jD6xKUzSac5fzEtn46+CXmVuYOrRATZKIpP5kl+l+lEMM7K7+KT3z
QNkO4o7wURj1R1Z4mvHRDvkv3wDkuW0+18+2hpiZz3LnBwyShOE9KW9gohBiVOsBTIR9WG05Z/6w
RvHYabqPTlBsRBG1W1O2CK/inx7BZNChuw3DSmTSIygz1YQ4/syWTVLvbVncGho8wh1dpvS5v2tT
842h5Beua1zdxGhwg7vcVGXrU863DOg7Y8vUmj2mpI1SYWzPQoB1pcH3EyCJ2HYBmRt22hyjtjlw
5iyYskmGMDCxOLnYkPUGdvsy2w1T8ti4y5k0lRZJZ0pt6KCx4djlkK5Eo19cVNWrBihQ4rTbPi6Z
G2JLLJoORWqOMCljOxzg93EqJ2B0ZKsIvfoCpTzd1mAZU5tmE56fvHatDZq6bYy8Cex9tbaM9Kn0
E2cdyAy4kaG2XsxYZ+oMh4WQ1Fm3oL+lLHFlHEoWrTUTo+tWeAuU+a0FUxoT9k76OzxG0oCLtVH9
mJISV1JF0352lYU/6UOp7EOW00vRlg43DNxfOqsuVnpHBuF31PVMV6avKJu+pqxoK0+CnYwQ1GSN
dnfYfN9qvKFQNUjFGsXHbrCilfeadxYMxWIX2P548Lz2ocwZ1QYujThnytcF6aNyqTedQbbH2O0J
q6OIN/0h3ffVm0byAvks8rk8zcs0xKRNFSgpSwCmMuZLdU135yy4vKH5lCTpN6iUJSDTX0Whp62K
h2hv+up1Gs/ELX6xWYk2AALHnT86zybtesAh2w579sGJ089AWaJtWNnfqzL82PHUJcom5iUdKdTL
+Q1e4U+vh7JVlWcgY8ew0l9yt4MNInpGDfOl1ILWaWTTjNDwAvJW7nqjf7TIbuAYH8QPJt9FHiTt
JiOIi8NHeaFf+gN1wFtY9sPRbf1f/ax+BpINt86M3aD9/0MQ+T7+r/Bn+T/J5X4Xp3me4H+W8pQS
5Fb8V5xWl7kgDKUiES8lY3TyP1Vu1cJ2QHoVDaSV2IJ8GsICSUDqwPFn48Cc8CHloL/pSBbaOinR
MBlP2D6kOvqzds56x9GwSevwpETX6yLy9RwFzePfyjkARpEXMUs4wcERR720v1wVA/yMnC0tevr5
GU4WQaY1Ha2MGMzI283xGiDcvDEs6rJhDjii5NaFKBxzb0/Pf3mDqIvfiQ09D98eLBKUhrZpvpP2
9VHpdo0Kg5PDMQ8mmKaaKKJdOoPBrHnja9DRWHQDJo73MPvMXQtblNc/v43fNMZcJs80Lb5HS/jK
efcdWk7XGCHSwxNqGoYUM05jrNhlLt9Kl6IzW77MKkJMUmbZX+SNy1/9r7gTviGiU3y+GV+YcMHl
cnv9S9tYh8qrUAe7J7GMpBvGhUkc+1CDSeKZswEAAtE/KGRAIfz5M9vLd//ulS2wMOQ4KpzV0jf/
+8qWXyYlYUOSEVRc35B9ndrBwAvbWIc2BDENYkJbzfhazP6v0pvhojiP073ay4n/XeDQOSAvojl7
+m/FCN5i7s5ZovsHKcuvuUsRj9bhb/LU9/kwywWDWWP6ni0cbpn38lToDE6rqIxPotP0V4z5NCwK
gpKhwyYVTv8oLAgeWh8Q6DmzqNeBPWcXBLgaBSh8S1SJyWCXF+xsZ4AVLaLrZsIrpp+qtmrPnVlt
O41+zxPGnrkxIvL5Rz743X5oEgYOjCZWsMO7C3hTtHKeu6YVnaCegA3BaJrgP9t6/fM39fvd6ZNh
x11iep7NkPHdF1UWTm1ypd1TR9941fAAr0xRb+u++9wIKsFY0wC2vOSTdlNz9+fX/n1147Vh+yjO
JNJGEvzfmyQLbHAcnB5PFlRLsKDNDpFmB2s72HhL2/TPr/b7cuVLjwghKV2lWLbevZrbYndCLeme
Ytv4OUD2Q+O9unf3CR74NVbBzz+/nr0sL++eAehHwgT+z21FT+C/Hy+t8aEQaC9PaRB429hI8PGD
02mcgvS+pdmxjAhi8ljXofFcVXqBsAp229KnCbiMR2vtOUcRVpB5FjVZpZJ1IThVDQG4LklqFgvW
3IbyFjY1uSt0cv/yCX5fQH1XsnxxwchK4lP89xMUYC0mwjcdzNgGZpqS9n2C1dTq/PA0emo8WJbx
WTAIcxVvF0FVh7t9pMe2yBEHH4VIBTMz6OJV5kyKcYb74BvVRzuuwte5+BDIet7/+S3/D7ezstWC
ODAF+/37a67sISaEUtonWg00+CXTDukT14YC8GgFJXG8i9GBVniYm+c/v/RCr3r/fXMne66gAe05
QLD+e7U8mre8dm6fxsU9UBfYWi0f5U6v07MlmOYHup8erNbH8Z+0zLoWTa0ezXGFxq//y91uLXfX
u7sPg4xD5pYJe0KKd++mN+NCRMq1TkQds14t6iFAMvb6kfsPbnkFU8DjgaM+NDyj/MuT7f3+aCtc
OhJBncfA5vdlhVmXbxaReapM8ws9QcKFIzF9lv4+F9nzHDOCFpIotjxYRjhmEqJFDhmSRO6bF9uH
AN/lN215h7kr5a0XMCpC6K6wA7GRWevQTfpdzODyNjrW4xxRYlSBc8Lhap3Tvu5PUkLltntz38rC
XbURI7cKTe01jCEH02dZYRiRu7zW7H6Tq7ZxmakNuNrnXrSHrlakDuzvS4Oc7Ar8rnIPxJSaK2sK
oWVHNtKvhjJdaYu9zCreEjN8tme/2SWKQeFgBYewXfvcKJvYC8dLmNjufhhBW4SVcbFEP72N8Bzg
pKwHI0+ftUHhRlF7afphZi6mGHY2nKiSzoR87/f+hbzgF2gcj12DAbaPCusvt8v/sGErEyOUDSoK
EJt1X8z+VSoUMafHyQjkKRwc/0zm1h6lwbckavynvjVh4yPDSCc0A4m1ADpkuyrgFcP6kEdz1gyX
abKGNbpiu8v2yhroE6BlZFhS6WNXyw+SPNIVDgX7L298AcO9u8+V6bHKUh4rX/j3O/FfbzzMemQr
1ICY3pGJSjQmszH96sJQfstz/eYb0ynLpPeQznOA9SljJl10j5hIkwV3bUFiSok5YJCH8gGSc7ym
+yxQD+pxzbBTHInFoa+YfAyZVm17pnx7B+/8qq2YNTSMtSz1WSQD8nrLyB0Cd5jkA28OT9ZYPd4r
q5Zz/4Uo7sJhYVSjDY4ppofMbPns5OJpNJiFZPq7DhA9b0ZSONaSJfNQ08HTw6R2xpsvKkwpOWGZ
6LD4fFT3git8ywPYLxo32KFs0XlJe/jylyXtd7uOMtmjWUUswUNsv9vCzLqJsJ6zhWX+QdHsuYKi
qnGLon8CvyNWYZtPNOIYCaalAwKhJlQaQLFepaoK9zr9y+pu/baluhAAeWywELG2Oe/fTx03DC71
NJ/4eoejB1LMh1M2lqa+grRF9v8E1rtcexW6x9GsdtGMUr3wGLzFRJxcutiK/lLp/r7q85YIOxOE
uSp2y/cFlD/bcC9pHmL0JmRlhlRDj56BIfMGzOq0Z2zkdZ5rTg/0+6ejS8xFDiX5LCxPrP/ydf1W
7y/vBa2xZYqleJXv1vwcd07VwJY5yRAGEDVCcWzaeh8zBgRSw5cW2DbSV+aem9Y1rI3X8d6MobqF
aQa1rM4fmesH/Deds6k57XKYjJPzPM5vf3mjv+9OLgXFcijB3MQB4f3RLBNRPLqVB11K22qFd9I8
5qF5QR1LSi5jxwMN2IElpgluQaAOhtrXJY+2ivPoYsTPYiYBfvDIgwg1ILYeqL/Wfn7JpuEh2o0I
fZ8rwEhrlrtrq9rqhRUiPzOxxHA0VFu7Yxku06baTLB3AMCqL0FB7P2M/BMKFKFkhISgs6oKBRoC
QbhMHJqLi7A6qoN81/sSZaHb7AVKfafx5FHWYlzpKfe2rU0EV4VZ6CwjWtso03ZO53v7rskWFZlX
ELm7wMupUiGUF/EGgNp045ku6EoOhEtK6NqE+6xLAAjnUTAWvv+o2qnd9VPp7O8HkJKBHupX0V5m
3JK4Qwr3Nk9IEPpt3nn2B2uinMdi/yG3qy9ZwxEXY/2WID/riIPzlzbRg/QCKgG9l4cwku3a7Tp1
uy+iCU3Ds+n3L1PdfTHLGW+EsR1QWl1iy3hu7BYjzoiWwnPCh7D6xMA/wXMAU9HV0+F+ko4D/Wss
ULAnigCEip1gXcyhdbWymD0uDyDJyPEvNcfvN7+0OOnjN1ZSgDpfSpJ/bQRxgUMGNVdzilPBaU2T
a0BRWg1bsKJiZ9QMEIbp///pl8SJuo4HgYEH9n292Yam3fZjhKMdBtOOfHogur06J0aREQrtxpvZ
F/u2jRc8mg/2E2jPXa8gO9e//Pmhst8dcBzKdM+32Qkxg0liWJfF818XoMD6AdBCku2CdLD2/OLC
Q8QWLGnYIvvdY99wFjQ4JC6oJ4tfY14w+rL01MckNXYRlGpd+MNDHBffKERoHNsGubvmejRyaifF
KH+OngTjv02JMpu8Tb2TKTlM42j/baX337eXAHTarnBdwWexSV+Wy970r4/jZEwqHUTbp2is441v
RBaMamme4K7S177/M5ZF63T/LS2ydVOB7B+8ACR3ixN6df/VD5A8wd7Ks90kjI/3oNf7j5gqHon7
SOGpJQkbBMBKo6R5SOuClGaSYW2ixOu6bQ8CIRxDkFps0hQDxQ3gsSYD8zQl8KFimRg5TOjx//5q
okwxQHVBRYD/kUQwC6Tb/MrVZJxiUArs70231nkTyHU+ksEkgh7ZUgbWwJHpISE6/dQnTnACgtkH
4LjmfASL3i6/TpiFGEicSLEKTvffVBNzoDQLk5+4kylWhfkEaQizjE5e2sDBLR3U4YGzaHYYXWdv
+yYymzF6qTs2LVYxFHP1a04qEvQidoHIhh0ffYjyUAKkxM7GLAG9uOHGK1tHr3dn5j/2K/SCWO4A
McoRP1C3JDxUmVM/GvFXqyUxFxDDdXYiCnAdjzuBTWtlNmV4yIM0A5eVHm2GG8+J1VuvRdRtIFKC
egoAfmYZA1ZrcvRZ4Qki6Zx/nHLfv3i52NB7DnaVQ/7Sso5OQ/XoJLBkqjD1d5nTRgfisBD54lFg
Bv5QMHs/djH4QNMr5EubArhXKXcDxxcm80iENm5mtBdDlN0lQfzE4QLsXr9kLOqWXlNb9I9BUJuv
SWiqPfG8SG5U8ILnf53WPEOmUQv2paYyNhFsGNR+zkNIlsCtThDMlikKLHdw3ePdrsO2ZazCgdGV
oUlwzdoCe/uEXR631oF7EJ5TASYHZ2uxhxbMeaHhOK1kWO6a5jve2UMrBut1IEMGZF9o4AGlJT+V
Mr+gclnUTvIiU5RnIT6KfYvIdY9zy1rFLecnVTfMHgP3FcGYvU1Q10AExQ+ZklPU+rHB/Cf8SI/o
htWKNpTlHHygWkc7dw4hh3006jOAkUCfpniA7QYVv7Y+F7n86BT5Z78JEZZ2Eb5SXPFHu9M7o/fk
gfAnrHxheXRNLP5VhKtP9/YnhLPUzkXmbAftgOqMtgMvmnR6fORtrloXe/w/HUozRXbo6+cS5OyA
kez5bkwlvG1njbV6tdF3MYShlykp/S7F2N1Ka+7WhZEUW39AXtVn8SeUsPW+97mN7u7iAIXto9Mz
YTJiN/6uo69mOLt7RYDHfojQ901mZq+LJCqxtXJcx2XA/TrbTzPKmNcBjTjpb1mEOIl/zOruASOP
xWprugsNHZJBRzLUHInxkYgfhiB9Aj869qFi1eZFSaM4iB7fc5JhXhwx/AFjnyJc2IF4Ri/Ay8/6
BSi7tzElvEcjxezl+iDa2HnXfsrIszw6k1u9QGYgZEsTBKdiYrvEzIS1yBb9EdZbwk1WmYnlFAFB
dnDCUiEaCpetdwoR25pIIHV0oVkSHZ2EVagxeSAK0Rk7LdJmA0LH3PQMsB5cu6GZ41E/QS994Fbo
eQMChR7OgvOwn9KfVYpUFG0fsXxxvChTMJxkCCsvqnjipNJeaPVmWxqQal1DYtv5pUMAiFGG4IIa
qkw3rF+pa9elXzhPVExYVlTzUJC4dlXCIMS3fsa4k68wQ7HGNM2cbXpClVZE+wxnPn90cqFLx6YP
k18W0yMKqog7gHCwwat35K76sOYb61bxMNUcZ8HUpskpxge/NHCHU18bl2QBrIYMyTrzc1mN9OSK
4TW1FWBXzPSbtgpvCIj9lzT9zsbAhLUR/qnNOfVwkqxDG9smYl5n32Ky6IMeIdSjGq3mlba8tTPr
SaxTUutOYxaeYW5OaexhLWm/ZlOh9zEE8HVYpR2RQH1wLkv/uTFHySX9GnXhUeGTOaUKEdyE+H0X
M9aGCW6FK6n7/EOefugawtlwW51j1OSHvq9OTBmTsyHZ4iCeBXhAKnSNHsx/VOfN+Gyk4a4y0H9Y
pbqVLUjhUZt6H6TJk1PQ6msrHvyyKpwFO10juiHeL84L8xhO+Qe2fBYqNKpcbZNGn2o6DEno29bU
xAoL0thvMobB+7BzV2NYDvdpalKhInJ88It4cONVp/ZGXfE0m/KqEvErDd3NJCLmsTZTmkCOchuj
mipC5t0IZ8vzlFMu18HGLZy3oJ7sFTQEe9f6kro5S2+o7vkaksrcNJAemAAPOL8MwswwCuAWm6+M
JGm0mbPakFhHuBK25S2umHwfzDVeCWWlZ20+2J0prhxb0KrBp7kNWuDkR9aKNskWW5+e/X5s9ab0
bP+CgK7blrKMdki3zD3XlbDObNqVdToepajxnC9/NUPheG0ttBakOyDCvfFlYBXaeiyhUJH1S22H
yVqE3Yh44tGRQr7ULJU5sUaPMzEa+6Fv4YZrF8NJDwgeKLu/rgPT2nIlk630INlGU7NYRuILMcCo
8uYx+Wqqj256deLO++LC22hkneHXKgn2HYf+BZUajG86xmUaM2aJ5Nfcc1EVEql4VAYpRoHhPOSF
M211rx85Uv6w4/rg92o+Ql92KKU4GI0/kHPgPsybJ8+zmhXsW3lwOu+apeHVpsd9s5vpy+RUwSYL
s4vdmOpg65ygdoHUNsSeuO7CwdpTom076NkHAhKDlUfrkl4cp47IidfuRJuhbQh2z033mKe1tSlr
5+U+lulakR5dQ7u87+JNQN3H/ele2qI+O4vYegwFMJv0UiaOPtopIMI2CDFa962DMG8YD4JXsfJq
OLtFuY/DiEis3j3PfvajbhN1DZAFCRo8+3bWj/UoUj5GMJG1Onen2Ao20XwuJlVd0ZchKXYq48jk
GciLqdU25XLEQBpoBUEQmJLnUvnRg8Q+YU2Wf6m1u/FnITc6GL7eneVtjMaozqOtnhvC0Fp/JQmm
TFTbru/DkLYi76/r001dWzDwkLZux5geUUkjmow6bg7PHI5pUkUbP7eeKrojSffdlDuQlE+ODtQx
RlOyioIKcLWJ4R5WPdHYFdb3YbEw4hDFJ6wFg7roG9Li8VC14hFFa7GZEjKeArcLThzy0MljjV5b
ZG5eSKus9rEtv8aBEA9ybhajUnK0zexzMA7OjnmotYpyzAseXp/YLNqz9twXRSZf6iTGKcjBRbol
J9C0Gl4K0Zjnzgk3DFGndTs5Bc3i5mBh+7UpzZ/p7b3mk22esxm9yhCkxyzOJOPtvt9OHllxyEl2
w4y9GUCJd7G6diGC9vGJ/qO1xZSRnWgL5hyY5aNrxB9ZxvWJxAXzNrMZC+StR+FHLCBteu1mqW60
TtwYAWXMRBCBJWO/uunf6P5VT+7THXASpt74eK9DEU3vMiWiC/W+YBlH0m3UxEIYPPkbQ88EYpP7
wzyQm3N2No7TdkdEHs0mFH7/ZKjhaI6h+dB2RoMSXkIZkm66LyLvlpiO3ht5hmlmRngHswChShN/
8/p0JnO1w7Gq8mdtpWxoufFihk61T0SjWO4TxCdywAweB0c11tVzMQNKIFRx2TnDQ1DxWmOffupF
81LnBLpZQ/BMtwg9VJXatx6TNe0hADNT0iDmAwd6aFJOLXibsOb18zluzPlmd4AHdD4Yb5PIbjiR
Oshqv4IIBB/aqq+ch42NtttLrJmO1jNd0Da1jjotqG8c7g2CI0pMLcemwnnUu81wEfhDD27tf4MO
YOMcO9cEhK/nYMpPaVlXW0cqgXEDutM/IuAGOAHiUcapmItWbj0NJzg+H2ppbyNVFU+osctjHMGj
b6PuyRe593XgAVMztqAua4pTiDjyuXLR3LCaHOPQx348dgkG9WDZMzhqjXl0SpzPbm1QDxKTMq2q
prI2LZK1U1MtwLl8Il15LneOMwef3Qi1zQgaukz6x7AnZ00mjbh6M7uyRvo9xREwT+HclBzxgAwi
u0x4qVWcqVdf4HFE3vfQ1aAoh0k/EcrWPPU9isi+mp31cn6437cDmvD1oGG4NB3K3867Z4ho65p0
Qn1k91FbOaGHx+izmyqABD36WPi0nd6oYTrOBuc8TtgfHTU4ZyM3MViadrHnm/k06kIyo2O1DRJz
XSnUoYUmbGhBylR6yThIRwdAkxhf8hZowZD2BzfD2E3b0H/JfCLiJQAUS70M4Ff+4YrwWGuyfmO2
9WVc0NnYnrjbMC+WAWPEAnBL41TbpEj1isYZmqtiPOYmqGlfOyBq+n4EB9Bvy456IKsFgIssnfcq
G6AbZKVzYauZ4EPYCJCq4hetDLVlqmLDmc27tWGP09G0cEUEoxS7BJHegyjFDjFPes4ZNh1br73Y
I+TkkSGLL/Ujfx3i34S8kylNq32rkGqMZmvs9TS1+zIwXwpmAOeJhvS9vTU30feiZ4arcL6uckD5
FyzWLM22+8oI/nUopqs2cHU5VHBT0SQ4HiVG0SZCoa7xelp7IyP5oV1YRmCLP8YxHpy6ycBbL64m
rPrNrar7Zl+ECp8VIbQsJP0ef7W/I5up2cRd89VuOwGSrJ+ZJqDcWfXhsoYVk/EBtL8VErTbupO5
yUjjY1g2fskkFpRpl2cZyN5x3LrBgLw9rAgLdYrmOhBmerLa4JS3WXn26/Rb2NbGPgtHHB0OU7BS
MA+7I5Ja9LNbZFvA3FO1jmlBXWHi7ArZ6CeRUEgGif42RWqi1EaX5cdk6QY53k+buYsbk3IKIKU9
9yF5ZHksaZiVBNVQDscXmZ+rYA4fxjoadpgA1EozKkECDubEZcgqI65hgYpqTd8Cu9k4HDtPu4c4
GK8hgsvDaNu/PD3Jh9wk8NrHF9E4eFJqaKWHCFnmxjTEm4PieOtyouDQ1M/rnut38PTHwWdpsAXb
ejcMz3cQFLWRyYMPyhky2x0zgdTcugbE9fR1pB8M2b3WqBbXTauJD/ddMrnruNv2oUVsQb4LhnK8
DHI8+ZwhThUIsA5l3RbFbwpVy9VnL7Fv1uA3z5zPuT0Xg2weX3s/P/mpcm74cs9llxHAkZGJQv9+
0yeq3nphaG5aD1nlZET1RdcVYfO6vllVN33qdmjKV8ST6luDEN3Bteb1c0PWqTyHfcQ3Dx5iF8jy
bdD8i3froRzmYjN2xS3FKrSxQtSXNa6KVeq3H+tOvPbYkLEZTcBOnLWXBGDCYBABIdbfciPCg0Yq
18PAax7VID8apXqjVlnVjp/tsdVS5tLU2Ge6wECTJQ81IcX3U6YuoBkvjB8CXcSx8KxdYzF6nSV7
l7l0LVWfXWs7ouDtspdA/LSAcWEPrwFsz/JgEn32yQ++QlH8RgphvnO8gaQAO8MfaXHsH23hb7FZ
WpugacMdzrZDiDsmnQUZ3D3smEhFDzgHfzgdhZxHY2DlWrVcBS2OIATTuNXs11TQErOszv1Bqnfx
Rphl+FBGBacd33pVGTn2oftF9LK/2XFG0K+XnZM6fw41By9HOHBfgvFpmBwDBZaRbkm6gYgdV/4x
bu1z04XTthmE/Npbsdwakzy6aUEowTRduOVLtxmPzEntjRHjMb5XcCWrqxUzvYhRHfOR1CZzgTB6
fYGmpA33s+n9iiz6UbgyMXp3yAIG0mZWDYrVyOP8Wg4sO6oRnxvu9VUUTu1RzP2Is8ogRdqctiwT
8S5uh7M9MQLtrfr6DwhyEZABfxo3SWAKDA50JcbEyTaepPMeTNybfYfOuCixs5C1ZhK3pdzFXtkg
HETtu/drx9igf6vWwghaKufAxTCTPOAaG4jxJHm17rAIzfP403OB881mougIjtHiFVwW9OZHlcT6
AEsE63k/fzP2cHlw/KjrYHfDyR3sYT2KqN/c8V1QBWAnkbyzD+22Og02zdq7aJJBcXpyaV6uUgnQ
haDwveNpurAc6/yCpB9noOxWGccptiC3R89bYCxftX26tcOyOBHN8rVr3fiBUp5sXXehzlM3HaOy
fRpaJY6i8dhSJvLkaZrSyVv+zNTTxcqtcCNkQdrq0H8ZHE3KbpsVazKI6H16nt4qf+CgNy4WlXZA
aBM15uG+43ctJImy7Hea01Yt8IVxT2JDBWo3kpz02W3sY+zgevbMKyZaqOnVkZRnqjqAQ0BX1sBN
x0cknqQxayalJiknnS2OAYts57vNeTbNp9lPreugAYR02sCxPQw8OxxE/eWwk7XBNz1ATfB1x91c
A9nwZVOuTDUkJwf013r23X22DBNNvHkcowbk9GW9Z34ijhX2oNUMMeMQzBirrKB+4//D/ELocRvH
1qUZ6qs9jO7RmDCA00t/JL7rtobY4tItquhO4XQ5JinhTI1V+RvbbV4qAn+eM53QBXZaWolG/qiv
7iCdJ5mGF+2X300/87dV79R7smbRlLNL7Oj4Wq81W9WxYOpR6vIxk7Dchhg3X8CGgMH8iKR5eo4z
8Bbp5C/6jfghec5qX57dDrA9y8ej507gAoY6XEM+H1cEo7kXKtF+utFD3gi9xB5AO31Cs8qQriY2
SrpDw9OYTjeByw3jcAUdvarFk+Gz2Dp24x8CIDPrqsPRyFlZMopY7twaKgxW34787xZAlyxCBuGN
sy7ZcvFhD9E2H21vl1od+5ph065WsftlmH6QXgK5rgo4YtpjdjV1/jVQxVsnaZpM2WtDROcHmwT6
+9YG1qM627L/wZk/2mCaIkoe9e+N3WrjuHZxaQCV7EixI97rf3N3nsuNW2u6vpVzA9iFHKqmTtVh
zqIoilL7D0qtbiHnjKs/z4K8LVnu2V3zd+wyjESQFIG1vvAGTFwtYJSX0jCWIwPnQ8ZgNPj2ziBo
Wvm9/j0vhuAG3uDZVvIlMr/lT4N6pxc92qmtHZpG9o86A7ICpuygNrQPbMotGyMdf3a4oUNtwGoe
FLd+c91vZETXhIrRJfMibRH40V3dxDKdjGBYjb4PwbQLog0B/aFLKadLoTs8lLnM41MPBhzvopm5
bmcgeUdNyje96h6O100lBDpq+UFSA3mtpAjj7gY/augGFXgSNdWiiMrimy2oCG6X93dFkcn3nZI+
w6fLz0NWvaUNamRqF8brCI+zp3FQhULdKJ2yAe5H1I36SiX12lSNg/eEJlUnrz83qCBlayt2F5oV
AgqmxDZHgYSxyhRCBUZdRIcS9PQOa0AKgIO6w+jShM8DTHYLkpNCl4Mdna+mD13YP7mZ1K98JHQP
rtLtNVEaMYe2JdommUuycjiBoxtOKkPZQup7qrrN8Bg1nn5uBy480/loRdER7cY1TeimaB98KJsb
s5V5OMTmkLvNA+YpuhnLd3HmrzMrUx49v1taqpx8K+murGNkKnBPVepHq0i2BP6L1oTtPlsicQ7q
S0ahBqlI6UXJh28doic334EGbjv2Evs6I66jQzICI3MSY2vVqE+Rxdtmvc/8BvFh3hsGSDQTLekQ
vgPydY25XF/49+fPcztrZ/Df+Zf5egnWco1eyB5f57N9jZ/MH1SDVazwulmnQfBHyYW20WKy6Fjg
EQ5FZ+kwCqMOgEH8nGmgs++C7gEcO+L0YbkANbvWF8vlaXn6doJZNnuxZ8rcnfXLfqmujF2xDc7B
ub3Zz9obsjdEvXgFwUoWoqokYIwBl6JeNgatj2WUrOzvPe2qjbyN98O5O6vX6pswsoZnAifKQvtp
TuHarRYwwaR61XRravmwV0GCwCCRT/6QDHMj969+k68qBNFgS9GobHI73yCE2K7dsNGh4pfOPNQG
3Dawk4d2l53sxv/WZUnPg2ou6Vtr3yMCgRnhrIQ0aGThYpcd4qjtXrIcMYCml7LjAOTu3HTybfTS
VdW18RMrIcikzCPGDOInKslzowSCEOF6Dbdc15+01qRiFhJuhuleg/CR8iEensqlOYNjM6zOdbeA
kbk7RwhXuQ9n6x5eZZHjD2RUQ7GbFoWOmU2B3Of7puWH1BFzWD+hiqq8JbyI3KIqd9PmtBZV3BpN
khwU2mk7Ol8HCftNKrerSaP+i2T9x2Yp3HdGo12EtpbussnMx5+cYxT6Zas+ti/TkdE1jXlglFSI
J3eiUDtYNAhX08HJ+6AQbgfiE3SdKn3an6cWRTg4OGmHd8i08ITnkSvcJj72TWvI2ohhnzk7hrWs
iPesUuZrd3SLcT59EyPAWUGnpzv3lBwaToM7SOVl66GOy2ov52qzzpB3Gw08SqZrVsK3ZFr7si/E
oZuCdVzO6ZM+jikWfaWlQmSq/KBeMKGhCCW8eCY/ggpaZ5yG4xoco8rQo/owhGhUT94CH4tpn2eV
MSW9bD+ZDEwL+rHUTgMnYtmbPXI3EhAJTWbUb40Ala0St6HJIaSjvf+OHfxfa9BrmUKd+r8X5L/4
2Y+f/2dbxS/pj7+J8r+/8N8Gvcq/FFVWFcAVjqkitA9Q5k9Rfkv5F7VVXXaYdSdx/b8k+dV/8Qpg
d6atgNYyVeOzJD+FNhkhK01h9//9r7+xm6ov25/FwU3rC2YZAxDb1oCh8hn4XKBR/w75KEqvKRPH
yTa4O6Qz1fP/wF3PlK8I5Khr2c3OZYUL0qCVTGJpDcLD6c1VlobY+ijKqomtk+goJGe7aK92RnlS
JcjwSHG04GBXYUT8BhswegGAcESgbNVJOuH50U8yaNUAkoN7bBtPXejkc6Pr160CJ91paUdmNrLo
7ngBtGbvlPy+priNwGXEYAyXUHG9jYd+TYxU9qK2s5paAe52RUToFjcyhbijBW9sEUAInxeSvou0
eEDcE2ERWUvIo4w35Hj3qfRHFvk9BW35JoXmyUmpjxUjSNsavG9ITyhrMXtM1fANxWBsiSvrlMdY
uKm9co7ieFPr1o8Wq9jSEQZ4VafOzUrfOBrqSMCRI1VfaFK3LsrmWuu8N7rqjpX87IbhIlFaHH3v
50ApSMNWFGQ+YF36g4H0YJkUQV21PUYuAtsVf02rlxZp2t53cnwM6HcSemyaNOMlWBwW8lbqBhrf
1glE7R44/j5z5LPjyjdfAg9Ae9Yl6upwBEmUG7p4QIjKZVUNSInGx7IO3pScyVIKntyKONturqpv
PDcR5soI5lRLcs0Tdc510kdHMwpfFGNEUI+vGaXHTmkvvuxuVaoNwLFofqFpFR1xXgEjMuxDs1s7
ZbTrnAD7GWnWjuExIOMwlOCI3BO1LCpLzarW60WAta4ad2tD1L4SkUXK88wyn4uhWlnScJZH81gP
T3KMrI6j+29awn1AB2GPuN3WNZW9W+iQOJBgDhNvhjxRPaMXsml456xyx1ncAw3HE1qpteeojV88
A8FCRDts5Zz7Bq0Xqs04jyqqt5PL6Ch+YcXtbk1FN3SMvuM/9mZ4/ht18Yv4M+bSeCtsbmp9vCoF
wFv5lRQTDy3qHch/DUA5S1tZxGm0LaIGjbju4qQlZNGs249mDl5EpQ6gObte6c49nbhmCHYJGBPF
gKJExOTzF8z7veKDBUFKNPDjN9uD3yT3zRww/0rWo6NmjDdxT44FBRhCRN0IdjRyX+1cRSF32Uf9
1fSHS5frz6hX7sZOmWt5dCyL8GV6j6FB4XLQzhWaKl4HY7ApvDe3skHUpj2Iw/jFkvu9qVOi4Vfx
wTpG7ZwK5DGrkQYVXqly8Gw04VsJJm3Q6lVihTt5iMG7RTt4lMdkCMiikP4oh1tPIJYgj9+H4zkY
o2PU1asi5F6VkJFE+TrsEdJoL3rcXEspObZiOCBC88ebMzYXAsbM6y/oEdxKM36p2m/OUNM5G29W
Md7EL9jIw16KI5HJvIg/jLgfhcS9FXSQd8ZbhaxAq6Dl2Kkz8ZVcrVn0BjqPlr4x8PaYScV47ir5
XKvdmqhK7ZOtp5Vcj9CR7xM5FlRjpIo747nq6eNQ9Qp0+zvc4NFnTHD15qGRmIy5t6Oo34vPFnuM
ZXSTrwEC5eGorsMwRYqFoaChlWkazWJ0edabpFklVfzW6/oyCJ67FhnaoL+qUIPFzQQ+Z4U49M2t
vYWa3Gr+UlprPfdkqzN0q26yvq0k58HL0UAwwp2EBm2m4V6WjmcLeI9v9NdENhZ1usyFuEgz3Kyw
W9sQWKFABi+2Jz21jnd/QNr1pJfyq0/zMXC9Rat6OHzL5gng1iughscUsQDHCN/qdNirjTIvuJkl
L1jW6GN45kmBHSwhKZQdtKxdmJ2yGtR6U4wRYHbzpBvtdSzkc67Pil6sGhtDG/fad0Tp7+Us3NUl
xWE1PpIiCuc1jE98bgn+0uQ68/IPwsO7phn3Tl5fAaSsxhiOvdvT24uO4j8pCAAC7CSN26s3Eb4G
B4UQ62vl9mdQu6tSpz6s8oihv4Bo7LgsAUuJwSqoeKxGpQHw58U7xWqvYsDW+1I0zO8cZrY6HG9K
mLzURfGourcm6a8a3goItvWvqv+zClCu6s2TeCTFmABe9OSH/HY8RJXKM6Yo8A9az35uhKItio4n
6F/PRWNsmBP9WSvXFyidNPAratbtGTf4l5r3iFNGN6c5+lgOkjGZPGrJS+h0PB/+ofRP4r0S1TpN
T5zSnxS19ObACNBWkU5K6iZLWfLv2gCchhni0+YP2uOoYnbu4fqwo6GN6OqgIdHuuXMEBp7ssHgZ
UPXZGKHyGnrY8hUORo44nR60RuvnamfuwF95h8gf4mUwDPLS7FH2sswd091jHIzDJmyR2PZRUoib
6DnpAZdl0bAfsmSPqtMfmmToFDJs4W8B8tFNuyFlnq2leWog9AXkd9zG8rXv/HanhJiaBabevK9N
+4YxGNZdUtNpMO8DP1RXqFXRufjLO3TaRM72TytRXRMfG6ymMG6z8bSb7OhA3T1RZekXcI8OFgi6
ney4WN9IsTu3DEgFc+jqym5adEOh7BLkCla0156E0i6OXu4O5aFVn8VPfoAKgVdj8mrDv9gmqJ02
cYvAoEzBxVL87ZAAh/ah2zoNQuG1iZ2ytBzhxLVjhPsBKO+mmjEHoLcAou/NRCogArk1pCjfDvWi
nxVWsRgs9tTqQcpJ9JMKr9qCrvU+H7L6fdFguLXnw42b0SLd80so/FmNtxeazD4V5Fjyzyl8kSXx
1402bGy8jIaz8ZkFoInZL2Wq0MFrWnsXpM0f9LYEms9fKiC+GsTs6C/3zMaxfjN7q8ZGukvniWRG
DDcwtDAQm3kpNzaaZa+xFO3a1DjZel4jb005pbQ3WT4844aG4RmPeVgyePAIpENzSZyR6vww52Fb
Di6BDsTmb7Gc1HdyuHQYbJSsWtoMfz1iaTRArWdLMk9G0l3VcriiRHaKafMUrr0ejeAl0DdSV+51
HCs/BfXndw7f5zj5K3mCMNlRcdcwBQvGMizhj/UZGR2E3IZhF2WUf6O3IoJvFl9Tq7u6dn8qaZJI
Aw3z4A2xzd8QQpUvhNDpnSGHyZoBvFyxzS98IMTZae/CMsCKWDkPWk4bODa3MZp+jC8EOgGCuH3s
ziTHPIlQ6TdfXCDYP3EaxdtrmmFbfAIE/iHV//2Ld5bVayGdw41KmV2MNakP6L7Isf+7REp3odz+
gmxz3d8H9AuRJX4uCGz9cPgtOv1XH8RW4XrawP/5/98/iKeljm8j37gRP77RtxeDyCSW9rYl3w2g
2tS4vlgWSi8FYAmlBJTZXDC6xpqD2ScmYHX0DQbgUJ2f/vOfyCIR++efCLc16NyKoVhfKbt55KEK
Dhtk4zSkUDKVFp8icgVdpu86glBqPHrUfJ9u7xy8TRAPr0RiV686Z4ZAjfWvms8AMIWHFMbP3lo1
JaG3d6uZurRwAJJFGEJsZ+IjiVTxWoQgptOto9DY+DwAIkqXa56UuL8kfrizExTsNGODMNkSFaxF
nBWI/7cX0L5LRX+ObXlVMPm50OBTXCNLep4gODYxctuRDv4ipjLbUibBGEzGP7RAt6NPvJvkYVk+
yk9mr58c4JWWVp5tpbm4efJWOA2XD19KpPCZw+aqbrUzi7sGRCw9/Jj8L8l63B+79uqXWfobUuIX
Ksp0n0LCUrGuU2RD/UpTo5vtJJmqpxtUYVZ6Jp8bJ8Yl7vsUWfc3+kvb//yzUx3/xe+uK5rI2m2E
cL+y251OsclNeTI9c9hXcfgQJisTcdUw6y4VE98K8PPL0DOoidKu3LRX0t1doSc7jbgeFMtWGR/8
Kt2m2XFM2ovj4Gitpndok3AzyASkcTucQV2RSKh3FV4cNSAZMwXt3DB1dOlhZDxsCMXEdTt0+4Cr
GS28WQJQkRXE3AmOn+wUtQdIjBKfNd5asqrEoLUV+nTz/jArBcmjbk1+vwaJeIR/vgqq77bfEaYA
jnVMpIl6JVqoVi6UVGELdLaxDRVDWoC+m3mzxFOFwkLccBe5R9d2GxjG0atSN3SN26sKdihpvLs0
6m+wQ64U1OYtKRgRuPasxkTHZbaMDe0bnbR1FgcvImjFHWAdGvEpGaqnshleW5VwLA1I2f1LUW5h
2BhgdLFPPQPbOqK5dPRt/VnNjE3X7hJ9OPRS+Cap+Ub1jIUNGnDI4xcldnfoR4Gw63MNDyljg+fw
vq3tZ7NVziLdI2LZD0uJx9Ww3vMkBKOQvGfY9XdFet+rTFp8D2F54pjeqUMUEh75wlLafWfLr66t
nyxEy39za3+h277f2hb4P0WoZPyDYA9jCPgljkcbkb6JlK7nZ1dulps/ia+cmvkm/c1o+6tR35CF
ighkTqRcxPFPRKBSHZBg1gcG24iErCIxzX4/pf7ikbVMaM+wqBRYgfaXNwn8IqpBy6cb6NbprDMq
ijjxeC37aI2MytyiFHQfycVlRHB9sKtlr8j7yo/eRJRdOuM+rM1loNFnQGuKSgv2D6BrSHtaVX+2
GAgt+hZoFe4r0AdVGH63Td6maCMaxQout9RAGYgjMHiNp95aGHgQGkFZI6efD8mxMp1ZbzUXjd8f
B4EXFfO4uqYLkvIxycssbaRvop+iXN/0GiF5lR4N6zKCcTVIdMSHBE64K0zzNGjmNaNoYXrL1s4f
cyoMtjODkX+OtPDodM1VsYxnDy1K2wyP+FQefdVbStWwF2lTjey0PFqLyCjRNDf2o3dnu5Q+KuoF
akmWRHUP4bnsCYtFFG/9dInoHmUCNXgzmC6kgZwkiI5tH+1UQfzkl7RjbSPqCuLt5JKBpg2N59Rs
rklVLqPCeobbNBdJidMjycdnoWF3FSO4Tr72m2FU/kWAwy2GSA9ZkazrxpcKZKrmOBEOSbpRgAUC
U2vnGTwe+DPkTahxmDhQy/sMwtAc7ap6JqEISmF66/fSA+SGGFGY9lSS5rWkho1unhrd3lU1DhhU
6cnQRerWtucq6S++5B0qWz0UdvgNhipYNwzFcUfHqP4JNbmXUOX6SLagyJ42Wz1wVxmFvxQwZqMy
5hWUAFqefKJREVRAnLk0rnESo2oxtq8ZdiySXO0Dt3u1GPkTBjNLy3BJ450GeyfpBsFHv1YoLlC9
c/ELdez2ojQIR8HMTLI/RJJKD2hXSv3aGOtVTnGk0pp1YhDtUH/BU/xW+PKZBA+o71yjWCaiMTxc
Fh7J3MwzTmmNjHCDq0l1SdrudWj6tQiCjEqULLRnJ+xnJrRZ04Udm3U30+AbNx6PhObSht2Vtf09
MqQLsXu9+M8/9C9GMQI38Y+i4TQ7kbo/DSmdV4B56Np009npooLQgvQfdc2uW4ubHDfKs27u3Nz7
zf2lTqTFLxGsTfjMDK0oKuTnLxFsoWuDpupNuql940Yn+yjmObuatXGz7GR+jDg5ul29EPUzoe0N
RHRTEvDkA4UXKpwqD4omHCJHdUGPeSWC7IiyZinj8UEsppjfwWljW1DORLxkUygFoSyqG2lkP7dO
teqKcCeGjC44NpK0xohmDcDS6siHYocoLBlePdc8+SpMO4p7IUCxIhfGIfJNjLuQWk9hSgkxBcyM
gnBTLKswOQ4O3JWou3gEPcQTWTG+qmIySvk1MYI0O7QT6ugIxHuRhOMFe519YjFuiGfY06IX8Z21
kX6iIt/CUT7CPl9U0XfJio+DTtrHa6OgXvrgYEB3LPsy3olAx+rlfc1tX5G5gqpuivgEO8M23Gfq
gTyxrf0sKhReizCF7zPd6icM7N5EOQTVYtjOy/RHVjjrNukRZskWSvcGumBVd8nR1Ik6hnF8TeSl
5jIS4XpiIsUX9KcRb1r+xES1RvoyAuGoOpAdPpglWe/SGVyw2Rg7q4p0N4ygiSLSCCPpmMdUYkPr
1PRghAbrJKrWCvU6UW0aCm8lDfpSFOHIvV7Fl3Y0IpZIOUOX2clotZRhcxEzPKJCu641TnARzmI7
V4c9iIaAclHZBMeUcnLbm0e/AiXsj/0sgD+WuYD96liHBhodRWUtI18EOgrEcDklsUNzRXLpVcnC
h5HijNLID7BQGXUbiuQyUCyV1oEyhi+IrR6VtCHZ9F90nU8lGYzQVF+TFhlMN8RCwNsjG/csKm0J
ar0lT28qG89M4fswZvogusz9B2AvuD1yrXi46bH+HHr+MnMBqEbja+sz1RFNtGmyk1oYwA51RAdN
ByQMPAvjcG8lam11HVNeLJae8FyIdnk+7KcbnqaHCCMDpmHw8QsxeulUBfQUaX9mwTi3Tk5cLwQx
Sk26rZh8Ur0mgzTw+2oxvHuVJer64oYT1deQSTXvyR2qotw56AtaGeWFympv8UiHxx+ZSQsG/7Fd
twVVZ4ZjUSccf6sohWTcP6N8sk3DcGTDZBD5h2LWoIWFqhvA8K3hNa34Q0LM0txH6lwUPBq4viIZ
tZsEF9SIHg04TR4kUXsWNxaoRsA0cCtnNfrxwP3iS4zQixi2pwtY6vciJMAtgzfsZl9DW6Kl05+Y
vB+cyFnIpu3N4i4qD9SD0Na9jyS1hfQTzPtAQnGpZc5JS0lH1hXnrr4ZNlqRJ3Otac6JRZLuCflU
IydktsdjmgXPiqgimSOPCR5u5UpRi5e8xCHAg8YFNS2+Yj5Erzmjtok5Wzc7YbpM+unjyIZlcxf6
VMKbh7Aebg7ElrZ9A0ySzzMecDG++MIBAooR4NO5GNVNvd4vVQYnMeY8eJJ8kgswj4L8aROFtN1N
k/sLuMVNDUUGYjncrKWYw2O63q5WrdDnXRQdoZ6Yd5v4iAfvSjx/leU8KNpDS18jDuWzuJoIkzxV
pMZovt9JpbXE6HIj7orI0k/iIugiQoogx6EyINFOiNR+JzINvWqveAFvjGx4HRI+AHX7ZEBJx1FW
mzInCsqai3wICkteKEO3hgTCsJQvvaJ6i+vmitTqWTzQtfXv0P9/a7scl1Nm1/++W/7/6MtEL5/7
5O+v+LNNThbwLwcaH6ouFj1pU2TU721yxVL/RZNckR3VIFUAqfqXdT0NdE1ICKIHYUPUQwLxrz65
wSFDJrLUNHo4SBro/5NeuWaJSOEjkhCfR1EVQ6fCYPNF7a9ShbbVDknSyPrPsarfyn7wDj5VR4wp
MPhBl2p8oUxI/64OfxRpQ4/JV7T7MoRyoFgWjIEyQ6in6+89v0VUlR4CmYuRPZRlW903cC5dO0Y1
RSywg6aIhZbjGkQwm0WuHxvDPlOACvN53To1PXW5pQgtTpbsYdfofQVW14vn+MVQCAjgsozIaFVx
dvxYWHmbHW0fcS7YMJIzB+WJm9cvzpn2ta0lHRhgpo3ppcg+3UqLXpXuSR1jG2T02EIBinbJT8Si
9wPB7LcBqsqi7Q2eYjDyu4h++9oz6uBBl1ua65baLq2R7mgqZyXdC7c4gsjJ6RLSXvpr17R/Wnzs
K+x4WUFT3k37oZFXh665R0XARNITYus+FQuIshRXxBp3WrxxyuQf+201Qvw3y2OmFHH2tHjfpkLF
selCgd1ty7hrNqhmsA9RVvGqFH5MaqC6Z2GkRu2iqu69zvPmOuD/eRLryV4CeJ3NfHD9+2igP/2P
1ckkiOJJvMUO0IqWkwCImRIPTWtjR8MEpAEsF3F0OlAXmbdGYQIoMX43Qqa4+BaMKGS6uKfsdIfO
Uo6MQuLk3xxi6HWP26LlNP3J75Nh1g1W/o0WlDNPS73a22Gj3zCtmFtdXnyjqJFuKOR5qDdzGmJ+
91mmaxeL1v2nlxdeq88lDYmDHO6ChfEMRn62XZzfN90g0k+my+yVYAiGKYQsqcio3Zmm6vKA4J/e
wkFeFEjX300MaEPQoNHK2/uNou8/9jd+Kso03v20a1o04+jcgRTAswfG2/s1fMcbRT84IeQLO2SC
WbSy0R4opKG503N/fTkwnfKxj/LsONN85L9zK7RIs3QfncjiadpqRh08+rT6dduXYg41wrErFhba
aaNri48zIWwJOFaLe9fHzqAeluiBRLMWxullWjBfr0tLshACaQj4cgWaZgoWBgekH61SnQZZNLHz
QJnFueM9DhUqHAAk1Ds198e12SvJ3sVSZG8FHrli5jR7T4Zd/uij61su8TiUToDVRUt7UDZ9OwTn
9wVwhAOuO7tPu8RBSVTNQWk7y48DQesE5x+wk/w/XytOTJCHgi0W6/NQzXAjrQt8MhXn2vKFLtNC
V/mdAcPry499gTsenFDSjknT15eSDv9BtqX3F7kYU2wtmO5Iy6v6wWnG9IAm1LQRhCN8pU+rkK6h
nDm5vfRK7c8jnXhZiOcqKaXvYg6LzBcSbbJ/sgckJyG+YAbDuDdZN9RiP41h9lOt82YUU/X1+3nN
6Pqn6XhSyT8gIe8GNNnXqOvLlwr8+MVaTOvvCwgM0M8Haw4cXLlM+7Bwv5WRWx5goyuX3kvSQ21F
zx8vqv0SF9i/X9R9v0DmtXeFp2j8jH56tuN6OcpqcwTxnZ7fd0UNUoed1c6nzViBqu4MKsCrf5/7
sd+A57ZKJKmdazzTu2QklhmJFY8dnkLwGYzk1QZ/LGHoI9dmsZCahJxxiDnB+HNW+P0JRrjIcsP7
Ta0TobovkywAYg2knM1/hi4k1f5eeswqU8HOaQTB7ljNpuavf+i1UjmohtOaKys2zHWR1I+SqpCA
JXoOiycYs3Uu/uaNLS2GHjkVr+FHU1oj22KDoM9KcXDa53sKJR4UX8DCBMZRSULICiVskZQCYTzi
AgGgdZ2P3kukcofSye3v8yFdTVvTomu3sdkk6FRwvMuDg+yPwbn2O+lq1NC7Zcr4h+lgnnid0Poq
IdtxrkxfpDIzSMKhnd4hkCjttHGQsFqTw6cxLs6en4Q/FAA1SB4pj5kZaKs0iKyVIK8nPu5neUes
G4S6BTxcA+hTtcpRT0a07VGsf1RSCk1+RfV0iPEHCBuchdSOaiVhun6RGhaoWLUzRi0XBlAoNmF0
JaN3mLam0+wKBf4Yh7UVbsX65f20baOAhKM8kZwzu9LXvRlKa6cOrEd8D+7M0mu/u14EXk51Rgof
JXU4JMDhxPfZd/fUWQgMY39hLcY4J/yBdPUbuW/KlF9vGqrUimFRryZJs52v7VkLQkWSVaX3o7Nk
MFdtGV1g/Y33mreMJgfSokVNZ6yLs2mjaoHhXr3Uwj65ynkCAiBtvFnnhf1eK2LugFHHa0J4OBOL
oniSINtXCJGQjwPT2rRvOm/a/LLv47VfDvzq5I99RJjQR3sLor0KXCfQjWOuR9JWMWx3HbV6e07w
Kpr7uqQ/D1bz4Gid/oZlAtxozXtt/EShnOtpxgHGsrYzLOzc0MiFPTJt+4QIycwSe99Xp71mbVRr
tBQP76eLF077HRhApORNfOiwYwCaI1fb3E3yO9RDMNiONOcZkAEuuJn7M0A+SWmLfJs4ZvLuShbT
Oll2pLlz9OewEq4TpEin1T4u7sKcusDkXjbtojuKbVoSMs3h3snUYHzvi8g51BrP2pgh0oCUh7aE
GR3dexELOa9l9hEVlHoW3Wv42NzbQL/WyLwU82nfdB7W7tImsWk0TZvTosPccdeEw/PHLr1vk6NF
/qrxJ1+oUKs2vEsI8zrSHiPwUElvmsjIsNC1olu6Me2JVIQOHwemtWkfBh3w3H91uCnBbINtgg7y
1wWntVr1qnJmVtoLIkzlwXS8nzqQxVNvN8bNQvrK03CNVUave/CHbJmElGlzWcoOuYOSjVL7yncT
IJvr2eqThWrbym+9eNt5vvzA5EI/jhPUCPcXw6geHCMotvqgy6tc0iR6bPZazzvluwM/ZK6pTndn
4gN2YPYZafNxIF57abT2RhVHCmQmhSCHd4yG1D8OJqilheGr265SvROhsf9QuPUZ3hA1RWGVp2SS
swkt9ESmg9OilcrzUCrycdr6OKPQAl4uXvXXNaYz8FFx369Rh54OlDVREUwpIJFh8Grv3lfDTKHM
rtns/bRKLbYbpLWFX+ISOJh0c1t/XJDGgYz1bekma/jD6DazwXTUxJpCsmzpwY/wlse7c22Is9p0
LH7TZPsiAIxZGBOdoaOhKxsKuHDnS+fD9SOqOMiA/kTzqD1napvPutCtvueRv2+jEmfY6IRyTglA
zGsPYW2pj3aT6bs6lA5+bI/JHC0AeeHmcbaaZjc7inFvHPx4F7RpBiOi7uBkWRGiIxHWTJ9S919g
Yqb+9qd0mI8PMkTHgRBNIwbdr4X1IU4KZzR794fUQSN20uzWDylpq62hY5/D5xPIA1PTKDTKZKyI
KZBQkDBD0k62o0vtRrO1YBNkEIOnTbfJfsRaVZ41W5LuLcN7eH81tI0VKnP+erp24WT3lXwEaQyV
AqjSWO28JIdvQdcS9Tax+r5dW3+uRQZFsZUh3FrrDLObbAB+lWXoRNzBfJpXBtSHEFLQCIJzG9lG
W9JPi2yAGpb1vgj7qqMlJbZxmysWY64iWJdIlMbE7Ke73jKo6STrCjZUVMr6rQNz54Fn6Md0QsnT
PbNkyaaZGVtbF73VVQWVDyEAjKTgYrxUdDYBfjHEUTtVH0dHlldplWtLuTU/byJC5s1CTXqYpEBD
JfAxgkIUdFr4OekmgP9m9eVAMHrJbyBRggfxuRoifn5yXgRlDVuz4DV8ad8qmjcAXQnNH21ll2Cy
YMp48MyOfSLfVUEwXDQIfxfNcjCWC1R/ZYjN6QC9vCXy3MP7aV7VuVvfi5uZSRXcUWBjzaRate9R
YXPvo9J3KLUntzaz3XsdW6n7QcmjteFRxm/jzArn+E2j9GWixjG9YjpxxM6T8dXYT6+Y9qPhJq46
7Ug9FLfFVaet6RXTVRPFV+cfV/EHqHIhzMb1dF4QZbvCq1aaVhg7JaojenDTqlhMa9Ois31j15nE
/7NpFbXZBWVSAMpRlP4OnzW14v/+FFL40hVH06lnaJTP/h4vq0EaR3lgqD/iHP5p4BbRHU0uWot4
tFsoNN5Ni1YYFoaBFs4z2Gmrad907rRW1pa27BSnRcaZV3wc6Iuu3rb+8Pxl/9CX0SnvHr7sjsS7
I611qLMBQRWxNZ0xLSopBG4aa9L7u38csFDmW1YNGNBP+8TnqKR0BHcGyO3LgbSiZYmJ76cXfLwZ
gsxAmxXcQP76LoFeJzv08aFCpUjVjwJdOqKXEc/et7+uTidAKeCEr6ufXuZrGYJj/7iYuHiNoOjC
zCUH6nZvHU05to/TmoVAst70RyNsHoLee5i8WYuMVoLdwXEz/HrA4Qnf6sN0BGKQfZg2B+pTNMnA
6UehDZZA8rvHSlWe4Pt6FypQ/clCAGlmSaP8LU5QKlHaSDmMnp1e4WXjjMJ+kmmcTTBD2CR+oHxT
zQs+wuWzSZVqmyultJjO+v+EndeS4zjWbp+IEfTmVt6mUumzbhjlmt6Bnk9/FqGaVled/mciuhHE
BkhlyZDANuv7l6tqeTX9j3Aw8PD/7/5BJFhXAXjrPEO4n/3+xY2LQkv6Ts9+4PTgE7Z9FAPaVnep
CxAbmJfJUfaKWAcQFepZusbj2iyl8R8jfbwb/LQ6S1ND2i2sNEqwWIKa/eo+eZgC7zanLhMEPGOf
8KTfbtWe+xagsi0J+s0DApXulTot1j+Os/Sc3LtKE+VA9QFSLCrpuete9bkpJ6K9GSRaYA105bxk
FlRXbbsF9YWtn8mDPI/3LmifY6711lEe3RtpQ40t33CLhvA3z3P0KqWafz6UzR/n/WPYSvoRUDeb
2cg3/7z+H6f926WqmkfiaK/+bSoUNOeQ8h7BIhhAdzu5cpJHUVS/dSQJALf4zY6qxq8Zcq4hWAF7
pByzNMGPfD//j3k92Jul6G2AwL9foAA92C3ki9RB3q7IAgYEdzfKK6LgppH4Q7p9a5lHPwGqhIsK
gLpH3VQi6o3SYJeD7pBEYpEZkXWbdz8D79vVB7i3vZvup8lrhuY28p/x7qonl7+FtPqmf2t069OY
Xd/JAOYOP8NXu5vFj62w2lKL5D0OQboWtlt9cUd3WqWjYIfRVs4prB1rpZi+/enhqJHbfjulwlkJ
1fR50Ptk51RxswOGuurTyr/o/rQrXad8U+o6uJRp85n5RfUWB0l5atFAwudKt41CB1of9cK3uRn8
aUEoeU0RWfXWi73inLJoTgTN2/7RGGKxH1V72paWEj331IuwX0mdH6r3GbsD6fsVHCNUoaYnssrd
fRcDAxGJMT/R2+mpNCmFtWOh7KQN0hZZcpF7O0GacPYDvwmrdhUEpB/IK/mBcfXKIjzLGR0gZoR1
JjTl/KpfwhHBSzwKKpNvd7yBwCpIErxAo1axlRe/bopy9H5nvA8kPFssHb/03dTLi9xvqPdXutvk
bO3vy/s7bS+f28E08RxvyAFBu4Qn/K0/P9xHzSKmofnnu+n++Nf+ZTUg590XB39c7n4ubwGqALJv
IjfxPxYLxu+pVmw4LLJVLc0ig1R15oTy32+5CsL3TpE6xvfAUI62KFJ3UUZQxJIMwtqt70Vh+FhX
JjUJIL13N6NbueUZjMvaacYEreLQCB8n6vHQ9cE3Ik+BL+cvRQEqjb1zfCHLlag+K3LqH+34Im2y
sVPP3taRWi7kAHCh+OIIPaDUC9jc/0qdlJI7v62OyPex7Pk/Un+ILM4PoX9kHcH9qAWKrfV3UwR7
3Y7KE9J++qat4p8DOYTqxqrq8nQ7DLz3plQcGOO++j1Q/JeC59abFhrqGnyZd0TTs0borzTBc0MF
FEkVHp1Wsxd6bXfnaTC8FzvTQQGp7geKn/muI3ttPTih99GY7dfSr+3HtAjSK4DKT9z61/++H5tj
oL8vyC0g9B4Qd5aD6lxr/Pu/VfMSVx90Nf9ux4O5FPFgP/mJD/4ntB9lT1VdfYv2nQYIeKyo4LCL
a6Dx0crRrLfFIdUzoLqeg9JVRYZwQrX7cRgr/yiPSqO/dLD5trJHxBOCkTyUDdy7lT2N6qEPLJ+g
hA28UunEsUkadduRV3BBgYJFBl6IFzeE1NJ6lIK1Ig+B0LkKr2tFwSmwafCkKkd5JG2TqQM7d/zt
3XSfJue2SRfUVINyLrA/rhVF3UMwRtUry05r47hRTqVQpbw1IzDU1PRrSNJ0TUN7VxTPusieqq+q
YWrevEFFf7WarqxA491//5i0P8PI/ArnXBIWRCrJr5R4//E5+YqmDqWwlG+RYpXblhpkA0Wdq2wo
3kwJ0MSP/Jkebp0oU89APCkOtXMqLOL8Kqi2viSz4LBS+Wh8+4H9GLnAwbtoJKr81eoV/yKvpc1X
dc2WUIIpHu6vYUV8pi5LTHk9aVci8Rpo+Qo2wHRtSzKmk8r3jqQ3ascibqZNiiDpUxpn4RKkaf+1
b7RdBv7vL3fOQUxt9yulYR4JiF7wPMYk/3RUnx3VxEHkVQiE++zi4R4OMqeKP9XQkn+GiIRNArxl
nGSIaPTy9pwCu/q3k6K2QQI24gTySg3CfoSeFHdoz/OrNGFKBW4J1ucfr2Ap1SNqS/2yrIrmKaO+
8Cwi9GsSkq2kiR8FWsKUyK5lV+u8YoMbJRgQhB8d+4T+0M8cMOtjb0TedTDc555f1YewKUNswRfy
q2qpVA7bc9d58TPkyvQiSHRcQGuxP0h1i9bm6Kb73IdiSYJatMJzh3zbmG7splfO9yZU7V9d0Qyv
pHbiY0eCuDOO+LF/NbpvGscUIijpvui271ML8eXZJqeMTWYcwzrUtomKr0DERfuufxdOZ7yrTTVS
XakSuJ67ilIOkMdHe2OLyHgXLAkWZGgGD7/OKYLKfIIBZ2/DPqweXKMylyn/jO+1fZ7UUv0SwVTs
bQVxcNEWz/aIe0MFC1yN1riyIqrunb4ZX0l+2GXEXL4YRF/WipFk+wKwxkdMGoKcn4UaMqXkfLGk
5HRKDueTPxHey+GoFO3/0uyhdunPJyG/OoeCHZ6B1BK5tyjUP54LVtCXIoNp+c2t2cMZpWtfwFjZ
l2oKh2WTqfFG2kB6gBkRqr6jRIYiyL/nhS4IYz/1T1VvNFAVSZpqnUHbBmPrvXeUlcedPlGqCR+y
V93gZBb+eDDGfB+A4X/MLZsHUm7vHTCIj9KEnDw5kRbUu7tNDlgTOvBq2p19nzMrgVqkyAptY5Ej
RrTdIO2CcEFPnTi4A6sjj0R2g6CMAf2KsT/eDqXVBkzmL/8xQR6WJTGfOB6oqOBCzdzcZs9ne0JM
lNkm9rEzqdg0Fb98NocQAQHwbTtcwCoFfDbEhMlpllaMFn1cFzB55wbkbXgay7xCgNzMV3ebPHLn
0f/TZiQwQlFOuM+SU4mRwfdWO1SCqKUiBNk6a0Wp1BiWAOnvre3re2vee/nz5g3p3k3ta6SozCaq
KIuLkk0oatOTprqjSIDABMUAuh8/6jALX5CHXBjFDHYTKcLHgVFtwEOOn2EUHnUWkC9+mpiE/dAi
ldP4YKxF7ibRA9qaxlMnTDIpZwq31vZrMTrBXnZ19nTxlH1aMRzMAhxWXCTH2KrJRB7D8KWZm04j
AO81zzdLSK1ykA4lQA5hXZI8K4+oBh31oRV8BDTUucI1CPv4MGm2eK7DQIWyABZcjoawgdalOpZ7
hYXDaoyD6IE0FXFAGaDYNnnSIqCnegu26P63vmqWUWP6P227eiemLd77urdWyARGD1WoAHhGAXCT
BhFV0rpI2BrKQydnl3hrFOLwS3loIKuwLWMxyzOFSLjoFin5vfB2SL0m6rYMwCy4SoawBrEdcmcr
wgcBMIo58KNmeb8nAebgkpXzziIC/Ovkwe9EifoZFy71h7guYGICcGoUQImTGx+sYXIeQ3RkT9Ql
7WWvKgvnUR65MHY9tbAf3BQ4VOEOm0Qd4UHIe64bjd2u0aNPed9FZ9v7NSD72TSsprHUj3/cnyPL
eOrbwQKlGZU8ozJAl17RXx0keFeB0KPX1CPQ2yRZ+GkW9g8nUcvvFDkcYIn6AbjNq5JM0IVQP+DP
6PwH2biVjaaIb69Vp7MokJoHFMXyH4pc+4gmg2C2HFBaJLZA0m693EM/b5xo4I+j/EDXbdIJwNrc
F7Vd7yqnfLzNm023Udnn54EwxtzIeXzFHuWlhjq9RCIlMTtETX2K1e5ZNhDQPdK+nuyCCJQfV+mq
txOxlWNBERbgPLpX2YPR1j1XIv5mgVVZIsOZb0rywy+y8SoYKC5pKOu7rbUT5dL73ibIavt0tzuJ
M+9au5+8knLR1Yo9J/fybDkOCDxIo5ysohe2F3H+ADC12ZMIkn6MhrdrSKB/LnAqP7Zt/E2a48hM
tknWtBvZ7fiiL2JuZhc7990Xr1FW0t64TnEgik7Zm+amHwlwYnDEUb9xtYCNrl1oXwql9PClciPI
KSl/LHPYk3hQxVc/IQxP+k5wJfeJtAXq9/h7u35jjl20GnylOcom0W2jRAn7P/1BmfIZIAl1YbZl
cpi03PaY2Dq13aWT7ttUV9YVSlePjqdkyxqo249mWjpDM8BWzNAjAA9/KeIafV+v5RmWpM7bkA1X
OTPSSfTvPffV0sACUuueUh2o/nGtgLRunOnlo9NP2rFPNdQ85KE5JAaAs9k6mIh/llTgqagYguT8
3jp8MrVnd3snsKvXKtPQp037aNexaXxVfbK6YcdT2G5l4rUYXd7IsNbWctTLep77vqVS4MSo4wpE
sFCcWMpujUTdAQkaBaoZo9ST56e2Y50iuzkfmJOa9lOAMj2uuS78SYbwovX7Gikon18D9W1fYj+f
lUzd/HmqqVqwfM3nO98VBwUi446aOr1damniUD5dIorjwTc080ZbNE45fq1R4myFoXyhwmxPTCR4
sWu0TSZjXLPfpva6UJJP364B/lAw/1KoUbe2IOovqfHJ94RgxyNajmg2ZifZaMT7bkey22oOlLK5
uU8BMDisNbikJCwECFzn8VolvfMoGzzfzdGkvrpcNK5NQCtzla0C2mJnzPqUsim8LNpDa/p6N8mj
SREahJ5C2ylZBnCHypgvme5dSMRJXhonqo7SHsz2WFUuSjI+D+gTHHtSdlYiQDo9HMMCApJeAL/j
SHUEFfjd+Gt0nLvSJke9lFSY3hfTh1mH5VIfER4hWbo+oz/kLZWyrr51ArJsaWefSHCLTa1nHXTB
Sn8ujeCrPrECJl10F3qNgOIYiwd5pOPvW7HJRqqbgi1tobgMyxHq2QjnBZS3yu59QJ6MhGoF7GXM
t3JA2m5XsEi3d1iibaF+njweY2ToRhfy64hZV65x6441KlKy6+OqX9hKeerF4B+KSVAZWPaQbTUn
eZzKrscDrfKns11e2O3QPtaNE68SLbJwt8TGa+5aFT7JzFqI37uQ8HvgvUl5Ag3qFnyJq8x4UfUi
+uwMc1hmORnFZpPam6FqTIri1PoIQRK5Llctr6RrGMupsnGAR2Gx5ZebXjrPfMsjVGSMuSdN0ayU
lTptvLRbQDGUt1EsI4ezMKmQ7pvfWFGd3dIOn7S+m7YNWLENKc3tZ5hRVD1RKKhFnXMq1bSgnKPq
PhsnVcBVRsM5omDkudHNs5e57aeOaNpmiHSSR+bTyd8Bf5vH10qJtzJwj4PCPchgvWycMPduXTlQ
yAj/fQ4CdeEqt6q1prTms27Gm44K4veU3+cxI91qifRa8x4bfbnpQ8W9jfJRUi5U9Q7LUUbVHDq/
kbmU4lT+Y16R1xeP6rmg4IZUrMJ/JCwbnwub+PXckybZ5PknxdzGxSRR8HFSvHKfpN6jmqAnCVWm
2MM+rN/0zDIXTSYcaFR0U3342oy99SB7ua9DaariJ9kDAxI4Q/usZna0jKtqZZS2farH3j7NMbpu
QUX+r740Rv0A6ULU6fo+UQ780W0dJPB8hDb/sP/b3H+7JkXW+lLt25B1SGpdWhhAO0MglRLhWEmo
1c7dZWTGsGWS99EGxd2gcULlTIQ4UlVfqihVPmvPEkjOGMETRGV70/Wgmca0xPNeAAXSRjXZoVaS
7AYtz47gREni4S7yheKkiwiU8kXaozD6Zc+19GKxHHrSO7g4UYgyDG63shzEt8aqHpx4CN4s0Is7
M2cPVo/u+CbwP8gJip3Od39zuERjrFH70kJMg7P+LYeDM5Cb9gWQibkWsVsctDCFaDHEyCDM13bj
+EegZ+XzENRA1lsn3SAsNEDA7ZZygiEUHzT0VBKMNCHDGSRV5/OZPWVfYYFuA6HNGAQuueAyIVw2
Mv9bporLo/vAH/P+6MrJFbzdpWsPSMLMCeb3C/xxvftr6CzoycybylVkq8nGKsZhV1dj8+kCiera
5EtN2dPWRYmApAE3+YKTZ9n5zogv1ECAAtzxWk7Liubk4UR58e00OuSGolKiO4rj0DsC5FxC4evf
3W62Ja7SssCZD2X/NvH3OdJWFtTNFInwV/82OUTJcCcsaBpaUVBYZ/At0D3tpa3j72Fp5Wdz7okR
3ZKkt6Zdo/jo8EY8ssJF0WTOUjqUeHuslWVH/j9cTu4QHavIDm9OJpdaZ3aj0fvNg3Q/4daPleBY
z5PRm1dX/KRDyuTUJRE+mG+RPv06mm2KGVd/mZRFkQThnQzbYVsyN7J7b4qAxPdG+3m3/DFrMgdr
OTUpdV9sF0tR1E/JvEUaySUina9pD7KrNYrJ4pJqMY/qhBdbuDl5V8onwCd3URkTqhBFqp0VLVHB
oHn5Z0pNXYgo4Y9xcN4MO+jf8sC21tQM68c4c9RzG1VI8qRAsfsyUw6oXJCh7WvRIjds5WKb3a8G
Wpm76Nm1bG0tDR7lQKP0sHvajeyMSGo6QHFFv8Fpd6i9eJk3AcS1QE1+as2hDL30ry4Kf6IjR3RL
SdgVhNN0DgnGHcTUZ9vJ7csnUhNB7PCA/pZCRpInsUaCEuHZH2ptxisPPviltUkkNwYTcppAsQtO
dqhMzbeq28iM56hyURTMqugBFNai1CjLGYupuJpK2i8Ah+jfmkm5hE3iv2qooG4tFZFEYuji1XT9
pxrKwpcB9eNJzYonJ+nyJ9VxWShUBvLmc1cOKAiDZ9RkPEiT4mRE7wkENsY7u2XyHrTyh5bU7yLz
KXZx6mZjeMFwQAR5urA1hBAH3P+7iUzHlFQ/sg7kUYNK2jX1lWrPn15vPQLmL+DBYNzPU+rR3kKf
7z8p5bBXlFj7pwnSwqnncbdqu6n5tLpsJ18XhzhfVNaoT6Ul7DWVsv0DAou/GqSy1GMWdHMF7S+T
5w4xzqSYDP+KbdPyPvk+Z+wJFxSjBsEusa6Rr8bbeKjCN5Z66qocQIrfum7tLtOQf4TsTlqMEqOf
oho7T7YS5BS6WvWOONPoNuQ3VFoiznI0avwPHNLOA7fS6I1t8EMJluHxdiEC7UEWJE/yRFAtsMGb
7NqOs5D8/PDOCGH1CUxk+dCWtraPiZoK+3w3STtJcn2FN7mBesaGL26eTNGGcB11lFU70kerMa32
RTp9J3F4AjZYZ5ei4odSFQbB11GDGp3U3o+RILMO7oy1m1E/tHiSv0S5lS/VqQKU488bQYVUW3Dn
+dHDebEttby54lVXEYlIYkQdXBT3fIQloopc6xLc3pNsvDbdq+QsPdx6UY2f1lb29pQmtwmuYk1b
I+7apdMUi6DVD4qVDMii0PjIO6HTMx+O3kc3xZupDvy3wnfCY19TVGYmk/cW6aO30XMn3Ohz1+t9
OCiNBm187goj/VHmpvsgT7XSbtGquMtwfJRoaFq3STboyVNpJNNCngMVMN3lGVROtQEjYbI0mVBa
OPUI4UEHLOFlQVHTFkZcuxq7wqg+qXFBVZocKryCuu55viE/gmxE/ylIM+SFZlkerXW7Q2xkV9kr
rKC5/G5X9X605hri+oIOSS/nGgCCbtPIWf3HNaRdmoZo7E+4ql4LNVvLzRBRLIScWmLojp5F78OU
3uyZOuhruyjE3pvtv8+X9k4UxYsI2HLYhn9su5Ys8vlIz0gv11NqdZQEZ/kwKtOOCn5uTH8vOi10
CU9TXx2lyQUQ8yi/ssI/NET49lVZKahTif5druz+bXknbXpj/SxrLWRd9Nt68r48bBMUATurTRc1
iMFM7T/xgHfIPsTe2pm7KFBd8I+yEEpj/QyQliKG2W4kHl9sMfFsU+38pWOdL9hvBLrxqoRZdDRL
dKsRuVI+E135IvzOuhqekTxEHjq90m67LOTYmpc4tLxurRedfeiB8R346uHo/rtuo9YcGFLJ2Oxk
oivrDTiTOtDSudBD1n6UsSo2U48iirRlDkpkU4wGg1Z1a5JR9EcxCOs5TgEaWZ6otry91jNOc/VY
2QYk2VIxn+WUv08YSOdkqxyToump2csA6W/Sneiqz71EcE8ssvglVvoJgVTn0NkTbru8GfyHzMl8
yoyyx8HSiwN5Doc8TWeVJXgFU9mcxzkdTzb6vC9LLOfD77t6L03xvEEL58bGqbUk4zMhQEMIT5mA
FE5AuLxVXrTawfCH860rfYVmUp6j0tYPsicmnRuqC6+QOOGWRRACynNDSue7MdgVZQVoKk+JNq1Z
vDtrMXdbnxWLWSpfzKRxBPqoKCp42giyk8EiQuopnlrldjUjmv3OaGpQS1opz4be6c/T96FXbTR+
x0KF8BR1B4RTrI0nPNSY47ec/Jy/VJ9aFc9qPoKwDMBV2D/sqDZXepyxvY6ShiAGFeCqFtdXkZvi
qqFTLU153rEfn2c0Q+MgAcmgnDabXF87UNtR7tjjkUJHObB7cuwCdGukRc+qUIsdC5qJ5Lo50UMO
32ZW2oRql2Eg+Hs/U06yguBH0rfKcsCt9iRq45qZ5vgxqWz1cR91G9mlXuBLys0Lhu50m6U1+NTc
hrTziI3i3LCm4cs4dSQO/23LgzzcEyGtKGNsECSCawwHlNzeIWZZ2tfR0QcddpRd2UxFkBNWSgvY
2CVLYWlEWyhEDHU+JyEHx17KQ3lmsyG+We6a2q52CDbWT0EVUn8Llu0HqVEc6N03NQViwva5vjR+
2x8CjceT39ukFnbKF0IT3Q891g9+ol0zSE2HLADltW079OnTiGi/m4vwjK+OBRX0nUcDnMoakK7x
2lHBkKWW+mjlqvE60EvmnhyD3nkbg3B2GysFyI3/4zw5ps050H+fZ0KSWHRhgtBXghKNMeRE1Ea/
3ZNlDs7FCsrnwvDqRTGnM9lKsDDxCcY2ug9ZZH7ryYtajG2mPyoTgkI9egwotOHgq1iblZPxrQ3m
j1zFl9F1UfJAmqm+lAOaES5tjR2T6PnRiDqc5ecbvqAVpDt57TTuL0OgRG+hhttE77VipzWJciKJ
KWHRa1qHuMqsQz0rGMqjwS4AAfXhziiyOfFnnnIflUf300ITrAJ1EPEDy/XFUBn2R+Do47YENrwd
vNT/GDK0P3Mz+8pjqlnrWgYziNvzC2/To82NbwExJV3AXO5efBGSnJa06sYble5FiRHQVYDRLeVo
p9bUI+KOMHLHb3B6IfjTGsmTRXntC3XyOIJVczrer1Q75KsX84WZj06cIY7CT9oTaHljGXSxsixl
t0bvj1Kw5tS5Nkqx8vA2cTYmSvym8U3aSvu9QcHySrYdpfaleOO2X/8lZp8DlQ0/WPKiOYJk6Etp
OwEJtG0JxhgKOtAUFD2V4SERznDtnGy8DqlgSUSigDTJxhpQRQrr9iJ7eLCH621UnhAKVggQWWCY
/ucaAvrwOa2Gw/0akemORy8Ub9KUcSt50MqeJKG5FJgEdRQ253LhZm7u3UwJ3iOEFreBrCiWA+T1
q4BT5uph2ZcN8p/ApuIKlgwX+POq/+jHUfAEqsSlIB1ciUYS8UpzFPXN1EnDsBsNPZKg0d7QEENe
2htQS5m0dD/OzvVAJ1MpzKMCZHGYvYaON22RddFWoZ2nr3Fe6Xs7REt0hD//2llJeLKRmFzcuiFV
SrpXvMpepZC961WiWU5eUh1FbCC+Oh/dGyVyCZHIfkwsy73NrIO2AukGszYqWw3lJHg3HgLkWdD0
r1Ed1wcxuAlSg3Rj20qPuZ5bi0rNhtciBMXgmyb1oPMorHz31A0A3lL4VqhtutYZpMT3fO7luDse
4nh8k2NNlRoXLyof5YlJ4BuPYxAe5VhqRta1cpSNHCvK0nlCP2cpx7ycJ16T/5RDgxkmrxp3oyBG
mC9O0ETMzBc5D8TtIhZ4ROVrO725IszursK2htHQ2vmrjyZoYhGqpFqgeJ1C/JOFVz/IMTcmDViP
h+QkB/mZZ8vME/FBjipOVKxMVtQ72S06/AT5MKgbM0Y5T5TuMfdLIPu/N8iqd2qvnaR5agWIF9uc
fk2LNeqnJI8MCfB6JefAG2DO1EzTDpX766+uPFGOy7PhfqobPzSzBR4Z71DavXpgOYDPiUc2KT1W
agCQdoelQjB91fiGx0c1G/tKwIu8TXIjMqnVCedir0/nezPNIr062nYHMvz22tyTg9KeQMEaqRD3
xBYaFaTNeTjXqGJH5pTL3E4uomhdi3Ze0Ch/dSXZbYR8ydTtAVsWg52eZBMGJIZD9ZlzH2Xrtk12
G8qq/CkaEY/5xxx5qChxdnJ4swtnHBBsHAGfRkEJ5TOu3yDGVIvBswL8MXSFXj1NiRo/yp7ZpqvJ
6MZnVi9sNYpTElSgGkRVrHydAHk0KcZ8xzKvcBLHzRhlwSqG2hkvWerkK6Mrik1i8p1D5ZhIe6AS
N7v1NeFdwsydTpmpm1d5HbfkAZ4bj9N8vQLe9oM1Ilo4v4Q0UXA1Hcak+UuabvYphVkSmjNdmJOk
rXMLynq7oF2HnVZsNA8KnTnvohIkoC8B4CvoscZZaqaKedcl7QoIilBTDUD6TDUr4LUL3qmb7T5N
nvX3XGnP3LE6aTrf+xbNyy8+4l+KVqgfQ+Q0u6FFKiqmtk/aAahNH66Ymp2lgo/3zApodWeFJ7OK
+yXcdnPbZl33NDpZ/xRqu9BtzKu0sELRd/g5lYUzzWqzca6qxJSseq8EDvRLkvgeNfb/t1ESgig+
ikJvKU8Os+RnRyrxym7H5K0dqv2QZ/rVaNOEwkIUFdmkPWtZ5L6GX6WxRl7jWXQOwRdOyAfcFQXa
WnLMZr1/8ZTxXY4FuGvPug4TsW0i/cntrLdgEj90FI5e4iqwn0t7UyuN1yy53KsCwPxszmN2WjtL
NymanZzauca0BVaCbNw8mk2+d/r7OvpYy+vEaIs+9hGlw7WmX4x5Z1TNu6UyN57BsBtn2QvUBl9Q
M/RrpWCz5EW+eJjny8Finq/W1p/z8d/2aznoG5N4cEbz4mQhSUupj6acO7hgDa1kUfal+cRDynwC
V2At4tEDKi1C6ylHkAPAc7STg3JaqA3mqg5wx9/PsvrngmK1qzxHL6EmTsloLe8nDZp4cn09Pstz
fKVwD+78wub8mn+8sOwGcXxKRPRqg4e9CEvUKzUJfYTq8r88YUw/Q+OlUIyUymsqjzVXnz6bKIDg
OxkkH/GY2VQCnZQEyeJjprAJKsiQvEbO2Cx7x7Xe/BIB1LwD/zBkz/XciKCn5gTa5RboVvbsuSwk
9Mg6yZ6c4VS1gzwO6oryLK/L4pMYvW+O6VgFly3YMidVS6aW0++pBi4XehImKNgO+j5zugsZEYO6
ELKNfC84a+qnnHEzUXqZPMg++sdrt0YgR5tN0m5PbE7yuBpWatF2l8JAbDJOk+pzqg2xqlRtPNS1
4b/34sXN9PJz6lUfHG/Trq0oqfBBQgjGJVRzC1WQ5PHK8qmYG9Nv0M+bwhKtAbqGpuHwZRvUusET
BYDFk48TluyOokNGnTE5qwT0QGFGdbb6zrgYc2PlVrfsrSbeSFutJcYFmIRxcULnysZFP9xNldGa
D5F21WvWBQt5ekmqOD/4bMkvmpKaH5OdWCfZKK6Hq0seFl3FYWEG4ypjd7S8T6qH9td04r0WK9D/
dMOg3Q9EZvemH3/nvvFzANaD33OaTpofRvyCi+6Zgl+HcL7qf81tZ6vphvKX1XkbJVCrb6NtG4us
yaxn9BC9NQLi9ik2au0QwVOa06qDK8iFQ2wF5GlZK2Oonc8wzdyNFlvDVpu7CsE7KEnWO5RPZx93
WrAuEoLsRQiSIp18Y2elivHuBfkrJYYWLOQ8fpmIrkpznYQoqIf5sJTdwPC9VdZlaKb8l5NQmcmX
aEySvYVzutTCb3Zo6Suwoga/hjG4BHmwoFN+sK/8NFWyajrTsp6qyj9Js9CoSxiFqNdtlFYfiHsP
i3LobQLMQ/RGJOZ2NhLTuBGdrH1MkWkeCMZ84oqB4EGe0CYtx+DTGEMUScjJU7iNXnDjVyB1sEO7
QXF80GfnZhB+VtOmj63yI8w1m4XGhFJuMfhsXUxtTb7lSfXxnXTsGM+dpkdLZY5uix4X0NgZ8ZnM
2eSFx8tRhrlFFHabyW2srQyOU9+27InyvDVkvR/HUgQrOc2g+oe6N5FfINBp13G0PuRlqyIBeIig
xl522zWql9VnncKjQhgKWYT5tbvJ5/+ox/dZ19xRp2ohLzqVCiqKZAfs6/Gb1anxuNCM8TlOQmNX
EpsstqHuhrucmqfTZBFHSNrG26pNaFLW0HTNQ9NRwjDE/RHnqqbxzZO2IjqjjUJAjZ5ldt2G9XCy
V+xROYoSGaq6z7yXqBqVi+WlqMfSSwxzepmZJ3PH7fr2WBRZM7stqCaiRO9UCOL0qKcHT75mIgmF
muUHKpTfy85Sfvh+jVwXgR9ghMXG7cX4nUprFFqj3nqDHRPNCUbI/apDt+6jQTxPyjCC0qpATszd
jsrkR08NV6OmNbi3DbI1cwoW1qGBAGupux2UtWPCjRyFsZ5On1WrxAByIMfQ0R7OoVlRpMkgXE9m
JNqPxBuTU0JJwYbXJaiVoIBdduwvpiozL2ULmFQmgelD9Veujhn8AIJqDgvclbRr3bDJ2fS/a6Iu
d4ZpkfM2GDaynbhc6/orv+JhnYaUk3Nr/UuHIEpdTIVwSwfvaFUbI3fgJGIRNDgH2VC+QUKmPGQi
h8VoO4dqbv4c/8fU+/lG0wLFvvfl6beu+H+cndeO5Lqypp9IgLy5Te+zsnz1DdFW3ns9/Xxi9upa
u2fP4ODcCGKQUlpJZMRvUEj2y0y/4VY5LYYi7r46KrAQR81nYQK3RFsCoHZwDT0l+Kr7mb4oO9N7
rkoY3yBh1CvpcW3rwZhFga2qj7ivYQun2mimppa4ITnVbTH9ZsY8NOImY3hdKEv+y8amy1QSw0nH
/zBBfycrpnLbAnl+Hyv7q5uX8UMFheEpS41twA2C1Wo7LePJBonMfc9GA5skESiG9iT0unfPYwGM
wQv6lTVSgET4WTw2gCR2aqDjfUch5THouYYK5k0vRqxhK2rUKbU1Ub1NxTAsdNtC0HtuKp6yKN08
fEHyB4hp56DNTLjJBm8fF2mwEswV3njGC0D5Bl46c6/rWb+g5XoX2SlDstlgoGTC+H8Zhn7aeX3s
rjH80D7IiJ3bTlhPeqb5Zyeon+PBdRa52kUzyIEX17Vo0+aDt9bnJhi7aleJLIaMShNignJQBJVw
BK7CFyMs/Avq2R+NYn1kefCmWqOFh1Kmb8CK5euaLwBDoxlJ6+Bm0tWK9exSnLiYRfSS9LW30Jt+
2CiVcWotp33qZoRnhkANAN8IzfwZJIqalI/psxqDHqBXjouacFkxAbzJFo716EGkQC7d0rsBEi4O
4OzshwB4AP/beviutSXLiyz9IkzMZ5jbM73RXfXSFrjQyhEFqnJKHn1vyFot8SkLLmIC1eFUKPtP
HrJNdessemW62GV4EmiyvzuRFoAWi9uDZYj0vTcxkOYx9IKBUHfpi4AaAl/Ee5dYYs1MVN/ikzo7
sZMfQfQLl2ycvX/kXbBOSv7moQ7NzTENBQ9noz8MBY8Zrn/rWfc1f4H4anEzsV3YpYaioOyu/d6o
Sfloocmx/4w3IC8Tc2j2Y4ZroMF/7EOZ8msLxvmXwLK3stXkexaS0bMrwE6wLuNN17JOVAe1P9qo
Nm9UPbUfm0IXCx3hlm9OoW8i3Rp/Gb44jGRjvtQ60vfq6Hsny4rwxIsrTBmgV7+GRhYdkOYZl7JZ
Bba9BbNClW7u1WMUOYJUWBvwadUrhdt85WiOuxvnXlsnYWSbJcmduZfJELxlFG4vCsmJ1wnMa14W
8U2eqWjhIOR1/wxMZ3wejXxGvPECho6fTZHb13YYvgLoan8Jd2+qTf2TYnC6GGKteLGh06zr0czO
qUZy3wrSDFe9UZDzh0U/Blb+NXarHRy95ldaWvueRMuXCLfdZRZW0y3WQ0jdStocsiIYz6aKxdwk
Wv3FmEu1LmTVn3a7ZP7X/OIW8CO1Y/W1SRIHMIGX84+DE59Avt0OKDc8WB4IYD3CU6zmewTG3x2U
7BnQqBbuS6epjqjV1OS0RieiRGLG1VFuZNdn09ZDQFUuumX/OiZLYFVopafseHzkl2re1GBOVlrV
dys0J/ML+SUgbLJbq934Xz0hazpm7IyRvbBaXjxWEs2wz12exfeNlfvMjmazvT4Brzp39KUAmJHV
+geCWWLfymYVRS4qhABW5yGqNeFuHouO4osWHqmIV/lC7o6+Nu9OWb3NRXe595SdCI9dJ3Culbv/
Gh+415EEy81DujokO/I2qUZ2pqYIpGxuho1f7wyDm4MmOv9NbdFBJ2ky7WQvT2p0lvO2P8teiuoo
dynqkzWW5dN8yqHRlFd5yrDFuVM25Sl7ql8r2fSZ3txPKZuoQ2wts3R2XIMqXgFkq3zoWIiUqeHi
Myb38CyZDlZfDem9Rwb/GvPfYkxYdrXXnKnwmIgJvDRFCiHc6NyH1nfcBxcuV2Ln0+kzbg6DvkgT
MBNyBOtb9wHrnGjdkImlQvXPoXi8oYphd/1CjhsOpkFRlvtzvO2D1j1X857mRr/3ZIyl0u/ev8b9
t15ACe79fHninwVqrnGsO4dmgE+IEhEM2dnR1sTPjl3TnJh1yN37ADmWYh7OxC5WcLIpN5U8Xu7+
6yDKJc6h0KxmNQZOClFAqXZhB1A3TSr/YUp9H86GxrSyAqZTZh7Fxz8dY+z4F+jzSznsM+7FaMxy
vwBuT6raXcjuxtTPoIr74+c4JdLDQx2O74NlOftGeOrGqdXhoMfecOgsM0MqbW5PbjIeQjUX5vqz
3ywy+uVQGbyPv7d109fBBQICRfUJh4lr5mbTVz+3K4S6s+YQhJia4wjwLuOiKhbWOA61DjWfaV6i
+/4trTXlIXNRUOPP3qyq2laYdgRGvaP0qKJWNyA6O+EndwRleR8tD2Fy6V3jAicPjqf2x1G9pWw8
SlxnGZMbIwFbDISXu4oaiEXn1nPydGbJLvoak6wSRRSurAw9+j6GmuqPL8JIm1uh6uUtKeJXTC3G
dzQTUCfclEGhvjQvlXC6l1p0Bvt63HUvEuv8e982EJ5M/ek6OzQsIzvXN71R6KyvEIoCsvSzMlrn
pIfJ8BxWIDQDldVTiOL8M1Ndf9cyA1/JXqXOk3M9ed9kZ1IaGlOkI7iEBFfUCXVww78aYwei0Sy9
s9ykLUXuhSXGZtspXrS4tz/75Z5TtjvVTPRD28Zqu22UUKyKjOyqFxXd0erIVSyEUNqjbDtzUO79
FXMTHSo9mUkmYgYSIroJ3sfFC7npHP/auv3vjeUgF4wRarn5qwPCADpXpYt7wp8jyO/519TM8IZx
s+VfcXlOEeRPI1ode9kabL0/VYJE8swNkhyfSevzvWXmcLX+of3IuMUiDSraHLwTiRizNxj3Gbrv
ubCHPk8nY/Kcf8bK0F9n1wP/qNllvTOHCS8HTDC1nSVajIPTqICJ0I6U6fo833cuHpGyLfcylFIX
RhKe9KDg7uMI44KEl3kx9cmfLStXWqcUF3sUCBFrYaatIiXKAN3PvSbzh77zFvXEHwWsMp+uGvF3
0fkbZWaXrmUzE1aOLQaINHDD0ZuhRT/1GdokO2PrkavEeWGMeKDA+FBqSvgGltE72B1yhnKQP5QV
t6tSB93A+bmskyV4yPooBw+BwKOo6W+ubVNP4z8hwzXWW8jS2mjLzwfpJms55csd+lBkH2Vsxw8S
0sAcpb4RgcGTPHwiHcCg/xXJtY8o7uIHwML1HS/x/z7P/XVq6/3zHP0AWQy68gEbMTAFJJqDY6WK
0V4CoAcaNm9gNmInMeEx2GVFC11RaaNTCmH1JPcaGZwmm8W53gSs3OZBsj+s9eb3+PsoeUCcUlFH
6gxo7l8nkd33gyIniE/tAa9v9xhjrLftWu+ZBK9yDMzBqs5yN5y9SOXeyAXJTQNSA2g/pwNjB9GR
/0EoyIZEQjmGZEcWeXYZvB+NK6LVnEYsFrLoKCuR/70oKbsABJRHOVIxgk3TV9nB9AYEUiColvqM
Jq1Yn98V2O7tP9212iv95U9zCNGpXkhtNg39o3qVxMOyL634OGhR428/ldwaY7y/QGRRZbn8ad7P
gILRgFxO2kPqnPqb9mFblnGTm8rW23NkBsDtA+5eXVAr+9CpsDzPWuOW1Yl5i0sfxogisHj6E/O4
B+P+4lB4nU8lO3KnwnJTp8L4GVNV+92Lp+YozyTj3FdXNfhxaEQcaWBn8qA41f31ZAgf9ozybPso
j4kcCLddo+9D1liQ94sBcB/3q054HTPUMlpkCHa0vHAfsVUri2LXPGDEkFgpouHgzwcWcpDcFT6F
Ry3CIexzIlbNM7vP5v9gwvb/H1LHuJMB6Go3Q8fCZwLf4Ld+dcWRuUJteN7Y/YM/WsOh5TFvAUwj
VubOKxlYcy9bTlxV18zQyqvjlT8GqwRV/SckR4yY2IMkmYrdaCFFHHeFckZlNcTVqxvfkgk65dCK
5nHoU3udFIo4Y9ar7UytTg46As64W03+1sib6gG3qX4VpWH6Mk0li+bOcl+TduiOSquCj6JA4gLT
ZIPtWHoqyqOWhd5JFz6dbWf+7pQjdH2MTuZsNMbCWE2s6CGfC4tRiLEOnmpr2ZIbhbvAITGaH93o
xxEw1LDfFh5ewDCM7VVtJ+ah9iGb+2GgbM1xcp87pWLRmunHxgJTSEn7wQsvuLHEyD+yiXka3xqk
e1PXaa6ydY/73oG1oHKiADHNXLv6i7BD6yBHqEmS3FzElxeUrq2d6fiqv4SgASShroLt59nVFCHQ
PqNw/hnL6wR7XiNJV/I08oRtiUcmZXU+0fymrHkzZHGzL4IgX9zfgqcazA1s7dmsp9Ff2ihTnIOm
236+59Y2soec9Ol/frp+GBGQmQ1v57cth6PDfv90n6E/n/DzHUSmS0kEl+bd/SUzlhsAVZg+fL5m
5Dgo8GRU4D5ftQsVsYYK9/sTyhNWYfb7E96/rRCr1funu59bt3zmO3w6OVqeX37CGuG0zzfZz58w
be6/3/1r6QtI4PHw+9PJo1XHOii+Cypq/iLk0XmafYn0yjp8nt6h7LgYKiVaAcMrn8AdzXxXtTgX
dus+Uip7qjHs/YB8g8ZeJgBYaqJ8y7VsWdhKesl1z8SgHSuBxsmv3Jisp0wnIxdMgrtMGFP1TEz9
pGjGV9kpNyVgDMPyxvv4qoM035AA3ch6KN437ckt4h+f4z2N/CHPfCacrrpqDYW5XjnLtGN7vaoj
V3sM/Fx/REPr5A6Nco7m1lg6/SGI+OPITjnMFkjWM9sO0MFkiGgC5ChcJI/nc8iN3hTDOu2c4l8x
Edcbz3bq6/1Vxqgm5y/0hXwZeVRjhriC2EV6kM1BG+sL4OZ7Sx41NMgZlXaJHOmf9xvoPegDzX2Q
oQjBhx1iEvny8/2iGf4rV5P6KEckTRScHb2+v1MZQtudPOgQB1T7+EAyZnzEftfevxLA/sVWjVJg
/MaXwTsbIstwFNMgsI5+eJV7VpJCneqrYiebjpWg5F7qIBBCs4lWf432YnXYV7AdP08gR8gNryCy
8fcrfIbtuIgg4//zCp8dSdn+fpUcEgr68cyH1A6NZDVI10CZSW0zE9nolmJAqffjPdN5xKwnDzP6
eHQpt1clDu9YJQxq0NwM0AUr6jn2sxK4/rIzsuHdqvtgoQ3G+C3Km3PlduKXN1GryYKBOWFHVZmp
Gd5Prg5ySg2+O6b2s3F85T1IPReFsDZ70eH1rFL0VW9Ql1iaGoZ64e1qWzvonKOjdO7ey9xqPyj8
c43ckTYszLw08Z2LazwB1SraRS23GlP+xujSvewZDCyPsEeklrzQu3Q83aOOgSUmD4I1iIqMn6Dh
V86WYd2Q71e0ZNNqTE+WZTaXs7VbFtfmY4n+0DbErjGstJCcqedfVQ88CPhiBQHKLsG5M23OU22r
j5Fav8i468fGKpqq5sDdXYNTaayywlE+wLNqG08XNoVkDh/6c663iO72ZrDn0tDWMswK8diXg/oc
3awpcKGB2UmD+KsHz3LDNJEkJBXf5NgPZnKs66KBozzvTjqqFa6lHXrNz8kvBqvQ7Yr1NGbpi2dT
PmsHzBFcx05eCgVbBTsH3yGbXQvlKsrVX7I1KY2LQrp3lkei+WI9opK+RBuZZ/G8wSkaZEnzLBt9
XGxRbm9u8liM+l5MP1QvssUnQYlYBNFJDk16QIAtqXoMcHEbSFl/7rkUMO4yizokV8/GGLRwqTqZ
sZ7C8HdsSuFzoXBdAxS2SPvJgdGg/9M9D7TbqTiIMQdv/CdeWHOioVNjbqTTa4zbCrDqMnnrlFFH
/p8nv2waBTlPIzL9gw9I6405wKtqldEDdPXptbVWcpCWecnVKDr+x5zB1SP4TLbGTGA+JHFxExaK
ACUw944aN8femdyz7J2of4ND8l9G0FU3y2guVZOkb6bmhsepCSvS8RyUd1O+scFYbORBVqEqoHxD
Fg84rBxR7xcbf2ZMyk0kfXm8ME2PyWzZI4MGWEKyo0jBTH5VPUWktca41W9tbFSoLYfxOucb3sjO
fnTFlTrjvSVDVdv7yywZuYTmwz1K2ketsah4DQUFSIRQX5TWj1gmcCYSwd4+glwAgvmXZtXfUHYA
9hPONHHTKR5is7S2tphmztyA7KHCI9tr7XpmVnsLpL2Lr7UDfUqby+hai1kU0KXvtiiLRZzm6ksR
2JRaTF0nkW16ux6FqL2nTDOepAjXaMnmL3XC0ow/Zf+d/NrqfqYyi/dF35lfYxOmgg0x/KltyHo1
SZieDTWnchcP/i5UHXENHCNfuVqcvoW28iN1HOtnMtzu58H06qZgpfLRWn0D+KpTbh6qDysxTbg0
DcnLhK3Vc4gfxHNX4wQVO/Dn5lBUm9MC1gbI6rmzbNNyk5NOX8te7o3xqTN7IKJzb4Ge8nODH+4/
56IeN2e14uYk+x0vTdetw59M+ci8tnseu3RVIuD81lquBvwiNBayaRSWs8HjrkS6u6nfWIlh5RQP
0CfmwUYqNhQ+uidNpNUj1Kp7eLDT4JjlMzp6HpXkXHPQR/CbVFvr2CtNsjAtpT/P+hQrtQ76pWlP
w1nG5AYownBO5s0UNfYKSyeGzEf0SPeOYFfpkW1dRaL1s1vGZC9ycKCnMvuo4j6+xLZOXGrbd85N
7gzL0Zjcr6TgDv4gptdiwsABh9oSO0wzfPdNTI7DxP2qQGheZfpknsJOix4yyjfQenXnaxaNbxrm
Ez6VjUUgsh5cYx8+fG6cRpxrJjpHyIylu4hdL95PCkaHckgSOr8H+yGqy6aanWMbatPCJlW3KK2m
5vqXbVYXmzLl6wmtbHyoETQ7TD1QHskO6MbkezWhrCTZAQ0tID0Bak6wCkYv/K7abXiR7IC5r5lH
/i+Ok2cxrWHvalV4VSeoAkpNIV5YsfcYWL336NbAR1z7JiOjStIHmZxmJftkzHabzeA101W2EiuO
d3WPclmACVy2tEX9gEzvcI7mk2G56W4mXKRC3bIfAzxWkNBMWZgYjf2o55N7SxxgLvTJSG1bylrA
Z18leY1qYxRHawMCyFkDle1WVbSMorh61fLs956MQbNqn8ahWIKhCL94/S/Dzqt3p7CzvQPBbS3D
wg+PntOaFHu5W2Edg5RB2odfokn9DmW/uwVxm2NfPToLOb7ODKQi8DG9eIaa3oRu/pRxyysE84DS
RraG68xzy5OMc29t0M5M231kpf57ZFKcn9+O0ivJNkGCbSubvDvrz7vre3dY5/O7QGHmWLbO73fX
MZVa9rrY1EipRGWf/ywd7UpGNn+fotxa2fGgnkXjlccyR+wRG8j4ZeqAKJCnyX/CBl/GzWBeW0NP
V61pCKQufUxA5r3PTdoq49bu4pOHpe+/4nKsqZqvvukGL11nHrXE1t/FUKJDlsXBudRa6PGqyNd6
Kpy3QU+uInS1H5GRP4KKS98Mn4/VV7lyjIypP6NOAXPUDOoPsPJ7n7n3D00UX7DmMl/USsk2bkHy
3Qgb9dL7UziLZoovseKv5VDkkHB08or6OYf9venM1j+oUNmvqEcNS10buYhHs0N8fBSg2ibT2RuR
t2OBEUuxoLcpq5pFP43JF6sIvxVpLb6RSbjkCHT8LDFAV7ntBwuvOyN6kkeL1kb+BsbIAurHxszT
6qeHDTVmau03owt/Th1Om4rt9RsV55EnLHjbvHhCLiJ/6qqSBegotI2MdZNZXSGO7bK8z+8jkCv0
l15iksbAYW7Mw8cgi7xrEVqgmOc9mPj1qk3ycN24yImsAxTH+AW8Y6VTlObxyrrRKuPHe28j4CVF
bhNi+4l4EeXulvP8c8g9xrd6P0SeP9BybR0NYbNJ3E5ZREqiXIXb68dkBCgX+3n1tYtewR8735Kq
FUvExrUzP5h9NhFaXlZzRzt+T+Ehf43sPlr7FesAewSiUqg98mpx5HybzAJGRhu8F33cbUI3UvdK
YamPbhRgGTWPGDr72YCD+RJmpr9DH9QFvGdXL22qPckBSBKlC0T9gJzVdbXVlVDnK6BeBBQTeF39
7oDJ3ilJWmwqjGCcNg5eUfzX94np9Wt3UK0v9oiVsZONb6IacH/X8Q2R8Ur91gxh8tFi57ZtgR9t
NS+0vyRpan0xXDIKQ6I627Ltk48x+Sb7YjjOG5bVxg7LlultxGVaxjWLhWpUpzo5ryF4JaG8ky9B
fsdZhUq4NexEWVZWgNUZa4mj3Cvm5mdMdphB9X8N6U3PhE/Rmvid/8exA0j7Azr2OFoi8Sc3VQRO
uQwL41+xLO3zK28i2lIpwIvoz+Bk7sCfwEVn2/rxV1xvoNwGfnP+Ky78PDu3IP672B6XNazlZd/3
b5lVV7dyJie6aPgc/4Rgvdc3zGnuIapsFUkkWLEKy9rAHLVVgaPezc8tY92YA4InnedtCsMszh4r
vR2s2OGoNvyelMXF3re94pjmQberUfk8WwJFnSYuqGAouPjFaCE/BFGNJoCo/KdU61CIjZiMRrqK
Fy7fUWUb6sbWOrHIMkuwsL5/F+q4QyOBlaltZ1cZk3sCn/IDzKCLbBle5CNllAbluaYgFSZ9dr3H
oirFQjBVk1UwjuoTZHD/0EwVAFZhjiVrvWAJALq/yV4racqVE2IPKptG7PanYsy/5VWqPtVm1WK3
XZ4SX6Daq0chFV0r3smmaWr9Iisice8N+2lrerF4pHrqPzd6u5Kj3In5S4XzO0nLEEFS1l7H0Zqo
E/YiOgWV2byGZrWMRwM5ZodM4WR27Vo22yb+ATd+fHDTLr5lrD2tJgEk6pnGurDLBt1LDkpxq8qp
mOzUHH9Xx7bqx8olC2wm4bmdVWnjxgrPeDQ/yD658fsGh2E9qNa2rU0JQOj2wbRsdeuDINlnoUiv
cqOZZbxSSxtDOyPP7rGwmVLYSn6AC6gNnHEeLGNyDwZntVNbCpyfMaEEYoXai7YAeVhgCJ8M1EZm
DZ7Ua9NDBKlpm9B+4Djk7Lq25QblvXi6IX6FyYEHhvszKsUvvR3woq+UCVhSHVybvHZ3KMKHaC3a
5qXX4O8WRlG+alERUt8ou59geS3D8H4ZVfQcPWeVavKEGu37pkkdFOq69FbGOZam/xnv5s6/YuQ2
cFxpF4kV/Cotv9YvHnhmKBnqtDYBFpzzydDARkY/ETgfUXUZx6Pc+9w4lpZutbiFRY29mzdvAuYh
sB7n3cionjudCvGn0ZuM6wo8fRm7D/4zTvZ+Dh4qrVwnqil2Cmy0LWarI2gjmxKfpihoB6rWPqr9
8C2I06+h7dVXHtzhmzlXwZP61RfOQGo4fZKHTGWtHygZ9ks5KGEFC/ILtgdZWJ4pI4+NqYdZZA2O
8WJHprZK47G+Jpqe7DS1TMEvGPapjJJkE1SD9uhAElv20Ek++sl5JMk+A/mZflG0WgiY7KFgGhKY
RrWE7tg8mjVPkLTU1JOGVu0hcxV/N5XqdC2CbFyNGJm+9j2r5OKde056Mq2CEkBU9wsSXCoO6DOf
yp+pVF4LFXIh23IDJC8C4dBOeDTG//TIc8jhcsz9GNnWFRRb++5jrM30FszS19rQ56chK68yFM0h
EAjWOeqbrQzJTW/q7ZVcwUIe8xmXe/qsiX2PMeI+9M/5kQbb3k+opuTp0ri+ukGWn+R4dQqVjbCm
GiCW4W0tElvHqYzKQ5P3Hin4Nji7tWFswLfFD+jiuysWLuNTPloNBWOjnJ+5BeZMhr9yW3hnZmxq
RxRbEDFIZ7UQrWrijQxGWuaW913XR6FZkE0bj+qoA0HTWE/nfls/dX0CEtwUJKtTNd2qbY8w4lCY
+zGtyn02ZyYjFBk3k1clD4UiU9m6/2yqebq01bp8x0c4QCeU1GKHMClszoyp8rgV8yJqAbBw3fUl
UmMid7aOOy6sGfDRlUp4YAGO39vcdIJWLOBLKKcoSbvXP8NaB3ShO8CYyQPj9zBR2wLTMoZ5nE3G
5dnseRi4ln8PYxaCG7uYklPcNNVWSVyK+/GoP4W2Xd0C7uB2E1jlUuiQAjoUCQ6Vl+hPjp3pu9y3
YPLPg13MbZ4yqD3zULNI86UG1m0nh2pqkxxaBbi2bJpOg+GlV+q73qEkhGyQ+pQGKGtanhW/Fj6r
nnbS7fcmYjLMz699jSekJIJG+6FkHXOuBKFtchULlzRXtPCrLcsMTFfB06zrOC1vilKby7qFal5F
HRpNbUrqkCLAV0jk5zxoyVtE7s6vcvcX9bkXMUTlR5FaxdJRSvPRACW3adBRPdtRbOzbMTV2WDB0
F3lGpH4yRLkEqtndEHytcmanPLvm3PH9jGUKemc+o9l5xXKcRQpNYFF7ucb5b6ugv2JUxMpDkJLa
nqxdAEkxys0hw2FnTNcp+kOodCtGkd7CpshfyrZ8yXtDv4yiy154lzngRouMzNw5KTlSd65RHWSv
09YR+p1Wt5O9VD1K1J2EvZG9pGGtTU2ue6jbCxiaEvy7kXy4oXqyZtcV22F54gvvPTPtWW40bC9e
VAPM7DTB8ryBEBaX3aI2nObntBG+UvyskmQAIIIkllr0H1A7vJNQqt+bpq3HdZInxuKvjr+adlWz
2oIcKeNTmKMd4mEhmE6mdwoa0tCIr7NojSxW+GU4/GBGhiDz0P9C+fAVQ/Hg3UvRCYZX1F+jZLB2
NbwcuC5ucU0pCK+Q2ba3tjl6Sx5vfO3zpoVgcLQ1Fx25wcBeXAZzXFExlh5jKtOW4Pk1hYvQ9M1T
X9fiWfj9fKHoDcaMNNPOq9ZVa2F5MQ/GJcDeToaJ3MbcDFoPHWfMkO+ncgqvvQRK+yIPnVgVPyJ4
tHTmoXbT9kumPuEmYT0BL9Kf4lWRsPDMDWUw3tqU20+9Yt0wBAsgyQPODyGiA9aqiMf+p1poTxlV
xq+is+uF7tjeKw5m4xLP3fRJbdVwjfD00UsddAKDEc3WaMr3A0gclE80JV82VXdgquGCZ6dXc8xk
q1husspjkT2l82akskCl4SYjqvBPnjPtVbrOQWB7Z13LrQnfbujTqi3SFRChXl3J/mokI5x36BXX
rThH5OWXpTm4iyxQn2MH9pWNJMN2pPy0sUVWLaWykBQOimYCbJMXs3U8sFZ1qvFXSfRXx+TjubF+
lS2VFDrI62c8VesHDc3hQ5Vn1crPHOtj7PIfTmqlt8KrlQvy0BS9rZ7rCJ+HORt5o5pcf0uD9ofF
d/bBw6XF+xJYQGS04RLF5gfc5vtLDolpHbouSGLPwTJT6+t95UO3FuhNjrgFYTCkTieuli/axA0S
HxAc75rO39geCEv03sIfHj+MUSnaLtYiZUcC8NtYIWyemgiQl+ih/+ayoBCZ6YXzZo6m2GJ1km3t
smhvgV2cEzHq2JAZLP2r9LvaoOxC0jl4cKLy1itBtB+G0D4i4o0i5LyxkqtffM3LoPEXfg9fNA+7
X72+UQ11O4Sl9x7kol83hlodXRYQV5+3uIxaJlkGCg4bXLfNazW1/rInFwlbqIxQivaCeNG0sQPt
U70aWjt91WaLVcRTsoVwioJ/1LjJVfctQGv3m+uGKKv0EM54oERbu0IZRahW/+bZwLUqM+i++9a4
rfySwl1rPHeZ6cHSU26+ne0aE7GF0UF0ZIz1ZdNgMt2ngbuN0SQ/5kM97GxXOYgpz9ba6B2npO4W
KkkPEjHtsOlCw97kon0PnKzB4d0NF3U2ht/QZXpwrdL5WXDxIOWMBywy6BtPaZoD0q8HD37zhQGz
mTkMhUs2gkuPgYEMfhDd5AaBMu2oxKjSz6FYUZAVS11rTW1HO/fOqJ3Vvngf3OKhtDOy8Xn1DH08
uSLsrL7kivaKSqFz0aOiPo9W9dBHQHmKNIqOofczUtvspCI64UXDuPcd1FWA9+fmSbmIFqZiYKcf
PaiMLdh0pJnmpjLa1zmz9WjrXX9p7QbiugKozVSicFWpbXDUvfasNa2LZv2MOJyBiYHHHlOEH3ER
gJEakS+QcbmBjAWeXg6RbS+ovzDpz1DRHl8G3JSuZRK9NFpeX0i0ciVNPRW+vu5eVTeLFpAs0m0V
dj9cKiE3bIKN8zA4UBvNIFwy28hP7N1kJ6Lx/Q1fBODKU/yNtD4jes0a914YF4t7O9SdYTHWegKo
LuvWxeCWr6URtWtsMIutbNqGzePH09CX9Sf4b14xLvsGGihZNiM73ncdVq1HYcL0W86gimPsm4+U
gpVl0GO7GHiHrB4fyjGyrm4KqrVv1qZn/GBdVy7UqPnWm1b3MDUpZaccmc8q/JgqrsNI0ZdjG9W/
evOpdx1UfuLAO5WUmRaoUHWrIYY800ZYkYdKK3ZY45Fw4nJ+SFHyfMjmPcrQD6melJA4CcnOLoco
1ffcK2VT1c30omjVtxhUT47T2XMVqx3PIGShZNMJ/ek8uiTLeM49gwHtH9M2X0KDsJ+LXE0XITAB
CufDv93kprmZxAZP3cD++t/M5P4Pa+e13DazdO0rQhVyOGWOIpUs2yco29tGzhlX/z8YyoJelb1D
fb8PpmZ6egY0RYKY7tVrCQ8x4fDzsNcGrv6mWWfBlD0E8a/Cze1DX8D9aDfo21B1k+wCnQor6jOp
TC7hJuPIPWy0XCsuo11aFFvKDTEc7+rURbbLeFQ/pjZ5OZ+v/47fEJJzGVQKEB6OF0iZs7UbBPJD
M0YWKkOd/JTH92XJA+gk13vftmG4a3UU4UPPqS9DMCVfnLj8orrpWS74pkdxj9o6cCaiXNrStJBc
1xpD3zXuKO/ASkfLIlPjtWJYxV4x2Q1w9/ST0RVkpnkupWp5rcql+dPOk0dlQCaoymQZ2Rpp3Rlh
/otT3p3PvfCL1/IKOz/KoGgKml051Hc2X6VtpNrdtjfs4SpbtreCA1p9kUlQqmYS/krNM5ksoON8
ma9mX1tfLB+e06JVqgcSTM2miOsMrEsJNpowFs9c1TWr9GaZVlb0vcj6pZ+V8U/ZLxFBSIP42QQa
uGmhPjmOowZLiwGW13c6hZz+cFZr3X6yHUfhlr0hylV8C3yD8k5bLg6u3lngCbufihdxo7QtoPhG
ZQKEb8IjVMThmsjNcJc4Zr5oDeN7qOTeE6WIw06BOHUL6anzzBkdqsjU+wGNBQDCNBkehkTvKPsp
5U2Zts0LvKgH4RGY9UjVGvE5tauybdNXO9ny4j2cEOZeIf9w4m8ZkfqrzQvUE84qgMh/3fQE3Qc1
GE4pYd9FHzjuk6HrhIPK/jBhTzoNhuCiBy3Y1/E5AKhHRU1Zr0sDmWqP93Jlovi558dF+tSEo7+w
W5v09zRbNTaKM4b+JMuQj5J44KGo5oe0BFKh6W23bxqi16OtpF+c2PrZgTS9Fk6oXzPN/xdi7SkF
0M4iB0e9pI4PhgVHNveISA3bvo3SB0+dItdZU/0wIc9Kgkb5ySnnZyEH1nMB9dNaUaIv9lDmK/Ke
zjWZGjDLMKmSO9q5pqRK8HtUymoswSz5bulchaPjmEDzQ5LYsy2XepPoLzeWaRfhFhNXutq3vW+b
xSbiOs2lbzuCzZLnr+0sT8+SVyFAMMYQP7VafAJ18dUCMHkONGOd+dUjFNTBUh3V01g5Rz0hjms5
tnLOEXVfjoOvrIy67ndOXKl7dEiGSz41wS4dCLmAMgh2uecEK91s1BdzgE+/7PtfFMONfseJHVqr
55J4+6KqnWzdQZDE7TL2xgMZhKWvSwZCUbm2kwdAbHFhKsRqPGvnRlK65CPP91WJP/uOCg2MjQiM
JufDaaRYdZlopKNDU+tXnRERoZcHi5K6pmkXUd08QhaU7IRtbqgK++1S2Wq37qxOW/A0ctZJFbzY
VUcYxtKDTxMb5apNDO0aOb6z8SnOdhNjS0ZqPFFglO48A8WbTi1g/Anqc1dqySOMCjxXo7IH9krv
98KmJEBfYJcFDirZV44C1k9FJQw1TnJk9oOn8ZSM2sQ3WZKGg69n4wE8Nu+OSwYjoKj/1IA94kEw
+ixVpB06inDXLQTMu6To7XsZQVPZUlsOPSjNU/dKrDTgjOMHzTL2kuAEZjjdByMBCxuYx6qwRnWl
+Y4LuUv34BENdwyTFP4YSua5BqHoUq92L2Veds+z9FTtjGzEaPLU5IHefTYRAkDc0OchL67LZ1S+
CKJH+hOfHxOMzhKG9/RqN5OScvNsUYx8JfKZ3JqCvPSqgCFsPUxeYiIsKveuzn+IAdKu8pqEabSy
rHK8wjDlLDSl7smyaOP1ZpMNc6vGtg7+FRcxwWlBvxhAJCdL3oXRUjYQcK+lpjz1jlWcmiZ+7cVQ
LcDQDQ0jpNeAlIXPrcudiM9VLLebmF/Cc2mgZyzJRr5NFMelqpKGj4Gzb2qL+H06no3S5AcgCe/r
Qor4+nNb5AnWQtsWhm6ETSghKQ3rXthqOyPQWEFbGtoqx6TKJUlHVBfU33aU03SVFcNdAx3QVYbZ
YKm5vnfv86q3hOZisoUdrPneeLUBE5340lWdsoJXUOdn2tWPTq4m2zrUv7R+G5399l8Ewcu7uBny
jWO7sMUEKBBVLqSbogenMjQ5ojs3tXXXF/1A6BT5kd6UTYQmLPiqpfiLCyvKVwN5i4WhS/Un7vfK
sg5d77GwS5TawtK9mDIfiiCCtCeIjmaDGrHaGPy0TEPRdJB6UAXpZH22EFNqT9w67VZSF6tXrXoI
BDmTbMaU1vAG37ibZMJxe6rCSF+MFJVw6lWnUB8CboJgSTSFr/BY4JvNRvFk7ca8VNYN8qu9Cr/Q
GxtTh64VfNHmKcrgEchDL141lqIf6oB6fQcw15Pim9UDx+mF3CfZE8yPa2CS0v30oO42lfKixU5x
KpPAvQ2NPEmW4dCFGwhc0FhJ215aI9cqbWNgug+Vnv2gdAKMWNp1B75rwaIjU3VvZBF4OScet4bj
ArgqpU8+2lYP3ZAs9aasnrxhKJ+yxL7mkAnf5Z5UPjlaZyzbYWi4wzK0bcXdkqIIV27t3hlZ3p3b
fHDvUuTl4ecMX7wkLPeB7OcUbnjRixkRmyQOGezEbEQdNRh5UmVi1pUQrkoj6VG2dfmB34+dMPdW
m55iPwPZxEETgOToQ95ABtPQqnhFPYT5bMQRBN4q3OFUVJnPSUXsG6CZvLKnoTHIyjbP+HmXIst4
TqhSAhKqxGuxVnVabwvDd7O+rW1ADvNrr8HwizNPeNUmG10PnjS2ito+gLSd+i8xVBGpXMPML2+E
c9qBSdehHb3Nyl6UErrx8+1tbd+7Kwh/5K1w1iimWJW+7d5mY7NqVhZl9jvhLAcdoKd2SsOK646+
tNTrOtqCG90ZltNeWm+wNkkw5ic7OmZE6J5Q+2oVuXuaKmmekrL/RH7OOWcwC+xgeIBdX+u7S1PH
e0ranaOlSbCxCFutfCtGKrNuplbrojsdpIIr52oAdWmqH8mOHOwOfW3hn5ZBvOL8HCDYjrqJlXY8
4gXkieUwRraO3EWi9D/S3Gi/5bmvIoyuGRfq0sNdAG9UTTrs2hjRcyMjFWY6qXogpt4uQ6f3XkpC
xxsNnoONmFUqZD/qIkZdZJrNdCB9VdZevcDWPjXfqiLxdqqfQVreEbYLE7NcVVJRbkEu87tle+Nw
cJCpMNahYf3uxlNXV5JCXb5zeNfVEyXfRFO1l2c8IG7rfTL571G0PKwkaIA+aXza7t0YIaJpJBmd
fgm94UGMwjHN7grQeWIExso4aSj0LIKJMX0sIXmy+x6+82lXBDq1zcSutQpNSbsMrvza6NLekig5
nM088OeH2AVMOTnN9liHc9EfAnP5YSLzQnlRuMmwnZ2FC/EIzjomXPNvl3NbDoxGqSjPCBNsqO8e
vtij6a7G2ulOg5LKZ1kl3NWoAAdDzsj+ANlEMOkIiaaYZIVEL9aMiQcDYdjRQlFI2JS3XpxNSeYW
edoPE8JZzMLai+jHtLNYhuavB48CRBbrERD1bdeK2DKwJ5JSzQIk8yoaxvSQVcFrQ21geiDynR5E
b56Y/eaJD37/hcu8PXAzCO/F/vM6MZx95iv9Fy4ftprX/vVV/vVq8yuYXT5sX3nS75f/1yvN28wu
H7aZXf639+Ov2/z7K4ll4v1Q2gF9Rz94EKb5ZczDv17iry7zxIe3/H/fav5vfNjqT6/0g8ufrvbB
9v/xlf51q3//Sm3PL3k61DJEewce7YLpayiafzN+NxVVPqtScoS3Vbdxo0fZ+/Ftwbtlf7yCMIqt
brv8J//5qvOrljtUaNbzzPud/tN+/+n6HGY4end6yNP5fMXbrh/fh/fW/+t1b1d8/z8RV6+H8WoU
XbuZ/7fzq/pgm4cfX+hfl4iJdy993kLMxNOf/INNTPwXtv/C5X/fynbKBsil9m2QjODYSO3EkAjY
7Bi/NWImGobioGpXYRYW0avEgtnXdMvwKKZLEkh7J0aWTeu8h0xr9KVXGdRW1YZ0nwUxBGp1/8Qp
GCLbaRTnVBK24FumebFmDHTzQPb9l5gXdheeqM1YwoglbKKpetgyTB0QWA3Z/gm66AukHvGlsKV4
39kOgs8ddb62Gd0aGCrjc57CQDp5aVGEkpyYDSwJOJsnn242Ma1G+s8WABWRswZqGbFV7vfUOeeq
vL45urBKriojsOFJNqgvyUYkdjjZg8NETHXjR2i52vDdGNTPd8VFJ2hA3j6kumcaDoFVXAolLi6K
0mhbTy+ArovVrVYNO7cA2fButdU7AJPT5gvkguwoFlZmjiyRUd/Pe4mt/U6rCGp6x9t+QVI0pzCN
oeX9fUnhlvZdf1Z5sLi56SNHNEvdOXLZU8SMXpA3KdTfxOqhR6ZE/Z1wfSNTfzUO3dbg73YElOud
/GrSsncNFgmjWD5PF+BEHMnRD0nXgKqw84Ki0xSmj8za54Xl3waOEjigYSZ7DhwXgiuCV7cVwjgv
k6wxWpL0qNfv1tw8q6Fcd3GSHj8uHJXB3zehdP9hLzE0MvNMpNvYK5WBVn2M0Nood95d0CTenegB
9vLQbS29rQtklrw2s/OE8OucMTqPVJZOrvPK20Za+2DbUUzcNNAPohkJnR1QRtYPoodg2rBPpGQh
JpM3NzF0dd1LKThhRUZxNGKz0qJ1ZOBlqI35EI81hXrXSpJyJ6wtYnJrMLXaUkzcZid30etGmZC3
6p2E7+xBxsncSDmUHuA1Xn3n2UjxHxEZUgnY/mNSGzN9p6v2t9lugidU4dNKM7I8rrwVM/PFHDQM
QdV1UJhMr/rtdd2GKaV6lBraa/EiDMtTeUfKBIYt2z2IxsgyFOtv7WztIhNrRk0I0cLJNwHZgvD1
gPLdGHfSuw30IidgEHexdNvwtujdhmUP16sEQ8NKhRn9qE9NGObNUQxFb24+2KjTgzaWg9hynvif
NpiX3a6h9s4mg9ou5eBT9qeEIyIKyGpy9WU/vYZGyukqRFBCTBBvi9CgRqQ2gyMdXlr7QCnAmC7E
GOzpq9Ey/CeEFuSNsIMecw7zitm3FMKWYhuxdvb5MMy9nmoMp96PcvRFalIyGbkBk5seRo8BALW9
bRE0kPmEvRStthMeFHA5nLkd/2pNMPY0o7ouN+MSSJUFhf8EJ2knOEkzAOrJx9wk9Th1hbGeZkRv
9hFLqn5j9cg3za7C/KdhICAq806xPN65bT3cj45x1eukeyo4cB9yXS3XQxmn3zzdIKUEwIrQ2QDJ
25SCkiP3c2EAXI0K6NfCunYXUj3sBdhYoJBFU1e2uzQMJ1nPNgFbTqmqWyfgt5Zi4gZPdh033Go2
H/13oGevbqM9zIvfb44NVdxVAGMuAlfuwSkc58DJVU8XoisauNgNIAQVmvY3a0mZdl+oxkabPSE7
dZHhnHzIGyETOzViuV3UAQBLwgK5WfUwhqYQqsujVyObE1R3ZQ7vs+iJJh8Sqm1THVSHW71ORG+9
2APkAJOzvhXOsqYhBx35cKLWVnXp0/hT6DoW5MMxkFMpRg3rzRaSyrqICX/q/c2e9Omn+G2PqH0i
bJmfaiePznD/R+emtFaVQ+gTUq9Xk5gci24ET1Ip+R4S2pM82kO3ED5VB4KavCfK8KkTUR847ZW0
dRVsRTdujJ92oGbbdzZxqfBXDi/4SfQlQqZ9ryUQ3enOIZma3lRgpJzHoodOMLokZrX7aJda5/An
W2/47kFC9AlN98nntquwirFYI5p2oPRkKWaKYpB3ZJVbw1Suuu7nn2rizb4MkN2Mff2ZqEdtNvkn
z0tlFNQ7cP1y9klBQv5idOajWBHmdnwucx4ac51ordlwo9EpuT76qe8eRS/p8q+DZ5sbMeqGwj16
FZBkftx/u4RvvdnWATNFDcdFfWKanSdui8U+YscPl6up1lmldTJx4v9j3ez8ujaQUaGwgo3sB9m2
GHXvXpJLWOgLJ/5M9O6L0evKL8S1HUMn9Wt74WNsRfUXp41I6YSt/+CHNvdMI5SOZm3Gxw/7NJB+
Hf2uhO+GD/FJkStr30k58SdoBxY14jmnAHmJ4dzACrhpQ6CXYBHM8iWMJGcdw9a1sAiUkzBNojW8
Y82pmRqSde+b2SZcFFlZR6Ut7We7WDAPhZuwpblm7sbIQavtH1sa+fj+CvN6LSQdUSfJ1TUMCqFi
xB0sWMm3YhjLeXLnJPEdANsoXzYpahaej9qWr9XwfPUocCla0C8g1epInP+jydDrRe/VgNt7IabC
ToHHWnRzL0EFtiCs9s7oFpm51roQlJtTNZtAiZSp5MB/FE2jQyCB1v29GHkFBDizRze5dXgE1vjb
g6cm8I8K8t5KkVYr0o7euRQkSUUd89juZv1aGKHO9M+DIESKJydh/LvPvGb2qSbaJTERhpq3k8Hq
wSCUa89whUSukj+3FUp0vwe/ZwqpkDYp1VEUw0z3Pc3L1iFUDktxG5zvitkAM64/Tcy22310mtAH
l0D6dFsVzbzVPDEvm7eanTMEm4jXJin39Xp8pNa/X9hk3A9jhF6MmlgeuVZKimLLbYplBVeJ36gP
/TQJMYa9bBSQ2cK3l0zjGFST3m2mtQVpleBol2pwEbNBzl8kTaAxF0OLzPyd7vWTkJD8WA7rlvqY
CiQdkIVJ7tzOtJXbmP4+RejilFiwcHEmyqOV6EIsPlQLOwPZSRlquamHtK8WhSa/ut7m56Wi1wUT
B8PAWUUMibJTzdQDwouk7MGm2vjOrTXlaSDpudQiS9+DmlKe/NKyYbv3XBSnc6jCZL1bmlP21UDy
dW9oxY9ilG2Oq5MNTKMHCKwp9+OUhxWN7in6PqjrH2LUTDlb4RtQuvNH32nPebnoiX2VTCr3sHTF
xz7qCurXeZ5SeB8ueglgRthahWrN2nGd7Vhk0l1One56qFvU5novX/ZVohxG0cQVAKdskhNcCMO7
qWk+g+vj4CXta0+4vPPWouBzmsnlDvROeVBliCXf1AaF5KAYZkF2JC3iH4WpFqqEVULqzJTTiYL/
tz6hcC5NKuekXgV6jGThuxW9kh8N0/KOtw3EzLzLmEJ3vXp7GUNbkSgfvXhpBPlPUqn5Ixmo4lGS
4q/k+tuTPo0U2eh3QCaRspo88kItEBVsVlCfj1fhrxQjQsQ9JVJiUjLM6l6tCd1Py8Ui140VAEdo
fd8uYMfJOUkNavu1PF92hEoWZuRkR+EMimDcqwOVQuL6KETI+8EmLQlxtdVqL01VamdLAh4rhpYH
qfJYU5UjhoVjVQtZj6xz6knyy+uatlW0s5TAM+4WjvYyr+EhNryqKmp/PpyWgRV/T8DgXLKpIYWp
XHw1Mdb9pF4628REomfoJESo/IihaISLrwePPejEw2wSPWpGe5PgzLwPuUP74KZQ/r5d7uapUmvu
9g5Y1+kliKa3dBjUU3/buVJ9NDh75rANqPVR7cud2XnDzlbqGnpaTLFqalStiLHoCuttjVhuViQR
geIW1dofwT83dfaHBZlMzWcUSDul4Qghmrj1XFBX07iSJfVmpNzldXp2/GAbpxWN2Tivi8W0rsXq
VgGX/3FrI3bsBG3Pf2ybU/qy0wb4G+EFiVcRijOflcbp+KXVEek0veyzYj9Dimx9guisPFchkoFW
H6efU3fI17ZHeTlHbIieS3lhZbKyciZkPlLQ6dGYkJuiJ2wjQHRgxdOMaLK3nhhCk8a0Y8TQ8nTT
D2/W7WWemU/wUjdXxU/aq6oY7qrrULyZbaZceOcqd7fC1FF0CcvsROmqDXa/F0bRhBBDbE0AHRPP
dXOdG/MxrN3sCjrT4qhoUMSZVaUD4J4LFqEpnxMDNBslpqsQes1dTrb6U1PxDlWhgeTwpMRM/S/V
1W5TH/Vp2NUgWKkQdk9i1rT9b93gDHdiKQjYS1KqxVXM2Xq+bXQzfhBzgVQvQODET4qjOM8d8sMw
vDim9BTAlHcFsFkdMxdE6jRKoDa49RonRoRAaau9mOgNr7w6pd3sYNLieWRynicaX9rLit4geIGb
8AXH5m0aD2DK7Ct2R0SuiHz/tvo255fAMSRNWUue526czoeHIPayi2hkA2mosUZAVwwRNH6dqPIK
ahpZ9jazczrNIjnRrfwoh3rubZeoV7KL56vOumtyBILeJsQKoyNqF0oWZEy6tDFh2t5zHXOfKqjG
TOSU8iSwhywXWsGC1nIez9MIF0J4KcZDXRe7Sqd42Y/GbUb+H5Ynr726msrnbepp0TlEA/BCTvnV
ErpZN0V9+AMJh2mizeuSCgbApESL164UU6cfOvAEQkC775zaug5TQ1UuKsAl0bFYCayrnxjW1VBc
a1v3kbWYbboiKScqnI7CJJYKX2hsFnWq+mAU2U1MKp4X3C4z2+bLOC0Vxy3cNEfHt9o9hdkUp8f5
+GLyyL1K9IZ45DS0YaOibF+/71upeox0a+vJ6gjWpPWOMQjTZSCGuhWt48ardmI2KPpvoTul6kHn
PBd8eoUX3CoQ33MgRLSCrYtKSTfQcgRbMRzDAhSl4jtnMVRKEJ9S+pJqfnPHL1V8W4Q+C8zDMDWs
hVeuGdKiLMHzi2FqQdipIritF3xszTxDaQE6oH2VW+mWm672SLKBOzlEAv8KTOi3IcT/Dkdgv7SQ
+r588NXhCUCLBd80RuWdx8cVxbvOqpZH7dhOjeiJJkCK6mgVvlvAgc6MBNxq0WpRDeEmw6isHjSn
Dl+6qHbCpzxt6pdcbn4qTbCxraK4zztZfaIsHXhkWfGkGPjaUw/aY+UZnbsVs4HOeR/VEg0ABs4D
yt/HyAUmFU3OJTHEKyXgBzEp1ofFj9jmNCQsfh5+8UoJhuvJW8oh9h8hlpcNQ17FfNUeREPxlWz4
D53R5g8Uc47EkmTILkc3ipd2zHE11XWIUd/86zbbar5h3KmW+tNNECTrOyW+dBl3Sh4nYccHjXhp
pkZM9Glq7r0+ea7N4rdpWpCmdn4uzXB5829M7xD647kRFKUT+bzozU39B9uQGP/Jb14Whnz+M6nu
V3rsRWClXRh3Bp2K4anmVK18FcYgGtFrc/IkCzH+MA0WNNj5gXsS9tsOYskHv9n2zieHq2PD9+Gn
IhcqDxlc+N2V5iWi9/HVpDqxoZ7HusVfHcWO897CT/MlY11wV4GpG42AZWfDKs2nNso3xsQ1LcZQ
mwSAhwE0zrau19AwejeeFjbCKNbMTWlb4SHPO+ke4KDx2FbpDykzupMYEXJVN5zNjFXL5+YR4ZBd
EGX9KW1sBZUcKjUGM1TRN03Vi7CJpk0NSC5tNVuLYS6NYHeLdtwTs+Xz35T+J9DQARVqSoNWYJZu
dGdozlFUOdSpBN5Bmphf2ZTANQAhfyw9MOiefxE9Q+XXJlMa2JH/OYHKGNFj13gRdnNMQmgoJhcl
/lV1JJLEHklm+5BD9Cq3OclEQZba0NvGwrccSBi4P2KESY5JHWdHqw/vA91ItuGbSdgLs/Tzxcdu
T0U7Vt7o22ox/87pbTdh+/uWuev83r3OvS0gJ3utdE56ruKghWiBSoOcGpNFYLb+zxSYJ0VEv/jL
fNbgxnoZlaxeuYodX7IMJkHI/dTdYBbKxeQZbWW2Tb6kdN8h+VCPJ18Hnr0pfUqJrMrqV++Moisa
zQOg3taaC1wLzDbYbnU8zdMDFPfNonF5m9BN/jZPBNDDIqqG5qWcZA/82nI7ho5UjKiU0I9VNn4R
I9F0uT59aLpyrVZD9iBscgARTDnafLkxuYhmk6oN1mJOn0zQn6jbUdKa5WxLktpeDC1g9XmjPvru
KmiX33alHOxAmVy4EHsIW+rALevGfbgRNh6OgmWhBvUOnpFLlg9IfCCz9NA6Zn+GN/McTiPK5IuH
ARb+DaRp40oMRUMM/ydA+ZDoJG5xZTgXl4y3WCRMNdXWW5gN2mUJMTR1wv0AksxFmrHP1UsMOl7P
x+CunkbCrvqmfuTZ4SBGtjzqoBTVodhaSG4thPHWVLJ6cVWkwrQGpjlh8ztZu9OHcFElZbg2Ham4
C3KD7CzUvLvYUrQ7/t82gGdLeW5NEihyq/v/GnJlmUCGQjF3qx9SPci++QWFqzasVJAdSdI6Ggvr
pMNQcnAqWd9aBEWuLfWQKyhY5BcjC76T4Sp/WeEWRQ1vw32m3FpUz10bRzWXWeFhM5vGWWQ8m5+a
2jmIWVOKYLyPBz7iaI2aOxks5D5G4malqaV5omz+J5QKPgUUCpLek2luZpsJR/sukxvqzfEQdqkf
8hYu69/LqN38v2z3p6sK2/QKOXepaw+kfDmlL+upaabMq2goNlqFAH5Ps0l4eOqgbBpV5g86+Qqb
WC+GFII+gHc39mI070uVTAoXyDajXOrQACufZJaTp6KNKRa1vkJl71wqMmxDlRa7TJWDu7Srqf41
NPOeaBDKU44LuRI6pAtkMYyvvdE8dhGfYKmvlkZHjpNT/vHGr/qOalV0BydR12WhUyozMauqmkEj
elMjXMaJnbWZotbBmPwa1Xy4cEeD5rr32+8UqxwKyipfPMiNttSXt7sicENkbOTvBp+xXWpb0O9k
VvappwBp69jjsBbDqq/bNUJN6VYM3bELV7KhhXsxdNSJ/Aqhi+PArfKTB5MV5UZQbxWyLJ3RfwbX
nEK/Vsi2+twr6euwnOKtYuhEjgsVWfs6K4bJNdfXgyf/bMfRgfnVlFEdinWwvnUagY7uOMGYCool
/GdWidTKZzESTeInE5GF+jPstDRZ99ZeNQn0EzbQKIeRtVtvelinMKboSAJRaCYmdKQcbrN81XRK
lCbvuDTUda52cM++TTuFoeUrseNtWyprF0PqSusaqZhlG7fZwYgSdAKRi12N4M+/ywYkDKrzVRo7
Yz0qfnBoSjt91CLtOyKeyTb3PHA6jZedRWO7fX3q7IsYDFVRNKt5UpM8ZWmUSCz1TdHtIDT85KYF
xYROqS4c1ZLu6kkwhGyAd0lj2JYMRXtnz4vU0xedDflkUDfEDXATq2Cgbfdji9Il6YvwS6PCUWka
9re68/ihi3J44lvqMpqubuGMyJxv0AR9U/K2fNS1ITrwqKSsoXjuvkU8Hsea800nUkemNpfBwqrK
gz7aP8U6zgH8fFN2ct9T8Ug+otH53Q2MGyWZ3D/qiql8paIU7U4gIntxdBRNwlHIt3J+pqbTpGiC
grJPuS4QCE8tG6bhfLTOuWOuxCHUDie5ttRbKm4tX6oolC9Z5X4pA0/Zi5FoxGQYuYuO2rjzbNdU
VT81uTYWSFXKlfPJHLXxbLrBsGhlRAVHSObWjtrbWzFMJOMZVeclaqxoYky0NboS+rxrqn8SvWj0
k2ohup5nR9VinpLtmkNLqYAMZ8k7x9cusn8LvTYd2BzH/hROjUcUJl2VWvfZysxmKyZQ33KRPgmy
F1NPqTjMS7/ib92BHhJdf6LdCSdRi+kH53RrJiaf2/jm1JByU9D6ghBrwkwLVHQFn5vC8dO30BiF
l1oiVIye66ju6km7pwIuz696qO3qRFWf5dZ9nYX6LjwMHcpwPCfYC2rpvO+jFW3LUNd/wbC/r8KG
IB8kDRwf3b1ZWdlVBPJjtRgXspf6RzH0FN9fFzLUZHZkPVf9iD5SNH41XTvfxHVP8NGxys+TPSvU
4Ssls9Cy8hEmvbMsQEgdMrkPPut2BJmxUz01AyyQSdD+FGY76fxtrvULI9mZnNEOMHfD1Dz19H8O
B6nvJvlCpm/dm7sP3ArpcMhz39Z82OfmrSAvkC7mPT3Hureog9iWqdWdJC/rELxHysrolEuDlrmO
mC82MRvJfXcSTVamT1LvWduoCk33LGxQg4ChUfNyIVYAMgkIT0+7FukY7RTyPznir2h9U5OUx90m
eivm4g9ojQsxawThl6ySm91YKypVDdOKwK/JBOVmQJXem6OoAoPSxwRg9o1jbBRBbdnyQJPzEFLW
JDG2UhmZmxw+M9iuVUVeeV79K88J5UtxgU4gdS9UVpSvYu/8X+k13euEEIC/2SaGjA8TdmpR/Dpv
I7yFSvxNOP6f+/9pm9l2k49/W5EaMKvw3eXVBNOrCSZ5aOE9v1bDVx88PdUWilQVK2IM2RWFsfRq
TT3wBRQwmRdhEc3ooyJXdqb1ztWJ64Hz0O625G2HvhgSbmNusxYrxda6Lbd3A7EsYdKT1kfxwtAJ
Iwd+uBlDw3MWCr+r59zu1ooYinVJHmekM2V9I3uUjVPm1zanAETo/MrE1an3tbjhj+12nnDqpj1W
BB1vL0OXJxEwaYVys3WfEHZqHAKlqlHY93Hl6GdwLwcxJ0+mrLMg6tAGno6moZio86Zbl4rjrNSQ
5/AlJzh3UTE/qUFbNx/+qBcT8p6T2IW7QnOPms08D/av3sPqcrbsaGcHjXFXG1nM72tCClSpZCA6
MBvchaNu3Ime7ZXa3qvrx5ufWOJ18b9SNx13Cf80At+ssPhK7OpKCxbmtKvwm7eacKGDlWeH2yUV
uDICqrJW3ZRt7NrGowQvz3diiNY5QsAGpUhiaCdQfZTNI4IB9hF9CevWfBiKCWFrnTDY5IMfwjwI
9k8Lu3iBvk15j8ZceR+E5Lz0XKXiqxtK3mYa6kze24Qzv4L1Ku5g6xBD4SfW1iHPHjoB5tvaD/tV
lV9v84pabAXV86Oeta+N01jHjocGSuBhWqKY6vfEJFleIIQApaYRVlm5gbsczgloBgul8FZih3dd
sa3wFjMuDCJ80ZBGGmXEoxDfRBIzT9CEr0PnRMk0QbbOQC097xJ5dRtThWqfbl6D48FgYfrf380Y
YlE2rYf1nOM3dYI8hsc8r+ilKx1Hqgp5vqIxolxChpmsH4Q+qnKI+jw4BdS5wj6vHcIk3njEOHeh
RVnVmBfGgZytufP07kHSOqqsYUVeaGNbbzhADV8jogjUnw6fVQ9OBD4h9aaM25s9NcvxZu8S9Z1d
+I/ASW7+etxIZ1QVoWTpoU/qiuKunNR144jjcZ0PwWGctHc7C2kBBQG9/0fYeW03rmPr+lV69PXh
OMxhj9P7QpKVLMvZZdcNR7kCcwQJhqc/H6G1ylWr1+59wyImAMqlQAJz/mErFrNdi43Lnl9UvFG9
EdKsp9DNeEAtc5tycu90Ldn3y1isD/yjH4UvSJjO98KV1kq0qPagBbdCsdv6Yhk99hiRTJAzt6G4
msJc5WmQnWVS5484Lt02qIm/AbMqt24kNATWgvotgMlM/qiG7IdHOwV/XBOLGyia7Q3S1RgINZgA
DX57CUVujEARlfz2xmg1cmkF8Gw1WI1RHaqpDrUHjz2McOSJ4kXz5WOgOtMWSedq+PpxeRVWF/mI
DXHyuffe8rGat60lImPbzC6kRY3t2gYj0mbNfVSwjFq6nDRrTmNvcRcvgjTfkkAqVv82CyxVerQC
a3O5iLreZZCdyU+GZrX71EqT88fBrUBRD9P6I4I8UnJGxxKvhDlxnkhJRgcV+xiizkTtz+vQMLTN
R4cx+UwjaxrtHFnAO1xe7BJUp1ULsgP1po2V27/+FZZHKq6v+y9+mw3HKJzkMdC9Pw4qppqq46P5
y5C00fLVL+2fl9Hm0F6H2GqtVe/H5P/xWt7ywlpXx3s8mw9Ie8y7ZPTiVbtIaHUo+yMF4NebWgus
6zIOkN5SUlsZolE3GfWd9eQkJHvDdtJxuWSOXvGhTLN5rYYgP5CgrIQBUxTVzn7MPY/VY6u9DYNx
gDmHGrcejxS/Fu3yJd7MzXcrQ6kjSWPzXHf2UcT9dtDkMRVO9R4XvuApaWnPSWo3m1Fow52rO8nO
Q1vj2sd6Yt3nU421nYn4fdd9KYSXPlu15t1VEIlL5N6eQ+oxT1V0VF3qgPQDkGZd4BvIaNYV90LY
Kzx3vzZ4BT9llsnz09LWquVgZvTkjfzI/KzfTKy1N561crUke4ziXj5mY5Fu/CLsdnnhyke9qtIb
7oAvqlMdxij87LNaPKkWchzeTthwN1OdtNCai/nLxQIv/uNis8j7HYngm6nvKPjNFWuYRcRHopAN
5mRponxy5XXmrslRA0oSbeAh/KcTjzLGMXKBsLMDvvSjoxH1F2xePCSWyQJoRUyVaczuFNIKlOFt
0xXZnQJhLX1iaam+KE1vhZ7rq6lj1eE5XU25MNNXYPXrB6+yqwfW0pAlyrncqabqsCp4wmnqnVVI
OLI9mZ33dBm/TIq0xS41YtOTTzLN14PdvadB1F+rIVQy/NtudtcfEwy9W+vcJE/CsFeZxyI4qxPp
IBWch4eg0G7TNtLYLAH8PGNZJs/FIKj/6zmklRApz53lwVnAo6jdhaFh8SaGYt04MSWy5WGamxna
xim2P0tLHVRntYz4GPafY5PEhW8UkHsz7apyfdQJ2VP7yI1cTWnhX49j3NziUdKscWktvv7vIwqu
Mf5+jd5o8CSxqmjfZHn3KCbtNeRvPFVLqy37eD8Po7HWNFs8WtXYPWb5q2nn2YOKOHiM4GToDFvV
l0yBd7ZHdJIi0d3nqQmsubHP7E1x5i6kfB94ZMeOlr52XmBtRWAlhyrT3XPPzcAd/PC65THXQtfl
dJwD7cqvAUDi+u4jhzljtjR35vOE9NKlaUrXfO5l6P3S/OhVg/9ubknub4/mbTGb3UkdAh3lAx66
FVKOf8bUmd6jeEEqOKQKUi4Az6nAVldHWXJzCfYLmjTtvX3hWvNxrlHHVqLsPQ5IPJO8J2nM2n6S
PVD90kze9MZaI/oZvwOcBA6W+M+ml2KRWIPBySTCrlZydgbNPGcoyEBu4mdyKqL66tLppp13cCP9
UwylgVJP+FIJbhGBO/c7iYHNpgpm66mJbXFN+UOuVNNEHPwuERkmPa3Wry3rk2HW/aPqaxFYyLQm
PquWUU/12j/PCbfyOzRw/Osp07I1AADsRSZ3upHNbK2xW4rfPcvbslJyPsmuRlXERCHLnbT4pV4M
wZYBama2GJO0I4pOaiZL6+R9bpxtOXnOp2EY6p3MruII6e8ZxHD7LWnwOZw6Q3tx5fDeOm12q1q6
+SL6Tn8GUtffU1y7yfMK5+8+pJJp5tFaNc1yKHZAgd0rcHqvBfz4Q9O65QzKXpv3NahrMyc1pC8H
Jx7RnPp5NhYoZbAZGLaqQx2MOncv4zwEP64RDVt/zM8FRRTsj3qBAkQYb70SF63R79kZt1N2Dnrd
5I6ZGw8oNQ/rrBY+b/ocrYTX2shxWeO69qPq2u2bxr+cFmFdXRu+Qwraq1Fk1L72FurcJNwqrIZG
YOATT6nKGrDF6bvh0QwXz/DCTr/mYbgm9dj/KFJ5ZyNG9TZP/GBsq6nvuiCr93JwyREahXm20kbf
xAYFezS7v6hJk3+oUSH67jlDsYr1sn0uJUbrrRfKVRvhAE59UKIoym9OTHa77zK3fyInsXiNgW1X
vW0VRxR57K+q06ui4JE3RnWpA3bnL/h3BzeqZbnCX1v+AOJsuTTSxX97LdXZaLP/+7USDE9sywhu
7GWyulZqPkV5YW9U2k06fY67UdL9ka/7pS1HzV8XPYpDYllbdybaHzN6MHu0Ipyn3Ei9bSPL7Kpb
1toybZG+1bgDy6Wpj9Z8JmtN3ZeWZtTm45jdq4nqYp5TH3DwGHjm0Y9BUANbqwiu1bV0a/z7V4qe
6yjh0WNF4eUQmZ0DdDTOkm0vRb9SPYFs/uhWzcsYvRDGAZzH4WNyWrOziNAPWhmTxW20BeN2bbp4
mwFjpRaYc39dQuEie67HxpRgy8TpZXSRAK7VjPQ4I5Gn+8abo8fAjLs+3A5RNX22ZrSn/gz3DUq7
Kqx7fxv+bbS6SLnk9H4brcJxmn4LKrSNR92Xe3ZOzi5Djf7JnqKv0m2nr4iEPGgIEL3YZupArnJ0
mJst259+nldqBDKL20EGsDnDuAbQ3n+yUmNcW1Tgb1hNoryqa111o9o9uPFh0YUKhq8srbHtquwf
ZVSf8ZXx3wazxe2oIavtkU/dtejsHD3RaycpA/NqrgbxhLD5gK6cGL9WrbXceOwfJIZ2qA6v+jKY
nyTAFvRJdDBey7vmtMA9/iaOh9pNZ9f6U+SjBTs4zh/jE4yiPsZ/xJfxchkfeoxX11dv6O/jP143
4jp/Ga/+nt/H/8311d/fLn+/N1VXIwWUJytwvsdWP3ztUYGesxx/GH8Fky5B8N8p96QMzK/4p38b
U9s7InIrWXA6zh71oHQb+uH0Gb02pNha7ZNnonncLHHMi6fPKPKs7Z/xEqLdJb6Mn31b7smedKsC
w5VrYWdtu8oLzb1uBsvDwEOaG9WjDqrjo6nOWmEx5S/dVdof+3gc9x/xyRgcMmWx/oitM7pMRWa+
1VI8+1RVf6C3W2geemP9POxHPGrWIzIs27wOWqT9OOCn1Z5UU52pgzZQLo/sTqCEwiNJg6JVz92N
OmR10N0ky0E1Q2d01ki8dJuPWGv35LFVO9LmdGvZ0bxS89QU1THVqMrC6WyR9/f0NzlbWL210XPl
O8lJDp5xiU8pEidj7mKnqeNIwt7APssB+ZcsL46N1+OinoPm2gUlxt1ot2snEr3w5jyoyLO16N+V
8+OYsL0JKrZb3vSIO8j86ONdAKVUYr64xKDdTBi7suBIXGh+rnkHuW167MYACVxgGSgfB22zjkYf
RkFunlWvmyw8K1BiV4YVz489QlzLbpjFZLe2dCt4TePpk4Eu4Y88u/NQMoxWrgs+Yl54gsjqX/U5
6xazAnYg9f6zCcNt2OE8F5+RgFq2mNaAlS9KXONe92KQAQbCbnpTH1VrJDVyq86aWyGb8XKu8Yzd
OGbOezYCBILDD2uoiKCeNzATb9qyHqtdKyeWzAjqrSlOjjcOtK0SLSiUfiz5HopqPdaTjd5trV1F
epEcM2OYH4STIjmLsNx+1J3gyu9isfVHHGMNLRpfumwRfOzK+GCm/fgy+amxYgNY4sNA79xkPFEw
wLOLZMSlpOGJ8fOACeQfTfZH6VELGvTo0QI6Q4OSz8Lr16xFqJqkBreNLMITZ2nCs0f0TpabdLT4
L1neoq5ZgSUmBX/l1sJ8rbXFQ1xkwS0Ft/baBl2CN5Qm4UvG8ZaLd6umgx1R+r55rw4s7m8t3UDK
MEK77BJHdsDW6jsBcvu+yiGmJOaM7PafU+ykGcgbxq8foRmRzr1ukdD+uAx1UoxteDJepgqEKdf5
3JcbI8QIuQWMc5PNpvUJKf4m0rtPlWNGZx8xz5UK65mJg4btvhqoWlLv97dYsIObykgobjRzgSvr
5aHN2kDb9GnLHqkq7e0sjeLWz6LyciiwOsEYGglsFyjKuQJZudMtfNgc0U+3RSRd2DeG9xmJ5m1t
R9X3auheq9YYX2xPH640MxUnHN6GU9VVzWYw++5JNkW4oUSe7IWRzC/kF4DRRC3ki8GYXmK//6yB
NYEmSEuPHNY3xfBol539pIOd4uOdX0qcee7iOXhQg5rlKwPnwVh5CUrLZtnvNH3Mto2Nfh/cl/HZ
ksFJ47n7xfXRwbRGwDlJgusklEx06cah+9JMUOgqL/fvR5TFrgcDHMAEUvtLQ/LNCrz6E8r7+T7y
omQnOqd7W0pGagAuvWjgTqU8ttI0H82keenJu+4icgH7dhF+7QLDeFoQR9us9ZIjpr+QIBGzWmP2
Zb6P2o/G1KZvAEq5+8EXf4gDL9lbdWLtfRHq912EtjfCY/M38EMIaGlf28jPwd0I8y7ysK0W0sNy
FqhDWYn0OlgUpNUhnGb9BPan2E4LtOIjdjnzEZn2O75Qlx5nGRgbvMWeZRP0fl6H98bFCBV7taYu
x2M0e6QW/3qq2upg2vZ41KGR/PsgvdN0ys7RMB6dtOEqABhjMEJIJeiAzKzEkOeoTZz7uh3lXRp8
SW0LW/W8iMtTNIUPqs8LOuc+rqW+b0swqQOUgnSdObF9JSvXoIa1tCNUZtfcmitk3xge2Gg81v6u
aFD5m2rT2M8tJWnI7B7rYIOKj5jBf2NgKfs7IRJg//pwVi0Eb/u72vXJMJeZeaVi6rDoKeBVYJwx
MuFSKtaF5mthaN3xMsJ5NYvoSIZiRktUwt2qwFrgHbPgHxvTu6d6n97meoDJTOzfF1bj3ZeF0x3x
1E5Wqhl5o3mLmyIpPOnPX4QxHEcTpIsWZPO+02x7y6JDfwOAiPypdhCjdk/mSd6PXpMdfccMVlEY
/bDrbFnyLR7WzqPbsDbpqJutRhSUn80szTcibASvn2MEAErwxhMsWDwPyrpetP51H+uCim0lb8PF
rgCJ2Omx70EJTrZWvEYRts2eh1Cd66IuAM/7vg5F9o6LX7SShY2xx4CkWuYLEzOIFGiGJ4sn5GLx
wupT774n8Xc1jcAPoY0b264RsDEAHuzd0rSuJYveQyR5G319uUfobre35yG7gf7Nrcgds1usFnks
sgu4nxYzkyaq50fszXTSIxiyjZ7voL0yGq/4J2QwDvlRewjZdrHXfLP16VCXiwh/6MAY7mcsDop4
WrnS8J5nF3vcpG/ZVEctDGkz2wQial9BIOEMYVWID1te+1rnK/ZC0euku9UJKZF8rUblHpxvK/ex
HVkmIfmy8fMSWVRTyLMjwpbftNtihdpoL34cQIoMyE5Upnx0Im2tT6fYOcu8TvCsGcujiYXSV6su
vzm6k77pBvDFJPXxlTVc6q55PgOUdZG6KKL2rOx6TET7PddvamulD0Le+guNTDFpFeMWLKZEDl8+
+AsdV4WGLEKdJZfmMfDz+nGGu3jEZFqumjaT+xFM3BZ7JP0265IE/QrjrFogZQGmLAeUC7tdhj4x
T8jITq8aazBXWl24D8ixmKtpdMPPsm9ucYHwoxWPWncRtOVVb5IygznSlMm2tCqelIOVaYCjcjxd
zdSDmNF5N6SprHkTQbhindifLs1Ghua2cxBk8ilL8zGk6dbPDF0/6pnAZwuZ0VVuhs2NOhRL8abl
nR8vwazco15jn1SnXtioj5Aju2oczDxyH1RIZ0fpObeKrashfT+BA+NnXNl3qQysu7iSzRmCIaqu
f4bEctahMBmOk3f9ER8zzV67QtZbI8kidKIx7NxfLscdEezO5FwupS6M5Wh/Eu3wwxAz2vpjXH0v
zmLwu+9a5vQr22+mR7+dA/6n9nBkZxtshq56ZwXg4qJBCVnqZUwlDIqdan50XJoUr7JAlDd/iY92
r29SdLU3atjHoapIYdjlnYrYflH7m3Ey+rVpB+XVGB51M5IP6hD7vLWhKfWDaqJUbqD4ixLPKOSD
xrfwAZnLchf5Pu7yyywVQ00T9rqRBkc1buggvmRzuL1MWIZVZlxuxRxOGzVraG350Lb6C5ak1UmF
Rh+vWSnSs5oEdq/CbSTe11QozsZAIm4ycK602oFkLLL83D3NNy0qoq3tWtGRtLLxYMzIu6oRoyfe
yW7pj0L320PriGEbdngF61V6EFXtWJi8mOG56eD794FzQpUECVe8BDaOvYhUYU24QQa2PZC39F9d
Hi5J7dkvcWKkpwEM2roOXf/VigW3Qr1N2WVXzosTYn9S+PG6q0DMG4afHURhGSfwackuTdPhtuq6
+gq1Uf2BbL27toVIX5omMdCXKdCld6fPGoYQX4VMD3VmWTzb/GmXhHMIr4RDH3NzDsrJZHdDNt4N
EdbPp7fQyf11NwfzdZNJ7znJ3au4nomjv7IzZnRTndIa30qTrLRE1jUkE4ELuUUJZJk+VcDC4nqs
b/t6bu/DePiipte+6W4KB1l2k+p1lhQ3JJutQxAANe/rUZ4tzyuvYtx2n5zGcKCwlskX4eIerbY8
7XBI5OD+QOTg2XGz6i2pqmatC8N8KMcp2qorDmw9Llf00G09a8WA+dToVk/NODpA+43kixPLGzMz
2URxxRJUxTeDitf0dfGesczYf3MTi89jcK2TVcT2YzwAwxhy722wgLJoqA8cbFSkH/UoZxeJQMFc
6yWGXuUFRReVdn/NnaNfKxQdqNZ+PZXvod8kGFCF/ro1WnMfBTQHmSOWNAy4JpOvAUPd2btEwyJc
9Y4ZO7QYSPZa9VoNpHYPaiHefs61Fpj+Bs3i6D2Pr3j4G+9Nb3SYdhX6yUlEfjtpdrlQ1canBWFW
V+ahFe70zF6/PkZmGl8pYNnv8WSJKyDa7/Ga9cLfxdV4baxbKpKFs9fzNNoWgRFjQW+lz7G0tF2f
oX/ghWn2PJhafXRNzC9Vb2XkGvuOiSfS0hsEJm7qY34zG0sRpxPvCu5hazI/DgMyBR/oDxWj3kk5
/if6Qxvt/KhiCiCiOoRDXUAADvUshI4DHNpu/NmijKyl5lvjc2cXpovlSf3W4Xj90i4C+iQBUThb
hubfnWzbV6AaVabAnnr7rM7M5QxB/9tRm/OjCn3Eq9LtdsPPWaqDgvgfU8PO+WWWGc/f2lnYe9Mw
0tu+yLxNBd1n49SorKuYOkRQG/ZmHeBqBYnnVrSyZ4EL9w+el72Wcyb5H/6cgjvYLmh6//oyTl0r
DCFNdgtx5ZegpofuxpvBO/SOSLSNtKt23yJ0u8oDEWO4ubxCxiuoa6vrXGYvr2DX0tsUoUHeyeqD
e3c2YNoZY/stsL7XVTq+O3VprXkbiltKy84xxiBsa2K3exsbmYNHmvCutCJgZ2nI8sXVJeycxuz3
49IsnRbp5cxvj6oXMQcJlCkeTpOelC9OX3wO0sE9w+kuX+yUrTy/qmMX87XRc15VzHr9BoYPeaPY
Ts+pFhSPMIduVdzxqwqEBqThGUelN2+oN1Pgli/YvtvX9ZD8MT0skBhLUFE/W27+t9MjQC1v7lxd
piPCbl9HXmCuvcICjWEl4ToLyPZk1sRewO/TT6J/DRA1eu5aod1FOYX0wk8/9VbsH0nxdHja1Nmn
kV3rVvcEaCk+k1WguWJnTiEOc1Ybn8cOd/YRfei9mLBI0qJJbrq4dl7mxP1R57hTNPk91GSW2AsJ
A77GKnWrs2/Z40k57So/3iXE9x07DudPi96fobbBs3Ao0hAIa9sf2rx5SFGn1ndwArpfmnjH9Aes
oh6aXq/OcdbCMAyDYmPZNgqIy6Eo+s85cimHSTYYB05dWtwaKI6vU8/rt6qpxulLRzGZFBFbq7xc
oB3bTWDloPCkNT2NIVmE1BKvOBA2VMgnZwMaaUkoILiNJnd+M/JQe3G6fJU5WfdqW65+DEdfW6tZ
UWT268LBJlr16q8T8n6vJFqSU5HjpAbHu2P1nhabSYT1USS6uyGtGW9lzhMcjQHpwmNkB+bZl9MK
oW4BIPcEfogsiaT6n8WiOFiLTM6Gtbe/6oaW5zsaZWuyj+mz32Ugs/BK/V4IkHqh+y0FhkDa2Jsf
rRIb2nG0o2vbgc+GVERypXlw7p22wq9oJt1MNR19ROd94C5MaTBC2hLbhN0Y1t4B7rZ7FknQbIIp
N19b07lVL2Qn8T6DC4k1HA/SWp+BGlRheqvOXNF807TYoxD4W7xpuwADe9zFC1Kf+1Fjwyl1R56k
K4aTOuvL9I8zb3C0az0BKs6Aj/BfhuKOPlx6e7noqrg1icmMslnWx8U+wMrqUjYb+IBuGjN9VZ31
AhepktWU+/mTKn55mv2FpVJ5o7rwDyg3Jv4WO9XJEiS/XKtJAu1YjJST48yM7jCxczYYNQFtSmCz
q1i4nJF3v9J0k3IxLoWXeBOaYi+p3q7UiI8JeYK0VOCNDSjNPy+SFPwpfoLIz/IyKq5mZdK3N0GG
Hbnq+OXqvKB9m6R6fc9Won8WpX+TTBIkyNLyjeJZ05PgrFqeqL6FxaLJMRXy2cPRHa/Jej45S7MG
z7xqbH8AOsFMHdGatRkF8tiLWT5nMp7WBT55BzWXjDfWkqk979XcUeeGPQ2xvbv8DQYKI6HENUHN
9SlybXtLz7eqd8hCB+jj4q/XYMHZFi4WinKoX0I33c+66X12bc3d5IAfIA/F9RP8wbtLHFWOTcZ+
/qSPZffg2+YXFVfXSSaBOmfQzXduCfdadrP/eextg7tt197GSRacXdNxSUMYaAh2xbgRI7aSjR8P
d7Awhzttoee3PCZnPQBy9jPumE68oXDpsEJjhOqIHAOzihIFliUU1boWIOw63ZaYlVyrWGFn6Yo7
prNpDl0K+NtgFX/VBOZ0yChsPg3VfN+1Az5BHbnAyRPyyfUgI+IQcBqW1iUUo2bSojmrWil8NbzM
8+FaNacwLa+iPJ62YQYG0e97d1sq5o4eh/2qXk4xj9/arYyXJQyxfmH3GOB6602XxoBwFhyuMWe7
IpiPZe1pbx23VKdgRc7Weo/IKN8uEJFvXRHsMVGrnnlIiGsUYheHXeJoBH2dcL3RjUdnKKt4M93F
TWNcJyyzry14Mn5Phtzkpr1yhrF9KLUy2MdTOu7GNJ+eCnP8Surf/Zq63EfQS/hU1Xa+9UFeHEmm
J3dI4CIn42buV798cPWxf+9MLH690M3PgQEoQAhQr5pX2NdoI4hVyLqH2xxNdQizwb5eEjPA/Zfg
L6eBilp9U2ypD6P5uPR3jpGtg2WryfJ+jSFBeCJ/bfubwdOTTaJp3qYvOu+Mg3fPnifl1xLXzV5a
lge+ho7IEQBGpTNCUuRmvVdBKlr+pduJY8gmgStXI0pdm95A70S33PkB71xntxhLYeE1dQV34/E7
5i4tNg3p/BAFbDgRWTmrlppA9VDfjMtWVdfqvmBh26+bXLR3akjIM+wwV4a7slADfnCWQ2QivhGV
WXBQTUtG+TnW9zCe76Dck9ZvXxzUF6IVxPkHnT/5LY6yDLukpHrU4a5c6QUWAzWqLAcvnOMDu6Xo
nAcJfkjkXh7jqNFW/PC7z7LJ/7iiSQ3kzysKdLN2wVzqV1iFmnvbyNC0aNvwFSHm761rtXcxTALs
HoMXFZ4snfRKMQc7fxlVe9bOMRPjid32jOm76fBZE5fo425GsNxHnKnEa1ls1L9JfhpG12LLC53O
q2q42Pn4axN3S21FEcpdF9OM0dJgt6dUg3C6nZZTuVgBqYMwGg/vEMbUCKB0KxX8GGOh3Ltz6kJf
JyVpR+UMbJjTvuwoVKX8JlcOGM3nyctN6kAzPOCoiq6GtvNfOnf5BlWfMBYLztGQ/Li0AG3uBau9
TWz31aepKTpurWF5iEIt2fhhKLdaA+7aDHDqKiRPqnCQO76y1WuJ6Em/JG5tKDCbrM6w/0SI9t6J
vGyFtdn8pQdJyhOsyO/NLMspn0awFX9KNaozJbh4UWW89LDRZpUbbj/GyXQo1olbWOsSb76hL4e7
aTnkjU8ePaq/9wUaIKql4laUwCJtJtai6C9fhgV529zWzqsa9RHuJhY4jlkV+4+OpiaBlXoAGNXV
1OsJXRrgXa0y+1IP0ZXNreGcixGfq35KHkqwPGvTBYU6tQAYhrhqPhtG94LpZfK9tKiGmj133cDY
lb1RswW0o6PpC0ylNOe7NcXWa9BMMRmcYnwyh2zclHVj30kkYLamSMVNb8IoMQd7IXQOcvOBl5fx
2K/9OoCiR8GMCssQixvVLeCD4gwzfBdsEHcN6WCkeKoMm7jqfu5dfHQMYFylVpN7z0zM3zCa5NNO
umMPHu8VZp4anpJnOWRSxOtWDNWeuxSyiyK1N/Fyw1WHrkvr+NLOnLZsV5aASf7Pf/zf//5/X8f/
ir5Xd6RSoqr8R9kXd1VSduJf/3T9f/6jvoQP3/71T9szWG1SHw4sPTA9x7B1+r9+eUgAHf7rn8b/
8VkZDyGOtu+5wepmLLk/qYPjI61oauIQVe14ozmWPWyMyhhvjCo9i6DsDh9jVVyvzWe+qOTu/ZDP
xWl0iGej94QnSr6ngJxvVLM3HPO6xXyHt5xekAnhrRWmJ9UaROg9QXsHb3TptVhZInl5qzoqc4Ra
1VTomvkIddkyv+o7q36N/MQ/+HPebVQTrcFy3fpFehrtun7tNyCqi9fMohiUz0a+VoP0TMpNQCr0
YJfJc+mX57kb2zvDDut9EFVyZVgV9HEVLBsfulocnlSLlGp71xradFWKINv4TdHeVZ788p8/F/W+
//Vz8ZH59H3bMH3PM3//XKYaNRRSs917h3IOmLrqvp5aeT9o1bMyhbdKMEXl7LhbZTGfSv1FjWI3
kbOZZkcQGeX3euHMqIMjjR5Pn+w70Lz2no+ceJr1x5+jnCVT8jOkR66NKq/er+soHV9ydCvmkHKB
aoENhoySvMRd3j+Usw+ZlzGRFopz6thkRe7+85vhev/2JfUM3zQDyzdMw7f05Uv8y5fUBPQ4S7aK
73Mruq1h98XWZm14II2ZP6dDdevbqf6l9AsKLL2TkM+O09s4yLWV6qh9+xlt3fARunF6lEUwXWVj
g81e2z1iPopl5ZzHD7JL88OlGS+lA1U/0EnI7notxXgmzns4mD97VI1hQs89G7Aq+6g4qDNTs7yb
j7lq1sdFfxnMfPW6asRHPByBsyIdyPcdKMd1XU7RtQfTvLq0YwsbS96tnep1lyEf4xDIiy8zAjXj
oztPi9JdYzof/S93EdNcbhO/f10DyzMsx/SWzbNvub9/QkI3BHrmkLulljTbodAD3IPQ//EDCJWk
GdiXYo12TsNWnuougKQvq+7VE2ZybeWyvE+ctLw3ctw/8yGwDyp2OUiYH1FcY0i6jFMxxG0Lchey
36lmP7nl/VCbPknUvNtO6sXDsKaoWzXyCkpIiAwGNOXMtspuNbYausxWxmkDop4UqS/WmWfUpyCv
4cH8ctohOLxP5/Au1AVo97TkHR9yZ89v0z3NY5PtxsFKbqs0N6+AjQ73Kb+IDUaM2VMkSVGxSw9f
tHqAYjbO2lsex++aDvhcM/0TetPzE1ysh9Y2uv0MMIo0Z5/dmeQ679QZXJlvXABlxp+hqkPkMO2K
FzuYR/8yoW4imJkFuNCP+Z2EVhiShks0fo3VIvg2u1WTfSGtAjHZQ2Qp0htvbTsDPr+mA+13Ocu8
Gal2dSrmJLgEVROguX3sfjgZtd9oDVY7W9KB+VXQxUCY1SHK9rY/aQeKmxkK1pqw1oYfYwEAif6E
BH54yrVOXpNvhgBPS8XdqGUN/cspoOYr1Njn48eYKmDRtlFt13TfUzsSu7DqDolex8+x3tcbh9z7
qZpt/xxQH15bS7K7LxZDydx55RFTbake2gcMuamPhj31ytadLjB9hcwfwwiLPh8q5wLkn2RAnlUA
N1KdgG/T26GF7++Ec72222JaTXqK/dUy2OoCyqxl8hmMd3eag0E/g5b841CWGNCw1/V27FNncyVk
oZ9TA1gesu1bNc41vutTF996XebfTCXW7GPoxp+DAdZHNjlsN6Rw7rwRHbegsv4/Z+e1JLWSreEn
UoRcytyW99W+aW4UsAF57/X051MWMw3NBDvicKFIJxVdJaUy1/pN+LnqcohHnpOAjzGVR9JMF7Pz
vGdiMt3CjQ7kiMaL4lWqv+7wjiStCYzMLYurocAbQJIW6+x0Ko+yLQPLidalVlyJVDz3BdoRFTtQ
f80Wj8AO2M7diEixvy4EizYlAxchz5OnyJIbRBBpEv6a92tNDoLwCQ/LOgkSvtgIbNnanLxgZbNc
XmuNzpsb1fgLLIf8KLzKuta2bl3HCDTd398cpvFxXjIMXdVMV1MNU4PBbf4+Lw2VlzZ+b4svg+et
jdlHQZsPRN5atv2UBOJ2Hti0/zSWzhCsKtLjv7TJ0S3osGOcKyZqI/PZsi5LwYCsvDqlJJ8mA2nB
pt0Q/U7YQlrxpQqY9uShG7IIvwxZRlZBVRHiYZSs+5ULq8jvjvIc2X4bAoToGT0rH0WdWlMXucjg
sxkYXf/9e5LLid/mb8OyDdcRluNquunIZeIvb1hRRrgbK1bxRTGjbGkTFdrmZYG3KECmt06gYIeu
3UvuOO2ReDL6BXO7E6GUqBZiuiaT4t35wvzWF9aITy37F5YT9UHog/oalcVCtgeeEe6IhhYbWdUy
LEJBcDwRtTNOZjBUt8uWWsGCvFHTyySCdJPoWo/xQhJudMd3mHtj+7VH3iieQbEf2lN/aRZt/tkf
Y2fdYwy0T9BdfA3V/AYwjtAqvbXjZt6+JsSTJdD3w/iMdgkYdkMlQsfhGFZO/jjnJVdFFpobWVXG
Jr/CSt3FxLsKhJd1GN5Bl++jNi8eMcgmw9LU38dR0dZ//7WcP9ZDvGttEmGC30vopDF+v6ursjYc
spjBly5ocYLW8tfJqr37KC3tS59X/aIRbf82tAH4Ad+1YCs72jMaORsssfs30Q3J1mn1cCvMtFnX
AUgXA3zJUZsPDpm1o6zKkmwLhE6uxrYPkR5nd6x3kHRReWxKvJDvEAvELnZgculLtTh52tifCswy
nptRXIMqmq6IEuXPri6+k+9ozrIWzEHKpgjqo6ymbdgvK9fu99V8ZumzVfMnw97K3hDc+NpIq3rj
u3p6CGbIGRjI9tTNfCJr1o5vl03d1ydQe0AtZYvsex9V9joy4g67haxGaaqN+m9M+tac30t1i/wY
sc0H3mPFLo5qgimJSggjVhlqxN08tG78ne1Bzqzd0T7bSLlNC2Hm9jmvzEuVi3Ffzh2yV7ZrjWX/
yw8vf9hfH1OdGKXQVNtQTTZr2seFcI8Udde7vvF51P1qlVsFiFqh9LdDzA2PGon7kleRtWFLEZ2t
0rHu0wnhXRuBRVkjD55cRWcCB2ULPJtKdevcM8NFVoOrGXukzOQBrajs4tjM/X5jKixG8Rx3UJ0i
1DJcOpbE+7/f1H9M1bowVG5nQ4UJaxiG9mEJGZuidAwt0j7bmvdaQ2o+N8wyvxyGHnU++I4aC7nJ
XqSIS59BjfQrM/PcuzLV803M9h4jJTRIRZZ7h9IJrYMKhGbXJdN09rqh2hRYM99BP+sXvTE2xyLU
iMWbRb0DdA1KKJnWjpd6exP83kGWCjXqbqXsv6X/1fve9j6OxFr8L6+0Px5+XbiW7mimYwh33rx/
eKWxgJvYs4/V5yhNv2fZlfC8dx6iyLqEM5ZH4nOEnsYrFI/E6r1NluLW0U8aBlu3E0o0ahayGE0z
iNgox428gBwsO1CymaMf3nEkaT3+hHp3KAyUwRigteL05xv8WxbVoZ6lmsZk3RMDBXcAYVQH0AM3
TK+vttQxmdvssNXOtyGgvm5VYx7io7myQGt2RAa2zu6qOn3SHWEepNkQTsTZna+KZicQ0YWARVUe
5Ng8jW9jU/D+zkKUQbvzlWHTR3oN3ddptUU7lGeQ8s7nQE2wp3cA4xEhsdnEik9m47ufrd5uljAX
UBfReueuShBj1ecOxIYIB+dBdgVZ41+LyUN0c+7IRtZ4jTdiBi6C/NwO6hweoiOailcTQOTfHxNb
Pge/zQEWaxoXYKttO4AQjY+RASQrEw0t28/WAHK8rEOCX7gLrCOlt19K0+tXoq6tXTBXlR4Mt2o0
2Vn28urGvZeo8FgI8ZSxxJTNowV2ipfbV9RA7ZdWA//h5Ka6lJ2ujg2Lx6PCYe518vug759wJyov
ohT2WfihvmxRVv4KzB1GlTF+muoC1B+uKfss9IunSqle5YBOyeqF1Y7NPXKP8THwp2SdeIPypQkX
ckCuZ+6qcIPx6BWZi0+8x6t/vjR+ek/sA6wnVjHGbjAU3Mgk8dJJLcJ+fs/vi8zRVtWi+n6cD9B/
frZVmVndywNSKb+2ycHv5ypRV9/GvbfpEUpJrCl+u9bH65c2qCC2kzrZ80fbVi8BnJC3xMBeKC6H
bJ/Xiv2pj9CNr+23roFDl3RqhVqTZ73ZJXbgUBZZwHfgSjAYQeSMduiVUBPqzLrrsgHN6wRqqOuW
+64g8YdQSMJjYvjYRUP3j6DPVWN/ZOHRBy9u3jw6OtgXPa9fXAgC58lsnEfgbMa6dxF3C3Ejfhz9
qsPmDt+jCOmKJQsXEOZDe5VjhwkHr6RSPFirjPU1kmFVPiUL2Xs75M3SdKPpPmHjeBKDZmz1/wql
SL2TD/In7yIrGGlPW6yY796b5Akfzv9Q/XC5FkbfqhS6tZDnSpmV9+ulWI4d1AJLo9xu1l2fG3ei
0BoSHHysMZeGuU32qoWr30p/H5ejGb5xVXJs3oxxtyTcXRb93Hs2Wsu8dRCb1k6uRMjLXmceLUvF
4ANOYVxMjmgyIEFMrMVAUavRvTzkXoOYgRemyxlNc2trhDnt7WyGC8/j2vmgNi38lli/vp8a2a1y
0ad22Uejvkbd6Nl03PHeVqd6qfVdvZVVeRgyrV30nZPuu6aY7mWblgIPViA9yZpsL0Z3nzvFeH5v
akWEfn4b3WWGaO5E9t3TSBXXCY5GhFrHT9h6fSff6N+5imY+DFpwaUZ7+CRKywBNg3oTDim/jupj
ZhqolZcxLcDlwxhcRqORlsvEv3hImz24qjI81n5EtIGU4dbvpuFRL0fjNPMPHbfLSuKTeECBcwEp
yNguVxzIKLyctPhR5x2BLv94z3a5eFSHtF1bWq+vZXV04/A+G8ulrN1GjKW2NH1d2cJYJsToE0tA
2MuuNoZnGsdQ71j99dkOm0h7J0yrr/eyQx6SHtjnxhXGrGXVVws5WvY0tnoOkqJ80FzEs8tG9OfY
drSL1wJIAkRafk0QIEuRdXzN0zTbZugp7oSaF89Yf93LAZ9D3bcPgV0rIWp08DrcxjwPjjMQexqH
KxTY9AIZYHEbobGSOSqxeXofIYf5RYaLmtWATDZVh8Vy5RBFCLAmH8Qwf2dJddR8ROSDlGpiNd4+
y3pjjVpDibImAR178NKvBgI6ZWwN3zAqAliMpeZDN/nI46SNtfMidWTudezbkIRnzrXsfyySypJd
cZdl6bjnfZyiWPHawvTCpG9AALDOfx7cufreVqQmP+NMtNyAcHMXAbncT1j1LaVyQFrZ6O6pADGj
MrevgcprWSoGTGPyYKelfip6vuWp6FF8RrXx8+TMlCVNGS6pSkjPxExEN9mkgvxeFo1WfoY3BPoo
cHO4NG37BjXXSrLy8wTIf+vVU7GV1UQ/FIMHPGwYy900mvVGnowk5DKH5/baKwryTl48rmV7UIe7
JtLEczGp3SHpTbGSl9Eq+6ImhAu9rEc6oEV3MhGWCVvQG95MbIwXpS0NiqbxHiP3z7Jd88Fug++W
xgbDp3g4BvNwvVHUnYth31qOKlRxNWuLlC8I6LNhFQqKnf3wNooGCYByEeO3tuxjRzxbamsvhqae
PjV+HeP2FI5fROTDW6/0b0aU7UiT+IAwlR853MiIgM61ZMceLEhzb/o8rb7HfnqvDJ1xP/lhBmNa
DHcZsPklhAlvE8f6rO2rtN5u1Juctd4Q1GsvShYV+olXVyiZtzA0GIIVX+kmznxU8qM3PVBddlhl
pZy9XlPOg40OWKyXR9n03i5Lau/1/FEsOD90mIGhrCc+bFsNFg5dU3x1khDZHlPxnsfMSEA0u8qd
mxf+PTscZ2FA4SATS5vl99lF6ME9KcpTpBr90Rg086o2vrjiFxLPsmxr2SQPKUAbbFqG9kAqkgh2
y5LBVbXguY8B3AJ9iUGRtOEzSh32Ne5K5is6LS8eHn3je16G4XOh6tXKGVM8j9yhOQ/zodAj5B2y
aqd6WXNWHZvDXJKdclhpGsVSQOJby7YP48pkwPbSeoK0o50qXZ2OvZuWGOjU0dM0kAb3AV98D/HN
aEzveyeCcOEhPUW+1Z/WPoix20kQ+MpNlGgLAVT6aOsIx2ow0joEK41up5jN3a2Kqrx5GmvUYRb2
2oRv99xkGBhUBY9JJNLquYQouMYYLNg6vlU+ZwZylszqNm4xVPXSxEjUyRG9nKuhbdu7AC3ppaw6
bVceWGBGtyqKiu4RXiL4o3lwOlnqWS/8b4n+5MWT+gUo+D8REM23oS69hV8J+ymp9HqVO1ZwD/sv
30T9oJ4HpRwI8o/qIRn5kRKrQGIFP5+lpertHQzbeKfyb29pY3OBlCdWfjVqbLK7b5oW9D94NJQq
SX5ErOwWMdYIL2U4BuuqACL8w8n0dBVbCU+AGlnuqS/1HTaLPACFab1kZWYcCm8c7+Za2RR8U36Q
PYMCThaKZkyImKrps+2bQKJ9pTrIXlfL0FxE1x5IPL16N/So3LnTRlbJGkfbnoDeehqz9Bk9KnOR
tkp8cvM6uOq69oPJsHsNgzTfFfBs1hbClK9+7mqE/QoVVRZ63S446UGTPzQZM4jwEbaZm+3SrI6w
meWE2r026N2ui6FWt7KXmwWV+6RKwGdxyb5fVcCUXkxk9K52b/7yuZAC07U8x2iHjY49o6V29QOO
YznQ5BLLrtgKLz5SiyunSutX5NJfYSZxf0b9koy3+9WZPIBa80kC7sl2CARW4fNJgQNSy8DW+HUK
kttJltMvnapwvvp9ikCFHdUP/vxJqR78+kmA4OrXrPJfLcVXvqdl98snwerdTYq1YC4VoETnZLxM
0ctDlTabf9nkzbGOXCbrb1l50mi6qVoEzgAg/RnnaTOvCBQVPoUdBQbCn2181KtMf0n16G3yo/qK
8J/+EhgxCNa6ehpKlj796K3kILjY2BoDtb6dEjTjITJBFcnqDJjcokJn8MNxCWdQ+hXaJMZOXhGJ
SFAWRUySbu4dw+gaY0Fzp7ErPxD9CS957mW7IMFngdUawh9iCk++m+SLIGJLmYcD7NJ0wBkrsZ7k
CH94RfOte5T9AbYjfHZzkbVQ41WUjmpyGN3gxaldC8EUg924am29ylBmIKFzglsKPWiu1koW7eI4
isAbUXWTckBe07V3smo2FszQotGPgTM+MhG/6I6VPdhxlz3EbDlAYpLJ6AqehaUf8fCGWXqUvSBG
2vPff0HN+Jh5mDOhrqsKYjUWLCHxIZwV2cwmZe307PCGcUuAcDLI3k5MjF6KOFaDmXZ0boVqHq0q
46bib4Vo55FotkZx52VfddWJHooqjx9KTKz3Tiwa0ogRxHIXLVEVYeJtrYbKesyL7pPa8WJuU6O5
+rWD2kox7RNF7z5NXT/tJgGMM0Ac7lNpoLwxEQK7WCYOOeDDb6dDD2n2Ts2j089XK1oYsq5jlece
e5KXEXi2PL0upvxQkEXHgIth5QynyMy0OqWgT1+dn5/punV8dNzMXMpRvkDQT2N2PMproIlEUnNc
KU40LAcigXc6CnN3BeYLPtPb5b3JFWBijAHRNtkmDx5WPBsTdd3bqcg5ayeztF5VTHRPPv6Ku9xI
0XubS+9t/6v093F25P68nvvf0oerxKErtkCnybWq93WneNsoCMMlG7Rp3qVN91oaJBvRdvnqvc3X
2mnVtZqxlqfJjs7Uy6WZ2t32vc0WDoJpo15uRD99AweOPGatCZ48X90LgzDWJHqUquvQeUD/PV9a
WdC+6Z14Aj8WAMJR1jRAYFKd8mKUXf357/f3Hwl/w2CPQFrNgoVO2Fb2/5Iwyiw2OaHeBG8I1YTx
wbJ3tZE9QfBqvltOuxVjrX1WfUcsA902riWa+vsqmKwtZP/8lKN+v8gBDi5AWHGTzwcFWf+VFYME
lVW9bi5//y8bH7Mmhu0K2yC4aRmO6ZjiQ+DM0lQ/DMhKfZ7GYRW5Uw1EhIOZFHg+23azY5scL3rV
+9mmDjYW3/jZLfTU7N7srD5C7QNurkGxIo0AeSpN+zcfvP4iFal67tEMe1TG9Gqlav9WVPxAOpYy
uzRYQZsu/Ew/j01FaHMw8dfOE17yluto2CbSI0vyIAeCVOjxrQrzf4FqGM6HiYk/3LEtRJQt2yQr
Sp7x9+QRLHqQGNlsP2AxYYqkzE/kZ/zZyJuiPR9S3c9PXgHnnAD2/kO7rMoR72NlWyJytFoTE6+/
+SIfxr1X38/NXYg7sJoiNGHN/sFA3PwYCPcN4gAxkNocMWiwfbFxzJreeQhM0OUAc/5ONoHWGvbM
pBPatHTKi/QqNk61E5o75OiGB7Uoe8Q07kSUc0ml4970qxbVlvkEeRHFK4MF8An/KC8Cw2y8xFjH
yU5Rt/HaK3pTJkqOCTFClpzAGOL5IEtNbeYLZJbb9YeOLEWrfSEHWjwqS11DSLZqCxs5vXhaBkbY
PdmJNV74Qh7atEPdaz6UwxuMqfjx1m8RGmWRXJ9kHyAWPcuaU57geWOVDVqufqDh2WCop0Qrf5Zk
mzzEc++HwbJN9taNae+FjzpNP/nFUXVbgg9jci+0oiAu/p+D7JwcBO83uTkWR1l/71YjJI1JGgwk
aV38dpVJ2Rjzm1ebDyr4lUhr04szv4eB0cTnqcmu/e01DEh+g1lrC05h7p3dfJDgzMgkgqqQF+nK
VL0X7Ub2yVFhOlV7VFdHFirzu/x/farWjfvQM39+apQO6tIZBJCNdJpQ0MWgMUFy760G8QMrrXCv
EDedq6z2+qi86T1RfAMBhlM36Nk1zZov+AsbF1TlzYssWZ7JDhCXDKssTLaJEyAc2RGxz8dGoi7X
svp+kGdU6Lq+N6kkHxatFiOT0vTKGSAQYmx65mwC1VLOsu39EFh+sPSLMDkQPY6PaHjhADiX5KFW
vDFfyCJZq2SDNuo1aoPkFPkZClhOka0dfoZVFRXVOkVmA1UJ9KAJcg0Q39offpmjn9F32WPdELfu
R11d36p129672AbphunlS5FVhF7KosOPjsGB27eXLJpOBH+Ss08OD9lT4Sy8xjReh0G31q2op62s
5pgDLsxpjK9lUPsvFSsWzU3M12QaOwjLv51ldXcpJBmWm01EXECvv/I0H0bAfa+elVfbvGf7k+dB
gaJl+CAHoPQ2LuzAs+6G0O2OosiREB7c4ito0PkCTqE4qwzg1BFhIf2uHc1pITuAit0TKWmeO88v
UJdBUDbOQK+Hjn6QA0SJJrVC0KVz8FMtlnHqmd1T77Jp9dBoY+dcbWYSzpdhhXAiIKsYAhtLZmPn
hbr5YtZAs+buyIlBc1vsV9K+stZOIIbDDC6G94X0nBIox1Iqzg3qKrMRz5LEDL+I90FdpPBy3eY4
5P5PwoY+dN/IJxT3eKCNl6osSU8BwXyrzWmthY1yRW9hfBhd4koFGNJdnOnDg47K4n1rnmSfbKk0
uwCdFFhLWSV2cW+apnXAUzHY16FhbGJVyz+NWb2R34U1tN0yaKb6kiYlKbxRiNvXixDzKsvy7E0z
eKhx5VH3QzCUjwLDJ3lmpsVIoBUCTkINUEkxfXftDmPwGa7G7YfQPUT2egeNTgOvjqualNnSqhBG
UDokLzMTbdO6hCcHubV0b4VRFnASuhX+2zWq/58xf34E18nqtpqXBe8fofi6+JfXsv7nWxlnKkMF
5GrahuV+fCsL4TduarXDs2lOzjVO2iv2HeWb1uKP2aHRspXVDNkOq9IJmFVkBpd9Swhy7Fde7itd
zNdjF8sMQTxIgkoEJP4/JcW0XVYZY7SVpVtvaf1LahKZkt+3rfPKirSkZWOQC4TI+LjnYe9QlwUY
6iez6hHeRHVXrQxtZ5uIccrSe5v7P9rkODe/4hq6GJWUrBSaMck+JDh96KaSyGPieodOL/ZjNkXG
Vhs8ezO2vHluddxpNugZo4kyJG9d2yQro67sQ+kiKCrqx8hWElZlVrYPgzBleqYajd033Be1O6hM
BqS/8JscRQQgXRsOTmayWnlPNpCW1wJY5aarncq6JENWojUXFq96y/qjDhr8H+dqWOQr3/CqJz+d
zHueP9Z8M0BntHFeyl0cNwN2ek7sJdsAJadrT5b3ZHvDRtbGuHWvslS1jorKGH56sY389EI2Klb6
hoKWt38fLM8nSrVR51NvY+W5ScvbWDZ2A67joW/AkjU0b+uHaslapS9eCQHbIAGK5CD/ksh1H8hc
mgRvw+65azIivPxFFn4FSzjlA4pbmS3eijT8EkRT+k84RW9mlZss+wePG9QBAYo55NM8IOQ98RyK
kqmud4HMzculW1GuofQx5pfVxrZemgb/ifeFVaW1hbd8X0qhUIrnAuy47dSa6cYJp3LPetx5Ik18
bxih8aUQXoxiom9cDCMoLn5Z8xKaO9pguhQ8WM+umvl7O6y6Tdkz4dTRP7Kf1HOwnhIs6c1Gnb0Z
vH5tsPy/JAnril5ziy+6G73C8uqQ9dPFgUSuspLtfOvLCHvgT7OW6rZv7XprF67yKUC8Rg5I8I9a
671RHdBXj56ykADNfEHVN6ulM07OGfawca2LjpTM3NF6JHxRslLuda/2jlOalisrFe5d1MNwQZf0
pa7yGvmywn8W7A0KXxtfO9suTmNlop80ZuMrNI9w04RGBiKf3rBAWFXB+ukieys4T7aZvaKyNFwq
bBPYkjAqDqdpO/oKYkhtOL02URsvVexvjvIk2/XXLdJtT0rdK3d2hpOs/GB4L3vbDbqVPAnTxWTV
eI61R9KsPlcR2izTOAHsqOddUxgZz+9VfKJ+VsvCq46Eln6tyt6wIuQgz21md6Ww9AnppuQeXZPE
vwi8Q+h34meRV183+1OX3kGDxq2s/+iTZyieWBuxpYIJ2ceZ54lP5VBXSHYgOAdQlZB9TIKm0619
ks/SdF6h4itlR8di9MRjPDkPt/bEtYi6gSR2msG7ZzX9XbbXLEmWaY0gAKSl5C5timYRzFATZcSu
JQ0c82pNZX8BJ4sfRISsbtcCrEGcd21njX24FfGrsQ+y7pGM2WK7iUYOL1nEcMxzNiJjWZdY9dza
ytI6h+qkHH4B18xtvnY/Amn3mCxYvoJy66Lwa9X7D3bkhd+7vtziVJwHiyL9mmIQHi2K9srOWASL
PI5QtPCn7/XoXa3K6b/ivvNtqnLtTZ/MAVUwBO4Gwt4LVOKR2fVsG0nBhB0EBDaX95DqoafZOQS5
5qIcJEu10eAV5TjpUrYpFZSZhRJwjVRegwxCuEW/84fsfj/P6bEeC4IpX3deOixcZM7hmsb+WrFK
88IeV4XNqmn7zI3aM7gtZOJEUD8qAWtlZ6q6zyjFXT0ftOJCWflZ193YTeFMapLMJsli8v1UOwYT
yJ+Z/9SMWFNYRpovumqwAaBxINgHTaTAs871IxYikFl1Ln+Hglp38IP6kzb7s8mDOzOJWz89YxCv
HGWTHGoFiEJ66Jyu3sfaAc6Dmgh2SVSJla6P/lVPmwn3KmvEmS4xz02kdmvdzbMnfLF0uLeG/9UY
gMDUrKEXXVysYmR9/smHeFbg08xnN0T8UF6p8rWfV8png1bDUvStpVTiTGgrF2FwduZKwjL0nPZT
grBbX4ab2lZmXwR67MSM4CHiz7kECUnUJGp2FNLTMJcirUxPflE1uxwHwlsp+G/bh97cr/u1CpUf
dIB6cImNwr6Zi4GlqgdFcJBVeRCGk1nr2yCUDYWO0QZDndjSlrlWhHcd0puJYySvQH70g2O29Uq3
oDqjl4EyWEB0ALpaeuckBj6scwd6aMWqd1vnUPqB+1Il7TKxzAGPFCgSWd+NG1kF97XHSU484e0T
kS6GAJagvt3i58pXzeo7D2vvM6bt4TLNZ4Eyxag2WRJmJ2R5wTIju7stJ7+719xpXAYB7HU1Iflg
zBEmf441NX1o7p2sen1vkiWn7M1VOLsZqhj+aHHqnHAkd9j0w5tDaU4s9bkq2+RhKli5LOAcYhHp
IM6HYtB9RQBsqZEPQ0i3QEpB1qe5PtQ+KCZZ5y3+n7qfVq+mmqH5lamfVPDDaaVmP9ggItqZCfZL
AA2C2LQewApbm8ApwqNlp/65deaEk9JUz22eoX6Bsu/39muSxPmPTAdDWlW686ww7QEcSJqz31f6
IbfTeJuUbfnArhOJj7RMvnYYbsqztK64+iOzFcA9b8nUuv175E8Xv9OTyBKarq2rhIVdIQyV2+n3
mBcxyqBz1ML7R+Sz/MFk+MeUWB8cmB967ddf03hafxItMtcRBuvLODyPOtZ4Wg2tWBFaeG31YY8T
EpZ/pWewIssvYVTV+9ZdGXYRbtMiDx6C7CGJm2tu+OZBVYRxIFqAoUteJMuwa0HAmJAy2DWZq1wd
Uf0aEpWpg8vBoEXjc9O+aqZirpoR/Tbids0W+gnhZKOCUtME2FpoB2sG39gq7CkEpT/pGuJamfEp
+g5y1rib8mfM6FyQPigY6+Q3cY5yspOqedo2rdpnxZ0wKvJJYMK1FzuyqekSYqVytKNHgh6oeut9
fRUjTlxeBx0pREX6qKg2KXcUUhcZPq2bFGTqqvfwp3KCZOkJLd9AdVM3vZcYm0n805p6tu8Itaxt
4uNLgZDphgj4sLSrgrW3aPfeFCY7uLhgZSZwQ7HIF0j0QujEQ00J+S/XOTmeWKDhnJaLQQ2nxx7R
6EjBvXEMeOdD70VTRI/tNTgmZQ3wrtiMhqMv4qAndR835UpFkA3nB7RklF7/EudI9nVWVq4z38sW
ilKmq9TXi4cINCCQAv2MiLV+buCCxVrY4sgQLFG4GQ4Ajt0jDoYIn9cQycgZBo8xpMllMuiEHPF1
A4RYVnt0+FboYZLMj5r9hI49Yg3FwhqIGERT+0+qlsYJ+MxXPzC2dsCaySrzKFt43VgeiIb7jZ+e
UsN8GSLLOPiNaq9igXwvqxZ/GWlug3ekVZNjeWJXl54g86enkkl6DBB9bWFkVJFXPAZm8SREkx5E
SKraM4+Er6/IYlmfmHv3gYO5O77jTpCdc8OKXisl2Wp232NqFdbLnHTkvQmYrqvMRRLYoB+KAAM4
HPRgykaLruuac2sdJmAQ61nNc4Op77lNnOkc5ABUFJusOBS2U+HhMqvCXNvYgykORRm95KnXn72R
oGyMZoajVd6uHfV7h/3oginZ2SNbiii0PjxqUdVe5EG3UU4cygwLvqACdFWqxtEYa6Byhn0qyMZe
e5Aoq9EKkO+3saEFbLvsvWnRqGe/dMQLNM2FEwTHkij2QUmVYT+63VsKf/xs6gPYaIOf0QDgutQN
jIXZ0QNuBD+56ioEErzJ0bcDK9lVqtvLUDH+UftyrYc6r5dxGM5qlt41cBdxpwdfC0keeYzRaFZx
1mKEngZrAhbuNvHtfIWI8soa/C+WbnT/Mq1pv8cMmNWgAhhCE4DBoSj8QboksubmMXy0bynyWgcU
AK0j+JEVruYRFkEJ6kxYh3iLDJbqguChhw93gsG27sAXFM7y75Osq/22+Zf/G1zCEWx1XY3U50cm
+QDkXO+4vb+5rIlR4Wgr7KTz750TzBSasVlNphsvrAjdEGdwfhhK/E/bNMOp7d1pn5vOtlRtVtAE
sXasVIaDpwTAn5rQ3mhBicr5hLZh2wWfQCSpl3oKLnFta0ANuvCctnqybfGFEGu5Gcc48VXJQ2+h
F9FT2JaPzKnu2i/6FH+tRGwr1XgNE2wHIxMNMdOK0TCbw91R67Z8XUjitKWlrjW/26dprS8DoXbL
0dcqnKNsSC1ztbKsZF339tGHiIQLQbpIB7wJkY384TZhsBVh86ZnE0J/Rf6QO6Z70H3t0IfKI0pV
0UvMPbTQHPdrmiNdZ4ytegQlYu4yn+ksV5JoKzy9Okb+uppRtm37Q4zmlbsTTlaVrMceNdPKi9uT
rjYNCE8XCwG1ODZl25yTFHNgy8/bJeq58SJWnZCohXaHlL9CNiHEN7Mepx9///21P96x3Inz/Qg6
3dRt2/nwjs3R7bRL4WffMlsd7rrKLTB78sx+SZbhsQ50FukFMV59vjuLMg/uhRP9Cz9G+z0AJe9B
YQuI4sTRMEX6iI1Hmy+z3crNvgHE01/zEYQhbkp2p0BRa2yFMAQ0flTV1oX3f9ydx47dyLamX+Xi
zFlNb4A+d0Bun94oZSaElErRe8+n7y9iq2qrsurW6Z42EiCCZG5HBiNWrPUbrqw5WvUPnGScfUyM
h3NQdq2pWXbKwJ0MybjAo2e2++fLpP/lMRHFUkAdPCsGNcj3hVNNcboZnuz6XavyV2zQ+mvgDjly
bEUErBNpFVnN1bP2BmTEniVLdIwXbd6SAwYvPFXuLrH0byj5Dzcz7rJoqSzKVQ4JP11KdTNNo369
Tvho/vPX1t7l9ri0SHWrMCldXfNE8fAdnkHLWH8BBHK+Jy3Ph5pZX71h0jc49aGqEUbNsXRsMCVr
/2LFW7LdR9TGjS+VOx+Z62DBYtzHrF1Pt8pY+6QrvVPnLLmfuoj5o/4faHQrYkdXe04aTd0ucXVA
UEnd9F10pbmINYR4/tldscFwxD7O0dptSDW6+8klOTb1OcIkBQabuBkJXez8Y6jM5c6ZkC+OKe5e
NeAtt00YIl0SJeO1Yy8UQKi7wvHFw3Oo0s5v0uVbaVIMjKEQBpmyDNslmp1dZbkxC7dq3HTp2EAf
XLxdNBi7uLLaB2PqC0j5ubOdMbrahaaZMoV7hHdWNJEOW3sIYkazac2oD8KaSM9Lv8Kki7vmm2Ka
1k2TE5ApCn63movTZgP/3XfSZCF5FD7DLfOOk5n8GAiUoPnIYHNejmjW1oe664HfkqbYM8VqJ0Rn
E1R2X1UDH1wUNYx2xIiq6uOjLYpTJutT7CITLBlj89hN0byd0PwKPNsqnzxkzA/eOLxZaA8WRAG6
dtBgkN3XHaHdHYgdFkQqQNNTuFx7ep0d4mbS/GU0k5X0QhlYTR4seIXfG46CD2uD+OOkenHpk+pX
HpLyU2lS8ce6QSuuMKgkmCq1TTT9QJ27eOoq0z6YY7cGPTlb1dLuUYQXvkDQ76q17/7DTPWOQXPu
yiZ6Eg75ag+duncMqkENPZ5LJ/xut0lM+DGWfuYo3i4DsrPT1GSgSjuOt7ZtjbdmpGGImUZXVQ5n
nrFlN5vj0ygc+qD6PRfclH9+0vQ/Y7/ktyOBDsNH0yneO+Y7cqem6nlbNHX6NmOmiAsGNr2TWj3Q
Typs3pfpoDsYj9WUToKadOsu1zrfmAAnS+X9ekXIKl3w4TDynaHZ3Q6MApm+pC8eKrX0tuoa67tV
LE/KbEq4/bmxNQsL27wq/tgz5PyHn/OX8c6huGB5AA40W3f+IjBj6NO6ZvOUvU3JcAdsWHvSPODu
LQjjIGSm3CxDm9/3qKGBkxgDTV9gpGmuFvQWA7Zi4OrddVr1ZXYHELSZYwCCTMcnZ3r2KvfbEi31
c0TN/z+BRbz30QwX3tCpxBiG65kMJH9eMdpa0hUdlgVvSoTwzYqk4lQ5H/o8JVRAvnRnz/rsx0pY
HeHsUB4CFvuE2vC9k3unUrOto1xMjapxo3QzeL3yqE+4ZVUD6x0Nfwo/Al3p9FN3Y2j1MSVxuNfc
SAiWQKxBMc07tdOq+kbY7bEGel1Ain02MhfgSt/epEXY7skNZ8/F2JI2YzDth/njP9+5dwg22RFd
k8Wbq1o6WFfvHV5mLQaUE+YsfXMLvdt6mR0xg4fQvjv3wUjq7MqeNXsLV+ptUTCKGuaTsnTWVTG3
W9hLCBBP8Y0xq+21VcQ1+tbaJwfj+nvDVY44Fo5Kb75A9sUNErLGBvRi4jddPgYkVdA+SaPmdi3D
L4M6MEaHLKrguX4I4fVctQNa5P/8W+k/f7nf4H8IWnSXTmpr9rsxoZ0Kq3OjsnzLLUvdgKSdbmED
exhtj5FzTAgz74ok24CTKW+8NXoy+/hH2Kx6kKm6tctNL7qRm8ojtYtyD2IPFshK6FbpMGQPjLzh
sXa7z1gwz9cK6V63L7aJ0t5iqDwjVEF6FHbjrcl3uzcRHEroWwfPjPC0zxXzfqbcd5uVnxPnyDyd
42aJjwOqBqVn+FbtQndVjQ+NPWxDavRGZmpXmJKD5e9HFaVdXMIGcDMl9PjaYWok73UIozQOBkxD
/C4qRfGDJdb6aBWlv5i2gqlJgVQKBJ07ZB/K616oHkWF12BhjyA4WBq+mDUoL8qSNxtKFHfgF6tb
fX7u+zU5sOSMyNPbkLqLssZleMwDgOB6sBofCAmBeHbT22APV17T4uXD5IMYuE9RMbvLCaP9FUDr
NsXxxC+EDr9ttVgVN+UtMbt35dpVckURq/L7zLQOWhzOp8VdfszJoFN1KLVTKBxdQ718i4cGqQvy
mD6mAfN1jUtH2OBL2aPtNzOy7yyiLihyJDxUxH1EKtS0RAZuHB0f65mreWwRFUvzF9ts8bQUDry6
S84NzBDcGO2qi5fuxhx/UKDv73KCIR8ZkSNab9PeDNvsBaD/KWzJEVfLNzdXomtG8GY3R6h6t0Dr
/HRBO4LcuHpliQ0MaR+H1vo6CutvaBS9tfDAD1pl3SLsbD6awzAfHNRUJ3Rp7/QESOVsFa/l0N6Y
Nqr0vRvdT/hs3SOWGnRa8YhzRPXDiZja7Vty+87HUlttf6H0cFWq+u1safrTosX7xa2z+4k1Jppn
S39gWCK/PcUTFkIxTFrwegc7IfWPPCmxRV1425TI5ArE+3ITDaSqVtfr7iP8z/5DRO/8ZVXh2Jpl
WEyGjqeBN3w3Do84U9LrzOHNxj4myOKFKK6Al+V6A2MoEdCd6zZ0yG6n4+Ve+2mE4ImtRZsYY8a9
nayvxZxY+zxDcD61EB7/QtbD8ZHJ8o5ZKjJUrJyYzq9xiIQMghQeQ1x0AzfDz+xywv0ltH3dgCYd
TYu70aIF+f5iWq7V7kuWlwcD0OcjEgEVBoLlcIMGibVLK+2HVM2BNbLHu8Q4WjM1IOTLss9FN+Yb
qGPMIkPMMoTPmorE2sGJ0feQB+CGRkl1NSGqlQm/z7Jrh6ch1bVgHZ8LKl/ors3pVi2RUIrX8m12
QRrZ89jvo5CCUia6cNgmt2M6LjeJbd33a92e1zD/60+qcZ1UkXutkBUDDNa/2/3v/Vt1+7V46/63
eNUf//Xff97lRT/fdPO1//qnnW3ZJ/3yMLy1y+NbN+T976J14j//b0/+15t8l+elfvv3v75+L5Jy
k3R9m7z2//p5SsDpmcVFiPeHLJ74hJ+nxU/4979uq7aP/2tDIrD/+jcvfPva9f/+l+LZv1nEi5YD
P92woPcRMqDyJ05pqvmbaqKdwlgPJ9tTielK8aYo7Hm/QQ4B0IFyoU7m2aEDd3iOilPWb57Bitnh
ZcQaqqH96/eL8FO573zR/17JT0NQ6E9zGDRMqlCObeh8QwvZuPerX9ZudWfPjn5tIIip1ie5yakH
E1gjB52ojr7XvaQ+Kcy7pzHT4WBd9uXBXo0I/5XS3nRjVJ0WFLdX+PyIppnasaL6BkGmxUI1g02M
/MUwr9u8yt2MB6ooT22WzPRk5Q4jovIkN9PkqsUhwUrrmC1UQtwSBk/XQKKkeHGS+5YeQq1q4j1F
MzzhPSjfQfEIQhUJsbh4ySvo+ovxiJmCeijHWxxQ11NWJVt70axjON5lSskSNCVjDRbvQxetz8Bv
h+tpKo6kfwlcEtW3F/Kfacxy3sFDMohM92FK0iszJMfkCGQ+nplXCHj0GzzpBvxJzEOvacUmWsBW
V8AhwF80rwa+T2TWnfvasD81bvbYNdHDovYfc6vBKdxqan4h2S53jQIHTYI9HiW6byM+25RdHfSJ
98OeN0Vb5KyH04oDruaXdX/jsaRmVLkxewvZ6dX62BTLnZWVDxqST1Zt55t8Kh7Q9d2UOn5iq/po
q6Cs3OHL6CG5aJj6tJmjiRRUuu7FG+KY9xEB0BMDCl4wFGUsEll+Ns3Y3UTesivwRdw71ozDVIU7
wFQ+AsXUgrDSEMeiapYa13FffqkjrursRIy8di5YeqwukvYz8grP4dI8aU1773bOBy/WXjrXaRgj
0wMwphsUfbnuOJI4zYOO1rHS4S5njsE6Ax+d2nSDyOz3BtgI/s/ld8gGc9WWfr6G2xx4Tj9Nr9PU
vbpGmMNd6neIG8dIJK9djiahdRqiZDcr9c5Qk5m8QMjqzT62KvXpTosRSC0tkMsmpR3d9pDqAt4Q
D7hIRA8UicgDaW9WLnzda6JnEiV9uWiUmK0fRZQHFjnUtI8af3CAFdlTDRePH62k1sbLNa6lM9Dx
2vhLMjWgDZ1q2bV6b+ycyk+a3AkAu3xDRC7ftFN7V5afJtUofK9O2kCjPxASVU/aR2r8QFq0whMe
5TsVeTRj9naiPwEfJI3nPgCx6PxcRR1UX/P7JD+Wk4K7jbkZC/ukOPadPlLhN6CP+2aiYCch0+vL
91VDPZXqAqsL/CJcVd1DqCHMs3ilVjy080JKVc1eWiRWsJm87QdbwfJw2UYIxflTMQBGrPXvwGHu
leHk9FoZNJm2BrWbHlCiyALTjSs6hLZz6/qDNdnfh6pj6Vhg2TSi1RC3+ROKJevOytIjEnV3BiV/
v5ow8dMNPOzGKQCg4CBsAMjICWu/QdcAZPiB3NtHML8TOvaHlkIqTlbgu/TkpnX75ykDWoESB4RC
erKtU4kv7fyl7iPX74KCmvYmr2CG9XV6aJ+AH4hkn0PGAwDVYt1Ya4OFRUZQO1nRQz8T5+bqVTwE
FhcVn3GwwZle+3m9/OADPuOZca+QcfazNvlmFvNRhawWdu0TEe432onfTfbBVVAKn1O+7xGyYwZD
PL0GpvJIlh1dQhZOK37i/J7OirhRujvxkGYz7kew26lRboolBhtepnedSG5FzY+0V7B8ucX787lv
1UcP3GfQazzTI8C0Ib7JWyf3k7x7sI3kBeWUndJBgWv64TgpE8w07K/1cnnE0y9nlqB7pV9Gg1Rr
0dk/OhdiI6Y8IvE2k2dWn7yUzowiD2ZqSNmqxJfecpgjMNB5Aqt/1vw6nx57PCX4kv2zVhmkmhZh
ZUYgTS4S9CrZHp6r8GmMx9fOqEDaj19mlhdg8ctbU1/GoFe8Pb984wIpi73yOLFO2DpD8VWZ2w/a
ZGxG3fxQ5c0JzKobZI3faJjK43jzGDIJOOPyQ9PLZ2w09maS/pij8grh5Z2i1/12iJhN+t7ER1Iw
ir2Nk8Nl1QyWPA24q+pWafB+0K0x6Ibyg8rb665D2BRqeEAY6iEv7G0bDpTrA+/VThkrhvg+da1X
uNzzdqbYTbknucHSbNlaJeMfwoi4NoD+TkZ8PAj8stT8GCbqmxNS3a5MZRuv5rAFUHcd6uPOm6cr
Z9HCYCzW+yQcEPxrt9AeG75THajFHIx6/jUGtadGYOQzADT9tWEc56y4NwvctFyHRe5QW9t28E4J
mn96r+3hbTzkY/4WpcYNil+UUMf5q8sae4OO7/2IekEinq55BZqoAH6Aefm2YlY6kukDko1AQOq1
LLUBgyhf7C51/azzDg1UI0Tyxk1G/SogXrnFZfl1LNeSNUTt+uWKVnv0Ms/JY+TCbx/Twu+Hxjgk
do4qhaN+KkNcKtEj633FXY5zY0D9dsaj3rTXs5LdLzHhxBQGlsMgXyrhJranvWohll4MSAmk46EK
GwoqM++bmVTXZpc0R7afUvtQY37RWA5Y8jZGO2E4kn3U9p0bGpsoRaxo1j9HUxIFUWd8K4z2YWTh
GSXp3is+lYiiO8v8Bo0aKxnnJp+MD7VmPZWzhvPgPHxOHaDeqzudOkhpw2CXfqV0j02EYjRDw7H3
AABgrTXP1QMGc4/mGkNrg+RLRtDQm2zntfa9prcoVPNPbvnsNd6uq7Ov5gQR1k7SF+hytwr8CL+2
i6tOUYeNY9WMd/hMgdVt9hXC0X6xqriJWvSbEcx3G/ZjgFk3rtF588maqIGrFsdrlZ5bUka9JqQI
sClkdqOHGCb5nzI/2LV5slXzNNp84TpZP3hzcdVOiBWm3mdQhckxXe3vWE7sbadBinlSvgFEdoMa
T9E0JsecGTd9Htt+1+Rf+skip1yne7czWINMwEjVjBp/1OR79Mn1KyoQ4P70irRi+WzXPOJ20Xw1
THCOuPECAGkQ3+6yndt8MDKVxWKNrWCZ50i/Eg+FlcLjYHyoRh7XuHZfKJOSw/iQjDZS3U74Mcts
iPxx+1l3camyqxoDv/TRLkLkrlp1q3iETw7QpHb5aPfuCUNNAKNqwngz9T70v29GDeZCj9Tb2vi2
VhoaFfkzGEvDdz4Xt6OJdAGSNgK4xohYmN2zS9Yeu1D1o6KojF9gBfxQjaiZ8RK1cj/OdQUTkTqD
ijKKz4h5wqwUC3MSZNA1C6T1xyfNrV9Baxqe+mWy3O9dXPH4YIqSwcf0PTO9WeJio2O8EOIB4A+x
eg94HwGmFXNJA1sDvbcnoV6/UbJZx9wCJFh8GMz8SLWd+CiLPuM9/S1toq9Ntt7GRvrY6+mtFqqY
gNhegN4CACTSD1RI2rWiI+oaHsox/silhy342jytrvEFjceryrI8X8vzpyG3rwFUGX6HiQFl7l2R
TvdTFX20qhl5a2SErcZg3AWrwPC3UUrzGQNghEBtU1Qluw2o1k8W+rgMXvV9SGDNTxkQkbPbfjNh
P+vF0R32whPqgHtPP1h59r3UNDQH1lNUOExa7vKa2mWgRqR6W6fEMGJZSU9YV0TkilmgPGZVO/Gc
NxRDEoplgSuQumGc3KAwPPhrDAreGR8E5iZIOwa4Jc4fQ8Xis/uID7BKzMDH8CsM+mfoPIQpJYAb
C6FV3+yqj5lWRTu7eS078zFVGt3P8/jr7E6fSCB9B1n+pq/2hkj7W+IB20QFyvDjMH0cFEpV+VCc
ICfsR7OHvxYOj5pe7LHVvgbhcIVDSUjFuP0ywMcl7mh3SbXPqoAcRXpIE+cTwlJXYdP8iHum2EXL
v0y4tVmae+ipsvmrnj1oQ43uQeu+xj1VW7WcbihO3nkamSkntr/1mPmFpTNsVwE0BmHDPF4NqhuA
t+r8xC6OLmX0/QLEqXOHJ5NkuZGiwarn7p4Bdy5WX9eclOqwSfyPmqm/uPMrA86jQdrNCx9QVA6y
aArKHr51FZO7TtDhcbLmYaKGHxgebmCo7BAyf5jN8nmJIqb/AF8snEyLFWOrCUmBWFXoLzhnERBQ
VbEsNJfnY+KuZlAN+t0ag1EJ1Tu9rjFObrpj38wsgjo7SNxiN+rDdVNNT3oLeg1IxWFY9Y2req9m
tDx2BkLM7dCgVqi9qLX7OazTayW1GV9UHjDgchsbTa68Q/ZjxeZgUvTjCIIDirn9HXbqQ6Yg6z4P
xANQ2OOSEarxXnQtjHZVR4XYSFQ1UB3zrjWSIOu1l8yJt+gX7ptwnP1xKnAyKK7m8DlFzcW3cxHV
4ssBLoUJMJl8KIw3Q9fGu8TASsCo5oOBO1ngeXiwhp+RNOmPA8lHDb2HbfysqHgQl07f+93ihie7
uDamwoEq7nwwTLjx4RhUk3Nbc12jGrHLKn8bdHWvNeN1qX809fEticPv0Tp98hzr2xDbL5FJvO25
J9bf92bt/GiyGh0kCghOUqOXANCuE+5YXmUFmvWaAtuiknvdJnezxnwZQVJyKw8VoHCvGcMB4yWh
8ZmX/jAB7EvsMvWjqn6G73HqU9uCPcSi1lObNqBo8rVoWESuwA1Y8cWf4/bOzDoL8hrTvKfE0I+y
R301KCos8VvqmrsheraY96CLvQ6TVpxmM3EOSDajKhAi+Ck2mUwzyGbaC+lOSjRbuQtSfh/X9HVc
nZbiUNZoRITLehiUpjyNIhPhRXdx0kzHvqR+69X1d/m6fEbriIpstPF6nRSGPFiJj0dPMt1aNibc
l2NzrQ/7FK+ZJRgHXBfFd8KViU8YMQNAMzCft6refg3FMbmZeNKGtuwwYic37hfNZINJbhwqpbGL
uU3CO0ReQkohVqMv41SrW3z1UACwzbTY9Vn3NC7ImNkZ/gfDOO/WczJmSrIjoiSCd16dcmfp0WtK
+k33x68txe+yrC6ilGoVp15cAdmq0SnIGBM56BUzSLFYDw/YxqIsPXKRLIHPUWRTbColKgEd7hsN
l7gSafY1kD8r7xQoZr805audBWYGT61Rns7NNR+3dmknB/l5c9fNQdiJsO7jOgPavVylRKn9ysqX
jbyk8qpkPXN+12tkXcRllvdEvkK25LFzd5D7cmPkXk6sHx8a09v00/Aob3xCXSXD4JeOcOkN8kw7
AxZovHzdyEshv6Q+oiZFKFzpRNukO8D1fevnbut2eXy+vmbpjOtWMQ1MLEOLXkcKBCuMCAZsibjQ
pteXRwbY8mSKTZHazn6N1l0UIQXlq6yBDuAWBps6Zln95YN/+Q6y6SBP7Gt6rJ//83z3klglhh4N
HTddOkcssmhDq1QHu6M28QieNjlf3Jl0H9ify1ND4SsElfzugTpfvCa+rZK9q6zdDp8Mbd1SCvmC
YDgS6uJ5kBsekZMOoJQ57vcOhK7HfYE77k5+lzFs7nLIQrsaw7c1wBGbspGu7OQFlm8hXylb/+Mx
b6hXP2a6QemVWw+di1xCFZL/YU+f0RkwQyyy/ug+4h/sZuUfTMLiOloOsgfPg4V2eWkF69BsS4e0
VOiKJ+1//Fy7yo8hGMrAKw24AuKzL31vTW9cQjdCw8oWqDYxroirL3uS3L0cqxxzK0YkKMHONnSa
aRc7+b0TKXRE+f9yc3laf+mi56Y8v5IGPXgiDyIu9vklfWztlZe+K3fnu1o2METQAT5envBLX5bH
5G4keqE6jruuz7hMYG7lOVN2dvkfl9e/74JyX9412Tq/Ru6fm+/Oy913x87dtm5s+EbyVFUQRVnw
baIaxaxcp7yVL4E62qBPxVCFax/2Vnrn64u+SyE5uFbHakjc8QmEwdZ27sq1f6C8SbrSvdZzwkBR
C5yyh9I1DlOLqPto1idyjQ8ovFTdjC6Xp6OsVmVqezAUdVM3ynBQlrmnYs2mQjLzBILeVgO57+Qu
cNBapfLvUJklGgu1wC2B1Gd2wxn5/3/fLN0QdXMUWLJcSLDYz4uZxleT2ISJ8O+Q+6FuV3Ygm4Pe
toekVfeTMU8R+oF2dCVPRBETBVIaO7tghC7EYyg3nuial93LsdmYucTy9LkpT7my21/+/x/OX945
mZ3qYLZ6OqPs2a67y8t/ebtz0xFf55ej54/+5cDlC17e5e+OXT5dnp1t60sZtm60Nzpr++7k5fXn
j9NF53j39mtbRjtgLx/Ob3e5OO/+75evenmbnhSYP+mspS4fldK5tFz9HJd5Q9AILfH0S5PiMwpU
xeIdBiQI1T/KL9rc1ie5kcdkS9Zl5G434yAcqrB7hyQhfhJ1mUaff24WeTDKQAB1cxRtSZozjcRi
juXLMPhf9rMCdCCJKoJQOe7jGUoYIzae7ACRGD5xl213laE9yMqMVUzM970YzJCzY8HdCfydHNtW
7F0pcxjkaXkg3alJT/O5ptPIEKLPxuiAhMCW9TIVobKLY3UrCzqRmI/UAfxAUtoHZw0JURA74XpF
enWS+2pZ1ie5u3jtl4LawVZzRqpV4qGVLSKJ/RSvLZlK/PxguCU7wKyszNtSxRkAFi7q/Gt3ctWm
O9V/tN4da1uA9KQcC3IaVLB6bfq5QfG/hUYnjqXqvM+KKlChKsp/GE3P3McNsaS4nwlpnpNsaVyY
c0seSyadPgAxxF+WtDx2yFSza7k1tiUeTXmH5b7d6i8hollbWV6T1baEykjuy9t8qb4tdZsFrK7J
GIu4rhEb2ZJ3+t0xLIE7EoPNayqn93MF7tyWN3osyan1LmYT4nbKW3ypyNlyKjrvy/hyJfQq++Yg
i3HAKnC0lU2ECCPoPV1fnbKkeRuTut7KO4i9Np5zlzsqD6ZlRW6WWHVQVK7AGreU3xnllTRuTqa4
t/A8oQvJfajo6a4p8g9WBwciH/tqusIVuj8u9ucQ79aTp6i/bv7uGBmYg5KgrRBrRndalOHnpsco
naykkW0vx5Ym6k8oYVQsUUITkb26P63JNyPy6iM5SAshpfGTpUFNof7BMxjJWySbA0NIqEfxTus6
+vrlTsgbc7k7cauxSHWWBXExnrXLxhGD02X3/FD2drXNFty4xAMmb9Df3apB3J+p0usD5pEbeVNq
29uZdWHv5ZN2vkXyyXNTSLDlMlESiZ0GvjwZ9cVZcKdA5ztI9RQmMoPG0VJShKMppQGGrl+h2iP2
Ia5dhDrtKXftMffl/rnpRc4YqDHrZ3kJVXEdz9dbtOSuZo6sHRMKYOJpSVLd3XaZ+1EOkPLZ8ZbZ
WwPZPD9LlQ1FpSJ/VruUpu3CnQODuy+kbVhYKZqOVxS8hVjVMxzppi31SxLN8uwqRoqwnJWtvdYv
si81Zg2NRmwuu7Ilj1mKQuGBAEL2tFhcBkW8h8QL/P+KiADWqAMe+J8RER8Xatpl9CsY4udrfoIh
JOLBEmJaljAOdAwAFr+DITTtNyw/PChnnkupybpgIazfVM0AOMEfWSVAthcshPqb52FCoeIdpgKS
0PT/FyyEAAVd5BMtgVgEqg5WQ9MRK/EMvsKvfnHaqnc4b0O2NppPcR84BJSNsitnEAv3avEfsIPS
2+yfPu0dMh77LbWGOjvdhjeA0HCif8ERlsVC+ABbjYqH9bHKrqIbY189J7Vvfqq3yVu0T47mToDo
qsAN4uvpRbsmNXNUqYQHpKJWOE3Vtrr65Sb+xIz86vao2eqfca1cGs0FKgi02DBZ0P+FCblonYbu
mKndOB2caDl5ynnTI/7MfRN2wmmMYgfNGB0x3PLZ6VaYj8XCsDD8MY3KVhqRV47mFstK3UKL3STV
qg8JSpViM2prChpe/QKUG2AoqmMn0ANTUKR1FchjZUjZUrOXetMgPAHVvksCMqLjbnUhzsoxUW5c
mRMp1zHdgtMF7CCW1udp6oIhkbOU3K1Zk5bwaXdyfrItshKCNIwHKDP4ZYOIYXtaHIxSIoo0crCS
m6KFLYloxOFyqNUS1NdXh4opF8nbXKK5wakZmIahzrY9KAk/EUGO5Uz6oQQK8stcacsZ8xL+rOaY
BHGuLQG4ynBvsDqTo5WcJ+XgJVuemDvlbtdeV72mH+UoVhgxw7cc5uVGmJASYypwnEFE+HLulDOm
U5rkNy/7lZl723wOPzaU3EF86vtRy/pT0fZMh5Z6oyZ9uJOH+lVUQlygVailJ59lpBX12Q93TIGb
ibhLHpKby67WpJSsCG6URgg9i+jPEhsQFfOKqMTvgZ/bRtdOVyT7y6/8JUKQTVUQFos1hTnEj5O/
UM8Ugi65TwmmzX3VGL6jkwqrvunakztjp/XLj5U/WzPz/MDjcI4FFPX3SCEB9kLmfj26c8Oqy7Fe
5Lk8CaOjqPqMemf6ttIp53nrHOiziIzA3FQv513Q++Vp2V9iPdk6R/iWqh8ms6PUT0woD3HH3aD3
6PPn4OIc5oeYSgYaGX5orSNaLBHQ4N5rLEz4elIgcZNQaxzm6TRNDs0IwfptslKLmL1kPiVaO58m
5FOyqlwBhvJZstuOIng9t9bhobDCfieXG+f+WqNNmiMlysKkq+ATdWF7I78NBqu/Lj8spGxOlyVJ
SMbdT6oVuORCpwldhoqioufIXbmZxYnL7rt/yc0689tuUTYmoJGTSvhPGSjriZzLFuauV+2hBsDH
E2dX0Xq3S/mTUprXJRuTYGfTifyYYYTQoOVLbI2MS50Pny5vL1sivXEYSEfKvTZGDAccFLJiJtdr
6ljHLWIjW/LYUs8M32WbmEE2xmgtiX9ccWHzLTKG2/PpX/6zV9+UUUErSETbmYjZZGs207r9JJtL
JJNq4rzch6JK8b+BhyeDcXlMbuSrm8vBy7vJ08Jbws9LN93IKw+g8ef1Rs6V+rCiPw4Qc44QqFQw
fxN3OLLEEKUVjXeYWORM8qc5Ef1D/l650Y0x23uRenU+axJa5Qi+ilHvfD4mpkOS5SPejeXWBhsW
Ls7WEm9y/l/5X3K/0ogBL7uyJY+d3+6X15SkF/fLlF9pre7sDVXZYSQvFlXibd+9zeUYijqoyept
/x2eeL0xPPhcopu6kzVttdz5KvdQ/WYVKvprjuboRh6bNDq3bF02748VM2sf2zKSvcLVKBSF9Y/8
n3KNfyzix//ta+XLLmcq+brLvmy9/yjxDS/HosFE7p7LsOgwS1X9B7y5GhoVa1SD9bEz1/lBQaXB
DBPk/cUaW24msTZrsLJyEPuda/h1Kl0UKc9srahJrCge+WoPb3oy24GBgo2L/pqRFlhaiNH4slFF
UHzZla2SVV8nVn2L+Bx4rClEeFR7UzHNlRDf1C0J3oHlxNBuLmlQmQC/7MrW+ZiY9VoscRivBGYU
/IW6LU0ucjnh5jIsjQ5eaj2kU1PsEErD6n3A06vtBY1wPALDvUY6Pd8ntjP7JXOLCrBeUccnk/oS
vM1zElasqM7p1sassg2IGqjgs0fRyuLytC3rQtCahzJJ+q3eN5EfirXmWHQTIZtoxmIlJDcgfFHe
saMVVf5qN8NROdTjq7w2lqGUYPVwaj92+m0uroi8SraY7zKnu0vh1O2jjuRVMVk/htRorgaWl8vs
fm26ONpNApafdcvBA5xGGfpkRh/ilIe3E4mKWYQnnkMGPsDx5zGpRsEa4JjoDjAlc/S6U75wp6yA
N/RryokKeQ6n21BAerA176Un1l2WCNvS6apqtYwkMqtGGJxHSLr6Ce0S7bwBtoQJg50dxn4hqVO5
tzWF/Fhfn5sCj/p0If881Y+JRoCDMFK7gYiDdUPpPKRmW1MpmbVzoUlmdy9550syWE0AgwGWz/5S
fZAp9sSmMI404hgkIIhYbSi3TgxXRO2wfW1j8xpzBy9wdOSC0R08ju4U3VElx4tgwpUUHhbP7OCg
rpTP+3PpAazlj25Wi60uJjm5IXNXnywBfpa7pTFq+9V292Vlfq9n7b7MjfGUucp4kq0GzVABn2o3
guV5KvgFolDMnfllH1x3c6KCLg5nXtydz7kMHaPV5vvLIfkf5/dAK4CQDLVJDyAutddOzC2N2ORI
2qyBbA5mOvwf7s6jN26o27K/iA/MYcpUUVlWmhCyZV/mnH/9W6SNpw+N7gZ62gMTrFIqVzHcc87e
a7tRMva+pQ/0TGQyG/ih7bvqjP/H/k373rzdufa97y/s3/f3R9Y5+cpT3Fv7c1bTOAe71UOzLrkS
bBt5LXXevm2Xg11xlbUsfNZs/Xl/zsKiSie8vY6b1np/av9iLKZhW9rRO5cyaCS0ctBDMC/FYRW0
U2SfysG4J8lWDzlSuKWrMUmc0XSYTAhCiJy25/r2t7BFG6g1K/P9KaNQJOAdTkqgGt/x/YXvh9Md
RiEH6kMe7GP4wJZ8DgAFMe4BJeVtfhBp2GsXsFoGEaCv5W8mBzcbIpG74wEWwzPxBK7yKAWYQGMX
Qe0jLKJ4PqByYAcpegPmQveX9hHxDkaKrUpK/VScl/FlUD9H9IYxKBs7yFSI8i96eqekB4LHC+lS
pXdWeuiZWiwHS7nYY+duJq7ySvBrA+hgvq6pCxSkiC49HjjHM40HAajS8UVyygoE8mSgzGGEvCA0
z+XV9kCUkmzW/1qF3wTFH4AmbX8YYs+SPtrKNZAhPPUgfNMUvezd0rpF9qq2Lso//C8/TOE2PxUJ
MTdiw2fcJnHhEp44IFtFv4ZaKmReoIMkkZkxnIYaEXCYEYqt36HZTX+06X0n/8xvmOe5V1Aen7ab
3s4uWDPHS7z1rJ0NL/1Yrgx1/yyh9gnEgyRJX7o3uBKV7vzhHGbPPqlfykMZTKfsjbnLSwOfYj4S
7BLfaUd6lG7pJvfMdABU3FN0ti6ge7+4UY71z4TCsr9FqtfXQQaVJAkjCd+ya1610a8BrLLC7v1K
ciP/Jw7YO1pb4fpsrp4eZA/Srfi9fMUv9R8oONeZyt8De/tWotSgzCaUxDdu1efuTfd/E759OQ0f
EXplNzlgk/B4waxDztX9WcNudajJe9YD2D1VxS0LLIsLNIrcjOYN4U8SP04iUDF4t8whj1HoKLab
FwdckK5jeebTit2n9+Qvndy82FveBcQcOTA1n7YrgkenheKJ8pYPDaQ9ze2AdX0v3LTzViWoEUvJ
7Ud7uVoPDv+t8mR65ZM5n+0xcILkpEy+hJJ7PVbiAE2JK+TKwfFjCFfga0fnQfXLGxHOH73jdV/q
VWxyYD9zjiLx69lfnvLMp5/Yz8celnx0wgRfmY/grMtPDR70Gr73hZ+qD2V2rKtbxKq/aimo1yCI
uZNu/8ACLT+tL6vkSPQqUgzQJsmXiKUw1Ks7xXGzl2bxLuREYOW9KGHtV6/GV8x9kOhRogica/Qo
ZJ9UvNJbIi//cHofsg1fRDGkH8eP5dmpryos7ytrr4f8g7RsQNq2K/90Si8/j58yR2VDvI7H6udQ
Zj4DXHHKWaOYXjx7mPwThZLRVV9L6Pq+QL33Yv4cH6CDvTWn+aaQ3XpyawyOKdAWfKn+9DSaLkT3
4Ut47W+H00cJSqRWFdw7CDqhrh94hfz6fKLo95Qb7ayRI4ZKNHCKI0ig5Dck+E/pV36vB5VHkfas
vomv7LnB31rRLPBMFxLAbfbavFYX+YFOugjjgKElyKDb6phDTnzLT/rty/JoPElH7T79XTauJTyt
cQ1f/oMJyjzPYRUgUedC0/7oD+ODegT4A7zMbV/U2B8/qY6zE6g+Vw+kty2JKYx8Gq7+8Iw0iWuh
4lEVpAtia79R/J7JJpdsCoiH8aM4tagRHf6LeAtc+Sp8rqmvunKGl/VUEaJrepC9QAK5KtXv5Kqu
GhLL/OC8ow5/mQPTX4/ZR3EwGHkgCLnTSKBE6eNx0fTFuew81KJEmLvVldMtDWnSQZWjScZxiDDI
VVxaXwzzXM58NT2st9hU7Tk0DvPDr+gorlSex/K4cqLmmWff90f5NG2kvhAIJmYVDHyy46p+88R7
egKYDIAd2aVXcqSKI24YMfq57Kec1vfOWyOTuQEHwmtANyDx3DhEbnNLoojhQckhZ572zkEEmdcc
0vcJlMMPaq9UIhrGK53QeFXQZXHskRZ+tX3MS9coLM7mC3k99kFyleOceXdW4cGfqMP6qHFPIRzU
tzxBOzLyhjT4vdwRzfOp32c/xI04xD9L8lNv57yATPQ/90W7bGj47LdIjctGMeb9kebRmZTg9hBr
0a1is7DptwonqhhfIG2s/WGaNDfp8ARD/HkjSYW19RHnoeoijx18jQ7Yedx+ZN8TW0Gy700GeaHH
v7uOnMhBmoO717v0kGzfk+/Vzf/5p7UMTX3TIfq0eiOFfwRZuq/Ilbb+IIm1KKhiZzhjPP63SVt5
OEtaPp73vf0LXVd/SBVeWGnTpjtTq5/FuoYxUWKnjs6VPUn4IVedK+W+O8v0Hjujxs1g6p1OpDUL
zqlB1CrscT7HuBLA85RxynWXHkS6P44svmQBRlyybDnCmWY5DZSnY2LKOGTfw0XFk9+PW2ZjOLNB
9Yw6XL68XdBQMt2Rt80+Cd/3vp9TnJE8q3a4j+TRTxQOfhN/skd5QqXblErtL6kiHSJxJ0wZxOEO
RjRL5ZRu47PvmV2fGbfNIinhtE+E/mezD4G+n8Oyy7s0ynd773PeJ3dbZUL4EZfc7yd1s0twTbTk
825VoKki+9dX/bi3g/utJbjvmVs3GCKpDJkBsqCpPOWyFoVo4LnOzmPmLTW3iWiom0srK0qoa1yP
h5e5WabTlEyhZMzO4buBJNvYC5bM3E7GZCgwTPXruQAr6Wl9y1XdaSjXVVaew5j4szEA1N8eylMy
ejZLJWcEw7yRIIknZKobr8pz3dpNyAxgRpDNxlFm7aAlNiqr7RNvdeN1ywIOxnwGIL7P6vRMI5qM
YAbf3pVu2yeHFevf5vu5cZSXkxpd93Gdsmtl9IHQhUVvnuWuu7WoetCqm8dxa8TtLbrNEeoZ48hV
bxMH6N3WRfrbPP5uJqvq+GHA03NRFW9A8xkOx9JfqH1jrqzNTyLIHM4RDKTIULXXsbMVKjc2cpG6
Jb7GoGtNJdjbqvsHvG++H4LTSc76pnnbprD7x7vP1KXFwselNI7h1duQcMHyzSG4jc3+brY2q1G3
PCmE4jOWZ0nS9JEnrQodur3Dug8R/z62SdP8a/X+/3WGhseWIdX/ZYZ2k3RYRdvkP4do/37o3xDN
xhvsgEaxVNNAEP4/EzTH+C/LggBj2v85PJP/y1QUJjpo7Haz8PfwTDPxGOsQa/gG5mdM3f5fhmfq
XwbVf060HNA+kFpoTgOgwXz/v5juWwVH1AAq9awSG2br4qFWSkIRtkvJfkouGRA1AzXZ/ujvSUtf
opXl9CjjtD2NytfePd43drWA9tl35dbG/dSvt1lS+JEes+JGx35M7eqjl6OYtVvZXpXV8GOt+G12
XL/hiN8wbnCT0ZlCUAAz7TG8pEmR4tgXPv4ffzQH5S4qGoiBMB+vMh7BsqVsKnHVBniwMFgMK1pa
JTvU63rBtUHFm5nOiW4PenR8t75S+TRlGupyYEyts107oATeZVlgTgDkW2d9ledzyYWNpOv8WmX8
cBn9BMll4k2JrivVPKSa0OwyYulWAJNgTjUWqkvpM+tkZbH18PEEkGQW1WMwS9RohIRrx/g0YsYk
rCBBHMzUSpXIOCW9ygM124e5g0NlFDNWyOhuFvGnkmSsIdu09OZa/q2pz06nLNSbJTxpacmCztys
JDSnXAJbyBLTGxHkaUF83/ijlovY6yOjDWzE+EN14eqdHVKR/gHA8Zg1qnrqM+FjcGOcpVn3eSzu
wUGceiWdfdmkl5xhhtab7qKow3iw16Cz15ho6iRIAtmqVEyNmKhLWLvmMkU3U2R2xD+JKEgb696S
LLzOfU/Jk8HDkcyMG2INWjLjFWPBpo8SZc9rSecjUaYRwHfKeOExJTDrs1PDuZl+M/OITkWE2E8x
MZgsbc4MQDY2B/qTQRVd26znKrwcPkaxGGg8XpXMqeZgxejl2mAyw6KnJZpI03yKpRyJ4MNil9CX
65yeqaU/O0XbniOKc9IJboq2lk68NRerqZSLMLTf48q6dIh6cDWEtkCGle6TkZdpKKwulcMs878j
CnI8Wm1nhs4A41qAzzxGOhmYopap6ZjgsF5dkiBrlYd1VSyvStX42ZbAmQKc9NQGU3STy1h2+h57
qsqbmWXiBHLwHVHr4oMIsb3cpgGqmNTViw+0dfQZxJeYO/PqMDZzzCobBF7+gBnG4RXQG1gnffBi
Cb45QY/+pBpnGWUUGbqy8EeyuSQAE72mtY8m3kI+tMaLe84zm17OqTCM5bE2e49UuC8YJ8VH3LEM
My6DXpz1xUZeORJHreCusexnsRIBQoyIHyVkMEHyXsOuehT1kjDi7I6OVsoM4wdurqYOWIPgUcIY
QiPOtENh+Y6NA6qJpRmS5xj7Dsm2WwwaCMjhMiYEDyd5fVtxK+wbfDO0tjfzswcEaVjFPRq/UDXM
0NQZqhUjcra+xJvRqLF86Iv0WFvq7DVYtuOaBITSzEpvgk9bAxYZB52xguacjDzOblSIv/TTq0D3
kkSbwOf/6Om0Hrg/kiFlH9VCEk8a336T2uktmoZ3a7TpTQyND9/vWhUAewoO5KIgiKZWjZ+yI/nJ
WhEe3PEZX5N6TL2EfbStsnMSyY9kQgs7ZNhFRNE9RMrg93QyhIhJJFghQslAeLx8ANoaMTEjbux+
Gdf1buy6N2mMX1M9g6+qVwse+aY6tZEdEjzm10b1E3YswCkzD1d6VqqgSyBKc3AlR/4UysQKG8tO
IsORo43R9cWfmJU4ITdfZBdHtyo5m+40xvgJMvDwkNBh3y8rLiLCwl2iRU2vaXvd3Xo/A2Hcui6l
fl/brZdb0w2+paMBWS7Uc+WyruadlkT1oTKZKGRDh7cahEHlOL+TRn8bmrQ9qWUSE5xd3ykLppt4
Xhu0BXJ9AG9WuXj0oB9gnV4S8xSngxQuy/K56AsOsHo9RqPVHeWiGgMZtLkmtMs0Co070XyFlah6
DQOL0M4QkbfjEZezet+qQatF2Hjk6oCXvMZ6I6DIiOW2AZy0vkCwpVDvZCjLq/01UVJUKrcIrF5X
Znf3jSXItK3yr2ZMfqXM5C7RCE2igpcUxsur1aOPbLFD+oY9s9NHzHTXzxZ8oqu0mytBMZ1DzfjC
rVVwx22ST8dMnv4sc1UFCj7YCcBcmPSyn6dz4+HHJdNvbpsTt5YHWX9qqsr4sqYXM8nfeivLniYC
CV3H4K6pT4KMZ3n63TvF+IAY8DEyTNu3Yca5pBxfulWVPNLhPpL2OtnZTVpGZxnRCjlwfMYF0Hd4
goopvL4mICuPBP5qRZPRp/Iu9eP4qzBeYXWIJzkuj1XXcVUhf5wo0wOZpYo3O/KL1j0MGqBSE32w
m6DqD2YyOF3np0IUnkKAOqXZNB6WRHuSqyK7VeEiUxFkx74GuWgxzNRnnPMJMMgArtCHtJDgqW2x
vI5DFLg8Yo/Po0oLYnP+YcbrW6LXtWcmiQ96jHTWdGBopGpBJffvPcED3moKGi/AfzwgbiFEudDS
IETWudkh5ATYocRd4S5J13uOkrxplppeDFP6Muw+CzKDFkabaquv2wjiDKdpbpMFJd0kouRmYihs
THSPil67rxS4I6LkY7UYZw2libEtJaTcrNXAzLrxbOhrGpCMDXSwNsxDwWIjb+jcUdlEB+61d0YD
erkmrSNHi3kGB3iSBm3je9AKq622wRTZHZtWlB5lhQl6Qn4Z5PENwxq3kK4MAEAyFoH8TJyD9otS
mMgg41bqah1BRwYehNRO1eR6XpfQxAbp0bRH4E8J9IvuIrekp+hJJ/1yqMv0SXp25PROaADe1q6/
lZHR92t/dgiXYhhqc9VZ1res5uTFhEZjEbMm7bTujbuOEZZLG/kzNDTXMjA5t2RVMMLJ3EEDM8Jl
E3eoQNtcM+wg7OMstTPS6Uo5l31Os1Eic2o061M7dx/RunmjFys5t4byO+lZZ0RreWQoDijXEiGW
c8VbOptwTHJ3AqPAsNuQXepZuqLcK/JKb8vIf8xKUYerlVGCq3J0207lGvQOKCXLWrNrlkqEybNW
8OI30pffeJWLR7Ay12pFEi+d0S6BBV9dWNphYB5kgnwCqCbHQVYY6ZnTC4GETGlqVOtJzmnwGNyt
/a4ouILZ2hVjf+LaCJ2OnEhwN5KMFemE1bOq1TOWIMSpdGOzQkH4AsGqdUzzUMI62II/u5EgJUqS
29RJVNjeERHQhv7V2gTVmx1wZYMVy2A8c3yqmHbkFBeuTFRYVUDdKGyvmAblxM2bIwNQdaOKPrAd
u2RpdtRGOb442kqLZGhYwEjqbzTnXVAo5ofe640/t3QSoUWeGjFvIRqGi+dxCeusCrnnxP4sCaJV
YBgGCe/nUoHEFtulM7ccV5K7O63WP8CmRRDl2wv6aNQLGep+O++DxerG516OZV8duD3uD5uxVKBe
cDYiUeIO4jj36cDiFN/Jqefk8Id0KL00J9q+1cuwsJL1Osnb9Tsn8ajWyaaz8O5xFaweG42AVjXL
w2wcm5dCdOfZBKpgNGTFsRxJL7Jc3qQ9C3aD3BBErn7TPEjyVPt5acVYj1Z6aJQpndmkF7O07hVq
DC8iVCfQ+MiLlCt3UScRB2H1whjMvFmj5E4r1tda0jtuwpJ+oUkvaEjagO3tSZ0CyzQksrazQxfR
BXEqyCH4fX+C7qEDHkPtM2lv+LmjXnSlN68sRO4I2ukCBbIO7XooSgNGaSQ+N8RKrnddcxWz2QQZ
Zn3U69Qf1shwxOxeGYiyqi7yy+IkLArk6ol2QxQosYZncCovvVKZV3x9M4Ld9qBb/HIDKoitPs7q
8N4lzkmNrfeFmD1ypGIQCZWhuRVYpnTiMjorDkDUVAvHOvZXLYl5pTettGa3JA6wQl0LzxArh1nX
Bav4iOtlYcbopREVDIXDW2vr6aHbOCFqP8Lt734lbaE/5BBi24IRIOulk9bPBfFypXnWDUTQUHMt
LExi/EVytn2jcGP3ohiM96JHT0RzfuVOx5zcwA6ZSI+jaPuX2DALWnZfnTTL4dC0zODWlBxP9aIu
zPnmBifHu0OKC17kO3l1khssWzAumHGzdkW/2Y6216xvI5/a5wLKoZmz8o8I5HS84TNfSIlXBkLL
17sawDRARRqW6qiqYT6vib864UC6EKlZJ0umTU3+vDi1mCJrexABHzgWdWH/Uk2JZZak6m5kcmUk
rvcH5iiQO5APFE7SuGwdXyXoTazOoxUP11JgCU9xPhwbywaeriwH3e4eYU1UnjM7+meRGkGVonkg
N+FLTRPPHDeObd00rHBLbKgFZzI1cCCm7HZeSEwWyV3bq/lzb9IkH7YZf62QOK/NoBslNSJOWgNG
UsqslXlfPDBUjMLkmmkFYNpDZnmGvHR3tTk9DQkcV8p9cZDl8RplwCZhqfakQfd387S+a3VxT7r4
cB31UQ0TFdNzgdMth5/HwopY3UhnPMc9ORCbnBG91oM6ahjR5fylsLbxNcX9DBI/bI2lx903nuax
NsNEN+YDnuopME31tdeSLIijaTpJOc1oR/nV2TbR51bxJ82aMCaj6kYZxzuVYptVZia5UPZQF0Tj
s5MpkPT1fvXjjHv8rFkMaDtA3erEYqwAdYzqjKVlJW7wrf+uTckMqrgPwEo9JQNvdqpJeZDZigzZ
mg6AU9YNaUBAQqb2pbVEEjhcBwAJm1qoyKNyY7du22M3HxsHKFiJ6DDHRQhin/598tqCKfZWCYil
JKtPcc/UFq0gjgdr8lc4R3EKsjmxpM4VvDY+thHVjvKjm4V+QrOhteKC6QE8Rk0JIweC3mDs55Ck
/BqI4mFQs0d90S+qDplyAnsb0IPoPTMCmaXMJTOqrMPTO8jkOsgU55XSeFK2cOcDcgo8+odaJb9X
lV9XaAvlscbJP+c/Wfl+qqqR0nHor2Li2C4rzja5gHqJbkS/dTC/czk6mosF75XFW2PhjCVuBDkQ
9nO0yfIrQSZjXAsW9yCPjaa9k2wGWBkaqMiml6wM96WpqudGlphFVTBLAUPxeB0q2qrb3r4B4hUN
m+LB7EZ3kR5gjqY+PnQFmwmbxmiUc7Vt9odcvBVPVieizYtcPdfbJs4nndtRGwOFNtMDpHKDVZtz
b0ZZdNr/Wre9hH1Ta6hj0XJ+vwgZqh6OR2QYsxWtfI3Nvve/e9hNrVuVUneyttcmF4Z87qxP0M3K
aX+wP43oZWba2/6WW6X0WYJQei8rC6ftxe572pjc5Szzw2GOQJDtz0looTnsmY9ub00hhn/vD4kK
uqeosBz0IbXPZr8RsR3NShnT3PekmzLKUZFESHJ/xNAeNFx4ztW22fdw/f/ba/mY9u/oWQCoAWic
xDcnyN+sZnvkbgwWtA5sxwitypcGsmi8NUVJom0/N+O07no+Jj1y5GOLyasqm/G8TvG/zby3xr+f
JFSCtWajVMiShnupzaYzcawowrY9Z9t8P1eyWj+WKCFIZZnOPRHefze5xOQws5Pn2dzabZbyKBoG
aHT/GI7FIM7rbRjxLSP61hKxyEaI4/TgrWTRudNmalEYYTi9lNXHZVPg5tsYwGKNzgENy0Nv0bmU
RVl6LLyGvw8l0lV9B0qtC0txOqeFOZ0zzsSTYr4PQkyMlkR5IJfyOmvVdB63zf68XWWioA/KYL2y
V8Or+nJbAS/DuMVrjecmZ8AGrrEPsrV4V9KbXf2XzUbeHeskZeRm2Sm4ugmjtsAN9b3J4ZSeM3Nh
xDyXD/vz/P307DikX6yT7InNb7VunqG6lGO6eMwZl0WpD6KyyI3Nai+tYxCOiJzO35ty+6Od3iPK
3J+817bfoGw2omT7hc32KoYll1lDb49b+PtemVutF7XVMyIs1qq6U7jSnPgEq3i9NSU0SimTSgIU
XFvMVRj3L85Us1x3GPrGiv4xztuQPJvoi6zmL5hNG1tfg3Yk3URjd7Jbi6SSiBHwmpF2aUgwDmDV
dd5oRO+2VT2IuD2M8miEQ6o8NZrzuhT4kaIilJI0PlRNeo8wbKaUbvqbuNdlYHTmVyo94X1pgnmb
mpmG/bIY4qqleh4OrNaB4kxOWCzQTOf8YHMeM85l2q7mt4CegccKVz5O5Zj5JUXDMcXu7pv2WVKL
NKi0/EXY8JF1pBNZDiSCwBLqCwEGsM2fqtqGilX0f1jSDafBYFUqZS9JpjfErnC9lA9jvhi+bnAI
mlu7nMmAu1aI/BzbAs5e8Wttya7oUlaQu6XSg1mRhWlbmm4+bVJS050H7avXJjfvHeoJEwdpqkrv
usxxUS0m4nVwPlo0Q8GbSCTGCPQp5S9dYa2+0ZqSC3AhwFlSu4OZSSFIk1PnpMbZTlvFzfLWvLHK
9pSl44tTjjdjWy3npqI80/mfgXJp4Dejfuok7QeATAgyLJaLSXoFIvksDdV6sPutyizHg0Lao6sT
Q7gSRVW9jw40a82ywvxckL6WGPlwpndPbwMqjKUo74PGXdXa7OVVOasnMb2kyKef6WTBG5yQ8q2D
5+TTVnbmD7MwLL8r05AsktRrmDoGljK8jYbNco+gKN6nTwY2+U9zHN5La5ZdxYp/9sRdufUKNpD5
2+BJYoMtTuVP3vBXFWqonVshIJItxq86iFH9GovxKQFnBvmGmVx0v0YWkqGBvqejGIfeoQFCW8Kd
zTk5tPjlMlJRuYIP3IPTatPzmHfldIzk2fSNMZIPG7304OgTynfRxgfwJ7+1zETNxIKc2cLWXRsf
IG8TGgjpcW0GKju5tlz8+Vcs6Y2vdc4PKoQZESslZs8aIek+6BV8THOq+wLIsTfRYWQUwq0kTqr7
BXwvXY5OPmo205Al/jG2CCw6q6VRRX/V68r4Uij37eOq8h/P7OmGJfj7qtk9GkWwnKglaYQSZjNX
042mZVBZ1HHwyEaJAZ+bhn6LPBVagGG860UC+2V4JJiPJENtfmEUr4di7D8iiVQmyZBzansOsy5F
CZekLHwqKYzj8p1hcUIdbgB3j/Uw7WXaNlSMQIAIUEK1Uy5rzuR0G0IV0fO68Eojw65CxdoSzI34
hpPL3UYZuTX0AdkuOdQ/66RpOZFbCdhVqxjSR/2eWFzAexZiF1pbEA1UDQOl/SnsSr5GDKMpz427
Wq0R9qXwfgZafYspiUuDyk4n+TOqkQghdGxFEiOVJckb+hfCjuyDxjbEMlEVqAWhzCviwrU1KKv+
wCIuIBDRDKSZ0i42a8WPEVAO3HsPRp807qK2zzGDFUqTL5CWCWwtDVnQDA6Uu5ffyZoZAi7/ZegA
o6xR/tNOKHjWWXmpkgmxgeoQpqUXz+aEa83MRjoFUTYElu6YYRHN6GuQU3Ff7Llm0Ut2aHRDJSvq
u1nCyLCc69j8MWW9ei8fAVl3FUdeVDfGqao6QQaL+Vl21Y9yzv3M6gnYarQiFHZzbAy99MqMlLRk
wdyxcmFXc5GS8GYHmuB2mkxcwYd4DO1+uZLxdcsFS3XJpaXA1Qb+Nq1JisvbOH8xxsQgZ7x5UfG9
I0UhJdhBQ98pyfoCTLQi2Fals7Yap1ZFobVotGhVopTbBRFOctUT5yXbCK+9rasHvDwu/RCsDUty
M2ZiizZHdpljnY6Xn0Lq1kMazVCUR/OZheerHGsSbaz5YIGMPFdxG4x9D3aJnMUkabtAdl6HCImE
0ecK58z0Ekc13WQLWYRGMVI7ZMsv1tOESm0lvAPMFuI05jEUfAahC6L6rPLxtWFygJwZA5s1fiZb
kGjbKo/dvJZ0RyS3aKKWSEsxXUd5uMPL/ptmoD4ioduUJvDvMT5H9HG7KgIkuD23f2HfJJuppdg8
eanIX+hrpiFxrRPZSWzIoapZAJ0Lm4xQF+waEixTv52g2+LyfoRJPGFk9tpmwgTeDgewGOg/tk0k
Y1bY9xbAlbIXK0mEU0lBeBLYAN+TWmW0MkjjZYl0cbAZTNjKeoJ+IIKEniRjOj3yGX82bsTIT+jV
eraQZBwJZr4pcm48jlPfxTO3cVioxI2UE16qGsN6JsuYunRUHbMzkUBI4xZ0COtXbpIdKxQWsbDo
0aZ1FUnBPN+suXooppai3n5oaN8H68B4EsbVFPXwfbXCOeOuZWE9esSZJmdIUnQKC3wbDqOsk7Xp
jUxQ0txUcbGUUlW6qixju5Dz4kLuWX7BfFRcdDHREaG8En+tOZuGvNk05ET4bFjcDoPkZp4xt82+
t2/w41FS7bvlpvmqwjGWs0uZ0BiaM01hPqz8rgcM+ovNuZ3rLOAWchADumVfQsYw3Usm2pDNlbU/
pNRDqij1x3aZ6H9sn5YVJf8+LfhIRB+k7bWZLcS+qgMCrIUbZ1vWQsM+yTwoFIzVtj+lzyW9cwFd
kLcjFdODXAAz1nQTthpRbsXCMvB7oxGNdu7UhFbuvrt/ZTGbMCJLh8jIuLjEvVgZlCS3ZVy/Z9sx
ucgzcrQsaW+kknSl/3iuN7ubzaTKiUrlZ65Y+2YVL/x2dCvbj+57zKPhtJUvU0o0I1dO7VyMgjMB
UNYmhtM3Q8G+2e10SNKQc8ZR7ztaQW9mqyK+9U/7QyOF7qhMG99q6pKLOkqHtKRPTZyo5mr0885S
dyijTpwTwoZcU5sthICNTbd5W9brG/pMtVqOsW2pv2+sZHBCVVi3xVbWwRT/XW1qIm7rZJ4HyaDF
LMNZwpUJxw4QP8DOorMoW5Af745VBnbIw3Yh0VBbFkqvBXbupgz73pAJlh8VQQm7m/F5X4tgTaQ/
u1lzt6jum2/HqrZJjQgudVyjj+0Q5/9tpmEY+KsWgcqUZ2Z99Jd4tWRvQvZy7JGFfvtRHUOjnhH0
cfcPYle65euCmqNrLdO3GV/T+egnhvgsyetq5o7alsal0ZQLANOWBmUxS4d14ycJ6Ak55/sx3nlg
osb8OSz6cRfYFfhrIscp/2nrdujFZGyXvK6L9DDSpofeXhnnWANr9aii8asTkYEE8GgjnNthCTXE
yWDMqrcdD6Fth4acGKxbHeuf7my7wf+levyVoZUI+XGvnfqtyBtxkvoRxngXjx4XSm2rBZ3d/KkP
VCAdfKs+ZvBkjzSFteGnqS6P6ZoSerFVobvxM88EcrP98SzIWkvahPdirIaLlTfJqaatsEtwiI+I
UbdvL3H3e7ad1h6ZHvwF/sfN22Lm7Wnnj1Q79E1Te8zifIR/AwN2KAYIWYazxKDxRwiz1U6xedx/
5V9kzb67b+Qs+fu3GVX9s6Squy7u+/FIUIdX6uuDNGQfsdAO5hTbh25cUCjvTBiOEKRr8Sodo3m7
uGwskVY30UQzhYBnyTugW5tNZn8fUql7W3UFgjCq/931Gl9LxDhnCNEmMDzCTqdM+3tu7i+RFNaB
fICGOd1WlreF/TNaqh/51h7pmkUczK2Vsj2KluRrnIvxLwUlYnzo6XHUed/4mm+93f7cTquYhnjw
R4ee+/7K50WCzqypV6czbgVRPtZGL0stY/tUIA/XWpglW970NJzGosjOpsYpXwzMw+vljTuYhDK7
yIkHaR+kPMyb+kkbQBM5GdmpKEpRihP5SU3jz/Ra3N5pb8ZEvmcFQTOSK5eak7HWjrnKtJUEVs2k
fd0oMeegdFYr3lUVi1tNXxPMVfFo1+pb2pvvZm7fNrXiYP7KdDSdpc67bVzzFLh+neIb+G/uzmS5
cSTbtr9SVnOUuaP3Z7fegD1FihLVhEIxgUVGhtD3cHRf/xaYdV9lRJZl2p3eCU2kJHYAvDln77WF
6JAPlqfWq96RbtLvcMST4djtKvcWlXWExqDNv4TKnNe6N/MtmdzrAnMtlRKxglROdHZsv+rpZNXB
fQmypDQJUIpNfcHn9qUE/U9z414PBBR5afmNcnz7BJjdRNtJzzqanrJAkNkQn/2QtFBWhUevNpBa
+yLYNJlLoot+9JMABvBVesG4rex0YnKHd5mxMo6rrtj62Dwsk40xi1QWKt1wrJryG1fkjDGQRZkZ
B+RXipacgcRs1n6L/IFuQXGaaseFDVAcp6LWv5Ti0fEC+1sUoA9mf8IsX7JG7fNw4w8CMKfxoChc
kG+Upkd36D5AE69kHfXXsW6tdVsSRXcbRyg660NCzu1YNADCcKvdRhEFmAsW4zKgpKAej/V0/I39
M3XyQWYzxL2oUHdj7onj/27MCS77P5Vofvre5GXxQ1gMasflf/6l0PTkP2wPjolrCTpmy5Tz/0Wa
nvUP27I9RJe2pMeDgPNHzgkPA0fxBHABlJ0oQW+RL+Y/yPYjQNNGWymFY3v/E6Xmj0mBDiA8RwJN
4Q3a5ATaAgbL7zEnvuz1HJe+cwhd9c3XHuuH6yyHkbUUtZffaVf/AzpkAbr8nqlCaDjoFnLR4LrQ
hrZ+1oQGuq9NqwyDw4SZdGeSCc92cLTYGFvxljVWI35tW3HU6bYW070q8NeQugxUm3pen3/JPTCS
WYnOZWiHzUDZNB2ncGOnoVr5BQIoX7yw+mYj5lqnOCPEszLrYaObFp9+6mOv8XD6OPG5DP3D0Apz
a/SAaHujefzzD+r9mKLj3D6o48KQQYFLxqX707caAbUfSdpTB6K5DmPn4y1L/JRAWKddIRJLIWfT
3TK/2SL7IBDsUI3No4iLnEZHgXurIq4kyA+RyD9yOz+jBqRCnAaw/BpnmxYmJCU3Jkx6maxL7GxN
TiCIjso7cwlps49EBR17XAwU4Sihl511T8XgPkuAUghrK5fOhmGKEmZF8om9lL7L5ojVYVTgGKki
S6xtYKVZI2cimEGiwoBpkez42XrwWF8ownKYIbrPU43uBYDcgUycV6rjArZElBOrBZ7aZ95QluXw
L/GHTKYFqfvYuxyAqLVw01CEmL+DEHlMRfjhpqAa5zR+rvSiRRxp58JPRiefvpd1ibta9V8xsieU
RrNh8xfH6ifQz+1YeTbHyVECObb7k1CZ/n9l5d2sDlGEHk3WwUtipZjIkKMVlN2KtIDeQEg3gT8k
uPQ1etCyoWvmIqgwyGwJdLeXWYQByfLXXkpgAGvLbTCY5saMB4oThYtWwP88ti6aGVqOEOAZ06Mk
XwduuG+qhsknW6gg01W+9SJzNmYYfziJaqHwA6upPWDzCUotmrrGthkGtZ1t9UsW4VawmvpzFhVn
GwgH2wnMMjT1VxBdT7lZfdJD8ZiXnHge1YJ06s+xTL+0TvEYtFO7w53YD8fJdDemzC5JQOSS2Z0d
j9ZbfmeJlvAN2vJUd1yKPRxFu0DqHPnqKuQgEO6RRRMlyYNSExbj7GVsQbs0eMRr5ylHQvYXg8d/
uqTYgWN99H2bKupP0dAtS1Y9eYMiB6oaNsiAQMuEzrSTWA0787mz089/fmLI//iKvmAp7ju+o/yf
Tgynl21ekYp9sIh7odL7OPtxjjyRj+YW+o3cggsB5IgNff05nTiD45IjjIY53erCPxKJ9tEiPKvD
AyXcP39v/+mcVSCuOFtoAyiLeeP3o7Yp26LIjUwdCOpSbRntybrPaTjyJnIKyqgsqBMUqHH+xy+7
5DdbKCMsSos/x7OzaCBNYUC8CqD9Y3T8F1ExHvhl8kFZPdiGY7onquDlz19Uih/z+26jqWPysAcu
0vrjHEUcn0mz2/UPApzzOsboNIzI84bsTHBxj3JzUfr1abe2X4PWeyFVBVcKG/F16YkPKdUp7+d+
jayF0T/KKbVSgk8YZAKRTvuYp8mk2k+KPneRTBi4BNRUNH3pJnNJUmnjeJ1N8VvRGNfCxlPd81VP
Xkg5EQBfzeuCQ0Iol5HDREhFx7n56NJjw0fWkp6e5UdMGvTVrVMhUJSVX8IJ/qu3BMJYEaJMEEeY
OmlpuX7zrROvaZViNdfDgwrqYIXcH25U7X3psIWmDu9sSFECpnW72MBTOoK+/YGo+yQDknWSGAJ6
lVPeSkHaLh0SNuXTMvAgJTnbIZOBsKkgTRy2qt4Zrg9wCkzq2sqmFzZ6r1ouf8vUulLT9OR1zDm1
0QuIoOrFDrnwAsWX69TWZ5f6WArKhiAEj9ZlTT6SqXbCjwhfwjVUapbkox0uepX8r8KXTfvHqFVO
CXKnpORExMniKgL1frwAAqQjGrrnSNyR2bNs3iVF/wDqcN4bhK+te3WlNDGtIllR8mfHEnXe/TzM
1Gzr8DiN8L37bcaWeQUKu1kFvjhIf4AkjOKaBAsmItYqa2cYMFbn1GmEDs+lKV910sq1maf1mkYc
A/qm00mxiexerVi14092vsVslddTPqMkzM21A2hik2edIAzVAXjurVuKccwgYbSL8umjQ5bkmUSU
245i0X9souFJlUO9i3u2YWXb7c3Ubu7L2f41NcDfB8H0MlYBjmIfcQ6nU4sFopqfLRGdM6d48hEs
ov2iDlSVyMoqaX5WGiGkaXvklBYehAWFMyMxUBQjFZs1S6xQ5sduRm+lsYEYRaGx/xlvJFevyMuZ
9n5uvbZz+R6QO7xuWuetmdpglWfxc4J0kurhunYDY5ME3tknDGXttsalnvVxRKm46Tvvyuu268BD
2KnhTOc+cT3R8Gwl1cHsY3Jucxr86XDfTInG6OKtvYyvyv7UDVm7Huv+qaidj6km+wIzxa6oFu1z
pZKN6/G+gyS6Riys4fMhIXdTuUtVUq1RLfC/YPbHwGR2mmHple4mm8p0LXBcYEqeiblFqm+ELL6q
9DiSS7B2+F9UrdNXlmb+CpEhEm4aMaxO8SXKgEj4BHO8jFBBw1TTods/4DKNd/0co6NNGiB0Vnkc
PYV5qOaUoD5CxEdjx7shwcFsWXm1TtOEBK3UPFFnEsdqmZyteEl/R/vj26jgSDf/PDmEupBm+GkO
s+fEqU9xQr6zG6FATyd8/XF0QGZ5yGqLvgKsaA+MvM3JMBX2BhONZpE7okLNDjUJJ5zdpaZxpq4q
dCsYE/1z2NZqXcnmNedyXfXSukaDZ5AIn55ka85fEVDAU9ErphJ3XwX2J6d2LiDa8AbJyGAYAl4g
mF3qkSJOaobmHrzn2sdZQszQa5GOp0T2tHhKgdYvq15Hk2jDWWVYuMfSohBBwyE3G0gxzKVRmiPI
NrxxF2ElCPGf+0iQV8ME6qCfvYcyrk5zZD1Mvd5WhvE1L8cri1awgZAC4IUuW3cSjmTQv/dmAQqA
4583gjRcivEkSx3NnhWqw2qldKp8V2jjmURsvZ4Lhlg7LA4trbAsia+JT4Gz9Yen1qA/qLURwTI0
z3OD99+VXNUIqw9TigCGiv67xWWDQjpfVQtRzBiS+5RtNg3UfV2X742FgrWNTeJz8gl5RVAFqzGz
viq6EpH+FQTycMQXQzN7bPetE1yyun4ufOd43Q0quq8mC0C9UdyLESRE0tEBiT6lef+99mgm9iIg
NaW6tONJu/V7V2ssXOaX1L7DN31XT2aMWr5MgMOSzdI1RbKevYF8SWeju4BFd4fvjmTssZv5Erxm
lVDuXk0auVSUvzZZ71HgUV9Tn24CndrnjKxqKjDW2rVyd+WVgAYzhvrC8M2HriH9YMLcsQ1TSkzp
KPdIENOdQLIOIe7cF8HLYJCcgnn20rfAIyoze4fzy3EnulsM+Tlv4L4abgXSZRjeQPdAPElEeq0M
og68skUOI+urHbr0+tkdpEl0MEaYEnoC9QjWOiG7CJDE0oi3O55fDK80Blp2H/1TjesksbmYqxIa
QW13r54qrkZXPaRWR7Oa2Dy0Q2oJXN5SN6nX7ey9euxvjjBs7FU1xoyRc0vCUx6gtfX10e+iDBWt
jbgpSr4G8UvTwg8bJgbNCIZDiAJvRp3kWvtutCNaecmLB4pvTBoXvg/ih7gKOkgYatp2Keyrvia4
yrOp/GoLmbAPdGEYXis1OavWRKKMaOAO1XU8EAaYTsY+HjlWqZp+MeIvXOVwC5MBe4hSn3SrrqNk
roYN+NpWiHFH0puQBIarq2hIRXXbfJ/Wsbe1oqmkhUvOStXrncjFWWBgpGiEkMXWWBlm63Ol7Hcy
Nc2K1rgPICWLe/ASbnFXWeE3SnN9Fn7LbXxmeW1ka1ZTr12Vow/MAN1UDj7FoH0ThvqGMejgLtFd
U2B8St2FM7YYJWmx1FuC4Q9a2J/7ZnrJGV5WU+Y/JB7alM7LyJsG6EkRDU0HZiLvI0lQmji4yaBb
l2+Dwp+ImXU7FOROWNHnIPzcmqesoHcqUrtEP6n2sqJ+20UmBTD+d5hinIlMb+2sthMlu5WlWBoM
0iHSgpSHmmxFLxzeSJajt2kQQtZTCF43nu0TEjS/IgHYxRiZDoUinHPk94toCLP1h9O7eOGzdDjI
Sb6VcwRqB0+hWdNRFTZCJ8Y4ahGY4WLfP42N+hiXF5v9kkuNjmdUdSh2q3AFIPmVrA5vhOQik+G9
g2DA1PnZDKXz2WiuSSye8mFutoYHq8sE3LUeiI3Hq5rn72lp7CVz7gAYm4IzjiG4fQg+lfweJaKh
7fi16NzHYcBf5VFFOBrViOsHHEYU3PU4jlRhRBBYjFeUWPZxFEjrh6qHjpWnW4m3f8M0kG20B2ii
Opldcbyp0Qx2ri09DpfAN2FE6BYX5NztxpkdKtZlvggwnCvL1Rl0vAXRJ51yAuoWPCget5XAtn/k
4+q7cRHq3X769024FCgQyeuN0D0xYDf5I0z/qSAbB2lUdXeT0bk16+8ODus0pvNdtHABkjxOUNwg
xbw9m98BCdQAvmrQrCQhn0I/h7OTdZdoobWldfGp8fN4R1sFPVlgMnMM4J0iD1Nvmsg9Fen7yoFw
WlibYjArFpXmPcZLztD8lVOcaRcyAJZcN1rMC0hLekhIRp5uhNmdZh9NQAv/NTRAdjfx4zDntNn9
4rsjs3svulYxe495Ch+DYLxnmTSulRc9DmX7WrTpc53Gp1yX35thPMUIKaVvfvU15gqCE9h+9nB0
dV5+R8DwaHYCJebizPQ89HYyRt2X3vcaHYTWr6RVfWcNdUInzDLFhhggZqY+imG+qFaYzSCQY7+m
j8yrzHHubCuVf2HfN8HK09PdYOlii0+OZ3VlTkMeQHFnFvaxN+gtVuRCLd3PG0bPNcdg68A6dZdO
0S1rKOVAE+N0CnMuUSMu480tq+p2U5BIT8srvbDuDgA1ccrOdK7sbHD2FGngewk0VOs4b/DloOdL
0u7bTex5O7q3n27nSjyDEo6ngHU2VMFof4sZulHibj/5trYo87j5NkJb1zbqxTUbctPy+RezzCX5
HNExbsR7mFD9GfriU+AH+2IpaIgk/UgASLBhOtgZeZqqcM5mF74qS8f7yVW8X+Ec4pHZDZE7WaI6
vPMn6jthN7Bx7XHCcxEck5xFXIzae12zdFvbVrc2ROGgS5p/teFe3GqYXeL7qx4pfghA1i8x3VRE
vM+N/syujeURoWjwy+9dVM4Jv7AYN7eDy/Yk4OtpuuSjtynIOY7xfewThVaDD7DoNBxIdYTn5Sxu
WGLeeWwvEX5xIU6Tua3dDyLNzIel9HfbJBKItq5c5ER23h18TAKr25Z77nluGbvTKu+7Y2XmELmW
l4sD61XKaUtgBOcHJbxbmcvI1Ustsi/1PLOuJWaCnlryrQ3SD5vsb6/Lju7I50uaC1Fv1noIaceY
AksUxsWnxPSpsQ38kTc9GAs6TZXMrm5ErjA6ebHVuHurWK6rkZQkXVTrvpPzBmNktHHNR6IwY6Zn
lnAAPb/6XfCMCvSA2cNbN1Z6oKH3NXcnnCK9eVxCb89mfEZzC0CMiKDeL8x1hHjv4FFP7cCTsYNa
zphxJo60XuqY7mxu82jXL2TDpsurreOMG7uZ4nUofDgZSznaDzj6CdaD4+hwjeulrDiUkeJjjdfO
a34NXCoCxTCdKhmyXu8pVLhJ+wZhBGEOFQ5HlJ/wsKN2qOkeoUXFWWAGuOiYtYcGRJTFoomae0Eu
ONDD1OBNIa54BHgJNUdLLu7b4YkYaWKCvhDmJ186DsS2n4tPpmAqo5FE5mQJcnIxFaLRBQo2PM32
COpprrg8UutiWP5VOBROMFTyesp/MmIZgRGmKtHxrSCLBeHnxu+xjq9GQK33dtalY4QPTCCkHFmd
DOi5uPcxz6wf8GveCiFpw8kzW8g4AiqO9B9AgwX+S5bQ+0uW37Frqzmhjr6D9I+XsrCWr8qlEuPl
zrVp7G8ZnoW1Ig6aQtL32BCXwn6O+hIPW6R2t680ToDl4gleCpVTyDXqFAvYi2cr06+sbdHMzX10
9vKljosHaeW2Aj9b322HLn3Ox/GSwOrc9iV7uTy2/RVxIsh65hmEeS7vsyo9FBQbVkvrcjtzwq9G
zDBsSqnKFRTjqGwTHzfEGKGo8Bhujqo01eYhn+nq1UMCaZLCcFnZ8QFcSkfRKV3sGM5RdwM42yn5
EtpUYaRxxocDBTmBpJHbT4FPjCzle6bjCEbUIKNF/tOsk94nNituN61ddAcVPEdtG++jYOaihf/F
9qvQJZ61pEx3aJnI2lPjUcbTsTGczyGtB3YF1bbG1tuF6S8DEIJjisN6hSvrIxev3XICOxGFNUOl
RJnjq28CtscFL5JSN5ONuA6Vt88tqnMioaw0O3FCXYiSBSce9QuiJtLTrSeTGckH5RUO84A3I4OF
OjvXNuC0ZQHVZnm39fB3mjT3F+k1s6Rd4GXFNiYDEtTjHhe20PW1pZlK7lf6IWZGWt3cWwyVKxHn
5iaY0D1qiWPLtI0NBXtBvJZpxmqNN2mTi5a6mlEdp7RfMtY4dKpsvwVBcL9UcYP03NXTU9SHbyLn
oh5d00ALAiaub5c6GqvgEO++GzjRZuJ65hO232ua6+spjk6OrAp2JVgvE5sCqUqGg8GYso6AD1F/
oNWG9rpdNaoKtkP8lLrj1wbPAlMsdJMJoGN4VgNyLkHFEGsLq8SRbU5rT8HehO4QqkNexseyPsD8
xWcJ7NZGEFdV5ZFOwVtsd1fRDoeSipQ00QRQxMZKy7ZjL4FZrZicu5zFWAhCb3DfG5nR6MimV3f2
DjL3vva+8a2BB7RupEGANCu42jq6kmVhnMSUohxr3bC/qczkrQJ7QNN8/OI5A/jGPj32VnbGisq+
piCHT2V9tOrdlpxwclw786VuFhcZeMw6u1hTfNWliLdZHoNCATgQZM1BNQLtaun+IjUG9ZDNYuxn
W9WLZCGKHVNPoHkRCGtk7HyWwQwSt60vhrLrPSXb5AT8XW0MwVzX6Z6VcFqeCFnssadcY5t65irW
h2nOpy1MgO/BbNbEFAc18nLJWw0s9H63m1DUuCz/fb9Bgp+RKorOqvRPTS2bvWWET0BY5juZk0Tm
2YwhCGAnbPLkNM8pwmfGJVK1IXSVqGNxibuNIOmH+yoKHqRFEnKq/ZzqolWcAxqy84BrT2pvKygW
YCQ0w20xCJQtGVaJhbzbpSmuHGZMeVctON7bT7ebNEWqCSch2WbdZN7dbgJNPlPd4hDu4GT89tjt
FzPGEGr+4zZMqBM2wNyT0HoOtRWfsQ7WA3Ze00jJM7QpixCoSX+Skilb4/aomY6ck1C8UMmsvQqK
RJCs8t83jsLaZ2FK2UZlXZwMu/nfHZliWvDNftf82Hztvv7tO/r1brp8zb//8++X78Pf3ssm/QH3
9Ns//VtM4NOk9Gn9SO9fcKd/ZaZ46h8ekSiCjpANeOkGg1pwYdE//24voSn0sISgKGr5rke/6L/V
BOIftiLdRMFeoMllQYv6v//1bfw/4ffyXx399qf7fyt0/kj0Vtf+8+/yD3V5x0XQ4NDYFXTMXPen
Lp3s3bqn4lAeJxFmDzQzu6eAMzsBpUMlfd5QZqYyrmwGnOADYHR4mLPB/4uWrlza679jTzF3uJav
pOBr4rugY/hjd4BR2ZhrXxbgKFW9q5zgGfPGPYtWeaG2kcOAau4b11tTt1q5oTS2odMhyK6ifQRr
ZGWb0Ct/dxz/g/TB/EMz0XERV5gmYg96zZb/0xfTGJbpVb4ojubE2JlmyIqEZmeaZd6veZeIx2wk
IXcp+FtW+AuikHKtHchQ7PNWhWM8wcr2aCsOem85Dj4NOhUrT80pjlbTWXvCGPaYBmESlF249asA
J4LXHIyhPQzkEd8Z4fj6559I/qQcWb5kZ1Gu0BilbS/tn77kGlc+G52mOAo1kxsOzG7rR2WzxclO
FJOyD2bQxPuWJPKDrGwi0pj5qSGWXXXGfvQSl575UJj+Gxtt9RsG7ofT8ofTEHXMzyeAw4mOzBfd
DbLgn/qjXdslzeB79DXC4YmMmA1C9+wIDXLah0JR5QUKtJ6s+t1RGjmpYzLGDTVeJHivVpDODzkT
K+ESf/W+/nBiwv4Sgndlu4rGsvNTzE8ijLEyWXFS+T7WXeGtLYEXyTHALoNHO3eUS6YIju4sCxyi
OIiqfCgXDyPuMmeW9znT0p8fRucPrWSwGZbrm5QIl14y3LcfWslTC9giZGV+sBI57HCNGCe3ybfC
9I17lcXNcxbcp6YVXushS14ARoG+H6P1bLvxLm/gZ4ugGllsU8rC8Y5Kcczsu8kKj2S5ibcG75HX
Ew4yW9nM0tHA453aLzgD5dntxZ2t7V0hk+Zejg8JS8LjaKBzmCtz3sQEdBEnbm37YPql1AXKVUON
gKDKs916PZ6I9uhY5XvU4SEe22XrkciDZbQXUD/UistmujSg06bpg5U/K8TI1ZvRq3rUCsQ4dRrb
nKuaxWBPVXIohn4zmX/VvKZT+YfrxHOk5HGuewHN3f7pCy5y2CBJ3umDSYPRNfPyYoUBiDOlTmZi
Ncekpiqe1vBTxmC8jKhYT3NaFI9JVDwaGkmyixt0U0APOSncuk3uTTtSDii761+HqOSzT3VwSoM5
OEWB962qkxjK6qT4fs0NoxKoXM+o3oMOPxXqDTrBZrsvA9O7w1D9mPrw36aoP0a0Si5Gw83tp1SF
IUY8/dgrt6ZRPbnb1pDRw+0mi9RF0laCQiaDrXbLE+iVJw6jxiIzjoe2c+RLbxfTlaXNuPKwWHe5
3IsU3Oa8NMXJNH+gT1dTkxUQiTBWbIiadhE0YVLJkz0I/mYtZRWusQxgtA/L4lgVydG25/S+UxV4
LeeXSZvFZhxleG9mkdjNs86OTHAb4epkx8XNRsts0kM0tfbZpQ2bnFNZdmfX5913dYZ1Pwa5bobh
NU/eJgOdJFMbfQk5T6ei6eWFSrsJM+jieuLRd2pj08MK3UizUOchqqHVOJhVMzEu9rZKHpnYAVeR
J7FCU1yepK8nbEpxe6Z5vgYGNd0ZSHbO7WLpyrV1SNvga9H3rz5dQOwgHCM3i5p1HVly4xHLgcJX
vDuRkndhjY55HBDLJh32jRwy+aI19YzMOzOrHlXtxVev8095l1vnSKbxNTD6+CoSanylqC9WU9Z7
w6jlsy68gJHZx7052gviIzw7eKAv9I2ny2BwtuAcRu+T4XjyEo82m11flRsnx9JCQKqr7kvchcW5
HTGNT0q3a+rBa5U6I0lYPsRuWt+bBPPS1u9JU3bHLDnby007CesQDNElhaQH4RxedATa5AEv6lMy
FJB7HIhpoyDWIkGdTWtaYJtzm+zYR9b8WBYIkAOaPDH7DuSq+isYq+lR58b42Hf5J9y6Jywz1mGW
o/Vki9p4iMHA3e4hZHkp5pEvWZbqYZrokFetunMyvD6h8h5uNw469KOiD0vtlsdm1Ie//SJ1+Bxd
P/jb22NREg8eI9S4z81yPt/+GLVjTEO9gLfABgWaDDWbKmzDa7PcZPnsH7lIIlx33J1qBtMG6ce9
3bj720M2vEk8CvKutajoCOVH7E3T8DktIm8fpniCGWCMp9uNwOoaZdN8IdkwfI58oQ8ZZa2VVaGw
t9zH2w0FWXwr9vTtdi9v/PnCx6NGJxmb2x4eJN6/59vN2GNym70CEpoF1kF3I/W0REj8+va2yfIc
c0RdPWJc7VbOqLrnsPC2TLDz2ajwa2lLfZLExeKhbWnqlz0czPBTVeQePVeiI7WTdFSKW73tNPZG
oVAH6DYFVDdD1B6Dunr3aypK7q+YneLXbuIkFvSO7cz5JJ1WUfrEByntKCY7DrwMBphvWanVY0Pp
3jO/oE7oH7EuB3r6pN3uZLsaMVTUHFwixIoi7A8omlF4KGeTgN08ZUFCZyNRW6O1qdQM2dHJHEyD
Q+dsKXafdRPQuPeaZp9CnNuGHnlzkw86jijAaZ/lbIDDQZCukKTAFKr4w2Ro26lqsBm5tL/JBsaJ
xvTdNdkgJa2xCFtG3ozBNcryL52lo53N4HvIKbMVjfYvpdFFS61t1QocF6JKbOrv5iuCeeQrU1s/
ulFxhQj1EowgQoYQPNHo0LBRsiw2WaYiwtXC+ywCY3P7NjN7NuheNivpmNaxohjATv3N0bp7xFO8
SZY20218guVnvUycy0372RfGEnStLrk1DycVA8aX/vjsuUO8R1s0ApndzxmPsnR3Id6NFWFi4xe7
tecd5t2LNodwrQcGCTBpG3vG599WdCDsZEYcitdSWjTzeYL3MJuf3TC0z3HYqm1R4FNOC0rrI6pG
oWIDux8+vbZZqwiID8fv0Q9Jn+lC7xFCHyR2EXjbekqpiUfewcnKZmVIf61ZCmN5gtBu+wFaLN+a
dnPuUw+JkSAZUQHz1ZC/wANrWK8iJEiQXw4UwE5JbyGOj7sIOgKun8gf0EltLVnMF6n7U1Emxts8
HyaV2zAvo+mAzyk9YM+5IJ4pdmzIsr0HsHRnGxGgCcCQaf8WlyCJ/DF4EVa6XjBmz2k4bWwdCfqF
0vgU6tDfRGO5V7r3Nnj750e/vjZOIu+CNg53XjVWvLw545f3mVj7+eSPTXqMaFsyEcjsgUKUe0dv
6z4muCMMIsIx6pyEDT9nBR4ys070mM/Rsg7IicXqaMm5oe3czUtEnAiLpPwm4D9swFQlB0tX93Vm
lhehvkcDITZBYH1mUeMcU6f5Hielsa6Fax2NTj1IbXl3zkQPsnBpDoUZ9SwNBu/JtWd5Kjyb6djv
6hU4KiLju7F5bDRd1r5w7a90BKr3GClDnw4OGI/Gp31ZxRud5cYa7bh1tHVIozK4a9ym2vstPVo/
ppAkaveCKd6rYnqdbTmtjBajduo+yiQv9wZC76XeVStiNjqv9De4qpOV7wXN8fbmjS5sr5VW92VY
0WKqaU44E53VDqvnvcrT/UwBdxepl76vG4aBPl6oUcz+vh3hSUre62gy7jvKsTafbDKa7oE0dgQe
dpyfxmj0NyrRwa5kjVrrHh+NVT9kTd8cxnZH4m91LPuqP/Tj98Ypyvuh9JEPB81HNSNAG2DNHRMH
zcq8NEHJGPXJaDpkNErvmNSKrc3BAydIw80NCXGIUg9wQMtQqIPxzewrUKsTHwGccb5JjdI44uzg
ouE5ugDIUlHIes8ZdLQ0HDNAdBb7W8htFmAqwE0OTMWOuSdUajdk7jkv6i14YeNMoHK2mRsH1XpL
DWrAwYpbP07c7xnqqUfkSmbseUcT9N2+SchWsSf/TldI+kH6wfmnVkGxj0Kl6rMXjQofDv82rJr6
NCCNpAb20miJhJe4hVGXb8E8VLsOlaGpA9rkc0D2AKRg3g7QBlU0O9/1E6w9mMcdIIyExyVPjUYF
0k7W1743kLIsXD5pdCWMWvrECeLlUxbzOpnDpdvplKmpSy5u67E2tUC5GhEiqdtdrOzjmZmFr7j3
cYAyR/WL8kXnBOoYatvXg3sP5JeAaZq6q2xyAzq0CY16M80/yyh4RP/Tf6cLg4ZKgGKqRpTewBWa
vHBPpq+ck2q13orepOQnuUB4JB4G9+SbGXK4maDpJIsrsMvLb6rbf+nq1PSkFNm5hz6piEkS0iGR
DAKNXZF3w8n1ljZixDbJbkzuGsGvSprZbhgqsYudnHif3jj1YRyebz/dbrwIJO4gPA1YrTRQHQjb
OKkELRc+ubvbn7RxegfzxNiTQ/4BtQcVn5guhpNYd1CqzN9uioyjV/d1AOvZw9XP9gtu5Aopiiiz
B6q676JOkBOKC6Gi5dWuH8fMdR8Nh9kHNdQTrRMHeZrvgaaYqqfbY9oZm3UILG1PfCZVemEshvSo
eSpTsjC6rn683QvADN3Bm6RjsfwyPJBZ35FsRiAPXd146/pOteWUsa6pa1pXFFslMlz4VxFWV7wS
XXKsLVxyoyvHixi6sxZh/RzyGkwbT570Q5otdX6wbd5O08j67KOokcHgnWXnH3178Da2qMKdCCP5
1KVSPEWuXNstbzDolA2SRLADo15LaWpYmUsJd6nlmpV3YLtRnoH9FPA/HRpOhvH/KDuvJce1Lbv+
kHAbfgMRCj3Qe6bPynpBZDl4YGPD4+s1gLp9q89pdUt6YZBMFooG2GatOce8G7Wvn8a5ENxPJaK6
5bGQtr4SNL2JGHDRFZTTWRshkJpzdRl87HSyKThj2lP7yRq8s4xwe3Ys7Np+mE7LDfF4FK3/PI5G
YFwgbiaK3QMjbzu6P2OjHreucXBFFclV5TxmEkew4CJCHDHQzUHenucSy96gkrOIQrUfKLCbc6Xd
pOSuzbX3bK7Cs244DoULPWGu0LeU6k1K9orSfTDX8DWK+bpPVT+nvN/NdX6UDo96n9x8GgCKRoBL
Q4AV3gFY922IeatoUDj23D3oaSM0zALe3FdIaDBUc6ehouWg6aR4Tbq1TmhGuAVbL2UdLdZoXYAR
mOwK+ha5/92Z7E9BQ6P3uletgCvUTR+57k4bFwf7OnyJJFDNrknKPang7AA9urA9EZ8GjZOEBgqL
k/donmEyWiuk+GEdAkpQHUwjOYbZ0VTRQ1q4+GuDWcyCZMmYezXB3LXJaN9otHF62jk1bR291j/L
9ol1fkDkLDrHaWBVYyhBXgcxpGunGw6dbRN002nGAbBssaqM+ExWsVrrXvvT1gSIeCf9ROVCH114
7ybm+WMhV0CpQO+EmXuk1AYyI9sk1JQw9jJcLje5A8QVk62R+D/ric+ZtPW+styj4TX6Fl/DoxsP
aOFUiv0G9bFWSA9yv77rOw+3uqVpG5mgpXK1J82KAFNWndiST/Ft8FsW8XN5B0holXpvCHrIRnO9
eFXVhB0jFadVqGi3gB1W6A5Aj3Rsh1Bb/Ar4qmUfFJtJY97WDBYCTVp9ph/og/MHSZtuHVZDvpsr
yAQlNj8YOO4MQ9FKWqZ/98CG0jkX1YH+7a/eGUgFShxY34PvvIWudfNnDkjc+FRAXdhmmGbYX0XW
q+vLL4owxVMs2QLbCMHWkd8nFxM0fV1J8ZiKefVVqK9xUcp3fpKrlgVvdOYQV6rq021pwmVuNe3r
3pnRiFkAT4UsQYcxhE17eraFMaDrJf14xMBzw62xaWJT3ZoUSE/daG8dw08Rs2tPxs7bSsn05QVS
4caxZmBVEB2aTPP3k/7kT7dWIoCuhZSPMXJVpK2oaFPSlVyBpkm6JinMgMzKIL90mUQA2r7qRoOw
r7fkhlN47kBXfImmOttVo85SET7jZKpaG9Cjj77TfC0oHK16DyqbOUQ7xj3GL0e/W5khHtCPPRSa
i/n1OMtKPhFZVugchX1OMn88JHrxtWIttU87FALTDDA143XqgBjyDBIBs853doQz4pR46SkqH0Bf
wZuXQXUvq/hZ2MQUT4F34VdDKOFQTyJ6WmBioKSc0KMW7eSe7ZSr/ygGwItGJ8j4mueNUDNf0Upa
RxYKRCqEWAJr3n1mJ4+e2wevZVLsSjm+CR/6cRECcdRHuAFeRGb6FKPdN/r00dB8xq0BrgWyF9q1
aIxmdB/WfTTxs0YMGsy9K+tbqqHgjjDOxoDNAR/oQcC2qMJLCKaZMAe0GfERsQBQphIFRTizHha3
nZuLcheI6RWnERGSlK4n5NLcBRAjCTLDUhw38qvXZsiE9ZeSXCgtBYnDKOTR3VvwgZI9pRT2Jqu+
eVP2LaFAgd4oQC3ZmY53Wh5DX1oNURwdF8WVnNkRC4ZuebjcgNjHEvJf/jmQkOv+vLoXfr0b++jZ
MwvUlP266twPkVbturbhaCMyIYB+JNoNbK1/UPMLqEydphJFSeWgCPDJV4A6UJ2Wmy4ZjR2ReuzB
MRkOLNYu+DhiuKA5S697K+nWtDG08UBe0OJ7kO4s7Cgy/xxz4u00q/Y47VvtNJkQZsCWsdf1tiJV
xGS5Ub+DHD09BdVs7w6mfGf04aPYqzrIn2PRvSrds+AgEO2qOwAdYGFjcFDmeUQuZO2l34vnVtFW
8TvvHTRF+eLj4X+ZhAS9N6AygAJauikCOG+8RWNcodvVSMIr0fP7mcFXk0GcifRD2GiSH66lkoGD
fLIDOEhTkyMSH7T8RDAL+t3QfoZTXWA9OPnl9IMfWzBka87R7gsPrBOS7xirvtk3/o1AJmuf+S5B
T6QlxhOzsapLdoCjvemQ9hECT2WlzcLy7iT11cMpfq7aYu9zJtP8LvC6lDEFoiGCSVlv4fGnX9w8
V2c6tQyXcV1sCCaoLqSr3iyj1N4kCQo7wRrhiC2xe/Q1Ug1pPzTfAYLvxURW3NTYz0JE5Z5LoDgE
ELDeyiI4F0WifQLNkbiSjO4GvC67MUWzUfI7UrXj6DOU1HjgEJSA8T+6MHp0g1j8zKN+0zVqbTLG
3LPA6oDTJhUUtvFQ2bX7LS8sj60XSkOhU0jH+vPkDzR0upYiLxtqAXarTo+m1lsbkdvToQ180t0K
ho7RyohJ1BqsBxQmS9kne70a9pQ46hM5Cgiko9a9YdLLqAeWBrKcVrsIpYWbsfZt3JTZL1icBzaU
7tGtSBgJRXFPjc54odgGywYrbJb749lhBzdaZfSsmqBFBCZx9dOOa/NG3BoawwhdJ+2g7JnuNRYv
EXuEddKyCw4VsunE68q9TSwhxNRkA2FHAxB3HRNHXBOF8lvX3O/Kq8cjyOuhaW4tGXfDoK1iRzfP
RLDwxfhIdvtk0HZKduLaq/zqJQWd/QyLltCHM93J8siYCbAmaR/N3P1M4blGdkbODBXfh0RHZ2hG
TFLG4K0qt31qaybjGhkbWufpR13l3cEOFoJspa3oWxU76ODhQRE4kShgZAJJwBUIQz9r6tklIPbr
01Ed2nb8iKKGJXqvjNtSlvJxkNA2cp8M/bOybGw9ZckU1pAxJ1OJNj1CoYCOkyqG3MHt5hwbFF3P
cHqLx6o4wDF+5tcaj27hswdKu2lXmC08CQ96LJHH+KBDoicNTjCGCHzTib8GzwhEuOT1kaXefSTm
6442UjXqiGGz5kKZ07kMxodo83vh1OoxmoqWCnTYXLUcxZfNlKb6etg748fo9ze/8Ak2xP3n8PWe
xrj4kk1ef+5c95yYiXsrxv49RIn1gEriAnCZK7B38R8NtGzS0b37MtPWqemS/RvW94nSdijo2Nh9
G++msorOTdw+TW5KJd35gcZoWzhmsulDjcV2Yo/b2irmnToUx0rzWB/n27a3xN51nXAz9M13HQfN
edIcJLbdUBKUilYg3uOeaa9R1ZnrLKSSpk3XvvIcQsOVtdGljLZL5aDOQfEGTTUH4BT4mfvi2KWY
YmKvMrDA8HWQlXaLc098qNeRQdkJmvtodoqE2/SZQKUYqJ40zykxN25l69thJFcijWR5DbS14bOL
9E3TPWh4owgXsE9AkrHatfp+qtn+UyqW74z2rML1ZEeuT/G1mY5jHJ9ay45vrkavmUVSjZVaBfo9
hkKN/L4ZHqKa4dBSjXZJlMZBzfChd2bRuJqunh0Y0HradIdsOd6GdCXWpNTDdNQ09xyVXntuS/+1
H/xqX4GdXRuqsF4FeBgGHv6RbIiUClq/o6OSmOchSH6ib3JJf0i0E9DAePDgN476l7ZhhhXFVOzR
W5KRkdnGXqopOiJGxmlAfx4CKF7vBBlrSWT6utf17oZpbyUlC7+ksS9TKIGLDeWbbSTRxanJ0iGe
yQd4EliYC2vAe6OWPnocYhN7wwSPLgkwYc0RNuiOxCFm/3+uG5Trjj+655I1Y9BQOEo7E/EbeJOr
g6nxNBBDXDilgSrUfdNzuz0wVr3RqkA/VAAxBWfF0sKAjUIOVU19yeTsA72Zr/2xtxGi9fGW2UFD
fB6mFE4CY7+Qie0ZQgUdpdvb8XgxWFBcrPkmNhmRVdieSeN2dlIHdN7SljrFLs1mRLwvPV7JfZBo
8UarzlRS83NoEXZY99qvLADJV7eBfLFsr7trBB843ofujM5LrSn3ZaLo3/TpR6x3wIYyQ12cNjiI
HlkhiK7gxDcyUaeLX5pRkoRYTfTzPFIIAwpn5zyzQX+FmbcuVGivKwO90qBBTS3y4aolLPki3bY2
meO2w2zP/+kmFRbQyLFPrp55R78hGKCkc2AkwdoVKcEDLhM75VaTuyoLJ0IQyaxBfUlDt2bA4A0O
ZCzRFVj5tbEbIM0fMoEweW1qYXdMqAsp4ichwrV1tQk6ZyCKA+6XEzO/TGYQmsyIsr9FQEJ2iOFo
SRTNq2nF/aHog2Sko02LKQMAeyUfY/IZktNa3FWl6jvBR/V9GXYyrmB0KAihhztNS9bqVeMVNzG3
qfEP1VdnuJuhEx28hBE+KRD1YA5J79F8T8TazxR3x6poevfQZwa9Ub/bdCrjuaC4umVXX+wEQi3L
2LNyB7wEU5oRvIMRqYsiuqyCHahvvRYqY5q0dX2r2QGBrUXoXvtmSA59rl9TWMJ+XeRnv09JntfJ
xmLcI8nFN7DfMDbvs3L6jIQVskPO/efWiK9Fg4I/sCbMuT0RV/pkPLT1DBTOWxyqfJHrOq6Kva1K
7SSRpvcGkbdp759l4QCOd20BPZa8jxwylm6FL6oxKNgNIxFerbmJEtHiL/O+j5Gt9mNQ9lstMs8R
faOPgTSsycXopViS3gwZBld7QHdZOd3WpoBy6ljqGaI0vqXYfDFY0D1gEVqQ1sLaVlP0Nk0qO/vO
MomFqGr/JSn8vY9ZoGftehky6gldbp4MQ1X3Si/vlOi3hJrKT9TVP52w/e6URXkI/Hp8kZSnKS28
xNKKCbqmuLScD8uZEehyb7Pk2MomKzcmBrdjhnNlzcnNGV+nr7aCueRRztjXha0eMd4CWjMDCCIj
xgVKZfShvnZRg7uGeWNFM14RDm280AAHKlnQz+nYu+2obLHto925bmNoSwBmjygnISoPKKyh8w5v
eCt+wrTkqSzT96wzzdepZdVaTOa0XwZhq6SrFHus6Zyh+d4jSyFYrdb34+yeGws6mwqC8L7VhEPC
jHiLyrJ5KXTfvkaW+ZZWjy79/2c3deIXXxlUqBF+7yOk7rvRx2Vi9xL3IeINpq/5Bu/mP+9NI8ag
5WE0IuQXMcF6udMwJcSJf7QWNNsfCllR9O+GSvGGIcFYiH6tkHTuF4LY77spbe1jP14pNpen5Wbh
hy2Av+We3sbMHiWc0w2XPLp8sG4nz6GYTLlEzDmEy/0ixnEWKitxkChkx4CEpNMSM7rcYL8QyNer
s9FU+rG22h9pk1dkRczouwWF18zEzeWekZaQXX33PVnwYd0c+Pr77gLzW+B+FZmycFscJOwz0c9g
0jpN883y8M+NA4ZiW6X0amMnLU/LAZYD/j7Uv55T+O8nEZYHEs7VtM7SDJ/Q0L8tL0uX55YDpIQX
IWSdMyP/dsBUIs5CzPhWzcag0u1h5C3wwN+P5yfDSJuoNSu0Mx10OATyBc5BNvkLWm+59+dhEGks
VMPmN8Huz/PL1/+31/55+Od1Fm2eFHYSPqflySx0MmoHsOCWI0R/fsXlsaZJfokYQiMnv07jMrZP
ga3sU9ZHrrVunBxBhp/u+97zKR0+Ly/Q7G++WUsM5oOsz0vg7HJcMRWcHcvd32yvOYp2uYdVHfpr
0nxfXrw8tdwsEbXLvdr3ahJzyuOfwy3P/z5mOVD4syX6udxkEKaC15ySGlbncm+5Wf7QxuzAs7SF
ySmfyYkZj42MqOB2LmLt2ceVVWQisy7C7WjhgpnPsWg53f78rFm66+aLarmcID1Wp+Wmm+/Z7pjS
JYmj7ayXP1WyGE4m5XmKejz8c7M8l0cTO0ONqnmKOX7VZHmJ05QPEiZcJMvNKFSIYVmRKjJ5xauf
dEid0AtAUChW6FxIT0DXFA1grdVOuFJCmKPc5+vj1ssFzEUHxZb3onkt8YaBu0/yYmCKhlZcVTDZ
o1ejKJ6slBJsP2xHWvkrSufEaYYGsoNxzwLNPHsOW3yDFKmRHR5pDd0reXL33Ey8nTmmPzyf/Q6N
8Fe35D/MwXpULde0VpTvHqzEjoTKdRFE4b62rKvN6YZ3FKFeWKE+coY3s3LuDXL/S2iTDD/NxeY4
IEfFjU6CN7jChjvW36jF0SunMbpCAJbKgF+GA6LJAFvZYFAOqP6PlU11s9lGGRGHkpX2MXCta2CT
6GC112HuDbcNWF83uevCP9vAIchJO3dNRY8UnJNTt+92ph6omO3b4NXQSQaORu+7dN4bF+d/2fjH
Oky/M1pvaALyeUIi3TUPvVY1fp8muvd2zs9NY9YbMUaF0nk1e/Gp4Tat82Q9iOa719BnAeCCJRZo
yCqoYfDnIx2cyGSzwDQeAy2JHOzUcZuSmBzgGqMGdCV47WsVk8XSt5CRDXM4logtEjo3Xc7eMgge
YrKQYeWylC/sYCWkwPSxsTKCMOnmUJDxPHPXU0C1G22Y9SgTWzejQergPWdkNhgW31zNTuwUmB1m
j5a0t3qMdjLK6J/7xkfp7jG/RisrZ4kvFXjiLniMm1sBInpLph30z1auPNY1m8Zad+xpM5jiG5Zf
NAKBINiWsQ8Q26yGqmrpWFGVxNVy9ZX1PDamD2EKJwzaiCdKVFc+e70iRBNFccy+SuCOxYtsQIuY
iNdwizeuzl9Gs2km6qRJTYObBf7RDjm5DMM8BJNND8OK9lMHfMxt9W9sIGouWdNQG85tQu2LsNxQ
l18Nu6CR72NDoKgs42+x7KFEegR06X6wnRxR8YGNp1E4WN+CDXZxied+TQpksGqxsWwDMx9pouTB
Xg32gZDHYa2j3NnpGl6nJmqGVzNrCXTVtHHLKtncF1Ghb1RVdockHIDiRI39Moz49nu9IC4Mo4uX
5w7RsEb9SFd9N83bhuWpEOy3anvjSS9GjVnI8bd1NX2Ygelc86kh3Q7H4jqxKRdMoSmOIOoFQQFR
RQc90Hf0FRF0OphCURcffTaJK7wOXKBWLCgeOJBDShv/EZ+gtmXxaLvF9BxFclPi30LpA1OfGs60
89H4oWtBrwQS1KUyUXcvwzAmt04mr0wU3cty00CUHmr9OSkvJChNz0ll/ahw/rHHCvoXQSgOft6Q
qXD6mcXwlCGQxQ+xpXmrPt9ZMjAZq2ZsFGG5XCZa/BRG4hTZ1qWkMet1TneuJoceQQPMJhdPVmOJ
p8GId2M2dQ96az5XhfoeEcDDn0Zq1aNV3F0b93oPFOzokWjLqKEQ25TGsDEAtmxzX+1JSbNuBju7
DpLiGeH3J2VmQiEoI1L3I4wjK+z+IpK3XCYeq/9ebYN64CzoXxB6NCBc+35leD5LJ8myMNOvlevZ
V8cc7WthIlcc0DXsXG10uZITKDmSrNJSClhRkUGqrP1YdR3dJTcctpSrIIFo74RSuVer8S4DuqvD
NFXxJs+jAZSCITcqbma1eh5t0Yf/HDPzGWVF9NxQnofMnL+6/Xmcav/ZgfsEbO09N8b+EvijvCaa
8bSobipFVTIu9VM4qUPn8t//98Jt4z9RsTxUVyRr4+YAHmn+3WoxdWbix8KSh9Tw0kPf0fRucogi
aAZfPUSLz0Neq42axp0zizsGt4n/L2/B/E9uD1hsDKg6mYE6jUDrb3J2P4gaYiIaeQAqg8u1Ne8i
ZATQ+oi8m8T7yMyZbqGXcueXXXSDVLD2TSzWGvDkdQ2HH2VcGJ1nsSkRVvm988KXhubyke2qfptV
oEs16r//4sxZcP0XdwjvWug67gl0+GQI/E2QjZshs5Jy4IuDx7HNHMM7hl1wM0gv3CJesPfODOwf
OgPP7xjt2TalxEkcDDv9FvfjJaht/xP2q+FFMJT1t5JiDsUf5ycCFcdm/GIJTDXmoS6dGKdlPP02
Pf2X5gbzP5kbeP++iYvA810+xiI4//75FBfh7Mj5H2Od4Jkx3JKhDrSgZmvlJm5qPoRDDBGC6iOq
jGKN5Kkjr1d8gU3B8GCTUOg329Is7S3afiJbvzkgiw6T633x5wpIlcgPrryHZJg9/LIEs5FHRIQk
9s1uMAUuP8K//eVT/HYOfae/hksS1cxiJPrXw/+1/1nOtqf6f87/6s/Tf33IP/rnQWe31F8ebBfn
1GP7U41PP+s2a/7dqDS/8v/1j//0X72MEv/VJ4uzYhPXjYq/N//RhGU51nya/Nt//B/+4tx6i0nM
KOLP/8M/+nfnlvMP03Y5jjnTy0zPwJPyT+eWZ/2DNq1NngW8Yw8TFh6Nfzq3LP8fYF5tvIFcXS4W
WP9fzi3L/QdHY9YEi+eZVEvd/x/n1uxB+vt1wf9Pfg3H5G3oXNB/dYJ4nVuW5Rgah2Zixwx0Z2Wn
BTGzF0I+YAeEBMb7tJXoa+yzSQBIX6d2Z+xRAbK6ymcu+zgX/nuCl4+muJWkb7GkgokyKHkqJVL8
LjW3YA27Uy6115oLhZbX62SwikafuvF9aFlWRqFAH0HvdZvAGJ4EcKCw9U6VXj+7FAY84teoBeEq
Ka+Z4ZISgqIcM7l6l8HwJRBIn6gLIUYKh699/RC/KacmP6M/T3EHMMaUX5M6/LZsLeZopVC6T7Hp
Xry6Njaei9lEO+IXYeCEQRnswroAxi9ENx4E1ok4nV0T2NvWoVlg1C/cO0QAEN+lbR080W5SJ3Bh
EaLJWmGYoveHIdkVrLdDOY0bf6QfVxS/RK47KNvce6V8LCG+0ePlqD6TgemlS9G16W+Z/wPP3osV
d9ck9smctSg8zHuwbN5+8fM9xQGpY6FlUjydb3KKRRraPvz5+VblMtyWLRwi1qXeuoR7DlChGHUM
vGzONaL8NoN/osoVbdDe2F8SrQ93E1UL6g42UQe8f9NCuUDSdPgaRNWXEnaUnUGpFvUv/P6ECMfu
Oav42Es/1sRB45R2/GC2SHedgMS/ztEAteGZ3tGiOVgj2ZC53vyQfdfuicwgFzEO/Dc06sYbqXNH
ORobs8KpC7iEFgMVTELHwnxjp8iTvOTRQo+xyv1+V3mRfe8IBT7Sm6sp9rcNzLcHmtRkjtMzACMA
qUYWr3Lkm/LDoV7DiuCt2OG5iwcy6isfYu7gGYQCa/y7LtuX/samDcFJY3xtA0BYgSL5La/NNycu
ItpchNPFLJWPg3uIqVtQTKDKl88QmiT76fT+Sx8Z+z4sf0ye9i2agnJHJG+/1QN6I/AZkmyuC9Ag
LOh7FV5xUUavTqZRlLs48k4ecKJ4qp1NzseijJs+lcy6uzQk9kbL835j6fiSe/p3Ay2dVLGKp8Zq
rEs3f5YTBH86Yd+GgVhYGk/qhKb4Apsu3eNFJCp6wNNR0FBeWXMixXKjkFzSFPXq3wkNGkRKnL6E
4C3RCc2csWfPC8A+cQ5LYWDIPmLlE9GVXwLlEMDsz0CQ76nn7UPkOjAaCkontidmqTtaE/CsqMyy
XwB4gAvPpyyr1wvDS8wXXf7IRP6uch3IS7YlaIRACOC+IG6BtfWBs3I1QlKWm4DaVjyyK3TqsTrV
s5CAPfCEmBy6YLkRmktHPNJA0nXeQCKy2JAXzvoir65Jrl7TpDkkij6PDmhum3Qufu7FnUytHnAU
rK0SGfq51OtHRZjYfqJt57kJHKF07hA42t71iX2SyQM1WrIc5njfnirGErjQzzl6ZLzgscZI0pT+
rgn1hril9k5pkd2cSWhhJzFwjVSxtxmLWlVr5UFQ5AWSaBPHbpNPA6bB2qlOv1cgIFYxdtS1aKPD
7/cZO8/MrP2OCIYJpyeoWxwW+6BC8xn10acX1dCseNFSkVN5Oh76GGHOD0A5bJnnm2CyVl7/lPaI
d/sWHh+702KOXbSEd5Oh4KslbS0tk/wIn25dD3g2luiSSjMAIwAKJuhJnvxehXuhwevWis8+x0Pb
jsZD2McoDhkK1qqov42ALHeyJGCsbqldd1DbHIORRhP8SlWcipMgT2Rtmgmgfc+7uO0UbZycQNHm
WIauegDUZt08mBuYYqezkWxdTt4dwndxmiQ1+Ggo0EGU9Bb6XjAigJfpR7I3bRscTM2P4aQ/6AyH
ZLeGFPF7TFhNncWoQnW6jOlxmYgGZV/h0LF3D4v+Mgzpc5Ei46Fm8AjXWd0g0ZRPyvf3oaHU26hK
xq2q/lgehVHNttmK0Ys0731houQ1avsG2ALbVqaF+5KCDv3uMKQ2g/M0DdxoE/q6BrbOsC9GZf5s
OpJUVKkeU9ZgNh14elDTpxmVt0ilM2fOArDdE5Yd0Bd556tdee3YnEddDhdUv+Ttpc21jWJrR3kc
NauP8p1ZMx5WbmDMPaE+QTHn+/geTRT0WKlWadpw1g1BuClsjUz0TAsO7G3c9VQStseJX+/8mrBv
IJ/hQxh9swm8O5cVWYOjkgZlsPZBTZPHkF/FnHYEZiI/y67lEH6TQUJc3AD4jE3I0Zn9cEj/3BO2
twtFXm8vFP7VYkjfa7o7FyconZ3mFmw3G1CaEG0I9fFsmn2lZm+DLMCZGyLVIIbozR0zSJdWPWx6
JyCGEgDjBj2Jd6Jc8u7CFL2ELX1H3MbEU1KiPAyjR3JN2XirARrWMzBKO8jqO0D1e0R6wrEVursn
Jaxbp5A31gHKKzKnfhQWs0jj85uiXDz3sd0eDXhFMX3DQ8+KjHECl8jkGc6BoM9ylnZmV51jbZY/
8BVixJMtMlyuSKQID5AaHpKp7Z4Lq3D3RJA9tVrQYMKBAuD6RXElyBQXm548ZVjcdijdXsIQb4Vm
veHRDOBzmz36yFRelbHu8Bk9dxZYCWF3Jzq97cYYjObkibj5VBiSdCI3oonAXavOiACxiYZf51kL
hasKdjqi3aazyXnupDs89VZ9FEJ7SPrSf7RJk181+B3O1JKtMCFRg377IKz6AGrGW4PeYhln+Ihm
mxea4zk1MRhs3ph9ai3bf/g199RV69bpCA/3xHgp5KUFM0DtPzBPrRiuouncTaRmRXRo3ydR97s4
vbcD5mDP7sKt6njR5LIuk0H/0U5e+GA0xb4wK3/rNLRiJads0FnP/EQw9NwLq9PmSRvltHMN7Qv0
n3xj+EX+moc2dPsEqxyhUQFdwjWz0HTW1TOMYG0doea72QEB8WNulGeztp8pfKIbyZV2j/Qxumou
Q6v3lWyx8IFFhA6mNRgOLQBHjCToKsnFWUmUt68djg/IMqB3MGS0ry0bbcbM3lxTQJiAUNur0Sur
19z4MrWGOoQ9P09pr/JICaLGHVgg3sjPYQp72LALdQ/U3p6bODYuTRqn+0YvzffY3HtW6579ZsKG
JQbnIpv4rLFzvsCazy90o69B0dG4rE1oV5EP9mpKmffpaSNmiOQehJB1gVToIJvxL/qg2xvLaQi8
5PxaQ1Met5Ebfio2I/cY7+WWOC2H3WRJYJ3VF/ueugVS59x7HDqFT3d87CZf0WA3hy0w+vaaCo0c
dVQ/WnaWyZjsTJmIV2WZXxn6cCLGzWs84F8N4ZzkEWccqzCinoaw4mGcXUSVf0/myrGlSUC7Set8
SXdOGn41UzDOEUvE7VjrERhXu9ngXfHuY2s9+WhIyNYyUK2U9UyZjNwdPbNmz7pZ7bWaquJI4MEp
HByAahSlyJoK082UWubarEfjuZQcDrdZ8DiUzXtTR+VKD4V81U1CpfPOjn44qDHiTnqvahJo1dO1
Ngj1WiQG0XbDwKheTfKjTtBbLX5sMOjmugBWT/G//Caww5/C0epWblk4u6KuQOGuPWlE35Je3R3U
aOja6auXIPeDUWYbEtLqVUtBgtlDQlzDQHhK3PYtylP9GFgFEl3ycA7pBPaF0Y5hSpmrQK9xfbU/
69wlE6dHgl1FTOcN+vi4czk7+F41DehVkbNIDtT7GKCFoIrLVo6sux2tEevoIB48aDQyzSRyz4oK
MaGvRcYGT3hfojwgPsN1HsexA1LuqUuKc2uV+EQGpaIabqWffHIUBH/U4dZClM5n54fm3Yq6ehv7
fbhn37edgsH40sws9il8CofQWk1dURzKPKr5EHp9NAy+9yS0aUGL8YH+HPzfgshGf4pyxEiEKGaR
MPZO1vwaZmldmiLvtkDZ4s7uSQpncagH1sbm8j9Ok3VFa9zQgrE5jR1/NfVx8IAs+xGVhsOVo/0q
pJUcXe3YouQPkxb7YZ6qA82oaceJhgm10cx1HvaEco3yIKmPXvF/z57rQ81gfxcJ/aTEi8ZNgbOT
dn9OuCXfaKwjX2H1dcdDws4IYvcKsd6RSaI6ESkbHwvH+Rb1k7GrE1fggUXy24a12KMpjdca3MYr
5pjHuG1eerztB5a/3pY4ep9dcHiRFfi1xjRLjkxbQwF8qieOLCrrlxMIkpdMXW0g0iZ3hhvWG9Ko
nxRlHFASUbfOqftsGSWbFe6E4FRYtC1EmIPtYoWxcYMQmabX3oIPShA9ytRaHXKKGKt6AMgKBNc6
NqN4jGutIV0b/F3YxagNXYmwqUuzi5ldJwcmMTOTua3bMjoGkfgy0iUARZe9FsizNLvjXIzySzRV
0NWrdG8DWYnQwB4T6r3Iq4ZuU/YYz5yUrqigAXAqqvKMDIZLvWfK7/P04pOhdG5BcwAaxjQED/RR
E5yYiQGPiJaBJZufU2tX585MefeF+6lCCve93VUbUTT6SQN4jL69949Gh2Uywf+mard9TAf5YUQm
yYK4C1n10b4wSjvba6QJbrsR3muODTFJE+swBo6FbB2LhqPP5oYxf4ijWbuPenFnuF5zwtL3vRn9
8ow+CwRZYZ4DZ6bwVin17aC/g2Lb0quGxZ0l7bUr0xctf3JwBT+D4o+vAGMfdA2xkOzKJ00hKPLg
P6Il0ewroWEX0PQD4GRxKSP3f3N3JsuNI1kW/SKUYXA4gC0JcBRFzaHQBibFgHmeHPj6PmBWd2Zl
tVXve0OTQqEIDoD78/fuPde7xnZTbVZua9GAn+yFOGvOT73q5zPWcCBfacNnSWSaXj1PQ2edspEf
hUy3BplHR/IjkqNrYvhvzOjcRZrczZ0VvgiXABHHqwK11B99ASIhNR5Q6sTfR6ZELfJ7xViNORW2
laot703kcHBMWlzQdtb67rrjOqEhWTELdehnvUJqODwqp+PqnVL00S5YGCE7yIokc8MiZVAizDNS
5v6cJhYGcoMC0e1eZm8eA9TU4UbmXufr4HoCU7eToIQgtyMF/NA5HkY/O/1gq4bDaBAGK/EaAhEY
AFoIH5dvezSEfI3icthnMyBjaZaF3+qaeZKvqPOUqqhc4CvslGeB4OoIAfWy+E22OWUN43jf5P3e
sQVs6q8pi9SjWuxiu4zjT0ONL3E1iH2a2QdrauxgTsQvkOu/bBgb+8IofkA4ao/x0u9AZEmsugNu
HsmMuWml+WaJI+BZ79X0ys9sCt0DIBKKVyRDO5fJzSKbS19a+GVIXgTiiMVn7Ib6k6HwM+8EMW7F
hLXlTCkYP5bLAdEKFaKp5+9xf9+Y5fwtjMib5Z6z/LkRxVNhoVOrovmoOendOA5vBr0PwL4e20GM
dpxb/Kxp0y3XtQwWmNiPFQz0zjNpLXf9Dx78pc62GfaY5zhFap2PO3r91L+ESZ7RWQJLRkalKJeu
SdKhZR3nZBfRdpJat/rpm7t5om0Yyva7dGDHxhlW69gCMuEg3C+15BlWqbudW41Z8TuNbsZ57bBD
NsxIRqMlRKOt2+JLYhC4AzSJ4j/DRRf1qDj7PlkCOGWH2Bx7sB7gKcJimUlBgS/Fx1Tg96PhNxqf
zYIi4MF01LdxqlhvVMVWOMBDHBaC6fNpvh8mVzyw9NsPeSGBy8FJ8+VQPxIt4Z7lap40NZeKzFZ+
09bJd5PxOQeq/AOwayAczSAvo4kvhWclVOpdRolITMIC2WPTtnRiOjV0V0YqQDR5Wb6Mw59oYxgw
thLPfDvTSdUIdR3T/rF0F+uBsHJr27haQR4fbQ8gCsNhSXnREtClD1QUG0JpxIeWS66pWmxhAtNc
/auIOPUbUeMbohv9hgbrAxmu037K257dnwh2LPf2xYPnFzgzPsUeqnCOWattQAqUoJJnNnRC4JEd
laDsV1WgmYV3Sa5jnHdLhvVD8QI1k/sfHNAwCMLGwbU2PfkGpL9i+3mpiCb0cVtkvP9N/DSuD7HE
L+T0xaMN3XLh1CcjmCiT6rfu6LE3dsbV03D9nLo0I62kgS0Z4fgbZ7zla/bEnE2bXiLs7Eht35LB
A4fVK/BqMvKDpzBtqzr5wgSMybL5ZgzivoF9rRLzA+npvg0h4aq2vLaTNfhYJNzF6/04H61X3uWx
pU1ytc36uwrFIVP0ugsS0dgHqXMAwpSudbGXeUMr48tm7F5QK9reQ+3GL3BirQ2kCbrPkex+i1Wi
VVUoqnWcbyQLkiU1m1fgkai+7f0wDWfa1ghIuBLBBRMziHAkQhtW5s1rnIuI8aH2WuKdouyEEmVm
NRSoOOaWG75bwDoQiF2chKKJFG2yty1p70aPbGqVFt8mk8I6qqtvNr0RjXrDnggmIAFqKGNCrhS/
VVdMuZOHOKZSqPN3rskPUaxki9KKdrXsvvexSPbAw968MP2RKTIbM00/1/NAIHzsbCc2ALBHWPEz
imxGscQZG0/2TOOUHsVGSoUZK3foGPG2ipj2ioa5Fm2JjUwd6Wf+Fs0SjmJcMtNVYvDbwtyLufY2
EU5vAezVzHPIEFhPyTPSFl/wRvqGpoKh05ptRc+yavn49DL9PtAf3GRChpSYyKcmXmxfLL9zhPF4
BnzEdhTsKnBr6D+BgQ5wU4l6ODhdjtg8a74GV30B4KFtTPsgq1lq55kcr0IjVwcCqRFJ3+mBkTR0
k1vV/JJJ+LHIbvFblfE55fdD6jrkH4kzNYOJZtDxYF4I+2wKJCpAi+DEmBnQgXKF3zoPVUaXZmwF
84Z+OrgT4NCl6j7CzH10jGzc6Aund8PrzjPjEMPJDsI7NdOYBRVtFg7TydZLITIS/tvW9Y/IoZBb
kmTXNmN5MRyEsssXuc8aUKWeTJ50ONtT8hWJqTtmMHro32H3mI2j0eC/bpIUMgVrlOtYd5IfWdKI
/DCurG1Wd7/Cxp6uS5tuCiP6MZlifKdSwebqlBc7cfZTOL051NzQIaOYhjeVXWXx1mKBtzdTPTQf
GYBOVN5OdgXuYgFEX9ydy2vbeD3RojYdb5Q7XNmjNfpm3R7VgkHCTgVwqAiRqS7M+4jIo7uSeYdm
DW9YEE5yJJlzKD50C5Z9of3WUpOYhIUrjty9CCwYpmEtTXy9L2YWKhXuIKKUm9kBQ2qPw2vsKTDw
dfdAMiJNGxN/MRqJk5mPqPtHKrO850JgvNG82JS0ONXYOUpOsxW/I8YKSni32iFiTp+laL5xJGu/
p7Lm3KpGMmahDJJySk4sSBbeOVpeG6rG4aBli9h4RX9xLfvOK2siWSB2Dw+4Hz0f+xKkBocuDNzh
eNN47gw/qjl2sIFKNZb3ZT0/SdUzGVj9AJw9fVRgj0hbWWaKF31pOW0j/WQPE8DpJ1cLTI0Oe1Np
D1Z1b3QsvCYo72GorsuUPy16XwfplGXb9L5oiVABGCP8GD7WuUvjK54oeezG5QNA39dg4u1rFYck
zjFfLDdGHwLe0PNpY3VfEUQSEsEvZESsm/o475zIrrZdN9VBTih50IRWu/MkNCPyVbZpHuV34LDh
M1IfuEPn7QSxC3PIx9ehvRoW/IGkNWz7Eg8a0rgNdozfYbL8njMhHm2dcY6Xqsds4CSZZGwKa9cK
kWC1cRLWAH0hB8duNZI3PhT0+q29RO8xUcqywybdqEdjdkH+mOanbCP7TGD4Q5l1x15VKTgvBFCi
ZH4XNriHzfqLK6IAdz2GdX0RGhpqVzeyS+lRUTBYgkey9K/TiGh3Hpb+zsprHKCeP/WuRnxfs/hF
1b6lXv8k4dhu3YahHJSuDZMgKnSZf5Y5Hns6829zJWkBLI3hD8ls7sZ2lndO3ftokF67BiBTFlZ9
IPWqO7SJebb0dM9eV+4tzfvyqmJ6z/WPKiacxaIfcMAlNeyaGQ/5sowxS1MXHhooVBPHHDCvmfPN
aooXh55zgFRcfZsmxGDESSRhsl8K8wMgA/TyBSnjiDwtNTRivRyn261cgw+jdQOpiuLqFBFIA3Bh
GG8wdhCNkbyPlJUXtNXbWaMHu8j8TA+erEPaCEtB5JFBhecBailCawgaiynh5Ib8D+aTxhrJ+dB4
ScOQ/Qi8VBTK0xw3BjNdgnBq4Df4AV2/hl0A7736Vdpi2FWwozBPb4qaNIMKoQ4tUkr/prgODe9Y
j/QMOm6ikK0XzJIOQ2XClVPDVh+x3hfATpjeDE+9qX/MPDlg4Q4zXGf6Wci4PWmFPj/K3nkcO9Yt
Eo92ooUljRFkHYZM7T3+6K07n/XYHB5ns6JV1Z7ClL8HrwcnzXIQhAHSUoc2MJl77H4K2gryQrur
d3U6FidjGr55bYrD0XzrOhDgPQqzcalezX54lqkTJHVHuqQ8RMVUIFXRs4d61LKHlLKQTAbvOapH
/UyswSWL5Xhvs6xWltSuzL5kjVC+r+7Gnk1Wd5KjExPZNZscpdEjlO8l9sXaYPHOOvdBFc0DpXbj
T7F1xFhv3GuZnu2Tmr2qSN5IfTLvCromrR3qD9zDFMBExC9sNKu0jeqCOFJLAsPpbaRhdtuznBcD
sBF65XZ975K3NC2cutlY51odZd48jpZOXSia9+FHAvbrUC7yAzBGQrxUMW/1IX+eTagFU6KjRVA1
ea3oqAbakFAxOKZLxthLkE1oBZrZ4/SzYP0tUiJT7Nl8bNGtYYGMfG8k/FUU497V+Hi6gwy9l0zg
g/MYMRTtAOEgRNzZ5vXJzWCODORtIkWOSY9i7J82fl4zHmli8Rp5hAnUA2tGZp1Th9JLn+/w2Gmb
JgUoTyXnM4TM973BUofglEOHl7WXeVewrD/2/bq2J/Gy11VzWTyz9Y0Z5MPCFIDxATU8F2bcf8Ft
gACIv7JSgPAXIp63ldFN95P3NYKVW3X8L3hrKIotdHEjh0qRmb/ymTI2WxhPxpp8s9PfQ2r9Iivm
rgbiGijwMnj70I3mNU09NyGVb0nVBl688+hEznGG31wsdGi95o3+WnHqrf7NqY3xpGz7mnAqZdZS
WFdstIE1hT8zxyTbBTTtsdEcC8dh9klUHoGI9pNhsI52uO/dxX1Sa4L1HOnmXe2qoyknwckYZbSx
xmIPKUeHBRPpCGF2W+JNq8nym0LKXagoBEAM6nM0pG+MNQE6zqdyBvrt+adnzAflNt4GbzQRAJWu
fPKTGiwmQDGcwbC2lpWAwNXQTxYxorNuYdpwJcf7kXdwtyp77dhs9oQ3HsaBcO8J+0kYESnB9Uvu
49w/oCpncmW7M0V1DV8sMxmHTUdjse7nGU22A4xDy741MCpLx613LbCJJVNJMCyVj+aDmYv1SO/3
3SBVKnQ4XHZW4KpE871c8r/aD6Xbx+9qaadAjuDt+7xlUM2pfu+WSDgLW8FDqu/xyfzUwBgALph+
8oJsDDiDtl+pOHr55D0uSzS9MvDa2dKtL7K3721GiHNmo8gTHGjtMHzKCsel2VkF62iP0FZCkc2s
2XP5XGTTEvtq4zDr4ycjiS5uAxnEgPC2JX0R2z5KmCIlmyDx8iMOHkIp3IA5x7Qncz0OFmoSJq3e
HtrSgq+G+Xy8LOSdLftCOjQycrjvhGVy8Fco8gtW14oYOEMCg6IHRHgXhH7saDDxp4Wi21xBC/E7
Iz8ZJMlHlXkaMhsHU7j92BjmnaZbT0OTUWSK/GJHyBgMk17QUEQvnvpRFFGyrfFP4ckit4/Y5K3E
DegDCS792uB+K9mOtBnFulW/Z/Fsn1dtE7VrTlnUTWNQjSBcwPHuBq6Ifavrg281A45kfIR75eac
a2IUy44zjTjH4VARMbGjaYI9SSbZXRjP753bXyqybM5NgT466rEV9DjFE/j/BscuoRQSlBw+qOw7
aActylZD3A8FxlLJ/GmrUg+EVdl9DDGHp9hb7YMMV0J5VCG6pGxmZ3EHdk1YLXpdfq4/xZp2Ea1z
bTTvzMEroLW3iYy3lGcuSSeoJR2JSe4Q7W/teHpUfQejBbhSrL1U/TjdgQx50Q8EM7CTw+K1GFV0
mVceybvcYvh4QiGoXsJcC4wYxinip3TXNPGOAKVxg+ITGE4EjkmOEZ1Z+HZ+mfIEHeSwy8AgYC2B
Tec2y0uw4CfzdZQxQ7Hos+FwDTIUtotEBDzY7q5X4zNI1wGmArZh4Hok++ky3+fdSoTNADfWAklT
lwEOwwi7fmy6CIwp0QKaKstDFg0X7MrjLiToxDfNZxvZB9wxtrUKS2IYdzHzIpNEtRVtZLgb5Pfb
ckQgNWUwFZzMY0vBPAmn8M4M1TnjM1lTPKGy0cG2yulzmhk724JmTOeq6ohW9Ejv288sN7Asr94J
DRgI/MBDRyDYGrOhuZnjJ95SB9H3MFPfhjDPAisVGjVR75HpfcphELDLnaPSvcSzB1PZicP9etdu
BRmsm1HpZZCm4bUv7U+942OwE+wk66Fhbmhmt/YOqyVRJ/ooj6sbEBCvNO7iVi+ORMp9KgMwDef1
PMhE1p5NPboOKZ1dN8x/iRnptNDVz5hQDgwGGysdvT2GEtD99Tg8Su1QI5I6VOYcBqmRH1KGMGPV
Dtu+wk/hwL3JNGsK4L2hOiKTrxydJ13YELDU7McDJoOxArqsu0ayXez+ipgxOZphQvHtYqRrr6VF
X4w7/9m01tZNXB6svj8PlrvvEPkHo4I1xPlDwMHOyX1YZbUOiQQn2nvPadg1e9m8Dks5+/rsbNh5
Uxq93UXv5levsF9Tk3YhHpw9ggJ/dGga5eOMkdj59CozPoxf/SzfZ6YPmwQ35HFKjCfY6kR2z/RF
vER+Ea1CnFTSVMFQNb8REyltHd6W6mYHXsAzcalXxSuCdTi3sN2CxjWY1UWdfgBLecwTGUA43lBp
lYv9maVqDjQ2iVPKxCvAy0BSWFReCqLTOWkgbrHy8j0D8gbw+GcJqKSdIudsSaZOHkWgYrvq6IMG
nImPFeXi29xcunYeP+zYBh6b6cgsj9RiHl+PCybN6tLo2Z2gJ0+H+bn0qkdrMDuCq6pT2HLmIKQ3
I2bK4vBJGiWHZMc9VAOXE2UXJh9Akp+tljSbipgVm9XrqCUeYWi/UzcVZ/0HHubI1wfYJXaNcFMW
JngnJAgsAmi5MrwNUWy3d3GTUcoYvxNFRB2DzxcDkud+ks77IIZ9UkjjwdAG44HunLEZsS0FFmNh
RnvLNmQkt6e/3gZqIhdHjfa7now7hh9EDXDkjks2qcn+XhjJdM3NR+XdJ31pfmOf4HWnUhETSrae
vQz0VFyiKuEJIXLEtSvAOeb6vM8qPlc8KKFvdAOnJY+FDN0ZSKvUeuvHj5CR4XnR23w/q+GRq6gA
VpH4Thfe5VpLcUo+VNozaOrqh2RcZOC2PWgJznebrE2+4RoytL54bVVx7ekT73Bok585t0HMOG8b
yT5I5vTCR9A8o4x6mMO5IbiOZLkif5qlexmb8nvvuAALvBauEuG2QIbKQDaUxKZkHDWjiO1rXJrY
wXzsD+hLQ2KinfZHl+ZMp+cVMnCyO5scVwMU67xoj6PKKCFrj2F3nPmqsnZ2D35YyDwBALaeDESX
70syprm8VYAvDONyDn+IKQ+lEAmy4XJZCuSaugCb3BsNF7bOujfbh9mBalnEIcWqiTGBN3zejAgO
t+A5v/CGEe3mAvDVPEhVKe1dYZbfMtZFetvhFTVKhaEE1ipdg64tDnkM80MiqzxlOAob6ZFRAg3c
wLwde/1VhwoAgA5ax9zYjNbCYofy6quIx2YPuh7CbTGyLvN2Y+0LNyYH9e2ysnvqWMYIiFPn3qOA
cheyRjHpr7aumgZLzC0I7/ZSpgA8HQDC0ShZCWztAgvlV5im446TtNK/t/HCdG5RaGmf7GEez63T
9kctNw7wFKnvi0VuWduCBAY+2ixXHHKEMTMN3HSE7k/QvG+XJGLK1L6Pe4CwFn00tlQOcCWyPC67
DekQhGj1ecAIiNNYT+WyMDebVfoEa5lzVxe+mt2n0a4whVUPnOe4n5akgxWaMAGNBcUK3INwUzsN
2olV81cmyRFjHFjK1Pi1wBANImuVKq82yZk+VTNLkEc4mo5FG9+jb5M7BNzYJFu9fck9SJO5Zpjb
Vud6uQ3URgSEkQqzE4QdSBMhLi+UK7s8b+KjTUpqI7DloozC9wRrzFfxmwD+ZRhguOsQmGHe7G4S
z7IhwTnszIPtko+uiOPY3sSW7ARXsSAh89zsJC1z3NPvVifusAutZ5orff1yc9+OMIEOsd4hn5iu
hIR2+zCkAb7p+kk/tXCpljiMjrenE0qHniTf+ln6PLU6mrA5Ej6QfVK9burvZZWvk933RLObyPQV
kKWZLey9MdT9cSRVfGvR00OMsIRwzOzhEUbFvLcpAuYUZUfjVnjL11uz4FPFUQItzvBoiXsI0KLS
tHeuhlcSQcAOLuKP2q0O2H7djQTdsoXrDOAFDHTgeT/Hbmx2xCCTRgxugRRo/Jpk+2ZciABbngb2
4XzTr6LSatXdak75WekFbjo3tvPNuJquoWYGUTh/X5UYjGmcl0UfwLcUqDnhnURi79jVYYiLIoAQ
+GHQgWC8Uj72BoEiE+z4gNv2gg49ZSxqfpQL6ErmRTw0U3VMGgbEcdX5IqKG8cyFtEBB9FFlu740
nzK9doNUtIzEiGC6PeAVP3HDqf2y5ktOWfIuSySvhn4v++w8zfS1h0id0gRABhAWpi7hOeKPiHFT
19aNXxfn03LBZchVMpx7Ym/ZQCZrAbnYMH9H2uixzcJizrwQQmee8jG7bkoPrBFBg8SJMhMiIbb4
nqwJgmqEjWy7N6Y3yzSsfcMi5zljeUzpu5/CLHRPmDgwweM0dS3D2NKTWrW0pCN85aa5ShhL8NUz
lwQpoGpr9vUnR9xvrjIU2BYi6A3SOIU+zKdqRYK4VSp2Td88IZ2e4A47Tx7HAXuNJZj6fRG5IeBX
uprznJ/pPDfInbj74BkZz2SvvC2EfhOyrb3LTpmcfUP0xvnnTTnsUH38oXWeaaLuReo9cnCgeJo/
7Ww1B/TwsisxXDXPi06LTix2dI9au0SU2TfblFo4ipYEYR7kbAbN4oR7PiTB64TsdIcpCVAbWzTj
LZBZHq3M2sZ91Fr58+2uMkK6IdCyu6DW4zNMjweLfzu4XZY31fPtYcH4LPPwimOT46/26DT4TOiI
E5FVN8XOdOe33PDGHUXHtwmw9IatJ9rNK/1cAwlghPCCpq4wAEaju5v1O5ZthMnrs21JPWDUzpWi
h3qKKzmKfT2lN64kRsiMOyA2rO6kNRH/hI3lpcZNsHHWLWaCSmhDJ/CbKnwvLe0SyjQ5WKxJciye
cvwJcKWWjjU51nh9Y/TLKyf2uRbIx4zAGdVosRvBjwqYFIe+Wa/ulGjulWKgr/iEPo4EBCsO+5Lh
zwSIsbejcN8sAuWlVRw96ikac1hew2HZeGHve4ebT74d1E8a5Oz7kNAivGF8GNx7kcWSoJkTk0yN
ZnUCvyYa10XOzJ4HYwgISs677H4wbLB9s0IYlkSAOBioemMeIf/YOYh9Nh6ZCD46SLRXDjnefxi+
/sXv9S+RPGvkzl9ddx55Ny7WG+KsMFxiXvtXd1EEgIaDuWpRqKe/FluEfmq72crXWiMaMc6RrGrC
P4aog/AE8o7D1GyWnwA7kv1frFkPf/ynf30u/NK/PRmM0a5tCsvhKGLaf8sHyuNxlrbeVQddRz7t
2KLd5XOB5CjTL2bdPHMigfXULiSLNjWtoBicPmZmvzPcBd0yCQdV9Zxxa905SVberUpoWs1PdZxl
95JOWTl2PoyumO4TEbhT7Ja+Y8YajnjrLXUy2uJJYp1AE/Q+xoLuLhQOIkpg6Vsj6dtt76bzyS0p
nCby5BOch099bxKzsdzXYZj8ZnL/pY+6ezBMiF1jgdSILWfghmceqxdluO21QbzO9g5LQLRFE6w/
kpHK6j6N9jHPmBrYFbW9sKl/opxtMxLkKUypseNy1L5XaHit5litXRTyDO5NxbAQc2yC+ElPvi0e
paXMQZN7Fg6VODqm0h2Pg+iPUGXkVST1u9kS7R7FWnVOLA42c1g+aXXrnmhDYCtoR9JVXK7zuk1Y
Jm1yzEdr3TEX17rq63yxVOGdl2rRG02UPGJmzqnb2rl2ej85Dl2YjqkEklvAiHmIoK1K3aNuQ8rj
mvT2JkspsO0e1BW2ll2l6e+5vRRPmu0+iQZofkUz2u9rQeJtUo+knaXdHnnW2otuv7KwjIA/IT+w
nBIes5lrIJvDn2wVximbeZpZShNxMgr3LEIL1Pmk7pySRbCae3VBKahtC2FfYaRWXxC2MFY/skuU
nwgNAM/HMSFFqf3pIXr0XbN+S0KV3WlMKVG1Ca574iZjchVmOpXbqjDNF1PD55Qv6fcomg4QZdwA
VVuPQlAs3woPMDAM0d9WbZp7veBiwo8yo5/O2jfP6T+M3JjofdIKm2aM04JwpyOYgIdh/S6VI878
2w9KLqiLZfb5jjwafUOqaN5wvTiA0xqm/boaMORFjqn822/eficpmWQNcwkVcv2LuqM5vhzn+RBK
uhLIz7KT6MkAhDyPHrM1KUltTOkRMrpjbHvqqYP1chAGMjfV0fJx30SKfqBkEB27jthWkUMO1Jw/
V3PVXCrssL6epTp3Jb1USFo4cSSBhtyT5XMHei91iwe9cKJDDUSFkfx853mTB6YX8VjcS3Irm3Zn
au2vBlwTO3vHDgAtc4vbq9yYVSueqDdRVYfXvOHSH0DRb4vYFLuowlgNmiy/9hNZyYCo3IvelimV
uHAwL07LE/rzalO4XnoMRcfAO8S1NxIfbNRpDaPpdxON06uLksY2IMB1xHwGKDPBwKdABEKML5nb
G2yHKHwdmdILnJ2vm/vZNUdxF0bDc6dF9UWNkjmmoXYwnaZdX7fYFoeFVl4FaZX3rN2FYmGUSyNH
Q1OBlWgJQiUJ34R8E5fWfSr1CaRRFeRZNZxTCxI4PaaeMyJUv6iCj9yraTo7gJB8htPtDsFosnfk
8kWLt90i9sv3+lwd3NxNfDuiLfOfF2fj70l5GEBtKQQmZ1vo2GL/tlFkAJpCCGnVAUUBmDn8hII0
tJNuFumdPZkhB5TsV8t1jGMmRzLgJhX6d1D+kHSSO3OEqN5wUCqBe74xa/lNN/H/eIr/5iC/PUWM
47h4hWuZf9/L3FbS5EMDdVBGagVdhFFjchngofUyz3pOVAPJAemvkKVcZBCs+9ykOrUt7WFMJ9/Q
H28Yrpj2ISRyFyxCq5yLRKyWVMTLoksyaHQzr6JnCIqFgp5WZ2X+H7uggXX4bzuyq1susW9Y9z2Y
NX9z79caUnp9Bg3ZGmVzEZH9gAFvIzl8+LZhl5euOOHTv4tYA+lhNfuEbDImmgjyWH0m9O01jLAk
8T31yTgJ1VzVaOh1Czxh//mSENb/8kyFqeN6NxzL+7f3GxuiFlZhixI+XQllzcppqnV5MAnSKKMG
h0w3/VBR+9j0bvveyx9qZhTvyK7d9yXGDjcsztIqSQsLR21fFd63snHO+PbVnYuIO2gztnq7bTwK
bBN6SUieuSxr+wTsGmEjA9BNXTgw2abW9L2i2JPaMH4Lpfo1Lle4/OqxroHskXx3iBJP4pZF6q/3
tHcyB2EEnX0C2ZYD+fXZ/28fvUlF8R8TUK/tL7Lc/uqi/+ev/NNFbxjyH0Ku4YnSlaseBZP6P130
hin+YUsyFR3dkBImBdfzf+efyn+Ykp95lkUCp00V+j8uemH8w/M84TjEouLAlxjs/9vk/89K8j/m
n/5Bj/hLnavbwuIpUFPqJgWvbv4t6DPr8OJMg5c8lOGHuxqHb25LmS+co6b5gKuNERgWD6sJT4vn
9ug9s1fmgj8jHXepmwhc9ivA68+HP2hdqXWnwMmsAqeH22ngjyOBlZ37psr36Q2nZa8HGNXXzo7U
jQuya5PiiYfKgTy0rIklPQmdxAg27IVGFfQxGtCUYI69VGiPC2gwuy4bp6DuiuwwWOM5tMSPFMfg
QzPkPZpr7610aQEtODpl6DxIz2/RLD4MTZNgaSyOYS/uAQi7d3AvL/aA/Bn62lcCd4puoXZGgyaR
gE3lrjFceFaLvTa4Vxjd7athpXNLU71hE18PYPJqjWWNA8S+z9A9nLUYCMHYdT9DFf7QYwjMKnfn
oKrR8dJCnk6Co/YGNQ6O1HAgWXIiTWV98EZl4X3Guhq15yYk7LoVhE5EvBotPd3Ie3/C227f3hpJ
cLxeVNZnfGRjeYJKyYEOrdrYRNE5WzrEOQM1TUkD78bdu70GD+7IYe2f9ZkbLcRO8eJ0/reN1tb0
7/APB1GVv0xWepfGen5m6Dn4c0XOK2mFzsnFrgLbybwmAnkAfPVsBYUaZIJhVjKpnW/I0FEnMpy0
3c6fVrUxaT+nhAInCt0OoOvqbDb6qvbtAZmEmhxY34tFXE1GE562ws4sIsKZHBAnlvfXt/5vn8Sf
nw7BDSLQ2uG3Jcq9Xs/hwUCyApMHUUbbl8Pp9qAon5Fm2L90p5rR8U7dKZJpux/o3Z9uLvrbV38+
KA3rkplXIcJPe2et3cvbw+0F/e3bW1uzXfkELbZERA61pItP0/D0x5eLMh8mUILbxDC/35prt87d
7as/v715gBenxeNTEDa5AvvIO6j+uARu3/55Mdy+WmaFftoGO3G7I28341+Ie7c/vF0d7FLvVpFQ
D6wX8e2t+/Phzz+zYlzuWXq6wRejFYmY37CMN2P+zXl9+0kOs43T1moJXxsHt+7B7eEGz7vd50XS
0rPoVqKDvYIXqRPrE0hI2sE3P/hfvgeuJ+f+UaDIWwJ3hUXGYkA60+afpJMNp36shJ9oHEGKrF9O
lmssJ7iyy+n27e3B9FKoz1FNHWx/T43iYBjhvgZWcIAKiCtGVWTkwZYnn2yGH+ACdkStVc74OVV/
bqfwm1sh3a1M3XcSEP6uZb3MCHZ2U2/SB7g9KRFghczxq3Cz3f7AWFfC24P1P1/dvvW6yth7BFJS
MJB0uP6CScd4j0HmwgbBkKI0jlkfVWeJ5RPihRYF2prnTstsISldm7FLToC2hXrHBuqdEi2OT2J5
5Z3NjG0k6HQxiBtP2CsHoNYNq3Zsv9ddH9HdFy9uigX+9hSb9dOOV+E0ym4E+uuCdvvBmKRF8+7o
XnOcp0ZCPp/Sl3nuF+5oWtPZ8th5ZKtXk6iDYezu00V99Rh9MEWi6tFHEvJQh687HZb58GeCrhwz
R23sGroGZCszKdITdGHDmy6aA8h+C36+91nUhu0vU/Ho7QbSF07oqu6oyZg5NfyNJukPETFDpGul
3qab80vtOuXeVeq7ooFkqOx7JCrQpgp/R1e4KBKRWDMv51JQ6mq1GZbUAbTuDCCxMgpzq4bhPjGr
aMcRPAMIOkiiEpJuH/HqACXUhEjOkoaWOV6zuERpAGWJmyi5E9SVi8PVFBWXobIJa62XM9MVH6V5
coRedzEa9ezGCGSRg0BRLTD7TCkTYZwKO4PZwAFp8nlJYc7QNE9hesRYmbP5TbUxSYWphhkpLn9m
lrA2sLl/aDrm0KXGP2pxeNn8F3dnshs5sm3Zf6k5L9gZm0FNnPRe7mpCTaQmhBRSkDT2xp5f/xb9
Zt1MZKEeUKhZJZAOKTJD8oY0O3bO3mtPLYakZniMPC1Bsz28pAvWNOys95zFu2PM0HtHyYvvJ5/R
kWjJvWVJi6RbURxLDmuY0zeoBBLCuArGxVG2b6kUN9K0sW9QNmrKt+A6Em5Je6PZAx7HS9niVucI
DG5jvK9iyUDVbrrAsuk8KHKzMXgzLgc6EvaIfIJceoyGepTYyrasnUWEW+AV2TeJFfo+9udnyFkE
zTnjc25b5naxtF1XWWsoD70SfUZQg/wlJBSsP5h4F3dNzQ+d2/yhW+gg8sFPZ7PMtOs0o+Sx4q9k
zgFg5FoeNhGW9jIqXqa6mxg10xnCFPde3RofC7xzi0Nm4nTxw5zXZzBq5O8quHOaIt7TyXSi5Rj2
9cUAB2JNUhulanfC7mdspswTvd64eLWoQ5S1pCVRJ33ma99s4dzBsLbPd2aCqdrzrLfRC5L+XPk6
46zSBNCIlEBPv7I4QQLDRAWvmnbpGbMZczMj0vbYojnAYmNI/miZ+4X6Ql7XUDfMrcsVQ5j7WzPD
sMmT+XLtWRKfQgI8kjHCLL+M0npwiwjasXvJct5T9Lbvnd+SbzRuMFMT3lecbPzLDLYZYiYyvo5W
4h3M3EWAzK2aZNydSYJ0B2rBHc1pwYwi0nZzxeBRxBqJBfVLNstjL7RTryZjx1myD3N4jKZEajgm
SCBws71Wjv8rN9fj5UrM9HShXZdui1dU7t2Z6KrcKICSj3q+FQmt4n7uH/zF1LZ4buBODuOvuMR6
C1lXHpZcZEF3TBzjbSS6Kqw1+4/Jgf/r+ubGmV7g1S8hqobfmXLFY6me1Zzc1T6wPBe6y1FlaA+o
S3FlVgNPV674CCvdRIJsgto7KM2cHszM/8ETfUjTmC4zSvaLhNKSzvERn/K3nK2fSx2TB9zod0w3
kZDpOG1iwonSBPETDita5qa/6UBgM67VtUsRjdij8vSsW81vEpKzDZCUZFflDhlgBtNpC5UmSmVO
b8r9nER0L9Gj7nCtXlJcCCi5EieYMoz1/XS15jbFjZk9mm72xMASt8PQPdMfsdrkPu9SdU4cdFYu
IM1YVNNxzAb01gaqQTNLOZF7owhZ+kE+eY2xbWqU9sPUvo3gnMP6Pq2yOXCcEtILOKODw9Tcynrt
4gnrQ4h3a06js4qakt4fDmfCA7YdgaFstdnD6FLK6HaMTYvKG4jK0Gf5zl20j6Vsd0lf/kzilEp8
AZKRJxb/l/+WeCgfkOJxfqCLXidjf+hr/axNyIx8GF/bTGu+mAx0R96IPNDkfU2uvF9r6mHxOMsD
RHCluOCfW/MP2I60FNlW1kybsUKyY+WxfxomIAUWHiKTHZuEHFqIcOev7KVxUPcPyiMCyIgQM5q0
uPpyXoLRIWa30FNQI6nkmKMP22wi9EgmFGgjXnaMF9Qnt+9vX2GWbv797cgUs501SrL1+HJ7oDZF
jPufb9kSy93Ylq+TjQlqKMCS8YAUciTCSa5F1O2B0Ow/v/rr26qfxJEZYkl0XmCxm4TNMv+wLEU8
5WrkJ9IjPbu9i6ocFCzBTZQSDHUAFw+0FjEIq31ixy9Tmb9YqH13GmB1GNdUXo1RoxPMk194huFD
rQ+L1v/5IKeJCtijDDpAjg2LFYDs2oK5aZsCskrMjjUUZFq+PhgCWhN6NZgpTMjLefjIYsimlol8
axyG/e2PmYME9F+HQwG016oarK7xwphgfUh1aMLCKtbLC/cR/LkviJ3t1ivtnmowrcVx0E/9Sp36
66Fbq3IzLtz1WHchnuHP5Kd6rYeLukSm75DaETdMvK11WN3ZYta3t+/9PJp3CNTuPUGKVQEfgxe7
fmnljNDlWpXfviUOoThFO3ut7MesSyGQrV+ydiUQ1ykMcSPmU7Vc4T2coWAbP4RVvSIEGQ7sIgiB
Jj2+xANqabuwn+04CqTlPWhFxcW9podLN/3qEytjVFu55xkDOu1rvdxEnZyu3voAo/J7ydHc5MIl
gX1FMRmK89GS9D5+k8FASxvppLxRPhnOrzSe0cHRe0fy7opArJdIkpKeDsTJuTcGetsl9UKZOB99
ZYu7ZoiQ76XxtfRrjqbFmu6k5SSMOyPZr8r8mDhykeZePd2xNdQ/tDXUVFNvRJHGz46noVirUSpz
GtcYx5TiheRCxA0kuBn28HvOo+rSGR2G9pypbbaeF3WLQbMtBm5p11D3CYm596NDPMSkV7gbpThz
5aFHTVgyndQgCbqoFgd9KrkwZBRPF9OfH6e8vaBkuPJB+IcqF/LBNr6tVmVXuznKcsE/ldROaJUS
tCtbPAwHpppFS4xZ6yOfa1YVp1xAUwGeDYbM6MO2mqbHokd8bKJuH8aC8z8XDHY/rQvqBssSTJit
ri8Fzn5s2eRLhQys1NWf1wTpiqzcGu3UhjGTvLRO4u30UX3joz8jx4r2btA1S3fpWms5TLP90KZe
dbZyVB1S4yRTMOG0BREQts8SHPtcy9T3NPP15cyqgJHJ059nF3savimTNmb71ZhLvpMmE1sNOZY2
JPaW2J00nNGWaSjMH0bf/eniBE56RG8zXhFtFOJRTngwvWz6UH78rpWz9dAhwryW0EpLt9QuQrci
cp3tr7RbQMuRu4QaW+8fLX1iPxRTSNTCgi6puQ5GmZ9LMVDPAbvRu4qkQJxio4WP1MhYqZiQIj23
jOaelEo05fdd2t2JGUMro+Wz3sP7sqfiV7ei+maIAkDgpbyaXo4mvc8xSDWk9xAMRDcFKKBpzHfu
ZJ50KootYSEtfmMDCl7+c/Ykx5OKzzUXE3TpHvNdP0YEXbSyZToNNsyT8CqUrId9kniwCBueTUoF
X7LM7NtlxqiXrVN4BTgg48Bq0nQ49I18g80fwWDp7pBlaFn0aMf6U0OX5sCPLbfYoRp2+ZIrU7n7
soIlx+eGRXPK7s203SZpFN150WSRmWOfXKN9zIgKv1OlO97dvuKIwjyOwPrQcRR4ME7UJNdIFDtF
HODl9g+c+i7MKPNwzp8GiQLEiFAEwCvRwU5JxL2DbRD4OuzsKsUSIhksGo477uS8jSSScL3xIRA7
/skuGgcGSY9OPp42qAvF3u+qXzkwQBSnnHG0WN73/j3QbP2iG8NLMkU6WOk/eggFD0glds1QgLV1
qmjL6poRNfNp6Avyc0d1UBIR/QYmsjkkDT7I456abE36bvO4uPcYLV9ziO16jAC1s6AKdG78XC/x
Scsb79gofkQuq6/RILmZpMC4ZGiH9weGSqwI9kaQK4fZ2CSqgcDcdR9uDmXB70m28XuFXcpgRFcw
S93S6+gPotK++tqdUXkAvtZL5zVDy3YQtvzRQ6G5GomAqGUbz7eFtl3ap5gYLAjnYrwasuB4P2f7
iRS+E/KTQK+K+YSWmwuBeVTYecaDnY7xpSepk3SN4iGx9Cu70R8tqJpTST/d9XxCiSquQOLUNn0t
ks0qTtzONl0I5WbaBmdsvXNdApuKIj/iozlyBIYqr/LLjPwo7BwXCnneuXtowrBFpAtGpRrNk+kl
/S73sAIWOvZXkzWSK+ZnZnPYVUN3AVxg3KeZb8B1GCwUEZCAqkIzAJdlRegnowprU91Py4hnjG7q
RB6ddH91zrjvWmfLPdUeGJfkVFPpeg1X+7j8tJFfcjsMByZsxmkyPikxgKYh7jkAosezlJAUSGBq
WPbIfMoM2ZuWTnswKAc/d78lZfuLTXWP94GgUk1zLoY4JXXRHOZy/pBuDvTa4VZi+joFdguQpavN
6CWDQSCOMnXy65BV4pHyeghGlcltOnZRoBFGFnim/7tdEK+UDrQARFVpALDPDWKNPMuoosCGPfHc
rAraZdYCL2FMLiYTqX6x+ooAPQQtgeJA/6nmnbUGaEaFiUeZ11sVpnfkQ5eiIyOqal+73FuZYJVx
8gVAKtZpWOPA+irUjFMdj5uGJKmQrezuFlwtRiT46UwzhmK96+hbiwg4s7MQ9GIKg6aPFmbpUuzj
Pv81KQRjxTw8uZ35mjtmd7Y0++zLvjsloKixN6mN62LQREYQPfd6P5EO9GGPS3Ie84b1aTYGlrEU
EPVShwYOBMLhMS8xB6TmxAmD8XPB2n0u9UpdjPYKpQUfvBMhUfKG+UdM/FrWyvFAKwo3PMqxbdVG
hOyleXLNBbW3ixV853N8bXC0KSMhO6Eufitdonjw/PFDqPqJnKhiKxpc4HhZSfSdoudlzizamhqp
E4TnXjAt03Dw9TvsTtGWqXtyXCh/AtJpOLWaPzhJ/R4WHVFCixuME2MbAKj57XdAapipHMeFRCQw
ZCGAHJs9ozK2VkejAx+Qhb0inc59r+18pWB5GV75gg1muu+tCNL7RycleQ49Q+BqWc3zXvvLy/KE
3Ci/u2oEjh18aEfnsp13lm4Pj43S50ATJaxGw472EGK00K4V7c/WeCrZ6OKm8O/iIXmbc58asUHd
P6J8JMGzas4FQNj2BrBjn9EvHI7YD6e82iYm4uiqR5kRC30ATbVii4zxgJmRTtd6wVqM6jD5bUun
xhvjt9o+K+ufeoMNtRol/keePSKPKuhRrIcDbbNDvkQfRVzXJNqlxJp7LLKrSEFrxv1SazFmg/Iw
gpYKC4T8gSENDqCtVxFDhnnA77A6Ij0Lc46220KPRdCx0WyREU2MLFCvZeNgHUa/HM6JwmnDNq/h
urLMS3qTQtC5BVKwsJFWFPOeBdCgkAPddWHAAUa/5kztGHgMazg+NP0plU+VU64Qq9GGm4FcNkmp
ULOmunpAnXIlzsw1I9xVeX4kdPjR0ACmwJaErOGTZUeSIEcgHAoB07YGC6vWH1NERkmc5BcaE/vR
9rXD0JjtGShct7PbAREp6F5GQaRVd071yxQURQYEyz0ZpxF0Q1oSeWPEB6qinTXGvCNLm27TxaN1
bA71USC8CSWYTXAHyxC6o4bOCq0bXkneaMxFGGcMsuYbkD9WpJ+RHnB6ObsDO9FSpjtbNt6hcwDh
EbX1aOgmbkzMselI/Inzrtmrl8ernvVcLgcRW9pJxv5mmE0cWcX4x5ADGl4cJrXRBBuSuC20jNTK
NEjb7KfdTORLFYt1FxWFj521+Ozgg2108AQHf9Bz+pElkxOrvEsdiguiALEdTCAWq7HaGVpN0MjE
xPKYubV+FDpDp0resyfHZ6+L8otT2IThZNW100HjraKKeiJzoBHxU0Rv81ISip6OP6GMj3de1tUA
Pa1ma3uYx3LX55BWaU9CSvd8e/AUSl5fUzLQLbu4FyTJYqIvWM5jSsim8NQ+RSl1MVOnRHZ69Pp0
lZ85fwjR+8do/a5z5R8T18OZQz1pzBNrwWg5bwWIV4ApenWVlvlUI9mDyoTxn/CvjqxdyPcwVp+I
XRifJr/d5kQf+gMn1XKS6r6xX2vX78+2wBTG4QHHntsBtmkqrCC5bMBwk5le+Tijytx4QBM3/dCX
hGsdG1KYTgi6DJuELpS6fpC0pCBq6HiCVLd3tWBgOSwq3RPK0gJpKsjp6yN5yorlfmq5f6tq+rSH
Jl3Fld4VYUCgFXN68eMejUtikEMt+1/jJOxH2DWhz5b8A1f/Jsn1qxZXxpUz73FBnXLXkNNpDwvF
eX60K9He+4aX71SNPKJs+3sahM15jNOZ/radnZ2SslHQuMWB2188FTaaxWbA0ZRsHdKnMqGOdcEi
XORad/EnTix0nB68jovIGlRGmXnXKyQYLq3DFIkLFl3reRQku6rGWzlk6REpMMkuTcfwpPGz+2we
4GnGwymnHYhTD1uhD2euKEr6NBiDYUVj2me+2hpwWRhg+oQxwfgAVzNtyAVKt0ZVWluStgfWD5/7
enB+p1J96xKhh196n8nsnsZ2KK5VhwVvlG0fNFFDsq1argoYX7D41hhgcQaMyXx4P09Tt7fh9m4k
x6YdiJG14dbUu1QDQ9u4hP6Ycf9a4ATqVwCh5TJvXma33s/YdjaAJJIzoL8n3SOgb6g6nutEmV57
/XMd+d4dDdzn2GAvySN04AAz/a3TE86ibaq2qY/OjKSMMzcXR8/pbRb9vhD0do2lUexra6p84z0S
NYI8V+D80zTNJuGX0JOyp6PUGO23FU8VQEMwLggJD6tc2YIjtmn79q10qj/QPHVBNI8ffU9l601y
e3sdvdeQnrq4b3CwuIDTOD+MBoARD4ZlgtGBsdv9Er06EzlMg9YsLIEODWKfya3L4OlUdfZznZ0N
W59+2oJ9Z1R2scNFcPr3LH/taP1j7nebAN7+LI76Z6wxJeEea7P3xuCv12ls3+JWi2jCrHouRP9J
wPCpRKnd56wEcmNrsPtA2epFkLurBuH2vQRYwtAqPt5kxWTc0mR1OjxRY0L5bpO3hWIt36Z2OgDB
iB/jnjDdLsHKcZvbd+ukmxoK4r9Cbd2nSBP04gPsWE9bVjv46l4qpAoxo+PTuHbK9Nx3sV3XftA6
xnjCV1qEjRWRSCS78XR7SHJ5jWB77TVaNad2tklRnLi4C6ZY5yhTnJSF+cjNojaD07yKZTQ5swBm
gbiEZ0vmRgzvBpC87nu0MSBd1eeZO8RNsvmYW/1EE3qpghs43dV0KKoLO6+5EHlNH/TFkGR5x3gl
iXtk+4sakgFT9NsBRxCUaOsruT3461+9pZz99WeaZcodzLmXf8yhI4sqKeM0IqZoPN1e+e2rao01
++vb21duTR60spgkcTykCkapeLp95f3nq9u3yfqGVWhFUe9fk6awgqKGlsHCnm9vgnkQQ9EJ+jBH
fEsT4bC6RG4Pgt3ruCrxb4aMxeO8R2QBk886Z/J5e7h9S+QoIy8JkpA4rrvBy2aYgYtOHcCbsT43
8LDwD8ObDCO7iRQyVme66gyNmVZQ8CI25NznJXvEWz9JiQBifhPh63ROs1u/lBqkPZGS8dr7Mtkp
JsunArfJ6fZVtn6VlLnYtZ28v/0Rg8TpmLivf5lebhaDrh6SELidBTGP++emlIkd71RUc0n3DcTU
4jSfg0fTDP35gEF7Rijzn4fBqu5601D7IclQjYiBcPpbR5jhoLH1LQmiE1Pxv81Wk/0AdNnY3SRv
/7/mo2CbtBE6/Z/zUS4fafn9d1nXn3/jT1mX4/wLqbiwMW2BKUAN/JesyzX+pZNvZniG69BlERba
rf8l63IJR/Fc00OMChre1NENtlXfJf/zf9jWv3ThukJHDOaDiPLd/ytZ1yqF/Juoi+AC17cIAAVZ
DisABwP//W+RO1RKutZNGsHy9DM3iDLBQZoda9zG/GWc1Hv/rB2JfaW5eITG9Lc36k+N2d/dCgYv
8B+/3DPQtXmwIHk1wvjHL4clXDXo1haSwXCGY6Luzvl4Laqd0+11VIfU7s63Mf6//trVQ/G319zb
kRgUtvWD+onlMIGmo+23fR4gRIpaRJE7Jmb//Sv93wJogHz8/YX+Q5CaYW6NAAAuB6Lu+uXRwIPb
4lYjfDHs5Ot//7tsBH7/fF89w2A5c00THiIBdv94X9tcqyWjBSjdiLpPwEj3rm3RvSOGxio9xohI
a7YWINKN46M4xdsj6QeMRG26At2GmVGwlctW0ifZceWC6ZtZd8emrmisFiI0oHhjzNT73eLqbxFq
qw20Wn0HtgDTq/01ND6aEbo/1uiWhzLOLFb6ouOcyjucNQRQyvE+giYQFnJEuA9HlpQQybbRlqSq
e7uBf8JWpxVY6dSp5hOyKbb7VYoyAaJUC+ub5RTsn2lyiiroF7Z6g/BLhEY6vViAbAmgc39MePh/
XPoUjpNZp5gPF30bubD24orZPBOzg6M+MA5x5VkfyYyspyrnFwjqAVYHaodcsGsNeIOtFvQCAQ9C
nMqkP45m98uq/CuBXtnGL61vUfSXtG7ecW6+jHMdtm170cT4NtMsDlyyu0GBGy61QBQiegv6UcMa
34LdXshOzp1PZp6YsGaAFstAh9rrxxcMkLh0a/WuIwPeJGYVlCnD9lkDHl4BBAfnMoVWdWiyX0Zp
ftMPopi1+CSY6+JJ5EeZMT0FzysCo1weK6OCQIN9QtH+RoyUHLRmhpJ0Iq6u2HYdcxTKU6MgLZII
YcAaVbq17ep9zYSRaYbPef7OluklIZcdOkmQqullHglfpxjZDyVO9Mxdvi2reInrr7JoP+j20Zj2
aCAgr6IbhDwjk8XWHev3aCo3RGfszNKzd5YzvIi6+NbHapt2XR6uP6ewphd9Fvdz9eA0PunsLfYf
RC2M+7yQ4MqN5yT0ZVmuajWFSwmyIkP4b2P+X0gPDNwiH8Mei9OmcKaMwgACHyMe3ln8V6Oj/6YT
Om2Ok4e6sqjsbw10w97oUlhKesaY64GAPgPMcPq7zXgFRcsAING6u8wywBxaIHXMXP2Ulj2R7dJ+
+ZVHFGfCEKjPMmaG/N/aYn1jH6ZYi7nmQN4ycqRoN6o6AE3ImAmkY7CUMH508gIko/MLJeOhcZos
SBqes9uWj76hnmzg8kFuGHeVJGRu0ChTLZ2ZZE5vrMv1LVkd9m5suH6arBs58pHzOuthGjFLTTJc
ITPjVn2AJbF+0D5AMvITPjzfe+BnYcPpWOOJo8LTqPbIJ3R+O2T6ZLzEtfk4u7RM18u3NBkVRE31
y5AgqcDFPMazRGASYwjpbO+Jdgzd+5xXF2lGvamWrN1YGJNwfGTH9bqZ5vI5K8Yr1CvOhjnunQa7
B4xxnJa1wKgBDkfzASoNJsKeCa5AKfrvXFut7wnghx453bicXdNFYILwZVMzGRoy9ZCWNHQ4yqC6
6V60UgG07nn7blceqvSQdZeZZVy/myavI0+bguSDaJuqKIaEwW2CNYALZq9DfaEXkiDy455tbFNC
MkKNYNbbLKaSIsyEuzMjMVRp+ndhdD/MUV4z0wgWmzvVWB8IW4MYhpSpt9VKBQRf5PIeA3h5B2eq
6E71j6tmjK7eDAspBlimJUh7Xkm8MqHRjojGuqIO4gYSCesnhFv0K1FfHNfLyau0IZxNFrN4JTTU
6UtuvaoGE4/u1bhvCueR4cYONNpa3tE3qubXrq5R9+h88klEgmvJkn/7PDMA+62RYd0lc0X02YZp
P/i+iBeFuE1HqLzi67+7loVqAL4S5ninAiiUpRk9eTVvBaK+F3sxvxV0243l+4fFcp4Sa947PDF0
ShSg8Dg4UT2CtN/TBXjRTDKHVTqnwEfU7e9P8KOFW7355vjSDPOL8os21KJ73eFy1tOJVr2cXkAg
7WI3/dEvzZZFlYtxtL/NiufZj+sao4p3lYqXptwOce1uSIj9ruT8YgquRtayoz5Zj5j/aKoVj4Xf
/PYXVFPC3MTmeh/jDtngsREbYq6xf1T9hkjaORDN2ghz5z04HKKG2kuv81YA/qZNK+/ahLd1Whf3
iVNU7UIGdjG/bgge5FA1OnRN2X8CNU8XlWvsmj5QH1OZ36lLXGoq0+e8ux8A3C/d65wdsD4xgsV7
tQJiQfhq87H11fv6lswNW4xpwyCKuZuKLJ8D2Ce3F2ho0Nvh5yJK4IIXdffetJLYbToP/oLLnSuP
tv8QppXY0y9HGMWtB8NkqyQfuB9BvdHb4tG12wtb+3tixT9VRr87dSHr3jyqbOO9C9PKT5n7Tgl2
XtPa9ir/XAyn5mTJqgYxD6KFwdjKUAjn8qVTG6C9W4KMgmocs0dvVPMBizeADDJ1gtFtH+VcDkHl
KwOYiLNn4HanANMGRqJmTvPFoyq5KchZeKDXc+2j9tIAY9uMKyxi3fmSLr9YAKSJh6RrQ3oCe/SZ
jxDf7VCdVAZqzhtf6sktdjhkl00mMcJ1k/+7i0vY/ewAiFqZgpRQlj1eQocKIkywpMJvFYHGHYvM
tYSB2cHZYXIpnVTfsspq+7qmoe5xSsa6F8GUP6vxmSg3BhUgYE0Fgc4Bi+lN3k/VAF/oiSokRJXu
FvOSFQ0HOErB/ozbfKsLfhSb6lcrlm1d2A9Sgq1Ku+ku49+qQ1U0R92hNgeTBowWeqLYw3Al2wDm
7Sg7DG5Ow1UKGbksTEh9AFnsnqT2NCV/C2SM43IpN9XIr5qAXtKEaIHhlEnNyEQt/ZGewrYaYx8C
7vSYwMtijbU/pgi6S5bHCD5G4q5zQD7wAHhRSenxduZIJaSfrQzHhvniAiEpzz+1KuvZkRf2ClLo
N0lP+31OmFLgmJcYPRGpruklrckzGsbuKIkRDnxtZJbrPvZO9GnP6NayTnvXOljCiTbzbswDgXT4
JBtQs8XogVEyn7TBOyq/Y+Jiig1zTrEptWnnSgo4XgqaS4UMUu8X76DZ6s5cmntrdMpzu2Svscbi
M0wMGi0kdLUNPWjQD8xiix2dk7AuUwaTLhIPp4X+3BgF7flFpIfBG38tLsBOjvhrjLCxHQQc9254
9rreBnGthewOFReR7m349zRb7OnKHrXt0n6x2o1nZ5juaMUY225CsuSN/bM0+iogTOijatiA/v0k
wKoDrxEHe743teXOn9J3o/CJ+NJHpB/IQbg/mCIkVYVlNvXNADv8Tmr6mxZHHQEf9QEemn5YaprS
SErLzYRqz5QdGcUcQjdZYj/PVvpkJS4u+G6IT8q0y1B1UKAtPyrJJqD8qQdL7afJu9p0GEqM3Iq9
VzYRBAwJRUu4x6lyPyPPFmGuAbWuMXIs09fgclNFiVETBJAfWYApCroI7gyi900S1/qhM6sneLBU
SU37q+XW3Fb1V1pwQSRD8ssmHYcZrDvj2EENy3CdabRZhXLuou1UEz45fS36YGzRqg0UWhXr9pJx
t7DkAoZbEeE8+dsVxUKRujQbPRExZXckHr5d5CoiUFg94vnOGGsH6R/MB882ywPvhLWeJJAPGHAL
JLnpdxOeoFx8xTkfdutUciuIthLZkm9xFqRBiyZnAtUFViNqwHWkn1lHL2oqUk4gdIXI5dW2dM0B
FjTQimihRID+OjJiGkeBD27Z6Y3WCjVTf0khGKz87G3O6QsuUsOYdRQfRYEjuaF5xSzkoUhnlgEB
6xetUMQWvpOtQ3U1kh2j2IjHKSMiERKIYZbWpiYPIcwKUoOsHo5RHbOjo2HkMpbkrNclRx8CfHTz
VZjoljpsGdicvDQwqiuGf3KLEibFqCuHAF3GU6135YoveMZRm+wJTiWXradsMdum2sH4GYIOt3GS
sSoWgwSHYt3ZafaZlGQt0RHuXZNMqZxgssm2r04lvnoOrIHb4GRXgqGLx3FL2e5XEZu/SybIIGwo
betKEkFi8rk6duvvoesfHbFmDeiSoVDWvxGh+uTWLj6hyuV9iRKmCIqrgEbeoyLEBozVuEUKyvCj
/y0UoAKB7Yu6WL5Yeg5n3hwJmFiyqyjRY2OiDlLPYtJlDs25pbTokEToTcdhEz0BNSU0xBqxPqMC
DhvogxOnx66kr9aT1Q/gRhh8piEgwP5nl2FSULb2I63dJ7Mm5zLTinafW4uzGcFG2vRvhxjqcqNa
iti5huAjGcKJ9GKJ6EdEOIEQTy2BfUESgf8vB7rFEDcYnQYRk/MhlgwiKleEYulKwn6WT3fpEvxU
zm70BxvCF7SuZJasNsPest/QjnQfU+7/cKy5O1JZAaafQEnzrjmh9F2W8FHcUQgD/pq4r7GVA7Nl
ap/SMkj6Ef1vi58MCCC6CN18FqZ9j53m01b5HLpQkvo8vjIZGY+lotrOEYvQoP30hPBZFLnPjFYn
khLaClaFljwDJiDbvBu3lZSw5wHqHDumexvPVkTxOhOnuLa7m1CYbW0JPdMBILgUA3rdGYgzp00u
Tz8D6Ryr3egKDevqeqUxm8bLpO+txtzyu3djwolRGcDYR1bLYOGMoadQhftpOC4atX7SAEDlo0oq
xIOOcSgRogeOS++hpd9QZhB5yWPU4Bx1pb7gQsmYhtaXDvzUxnfmvRmtTG6mYBAN0E8ku5qxDt5a
64+SzAllDNlpKHLY+8n7SOJr+ovk0JNNVQNQpvmobI1zwQR1wbBJAI7oyhIj5k17bWgYHGTFI6D8
72yej2TT4ptUgPsTyPas/1y/9AvRYpdMbuIkqPADzVX9WKXaR43mFWAKh69CB8M/2wAg4QI6lDkI
fv2nLhna8N6oHDQMSn3pQDg2ZZ3TKygN8o/TZrcQgxWiLPYRVjyRj2EjOGUmZlbZp7RiQgvIsw9m
u14Cfs0PYhcXQryQjkbbgbxDoEY4vCPXO6tS3w/ilZSxcr84ItlFRoF+jxZYOnN9RvjYizIV2zXv
ALHHjtCC76Ktn1Cj/HDL6LVEOBIAUubInpQOdhQWVVeDDY6NpkhsdUxF9VZ3gpEiM6wdunuTfhTQ
X/RUQDwAH3jLuUZzkMc8A97du0lZj21qXywCcAKlM16ERozK2ZqOts2zyR3vYAubOCZB5EwsL1pE
J0XysVHVWg8MwXmW8YyYlTmnQtS9R0/i4jxEPZo3LzrjtmBKJBN4ifIcbUcY18WD09qszHSTtnPN
8a4bSj9ELQX/fmQRhNAN6m546CwAKa3DIt7rzivoim5nlLA2VK8C1yYxj7DsY/qg6d5wmJMOM5vs
fzuJ04R4JsqKBl3N22W2MTWS23thTuIgfhC553CE8KcxkPJGEzqlKMyLDOJchaiG7jNRwqm/W893
mWjUdm7eTDoYgSMTOK0sb1J6+wiZAENmXkFTX3uX2xEzTXLHxBlRpE0IoG4+5WP7c42iClfmJlrh
+Zq5ymdB6SGfpM5+drNllwg77A1IxGPbzmhRWcISNERZabehlSDpzabhMnXTxKktgVdHS/AwF/O4
m41qOmiWCnyL7ypmyG/o0u76Zhx3i4Y20oaddq4Y4Dty8TeWXmvHQcgnN9aKY2WKR6uxrHNJEQR+
gahr3T3pBBlrk2y554BbJBAk0enT+bXiuAgaxH4HRK3tfxF2HsutY9uW/ZfqIwLedEGABD0pkqKk
DkIW3nt8fQ2cRplbFe81UqE8eVIiCWDvvdaac0xnmpWvsKnvQ1OeZSOEX+fXgLOmaQ97BOAGkAce
Z7wzCLC23ZBue1mGsFGgVJ4JCQrQ15QZu2s2iau6h2pmVnsWHAr7Za/WOwsKDWVaHFI1WRYbttaE
HHV9/GCJITLpmatngQYs61TOmiErO2Zmtr0asRswAU5yhn8h3cnJhobBmMiDVMrpoU7pZAJ7PWMX
evox8BhdJmg5nfAqWwKHZQOZJSLiZV2MH/3y4i2JTrFOlk5TFwHZFyQNIX1I3Vql1VppT7+YFVce
/VWt1z9lJrynCfdZk4zpbk7YFVLNcoflA5TRBEgNxwqpMNclsPwgmVRnsCBr5kZcr3rWXin0GXXl
1qupNQLEWT5TYgoaF2zSGn2HA4h1l071njDUayjQNWwsdsxhLDixJE5Mp41PBtuEbvD4JAh1Jsx7
hdUoEMgEfRXG0wKTg9a23F9tp0QbUTUnW8qq1B24c1JBaCjfvnUgbuSLy68IKY4R2J8miICV1wGl
0btOlPUBqlo6jZuxrrdkJYi7dqD5mM8xz4qU/uW6vmSuxt2agNgG3UzbEqnCPc/NPe7p+P5oXUVT
MOWV4X88MqA893G91kcib3MJTjmhtxe1FL7yxInIAnFksYQLhe5rCOrUYyuSdsGHLvzJc2ltjJQF
OGjg94VFaG20OMhspWeoYNiUQPImnabwKEGVJNMQR0XE36Hbe43Q9QgqBYQ1S5jbreQnH1nfJ6uK
N/mjmEc3M0qk7hrcpMpAxV+NS5QsGsmx00Z0S+T0NEZ20CzULFQ/mJcE/aQZlYIlMCeLIgddHykD
sjAxxG7ng4Q1anj1tU4nyCqWBSgY6NICXlx+stia98acwPxUfLxy8j0MQBWtKbtG0+fcWFBuY3jf
AlEVoUQ6CbtoJJB1AYyMSJ5ZQt2Eolc2liYgxkZ8ptV5kM2SI7FOEMJQPIZWFeygZhzgS+wSEvoQ
K5X1dS3p50GgAd2KW+KWV1mf3YUfOOLkFbWIitPZQAwEj5vwjrZUCFPHpa71yJvLEk1w9Vlp26lO
QNlXlOSN5n/pPoT72DxxuFpbWMRnS4OZi4YDipn5VEZlr5P0g8gLoWgL+0SnjV012A143gfehVnU
nwnRYnQEWU7pjXZ24xZ1/4PhOLUjKT3pZL4SIMrBPcaeU7yM+kHRJ4EW/yi4rZZxRASQYLe1v0Qb
HYLSRynVSXehxJFiNqA4lyIjFCRH1MIr4umthkaVzgAaDjFRnj7IcbWqPk15YmjTCVdOqJ+lDLqs
m55xYB6YE1wXWo5M4GsJFRn6Wv0JYLVEoVZ4OvgP/KnFJ43BZzQq91lQ7wNOr6gdjgIzRztRUOEE
sIIc7vjPRp9vqpC/qyjunUSo9yR+kV6rwXcTrNLVhfIlLcMUooRhJ7MmuBOhwPSx3tqqje0ysg4Z
9wIxEMW3ImCjwVcMo1Phy/SaSdJHNZl8LOCvmGpSJSYkyhsYMJwOAV9V4Ysn7w9SOOtCHVEDp8Yq
pb4Sfcz/aoUlwMzwXQRjeOwt35Uoa1PmQ06WGsjpVWSJqnXD12QHRLJRJ0akYVcihlsz2dQlZ26U
XBs9rvVV38qRU28nHsmV5fv9RhRrOGRmZqzKOB6uRV95hjF+4F51KLTPDf0lEJKmuir18UIhadA/
9/Cp0muS9WPSoPWfGuM5a/qbqPcAwDOOTmG4oH5z2KpDzx6NZqSPqdxhB3PoJBsLhhQdKB1dzL8i
Lw3oIqiAmFtMmaEQfdXJNJ4aEABY5MnXykhSjVVqv3mqcEcYRknoV3GTesW8go/k4Bdgosj1qdzK
clmRNtBa1yEDzvU79NZXbioXQeYxJ5zsfexZLVpoor15F+qR3wdH0E4tpEtaAIKZg9FMZzo1VwPG
SluJJ3rKS2HbKp7mY0MksOSUKqQuG9kVPD2XMGaBHEN8dAkGP6vjWGJIxr2Xgpe66mig9mQaThjx
lgNLVdEiIq8l3WvCtUGv5wiVcRnjvDgMTByuurjtFfE1G4jSaGpR32lj9Iy7CteBlDaIW5S1UEB4
LJjV2WKtP7RqgG6rXmgLRCSt6f4ewHuCq82uqlImUSt56Y2+Oulmt0VZVm/mJog3Klp7cxaOSaHc
w2n8aYSK2RBN/z2HvXqv4SQVxsyCisgIxqeah13AboLjyK4CLgTAKFYqPjPTKGCX9zhYtUcmRMFW
UbXAE54VxGKAGOhcwHiW9K+q5Zz6by8MBH5ALL+gAGA3GPVToLFlm11yUgQawLgMBTfVjpVi+sBd
0TELpXEHAoMNASMQF9FaRz7u0pnEBJPAbfvfQo9iAfPg4F/bxROOq+jr360rEAamnsRUE+2kWk6g
IW2/QfhLJZWDkGIdxMy8iFLeOlnSn6I5wOzfoLokEcPWy/5DHY2T2Ys0FJbnnHrlT6m57nL8VUcS
feWq/OuI4UIsiGCoCWGwlQU86Cnc/Lsb+tS6W8trLJbjVpUsVgxaF1WxnIjoIxJiAo84L5iJTTRC
Fzh9ybgX4YaHco4fWbKbhXEJ3FAhdFoydVTpmryTY+sTtZiwi3zCfCGyeDGZ8wgQibESpW5ZiFCf
+Sr9jrT3r8QEKjQWd0aBd6dYoPS8xygFdkl3OFyJpksCsMWtgU+eZiUlu/AX98O0k6YIrHgORdcw
eAaVDEoeqWy6TL0hzwPOb3zBVkX5RO3FyVEUXHMU/wgvQbYTWsauN3ZSq//MTWjtlCYQgfupKJCN
djz9+65rQLlwo0oM9MdobflR6nRmToIpR4GItDEUn/3gqYoq2wOn41WpoCQlkfwBby/ZSolnjFdZ
4JmN2wzrJApWSIZTsZtMVutAespYgZlXpjupF3iSQ9oUsiVK51IktqwAegOVznewlVP1sD96tTBe
oAwhSrSy6NyK6W+qssuMek26LMdH3ZfTtypWNrVobZRUfS+ScLzO2kQpSbYfnZl1MIORFw3GpNgY
ENoQmNz5H1qP9VDm5a/K7GNCqk0rG/x2jA6ZTJ+5s2xBb2O42OKS30xiTBBVzzwBX2BSTAk7MWoa
J5Tit4lXzjPZxXutprYrA8uJEopWNu1DodFZkCvQ1x2GwY1R6N8DA3hNTnlmy6ggWCGAhR6n70ZR
XYZlQ5u1s1LWIhsejpSQLAKXMViOCHz669p+H7e4vtFFXHrqiIWU+46kbUPr/8cvoyNxWACSFNCv
coiFIANBDD5lpjoM/CdBssKH0a8NpXWogAimBJs6Gg34Vn10QCwumfS7sjVg3iu0WlT8UuuJ0aqj
YqBZt4b2IUcy8JCkmHlRlPs5rXMpqg5lTkLblPXNtioTVMSVvGTYdxxIQDoDZ91Ifv+JgxmWUEcr
1krSDX2tRw5Zn7wBwsk5sa5GBY+HaDH/jBTQvYuFh8bYyYAV4OFrhFEf0BwyrbE/qKUaut3g5qUK
9ZvyrOxVkuX98C6pte+w8WHdzSd16/PPEtHLdHzn62JAby22YE6bRwgS7b7MpM+07ejgpSlyf+5G
SB+c5XwyE93C6OtNJjD8VPPkoCTTn8xAxOlAx+9keksbNSE/KmTYackjzSGm/OtwXGNfHfZyZW0b
mIkbXWs5HQGmHGOBm2/G7BbrBfzioGe8K3QiahMCIoCnoZ2QgGEYNEqnfLiRJIDLR2ML5WBjrWpm
faYxVy+G6oZdpW+6wroMABNwsI8U4abu5YKSrNsYyog6SOQwZ3AjEtnNZ59mCvVQUJEuIqXGuTQC
ibLDCpvdvy/YHpudIuUECKM0+F/fyiI3mNSorUh/WNXXVY7f59//yvyQ//Tv71ZtPStv/35CJBJb
hnAdsQKVBUyYVkU3WHMd6cfzY+MMFLoS+w/SQAk9zY/3nGiOczoQ5CnlARhR3Dgrv5ctFChLQDRP
wEoppckew9LyJAufPlEkYxycrbAWPl90kI9201j+aQKcjPbgK2+N3+Q6BQLpJrBl12CaziVczCS0
5gvvIdqJZcd9rbmGGXV2KfbWGepKubLMwJ0CObrmMFDctAsTBDC/msY6lomqgbCNmLiE33eT2NBn
U7j55P4lqXUQBpV087ZYx2X5DlK4pZMwvMeZRPqz3x9FPew3g6lmqANAy6eWcgxqtcV0wTVUohm8
yNARuEbrVFn0wlk2bizCGpysXDyQmdYfK7KPULSMXgnh0pM5MmVxvo4sZQ+RIOFknbxkROytcVY8
RhlhxuI4X2SsrM0oYKWse7aFf9CT8jYlAJthml/0moDSQR/QnDT1np5Ujt6s79027TXQ0oQeh1Ki
bhV0fytNHJcKC7qR2q4So/ijtcghXUufhO45mMTX0GmwvIMxCzo6pZVdSPFezJYnXUWeZylj9JKT
v9hjx7BDOoeuBBtnxxR/W4lMlwe5WLc1euN8CJw4yxi5i7Ds9Yld2EIKNhCpi9FRwSM9c4IKmvak
AMPczLNVL200a9MwVqP7oHUPVDqYiOZpHUZyuaUBGJ1D0fKGdNVSke4KYfqdcJ4+EVSQ6CtBNwrG
bd6g/YhCps3gmuCUL+zQvG97V7fkbp0QZWSj1rLJ6qn2XRMy+iLg2dV90GKdwPNPZMLPHCrGugzN
l7LEH4lNmF1jYjQNSafANKSB4B61dZrV5PnJOnTEZviT44FgV2hVFrM7Yy7+YkV71YbpuwsrZEWR
etAMPEythKdPpBkpKdXSWXoiy4Na3OV3bmLtBHEDj1Od1l4bzupNv5hCBIJ/kRvLUBwyUYrJU5hh
Nxc+ITvSYGzzTGeADeM+Zbq1q9Gj8qj0xtG31GGjGSlNMwpyr24B/Ma0i4gSF0Bi9L61rQCG7AaN
t8HtTxifpSv7YolkzH1LPugdzu4xkZUjtB1znSi9dip8JuyY9ppK9U/ooWSM2LF4MSQ/d/NKyb2Z
aQ8KF9zwbdEELxJ9SEeTtP6FDiwGKkETXpTBdHqB47wZZOOtVRmt10Ib3SsVXJRQV+K9s4DfBKqR
PZDs1KvKKDgAhzpDTgblW8mnoFJ5wlZ67tevA2UMqe4LIJg46pUG5+w18DmbjmKXv7YVQ6Ry1NNX
ycSknA3MhUXQdbipm/i1WX6oTNQjeYAVojkpCV79iflSyyEVSgYigjS2zAcLEw15DDwP5FXFSkJr
fvETi5yTQqbDjTzKrFEk/vvXOJzlk+YXojtGb91icCsHZuu+RRZfUwmXMNa0baSTgOcHan/CDUAW
Xl4qhy5kjrn8eVsNrUvSZ8+cytCOjQRxLDY8qdPNVzB8jxaLHAv2VzoOmBWSZbwgSImbmcF7PLca
MQvAi9SAtAyMGhKfUjyuiyGq3aYjF9XsuRDCWBDKF0ffzCundVTXGm1qDLBVwWy0FqXpKHMuoTGS
KG7SZp/CNB9EUSousR4v/sHTQIbFBoK9cZl5xUKsH/Ig3uE3T18ykFDLBBiqkG+xnvU5uiheP/4G
Y58szFupYSKoliglVLDgi8ixJSkJzzfoojoKdXQBRg9voWd6QpQ86fGt4uQ1DuUg3rd1MW+qZmBa
oyUXkK1eVw/xblw0X/7MIt/3zJNHJT34hTmsAMAR9aK7NPY52XGcYhNoP/C8zh5DtsbNpvrH9GMa
bslJXlbtIIUKp2dd7XQYOMB8a8xGl7qWKclqQA7K4s4ikvfNoarZGgi1Zeqnb+YAIRZCsBKBAOwf
M1QsFxXlQjdpOLCnvchdZc4HRdP1Y8xhk6LJWpvkheGXGVQ7pwV8Bv1Nrmi/bwDO2Srm4DUofxmq
QT163H4aL+ws9GOFiHVeQ4akeW5M2H7AYNmqMXNKS0PN63Sdmn7MHZGMYDeceyqHmMGiGj/wYVSX
YBplW6EpxrI9b5SFvkIpJAfRK/Gq80tAG+FgVGhbcuhGxyYcwpVSh6vOEq0dkrhVXhCt64cpS0lA
gk9XGc400hPgTZIQFbbzxZixvZXQtjEZnxpTX09Dpx7SCBhnTiLTTu2JE++iEICPOG36ALchgFR4
1BlCVUV5CnH5O6X1I0TIzJ01nfVy4ZlrknIUZlbcsCHbuGHV8mAk0LQs6NV2dXwQ/YamQDxhv7aG
M0KL0WA5tkQ927H3++6kA1MTwd0WI/ORSbSgFHdARdRRHcCfU3rIxrlVu8JpoOrbXSlnOyHssZaG
3WFEXrY1px7IqFlUB05mp2DGLt1xvzFax+4phsWdsg57WKbv69EadwRiQduv+2ZTqoQXTG23XrCO
O80QaneYUOIVwTuYG2TvtIw3U1ddpjFja6gl1WMPfZNlyqBQMZfmj1cbAEZkQcQUn8Yw8Mx04yf4
Ki0fcVWrB7vOzNg8y/raKFTA/RKxl3Xww4ScDIB5HJnF+iLslnbiZuwPwOfXA+ba/djo53+FI5+k
XWc6GJlq9ow0C2gXoCDotQ2aVP0q6LWMT1FL3Y73s05l46gZyHHTHAtJIlJHV6KMMlwITnMml4cG
ZyyowilzsdfT1iF0g9MOLVc4B/RI4/hVCfx0l8z5VhdlfW/p7WGKtdZT4/iiFTjgc3j5K6VSu60R
DdRCbZBK+6DopP3cMx8sl83/35/9+4KxRYIOaiFL0+qJZnXWaA7ZjYpX6423UB1IKixNYaXX8Vr1
q2yrjJMIqI//8O87GdQI0WTkPVcjZjETB+RavfbtBlD+vISj2/ouAq/M8Pravw3I3e+gXbeEgF3y
N/Oj/7YOC/smfErCGpYpjd3MUV8pF1TM47akusPVnI7+J/bodrhC0rPQEgq4DjlhwGxbh5YtvQf9
utzEnugRWOXq3/zBubjp/K/I6CXqDdDsr/IVzsz8bhBslqwQ2WmX3AL/ZNcP4wAJ8iiIa8F7xQlV
wHXngH8mut26MyIUv4wtMANCRW/Jl24ACnFm8n82o1Nh7/wp7wmNNuyb5RnbkX4NXtXMa/AXlUcW
BPh2CvsIo8x8LzXuRFaT7HQBsA67O6KMJriLtjW3mWUStUvFAJPm4BMhy/LyUn2B4u+8LD2axl0Q
vnnriPPWyiOBt5C49JiGn2qLsKRlFPlJ1OR4UpFp1atyRyBvcs9unLrVfIttSUSuyNpxxUPSbfPX
+FX4QEpAKwnbg1tsOs1VXlVSbEgHtJVxNYe/7VF5EJ/DreoRZKsaXsAw0e73FSnxa0yh8Uf/mfW2
cg0d88Kbm1bq97gZnuW469/Ce/cqEQizQmp7BFxQAiO8sashIdpQcUoucpH+BDy/XNUpKgw7f4iF
g5pEuMeCPcb22Lskd/rtaT43gxOTls48h4EP7UooNSviqiFt3QYP+0uxZtgjxC7TrT1x7lybaZcf
slfprN3zYaXq1072SCr3jyqwWTzvu5E5xE28Gnd5IqR4EwtbkhI5Xr5hipPsmd5wvBIO2d480jim
kLzH23Rc7oCAimPygicDu36d/9bH6l24jrsUhf4m286uun8gnHTDY8abeS5oDIz+K+m74cj7iV38
JJ6kn5F2v63BWHSSc80e94Ed4skCnCnbAv5KhPN+gxKjZVM9WdsQ8XWzIqA3s0VlGz9McdVRyY47
gyYzj6rT3SGGnKjD0RLAWhB34Wu66KodrkjDiKV2moNsx7vgNj6ETXwimnFrPOr8okVbqDVEXz2l
q3zxt5xN4e/kT1AdyW+9z1YsgzCOl97qOlDZd+zmvXGKN2jCtAGfcOAd4SWyCQ3i/2g9sEioScLT
+Jnu6qNxKTefIzm+B2VTuqhyK8d0xmfygSHkZlzRuBRvql3Qiw5cNVlHgRuaq/Yv/iNjFfEEUWyI
EE8idCVP2tP0GT5YypQv5nyLoB4F+Ibud4os76TwwaDU9PKb9QXosPooHsKKkUm5Ue/t3gQpgiP1
q/kQE5dBq+UKx2orLrlWtrUaV+ZbtTVvZOIN33BeHGDF5+y2OHqQ4s626CW3lHDaO72imLCWJ+0g
8a6u5e/mLf70GVO5xka7zmTMPUsCGG7UifOfRAxX6mUH8aZcrWsYb2mD+cSDOcKJT4hiHdO6aTdf
eJCJKHHD3GVMpO/CXXHW34a18eEf6n2wyb3yDwggzLMvIlQnQu+zvcH0hB9OxJXdkdJReMzp9p3x
kl5Tel1YjO30Qd/+TVRWyZk4EY1DE04bD44JYmSkdcNfIB5V9LodW6JtQNImOgkDzGlAWqOsAIbU
dzwLFXsNN42MHMzGL4n0UePsmZFOueWTt8vX8FMw8Bqtmm8q1tElZR11IsPY1A7dxpMuIepjCDqO
vu8OUc3F5mbKIeuyNS3aB9s8l1cRvEnhkGKaR3th2MBbQwCNvE53m53/AKilEgJevyCIHOeLcJOZ
O77ED/TcAq1gO802DdGvx8nDeEeiEl3xFavud3Ayj2XswAl124NwGy/WAUo/Q1RODEdYI9rR/4Uq
Gh+ENVUiPgzlzo5ISkT+pt2Ni/Ee3NgS3o2t8iMcGo/nL6aop2GQ4UdbhV79itWXTEmUoivxbLmY
GVbhu/4X7JGJBwxfbfldotE/2EwkemaknnTCKB1tGORauyZAp7BCACwqjmW55q3OnPoPIhewig+R
S/oibaVz1X3Gh+yJ6Z+uHaEh0WC3K6o2ZDKFw78ULUGXi/jZq1gPxWGjbpvKCbbZtI4BvbwKs42/
GHp0qx5HXstiG3ECzeHJwihOhvp7tm1Kj5ESmgpM+6CbjoxgUVkDgEQswwDEm68hrG/Zzt3AafH6
uwbS7KuCO3rdvlpHSdyUe0yQmmFXm/GgbyweE+ksvCUu8daMVS/Rb3CMC8f8EQloY029wJ9Cu0Aq
SbZBJ8whSP3OvXbPjDPjLVYPmHagduV8Ne6R+YZuccrfrTfO6NKhEkD3rBgDCp/0+ZHj+j8w4Qdb
viSqXYOBpUxpvywRnR4C42Ptsyw4wlW/Bf1VH3fzPnXglK0CDECb6hjY/Vf+lO/TW8YY5YvWT7gz
9/kJREfzHr6Wk9t888hJ2Nv3ypfwwqe7lnZ+6PCBGUQKcjqoVlHjRPck9CzrGg92J21lxmh4pAWu
Es+0rTzFaKeb7rjVkgMoQ0/azIg03lqvRblr2iWpxz9gSJLRacip3hMnaBz7v1b0fHpfMr2gTf7a
IBhc9Q/hfeaT7l3y4IGBkanEvMnNp5d0n+Z737Oo/e3qEHrql2pduzPCRFCeq2ndfPtbRVhZ0bp7
iTVAd+vmIeDAyGzwT0hUMz68PQbFiYBvxs/ecNa6gx5ucGPIB+Ov4N6GLq7ZxJNItnbt2O6F28R5
I1ppr/V1QCb/laO5JPfDHi/COkBSg7LWQJlsq4XLg5lv4D94WevV85k7rLlk5VbKnVBcMbBC/tDt
U2g3WJEgeL/w9w0BT/aK7tP0MvZ7I1kv2srEZq1ijqSHayVfm9qOmj3Sr5wU4uKhq0fyaxrzTiEp
AOAI7PK3fmmtWxt7PsfQjzjbSlcWKORPcvSgKZi/NOfonOOpBDjkBrfuSRp6wuBFY43COOQYW5OD
S/ktGquQTf9VO48wmKc1VTHKAB2K16lKQIpCIbNRIUWn4NP8kI8sEulvfO0/QIYRLewqH8Wh2oa7
bt++qy8l6bFMhNGU3gBoQMMiF2kVzh6Ba6VbwZj5aMl+R1GU7SE+T/k5NxwsgCExzedgvhU/5UcZ
4tywKf0ik6P5b6BBcLdzIm42mfqLt2x6w7u4GNoJ+0QBqmFhXHFmbNfGuSY/YEeb9J6DyNg3N6ad
/lMgRfo4/xUH/Va8wVnxPfMecPza5a94UFcKYbt4846lBhwV35MT66uKh5WrxM12rQhARIGySh+c
49r8MwhtMgfy40hf78nrxByKeYDta5eg64bx/sLEzS+fWn8VLtkNpwzZxxzHmV7HSEW/EHvOv2xs
FcaIfcBRwjb9vfhEt3JrqDp2goJ/x/ZPptcgmKavOK+0q3ZERx+/TmufM+oXN76w69Md51YMP4TD
rPKPqHLqX1jM0M1dDCMonycE+a85S/XO9zi3ONk12Su1Q4r2jvirbXQ0DzC4OI9A9zaO4ZmTQ/DB
M5Pu+2JXYoFRN61olzd93pXxevHbwosx3dq6+1hjuNu0nXYyMnvc01enT6F6Pg6+cp3wRMir8sb4
N/iQWLA4UcUOxpJ8n5ib9NWX4CL9vAsf5fghFtceDvcbXWeo0f6aE1S0QaKAkJrj2VjfR7XamC9d
6foEI17bnLHbik/O+uFisKsmHOMpaLayDUv5Pj7MyO4/LMOpd2po02X/mTRbu2NoYTopqc58qRn5
raun6HEZ/RcfSdHAfrcPOfjJaxrBJoCpBw9ogXJ8re6ya7BBZGuyfu7SbXooPnvTDvbpPTiVlFAW
ZyVi3eNfGgEv6hfzGQpRDqykY7P4HVAsA8RCLL4jKOWFly1dxA/xqtxpZvBrcUdRI7zj9elRJCNn
3xcOF1fYpx/07igU0t8GprIOmdBu7sEPqzHMQRRV7cl8Ytj9iv9qD+KOuQXm+g1BErOmT83HGdku
jhZQxhV9vfIw7LJmBdrZDX+ymBkW9ZDX2qhk3updTFoweEu7e6NVwH7dvdH6IBuTwCyKBic4qy/C
e7YWv4ECgy5veFQvCeshwk8+8vYzpr/0Xf+xaw2V084rclGHLfRyxfW//X3zDOp9jJh3CyLJMXYZ
NrfQqQgXJMhuXb1bOisRTygf9h8SekGzrR0+EAOthOOPa9CT1/raPhBzPklRB+hP15cnnbIsWU+H
8JNTdfzH6kdgsw46+muiwRfYvz1cW3YF1UWfzS7fPrtrqBzSH6IN1slL9OlvMs/yHcBU1t44SfgL
f5gtILqw5lcozoVLAuuK1fhDOIgepEzFtSY7clj99T2jEyc8cluNpGFuSUXFAn+Rbstis4jEqOGM
rXQplyIW1GK+oZ8XnKaH9PZWSYzlHdo+DG3xnLMxVh8Q+gkXWKsnbhwuUniV9+Ev9lfzJSWe8C++
999sAsJNWufv+X3KNgX7xNXfjFvjxhrFQ2H8MHU7KIdpF2MUfifsWoNEdeOHje9t4HTzVk1smrdT
vAq3nIj9X5TjC44+X8W/8NoyTkYqykk7PGKvEl9Y5QMbLja9SDww9+JUfCJHtw5Lf1Ng6uP6L8Et
5Hmy/Wf6yz3cv3GEJuq1WonX6MxyJLPkYDmzGXc1z+apvTdPlsfwRdxjJLhU6+FJ7Urg9EFaG/tt
chVd463maasQlBZrFk8WS+2ds/Wj/xg8pjHP8rFAhpwJHemOLGnsdm8U7H5kN4cSnWTlNGuRkR/D
vldrx930RUaWQFtmlSAKy53hbr5N495y+pMPGesZN2sh22gi2FpqSxtVv2eciFSh9FscPhRxAzZG
W3xfHqDxVA378s9fa7I3q2vg02O3Fisv2PAXoeLtp1N5ZhVEc2jtJl5svSEfezdu+ASgwLsNA8EH
HuPQTugHwfbW8AJtIzZKhlun5fiMl/Ar51gWuoCDf2BhJfDGqDwFFvJFuGCXnnEsP5s37BQyhad0
FR7g2gOt7XmUOvIuEUEPsKp3AqOZ3b/vklHvcaCWltPMYuwYNY804n0MTR8BubAFc81hptEQwZ3D
KxuSOhT9+/MEERZJKBW3ipXsG6knzLhmH8fz5DtRjGFKmdM3IVWatdFqvG+9EYDtajnfBmayw3HI
xC/GXRJx9kKljEJ06C6JGFebNOf1hGWP1XniYRiWLzGym1XHZAOP96wgg2sOqjRyXBrJ7fv3ZTTr
Y6eW+ibRw3Q3gmtS24Vrl9aQn6xf67dorP5gCZ1JVEJR0IRFn+BmpUCl8u+LPj9SQwg2DBdoYiIw
Lt0WfhjJtuYTkWXtQRjlYa8qLIg0nlW8pyg5aNFO84+oxXchuQR0LIaSSCFiU7A+16dBlX/kRGzs
fMFJ6ebV5/3uoorxX5V1TrGQL32B+tvC3V0F069S+ke/9WWOsEGHeewt1uWGR0XEf8yF6FTZQ6+c
AV+e2R5Bw5KksZmxWtCZYXDml69q85xU1KvL95E5VqhFmh8hju9WWt7qsXlphTlhjSRQciQCSi9p
oU7PqRSUTauKHp31tTQZF6JSvVKQTwqFp9X7L7mk3gyf4siQgdfpExVLrZD04F99hjvu0JqvZTdr
6yRADeSP82OY5TOXgwNMofr0icofAnlD2+g7pxbHb1Mm8sHyQxx9oecr9aHJx2bb4bJinYHRWBsc
XY3RG0SCY2sB0wlmjGkDdW3Ti0G0itRlitkYRzO1xn2fc8i0epqBwP4YA83qxrLk74mmsWvKhm9H
iDOcQPLxjz7nTvtTobIiEuGpS8jX0FKOCyBQISRCk65CqmEg1P/jfyN+/n/kmiXr7P/C5sCOXdIc
LRV3Jr/0P4Au+pjKeS+YZP6q8CEKC0xBz34h+xGpEK2dZdWmVuNdqQBnLevp8V//+v+X77L8dhKH
RVNnQqT+B9/FGLWx1Qow1GIy/EF8dMQmoHUQ08UQFoGSX+t0u0S80v/175X+M64QvD5iKsWwSBhG
JCH/R4Kl2OjlKI9SzaQl8+0ap1itLymxl0nHCz+LqOmz+ogN76hb6DkZJ1PZFspWtYbdf/NSlvf4
n1dAkg2wk6pl8Yr+4wpIiSZOyENrzxfBIsSVABZC+A0LE1XkOTwHJfPJBQjD7TsyPesfml8BBOUk
3AfTf3M7/Gew5/KxyBJaVMVUNZncSV7r/wEU0iJfkoUiYlZeLeDwmA1+wQqkU/kZ4kX7n6SdV3Pb
3Jql/0rXd4/TG2EjTPV3LpgpKlGkgnWDki0ZOWf8+nmgc2baplnidM2FXZZliySwscP7rvUsV7GN
C3dCPzcANSweFhYTYRqnQZ0RHbsxJ/hiY6aU+6wuebR0iU6SnRY554g3ufyWWr/muQswJiXBZ24U
PVt75AC4TGLiDNwQiXE4E1hpyXxhr29I/pMbwQevcVyV5ZONBgTsHWDFhNubN7TAC8gRHIgQhy2B
Ve6/vqnn7qmm6xYWWQJwNHEyrgfPyFmVvIoEMxZCEzzMDGb6hYfnc5Cejhxd49mRAv6WZWm/360e
p/NQO1q5aUt5hE2zbxNr11kUv2uemJwSrNWl+zFvwTE4/KGzt30o4axyIZAS7k2fERVX+X1HurV9
zb1f57bx4dQTsyR/jYvyZhwAaOQAJ0Xl3ovG/5mVSbn6+mJpf9CzGHVEtEoNwJ/qqMZJHqMjDQJg
NZ3jgMPW1LMyaAUmGidaLUPCPQUommwI99z20J7EVFa2V+TnPXlqh8AxgjBCzKfnaB92VD5WE3NB
96AVjJ13T0xoeeEZOTt36AaNu4k5ppmf3//lIdErx8ysgLfLyJo3KlQbDFfzccJOqUn7GNFSnzz9
r70ku5fapYcAjprMDIptfem9nHt6yMq0hYGiHmHoyRDwEJaoij2Um0jSPbEKcssn2sjgUxMqtGLt
SZ6nmogn06ON0fnJ+9f37uzjSzCtRkaCZA4Xp/cOv8m/xmCPoGhRqhpF5jZAJDo8QrEMSajJZtX0
5OHLigCCTDen1Q6hTV1pwsn02OSwsfcf7gREGRH7z+tQ/aitiIKrd5PHOeyemFO2U2PvH46t736H
E7HDRknBNGyvJspSPWGovv5g6vkra5sWq7Fm2H/MS2hQGUCi3FTEyzaU2E0dVyCqtVUPaqYO0RKP
qrONKZyHkF++fvVz6yIjbCKeCYB7+sk8bPSw1I2ENWGYOD0KpYkOgxsPbUhcuvUYypQCSVdf+Mzn
Zi1DQEwiHxXQjXWCk4v6Jm2HuCs3Y8+9RHDzatrZ69ef7NJrnHyyQNYaPlEGLCK/m9Es14adXJh8
z45JHgZVd3guaHKfjkknhNWi1TwUJMvrROqRs0YnqWeAySzd95+YICNYyqK5wS+zx9REMx79cBxf
x3CDg7K9aQX+UFtTFx3RKmvDomLgD/5rQKp8XaEAbnVGcqMMj37O2jxMwCjPesgD9/sEHLNdVBpf
Xzh1epR/n+11IaSt28w9DpL9kzXFkHmjK8CCNh7i9FnNMj4z4mSpIYKahwmPmVXFj7i7aTmAu/GU
gq5JztY3d9LF12/lNJWaJU0I4h3YrEpNtU4nncK0hD3kerEp0p+KR7Pd16hfW7VKH5fcmrJ2dzrA
Cl/fff26f+5OUE3aCOss09YIuJyu0C8Tr+Op9VhGcbEZR39haTyTFRd7nuUtfjQm3dK9tB+aRvzJ
Nefz2ZLUYVXqxunu2KmCYBwGG3eYYcOPQJnNVvYlL8Onrz/Z2dcxNKFyg5nNjemT//LJTM5wulNa
RLZTuxldba10mBmIH/76Zew/t726av3yOifbXkWPTRfhCIkVpE8oDpkiONuWlTlTemQBxAfSV3yI
g2ybVWHPvJ1/M8KtVYRHPj61hnYCNzuT5kpPljp6LFX3Bfk8OrVjn9DAIB1svgf5oEPBVhgAbhqP
mpHh9NjvCX1aww9Vlr0UKHqh+zSOjajC9Q5egg9Mcznmh/pWFpW3GttVlvjJdTfF/6ktIQCOZyCA
z2qYzSN5Or2y7ThQ4pnskEfSy8+bHwQIIS+IfI8DMX4xgCJvBAtyPKXV5vU1ejX7m2qhlAD7mGNu
6upFtkWGpB7xMRLT5X8jQYr4rAa6juyNvZf7PwVMvEXk0sG2CBGYJyMpcKWUL2KlheM9h+Zi7VJh
zRwa4C2J2PMwQjxg9/5TMI5HL7j7+haqZxYmNpSW5BEUKMPk6W4pjkeFROAm24QJQADN7w5tnO71
TjvYpfOdakQ7E0O0x87z7CThfeUQmiRkh9X/Ogvk1ZAaB8zrL1ItlqqfP45K/KqaesxKXZezLNbW
4+BT2CnIoxLeU9nCqh99t5ljSlyTlvNekmpnWtEeWxtdKoMYRIJ6ZgpAUN35HnfdQdYOOYjNQYso
ubYki4XgwJXEuS0Ln9wuf14b/IcwDuZ63xDvgZcz3CeacY2XZK/V7QHLnFe+h0O61XX1ffBUsgus
W3gw0YzIiLcmVdd5T+sx4LK7Ll0sEmkpNS2LckRcgWdhPr1PzeiiRWU1B99U3z//X2teV1m1R327
qFoIFRpyvjp2rnrd3Ujagk0p3qqw3bg9c5pqvOhausVncRUH8Pl97d6Txp0XwYbwy0dlzG5wu8Dc
8f1Hv4u+lX4+Xtc+TB7XUx7qtCK90non6ZFqvl0+Z9gR76PWwbuV3mONyx44gzKmXAxXF0bImYVC
c6ClUnySqDKtk8nETaCWaiWxNSUYsswrBwJ+PFgIDnXIpJSrIHHeAwTsSDJK5CyC2x5VPU1QV+82
F97LtJyfTKC6ZhngJhxYHs7pEYUqS9t2eUJ+F4WzAk2cogSTUY2AWfRyjam2ZOxlYq7k3Vtv1T/U
TByqEmUNEVZkfbU53URb8bZd3V9YxNQ/Tx06JzRhmppqQ8U8ndtLb2gVvzFT8nkt6sFKbiOVpfGC
uNzbuX35zU1G6ISWFm8qC86Wr3TbphHuhUVtgiOfXiL4tqxnti35dXpWrIfI7tyhAS9rP0IESNb4
/xJl+ckNwdQx68N+IOUAcaKebcuJplFPnnOjdZAVxyGORvOHTHYxdgLK8v09vL/xJnMV5E8YSzRy
azUH5axbEoVuKvcw0vksQU2ubQZbi6zllduYMywb8f/8cKJzPtJBMkhqG5p2sg+rSMiIIzxVEFqb
21pzaL2XbzCoZm1cHosuPcbNgPRHH4HFZG9fj7w/d9DGtJqqFkhoy5HyZJ8ZtTnuJjXEjmLTbsKv
tOiH4Ui1bkXw03WnJQ+jgnjo6xc9M6bYtYO7tiw2RrowTz5xXmVZ47VNvMkiJJ9oCfOoehvNBuhH
eCdddNIpHrn+LQmtPSrq969f/nML+PvTZgidj60RwGGa8nRj5gVxTshAEW9GWRv0FltGh0l+CgYp
Sqt3YWzuW8wBtLclPWkFtEVHdaJojVkv7Oey0Y/N9G07iO6GCi9/3ttUTLK3YXjQmxswfldhhkXf
Ki/drT+nCd44hw427VLy9k92doWkbm02CW8c072v4wYe7fcQEz4Iygung3MDQ6foZ3KZ2AnJk5fy
kQq7du1EmyiCa2Dh8PCsdSKbG4D6I5YxTpS18/z1jflzw8zHg5iuAzmfJpvTbZeRA9ZU7AglED/e
yd+yQT2CZFiIXH38vOSRmywNzbowHv/cVhqCI7n+uVnnhU8eAllRxKhdK9ooTXM1xO3GMKK7wBTX
X3889dw1JWEQ9rYNWVA7LeOy7SJjjJ+98VK5N8lshcyoTwU3lsrsW6Ho15GhrUIhSf4MwWIxy5Y6
Tqtm2AaIAoFUSThwJHQo7qWRdWa7xDVQBft3WxMmJ8Lft9a9ovVpGGL7LfEBjYF/0GXPHOBeE9S4
a9pvKnG3MzOEEaVeGmpyWmlPn8dp6rMkkDBWmpPXZgGpHShH0caRwCUMjH5UQGAtCCtjXs+6bQ3T
jTRNylgTiSQlG5NPgKo48e58TPCzrnXHOfDBm0/gra1iBLR5qHUV73GfRBBrWAkIS+Kxp2CmauUC
ZxyikLxJV26VPsQGJvJ+Ish8QsdqksPo4cCBAiAzOdqOnywDpbCXsgNe9PnPAeI5sJOAPmEip9QK
Dq7rXutKXpVTXMOYickU7618m0gq2McgOYLv1PVQvvXA/Ujn3QDicuaaWrwBeF7l0zHgwoCbHtI/
LqztTKUZ1XbINfn9po4EfMa+wUQ3dMqrG6KX8+XSHK6SEjUaiXVzl3SWLIVEgmnqHXfOUs+r+6/f
xNmHi8gB2heOBhb/ZCJJjILNA6G6GzydSKr42CJSj7ZVXzi0nak3MoIdk3Mvk7pJre/3D4vbTU/z
IiW1RqfphDbRbkB2ME9XRXvFFuoI8wA9OPem1uXeb7Tr0m2vO3u89Eb+3KlMFXqVNpFN8ZOr//sb
GUOBjRg060at4F40/Lboy3XlvUXJ8CInK2dVxd/LQt5ORvjE/v4/v+BcBYMF3bCFOK3I8RiYbeQz
mw2R+z5d7xJ9WVK6FyZr7c9DMkUwZkb6DJTvtdOntq8iMt4yZgwzosXgwPmfxXmMOsvaR4MK5YE5
K9TrTdCazqyrGeUAyWctGhOthCIeYXjg5LAZHba8U/suMJznBGaO5hI20CMPrFQETpen4XOzDekM
Bid8mjh/lGVss7RB+LURys7mSunqKyXP37iU81TTrgdxcdY/e500HdYd2Av7j85NzEWyTKpfm6G/
U9QGJHKUvzWUTUFC2ihr4uB7E383AL90Criqjh2pWVwFKQKYrweGNT0Bp9MBN4omr6HqhJOcrHNO
owF48opog8kYlw6gfxvwAwRKEiOjAO0XJqmsru59dhNsCfaOXa2F/c2yjWOCtib76D2sK0HSbiq2
SyELJKhpnygHfmsdMgS7Xt5Ix70Zau1o9xQzcgaD0PM3o46eHL0+JHn25vTiOgdUP6tQThrlt9KW
hOcqqGvZL1GqpgTpHEe1eNChNeVOMIGHP4KMZrtvJ/oy08xrPMYPLYlHs9wqd36jg7cQKzr8C9ey
AJ6az2nAMZdhL1Cc9gKspXbtMxxmkQxg7bx+/tkyk+XnVc6JA4Oz+D0Ul1ZV4+y9t6iwMv/h7Tvd
2pduNZUUEla2gjRYYEt21F51NDkX0wNRdh36IH/YSLUhwjH8bnKlQ0c9hmX6Fnrlj8aviHEzjkrA
LrPumLCLsjjA4rgfjbJjW+rMo9L/EX5XHZAjjY8owRzucXhtMlhk0cSZsmITZbRivrcMLjuX1bwl
3DSZ5mLd4lsCAj54qRy3TouTIPMe6op+lqVcWAbObTBUYXCMxODtTMe432fF2Gr6MAAgslFqdab2
6YPXu1ekSqpe8ZiVw5vI0eq48d7JhgtnHO3MEqQyGU6bZpq1+ul+X1N5qkkfzDajq76Da3sB9v9k
qf6ycNJDmL82qr7RN8OHORnLJMId/0Vk1nXm6m92Wx+IrqUwltP1y6dK1brqEVBobrqi3oOlyqkP
fhlvv35Wz82u1LRUk/0++7E/jt0ttNW+9DJC3kIUbVa6LRrqO0l3KCOi/fLoSnTWSvdxaKHSHFLe
HDqSWSeaQ1yjjrB8rDP+HSl2P8LeeEls8U7QZxHaj2oyvEWVuHCmOnt7VZW2JL0YznSnq6+hOGFQ
2hVxc5IalNmViIaevDrfCRHsPTZbadwvh9BbDzZRdV9frHMba157qjxrqnSYq38fW0x5XV0ZJAwr
hKfMNUaz2hvXPDVrmS2kEh5w1l/5o3jPY/FOnXoFsW2ddu6t1JoD1vxZVNvImIFP6yK9ufDmzmwH
eHMcZ0iYpXGrnsy6iVsaAOe5k2OdvYAbWw2jfAkl06XnWzPOp9cipbbkSXlremRz997ThXdw5lzF
nRGObpscsOzTbWBuGUGdpFSXiqE9TPenM52NVwExr18Mpz0IET1liXndR/ZtgJ8MnUcW6i9hNb4T
zb1XUuMlBbKvGLhmLfXC03lmOVZ1VDWObrAm/dGdb+FbpiN1aJTQDefq7EPK4hhXDKDAK/Z2k15q
Bp85hTEhC41QZQ11y+lExMggCroa0w3VgVXpoYaHZzKDvLrITf8Q+gN/2V94nKd7fLLy0q8XUicp
2DA0Z5qhfmlc5GPXl8KleIVj+XlEx9jjDbfqGy9LLxW+rXN3+9fXOhlvjhJGoWFMhTIHPlYVuBhM
VUhdnHDU4K3oMwBsNrJGQ1/7orgd88zChGPv7MHhoTUXWNaPE9E3MayVRz+vzIetyIxnQPUJnXzS
ScAtxeM6VxsCjolKr5T8iCXWB6Gvk2g7gyKxs3Z5Ux4/ycdINBPaj7D58g8jVTeDzr5QtmBXwnFb
+eq2SK1lmrV3Q/DuadbSqVKUdNaVjQebkovWZ5s6G9aicHZ52d46CdAXZViXY3WrdMUxAuDTKFhN
MYDG7U3SDlu9waVWND+JXTy2Fe/SS297QmnR/Y8HGdMp0RwijTJM2vPAAmET9+Ms/25v/YjjWWY4
MF9c8UKUzbeoMjclyDJl0Ic5IG3i2FtBSI4OkWZV4Ef7JFwSpAcrGJUkbjzjykQTZIVesUp6lNLk
RuZIs6gsVuRg1bvRG2JYqCnriFmQ5JMxAsELrA191IAiecEVTzBOUFot69DrEG7WHWw6QFHdEBIQ
0UQPTcImUXcMwCCxiPkRE3UfWSKsBHnr95a/hiyEZJwK9owQhhe3QGcdOvo6JRbIVvI9GD08Ooz6
0U73oM4Xes5+zBL9tkpZCiXUuAi/cEt2kBN9ONiDrKA62q69k3b50QbZ3ivTvVLVaClcNE8Glvbs
R2Wrz1qMbzGNsqew38IynFkmuFsaB88WcCQ3x+QNpNjxN77kZ0XujSDUqgEcoPtyVSvbaUj0ZrF3
BmtnmwMmUt7kNA8ASV+jb13rEdxD17/uguYls7yelPlh/fV0efb5US1LZXLQka2cHFjNoirqwWRC
0ip3UZrMyH53P+QkXqASMgZz2YzkpkeX9ornNinUPzi9IqZAq3TystIfYKh4Ay4y2j+qcG7TKKGe
n16Yic7VXukM02vk6EMb0Tl5HQNxEPB6h/zvwdk0XYMnChJ8gluXakqGnA7opr93SsK8icUp1Ms7
hXMzPouqZXKNqcKeHhydPCmSvJN0FPBwxAWK0wb9e6eY1/z1LUIBDn02YarjA5P/0g9QvIJEvBYl
gGSb4mNDIE9dl/eRRqSWbe7cRKODJYEluwTRdJAzZ4ma8ghW7saL0/fMqx8a3yNwk+E3tMAUSJtq
ZYlDIaWa7xEU4mEgTrpmMWTmUW/AwEVMl80w9QhjZa6V0Er9YXI6ieFNT8dNOhK441tz1bFuE18g
5H/XqghhTosBf4qCtfTgocj3pZ2hYTcwDYh6fJvuZgYZDP9XHy3s0HziKBUlJtCGAXxWuC/hLUHu
ZSfy6iodwoWpY+czb+hw9BaqF1CoacMbm00qWQUhOAWqUFVi1QstbD2qDGAcVRDCsRusifwghQCB
eh3nHxipAJMK2Nx9C5YfYUTnGUQaTJG9fVesBjT/Vl574B0cHNoqHAp6j1ZrXlUCE2VcerOmx2Pb
hk9jlEPfSCaROJ7PwOUFJqzg18/gufXS1DmiO+jdGKrTM/rLehmISiZp1KbQD+kxaY+JGe+GTqwj
lbia/6+XOj2itTm84Qzk48a3ICmm8IVTauxgEuddrVz4WGd3ySbnKnQpyNE4zv3+uUSh5VlhlHyu
aFP5pOl56dLvs9W0bw/V4ZvqES+Gkx3c8IWPeW7XQ5WGkhRbLc5hJ1tks0RWkMZMLz1tXwjoSYLl
pa5vLd/ZqTn3l6+/vrDnX1FSyZ+CTf+oNgCnRt0Cx3BThiUGsPIIVeZNdYfnLC4/atYQqE7Lr1/y
c+o43WdN+lhqnaiVrVPxz1jlUP1JUNiEfezPDUIOWzSOmC0dgkZFORtr81DBZiILrosPtn0sIiiO
5cAeoeymVl+Gx7zeKyxUFWZXfKZJzY40GNfOgLRBKhnUCZJHrETuIkRvFLpcTHHj1swtcz6W49pz
83pu2TxvHa40sgaobe9aOLoLnpVdEMCXonlbzVX3UMYY42qYcImjb7JEe+yd4j5V0mHmUolF0Lzw
ax+asKNEC438BGqzHa7jyX1eVECTEAASEpbNOX2mczj+30Ib6oQEjvf1VT07ahmzOq0gWtNoUH8f
tV3vkpXmO8mmK/KPeHhyoI1E7rgFX3erGcu6WYT4HcdLhcxzAwgeEIVMCrrGHyeDqlUGP9fMZAOh
+iMcuX3OWL0NcU0QNwemvsz3cH+OX3/Yc6s/nScU72L67XN3/cvMI5wyQpAM+TBiCcnA1cwddFrT
0l9m8iq01bs4K47T/uTr1z034/3yuqfn53A04jaTIsHY3K/tmDEW2tVtp6nPZdbefv1azrkjKSVQ
RGIcS5kVTkrldWcT6EEo00ZPw4e+b7tFgGyd0PKNVsY1MS75T8K0cbrRcx6Ej5fdhplB3VDlRrtu
Zc1ktdG99ziDfmSa/V3o6XtYlX3iAjjVY0R+ivrumXixKgNYniu/hWgkl5qGLK8ndq+CMTilraty
fKwbkCZjdGBuhN0LeWrlp1v2tNiicZtUuLVJbnv+NJeYdiiIfcJ259xGGW6kQuG8oYK/nnHyomCc
sddX0iMxGxWWEOrOrrr2WknGXV2RpkcwJFKqZSq7b+1odITAcexRa7lG7nXrmh4k5w74JZkmLME1
jIlo7mkwhCO93xuxfzXtm4tSf7bZEfcVY4NIhaXn98+GNxKDVR/DrLkl7iFfEqq+6yO57MDPBor/
UxnLYSn9+oqM2fpWlj5pUZhfSei9sMSce2icKYCaxgNP66moM47zCt1lTl0953SV6c8tOIpaGM8y
lzsavs81EWUXZnrt3OB10GTghrBoFZ+OJ86XHrmFTBBmbN1qAO+R3braQq3mBSTcYEqHUqcWXBU4
G9MNiTRM3Ns+CMMNgfSHsqGtmWu0fRNSO7TwZ+rmL+jtCbdqxwktEe1g8cJLaACqg81axi0WYFVC
g/j6uTjjFDDwWKDz0JhuqFWePBeeMsRoKmOYR26yQj+Fw11Q8e5L9dZI+FTkb+WzAFOfMsBfjxSf
sD3HQZg9ZFTIPYyIilOv24ZZuE4PpOqh38LqtCa1ACcu/HYiPeKnVl+5pg48Pod4WSsEUMRiioYW
5L4Grb/5+kN91pdO1kR2+1KdNlM25Z9pxPwyoznmYCe1psebXguXBUV1UGr2sc6Isii1fqU6br7I
EtDhiaYeffgKnOFT7L0e2SB1Gq2DiGMA1Erbty/MQ+eEGIi2aR1NuwTrj8Ks18sxd1sm29z2r5sg
flPiYu9nGKOlgRG5JuOkhONdyf4I/PHO7+sbSetr1rqcPOvKeupWiZ9+1BE3Cko9MrfkYyCtwOr4
EU1q7witQe1jKD8vXFNxZgZFG4FUAIEbjZ3TrqYIXc+kbJSgzy4JUorw+zUD04Yrrkh+RiPC1e3H
LNh2/pXTgR7Iwmi8cQTshs5/F0Oh3dFAo7sdQwzS3SmfsylQvanDmzfyuAzxd/Ih02WX1nfQUeGe
kKzo5NQ4UpOnRQatsgjhqpLbycM2QB2XdvDAZAWgMs2sTRw5Bmm7KWcpW7/KNBJydJ+68NT5gpvi
XwFQA9IXU6Bo24lr6n7gU3x4rgrdR2voKEtR5ChPFf3BlsFzigxppjeGOuty9kq2Yl9Hzg+rYwo2
w+bdk2LhSnYzabtByLYozFeIpR+e6131HuwnL5QLT8/203rSWo/EYL5Om8I61p+rsjyqTfOu0euj
b/7cBppK958frIv66LPn77p26+Q1DXJ/B7W+XXhB9/PGFfqtw2rgGWG0plqIJb0siExxrD1xyBwf
IQIyxbYwv/J6M8YTd3QQr2k2/LgwFs4NBQRpukC0wqH2tKs20EyIq1pPNn2YxWAh9Rl434fEq/o1
5zmuT+DsW0MhxHOav/DZRIl6QVlyZtOCQdBGZy6nFf20wEvcdVEk0wbNybh9XZw/mRaI4dYpuDbI
STfOUCxHfKSzANbypaf4zOxPqYSeDmVcdoin1feUHnvTJUG6iRpCJPM03BgZDDML0P1CL7BXZZiR
rm15kDwDq8T1gYdWGzfPyH32a3utpeGt2xTaVh+mCMDWAUJILpeQ27bp3RtomQsCk46BTXAoe4s1
uxr2hGX5r1XsP3/0/8v7yO7/NSVW//wvvv6R5QSven598uU/1x/Z7VvyUf3X9L/+77/65+9f8p/+
/UMXb/Xbb18sU+Qww775KIeHj6qJ68+X4+Wnf/n/+s3/+Pj8Kcch//j7r7d3rhwQYdzKP+q//v2t
7fvff3EqNqgh/eevr/Dvb08f4e+/jh/9W3Xmf3y8VfXffymO/g8pJiHl52HU0CcbS/fx+S1qMv/A
TqNRhqIIhtmRJSPNytrnVc1/TIoG+hiToEOok2CwyprpW5r8B3xhicEKmx22B2H+9X/e228X/79v
xn+kTXKfBWld/f0XItyTB4tOEmc4mxOHwRsih+CkCCBqBTVslomtEZbthqyqQ9ECNai9hOnUMrGc
6i59uJxnzZ3OBsN12oDsH+WyHfgnWpxf6y7nI+nYK+qWD7pM3srKg24hLBjcBJSJ9sjcjlza8fe5
tA8d8gO2+YQE0ixzwX5CoDYeI8XM5pHQqmupl2+pgKDLobEg1q4PtDtTJbklUK/UkIjcJnc3NPVX
VlM9j8i1gEGm11GO8N0tiBmCfI2SySbCr3NR9UNgUAr9Pm7MaplWI3jxaIXTd6c1QB28cQQW/yN0
HG9lRmjeuhKunq/NNCqXC/bHM1D3gM6sLdRceAoBKYR2NK4btXmC9DwbVfhRKODXSImPePHAwlnG
rGuQcY0whsEC9NpaYI3NiVq33eq1sEnHK43rxkLn22v+duqqqXO9s9ortbzKCDW6CuICpE+n8AY0
zyM+1tNuEpjWOwvkzudXRl9oN59/UlGSbWMhAD4a6u04cJ1TDlTrLPJ0PoVR8YSDr68U3YQgiyOe
YqVyl8oMO6I+evdZoazTrBuvx4HNEueSfuHIQtx75PUt7QRM6+eXTeYW96BpIkGyna4N/jKQgXG0
2kq7gvxPOE3S+jdt5j57bqrcCcfLV40XQItUoBF9/lbag3JH//TQ6t8Tp4dWPFo1xfjYHG8TcKM7
nHTr3GAXRTIMmeQudzkMsF/P9akONhLWs9BlppPPq6n+Lk8tnRoaUZm1EtnXHdDb6xLHpq/0+U62
vXXtdACjY37OIohb/74vreA2AG2eDCRhzGq/aeYlIqJ13KX3DtkfN2Y0NIdqCPz14HH2aCxJW7qU
xl4Vty1gRUMtH4WS8Zt4JXrYPXx+oUn4pV3W3lsINNQuNB/bxAZyqAQvIrZiwhXhDkVmFb6MOQHZ
g5AIoCv9hbbFcHT1+ql1s/Z72AGY6UcDEqrpqjBA0p5wedHNe1Q7u4ExDXhB+SjgxnZ2n9+2hUqG
fMxxTwgvvcKDIY+ayWpthvWtKcBWp6V26JVseLfhSHjsKFgiUsjQiul/yzoe8SkuNkIRgz+EjPku
Cl9VVyURnIi5A4TYfAlSwV9VtDFhv0/Y4bD2OD20/n50gb8HkS1f7dHbYul1v7daPXeV/s7p6+6x
IqkFvGOvrOxKr15IAljG4N8RHfdoIeAKrHtFuguHHJEnlK/GClG+QfSK4z3hPbKB+Hhi9fldp9PW
aoNsPDQsexPlpGdZlfoMmT+7rwxKyD15ZFvbJYNdVlX7Dkdbzd2HaGRTO8UCxknr3FakCM881STq
pw/sa1/VkAemVX6kBEneGy8dV3Cxi3Bsab+U1ZXZao+OZtwYeey9kQtE8Qqh4n2miuHGj/x6riXI
bmwetl2R69ZVb48lE4XTHzIKCwckThvC1EghrNJ2FU5/3/ntuORQqC4//4VVlWS1tBV4VD+Zt1Yy
7EF393tp1N1NGgRX//1X3Mto7YlgF3CSmlV9mj+LXId4goh3+fnlMEy2aJr/WpJ4u5J0pmepRndu
FlV7OTbR4zAZRqPu1SzskVB6Pz1WaXwbpJV39/lV75EkoPmxx96CuuXQ20dmoGDuJ4N3PZDs+JwI
D+GQlMeh75r7UjpPUkA3F2b8kKkaNKkspdNfgRw3B7kUYZzcGGUf3yg0kjK9CVe2pwHGyXs92Lna
0dD07ioLbGuVWa485IZZ4lp0iw9SfJoibK/bwtIWpJYRpRhH6Q2VuPKO+0f8XNv6a2tw0w1WqCfP
UKqDQgDarmG5XCRukK+sPA82uanfeaIN3m1KSXYslB/9CkntFjfF8KyARL9qnFjMP79cZK1vLMpp
a1RWhvUSM6pi8hyeISQANRplS1ZLYr901MXmguEFXDHXl5bpZS/wR3SrfBFj5+J5gHui5vVPknrM
B6zad3mXtE+moisrEajJtmzJZ5xiOmaGp7j7VAVx7FQ6+tAaQZXdFsZ9OVRkxAse4SK1YZk4CWDo
pgQOQnXuycq4KfQhgl0fpLdulkOKGDGQ+Z7lXfGWw0dLxiTaxsOL5jrlSjW84JCIrNnbLTQwQ/iH
oiPyUrpmvqEKG1+TZH4dFXZ7b0S5wmMeNs+lhMAbZOmVqTTA76oSAqSVVtu8CIJHrSwICCfXaPX5
XaAYlGDYESTj1vNE43JSKsd7aTZ71Rub3b/+bvoybcNsmSfiyc3H+saefvv8U5fyfrpW+iB9o3bX
W1q7+/xTFGNlj8acMAff7ZfUl8FKpUxPgmIVVV4oQIGm5YswSig5OUlxT3boxoqqnyoU/bXTki0U
4/6D/ZqxDJoxWj/XW6n2RGrmIjB+bIpr+AQZ+CRVFd/oUnZbEPYbPxbNNskCwnxCFvYOhpxWWu51
DiqHqK3wVrvKo/I+UeoE1QacvMaLiLY2P9SRDRHsmWydiBHrOTWaXRuRhGAG4tC59GbV0FU3o06w
hIU/bpVFOa6y4hthTWsibrRl30bdRnbldyZhAMiksN95g1HNzKx5LqwovGmN/s0onLnR5M3ckqwP
TWQCkRgOAcX/ldYSLUzDgZdFy20ZRn2lWz+sITyOYcGMGtEA9GFml/2eoiCOuLL4SW7UvMFtxnkS
vmpVq/dKTQqzrrXv8Lq3cPHJPbYIdKsVGmIEhhQbOyRdQBrVC9Uo0MeNZCEF+maZPUyqIHdnPtFA
uZP/8KrJAeymT0otaf5D/5I6mfQeGKzAedIL7YeawD6zxK0i3H7eGN/s3F93qr1vsiKm8d59WI2F
fA8U0DwIzEevqZ4iS9LVd8110YDNyIePKMc0Kmkh4mZ5JlzlRzuVXZzR27HVsPSOkMZBLOq+pCpA
WOMIF02uRCfapdu6r5nzvwk7jx3HgW3LfhEBejMVSbn03kyItDRBH0H79b2kerj1UH0bPUnIUibF
MOfsvRcJrPX3kKMVEYqcoR56eDoQ4qb3xk6ZNsn6+ASd8qTqy9MvU7Dn1Svnjphb1ZVfedG/riC+
13Lc1UtPdFJeEV9RHju8ZpvVMV4apT9gfLhvBuBvsERsT/+dAJdPCygMK6YoF7WwcRNTO6ajuklW
7dgvUHRoF6+s/9bxFhRi6Pd0is1Mux8t7UNM8k5PUYUI2gKau1+w0QpGYsgI8yN+5TRstFaS3IOt
KhvI8HEJlEvnjRjL+9qbHs18raLVN7LIKrqIs59MBN/9cqeciD6TU7IvDp1JDcRi9w94gDPbci87
YUWpjZLQI785YK63jnnb3XRQNjZ9Ji9ZPwnEYOjiEjBExnxt1lOAkB9LQT9CXnfMTaAn3Q602o2k
vmyR913DpQYAxaXTsjvXGWCq9NUZkvq6DMY3D4hMs9ZfYJDbndSWR53zMVLwKPgarX1lrpcT0tKN
03Ei0uMI2Yh5YR0stwatTN4+DFvlgx9q+ff02QDUp7qodDbpoMn7cLFamBY9zvx5ofHsu8DMUv1Z
b6xrgMZY0gIrjzuneFs7PCKSrGklfXAHeQGU1JxZyI3PsrLe5Ok4iOfeAMxeW0MC2MMXJIZkP53N
OWJp3dfYksMrByhN7pNXBe+o+D8L/5sZ4Dbpe95qmzunvLRa+r9+tXzarnlpKlpQel2Brc+J/pLk
jS4lXlht+Rgt/3kx7J/RnX4WoGJ2+yOlrYdVU13aJx4pTNATq+ILstmdmmibN077AaS8uSQ/gOmL
hD+duWjMWyKy+S0zD7Dpn/dNlkHtHV+NaXxJB+deuu613wZ3pbncNg39uaWa33R/uGrgYNmddsHS
iNjnPvvODIuwEX6Alb0kG6pe23EoaAe27k0vyHUmNTYl/EPD1OyVUePL26QWnJQ99O5ydU7tBa5p
061mFLdFa787eo7PdQyh1hIVSqVvi9DoMpX2viPygEI37hXKFn11C2yn3Q24ONeUCMa+qm5Sd2DI
yrZ9LzJiXkHgdIAsW//dFpBTu3X9GfwJKKPoLqR7rVVFDAkqCVk0+Jt1dcXemvIbWZpqhy/01idN
m47qexLQvdA8yAaj0YWllNt6zq+GbiTRWuFJdnMUBHan75fOiaXWfDS1OxxsbzZIjtKca/b74M7b
nvVGY7JaYn9sEBTDvnrOruziJAWS2a3XJ4950/+KRVqbYSSw1Cq3CakrX+l98eAP1oMb1GQJ03gA
gkpcnGy1SEum4+hIMF6zJQ9OwE+qDoZ5v5r1jd2pFyOzy8upNwGV5ovYiime+6hjK7cPtAncUKHf
a+VjbpG1aDqtDRcvI09uvGHnB3R9YTRJx3mJuiA/4psOtjTek7AbC2enzT7oEtt9zmg4UyKtb04U
uu0YYPXRE4g0/NcuND4p4KkDwrQ0bvXyRtMmM+oc/2aafMARegUYPShYtPRB1CLkiHyGfpIS53e3
94YD+8SDk2UJbHEKU70j3vKigcZUsYuvUdoailpVW+IjRMFN0p9lg24nu7I0VPcqyQlSvR8vbPwf
REVk3Zq4H9TaJpI6GfveHc20qb3bYJ+JUGKwm4isAQNFc9K7y1Chsa310YX7927FXWlvPWPaYLrs
SwJTYROkyr+RTn23JAzwXqlfyUEb8c2i5gqoSjK9+lWgjn5PhmQNUuNJkg+hjQE42yB/dcqyxMg/
XU21/pstVslURqmvFdBBjM5mY50GWznY7bF3R+BhZQaL/O/1841W4L4Ic/Xi8+1TVbeQx5f/+3Hn
uwuiptmNkad2Oh7gKD4oxYh/Dnm+U09YEdrYCc6HPN80dRQVO5LuVsBMYWKl9YXuLRIWCCgMmFjS
cg5T31wXC4WkevrJKhazatFfKXhckeWm6WSea7DfpLqxVX+g4ClpHo6benBfqbp/inb98Yrlp7MQ
0QxLEsnAOljT9LMKLPZNkz0yiV1UWUgSzxwqDGSbUyrQZrXNH9Lp2VNmUd8aV80CNHL8XjGHbMuS
WYAu5WXXupGd19AfBksPvVN3UPotasRGqaM4/RkX8T+X1hJg9zh1Hq1/b0DJpVPg5s7zn0ypartO
zlMnoEaPZv5RZaV71BVF4cnu2K56iBmHOZxNFZA8HSBQslMdfF8lj5054FHy/UEez9db9vjHdtgL
Vd41DmHpsqg6ClYNHAqqSUuQZUfhQlO3IF9tVrN6Ke01266eVR+7lTZ6nRXvK62vDWIM80IfLePP
H/M/l1zqfyylUk5i/HoX/miKwzKBCDGLB0x4ZCNZ15rnfOP9cCz9QZnpczmlF1JU5HcbV4HTfyGT
evLyeZ+R8m3O15UbTYJcDEuPTa0+2gbRg8V6ZRlTs3Ft85Lgl9h2gK1Co86bcZfPHfsZHHtsevht
sEkhScO8SBqCl2VrxhW+zdDL78bWGo/LECvXi1WgvXdkMKCCra/zOfhuFyKXZbI5LREch+UsDEsv
KO8Gw7nw6v6oujucYVdt3V2D9N0GaHMNXXtXyRRR+2OJ3yFBGZGuZu/Gql9ZHXgEuaYjNbqEakqv
KDbot34ddFGGG9RM9uCoroPZpKZJdNpabldpX4xb30WrJrT20taLXTWDlxhIuF5888ZMihuRQhqZ
C9zsfT3tRjbUG2DQfEyPX3DdlY/NQOGygVN0Yp+Wj8sCis8G921oIxETBfuL+RgQEOn101Yv1Wfi
E0nXF4kT5W15axYHWjfGxrbaX9EukNi1o7/4koT94YhHBvRnzeZnDprrloEfORoVEr85mOBlcZCN
7QHxVzz7hFOr4bKrkqemdfVIx5NbQIMjx+YGkKe/6+23JUketBKqE1PTsSluB4eweiVbss4dks2o
Yh/XQe2qmmQxIQuUsoAIBiIcCAyh15pRYc3yx9beoWnGmtaxC2DBwU9fEjPbP6ws95HkKjPs3dTa
SJsYI4fB2x6h4WjdG1l/j/4aI5buidiVX3bjHZUtOtBfxVcBmTiicEtlcpkic7qyBZHPtKXA9fLj
rNOe+Jd2r1wkPlVrJzQvs280U8N1brN6tOgNCqax0g9eCuHARxyGxyIH+uoOKzWi6bVDolio8mdy
5YthLzuaK18KVycoQ9FsHXw40KSnQ7U+lGZvRoE+EOdPlL6ja0++J4LIBq2dLYOJ9t250PNdWeb3
laffpPB8a7ocY0rX0MAiYEtMOy+DhzQ5IyN1ADpS2vdFvUCU94zrCSF4WHYQJfzR+e01MF0GRrKu
uGk62p1VclUm8sSiWSxqKNeyHH+6NX9Li1vL6F7KBs5P3VYVq0nX2k4uIxopI1vg3pdkl6ZvQ9t8
Ga44WFK7nO3hJkmffU5Ea2QV4uOtbf3kzghmoBAsRVxDPnRSf7HhNDpz/ZCaVSTLiTlaXKzg4GXv
PVRFf7BV8yG6RWx0shyBOiMYV2J4y+wg27Wr/ZkUCEs8n8Srymkes0w8VGv7mzFQmGv329LK1xN1
R9/+CZHr5SyRQTb155rPn7D+3g2j+iXA6EoNLY4J7305mYzWgD0mkSo2asm2ofY/Gk21nQyGFUHu
Fhpu862352IfEIiDlvqh7JA62zFn11OjT3el77+3kOzgGIwjhfwAsiRVM3x2tPeehkr525QE9Pq0
VE3a+ldpCubFYGysxHrqmQKG1LixA4JodRLnjaXeNqu3XZAzbIo1vWLq21JtuysJodOcL5MprCXO
hl/wm2VcD6ze3KW+blbc2HN6V4zrvWuzKFupFJ8iwJwucidxa59kQ3mu3cyqOkoH8URgX+UGYZO5
5T10EASBDxwcayLgBTQNGLW3SQ/us4z8Pz83Y4+1oZ4SRDR1Jor0ko/blGSi66KgHrKwgi5jN2XB
szbz3ekrHqqWcNwAIAwjAunBW1NlXxr7MsjwDcscPkIGGdGgpixJCV+grcgieDJn42pyuYKHNe7X
ntGzWp2DU1a3fv41Sme5snN4XI6jvZZ5+WblgIjzIoh8GJJ9SiL69DTVjcHT8pvziaRKfvrtL4uP
J1CqTZzOZVQonT2af9u5HSb1BcGQ0Ewz9HSD/UevbRZ9fvFcPpSZsGbXVjaLLuKREamAabAvcsUl
7TGORZAx8FXKQw72JrpdCPz1zwR6qyGy23wyPksPSwfozFvCvzjv5RQvTctZafIF9gUV7NN2u1nQ
Mzepcem2OgVBEVzz3z+MeBHAcVIO0WbMgKcI4EHwAVPfwbLaVyHZfz3t/SeHtv7sQIP2jKcko8Ax
Tr+scZ+H8sEZxmabk2qVTG4DrYmPRErOsqHtxLyS+1o0zHjhe2c5Jr3NoCDErzORIdVBhBXzcp+2
vH45jMO2HWwmVNP8rHy3Azx/LBYnuXKG4WlCk1vJk2WlC8q9krnYSP0CKwpGfZeNdjCVm2pYHEqu
rEslxSd0ANlo0HRbw/Uklc5Kwl+Y0emDm8bbanxUU/FM4EO2qQT0oOA0QnbyTZvHD9eC5OFPWexW
o3Hpl6xDSx8+ED8VpIeNoxhHVTQnzK3jjEfJNMncX8GVM/+An/eMkLbX1h0MlKUOXCnAm0ZMgTul
0uaDyVCZscuz9NbTUMHmizqVXoV/VJkPI9AzNkWePZE0MjNi9dueqI0VVqI1qa+hIyV1tteFcy6F
3xLcSZMqqbIeVDe/tFZwPab0MspOe6Vi64AEBrvc1PtKo0TpZjnzLBNani+fOc5TKMkiZJv3u7pr
velH9qz0+UIYkSSfeUwEU1DE1NeDQ5J/Urb3OIVInwblUFvmmzxVU5g2vmdfj+3K4x+XCRGvyOtT
w7vfuFKN28xsnjP4h43iDYyZ7m3GnqryGgxYDpr0UsNuMgT8xI3m1N0c0y5CCLbr7BFLiBF8sbx5
Sld2uXLVoNasI2uS5RflwFfV21uVe6xdgxwXgeGygUy2+glRbKjh2QjYPw3yZgZAKJILL6WetDTT
jQZSEdMJjWCJOq/sxZO3QnzKIhZLg33tuR2Z1LpJlZZonEuU0mwf0iR71ltS77spDWI6bBUF8g8E
xgSKQ2HzkvGqnu08sv2VLy6bKa8Rnu7zX3Im9un0oI6+PEkB50ddtFdeypgXNGzQRLYcPKJOEKbt
jCw9qGqmiDX++Nhh6au8CKMwN5NRPRHLCKy1I65+zIqt47aHWujAzY3lemnkT611zlaT1tamzm+0
z4aiL+3mJGuTMffZAnmsRixV+k5rd0CMb9wK0ZRY/J9B+tT/6evVlKs17TQCVDYt6CnmrVVbvBrE
/4+YFESN3wi+OYvy4MWd+cb7dPzAf0P+NJlxBpBQZQ1E6EC/Jdv7jg3tY5ZMH6Y4hZsrP7ZqXyFF
tN76yiMMXA0p5uz+XZbUt4x8IAlxtkVsDJLJCeAdjUIn0dsw8xn5LE1caS1UsDmzKaoXsaCbEhOF
R6J/1rRETwU0cXqXJWjp79tVskZ35qgaNbl13e/J1tnBeMA5BktGCYJjADCGEY2y+O5omYVTXTxi
lVYbk0pA2NfgGzE49LwyqlQVjbS5olmT706S5fBlWRjriRkHHrkhRr8+p5qWMPaYZMf65EySZLxE
A0Hpg8dNTmXe+kNGyNB8TOm8RBTGuHW+V86wxjh1IeY2F2Mg920PPDtxfRUaRh8tFWm4ramNKMbX
+wU+egTsPo3aDlsM4OEqmnL9JCpgMem8JJ51Z89pGSY5VULf8KPAq98a0taD4XkoBkBFTbDsyzEB
QtfvjNrrtrY5sLZ99LDpk1CvEwyyltcMD9uctr57nZScyXSerH3hge3QUlvfJhbyxWFmkmndHliD
MH5IaMKlgq8gI20bvR5DNhH3VXkQy3KZTXKC+riWcWm7hylgiivq/sBaGvE2zZ5iyq7g3beHvJwP
uQjo0ZX6AZLnul99liGEoYeeuYZzIJOdNojIKax8W0uWCHY/b/1xaJhgVB8WQKY56bTXpvcI6SfW
uoUW1zUXUOrnUE8pqFi9b5CsV5jHsRwVydcrY1ETSJKflk8T8cRVqY8R3bMS1959ns5r2GnAtMEs
06TlxEj1uEHId1kn+UMyTCw8fN7ZklG1I2MO/bG2zzPytOlOQiMb7tnHAojVg9go6NSSc18ex7rZ
rflRmkALaxoLLfvsjeaX99OYBi9ER1HDaVpH+6Y6F2NX2JWjGRoL04wdyJvERP9GRkK+4/U+Mswr
G2PE3+9VtOPtttlaY/2pFxAJJYahNfMYYzVLxQsVETsFmFibcGL0e9wKh9EDceyoAYaOje+hcFlv
JiSPhzyLYpv3hf6n3jsDcYJTVvixwRzlNtIkgYGIcQSax4l+ZOoZn7WWyouh1W46QRyD5z35CxHO
SVKKG1DcDhzQlo8EairNDmxLThYnm/4B5RCkEQfRmSGSozUs9Op2GQj/8nJidekS6WRRVL2g1UFM
LNnwI7NDl4feiFFpEOyYem+NV5E9WH5thV1aD7syb/U7H7j2xtGsJyJu7sdMDWw7Mraco/WUJ912
tVeJtcrWD6PRNmEfTPFKzX+rk+QfJfV6WwI3xLiy43d3ZQntGlEByg+IECaxIYeFPRzinbw7Oqv2
AW/gCfLIpF+U2vNkYz5t2O5NqeOSJ8fUo/9Y00iguiyfBfmOp1oQHYfhA1rw0W1RCCFvuEOCiaRd
8J9cLcjNCHbd2HY12oPW9DLi6Ynn2sI33hLC7sCuXto7LCXmJiOvPBIVzFGrcX3qSP51FtjjVuqs
9swadmePIFsT3gUKTERQlqC0NrzlqId2S4v1UkeH7ThXupYR4+eyE1HQw10zFCZaRXYUdWj3ZInj
krk+xUNMQ8h04e69qjLDiuayFnbuKCNlUslmur0YadKFrRw/3cbWNg627sgaXxnbceTXZC9IokEL
0OMAQnU/roLhCk5YMkZTD0cCtSp7Xta/Yhh3ATYLVocx1hy2VBTlAcybET3LOmJPF0CDJ6zEEIzY
zkBZfaTwDb2B+TlJlmurLj3m7Opibo1xK4ZOD5Ga7G1P/qZGQZlL/IIJ8aOW/4g/ulbsdvlxQBLD
PLD1MvtzyaebAMaFaRQxTHgelY9PqikeyFAiRAnkeLJOTwufxhzV+5J/KEe1cYkOJc50sKmuV29t
/FYxWlR+6uN0+jcV96hE3V2F/scwhtskgBbJf43tfvUg7Flt2jUrdyO21lA1AkUsXR7dbR6TZCYh
RLwNtN83UjAQBR1xeUW2ZyWteytq33Sk3900vzSqnomEZSjn9ana4qIcSLqYr+TiJ9tkoVw3jZUO
xBvsGHprd7FMRk7zgljK78StWdGy9md96z+O7i4bLXfb4DwG5XIdBAoUW57tEdYMcUIRN5zw0e98
Ib8FoeVsPlkBl7rX3Q2dfYGvGp6kEtvO05IjmVsPCpYiXRUahWCwyix5oTHVbylW8L9RpJM2ZhEJ
2fZhxeRpU9EI87l6R4Ot4uY0LfnZzLgPDo15PBywEbfVKGONGdOZ2U+2LjhVXNM/tOLIqbQQXhGY
uhmp09VLUB5Twzq6M53tiWYXFU3i8Ed+cByakaGQ9q6/cL2OSocdPCDsdxBfyG+kXWyiSkzIpruo
3WJZQLakCyrH1HZNzmLTMJ5XXfsmMsA+ErN86HWw9/6l/2jMsNBkiuS3KVzqnemDa/24ZSFvm2K9
S4cOB1cOACubr3Gfc4qw45KiR2/nEJTtEtGqd1cJPHhYfFjBfavVw9xPIXy7CiyDbF4c0p9eXenc
95bz2TjiNa2MZGcXi75lVBu9e4cC684KRHGBNKqjk8OCs6mVc+VWDJCCyCPKTH2ke2MDacg/zO2L
kCvG7dZtwP10n40cu2PVWuGQDLeqBaKHcsDaNgMFn7YHYt6rNkpTZ5cpJJKLbNO466DEaeV1smji
YIzLcmN4xWWZqv6Y5L1+cFf9hsIB1exi3fUNIA8GYx2/+l7Z+EXyfNJjRYU+xE5bhekkWWBPkkje
IvnOKlpsc9fGhRvsNBe0dEJ/KdKJIR66eYoojuxmJ7nWtJQ5y+JnQArc9bK4DwZZLvd22RyCqbd3
c2o85PSi9rOOQ2NRybFxXAJBqvo40tg/kuNxpXlmEumz8WRQIXTscd0KwCOhqLE5kW7zUbSUHZfe
LrcLgQSpQ55DY4zsWtQaG/agON9b2Finanag58/GCiaYQMUPWdrBLmOkqV2twiZDhSzJ1A6HEZ7A
0kazJkqoTnUgD+hAdIaS9xJJRVhNtbal9w4QO6cNxKWFOUy/lV0l2HVjGx3Kj9HpjBtjIAa/+kx0
RzyXBOrkpfXplC52k4r4cVxmVKWhIwfbIZvuS34KKGpVH2nn3a9GhJL7rXr1QhhpEOcuAXknYFLZ
mM6uY17W2/7bTSsWpoEn2Qe2N5MymSmJNWraNR679MA4xW6qzl6mQmP0tZD2VQE4s9OO8xuISH2N
r/mtbZiXK8rVuUbUaSlByfCj3hN+cNRRJsGwZm09NUQf9zFuanhS6fpusRmePdqubQEzvKGLkavX
xOzzOBDqTZo9aDxKeCEr5J+pB1Mp4Fzg4FMyCnKKdl3NAnmYFhF73rbS+L2u0yAR3UpGrp43a9YA
SPO85/0XtCG8i5bBxmvIAhw7/UVndR954/iop73adKcysd3kbTQ06rHKA0XmvbtQc3KsyCG1EaAm
zysEsSlOrUeFzJ5qk+w/s7HRzpoWBpxVq7d6xsiHlgR+p7V89Kr6VWJuEUp5t01/gp0HoJlK+g4h
wpVnkbMEnNb6eSAyliL7sEal11yPeIujwFzBQLfToz6O676LKiOCmcMtXSLJZaBFdchIvuCD4qUI
qrniLHeq4/kS9RTEmv//20x277hV/vPA5XSEv4dpWQqFbpcpMOpF3YXnB54f03YuQrvzder4PgTC
/7xiIlruOl/Pl4y7zk/4Xxf/Hv/PPQ6Djekf/p/v4s+b/POKzHdyjf/3LakNP9Hr7KG8cHuL38fp
w5xf/c8bOb+amblNtf/7wq0mWEKcH9oJd4XKfXrWn4OfL/49yvmS7uEWi0d+pIdgfE9dezj6lWwO
dTWbB2XMsCr9vD2eLyVoH/5c+nubv645qq7/PKZAZEVV7T+PPF9KTyP139sk4NSZnMf9+fY/Rzjf
++fJf1/r7/P+OYyjnWQ9Jxu64VJHj/PBMFg3pDd/30hnanQgzsf6XxcbyW81/nu0uq/TrTk7T6Ka
2JqPgtw/f9BvOAvr4/lPsaw1/Qf+/HPb36vnS+RGXnqiDrb/3H5+/vm280H+Xl1ZhbL3qcFfnl7s
7x1/X+zvbeeHlBSyqMCfHv3Psc63/XOY89VAddDZpJOFpwSSv8f783HP18+Hqoe2WMN/DvPnQf/t
sOfniDU4BnJod27jqiNZMTA/bSIozle9JKeNdvrzz1V9VsTT/3P3BHdg9Ql/OVVc9P5/nnR+5vnP
P7fpDZkv1mw74d9X+Odl/j73n5f6b4/DXMh7+nss9IXdsT+u55vPT7DbiR7gPwf9X/f/8yLnq//e
rQVVu1+KIf6vX8F/e1//9TDnB/59r+fHnG/LUJDFk2f9DPlgh+h8kRHiZ0QuMSlaH0Zl9eo2VVO+
/TNcTNazBnIrWa8ys306jwYNJbxjVjTNwbaElzGDU32ASiKERkmRLZtraadJTMSccB8K18GO7m9/
sSBDunBOl6jW9TZbbLeNR2BoOz7ztSkonel+9agnvb4PsmIn5vGxG3JKjholTa+uaSNK1H+Dm26x
Wt5gkb5yViaOZGDNLKuFZJvx206SSGToCawC9ze87VMNsDvJdZdI98GH16YOT5UsmKCcH402ENus
QxRBwBHiot7ZEIOQx2bFKikVV1XTEVyc6w3umTa7dFFBXaWnPkxjSbog1XVloAWgie1EgVsjCGAp
TBcdvq1QyV3bDYdZX4hQmVb9DuIQSM6Jd+ayXZ29F5YmbG0UwN1JstAxfSAYuTqtxOiBj7BnB77T
qGGvwk7vhqg6N6Tno8WJpujlUo/B1ILQf32y7PJQt+0VKt0WALr91k3dsWkIZ2IBlccOczsrlMss
pSNVZJTd2LFjRa0PSzZcUpVgj1FQBtR0LJQpSQy6RRcgUXa+nTq+O0dZ+8TPsseUHuLamlOoJb6M
Wjbm0l9uxDj/So8vxh+DN3rqtEfH4DJdRBHmOPCTutCPxBjPO3pnl+ZI8k1pFexb+uylG3+LhAWk
rrMimFfH38GM9zRcjsqk/a31/i4ni2oz2ZTTiYywY9bGz6wl563s9CYslfz28tsqpWmPLpDnupSS
d5ZGfLmppahaJo2VebmGXiLe5RhkMe17PLoaBYJ2yPqtvxrTzlYAptFoxKbNB0/RNe6FfzfnQb/3
JW96XtF8plgBjnrNP7olrNALQnqQFpARX6dtwLmkTHb2mfaryICO+pn0rhVeiKuuymz9oYXNMlnS
Hujsd6V5yXVjDl9dZc6hyekXIgMkzGZBKpdlJPrYemGznyK3UcjpFNy0saXE/ol8y7KFtlsFJmZX
LTRFKnqLKF9eklwg5iciGM0aiR0VeRo+r+WiJItqhVN2mMfl2A8OOjpti6UzuVsMtVk7/7Mta8J4
9PRjGbWt8jUtnAzWZYZ1RT0hu8hqrFxB9q2dlK/NnFHXntfXoFt01Cd7Q/vxghrxSW7lB2I3qhAr
692qEj+0ljJKsvFxMXz8acHlQK7aptGovIqxJ+9AfEFrAnPfsTCm8NhuNf85O62gnaJKcEnVQ2SP
NbUQrbkkn9IPJzVRFDeMm3SmOlHRfR30D6eDEkyIxRgP/YMU3RNi+jIkQjB2g/bNUOM1PbQT/0Vt
SzU+N3pihbYsqIwnOjBPMbLfMGYQ3WmTIJ+i3VF42d6xNRjZnXHvFvazVlAUxbZWluyRZNXpUV20
R6Lt01g3hr1hIbgsy+UlDcaPJO2I+8ub72J9XU0xIVPLvvQcnLw0n/wOSDDug4s6V8Z2ugiMrY5J
9EPNgx9RrpoXxHgF9sWNm5i/dYmeWnffism5Rpf5MpbBpW3ysMqYrsjZrjZqtYt4RNKiWnmZoA+h
NLXsRAaTJF/rbL98uuNuTMpHUQ/vxlDTF1LLrV1o0TTgGSSqnYwJcuhNm0ZYN9aIpAYKrOSxEjZl
Y1gfUMcVHyNfEtl5CGGwWRzaGQsWNq0uVOwRM501u4ffB2ia1W6xuyZ3qFFUPCVBEZ5ayO5cRVY9
MBCQZIEG73VKhzIygvKkjKccIWX10sK9CR21ROUs8igF9hu5vU5BBvO7jso+llr57Bbm3YjhfyNf
Rpeub5cT2CwRROTmd6MJ3Kfml+wsqhw9KnedbM7Bq3DMDCzXqkSEuYGQxi/pamVL+mqgUpgrdJ3T
0jyA+73u5AJtcrlsBwqdkoKVOfGGM3MbSKx3ujL7UwY3dU29vaFvtckb144sL2Xfms6HxmBSAKAp
3HaLXoTyqHLTsDAOPV11T3qYh8rmuhIUtizv0HXuh8zbuJnt24yUhsjWy31meB3p5UpFw5Sg//Cn
o6Kznrq1HXXMuuBACnTt0ygiV6N3g7gPqLlTE8tlaV9+R4MvAXJj5RadgQmNkufu6Ho/2sa681Rl
w48mRXSdrkRWP9WzvrWNEys+Qx6ydOVbTmpnozWvgd4UR+Dqmb9x2u4eDfBj5ZTPy6rKyO7lY9av
X83svpgNuhpKw5Xbbd10vlr9yBMUXA2JlJUYnKumRUbTSDqpDU0Z15YHkaBQyd3dlGu4S1CqvdG1
fw/S8tFth8vZdTaFPiFwhb9il29i5jdRKLk1B9YG1niZrYiIFnxuek9RS7Tmba71kdVzfgrktOWe
XTfqw5JeXz65SOwb0IOp874oMNKSnqBXIgn1gZmrnI5vJb4mL3+yuvlt7NafgibtmFq7dcwPg109
0l89Mbab+xZX6ZADOx6FwR8re7BXBCnNmo+xMKwhqjC82kH6IX15SAdsOVQ3YWFXSD+U9yNtuUaK
GZYgFiQMtU37SUduodmQUGq9jpKTR0jVdyLV2SUhjIgxRe1mNzi8VZJMpY62ZjPTpsekRnTpYpN5
lTM3a+ZFVw7slxME7eTJ7k866q5N6k3riQvlfOl41YU+vQ68qYPevuRkVW9Azz4H/SnShQDVPmnJ
oPP46lO48iwTHHOnimk/N8lW7iUlZOhIADqpoIQ5lqvNRJvwPVtoDA5ee537J/WCkrEuFzeag0vR
NA/lYKFmMGtMKpy9k5/8lOV8bMTkhPXcv6AKuTQD9X+4O4/mxrX1iv4ivEI4wAGmJMFMKscJShEZ
OMjh13tB95Vd9sBVnnpwu666Wy2JBA6+sPfat52brWU33Kk2fIeQxhrEYwyVDNmbBLCKPqTsyZRk
qEWK7rSauTZSaFmgMCgbamOgohl9SAbkwHU70U1Aa3Aml/kVbwBqG8xAeGa4XboXp2UsN2cu6WZh
eZMlDEhw+fBqCvScVh4+lk72oxbjSt5mAB+8jrhyAl3qiK0Kgh6JawGPAbrzIuxPSLeiFRrGd2ww
G45cc+vk1VY2/cWqvUtbKmLTA7T0WYzni9W6paErwEJNSDnWr1BqpF7YDPkJXholL6OUOAgI2so3
nSlhXOJhZ87CZjV/QE+tuOYQM6GhXtlNHd+3vd8GTvvIA45K8s771seuOxtTu27a0t67QfuoiYlu
zuve0fxCytPAywzde91427B32WrEE3+KZC5jSFOzFcnKstogm+fmoQir0ARWIeszdn0IUsF9g1Nx
D+6cvUiKesUTvOsVOnBq42ng9oR8UCTxWeDH6sPhZvQSLpcqvjc4fjZNx70WBCSD450I4/JXNjHj
cYN1eWo9BY17RXDyaYyoUua6ofTGJBTE7pZ176ULq5NDsRgyZOu98EoJskpq+2LG8Ned4tl1LLW2
QwN9tDl+MZVi2eL249X1eNQ40yZ1u4+QPNlEOndamDAedyqk2xV3xwAOidmt3edsm5yMMHUoWmsn
E9skjH/7rSfak10a9Yq9uwZ/eXgCIeUbpj1SWGk8WyV9sNPdYkNl2UveusVsnJ3rJyOxAq4nrU01
s8Wco36HLtci9mtjuMUTCqJPOuVqbacVsleDjb/kotF+zcD8iMv0AEsHdRlkVSWuudLF2osQE2c5
hehshwjuUnftYcpJZvtSd95jrnU/rHbgp57jMfCRvG8mnNIrrEY+0MTbpBcCEUn1NtbJsSvm+9li
ONOr90poqFU9RGN6GT0pgWR0VMGTOyCgrfSQuhNTPlpZDOAuWg4dhADiFNYr874HThMX9kfSgdnr
h2ktQgj6wpoeTR3zUsIdGPEKpyImK87WfmwEJZuslSt6xMggctsZ3+fxyN6HmHvu0jwfKj83eJ3E
IK7hmF8mrMxLk0RU29RcmtR+0WAMkIPNL33/ajYnzdg6+sgawNYeRCm2vaAd45AqMQa6+ECnZ3fx
7g4BaUwpB5tmnayoeesj69N0tGkbmP2DPgX+1BrJegozwE41FSF5PgmWrsnzKUxC7pCUgoqMjRhJ
X5lavxbripUzdj8stf/OzVVc2eZ6MvW7GHU94Fq5ST1295rHVUJg1AfxXz8x+yWsguXBMod9P5mA
7k3jvrI9pFOGh6jYwjqXloQt2qYfxzYETFPsRzdlMW5OawNRpDR6lzogUWvDQ8KDuOM1MapDHbQn
DYFiVSL6azL1lGTFJdKdY19Xm5kwFND8YEgwD1crJ1ssf8lmVTbzlVHAqxLfE5Iklc/JhoUVPrGm
u5PF8Cab4SvOAc2w1HZM4x19p71R1gAMd67IJCdPDisuCwEuHiUe+lTedSxDV1OSX3ocSxo7ShhB
3ltioz9B//QYtPed0FmE0rqvipqkCF0GAFOKSwYchWArbt2w9QlNxqihyxtF19EDlthEbAU8MTyZ
vfakeyTcAHG+x+HWb0Ab3OWBxyI8CQ60Wq+ud+8ya0dkkstVwR553bYJBTYFpiPxJSVmuYFjeEQ2
turrbteCFtYUrufsqcIBCr4/INmgWdcqsvwxMejEegRv+A0KXzMdJs/HJsR0aTT4/MJ49r0O7ym4
56HSX7UsO7p1ZxLRM+3KMdiWfYbppZIdkqr2K1ooYrZ1oL7AE06BMUCdo6qk+xpu9PRAJW0fQM+s
oz72UMj0Dl/G8an3NXwf3is0XTR4bvI9yegVkKI/TRiStb6z1olnIroCRCnizCdFNANDsip6sM0N
rhaglRR93WtasGEP2HZuIJYhMXNqtDDegNvRwMIp9/w1kJ3XyUmfxpGnt10iaFUDJUfvtGuyM9SK
JUCBSMg7ivJbBRKsbKSubUhYH0EUmF7Hk0rNT0AQ+yBKOpo29MhV+xUP01OKim1Ljq1HHODyENEk
vaHHrTQMzbUA0p7hVp3iEK3nAr6FWehrZQDANfAhCapVgslukwXMQuL4m1yFsy7RNNGC2bT1tlrN
pNdHIww6lzp7VZfm92Bh6sieDHbXO4Rv7xI1i5xH5idefkgtRZaMaW9lmX0nGVbfoR+2lRld5xCh
asUv62bZ3+vzTR15e3k78jTlVrziVP6IzWBr2v0vSJZr4OHzijmjDFn7eS+fPWM8TbWGkqOiiy+t
+qavBboytn+S7VXqEfO6jMIjNZ0zWwf/FhfdNkbA6LBsXik1PHOPogYxFCKXgYQnMguhlnmrfO7C
TZpEByPTn/CgapuY7d+zMNGODFVw10bf3vhSudYL+plHmXdUm1BXgJJV6yYI4hWiDhRJaCkl3QIF
L/cmmt2y2lW1s7XedMfE/2E9j3mn8YLW9yUvHkNB607LSBhvhfXaw/0wwqHfzGi1eGe88IyF4DGc
nb2x6N4EYR6UwisqAIcri7fDRHNWdVbOHA7XY2/eelF4p344eEGO8W1b5zHq7zJBp+bUJrod8L1o
WV6jujFXk1leSTh/HNEpbKcovk1kfyadRAPZlV0Fa9gNTeB5wOY9TtaD8YGU+kPiXG50LszUfpaR
82A6xQZ//iXy5l3aYkHJpmNDNCcCog2ikX1j6a9da39qEkkIP9cBU9UWNy7DmITnv5xja6WbPYkV
17RyLg0HgCfifF23xluwNK8kVZ5nkLOVUZ5T05kZ3DVfqhoXrcBz1lVoGSLkWgNAHZj6C7adq4Uq
pitKbz/ruKlsNshl0H4Wor9TUUc8B4Qxq+4eZCZOiCwaQiAwsYRI7V02lnxjmrYRefJDAWCwlDHb
lUjKryiP9omdHmu8xXpqf0duzZyqrtVGZEa4HeOdOalr6qTjuq6yg+pH/CS68qvS/kiN5libbGI9
O/aTFP9t0lqfUQAoNLZ9voVTF91IaAjNPJwLDfpN6iDdIDMwGKz7ALawGQS/c6E9motnDcfOo5a+
92gc7Nlca6EOuG4w0XbmamO1xpfs2oPpxQ8QccJDWaTfbbC82FH2Phn9C1lMHGEWTmOyFSG/D9cp
HS5lEj9gofighPjQF5mzLPutrab3ToWgZHUe5ATOputoLsV6hqe7ojZfJpXjbuTI3FgTo1k9No+o
1pkmRO8elqBlp3rOs/CECvo+dwexkrr2NofDWa+8Y+QVF5MjHCjKrgUnzuLaRFXT+vEQv8ZZLda/
la2+bCv7DJQKKOABAWvVCgkbh4uDOybA/OFUp7kY/ADbq8NEL0sNdbKy/AEx5KqQaEgK1C/TgIUp
MoKXJEEVa5PKztUoT/EsLNbUiOlJs9kBch/W+rqdx2QlZZxu51CesrL4cET1jnT8ps8D14+5TrlD
XnA7SF/rNl5RXuLODXcm6D05dKEvtWINnf6qBcWxIAJxV9mWb3eQfnjkEYMMH9Hk7kJF2e/tHoX5
oqceXSx2yw+lLO9+lAxvwDTRlVPRcRUXFyt7hiCzibLyto7a14gEutVyCc5TZa4KyqNt6HChMMu/
YvfbMRF/DWR7ZXJ7Q5qATpdgDpxOhm8n6pSJ/KGNzLd8dASNXkRZOwBL82Y/Ei0PxiJ+QL3Ac1hn
KMPwWO3pxh7aKX9VbfJF9/s4uG17kPhBQJwHGwgCr7Y61yp4ozzoDlFEiRIwqD9rZM6CtkOFM9kp
KCZzT0gjY71ksigZqvCcT9q5lEq70mu+jDmz3bkjDlpBOkNpAZqxRYiDoYbJuMjSfVFfipI44oh/
AIaV9kXfu5q6/lHEgbsfZ+2q6MoPYZ4yxHTDYx8PNI1avbWmRlurBNG9muzd1OTGUcvQMldzFbKJ
kDRqbqTvciiw0+RVB1tzkeNPnksUhpXfa1ODpgYyx+7vw39+L8j3Cfcl65uNzOIULbAyeVa1Nm18
DrkucjdhMb66Ir6w+Om2jsRTVXlkFcg8xXEg3x3myAYG6pW0Om3Pz7OdDQrVTgRM+ox8TWvzPGd1
s+up0OuBZ1hfM4CM2wc1lh9dCwKK4EXcHiTpCqMHahj8SjkBe8lYDVXMjeem6pFLoiJo8KZo3dRi
YaK0dwbjBzcwNw0Vdh4En1YiwOY4jNChKgkPi3ykI8GqHY4ll5CxYSnZIg3RpruXgfyKPBPzi1gl
E4dw0AUHa47PumBi1Xrmi5deO6QIeIQv1fLl4mUDYzlGhUD0ffDcZ1dAxHAL+H8zMvUpOc+6c5+r
G5WAYUBZ81CEONwxMh1qJRhpyhs8jKtaut/1aEsehpC87OwuWVYHnpYzNhzrk9DDAReExR3hFZPf
6e2x69E9VmE1rsoJyRpCN25r61D04scjZHerw09BJ16lEZNQh/gOQ6qGK8sihWTCeAdC6qZO+tcx
byiHxgRbo5X/DvHcXNq0hRhsrMlyUczBPB6wExAWXFW+F+mv8SQvXviLCio56fXiRaDhVLFbcDwm
D/nwHFjYUnqXHi0KkceWWL/HtkQlXKLM8BJ6Z4ksD4bMLol14yUl08tNWyB1KSMWaFD2zohPomP6
4vTiSo/96Oj5S5O7ma/VGAx6AwRFqMEKc81dvEjhEhSZvImgZqW+F0wOGVKh02TsifF3ztiVYGlW
WnWcyc4c7TTdoQzis8yTxS5sq7vOx4whMR8YVQY9y5U+5LOahfHWLuBSzYKwVGTuOnUcww/m/tHI
iJrSrQpnMaSflcXAylbfaVLd1l4x7LNpcRdleEZMcWjztkO6w2KqmRk+SZl+dAz5eNqUGmZTJmZZ
GR3CJfbNLs0328H/yrQy3PG361s9R7M0mMjbltVT8F4xYcG4pFG7tmeMA5gGMVSGGTQ9ipG7AMwL
kDmGnZ2uebv+2msLgibvlO8Vdk3Nz9rD6Qf30FVM/OK5G9iXccF4VpjC4KhhqrK2HOu0u6tylkCN
TUqSPZQn5vKX0Iar0DG3GTPkyANjTWopdUh6LDR0U7uoEmAHuli/tKzdcZRyiJGBjMcmvhRCv/EU
kTtC76ptP5WHuUowaKTw/01yXueQh0MYiuY0MG9PXSwNSTo+OwU+UL19YmvG+1/MwOaYyAZxkxyz
krE6fWuO8dU51Va/LXSrXg9VEZ9byf6UmHcST61RO9VcxTDAgAW2yD1pIF49j0Bfe6k/y9Y+zf3B
TjlJs7h8LpzZ2uM5SzjCyukommUnVOvaqjNyfFsyralrM3sFE7L3RcRloQ3CPLFvzFtuNNosx37O
M2xj0iiI5xDrwoQSYQ/wawW3aKPc5Za8yUa+RDpxC1tZba9JTbJQ0VVn/LUvrcNrGxitA2UvRUPD
bb/Jx+fa4SeubL6kmWIwG0OHY42VjOP2L7ZnG0jB87PLUPIUlnc6IxSuKBbdvCt+lDZQHkEi+AFf
21DTFmIqvoqlypLsenzHRQmehET/0rivdI1kcbMTxY5lMdE0xdZDhhlFEJG76oPwz/Y+B9HfJ9ML
OIaz6mUPNSEhNx7zJagdVkQzAIExnvlL2q/INV4BO/xUFkhz6XbHkB0qg0PP9GoAFozNHfUN4p+X
aEpu+8WpS9gOAW69u8en1PthpdSqRYO6Matq3xWnuuBKtgNcU9xIkFnURUwtx81YmAdp4uykrLC5
5oQyvsfQ/tDN336cv7uiuvPIFrbt6nZuHP1IPBRz6OAD7R6fLUwHQ/djAFlqM5Jr62dUPI429NeB
HbODfyqJeoJPtDevFi5ShXqJFEmRFAhN+tnsfkWpYKfD2muNMpZaY6YWmahY6Wt3ZslZmY9TuuGx
fUisYDo6WHFWMa2PKDqK2bAct5rSdpmKH1ot07e1e2sKjcJQn577EUBVozMVHuuntmcj4gz47sKi
AQNEZJMzZjPffXiJmvYtc1iRWb9mH9+CzSVGFHosyg1I7SbtQIdfbRV5GjX7vibC8iYscSWUFmsD
apWhQc9b9m/AI9B0B5e0S/uV6L4Hl4G+ShjB96H22DIUKM3MW4HNdxh+WE9QqZm2Zm3uowX50Gjd
60hOkMNiQVRCcqcJBYTGhm4jCd1alR7za6On54Max/BfFT+6NXy2vU7F4gx7g7NnlxYlrE9g0Ohf
+VzMJZpLZ2zK+p6fKOGqwldUKzvbRRYYz7napFqyz3XYQnVg3VaNlxxLdMlrq4KPhBdwUt6J66hY
GxVem6gdhqvCmiVqhCwj6KyoI8a8vOEJm1AFE0GjyhgmaoEORG2npGzOOMuY+nuJutVn9Z00aEHa
KHkwdS9YRxWj16i0IfRVDE4w0HU3hbOOc+2LWfvwroV7tq/I2DVx7RvWbPNYfIFiN65S0BrVzbVa
nDmJoZOkAdXuhgCG5sZm+pZrnjz+/RY+la/eZvKgUoeftnEfAReM+xyBOEB9Ii+xNG5dzYMsWPfT
RlWcw4EiVLOLE64D/aVREdmZpinXobV3CeDbiNl7CeMIqEzNTLts8sGvAxqZfJiphVb1WFaHamwe
e6nmnYkBySef8TqmImR3zHYOFki14+bBRexiUWpdvL8GmzhKOM5YB5U9nVda+lbddNdeufdZwQta
zPhVlVFfW69VBLCCpOTzEcBrLeuNakhu6mBiyM+YEUfh59AZMEkla/mkM54tp5KoO95VVQS7aMRg
XYIuq+VNzkZsg4UdOTHK+UBp254Vq5FpzaYEWpZg2gqcHmt4eUzrbtzmeQU8LLgCJbuEDr0KbRk6
WAUvVkuZxxjooT2lKHJG8l8BMaDdvDWs+q7qUsYwDiSOif2n4LkUZi2dAN7MoL9NAlzjsW31m7bI
w62WgX+rDPdX2j3ew/Z5bFGaCQD0azmhsG0mzmdr/haju68t6KzJr3S4QOc8+6pGSBq6bKn9NFT/
xRSeBks91SliipaLy2wex7Q5eTUKH3yaPjrzJyOFayA98SX6Gp+8ZYCWg2C9Dkx5NkO1yti/+H3o
HDwkP0eVjE/GjIUvVBrb9pIXQIpvuAG7LtLIiYPoOwZushmS7BFCBHtTiZMfGTkavOmmt9ge2CJ4
i25RoHCqrINh9juz3Wh9fQE8lu2QZRymPrhRDQtiySwiNUakOpJ/ExvUS17YP/U8Xojtu6FK3URB
dMKQXKy4OjUEQc02Ffi00qU6Y49y4yQRlu60wbDZW/vKbg8GxCRSpR60aTYuHVogU9k8BuI9XAqb
4t36MVMLnDGsCK0keribUx4GvG5mtc4rRE+EIp9admnM3D5M0bZn9J+c9u601drW2zRwlD0RcbXE
d1kJly/krC9JtRbGwekzHuUAkv3MUO+ZE2OtG7ErmdpPaHcfqUg/W4jKXP3mbqh4X0Q8rPFBpVtn
bsDVMoRMktzXtIQNmoWfzySFbC1wsTFhYGNr8zL3aJYRPnHCHpM2eeL9v5efNX7JTci8gDEtQ//G
0/Ed0lbZ4c/YjPeNKX9U1r64U/PAFgIKaaKFvOgte2fcZVVAOyCMRb3DHlXDc+2AF1/rkeeuunyu
aPl1ts4ysE6qMj6NYACzVKATW7ZZRRsifMlcYGGFOvSjc+rr42RNO8kdRNw5zJGS+0x7tbr4tzZx
YsOyHncloOYhwD1f/xSyefFUyDS6KG8IAjQCnpyc6Rn8un0u+ssIUALv7MDyxO/cGEmdLtQ2pFCt
lMx8e7G5cPh8S/OHhabrR7N3GZGkbQpDfGV5eIdZODrCEDoSs/BnKL8oAGEU7vnZARSYFlW+aydb
95HN2VQXEBsLZ2cMY3huWlVtw6a6xwfm63bJ7Z+KY01TGraVhlEe9EDuVS0nPEay5CeCuIZpoT1Y
BUHOAThF4TDFobylCXNCn7wMLBCkMDHZWI9NsTwHY8MfZfEYqfrW6qzNCNSBbyPeDPhoNy7T8nXN
zM8BmLuqWJev4wmGnrTSc0JAYAjrlmhIxcZqZIkx5gnDqmxXtRqAEnXTzroBtbnf4poAr5ZSlKlm
XxagPjpmwnEBeacdC9+N5iXmTl8HUVX4umqPoZscglBHqI7iyADA6MOveYlpFrMRv0vfUAK0IRw4
in4AEN8hC70qAazghVq80Sbzw2mrG6G3+9zLJr81qHezFncIdbVGCG4Ja3u4bUPrU4lTaHFqjvEg
WYf9emgcSmFDrOy9Hzm1Hwy/ROU+s0HZjUXIriQ9WTSlUUgZMYbmjUyIxBiQVA8dag/joMIs3xqM
B5zcuR1NzHCMp+qdqvQjXBnQZrX50ozwbioGpnYOZqXtCZUonGsxWw+BldwLzpStK7tdSpKVp4xj
wJNcuMm6K1mQOSCTkoRpJBY4wn5XZjVaG2SUfOSGFDsKXUwDz1hv80Ncgqruja1sW6oSho1eMSIB
0LKzGOvvIOm/U8JhgmReGdV9VnUdN82EFaZ8RXf/HY/2T9eXfgDp3NJB/uvayL5sAmRY0bU70Scj
WRb2GMgYnmk3Vjk/RrZ8TuS4103rgCmz2miteY4HbcHLotHpeCDaDV7b8y9aar/SFQ+MhnhwT2zt
iiesPnwiWb/N0k9hLYCD9MBQ9w5LmMn7V77MgbepQR9gdTKevLJGjeS9RR3SdjadZw1MAgHdgALD
fDzbufuA14oBd+4+6XV/7oLyn5jX/69hBZIorf8tqwDiffHz1cZf3X/LOPjn0/4dWCCNfy2pAqxQ
TIt0AqIJ/jOwQFr/kibRQ7olXUHOjUNUwL8DC4T5L0TXBpl7JAhIie7lPwMLhP4vz/UYflm2LQ2S
Boz/S2CBuwQm/PeQXxJs8EmawjWkrevm/0gPYtnleE4Z9/s605lPsIxDjnEWsaQanvEV2W372mq/
aU2mit4nKyIIWr/oCKFNE/rnws2ogaln171bvKhS3Oit++j2bnqkEQlOffU7dtm5d6HuSkY5MeUc
+CIQ+9oSdtl766kTQEzwBC897YhnS9CL4qIqHPIRivkp9roEvch8NSLtTnkaJj5LfjRj+kR0EOAf
IrSYtV2Ehttc3uq+HQzs1QniMSqkeGDKgVLmMNUGKADGR2JgAZ3KdKOPT6xJYRrGguDWezawjzUN
pDYXj/Uc/Ua1c3Xs5LMbvBusk5ehDs5jWxzJz7umBiJb1SL66joHYm4PsDaCfh7g2w6qtyaryR9D
yKiTMZcH8llY0W0n09++5pt3bGKiyviXfE8Lyyovs3TMO4ecqxqWnlnwOqUh33MIB1vAeGbJY+Ws
m4PGT4aCqpsxuCEgi9KLeMkrZIRdaLCt4ImjM+P9tipiB2qIbjovW9Awr7D4FDBnCIw8AvranLI+
S5mAThczReflOLyrIt0T0MKml7par/ge2MayD0uyvS4W7/IAjsVx4Uy6BzE678zzvwK4K6u4nylL
E8rNIT/FRW5DpYU96PxdKRo8dmd+N9jpJoIFQQoJepWO4cGpnHjdp+Julgi2lWXul384EWj5/97t
gF5WqJdw4nVQGSSAanRfks5cKEgjk+wyu2vC6mhXI/lPaM+dYV7hsYaENFSbxbiOEI8TtBmuHYJ9
ZFgFVkvCdiwMWxt9Dp/ShvyrQCLF9crit7GgXGVJsS/j8BpLLh3+27VuY/Msagx2mvKFMr0nBjj8
CjI20m3tPSayJgKF9gModgPkR0bM5RqUaHDel2DlFnmXIadbrTe+zPrLSGPtfgnnNTKPEUOn9A2p
N5VHGqwdHMVMYVmz6tl743Fwa2uREqWbwZaHPpDkWhXrv5sF+zVYCMYZc2Ww/NJ/lexxhk/WXc74
Fmy091iN4UuM9TiNeX9Z+ue6fdfHtclINbyr2iLeplOAvnMBxFQFPyblWcJcZgrUeDCzrxHxjVIF
SInCvMeESMj7vT50zEY8eTVLmA0ueMgu834AqERxfo8n0F/EyJnQf8FIjwx3lhuvSg9ZNBLRidiU
8cnv6KXWiqhPd8UC+MUe4ILjRhApd4L+YuAI4xodwYtp7HHrsxi4RLD44iEl3IKdaM10akDLWzbu
5i8GTGdMsOZh+EpEBBLLQx66C7CIW0zjpmODSsUJONricoitR7nEivcq3SMjO87pZ8quJXWZSSzR
R6yzfnUj/BW1gSB3K+YYRBghY6lxixlCAUXipql7wDwRXJm0zA+VQC4W5cGptWTqZxF/Tszfp2XI
hjkNtTib+teihlXU8RZKIR/NmkrKhSjEnyBMg9eNpIhAXeI6WiAzQYwMd8CBMWRoL5pXiegChlVF
NlE37qKGlprTEzZ5sh7UbaE4gfKG7BPmBGBa0/xT4yCDrFcdcsXBUkBEXpcRKK3G9lXIDszUUczo
kbOtM+O+c+kZCPvu9shO1dpUQ7IaapY1nrncsx212hTLK4U5vXRdf5il92uOWbrWmmzTRBV6SCzA
ZaoCRCfayW20cUd1eJtG87HGJ+RbFT+QFz03cHCh3sDmnQaLwgZpbNHhPakaOkOvFds6iQseBilb
RVbq1CCYbsD6sW/3YutBE60/thooWUYawkjLjZ6kv1aZM7TRCvDFkX0dNN7BXkATL0JGrYDBJKpv
SpjO3pcQudessaqLntcISbsEjlwORteTJcdbPrDhggsADJ+hKTaYNVsIjErYXnum2etBeAwNFsnb
jZbzVrBGPZsq+GLfug4Ngx2oSmhIswdr4N1K7VdsCzCUIONtS7q8XTWpT5XiK8YP8siEzFzjsuDW
y1zU3Ga4tmA7/J0lYWPeTXVKX+2199gIHjC9fUM6faodeLgsODksnPBWonxfrvLR27dI/xFJ9swS
doMYoDEStIIauLzBnYEIfuC4LQQFn4Ua9u+BZUe8JbPGN1pqDWPFBn1k4DHPTez40+rVzUj1Lrvi
NxL5Lpm7t7LiMjCM7FvXuBdzq8VkbOa7XJi2H/fiEDQEu7kejJ1Mj05V4lXwmoKdPeK55rSHOHLQ
QjSogelcWXFfBjy2QaJzArOwIWMx8Ds0BxRHPKdm/Ud32meKbiT72XQ3W8ztZ+SMcTczMQp5GCFG
4CgfDZrRpRGc+7rm4ZRdtcbj5yoYQ8kk/0A4/VIrbEgssuOR5yTNnNL1H1ssKKNgBFtKiZsiKlk7
4QcD/H7dq7M9vEUtAB16N2SpRjUzPWvBIjkcNl7KvGUBIdEVFFujIQE8j8GhDM1ay0IOqdBo/U7x
tgxSe2z6maPCBbwZdOYdvDx2K+PILpUD0qEHWEHpYzlCf7DO+lM1BqiQ6CcCyMVrZmWcydFAdyqw
oBhXS/K+ZnrLWoZMhb/HITcPUW1UHNlSfSUxTjnN2DFX7lFfaI/z1L6OgBmPI73DGgHeikXRnU4W
L5asaOt1PCkj62K35VK/UTZotnrQWK6AQbpYDbnAaYkXhaV5cW4MPyy16LqULjHrZNk02kqaxnWa
9de/K8ezFtkG0FlXmwgq1xxfkpDD0iWDyl04qZ/OcOdqrbkZ+oB2NN+jAML4cPXoiLmQBAKIkRzw
MQpuzRmceJtI3n9yJRNDRbDXJhx5xY87GGx9bewWlR58tJ1NVlYf+VHHKFmuyko+E3dT+iRb3nbO
4mAKGFwu3B/VJ8DYxD0vOSGxjtOeWnP89y/VVLZLuAsTgKkuKJl8Z+zJ0jaAg7TK2FOBv0UVBkT0
ihuMK3/F8XCsa6Q4zLZfMn3EA9Ys/9q9HcmPUNrEsihEifDvZ+NIHK9x/OdjnNzZhsQOZ8FyBceo
zG6SRIybDigwIKXm+Mcq/qMWw1VmsJMsDmZomQLrq01e0VHFSXf8+/Dvl275g2A7hQ3WWPEJjbM9
Sk02R6diKeuwuoCTYjKNy92bJUFmmzZYcj23pt9NDGetWQwezdplSrZ4T/AqItYbG3E1cgB/eowC
PwIMvRGiSox1knbeLjcLxmYtvthi+V4KXsfjmGdPdu1lW/gR/EGVLt64GB+LUYXtcW6N8AhzOK6Y
mZK1GnInEb8cA5RzO6YCUYHap9X9wgwBhE9GeJZOiyUnIkaK7BqK9iY8B2121kpT31mR5RxdQseO
Hju3yBHj3mETUhfFQ2D/OGMRPDQzO93G67/Kku41knp/nu+yyLmqCqGjlbn2ka+CNPtduaGzSHZW
cdhnh6xNMr+quWDcRh8RTQcaGszlf1NpUuI42e/fR2CC08VCQfc/w9Rh23FEOTYe//4PdI9dyPAk
HalOSRl329GUb4U2d5uKixXQhfMqdafZliZIF4CDcF10iyiD//rYZDziO0X0nbeTedTjEan2P/8r
UrGG50PtGPB1tFqZR0MLMPNkDKfyoYHIYrGKjslN2hHJfa7Knv1pAuwqtNkOLR+ZQ7zEzeEwIsep
V5vezbTT3y/N8sf/fDioZysGRuiUrfRpVBAU5+1wYtJv+OagFjGv05P20NMbSoqAtIiHsxNEZMmZ
NiuzOrzms26fQJHYpyovnH/+LxC13IgWye7f7/39FVbZR9LjjgauO//vd6zlk5wC7sZ/cHcmy21j
6bZ+lzs+yEC7sXEj7oS9RFG9aFsThGxL6HtsABtPfz/QWaeczjxZUWdYg3JkZlkiCaL5m7W+5bew
z1RnnizHO4VjOjAQNY71ZLZfsjYsQUiagt0elguQ+MNxbEZx0oZxk8KR8ElIfiI32bjtSTsvR5uR
qTPmx8ZX1rPRkYxgVyLaX/7Vm+NbpwAO7I/UZvVo2s95klo30GQW4lAOHMYq6l0eyAhgtzO+sm7c
+5OfPWSejR4lm74U+M7OtWLmnyPdZTrpUZ6TWkdkBTQOX/yLnG9r6cb/EIvLLACIpyMEJ4sMnF9C
zZEJ2zMQKHXoi67cs81detUEIiK+O/msWqoaB59Rwq6egTVPr5/mG7/nHf6cb/jXr+9aSNyFNH3H
/GVaEGjX1ux9FOjC6cWbm9vWp5ikEWShysp2ZXdEYCgRX4c40f7+tZfE3z99dF8QAO5aeDrlLy9N
8W+4WB0VSg36xKVh7PBFTLnG/wp2aXbNgxl30Y905f/UkRWJrgRS/s/xmpv3/G18a99/Ttj88TP/
mFd5v5lIqhDzCY/7D2Lgf86rPEZZPs89EVj4r2wmSf/I1wwI0eQ/+IGzZGk7y5Dr93xNR/7muhiy
TX6fLR26jH9nXOX6/i9nAUooYVmkdXIPYa4mfjkLshQ/pjUHzQGbBctfwhZma2h2UsjrkQr3Oim8
bsv5AHxz5QagSoxBbMekKQ/WMILWbIjaYUXADtoqMG0aWJHSZYRtkcyoM785eilktp3px/227vro
OJSg5CT6nppFFlttuz/i1lrnGdnPXWXsjOhVihqaHC7QdYfY4wjvitLeoGa3mvgNCb7cdz43LE8z
Ya6h2ArXO7IFLmMT4N8sI0i61TtdJdbCbiki+IjrbAgQP3af3YkxcM3HsigrVf7KmEtuQlftp4lF
BpQobEKxf9aOGYE+DdEutsa2Gsps29qmvw1b6v05ZDNQevuQVvypSnPgkjRDSI0R/YfxfBQ62hMZ
uq/9pDm1lodbRvKQLqYr2CfzwTd7oJtddk945iv8KutJJrC4CYkM06KFvqkRnulnIi1hcNO8sPdt
qdRZ67MOg+c+NUu5HplfZhOhKGpoZFTe0zja9RZ0avYURv4XgubaHF+dqK/Gvou3rWu9z2RSwN2r
b63ctvB9B4tputsQQmKu2i55VdU2iQwbGXNLGE9hTWud9HhLRhB9fc3Sr8C2jlRMmB/ZSKHq1MwX
2rR/urQTYnGg7dBUnwtSnzfzxM2SCK9jLASjzOi7B+SWTRWLEiu2H9rBfvAy1a3JdSerWMW4AWBS
7e7izL5ts3HcmFH2gY0Ki/T1PJiI6OCkn1jerwpXAMMjcMfv4O52rT7yYJ13Qdp8tyrPI2mJbCpU
aljc0uI+5oWwhpk4z3rkojxTlG0/sA+C/ubfhIM6Wez4V/FUPg10yeskNCUa9R41SZ2uCPdDiBZ1
V5mMHmxZ3FS6uPHMr21d3NcNXQGwGLbNYcZKZFmm6eiVAdSVrimSDOjkjGwc5yHT2WvjcVMHzvek
smLro6Q7Z8yFmO0sfhtcOzHuDbPdFL5xUCaDgyQpIa/fRaq5mxxU/z7VbhbyyQfFQMED3twp4gmw
P+6KAQOA0TA4VGak0Ieie2QBBmFoTYoPFOaeiLmCa3xVD8QnjaOLsto/KDrqdYAR72qgh4wKphsW
TNs92MR67Tft0ufpqySNnoVFz1v2PSwQs/hIJVOs+NghhNmiXrkLXeOaPSjasNanbpBPqu3GO9EW
N4Up9ohcnvCN9Y8GvuxgQJgHIvjs1Pl2GpMPNjthQc58PhIvJmesgB57s04E0C2fWFehPZroBt2M
Z3F8As3bbvMsXFdTm+z7vGbyHaBq6YqUqinzIWdlYDoKdOA+i5mNQMPaZdxqshZjcv0V63N47906
eUzx7hi3jG3jXb3c24xkNohewNoQWp/0OFU70hkfIbgbGxvPFVxJzJsaf9AC4nHQVLSw0EWFQ4BV
83ZkFcn2fLpxsGGtbMo7dpU62sZO2W7LhGQJCNdsrTR3J/LNZBO4B1pecPa624UZVbaveiacMerA
YQ52mLPYkBNBksRPFRIa5mHlE0TiBnNB8ZGT0bfvyZHC2oEhILk2Cjqj8SnsUjxyTGFAUlh43wPr
3m+sfEkxvR30g41WtS8X364TC9SQIdtV8xtZEsmmsL0zKUxPSUSq+2C77ARVKI7CLf1jOg3WVQnP
bJAIOKJ6AipOL3ys7ZnYAt7ABVCTKLulJAbH1hvz9yGjlQtR1+npnFpQB4SFWmKAUeJE8B+BeT74
rOb3AX6tDX4pnht+K4627QG+YzFLCdguN37bmtTRtCbM/jmuosJknzpXCGOT3FpnYbosU5rsBjAC
Gj4dX+VyIFd49PZKjghYyT/FtZTMy0y6XZc4F1eF033YPrPsmhC7Y0eA4RFdhYfW1743So8Cd0gY
PBmlsY5JRDnGOShriFvWGglpeijH+bZn43Ew2uqEt9k8gv3xNhwKWK/UuHETZDd+6XwK1JzumUYF
Rz009YHoI1wY6AhIyyDHq3WJSOtd8eNdtMtbubyfZv6I/dS/vvwLjcJ04ET78S7LOJuOUFGTPRJu
NPPAi3Xj0c9c/rFJxJXsz15QzdeRcJ4r07E3ZIodNNXfrnXth8kBa8imaLg0Sn7nXF/+qVyaJxcF
/KpPPXNTzcNH4THJrTRcKzv9PGC14kRHusK2eN3aLqMW7d5HJYhuggxO+dJZRU5ZYq5i0aX8aT8a
86mZGI5eyqr/1LrRttylaPufC8cTAU7vXdW//Vw5/v5Tv5eOMvjNlQ5KcI8C0hKUiP9dOgb+bzb9
Gy0LTa1H/jqv9Y9VZ/AbdETH87G4soj0fOr+32tH1yG2PXC8gB2e9AJ+879TO/Iyf6wdzcDyaVyo
YW3en2lfmptvb49JGRHlbv2XE2dB0bulecQDz30KTYQ/tM6xcgdGCrqTfXgUDM/fwZvilK2ln0uK
rlDF/nOT2kX04VtwTr8zRK+MFxcomDyPdduD59VQOt+IjhqM70NK5DHZJB3AMGfuZtzWA+L6RsrF
clBNvpFuqlrk3VPr+dremF7XnRO7HHgmo/FTB+q6JjtAcLKqXSDZ731D3jhF61wwKDnW8ZDfZQZg
VfiZRuyjkyM3dYVAe6IgDQLQ4WipEwvAVqzr5XkcOnvB7MPe22oAUMAniZKNqfLy1ZQQgPAwRRSj
PGuAobJ3DlC8lZGbmPvc6K13W6NSWzP508RuxUuIPdN/Kl2CUamGRKI6caNztKbxnSpdm9wuFPlB
1/FqqNK7q5gJBJd9mqOceSuGvo+vYuuS+NlB3YUilmXp1RizxdiHsfvI2qdcpc6Mv7uqfKtfO9pG
DNhWYfbV7kbFGNgN8vjUR0ORMP/wwWgyBXZz5tJzPKHL9kQQfiEQrINrFnYUGZ3nFA6loaWvg3Fy
0s0QFJ65coWvg3sFbXx8cagNnKdpxur2LXUr91tEKsc3c57mbg9nqMvIRMQHtOs91+NXeU7/KuKM
dCsnGMNbqk3UX3boPBNBHMOe8UqIsimOQqRJJmYyXta+zlzbfShF7gBlMJuKBCALP9y6a0L/BcBG
OO7Koe6nh0DZ3L5jI01T3OGoh65buDLwTmFtEE5qddzUti6M9fqemhUXXyI0SVpt0xHDph2bcosn
a6V3sYpnjNuJMRDHTrCG/PCYc3Q41ucxY2zcZ9SRRQXoDX9X60dMU5IoMY4Fd2SU67YwkbPV9SwJ
OhKD30Pt6EbQ87bvyn0KP8BjN5sb3jYEQR7dRjUFB9L3roCTYYvOvK3rwQI9XdvpfszYzHL37aLo
ZEzR5J9Lzwjsg26AYKDX8Rb1imJ9My9xyDXfCnarjP2tGNW0tTVLJIEq+jqbI+Nz7Rb6aUDW8Gi1
HSqtMPHg7rrjvemTr80VkLKc9zwE8ybV+9ST9IFXOns2qPP2Y2nHe49p2NdmYA40GbbHQEvWh6pD
cR/IgqlKPfXI6DjMxPGBOJ9NyqI4750j+8HmlLBNY99QshPKyPaA0Do9561AJZjI6lj4DYyV2Mz2
QQjag0ARcY2Yn7RqLxqfRBOFm7b3wA+lVnqIlGNfmWHknU3dEGMWB4mH89J5d4tRvymEBCDdB5fM
gTF8GAcclqVllQ8sZzF82x1i13joHqDcqK8DKkYYWezMyLjpklUGmvUkCX3eojwW+24arc9F2SUH
9AHZldBcKrlCmO0ECUm3Mi2oV2QZHrokyg5G0Opta4joBlIW+Z1NZaWPOXfIu3ZOy1cyQ9Jto4Lo
HuWtv1eEqG19z+93KNTkdgZEdOhauzu4qi4fAoe7C81Me3I4FfeD0VE5zpl3P7ih8WYneuJXVfWZ
QqYncAJDeVvCbchZd9/NaZRfidQEmRzjTve8xL036SUgWbOkus0ku+IYH+UHAbTlU6uK7tYiOzOg
gOPpRHtR2FcgeYxPGCu7Uz/4ebce6ZkJFIqz+j52cv+BtK5ip/VEYrtT+MRxBQMG7zrYphWsrEWq
2m0dE3m3nXKZK6ufHmfR4KBDTbIWY7jIeXWtD2FkY/HIx2DP1B1DYOcxB2dpiEZC0QSP8Au/oYVO
OUNMbremip+GCpEJHrLuFvYgujG+n4Od1N5VWGSs4uuenMgsNXZwCpzrJrGmQ0bjscG6OJ2M1IYD
W+uSbcWFbB74GxC+/rd2RCiWzQ0OOCfVu6KtjS3apHo/SgYmThI0rLNFeyvbnnGGrmPgLLk+xUrq
rW2b6a6ZJ5a5qZFug6pwrj1Z9NyOcgIt2DRtijyZ9sQQ+Ke80HjnOpXuJ3zMR8TeDT40slrY5EwP
YYFQhmOAEsApUxCPdOD7wCSQJK0tcRj1TBAJAti9bpuAIfhMkkGRIgNt0esakVVeNTCdgEuF/a2v
4RV5uVbXcUZyMpjzcddz39xOkY9pthqwWIghPCkyv3e0yQTBsmLds9AICYedQ4QAdF0h2t1Tr1v7
ex6N7a2XYqOsF1sbyfDw/M0YYVGGFJr2BJgVFfmVkSXulk0oSsIUzIDDCJnlih6uYqwmhxLn/c5h
knZjmL55Vag0+OT7hXjJWiILjdBX7LUif4/ILt8Vfe9ehwZgAy5vbqI9zvi852lRe7Fmf+JI1q5m
dLQSdCDGbLSPUmqxMj3yl9Kxg7I1WHghitnZZEyM1oUWYoUyAtbLPGMAG9R4hxWY9EFVDLfWIkGa
Q9qb3EdfMk9DtE9dzFhl4pdbwtShNhhxinfGSaZDErEEpkgCBdbV3akOclosC9gV6Kkc1FOIXrKa
OR3UwKBlzscZqxI1Ng9corD8gKmaQPboofO5UikkFjEzi/ExBm38IAWlhoptXbjgHxgXdUhmA87h
BCZ2n4K8EiW4kTo11T4e8eSmxDwcNc+7DTYnbz3VtNxjQSxIPkHzy9IZygm0inSbDvj1anLSbxKt
1CM6bETwxVweZqsSVz2joJ3hTXztDSixqOU20zkBbIgAQQQbwmmbkFUCXhEo38rVWfdWtTXacXNA
flZNC4tnUkhcjaaOHwaR13RrEoQqOMz2U63IGXbGuQZOAMYKnTsqvk0aMdPadVnXhacpcXtYL0mU
qx0+dkLJJuBC843kIEE7bmbITsRhIT6lvmx7FC/1eOKhzs7BsWKKOOHqXK+KxiZ1OXUDa7FWYwwh
jX3VRsrQ5o1CVfg1mgfXJjbuP7t5wR3r/G3z8tZ1b99i1b0juf5DA/PjJ39vYETwW8Bew5I4fgU9
Cv3D+N71/+//GEg1lwk2HYjv2OBXJU3KP/oX+zcJM8pnwsyE2+FK/Wf/Yl26nsD0mY5fZub/Tv/y
6+RbItBEYrW0T2g1zYAWqv6pewkcjaO+NuqD2Y63FYEsZNJBUqgdzFXwLPHdjz962G/T/43eq7/Y
9vzVK9qm6Tqs9Rw6619eES5k6c6TVR/GbceCkXTi+sUWN6M74J0N2dP+9J38xcvRHv5xwcMH5IUC
x4Rg57pyad9++oBRb4RzW2c1jJEd/RTmA1+f6zl7E818/rdfSjrSdvFTCj6djbz255eiELBQQ8/w
l7vsI8uzj9BIPoApyiz6+vev9EvPidXZ4pW8ReDLOfCnb60XFOGxN9UExYwB9SVzio6N8jqbkn91
/CzO+V8PIE1k4Eo/oI22rOUA/3wAqXfdKuZTORlyv8Exz7Jp6WPFcTIVuYyNOawqeWW1PfNyDcpu
8G+dqNkySzv9/adGufznd2LbeJMukwD5y/H1h0IafUBQbBAYMErCk1D6UUfT2TL0eapxubj+ewgH
6O9f9vIJ/7Aj5GgLlqPCl7YIAu+XI2BYXuX4FjZkixyP1IQ9QvxSWo2PDWVbqyDkldFNWs7nVBK9
WBnJG8GIoAFGrh8XGdkkxXMqsuf/zdtixuEEuAKF+PXSFW1FUxeX5Oa6yOui3DsIn1frIW3Rp/ff
lXlSLaP+PgWFjw4KxWn+oLOCCbganjBfYi5XhMxGTGf+e4TzF1fcX35Nns9ejnWyye3ljycMlQ05
eKBaDoC82kPNXH7TqoGt0sgF7nJF0PUhgfhS20Bt/v6lLdaSfz5Ffnrt5f//6WSVksgnQ+X1YfKc
uxHZ7EpFCEQjdJV2O50nM+BQpNNhFOJrkryUEND+xdnyF/cbbtn//PS/3N7GrIhZlPEO5thezHEY
16f0ba7AFKTcEv7+89qm9eejHUjuB5yXWPgwav5yclas32RR1cWhMusdbeJRVNnHaJKiq01MJy7G
JpKnhjx5UT3aFB3jycvl+Oi1zqEP0HewaDlKfobK4Eh3iaYFmhku4l3dmWcyDomXGm4jUz2Sr/FY
pbvJqz5N3OCIgH0TFrqxbphgeOzgxNwgcFaC+OK54vcsf18JzIyDs7bHal9ph20GMmDq8nUnb6Jy
PjZLGmzGagjcrTJXJD6XM2s+37MWkMK6ClFSLRfUNIyPrktQm00mmxUfcos5TUyFyTdannwEw2vD
tapNo9/GbrpPGhfhmkMcxHRFqB3KVVMQ+VHe9/7EugRRGQJgxj7MW66KJjro0Nl16XzumwUb8T1T
6Vvum8fMwZM2kLYAjX1VjyDWg5TRcP5BPtPHcj7ZAaewtWg0kvLB8bpvcrkVL0fGzJDBxXa3q4lu
9yf7G4SocGUO8QcAuT3ujFNHRbeCHPZoTXQusOrzXmFG7zYtx/Ny8+jFdIxbFk5ocwzWlMUbwqCz
23KAbO54Y9DyC7R+tGimtaneRoMPJ9EG0VSu1IADOyTNcwXDj3wla8pWhc/Xgi9+q4vqWoXcwJbD
H3rpBwOzrV0Zz14fcSSr4gOd1C5o4w/meCcbxSDVLPiJNDaP4VB/C3CcuRMflcUP6uLZpNEebtPg
nahySKNyPGPGOkt6Nhx83Bfr4LqJrbuakQPibN4Jay6m8ZITdgbHPjwGwXwokNbE2cDPB12wfcg6
yBqijt4C9hvsTIGMJt+bYQKCksNFHM/lPD7G43KioYtaXi/RzWtH/xEY+Zszm0dvOVKLvnxiE+ln
5tkY843hYjupsjcLWefgezniz3PT6GUpsGLm8eBU2BJ0az2msoWq3HNORay0CQ97yFhgrQKnK1io
cH66HeTrvLoZGMeRrx4fXYYiZAbp88w7Wpdxv2vqxGAYl76l2WKe1c2diMgzTXg52+HLakWg9012
W70X1ta6Z9oRrvsSe5nV3VzevZ/x+SZreFyeuyl44lXyZmOjm5vmbcTMPWr3Juhhw09WTkCd7SDe
Ms/LqTwuD2cHSZOh8KgT0npA/ch5yrNu7zaw8sLh7LRpvevais1uql+spEQhD0QeGX6s+AM0S4b2
HtUtCkkGZhXcmchJ7y6nY+NFH+ly4c4F50Fr5J8dO3rw+9Je06TiGVxuJTLJP0YxnYlKONsVcCNs
xd14dmKeU5bBvbgJG4k7Ru8YCSGtDOK3fqCOcDMkRyLI9lojwKMmvNy2huVRHxPTOU6cQnWEsHoC
bpD2+mwtX9Qazf834AxD4j8wZsVO4KvHtcriD79CdIw5iGdgC7+qxuXTZm9G4x6apH/1EvZIXAMD
p4sVZW/SqMlFMKe9UDyygpESeGLFxTrScPaXvxCofdTAw4C0csbDiPHN4G1NgreOLZHfwquEPIc2
JMAvdCE0+sAPNELEeVUh9Wt9uKpzOx3NFpJ1FoQn2C2g4WZD7Ufz4DEtmlrf3pR00mQgc982gijZ
ecQCSG/RlEz2WeTL1cUokV/EMrxXxNnXXOlTG8OXs/pwVfcWsVV9uKkarBnhCQSsd4M5J1/VUgIC
hthTueN1vVhyzXi8dpzmyu+5i3Z062sTDiWgaV5WmMYz11ayT4WxQxLHRKrvTo1G6iDjEjYhFM94
ECyQJyZceZ2+TAzSUS662PBzDlxumdvU4LrKY46VGPXZzEe5uZyQl+JFqPRjeRyYRf7hReJgmBwa
bnFoo/EM9Ob3JjSfUvDOg2k9AIY/apXu8nFYfMUkxP74inT/SQXFfiqi68vJr4qx2shrwFOS1TYn
VAl+EX293gLtyVfY7He6gUPqcVrHE7OGSqt3hWZ661XiqSHF4WoM0ysrcMpdgphwlaNoWE0q7HZO
1L40wPn2EQsB4hRveqCUmxZrtFCdB9aZDbxFDNem6zGVAwthIzNyziNJ2Df44vgC1bAmOG97MYEk
NUPYetFxt0507Y9cPh424ZUbQlGLEGmrdK7Iy6g3tibykkEIp2enN0AESGAogyvWbM4qJvQa6QQC
hoSLsBXVqawRDcqBsl3q90b2t7bivqV5ZiINfwemxNim4SANGSKKnPQnJSegfx4vNnAzb5hPLWmP
W3DD/Y/vrmJ9sx7m/qN0z12r7qaJ06UvUGKyhXsjJVluMjMxVgP0DaTAEElzvnbft974wVvb7ZI9
+puD60aQu5aaiOXON4CPNEkBifIaOzmGnn5d5zMJhh4kJy+mv4hHB2sR+De11LLszhievU9mQVix
xE/Jh2LB8lj24lxOXAJxqJ5g5j3Yy73cwycAORHHK5doNDqffUQckGz4OjyFRTe14ArDZVRM+BKe
bXXnnSdfvucTl60jzRd/9M3NXMKldmaCB6skGNb5yD/xreQL4OKmoT3YuXVxTaPZbxw3wjgXMU0E
rR1J29v0UfnMaiXZ+iQ9bwQDq63Lc3Eza1EdZizm6N+5wikMFNfypmwm70aV2NzLJxuH2FPZQIWx
q+5kg5XRxfjASnL8mkZyHWfiOkLC/xptlenvut4Yn9PKvRkGmHY03wxGYQ3KbjCPjPVGcHWIxBL4
eU6VHoEt7puwTk7Qw0zyZ1j693bk4iSJ4d7H1bck0A2PmjTbl8bWTKxzsMD8NIxZbDsvCY9ShlE7
f5qbK91gpQqYqZsA57ac0ER/TwASoXVVq6Y1zI1IGjB8tt5WWB+w85zMzn4qR4Hz4vXSk7uc9iMS
s175e9mF1g7/MJI456ZMMPG0nn3vTZjjrKq6I+s02UOwO9SY7wM9QI7CLYXiTZ4tZG9XfVZvmqyf
11Gh7k2LjGAPtFxhd9HRLZojcWfNTgmLsKVeD9sSKS6utf67MQq8fSmYOJu1A1PtPa76I8vLhosi
e2SEyTDwLEe2WvVSMrQTT1QWI8h8Q3jYcSW2RThIxqoxa7Fv/cTjw1SjtevHTAFKv2uZ64Y+BgVy
B6o1NGVTUm8Nk/vZNeAiwWOjpIoyCi1iHNaNg+dKsdxbabQyQ5FJrJ3x3nd4waDxgtVce2D1Mx4B
g61g68NeQ0TCeakZRjIUncH77X2NncNM1CZqM3OjQM/Q8yGaaJFigL1td6Ovm5vY6q4rHaE0IUla
aXKScGDcZWRFrEEeaCJgmBb3qIs6H4yrOQxfOkL+1vM8Drg6QVY78B9KmbChssuDLzEi+n7cHsYh
xbKakUEw1usgQrE0Lg4qA0N/yxNm0yOR2YgazaKBAzKJqPwQoX8dUCxRQiw3iOXVRU9autckW0/E
H05LqHUw5PvLkw42ME2mm6x7gakynCL3am7nbB8xJ+B2FuzDsny0iV/Zz0V8jYrSOagArAhPBfZ0
0Saa7PgUYPFywugFhwBrm6H7ymZzcUIUMSvL7LXKe4Lu88+NgCgAznUH8JSiqE+ivYuGTvbiWfpA
a+jexC5MhpPQ3UsggWDpArFXnMTVBi7PxrSpDWYlD3JColaWlOkWDObS4iSYl5JSWjbLLBUcPdqH
FS7tc7kAeqWmTDcokz304mCLCKvlgfljugTAJKrWEBPJD604fbjWCRtxP4EFutaL8V4sRUHmw+cD
63KsgJyTJEOdJZBv4q5e4W3iJpjEwf5Stmbgq6MaiqLVfULYwhOWbiYdkD62xQjJGJ6s6RM5ak28
U4cvaDRWGTXe+nJMZkc+V2V1zz3pE+SS20up2y9EO2kTzdwl6dmWFG/YXx6tBbX83ms+d2s2b0G9
XyrlKrTPBNesXMzWjPGhficmKrzE+OJx7+AmGK6mMCq3s+Mdlv/hOGmQtqUfc6tCivi03MLAuzOA
UwJa4D/VYyVR6MKFoLRrSwqNwssQ0crkYGwc2bY3sSTvRIe7OiE63Z3i9YChcnaoLqSivytCIrNi
TJ9+B6fGara5wdeYLs2WWmYtajkK4HLlRiU+e6/061yZZy9tDaBK2ZvtcvxHtj9FQZ9mCLYrDd8Y
9hCUlXQke7vk4Fb5vT9Mt7PvPRVS3GJI/6hdPMNpj+asua3C5RLz5rPHcxr+ULOpUtJRtGqevKUN
GafsuQbUfzCanNQuSWKIWAJ1hvLGAJO0ixo5AQMqv2j31rPpL31YzFlIr0e7Eskl6W45skbGHz9K
qr58WPR+dUnzpRsTrCj2vmDmgbq0paIPXu2egGDidxLX+nGGRgqyXBvMx7TIN7JGuNsWfNfL21ao
mZFDR2sWTjA+CauxHfNOjE61IdWYLCqIJitb+E9JHhyymie1VQyPThGMK8xDBxLrH51RH0nNPXjK
58BT2dOg7Yok+YAuNm1TNTxmDXUPNN5rZJwnUaFZ8LrhONv2+fIdqIRUKHCuh1gt72G5r5bV0lss
/bEZ60+Ymt5UgQi5bhO9lWFgQUvSJE0tXbKTzwRuGLemR6mFE33k7pu/WUPOybW8CburNsHS2pai
OC3FFMeJQnxpVkk9PCrvxU+DFg6vxuZk34iGa6Lz9ENjlDcQTaFr93eoPXYwCa4hZRXE6/I3ll+9
zD+8aPg6Vi8u4HUUEfkm5RwpAQAEjPQcWxwqJV/rAT50bU031kyxq/3kDTApPFK432b46TJ+u7x5
a3nm1C7nq10wqEh5SFmJ/dGDumadyo0mI9EcD8wVk+el310AfpzwWSJuw4JZCoxyWVgPk5XA2nSm
k5PyxDS8O2NAmVBUL8sNQ5XwCBANoknZ+JNF5IXTcpJyeIyGRkfm3Q2FBkUwvZ6SVFbN02WaDMgU
cZT3akjB8MymvcxcfVyeyzZIv34u3wmMZ45CUz9UlOzKYlvhV+RakdPYiz5e92GFHCmSW0qMYNvT
CXMG8xMRpLIi2lsmJqDlqp2X6Vhj5t/rviedYmkjpNMgQbxcaDs5XZeqe80mGpDlRlt/KpPhe9ug
h+VWsnyr8awOAvj1lMfwH76lyG4i3PVEZJfcZow7VDMnM2DbPCd87GUEMXRcPdE0PXr+c6bib421
m0umKsg8cAA5V+zskEsvx2QIH6Z5+rx8TGEsM2VuinUvbj2IWBfgxWVwqToyrKlaeZC82FwdDYpo
3MWoEuEMI6VedgNODxst7CHEhKHTrA1rPjdG9zHV+WMTVDuW6psg5vKfKNRXoEmvpqYySJTNPgD6
Ryji7evUZOg1lJ+1ILXEzek7loGPF8Uo05lqiJF3HUMxZNUDsNU6+8upffkjaZfh1CopKmCVZtIh
m4wPIge9OnEKdg0LJhYWaOune19ACLoMFuLn3NM1/l4JFWfkxIsSGvCe3ArW2oTR6B2oQYI0qQSU
QvjteMzZM6YekDZ/TDwwwL2VLXS53N4NzE6Et/TWnJX2VOw7gwiRjuHcdBmfpfsELckqluFp7GF4
IGlZBRycFFDi8hGndvzK8BAn37jNFeYwZVH4gS7+3A/W6XI99CFJZwTCrCqSOrbakBugQ9+9uacX
ajSvnPW7aNpEnvyE3eUg+8XLe7n8Ov/ZwbWM2IBWO0xAGTn5tcWMEQ0H3vYJSa/NCb209zzvyZP+
EBhCES2AVBtpi4TMrtpRPebjBHoKYILB8B+qCTDkGEBBvVTUHlPYS6fFHjlj/cydocRz1/eFBGXL
tcTCBf4i13Vh8NQlRQZTx83F/p6SUrkSAKDWZUDWZx0xnIr5QrycU7KZbW6kTO6KWFPh1AfaU9Im
rBGL2BTvG4Ubuw3ILGp08oRHIdijyHPictdmuQEREL6KUz3E+EgR1Q8G8rJbO+V3N9xeh/QFtX63
ImxIrHIv/86S2rq99J5wX7dJKsmARAy0hpT+0vb6ZoT8v8IaDre1LyBjef6bbxVUDLeR4966U/Fx
mdIYBh+6RYjQIJXkJi7l3kOB7sU82kpGk5eHHaVitm1gPifAbjeBZyPaSSlPtf/dj/GDB8tIrgAx
sYpT+S4Xl1xbgFZCT7O+TLLregH8Oxy7DIXcCrA6apCAqPvC3y23Er30vXXADim2yk+ATz7U5DJA
hEwLk2yTOPEHQMlC8whJZyZKc/UZXvBdbdB6hxVhChpVJfof3DCRRg7kJMdLz1w6nNWXZ1smKKN7
X7w3nQGfgGE1yoAl4YwLsyRzlYrxjinDimU14N6OWPEo2AFhSPkrKc8sVby1uDEB3sUgNk+XaxkI
Mj1qPd9dqrnLB6X0gikJMoYmtVoxmS2C5Ut3UI4K1yDOyU4eIphWnay/BiwY0U+fLG1+CT3KbaTz
DFXzVz+psRnGTsjIgeTP5dgIl+p6bCD7R/BFOeun7LHJsNwbMueqBC/SlfqLAfYdNEFyOwcPI3Z5
vgDibJycPrQXdnmtTh3PUm6lrX2AIXOd8tGu3enKlDVNQau/w7z7ZLhlvaM933sR0m430Ap+ORT4
BvpZXexIAhsmyanllaht/j9359HcOJpu6b8yMXtMwJvFbOBIgpRIGUpKbRCSUgnvPX79fcDs21Vd
daM7ZjsR3SiJkpIkCHzmfc95DlD9uPnCNar7sXYOx+ogiDW0fziZi8FeN+y7U6dGNRGihmAzXI6u
tuTHSU7ku1kch6dFLK4FAFWh0DbVFfU6wfJXbX6srRg9FeU7JxG3ZKCFaJIBqvsLsrZ11sh3wEdU
rUpzAn6cnsNKPRbUHoZZHnxxbO5HJFw2uPeNVjmavg6JAz7HoDlNAzAxl1g2pMN87hLyzmQCMuMx
hg9Lvp1bh+G4j9LpuR0U/VAkSNlYbrM9+iC7gwxR86qpmN8LOAhdLbzj8N9qpFG6X2vT8moxey2a
TN1Ng5adwALKO1UrL+VkkpqNofYRTVvv32zdxWYWvznGtVVrIEWn0GJnOKbbIZQ4wIYoAdbfPNm/
D1plBLBlWf6LlkCho1RQJi/1Q97kenA76Jt3G8U/q5yoOoCH6wMtL885LE5vGZGsmQpvRoJP0MbU
i/WYkebmI59ERruQQBVXr8TO7/L8qxMFORgK8UdZ01DIU6B8RYzDiuREwNLbIclCaL/EO8lKowVo
Av98uD2W1qw84ib7TMAtL3m1HDibatAXkxrcvvrLt0o8KLtIa4OkasojzMvZI3WUSuoWevvHoZ7I
ogU9SlhnE1LCaeakO6Rly8Kghn44DntFyMChxM3UwKtiFFCSUxYpUNhj058sfOPKPHuo0U437/ft
gFBTCdpuu68o+Ht//CANeaI8o6IhCYqEKZwD5f7NHs5XQ5Yp4Ei2L41pq02KssrdmjQXS0D7VtXi
Y5dJ4iMhlmAOSkqDcagfYgAqBJwkV0VvAYEBAGLjmBR7yMZRwKf0WPXoz2axfhL19sSP53tdGrA8
Z3l6sPJxoBBZwrkyrdIxy1Z50CRBJiiUBBIIoIQCWWBkezjBvsqKgEFnsTbPsNlzQW3fUmhvLhPP
cftunkBkU+Enx9QioGwYeDkRskXyzYr6cVEBZZgVdYrbYxu6qSd66qIK5zkTqwcMyhTFFh8t9g9V
hLuQuHAcbR1aQTxS3V83Z/3NFNINwuan3/whGhZ86ebF33wnN8uJ/k8Hyu2r34+JuPnHSH0zpzV2
sikkg0s2fiAG7H1YR80RO1J0LDRoLckcjNvh9tU8xk8UzlbYyczgxsYZiEAMpBtrINt4AreHbgcx
gwZ1+wqbAXa8HBsag15+kOkzyNQkAy1+58U8ZCNXuVwB5NVy9X55sPpwpNvEwVyWL6YjGL/GGj4t
8q6a2icNckLYVgvML8WTY8gKxnZ39osl7gY1PTUbegEyuofAtvepuJ+0jc+AUVJm/Q97s5/vjY3h
oCmUw0lDbFG9A3iIN9QDwMmlB/3Qbrd4t+Eg9L5WHZKEpIOaPBQbPmLMsJc76Fj7IN9GmyqsyD4C
M6HciBPRBp+oYSqC6AFIkc/yfWzC/95QFWHvk/phAnPrYM4As2g3BV+2/VM6TD00huZ5SDH8ZblE
hP2KBHBcBeI29fKraXjuZaduSI1RbYeg2l5MJGesMW5fiiaRD90G4KAUMePBStTAWEU1uH11OwAz
+Me3iVbLfmGZzJxwco0aAlbZjAFsCp4EZfbvr26PadF1ioBfUD0myCycKY/HeNm5BJLKlkOz92QB
gEInde+LxGlNDKboZbzUcfJGemPnKJByYY4ueynqr3KGqBwva7wsopdxMVN4mGBlJGYgD8rsQI2t
T7W14S306KCy5SnzFAJMLX6GprpLjWOXgjOp5nerqV9WrX/NZlaMUMT2E+tSdr5yGiwyS/hoUa4a
Ckd7IDWPkSQ+i1hivU4QqHuo7+IWUTyO3c+GRXnf5sMuj3D1/lJqwcYGwT07mdohXmTdkwxkZBCT
TN2o3SrbWBRQrlKt+Ox085ONCYZsYEjaEH3OTfixqK0zG91jGZFAXK0a/ZDZj4T4sL0BUZ52rMtM
bok5JsU1Y62XLixuBxMPLMqL5x5WNkUWpx7JWWdAbtPN4deQuKYY93nMaNfq70mu/GhX/pGNoWDO
THPTgKE2ptQoacVrVGND1WLzGSbpp2L0n0opUfci2wvEGRJiGT062++1aN9gTp9WJVgbmWacTL9X
L1ofwTeb2aWXT0WVvDEK3WVi3B4EAEa50dQYZIaLDKLMMedh2a9EMRUE0njKGJKCnjDBYR3EoI4L
sH2YS23yWM22p1WnAk4r6lcqj/PvKo9K9E9ZiccbtnDbCOQpzG9oiGjgWVHnt35daGHBTat9EbYP
kjgesL6xVdsqeinJIFspCIcjGyqRCgsmCKeXQ6zzGdhubXppLRhWGqkDKXILsQ/ZQJLXy0ZHFti3
qGlDgcRoL1kzeYqefSSW+KSwWKR2yJ55048jOybGnrqAdishISUYKAvlCdTmxhTsvUoG07/X26ib
xOxfpGCIydFliqJFV1CR1L/oi7p1jXAoUb5SSEstF/YqNQQkT1qJGqFHYtTFJys90hYanIBFQX1i
KzVZNNQGED5WnGpex6qbAgVmqmLbGdxOZUSZUTXJtZ8OUBFD9Af4a0upg5Wm02XW2FwOIfvtmuSd
cfmlQ3ajJ8iaUCRSowL9NFHtIftC8rvmB8GXH7OGcFkACmdXub8yXLPkT12y2U46MpZ/f1KkTdD1
t5OChlTCbbfpH/+qy4vkaIGtQOJtIb0MyInajC3r9pJgx5AXdFynfUS6wzyDRvz3zy3/D88tibrM
k0oIoCxx43v8SfDVqaNWUOrP9/XW8S5CKkY8kRS/aJQZsOHcV/LyCI3oZZmlFzx8B2uakMwnv2iL
PoZWBAuKDDXWEbSU+7s2tw6zSsnn379K/W+iMEuUREPDdiRCwaBp+K+vsmznMlP1jMsGOyCNWjaI
ZtdNNsMwm8llK6+VEoJ1fYA6bqGrQjKGie3XJuZIEj7FgtQ0FBkmGHOd5Zr8oWx7ORNjiGcQ4JW2
xUdOqZBrwldlFmVRGr9XEHz06nKTIBLuwd56Kwf2jXrfvKWLYdhzxKbwptNgm/CLRrBOzFNsyyMb
eTkDNQxfKYhWLLfbqzSVGLv9SCtubnPo2ip2C6K+Cm18XIr4Oymn8w9Lzx+3DRt1ng+9nR5Jdhod
dX6VtyJjopM6VbK+jT+qldZjqyxP+Rzv//25htbz98tR0iQZT56B6eVvgtV6TipSuYZsn+iZ5lii
6qFRZfe76U3abSTDvEOnsagP1GiwxZdL4ab4IO+lESbALFZMB1SUTQLr2FPV3bHsk2nfjWRxbDP3
MlHPWYvcKII4on7SWuOjGtIAxnp3Wjur8Edx/VWsxLNpqFKgDCz+rdgcxVQsCGNyivgj6gSEcBL1
6oSPbmsolglFshSzgtOyRxHRqNhKwapL3mrPqbyvt8xgygyAE6m5MYV6aX+ZYhpTmTSRC1jlb8bK
jpie9kchk6lBoo9TEx/ktqHxTn4uq8Lt53HO4dZvHYRvfAa1T81BkPraS8v+qyDCiHJ9UcisFBQv
n5IdFMOPQaYdWSjizowhxgti4RFlTdySYmytkSSCLS5eWehRr6Lio1Kay2Sy0ShyoWHgXWtW/3ir
tddCda8a2SGuhW8iNHNql5GE+137IY0s90J1pTGSscES0ZV1EXGqtHsBHU47Ae8gNtOm9mmXEJqR
1of6Azv/AqEFQWmWay8aP6RDEETV9Am8sGVx5mMovVNq41BvIgE9odXQWvoenMl7VHCfby+1OURV
/A0C4nEAk3Be8LXaEo73ZBzmF3heiDWAYmdT3xI01F3/w+X6P8wokibrkrixbCxt8wD8eQCLMOGl
qtBle2V7y9tsADsS4lht/RT6YwmZU48Jzd78MyDBt+bdNr1Wm5JO3TQMTZ//B/3u3xXflgI+RtYY
tMBLA0/915fUL/qk14mU7HMt+lEX6YXl82ErfecThMl2OYSb4qyaxpdNekUc10coNq+Kqf2Hc/M/
DO6Khd5axiKB1cX4q/R8SPAW6yXJDdjA8JYO3FUD+OCudlC2kHdDQlvLVm1ctS+9pf9C/Mxdt9U3
9E0/hp6CjGFsLKQaPotD8ky41OJRCQudpJ7/gxLX+ptM3lJFxhwU8pYkKepfdbgssInXyKd4P2dp
6Ap00VFWuOLYbYBI0CQW32Jz0g1P42PDLH6M5XAKDFFtPZk/pEB9WrJkAl9pFh76CcORt2pUUuQM
vaSdUWcFa9EhzKsG68XuaEl64oSXjjMkADWxusOUzdeCYBpoxKhi5YJc0TDbYjg068ViLySLj3L7
JGQ5WMKtJg6mn9mnXfcEYrhU+oADTRTW8tda67N93pSDVw9J7HNbOD3Kyqu+2XAL616Pl/UOSodN
BpxyEJSJQJ1aD9KW20Zp6hIqsLT6iSVAzYTtmiDf5QoW3xbypQ1B2W81x5tUtKSmBuzzOaaBKzJH
xHJ8ISC8QG9TPlkxAFxyAfANK8IBhtOlHKJfWoWrS1f2YZq3+Gsx0y/VjMFQb8kzW5tTY9U1tlL4
HzrBCLti6ed9myTf/ZRUv1cf/7/iGCTV3NZH/9Tyux/9x//6Zvbql/uP4vv//u9DTl5wlXR/NjP9
44/+m8ZgAE/QwTFs2AWZmfcfViZL2qxMGuUXMvJ+m5L+ZGXiRzxODjcmbmw4/7QyKfr/sZikN/W6
DnOef/H/xcqkmX8fuSTZUCyN5blqaIphbd6jP60GEz1RwZR0caAO147A6MMSjtThOojsb2z+OmeE
M4sSaYuEM1qSO6m2eGZD5ruaJT/1uf61Epux5w6lVbYkrReF8FoT64IgpgAU2Vm7AfHYiEJ+wTB+
MqEH0KPd+g7RsZZSLNcOUtEv+tXG09xop1WYCdjUjPVx6gD7VAW9chASAHiQa1pIT3ZFk4PLbHAq
tO1CYCBLEl/pcsnO3yZUq4dppvU+ygTtZVAt25xQkvQVbJXsQmNa3DyvM9fQ1MaL6EkKLWmREhPy
Tqg17dSl+Yu5ROgqlYNRlrI/R/upl1OvBM71NukBDo2EflDZXmR2ZyAILHrR66EIe0R7Ux4zw9Mc
i+YpmPJBPvVip1x6QjXvaXagKR4JBER8tYsSYhwxZb6KM+6xakZVTXMavGatsn3WlOQQw+RdjRQD
c9jc3w7U6A8mwmsvozRHfLdjoRT0l0HCOF5YoCCEVPGKVBF2lPskR4Vzrlpaeq/xfF1L9hQWgWPd
btKQZfIaiXg5OBMVW7Cos1Wr3OYLIjlrAraWcpX29JG/24l6rKXQyesE3zDzaqdX81md+wWkNeV/
I5svbT4arMPQ248VEqxRUJwuVSkHAJok2cwKVrfDYwQITTU8cuGei8mwEdVSvS0noOAtvtxYL7co
yCoMVutsSoHMdu66MnZ7LNMST9VI86uKkbl7ZdOXC9DM0+I1iaOzSc6dW0X1cRaMNzGUjhk23QeM
wdTsVfoqYxUqFx3ttl0a5nuoxQAeoEzKWF6OiQVvtakKkSuSApQCIMIBAJYjGhW6uwxmf89s75YE
zPRzQiTU0Benctbz3wfeGimIOQCw/JTVsPoRhrtAzc7Mqj8ICnBpUhaOJoMxFkxUEVNY74tNRWMm
guKxOUCuKA84BMce/nUnAj4j9gnFDyGcWXMXidIjDnFHjullmeSk0y5O7qgl+12kAAKlxISKenpu
wC3cF02BTzqDAa1U5mdWEtVdpqei1rtHNkuLG1uE0yeIThv5MDZS+q2b8R0BQJ9qXIGOCCUWiOU4
nptWuggN1bGqnGnEY48n3IQuy6AnIVkN99GkW0FJjpPUUZ2bB53NOvnSQJ4KV8DJLWZaeFfNOewC
9q8G6bLoXNm8reoJqNvcORCCJWcK8/HAOqliyQhqYu3RdKlpCxFf1/Dm4h0pUCM5jVYhKaPtg7hj
ssZgGhNvXeUvrc2eiZAUfOoh/DVaKCReJBOMZsfHGRJJrZoHM41JdG/W1wrykq2WUesudXURpxTj
DYF2M7JUp8robpCbQ4XNMHZgVYJZ9hAqurhl/HCmfK4WfO6ZcI6Jm3IxmVzHasvQbescCDtvUUcC
ZcqTq+Ptdw1p+pSV6oWoeooVTb/XIGnh32CjogszRpy56QhgbsGdPsxNHsQ1se4a6sYp0yfwDgS3
x+ZnG//Avjb73ywekO7LP0uhyKis2eoFeTfhl/XkZF3ztpCb4QGvSpx8zSo8NxIigCoG3t+VKtwR
KrVlvF7Ekq0q0IuG3QB7apRdbBBwYwPymoNEGditNm16GJT4M59VtMBqBvKMNX49j7bcT7/aMmZd
llVfoNMQGrch3D/q45ROI1dhU2mPjZo5a1LuBot47ZL1L+aEGYQ2WpMofCqi/BfyWv5KXTQA2Ki2
16q9lOu6o+ByIfEjBp5gx9r6aqns2mvSkxd6kA3X20LmnV531yRv4F0kF5KVeyfSiQLUBQtLA9tH
rDHDO3WMhCQ2DRIcYV7KmJNBQI/AM2XWrqRBJXNpOGq8igCgg34F/BE1kOfqn+V3PEWXPM7nAMrL
vd5DHqfnjyLLJIp8PsSFHDvqouzSWCNZKh/JKqhF1CdiDNbQVF7lMH/P2ecCIF9+1ol4qFkRLrWC
3HFU3qKslqkgJK+zKN3H8UBC71uNgBB5RCS7nbqwuU1EwG+JQTC93r0myIzJTibAPkLQTdIQBM1u
RZw9/hrIw0Is5yhhSDNnE4DK6EjkX9Uao44jQnlf92l1trrIgDYC03eKwXKbb3KupyRqR5ziSrP8
edvRW/F0Fq17kPamo8vJeBaW0hvr9udqqhTcwRJ6Pc9l47BK5Aw4e2J+JElyN0oF4a4hZXDGliso
lyd5YmYN0/5b1dqj2abCPXtcOi/ROdJArsyrV5OlhV5SC4+xsO6nsoXxIZuhn6OxXgUKCin3B9kJ
4wEQYmTjd+y0D0ROVNYT9drIVEyzqoMmOcqHrmDXa72looqPtVHvgEKxuliqYBGSJ4YesACRi3iC
zA7mjT6fj6W1Xpct+cCaF69b9LM1mR90AF90EdaHomIualNfJopl0iDtkKuRyMuPZlIEt86W1qWL
fyATAfuDIr2zjKiAK7waCUrUpmVWKxuDSFJD/oGOub7n5W1U+YVgAyYOgxYv8N75kEgmIVHbGD4N
y5VwOsmdGgfn2E9u1fUgxNAaLBWYCR/xUiAbyBtjZ7VTuZ/ZpLFaQlKNtNAcy+9JyQ9Ws7CpSUYN
5aH41oXao5gROoKr5KsB+dEourvqhNwOBc2MhFVU1GnxcTA2W5NuwPYmUlVrHSk+k0kFNyWC9E4l
9VNOpe+hYCqtdWpn1oZA8Ai+YeAZ6JA2xads5edeQ4jeki7Xa+9R90JMyVFOJEwKsqepXLKD+Rxm
7D+165gvujdYKRFCxq7sM1r1PRX/0iZq947UliCd2o91ke2umS9Wrj7SZ76Tzeqn3OiHrlkCmV6k
ueBc0OpXaaFDzx7sKDYCcjVhz9Xo1+Ia76B8jruVdTrBN+ZnOfzq427YVWxrbXBWW7Bk9TWHwZJ9
KQM5ywRKuFJkvHVleNdF2k/dkGV3Do3vJL/HsSjc9esIkSOdaUNq1o/URGihEFYDip2xr9b2kyZE
zmKWl4UakQNg5D0p62N5S+elIhqRneiZGTHxnKXKMSz5HCvYN1n6ccE68vi5gmpf9fXBaKPPaOyv
eioE5rauFBv6nD9VJbrQhOkJzin8Jk7OM7nzvKfWjwwm0lRWHQnxWMUIXgn4nIQYs82bUGeXdR1O
RRl6yPwrwksR3pYhDCKAF0ety5+MVKuQIlB3khaingqGlrkQn4eFeApTP2RTOjv9/EonZdgWpyGi
a1QqhiHvZ2KmeckaGYO9tUNvtfqyhRGoySw+VXYCxFHprG9pJkplORGIJ73mLSHa4SjRKVW/yPPY
9ar8jrLrLo2ET3RBj5q0bkVcncBLtPXRqlHNVw9jjYSkq8z9mj2RizTZiq49Sy0BKFPaEzGOpaNL
AVlSvKVI2O6BIxzajIFOTSCbQGWkq8w8WNQptASRElDagRlna2KHxC5CIk3bgB5zE9D5R7h4+1Jj
I++ieSKLbvuxGaEJ/v2T2/dJ08QIm7fO/faHt8PtBzLnHlPLPx/84yd/PGbIsR9KS7K//cUfj//p
6W8P3l7YX34HJtsRkli5y4YS9Pvt95hhCYS4fcm43/3jdd6+bzRpbxKBwmI9DLRqeKqMrPZv//Dt
AM67Df749vaVXgHI++OxoVXiAK6WFoYLoBnzA7gMz3H7LfVff/X3Y4g0WKeyTTbLoMOEGAzbYS0G
idoh3WMtJPTCvj14+53bQWv7Kpj1FkWj/gwpAajev/79H9+OmbQ4Q49HqyGVMieJ/L+fCLwMYZac
Iar2ZTDTBOQjRTcqAb9yb48hDydmEWDYRnkgK37pcNBmzeogvquCuEDBuenweM1CdCn7gm7PrpnI
47sjgoHZaoV6Lx3T9Gp6qe6wKCXturcDM3XmH9OD8oSC61yhuHSQTL8SmNhdix2p5fXr+sqKVMaO
9QVEj8Kvw0o6SJ4lcNdq8WSedAFjYEA/gZvHTr7Ts3WPl3N9He7m2njIn82LMq/2l0IqWuW3C6HJ
duEQCiySnOTWkz98c/+yV6HpJxMb/t7S2TtWtDnobX3g76LaLBY7fVdIQV/Ru9/1X6XmZHBsFuT6
bjW+z6GDeyZmanGVz+4uBIbrdDvllaHELic/H2xyse3wpX7OjiM+CFjLBex9W8YO/ISUf2BKu8th
XvnSs6oGiANmaXbpG5jjPTzvS342LyujBSLoXY/iSkKUymY2PqMLeox6v3okn6TdMiVs7VRuiedr
fJDlN3rxs5ggjrdn4Y6jhKxEsLvvEQOvPmActKNxPrDv0YNkV+xwPXTC3sIvSE44qUuwebJgy5Ck
5yns6UeytaYXT9oZs7qjQkHmMD+m4lX4uHSVj9Nz3ZNYpBzzp+KdATq/oJfdV07+VD41D7FDO9wn
VJWtWbQ3bLrMiW3YxYflvxnWeQGLFDkhikIhDFC7DTjCAuJqkoi0XdmPWYKqDltMt6Zd8qHa5R5J
xpt6rr0vNqYg8u76yV3eiC4V3rEOn1B1aA+vsyOfczs5Efg1B7WH30RVXLaHdh46lwbnx950L5lD
qPiWr70d6VMKjnoJf5oHDKpuv1d/hM/mQYvsnX5J7vSD/rP85L80lL7bV/2QfyZXqdmFP4XB719h
ZXOphpfIQ4djs/ziBCh7C/fFe4znOcCNqrvf4qV8LRySQemn0BY4CB6Z0WxG3eQ9/PFlXc2LeRE3
36NTeDOZRFFgVW4mI4+8UEQyCJPwMZ7lNqIPop7syKuuzXf2jkERLomruO/V/Tl6fEOlI7lt7hwN
yZbORkUMYeNqe8wyFSEYZD7j8ZFdyZmd3F530uMC1u0anrT7b+XxMRkPgvNNX6b9xI5sYO85J57A
s0vOcH1O3UFzpeOK6tHe1iIPaG7zH63iAl5kKqOa000OvSFw4g3Zww/lefGwH59pNK/77EqpdTxi
1mp26zGBv827B8p1FBL/UF17iknvEvbEfzxKQcOPgsL04NUt5eNQcQf4MOjcjtMbBevqNlf+3fTc
7Jpv8CJcy06/h59YTi5Y75fuxA5Ftl7UHXUWaj3O+sXF9nWXnma/dUeffnhyP9y15/6pVxhClrN5
N6tc4y/Jfj40Tux/q4d2TyMst0AGu4b3+0r5zpyd5eTsUW1jcdvXr2zX7pEGPFPzYf4ue7tLeSn0
WmHaq252J9yHsKpt0gmp2m23Mx8mV9lRSJ0o2E5m932Q+PF0JWQI/nR5rsu7MDoY1DgwlRzFQPui
BYfX6bA+1ETy7AedO3k/N4fkPr6Q8GcRmX5HsNw7RZLUWV8TL7Iheb0nXhY0VIcC9jnVAwsmzly1
Q8wwFg+I52zjM2WV4ol36yGOj35FoJrsFvfvVX2RH4ZfJTa/5dwK/uCszR5Tr154xO4k92Dvm4/u
PnlcUAhw97pT+y7/zLAdSi+sdCllNaOX7KhPrq5Uw4uW/VrfzeuJMBpL/Rh/wpso+7um90kOsuz3
ldaBY/5KxHOq2J+SHemODLzuXmv87Bq682szQFnjEWgJWnlYab5s5zk+47aqHO6J4rva0aBkbaV8
Tt+EJ0LkGyaPIQymqN3ccbHQiPAiLwrIql6u8dvwMO1G48zZAQfiYGVT7fbTdJGysTeSSyy4fs42
nnAOUJbLSR1/VHcSH1HnpG/Z6JJAsMI5sIuAuzACio7g+sQ9knhi+ajsu91wlQg5DlTz1Mue8Ej0
EIZMYs7m3ub3CU2uvJmPnjh4l+XVNmM8KZ9MlkyB5DMfczdicJiiQ/VONzPT+JZz0OzIlGai9+fP
hZWq6M7oj5j+qtnZPntKNdVHEdAq30t0gX/C10PHrd/F/rhXt2sP75YwvBS7Mdw+9oQlXio/UrjM
n987ZsGP6CF/WrmjHnmJ4nf7xBve3vQdQ88cHpJ4z/12SE07PHQ+Bh+A3HtC227/j6bD+klQwDHy
/O6KsTcx7NWlznpPd98JH8pLda2uhEnE6j6cbM4EDbMJqyK2EX0HoHZAa/m9qmckks0u9XkFGQnI
GAIbr6vIZGBKwhWaCjsZSdG1+GZmYBh5RY8ubXk3vB6nPnOdM72FQWOLnuhFey6r9Kf5C3GjJrPV
ZI7yuYQ67pVmxwTlM5PyBme7eJA+Sx9kfeZJn/J3ERgM57n1ZRSYcsHukcWIuOip33TT5yQ4qExE
vp/hB+kCjmRV7dyCEHUHDoRu3KeR12NiCh+IiPrWBt2heehVxj2p4bjQXuJnq2ew3K332TMb78/+
Vbxyo37HLrbOKFCOzXvqNg6DJ2MGRk462Z/GcSIXNLL96Dh86AFq78P6Fn2E78JROTTHyBdcCgAk
1/pMsUHVXZqO/bidX+SP6AhmEHRlByLDuw1MLoOTOxs+vav85dLbJiZlGyofooJ7Ppzuako7TqGz
eNuHqDBlqHbqPm+XabMbqRrZ9ZEOWAI5FRAPbB7UV4f8o2SJxlgXcW4IHoM6jRr7Uh+h3jhsGgSJ
YgXLobV6L1nDITxMWVbtl+KijvlRZf4SMhrqrh6eRrqsii8Ve2N4MsxdPT3FlH4TeuuieIj4aPX0
oKnHNPGlx8wxnO+dSRDY/uiKO9K+TsKTZdFg9KvCQxeA3YmPXPGj1h7e23Psp9al3hveLvSpZrmh
39u6w1X+qLgJ0mZvepjP4XSOms/ccIqvRnhuUVXNP5HN2TDC7gDGlyIJcY6QdK4RXaSB3Jam8IQX
cAn3usO1XOzNjyjt7Dmfd8K+Nz5yiAms92q0wmTyrc8q4lfxABia6Yoy1Ww8UeLUwlOp2SrZbzuh
/JKf2wVvGXItX25oV+oyte+7cG+N76pLJSHmSmHYkfa5X55Td1X3yidjG/MJC2nJKGyGNm7/gU+u
eCjJzrN8livNNWP6BWAQHViocuOdGXlie4qD4btxmiuxlRKJqQwcLktQFtT1yODxCLRTe2z0E/X4
UgvoCEej97UekZyt2Oq2pAdkhruxw4oCge2qcGszXXlQuEEVlA/EQ6KpeILmVvvqt/oN+A/e9ve0
U0yWET/qM/e58YoH/yBivzlQMYGySU49RX+qK3bxKKHfnBxibCgSt31AqSRrqUDbMyXoyNUXxgqn
6ny8XjRUUkwJjv40DNt6R56OGr0IKkEVUpMDAiNbRrysnimprPldm/jCY5jeR7NDs+LdeAtV11Tv
59Hn9I0/gcT+Ph+MfTlTSuapvOYdc0JdHTjb+Vlg44EE9VA/sXSh/ChO5KkS3MmJIxKTz9Lj9h+y
lyxIU5/7eUHAyXtp7Gd12mvRiYQGkjTvlkD0Rvre66nKLvOxclKoHBZk2KDIj7H4LainFCdh6b7j
HBJQkbMskr1wF0NHtpmn1zccNMN9e1mu1eSB7hQrJFFek+2GzNUHV7yCS0YpjV9/IdpnOij6ndI9
LcJLOP8gbBfEEIMLVpzivRdtVoSv+EhtluAoVjtHflzPpGtYvmH5OYy912TZRcOZBep6LHYV17x2
ptCImYJZQGSJgeiPTd1duJ09LqXqmtP/f6apEyx4xaeD9km4VTxdcn+p6B9w/djy4LIxk/ZjjaDv
gdQtOINK+JynKG/YwjklsNVt+aIwmskIyhAcV5+thTghPxrstpTLIJ1ZzjA/9nXAYDd9m9/4DDtK
skBlF98ydo3qZwMlqeo5JhMkhkaMVyV0UPOrnJozTdpo3CTFpuJgKFNav8yCrN0bxbGJ3CLFOfqL
fQIWJvOJWoiKGrK0ZdGmR6doUJEpfrsldIV6l2cEiWDKO5UdK3noBW4Z7c7b5be3ziXdMGu3eW0L
V/uq48f0UBp7ydeloE5PiCa3RRjziObS6VkeosbP4xPlaPLe6ukERwPX2oaFeSyyiIhfTOrAXogv
ZY3I/9L8oaeZeeUDWD9ZDeLq0IMsY15usksB22hwUduNAu2SY8w4qH6YxqUVMaUGTNkSRBhCGN+3
GPPPGuADe5lvZiVZc77lEP2ptwx78aJ5Os2vkxoxl7OIneuAyvfyzWAjYutK/UnxmaZpHYPmUJM9
cUe5cNX8vvBja6/XdvnabjaXn6Fgs3bHgYGc95DMz7xoxhyUUApxf9RCmIpYMDHWrfkDtgloZS6L
aBIzztw3QHZoYftniR8fYsgvdJpFt38q9tSvnMZu7qOP7KM/vdeHyn6vfyr7+fVrZSf2wxKc/ic6
fhiKEptSFKMMTMsdH8KrwZqGS/SFskBntxf2svvkrnhIa+jZNu3yge3dh/AExHd+QjttfSjueJ51
L/1i2WU44IVd4/Rc+7XgEjHcXM1D+zm+MpaWLnLrDUrERTy3uw7Jl0c3iS4yq1SO5bm4ywLekN0/
afuteLBriW9m+Kbq/gk5m+GGnV4WlGfgi9Pj/HMgjxX1GqLqSER1CBDNZlEUN17Rvc9clbUXkrog
U/cwvXmlveAyunJCqUrwHYpp9ZCY/8Xdee04ry3X+lUOfM8NTmYe2OdCIkVRodVqdb4hOv3MOfPp
/bG9ffb2guEHMLDwr06SyMkZqkaNGuOUUs+9x7x7PK8HyXRjbfFJZO5e/cQ2Vl57jwWXcn3Id1ns
WafixuJlRWY7auXgBezpWBT1G4XwCSfsbUMR3BenCI9qenp/Yrf6RvKfzmATJRonP8CwJpHd1n/k
J3FlufMpOUnDfef06TcCHPkPnRVX81h6pkt4Z+DwyvWEwyX5kt3lZO849lAZ0v2q2meXoL8Uydti
Hlplx02hXcDb5Y6V3JVACITFa8G0f1IJqOyX5JWc3NzhR6rvlR8AJukzRav8Cx5/f8XpmRXNrews
9kxg1emeqdVdyFTFC+Glse3eVNnBvFndXWSfJ256iJXQn7XB9neJd0XtykS0DA4Ww/FWfAEcxS39
x+hR7ajoZwGJS4Rmya7UqAhv4nfjjZ5DVk24EkU36ZmgSbcff8xhF7rK0zRCDEX71C3xiXwrPeGg
q1L6pBkynvfppTEucf5HbOwXPrwbd7TLShzH9UoLQcFBHpwodOVHaVfKK3qw6KfuPjQ3/cNI38BO
8TFU2xDNaup9GezlNwPsw7i3WF8/TCA/8LgHuLdIMV44YZTFHxykLE6Nsqke9ciTvoIKpsY2h7gw
uOHOvh8o4mjbAOQFee8TNMiX+kv3xtP4GB2Dl+Zp5MAk6UQ/rt2G1ia6bsNue2vMl1JGX2f7gf1o
swFO3OQ7hw52egJSp8CdzuGwr/Eq/wj+DDe67pFXRMgXmCuNb1CEa8NhJZbGY2w7Zgdqf6qG1/GD
84yPec89uk3r7u2l+pNjqLbKcJOzIcdXtRRVt+l7dntEqBo5pCvRSP+OZRr2T4qCCLzDK4tyD+MC
mLEjjgUdaH/mdkO/v7VBvR51E/lHPXr2A7H5ESUg8stucXowTOVNeUtQpQWZuQvv5tHvld2sHFMq
ussJqoiyI5ngeC5uxAL5uzJ7jybVMGZqvQUBAcAA6WGf3uAmF+1WsOMnabxsh2X5eU49fiorR5oJ
Y6TdKWi0Z3kBa3aTE5rdTO7cfKoCd9TuS7CaFzBfyKjEChNxqNUeURPqLhNM9L18hqNc9ccU5bTi
YjdEAtlnyUFQg8ElYYX+BiL/J3l+BaFDIlDGt62gHeST/0BkbCg46//u1OCYq7QJVE+2eZ3ao7HG
oUZ8P2xUWrT3jylK/dF3ljv4s/IZEPZ6L/hTXJj1X2AjtuZNcJ19y3QbWnLB9cjxV3xkYwz7YBcb
bKwBUmT79sEMjpbO89oEaEi+gdMRwhdgHkS8ZEsAltgkBlufgUaJsn5Cy0yngfyle+F/K+K211/s
h7p4oJXqGOhb462X9iRed8z7jmDFG8SW7O1lYPtZYCdHrK7kQqZhFR/yiIvVRCMgN+BM2ZkdlY8B
viZrYzFH7OqEv/Gu2Se7pHJi3bHHZ97sk+Qy3TIx2v6CBssK6Cp4M25zss3N9CLdcQzBsGWHgXFC
4YcgqnKVcJ+D2nhKehenqHPupv06IO9cUTuykVII23BWrrRTrpxCFxiG5f7ugPmZ7fZGrl7dcrIa
I7mbPhmt4YVYi20NxckEew5mH5secWnw1j9FX6QuxMVguWyQ8Y5tydxj8EBicfzJ8Od5i7UbIWYC
6EdNiL7D5ZPdbXrNMezmb2itXo4jRadzNZMoA2qwtO6I2jPaY8/zDBqzF5zSLyLcTJ+CIvZWrYBm
0NtKPZ/UHkkGuCKerDnDizyy0q5QKkx7kzzKlClTV4ovreVKdwxyXG8TsEKa16nhnMcnzZ0PtBgQ
V+9YZOpnd4NLdgLwqEFrCECtN6J7dCb4EvSfVIiQQoBZESMYPIPnkFwRVgfSibCD9iK59LCmNvmm
/YP1NxFVamyB3LXDOLp6AAZDWAIzIhlgADvlz6ij0QHx7Ck8JP6rdAMTZcvw0giXnA2XxQPSvGH8
CYFz/mDcjjKBR0WihFYfbsbEY0QhpqSkSOmBJCl4m8ez+lJc8Du48GTGvZy8BMRZ5N8WCE1K65wj
yZ/TxnqL39PQZ2vgavKn6ZN3YlvRSdjlDSf82F8y2FOPBknt1ip3VnlSPzXlqLDBvUe38S6e1hmY
PgcJSYIbnJP0Yur0/cHBurFrKYwMucVN3Q+3/JlKsj6f6u34HDEJ+fsqPFVM6s803Nq36chCBqyG
CXZnnZngIE0Whw8aYY3iMiDsXbgPA/aQqK/pCNyNEQVxGrYoKXly+qw3L/nsUWqjGEr+mj7ytwA7
cOsRFlH0Hc+dpzHoFJfcCUiItBrBN/M+IuKrXV439g4B+r7kr2leZZgaj7eyCz8EHNVfqM5YfmG/
ldKfDnYMAhkgTPEBrH0y3gt7Z4T7SvOJnFuVPtcXia2fa5YCTDy8OdzjQTGhRsTkidfMgy2b1Bry
CxQJZiUGH3jFOPiKyN1lGUjb3EhCYNThaM9uBCZIY6iAFeWeq+daeWe+UAXzGTydp1sDkNbr2HC/
nfrEB7KTMR4VW8r0yG9xaUXhsVBc0ES+JuUqn9CU0cRjQjuDNuwprJcs7+i7mr4Z1H584+V8zpqu
OAx0R3qO/+CRYeWOuK+KcAeHkdSBGM0lCer1lMD49QK9Zq3nmMP9ah+qe4yXJu0Zo0R2rGUNg1Yj
KsekywJ5tw15ccVTBKJ8Z3bynsZ05dwLJLShX7nrDLCxTp+B/fmGywdZR4mblhF+pYBbs1Ny8pFS
i4oDd71NUhSc33uHZ8a9kg3i8UnkyEPlnGdUFS4aQENg1Lxj/HgXboCn3g1b7oq5Re+HHThcPdfI
I2JXYCoFOjvcVWpvKBh49budb7mjr2gHP2Eo97L0RwO2P1vhXoChIbaWekCVveWuk9ZyDfHKXOFb
IFe0Fdco4feT+QS787kEjbQaptuGO2NOkp5U6K0wUUeXC+Ve8RwjkeVdp8pn+Pl4Dv7iNi8o3ay3
QGV8faDhlhdx79jH8Bi5HSa96nJVLCJ+w5/wOEZviigNr7fN3SrTlkvLWoehYwi4xliH+O8sWGSG
W+6cF3G9TIL1IVXQNp0CZttmfYDkoBspWss38tyeggPJRphx9hAlAbRsrd6Zz+M7HzzcqBLQ3Icu
K3KEiMLGu6W98YYGMI9+x+MBF8YYB2DvZuoXVoWu+Sz5XD12ut9TFdDReaEILDvw33iIvNm6MHBf
ZzHoTl9TrHs0jxr5j7XjwbJA+Az+kMfOHXKbGtpXzmB49TVU9hJ7w+Iu+bWGJrnWD6CBEv1iiMZS
3gp7n69ewbuJqq7tiEcjOwKeSClgwo05z4cHsJ5RYqvd2bxPECfHgdG8535oTSK3UffmcuIx8Lco
Zq5zsXeg5TE8jNpKfQVxJ9xhrkLrfBp/9MaDN8oocxX8HY9BWAcewwKkYG4a8xzBmFSfeEEkn0b7
RL2O+cGjnIZtgFa68Pgkau5RRsB9SCSWOkVA+ziuq88k7eOquOzlRGGDZZGimdkfmWTdff9AgTRs
kE9xwmTbPWZQPCfGGD0IwhZYOh4lNgswexcWKJ58yIXH1bGO9cglcpx6JMhd2caVFAWbwn9YbIft
xO6vQ/eWQBND/LnM/Fw7Q2mTlZ1lbFrljDUxUh4YNpWyT2ncVl0YY6lwQ30n6y88Yy5zCB5Ze2Z7
41tud2VwoXQU74nLA7E3aQVGkAdN05Yy1zqw4RE7HPYHkicYjkvl/w7/hg7twqXjlTlp1U8oqfzH
CLOXSt0eTiXjkxYOuXCKtkPhWs+TD9eNO5vR4QANlh3GR289FlyxVp22zb32DIbHaLQLqqB7THmY
hXAKUD5GGpcBw7oqync8OgaKqrUaYZy0yyB8MrDsQHzf6O6aSBUuFtiMOq9PiwNjKlBgUNbJwYJs
N1W12YHJfXN/PFemZUDdTlvxyTE72p/1NeCeSJyYjPGBgSXN45K4/5UQZEIu2kaGGwDm00a75qbw
I+kEbPKnBdciiA9MggEok651+q63oOd64GHyhBonpUkoloWLEKXZAKmhyz5vRrveeuyeqGKC98MF
eoiNVxajfYy+YKnmD+t8RT2QJNXyZ2OHOxrZA5OMBJccWCNrK8fH1Ka18iRPgVvjRQbH83fZWfQw
DutI433HTgbKl185MwktkDZgL0HaQy78WKfpHEaFuw64gbYugkRb/Tkid2Avh95FhRH2lIMHczAf
B+Q2SCUfwdlgctjWUUgF1CgQoquJlizLYF0/2nbV8laQlKHYscog9Cd+wKOu62NTk1Q4NoVzOCx3
wTMjKitnmF0JyL3isAJK9hBlY7d7Q6f/Yd9Yn+u8Vq88S4BWmYIoZc8amU+AekgvUrZjZfXtDsIl
SC47UAFMCp0rt9dxm2cLDQiAKJvdnxS/vjPh9yuObW8xnsqHvY4dceekIXZhTqkdmIbcxWpoNbgS
gToLtHETkpJ30l263+zorsOSV8IRmcXjdtiThXtWGoxMK/HL8UP6grHCNqb91AfJ3k/WQ166LWNK
eGO/ms21ah04iOtM6n2Y5Yg76QQpZ1tyWoZnOarhHZW9sD4O0XEuHH14HbrHteoFlBC5KJyorNDm
wF6lADlhWwc1eRWf3WofwAgo8qpeVe+ZmDwKpiyMfyApRInmO1agDtZHkGXSF7wtwicOIwtbTmRm
JW+0jvyKrX2NOSK/vUqffG+hiRBvw+jR4BYqn6fGSV7InPYHKX1Aaj6f17vgL7HWXr81HNzUGoiR
0TGCbE1zsb1fI2nWvQT38w1EhI83WwS719VDxYlzO+M43ZYKs5Gi/7xuIOuZnYGk+ewkEJQXrNuK
HdOm168sS8jpQfuM4ALPvRoONIQGi9vFbtt9MeGpgQTqlaXbxWx2yCW5UfIwcUOQHVgVEnq4tWPI
nugO9JZsloEHBgemP6IiGo577AFloPPQqaQrT2fM3Go4asseIIfhloprQMTFxvK7GbFYq/vsjTnD
kuLK2IkWBL25gt/tnM2InYNHFMqenPk8NHaeHNKKseV85M/YLtsPCCFsUJx3ku7z50i/kzcTL9NU
DWctx7PhwjbWx+fGgmdMbO6EMmLrzJ019uHsAyzj29W4rdmugk4TOeo9FRzdBrZfiww8Vl6VhzTm
wBk/20hlrC05yYQimfaMKgf1zDXe460IQVKPLSRbMPO0IAgn2HkWA7M/HLdy77NmwNMy9eMBTgAl
GSIx7t78YpO/BxslWSdfXY9vmCfAnzCL0LdaaQZdC+vPh2kBmMzh3IAw0R+5NNtOEtYOhd4cOqmm
FahEsHnodgwqhEb6AUvticFcv5eagmrRoBsJb88GW9dLe8Dbhl7pMCFCMsa7xcoSOoU686BrgE0q
2lt5CpNzHuXYqwztSsunehB9qR7sWkAjSyBRIVDv07D2nnS0UfzqH6UIkNPMmvryGFHolmhqiY2m
QJkwRTZANocDLd90a4+KwkoaVRlFejbxyQY4awwxHuYmvVQxOvli4Ym0o/Y0GmO2DYPWpLECi7Zt
hzrOED3WmkUiFSolp1VQogejfzd5+DEGHDKVyukcLbnXm25CXBOGVuGnkKY3eHlkbmqK22SptJav
r/x9eWAYMybq1uX3R02q5gQ58u33d3mezvsJ5KZY24L+IcaFZhND1g+nWIEmmv7/f5RwgST5+30X
mTBElcraipqF22hVfQjT6D//UVtP10uOkhHfJxm5r3/8QWIkX3gN9giuFhSB1n+aYUa38R/f/341
tEy/vMj9uYVFGZs6LMbfLzO55EuprBKvwBlAqmF2SimCc5M2NXQ/mayRGL6/g/zi36/WkmCENuh+
0zG7fvl7C//xwvXVMDv5zT9+WKWBPzTkYF0L1tOYMCF/P/n3n2R9Munv5fx++ftDvapfbJlK4qTS
rRTmck1eyUlXrQP7+8+4fvuXn/3+4vdnCmbkamLEnmqOpxy7MNx5wxqqS125Y0IiF4XoGqX1cyMr
iM/Ukel01DeUsB3pJNb1rUKPLTFrj/yrq2dmiZpl9TSCzCyQxXRrhbcTkIFi+oMPckPmF3yGepoR
EdSoIdmdO9Y6hZEFTlsChJaYSA1UQxFeCgmijIozqajWRrqoBfOsEEeazZbOJnRWZqRSN+nco2A8
j/dVx4E84KTY43QEp3kmJcowHV27CS0NO8rBWvb2ZH3m7WpIjRdEI4pHmVJITLoux/m4C6068XSl
ohACSKI1xnVWxH0tzyVyTRBf6zHYdBPhyQzn0NOxM9jYNGiREoDPYUSsRlni4hhKRDb0SAxyI6BW
VpoF5yrvfX3wEaxXKcIhqB9MPVVDi1zL1od9m43gUJXm2jT3ufnESIfzrsUVwGn6AsIeQmWhaMjI
6++plzigQ8IgA7QtrCimJ1JKtZ5DiN5Dc0tVIXJEQlYoUZVZkIvY1VbOoCIDPw7go7as4gEEIyRH
MXuLaM9zKXc+fPrYGCnQJuTPpWnGvljgIJWgzBYAoTGmAWWi/n0oGbSmHjWQ12fVJncoJqJN2TaI
pCZnyOlom97pD+yhZg4w/rGBUKNXZEclEsso3Jp9qXlZmXzaIEC6SLGMVNGRrDKCx6igANMDVhmY
LZMgkTLESLX0Bh46S9kXZ4wib8qaddEK4VtAiFC96KA1YR7ZlwkllVWrwvTwDnkre65YklJIgZJ1
6rtJv5M5u8w+OhRTuBDYQ/asovTN7IhGZf0Tuwf9FPYccBgq4Vgahy/CIDOEx9z7kjIfeyRMnVou
iqOtDjRKyGgxmnrpZGIN70UZuOFYZGfawUakCE5tM6jnQqmuy9jDkKLQSwvKchSm/lorKlQC9Dto
Zi9ZQJZTo0WphOF1LC4tBnsv8Qoh6q49qtYxnwo/icvO71HbSYOqPOpSczZNfdxjg/FuhLrYjWMN
V4XFu60l89qLmHMvnmMnC614nUTkObE5gOaY30W1jJtlpLct0bTvWiKcC3N11xnEI5hoo2YXm5AZ
8rbw+xhRAFPo/giTNlnmHKbSSPNe0r+lsUQVaOnSHZosxnbWvs0QH42xobGPto87dUiVg5ouaF9k
RP9z8KHjzkYmMp7bIQy9+TGv0U5EROfUVDV6T0V3pG/lmAXijzq3NNBUAGccAdQaICR1+lHXReJJ
yaCwXF1EVeuDvDx0Bs2zLcqrhwJyBG1+vjWYsNiUmSSpShDXyIz2QIdUv5UDPO1zPHDz0vACkXES
NO3T2BTvI0aF6tALb1EzrLjRt596W0bGMFNOZjR/WinCCUocuVZEyxueuGMtWm8i/tbsPbKD+xF7
iaOMQTmyqnA9mmWMjwnniN0NsbMENHuPZMUraREaCKJYmVPrpi/1xFu6UsoIwZuHvBo4WEzMB1Bi
xvI1bH0hSwsStcV81aJon1T6kSmSf2aBcrYKyOtdOT2JnDyup83NGKmsjS2wYdS8ae2016xOOi4x
NA1pbZCspiXcqVb7NMvZ5KuyekL0naO7gv0dRjbK7eqPPpLf0HGFL45NVCTEfDdR3x3DhEQo1pcL
BqUvjS1akI8l9ptYJSYsAaKauSMnpAnLqFL4Zs2Ay5kw4A1GVJGlHY2wqlOqtOnItXGb6X89zKE2
enFgR1ts3YvDQiCDK+ypjyv12tfJYyDsesdmnPpK8mSEpXy3qr3Z4aIeFepZRhorj1hlUNSBitU2
kjiO5vs029/T3Mf7fETVFpESKOrREzIctJz6pfUuxQt6gVV5Duo58xKajukekD+ylSIhB9SzrKo5
yVWFVCWCTdjBk+dRyZgzcRbSwrZpDeNOSk30tfLqmVm6rWqpOht5R3o+jMTNtp65cStRBQz1myY1
brbohktL6U8yBaekVVTotHm2XSrCznKMu1NGtpvhTL6pNcpAViqMI5Y/j12itD6SfWvhYYVI6B0O
myQ+x2m909BFa01Bf4D4ClY7mzAYR79V4xQ7CuWlQ3/KjTR98sahMna5Ofi1PnPUaoqx00fSI7PR
drmcPYtBhaPRzlfJDCmKqcPi5lbu2CWupJFidydlUolt2Vp6bVB2o6z0J6XK78dxeZvK7tLkLRhB
Oqn7RR5OWozbXhdHAxj0eNNADS94fzB4pScp+NrkXWg6pqEXQJ0zFBdJpTNaCXxlGhBvEVJz6HQa
kloDUKHulOyR9p/LOE8nBNrupMRAWWrJ6YIgoK+rGukmmiU3IgFBSaTiu0hKN0PNjPhdQ/6F3mcm
+0OhCaBy0/JjIvR9jr4IFnv9SZrtB2SznbBobEomVgGB25HKNtlXA0YZhmBrl0AVhUGyhZ7uV7wQ
bZZWD1XGAKdqlNA3ZCDNtDB1vxvd2d6lE8mhGKCadBFM07IDm7Nq1owsek8zS1jmyXCm63FKiz80
7mMZYOgf1fJaN4O1DeOgILvh/g06Xhb8n89zdLH0HG5Dj0nCBJl1PqSScpyX5NjVzXRqpEmGN/wd
6gaBedh0z5H0MOrw0VO7rXdBMnzHsxagWgKbssQATkP44hyGw1fYmoEn+ape7dFGMWgEnIABltKv
8eTZpCLH5S/XrnrafokOXSyFcKO2AMEba3mNA4gYNV3C1TyzjN/NtnWxH+9cXQyUm0XAEbSkONSf
ZzWOTn1FCdVK1N0oEBMeTZIc0vCu1El4sfbYTmWJQVRkvjWx7Y9K/8aBgz4aVpXlqiiBoTvr1EUV
WEfrMTtOYsHpr1gxJrm8oTRa+pg7HOds4iYVGnx1AHrV1igPtir9z0btIu+qx8pyMVGoPiNMAKw/
E7CAEFjR0Lpiqi6q6IwT2rtHfaIRJ40SOkkTDLVnJf3EdTg5YV8NOwjfITSTgFwnHYWHUS73I2Ky
OHcHpX4Uk9TuzFmgqZ5eln40ziJrnmlb55y0YG8mNKQrClvONAPuzYV9nxo8SoQiYDUpeD/NEXVO
eawcQ1xBzLoMgfm4q5GekYtzobUJCHgHVmdUupuF7SEZhvq5hba4q6ivo+7wYBgN8IVW8cgyArpB
pkpfiwJouNGwDMvKW5f0pMM6DXd0dPlxryi+Ztv3LWL4e7Ta1jixADkz2+GR1BQDFNqwoQPzLapK
HRq8+vtsQ3eLtAYZaYvFoYn3RqsveanaMKCWbrsuHgNPM5JHBlc3tJWTS0gq5bvCmOad1jXIDcaE
ERI7U9Y3mDyAgyA69V4S+7pqLv/kTUHNHjEhKCFNdIzrvWmzSCslZBtTmeAB5dps7IUfDLm1Vcuc
fje2yQKHVUg09MoG7aMqZ9a5HkB2S6z+ynhtQ4DwWQhdHKdguZPlQewVxCH25NPYnK9RwepNEco7
PMuhM0III6E+iLRJr31sJ17UU1xP17bIsjQRTzJm9SQHqYc1iAFqFuNHok++MdJ+ZJk9SR9qCIcs
GyLOqxRMKkBFUiwq4YlnqdgL0AkdPlv6AN8U0TeIbuI1fM3w5NomBPUOWrbpqbWBU3CF48xT5OBu
NtO1X4DySaBnT7IMLmJoQtxXFs2wGqHNRgvzxZ1ai055FS0IzUQbVCK1qQJc46OuPNLH+FPPZnxA
BTIGOWnfe6PyF6logRyycbeU4hA0MLdtsy1wEOs3RcjNylZ46VQe7ipWV8sLiaGOD8JoydDIZrgZ
Ev5Nu7JoXyUpnjl6B5uYJWn8ZoaOThYB5ISLCSZY3WGh/6XtkEMcwrMlJxdFG6VH0l2Vs/Nradp6
q7VHDPxAbCxqjb30UBamHxQkCmZPVVMOOL6zjip6Yd6RDDlFqn6NaWTAa45lvNfwPaDlFf5W94oO
7TOwg076ZLHL6e2+NFc1yNCuTkGPUtSiZH5Kcn8wkR/eaHV0aKn0S40ceGmNOHqW8ThpafakJS82
3aivWag8HOZWhTgZUjPsCZ0LbHBGodJ9IsbcN/NOvdfGwR+AR4YwiM/RLEFtt+v6jvnJdpqoi5Po
Mnun1RFuG9K3QmfB0RLxK1raq/8Lq5HZwoImhKV9aMKpQJQIgye7VrCNzkZobPCcxG8ua95KdVTd
bm7e5VFvKCrGLNGqopKzvIpYfooSSoXLQFnesscA+j+l/mCeFwrU9XsU18JVJ8TtVgeytoL+j2L4
XkQRZuhlnt5NsXqTzHHwZHs2qXssG+tzDKFfz1EFVWOVlO7UJsPh5JotuI0uMy1kuGZ7fZnfFW37
tEQFwtpheMv0l3YYvqYEhXQEeWScbUx0WWIcwRSwW6WVD+2U0x0Cg0SUE3wF6zBY6TlqTqqQ35sF
SYZctY8magMbWzfwukmGBzQOh2sqjz8qquvIvNMVMsS2jlprmt70OHs1xueqLPXvRbsVcXrFxq32
+2KhDJRMa9GZSlBrA7em2nniQEIStfsz1PaAITG1PHRrVlXGBfe1WscLRcBoRL/lQ1qoLAhjdIeZ
3jMJDp8r0hc2rGGHLSDMxIL9vRrir7jE1cUMa1Dd+r4RQX8q4FIOnKrmYn3brSxcY5UGibvl+aO3
xHQn95Jr5wwSuhWlV6sBPAAXowjlXjTD3kxzcpoRIXt28G0vJuz1QtVXQpWAPzoveTmAJZiULio8
glDXwKt3pu2gRzgiRlRfWTGXtTFxXD3y5q4CEO9rJxoXgimlutDjS+miZu1GtfZa2PaPmkvlLunb
z8LgiStxUHnzYlzUTIBIJ/j8SURFJrldZdFKo0l0A/ZFTYs+hPFJQwnEpm+Lp87y0SKnnUy4Hima
x6iEo7XN8sTkZw7uBrv6jilTdl3+Rw9GPAQNelAbCMzsNIEtf0g5dCIRLrM7Z9SRY4pxkoZFY9t8
FoIuqMDazdi4+I1Wsr1qpHLBEL30bfs6DctyyfR7O6fTOO2lzEPzA124BVElSSJibsHSbd5Dytpr
lzbRLhrRtvtVL/vfqs+maJhe/U/6bJcoLv9Zm+3vL/hPbTb5b7rQEChWZFMXtq4iTvx3eTZL+5sl
TIXfGrqlyKrAlbwomy76t3/RxN9sE4lFG/leg//pCBu2yA3xK9X6m2qbskCvXTGEKdCm/H//+jX9
3/AHFadsDjlc/vL9/yn6/L6Mi67ljf+qkIg8r0BVUjeFio+dZv1FJjgYpXCICuKgIsrgrGjzJbAB
3wYkavI81D9VJNES69MaxEMFnr7NbJDEobVea4KRna5piBCid+42GhkWwr1Vw+9tlYpwyqmVlbm+
FSPSGMBpy76w6LS1KbsJgMNqoO+Yc4JqT0DxXs0hrWF45y9QkzslXZMmqJryW4qWtmsWFvyMx6L0
snmJ9rkgfl6wQRL4h7r/9PT+PkT/PCTKfzMkisyYMyoobRrrY/lnvTokCRqCIBvLQsm09/ilqJA+
pLusoq2jlCTPwCpsAxgbQBtX7+Qw2itL+i4JOhIS2rCbmTvtqrV2BL1qSWjCrsitWxa+ktJDag14
OIS28TqbhBz/87ULHh9X9190n5FDsoRm6IZsWoam/kUnNIgQhjL6uKY/OnjN6wBjOpSgckJDkk/0
JudFXIoRUh76rHNVYwVk1qOvNRYiVtLoYZKMpFqYGdtxzOotojY4Qc37nvMZ/WMBOq07ShvTdVR/
DlWF2pci1WSFHNFhNEGhyXB7IXDNE3qnleUaCyoxhdT84O9HDQUzmBotcLcqp+M8hC+aspzTUcN1
Z0JEaAifzKrTaEwSvrxQAxsMX6RJfDSs+xBhIc7lvkfBMn1aTtkQUAZErieXAhqQrYUWt9YdNHwh
VHty0jiiqqchdIUCSGQMXzPmM+Rv25zXbUfSSkk0botQFqfXYG+M7luJgGYza6WrB7Mfkl64kZLv
ASde6pHyhmhrzryUIqn0jBcN5C9F+up64AkEgvRLlPV7UzFJqwabWAAl0E3Yy6eaqhQNZAN9A7Lp
z5rxWCh4oDYTDJyON5HKsN7GvXYlXvsKA/JUhSDDTIpsa8/iI50fpwGqZDrRiRL5AsHnTVB397Fu
HTW5gvSzOiymeXtMc2sXZnD9MWOyA8jRZUMJEPmneRPnFJ41wBs5wiVEXxQP4cGPBZekraFTslnI
Pfqhea10gkIQmWpb9ziT1KXSrwroHelHDtq1BeOhApwAFcaZpeKM19dr6VUNxCmca9iy0s1SLURK
YTXaEJ7yRSibbJgOOZr6AYElodiCYRzKYXHxQcgExbIjfQzkoSDkXq6U1NA+rea3fHiiMgVVvy6e
q1lDfqL9NOmtSrT+1UQzBkW44rtN4qsS0U8h4vjSpKssQj+8GDX2P/pW0oJ505kzOJO0uCFULV0L
jhV5JEmV9mrGJKGlciaIhy+YKF48Az6kDazTCo6LWQnIEEu/0gYttIC02ZejmlZJGsE6elOG3ouU
7hSVFKrgHVsT2FPafJnKVUVEDsfrp1YEGfKPREhCpzm5P6Rqgo4cj8Ua+WdBfoLC2xRCObZm8z2a
TXQvQNn1HJXEFQ/QZO3FSs3HLKUHQVpOSRXJbjQluRMldLQUMOr6fL4McfmQGO1HqbRvUTZ4Wkhy
z0qCyNy/d9ZeLQBhSxMWdGHtWyFobbYDsZEJT0w7YGM1Hhf07KgMf7aW9SfgWpoMO0RN/ZDaCDpc
x4ZuIgnWTvY9elCvCc9TJNElDWJU3RKva+qnaa4P9RDem7r+FejcQKF9aPPYeCbF7aAIHqykOie2
RKdymJQbSX/IUNjttFXoS7HpQwngkSz54OWh+ClYeXiYTzbaFtlTn847Q6ZXNzFWVqQMMEa80mxU
3NniFmiyNcsH6hc7kaa8R0eT3qpVi8KbeikLg7ZfpPQIjWfTusfz75oY852tSkh3Q3yrLAqbGFG4
ZgYz0Lbdcmzv5jil2BOWsHWgQbRB7ydNtGpjfOLMdZKK6Ea42GyNeXqqUCgH3CbbCEb5VyMXkTEg
zMBA+GMI9+irfWQp9mGs77ktVznR6NjksR9kuF4msivgVi9a+DbUGCQuw/SDAg2tWYh40jYHpUXc
B5W4rr9IbPM1pcnZmGx0sQIK/vQ6jA1txgHiIpb1bk3qKbSOQeqbrR3ugnp4XfxZhsoL1vzv3J3H
dtvKtq5f5TzAxR7IoSuKWclKttXB8JJs5FTIePr7VdHLlLW9w+mehuFKAEQSoWrOPwA5DrdVvkxr
HBtWcdPDEteIE+i1u63MECMpKZWTxEgK9G78GI7o/KRJj14Kj8y4A3DSGtHGsKWim9ijFPSZwCVy
ivll5nk3rld9jgKBibXzpct5hPmLDarjm+6V2Lol0xXCfWDxA7FGK5hQZYySQNnCnughx/ad90ie
CD8bI16NRPb2yMyBTeX1hssx8YTaeiaItstzA2xziR6pZVu3eS2ew3i6c73BW0Wl92yQsUyz9i1O
vOYi6K03CxR+1SFRVlIQYYJOJ8JuqmsOmvvaDq7wmOYdCOmjiK0XcyLBVuflZQqEKA4WxBdtDfIx
C4mLmeW+m8nl/jL8mKz+k5sEq4k8hKtP+mES6QjDzL0KRtiHUYJ9c2Vh+2XOzm3U2e56Lop9lfeP
k1YRqNZnni+8e2aDz5wZrwXBT4yO8eTM0KDxLOdrNrXWZRqa32oNYlDcX1shHgSYKpeIxaLgartQ
A/TrwpOWMqaDs7uY8ZmZgWsEs31dm9l2nP2H1JkIO3pfCn8mLlUE8eVLWiffZmIjvetYKNRxV3Xx
RmgmwkP2hDQ98O11Jrwb28cZYwHC3dSde7f4fEDdIscV1DxZxgxkYQdQEFZdrBPo8RKIFX5tdbex
iRWLXwQkBEoSZ10bofanPzasPC74DFDFuOA1klUoplwMvY4qthPkkA2q74leQ28yKvi1VrtGMXsb
GcG+i4i8E0jAoMh57KIkuhrCvTdBlReFd6fboIQDe3xbEgt6kAl3YDafYtGW0gOaVZIJZcjzHkeQ
x1nkE+QdbuD+2XF9cGX0NQQy5/PcCpeODIiLfi2XxPXGydNrTJ4+I1SIumFVIHtkXo2djTMCeIAu
677Kr64LScnK32N0nC9R078t+MhyKelfiPBeOFpJHNv2PkdG8VB44OB69LVawlueMKGPYNLb2fnb
UA5AfpltA6EjzRI0xyDX7sYeGjsvRDRNLXjt5ZNbApAepI1e01TPPrlbRPpuYswb+tm918zxNq0F
+iXZI9NPFISnRxwAMKW0ex5NS7BHbbVlL+L4zpP6dLweV/YMmzCf8708reXaYGiDBz91v7cpi/15
8p5x8vs08Akx/1uPmb1DZNidm1stEPzh9ihRUV6Ys6IVfoIeY5Df9cNfy1DUUPZ6GJrgSnXXWrv1
6AEyHfddMXv7bnKt1TAWn6wKRBGPemMG9l6Cmejmr0vjgdUYDVL3IGoJEEp9H1jQ5Zh4q04kh4lA
qRQeTneay8wnEBXiKbbY+AsavnXRHasA4rRnIitSpQgylCaaqiYoIwFcT+CB7PRDfZXZ+aPR+cMG
qbsBdRPrFYsh8mcgvedmGbdLUjzheMNcQUtywkj+YyojayU4rL7rsXzM9AdDuoUn5Tp0YIhUEbe/
Me6Zl/S7oAy+J5EI1+WiE4tJ+eKzcURK3gQ1m7UCsYw6kbFQcUOqTr8vSyL3RpR8agrUDbJAAzdR
AvUGSYC/Krq5ebsnNAWQM0dDKxTWZe27xuVkGstar2Gl5yNyCZ52zG2HqOKA7laJk6+bh4ggFs1D
HHtACfEduhwQsulzU9u2eCti+1vgV7pIHYIwzncdmCOwQHNSIG7mMHsaRX0Y5Eb3AXydq6pkzO5R
uHhRqE58kdAVKMvmUnWedrDucrFMzIz094dQfTPomI03aHdNb9cY+enBJWgW3u3WNo4WxJ96D0+v
IQHWFNdVutKws2GuzAWjNqb8g9SBVLWezDsERZElUEJtg8BYQxUxWWZ9EdYQKv2vhPuLQxlb+IqS
Alx7qanta6Q3MWOCdup5zRYJV3vviQBwah0gINGVD54d4eozh4+2g5rMLx04VVKniAxs5i/UsXOt
AedsI1PWhjyYIi1rUPBwWwhshc7v1YxXSRt5+8EjdVKguFGjG7wPhK4fw6CHKxL7y00ayBUTeamt
pUnwt70cuWRihIYQ08Te0NjgegoDsQH4ndcNfDyjTW9ibDvX02iKyzoCT+uFy8M48VKYws68R5c1
h3few2p1CmZzOfpDuOg5l7Zb1eQgbOeTYxrJwSwyCN82EL7ZG+qVVxgW8XkIp9WsXVeh3zBvR8eq
zVL9NsMc0x2qF+Yj1d6OguQKAZLnrtAmZonlusHmdzaK5lrvrOVOK5g84DUFLJ4soWbUzgbRPRj8
zhRdjYPzlfgCMe8l2xcFs9RWhAjmbfI2r/dJ4aBAptX2fWykB7xA+wvHWZIrt+X5UNa8KroCY5U2
dvKXhRcSaTbg/DXglEY+Z22foG8TiU+FTbrGNATxSWzxbMOcrseFxZRezOCVgRhB0ptBlIvo1pgS
1uowqFnj2/t2AFGNG7l7EXHLMNUo/xq6K6THg0OF0SDQmqI8lgYzsbSJ2qdoTqDkI019aXiE6sN4
wAPGiz6hEY70DLFW3IKG6HFcyh9Ww/N7xDjDmAToozG0DvMwfm2yYtp6o7dcc4ngB2yihjMS1N25
5sAc0/OPo6t5R5TKkV6/J3JJ8CQvvxCFYblXB/Ot7Q536DoGaDpGfzkV4jN1Zf+VT158zMJBKgq1
DRSIJAVP0CU3OEXYF2GE3m4PlG1emvlRc5H2wOucp2Vu3jtB4D9GGmAYTC1BO5gIGTWtezfNwloB
DFkA6qTMWMvUN69quRl0+24eHaxZA4OE/NKZT4nn3mX1WOySfsIEVqvvgiC8GVMjR1ASOCp69k+5
lwO6DC7DZfHuQKmXfXovDPTvk9zdxSTyYpYm97O0kUiFYxzG2v4CElR6B2bDZnQsfx/jn0R6MDLR
g+CtqjdfQmYjl7zErH3rpME+x6DcLkR9UzfA5+0isvduDhDXse6iMdN3Wgt6C4/gbpe3YJnHR6Ml
8LDY7rVboQVvmh58g9ysttMQHRIbJHRchG/dkNX3xqRfpuXgbWf0rS8WAy0urL2/DmLC9qjbkqpG
2LfMjtagg1/iyhWtu9F066lIcBCMHWvvjRP507j8HC5Gdu+VPbBc0R7HmiWoXiSXtccFMSyWxnQu
OkZEZYD4GLBsuzIcb5yJeInvTp+S2UAGwAH7i2q2g8wT63jDqeE/Ab6ASh9rx9A+doMP8VSgLxj1
/XdSSfFtP/lfw8J6HgJmMtMi0BaaxSfBlRs3UXEwoupy6RcLCRqJ9Y57EOcLkyM7NIlDJC9WUg33
TRSttS6DiFFGn9K5vgmtArmzsoMOk8sUe35plagE+fDYDKtI1/byvOiA6IK0KLdJmh+IlhJ66byJ
gAJIwrk72mPWH/FtLMUnJynuEqY0xgp/wGnrEuqGh2XV23iS9i3afMt8GoEsUfr7UMMioA9udb0e
eFfnGrSU+SbMFvMgcrvgsjGDLXKzeLi7I08ZUUK21EOMKtzyCRyGtBPXr8XnRmjJYz/1lxlRjrsw
RuloYsJY6KgiRxYovSi318As1o2JqpDH7LwTlWCSDdS7sFoonk5YEPH336IC3uEy9s1xQvzNc1Av
qjuHHP+wwaSW0JprP5FcRjTMGVgeEYGb8jTY1Xo/rERXXonsSZjptTeEiLV1I5LDAUJ69bHAleKw
5O3RrFodAhj6li0XJ0xOsFMXQRMEB09uVClJrmpUvw8aODmWRrI4iSuWwCFvx1g7REO6G+eh2KVB
Pa9DnVgS1jmBg0oJSgczcu6rQqu1A3aVP7BAQ/IakPghJV58Yeiw7BPSGKBSJKz7VFQwbyY0+aFo
9j4J6vAWt3jrEg88EHvMS4gvoooyAZWzActedEVarHPHmw8x0kqx1yPBGCI6qprUZm6DZ/CjqPh1
FRlyG2zDYfBMaPqqmFVNstcRRNMLRz/McqNKpjOR0B668We9m/Ed11OI95kUfbUFcGdVKpUSLKGP
6uBOkcV6B8SOHNInEclGHAAvhJy4NO5QH0xwOdjFY3Sv2kI1dTl3u7z711GbvfCYd+EfBDDefu2r
DqA2H9rOVV0H3XExCngA5HORhJHnPG085rNRCXvhPFp1GL7OLu+KRk3I1olxUDjv/W6QavQ1dwBs
3aBH9+ETqO4Ppwh8o2YJHMNAlR8mllD0zkTj5XyCD3v86SjnIcbEnZt0+qaWs0UehNGFjfEWfIYE
zJzmkihrqzhdq25w+nztI/64vAjuk8jT927ldizq2Hhh0h8InkqbWFn35WZqQ0J3YV6tgeyweHOL
Yrh0h5636Kw9QGCAVIO8jimvAO6r14CQz9qp5gp/F82oDqQ16IiElBcSE3RxM38IuuVQhFOz1Sx8
oI54cxAUILFACADF39TWXyaU18UwvsVFNW4Q+Xej8Lo3a9wtkLpjYsELckZ6L/NQ2OQqukhQ8xDO
8GRnYMVEVj8kifcjrlAAc0A2WsFdZUTf3ArwkQEejEjsD9GDukvumqkHsN3jvlG7yZ5l95chQQuT
VMHKKKy/3FaDX6+BUtCF9q0nw+0uXrRKkRzTmuk1K2CYLfWEc6rW27gMACsW3XxtQQcPXSbAgfFQ
wpqAnvEYN3O97k3/TmUQ8MklwpuPrxbczYgMFkr/9WeB4j3mipDjhttCH3ZmsR90qWcnRmAzMTr+
pbaKrenoxeiCaNHWNKIXU35mZGDq1lqZhn/0HCy7EJXnbONlx/wPs/TN1FcOzIsSvazyOE7BqitQ
IGi8i9Kxb02nf8Yr3YoJpufN8zA7906FdlZl22DytLfWt/XLoE1uzWZ68I3lCQsttCBtJB9EUEGw
bXc1CLycuVuWhdmh7uCeF8F8X0fucDOEPwCwMS1qEMKPAerPYQtO3rWum8jCTstF9ISHmqQ4C0gZ
qOqNBquBIH+aLIxcm3HZ+EfBZGtVZ35wGRCHCJrFWnk8k3AmYfqPJvh91zzN2Tz+MFmakkjDhPtl
1sZNAw3N6MObBsBzMKDqWyL03Flyen6j++kjGGJQtVXw4E2IeV030NjKbrhufIRtE6wCupdhbG3C
m9orPMerbDCybRXZz3X6XJvp5ymMBUFYbM/9Oj1qfQu5dhzRa4yTe9808fFw678qUElkmfEj40Gy
tVILYCOW5puxgR3I1QMOxmxQJw2DGW56CoE5hRRWk4QorCq+sGtn2lkIXGS+b2yA4zKZlgsZt6qQ
jSjeBGZ/q8VEw74F0Ap4LdZKUg4ZzohLyhdYjyXxp5m1ICv1gz8A170PNGiINfgBkEa3tgd8wJzw
ZgkBjGEP8skUITLtJRoMhBQffSgRa88Jn5IKSpzePrMo27OWQERw4LezdaAGke3cJRYfuMaslTt9
OUJ4+V4lmyzOHqo8+OGPOmzvqj4EGaq51gIFKgzMl1a3QB210+WS1RBeiaiuTDCai+ciwasj4+oR
vzc/g1IhKFl4BILyhIxESyZfl0aGPFKyXVZLlA1rSYwpsB1pgPPyvQVR9mUO9H0/JSsCRTVwlHRV
l5qD4ttLzktuY8p7rcYCDmnL2jFu5L8wnfFsYepKgNMCcMT7VXPEIxc8Txo35tISkDSz3r8UFSG7
JifKIBZejhVyHbaY4tWkW/EqSZFSQD2dEAPyFSM4qG5BdAns5w12KAR1CP8yQ4iurBHlvKC81GfN
BJnHmzsfSwLFX1vCPce2ylDp8a2ZTysmTKEhYS6S++9nXwThEQBvAtUa0TyEuVeuhJ3fZu1CuEn7
UkweCaqR+8r1CNi5L2YVAK+UX6SRDuS/nOKG1QpZrfBhsOeX1gleBfEQfg3jBR6zwG0nLEJ0habv
HXlIkWX3CWqH3ogoduhGTzIhTbYLZ8su7ra+myMs1iRrFw8b6BzgU8YGdlsYMqU3smW68JwCTtKY
7i0fwmBZIEMTdPLjd8hw+w0zdQEUcUJPL29CVsw268HJcjmhg2uVo991mgZcxm1ezSZutyn4N3Cc
+5ZEmsgLLkHTJudn/wDysy8aMP+DdjvJgH0n78iy35d5Bf2ol9yxEBHCQHs14/Qqy6tXIePp5oAO
Gw4H1fHaD6KVM8DUrC0t2Xou7J+u3ofm/NpwBwnCzpphPA8JoZtuTr6G049Jm2vI2tZlW4mb0SC9
C44VKjXQN0KnuvsjI2SwqaWBFxGZVZcDp8P9esfKSazAoegT3DcJ842LDHU2sml94nxNIHxcpphj
5Ga+dvKFiGBae6jnjZ8W4b/ia35da84TsL5jAe3qwjTMW60YpjVMlG9d28Nb7HO4iS1/U17xpWvQ
ocPSvU0zSA1uiUGPP0EUCuU6yYXVyQwixcaMn8J+JLFWr8JAFDyoZi6IEA5WEWj3PrflRVGjatQh
P1+VIdAmK8gusZrLte8ib3LiBmR2ekebeIniGlNMzXOW3+YV7Jt5GRGERbfEqs3rvod7ia7+OutB
VKJzVvczpPz+OtBnHnwpk6RmYXJg5tFOJfz/z4JpLMMCTvGvzQ5vvo//c/19Sl5/h9ScdvsJqTF0
6x+6DsLBgi3puraOsfNPSA3Li3/ojuUBuPFt2zOl5/NPSI3lyZ0wOmQvgLK+NFD9G1Jj/MMyAwMn
JQNkDYCc/xWkxv8IwdBxvLYNx3dsxzGY7tkfjKWb1M6XMcIbDTgsOlRuCM6vxhcmy6crSIJDfhFI
JiTsAmww3KCFHoZonabxlIqTFlnS2Hm1C+JrlnNVjWI6tLE7njZ4jk6HkKQc4hTzCzCY5mDVWnMI
ygZ6qCqWfjAAZZStfViKU7+qZl6IgyLpX6aeUXWoTG7W2mrumqIfN6lv4ZYjN0bb4qehinWA5kVS
vPnVUB4CKKGnjferpNr6worWs0EQNUxCBLZVmHU0UI9WodFSFkn6kxUukITvZJC0xwL20Mto6rmq
SsTQV3E4LyjVM+GGJwnnWK67zhunt+NtbzvHTLJBJ8lQVZtEVkfN0TZL0l6ppjp0JgQHeSA0iuY6
AHJi6guXAuJyVd2DMIKPOVgkCW2QI4dT0evNEYG0e6cWNd9pK3PbkmOrNqqaJmm5NhLth8CfdTxG
BDcultYbLmdHS5nVYv+TxyHM6lDKzAxvpD3uNAmzdXFQvQCped3F/a1I9Qik3rD1IeKiYpKxFu+J
E+XTQPYm3RL60XdETR/7GKHFOpYP5MzZzh46N3Ua3bGcaDpxXMpMSFS8OBITqhBoM76F6Ax7PPLX
AmjNxsoIo2jZAnNtxMPIMuFfttU+Svmt1G+Tus0TFpdNuMDVs5/V7xdBbtpkLXxomOTV6F4azG+l
t1QKnNBGx7DS3e8dYLS1K5dbXM/9QZUwgPlZOrdZ9Qgd+FxXY87V836qTQ9Ci8VrPqzF3LNA+XXA
/3CYj93qsJFJYPhCFU/9GboOMKvP53TUH3eun8/3v28TNVESULLh6YzqAIXQf34hqnpuG3IwUhpu
aZW3+XCq01fw4Wv6UJ1KlFL0vkUUT/4C8WjUJNxwCZG3SyLvL7Upf1WzNgbnca6rblGmiEOrfVTP
adB5TztZtsxsYjCxHSYSfzjsh7bz6Vloc74P3ap6HnP+a8qORK9GXO1SDVEdfxp3Ph4J3mAjMqLD
v/6q867ntvNnO7dlrYk8KOz808c1Xe+JgGG0ieu/E0w1EyCd+QePSEEicJEI49+KKgOlzdFt2hvG
xnSbFjlfIzJWrgb+WmWlzkf7UFXHyryMbJvqkUxChD3lyWc4ILsuzE/n+9N+qu20szqO+kNORzjX
VUmN/NAGvQQdD0EkegSUdqjDF3s9Ajk6dDKqlAT5pJ/qhNxZl6qud0VnRtwgx8qQgJTc611X3e8K
K4G3z0MdcCEPi7lEAiVJiNa38pk/yB6hXgnvBkVqqOrT5YvjPFRVe5gdsBacm5Rg6CGXG98h+KM2
rZHwhIY1128WnJdUmxqnSk47VcSHfu2idj5Xz4cZIUWdDhiDRrgISuScF/ntYEY/HFRJbZwqkByw
hcztuaNDFIsoZ3XR4yl64An9fvOnti7juSuYGMvvZFLvQVkyVXRRlrJF3jeqJzKmXW0PWB91pCRQ
vbD7w+z7/gZ0+o06wLvBp6JqBbnFIbrFJ7+dQ5stmD+oDd7t/PV1BGpXqki48uWmNkpuQpVUh5FJ
f7K6+qyLCdK+FrcHtTE9fQRRk5oAz4PoC3Aclm3tAlW8tQgc68iSTUSeIW2w1vNGHk5Oz+NPKTCc
N6oNPOdfejlJtSOCtxMZSyK4bEo4jdtyaPdtVHeHDBrCQZXSLgQQVtV79A6cwyg3BibBW7d3cRcr
Rn0VDiYGdvZyL0IUhLFcx2FF/vrq953lj5yHIHwuVCP8cIrEmIpDflzyiEBCaJnoZIHuX2G1jHGb
+ibUFxPa/s42Sm8bLrp9CPrAPqhS7IifJVQ1Kqb/SOoXRTkvK0tKpJiLzUyDGWB1YN1LPQbdMtp6
eunPTbszp/bSgWY1PvBFVQfH0pwLUXusqh1hoVfLynidFBqwRFA260nrSXMuSXDIC5gRiS/BSb6n
kamEizKxphRyVmer2RtxI+41WQeG9nejqqsetYHMwTyvhgcD0A003al+7n83SB1E1TFGRu7B7K5P
51mYGaIghZnDolnE1MZiM2kdUFFUWX4qjChFkQlV0rAerZ1R7Fwjcvam7FcbS868VKm1ZKBb1dVO
5zGdJuPZH4afxwgXUwFz0UMEIYi8qs3SJzxTVZGrDNWSWk53/9gPiwjRh0pacvw+Ro3+L9rUkNNZ
1C5hMr5FQSTW59Op0vmjDtOIl8WMLpb6UOrbOn/cD1X1QQGGOMunTr6FzhtD4TJ+tUXyDRJKkITR
hRtLYB1DKpWvoVJvs/N+qjR5Oe+18z7n7tNhk9wqdx8avVZ+qx9Oq8b8yzaXOTxAHsTo9Qi4mgyw
q80pmP6xqOoq4v7Hka0jtWj+df+7g34c+q5+Kr479SQTF47Wg/CRwf5/6ldDl6SqCNO8vTvHn4t/
PtP5j85m43FGmWHz7i9QxfOQd4dQPR/rqvHd7qf+d3+OhbNAy7oLDiWpuV+b/FepqMi8Ylq5U53n
9vNYz9ZDLDfyl3NTaHfmwXTywlqpourpc984naKaWSEWyJsxVSUzyQY1AnEA84HuD9BtDNVkUTWq
7ryrWQ2fR6pSnMfG5ZyXRE7P3W4vF8uq/93hzLJoyQMRj0LOj6LqP51J1VOxPC5Qpjdt3yOHfN5d
ld4d8/wnqaOrbn7ue80o8R8sJm09CPNZ3SvnO0JV7cg1yt3pvnCHFLft8yi9gCARwnzDKpAX+6hw
SbGaAYEZLA7nDSJZMWq8PUr0U2PzKgoQREur7udGGyBo4mFMvVgyBz0QWQy+i94BERfI9WwuL1xb
Ts8mOTE7V4tpk6bk1P1yOxPZP7R+/MLchwjCbGlrv8XpsbffQl7kedVsp4zgomM8REUlEAscvnjA
f44JYNVNZ9jA1O0AYi33cMZhquBI6BPXM/np1PL9vFEr/CURMcR4XjNg6dKj3hPjzCImuHFmHVyL
l7nbeStQ5IBCdaTWbPcp57M4znRs7W6j60zCuGAMcHvI/+LjQtQ7RczrvHZVoQi1ii0UIV1lq8bB
OPxfiLO9ovfTifn+e5RU5e8cNHhc/zrK9lQm3fe3/3novnXf23/a72eYzXXhoOlwzRAKIN/mOX9H
2eCs/cMObC9woagFZuBCQfoZZPOIpDmE2FzLhE3GHj8jbIb/j8Ay4b8FhukRZDO9/w1pzTIkK+1M
crJdMkQmckoEEz04ciqW956iRbJCQDHOnO+NVV07pW49YXWPyGUMP9UYXPNpBMSGS4wIQPTSq8P2
OfWaAi1y1Zvn2c/eP+2rDqUG/2lfI/iWRFWMH06NuZjc+HlO4Ppch5vbHD25+dBGtgPh01Oj1mID
0U075qzi6rzJ6+B9NbEL7Uh6COyG9TkiR3RluQT2NVlt5pL1GibsW1ag9mfT696yssOeC0lQuMto
FYGFyZZxfnFqLNM6I/g8RBPqD2nHdFr3FvuSOXF4nOcmRHeIklsH4bEMI3TRz3W0BqzDMKCLMeu4
Q6DQA8LFQgXNHxeEBHLDayAH+MZR1WO3v9WqUP+rzpJ0N6d2eZXiH3+Vy00c8qrNYS6tPnSoqtq4
iaiusjrToHzLYr0jU5Bdqb584lkM0yxdR3DeN5O1+Dcp9IFNVIf+TSxLyzRNJHRRpaqNbdVa7XOg
N9pdl1fZNtMwgp3qoboZ5CbUMjYemQIHLvFFB5WxBwdUuMVl3UTB1uq6GyPqlpuo1uwHo0ratQn0
ZiMm4TwASBux4m6fmqIILxGJcIZ7YHftgeQZsibtfa/n3T2fY9iVOImf2lSHvFcQE0oxsZTj3MWM
7v/dTupAOSpplmAKMk4WpCEn6efj6GfvN6qtNr3pXYdqY4pNnkv95r51M6cDq5kxvxXwKh7CUEMs
0HYN0m5u/DDxqL8gWUwe2Ry7bZN11tEwTKT0IL/vfKNJwJml7rr0l+reRPGQeVMWf87I2yEAHAzY
vzXI+phTjpJvmz6rUv6r1I5acmo7lzzLNHdpjpovaiEYw3jYRwZx2KOJIutjOTjbqAii3WCAGRuW
GGOadozJdWflbhEDnPJJ9+/rFnrHoBXpWzyN666JMesKSdjHtpZgkmOGV5GVYYfRzeGmIoBM8ieM
UEnXdeeCi560FrC+m3iOqxvdExUyE2wa0nYk8wQ2I7JD+HMMeUr2aHHn4CZTv3oAGpswfzHTYmQh
HDTaQVbLchjiVeUt2sHqwck2Nh/oV1WUtvjULnvDWgpcoDurQerTxgq6zLGt6rKqk3Ic4tR46k9b
4y+3LmIMt5xkXcUaBLBBS/2to71qXTFdE9+3bgpAEX7q5cszpozYCjcAlsoLP0JlEQjgfEFIfb4L
Fmc6bUobcbcged8SQa+rGrFsSXnOd5j0rSYbZkXuAVCvwgpA/iyK12REXg9IxmeHrJxXNttMPj3U
hqdeeHTkc0RVC/UwOdf5AW/R4SCpJ4z0CohdgbSB7SH14SCSEepAe00XHs/yYC9O8rlArWGtOwjQ
VIsorpMg+Dl0QNQFlYvq87tX4R/4v4bxOwHYdgM9MG2EEyBmu7yw9A+caKYUSR+7sf89Q31jD92U
OJ2pJE/l+qpDrJK4nYoUfqh/HPqu/k9FdYB3x2rhGK00xBXXtrXoT30T3TfOPIGJSlJM65BBb4tV
WM3hGnEU60ZtDHexeYYV2VUphWnUz4/eGJa8sujLPSYNGoIad97t1x7ndsdcIvRw/7tzNKW4bsoR
dX4fzFs7VOOnxBTiChIfBk1uV+PDgSbrZEXPJFqTve2HBf6Sfv1tOHZJlH1rC9wIu6Tyd26etc9k
vvaFlBtauocpWso7ze2c+wLeEwCR/svMmm+3kAhcG17XfymHBnqxaDH6dlqp90zuzBDIYKHAFr8M
YTuj1KsjB1H680ORNXeebG/9KcaxfAn3TeKUnxc505btfYByw4zS2DYssvjF6G5R28LncC613dAL
G+wAzdGA+QWcjaco8LtjZy+wGscIwKuZXv6Hq8+X9PL3c5vA8yyeeLblW8xwuBTpf/12n5QR/H3j
/y3g11tXd5O31MgsoEa8ulI9W15sHYrzOJvMGerQuu8Xn1d5Nb8AnYVFHHUYOrezdY9a6eeZG3Zj
jJjxzXmYXQnU066KWvwsqTbNL+5IVIBv+r1djZ16Fw0ANe7cTZboTliCb/wPh1NtOs7Oddx/8hwb
+96+H68ghzlXmUCztKiW6EvnpreevLkdTNUaMruf1VAztn8OZZnzbmjl5d5bpVl30OqNz244V2uj
xidexF1kS0k/xEfKOzJwe27JzZja8LFkSc9tVPQj6A6n0u+9H8dpWOuw6mGP38dVfmsQqQAP55eB
jlza8n4T1MY+tVyx/9B+HotKpX6lqq4DuGwqQox65hl3xD8cTrU5FY5PYz7t1K7qwKr9425FoN+z
jsfHu8JIccnnR16eKZYKhvjizh1m3Z0//kX09HrJohjLN9Q+kkQDRlGgMdMBeLk3EtSpNad8MtIJ
6aFYN59+1ZYgsp6SpHkCTpveGrIm+1TN5E11Hvlf7bfIM/w6yvl8EWdQtV995/PJvnPt11/mlLm3
R4iyv0gNNF58lH9Wk4P4bAFL51q1qdJ5k6kO4NnI+kw/x/1pcDyF4Qma8ZvUxnsdCc/7/UZm7WRZ
ts/6xEXiQy56fr+Rp1gqVQtLe0tS/aED6PLJ99L0uoWDsVJ3NFOC1760/E9MfZLr5le7T3v7q31Y
khFjKnOWU4jXyUuCd+NVuxV5r3n4LRHBfdDlC7wuvzAwIvv7qj2VZJu+AC9ISSNcoCasM1Be1Kpb
bdTVpkpqIG9HUFcIEPcXqvF0cN8ghdAsaKJpFZPiJleS5EF5bOSkGA00fRvrFrxfWdVLH8NNA79m
WavkxgohciTQao+J8wJfe+WHs3PMm669HQnl4CWQYSvsxKs0dKeXgmny+jzCdd5C54CSsbv3LIsU
h+EyyTrXa+s/zAYcECPvH8fyV5SLXWi0uhn41sdfESRP5fEM8t+0KDeg2joGKkRqYVgZ27w3tUdV
ybLd6NTaIzLj1UMyfxsK7xi2aYS6vGBW+Ktao3XARxvDU2+Q4EIQRPOlzvvGWRrzyrIBCbW1bl45
smTJNlVSbefeqobdcB6nSmMy3iN1l1yNHqKinm1OG1QS29tsiX5uVEcFEZdF4d9taghJf2ansqN2
YLnCCmA/Qzaqw6jRamCQQSb+9+8895/vFI/FIZziwIbbwZr+9zslcoYE5FhsvTllhxdykhiIoP69
gT7HlarqXWczO6yjtdUlLVB8hqimpuSHyRMp75U49o2WZPZNBh4mteL22ia8dWPKjWpPQOesUdaw
ob/+1qF6J7JsnTAR1+0DrdtXS+LlN3o14NhmFl+aCWEStNXb23bq21tLlmR7Zbvz7jSW4GN2a/fZ
cbAH82kBrHiHkPRRjLX1ZCG4cSf7Gt1/19fKmm2Pj1WFHl6Fnsq+HYHhqlI6zj9L+a/SufdcikYv
PWZmK7b//rcxrH++AXwpJINGkY4sdvARzRR7cZinsy7esg76q732sLMSKLld535zV2ukB1Xt1OQZ
WLyLsp9Bq/vY2p7qcrTqT7NkPoye2M+lr12DmncGgsXVu8OoDjU2cU37EnYH1PRapEQ8F+2rY+JM
WAtAxARIgCXwf2TdTSYCbpA8UW/pSv1Bj5E5KCstvG7AKe7NpIR04sbW/6fsPJYbR5p2fUWIgDdb
it5KpPwGMWoD7z2u/jwo9id2a+afibNBIKsSaLVEAlWZrzlEvDRh/4XlRUvQDh4q33uf7uhHFnb0
5V53veiMwEoJeXyyH+qK5Jsuy6ui74bXoE3cBYpA3VaJTfdeZMTwX49xCN6yFh/X6eMJeFfeUw7m
MwveEIa/Bkul+Zy5JSKuAhPKQ38Ly4LqwemzWVz0/kUvHP+idpRKA8euMJRm7DOj7rElVHr3XEz7
RwNNuaXquvhWTKEYC2IrWRYOaz9L7Di9zzhlp/YgEsWY5ITYFyph9SAmbvdKxMYVJBCKN1K9RQxw
UdR2emy8nv3wdGapSQbKOEXws0Cf7M9xkSEmpytF6u0iY7qynK78vK3IEOMiTQ36623F0JfL/7xt
5WT/8c62//ZhR3RLtw3DRj+JR/4EVvx98V2bgRwOUep+i7B7URDnoq8/FuzQZbbpJmCsnQgLAwkV
owxxOBzZA4KOZfpLYohStnV3TRdJ/ZQkMm/p4pYiFLe0c+MUq/hEBGE9HAMdcCkyA3FzzHdiBBz0
cIStzrCVh+7S63BHwRykUGe3eaq2uJdZcbQalWA4Xqd/3UWhijQry8RYZN4iL+0G7XipKfdKmIGZ
F6fiUKHkt0u8hQhkOvf735JvacM048u2s5PQfM5zbieGrqduE/ACsjR36VZxdqjSdMD4eQTrRu3t
IMbEwaCy0OPaTY7dWftcHsqN6dfISd1yxJnv1L/uIEInN5xrnf//XLQpXwTRdAuEh4y02rT/5wml
2V/Am54zhoaT19JHhFtpTe1Cg/yGbpmSNahpTG+W27sEEkJ/tN/FQJDmpIp3ypBoxTwax1/5Ykxc
OQZjf2y/8SSZ7nq715/3v/6jQWj9tPgQRH1SId/FobXOvqwX99c1w7RwYAt+G/HsJLrHIV1HDrHn
7/KA5YZxcaTWm1c6fgPwMoxLOprhzixQXhSzvdIbl+kCnRb+9QIqrlyA0ExcoaIh1jaSE8FVMOxs
LUIvKZq5ilLHWp6K6SBNfs2KyvttVlTexaw8JX+5Vonk9ClL0Akd8x7ZITW592U/vR4Qpfs+5pGy
EUNisrHjdhOq5c9EqdL7WFbH+SSvyf8kydIGr21vDpA9+Ra2Fdpxk/RKMcjNzqqMfGFA/nqv0KIu
XV97HUd37nlFtsKBAtvtvPQvbaH5F3i0C8erpZMY6oM+YyGLcjNip7zjmg5NK3jiS18KMBVSMudU
6I59sqaz3AAeTjUl3twm+sjRD8hAw8El7TYubtLUKVCizwlqheNMkyUWG4EL4b8tURM2IlZzYZ7d
y5L5rR6s/nVoUYDBiwDQS54Pr26TnczG7s4R0vj//tq3/pSR0y2qYrIOXNoAmq+whflSA2s61y7l
Yuw/+pJKP76wPTgUU++NA+u0h8xI0FSwav2n1vrObgzl9kLZtkL/MkG5ewrFoc0fzXQsziJQAz43
umW5SxH6SmocvNB4EBFQ5fbSBu7PKC6andpK+ZHaqn6tc8HYA7vaoW8x1bWutarYdpCnbHGRv+Vp
oorlNAhjOwZiGVuxCEscVspwa2SMK1hpQR/5PXSg285rC4tPSzUOGvrQorgvDnmU3HstXHERwXfp
F7FmmXR4p25AWJq3/ExBYbRlNbrVwx7T++ksMXv7sRjKfTfVacS4PkTgh2rXfqzt/Ou41sksh0IM
tTpF9tz/WskZINz/2MooimnpJph5x9Y1nfrmny83u1CreqjM7KMasNtIXbdEkKU5hv0QwfZO/f7g
ZWV/EGdZlFYbs6yO7OcqYyuSpzDpYBbNHO0cy7F1cLIgWeeO49P97dAaCdGes9Kkv/BmcXAcDpK/
rASn4ibHzaLEa8rCEuO7NQyoQcnGUaUmeKCIn1Lhgouusz2eF6Ns2zMzHtL7FF0NxxpXTQK/3G/V
KPih0tmcp9ga3I3Tq+d2MEHO7yHkUAX7nGiBVcsKRFIL9P/CYXlXnzMo8qlbrhNk/V+00M/mQ64b
GyOWtJfatPeu6uTnJh66M3izHY/ACBGcE+KV0Z4fJdqLM3GwxxKv87Ctd1kV49g4zZYOYuqq6qGY
I7bNNJ4ecZ9BaP5zoy325rfwtu/+zBVDIsOUctRl2hohCm/Y3Q5jmw+7JE7WSVKra03zcthLnynX
2PL5iJruuDHCTj+NZjdvUuQ4tCkSQ2j2FDu57g8i4hnza7zNZOxYQ1ymb2MihR7Ou9IM1aqjxlt+
hJqcLjrYXRstNdl+5YP3lmipdkftcthNUJAXpUS6ZhrPXDfbDH4I5ISK1JuGesosMRXnhOih+aDo
9ZM5jRsUSJaR07urFGY6TaTBx6fFLXpl2IGYMi9IYAVPdQaVloIV+BYRiPqR7tv+NCOCeErz2t/S
vGBZhI7/H1KhmkxL+8tXimcjPBPLBvlomOb0lfutWNtrXZo76ah9JD7fFxAz9l4cMGsLlxhs1LPb
mO5j1jFTKYRfc9I4lvd884zPq0Tul1DkGzLaXlDSkcwp6osvjQPK9w6F0ekwgAfRdVYityETZTyE
jNR0XaiZfk3z0eQHg1XZd2JM69B6MQocRmQHflveV8lG6QvnsTAleWFqOR3dKcxHvVxHtY16/RSG
Q0o/MMvxCJ9CUJjKCbWPg4gi/BMeMTkVgTgkk0F9GFr3CMR8C2WUUhKTonOjgzcULbBh2oB8GZOn
MYwBfs+7jUkGnetrr+3LdY1mDzujwzZhlLy3JsK8vGpbPEtVn1fKAPfaHOV2HhuR/CaP3gZTChPR
rt9TI4u3jz6lGkXbzoO+71Z26Vt0Xlr/CNjRPxYy5VyQKXd+EPtH0yhgxYpZEXd2f2Szp2+kUo1l
+DzkOBBmj6UU1VCTBzRwbtcVkgpN0AYHUPh+fNLG+n20HPk5NFmm6SjRwyAlLPNOX1mRny5EWKkx
zpN2566uyYg3QS1D8UaEsIhfsUhrTqZXKs9+hNW4ZvxoXJTAdEMzLoNRBIfcRGZ/eouJIXpzO/a3
wQkGsbX3Iv2MNBh9TrEhUxLs3nOFWtJtp3bblolZtaBu9GW/JrlgzHslsJHYd3n61M0QbotAR6FF
xjxchR2TD9VOmw5eklc0DDkb4bbztHPmtyFxJtJEhgjFQa6taue62BDRdQ/wC2vslepa2iLLguAV
WjHCp+Mw6ct6eJsOJ99qg1cckNzd6GLxJELVSXT8WORkI0IEn3aYP7jnsAzf3Mr8C5Uia+6Zbr91
/Cx5qv14V8bt8C7Gg2lc1eV/HLd4RG0DSRtBctMO7U0nQiWeUPRERTdUTNzaprexZqzXKJVuJGjF
B1f2syUvP3zapvB2QDP9V+jK+LEbhR6sxKxH7WO4ZpcFaiHYFLl5oSHAGaKx3Os4PYyafejZhs+8
riveKBxg6Oqb7q6lMvmUNy5f9qB40yNJh6Aa18tqlPO3QtUPAW/2i637zvXycUr7cjno5LkYZ6mk
o08e7oPCxsxygjqIA7ivcBYmlrYVISsB5VSNyuSLU52H1MJHdWSVaDdedLKap6B3McJkV87mgGbj
vA/wFGpDGlhizDBxKlCtJ6fJ/khLDfQy2fnAq5CcB304jxT3MryvU2keqfDWDa3xL7JTuNNkMWEf
3NY8/fs6WjGmigF1OnS4N9/R2+bdoNhApExZ0QzTYFf55xvCAr9dIPKXv6MlhdUc66+d3CJkg6Ov
wvF6brqGsWutCcbom5NP2TR1TRBT10Np5Ktwkpik+Vms2iTFinzageVTaPPZXIgtFwDgfJVJVbwQ
GzJEun7Nhm2SPTh8VQV+QeAZxFlTNU+l1aCYMuEaxPgNCoEA/HVSjAtMxC3NkbuncKzOmZrO4KEF
T+hbLaw2GV9VJeY7BXqdElc5vDodzGmHGu8xQiRTpEmj1R5AVqoweelUsLqQ8fNQUK6ZQjF2Wwl9
6Wjckr8sp76EtzvznkIz8/POYnmF6dK+1kL7BC36KPqSSdA9KCjZveilUaBvGtd7MPLOXvIG7MCl
MHmttPIYVBT4AZRSIE692ju7vEtnSl4XJ91g7dup8pa39vCqVUayrgbEkEUo0lSgTPtcaZEBcLGB
pkKS3N8+y96QPLU5kqLXD7Nm5kgmJJNPwvRxF4d6OvPN7KnpMnl7G7/lintevzSSkV3vF2bIAcDT
QLZ2jKMzlWjk6KDKLyCshWdxwJ7qfUz0YScit1Psezd6FYG4xrdcdaPVDire0zX/dB90COT/WGKh
uv63LxDkXKoygIy0qSz3ZdcS9VGVuGigvNe+mmypy/kH1CG8Q19NBlpsPpBRMDC0FoP/NC0m6tx4
qyo9x1iMjWbtnBrTa88iiMoSU2rXhlU6zUl9oxxktz9fN7nIz/8oMgvd0RIxjUExYJ73QE3nIYp9
c63Is3lXDua6CJuXgK3PIguwK4YC4eAUB4Oe+qH2Yqd6CAWWMXMqF4SDRC/OLVYiGge9mbB2YJu6
NucJmGWVPoOPrj/YPlKt0w+VqFQe5MjE0XjaXLtZ4z/QyL4zM6+7iAw0E2jgoA2wEWFhmfa2mwo9
IlRQ1JghXNKtYn1M9zmKFDWrpaMJSe84FjUFRcWXMdNs0Kzz7QbhZDFVSfK7k9v6esB2DuEVxO6z
IW3nXt8rZ9/CPhzpLuXsoZMw76ezcBpDKhAfcbFsh9Pv8I4MaKXH/r3hq7RNpkM19ZfEOJs+vJeI
xkBe0Md2drYZWfej1L6JR0eVeeOyzaUEbfrO26EUZW781H2o4746CMharabRxndKWJfTI10cIFM/
RJFVHUR0yxCQN3HV5z1ERuD1+PXwjZ/dnoviYacqlX+o3e9fhkVotap/oFQlgtsjUzwfxZzbfL89
LMVZoR/ayi7N4/Sywsw12sNW97fsGwHDhEZ3kJUMsIwd99T70JfoZSN8bnwU8pO6yP4qkvreiXX3
p1l/tOmAqixiiosMBOH3qlbeUyQ43rwIFxmM17Ut0i4YnEiadRjU0DqEVm0dApxhNqkSPdjIPIxz
pOt/TaT2xfRZA7ayNG3A+8mVvFW91a0016fxEgoc9mn+g+35+rfPk9gLryPh/06mqVqxTpLfRjtz
cqGCQ9bgplpSWkRSoWQrwqCjgOCcF/gaLtPOCh6C0DC2uYxIid/UcowHteHNJTlylmJxwNOnRFPu
FEv2qgDEtr89/yx+G0vWe6hYi/VCW53xoJMWFj6wmy6I4kfyXxVXbz6QzkAETKHZY+hOtbVkFFKK
kh6SlVQzkZHBDkP2vowOSdOgb+3qqGIUlrqRbPwiVdsxdjk71x0ad+ZOhLcDemorxHn9zW2oMaNu
pQ1lMD4rZdWsKHgvKL75R5Vu5H1PJ/vextyPLdVorVpLx3APNlKLA5Ep34lpfUoMenQ+ZNmjkYnu
uh0gvKu1moMLVDluoeSn+ziqlWWjlHx4dF1HbcS1XgrL+NaPRvojR9bccoDxoVc3oPtU9h+RBJZC
bSp3PlAUn9ltVl4yePyOqpoPcWUXlyxsgoXcRBG+FUxqQW2dXAljsGlSDHlKKs1qCpLYjpIhyXG3
MzyDDX4X1Tl1mvgpDrX4gLBHOikda5jxVnICs412iB/TXEHrgR6KOBWD4hBN09czWUUaOU9pvtxy
RMjj1lyhAihtI3wvsLfXEQj2g/C1z3rnhAqQc2qns0INpDs5QsxOTHRR1q/dEltndi/QD9yAx4rd
D6/4FrKTsV7yVnURpMyru5QST5HoIRKFKU5NjaGGZ3HwpKfGLdx7iaLzuTbSfoey9fttXit1e9Gh
SzsXY6pc/WUjG8dCweqGHheTyQXdy/+qDTz4HFPN9kEnW0fsRrs7PinJt3/IyD0Zl1s0LzW2Z2eP
+if2UeqTiEIDZ9PPaJpjpUHLecrMFGlxi6a5wTSjHwlF3F2cNeF9A2bu+n0rYor+PZXQ63JdAI/T
qkUuEsCemyfHoVakZ8Ou7spyRKZAqtqzjIZtHGfSs54a/b7AD2nWTVkhqs8r/LLzhZiNQ7+aY5sC
ujgHQiBurWZxfK/UzW+bg7Zrs1Xphr9+gtDTklXt4bpRwT/c96N6bhILcfZ0wEakNWn1Kp1dncWB
fumxzzNjUbvVyRAVuLKiQ4ZaOcX7afF3HYwHA6EElVaq6+FJP5oSezM1Su9zrU2BwkrIafsbMXIb
vqX6ioEG5ZQf4x89pcqW5KxaLAj1dZDJ6D36qEKCLo1/VIDLsEX+YSVoqqGhUD8Z+MouOqUZ932u
KDsInAivs0iU5lcwTxxsHWTmn2TPKretZ/82rvdaeMjG7CPxEu3My+dOjjXnUVRaMhvnPRSaziIK
XetVaV33WpdRKYLetU0BL3Aq2rRe7cxpxMUrEQaaWa/CwFLn4m7mUA5bS5Us5NvcatkqEMVU1aFX
7JbGXtbprJQWxradW/sffPce0BLznnSNF1iuYqIsB1lxwN5Rm7GbXmFLG3y3YmxHeAQ3F3f0pFXj
D9DOArM9x6PdzERKGFFtAQXyHncSf5HWB7ymYgjx79sx/R8WkxgHWNik6LwwNOXLbkwD1+kpTh6/
B/hImC1qngoqy+cIw6EtRrvo3dPvOIux3KoUHvpxsxKhmBhRQv1yVS8p6yFzaulimBjfjXiBYK81
05vbCdgKxM5lNGmpRgEJsCa9W3FwEwwXMkP+a5Skapd6Vo/4kaVWO3k6iBQR6mnNdeL0dvFv14j7
IMf79u+/LkWAO7Lfd68W7yHYP+CgwUX/7fdVlXLld4nWvaltmixx58BaclpPKNNBnOX43iA8L9fn
MrAQxZomoP9bh64wmKAPUK0sSUPBcxpsosA+JKqGm3uLtL6beWxGTeX05ayFlHwd6z/P/v/zOujg
teGNK9GnNAAEz3ydwprYFovQ08NoJ/bQIoz0PvwtFLO35Nu1dYZRw5fkW+hVJf9QLLl3cq9YezvL
spM9ROtkQnKIA/V67S5xNG1FAda/xKOTnkxLQzdOLj7KaJBmYJTrB3ga6jqP2ET6th6xL9DQmO5b
8zuWbhV/7e8mHm4os/XhNld4JJs56nB2jxa0hxrPQvJ7ZSXCtLcepcxKH1KVZhzovCMiSckrZqjV
GsVHqAYiDDHnMTt3OHRhOzxr6Y8wGdGVjnF713T83cW9YBoE88yW8V6dZgddunP8tAQwKvdsJ/gJ
xM1QK8YEe/oJrqHuPGZ2mz7giVWcq9Y4Jp5vLAwjDDbIuCrzsrcMWhq5ex+EE0Y2KoIPvhxvgZ1p
F00OtY0ZKP4SCefy3bY+JCRJPr5c6DbKy79//lVz6vb//vmnRGWqFlgQQ5VVHYXAP6s3I5boheSY
ybPZsxZ51hVbX1Y+HjJYLc2btnF3kqm5O78tHnzP01ciEuN01ixYjdOsiGHTUHkHBrbuOj3ZDGbI
Hs/Xs+TOUhsF0cix2mit0Z+LwszvM8iO3iR2LYbSrG+XrZTWcxGKCV11LmbZABicLrIg5+wrf3wS
kTj0rpJD7qKq0gL5XYQqvCULlaJV1riYo4ZAJVlk+nelXMeYA0f6CxaXE3R0eAJJ522K0Arv/LY1
6gkONd6pWCfPxZf4+pUXX+WgzlaTsDpOV+rM4LW0Cp2xOuk0va6HPNLVmR4beJV+TmCuUp3EFdZ0
hUhOc/ND0VwT/kwOP671kEiWnajY1Z9npZgRMY1e276zbetbnzsAvqdE5LWPtWzef6kDiPA2hivr
CIoNy3FKCBmvo8OtZFCrXkGXDRl13079LQwQ6Rmm6bvOs/8koqY+xXpmPyWqmzzIln+i7SQ9q43f
72RZD+5Ko5GeISkFK5NSa9WBTj1DwEnPPKvDh4o/iB/JxmVyib0UPt7ZsMCLnRhLcmeVIRS1csO8
3Umu1OywE2mxA1HxlL/F4uyWg7ESq7PpwLbv6FNkVltEQ66bOJ/ixdZ38ycBoxDACXGm+00x6zMH
pDn2NzZudHiOfuahequg2DIZuPWKflICw7gzS1ZQ2hSKg4y1+ynV84cJ0bsdSiOwZkigu4eydWdf
0sICw+YrO04ekR0XZgbikPZldLSHexFQDaTsTGX5OWvUcZOOHcKKYsYKpuaTrlC2nXwQHD5MO7sO
DzxxwnNfWbM46+J7EeVmlNC/CKanUXgWhySmxTXCr2J58b8xPfdZy+c26qKtf0jL4XvlttpTZOa2
iPIg1J5Cafwtoud2japEVZ+Qh/1troUUNaf0iuhobo5bww/lrTiru368nokxeJjaDP0UAPqTLIk1
6dhomeLSbrMaNMiu54oOTzEJ43Rm0fPeoCg5bPqkifdYTcPHk7AIbTosfCRanecsyYM5Arb1U2oU
Fi5U9C36NvgRsp/8ZmBqgJNtDQMgwHe3Ddh0VGWJqqWHVPcQN/ukkOwP069Q+a3t19TJHGRaleQp
gyU2d23ISP/+QP0bc9fWQFSxeeShysOU6S/wqsh0/bQrKuvJr10ZNQjK16iKYvTWTcLvgskrwVTN
ZTneilevmE2C6tesrKCJLmZv14pZpL03jZrlD/0/XH+7ABkrNDFL7Nx3aYEEL7z7dPaFEWA2QO7Z
DLcqDilT79kOnW6vq2gLs1/unvLSLe9wcOyedDbtDWBXSVJPuh7kL6MdTFo2GGWKkEqhvLA9beAh
yazpWUDpi7o4jLWSvRhGdlcMRbxqjNpBzt0313B/ipXRquZTMxpnsREcaqSEbQDPlxC9gHWFyM7K
q0PrSWq1M77D9dozfH2t9cVWrrIUayKg+bCJlIOuperOd1Rj4WRm+5xU5rOocn+mJlX6KxVBeeWa
ajv9S9bl0hzGpHXQbWjJcyWGOxVmza52fNZ0DZJ6B5UW7EGrO/tDTcazyZfyQ9aKH5bfm29anjQz
J3HHF1hrUCJNs31CbQTzRUdtLnGYDvOioUghS3W7sAtfP6WphIGDVfpHt8zlVd/o9d7sdGutSr2z
dWwr2WpS1mOQ0Mk7Gw8kbFUgAzpBFqyaPreOeWjgR2IP470KLJgWYNec0zCL52Fg149VqbKXV9Pu
mQeXNmuSXnkNLGTAq7yT3q1xfOV/Un5jAXCwcCD6YaBjozfYYeOp0a6Ljv9Oq6fxaciG4iHNi48+
1JQ3xUNPuvKUApUiiJBK3M3EeNLX1qoE24ZblyW/+Z6x9mPbf+yaU8+XezM6Q7jOoUrDlKrQkq7a
6JteNHgsRIgxFGgdN2aTPwVu7C1x99J2dZHiEe4ZiOLLhfcSdeZz54zNDykKl01j6EsTB8P1wJ7m
LtOi5pxgNrLUGrndWaBZeSB6+bIp/fxSJSGPS0wgP4xiXCp5We+iDIdxK8rtHY1/63oQoUk3jjWI
4SMZzwRWtF05E6dyEnIqkq6nznS5Vo8pDnC/3UYk20HdYeaWxRtVcqp538nl0ZUDdYvHgrr0QC0+
AnhEFVHS0x+a/9aN/vgt5cV815ep/KAWqMtK4aS/JHnqveTbfPUKq/iovPJOXIMz7M9GlbOnPNGj
ZcNHD28NmNlId1hAeH3khhFS5LUYIi6W95dArD6mgzatUsR42YwXkJ+/hm7jdCUvIupcFVJEHFTX
e/yfY+Im4l/o8X1JNGACZoCvAzQT77Fpi+pYJ/a9KoX+oxgyDdStaCaf8GP0H21UaiFQBvJKTIaG
nQAnoxkgQkcdqMeZK92SQ2yg+nYBve6oodx4MmupvtR+sPPiiDKW0sbrQjG0RTtVtaBO44moOtWp
0LTmojY4h3ymNQNIy8R50SJrWOeU6RKnA8WrFna57w2wa+IgwiQa+PsZRjqnfKTdu0rm3YfBFmou
9UoxJHXGuyY79a+xEdcyvD2zYiFmWWXku39/n1Bn+HOBbkMYsUF50lrly6ko8hcATqGlCXrYqfpE
/5NmzJJnbb7tRntlUnd7KKYX+eg4K2ibv6Jp7hZNcyKznl7r/R+Zf79OZFbTPT//hc/rgkgqV12J
FpfburRT3KajveLs5aoFM2njOilGxGEAFLWSwhgpgj8nKhOnr2uh2LYTxOrLdOtHBkyGqeXGFzw7
GiU+6FMkDnoVGCseFOWdYvhdBALRbu5axx5WfqrcjeCW4ADigGINgbsNtPABI0bnJIbEmRTQrmlw
leCN8b8JqlvlMk284Rg6FV45o3rvTavWISnyuYmSDbCT1LhgxyTvWD+g85eoHyV13sdAsX/g9eM/
lUrbLYfUVbaKi3afrms+iGGvwoiocxZUo2Bv1cbZypP8EuXpKkrM7MVMu3BvNNQGRdiDV+SpZdTL
sk/zl2FUgztJ2ZpZ3hylOE3m1KRU8PeZyde8M7IjelujUgEZrSRpw1KiXrQJJFgcj8e/DBXnxSFq
6wWVafupydWzRrP1W9LSQukzKCFAg8x1rNFJ/4cMqpvZvHYVFW3wXEHsvqapoSbJgT1wvkhyOXnm
XfYdooj7Q1Xfmrqp7mOYxfratRCJVvXcoHqD8zry1WglUSlZQLowXuVcWvq9kXxTpPhXBj+9jDxu
Zi0sk/ZVlevVnZ9ELMEnyC8l9eYuLtkrqzkgFzCngWR3uytEzvUbDzHMft/LXuFRIsCHRqrgg1ah
gXJHp/70FP1ImTn6KOEFz1qgsC92XqR3LEqjx6ENlLnLf+Y+Dpx6mQIdPxh+Mqz7GijLELT+zu2N
bJ3ZmX2g3BgvccoMHviLIcqg0VAevMTEFwijzINWDHAj1EzbeLI0vEY974C8d6iZu+Whh3+ADSbj
uluNc83vSZueSH3R/5YmR4Uxq6cnmDSk3K3GIEmkRREU78j5yas9etH5FSKiUL55yB0sYtP293VY
lMdYiVx8uxv1Q0F5xJPNb4EsZxjERjRhPUfdVrgJ8sOqxUuUJcfEjMxvSRz/SKWufLSKIv+vpa/x
RVaAR5WjaDra5RirGPqkMv0HVrDuI8WKm2x4Aq3jnEv92dYaHrzIZWwRaYcxEEfFWxKE+cyU6ubU
doX2gMUf0hqMR2O0aAccF+Fh3Gl5H23ERkSEQWX8HopZM8NpO8gfnNGO964SdEu/7PNzXEblXU+1
401LxodA4HIde5MbVvGzMvO/tCG2XyQonndJpyQbmj8/67qSd5Jc0bxp8uHdt9JzhWLQpZzGfcD4
OMZpw3u7L0I3O+Ht82vnn0WjvOzGDMPX6c0qtv80uPpDoOYGnlu4NawMvAdmhaGFK9yHWFlCHKdX
aaflr2K61Sl4V7jtHj9szNd8ue/2Ina9rNt7vdHQlcA78cuESDFzk0tEYu2U/SKx+6daN+8FklBg
D2G5x/tpSII08ODnVozEhN3NIV/KB9uqi4UlT5sh7KOQAAn673UAc1X1jJ+WXZxD18adAPPfuygs
lfsRsjrPfzzqbpcHLpgxcTm/uevlpuHpP8ugPY8a2rGN7nZrC9fBUwWtYIaJZPpalkG9tC0zWUn4
mL76lvnWuHp3HxRjcMGjZieGBwc7Z8QTkPiZLkoHdn86fhd7Ha3IlyBb65qbvDpZbu7oEpd3IkTd
/wL/5hROgkBp6R6t0Cgeva6Od52itXMx7qXeCVBd8ajVwzx1RmUmx/jo1TVLcFbye8Djvx9uY7JV
dws9wwhPpNwmRAhStFvAWbLmaVcNeFcm8YNTpM6C5YbMizJo8f5Kir1XDNkGr9Zkm4Bc2Gl8Qdda
2DRohCTKUvZauBQhWtZDEvbnOMYLIrfT6gkfKHfWK0rzKvtYviThoP2FCwc94Dz7UeYVGrIubgmj
sbINsKi4XLqzJsJPdiZnNGFcq/7WeMFFa8c0/NkCptiIjllf0Rdwm+hBnrppmR1sXZ5vD2KOjs51
TptI8Z9zogv39+ucqPTnbZeqV/aAg3kuoFLHXwsEJtxYbZvlPuSsiSNde5a01LsYB5oZn8jm4sje
hmW89xOm4sbHE+mNWojCg6KPjrETa1sZaZtlEqrWxS7pYgdIs/zAu4Nvv/W9VAp5NqopngfKmK1q
FgPb3kMuyStYbxZqPLxlhbdD/Lc+VHKkrbC4YA9SSN5PIKcJVuA/pbx+y2guv1hNlM8LuxlPmpUP
61FT8w3uxPoykmLsBcM4WMZ+pey0UgnwfsREAdBX9KJ18TM6AM0PUC7LJtL9v4YI3Y7cHPx7iBE8
aYrUX3tlqz3gCeSzLVaND6t7Z8kM3SBOte4QCJqC2efdbupPdhNfQUyACPp1pisDVnhGNs7kwTDv
265+K3Onf8XoblhaqU6tccJl1Yo+lxvJeRzirtjDa8IwotaD1wbTmrnGx2MtQmcsD03ldcjJ1vVD
l0UXdcpyMi1eJ/WAKM0UUryj8in53/AUbY70E/hV5JCRbiCpMRgsOs0BtfxPsNXQtHMJyamTGLJS
K1iXsb+iV6Dt4qiHcOFZzkrPK54McizNK6VpHiOzx+oQP6n32ssfQj4duOJIiyiKsIlJw3w3aK33
UY8KxH4v0J/k8XhdGEjRNx7Uz26tay95rYzrJkn9hQgdp22wHuCbdp3lv9Wlnnn893W6+bd3n6lp
FIhVEPw4Ef2N4a10GCgOZiE9dk6qgG3StDt8dtuT3CXRtupKdwldMnt0Jyd6XU2s7zm4QK/mS3zL
HeA1boboyLKA9CBPH/Ni0nXNNPOWnsgoUolbxxBct9fc6dbGxCapcEO9uxK10xF33ziO8ajO3R9l
rWzxlore66rV74I6TO//H23ntdw4rrXtK2IVczgVlS05u92eE1ZH5px59f9DyGN665uZPfvgP2gW
ASyAtFoigYU36HGl7nPWHXs/V6J73PmYg0m5/wfW1CRbjUunrrdisqDgNCZwE+r8JCiMNHy2/Gil
zvvxAYJXz3HP5u/8BBFtH6Uxnq7b5n6gXKz/IisDZO56oQTjREPDQDY1/oFA/8/ZB+kbTwdOaD1r
bO2u43aMi9fE8FZAzHALhxp0Y8s93ExxWrVsRzbz4dKS6fgMiso+qdmJnEbb9VMDJKk5nQXORcBh
xNkVJuaq2PfGiHpEYyICyc/noLeYrwzspz1Zisqk0+7aG0UqrVMTm92mRlrjBakSfzWvgn6lxQkx
BuOn6JRKIZ2sqN3KGmt+0amOfX6Wga29YPrCVD+5U9Ui+Nn2/cZWsY9blX7umiNgGNh936zGnL4i
tFm7cFmwckRmfJPHoXluIl3awz+UD7EcB2cDuMAWmWbp6AT6lwCpzE0CyOZEig4BzDkJI6VT/5zB
ieNd2Y+/PODNjc4XBDweeI8ueuljx9iETvXeiUR4eOnEsrX86DQKpECFVFeVqOGlUzRfaV42Xa7k
qVL/LHsmWyQAgHad7qSbDGBn+GVq/G+4kiinXouj41RgviWyjLXHXLYeBn+vzznIUpPzlVGOziUH
ibzUagYmvRSJse5l8JuSpJhfi+53PePcm7YZthX5lL1tRNZcXWpRfu/r8dfUSvEjs+Dq1rX6ioyh
dyuqxEEUnTTZkniPTlf1eq2qbpv21SYbH+NWG2+CWQCRHRDIxPPZchB1sd8V+zg78YSyO9Zt8lMW
z4DjxDNOypxBtkzwtKqdmSe1M9UX0YqvtnGqnCcMoOoDxsbaazw5WzbpzCd5sIKHKuifkpkEluu1
gyx1bK6lSdU2Ej5b27yo8DQi/74Wv1rFHrO9M9oYloppwNyamjgpKePOKJrfxrw0GwDqb0njmFRR
lCLlXIL/fPTyn9poSafaGa2zmOBi4Rxacnm+zHlV22wmsvNqtyY5zXQmRt2tlyPU0+oAdDVTNVaZ
/hq5guBUREH6ZEzR5/qJVd+QGenTHG+0qfOmq6dkBOGfNnBs4xYJVnFHYVocmPrb6x4H2r05GfwH
pMG0SpvGPjdxkL9Ijb8R68wxawu8mGuch2O1fRqHoNgVthZtxUahF+MXmMa6c8JKVXvNovtCVsYv
oM+eLyAYsF64e2qSvGVubGGS2Epnu2tYXkZN+dVo4nt/znUil3s008x46+MhAijuhHclFjIHR6rr
Xeg7+mOSJerKBqvys1G3elz/zuA6vGUI8+as2lcfJ5J0XfO5KQO9gGHVp5isbKw3GXKf2HIA+zLv
EVmkW+evE35S5VYNFX8rWjtokmU+frdxGRxZq3v8d7pQCZrbJLTiU2vkIdprtfXWphW+bo3yI81x
Y8SXd3pImCQBBDTtbRL2zkvadM8iokpDFqxh8tIUSblr7Sw8KElbPrZz8k1EWAhPFEY3ngueaetm
1hup5kMvQ6aRg1RZ2wrmkavYjKi0TA2teyt6SYfwVlOT8l68fHJKdCjuxfd2bltKjeZ/Kn308zy+
iP/89ndk6/++/2e4DTs/Cht1/1cLSTOkWvLlYXyenGMlKX2LqxCYJMfRu3WXR+aNIEaIM7/1WADp
cJzWUe1JYMk6b9tmyP5AToGHT27iptQHm91z+Tm2Ymdj8qjajToWdyaGR64AEwuQcTRr3DQ5xkMl
hLUQUaMbkyfrF/yjvmR2rN6JkuwPKy2LnuOQrI1iZt6R53aFr6plvMG4/mkBlHsonFq6jacOyzAY
ZrejI5XkIIaHoOlqyH/tTwOl2jcczGfsQje+RlobumGV3Mej39/mESz00Lbz28qxvH2k9PWhYnWa
sobcjG3ZPQ2qPJ3wBPxDmdTuaSwz1Y1Q3d+aDrsKBe+6n45ZrzQ+u32sRNK+9JrvY4UOXKqnBZ+H
r617xam+KfzaM7WwXvHo8XbQgbOdWRbtQ2AW5wQo7xva3WuxryQ36BKNfR7cW1H50EtBdBiG0Lzx
Mrgo4sDrE4RiXiK3NvOEZl5V97tXed+yQxOWztcg9xDa1OTqxrbG5o4tMV6lbThiXDWUWLN4+l3F
08ntvdLe2j2IghWsbVSb2th6tD35TgMG900BMLPKizxbeVZRsOAZt7lsvwZG1n237TDHOrOqN9HU
RjuzkvF9lo3+1TFxWa70oPvhQ4ev/LIPVq323GW689vopAcWxfuG3fn1aMFYGGPVbRoFZ/A0sHex
3jg3+VAPe9OWMHLIMXMaYbEndbeSQVe/ThlWox24uG3utazAs+ZOLcDv1YAOv7dxf2+z2fqLLSdy
Npbj+l5gb2GDNMcEWIxg+xHwJy0QN4gO2kJywiw3ehCHspSVGykGwjdXxZJUuWFqG5vCyJVzb43w
D/ri62AX96WZFc/Aap+VysHh0lbkl1xSvuS+Yt2qUVGfR6O6hwgApD+NIpZwvyK5zU5y6D868LoP
vpWGOkTsXD9JJKCdzRSY6VtvkjUuWozwRFEazTsbR8lHU+3629ZsBqxIs+xNl6JwXcltcKM67RmY
pg3+OX1XFgsczko0m+ICN9B07N/rBccmJolJumYOEWXUxv6QrDxbd974ws5Idlcm0Qt7oPXtOET8
kqYeN/e+7r7INk9qoOHpjiTJT967/UNqd9p5GKy9kehB6CKoRUJPB4I+N8qj1z90g2Udiyn+zh4j
ET0KCQcnRJfsUg5RxF2NsCZX3pB1m4LM8hemMe0G6D2vtbloaqbjyo6CuyL6zNvQKUa3b2oJ+RdT
w2lWnFp6yzKJGZft9nMtSuaPia1iZdvfFn3gHLN6vC/HyLiz02bH6nOjO9rPvFeY4UXN9143uvup
SQtXze1qW4VvUwXQN2KlM7ZR/bvXn3rb6l/qOHBOmHHBHcYEaz3ELSSSiEc6En7eXu7DdFXwc75P
pba4z+YzS1fuUx76eOlSJRq7vE53fa/5rigCbkpvJaX6HrMlnNeW8VzFcnfoa7NyRdEK/YnMW/wt
kjLzGW3h/jFt89nx23wuchibod+1m0EepNM0H0CTvZ8lsdbtusD8tlQtYUusA6OYrQ2u/tHTMusb
ULy/S6+wj0NZRwe79RwooUO6D3XFP/dhWO+CSotv2UoctxpmdXeTXVkbJ0Xao+/9e4c38z5P8/QG
PeLmGPDz37dhbp80lFK36ihPeGc2+cYD/PHYTjHS03ovPxfJQ1UZoA7sKX1A1zrad3pVHSLfae4w
isFh0kmqN9XLznLJLx3jvkOrZPUfUdVqLki99F5j23UPkEred0Ubu2WOs6VCFvWgmIzWG9L8yuix
prc05ZvJwkKVK/OXXaRPCnMItyYreN+jv4+4SPFbh1QW8Cx88zvusA/i/N7IwnZfjc2tzU9pF6t2
vxsMsDKyZZNbMAP1VTbq76qZRr8z8wxKE4EFfsz3JnvPb1agFVjeKfUjci/ttkya/GQP1Y0TsSfo
+VJ9D8OodbOanYAyH9wgr5JfcsAyy8mYk5i2nm2hF+Y306QZZxUcyTpweuWr3o9nciBY6SL0ziN7
W8tm+S3EAXTT23J5JE1pPWZ1/wtuBQ9Kdu1ZEdfmQ1q30Y0W+ij5pd14mzrz8sUwvkdK4UPLaMa9
EjTtzvSZIiFZ9NCC0v3hAJNbKVk6Po6p3oMwr+RtlXXtK+kJNkiICOeJs13m6YPa1zk4gHovW35y
sCbHPChTlJ/4v4x3o9yYd45eOhjYznJVQ+TsRzUcT1kBHH8IHe/Z0PX63sJpMYaZ2mv9SivZ7vWH
JjmHCPDt2EFuNgLc5fNZrs0+LA8C+tUibA5SxG4QtQL6VWPc26Jp+izLXfYoY8agFQ0WrlWXuJre
9Ye2VfzNZCvZG0SMX+y6DPelA7Uj14Kf4fzMxR5+VXRS4YYqeVh8KMxDF3bjbuji7NHH8px8ZVv/
MJ0KMc9W+SWxZVHKofVSyvq0UZT4zR6rYp1nmIWn8wGCfb9SI76onimp0opEkLKeKqvYBF6Fofgc
4zimvrOj2XP5ow5lN/gtBg+WOUKEJcZg3tuXsS+DJaay80E1dP30Okp+sLHzIjtLPglA+IHMnzst
OTmR84cVa8451FhfB/XTpGHfqk4qgrUOLPfKO1q4yZ8LCCruhL420BNE8Z2kVg9Zl4x3eISMd+E+
G9Nsy+I43BesFNa62aqvyJ1+06ph+M3+3ARSmYkKq+1Kwki5bnD57cl987hM/OkoJTyodcl4GHiO
7PEpjtZJaSovZuRbey+WMkQaM36vSvIVzEyynmzsvTW5GE+TB3ok1QxrG5nagB5QjP+7PFqnvGwx
kGdL7snIrXQv6paDUtt/htS2Sl7NAv7FbARFwrp+teu+XmWWHn7pEHVfd6mh3cdOwBIVLAR47l2k
TVAEICSA70EIEm/tfjWFzbmvNJaAZKieUvaZVpCyh4OoU1I8qLupgVQs2feRFlq/2IvCBcHFx9x+
9DVmyaEqf5MlCXtmPZ+OugTTZOWhnRyOc2qilHomgvFXqQ6Tt14OAKwDB5qByzYJ8OAIKr1D5kwz
3XiwZ3cjLN6DkA1JPw1PcjHgFTphpm4XsrQurUlla8/xHkerf/RN/ww32g8QB5JIsMTtzlOq/IF8
GpRk7EPgsTXQxk1mTVBqqxczH6PzQF6DVEhTvcRFbt86sf7M98d8nkbYPNDB/2SIW7NazEIFK1nF
rcuODWBBEBcNUVl7t03xQxTMIJA3udXHa8uqpvsYaayVpjQDzARtur/UofaxUxP8lEVRNLBaQCNF
QgOGTkUfxa5sZEyAZwE1/J7LU4tL8eUs0Yp4g2ykgcxXXzfswxJzOeVJxPcK4+4tkvnoIhpITkoy
1O5UcbyzOPA1cA4tTCsNbZGzUZm8ANLooSkxUpFzHovMYK0HZcJy3eOTORiVYT2IusbGXWm2zs4j
W0VgCmZXm5jswg+owckZmirleMuuk3YvjyPWbV7gPwTcNa6iY7KXWFqWqj/BRhvnFMIdCNZ1Z8g6
r2mQm06hwsWJ9LcOUt856H6OGi7RSTsWW8cmcVuEsXWsvZq52HymxMjnXCpFWRwa65Zd3nHb4XS6
IW3KFkUBE7KXkjcPj/U/MBOYFVGk5gvPe6yZI89/AosSbvSo8u5MmS9FGH9jccUGfFsB3m8NXi1z
URx6RwVVazhkB+C10YSxk4nL6VrqE/Veqx9DvYbYKJtIr3h8wEgioJwsO1Vy8Ey1h7+hSNisT+QD
9NhI1iG2Zg/iUAZQAplttVvFl9/rqgYTewzGy8OQVPolrleUWzb0zFOcY+2JTys4cUvRj01IpsVB
w/pZCcz6sa8x70QE91m3uo0Ty9LDPFH32lp51UCsnkgQYLQ6F40iTd0Iw/FtqhYY5WQdDhgF8v87
JJgS9mLzH7YX5TgH9P2R31rIilkfHgyUNPBLSqad4Xj2TVxJX4Iojx97GJJ6W9XP/jhWzzlopEJr
lNvCl6pnR+sNt0OjmicsRVxYvJ3SkZrxGu/WyAFVQd3ybrPI/KlMU/Tqp1F1COWAHSHHj19N2DIb
va/DvWiFEYF2Z6AXoFdoxWYCldtYesK6WX7k/QGMherB6uAtBrm5Mllo3ljSbCbYGdre0OpkjYqI
CWMqrhFsAj0GD9x8SUkl4F9hy2vy+rSOsrIrcl7vUmwZpFgC9DuBiW5EX9Xp/F2hFO3m0rcFdMbb
njzfHMwMr97mE8h40Rp35P70cSovRWBavLDGQd6K4KxP2N8cdOQM5+vKfpxtqpbE2KXvMHhriw3t
nQjWugavo8D2Lq2JWbfoW6Tl/tI37Nl469gSEn9CPAWSyw5rvMOMZ29YTnfXIX2/TcOpONnxDeiT
8Fmq3U6R+2dJsbrntBq+wKJyzrmeDfuyg7wpaUN/1zZI0IWdA3dICs1LXaN8Kyf01C5VHWIFtzqb
zZ5coHMbsWIGaB4c7d7u78QYWRUmaJ5kIcbEg5taWc8UL7TWwKeTG9+H+A3r7UdGcupbUQTYQeSa
cZd6RrQPB/vYNFN63xrxSyvH/it8ZPWIrwWK187gv1Zx02zJtY9b0Qp4oHbZI3SOojXXq6e0zrt7
P7S1L+23ukz9/eyZuC56jNgxsKzW2INWuzpikxNPC2SQnAJ3kE1kWH+eJvOprqSl6n4K+HSqp0qx
jUfSB77x6EHC/GLy5z05OjDewfG/aHzbHrwkP4qSZPT6XeSPj6IUTRkSqFn/Q5Qq/mjo2yG+uEMZ
fJkqtIPsgT06MWrUTNrWA5myjkxJuxs9+f2gSwdL6v27pZoJP45dnv8igpb6RG+VTTCyU3zVkPuR
vCo92AJLsAghH8FaBx2z/uNyXseC0agU5QU+/Dbsm/HNnkyMqRtAzaOSyWdZJd0Fdnpto/UC/70K
3HA2OxGHcjZFEWeJZtj8vDPe4RY6IaJO+ThL8hRnsA5CyVWDCBatfSv5n1oh+2C/YvY1WQlyr5dR
69peJfUEcK+FVEyCZTZIRS7s/RAxVcDbjIM4WxqWuKXhKu5fhCzDTwDiY3wTufDSTxSXmOVK/yLk
aqil79/e5d9ebbmDJeRq+NqfgXlXzVdXWoZZbuZqmCXkf/s8/naYf76S6CbuUunGctsG4ePyJ4j6
pfi3l/jbkKXh6oP434da/oyroZYP7H+62tUd/E99//lz+duh/vlOkXeomB1quXvt4v0P5U9NbEUx
IVzcvS/lVo/ziyv5pXzp8KmbcOi+Li+m3p97LWbe1/HLVZcYmX3nabO0fB7puv91+b9dn8UMS+9e
xwzzk9v5ZZTLdZbrfq69vs51+b9d93LFz3+J6NHAgTDKvtsuV10+h6u6pXh9o3/bRTR8utVlCNHy
V27rouEq7q/q/kXIX3X7q7plKDD17XrE4WelR2N92w6BtalAxLuiGHSzZICe1SB3aAWjZbhyaXtr
ya5zdZfUmPrVlcOMcm4WgcPog4kDvHKCpF4d1RzPprVo9ruNrifOGcwvDDpR1U1OclM6zAILtVB3
6qhZa51NJRfen8s2A9DL2a7tYuYmfN2EpRtcPCQ9xakxTLHkLkZvqvXecalarOA8T4tQOa6Tb15Y
SwcdyWc3S9N4x54U+Sg5zR9BZe71MmtuEVvKHiWyLyfDae5Fm4gq+eVuHbMa1tDCs0cRpsZYiQUk
W44iRPVkpkgZU1NGFQFJkYPh0iNltQz0L6+u2t29ZageSdS/uLIzoryket/9TCMDl9n9eQKJNa5M
tD/OoozZZOAOifPevDToHyGmLhGSD4Tk/Xs30VccRJzzMYpRxsE21yHvKgWMFq2K2AUQp+JAlhCR
0qX8KSi27TPoy3H3qQ/I0z/DP9UirpjY7qDJPTJ9aPhj/Wbedkpo3YqzBO+Krsva81U9E6JwzfyU
79BVh6EJTl3so9bw5xgiQhwKlreoQJndbqkTZ0FidXtokL+u6sUgRW3fVMVkHkWjqLKSfpvKY38o
wduDmWSfECMng4/IcjOzci71olHUi7PlALzOvBHFSQjgiVObzRSvit77im61HnrrUKsaPM8wrwUC
0LlhNKnOCn29+n5VKiRJMDWS+NYCoSZtZ2Jx6+TNfe/LzX2lFNbR6uxnUbXUI7/1bKSNzVqDUHFI
gSNvcYzt3HHuKeou1xAjLZXiOrblj5friAa5mL5iklvvBE1XnKED9fDO172i7iLC5xSrS9vlXHB2
BXsXWVjQDs3aQZczYA/3KDealqBrXuJoLJWSybknYab8+bxRtEp2RbjXVN1w0yiqufLrLl3XkfbO
nY6l1rHJbsCOXg5aUSPWSTZfVH0KuWZei3Y/sqFjfwrVJK8X3QURG/mCVYjOP8Zp5Kx1DaJ0ndjm
TTCDInCIlP9Ic9SBZieNJSIwFQXR4D511cMV6CdOAZ9vRaU1u4XCfzVIgKzzD2wQmkY3memzczRn
APmlPIbsoiJc+adAHoLseMwnTXcRzSuEnvQc17AbdokDatFvUD2pkY4r6odZoWAbNlW0DpB6D1yQ
ghlwkDRa955TPRT9WD2IOmWuayF1YzlEjnYryqL5apxBju7q1vMPnVn3p042upPTs0O8EuUIFfob
W73N23zI1pcGkk/gAQar/R5gbsPGvdqhv+wX62UEHJTfx7qqC+bxPPX2qtqUQ2knqcND++ES+um9
8u4iWnmTSw5B+fSGubx22AK8ucSI8qeel5dM74Wy6wN6cmH4oY8rsWOaJuFrDy9sl82mcuKQfJyN
wlRuKYvmro8vPa7qRZEVdLcD+f+17lt7WpH4hDXlQGJO9VA6L4fMq9+Lut+sWmAiJ9Eo6i99O9g4
rj9V02bpRlbdW3dFqbgXtVsdwiE0qB4xQF0LQ0DASrmRrPpNG9vUPzaZ1Z+yKGNhGtblIZqS8hBr
iS0/9ga5A3mwM1fEVHNgLKgKowMyumXXjTzkraiyAzV3mYz2yIPUipy6jmqiVzxY057XnHIHmVW9
E2cpPqDqFLbnpV7Fuu2UqgbaRYQ6MqDalTIUxs7itqH4UbkcSOvxl4D6XoeSM+8MzM2h7iBV+XE1
UVfPlxxyiS0ZrrbcQFBl9amr9cvVPtVnSQk6Bl+8flIPUxKWaHzgu+O0KUKVkmf+VLHzCNq0/243
We9WkPrvvY/YULOmq9je+lpxmaRET9lX2AJoa8TREqcmnZT5ew29pv7SXJohGUmQDu91OcSqfChx
2Jl7XDqLcfpgTuqVgb2q55YKHTNlLUY0h2AvQq67zGNDrQ1RfaeHaM2Ncp2oljWYd2DWM9zSERrm
v878aQbwRJS4/BaYEboeRp3clVWM9y9mhlsDnsuziBVyLf8ZK3eTwTYN0AdJraSVpfBKEpyBGtcD
yDAxxRlGLGvoqolWwTYQrZYN0EG0ir55yz6k7Gi6U7ke47g6++SranY5IF9PBr4EP7UURWs5O1GJ
1jTHVabSATTVCiq/TrvSvQSiDpupd+JsaVjqgrkVBIeyMyPYCiJOHHrUmC8NcDd+TuzwTX3PJurS
QVziaiRxiRG1ExShGVgEL9dO5psCfVWfS2BNmqUXG3MEjheaQ/QGDwo7GPnN5wNgszBEarhvlbfS
UABZFePTmPfw86Q4YSfcV96sTLbY/JS9s59MMgaIfGHn7mLUrMmqw0C+99+N6g0q2hiShL8Pk8eD
0dvGTvE6mNngs1boh3WnUA3916CYDn5Jtr+xo+k5L3N3mIXR4M/lt2qLbZQ/R0FaZO5s4jEjWp1Y
LflTGFK0iiFh5fUn0Rrq8qchszFjo5gx7Cb/yZZCwg6Dk4Ogt9pHGcHxQ2sH5hazK/OLNIW34j28
RCQAPw9FaBnboDYQXdZRp+pX1WSUOzFPnqJQu9GtzL2aK0OqZAY+ybJ2Y0Tvre91oiWsq08t48Dr
Z3WZqrPhs9fy+ime7Ru1JEFFR6+PjdxL/e1HkU1R/ywOU2YdIEcXZ1PCz46B8n2t2OGjODgAPIoY
LJ4ooW2hnku9udE6HQOYdEyHXdr2HQ9ZOkz8/h+tNGnc2X9rlyNFh0lMIx+LprXOImRUvf7WtKfd
0kE1p3jPExRWvejgybnhNsinX2Iu153iuyLPg8sgGvKOd8HIxqe4CwsYPrbtnrESseIAajpZg23q
t/o8/CTZhTvgivAkJWs5Qts1b+v+afQr1Q17jG9F3QDi9gQq6qcz672KqjLXkQpK5bM1V/Wg07dx
ZTKLnIsFi75Hzfgq2kS4HsEjdVIoO43s6ccx9d7QDulvHN/vb0ZvAIUuTsWBx7sk4WvxEXAdVX60
iBhR9PLGL1eijNRZuFGNqbuMucSkeTR67tJbjGtU4/t9XIYQ5SK1nuW+8ndXIWYt80b1nZfAqHBS
aR39aHdSCHZwkjkVh6Us2kWkaLaQynqPFGVzibw0iVA2JEZX8dEZEUFiDHG2XBJvAklz//JqIpI1
aoDqIMhEWa2HOwuBwXU0KPFGFDsnoK7ThrvOnqxVjwbF9qrB65OfAfsth+v6fDgGRarcVFmVmNip
MMhgP6lj0d/6qt8ATkqtrcPK8gFR+2rlVVN/EEVxiFv7Uda76CRKZRQpD60xrDMMhO7yueTovv8A
MXPpUqLCcW5bY++N9RS6TtugMuCk3xTo36GLxsvET0RF7E90ny886EG/rcMUnFJZucB7+ofKkoMn
iADgKr0ncdAiswFBZHjHZK6za4Cq0yRh7jIX2a1v7zJfPZa6895B7YAwGBgJiiqoaOnGmjpkY+d4
sLfZqcut30s81EDgXSbudnNA2ZWj63fBuBfFqSlawGhm6IqiZCfaY1Z8SePk/WqoIpWkL03roCVN
DOom10ja2LNvGVqiEX9Z5K+RWMexbK4LcwMQ8VLWDxpEObT6CfDmABEliuKghWYEjib311cNSxHv
Fn0bGCYYwS+aYuOTM2o+Vik2m00DOvYGwMd109fTll14pOvtMHiQQ3sVjUX6f1pFXx1LHhGbaLb/
JPpD7r/uLyICxGkvEcsVPq4vGpcxAAWj5QsI3UHqf2sEaHjFFRZ6KxPyztmWmg3MDB8hAaP/UTWR
f4xmjPVKRLdmaLljoA334tCgmnouvBpZ+2a8z0xIHmnkpTtxT0hMY8lgVKdLyWYbrZaMYRWLj+Oj
Vdxd+hetCSmxT33buW8/f3SZHBt79qp9GE4J1Ju4qI7ABdGWAgD7OARuEs4b/nNNLkfO0Ryy36Lp
ElR57SYp7XCz9PH7PFmNnf8+jmhAzPj/4zjLtYf/fj9tN8muZqBQViaGdsprdddFqnFoPI35VtJ1
2mksGYapV6KdElOLjgMUYGwhtZOo6kXrJUaEl5ByNkrjwCWZu4hIMbYoSgPuEevSR/CpictxIypF
8+WKInyAhLSBfFWtQjuM35/SxQjOZ1Xo2rjHE2OD+12ouyQ19GNYpgbQbZ75jc8rD4sJyo54vot2
cjmjvSnKptm/z2u8ITyQ5ZNu+YH4d3ab2NshbzS0jv+sk+cG/O9g5lTqpT5DeQez5DkEB/OvnWoU
B9FfVIkOCl+fNd8UZFHm/qKh71L7ZKqjtI3SAT5HX5zASpSnSTGK018VRYMIGVG1NqsJau1/jxUj
JaH/zTJRRKvMp0LSJFec6YBWLmfZXFckEuZ/H63/HIcfrAQqmGSmnWyutLFEUQXGK2UhgNl5Hieq
xKEKOv+TDXcCtCDxNGTbUv+sWD7kM/aXdT0F4zzoGgDm6Embq720jY8ja2lXFI0S6j0aSRIA5il/
VRWS8GSBEBydg5nRX8aYmNPcR1bw5ENWeuUQ87PVmcfgcGGm+L3t8sJ6rD0TN8mliNL8ofMRNNlJ
tXNp9REre4hM3TghET7cT8ikGKPW3iCCNt57Ooc6lFDBLkN1bXUFD68hMuPTZL93EL3EwdaSS1dR
Ev0HI442FlCadWGXCbnOdtzlSqg9FBCtNm1Bnkw3DCz15jpP0hu3yM36EiIaRgZYocyWHQt1/NX6
hnIkNaw9yFV2lKNAPittY4du/jrCFXto5qaxbaSzYg77RrOcECPtdDzGkvr7EqlD1gKdrueuuOZy
M4mP1ncELKYAw34j6pPGadwSi4/dZajlZkSzuMHISi43sgyXvypObB2ySPURTGBhp80rSzuUuj1Q
f3hbEkv61VKpjBO4W7FeFOFgvolEtP4SswyxNCx1yzC4/USrid8pXvfDF1JorxAqpecmH41d3urF
vkmr5Fma0CwD+PjjPwOGEMOLyictI6SARhmejIaQlxADlANTW5tl+rmoz0URLFpF8FIUrVd9cxN4
egPG2u1bQzunMXigwbO/gm9VvKOvIJcOiQeVr6qQRtI0kX4mt6udRXQ9NOu40vqbvPmd5IZ+DJB4
uoFJyn9VKeFTCTM0rxARoxYf8+GGlJBoHecQcSYOVQ1J6tJyXTbDRjua3Q8szUx40XOcGE6USSK1
UKHLYzT6yLX7cZdCg+agTUog7YeShP3Ee8TtjDKzfyeJnt6ABi5IfYZpelODiHJjy1Nc0am2E2cT
tm3I3CqzJP2MVzOs9X6EATg7pM9FVKPGOyfwWkzInfdWQ+6qhwlrgDMEvFdWnfnXNo2mlZKH3mvb
AkdSunx89crQWDlNnb16FraDee47uCjU0koy4Oy2Gowmtg2co4I77YWnrUeRdykqF44nunOiVRSX
VsGr+7d9k8QPXatnSd7M7E+tBR6jVaHCXMGxzuasdsL2GSj2kT3Dm94vN6JuAHI5rS/Nc5e0y5VN
NY+gQ+jaOIpabexKKvbIp9ibGNrumxpHX2ooBg9yV6p3fVomK1GfpZ2+TmVg5M4M6oX+zNRM+epN
ZYM/JZA64FrxG+y2elX7jncLFnB6LKTmQdT7alpuE083SIxxkbButq0OnKhBZ/M1/EMLouFnP/nY
FfBYe+iKZtrjflLuZT31H1kOgqE3M/Nn+IfaoH8iIpE3Gx/MCFmY95k1epMwn/B0XCNhkcCB+rCf
F5VQDZLNOFrJGTSedZeVkuRKvsHb7OPMz0iVirrw42xpvZxFQ35uM8SxQt98CJi9HvguarfiAIld
vzUiD9dGnANXVw2iOEbeQ1Gk9kHELhHovJMJM8Ccdon/iLhf9qRUSbTxZGD/eQ1xLJKKwjU6K/nR
DJE76ePwh4+72Gaq4s8R9bxF8o8R/4+172qSVGei/EVEgPCv5avLdU27mX4hxl2ENwKE+PV7lPTt
6jH329iIfSFQZkrU9FQByjx5DvFE5WmyLBIONdHYQMNHCarNLdhtCvyKDJNfIr3hEDz0V64JTrBZ
RJnT5sTX2xDyRzH6G4zEPYTgDO1XoXaQN8wD/Gjy9qSMukVTiN7TfJim10YNeDyI9tRpqV02IOFr
N2H9SQGYuJeBwTbjVBvPyGDNETaafhaFAvGQl6IlqkR92NJ861AB/4rSs3UAs273CTyK6gzu851d
4mMvzUpVG1cxuaJYOthm/hUUdtaBRk2fTOipHHbgcxf32Fwuh6lFWTKCmBsJ5XYCebjKRnZkEp16
8lm5ohZo0KNiOww5lRV1OQfMtxaB55knNCguc24NxkMSKbUG637loVMGtLh04J5p3hmuPgBrXuAu
glNgax2GloL+W4F7IyoF2kPhuqf9v07LGCKQLdph0ffaqPGa6Ps1yL5c1HByF9t6NC6UP6eoKzc3
Sc8JuFuo+zXQClT+juy/q35SSJna4yFX3FlMYOFYUSA5bkvRWZyJbfq+1G9hWXAxQqsQyRaUKyxd
dYW76jqvvHfrHBtNJ0u3LevylWAJdppmjsb53oTOqNN+k3URbthgTpAigD41aVeTrQuHaTkao7iS
4z9tpp6LDj+0pt5iaEreCrns1WitqPB4I4iey5Yf6pgc6kWbSMonqlrO7pk7+s/zubzp2JCkmzmn
+6r3NkPVPwXJCuSXC5eN+UmqYeDrzECrp1/+Mcx0l3EpkaHLh25Lo/fQDq+bl1Yf3u20Io3IThHv
8WR3tEDSezxdkkLDV68BAVOtWavpUNWRtxZDOy1uNjrT/JknVoWgsaUYNwAvIfr13+Z1gURTEEXK
rIGUlsz8ddVkH2NuK3YgXtuiGvUDygfeXdO45/nvQUOwXqEtGn+A278IVbY5jExB6aMK8D51HpLn
Nxsyvl+juG0WFpPmWnS4sxG7QC3sHwDUD5cY0GJgWK0FcRCIuCmOjgOeUIqiSX48gH1BU5n/OakT
2emtVGIlFpS+nRLtbnWmoCEFeeZFVnvjicYx5HE2g0IpkWyGjvkYiK7rNe5W/jyb3MgJW6gsIv8G
7LUN4qH0p4PK294olX1Ph6kb/JUvRby+2Vq016GEaMaLojQdbIsh1S61SBgdkK0G32qLnHc5RmBw
1MJh3MtsiFG/UsAHcz9YG9DZFkuy3dZATg64J+H78xrk8EorPLEYr5r6Uv379YACyjfT5MjfHXjn
+I7S67C/Ld6E+BnUTo8vX8h2YFACJYwWbQWpYXu1WYU+a9+5iBIq9BCHbK86gEwUQIfU/2iiUD0R
YGV3nvjrWrflf11LVd3nMEmtu4Dxhe+5bxKTqVVB8d6K+jddm64CKRKbQmffm3n3aRiK8H4ouM5R
QUtGxtBXjUxEz2MkrlCLL623aB/tOPcVtjK/R9+uRzNMvT7ZlDOG9yPWp1FfWy9JwV/GLPGvo8Tr
XpPZfE9Dat0JJ/+ALjRxoh6eIg3ja2odaEBBHMz06GV0HhPd90N2REfbbABqqnXRDLbsIZ23sgR+
OTSDYtCB/Hap21L6Uj6SuJDdxoexuopfoxZ9fnoNE51XR4nLFKGubJlRuYlNDpAFcPr3vBjO7ZSr
A5noUIPVaQvZawYyR4Qh8wgu+RRxpgvwQGb4zV0zOqkPJWHIbu9oK5HRI45O6QAOx2jVWZa1oG0K
2WhbQmc3223GbzZawEHVb2EGVb/maAAFZAh8YR9Iw9As6u9bM4cSg6YTQ7vrG2FYpdq16zJQZA4Q
F9wY6J/ctLpAOmV1sUGbQbZpdDX15lUx+z5aQNCgpJcs0afkr3+DydOQvDVKjrP3BpMnOD2qtHye
+5tjXkp7swnfZGgbIruFLiJoGj1PNZi6IguM/sFguc9Rz14hyFReyNl3bAGSPPbYFG34STG+JTMv
IMRnS/ThjizxnsfKFPvSrLMVed1YGOs4TFFH0xeIoH08X2BecvR/uwCKiR8ukAQi2IDKFKhXtLl0
R5dnSwyRdqFh4QLQpyy2zLPhDgSewbGPVLISbpJ8a9DIMTHwn0IIztlIVnkgtaiyp9ForxQAAKUP
sovYvtxmQh6Qf2ssbILDyPmcT4W7gbgLvlYuWOvzsQA/jMasDBrscjuQrYTwCuhty+3NHiat3DQA
SiLPBXGw36bS0CAwpZ6LPl3oRb0vrD6lCb5Mbh+39aLX+hR08KoeiSo6bVNAsDp9uLnJpqaYryaJ
RBA5fl9iXqduUShGFnpls9Y73g6yH8TdUAO69G6PgUY62iOI9lb/nqLlcJjEh5iqS8Zt1oXfhnis
zuBKZqfW2NAA1NCQefbwOj7bm2JLdrLQWafnyEywE95tbuYYgpLgtEOR9ZdFP6x3s/+yaAxBrKEU
SeAvGTqn9J6CNiBuFHjbccxe5y0KFU704bf9BxqFP0P0C3ha7QS+jG2SdES2+NdYX6/W8OR13gGR
d97PDI1cAdAUHFK7aJDSKdsHkaOBzzQmNKMUjQ8e4cZ/VB4600FY8w8k7IInC/dP5PCs6DilbXtg
NoCQ0C+yH/A3lwtudOYPo7uQzpee4zbsbU5kGdFRxAmkubNKrS2plqqosCtGRvu1w/15MYDE5dKK
AXQeZozdFy+mV+GD+wF8kWqZC3A5+lJVK1RU0gugx+PeC5SxZb6oroEVNtj5oA/LDkG3rMnDVCLv
x0Gwz79NsrrWANuqU127FrwHgWL+3pGhKqA6gRdI9Ae1/iZzS/s5a8dzroL8e2Zn6KTE29sn8Gu2
6DFFBDdM+7mVw5nyZ3+LeF/jPyPQxBYsS3QBr4I+ewIvRXFPQId+baK69ewq0aIBjD8SoKLipnc3
gmNrhjkUtQ2oJ9QwNvYI9qoefLvb2i6HZVU5UNvWSIi0TOZFaX63okUV0JK0KGEo0Njpz4v2lurX
KURLAC3Ga4rpy/vYbMojtA2wA4E42TwkkXrijbVgQu4EDCv6dYfs2tSmZnmkJd7XIRMEPZd+alj4
M4O+3wPoEY1XIPmIj5PHsovQQno95+X3ngMx1YXhq5rMaJVjozVHuJ05LDhAOiGQdhtPpGiges+n
gg5AXKo6t+CAjJyi/OnN6IIHGzKXBrYuNBtFm2bBwPmgH8ixt6rGCek1VRSXogaXKOma9006AlD1
p6P1DOwltCNGRm2ekQ0hvsXaEae1c2Q2eIhPI1JVRSVM8fCW35G2X2xGFKhJ724VDcr82mUvUAot
viPTZy6TUE1nC/imIxrYQRH2FlAOybrNDeD5jDTYqq7fuGbnHzwVuf4K6ZJsU4JIESgjaMyTOzGY
f0jw7wH9EPQqc7Te7XOGJnb6lwFmvbaB/n/pRzB93Ozgxlk7ecZf/hLvaTtLwgrIRgEusgr0HnnW
4leqc5I0NoO4XaBs7ELQDrmLsLbGheMVHSRjG/tFoPLSdkhCIjlw5m1fL4hlEzwroLQywHdIQ8dz
/vekxnIAzivVCUmqCvS3+mCApxLwQuhndNO/Nu1IIVMGRRgJ2JPprRXYjWsraI6pUOrK9aEc3bWo
K7C76xEdAPh3EoGXTm0Ji9689KgV0wiUjuDjALIPksjx4WZKx7Y4yMH8QiY6eH1Y7QOTdfNMkbR8
X7buT0j09Adwf0LGqB+zAeKgVb8EEbqLGpOskW/XRvJQJJ3N4TR24uJnmZsm8DLZeMSWyVo30yAX
hLW0JLpv8F4OD40phs7oAJY08BZkx5sZ9L0AcNZ9/zahFZDYbibzkjEfUkZGF/q4JxsMf7m+jdaq
iYNVmtnqUQwceVQ3vDITWC4+1mAP9SzjQM5JmiYaKiG0Tt4A9E87iFZHS/IGeNScPOV/RWexenTB
Bf0AOYCqbdt+WbXGpZHgFqPIykV3dqNKc0/rsBY/HeFKtSYvE728s9DvCjZMfCLgONL7lNV3tCxF
AAkJwj6j+USjpAQRJbaczZFWQ86qB4l9o0Cj5UFv1IEenmsN2IZNnD1FaGZFwSMBTRSUSHcSX+S9
DRrdE7qycWtu4/qxATnGwpRQZqvwR4uQ8IkhFyRWZpyOuz4uAbjQOVVsp61lkvAGrHgYFqzi9gJo
huyEhxL4WmoHzTaG46/SLrWWeVT8Esh9iABETbExywYqwLoEZ+gSXKRLczlyQOEwdmcykdMTILAx
Q0duKIIcXg8iJ5pPttsiltsDo1v0Z7KbwpCQpIFmFvr1rWPbN+Wu5tE1mgwH1F9EaRUXDERWFjhS
pyj9XuBZDnIV7eEixCm0YLKNB+3gBRnB3YxwOp1DQV1ZrvseZSnIU6/C8IVXnbrcUgDKcNAWECXG
jhIH5EiEM0IIW7Qr3GDte3LkTKDmXVkvIMjI7/yqKnHjC9nWKfrwXHfQNSjcBIIK0TQtzdZPXzoZ
VAt/KqKvTdCcpURCfjFOrzU2fPirVh06SIbmZ+YUz67MytfewH8t+pfVE/YDxYqXubj2Q4WEgONa
p4CP007Ffn/XmKGEKi/748rV6Hy8squvbPD6XKsKeZYqf0XR/uOVhz57TuvCXKalM0D6u9yAxAxs
3JNjbJ1KGV9tie952GcMZNhtsAbFf3hEz/9whzo6RAVlat5nIDRb+qKpP7uif9Ggbcz/B9RGqHRO
2VfDMsyXePCzFcOP/j7OI2OL/u30LslScRq7dFq74VQ9+jwCYTR3rG8Q0nj7GBY+hhHF8bfeRhLw
t4+hpvCPj5E4QfXLx2jxYnOy8Z687Ef8nhsJ+QoUIYpHUMFWV7vDbUWPnNDEAVi+0lflmUx42xKr
UNj9loY0nU/AKtGws8d5Ovq6fbHUU9EYgB5zkCL7k5OsBpu7EIi3iiu2WgAmdO4D9ATchyHWSRiI
IB3I1saxRv1qriuQHD8AYVRcvehtOiTBUE9MXGQTnN489p3zdhD6LAP83TMGoEv1yEuGCbmV3Ebi
VHtAzgPVHsvcm2CpXJFgg2Mhu4ASyHQEGyw09czvZIa6KKRidBTp1FBUOSl1rBvziveWaJnUNfgw
lXTa46AZVOjAumHA+zHIoBPQP+5vDkgjINp8j1Zju666aAe5zn5pI3+2p+JdnoH7CgwTAchQgbMm
Lzivwz1V+go2QY43AL2sF0XrGTgwSc4XUSSDbZVYrb0ivXdLG6GpEGxJ2J3E4umMvAwsbotOe5sO
2JledlBdB0nYZeL2IyOWWj1SnvlIFLbk06ObT0ea75G/zoPA8BxZ262NRjLAwiLpqnXWgUOJXgHn
t0EyjkkNnRD9skilcjrM0U5no8sXpfnbIVSGWqsab7+Se7vUMWyAFBL1CmDXqs7D7EUlbY1WP9iJ
mzZLQjBZNPlsD5RmGAsi9artt3iLOT/x+iZxD0PuZdSM7XToMoZuEdknSLfBdvPGOq7wuwlgB9ot
lnnBz7GFB1fXSXRaKH/8HIZRvBrtgt1Rdcev7qdJiZffoqSf6triXY4d/NXAf1pveyhcBInvrIKS
o8CphVmlLcZro/BfSmWNgWHPRuW10Tb8a+6Y9gNYdtYGnjfQTHH7o5Fjv0ZKNSy38DrHOJqItI4N
ZF9KQNO5OJC3y907BdqKT3HMHVqDzAOkRY+8wBq0pI08GPBIWbEoeJVBwarnD7VqGtDvAKjU2Al/
qEDcD7KWYDmNYJ9dNvYATcMo8jeN4715M2yraSqZ/jZfR5DTR4Pd2oUmDXoHWr+r9T9FzATmfuU0
R/xTxMxZbrq8PZJ30pVx8tYjWDXp13Tz0q+JhtxnH+f+LZh+a7irZUd5KBN/XJZeaDwasfrjTI3s
zSbfz36LM1JouY+iHbeizOwDHwOQ7ugvLXAQn1Q9qgd36OxD3ascqob4crag+7axe/lgpy9z9G+8
TMEFOg2V9Mx17flIEIHE5DAJzg6Kdd4KkvD2gmw3x9+GyCWwZkHzbm67nLxVx6GQ/ZvD0uvneOKu
usCGxJdh8Qsdiip/RP+qD8TjvyY6A69buASnfL6uSC+TjHUqQJviBaBA+zU64QC75963m9lWcXK7
QuFXb1fwXWC3NGtcuGQxz9c04xbsGcVDLIu9YYBlE91L6aIpxnTTQeUTWnIB23eT2ZxNXek1eBEe
zB4QA13pxZNWfBLIOUFmoYFuq44gRyGcvYUesnkS2ov7lYC4mbKm6Aw50m5h5GH9patRjnRZwQ9F
NNQv0COb7a2CShEEiZx1k7XNlxrvqpZVVZ/sMgJbUaGANNb2QU9HB1R8m95AcvUh9vpniFxUK2jv
ZQ/SRLqFzsgmtU1pG539/4kzKqQXShNc0+PIrWVoT6Db13c0dzsNqvvsMK4OygRmmaxZXljLUeKO
UnMb+hXrfgIJdggRHgMEeZtWpNaWhC4m3z67VmV+yooxu08E+0FmigqSwNyWjqM+6ygz9Ld2ATxM
ZTgPeNcsD5aLmwDq8e4D2SrOVyOaHK+2a7sPKYSaVz5Q11uKoAmOQrpTC8A+kE1PGDywt855gIDF
CUB82Rqs3fwFcOl2Hw0tW3Od+vJhdzv3o73CtuhVx//NLqcc6rNNtOAj789ZKYNNxoZqXZW8eAJl
ob2DLmW45FFXPEneomnZj/2FEWKYThGSEjXoMSnYssHnMxTyTM6sTqdPGUjIYrw6SehsrYq4Yo+s
l8lV+p3cDZkXmEjDed1djYdlvpBWHO0de2u5Qgw/yGFUoLs6FGzs7uZwyPZBbwYiVEBPNWBhmerx
7CRV/9KtvNGRL6YhOghOjfmChnHda4ZJAzKw2gtV0hriCmhloWExQsEsduUDKtPhNei9E5nx1wVD
UQyQe521WDKACloBIZgdeX1LvUaO6jZZjv3d7XGL7EiuFgkyJNAC+PAYpqft7eEbjWvd1PshgHyc
FFjgnCDzMj+raSJDDjoBGdLRAbs79pCW3Ay6ylb0Y/cpmaJN1/P4QqbeDKB3zNsf5CPTbdLN9uuk
bpyag9XLHxT//zop6YEWA9sDPlovAuRJ/fESpjGgHrWQdvNNtfHBSPG2+VBGXfVYZtE/ln7ravw2
WQR4mTyBTtCeh96vQ/LegpGxEqfbUGboOLPyuFmFxj5ydGfxaAfTPUYx9RkPfx3ZflkuZO41nwAJ
YUu34OwaMEttICvdHkEEN9xJAbGc0A/EBflle2UAMPE0NRDSUFXTfgsavhcW8LaLCnBu8BNAKLSw
v0F5h3/2mM+WGcpt85KDoWkf/fJtSTkBsNRL921JtJQfY3x3k07Iz0bFBlAz4kyhB28BnQP5uRS4
Jp1JbftrXGVPoIkNQVi6HLuCb0jtO0Ja5eT5oLhoQJy8pmHbtxAKhyInKYWRZlhdMP/0bidpMQ8J
DDyMsxTvgqeghGzwAidOhOfPAlId88lH1/+IMQH4uRumxN7Evd2v+ORH+yQM1Wcfcta9rOpnYVXp
KQdD9GKErsdnCkuSzNiDIxg6m46/qNkQ7tKMRVuOZsUVGpOddSJr/F/X+dSv7CqH7geNVef0oBVx
nPUIUSHognrT2jb9LbBMPyJXxXvirQfoqrvQ2bv9ZiL75FpzPFHck8nVgJERdjxV4z3ZyUTO/6v9
t/XxHf/weX5dnz5nSIiO97Ulczchuto2luE5+EL+exhAZKtYf+nLDLzvjQxQuijTb63tR9ka2Hbk
f9oeJCN6whxjTymEXlIfqjAp7tJ/LnWzvC83T09B6euNBRTCtRqCU7n6WyTqZWgF+YZspJ3Qg/n0
LHNzYQ8MvNh4lNpObO1RGjVn3JgMcmfhiqA/+WCZf0oa++0BnNZvYTOMTIeFXdWfwBriPWX/hk3d
+Mdqv4bR9CqK8V/s4dtvT9gYQ4Hp0tUuNOntxr8mInGuQHtK9A/ji16Zx7wDswVFCsfudp5nB+BK
ZNiU6Ph2SkB1yFtw3VKMMlxv0Qqg6RhqLHOMvgLYl90PVzBXc3guo+kI2oh7iqZlxxD3LXsuDpli
vBt9oFacyCh2OXQwn80aJYnIj+ITDUH1t22LLnkwoEj3UCh7pXSPa5bbDF1PolrQcJosewcyZnP2
5iMHEGYsyx15aUkOwY0TDfWSKgcnHy1Zgl4n7+Pu5MYRaFGMEMkKvmSUN9EH0RaAiUMO7ki5lD6u
J2jiJfGGhlbG5YGZ0CwaGl4+xqgbPTj5nEqhgLYB5fNtuhCNuQz9fm11NlQK4zS8jg1a1ZhWC63l
ANoJvwPQuB/A/vBnhAy6QzviUf9bBJBTSIvrksdf1vCxf1+NiQ19eLyzFGwNJA5SKp7t4Dhp2v0h
NTZEpD/bZj9I9UGy37RggXVLw9q6jYOqBAOrKepgzdGnIUom85AQNoSp4dKdTTdMzfskQutQ1LuJ
RhT6PpGhHeHIY7RSp6y69Hl2gPyg/wBosP/gM/aMNq72BJJYH5LlTbBGfntck7PzjfCkkLLqtJNM
ZZmfKz9nYKXF7Cxx0zVa6tsNTQ9MYWEn2n6bZ+tJkNLYAt6f3JPJDAa8VIH4eUufYByC/sChB7wg
L63BUIMrTTZcySRrAx1E0s929BGgrt3cucwzAQD59xOB9AeqX8YnsnRmAdWn6VuUJsOeEnACBLnb
qenrOYEnE7s740F7JSd9yVCNheh7yq/0BeNZh7aPX6eLoq5X3GOgby6zYJ/gOQDsbrDvwqZ4dFla
PhZ4T7LHbLzEjY3vuMucpcu42JETCOlpZ4MoYUkT3qfjflWAxFX568Cr0rNtPxBoguEhtAKkdwL7
DvjuswZF5VaOyTfQ4H71euj7gGgk3Bccaox+nluvmEh+mqhqI1i5KUAz5cowU7Z3NQTfMhq1Q1nc
0tALcUVd2F1EdZtvArAWSMggfe6zxAbbaY4KRq6VpLSUi7YDWcs+2H+NR83wxMKW93u0Lo+AsGZA
KujM3285wNpP6qWdoKBxc3xIFraUCfQlWDXLBPfwYajApSGjK1S8oqtnocqC1+NwO0DG9gqOAOT8
PbR+ySA8UgSLUut+7L9OynXTZR5yT9OH/4x86aVLV7MDt3pJiqU1aEm3aaHZp6/QDAzJ2x7q3dGA
pje9s8N9yYOMX9ztadgyc8XBCvuUYOeB15Y/w+hRMbhQ0A6L7q9hjV6NgMzvYXofM69Gdrqo0Tvi
dlFarR/AqDxkEsAJCJNtuynLDtAFyw+FZThbBRTChcsKMPbKCh76CKnrhrnVF5bwLwmX9c8mhd5d
5o98YY+AQLe8+tmHzRdl8PJL0ZQppHEy/0Ex/Jhrg+cXCFS8XaWxxo9X8ZwkXaMO1oL++LWxzTfW
GChNywMwW8QR88EMbciZVuZvNpqkKTiC2ILERhisc+TeHiASU925KNlAmMd1HsgWi8+ddIZP0sLj
IHQhO9xO4MK6xUP6CpBGYeIttbXa63x4GboJoqWVc++q0buz9cuqB+zGxspUijL2JC4oto9Au/5q
nMXjyWjryHTt3I0iCH5UmXk0wXJyO/E9a7aE/578ElOloXpOuuaV3pHpbZlelNUAsXkRmXuyyzC4
cDsA9iGfvvQxZAdu6V1KA2u7wyB27njxhjoPlHyuYyhVQCrCWiWoM0JyLp3OdiTMJQW44XPWNc6S
l2hWb0WcL8VkxpspcZ2zAcTtfLBCxo+hcNZDESG9RQ4KkZBbWpb4kW3INqD/b2W6SQxhul5cBgm6
kM7Nxk1VCvz9mspAAlKoO7w0qs9gz/UhUekad70eMrZpwtF/qUFec3ADqPdxrR1tFZO/7AUo/Cff
KMGEVf+slW286pMgq99OLPDjZgKCIK6F6mJp5dZzE3TdivfCuUgL2gJZmxR3KBiA0SGawnXNoIqQ
WlG5zGuQ78Ranq7UZ30AtDeAPBibFop+6Wha6/+OoUA6pCnYTriOvi1GZ7z4WpZdiO2WfaQt51Dx
6Z4Z05FkyLKUqXvtox0m+VqGb4venL77/tc88KGA5X50XlvIMixAfMQfuB0FGxUAYyNBY3hiaZis
+0ZYz5XRfy2qEWrmCXjw8Fb3HXTP9mLUkwz27ySAb8cTGnpSMGsa5vM0jvMkyKrOk9oKCS3ATYxo
yA5J4xrLfJLpEjmn7BBHI0jaydNFqXo7JdeUmUiguMV0Z48ooJW6rbIy0AieWBBehxZYcgwjMGgY
hWg/GU5aL6ta8FdVyIvvotdrMcivgwi6n2iZ+ocHbvDs5zZ4mIPRuWS+mUH3SfA7/GXrU6ZsthZO
4D+wVLwkUbyddP2IDrJSIbA1HH3jNM5tlIszd7yzqAL1IebdzQOu7mjUmVCc71Q4bQkSVI3QKR9a
ZPRmhJCGD4GS5e824YGBgkSpKZjixve5hDqi9SjuP9dzW7yjB1l3BP8G2lNM31jdMiyDYz6CJR2Y
G52kKR2AAivXA1WZRkfrA02KoO20vtmmNDxbxmuDbfddEoQ1dsmmMeJvGK/m4SgL76JkkaJzNwmR
LgBxUqIP5ACTXbSw3ZJvP0TjbXnVqnw43YJdXxN7Z/XDhzAIuSfr0S1acIG/gCAmPImqdu1Fh3zA
PrSjl5qx6KwE9i0rwO83ng0GsjkEPVfTIk0iA3cXVayAJ4Kowe3+NLK8Bpn1mm5MHdkd1TvnMu+K
ldTB5IlyVOAWpgBAMBVz8G83P1q9YLYFskW0pWu2Q0/TI8asRF8mnZpEfHhzkVFaqQNUH7AZegpp
4H2I44NV8RUFuomF9iC79u09c+Rsm1ewVb1rIdPm8EVRF5CbsCznPsmmZucmXb4vbVddJghBQiMu
bb6MkHv0jdj4Gchm51XMf+38YlzSpMJLm53MLTCPhL262FhynlSY3onuCE7Z7ZAj8uZJEXBt92Gq
1gwKfYtCdyp4ulOBDvXYLJG0Ck+2Iy3gavTWHlwbHPRXaD0AIeNbHHZNYC4RdQO8OVI+i/fJZpXI
LfTRIG+Mcs4FmOHxUmSyOTEPCvWCFR7Ed0CBYiatuqtC80ojT5voDLwl+a73dHuCnkqLkKM04mxj
1oDf+VFbvq0S5nm3Yj0yqYkVRMm6dLDRHDMGQsLbpVBbwqcBgmZHq40q3UVpKs4CpArrIJDJmn5R
lf5ZmUn5ACU3dqRRG4XdqWx68P7BR4ewMeXaA+JinVbhmw2dq9eoMoL5t4iu2vJUT/aF4umnCPJ4
sY65bNa3hWQk7m3IFp9oHSSHQb+h/BRJJlCq1Jr/ysqSf4RM/Xt3gHi3iMBaT3bhuf7Sai12aONy
fGIp33YqsL7k0oKSddmqLYVlKKHnFjb27TSwu/9admJGvfAkaLho2SKS5Z1NsMDW6O0dugajdeFO
3YZYyGiYIrf+Ycj1kCjLzLaJ1jdvJJGUMMt/YjwWngZoCt2JDP9KGjoc2fLKC9CIoL2pqzkieQ1c
oh6aKbCHQtP00xAlg+SU1V02D2MlzVNcGz/nlVDxOKdx+ZVGsXDd89CZz/40TU9dKbqLAR0x8nHL
5vdtHp7JNwK5eN8qG5wBuCIYNZorXrB2EQhWnhJjMoApUhvyFQOzPnkgDKR5vdu3D6pLluSrpzh5
9Ip/anzztjIF1r2PyuFBFmUGWq58OHia3AmwYXuXMqeGlg74ouYQdNM0tuteaZSWOQMGMLE2NBws
YLjLLDzTiCaVeEFfIEEwHGhIS/pBf/Wz9FFp2pN8aLNPhs7aljV3tnjBGCB3w+v9iN79M4WgKMPP
0KDY3yZ0hTC3aAQAgkIvQoe+SMS8SFw0w94GdHkBhokQpezaW6RNCDRz7TjGghkuh8iWCFdOP0X3
dV5F9+iWzHcJ5I0WJsU0DG12Zd2fyUsHClZ3ZRh793NQ1uLm0uI7MK+bhWBKMt0s3t0m3a5V6stY
KShsw6x0V2i4AoYkjE12cPHHeX8XKGQCtDaNPzz9x0Tl695HErzuzG3a58POQ7fQQ8zdHzydiu+l
GaJy4FdPBejS/haQtf5TqKp6DsCDd9jVCpsuvUKOzdInHzwyi8SDpn1pxfXJzw37hYnNFBXJS92M
zXlMYuC0tbkvJd9mAI5vUIyyX26T3oZ4W0+RyZqm6jA/GUcW4jeS8ArtfZBH+nDoIwDe+KCg8gtH
q5+tdAaZd/+MDU9ij+GKLCFjeM/Jqmob5SXU8FwnhKxrLtauYOmTKPAqmHRx96NCrspgjvOPQBmr
9lX6xe2Q1MiBz8ZOu8f2EK/fd1bdotlOT48gdjNPnwKzfULJY1inOd72W42F8DQ+QrQOHpd+f6aR
b4JNYeoysbSUBXyH9vaBfPPGMdrlG7cCYkpPfZ8fBmO5MUMwmCagsEYuAI3wg+5RyW3QquAH8oC6
fQCuKOwFBp+Zr718JH8EbrcVs8PpQBNzPbGj5pZpfGzyRN35uq2i6YLy7OozGsZehN9pNBytCVrb
YOEAP2NTySOFUcRkxNW260EWuwf4qF8GbtGg4qmMuTcgytNqkVimvLeGoD4D+2IAzYrSqSfrCt/P
WouT/jvDjrPwCkJAcJjnzndfBOJAD6e+TcIzZNC2HceTftmyeNiASa9d3V719ARP5t2BTBI0fRsz
sAGSRnpUpN74GuX1HsQ7xk/LtY4QLp2+CDALLH30+1/Am2Xs3N4cdmgvBWpTT/Jd9C2mZrOfRl5d
psgpF5kq+SnXXalZAni0hCTQPHq3u8ItxaqQxV1pg0vxRjIDWCh0fYzeB7uqWd6RI8fXa13lDmr8
LIKSa2+qUwOGtJf+n1pa/UvMxhgcuWBFC5vQfhHg/9qklhw3FATW1rc5zGucF+u7E+c72ZTJtW9s
/sAKG8D43AR9VZsmD7mo2iPuOF/IOXFen0BRfSpHLz/aKstXUMaFwKIehj2egAs6pUNkpLiFaY8a
M3h8CHdqoR5vTcbB/QZIXH51lN+cc+BHF90Qmp95OxqrqmHlnoYZKhZQx5RPmfV/WPuyHrl5ZMu/
0ujnEUYbKWkwdx5y3ytrd/lFqHLZ2qmV2n79HIbqs8r+3N24wAUMQQwGqax0SiIjTpyjtmDA2S5C
MMN88eOyB7ZCd/dO6MZHVJ3yJZZDC5nU9dOYBeFZ1wYPBLqAAUBItllpuRscctVUbrVy04MyPCNe
CU20oEIyDCisFahswgM1f7oZajaAxcCNRqCCsXpDZQcYtor81eOIqauIeaxXHZBW0r30nshPqIjj
q58eSEmgBCDuuiVXHn4DSnnygCZR/hqUH3OQhwbFOXARgSMZDyT9rkEybT2WqAHp89K4Qym9cZfW
3qZClPKGPLIotoA48PoFolPg2XViPi7wtBn25GxbqMmuhwqYKwylEZWaE+HIam3n3ZgtC65t+pa9
mNDU2iegY1o0ihmGjX5xpCZEaqxHJuuPZtAP0SZCqfKqL2u+KwQEw2ivzvFX7+q8i1a0kadeatJu
fXa2m84/IqgTLyir1dgNqIJj0W6iytUAUs7kobYt96gDtTVlxxIflFw9Mqw0gOyUOquGPtoOwABN
M80Dfp8TkSKoEq6SEMseMwXQLcza5OoleKP1o3Nb+gImYAiOvel+nU1tzCGJYGfdMmhSGS+dMKtX
sdYkm6ldBKPiLI+s/dQ2fLx8y1xcaIo848l16CX2h2ow8HbT/ClKbEFS1x/S6JgFXXLCaufjMLox
wD6/t8O8aI9ZdSQ7jWh8zwKNqk5UM9bFUWDzsfUhGOygltLyNXNBNqY68N+fLwVAUeuZBoTOEEZH
GhVIuzDK7kc2sIe+BkxmiG5krbEHsljauAd9hLzWytRaermIC+kcyUMgI7GqaiihVVrFsaJCqWRd
gkOKhoaQkj2gGMtbUBMlscblP1zJsUp5jQBxqZCF92TKUCk9ltmxUYeot9CWQ5gBMzRmRzqj7tyW
PciJrR68jT/HBORO/eRZjAX4fH4/pX6tass1pLSirZ0GyYp0w/eZqg4r8DtZmZXenSUA+GeWpskq
1U3r2PP8e+0n8mR08uMQxLY8kY274NdjdnqkzlF5SLA1II7204V6elTQgdIZvGqZdjunqcbWCY/6
UL7UPyvLbaQZyERpKjpoDSgqlRe1yJUGjmEzDZwyWn/NNU//61xk/3nFeS7zryvSzKYQ1hG12Hh8
4mFUJqi8JQSv+7OJ7Y75GDd4rMy9WE58blIvEuJhalZnm2nduTdrf49X26ExYyB2yDadugCo7GPD
OJCNDoIXqGdWB5QZgKT0OWywgwBvV+0Mjxrg926sPRdNmb8Jy3128UN4AxX0dAI86XTyS5fu984T
pDIOqluokf9hiv9xH0iAocoL/N1rJhk7lT23F0T0kIVpuKmgUzuxQ1gOlF2KQmeXBn/yk+k+RKNp
Pf9pkO+a1cQO8fdBfVxYz4FlR6dOoPhSZlp/pUMTOSm0MpezZUQg7sojtSBPQiX6qis2S1EYWyPC
HpV3xvBpaCqXml/m/jRla4CrQ+9VUEJdQcX0rqUfGtvEBxEs2WxkKBdV4whQg4pi3aKmfu87dfo0
aONWlCZArcquW4k327sg/7A7YGzbl8DXPbEce8if9tn/V3teon6NsldT4ktlr0B5CU3mYUqWlaCt
PUmvepjzZ2lrltuWuf1yzp91SGEiChu5mzkpJu3gJQ3s/kimyR4ucx8VZZRzGzU/OYVW8TBfWuKB
sy3LcFjO01R++3lq6hiMdJqaJtJB5XyV3FyOBioEaz4iMJgCknJJC86XWlVnqAPo/cvUgyfUsEdd
y2OmbORXmT4UFIEg2dIM01ia4OcsHdh9UNCkJv15wPJ0mmk2zXOWUbLF+8Y5UidwYHcxS+WpRRn/
qs8crLjVQmZaeeDFVww2UrPK5IJnepenA6i6VJOWK0wEyLV1fnIkG3dBcABQ+A11Tm5qXo5U+Ga2
CfPHPK02uJ+npUGehmBW3NUJ9lFYBtG0LRitqZMOzc9p/RpbhaHAqqpvNLYvGqzsaD3jBsBBUJPW
M9TkbtuhEAmpiblJvahlw/2SnNwAu54WFcRbvx9fvQZbosDR2xMIxbHGo7ajjHRGh8gXkIhNqi0N
9cGyjteGGkLteQY/B8G/1VZ3v9mnmT9dZEi9aOG4otsgxNHueye4N+1W/+pAiNXzWfQtk3G7rPrY
vUDwtzmBxgPlhEPuvRrlmRwYVImXuQNO+bIvirOAjsiKOvjWgsbUG5SdyxUvu+jshUF2CUdgD5Da
ir5x86EtjPHVQlH6Cjq2Qi2b/S1SxIg91BDuxDt3+Jrpdr2IEiu4CsHtC3VgC4DaCtWhocRu6ig0
8C/7Juoo+vLgGCGoFZmCQPV1d0e2rmFA2Q3tcFciMrixAq278dPQvDEq/bZWi9oYqSRqdY0WbjQw
5kMRGCKPgeOYB0RV9lTUMhe6UBPqzuwA8vOpk/zJTocBqaUDi/jud7uaFuzQ2iE3mt0nf2WnCySj
Fh5RkDN1/jYc1bvIH+vd9PHmehtyAyRSHMci3c7TmsDUn2O3W5Za3Z85R0KnByb/pvXxukahWXRX
Jx5gvzkUG/rKE0vDNopnp65QxtdV6VfXBQqg68Q3LwF5kuDyh7TFKkkyB/qhd0gGxdilpPWy8Cz/
B1JngHGnyVsfvaNGr3y0pRzWIR6Np1IX+dFAdnUzujYWlSAfWASZ23yzzGCpjWn2AxzcT5IN9rOn
9QjuI/J+4Zqu73MbpfsO9mS3sXDbZdfoxtfBbvcdN9IfujMe5OCVXwHahEAX2A8dWS/Crh3vdVPE
W98uk0Pp1MmN7YbByvDa7iuQ9NuhSNLv+hB+kWk8PLVdP2D3aYiTZ0j7hDs7Xzutkz87EuFA5Wo1
4z5y3PBYVhFbFkEsQYHN6mPkGuN9Uxv34OlgX6HRDDUn325O0A8r7kDT9kZ2/DGIyrRldxagrbut
6hBA6shdaR6K60CAGVy0TETn0gix2bes9q1iax5H4hvANZDJUg5mzYctaijDdWwm4oriF3HNfRR4
IeBQIF7PsqsB7TV3UWT4xGN6QybUcGnITHeeFS56Ld8FWhNvOgX6wH+1dmu6abRA2Lg7WOq9N3X4
qBYY/fxKrZD7+Tkzw/M8KM3x1h/CCCSePycSSBivcDPFG40gIlhQf0xMPk5o1IvMrb4R2duo+DiL
RA7HJlsIpijfJuK36Ug+dPjULvpgPNbAukrDPUDCZsE4WDzy1LpMmIUR0hgIDsQbwjgEwqzPKNB4
ok4y8dA4m1b74V8D4Y40WcCOWuWyJdFR2Hn1JY9s485E0Oz0B3tbis/22Gy+sLT+8C8BAFoSewV+
N188Pzbv+gDVVFMkS/ht/cHviiTIyeHgBiVMApWqZeBfaKoG3BO+fcUXkz+2kGTaNSjh3jSDZXwZ
8eANpBO+4RUG+pQ60U6DZOMNVKpdEGWgIFmNRE43f+zVyDpHYCjgxTSSHJiPIjAaaQFRcSNjiI47
f42ka+oOIIo0koWu/qUG+IgcsNJD7UWwzoLKvgNCPN7gP8M7dUkEvmGIV++s2iqQFwgtqIVLHXrU
FuhVLTP5BumizVA4Y4CaxHANji7jW2yjshCI2fiJjXq38szOvMm7QNu2Y9sceNkMJ+TZIT7u5OVd
icc8yvNa8YJlxIOfANy7CO9GWYExrHAKpSpiv9SaLpZ/+myjtP722YJC//TZIk2DyK6q/aLSrbCv
s2Vthc1hKs5STaDmmwOVfdWmdoc6knpfdEnSLRBZBYUchevcyinXVgTGgMnIkbZdu32oLZDGFti1
Ns6mh5jZMux9fOtkrPMI7+iAnUal4tWrg5C6s6kDiJ07Rb+1ekccNEBCzh2X/ZnO6CDjHAxlPuer
uaMs/beo1v1FVjn9xooDa+86RXjnDqqkbQDVL5AnJ5R4Fs/kMdiWifym9Yjqn24JPfbg0ONRYs1p
/U8x/umUnEY4UQrAiSO26foQ236w0Q0I7jLHRQ2Kn65LBSuurbpZGA2QgS1gQQ+cASJtJ+MXcvN1
0JyyokAErsVeI4qa5tIotzZALZ8a/ie3Hnf+VgCKCBkrRz5WWbZFKTfyerjzNiYLx22mml1aLGPo
hjwnotQPickhO66N+ovO+u9D7LlXJJr7G7Bpo2Jd+VuGx5e1dJC5UtNmUmzJf4idj2lzxI13Y4bK
dlBrg2F34wIztkR2MdrT1paahR7H+2njq3pRsRF9aiKWGe3jUkcmukR1qUvA1SBi7cIwWrb2hKef
GKFd8ZJo+QblGdePK0Kd5hg0iNOko9mcUGQCeokMRNUnCHT65iYoUFSeO323oX46aE70GvPC3PbC
lKhhwSESQXvO6zJHKX/KwCDj8n5BxiivP3wsLuWyqGtkf5U3dUgn6MF/CaWFpEDyFlrr8iw7H2BC
6EstmxwSjV0CND9S9zjFyqvZgPGtWbgITfYLMlaqh85cIGX2eenczPbCMEH9MfVKa2UUABr2WBkw
vMaPNd1ouIXCc5PYuOfoNHTvCyuNoXCGuDkdkKNKO4R0/2o34BcS4PUny6eR1B6TyIBm+ZLmmsdA
SAiheHUwM8da233K0wvowZqNDi7wS2H41lmXj4aCe9GBzHQ2hp215PEg1hFWKg72IL57GoNsSS4J
2QZPVNDvCe31PEMV6Y/YnYSg6XOlWGhQJTt46kBnQcIaASYFDiP2c96arM1Y2YDvKi/m2FA6r4cd
+ZDJZvlfo2nKuU0+1MzzjNnLuYcbTr4yOAQlqw4Jo05EH4cY0cgK9fJop71bgnAo+D7ZUuohd1Y5
+abNtB8UgfwUpEyiCCo/IcjTG6DZT9g7fo5m/hbcpMEuCx61SHsCCto6mxr4ATsrHKAUP8TnckgF
uJekdosiNHNZNqGJGE8aLMAYKd77IFkDpCiA/YggXMP88LuMy7c84M2XakDeXuOhfocFjwvuyVrH
/2Oe7PHSasGCU6Ga30nWHC9X3A9M4LuIu+E0nWqW1A5GhTWVSEpUEqkeOvAOyKwBtHg9doNNZKJo
D3QYLwBe3kKss7p3x8I7oViwWpJdkyBfzKuwvEl8a7x6rMf6RQ0IwRWAjFHOjjbqix/cHHK6nS4e
g3ysFj0Y+U50GDotO+nqMNuoKTtZL1lqbvIRgPBO1OeaB/mjBxTsXe36S92sQuBaVhUX6SPrm/wR
kVfAGwt5R45Bnl6AknJvqFXF1XsvymGaBHp1oFVNQ9yHas5cbWjxIOr21ExHNq6ABbK31GzcAulB
BLg31Bwiv8ZurHJXlroouEKjPbIb1pJ6kYnXDmUOegvqdXkbnZsGK1Tq1XuzukHI4JY6sXSNFgUb
9F2madYItuWkQkFGdWiwOEAoKUv8M35b/pnOtK74Ar7sbmcaORsXZum3CMAPYII3MmwMM3GgMzoE
UAU4+BEOc/NPfvMwGkEuNGxu/venmi/521S/fYL5Gr/5UYdTd3LfGvd+CJFlDSoh+YJO5wOIP9gq
t4p+AaGE9Dh3OBEo6cs8+2sIteduV804N+ns9wukDTKShgOWw38/TVj+/GB0Ffokk3G+Khl5Vdr5
gtvG7Sgj7N3Uh5iHUHNyoVMaUhTxM5Q3y71mRfm1gTQkQyroJBRjJx2KgQEFovnFcjCtD1tHZ3Gy
0SBqdB7UHQBstKw3lUxQK/FzLI3IY6Dlesc8z/ZRR+32mOJJRFedOwbQ63S8Sy7CDbEyl2HL10kR
ecvpij8nRpQKhdvg8O7o2qkU2CWXRryapqLBoXxJnS68maZKpVGsw0grJxdP8y4WSIi2YJiQBy51
eZjOnLT9OPuDjVx613ZS3NgYRwfx82y2cTXNPCt1zLYSLKHL2MYdD3o3765oHXBThWBSp6bPEu9O
mpDQ7hLzJlQeJeTVdmHD2iV1lrbr3eWIt2Rlp5+nQZ2EUiCKeBD5AkRUyFrcuJZ1AU1K+V6M7KJx
vXi3pXMJHZwIWFw/rk9OlIKbydP9vVP1jwRIJxh6oLDoiARM9tlEHmTPyvEGVeYLfcCGIGXxFQR6
9m0cxc4FD6Q1teigjWBzTq3mvR2CBJm+Boi8wivrpct9sBg4WXCsUlvt50v+0vw8S2Ljw0ZnbWrz
lzAc0oWeZ87L1BtsdcO7T6RMbhljyS14r/mpbsYjmSAOkdw2AOLf+HiWQTWvD5bk1ra3IciYruRF
h6aqd4mVd2dq9VGc3FYif84dASYNNTOZ+hqcFVwzg/1sa3OrWrqxnmzJhTpSmaHoIkcRD9lozrCE
nGjQ2MlqvmrgSGub9GCgnucLrNTcO0YPvJbh4gPH+egebd7c0jD6k4CLKKFUWnya3ShBwxtPH2H+
ExLsKDuwf11mk/Cra+854Wn+ZNLxo4UBmkTUpOILI9+aV/5C07jz6a8qTR8wUhN0VeRCB28EB0ht
1Mb0V9GkTutBdC/L5HK+rN4Id6eVwK3Pf2lbtdpBd7sv8xeHACl4/2W6nz9dL5h3kwcvNNf0f+j1
hYq6DjdTcyzsAxg2OlVM0+0dEyIJWp71r3HdPJhpljzEkGw8OLoOhK6yQ8/O0vLmMmIdDvCnW28a
UBnt3aywHyWI7shJ56axbLhenSOLaSuN5dlCQoDvvu2Np64ZxLlTLV544wZYETAnl55xX/G+urog
vWrcxLgnU2uA2ivIguhItr4Nil0W5fpyGsDM4L43Nr6UBpg4AdHDurqN9zQ5OHGTA6IixoKaNMDD
j0XjRn9LpnZEKDHt22pLk6PaJDvFlvhOnfRxtcg4IoUb3ExXb6wOaLOIr2ky10m6i24XF/KngxfH
r3niGCdq9Vgebn3HbEEngj9o1PrgFkiVFXWSKYdE5sKu/P5AzWQsrJ0TIVhHLvQROlTG6eM9GTQH
Gi9eOeo7+gCg9dAPgeyxlcSeqoue9chqb0fbkddi7N79zvO+QNp9WEMRcNgFPZqh1FYg3QJGM/a8
U1FlUOBDBfUX8BTaoMTNmmPRRoCumbeTuYUCnyxL8IUgRrP82HGDQm034fRmbH6C1MexFcXiE1DP
imuIiRvWnYaPXQT+M+WvA128yVrmDwWSbDtZQ+IHUVrvQTlQahtrwDe7/qohyPkWMwAgk87+kVjp
TZMO5ouMmwF6oKa45VbUbt3S7A9+yRPEKRIdrIF2/5AMUMYVEOj8poZDo9T+EWG4kyEYjJ+ov/Gt
FD+NVEdJgqojj1wNzBZGguKzNOyfoFEBLmfYZ7dOVZ+nnoM0IgJqkxtH7T25oTriY7ZBuc2zRfE3
n4gOIHk8gOYb5R3aIhveMycEutQznyE7XAKUaGS7um+Sp7K1T05hhG+o50mXBeDRF+mY+jk3BqTW
rCF6+zmySyFGQSNzHgC2bVn6SotjJIgCkT7RmQh4Mp11f7D9yS/QDR3PzSL9lGfTuDUcwQy2+5TV
m3JsbLjX2Mj3lF6beh1kydZMK1Fm8jNHR840S1rWO7L3cboQIxK7l6Itii0H/cCzmRUTnxVPXWOd
WG61BwoJ4rxpPvFZYS0Ne9yAQNv0tCfl7yJOhio1wBTYkINH2Sw6c62w88uQe+DBLsPkX7S7ZSwX
fiT9o5dAdgRQmSS/ZCNDwsXoVtSBPGF+iaAhaK3isV8BQ+UfZzd/YOFmCFJn2duo5uwA1DjKrG0f
ws4Ua7CU9ZupOYKIzeYVPpLptA+yM0YQuKYn6qRD54AwDEVdt9Si2frE+JjNNrqP2QJLCzatFA0i
Xq6ZLIgzC/JDp841qgu1aj2td7GXVUtq0gFBXhBzBvXFLj0ANpVHDQKxpa2kRMj2hzkmDzXg1zn+
dBWrhPZr0YJ7Mhzs4l5LjCNxM/hQJ90lqLVa9+qmgEZfpGLR3U0J0e57uxuPOsRf13g4OsewDsJl
4472qU5y60kHXfpEWydFfgALZbEKgJr7Qm5+WtonQw+2rpm3KKrnb3TH1DWEK0rELG4bXW+OTdC6
Kz1IojeZnfPS8r62CWhXx2aMDnqWins1kPqrJIeGjgm4kBUlfJ+kmIfXJn8PEPAJw6Z7Q7a0W7a2
F14T1zAg5jqCZdTKR4goJx++DIosEnKMYmUgedqCoRfcH7a+6unMwla1E9JFuABnU686s8JX1vRQ
cXdRJqQOIMWUwbYGoHfLGhtJWYknUYNlBPj9nXHr4TlzWzpIrSu+tOk/I2yGVc0RdKX/yzRs41so
yykNrivzdPY1BdcuxBS7r+bY60uZxB209IJu1/BW2+nIdN50KAlfIi83vpR9fyIObU+AvTPKu696
mUIOEvUXWhdnDwKl9yjdxllQFZANxSP5QYvlh23upTOh6/W6ExWYgWw8KFGikR3oI/s8TU+8rF6n
T6z+FF6A7Is8slDuoFgQP3pZccpzzXuIQfh0wBNF3YXd8FXZUx1vCzMM7QN3QJXyq31EImORG3W5
w+OvP2PB359HxjvoQ9v5NjGLaFHqPUQIqMcJo3HRlCzc5t0AXTMNOgiup4JaqjnbnCQddsC2Vbet
OtQg1kf2AjZqUsdsy2un3pS+2S4J5UZ4N+yBbx2b+3vCt812zYnHrQ7s8CIlmtZZ2cqzqlvk1uq1
kHh6BJph3oiEaetInQV8+Dgj2596ASwFfQ6wktsYv56Di9TBph6d4rGqxLuFKON7VNYbBOK6r0bm
Jyvgp4aLdF1E9oy83ojU4UtTjNrCdzPj5BIjAgWKqc0QkcM6JziQiQ6OiiLTGdIU0HItRgjRAry6
iR2JamVVcEcgLrKBAAD6NxY/I5CTXzz1+BXSfDHHRt/FNsMjudD6ZG/rGt4SZQIN9LYObIjpGPG7
j7vCNTl7LbwwXhmMZRcv0d1jOOb1updCotYb9eJQ83y36+zHkLfNgxtGzdb382wfZAxKaWoy8hgt
KK5HNXtFaD9e+c4oVo7uDjtQCBJGnQ6eEOXad5i5pmaH4r07/uFgW2zLswxw8aG5H4WP0v4kyvbI
aaDAEAoPt1AG+bCVzlnz470I+fpPmhW+hVet6hxVKt4Rob4CZLHT7hFdw7fQRUGxotr/BKmrHXK9
Jl5hUHkCkWJ1GyIYM9moSR1Atzc7a6k5IEBo7dZ8RBl4e7DNQnFTuwgfVpCGmJscBIr4Xq1zbAVA
SLvcWyaKYRxSrU+8roJ7hzXpqR0Sf0mM3vwvu8yt9JRbSp4JEfg1uHxTiBIWC9y2xhv4NiQw/2Z6
dSQfwPWC/4iURe297lYgHFKP2iH88G1DMBpbpgzvQgPk1dJHIgt7w/GrrUOZp5fDM+RiPuwExABH
5mQn/1HE/jrQRtQYNE2ys7so3CDJgbyeO+K5iFw52G1QFJKk6c5IsuYLeYRNZG9jiPMtsNjKlhP1
fKPp/faPbSKeR74MVTLM9XYmBzVcyGuon9FXKqvPTepFxL/b0/dfRt3fen8bOzu3aqrS1eR2DMZD
NyDpCin08tgjArARlWHdC0DCIHMsxvfcvyn6zv9ujeUPi7nuo0wN7CyD3j8BBV5NY2RWaGsxoFKJ
7jd9sKttrIU5Yk9qDSTVgqdTh9QbraWuv84103NddQEyiX1WQtzHRuV1x7MaAsWD/KjEnv2gyYC1
eZs92nqt43faVeCmyaxNygAujpKyOKMIXqwBeyqfKsf4RqWNGv+Gx1byPo/RozFcaT57kRz/mVS1
BoRxuZmbXt2XG8gjh5vUCYITG1B6xfpnQr/neQtputAfLq7tdidTYiMTlb7xWieTg9Xf672xQLag
BEIEt0SOFSbCwnZxIhmaTDWZalKv1aK2k3qxVzQfqfdPYxMeInORCRCoauKCZQLWlRCgNcvePZZS
x1JT2buKgzBgaF5K6ebWD5k47h30aFdguA2y2zBQBQwyOoGpm9nfBGqIV6DVsG+0Aqp/g+Ykj0Ga
V2soSY1nlHylB14kfDsWuXW14oItW8bDl9YUd1ma2z9Q2A98oyffw/Kv4U4oAd9oExNE/nhXgB/B
QyjGy06saX2gB/onuv3JbtqCb52imtSHvMHMrqjtPgoBYaRZkCgrwmbLZAgy3BGCRHOHUdgQ/NCu
YLABE1UB1D6CK4uSRd2Rms2QfzSp9BBvh8+9w69N6o11lIf9y7H5CIxOKbIVqG1PrHbE3lMLLKAR
ocjmlll4pjYdlIufj2IfJ050MrD4JD6DWHbffZaHV9719p0+JhciQ7BEZ20BG4035DVk43dU6QVX
rG0nLzKbgwWvPoWXWrn+nAv8FZOXqAu+kW5trRGhBEC4r/TnyAI3HO5r/1aENfi48fA/o0YGOSi/
DRF06azzCKg4xBFr667J62aZG6L/EnvWa+s5yXezbDBc5aFYWmKrpCfv3IPQah8wHYJsAe7poAY3
SjcgTdIa0dk3tNdU8+1pQdkmRnbK4/CVlmm0QXBR5bpwrTY50GLNs/EbRDF8sSY2L+L1kr2fnrUK
rwrF/EX2ppco7VB2u3OXsyvZIdOZ4sXglQsQ9o5bFM1kzw7kxYXhhm+ZjzJoB1xslzgNu4uLAmpA
DZrwLYY0ANPBvWE6kb/9dWRiRONVZNazwMrmDAomccaqV5yxA4l3rNeeXCuKjlYcbQIzK+/TNG6v
PHEAaOmgDNoj5rKsfF3fUa/WsuYUBO7XqVcf+HuN4o8jFkfYtXBbg+QlImTkSwcQ121YJ7QbakWl
x1f//Mf//n//91v/f4Lv+RUw0iAX/xAyu+aRaOr/+ifX//mPYjLv3//rn7bnWi5jNjgsmAf2Ec5d
9H97vUMSHN7G/wob8I1Bjci8t+u8vm/MFQQIsvdY+AFq04ISoVvP3lmeYlVAJf1dkwwow5XSeUfq
HOlz8a3VVtM+NujC5IiKlW1CK6yOsXYHqBlLL3wMs61LvHKQS7UX4VBG20llMImaX9qoI76EAMLM
y4w4YfEK2ZgMAiFgJqJDkPifbeRcZulKx2/8AHlioGfVgYmsP1vq0MdNtcnx0AMj01+9aSW/gEw/
27FWx4qdZbwCHsltJxcaS840AdQU9MW//+pt8+9fPec2xy+LMeSguf3rVw96vFzraoffN1007JAE
DoCaMsZ1ZmvlS5UgaaKWE92IOujStasreXDUPKFUWwdM7M9elfC1Qxa6n+bpdEWzYfUSYsXagbE6
fEmjylzFVtKdHUhiHssCPBkDclNPo24+4uvl78oV/NPAeCtX3YfSSJAOJ7rNjGq4kWFsHWzbxDMX
JQ3Of/hdetbvX46tI+qLb8cGNIQzzn79cjo3KV1A58X9tEjnBUNdfm4/IUOR30JRtr1Fqf4jPQ6j
WmgbeuRRU3kBriVuhwJaxWbovSIGLNecZQKsaXgwhaKGWANjzRdTVmdHrRHxUrwTsZ4/M62AZFDR
wXXI7WPtXEMtr64A2m+QsGf3uWLTL8FtC7qDxD+SDZRhybYpwP9IvTSgivoNU7z8iJpBtbaKbNTt
WdkSwal4PzoCrP2+QMlj74Mzw+qSaln7qCIMm3to17P733xt41pzc+9CueO3pT0pzJmSeQfVSfJz
YxugOqlD0APLX/1k2NH3qvOyh0YdECksKhaDAAyNLOLtokXp4SHzCvFgSqPaaMaYr6mXRnddOo3O
Qd57M8Ub7cLU16bdJJ/I5dvGUU9lo9lQR2nq4X/4RdjeL78IpuuugX8MitkOypAdS91On55UeLKY
A6hkgnuGVxTk4/T+0hmgV6Y6w6h8MrzafKVFmK21/Slgfn/RQg9LNK2CFGScnElVdlKJJfHYSR6W
TiuvKIpFo9TeIoAAob1TxhCXScojDaIOav5L2zRZoCf+tq5doGwGy013TjcaR912jSOd2X1ilQsR
DUBbIVGk72w33s/df/OZDHYlt//h2fPrY199mSCA4rbOXc8EEZ3Hf/0yk7DSjTTT/TunrwekYjNv
YaB+4WpGmgfQd2as29QTL7nO1rTWJY+qClGl19kdGG5BPIs0YuGi9rgtdjXyDOo5W6mn66cDiozO
rYSWGxzIDI0PBJ2MEOG0YBTLKjFA72rq2a3hJdGCgi3UoWfaRweyMxGiBKB112wplnFRgMvG99Jb
DpzLv/9WPOdvPzHLdnTmGCYod3Xb+u1bwYrKDkST8jsdcrlnSwlmgNokAYRNqdwSJ2rA43jVF7cR
H9PVJ+rlHIIGRJdMNvDnoTDWBZU8USv7zgAcXM+bVV3FGri4s3pJUMCcgZ4DUsjBkSnEYBxsHVk4
z7NXzYFOc3RIN3YqNFT4MUgxIi3YUVMqW+eiQikcrL/ZyK9QoabJWfmRbahdLLVt7aVS9N4LJxjt
ezyGoStiBjGYuni5p56ohMaWX0GGi3o/eXt2XUMg1/ZOoTTVT2D4ip9TsYnNetwJBqCKsut5z/GM
QFARrCnY8YOw3wUYn7mLtvb6e1MVkBQoREbqFjsl1VJ93QAFpbRBWA4SYWEgQO/cGf4e4t7FRTYR
aObHxj+6mfMlFbK5I1OOV9cqRQ5jQ03qMFKUUOnG67//jZjsb7eOB70Nz4C4gMds7MJV/6fn0ODp
eN0NVnkXhoaKOovnuK6iN9EBdOj3XL8i8xMBngcAMPj1wrcCjBjI7/svBdJKG+imgiXD4dHDryO9
qtWxgRlOXqZFqHEFFwvv4goxKdDVUtONxnVYyPG+DR2wigRiEylFvCLX/j9l57XkNpKF6SdCBLy5
JUFbNGVVKt0gpO4WvE34p98PyZqmRtPRu6sLBNICYpFA5jm/Kc/IxAI1XYrsMNq96ywqN0sxbxAf
rV1r3MsiRKPPKWURK+RNDNRs4xp8yyUjKA50sYlnu/2Feg1bnJVR09yIQwSq5kNmQnW7Ua+tHCEJ
nMC0G/Uat7nyGhjWL9TrKhzFphvy7nYJeZ0JYg64bz11PnTd6Z5s3QuvaQ//dYTE82F0Ok7hqpqf
QCg4r1pYH4Ko0j5QFWm3PFODneyWJOifV+S6htYF79Szg5D1ttl+v09rhDMR4GW4nLbqypBQfHUS
nTmDG8W6car76BXNdRN8DtG6xhGHSZARgFbgrFG/iP9k+VSs8rkO3tJ+1v1AGbNrATZ035W9fpAz
WS0ZwPtMg5qHz141Qk7GJ6sPxrWOaRzBabjJ7nKQ9VbTThthGd1as+fPOtkg+42MMlTVuM3hxjtM
rMTVDYmgFGaXf0MA/iidIdukfbDG2fsAxGivE2eK4E9gn+q0jbYfYwL2mm4Y3IGbf3NjcRRB8QaZ
Ib2qPA6fJjZGeF5gcG2V/St5rhA7u7B8LfNZYBNQ9TtZtOusO4ge4LgsYsJsPAqhbpPOKJ+IsGt+
qWbOs16X2VWtnZ02jc6zrBrjoPUDPZi3xlKnm7XAuePWPRiy4qJXxUEGazENQt0wsw8yYBTJDNlS
144O2OhehRDOYslFuu1DKbSnuLEI6pXiYARN/bPX0+9GMrtwXkWwZptuPtaaIXZmJhTwQDNyDbA4
t1Xclc//NE+WHsa8qncELPpN3WOJV8TVc7WwUYBB4pK8EFEKpcS0UWQFPynq5MHCOED2tWeeUm5c
k5Mfp69uWfrzVE5vSQpBw61tjVwLO3ZWtyYEjZIX6SJuaGWVD7FoPA5N25CBG/ohPYukrNdCU70n
9EmjneFWMY4z5XRKdaLzQBKdF1snUWCXkfsDTtUmy0PzZ9h5D31LRkYOBw7gPZlhFO8ANM3bf38S
Gr+/LVk1mKqh8mKwNU3jmfLfD0LCUHWrj0qPYbxGiHUISC9JygByU49e1Gl7pMKIiMi6Hu+oqO1f
59auMbxBJd92Ku0p6QvWA0Od/1HyrQRcZr7fe4DhD0lUB/HeWSRWpM5Kh8gq+5/e20hRlW4xsJVn
WDhijLsOhchv6wgD9PG6M6f00kWt/igbVDIgj//+MWi/r0uXj8FSWTcs/2xb7rB/eR844wjO21W7
yyem3fEWJik/eRXnY0S8CAMY+oxe5v1Hn4WGb45G/fvDQI6oMkD+8tcfVejZkSlL1v9+y6b22zrH
0VzNdfnLuTw8zP/ZecI01TAajJPLbUE/B06DEnoYfyMmnC1BedR20l3tBeruP9XyHd9oQKn+tzpE
t/FWrRpd/A2rjXtvkbSOb8V1gUbTRoY5c8eL33QLLZcy20yRQDiYlIdfpFr0rIT15xlGCKY/dNA8
ilAz/Wk5u/crsMj7v2zH5f7hHgmxeKezDTbZWBi2Z6qU//vrPEzzGDezle6nAKqXtTYwZelnrLYd
FpoEkJznYR4w1F0IJ0OXPgJ6a77cewSKOZMf0sfVEAa4NupQGeJxxMopQmA6450DC7SMXiw1r4/D
0iqL8hCSCJ7sMTxFpopX1d/ji8FK4Qlr2g91ePj374C+RBf++7/Lj9d1UAkxdceBk/Xf/12oFvlE
Jivc3zhcRrW+RWSI7XtnPSxIXKKh0iyHdA4FOuDU91MBpw2B6lVqo+IYdj3CfKpD2DrUjd2ElnPE
fgHq7i/le7vkhLnN/+XbzB/JWKIBv/xnLFXnf+J5hk6Ex3Td36NYKq6+pRNHYpd1qXnssAtfgxQC
wTZY4dc495DAA3juOg1MSXOMV7IeBJCzRYuRBHRcRF89tcwwO7Lsi0bO4S0nLyq7FaVVPIQRYRdZ
LC1kqUUyqIg6xqyWx7Y6kjH7Adgq+ZlXFxaNvJGK0CAjFbgfi9Twmshg92wGWbvN1bo+tVnvHEki
D7u2MedHuNmhz6Ncf1/m6dsg/jnPn/PoCkqPNsnEqrpoYcQLBAXJ/gLQ/uyGaXnU+XVrS3ioQ4Eq
7M6z8tagu3GRvWS1LE5dPe9hP3+X9bJKNsrD1NeBr7HsX9+uICvFMqXQxn7VFUW4k3W/XMx12l03
JeLhl7q8L/JTq9a+NdT4Tcoh8lIW5K+dnjX5r3Wyj2I15eKB1hOw+N+7xoqaPaGrejtWWvUhVFFB
zGCO4eKowc90s8KH7adbp6TSCdenWoBMXqf0D7JcumW4bkMtZnU7bbJA2Liqzem0RkCZN4rd5i9O
Fznn2QyuthlRWqq6LNBWolUtvEKsnPxNaD4oZv7z3mOw1J+IYDs82s2U9SIjScQ5h9bBZlnO4S0T
IZyOaEFnnWUPM6vTPbFxAtBLo6wzUnND6Cp6vF0p96ZtPk2zf5sjZsWbzMnVaXaxSFGKW8bpwi02
mqc5m9sMZVA/Gfhb3id1tDn2IXpWOzmrOVfBJc7Co2upVrmGDogjRRVM+0y9XacNA/OEdcu77C7n
GUnrr1qENI+yGESuubB2wHUutyAPdYieRmbrJzkqdENl31T8TeRdyTpDh45Arvsi+8dmjDhHoEW+
/GymMfhmlCI+uWjD8Yzpt3pkms8IPZrPxowUFn4S3qa1rahYj0q6wrElf5JdwBgYUNhwI411vdzo
idnuvB41YZF9z4Ys246zGR9MRa++ZHPAAsTJvoOAFL7dlvoDrqPjs9L3P7Q6SL+Di2IpUbTaxQ29
9Mrq1F7JhsIef/a1ozzFQZmeZtFmvrwAkfEHd4Ezlv10QaoPGfuRP4W8SBa8lpVnoL46ZrusGryd
MJXqK9bb60ltgq2eCailHmkcpX0YkprcQ0cwcM3TJTloqaPCseYjI/KorqoxVut1wEMs0MLiSbZq
dtz7Njv/nSxGigeeCePV21QN3+GaGM3F9Tr1BUOMeBvoBPJksS4a9QqlcX/r247ws7EKKLeBMP6Q
szmVo+ww2bXW7MK1F10ZzefceJBtt5oCJkQO4u12q67SFkf2LFitLHduZOyvEBGBNiR4aRKP/bzn
JSaakKzbyfvoStU8GWbxec+D7V6BExe3e16+Dlu0DcqNvGpmgWCfHYdM+nKB5SDvm3jzcLuvf7tn
OWgUyv/cc5g2CPaTd7u2xbgdlNTadY13qMjNwUHrKoAdSs/SQp5OWdcAWyUnUsWOtfdki6uUsBWL
DFu3W88WUkdiuSGubQsuZJljAFG9DWL3PTUijKRlnYq8aHSSp7faqtfVFVC7oFBSP4p5ARjpSyJq
+BwNKm8sQbIXeJfZS53jSDl4T7IDoAFjo0Kl2shipab6M4NlRzkEBzDXH6Kh2Mo64ZIs7uI1VqjT
oeyz9ecw5hVRCy6nq9Hd1vvsRQ2t9jpp9u7eI6+njv9mV+7lXN3cemc+kaJf11X1IPvJoU04Ysem
juIg64pRHU6TmXzM9dwdXKPOfCK7yc5sR+uopkV+DseGlfroB0V1cNMSeyu1yFdZVE1/RfM2Kxzx
c8rmP9hB61/ckuRC0gQFmHCE72ZhsrHU2/BpDNCRKXo9/6ZrLrliBgGYZafT6t8Ty0CIv53zZ3nl
cSqtY5KM9gFpwF3l2sgL6bPz0CbRX8ag16RJFcQtbdc6x7w1tmYVarDpsMye0tpbqwGYB0VsahNh
jgyUxXc3VC9IaC/pT6I27siHnAAUiGK9/FPpwj9qnF2/2qOars1hCl4E+pQ+NgwqtI/589qw+Kvj
b9eNu9B9gg8BbS6Khi+ghCE4ayAK/ut6WHTD5ytFtfWmCgVz1M+3DRogfpBhoVP0Ggvuqde+Q8xb
Bb0uPjwB1T5CNW6vEsv44pn2sc6XWRtPW7szRkfG2GvXIk7J5ciRxCKDqJ5eAk+rjg5m0hs5IC92
s56436CWZBjkDOIATN99nT37UbbPdkJMV6uHS1QRnofdiN/5cqXcCxH6Mp1XfnbtYVSjdFvrTfAt
aLa3gYbbb/RuLo+aSoQLk7+vtxsBNbtSCj64lA3BWSd/sy6XCQEuHcu4K77MbjTtdajg27ztuo+0
mlayg2LAz8O7L39AfKl+9lzMp+SlhAV5W7BqeAzBQJxsFDB92aBYYuvx1HzvXMPcuUiV7qJ0VN5L
k7/8ck0k7mp/jtyMFC6IHzyS69vHVWKsvgLvEj7bCg41wWIiLEc0CYgfAkkf7WyHu3Gumj0uJNOX
ucRnZfmg0xxdBQQw87M9Kx4QvERfzbyS3khWvdUTDh4xeIJ9GabYht0S32S/LbQTiGfZpC4XIRjZ
oIXOizJizrm8TRslsZ6r5eBmrO1qI1E28vUZez0N7h+RPYrbC7XK43lXovuzloNkrx707sRy8ixL
9th5uG4MvIbLUt+xzNWOMKhWDqiYt8xUlKc0rB60oA/fR6fkw4HseYtFNo0GzEnNx41stfMw8xVS
dwcZfARJ+jOrXPUiS8uMOiiKt2KZEXk6hNWJX1o11/0PWTyL8JuEFHICe+qeOqtnddrXo74fnO6q
Lw1w3SCR/dKsjNWeh759mKsEDztwWe4psPT/nE6RjcvOPP4Zat8GM0Tsu+tzgmCeka4jJ2rXLu/I
XW2oZrrGjnGn965xEfBNnudGjc5Grl4/OxcKCb+xy/1bWSdeCEOzbnG6WSYTBT6kavKUxV72TGqc
gH/k/dXZGW165+YbvRV8zeSFhFn+0VWttgGJrm7AOxsocdnJexYq9iZXvBJjG4r1gCR7EKXVSRZH
Q9+DQWMVVQbWSzFXm3Iq0vcwashkLKZeLKTTd9wS3F2jBp+tSTamPopN00G29qrz3Syj5iqHKuFm
NlQYC1ldPRJ8eZPXyQuzPsqbypf5oYz/803J1pzoo7wpBYVPFgtpvQumWT1JlOcN77kUCxLgq4Cd
zE0sQHa5yQj8ggwNlYAA+9LJkWIC94luneSc8dLJyvPZr9tww5Z+DSwpeQEHMr8ZoN3TFnawLKlD
yRINNXZZcjXjYMxqeitl1XQywnJ4lG1B613R63KvsqSH6kuNtOStBKryvRsd7SLbijD/oUVWfFMN
V3GYJzdiDufbJdQmW/HbCE5SGxyB1WZVeBOAkOXmgq5Es0DL3AfZWvCeX2m5SZ5GtuL/zm8qA2nb
heqb7XjZOlfPrd2kB1Jj5etsO8kuVVTNl8UwU9uz2wRfHdWO+RbjUxpOqI3JRrXlUqUhvGMhlPJ1
TPtyWySE6GXrEBj5SUw80W5jW3RS3OxVds0LpMoJ1LNwXy4adUO/wfEhI/vORB4KDEfQ/1kziEtm
YC2Qpbnmk18XF6vG5xdQDqdJBMZiwrFhe6usI4+mWmiPSd6bB0IPE5ZwyxwqQJDcyL82Q3QYZzDq
iCMWL5o35Jc6ji6qoiklYNGZDZtmYCe0tFqxaB+CCcRZkNfli6zD6OqblesAsZaq2BswjV82QpOc
YNJgLeil4OnL+FEDOhVEmDvKohyhV9so7dVnWaNFrPUmK0u3si2a0uGRMMitu+wxjBhedxWRJFl0
CXsi3N8/z874Damc9iSrWwVYI1/Q/iiLoahNmEbQBWRRHoZGfzXaLDvLK3kz9IqYtxeUJW5UHlTL
x3vD54uSPQ7mqG4Mtes3PGnqbdGWji8H9qWmPA9/3f63ovZmf4JsDiyPWebE0K9pluz0aCpeZHer
IDGrq7P+eftuaLIHst69FL+pNXxR+PjhGmcnlL0dw3hMnQWZrbjHe5U8S0dnC5JvPMvSrQrDDdKG
47iDUPs5HJ1/A+j41K9ROjhE1ehsMhOewwQK9rFP3Px2CIS7GC4ER68rkZnJBXJ341h89jO8bth2
DsZ+XlTF/pCG2pl8dnsGCZj76ZhFfwQHGWa+t6tm/6/tcjyv5pzNX1ZuyXI5fk2K6KFr4eZLd/R7
UYro3ItQh5CfWTpDU6Qzy++3e6scK4Bl+o2njgeXDNZVGNpPmRK23QiJtqaxdzIlzKrtPGFE8Nyy
CpW9gsR5mwb0isN88LY3DyVde+u7uH3yTK9+yozsi0TCVEnobp2q8rYdr05SsqvJhlYJybjc3XW2
MqXJTxHbljSNowoU0H+6SI2tdIxqHymccTMNZTqtHK94RPcwOUiA1K1OwqTssRX+zdwNz28AItWI
ArqtunxoCClHswlkt4A4g+6f8SZbsRjD4Bhfhywdwu0YEqerlAE1TU0v1XOUehuN7NijsRwm1C8e
w7z6MelNepQlWe92+udQWScPqq2M/sSm7WoZaB3HiFM/TI7oX620E5u2jsR2WIqmojkHOwnjtWwt
zcS71o15lI2yqup73zNU7UmW8MtBnnfKywc82H+dTdW2cdjYTzhlt89Keu70YnjSFvvzISeF7gWt
upJtss4OFWys4oGA0NJf1nnpuW06/dQn+eU+0J5GdSWLvw00Cou0OIPggw2EKebPK8kBSV4E+1J3
3exSsE5AdEEjhBU6e0Up9IciGOz/OWOFv9WcAPRXS/SISBpRioWFADxgqHvrJEvdqFgPGGN8lyV5
API/rROczndGPiDU3bvhc088dRkspwniVll+3bHfixTV7WXGNrKs0zAo0bMdAZLKCjwg5y+6/C8l
yFr7ZmS7SKDy8clD0jQPmWEoZ1maBni046B9kaXGGfpTU7rzLiNzdorDCEfJ5ZD+fWbFXrdr0/pD
9si0+rOHLE5ZtrbMKsGW0GyRoIUENGNZu/JQy74MdeZd1aUhXxpKEzArgrDQ9MvBu0I2/hwB2/Xn
XOnQdazs0C8QBUObzScT9ctZF8/5AlNweLTvRUUYRXaQdcMiBqSAhb0NEqViPjnetnDOtjWu7VSP
AUsX5kUeBm/Ehg0P3W2PoRIbehoidwE6T0uLCX9xNAipyX6yFXDha48r214qaxWejSWK7T5IYS1P
Q2N/JRtkeWlVgvAPMJ/w7yO8hApv0F/uZ6EyRX611CkhrWbq/dp67zeW1gmzmx/RMNQfBGdJh/Dn
v5B31Z9rspGyvsGDnrCZqPbqGNcfEdukfKzsL33HggcJTrbcS/19eIFLzUMDNPux1VGsmfFxemcj
gQD6ctYsdfJM1slW2W/om+j3VtcbPseWTdCsvSHSd8psQJJrI0SSUOI/AkDZyKp7vTwr7TY8d64p
dp6Vzq9mFpwVTDr+XE6ATA7yBFP4W43T4OR7syIP+Et0SRcdlUZ7zAL2ELH8y8lT4c2Y9bjTQICE
v6m9HGSDMevR0fvPCJf/6eVGBXIwbgHjYcy+Xo7tbnBr7ZU/pbIbsrDwZTETII0twjYrWRRjyjaN
lULYxHq3NhR9OwxJAnaIoR4Ix1XNL+9BaQ3tVU7cJDWB1aUY2UzsFcTaAyK86ARP7iMCY5sq0seL
t5CD0hGLUNUK/R7WE6nsoDWNdxTDkDRM82qteZn5rtgF0VqlqOG51cZ7U4mPyTKyx5D45+s/DFK0
SfWLUrfPBbbaipKkrJX8MAR1yS/Gj+XJMPu8sey9bdjWNlf0YjeB8SY+zstXFg1hsrNaXr6y2OKn
up7zqH6apsw86pmnrJGBmr6qiCat+87KT4Rc+ncwaYWJZ4LsFVWmAt3MG796LqK9CD7lJ6NXZC85
+J96GQpckEKzI6Ihaf9uKmc5Q9V2n5eVxd8uSy+RDeW2VgbNJ3+YX+6HxEAPrlLP95pc4z2+ApO1
bhqrOskG3EWKC+T37qQi7Pu1yPkt8555wyXM3udTbW1TMp9f+0b42YJZShxMDMKqdU8JSrDXscfy
/AZmYmTQJOlbVrefI7Ugv42UHbK/R9Z6btxGSrQTFpNPU9nuY7wqvotiNyJY9bPBiXJVV739ZqHS
sSn7IT43tZI+NMqobz3LLl+ItJDbcnrzj27uVnJUWk4fXTTH7y3BeB9UWXSJTFKrmkX8DhJs+pyI
IFqHeVb/iAcXlQcyZ2nAG1WpxNc59mo0W0R0RS6yP7hN+cGiP/fr0SQWhfESek+T+40FJ5jaLv65
GJ2ksN4+ilxz1kFpxY9aG+h7103tfWloJInA32PTO4wfpl1iY8O7VVOCj44XQqdZ3iWotfK1h0Kw
rvAI2WteWb6qpKqge3rzujKj6nWYBvXa4pbI7658lT2s0d2H85Q9yiq78cQ6cd3oIPvPYW/t6lzL
fNlKEL+9II/2JC8lq9xo9LHa6Z5kqY0MD74RPiZy7jhulK2NpzLSsNyMHRolINjqm+w7lnlzyWML
xnesGJjpxPkroatLnxXlNyMGI20i6XNsXBds7QypQ2jltymYUPPsTL4UeHl8rdQfsruigU0aXRb2
sogug1O2w0dpdPUeZz2xldX4mPqtmeRwKXL9UOpRvZGT9op1LPkxvtpFCyXPMA9gyNLntDTx7TEB
dwunx5+q7ANehTXvaqLJz1ULyiiaekhexZCu7bDp9qh4KSRIl/L/4+DbVMvV/nECLcQFNGlL1FcW
xYYWZj96Fm+JhhhZp1XWStYX2jj7VTgYt25NMf7SrXWzX7vZLJYOKuvk8xRLS3CSiH/GaeuthKPh
l9DO5ruK826BHvQXVfWiq23X0WpeHqKsD/qdBzdjI4t2bZGHJ1BwksXAeOtDu/0SGY15GfMwJY3J
ZL1tQSbukDhM+pVNzv8P2Oy+qhcEJwA2PSSa530zDdzksE5UnxFr6bdj2ioPgVd3D5C73a0RV8pT
MiH4FsHx/mb13UWX4+cUGaghbv6sCiwqRqcdUGjFe7gKvOLiVFN3QMZ62ieBaK/5pKAqjBXJFxJE
f+VJH/0M1b2lG9xHrelvbuaOuNHw21MWklmS1NoOZkB3bKMZt9a+sDYx2p+v6vKgYPc+/lBsgZY1
MTH8Ivt9aqjBflKa0G+FbrwVcevuq5oghCxOQMr2qZImtyImp8Ze90R6Kw4hv9Ic6zNfLRPzLVNH
suVGUfB+pdhayUjRLm+dHdLV+xojxVur3YTt3iEidBsblQ7rvCzCanAZW9lkT8SkYf+43BX0nhzb
OKW/teYWRNLOVVGhXFo9r4r3oaZMt9bMC5Rd2GvqrXXOkmBHih0yxjJz45AIwRLcuLVaGk7Plo7g
uJwqilVjp7boqMoi7zZtN3cC2YJlbDEO8063AkxTlutqvT7usG+DqjWJg3Crdh9MxRveQ+O4gmUp
zvLAn/fzLDGujpjH0+89ZLcIyuuKRF62k0VRYTJcRBamSYt9ZG7q7tmbW3BGVXDl5Ws4iKPY8bYO
ET+VlbKfPIRl8sOJQZbKkmy0FfQnu3zYJsv4e9ckIxaVJeTC7nXyrNXVV73A0vQ+t8CZ9cGNrKOI
A954sluQwLmt0crx5cRazsNnFcMez2FZP9wvFpTYj9RK+ZiyIf/l+lA4BCJHRbKRfe8Xc/T0YLmi
Ot3ru1DJj2hXf5FXvs8dF7q7JjCm3eZwXgJHgyq62K3IgxLjtBJ5uGRPC6vsP9VZFlntSpZ1rDL+
PrVIpaHfguSAoeS+CsDidDuVXdsqU1ZRix+fbPmX6dos3ulBSGphueS0zGOHHbsiWTYnxUVixNM3
WuKyNkMH1xs071CHfMtl0bZSh31TVJ5Vywu/NHi4yXptdI1D3agsYwFffdUEVDBbAHcG5Wy+5UQD
ZH2ae+NhjkbIgXJybHnIkYArJAbCglYjFSAPVZt4p2Y5yGLbWvVWDSCKy7qhrklSk+OvVqqumkSm
EuecOK1zTjPhd54xP/ASNomNLQ124PQbAl+8V9KCdbbsKFu0GNvGpXe0jL3XyzMv0D6HyeJtbBNa
R7NEc/VHnYndNOnKCUhD5pr5WR4mM0awajnIM1kXkzDywUE3698akBqHgLiMlZ0Tpd9NalUef6uX
PeRQ0uTBtmG5fLviP11MjtUa7wcBxCUyR+g3G4Jpqy72iNNyANf1eaikgWIGreRgh+qmkcV7n8EI
1bXqKcNOF06ysjQrxlC6CQ9OlWe7IQqzL3GQPklKySyChK9F+2sPDzD6v/cIlLr1p7lFHtZDQdTr
WoJXbVicdNXZmAZeu/cqJ0sQR7iX7yMaPe32RlmfocfkJ1l/6+xMquP3OY52Vte1j2jNw2wxcewY
iZ14pPsaZ48tVbmqJ6t9vFVWhdgB6FuEXKkrl4NosnjDHlv15TS3Bs3BPyZFTXtWFxunxdtpVCZ1
nWVBt77XJW7kOLdyKb2b7k2ahpzqSo6Ulb+0y7IQaGH8Nt0/dhyXO5At8iBntDX3s+5e5FfHi132
cYsaR5htCgHN98i4jKsqnKrziBsjmZ2yVh9quCmqEVGULV0g9M4P2wZuJX/lray0G3sxBZmMxE8b
tE+NQTzXscqzRI+dg+ulhEuGJn3S3a+yTdaAOE32DpHH9b3OtvDxiAvYdFpqNc8RWIHn8ll2l4fM
8Fi2q65zu4asMyM1QTQkEnu9dIe9lqtgYPI8OxOMy86C2Mc+QgWiDkpt4LvrcpQtsg9YzhY8do+O
89JbNsCd1LZlbyAZlmf6sbTSXrwGOYa/Vo0VnueGL7kVjx9aDma9sfKWPHSNKV0WApAoxHScakj1
LBzDR4Q0MWhUYGCmbJ1XQ25Of0K0X0NCGcJV1g1gjQwPzJKJoEAWd69KQBKvNxqkOxykt9UsTQ7K
su6Cu1RujHEaXysBmDy2UdbX3PRwmwmjU4IrAYKPHT+/LC8uwZwjotpWD4alk8d1pqwiO/SfsjyT
BxGLcm8KA7GnMDzbfx8IrcF9H3ms5bGr71RXfMjGe/1vfeexjhZs2z/OcR8apW5/xJNvI+e+18uz
e91cufEpRjZ7uYPfrnSvkzeTzkgvu7gQ/t3VLcx4V9sFQluhJc4Iw2JU74TGdnRzsWmSGfx+/uQ5
EDmVsnVfq0J/rLBfuqokUl9Fp82r2Wmzh37Ivdc56IRP3MXhM6DVFIO9NVj+b/Sl6C1eurMCBEfO
lPSNhm9M9F02WkgFPQf8XFhzn5rUqrBhC/mp473OMVjkbMlAgWWQZXmKTPpwBNG68D5G7y0P8PnO
xuEiS1A5X/JCHa63UmQS2HLHx1vJdvb5XKpPsuSlREhsdAMKw3kHfw5teGjnqzzoAGE3RWCoQBSo
K2rzs6EBUYnliutuWtXqbBj+SwuiKquQJ9T+PkONTsA1CaNdkcWY0f89M+R4b1MYoC89TDihO+Xm
Bu0x+7EFdPNolk6yn0wHZllfAS1ZDgZRkXOO9bwesBthVUpdZ4Q7o5lHlqeUZN8kNvVVY8fQ1bH3
eewwTUqU8aTG0+DnRLZ+oMJTa/aPBqU9X01z/WQolXOZetJqsqGGbY5vp/rRDxYczrn9C0KWu5tE
Wx5zzBoQAbyfJsCzj6R1xbxOQr08tpqNd9eoBAcsHYg5Q6i0raZ6jXpg4LzhmwPBveo1Z4Gza7DC
9mVrDrnw3Az5F4LRWbvuhnnldrF4rpakKioz88pycHHsQw9TABhS2Ip0hXoUWjDfDmkx/Fr8ocx2
jtCvEj4QFYKXspwFcxn9UpQNv9VlS7/KLbCglUO0ud3wbLH2DXCgMYrIeEx5tHEitYEVGydPmtXA
hKlF/UP09qs3qsZr2o3mPnXMYJtVffCuQCMYgdL8qGckR4t+ai+JmhvnkWznum7G4jrGkSp2YQgT
rQDlhR7GEBw0keIVKfTgUV8O7Jrqy7AQ2RLC/RswsCzSxYBrDI2yG6/ovwhfJ0c5hzxEdgwIPNxC
SwWXFpkz3uZIGZrG9M2oKpQ2SaTjCtUlu7gHER70VnRJ0HG4lHWE5qsIbCIRFO8N0VLMzRbok4EJ
071Bsa36rADcdOoC5dxCOF+NMEBrOWqcBxti8fvQ/bCX6gAPqEO3BAfJEtQrEMzhXoPrigLWoOCO
aisnyMPmZghzEj9Lg6yTrZbGNhexdvoAh63XaBCulHx2rl4LQtx1zPiHOmXPoq6V1wpo117Mpr7N
6kL5WljKWnaYcNj2uzo1T3JkUADVkdYr2Iw855pKfvfTCqK1Mt52qXFNbEu/EpEctmGu4CDyd508
a5KoXi/hjO3kTT0cQnZG/TS6fDEZKw9Wk+kXr3yVBaPkAbHKAf0dxtL502mmLt2w7s42Jgw+/z6q
XsaHRtWvxBQ4O9kgbyUA+4CFT4jI/OKK7UDFVzoRfZnwfL/2lRauSOgTcG7maefUwtnIbm5AisA2
Pd67S+v/9yirj+u3DvMlxdD7R8SJ+kfYCEh9GPgkk0k63eu7uCBRPM8u20G6yYY0U9UTIdaDHCTr
+f8i+tAOS4jLMa5ku4mwD679rlrqVymqk3g7dAecv5RQIN+vudUXRyi233vg64wwag8Cx6g9yCzj
alXiczSf6FfQwz+NsPuL6cLzTedPKgA6izRNZOHiFAcYet6lAWVD24/XIktVX880wMDCPU8aqmpS
kSrp9V2oxu5ZlmT9UiV7eXMU7G6JX70oAfyZdvRSTXrwpOTPgIShvCyHGUsmP6nHeCuLwEUXG+V6
2tXJjLCl252E1k5Xa84RsiTrvoZSNR9kY/x/2Dqv5VaZdA1fEVXkcApC0ZZsy/by+k+oFekm53T1
+wHPjKem9gmlbpAsS6LD+73BmeY9KcxFuJ0l73a65AU5PNvZJsfRa4bHtZ3culBaQLU159vWsiIw
hqh9iNjeFPpuzZvO1jiNAULpLoOQHmzNr7zqz6CbrT2t17S10gVbprXquBPaaG2+uy62nbpCkClL
3uWuoOphMzG9zWtr61J1/R2b2Oxxu77lJ3sgJp5ZZ73ChUb0PAgTAJ8X8xBTYLIBU0wnRkeXV+Kx
WAJOjD5V9jyrNqtHUz5Sl1J3vKHxGVs7nYWtz7j5PDVDBblST4M5n8nbUwZSAvqPuLO8p/RsM9g8
O2i7s3mm2prlzsEEXd+7jmfvzTL7qJJKgaRvK4GgPHmkHHvCCFg+exGDu4ZG8R8XoNvscGjWdNPA
48KcrtsjxYJuVFcYOOo2X2uijDnx7dVqeuwF4E/M0kCxIGdMyaMakXbcRubOLXVQ3HRlkh+d6Xn2
1hWRh7VvzN/HAmMuz4beLMGbLlF5Y59x5v6ffGhsv0os9l4q1YhPsZt/94b4h0hi7xBJzTumkQK2
xXaYWVLyK1reLDlnB3tlM7jtdEqaiv8V/xxXElNsWv6MndRThRJxL7A9SCPY57X22hvaP56mu74K
I2xn9hFop+L4jUGBSJ0h/oxxHwwjdw8oQUHmVEdsF54h6pPnqdifUyf09UUgAKIQEUJ6dhCeVlO7
o9IRjmPPvKxmyWWCtuiLsnvsgeNjEPvfqVVgMVsbXRiXWr2vOiX3RxOCqZ4NAb6SEJ3kd83ulx9d
3R/ILzy1i3Uzqka9eC3cVianIfRkU/ianP9G/Y+mwH2Zve8frLD5LNrvuAweEq/4NuSQSfSqR4pb
vuiw1fyxIVxeV77FRRpYTc20UnfEjwnzR1Z84Pu1N/hkCo/QvMlp/6gsE3aW+Y4aoD5DOWZ3QtiL
byYDkIGijIG+FBkEK+sfXeoLhG/WlJ4sRcAF3xGThlXBBDvnhE3VVXqVNszqJaZuZ6VkFExlf4At
+kMZi+K1j/7WWOgeEKG9KaCjrBOWazUBIOVyNZyaMiaPxdmpmn6Fj8l/stS4MgEvQJEc/2RJ3Fy1
2SAMLXvth0F7M5zzAIMyUCLxqqEL2ZU4G+wmxgAQT/NEvPjVXKZzKVSSuNL8OnZkPmlIZMIl5cug
0DscJHzSs4xPXt2Fjk54YlQ2ROSY43OvyYbFZ1cfpI3p4DD0T1A/dmYzj7CQzbNWuoqvSpnDtOvv
zlJSsJzLZddHRXMWyXhqeri5WC1RmoW+rvTqcRzRmJVmAfEVXhe29VT7pUOESkWZqOtJixtIZZCR
fXUdaM6k5oi+tg9dL/HOlGpgw4AUWC8clwUdg0kEkK9FhXZmW+4GY6+wdI+aExi2b9bdDItDPSee
QB9e11IP67luz32Kcfpte1ije8v8/zq36CodRWkPh1btT2UF0AU7kmdtr6Jtpz9fICYjKIl0P5+W
8YDYo0DtbDY+Ue8TPhpLexae1PdWr95UvarPEMkX7jDpEpfC/njXzpBMen3+w1xlI5NZvOdWrG7y
rAx8Zr/4bOuYKxRxEFUOGVSZ+/uFPKfvicsGbnZq6Rf6T9127iLqfZ2a3ilGqxo6yfCravl6hLc8
VaaNgW+FdzMV+LJYTbIH79ZkqcQ/mOBVW7wWcqnDrIeI3PR/cgfPEoi6DrapVRUuinRvQxOd8sVV
7hEGv9EsL5rRvxVWV+5xLvneFZkSOlHLl4exI+4/w6Nqi4ESPoVqrS3vrRz+iRuzw8lQ2ofUpqBS
jf0+Gpoi4P2mlzyfDp7kA8krPFv03Boe65IPS8vEaz5S19drti6ROKRJvl8AlI+2aB/yvMTaJy3f
xkoNxJoNQ04lMVFkplHRTPddGT00Fa4SKTejqg1PVaR9SN0Bqmmbi8p+I+iXYQhRLlpnRVcEmH1q
njKByUXT1X+FVpY+mdSG2vzFpSfxJzMhmrzNCEyNn7vC0I449DZxb+1wQC6d9q5m4r02Vel7xsTW
182v0rHjfWOM+AvHcFMbLz/pGouE1E0/usZb/D5158BpH6ou8117tn3hFQS+55W7Lyn3XHsoi03c
dtfC6kFzsSPBTA0dVidUPCnb/g1MP/HFYH0YZYwiC8jpJlTvOGZ4nrjtuVTmP56D/5XlfbfGnPhP
YzwVVJ58KSgXMzlPwWxB5yt1zw2AoacjO6+M6hpuNlleX5KxYwx2J3NPeIbu92vSp5Fp7wi6J7ir
zYM5u94uqQayM1LEqWJMLtthEFZyoTp6yfLGRjps59B4h7ubIrAAWfJzW/H7rvmbGNa7Nc6/Gr2j
BibNB8jYlwoVojODI5q2W+/wQfjWEjYaOkX2iq24dZ2Y7v2uyZpjFbf5Uz7Dw1Nk/yz6xTf7PAtz
FnU7HWEWplgJCV/aCJc2t4NeI1m51oWBIZCbHpvcjR+IpYlw+zHkZfFy6xSxUjsLmWrnZDRQaMpi
uZRJOh4LTJAfoIYbB02I+XGQecxiFlkr9Jh6P4wEI1Jr0sIqSZ2nvItlGDePdY+sxxQ2xVQCIPHO
YElc1OQcSsx/g5UFGXSpSt3chBJvCWG92oZHXOAi6re2PQ6KTd5AkbhvHUX7oHGsHrd9icdwDw3I
mIlkwiJf/bbU7Jy0eig/lJqaqJd206myTGuH5LX1O4bLj8lC6SPRtXwgK+4gJ8N9gKdK6l8vjA8m
MJIVkWp9THbfk+ErVLI1LfIzwEU+YgxRfIb18QM8nQ1bWg8fmhcNfg5L6sOzsEKyFrf5iEuGCHwM
6w8kZBOm2li8xYpxJnBQv+I/6QFIONFuayZi0a+Fgopokh9Ll1YBuiQTTnfc7WtzYpI1zbO02RNH
sTlcO0xcry3/62Vymz2EM/bKTEC7ysuRWmaO9chaG0TJe1KWRnntUj6y0QwGm3eJxVCKlfc04pGM
KUwfGysKipsP1ChovzEJevZkaoENZXyvqkpLcEr7wx0ySsx4g6DxL+/UdOb9gJ/IDqaQHZCGZfiD
ZmS32hodfxapEaZAwL5hDQe9TD0yyZNxv1TXIa3nY98m0XXhf1ES+wHO4lsmI/EEkNr7eFIxZTWK
esMKHUe/YnmyzZkJu2zmACABdh3O3RSm2MmqQ9IHiBm6vbGGoPZFEqCIT2/22JcnbyFpFWtHMliq
5Z+yL8kZKZdDTSpfOFfeO+TgXd+MCcIX7v9ogfE7167gX7HhhhA43C2wtR07jFIZ+1EG0No2+OAI
Hu6TBMmQiPD40sbsyVbSq74O3XEGcGXnfbPr8Q5V8GFj4hYIHwAE8GKNrKD3csdX85JCJNNDl0T2
y1h5gOpWvm97o/LHElCj9GJ3lxIA57dUlsNWVvZudpvhjFGH/ZgILeFHt8BbaIHLNJMBtWAJfXPK
5KEwaki6xsOMNV04WHNyQdtRH1j4W7yzG75p9VHDMUMobXTpuFUxh6p+mc7SE8QmrOOAFY2UCRDy
7Ghh10XloYxFFpjJW2tr9VM8T7oPovYPozcV5lHM58Lyh3mofNnGys2u2v462ZPiF5TrH1sxigDP
Zv5x1TtLojeKEpgn7Zon0G7IDT3En7LBgbKwCNB2NA1nejwvfUxpXVVLr8gb9/wkpmvXUm0kRtE7
x5FLYmruPmLkfhhiJfMHV72ZADqhYc+zr3XKufPKNyFs56HolD/NxBc1WZrxaFZ1EbZz+rs14O80
mIqTnPNU9k3ykA3j5CvJ7PgTKQMd8z6uEEwrqp2fCfKOwjkiPUgMKKX7KCJ0DesO4Sh/zMkcL2YE
fWuqZCD7yQpawe+kr/T8rIgBCagBMDpP5cmdB5JB3LJ+wHPsqjZsqQyoIgaRiDqRG5BlWZGJ3L40
k0eiy8TiSWuG9oDINpSTgmStFssxt7IWamX12rXls6JCeMNguz04bftdE5keGI1mcodl3HyeeVv6
CZXcEp/cmNSiFRPtB5mG2EGzgo+1eaey+6g8Kc5olFSqV8s/bWvAlWNZsOOmQENBznqwTBPpQ733
PYsK0++cAawDm6Ypwxu6tW+USqfrBMkQz6J2n7nxu4NZTTh5OmmmIguXKbbZDA98QMMg9nYcqaFw
sncCgaZdDWQWYrmqhpmETVgqMUYrevVQTPhhtRFTVG6bhu9gCbdXksEJujzpAhHJAxhcdk6x3rVV
3b6wxn8g7LLDxjx5MjRNOVTcSH40P2UQOMY8Ec8t+9nYotBsuNRNBLqSrm7ZsaqNzkqfnV1lxNMh
r2xtl0Cw8YWLnWxyi8VksbxphyCHIbmznPRZeuJiW24TdljkUrfO1f2AHO+4OKqH4heTE8ZwpDRD
mu97jN+X3i6x80rIYsBPfR/Natg6buMjV872kWcxkkQiDnF5+q7huxPWfTvetRxYKEd9U+s6UV+e
R2apgfFXHSXTjvDHO1+VC8bi/gD+zPZCIeliNnZOBkcmBpSDre80JJo0GNrpUQ7NZxLvEnwGnWug
wA2E1N41wcCSYl9bOJjXOEHADi+7lzpDwmVQCPSo+TcTDPpsMmdfZSVt9kSDMf78xGZhvIgke1ai
egkGVYseRWt8t03q8MtQnZM+FadiZrg2FehcJdWMyrk47DKRnl7I3t1ppNAFda3hiFRGSOcieEpp
e+70ApLXlOHpGNd+hMHqQVXYswy11XwerAUWhFnmRCPZ1nPkpcsejSZhGCmC1H5R2KlPeQIRwKtP
RF7252kUw3l79HWIbbM/5wnUKTQ1zNQOcDv89sNcZO6BL7c6G5lanW3wrn23lNcZs98zlkjLOcnZ
tHnokoLt1dyOYkCfTYeaAiM2NBfQC9cH6r8KzWvOaV28N24OgFKYY3NcZM4W2UPV7GYztsT9fB6N
Hi9zpyUL19by3Lcs3Fn0wjwNyhqIVx2meSnOzCIFm6ApCq2+fLclrIBuiEteH6ilJWc3N8tAkaVk
L+VG5+3A8pV1qEyvFrD7PlLU5rz0DX5Zo3VoGA7PjZrCXZQsS/26KV+TtPvVdkX/+Vltj7aPSS4W
3udztLg4v/TiEK1plNs+Y3vkrs01mo/ve9dUxcSb5mBP0Xi24zdETRUDXahh9c/ugqqs5yTvRhEX
WtCqdXrquoWC+7LTxvRZU7yENHv+MYpvFjaUOEGwgm/bKAoYpNY3UN+Gsr2mCsMFFrqBTOco96Ua
RYclq49jW2OsUJCKmMjT2KFLVFisQYOdjPP2DjDzoC7sLG+U7SryKgx3CbaHrSYrtr+R4csOEiVW
Ici/X8vCY2s1muA1BFKdITroZ4HGPKgcdGz1T3fJfoK7uHyyER5yg2657I5pk4FFDKoUp+27qvSp
PDfrYWtuBxMzD37m61f5/52OCKL/r6tHx2v38ygAF4uDVo0BYcvf2Zz0QWviChfaionBSJEehzr3
KOpwQVyR/126CWbps994DfxM4dRQ7jgMMP72829BpgQVwElTuoco6+UpU3Ls3G89MYH7Xg7PRVQ9
pIwDZ1yySUir8h/YycUA5S0yrZ6M2UW/tXjDA4crbuikjeJDjKacECfLS1TnBWP3ku+1MX52qIpF
+Z3c9bdGdY3DsMIEqmXl5ynGJrJp9MusEW1zQIjg3PuGe9gbXPiSefnqbTJI4geKGCHlMJ6U0k65
ddz5KmYM2SxHaVk1gTN6mDfUQ3aOVIEvd6ewrEKMdeGjOeEFo1j+QtXZVyZIWq6h+6kXm3ccj4qq
Ss9eufzmyyafBtLqyRwLsjX1pNtJSmT62HnXUSzGAVC5QjUWJGwhdlbTljc1R9Q4sI0KRFYlfp/F
5c1KqDhjZIVpf3FAaL/sqMJ4XIXhszHhbEvGje4u6Qes/+YSFYkZEIlc7FplqR9SjDMMrVTeK4bZ
vTM17ikjl+iZ7Exq0tbS/ZpScXCWjuz5zrw7jigP3ALFMQJHfy+LCMeERPnRR2YVYE87wBgV2VVR
2fe03hBWmRQ/4kq+gSQFJHCb34dYPGOI6vzJBXga84JeKPYti1i+FHFS+41KbJvZ2j9B5l2wAMYo
R+36I2DJC6VBNC59jdAKtGRXxm160nGc3zm5uRxxMV0OC6WDHSxNY7coXRuyfNyV1Zgc1HrFOzwQ
qQKktRO9fYXoT1yhGF4K9CRGUsrvkVLZKMEpJuj3tFLLVbwiQ9Wwl5d2VL93rfZRjF2NOzmCSar9
1GHIakncxMMHaCx2eC6nzyJJc8St6cwgFXZznl3qvBov1orezVB9R6Opj97QKG9EX4fCM4BUUezt
oj4LpziJ32AK/hQETT2aja68GqqlEJ+hjqHb5zAbrVLus2Zyvzfg143nwq1vo/kC8BnvMhM7pYEK
8hFH/p2Lk/uP1huNwEkd7cYOwDg1lWwPLdqzuzQ7VO9Uwv802AdbXvK7IZCY9bRmPHtlVq3ZI+bR
MwbxbNQR0IYiil9Z9QdbAUmNVFb+0tjeHbZxtI+lg2C4XsjYWtLlBsTwe9a70zKL7j62nfvcY2wh
C/jMBE03B5zAGY62+nfGmz1vNe+UWlrmf7U/T29Xbp1beztsl389+6vv/32J7bS9RNs4j1mZcopB
PlF/rKHGnw/LkeDjrb092uabQapctLX/6+HX+a/Lt77t8D992+tsfbPWFTtDrSafvV2G91tRVEyq
60PVYQkDnPrvXmMwWRCs5zMFym5IHtu/2p9P/TyKmTKgYin7OBX1eTtU6zQ7miXmY1vbbOd/t3Gv
ZhU5JA/lrMcvlqZyO7i5EUAiil+2viq3Gd0TczxsfdtBRZuuyjF6+OzK7fQpZhj7elJHcuPJxM3/
s287UbRLQ31n9TpeX/yzL1FaX9MG9fTVx44zwMzeuJVmpoXSreKDVWE1Xiq1dVUrU71GuSeZ+qbu
R+Nq7zlE5LuuKtN5iUQe2gQQPZfzwvYpnn0s3srvEsbFISEA8khhBNUy6kRC9naa7g27ocnAUqLi
0S6H9sFMsoPLHHshyZMl0pJmJ5Rjh5Qt/6XAsvWAuctb0WTOFfmhGipsuxhWYvtx7KaEFb76mE7d
GTOU/EJ6ryBSByI3LKolNDzNJvQkxz+uXH4IB9tJPmjvDqD/WHSN+h2/tWInRrsI1UV7otzcs8Xs
sWks0ylocTc8mE1JpUfFkEnTEcqx9N6lw6C+1c4IYbRLVzUFSFJGPhQRVLHxkVS/jbZv2SlDaOxj
630ZzWqXo517ySQmBdVU/gTLny9bVxPr/dXL8tPW2g4IheN9i/R7t12/9XW9/uZZQ/OwtQZZLlSY
pseumz14ap3YlXk6vhQiKpDByjFU4nF82fpkyWIXctR1a3mkcl5knf/BhuZfFywTVtWgknBQ1tfY
Drn+V46WeN5exqsWeVKJLvS/Lhh64h5MpclOW1/NffvQKdHVa6nhz+UOv8T4SVtylRDPdN47brzC
EwzbW19syee8oIK6dVnlAOs2K39t4/rWJcdlDtRK0w9bM5nb8mUGFf98hYIIbB2i0sZ53Uiu0EGf
kipxjknL+Iply79Jt5+XtAvrcy369tX/v9cB8RfQIQ19v73e14WDJu8T1Th2NvkY4OBUPmIZaJ6M
afXPqeXkb33bYSjV8rFbD3GiQOfU52X1fEKa858TXxdr6eIcK119+uraHs1ZVD5+9blJ/kf1GlY/
jfR8t2mTx1KnZCwI6/189NVnKx0kgsY7b1coVJg+LyviOjsqOmSYTsd1PKlMwlDUvHuLAYLCiDXD
fmtqosxJQ+jRXTtW+yaiaCX5rFjherEcRX5MhIBUvTZH0VckBsMzwaqJvZew3wwvg99WmiDMa9Ok
qH7UW5j73djbb1PRjEehsGLbzmZTmx67ppp3sYlWfuhs5xw1LErsFHROVTSBSVpmvzpDwRbME+9b
y8q19L7WCbaWdCP71TAtXJK6/HnrKvuY1UReLQ9bE8aUGZDh+L3G52GnT7X3aslBwRJMKqHlee6r
xtLoqBYs6rZmidUL/msscraLDYaLJxQMl+1kBKPj9ZvOz3oIxtngvqqqJ3V90bRjudt5XvGwXUgs
MWu6uScZieBCf+sbmXlC0eJC5bG/92Q1IKJhypu2iW2bm1zdiYA71zJONyAXCQxbX45O1u6FM2Rw
P2N5KHALeY3H56pq8r2nEAydjavv5WjfAQksir9aH5awst6UdACdytRvfZwyu89F/mZp08w6n1GO
0JiMtbjhXBaJ3Bkf0extUCaKLV70jh00ERwT5s9ebx62Vl2NzatjnBgdZWiTZenACjo7uu4h30qx
oi4i8dZOIFlZTUkKGY1+1IrYCQQ1gRXlc4IBpksoM7PfA2Ot2JjLcj6/z71RBKaex0dP32E+6j7Z
ax7MdtCzo2EqN6NovvW6QhSPW8833jQ2HOUEXp2xd1EMZJEJxeMgtiukhjoegrhmlT+6YniKolp9
JclwY9z4jelF9xxcK61Zq6tKzecza7CL1sP2SKxrDLs0H+Mizj67tCmSZ8UYXpI2+1XZrnFsibG4
Cgt/uJkl7iWv8w/W3u0v1xTXYcq1P8Rs7FOvtdgs3dp58VmQF9Swuw66hJX6HubK3+KVfy2Kxo/J
xngzk/YkIfL+0nKM4ZSnjBiTF90uLzjzFvtSA6ctlKQI3TGpKHrLbyz66sPgImQQnSfwp0+7J3Mo
G4AAW/5qxA81XuyD12orO79wd7MKRlgkoiQ42wW0VWHG2ov+vCRj8Tr2yaouzMR5a2Y1fqOQJh5Q
3ttPUT9Th+rHGq2GMT3Jxlz1ZUm7hxWcHNsajxBLKY7EPRHikNnNEdCvCc1VVs7O3Hhh6c+fX6hB
UqDYQYIKE4VCP0WtzE/0TgLe2L6pP5M6+BIvjEAGQ+0+jvSStO8C1peiVW+60+FZmxfPFru1t2Fx
teeu1ffbOaxPvUtPhrY/2b97Buc3UzjePa+w5yci422wjJkUbUKY13MTRnBgzaSari0Vv8WXegC5
X1sDxeKXgiTerYUfcPXSeuleRJX11pU1YbtFftjO9Z6lPjtRc/xsVWb93I3LyVRTFVsL/ZjW2XLN
10Onjpcl6XTgGlpV3w77wVVsvIx0+zrpmsOed859EB08A7ZOYz2TWMwx85xfcr2xr+qocTaauyU0
pRwwrF3b26ntQAGTmKfhujU+XyqvW4uiagmMmo/iOA45sGQrCExzrUYgGMI5bGuW6x+gCGDz7JX2
TNUCOhHNqdO5enHV5dSL+fWzuZ3Rmmo4Syu95tnwYZZJecpBvK7DUP/rgAOmE5IrVwf/c2JUvelR
5618XdsZjmb47aTVPgRyrEXWV5EdYNCkJxgGmFF8M1J32osBMaWWqfGNOwmRgD0s88OaYbT1bde5
RAPdtqZbm08o7kAZ1ud/9S91i31RYyv4MsYNS7lI24k5EihOORRJV0AwRmI5ZhVF5LVPmoyeGAHF
0Dns7jW3ircqqsV1a3neHK3UShLJ15NjlygHZbQTNtJF/6rahf5ok/sBY6SD9MIVNbRUNsf3rSEa
akz41S8PW1ProHIgxssOW7Oai+QUjR7M4fWZ2Hjmt2WUn39467KtOZBNFr9sLSsfgVhHPFG2piT7
PbTNFYheny5sqzqjxbD9rZnpjvXUIMHdWtv762L9mNl587S993zleU1WopCnub7vlVg061oVbs2K
cHl+mgVpN9t7s3NskBKMoNbW9moyGp6yCoiXwjKlNUsr1ECp2+ZsUywASJ5rxmqzbI+qTWUoJvzz
zZnK2U/i2PkBgfjS8IhMOu6n1lr+glu8zyCh36seuQhFeXEn55upnqWhT0ZndYXBkR2r0o7OnbGI
SxQp8kgdsjiWmHje9Dx5z7Bn+93Nzos5k9fuuNXvIi9tIpfT6axVhBq7CewbsB/5+0QhvgXBZ2Og
xW5yzaYigYkTxxdKpIdkWl7tpTB87Dihb1SZ/dgtfbn4ea3x8+ZOHbL8th0U285uoKFYZEc/HBwe
gyFFge6ONfW0uB4gXEE9R0On4rHZo2LxuukCWX45NW39k9hM5WRp+fxq9TU/u+lJIw/+ndy1X8Xi
BhToce6uor2wxZ+6z9ObTCS+tZmj7JHpq++VlWgsWru95ur2m7APlMSyb8ayjHtDkUnoKtklVrxf
LNfVs9nIP6Ysf/aTMCnv1M5RgzFKlc0lOAujsalJMhyYED94wkj/GSkSZbPlQkWqKVY63NhpPXk7
XVBeqiECvJTlAUQ+oeRH6HlXJIS/4E5MlUD7Vi+xd7Q8Kp8Q37OwFthjmg5kpREufNsO0YP1j4vq
+zoW2ouhtmeE6LVPFSreqyWImIXdJcDLBN6rsjZvHOM2Tf/oJJ4Yz2Vnu8c577E/nCAoNwE4o3LU
FOpqaJrqPdp5HXuQyDj/guqhXjMQsB3+SvausIs1R3Y5MT1isWnH3+vcbe6LzqRNl35zKNxD7nYE
iCkHxZzEw+Qlv+aC0MVpxDuXqMW/CzKYqtM90gDjNrAG0T1TvNUOVm2Jc2wVoPKycndxoRrvMD9/
jlZS/TVxwaQW9Ef2fY34WwDWlxXmEGPX+yomdSeS+8YXtdTkUw1LZWtth9rqtD3CecCx9YrtEFU6
TJfJu0SIVV6wUdGg/SVHuBFhQhbDbdBM9T5TWg09nVr31rQwUrzmCV7w68kBduF9NBBjT/bwsHUZ
qA8OjrTrXeum2t0bjA6WJwSitbV1aYaF4VuXpeftCevsczKYmVm7yGOpRavbZ9Xf5whKqymr561F
JlUcZm5EhM56cmJnQ726O28tT9f6u1QyGAIOlvRbn05GyGnwChsVDU/YDixK9twaxIuuT4hdZQ7T
OlVhI3AFq+rkqdepPqwnlfUwjQB/CqKB03YFUPd4jkpcoL5eMnazM+ar6ed7zuVYBtKb73MC3DFb
mn5vI6LRikacs1ww05Vd8tfubHylWTu9OMJ+ycbfFZm4r2CawWxYE9EkhfFaTdUvkWI0sZ0DolUD
zCm9I4xR89XWyDNUBm8Mt2sLQ4/PNTE1wXZ2VKn0EL9uHSLzifm+ggzTzPnZE6wgkKLJl+2AOUoZ
1mlUhul/+vRZ5n5ce5h327p8meMJllfk4f1tHjIhjbtb9sY9XRQGfTgtp62ZKF5/0hboIdsl2mgb
dyaw2cnl5/VFSxl5wqX1aK9Pr+NmD909whAdbVut9M7LdkiTltGuHaeTEyfOS4c3+nVKFGTmOgS0
0oxRR5NIc9guBhEUz3jJsaeJuiKA9duGfEBTCLH5X6/X9H/LXIlClP0Qo4hNeUFLpxNx1/afza2v
M5tdozGfbS1CTMvDUkOw+2zqEc9a8kMEceO2dU3GQjmvT1RiPer4vvXNS3TWCm6MrdV0ynDsrKbk
Cv7odhjs+VZBDnn87EIFSaLV6PmGU8gnx+U27/DOsmfd9KntUik2xvhlO3iqOKilsVy31hS57VU2
7qHUM5kGS7uiwE3t+NvZUjLLZ5YOdNamyf6rz/DSP56qMukNVfusSVRlfxyyRadWfdkO/I5w8Bio
Vn/1Reb41kh1esDRR30Z4ih5aDT74+uClH0Kzhtte/jqc4kr66bPF22HEcMKbIQCa7LnB10mT93k
5VfmwPxKCf08III4by2CMm3V3x56mXjROrM7/Vff9jSrLX82XRTvtKrOIfkUzvN2cBtQQgdBAAp1
+ipVgaRLLaYZdyka1XuTRNU9SivgNS+Rh60vlwVYZQLFXBRlFcx1pPr89qPTdrFpkNFa4lJsmNB/
KpU4rIxhNox72dybpXrpAAof8Xtt7mWKya0plChQkYOS9TBenN4c+AA4KaBP7SikwpTS7Oauzk1y
axP3tJ3cusgZ0wDvW++kzWN1nc3pYjdi4PscjbfWHKuzNzU9rKA5zh+buAqLKlTUsdq1rdPsNCte
IB5F7d5UDOdxSJFoJEOUrvFjITlu31ojKtHDDw9RNTxaQ4xju6AmhS7hZ9Qne0tgeJBa7HRKVgBe
pdXHSdq/F7eAwdac1CFGOaEION3qoO861iBBy+qj8MgX0nN/gSUcTFJBSBoxm2/VPvgxqOtNOOiq
Mp5hTLxpjSMPMRMCALcKJR2S8jDoF3XBa67TFIPiAuok9/8YO4/lSpG1XV8REXgzXd5LS65UNSHK
4r3n6v+HpHujrdN9Yk+IdLAkSJLML18j7eNefWPdxWADemGTa/ItaeIjZtTSpWhy6LFtZx+TFgKc
pr2GVRey/LNZJ4P2TFrffh4TQzkN7GgT76gJJmrZKkmHGs7USu5x0kWdmO3bATcAJ2+jVT3yjWQx
fJXbu+JXzuMkwjdAYjCHQof36GkXvQrlnYQxyioL3sZxfGFHaBPUSr7LzNo+twluMAQCSC6HoUMB
3tSKM6JlX0BY9LjQ1e0ut3x8XFXVvbXpLy7jn5Bb0VboPndrS9fYuc0k5ZIwV02MXr5rMVfuimQ8
GwjOej4gkUTCcjFS4eQN0aFSuvJUNm65xT6y21SW5V1iuxw3cq1+8Xr8A0BMNVtvhKIhj/ndAP5x
L1T9VQqD4pCg1nhBJhFcCd+UbVxZ9SXPMqIkagd/a3TXXjG0F4AEh6ZEkLEuo3Va5nsn6Z1jqg3F
JmbewNJK91cablrrsm0ORjEhAr1G2eqdGe0ACP9Aqun7ZCZ60NklX3O32jVwuGaNOhsRPPqNWUnA
9aK6Pisc0UkAroWWBCv2RuNrr5mwbeQfRaQO8Or08twBNDhKU8BDq+5iRq1M02qmKHSjhn2Q2EeY
JY2QjAi6Wn5Vk++tKd3iGJ4v4ijrOLyDXv4z2lpxYv9N5ksYlWiuyachK5QnHYaHTrdnu9csuwj8
jVWstdQPLk1aeCevZ4aRKLy/g48vT9zkyO11U+/NE0JWVosmhRW8YtTLBDMihmoWZbn3zeGHrcv2
pbejek0osPYJhc5gB7zV2FsyraPX+jhCeJBplBTTsqycIiVfIAKk6y4MflVJjkt2oB/4lrcRiBXk
rcodN/RPGWMR0xOGZ/cBU466MB4JjKirEHTZxg2rZ8eu4JjZFe5vspYd/ZJxMJT09di11TpviAmU
6SOapvKlDQLlUk8HS8ew0oKEGacrX/Xcrd6A1PMVlRWKZDWMvUa19aLIXgPK2gWZ90ti5wElhgBF
IUIZP1ujy99qZM35aB+aFBs7y4bTpHrsgcg99FSH6fHVqwDyjHdWJPWafc8i12/Ymicr3ABe41D2
+XnLmCDUmwFy8UPvEGAv1WZgV9h7QliFz2ddgFBy5QYcvh5eepCXK2yzmFWwKGwiGQ6PXhO8HmNv
ZzqT+mzR/vJsN0GgTAPeaKsxIAY9BXjo7v0Rq0YVwvyqUaAy1b87SIMBsN9t5QDnK02LqLO10tNa
XiM0nW3lrAGh3EgYsCiyhHwkejGe57KxkNvPQzE89b5ZXQg1JuuxGRBFS+oH2MtPRJqrlYGe/NEZ
VFCgqmscLdM+SW7rnKTItU/GhNMpwuZ7ZTuXPGCY1SuJYSwuisOIwhIWqt86gKj7omm+4X2gwQk2
va2UR8O1w6voYhE8ziYCsRerz7Fln8E/DMyye5c72H3rWbUT3fCAL4XhVtUad1VlkCiSsCBQUXs6
u265cSjsIlsZkVnvga5ngOIcA9ANH4MdZOaTlbIppWZobiEd+5wbjU2UJ1M2URju86HW921ZOO+x
8wKXqZFr9+dolhs473xLnQkiI/0MtHadGol3UnsPf8RCrjas1J1DC/Bsb4ADBXfClpTksnhrINxb
RkbQQ9Y3zBmvTm90j3GHRpFFDjGZaFvr3kuaSOZ5ORRdZs1Zk5n/0SyhiGHzdTNc5o5OZ4BjtBOA
noXj7FzPdda+g/qawtC3Zsm8UmWPV9HVtfNYhmybMvv4FafqNvWi4SSPyDchFHVXQu+3MTlEQdW5
oFssOiOrMz7E02ESz9HTXrnIelnfu7YebnU4jdzknNyr72XAVLco433uWbK/ji0eI5iwo1Sz/mja
mJmHEbxFsYrOoZ49Glpv7vo0YP09HVz7OjoNPLRaCbdVc4+tKjr5LA9OsWsFGy2DAAAbOzgbpn5X
PQ32htPTo7B77EBcEd8Lt51U3kcMKgnssThrJoEzJTkIDJg57UhDFQaWqBuT1xUIzP8cpIb9ohZt
08zBLkPzkdRyc5AafeLUhFnwa7CQPZ82AqRR3aoutq4YbsGRwAzUgWPttaCxBq8bWHG6nEto5IKg
9JGOmp0rfXiU/bGH2uGamx5VmvUwZZEpGNatzsPSYxugmeXH8EoapCdHBXSRo2dnEBmHboCRAlzp
1ujNXarxf0r1MNqomGiOa4GZ8ycCvwH+bGt1QwqnYLRvfawoTAWb5MFha+4UVsXbCNzoFa8N0IbZ
d78L4lc5xSXGqX/ZmUvnFlECawoVlKPKSiemQ1mOrVzFYeATBsDKkTauaI0GOPZquThKgD1dkAJD
meoncRlcK1+C0kuPSZgzZPeNtcGwG3gIWwqA4LJxnaGYFliZyXthrnWGvGunQOktAQrgv9btoorf
Q3LEvYYEWA/R6L/5SMEhProbsJbbWFYPwX3CGwHQ3kQKTxf931hax235h3VNfa67ZF/2JZ9JUIGR
haW1HEESquFxluXR8r9maa59QUIeRc7+SY084xB30tNIEGCit8r7Qp+MB8JvcqMdQqf32a3fOOHo
HP3AuIVspa1jFVmlWk4R/tNAjJtnW1eHixKHL73MKtUvPGQUfSjDk0lT4aJrE1X8HlCgt1kBwkvK
Zmey4Q2WKzdn4Yh4+NN0lvIMbNdGGlsaWAjojNPKhKtP47baZLHpPMICsB7k4WUEwfeoAUYwU6/a
FWH0JWdigHxlALQyZzNVZMdYTZjz5QkATUnaR43tM3/SYuAvxib1Gm1d5Fl7gB2RvTR6WR162CJr
kVUjqwJvXBr4hUrVleky/0/dmBs1934NpjTsszAezwh/PLYjYG/dNqMHDymXB69SSnaGkcK0Wive
GqVZ7HNo4JoHO0OKkJhL+PMmpobdIRVs+WwyZt7KGvtkyyr6QSPOwSi+SZKHxgcs9j01XzAtq4/J
hJnJJ1ydD8LiqFsPwYQbLbVBPgKM8CckqTgMavAmSZq7Df9TJMpF82R67cpT7nFfnRo63SrJYo4C
6FmpIKeVsvA27m7AEfJg+C9hBVLAfe4rL9550HnNWoNb1PXPCJWjbojn3ayrITBCAjeU6CwY7NBC
yXsS3BAVjRtDkux/DHblncBlGeOWySp/iUiKN9oo4JIdRDIaiSDBwuLf68oMtK9dqygI5dJ+mCCF
zGWTU9YCt/YqvB7cVSQpUxyBUg8s1pZdla+WlG4i2cMh95fedqCYpxtXTVcUqQWfaCqRPG4FVFEU
9mMyJAfRMrBq7gyyiN5f59fTRUQrxZeHlWkl8Ub8lRFa02zAInw2ufrtvUreC4URy1lDcu+OYDh/
NtPz6/XAOqSoUYs9YHGIxP0XyZAlMltaGN+JbJIUez+XVPxnpr8pBffp4Z1xED8p/gycl/2g6BAn
aYutk+e/xHlx78Exnx7j/IRFocBLpS67LsZEGl3K+lxt9kit4MkE6GPG/oreAO2WHep+iPutrJbf
BR5YHDpg1E0Jv454KpIjSdGZmBEVVswYb1dbsek947x82fvWwlzcOpXPEzWREN3VUfUsnr0Z2Q8d
cZ/dWGoM60YXoLfH1J3trewUWyz/ah/NtuWhgR1WgVBX3kY8LvE0RCrH4zNaiaToBYavuuwrNysn
a9MTvo4O6DORnA4QEegb0r7A652xpYtGgAjAnLEaxgj0Q1KcbeFIARLZ1tLTnBzjFjSUGRzE7/VV
RYy62oR19GXs1ZO4c/Ndglq6yox42Ih7Le5KVGes/2sF8ZUJAyCeiThDpETZ3B1EXhy0GMeQqvGB
aCL62DVP4sHPXVPcmqU3iJqSyOeqAMO+EbdC/JFqW3J/ai9T10TQmeUaxY96sg1B7nK+v3pqtSPA
K22XMBug1z0rRVrDtPV36QjRuVaHJ3UaOsRnOwlNaz96I0hg7PhWMnROlHAr9ISMKM3+nx/+8DeI
JLZXkN1VX51bzk8PNRkcSltN3YghQHzfG+TGDyaArP4phss739wZTvHhrfkAqvh8BzW28bIA1uRY
7TQ/VcZtaPvfpCaRt8sdZhA8qZYNpXsZXOT2McHEcif+ltYtHmJzlHdoNLbjukr8S92pEjCPaRya
Xmtxpkj9a5nT5CPCAX60ET2hDeMdUxiWLlNHUHuknXQ41kv3mRqYxUgDXV13SLAdRA/uG6M7DKnB
sqTYplaH8ZE9gSv/9XfNLD66PlhhJ9WAK0yAlKXvjeHVVicAo5aZ5SRvw/A2DcuiJ4nsUpYR/ZlG
JEMdra1rFR2YlfjR8iTGSNFeHJa39UMXnZOifiyc7uBU+lr0hPkUbAX20ltdsUEgxkIW7NUehe7j
8oYvfVmUiaw39UK5bXcVIL29bwU7UaeLzi5aLOd/7oIiL56aSM3niPyc/FQvsp/K5m6bF6b519CD
rRwb/LF+9ODKrWLgMVkMyK01QThPHw7VgWjqqSxUB3WHDwX79MwLxBPvTBVjUOshHeu7xdyA9eFF
JWIxyhke29E9BZTSlc3ZmLCqY5/f085udro+MpWoVHkjexmxmxaBmRUbvDvBOxjSyS5SH7ty4wX5
g4V58fLgxa+K7Pw6LXlRuHSTT6dkXVwfWuwHRWcUh3IarkVKjaAv6SGcJ3H3xUUy8IwDmBW6XetC
q1+LtwRWO6Ui+aG0s7X31EBESaxbBlyDt5DqvpqCS+Fzw5pQio/EwaGGhBO+oY/U16AF7o6MyVbc
Y3EQjz2cpicI5bJGHuIf6aCenFBLdvLYnyM9R6DMaQ5ikFEYtWs4uznquRs/8+YvgFb/gpSfHMUF
xZMXKUb6emLDmEH3a+ycR8zi7Bmz7Ebms4vn2S4VPWIZDGRFto6ct/x9at0rm3aAeL/cxTyxGEmj
6TOT2ImxcQ3oQoJUAi/gHVyyxkzcQX5UNGFvDcqJhi5KrxjbWcdMTLbA6xb7wbaOA8Ac9nP30CPR
KA7MdYJj2Dy7mldRgeJl7LmpyjwIw6W+lVqk7cT1xd/lmkF/rNWHUUvrnaxrd/FUl0crUmnT/Ay1
IVj1WYbSPxTyvxZoy8AhiW+/yM8TO5anOY40LB/A+G+VxExh59dpd0WQXT8ATStOgrXTBU1xoi/8
yf0kmZ+veBLLGLM8GD7Qv2PomfrglBsDgjSyGJaGw0nGS2Azgm9QCNzm3DLxZES39mRijwbwYDfD
N+Q/g7losIzoy5OcO/Q03i83YakVKdHk/38p5mo97KXrMtSLP0Zk57n4khepuXAMsP1gQoswg5jo
So15kPFYFE3Ez85TLpHEYZNXbU6yr/0XrH7+UIq/88MsYz43T+01sIALG4LYY/ChF/NXNkcIXYvX
ZMyQg1l7g/4NrRXiyX4bHbLK9+WtaD4n3ekLGgAGabx4nseJnipmdMthKRvGhC0HBaVIBZjYNAkT
/85ymFGSIv9hLjv/9fnYw8S59hm6bi3pCnj6zmSXalyj15uxCfXDFn+IXp5UW5WPYlomJnUiJQ7z
padpociyEYTmtQcBZGksmixZkVoOy2Ncypbf+HRukL42CHUwhjFmioGzAQiQHkRevHnc8Yhl/FQ/
//FjrmSrQOrkD9NI8Qjnnjd+9yDaH0V3DVDSBTQ9PQO/aZDcED3ln5Pi7HmoApRTHew83nymgngw
RZYl3CdOiCB4iNqlYlkDigpxWNqJbOf+7JQyPc5//dSTZ7LH8s7M85m5M4tSR00b9k/+896J1NxK
JD/nxUnzVT+0+vwDn8+SFDY2avNFGZGaFePKMnsQ5/5T2dJE1M7zbJFcDuJ5LFmREuf961U/LGdE
a9Hw00/9U9mnq376JW8a8DGaKxsfRt/0iuPhzF5FMc5rVfHCiwOhFMiZ0IhYvE9htuWwlI0JnqDQ
72hT1BrJuZEYbsXFl6YfakTS1T0QQmzBzz1avCziPVleluWl+tey5TTx3ol2/1T2v17KHdOJ3J+F
oP36jY1DG9PaaS4sPlzLYV7JLvkPsYp/av6pbF5PTJedf0Fc51Ob+Re6yLkoUvdHbhx/LYYGsQYV
qeUbLcaQJStSy4Rsafyp7FNWtHNbBAPan0qJJEKUmRD5eDnZe2d6K7rwnBSlIj8SymZZnRTJTnWy
52V4B0wFbXzJS+NEIxd5MfIzF/KIKBmJYc+hI9cz6nEthgei/0iyVigD/0VXmwcNUyaGIEaXLB8h
YSL+tvmn4XbpCpZY9C9tlm6wlH3qLiIranuviglZ2DC9OnnUN42lxuNarH8jAAaEi6L+xau7YDe/
8eKmLId5WF3y4nb9a1ZULK+uyHoEUv4avkX+0xVE2ZhEYCeUiNdoGeznifVcL57PcmaFVwmLt+Ro
EBjRpgjJh5Xj0kycKw5iYrBkRepTOzGILmUf/nFR8+mUzimk7ahdQQU+llApcA0QLYiUawpIjunD
leOIVz+LoctNoiQ5iDuTR22aHEbZWlWJZRzEy7480fnd/xDM/DBVWJqKlHi8QdYS0ZsbzUGu1EL0
RAsDZFJUtLK70cnZjkHNRRlu4hWd45SiB/SjGlbv4kX+K6pVyt4W62y2Tio2B9M0OUZIBMMSh7Qm
DmXFbuVqybuGJ6F/5hurfNIdtkYDAzIG5CXyYaiKt9dV9yw42wYbAIGMdo24q+K5lAlUJrXIXvIQ
nongk6vTAx5rRHfqOZ756faLm/rhEc1L1/muizWLSM6vecDm5Ojow1bcZfGzy0H8AUtW3NhPZfOq
TtR8JnMuLUX18i+pvq+uTaz1VtgYYhXnpe5bk4X9XkMIcKvCmCUL9QwB0uyIzyS1hsremWYh0zPV
Og4wTzWK8G4qvedASfbKdA05KpNr7pX1SrQam6Q/SGOub+Q2AaTXddmqCnjVxcFJbH1tOgA8FTBF
lziyd3LgG+kWySAMl1nZb4lKghoerGOletUDnCz2mhGNhXieWLgXhfIldvuXCdH+5CED+wT/ptyg
GtejykFWlCUIHiUR2xNljwpEaBbxU+hYKAvqzXUI0UKwgC3sVPb2947hjo9xUf2E73hodSV/61Md
V63Y/ZbmTMlLfOBPrieDFE+ql9YZje8O0Xp2dl2PDQelRh2n61ZeVZZfyhFML0vy/FWVY3ONog7w
qgDZLjmbbAF0QsljahToN8nypkAiGGWoHBw3RozFrZ9qCCVhJtDhKOBHyr7KzPw2DlFxEylxSLLM
QvcsTREWJghvZKG3yQvkh9yh+6qzebav5UnKL5ELDTsSlDg2UwB4Zbus3MIsRPVahvCpuRiJyigY
buokAxPk1B3r4SqzTyA12F5zCLbXqH4N7RA8dtMBokvw6MrRN2Q1paMoyhNMutFdRJUrQ/hMM9it
sbzHCjXsR5md0MdYUpT10PceKwgqQtMBWhWb3MsUS1E8ZFdD1zU3JWqch3E6lAmwPZO+BbuaFkuF
rybxWsktXNE6dmf0AbO5vlfRhXF/D1Ew3uYcaA6Ufy363HJ+ERjOAyozwbrw6xW6p9rWUgx9MwxV
isYbYPpMU/STaQF1BtaqbFRTjeoVVvDIYOAAnjt+fimg2l2q6bBk6Z/7KCOG2iFtZMJNy9VTOuqx
tlZ0TTmJQzZ4fxdmbSGtBweWu+PHBJsRNXhpXQCjttm3X6MufdfYSgcXDt2fd0uHzwwyEbRCVqAS
046/2e784qeR+nWoItAKCOK8eH0C7BodrIdRYS/ZGCLjXNhpe1LbsD7EcZjdeAQKlP9afqp6ic6V
xPpV1tqXEtWgqx1ED51ZVFBfpfIpbNk4shB73IqsqGAr9BX59XRb9qsW447VMDUPlRhTvhAs13Qe
O9gUWRK0W8aMzYeTjfSbFY/6WVyqrHTlZjn+AXIYTp0Jsmg7PjjFZvkLai/64/tjNF+31Mb6oWrq
bSoja7N2sVhuveQZo8KRoH1WsVY29TNEi+oJ7nl7I3R8FDmMdusnTOsgQyU9Yk1TC1FmafnnkyL7
RbbR48I1EKA2tB8iFlNSgkF3QT+tvZQdYeU8Ru1EVFgoWRyRwYxAs3ErVF2q94htKmuRFbcnieXp
U2WBCZvuj9n3AF2KaaIX7s3+z/zvxFHq7s2shHM23T9Up0HkJYODPz19pu90lFNEUhwKb4ThvuRF
b+trJCQ/FIpqUdNA7th0DwBnQOB53QpcF5YKecGgpJbvZen5h9bsPDTe/eJbnu9Efdj55S5WUW0q
RskiYC3ZuIUTDzxWXuBdmunQReie2Jq7/1DRtjF2Mm+ea4ZbKAzhOe8TPAyng0iJMp1VNpYNJopq
oRJU+A3+S0Nxytx6ObvpMQf8X06J7Q58hazsP1+mbjJEbu/9LZeJBq4//XWitfiRIcvV6hLXE4+C
bUfdqGHAokh5DaZDisDEVWQH10WxMHA7yOtySHB9qs5llMtXSyORwkHvzIevYR+Zk0ObqIqfFw6e
GIMknaw3Ayg+ylKi9tOpIit+uEZ19GAhBD6fKn7twxmJqm+bHIDG54rprxryELLjfczM9xh7UpBL
ox2f66GIz3YfADhRUN5sEvYZZXYrtlHmK89y7ncXWy1/pL4iP3dmJj+rfnlrGGBv7E3DdEF0kK9f
q6H/ZZW1ejaBlrzZCZdiMye/xqgZvAWF9AU+svcgKvXcu7pZaD6KOpDC2xhC3VM6tezLt6hT9BfF
DbJXJTqKJnxzkme5qqBf3vwyHi6tp8TXfjog7qd2Kz0qSZrVuGLMBo03ZUUbiKZs5Lj2bznqcC+1
iV3CXIrfEqdER1vR6rXIam3VHTRcUze5bqCIvzKNpn3CxgrpIqNXtwGEyreqxRZBhq+3n/iVb0DB
8o2ZuPqhxzLzMTf7FyA0zVcj/z7alf3FkOz6lOQB0kmm2nytRoAUsmWkj4jooKXrt388y6y/AtlS
N2OIi7hZuS8K4DM0bOsOvCep0K+3I9aw8IX/LoIW+VflpzLVsEDFJuMl75xyi19bjsKclb0kkmGe
qrgZ0NxusxcVxvQT1u8rUSkBY3sBgfEFJq98FUWmW7G/YHf5XmR71CSOijNEa5EtQ1t/HNmlEzlx
xaaTrzJabyqM6LM3jOASMsPXziVaMdCiSxcVNjO9EnQPmw1YPGQ9kZbdFm5nnURNW7vOVlc6g36H
28noMvIgGBO8tXLRruH4BCeRtQLZBKYQtGeRNTEiwgdSdS8iO0rDd5tv/k3khjZ5ZLxOH7UQfI/b
ewc/6KR7nNTyNXChEfsudlVdWjwC9NkiO9Hec6d+jcJaPgNW6O6qWvOqhKjKF5F9EQ1EObqIu1wq
k5soEgcdlaPAhMBQNiqGqxnusYnp3UXzEDraY6rfqyrb2Y1dYFhYbpExz8/mYGXnoIEsN4kF52dJ
5lA1hY3MrDxsQqdFdNwMqgdfsbACH4wXFMLir7JROFt0M/ODyMLRAVKvZm+53iNJqbVgCaZmSju4
KzT9QNWkPe7Kcg1QvIi/gqJO9tDxrZ3K3sdX09DOqS0Zz7qfWNc8MgBYTM3qQf49gJY88mlTrkzr
FNyISNnTYVRid00ErwK/+3fZ0kSkDKn+XbSqsv+n89UaAExjhg9lP1a3XiqAS2c20negunS+RL9T
2X3V+858q6wefaBUzS6Jr5koGxcxiLhu/NIW9l007bX4Ugaa815Wqbyxy9C4xrmDAUtZopaCLuwr
dKSfEuJX2zBb28CGLnLOS2X34fdGASBmaHb14OiNd5JMK9oHsS8/o6pSrsTlrfFdzp3qZ8O+ETAi
PUSHcdAOxGxzVHdz4+6YaI7zulsIWyrpKkrKDGVcNKouOWPqxcz9Teuq4alEnPyvirmNqM6XUngk
gJ+R8d/IoyeHG1Hvg3u8iKuFlk2hWUAnLCz9OGdFteooUb/j1Q7mlp6i3g09Mvay2cHdXi5hWPrZ
BF5+snxD2sZKpmJL1VkHA7zvEa+b6qJourUzo2R4HPBx2bS1XL3yNspAf2zrG3PnO9o80p/KebG7
iClpnxm7+7NZZ/pPOImIReqM8/Q+XtoksiCpeOO2LIryFqp1edC1ojsFdm3g7uvm2BI0FvpYgFUZ
+GBmqjmyWG7rfg29/jUKdOm3BNJy/qEkVZCKy4xfQ9x99yXJelfMKkHtWBmffRNtcKYo3gMUanuf
TKLisuTG5zYOjT3hgPjBhgoExrkyiJ8xkJnu6H9lAP4G+VD6pXr4IINOYobNJDzybP13gjKy2rQv
HtYcVf3UNmCW0SmuXpyaNWHTFsoDuI0GeA4OS/CurA3BNdc9qKqGB1VvTZIGcoxbnNIkZ5GyrJIt
QCQQrk2ErAv+NU+K1Tkvaey8K0MoXfXWcbgHyPeWflyeRLbRUJ5LrbA5qmGLMJXCvOzY5EDdssp2
Xj0I6aui8+VrW+Tua1COX1XDU28iN04IcEs1HkRTR7HOgWK4jyLnt96+jvP4Sc9U99Ud2UvMjOo5
1yzr1d33bmJ9DflU7utervdW3XnfMnVfdqX5LQeRhWVOUR46r8vesblbt0ZgP7GOvGDykN1KV0I8
34O80bS+sprLpoogY8cZZ92JydLvETsaeIkQXtMC7bewOzQQU/Mtr3ldGlRaqW0KszF2HZaCt2Y6
0DGGTYU38kZkRQUbttmtGnHbwrL6DNiJX/aaAnQDhqMrYnfZTZsOJlK8Z1vSrqlVjE9EAd6bPBi+
DcEE9Kjhc6ADheRerL6HYzd868vAWPdTeTCV/3d7G8mlpb1ru1wHeNq68mwE3/6+/lL+b9f/7/bi
d9Wig7nt6Fs9NcJ1x4L9nndDeVctXd2bUxlyGeVdVKQsfucy0QShyOqeT2WfzuXLiZyV5OxDlW+i
OBgT29IpKnlHz0j+KpOxj3ZSfbc0E5V96DirsoRv4OUPUlIbECbhfPVK2Xlbi3d906Jjs0l6JXsQ
h17neWXtm7pSqmKr+pF88QqIeAxSIoNCu3ypp4PImpoE6X7OJ8WmZbmG1uPftaJ8yYozRBnaduc0
ANC2FM1XWvIxg97Y2w85t+t7i/0HimTO1wg+E50qT4+OC5dU7a2nwWyd7xoCdEQLne7BsG0MRyP0
VrJYDth9hU0M8fhY5dJOU53xC4oM3b7hqkLw9A1a1lH8hp8A52uL2rjihO3c3EZho2u6NuYVDyp3
7RXciIHrgKbt1KruT2rpo9k9Ge4IR53ZXMfwM8i5LL5EhTi0aHVvbUBWMNFb66jHeo64Tu3eEyuS
7ghENxv14GAjFo0jmi4a2jGIkFv6iikIvJiwL/dSkbR7Fn/I4mt/Cr3+hsRI9yUIcYKPmrp9CKpW
OchhnRzdPtZvvqfiiSHl41vsx38AHSZ/ONnHDv4k6TrqWFj/3vGT2Wt9492KrKru2XTQZKaHfoZc
4tRAUycqUgVkw6jzmxLDi0cyWd52TtbcRHvRDIOnLaaRAwZoiNNEkyc7kHm8ZNvo7iHWga9aFT8i
OoRBhIExmtbI/Q4ftPJmeE20L6DWXKMEUoXW6+PFskEWw443z1bSBccMKeOzowfGkbBHdnKGsTsl
Rd8fJTnIz4mWYezjtsElqlwknjrLvkT5gNdrSZAkaCJ3F9a1jAODXO5sJ+shuiK6jABU+8j+RL6N
Q6u5u6g9oRsMdpARBzRQ0bbPY4PVD+bO/UtgII/c6Ku28QlKeZn8WrEHvfZ7WXvrbRstb3RPv+A9
066KYOivLj5USFCn8aYY/AAlLPTj+DZB+HDj8UdU2VsXP7J3dq8rdG2CiWs/Bs9gSf8Epjz+kCLt
B4Ff6OWGR6Dcs9VdUvNxdjt9305XsEP8O8CB5Vg89CyozAGRTiAmPzJwiWqjf3fAGrAETLoz2qj9
Y4mR+qTGPyK6Vl4dY2iQQuYNYGWUH5JKQUgG8b7+FqLWwqS8P6S6FLy4kmPdLAU2rTCC9/UWyp3h
doc27oZ33WTtpCjei53xpihDmiEbIPfvAQDArZd37UGcpYbRsdQ65ZRaSrchlpidYASFLFUnZLDh
YMjh1qu5SB8QRBRNROpDoTnViMLPNUvzPhH6hPzAch1RVhQ2PDQ28NYJjoE3I6+xcqyl5q3BwPLU
u3KCfAW3JEFvm7hlB9NjyqJo52yHOsPncsqq+gBpSTeyo8i6camsYCeGK0weIMmZFouC6aCmPn5P
uT7k596JChwsSInD0kakRBlO47SuVCBKXQoa6384b0QwKoeg/l/XFtkPP23hI3BkJrT6ULacIn6/
D/LxlMTv1eD7L4y57ioLLeOounAr2lR7lh3L3WudL63HlMdsOVn4aBbZQeTESbrmPNdN4lwNQzog
XTTenKaCUlin9Ze2t4qV1lne99qTXiAUOb90RdmlNsMBOuBrT0nVgAaI8jZJ+IdgxgPqIOGPIihD
PjtV/T7Z3a8jo8mvxLnPMiLuV4gCxTVVCn+HnOm4inS5uC4VopYJ1l/tdCx5stpay80bEBmcm6cr
iFNEwyXbmr21srqSPcv//MinS0t9BF9Idd9iMKoIZk4/slxAZONOPrD5FZ42didZl6b3MCDCOhTH
F6n1oZCo1qOOkuNjbE6jr5KBMNB9ey6D6YulUmwfLEIFV0vGuCSUkfqfs1MZTt3dNZgOogwIprLF
F41dkKl2qRDtRFlRyslO73AFENna1NJtgCzMpgkHwvtF+SOAuOBkcvlV8Qbob20+vFk5i/ZyqNzn
dEzbDVCx9q42IWqYVp882BqiKiEibtfBaLtDBqoWBccAzD62VUcjdtAEmUbxzpKDWxrLxS5hrfso
o7VLxIDodWyUEoH1LHnlr/PXxLztL5GJAoox6vo3PEXf3So2f+aGe5IJZHoo4cBrisqIqfRrltcm
8n0EGdjQaP70g3Nx0zT7qVXhd0knSs1oCYAe1JBhtLhh6UgtGEh6JmPSvbplV6FpzgJC1PaWn5/9
BCqgqE2x8Ly47VitRG0Y+wmel2jKidqhNuNbKenfoulK7HikD3FZPIu6ULeJOSG0xJw8eMhrWbqF
OAmR9owxeBApcZAT7+uoysVxKRIp3FD9TYiPz3zWUitbibUP2YhaiTKr8pGbtCt4p4iDrpd2y+/I
XXKt9Mw8uaNK2zHElQom0nMfOTlbRC6bJ0qsnB27Uc4yPCo464Gyj0ekYkSFOPQ2qkFraWpTStJQ
7JZz/o+tM2lqnIm27S9ShJpUSppacoeNgaJnoqCgUN+n2l//llz33foGd+IwtjG2UHPynL3XNkLt
q15qyHb/+zb/eYntpHjIrm/+790GYjr8wZnr4O/7Xp8O85Q/8Z9XLlLTfOKwRGBJDyPY+vba2GIR
xMH6n1+8PvH3T14/YFzo4c4T4uXvY9b1E/z747OXsQuGTq8fu1gF/+d3+vfq/3lf47uI4Db8/Qzr
Vrje+8+HXT/c3890febvH+3r4i4F7IpVfG8rVz9V68uuLwhFS5vnevf6zPVmvm7+613h9qAbxt8e
E6FbrR93VBvEqU3dbZcljd8SYBElWM2irvy0q26GoYemcdCPMg6XveP1f5DlzkEOWFFPvgYzIzpS
SPIoPPhg3tgf41x9t0Xo7aiZTi4I06Qxk8CQ84qy9b6kRkR22m+0lhM5oFkBDt/16DF2pFu5bfbC
OvOACe9ZdIO3GTjs4HrMT23YIC7un41o4s2w+UHEzi6D3p2dFP9lg+qJhs42p7tVCfMzrsazxtRz
rohEnEEw1OvAr9IYOmT4fQ/4iFmmetkp0YyHVmXavZ6y5K3JM7pvwpOgFiFebn1onAZsUnl2+/cx
gxCXzVKNxfHfb0V08oKiBblEbqp2f30CD9qnWnBcNWrAyrk8ds1jl4vxfqQQUk4LC71kST4uSEaA
l6V8kOhZqwlZISGH2IOmdyA7qGkzYTUVHnpDO78MxkQC2Hoz5+FDO+LjL6qTE402qn9uKrrFPh6z
aWdWsMauj5UQGPYLKWs0TP//Y/1CIQHS1Nw3pOhVrh3eFesNOAqvdpp7JcE15QouzkQNc7+sN0lu
1Qd3dubN9UfOINZ9Co0Cw1D396F/j3dSvCa2sm6uD7laY8IlmxbiQrtqe33semOZocmYCGbj9SX/
eQJinjV3f//w9WHbrJjvzlV5vP7h62NhPG6kp6xAzS0T6/VDXp9MMr082RIA4fqQTVv94jhaMEZx
+lDV2wpD8L0yjOSBmfnPlDThcTSsW0Dk+XkirOr+euMusP7BWtm7f4/l81AS4gaZP9O1VMPSGFpk
Xvc3mZ3Z9zT77b+/2ydyu1Qh6Uex6kjRclm0hTkZQ4tdu/u/P5OQ1OzaKhc+Ol+ej2vbPK3Fc9q5
d4tHdTAsDbOiphf3npdpd3ZyitYfrCT9n5vJbt97upY3s8jXZSF+H9L/EGb8e92UQTnKF0691zdy
9EqSXZHcE3jXX+pqDv7uUUudRGiN1QYqcndXtUX0IGiSPZhp9ViH0XS6vux6Q0lmbogFqg/XH6+v
NaCsB3aDcvz6W9fHcFTkWBKyW9Zwk+/pkXefl5Z3D5d7ubGs/iMKWygh6+OmUwwkSaWbMHVx/l9f
BgHzyOQ+vr2+gsrvXk8M65Qs7H/VnKiDFnnyHrOoc0+CWLM1Ypcsg2lx7q9PGAq4p14znLn+eH0C
YIq4NDkFI8kbGuTYWDFKtix/SDj/ZoN9/vfamN4pYWads8/NJt25M4oJcJbxQ40bIiCeJdtaDmQ0
31FNuLM8C3I4/JYHUM/Jg1Ad3lAro38w0Q91rZxQoTXL5HpD7bKQlkWap7lMVBt1RByeRlhIuJL6
QsDD/3Nv/RG+3mupyPIjW8NDf7dGq4SEQ99c7xHXXDC/vlGrS6hfJYzXe9eb8SqUXG9Y1CKcvD4I
urbfeyYT7ykF+FLNT/Ff4dWq89Ypu9s33VxosyhWsavx4d8NNTJWh+vPxdX1MIjiVazGo3510rTr
RyCbCOeRvPqP7AawGzRImgJwd2+uN2ajpoWAo3blb/zvXTP3vpLMhIHRlWAfr08Pw4JD9Ho3BTsD
8j9LGXMAzmdoB2Xv7xZzZyJIMjgjqSsZIV634t+ngb2c1q7MHvYJcQc4zLAviK02WxoWu/7P3Ivv
EFpEXjX7ifivwDYeI3Idb6p+eHPYrKeEOLCdMsRHPAtvO62q2oy3qbwTZ5xie/2+/7b29d71P8AM
K96KiG2lkZJ20nszaLNIHBRBbTfSquqjZJGQNWm70fR+Pwr5nPOtbXvCoY+pQ+c/zC5gtNTkLkD6
RbODtMXEvJrSylVx7az/rOu9AmjDtgELwnV3MG46yBZRIxl0WTUkviyfzv/ZMFiU2W7S60AoOoav
aUVIv5+GWxPbX6KIta1ln6uxnW66WI5/byyRTDehuW65Yv4oDLO5wfLb3HhlA3T8erd0vcHYXu9e
o1ev9643mRM2qJ08aBirdr5a41hqq8GgQ9Hxf+5YteeUx6QABLB6RNeveb25fuF/P/aFBVnGIDcz
XD1My6pRvG6O6uo5vd5VCw2vsnDm4N9/5rqf/vvxes8zRuKtMPBy8q7gBHJjrbK/fzd2L+J9L+xT
tmrvr/vB9SZZfxwZceyWpDtfH6pDm3CHyKUaucYaDNdEA6kN/H+HqvqVG11L+qhV4gFbXWN/7zq9
OR4zIF+Y5NmmKx+iEcQYXG+uP6YJFGIj0X5aSsrxRDCk2iydM5CKoqXTyXGrwCKmS1XTvIkKonVj
8qkD3W1YxZh6uKf38+3l05NRr2Bd6hFyYysC57DSz4zOt2Yx4BvNbouqiTcwyhiULnV8lmhhbqOw
95m3d5txLi6FwSWi9Bo78KCsnvRG+ZwyakbodBbrpj+CG1iXtov+gPvePCwjCULSJZPWeVWtKneC
IQwq9n4gi6WLdokiiFKUG20omI8gEwy44HLSSO+EaUh/NmZtG2qKWJjB3MH+B0+3PFsiP5Z1Tf+O
SKKkE+/N2JBZOOc78EvJ1sboV6n+HEetvuHiiDM5rqqgw5AR92fAr+hJUka6ms7oNUppquCl8oGy
JbuxWTOilYUKlxYFw2l/qc2RfGO3C2oQFZ1Lr3GYfjqHDeMOHlEp/P4yeOdozlI/IWArLFMdrikR
pYlBu3rQAd9aKXR8QjOb4ScNcWTrKKn8abHdfQjrRqvVQZkxGwEOXSIkW1rEeMW7UaCLGV88d21d
EgRJPdZ9O1y613OLYcCOceSxzPaWNmME1tD796O2p6JYfOaPHxTP8dad8e/XmsxgEyHTcRdqT4E3
xwWPhnyTLx6V3nzI3IcJBNKBiad+RkxLeoZLAoNe8o+ucenime8jgMFu5OpkbfUC5hSup1j7USHZ
Mu10u+5BZirVbR4vf2ye9MuOC2XDIltzwktl9l9NAR3J5BD1jXEgrGkemTfGDok5eioCGqLnKutI
wJX4xHBwBzntBEtgCl8yPfelWpEisJY3k6leQ64XAZTXDbnM5IMWjHBc/pZsvAQmxDL4qHJmiF72
bd9ouyLqwocZ4vrSuL/rnFS9SI8+50HbKZeF4GgMwVoADtKKT2jldrYXf2twWDfVRDaxMS1vXkPD
ggakof1xiEiEa2QlR8ugk+el+gPEBde35jwI4+FpNtwdQbjIR2KkWJrQmbayQtKyr6wx+t3STH0w
x3m909yXWCvLjZ0W4bbNS/ozQ7mzpVadl5g3HBWdwcQw7qIpVaAp52Ovf7Lyj31vdoZt3z52GVGt
LXld9PO30qvfDTWAZwGQ5FqEHqvhBUWuBewojX1SPIsN1aDhL/BXNx6BqRs1T8UmdeKDLTR9M4Ds
kql4ASTWCESSYL5y6qNGD8qU9BUXYqhu9AfDimyem18jb/gMo6YF6lR9p8vbYmbA1/L4C3FuEXTm
MxGKzwN6SaYu0FLHkwcydZ1tqKl3A3pt09w7tMwQAcvQ/KF9A8JEvqejfakmhva5dxYmLyuM8dbS
qf45p6fbgdRhVXfncOkJkC3nPfG8knTZMj7Mv0nOpl/9lJX9h9ETKK+r+V6kVP79suJ6KxqBRKMz
6BOcoUsgkz2aYcCGEfuE31Y9QLD0c2AjbdqaUGDN0o71RJEVC6Px1Z5trwe5Q8OfSIGTVe/awg4f
yDZUW0Y7qT81zrOcisAqe04EGhjaPH8j4z4PDI+Bd9eqZNN1xSt6UUyOijX0lCXkJaHelC1BwmtO
LMroadtp+Qsw/wfQae6mex0kBLomyfDdj0c3Mb8rLfsuEvOrayzCAlvI/DprKDrc+3Ls551bMCxI
DLTsbo6OKJ6jN4Mu6FQA+xvn6lFPm0uzNqrKeR3E/rE6h+iFkQ8cI5XtBrGBe9duJ02uduf6bojT
TVJJuiWrULeJpmNlcFEo0AhJ4H2wXjhryshPjWNbJHcOQoxNnVeXIqt+Css5No387BIWXpO4j928
CISeHxCq0A8KFXktY4iv3h1vFGlmEajqoEGBvu2tFCLPOGSB1EijNzU1bzS7nILQ0r5cyEZxOCBE
T6ytIFTKVI7cz1P7RMwbY+hC7OkC7O2FTmZcPpeTvhOkeu/cWKIfRrOS2OxmWvXm6VV6M/hR7K4M
sV+DFUMbz1/mReUB/JmnuF2+qkm+mtX8MEjfLGSzk9F0u4DmzCTkuY78SUPK2wqMtVt1cAYrk4ma
6I5ZGCLTlvsx0QI3Iev+fU7qDy/Kn2TdnyeJplEfX2KVHzo0ONnEPpGqbgeSDTTNcI4BByJoA4zW
5naQ1azAtTawWo5PqPJ2fmi6aqSJO8OMgw8NNIDsisj+mNX0QTZ1sXFy7blzAdmoxHzviuxrBKdn
NdM7/rI/yHbRxVr7ZUiOvSieZmzkfq5Xv+oeeHkCh2nIUFSzPR4FIWL7ijEAmj+L3lG37BlAAlPr
jlHfP5BpRIagS398VM6fTnSgKbjCkrFN1HspQP4CUN5oYiTyUi/BNuVnU5UPGWiejbGM9lZ43n6S
3vG96AD0QRs6VpOt4O1niOVn5BExOZqksZ8Ixagu+IaR8Dlg002OyDqks0NXWNlfeqHOmT6+9Xwo
ln6vCSIMSJ/5i9dqJ858j4jL6k3fO2z66GKQTF/Z5l6l42Gqwl136MZy17FZOEmw8md2OG2Y7SXU
/yMoYKe+JHSpDoo8Nb0jWGzyzlkF67O3MuYp5W5MOHpHN/yT50QoZ+jTyql9lb06m566793cJ8/h
oVbRh12wbsRCRnTDmL87eOrhk1aDz2iGlAdB9OfCvsFEAGx8SdnQGiMVzbR1LR2Bcb8XrDOOHqvl
qrgQPdpSByQ6vSoOl/5VKprKS+5OGzg8d3k6dZvGgQioCwRHVhE9VTL/U6up3RQqH4PG60mMxHTY
xvpx0L1fjkUROceQs8toOFkdVXbdhx+94rhbenMngXk73XBr0b2DnJIFIO6kljMNbUJQominQO6+
wiBE6BTRQrPoHbaDxUZ22IxEniyc0I0i6E3Hw/DvupshHYugeOwKGFFDpuk704LZ0LXJLwLgVQjb
ngscleSD961PfX82AJGxGrMPbqieNDGD3fT6D6Egjc9agu6l/2g7bxcNIEW7hIxiL/OCnBZBy4Aj
RxgflLrGwUMR1ojUbyI6Ar2uF3Sss0OxDO6RkMlXJwHewxW8H+pvQ1EbzyOHZwVfJ03OQqtImBth
KKbsLk3yy+D0E+BOQtVEfs+SNOcoqX4IGY03wugZK1nPYecSVFL+NiDXuUuLS8IgESxMXPI5y9s+
ak6SYjFS5WXwGBqSLwLq6hYD0Qu19ovL0MK3ozUrwpy+ZpsVQOYO08X1uNTIOcjcfk0Y5GouCZBK
OziqzWtmNhwdoy/bRb+zh2KiGM+zjXCpwWSObiNKfgb62epkVyshy57gvU3js12NW8O0JworQjMS
B7aD7O+1caqPiZbdWxEFOZm0pWmXe4vOVNMsIwVtPOwxaVudLAIaQs8yjn7Dt4KdmqHZi42GI4Cd
Rvuh6feZVNkxlNZEMrBiWnkpajBmIO7FJkdte1jsqA06iJjemPrpYt+2vYc2tf9jazdELZ8TgllL
mtAAH9HeZfUWK+N9Ogix08vmHcjCTV8uEJ+rFdH80QiCqyfPwKxfxc+1cKiE0EC5NAk2jR5Rd1YJ
mEkk6KW7R7RkEw3pjH4qMffIGVeI/Zn2ICCHcSazXZo7Yc1Ppi7PTcoRGLOFM0GoBFPJP7YTDkGu
IA4X29iQ+0ROH8t0g3LmOUeRuiEXpNkWBtuJKPELTgxkIwvrdYlXSc1rC95+1SDzrdo2H3rIm9md
NGMnCTzaeLb2KCqxGwDcriepagMHFSvUjIB6v9LlSP/IOLFp1gl04PsQW79Nqc270ByAJWMhhWjI
8jTPwdtREdoee3+l4R2gMCE2Mca/Qo2vkhhGUmb9WFKVGznR7rehJnHepIVogxc09YfE1U2ock6Q
kXK60Tz2Esc2P2m4/CFDuT4NGVNrk8H9TFRRZhq/APYVAVIZDJSWEehZZa+/sE3oEQemyWDfzfbC
hktrTNPBMQaXOiCtfVBzHfQU9ZYaDThqddIS9raqFZsur5/TvMSOJG8AYwZLRf08Ko9UX5oUG5nH
+5HEcaidy0UiYa/F92x4X3WxpAFCtprdtH9wyvHd6cYvSKKHZZ59aRof1ZTY0JJHEL2YL8KpteGT
jKXPHESvxeOQOQ9952LLSIvbwe0ZoDQ6g2zvPbUVifaF9RSqX73QQXXDECVBjMQd3QmDKS5vc1uc
hSE5dCNFnhNzjFZ37mpWHUNVjkGc6PcEjjybA6mYXl/uonj+FYf2gBbQeWCgQoBLGsJsXt5c75cr
NUQi5sriK9TkK5VSYFNggq+LgtSsghmKLTHnm6HtmTfEe60ub8v8GWyex7AzPLBP+m0dW9spNViJ
DQYvNZNyq5nS8t2bLgLYSdMP7QLZ4F6P5qR0tmOjv2l5zqilN/fhBHNvCgnDy8GgNU7vR4P6ihuk
97Z1pL7oypwCY3Q2NlUlq6/xTs+OVNI21OGclKrE841qkPwZ8hByT/NDtLllYxm+66bfsxO/xcwp
57kvfG2ADZh65nx05tdKJPk2NPe5YCBd4kPFgxptJTkwlejfsjJaO9Ss/MOU/5onW58LArOS1qDT
Sl6dtk8xkc4ye54mrt42qd67eqTkGKRiTNgxHo4JifYcD4bydx2SkZHF9UVF8c4iSGTnzdOpzszf
uYZhN04hv6+8oUZ9oUh6ZiBe7TQ0KpuGI37raQ5rQ49DaRy7SznvPCjA80y7HT1XE4RZBJ2twhbY
4ETImWqlHd6/PKQXkiTfVZifdUcDap7WJAuFNqOnpDvEADY2iJacTVuZ36MFdip/NqRT7qPK+HAM
7eAsE/0TDzWPVX9XFahTeN3f8GY+qajHXWPGlwXkMGTfLPNJg4VCsNy1MRGu9xNXUw5FDIflJ5IY
pN/DD/mWl9AjYjnhHGUQdF4MzotnTKe5BUYCZ44seau9G1rxWfLPAonykGSeudfWyOW4ns+5rUN9
T8p+lySs03Rq/7oeXzhGkYEgql9Ph3LbRvOe32MK3keAb+MjsULPmWFqAQlY+xeMpOFmbELUQ9/e
9Nq41iu97Sen6Kk2EabaC4ozoquxTpzyzGOZyikqtCh4OTYR2dLrbVrkNe+6ND8aAy1VgWaChu2v
io23KUfrQcszWobCehuYWxrROASk/6w8FS86x7Z4ihZ5MHIKdBERysfZiQoA0h5rWNeE3dr0FkJj
SMI0rO69OHqo/3DiDZn8jDgrp3h4yAUrNdnip0lHYlGE/ha3BDXMZkUe1PgEgDTfoeG6T53hzFgB
o5+WX0QeqYBF4Hlcya2z9Wh8RqX76fTdS6ezY2b2C9kXj6YsAxGRU0gEMBRwgmTnm67laMHWhUL8
0Fn6W6/s35oz0FdG6dZZZNelOs2YlOu/syQWjonh2PSXrIEDzgkAGdwKbzbew3Xx6mrReYFUCFL7
nJlyoXHXfdXNtGsc7SUnknjjxNbojxWFt26jZgjZW6hi+rLysIoLfWOL/KYK1e9SYKGI+wUoJfKn
tn90cnGyCtn5ptZTU5XI73UA1VOqaYFY83l7z9hiBSeKPq2+4iI+AK64aZN4p2f2d+y29KlapoAk
qRKlmOzNub5kkkDRtsmP9UBkaq/XW1Thn5nRIRc1Sei2k22aMXhOFfq3sAQcbG/5CKc+vnOSEpHw
eC41A76TNOINpsdwtH6FCgtFGP4spfZkEiU0ySp+0rIPmImlvZi+FumosUbzMsMeCyxlfDm9Oppe
8liNTNZxAH6rcN3Ycf4xG8NrVuKrJm0B+lXFd07Gy5yNt1WKPC+MPikhPglWjTdONezsev7o69WX
p3Mh1woPReBSwR43UdtRm6+dymnPFC8OrJnWrJ6YBMCbdBPiD88mkSLrynORE6dU2b8KdxRM0LX3
JRrPegNC2itvTU7hwnH3qqpcvxiB3JVqm4zJW5K3wv9p7PrLtvLfYV2jtTSrhwJao3IKTi6yJW3J
VuDxTks5bkPy41E54dU26hM+o0dTGxCn4/zFZXGYR7CEMdmgaarT1OvLgb0RzfkirEBnpgqDK8IL
Uo6+7qtlSklKTLLdEjknHJSfUjQf+bLcDXC+GKvJW46QV5lBa9P6wCsrNJhutDfb1HfGHsGxRlpU
ulwwL91ArV32jW1tbfAGXH8M8ihz3zU5uoZFHw5kOkDRRwY+uT2Qdb5UbXm/JofmjUM/ZWNR0bEX
l7dW/tKLLCBA9b6N1Vs8MAJfd8FlJmIKYYm+iyQ7Cv6Jy5KHezrib6GjLnRu70JA+awS8KHljbEl
heiUi+JRxeZ7MUnBQi+mrMVP5XpQnoTiwlgmj1epQKTTlKF5XB9YjT0Sqv1Wq/SL1e8TLlB1BJtP
pvISBvhe3uz63NbhO+UBeoyYEiWkUX/WGOS0BmEr/WxnW7cwD6iMaOuls0XJ0ETkQ2rnyqm1C2vN
16mgt7v0zo687DKobDmypp+8XbGAollEnh3K9rasNAYEvMHWzbQv1r2bGS+ESEL3MC0avskCZCUh
WdHkRjdDMrJohJzAbF/z69Qmtni293NXGDdazgSrwYnAJMJhoebGOvYMYz/PXnPEHpds2pkMpsmw
il/a3AGNd7Juf/3x72Ng6FOOyy4PAwcLByD+2uRapQgbd4qKLIM1/Wl6c0UCjJsAC+lMs99487Fy
sKRjcvqQ9JENgf7UsXrtwPfZLQaFai9COn1A7FnavCx52+0HKvR25Bo2tDQgE/VIvvBnr/LV2cXV
Z9HGozAGb++EPw6Znf6cG5/oyLjWdMjdUl1E5Bzn71oPULWyKO3laPwJS5eDhgq7CMPfVip6nxaR
G4ANEJ4FxFkv+U6S05Lb3CTjWrLF2il20PCFzlfsmV9Dh3x75iQc9uEREjOAdDpWyjNfvQzot72r
Z+22Wf9csk5gLIl8aoR877kv8PPAHpYkSyylP8zpedHlr6K+q1MxbNJ8fCwjps+56x7bWtDSdO4y
Eze54363kw3EP2ruZzt/SNfRgacVtA2n9iT0aPS71uKI8EiBx1V2Qz5GGTRRMzHDVwHF9chhbR3L
QRCoY7N6O1hRLIBNoOzQJUQCw6lhomaWA6ExarepXd+16fA2FWvQ4pQO+9AqfsZk6W4VpI2I9rZu
s1K2Io8L7GwxH7CsrRfrb8ns3HrRj9lZzGRb8tBcFpx14pacHtPHYnwJrQS6kMsaLY6saIPFejMp
WA5TNfmul7J2duxxw0x1nya68Zp5nK1hx7K6pcUyFeRDGclJ9HRf5CAurLGfpF68doWbb7VWJAgt
ojcYI1jYXXOPm0n3EXpwGlxFhw6xQ3QOaVL1/tr23A4mZnWT/7G5TlsXjWBIO8v2BJnyW+bJYha2
0135ueDkL0ZaleHAcAWEChZ3Ju6jmljDaeQuuWXu+pmUBo6m4cnIAQLqFsiXoaqRVdGwsuvvLG1g
v5TjIZ/pMxu57R1NcVSF6jdzxGCqW2g+OU722dPk42pTaZsS0UOXV/ExSoe1gDbfbSwuG7qVEbiT
qb3Xi4LBimn/rtbRU/jR0GHxjUyjdlXnjp4lMtn2JsIa2FOMPISSvbKsaHb2Or6T4TLgr/PRqNRb
r7ShpM+MPeSaWNM3dPySpR+Zl7HDQEbI9m0MpYLybjO1Wf/QkJkedMQbrUD+E33528hu/LynbzNB
1DBG2prUUvUxHRqIH1wR4kaEftMn+q0a9V1BTbmZHZzTyUJiudDvvFpYe6H3zQ5C5HFpUmcjs3Ib
mwS2LBEXhygS3Wmk3565CNzTbHqRJSJTXT0zNeP/Xy5If+jIhkmX3uQVbXXWrXBqU0n0yrCDxQBF
oimTs3KYnzYtTfvamjRMsfAgc6/YLsriYjx2byB6tqW91p8V1rhlONoZZ9I8qV5KuVgHx6xQM4tq
vhHdOhNqkdMQv4GGz8la6tqcPHG8G1sRs1too8CA3dEI5EBjmSXtlyJvC98xytAHuVKi5cT1Wqc+
kW0lAKj1kLzLJ/5ENnMIW3lr+0KINU+hOdsifVWSbRsaSh7SJEPAxGGPzeellXzjxuZP4ieiExNJ
TmuMZKQ7vNqejbA4K86gPqdTVD3otFDYo8pNyH9lG2cduO+uZbnH3zbqeUfQyMDUmSrLYdazlW5d
+Wk0HAQLd+KFCyJWe1HuGRZbMGJ23nBbxYS34JX91KVQvwoz3A7p/GqNuC4HZ3juQryeyIDafUkQ
DadodTclCy/SfgQpQbR1ot+1JfvAcfubiBkqjUPPBIwSzbTNZf0Nv5lNNKf3g95rhE+7OGAGl9iN
EmNCU6OnNenQmYSN9CRsluzJdghujQMJ1399K2bF6WYqzSOgkmqhrLDZ50RtfE+R/ambP8O0fIOe
IdwCULjd3C+d1CHjhPShw0/gW/y2MOVOz3FQMDKEXtNhMqHvoY3DZWTGLEnxSeNh28Xau9cKd9sb
LYFrSVbdMvlztvniko4nmOkw9vJ1g0qHdQ7mXipW1rV7wD7Ch4mRBVy2j6kVzjcy1JltsPQRJZIc
J6qmnQYLHh3yo9Jyfde69zAuKAz1+WWYjMPS6XSFp/ZZDUxE5Kh8Myo7fxo9g0IxX/j00W3cqfdc
MiKzfswhuXdZ7bMI5qo4DBNSI5YD/cQAOvY0avZDi2/8LiKPRKsIsybcKRg77buthncrItcrD2+z
Hm2l6L9Hl4Z+ndKCR135pGgKkPfmwf0tJc0P63kIWR6m0Bu2GHQ+tdW9FjvzaXKILijS9EETNfR8
e2aXW+pqUyFFCYyBNZ+zMvG7uvyjW+NvNehULHI8GJx79it0e6zy32g3SK+Efsq8l5Wx6bS/+EYp
e1Wc0n6x830MAhexYZBp6aHQCXRuQ+u+6bz0purYt60miNjIm7n2kAcyBDcaz97Gahwvtbu1UM8G
7iRI2+g/57m64wqbUgVbG1Fjn2urEh1IvZvT1bCrWHcQ2oZAfqm/U0xWLBXSR1P3Qj9uaL3GlZ1w
j8ZJHlX9XSlx5mpf9NrHDy06MH3VQTuJy9AxZlum8stxVjaLYGnUdgjrBv4rhr7sI2/p7pL1xqb7
VqCkvbk+JPOGKCM6D3Um+bbdGkETTocC+SOaXJNzKcHqruZB8W+HOagbzsNhbTylfZKyH+ivHXiJ
wDBNx4+sgyulHYjFe42SWOByo6dddcW4bUMWMsWIDyLdtFPVHJupexqcetmbqZVshza/TEjGmB0z
nbPavNlz8BBs7PYZHOGJWS2TOEo4zrG49MFU0B3eWm3XX4ba/ZWXbNByyTdFbbQX5amaDO+dy0Xf
rWGyKMYbUMfu2nCmyU+bUcXT77E3oIg7jOXT3nixJMrCuvuoG0guOLoohYqt1zp3BROxoF5E51O0
bkOsgwMjVpg5a9DG+Cdt5yCUgyK+8CZr+2kH+BvlYnjxlug2kqxVWJbtMrOO/VHL6McY441B/gBF
zvSHUy7wKMe9N6z2oekz2jAyesln5p+C61IEQbrV5p+J/OA0tIxLYltDoMoi2mk5yQiN4f44NhrN
Qr1Magg3Agyy78y673Qz52dr+RaTe2gtYrLTH0eygy5F/tVMeGt1R1H7aYQYlXN0Gq36uc0QUyh2
LrN7wsdx8loUPlEYb8OkheLRmxvHE1+r44RCHDpJ55mWH5rO2UR5nTN/2Q6RPHpIfm4wKj4ba8x4
VGtM2ys2gCO+uxyzJT6iiubrbgpdoDZp/uRJ5tSmQ0YRLJAbWc13g8X0wBbhe3yPAoWzih+Oy7Y3
ke4P7e3cZ/keWcZxHsI74kKwvtCLyIwJqY7De0bz/FqU9p92mW6F6O+oUsEWx6cs5BXsnRqCoG6X
iZ69e63OmKPcyTQWlLNdQefEOjS2OhoTOejF9KjNi3HbowUy0QHvquRQtJS4yrP+mJnVb0rZvWqV
WuhzZVwM2G4mzswG0VPrxifFLI2e26cplDobhMWmsTvvNKW8oFsq3xMxe0vykENm8CPO9VW7B6t0
RDPJpTzTTfz99UcuiRMLJ+v/MXZezXErW5b+Kzf0PLgNbyb63IfyVWSRRSNS0guCEil47/Hr58ss
SSXxnO6Yl4z0KAMkMvdea20iTitvgdW9JGbyta3Dmbtf3w4V/4sZEbyQeOsbe26+BAZGyDgWdPoY
D5pBjCe9cIOliUQZFgY8thY/c1/3G4BPrLCHuI0/8v/fO1/rsvZWAfYCzLQY/RtPXSgDxyoreBub
8b7RnbcybZ/dqXnAC+Ev9VhBJ98hcJaHolTlcxwwNYHewY+qEDXYNoFkE/LAXXTZXHHkV/E6O75x
hVDaV80f3GWVgxMT3qy8hZ7PSS1dEXZn34824g+HyZi2Dk9QHhTbjIXbt5VPRhd9R9wsx/JcjdtC
BdYG/T2s33KneSbOFNbovLitzI3m8+ZkTUdd2dtlZo/6cf5VT1yw6eO6cyMgdapZEpcB3mkpws8o
EwA7X3t19Dccmu46nL3jCCRtlWtIIwC9jioVTK8XHkZr1hZxFB7LQiFqpZFd27DVkrzKtu1kqWtg
cxa7i2HZ5fZWG8YAtbGyIgRLda8zMQprPP6Jeag5lAYwOonuGEK89qqWFX47lfFbWFRCdKrdG7nC
9yYqp2ljxWF7yyFMxECbhidtDr0rLBvLsSH2uGtF2np08sewrE9GRyAIZKr5GNFqyMC6uljL4Xtb
RzvhKFThLl9Gk0rgKiO5RlPvDvg3on9jicdqxIkxEtwJ5NS2apVyPZS37axqV3nWb4ZcCVZVwqas
bHZFrrFvxSYc5RH/3piv3XA+RhkLkB9W+Vot20PgErg9UAm7AOJI85Rm7aUKdOX+UzrW67pv2AK0
wUnR2PQPefEa4NCrYoJReoESrZRJf7Hb6tZU213mpdO61djvpm1iYw8yIAulKLL4w6kNjK+leRUY
rJrECXRwh333wDgUpgXNvffeiJHygvHLrNwnPCjbkTBwcFquDA6lYcA2Ygz0Wwgrt+Gg3kZDB9pD
25dBmm00zAN2Zp9G3RNQHrajZUUgxQmsa1nrz80YPYKwZDuKDpXV9hA1cvsmn40H34jvTdaUjet0
26Set16pHXze5JBFl12Bg4zQlOs4xhpJxM44qhd6NRorYJSU3IDNTgkupsmwmsPljopwO/Xaxmlb
diUYGz1iFixKJb02x/rVj/vXpMFXEc8LrbpPq67joYHy5xef9NB+jUbrresL9Pr1laGm5Rbxe/xl
E8IKFad2O/yKSRaHfZnXGM+UW6OYH0PLeYqdcafqxr4K2aoqrX6N/A50DxOMTscL0WrcbnH9XTOV
daWWvDCQhug9c2NVvGHV4WudIxuYfDUNkzhsyR6j7p3tYIlL2+J59r1VPc3mNmy1jx5xWKvK+xx2
AhEfhdfKAJACoB1RILLx2sqIe1roGLgz96OKilvnF7cIHvUgr/qHqscW0waQYQvHPkIcI6CdX95n
EBkW3jxd5523imaLKEp0wWNybaCTgpvV3VhufW9Y2UvdEKtMUR209gGkqf2jZ2JeNjxoBZb7MLQa
GzZrxZKLBxqNBGC45seEAJ3QTZAXs4z6JVe7lQJKtSJq6Bjpt7bmEDMU3cAYm3tX+jvxysMv8Dzn
ibUwwxxuOlQfv7LuKqO5serRXeJr5NhN0LqFUhmntLObdQ6mZ3BBPo7tld7hDQ5wp9TKN5QcCPWI
bXUx1ChIgkvVHf7aAX95mmqcS509JnjWxkgrea/N207rnjIVExiqSIKRvlUgdjeezaaEjeIAW0W4
AdGTipCdUIMJ4wC7X7/5UrnapqvN685x0EMpiQyZsGYjaOEUGDS79jiUZnvUiqg7YoCYcesNyg74
yLBolHLcZ41Z3semktxzrBZ5WVE08B/RKeK1aftoQfphoC1rS222P5rpqIz9mrCG1a2sAg6AH8Iy
P18miYcgZh13x7U1N+U9dpjqHrjYQ6ki3iGrDMK73lSeujt3EL1SAphu+LTh6jIRhnRY+oOu7GU/
wNbj3VgRvl7MKhO4JbsQQiVuaz6ZrGvspl2CsLOQcflZl0buUkPU51b2QLtrAu0SY9C2kuHWHPsf
CWe7O9fMh8O7epO9AVI6Aw6tn/21ykbFwrzGT6rfXKpTQqvdBCCM5KSyPi0mQk+F1omzyKbUK/8U
E9PzsfIBThXl0B5k0faKRMSAm9fRGHePXh2kV3qFLTEPho43R+veEQNhmUK/aZe5Mx4HlcVXDp1q
r1kGgPX2shinXryF2GCuzhMH/nBNrEKMZuKydYrqXKKdu8pLuV75jNfFPMorDREhG2ffDTBI0H3o
qmzHcVpZymIE8/Q4ePrHrFL4HKp6a1Ra8yDn0RiJKaOuruVEVg6or8o9fyNb29haTmB6YdWkxZ1M
rLSqN0nNo4VUVhguO7tA62LImqVsBtFc3HHBaFcTg5lVXPTJojkEdYVT6zJP0kwj54F8i5FC37St
Ed1iYg83xTCmJ1zwAjlQlndI1DmrIoj6+wRJzVWDqsLDVFf20od988jeq14Gg50+tVjfeO6s4Tmc
0bNzUsv5lI9WvkiVrvhi1uUbQWWhS9b5s9vH2bexzKENxsZrPgNkT93iezuyo8jwqeDhKJa9WrJw
zOrJH9nRLOprrFVAcjNUaEw7Bn5AaGK2Oz2952Ib4gt5wxFxZbRz9ZrWzp0Dwv9rNMSf3TysX1TO
BOzeGu+zju92kcTptInKgNAonlbdEUweXc3UYQkSAZdlXZCUUCpnhc1PX1V3skELNIdFwi/Xsigb
6gjjUBykCtsdpjr3K4NxbQMxW8liKyYoHN1d96OLot6vaxDruQA+jR/NGqoiXM61o24UQ0OFWPSR
83v4BLdjZfXnjyob8sbvtnmDT0t2kfOPigrOvw/x9xcVeDYY6bu5TwgXiQv0lmhB2a6rrJiQoGV4
5DFT1q0yxg+IGETLWrPaL1mq3OhWOQT4iO9m1w+/V5n1AsDbex5s3SUEcgttdnBSrCpedaXkhXHl
6IO74fDa8/xnOn5xo/80+P0nq0DKJbTWsAf4g+Zkvsud0v482nqxDIJhvve0qNh4dobcTtb0B9D9
7paozf4tYU2blVEl6hOIwhjBpPBUqcl9Puv6jVFmCC0Y9oBrAl9gl4TVDTcOjqKgSG4Sjk5bA62F
Y5KY6barUElJcxxcWTJMx8Qy2q2RgyrITZz/nallR62b9C3KNsFR83R7y4PiXCcJRICCBZen7JAD
OtmWUPt3hhWHd+xG2NJpjv0tSA/oStivLefwRdMG073sGlmzglXmZ9exb951NaA536vE+N72rcXq
2yUPoKfia2KfbQcfbVPUljFnyDoMntu+KodwPRAudFXWKl4/f7jL9IbIyrE/r/VoHu5kQnhZZ2kg
J7GRRU3003qYuIFRWtuSpY3A3TG2bFR9gr0eVeN5XBhjVHZ1vz7gBH+dieaHUBWWfrD+p7b0kL2B
p8Rp0N0VRFEBYzlABoaXcGegKrwCtDOuZd1QuP4du3sw+ihu4hOin6xzBmM1TMgzydIQ+tkNEmU7
WZITwU/zdjHR84AzM4dMLNPyCdzMM3SpA89Z48q19X33qx/+j5WOtN2trCo9N0fSrd4VNSHUxzRt
V6o+gK7AgNJulNjkvyMcZLiGjQgfU5kTbFl6c+vwWgAIICqxTSbLc7mpagT4sOOee8oiwvmYmkRy
mUI2FFbQ3tq41NGcdpGBGZpbzZ/UnTTc50rKh+DG/B8qA8tWd4qGiV8OlB1lIhvgoeIOFoPnuQQ+
nnj2PhAH0CqsjZse+89tkFXAWlAN/ILVsMHJYxUnvUSowprh4xQdDkfDyd9yvfDuogDijVdhT5f1
meM9IPehPnhiu1tV0GKUsKN/XlwVJapQ1kS0aX/Kq7Ws70JORENXPuPFcRAnGgmvGuO6zCxCzmrh
oFw1DnfTQmbbicil+dgjZW4pV7KqjhNaZfmclbWX9t6DuJZmyvd39bL4rs7SXW2fVcl6cLGhEvdq
ugr16Ueiqs1d1PFdZxO8eBY61icthnyglkn5Bafdq2WW9ovi5E+tprV70zbMravF4drLDFQ/0IB/
MgsN9xkMj1x3WU8DDV2mOo2eiXhJUGMWTFAZyroxpisXlS1/io0VqHDWv3y8maoqe5tKRD27Rv8U
WI0KgrRwObEPymF43ulaj6yoiut+oQ5GsPOznKN1C7XL1bOX0tM+E59cuUcwu7jKdWQGI2cGkDB2
myor0+dexYk2Kam2UaBwfbH9JRNk6+65r4PyoFV1ulEhiO2LLsie3GnaY4zMX7TBKGA9+f5VFvbx
vW8G3+XlZt3lH6zG4tYpsv7GD/AyjGKA+BwgKPFpxWADczswt8hJfo2RJD3KxMjH7liZHfBay0Xi
QOGUXgGQPBp6ZI4L2Qcup8gC04YDZ179KP6aQnbPyvI5y9Jid5k6NYAFm0rfrrsKasA4znt0W7wb
WcoTCGhOj+y9LMY1KBbgqfvBbW4cHILtvsECAjpMjZZFpdTPU49fNc7N6rMz47eOxrR5KdLsGZjH
8I0QzceO/ehb09tQsvKACPbFvChcaAILhYO8MEd7AfyWbAQh4wamoNtn8MRbeMpCXK5wKhTmdK1c
RISW3sripSFJlYw4yOAse8zdt9GT0hNG3ECQ+tq1w8rbNCUQ32G0m31odAdZkonsYol+slgJdpE5
BNjLWucuGlVln7vwujJY6pzSe0QUdMhXq0g0yz614qvLNMUmWlsWfXitfuNIrxzOQ3QtXdZ6YN2e
O/M/3WhElrBqy7mDMMQkv65xHj/4Wc2dxTUaIAVXY9kOm2ULDvs+SLL83hdHjkitwer8qnObrl0l
mMCA7iAJB3NFP9Wq615Xelxfw2V55kxsParQqtAbs09l4yApG4Mnd7gRr2Wjhar9ChxIuVNLcIJt
b5Tb3AHvmrZG8DHyC2dd9ogj6PEIjwp6J8FzeqhuY2Y/zikoG68IlLcN/jX/Le/Zkhp1az1mzLUG
IJtcj5YRrso4hUAEUuABa+Z6ZK6TYRnWw1z7GE4dnRMmJDvO5oi6G2YbL2SrY+DpnFrHv8Y9j8Bo
FKU3ZWPXNw6INVzodfS1crJDncfWU22UDpyKADmQOYueSwUDgujg/DkSX2qDUd0Nv4IXOY+0WbGW
5dToJ3xLWNydKn0cUhhKCHhGd7HvoxultQUuktTZDpOtX8W8I4DDZB0e7bi4Zn1rt1OmOjcmv8/a
SRLjrkgJfxepivM4Cski9HgXVWW626bz52mRiRgMnTNpR1ydKYZLVLdEVQ6C/1iK5Nyvrc2C2BbK
jxGypZ0mIiQPpk8IQsjt+LjXIBK7e9vowofSRrMiQuhtLYsyoYPp2N09O3vBAkJ46NJB1tFBMzEH
YgEZ9r7XmUSm7YMrO0/r4xAO2TrJ0vZJj+Jv8q/WjO+RNYSvMfcqxvSJQBdijItU0ZUpxqQONoU6
Npun2RDug8F/M/PzmNxLtYXuZj/GVDa4lCTNr6BUeVdaO3lXuDzxbw06DokqzoNNwruhJho2Tbls
ep9lE2yslC7apGOVdQQpMOHxEVV30fDtUXkmjvoUIMKwsFSXNBcVl6RNIwIAg3p9nCHSrruRiOtN
NBrXRa4n68iKlWdI8rcDd+GrFfUnsxmMZ3gLOW7x5m9d/ay7lVtXMxxPpRf96PpuVnNWibFeVAlm
xBe9zo2Pql+Xj0H/WyHqX7Te1s8tmvdby/sxpVcO26b2AaHMVU9k8UYdecfC+MchqpprmU00BAEi
kZRejMKke6ui23VVJ+K8JrM5GrQKMVX/rJVllOHrw2xgsvYm5ZBbwRWUEXOb4io+4JVXDrIe4jvG
U1mpZaOLLrLojdPPyxeyV2drnbWTHRpZK7MyqVwLX5nTxYsS5Ywf/WXLpAVfOq8OrybW+VPAo7FL
RwxzWlblJz/X8pPMsQt9anGmHi71ox9oO9fAcS+H/tkXtOmPvi3avQs0Djpkh93gKBMLoU/uo8xc
O1WGdknbwf2W2UufZsLd8b6PbLZVC7GWnsAyETDD4FFB/P0qz1sV+7TI6gqIL5mTSRPw7gKeFC4u
db3uTtXxUk7sOdnEGTpmcjAUR5Sa3s2DuRInTdPYLFcuPrLf5mDj5CzzaVTB15RwtZDr673ohJBB
fgrUMD9V6eTAEfeNlTfp2e8Nu7ZHwO9SWxqGs8LTaqzkQJkgrZyfml0tesqKZgAfZrPl2MLTyIg0
8zzjbjwSDKFayCJUpmLbGCgtyaJuQhlV4Gpey2JkRytekPpj6en6KcnMR1k9RGi3tiYx5OIpn54b
DVcvRwhnL1sVS70lkuZ8R6Bs86HJ5/PUXmp2V0PclegpMQiPx7RGV4jzqPhYWoqaYGEpxs1AXKVn
3Scyyd8/rSk+LduwcIMnaXy+fFo5ZcKnzRoEmitY+luphJ7xuti0RQAuWoiln9XRhZ76pVg1IUw0
DwiNbJUN85iysstyquafUy3Nd7I0ZdUVSyUUn1RbezF7XWiBUXRC221cNdiz12PjTECZwmzpI1Rw
U7AVInSSb+F+qJHPkr3PAx0jBDtduSKuR3SylCY6gTcLOFoMdwnxL64RkL/qlNF9VnUuP3kjrCPP
O1V98rER1bkHz6ZOcKe3XeI+j60RLzHER9eytbVjYmJMyVOggZ5uTULsjIPiPteQxjZ5HY8bOUrX
B8yRXRzfeErqPc3xtbykq/TqNUqveADFpfw4xpFb58pWFqdk+jwTdxYNq6Z8bAJ/LS/ptfjGtJnI
112f6k8mrLEkco9tauDxUFXIxQSyOhIp2zkOlYXvJdZsH1yo+TBNqYnc0K/mUQHDcBkyz/PEIorE
vsWr1bBgnYT9QxB2/QOBljAdpoBD/YAikjcEkBmml0sPrfM/DrGRHmV/op40W6OHaCmLtZhQeHHF
XHLMUGfWEk0Rb+sZ1rbtpvp2zOHbswEAal8rPK0qIpmdYQev4V0X9sUrMZwycIKBiDVgwradWxei
/xB/tOzmq2co+Wvi68Bf7OqToVvVukWZ8BprpH0sZ60iBpLnfImVaiW7Vi5+Pn1Q3fs5JTbcpEa8
Sax6uJ9Lr1/I69mQFNPerl78EqiiUo1sxpTEumogVa6LyHafAQ4cZdc21j/3rgoHUbc1PhQWHfkd
Cn+olg7nqJ/fIeEMdf4ORcaeSn6HGtbQxyivvgLf7Td+lZibVE3mHeCAbKUj7PFRFvs6yVd6qOof
zbb50Tp7gfFbUU30aofTKNvAdsZPYijxk0qc9JU6qfUNYPhhX2lJs0M2GR1RJUpXDrp5n6apfwYC
bX53m6smVea3tmKZQIQ8hlDO6Nnz65sGe2bRIbgwGPnLkFXhFr2sDPm7dCivscwRMkrk3hU7RJ4J
M2y2S84B9K6qYYIdQRhov83sm1Qz1v6oRNe4jdxlit11LesrVwcLBNE5vzasYl20AyEjgo4RhhcR
+MUb3fMEw95wTKJqaSK8nuOo16YJFlSUqjgAxVPU07mxr0NtXdc9igSiQXaRrV6vF1c4EFDRj3FQ
oQS2SevAOprYN4+2SGQxTAf7aia4pCzJetlDy/Af4fRxUKbOY6jvYuxQEOMotLJNSNSbpRRgh+n6
sUTo/yEKAEw2GjgLKYTuzM1H23OTB9zp4bm+TJ1lp+nNF9Q2YJv3r6iN8w4D/nIXlKa/C5AO2rph
mj8kA06OVlH7V2NQlwhAdy8qqk0rZBy1G6RTiYDWpdFmrJTmqVa1j0GdDEjqEChryr1nKyaGSqw5
yXVXVgMxQIwJ1f4pOHHGgIydB3fQyodrQ2/tO0skpg5u0SrupjiyhaJYdwSCeQX/D6xlbSb1Xp/Z
Vlz6d00TbdSWI5usk8P6EBT+FHXZVhZlgxrVb8jWW4dLNwckldMU2S3kTfsurfzm1u2V5aUDyjJs
zeLp22WaxnCqbTtD6pODZEPXReMqSUMfygUTyTqtzUeCXUfZXhb7wrc3eVSChlCJjeMF1rPLke5q
8AAByGIzTeEapRp1J4tOUnxscXedIFP5DzDUN03bWc/lFEBg8+61MTaPuC6Q4A/U78Cw1G1clxxp
ZJ1MoihvruFcQVumrzoXxsaf63Lf9vlnsMBQzz1fX2mqG98PU26dTP1rh20B4gzhKvbImEF5FY1F
XST3qhmpKxXv0FrWnRv88rMx6dqVLCGlaJ28/KvsLmsiS1P3bFp/nydOCxVURKusa6fvIZK2zecA
DtV5Dg4XwLWr+TPkF3dZe3imY1z/mliAIvReHy4l3z+X5Fo1onJxaev/KP0aJxe5Xz3lOHxOw4M+
4KsWC+CvnufriTYhuPMP47wxAP0YDPtgmJIjzMbkaCX+fZdN/Q45luR4qZe5c1014jAbQDbQ/VKd
16z0C1lu5v5bGgDMJz7D0c+s4ihzMmmqCU0VPe0IIPazwdfUaPytbDrRrlCD7BAPxKE8T3OZoW+U
aa3FQrtPzC8TORebgn7x4V//9Z///jb+3+CtOBXpFBT5v2Arngr0tJq/Ptjah3+V5+r9618fHNCN
nu2Zrm6oKiRSS7Np//ZyH+UBvbX/k6tt6Mdj6X1TY92yv4z+CF9BHL36VV216kcLXPfHCQIaeXlY
wy7mjbe6ncAUB3rx2Rdb5lBsozOxoYZm9uhh+jskcq+d633PCwZ4rewiEzer3GVeg/etFko0eGxU
CBKQboI4MW/q2TLOSTZrNyZL6wHfML81aknmDaj8cqtoQbe49JMN+NwIoFlESCaXEUZRK99VuTsc
rTwbjzJn/MqJHiin5GzjwJ2GHE2Ovq7t26gr7soIKK1vTr+VvFzdW6E3bf73X97y3v/yjmnYtul6
luE6uuG6f/7ykTWB4wsi57UmjOvR1rPiZujU9IboFiIPe7vBvyFqqrU1EZkM2MaIdIhIflTHtYds
YNX4RwXn5iozVQvBm7G58yKnRkKButG3LeCkah/C6vtZLrv6W5XWHdFnwqcKuP5thDf8SdWf0qTt
PhqQpu4TsNyy1u3a+Kj5UAxlMdVwqoyGgni+GGPBPVgHaVND3u+sJ7AW6XJ28vRKtuZF8tv8Y/nb
/Iqh7oeuhmjpa0Q99f0WsY6mP2J9/t9/aM/42w9tayr3uWO6GpQv0/zzh+7c3GXDGuRvWEQG9GL4
/eQvHGQeP6qFlAXEPtTy5G98aR4KZFGbPD+c+4VNB1MYHdFDaM71NWYd+LAJN1xmTx1BM0Vl7wr8
sMz6vimyjv6jV2nZb33FvqsKSm+PZpWx7t12fmnbxdRgD58JELNRM73bd5npPlq+dpLtGaccLOZ6
CZPTt29q5I2XTe/OL36TPI7YmB9ZA95NmAI/uFc9A6DhckzRLZ2t8dQ7TnjdDeVRlhAJnE4/6vsT
cZ5R4OvL3F/0BsqPwFyMlW9eujC0NfPzUF0x69XM/mRXxKA8QqRDkLCPxnvVrx6nUdMI8NZjS3Jb
8V0C5ZPjrKfOUj+rqP/vAAvZ56I9RTc5HNYHwyVIUFRYGQFTGf1Ps4rhtYEWgrw1/uuP5a+Ry+G3
opzqKAjbd8X/bN+Km5fsrflvMepXr//8WWTQj0lXL+3LH4V13kbtdNe91dP9W9Ol7c/VV/T8/238
15uc5XEq3/768ILsFdZRYqpG39oPP5rkam0bLM+/lndxgR+t4hv89YHoFUX98lr8fczbS9P+9UHR
VP3fqmm4HmuOjbnd5W0wvP1o8v6t2qrqGK6lW4ancqUc2bLwrw+m9m9VY6lipOqprq7ygDUwbGgy
7H97nqZ7xD6wLMPRVO/Dz6//4+Vz/rn/+WXEx/jjUcUE6SDb4nmewwvJMnkv/fmoqllYqr4yK1dp
zWGe2EgESm9S4EW/cuc6qIrg/jCbpotB5mWvv7WNfouw34S6zm/tYj5ZlIlQ2jjobjBsgsE7tUln
zutmSO/C3mk38M7yQ9KEgiCBP3qJyDlqUKIyEpq0MiknwZ84d8IUn8xARWmTvdI/u/423aXPZSaZ
G5WsWNTd8JmwKQiW/brMu6sOKMIlvzX/03znT9YoDootAOVWlz651jyrMRYVJW0RKK77bePnQBLm
oT6opp2oS4KdQr2XtTJxQHD9XsZ1Vx9kywxyTiOezV6OllWQYLOD9ijzl46yKJNLz3N3cdnfLvBP
ze/qoNZz2k9spFPAmdpqub/MJHOG5xARorI3YVQieGokFTFsRVYm8a+cLOojW9kl3pMfzZ2BatXs
Nc75r7z8i+/+VFnM5f/vBjrRiwllsmjtEv4EBKXywMLO7sXEqlJAw1nHYcBdK29SaPWoGWqleu4o
6+SQ8zh5S+sY5jbQXW7kfTrJOtmM9NQVfksog+IinESBLkdIjv42Vmb1wTzZnTNgRaHf+eEQn0gW
z5OKItuvUVNuBrPuDmako0cpszKBotvvu/Qlj+LuAHcVZizGvpZn4mccelmEbo8IqmIUS+StmwMq
HWG9k9lWkIODKthrYZZDTeGslQhJZpl0DZtNhGlqpPC7aOe4GCdFY/Srh5r4Wz1HVhCqBsHIS+JU
xB4AK8Jp/iwbdWGsUzv/rLM3PMgExvGPnJGq+KxFIhvSeXqe2Zeu0VEuD24Qc6LLEe7Bz5EsfEUl
BeqO6k3t7FShyIv2Fu9/KQj9W9aI7kZr4nGYRhhPhBRKOEAi4pvJrIxsjyg7tMbsZAeetaks9Si/
WM5hjbVCfD3CGCF2irFpWBL0KYan6OjZrQLu3EEDbRcTRERdXz6+A8IA9h1qc8TSQoFYfH3kooqD
LMrEFA0yl2TV0YXrgcMZ0erWKQFJ63DyEPERv1GGAQa4T3Mnf4W44x6QOXk12H/TbjTRtBTuEkKc
j4eYw/8izCdCFyC+l2G4HIdDEFVk8fwSIDrJUSkBX3uAAQbhNSqVxRQ3WEfOn0uT+ikxd2ihe+C+
xYeS/4mp1AR2a/SdrJL/0OW/8jdgUvJD6s8s8kmaPZUN/rBzMRWfGd+jAs2sQEcJIacs8gn5IO4+
37GevBEK/mDO+7gq+u0s5LNlm8yZmo58Zpru+MfrgyK1ykXOG0v0txWhWF6FQO/RCXx12wFxqDZ0
eE4SwoQKUl11kOV8jh80QtBsrB4ZZKgwsEJl1ie07UHmBCCdmym4ToXOspYTawmHHurh9kxoJlck
nKkLmPPc0pYXfFKVsDlMIpG5S9GdPRSK5/C7rIJF8BnhNCKvF5wP8EI6zQFJSjTcg/nYaUl7kFVh
0MLStovdiKW6RP5lffmybi6M05fyKE6o+qiUILd/fsPz10SGi7tOKDqXrabv1ewa+kN1uHxLWZTf
t4RjeEDwazO6tU9gUW1aQt+PlvKby6+L61rohMtUVhRVSZTRQd/F4ifqRmSKOj1O1r/dr/LuQFbX
Wxm2IGoBQk1hcIgnWCRepwCvM7TtpQr12Jsq5MnTUTg/xAav+EuCvR8NPyvCeCcuWbgVUkJqf0KK
BS1siIIHU7y2ZRFze4jOtShbGny7Yu7jtSc3BJ3QipeJikOX26bqN2nUgIXrDW9V6m25csQ9b4/+
cACdAME364dlXebjQdb5+fQFIGkMe8KKAayTIGw3L9pC1VZDmKFUOkMu6jTejmOAD1LmHDfgJiW6
z7ivnQdtmGB05a4NFGVuDmWWjdwOatUcPJH044iqujrCCVU13t8JuIiDvMHPZfTr/WWOxA+7eG1l
S+1u+ffX4o+UyTy5PH/VhAi2DmdzGcyONsMA7VHTFfcz9sYMjWFALJy+eePx88mbW+YuxbaGvV+o
Q7d2kehy4IkdZBIE2rPVw7ibhVq6KtTSZeJIUfRfdbKIrAOEB5mVfeSQS1HWGYATkM2xr2QJfzxr
s+x3zsra3+Y5Z13004FLTTt7Qk65bqprPc+aA0Fb6gMuL2sP4KvQ7X6Ffpy5gu1grHolCJaFhROU
QN3JSiocpGIr2YqNVKPlrBqmkD04Z2U7i8otStPxgoMQHC7xahnES6YG7JwgYkBWVsqkFM0yB/bW
4aUhbrfLGFns74zOis6TyCZZKyeabBHEINHRiAAyUrI1EWWUDHn1/poJy0+FCrSVD2KDEpybC7mf
kT1DufsU3YnGQmAEkSSZiMNwKcuOl+K5ORMPzDkrB6XyibnMKftfiufmd1eLL2MsLy5wCpXnTyDH
/fYpzx3PczgVsbcD+HjLOuGlj1Yvq00z8NKTZV83eyh7bXOukw2daJU5mcwubyfZWeYuY2Wxm6vw
ACpHFoiCy4tVZlXLhmsiO8OzplZmz7WXeS6X4o2oLhExBJb963qXy8vcpfNvM17mevcR3w259Bsj
Vgo32uniYdXEYyuT+VfuXdGYMnTSxwHhMNFFF++2Suw2LolpZURbt6ZXWaV24JKwVLI1u3R5V5QN
/2NdUYToxHWJupD9DLlfeDfX+Sr/2N71FsIXdmX++MS/vqj87PJbNHKRktnztxJ9ZHNtxCxfl696
6WNpgbXvqx34EmM3RBWqT2KQSOSPJ0L3IVKvDdlGSewHIqs26Bh3/aqQm7ys749hkDkbGTbCEnsz
R275ZPmSnCvrXEOmrKp0XkxiX3hpN8TI85RyElmWzedKWUYgeFxrOeLFLmq1oasMy3JQAZAOtXdo
YUijKQHEpKqjAv5DHKxNqzZmTKWOgyyGQmAs+dobzXl4IIbWypmqZtcjab8SIgusVzxLpti2dXIv
iS4Ov0QY8v3dukZ1VFNhy3WeefDQRzvIXAjA/5wjqriz5agPYpm3TyN2F57cVcW5XSKlqde4koNI
XYLj1Vn/M7njGyPO/mGesuWKxPs7EImstBXEQnodnaDC0e710APVqwYjWkqheyCk+LTtO9c6QEq1
Dp1JqJKoReUngF2JKmHLaksu65t9HLNnqNVcPbQiGRx/PiD0AxCssL6andodenEkuiSyzmaHsDI0
AweO2+BUhQi2LhpD4UUxh+B/bAttg/jTjBt3ncnXsSvexDJpZqv/f8yd63LbxhXHX0UvEAz2BmC/
ZKa16ypu7LZpmkw/ZWCJEVFRpM2LLfnp+9tdUMKCsqP0aCY7o+GQBHUAHJw9l/+5LBuz/lyjgnnG
gRNstcdtBsbEd/ElHliFHXUoG1kzvqBhE/H4olfLc3Z9fvVL1I1x74//UreP8QiqOb2N39br4S2z
YP2ruMMObR5h8NHA/V5t787nP6ZBZtxzJx6JBJgX/97wMECI9pOXm/xjPBq/G5imxwzVW/dyvf4w
7u7DHP41z5dKj/jdw4H47jawyt8yp+I6ePPx+cZ3Dy8fgwzEZx6/ix/3KoA+D5/Tu8+Hfy4/3x1e
XadoIRCMB+I/x/8brtq3+4bsXNxpJe6igm+4ThuvxI/fRBO5jMEeqcr16w8qGN6Hny4HNl34hXKQ
F5Mfrczw12HY/2X5kVDVs1/W7pwtAT6+7toVW+DoUEnKaEii3mZgX6v3wPCfaA58SZnp4fv4cvjA
hgP7AxOw6lsGgl0pnI74crgBh/oztQ0vGcnyPinwtCXLgw5jU5Rb6lMPA0O22X9vxZwNCrE/vTYh
RFPh5eHj4bNlFPTD5/gu/ib+On6k/myV4Pc/GmOdwLEnIOs95hgQ0pj5+nHz//3oCGY+TuhpqK0x
tQbnzGDbeFERM/4ajVUPtHy4BNk1ruqs9qCvrdPWKgtwC7Z/NR7+pmsqYyljYVYyBTLONiSbOOGE
SV9iw9fv8BTRPqXztTtIsHbArrVpNIkXERdsW1mqietOGRqOG/DrnAuqritu3Wita0tTQJdOWBAX
aK9TtZALxlS+ZmqqBVVrnW8bkPpMFuqq8wgCRSuu1bpxKWdQEhcaFJ+QC1aTefANBVSUCTYtSeyc
C2T8KkdMTomVaVo0dVqCBXFBNUqzjEUrwnSVZawhsFnTdNa1ITUzlQXfVYZBql1tXNeRpFHl6QXV
dumiUtLuXtP+Du2IXqiNcYoMr+1aMrwI15QLpKWqxjqFKLDnT8vKiWwvSBbYqrzWUlnQVasxEKiF
xoTxRDNZ6GCCa5Q1qkNkeJtOWBYXlJgLSDzJyLo2tVOta0OKcyoLXle2bbVVlLqoMQValqVUuq6l
ltJoBL7TJFN109VUmcy40BksqaUYsu4wI0XaCCwl5l2kHa2tKLHBBpBOtm19oh2Dv0DhE1vzaEQG
USlvReD0sYxFXMB3dB06r0HFUJDp5trRYyhr6mLqwIDyrCRDZsU6wVde4S0wNdc7F+4z1wl4z5RC
hD2KVMOGRAUyAVdW6jZaR4gQNAFBgtPJCE4VY+MrjUq0VErFpVLeYuDy9bz+5XcHUr4y2rQtwYhT
Cr9wHkIoVTWoi+g3lycIuHFBlYv0QYiisHxMHTTElMEdylcD9gfPGa95dKwDi8qykMSSSsqFoBUJ
olr3BT+h9ZXqHDE187ZizVM6YUHekrJdLbaQdUWLPKaWqJlwUc9lAZ+R0zCBhSMx4C6OC9hvL44l
TYVhBASl5kzD1bmFbFXlUBnFxpFcslAnGHwAbAJ7YFPNR7hkZmqxc1jIlvAx+ooF6sUQ/gp5gLfY
GEoSW5QiBYixFH5qIFkLcIgjVEB20VsqTS/iz4qdRYJInATdMHjf6tPwCVcJV8QYikALdBZRBkYM
teIhuMayVx0zUjqAxrl5VA1xNE4U9pN4OwYVZZlHA8oo5oICSTWt10g6aKPBBZ+uBQ+T+JKKeqvA
YyOTymKC1t0IggtwJfQ+oyBrUCPcYlzCGdIKFzpFOzvxM/XRyZksjAugPFKVYAOe3DRsFOcxjU1E
Uqey0LZVR/eKp58yxlblWQetlJcGDliHAK2FynRFCwmt9/mKwEKCPAYmKW8BI4PaKEwWiG6lXnNA
3Q2TysHTtXNp3Wey4KomwFf0EGgPk8rDmxXLWYon6K5iRw/wZNok4sKf5R46MEZwaKsD7PJHomsX
mwNz8ehLYaPe9bQrhBzi07ylGYVJRtKDGpFqJDwwQAr4Rfl6QDeSdyD16RVWAr1RXuYBMZVGDuRf
fHCcKfQLvSuxayZbD03V1vTHsJ2vK9FhUtaLeYBOADNq8JstT/wRfNEgKfhSLDynsEfFQYweF+Zp
q2HWmTVZDcgBYSM9Up2OgeLMOmAja+ZHgsc7YghboF50zkvTcASRVCA0mEG63FEOHmszXQxY4YpR
3kRXCYAMQWZZJrJDl0klAb0XqjTAjoL9O/WWHI41sVXBWThLGCXkAj4jIuDoMAVmtEH35aKAhWxB
GRzOlEvBZGmigI+jpNYBLihcBDKxNcgCCblZKNmCOASggTg7KoXykFZcXakoNBYIEQkIjZ3JDOai
AOoItmSbGggSOwoiW5ooBIUuXA/BT/DYxlExkmOaMaEGjiZxT9BKazVZqKSGikKbWyWOJC3VKJ5I
mtSuVro7NRAsiCACtdVg/LG+qywDwdzN5ome85d9BbBWXELKE8ARmb5Bz3RmJtuuItgmQaXrJjjW
BXrOQF/SGMqQm9cheKIwJ5ZonayIplKkpSl5pJSNbVOTMi5pRZAhk+qF6BHhLuA3MjnQsjtMLgvY
0ABBISUcDuFFYntBXNAkj6SyYEP1qn+oyAkhwtRx9JgQj2sG0KgTxlSaiVBs8Ck1EQBMAWELKE0T
cjAzZyEULuFSOwcof5zdUJZyJKUuB5gobjUd4DsZ6JiPnHEhJaejQkhIZFksYC+HTmolTV15bpCC
lRZniPKXmU7wCkGhpJOJG/csKosLlHqLM9N4TDEBhTdEKV+oV8l1QlcTS1LEMCJwMc4qiwsAAWJf
gdErIfnu4WcyDzMuhMw0NSw1RrSl/jXGWYVxAdMtXREgTMAGgI3kWQLANK/1hgtMFSb5SeIuBhFw
qSwuGGrvxFbSgrMxm4fpPNqP3Q1TK9lS80mBFENzDcKSsMiyuNC2XlywEkoxgBF51GPNYq4WYAIT
jKjmKw9mJC8kzsraCiyZtANBkqtD/iW/e1o+kAFLJQsRd6xRePpCeIJPed9Xxaic1WXsqBoWu8no
q9/8wbHb6JTA2EUUW4VITmQ/DGOxEunUTxQ+f5vFV7HTaXLw2PkUzzP++3iDp6fOznW8q+OX58Ni
228vlnfxwN14mWne1p9W/bv+pp8mVlIJxsOVnEzzYkWmhPRvEN5dz+gGIEZMdzt83qxzwlEq5YSv
+/Wu3x0vMTzG5BNLKb/oV8Ovm+16yK46odVi2l+el/blcWxPeoBsP7leXOyHi8N+ypKkAKWX/XKx
6tmJbjGlnJBrMeVx6NzZ5tczhskdbt7lbE+ZEulZXjGlbrjMnueYlZVSZpbf9iq/5LGbQkr5HI4P
w5TjYBch/JcS/u6yX2YD+5SNQJuY7mo1rDdDviJTxaiY9Ppy6GdaJFXpiylvPuVikdKTUrJ/O9VN
qfdOTBgCh4vru6MYRLUHzv8Mqvr7zYFhQXM2p/BSetlv+mGdaQ/QlecwL2/67R2z4C6n7KATN2SY
5Ze82/UXy8Nusd9nMg0gFOILMf3hYjlc9XmRRCobkpPGFuw2+0yyR9hMTptJBPy9f5/pprGd8Dmo
bw7bOemA94lJb9b7mXDr1Akqpfx28W7bz7ynsRhQTvpjn9utseBUTvjT2Xl/wyaizLY/Mjd1zcfq
9ueg/3qx3S0yTTWmOJ+D+JvF7XCRmTGIhxzBcxD/z2Z7faSUmBIL2cSkw3Tbsxf9doOlzBdn6i95
nhO87K/naz+NQpCS//tyyDme8vZistcrPJI8qiEXFdoQxaTZuGFehxYhYynhfyzW6x37zTCHNH+Q
qfxVSv6H5eZycfbd7sS2JYRPSv5fYZbyo4I4jot4nhOcCmIgDyAjJf8j3F/sdotMc41TT+S0b/Oo
cixul9L9975fHu886JSxt1BK9qfF9gbLllFO0J+Y8kBkMxPvMRstJf1zj91ZX+3zpTm2GoqJM178
7KfHLj4lCcT0h93FJgw3zHie2oHEtO82TGK/yinH0SVfp/wY0nQ/jOcUfzoO2Xns33JwLfziYrXo
t9/+DwAA//8=</cx:binary>
              </cx:geoCache>
            </cx:geography>
          </cx:layoutPr>
        </cx:series>
      </cx:plotAreaRegion>
    </cx:plotArea>
    <cx:legend pos="r" align="ctr" overlay="0">
      <cx:txPr>
        <a:bodyPr vertOverflow="overflow" horzOverflow="overflow" wrap="square" lIns="0" tIns="0" rIns="0" bIns="0"/>
        <a:lstStyle/>
        <a:p>
          <a:pPr algn="ctr" rtl="0">
            <a:defRPr sz="1400" b="0"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US" sz="1400">
            <a:solidFill>
              <a:schemeClr val="tx1"/>
            </a:solidFill>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0.89287</cdr:x>
      <cdr:y>0.39907</cdr:y>
    </cdr:from>
    <cdr:to>
      <cdr:x>0.90327</cdr:x>
      <cdr:y>0.45223</cdr:y>
    </cdr:to>
    <cdr:sp macro="" textlink="">
      <cdr:nvSpPr>
        <cdr:cNvPr id="2" name="Right Brace 1"/>
        <cdr:cNvSpPr/>
      </cdr:nvSpPr>
      <cdr:spPr>
        <a:xfrm xmlns:a="http://schemas.openxmlformats.org/drawingml/2006/main">
          <a:off x="7224663" y="1734702"/>
          <a:ext cx="84167" cy="231078"/>
        </a:xfrm>
        <a:prstGeom xmlns:a="http://schemas.openxmlformats.org/drawingml/2006/main" prst="rightBrace">
          <a:avLst>
            <a:gd name="adj1" fmla="val 16738"/>
            <a:gd name="adj2" fmla="val 52850"/>
          </a:avLst>
        </a:prstGeom>
        <a:ln xmlns:a="http://schemas.openxmlformats.org/drawingml/2006/main" w="12700">
          <a:solidFill>
            <a:schemeClr val="tx1">
              <a:alpha val="99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xmlns:a="http://schemas.openxmlformats.org/drawingml/2006/main">
          <a:pPr algn="ctr"/>
          <a:endParaRPr lang="en-US">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2E6626-612B-455B-9FD1-DD7A1306BEA5}" type="slidenum">
              <a:rPr lang="en-US" smtClean="0"/>
              <a:t>‹#›</a:t>
            </a:fld>
            <a:endParaRPr lang="en-US"/>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6/23/21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am11.safelinks.protection.outlook.com/?url=https%3A%2F%2Feig.org%2Fdci&amp;data=04%7C01%7Cas%40cmwf.org%7C46ed5c220b4541ff8b1008d913cde847%7C48336ef9fe4e4d92832da244fd9b6f25%7C0%7C0%7C637562597431764930%7CUnknown%7CTWFpbGZsb3d8eyJWIjoiMC4wLjAwMDAiLCJQIjoiV2luMzIiLCJBTiI6Ik1haWwiLCJXVCI6Mn0%3D%7C1000&amp;sdata=mWHIJxUWr2JJG651VeElHqRSFroJQbxePFwGOlOL4zo%3D&amp;reserved=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1006475"/>
            <a:ext cx="5365750" cy="4024313"/>
          </a:xfrm>
        </p:spPr>
      </p:sp>
      <p:sp>
        <p:nvSpPr>
          <p:cNvPr id="4" name="Slide Number Placeholder 3"/>
          <p:cNvSpPr>
            <a:spLocks noGrp="1"/>
          </p:cNvSpPr>
          <p:nvPr>
            <p:ph type="sldNum" sz="quarter" idx="10"/>
          </p:nvPr>
        </p:nvSpPr>
        <p:spPr/>
        <p:txBody>
          <a:bodyPr/>
          <a:lstStyle/>
          <a:p>
            <a:fld id="{97863621-2E60-B848-8968-B0341E26A312}" type="slidenum">
              <a:rPr lang="en-US" smtClean="0"/>
              <a:t>1</a:t>
            </a:fld>
            <a:endParaRPr lang="en-US"/>
          </a:p>
        </p:txBody>
      </p:sp>
    </p:spTree>
    <p:extLst>
      <p:ext uri="{BB962C8B-B14F-4D97-AF65-F5344CB8AC3E}">
        <p14:creationId xmlns:p14="http://schemas.microsoft.com/office/powerpoint/2010/main" val="831136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a:t>
            </a:r>
          </a:p>
        </p:txBody>
      </p:sp>
      <p:sp>
        <p:nvSpPr>
          <p:cNvPr id="4" name="Slide Number Placeholder 3"/>
          <p:cNvSpPr>
            <a:spLocks noGrp="1"/>
          </p:cNvSpPr>
          <p:nvPr>
            <p:ph type="sldNum" sz="quarter" idx="5"/>
          </p:nvPr>
        </p:nvSpPr>
        <p:spPr/>
        <p:txBody>
          <a:bodyPr/>
          <a:lstStyle/>
          <a:p>
            <a:fld id="{97863621-2E60-B848-8968-B0341E26A312}" type="slidenum">
              <a:rPr lang="en-US" smtClean="0"/>
              <a:t>10</a:t>
            </a:fld>
            <a:endParaRPr lang="en-US"/>
          </a:p>
        </p:txBody>
      </p:sp>
    </p:spTree>
    <p:extLst>
      <p:ext uri="{BB962C8B-B14F-4D97-AF65-F5344CB8AC3E}">
        <p14:creationId xmlns:p14="http://schemas.microsoft.com/office/powerpoint/2010/main" val="89771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1.9</a:t>
            </a:r>
          </a:p>
          <a:p>
            <a:r>
              <a:rPr lang="en-US" sz="1200" kern="1200" dirty="0">
                <a:solidFill>
                  <a:schemeClr val="tx1"/>
                </a:solidFill>
                <a:effectLst/>
                <a:latin typeface="+mn-lt"/>
                <a:ea typeface="+mn-ea"/>
                <a:cs typeface="+mn-cs"/>
              </a:rPr>
              <a:t>All reports now have break-outs by the </a:t>
            </a:r>
            <a:r>
              <a:rPr lang="en-US" sz="1200" u="sng" kern="1200" dirty="0">
                <a:solidFill>
                  <a:schemeClr val="tx1"/>
                </a:solidFill>
                <a:effectLst/>
                <a:latin typeface="+mn-lt"/>
                <a:ea typeface="+mn-ea"/>
                <a:cs typeface="+mn-cs"/>
                <a:hlinkClick r:id="rId3"/>
              </a:rPr>
              <a:t>EIG economic distress cohorts</a:t>
            </a:r>
            <a:r>
              <a:rPr lang="en-US" sz="1200" kern="1200" dirty="0">
                <a:solidFill>
                  <a:schemeClr val="tx1"/>
                </a:solidFill>
                <a:effectLst/>
                <a:latin typeface="+mn-lt"/>
                <a:ea typeface="+mn-ea"/>
                <a:cs typeface="+mn-cs"/>
              </a:rPr>
              <a:t> (which are designated by zip code):</a:t>
            </a:r>
          </a:p>
          <a:p>
            <a:r>
              <a:rPr lang="en-US" sz="1200" kern="1200" dirty="0">
                <a:solidFill>
                  <a:schemeClr val="tx1"/>
                </a:solidFill>
                <a:effectLst/>
                <a:latin typeface="+mn-lt"/>
                <a:ea typeface="+mn-ea"/>
                <a:cs typeface="+mn-cs"/>
              </a:rPr>
              <a:t>o   eig_1 (prosperous)</a:t>
            </a:r>
          </a:p>
          <a:p>
            <a:r>
              <a:rPr lang="en-US" sz="1200" kern="1200" dirty="0">
                <a:solidFill>
                  <a:schemeClr val="tx1"/>
                </a:solidFill>
                <a:effectLst/>
                <a:latin typeface="+mn-lt"/>
                <a:ea typeface="+mn-ea"/>
                <a:cs typeface="+mn-cs"/>
              </a:rPr>
              <a:t>o   eig_2 (comfortable)</a:t>
            </a:r>
          </a:p>
          <a:p>
            <a:r>
              <a:rPr lang="en-US" sz="1200" kern="1200" dirty="0">
                <a:solidFill>
                  <a:schemeClr val="tx1"/>
                </a:solidFill>
                <a:effectLst/>
                <a:latin typeface="+mn-lt"/>
                <a:ea typeface="+mn-ea"/>
                <a:cs typeface="+mn-cs"/>
              </a:rPr>
              <a:t>o   eig_3 (mid-tier)</a:t>
            </a:r>
          </a:p>
          <a:p>
            <a:r>
              <a:rPr lang="en-US" sz="1200" kern="1200" dirty="0">
                <a:solidFill>
                  <a:schemeClr val="tx1"/>
                </a:solidFill>
                <a:effectLst/>
                <a:latin typeface="+mn-lt"/>
                <a:ea typeface="+mn-ea"/>
                <a:cs typeface="+mn-cs"/>
              </a:rPr>
              <a:t>o   eig_4 (at risk)</a:t>
            </a:r>
          </a:p>
          <a:p>
            <a:r>
              <a:rPr lang="en-US" sz="1200" kern="1200" dirty="0">
                <a:solidFill>
                  <a:schemeClr val="tx1"/>
                </a:solidFill>
                <a:effectLst/>
                <a:latin typeface="+mn-lt"/>
                <a:ea typeface="+mn-ea"/>
                <a:cs typeface="+mn-cs"/>
              </a:rPr>
              <a:t>o   eig_5 (distressed)</a:t>
            </a:r>
          </a:p>
          <a:p>
            <a:endParaRPr lang="en-US" dirty="0"/>
          </a:p>
        </p:txBody>
      </p:sp>
      <p:sp>
        <p:nvSpPr>
          <p:cNvPr id="4" name="Slide Number Placeholder 3"/>
          <p:cNvSpPr>
            <a:spLocks noGrp="1"/>
          </p:cNvSpPr>
          <p:nvPr>
            <p:ph type="sldNum" sz="quarter" idx="5"/>
          </p:nvPr>
        </p:nvSpPr>
        <p:spPr/>
        <p:txBody>
          <a:bodyPr/>
          <a:lstStyle/>
          <a:p>
            <a:fld id="{97863621-2E60-B848-8968-B0341E26A312}" type="slidenum">
              <a:rPr lang="en-US" smtClean="0"/>
              <a:t>11</a:t>
            </a:fld>
            <a:endParaRPr lang="en-US"/>
          </a:p>
        </p:txBody>
      </p:sp>
    </p:spTree>
    <p:extLst>
      <p:ext uri="{BB962C8B-B14F-4D97-AF65-F5344CB8AC3E}">
        <p14:creationId xmlns:p14="http://schemas.microsoft.com/office/powerpoint/2010/main" val="73102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p>
        </p:txBody>
      </p:sp>
      <p:sp>
        <p:nvSpPr>
          <p:cNvPr id="4" name="Slide Number Placeholder 3"/>
          <p:cNvSpPr>
            <a:spLocks noGrp="1"/>
          </p:cNvSpPr>
          <p:nvPr>
            <p:ph type="sldNum" sz="quarter" idx="5"/>
          </p:nvPr>
        </p:nvSpPr>
        <p:spPr/>
        <p:txBody>
          <a:bodyPr/>
          <a:lstStyle/>
          <a:p>
            <a:fld id="{97863621-2E60-B848-8968-B0341E26A312}" type="slidenum">
              <a:rPr lang="en-US" smtClean="0"/>
              <a:t>2</a:t>
            </a:fld>
            <a:endParaRPr lang="en-US"/>
          </a:p>
        </p:txBody>
      </p:sp>
    </p:spTree>
    <p:extLst>
      <p:ext uri="{BB962C8B-B14F-4D97-AF65-F5344CB8AC3E}">
        <p14:creationId xmlns:p14="http://schemas.microsoft.com/office/powerpoint/2010/main" val="131724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a:t>
            </a:r>
          </a:p>
        </p:txBody>
      </p:sp>
      <p:sp>
        <p:nvSpPr>
          <p:cNvPr id="4" name="Slide Number Placeholder 3"/>
          <p:cNvSpPr>
            <a:spLocks noGrp="1"/>
          </p:cNvSpPr>
          <p:nvPr>
            <p:ph type="sldNum" sz="quarter" idx="5"/>
          </p:nvPr>
        </p:nvSpPr>
        <p:spPr/>
        <p:txBody>
          <a:bodyPr/>
          <a:lstStyle/>
          <a:p>
            <a:fld id="{97863621-2E60-B848-8968-B0341E26A312}" type="slidenum">
              <a:rPr lang="en-US" smtClean="0"/>
              <a:t>3</a:t>
            </a:fld>
            <a:endParaRPr lang="en-US"/>
          </a:p>
        </p:txBody>
      </p:sp>
    </p:spTree>
    <p:extLst>
      <p:ext uri="{BB962C8B-B14F-4D97-AF65-F5344CB8AC3E}">
        <p14:creationId xmlns:p14="http://schemas.microsoft.com/office/powerpoint/2010/main" val="13867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a:t>
            </a:r>
          </a:p>
        </p:txBody>
      </p:sp>
      <p:sp>
        <p:nvSpPr>
          <p:cNvPr id="4" name="Slide Number Placeholder 3"/>
          <p:cNvSpPr>
            <a:spLocks noGrp="1"/>
          </p:cNvSpPr>
          <p:nvPr>
            <p:ph type="sldNum" sz="quarter" idx="5"/>
          </p:nvPr>
        </p:nvSpPr>
        <p:spPr/>
        <p:txBody>
          <a:bodyPr/>
          <a:lstStyle/>
          <a:p>
            <a:fld id="{97863621-2E60-B848-8968-B0341E26A312}" type="slidenum">
              <a:rPr lang="en-US" smtClean="0"/>
              <a:t>4</a:t>
            </a:fld>
            <a:endParaRPr lang="en-US"/>
          </a:p>
        </p:txBody>
      </p:sp>
    </p:spTree>
    <p:extLst>
      <p:ext uri="{BB962C8B-B14F-4D97-AF65-F5344CB8AC3E}">
        <p14:creationId xmlns:p14="http://schemas.microsoft.com/office/powerpoint/2010/main" val="123107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a:t>
            </a:r>
          </a:p>
          <a:p>
            <a:endParaRPr lang="en-US" dirty="0"/>
          </a:p>
        </p:txBody>
      </p:sp>
      <p:sp>
        <p:nvSpPr>
          <p:cNvPr id="4" name="Slide Number Placeholder 3"/>
          <p:cNvSpPr>
            <a:spLocks noGrp="1"/>
          </p:cNvSpPr>
          <p:nvPr>
            <p:ph type="sldNum" sz="quarter" idx="5"/>
          </p:nvPr>
        </p:nvSpPr>
        <p:spPr/>
        <p:txBody>
          <a:bodyPr/>
          <a:lstStyle/>
          <a:p>
            <a:fld id="{97863621-2E60-B848-8968-B0341E26A312}" type="slidenum">
              <a:rPr lang="en-US" smtClean="0"/>
              <a:t>5</a:t>
            </a:fld>
            <a:endParaRPr lang="en-US"/>
          </a:p>
        </p:txBody>
      </p:sp>
    </p:spTree>
    <p:extLst>
      <p:ext uri="{BB962C8B-B14F-4D97-AF65-F5344CB8AC3E}">
        <p14:creationId xmlns:p14="http://schemas.microsoft.com/office/powerpoint/2010/main" val="375469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a:t>
            </a:r>
          </a:p>
        </p:txBody>
      </p:sp>
      <p:sp>
        <p:nvSpPr>
          <p:cNvPr id="4" name="Slide Number Placeholder 3"/>
          <p:cNvSpPr>
            <a:spLocks noGrp="1"/>
          </p:cNvSpPr>
          <p:nvPr>
            <p:ph type="sldNum" sz="quarter" idx="5"/>
          </p:nvPr>
        </p:nvSpPr>
        <p:spPr/>
        <p:txBody>
          <a:bodyPr/>
          <a:lstStyle/>
          <a:p>
            <a:fld id="{97863621-2E60-B848-8968-B0341E26A312}" type="slidenum">
              <a:rPr lang="en-US" smtClean="0"/>
              <a:t>6</a:t>
            </a:fld>
            <a:endParaRPr lang="en-US"/>
          </a:p>
        </p:txBody>
      </p:sp>
    </p:spTree>
    <p:extLst>
      <p:ext uri="{BB962C8B-B14F-4D97-AF65-F5344CB8AC3E}">
        <p14:creationId xmlns:p14="http://schemas.microsoft.com/office/powerpoint/2010/main" val="1382061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a:t>
            </a:r>
          </a:p>
        </p:txBody>
      </p:sp>
      <p:sp>
        <p:nvSpPr>
          <p:cNvPr id="4" name="Slide Number Placeholder 3"/>
          <p:cNvSpPr>
            <a:spLocks noGrp="1"/>
          </p:cNvSpPr>
          <p:nvPr>
            <p:ph type="sldNum" sz="quarter" idx="5"/>
          </p:nvPr>
        </p:nvSpPr>
        <p:spPr/>
        <p:txBody>
          <a:bodyPr/>
          <a:lstStyle/>
          <a:p>
            <a:fld id="{97863621-2E60-B848-8968-B0341E26A312}" type="slidenum">
              <a:rPr lang="en-US" smtClean="0"/>
              <a:t>7</a:t>
            </a:fld>
            <a:endParaRPr lang="en-US"/>
          </a:p>
        </p:txBody>
      </p:sp>
    </p:spTree>
    <p:extLst>
      <p:ext uri="{BB962C8B-B14F-4D97-AF65-F5344CB8AC3E}">
        <p14:creationId xmlns:p14="http://schemas.microsoft.com/office/powerpoint/2010/main" val="1258495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a:t>
            </a:r>
          </a:p>
          <a:p>
            <a:endParaRPr lang="en-US" dirty="0"/>
          </a:p>
        </p:txBody>
      </p:sp>
      <p:sp>
        <p:nvSpPr>
          <p:cNvPr id="4" name="Slide Number Placeholder 3"/>
          <p:cNvSpPr>
            <a:spLocks noGrp="1"/>
          </p:cNvSpPr>
          <p:nvPr>
            <p:ph type="sldNum" sz="quarter" idx="5"/>
          </p:nvPr>
        </p:nvSpPr>
        <p:spPr/>
        <p:txBody>
          <a:bodyPr/>
          <a:lstStyle/>
          <a:p>
            <a:fld id="{97863621-2E60-B848-8968-B0341E26A312}" type="slidenum">
              <a:rPr lang="en-US" smtClean="0"/>
              <a:t>8</a:t>
            </a:fld>
            <a:endParaRPr lang="en-US"/>
          </a:p>
        </p:txBody>
      </p:sp>
    </p:spTree>
    <p:extLst>
      <p:ext uri="{BB962C8B-B14F-4D97-AF65-F5344CB8AC3E}">
        <p14:creationId xmlns:p14="http://schemas.microsoft.com/office/powerpoint/2010/main" val="2221540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p>
        </p:txBody>
      </p:sp>
      <p:sp>
        <p:nvSpPr>
          <p:cNvPr id="4" name="Slide Number Placeholder 3"/>
          <p:cNvSpPr>
            <a:spLocks noGrp="1"/>
          </p:cNvSpPr>
          <p:nvPr>
            <p:ph type="sldNum" sz="quarter" idx="5"/>
          </p:nvPr>
        </p:nvSpPr>
        <p:spPr/>
        <p:txBody>
          <a:bodyPr/>
          <a:lstStyle/>
          <a:p>
            <a:fld id="{97863621-2E60-B848-8968-B0341E26A312}" type="slidenum">
              <a:rPr lang="en-US" smtClean="0"/>
              <a:t>9</a:t>
            </a:fld>
            <a:endParaRPr lang="en-US"/>
          </a:p>
        </p:txBody>
      </p:sp>
    </p:spTree>
    <p:extLst>
      <p:ext uri="{BB962C8B-B14F-4D97-AF65-F5344CB8AC3E}">
        <p14:creationId xmlns:p14="http://schemas.microsoft.com/office/powerpoint/2010/main" val="3761170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tx2"/>
        </a:solidFill>
        <a:effectLst/>
      </p:bgPr>
    </p:bg>
    <p:spTree>
      <p:nvGrpSpPr>
        <p:cNvPr id="1" name=""/>
        <p:cNvGrpSpPr/>
        <p:nvPr/>
      </p:nvGrpSpPr>
      <p:grpSpPr>
        <a:xfrm>
          <a:off x="0" y="0"/>
          <a:ext cx="0" cy="0"/>
          <a:chOff x="0" y="0"/>
          <a:chExt cx="0" cy="0"/>
        </a:xfrm>
      </p:grpSpPr>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b="0" i="0" spc="0">
                <a:solidFill>
                  <a:schemeClr val="bg1"/>
                </a:solidFill>
                <a:latin typeface="Arial" panose="020B0604020202020204" pitchFamily="34" charset="0"/>
                <a:cs typeface="Arial" panose="020B0604020202020204" pitchFamily="34" charset="0"/>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0"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b="0" i="0" spc="0" baseline="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6900" y="5657292"/>
            <a:ext cx="2617952" cy="784686"/>
          </a:xfrm>
          <a:prstGeom prst="rect">
            <a:avLst/>
          </a:prstGeom>
        </p:spPr>
      </p:pic>
    </p:spTree>
    <p:extLst>
      <p:ext uri="{BB962C8B-B14F-4D97-AF65-F5344CB8AC3E}">
        <p14:creationId xmlns:p14="http://schemas.microsoft.com/office/powerpoint/2010/main" val="309306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800" spc="0">
                <a:solidFill>
                  <a:schemeClr val="tx1"/>
                </a:solidFill>
              </a:defRPr>
            </a:lvl1pPr>
          </a:lstStyle>
          <a:p>
            <a:pPr lvl="0"/>
            <a:r>
              <a:rPr lang="en-US" dirty="0"/>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200" b="0" spc="0" baseline="0">
                <a:solidFill>
                  <a:schemeClr val="tx1"/>
                </a:solidFill>
                <a:effectLst/>
              </a:defRPr>
            </a:lvl1pPr>
          </a:lstStyle>
          <a:p>
            <a:r>
              <a:rPr lang="en-US" dirty="0"/>
              <a:t>Click to edit Master title style</a:t>
            </a: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3" name="Chart Placeholder 5">
            <a:extLst>
              <a:ext uri="{FF2B5EF4-FFF2-40B4-BE49-F238E27FC236}">
                <a16:creationId xmlns:a16="http://schemas.microsoft.com/office/drawing/2014/main" id="{E766F770-AA11-EE42-826D-70B5AD2C240D}"/>
              </a:ext>
            </a:extLst>
          </p:cNvPr>
          <p:cNvSpPr>
            <a:spLocks noGrp="1"/>
          </p:cNvSpPr>
          <p:nvPr>
            <p:ph type="chart" sz="quarter" idx="19"/>
          </p:nvPr>
        </p:nvSpPr>
        <p:spPr>
          <a:xfrm>
            <a:off x="627433" y="1455938"/>
            <a:ext cx="8091115" cy="4410707"/>
          </a:xfrm>
        </p:spPr>
        <p:txBody>
          <a:bodyPr>
            <a:normAutofit/>
          </a:bodyPr>
          <a:lstStyle>
            <a:lvl1pPr marL="0" indent="0">
              <a:buNone/>
              <a:defRPr sz="1600">
                <a:solidFill>
                  <a:srgbClr val="4C515A"/>
                </a:solidFill>
              </a:defRPr>
            </a:lvl1pPr>
          </a:lstStyle>
          <a:p>
            <a:r>
              <a:rPr lang="en-US"/>
              <a:t>Click icon to add chart</a:t>
            </a:r>
          </a:p>
        </p:txBody>
      </p:sp>
      <p:sp>
        <p:nvSpPr>
          <p:cNvPr id="15" name="Slide Number Placeholder 5">
            <a:extLst>
              <a:ext uri="{FF2B5EF4-FFF2-40B4-BE49-F238E27FC236}">
                <a16:creationId xmlns:a16="http://schemas.microsoft.com/office/drawing/2014/main" id="{9A80C94D-DB55-5E49-B2B4-5E8C448A5FF1}"/>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dirty="0">
              <a:solidFill>
                <a:schemeClr val="accent1"/>
              </a:solidFill>
              <a:latin typeface="+mn-lt"/>
            </a:endParaRPr>
          </a:p>
        </p:txBody>
      </p:sp>
    </p:spTree>
    <p:extLst>
      <p:ext uri="{BB962C8B-B14F-4D97-AF65-F5344CB8AC3E}">
        <p14:creationId xmlns:p14="http://schemas.microsoft.com/office/powerpoint/2010/main" val="315494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731520"/>
          </a:xfrm>
          <a:effectLst/>
        </p:spPr>
        <p:txBody>
          <a:bodyPr anchor="t">
            <a:no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1" name="Picture Placeholder 4"/>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2"/>
                </a:solidFill>
              </a:defRPr>
            </a:lvl1pPr>
          </a:lstStyle>
          <a:p>
            <a:r>
              <a:rPr lang="en-US"/>
              <a:t>Drag picture to placeholder or click icon to add</a:t>
            </a: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3" y="1828800"/>
            <a:ext cx="4114800"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3" name="Subtitle 2">
            <a:extLst>
              <a:ext uri="{FF2B5EF4-FFF2-40B4-BE49-F238E27FC236}">
                <a16:creationId xmlns:a16="http://schemas.microsoft.com/office/drawing/2014/main" id="{2FC242CE-3ADA-274B-B7EC-6EE11B3604C8}"/>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99567831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30341360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78"/>
            <a:ext cx="4114800" cy="4206241"/>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6" name="Picture Placeholder 4">
            <a:extLst>
              <a:ext uri="{FF2B5EF4-FFF2-40B4-BE49-F238E27FC236}">
                <a16:creationId xmlns:a16="http://schemas.microsoft.com/office/drawing/2014/main" id="{8272BB8B-624A-4C45-B901-FBCED4B14A6C}"/>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bg2"/>
                </a:solidFill>
              </a:defRPr>
            </a:lvl1pPr>
          </a:lstStyle>
          <a:p>
            <a:r>
              <a:rPr lang="en-US"/>
              <a:t>Drag picture to placeholder or click icon to add</a:t>
            </a:r>
          </a:p>
        </p:txBody>
      </p:sp>
    </p:spTree>
    <p:extLst>
      <p:ext uri="{BB962C8B-B14F-4D97-AF65-F5344CB8AC3E}">
        <p14:creationId xmlns:p14="http://schemas.microsoft.com/office/powerpoint/2010/main" val="198169572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Slide Number Placeholder 5"/>
          <p:cNvSpPr txBox="1">
            <a:spLocks/>
          </p:cNvSpPr>
          <p:nvPr userDrawn="1"/>
        </p:nvSpPr>
        <p:spPr>
          <a:xfrm>
            <a:off x="8480962" y="6288656"/>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8304"/>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60BDA4A3-F221-914D-BFF9-03E27D314E89}"/>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1328194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88240798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6">
                    <a:lumMod val="20000"/>
                    <a:lumOff val="8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lumMod val="20000"/>
                    <a:lumOff val="80000"/>
                  </a:schemeClr>
                </a:solidFill>
                <a:latin typeface="+mn-lt"/>
              </a:rPr>
              <a:pPr algn="r"/>
              <a:t>‹#›</a:t>
            </a:fld>
            <a:endParaRPr lang="en-US" sz="900" dirty="0">
              <a:solidFill>
                <a:schemeClr val="accent6">
                  <a:lumMod val="20000"/>
                  <a:lumOff val="80000"/>
                </a:schemeClr>
              </a:solidFill>
              <a:latin typeface="+mn-lt"/>
            </a:endParaRPr>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407718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9237591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6" name="Picture Placeholder 4">
            <a:extLst>
              <a:ext uri="{FF2B5EF4-FFF2-40B4-BE49-F238E27FC236}">
                <a16:creationId xmlns:a16="http://schemas.microsoft.com/office/drawing/2014/main" id="{7374C714-767A-8D45-96AF-F0D193DA9C08}"/>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4"/>
                </a:solidFill>
              </a:defRPr>
            </a:lvl1pPr>
          </a:lstStyle>
          <a:p>
            <a:r>
              <a:rPr lang="en-US"/>
              <a:t>Drag picture to placeholder or click icon to add</a:t>
            </a:r>
          </a:p>
        </p:txBody>
      </p:sp>
    </p:spTree>
    <p:extLst>
      <p:ext uri="{BB962C8B-B14F-4D97-AF65-F5344CB8AC3E}">
        <p14:creationId xmlns:p14="http://schemas.microsoft.com/office/powerpoint/2010/main" val="255354279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Slide Number Placeholder 5"/>
          <p:cNvSpPr txBox="1">
            <a:spLocks/>
          </p:cNvSpPr>
          <p:nvPr userDrawn="1"/>
        </p:nvSpPr>
        <p:spPr>
          <a:xfrm>
            <a:off x="8480962" y="6288656"/>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8304"/>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CF209F0E-A49E-434E-A261-373A60B7566B}"/>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2798465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17696565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8" name="Picture Placeholder 4">
            <a:extLst>
              <a:ext uri="{FF2B5EF4-FFF2-40B4-BE49-F238E27FC236}">
                <a16:creationId xmlns:a16="http://schemas.microsoft.com/office/drawing/2014/main" id="{0457CB10-3AAD-1643-822D-DAB0F074EB02}"/>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6"/>
                </a:solidFill>
              </a:defRPr>
            </a:lvl1pPr>
          </a:lstStyle>
          <a:p>
            <a:r>
              <a:rPr lang="en-US"/>
              <a:t>Drag picture to placeholder or click icon to add</a:t>
            </a:r>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E766F770-AA11-EE42-826D-70B5AD2C240D}"/>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94571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35219184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10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7" y="5999997"/>
            <a:ext cx="603075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43A002C4-E0D3-A54E-A3B4-4CDAE08A7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149331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MWF Graph - Blu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15" name="Title 1"/>
          <p:cNvSpPr>
            <a:spLocks noGrp="1"/>
          </p:cNvSpPr>
          <p:nvPr>
            <p:ph type="ctrTitle"/>
          </p:nvPr>
        </p:nvSpPr>
        <p:spPr>
          <a:xfrm>
            <a:off x="73152" y="265176"/>
            <a:ext cx="8961120" cy="758952"/>
          </a:xfrm>
          <a:effectLst/>
        </p:spPr>
        <p:txBody>
          <a:bodyPr anchor="t">
            <a:normAutofit/>
          </a:bodyPr>
          <a:lstStyle>
            <a:lvl1pPr algn="l">
              <a:lnSpc>
                <a:spcPct val="90000"/>
              </a:lnSpc>
              <a:defRPr sz="2000" b="0" spc="0" baseline="0">
                <a:solidFill>
                  <a:schemeClr val="tx1"/>
                </a:solidFill>
                <a:effectLst/>
                <a:latin typeface="Berlingske Serif Text" panose="02000503060000020004" pitchFamily="50" charset="0"/>
              </a:defRPr>
            </a:lvl1pPr>
          </a:lstStyle>
          <a:p>
            <a:r>
              <a:rPr lang="en-US"/>
              <a:t>Click to edit Master title style</a:t>
            </a:r>
          </a:p>
        </p:txBody>
      </p:sp>
      <p:pic>
        <p:nvPicPr>
          <p:cNvPr id="12" name="Picture 11">
            <a:extLst>
              <a:ext uri="{FF2B5EF4-FFF2-40B4-BE49-F238E27FC236}">
                <a16:creationId xmlns:a16="http://schemas.microsoft.com/office/drawing/2014/main" id="{E83A76A9-73AE-4882-BD79-3AD14A2384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7751476" y="6394514"/>
            <a:ext cx="1321024" cy="418861"/>
          </a:xfrm>
          <a:prstGeom prst="rect">
            <a:avLst/>
          </a:prstGeom>
        </p:spPr>
      </p:pic>
      <p:sp>
        <p:nvSpPr>
          <p:cNvPr id="14" name="TextBox 13">
            <a:extLst>
              <a:ext uri="{FF2B5EF4-FFF2-40B4-BE49-F238E27FC236}">
                <a16:creationId xmlns:a16="http://schemas.microsoft.com/office/drawing/2014/main" id="{D4C3A057-3367-44BB-B773-D00FE2FCB245}"/>
              </a:ext>
            </a:extLst>
          </p:cNvPr>
          <p:cNvSpPr txBox="1"/>
          <p:nvPr userDrawn="1"/>
        </p:nvSpPr>
        <p:spPr>
          <a:xfrm>
            <a:off x="71499" y="6394513"/>
            <a:ext cx="7308811" cy="418861"/>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i="0">
                <a:latin typeface="Suisse Int'l" panose="020B0804000000000000" pitchFamily="34" charset="77"/>
              </a:rPr>
              <a:t>Source: Arnav Shah et al., “How Has Medicare Spending Changed During the COVID-19 Pandemic?,” </a:t>
            </a:r>
            <a:r>
              <a:rPr lang="en-US" sz="800" b="0" i="0">
                <a:latin typeface="Suisse Int'l Italic" panose="020B0804000000000000" pitchFamily="34" charset="77"/>
              </a:rPr>
              <a:t>To the Point</a:t>
            </a:r>
            <a:r>
              <a:rPr lang="en-US" sz="800" b="0" i="0">
                <a:latin typeface="Suisse Int'l" panose="020B0804000000000000" pitchFamily="34" charset="77"/>
              </a:rPr>
              <a:t> (blog), Commonwealth Fund, Apr. 12, 2021.</a:t>
            </a:r>
          </a:p>
        </p:txBody>
      </p:sp>
      <p:cxnSp>
        <p:nvCxnSpPr>
          <p:cNvPr id="16" name="Straight Connector 15">
            <a:extLst>
              <a:ext uri="{FF2B5EF4-FFF2-40B4-BE49-F238E27FC236}">
                <a16:creationId xmlns:a16="http://schemas.microsoft.com/office/drawing/2014/main" id="{3124F279-246C-404F-8396-0A42D110216D}"/>
              </a:ext>
            </a:extLst>
          </p:cNvPr>
          <p:cNvCxnSpPr>
            <a:cxnSpLocks/>
          </p:cNvCxnSpPr>
          <p:nvPr userDrawn="1"/>
        </p:nvCxnSpPr>
        <p:spPr>
          <a:xfrm flipH="1">
            <a:off x="71499" y="6345324"/>
            <a:ext cx="8961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47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2">
                    <a:lumMod val="20000"/>
                    <a:lumOff val="8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20000"/>
                    <a:lumOff val="80000"/>
                  </a:schemeClr>
                </a:solidFill>
                <a:latin typeface="+mn-lt"/>
              </a:rPr>
              <a:pPr algn="r"/>
              <a:t>‹#›</a:t>
            </a:fld>
            <a:endParaRPr lang="en-US" sz="900" dirty="0">
              <a:solidFill>
                <a:schemeClr val="accent2">
                  <a:lumMod val="20000"/>
                  <a:lumOff val="80000"/>
                </a:schemeClr>
              </a:solidFill>
              <a:latin typeface="+mn-lt"/>
            </a:endParaRPr>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377678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MWF Text White+Blue 2 Columns">
    <p:bg>
      <p:bgRef idx="1001">
        <a:schemeClr val="bg1"/>
      </p:bgRef>
    </p:bg>
    <p:spTree>
      <p:nvGrpSpPr>
        <p:cNvPr id="1" name=""/>
        <p:cNvGrpSpPr/>
        <p:nvPr/>
      </p:nvGrpSpPr>
      <p:grpSpPr>
        <a:xfrm>
          <a:off x="0" y="0"/>
          <a:ext cx="0" cy="0"/>
          <a:chOff x="0" y="0"/>
          <a:chExt cx="0" cy="0"/>
        </a:xfrm>
      </p:grpSpPr>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8128E848-2C8D-1C4B-BC7C-D01514AD28C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E959F0DC-D22E-4FB8-892A-A9469D4FBA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7751476" y="6394514"/>
            <a:ext cx="1321024" cy="418861"/>
          </a:xfrm>
          <a:prstGeom prst="rect">
            <a:avLst/>
          </a:prstGeom>
        </p:spPr>
      </p:pic>
      <p:sp>
        <p:nvSpPr>
          <p:cNvPr id="11" name="TextBox 10">
            <a:extLst>
              <a:ext uri="{FF2B5EF4-FFF2-40B4-BE49-F238E27FC236}">
                <a16:creationId xmlns:a16="http://schemas.microsoft.com/office/drawing/2014/main" id="{6F6F6A78-28C7-4AFA-9BDE-9C1F7ABA2E67}"/>
              </a:ext>
            </a:extLst>
          </p:cNvPr>
          <p:cNvSpPr txBox="1"/>
          <p:nvPr userDrawn="1"/>
        </p:nvSpPr>
        <p:spPr>
          <a:xfrm>
            <a:off x="71499" y="6394513"/>
            <a:ext cx="7308811" cy="418861"/>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i="0">
                <a:latin typeface="Suisse Int'l" panose="020B0804000000000000" pitchFamily="34" charset="77"/>
              </a:rPr>
              <a:t>Source: Arnav Shah et al., “How Has Medicare Spending Changed During the COVID-19 Pandemic?,” </a:t>
            </a:r>
            <a:r>
              <a:rPr lang="en-US" sz="800" b="0" i="0">
                <a:latin typeface="Suisse Int'l Italic" panose="020B0804000000000000" pitchFamily="34" charset="77"/>
              </a:rPr>
              <a:t>To the Point</a:t>
            </a:r>
            <a:r>
              <a:rPr lang="en-US" sz="800" b="0" i="0">
                <a:latin typeface="Suisse Int'l" panose="020B0804000000000000" pitchFamily="34" charset="77"/>
              </a:rPr>
              <a:t> (blog), Commonwealth Fund, Apr. 12, 2021.</a:t>
            </a:r>
          </a:p>
        </p:txBody>
      </p:sp>
      <p:cxnSp>
        <p:nvCxnSpPr>
          <p:cNvPr id="12" name="Straight Connector 11">
            <a:extLst>
              <a:ext uri="{FF2B5EF4-FFF2-40B4-BE49-F238E27FC236}">
                <a16:creationId xmlns:a16="http://schemas.microsoft.com/office/drawing/2014/main" id="{53EEEDC2-5611-47B7-868A-EE3F464977EF}"/>
              </a:ext>
            </a:extLst>
          </p:cNvPr>
          <p:cNvCxnSpPr>
            <a:cxnSpLocks/>
          </p:cNvCxnSpPr>
          <p:nvPr userDrawn="1"/>
        </p:nvCxnSpPr>
        <p:spPr>
          <a:xfrm flipH="1">
            <a:off x="71499" y="6345324"/>
            <a:ext cx="8961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79936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5" y="1699590"/>
            <a:ext cx="8091115" cy="4054959"/>
          </a:xfrm>
        </p:spPr>
        <p:txBody>
          <a:bodyPr>
            <a:normAutofit/>
          </a:bodyPr>
          <a:lstStyle>
            <a:lvl1pPr marL="0" indent="0">
              <a:buNone/>
              <a:defRPr sz="1200"/>
            </a:lvl1pPr>
          </a:lstStyle>
          <a:p>
            <a:r>
              <a:rPr lang="en-US"/>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9" name="Text Placeholder 4"/>
          <p:cNvSpPr>
            <a:spLocks noGrp="1"/>
          </p:cNvSpPr>
          <p:nvPr>
            <p:ph type="body" sz="quarter" idx="21" hasCustomPrompt="1"/>
          </p:nvPr>
        </p:nvSpPr>
        <p:spPr>
          <a:xfrm>
            <a:off x="2913322" y="6000000"/>
            <a:ext cx="5417462" cy="777375"/>
          </a:xfrm>
        </p:spPr>
        <p:txBody>
          <a:bodyPr anchor="ctr" anchorCtr="0">
            <a:normAutofit/>
          </a:bodyPr>
          <a:lstStyle>
            <a:lvl1pPr marL="0" indent="0">
              <a:buNone/>
              <a:defRPr sz="675"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7"/>
            <a:ext cx="8091114" cy="246931"/>
          </a:xfrm>
        </p:spPr>
        <p:txBody>
          <a:bodyPr anchor="b">
            <a:normAutofit/>
          </a:bodyPr>
          <a:lstStyle>
            <a:lvl1pPr marL="0" indent="0" algn="l">
              <a:lnSpc>
                <a:spcPct val="100000"/>
              </a:lnSpc>
              <a:buNone/>
              <a:defRPr sz="975" b="1" spc="75" baseline="0">
                <a:solidFill>
                  <a:schemeClr val="accent2"/>
                </a:solidFill>
                <a:latin typeface="Trebuchet MS" charset="0"/>
                <a:ea typeface="Trebuchet MS" charset="0"/>
                <a:cs typeface="Trebuchet MS" charset="0"/>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6"/>
            <a:ext cx="8091114"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3" name="Slide Number Placeholder 5">
            <a:extLst>
              <a:ext uri="{FF2B5EF4-FFF2-40B4-BE49-F238E27FC236}">
                <a16:creationId xmlns:a16="http://schemas.microsoft.com/office/drawing/2014/main" id="{6DB3ED2D-CF81-0649-819D-E2DE24E6B515}"/>
              </a:ext>
            </a:extLst>
          </p:cNvPr>
          <p:cNvSpPr txBox="1">
            <a:spLocks/>
          </p:cNvSpPr>
          <p:nvPr userDrawn="1"/>
        </p:nvSpPr>
        <p:spPr>
          <a:xfrm>
            <a:off x="8480964" y="6288150"/>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accent2"/>
                </a:solidFill>
                <a:latin typeface="+mn-lt"/>
              </a:rPr>
              <a:pPr algn="r"/>
              <a:t>‹#›</a:t>
            </a:fld>
            <a:endParaRPr lang="en-US" sz="675">
              <a:solidFill>
                <a:schemeClr val="accent2"/>
              </a:solidFill>
              <a:latin typeface="+mn-lt"/>
            </a:endParaRPr>
          </a:p>
        </p:txBody>
      </p:sp>
      <p:pic>
        <p:nvPicPr>
          <p:cNvPr id="10" name="Picture 9">
            <a:extLst>
              <a:ext uri="{FF2B5EF4-FFF2-40B4-BE49-F238E27FC236}">
                <a16:creationId xmlns:a16="http://schemas.microsoft.com/office/drawing/2014/main" id="{DF5EB4DD-DEEF-5948-A845-5A4715FDF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6" y="5984045"/>
            <a:ext cx="1631950" cy="1011531"/>
          </a:xfrm>
          <a:prstGeom prst="rect">
            <a:avLst/>
          </a:prstGeom>
        </p:spPr>
      </p:pic>
    </p:spTree>
    <p:extLst>
      <p:ext uri="{BB962C8B-B14F-4D97-AF65-F5344CB8AC3E}">
        <p14:creationId xmlns:p14="http://schemas.microsoft.com/office/powerpoint/2010/main" val="2736364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57" name="Chart Placeholder 5"/>
          <p:cNvSpPr>
            <a:spLocks noGrp="1"/>
          </p:cNvSpPr>
          <p:nvPr>
            <p:ph type="chart" sz="quarter" idx="19"/>
          </p:nvPr>
        </p:nvSpPr>
        <p:spPr>
          <a:xfrm>
            <a:off x="627435" y="1699590"/>
            <a:ext cx="8091115" cy="4054959"/>
          </a:xfrm>
        </p:spPr>
        <p:txBody>
          <a:bodyPr>
            <a:normAutofit/>
          </a:bodyPr>
          <a:lstStyle>
            <a:lvl1pPr marL="0" indent="0">
              <a:buNone/>
              <a:defRPr sz="12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913322" y="6000000"/>
            <a:ext cx="5417462" cy="777375"/>
          </a:xfrm>
        </p:spPr>
        <p:txBody>
          <a:bodyPr anchor="ctr">
            <a:normAutofit/>
          </a:bodyPr>
          <a:lstStyle>
            <a:lvl1pPr marL="0" indent="0">
              <a:buNone/>
              <a:defRPr sz="675"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7"/>
            <a:ext cx="8091114" cy="246931"/>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6"/>
            <a:ext cx="8091114"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Slide Number Placeholder 5">
            <a:extLst>
              <a:ext uri="{FF2B5EF4-FFF2-40B4-BE49-F238E27FC236}">
                <a16:creationId xmlns:a16="http://schemas.microsoft.com/office/drawing/2014/main" id="{2EAF74F9-6680-4E44-9405-FB550C397028}"/>
              </a:ext>
            </a:extLst>
          </p:cNvPr>
          <p:cNvSpPr txBox="1">
            <a:spLocks/>
          </p:cNvSpPr>
          <p:nvPr userDrawn="1"/>
        </p:nvSpPr>
        <p:spPr>
          <a:xfrm>
            <a:off x="8480964" y="6288150"/>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tx2"/>
                </a:solidFill>
                <a:latin typeface="+mn-lt"/>
              </a:rPr>
              <a:pPr algn="r"/>
              <a:t>‹#›</a:t>
            </a:fld>
            <a:endParaRPr lang="en-US" sz="675">
              <a:solidFill>
                <a:schemeClr val="tx2"/>
              </a:solidFill>
              <a:latin typeface="+mn-lt"/>
            </a:endParaRPr>
          </a:p>
        </p:txBody>
      </p:sp>
      <p:pic>
        <p:nvPicPr>
          <p:cNvPr id="10" name="Picture 9">
            <a:extLst>
              <a:ext uri="{FF2B5EF4-FFF2-40B4-BE49-F238E27FC236}">
                <a16:creationId xmlns:a16="http://schemas.microsoft.com/office/drawing/2014/main" id="{5C502BDE-AD64-0045-B817-B6A85C9FA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6" y="5984045"/>
            <a:ext cx="1631950" cy="1011531"/>
          </a:xfrm>
          <a:prstGeom prst="rect">
            <a:avLst/>
          </a:prstGeom>
        </p:spPr>
      </p:pic>
    </p:spTree>
    <p:extLst>
      <p:ext uri="{BB962C8B-B14F-4D97-AF65-F5344CB8AC3E}">
        <p14:creationId xmlns:p14="http://schemas.microsoft.com/office/powerpoint/2010/main" val="2954490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57" name="Chart Placeholder 5"/>
          <p:cNvSpPr>
            <a:spLocks noGrp="1"/>
          </p:cNvSpPr>
          <p:nvPr>
            <p:ph type="chart" sz="quarter" idx="19"/>
          </p:nvPr>
        </p:nvSpPr>
        <p:spPr>
          <a:xfrm>
            <a:off x="627435" y="1699590"/>
            <a:ext cx="8091115" cy="4054959"/>
          </a:xfrm>
        </p:spPr>
        <p:txBody>
          <a:bodyPr>
            <a:normAutofit/>
          </a:bodyPr>
          <a:lstStyle>
            <a:lvl1pPr marL="0" indent="0">
              <a:buNone/>
              <a:defRPr sz="12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913322" y="6000000"/>
            <a:ext cx="5417462" cy="777375"/>
          </a:xfrm>
        </p:spPr>
        <p:txBody>
          <a:bodyPr anchor="ctr">
            <a:normAutofit/>
          </a:bodyPr>
          <a:lstStyle>
            <a:lvl1pPr marL="0" indent="0">
              <a:buNone/>
              <a:defRPr sz="675"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7"/>
            <a:ext cx="8091114" cy="246931"/>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6"/>
            <a:ext cx="8091114"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Slide Number Placeholder 5">
            <a:extLst>
              <a:ext uri="{FF2B5EF4-FFF2-40B4-BE49-F238E27FC236}">
                <a16:creationId xmlns:a16="http://schemas.microsoft.com/office/drawing/2014/main" id="{2EAF74F9-6680-4E44-9405-FB550C397028}"/>
              </a:ext>
            </a:extLst>
          </p:cNvPr>
          <p:cNvSpPr txBox="1">
            <a:spLocks/>
          </p:cNvSpPr>
          <p:nvPr userDrawn="1"/>
        </p:nvSpPr>
        <p:spPr>
          <a:xfrm>
            <a:off x="8480964" y="6288150"/>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tx2"/>
                </a:solidFill>
                <a:latin typeface="+mn-lt"/>
              </a:rPr>
              <a:pPr algn="r"/>
              <a:t>‹#›</a:t>
            </a:fld>
            <a:endParaRPr lang="en-US" sz="675">
              <a:solidFill>
                <a:schemeClr val="tx2"/>
              </a:solidFill>
              <a:latin typeface="+mn-lt"/>
            </a:endParaRPr>
          </a:p>
        </p:txBody>
      </p:sp>
      <p:pic>
        <p:nvPicPr>
          <p:cNvPr id="10" name="Picture 9">
            <a:extLst>
              <a:ext uri="{FF2B5EF4-FFF2-40B4-BE49-F238E27FC236}">
                <a16:creationId xmlns:a16="http://schemas.microsoft.com/office/drawing/2014/main" id="{5C502BDE-AD64-0045-B817-B6A85C9FA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6" y="5984045"/>
            <a:ext cx="1631950" cy="1011531"/>
          </a:xfrm>
          <a:prstGeom prst="rect">
            <a:avLst/>
          </a:prstGeom>
        </p:spPr>
      </p:pic>
    </p:spTree>
    <p:extLst>
      <p:ext uri="{BB962C8B-B14F-4D97-AF65-F5344CB8AC3E}">
        <p14:creationId xmlns:p14="http://schemas.microsoft.com/office/powerpoint/2010/main" val="1947016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57" name="Chart Placeholder 5"/>
          <p:cNvSpPr>
            <a:spLocks noGrp="1"/>
          </p:cNvSpPr>
          <p:nvPr>
            <p:ph type="chart" sz="quarter" idx="19"/>
          </p:nvPr>
        </p:nvSpPr>
        <p:spPr>
          <a:xfrm>
            <a:off x="627435" y="1699590"/>
            <a:ext cx="8091115" cy="4054959"/>
          </a:xfrm>
        </p:spPr>
        <p:txBody>
          <a:bodyPr>
            <a:normAutofit/>
          </a:bodyPr>
          <a:lstStyle>
            <a:lvl1pPr marL="0" indent="0">
              <a:buNone/>
              <a:defRPr sz="12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913322" y="6000000"/>
            <a:ext cx="5417462" cy="777375"/>
          </a:xfrm>
        </p:spPr>
        <p:txBody>
          <a:bodyPr anchor="ctr">
            <a:normAutofit/>
          </a:bodyPr>
          <a:lstStyle>
            <a:lvl1pPr marL="0" indent="0">
              <a:buNone/>
              <a:defRPr sz="675"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7"/>
            <a:ext cx="8091114" cy="246931"/>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6"/>
            <a:ext cx="8091114"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Slide Number Placeholder 5">
            <a:extLst>
              <a:ext uri="{FF2B5EF4-FFF2-40B4-BE49-F238E27FC236}">
                <a16:creationId xmlns:a16="http://schemas.microsoft.com/office/drawing/2014/main" id="{2EAF74F9-6680-4E44-9405-FB550C397028}"/>
              </a:ext>
            </a:extLst>
          </p:cNvPr>
          <p:cNvSpPr txBox="1">
            <a:spLocks/>
          </p:cNvSpPr>
          <p:nvPr userDrawn="1"/>
        </p:nvSpPr>
        <p:spPr>
          <a:xfrm>
            <a:off x="8480964" y="6288150"/>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tx2"/>
                </a:solidFill>
                <a:latin typeface="+mn-lt"/>
              </a:rPr>
              <a:pPr algn="r"/>
              <a:t>‹#›</a:t>
            </a:fld>
            <a:endParaRPr lang="en-US" sz="675">
              <a:solidFill>
                <a:schemeClr val="tx2"/>
              </a:solidFill>
              <a:latin typeface="+mn-lt"/>
            </a:endParaRPr>
          </a:p>
        </p:txBody>
      </p:sp>
      <p:pic>
        <p:nvPicPr>
          <p:cNvPr id="10" name="Picture 9">
            <a:extLst>
              <a:ext uri="{FF2B5EF4-FFF2-40B4-BE49-F238E27FC236}">
                <a16:creationId xmlns:a16="http://schemas.microsoft.com/office/drawing/2014/main" id="{5C502BDE-AD64-0045-B817-B6A85C9FA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6" y="5984045"/>
            <a:ext cx="1631950" cy="1011531"/>
          </a:xfrm>
          <a:prstGeom prst="rect">
            <a:avLst/>
          </a:prstGeom>
        </p:spPr>
      </p:pic>
    </p:spTree>
    <p:extLst>
      <p:ext uri="{BB962C8B-B14F-4D97-AF65-F5344CB8AC3E}">
        <p14:creationId xmlns:p14="http://schemas.microsoft.com/office/powerpoint/2010/main" val="173267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bg2">
                    <a:lumMod val="40000"/>
                    <a:lumOff val="6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20000"/>
                    <a:lumOff val="80000"/>
                  </a:schemeClr>
                </a:solidFill>
                <a:latin typeface="+mn-lt"/>
              </a:rPr>
              <a:pPr algn="r"/>
              <a:t>‹#›</a:t>
            </a:fld>
            <a:endParaRPr lang="en-US" sz="900" dirty="0">
              <a:solidFill>
                <a:schemeClr val="bg2">
                  <a:lumMod val="20000"/>
                  <a:lumOff val="80000"/>
                </a:schemeClr>
              </a:solidFill>
              <a:latin typeface="+mn-lt"/>
            </a:endParaRPr>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95078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4">
                    <a:lumMod val="40000"/>
                    <a:lumOff val="60000"/>
                  </a:schemeClr>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20000"/>
                    <a:lumOff val="80000"/>
                  </a:schemeClr>
                </a:solidFill>
                <a:latin typeface="+mn-lt"/>
              </a:rPr>
              <a:pPr algn="r"/>
              <a:t>‹#›</a:t>
            </a:fld>
            <a:endParaRPr lang="en-US" sz="900" dirty="0">
              <a:solidFill>
                <a:schemeClr val="accent4">
                  <a:lumMod val="20000"/>
                  <a:lumOff val="80000"/>
                </a:schemeClr>
              </a:solidFill>
              <a:latin typeface="+mn-lt"/>
            </a:endParaRPr>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24545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6">
                    <a:lumMod val="20000"/>
                    <a:lumOff val="80000"/>
                  </a:schemeClr>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lumMod val="20000"/>
                    <a:lumOff val="80000"/>
                  </a:schemeClr>
                </a:solidFill>
                <a:latin typeface="+mn-lt"/>
              </a:rPr>
              <a:pPr algn="r"/>
              <a:t>‹#›</a:t>
            </a:fld>
            <a:endParaRPr lang="en-US" sz="900" dirty="0">
              <a:solidFill>
                <a:schemeClr val="accent6">
                  <a:lumMod val="20000"/>
                  <a:lumOff val="80000"/>
                </a:schemeClr>
              </a:solidFill>
              <a:latin typeface="+mn-lt"/>
            </a:endParaRPr>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08610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3" name="Subtitle 2">
            <a:extLst>
              <a:ext uri="{FF2B5EF4-FFF2-40B4-BE49-F238E27FC236}">
                <a16:creationId xmlns:a16="http://schemas.microsoft.com/office/drawing/2014/main" id="{2FC242CE-3ADA-274B-B7EC-6EE11B3604C8}"/>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Tree>
    <p:extLst>
      <p:ext uri="{BB962C8B-B14F-4D97-AF65-F5344CB8AC3E}">
        <p14:creationId xmlns:p14="http://schemas.microsoft.com/office/powerpoint/2010/main" val="15817475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Tree>
    <p:extLst>
      <p:ext uri="{BB962C8B-B14F-4D97-AF65-F5344CB8AC3E}">
        <p14:creationId xmlns:p14="http://schemas.microsoft.com/office/powerpoint/2010/main" val="38528989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dirty="0">
              <a:solidFill>
                <a:schemeClr val="accent1"/>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8" name="Picture Placeholder 4">
            <a:extLst>
              <a:ext uri="{FF2B5EF4-FFF2-40B4-BE49-F238E27FC236}">
                <a16:creationId xmlns:a16="http://schemas.microsoft.com/office/drawing/2014/main" id="{0457CB10-3AAD-1643-822D-DAB0F074EB02}"/>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1"/>
                </a:solidFill>
              </a:defRPr>
            </a:lvl1pPr>
          </a:lstStyle>
          <a:p>
            <a:r>
              <a:rPr lang="en-US"/>
              <a:t>Drag picture to placeholder or click icon to add</a:t>
            </a:r>
          </a:p>
        </p:txBody>
      </p:sp>
    </p:spTree>
    <p:extLst>
      <p:ext uri="{BB962C8B-B14F-4D97-AF65-F5344CB8AC3E}">
        <p14:creationId xmlns:p14="http://schemas.microsoft.com/office/powerpoint/2010/main" val="114985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5"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07" r:id="rId11"/>
    <p:sldLayoutId id="2147483798" r:id="rId12"/>
    <p:sldLayoutId id="2147483799" r:id="rId13"/>
    <p:sldLayoutId id="2147483786" r:id="rId14"/>
    <p:sldLayoutId id="2147483877" r:id="rId15"/>
    <p:sldLayoutId id="2147483880" r:id="rId16"/>
    <p:sldLayoutId id="2147483881" r:id="rId17"/>
    <p:sldLayoutId id="2147483882" r:id="rId18"/>
    <p:sldLayoutId id="2147483876" r:id="rId19"/>
    <p:sldLayoutId id="2147483883" r:id="rId20"/>
    <p:sldLayoutId id="2147483884" r:id="rId21"/>
    <p:sldLayoutId id="2147483885" r:id="rId22"/>
    <p:sldLayoutId id="2147483878" r:id="rId23"/>
    <p:sldLayoutId id="2147483797" r:id="rId24"/>
    <p:sldLayoutId id="2147483879" r:id="rId25"/>
    <p:sldLayoutId id="2147483874" r:id="rId26"/>
    <p:sldLayoutId id="2147483803" r:id="rId27"/>
    <p:sldLayoutId id="2147483896" r:id="rId28"/>
    <p:sldLayoutId id="2147483897" r:id="rId29"/>
    <p:sldLayoutId id="2147483898" r:id="rId30"/>
    <p:sldLayoutId id="2147483899" r:id="rId31"/>
    <p:sldLayoutId id="2147483900" r:id="rId32"/>
    <p:sldLayoutId id="2147483901" r:id="rId33"/>
    <p:sldLayoutId id="2147483902" r:id="rId34"/>
  </p:sldLayoutIdLst>
  <p:hf sldNum="0" hdr="0" dt="0"/>
  <p:txStyles>
    <p:titleStyle>
      <a:lvl1pPr algn="ctr" defTabSz="914378" rtl="0" eaLnBrk="1" latinLnBrk="0" hangingPunct="1">
        <a:lnSpc>
          <a:spcPct val="86000"/>
        </a:lnSpc>
        <a:spcBef>
          <a:spcPct val="0"/>
        </a:spcBef>
        <a:buNone/>
        <a:defRPr sz="2100" kern="800" spc="-40">
          <a:solidFill>
            <a:schemeClr val="tx1"/>
          </a:solidFill>
          <a:latin typeface="Georgia" panose="02040502050405020303" pitchFamily="18" charset="0"/>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eig.org/dci"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551D8A-46CE-46E8-B33F-3368C6980E8E}"/>
              </a:ext>
            </a:extLst>
          </p:cNvPr>
          <p:cNvSpPr>
            <a:spLocks noGrp="1"/>
          </p:cNvSpPr>
          <p:nvPr>
            <p:ph type="ctrTitle"/>
          </p:nvPr>
        </p:nvSpPr>
        <p:spPr>
          <a:xfrm>
            <a:off x="652463" y="887827"/>
            <a:ext cx="7772400" cy="2222500"/>
          </a:xfrm>
        </p:spPr>
        <p:txBody>
          <a:bodyPr>
            <a:normAutofit/>
          </a:bodyPr>
          <a:lstStyle/>
          <a:p>
            <a:pPr>
              <a:spcAft>
                <a:spcPts val="1200"/>
              </a:spcAft>
            </a:pPr>
            <a:r>
              <a:rPr lang="en-US" sz="1800" b="1" dirty="0">
                <a:latin typeface="Arial" panose="020B0604020202020204" pitchFamily="34" charset="0"/>
                <a:cs typeface="Arial" panose="020B0604020202020204" pitchFamily="34" charset="0"/>
              </a:rPr>
              <a:t>MEDICARE DATA HUB </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4800" dirty="0"/>
              <a:t>COVID-19: Telehealth</a:t>
            </a:r>
            <a:endParaRPr lang="en-US" dirty="0"/>
          </a:p>
        </p:txBody>
      </p:sp>
      <p:sp>
        <p:nvSpPr>
          <p:cNvPr id="3" name="Text Placeholder 2">
            <a:extLst>
              <a:ext uri="{FF2B5EF4-FFF2-40B4-BE49-F238E27FC236}">
                <a16:creationId xmlns:a16="http://schemas.microsoft.com/office/drawing/2014/main" id="{2A30878F-933A-E342-AED2-B8075B2176A1}"/>
              </a:ext>
            </a:extLst>
          </p:cNvPr>
          <p:cNvSpPr>
            <a:spLocks noGrp="1"/>
          </p:cNvSpPr>
          <p:nvPr>
            <p:ph type="body" sz="quarter" idx="11"/>
          </p:nvPr>
        </p:nvSpPr>
        <p:spPr/>
        <p:txBody>
          <a:bodyPr>
            <a:normAutofit/>
          </a:bodyPr>
          <a:lstStyle/>
          <a:p>
            <a:r>
              <a:rPr lang="en-US" sz="1600" dirty="0"/>
              <a:t>Commonwealth Fund Analysis of </a:t>
            </a:r>
            <a:r>
              <a:rPr lang="en-US" sz="1600" dirty="0" err="1"/>
              <a:t>CareJourney</a:t>
            </a:r>
            <a:r>
              <a:rPr lang="en-US" sz="1600" dirty="0"/>
              <a:t> Claims Data for Traditional Medicare Beneficiaries</a:t>
            </a:r>
          </a:p>
        </p:txBody>
      </p:sp>
    </p:spTree>
    <p:extLst>
      <p:ext uri="{BB962C8B-B14F-4D97-AF65-F5344CB8AC3E}">
        <p14:creationId xmlns:p14="http://schemas.microsoft.com/office/powerpoint/2010/main" val="311168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A17251D-BE17-4F36-B74E-52D19DDE4CE9}"/>
              </a:ext>
            </a:extLst>
          </p:cNvPr>
          <p:cNvSpPr>
            <a:spLocks noGrp="1"/>
          </p:cNvSpPr>
          <p:nvPr>
            <p:ph type="body" sz="quarter" idx="21"/>
          </p:nvPr>
        </p:nvSpPr>
        <p:spPr>
          <a:xfrm>
            <a:off x="2456296" y="5999997"/>
            <a:ext cx="6021879" cy="777375"/>
          </a:xfrm>
        </p:spPr>
        <p:txBody>
          <a:bodyPr>
            <a:normAutofit/>
          </a:bodyPr>
          <a:lstStyle/>
          <a:p>
            <a:r>
              <a:rPr lang="en-US" dirty="0"/>
              <a:t>Data: Commonwealth Fund analysis of </a:t>
            </a:r>
            <a:r>
              <a:rPr lang="en-US" dirty="0" err="1"/>
              <a:t>CareJourney</a:t>
            </a:r>
            <a:r>
              <a:rPr lang="en-US" dirty="0"/>
              <a:t> traditional Medicare claims data.</a:t>
            </a:r>
          </a:p>
        </p:txBody>
      </p:sp>
      <p:sp>
        <p:nvSpPr>
          <p:cNvPr id="11" name="Title 10">
            <a:extLst>
              <a:ext uri="{FF2B5EF4-FFF2-40B4-BE49-F238E27FC236}">
                <a16:creationId xmlns:a16="http://schemas.microsoft.com/office/drawing/2014/main" id="{6CE99911-9D1E-4CE0-A37B-4E40BC58CB69}"/>
              </a:ext>
            </a:extLst>
          </p:cNvPr>
          <p:cNvSpPr>
            <a:spLocks noGrp="1"/>
          </p:cNvSpPr>
          <p:nvPr>
            <p:ph type="ctrTitle"/>
          </p:nvPr>
        </p:nvSpPr>
        <p:spPr>
          <a:xfrm>
            <a:off x="627064" y="514350"/>
            <a:ext cx="8185624" cy="731838"/>
          </a:xfrm>
        </p:spPr>
        <p:txBody>
          <a:bodyPr>
            <a:noAutofit/>
          </a:bodyPr>
          <a:lstStyle/>
          <a:p>
            <a:r>
              <a:rPr lang="en-US" dirty="0"/>
              <a:t>Medicare beneficiaries’ rates of telehealth visits varied across states in 2020, with the highest rates in Massachusetts, Vermont, and Rhode Island.</a:t>
            </a:r>
          </a:p>
        </p:txBody>
      </p:sp>
      <p:sp>
        <p:nvSpPr>
          <p:cNvPr id="12" name="Subtitle 11">
            <a:extLst>
              <a:ext uri="{FF2B5EF4-FFF2-40B4-BE49-F238E27FC236}">
                <a16:creationId xmlns:a16="http://schemas.microsoft.com/office/drawing/2014/main" id="{2D697B71-0D54-4FB4-BF66-A8A776BBAA4E}"/>
              </a:ext>
            </a:extLst>
          </p:cNvPr>
          <p:cNvSpPr>
            <a:spLocks noGrp="1"/>
          </p:cNvSpPr>
          <p:nvPr>
            <p:ph type="subTitle" idx="1"/>
          </p:nvPr>
        </p:nvSpPr>
        <p:spPr>
          <a:xfrm>
            <a:off x="627434" y="177796"/>
            <a:ext cx="7919047" cy="246930"/>
          </a:xfrm>
        </p:spPr>
        <p:txBody>
          <a:bodyPr>
            <a:normAutofit/>
          </a:bodyPr>
          <a:lstStyle/>
          <a:p>
            <a:r>
              <a:rPr lang="en-US" dirty="0"/>
              <a:t>COVID-19: TELEHEALTH</a:t>
            </a:r>
          </a:p>
        </p:txBody>
      </p:sp>
      <mc:AlternateContent xmlns:mc="http://schemas.openxmlformats.org/markup-compatibility/2006" xmlns:cx4="http://schemas.microsoft.com/office/drawing/2016/5/10/chartex">
        <mc:Choice Requires="cx4">
          <p:graphicFrame>
            <p:nvGraphicFramePr>
              <p:cNvPr id="9" name="Chart 8">
                <a:extLst>
                  <a:ext uri="{FF2B5EF4-FFF2-40B4-BE49-F238E27FC236}">
                    <a16:creationId xmlns:a16="http://schemas.microsoft.com/office/drawing/2014/main" id="{F7E3E4FC-6DEA-4FBD-BDD3-313DADD1687D}"/>
                  </a:ext>
                </a:extLst>
              </p:cNvPr>
              <p:cNvGraphicFramePr/>
              <p:nvPr>
                <p:extLst>
                  <p:ext uri="{D42A27DB-BD31-4B8C-83A1-F6EECF244321}">
                    <p14:modId xmlns:p14="http://schemas.microsoft.com/office/powerpoint/2010/main" val="95023499"/>
                  </p:ext>
                </p:extLst>
              </p:nvPr>
            </p:nvGraphicFramePr>
            <p:xfrm>
              <a:off x="519112" y="1464468"/>
              <a:ext cx="8105775" cy="453552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9" name="Chart 8">
                <a:extLst>
                  <a:ext uri="{FF2B5EF4-FFF2-40B4-BE49-F238E27FC236}">
                    <a16:creationId xmlns:a16="http://schemas.microsoft.com/office/drawing/2014/main" id="{F7E3E4FC-6DEA-4FBD-BDD3-313DADD1687D}"/>
                  </a:ext>
                </a:extLst>
              </p:cNvPr>
              <p:cNvPicPr>
                <a:picLocks noGrp="1" noRot="1" noChangeAspect="1" noMove="1" noResize="1" noEditPoints="1" noAdjustHandles="1" noChangeArrowheads="1" noChangeShapeType="1"/>
              </p:cNvPicPr>
              <p:nvPr/>
            </p:nvPicPr>
            <p:blipFill>
              <a:blip r:embed="rId4"/>
              <a:stretch>
                <a:fillRect/>
              </a:stretch>
            </p:blipFill>
            <p:spPr>
              <a:xfrm>
                <a:off x="519112" y="1464468"/>
                <a:ext cx="8105775" cy="4535529"/>
              </a:xfrm>
              <a:prstGeom prst="rect">
                <a:avLst/>
              </a:prstGeom>
            </p:spPr>
          </p:pic>
        </mc:Fallback>
      </mc:AlternateContent>
    </p:spTree>
    <p:extLst>
      <p:ext uri="{BB962C8B-B14F-4D97-AF65-F5344CB8AC3E}">
        <p14:creationId xmlns:p14="http://schemas.microsoft.com/office/powerpoint/2010/main" val="248133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F59E0FA-F72A-4168-889B-031DB42BE050}"/>
              </a:ext>
            </a:extLst>
          </p:cNvPr>
          <p:cNvSpPr>
            <a:spLocks noGrp="1"/>
          </p:cNvSpPr>
          <p:nvPr>
            <p:ph type="body" sz="quarter" idx="21"/>
          </p:nvPr>
        </p:nvSpPr>
        <p:spPr>
          <a:xfrm>
            <a:off x="2456296" y="5999997"/>
            <a:ext cx="6021879" cy="777375"/>
          </a:xfrm>
        </p:spPr>
        <p:txBody>
          <a:bodyPr>
            <a:normAutofit/>
          </a:bodyPr>
          <a:lstStyle/>
          <a:p>
            <a:r>
              <a:rPr lang="en-US" dirty="0"/>
              <a:t>Data: Commonwealth Fund analysis of </a:t>
            </a:r>
            <a:r>
              <a:rPr lang="en-US" dirty="0" err="1"/>
              <a:t>CareJourney</a:t>
            </a:r>
            <a:r>
              <a:rPr lang="en-US" dirty="0"/>
              <a:t> traditional Medicare claims data.</a:t>
            </a:r>
          </a:p>
          <a:p>
            <a:r>
              <a:rPr lang="en-US" dirty="0"/>
              <a:t>Note: Distressed Communities Index tiers are from the </a:t>
            </a:r>
            <a:r>
              <a:rPr lang="en-US" dirty="0">
                <a:hlinkClick r:id="rId3"/>
              </a:rPr>
              <a:t>Economic Innovation Group’s</a:t>
            </a:r>
            <a:r>
              <a:rPr lang="en-US" dirty="0"/>
              <a:t> economic distress cohorts. </a:t>
            </a:r>
          </a:p>
        </p:txBody>
      </p:sp>
      <p:sp>
        <p:nvSpPr>
          <p:cNvPr id="6" name="Title 5">
            <a:extLst>
              <a:ext uri="{FF2B5EF4-FFF2-40B4-BE49-F238E27FC236}">
                <a16:creationId xmlns:a16="http://schemas.microsoft.com/office/drawing/2014/main" id="{600D7734-ECB7-4B32-9CCF-6DB1C8A32DB9}"/>
              </a:ext>
            </a:extLst>
          </p:cNvPr>
          <p:cNvSpPr>
            <a:spLocks noGrp="1"/>
          </p:cNvSpPr>
          <p:nvPr>
            <p:ph type="ctrTitle"/>
          </p:nvPr>
        </p:nvSpPr>
        <p:spPr>
          <a:xfrm>
            <a:off x="627434" y="514555"/>
            <a:ext cx="8255310" cy="731520"/>
          </a:xfrm>
        </p:spPr>
        <p:txBody>
          <a:bodyPr>
            <a:noAutofit/>
          </a:bodyPr>
          <a:lstStyle/>
          <a:p>
            <a:r>
              <a:rPr lang="en-US" spc="-20" dirty="0"/>
              <a:t>Rates of telehealth visits among Medicare beneficiaries living in more prosperous zip codes were somewhat higher than others at the beginning of the pandemic. The gap narrowed by the end of 2020.</a:t>
            </a:r>
          </a:p>
        </p:txBody>
      </p:sp>
      <p:sp>
        <p:nvSpPr>
          <p:cNvPr id="7" name="Subtitle 6">
            <a:extLst>
              <a:ext uri="{FF2B5EF4-FFF2-40B4-BE49-F238E27FC236}">
                <a16:creationId xmlns:a16="http://schemas.microsoft.com/office/drawing/2014/main" id="{07DB4426-85D2-4218-9BB0-0FE2BCAC89ED}"/>
              </a:ext>
            </a:extLst>
          </p:cNvPr>
          <p:cNvSpPr>
            <a:spLocks noGrp="1"/>
          </p:cNvSpPr>
          <p:nvPr>
            <p:ph type="subTitle" idx="1"/>
          </p:nvPr>
        </p:nvSpPr>
        <p:spPr>
          <a:xfrm>
            <a:off x="627434" y="177796"/>
            <a:ext cx="7919047" cy="246930"/>
          </a:xfrm>
        </p:spPr>
        <p:txBody>
          <a:bodyPr>
            <a:normAutofit/>
          </a:bodyPr>
          <a:lstStyle/>
          <a:p>
            <a:r>
              <a:rPr lang="en-US" dirty="0"/>
              <a:t>COVID-19: TELEHEALTH</a:t>
            </a:r>
          </a:p>
        </p:txBody>
      </p:sp>
      <p:graphicFrame>
        <p:nvGraphicFramePr>
          <p:cNvPr id="17" name="Chart Placeholder 16">
            <a:extLst>
              <a:ext uri="{FF2B5EF4-FFF2-40B4-BE49-F238E27FC236}">
                <a16:creationId xmlns:a16="http://schemas.microsoft.com/office/drawing/2014/main" id="{2F9B5916-E31E-4FDA-A114-8E737FAE7F22}"/>
              </a:ext>
            </a:extLst>
          </p:cNvPr>
          <p:cNvGraphicFramePr>
            <a:graphicFrameLocks noGrp="1"/>
          </p:cNvGraphicFramePr>
          <p:nvPr>
            <p:ph type="chart" sz="quarter" idx="19"/>
            <p:extLst>
              <p:ext uri="{D42A27DB-BD31-4B8C-83A1-F6EECF244321}">
                <p14:modId xmlns:p14="http://schemas.microsoft.com/office/powerpoint/2010/main" val="2539160751"/>
              </p:ext>
            </p:extLst>
          </p:nvPr>
        </p:nvGraphicFramePr>
        <p:xfrm>
          <a:off x="627063" y="1455738"/>
          <a:ext cx="8091487" cy="441166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2664A9E2-C936-A942-987F-E75989EB0266}"/>
              </a:ext>
            </a:extLst>
          </p:cNvPr>
          <p:cNvSpPr txBox="1"/>
          <p:nvPr/>
        </p:nvSpPr>
        <p:spPr>
          <a:xfrm>
            <a:off x="646752" y="2099465"/>
            <a:ext cx="2846255" cy="228600"/>
          </a:xfrm>
          <a:prstGeom prst="rect">
            <a:avLst/>
          </a:prstGeom>
          <a:noFill/>
        </p:spPr>
        <p:txBody>
          <a:bodyPr wrap="square" lIns="0" tIns="0" rIns="0" bIns="0" rtlCol="0">
            <a:noAutofit/>
          </a:bodyPr>
          <a:lstStyle/>
          <a:p>
            <a:pPr>
              <a:defRPr sz="1330" b="0" i="0" u="none" strike="noStrike" kern="1200" baseline="0">
                <a:solidFill>
                  <a:srgbClr val="1A1A1A"/>
                </a:solidFill>
                <a:latin typeface="+mn-lt"/>
                <a:ea typeface="+mn-ea"/>
                <a:cs typeface="+mn-cs"/>
              </a:defRPr>
            </a:pPr>
            <a:r>
              <a:rPr lang="en-US" sz="1200" i="1" dirty="0"/>
              <a:t>Percent of total visits for each group</a:t>
            </a:r>
          </a:p>
          <a:p>
            <a:pPr>
              <a:defRPr sz="1330" b="0" i="0" u="none" strike="noStrike" kern="1200" baseline="0">
                <a:solidFill>
                  <a:srgbClr val="1A1A1A"/>
                </a:solidFill>
                <a:latin typeface="+mn-lt"/>
                <a:ea typeface="+mn-ea"/>
                <a:cs typeface="+mn-cs"/>
              </a:defRPr>
            </a:pPr>
            <a:endParaRPr lang="en-US" sz="1200" i="1" dirty="0"/>
          </a:p>
        </p:txBody>
      </p:sp>
    </p:spTree>
    <p:extLst>
      <p:ext uri="{BB962C8B-B14F-4D97-AF65-F5344CB8AC3E}">
        <p14:creationId xmlns:p14="http://schemas.microsoft.com/office/powerpoint/2010/main" val="79884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F59E0FA-F72A-4168-889B-031DB42BE050}"/>
              </a:ext>
            </a:extLst>
          </p:cNvPr>
          <p:cNvSpPr>
            <a:spLocks noGrp="1"/>
          </p:cNvSpPr>
          <p:nvPr>
            <p:ph type="body" sz="quarter" idx="21"/>
          </p:nvPr>
        </p:nvSpPr>
        <p:spPr>
          <a:xfrm>
            <a:off x="2456296" y="5999997"/>
            <a:ext cx="6021879" cy="777375"/>
          </a:xfrm>
        </p:spPr>
        <p:txBody>
          <a:bodyPr>
            <a:normAutofit/>
          </a:bodyPr>
          <a:lstStyle/>
          <a:p>
            <a:r>
              <a:rPr lang="en-US" dirty="0"/>
              <a:t>Data: Commonwealth Fund analysis of </a:t>
            </a:r>
            <a:r>
              <a:rPr lang="en-US" dirty="0" err="1"/>
              <a:t>CareJourney</a:t>
            </a:r>
            <a:r>
              <a:rPr lang="en-US" dirty="0"/>
              <a:t> traditional Medicare claims data.</a:t>
            </a:r>
          </a:p>
        </p:txBody>
      </p:sp>
      <p:sp>
        <p:nvSpPr>
          <p:cNvPr id="6" name="Title 5">
            <a:extLst>
              <a:ext uri="{FF2B5EF4-FFF2-40B4-BE49-F238E27FC236}">
                <a16:creationId xmlns:a16="http://schemas.microsoft.com/office/drawing/2014/main" id="{600D7734-ECB7-4B32-9CCF-6DB1C8A32DB9}"/>
              </a:ext>
            </a:extLst>
          </p:cNvPr>
          <p:cNvSpPr>
            <a:spLocks noGrp="1"/>
          </p:cNvSpPr>
          <p:nvPr>
            <p:ph type="ctrTitle"/>
          </p:nvPr>
        </p:nvSpPr>
        <p:spPr>
          <a:xfrm>
            <a:off x="627063" y="514350"/>
            <a:ext cx="8424470" cy="731838"/>
          </a:xfrm>
        </p:spPr>
        <p:txBody>
          <a:bodyPr>
            <a:noAutofit/>
          </a:bodyPr>
          <a:lstStyle/>
          <a:p>
            <a:r>
              <a:rPr lang="en-US" dirty="0"/>
              <a:t>Telehealth visits were 13 percent of total patient visits for traditional Medicare beneficiaries in 2020. Total visits in 2020 did not rebound to 2019 levels despite an increase in telehealth use.</a:t>
            </a:r>
          </a:p>
        </p:txBody>
      </p:sp>
      <p:sp>
        <p:nvSpPr>
          <p:cNvPr id="7" name="Subtitle 6">
            <a:extLst>
              <a:ext uri="{FF2B5EF4-FFF2-40B4-BE49-F238E27FC236}">
                <a16:creationId xmlns:a16="http://schemas.microsoft.com/office/drawing/2014/main" id="{07DB4426-85D2-4218-9BB0-0FE2BCAC89ED}"/>
              </a:ext>
            </a:extLst>
          </p:cNvPr>
          <p:cNvSpPr>
            <a:spLocks noGrp="1"/>
          </p:cNvSpPr>
          <p:nvPr>
            <p:ph type="subTitle" idx="1"/>
          </p:nvPr>
        </p:nvSpPr>
        <p:spPr>
          <a:xfrm>
            <a:off x="627434" y="177796"/>
            <a:ext cx="7919047" cy="246930"/>
          </a:xfrm>
        </p:spPr>
        <p:txBody>
          <a:bodyPr>
            <a:normAutofit/>
          </a:bodyPr>
          <a:lstStyle/>
          <a:p>
            <a:r>
              <a:rPr lang="en-US" dirty="0"/>
              <a:t>COVID-19: TELEHEALTH</a:t>
            </a:r>
          </a:p>
        </p:txBody>
      </p:sp>
      <p:graphicFrame>
        <p:nvGraphicFramePr>
          <p:cNvPr id="17" name="Chart Placeholder 16">
            <a:extLst>
              <a:ext uri="{FF2B5EF4-FFF2-40B4-BE49-F238E27FC236}">
                <a16:creationId xmlns:a16="http://schemas.microsoft.com/office/drawing/2014/main" id="{2F9B5916-E31E-4FDA-A114-8E737FAE7F22}"/>
              </a:ext>
            </a:extLst>
          </p:cNvPr>
          <p:cNvGraphicFramePr>
            <a:graphicFrameLocks noGrp="1"/>
          </p:cNvGraphicFramePr>
          <p:nvPr>
            <p:ph type="chart" sz="quarter" idx="19"/>
            <p:extLst>
              <p:ext uri="{D42A27DB-BD31-4B8C-83A1-F6EECF244321}">
                <p14:modId xmlns:p14="http://schemas.microsoft.com/office/powerpoint/2010/main" val="2601375872"/>
              </p:ext>
            </p:extLst>
          </p:nvPr>
        </p:nvGraphicFramePr>
        <p:xfrm>
          <a:off x="627063" y="1520576"/>
          <a:ext cx="8091487" cy="43468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991727" y="3202226"/>
            <a:ext cx="1109508" cy="369332"/>
          </a:xfrm>
          <a:prstGeom prst="rect">
            <a:avLst/>
          </a:prstGeom>
          <a:noFill/>
        </p:spPr>
        <p:txBody>
          <a:bodyPr wrap="square" lIns="0" tIns="0" rIns="0" bIns="0" rtlCol="0">
            <a:spAutoFit/>
          </a:bodyPr>
          <a:lstStyle/>
          <a:p>
            <a:r>
              <a:rPr lang="en-US" sz="1200" dirty="0">
                <a:latin typeface="Arial" panose="020B0604020202020204" pitchFamily="34" charset="0"/>
                <a:cs typeface="Arial" panose="020B0604020202020204" pitchFamily="34" charset="0"/>
              </a:rPr>
              <a:t>Telehealth visits </a:t>
            </a:r>
          </a:p>
          <a:p>
            <a:r>
              <a:rPr lang="en-US" sz="1200" dirty="0">
                <a:latin typeface="Arial" panose="020B0604020202020204" pitchFamily="34" charset="0"/>
                <a:cs typeface="Arial" panose="020B0604020202020204" pitchFamily="34" charset="0"/>
              </a:rPr>
              <a:t>(13%)</a:t>
            </a:r>
          </a:p>
        </p:txBody>
      </p:sp>
      <p:sp>
        <p:nvSpPr>
          <p:cNvPr id="19" name="TextBox 18">
            <a:extLst>
              <a:ext uri="{FF2B5EF4-FFF2-40B4-BE49-F238E27FC236}">
                <a16:creationId xmlns:a16="http://schemas.microsoft.com/office/drawing/2014/main" id="{D65EE60B-04A7-534B-B529-F6C996330BAE}"/>
              </a:ext>
            </a:extLst>
          </p:cNvPr>
          <p:cNvSpPr txBox="1"/>
          <p:nvPr/>
        </p:nvSpPr>
        <p:spPr>
          <a:xfrm>
            <a:off x="601033" y="2099465"/>
            <a:ext cx="1828800" cy="228600"/>
          </a:xfrm>
          <a:prstGeom prst="rect">
            <a:avLst/>
          </a:prstGeom>
          <a:noFill/>
        </p:spPr>
        <p:txBody>
          <a:bodyPr wrap="square" lIns="0" tIns="0" rIns="0" bIns="0" rtlCol="0">
            <a:noAutofit/>
          </a:bodyPr>
          <a:lstStyle/>
          <a:p>
            <a:pPr algn="ctr">
              <a:defRPr sz="1330" b="0" i="0" u="none" strike="noStrike" kern="1200" baseline="0">
                <a:solidFill>
                  <a:srgbClr val="1A1A1A"/>
                </a:solidFill>
                <a:latin typeface="+mn-lt"/>
                <a:ea typeface="+mn-ea"/>
                <a:cs typeface="+mn-cs"/>
              </a:defRPr>
            </a:pPr>
            <a:r>
              <a:rPr lang="en-US" sz="1200" i="1" dirty="0"/>
              <a:t>Number of visits (millions)</a:t>
            </a:r>
          </a:p>
        </p:txBody>
      </p:sp>
    </p:spTree>
    <p:extLst>
      <p:ext uri="{BB962C8B-B14F-4D97-AF65-F5344CB8AC3E}">
        <p14:creationId xmlns:p14="http://schemas.microsoft.com/office/powerpoint/2010/main" val="216915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F59E0FA-F72A-4168-889B-031DB42BE050}"/>
              </a:ext>
            </a:extLst>
          </p:cNvPr>
          <p:cNvSpPr>
            <a:spLocks noGrp="1"/>
          </p:cNvSpPr>
          <p:nvPr>
            <p:ph type="body" sz="quarter" idx="21"/>
          </p:nvPr>
        </p:nvSpPr>
        <p:spPr>
          <a:xfrm>
            <a:off x="2456296" y="5999997"/>
            <a:ext cx="6021879" cy="777375"/>
          </a:xfrm>
        </p:spPr>
        <p:txBody>
          <a:bodyPr>
            <a:normAutofit/>
          </a:bodyPr>
          <a:lstStyle/>
          <a:p>
            <a:r>
              <a:rPr lang="en-US" dirty="0"/>
              <a:t>Data: Commonwealth Fund analysis of </a:t>
            </a:r>
            <a:r>
              <a:rPr lang="en-US" dirty="0" err="1"/>
              <a:t>CareJourney</a:t>
            </a:r>
            <a:r>
              <a:rPr lang="en-US" dirty="0"/>
              <a:t> traditional Medicare claims data.</a:t>
            </a:r>
          </a:p>
          <a:p>
            <a:r>
              <a:rPr lang="en-US" dirty="0"/>
              <a:t>Note: Telehealth visits were less than 1% of total visits by Medicare beneficiaries between January 2019 and February 2020.</a:t>
            </a:r>
          </a:p>
        </p:txBody>
      </p:sp>
      <p:sp>
        <p:nvSpPr>
          <p:cNvPr id="6" name="Title 5">
            <a:extLst>
              <a:ext uri="{FF2B5EF4-FFF2-40B4-BE49-F238E27FC236}">
                <a16:creationId xmlns:a16="http://schemas.microsoft.com/office/drawing/2014/main" id="{600D7734-ECB7-4B32-9CCF-6DB1C8A32DB9}"/>
              </a:ext>
            </a:extLst>
          </p:cNvPr>
          <p:cNvSpPr>
            <a:spLocks noGrp="1"/>
          </p:cNvSpPr>
          <p:nvPr>
            <p:ph type="ctrTitle"/>
          </p:nvPr>
        </p:nvSpPr>
        <p:spPr>
          <a:xfrm>
            <a:off x="627063" y="514350"/>
            <a:ext cx="8251761" cy="731838"/>
          </a:xfrm>
        </p:spPr>
        <p:txBody>
          <a:bodyPr>
            <a:noAutofit/>
          </a:bodyPr>
          <a:lstStyle/>
          <a:p>
            <a:r>
              <a:rPr lang="en-US" dirty="0"/>
              <a:t>Telehealth visits accounted for 13 percent of all patient visits for traditional Medicare beneficiaries from March to December 2020.</a:t>
            </a:r>
          </a:p>
        </p:txBody>
      </p:sp>
      <p:sp>
        <p:nvSpPr>
          <p:cNvPr id="7" name="Subtitle 6">
            <a:extLst>
              <a:ext uri="{FF2B5EF4-FFF2-40B4-BE49-F238E27FC236}">
                <a16:creationId xmlns:a16="http://schemas.microsoft.com/office/drawing/2014/main" id="{07DB4426-85D2-4218-9BB0-0FE2BCAC89ED}"/>
              </a:ext>
            </a:extLst>
          </p:cNvPr>
          <p:cNvSpPr>
            <a:spLocks noGrp="1"/>
          </p:cNvSpPr>
          <p:nvPr>
            <p:ph type="subTitle" idx="1"/>
          </p:nvPr>
        </p:nvSpPr>
        <p:spPr>
          <a:xfrm>
            <a:off x="627434" y="177796"/>
            <a:ext cx="7919047" cy="246930"/>
          </a:xfrm>
        </p:spPr>
        <p:txBody>
          <a:bodyPr>
            <a:normAutofit/>
          </a:bodyPr>
          <a:lstStyle/>
          <a:p>
            <a:r>
              <a:rPr lang="en-US" dirty="0"/>
              <a:t>COVID-19: TELEHEALTH</a:t>
            </a:r>
          </a:p>
        </p:txBody>
      </p:sp>
      <p:graphicFrame>
        <p:nvGraphicFramePr>
          <p:cNvPr id="17" name="Chart Placeholder 16">
            <a:extLst>
              <a:ext uri="{FF2B5EF4-FFF2-40B4-BE49-F238E27FC236}">
                <a16:creationId xmlns:a16="http://schemas.microsoft.com/office/drawing/2014/main" id="{2F9B5916-E31E-4FDA-A114-8E737FAE7F22}"/>
              </a:ext>
            </a:extLst>
          </p:cNvPr>
          <p:cNvGraphicFramePr>
            <a:graphicFrameLocks noGrp="1"/>
          </p:cNvGraphicFramePr>
          <p:nvPr>
            <p:ph type="chart" sz="quarter" idx="19"/>
            <p:extLst>
              <p:ext uri="{D42A27DB-BD31-4B8C-83A1-F6EECF244321}">
                <p14:modId xmlns:p14="http://schemas.microsoft.com/office/powerpoint/2010/main" val="3659239002"/>
              </p:ext>
            </p:extLst>
          </p:nvPr>
        </p:nvGraphicFramePr>
        <p:xfrm>
          <a:off x="627063" y="1455738"/>
          <a:ext cx="8091487" cy="4411662"/>
        </p:xfrm>
        <a:graphic>
          <a:graphicData uri="http://schemas.openxmlformats.org/drawingml/2006/chart">
            <c:chart xmlns:c="http://schemas.openxmlformats.org/drawingml/2006/chart" xmlns:r="http://schemas.openxmlformats.org/officeDocument/2006/relationships" r:id="rId3"/>
          </a:graphicData>
        </a:graphic>
      </p:graphicFrame>
      <p:sp>
        <p:nvSpPr>
          <p:cNvPr id="2" name="Callout: Line with Accent Bar 1">
            <a:extLst>
              <a:ext uri="{FF2B5EF4-FFF2-40B4-BE49-F238E27FC236}">
                <a16:creationId xmlns:a16="http://schemas.microsoft.com/office/drawing/2014/main" id="{002EBA5E-DC33-4BDF-A3CF-CE183584791F}"/>
              </a:ext>
            </a:extLst>
          </p:cNvPr>
          <p:cNvSpPr/>
          <p:nvPr/>
        </p:nvSpPr>
        <p:spPr>
          <a:xfrm>
            <a:off x="6675120" y="2811780"/>
            <a:ext cx="1682496" cy="571500"/>
          </a:xfrm>
          <a:prstGeom prst="accentCallout1">
            <a:avLst>
              <a:gd name="adj1" fmla="val 24464"/>
              <a:gd name="adj2" fmla="val -7546"/>
              <a:gd name="adj3" fmla="val 23929"/>
              <a:gd name="adj4" fmla="val -74216"/>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Telehealth visits, Percent of total visits</a:t>
            </a:r>
          </a:p>
        </p:txBody>
      </p:sp>
      <p:sp>
        <p:nvSpPr>
          <p:cNvPr id="8" name="Callout: Line with Accent Bar 7">
            <a:extLst>
              <a:ext uri="{FF2B5EF4-FFF2-40B4-BE49-F238E27FC236}">
                <a16:creationId xmlns:a16="http://schemas.microsoft.com/office/drawing/2014/main" id="{69722DD3-EB8F-4BB4-898E-6AD3A7FF038C}"/>
              </a:ext>
            </a:extLst>
          </p:cNvPr>
          <p:cNvSpPr/>
          <p:nvPr/>
        </p:nvSpPr>
        <p:spPr>
          <a:xfrm flipH="1">
            <a:off x="960679" y="3848960"/>
            <a:ext cx="1592282" cy="571500"/>
          </a:xfrm>
          <a:prstGeom prst="accentCallout1">
            <a:avLst>
              <a:gd name="adj1" fmla="val 24464"/>
              <a:gd name="adj2" fmla="val -9908"/>
              <a:gd name="adj3" fmla="val 23928"/>
              <a:gd name="adj4" fmla="val -39943"/>
            </a:avLst>
          </a:prstGeom>
          <a:ln/>
        </p:spPr>
        <p:style>
          <a:lnRef idx="2">
            <a:schemeClr val="accent1"/>
          </a:lnRef>
          <a:fillRef idx="1">
            <a:schemeClr val="lt1"/>
          </a:fillRef>
          <a:effectRef idx="0">
            <a:schemeClr val="accent1"/>
          </a:effectRef>
          <a:fontRef idx="minor">
            <a:schemeClr val="dk1"/>
          </a:fontRef>
        </p:style>
        <p:txBody>
          <a:bodyPr rtlCol="0" anchor="ctr"/>
          <a:lstStyle/>
          <a:p>
            <a:pPr algn="r"/>
            <a:r>
              <a:rPr lang="en-US" sz="1200" dirty="0">
                <a:solidFill>
                  <a:schemeClr val="tx1"/>
                </a:solidFill>
                <a:latin typeface="Arial" panose="020B0604020202020204" pitchFamily="34" charset="0"/>
                <a:cs typeface="Arial" panose="020B0604020202020204" pitchFamily="34" charset="0"/>
              </a:rPr>
              <a:t>In-person visits, Percent of total visits</a:t>
            </a:r>
          </a:p>
        </p:txBody>
      </p:sp>
    </p:spTree>
    <p:extLst>
      <p:ext uri="{BB962C8B-B14F-4D97-AF65-F5344CB8AC3E}">
        <p14:creationId xmlns:p14="http://schemas.microsoft.com/office/powerpoint/2010/main" val="2787846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F59E0FA-F72A-4168-889B-031DB42BE050}"/>
              </a:ext>
            </a:extLst>
          </p:cNvPr>
          <p:cNvSpPr>
            <a:spLocks noGrp="1"/>
          </p:cNvSpPr>
          <p:nvPr>
            <p:ph type="body" sz="quarter" idx="21"/>
          </p:nvPr>
        </p:nvSpPr>
        <p:spPr>
          <a:xfrm>
            <a:off x="2456296" y="5999997"/>
            <a:ext cx="6021879" cy="777375"/>
          </a:xfrm>
        </p:spPr>
        <p:txBody>
          <a:bodyPr>
            <a:normAutofit/>
          </a:bodyPr>
          <a:lstStyle/>
          <a:p>
            <a:r>
              <a:rPr lang="en-US" dirty="0"/>
              <a:t>Data: Commonwealth Fund analysis of </a:t>
            </a:r>
            <a:r>
              <a:rPr lang="en-US" dirty="0" err="1"/>
              <a:t>CareJourney</a:t>
            </a:r>
            <a:r>
              <a:rPr lang="en-US" dirty="0"/>
              <a:t> traditional Medicare claims data.</a:t>
            </a:r>
          </a:p>
        </p:txBody>
      </p:sp>
      <p:sp>
        <p:nvSpPr>
          <p:cNvPr id="6" name="Title 5">
            <a:extLst>
              <a:ext uri="{FF2B5EF4-FFF2-40B4-BE49-F238E27FC236}">
                <a16:creationId xmlns:a16="http://schemas.microsoft.com/office/drawing/2014/main" id="{600D7734-ECB7-4B32-9CCF-6DB1C8A32DB9}"/>
              </a:ext>
            </a:extLst>
          </p:cNvPr>
          <p:cNvSpPr>
            <a:spLocks noGrp="1"/>
          </p:cNvSpPr>
          <p:nvPr>
            <p:ph type="ctrTitle"/>
          </p:nvPr>
        </p:nvSpPr>
        <p:spPr>
          <a:xfrm>
            <a:off x="627063" y="514350"/>
            <a:ext cx="8091487" cy="731838"/>
          </a:xfrm>
        </p:spPr>
        <p:txBody>
          <a:bodyPr>
            <a:noAutofit/>
          </a:bodyPr>
          <a:lstStyle/>
          <a:p>
            <a:r>
              <a:rPr lang="en-US" spc="-50" dirty="0"/>
              <a:t>Medicare beneficiaries under age 65 with significant disabilities had higher rates of telehealth visits than older beneficiaries in 2020.</a:t>
            </a:r>
          </a:p>
        </p:txBody>
      </p:sp>
      <p:sp>
        <p:nvSpPr>
          <p:cNvPr id="7" name="Subtitle 6">
            <a:extLst>
              <a:ext uri="{FF2B5EF4-FFF2-40B4-BE49-F238E27FC236}">
                <a16:creationId xmlns:a16="http://schemas.microsoft.com/office/drawing/2014/main" id="{07DB4426-85D2-4218-9BB0-0FE2BCAC89ED}"/>
              </a:ext>
            </a:extLst>
          </p:cNvPr>
          <p:cNvSpPr>
            <a:spLocks noGrp="1"/>
          </p:cNvSpPr>
          <p:nvPr>
            <p:ph type="subTitle" idx="1"/>
          </p:nvPr>
        </p:nvSpPr>
        <p:spPr>
          <a:xfrm>
            <a:off x="627434" y="177796"/>
            <a:ext cx="7919047" cy="246930"/>
          </a:xfrm>
        </p:spPr>
        <p:txBody>
          <a:bodyPr>
            <a:normAutofit/>
          </a:bodyPr>
          <a:lstStyle/>
          <a:p>
            <a:r>
              <a:rPr lang="en-US" dirty="0"/>
              <a:t>COVID-19: TELEHEALTH</a:t>
            </a:r>
          </a:p>
        </p:txBody>
      </p:sp>
      <p:graphicFrame>
        <p:nvGraphicFramePr>
          <p:cNvPr id="17" name="Chart Placeholder 16">
            <a:extLst>
              <a:ext uri="{FF2B5EF4-FFF2-40B4-BE49-F238E27FC236}">
                <a16:creationId xmlns:a16="http://schemas.microsoft.com/office/drawing/2014/main" id="{2F9B5916-E31E-4FDA-A114-8E737FAE7F22}"/>
              </a:ext>
            </a:extLst>
          </p:cNvPr>
          <p:cNvGraphicFramePr>
            <a:graphicFrameLocks noGrp="1"/>
          </p:cNvGraphicFramePr>
          <p:nvPr>
            <p:ph type="chart" sz="quarter" idx="19"/>
            <p:extLst>
              <p:ext uri="{D42A27DB-BD31-4B8C-83A1-F6EECF244321}">
                <p14:modId xmlns:p14="http://schemas.microsoft.com/office/powerpoint/2010/main" val="229685271"/>
              </p:ext>
            </p:extLst>
          </p:nvPr>
        </p:nvGraphicFramePr>
        <p:xfrm>
          <a:off x="627063" y="1455738"/>
          <a:ext cx="8091487" cy="44116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A77509A-F812-0545-929C-11CD14BE210E}"/>
              </a:ext>
            </a:extLst>
          </p:cNvPr>
          <p:cNvSpPr txBox="1"/>
          <p:nvPr/>
        </p:nvSpPr>
        <p:spPr>
          <a:xfrm>
            <a:off x="646752" y="2099465"/>
            <a:ext cx="2846255" cy="228600"/>
          </a:xfrm>
          <a:prstGeom prst="rect">
            <a:avLst/>
          </a:prstGeom>
          <a:noFill/>
        </p:spPr>
        <p:txBody>
          <a:bodyPr wrap="square" lIns="0" tIns="0" rIns="0" bIns="0" rtlCol="0">
            <a:noAutofit/>
          </a:bodyPr>
          <a:lstStyle/>
          <a:p>
            <a:pPr>
              <a:defRPr sz="1330" b="0" i="0" u="none" strike="noStrike" kern="1200" baseline="0">
                <a:solidFill>
                  <a:srgbClr val="1A1A1A"/>
                </a:solidFill>
                <a:latin typeface="+mn-lt"/>
                <a:ea typeface="+mn-ea"/>
                <a:cs typeface="+mn-cs"/>
              </a:defRPr>
            </a:pPr>
            <a:r>
              <a:rPr lang="en-US" sz="1200" i="1" dirty="0"/>
              <a:t>Percent of total visits for each group</a:t>
            </a:r>
          </a:p>
        </p:txBody>
      </p:sp>
    </p:spTree>
    <p:extLst>
      <p:ext uri="{BB962C8B-B14F-4D97-AF65-F5344CB8AC3E}">
        <p14:creationId xmlns:p14="http://schemas.microsoft.com/office/powerpoint/2010/main" val="348688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F59E0FA-F72A-4168-889B-031DB42BE050}"/>
              </a:ext>
            </a:extLst>
          </p:cNvPr>
          <p:cNvSpPr>
            <a:spLocks noGrp="1"/>
          </p:cNvSpPr>
          <p:nvPr>
            <p:ph type="body" sz="quarter" idx="21"/>
          </p:nvPr>
        </p:nvSpPr>
        <p:spPr>
          <a:xfrm>
            <a:off x="2456296" y="5999997"/>
            <a:ext cx="6021879" cy="777375"/>
          </a:xfrm>
        </p:spPr>
        <p:txBody>
          <a:bodyPr>
            <a:normAutofit/>
          </a:bodyPr>
          <a:lstStyle/>
          <a:p>
            <a:r>
              <a:rPr lang="en-US" dirty="0"/>
              <a:t>Data: Commonwealth Fund analysis of </a:t>
            </a:r>
            <a:r>
              <a:rPr lang="en-US" dirty="0" err="1"/>
              <a:t>CareJourney</a:t>
            </a:r>
            <a:r>
              <a:rPr lang="en-US" dirty="0"/>
              <a:t> traditional Medicare claims data.</a:t>
            </a:r>
          </a:p>
        </p:txBody>
      </p:sp>
      <p:sp>
        <p:nvSpPr>
          <p:cNvPr id="6" name="Title 5">
            <a:extLst>
              <a:ext uri="{FF2B5EF4-FFF2-40B4-BE49-F238E27FC236}">
                <a16:creationId xmlns:a16="http://schemas.microsoft.com/office/drawing/2014/main" id="{600D7734-ECB7-4B32-9CCF-6DB1C8A32DB9}"/>
              </a:ext>
            </a:extLst>
          </p:cNvPr>
          <p:cNvSpPr>
            <a:spLocks noGrp="1"/>
          </p:cNvSpPr>
          <p:nvPr>
            <p:ph type="ctrTitle"/>
          </p:nvPr>
        </p:nvSpPr>
        <p:spPr>
          <a:xfrm>
            <a:off x="627434" y="514555"/>
            <a:ext cx="8091114" cy="731520"/>
          </a:xfrm>
        </p:spPr>
        <p:txBody>
          <a:bodyPr>
            <a:normAutofit/>
          </a:bodyPr>
          <a:lstStyle/>
          <a:p>
            <a:pPr lvl="0"/>
            <a:r>
              <a:rPr lang="en-US" dirty="0"/>
              <a:t>Younger Medicare beneficiaries with disabilities had higher rates of telehealth visits in 2020 than other frail beneficiaries.</a:t>
            </a:r>
          </a:p>
        </p:txBody>
      </p:sp>
      <p:sp>
        <p:nvSpPr>
          <p:cNvPr id="7" name="Subtitle 6">
            <a:extLst>
              <a:ext uri="{FF2B5EF4-FFF2-40B4-BE49-F238E27FC236}">
                <a16:creationId xmlns:a16="http://schemas.microsoft.com/office/drawing/2014/main" id="{07DB4426-85D2-4218-9BB0-0FE2BCAC89ED}"/>
              </a:ext>
            </a:extLst>
          </p:cNvPr>
          <p:cNvSpPr>
            <a:spLocks noGrp="1"/>
          </p:cNvSpPr>
          <p:nvPr>
            <p:ph type="subTitle" idx="1"/>
          </p:nvPr>
        </p:nvSpPr>
        <p:spPr>
          <a:xfrm>
            <a:off x="627434" y="177796"/>
            <a:ext cx="7919047" cy="246930"/>
          </a:xfrm>
        </p:spPr>
        <p:txBody>
          <a:bodyPr>
            <a:normAutofit/>
          </a:bodyPr>
          <a:lstStyle/>
          <a:p>
            <a:r>
              <a:rPr lang="en-US" dirty="0"/>
              <a:t>COVID-19: TELEHEALTH</a:t>
            </a:r>
          </a:p>
        </p:txBody>
      </p:sp>
      <p:graphicFrame>
        <p:nvGraphicFramePr>
          <p:cNvPr id="17" name="Chart Placeholder 16">
            <a:extLst>
              <a:ext uri="{FF2B5EF4-FFF2-40B4-BE49-F238E27FC236}">
                <a16:creationId xmlns:a16="http://schemas.microsoft.com/office/drawing/2014/main" id="{2F9B5916-E31E-4FDA-A114-8E737FAE7F22}"/>
              </a:ext>
            </a:extLst>
          </p:cNvPr>
          <p:cNvGraphicFramePr>
            <a:graphicFrameLocks noGrp="1"/>
          </p:cNvGraphicFramePr>
          <p:nvPr>
            <p:ph type="chart" sz="quarter" idx="19"/>
            <p:extLst>
              <p:ext uri="{D42A27DB-BD31-4B8C-83A1-F6EECF244321}">
                <p14:modId xmlns:p14="http://schemas.microsoft.com/office/powerpoint/2010/main" val="3132170487"/>
              </p:ext>
            </p:extLst>
          </p:nvPr>
        </p:nvGraphicFramePr>
        <p:xfrm>
          <a:off x="627063" y="1455738"/>
          <a:ext cx="8091487" cy="441166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82B487B-6A76-A440-927C-E472831C0498}"/>
              </a:ext>
            </a:extLst>
          </p:cNvPr>
          <p:cNvSpPr txBox="1"/>
          <p:nvPr/>
        </p:nvSpPr>
        <p:spPr>
          <a:xfrm>
            <a:off x="646752" y="2099465"/>
            <a:ext cx="2846255" cy="228600"/>
          </a:xfrm>
          <a:prstGeom prst="rect">
            <a:avLst/>
          </a:prstGeom>
          <a:noFill/>
        </p:spPr>
        <p:txBody>
          <a:bodyPr wrap="square" lIns="0" tIns="0" rIns="0" bIns="0" rtlCol="0">
            <a:noAutofit/>
          </a:bodyPr>
          <a:lstStyle/>
          <a:p>
            <a:pPr>
              <a:defRPr sz="1330" b="0" i="0" u="none" strike="noStrike" kern="1200" baseline="0">
                <a:solidFill>
                  <a:srgbClr val="1A1A1A"/>
                </a:solidFill>
                <a:latin typeface="+mn-lt"/>
                <a:ea typeface="+mn-ea"/>
                <a:cs typeface="+mn-cs"/>
              </a:defRPr>
            </a:pPr>
            <a:r>
              <a:rPr lang="en-US" sz="1200" i="1" dirty="0"/>
              <a:t>Percent of total visits for each group</a:t>
            </a:r>
          </a:p>
        </p:txBody>
      </p:sp>
    </p:spTree>
    <p:extLst>
      <p:ext uri="{BB962C8B-B14F-4D97-AF65-F5344CB8AC3E}">
        <p14:creationId xmlns:p14="http://schemas.microsoft.com/office/powerpoint/2010/main" val="1069667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F59E0FA-F72A-4168-889B-031DB42BE050}"/>
              </a:ext>
            </a:extLst>
          </p:cNvPr>
          <p:cNvSpPr>
            <a:spLocks noGrp="1"/>
          </p:cNvSpPr>
          <p:nvPr>
            <p:ph type="body" sz="quarter" idx="21"/>
          </p:nvPr>
        </p:nvSpPr>
        <p:spPr>
          <a:xfrm>
            <a:off x="2456296" y="5999997"/>
            <a:ext cx="6021879" cy="777375"/>
          </a:xfrm>
        </p:spPr>
        <p:txBody>
          <a:bodyPr>
            <a:normAutofit/>
          </a:bodyPr>
          <a:lstStyle/>
          <a:p>
            <a:r>
              <a:rPr lang="en-US" dirty="0"/>
              <a:t>Data: Commonwealth Fund analysis of </a:t>
            </a:r>
            <a:r>
              <a:rPr lang="en-US" dirty="0" err="1"/>
              <a:t>CareJourney</a:t>
            </a:r>
            <a:r>
              <a:rPr lang="en-US" dirty="0"/>
              <a:t> traditional Medicare claims data.</a:t>
            </a:r>
          </a:p>
        </p:txBody>
      </p:sp>
      <p:sp>
        <p:nvSpPr>
          <p:cNvPr id="6" name="Title 5">
            <a:extLst>
              <a:ext uri="{FF2B5EF4-FFF2-40B4-BE49-F238E27FC236}">
                <a16:creationId xmlns:a16="http://schemas.microsoft.com/office/drawing/2014/main" id="{600D7734-ECB7-4B32-9CCF-6DB1C8A32DB9}"/>
              </a:ext>
            </a:extLst>
          </p:cNvPr>
          <p:cNvSpPr>
            <a:spLocks noGrp="1"/>
          </p:cNvSpPr>
          <p:nvPr>
            <p:ph type="ctrTitle"/>
          </p:nvPr>
        </p:nvSpPr>
        <p:spPr>
          <a:xfrm>
            <a:off x="627434" y="514555"/>
            <a:ext cx="8091114" cy="731520"/>
          </a:xfrm>
        </p:spPr>
        <p:txBody>
          <a:bodyPr>
            <a:noAutofit/>
          </a:bodyPr>
          <a:lstStyle/>
          <a:p>
            <a:pPr lvl="0"/>
            <a:r>
              <a:rPr lang="en-US" dirty="0"/>
              <a:t>After the start of the pandemic, Medicare beneficiaries who were dually eligible for Medicaid had higher rates of telehealth visits than non-dual-eligible beneficiaries. </a:t>
            </a:r>
          </a:p>
        </p:txBody>
      </p:sp>
      <p:sp>
        <p:nvSpPr>
          <p:cNvPr id="7" name="Subtitle 6">
            <a:extLst>
              <a:ext uri="{FF2B5EF4-FFF2-40B4-BE49-F238E27FC236}">
                <a16:creationId xmlns:a16="http://schemas.microsoft.com/office/drawing/2014/main" id="{07DB4426-85D2-4218-9BB0-0FE2BCAC89ED}"/>
              </a:ext>
            </a:extLst>
          </p:cNvPr>
          <p:cNvSpPr>
            <a:spLocks noGrp="1"/>
          </p:cNvSpPr>
          <p:nvPr>
            <p:ph type="subTitle" idx="1"/>
          </p:nvPr>
        </p:nvSpPr>
        <p:spPr>
          <a:xfrm>
            <a:off x="627434" y="177796"/>
            <a:ext cx="7919047" cy="246930"/>
          </a:xfrm>
        </p:spPr>
        <p:txBody>
          <a:bodyPr>
            <a:normAutofit/>
          </a:bodyPr>
          <a:lstStyle/>
          <a:p>
            <a:r>
              <a:rPr lang="en-US" dirty="0"/>
              <a:t>COVID-19: TELEHEALTH</a:t>
            </a:r>
          </a:p>
        </p:txBody>
      </p:sp>
      <p:graphicFrame>
        <p:nvGraphicFramePr>
          <p:cNvPr id="17" name="Chart Placeholder 16">
            <a:extLst>
              <a:ext uri="{FF2B5EF4-FFF2-40B4-BE49-F238E27FC236}">
                <a16:creationId xmlns:a16="http://schemas.microsoft.com/office/drawing/2014/main" id="{2F9B5916-E31E-4FDA-A114-8E737FAE7F22}"/>
              </a:ext>
            </a:extLst>
          </p:cNvPr>
          <p:cNvGraphicFramePr>
            <a:graphicFrameLocks noGrp="1"/>
          </p:cNvGraphicFramePr>
          <p:nvPr>
            <p:ph type="chart" sz="quarter" idx="19"/>
            <p:extLst>
              <p:ext uri="{D42A27DB-BD31-4B8C-83A1-F6EECF244321}">
                <p14:modId xmlns:p14="http://schemas.microsoft.com/office/powerpoint/2010/main" val="4159748586"/>
              </p:ext>
            </p:extLst>
          </p:nvPr>
        </p:nvGraphicFramePr>
        <p:xfrm>
          <a:off x="627063" y="1455738"/>
          <a:ext cx="8091487" cy="441166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49FDD72-0C88-8C4C-B168-8A4F3CB29794}"/>
              </a:ext>
            </a:extLst>
          </p:cNvPr>
          <p:cNvSpPr txBox="1"/>
          <p:nvPr/>
        </p:nvSpPr>
        <p:spPr>
          <a:xfrm>
            <a:off x="646752" y="2099465"/>
            <a:ext cx="2846255" cy="228600"/>
          </a:xfrm>
          <a:prstGeom prst="rect">
            <a:avLst/>
          </a:prstGeom>
          <a:noFill/>
        </p:spPr>
        <p:txBody>
          <a:bodyPr wrap="square" lIns="0" tIns="0" rIns="0" bIns="0" rtlCol="0">
            <a:noAutofit/>
          </a:bodyPr>
          <a:lstStyle/>
          <a:p>
            <a:pPr>
              <a:defRPr sz="1330" b="0" i="0" u="none" strike="noStrike" kern="1200" baseline="0">
                <a:solidFill>
                  <a:srgbClr val="1A1A1A"/>
                </a:solidFill>
                <a:latin typeface="+mn-lt"/>
                <a:ea typeface="+mn-ea"/>
                <a:cs typeface="+mn-cs"/>
              </a:defRPr>
            </a:pPr>
            <a:r>
              <a:rPr lang="en-US" sz="1200" i="1" dirty="0"/>
              <a:t>Percent of total visits for each group</a:t>
            </a:r>
          </a:p>
        </p:txBody>
      </p:sp>
    </p:spTree>
    <p:extLst>
      <p:ext uri="{BB962C8B-B14F-4D97-AF65-F5344CB8AC3E}">
        <p14:creationId xmlns:p14="http://schemas.microsoft.com/office/powerpoint/2010/main" val="380525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F59E0FA-F72A-4168-889B-031DB42BE050}"/>
              </a:ext>
            </a:extLst>
          </p:cNvPr>
          <p:cNvSpPr>
            <a:spLocks noGrp="1"/>
          </p:cNvSpPr>
          <p:nvPr>
            <p:ph type="body" sz="quarter" idx="21"/>
          </p:nvPr>
        </p:nvSpPr>
        <p:spPr>
          <a:xfrm>
            <a:off x="2456296" y="5999997"/>
            <a:ext cx="6021879" cy="777375"/>
          </a:xfrm>
        </p:spPr>
        <p:txBody>
          <a:bodyPr>
            <a:normAutofit/>
          </a:bodyPr>
          <a:lstStyle/>
          <a:p>
            <a:r>
              <a:rPr lang="en-US" dirty="0"/>
              <a:t>Data: Commonwealth Fund analysis of </a:t>
            </a:r>
            <a:r>
              <a:rPr lang="en-US" dirty="0" err="1"/>
              <a:t>CareJourney</a:t>
            </a:r>
            <a:r>
              <a:rPr lang="en-US" dirty="0"/>
              <a:t> traditional Medicare claims data.</a:t>
            </a:r>
          </a:p>
        </p:txBody>
      </p:sp>
      <p:sp>
        <p:nvSpPr>
          <p:cNvPr id="6" name="Title 5">
            <a:extLst>
              <a:ext uri="{FF2B5EF4-FFF2-40B4-BE49-F238E27FC236}">
                <a16:creationId xmlns:a16="http://schemas.microsoft.com/office/drawing/2014/main" id="{600D7734-ECB7-4B32-9CCF-6DB1C8A32DB9}"/>
              </a:ext>
            </a:extLst>
          </p:cNvPr>
          <p:cNvSpPr>
            <a:spLocks noGrp="1"/>
          </p:cNvSpPr>
          <p:nvPr>
            <p:ph type="ctrTitle"/>
          </p:nvPr>
        </p:nvSpPr>
        <p:spPr>
          <a:xfrm>
            <a:off x="627434" y="514555"/>
            <a:ext cx="8359812" cy="731520"/>
          </a:xfrm>
        </p:spPr>
        <p:txBody>
          <a:bodyPr>
            <a:normAutofit fontScale="90000"/>
          </a:bodyPr>
          <a:lstStyle/>
          <a:p>
            <a:r>
              <a:rPr lang="en-US" sz="2400" dirty="0"/>
              <a:t>After the initial months of the pandemic, white and Black Medicare beneficiaries had similar rates of telehealth visits in 2020. </a:t>
            </a:r>
          </a:p>
        </p:txBody>
      </p:sp>
      <p:sp>
        <p:nvSpPr>
          <p:cNvPr id="7" name="Subtitle 6">
            <a:extLst>
              <a:ext uri="{FF2B5EF4-FFF2-40B4-BE49-F238E27FC236}">
                <a16:creationId xmlns:a16="http://schemas.microsoft.com/office/drawing/2014/main" id="{07DB4426-85D2-4218-9BB0-0FE2BCAC89ED}"/>
              </a:ext>
            </a:extLst>
          </p:cNvPr>
          <p:cNvSpPr>
            <a:spLocks noGrp="1"/>
          </p:cNvSpPr>
          <p:nvPr>
            <p:ph type="subTitle" idx="1"/>
          </p:nvPr>
        </p:nvSpPr>
        <p:spPr>
          <a:xfrm>
            <a:off x="627434" y="177796"/>
            <a:ext cx="7919047" cy="246930"/>
          </a:xfrm>
        </p:spPr>
        <p:txBody>
          <a:bodyPr>
            <a:normAutofit/>
          </a:bodyPr>
          <a:lstStyle/>
          <a:p>
            <a:r>
              <a:rPr lang="en-US" dirty="0"/>
              <a:t>COVID-19: TELEHEALTH</a:t>
            </a:r>
          </a:p>
        </p:txBody>
      </p:sp>
      <p:graphicFrame>
        <p:nvGraphicFramePr>
          <p:cNvPr id="17" name="Chart Placeholder 16">
            <a:extLst>
              <a:ext uri="{FF2B5EF4-FFF2-40B4-BE49-F238E27FC236}">
                <a16:creationId xmlns:a16="http://schemas.microsoft.com/office/drawing/2014/main" id="{2F9B5916-E31E-4FDA-A114-8E737FAE7F22}"/>
              </a:ext>
            </a:extLst>
          </p:cNvPr>
          <p:cNvGraphicFramePr>
            <a:graphicFrameLocks noGrp="1"/>
          </p:cNvGraphicFramePr>
          <p:nvPr>
            <p:ph type="chart" sz="quarter" idx="19"/>
            <p:extLst>
              <p:ext uri="{D42A27DB-BD31-4B8C-83A1-F6EECF244321}">
                <p14:modId xmlns:p14="http://schemas.microsoft.com/office/powerpoint/2010/main" val="2028836754"/>
              </p:ext>
            </p:extLst>
          </p:nvPr>
        </p:nvGraphicFramePr>
        <p:xfrm>
          <a:off x="627063" y="1455738"/>
          <a:ext cx="8091487" cy="441166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BB15341F-9610-4A43-BB47-4085081A30A6}"/>
              </a:ext>
            </a:extLst>
          </p:cNvPr>
          <p:cNvSpPr txBox="1"/>
          <p:nvPr/>
        </p:nvSpPr>
        <p:spPr>
          <a:xfrm>
            <a:off x="646752" y="2099465"/>
            <a:ext cx="2846255" cy="228600"/>
          </a:xfrm>
          <a:prstGeom prst="rect">
            <a:avLst/>
          </a:prstGeom>
          <a:noFill/>
        </p:spPr>
        <p:txBody>
          <a:bodyPr wrap="square" lIns="0" tIns="0" rIns="0" bIns="0" rtlCol="0">
            <a:noAutofit/>
          </a:bodyPr>
          <a:lstStyle/>
          <a:p>
            <a:pPr>
              <a:defRPr sz="1330" b="0" i="0" u="none" strike="noStrike" kern="1200" baseline="0">
                <a:solidFill>
                  <a:srgbClr val="1A1A1A"/>
                </a:solidFill>
                <a:latin typeface="+mn-lt"/>
                <a:ea typeface="+mn-ea"/>
                <a:cs typeface="+mn-cs"/>
              </a:defRPr>
            </a:pPr>
            <a:r>
              <a:rPr lang="en-US" sz="1200" i="1" dirty="0"/>
              <a:t>Percent of total visits for each group</a:t>
            </a:r>
          </a:p>
          <a:p>
            <a:pPr>
              <a:defRPr sz="1330" b="0" i="0" u="none" strike="noStrike" kern="1200" baseline="0">
                <a:solidFill>
                  <a:srgbClr val="1A1A1A"/>
                </a:solidFill>
                <a:latin typeface="+mn-lt"/>
                <a:ea typeface="+mn-ea"/>
                <a:cs typeface="+mn-cs"/>
              </a:defRPr>
            </a:pPr>
            <a:endParaRPr lang="en-US" sz="1200" i="1" dirty="0"/>
          </a:p>
        </p:txBody>
      </p:sp>
    </p:spTree>
    <p:extLst>
      <p:ext uri="{BB962C8B-B14F-4D97-AF65-F5344CB8AC3E}">
        <p14:creationId xmlns:p14="http://schemas.microsoft.com/office/powerpoint/2010/main" val="53306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F59E0FA-F72A-4168-889B-031DB42BE050}"/>
              </a:ext>
            </a:extLst>
          </p:cNvPr>
          <p:cNvSpPr>
            <a:spLocks noGrp="1"/>
          </p:cNvSpPr>
          <p:nvPr>
            <p:ph type="body" sz="quarter" idx="21"/>
          </p:nvPr>
        </p:nvSpPr>
        <p:spPr>
          <a:xfrm>
            <a:off x="2456296" y="5999997"/>
            <a:ext cx="6021879" cy="777375"/>
          </a:xfrm>
        </p:spPr>
        <p:txBody>
          <a:bodyPr>
            <a:normAutofit/>
          </a:bodyPr>
          <a:lstStyle/>
          <a:p>
            <a:r>
              <a:rPr lang="en-US" dirty="0"/>
              <a:t>Data: Commonwealth Fund analysis of </a:t>
            </a:r>
            <a:r>
              <a:rPr lang="en-US" dirty="0" err="1"/>
              <a:t>CareJourney</a:t>
            </a:r>
            <a:r>
              <a:rPr lang="en-US" dirty="0"/>
              <a:t> traditional Medicare claims data.</a:t>
            </a:r>
          </a:p>
        </p:txBody>
      </p:sp>
      <p:sp>
        <p:nvSpPr>
          <p:cNvPr id="6" name="Title 5">
            <a:extLst>
              <a:ext uri="{FF2B5EF4-FFF2-40B4-BE49-F238E27FC236}">
                <a16:creationId xmlns:a16="http://schemas.microsoft.com/office/drawing/2014/main" id="{600D7734-ECB7-4B32-9CCF-6DB1C8A32DB9}"/>
              </a:ext>
            </a:extLst>
          </p:cNvPr>
          <p:cNvSpPr>
            <a:spLocks noGrp="1"/>
          </p:cNvSpPr>
          <p:nvPr>
            <p:ph type="ctrTitle"/>
          </p:nvPr>
        </p:nvSpPr>
        <p:spPr>
          <a:xfrm>
            <a:off x="627434" y="514555"/>
            <a:ext cx="8091114" cy="731520"/>
          </a:xfrm>
        </p:spPr>
        <p:txBody>
          <a:bodyPr>
            <a:normAutofit/>
          </a:bodyPr>
          <a:lstStyle/>
          <a:p>
            <a:pPr lvl="0"/>
            <a:r>
              <a:rPr lang="en-US" dirty="0"/>
              <a:t>Medicare beneficiaries in urban areas had higher rates of telehealth visits than those in rural areas in 2020.</a:t>
            </a:r>
          </a:p>
        </p:txBody>
      </p:sp>
      <p:sp>
        <p:nvSpPr>
          <p:cNvPr id="7" name="Subtitle 6">
            <a:extLst>
              <a:ext uri="{FF2B5EF4-FFF2-40B4-BE49-F238E27FC236}">
                <a16:creationId xmlns:a16="http://schemas.microsoft.com/office/drawing/2014/main" id="{07DB4426-85D2-4218-9BB0-0FE2BCAC89ED}"/>
              </a:ext>
            </a:extLst>
          </p:cNvPr>
          <p:cNvSpPr>
            <a:spLocks noGrp="1"/>
          </p:cNvSpPr>
          <p:nvPr>
            <p:ph type="subTitle" idx="1"/>
          </p:nvPr>
        </p:nvSpPr>
        <p:spPr>
          <a:xfrm>
            <a:off x="627434" y="177796"/>
            <a:ext cx="7919047" cy="246930"/>
          </a:xfrm>
        </p:spPr>
        <p:txBody>
          <a:bodyPr>
            <a:normAutofit/>
          </a:bodyPr>
          <a:lstStyle/>
          <a:p>
            <a:r>
              <a:rPr lang="en-US" dirty="0"/>
              <a:t>COVID-19: TELEHEALTH</a:t>
            </a:r>
          </a:p>
        </p:txBody>
      </p:sp>
      <p:graphicFrame>
        <p:nvGraphicFramePr>
          <p:cNvPr id="17" name="Chart Placeholder 16">
            <a:extLst>
              <a:ext uri="{FF2B5EF4-FFF2-40B4-BE49-F238E27FC236}">
                <a16:creationId xmlns:a16="http://schemas.microsoft.com/office/drawing/2014/main" id="{2F9B5916-E31E-4FDA-A114-8E737FAE7F22}"/>
              </a:ext>
            </a:extLst>
          </p:cNvPr>
          <p:cNvGraphicFramePr>
            <a:graphicFrameLocks noGrp="1"/>
          </p:cNvGraphicFramePr>
          <p:nvPr>
            <p:ph type="chart" sz="quarter" idx="19"/>
            <p:extLst>
              <p:ext uri="{D42A27DB-BD31-4B8C-83A1-F6EECF244321}">
                <p14:modId xmlns:p14="http://schemas.microsoft.com/office/powerpoint/2010/main" val="4210059990"/>
              </p:ext>
            </p:extLst>
          </p:nvPr>
        </p:nvGraphicFramePr>
        <p:xfrm>
          <a:off x="627063" y="1455738"/>
          <a:ext cx="8091487" cy="441166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EA1DA6C-F1D7-F54C-A611-104B9359EF1A}"/>
              </a:ext>
            </a:extLst>
          </p:cNvPr>
          <p:cNvSpPr txBox="1"/>
          <p:nvPr/>
        </p:nvSpPr>
        <p:spPr>
          <a:xfrm>
            <a:off x="646752" y="2099465"/>
            <a:ext cx="2846255" cy="228600"/>
          </a:xfrm>
          <a:prstGeom prst="rect">
            <a:avLst/>
          </a:prstGeom>
          <a:noFill/>
        </p:spPr>
        <p:txBody>
          <a:bodyPr wrap="square" lIns="0" tIns="0" rIns="0" bIns="0" rtlCol="0">
            <a:noAutofit/>
          </a:bodyPr>
          <a:lstStyle/>
          <a:p>
            <a:pPr>
              <a:defRPr sz="1330" b="0" i="0" u="none" strike="noStrike" kern="1200" baseline="0">
                <a:solidFill>
                  <a:srgbClr val="1A1A1A"/>
                </a:solidFill>
                <a:latin typeface="+mn-lt"/>
                <a:ea typeface="+mn-ea"/>
                <a:cs typeface="+mn-cs"/>
              </a:defRPr>
            </a:pPr>
            <a:r>
              <a:rPr lang="en-US" sz="1200" i="1" dirty="0"/>
              <a:t>Percent of total visits for each group</a:t>
            </a:r>
          </a:p>
          <a:p>
            <a:pPr>
              <a:defRPr sz="1330" b="0" i="0" u="none" strike="noStrike" kern="1200" baseline="0">
                <a:solidFill>
                  <a:srgbClr val="1A1A1A"/>
                </a:solidFill>
                <a:latin typeface="+mn-lt"/>
                <a:ea typeface="+mn-ea"/>
                <a:cs typeface="+mn-cs"/>
              </a:defRPr>
            </a:pPr>
            <a:endParaRPr lang="en-US" sz="1200" i="1" dirty="0"/>
          </a:p>
        </p:txBody>
      </p:sp>
    </p:spTree>
    <p:extLst>
      <p:ext uri="{BB962C8B-B14F-4D97-AF65-F5344CB8AC3E}">
        <p14:creationId xmlns:p14="http://schemas.microsoft.com/office/powerpoint/2010/main" val="224814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F59E0FA-F72A-4168-889B-031DB42BE050}"/>
              </a:ext>
            </a:extLst>
          </p:cNvPr>
          <p:cNvSpPr>
            <a:spLocks noGrp="1"/>
          </p:cNvSpPr>
          <p:nvPr>
            <p:ph type="body" sz="quarter" idx="21"/>
          </p:nvPr>
        </p:nvSpPr>
        <p:spPr>
          <a:xfrm>
            <a:off x="2456296" y="5999997"/>
            <a:ext cx="6021879" cy="777375"/>
          </a:xfrm>
        </p:spPr>
        <p:txBody>
          <a:bodyPr>
            <a:normAutofit/>
          </a:bodyPr>
          <a:lstStyle/>
          <a:p>
            <a:r>
              <a:rPr lang="en-US" dirty="0"/>
              <a:t>Note: COPD = chronic obstructive pulmonary disease.</a:t>
            </a:r>
          </a:p>
          <a:p>
            <a:r>
              <a:rPr lang="en-US" dirty="0"/>
              <a:t>Data: Commonwealth Fund analysis of </a:t>
            </a:r>
            <a:r>
              <a:rPr lang="en-US" dirty="0" err="1"/>
              <a:t>CareJourney</a:t>
            </a:r>
            <a:r>
              <a:rPr lang="en-US" dirty="0"/>
              <a:t> traditional Medicare claims data.</a:t>
            </a:r>
          </a:p>
        </p:txBody>
      </p:sp>
      <p:sp>
        <p:nvSpPr>
          <p:cNvPr id="6" name="Title 5">
            <a:extLst>
              <a:ext uri="{FF2B5EF4-FFF2-40B4-BE49-F238E27FC236}">
                <a16:creationId xmlns:a16="http://schemas.microsoft.com/office/drawing/2014/main" id="{600D7734-ECB7-4B32-9CCF-6DB1C8A32DB9}"/>
              </a:ext>
            </a:extLst>
          </p:cNvPr>
          <p:cNvSpPr>
            <a:spLocks noGrp="1"/>
          </p:cNvSpPr>
          <p:nvPr>
            <p:ph type="ctrTitle"/>
          </p:nvPr>
        </p:nvSpPr>
        <p:spPr>
          <a:xfrm>
            <a:off x="627434" y="514555"/>
            <a:ext cx="8091114" cy="731520"/>
          </a:xfrm>
        </p:spPr>
        <p:txBody>
          <a:bodyPr>
            <a:noAutofit/>
          </a:bodyPr>
          <a:lstStyle/>
          <a:p>
            <a:r>
              <a:rPr lang="en-US" dirty="0"/>
              <a:t>Rates of telehealth visits were similar across Medicare beneficiaries with different chronic conditions. Beneficiaries with COVID-19 were less likely to have telehealth visits in 2020.</a:t>
            </a:r>
          </a:p>
        </p:txBody>
      </p:sp>
      <p:sp>
        <p:nvSpPr>
          <p:cNvPr id="7" name="Subtitle 6">
            <a:extLst>
              <a:ext uri="{FF2B5EF4-FFF2-40B4-BE49-F238E27FC236}">
                <a16:creationId xmlns:a16="http://schemas.microsoft.com/office/drawing/2014/main" id="{07DB4426-85D2-4218-9BB0-0FE2BCAC89ED}"/>
              </a:ext>
            </a:extLst>
          </p:cNvPr>
          <p:cNvSpPr>
            <a:spLocks noGrp="1"/>
          </p:cNvSpPr>
          <p:nvPr>
            <p:ph type="subTitle" idx="1"/>
          </p:nvPr>
        </p:nvSpPr>
        <p:spPr>
          <a:xfrm>
            <a:off x="627434" y="177796"/>
            <a:ext cx="7919047" cy="246930"/>
          </a:xfrm>
        </p:spPr>
        <p:txBody>
          <a:bodyPr>
            <a:normAutofit/>
          </a:bodyPr>
          <a:lstStyle/>
          <a:p>
            <a:r>
              <a:rPr lang="en-US" dirty="0"/>
              <a:t>COVID-19: TELEHEALTH</a:t>
            </a:r>
          </a:p>
        </p:txBody>
      </p:sp>
      <p:graphicFrame>
        <p:nvGraphicFramePr>
          <p:cNvPr id="17" name="Chart Placeholder 16">
            <a:extLst>
              <a:ext uri="{FF2B5EF4-FFF2-40B4-BE49-F238E27FC236}">
                <a16:creationId xmlns:a16="http://schemas.microsoft.com/office/drawing/2014/main" id="{2F9B5916-E31E-4FDA-A114-8E737FAE7F22}"/>
              </a:ext>
            </a:extLst>
          </p:cNvPr>
          <p:cNvGraphicFramePr>
            <a:graphicFrameLocks noGrp="1"/>
          </p:cNvGraphicFramePr>
          <p:nvPr>
            <p:ph type="chart" sz="quarter" idx="19"/>
            <p:extLst>
              <p:ext uri="{D42A27DB-BD31-4B8C-83A1-F6EECF244321}">
                <p14:modId xmlns:p14="http://schemas.microsoft.com/office/powerpoint/2010/main" val="3515030088"/>
              </p:ext>
            </p:extLst>
          </p:nvPr>
        </p:nvGraphicFramePr>
        <p:xfrm>
          <a:off x="627063" y="1455738"/>
          <a:ext cx="8091487" cy="441166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A060679B-00A3-7344-8E8E-34D34F760D8D}"/>
              </a:ext>
            </a:extLst>
          </p:cNvPr>
          <p:cNvSpPr txBox="1"/>
          <p:nvPr/>
        </p:nvSpPr>
        <p:spPr>
          <a:xfrm>
            <a:off x="646752" y="2099465"/>
            <a:ext cx="2846255" cy="228600"/>
          </a:xfrm>
          <a:prstGeom prst="rect">
            <a:avLst/>
          </a:prstGeom>
          <a:noFill/>
        </p:spPr>
        <p:txBody>
          <a:bodyPr wrap="square" lIns="0" tIns="0" rIns="0" bIns="0" rtlCol="0">
            <a:noAutofit/>
          </a:bodyPr>
          <a:lstStyle/>
          <a:p>
            <a:pPr>
              <a:defRPr sz="1330" b="0" i="0" u="none" strike="noStrike" kern="1200" baseline="0">
                <a:solidFill>
                  <a:srgbClr val="1A1A1A"/>
                </a:solidFill>
                <a:latin typeface="+mn-lt"/>
                <a:ea typeface="+mn-ea"/>
                <a:cs typeface="+mn-cs"/>
              </a:defRPr>
            </a:pPr>
            <a:r>
              <a:rPr lang="en-US" sz="1200" i="1" dirty="0"/>
              <a:t>Percent of total visits for each group</a:t>
            </a:r>
          </a:p>
          <a:p>
            <a:pPr>
              <a:defRPr sz="1330" b="0" i="0" u="none" strike="noStrike" kern="1200" baseline="0">
                <a:solidFill>
                  <a:srgbClr val="1A1A1A"/>
                </a:solidFill>
                <a:latin typeface="+mn-lt"/>
                <a:ea typeface="+mn-ea"/>
                <a:cs typeface="+mn-cs"/>
              </a:defRPr>
            </a:pPr>
            <a:endParaRPr lang="en-US" sz="1200" i="1" dirty="0"/>
          </a:p>
        </p:txBody>
      </p:sp>
    </p:spTree>
    <p:extLst>
      <p:ext uri="{BB962C8B-B14F-4D97-AF65-F5344CB8AC3E}">
        <p14:creationId xmlns:p14="http://schemas.microsoft.com/office/powerpoint/2010/main" val="2155467359"/>
      </p:ext>
    </p:extLst>
  </p:cSld>
  <p:clrMapOvr>
    <a:masterClrMapping/>
  </p:clrMapOvr>
</p:sld>
</file>

<file path=ppt/theme/theme1.xml><?xml version="1.0" encoding="utf-8"?>
<a:theme xmlns:a="http://schemas.openxmlformats.org/drawingml/2006/main" name="1_Office Theme">
  <a:themeElements>
    <a:clrScheme name="Custom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DB2CA38FBBC1428DB187BDD036B8B1" ma:contentTypeVersion="12" ma:contentTypeDescription="Create a new document." ma:contentTypeScope="" ma:versionID="53383cb74e615a78144dd16950099bf7">
  <xsd:schema xmlns:xsd="http://www.w3.org/2001/XMLSchema" xmlns:xs="http://www.w3.org/2001/XMLSchema" xmlns:p="http://schemas.microsoft.com/office/2006/metadata/properties" xmlns:ns2="29e91428-62e1-404e-8dba-d479e0ef01ba" xmlns:ns3="fd0705cf-2316-48c0-96f8-e5d689de0d99" targetNamespace="http://schemas.microsoft.com/office/2006/metadata/properties" ma:root="true" ma:fieldsID="4592ebb75fb78d7126a2367603b58420" ns2:_="" ns3:_="">
    <xsd:import namespace="29e91428-62e1-404e-8dba-d479e0ef01ba"/>
    <xsd:import namespace="fd0705cf-2316-48c0-96f8-e5d689de0d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91428-62e1-404e-8dba-d479e0ef0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0705cf-2316-48c0-96f8-e5d689de0d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2B60CF-40F9-4360-8516-8A258CFA1767}">
  <ds:schemaRefs>
    <ds:schemaRef ds:uri="http://schemas.microsoft.com/office/2006/documentManagement/types"/>
    <ds:schemaRef ds:uri="29e91428-62e1-404e-8dba-d479e0ef01ba"/>
    <ds:schemaRef ds:uri="http://www.w3.org/XML/1998/namespace"/>
    <ds:schemaRef ds:uri="http://purl.org/dc/dcmitype/"/>
    <ds:schemaRef ds:uri="http://purl.org/dc/elements/1.1/"/>
    <ds:schemaRef ds:uri="http://purl.org/dc/terms/"/>
    <ds:schemaRef ds:uri="http://schemas.microsoft.com/office/2006/metadata/properties"/>
    <ds:schemaRef ds:uri="fd0705cf-2316-48c0-96f8-e5d689de0d99"/>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42938EF-51BD-4AC1-96A4-8B2A1939C195}">
  <ds:schemaRefs>
    <ds:schemaRef ds:uri="http://schemas.microsoft.com/sharepoint/v3/contenttype/forms"/>
  </ds:schemaRefs>
</ds:datastoreItem>
</file>

<file path=customXml/itemProps3.xml><?xml version="1.0" encoding="utf-8"?>
<ds:datastoreItem xmlns:ds="http://schemas.openxmlformats.org/officeDocument/2006/customXml" ds:itemID="{52493273-17E3-478E-A03C-646FE36A97D2}">
  <ds:schemaRefs>
    <ds:schemaRef ds:uri="29e91428-62e1-404e-8dba-d479e0ef01ba"/>
    <ds:schemaRef ds:uri="fd0705cf-2316-48c0-96f8-e5d689de0d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CMWF_Template_Centennial_Jan2018</Template>
  <TotalTime>1898</TotalTime>
  <Words>750</Words>
  <Application>Microsoft Macintosh PowerPoint</Application>
  <PresentationFormat>On-screen Show (4:3)</PresentationFormat>
  <Paragraphs>88</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Berlingske Serif Text</vt:lpstr>
      <vt:lpstr>Calibri</vt:lpstr>
      <vt:lpstr>Georgia</vt:lpstr>
      <vt:lpstr>Suisse Int'l</vt:lpstr>
      <vt:lpstr>Suisse Int'l Italic</vt:lpstr>
      <vt:lpstr>System Font Regular</vt:lpstr>
      <vt:lpstr>Trebuchet MS</vt:lpstr>
      <vt:lpstr>1_Office Theme</vt:lpstr>
      <vt:lpstr>MEDICARE DATA HUB   COVID-19: Telehealth</vt:lpstr>
      <vt:lpstr>Telehealth visits were 13 percent of total patient visits for traditional Medicare beneficiaries in 2020. Total visits in 2020 did not rebound to 2019 levels despite an increase in telehealth use.</vt:lpstr>
      <vt:lpstr>Telehealth visits accounted for 13 percent of all patient visits for traditional Medicare beneficiaries from March to December 2020.</vt:lpstr>
      <vt:lpstr>Medicare beneficiaries under age 65 with significant disabilities had higher rates of telehealth visits than older beneficiaries in 2020.</vt:lpstr>
      <vt:lpstr>Younger Medicare beneficiaries with disabilities had higher rates of telehealth visits in 2020 than other frail beneficiaries.</vt:lpstr>
      <vt:lpstr>After the start of the pandemic, Medicare beneficiaries who were dually eligible for Medicaid had higher rates of telehealth visits than non-dual-eligible beneficiaries. </vt:lpstr>
      <vt:lpstr>After the initial months of the pandemic, white and Black Medicare beneficiaries had similar rates of telehealth visits in 2020. </vt:lpstr>
      <vt:lpstr>Medicare beneficiaries in urban areas had higher rates of telehealth visits than those in rural areas in 2020.</vt:lpstr>
      <vt:lpstr>Rates of telehealth visits were similar across Medicare beneficiaries with different chronic conditions. Beneficiaries with COVID-19 were less likely to have telehealth visits in 2020.</vt:lpstr>
      <vt:lpstr>Medicare beneficiaries’ rates of telehealth visits varied across states in 2020, with the highest rates in Massachusetts, Vermont, and Rhode Island.</vt:lpstr>
      <vt:lpstr>Rates of telehealth visits among Medicare beneficiaries living in more prosperous zip codes were somewhat higher than others at the beginning of the pandemic. The gap narrowed by the end of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Wilson</dc:creator>
  <cp:lastModifiedBy>Jen Wilson</cp:lastModifiedBy>
  <cp:revision>21</cp:revision>
  <dcterms:created xsi:type="dcterms:W3CDTF">2018-01-16T15:08:05Z</dcterms:created>
  <dcterms:modified xsi:type="dcterms:W3CDTF">2021-06-23T20:58:58Z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0x0101003ADB2CA38FBBC1428DB187BDD036B8B1</vt:lpwstr>
  </property>
  <property fmtid="{D5CDD505-2E9C-101B-9397-08002B2CF9AE}" pid="3" name="Order">
    <vt:r8>15812600</vt:r8>
  </property>
</Properties>
</file>