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0.xml" ContentType="application/vnd.openxmlformats-officedocument.presentationml.notesSlide+xml"/>
  <Override PartName="/ppt/charts/chartEx1.xml" ContentType="application/vnd.ms-office.chartex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4"/>
  </p:sldMasterIdLst>
  <p:notesMasterIdLst>
    <p:notesMasterId r:id="rId15"/>
  </p:notesMasterIdLst>
  <p:handoutMasterIdLst>
    <p:handoutMasterId r:id="rId16"/>
  </p:handoutMasterIdLst>
  <p:sldIdLst>
    <p:sldId id="493" r:id="rId5"/>
    <p:sldId id="283" r:id="rId6"/>
    <p:sldId id="259" r:id="rId7"/>
    <p:sldId id="292" r:id="rId8"/>
    <p:sldId id="288" r:id="rId9"/>
    <p:sldId id="289" r:id="rId10"/>
    <p:sldId id="260" r:id="rId11"/>
    <p:sldId id="272" r:id="rId12"/>
    <p:sldId id="282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0" userDrawn="1">
          <p15:clr>
            <a:srgbClr val="A4A3A4"/>
          </p15:clr>
        </p15:guide>
        <p15:guide id="2" pos="2988" userDrawn="1">
          <p15:clr>
            <a:srgbClr val="A4A3A4"/>
          </p15:clr>
        </p15:guide>
        <p15:guide id="3" orient="horz" pos="1094" userDrawn="1">
          <p15:clr>
            <a:srgbClr val="A4A3A4"/>
          </p15:clr>
        </p15:guide>
        <p15:guide id="4" pos="24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urnendu Biswas" initials="PB" lastIdx="1" clrIdx="0"/>
  <p:cmAuthor id="2" name="Don Moulds" initials="DM" lastIdx="25" clrIdx="1"/>
  <p:cmAuthor id="3" name="Shanoor Seervai" initials="SS" lastIdx="2" clrIdx="2"/>
  <p:cmAuthor id="4" name="Jen Wilson" initials="JW" lastIdx="2" clrIdx="3"/>
  <p:cmAuthor id="5" name="Jen Wilson" initials="JW [2]" lastIdx="1" clrIdx="4"/>
  <p:cmAuthor id="6" name="Laura Gannon" initials="LG" lastIdx="24" clrIdx="5"/>
  <p:cmAuthor id="7" name="Chris Hollander" initials="CH" lastIdx="2" clrIdx="6"/>
  <p:cmAuthor id="8" name="Chris Hollander" initials="CH [2]" lastIdx="1" clrIdx="7"/>
  <p:cmAuthor id="9" name="Chris Hollander" initials="CH [3]" lastIdx="1" clrIdx="8"/>
  <p:cmAuthor id="10" name="Chris Hollander" initials="CH [4]" lastIdx="1" clrIdx="9"/>
  <p:cmAuthor id="11" name="Jen Wilson" initials="MOU" lastIdx="1" clrIdx="10">
    <p:extLst>
      <p:ext uri="{19B8F6BF-5375-455C-9EA6-DF929625EA0E}">
        <p15:presenceInfo xmlns:p15="http://schemas.microsoft.com/office/powerpoint/2012/main" userId="Jen Wilson" providerId="None"/>
      </p:ext>
    </p:extLst>
  </p:cmAuthor>
  <p:cmAuthor id="12" name="Barry A. Scholl" initials="BAS" lastIdx="6" clrIdx="11">
    <p:extLst>
      <p:ext uri="{19B8F6BF-5375-455C-9EA6-DF929625EA0E}">
        <p15:presenceInfo xmlns:p15="http://schemas.microsoft.com/office/powerpoint/2012/main" userId="S-1-5-21-1004529278-3813118908-2288687658-1188" providerId="AD"/>
      </p:ext>
    </p:extLst>
  </p:cmAuthor>
  <p:cmAuthor id="13" name="Elizabeth Fowler" initials="EF" lastIdx="4" clrIdx="12">
    <p:extLst>
      <p:ext uri="{19B8F6BF-5375-455C-9EA6-DF929625EA0E}">
        <p15:presenceInfo xmlns:p15="http://schemas.microsoft.com/office/powerpoint/2012/main" userId="S::ef@cmwf.org::710cfe12-8559-476c-8cf8-59d12e0383eb" providerId="AD"/>
      </p:ext>
    </p:extLst>
  </p:cmAuthor>
  <p:cmAuthor id="14" name="Barry A. Scholl" initials="BAS [2]" lastIdx="11" clrIdx="13">
    <p:extLst>
      <p:ext uri="{19B8F6BF-5375-455C-9EA6-DF929625EA0E}">
        <p15:presenceInfo xmlns:p15="http://schemas.microsoft.com/office/powerpoint/2012/main" userId="S::bas@cmwf.org::9b1eec93-07c6-4a8b-9a40-139c8d674f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5E68"/>
    <a:srgbClr val="F49149"/>
    <a:srgbClr val="C9DEE3"/>
    <a:srgbClr val="5F5A9D"/>
    <a:srgbClr val="E0E0E0"/>
    <a:srgbClr val="4ABDBC"/>
    <a:srgbClr val="8ADAD2"/>
    <a:srgbClr val="9FE1DB"/>
    <a:srgbClr val="B6E8E3"/>
    <a:srgbClr val="CDEF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00"/>
    <p:restoredTop sz="96327" autoAdjust="0"/>
  </p:normalViewPr>
  <p:slideViewPr>
    <p:cSldViewPr snapToGrid="0">
      <p:cViewPr varScale="1">
        <p:scale>
          <a:sx n="143" d="100"/>
          <a:sy n="143" d="100"/>
        </p:scale>
        <p:origin x="720" y="192"/>
      </p:cViewPr>
      <p:guideLst>
        <p:guide orient="horz" pos="1570"/>
        <p:guide pos="2988"/>
        <p:guide orient="horz" pos="1094"/>
        <p:guide pos="249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microsoft.com/office/2011/relationships/chartStyle" Target="style9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dirty="0"/>
              <a:t>Total aggregate traditional Medicare spending, 2019 vs. 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1034446587033761E-2"/>
          <c:y val="0.18080805101091471"/>
          <c:w val="0.93896555341296628"/>
          <c:h val="0.69348408178084364"/>
        </c:manualLayout>
      </c:layout>
      <c:barChart>
        <c:barDir val="col"/>
        <c:grouping val="clustered"/>
        <c:varyColors val="0"/>
        <c:ser>
          <c:idx val="1"/>
          <c:order val="0"/>
          <c:tx>
            <c:v>2019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Sheet1!$B$2</c:f>
              <c:numCache>
                <c:formatCode>General</c:formatCode>
                <c:ptCount val="1"/>
                <c:pt idx="0">
                  <c:v>328483377009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180-4E77-A3B3-81C03F991274}"/>
            </c:ext>
          </c:extLst>
        </c:ser>
        <c:ser>
          <c:idx val="0"/>
          <c:order val="1"/>
          <c:tx>
            <c:v>2020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Sheet1!$C$2</c:f>
              <c:numCache>
                <c:formatCode>General</c:formatCode>
                <c:ptCount val="1"/>
                <c:pt idx="0">
                  <c:v>305116108869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180-4E77-A3B3-81C03F9912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24517336"/>
        <c:axId val="524517008"/>
      </c:barChart>
      <c:catAx>
        <c:axId val="5245173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24517008"/>
        <c:crosses val="autoZero"/>
        <c:auto val="1"/>
        <c:lblAlgn val="ctr"/>
        <c:lblOffset val="100"/>
        <c:noMultiLvlLbl val="0"/>
      </c:catAx>
      <c:valAx>
        <c:axId val="52451700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24517336"/>
        <c:crosses val="autoZero"/>
        <c:crossBetween val="between"/>
        <c:dispUnits>
          <c:builtInUnit val="billions"/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51134237988213"/>
          <c:y val="0.91930792519376736"/>
          <c:w val="0.1887696565924474"/>
          <c:h val="6.18980262549405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dirty="0"/>
              <a:t>Total aggregate traditional Medicare spending, by month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0454742264359816E-2"/>
          <c:y val="0.18613846663683664"/>
          <c:w val="0.94387632349527739"/>
          <c:h val="0.6377188460947370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31802081535</c:v>
                </c:pt>
                <c:pt idx="1">
                  <c:v>30357455122</c:v>
                </c:pt>
                <c:pt idx="2">
                  <c:v>33236907921</c:v>
                </c:pt>
                <c:pt idx="3">
                  <c:v>33637067131</c:v>
                </c:pt>
                <c:pt idx="4">
                  <c:v>34237390832</c:v>
                </c:pt>
                <c:pt idx="5">
                  <c:v>31380292217</c:v>
                </c:pt>
                <c:pt idx="6">
                  <c:v>33144684582</c:v>
                </c:pt>
                <c:pt idx="7">
                  <c:v>33213576207</c:v>
                </c:pt>
                <c:pt idx="8">
                  <c:v>31518926936</c:v>
                </c:pt>
                <c:pt idx="9">
                  <c:v>35954994526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7F-6A44-B0D0-4FC4AAC90D8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32776352448</c:v>
                </c:pt>
                <c:pt idx="1">
                  <c:v>31997541552</c:v>
                </c:pt>
                <c:pt idx="2">
                  <c:v>29798712551</c:v>
                </c:pt>
                <c:pt idx="3">
                  <c:v>23033388024</c:v>
                </c:pt>
                <c:pt idx="4">
                  <c:v>27624626182</c:v>
                </c:pt>
                <c:pt idx="5">
                  <c:v>31434646650</c:v>
                </c:pt>
                <c:pt idx="6">
                  <c:v>32538239986</c:v>
                </c:pt>
                <c:pt idx="7">
                  <c:v>31633091979</c:v>
                </c:pt>
                <c:pt idx="8">
                  <c:v>32027083272</c:v>
                </c:pt>
                <c:pt idx="9">
                  <c:v>32252426225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57F-6A44-B0D0-4FC4AAC90D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0031224"/>
        <c:axId val="500030568"/>
      </c:lineChart>
      <c:catAx>
        <c:axId val="500031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00030568"/>
        <c:crosses val="autoZero"/>
        <c:auto val="1"/>
        <c:lblAlgn val="ctr"/>
        <c:lblOffset val="100"/>
        <c:noMultiLvlLbl val="0"/>
      </c:catAx>
      <c:valAx>
        <c:axId val="500030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00031224"/>
        <c:crosses val="autoZero"/>
        <c:crossBetween val="between"/>
        <c:dispUnits>
          <c:builtInUnit val="billions"/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195611210096417"/>
          <c:y val="0.92075638505686574"/>
          <c:w val="0.23171489724498726"/>
          <c:h val="6.07869282090595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dirty="0"/>
              <a:t>Total aggregate traditional Medicare spending by dual eligibility, </a:t>
            </a:r>
            <a:br>
              <a:rPr lang="en-US" sz="1400" dirty="0"/>
            </a:br>
            <a:r>
              <a:rPr lang="en-US" sz="1400" dirty="0"/>
              <a:t>age, and race/ethnicity, 2019 vs. 2020 (in $ billions)</a:t>
            </a:r>
          </a:p>
        </c:rich>
      </c:tx>
      <c:layout>
        <c:manualLayout>
          <c:xMode val="edge"/>
          <c:yMode val="edge"/>
          <c:x val="0.164328231292517"/>
          <c:y val="2.736969278489641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441954488711408"/>
          <c:y val="0.2058519851324381"/>
          <c:w val="0.6989995781986672"/>
          <c:h val="0.72197478152196626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Not dually eligible</c:v>
                </c:pt>
                <c:pt idx="1">
                  <c:v>Dually eligible</c:v>
                </c:pt>
                <c:pt idx="2">
                  <c:v>Black</c:v>
                </c:pt>
                <c:pt idx="3">
                  <c:v>White</c:v>
                </c:pt>
                <c:pt idx="4">
                  <c:v>Other</c:v>
                </c:pt>
                <c:pt idx="5">
                  <c:v>&lt;65</c:v>
                </c:pt>
                <c:pt idx="6">
                  <c:v>65–74</c:v>
                </c:pt>
                <c:pt idx="7">
                  <c:v>75–84</c:v>
                </c:pt>
                <c:pt idx="8">
                  <c:v>85+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158095626924.00998</c:v>
                </c:pt>
                <c:pt idx="1">
                  <c:v>170387750084.99002</c:v>
                </c:pt>
                <c:pt idx="2">
                  <c:v>61629902357.479996</c:v>
                </c:pt>
                <c:pt idx="3">
                  <c:v>388280740421.19</c:v>
                </c:pt>
                <c:pt idx="4">
                  <c:v>35826393733.200005</c:v>
                </c:pt>
                <c:pt idx="5">
                  <c:v>101487585650.77998</c:v>
                </c:pt>
                <c:pt idx="6">
                  <c:v>178692254456.39001</c:v>
                </c:pt>
                <c:pt idx="7">
                  <c:v>137739963454.65002</c:v>
                </c:pt>
                <c:pt idx="8">
                  <c:v>75741267966.570007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0F-D34A-812D-6BAC4559F903}"/>
            </c:ext>
          </c:extLst>
        </c:ser>
        <c:ser>
          <c:idx val="2"/>
          <c:order val="1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Not dually eligible</c:v>
                </c:pt>
                <c:pt idx="1">
                  <c:v>Dually eligible</c:v>
                </c:pt>
                <c:pt idx="2">
                  <c:v>Black</c:v>
                </c:pt>
                <c:pt idx="3">
                  <c:v>White</c:v>
                </c:pt>
                <c:pt idx="4">
                  <c:v>Other</c:v>
                </c:pt>
                <c:pt idx="5">
                  <c:v>&lt;65</c:v>
                </c:pt>
                <c:pt idx="6">
                  <c:v>65–74</c:v>
                </c:pt>
                <c:pt idx="7">
                  <c:v>75–84</c:v>
                </c:pt>
                <c:pt idx="8">
                  <c:v>85+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137996691095.92999</c:v>
                </c:pt>
                <c:pt idx="1">
                  <c:v>167119417773.07001</c:v>
                </c:pt>
                <c:pt idx="2">
                  <c:v>60762949684.479996</c:v>
                </c:pt>
                <c:pt idx="3">
                  <c:v>375493195374.62006</c:v>
                </c:pt>
                <c:pt idx="4">
                  <c:v>36022823852.699997</c:v>
                </c:pt>
                <c:pt idx="5">
                  <c:v>96964281794.26001</c:v>
                </c:pt>
                <c:pt idx="6">
                  <c:v>177523181370.59</c:v>
                </c:pt>
                <c:pt idx="7">
                  <c:v>134215934605.19</c:v>
                </c:pt>
                <c:pt idx="8">
                  <c:v>72334338196.440002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0F-D34A-812D-6BAC4559F9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673612360"/>
        <c:axId val="673609408"/>
      </c:barChart>
      <c:catAx>
        <c:axId val="6736123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73609408"/>
        <c:crosses val="autoZero"/>
        <c:auto val="1"/>
        <c:lblAlgn val="ctr"/>
        <c:lblOffset val="100"/>
        <c:noMultiLvlLbl val="0"/>
      </c:catAx>
      <c:valAx>
        <c:axId val="67360940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73612360"/>
        <c:crosses val="autoZero"/>
        <c:crossBetween val="between"/>
        <c:dispUnits>
          <c:builtInUnit val="billions"/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338406359919293"/>
          <c:y val="0.9294930852734028"/>
          <c:w val="0.24119485064366955"/>
          <c:h val="5.40850990556593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pPr>
            <a:r>
              <a:rPr lang="en-US" sz="1400" dirty="0"/>
              <a:t>Traditional Medicare spending, by age, January–October 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Suisse Int'l" panose="020B0504000000000000" pitchFamily="34" charset="-78"/>
              <a:ea typeface="+mn-ea"/>
              <a:cs typeface="Suisse Int'l" panose="020B0504000000000000" pitchFamily="34" charset="-78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9873676504722624E-2"/>
          <c:y val="0.19701939994496406"/>
          <c:w val="0.94587462281500523"/>
          <c:h val="0.6236184911718077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&lt;65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9761672736.2000008</c:v>
                </c:pt>
                <c:pt idx="1">
                  <c:v>9365516915.9800014</c:v>
                </c:pt>
                <c:pt idx="2">
                  <c:v>9968868443.7800007</c:v>
                </c:pt>
                <c:pt idx="3">
                  <c:v>8838292235.7799988</c:v>
                </c:pt>
                <c:pt idx="4">
                  <c:v>9166104762.0400009</c:v>
                </c:pt>
                <c:pt idx="5">
                  <c:v>9967702433.9499989</c:v>
                </c:pt>
                <c:pt idx="6">
                  <c:v>10191682725.01</c:v>
                </c:pt>
                <c:pt idx="7">
                  <c:v>9879144077.1499977</c:v>
                </c:pt>
                <c:pt idx="8">
                  <c:v>9904125340.5499992</c:v>
                </c:pt>
                <c:pt idx="9">
                  <c:v>9921172123.8199997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79A-4BDD-96FA-D06BE96A93C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65–74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17978030684.239998</c:v>
                </c:pt>
                <c:pt idx="1">
                  <c:v>17296347084.220001</c:v>
                </c:pt>
                <c:pt idx="2">
                  <c:v>17663720462.029999</c:v>
                </c:pt>
                <c:pt idx="3">
                  <c:v>14403776023.74</c:v>
                </c:pt>
                <c:pt idx="4">
                  <c:v>16114931838.540001</c:v>
                </c:pt>
                <c:pt idx="5">
                  <c:v>18427954549.330002</c:v>
                </c:pt>
                <c:pt idx="6">
                  <c:v>18906910368.349998</c:v>
                </c:pt>
                <c:pt idx="7">
                  <c:v>18478849826.740002</c:v>
                </c:pt>
                <c:pt idx="8">
                  <c:v>18957582820.48</c:v>
                </c:pt>
                <c:pt idx="9">
                  <c:v>19295077712.920002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79A-4BDD-96FA-D06BE96A93C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75–84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14335239735.820002</c:v>
                </c:pt>
                <c:pt idx="1">
                  <c:v>13685501593.060001</c:v>
                </c:pt>
                <c:pt idx="2">
                  <c:v>13603606293.17</c:v>
                </c:pt>
                <c:pt idx="3">
                  <c:v>10989680511.6</c:v>
                </c:pt>
                <c:pt idx="4">
                  <c:v>12207023816.57</c:v>
                </c:pt>
                <c:pt idx="5">
                  <c:v>13780010715.91</c:v>
                </c:pt>
                <c:pt idx="6">
                  <c:v>14084843674.559999</c:v>
                </c:pt>
                <c:pt idx="7">
                  <c:v>13670405309.02</c:v>
                </c:pt>
                <c:pt idx="8">
                  <c:v>13844381187.410002</c:v>
                </c:pt>
                <c:pt idx="9">
                  <c:v>14015241768.07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79A-4BDD-96FA-D06BE96A93C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85+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8173603709.6999998</c:v>
                </c:pt>
                <c:pt idx="1">
                  <c:v>7724174748.3900003</c:v>
                </c:pt>
                <c:pt idx="2">
                  <c:v>7499241661.8800011</c:v>
                </c:pt>
                <c:pt idx="3">
                  <c:v>6244549133.5699997</c:v>
                </c:pt>
                <c:pt idx="4">
                  <c:v>6819925624.0599995</c:v>
                </c:pt>
                <c:pt idx="5">
                  <c:v>7225477994.0200005</c:v>
                </c:pt>
                <c:pt idx="6">
                  <c:v>7380265401.3899994</c:v>
                </c:pt>
                <c:pt idx="7">
                  <c:v>7128300227.5200005</c:v>
                </c:pt>
                <c:pt idx="8">
                  <c:v>7060224384.6599998</c:v>
                </c:pt>
                <c:pt idx="9">
                  <c:v>7078575311.25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79A-4BDD-96FA-D06BE96A93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5413296"/>
        <c:axId val="505487624"/>
      </c:lineChart>
      <c:catAx>
        <c:axId val="48541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pPr>
            <a:endParaRPr lang="en-US"/>
          </a:p>
        </c:txPr>
        <c:crossAx val="505487624"/>
        <c:crosses val="autoZero"/>
        <c:auto val="1"/>
        <c:lblAlgn val="ctr"/>
        <c:lblOffset val="100"/>
        <c:noMultiLvlLbl val="0"/>
      </c:catAx>
      <c:valAx>
        <c:axId val="505487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pPr>
            <a:endParaRPr lang="en-US"/>
          </a:p>
        </c:txPr>
        <c:crossAx val="485413296"/>
        <c:crosses val="autoZero"/>
        <c:crossBetween val="between"/>
        <c:dispUnits>
          <c:builtInUnit val="billions"/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975009537801889"/>
          <c:y val="0.91930792519376736"/>
          <c:w val="0.45063251022193651"/>
          <c:h val="6.18980262549405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Suisse Int'l" panose="020B0504000000000000" pitchFamily="34" charset="-78"/>
              <a:ea typeface="+mn-ea"/>
              <a:cs typeface="Suisse Int'l" panose="020B0504000000000000" pitchFamily="34" charset="-78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Suisse Int'l" panose="020B0504000000000000" pitchFamily="34" charset="-78"/>
          <a:cs typeface="Suisse Int'l" panose="020B0504000000000000" pitchFamily="34" charset="-78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pPr>
            <a:r>
              <a:rPr lang="en-US" sz="1400" dirty="0"/>
              <a:t>Traditional Medicare spending, by dual eligibility, January–October 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Suisse Int'l" panose="020B0504000000000000" pitchFamily="34" charset="-78"/>
              <a:ea typeface="+mn-ea"/>
              <a:cs typeface="Suisse Int'l" panose="020B0504000000000000" pitchFamily="34" charset="-78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9873676504722624E-2"/>
          <c:y val="0.22328658653362701"/>
          <c:w val="0.94304015569482391"/>
          <c:h val="0.5971879659962635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Dually eligible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17235836623.950001</c:v>
                </c:pt>
                <c:pt idx="1">
                  <c:v>16506892927.540001</c:v>
                </c:pt>
                <c:pt idx="2">
                  <c:v>17241853610.959999</c:v>
                </c:pt>
                <c:pt idx="3">
                  <c:v>15593698562.800001</c:v>
                </c:pt>
                <c:pt idx="4">
                  <c:v>16277861900.430002</c:v>
                </c:pt>
                <c:pt idx="5">
                  <c:v>17101104991.329998</c:v>
                </c:pt>
                <c:pt idx="6">
                  <c:v>17372991877.450001</c:v>
                </c:pt>
                <c:pt idx="7">
                  <c:v>16758809918.379997</c:v>
                </c:pt>
                <c:pt idx="8">
                  <c:v>16556450285.110001</c:v>
                </c:pt>
                <c:pt idx="9">
                  <c:v>16473917075.119999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82-49E5-AB75-2DB96179D8F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dually eligible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15540515824.049999</c:v>
                </c:pt>
                <c:pt idx="1">
                  <c:v>15490648624.459999</c:v>
                </c:pt>
                <c:pt idx="2">
                  <c:v>12556858940.040001</c:v>
                </c:pt>
                <c:pt idx="3">
                  <c:v>7439689461.1999989</c:v>
                </c:pt>
                <c:pt idx="4">
                  <c:v>11346764281.569998</c:v>
                </c:pt>
                <c:pt idx="5">
                  <c:v>14333541658.670002</c:v>
                </c:pt>
                <c:pt idx="6">
                  <c:v>15165248108.549999</c:v>
                </c:pt>
                <c:pt idx="7">
                  <c:v>14874282060.620003</c:v>
                </c:pt>
                <c:pt idx="8">
                  <c:v>15470632986.889999</c:v>
                </c:pt>
                <c:pt idx="9">
                  <c:v>15778509149.880001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682-49E5-AB75-2DB96179D8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2560376"/>
        <c:axId val="311765584"/>
      </c:lineChart>
      <c:catAx>
        <c:axId val="502560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pPr>
            <a:endParaRPr lang="en-US"/>
          </a:p>
        </c:txPr>
        <c:crossAx val="311765584"/>
        <c:crosses val="autoZero"/>
        <c:auto val="1"/>
        <c:lblAlgn val="ctr"/>
        <c:lblOffset val="100"/>
        <c:noMultiLvlLbl val="0"/>
      </c:catAx>
      <c:valAx>
        <c:axId val="31176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pPr>
            <a:endParaRPr lang="en-US"/>
          </a:p>
        </c:txPr>
        <c:crossAx val="502560376"/>
        <c:crosses val="autoZero"/>
        <c:crossBetween val="between"/>
        <c:dispUnits>
          <c:builtInUnit val="billions"/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605861767279091"/>
          <c:y val="0.9156733177463019"/>
          <c:w val="0.42982071437498881"/>
          <c:h val="6.46860946959845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Suisse Int'l" panose="020B0504000000000000" pitchFamily="34" charset="-78"/>
              <a:ea typeface="+mn-ea"/>
              <a:cs typeface="Suisse Int'l" panose="020B0504000000000000" pitchFamily="34" charset="-78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Suisse Int'l" panose="020B0504000000000000" pitchFamily="34" charset="-78"/>
          <a:cs typeface="Suisse Int'l" panose="020B0504000000000000" pitchFamily="34" charset="-78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pPr>
            <a:r>
              <a:rPr lang="en-US" sz="1400" dirty="0"/>
              <a:t>Traditional Medicare spending, by service, January-October 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Suisse Int'l" panose="020B0504000000000000" pitchFamily="34" charset="-78"/>
              <a:ea typeface="+mn-ea"/>
              <a:cs typeface="Suisse Int'l" panose="020B0504000000000000" pitchFamily="34" charset="-78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9873676504722624E-2"/>
          <c:y val="0.18757398005558906"/>
          <c:w val="0.94304015569482391"/>
          <c:h val="0.6424821303173271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Part B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7566557997.6000004</c:v>
                </c:pt>
                <c:pt idx="1">
                  <c:v>7942045215</c:v>
                </c:pt>
                <c:pt idx="2">
                  <c:v>7089900191</c:v>
                </c:pt>
                <c:pt idx="3">
                  <c:v>5105691218.8000002</c:v>
                </c:pt>
                <c:pt idx="4">
                  <c:v>6757835143.6000004</c:v>
                </c:pt>
                <c:pt idx="5">
                  <c:v>8544562647.3999996</c:v>
                </c:pt>
                <c:pt idx="6">
                  <c:v>8701164044.3999996</c:v>
                </c:pt>
                <c:pt idx="7">
                  <c:v>8510387245.6999998</c:v>
                </c:pt>
                <c:pt idx="8">
                  <c:v>9097888339.3999996</c:v>
                </c:pt>
                <c:pt idx="9">
                  <c:v>8942281177.6000004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01-7748-B3E4-FA5D57BEE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Inpatient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12169420945</c:v>
                </c:pt>
                <c:pt idx="1">
                  <c:v>11191958162</c:v>
                </c:pt>
                <c:pt idx="2">
                  <c:v>10624122882</c:v>
                </c:pt>
                <c:pt idx="3">
                  <c:v>8099777469.6999998</c:v>
                </c:pt>
                <c:pt idx="4">
                  <c:v>9442532679.7999992</c:v>
                </c:pt>
                <c:pt idx="5">
                  <c:v>10303273798</c:v>
                </c:pt>
                <c:pt idx="6">
                  <c:v>10783396603</c:v>
                </c:pt>
                <c:pt idx="7">
                  <c:v>10540248097</c:v>
                </c:pt>
                <c:pt idx="8">
                  <c:v>10406736276</c:v>
                </c:pt>
                <c:pt idx="9">
                  <c:v>11001594532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01-7748-B3E4-FA5D57BEE6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Outpatient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6790324869.1999998</c:v>
                </c:pt>
                <c:pt idx="1">
                  <c:v>6423037568.1000004</c:v>
                </c:pt>
                <c:pt idx="2">
                  <c:v>5713100348.3999996</c:v>
                </c:pt>
                <c:pt idx="3">
                  <c:v>4020767625.8000002</c:v>
                </c:pt>
                <c:pt idx="4">
                  <c:v>5268812835.3000002</c:v>
                </c:pt>
                <c:pt idx="5">
                  <c:v>6508969520.8000002</c:v>
                </c:pt>
                <c:pt idx="6">
                  <c:v>6720618488.8999996</c:v>
                </c:pt>
                <c:pt idx="7">
                  <c:v>6408314483.8999996</c:v>
                </c:pt>
                <c:pt idx="8">
                  <c:v>6585424507.1999998</c:v>
                </c:pt>
                <c:pt idx="9">
                  <c:v>6459407057.8999996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701-7748-B3E4-FA5D57BEE66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Part D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17474194478</c:v>
                </c:pt>
                <c:pt idx="1">
                  <c:v>16075884788</c:v>
                </c:pt>
                <c:pt idx="2">
                  <c:v>18939784075</c:v>
                </c:pt>
                <c:pt idx="3">
                  <c:v>17446026977</c:v>
                </c:pt>
                <c:pt idx="4">
                  <c:v>16687415878</c:v>
                </c:pt>
                <c:pt idx="5">
                  <c:v>17971100210</c:v>
                </c:pt>
                <c:pt idx="6">
                  <c:v>18031335586</c:v>
                </c:pt>
                <c:pt idx="7">
                  <c:v>17530038467</c:v>
                </c:pt>
                <c:pt idx="8">
                  <c:v>17746213805</c:v>
                </c:pt>
                <c:pt idx="9">
                  <c:v>18064856019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701-7748-B3E4-FA5D57BEE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5488608"/>
        <c:axId val="505483688"/>
      </c:lineChart>
      <c:catAx>
        <c:axId val="505488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pPr>
            <a:endParaRPr lang="en-US"/>
          </a:p>
        </c:txPr>
        <c:crossAx val="505483688"/>
        <c:crosses val="autoZero"/>
        <c:auto val="1"/>
        <c:lblAlgn val="ctr"/>
        <c:lblOffset val="100"/>
        <c:noMultiLvlLbl val="0"/>
      </c:catAx>
      <c:valAx>
        <c:axId val="505483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pPr>
            <a:endParaRPr lang="en-US"/>
          </a:p>
        </c:txPr>
        <c:crossAx val="505488608"/>
        <c:crosses val="autoZero"/>
        <c:crossBetween val="between"/>
        <c:dispUnits>
          <c:builtInUnit val="billions"/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845396827394399"/>
          <c:y val="0.9298154533730687"/>
          <c:w val="0.57182573160497796"/>
          <c:h val="6.17829797234713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Suisse Int'l" panose="020B0504000000000000" pitchFamily="34" charset="-78"/>
              <a:ea typeface="+mn-ea"/>
              <a:cs typeface="Suisse Int'l" panose="020B0504000000000000" pitchFamily="34" charset="-78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Suisse Int'l" panose="020B0504000000000000" pitchFamily="34" charset="-78"/>
          <a:cs typeface="Suisse Int'l" panose="020B0504000000000000" pitchFamily="34" charset="-78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pPr>
            <a:r>
              <a:rPr lang="en-US" sz="1400" dirty="0"/>
              <a:t>Traditional Medicare spending, by service, January-October 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Suisse Int'l" panose="020B0504000000000000" pitchFamily="34" charset="-78"/>
              <a:ea typeface="+mn-ea"/>
              <a:cs typeface="Suisse Int'l" panose="020B0504000000000000" pitchFamily="34" charset="-78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9868007570482263E-2"/>
          <c:y val="0.19960504680548963"/>
          <c:w val="0.94879412394879215"/>
          <c:h val="0.6214530940946971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Home health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1444013395.3</c:v>
                </c:pt>
                <c:pt idx="1">
                  <c:v>1731075154.2</c:v>
                </c:pt>
                <c:pt idx="2">
                  <c:v>1419319181.5</c:v>
                </c:pt>
                <c:pt idx="3">
                  <c:v>1177453028.5999999</c:v>
                </c:pt>
                <c:pt idx="4">
                  <c:v>1204598862.7</c:v>
                </c:pt>
                <c:pt idx="5">
                  <c:v>1289561428.2</c:v>
                </c:pt>
                <c:pt idx="6">
                  <c:v>1424422612.2</c:v>
                </c:pt>
                <c:pt idx="7">
                  <c:v>1358178240</c:v>
                </c:pt>
                <c:pt idx="8">
                  <c:v>1325587042.8</c:v>
                </c:pt>
                <c:pt idx="9">
                  <c:v>1280879994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FF-EE47-A621-F7D39B28828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Skilled nursing facilities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2421706452.6999998</c:v>
                </c:pt>
                <c:pt idx="1">
                  <c:v>2337836909</c:v>
                </c:pt>
                <c:pt idx="2">
                  <c:v>2372553250.3000002</c:v>
                </c:pt>
                <c:pt idx="3">
                  <c:v>2180801235.0999999</c:v>
                </c:pt>
                <c:pt idx="4">
                  <c:v>2426831083.3000002</c:v>
                </c:pt>
                <c:pt idx="5">
                  <c:v>2251759979.9000001</c:v>
                </c:pt>
                <c:pt idx="6">
                  <c:v>2296908167.4000001</c:v>
                </c:pt>
                <c:pt idx="7">
                  <c:v>2231522819.0999999</c:v>
                </c:pt>
                <c:pt idx="8">
                  <c:v>2115093586.4000001</c:v>
                </c:pt>
                <c:pt idx="9">
                  <c:v>2127884773.5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FF-EE47-A621-F7D39B28828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Hospice</c:v>
                </c:pt>
              </c:strCache>
            </c:strRef>
          </c:tx>
          <c:spPr>
            <a:ln w="28575" cap="rnd">
              <a:solidFill>
                <a:schemeClr val="bg2">
                  <a:alpha val="99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1836904395.5999999</c:v>
                </c:pt>
                <c:pt idx="1">
                  <c:v>1748426875</c:v>
                </c:pt>
                <c:pt idx="2">
                  <c:v>1871538284.8</c:v>
                </c:pt>
                <c:pt idx="3">
                  <c:v>1771500560.5</c:v>
                </c:pt>
                <c:pt idx="4">
                  <c:v>1852493020.3</c:v>
                </c:pt>
                <c:pt idx="5">
                  <c:v>1809645066.3</c:v>
                </c:pt>
                <c:pt idx="6">
                  <c:v>1882314546.7</c:v>
                </c:pt>
                <c:pt idx="7">
                  <c:v>1875213519.8</c:v>
                </c:pt>
                <c:pt idx="8">
                  <c:v>1781659596.5999999</c:v>
                </c:pt>
                <c:pt idx="9">
                  <c:v>1754734669.8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1FF-EE47-A621-F7D39B2882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6181264"/>
        <c:axId val="506183232"/>
      </c:lineChart>
      <c:catAx>
        <c:axId val="50618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pPr>
            <a:endParaRPr lang="en-US"/>
          </a:p>
        </c:txPr>
        <c:crossAx val="506183232"/>
        <c:crosses val="autoZero"/>
        <c:auto val="1"/>
        <c:lblAlgn val="ctr"/>
        <c:lblOffset val="100"/>
        <c:noMultiLvlLbl val="0"/>
      </c:catAx>
      <c:valAx>
        <c:axId val="506183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pPr>
            <a:endParaRPr lang="en-US"/>
          </a:p>
        </c:txPr>
        <c:crossAx val="506181264"/>
        <c:crosses val="autoZero"/>
        <c:crossBetween val="between"/>
        <c:dispUnits>
          <c:builtInUnit val="billions"/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357881604085208"/>
          <c:y val="0.91949704724409453"/>
          <c:w val="0.57369525237916674"/>
          <c:h val="6.17529527559055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Suisse Int'l" panose="020B0504000000000000" pitchFamily="34" charset="-78"/>
              <a:ea typeface="+mn-ea"/>
              <a:cs typeface="Suisse Int'l" panose="020B0504000000000000" pitchFamily="34" charset="-78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Suisse Int'l" panose="020B0504000000000000" pitchFamily="34" charset="-78"/>
          <a:cs typeface="Suisse Int'l" panose="020B0504000000000000" pitchFamily="34" charset="-78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pPr>
            <a:r>
              <a:rPr lang="en-US" sz="1400" dirty="0"/>
              <a:t>Traditional Medicare spending, by chronic condition, January-October 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Suisse Int'l" panose="020B0504000000000000" pitchFamily="34" charset="-78"/>
              <a:ea typeface="+mn-ea"/>
              <a:cs typeface="Suisse Int'l" panose="020B0504000000000000" pitchFamily="34" charset="-78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1202580588042966E-2"/>
          <c:y val="0.20150002425389796"/>
          <c:w val="0.94879741941195705"/>
          <c:h val="0.620969149495133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Asthma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3867766983.8900003</c:v>
                </c:pt>
                <c:pt idx="1">
                  <c:v>3613371629.2400007</c:v>
                </c:pt>
                <c:pt idx="2">
                  <c:v>3505725595.3600001</c:v>
                </c:pt>
                <c:pt idx="3">
                  <c:v>2791252922.0500002</c:v>
                </c:pt>
                <c:pt idx="4">
                  <c:v>3061040472.7200003</c:v>
                </c:pt>
                <c:pt idx="5">
                  <c:v>3397043397.2699995</c:v>
                </c:pt>
                <c:pt idx="6">
                  <c:v>3443830125.8299999</c:v>
                </c:pt>
                <c:pt idx="7">
                  <c:v>3331019174.73</c:v>
                </c:pt>
                <c:pt idx="8">
                  <c:v>3336112056.4499998</c:v>
                </c:pt>
                <c:pt idx="9">
                  <c:v>3347241483.3699999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8E2-F441-A0B0-30CC7A7FEED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Diabetes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18380571759.079998</c:v>
                </c:pt>
                <c:pt idx="1">
                  <c:v>17442118502.790001</c:v>
                </c:pt>
                <c:pt idx="2">
                  <c:v>17330588266.490002</c:v>
                </c:pt>
                <c:pt idx="3">
                  <c:v>14399182335.060001</c:v>
                </c:pt>
                <c:pt idx="4">
                  <c:v>15668269768.349998</c:v>
                </c:pt>
                <c:pt idx="5">
                  <c:v>17095677257.529999</c:v>
                </c:pt>
                <c:pt idx="6">
                  <c:v>17376109326.040001</c:v>
                </c:pt>
                <c:pt idx="7">
                  <c:v>16784017902.930002</c:v>
                </c:pt>
                <c:pt idx="8">
                  <c:v>16750892741.050001</c:v>
                </c:pt>
                <c:pt idx="9">
                  <c:v>16788423183.849998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E2-F441-A0B0-30CC7A7FEED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Hypertension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31303952932.169998</c:v>
                </c:pt>
                <c:pt idx="1">
                  <c:v>29624523786.849998</c:v>
                </c:pt>
                <c:pt idx="2">
                  <c:v>28727642277.200001</c:v>
                </c:pt>
                <c:pt idx="3">
                  <c:v>23143789014.809998</c:v>
                </c:pt>
                <c:pt idx="4">
                  <c:v>25869485966.66</c:v>
                </c:pt>
                <c:pt idx="5">
                  <c:v>28727315141.330006</c:v>
                </c:pt>
                <c:pt idx="6">
                  <c:v>29258041622.32</c:v>
                </c:pt>
                <c:pt idx="7">
                  <c:v>28250485229.200001</c:v>
                </c:pt>
                <c:pt idx="8">
                  <c:v>28351634766.190002</c:v>
                </c:pt>
                <c:pt idx="9">
                  <c:v>28469853902.200001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8E2-F441-A0B0-30CC7A7FEED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Mental health/Substance abuse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22574597128.09</c:v>
                </c:pt>
                <c:pt idx="1">
                  <c:v>21215106096.319996</c:v>
                </c:pt>
                <c:pt idx="2">
                  <c:v>20769709369.279999</c:v>
                </c:pt>
                <c:pt idx="3">
                  <c:v>17355334938.519997</c:v>
                </c:pt>
                <c:pt idx="4">
                  <c:v>18911156802.91</c:v>
                </c:pt>
                <c:pt idx="5">
                  <c:v>20401093116.760002</c:v>
                </c:pt>
                <c:pt idx="6">
                  <c:v>20684872935.370003</c:v>
                </c:pt>
                <c:pt idx="7">
                  <c:v>19898582493.800003</c:v>
                </c:pt>
                <c:pt idx="8">
                  <c:v>19739712955.169998</c:v>
                </c:pt>
                <c:pt idx="9">
                  <c:v>19700626758.870003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8E2-F441-A0B0-30CC7A7FEED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Cancer</c:v>
                </c:pt>
              </c:strCache>
            </c:strRef>
          </c:tx>
          <c:spPr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</c:strCache>
            </c:strRef>
          </c:cat>
          <c:val>
            <c:numRef>
              <c:f>Sheet1!$F$2:$F$11</c:f>
              <c:numCache>
                <c:formatCode>General</c:formatCode>
                <c:ptCount val="10"/>
                <c:pt idx="0">
                  <c:v>6290427539.5599995</c:v>
                </c:pt>
                <c:pt idx="1">
                  <c:v>5710956997.8000002</c:v>
                </c:pt>
                <c:pt idx="2">
                  <c:v>5451271999.7999992</c:v>
                </c:pt>
                <c:pt idx="3">
                  <c:v>4304925058.1800003</c:v>
                </c:pt>
                <c:pt idx="4">
                  <c:v>4680413508.9700003</c:v>
                </c:pt>
                <c:pt idx="5">
                  <c:v>5201690686.54</c:v>
                </c:pt>
                <c:pt idx="6">
                  <c:v>5243255760.0100002</c:v>
                </c:pt>
                <c:pt idx="7">
                  <c:v>4987387416.1800003</c:v>
                </c:pt>
                <c:pt idx="8">
                  <c:v>4989526198.1299992</c:v>
                </c:pt>
                <c:pt idx="9">
                  <c:v>4956716819.4300003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8E2-F441-A0B0-30CC7A7FEE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10301744"/>
        <c:axId val="710294528"/>
      </c:lineChart>
      <c:catAx>
        <c:axId val="710301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pPr>
            <a:endParaRPr lang="en-US"/>
          </a:p>
        </c:txPr>
        <c:crossAx val="710294528"/>
        <c:crosses val="autoZero"/>
        <c:auto val="1"/>
        <c:lblAlgn val="ctr"/>
        <c:lblOffset val="100"/>
        <c:noMultiLvlLbl val="0"/>
      </c:catAx>
      <c:valAx>
        <c:axId val="710294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pPr>
            <a:endParaRPr lang="en-US"/>
          </a:p>
        </c:txPr>
        <c:crossAx val="710301744"/>
        <c:crosses val="autoZero"/>
        <c:crossBetween val="between"/>
        <c:dispUnits>
          <c:builtInUnit val="billions"/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6313317978109885E-2"/>
          <c:y val="0.92013180678461215"/>
          <c:w val="0.88043257985608947"/>
          <c:h val="6.12660355115678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Suisse Int'l" panose="020B0504000000000000" pitchFamily="34" charset="-78"/>
              <a:ea typeface="+mn-ea"/>
              <a:cs typeface="Suisse Int'l" panose="020B0504000000000000" pitchFamily="34" charset="-78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Suisse Int'l" panose="020B0504000000000000" pitchFamily="34" charset="-78"/>
          <a:cs typeface="Suisse Int'l" panose="020B0504000000000000" pitchFamily="34" charset="-78"/>
        </a:defRPr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Sheet1!$A$2:$A$52</cx:f>
        <cx:nf>Sheet1!$A$1</cx:nf>
        <cx:lvl ptCount="51" name="2020">
          <cx:pt idx="0">alabama</cx:pt>
          <cx:pt idx="1">alaska</cx:pt>
          <cx:pt idx="2">arizona</cx:pt>
          <cx:pt idx="3">arkansas</cx:pt>
          <cx:pt idx="4">california</cx:pt>
          <cx:pt idx="5">colorado</cx:pt>
          <cx:pt idx="6">connecticut</cx:pt>
          <cx:pt idx="7">dc</cx:pt>
          <cx:pt idx="8">delaware</cx:pt>
          <cx:pt idx="9">florida</cx:pt>
          <cx:pt idx="10">georgia</cx:pt>
          <cx:pt idx="11">hawaii</cx:pt>
          <cx:pt idx="12">idaho</cx:pt>
          <cx:pt idx="13">illinois</cx:pt>
          <cx:pt idx="14">indiana</cx:pt>
          <cx:pt idx="15">iowa</cx:pt>
          <cx:pt idx="16">kansas</cx:pt>
          <cx:pt idx="17">kentucky</cx:pt>
          <cx:pt idx="18">louisiana</cx:pt>
          <cx:pt idx="19">maine</cx:pt>
          <cx:pt idx="20">maryland</cx:pt>
          <cx:pt idx="21">massachusetts</cx:pt>
          <cx:pt idx="22">michigan</cx:pt>
          <cx:pt idx="23">minnesota</cx:pt>
          <cx:pt idx="24">mississippi</cx:pt>
          <cx:pt idx="25">missouri</cx:pt>
          <cx:pt idx="26">montana</cx:pt>
          <cx:pt idx="27">nebraska</cx:pt>
          <cx:pt idx="28">nevada</cx:pt>
          <cx:pt idx="29">new_hampshire</cx:pt>
          <cx:pt idx="30">new_jersey</cx:pt>
          <cx:pt idx="31">new_mexico</cx:pt>
          <cx:pt idx="32">new_york</cx:pt>
          <cx:pt idx="33">north_carolina</cx:pt>
          <cx:pt idx="34">north_dakota</cx:pt>
          <cx:pt idx="35">ohio</cx:pt>
          <cx:pt idx="36">oklahoma</cx:pt>
          <cx:pt idx="37">oregon</cx:pt>
          <cx:pt idx="38">pennsylvania</cx:pt>
          <cx:pt idx="39">rhode_island</cx:pt>
          <cx:pt idx="40">south_carolina</cx:pt>
          <cx:pt idx="41">south_dakota</cx:pt>
          <cx:pt idx="42">tennessee</cx:pt>
          <cx:pt idx="43">texas</cx:pt>
          <cx:pt idx="44">utah</cx:pt>
          <cx:pt idx="45">vermont</cx:pt>
          <cx:pt idx="46">virginia</cx:pt>
          <cx:pt idx="47">washington</cx:pt>
          <cx:pt idx="48">west_virginia</cx:pt>
          <cx:pt idx="49">wisconsin</cx:pt>
          <cx:pt idx="50">wyoming</cx:pt>
        </cx:lvl>
      </cx:strDim>
      <cx:numDim type="colorVal">
        <cx:f>Sheet1!$B$2:$B$52</cx:f>
        <cx:nf>Sheet1!$B$1</cx:nf>
        <cx:lvl ptCount="51" formatCode="0.0%" name="Percent change in Medicare spending, 2019-20">
          <cx:pt idx="0">-0.071442875560657357</cx:pt>
          <cx:pt idx="1">-0.02941971365780055</cx:pt>
          <cx:pt idx="2">-0.061994611191160155</cx:pt>
          <cx:pt idx="3">-0.063294642760274494</cx:pt>
          <cx:pt idx="4">-0.038497301398898544</cx:pt>
          <cx:pt idx="5">-0.069750371842307965</cx:pt>
          <cx:pt idx="6">-0.098718352129066725</cx:pt>
          <cx:pt idx="7">-0.06743989924248131</cx:pt>
          <cx:pt idx="8">-0.066352252315224264</cx:pt>
          <cx:pt idx="9">-0.058378605846059577</cx:pt>
          <cx:pt idx="10">-0.060985744484497666</cx:pt>
          <cx:pt idx="11">-0.059693559098635093</cx:pt>
          <cx:pt idx="12">-0.055466915362540656</cx:pt>
          <cx:pt idx="13">-0.088194744529471833</cx:pt>
          <cx:pt idx="14">-0.08795762273249072</cx:pt>
          <cx:pt idx="15">-0.061173313325533635</cx:pt>
          <cx:pt idx="16">-0.056282408506275063</cx:pt>
          <cx:pt idx="17">-0.1164506015970365</cx:pt>
          <cx:pt idx="18">-0.057823602010785312</cx:pt>
          <cx:pt idx="19">-0.15662822940805937</cx:pt>
          <cx:pt idx="20">-0.048122002986497797</cx:pt>
          <cx:pt idx="21">-0.090156014950127178</cx:pt>
          <cx:pt idx="22">-0.15576070761018926</cx:pt>
          <cx:pt idx="23">-0.10110813371011089</cx:pt>
          <cx:pt idx="24">-0.069157555374663865</cx:pt>
          <cx:pt idx="25">-0.056326422313950415</cx:pt>
          <cx:pt idx="26">-0.06800050875811646</cx:pt>
          <cx:pt idx="27">-0.054117034754306632</cx:pt>
          <cx:pt idx="28">-0.055922657175039504</cx:pt>
          <cx:pt idx="29">-0.11368254839071167</cx:pt>
          <cx:pt idx="30">-0.095422078184267498</cx:pt>
          <cx:pt idx="31">-0.090872631498028614</cx:pt>
          <cx:pt idx="32">-0.064628371976037879</cx:pt>
          <cx:pt idx="33">-0.074245810441950624</cx:pt>
          <cx:pt idx="34">-0.017781709762687985</cx:pt>
          <cx:pt idx="35">-0.092852534198061179</cx:pt>
          <cx:pt idx="36">-0.06119332392024477</cx:pt>
          <cx:pt idx="37">-0.070879521985401636</cx:pt>
          <cx:pt idx="38">-0.084999374372870112</cx:pt>
          <cx:pt idx="39">-0.094929451536043222</cx:pt>
          <cx:pt idx="40">-0.038408860471640889</cx:pt>
          <cx:pt idx="41">-0.057576505211196581</cx:pt>
          <cx:pt idx="42">-0.052548156698197464</cx:pt>
          <cx:pt idx="43">-0.05245666595713528</cx:pt>
          <cx:pt idx="44">-0.051342698905792447</cx:pt>
          <cx:pt idx="45">-0.094881109602498209</cx:pt>
          <cx:pt idx="46">-0.084358951969799603</cx:pt>
          <cx:pt idx="47">-0.088347927366542608</cx:pt>
          <cx:pt idx="48">-0.11253677156432416</cx:pt>
          <cx:pt idx="49">-0.071672853675846623</cx:pt>
          <cx:pt idx="50">-0.030508048335403437</cx:pt>
        </cx:lvl>
      </cx:numDim>
    </cx:data>
  </cx:chartData>
  <cx:chart>
    <cx:title pos="t" align="ctr" overlay="0">
      <cx:tx>
        <cx:txData>
          <cx:v>Percent change in traditional Medicare spending 2019-20, by state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40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defRPr>
          </a:pPr>
          <a:r>
            <a:rPr lang="en-US" sz="1400" b="0" i="0" u="none" strike="noStrike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Percent change in traditional Medicare spending 2019-20, by state</a:t>
          </a:r>
        </a:p>
      </cx:txPr>
    </cx:title>
    <cx:plotArea>
      <cx:plotAreaRegion>
        <cx:series layoutId="regionMap" uniqueId="{D8696755-DB63-4B4E-9FCF-1925049D4647}">
          <cx:tx>
            <cx:txData>
              <cx:f>Sheet1!$B$1</cx:f>
              <cx:v>Percent change in Medicare spending, 2019-20</cx:v>
            </cx:txData>
          </cx:tx>
          <cx:dataPt idx="1"/>
          <cx:dataPt idx="4"/>
          <cx:dataPt idx="9"/>
          <cx:dataPt idx="10"/>
          <cx:dataPt idx="19"/>
          <cx:dataPt idx="21"/>
          <cx:dataPt idx="38"/>
          <cx:dataPt idx="40"/>
          <cx:dataPt idx="46"/>
          <cx:dataId val="0"/>
          <cx:layoutPr>
            <cx:geography cultureLanguage="en-US" cultureRegion="US" attribution="Powered by Bing">
              <cx:geoCache provider="{E9337A44-BEBE-4D9F-B70C-5C5E7DAFC167}">
                <cx:binary>1H1Zc9u6lu5fSeW56Q0QIAmcOvtUBSQ1UPLsOMMLS7EdzvPMX38XKTuWaCV293bXbVUqNEgK4iI+
rHkB+vdd+6+78GGTf2ijMC7+ddf+/dEty/Rff/1V3LkP0aY4iby7PCmSn+XJXRL9lfz86d09/HWf
bxovdv6SEaZ/3bmbvHxoP/7n3/BtzkOyTu42pZfEl9VD3l09FFVYFn+4d/DWh7ukisuhuwPf9PfH
z7FXPtx/uC435UPx8cNDXHpld9OlD39/3Pvkxw9/Tb/vxbM/hEBeWd1DX8JPFEQUBVNGsEJlrn38
ECax83hb4vwEYUaQzLFGGaIqf3r22SaC/m8mayRqc3+fPxTFh8e/L7rvvcmLu16R6NtB0ZOB9s/X
48v+tT/o//n35AK8/uTKDi7TsXrtFpAeebHhFWXu3ZX474+NV9wlceHFT+OyxWTvY/9NTCg9UQnn
ikZljWtMweo+JoyfaASQYkxGDCGN4adnbzH58haSDuOx03XvDf7++GX58ZUp+X8TnoeitGsvd7zY
2zwN0z+HiLATlcqAEMEImEMjdAIROlEx0QhHmKgaZpry9OxHiICsD7dvIOs3MO13n0J1e5xQbQoX
RGqZvCcraScUD0BgwoCbXuCEZXSiKCpRFa6qGlcZm+D0Jpp+A9JO3ylCn44SIRB08cNd6d1V5dMw
/XNWovhE0RSsEKIgUDQgzvZZSZNB2jGZYXnCQ/rbqDkMzl7nCTr6zVGi878g5bQTBcscwQExylUE
yn/XONBACnJNlamM1MF2mBoH/3MB99xzgs3tcXJOVW7c92MZMNqITLRh5BWMQb1MWAZjfKJqTJZl
VVGnbPP5FVIO88u21wSMz8fJKGCqbyYm9N6L/TfNNYJPqEo0LoMtxhEh8j6TgAVN4CJYzxQTxBQO
psLWet+aAjevUXMYkMdue4T//fHm61GKrvIBFEtRPDw8Dc0/VytEOQGNzzkC20umFFMwkndlF1NP
CCWyQhHj4P+8cGxu3kLS76D59TZTeM6OEp4kCDduEr2n/aycKIxQqipIVhkM/9TtBM3zaA280Pvn
b6DmMDDPPSe4nK+OE5f8wXlXa5mccMJUJoNJjBUZ8Nnnma21zDACdnnh0py/SsxvQHnsN4Xk6igh
iR8aO3povbvkHUUZPaHy4EeqVJHBV9EmGgYj9QQDt4CsQyM4wEy7Gubsoflw+ipNh9HZ7TtB6Oz0
aBHyH/LioXsapX+ubCg6wTD8XCEIIjcqqPp9xtEgojMEciBiQMBaHg22KULWqzT9HqGnvlOErKNE
yEuad1Q1VD5BGigajVKIZB5QNQRUDUIqBHLAC31hLi9fIeYwKNteEziWx+m7FElVuvbdJk9CL35H
YAhoG0Q4aBkNlAn4kdMwJzphHMwz8GYUbXRlnhh2azhfD3R90N9A12GMpv0naF3rx8k8IaCUeO/o
3wzCTR4MaJUTgALMgn3hBuFoyB6oMoM7TCUQqdnHafkGig4j9Nxzgs1yfZTYpOBTFF1Yb941Fg34
MIheco3zIUEzGma7no6mnTDCGNc0pAzJgmlA4OKNVB3GaL/3BKeL45R4ieu9o/kG+FCsKIRyCENT
qhDgj118GAQ4EfigTB6CoDIa7u8aB+evUHMYl22vCR7ni6Pkm8GodjdRCvmB/B1DBJScgO+pYhh7
Kg/JzYkTqg2RaW0wuF8mcAa7ePEWkg6jM+k+gensWGH6kW+KYPM0fd/BrgYEZA0sM8AHDTbAxESA
2Nrg8HCIc27zbBAI3WWds4fXKfodQE89p9iYR8lCURKXm/e03qh2ArFOBXOwq5lGXjAPRhxSpODy
qADekHibhD1PXyfoMDK/Ok6AOb05TmC8Agzs3HuauP+caSA3DSILfBoCiRtNGcsDdvUNl0+opoFF
B4UFkBt9Ya+dvoGi30Dzq+cUm/OjxKZ+yAe+eT9ooLIDQTga/kH9hsL4iziBfKKqsgp5aMKIxjgC
ebcrz25fJ+gwMr86ToC5PV6mgbnmpel78g3YYZDn1MAdhXSOCsGciZ0GAg2sBSj5YIxqQ2ZtH5yB
b95A1GGA9jpPQDq9PkrugTopSOok5XvaA0PShj8LrsGV2RNt9ARzKGSDNJu8dXamEL2BpN8B9Kvr
FJ7jTOpEGy9+T2NaAWhUFbQKRWCzvcgdqPxEBn0DZhzVkAZOzpR7XiPnN7Bsu00hOVIjbVMUmzu3
Kh7K8j0DOPIJ1mRIcoKVPARAhzKNXa4BP0cFbhnMOQjxkBcZ6tO3kvU7iPbeagrVp+MUbpu8Czfx
/ZN8eRezjQ+Mo3AESmir+/dQUiFMANU4hA8hhGkQ5/QN9PwOnqc3mSJjHCUym3DzY/OuuWqwC0Cw
ySpiY83nEN/cBQYqCRgd6j4GoQYKaddg+/Q6MYdR+dVxAsqn44x8xkn+v5NDgDoCSCFokHg76Oto
EJtmCtR5UAKZhJextbOBrn+QQ5j2n6B1ph8lCwWbuHjXCil2AilRDUrWVZVRBbT/Pgdx8FgZJOcg
A8cYg3AbKKhdLlq9Ss9hJnrqN0FldZz2tLtpNt47+jsY/BmwlDWQa4RoFMkTVCBmPUTfoO4Tbg/6
aGKxLV6l5zAqT/0mqCyWR8kr3j2URj1N139uBUCEgMBYD+EZyAfIjE+UDcZQSqCAxENUlsmQbXt6
9jYpunyNnMOYPHabQLI8TgsAVmDBeo93dDsJhGUolKAzDYrV0ODk7MsvRk4opQMPMUhmD0W3+6DM
XyfoMCy/Ok6AmX86Tl6J7713DUJDITTHHIo8wQhQxuTmBBj1BMKbkBglWKUgwCbW2fJ1eg7j8qvj
BJflcYYCmi6BYI3zNGnfQYrJJ4AKRDLx47qaiceJEdR3wprDbTnby+zal9cJOgzMr44TYL58O0qG
CZPKK96ZZdAJh5wZcI0GZjNlbKL1OYZqAjDFtJ0a0F1bbP0Wkg6Ds9N1As/6OOXZkJfukjx4X8Yh
XIYQswZFuNvFAru+pqacqDJCFOKbMqdcnlrKQ1752ysUHQbnuecEm7PjZJ37u/dDBTJqHBKcKljK
8lgPMCnAhQobhKEACkpvtvWdIO52eeZpufCH5OcHPQmr6MefrZPDCB3+lglahn6Ugi5+qDf372mx
waIbRYViKGAWSKaNIc1dPsJYBTMaQtWwMBSSPqNHuovY2av0HMboqd8ElbPbo0QFQmnvWs6hQnpm
KIACRnkMY+6ba1BcCPYaVdE2DA36aZ+PICj2Cj2HUXnqN0Hl03Gu+vgZJjl4nU9D88+tNZmdKGA+
Y/lpufrEWoMCtaHEg8rDip0D7s3sdYIO4/Kr4wSY2TEHOe83wfvmPGEJO6wvhDpoEGNjfe2EaRDU
FwLDwGpPRB9rCvZE2RjiNF6l6jBE2wDnU+8JTmfHGR/IXdg+xPaK983fwDr2oQaaQwnBNppG93Ea
qgmhcgBBURQsd4fqAvzEwdvIzdVA1Yflq1Qdxmm/9wSnq+VRqh/YeMf1nM17bgdBT4b6Dtg6RcaI
gv08MeSYAnsNoKGSGnN6KBP6BooO43P6q+cEm9PjxGaTv3uSALAZKtghVAO2NJQPTvhnKFsjUPuh
QEUb7K3yomzt0xsoOozNc88JNp+ujpJv7hJQyJv7d4xKDw4Qh9IBBOUdsGRnTAXsmdMIUgVQNyVD
8gbqo8YA6a4OAqfnVYoOY/Pcc4KNfpwlhXeb0PuZ5O+6AIRoJ7COXQXJ9YgPaJY9dMZMjwabSW0r
c8gkZ6C/iabf4LPTd4rQp6PkngAmbnUXdE/a+Z/b14DPUNgBng3Hg2Abxn8XH9A6MtMg6zna1tMg
9eoN9BzG5rnnBJnVt6NEZpN7ffKeNeyEnkA9Dbg9kFBT0BBu2wdm3EcFoghgDIBlvd2aaFesfXqd
oMPI/Oo4AebT96MEZrtC9N0dH1j2TqBiEPS9vK0ZnKADjo8MCw84LP8Yy9wn+ent+s4n12WL2yFm
PgzRfu8JTtfH6fjcP4SQs3/PJVSQgBuq1YB1Bmt6m8jZFW0Qr4YgnPrbmmnjDRQdxue55wQb4/9T
7efv95j8tf+msSk35rhx5842k3++O748JLQnXR/Dy4em8+Ot5T1s7qlyGda0/doQdPiSvcD0r3TZ
ljt2+jxsivLvjxJ4SSeQXMVQtYPgu8b98xrYfHC4BZtMIUWDcmsC6xjGWN1Y5fX3R6pAOByKgWE/
MPXJyxpFBNyC7BNknjBMmnGrN6gCfnrDiyTsYDeTX8PxeP4hrqKLxIvL4u+PoDfT7acGSmGDGKha
hXp8DqEryL+DDIf7d5srSGXCh/F/4V4ugpxnzRnJvrqlrimVyKRZ3AqFXqBI7IzMgYcRSOL/8WnD
/Z2nZQ5BadvA0+zT7mdbC/U2aY0kFPalEos8FsqXJFg5p2Se3HipoF9T03tw5t6SzqJK5InOdHfd
3OJ1a2hLJNpEb1zRS2aZmAkEKn+BeIBUPO7Mtk8shBqGMlEC9fIKgIf2ie1wgUMlpPhUK5Aj0qwv
rHg48Ia0oaCSVli142p6WspMkPhGK/p2KUVdHYoqU3KrxE1ujS3f4aVw2pwarqxgI6NxL+TKC1bj
oca9P7Mp+p6lcWtJTtNaBPeNHvlpoo/XYrtRBVa71Mh8zo0AEp66nWX1rGdRKkopi63xwArXDkTc
174Ji9EdQUIWWx5K3FB4SpBY43ldlIk1nqaovohZ1swCR04sVfF6PcGpp5NcyqznQ+UkudVpvjpz
+uQsqMLMGg9RbuN5qjiL50s59tJQ9BoOBAwSN3CbpxYKUWpVWhrCuFRpYJat5ghveKSiNfIizlJd
6+3EolIdhEIdj+MFFMep1dPa090Qd3rDcntO6nqW0DSzaE1TS/LdxxYfWuNpka+TEstLpegyKyJu
EYrC1TJrPGRDC7dSajTIawWXUG7ZiOeWFtMq3DlPaMjNsLW/ZGG2KDMkz2sclFaUl6XVK+gUeaU9
Gy+VvYRCASv7VdNm3jeGssJyyuAnq/3MVIez8dJ4eD7Fmf9VafxQSFmZiPF1lWEQ/NJpe3188xEV
ljtrrYi8+fi+41uOLbsmMUzCYRAQC9JZ1PvXz28oB1L2+Npa2eShQKS6T12pMO2syC3WpjBJn19+
bGEahgtgB7OTqsKSECmsseVlST2vab9kbebMuKbcjvdCz3aWRUpELRcUUCskvfWqzHLjEB7N5dKZ
sSq53Z7CUq3Y6ubyMBMgZ5taY2ucHTJsb7VoaKGP18dLgDjTSw5z3uEBDFEmt4mV2WHV69gtJcGK
WtNbR9KskmeKoEoZGJKbeZEgVdtYTaNB04m7zPT62BEt91rLw3lrNVTTgyTuF6CN0+0krgeaxwlc
99VlpNjlbGe+pr4Gs3YkqkgSNivs/HSkJhlJ+nVQvDSxeKoCmcM1uyDAcUmvLOoOJo3NQFRECcyc
8XQ8tMON59PJR0KaBiIvOsmgCeCFOpihThSUoVDiXJurPJljDlN3vNsPrclpbHey4LzwDOrXilGE
JBaE2DI2xy4q7jUzDauvz18/tkrYpHlRhfX2U7lbANe1na/nFMarKYDzu+EwtsZrXdqC+I5zj+pB
7dpivNjjyhFKxkNze3vnkyV6kGopWvqDzAq6PrbGVkv9NP86Njsnxr05NsdDxpSNCyrDLByJBeL5
xtg7e774/G3jZyQWYRHGzDfGkYeEw+N4q7TBwHbyVeVmzTIDPdvrwCOp5SiDiMJRxhdNT0Uzvprm
wPwY33c8yKQO5txBq+1dqvYg79xukHrb+67MTC8nX5KujU3VJ2u700xl+JLtZ8dPjecJlh+/eTwd
b4zXtl+30yeWqmjeNeEK57I2J0iatf7AZIe+5vma3BDW63Je3mtFkhqEl7o7TFPWKI2JQ20znvnD
JTTM19DtVWO81mCYw2Pr+TC9FrWgVFSFeHMJRiOSJAdGYOgX9+7Pbnj5g33Hbs93krHf8/nYmj5q
oPD5mlNRF8LPc9LJtZ4j+WcC0sysB4VLXGxqbRoupBh9pbanmP6g9cZDM2i9rG+EFkpym85rGcEU
dUoR9InU6b2X1wKVXWE0NK9AUMCBKeiK+FE+I4Meej4grd49HW/EXvYwrLU0u+E5KE18PS78VvcH
NRc3ZYTMspErQZwqN6ph8o8HeVDQz6c71watlwdZC/IqHKa9ZiMzpjDIcVNgo+oyWS+UfuE3WTSD
MpclC6tkFuTldxiOeglG6dpX3XDuqVorYtC0KKpBptfX9JwGQbB9Zg3cbmkjB2U0CYw2iDTBWp6Y
HqwNFHkemJ2SaYvY80pTLjNH2IO+rKOiAZNtaLoYBNN4gDUCinBVpzdYl8zaprMXaX03jo1CpDhZ
JHHaLwv5LBxGZBwlddB3gVac+7z3505RKGbUKD8rn2SrygtF17JNVrjOrNGcBQ+KbsFjo8KJY1Hn
s+sD8xaDhdUO5gnXqgjpdWpfeUmdzcZrw3SAVQ3hIm99ILiQer5s5HWDQYUUmVYYYCxdQuDitgRb
t+ucwPKaVZLjwKqLSJ0rjrvMFEe2sETw9tDT6pwrarCoy25Bg4SdpSwWrtzfZJFdz/wusuomvfIw
GDgJ1nJDkRqR27F26dM81eWyxQZSlMgaD4OwtXjUPp5ub3hdrQdhHOiub0fWeNjOgLHpqQEYwUFT
655bgpLVpDPN1WQdFX1u5C5dN3bDdU0OalH2xbJmjXNetgoWShOAvSyD3apW2rnah+08RUoNCjXC
P4sWRaY8mGrjAY9amnuPpzGp8bxX2TxO6H3a4os4JLUVMKm2xlbmR63ArpsbbgJMGMEbhMBVgMzO
OUcg7Pzt5YC7xfYeA9FRK3k4f740dtx+R1TVYJIVaslF4SSKXgxKKBsOYchIr4/NivqVsL26NDRa
gUWEGh5Bp+FTaQDWxvihsdUOmmtsPd8YP7ft0rfefejLhTle07KMz1lOZ2oagyQYDqiPKQzf0ITJ
jgXu48gAm620xmuaROF2mq/rDivL8dJ403WayhpbiRQ4ep0BeWGVO0JjyMwbmy3jSrlobZXOYKaA
SpfdZZjbzbxRnQDp22slbADJnNyUU7DMx0tKhCUD8gy+KIdezzeeT5vzFCxcKnBo1q2oG5NJBkwA
3Altjll9Fs4df1aSFeamwszmS/zAcHTaGHYC2nFeGOpNeAZux5Vk2lx2hVFHV10k3HZe+iY0ZHuV
qWCeG11+VTTr3DsbvCTf8B2rq28reVPXiXCDecjMQDbd4Jb659ifR4UeSavEP9f8eSkDz8w1vGJ1
ISQb+Hsd+2dZu67ade8LmxuRvSqlJeO6qlw6SDTccLxlEC2DLtHzdmbDe81UK14znfagsfXyrneM
zIx+Zq6el/PK1TXpe54IBd7/utSWiu/rqDvvchEFX+RcEF84hvtZdUT2A0uC+not31Su6UaCYr0S
rS+IrJfSTA0EJXMNzdRoWaWm482CUmT0nEXC/5z7FwX6EZ6iWSrWipVumPDPWpECi+qe3lvEUnT/
e7cuDP9nNyObIhG1mRjShQKSKBbtdz5vdbaU7/FlbDbL4Csy0tvMYEa74L1wz8miXpQiFt6FZqqS
UC/A6cwFWjIjOsWL9IcHjmV5hh1RpmZARejNbGlZNEJdk9pIqxkGC7s0EknYxo9CkPN4qcz6G7XX
qRlcSmfOQ3fv3qY/k3W2bsHz13Mz+horQgU3+3MZG8qZfFN8pcZDuehXy+q7vQSqvHk/93QgGOwQ
K7mwSLvQ5mknOmoix0wSUFlGrwgyjyNTzb6W/sJzrxrHlDMjz2dqtrBnUEMrwmgetbngmq5e96FB
Sx3d0+TSdfXum5PMJGSqxOg7o40Ez/WmWrTg1vp6qwkfggOtVTrCL/QemykuBcq/56u1dsnhteKl
qsfXamux2uSmt8SNIdlfSL9InHnfmSAhe5gcn6tZb6/dBb+UjfjUmbXfS64X9/La8UVUGAFfOJ6R
tkZ3HQaGymdluyi52dhLvxCJekUTEW9IukL97FsZGb58GQeLNDlrZugulcy0N00XNOnw34tF90O7
12KYiXqirAJNaGhlgync6OQccxHcZp2+Um5qSUgrPEuN5Ity74IeLHy9gJm0tq8cZGjf6ljvbD38
zktDIsNNuqJ0UX/vbni6lukCrcH2ugy/4wdU6hCZQD94rIdWvUEwK7M1TnSwfuZxYKQ6d5Yh2Ciq
7rZ6x4SHwVMW8pd4XtaGkwrtVv1RX0YX7Gu2bE8jJNJGpPEa2F+ql8w2mutaFZEtqntHzx84sA82
Y1W3E6PFULc0o3QOFMLXhw04/To+JRa5jDu9bU0eLRpfeA/otNlId+EFNRMdnLQb+atzH9xknsgS
CBboqih1+yz4kn1JVugSogPOzDWrlZIK9SxZhJ7ov4ZLenbbXSnX0oJc+A9xJjRHJ5lQDPQTfoVG
tdpZYmalAEGTfy7n9aW8oCu0DDyR38quUW/AOw6WhdEKakpfUaJrM9soRWVUN14jQBZiHbwCvxN1
aGTYKF09AJENDsRl/T1a5rmQObyioJ5Aa8cAmfqFYisQznViG/DqiRmJuhYyeL+NkIU8Y4v4kn8L
DH7bmqrRL4Lv0VwxpVT32DkpBCpMroPQNBwrLvTGUKlui2QN7ObPIEi3cAIIksE8XJeewAJCX1bU
COB82Z/3Z76rs3amzNvLO3vhrMHzXMSLHhg1DHR2US7QsgHJk88oFz1IQKIjLmQju4YxXZarVgSB
ISd6DDPVWXjwDrURIsMHtr7gXzOkd61IHD0jM1sVBGa+LLIzbWErOoN5OLchvDN3zEDP5v635jTJ
P4Pv5Uu6A9/IZ8oXXOsJzL1IJ2tmOMtsbc8iS72lQPNcEnjRBvq5FunaKktn6YKATtEpaHXdgXCk
rVe++dCdB2u+oRfBZ+fUmbs/YqwrZ20YNfqz+mNxBgGfUUUSEBtRHZYLCB5ZUJucz11in2EGhk05
eCp2Av46HXyjqmmI8Aq1Mj2ZfVV9Brb1gqqNLEiaVgaBCJhVD13GljM4JGOrUUgZL7ZNjjxk+mG9
Cmjhz73hM+Ho3fy+NwkysGIKGZySUvGNpFL1oEyKFdN+ukmsgUPl8sqqfh38HFWWRMLaGlvjjaJI
v0sJUiGOxDLBm5xaTt/P3CCQlwVErlgjYb3vKUjKsdkiiD0WSpoZsFVyQc3CBYOzyexEd1jdWm6q
hZGIYtcHuQsxCH88tzW4pZHQ6IKgW6g5B3MaxRGEQhmEisZW6Q5OwfN5DkHHueeilVrT0EjDvBMy
jmILDQfNA9t2bD1fw7xu5lFeXdioNjwMk1/tAGBwT8DTzWKcGp2PpbntnDsqQhbTQrBB1BgvfTcv
5tVgS4+HMlDOsk7Cs2aILjwfnMEVfD6VGxdGqUbnY5StHby2sZWnDETu80WqFp7QvNw15cELVOVK
R7SnizEcXA4hwbGlDtFgL5DRInK5DuU51yEi9oxxCE2lbR3oXQpqwq7SbJUjjGeUgDyubtusa5aN
18wkpeXz5wASYnGld4E6MKNXRcLLyt6KeojEkDIHqc4zcNdlsDyr2jNapSLbU9R4tc7AVOK1faM5
BbLcqG3AZuvxTZqzbAY5gNaCPEBrcdySOfHYwukHxHOqfIm6lJl12Ca97g/xOhqQWmg2Sw2W1OCp
DMg9H56v1TXqlrK9jhscWbjONTCVqqQzOprdoKI408DrIZqtLuohEDeG6IYsiK7UNUi9IZxMiyGK
tA0ePweTZbn+DpVMIFilhAopaYkVd+UKfF8XJGv2oysDDjwCO9zOkoJ8qQuGwXODA4p8EaOmMotc
xeYYVh0BHg/Pp6xMPHhJcAwR2OQjvHhw7aVOw+AYZVzR065housYhHeyIei8PQwxZCXN4aLjYCPi
LpgkWWnrUo8hQjdGWH3Zz63tOUNtBPk2SE48pr8esxPbLM5dkna557iPv3736/Q/sK5xKHosxl7P
l/dP4Tsev3TIW+2dvEiiPSWRJmmy7W/v/ebmW3NosGR9J/3yMoc2/bW1bRZt7PWYRRt2iBhWH0J9
u/K0tcdjFg2q2hiDejcO9YbbXaU+fnhKo8GqEgY+PhT+/vrtqqc0GtTCDWuAwV+H394Z9xF7esk9
ACBx+Hi+m0bDsOQrfc6jUSi7g5JU+BkzSLfD5uSw4eV+sghqVtygUlx1xSEcsdDssj2n5ZWC43yh
ZG03A3Zxz5TYFynuyTJ20laPUWd6UJE0r2gD+8T/MXs15Kam5EApDFQAQrUZ1PrB8O8m2gIYlFRO
I2VFFJkZXeqmM1++qzstPUfxhqd2qissKoVUp+cNiHPYBf1Pz4eij5ePh3IqBJlKWKogT1Jn3Ff7
AqITdJW39reE1dW10toLtSziVYPs0GxUsJbrtFwXSu3N//zs4af9pg8fVhjD4i9FhWUpw66Ju++e
u43rVAGmqwDCSZvE7oK52hERdRUz/NyTbyTfWfWRCBKth5SRf69GoRUkfrTyC1rOSeHlwnGRq0dN
0S9eIW7Ip06Agbk61JjDbg2QxZ3MkyYL6g5JOV2FdpGbfpF9U0IweLLMxrOo8CRRQcRLONQxJCVm
huRF87ByQiOo5esQIpXLuBBZ07LZn+mi+3ngcf4CN2Auw/Zs8PMVA7/uDhrI3yLSWo+u3Nqmcyez
W6MoU2TENv+JgsD5TJE/J3IoGX5PG0go1IoVZhG4fnnpzYNF4VN5QQrwxsOsW3VdqYHvZlc6xO78
c4QtzmuDtlV+TZJMFh2sAxeq4+FVo7b3qpurl1XyTc0KDQJ9dOH1XQahaCf5DsGfz5Iv0yspSC+A
yYJTjmMDlT6+VJE/g2AipBZ5d1k59s8ipvmlnUgJmHKMLF1f+yap8hckxxwWS/xpemOoBpygCDYG
GxazYQ3KNYcdBHZHy8euXYWOTVdekqCZYxfUgI2jSgNCdYUoQhsckzbzdS+BwAKL87vEdjP9f0oI
/HwVpKmB04GhJozm+ASFbtfRlcLKxqqQC26aTa76CuJ7cnnd9cFcSbtiRW26LMtoWTKpvfnzYLyc
OSpUEEB1A2xKAhVeCpQQ7Y6FV6a5pCYVXdW2+1MC70qLe72tuiVUHV1Qz58BRq+Jt5fSFp6pwtJN
qI4Y9lOfzFZU+1Qr5ZCuYE+bRZsniiEV8nXisIvEjqSZz1G/ihT/TC4h1RP02imC2FyeYXKb58or
rCO/lDcqgh+nGrdpBSCGXxLbHQBmE1z3EiarJCjXSdCQNeRaTlkIaVw/5FeIdXeKJnlGFGueHnoN
pO3r+BTcCYiH97FnEDfFp2DFMFF0imI1rAtNroZXBMXKMukgvpnlgb0Ec2UdQU5wFiQgvHENjlRR
V69UaMgvJTfUm4Aeg2gzNOTpzIYMoWzbakBXDe2SVdyn9nmeO0QorRvNWx+JzOZsnQ7p3gyKI5Zh
oVSm3anfSZJmV0U/ROEQhAmqIJ6xXiM6afLASFK3XlYNgWivLJ2FhWPayOWGGuHIRFXQmVLnaLNQ
IxDCUoNOKGkBDi8v8sWf5ypU7rzgW9hlApb9DtNVm5Z0BCFX2yhIYd4ESraAMoBIh9+1aEQTV8kq
q79WTptsbbXtD+ZebEX7nmUwzP99iQ+L8VTCYHMlMENg49L96dGmLE9yLSMrT+HtVeQ43UXq5Rc4
zQLBlZzPeMTcuRsSthoPTNapeh9kcfSKUsb7ugcUPfx8B+yLApWYMtDyglNTt0zCLEslq7QDaeZh
dA1FDuFcg0AzRIC8di43PoQwYXshETkSOZWLAjRhkZMFk4tqzkPHcJzcuY7ByH9FaSv7EnWgTYM1
P4jAJvzDBBy2/9hlojToYfcw2IbCynikq1KomVgpfUgqRxCHdHhn1JUf6UDbKWz8UqxwWRlpZLPz
Qa84TShDXFFDELEg0qpRPBtil95CqR0ywzxbBbbC53kC0ziOFW3RNszkYJVBEUrBzVaGjn6nUCF3
9qrFlbJus9A55X6Gz5gHkcquZNxoqX2JHCZSh3EzLhSrzFNnVvgMzVsXIcEGuy9woVIjCtpZlieR
CeZRYHS9Jxu+n5hYqvmCOim6aBYeTl4rWAII92caLB6An1+FIjLYgRC2UoOdIybKIGatT9uIQATA
wSGEMNTPqAcvN/FUiF/H0f/j7kzWXOW5LH0rdQPUA0h0U1p30Z82JjynlWiEkARCcPW5HP9f+WVm
jWpaEx+H40TYYYO091rv2jwR127YtFdoOt5i8gOvvZBx3Beo0CB4t3rYLn2PfUT58G+7NOK5L9UO
iGYf4NjH+bjs4aVbtr5G2fUuqDgf/bDh2IEOymf0Z3sfE3hx8YsDXgPVCSob9aQtA7cUUCSSy5RC
HNni7VGxnhWC2RAfNlpnTtle6Kzt71oFdL4P5KIX0w6N+u5EfXwN15uUJoOE6muCTWbG5Z3r9tAF
OWZ+9kZrq20m8tpx0uVpp7PL5k7tuu2P03bU4EfENdzYVCxhvNQoD3AIbcN1UY4Ux56esG50L/FC
vEaRPoNg+3WcB3s++PQq0+gV6xo/3csiPUJs7Vy1j9y88VDNueV+WGXKc8Ucx+3TECVx7gv6vGAN
fdq8RZZWHRww0LydUf83qufmJgy8A+BTSTWQEZ7MbrLbwvScy2zr8OmF6NSntS3UMdICtjbKHuFN
F2KColfht8Qf7wfwOhbE4lqN2ITfxvG9n/pvJDqNR9BVwbqMZWI7dzN0k8Wx+V+lZey8BtGPdVnH
ajZ9CHxulzArW9mYZJxKl/hevghLLrWcFMnp3NFzZB+7lcQPJoPK6KS9TtoU45Ilbxs7Mgjhba3S
ZWmyo40v+7F/7qduu7menED38LMv4j+TS21teKaqETgC5MOuq2mw9mXCF/ZsbQDpc+1OZDT8fZj2
J5pOJwFf7xVTOUuzERTyy/oaD3a4teMEMihqp0r1Y4Iynn+ig0peeNDqImUoPITQzebi5dylaiy7
afxrYsNePdv+bf2wrbZoEJXlI2yXZUExG43Hw8S+DDPcbIm1plsn/ri0AprVkabfthl2XT89qH5L
ri2nc4NCdS2GNrmDFJaUbN/1J7iVVabnZvXagqRmf00FbyLJ3aMXxQURwBGO2Z/LGIf1OcgGXSyJ
F1Tp/BiqY6r8EXY+jjVSSr2ingnw2YAaHWAeTClOpXErFYPz9HGE6wk8gWhxpGa4F6j2b9Zpc5WH
/J1B/gP5c8jnLZWPWMnCcuZH1jDSD0Vk/P2SrXFQGvPTw6nxuSXf+2l7zYYuvB0bKguCTrqZOe2v
22QfvHWsN7WrN0NYw+jWPi/xUva78bB8iKDM4j/dlC5VJGDqGI8HRTZYeRbsuJox2WCo9byOj569
7L36QYkzJ22y+WTY+KM1fY4FI3u0lKpn/IGQ/HudnNuw/UGzdr8uQv71qN0e2Br4sCVJWvj4VHPA
Gd0nFuEIm7qLCbr9C23fdNjhqFjX5Pdyiw7LX2Vo4FikKLxpQvSTgeNxxEJcRn8iRaz+ZlvgPYwR
pviNi3qiic3Fevxk/rRdpnU3VTQQ2Qyd/tb5uMiOSr4aqd+7oC2NjPhTLKEZsZbB/kyz4aFlWwHu
DEafwRM6CSEb0CA8MgUBAJLW40r13vgAUypfQL3LfO4XU+L1N6m8LxrtcBNtiSr0aAosBPKXQEmR
D2bIRRDMz/PA7m7+cBOyax9CDjcyPKY33/G2Rq75bL3jnUc7qXq1J3ngJeNZWVq2yr5rnverME02
maRAb6TBvMBywlsa37o0OO2mfegzZ15IBp09Det4sWtBI93jtJOm0mZBGyrD4NOUnNiSsE9rAF0w
GsVnTXt384Kh/aIo/cN8t+fpsQ9oo/FK7LSSl3Ge01zEW/ZlzQb5SFqsSEDqbDlxH5YswJBTl9Dc
6fHIg1Z9dajQcpCr+qRXeMDCZp/4rjqcb7YhLqBPHo8rR0VaKmccoNto/8RuzocKKqhvYP34j53M
hnfLVLEFPasDip5auOhsjPLOdgmeVavw43S9tcakD97xoIFJ1B/N2YTOuA6XBW+Z1nzO4RXIRq9T
UmzhMaJefDtMKHPnqDpnWJ1ehjbHtdhdFYg0uu7D8TwtGm9ZONlaiE5Xfm8+YZ5jcmUihQs1ZO+t
iOWrOGDJ9Uu/VfG2bTBSHORLGth67l3lPCxO5BiwQ4Tmz7EbVk4bseepbXkOpDzKt0it1SSbDT1D
yTndKxkPDgdJ+MI8IHtxhF4iC1uOU3eIqiReaDVP46fEc+ONmNtutXfKpFrL3Mxsv67HjG5xds8m
vRN8Myu4aaPbHHqfMx1QoD7gBxbGYCytM9r4QWPP14lXjSvWlFinhfM8cXF+Qp7CbVhzQD11qDaY
Rmb/ZsdOn5ygawPZ+rsHbPkb2+lRtIGIYRUPopyU356Go4U4dm8uUrqZ33sfMiyQnX8d5KHy1UE1
Ajf9VxjCy9SLyA0o78sSK/GUGjj32TI7QOLpzdpFv6AOP/B0GauyNqrHWfPraKgqWaDlxYvqOXHT
xePoX8heRf5B6lhyD3AVcOEa2H218SE+b7tDd0mWkmaebboj8Gs3zIUHWjEHy+NuVvd9tfS9xue4
RqiDJLp/Cv0mUKm+qdS7RM7N186GY6EPu12wDvsTWuIs2RP04xb+nlzKMcjiJy2VKqzsu7ynfDnv
mDt5De34mK36twrJ/t6xewEWNprv3oODdUOHfn00bdyVbTBklbbZY68IhL5jlo2byJKnCyQvXJw8
xuYfgvVwky6HHcsis0N6aqVwlRUSYIgJdellNMx7ImDLka5/2EG+w+BTXlR9PGOv+NrMcdflQ/R9
ZMF269vML6Dk0fII++jGD9vl2HnDGx0vRCy0WKY9OnM+pVW7xsODww7ekNhkON9T4GWjB9sDAv12
ZH+SJYXnZYF0pfTdTvHvee7R7lJAb22/lKBbfw5e26ElEbzcPPtsxRLVmXY4/sOsnjXRVauPm0/s
4xSvaFTo8j30svPirt6O41sE8x9cauUdk6NwdmH+YN66vglch72DQl7feEWt+LbKgZ/sACvPlyw3
QfzqhANngmsglWri73F8vYthjhPeJNLt6FL+uumAqxqKn2myfo3McE78uI47l5WzFIDVJsAWW8dy
fZg3h1O2MsnUFdv8btJ5AP0A3HUXNmfKLecxY22t6VTqfRVFy4MHqnRb2N48eGHqTv5UT2uw1Okn
uwU81458SfHvHuBj25b9PXJDXHfcnVPAjfkYLTs+a/nDF/uPNehP6x78iiobKFBr/vhm942Vc9rT
gs70JPQXb+3CQgwZsJXIkEJHv8MxmgpERMaqD9SRr+MAntr/KSlssTQLVS7ncMpnFz3uliOPoYCg
7OMQFWQ2cz71gIc0XE6Mz6MFZ9OL9VXRJftaBWSpWuIFZToXg7/Djgfxw3U3VLBXbsqlrhz6uM/N
xnQJphzVb1xKs0p40hSYZicfZU+XarF1glQV3orlbZ2PIR9VaM9llnVtieBbUJjAsJxu4zNb7Fjb
w52CGHD0YWf0HiyqeDSj2VnMaQ8HbLLtBFE8GqrZ4zic2dbmxwzAPegXXSjXlkEXeBWaPrl0G2rZ
kRd91i15fDyp4dEjw/d18N8FF2lNYxcXy+oVJJqePNjPawsiw2ZY0NGplagR0xqE9lqmNEBipPuD
jvdEJ75UmrZTaTX9go3hGbXob3rEEmsSdm6WzCXqzq1E/uQl9bquAX5fEx2pejrU6zgFUwXqUlVD
ymtU6LlbhrOQRGAJxSqX+CcgZH/2CC0GkUCZl/krYDOaZ5CSInLHVJkXwOYP33yO1UKIFaxAIq+0
v4NbZHhDV3E5NiOrZJ6WAi+0mRjZsY7Fp2ydu7I3QM2xaWWg3BLRtMPvlEd/NhdhzyB+Upu9b3aX
fOpaBQpHcWwEfVsJwUkZM3ZDKkrVZAEwY1OrgAu0L2IeHrt0e51RBGP9WCh6yuyX9bBUWg2ZHpEr
5BJcHqfeL6fiktjojWzgwfyt/bxp8pvMQl7JCuFcJGOpVWdLFdYuG6oWTm1xSInKUWL7MUss8mD9
SabnY+QOuJkXlUNSMS8utmOCvhsRCaYg2nIpf47ePuYLglSnIfw92A3khrRRPh4joDNVBftkbjJl
+bYE320Y6SJexhvwZQ3A056mJJOILswJVlrHvx7Nosxj2ka2AMLJipGalzDE7/Tamd9fyDlq8VcY
PwZAZNvcw687bD3QWT+KeES3nrxMloPaI5HI/WC8RPH3SAegnKl0T7s9tX0YAJ2KRNFb7uUbZnrl
OHRTvP/DY2iZqHSAdpxCrKqooJcU3QSWip/du3SZyalzyLFzbPUZKuU0xO6ykgywGGJnqPMjAbBO
0zVPVYKOi73SeNX5PBDQmTsPQe/Htx6BgloEUTOMyVcS6MKpxjIdnMJJ5EkMFCf6NobLby8bUJ4s
l/sWFrp9LZmhV0O6sUCXg2zYEdw6jTAI9xcwUOtwoRs/JYJ9mfz5b8CwPK9uRpGboR2OkCRJx0eG
Xa4NBeCdLH72ln2uCZiYA/L0KYkPVoR+9rp1czmayd4ggW5vLJNBhd7iqMIMKhE5lAYmOUnsPkNf
Bf49KxMMqiB7VrQZfYfi6QPNJLaGXdCWHOzqKWApAifW+fXqTV457i3oGJXsdbJ1YeOk+oNxRcFD
HMubxTJ8CToU2mWW1L7VcR76Mq5S6nqQfWn/+HFvdAAkORPPZOfH+Z/HzUK33Dt2kAWx7NBRAfZC
so3968uPx9CUzD7eZuy4MwE2BnJ2zJ2xYKJGxR9nQoAIL9LuiNps5+X+mP54bF/4bz4JfpJOs8ct
9E7MB1qQKM4eP26i/7wXk9ZHMgd4pWPpZ7LF3yhg4dMaO4hOo9myM2feDZ4Pvkw2dRvmCIfQUMxZ
AJ9AdWE1d+P8PtZyXmcY86MAfG43tInA06bEpsXqDW0RCv8dXTHwROTk6myeiiHGRxiwqhPzbzP1
Ik+HfilMa1/SDVgp+p9E0qGePQ/ySoAahvvBdTfYv/04ueBPspOp12jYC0jbDzrawIYsfTnCPMTC
KShoGe93FOnbQbkBHgJ9LMI2M0TrW9+zp3XkfkMlr/FrnyDKsKI70M1hRM6Y53Bph7rrwYlpu38y
ivzYwRqVaE/+rkcIpJgqnEB3jZETVP+gG0QElbqAJAohXSf6bOjBX9PA3kxI+PMKjjro+MNGp8Z1
UESJie3tvlJu+06wczOUtVNProgSgs0CBnKOBnSD8jACSbosvbp5XW6pUX5+rNOTObrjcWajbLBJ
uaYjOHnavvNeozU40XALSzTRoIl8F11HcfzeieRvcC8eknDhtzRV3knPHuqCvc2e4jWfIqNf/CHJ
ThqlRX6IIHkLkFsqWxZYBLUGcTWReDJRhM2ajdupF7s4gSzKsGIvrkmmDBXNjFOUK3bxu6A/O+Qp
PC+lWKEPnltc5LLRoZXPPqSy3CWA9kRmbm1/VEm4fRXcYyXsjehmJiCgSj1FXT/cMPPzzv3HD9vc
8ToN8ZInFoJrP9TWxOp58k1S8TYNXiL+OoypAufZMXAl4jGdA/5TzvWSgo/t4i4pZxWR0gsXW+Fs
+S49ZOfEuBz56JRXJPuoTzL53CcLlvfNHQ94rnEIZK0d9gG2dvpt7M9jSOU14vKXVto80VF2p8Om
4C537K5hBCzYJl+OMHQwgAJxxZ/Om1mEtnKOXeRGLihUh0ZjGiA6FBpf3TTVCZrbgWbsYdufw4Pc
c3KAbmFJZjnworXoTNACa8GSbSK9v84o7xekk66Sya+hRIaic2N0SpLBu6Vqesv2oc48qeo0xv6/
LKO4SQH9hCFiuriMfdVz+8NLw+4Sy/R1R27mBuDiM4KzwTVw4ZHH0Ogu8+F99ncuXwNCzmi301Kq
gBYfzWcoFTsvNn6AUsSeV8M48LMWCzVhqhHQDx8QU/UfRtoHD8YfZQ4/NquN8Y89/3jw4/9sU2Qf
0rfpQPUGZOuFU5+/bdtg6g4eMAQrlAAIC6MymcTyYjO6nLEVjrl0o1TlKml0k60jlYjJnmeCTja3
Dk4AWTeoIxNrkvRTMHvA83vIGIfcCznJvVJof07bFn/KWpKdlBZ7mUidx5BFm3lTGWKh8MDx0uFr
hZt/nnu0z2MbFjwC/4vj+BVo1jfffeu3Fpzh2JmCkuFmfN/iM+ASp4HzCo+1vCQTSk8sWD760ArY
KelwNuLVYpELRcn6FpVd2oGqjYdCSP67IxKb6l6GFFyzammuumiqBc3KVT9laMhyJPtAfqmB/yIx
ojKH5+2XvouLlcfZKTVeeKHhGp999mW26375uMF59HrQ/hf1UqykqVNYdiG1HHeoct2QIPm4J91d
w5/vaYoJukGOUCv4XTT9ZUaA7Lsk3lGXR3hXxhSSJj/kdrGjd+fmLkdguiuQMphy6Pu3JY9W6ZU2
vWdYbAAvyPk5cDSQcDP0k5TcwACKq4+l2WeeqzMenBH6TfIlG8ez0WhCwj1+27f4l2EJMPz4Y30N
Pm3KRY0N5pdNg4B0WK4rF7mnrmfQpGzOW4O3mdg+xzDnCe0k1i9DkDDw1v7CiUGNRxZT8fWPUNSd
E2qu3rHBq0KpXsYiOg8D1GjF5N9ID94Vq/8JKtyMhCrdT0PadDNavj0mWzOtekTCJPs8H0n30iVt
nkbsz0oRrpA7XrGLvL5C4AgbpSG5P2r2EMTTms8im4ve61FlTb3MhWzJCV0sG0HMKayc+dy1+4Ur
R9FWjQ8QmobKXwSKQ0gRuT9kX4j1wus2em9O+3cFJE88FldZAnE/ZQuDT5Y9+QMEqmzU7xa95Lnv
IKwHI5Yoi4O731ubr7RaXaTyw/hDvY7Io4c9UOFtUIBaIIPt4X5B25nTvT+eSXD2NmcaqPwNi+nr
DEuriI5VVd4KsGRFUGPpsmrtfQoZJOaN8OBjRDMte9Qk/u6NRZAgctJ65HsXhH7jjfphoVqAYw9K
mLdtw+exgaWASQFijqvQ/YI056Fbg6QXowyFvpgw9DvpoX77EInEmEDCVXfJx4ml4vOPZAj5I3cv
B9/p6Rj854DNSwNyxsAmTh87QclZhrxFjG8FlbitwJo1bOygr+ZQswpiiM2nTpT88OXVAir21pSj
qpuw38zxH0XFWifZ8ELQZ6Px6YvRk19jbAw129D1BBRIdftdZP5WqSDbCogDDHEVhCkk1qXimF1X
uaR0+50epgJmyoBQRTTLFzu0bR3MPw3E8FOcbSfJsxb66yujoNeXsP2tY+9PxAgSQW06AmlX7x14
ntzLUFzTEVaaStAHdTy5+GqmNRaIzzwQb36YsorF7fdNxEfZ23SqnYZKsBlwDQOW/UZP8GkWkZzA
vVbZRL60jH3PNNmKmexzMcUpK/e9C0qZdVgV0K3ikt3YE1uYqQTAvacsSBk3Vgf6dmNI+Jjs/ZeF
Ezgeg37t9frrcAsOxb9bh2pBwXYKuw1I7TQnWCnqtIco0q3V4X87dAcJv1NgZAeGZSjd6yOzXeXJ
uEyQor6igY/d9iub7xIHHGlkPoei10o0nmQo07si7v0GjjB2vNEBzgr2WwCJogZG9jly01girPsl
ivVcYo4CuqEIRXM2I7XQiViVwxi/HB59333EI+4XxbhgNke1x1RWGFuuC+jOW7m3FIsFuR/e3t+o
332kYtRYxTuNGojTkDyCq6ItaWC+Yo3f1W8gYjg9UvPbb01YusVt+dLzuQzXoB4CiEAb+vEMOdHi
sBAy/LRW2/HZE/IlO9IGEf/lZJbNv6jZqmqmu3u2/rW/F5IQvzS2hw4eKVRtGHGYVNGwoH9zaOGv
mywJ2LlyR+l9QeAMNWmcDQXImr7EshoVXqzoJeo0jiB1fE/YsnzuOx49xdw+rTZjL6FBtAsJxE9j
kcJY1a2Ob9uINaH15r4JPfjJm48iXtDdXjfUdmGC6M8qzgAt55tRzZRFn6c0/RGPcj6le3JSw5I8
zXJFJkjzGuHdHql9NBYiRPsUmPGpO+xVrMS9CViGiIEvnw7mtVdOp/RGV476ipYbydrmWGnWzAkK
pVmYHpITQR8cojsSc4hjUVXSxLDz96kD2Jvi+FuDz2O7OcQEh3IaQAtbyt6io/uzegRSjjymByHd
Y7SmW7OHRFX+LH5hJAdajN6YE/HSH0C2wpzNxP8SsqMtlo6APh7Mae66Yh3S+9QK9zyh4MIwBSgv
NPsq72ZHG7J34uRXsWkk25ONnVCV/gol/hppV4DfQsAyOg6DgF4yVQi8E1izwbPPZr+ZEuFKVIDL
qZu9OrDVyIeunjI6gVyghZjmrMggNRVtJ31YwXCJLJ7oU8Sm3zJZf1HlD83SBg+RjNMb6ewJUYXx
rNN5LiQZi5FL0oQBkj4kwg4NDyktDdIEqCZmdprw4/k0pGMxrYwUm58aaFZr0ICL+Qk/eilgD76k
WIsbko59sccYCuIbDf5wWnrka/ZHMXoIxiA4UGmol100w+Fy9IUFookJOlGhBsALiNx2WN1WiuJn
bwWqLarCimVqQdEbNGuXva468i8tIxwTWdK4AphaGCUepmhjzb4PF7A6rLJeInI5rbAl4YcHXGCa
AsOm2/I9qUkXfm8tPjkOOGJEmhycwXD2sXIWaQdTFILuEC3jGXNYsrzNOXUaKiRqaCiCpenNqVUe
v5AKzLs/ws/snUL8blX54qMUkXBuCh9camWPAXpBYndsNTE5RxML6tDXa2EP4FHZEc/XjPdIki3n
yepvOhFTY+/eIPW3tIhahA27XSG1RX66aPBPa3pc6LijQ1eMlYvZG8XUeNMDRsWkjiKQ1nF29rzB
e2tVkw5RqbsEjiEFOxIniS6mP4k3FczNFCNWXFwCUaH55IH/jKMQubd6wqf05E0oVYnG5g16pqBc
n7w16eCebRBbt6za4awtxqiCxxgfIvmCstB0PTD/BXxFANZMob02cXsiMl3P/YCGykNbxEJY4h44
pQLaOBqEhHd1J9B8soRWoR6ySwrB+BkQFWIHmGMkO6TNN+rV6YIKrg9V2wQqqOJvoRNBBX1G3Cj8
dc/139Flp9hdM79udfRXpVNQ9SmQwaA7iU4wOCDdfdswIKmz7YIN9BG5ooaiLX2KjIU/GphbqLUu
xpgBoV3nm431g1WYJkLkfqVWjo/qwFQccwQYBxF68A3Bkud6d7aMrbuH1gzH5rUHZWvV52THqZJ6
4+fZX+eat8gyBL65HoaHpQSXUUY2Oh5XvHPgaZYLsk26mI3V+ZGlR9nuDKZat57BxZxYuJxIpkJ0
uEgCQZBAinJG79prBFgTikkpGQN2dafmc97DQdk1K/pAyGrvk/15i3wUna1Jq3RVN1ALC8YQHM9e
PJmKoAsrwnAG2JAsU5EZKh71HOyN3eM512HiyqVf0IKStL0M9ktfxMYPnxLp9aVrfVMnDgQJtwmi
fkiVhRSy++7g5MwWnkkq7CsDKvgmsvA6aLxvKujb+7SeYnbIdnj2a4e3r/BZdOQz8u89y66byz5H
R/8zWPkJdeGKrbf/rzcfj9n//o2Px7zRV9gRiMtTf/AqhD2+fsRFPuYU9UmEaRcfd/8JkqgkRTDT
xFux6kk3Eojm/4x+fHz9z4PJfWSCwt41otLG3Y+QiGlxnPEFJrtIEvTfG1aLvB30Dvceo1/EdFxb
iW1y+Bjj9PH0/OPlfNz1xSTOyB78K77ykWH5uFF2R2rxn6+T/R5ui/tfHyOSPmIsB8Zb6G1XNY1k
1HihaT6+989/8BVyfks4Iw13T7x8vNqAHYjXfdz9uOEhci7Jam9WdT3K+hh5xNDh5v62bzj9R4HE
2Md4I9iqb2ogov5I4GQD2L04hhR6nwLx8dCWElkbRt+o6AVWUEQd2TDIcweFdYEIf4hGkr072RY2
qxLsR3xEvz9+/COuNdNUN8H0yVAC9cShOPYyIA8fAOn/v8mb0AeO/J9s+/+dvMEguv/1pcO13v7L
ON1/pW8+fvLf6RtcnQWCE9jmDNR7hitQA8/8d/oGVzbAmBcK/hwSEy62d//W/0nf+P8bQ/dxoSpc
qwIAbHwHFv+dvsE8V1xlHBB9AliRhhhz9/8yxC4ES/vfKNuIpgTXvLxfGDMJAuR6/meuAkTBNk49
RnZsXtRD3JN/hFWmCLfuySSLvuLUHqtxlgCY1/UHfHFx3r3bsAXro613TuH2r2j2ofR064HhLdPQ
lhEVyOdvrJ7j5EfXt08r0pNgLVyLgRQM1Yia22bs+Z5vrH3o4uu8o/nf/Qvs+qzQLPOKFftS1W7H
1+1HDLOnQqublOtxguyxoRmZT5sPz0VLdMu4ogfafITdlUJZ5eSZUg8hmd2DCTJtPxLG7/vVVvfx
xIqgdVfLxuO2QQY7kgFzEbh6EuDQcwCvxQhDlA9oCcYwOGPcBm+mdnrwZKDu86DiKgjfVqCqJRlW
W/vUPqBrO55dLL1KoFGpwNtIaK3QFoJ9wHq7zOBkCQL4EUqhhqYSvi9DNn/sQHvMoXtD9imto67U
1kG7nVRXhOv9csvw6rplfwKQ35UjyvpyBvOFIV1odOYHvbkVNUfilbGCHBZgJ84ZYKySQTnA59TV
W7f2NeeYKhECtuXH7j4Rm76K1BQG87LPLkKOKIzMAyZXIEKMmv3TDKri5nPvE+YIV/tivsR8e4lg
utktrlUMBQlR1EmrUnZfjxAtWwYZzwc1PEO8hqht1+yzn8w/6NTmdt4BsxBdL8MOQGJJz/fvkpFN
+QKJiU3mfeszWaAyA6wiYIz5AX1cOr3lPsJO9TzCd3QuKJBnhT3DAxTN8WVj2AB2zFDBUJPxmvr2
IbT+t06a4Xb8B3dn0h2pkm3p/1JzcoEBBkzBW8ldLlcfmrAkRQR9j9H9+vehzFc3M15W5appDVKp
e3Uj5O6A2Tn77P3ZTFpLTAjFsSl9fDGDn1AsbOh7IABklrFPhwWWk2srTB+y36dWtyNZhk2sQxeu
uMH93kap1RvHXiE6zdtCj9uXtz31GzdcVG0aV+83uFDHoBFFUM0i2udFlJAc/+qL6EkXRY1rqlWb
McrOoo3hcOjmQ22IEzbqq8i9Cx4JYuDjOzgih6Fh+tbUcXtpcwgzyTIeNDN0/Uw5vp1M7laRWdhq
nbdLWkP6mJviNfTlF8wSd2NpsK+hEkclfL6hXpjTe3tzVvOmySRalqmNe6I920KpV5HnxTEKq3Sr
YM2wEvCYTXQJ2IeZkoSnsCWSL2yCzU17ic3xTMBqb3R4bCr85n5FRZMXjstML37MOguNClUg6DvD
b2rnrreK5uwkw27AEfqMo1TA8WnxcArEIywcvl4vP9O+KKEpiZ+229yF4bzDfcmzaHXFXuX0v6RH
lT8v7bit3D5+G+37kPr+4E0JCubSmds+dA7xQAgke0vTBwIUia/GejM4Itmahn3ntGmzIw0atPNr
aUy/Zm1w9vFAollO+HZbsXOMBnrEKmkwTtjE0wC5KM5RsLFpDOtUtlVEtOBkGLnX7GUYXYHV7Dw9
vHbDJRTdsm29mL8hv3NKYjNmJk3S8wJFz2JgNSz2tIlwCwSezeA/TvSD3n1482IHRvcxTarYOLqz
mSP9Q1/WCxQB0YAsunNCtXeGmKUs7aKD5qJT2VH7pYSe4yGwrH3eLseGkz9O+TjM4AjDh6nxwueY
6F2TPxZxU22p0j9mFTOoop+76Uo6I1Lkv+oahyvMzUsyYuTITediRuFwM8XjC3Z4GEnWSyjTBsc/
gtboHpMsdq8DhVxWk5GZhqUIXK+NNgQza7re2MZC259QBX/J9DfTgZd8gaVQzPA07Ez8GlXpjwXy
8yzn2dds/ckpim47dl9RYkJgsKsM4D6Gf5xTO4xEeGCdT7eUuNnnVeYzWbB6Yi+p22JtYWVqqoVR
LxKeyq3oKveGo9AstZk0Q1JzdVsifqGNgwLroD9oK0aj0U+Zgy8wM9dRnX0be8DAYuu5qHV4NDHh
/S49zkue3IToEm5F/MHUegh2GOEKch27WER8xo46UyY9N/qhc5vLSL5+qqnmtLSMNgO7ZNiG4orO
GOAiKHkKivGmszXc+vbWtoEGap7A1zRto5EWx87ArDUZFBDOngDyVT62hPoDDEt4wjE2Ss8ZDsVv
L+/faJ2ywMmba8f44gjZYcFU42bzJdfvrBy9TUwsLz1khdgSOA57090k+kqpjFoMHoRyQg+VPsmj
28YO9ftceZDcTO6d5IW9oAnCDDECsdq4G2LMry3b2lg092bWEQBjsIRPHuHNKd8mYcW3MtaQp53k
qPqSCX9LjiqR9bk7lKbUSOkyn4jlcAc/ih0STYwQzWPSaeZNNWjZvaZ0vuRjcdRSeYjr7mCnhFN6
9cjI4Nm2vKcs5EaJsleYDa4/ueOrZ3BbGlOzG2ticJUDxa2RKHmRtqyi07FJ6uUwdEfW1WY3a4AD
lubi0ghdM/e2pnU3G6e980ZcStVC48vBUs2uXbzdPHjXxdTma6gaRlHz8lPNYDeSqXF3PGrvdTs+
qH6G/RNx/3vNEKCBRwE1B5GTUPTEHMwbtCdBs7c6/y72aNNPZhAwmLluqrEGulv/qmxL7Zqp+tWo
WWKVnl1GTzAC6Jt2iT0au2p0b7psLonbxz+KyXxqlZvtsHE/RBQgSY4ArjxPMUxlmKYqbNuFfgxn
4r5tQWyN7ShpNSI9ehawKQxnZ3hLUKzDZaILamZfFtGBEXhx0VsXjiC6V+NgKcV5lR30oYn5WOLn
oYI8MhfiPQ6TPR5CNvg0AHk5vco2q8kDFU9G5rzaCvveMgVMU4geH0w0M3AwpUAf74H/RFzQysB6
OyUfNhOct1aPvqrYKJmrZgRezVvZjB0PEJ+YDggOHJT3jLd54ySuPAlpiZ0XjcZGOjCRIlu8FDl1
l5T5R9rrPYZNhnD49tE0KskIe3go5v4lV8PCCDSONlUfbpylOc4Qgk/RRM+2OMNz4xGEW1JWrg63
yblClPQdZ6nPDNY6H4+NqD/1sDHvzFLzbQdHPqpIerPM/bFI4mti1PCFavujHvAgG+1yTbQaySzC
MhS9IWGwIjbvstWeMElYGzMOQ98Cy4clUsMG58RnxM3Oj/PlmicrEJpR6ZW5+G9cWljp5OBTPrjH
lvIpaEcnPdZoF7mbgnIOX7P1RkVB3TEfK49UK/nJNSZKJNa6ZAzbXdGhr+EZqrduZFdBkg0z+urE
/dWeo9DJd4vzmWb16E9jXu+BiuSZ+NQ0Ov1B1GOgCf2zi8S7JSp5ZPxwgdGc3BqFZ22KpW587VLq
LNEkfmpSheVDyPjfWCMntkof0uWuqeJraGGx7mVCSQlp1S89F5LV0hLHqYonhFW/6qzrXLZio6s2
mBumY22nP1TTUN711D5OTInuuexjI+YsjCAs7qnV7Je1a1APtj4aZADaq2PaJ1L25xArB0PLSR1y
hBN/DJsUD1vXscsu5maaEIdZkRhegPH7UVjNKyUvtR3xzsAcKiMo6w4bILwTIgseDq34WFtm85Sh
GvjlkKozKZTB79CWebr5vBkd+zV/JvKmaW8N6nlyDKaNJYTtxJ3C3dIX8+1qoNtwgpOfTSYT+GWC
/JYKBbXmN2tMSk2uind7ODqNcROa6qVFsNFShyLVEndD5JrMtS0mtEslfKNuj/MAbGzy4E3iLGCI
ybrqGBjHam0BnDvDCOo1J7swqF4orFXz3uAaxXFdq8MS4v00tYiIFNPUYAjHFytx9otTnuFOM4Lt
i/EtrNOvwaUaTbPp0sXDL2Uyv2FKCPCtsO91mo2TrVhREtSlgqSeGUrjGK0/4v6rQqs7yjH57Mzh
Vne5RzMegE2ci884P2mFza/SqmQXj83rbM+/RJM9dKlerxVriQVInLqzpdn7sinPpYEBvOoIfduo
aNiUXN/R488oU/gd0ua96NqjK2f2vfs2JaGi6g+6qKsc5pdRa3ekQJaNELcF07deG/s9xNvGTxbv
gUHf3g5RY3F6xnqKsTrKGfg9yNp7sKfow2WINnnttrVbP8cetmmjj1BTR1z6gW0Zu4j2xgEmIbJc
+KGhNt5Q3cAPvdFz55gUGFrFANjSijeykwcZxp+e8Twty3ahexum+geJsMCQ3rMFCsDHzzh5T+Hs
fVF9/nAG1hCL6ZJW/xDG2WP80UqkILYWV8/pDfBM9ix/Tni/ROK2jOuXRBuw0Y7+4nb3WFJgUubO
g50uG1CzTJkMaBhxmjVA9gLCzfTUA6js/JTmxbUG/TSQJTSQj4AACnCD2nSxZXyqx/Y+XcRb2VaH
dByhyGAUDFmhtXCb29gMyuiuIoVDhBB3MuvCxKfJ7ShXKqi4VrrxYjbtAXc7+Z3M/swGkkXVedGw
pCdN9gRk5AyM+DI72r0gdNDJH6qutlpWnSI3DJxO29SttV3qOjm9tUmZ7gxTf4pL5PWUVdk4hpWQ
LN7WhSnae1PViNFidWDcqWwrNI2iEC1ryt5tz6bea+xPVXgn6l8RZPGEa89Sq4t1N1PiZPhgagP4
QzOxFVAISKxAlHYyLe8cobZFF3959nTNQ+hqIRw8XTj3tosFth6eEqzcDUbk70tTJmVge8WuaA9e
TPMONEwTzWNaRdnGGDMfJZaBqsu0dg1yVOKm98wDw9eAU5Rf3UWNQcraPrIjrZ+5NrpPbWUBQo6f
wvoM8/TD0fdJKWY/HKT0Kxv23+zdKzG+REB+kKYJYqQ1S1CADPJMWfGCepFTRtE9a3F4n8lhF6Uw
8iCa248PNUiI21Iz1Bb7cu2rIrvPJi05miP1FIoLfipdP+FR3+u42rAPsWjUMRXAQh9VMaxxuUy5
Lo/RsNLZuppGWcOr6Q579n51E5n9OYn0y6RQANi4sP7WxVmO2mNSiR3Ob2YWoUWap8MCLbjxq7yf
thn54DICTZkxLSg9JlE4OCtQJ9Q2Ay5vd7dMTn7pGufVK4bhUNFFxHJc/El1PbeEp0hbLnd5GvqE
GQ5CMTvT9fiD5MZ1dTmGOaFh3WC8FtVksRPKOCYNdpziF7iT7rltKAvSWNDMx2dqx09nMD81MhMt
ZVw6slvI3oON2Mg7jIDAK2nR/CnHVVZXn3UyuMfCqocAgW+E+4rF0evu6whSZr8aEGR6OznEtcJO
/2y1cX7Sk0vjhpHvhWUVhL39ZEXuma3vfjBTIJS6s3dm7UkO2kWZ44vokGCqDrVKr72dlqDz2zn7
YrW8Y5NtfNOMLfxzyNqVOnBf7kRLFAATCwbpMjsnuou3IjLIagvMeXW8bZckvtEyLPthxoyxGZGb
uO9sgyh6XAuAAxVFdP1lDaCXplZu0iq3j1jMt6kwCTZnFeyXlctNwGZxTpknKgilSf9UJtkx9NIt
yNr+Nkfx3BBShZq210dyU8kgF9/pAGLLDJ4f1K7SCAmKYqFAVht/FmlXB7mjrVSt9tDVLBsGUue2
yMaTiUMJa4a4FTYtRzU9pjH8TWbqzFf7d8MV0FopbMa8xXIAy8U2OOEhsvtbRmLetlfhW2RJzH4a
8ZBMZzrbdZulNY2D0Y53VYJvVWO4gbeUnGYjf5PSrQPlNHSS9vAm+4x+YSQFrBVB1LYKAj0W+c6j
KxlBK9x67SJ3otauKhflhv+aqIWg8StsZ0/KKTsIEdLdLfaBPdXBmiUQBIaOLoHizMPXD8yFqWZm
24d5kjdtnOMaKDCLW6GGjoK8URjz8DCpn5U5TngkcMJVxGtN1zw3ynKxK+vjxrO6bSUw49fFdOpr
hMq87u7GtL13pmpvIMX64zRMW04hyYzmyybDyBOc/lwmrEIZDV1AJfrlhPavwjHK3ZiHMHNcJ70d
av2x9bqDrtXdxlLRfa9HVzPR7kJ34K72iGRa6zSULodacFKBAUUIK296X+fWV0K2eeOmwympovNi
hLtMtOsjahYbBsJE5OsKlGGmHUvxFBLXXQaHv5i0Jia6uxy3K1mX/ppX5pMCx+cj276XGpaYwtFv
+sEx6cZkHES6dg5NKhOt3iW6bAKJ1azTTSgtxaAHzr4N+5eqi9BjcWLVHnMQKxsCS5hdgHGx2WBY
BXPHGLX1fmq6eJYLipRMAThgQln2CKqHcCgOoUPfoSVrrLwl6RaB6KkjTGIOdPstVgC8mwqH1OAF
izg24Sknft23zVerWWIbciuvLdPVy4n7w9kTN1FXC2DUub2TRndvTr1xSFIjwAlPbVHhoB7j7h/f
tVG7bMeRcxe8UNNueFDoCOl1NhBq5M33lyLOiYlbQt6ImfNNMLXwk95L5kCYPOoda+aNihK1w/LQ
HVNTNDfEVe8QZOxd1WCLqEs93iDNCF+unEVr/WJGETO6fgDVOJcrnN6MPLJ0Lo4saEEHa04gcK6H
PdTLcBiLYt4Tk4Hjvp6g8f3d2FPUuPMxr9nAchkfVXUtDMZaW+JPt4QyaEW+f/s377y2wo0sKw9k
rUvH/v17v1/M93dI4hWXndfy17+jCt1MaS0O3QoVHwoIpyN2nc3YLm4gYnQfZGhxU0rxjy9xSdvK
ZIWoBOS9yYYbHhfE03EE8q3jJoD2mpV76K44xaRn/ymFfWoSnR90ln07MPzc8+TVN33C6ShxTW7E
SJQVGCu78fuL4qnZjkL/+OtfCdvlnJuSkLtQSGp//aCeORLkr3+Edm5s5p6l/a8fjBUDDFh4EAVq
lreo7fa0ktXNX1+whOHJ+v7nlSrftABHSaFg/uo4I6cQSts7SoN9GvWbPhLZxi2aRycPi3NF1hob
DbvpiIANcP22cEoYyJBXc31YwB0Y0NWHwty0PYN4RUg4zo6VkVI+qA6/Ls1K6mkaC0+m7dkJrkXJ
xj/OSn/Iw/YuqamRUvZSOOkLluFxTE5OGi1+sSDySpGF23iQvxaBTaEuhyM9gX1SM0703i22NaqU
Nj2KCKdJQXWLCkmoyHKfRh7DjaGhKs5J8Tyn3bi35pX4mRq3qWV+JYKNZYLns8vm9MkI8/qk1UAj
DSfeskbfzNG0bgJRQp85im0VqnuoLR3I4XhrVHO7q3F9L24DJXYy00OPNBTUTnSzmB5W3kkBfhgU
7hWlTyT79APUOQbi4fCj0YpnferEljDrSkJVY3GlTzTxJtfOMQ8V7VLrBCySJvMghsOKLxVFnIg+
6X3z+1ozsMSFOCqjPFAlVLC2rH82orp0+l1kiUPDKL81533uoHsW9ktm9IOfteavQpOPq+UU8tlt
ns85KVwSlJoV4kFMz6YpnrPGm33bxvboHiV2OIYniU2UcXrqZucmzZ4GAcc0MsdLqKwHsAvH0Uvv
9GTGmF+9IMbT75fzRCtZPs8WK+4C1RKT1HtcePfrr61dg1FJQWRcQjmLk/RnWZEnQ8FnEDe/hY2+
LUI8QrAhH23LebU0JjgDoixJj7dSsbJWS/uTdNlbzzu08a77IDWw94ruB8ZRVDXx2IKDUlAJECod
/K/d6/ruAgu54ZxJueDg6T+cIbr3MNXYlc2rjLESUU/0w10auXRull/o9tNK66sWHo+8zst9WOvP
DTGJQSx0iYn62Y095RV9Lgo4e6U41rql3Xb9k0inkHQzmD96wKNokn0i2i1rI7t8U7T+mBS/Mqj1
TEyGalPOfppULSlN/Ad0Ffin2sU3jfmpFt4XSUmQDjUalKFG8jac4HDRZokhbmyo+3qb7j5uURz2
Nh5+39VwLpuZOxyaOJH3JSpmZcPc05llcPhdueUgJRWUC2+hZLK3fnQMisyPBhbUYGrvd0VFl4p5
Hruust80OW6iXhI+TPdMKa2zYASXDr0WAKwCa24g+IbNuZWAX9br0eK43LVx62HQ7c7G7L6SFPxg
rTQ3ZWX+GKrWpZflPTcc+5EP8xd+i9rX8m2Eg3ffjzmBnLB9klaGgDBLChvzEpVEUsaxaXfoNZmf
EHnmFJ3hIJ1Kv8n79HMuXWYh3TWR3W8nQwhdSKPORUW0l3MggsQjGJgxiNC5ihtzivwyNt+X2uXy
eC5OXu+0eM1DqMyfY4GVpwvRXCvw8HUPbtrim/VHSeI0cJpBlBPjrlzrRSY8pIBSeByrl9YxLt48
jDtsqSMxUm2fNy80WV5gMrsPotzCkDW26dELI1K9tJRFYT8xUccCHCH+eqND52ZqqI3NFmAIVuBu
oHROkk3zQ1cLxiOwB9wnXBK3vbWd6lXX7DtcRPkGGSGNl9duaI7CGi+9Ee2SXvKbYT9h3FM4v23j
MMj4KY1Jq7qyXctUhneuhts0mqmNtYaFE/c4IDUQ4WI/dxJhRCja9wNq9psWk2gLIfXMmN6MU9vK
94YSrLNLk70024S1+9B4kiA2kxtum9JUv0S1XOvm3hEYmoA9+xNAW1Qn9YtjYRgEN+HbesO38bLF
HLjVrOhoWtrN1FWIE8q6Zpmz0eb0oxuigyerHS9t2SiJFueN+v0cosRQLIiNPU/PcVW3AXa1hyLL
T/XwSW6j9d2hP2K1Oc4NMWu5otQsg+EhJy6YnQoWW4HEr134so63IQ99yPA6olNdpSPvzby/lkrz
y5Loc25evn/v3Od45bIsXvOku9apHuJOr3yBK8FYKLktHXQ3576EPgUSFVE275SVPzvx5DF1jTrc
BPMvzev3lSuIc6Kp+BPHIrC9NNtUPXRY/PxBJ1PltuXZK8MHaWQbcx7bfWF9eOi4vrTtr5p1C/PQ
Tdc2z2mT7jsQC3ap3ZnecAN/6Y1w0D3eNMR+hKKoj1nBLA4+yOcVr/veu+5vN//UK46rY3b2VOJ9
6NJ0o5eOAdCHqXurH1hcOT2lRWGd9APnibwj49IsuoAM3H5fstBqZfORRsUDZopLC643r63l0A9h
vhkKZ9lSg5xiPbqBkvrEudyvdcVnhtPVp7Y8JjNZYI/XMke4GVa3VI2VomYM42vIp9TkW6avHB4k
t4wDgTUjGau8fk5BYQ/Jg273X3pEjSOwQo9romE4sdHu83646GwGRszIxpqPdYVMbCzokmTIiqAx
mLa3Gm38zEyMhMy+1XHdz5U4u0mynXXrrVn0dXoV3lZhvylxJyjiZHSJzFJ0O3Ca+keqhtcu6/He
JcnFjEFG9WlyHfvyp+uiIGWWenPzZtv13Wczw+lqypcypyxQyXMjhx+Wk2X+UE5Xao1yR//osAHg
qszH7CPuzZ3HdMJHLvVV2X7aXM/QnQQPA1lyIrFubmR4sB8jGGLXtNJPnI4gdNgVzPrMSx5CHmOn
KVf2zBLYPEqVuVkD/36t4P6XY8KdYLcNc8r6DUGfrHCiM/DqmUsa2Uff4AgI2SgYixFJ6ZuzXjAv
tvhgsBOkZP8wkY4i+tFpcqfPzW3ZU/lYLjslFpJblFfO1MAO58THdLI+xiEjSDI/ubPxgWhGemQc
9hqmWfbL8mt9vsOK+FLXS7L9RR0UooddacknS3eOQzyw+qysgNGcT7bDpM1tCYhL4cwspeoQgW2/
dCqjARXaV9Xwt9jaS8mqqXeN8mVB3WK31ivWAHL9EhyMNOZjjGT8Xe47/U8h0adI3HMAhmasW/Ol
HEIKlYYlE3o5ePEvzeJVdJpBqCMKFm3cLF7B7bMeLjYQem1tD1uHccz4cwftpjGS50yUahdVmU1j
da9naXKrmJSYxTo2W5jIQGIgLPTkJfJNj5kLROF0noH49PpwKzs32xpNB6qcnGta1r/mBuKsEMu1
TJe9k2SF3xGhqGiHUBUYhfRg5x2Twz6U8wE6dwH+Ym+cKcXd3wGRz6ZDidvWYsIfcHQTR00gg/hM
D8Z9pdmvzZKMx6YrUOkM5pNO8tqI5aIoIvewiHQoNtmVEgiPwuy8Ybw5tEvrBZRbxChIFPqVyYxb
rTFekAe5upsRVwcF2m/S5fuEXLFdKtYVLq61K7X4ocHxvAV2FvqEDmQVXaq4exNLCoVkMpeNhjGp
87Dju060NwAZ8OmrG49Iww3TG3Kdy0+GQbd1R1dRdfadEQ6cROZOz9wKLZvJvbBHEG95ddWc9HnU
8xLdmq02KdnIcANv04k4BfawZkOxxgEzJe+cJepY4h0KZ3Sfrst5VHhW/LnJKPJAROFE8NRuTMvm
UEfHBZaIH9EQ6o3JeB44F/WiNaITyHtvxhhS2ck5R7faM3PWSbhlD3ZtftZRlp50++hlpLqz+qqM
5XaKI/PIyKzXFy5Jz0lnExtWkQ6cMRG5y9GqF8Ieug0BI8UrhZpXr6GMJgbe4k3PPbLQKMqHvhpP
zSBkwAz/pe+qYmPab179JXvO2NI6YIy6SB6KZHkoTWS6lpnl3EXjA6dvuRUkZjQRR0MWq1DvpcrH
Xb5ov9tlYaSUcAZkvUxeUInhaNvqt/CggJDK3lup/mxp73kmf8HjD8ZSlLdmiXPGHJLTgk1160XC
pnw3t8lY3oFverFsbuuS0JyG2JYu3aZw83KnyVjuFBkFToi7G4xJ31izQBzs+x34lWSLHu36gpMa
/MWEMKXmkpg2ewhXjdomPXZqXueBnFeTh6AkvL2cLJfTzpy9O70gz6ARSs3Bgz58loKxTFGHj+Pk
vBliekGOeFYlZyvhhWn3WiHvppJ0dzf/hFP0KnNFSYP1nP5KJkGhQrhh2hGInNpnrhp9Y4w45aRa
iSV5d59KK/bjqi03TjbsetixjYdWH7npx0JiT6jibeQsJiNU73D4dpCqmMvXYUNBNZ4ZiJ85b01u
9CaSV2azjln+kiWB+yxk6qEUwJKR9hMT7qFbnIub4JwvlsEIZrbsg1zEhdg5hRZSp23uYvIJwygy
wDDG5zgTTMpySPlRemDvi/aV8aw8qwgYE2M+yYtyZ2qx7+bFfWrHMdXZcPVK8Tg4P7u0AOXixoBG
kLB7xeEcQVi3BeA26AU9/1uwLHF8UJ7vw3A5mbqizRVdB1TLumHcfcgSue09ULvk4EnIGqRM3e1I
I9ZOWyBuz0mi/LgwsZBbrbkBHIxpnRSMKn83ZUZiS4H4J8fwSWCq9rMildshMR7IF/fHaeS0mW6W
b+rTJRF4yBqmSUiMisObfXvOkXt6Wq5ydfDT0mbjs2s351jIZO+6WKuXct7YzXMSEnHyiuVREkm/
SXh+Kfhy8tWC3KOaYGa0uRJbXDJ72GRM1sqDYfZjwHzrcYlCwcN6sVuUdSNMPqQrkuMghkun2Uzn
J8UZLhMZwziZ5s1CuMwrB+dBs6GESc4I1MwR3g53bleVgYI8SP7bwq6YHxjmhNtqHoeDrR0E4d9r
FvHKCDfi0BuY4Ub11tSnn9/u4/9v/dU2bJ7vd/h3HvD/9Fd/wCIoIyBw/+sfZyV8m6v//sf++4Bw
Q/4NS5AtVyy8aaMm/G9zNda5vzmmpEUyBDTf//ZVryfGc6gBhmchDb5i8f6Hr9qy/2ZbtmHigBaO
ZRm8uv+XUw3+RFvbnnSNb783HAxhfFPj/+m8bkSTRmmdktdMx9xbttl87HrMAgj5UAwK2njTDkg4
In54Bpj9EWS0rtMljRwFwmykAdHlHdJc6Wctz37/0yf5b8jK4k8KOK/OA6EBxhnrOR/QH2TlyJ6s
3Il76yrRchrqmnPuMXfpwcMdk9y4Vlb4YBvAfcoqJb8IpCFwpGEcVNRBVCWdtM0ihG8Isn7s2ukp
XJAbdPwvqB5jfFFhAsWvpGqSTPeq8PM/vPyVC/7PYOjvl2/qOpMtmjmuPz//pw8XEGM2ttjVrovH
6L2lUCEjhLstc5gL1rgswNXF3j27LfO1H3gu+/vewDYgnfjEMC05iQjzZO8yC67WtBAna7u98ezh
xUgqzd2URVjsEtG0R6Y4D8IRbH+R4UNIBz5V686p0PLrf3hP/4ogtlzbcwR06fU8DU5+MP58T8JM
otID03vlRsdC1elOMLROtNNHuLPUpRTmhn3KuD92deauDLoGSJ4Rzyf4yuMeXuuzS7D51inoQ1YA
MwoqXY4KRJpZD3LV9XBLgCCL+v/A6f7GtP/r5eCl8+xYPFE8VeYfd1NZl6GKak9cDTySutTSBwKD
2AqxWhQJg/9oiOGhYz5L5gyXeD691+SDMeTbeCYPaWJ422o9C2GKlmlnqoriKBtxpuH3bXgLtxxj
cNYGjNazAwJPtGV8cTUswdjSyKV63QaL2xykCTm2sMIGxb1BD2HFaHCuQBs0ugnmq/C2TcIMMBvj
GDt7xfm7Y10dHJP9t9LBRlXRaqeJr3UYbqg4GZ5rnnFs5uguiaV3/v6Sgd0dJMhRGStOmdXZ+pvk
aCdavzOQRHF5MISLqvndqzDhumPyOmiVOqeala89zLTvOGSAuTnQHvbB4fL93ZgN9/jJgAyYWvdg
inXc2oQI8N7ebYjlgsnwR5lx7CBm/HbKjK1mWD1on5bT5TqdkahW/5zl5OFhoyYvI4wjk2uB9a0P
WNr/Ewpe/LtbVX7jsomT6OafRycwtTHV5MTiqgl1GhzFINJt231Ivglgq3V0HXE3mowtq7l7Rn02
t1nhLuQeOANtESRhkXv2ioyHgeXtlCvjOmqbKGtJ6mKYRrL3zqgl3ut/eML+PNllfcKkx9rhoLwL
/v9fVw2p6U4KK8C4LrYWENSJH6JMXkwHjqaQUOeaUtDvhPDXXMctz+CKbhIte+y8D9jw4lbqye9v
VPnowjFYGy/NiiEiNniS5lj9x8NY/s2nTGzIdB0oRywLf67Rg+eVGY2McQXW3mDSAi0xZ+/JmJ9i
VanAdQkzpqV745YWcmqZnYwofU4ytz/+3z83cz0S4o/H2wQT6Viuzqux/zylgWO4e7YmrpIqB3Jo
hnVqX/M4laeK+HWsa+qlGH5wOLz1mCzZORI0Hf0oxOX7o0Tt3iXzmN+15Yq7nFUQBZq+Su0Myjio
3bA3SaqduDg4PsryMEyFcxTQq9EfqruSmPAYGh4HhRhdwDhZP2laiRKW5m9pFmt/z6j9H08c+D5d
58+3auoWJcV6Msj/WMmEpVUeSFX92k3JfxF2nj1uM122/UUFMIevonLu5Lb9hXAkWcy5yF9/F+Xn
op/xzLwDA4IkS91qiSqeOmfvtX9Y/QjK2WNWipLAXWfSfp7a9De4nichapgVoQIb7ph0yTEGGYk5
Q6EF1Dl5bMDiRcvQ5dhQZqF2UGvFuhaMdv/zZ+P89xM5ti1rOWfwz/1vcR56JbVEmIPx1LT4II08
GVDJEzqM77yacPp7NiOcGscIpTVA294FrJE30qKrYaz71L7rYHTIrFc/bGb9Z530u7XtlV8tjdBB
TsAjS6iZHjAr3salu03bxWRw+O7ACdlrsdkQ/xPTFeY37PsWibTvoCZF1bplSlWvBt3Nzz2QqjN6
QBMfwQl/4TPGFe/cpYO/8SQMO6FwjLPxKmZvuNYe21UxeDep5o6upnFnoGn/ZoYWFEmlP2GIPpqy
h+Ik9Rfdj8y3XNEE0o0SksKCRy9ydQkdUxzzuNlYyx9lNKDl/vP7bi1rxV8HimvwlcCVZJs+C8p/
XUskETa9N/n6k+9XxJW48/AMVq48zW7T7B3hqGdgf0wuqC/O0zSzUUJ/5ZQTRjXBxjbXrHDbtxbQ
H31n0fzte5NYNwsqkNSi4SCZ+kce/ucqeuuHNghND1Rr3cNAN3t4Ch21YTFZLxHt3+0g5S0V9II9
TwRZYZxmZmkXr4RZV0/homm0wKiSrord4QWcvhn4nbXN4x4UCedB+jlutcnt1D8YbGP+jyP0r+iM
R13jmpblWRqdP8vW/nqnhDL6wQkt/QkO/7tVM431+vgzcACQjLVurT1HoH0bG6bASZ6f7InRXI/I
LrVUdUKj367MaroUJkCm//wZOn9XkY5ms6axcdB0mziiv19ZzpBcaozj2LQTfSBBXt192y5wi72B
GfDOcJrPSoB5EKSOrHVnmSDWsGQ8p0K1sxy+lZmyyZsaRngGqR/wxEhQ6gftDM/tMhuL7iV0sp2F
dGhrdVAj0nZO110fT6Bb9gAttefRfB/ppiEMnHW6RY61B0rwTRTZeNDDVSFmUjEyG5iGhXdRIeuG
XUPjq0aeZeEht9vl4DedItCGygxoDeMPj/tVl/jxVoeoFRQWSNk48oHC5RraIgzspq5P1zT9JtOp
P0N+qTKWZmqPklrd+JTmpCwOntmgNa7yRaPPZNO3mHpFRsu01Zo3JlKfNSje7P9af33r7xQdh8+B
LxSBWpZhuY8cu3+X9rOX+rTUp+hJpGN5zQWkTktkoI6K2A1Kcbbt+mcSqg738+Qd6N4ffbOIX7tZ
NAfCCbIgxlOkmvRqTz2zOcOd5zWWdMpGXTvg5KMhAu2329JzaUFafccmz95GDuFmYix1Ldtk23dp
ivL5S0dL/TkNadcNjnbpy7v005s2QMjjDdN2sWx+JL2zy+mY4n237fh5pJf3knfimJoYFwyJsbCw
NoogCSg71L9kN/SXYuJPgllOrUqQR+8TTcwZR556cIikjD+7ScZIEH4xmgl/D/0nQIpDJntM38jB
PbTTGubuubKMoC1cpHN0isH1LdeM/ol27dFdeGxREoZnuGcbLVXpza7HTY5XFq14g/qQMWoVgc1o
bWy5lad00nGNZ38ew6eJgWd/LpwRtFAt3/XRbfbSKI9Qi8rNnIJDa/DCBHkGLQW2JdBgN7lFseev
alkNO1e27o4faxJ/I9t1N4ZsxkBywb6mEaaVNHkURe+1zj5Pja4fepSiwdwSfO0otD21mM4+454N
1kf0d8UexC7jFg+yui57eZ08posq9J2NqfIfDIemfdHE/J22dVWQ6YXNq8no+EXNzUS6E2hpq68H
czQXdhqKPa0rN0r3FtHXL2mM2Ukb2ytZt9rO8YgoaehJOrPon6yRo4ePN9tVuftTlyL8gw+fxxo+
iIbMYPDNO6TLr605fyu8It7KBV80IQbgnKGTOeDcrSb83DDavSfluAWsgstX54BAUbtFalfusWpm
W7tsf1qZYRyUi5Yfxp/2itHqUMLpO/GxJYHw0Gj5k743bRO8bQvTVyhGxtWiCkgzhCCTc6/4quxV
RXxWhS4KmpdfQJgs+1+oNYAlN628ZPo0cwI3W5pqhIuGsDSvWeOvZ6YtB0/3yHhhZkY7Axd0yPnW
X5QkczvmlxA3Xp8Q9qNZnnpyiftdV4YIhoI/y1lcyl6GYpwwJrR5SVzQSC+xRY45Qompd9ZDyC4s
mqF76+l1zH6XxNvcVQbmUtfqq89rDim5yqhlmmKG0bq34TLS/WMkW1OBsyA3gEJM59Q5zAkR8NG2
TBusqnPUAn9ECTGTZMkMXctOTVaRoW5bFQ45TLOepj5hu+HA0LSC1oDw3pXg7x/mfbXIprCX4JLr
OgbS8zTeJagYIlCTjjeplQjs+pxRAbg4dBuk6l3RgR27BXmYx863PkyTje3O+6RTzg0jSb3LFtVB
aAub5vFcBY4LhMto/B9oMwPiTr4yQhe7QbbhCIYK5YbLkQ+TMiXofo5Ya+PuF/ImdfWXC7dinInn
uNyyt1viU8J0N6js50QSFo6BsTsII7yXNJlFPVuvZQF+tQkj7PQmVGy/GfZ63HyC7mO8OPgKYmju
10TbufQeCJCgxSw4bL8nM1zSULjAgfOUgYjPNLbSVxRj+FP1Rp0q+y2u2Aulc4xW0oJH58/u/VHL
oDu/tajLryGuuygO430ETHUXpQQN0cqgvhswpbAQOJu4xVCBRgL1beje+1J9rSFeZLWKX6zU2oS2
0yJfmT/bMVyNnJH+Su/rdF0Pbvk6WrdKuiuWL/3GOhWv+0ruW8PGJkPcwpam/dp0cnJDiMha6YNq
cAqLX3Gnm4e+Ce/InWPEvL31puvGm4hnkiI8iGBTYuOcJKG6Of7rKrt3bu+UwaCI3WzNyBrpI9ui
6s9No1XQhx7/A5Lrxqo8kwoOxJHQyVnbzIq1+s9tDR1bSKBiADyqPNaLsPFxEStxMdzW3SrB29rX
dvOvi8aH21rZB7ewOD4Uq+zG9YyfsFuwLZrURcgTFpq2Ox2T5cKN5ukYQnID1olkSE+CB6IkHodh
Zxj5QUZigkwwfPtzd5ycYwR5O5Qx/RF3ew8xK+yOfZKjCLWI0iaZsj3mSDRdtvT7RCHSZaLct8fH
RawjZGQy1B67LP7hgLkitRIBQOjD1zRKbdqORfZGBudbA8R65w04gGAIg8BfYpHRq3ECiomvMwc9
ObkFX5a5GciamacXI2ahzo08oxQiRkbZh2GJlgYT98/FXzdnxnrrWdT2yvUZl45WpcCCFp+AosFy
XdAojwt0RtWfa4+bzSSs/YC6wpfoOh/EFs7F1fFx83EtGk1EQ4/bUoGdhV0UmG5xa5T+IvEhH4AZ
MLxFx75jPAMlFIhFQ5IC0pZ03iEHfNUt+qBD1LfrIZ3uWgJaS3jdqalhRLj6L62CozsiGyGB0WFP
yyQo9ZCDdfVM4A52FwLTHGjyyPbXGWMobwScmvmvXdck28gN040wsm+j3+6YZzKptrC29EPqrMOx
2roOou64Yu4U2xMTlhLwb4Y5BKkZbxT9iuPYaL+xSn9jPrxOhMvXkwiuFWSdQwMVtFnglW1qrSNU
UC4lzhn3cXEgjOmAUNKCG6vXe9zmoKu2o4eZswONTBkR9STkDGdDZY+9OnIB4JiOnaTrOOxoZ0aV
vYZmPAQoYU+0hvZF5nFA5GiP6AoysE+XC05fBz9C+vq4S4q6OD4e97j2uO/jsX+e+7/+98dPsGOa
g90g4uDv35m3LKmrj19TLblD/qRgNS+v6/Hw9PEYox4yCDnusZogkf95xY/nVUtVRETpL3Cpxrx5
/NaS5WkGXt7xiWB0+PNbPl79x+/788dECJtT+B56NIm13RBamRVqK+ELnghPM/n2sUHyyu6nlOFO
KJPR/jxigwOci9MiTPrj4wLacRP0UjOZ8Xcs+ADNjWnogkL3iFXydQNDEtB1SRbpSXNSWMf+wI7D
wnARVMaPGH7tIdFi+1jgrDqmoy0BNthwvUQHD9jz+CY//vtx0bMPIkgemKEB7DLwCzNh9rU8m7Og
TZidPBHwMu8ej3vc9bh43MQwaO3F4pJffsjjfjvz/rlWAZNCQyX99ccTqORRA7BbxpM9eXto/ojT
BYZdBGVHu+HkGQqcYgHD78DLMWHIz4RPvNg5SjHaTyXIOhtxyuNqkYt2xhC2RNU/7nhcjI6GmFti
5D2WFUUYTC0kZYt2/HFBOME/1x43Y4lo3MW/niKf/P+PAaPy78d8PO/x6I+bj2sqagkqbT2WoFED
ytq7Bk0EY/lKpJbpzUvN/hp1Y7I1mAFQAOUqP35cFLUDqu7jNtmn//7vv24+HtctavePZ0RT7E3B
x+3/6SmUA4TY40Baxz29jj+Pzh8y+scTZ1PxKj6e2SZpt7M55eCBZ5U3wn34ENo/HvzxsI9fKhbx
/cfN/+lxj2nYx3P/9Yc//uevp4x+LTazefHN6g5jlYbjnzdJ9a6pV8Hj51Th3HYvZLjmR9waeb5/
vDOkFRb5ftZcJDquvX98Zh+f6OOm3xnL4B49MG/94/rj7o+HPq49Pt4EZsVMk2V5wjDoYgowjsw7
U0Lg0gzqfjz31WYJZKnZiPfLMtdMo01ewnIEqNmQ7We1rIf+Y/FxMNajLBrZ+DCdtwu4ZWlL8UT4
1T8XTeuhV/y4HdoR7Os2trGbOygSoH1Zjx+9/NB4OaPaBnI6EBInLE/o4/HWYiMbg8e7+vhcGgrf
rVGXrxW7ukO4VDDG8gHP3VuG++DxBv719j/u+9dHVD0O0z/v+sdVLGkcNknff/X66Afpvkyx7KQ8
TeWsVnOPxNSv3eKJ2KqTChFtZagUnsuU7KBVxY4LOKsniH9JJK54J4QRrpYZppXCaHbdPt5UXdfu
BoCcQUkpiah7bi6MIC6qNup3G/xeaJ694inU7eiQ+tMh0iIX9Qms7T7Wv8PQtjC6a68gs5OD0WE9
1ZoTWPOn2muMPY2W76ATW3u6ogXMNhZLMOc8pkQtIRelUTuXpI9f50a4lAjWqxwReDq1971ksQJj
InHKjkO8EXArApX4X+um0K9lP4L6s8xw4TQTb17RGnO0r37sOdvBkAgzPf2LnaLMmVAw9UYugjLq
qls6o5TsixFBV6i2xciGXljTt2RWOKgG0jwlHSgNEsSaCZNBbeA7uPFTdvipa6yUWaqDr6sfMwPg
7ZgLfxdGbXTXMEm563aJBJfRBKy3dA9IVX4WYT5ttbb3gSyP2DA0/7kuouTZbed6Vw3ybcgJFWI4
jGljqiKEr6W3kTlB8sZAw8zU52jXRslh5MtwgyhD3kKcDds6KQmM1d7thd+rE5oeJLmK1rzt12Ly
UFU0xQ/C/4rLUOE5gVS2pw96Z0GqTwDD40OWZFcpneGQOekTHMr8tSe8lrLI+q6MSfuEglADPXMq
hesC5Mf67RnTrncAs3RgRg8hfOZxSjkVyhqYI8kJAZ/Hj9mFVOlDg0gQCRWhSnEIyd95SZ8yJU8J
xGqBc7zGkXPMmQOd894rPnkkbAjzVbWN9y2LiM+LjN7YI94jKhhvCdaxc+qwKODERPDWIu20Wx0B
rO6f69LD+C8UdXY4b+pyuA1TX+9dXU3PCSBQu9dQ19r9k9EpWijmxIwy99ITBrWWQ02y0eNEJzz3
OlshqjjJEBNajU5sxa7vnjry5tb9YHnnbKhwFrv6wSqTQ43id9tP9BA1u/LWTZgCuBgm+6RG8RXm
QgrMQaX+OYvzfqXl8XBK9O9CoMkXA+MExGgoTOeOHBenxkHqIJK5o8ucDQLcjKS6+jSxN2EJehm3
anKVvv6J+Q0VLDv0ra4TAzXbJVGbHFjTCN8kb4qT3rgvcQWzJv82M3L+1PnfjWp6npIifNIT66tZ
W+oeqdAG8j5dGOHlV9vFrkmtMhyaUoGnKttPjWrsF1AEl8xo5LnV1I+ioUcVgegHV5CPa7wYoKfx
Q80M118hhm5GjQzBIk+bfdGWn0bTqw7sT5fgdxzaJpl1S643oKtDxdzEKYvmNOizvzEMyavjDQbP
bIl9Ns1vssqa11StZGioe2pCF4jaJy9HVVQ6R5HYGa1ipqJ65lIiZUYgwbPtmsTSdgxtQN4MCAZJ
4tDOXuyUuzJjflAXU3RCeBoUNoAag6IACikUKqQnxFv474qkvLPVzkhgjX5ea2jd4OnN2doMLfNE
4aWwQRpyr9eYUYELh3rRB0QPfZ5GXjm7fXAoTfcZKrsL6iALL8Itfk1d8RkS8ZaHIDQj3pzRXV+d
atWD6tDjF6MBJA+kB6TaXJlMW0THLP67T4jutai8ax+D0wYH8AUudnXtKmhRJBoFlekkxzSb8zNj
1x+GVr6SovnaRZO3jSp3j93lIvPqcymaq2OTq6IRwSF89UXrUijoSGk20m9CMHQmre9fmjyMut98
0z8bYUFeSCwIeThUbq+/JmT/uQRnlIP1dSSRAdDA8NzZ8redSpIVM+Ymdkk3l2S8gb3sa8uEesWk
oTnk07OX4GQalIPvwynml3Ggw2gWfAAE8UHs0laZI8UbKP29656NTBqvMTQmxTjgbGMAXDF5cINc
oFifPNhIU6QdyrjZDvb0Plt1u6kiZJP2UMhNWdY+4QEv2hICEpH7EKhYIYEbvJ0I2QFOAk2tpB8F
qQvvCwHBBczui92vra6vXozWo6VlVrcYIxqKO70/5/P3cpyaJ1TtT6AEXijlEOMzPVDZOH022xSr
WHZuTRm/+BFhAXos62PdNhXqvzF+g0M3PLkQs0BrIP+Znf4Jpw9+u+a7wFiCU2zGLZRy0NKNJA5S
jga+FzUFzRCN9IBQyU4d5zRcvtisH5OSjG5CPz8NndUfH/eEZtSA+Ct+pdLP9jjVoICVzo78bGIs
Ec7NLTWUgZN9TaJmdqlKuUsqfg8UxuoSSYWu1x75XkA4oDWcyrepc1ZNhFFh8nJ5w82HrHgG3T0u
WYejKm4qt7Njk2QNEk0zaB3j1LecGLCxteuqm346dnedIBqtoin5BmXWPUTFsmwvGL6pAFzSUFRS
ehE8D9OA1v2E6KHv9jM11N0FKXg0tdI+KBxcG1hLHadei2jp1Fl5lvW7mPrxU2XLY6o5ZHuHWfLc
ZhHsjiQCxSDne+yn38x4Ki/tUGggaUzsz4ihGQI6tbWVixOZsQtbecvd1ROsDmVh1OzoihrOYSid
8Y3WCoevIEunQfddmhFRZGSoUiuN32jOaxA32cJ79ehfLOkjHkK87KtUXZvxKaq+8CvnA1j6bjvp
8+fYaazVpGE/ScWAj3IiMCW0aJmGvDNBVbhvXQlfGhMToIcmBEKZpu8wKEMmegYJY6OB+tKZaM1p
zHarkAQZrY3JOzGyzxaummG0qGBpsfph3a0XvTL1gHpN7cJAXEbi1DhGgEDofkqHF4He0g0SL9vj
KPB2tIVprmAS1pxvDO/0q+b2O95IM8/HL2ZBAIlDEkjUMJkrmTM9KUXOaU3mkuvfVTTAUSuyFzT1
9XpIvGHd6iz/lDAcFdN802dTHn32yiMy7Nus2+2G7JRPuM6J25rn5DV0+ksUwdCq7WnegesIvNDa
k3z+M6lVttMGvq4dAqKNdNurSLuGxAkChlvMkJr1m6ou2/vG6K4LG6mx6qtfDHOe7d7QfpJqQCMZ
4zJnr2qTTu4aZKvxVGXuWzzn87c4ckKASWT1tJDOQPSBPUO+TpCJUYud75JlIGyywtoIzzKUfK0u
vrtVtSE5YjyGiT6viJIRtNnC/jxHsX+unPymOy51PeqRTZIRJN6m7DQaaukzW3HCh90n0S6VV5jt
+7AHraJ7T49w5m5pl2hzwpQNGsOWpGdcfrDN48jqaQvjjorzEQGExDQTkkj5xY+yr15MjoqdOfV5
JNJqHFV00jrsCGh8tX2HeTUYI/PuFbl3t4txhx2fts2YnBgJ7mll01ex5i+1T6BfzWLQMo5Z6wCe
IB+iHEbbFh7r3nyWaGaCzIYgWYuWatlJswPDKp6tGNhlFPuwzlWgQVVElEC/2FJE+r1V7gMvjveh
czWESL53r5Q/HVND+6LyDASezgllwbkXajhTKnS8gsrcV676Wdv6TU3banRYq2H5nOrUv6MCvRk6
zRZyQw8ptFlYp+06gRtxr2X5pdLTU9JXeKpxPxJCh/NMMn3btSMvh7JKoonohkOs588SS9XB99C1
K+H9puAxT6JpQQD61nxQ+nhwOLfd0D8dGsIrdj1BI7Rw1TenZQBjCQxMtpbecqs9KhVSNjntvE2a
Ot2knUt3ybT50lsdqR3OFXPlkgL31a4m91fREilefkkQLD87UrtlvfmFHDj/5vrVe+Gn+rEzrBwj
XjtRb5L5WUsoF0LvT2WKGD5OkPrF5AxdnJodMCcW5JZDfkWLRRYQPzMH9x8QJ1r7+uuQVXtThDmT
ttk7djEBGZ7mPaesv9kEzDErsafLCe0c4sJ8p1WDsdMtSKmobX/TG38mMZc3q3T5+EhIdypIUnOk
fynH8EJ51B5BIe8ajOnYnVEbNOR4pGdyTb7U1qjfcRaRW13X1douy/mm+CRWldmEG0/QxwcKU+qd
uYPFd5864PqpHR5L68WpM+uidx1pQ5FeEjA+PGUSOEbpJBc/zEjFQzW1zXQQk75O4qbnxbuHPDNK
YE9aJClvWV8D+iUtQw4bJ5OycfzGQ7VulmI8Fer6fTCZ3/QSsp3LaTQnLdaDD30dp/aH7pWBxYD6
TBT3XvPa+dA7ZYlXiIytKJkLfnKyADzJBZ/LdRrl+L2T8TcyxF2s1zwXNC4Kkoz5qMG4OlHUlJp1
qvvsVx1h2ESGo1EclemRtCjajTkK/lX0KfbEmSlNeY3UV1Eh1PRoQt4RREsQxCgjHhcpYtdLnU/v
Y+r2eyq//Dzn9j73avZnRQxVRKJEyrwuiC2SadjevLYe3vL0c9tYSCV9Yq5Cpwq3FrqRzTiyB3mM
nbC0HIn9gjYV1p/+aQ1kwjwAGTmV3KnSM48DTo3cdLYr/1ywHyHLnbSvlJPNPvW9n0z89ywG/alu
06c6TfVThA1kG8rpNJkuH7hmi4vlj4Ss1oaz1pV4tkbcn5jR92KyvxtLmI0URbwf41JfsSc6Zbb9
mQGfd/DS2EeQq/0s52pEG1QISNFYaPoeOhnfm301lBBkWtEuoxXCdvFvGdLqiZ+16AuV9OCtJgNX
Rwj5KvPzmmSJCdpIx824UhY6AlDZwoXSQTRjuWmLcggkg48dO2JsSHy5Ato22akoNUlC8nx3shxU
NH3kvmF2Q8JPudJBlG3QJ6C+2oDL2zOIMN/t8iemyg0xeuO5Yzd2oA5/55hpCRF97uhq4Or1r6Ki
S9NpWr7tY03dJ2w4JL87AYcpjpvIsp5sX5zoL0CrkMUlwxlZRLm5dzQSktgSkjtT+ZQIIUHNBp3X
oyEF0RxZSz2PrGsbAWxZt1by3tJTvNhNEYLE7fC7G+Q3ZbHr72IYXwE6zJHgRerMCtXviR82WWC/
3Kme9lDaULs1MFLhR4xB1rU/wTiFF1VFdyMabnES+p9UpyNRLsiz5LxLmEjlYaJmt6ghDDwWlk5J
mln53kcouDHdDJ2c3W+Y+tZEqpT1rktNshWnKt8IcyE4Qt8UnfFMXNevcmTGGrWFwpJp92efYOi9
zaCMyFf9twBbc3HbHKR5U99IFyN6NkmOM0cpNCav3xcO4/N0GW7HYaZfBRGPbQm/jZEXQkgtBySp
qWPp+uM9nuXRoT8j4vE2ts5bVYkL0XbJ1nL1bt37UD6UPl066VswG6L+4kbZTdSNFjjLhiSqbXnN
5/597uOtO5DGO5IpkZMbgY21N95GlkQf3OPr0HQMfiH31K1Rf/XzYdtY2Q/D8AnWqY2X2hbJPg1R
URg+IIHc7POn3qEigeSyBdmDH8afWypzsnIQn9yRX5qHsOHbkMGrohjDMdk5cuPSewhQ68g1Wspl
yzD2CaGAbouLdnSHi6HwrIKR3rghISckKFr0shicjw1MCzJg2K0vRYnUdXmMyLrYMr5k0l41wBQQ
XxLXuUS4jq+mjTc1ZMzPwCA0NkrixejSY7hYhozQW1s453ey13smGFgY2s5KmN9p33wqKBvK1MVJ
8eCmqTj2tiGfdZNhCFROC6zvw5IAbnAONIi9fF8jAqmj6DsRHQNjxueI5eIai+I3+W6BbbIl92Az
ge6BijYNCC5brI2BN2da0LDVC5ijiO0AsDiSLWzgYpRnbwIgEcPTL6dwRQDhvPPaN9jE/ib1EnFg
BG+iZprdVQe5ljRiZvZtbrnHtJso09Le2HYleWJ6ZG35RpNPCzLBWrjCobgZhWJ0BaYvklp/0lJv
ZRPn7C0Z4Ap45rLMjpNFQr0bV7tyqF9IJPYQgV9MRvh7dN7Y+wtr+6e/prXP0qeibip/uk0z24VG
ZHI7F+H7VDUVzAgPKioUq5s53jkbJWfRup8fLRhSmqzAjg3A71/MMtOZ4SIIKoOOr9tsKYaIg7Zu
o7TfieZX0tgZ7dQR7tww/LRz5+STNIUvXkOpn414v5X9YreFCOrSRjZRg0xwSp80S1zFKezfPdRf
eEJp9Zs/+8msk7ccXtS6pWUKna5hJ1mRtNQNdFHGRcIRh9rXTsce60WphuwWln5uKo6duHBuRq8d
k8naqrkBHoWIe+3MxQwbL6z3hlvS/nOprE2zyp6JfXrz8MT7iuTZKErUBs8yIk9tyLeaX1rbMrev
qnV7AhKCAgZ0STChXZm/eiQWZz2310qXHT4/1BN4SDncfFJVZC4UhEbOcAmVynpOIIvWvZ4GeHUo
MAY0jm1lX+J0yE8yDW9joW09t7S/jdXFmGMoejl9pFziPoE5+TMV+KdzDRd71wDc7RNy5vS+/PUQ
w4fK+042X/u+olcF+MH2wh0IBE5vfOFvzohPzyD5TY2gUUuAsDbVtGkN+0H/TsGV3LoZlL7ZqOxi
euV9cBKajQAbtrJEnprybQ7oNgf52DcX2MlnO9KLZ/q2RqADalhTTb11EjwL42bUA4ntnREcfbGq
qjnVER6JnpyeTUNu6Eq2WbeZ6hbFgwfa1SBJzQmdYNJyNEmyPIVDrzHZJkDcXeCMEyMJpLroQwow
srJ27DWq4n7favoZU6gFjCw9LDZea3qZsrg62HETbWkr2cGj9SgjfK+iuxupoksvCIO1OnD/bIbP
0hGfhpD5i4fm8xSl1a1NFvGiL/A3Mz0tRj06jv5z5Ur39LjIBDySuM2fMzc0UW5av2L2qAiHUc+t
RgH8XV6pkstzkTrqPU1cdKfxptBj7A1F6r9Wlv8C7Hc8ReRxY9NevtUpzTiV0eJK4+6GEq69GRVh
d6FG3hKiQY+2q8Bk4/rZ79ofNELrZ05kbXUxIZmfGLJ0B3j9FCTEUB1tNP96Ks511mdvAJXTp+a7
scTPJWX6xtlZPxcTbtym3lnCkC8ayvoFecfIRremi0+guZjTdqfazEPE0RDpvvQW9IYgATKSYQUn
uzlBYRgz/9C8JtlrP1Us4lM9sNqnpngpYOicjN4Gq6X7lylPDyBpXST3TX3EAPc1qXsMvHnDN8oD
ITx6dHkT2AwjRa1rFWqPx4EeVmyYQQq8j4ZNsp8kybd2rId7FCLIhSais6bc84LBIaeLzYizFmH9
orWm2o16vCVy0X0u3GlnAnkjgEu/5kX6tZsXBc1Qtc/FgrobR6hd7NVOFVkEB1nQKNSTsjuRa7Yr
laHdCK77xFtQbayZEnwy9Ttso2RXMKEMELfn29qT4KkKYvhMKuIdGt3m6NFhiVWJZM8xzlMmvosR
XC3soHnr4mveVsmnLsrVnjysadUVMNvRZlzCAhRKlA3dOfMikqtVTwpV+t0vi3XiGfk3yWq6MpGv
4PiJLlXajRuyKuXW1iWrkZOUayIdgf+MuvnZHmgOp917WmbhMWvFq0n0ybWNWLdcSw93daOTueDP
Tw0o6HuofhcM5TdDzO6Cls90d+JQ3tQCgAA+32hVeyyxjCHN05DRkEmIRrboLn1BtuBgs38w4L2O
g01URWZfSFX8kRPIdgAZIm4M+1/8jNEH7brmqkZyqcLVTDPohXOODx0gd0/Au8IW1J3Apbkf/Gf6
3umLEL+zqSt3zAwhBy5bnbFKz4rOCFTBDCVOlHC0ySQ+O6l5k1ZZ3nzdza9Z+/bnhjFwXCDJDkSC
YM+xCvckTASrELCsTWJZvMlszl4TY+Qg0aPhbHY2aYE9BCVYdu7+YbgwRiooo2VHyaio3JE5wmiK
5MB6YGRlRKI8j5N875ckVk3X7iUDqzbunc2f/OxKb+hEGfvHTpE/AdWvFHu37ZZkctZ7z+4Q2Dru
zkhmsAwaVuU4oXmnpLqTGwVYKHxqYl3deAVU6FARstHINmlYqg2a3x1pGexpcRKuUYe6F2euv81w
D7ZQEe1jHenO1mrSL9GynrhuWAR1J56idpDo0ye1R8co1pSR7h6394ZN9VNWmOOFuYHY1SMBOPUy
dqxaTvujj2bPqiBpLBVrQVmMJEauqp6TA80ubyXwX6yKjsw+SJsnDarJqDgP13qLJosURxm2hCAQ
gNBWyOaGAb8ZfxOaxG7YeT0NuUjpn4aSbVk9/qCBme4na4q34ZgDo6oauGMJcn7T6EzIyfqp0mZ5
Y5+Md9tNCIePbWYRRQUJK4d013S2/kpDH2xzRo91b7vj9ArlWz5FLFkRMQeAgaaX8f9xdybLjSNt
d74ifIHEjC0JzqRISqKk0gYh1YB5RiIBXL0fyL8ddoS98NYbRXd0lZokQGTmec95TmfzJ/TEw1cm
AO8u27NEbMLZOCMuEDRKNUYkFbUBYSvx5RChmURsvELBxCedXgrETHYayLzKq/86ZmbBhnKHp5J6
ZYS4INMS59Mko+g6ABCl2fNgkt5JLA9PeJpyr3PdtIaykXpy2PzBJ4Kz3e6NykW/K+jc5YxCPaCN
R3qJTyZIhAyxjqBe0tuAnrGmwgmTRJ/2xxq7BTNN56mmJTCYOXCdW8d4D6GHRE7/xsV6JMpTzCsA
A9rUgSPDjZw7dWi2sWU8BrP6toxGAQPdGQVcvtzmAFSHPvsPp3iel+6Jsd2VtgSb7WqwhJKXwlDl
RpNOf5ur4mAtdFH65dY/k7ks56teC+XtezFx9YwkYsExxJNhpSd3epUWBvSpyn0ekPkEvmTEoOWo
X7Zn8ib9MDAqc69xUjrn1reGHXcXyShgKNGwbEo3YIIZgapw4lNf6Tw5BOCXIu43Xkx6pBQ9Y+Jm
VpukTVBDoNHiXLCioJvgiZQFEmyvThLA2O01wqx0skFOFOkbW6cmwMwMRCpr9Y10KLgKTUYlS22l
URYPrNLjybdGdZqYFI2dbYIbzJpLi2FlR2Xht2tG5Uk3zOL080+VXZcnlYm3qGnrbWhW8zGy+PHz
T+NskgzVJrSkvAMdgrANMGvX2/gEWhFCETWwjXlJhHNaVs+K+BCTZC5zOdDaPKY+4DTIkYGezeJ1
gle6bgD109flWauxjMdLy/j+J15WMl59mdPfGLGulPE6vzrOK7EvftWjK5+pa69PrqJpuwcpWzua
ezKzJVSQIAZ2VEkZQ6/uZvqJLdF+gYMF+JHGoUSX+ro4VXUnA1EZYL/7f1VSfMTs/HeMH1B1ca+z
KM/ulr3tkZEZ+68iOSbR+GHpBY+52KPL1TM5RBYpxWS87zGakKdV0lxmi/4CnNK4yxUVVo3n1Tsv
Hl5jPzXOWsyTEhnqS/JCUrx6K9wU/0RvN8AW+Rq3urP4VfrTYFlvhRifl157yuWr32lC/Z4ItWAy
bEFfn32xQq8Kup70rm9R3p1MHAy94dQyLjr5YXGuJWxxVRPjtSp23WYviWv41ZGZ8SMi935km+QE
PVNu1FNWh96dVz8+2aE1gHFO5jZZjMsl1Z+MA/N+QXp2oMQje4O/m0qBAvUkUaYGgoT+Q7d+lbnX
bCKPp0SphwTPmU6t03ICPiJBJnUjgnnrC2RFBTF6aDPIrgW9uTKr7HuSOHB8ffuQXvBAhg+zo86Z
Xudx7Ts4UhI3Rxstpy+s4c1et4+RpjkXpCy2/Ya2STpYvNTXUgaPL4p1c1cweQE7Sr+L41F9lqLp
zrbNOjBVe4xVaq+wIJQxwnMz7E2l63ut+CboUu2gtl5jBNkVyRKw9p2zoWNyl8nU/a32XdVu1Kzk
c2W0Vy9WbdDaGn3UEv0TsIQDd3Qw4Z76gp22Ia7N0F9Si9hyUX0USGrUtVsuzxdYf0bt9lsVcspz
MU1MPgClvZ/35F4cd4SV7484+or8ApLm95jSpJCF2cGc3EcjGJE0Ltir0UpJi1POsOlrG0GVcSU7
aSNwPF9cOKDc21C0x9puf0Wm/mRUXXHrbYP+XBVdOk/caHuaEWrzMOBBSFd9RKBeL3XmYcyfOP8t
nkf1pFmuTtlI9/yTJ+gt8YpFszr0Pfsiy0pf0rYa9nPpvPWWm3O0didSKtofW7FSFHFGt/zk+8Rt
FDE9pk5rJxfmuez7r6ht+lMyUES9gFF+cnn//4JMTIfE9P+9KPIt+T90RNo/f+l/dETa/zEsqiAJ
pZNHXIgl/xNj4pn/cVzXci3ftW0YESYhxv9imZj+fyybbgo2habjEF8jSvdfLBPT+Q+/zfR0l6y7
YRiO8//CMkGi+9+jkrwq/v+m6/I7eRlgN5aI+P8C3PAGtq3VFIl9Pzd3KPgNhjuWI/dsYz8Cw5bS
YStLrCBEYGb3BGInswaxA11LRetPwmBKlTwqMbGquU98jQNhjGov8IVguW2zPdrjhgz6cCxq7dG1
AP0G7TELhvi2pI3Dj+kvy8e11Kcgdyie4AnrJiAtpHds9O7FMR6z10EEZze2ciuyTrS2uvFT9g8a
1jtJ7Y+QOM3W9OmugAv8qbpb8tbivlq16jQnA9xOo/6kge17XOIeReyvo9p5Tgzn7HUEEzxQvoN2
mP4l9BrwtAi3qLsZAR4Uy73rYVrLDFjeegSVHgDDKkQHgmRlHDvgjXvPlZxyiIKurJhJNIHuw2wR
T3KojYYGNE/gFEGoleU/t4BUWPCXm9Zn2kHfAO3xoBrHnE7FLH1u9bfc/2Pa/itF4pc08R+jMNnb
LVbQfDGFcvmek3Bot5EJ/DtZfuD8L7SULmJo9Ju2WPJRknii1WseHsmZULdeTiARSThB/QqtYPSP
dIDFQduW1keqUeM5p+wSZtTWLOH1G6bpbFpu+wfO9w+68KBklifgHP8osanPNX2eecPbLiQ8agMS
GqHR5GbIjhZMGhFOg61x6o2RhpFb9uYUJVdyeX9qNdBPMNJy8qPOsxsXb9MsDtSPB0azNPWqQuwn
FaYbxPEiYPAt9l56Nxc3Y+ErTsaxhW2uDQ+seqQ2WtlvGcJOgESOUjM7YmKYrevywea3h003dmvU
U16KFZ3IaBpiDfdr1Y6eOLSjxt/D9F/5gRVPVABF4pPxN01PbaaOdEa+2QmZP0dvoESQjTyMzj5x
ufweAHr4aDSip/lfZvGvKgaGElV/sFh9x+RSttC91EYPJ2+FzJpSPHnEJTPh6+LAXp5bodqjIcpq
m8TAHSD5JXNHeIK3BXoye8agYm4zPAwrDbMDawDIFWVR6DnFdD3Dnhxa8HiVU7zgZKfiUkzf42go
qh3S9ujL4Rw5AxVwy1cNCpAKsDX2K3NxB//8aAvcXMTkIBcukHctmshvNjhsB5CKx375YcFVLVRq
7/3F8z7mv5LW/8X2ih5JWwNntLKK/jeImh2YHgy4gB8Y5nhsoNsRexHUzo1h5/9+eo5/btmki848
XqhUiqs/uVu8t4UebimQiSRK1MiIYpVWLGQqtJmwuN3x50eo5ZBIZ7WzuwWmGtOzTKJtNgGzFvCJ
Xc2x12kMtDwbvHHv125gLh+MRlllWrQPeCv7FNmRgCj+DoCQbJHLlHr7Iqo2qiQYViVRd6r07t6S
7NlxBH/ynNTZ9hmdksw7dg4Ee61Ob26DCtaRMsEvgisqitRRmZU6GiiPeZ/Ph77yt3Cf0MsceY2X
7XQNCYh09VL4CiF1kyto350Gi0Zq7drpLNoj0OOPGMCozxr0a7OYvxMHSQOH8/6/v87EfqHuUm2H
Ss5Iw8tRtRoIqI8aHQfxlxd3ctvxhwjd1Md26ZJmj7ue/+iZPx6N5UfIacBTz5nq+7WSJHYFXotm
7o6m6z3VkctHS648q9LiMOZYY0Z3ohuTG4U6dLopw45xoiQ6pQA/uxrqGUKkKqiplpO4cewFoMOj
gClG9z25RrJFB5yCTsIWHERztwVPGs3lKjVJ5h5dM6s4fmClzD3v7MiZ2gMirbv+gE2nvVmGZz55
jL5yPJMnAR6Tm3dL0Ns9znX02sZjucvJabCTVy5PBA8K/SSODf2ZToz3xbCzP8akSBk7zGNshZOz
JxgVNA6Vj1N2+FmIqB26dFFaB1NUqjOxzBdayUK4Ntk9q1qkJKFXz4hKu0i07dsEKvtaNN2vn3+L
4m4pbkvYlfXvMBXFxVis5LOdcEjKtYXcl8HPkpwhyxCEYxY6IB58Hc03g6giGuNvP8THoqX8LPPO
pI+T9eD185cRV08xtXxM5Zboj2o7ALG++c5HC0lh6k+TXo94UXqodhkKWZwwbZ2RFVu/Zq+am8nI
2F5EOOcUiKzI9wNvMjjZpIOF66bnrhvJ3JaWpra4CsM9vFMHQzzVFNz43dbv8AF2GORvUfxthbN9
qhor305tLTbxKG/gJj0e+U3CbYfMgV8zp2wv+q7D1FtbY6b2GIYOtl25R8PXnKNDBLG1fG/ntgA9
yzF7Z7qmn+2wsiFKlua56lNKEOeOAgMaCgKt0oiH5hSqU2zQbYwufXMm/LGp2WHrs0N5ZE1vApox
vCPdl++OXZTnSGr9qk7AhlKH5+zHyaOXqeq91Tj4/QuVofjvumtY4pn0q+oAFsXZZb0xkPKdBd5Y
4pxF/qc0WUV6n2va4LNSiSUPtGK9JkqAWGZHxnNCgvzwhL3P8duvBFLVRed3BT//gY+wRDaXOx5K
sJGT7BYnBg1ccngpMZLuaCt5llrYA+7upyeHtPulZiSaJHr6DPct2RL6fKXHiOm/+Rb2WfjZ2QZM
kSGrLy3q0ZBmL0Rmj8K1qP8aZw7Fo0BQcpOeAuldrivtGBPPA5edM820vAwUZi5349SEW71NT/1g
ITcNtTM+K7ODjqDdUsVYzALwRB9I0566E32K6RoESUR+3uz21cRVZW7NNk74e+X1r5Uni81QZJLb
Kv/SpP9sapjKMKWtpT00VH+507mszxKQH6dUxCTpjhcXy0oQY17aUk5xnd1ObZOMlnD69DxriDbt
wB+CHkfnRKh+ydmLbigsu9LAKWtDPAZ9H5ThYL5wiY5zDItoivpnhvEzPSvaxwBKJBAkTx9FBNsu
Tckkk2UMFYI3q9B80tuXmJTGOgYB8IRrALN0IaqT0Vkvtu5Eq6RotWsMJ/eiOTxavU8Ml9GNTQTU
TZAQe2nFuzRNwV7jQqSoz5WPAZb7WrZpdRRdIh/0eto8M5WxnglYIFLipqT9+1GIj1ki0kaKy1NR
UxC37kVUnHARNLkchmuNlCelzj6155c+SQSonCTb9XplvCfGDvYW400ImGvBVPOMp/pE2yyLr+yL
M5k7VP1BOyKh1uuBGdxWzhnrfsNLgBRa72orMc9EUOx9OPpnfdQZI9i9+Wi4v+gAtadN7ERfLYeR
K7bRckNBBIG6qMLpZqpyp6qkOmCK8O7j0F79dLoPs9++zjFlt2hB8pJRLnuEhcCg91SnU0ptUuo+
WtP45NG3MuukZz7Ub80IDnwRc8exC2OiO0bwA+IkP7tN8TtddBkTlwl6qLQ/Mpj80aeRldg22CKS
OtBjVCZ67gQr5HXC7+dPPnDrSbgkC7o04Ejt0Kle9/idQ/CwHeT/acYOG1F7vtasvt2LCI1lzkwD
UXgSL1XNr8swu93Hqn/vu7hakQuqHzqOg1UxWPEfmza2ZKi9B0K9Q7vGGuNM+yhTZlfFiBuYlRML
7cIMKIUWnfAaG8S+4NuHQ/XtFi2l5TSXo/+X9rbsmkf5wzWPv1PVXm3Iv8nEg96q8BqFU02EJpEg
cz2am5qcdu+x56DD3OgtponkEBJRDmwbel02A67gacdjqsXRoHczAaS/XeGQglAumycS5hRUsSHG
IvbzuWragrDFsYv/4n1CZThbEdZPth40eC+qo11M5DN7ks2U+55aH2IN0OScA57rfcSUxyS5Y9+n
iYpo02shEnYe7TBFvstIAjxVfvrFb6HurXG8tesyVR7gCV/NeGBE7atox7lvM4ej+Og5GzZz9ByN
5HXmAdhHVcRAJXW9OwhKgFdpZBHncqdbXi4l8ICg1v4cF4FeA3TCByQY7vf/8BlRS54BXzVd9V62
1JYXJptDQHuBxdcf7rNJy33cgxVgItzZ5FNUEt4IOdxJSdt8c7R/ZQ2Q2NEOsq4OUcrQ4MeEQHh0
xujSIz32mrEuImUBcMe/FXZE+EGVpCyfHQ/7q5uGjCq8eKIlgzs/TgqapvlEMQ1rF3ZfcAtiTkag
mFat1x1YJEifSxI4pW1/x8yBwU047kqHJgWRAIRKMizkD1lUlxGqSCL7V7w4GR65zmOCX5OPdaJz
3aA/9fAC+c0M7NvI33czv9ltzH92iCW6MaAD+laZXnncsN+oRffcpiN1gjGevSJlHMJTsscokoZH
GEs1RPRiWDPW9AMa0J/GwpNP4a+fuVTmd3gPETHQA/EvlAUUvH5y7wnNdftxLN1VNJA0x04PXW+g
x8HIcd+hBbIyGUvaMT6EsfsxmfGuaN38UYb6FUg492JcnOO5kVwfhF7it7HPVUvrlPdmj0NQAQve
2GhoVHLpGLOa6qSRYNpoQJmPqsjO/kxXtcxmPmSGE1qaSXzz3Jip2CSlTsN33f+dYdCcBoOit650
vtpl0qXwWgRu2WOlm0fm6B7GacGkKkqJfLVATu4ZdFHGL3R115jLI8GERlRWvtPSSG2GaYj3sJnw
N6fmnj4Lk4LKYdzDmkoAbxW3JB68TU2dzVY4HvOS2fvdT34F4gq3G/DqU8ggldg/9XduqK5W2W+U
O/t3P0/lBYfgq1Y8MzeJX2AAJZfGEjddi+Yj5sFnra2gFPpRR+RBsy5jMZyLlI1ebLnnCljlNaY1
mYLbLebBZDf1lnXS3D961U8nI4uwXaUN1xKNWK9elITbRlp9OoVGxAQijw7gTZODZyiO3UZ06iJm
a1Nnhq+Wh0rpkngf5/oTJzN3kLiVrRv/GowVKg5FobHx1A3hyOfUwg7Hf7g29RayCeONwFtWXDcU
Dk9MhtH9pFfrPIJZRIQQi0eq75Ggd53lYBl2cFnXLep3aRnUccFPSBMT1R8BkjjZ6+RPwybqsWs7
VDoF+hAbGwPS7qbMinrbm/m+AyGS9nb6yVJtYDYg7eVIFehxJA8xBbQpp8CDsJxHFJdQwWHcUk9Q
0lmna8bReeRMBsaKnUuT59vRx8uY4QZa+1n85rQ525qc75PB571lCVjV3yqLxvs42wWlUcMfMTI2
qKS1SzMbjbohKpdYfxvd/2vno7ErRPHbdrL2EM/91q9TUqMpNVcNvoJVwxDtzbTwMfv+w/DLrwzH
0X72ZzavgsIfTyKpOA3ccQhdVtGVJykYwg9LV24suhc+iQ+rK9ShSk5sBeN7Oe+rjuUHKSH/iPun
hhaT9zCa7QPfOTOYGqt4Lkzv4FeUcgDfPw+DfGO2Tseo5bMcxNQY8hU/kfoziMAIGvx6z7tXcMc7
3zhEdtf/5kcw19k6a2rCe6kZuCQ7NcXMB7c8d/ygoDcCbhnZLl2TpDMYAmNSjJCdHK3bZRaf6KSQ
DUOn/eW4RATizIo2sWmtIjcFf68lL+PA1nNqATHJj6lLAce2ZIBagVFaQxJCaOvWGsRwXdsCfVfb
iGwXwnrN061P5g01tPuYuRKMc0HHRjFjYZgVTWcVxlHCCrSgi69mLqrNzXDH90Fh1KJXkaVQGkt0
SccpoUhrK8+68ei3b3nhDCuRs1A6sr6HXeWdHGIoa0Pz2JHZY8AALvmFIfzAgSr/LKZoY7kaZJ6k
iS8FNkl26jj6urGBitrEJp8tSkw3yu4qdPQXj7cVYIv4Q147X8+tg1+6nXoCokV6GNL+Dm/GvHUa
WabG04pgNJE9dL+jFDrlTTuJpi9ptI5tjYj3LbdcA1BJdwHUmkROMNSuRUR6wuoGZvl+fLMiqWgN
b3tWf/pjdD+xL74jyI9PEku9Z3zloOfaho7FMh93Ewu6tHkqe7QRO0ZRPRlZeE4WsF/qlbsOD+ir
jZHCJO+0lRI6qMLc3fTGqYU5N/j2a9XMYUBpbsbn38TPw/IjdsrPxu2LO/iGw8ypz4lqLAhjTy7V
Z23sqGnSAlceu5R6R+yg0yqCSzRM0cUgDlFMGSQVIHOrrjJLHCl8SR0fXn5L5rHSuMOqOvnWQDPa
fvMuJGFvOX2NifHZRpIOSbtj5gzsRZkgrmaeWH5P0/VgPviUhxaZ5Gob9a8xBNM3onUXyX1mHWSf
U4Ke98yLPVMcaWbfNpUvBXtF27/VXvzqGMpcQclZmpPpuLISImBQiTaejiUkZ8ezKifjOjqMNA17
J5U8IVvTgMSdyESOUGUSPyIFBjFvHhSvR2QftUeZ00JZNjJGugV+M4M11pT8ZU5mFOCMcRM2TVWC
/SAnmLsd/CSjL7p4V/i8EJ2rdxttRGO/Yati10zDWZaUuIqRv1VX8y8jucUxO4U6/+Ce/LSAB6I/
0iJVO92vHoj2zhDhG93Ev+HLWbtM0/EoSrVnjccjSUQV16nWgROdjYmEUCqe7QnhFI1i5Tg0puMb
RTHiY7Vi5BXt2WU2xksx3RPi21s0AabM47JGIWBG2hYGI2DMO5GXPqyqOxg5lmEEbQ6ZlQbhjw8y
ENq4kR1lxRWaZdVy+fQy/SXRB4FJkpuaB3PdK95sX8z/cgCPJOoDqExs2MeNV58dHGIZoP7Koljd
7ehoRb/8lt74TckGsjHyQVbzqJ0mfd8Wmn0SYtOJyAncvvNpweERNzZ/nST8nEnXBICauU75k0y9
pbbaOrFnMPz26PrNXlj2ybAoF7Dm7CwjWFz2VDLbFu6tylBpMOAyb+gpCFd2zIiv+wwz745dY1jp
M6d32uFPE+MQgWvF8o+NGrJNhczCYToBbUQjdodhua5/R3RjOXOSbNtmKC/CPZFo+NaXNABqir/V
U3myVfIdWao7ZAAg0O9uqT6Jg2g8F/paGlgUMHWea5LVNW+mI6IgjCtccnX3N2xsdZ3xLhQi+q0M
a/hgp/Lj4LrYlNAryujdpZXeWvrp9aWpvjL5aNt6tFeqls1ntjTay6Xbvl9a7pul797jveE5xxpg
o3hPPt8ALtwQGMDZx7misyGFJqgiz8RgbTzBGsvOJfMOzZRvXiOOkABcQqGf8CzToNAgxxokTmfu
uHxRF2yTwjMtTQK9LyYeVGOIHbmlYtKlz8ce5CP2x3HX1LBAXTBOCanq3tS8o5HjhasGdmbQ4rwV
443mdaEijUJj5Sg5zWJLuFkDZtGso086iTl9Upz5zpGs/ZU6NefWcdBgJ8xmYGsd9bchRkT6HCmz
Gka510DRgSvpL55pn/2yvrO7o+bmps2hHxiaagD7osJ0pPBXDS2SGL+bQxdz8MRQR9p6enZGghaL
e3Hi7BmUnXV3MDRUVfFKpoPTtu8lrGFYqmLlaRtDQ2EHSXUzqyfR8eA18DhKWV1nlT/P+pJeVFm2
Jh7QFngcDNMKYseLT10aX6MmohdpmD9DQ/+WBiGXduSQxDnmm8eN6MNqp2GYW5ndd6QEPdTxJRnk
sqgP09aN7IqyHsJheUesp8HusvWdmOk59x9g3XxJN5eHkv2BJzt/a6l3vBdcvi6ioGhOlyrzZN0T
5z9U5bCibPhfmMz/JvoY77bOOMdPx3smOUkmGYvColpZDi2ZbsIzQJ9LC8iS9uo2nyP90mt7jj5i
m5ZSGv3GZrzTeEj/l2F8OW1kn4pEu5VZd+jHKj3mOpEKYL0rETbmk2/U39wRBTUIQ1jXF0ubSc1B
OLyUPjsKBktEtaGlwBFh5Cjn/mzmZK96P1AQBdYopnMATuIt9ftnp6mctdcwlMNJDnXJZIfu5F9l
nsUrlPk3gtFIAHMjAplMxnZoJ+fs1qALevfRNTrFb2HVbxy96vZtYpxMPaUiCrnM1HzcnIX6yPVP
ImXD1kQP2NNLJbfNpIn9PMMiQYAJ99i6MY7ntdoamftuNsWri+a8ges2vitFM/rMiDPEhVsYn6oi
+lrP8UMMME1ToWWEh9wO9KMRfYrW2zhjUVzdgsAmXhouBB6JNt6XycfAtvKSUrQ+UaMSzE5+QoMv
qKVuCYbph1qww/PraUWAQW4akymh8ohECuNZ4xnJ+VC8wrVgPappZg5pQo4bwUx3pMqVvt3G4v9U
y8lZ12P1t7Qtua2cP6ou0M5rOjGxFFdIpGz9m+IqGz6xfqLr2GB+h9OlYJa0l5URrW36qqjFHXkZ
tcb0Rj73hv5J7NDbUlrFDNely9yJ26NW6NPd6d37AJDGa8YG7yPhPduhNdbVVPuUCzLw00mPDXmf
aHedZHsMU/5cmwGDjme6zbwDkvocOMrYRczeSL8W08HualDiOJiEku9+m1K5abx1HXVu/ei+0kP2
MHr54qTuhngl6FZnHxWqOESDnt1qKjZvKdvCo637L1E96CfPQpeLMf3aPFYr09GuzL6c+kKTaHUe
ehZZ3U0O7mK4mwyO0vgRyo+SMsNa8PDOOu82Fs2NrXYTqBj8N62sxJr1jEA+a1WRvGX2gutANWlB
o974DrMBhmA9s9CsO4s+LWx3K9MZlwM9kRVAEzzOCxlg3nECu37yStJLM6duFlbK8A5O3twHrPJA
cZoP+TsBo74vZ+fT9m2c0HoxrXWZv+Cn4nNLdLwIY73RFnusRIb0KiQKAYYcRmqm8Ao0eMeO3lL3
XVCaFBL9ubf076ZlEgU+Ceq1VeAI1bg83d4J/dfMGuUFA/GqaKWOzydEd8jrI1FMsZEU2yapHx87
l7F/2gR5zXikia0HndlrFjWeGZl5Sl22Xvp0njUmoiR9maa6GM9qN9/1gkddbC+HDnx/l2lb8Fi/
46fn2Z7EMwAEnGi+AXB6yQfNTAEYH7CH58aM+++0pqrZXRCroyIijOltXYlOPSn/ewAosYEk8upU
3CiRqTC9cqi0MuNvPrGNzWbGk7HmvMG/kKn5FzbduXYd+MS48TZeVEa8GUQ9L2k5xKZERpRw725E
ugzKTTGj0PrNG/pacezN/s2txXAcbfuacCpl1lKYV5qYNqYK/2Su0a+s0tYOjeaawUg7IpSGatPY
z0swK+9U+PBm75nOtInBum6cQRAfDAcXXyEGtM+2Au2bcnSYs2g/uJ5Yl0a/q5XJ1WC72/l6vEnk
+DUIkplDXQS1+zXSdrvuciJa0370AD4rEvNrt4J5PUhzqXCcYdJKWppNM7GDSkufBgz9vtHNTBuu
eMTvfIK0Moc3YkfNbsj6/UA4s1UzzANiJ1hfvSzAIH7TomVyZeONhhC0JiJvMA6D1z2bT9NUuTvX
k3+17L0BWly6Xg0GwXyaM7KLkggung9mLua9FvGHwLoduhwuO3PjjTAN/JzI+mDT+tvHH+PcUqo3
1NC86UFkt9MVO6+kUbuwx20PXYds7h+tgtOnT+oPb8he6aYkKNI+V3r57N/nOVIPBl5b2/Hqi9Pb
TzYjxCmzMahaHGjtMHzOCtdD7Kw2y2hvFacNok/W7Lh9SGy3V6a1TRD28bNIootHmH4lzLEmE+WS
z8YJU6QpzQd+Tiqoeyf7umHOQRmN5ALN7EmYtPq7fkDAjkvm8/FMC0g47yjiQcigchkLecTBf3RW
KQUcYZV3GwEua4MGtEqhg6OOEc6Cjc6m22iuQxV/MPJzNknyWWX0voelS3GmfW8EDk3dfJYNCQIU
uosdYWMQBloQBkbwMr+Lgv6YejLwZeBiBtar1qSs+oCub8yVgu9byXIEqk32Zv2RxTCQFm8Te9ec
bVGnhk01kF7VqA2X3BG7lkYM+toh8seuErvRyznXxA7cVFcNK9KwqzAeqi2iiRdw2svOYTx9dF5/
qUqVn5pCHseoz1d57xyjROxTwbHLGkcsKHl1Ek7fbUk+UlQnrCdZUHHoMH9a48DFg1l2nzLm8ERi
cNVChmhD5zCG+JIy0LnkR1k1R9qY6vJr+a+JGi9W614bzT9x8Nog7a0i8Zbyyh1IQrWDIqFw7VMt
Y8fqPvbdm85oE/v1a9UP6pzXxqsOFKJgJW8vwmRU0WV+eZAp/PTOefbBdb2GubahO4Lwt1Gm26aJ
t5FX0I8ZVcBiogF9YIhQZnuhBWXKC3Sn+jJLBgHLFtgAfsksLwk4mk9Xao4ZikVfDYfrtYnPESUj
yKXtbftxeCGMIVeRb+kbSwcmi903h0Fjt6SPUnj8FpamLqOVeCrogpCdbm2ESrQNosp8y5b4q0IU
DRMy8YbxYmP72KCJNwFNgJcw7mLmRYY40EDPkcZbGT/OZwxSKquuupv5LCkTR498PhvheMq4Jmub
GiMvQsE2S/WlJsbONLfyEXljdRi86oD2HWSmtzFNCPzWYr03Rbnv8ozvWbvXPEqSqbcmCvkrzMZ3
GebZxoQPzp4IqpbTHnOiHaxyp6j0LvHkjwg4cbhbvrVry+2xBI0Q3CGDXvvS/tI7LoMNd2xeDg1T
g5jd2tsK3i0kl8E5tJssa+WTI85xqxeHxGu/RpHpK87rRDysrD0ZenSVKcquF+Z/rWleaorGPzFp
pKW4zgR6vssjzshmPci7o+1rTFL7aim8S2m+ozh2PdAhsabVje4LyvEyjZo8l768yAEfsxTo6RhG
k6VSL5ZJyp+uifZ4YItnu79iZkwOxtLFt5Ty9e21NNHF+Oa/GOYi3cTl3uz7kzS9HWWfJIGWvC7n
D0rjl9q/tOKVuUsVIPLeC/mPZuc0DzmDB6GbbMXKmyL0dhe9mx5+YT/SpWBwSvsdhoIAJBpIp6WE
sHO//KWUcPjuJwc+FlWFoLl6uAniOV9qDGmsJhadON+xRzdjQpp+I6vmH2Yi6iIY3pajSQyILXvD
acSlKZH+KWBTF8PbNB41in1EoaKkWTGnYbFkvMxOq5ztrywdJ9INc3VM/xt357EcOZJl0V9p6z3K
oBxwLHoTWlHr2sCYClprfP0cB7OK1Vk91jbb2cAQwQiSEQAc7u/dey4dr23Yjjblr/wqg5XASgNx
i5Xmr0lCxlkef8tBWNZDgHTeoevkMQkcuV011EG3rImPBdPF56m6auqp/12EmCj1REdmeVQWCPbJ
GB5FcVVhSLSpyVNhfsi94o7okOZiKmhqzQewgyJZE7LC4hNEF4tkl4DOjtOJaVe9sqayeK+1qFoV
tbnF5Gkctcjbd9aPWMb2Wf+asz7d6B2hcqJEuOlkxGYTeN4xCKDlSsx5F4SivoRwDWbD+BGNfqQa
n48GIvT94LivnQ3WJ3OMW0PrjFuqcwZgZQrDFm1hWnvAGWjJ7amvY2sdELqPvXjVI6CCtG/1gCV3
mHOTGsRbZkTDTWrejd511ObmC/cJPnfsjKvIAtAl5o6aiiSl00VNlUQFqbBttUr1aZ8UHNcyoRZr
NOAlA4+BDN3ZvEpj67ntf/dpGZ5nvU730wgmyzWyfY8fxm38S6rVTE6JQ45bGk1NeRv1s7OVdduT
WY4YNKmjF7dcG1qbPdVjdtNSJwbj6JO3O9Vb/KSIUJ0WqHB8xSGoHlBG3U7+VK29FAdQlt6jkL/q
q/ytdSXOHK9eJ4KIjjYZyTiumBKbDu0ocPGrtkyhQVsWOe8IrjLMThu3/trEKd3pac00/CQaIRgY
Qiqps3bXjwlTyNKj2R1CnCmsnUCrDggNXwCxJpyvdpPiScTNX2TjtvGBEaEJSyu6PEyFPGw889Wc
IdfEBA8dwqg4sXXGvUkcJliox4wIAiSJQI74wjFHITjEUl586bnhn2ZJopgG3aKLKe/aZv4CWiCh
tu3foEYhsEYPpwNVg6bODmlY5YSogvsmS2FbOdgb4jw+GgXaF6+9gVfpb6yZ+Dysx7TWyPVDefUF
kmG1T0zLXdVZz7jM123Bzl+ZLNTXs6sBBAudEAFx7Kp8gp2cGxIs0FNtJllSYAm5BCfPvsrj8giH
QYDLdhgJQIY0VfbdjzHEsZIe9TdINnTnSEatawhPEyYPt8aAnhoHpPfM77OZJGqLY2wBAA48aR9S
hDETBdy4LzaF6I2NyGH6ObG4DtseESN1NG6pLODAwI6cdqt05LTMYBbRAmI11jJzmembTWN8X4Je
pwjjP5nNu1FrP/XAuJ9KUAgNkM+IDmhoM1mZSuGvSrdCO6E0f3kUHSM77bZ6bHyfsdNuA7xgKzqj
2WmiTlVNznDUylYcszoky4MGIQJuMmVrvX5MPTPd4cfGZaZzviwNtR4BIczG5KRX4wZnOv53lCuK
GRUehdd+QOtRRhVkGVCcG8NnO3pwDQOcTenfW9hZdovEM69Kwika8yDkCEEVG/d6EVtyJ7ixZyRk
nkxOjmX2IGCj8cQVdkXpmeJKWz42PcCwHoPwIcRUKqhduo7REH5LAXzVtIN+qmGmzyH4zMouq5NP
fANLO8RxSfww1DqasCnAfudOrWJ7oP5eYP9R395T7MbkrSC5mkmovN77QHN6MN1ri5oeYoTZTzYa
9M7OL6e9YBIwxSg7KuA9uqcuzYyj6mCRXjuGR0lc5QkEuSlg3VY3NoKAXaFHXwlwOgyguFeOSqhN
Q5gl3tRUW8/71jc9hpkeybjhHAYsqgQDxus54URssuy+4z5M6K8SlRa0GmHH5O+FnmGCxceYrnqb
FBDZx9vAn96UEoM2jfs46yT7ZRlqTpzYgb13RXHowizbNrP2O5njIN+T/K41fIGLJne3XLYAOtqY
tqj5ez57+ol+EZtqKI5RRYM4LJqNjTuGbPKZkHMbMgIm6I1jkghWwoq1MTLTOPzYVEl44oIjO02m
hMAl0auTI3k19GunTc7DRF27C8YT6ZG7UeT06tCcBDxFONF4Q8zP00yquiRLy1GS4dSz95YAzFTa
4pgY5o9A6z1usxOSP8831nZK+A6a5ZgaWGVvgTplTDMTJpJ+AjZAmiCGBbLt1hieLdOwcKt6a8/t
82NM3f3kk/V8wsQBV87VVtLC3ElNSmlpw4mMIZN0Ej/Nq3U4cUq0AeZMsy3fWeK+yNEYcZW7V9wA
wQLq3XQqUrr8sojtXdVW90inMRVm7r2nbJSsSLKh3WcBqR8pjijWRakyxFXInbj6yGk1HgioeJ5D
u1gPhfbqNMBFuggAQp++L8phl9nHh9YZvGdNHLh3x8KBydP0LhJlDmjnZF/Y3Y3mecFp1nd5F1yj
1gbBPrcA5JkLBwH8x9IHFUKjGYxfvvY9jhuy050uuBI6btG0t4yN5lHKLIWod7WVPixXFRHyDeHn
IQBMPTxrNvkc/O7tclouqudlMxNX6qT+TTBig8BCTCYUXQH1nxdlle1MOT2nhtfvmHS8DK4drLj1
BLtJhD5XIAo8v9P3Q5MZpw43Lg2bC8M2wmT139YF6pVKnSlL7JI9BeFGj6mNj86g7g7T20fKRRXw
KwSWlwUWv6RHDH51I2aWK1Xhv+aWRtAcTG+LMcnpgTPgT9iRn04MZhrirSz74LuXD9znYI6tJgTO
qEazXe9QVItN7dBW6uyO7VOiwPO6ktu3sPMO5sRi36H5M9gpBbMA8/xso7y0sqPHfIrCHOQ6v5sh
J4L+OCzOv7obv1Eg574P3CNwuKEvF2BgMSRoJnEBUNeUop24BwCkq9lMHqDbbEn0U3lCnSE60Icj
wrAouO8TGqoeDFrkHzsXsc/KIytngw4S7ZVLIuV/Sf1S9qa/hOkJoMyWMtkaFlU5A9+Lch/9xV0U
eEPHwnysUajH32dB+EgsoCTnDs2kKRT2CliXieNf2MDRS0xyLl2zyXn3KON9mM/+9wRISTj0L/+M
bRlSmLblshQxf43dTMN+coQOpF3XkU+D+a936QRukILnlVlWD6xIyLSogXugvqIUBDwH63YOQ1LO
6JaL4LkoHhIurYsbJflFKaEpNd+XJCteO1TKcmCaMUZzqk+jvx1CxekzQ+3GZjoZuwll8SiyiFcB
gYWxoLn4touIsqXTaURtTWxuPBH5ycRpSLJ9ZNjJfduaRDDM1+TWRj/o3H/Re10eDBOyUp8hNeKW
03HB04/VM1BarUYSziR2WAIC+HKRfke+HaP70ItjmtA1EAVze1sw/wHnWT4Gdi1XA1guTkftjYA7
YVVHyEPpeqi0a3OkWZiFY4T4SY9eZo+pJUl5W6QjOFTC4Ai6oD92dnv0CT65saPy1ayH7BKEGoBy
i4XN5Of3WllLfM0OtoK6hx0sOc/LOmKYFGNDLpC6Y87SutFVfzEf/YsXa8EzRZQ0oGfOqtvaEUN9
PbguVZiGrgSSW2ufglLfuEUsj7ooiKln4QP2IFN01rbdI34wdoWmv6Zizsh1l/d2lc5XBcXoTVva
5raKyv6WcQnaL8JhJhv1l8TPg/OI2hePBNlnhplqFyqH37hVGESY8G8mMUXEwcjgcvrWPnKH8eLm
DIIFYOcrlIIaEUriRh+q4ssY4liWd9wl8neEBphmwxD+YSzePUSPYMrLZ5LukotGlxJVm8157yeX
0J650VNaLDLTfDQ1fE7pHL9hOzm4ZSq3qNpaFIL2/JJ5xP9FZfrDKk1zD+emueBHmdBPJ/Wz57a/
GykE7rqnFDZMqX5lOzWeej+77dSj2OlhhSw/yDmhriyzTXeyLPSVL6u04nxxZyqCdPv1scOQF7gm
tlf1zuU9UU4nq8Nf/PFC3dXcjdNP08F3qEogP0tOdlsyxcfLRgiQyZRUEGUCVdU6hsIb75sR/Jdt
IHMbG0o+8tmO0Q/kNKJD6doA8N0ZzSwUVwz6V4XnKFd6DCO9pJY6K9hM6xBZwjWZPzTDGe1QdosD
PDiUjkVMiiRmzgMxkTqIx8LWOTpGVe9MWFKAWEzu7E1z0gqqGLi98pVZ1PY9801U1f5NWnHqd52P
7jc07V1QkLiT8cXekHVHcNCQyCu9zmNm4viFBcXCe/TnBeloHrB5CN2rzse11+cgjID0QaD+UQX9
8CRR0gijDbYNDJ8tykzQ87G+S32ML4mEvuakKHxdJ6YWOJFxqJCO0uztix90D40WlFdj79DHNMZd
BOJs15YQV2Q3U8or6nTDd1bvfHumlUshR0NTgZVo3vqjs6LVUZzC3LqOHX04kZa1TZOiO8dWvdSY
oCT0RFtDVob6NQ7D2fUQldKcrncIRqO968xfKPHWa8R+mI9xacsU47YIKMv8xTd7+xGv+o+8y7io
oFn865+G+7ex2RUOWaKSoV7HFvvLjSKpDdN3Gr04oChYM/Wt17aRxyfdzOKLGID9BXHyveY8xjGT
IhmQUYH+fUw2ntCji9lrN0bFQinPMZHQa/lBNfG//IumcsJ+BsOqexn/IiG3uHhtaZm/3stk7VDk
QwN1AMxlbZsAo8YgaeCh9TLPetpwxmdZ/N1nKLeTrAK4ajI7FZZ228fDxtA/gChgCop1P8t239ej
oqxM64gwoDW6JINCN/0qaoblqmFCT6mzMP/LXdD49xRO9SkkWc9gw4ht9SxP/BKVXWpI6aHpFcjG
8urKDsQtBryVw+JjIwyRXzXZqSTuCVDjihpWtY/G3KajiSCP0WdA314+2XUEeHR8p52Eaq4gmUWD
4FH+l3hZ+98DkD/+U9sEJGqCDPT+9n1jQ9T8wq9RwscOQiiYpZum1J2DKYdNHlQ4ZJrh6xjUd1Ur
69fW+UqwSntxnabetznGDulnZ8eC5zT6vbYvMu8lr9xzlk/jRSLi3tZElNOwrDwm2CahGT7MbQca
3GlhjggaoKsyc619P9QktWfZ3mRNAQRl/N7PUPrkeFeWgSJt2Ycg8hzcskj99ZbyTkJSfU9lP6Ka
dKh1Onn/v330hm1wPf/vPvqHomvDf2zek6J9/+c/vuctwZLHb//6p/Xxxp9ees/5jQHCcIT0LNzx
jkorH7437b/+qRm6/ZvucFXawrNd01Fn9U8vvS1+82xbly41PsN1XZWB/tNLb5u/EWJsOq7DDNUh
Kvj/5KU3mEX++whBVrwhTF03DJbySJKXQe4vs12P5JDW9yvtDOvHp87kl9tcEnTSmeieyV4D3h2C
LW2aVylAskBoOsVj8zpn2m06AeeIK31axwNTtN5xCYiawxWu6GQ7pSz5ZDDcBt0mdTGt+eTa+fSD
VjP8q8kipl6zETMXIcJaxAz7EbfPqsNZXxbZPXL3V4tI10DHr02ozLVyVFKguDVYt6z0ArmwxVgG
+pyFp+G96bX74HnFUzzP14M9fpUlrvcUyUWHrMpGbE2a6sFjAiwSiuA4fa4I20GyZSb3RRt9seIZ
1eshL2Er49+/T8jRXJlV5G7LTt1nkAjVcbpNTSxOCLPKhsFEZtyKe8iZYcp9xh7PjO552W/nprvt
RuSEIJ6P/SjrjV/8GEJeHNHZpuphP3UQLIYueSZIAZKSxWfGHrFKhuYOYyPS7q5C2h2YXwkc2ZJc
QK2vMu+rNIGfD39mQPpIuQpDSod5stZ+b0X/WFb5e0uRB+RUM1FwjOuaSh438aRAbDzWT/SmCDBn
LjmzsBcdsx5UyesucIjWYJpqjM963KPzr1ihDdmVICUxTfgWGg0PkZH3t2VKIjNEFXJLSVfH9uPE
5X0Lq07OgJKMLrnMsRjJB2TaoZnRezWFPQ3KaF7NMvlWpDS8xA3JfA8UkHYOv2OXdCVI94g068EE
W2mVMZ6NQEXgadd+giUiEuMX3CrQbqjxonyPdh7Tl+i+dL7qI7GFZTqcWr4ECv/j/TTmh3hCeeh9
YRlxZg6vr8vOfxQjYQYcaxo5xX4gLwXyOCrhsXLR2ydYsMHH1CCaENaGT50FsCms26ukNMtz6fYY
Cm0SiNLuYMwi2fUuqgXREMfKwUTlnnAqx8ZLhpiP/iVV2UAq2nMV7zBilfZ4B2goPYgmvCZjksx5
QLHrsM9fM6m6ulS1c/2Z6KYXMiogXfU2AjLXeE7y/OvUX+lefmVmyU4mUsmJiEcwHJc77Lgr2+Kh
GJz7OUN1hviVgulwqolubpysW1uBf+uI5trMr7G/qR6GuJ/dgiSX4iBmcuIELIKtTjCDVSRnJlHG
2motQjj+3DQO9C6aWLBzZQD5LElyLuhhevXAT9AFplDXAv2kYZtIkIVzWkXANDN4vxwikzYmvvO1
MdtvlcUtpcVstcqRiWxKkvNy1AYpXs9DoFMEiHTrW9XX8YYc6o1XY8oRbb6rFTzGisz5NLg+abRq
7/M5rTLoP+G9xvy9bDqw0x97jdpTg/F2tOXrzx/GhPbSv0U20tmf+9qsQiA7pIgfP/vLr1NRc3aJ
0BlnPJ3xgRotJ+bHo6Tma9oaUTxtLBMfojkqkAYQP7whgiap3YB3kF30FePtyPChV/WB7JAdZRT8
OTlAaFjPRLoViK+9AvADKKX2FGD5+dhDDX8LKRzs9J9PLa+IFUxpjNzd5+tJ1vr5zol7yQa3R7bS
ChWNJinYlhbKhtk192jwKIUvz+EFAqKgXrJsctY3R+pKn898vipyE94VFRMJ36SDL+/8+E3t8vuW
J/oovg885K4S4wN61eKhQYO/o2BvPw6Zdp4mZDJJ/I7E22VmyXAjrbehePLxnCLfieS+Ktzq1qBj
sxroL54zcmK7qo3PQ0/Q7jTVVx3l24Nj5NdLV6VroXTVZR4d6ffn2HzMMJjfx7C/J9uTOm5CIVBT
2fIsLMYqvp4z376MU/+IdLLY5uSSrHyXyAlzxqxVuyYI3KB4aiQRUq6lX7QSYWwbl+42jeJtG9Lc
nV9HPGkrOTU+iILXGsFuJ7S3GdzNipT3eT+OcXtdoMoklqHAVtW8V43hHrQcpSe4ti/2CECxFVV4
IHRYPkWev0ZwkhzaSHO2pSazoyaDt2rqvudh19xDJS9uzd7FzdhvXa3tHmkXgeMu8tvOh3aCrLZ4
ccaEFN3wPotDf0cGTr2lQYTpxNVf+xbVVhJU8pR43HAbo9uE37pyrK/N8I4JO6EYmYfuBfbsCRcS
DLq8Q1MDHANZ/4rLuESoFWTB0catuXfI5LPVdRarmL6wbmhvLY8l2DGrhzMygEE49CrPcdnMkX/T
9+6wW2L7xgidwgo12TCDo+4stMXC5xJpuCJdomaPKbzwEaHWOpEk8s5dhABvxFhRq3jiZUOLkAa0
p07Gz8dTqZt7tJX7cCywGppjXZ6WDa0QCWCCM7Q+OYrEMTYoNgj5Opaqh4LtsTrVf+4tz30+dOfy
mWqmtoVGUp6YhZcnKgbkCU85NW/mCvAmyMSIVC9p+Skc1ngdmUR3ZG1kAaRCfVuiFD7Cna1Oy0YY
BGhCPOOxFBLZniVeHAcn3qTAPkKt5m3K9gYrhdOsNpHKNP58aIQEkVHNwB4pnZ4IZo3w449dLFn1
aXmsUWXZxkn51V7KvY4GooTvkzOSryH1c+Dd6QQuY5jlulVokmIaJMLkHiaJOq60RhkcP5IYy8zZ
07fcLUc5hH7DN1zCxySq8fMoLyGReBtyQDZslh+kU/Jd4KHbeioedIluXDbLifD5cNnD6kUILsSR
j+NOVi+xTWoTqdNgORdYxjB7oe0f7DJkE8uxtyFH/jwNDOYNuFe05tXPG7F1Xb086tEXCK/tifxB
2JMB66nlG53VV7ZsWrww2y73Kcj9+dzyfQMzx707tgeiW9HE/rnRVM7158Nlb3ludt6qIm6Psh3o
eS7f6XK6LXtJBvqaFoxcL+fb5+bzHPw8EcllPOpcWPuehTSfKJU3SY7PV6om8rJJVT1ekHCXUj/i
SVAmiNWj6vug0mQ/jt3HNaoXMGSXXSoaDG2Ubz8PnBsg72HK8seV+nkMrc5jBu92h+XY9Ms1+3Hl
fuyLuPzqxmYDz52j83mIliP2y3NuDpCwSrGTf16tTgRUyFmO3XI1Lz8xAZBvq1B/NlJamR8Xb93w
DSyPm9jluot6Nzsy7VtFOI24DNUls1xKoQJJLXufzxmBsaeqYe9HalGnxreYR+drQcdg3yiIka06
zsvPPl6gniO3Mlv1ApympzMe6hr+dLzQP/d+eQ54c7DRmLuvKAnN6t5Iy9hN4XqOwBtIw5v35jJw
9Kx0lr3cC6l3efXvyyE01IDyeURJNWdMWx6XUe4cmpiobHU1Lpdk0YShvg0C5OywOOW2S/qA8odk
OP0YZ6+9oYo/rjxLdYaHOfbXyyUJsYc1WJOG2+UQO5lKj17eVFrGXY7RdLcc6L9koy6X7Ec+bl35
nLxdwgpEXZAeNQ9ARsvu5+NGOoBzU52JZz5yzn0cYXWYSzVw68uTWQ9GN2njnYrb+zjCQnWSl4fL
3rJZDv3yHMwVJJSVd/gcLlOS/PiS1Mj5scvvfwPTFcb4WuydpzJ7M+rbJ2dKiuwgJdMW4ihVFPDH
z8ygnrfLK0aD+dFh2V1+xDzs53uXh4EJEXdtOhrK5TIMv0A4AbmqPlJv8JGWvc/Nf3ouJ1yPC1i9
5WOTqa9m2f3l5SNrlW02hz+W59PlfX6gn4Wwoj1g7D/e9p/e+8tziFidDYJdTsc//7Ceuu/uIAYS
d/hfCsyKTlOU6JjbbwY5kvCZDC4f/JU/N33D3enzuSFWF5uJcVWvTXePkulM3ybbW446FsvbgolC
PkY1fs3y5uXJX37N8vAv70FcuxUxwEb14cPaesHKLlGJ8Lc/ft3Ha3vcEhxxvg3Dggy2/HzZwJXg
ry0/7dF86BknimaXDBPNwPlVQiakmR1Ww7FxyglvDpGYh14RwpaWu8KXRUDE9rO6RhcMFYxY3g1q
gVGnBYh0mh8w20FCiJklLN3hgMBLDqGfvUJDFUSHckVMYevTeRgulRJw+KWJ7DUjlvVCVGpNz5v7
YfvnZnkol5F3eRIyhcFwgaZk6ZN+bJZhe9ktW4tTSE7tHRZCoJ5W9y2zy5pIEoaOpSW7NH6Xh/Zy
R4jzJ9xwtK1Y4OFiZuTp9SDna1NxUHyW5anlAy2bAPXJvoeOQUF/LA+LiCVUswSCKZOt9Mpw5am7
X6DmFnjYPJZ66h5ILT1Zd3BTCW2IGPuWnjTgABQFar7StFl4Qhk6qwFUpPqbGGZ72yGEOzVqs+wZ
ot/YEYZgVAtq4sJLlz1q1Ar3Ox86NXAvjMBkMDkFPzVC9PooKpn62m4FxeyFJ+uqQSGDYcko6b8S
hoGWYdG8LDKYjz1dQH9BMJtZNB5i9Tll1dSnZa/ig+3iubuKKxT2W/PKV/fZ5YMvG6cLUQaSl7Mq
1aQiy4kvXelqilawltfXVajNK9n52QbdcXsaQlIvqQDu53QI9C24lwJvdHBbiWJESq6GUsWnEzPa
yNWy67cqkdv2L5UXzAoqm8FL7aixLbudulHnJpK/vIsPCwxvUJOwZY9jxH3h80mAA9qG+J54tTTv
PzeZjN393AAgVh9u2Qg1h2jxV6zbxqdEYiOHGDXtbvltvZpSLHufm0DdlFqjeUG7LglD5Bely71r
2cVdxRdvxwmAw14cWpvFGOkVQXcIrWoj1Bx82dCaqwj7DjdWnI4HPaEtQSGFn2qFxeKgrd59dWiW
s016WZeulscit9kNWwt5T2m9m715hqk5MRlQJ9+yiagRYlbNgx8U+ypMrZAFVsKkj5dXZAqX+Qhc
cRhPuk6LY/X5GEQ/NDCQJQtDMY7b4VTInhawUQFM+SArRhFefSnyr3le9ScfzAM9QTbLw789FxMc
4cEWyIZLb+YF0N5suKY1Z68A/DOvoVDURysvsXF5ZgBVWkd76CWZSREK011oEu4qiTvY08z1t+Wc
oaEi0HBb63K+JXRv0nMXfy25fzT+y2aW53gsHglYhpIWCWSVlvNmGlN4GSq4UsWs33adUVxSuoy+
vGK6HV91k26dR4CpBm6t2MQICwQVvR/OqlRatx7V3GcZ2ckx6UtEBAik8YepKkxrrXpC8gaFNBlV
Wlntz3eoU6JD1bjtGVjmpbcIQRoQz5JeIHZRgNVlBjfTuSw/piauDo6LP1QbMH2g3rWOaDavc9+g
E+M1OX5qzmgHIcyx7boD8cyw/ytEoDRWL3GEjyTQSW6zkKMNwOxxsgwQArWx2Jm4LI+tifWXkMxz
HVvVednrkuo78DhEOVVTXqxwmeRmWIW1EfQMdc71XBrTuurqnhRjrLp54BLx54MVFakdXQOgp/DJ
anyHMXpObTwMll0cYsSuhxz83ty76Aea4dHqAOhPJuYyw/VinEb6sAfOAHRsIlXMrFUZJEDhF+vV
uobIjCG+u5hYZyDu06q2bDMmMoz4Cg3FmoX7d+dWBu5UajM2AjBKhXei1NAxws8HoQE0m0IqmVZf
VU49TShsC1NIcPMMwhnvzgp/TLaxiFOz/f5bYRBQhWROzkO5wdz6KPJsvPLLKD7YYnoadTPE9QBz
Z0lMKMMZ4VvX/V7YY03WjJGuayrrU6x/cRqKuHn/rQx8ACOzToXfO8xjhKbQ6a6w96L+swYTZZVO
JTiN7yvHqPc4PNud31glxbFRv2vQsdUDtKhZz00gogjFJHcKQB24+VuggIC7txgK8ZZUk9gLTWUS
mjSHad+ucLBhKM6K+RJMAdJCpv47awItUuLph+FCoNYQfevTQ9uDEGUKi98t/q4bQUiTkxqnbgAF
akL6lC4cIwtpA6Um/nBJu3OVEmxwPWq4PZ3IFRSjC9yBYB9Xkay+t0LNN62whbrCP0I40aYjeJeC
RMDdvNXJyxtRv2AGOBBFsfcFVENSooBtkaZgVaiVRk7Qdd7IG/LSznAHk0sl24OeltkxwdVPil6B
c85qP/q//2/h1fTO6E/9t6bb+r0u0ij/W9uNt/6BsJa/KRS16zhLi8xEVfWz6wbBGjeYdNBTeX/A
rf8gWIvfVANMSBNgsG3yqj+7bpb5m86MS7hCOLTLLNv+PxGsLfNvHW1X6EIHpC11xzIsXXXl/tJ1
6yL4cURd0NEmXhEcf+9eyAR6JFADStn4Ug99c983FQPG2Pdoog1xiadzTzmT6qMj9/iZvWJn0y6+
dqs7n6DYjQeUB5+1gWQiGIHX+v7Wn64BYzIL1j0odrSkiDWKN86oYWWyY87tiI7FQAzGJriWWRo/
eIm+RS1iPaGnkptstLSdMSNZH9H9iymx9i1IabQUlDbSWgYYjHHpN0Y/UzJD1y/yPD6Y6Jp25NTu
XDJ1zp4wVw6EhMSka2Dwj67qNqRGRA33WPjRSY4janQESEwfAm+flxE5w7a389sA/cTgXDcwuZqm
TJFfg8DIuMkcyN09RBqC9Aqz51kfSQWqBnnMIoYMMxyfvFCGKxw49UWDXjLK6FyOJtla3JrfNGsc
V01t7YM49na4z+xrv42523O+nJwh/0aeOz0K0FSbvjCNfZN0oBBZAdJ7EYxGUfOaEgwHDjx8blM6
ToibCSaprL1XeUeTs+rcFa5xSgfrS01e5FpSMj0awdGNDPHoVY2NtrQ65ibZTwtqDBk6QcZmcDIA
Ta59AnLG6X3um0tmPWEw9s6WVjB39Yd7fPQ56d4s7h09lVcuhrbeRdRAOonfkgGTaI19QxpedmyI
Nl4lIXcyKocsKzsNd9iUnkJStq4xTY1b3SufsLZBPuymCo1fKHDWERkZhtu06/0L/j3UVj5hRRZQ
X8DbNa1J4yUv5+pCr/V5LEhCtgSYzcnX3fshaTdpT3/Qp7CH8gLzPmxnwj7VTMRpC9JgfPEME3LV
mr51NOvg3p4gw1ZpDGgAZWCV5bc6IYq4h2gljSbV/Cl05vOUYJMdW3FXsz655wtFw+sc5oHbbql5
pHN4eouHkHCYtI9Zf5TUNZOkGOjqBdYuqL/BZPToqTnurY0lD7v5W5kZ5fu0tuJL6vf5naZmfLbe
9BSseucljASCdXwheannG4I8UeUjUsPSHXDeg1iS1XS1kCKb/tEJ9PIcjtm9JCUcKN4D6djzCboA
KSxBeC4Nh4gy3zpF2iAO8CjdOx+DPCvG4Aic9QADrr5EhNGtrBZ6XQhcnKU3DQgpdVrvbY3es2vO
rTbfVUWf4IligjN/izUCVNxIbziBsgf6AddmGk13ReB/yzqZbUxXBy3f5RJELal1YeUBLchA/BiR
tcJRGxEAjziOvi5eVoO4UWr8hva7O3mPVVRXNwkUJNZEew5UOHTQEmJ5YYo2gHRpUJN3jYeRIXnS
M3utcacjvya/Wdam0upuRnNMb/J9cO26zpmEnfg8WvAlmA3qW2TGp86Q3tbTGiRDIXgHso2JuQRK
m/RxuEUcXuO8J6qjrXaelYePtYnFG0CbJCiFZNToOghc8u88cw3pxL31C+eRIci9HYbuR6imGW7u
N4iTcBA7GVgKHRkAlhpr63VdtA511meI/XKEpojpDKe6HoMIRl3r+ftUNYGmKI1XXdtpV8Dl7rOy
GpD0g0aWw5QDQ+isrRZXUMpKL+L7MX8HdsvMmWztvR523xon2QXU+vYUgpIDSOCcdn/93UWHiCEs
MTYtFcbtoMR/GzrVQHxr7Skl0WgXWQnMB2aB+H7pz6MixKMcaLdzGE/bmSUV8DH5w/b85xqR6ro0
cui1sGD3xQtroOh6kuBM48r3+b/HG77adRhN2X2Vf0cL2D3VtNsKhZqwPYEHKu62ttKL0mIfoZwQ
mNAfEbORHOvD/hmEMqn36biCaLgJZZtu3Om7T9Nt31Twb2qymHZtU73EghDHqK+djc5rAAa/Ik+q
mB7Bna/s8Sl39WIzjSR6N8K/QIMz8XblX2dZnTrSq0kYGL7C6iF1N2mPXR3T75qYaBVpurWgyyBj
NPaGbtJwA6C5jpiq+cx9YZpPdFMjLkqqx+UE6KiwaNhGMz5ZFTOw418/jF54rLCzXmxbG2/hbVIF
IJm8dnSAvwW3B5gymKyUUy8YMoZ5vKKznU3bRnuxo+BpajDIE9ZsHSePsJpp+EJcwbh2LDnuibfM
jtZcvZnB/EWGgDvr+uiMdn/fTLTnE3EndRIGMFIbG6+l923jlyLriQ9BjDB5ZhFD3MSlWWewsbpZ
AxNok1gKh6jPXW9nJEG5ri2kCVbinVKjhcRje812VipsXb+SvZhvWpeUi6DM9YPM4y/zLILNYIB3
oO6CosHbFzphV241nYJG5NeZDcW9zbJ5FVAA3maOaZ7cnJW1yGOBLxGQG9lpW9+1J2QydrKerfrF
ap3wYLaRgf4jwtY7kOwY4mokCR6KaSLQtM5MlQUgjZATLK1Ycxdu4x2L8tZx4uBpzLRDNla4t4MZ
FKj9DcdmeDXHuGhTS8Wytz9IMDQe8+agF9mr4Q7lfdYHL5DYvuaWH2znlnMmm5BvFqK5QdumAl8J
f/B8TTuRxvEmnaQ6VGkwQLMYkP2KOF67kBH3njtnD7iCjokPJSBi/N5V0J5vfT4ASlLj7n+4O5Pu
RoFsW/8iatEGMFXfWJb7bsJKp50EBH0Pv/5+kFXPVbXeHbzpG6SWLFuyU4LgxDl7f9sXYhsD8nsD
t46gKUC9aqot6gt9ZyPpPjkiJD6wsx+9CBUHzLq3zgT84MzOITDAT16gPbMsrQreklfXCL8kwW9r
oVR960ZttcUNEa5DsrkOqhREnTcgQuyozzceSLtNqbPm6aWVEgpQB2+DGD/MsWlujQggkB/fkPtk
/6KT523Y7QbnRhi3XhnpZynhbNBucn850nsLiuCXpPtx1O3Ufspa9Px5mLjYqSf7qXOr187WOV+I
9tt58HwekIqippIyPZACaWyZQNvrwh3UqXWGB7Aj3cXqqozhuFYcRHgIp0AiQC4x+ogqfsT12O47
zzCOATLpa9zzfjh2LnawflGKY50rVG//ycOYpTG56c3xW3r6jSvd4lgOcpb6GrsJDMW+R/mCrZUc
xmo0mPwZE2d+29yIDAAEvqJSwvEfATn7DQcxMTTd7wEkUSHKh8irab1BFiaHI9gmmBt4q+b+QlQc
YSW0EDMm3O9JFZ69kkytEEpmXIKNJSUPChvmemeIIODFd3Od1aUIM4C57xGnOGvopM9ce3ewlhTU
rqjdtLrz0ALSMvtjkFfehxfYFvUu5mQY4dZW5lN2IVvXZ61umPKyk7Wj4BtNgqRTmWtQ2ixkbvOB
oyqPnJA81FaaS/KXk+FKrntnIxtbIAvR7zxJlVS/4g6uvui7vgdmEb3pRB5igS24wCG4V5PT7yw5
rkWYvwxeXCMpLcy1jv1uW6dxDl9xku/BXWYRponU/xus3hk/5fQ+1tYjefaftZ/lD5nVHUcYPKxH
rCCelewTu7wRvRdBegTvMbRYukT/5vRAB1KHqpQkz2KbT0aFUJjP0a0jcfU6+wz9mGG59scCg3Iu
vYz0MD3GMwlQj2w4AT3DVfZu1Ox+hRuJOIcpiO5A4QC/0F681j5Rx8kN2YH6Fdm6PBq9+io8IH01
XalDHgyvZV5vS/S/yKsn/50k6Auwq+4YM+89ONWwGiL7hUFrs3Z180+fNgCegJUgJtfxRGB42bFN
+LIydErCbM9ZjWJEBw6zMs3oZRmJsfWY0BN26caZn7M8sUfHfJJ2CjQn5Wep0B+LHhPuBORjxR4r
TqYz0O+XTM9d2MLDl4dXgG4aMelJ2YiZEvUidDK6KDyIepkjOJYb1uej1It7Ytl1UHz0/SRcW5cj
ziTOIzfQvlCAXQYTM1hAXArtnKE/LTf9bB8Fwvxu5NhJ7MgIAVliVZilpVBItyQi9bR3yYdOOhKM
pxDZZDYCFNTdhkZrNTdfgz7ONriGcZEW8atBAPYOOc0tOHICi4lOXWMAsZEzMNnp6/aM97yGwUGE
S+uUAqcvXkBzMT9SW24tCE+UzeKzKRFMpISaYQPHhtcFzVM5ICupvYg93RTuQhNkSTq63aYZ5X3p
uLDQw9Y7Up5MpfuQg1B35adQnbppviR0bvYP8TV14Oc0EbbGwCD3ZAADHGgOWp4OTUakM1cU/hFN
v7wYWiB3mYoPk+PFV8/Vs1Us8Y4SGI2e2vUv3ZS85DInvlHZEfkiyd5AX9m1PgUykJAHI3X3hVN+
+7rUH7U4wNGNSmybZEIyxUfnRd7ru9ZrM52NaGoVem+ZOVMGGsz+vgOvhFOyjmt5ismva3qrIWrQ
99da6L3ToD2MFWRmPUve2sR9x+S/bwrjxu3lJ8YSzM2p/apVF2lDOGpAqASl0a3NmItWF0zXthnf
G+XvJh2+ZA8ECuiNtQlFcPLmlY1IgJWvd0c2JmeF9cAm+i5iiIpBrKT9ZDuMD3p2xZXsQFYNfn9o
NXNfjx5aJq5ZYJRIs2nZA64I0ROHdrYzS6HtwkG/2mJwT4FzQw/bPlmkPnUMS/BuOg9aTf6LrxdM
OYJUnSP5onrvlxisO87du6xVr4FViJPfQAwb9Fsb0SJ0kevyQvk0GIcSdHgZMJKvCy4cTKUZMpGs
5U6vZpgCos45jyWm2W3ZEfDX56B8nfnwa1XaswuifSD95Bz48H4DmAZ5mo77MbUOzC0FEAof+LvS
rl0/oNzFCeCPKOddEv1Wocn/ia72hMrA7ECdePhtxvaRhec+ai1qnHSGrQRmtOkqtiNbq58CxkdX
WuLVeTb7j1fa6IRA1ZbGVCsMzxWOyKPWfBEDCnfQh7i75EyNdIg9gj7IkQC1NaYDwbrzG5lqRsuu
x3tiZ+WcwDY6JzTLzsmXrbV3eL2isPG5hCTI64bGXG9e0/y2f7Sn9B0cE3HuUbNu+37cgDy2VtQy
T0TVp4fMR3QFvxU6lAx/Uw1hziPCnYgvZ6+bznM/AKD3O+0Bz11stA+GZ6gtGcpIA1wSD7zkVp+a
aRtORbzm8vqi4/9eaUJeQjf5SiGLrLwus3caakGdWtlUCWCfRMbkVavipFpCzInugHMRPLt9JDet
MX732XtdDumjaX6LyX9JhygE6Id9r0PFp1qLERZe5n0ir+mIuwvVe78ZNAJQElJl5GAALms+jdI4
ZJKSaWIYzcjsLp6zr4xNnbU0yFv9vaEHyOQG1A1D0BXTgxghy2oK6nAD+xkskgFARVBHlM2+Afmw
DclmXVVjORCO9l1opX+5bUkW/ICA0wF+ANcJyXnR8oZnUXvoNOsRRobZ7HIETis52+5D9NcIYPtr
M0goInps7hySY4cI749Jqb9uKgCRetKyateEytlbJ+XDGAMPvIfx1Q+JpIU27wHojHBcinOgzSiP
GNVfbhnlFa/vV+zkz3rRxNtJFEhMAfNhpnbWveqGWfUOc94O5dWtU5M+Ta8gi9ErDxREL5UDRdWi
EZcyO+CSw/pQJchRJ2TYWTkDJL9L9rqMosND5HbeWkuGa/EsXSJ6cZaRAvLia3aFczi5q304WHX0
gS0U6b2TKJYNtXdS91k2LGgwO+vJvOW83sUjE9kh/S4aDgeTQYwdlOPaqfqL1LqB8wp4h4mltGN+
ZwOE0qtwXZbisWS8vJYJULiA4ZBpI3B37PYX2pIDZkufwQJiZq4lCPdJxhPOVmumi+uS/TPk1CwW
ckb2H5H95cXyi76hL+PHIUzbrbIsPqDqTQn13ou5RXy0Kz454L47m0ACB1iXDPkPV9jRcYhfuqFp
cHQiLgbxqaR2BGqEUDn78qryOOQoF5LGwb1ar3WSQAlF16A56qJbd41+tJuguGFTddZj7a7IgxXd
nmtYxU8EdTx6EnshK/wupr6hOHrgHGnC4j6Lum+BY4yyUryGHZEVcy4fLYoKeT0NJkQL2mcUYF+1
E3tXKPxlXgvHhWU+bMJDoG9rAy85i5q2smzrrmrwbfgDKy4xIVSteGCr31Nvf8dT/ZzaYjuF+Pm8
/qUOxMHPht9RAPjAqMaLFlmf2lA+TigOu5hJim48uBOMer87Tip77xKmUnFO/8hR2aZtk1/MS+YM
qOHLaEiiM2HFeXwObFRubZO2KduEI1yifOWExjPQ5+NYqGNITKJfMwYqmve8dJ56dgF9Hu/AdByT
XB3qzkbATgKH1PZpiirfBQZHU06ucs3iA8VKqQojXsNX+/KkTyCTMa0aN3Jp2yQvjkAYDmrpwWUX
onfEzDSeBhbRrGdUyidt4Dt5tNOvvLRWWlVdrKrnwqrjKZl6ImITe7zkTfnZmDZxCOORQSZtlSF7
GRx8Gc3MAlbUZQ2wNbhF36N9zDQG9g7Yl5XjpUR27wfD+6oICbI7SBaxQf2YZzBIi+xKIstZs+4S
e4sU5CXj/56r5s7nmAq9NcEIBGk1JJD0fLAKgzk6ajs0+Q9Y9HFNjPNOHVlb4jlz4lqh2JQVUvyq
pbaWjvaYSXZBQWy/KOtZKbKnHPofaGMhqyjotBp68mr4UxBSCD0IkI5mwzX1pnc5g9GcwJqOVqxD
U6Db4vfyT43/snEQRJV0tVuv3ZpNG28smemXMv8e6YPhOgMTI0kJbD3tINqHEvT4kUg00gwiSDJq
3Nr9/Im0D7UPsyjxuuDY+PISqFqyK4fJAmJzq0XRNe0CClOaOczri12ksfQajiFWMMz2VadbR8IZ
qzUhLZ/IJj9grqyqCCwoQ3q4YDNjIu3hmqJXoXl6ThhNyAPSF5grOmaVEmAKBLFor1W0peyCsw6E
/tqENb2aCC7aeoB+KZDJUoxGQDV1kI83GqeVmZSw8tKSnqwBytEt7KM9R24MaUvhiQVVy+JfQoY9
3JtSrVOAmxqHPrpzpa89F/aXGTniZlB7a/BWk6kRIuQw10/dUxp51EAt5svOeQ7nIXR/KxwDwu7v
khSpZ08yIajwGZuBHp8JBDKgADk9cI8w2yWhnrBcVzuj7apVEJnUGAZ9ScveyoxKK+tia1eb0QNp
RcyUfbzuYUnzswRE5VcheXyBlCvIsIeqg77mXKf2t15Y9rqfco+rHGlkjjQwH4/5pu+6p9HU/ZWm
PUwF2MrapSWhu77cyhixSebPg51+pZKckKpCDYQsliAjhhZ5YKNqnK4QpawgexnpwlVh+FT4RJSg
f3pVDcJZp7evHYuWb5TmPhL+nV7aT4YcFXYFGV1EJc1VFALraTrnoajj6jhKm22L6j4rGT41Aimv
XQPlhHm37YlS3up1/Qj80GM18N2NCwMqW7GZJBoGwQsONnOFIx62EI36XTVxdmI7zVa1rVOLWNK/
s7N65xhUayNhBAR66DdEDs3ZHuYBGAE1iuf9IYM8XWesVWIifqIrxUGW+biN4tdq1AqCCwTSJQ7D
JiPAJInqrZ42W/CL68jXXyhwq7VbuApFpCQAz0x+tzlxhbn5DDy8PCqfTZjjwy/Vw+mjdlLBcW3l
t52sdkSkPEPLqneWg+nbwZGzyhjra2nwq2gn0qMNU6662XJTjAnWT15Wdey3y+6Fbj+A2/Y7rsfT
YKVffdNtajOHdKaJd1tk1ykkjTAHjtsRLhJ301tWY6YgBu5xcPmj9Hum3qw8dPUrUEWR/WG6/SNw
AmdDKqy+LRwaCiGRblo2QX8BQgsPMS0GAbG9560ORUzJpQMjAnVr44kyhvpguESJK0Ix7Ybs5hH9
avUY0NKJ0JwQCsMGTifLPO2Dey1wH4l8uVIW0Pqf/C1tTLXS52gPznG/ZrpukQpLdj0NBeYQD2Nl
Ywhx6aXXevJL8sMkePxJxy8HT4mrB+YGu3vK5K54MJFU+DHFt71Px/i2SKuPqm84YpN3h3JXDMNN
hHCF/u+6mAUCDsxUVuXuTs17A8RLlDOXJn0VA5NDqQQ1l15+T0nHNiVll0K7y9orvb0nauqV6eI2
ra1NZbonzW//TLwlnWN/e0NSbfSCV+kBVXPsRdYvCyiZqdKv1NiQ4n2fj4B64GisXb+/MXUgmRWJ
gmkn7isHWx/hHX6otq4IL9BpPmpXbau8fqHKswlg925bnNuagIlZsWtd6Uby1LXNG6Ct0/xalaMu
WQ4ljx5fY72V0NuYWLDZGk4G19YIjGoQZecwvZbQmH1zvOt1aJttvWmCvZi6N9N0b/gk/T7ZmHiG
nBj4n+NSp7D6WNsRWYTJErkaqEyq3NmCq9tVzbw/gQa/yie2OsV4sQqWyig1Hr1xeorqDO8NMjUr
3gxud5OK4mz1+XNiP/Gu4fwejpFebWFAMSX3r07fXufPq9Vo6KbxlV95C7NZz8V90NQffUFXa4rB
5ouWvfbQk6Rugx4IDmR0HqwxijFsAsuqUq6MNr31wqpAeo3lvUja19KreLtrrgDmA65v2KEELYnp
TsRkpVr5jnH2e+xY9SqPy/vav88McYsq5wg4cickbDrK4lVfOi9Ra+4AupyCNruU1eyIUdrTkBG0
6Pf3cUynSnN9hjWyigGGxC+DNnwxVUQGVDfrognvrFY96F4GOirpDkNTYc9hblBr8PAVcKGis6+k
JO3iVuK5ZOAqS8xXQwTAjNDH3qi6lWs2JrRZ8ypuA/uDxtYZjziE/oGmdRcfdD/cZ715yNklp9Om
Z3m027sQM1vDMaIZ4yWyjX0US5ir8smMKbw1azc1sAnr4hAE2o5wJZy5TF3gogcFjNfA2ARegCHX
aR8DmsCNxp7Wz/aoXpjb+PqNmUfbNMoe5wO/0eJfeULXg2ta3t2SjbruUBJWlvsGgP5caf5topxt
3XjPDNrfgKHC5xnO7LBZrkr91eg9yMPjnwzcFhfr+n7klGd6H/LhdL227o3sTOmBfNc+kke2T2tj
VmE+mXQfCuoXQCa3QxTdAtP7xfj6vR6g18Sw2aWZ7t3+d2Zn8C39Gwj7m4rCRWNF9RrtczLqrzaF
ZWN6z7Wk704z4itrxNOoxFbTzKNoyhfmmB8z9KINPnQnuLen+o8q5XOWqZ1y1D0z52M/u6FGBq3o
K3yi0vQOf175JCSh3YTMQjf+NHXmwMJ6zMJoGzkIwQI6+g3R3Ar+pf5QJfV7yllP/NBNK+M3EhHe
+0Zz16FtbTrlHlSa3k2MYImqo71pVruSIDJmpmsv9U/SjTdcY46eCJ9Ny7jL+Uwsz/vib4XBLdcS
VgEQUZ1JmuD6iVTtLh6emC99kyF9W4YkbiXqI0FJTFbSAbXcDT5FworRnGjZZbLsc2UV31GHQ0R1
Z0dr3yxOKoGEVowGNAJmpgruRB29Z6l5gjJCP48Nbstiwgn26mjOjYP9GmHkTAhcScjT0vUPVscw
RW/6qzUV196sTg38ay01aD9zvfRCHCHqpjV6MMLDY8U1ZTYHEV+NvHuctk3Ooc3q6UBdHT1Oz9S8
awv2Tw+Z05MivYZoDwC3bc4in3dfVbVNTvrkXsG3lyzgiF/8bIQFzsESmOldQEBoUO0kJHF8IgWa
yABTllsDzg4ymlYZ8tbUGlFPFLucYPNVeLVRrvlN9gTIA8TQCMrSIfY0L7eNXlzJddq27qMV90dn
tBAn0OEPzTdiWqx9OtACcsdHV8zdmL6lk1Zdp86+xKN552vlpzXIQ1gVe5lONwFT1BqTPPidj7SN
Hojj8CUGf8t1X0fvA4XrcXCG3zkmSmJ6zdumVg8B6sHhuTfKX31L2kN900MDkPb4Dr98myr/RXqc
cpmN4Z7wrdGMLjZdcMYi+0IngEQzKaesikzwxtxEWnhQrou4s2GygS6G1Ohz79OLSxlGq/wSY18M
FDUSK8aW5EY2ZkW6cgfiCNHcmFvixea0iGKd2Y+GNqMpXeOZ6dbFz0wIz+6JPc4BWOSL3XHa91PI
qxOwSvuhwJCZGRWHH40nx76j5v0mhvMcGN7W98fdYFwFSRN5Uu1D636YoleMBY/CcXY+ZQTTAdrl
ksAm3BlxAUpb0qB2/K0w7D/z71WjuNct/yzJ08Ka56AORKoz/8LUNh7d1EHzL30IXO2DL7MT2w7C
iaJnMzV3TZe/uGjgp4tjgFINBlA9tez2ieOdyces1/MPEXrw2roh273o26wlmRypeMKbd9/KnSvX
FpEkefboISlBBbpRqf9JAhVgS8t50KeJKzlQRTZwqyCP6QyDz63F9GJN7T526l2h1fs68tYCwq2j
VTS5KXYwiKM/x/2tXbDYwCUYuRwM/aFyu6uPkT3Q7WPQ19dRcy8jwcChbPbxZB3tt66liT0SDQE7
Mxqx5bRIZd/DuZXZ599x733SbT0Kku7oua9E6H6W/jMjmkMI5zmwPejXAbEcojx6ev2L3K2HII23
fSuPXkYHp4WZZDDK0epkAxT6St2k9rTw1u3ofmRM08BpTtckgbynet5K1drbiavW2oWHuHEZq67j
BrxAh2yACVS2tmeqxJCa7/OSGdbDm0jLDKQVeeFafSUu0SLGSAcZnx98k+UR1cTFGeWhoZ44EcGy
aBr/f1Vtmo4w4eD876rNu28QRmPS/cqi/9Bs/vOJ/9Js2v8QEHPI2mYbrXtMrn5Em/o/HMM3AJQI
4tEcrgc/qBTzHzwkPB0dCCxSuoE/ok3/Hy5iTeHSyoabb3v/T6JNA7/Xf6JSbKBUtmWhADBtWK/A
iP5TtJmkVj2lkKMPQ1I89jGeZo7KR5uQhXUg10WNazbUjCt2W6bKOh1nz7TrXYqYq84S5+CXbvJQ
mKu0Bl45LcOjCfIOqIUQQQaKZnfAUCeSbrjJ3fq+Jwtim2pNAX52IK0SDom8odr3VlWA0T9t+Wex
aQut4WHoEcL76POCkKMzmjRSB8b5tZTceRZYvEQ2J8LlEie4yz/jqouOlaL2cmqb9dWXBzY4Ymsn
MItUZjO8K1WxsVXr7UfXzmaG/atvMQJINIf0Kh9HZtWL+NzWzXMsH6KYiwupJnvJ+XAITfddBm21
N5qauXz4p6/FvraMYCthRQP7pXTKSRpV5sAwPElOycT8zCU6ZZ92WAVKOBo71DeMZTPWrzACTZbE
NqA3RgobANCCiffAgN6sPinb/zAiB9xqac/C7ZCaxDrYwzHyAYwiCe2kTd6BeXGJbMfw7MVwhOuL
si5E+EFcscNjJjsqk8yfwx4BI7e26x0HBRnc9dvyOJk6TDpfobAi9YlgYf+Ui+4ShXZDLMJnLWt1
Y3GptTQLLpaLB2CI63ZL1pnaVwmYPl2U5qYbXLWz8ICQ+9at3bFssNkntE4bMCwdyuMlnmRv0Rax
TfrdciABCB0FpPdC1pscswgNoPoJA965q/rp4BdQSjrgGw6bYK35HRiQzwdaTsMkrq3vpmyU540i
aLaNprcdVp/mMiWJRos1JN85Jy4mkiapUdaKUMl310ibaxAWN4RQ0aRkGu6zdz7QY6WpMHkUitr4
xJAf7fwALk/1/nmcKMh6VR0TItXXQRs8M14kaCp33S0G1BReiLXaZU0GBE/JnuEO4YteWBIAKezu
kHomseXoN2iV9c6+lF9Vkm8YhtBPTylNDTfdOZn2XSpyNNUA+6RCeZ+GofXQeDvZa+4xnjq20XF7
QxIzroceiQ/5C8YNT4FJ3nCcBAlv3MxQgBYa3rVdOG17puvHqeiqTdy5H42U6qAPbOqTQsC6K9Hs
TI3+NvgReeUmYmwoCBfdLb/6LOApQ/3oC5wBYR18pFp/k+rZ4yQhArUZRY8XEmaJuCNTVPy6qeuk
wVhvfpU8EoNcb0wKzU1bV8cqIPmJDJ96z5b+kv+KJgFznMxisgUexwieQpj1977m7XSjPLRotWD6
pOE+iYKnsNe+vYg9mRp6Lu70qI3Y3LuQxUYS2ABv66jVjOxPWtHawZmzllNgcbwEOlENpNmF1Y3j
NfAsKqJnCBiX6zGrz/yxFvHC0ych66c8ixA6sSDBO+LC7OaU+355tXz/qTKqm7piFyFcByE5+XDn
Rj0DJr7pA31vFxPzNzGl9+qDyNkv1dPIm4aWnQnh2zLS0eDBLdqCuhpWcRvTnJ6m+I2Jt7MOHQ+Z
icwmIlIyiuYOfF4q6MJ7HeqBZsBnoQipIB720xLJBCGBof/QlfvehZURBNAgsXw9ZUijVwZaHxQB
hrtDhocShegNVXIulYa+aaMQ4w9xsHqOqNgKu9tiQA+FiI0gNRvM/xQdaiQW4bgnNNLPnhkdIGhL
y33hn1VbEmfDFl1nfXD8vY1m7FCZkB+DWVTnlW/kb9SbPiGhIM/YLunWa54UxqoZW0JHOyoG+kUz
WNEhw3VQL13UBZu+jsgNzmIynOsjaWguCjunfplsFrq+eWocsioomUIIRCwXUyrPXWkESBHTK/lY
925n7vocSxQ2RZf+w/hcJOSlRm7jPbxNiYUgGjovE97j2DXM7jA5DTqwj4Fm3YhZZ812B0+efkMz
17GtUw+w5XYaCfNoMWRelIDJ0Ti/y3m59knoZZpOZy11f5MqezBxqu01M+X4JQybTbkdrEqlkU7U
nzTiZ2hbf9mp8YC1gnlpEGvbyjU2AoLgqsyjzwlU7aqNslfCzyLqudjNNnpoMGkwKhpLwjsGByQ5
IGQj9kFEdWuTDQy/gMcDlwnicHsEI8CGJ0bvYhKfE1p/iC0mAYwFY6xopFgVWR4GJnTDw7fUgtIl
zzu5BJN6MPORQ6ExkZhU1qPFtgXWLxP3siT+MJtFWpbBDEHY4AeA/9S0oaZ23DkzBM1KN3nZEEea
kngFCxlC5m3TBfdlxdQmJfTQInFsVYh97hvvpUyQmdYjMTSyJbTH7I6N3o8naRrYKgSCocR7ZKeE
AtilLe3M7ZEBVQcEc3NnFS6XYlBm6wCmLd10FII4I0S+L0mJXhOLTnzYdMzwcdmyuB+S6ZgTy4Ux
v2WmGkQfne44l1DT8XUR9067gNFi4oIsoiMV+tZt6mcHklHxcRkGYzefOeIiu/P7/rfXlWS2eHsz
Dn6Fo/uMKM/DbFFtQycd2P+yJyjH3wqAzQbnMjOWqd8bvs1gU/3ufZcUv1SsS+c1Gr3fjqSP2VYv
taft8QvcGSQpht00kn9XX7X4hkUhmB10iB3ja8Af2GQx0e3tRbMZRGvCupREyx0jfHlrF6hsxlqw
bhkAcG0bt03AWIhqY58UwXGGfMFIBA/Si5nc8zmsvBSfhqaEPJmVd2MUJeWIHe5aMw5v0sa65l33
okZmYdHgXdib2nR4rUuOlmLP/M9m3Eu2dJ6/kgGuUEAPXMaJ1oqM+tn3SWqwRvVlDqW3GzTrWmTd
8xSDDI8N+GK+07Brcs1zSIuMg3v2BpDCViCW6FvqlTLZYGJ/yCLaQGX5pXUCk1tGPBuyxNBnN594
T8i2UdygUwr0cSsk8hvMaAVhatWOmPWC2opuJe4YDDirVoCVCOKOOXH2HHp6bx24skNAZw/3F8vS
Nw4w3ASNvFKMrFc91Ls2KJMj8SXDiVbmv98sj4khgC82f4MDgJJTdFDa/g/j5gfXUOmcshrk89lG
vHAsMNOxX16+5uRMjh1durRM679UlakjJYM+i2SOlY/HuHhM2autu6jSVhltg9PCc1luFKrXv18u
33CKXmyW/whqOmzUwWyuXogVckmFaLJjbc9xCvPj3nyz3Ftulp8gneK3M0NNfh5a7i2v8fc1f17O
gC5fEyisimNcfk6xsE559xhGun8Urqn2haZuZUhS5joNIvu0/IA7jfo+8oKj+4PQ8P66v2c3+ILU
CNq4BfTOQG/BqFQzUaBawDfL3eXBn5v/emx5hf96LIjqDeOFitkeL/V/e6pHG38dIwZg3WIhl7OL
vWBc+u9YJNG703rhItmu85KQLbJdWDM/H2u8uMAXcMHyMSdDVU1U+3zsiD9fUpUEWxrKPKbjBjjU
ZBH8PHm5918vWCkG+xiEo+1CVvq5WVhM5sJVmSEIEROxTeUSUrH8CctLqeUYW17w713COF9NlYst
dNV/IoqWe2oiP4GQM+RgSIW/FgEo4TXGZup7zlaRMfAeZx8+1IdjaNRE2Lkx9K6/H1sYljz77/3l
vY8Fq3nuNMFGX4AnzfyeLwCU5d4PFKWfeYIkipqTDcRnYZ38vRsiDT8lXrh3Sk3x32pe/0KiZrSB
68Z8CsV8RgGWGzdexKbGKHxnTYxFBZ6Kk2hEJH1avlzu6fOXdoeJe718TTtfsRNttgTTCYR2+bvm
e+05jzo64zwyYmK942G4MUX15GCBhsPAqH/8qEtSvcZpeDDqG+Jo1IMXYcetgrcqqJKTq/XRtqSU
3qkGTnXhEngfNac+s4unLLecnfLS+8yCCu4wp9vLfORyidxrXi/ZzAm8G7jTqTxMPN+2A4RDthRo
pZfE2ATEb7yC8aGDJ2FBgVwZk0t6aKyTjU6+lR9ZhKpVWBCMgSoiVNrRqxlvIzdW534OxDQ6XJGm
mXOFFMBRGpetdWEJYrjccYWQo7iS1L1hCGOe26F7x6kf7ewC9ZEMK9IREtPalOFIbkuf/eEMf7K5
0B8rrHhMwSFftrqe7ND4jZuk30jI0XcNYuBVIER4HLXRvviEYfhcFRCFdxG6JSpCo6oiEiARpxyU
if5oitlqQhHNGG6yKvfzMTd2FZeW5e7Pg//1M8t3F1zNz8/ltXivKm92jPiX5XtJKf7Fv5lQ5Ozy
Ad/DDP2bZvyfMd8sX/69YVuCdFdxnW+hh8RsZ2YleymQKu9FMSiKBBCbJcmPJ0JK7gZ96nbLCy3Y
leVeRWAKnrBpwAVz9/O9AEDChvxXxHjz7yznLb4+ivPyxHaGtvy8xM+X4LwYs48RINMFNKgCmRww
0G/VzKErFo7jcvfnJkELv0ffNdvn5mSUjJTP+VTgYOccIelk3oIyRJ0f+/nGz5eiYmy5qlDT70mO
+fsjy3dDNf4y61hnIfnXU4u6sNcGdd6qmN+v5X0BGBjt48A+Fws7yxY2YVuGt1sQQ8tHIhYw0fK5
hmnuY1efP3dzvi6RRvFqWDDklmSi5WZsc+tkSobOXQWyrfPdYNPO+lXEpuapjwsT6CppljNjhLoc
Oth8z59Jef/1mG0a3trsTT/Z5ARZhDPWJZsvv9Dm5/8yqlayv2AdQnOg3RkdtYnJYkQR2Y+XBTOD
jAx407z0drPMNtH6w2yyOtmiIDqoMw9sXMNtxalBrHSEpHD5C6ZlQcznv235A6veZsKU6XKz/Hb8
LgQBFtatBSCH3BuNcVP3McZ9e+qh+hUz3m9hppgiYvDqefcM6vPTEplUxSpszsvXQzLkE5mlPmF7
GPkS9OopFsBwGlFCV8PRU98LdWe5iRvfTg/tfEXQU62qkfOO+d7Xk9PCVVlu6obATtKjSVebD7bl
ecs3WmcGhybL9YNQW64DraoIDUw5tv7tp+YX//mNy+9anv6/PubVktf6eYXl3vK8n8d+vvx5mZ8/
7+exuORkDUJ6ZrUbvwQ/r7z8sMsAi6Jt+dt/niMTTx4mw5wlaf/80//+iGYiJRIOash2NjFMY9ud
ii4Uu+J/uDuz5baRbGu/yv8C6EBixi3nQaQoWqJl3yBk2cI8Twk8/fmSrv5d7a7uinN7OqIZklyS
KBLI3Ln3Wt9q0kdDIdvKCRZFz9b7M3fqDtyheRWBw6d7crhTeFB7v4xdF22sBHn5PIbLO78IyHG8
shpTLPT7JXO/cu/Xya8H6XrnBnUTKp0EpTnDcVPhe1QgU4wLgckOFIaZZj8cKsJmF53ah6s7Nk4o
3tj9SejN8Gk0nAL70wQNy8x3dxaUW1TuyvOYK3kk8R34E8qm6w5QQ+N9ZDV4GbQxSPbkhcNjnMRF
ZB3qLrZsJID/5Emxi8MDGmeb8FWRsS4xr4m7/AN7e/1/fB7gOg6t8f88D7hG5fcf/29P+nHx/c/o
dOPnN/5zHiD+QQ/eEI5Jf9/wfB0+ulLogk53xT88BUj3OQ46SOn+PA3gO5iQOp5wcJ8o8MM/wen8
OPwODN4YH9j/G3yD4/7GTGe98TxTt0yeA8/LdBlH/JneUDdh3+Tgxneai8UXis5XDvOO/jx5Hckm
8FublqJrMiHLDCp4ZPSlsynJAaQjITbYQM4JKNz84tXDs1fOx9iwX70Qu4kZP3gtKCVbKObyG4Lp
E5HRm1GzFl5yivJy35Zn046f6BKdx4S4Z3uU20E0yCmAntSl55EOM19j6XgHUT0xZNjAmUuxLiH0
FwGevhyLiEoa7jwFLzY5TINTwJ/V67ceUXXj0TCXPW14jSQoM5uWWoIeUwcxNgj7o6v1Y6GRdhxJ
tOH6TcO45BcMCusZ3XQHCzqJU3QW9JYKI/lIJnQ2XuueEaug6ZPikmbwWSz3+0BnuvHVebsdUaO0
1s4385MRdsvUsFamNm5Rxzx3Fr8bnxsd7R/QgK8arQfMpD8me+WadDEDW2kp8LnGGuNvWlaBMZzS
oDyGLa+mK8n3LYanUc9OcZeRdWzt+gIjkE1Hpdb32jhd4sY9axgrgUgdS1+/+IF+izR7ZxbTBZgB
0WC4dMWtQUSArGXdthM6xezUdPGHgH3ha/HnoJ2wJfbPRmS/9imzHKQG7dotvbNrSqbz6ckBgSxs
aAYjf2ZanEYxXCM92Bvh3k+7jQXIxjLSEwv9hViZY+KMW59EGkxfhybRFsOcnGKmSLaIT5UKh0s3
7tBvOqtbxXTyjWzcEqJzELl/HlEBl67zWk/txtWmiz47p276rGd0HX0r+sC2RUHnlEdpR/vAEccA
ueaITnFKkDBols6k3hO7nt9ctgFUBUmOJCMogSYsRSOPL+UhHNe+Jy5VZO+qTpmeIILDr9CblLw9
FstgvPUtysM5/cZx58MOo4+6k1f1MlbafMOVfXKtGdfKlrrxfdLJVIYzlOlyOyFrwptLZG26r9N+
Sez31QeItGjKEcFLRd8LgWNr+gcpxguzDrbz+JBD+hT2mUwAEMe8gpU8igi8eDhhTco+vJBNjFCg
ZSxNGsJgzu35pq7JucYLr8OUs2N8TiozwDgRGS5Tidhmuo6V9RqZ6WFWePQqPTXYSe+/A5nNQk7m
pcUDRjue9J06/AhAYi6yAgGszN5cXR4dsPFIYJHTIHGEMGVx/XXTZVCtWT1+tfvkgzwtFoluk7uI
+tEQalZ6MLnPMTzvgjLFrjrd5IwbY/BWMpkvONxP6dht6oRrVWs+kWE/JHLb1MOVcMznRstPeJ6w
6H4DSHrz5/4KIwsYzNXgLWmc7K0dvvg4vbtxvrn1fFPvYK9PRy1LT0xs3tQLo65HEY5XNx6R1s83
HO2rQdDeHRXHhW4JhhppE7brWjvb4K3R6vkytvqlM8Ztib1H5vvQbPh5zcrn70lxqTB2W4yj/doS
nuXPNuoM75uPpDliTQis/lOvRaj54lOayqN6blnIWjYO3XNMGGEyG1t0cadEsWrICDo6dr+aA9We
xqaTt9mHtKx1HL+OA37TWD7TVN2oiwnWyqaOjRs+7JWR3zpeKXNwX2WF9D/V5xvihVbzP4VVi/gx
AfoIFhX/cFnMF7eRl8iWz7mOsLJYV7m8aP10c5ORxPueVaaM37xQ+4xZ8emhlfbZavT3qKE3i9h8
MIh2N3XnbLry3beDFxREC/p3H8iHj0ZPpDoXM1j+dUe2YuicxTqstEswlg9mOaycEcUSTop6TmkM
OGfLHp7nWr9UpJxK9aG9s835aH5zkvRJL5ND15i72shOeX0/6EVE1HFJ8Eo7zFKbr/SCHvt+PvpV
99y282aGApSQFk4n4qT+j/5+UwLhM7m80NhgzRTHGklZG8iL5NpsrP65NrjFEqvaBkQ0Na69U4tV
3HJbzaJHrhVmiqf5rBZssGGw1ZJHn52tS+abSPK3rq5fjODWE8xuBgLqEPkcRvSjjTFwSuesbkm1
Jui+e44S3jtuotbgHiOBMl4OuC37npwIUbDT+NZr3ds79kR0znp3dSzueRYqZM4Xhs9vHb8jK1jd
/P4U0eFAnutwq+VviT9yf0QPKh6W30XI+/l+xwl5FtBoloFmfe2InRBFkONojh5pQRITn3BGIjvi
ZTaYreK1TsBWQsIzkGBlMgyWuk3HJqnfJia5OzsR70lIF6BG/INvCOhcz7HOGJ1DwhL7kEZgQGLS
H9cOAR6p6xzY7l6yeJ52CSl8eVS3gMLT11zKi1+m03Eq82Mn2q8mxteFGXgd/VqCMIICGAn7bKeB
I5A+icT0/zP9WY4kDwh1hoqR8fz86P61aY6xgeYwNlznKY6wqt0blL9alfdPsXv90blEBMHTZvyu
zonqCP3zzOyGn0kZAg1ikljUE22pg2FAEkCuOqeAGIlMM4vD/WGc4OnliQX7beZ069HxmHo8p16x
ge4KZIe+a9jRU4Y4GjKlhy2aqcRYPb4JV0R4g0fa5DNLSK/vsFQzvdHWczGshjklolxbj327YA/A
E/TqtR9OQ8+czPgJE38ydSustG69mly+0hlA/aMRzbWKke0Ru1ZTCa9QPfTU90eeHOIoF2oDk70N
RRFHiSLgXScOWIsuaKLLNfXXzVvgXHibbbIb2AXWdeS9NQXKsbofAMsW/VcGB8sCyCpicp+oaDTi
vSPZjTPrhpOWLIlqLJa5BiKmsfWF4LwCi4MLe06M94yQ+KGwz56FfzMadIUL2JXV9Mrhi/MVt3nS
sHhwCxRTf4Xffw2bidl0s54CCh3L9r5kmAwe9WQN4cEXuOY9lj9p1OSTpO6rqzlnOx+fjWZ6Tq3y
nDmM6bArznb8Fls7bURGTIPsT0X9X+Wj/XuZ7BtQ1hzGoMyDXfFbbFeccBkm6HN3zEw+6nQ/ojmH
2/gcePLcRMtZm441dZR06/Xf/GZBAf7n2DOPAC6f04NpWzo5Ts5veDXfIgEY7UPB5ENcJpMEmylz
9tnKyVlfKHRi0iMkihBgUsi0283f/HolBPrt16NE8lyegW744Jb+9Xwwuq40k6AqgadQxLPW4F/d
aHVFt+GaivHqmPFbW+LCfIrt/NhYrGoUtqB+/i44TSXQ/dsT8ThXUbSRJeX+9g6E6Foirw2KnXrz
bTlcQfscM+2IS/5xqigMsu7quqgBahtFXbMusv7KXG1dAEPOoBwQKr5j3riu3M///SVSZ7R/f2Y+
TVYXjRaUJPXM/wTAq9IQYPnkFTssBAVLzREr2ZPWYuki048i1EaOlPbf7pd31VKfZxMuRvEctpfS
Tt50X76bEQvAvTz07PkSbmF3f66y+daxdZkJlAycHqq2AwSFQEJuVQkCAGWbJrgJuQFUla533CmZ
vOZRcvBy/TKDpWl4L0ZsTllJQjLJIgk0F2G9Zp6+qdn8Aq/H8zZtG6+91tO4wxC6hOhKDRtz6wab
wmnwYYOtMBn65uFNC5mQzjr2EOusMqdcs7l4GLCDKv+o/Z4fn8A7xKZElYjw7K7Pp9Wk4/DJOP/B
g6PZNA7PUVMWPxsL/zFe9q8uDzCJBmY6oduG8dt1CjbMJ63PKnaR0W6sUr8g7Trk2bd7ZS1vomv2
//1tF+Zfve/o+9Sp3bO4R3573/1ReJxNuTNDZzq2IAeTfOMkZM2WIxmb8rLxrPRtkixqsxbQHhqe
Oe4C484PeEOOGaGwYv4UtcW+KE9zPlx9nwGaUTwi2+NigF0ICG66mMi7G894JOQw7rx54RQoUXq2
jrF4mFkPe0ox9XNBj2yAf9qDs7MoQNWpAEs7ZnzIBYY8+nCFJ3e+DZyqclBRfoJcJv/qtIia+3HL
+Z686uyEhXcTt9+8CEWOAInnO4zspUhXhlvt4slgDoUnYZ+AZ1pZlbbAxxwa1bpv8No0XnBC6Uwm
WZC+i65HpTM8G3UFUiN8LFJ5IwDpOY57tNIUHo5lvhoZ1XFDKqZtfmk4joLKfFNFa1eNSHmzM1RV
ptTT+2BQjhVE8NbRtW72mMLtPtzTrb2EdnJK9fwUedarUcK7Gw6YXh6klnxoZH0Yob3ywn6DRO1N
ZMHBNRjuX2Rl7qLJ3jHiOA6d9+oM4qKOe1Qsx2lNlI1lk1mjzkklcYf9zLIbHeriSRpsWvwdjOLP
vhOeR7Nkyg/SVQxHsmPeA886u4I2wX+/0n4HbLIDmEj1UKnpnmvY3m+X9uzimbA0E2Aixzd1pJO8
7eLmBtVn9ScXTrUr/ma1/atV39YpOaGKuHAt1b//aUkjNDYmzGNisU05kLUcTMu/31L/4pZ1HWFY
lnr0jd81qHFUp12m68XOAsfAtKiliZPNzw020zr0ly6toKdUr6/zTG3gtWsp9COUkw9VZeNkPCad
g20XBJ8Nk8igHaEZ55Rjz2BYry4LoVtkhyTiewjrbZPkm+fwa+ohJVtX0FQnZoCFOM3lrQ+NGxmh
XIoNucHGvK6m/IQElsFifzV5//sgfTP86dh13bEEMKzOZa453yLfOqeVtZMmJXlbnGz3Oo9yZ3PQ
UU/Spg5hfnWeTNTtNC2Q5Q1e9VLRYfCg78TykprJiYxuPA/2a5jLo+ckp6IxT5ERrjHj4AB2zh3u
UewZq9RuHrg8jnP46JGavGjpFxjgqhZ09xZyKD+LHmFSgJW/l5ReuhF/2GwX2sSZJE7BAWDTNMjl
5Z30MnOn+grq1+nKsjEk9mvh9M9526zT2n3VFdGZQ4lyO2s8lyAYn9UKbnFe++8XNxDGf98+ucR8
8LGUF5Zl/9aBLIwKhMOUFyQSsX0W+bAkc65ZxB3npsa1yLpO9WOZad2SAKFuocl4O7bVPpLaJ/RO
2cqah3PDMW/gaNhbzrm3PCD+N3KplzUndHV0G4ZLm8trpIUPrWfAK06++ErxRLLMgmEsc3EMI+lb
YvDzXYOXdCz6PfirTUnjrwCb3xuseTUtgIE7n2pUFRV9I699YJ/VqlrPw3sZ4KPW22McjO+ARN5y
FjPXLE9WxW+avING6gKEsq2guUD3LtDk1feGq+hhc9lyk5df1SHVhYrQaHJrz92mojnSmv0WcNVV
dcUYYd6ImblwwJMjaAGaZaoaC9JhFXKYW4T2ueg2oegP+Pugz43vE/AKVQTZrWpZIOBM5MIh6s4J
3G1fjjfH5i/uQ24JM3iqaNF13rfU1q7U7n/wm//jBv0XqxiFm/ofCnY627+9zWOIZLwbh2I3ksve
4uu1Kpe+5jhCq6TB0MmL5WCxC//m+jLs33NsWT49ymd2aCFIsv99+awtczINqy92XWTf8iY7qX3O
g0mU9etR583I8lMwKhohZ5UE8J5p7RoKHnCMW9XhNLhRzBY20oyxsKdlRZGd0tZsdEwY1GJop4k6
WFhls1D1kkej1GV0THejSL3XwW83Kt1GLRljfOo1bdsOzhbpENT3SEHCd0E+vSPzOEdM6y2ae8nU
oKnKyK3Ub2rdTbjokoIWYoG5P7fXPbLTJD9NPvbTdLyGFD3UEwo0qAZdbsG7mVhA0HDzdjhhTc7j
yXyV2XTMXdYNdQ+HZvqm/mZz1m+z0G/JDAwBA3ObftPc7KQwcD3fm8aYvV0yO+CfScQSqtBB2X/s
uOxbTq6zterr7Nwh6beDV/qB3LGD96o6FOGgkyUFocC0zuD/P1Q7xBvkY0Fl/r2s/e0Aux3WxkqM
H02WbDqCOh2LqmOa5/dcX5sBK1GqLZ0C9os8o23kbEhZN9vF26wzUxinR9JcofRYBI9FtUpu9Dct
x90kzQ6Tbi0A9p2qjE5s4mIYTt8w1JxV1xp3Bk7a5DDV4QaNw1o14Th7vas/Gjzfs5GKS63FBx1z
epNAF+JFjbk3xgGCfzBd1OeVMR31Xvn5D00fnwrayQMpnkjokUbM+ORSNEkBXoCOdGK1+qrOWsl5
0eqGR6Lh74fYqX/2pvFdlAmcEqS+vf5JO6hVt6dJrgfJyWB0IObkzYqTkyh6DpvRm4UNo9FsVmi6
r/mAyCdIEKmEBO7Yr6rTluP6b7h7C91+ZQs/JhnbB9VlFX1KaudBFUwim27IMF8TSANlQJxDOr8P
EVsd1cRQ5GgjwLn59BF9gtudeYkjLMbBqXptXZfRXqzXCKGobg9VNR3vFzxDD1VGxmzDcuT1ZPWy
6ApYBWAZdsGscs8+shR6iBjARigY1q6wOk6Q9nloB+B/7zpA74W64FT3NWFTrSQS37ZG+iBzRhC0
F1p3uGUzE55oZietWfxnyBg1XWeWY9UnnKvgx99sT+a/OWXU8uHatq/bDouI/luVn01mUhuWne9a
d3qHunetgFSawQt9LhoePb44dRj1+vyBNiYzGggS3Eiq96wurDbykW0CH110Pi3icsyuOH7vy/b9
B7jGtzqhwG3iD6QU7wmEF37emc0bgLm/QjGF1RhrwgP9oHHdPqUobhd6CXQ11gz0Uew5BQAU6Ey4
rmU/wa6s8qXZ95fc5ZAOTxLMUUXJ7M144uNXEjKMB2fmNpEO4VnCqN+qxidEgsH0Aiz5c1PSC+1K
epu6SXziueCMvsSwu5AGkbNJRCe8/4SF+ObjVx2GDx0H7BJXx4daXyIccyXY0rEipY9V3bG649pg
cVJrzieEu2ciRBlQR2+6RxUyjDdTx/GTWLsOX2kkDkOJCZ49PIs71uF2Q6joqh4p9dS+22cnpEgb
df+1rv9JmJ8G5hpZol/UT1NlEkw0jsbxIX3UGnddMhNQV0XqYhfih/j0+xvay6ozQHSHcu0c1EnD
An8tUmdnl9P7lPME6NvnkPloPm12sH2uftlfdaD2Li6IadwOCIwdkDEYQD4gEj+bKIXUDd25/yz9
/8/a5yzbobz7z+Pyx+ZHWBb/Mij/+S1/DMqxov3DchwG0Q75z4ZpcfD4Y1DOQeEfNg5VRtjCAYNm
0wD6Z8a4g3GOf8MzB5rBJk38z6NyKg6L3HF6dxSLuv+/GZcLrHb/Wq3q2AZ4CraBpI4jP2aSfz0Z
pW0/pyMzxUsRfPV04vWKem4P2Djkki1pN2UhCUn9LTLr4DD70DytJn3xZPw91KN26cVY0O6JSb8e
PCWhDUgTk47NvFCal195Wo1JqHFdZtuEtjR6JJV3JLvK3QipnbKwx1SuHkoX9eacJ5xuuYH8AcCX
I0S57iI2iSRznK0jZwCoYeRu2nQY11ULRa03STcyrXc0S8EFQWK36Uz/Vnhormcb71rgXhx/1YSM
lpE0xk8oIfdBZ52F9LwHoyVYG+HQngzkb2DFD1Uwa8fQQqVeayO+ZqHy/e7xT+iiyENVusB7EJRj
yFs1kkFcl86jORTV1s7sczroKQZhYBVD234PZPCuR6ZzkBlql7Li9BTn+DAsD/fMOOBlbYKeKny0
IdPz4A/SJOvpbcxDVGDkz60axR0L+Wu05KeQ7Jfq6q7quuuviDHkMN2lP0OtitDRdtzEC5B+4TGd
206ZJIh7GcSqUBq3+98AbBm1qdLPpF6ItFj9cTq/DQZXla2HsYvZHLPnESg/h8/sOE2A7KbSI9+3
SV3ilCN71UOsiK1mJTRrk4oGLok2MaQAoIPiOcrQJ+gDk+jBwYCjYfUIVZhY5+zDwGu3hV2AG6J0
ghuCoQr8h9scg9k0Vm5KYhHBVhsjD90t3RexN/0/v/S/vRO/3p0yTmFtN/2HaZGRDI6YKomhEQ2u
at10Rc/BgAcprWbtlfYP3S3B3vVjS0WYNETP2M3BUTfD/aNfD/dgNJipwdZCJHcXyN0f7n/Qb5/e
w9KaGUBYYwh8g4iwgEcoYf7PD2eUn2OWAk8Xxpdfsqz7R78+veulZrfhbJuDFVJKu7ty7/7Rr4f7
xXD/dJ4kyDi7HVjtlbxe3YzuXdoeqYTQ+xfv8r2RI7KZgy1rldb1/tL9evj1NTNy9T1nuLtW7h43
9lNpZyoR3l29dv+XbB6VBwb3Q6zk5/f4sfsDWQkoH9V9nscNEsRWicltJSY3lHqxuSf8MaJEyPjr
c1QUjgraa+/hxCoMMgK1y4ATlQO0ngOmfKQwGl60PO3IIPfETLI4D/dP7w+GnwB3Z3yL8+JLIvKd
AGZXDUW6C6vOXHkSYhI9HHRickI35qGHx3dTgMcpmDw1Y/DZK+W6L8EBwwzXCAc20RDN+Wa8exo8
9aSgxaGqPIAo5oVWXxDqJb8/mP//o/unflsKdCM63knehEl9gxG0xjZPYqypukJhiX3aheXRyUXJ
sVujX2KSJRFZPOiaNh180iE2syVf47zxia2IooM1v/DK4mMJLaR3gL2HwxD5PXJljgIBkpeq7aCg
utazl5j55v4Ua/VuRzkYR+kYOXoBlrH7Pwxxktevru7Xe6JBgJqLMXmepm7mjsYhmc6wc2oQLKNF
e3Roz8ksv3WUaqBDxnGhDw9xiM1F7XRLwwi+x77I9hDFxaaGjG8EzSea9PEuTHum+/XO90ZzaRT+
W14JG41//uRveuyYhzjXH8Y8zjZFzX9Rx8Q2zSXeTBRVdIiyU+W5xZZkmi9ynFdCpl9Cq/T3pgQ3
1QLNW8hqBimoLgUpH80mJUoCDmkwIZ4vRQ6gqu/PsYEaokwosoyid4iyjdttyF/HuLyy1s3khKvC
GB7TqCB5Zc5ZIob4QaUy4KHM7TA/9ZA+daNCHUbbWKGL95ShJ1FLUJI0oEcQYIRguj604t5Yg67b
EG0kd7WNVEYNgSuvRMsqo/bop+hIGjAHU6IpI3nxPaVoX0ivf9f0kKFvJdy16WVwgpAILOvhKfDI
qTD84SWea9wtyYRBy4MjN410uiUqryqbxqXDnNw0E/PoYsrYc3DvFolJgvEcLUkmcaADp9vWrgij
NqwOr0J51BofRQpRetC02nrbAvRdmi0UKwDaxiocHzE9G2vbwiBtEkIg8QMvPTljkrZjkJNmr2EF
RyBkI5DGoGKaG5MZO9ia9MckZh2/1PTcZ9Nj1jj03izTWM9EGHWl6eIC7ZD/TPNicvQBZpnR73C1
VZu64odObXbpOCWTXVFI5qypdpZTxDeD9WdyePaYcpOeBrMffcALnUJJgZyIjSitr7jtws04awdY
75T3DoymKYNU1TEvmpEWaFqjnXsn1RELQZft84GYBzuVEAQaRGUWRoIwp3MLOvPkVUjTctGG7CJ6
/S1zIPrPgucVm322MSKkcigTP4+4abFx+HpFxqGxL6OBRkz8PcVeiAEZ2Vbkkrs3GEsxwV8d2M93
HWM10iXAGRGHAjxndFdDVYs9GRwTQZI+oDGy+ngy311rSrDfksuHQ7i15u9kjVzcPHhCNHtKM15T
Ry+/dn77xatHWCX+aSxZplzu29Tg5BklqskfeejSSCtUt2qUcndGUYSjMugf2lzYL7MLJ2oCkWrY
oQYIpHpJp2Tf20CVG0CyjqX1q0xPAKMn9WqMxmXJofFWOv57ZiRsJ/joVp5ua/Q41n1eJlt3crgn
BewkEhKytR3JJcTo/uLPhrYefBskH629EBkWsMIAWHhmw8XcR474jHrJWFWa9UU6BUmHPkIn+dKh
gYdFbH2kjWs/Fc1zM0UPlQ871Q27FHqCAxfcKoxDUQ483YQIRhOnUGCn+RpzfgP05mKk/iee6CVW
nuNWG+tTYsIKnsJ9mzs/ksl8nasQ8WOtP5h64K0tHcxlaFZwYqxzj+h4Mzg0n7u8JzUr17VTDm1l
4WXxUTfrj6rE9tYMerQpM0fDa4g0BIQhJa1Rr5vG/Sbt4DHR/Hoj9foUB3OyLofIYRgiHuDznk0y
E5Z9kT4ZbnptdPJd26F7tuAltxG8obg5Rg6YVpVWEJJhuoc6LBDatTOXCmlTjTfaK5Z+cDVeLYD0
N1Rgsv08pjOtnscYAcvScQCiT9Ykdk6bbc20106ebb7Z9lfADcGxCZh62tHIVsRd39WcHnMA4qNL
KaNbSEFxcLdF+23o02zjztrbTJsm6ovXKIypxGcrXmWRqTyjnyMPd0Qfk3pLHOYKwUe/6yv9qDH1
4fCNBo280e8FvM89LwTt+eSxotPiV1qDXwXar7YEe2WfsCYtnbliO9KA3mkqlnAkJ2JlZqF/GCRI
TxOamsGOfZzoSLE89Wf20nBZ9ZfGI1JSBLG2MiBWMGGcl6PDOCbXiXlzyVuc0N0SJFVuApUvHI0m
0nVb1SP3z+8f3WPh75+ObbJsSU7A6EFZc3+gNv0jP/z+KVtiAaYaNi2Kx8WQF8maB9BnCvN/N+Xd
H+62uN8+xWpro70iXpZ6z2Q3Aa49fTLNhsiCBLFEgyX96Paut6pqRI53sxvi/4xTUgos0wHugXn2
RRbZi1nq04Z0qGldp1RetagaBM7Re6higeGStodZBbXeHxIpqYA9yiD6WIRMKR+KawESMHD6wHaG
9UjqS3fI1ANpwfjFovihsTAnFtPwlobatDaNfB+PJCXcv9yImEabAU5CBxdbknbjKPMHZ4yJTFWM
tzaCVy4vXC94qb9PZGSuvcIi90bElb0fCANSWcS/HjpVlQOhd9Wx7vTLwXd39eVV4S19ADWLUPn2
TGVz6EjRJKddfe5nwYR11328e/jylBPNz+RyU9kl7nbZ+78IZVDFJs7BgjzVLtaXZITWB9auSF/q
FIb0BJWx5Tyhe8BOKj7ZZnkLsnTYsYsI7jI9PIVDjX4vt54tZGiJ6V20vOTiLoX2iPToe49ydVuP
pXuc2r7ceBWpCOTcwWFTD4TgwKd0QPCC+D1oI61jHGqcYKPeByM1CG0bBfrXuKB8Es57HE7V2pqG
aplj513a6hKJ4rLeTmPuPIph2gUF9UIROW99admQ9YJDFsXhufArjqa5iRiYrBHqthGyS2O8SY5c
7tiW1we2huqTVpcIo5rP2PTDZ8fTgEhUpLVwGocMahf2yxDQDnUMEsys4WPKgvLUic5YtBm2ZrjB
ALcZVjCAZjDOQLh5jPqweRwdW9noS2bsiX3kyoPmG7FkOrEouCtLrIGxQ2qSpUXyxKAS63x7wkJ1
5o3wd2VmJxdL/DDbJj1bQICL2aRNXeFJLBi0jWzxaN6dHAWqW25af8K+WMXTI/65cSOcYDmkgpZb
KeVT3iuouawR5+ac/7lgFvbIZK6qjXrZu4Tx6XOOIjRvyKcijbiwGoQicXvuSwmZKx7YzyXdbCTt
EEHG5oc90TTww2DrLjt096euNeednCwUyR6JsETPLhKNk0ze8tRtM1xaPktw6OPNpb4HVITWnRPT
vh08PAsuQGs7M+ATlu332pizTYJ3Fk1YQHhKRFwhacirCYmD5guonz5qMs+6RL0UewyiC6Lt7KcE
CP7GS+Vb44dftQJxdDfVwxk/KEG9hXaydTPY+r31Pe7mbFsi2kKWBhGVTib7IW7MnKplS/lwHkSR
HQt7oJ5DTqd35XpyHQbdJr1HkbJSJXhjl70p6kcYcpBYH7u4e7Cn3jonhsZ8IZ12lszfOzI+Sagl
zS3ykuRMcEm4hIggn9I6LHYDm/TIA6fm6cGVxkGnoljj1WiXc0PAUZO9Tl7C8aTkfc1smayi3kJ+
PMKNjYj6AIihm1gyWpeLqwJ8FDGbzmueTUwFX7DMbNsZrY+ukJxwKHDac2A1aDqQsZF8Jo0ANEZK
4NEC5zgYyFC/1nRpdvzYYl2HPSFqWcGV2bhbOMM1XMuRgYNMHw1owlEcBA9eIKGq5tbBFTS4dTk+
NEjrHu4fcUQxSINMdEAbTbHNOFHjkUowT+fhMhvJ7eXUd9KiEHpadh2SJFyJANA0cmYd0XeCbXew
iFSYBkRBcX/yE1gWgnCGDWF0QTIOa732Geg7/sHKa+dTmvbRVYRy8bmmTe935XvmZUS0qDOOFiYA
iR5lN+onXQwvkQz0q1586Tvur7KMNmRk62fia0AYFF66LJpvQsecbjlNtyl8HbKdkeNGbHN/AQSd
mgwV4WObAaL1qig9Z+23UQ8zkClms4/w+j5Xc6hI4N6+bvgRWVJ+H8VDNngOs8DIXeZNN8DQbkqE
x/Y2GQAPR02NRKHr3txMmA9+n8ykVzak5Qk8v3kWVGt6HT2tbu17X7nTBkYU6RyFc0ubEtmvlXzq
O785i8gmusISz/eFtp3ba2jT19BCezyjg+Z4P6VbiT3n0BUN07Qcl6KecSGgal91nrgAqwlPvQ3z
o2zzS2TieLabL20g8Gx68gm1izjFJVdgh16or7Ct2R1C2cmiC4F3WEPkCAMJbcoLC022F5Ox5wj8
XtnMb6fQl6vOIX46yDp3u5/9ol4nLunn5WgcoG33m8xrVZiB5/LOxio2+jW1OOw2Q4fY2xCPceqL
bZIO0H9Qp8ALBSqPnBVWVDQ2TPeaRzmP/VV1U+UuQwH73jHx7VoiBxrR7mKHIKKxjNU1XG7D4ps1
6jq3wwDLhSmGFN8oMQhkL6ZyB7JkkROwsJ8xzjJAJie6SKHxMtXcFjUQvsz9kVC2v1hU933NKTLS
NOck7ENU5fVuKqY3nIA2SC9uJWeA7I+RCGhzZQQvSOp8hAm4eM5DCgSI8npYjuTfrOORtBnSTWBS
Gf5HOychw+muo9SN4iWxEwBUNfI7gpICGwzlc22GTF4nbYnyC8+WhMTewSxaQ49tl63yMgFprXBR
4uavx8bcjI1xvpdiegdcF1c/OgIQzR1jnxXyPsTTtvlSs05bHeMwu+zJWq9C8tBQG6zYyh6GMA4f
/oe7M1mSG8my7K+U9B4lGBSAQqSrFwbYPPlEJ50bCMkgMc+AYvj6PrCozKiIkM7c9wbi5nSSZuYw
VX3v3XuuPU7nLCGEHu9E0Pf0rUkeqQKy+K7o1A2aPlqQJUuxj4b8x9TOHkHb6sXtzffcMXHOauLs
pUN/inMTRDf0ZdfN66OE2Pw26MMUxOM3MS5QOfGRI8KA5KhnSXFXCzagyMPfDu1nFqbkzInJQ2cQ
eoLaQhhWezW6W60IxRrhnO1sqebXyHLhAqfjgVaU2CCWJd6kC4niTPL4Bt8StKcgiMqjfCXfDrJK
rPkDyshWT6MUOPv4zW7rlwR8wtZu1pRHJ+w3cgrfFuKIaWvi/MyIMr56rkvDAZTwkCzhVndJE1s4
/vhAE6hazVcqqV9q0aeL260EkgoBcFWZv7zepG1iWsdxKbf6rCVBlBXrGJzMXQxmtJHRTmxrkUzn
YdDg57fRxjIAq7S6Pt0HiOSO+Nan6fAZqTM720JGcS+7HzIDK7Fhlbxp+EHJ2bBt0sfmHa5C9dy0
OrY6u5SsMCLc4ytbdYEt7c/OeCnZ6KKm8C6Rij/PuccZscF8MBLytnHDqjkXeB86JfBbs8/oV4oj
9sMpr7YxuXObasg15tW62qRe1x4KYzzUhqDTtd6wVmsGmZi2qN+mK4mS2j4r6y86cOtLxZjy7PLs
J82tfLg9UOtomx0gJX8rorr+NPNBTJRkkbW96UVrxv1Sa9Frirh47GzusZL5h5EyA106We1tNP+J
B3ltJPUoyCltt4UeQUxloyGBoJ0YWQhCgEZlHUavVOe4BfXANq8FYW+Z12T9Xzo6txBUFzZSMBtw
3edNVhAT2va28WZBjg2cqSP7gWEN5UOD8SF9qZzS25b8p75UnXmIiaozsqa6yegGYt0+Y3kPN2Si
5cc+y58NLRl33sgvwPV6OxgZt27U4LEBUGITKqENR8bzPoF+eP4mYz8KTzuoxuzO1ohsiClovlHx
lDIKco1j71Q/TJtDkaFkvyevLLzBSAOn0BjRgVPRzhoj3pGlA9u8oKYRpqqPhEFRrwEBxqQJ0c4d
CfiKS63cP95oI85WMNN805Dyg8PVzy45MgblmWInWlZ0BfGGh94pLmHits+ofZkk1yy35IjMzldN
eI1fyupNz9PlYEeWdkoj4Ih4jK5VMRLqshissoDYoc7SUSxQ7Ow4K9Mg7bIvopmWvV0s1gXkpLdv
5uJ7X2TtBtCIe/AUvkqjKZmcWOUlcThchLRXkeO06bkaq52h1RqtbyaWx8yt9aOtM3TCHMSeHJ1l
H+ZXpxCEAWfVrdeJouaV7espoTC0o5eQ3ua11Hmnxi9JmYwXmaE+c0Kr2Qq0Aafc9SjSKu2FyE/3
/LjIlshpT2tTH2UTCEQgjDsxrljriCNkU8h2n6DNv5qJA4jaOMoh0e4Esn3Y9uARaskjUlU/4Bi2
Z4p6RQOftQAL0efC1UrwI3qF7M18qaOpPeO/AXFLzbp1M4KVzHl8KdfLRFBrXsL4VVSq5ZS290a8
1643nIVdNQHFA44Ut8/9palselEpKO/ESI8V0QVBmSOqjbXpVYeJufJ2U8y4i7U3hGFucn5xftzV
7lEbUknmFHFANgNLtbQJoCHOrh5rF/FVYXrKiuU+dXx+q2r6LlSTHEx+qbcyanwNe+HViwbYhrEB
0jMdfoyTLZ5TbkMEz/qrAgkV5/pNiyrjRs17XHSXos7JyDpcOJznR7GmsXqGzHdt7eqbshvuNAib
8xglM/1tkZ2dkmOjTeM2R3F1lW1AbB2bweqKyWsUH+gyj3XBIlygUbwiVtmkdJyeZM9NZKk245h5
Gdqyubq0DhN7NIO8tt5G2zzXbSP3WhqRKyChtZlNz/Ck8bJ7Nqv74kbqlNMO7DJ8MMKrkmNRlPRp
FMAAQexvyny1M2axYYDpbWYWT38qGPH0ZkoKRFVa8Ngqxfrh8blWzq8kbX/qqdPsvVJ+j2eXxEpV
3KqecIsR0Kff4BHe2u1yIwQAR4tnjX5Mc5qI2Fzbz9PU70XOVp9SNu3GwlobbkRPJVq9lw0gPCSr
wzvK8ssA3+xoucybl9kFpgqWYKPnY3y2cWgQ+ASNsup5rhPH9FoOb3XoyQsN3LfIYC/Jw5JZb2IA
ox7cIwC3qmvqI4wN60jNzc0xUL3N9iqKpLdrLOhJBrMgo6yRz/1Ee2q0ib3TNEIE5o7EI5JksVAZ
3U8rmqpz2bjbSLerQ5KS+6izyXRD97l0qg8dF5UfzuO3YeBkK6d0+3gdg2zsvbW4n0ErcwMj+DqM
xvAplkQ9knKqMXa7LyGuKABsCv8oSyCSFUQ/HWOwoj1VvXirs7Mh9OkLauskGFtR7Fb07O+z/HXa
95e532MC+PheFA5vcVNiNHPWZm+x9pLqdRA7dNV2CBmNVpB0F6lin+ET+H4kMqwEhG1qCjiTUeqF
n7urBuHxOO2IE8cbfaR5qEM/QzdnYTRHgRdzfBdiOsEVwdYnEqLh9eg5GrwIDR9RJI+5/QOrwRlq
PBhtHEC7QJqgF98KCyzPpGsHr70Disv3DzDLuHbK9NxzoXjUHkQjYzxFZlkEDb7JTZr24+lxifP0
FvY9uD1aNaduFmorJm7uginWOcxaKmXbfObD0m6U07zbCyb2QSTQW6llKsRthGow9C9I9pK0MRyj
rs8znxA3zuZjbg3k4llL5acmwA1XgzXlLey85uLhB4+8T0ZK6FlEptKq/AM113QM2uNI+JQgOLRX
xMzj4q1/NV+bfH98T7PMdAe38NMDD/LHHDq0OCVlVCP2Spp7vPLHV9XKnPvj4eMrtyZeFNgRSVW0
RE8hes7T4yv5z68eD1FPAjM1zbeFlNO4KYCz1VOOIVrhC7TxL47rhdhySnwsloECLH56XGx2r+MC
wO+BG1kk9R5sMiafdc7k83F5PFxMDqNpWuHBLKaLkng2u2jROQfwZqzPbVl7mvTzVxkGsVeIFDJW
Z7rqDI2ZVnDgTXEDiUTG+67WEZpZxDOtTVPIu90pe/RLOYNgw3Tt9wH7CUE6dX8qMC6eHl8hx+Ig
D1161/Xp/fEtBonTMXbf+/XlVEn635e+VkTtKqC8av38POQykSMxKZBsX2g12nqn+a4kTTPYrwpK
2oxQ5p8XUoEug2m0exVnqEZsBa3t0RFmOGhsPSvNDpALaSPSyUwm8SRkZvxuq/v/VtdlGf9a13X7
Of7HR9Vmf1J2/f6X/lvZ5cI5sdFf01D7J+nkHwgU4OaODuJEeIKF8EE6+Yeyy/5PlF7S1nXHNZBw
rXiSf0BQ9P8UnmfZyMl1ifQLW97/+d9/UqN3f3n8H+VQPFUJna//+l/G31wIq7oT7ZjFyQ2f519t
lmhtGqXrUXWcacHcOQ72L6EJSA+iwziQHbMYIVBAD0xnFP7C2BExdhtl8D/EcE+/uxn/9Cz+oi4T
kmdB64PGBFAYw/irpUx1qGAbaWAJo1riSBS+Kq+4LnR2bvaCJGEu2mvruL6KmexFzDUjm9z5qY45
YdP7FCaSgn/9lMy/6V9t6DMCXZ3uCtOz/iqfb1nmaK3o5dGcazDdnHFY+xfDz3P3t6JHfJlPw6Gp
un5vWdF3nFOUXIBgAwPFU4mVAF6fux3Kcdhbto27PScf0vUW2mOY+Vha0DjXVoOUvuqjraxDos1p
LWpjdyCUPTxp0fTpX7+ih1f3T05SpIK6u9L5uaEkhJ0/S/gaTBpT1bXlUfcW/Wy508oxpdNTM6G3
amyiqC8Sjl2TeTBqsc+KAU4HNPC+vsipfINTYt5LU34OSZPb/pvn9jdPIc+NG90SDph/vFd/cUnA
f03bUbrFsY/Gl3Dlglp6fqxIsN1HOlLiDigVqOPmw/Zoe+S2ybFxbI7Q7iey6bLlXmj3iJLm3z2v
v92YjsGHkGclVnEmKsw/v2cpmPra7FrvIMCZ9HCdLX2AG61hVQDRfemZQM5x720XA0iiGY3vdTFW
AfKICQ3gYlwLFf+bG9P+m33MpTHtSDhcqDT/bh+jwaAvUTipg5Ua446Wj3Z2WogHptSuYP0R0IR0
S6zouRnz9I0UK3bKiYOtcJJd0RKiohPoRF+/gjStmNGrKRen2eJ4BNDxcztGG1eFLSk/OWcFJjm+
nYk3Z56Mi8OwTQwC/WFKn2i6p9K2j4T92pulXgnapIjPkp62Cufv1VDCite8addV1UUgYd+0dXdk
DPYR9wx+ps7KKVyMg6V1N4vqfVfBSrm1ZSDnmTN7Y2712AFU4tYU1IJQLQbe09bx2iTgFDNiVRpV
MJvy7V/fiab4++fEXR0zLNeCG1nHp/fn3zmFg+Ro1CMuGYcN4idwTVF4bgiMOiNcaDFE0dbKGqme
pnC6TaVYzmSrlk80O2GMTPHG6SGBloYWoc9sfwKDnXczUxnCnX4b44rXPjfhOQuX8ByH7o+6STne
J7PH+2sGrEojaHat/ggpFtahhJ9PJpj5kLS50RRPmTTfvDlWx7hzKfBaLo+vCB2MTr0zPCnPgV0d
z86204z4/rjksXcz6DAexwqB0wA8COrVC7/G4Zb303To1m6MEuX8HIf3aeMOTzCvjL2eLcbbQo2U
dW1891K8COOsa+AbkFqRzeyYFWLDvkj3tW63vmGsuFAKl12MGvpYQ8sSdAavvYen1LS/z4NZBtNk
RFfCLFDWLBzb2eACHQjrjg934utoRbGodquNh8zPS2ZUTFjIiL3R7kmuBk3Zwoyi5yL9TCbUcGBr
AwZuLPO5bJVxQ31A5uV8Qyr3JOGxoo9hGmegH7uMMQZaynf3BFjG3RhVbRzZ2NOAs7yisETZZMhh
3jhx0tGA9EiXYQCtxWK6MKOEODBYh6wLv5VKfZLoNk6P35GTx63fxJZBz6ej/WHpH3bsGaeI5hQC
Vdu+pAzprEK7ceYrt66Wuxd21aPHnOnZ7eW56AvrEhtZ8hxqKnnWUw+Qnd4AVWQ2q2mN8QrNMmRl
lvDYJ4FxwaF7XPMaG1nON6gWY2BC9IAFPV9McLNiE4nm2XMS2hGIAfZD3X9N+qiEcWOUAZU88iVX
0GawAUG7kszFmV0+ZXS5lUqgZJny9CLWSzfrYKfH+Jah9CGZhOCkeJ1NR3J6SccS/DHAn/tEMblL
kUD4y0D0CU4wANExKBoiCPSnkNDrJEmTYzMP36a2QVFdkCKq+gJKUXZeht4CXThZL0JvtHtCm/Hx
yBL6W7lMvMlG5d1nUClO3XknG6blEHnu/XGxozZhOEKM7uMh0xD5+x9kNq+jV6PcPr5HIUeA0FLD
8TKr5fL4YZx6SWAjI9h6BLlCb9IV7P0uem7XS15A2udDQsTq+nBmSEDOACNm0Tr7x7eEXkL2HKnc
ECf41GDx3jSz6DVjPLWPMqH7LDDay+Oip4w08nnB3MJP4M4aDjmds41VX93Ocp4elx485wmZzY/H
o6KVy42XF0wcHE9zpwiYhIP1+rhMKvyQi1vuZhZt6vh+AoKRIipwe0SJeYFee2rqJy/H4ghbpn+N
SnfLBrtAUSnRMKB1p2pBoTh24+vKK6JP9l4Dyz/ESAkOYDL7TeWQgNIP6P50Wsy3gfil1QdY+ROM
dkRjyk+c38YkSz71Mzcxqm2QZvY7MzbPl1XhHg2BfHdohBs05vQjrwYPcc0md82vsiB2ExdkCI1p
cHqgJcPejeP2sDLPyzJSh7lHchN6dpDCMjij9CKdN/XwBYuNPYz5Edk8TsCxt7dJYdNiCr0NbdN2
n4kcEBNx1/4sKfwQwsI6LbJlF4066po0M456nfwyWdp2Xk132e4HEBEj60RrMls09ksFCiy2yqBo
p/CZWu8rjGnIlyy+h4LEn7IlhLNiHBBo4bjpdFXs9ToVPir2T2nvzCBnuubJicvnRIeRMmGpHyNP
+tOjSqU3FeQ5ubuhjK6IK6AerO9mTgL5cUHP8Bhi1Blp0En62R6G/knvHdD6CAgf69OSS7TF3Mtt
90XqGrnj0OIKaxnPHmkiviGn10cEz4BUAnbDHmMgelGPvPDWmmpCIaavAjEgrDp0CSYgT8Syx8qR
EiuxR6+iJvtF0GGOiWI7GMjcFP/AB1rQVyeKBLrdjq58aVVMHAjcnkZvq3uJdmpAbBhd63uxUZz5
/T3JKBnPfeQ+uTV99EwP3W0zY2mUsXuwc+yicHV9GvQZSkyIPkLiZuSl0QonfiOYEmK6tbgEpqsZ
33WtbDmvDts6TQsfezK9D7WGiSZ9fJks49zHcryQvmQZ5XIzBnVmSq59Jixt9goRjGY8H2SSZweU
77dlAF5EQZbDElm77loMGW7exZn6DLqe4wozKd3KfLTj9msWzYEYiDbjdtTeoyGSQTwBmx2UG8x2
tDzJ5hnomHEKuyTaufVU898T1q2T2WEQvnuWU5sd45l2xWPerRfSQV+0XBOMYlEYj8esKWwkvjiv
iP3AAFpX3iVezwGFtpv61VoQCfu0dISj6DC4qx+6hCinj3V6sIb62uQmA3DvJyo0Oiih9YVDjX2k
K/szSSvNb3TakVrv3Y3Bck/2DEygdHDRRjmTvAGsIeStxTiXrmA7livQ2swwT/RT+9QOdGVVyVis
6mT9kbjxu8pG+4SQRvroummM5bQeHZDHR4FO5wQXqnUIkJIdydCSTLaj3kDlUVvGAbQiu2om563A
F+w8MUWv9poX1HVdQdkitqcHsxiQFMyo0A1x7K1PXuuj7rkePPKIa+2kNyv5Yq50vx8SneFltl8i
YiFj700pSC9JQRgWTmp2fynig52k5HXM2pX06o3glc1a2zMkiMnLE0lxJotLBoxPsblzRm0Gxlee
1SA4Vu0BtU4HSf1YqVod1PSztYGUjJUc4dW1v+pFoiCK2MBTGyXV0pDc02g7iU/lkFeWdWJTw/jJ
Lw+zU0d7JaIxFWeuG3QdS+EQTp8ZF1l+TP7KnoFsQXJypR1NwICPf6MPSUIuS6PZcwcdkUXbG29B
jy0YROMMJmJyJDZ1iog4Yl3xdmPuXMAXgymoNfQRfR4shADTtnS33Ca4onoan87PXCQLbLWtmbju
0ew9ieJlTXrEnD/Ug4kQTKb7hF4FvcaUUkvlb8MYDFoj4dq1zATGwK1i660djI2MEF5NQ/U5JNRx
1yfemzmQ3sLEFu39KgIrYfOxbmAId2T6aZj1XxCvnU04u+lLOxQ8udn6ppS2kOlS1AyYejKDNIVf
q1f1OU/4f3Kbjy4YBLamPr05ncvZ1CrSAyqvLHg8HAYS1thZ1g6WPMc9e9RDjz0UxTHTPEyyo3OV
ZTyea8emETY7IfHO+MRIeii+GHH4pI2p+mm53ZHeA8ONGlqa8MgzLUrnDMmWKVc3DFtdmaeJMu7x
nWQcnbM0ARc3i5VBmU/qljuOn60ff2uoz63yBI1EFC/5Ou9qB3qEg850tyz68ey4M9wqAA5b0Zo8
1MLfELHnu3Gs9R0Yqa9oUbTzQyDw+OpxceO16ae7AyB+iJEEEgmN4T+prRhhTo8f6ZLsNDW9tp8W
7xcigSRQOtNGO7VOjuaYv19wfzLNVk3ICJhxhkv5NcOdSANbr/K7XJIPHUfuDq8qHrvqWTRPEzPZ
J41ZwliF9Yuem/ahWaUlmprrl8f34Degdsb6TuvT0jhKa8Z2meP2BbisL/u+eXo8IoTUODlS4dVb
/zA62GXU77iNS5j0RbJ1pF1vuWWs58wxrec5Syo/y0n9iUHOIZvu02Njkcw6ObD+9LG/DHrUvCK0
xWxrvbgGybCIvIoDrfzWb1ujuUgv+wTE1L0YvTxKgVJe6Ej89Sg2Xnp8Ki+IxtGT8ATD3hO7aiTm
I4H3QWuKEKJh/fjIcmvW7oFyo7owFSh927Orja1pd6NbxwiLrp9Gxr2EG6yP3Zp4OxedayArB9Ii
SGBtlhLlEz7ijibaSWgRUBUGmIs1yXMdT+NJcbAbxmk5PS5Vjpv6fzyO5znm84YK0OR9ZsucnZ+J
gUzXQYztNswCGvs5rwdFh7+HlysntVkYAhVF7dGEZ4LrxlG7x6VxM8MFrmdif9FA/3MM00sQCONx
Kp10WyaSAJeouJhD/qWtnO9hq0cARVtipFOG8kVyURVD3GWOnhEm37wlucFO8Z3efOOEd0iNgbBl
nuqMtHOTFyQQjVZ+6dkFJCLJDQDhr03ODLwx088askFcHhbxJcmbA/Rk0zI044yGPlT4dLUTPoLe
D3sR39zFhZmhPmllDDpp+UAfvAROCV4seovrMNmoPq1wYWlUgBIN+9jNvtGNh1T0zxxOPsfrDpMT
ej4j7tTNBiH0wWRKG+VHs42fstIJ933ICddcvRplVJA/B54rn6OLJubj6HZB1xDB0+nf8EFzzg+3
IQwMUOmrOoAMrGNqhaZvq+mghMj2udLQWjh8phpm+wlaGp+p30+huQOW+OzblC01aCgJvMjpj2W9
YUyCDiaCakerzZ9VHhD6hAtvXS4flwIBbRs7RFd7P7uF15kO3b6xnKMhe30LUubZSYBH9m3mm5VR
b0g+lb4UwKYVopzM0jRo6uYhdbQXDYk4kFC1mmiAg3kDh/i1vVNI2NHyHQSetiWrK9k03eQFzrx4
G5tRxAaDZEuUOpYHRTlUFcavkLe6HgnNXjT2bc1YZ5BZ8y37sNK6eCJ9u/EjcqnW9PJNWS/9bywc
d5YhorQs07tLtHSbcnSbg1VUv0Z7Ej4gBxQ8k2e/R44FZsY+Vknv0QF1SDPJmfTpXmx9crz6C8wJ
nF81JbDwQgRj3phezKY7Myp1nzOCt6DQtWieqxrMpbiCtXxvG8YcSdt8cwawkLnTLPtutLEIKJiX
SYylx2YNoWjPziSGEjKVr6JT14pvWu4FJJq1N0QmmBh67V2x/JQJVXs6K7mta7YvGdZtYBoWWcdt
GB/6XPP2i/7iLbehTqp959b1c5LQMSRyrhgyZyMcFwRN7Zj7FclbV2FxUXmNLnr4pBu9fiHrqQ64
heEblA1vognWsSEivm5FHth52/iGRq4YiVRfSxpHG/xIq9OTqVJrsH7Z+p2QT/cppkFdas4TaZkA
P/VvtT42/hK5gtGhB6xUL782nKX2mZLPK2B6Cc3Ez2zD3ksD1VOO3WaHsKff4uilqXzQEggxdKmb
e9Ukr67IAm0JCeGaPOWnzNvPIZSjLQOjrUyrInCHxTmLjE//kZC6Zmco6JmPfSPSTCLIbOvIQeFS
gRAMso5nn4v0WSKp/VSlJakSgHqZw4PHMLEMzoBfJNo6f2F6zdQ2Q/JDXEQ5EdVjLCTx1YufmGPu
d10Y+gP39MaKmruqulumFbUfIwZNspkzbaKHIWVRg9ypMUnxRglIb2LsMzTQ1TIGUY2d2liTO5wC
SXjoLp8ecv+1db34jy87XAe4U0MLUFP9VQ4QKCf9rSq9nZaNAvlTJ41TXeQmMkZqytpFOdV8xz/6
PaVBcVo4A4KdgnZ2ejzGP7iZ4iQ+PnwKD4tCuyZu/GFbEMaCKeP/+cfhmhjyx0/jfep28xi/SrPc
G/WIE9D5wB+NeUnkUOwcnNcwHjIEUIUH5IEfWKeRSwXfuUHV3uKtDPrYbeBKcFFMBnfzbyQ5Hy3d
nzisXcJ8SI65VnD0ug8105ohUc8lpNzMS+WpLCyYh3XxbS6maKNZneS2xxa7APIrAPdQ60rUNmSD
GWSg7aIIQk/YFCW6ODyzxhg9I8fuwuI1cdWnVpfW/pHwhJi0OE2Inqa2XX07S2Dta290X4H4k6qm
5Gd9Kqo3L5yrt8XFuo6SOVHjUatwHYyWnG/AYJvAdjUcqhWjby8H4qzyU0h49SHqmYaP3UAnY0Yq
I1B9Ee5bEGY4abheV++DF4nXiYULPRIRZctv/LJdlmzNPoLhkaQEp2hcgL1C0oLgDg9kn3tOTaHo
p8nCbtx21V0vZhEoLF9+nNNZGfKouttpd5VVVZ6hEO097mSyXkuPnyJPksx3iD3dFvdx9sUpCtzu
Jc0G8sEAFjEvu2R5ebOMSnuv0QjvXM4Ix7yPFLGjjPkZP/Q/pizeu0u/V0svXl03rvZ8BECqxnH5
XpXhuSSf79sQ0r0T0lC3qYjzG1s0hZKntjWH8W9RTY+HbKbKncSHiuJnB43azyIeA9W3OHM1556H
lrqUa9QtoshDIzrne1FaBOL2uB5dnUZ6jrjcmxjoqIEmLwW1G1RRlx0B/ViBW4jlMITesl9Klo7Z
yi32FqCeyO6CCqv4Xoc2RYujO+EkA+0bD84takAQ0UwwAs0ZtIvbahG6F2ILKfZ/WU13oKB0jk6D
+DByy3tmKOONZtspoqHAGQWmnU0FN6P4eW2RYm/XR27DOG4oevfWm+SaTMWiHVox9PhmyreYGsFP
B6rgqC0SPyXTdC/0nvBGlAz4+rXnKbrOqe1eEYOwD2nOD+ii89H+ik+8vw0I/qZJ2yS2jv5ppdm6
niGOYzppCLCUex3bAnxVmVyM3MsZD8KO0UV1ZM28KiMdns3C+YaB2I9FThAXHd+nVO8034zZpABT
bBpneBk6NuMu0kHNy+W3rinUQYSCtEqaq3A443Ln6Axw2zbepW20hisk3dWSiNZWs7GjLTppwDP+
hmH+iOOeI/rYYqBYtbWomveMjZwXQ//WWKLelUhv9w+IZE3OdFzH1gkMNnrFmvRX0+QemxBpZtHy
npCHinRtfOW3NeMTRVyTZGrZleYgNi4kKAw/g7nPIiK3DW4wlojcd1LPx11hHbqKn4+t9rPXo9hX
jJEa4gbOKu8vtDnty2R8uENxL+2ufY6XcliVD/1VQ9lSCLa0duxgys0fqH4IuUBbHGU4lXl7T3NS
fskXOZ6V45zRyaxc5vFzVGoV1I/w4sawzawRxRxichaA2bl7NR7DzHSIRYi6O1kG3FpMbAAVY7jH
YnPuk+FlQU2/lfZvjYVG1yZoHj0qh+1UzNvOKtdKHYNTo0nOxwXEHaTVzupgmsb+hz7O8XlBJBx0
aqoO6kCiTbIHHgsIvcEJnEd00rTlOjYSbdbcWoFe1/H20TnoMGujusXk4eGNad2xPKpMEZiAsZOM
ON4OhE63pJDuR4sOGHt62BM9q1ogANlrNJnJLZ1r85z1RLs24pGWhbQxrqtrqPnwYsyTZ5rOQRPJ
Lp4pPGMaeuMw6Pulo/ynVVx/ZrXnFI7jd7HS8mu/HOckOQ2WSG6OxqyZQ1IHtqwN9XtCCugGLB6I
/o7l0Gp77ZK2Gv+oGT2NNs0AknmuUoTEWGAw3xkUIduIqcTq7IQsjFHgHFdyOA8VRonJa/aN2ZI8
2pbWJ1fMWHtK/lKNGpgUc08xUUnN8xSmP5WVE3+Upzi9BxJW5PBFzfqXAafwxi0X9LoGv2IQYca+
bpf4GA2gzGLm82Aa52cjdax9hYPTR2Kpbs7EDLjm4Jf24rJEaDq9qXoXRhpf7A5b2Fya3pYoUwve
LKGmOL6yZ8k/ESTY4XGhpuFej/fDQkLY5B4S6v9z1xM8ZHvkq1WcGcOexlGmzH5PhdtcbVLAT1NM
19SuMJHEzrteiOHAWvXOqAKVLrEoKy+co4UBM8A3ZUd/yeTuMyVsLG8exQYPT7JldwCaiB+BxklI
PO5qZxGJuZxqkUHDTeaLwYHiYq2XBPbDTFbOORw5EdY6knBQfuiDcJp7dWK8jUWOTDpFda81Zzqp
BYy90oAJpP3KQwIBuyGs3yxIp3cty5CUf+j2bL91Wuu8LTT9+zH7SHTsKfh2iLUewoM7GqDVlzRE
38QG4FEn9nNt35pmYZ4n+ywIaZydi1wUZ+xPOMxadGsNIubzpJkUiPD1NMIx/Rg+aJDbDnYI4hx+
OmmT74DQCIgtxMp7/XsRofpKsHL6jpt1xcZhY6fdCuFn0+bRcsKxUBOqRmXrdCwYPMHpVD4UYF5n
7CYV0fRz01n4phYpcus4PY1N2B5qvC5BqFBhVWgpCFNjf0FmFpnsiPV4iyGQ7NKcQbwq+0+mlYyH
kqgq1K0lI6Ycvt0VKffisSRnnXtvm7a7E9HY3R/LTs4nGB1KdnCnO0PL1aHQy/LmrmNqMRnd1Z7u
0H/jg4Ryt0lLRD3zbGT3eP2KjJ2fWUXRXfajcxiJYjQgRASqzfleWF7RzXYXMJF7yTH23DoT5M4l
y49xWlApxDFTVpcK1LM+geJhmxS6vtVEmLJzR8517Kf0gBH1miFo87qyAL6cxcdGz9WBdW/ZArBy
aMYW3T6vlm+xi61Rl4X3OsBtLvsW/Ia1lHhXHHwci/E0dBT+RYFw1uGN9MlqKfeirbRTredfR8OM
gzXEvoYLtE7N3XcPMzbn/ZOrW9Fb2xvnZJzmc2SDpYhTd0DqKH/MsWj3c1iNWy02zzFzow+suMHi
9MTWcCS9GXUUXsWEb6ix0WTSQDkpjnqGWxnfs7HZLUnB9IBDaCnp/mHrb5ltmnR29soycTw1nfeW
lt7ei3ufOJPkMuX0E1Rhngyjbe6NXt1p0YN4NOtvk9J/2tHww67K6hBiwH6raU/TWnhLais5jD3N
pcf98LgzQr3e/1/uzmPLbSTruk+EWkDATwn6ZCqtUmaCpZRU8N7j6f8dkaqmOru6++/pN8ECQBL0
QMS95+xjMeTY1X1eEYdShKecwKmAHze/+C77aLWEhnqUMw4d/lNYD+0WcTsEbnPpg4ZSGX2or2Pc
GwFqUbqmomwvUWo80wCHLFPSzxmZu+2pbDHto90ZYMZ/HNGjn4g7QSQ5Ayoc22p+KX37p9aRFpXm
eAQZZ4qP68CotVzFelAnYZMUK85zjOnsuf8+IUu5LdpOP0CcqbZLSWezTYV2GDQXw1PnvsRV1T+X
um/dxqZ4yZoHNM/Rk5PZybPfopuPybM/xKmPTABA+NnCHoHPWq6qbcx2v9ZWGfKoNuPFQmaVELha
2ESv9kkK/gWMwC+4kiIsQS38ZLRZvp2RYCgl6+AS5IxsW6/Pb6ugEHQZpEix+e+DGt/i76qeAjh/
eUApEp/kqbxgGqEkA76tl4lD/EhrkkcrNGKaJQZIwbXUwlfZkk5zY5DOdYJ9+yPrSbhNVdSfAicp
FbJaM2QqLqkHn1LFRhulFPRtVSmoFVcJ5izNSJmzS1+ZvFCJHVjlQm1eFwqw1EjUkhKTqgOoA74d
ys7Arsnjt4T/IsyvjgUTMMwwMhvYnqcXdWOm9qkDZCpOWL2EdwfMasRZiBlfGskCwD3LF0HSRnN+
25Y7I5ljPCHK2MJWgxmXlyU8Cyb5V4TZdTOMNQaqUc9YiXtc96uP/92+6+b1fiZtnmxzPTIOW1Kg
iAZiaM8XqCBYb9+c2ta0mq8y6aIzP36dxiUR0aHVWmcE/o4Z9HaBIMPPoDB6PqXDJ3UHzXr1RVef
ZneuQfhI1JM67m+cLYXYUreoNYOoh52e9t+vu9R+BMGw8uSi80GhLW51uh5O7X87ZjVT+LNq9HNX
fXEqU7eVrFgt1A1Dwgw8lzndSf3k0/w89TLBe5FZ3lfNN+MikvHM/KS+5lj93K5fK/AtWFD+Sf2T
5mRozmoxyjXLAdbfrEm806JpPjdSAi6k0l5tXhdqXxGvzAwJME9VlHkvU83VG4kkZUEtFrclsjxr
Z+QiOPf8dETqhF4gl2np6FyAa6JrimUmT7t3nZoc+YRyn0/Uukfkukl20ybznjWPLHbazYdUprOH
xLQXxLUTK/8RIt6jSTradprJUeNiQOlc26xEvYMjPzBAEzce9rVEpsEvzPAgII3k/oi7QqRw54iO
92SGPI3wj07FExY4i/CTZdRkq0/eYp7GsrOCUmbRA5m5tfi5bVCB3WZRg/rInl9EY9/hYIkuEY6K
GErajlPEJZRp9y4vcENA3oJPGng97psBTtx4yuqQb4YDoiLYdF2/7PqQ6v/SWFQ3ARjnBAPWjLQJ
iTNvQwtUnznczrK9OhBo2DnpnY7p01q6EJMrgQANPVJIRvikP1l5e0/F7DCEHw3J6YkXDw/yJyxq
TlD1/qmLsu+crbc0AXk/Ecm5modeqyHgY6V7j5T+LGjMekTNb6La/oht/pumH/SuSIPZ7b97PX0W
DGgaSHn6BWEHWrRY6ODEgskCl/EE3wcunDJIhszaaKG+G6gB3UZh8hWcSc7UIzc2hpgBJ5UPKZ2b
sWBuGYb3mKiqIALPFsMn2bi1Wwc+7BdrCOjmUJCBIbKfKKBavUb8ISVjpm5Gj9TBe8pzCEMmn1zH
TOwcihHfN6YS+grxvo5z+ue+8aVyDsJnmmWC6AnqNtx3Y/iQ9PBiF3NHGjughqHGRuIVIKBhya/7
vPNgD5QRjUCH5qBpHELENpu5aQY6VtL/JDBztebT0sN1D51+CNBGPFKiuuW9d9h3IasgpkrJIubT
a318JPYqNrVTvvDv/NPot/1KnTTtaHAzwD9ZET8uwxDHcLXoYZjxYR2TBl+R/soEouMviwlgy287
3TI+rLbU5Td4yvv609KbJTXp5DWpJVLK07coJMPdarsNb9h4XFz7R+iEW3s618RYBW3PZzy0utiF
AkexURbhoZ2to4XIK8AXn+51rcn2fdzPH0U+iP0MoW7HKFkcyrgEVtlgvk+j2cfHhmFoBjpZTATJ
rH6MGqAo7Oe1hI1AV32/ymmD2hXh+mqHyQBBsGhchWx/1zXrFxEK+7ZYe8xTKWbyVBr810i4p8ie
3WdtiBs66KG+p68o8zfD5xl18YlMNXtTNSV/UBNcUIlKGbmPJbZg6imZ1uWD5ZSklcT1tmpTjE9L
yIhH52fjo/FD14JeyaSNRmUCmi5mj/TDWKcfuVCMz2rRz+AjO/0prS5JyJHSxvzReKbPHItsAddq
qfbrEMbS9WeeJMNZJFNyn5iaBwVsb9YhyXlF7h9dd5V/Ey15hGUK7c+8VDRmvdEeb4D90yPoAUwV
7qPZm+7jbCT4P9fxXh/EU1O232O98LlpoVa9mCV+5x78iW5MJ8/ITM4aWHnbypi3RtGSWuK34D06
8wP0qsNI7MMNwu9vlJmzfUoZkbof/s68tKaLm74UdUoEVTm1u7Cb+RVMzwg94EqMoMoMgldPU82w
MIey7njWrS0W6xaLJVAXdA17R1sc/skpJv8akk1V4/WOYuNiGdZDM5KYqDnAuihXdZtK+2TOo3ML
ku0yo7s6rmuDy7SI5y1OiXrbEpuAWr2Id+jDfy65eEJZET/1lOfjsC8+OtPNsnb+kx07nFeyTwVA
40voL/VtqhmPSnXTtFQlk0o/R2t7HB2e/j8riw2JyP0n/T2hIrYrMbrCcHTx3mqxjiL1E9esj5nh
ZSS20PTuC+LX0Ax+9BAtPs1F127bddnbUtwxO33yX16C+Be3h+d5nFB18pp0GoHmOzm7DzVoSBH0
HwsNuVM4iDs34gygTXGy5UL2BZxAJQUB9d4HNPbB8qPAFwVROXU1Bl1jFijjovhGik310QAo4EXP
Pc1lWBQTCBDqyKoa9Z8/OJW68u6D81xdxz2BDt9C9f7PgmzcDLmZVjMfnE/0SW4b3ikaww+GCXMR
8YJ1sEfgCfNonEZniQ9Mm7IvK0kfVvaaTMsFaoH/DX+v4cWvjtBfKoo5FH/snwhUbIvzV0LQUxre
dxX+fALU1/8Soib+xdzAp+4LXASe7/A23oeoLV2KZ8ZwKk51JUN3S6u2Sd/xJuyWJtuin1BllAGS
p1FmO34enYTTg3WLK7HfVaKCci68y+S92lnaHsFpfPZlBaRJ6y/88+7Tua4Pc11NQVfE9qFPrQ9W
nw+B+hL+Dzu3TDwk/57ILZ1btz/n5Hv1zrslH/YXlVs3/5DmDxsjou44WLSuVG7d/0O3Tdfy+R9Z
rnC46Zd3y3Tlg3TL5VEuXhuBgeOXd8s0/qDHbTieaZD5IqQF551X6z95tzz/XbaI7vu6ZWATs2x+
VL5tvYNyN6kFTxdp4KWjrRI1TlihKh6gMOXzJfVocRNuzBw5ZsSiB47fmVAl+TNrBWdFslhJQLS/
W0Ws7UwbegTlrS7G5agWlG1nxkAeeORi+VoAzD+bNYU/mDNdzrOwWnr+CGJDrg5hybRbrqlF5oaY
1DOfgDY5O6M/XZ0xO903xQCASM6v1MJQczC1WvtueUqKH2qio6Y2auHKOdN1cyhMarGGFm/U/HmV
XUE1f64UdVut9qtF/w/PxVZNmQlkLvENA7O9bqo138DnHS7rUc1oIjnVVazi68KGV3kYLPvmalR+
mxZLcjEwD41iUHdRu7BvzcESeQlNxYUCApROlo6yH49V9ZgjkN2Ho8QFWpwlz2+rtD1Qgc6PBBXQ
Uza75ddsWE2J1WYq/dpGov3ZMnWZbiJMfrA5XIwvtpbONy6nvTymi22HMIjq8UdfLFhQ6JwTdQDl
Dw8d3bK7lhHGHhU5ybfITlwNACBKih5C3fgcxunBQPFzNLzieYhhf9Rx+2EyoEAthDoib47uY/iW
SBDWMvslRhgonaJfML6FWbZzTS1hTGeNe5PgEoiLnJWrac0BW1MgIiNRzeDUd4ML/2OOlTcklEFY
L+r7i9Y12Wed5bX9vVUxczWcHsQbwwJCei2qqwzTfvZVSRpuyPiI3zOtKrlG9efX2nWfiayb2cM/
blH3uW5eH6f2MbZFBdfk0EiWoT5e7/dfDvP+ZnVYYq1tvnL5yt5uz27aFff19Tlt9eKu29fn+9/3
tbVPZGG5AhSRz6gWRUuD4Lp53TfCDTlotr+v3L3ae/1Y3j6C6/a7m9XmXKaoMAaw8Goznoxa9uhJ
lwTtncj/l1qU/9jEJk2x5Lqtbm7LlEmeeoy65e1O10eiUT0sPcrJWCDZ/bvDvtt3fXrsMLI48zev
5Hqf66sh/Io0LUzX2+uT/939rsdjGujv28y/XHddH3rdd31v131ZJ+5axwEqqT4T4bgfq7Zkhi9l
G6gTOC92Vcvs1uAU2QptWIP3q8KDUakt0V06GMZeOE2n73QjMmA3R0wc5DGuR3u3qY6Vka3Fn0Le
0efPxsRaPjn5OcSPkFCp7vN3j1P73h6s7qNeyNsRrtvXR7/bVxWzOGWtjudMhhrX4VdrNxUUI3uH
OmTi57P+tp3khDQAM+Cm31ZtivT8wuRp9P1N9XAEw3Ho5Uk9wUSVbRaK12CiSmvTyVgCJRlp1SXh
tztF6q5XOcn1rkpdMjgWUpfM/qAon7kE8CvBj1q8qX4MkgL269I9qH3qfmrNxlebI8776yHqwdfN
62EmWRtTmzFubIJPcQKv8tNBDAVpQK6phV0hq2q8FVf/9Ya+s7fImGDkGoDoOUP/vvi7fX1G+QzY
FULukvxneR2Ua0L+T9VapsrL6pbImI+1NRqHGagKCYEO6dPUSry9USYf3t/57XFqr6Z+1v3qQZzM
42MqKQlqMYwMaYs6GgMlJHLkxU0tEomkUGvqBgOqb07N4ZPezuNJ12LwGXIhXJ1sqDIVHkiw6PMs
PyqzA0ted/CPIh2a4uwhsbcMuBbSfAdQnNPfJIkJ14XaF1f2q17SgVZNTkXvUz1PEJXGoRw7qllI
oDJZJlVrKeas0arq0zJ49nmSC2Pul4MzOGdm0pMehKNo95G1PrZhBRxSltTUd66+30V+yXm4cklX
O+lusYpPtzjnN2seAYsNTdFy9nZqerwT0Fb1SagPJrQ8YkxL9xCuunX2B58ys1yLbWrNam1xBlCU
Q8VUhXnMGiiErVgtwCeMAKuzPreU+eMKLYelp7hpEcOIuUMQbK3TEx8UMQugMnDjulh77dZcd36b
RpgoUMZAYu13swb9plsT/4zrUdslnjYFsydrdeUKt00DmixHdZYavWVyNKe2++tOta1uUQu4K9Ta
a5GLwKxwq71tX2//7U7qIGo7zzVnL0BcvT3Pyshw64dgElfNfPIMqiNE/61rAKOjPpuyy6EWc9JQ
TZiY/RVHx4jsk1BtD3UnOfJSm51KkzDltnrQ9T69phf5Rm2rm9/W5NHVWus0EPBWnZaxjNhQi3Ug
3OFNoMevjLQapeL729uhaeqbCq3d9t191L3/P/apu7w9i3pImEw/wMi2u+vTqbXrax9nIGLWAp1e
vQH1aam1v9tUH0am0dJ7QFRUna8LQ16ErpuRvIKE8opi9OHebGeHH6y8tFTqana9o1qb3Zzr2vUx
15vfDpvkhLy+2+l28lN997TqPv92HyLrinBIc+/AsyB1hl+6WvQ4KflO5fZvq2q71Ixfd3p/c2fL
4KF/f/tvR3p/19+231Z/O/YsZv512uC8Hfpfbld3XZMKsq/x47fn+PvVv3+m64vOFuN58WsY/O/e
/PUuvx1C3en9ttr528Pfbv/t5Zj5weoICUq1TPy2yP+xCahxZzUaomO567r/+gDX0kHHrvnX667Q
6kGa2jnEH7WqbhlytLVqTeamEhRzUN1ftZhl41d1f7NUwsHVqtqpbs5h52B4YaDLlZB7qrUYwCP4
XDxa6fVmZ5CTZXX7b4cD4cQ1SbWd1aq6/e2Z1Hbars9r7ed7XEO+AbWYJ1IPV2u/HfP67Neb+bof
NQMWoVHgDRpb8aL+K9d/hNq00MOXx7f/hQPjHWS5/Beqe+lF7aKLYRTC5ZQEhBGWLM0oGUWFCb04
XxdeiY/bLwc9cGd0XkGIsftMSfDXQhtXwVBGbhdrZuuBWvV/tgNR24i9ucrk8j9jyeHZLMds181i
3qeETnleeVDAo86LvzLYoYKwwETyuuHnAj6aMn2QY26fsyra2sZTVBDyVA3jZ1JRi5ukQ3DcG9ZX
2vf+Ts2tMw5T+Td+bwJ7lu9OTd+vCzXDX5M23lkRlxltKFMY0oKM0IgBbpwh5ja5mDu9G2QyYBcZ
FQxI5yNN7I1tzzed1e91naEXPwujLfKd5wwBMrxt2mZ317mrKkWoWWwxE0nYOKAv/Ql41//1OpsB
Oec/19nOP9vu5/KuziYf9hcjyfzDpx7u+hZxL29Io7/S71z7D5uMZMsTluDnSmX1L0ISpTTHcF3J
QRHE3ElKx19VNu8Pn6NRaZVFV4PYvP+lymYIV9aXf68/+7oNHtEzZDHPtYht+ef6M51MZO2D3R67
mUaJdJauPTYfcMxxkLYthdcosTCHm/2uKeJntG3hVqNEe6YVsh2yEMSfT7pp1OjbtE+zS9lNdZBM
oIOzNqdn5+GaT0Ee7ru5xmE5OF9poIbkBugfkNvYe2NZzXNo4/vREU03CMsP5ud0QhBOXtSCK4cu
XFUMCXbJsdhbg19sTQEl0E8ANjbfQiN9bUkSeugske1AsXwoi3W6ILR4ERWWzYmAkZucPua26/ya
dB5N28eQJQ5DXt9zvug/eDhCvXq9Xeyxo8EXdZioUMfr+otvQ2+OMx9h8gy2pWy3I75yYMcbUc8R
U1Tr3FsEhkK0JDtppmOQ+DCKS+s7BsyvjelXh0qHpNKQIVo3sDL6fPQ2ZL+RQJed3aw08WfR9rxt
C3rugthwdKIIZPW223odQmvCOJAsVSTQtFb5nK7kjTQWElzbhCFgNQgII8RrhPl9XPAKoLQ7ECJe
HsTEkWk6TZuoIJZogcUMTFg/j1r0OSLLaQPz57l1BNIj95lc7oXGZHIpYsoeiBqxpCUHh5iMAo54
0EBtDOpq7XfpGD7bBkgSgmLqXTmg/jcEWy2j6ngxgtH32c2HuG1HtNx5VI7bphNfraTEh2aWwbCk
SCLJShwa5AtdTy/Yy8EcU4AhoK/Y08/uIABmN7iUvvQ+ngHTDBBnVY849PjcipG8n5YW9hgReFzo
C+AMHjEBK9kBCiKSNcUn5qfsK2BBIZTt7vt+OeqCj6P1JbEQQHcwWkji2hfgR3wpMaFVvE4TTdd2
hhK1DutLGcspzcq5MnVNrrVu+9RLwnES3hqr60jQ62WajGpvLWKiWBlK5PLoBxmcPwFrVZtJ51pG
Pt6x+Cjc+REqswOavsZWkzHx9CmHjka/Wyf+GjU/OmJILkzdE3q4x2xtPKLDgUCuL2Lmp4Y1Ckt5
M++ZYYQBgjfmo2fsvv0uwqJtEj2UzpieIwwF+1UKcw3KsK5Bywt/O16lNnAmU7tbkuxzud5Vlufe
5E0yByBe6RSTcGl37mZCXLnJ/AafzJTwmx+nV8f5XKfG+DRon2wUq/JLRUk7aHypjnZI25ReJWEJ
u2yNPw8domNzWoGxL5FzskxGRfBIELWJ6qVxs70bdc5hTqbyOFd8BU5T4oMz2qeInwJRAXodQBbY
G2HaPohQh4FvjAen6B+qFvF8KEJ8RBbuCGCr622eZx4xVjTYWzClIVof35wDI0GBW4WVefAb+q41
P55iZ43jTNS9sR7bor5oaLnxG3tBbtKUh7qWQAFxtpAJjuaab6FSfTV6GxgKJ5KkzZ+WaY0uvBSw
6vdLoQ1B7ZXdkweXxF1aH9UknEZAH6SX8JVudYYApAT425SINwYm3I3QY4xmmuMfQpQa60zkVwTR
JZlHBKk5yaH4Pjgt0rmojLE81Fb9MLtTtZllxWcs8tdE5iEVS/qjirI0sKLmGUoPREugq8Gq8/XC
FSORe81JCO8ypr0YRvc2ygzNQH7xZ+RVyT6c+J4RKx6BXCGTaw00u35+WXrwZzVEzb3njqhDDCKJ
TWSsYyuFxZX3ojkTP1HyBB9w/U8T2lo9+0huDcghDft+QZZJ3FGtYzofNdVPryKwPCztGwFCCR79
q8YACuBQfuyzmuyOjkQ/UWWvLRHjxAjg4kyQ+Lsawcc9BHe75g/Uiuyu6un2WDEE9hHTE3UPb58B
N8/Jedo58k5zhApsLksi8QoiLprcP2Dt23olgVf2lFq79EjMZvlVmKILCBwjRw7REGDQ4tkbynU/
mcvFJ4gcRflOO5Whj3w0sbxN6zbDbWb4H7yiQemPaHlLmSTcgyhKcIpOoIKrjujOJPoJX1TaSDip
kgAbj7dRDTNGw7mIY7Tadd7S70oaS9vJSejbz9ahHy1tl0UDpy2tDIOyij5kurluHLDreyfx/kxc
jQTnSozIDZwvoDadC3hbAZkJm+oMVRsTcnMwraLbtYVJTdDJDXjaVIwGEKf7gqryvViSoCtz7Ri1
NX5Rq75zRy25lHl0iLtCRrxQR/JX92EekAhN3HhBeX8u0Ig+tFCbN+C/KKRqzYGhZvgw9ssHsJnN
je0m2R4f9Y9ZM884HMPbpY/nQzOIP1eR2pC3eROlIMlEJE1323R0y9aMUxPGswOdECK0EhI2G2+4
IW7mi04G3j5bbfkzOBZxj/OOZkgxlqiL5HVLYkz8tPuAC6jfaSH3WxrOde5Z02L+95XzAXJaujFn
Xd+E8StXe0ya8nBzMT7N7bdRl0FfyMkRkMz6ZtXR6Ayg0WERJlhX++wcDbfDgnecoRlvGH0ceeTx
HljVEOCgIspN/hlXHL5j3TPSRq0GvBYphhftANisR2ucMykYDhz8ObmI/IOT+x/ccF7g77+IDqrc
5OvdZomKoGo51egcll8xybmE3g+lvh7Rx3yn9QqaGmx9YE4edSMiRDaGBbaczxO1S6ofzTF57DVv
65jDkzu7B8uhyITJAfavb39bwcNxGSJnvScQePEmyCWSIucpnlw2jtusgYDXlJNgfmL8yYUZOuVC
CXjBluUQDAagbpGkuqSHWYc85otp9vwwONtmWB47I1v2dK7GYF2M1yLMPlUQ+y4hw0J5KTPjskfQ
g7m0ZoBkT427JaAoIG4839IePpSmE56JhK82EyiEkJk68BRtn6RfukRvdmVKjF4/xM++BSJvSeL9
5KPktvhwgwyn42attAWotvWpJrl+M0kQX6KQfN5du/btbWXYexTgZz2Og46THGMTTZ46y13siwFv
ysnAMEGIFfo+/YZrIb42J3JxtTjVBW0OX+gwIeTCRrezyHE4cVFsNzkimbu2Q1hOwqv/uHjI+Vbr
yanD8d6w033bpd5jUT5V/aKBz0u6m8xIppsJybk/0Gfm2lxwbXwkjYmPKOuxoeq5eYAIgcYNtXbi
Jve1RRJAlK2cUSMc7YikhJRLtVI4laGgIrJgfcqqyyKlVcN8TqXeSi0m1FeLlGHh3x+fLSnN4oKL
AUHKtRwp3IpWJFy1FHOBU8Y5wJF6KfTSUHzZUvpVSRHYJOVgtRSG4dhCqynFYhaqMS6JGC2kkIxw
h2YXS3EZAcbuKZOCM09Kz0opQgMNYN8S7fQFE4W/M6RUrZOiNcbKG18q25QPhv7pXlcSN7VLyt5K
KYBbUMLZUhKXSXFcJ2VyCB31bSelc4sU0ZlSTjdIYZ0hJXaGFNvZUnYXz9Z3e4kzfBR8uaLXeBff
O9qFWzGLEhx/DeC5dpIPPp6E1t6k0EAuGUFvKwEozpwluJtAyJDzkIxkfJX6yXOrdYc/2ttcGi+G
bmSsgNkd9K+wUKX6dgEfiiFGWA+Lm925RCwF2opNYwLjX0bkJnS2s9Do6J8R4gZ+03Uvzpy4AXwk
7IDjbsL9yYC/DgnOSl7yCAuiJSYinbUmPnKJSyCkIPckGe3TpIMjiKfmkAtmAOFQfXayMCcDl0tJ
PArcUAcEVDFQkpmGTHOgcFAWsthg+CfDLz+SJDcfMifiIwAUNDiHAljjxmC4cCxbMXxgwvFQRsO+
MFwuesQjbAcudpseTwAepl1ak9EKLsfap7jRNv3oPhdE6O2npHWDtaesYRfRvk385dwI4zXnRLEt
rN7YFGZXQR+wbgb+Nz1RQJuoXHFRBppFHl1j2MGyrunnhOCiTUu2nzyxNjt6BRr5u16wzEO/TSdE
1fo8/ki/ds5aPDAWcTcjP2YvwzplPju23924LmF8vRyhjFp9aYX7DCWsuWswt9mx/crgHD/r6iMH
mfEX+dNrl9UmuLLmpm0wk2SCNF3H68uNb0TthdnUjJaNcY8wj6Mm+qCAEOS72Z84gDuALPwFnCZ7
wl93EPZy8hibbCDiMDk2vZ8o4Z51ndlk0c1iC6Th6GneXiumhznRi+Ms+Ovihgf5s2ysz5Ft3SIl
7g4YMqtt37UnI1pW9HCkCttlinTP+OzVfCMETDrofV0EqpG1CcfoFlYgw8Uxf0IKf9FaEuodJivJ
3D2NZdhuu6X/EXHdXSfXC3qKVqg1xWevYYKaAZPYrTMYqi6OsyNonK/gfpnFzmI40YxYSbKN7h2N
FBQ/B/Xn9ZkD+45ZhC4DNgQDCd5d1EHjSYdLQvhHNGnuqfP2eRSZj5jr5WVQbBY4DYEfJX/WUbUX
3ToemoSMhgYnTx3/cN0J4VZeVQBtxAywwxqPLq8YLQSX7jAjX7PoS30TzLC/WytmeltBF558iG0+
Gu0s8mAjE0o/I9VlBoUtqp1TboIRI7hIPI+rdwh1M996hOsdw7HYTrVf3/hRfXGMor+bKuuLJ0y6
GAiwrapyj1Tn7lCyaCeE5behTr4SXWwwOpaog953i7tpde6amUmfb1TfGB58h7+RwUXZEAJwdMk+
PLprfaO73XOUJQQNJyRITBZGe2wHfRDZBn95S3shG1A7TPy5EERzukgExDWSh7nMtQ6jFmJJ4fZx
kuxysdXwjAdlnWQHA2LKzjFidL5u75KZJG5pWGUXu3113KG/seLh1mw8wmRw8ZYCXxdu42nH6LA5
+bBqmF9LxOOEN5DS0hSgV0oCr9GOFSpxgiVuHa25jbkenfhFhvxCDWywLl51wzkNgFRJtJlGrGw1
/9EBnL5lNlsGWD/LtH5dSSw9cQJ2AsE/dhuPjMImQCLBkFKCLnz92W6+ey2+7BDX1BEHgsx9Khgk
8OL0sjxUndMexmHAW848daUtF636F1EaPhVY4sjtyRT7LOZSHg2MGrF4mzel1d1HYgBq0OZfKjJY
FgexcltVewLchPe4DJ1ztHS32uWtN6DxmTexHmdkV0GyGNeu35CCuXdW7G4zzv/GIh+qu8kzTuWM
wgwyBmvshKIFHjX124bap5t3oE78OGKcUhJa1Bm3WZMbDx+6ZT4wcX3hyvXnuPAW/Mx/gFpDWVkf
UKnz5w4jQGDmRJ1q9kpp8UaEjHGQ4C7rqWjDKHAxSBxWHf6BmD/BioVj2s8Hw6CC1vb4m/X1pyVK
jX9i8jVkAE7Wjn9gOPJt7KsusE0u7A9pFX4lgBTEjmT70BcCFdKBrzJX6/vIPHxIh3ZnOnUX6PGr
ZRQGLK9Z2w4aQzSvmvOd2eHr7hkaMvVD2h8V+3G4s93hqW/JX88xOxoMhbYpHKkdgcj360y6TZpZ
URA36UuCcXkDqEpsCOgNz4QKZ5vK/bq6evsluystHdVzRaBEDphmv2rf456yVBd9NUwO4DPOP2BF
h3ZCPqYPTtUtESSjUd+sI7NXRzhMDoBn7L2mZFpCOQsNE3jG2bb2zCi7wFgZNJmdHkxo7iX073WN
mTILnVLMUqU3pKL5QSFBf9TXKKPV4fMCdSlYkuKTmsWlDXBMzfwQcjEDt7cMW/wvucXnrKYSXhdy
VEaMcfMR6+a8nyvXh3Y5n+P1YRKUbbSKVO6ORPJlolfdrfSn06YMGE20BwuHTS3H/XW68isCh8z0
zMaDwN8Xfpwpa2j6SgpGQammcMv6WOk5/jku/Yj9J2ODEWU8db31mmoj0/sJMHXMHLkUVYFx4OTm
T5phf24XqOG0PP2gbDDEOeSTy1LlMrbAxPQIln3hPPl9RtjaNApizzHLg899Xjw3uhnS4j5cyCTO
YxQKVVcQAlGHdzkTp9uRxIVDFEbfJ9AWECDzJ2K38xuirh8IzLsMcOovbRcNoJFsukGy7FPOFF38
LF4eEa98GrD9qEyovKtvOpzoN5UDWHypmmk/GAM8xxoSaYEcj2TgJ5KmdhO/Ebwb5QVzy6b1DPvm
/3bjAQn7fxT4EmhIP6BN/qnt8PagX20HDwmvzwwW9a6twhd+5TL49h8uEeGSQ/9bv0H/wzEMxjrC
Bfiim/LJ/+o3OFLwK0DrG6jqTd+z/pd+gxDinVEAUhIOAU4AtMpM/AL6O1B/a+BVH5ooPgtZ/7Wi
B7BgPYAMZKc56rjzkuX2wc7Cg9pSCyc2dq2up0d9yerTaPywpT5BLbxq6dZAreotwatURz/AntyG
Vrwyr82dY+oRBq8za4UdwZhvBZtgFj+dDiMVFf1bvemA6fgTKQw+/Q9G4Dw8vYRztAUcsR2dwbgL
Cy6gsxM1F8jItEJocJSkcCLWlQ7YYX0iyiE71Ot6M4Dw3TiZQ1qXptubxismCMSUwUEfdND4ty0D
rQ0QJOKgsh0+0XPT+it8n3PZLBPc2BxsFA8uw9euJm8hqsILtLLOTMCskRm1YXAGISUhWlB4Czh5
kNkY36DtCTucN/yxRhQucGH6yDeP8WlsjXAzNYnD9X/aCw3DsKlnATnkJI/6GeTliCuPAIsexd8o
oaK/atMymGv9pwmJvTMW6tal2HXaku3I9wUJib5ms3qc/iuriXZ5ilulHj+CRovJzsP87YllD8i2
NuvsQETin07qPmYN8b19FnGBtbIdLp77PI7uvRpnppHOINJr5sM0ayxwZ4YY0PKulNHW+C7KyVfb
cWUXZERWYOoT4iqXKbydQqdDTBmFu7Rx713NJQ+0x/jnZ91dS+gnZkYoRGPGK8ZchD8yzLBbpQNI
hGk8c3E5F9VjagzrN6psczP9nP0kPBWhXm2Q6G6nBVJUl+v2Lq/yJ3sC6erROEeoa20bqhaASBjK
ZX417+CHcxVu05AKUkv+ozaRbqPl53V+WIB0HvM6pxXmWs9+0bbnsNdO1uhhGK+1Ex/NjdtUBjZ+
8+e4kgQ+hCBKUL+ZAQrs+2TkZdpGCXzwMOu8uzaHNuC2nbP3B2AxUTamx9ByS9heOsnAUQnZr1qS
XdYaDyvdInorIn4m5mBXLmUXCLgtjMr1ngF3r93pgg8zy6KTrY9f5sEmRl5nOpYzfyNYgaLvshVT
BxnNwjgXaTmq6GaOoUSUP5L8YYlzn1egL3frhAEx1uyPY+Xz6oV91unfBZUJe2Cc+xMF+KA3zfbR
iVLwsFgLqfphVaWydqLWtTzWTo872fqRh0bxNUay1tg3g1XQh2c0Z4wZnqn/x92Z9DaurVf0rwQZ
hw+HPOQhOciE6iXLlvtmQripYt/3/PVZVAWpFyAIkGkmupLrVlm22HzN3mvTZdjOUzDn7zpJkagB
IpPoRH8mgOEhwES4xdQF6JY2gpnXdDAwIxpy2sVhlG0t1uS7zF7DkeLTI73OawXYUUI3YItP0PlC
kDuRP3lRWt4WILcAUoReOxE/ORSrvl4wJhc5Itiy1BbtIG7O3uR/yE3OcEr6HduYfWkb46oqAC6X
y3RLJflqqANwLNmq78x5ZUj3YAGKPBtw5Q0cLRvsyZEcbrPpuQV4tbPKOltpzt7ISK2kI3XPsRPf
CuG8271zaIauYvBu37APvYwZBzJ5h/2pJHhAuNo6motyB52xWd1EZU+nwXO8+cI9BNFzBP3L6xJm
nEHW3PvEfrcKxVJAuUGMVktScJ8j8dPSnZ9RUWbWZaKEvOub5o2A7dfYTLA6mMW0mZnVHGrf2Rb8
G6VVfNUgNHWBuw1698ZgObDBA9R5mis+A51pBGq1jAwp0x+CTdNmv0Miqjq3/PGx3xJ5jcB7WEJv
rMSCRj/aEOWmOcSWiUHQn0xFvd+iei1IvMwrRoMazX/p1MSfDedWi/ak49hbuOinmXZN0nLuCtzR
6AebL0yaxbZw3V9RZb51KCMORo7RODLKO0KsloXuXK1DA+oE8RyFZ5rxGhGmZFeqDmHcafDnp0+Q
9XIF55ue0m72IiN4T0Qhfbw8DX2Aq1Ifb4qoM1bMWFvixTMkWf2+wTl9qQ245P4+tkWxK1sa5WaC
UVoG0+2ix5lfAI6RTNcIfePMzs+w7BIIuwWl2t0wALpUNMj7uEh/qj76jnMnPvl92GEUzHsIRa92
mziUxEjtLAcP4YSm07TmzzqqOV9qNMMNjppdyUYCvd6yF4pSgovFQKpQURDUbZ5ZPU7biGjCNB6r
VZ/P5F4QYQCcMrmnT6mKwvqxhxcVpW+tnSSPQ+SCa7a4a5oDwuxUDL9aN4ONF/cPLO8deu9x8nLp
nprZgDKki4+oxtaVnOPcP4piXI9twWcM9Kbz9aOuglVbku2W+oFL48l2woUTzsyp/86s1yALgkcR
5ns2LlxVstvJNeROMIdeja54kc19J2smnnAmvAhLMtToafbcL504aN2dWNg5Q7+bIvlIinVya4Qh
F+Yq2bflaG+ZUHsma35OPxrwoKg+SNWA3wJBcOW6pMqLvkyILCzkJlTjswrnt8gs4bREaBAGixlA
3H0UDBQ2hWjfWxDzOMyhmra6PazaFKEDq2Eb3ywnv2ogOAJB0tnA4NpvWtDZ0Zu0jfhkKe3HYuKy
QYjEVieW85rdLJswt6puo4nc4AFD+Bm8yMYa+oOTtfJSoAw9BDkfqw3isctVs55IjFyr0tiopOmP
ljnHG7uH5p+UFvM/io20IpU4aAQ8WD2+s6rwCNul9VJgFkdhpIerowb6YHlT2jXeBKvZVzVEYMgH
amsX4oVt0ZuMWPRBVN4wZhEe4D3itRP5DSwLiKt1qzWlCSYQelOppyv8ZO2qzPEqd9oDZOQLezCS
VJoTugZO46jRvt14xWRCe3JFfBdIhlw06beCFqydoetE0USIPDuRZprfkpKT1zR6dw9PEaho3rwt
CPttPtU+HTY3M9sSA3S+WWMTSlcqGdNw2QzuCkhDTdl5PnEwR62GcCgKoKttOuDczpttr8pDPTYf
/ryAeSc7YmKs/4qgDePhyVH0VfHOsoNtJQu4CI1DQCx09I2VFYrKLi9o5HX9QmAR/gMrfR4X4vds
w1CwaURv6yGfN+DI6fftOblJkPatQaa0q/BN0+Ub7xJ0MkbhJSM6eGmsetrYLqs3W+46RimqLnL2
syLcJJkVHzm92NOIIfOsYj6IlC2ixd16DRqNK5gjb8wMaLCTRNwFywAIwrIOLwcjuS9Kg/6ckadQ
7jYBLJ/NekAdqtQubzddo1v7ppf6nu7iFguvcRKjDynCMn9qxy32iqXhjAWV3Pcnjk8D95OI2T8y
RjeL7Aj8x1llQ6cfuHlzZEjmJwvP3XFBTMdwcHsRnmjxM2hCFQWMZvwKEtkwUkAH1JokIjDpHvOE
9UswrpGMMLMnD2JbJnCNCURdjyB1Nyiam03E73MqGthey6WTeF00Os2dLM0Pgs0ZY5mYuNwsZoIK
ltBJW0C3LElaGJhro+P2eH1Z9WRm9zFnIywa7iCuewFDaxwmwp5aTo41g5N80Ss9CiQ328yO5ptB
LNfvlKgLNvT9zlZ1wFWweKgg2LdGkm7ZtVUAt5rjqEprY1UtsiXkCichcnyuFOzIbZvVVK2r6l6D
XY/B3A63VoLrPaJNaVQVE0hrX3R6jJWvoUuQfORZzJU7I7+Mg7B4AWm6gGyjO5nNrMRMgMc6Qek6
XFdjXaEW2juDMWxsZWkrGAFwMzqq4YKYWqIPvsZ49ldpGCeeGodsnbrGydRbdUMhcueGfbPRXRB7
ymXZ0aVbB5H/WQFNu2uqm2BU1SZp5I6gP/oPu9/SczSvMyMiwq7T0wRh5YAT5rFgT73RQ8m0bchP
rV6omyGZx02TMBKx+cethCGU8cDwmRUgnIbQfp8KUmlFEspVV1jIIIxgFQ9cRkdER4Eby21fhutZ
RiHv9Fxrc3IrdH4QZ84AxqNJcppmMwcfISapY92uYp8OhsbhrXZMMnYNbqtGi5Ikab6jOjPvU0I8
IHDHEP0JLmrHbFWXuTqaVrkPjgRN+bsw6L8t23HOTL+6Ff5BDwaa/6jF/U/qkv3ETBhrlfYAH619
CS2V7aLwp9FGse2qerxhzXFKNeNkTMfZHCsv6d5dKyP3N7wTsxud7Yr1cq8NOFQJPKiBy6+q+a3n
U/ucYulVY5L/DmDk9Gc+82mlhN6hZ5nvytbmnA4B1BnoirbpOC9BYVumvhxK1gE7CZOc2ggOtYr2
pdMF0JV8eISB880wjTJLM1gmKK6MVd88B2UT761yHeicpGFeu2sIlutgdh8AQwI7Jbo9rmbuA7Zz
KEx92plO86AJloouGqnPLLY2RVxsoljLf4x4wU3rnNplVVHhMgObM85keuANgQ634zTeBEF0V7dG
+tQqluCdxc9fYjc6Aj1IkeeA+tKktamXZFvq8HxlcHavZ+JsvDnVSWRBVC6m5q5Uw2MXhdwiozLY
QSmEIAMzp8m4rRL0ezcO87sE0z0Ko7vpzd7YRgYyxAw2TVrkS2HV5AiuAapxTyYxmN112Ez3Rk8o
ci7Sl8yumS/S3I+moba1tcg47P4w9qXaRqY17nCGDhuljNdWRgkh8QMM3hQ4iat/N46Tcp5mv2OA
0GEdR2e97+8Mmm2qTIyjXWw0h97vn9xEV6fabOc1kMmYC6a9Zi3U3uTGQDGWQX+R0qe0LIIzKem/
SuDimyIE65najyzQWGJLDdGVo4v1VDIBcPOyOlcwzMGZvtR2EG1crgPbkdS/rQ7GgPgHr26FWPWV
W6xaxspjapMMhfYgaqLXWpFEMGvM6zVhPIatonbs7eOk2YSC2Da1jkaJBVkYKSGDwlLvfzWR/tyM
gXmw0b3VwUn4qP3akhYG0TYeNaa+PReTkn34rjOSB2yuJ8OcKvaITbZhBnHlyoYgY/PiJFjO2lMn
PJEwP2cJulirCXxFeeEpK382iujXDB52nUlYqp3k5B/TLyrfT8OwYiYO7U0wcGznBWcbIBDdY59u
3oJVJXjL37PVwYxA8VbZuBKEzY+QBxjJy0q8suvrwzKguJ/KlVXVd5rzFA1EkMS+A7Fe7y45Eslj
JTTjyHXKzgCo8HpeCNrXZ9eHErJ+R3qzo5plZ3Jf1UW8drVQP14fKqvSj8XycH3JxRvq8YLzzheK
9h+Udrqgtds6vFVKkbNohuxLUvei/MQ/XL9bs7yF6wM+8+ZIZM7fNyFaEXhWajSbv96v67P/6WUz
wJLKteZgL29QZJY4NvZnwZL+cH1x/TIujnGTkO0nakLVKEFovaeZwml5x9dn6FLuUsr8bTf6Mvvz
p1o0rzjsA1Ir+SVlQWf8+SVBSzVXRGSg7iEU/ggAqKcWkXZ87ELUmShwyPQg1lsT7Z5A9Q0kzOZY
LA/XZy7zuT/Paj6m6//RUgAYG5Co0VoNJqigGj3/1TEoGUp7vSiGtdb1eEjnhfwrl78HpYYGlI/J
9F2xx8G1pFj+sylxvDoD/36x547CUYJojV73otVIO31m7ZSRPHOXh79fy6nW97kZs3UmG7pVpGJf
H1KtB4HhRE+jWsZttv4QLB42pn/Fscdo7JVdj0zzamn7rwd9ofNRZJfHym2HNeEcKFwLFbHgrzyX
7MVy/8eDtxgybWp0DmiUrehcYBZkQOUovLo/L7VE6Gu3Q9JrLhPCq3Mx4Uw86Oq9C4LhiNE231Uh
GEdZkNexPFy/ThITS6Uk6glqd2YLKFa+VMATYRyuTQuP5g6HugZsGDv8ux6fr57EZLTSZl+ylTxq
thOvhmGYEY/jPvz7kOJMPibkbW6LMb+/fp3vHx9J6IrFjPkw0MmVnpdE6TIXIVO8QXogPstdQLih
tAibicsQcGaDn/HvQ758U6wOaJmuX7zI5V/Qq6A9oq3lAFreBTsMQQ29vK61qVvlqb0EGxRPhcVx
F5suW0rgPwFZt63NVkcK2qQ8h0lGTEmxDdsXF/3NKgLYtA4xcfSk0rARG5iLzOrbqJjO2rE8DIl2
9vFdOjWeD80HBwTqGQ0c6IDVAMR21VtE3NnFfRCyCBW9te1i/RGx+Cu2n2HjEyQfxeEOWfYF3fZI
K121Z9QyqGKV+om1R0RYFWK30F0py3khretGgsrYdlTrnssabJtNUN9GOKecxxkxZ2zQ0ttUYwUK
+FPsh7wHQkjTQJiIj4rGOWpGFm8Kmb4EDooFE4Yzgb6Is0DaN1lAnF2dPhalI9dB1v6mpOsOnUVV
qiUvUWJWnoq5Xopdn07W2oRZh7yXcTmbATRcfr91Hbu7iwv+WQQS5BwExVmO8LWyagC6VOcw31g3
C5ZmYyd/Fi1b2rr0E8pFZWdo76bguCgmZXNW5eThjrAoB/ZoylWfWvrSZPYMgl4hA05puMABe51K
SFwdUCq4xBM6MZpXEnfU2SZuLYl7WKr9GdYnMpaC9szkJ/PSpuouDUuqRpPPVTatio5iORu010Lm
ALaKeee0S5eZ9zsdVSKkCzbcVr4p3glzhtps29sUp3P9GlkpEewKgDaF4MHW9fdOcle1lWFvihzb
ODm6McbYJyZZLO2GXeLOQNHSYWk70/sxsAjUytE7oXVBpKOPG1uH5Gw5lHuEjvF7+mRhk36pvnvP
bRSOuh1+tbMdeeWsuYsWo1vh6UeXN+Rf/MJfUWZuHEI+3NaAj0HCXdAbP33WPyLDJe6IRXvgX2Yf
psjYMfd0icloCYtKGUsgzxmjXW3DOs+Q8pisN6hkClahvrrLh70vRrW2FpWOLOxkx2I3XtVBHQLf
CH7JRFlI4NDkBeEyXevv50pD+mgkq7nq6OwEagS9QIpsxhXbXPeZDmH0ppEWk2wvFTVYB5qPYYzN
NZgzrBxMGFmFcCsJo+Iy5QAck7JBJgn81ZjC577ODa+xkX25zFfRwoanTL/UDwgoSgCJw5kSHHSS
025VOaFa6noGoegTxmI4S5nEG8sAKl6fObU4uiwTaDgp0YFlvZtZhLuieygyNVOyjS9Cz0w0cu2H
r3XpWrNESm/PYdbEIZOLmMKnwGYSEjDIB0MfTv51EKKragVjGzpGqHmHOq+IFJ3mdKVXyxIq85/m
iXfqW06x1UH8e7oVnjm5vGWVkaL8QKc4gYkngVLKJbY1gnxuZ138YF7KLErX0l6MEfy6mcVIguWc
TxTg4mZBaNKeW3elUSKwiP1+1THqm0AswFn6mExHO/qlVXpkttQBbG7SOPV73RdvKk4+GGznnh+w
eh7KQ+nopCd1zSYvAGNP/LA10CptpLULVQlKsSSslXvvzmojoumM+ilksUJr8qNp/NdfxFD9iEGb
uxc+F6m2Tqp9W2ZGZldPmBqyq2Ee9Rf01vMWsk+CqiZ7UkAW2KohYB39pNvYULS2mT9iZOyZP7tc
hqmnfRxBQ4PiPCvvyCJI8+lYhup5SFrjIvbwgJqCI88vlwSeokEcpalPwvue8zFdJ3bbopYliz1w
qn1l4VHJE6uHoZHvwVG7npEGZLIEzobsFWZkA1fwLuy3TksurbSIGXbBwUQ0N4bs+N6MJmkub8P0
xeoja6Xq6sVYoN+a7LeVG7TMZ6P5ZVjAXq1vMFmbrUNtqFswi4xojW2J7HCf6tGNGbkvSRnVq9Yx
jZ0eth7zkGw3TdG5TwKdpgsialpu7HD6CqAW72IfbXLaqycKz1cRSo0x1rizXe7/RVhv+rZdUqyC
cxTVzUa4rx0JDyurRYDI//IS+iXTZPsoBkkzUrr6zp7sx8Fcgs/EzjQm6WEJQUkJ3o1Wufgs0v61
YnPg6chtkJR/RsVg0NfqD80450xH4PZBDV9lRTDc9KIjJyX9xTDQ7NUqXKANvclcjL0lnqTCjw7x
8rXrH1wfosURmS1IhzhIX5hrxtBDqVKuD0iLSgqgY+ZkIWOxKQ/2kB1uB1KshFs/ZFkz7BB61tVw
TPu62ymSqY7XB/+K0FleTn6L3STUI1CXvr4uUU9XYNNLg9VKp/WnyTeDncNiAh/EgUghSALMJFnT
mf6a9Wfl+az8AvLQjrbZjHvMS+cs5caDFeouHLmNu7Hu6CsQguOxTM1DIsREhQ99anSHissrOYbp
4kflJtlQoYC9gAfnGTFkoevXqzk1dtkAd91x7ivG95sZseQQJQ+D36qtkJl7lMqlsO5XJDNGx9Lo
mBRigWP4k8UH26EQUg2OhrTF2InqJvcMIcrNJNLsJGcHaoPeZSczGJiI0F4F0wJ0GBDQeFVQIGhV
7GaU0WBzDkA/qOXh+uz6MMQpLdX1aU5OyLHY9qFITnnEYGhMpM5+WP9VdqAI0Kc3q9SkgJv0qNsw
LfsJBLCMVlPVkVjtGuwFL2n1Sg9F4r6eBuYfy2dkXxlA12c9RFYzrm+q0a7WDrFeq7nGW+fY9sTA
PkpWLs0fsRB8K8TRzM6DnEQztFnBcC+ySMNBobJ97FubbKIM/Psgyew7NmiFsGYtT69/Mqlq6xv0
C0kSguNvg5lFSXSLPew9WY7JSYwVwO2oPmtkfm3/6Wutas49pilOVDo/NbcBAmKkwMvRrS9/9fqM
fXR76PKXIVYSys0oj1kfcCZg8130DVdk9/VBX7qDeV4oGPAe167MmM0sXYS7eKSvz64PVgyRXx+K
Eil1E52MHp9Wzpw6ihEbySUEQWugO8N5jtyaWZ7Erm+UlcO0eSnrzRb5lGHXHGNLqX99sCPoQEZg
32ZLW9dGzq9iYkrKbf1gs5rvZEgZTgmXRxw7xVKGY/WyaVtGxgaLpoOFHXyCq9e5W6AcupoUrI2F
OfFfD64j0r0e0MJeyWL8XrPNDBfsShO7crSvD+5C1L4+kxVSa2lzjFpE5G5BM98m0m//CEgUiVpp
oso9gHgEaasB2cu+JYCvX6gy2dItEvhCPxMwx71+EFc+GgI71BxNbau1w/qayUc7sMSnJC8LYu+d
Gm9TtWTysgJiQImZfTdbuM/RqTFPdct9eEXwBMAkd91k7q9Ytqz0H3zXzbfX7zNkWcC5ZS2XPOK8
zK0vh/vWIbTQtjtqdb9g8Gu2vNne3DtGh3l1aYQ0y970SfHWLAySK9RbRBZ164J7v/LlrozsavnT
60szr1uo0O2hXZq8HobJ2peLTnNGXOvJpRd0wyriztHRgTQzm6GQxZPTMxSW3Zcypod4jhsMh3Sh
WIexwScB7vvr6zHomXnWEb+LvuhONl7CA1p4PD4csuMVEXJ9esXi1Y2E6ciN9PrWw+oN3xKRAss7
LVKGwytptOSE8xH2ibFgnK7HM8T6uXK3gC1OhYAuHar99Z+criyS69Prg0iiP9+bVVV1vD4YV1jR
39d9D2s9N+d7rUs+wkDu1BCS53nF2BkLIYUjRCdNgzAkf1wuLsvXalNVUHeIWrn+xKbdQba7/h5i
rXmb8VCv43H8w9EPb3LEOEcYIOrYNphZh0T+OTevb7Gfqs5TUGrWaEGoLTPnC2/Lc7qMRxr4uju1
jFKWV/4U/eB4I1V4Bj7gsz5cXHBIHa+El+VtXc+X68u/xPuhC7t17zJzv77zcdKqrZTGjdtYt4GZ
oi7h0/3Dz8c2sSolNiSawH7oDn2WJcADOOUxV6+YoL9xByPQUmXprkzqey3dplX5KDtH7t2ku9Vz
zLV2gOKYnmY9MmvxWrc+95G4UEEwjOTKZaSk9NY99umoCmAsK8bXlR5yDmpHgiGZXpf9d8lc0yvc
7MEpjbe4Ve8qdW6rUnfXdJTmzi0hXdmWdQPXbd6RjM3tXLRHqyxOjV2+W51k32GJB80CH53ZC84C
LbPXZB+BawAY640M80+0ykOfjSuTxZ4QKATp5nM3nSRU8iKlnTSsYR1hiYiH9KNoUi625rmDxeXZ
SfHNOL55IMHI6NORnTWqxtQXMFyixTBH6jA5analtWvbEf66TtWZMf3FiREb2/c6PrANWTMTN/fo
bkypjKOyzaGFmxtp0BhTpFKoQLIu6+KbM3L2fI2izIgQXhuiGekh4Cc5DfIHtgW4ZSpLeYPMD1Ne
dV+FuFi2b36Hfj2xmlhWPBgvuz4L1s4gXgJTuwP3WW9iPcF/MrS/dXxXehX292OF4bMpNByny/nH
0Lnbk0vN8q0Wu0EhoV8I/G5NXjPaXZ4mY2AQ/3FAhoCiYGr1Oz2dta0b5ki1M1sc/n9LNKVaUL7/
CxuiqNvwX9afSdF+/jeZ5p+/+J8yTVf9w1IYgxZNpLQsU0FB/U+lpi7Mf1yxuoJUIxuc9F8Kq4m4
U7Cv5Y+FsfAb/lJYTesfrtQFcFa4uVct5/9Fr6nbEnLFP/EhcL7ZprSVNHiHFmL4hSBbfn8+RHnQ
/Pu/6v9muk7ZKCICbuSfG8D1mpi2kZwRdc27SNi4Y9yF4rdcvP9cx/++vn6RETWWTC1nXb0ceoR7
5Wg2yZ7JTP1QzAs/K61Jt2SWJj2LYeW8yO446OyFkFrj/92OoXZ3vaNeH4bBwWITyZ6ABlaWS0UV
oC3I/+BOr68twz/JsYJxipgErASDi1X2kPdsGOcwe8HhDIVFPoggFfuccMBSn49JEW3UpFsHv7+D
AD+u83hmRlOVz00wP2Vi6PD9ZwcN1bybcM0hB6LcxqGjr+3AyVeB6dwPUXwyfaQ6qA4LxhMMdbA1
rn3UtpvRN7mI6Nk6QHi9KrKoJ/ql+l5GJ56h7Esp1VvlJA9U6/eTaF9TC0+lYVUlP2G86R10JHam
NzstgpmvLP+myhv8KpH7GzNjBtzFGy12dBRpiCHL9oxEdY0A9Wy2uGO12XplrnWHFOBel9GHBR9i
nQ4ZSTo2wxk/3c/iQQlUU0730bvw16UJ3WAMcOewPUbZ0YJbbV5HKzyaNLoTtZpn0WR5yYDyp1lc
vVlUujvbGmcPT5/pDflDoTE49jFMMDbyzFjehG3+UcIg90Y7yFaJAmEu9ZmsovqdDucJSfqjXtUX
p7Gf3VB/wdJQkQsfY4pVZ5cUDDeJWUdU9wZh4VqDWNfEnjqWpLjX5BAE1U/VonFkZvfjEAgGjRIf
p79JVX5oh+F7GJpvR+LayLAlBAl8ghxRG0GZjcXkO9qOWrmV7AVhsTHyshV7bZML8tLc9rnlb5C8
/iYojimb4N4UdqRnBfeubdylrf6LDR0FQ/mU9WiA25wJUxhav6n4VlasTnFLt9jZ7eixYcy8mR9a
iy18Vzq/S7vjwKvDj2io4P2x+d3WRitR33AfTXETD+5XaeGrrYf6Ls/fBto+9FKMBTB2wIyzikf9
NTH4VUETdr3epDHs/RsoB9vleCpFgcPAuQ90WuNUNKQqzeklSg/5oJG7BfQ+U4zs1Z3RT81KUq95
Jr0SSlIUOMn0M5MMnCq8AkEb33UOfpU2kbiMLP6mnt3X49R5lUhe0Bq/yty9BarAspp0kiBi0jNk
yyyyNH7MVlw0+oNWz4llpuoqHbbQwBZWphMyJbT1rVOWz9agfjr6wXWyZJT2Prtyxs+OMGcUE/HB
ncc76TiZVzBMXxsyQoJCzmulbK9rzEtuX41n/q1FEG4WJK+Vm6OrTva1ZA1MNYnaOTrXTvs0JFhC
UxdIRM6RjJcUF4NKXxDrOV7DrF2r6cxjFF1lvK8fmdXwIbMQNQPInpN1tuYqB3/D2Hmwgvt2lNAP
xYnVBKngdyI3CKsiBYs4k+k33+A9i8yLFjKpSuoIceJ4APNPqkD96Kv4i+colQgtc5iSeXjbuuRQ
Rn2ylcg3qKQeQkbecJ16kDDF8vM0FvI1aRAzIk3CwwycXysL9WI24YlL8viu0R3MetXvuAUH4N7m
bv2Ej+UBS1yyanXO6T6Wly48g1VgJZI290pGLwvlWGtwq6JwPgzawMK0GC4GPHm726XcJTi84g/K
qXjZsvxuEK95+OlJitRGLEPikWEHVzILu5jdDr+EdUsGwR5ewx2SyF++PrLxSoeHVjJlTvL2SS9k
58FQSaAS5IwSG4UYklsK4ZSPfdh/N7J4EGX/MZa8ScLTbhlAQdwkhJqfnKbfvIRuTsoo9iC7yz61
sX5mXbTuDfO5oCFozNkBiuVVeo6CNBU0YuTM9NNv3cgxzoM5iOLfY5Cf8DBuNaNEDBVwN2EnSeBF
4dkRwsS0a0lNYQ8B8cYobjWU9PyApAV0+bPgnzccO94IH0VhIsU+zdSm9il555X7jc3ht9GFl9ix
vufJHDdj6PCPRMShOOm0sfBtreaZeF2Y3rfo4k9Bmu+Brr1CRvpl+8axKIBGhLPZbULTvvENNinj
cLIxHTACni8E751GKj0c89TVFtaHbFz1RvpJ8rAQwYPwk3SVtTdSHsYku6APK/idIb3o0CjVnXuM
CsL9Wn2Xpvl92qe/EGefZwXK2+3HTwe+wtoZi0tPbGy0nF30ZFu5WAv0MPxF/u6mH4hUZn5GEJ+L
+3Fi/qx9KPzxXtK4+wqtShsMQAgSGh/qlVsn978RmhJ7pZd4DOev1ghexpHQD4d1Sx+zA+8qyQwP
Km5ji7fcBwmD2w2esTMdRlR4KOn6A8Cqm1FLLlNIOYGDz7K5yOeav4buvhPW/KBn3eRVMaZyOO3E
/PHvIniFK0nb1hJiFat9OejbyrJfxxGv1HK0u0ap7xrHZ8UVT1uMH+8BoI9V0MivTNb3PZuSIIp3
bvaWE6lsT+Mvd6FTZPY5HeRzqVuPIFixDY7de4zGb0f06rGZUTV1iggnrXmgHSInfdAOEAF02HGr
cSzuZWE8mHN4ctwWOQStOUtEEBLqoi+Bnwb/k5M/ubTCTZl8mgNzeBXFL+XMgShQC5WKUE2Ab2vb
KrneoW/UChtXeF6wuZrRROYWxw1py6vaJ7Gpm2fGGGn1Zg2YvoXF10vBkZv7k39DScF2UnB34wiR
xAgGebpXpXlUwjz2ijdcRvOzO6KfGkDQx+57pPfMa2f1Q67pDmNbioVb+8KQhEzOIvo5JCoskec2
RSvaVOkHcxOxK8p456Al65PBWQk0H9sBdAHSstw4RZax7joDcUaUP6mSU1xl1ac04ycgGTFD5eqX
nBp4NdWzTISLXZ2tQJ6mNyX+U88vNE4H+Vz0nK6kk7/YwGNK5znqMX5L23/FVx1urLB+NxxSIxVD
sqCIH1Tm/8rpgDYaVKbRZpZTT6+qdY5koPmrSKBs0YgHlNn4JUtca0Ygbkv5RaySZ8KcoLui6XvP
SAeR1AJofvBocEXMzOYJvgfMmEy8QoZZiE8cCT6o+r7hr4jCeWVHhXdHtz3RY63kink0zZHo0o5t
aKGyVSb7R90pvy33Il3xMVjOTxMiCm2aAaSBY3iuGZ+nkBS8onj23ZDNSygu9MjCi9HBOjLErYNh
zxPYHrQlrHNEFGuE+85MD50A6jYmwXsqk6+4Cj6rZL4NZfxATNctq5+zPSmMhZk4yUb3WsJW67ng
QDT0mBXL+DLlLsqquXqcHflBTvapgHTnwf54RJJwU+j8jM3oM3rEHx8Pl6EIXq1inDZ5Ep6sSnLd
RaPM5W+t5eaThonC05S5qQG/rPNofLMWvWLWlhefwpofBcfNpGoG3zE3oRBpr4Xsasx2rrG30uQn
1/UWH/ExyJD7CGf6jtkUiwCqb20DMHAY2U+NdaIi18zMQeNcbJfzvBr8p6iBheC0gr1bGJ2Fi4Jk
Di1k//19IclejRsucHhdHnzGcAgwAr6BBSo46f1PHJtPypkpU3KCcNlAcDtritdEL4Ktqr4xCz0g
IjbYB4WfozMAgex/JhJ8jFmtqbS/IhdvcSn4XZFB/9BpmErSDqq12+96s8WB63cPusG6xxpu9No/
4fPzl7HlRxcQPc8cchuhjiugRsfxPo7sNyPOTuTS/g5RE2EaSj8Gw1mTKLNvRwp6hKD3eodYxKmd
7xADhSfy4ayL5M7Ve5tQOPWFYW7l5zaRrslywxtX3MeLTjirYKhZUars4CgNSIeouP13j2bhfBEu
g2UjdXZccJH3ewarSy8RJvV/B1lscsZvLjgPMmQt698PpbFKAvR2/8HdeSw3zmxd9l16jj/gzaAn
JEAjkpJKpZKbIFQOCe/t0/dC8usr/ep7o6OnPSgGQFIkCzbznL3X7pIgLEUaUDNOfSetv40Ei8J7
LpuDoMNrJT8mkHdzFHH7x0VCfiGAs4jJhqcRfqtwvCTmiQHBrunB5dTWdIwBtdC21xFbOncjQcw6
hSaf2tuxqycmQS1sAxebM+JAIj+/680otrS/afDp1Ku9X2Y0P7RGZh2avr6fR+1JrdzXsErOSmJz
fVE5wVxsyjYpFRlZz8uCxwld5XHA1n+AnPB7brVvqeLumwlEa7rEZ1Fwhaq9J10Lox0EmiRAR0+0
p2PeNXhQiKN+Sh0R2K61r8M1MnekOeHkhDk/IoK2Nna2jmrNnnZMwg0wHlGRxJe+xckTG1O/hTd9
MGauUZ7X4Zh5DUeNhkKO9i0SCDsfFdXW/ILeJkJ6N7yx87MxQpYIc+eHYYonl0YwKonbiu0aVdh5
y+xPr6t7rSbxXn9Gc/8nFuHvaBlfPMf62Qub+hLjbbpNzL/vzcr5W6fVt9B1AQ3ExPSIKiTIlgwq
j8aRZv1K9OKo4ZFpKIRp3C9R3u1d6O+4Pvaa0VMnZbAw5Vmx6ccZPakNKDAqq0dgGjddYq8ZEExq
kYA128XJ3vOaSeQiJro+k3gVzZ2ZthbkZW7ziOvOHU0xfUFb7s3iTwLFpI8eLe57uh38Ak6T30xm
7ByK0KS0D65cPqSyzCAXAaNHG9vW4kCu5oBVRMWxPi1rdl9RjdtoDVSRYHjJ2feiOxHX4xF+YB14
VfVb/h3Kh1WSVkc+egtKGPLJcv16UGNIDBCPf3puol1HvCAlRlxiVKPXH+auRY9h0JR5O83ZRD5S
A+WS5+TDyJmGTg5bXmEnJd3VkebkQiQqZVDiNZU1ejUiiYtvVqO3YYSk60mMvW0maHpSqCFrF8pO
3buxH6bdci3G0FE8WlBpJKI8c2ZE3AKl80eMQLH+vyyrjXx17XrI6AG5VEkQr1z08im/sUjlPRgc
tJ6sJ1omMh5FLq4PpRIVPhDuGrAPN++1ByD/W1mrmEvwaVH+tQMda+GsNQqEh+viQpyJXaBxlt83
te2EiWod1j0vk37dctetFMPiKK0MQsW6SeVWSbu1MQZs7tP2l9ta7h35vuvhINflg5F5GWN9caiJ
iO3G/kHu+Gssg9w0H0eDfKWZRrAn6JB8uSnkj9QlrriLSp3RNuWO2ap/dsgR3TYT1+1rojKGQWQa
u9wLLY46SiBFd4wMsSuWcvE7GjIy18BcC115YjsgC0A9RTUNK5U5ECi8trex0RXl//HFn36DXCRt
rNhoutCv77zuvViojKEHKuuTbMCveUF9o6zuD8OfHiAuxteNC9qGI+vTWQNTNpy3cuN93YJGLW6B
dbjK0u6AhSG5ToAdK32uIvDhfJAPnCI3mNLhZa5HldxqpTrc58047ORvGcL6LrMXdVep1oCeMOdE
H5GeXt+6fo78S/lh//E5LGIL6Di4UfJIGJKMWkKJ2n89OPTJdg4o4TbyYJCHz/oGe22dCJNhMa69
gzyC8ciOh7kg1oIWY+FQlgpltPF//F67JAxZEBznFeAg5XfLr5S/dkkuLkM3hoal3RyvR9K69eWR
JFc/niuRbK9XJEtfnCCkL7ATTnbvRApXGPl++fBxtn46RK+L8nW6auPBW+sg68a+/kknrL3yBPF3
d92rRR21e8g/x48zXP735J/I5+RqtB6F6jDsWoI49sKJd/I1Ux7s8h0ff//1EJTrcq/JpevfyPXr
4pfX5eqX566HbVXbKOvkS2XOKMpCYYG3od9kOvSSbN6qg21ft4/uWUi59HajY/iFpYY5tmU2tF5W
x1WZZzt3kM2+4ZyhXOme9YxhIF7wbky/FTTAxqY/WWsTjlrjN7Lfy3bCaenpONbKVG0OhqICk1X6
gwK1kDwbHkqvJJlYa2zIL+u6A/0IAb0ajb5TOiRd6aG2dYsBLJVd84p8/79fLNyw2o0usY9ZtSCM
fEQxJ07j+kBGAncBuR7qyCW2crHXm+YQr30dY4K16Vl2dJIvRBE3CtsFJpBzhc7X00c+YH7/Z+nL
c4jd2MTy5euifN2Vh/2/fevX1z8+OZ6c8mDSX5rO1tQsu48///Rx10Vn/Tmfnr1+9acn5N9+fPTH
R3157svqZGMNCxs32hutFXx58eMzr1+nrwfHxyfLpWWNN6ri7odc+7Rxvrzv00/9+JiOEtgGegw5
k+uGl19Pw/6A5PtVFKuQRjauPy0ibKiRxMzeoUdyKoPbZftFCkLkg3xOLskX5Go7QbwMVWV/TW//
IhK5dtGjFNoOLo4ooGjObURGd0v1wKf1NK/sLYUqBqHyui8B8fLBkweA5McjuWl2paF9k50ZKx+5
30t+PVQrJtwtkxq06VzWEMAxFoOoLN/ojnVyM117OrUcQnTpEB1MjM3Ml+kIFTDL1OAjv05FWFfG
hQ15aw1PMkP0ApIaItdBS1U3cpUAhLec3kEgu+SyyS+XGD7sR7E0VCrjCCslwWwRU5sMaK5qbpIK
T0Cx2g7c1XFQ/Wvpy3NNozrMQtGHAClAvaSN/zyMUdnQ0l+fS1QofDlsnsXEFMwbBrrLewHcUO5P
ouP+SRPXVtH+x3PxqHMMWFqM4j0pjm2DWI4hF/qLCWPjP/oLuW43+lNYlmEg22uy24YsnQ0iZUAf
3be5alIMVjCiZeNNCi/kktzTX54z1vEjc59f14bvtQN3XZY7eiioqXUumN5/5RR8dORseSu6rsvx
5cLQizCyg2zGxZiNuc9J0ZTUwAxrUk8a13+GGMO+3IOmzBP82KPyyaQoqc0yVu1ldM0imhbYqnmU
KiApeQiHNXdQrkcz+sA6z35Yax5TBi1rPFUlGqvZfg2RBGJZUD8//LvnqMAclLjV9kJDIDav+hv5
0JFuTlXSSIOP5+bVX0DqKbJ7PFB+s5oMlvingZf6SA3SCsZ2eMFqhv5J7qdI7iK52HMJCfVI7DSZ
M/SxJ+SO+dg7otGYpDrzvJW74OPBWS9OH6vXk7KzCU+a0z9yN8hz8N/tKhkpMcKCO6zSJblTKqzB
ZpXb6CUZ+c1yF8kzz00Ga1ugKYcg6NScw1TUZ2c+pGGBiiLRUeyto/MjgY0bg1EozYS0+hXSSQik
dinS2OyZu4Z1yvXrohchN1IF82e5CdV1O16397okVzUTzbIW0wBbz5Y4ISmrTd1neYGUZ4w3k7K8
lYvyAbtpfLRL6mfI+UHz5u4EuLNMtlI2IxRNB2qIkF2oenpYVV1XrZl8dVk1NiHs7MBeqid5LNVm
Vd+U68PHqlySz1mKQuOBAYQ80sS6GZT1M/7/VkRolvp/hVbBreKM/sqtWv/uf3Or3P9C+KBprmHC
G3S8T4IIT/sv2zSR5q0ZxP8kZRjWqoQwHCQ5fDtcK+QL9NI78T//h6H+l+ZAfPQ8HUuMjUDr/0UJ
oevaSqb6b0kZlDC99ZfZhoE/0vqihADdW2NAIqQio6Z+8MburTdtSLOw5kAuh8yQmFSRMbPPpxRz
TVwco2mmlNXRMmh03YB2hqjfme/TxuhOnrfceSGhELZSvWdTmeJ96v9MOf23Mlq4OuYpkvto/DuU
enFu5+ouc+juI/EHelMk6sZIqAXO2NobOkTKcGskLyow+lTXS3+ZgMOrNPe45ZEZ2hl/Gz1bcC9H
J3NEm2vd9xHMC7Vq3/KaduDU185uTnrDRzgs+l+RoMGL5vy7XUzDtonN1Dcipk/hAg5WDZdDPnT7
qQfxRBaQwCUWKwSSld5dkmJZgupYoIsA36mE2W2qWOn9ZLW40pY17GCKK3y96nyj5dEvpQH8aMK2
eOw6Iz6QnvpKFRp+75rQ7YRR7HeaGvvOFM7nxFnWdDaQeNgxjmZOim+AAgLSCqEeAekeBvDWCLnu
1PZkpq+GFMBbhGWIA2nga4Zm1l30NL/MXgdHMR0uc5s1hzKt9sATRphUy3eXMAnk1xBPXPXnNJTH
QRTDnyZJtksbvo5mjw2LFvRWoTa7n5Na8+vRr4nV3o0l1U5Yd7mf2vpTEbqmr2vzo1YV895rGz6o
pBepACfBFBX6CeH27jhO9xAjFgT/Yt6XpAYdl3reWouSnT2t3pQNH2y4ihHEZfNuwPuT74a/fgsG
wjvRPMvD7OSGJtepCmqOygcmeW1tKWjinQhjCqAeEwSjUrzD3KQ3oac3e8BsykY1tJs5swU5uxE4
/i7+NQgrOTEfBFwgxn8eWhGnn1blq/J98i3/blW+EJqJugfXeJZrik0tLx+w8DRJT/zel++Qn1fJ
V+TikpsIFyL74cvPMBMXhszSP9dGy/T1v/9Q+ZkWRzUtyZpkgfV/8B9/nvxb+aq5itQJbBAUUviL
jxfkapREdILl4qffd32nsjxZNqXLiKYx8Md/vfHTonyj/JqlrVaWPdZynYGhcHHlyIdWW6eQi4vd
iaj08wjRCyVn7vnDagWwMETtjGiCcnzG/pJ+elBmMz07esZzCmKiKDMb31ufm3BroBvYUyN4lX8j
n+3dBTmmq9O1jcwba2yfwZKXAVi2qPGNhBTFeTgLsLDxVK4AdQ4lTc2VMwmOylkuGSJ3A+DiDaaO
qTtlznQDoXc5NgnUCVgamyLFIqRqBztfjDNhQ8ZZWR88K9bPJqRs3aD61mfPlqOS0bG+pHc6o/kW
G7+jzFBOLTa1rdMhq0YTZoBtnuVSB+yEAvb8QOHYazEQ0YkxoVoQPRAVCgRhlW348RwIg8DoGehN
6zuAxPxqPOH6GbrceBztU5UX9kmMmByQ9ZDhsm536skGrNPKbc7C2BResiOJJNxUrbWWHEEhy3fJ
B3VNXpBLhku6dDWmLzoRXFw8s/cxrKGx5EyAED4UhG30Bx1e9KnV+UfPhLgDmuJaZOygEPxKQ+Zd
Rk1VtlC16pI76RMiK3vf1MQ/tuhWQJnmeqD2dHLhdE1nx3am84zejD50+Ug+JvSp9WGCLbCptMaj
usw79OZ+HBbjlHOlvxktcSvuYyLBfAW2HL3G0jpOEDvEXIgzbD9xHqbEuGlTOBwTOM/MUMgeMijO
OnzgEDcgQ+ACXozizTbU7ExRjH4isTQQa3ZjoSyw9LXlrIbNcm6TPD0uVYiqmqfk8wv93Q0A5GQn
V4ExqtcXftbmDbRJKPcZWhOXjgYpImwOdkHhjcgu0kpfQbLDsepye6u6zU6LKZYMQ5OdMXFn52hR
iPrQ6XJ33wd85HiRTZj5i3ac8/Fglp0NAN9LjYDaPQc/HJl9ZVhP8sBqDGVaUbJgK9wwu9SgbEAQ
kRvSmnNDxhKrptK2O9gfDY7ymahxryn90SmhmzXt1m5pFqCk/kasyH3TA5spHTf0S0gwTErhURhJ
RZM1RU81Ka236ctIu3OsfF8aRvYcKzTX0fbcwW7WDrK0O0lTgFiH37LsKUu9pBjTdVhLoctax0fa
hn0gWd8jk07l0vXJj3X5h4mcb8nXv7xdrursnp1n9Hfyqx29IwwghhH55Q8+ffR1kW7MjzbUxa78
+CXy++TXL3LaANSv2kY2QaWffsSn99O6gHscFYgrVA3yvFJj/ZEP7jo7+1jFENDcfHlOvtoD39ub
JuHJ7l5fx/VNqNo7qhS3BmVZZW2ZgL3hhLN/1kX0k7ZO7at5/dNenDcqJcOlTxLcfkOc7ZPlxTLV
YGK7HrMJYollEnFAuAaF8MTE8KYNhyZMHYxhNn+hQ53uzCyAvlLt2iybj3mlPStec7R12HItBK9F
Q8UttAhZSvVAy/8gkE9RBIDNCTJuGyniTqkCrU9NP7WMmPAhrUcbgPU8smGLRLmGGo742w730DHP
rLMVh91BKmLQ72hgJJIWMsfo1kBTYl/FSEdPg48n12GDCqMKrEh/GYuk9BUBHS93ApShtPP12kPp
0j5qJtqr8FkMqyrPtruDXa7xAmYN82Fxb5MSZAFI9q3Ilbe8ygdKPxYsnsk91Ag9/NZCv1qCI/fd
Ie7Pfc6tlgshEn1Q3FoJpThRj8pK4S6G1juWPG7xqRAQUobHFLMOQxQrDsIaSGZsRFsdr6mv13a4
NSKUnaWL3cMaIOar6hRodUvNZ6Eo4rYIJ2tvqv24HZ8zjRFYmFnTNjUcjArzsYkh2oROAYs5JYU2
sVrsiEKwEcbsvcKNn84WSmCBWtX4TfufuBf1u61NiR+Z1WVWDHWv5+2LHbUhOfDMXuOZNsfseTdh
ljdHyiiZHyPOo2GcPla6M22nJal23WK/RcsQnYTatLuRw5OxmH0/W31+LtLmrXjCoGj7S1btCTBB
Vaj2Ly1cD9+bnJ8jsOwAAJOfdg0eYXvaGF5LBvFYjHA3FQYVU7R3VBRsblu96WoCsvLiuON95VQh
wVNedtRmneSJ9DCM+OqyxDJRMjwvS/hH9N7BKVuEeAgT1Li30U0aB7aYcaGCOW3Uk7YM2aXjcEQ/
rPooTJk00Ltk7gFJyKpuzFJtfoh2Jzz6yV351zEbBE5hr55mwduL97IAwNEiLW3Qw4kZpZmX2Ge1
QlUITGfvNWxBw0ZBAAuTAvIA37vxTkY8AHPDRV1rxtu0zDPKw3bTiLS5xGj3VNcODw7QfYxdHKBu
pUJzHb7nyEaHGI8qN7htucDgs0KPPWWu12R840Lpg9qcSKQjSggVV7aPiSMijhESHG5qGn654hdc
dHwiR87pSBEyAZCIzgMlE7ljevRDq50nrIWcUmF0GBrVOPSjfhC9Hd84JGBbhXOBTV37nnqDNjcL
Sq28A1wzbSyIjwXqCg29zy6Pkv7QG+NBSwNgNYyyM9P1kQYOSTg/eVb3wzbi98lWEBthqvJx1Rn7
rL+tMSZulI7LioWdaFO4IvJtO1P8ecb8pSrej6k1npIUGNtQZZCVmhq82ybFoL3xlqKhFDPurcIg
UBZO7q6NIvOUpHe2loKqE0SexSqS+2ql/5hDyeQoWQMbXsI+U6ljTC9jXdaBO3a3Inbccz9Vr6Rk
3FmqqwZd1glfGzv9YE+e8j6hxiUNqoN+kKxQXn53UuEsseo8DnJv3OaJUHdWlD6hh1YCsrpjPIZC
2eoEYe76eQ5mI1H2XtbEyBRB2cduhAM6bC/rECdDGmKjdN4XDtTcEs3GTYx+q4xQUU8qgRl9RT4l
UfEhl/1UgUXWlQqd2eghxAR7Imk1qDKKS0IBZDvMlurbGipqnNv3K+mgmJx0i7gxKpDSKa53sLiG
KIkeM5DykOCpDOULvbqpwsY7uqjhQic8xE7e+AhRIGOQAbAr+uROGzo8/AWbVidkvQWWMTsVWib2
RmKN0RaT3u/IOifdT9egwWfSQ1llTW/MWCckqBrJMQvXKmTP2jq0C0EoQ243Q2QTiTFcGoeyFcg7
XzFtPhWf/AWPLv0msPCdt+DkS8cHnGuvxdCQZGO6LtBWrniyjNjVyYuGAzDIwoxi9nBcoppgCbRK
tJi7nAt7Ri6uawRW4zq7QTF/R9CLljD83rLRN9F9bhfEc86RS4CV+ZfkSzS9XdwfjARDorBhW0zI
WrxXo2mOTSaYpivmG3r85GYmhb5XBZfm+rUpuCmZXfe3iiHFg/nlDmgOui/W6ajQx4tQxMAlJ35s
8E0GDB7ujWGEzKbmv0LgazCCQFs0SKpqC7wu0JJt6bqBk1jfIk85Gqnhm9nYkLPY+yVQzU0/NzBF
WkhWWoFGL3POhpvfERz5UIzpJVIforG/qGRU1cVGEShemu4EAmZbquZrpGdPo8VusJG3eUBgkix6
spYBRKINSHQoHipmnrUFYrHAiOZXMdFyqbtLNM3cEpgFCrxYc03J/igBVSYaPUhP/NKTsvR7c4T6
Wccn2raI0lov9ocSAbyxHXv7vm0RZipoB8lTRFwO6WZ3X7mgR93a/l64KuF7nH6KEKOfFu3vDJP7
GGckyk3WL3sR6oOp/HHzAbdp5D1MNYklC7MhYpn2Brj/yhpeYPSOuM/uoWcw8s+j96Ln8FJSGP25
iBgiL/B9SFKpzB2bHYaV3uT+UsV/xtp8BddE7EnKZTypwjQgBtLiSDllJXWtLNLZiYpz8FwIc9wY
C586b7KprPK9W8uvQP9jCNTi1Ymtd6MgasSYKGzpAFWQJzVJ9KPKl99iqWCgmnO/6233ZYEiQRoU
dkzog2XJfhWAnFaMxTa2preuyNG2ugSJtqtCZXqI8eNBMfpF0JXfoC2tKz5VOcxq8dbVEDetTuGa
OJSUkJvbwU3iYyuGBUak6WzIAVluh7BBB5eWbwU1mkJNH+axeFMsRP9xV/nzMDf7bgYpAvX2h5sA
hpFDLj3FgWA23KA1+LakvjD3XSC37mLEUU4d7TGJ7orRuhikLO2zGluNZ8F+sLGUE5Sz81KAA4Xa
bL0yjYOmXZ5LEpM2g80UaALlTaK3dze7+GoyyzgNDuE9Bpkr5uiFmxpi/H4aSJpsm/Dey6a7efxr
GV2zm3KwOiNq5x2KIBI4c/HcA8vyzcb8Tij20ywaY+8iC+2S/qJlpXGKjBswouPxLU1XgIbdsJkb
02IMetInzIeTbsGtNWsEYNxUc8v5o3Tln0jnshnaurepRIwcryXuU5D3ucvC2xIIzN2cU+pQvBAD
v8nsU7jx0XSPJg6fgxulDCNckqAY8Hbn5lvSLqofx4nmZ2653Peo4bsakIdTu7NfVot9qivx42Co
5Vtlk3maGRiwkvvYjLQA4Nu0zTG3FwjUiMOaTZw9WbXlPhkyvg4PumNGd6Nh+GmFaD9vbBh65l89
h6A7xZHFhW3lMxXxsPUStT0zritT7adg0NQD0ggg4gJNAoMIToSIABij03LpI0CNnP03sUlIl8J/
fU6m/dg7z2noMbrW88Hvl5bxtHHWMqCvrkWc69JMQUHM7tHVjIuqRD+KEoaRtbjg+TyUQI6dvyrW
/L1DlsGdtlYDy2teKYbbZGduk25npvqvnsqMjwYkPnaG/jTO5FqRUudrjeGCSLzLNFND9llw1+1P
XtJzU1SiC/Tp2wHL89ZR8IyapMAFRlWfddc69AksvGjx/HkiNQzDT4+IKOE4rO8HXTyonpljhte5
XU3doxoRp1SACWjhFYH3CHJdY+vrirV1vF4FDoU000RlHyoefW6zf25DwKLduO4KZjhgom+dlkog
FK07O1cdqsAtYlDrHo3Yycq7iyb4OQyqLmwnPMAhYmVT36HGfp6n1vLJ9H2qvPEhrcyn2ugZ8XYe
MjglfciQtSL6puWWBcTx0eV5y0ZAkTFYAz9N0MTbHi4wYz9P40MM3+9QKeKiurVzWvrE9jeVmSc3
rbufUx2mRlsceweIoqExj4FvfKy1Ibnt++I2IyQ7WK8WVTUzm4PUeCAueiK8cNBfvKhOtuGYi6Ay
9NupUFF0CszhZgk4xlP035WtOCcmQQDRKf5XDaNkvFvbfMUQ83GOqE5KSusgDysb7pD3NFC7frZF
RwfYcPE2c/uhtP7bQGVdp+D6o8jddzi8wJrHwdw4bgAGyPSr6E9e9eO5juA14b7ok4qQBSe3Ahca
QxA2pCqMGqCudiryXVnE5NBxU7STmFHRWsLqDsCcCaRPkQNjWPLNfEXd2x4Wmak8hC3NXJtLR1jD
ggHgPjB0uYsc85Im7rDjSMZBOY2PejLcN27rbkNo1litlEfHi1rfVksm0+2xxBQK+orREaGTa4yE
mE8uqEv8a0DQEk0/L6v+VWlNaIwtcKWQaAGG+ZRII3dx9kwrj2YX/Q3VITvEheNzJY/Bd6CEUzEh
Ei7l3dQ9VkPS/KCTcS8MvB63FFw9CC5l95i0LS58waQnT3TtlA+EsjFX2poqoPnIUQwMKbt6Th41
m/RqMEMPkxNHQTSM4wa9HbU4iM+oaXcDAja/Dbm9987N0KOlcuKZQXDhgl3hgNKM6gBFCSejZ0F5
js2c1JyKW2CVENiMpnvwFrhQ3C3rDLw28Td/oC7Gp2qMXuPkgM/K42ZnAr/prTeS1Lh+kAOhpSER
J47zPkcYE1wygDvQuSAS51uPejPmlYTEIzqgqpmh+V4cpjaGvZmX8TBM9mMTFoqv9eiBKqhUO4tL
f6Xmr1E0MVQp3KcohJnjOQXVGk+p4QIzecbXBmehqvdRK77hmD0yfqN5pKo1SK834i5vtPapyUAk
mX1bXmB4zOyil3QWzGYb5WdDkUJTJ4Ns0RoF3bJ1qmjn5rXzoKxGearvN10xVZQB55AyhPnHW6Kn
meQAPxcTdBdFjze6Mb6XVZvvhJo8LfVthLPy0oiixNEIe3VhbB4UzVMBC5D7CYUcB5JBZ9Y7K1O5
f0zwn9M8cf16AYmO4vrRiEK8uR3DUl0tniFWnAViUhTwy2+mgoulgz6naVTN2TfBHqPGnXCfvzdG
htCdSg1iAg/Se/Y3s07+ppN5N+TDY6OMDjBmWh5aVy0+ZyWJddEQGO9tiG9BqTEO2nisgRvbzdac
48eMmdlRM70H9Og3gN32satfGjVM9vT/KkbyzFXjJ4pG+Y7mJD5FMuNNs3vo1pOUeqQPW0MBamje
jF0Un0aS3n4uQ7MeamYMFQavammE3i7Osm3SE8LdC3M/AWTDRd6j2HFIr+04Mj1aqnvVGXdjYj6N
NgSl2WqZlYnl7zKiru4UkxPfVbf1rzAa9oYYv7sDrrJo+m0t/bQXs3LTuPULCTo9mDDsBsLAW4Ov
8G/eO9Ouqq23xci0A7fNgvFNO29pntxxWBA0NsN+QE9QQUOLYPGtd0d3Vu5VGrMbr/6ZtdGZlJ9H
Y1DjXRwCS+grIFht+k1VzcdxtUAhqMBXlznPtZ7ShDQLwu21wIGEvI2Xn5pZagFZfCfReBojNqaK
UQNDNFSLIDPt5Dyv1m0Nbf04lncVhwjntedsszESVI+zl8YwqkBUmrHlZtsipEWpRI1FIQLC8w55
j/lGzcObyJmPRgOfpVT9JDJ/W4rz2GT9HUhAC3L+9F64FTLc2SVhEq9J0rUXypM+GYDZQcm/Dy2e
HDHCWDHeyEYMqoneK9gkAZSyVY/29JsxZvLdsek2Wv1wWtzy2A+kgrK5mZSPwSAScgUsJm0xsXkR
VbBNl8FPoyv6ZxmArdmmdYt0lzOtbam8FPe6R+NZmGTuCsj1G40rdoXdgQjoUjtYCf/9TDV+p1Ff
7LQm+93hlT+Iug8xn60pBD2hwSbDy43DxRNIWY/Inwuar3RYgG0039iH8h2pzBfVnptj2TA+1EZ3
X6HF4wTaaAmoVi8D6KKIAgC5GR/SLObQqOcfRJWjHNO1bDc37hGwXHJjDkB2c5MeVOmi0+/5xaW1
WLi0V2iacmmTga5Kk9+ZSXuGFAjGA7DH3qF0fGMMVF9a47kMRwsViEX/wW5uY4avVkZ7HBvO6vm6
V2LNOXDGUDXo0m946blnjk0T9CNxmW2u7OqEiBMTzs6+1Lz7DhGfTZDOVhNAsEjCORv2j4x4Ocwi
6/QocUnVwavH9Wmfq8U7M6vLoh71RUGIX3twskmI9SblrQO+chmoFOxnNzew/rcXxRYRwRdJHcyW
PexKoRLiXtwO5PDMQLKt8ai33Ddbw8O2RBzJ4Jm/YpsUQlF+N7L7sZ9ViuQK49kQNH+lOE6A7Src
1liWtgpVBkV5WEWuUqunIeIhz8+nCETdXL13qZaS1ucVHFAjg/rMuMSm/eg4BGi7Xb9v5qzxq2Fx
iFGHpdALagPT2Q4pdw69Vfqk5yKhnU9WQkgd+RvDMc6mi060n1+ZlB6tGKWcCjdQGRiiT7Dv4+Lb
kurv9Kaw+h/1Elps3pAjraUxVejRWoMQfjbCix64Nv91REgRBY9DkCR4ZDMmSkGj4QZCIB3nJV40
nczLqDgDKLtpQyU/akvaHHRjuKfzj6kpKfJNkmiMGkKbQk5GoZpsYM7FwrsQSPssECUF+JzZwGnv
gtCbCKbpxBMjEcPXOah1PD2k6MVH9E8XcqHfCJzYha05vGCi2xPCMt7HrQn0zu7IlVHhuk9DFIOe
xVZdumK5GRWMZrQH+j13ccqf7fTucCTQkDgQXzBwfLToHUiN3No6WbiQgyMgQlLHJVVeUu/1SXn5
n/VfqzTP/SLV+3i3XJIfS0AWnAwrVjkV0G4C78R8kS/I4hVX/y7fcv2Y67f+2490V6cB3Hbdv75J
fjp3Q5rQH190/UsnITCgHBNGaaDhRRgehtQFtya/6OP3XT+n6LSz6qkeidCr1lS+3KDPZs4U779+
sly/vlH+T1rXwiAdDoH8aCGRXR/f8vFVUjgnV0VeiK2DSXYrV+UL8qNUkrn2MUSwuFF+hINFscGj
Vhkn1Rv5zcSOq4SBIq5pKN4NhMlnCjOXgTvmpMNHMlNuujokpXxgUsyY+dutbdir51r3jomR7DHe
an7UUQmbl/5HxhUuIY3e1KJfTPnxEJUJ/EAG+EFiz1zm0YeOHu17Hbt0CPhjmltG80XxAwD0YTbQ
s1jJQzb8HLJCRWBCBq3Vk6agri2TGU8HxHeMltGZMO/TUCe/1hZGMyvrWKG6VMbynrboLPvaOoNb
33toSeA9wmnaKYVyiz2W6/1CoKMBag/KS5dsKVDAfgjvVYMLagKnaWNYMUc9Vmp3qZwtJ2yxeHc2
4BB6Rf12KeGrJd5NU5MAHBtkfMT2vqcXj01IXCbShwnpBTdS5fpp7PKfS8PmLWlxGZUDzB9wsWe0
P7pCb0glo13jcNAiOZ2O3NgOSuWSdiJActjzu0Etbx6VF3Q6yjbSpzPSnK1BzXYzAKIjXaABgNWO
gRDGDoHfK7IcZg7dLnRxP3lKsjMn8kHjEe+4alZPeWb/LhHa+0M9/x6dvGOCaHLhNsoB8CD3QK3v
8mBYXkSkP5YZw9uKK5k/kDLkl8+k66DWwplta4Gu4+VrlNg6jGkfBoWWeHDnaKAn8VKhO3L3NaEI
vpaewjDWcCpTGTCRv277jqvpkDHd6IFzgTohqWNR+pd6BMLsmOnjCN9FsSW9Wn0FKQmfJHdoRzU/
Zz/qAepzUwsUJB47EgI2WkzMp9PoPqkH32tKnPVElJnu0JXPwTBwGQs8SKz0aBRlm+QrILL2btQl
/Fa1oUWPbCmDqbWfRiz7WNjtbaFk9a77X9ydyXLdSJqlX6Ws94iGwx1TW3Uu7jxzFCVxA6MoCvMM
x/T0/YGRWR0RVZXVte0NTYwgpUtewPEP53xngrHJA2H2G7KadHnXzf5LO1cnO+3e8jG+nye2loQb
fzdH7WxtkRFZAXJj96l5ciq3Xf2Bx3T/u3LvXwqd3yML74AVWYtg78+CPhyzUipPQThCcQJg6Y9o
oyhQUxZrhlPTxNIl7w3/5KZsFmKR3Wcm6g484M92VUuc/qCFjS4Kdl7IVDjXYG0MiUTb2rNDEWuw
6foscsN/UMBwxogI6ZQLoXRbfKZG+F+8cPGXDE0W0I4F+clitWoDUfP/8sJngiudiRntkUVwejQc
e/HSlXJhqJDgmHSMBnFWVnEWLUb8+DThq/2vXsN/8Mtj/uFIsUghPaq8P//y4jpOnDHK4yNijemu
yqxjKpLoSOUn1v7skjadDd4uoDswakoGbZ4cnLlF9f2fv4kS7edf30SkoijohWV6wnH+kiealtOk
mtQNj7oKSN8je/qoO9bzJofg0CbfeoDj+xLTjADedvVSMR5ihi19pY5V0BrX3u/qCwU9PgAQ0SGC
GZ5XiJsjQT6eCjmmUYSSkE1obqDsk9cN7bUyWotwJvbhjcFOuiAsDCOzeCPsqj+MZQ3Tu3Qvnx/i
5U9dNn/75z/2f3DtupYvlXBd4ZkATpe35w9YLm12XtT1UXh0hIUPuSVQMPHTaStCd1fZ1jpSc3Pp
iZtRhPkdbAtJ+liw389myvbxUsB1P0C0UuQ+5f0xUFG86sPIXzVV0BM2HVkHbRG3Qgra7vOV/8/3
8X+FH+Xfb7v2b//K5+9lNTVxGHV/+fRv+4/y9pZ/tP+6fNe/fdXf/vwp3/T3v3Tz1r396ZMtbO9u
etAfzfT4gWis+/zn+OeXr/x//Z//8vH5txDu/fG//8cbSPwC8QCr9vfuT7g2Zqb8bv9zzts1LoqP
9q+Qt9+/6x+aZv835UkJtFDBZnPUQnL7Rxyv+5slF7ab55jSFtzX/yZtBvImOZlsV9mW9C37j5A3
+ZvyfWn7BON5NmkZ9n9H2sw/8+d7yPQFqEJslsslJUzr87z5w8UkoxQVsyrMcwGWgK6Oa7tv5LnE
YSG3JJ91sAeqTn4EY8QKqKK0BpkP6SZyn+vEysNfrpCD/dOMnNL4ogKn9l6GqunaX+GksvJtdum5
fvaJh5gqmdH7QPlB6TBWfZyuas9zFqkrc5qEeb+TtU+N7U7WxrTb9iW2SCvYJi2hD4ex7ur0EIUN
+XowdPrg3Y70SBghokHrXEV9BrXNQ2YYDEbEarM0OpY0ph6ji/b9+jM+FhGB6UWIqeEYB+BAM88G
X6f7YEHGWMiNTZ0Vr6YHiWnVobV24DvapM2DQWa2j55IxexzDHBf1jSmLTAOzH3rMQqZBHJfdaCD
AmZf0Ot166Bt02kf3elCWZgLho4IKcyVOpnM9hiFNo1HnmQ2Bwdy6i46Aj5omC+1GbNxwhGgXQ0R
7Oc9FtJHNcAPISQQkRxZNAKFGax4Y9eUQfrDIh1UgrZgj8C0H5gU+TEQhJoDFIYs3+d45hGX2MzA
vxc5Av2dGfDcXbXMkiSZ6GI6+cMoE0CiuU1ap+NOPnuYyB2+SIRG8mlkLxq9J6pU76E/ZO8mBUu7
b9O6TTdJ01SYP210+wyKZPfqREvtIglSvOV+V9K4B/K5EDaVscBLtq2RcTN8KkCgrPlnGSgqSz2A
3kLZKUx0COtKlEW6buvA/aKRugy7oq+6kRbc4kkbGQu00rImU5yahh+Vmkemqd6I1lLVVs3I/gir
bxEZxc4EMqepSVLeTAy5oHW3yZLQqqO5Je3V6AvWZ7Xh/bJdJlvElqKlqVYj49ZilUMoZVcfE6kE
uzAGZXbOQwepVM6TeQmNqGavwoPfgw/Rfkst3LNs8vYJxjYbzlVm2NvAJD7jBlphsrADtDm7DMtp
WU5XvXhKVGUle/KGhvqadSg2rsYYju5LYRtQTaYaiewp4ESRiurCgUK/jRHXkHNPlGs73JwBYrA1
seZzaM5OTFaMb2wxpqfelfJRkM+O4Bj2fJuq4d50p/DCHcBMp7PtO8GgN+LnzOKfmbLSZxSNw34o
rAh/8RD/qHsnZDKIaDU3PcLpWwV3z8uLvVUxo2PbX21nzylR8ZtFs42yTp4RB6EdDoGxzkUh78g6
MTZ+bIzPxG5Y+yH2yjOoVvcyQgff++xIyB5zHeaIKj82djg8OXUISrWzJ/QjIjmEWlpHlDj2iznV
OK8iP7ZvAJU+VD5MbxrZ/g2/mHoo9QBTpGd6DgKmeKiKPuT3AeGO7U/74JWhpuER1YK7kU9RatIT
pdqNrh4t1NbJamffjoP4lhcs3ZDigkyduFWIvUd3Ta7dIWXlC2UWdNWhjcP0gNZv2jaGE15I5o49
OIeCrooT8q6Zk+K1GFWyrbUf3jtO48JpSIKta7vdLi5iNA7T2BwoGduD0lXx4LPR3eDObq6SS3Hf
g+/fqTm179l/GG9WTBBGTW7hCxa57t4jl3DXFMZEjlBCnhw8/KOToLMKIsI2bRu8nGl3qBDtSOW3
1DMKyAeJ+Ss3k+Kp0Xl7E6PH490hmt1ZaTO3juzxjK9mNbfXrnfZxA3T5PSI3dPqPpKZ++D3rDam
iSB0S5KeHLLKJk6mArxUWmpmXMMwWMIuwi7Bba5FNz7OTo21OACu7QzBZK46IsoOQWgBSssGH1Mk
shOvtekw8hqSWKwBgg/2XLxrQSIqTFmOW1NHT33ZOLcGz8itrKOSTJyiPVhxxVopT8cjqDaDdWhi
7KpIylMdU9KlGRkbXk5KIHKejKfVVBDYwgQ6yH34loHtvjcDPLV0ruOLKYH/LAncW9eSSPM8FlIy
9us1fXhz8xr67GFi6Ry02XSNtDctnRnWwnkc913Cxhe0PotzIlk5jjK1ZlhDH5/F417FCiRYPnkv
XquT/eglNi6Esb5ibkViOA/jQ0DXdeN34HIkF0myT4eyxEWDySWphHMAFA5dNPCA7DREEZTWXO3M
PIk3RaOinRGK4lgzEtsIMqVu7lSxsc0mfYrSnK1nZg87LDTudgxdxHRlLw6z0wdXLcJ+N0nXIkQZ
1ezIHb1TIVLuuiIoJVBmytyqsX4iv2pudtKyCnJtVodeme89MwIUBphuY+Rzu/Y88s2NNFYkDGpI
hYmst9JlyOxMU0/w+WAfipwhsZRSXAwTTDABJf5X182dL2njWXdG4OoND0x3P/jMk3J4eydmk+mG
25tDtJtY1HY8LSo7mlBiS+9XpMzwLGIz3Rmz0Tx63rQwmLTYJkwsN6IXNbvnmR3/TJpPPmH5Jxub
fLF5bjZJr4c7zyAiA/BEf2O42eznIEm3mYvmdGYQt0+UzLZF7Bbb3Jz1zkY3iwxSxvQJRNOuWdIk
sBIqqn7m05tcSL2JYtJWRh9cnCwJ3PWZvYNCzIb5HJYOOgmEOdua0A30fX1JJ+sQHpEMAfZCNuYu
GcEb10+a7Si4M3JWFLsk/4xB9bmG46bZdUlCihK6pXWVmHqPU3J5gJAQNPG824jQtNcAa7lK8yTc
ZISwrdOEeEmQUGCVkp51XIW/4xJPWj8aRoJ8kb79MOORPHZT3O0Mm8VUAOCC7QfHDINjYxk72mgO
oFfHZHjv59TpfQRJafvGsL7eJGav9qTsSbXKRj24awNZxkPvZNUx8zxY20xHmq8VQUk7OczVTWWg
tXepUpbLBmQYrF2bwrxnkKOIuDfjMNO7SIA+OoyC4MYLrR1JOAQqON3zqOYq2lFfNh3alWq48lDP
GNGIiCLOoWlnp1NbOma9g0sKB0CD1A/uZxNqAzeHdj31A1musuCL/X/evHzOBv5Z8/IexUi+/tzx
fH7TP3oX6zcaIHZ+hOrYHhMH8X97F/M3Rcvt09XYjvk7u/rvtkyFi5OuxsK+ydCSxoaO5++2TIWL
07exbAKTxt7J5OC/07uIxQ/6x/7fovlmhMMAR8GAVUQG/bkRrkdj7OqsFWcjEE9dU5fXYO4R3Eh7
Vw7+D66u5mRqkoRRlEKeIePjrqknQolncfv8TIvSI2TGf2CRoR7IkvlWl/Nw/vzMHknGMUSU70QV
vqvc/Cis9qE0DAXcq5HrWVSkB6GEPlmDw0yZnBB6Bhs4AGY/I6cqn+xcUFoU9eM49t8rginOrtM/
Yu4P76ymkF+CZKZ2R/S1cHDGYzkgWrTVfdsZ42PhOvHOWXYpWMzxWfIgD85dMh6ALLV3Crrfjeyt
3ArDB8EeELUwekkSvCGUzUPEjgnL0dgjZIl64kJHUTzVaQIZjsfLNh4LdWSihezLlephBhaxdhGv
94FlPBHx+ibt1nwYcdZAZjR40fW7Q4rPk4uvaM8mQG8SNtBlbU2vIfubtU/kNAF4NnvA3Gl2dDxn
6pElDAmu68Tx8ZSHWM5rz794tGSrjEcWoG0W0Lx9i0V1QYROfbcR0JjXilnSxVP9XYUarSk6Qgs7
PK6lZoGswuKDeE73okmxf/JmZ63xvO77PnVZ0STmXWkFzobxbL4GopuCIcZj5nTOk2NGAek7OWUw
Sqa7oszWKc+ly9hNVLmxd0EKfSoiacM27r1dyZffEnfTG2FzH1u/ilmwNvcTZW8sg1wJfrqj6YXO
vTPztkRggEHwpxi5+keMcu6jPXT7ybG6myLbemvgtMeOYNsPMJ/3vZ0kpPoZr9nEA6Tr/BrJLTCf
rH4hZK88i34mlsKsHtkNDphJMLZP7EQI1XHttTW61rH3whaZDu7FZEEo0w/dt/44sEdKvD37Ckb6
8k6Lavjdlf6n8c0fp6ZC/vWGU9xnHkeC6Vk2o4m/3HAUNkOG26s5D3hlt31A8ZQH/UV2Iys6HV+Z
vEVHvC1PHdLNYxG332F1tBv0K8NKhHmw/cO05e/jpD++Hot46X/3ipQpBHMSW3mOz0nw5yPAiDNZ
EdEXnv0wGo4Z8o6dbVfGOquGR01y3dHs8VK3tKtrTzuvuTCNBwLPzk0vMJXI5iu7FLiHtUDsnnv3
xFsCHcuD8HVQwwU1NDjPfPju8r6xY03CZ/+9QsizUYbPrkQnOaw7aOMKney+YMjBuIKAs6431j2O
u5aI6yskv02NPnHXab4xdCrozL7PpoLW/Sgr2ETKNeBs2nrGVZBce50fSCB1yUoBOVhURC8oXIu9
jLeLa2qdNOF4UyYywCD/wbzdRttjuHsHVVuj5uQ51B3qpMg9u4HrYQZGE5OmQh6VcK6pIcKrg9Yd
XX7A7qCKumveFE8Wm8vBB4LoNYs43HzBgaUuJRgM9iTqfm7gPAXgKOyEua6P8q5LKuuZQWmZklWS
jOZRhMMjRLvkEHWo6cMEUIeKxqMw3ByLyq88kN2+TvQXoEjc3LFo17U0CIfxo9tEzibqKbM8h2Fy
cZLE38r8e553JG4Nhb1FwtRtuly8+V5LekgxO/tU668obNDmd2RdJANxYDmeGKPrAfGC8V5Hi3I6
b0mNnwm4ajE/eEBaDk0q+4eFcdmCJ+QllShRymbrMTwlbIR1ej2Ml3HWFqAttmOVrvUhcQVgy/6n
6w9LnBKGkC6a10KEamvlhE+ZhnuJgO+fcSeyzWvbc5R67MHs9ChsLhDdNd9dT5h7w4E4k4WOs2fR
UW+6bqY4M9JhQ+XELmW5RxrbgMXf8O3B9LWPEFj1U7LregWws5t8xljKzzdja8ECbQkG9GnJMEqg
uYoUScvz9MzPdDe7wRPCN7o1FffXVji3bK6xwepR3DIV85IwJri+R65J1MXrxFfxzkJBBx/9hUWW
ve64O9bmFLg7F2mY07DSs0q/w+pkHrBp+Rc7cB8iDCi7ZAC562WQJWuMBZfQju9w9TM/877UNtdA
5k8Jqp7gzfaneB/64bqpRLQXA6jIlGx1bSzZ9G59hY+w0thnH+1iTVtbbgq/9Pf+2DNokQ1bFu31
+1HVW/Rfz5D8xkfw2yvX4AnAJH+6TktIH8FfR3wTmvGi/SRHoe4o6tGqsa2R1js4VkzYMz9nGgfP
LBZeymUMZ8hi3xjwBGok+5iGNxWFumjr8R7/True0uJWJex0AwvwcFDEL5Yo5Lp3Km4H8r03SUIZ
7UZgd9uph8zcVHgkhb+NWhIkjT4u9sqiFkD0A1UhSHc5HNx1y1OKzZr9FDZgCGqjNdZl9kBNQrwi
jAwGKHW4pQH36ZnLL2E//VCVbg5KhvdJ49NdLwvvmBH5yHhhX6vs1TeIQ/g8eeq5eY1Mr0QJZFjM
B5qXvvC/tGSvkyY55/uxMNRmWH4PZWOfTRCUm5QgGdYD1t4Onl39DQotuT7ivsN9RAk0uqtQk1w4
ys7b+E7H2pkVwWBinYlQZETMu/ZDpd5ZOqmbfM9nq6RmQEYCq07Z4tcQ51yLCHngrv2MoYRu/eVm
LILgPnKagygQn2IAYYNPAOXnGVcxuVo1iiID7s6lGvvuPHXxIRtrY50Lmxi6oXktByh8Rr52qpag
UrN7rXJiARoPuchcA1dPemufTnRAPsPJY7LcuZaaThMWtG010OgFQ4GQ4NEOpLvTJgiHebRv3VCw
RVnuyBxOazRF5Q29y6lqKagaEkYxiOlbOZfVQw+oO1xWLRWjjlXdTTUxXqHT8MeP3PLaW671Trh6
MTRUt6AR3r1vhv49TWyzrkJ07mpgZ9dLfZn0pua1YaxiuODUzivxv+XiZksfnck4q2pqzxnpA2UZ
R9iAKgTdKPxBSvTWmrL5OcikA6c038lsdkHcbuo6tjYu84rF+mZdSXpUq3aOjM2A9+bMaOuYezMz
/3Swd5N2fw0Is1dRl2Jj9WLz3Bfyw+E0hqeBTE2JUa0dyD07MKHzhqokWBOkV5yy0COLTYc/U59o
kTplwg6a6jtEpOTUSP1AuglGGw6TG5N0KN96NsAhLRoOhA4Zpr1jZy6yvc4nYJPFHbkDt7K4pWac
HFuwlDLPTm1mBVsCucpzp3CROTJ7M2Y97ZSDUV3PbggK0b9OsUlBljntpU9WA7aljofRXYGDaRO1
gJBx4HObaKTM8xJAU+CUw8ZX3QYzYjHoeYq06uFNd4qAqY6bkJm8hZ1WTefY6y4OZ9oOpWOC9Cod
1mY/DeyzuxZ9P7uJRI3mql64GqCB4r0yiBl1mybDXVZjTwjGHozw8GCU8TKN4jNiolneu1UMYFYX
m45H7FMGSNieZ/NQ2328L9Bb9DlmTa6xdGP2nOUiHI+JtoIH4h9scjik5wVfkXozeu9r6K6jeQct
Z1hhzfO3s+29ZW6VbfuJORhiAeRxbcfPHaovU/NaBci5gQ76+3g5anWYVMwnbHPtcysdhZ6+SeYY
2ASIcFaV2A0tspUwYeTPkI9HfAOzNooeu877SDOe2yle7Oe2FyeNA+SSUdJStzQ/RVIxM3IF1HTx
zMtJDkUaf4yh2d33jn2UKUgEPTr5Hpzpl5YJGEt3oL1qhKKP7mne9MvbDhotvjE9e0kHXW04isx4
2Ia5TdhIbRyJJLxTMv0VmwitI0gqJteqwk7+MGJP65FtkV4g3kMH8E2KXlBGFht9CWFw2vBCx+20
/HIXeljmFsYjjy5FDNANLPy9ybF7UHNLvi9aWYyqmXu0/fy7myEiJQ3iYY5q3GFNyhNw1Gpb5rqm
7kTAavu4k0wLB0TCYSEz7a9SA5C0FzY7yw/ll9Zl0NcQQwYo8j4fG0ADKPB3YGKK8+cHdiQ/yyTh
y42IBqwJp3PUbUCE5OdEE4A48TcQ5dKz74aQbIwq4BzmJ2FRhv8LpCdhGY5dXn5vIJF+zo/A0GM4
+2s4Wqy/4zlf1fOsNzHV4MbEhLkim0ltgygfD9GM2y3xLNywQXeXobDeVQMxuW7FjoRNQLKM2rrD
TKBrEMCKR76HsDxAne+EkToy2GbDhxrJj3X1/fOqzMNwuu+H6JKa9p1f1cyZa0Iw2tGudpY9/mDq
7OF0acpd2aBIH3wq70pN1a5y668W3d2adKV2RXWNHDpGgdEXjnrjlfHyumrYhNT0G7K/833SY4we
synazXI4ucvR33ltsQ3RrmPwTI+lPzi0odUmGoeA55Ysz2UhZ0RDFbnGUblc6fPBN/IfQOLaG1Ir
7TqcYN5xwpC9lUDQjm3vPEqy2reMF8+h4b+P2jJPqok/VFz+oMVV57Gt3YNgbYWyyCOwoE5XY5Nk
G/ybDkFqMn0dZpwRkw1g3TJdHnLcyvx3ICDdVOJE12JVSOSqta0x/VpH2ffigsTzhyCDDtUgxPTJ
srbgbc1VXAxE2MS+BMYd1Js+Ut4KkiJPXC+KN6XjDKuSfJBtHXkPgXJDnjx+vseAGFzsV4+T7TYU
4hGB8ckQhHdkAahLlnTHzC7LF9IisHwhqV3NjSvvxvF1MUHLBygb3mHK9Qy9yLr5DaVGbhyEAY8D
dwQ6+Ybyg2eFPL0jqzZvGSKDjfJrh9UZZ7ul5yNoSR4ZTvi9zr3mKe2sp86b9lrXID6mARsnvywG
8KW1sZIw5Y0pGnIIE/I6lPrFuxKf6ipl/l7KaBM2RxAMw67UBXFlLSm6dpQ/6Dp5CWLgqFbf4bB1
lrvAd2aGDBwAPmiIIG3lxcZBumqVexZpMt26Q18UHvEeMEJKAsEPZmO0F2Fb11IH6ZkX9kZipPtg
BwD69dzRJFq2eSWxrd+lNbV1qO67EuNGDK59a9fc3pIQoBeq3Cfml71rNcex6G7UAOnFswfJF95N
AuYzEJDp3mSQIwjVOJHyJNdRkQg0iBX9f3a12VycB8gmG9xvZ7tW9lWkdvt7NUeSlwuOObxmgYsD
xaFzMBqGBx21O/NtGe/dqfUvZmqsh8QT588PMxZEpdK7IBImvsxFoMlGx3NL8+AUNLWYy3+m+C5O
Q0/BaFFbkQJmPA6FLs9D0/b7dhm7xdUy+Jr9jFqB4Y3fEC5LwXM0yqk/N6XCB+QRVmCMMKfiMYnP
n3+q4UkEsDhOvuoccBiVAYu0rC9UaN5BCnEXx2byyHwSO7rOPzW+kNJY464s/htgMP0GSSW9516B
MmZG4IzYN2wrK925oVXd1ekQEJ7ToQLuGTTvlBFlZ0p9Qoo9HnaNhxNeIF07NZnwiZjv8Ct1XvI+
OyxoCXbIHxmAioOY2DdYnRFCzCcPJ3d3qgC4j7Lv0hE8Q0fq+BulE++kbdqI3q3HNaxbg5ip4iuV
rt7H6URCZl4fSy5J3FDQO+sqnu5EPjfbkPTidT/X+Tll9hDKMX00SoTCpHPAb/BR9he+OHuRld8N
y9DLGOWtH7HZ6YJdbUx22TPOFvtULHkfRmxGz5zS82Uqw58X7B/uk1m77lNUNxwJonCg/9jNGuO1
tecxnjwsdt4YRfTZLAljsRrOxinZMNatX8sZc3Jsw3io2GWQPZdb99ojoImOfYdCJTlkkTbWJFMb
R7xrx88fOpHprgz9Ys1S6Sq9Rlw/r5UObSLd8MNALXxfVRn2pWUIWVlOep4ZZWygcP8MiERdUSdn
BzIR7ghvw8sL8yJhWDKn7UkkY0MAuzdRL7toUdQSitea16j+MrswiBqmAVc2tI+BS5VW2+S0lIa5
E7WvLqzhuo9kjspLPHAsucoEp2AgGMUmk+wbSi/U6LF7Lm0iyyf/qG0/RIpvEgWXL7StBLOPlwbr
EW38JvQ6NGAhP5KI2Rlj5CVe02ufCwqKQzOmHave+ea4wICiLBiu+ayDtSIB9MaiF4dvIYerNJNq
Y7YeEjLSJNQqjtv13AePJLJ6F3YnzSHjQOdpC1E2msVHkfvVuR1IgmMDFa2zXhjoDyU5hX5+zsaO
rZ6Fz2cgqez8+UGVFmFEw/Bko0449wMmoj4fwVItBYhnoMQJcXu37ShOUgDFm6EnkY0arjEnZ5va
gd9OlSLZyW/mefio/OJxdOsz3Cdc1XH5Fsq2pHqowq3FEwoDkadxdB5ahh5wzKR3JDQlP5gJQdP9
3Mc7Je36EOClZBn0gvbiS1OZbCdheBT5FRpSD/42CW852/yrbSBUGfGX88hAfDlxgtbk3tzP7M+o
d70H7fqA9t05vfjoZ20vlue6qe6ayC4Rg7ffcB5wf/vD1cEHusaPpI62mk84YJ/ZI+8+G8myzekb
df4NOR10+Zbm1sjLg6c68hzxuOzbJRW6dMo38D4fJfLCnd9+NYg4nB3HJTE9vgahWe8mj3Inz0YS
mRNn3s+lAYobHcEBw3sctv6WN9lYyxGclWHKS2n0D11B4IwdFt+i2BioPP03e2nxwDNkSyk9FqBX
gzhno5BsGyfYBDzlT8W5JU1FrxJ6dVVbzJsCLlqUKWtaXoZ5rGp2HDTtLuMYR2Xe4WiJCU9xbatm
HV1bZOyBFRkyY4tTY/qSIDjC+4CCt5Tmc2hX4aqtipYJTckKc3n/Kd0mLL2zv3ZU9dXoOxbr1kwr
lPXJTjgNdbN8mXKKsCnPyEESvB0YUf0wXAycrBemiWVxlbXyOhWwVvSg9rhJFE0Fg8wmxffXira6
GMrEt91Ed9G0HVILkobDzIZKcLwHd7mpjKbaB43TsVOdfg2WU19bTqZWe+VOMOnc96ERorkf7BNC
x63ygEYwSyIUcuAgbLTLUSm9FdEZzcbAmcmMoF/EWgwqq1g+kwuNLaNyi00CbGEdareGOmAFwJz2
tAkDrvucSV2awFUnsQ40GyIKv8dQUvBbCJliUunEpy3yuvA49PKbl5rzrVHOI8QCMrDN8MWObJu3
1of3BCBp05VdeFBt8DNN+g39MM8sM28OY1wHa9+uwWVgnmtJRsHVlyYuz11nSXViMvwLU2Z9MbLQ
eNIsd5xy8n8fpuig/sba47Ea034L3weF5zyv2C1b64lslVP+4kRMw0N+SyvZUFopp/wpG/TBE84Z
LekuCoAOJ7vGcSmi6gBrhG7ALUxUd0FCiSXuESZFG+i6lP+x2mcjOj7XYWzjKOY7zN/1Nq+jFk4L
qXyG85oOLXC5knNnsNzioR/qXVjZJyovBS0g6bdmnw84IxkFJUIV26EGE1G+IW0dXv3OfkYWiKSI
RVQSXOXUFw/mHG6IpIYmndY+baYAVWMNuMXJRdwWmViE9Rj0Y+u5q4R/DFUXn0fdov0aZge0cfRt
ZJwVMwX9nNxLrmtX1fVNdvHj72imGUF5R5vrlySwRXHgv/S+d2vSmd4hqDhAm8E4k1A5rz8nElpy
hrsJ1RZQg2GF0KU5DOy/wvArmi8AhyZcbk8hQsT2MGNN9uMDssrg5AN0JH2XplI50VMRQg6TtQxp
Y8Jq5eC3fWonVWJE9BcJQVWd3eWDHSMwMcNu/1m0RNb4AOeJOIwMfbLFpdOJJU/eC7p8F4o24XV7
9TnBHr7MBHCM+g5BL3yKyCy/gM4FVOUYLw6awhWhUeFa+IOJ6sbf6YijuuvEQypSgkrkL8/o5IGo
klcZNh7TDEX3VLszskZrMbmF7pkx6T3s5+I0pgAGWguZxlSFpzlxXiEe4MIn/o3pwRg8tEP8lef/
j7Lu/KeUk4t9CWG3ioryQCIpme3RmD07cw1wLSHhNSmW8ZFv7Sv2pqtK8kIbt5dfo7l7T1uab6oi
cbISIGSqycf9mGKM8fGE5J4GjtOJlue4Q9ZnMyFlGMv8eTbzU215+ZEcLKCMo2b/G7BiJbLX/kIJ
dOhdmJ1D3wdbYLXBNdEN8xkLpZ0eoEP43vxMXiD6TZ+1ge/2hwEB732X5K8IFpChm9ZzrX62HpIm
N3TN+zmpLz7oll1txXjGSqwRgGHERc7dF8cugp1s8An3YpBnYZVfTI/L2ZczG01NMHg4zt9QqyG4
sr/JMnV4pA4V61os/bDlLFpxChS/R+vJMvBk4v4mFXMnLfhHZcc6ki3tZfbVfUgiCRtZc/w61MGv
IJ1pB5m6XTySgEyO0m9FZT3iqPZZalfRFnrj4nXzjX0M8gZhWk+JYl+4O8Q1iQ29CYIu3UUFVe0c
w0rIMB+GReQ9jqHvrEGfhLs59chIHifSypPom9GRee/2pCMRFYe6pZXGqc/chmEcp6TfUWE6SOV2
Y1BX3yudeWc/mIfN5//lmclelLh3TL1QT0vcMywf19VMP6HIyPLkdKdzmrREl/vanu7RJ/dHiHvW
tc8IqXSm4Z77MN5zq69Zi5lQTmz9JYjeoPJ2a0K61DEgkGNpjJoNK6zqquyJObVPLa8L7O8u+lFi
7H5OUYg/yygZggcKVF5cR+dQRyAPk3w8jwMdo1F7D7RvDGFZAc7NpLdwUdW1cLpdNgTJhEvD4G50
SRMYm/wyTSJlZUP8dTwnFCR1094NeS4vpvhlLe7pZa2dJlT4fqqfgy5unrzhK7TUexg7rDY5RjZT
7L33Wcf0O549QnNl9zTiyzkzzLk3pvnnoIvuMZRbBvj+xlb1QPIouSO9IAWVg2rT1PKN3NpnJyTg
2IYfvNuMCvHrtNj/pxDPBCm3dwr5MJmO5h765V1i6ydiwo4Jzce218i7MakybzJwziPNgrr+fyg7
s924kW3bfhEBksFg85p9p1Sqta0Xwi7b7JsI9vz6O5gF3Ftln1vGwQYElXaVMsUkI2KtNeeY0IM6
SgmFMI0YzIeW2pZr2ews4wAy0DuNDY8PftYz9U3CZcMVXzlkPKJT3gMz0GH/5GVpiwSAfNCpL75b
phUxe1gvoxTXmoedVRI/ZhXmR2twNGf47q/HdOKhT3rGB0a+ZHdBB6EgSfL6w6gTm0eGo4uTrdOa
zEJ3UBezyMKHOHYxfC7fRZFBwuIQHFt3BGwictEf0Hd8HiL/bYjoEkgRMhJTccRony/37+5fjLkx
T71tHEocU9eoLOLD2Mbf8XFnJl53EpHQMx+bqp8QqCw/65afkRPQ7luHfYJpa4rNDS/YUHl4yQUn
sOv9i2mLaNehx/n7Z+E8WTvdMiHxnDG9Ym9Prxz952MEkDQby/T6/35+/84yK5czgXZXUL/MxKCd
0hHAfELcfiHjnQqtUj/YyFliFSgAzpAkBePtQ0E3mjt+v7eO+g5sKQ3hDdJ5bMhdZp6CAPbXFPD0
WJlam2Z+6I0s5fhFFJU9K721Ag6/ZgJs3PDx3ps2jiCshP0FWevGMoNn1yXXfCKL9wDNeB0iGd3R
i78VXNm1wSLY+Pk1KemQidD9QPSMfa5K3iqz/lkOybsY4gOV/4l+cstQYqJ4VrRyWoKeidij/a6d
s0VA9aYQLTwIYniqgvH08J1MZtftv1oM/zocBYdB7W0Ljh7kgNySjNVgH+rIvRAmZ2+p7Ti1uZ1e
xWX03DBHzaRHnlAA8GWmc7ZC0dZ4C+bVRadhACqOUTCSDPS1HIMGGk1nffOYF1FJOeRejd62VCZT
mz6Ct5BmV2GX/trpXSjKXb7wxyXsdJgkq7E/OE41PqKvXoT5X2YrP00e7KnZAg8X+95T7uaMeGtk
m3O/o2zFyrDSJr01ICqMo0GlhWENn2LpRMeye8LCEUOJJPovhjtoHMZ8jD8JWXvoVjgfpBwajdah
j9fmF6zVetEwfFlAJuZUNgtsGgktyJAEs73f8DvNfKkKm0MGeHVVVt/yHuFoKsEp93PZAh0GK+tt
eR9yI6wMRf10G4Nv2RgURP2Rqz5VpKAGlmutMfPSttkxteI8XHhgQTvimpjnUeSI7/MQvnHOI1+y
ly9B7W2SOfk+WjBPl+dCQ51LEzxMhBL+NSfKWVV5lu9jf3jO6+xaFeETs2NFAhuGSDMb1c4lT9NG
Ecvgg+LM8ac18ptpq5R89RkTBV5Liye2Bqg88keQfUc2ztQUyhp9OnzN9I6TjaxcMsbxBIiw3Lt1
2a6noam2Ztee+Ldfhl41a6NTZzudglUDYIy6y3mJbeJqLXwA2zrFoWqTPjNK/cmuMojpA8Q0Q/2Q
nnng2L6zM5MQgDY7ssLTjI935FXwCZQwnghffba1VLtiljsCotjXDETb3sBEIfJq+r9EovZRvaXO
/G6NxH1ruo9OWG5EGeNRlS3Cq+SHBzLKb5Juw7DS33kQUXEzRJs2NFs2Sb23ZfnY0OARLrb3/O4Q
zcwPhpJfuK5J/ShGgxvc5aaqWp/jPLEAIBS2TK3ZYyraKHWDYjSCyVQZfD6LT3rbhSWjARBAOMcO
1JwlUzbJEIZsUCoXGyDXcKiMiqiBKb017lKTZtJa1yoINovykxDoiqxC0egX1+bY3AB7SJ122ycV
c0OoXGXT4TMtECblbIcDjHOqcsh0I1tF5KlLpJNsq2ZySvFOrPD8FoqkTDR12wR5Ezl19doysqfK
h6ATyhwIuBHA7WGsMy14iKgvmZWV9LcwaF0Zh8IxsWa1GlxoDENgfmtz0gYsxdE+0zkDYRPMQv0d
e6sA9kTTfnZBZRXhW4XTIy/opWhLYy3u05eO6L+V3hVYbYooZ7oyfUXZ9DVjRcNsrfB9I6jJG+3u
SDj9UBMtHzoYKzWK927Af+29Fp3V7uZyF9r+ePC89qEqGNVCa3sQzlTgkyAXeTlvOoiFjwmKfyLl
SILwhwz3/Qd5uQkIudjn8jQv00BUkihRUlZFdJIJH6oLa9khA4PC7lOaZt9wSQJrZTEucUYEyRDv
TT94ncazEuEXm5Vo0zKO2vmj82zSro99msuOT+WbZJ9B+8bbqLb/qqvoveOpS7HBrdJs5KBezaQ4
FT88lNf7ujqHvX+Mav2lcLuFmdMzapgvlRa0TmObZoQeN13Ryl1v9DeLkEDK+DAhztf8VoTQnnMo
zxQf1YV+6XfUAR9R1Q9HyGI/+zn4AZnM2qrc2A3aN1f/LU9blK7/1qc6nif4nxV4WPZw7fxbnKaw
CvhpDhS9Q+OeTP6nGisdyaZIr+IhEnubbETaErbD2h9us3wcmBM+ZBT6mw6n1NbJ3AaxpBvvI05H
f3hzpKP89uYkkVG2i8gXEy3uw3+6SJ0Ql1fMLOGUNr446qX95QYIxL3Y2dKip5+fBw+QwpOlo5Wv
ex9fHe6twmUwa1icy4Y5pEQprEtL4tjenp7/8AZRF//2Bl2Ptwdzm6XQ/EXahzPf7ZogCk8OZR6y
fM1poowBySRkiPLGgQ/CGR1xyDH5H9A3uWthi+r632/jN40xn6Fnmhafo4Vb0/nlM7Rw9BkR0sMT
ahqGFHO2rhJ3UxXyo3I5dBJQwJYYIyap8vwP8sblV//Do277yJoDn0/GFyYxaL/arFUUeDXqYPck
lpF0w7gwTfASyYFkUhwHPmLCBUfmVf7fUvf/r87zV4fx8sqLH9XizjXBAfmLCf0fplDLr9KqzAvJ
CCpRj8i+Tu2AqytsrAOAqf00FCxbDeEUs/+z8vBa+M5tup/2im6BACY/CxjH5I/09N/KEXf63J3z
FAC7hBBauBzi0Tr8SZ76qx98eduYYk0f647DLfOrPHUqaPkEnIxPotP0VwzwKouCoGLosMmE099w
JzEp0Hi7wLULtYY0ml8Q4GoUoP20Q5WYDnZ1iTJm7gbZybprCLyy9VPd1u25M+ttp9HvecLYMzdG
RD5/Lwa/22M2Z+DAaGJVILi41HaMVs5z8TQ0KeqJ1N4zmn7g4G29/m/vTl+CFkKrhw2cIeMvH1RV
OsrkSrunjr7xquEBXpm4clTffW4EJ8FE0wAmlfuTdjNz99+v/fvqxmt7FmQTl9knkuB/3yR5aA+o
38E0W8DVSnyXO0Sa3bb2AEMtbdP/frXflytfQv/2JV7VgGXrl1dzoV4q1JJAoW3jx1DVb2i8wajR
3c+s4udYhz/++/XsZXn55enD1ysWzgK3FT2Bf/95mSoUnY9Kngjr8LYJUCyOxHurceBNdUuzYxkR
JBVt/8h4rmtdIvMS7LaVTxNwGY8q7TlHEdVQJxc1WR3A0hRUVUAxjUo6uwXeNreRfIwadeIMHfxh
+bB/X0B9V7J8ccEcwXe/XLIywdo85K5DtrSBaaeifZ82+mZ1fnQasSgdLMv4LBiEuSA5zgiqIBcX
8GVAHDAi9lGI1OW+CUFP5g45lHPlPvhG/Y4bL3qdy7dQqnn/3xf998XWJ8eL0S6Xnf3+12seYEE1
ZxAGJ1oNNPgl0w4JLeqAAvBohRWJ5ovRgVZ4VJjn/37pxdn/6+fNney5gga057i/7ocezVteu7BP
4+IeUOWMJ9lHuYO/62wJpvkhVqMHq/XrlZO2zLoWTa0eIX2i8ev/cLffbfe/3H0YZFiGHVMSkSSW
d/uPFRjIXSniwLVOuatYrxb10Lxofm7cf/F+rt+oynngOB8aHoTh/74W3u+PdoBLRyKo8xjY/L6s
MOvyzTI2T7VpfqEnWKMcEdNn6e8LkT/PCSNoIXEdFuEywjHTCC1yxJAkdj+8xD6EuWF90zDU5q6S
j72ADxNhAdc1KDjUDJELoi1hcPk4OtZtjjli1KFzioLOOme96k9SQum0cU22snQX1vNM4d9a1wgE
p6DPslqAC7tCaXa/ieiOpMqDTeoUz71oDx3xOWeGEsvSIDHKA58N3INTo5q1JsiCbmwj/Wo4pgfa
Yi+zyo/UjIiP95tdGjAoHKzwELVrUuosPLqEBpBO4e6HUdWrqCYSSfTTxziIg5GiSjKK7FkbHNw4
1F6afpiZiwUMOxsqqrQz55UDSe8CXf2ljbJb18QW1Rkcyv/+wP6HDTswMUKRgidsCoj7YvaP26VM
qB4nUqZO0QC/GSfxHqXBtzRu/Ke+Nc+Qa846g3fcpRaFTCPbVZmWr90YyqM5a4bLtGCxcK9au4NM
aw30CdAyMiyp9bFT8g2jrrHCoWD/4Y3L35/4wPRYZTkeA57HZPvv+zzKe2QrnAFPd5moRGMyG9NP
mDryW1HoD9+YTnkuvYeMaAusTzkz6bK7tQGsd6oH6xUJTcH5izUrMS9hnqzpPgvUg3pcM+wUxyyq
6Cum7xHTqm3PlG9PrA+Wo5pZQ8NYywo+i3RAXm8ZhXMWREWtwVJFJ2usb/eTFfb84FLcECuwMAaj
vc3tBWXFbPlMDN3TiCV+k+u/dIjoGcJ8wqSQJfOg6ODpYQp2xgdYCkwpRSKIdWBaNnO6F1zhxwIa
6ErjBjtULTov/Pdf/vuu+B/sOgGMENxxLKg8xPYvW5hJBN7c+2xhuX+AHBZfG69VW+Rs+IuCXKyi
tsBNvKhGs8ohWFd5FjwLRBFZUEd7nf1hdbd+21JdwdV3LCxErG3Or+9HJQ2DSz3NJz7e4ehBgIZu
sx2JG7kCfUb2/5S1JTmHpArbo1nv4hmleukxeEviqrl0iRX/4aT7+6rPW/KxDpouIRGcpH65RP5s
o8mmeXiy40QgM3VX9OgZGDJvyGKL9oyNvM5zzemBfv90dPMWdFZvn4XlifUfPq7fzvvLe0FrbJli
ObzKX9b8AncOEC3SEWVk4QvEnXBsWrVPGAOuCAyYOa4SuBYx99y0LrZzr+O9GQNAk4wwukkVN+b6
If9N52wU1S7FZJKeAXZ8/OGN/r47uRwolqIEcxMFwq+lWS7iZITKNZwMDQke7yRW78i8oI7Fts7Y
8UADFg85mv/HcEGwBXtV8WgHSRFfjORZzJhQBk++xdESJEGa0Eprv7jkE9kQuxGh73OtxgL6sH1t
g7Z+YYUoSM0EbVQN9dbuWIarrIHR72R6O1fBl7Bsf5gz8s9qEuHOMNsCnVVdBgQRIwiXKSzxu7A6
Vguz2ZcoC92GnIT2h9N48iiVABM6kZjU2grOHGahs4xpbaNM2zmdD8+hgZzWW155oFkgkAcRmzuD
z9506Tw98kxDGJqHE73REHmj4a8rR8LQF4yF71/qdmp3/VQ5+3sBUjHQQ/0q2suMWxJ3SAkha0KC
AGeh8+w3a+I4n2bRW2HXX/KGEjdK8i0hHiSchf5PDbvh1Asieem9PESxJESw64LH+yKa0jQ8m37/
Mil4atWMNwIADUqrS2IZzw2BHvtoREsBH/8hqj8x8E/xHJB35OrpcK+kk1D/HEsU7GlALlrNTkBo
SWRdrTxhjysAYjhy/MOZ4/ebX1pU+viNAynM34rdpMQhg5qrORGCQ7Wm1/czdE1+BR7gHUGHzEWm
//3TLy0eexhiDCk88et5s41Mu+3HmLCxLMMaXzkPedcH55SQtmPau8lm9sW+bRO6NKiyCsw8f+sV
JHkVl/9+qOxfChyHY7rn2+yEmMGk+dszVWL9sJSWDqNp45XcgfLCQ8QWLGnYIvvdY99wjm4cPhhO
R2oXfo0ZTvlRVl5AOpCxi/XAqAyOWZKU3ziI0DiGcVgjdByNgrNTwCh/jp8E4z9SU2Cdz+R9yazZ
VuNo/2ml963f/hzWeOG6gr/Fhi8kFyvpP04kTs6k0kG0fYpHRWKYEVunGcTQqWhS+tr3f8ayaJ3u
32WADJt6AijnhfMJpghz1Pu3fojkaZX7BQBgYbyPYzaf7l8STvFI3EcOnpp4gOXn0qhoHtK6WEWq
nU/2mDFQaNuDQAjHEIRkUFhBdvjYkRmmZoYpqStOiUyNgvyA8f9+a6JMMSIazzjHxYnIxWkr3eZn
EQC3TirSx2RDnq0uFtxhMVbxSoQ9sqVcFAdHZofUqJlrp054IiyyD0lwnwtAiKt2+XbCLMRA4lQu
X+7fBU1CQWmSQ8/Ypkg5rArziVhDzDI6fWmBs6HGVtGBWjQ/jK6zt8llKtQYv6iOTYtVDMWcei3A
TEplsAvE9rz34re4IPPQU9jZmCWgFzdc8Ok6fr07M/+2X6EXxHJHQo+EVXLsJsYyde6om5F8tVp9
CkWhrrMTcwDXybgT2LTgU1UREQUZtAa0JDbDjecUCMdrGcNFRsuyBQ3JqCBnwGqB5jsHeIL2Oav0
eip8/+IRGUfvOdzVBJXej2ew8G8OQJtVvWTq5E4bHxbi8/1dMgN/KJm9H7tEJ2vTK+VLm9nJJsi4
GyhfmMwjEdqAPm8vhqi6C1EH6INdsOA9lJq1bpc0mrK/haEyX9PIDPYR2mHtBOELnv91phaiu6GI
JE2aGmgrKFTUfs4DYWH5o0oRzFYZCix3cN3j3a7DtmWsooHRlaGJNc/bEnv7hF0et9aBezBaLcni
B5yt5T4eNfVCQzkdyKjaNc1feGcPLQTf18EBOZmpiPSqlpb8VMnigsplUTsR+pehPIvwUexbRK57
nFvWKmmpnwg0ZvYYuq8IxuxtirpmXxX4IbMlVddPDOY/0Ts9okesVrShLOfg57F1tAvnEFHso1GH
LtOG+jQlw5rRR1Yq63NZyHenLD77TYSwtIvxleKKP9qd3hm9Jw8isrDyRSRVm1j86xhXn+7tTwhn
OTsDnN8OGlw3PNeBF007Pd54m6vWxR7/d4fSJFXD9/VzpVCpYyR7vhtTp0WWO6rg1UbfxRCGXiYk
UDjNY/dYWWSMlEZaEkqGvKrPk08oYdW+97mN7u5i4lnamwMoaG0kbvKXjr+a0eyStGwtmdfo+yYz
hwqVQuO2eepARnvcr7P9NKOMeR3QiK8y+JiIk/jHXAHjjpXFamu66EboLnjdgKglFuONQByGIH3a
7IrEJ3hImYTaGuVBkHjEvBjz4ojhbws6PcaFHYpn9AK8/KxfJjsndEGa29QAFee4Pumd7Lxrn1S2
oDo6k1u/QGaIoLWojuEJjGgxM2Et4Qcfeqy3G7JCchPLKQKC/OBEFUnjQ7RsvVOE2NZEAqnjC82S
+OikrEKNyQNRig4unMiaTYtqZNMzwHqAiUUzx+P8NPhs+B4T6qASKPRwFpwHYk9+1DCyz2j76ouZ
JIsyBcNJjrDyEpRPVCrthVZvvqUBSYykl4qdXzlg8Y0qOvp9wynTjdQr51pCukrniRMTlpWgeSjb
zgIhDzM3U88YdyBt6441pmnmfNO3UP1DZxzO/P3xyS0hr5o+AdaynG4oqGLugHnVDx7ZDU7s36Dj
W481D5OinF1HiDFPCT74pYE7nHplXFIfP3HEkKwzP1f1SE+uHF4zyPbslNO0aevoEQGx/5Jlf7Ex
MGFthH9qC6oeKkkV2dg2EfMSroXJog97hFC3YLSaV9ry1s5UE5iduMxPI5j4YjxNWeJhLWm/5lOp
90lBmmVUA6LTyJLOVeU/NwTqckm/xl10DPDJnDISYvYT4vddwlh7RZJwtJK6L96K7K1rBKxcOzon
qMkPfV+fmDKmZ0OyxemAjJC4rNE1eg7Hypol5dnIol1toP+wiF2vWtPbjdqEFZilT05Jq6+tefCr
uoTbZOJJ61CYH5OiNI/RVLyx5bNQoVHlaps0+oKmw5CEvm3NmTjAgjT2GyKe031EmsoYVUSOMk1N
a1REjt+cazy4JK4Fe0PVPM2mvAap+JlFLpw9Ij7RBeCSlqPcJqimyoh5N8JZ6EUFx2VFbmPpfIRq
gkLcSXvX+pJzc549orrnY0hrk5RR6TABHnB+GfsoxyiAW2y+MpKk0WaSV2ThJl4CQCB44XjdhzOp
6XkAGFmbD3ZniitlC1o1+DSPgxY4+ZG1ok2ywY/Rs9+Prd5Unu1fENB122rJA0W6ZRJrwqVv82lX
KThjkgi1dbf8aobCyZowOkx7Ve/zcIwvA6vQllBKFLmVflF2lJJg2o2IJ26OFGCTWSoLrymhGlfl
fujbYT1rF8NJn2HxCTt/rULT2nIl06304N7FU7NYRpJLmwyo8uYx/WoG7252dZLO++LC22ikyvFr
Vc4qHYf+BZUa+Vp0jIkQY8wSy6+FB6kSGVF8DIx2q0LDeShKB2Bdr2+UlN/tRB18smaIudk4HKUo
jMbvyDlwHxbNE6RZEl4qSx6czruSTnm16XE/2hCwJ4dwgjzKL3ZjBgdbF3D+BFLbCHsidMLB2nNE
23bJ7B4azBNEHC44M4eqI3aStTvRZmgbwpsL0z0WmbI2lXJe7mOZrhVA9wxNthn8PGGi4Gh799KW
6gzhbVla0e2Qcl6ljj7aWcc4OYwwWvetgzBvGA+CV7GKeji7ZbVPoti6yN4lECP/rto0uIbIggQN
nn0765saRcafAcq9CufulFjhJp7P5RTUV/RlSIqd2jgyeQbyYhJ+nXE5EiANtIIgCEzpcxX48YPE
PmFNln9R2t34s5AbHQ5f785yoLUrX5H/pOfmovzWX8HTuqZB267vw5C2Fsaq67ONUoDfR6St2zGh
R1TRiN4yz0fTag5HArhiUHbWU013JO3+MuWOJLsnR4fBMUFTsorDGva2ieHeIb1i5dZY34fFwohD
FJ+wFgzq4m9Ii8cD0NYbitZyM6UkboRuF54o8tDJY41eW0vYdog9c5/Y8msSCvEg52YxKqVH28xJ
cBnIBBQ+1PQC84KH1ycxy/asPfclWFLWnNQ4hQVpP25FBZrVw0spGvPcOdGGIeq0bienpFncHCxs
vzZH82d6e6/FZJvnfEavMoTZMU9yyXi777eTJ+IrcpLdMGNvBlDiXawOVtg8wLek/0i4ZMvqS1uw
oGCWN9dI3lnG9WmgefQ4sxkL5K1H0ohZQNrs2s0yeKR14iYIKBMmgggsGfuppv+g+1c/uU93wEmU
eePtfg5FNL3LA0EseuwLlnEk3YZq9dbgyd8YejZRF0ZoCjtuzplUPaftjog8GtCIfv9kBMPRHCPz
oe2MBiW8hDIk3Wxfxt5jajp6bxQ5ppkZ4R3MAoQqTfLN67P5OA4djtWgeNZWxoZWGC9m5NT7VJAb
7jkp4hM5YAZPwmMwqvq5nAElWIa77JzRIax5rbHPPvWieVHF+O5aQ/hMtwg9VJ3Zjz0ma9pDAGam
tEHMR27hocmoWvA2Yc3r53PSmPOj3QEe0MVgfEwif8SJ1LmG9zOMU/5abX6lHjY22m4vCdnnqZrp
graZddQZqVumw70BMJqkDePY1DiPercZLgJ/6MFV/jfoADbOsbNqmZLN4VScsoqYagesMcYN6E5/
i4Ab4ASIRxmnYi5auWoaTnB83pS0t3FQl0+osatjEvsjo4DuyReF93XgAQtmbEFd3pSnCHHkc02y
sGY1OSZEhK3GsUsxqIfLnkGpNRbxKXU+uxBf61XZIEmum9ratEjWTk2tkmNcTLdIzdXOcebwM6Er
q3h0icVL+1vUOzxzaSOu3syurJF+T0ls30LhPAZyxAMyiPxCUgPUjjx49QUeR+R9D51yiPGa9JOE
IPjU9ygi+3om7YP64X7fDmjC14OG4dIQMbPvPDE+j4O2rmkngnd2n2ArJ/TwGH12Uw2QoEcfuyE6
RG+CYTrOBnUeFfa7EwzO2ShMDJamXe75ZD6NupTM6FhtwxSiY4A6tNRF9LQgZWqNOH4irQpAkxhf
CBliDcn6g5tj7KZt6L/k/pdwlgBQrOBlAL/yN1eEx1qTy5SwrS/jgs7G9sTdhnmxChkjkikXN/Bh
U9KvVzTO0FyV47EwW/ZJ7YCo6fsRHEC/rTrOA7kSAC7ybCYOeIBukFfOha1mgg9hI0Cqy5+0MoIt
UxV73eiiWxv2OB1NC1dEOEqxSxHpPQgI5Yh5snPBsOnYeu3FHmN1Ghmy+FLf+HWIf9MJCXOW1fs2
QKoxmq2x19NEck9ovpTMAM4TDel7e2tu4r/KnhlugPN1VXRhesFizdJsu6+M4F+HcrpqA1eXwwlu
KpsUx6PEKNrE+lBpvJ7W3shJ8GwXllGTyvckwYOjmrzZhourCat+81irvtmXUYDPyvLPLCT9Hn+1
v7Npfm0gR3+1206AJCOpdMxR7oBmX9awcjLeTOTLkaQycCeTxEz7yrBs/JJLLCgwTfPc5Wg7bt1w
QN4ekUmMHaO5Dm2bnaw2PBWkx519lX2LWmXs82jE0eEwBasE87A7IqlFP7tFthWvwCCvE1pQV5g4
u1I2+okEYOQSKaERcTBx1EaX5Sc90V4F3k+buYubjPkGQEp77qNWnIpE0jCrZHfiOJxcZHGuQxKg
RhUPO0wAwOYZlSABB3PiMmSVMdewREW1pm+B3Wwcjp2n3UMSjtcIweWB4JSfnp7kA1ziy+Tji2gc
PClE9A2HGFnmxjTEh4PieOtSUVA09fO65/odPP0++CwNtmBb74bh+Q6C4mxk8uAHKwsy2x0zgdTc
uoYTKHwV6wdDdq8K1eIaanyxrYkmp2BPum0fWfkDLeRwILF6kCOZAMh6axBgHcq6LYrfDKqWq89e
aj9ag988U59zey4G2SIhhbY4+VngPOLLJbE6HxHdOtGN/v2mTwO19aLI3LQessrJiNVFq7pb51o9
WnCkP3U7NOWr2oz0Y4MQ3cG15vVzc/U6eY76mE8ePMQulNXHoPkX79ZDOcDBHLvyMcMqBD0U9aXC
VbHK/PZddeK1x4aMzWgCdgLLNg3BhMEgWrPyfyuMGA9abquHgdc8BoN8N6rgg7PKSjl+vsdWyzGX
psY+1yUGmjx9UA2xjkuVqcvp70ZpXrviWHrWrrEYvc6SvctcupZBn1+VHXPg7fKXUPywgHFhD1cT
xyp5AAVuf/LDr1AUv0UjnhnHg6Aa28TX5RZl/whXf4vN0tqETRvtcLYdItwx2QyW2Olhx8RB/IBz
8LvTcZCDbopW2FKSSBEcQQimcavZr5mgJWZZnft9hrf6YcwieqjikmrHt16D3F01kftF9LJ/tJP8
qE0vP6eqeI40hRdkbrgv4fg0TI6BAot8rTYjdrxJav+YtPa56aJp2wxCfu2tRG6NSR7dDDo2teiF
W75ym/GIOsHeGAke4/sJrmJ1tRKmFwmqY/6kAEEbEEavL9GUtNF+Nr2fsUU/ClcmRu8OWcAw8aw2
KFZjj/q1Glh2gkZ8brjXV3E0tUcx9yPOKqPcBua0ZZkgOq8dzvbECLS31PVvEOQiIAP+NG7S0CSX
VtCVGFOHGB0CVHbhxL3Zd+iMSxLLOWoRcpe+BO5ir2wQDqL2JXrZMTbo3+q1MMKWk3PoYphJH3CN
DasonEvQO1iE5nn84bnA+WYzDegIjvHiFVwW9OZ7nSb6AEsE63k/fzP2cHlw/ATXwe6GkzvYw3oU
hIbf8V1QBWAnjcj2I5t81MGmWXsXTTIozk4uzctVJgG6yAgqs0cURkhZ55d1s3cGjt1BTjnFFuT2
6HlLjOWrlpwBO6rKU99mX7vWTR44yquVdgV7F+emY1y1T0MbiKNoPLaUybw3TenkLT8z9XSxCiva
CFn2u2jovwyObndDm5frLHPpfXqehqI+UOiNi0WlHZaI8IbAtGXH71pIElXV7zTVlhL4wrgnsaEC
tRvzYvjsNvYxIc2z98wrJlpTjvWxHBmZTQCHgK6sgZuONySeRDJpJqUmcOHOFseQRbbz3eY8m+bT
TPjJddAAQjoyabb2MPDsUIj6S7GTt+E3PUBN8HXH3ayAbPiyqVZmMKQnB/TXevbdfb4ME028eZRR
A3J6ok6Yn4hjjT1oNUPMOIQzxiorVB/8f5hf7G7bJol1aQZ1tYfRPRoTBnB66bfgVD2uIba4dItq
ulM4XY5pZjabxqr9DZz8lzq3m+dcp86xcFpaiUZx03DvpfMksyUHsvrL9HN/W/eO2vuIE2hU+EDS
W2m9QhfvjgRdjZWubjlp1cDmcPOFbAgYzI9ImqfnJa3OzSZ/0W8kD2DclS/PbpdbG5aPm+dO4AIG
Fa3tlCWacFr3wkm0nx7pIW+EhuGRQjt9QrPKkE6500q6Q8PTmE2PApcbxuE6X+GDFE+Gz2Lr2I1/
CIHMrOsORyO1smQUsdy5CioMVt+OKPsWQBcZCQzCG2ddseXiwx7ibTHa3i6zOvY1w6ZdHSTul2H6
7pM6wVEppMS0x/xq6uJrGJQfnaRpMuWv5A3YbzbhL/etDaxHfbZl/52aP95gmiqYWczxI7vVxnHt
8tIAKtmRKGyvaGvDVIicZy3ldmbhfKlYjKbYP0kOTbt4dL7Vakre0Rt89q16C+ZX/5D0O6PszS99
cek6M35wWJAtNGUXu2N84NNuOchy/jEkVYy1gZx4VNzOexh+oSJ6LegYPVcRgXpJnD22XU78tUqm
3RzHGEyHhPzzCDxrSTvdSMPpRdcmj087STzeqluF4SDXaqYnFbtR84TH693mCPQg6othE9hBqFnZ
nSaSKZgGqfdMds1GZVp98RcrQjjU46NSlfk0WOVn/HT1baqan+USI2QPaQ6i3fA+zRPhs6xLxrWa
8H5kw+zsbEqvQ9ORUVYJo7lG462DgkTOZB5uhJciCqbFtoZAwlrlLqACSYLJRaOePoXJTANwsk8z
Fhn8PMhkjyg5aXQFRADHdvkypOOnsDLGXQxC9xJaw1ksrRF3Iiexx/O7KSqiftHRTVebpWxjjISw
Bd30lpH5fusnfvHK4a0pNXDazVuG0J3qX2IsmwcSkXk4ln8kdrJ7MYOj4+YEiBP1WHmV9RaRfeTZ
xAFrpiskf6Y1SSNW++ap/8PdeSzHjWXr+lVu3Dkq4DcwuBOkz6RoxRSpCSJFifDe4+nvh82qJout
Ux09PSEFAgCRsNuu9ZvswMB/3duw3b2ND1eZ8ohCDVKRykUrp+cB0ZNz6EIDd1zMEvEnTdvkKpuB
keEuchAt6lPM4h27PRVhh/gw14YBknhLSjqG74B8He5fu3v+/fp123u9B/+df/TXG7CWO/RCTta1
fut8Tb/ZP4kG6ziZDN5gQPBHyYW00bplBBGto5UJRWfj0gqjDjDtkTeurwbnJhoewLGXaBXXa1Cz
O3O92Vxvrp+vYZZ5F8fTVr43bjDX2FrH6hDdRrf92XkyXpG9YdSLMzes5EVUlQkYbcB9hSm2Repj
k2Rb58dIumqvHtLTdDvc6l+b5xrQOjwTOFEC7acVgWu/WcMEU9ptN+yI5cNeBQkCg0S9DqdsWlll
+DXsMLBCEG0xQ58wtsKFAyHEfufHnQkVv3ZXsTEpB2fIr6HdFddOFz4PRTZSUW2sPVPjR8JAwGM4
qyANmoh9kBdXadIvzsmIAXSjUnzB6Ta67Qb1PAf5thn69BsrMcikImCMGaXfiCSvrBoIQmKFFdxy
0/xm9DYRs5jhJoaNBoSPnJt4+FZvsCtHh3V72w5rGJnH2wThKv/hVtzBpqzKwV5bzVQd5aIyy+pY
Iff5tilCvA2CEtYPPvP1UaDahi1IUx/lplxLGopGl2VXGum0I5mvKyW8yojcbit9LI5uaRfky1n7
tFmTHdnPVr+OsRQ+FplAySMMKpYa+bLtmDr38i+zjyl9ZNVEiLUsP/qxcSVIEG7lH/2iz49VHxTH
5Q6GQVc+7C9zQRAODk4+aNlRLoLYz6jcLN73yTVkbZZmnz4btzB6SK7Z5PTX/owQ/0reuhWVzCvJ
6a4CrYSG05VHv8G9bGrTujmppY5fKPJus2X9eXa8fDDnXK79aV9cIeCET2+9Ik/6OOcVcvpCh8jU
hFG7pkNDEWox9mTmkx8x2EJnJp534Bh1mh4dBzSLRLWeqh8Xcl8gavwNiDUqy1uXC/KxxE4jN2E5
2uPiiQFEwlBp9XsL21DGQcUxWS40kN5/ww7+73UTEw7ox38Q5C/y9pJf/q7HL3/zpx4/wq9/AKaw
halqGkgRE8zFn15immb/gemoJlQD3wNdU7nSX3r87h/MCHARAXNH7sRekPN/6fGbfxjQOxB511UL
mLGp/Td6/DoYt79jqIEqq7Zm8N+AVwR6eQEAfgB9lHNB9tqfwht7au58jeGoukjL5qQ0vExRD3Ne
iG2cGidoIvEm7aPvDg5jR2O0NXLtCOrCpu9URtHaTFve5a8OKfoU46Jn3WnvmbnFTHmRiJh6kkca
rCTRujmIX3FurOIuG9AWDHUmAwWe6V+Tqf0xo3JQiHjeaBE+9EltPIfJ+JITJUO0BO1AhvJ3IQHO
HKZioiQOFZQpomXPe1S3R2RATdRLCBQayS1qiWfFyr7R+qKc+xoMBYCkelc7qC5pnZkDwCGaVeGQ
sQr8dBfwM08LCcHGUfCUpticRmL6OZoEVnl79CFmsAed6UFaTCHaTyT9LuOsJndowG86l86jmesY
6SlxUhD023ezr6OyMMGBG+iPIjf6yazqlPcplmgWmJp+rZGj2aH8uytGIinR0hPD1yMOUow7BL/J
y8KfUNF83oXoLXgANdeWw5ObYwd6Ar3rwLK3tpJGMPMyZ90NTItIkK1jnaRsus0xWb+p8mytl4m1
bs3FV91AkAzAEToH6i0SDoglKnBh5yQkrlM+NJQBYujAuXUzfdLqBl8jPb0wwYFTHYXBNnKhDIeE
bkHUOlsjbp4xhtE95H+KTd6pR90thquSJgzRmE2soVyYpYhERnbd7QLeQEoqctiM4ruW9vf2jECs
TjJvBVh3Ijunw8qdZ+ipznRTDSFuBk76ClZK8cbMIYo/wUJ1zf3Ucw6Moc+ihBKeCabeYapfgsIi
x2T1sOEQk0jJ/65VHKL3qVUtH3a8VoyqXyH8sh4jOhYjJ1uTj462i0SG/J6K7Jf7QwviDvKP+J7P
yEoVOL95/cQElR4fG/fVYJSXDPr/WsHqXVERbam0GplVlC22o0Ek3T6CRRqAqscD4dIqQkXo1VXD
koB196RG6bypR7LejmWAo6U7NQjVg78ITu2Sj3tJ8ME7xsheenZILtI0rOlKVQWGbKF+h24ZVlF1
n9+H4dkHEXwyq0ZbtYDJuR8E1ONM87pGGz0kieIxuh+bFdFBbK7MF6siu4EbulrfCAW9EXotx2vx
aMuo30Jbo4jC0EeDal6byWFyim+usUSvsEomNOiT187x2TbFJav9ny0N2EqdNWVVT/o2mhG9mEbS
gZP1S+QjUmmoObcxtF8G/Oi5kglbawsCo2+0HD469lgaiPbeLcs9QEEANUgw5o1Xa8Yx1OKnysJc
AxTxfFsPeLyhhQGIBX1tM3M2deQyXAkRgZ/xLlrTHfLVAEKNItipxGs9x1G/R3ScBR7Jk2NsaYEh
R1s/eeM5CCAdysJw27bFgXAu37YVPU5NKJUgbjdSZutgj3gBPjVqoZ+SaLjgWLgtGrLFVhcxEbIb
BKxVYuHMPRJU3YrhEOvhExH7awQ40SJxxDLkp8hFCdlxM0XyzcnRPitMRODiYjMBUN+CHht3DLKh
nOOZ5youOvnpU4BDGTDK0SD84t+A7sdAb9MRZjhAnjdS02TM3Ldb3VQuJFXukzS8WHl0k2eGdaOI
miwF4bV1FUx3cTd9CR+jaJOmGojxmKzmqKJTgBZRBe19q9qRs9NDXAymzme8SkyxHNdKB042rW/C
RZimtVsXmis6EgiVTgt6ah5qAHVWfUwJhhwHi9GFG6in913yiMbzVb06vv3m7W/LDz9s68SOwdxg
Ix87So8dXjEc5Rp5mdtZsX8aib+LQ0PbyVGNHEl+GuQkNQJByD2/tv08MCITzbhDK/MGdg5cgaRA
wGNETrBzhuCmmZuDraN12/sDgJjQvMLQsl7bIewcRxfKdQj7Xp1V7KMY00ETZ1zptDoGH3JVLhpU
g1czr4GQKAO6TyO4931aO8J5QsaM2Ogs7jS60UEEqD8sLWE81/dGVBxLLDi2gT5/BX+DNFbhXM8W
Tq9NlO4ns7shMK4d5aK0AphVQXjomgy7iiXnWFknylVyDC2sTJCtav3sDswaUsPaqHhF8IVMtnsw
yE2nXl0G2b5OAJFpy5eztIqAS/AwkgHGK37Z11TL16yn4TC0jyjiBUcnXzsJHMogi/ZEGoLtODqX
NuKlxkZ1wrjtFQ9f4qOOHe9i0dxYs1+QFVhGjYFeHFVxneflfDBB1BV7BBDKo9Bf3N7292IqtoEd
zOuqDS0v0Nz6KBfuMovA9I4blqtaS/NYBwj2VMYk9gqk/KpFbUOMaGtBHhHoDKMnZAcKX0javMvR
sZEkydG8E9b4YKpZf8yKY2iL0YtsOCi+psIRtfsDlfO7irzKNmvJOw7ocKupts9yZNmzoUGY1gTa
SIwOpxZZAgwcSVet2YMoWQbF8krvi0/79IBEX0MA1MuGNlM30fJGgM+Oq7nEzlG+pToqy00WVb/k
u3lfzAIU0fvm2xpqcFthqff4+nRHuZjbqVlPUY1bOSTvaWVWyPzHtcY7Geyx3GUuDhTL14gsxlRy
YeAsuRGa/pQnYyqLw6xQfQPTgCSm6q86enJIBkEJz1FXdsiU/gjT8EUZAdKuqmXSMi5F3lmmSe+b
WdLn2V7+ZRRjPW/kn5BmsDFX62uQmWJKkG+RR8i/oeO6NfsmjFdIpZHZ/+vEfU7gwdbB88tjjaX6
ybW307xdYrmD91O9XUZud1n3iIsn5fRfh8g1eZq3494v9X6M3Ff4eJVMihOgxCW+f/rj/7gp//Dp
nG+3+uG23nbId/bhMT6syrP4TjczAhmT8SqtFRCpyzO8n/rD4b99kt///beHfjqz3BQZSlyCKKyZ
MjCvjCY8YYkZnopJG4NtpQIUqmcwGMsf/EkrURdbVrMgSkiILKty28oeqSRU+dB6EMgmbYN5bI8E
e9Gr+v1qUzLEU6p4MQIl+6CRUF4bY4tOoECT56iAxCQ0tJxFbsuFBi8EhSmQOFqv1fsyddp12Yx4
8VSnfFgeAh86MAKoqKl0o2SVehddbDvb2stEfSKQmnomHdE6QAhFZBUcWwp0sczHnaXIyc0R5Clk
1X9ty53KUvLl2qefFMi2AkFjWLTEHeSiXoIPck1PYjI5MeMAKLrZUZ6kwKh2AgPL+Xo/XKBNy+Uz
uVeuftiLRNoTSkrmxl6iMRNyFRuklp+R0aIxDhHW62IlPbR9Cegkhjq/GRP9MerDC9BI5kFL9ZKL
dlmLGQx7lu/GG31Kf+REMsEA0vbN4ynB2tZr3G6PlHUBi04/tr27IorVrsMi2PjLuzBaWPNKdpAn
ZGLK7S9nJTjWOqY42NGA5I97W2VkeeVzACp/8HFF3uayQZD75Gug7RUHfvd+f/rSY8KzKeBP/fUW
URRifJ4skaDMyay1b2UQ72T8SHGfeuhYm3J2lT8PMZcPXBvpUzlq1katU9Qep6UNVMlP7iZHwMAx
7scai09LG9dtZONbm477cZrzI07D2EtEWlB4qdA1FMb5WG7SXgPKNbbyFuR9+aTLD61+gxtFy+jN
uHs78F+fVm7mXfdCsC/yxqJY1JLiZF7Jq3RL/IYoL6WkCXk0uZ3Mi1ythnlUkSyou2ZQN1pmI8Rs
tfnwpYOGuU/RHDtC6iL1ALrtSFl4LcMse/u+8ks08tTL53j/MJFj/Er7ifG4W68tDMOpJbDfYrWg
Ejg9gvMhfWnJK5NfRhbrQO2NFeDO0AezKJ9G/k0upuWTv2/Kv74V6KX8/m5THiwP+edTgfYfGXt8
kVVOljV5M3IzK1J6+Pdtufa2cwb35qkBulPy9IHSobKIypU8RF6WuSY1Wa4iOEJVe1uV9VveHCO/
vypgIi/0fstAMUj6MU5U3O4rHqzUn6VuhArKuuhysUrYpEBGYDK/AyMpd27YJyBAQpxE5eFvqxhC
Z0eYp1bHmAKjK8KFS0mVa++L9304X5nbCapAqQE7/3sbJB+s7TW6fLnqytGJXH27+3Ieb6z4y1i0
6bZnvSmmeWuj3MXgOEVa3zYBdy03YtZHHevIg3zZ7lLl5Nr7u3/fJ4qOmXlgKd77wfKS75vvv5Vr
75/x/Q/v5/v02yh/7DBWoQ3j1ciGsxMhqgxyW9Y83jh+NHL77ebnEv8dFJjVtTyX/KYfyuV8QXYn
P8jiGukqXl9yNcSLCnjDUld/vypP8dZUjaSq98gukzNl8BYvC9mWyE25Jve9b8p99jIK/q+OkwcP
/ssAXhEfyb+qUS8L6Hud8Z2lGL8VZrnXhU09b95/INfejpKrn7flj97O+uGozxf4/CtQlBFkra8a
if+VbFdkNyLX5G9/t+/9EPlXXY4C5er7Qn6P9025Jn/3P561RPwhwUKYuiQX8sBPl/rdvk9n/XSl
YGnwRwwUOohQss6Sx4QlgkCGrOvvCwiFJerBS3/yvlOuve+bM/S/PLldtQarb0fK5lae/P3QD3+R
q74Z9J6GVMpbibbnHJDOe0X5sP22KuvVh71yWx4v69mfv3ThzwBV7JJZI6TH4Lh6UUlI66p5m2IW
zOSp3Vp5CdK6IvjmDo+oUOJd0HTqI80JAvljKe6ICxeemLvqsUT+zazAvcyaPT3nZg5Y1FAeUWF1
b3uwA2vd7x+AQkeYweCApsZJeIBzjxKSdZ+PMQp6hk9Qr0nLq3mKMIIIWvysTKDBIiLcSJxkQdQH
K6fPqh0UEk/rR3uryDbu8wO/NSdzDhVumVTB1QN/jRwhUTq6V9mxvi/c9972Q5crV393+Kd9suuW
+96u8LvfvV1hSNwr6MmqGjL1W4Z0y8KRdfd9213GfSOhc8JissIv23iM/rXzt3//9HPbIl8qbDAt
CtAoojbLzzNH5PGNPLJPqgYqfnUn/zDJKvj7VUydg5WVFi9aBKBfA9JIDG9YpUOLCV6EU0M8hC8i
v+qUkg9dnIfYFPsofyJHZW6BH5CmbMRxUI0UgL517J3WPDdldKsthhSje23k/QUKVokihLHRm8x6
tjrr3h/Vl1IH0rw0z5uIof9+QLwKlKoIUeTIscMC4rnuNHDhSqCQ+W86nCetDE+nuCWuSZxx1yrd
qf4O487a6gEjQzDCLZe4DdDa3vuQqTcpJpGo88InGEJMrqO02aOFBdbFQhqGfnZPF/+U2Pq8jgph
rRXFP0PHfg7CUVkFaaav0XdZj8TZiPL1RMEIhHtwBIjA+wD5cDWlYowj8uL+dN2HAVEKG1vFXM2K
rZ9AEQOzvplK1ixchc1gmGGrYP+Igjzu5WbxU9HcGxPjQ6bK7Q6A1WumjNMmA/+wKUPuPLXOyACh
IkhgrioLcduH8SWc+mAvZmNFcGDTFP63zq7ukM5fO3GEj5XNW4V7t9J/GC5eNd2EfZhb4SsTW1tR
+/YmzfKfcLYPltKX2OSMC0U06zaLEDh4CnhJk/Yi3FA5qoVw9qIoVjMOGKBxFlvIPkTCGuvfJi+3
lUl4Dc8VyHp5hvJ+iuOxkm6YthE5b3C5w2Blj8bAUYGSvc1Gtd4OBQq+KkkE10kXf+awXA/Cy3tH
2SUBYQvNxAumJeKp5MYD6rbOyZoqE4unHKnj5tGdfZySBOqfpuM+xHgAr0AfRXex1T2FYbxLMPz6
WriwG2awgEqRIxQPotmjgYpPneZ/yec633YB6LvSGFZTiGVejofIJu814PW4HDhudZkyq1gE4/R1
OeLHNNlZcwXPZkA+On/unOt8aqaVnrbYWiUKgXJNPELbvDD7ZFZppto2b/r96AP+BmxK0DknzNQp
BQaI/Q97wC/LNQsUtBX7qjLwecacC9gv8rPwdgm8tJS4HHm6jphsCpe8C3ahqXWHdmhLDyCbaiob
FJGfYRKMMPSOedXV++wG14iBeS65ClernwFU/sxcq9mkmv0V/VA0iPKfAgfPH5Oh/ojLMX+A1BQf
c6tARQp9Joqcdt0iZOCRbyH9O5xc1MEfBrjQQDgTiAu4Yw7BFfh0AFMW/UpBhq3Ti2A3db8CEeW3
yZD8dLRhHwFs3EAdIzmH1/VUh3AJhgcYXj9m6IJfaCkSIggdsvuq+Zyg8wsahOa/rqqnNLbMTbS4
ECk1pgAAta2JwpZ04QU7+dJzDTyHihRvDd98giRaDEiR2M13eyCVEE9PwSAmb271K4CH3xUHOmSh
wOly0Tht7qfyJa+s8A4ae+2VYNy3QVNLV6RVb9T1lXDqFlPG4VkXNoWEGPEURbCAFfGi+aGNTGWW
3NiQdyIbCUtRaKAmVfF1CkyMFxodX0J/RLwYFzO3ocXQVcpsDNCsX3KJaZlVq7J0f2aE2rJxQDhp
mq/SEJJEBQOuxWxaiENiM9fU0m8uWv8Eqp0cKvOk1MoDullrIqX7QifumVsAGIzkTncAu9bRNd2f
bYHdtytxCPiOm6l6QJpFfwlyr+yLb0MeYtMDxWaLCfSqSXmRipZiIwWuv+Zy62A6gzL75g6Zsk2n
aYMFHB8FuZ4M+Pcw0pAi3gS/tEQa2zFb29Mqam1nGgY3bZ17q1CPlf8NIxqQQwLB5OZsMt6BTCAG
sBL6yamVhCCIf6f70aao/XjrdLgwDnN5qtMlSK4qvIRC++J00d6sy/HaHBV/DaSOHmKiX8qgeKxI
AExXjGdgktUge0x7X/VA3sMIikrp7HoDRaFIM4nTzvmhreuI/rXLD5XJjNDWzY6EJrU8KDSUT/Rp
2LV81Kkahi9+2VYQK2sD7iLRf7es99Fidx7Dsl9afmpgh4dkSmAXSFVM6yJMkrKj2cKZei5bcqZ6
TSooUINXJWhfghnMYmvgnGFgN1P0GRVK345mAg8a6aDcCoMvxqw/WmqJtd2UJKdOMY7GdKmgs1+n
mMCkZZh+GRSlW6Et0B9IynkFHLkF3rtLYQEQKMg9kfX+qu8zLIaBmjiBwMGaeP832seT7WZQW1UK
aj6BcTdorHRNKTeGSO6Jxq/bbLGJ4Y2hr+jGOywdv8dacR2j9+0how7noS5mj1j+Fx111rmNTy7Y
8nXn2z+YMe+aimCtGwEYJHpnxSApSeuRCPUDHIH0ctVVDi73OK8bNTY/XY+8LeGoOyuywh1aBTxW
Me+NPHdPR60kFzxSHU+q8phqvN2AML3n+ra5MqJvajM4m/Tiw5za4B+absdFdSAKOjxdzr1ql6te
uavSJDrqwFJHNMRJzCVhYGwJHhmeo09YOITKCg/7Deh7sjdj953sNhXU50SFifWdn2orK9Mekyls
7wIfdhLOdTsHX/IOY/J1TuNSu2OMkQHQXMXf1OXVMDbuPbJmw6FGtzrK5o2OCQKjgd4bsqJY++6w
j1EEAmBmpTlAqcC6neyopxmHz0gPddQzFylWaCebRV451yNsEdps3PjR4ocyRw+dPlXelNmMpqVA
RA50TVMaQMCKzSCtqh597VbM6XWCNP5KfDdcNE4nA+B4q2N3GM7jRl2stq3QsshFxaVnRdNSbDEx
6KLuhL0UDKPkZCpP05CIXWAAb9ZTBfnwqHmewaJVtTF/HSflNmoqXgMWqvgOwYWj79rlqHzj32A9
TyA1xgx3OyXVNumiLG2MWbpHyf/sNOEe5Z3q0MbIetkimenkDr6AfFZgwHpw7WltuQED5igEaafc
hh16G4ybSuiOhlbO95DWiQynoWJ6c6BeCwVaiY8fjZuQfNJjhvv1dCHS5gNbCn+W+Xw1GgJFXpQS
JiPStuGhEMHMB8KVLFPXpfEASgIKSmQp67GlQ0UKwAuSmgEmwjz0SmSCu4oqGOHpmzVPPeiLNWrX
z47VH9wO00Ocv9auG75mU/IM0gQRBOISaKW29/pkwG+2egsCrPMjzJKvKO0lGwAxyLMJp902KdJI
gWY9hOJbxvxnMbQo1jVUiw3QsavM+iKU7yIIUY7qGM3jH6wM83A1LLmqSbG3TcG4JUCLAJ3rdYEb
9X3UNyc06sVBLJjOBInwaKJRrvQqXU+aIOs79Cut85I0u9UNIz4MQ3d2JnSI0M5elZmNcyXk1D6c
vvTAAEDXIrPntNOutmC7gYDGuaI8RMqtq9uQsWz6YgcPRF1gzhDGYM4D0OHAgC0oNfgkDRleYP5x
5FPtU8QGtspTPugM1LGsPekwyvMMSL5tmQ8RrYNwDrToj9mMfjFhqpNaY4Kguluw8y9zZ776uQ8d
HAhQhOHVKjO/YGERr+eyR6qld7cwnNZ2h/5agUX5YQBRrTYgEoPqIJZcIfyzzRwB18zjql6raAB7
QaRGm8xYWiAaP6MZbrtxXCx9AJer6W5uJpxSERPwKndgEJ6oO2VEINJo1f0YZ+ZdhmsXgNzRCXEZ
DZ/zqb5urKC+bvMJKElYKzdpgMFDmUNsKcvrlgm0hhrjdYIKi9kuUxPg99hcfM8ynQShkbSr0nYq
Sr/zGNrVGrrBYfTL+1hMu0Izd2bfpuvOwLcuxMQEVgkWvfm8CUhLrmNbP0+V9lPM6H+UFk57kfDT
bWkZ6GdhjMe04akqoPChIbBOVUSrMKwXKwfmoofs+d5F/gDvW3PlouPG/R/1uXscAC0c8/i2UxdF
UQcyA54elzwTVwJDx5WFKgye3KAsOs3qT8ThQQsGB5SXmtMAqfDaTbOHsXNeLLwxnwrH/VaBZvQa
I/0ZxWgw44wK2kbACTMoX1iO14mln9NafGtA9pAg1TYtfr/HOddhuRvor7fNgJ0cuKRFSQcdm3PZ
mtlD0w4WKvEZnvCAneJIecwXgkyjtog5Txm66ETRc23+ZocwytQxXax9doptxZQc2FQBSnYbf+zC
Lfq4IFeKcu0ATFsVxO4QqusV43owEGiujBQdc6DbXj6uBE42qwFb2B1KHNPeRogeGhi673aX4dnG
QAcO34DCheqsRQ2Gtw/uoOskW0UM5GFSulzsK5lmIE8kQNPPcHJmPdhCve/oziC8ojmMaVDTM+RA
0WYzEA1N6f2P9TDth6TEGaBFqn5qCT6nDn68FVSxrrW+ZUyX4oBUfgEqDfQv8l8+ELa5R9DFUdts
b0QWmoakxcZ6iNBUbPp1htULfKD6psXcaUyZfNCSpVg1WhjvbsMs9ZkmTj6yn0MKj2K2Pdtkltw7
zS6LaDWzbNpPTXyX2aKAYTEeqNQFzjoRt9KKm9zPfOTjDTR4kE9AFrC/i6FeWj7grVAgzabWoNNU
14oRX2upcJTArRbR+ge5pR2xbg0X/tJZjQ2aeTqtIbQV/B1CsiNOiO9nAd+2OTvRfWi2Z2SnchQN
8ClFiggBDvvA16gDFE78eKW4qI0I05nXCUIUrd1VVGhheEaBhYATumfIcuGGvPedpgf2DkRZvhOw
XqGcJHBukHHSZk270fRFnx7yhafVOmzwAOp7+JryLlc4Ebm7Mkp+RYP9g/z9brnFQ2x33y2iXLjk
po/1OBANm9q9BR/MzbDFcXw87YbuScf2rxfuVeRuA8vo1knVWqfXCvGAo48nvUcXca8zBfGMADz/
Yu0DfB+u18wnLa1+y7zCC4ImvO6Q8/asscc4vgOqntcd3UD3OOvdExQn/brg7d0gqHCtjtGSESgE
UZC82eAqnW/d2niIodJjcSGweWqXGATGTGj/bRvNUNdRNcK+NnDxEV2cnhyt/V8OCVYtE120f4AE
X5rm8hJ2za+2bf4GDH775Z/AYNv9g57T0dCOFDa67da/cMHC+MNSUWETFhhfRO4W8O9fuGD9D0R5
hHBsB6lJwzQ+4IK1P2BQui59p4GaLBKP/w0u+BMo2HQQh0PVDstYJKhBJn+StXSNySYmq5R7tR6u
C1Nd+4x1RVii6ucUvhc50Bk/vKTbN5nk/5N3mPFFedv8v//7uysuhgHMm21DJ9z9dxhySkjZnEet
3GMh5Bs9URyCjjZuuNj1DH7Y/Qfhzk9qyfIBuZC7ILJ103R4/R9Rz0Gr+HON6S6YYcAPNCKKmM4E
fi52NZ//+cl+cylUcnVkdbigytX+fqleQMkvaINpNZPXJE1eF639iFx+Evz45ystN/1BgHp5KK4E
IkATlIF/+2pIeEGHh2u49xV4+K5DMKwJbdTWoR7+h/enUeb/7Vq2hreCcJmCgmX/+1MFpYoQU8hT
GQkUld5Qzw6DrdKxT6PaAV2t1N7DjVyrW+jqUwWBXFwbQbWZ9fzLPz/1Jzli+dS2vsgoo0Ju/xuA
XfSZo7TugP2lq2xVGCx2N91PwXgmVXoeETzCJPyXHwX/6Q387rsucok2EpCLvv2nNwBEujBQc6II
KckhVlvGxmCyigGK0XgPKzNCSgmNuPkcO9VipxNdarNGmAat2sgEZj869tfYTr7+89uQL/5zIbAB
BRuuQBL93zTR7brodIJL5b41sdEMUmtvLxxTaL3k0Jz2Z4eDL95xoPmQVlDtdtUW6d2UwJ0tu/7B
sSYPWYztYAewHv7VCv6mgv/2M1moNEGGgGQpPqn2zh2A1KjIgPsuNOiSpNG67hZpeIZbeF6/RgLZ
Hb19Lskm/Ye2Rfukqv9WRD5ce/n7B46Dg7xNr3Qpw0/LuBnUmAEc5EWmMIQC6vHM1INXEY/7wbZ/
RNFjXvvtfygtvy0sH+7gU/MGaDEk0c4dzCHAbl2MZ3QwLwD4EGylSfjnV62r2r+/bSSSHTxOsLEx
dcKWf3/iAqUsJyvKbI/z2lZU4mQXyeuA3K43qb22NatsV6Fcm0aPXetb3hQq7Sp1BhR/jH3LvIhw
0nRy+M2UTifXp+wYinscB3dbNuq5DNBcSvrrQO3uTaO7L2LAd8W3kQbOjeKLrTWM1vrxPKdbFyob
soedjbovKN8EHn5339kT2TrSGJAvUf99mCZ/VRY6fCfnKsjnU0Vy0UsSDrLaDlu97proPfQ6S6Os
MFr3kbhdKtTYD/emaR963SYWH+7xk0UY1OjJO7r5FxEiWayYyDVW02VokAaszJUSGEe/GA8FrHvS
Ndg5kPxoBWrwaphj+ZCRrrHD5JAx7QA0tG3i+UxWAutfPMXiC7i0U2IExoppaGQmrVcO/UZ349fM
Sl8LPX5dyhMMCBKYOc8QocZnNS/O0hQvb0ZNBgSR9WZbDjAaR/1FERjAqX34aodYBgvxpWkaxrw8
lzba+2Hsv6Ztt7GsBvj7eJaNR2uPp7AmbInFsgK4KLtoXNOseUE6Ld7g1pxgmu61iAiy2l2GRere
QepGj9FU7dEo9OG2egMqzatCGxfdMz5LgSXkBGIWMPq9fP2+Fb8OCWySQvnK2JU3WWSvddYwYgxf
W0G0z1gSdhMWAjhC4vhUvrigqM2RR1UGmh5rVs+Q6BDU+jUi4+ZZznAOITBiR42XpUu7WLowC9EI
LMgIEOQj1eDMd6OBrxmdsOv0964772EOnsKk5/eLWc1d0oCrwmPs4kLO9XKATDmkmn48Afu+LJdA
OO8+HJaCFnXb5XrRVH1v4iWan16MWT0xTao8Bj/XY2lfi0Q9K0MKrUF5TYrkosXZBRFNxMXGc4Wq
EQESyNDBHYK0gzfVGhTEem2qLWUqQMHZZ/KQZAUnN4g9TqjwLxm+bJMWVz30AWbS4QmqbrX2GV7M
3BFOue22KpGcb6r4QpaceNhU3dhB/8uJuJxu8LFq2512FT54vzJto91aosUoOLeP1KsrefeChIsH
DPJ+6XfjCt5/dNGJ4sxVdRky6shkXrktZgqjhqCBqRvE0dTzUpSHpXM2VPta6bTam/0MH2e+TcTI
YgeSeEUa/2zUzDeaumjQNpsetSivr8yRe+vSsGNBSCl5tf2aLKDqw7tFjMYLjPhGFsfKCmDrUHHn
RWgMP88nQw/uRItYpC+4tGxKnCh9Bat8Rt/+rBd7mlsmv8PZCOmnNIW2uPLx6VDmaRugheTZbnhp
AVl6Jj68bCW7aXpAWrkji0ez1S9dfYi7ywCMFj6UuRpHsiNxO5215UOtikB98VGmRP8RuCPexaK7
BxgRvoqCIHyqco62Zn5TJo8wKC5KBTY5ar9bEXg96kBPcdGC5IKPCiQBddzZHV0WvssEhEA7eUOl
GDt5gAvBqRqoZAIK8tJmkqbGI8/m1g2DS+Eah7Rhh+YOcQbpMO9Mp3FqrzCaXuZwtYAMNdeEw+tI
WSeu/0XteDfurHS7Qd1bJLNGeKHr3CCsREIHqTA3iLZWPX4BHAWJZtTPNgwM5rpFyYlQemthp1ol
NV06pNSICqEFhnl51Pqo+vnp2v8y4+Z3lSi8mHKReiLFTfxuOJZ6k6/U8P9zdx7LkSPbGX4Vhfa4
kUggYRbalDf0vrlBsNkkvPd4en1ZM5JGMzfmhrZaTEWRnCarCsjMc/7zm/FkWeBq2vS2rfQxWU7B
yhD8WUcYT6wtZOCOsZsNjC5l117XMzCwR8Yw7po2dqkYthgTdllZlTxP4ZCvVGGTopnxwWWmtlpl
XWURn5Uzzi8XV9nLDXkpXpw++dbHgcizbxU6B0PoScH80uE3CBoifuHJ+JhEiIqEeT8G/nnusRAh
B2ATAGVCatGXaO5esTDdTyTiXW7+Ph/LjXfCddWD5cANRarGB3Gosza00iqmVE+GijXzf6CRgdke
U84+GDD2Kp3HGigexDE5mr5V7AD/wU5mROZTTzdP0vZzrYPxQlJ3sSMhpspwmV6bP0lFg8O6kCBr
wizF707Wayep5UaM3PNWSDoahhpcwH5YK2ls8X5lUVaLXFcTyG9jhSd3ZPkog3VoB91mCAG68LFn
Wg2GJeflkCyIvoRo501teh0kCuwHi8JaRV09bXLkYyxkuW6c8rqoNLw3ULZ78xechhvZs2/NnJnk
PX45IietsuZDGtIed2krWvfeVO0sxR/D8eirRgay8uJhq0Asfrt2JX7O62HpvgsYIE1/O03cLl3e
uBsigz7SaMYFmRDb1bBAFGo8ovQyLjsOlh/8wxtp44hYEB9s26GxutREGOx/+sSSbj0/8Tcg4MDR
uA2RQY53AzM0zKfoL6IRb+q8M9a9rmXJj8YL7QuR07QecbYteFOJXT4win4h1xWhM9YJSzHeM+EZ
0YveLELFa9XqXKjRenMLwsMuW5DqmaslZr6N0F/2SIRizraqVS+T631leKmucaV/dkdXbJYiUStr
gb1Uxv4ADM4zrkq26byJET8mSkxOTzSa2FraoVyn4UgAUH8VehI1Zlg8MdqOty4mRxsHqQeWif6y
WWanPCzhVQsbmRVOYdCzljdFPSkCEQlZKh4l4Z2P0BXZ28v2Wi7e55yP96brjT8TJJ4RmtEwnJ33
cAuHeNd2xviU4NY2DFZ1oPnG7XOMMZAexDn3k/HKwEoFe+Vgb5UJ1gHDviag9DqsJ7HxIc+vOxki
vcyieW1F5WfsM51a6gSzRIOsYPPFZwLhzDHZC1P2HHOUbkS8c6elPs51wyEIwi7qpd5yQzOwnPCu
a3OvZMZkEHgeYyA1yxlbVOfYRNa1aOVjMWq1z/ulJ8cPajUWmDX17t5DnLoLc4wZMuuqiLV7oJJ3
CmbCxizL29RBJqsM76DJJf48FFtkLDmDEe/FjOfy2KXVpk4hxYR5fyfMgf8ZphlmJiG5MPW5tvt6
1zsmHp3dPGwL30OwVXe/jNG56ZkE4mHV7WIr9vdTlZ8JIqtZFOmDD+NG5S/ozNAg6pKhmThRIafg
5B8wpCATkUzRwUP/GH0r97ObOD4E8Z+7bkzxCitvG8u8Cly7WMdGgw9AshEM/dfDZL/ZBpbKc8hO
bhBwt05CGhP8hlj6Dut/Rgg75CigsbQn4E4bA2PjvMJgGuFyyhEwyB71WexhfO1yX85b5TPvWmbf
27szYC5+qUDiqdj0XTnS82H4DG9BHTBC38GnqK8isz2VIKScSNOun9sBlkxzy9QxXauymqF52GCG
qbttAY+pY4cfbcxKW5ZxWGUDjlWWl20KL073sFYProcc0oXhe2BsuW0FZJAWCoBPvut+7BUWwgEq
U04YjLSDGUUtWbuGgZd6SOVnGsHPoUV34vOhMkTmrzsdOdwYz2yVE31bjXtiDWb7y0lXWCVNJm62
nYM8NpjIiFqaJdUS7wPbmb8PiuIBkwy5X7CZjL3QOvQ4LUWcCvvJCDfhJKNrX0ueg/AZN/98Nw/t
T+bv2DqG4MG5TN/LDE9hGPS1gwWmkAP8jZaiqIvDvW2g74U9C3E13tG9ObsgHq5R2D/7XlLio6V9
YQnIYeg0bYSkNlh67+BNOPsXBWW62VsoY7gJFl1SeqYcgKf9s6J9WHm++YI6OFh5Mx2GQZmsYjy7
5ir70Afmb+gSPo8hoHhM/ZOU3D6sdVB/+xUR/mku0ds7uihI3QXq6WKcCTHmfJfUWY6gM0OUKMaU
TTCO/P2lbE0jC4H5zCtrX7Nu5oSlm0kGLHeafCQimimTcDGYNideqcUFGg1cVJyJpD8+k8Xynsqi
vGNPei298OZS6nYJbaYnofS1GGISf4uYI+wezFVTyq9u5n03ov7wKxgHyUcZyJcCpx1bViHWb2LY
Y5pFVqLxQ7F3sAkyRAnCYovB70H/50vedNok30uDaw3cuWIbZsGtkeF37ZPcSt+GgxraZPiD6UdT
UGjk6Jzx2I0PxsbyIAURqmvTmO5gKK0Te4rWAzySxaK68Hr6uzwwtkGUs3DbAlJNvc0MLmOim61e
Yy29/hR0KNumj91npng/l1K8MK6DX2ilH9Lm8x+Xlo6TPs3ARe1Uc8W6BKuljI5kLws+3DK7c4fp
ZnHVY+45Nz7IYWVjnZaQnuzVNyUsQ5wJlhfFOY2qmpSQBHOuua8fSbTKt+OUPlWiqJFYZxl6fGJg
mbeeraG4Mlw734W1p1kHBY7RN0rSX8IjMdOAXo92JUQmwqyETxY7fPKVLiVVB2uJGUZV0HzNtdCe
rHhvLhyoui1FL/wuu4Nhx1xTnVSt79Cwb5nV+8s5gcLpVQGpPTnXWr/s3oOQVJrhGmM7ZtHE0WOh
ceuMxJE7Hu2LE89iJR33EZPWQ1pxUpv58GBpiWMemQdoCw/WOJ/jhuK4Z/KjK3saNJz/42/D96dt
0g8PaU3dk2fhKczLa6dkCqTa4bxI+XK5Boi4g61VoL7t9WvQ+2qB1dF61v2xiOZX25k/0BiWmLDG
89YLEJ+7FhzQS5dsZcthQkAsFKWWIwCrF9ahOWBReXkRsi03vm5tCye/1sUUnxNRhbpZRbZ17tWz
m/gNwqf5VEjIazVrolXzPbSPK9edz1na3UpgiNlcTiQWwG8p+D/0r9b4hwqHn2P5bDsNNmWY/iXc
I2QQ3kGUu8eH4FD23nuFq8uqMqcrc6HYnd34w9It+hhSkgWvF/jt8uJNfeZUNverzAEqEg4pM5bf
nYMpacm/NNIcnNfvjyDPut8tIRZyw6excwNdgsZtOnu4YE9m7ADB4ACQcGIaqNKhC/HJP+sNoy+q
twyHLcwiN+5kOqsYltKlbTNqGh1opFcUGhTB9Ho90nyrfrygyTUupxz18PocwDNJe5naMxQJ50Z2
4apbiq9mYE3rpn4oKdl7UsBct/SvbAyLUbFH647xMJkBmAdElr/t6IS5g/kXoQUvINybgmQSvWrR
gJv0tdmvqusUDty0ER6qZ03n5Y5lsHkq+vYdrny90htt9Upi56+mHh70VqKvarT0B6dUHxPK/MT8
xFl3zTgSm4CsYJsxbmcLHqRfzhsSGenhgSCGltUTTtODcp+gO37W5g5fA3wVHBlyqh8D7P/Wi/5M
huB+WqY3/TYdQ2PKbIoVREvlAWa6BtdeA5d9K+kmUVYWybNkddQwxtejbadwdTi5LrMBiLZYGXUT
7yIgU9cwl5faaL+nKnuo/XK3jNMGRRN7KoX6KoyK44SzKpK69DsxMctrWnlKBKDXULzNDvJDO6Pv
0ICPCqPv2QbVcEZeddQaR0Y9e5Mi0dW39uUhbjQ4tYrzsl/VIsa2fY4OTubcTBO3YFszYGJgsXXG
6c7Fc217ARaip0xhDUxMOmTwkRsPSoeGkfJ2XXGDm4QA4DVKWR99971pUpmBs6egHpiP/IZ4WD6E
hqa/GTK5G8BOHKV7a+5KOeX71nD2McLt9XSBz5J97EPnjrzgGu4tb5xd3efDSfDd1W+RcfpPwMNt
3YzbrA80LYLCLzfzNxRamM2yHsgB4hI2moFEQ4XGeOPkzi+1kNmd1sy16QN3Ifn2ynu1HHnwuoVb
/LL8WveJfCJ6Q91qB3G9muC+mmCMQ0nPNk9YqkpuaN3ec97jivHtaAKgwlgEg7Bh5XjpsRn7h2zE
EaEiROHi6TmbMPqjYUInrhtJUNhLpxVqqCyDyD4XGCB2HbQKT5+PDFxWF4wUDyCgNEA3gm5Gg26V
jBa2upDqrfDt9VCFgFMRF0Rl3JL1ItlIQe5yvHuiuELZCEiJGx4c0inC1AKZfeNjK4Ej4WPr1P4e
ZhKR6ruG2J6NSYOMscZ95FBNFt2A7Ky9kfACVc32OiTPXVi2K5SjRP6p7NclOu3SexaLA1fIiwgJ
5SPq3Py56earMRk5pYIew/MuN9cMXD9cM6diuAktG55p/n1BaQyDN423MUQwh9pfeN5exWKtIo62
AmjycthRKqbbuua2VbTGvpL+NkkoT2f3lxt50N81JJcH2I5HifflYVS5wRuekzIihkQDYlUFGg1V
lNbAz4CdqJFXhX9XJrm701vJrGcBlc8MKTKLV3tyvvsJGabno7QGRYit6Dup7vKZIyRZQJSW8q1d
utvKoPUOkI9u5kyxoWqSQ4jNKE3e+dIzFxZ39eVsgy7N1uc6X3WLH64GqxcNTcH/5eJaqUvFeAvK
sGJYTUxzSzRKSBZmS0EiVcKZ1ecf5P4BGuwiCNbXl7XcGpIetVpgk/BbLm+U0muGl2SzN9Pkgczm
vr7oVscvtY39AE/5PjTrB7jiP0lBxou4vjZn8QObUfAGhgCQM99dXHk3VmQFQA4QWvRn49hUkqT8
lEQ9rfVdP6UPdYq5reFlrMqa3ONi/mEE1CqVG98s/v3ohtgi4KBISCh9aIebxam/bjlL2UobiZYF
ox3e2smejsJDCxU086/Acl8NG40D7flehT2bmz/369rP36q6O+GytIPZNEwet5Yqsh3OEeuo/iSS
wIECeBsM5dEQ1Y+FsF9cZOl1g669ajH3PhapayApSIYN1HZoU7G8nsTQP85CR8pgnJir6UBOl6oM
ggrV9ICjDIkpwHcE7RjVqp8rlAql0by0y26Z1KkMYCSWi1UTcJslt8h2zznYQ4+N604M9c2QZrgO
Z0O1S+Xg7ZzeQzUd9nhvIgjdoQ+gsO0RisaWuEJRsoqGaNkJj8kcLqXDIUzGp6a3yADBXnqk3KY9
+ihGy94E3rOyUwJScWqGt/wOy09jpGFyWCrItpVIoSal9n7sVXplBqPck6x4h0g/NNdEFz84dd/t
Com8P2+R+6f6AV5LTYAfSXByck+Xh8DkWf+jhDt14l5wfn9QpXvqkpnyX/gGQEdhubthru6zOnMI
ROXBwZPypFg5Y0gOVhtW/PqsuM1iB/LOYGy1tBRDlhH8IAIvdiJ2GhMfDRBCdrsg9SXKCNFC28w+
W2FIzEnEj6JioJAlkOzzqIhWF8Hk5SFOgx9+Q7KLtGp1giP4x4fL95KKyiPCxz0ucSTKSlzxm8Im
y2i0T5dnf/rSinprH2LMEpd1geF8j1G4DwPMKBJx+p+HaoTGbPpVsh3qAAinnuL2mGAFXAbVFo1P
f7CMtGT112Odr1x2ASu+SkPrMYfutxv9Hr+qCapwBAO1wxHg8tBHqXVqWr2uAPy3//ODJOAPZSmI
hqntaS4PwP3yt2d9mlr4ouqfuATrMT+UNqs1ru98A65xWYmHNjXFQ1kn4S4tgAajwDlGReFeERD3
bDlNfQVTkgxJI84PePKHJ67SAy7aa+RD1aNwmit+PN04Zh8Re5QlRx+DNoBIki4dzy8gLDbWvTIN
eR9Hoto6SRSTOYN8qDNVu7OpCNh0Zh8RVu913FD6S4D2+m7kb1y+mkZSS0D4yXv3C2/f97yccJyr
h8XKq4eZ5G2gcXCKy/dc2rDO750727idUlHeL0Tv1bj6uwsKHVFmt/FmojV0MLWIBtD9xU5tDiI+
57Y38JC9PFVF9AuvDbl13NaiBcD+6vJs0FfhD98TDmSx0H7zRowzcKjtN6N0fxjC7XaTn5K+U7ik
XKnV5MfTadAPl2fTED0CnC2rFocB1qqYTtAsvxMG7duUseHp8q3Lg0j937+smi5ZuVmF646fZ0e0
eisJJnlS0Tsv8J4EA3WSJQxqBZFzvve7YGDaxIM3z58cR7Y2zw2IU9uXY/OoDLiZTTkjH0EFqFex
q1dnN/ti39vJVZ23IbdfsCW9utuBuF+p2eQ7Emtj1pPYdhN2+QS6K3QTiAr8Rns1kIlT6/q0wUzL
DE+NXuJtDLXf6SriOmJhHu34Psdn7DTg8k4WjN5tMr3RlAHJQylpWJZd62TzNIg2lcT+UtBT7rNJ
3kQYHTJKlAcSZioXZmFgtWf+X4eCDi1gqn+Vg5x4l+TebZ900TnNTCwklqkEBTfwn3KKz7rmb897
uxe8BBv3nlK/mJD4R3jL+qnwbMIYvDDZAkWQAxfE9sldBLHa+tnlIbCR0F2exaqSu9z3ODn74+xW
8z4r6gF/I5s/Mka/P7t8T4XPhM4tR9Bjn3NuAh6PYuy2kWYiVgm0UNJQOFeb7fts8rHGLkf0PNxV
UfyWRXW7tlAORBXBsmbYPcvU5cpPq2iexRaRUgbwgBgsiL2ThKC8drqguqp8BUjnhMTamZ9FBn2S
nKSfUD4xiDq3iThE5fTu19XLorrXdKJiNGfrMFKX0vnK5DRLSvhwtp5VAumU7Ehc1ozoFjuifAtB
GNzDfheyAScY2l81RXnXZD15GLLafluVsYpNSP0jkoRjNEso9RCNRzPdeKhkN2UaaL1m+5ao/Gfr
eD9pTKB4ui3Z6OHPqQ4+Zpt4Ard9wOeAbX3BrbhHIGZER/0GhBz32hiaJTFF1n5JqfWSmeK21z6X
MC+eumjcALKsqwFvRDbkBteXCCf3tWmRy4VhYto473Fm/WgWfgmimG8PruZqJKMsjoAaTQwqwwox
uoq8J+mHPy23+2kVJrjXfZyi98C7HaWNov1e8uZtNNKrxTotmDKuhWTe62ARhZ06zeyM/A1xzxu7
0HUqouZooKbJ3Lray76/k3WVr72pnw9L1q3It7C31hC04MMccEsZr5nFDavmfioIB6Oaba4WBwSc
UdR3ItGLXVAe2+g3RSnO+m1EuhHIkqfBbfIVhEQq6uwyrwvwplgnJamjzb0pBmJBaJ8uiF7ih98a
CpouDZUAYfHyYt3J4GQMSLgSNb40viiIy6qQYAFDdAENJK4kNDrSoG+xE+zXWxe9QD1uLSf9iH3x
aFEsgh3SM3t5h2VngcMJuIC6QEhQCXpgIYKrPmTtGauDXfunv+fb2JrC9784V1i1wssU0JYtLFbx
ZP1f/KJ2WUK7b4GvrFIdMC+3AFxEtDUXRIbMSNwq/0mlF9DGoLjGu6W/wF0+A7VeEr8RJWrbUnUD
UMTmKtedweWjDIEZbXIerBFxH+0sJY+GhdubKXGYMiuayz6g364UjJH527G4CfqEmlCg0y5VhfFc
/FEmDlEe2AZ58mNSibE2Rg0dZLuF7ZqSn1DQ3kA1OWz//kMxNaHrLx8KHFLTJUEP/uOfeI9uKMOZ
KHIMx3LzpYdO1CAyubwksnOuTfe8jIcQd5oJ3cDm7/+2/Cd/2xSQAm3bhADlC51c/QfCV2sPKgfq
zw6VnnjnAf0Xf8iMXhQwgyHVTSnnBwe2yDyZL54riUoZT7oLYyz6EPg4kTa2IMFeMFLurpvMP042
kM/fv0rnL6QwX2B2pAiQF75l/SXKuiDUKbWdlNvG41VGHQ2i12KOzjZMMzlreK0wU5QivY8BCLwq
KGNYKn1rMkcccxXzgulIn3m7ko4YrsEH1qdg6jqdyS2Lj4SIgQyokHtiZ0uKsjCJ3ss2pri9u1AQ
Q61CVBoO7Gr7pn5L0KEQy0BTeOFp0CZ8Mwh2Nm4WreRAIy9TdBEJBy7eXOdUv0rPikh7GhjFTU12
jUjxMM4qW+dqeJjz6As9/+0P38kedMMGzvPhNCMhEXDn7elVapAxduojMTya5FEujB4ba37Mpujw
95+1af2FHMuHTVS5pRzXxfH4z4TVaopLwwP6OMROqkgMxFarZtYhNd+k0TuZ3WpWVI46foEDkRZz
jvO2I2/Mwd45kyg5DkCUPfTO9FRVey5Ifjy0A7lM+rxGR9ftljxzcZjBSQ/Ae3iwAwbA+NXgNukT
YS+W73wx0EnBStkRmba7gM1hBGJhkbSTY9zVGhDhTPBqguU+9ECxiAHJkpG9v6FHEXBUVlZO1SUB
RK1EHiqMktfADGUD3OZwhG6T7u4SdpmSobHCK+nNXeiImWl/kEsPUYik3mpm52kC9z3rXKpC/fMo
4+Eyb+2NrywZK8QrG8PsdDZY95n7F7ge8RKVgrXNRtyIRfFBMne3zi2BXrJj5CXybREOArN7V49G
4nA3FuKZQg+8CsTHBppLZXNlAHLBYeBdK797uGDtlVHe2G56jCrjq5TcPkUR6hw09cMcKPcCkqG7
JKXBEvDKWuIGG8a9qwJdvpFLhxDSutoxLklIm6iO1Ye0khlbDQilKTYKih8yITgRi/rTHvFWQOId
2D1pE+6x0iQBJ2bU0PjOwWqM95Bo7stLrY9hGX0Z4/TQp+VwiwLOW5m4IcVDP71YgYKsUZMrMxK7
nZXt87+4Xf/JiWIq6ZgCJYDyldYA/HEDC3s4JrbRpgdLv2V9Grh8jxrO/2V058JF9x1FoEsMn1E+
6eGdHpiVmklnaxpV3WX/gr/7V8a3b/kcEop1hKG5lH96Sd3sjJAVzBgz5fBHlSd3lM9HDX1nIxFw
zXwMNOOsHAdUOfNL7qHcFfWr5al/8dn8k83d8uFbSyQSNpTIP69kBKxDQHxofOgitClTz6rqVyJp
qzXMlm4NU/yzoVUbFvXpNMxfQijnrcY3HM0fg0+B/SQRW1jVPYk+fpKkcm1BwoJ1XE3/gonr/4Um
79uCPQeGvG+alv1nHi4Fts0YfCRaJ02CjcEUHWYFqZ9tsvYCqYfZtPVL5rhbxWU7F+IcyWA8ucJu
tpJ/CEB9RXKxTmv1CDVbYnctNRoV5+gxLRIzwFlxbG8h5pW9/0K4G4QHMeY0j0Vp4AHgt8cxnXCp
SMqNWGDFyhyb8iC1N76h/BefXkiKB9k8GmlGMITGxENtnDA3y0ES8ALS52+HEWAte60UWSRZXfTb
qo+jHcti3cGsfHZyuXNy/8aJ5uXaH4gYnJlbGNaIJ0blnJKGZWORD7iWpokVi2+8NlWbbWLou9zB
4g1FO/pX66AxxwtVtABTw9DwKWKAKzgjIhndDQ4b8lIUj34ENyq08nmTW8bRF+qu6MNvjAiwHrEO
QZLhlUDKFeZ75DzWDiYUzlJf1X5VPRD9THOKWHafz910aOL4qyPh5rfq4/9ryIFFwcph+d9c/s1H
9/FvX5xe3XzzkX/9x78/fU0f7R+VTL//i9+VTL7WKyFL4lBVWpPk8sv+K+JAOP9AzSNdAUWBMkfv
Gb9LmSznH7bv2D7qItc3OZopjn6POJDqH56lEB7ZVNWEKfzfpEzKVn+i/xO8oGxJgK60KQotW2qy
/B+qQdEZxlCXpaA9bcjMbIfHesA+E1Iz02fXuXZ8i4EH8tscBwDolvNV0fvIE9V2mPlfJKZVhC+V
nFfeTnnNg6VAwlssNsBfGHAsRFsPT76tJa5+dF8pzFM6wulLsoajhSniAG+2WOzn1CDwORUSFq/V
fBSih3ZcMwkhNSyWt46J1C8GWEso+/sKT24v27l9+7oUqWJXL67SCoP2oFb3tdXeqGbSJLcxWPc+
xutGbd2Bq7Tbol32owc4O3Vn2XdQWZZl3RifCUHCOyeV7mpsXMbnciWxBGa2G69wCM+3SMkbCt6V
G5MR5RGL0Jv9S07C82Ii/sdQaG8Y8VPrwx0cXZv2NYkggcF2HeNJ7kU4M4ImUido32vP3CGfvOoZ
wa7g0Rwdl89jbaFmP5nNqRzc+RRndX4uR4MXIENk/0wFrlGWCkIYCUzXX0Ekl9eXZ/hJWcdMiGvP
tc2bhT2VCT0srBIok3dht1dCMX1uDYtA8wknEun4xi3+NiF5r0t4h4fCvijHBecxC/+YrGO4qWpx
F+K5vfWY7P/2ZV8G9R2OGTAV/R0Bm9E2VrH95DKfPZVEWKxUPkTXBKe+Eslo3Ao/rPATIiXGNbwA
R30eGm82bhGwPA7Wz9yfXOLV3A7GTuYsN3lY9ucil/sKyqJcCfTJRsBVRsScYHeRQyIl167cWMiK
wl0izehMXo21drm91x05F+Rpue5Vw2QsglGLh8Pk4m9RkorE7yGRfYjuYAfHN+SRr/OZrkBH7/bw
qZDhZ2Nx50PYvSZBrX9scXjez2GMy5arukdskGz69JvBP2I31DwLo+RBvIcWKN7lC6manT2Ww50L
QmKOifOM6GqVFEb8JjJCFi2B6wnjpeQNKmS1mQW5RklrvU1lOz8FVvcykMvzkzKWWeZi2/eYgZsn
oO1pGwWCmEAwsvPMPe1i+PVVo/cdYZzeDDVjfJgUJZhsWJyg7agnioIb30m6G0eM8aZo5COeFmSr
EXRFv9eT3kQPTNxy9AODoHCV+fsmtbFy8SYHVUCavJuBaaxGs/Qe50RV25BghV07Oj6OO8NyzJIu
PNRc5/sl4AyKU0+9e0t4rIYU9hnZFIEx3fqkAT63mC8cItzCdl5rteRYltuM0IBbhbp8pVm90MhU
AAtxDF/S1LN3VV7aW5hn4UueEoU5qFDsLj/1GY8QRoI7lo3pFiyX+dVtzdc5Ncq71rZCGqs2PXqB
wkusbYdf+YdhVsFDurTWminUOcsH/6ad4KyGpuMDYMYevD0Zr4mSrZ4ip98ruJ/brDWNbZ0sw5MX
NO3JGeSzL+1ru8rCj9xgytyE9nJXmoLYAE7ItcwZP3oaIawry2WsAZiRZT6hVdTEj5BVDr2ish9b
ol8S/X1QyIX0wNnEeYn/w20b/9AMVK8DtJXBzef7tHExgrG78bqIIdf/97e4ljDzRHyO0Yxj219U
r6Ky8v3ilcb28uU8SwbXUcCrysNzo+OvlJky8Urbe7X06fMMvcNJx3cirJfrsY6Kp7bIbuKiDW8v
X00hhBcZZeEhZU1M80QeWZ3HZF/M4dUcp+I1F8SgE6H3NE9jf9dQGylhbmgls4fSlNk9SvN9MRL0
Bx8Ij+Eky6/tZsqucWtalxbEcw/bZca8E4PXQD4huhiBfD13V7qBeqzg6DD5CeovGHV9nQxXQw2T
3zEY7i1ZWlwXhGjdcv0w1hgG2JxzQDCZX76EdAGPRmHmZwKzBUVrjJ6LWfKhciyyDYf4F6rQWw8V
wycMTdM5Zi4kOwaY6tQTTbe+fLkph8jeNH0tjw1qyLeMuyqLzPTVptA+u4vC/j3PvbfRh5AmuL0I
ia5weHLC8q3fcuQ3b2IZg3MW1/XarLrvwWA90b7cVhh/vDiGhfIyNvNjMwRq5+sZC1Tu4L5AI7lC
aEVeaOe6G2+o7btmRlcwCJZwXTAfhpuPDg2Zw8Gxo+rFLbkoudvF5ykuboKy8m/Hpc/XOOyFJ15y
8ow4BweSbEY/7zc7SA3xIzHaZIyjLYhtET3WcF3wG3CqAxGd2RWqp6u09oY7G0EzyzzpXxtl7BJG
cSfH6OPnqW3Gte0W7bGqEf/Jpk63seAdXX6qnX1Sg4ogX44k/dLZO26z3DGrvjfDpT//9j39ZTEQ
7VHl4iWoFuyM9cPl2VjwekZMaphkpMN5cuVwvjxLSVtYpwtRRXmEkAYMQAAXsj2JpnWIxIPpHUtZ
kQKPw2Hu5/VdZo4HN22/aRvNvT/0FVYaELFwz+UYxD4jLnD6ND16g4UPgfvHO1hhDi87Avzx6x+W
Y47HNA4PUSb6I1Axuo2Eg30EK5SNG1xVAdO9oktu5KlKm7ucKJp7g11W6yXNneF8mQsFkc2hsM/F
QjqTbOvzkFaaqiceRzhe0JcDEwpmAGrkNf6uTKsjCpIfIRoMMxzkdhrS8aDG5iebMNzm2vBvcVFu
VzDzXmsi8K4He/oAo4VvQJIy2QcjWh3HXVfzYzxkzU4OgY2PA5nVaTNhj2iTReV+unPytCS4A80p
E0RSTdpmuifEiESmpv7GWGnd943Y1I7oVm1n3hkQwlaWHH5ZRJRnzdSigjPjXWeoGmOopD54iWuv
ld2+6WgZkTA0bwTEIdeZ6h3hpCAmONJUfvUZtilZUEHxYnRkJrFqwIgZ8oaIXGL/xarlp5kb150r
bgzkUuve/uFV0R7Ly3tYpPjEZuOXiy0IuY8kpsex8wxf8iV11b51AgfCDImU1fyVVnhaKJKE+256
VUH1OZTOACQfnik1XItoWEHAeDc1+GVE9+ECaqR2AjbQNhiC99I32lXxqwcldNOuX/v0X3tQqmEt
GnPfMamdx5kor0y1OECFnxLmLOMwdU/adldnn9jwvC222izZsMf7pqfmg/hqZieYWAx9lfladuIx
wGCMJtTf5egSXPE9OqtxnF8CEKNKphuSqg6BNMjM6m6DxTg1s0twc4VLEmG1w93U6oAtEhVlZKBr
Mz7Ssb0XoTi2ab/BQ+Ywu+UhZSeGMzw9edIK16VRtTgEMlPHjiEigQqp17RKh+wBNcmTjBcaRg9b
FyupN6x+TG0959MZaV2BqymDk2MtFaZVCeGaY87KtvBlpOcN7fq5dMlk8jnrrVNc1bd1yLCuidor
6qd0z67mwlBfTeZ0I4uR2Gd71ApNJCZKoncIatK63NvWx7aRtM3CLQJkFTzTZXcs2GDy8E0RZnqT
+cMPF+1BuRSfRScgOxvzk2A9brpmTPgYrUMulysIb3p6wEIEnVnTiLmQr+Y7SGeoYxNilTqYTIh1
gE8jCCVpfs61yrkgKxg3rIrQ1AZK3ETsGZTbaINL04sorZtUMCuZfDiQtUp+LAhWVi2zoY6p5Bpm
HGmyEg5tO7y0ufWj1b/HNNV/MnYey40DW7b9IkQggYSbkqAXKS+VNEFIJQneJvzX9wKr362Oijt4
EwUtSJFgmnP2XvstbLKLiU90PbloxKfou5b8Rkyt/t1XMTWqjuKG/ezk3jtlkc/E/WIGuAOtxlut
Ypoc6J6U++Pm06e0jRujVehsi7xZR3F3lyoLKXtm+7E2ffSm+4Js7bu3h+8pRh9QfSsl6eWW+Y0s
ooOl+MotkkoiK77HTIGL1ao+RGmXNw41HTKBsTgwF/Vx9W4nnMvMA0QPj/syis4smH+JoX8NO+tB
2fYF/c89bMA7tK457LXxTUfjVNbqKGvtxNIIUWUTfUViMT9xAuYSDR+Fv23fJRgpK/u2Se1TN0+b
EOSgpm8WNH3pqruggM84NAUnyWzhJyDne9CGO00kd0kl3y09vguZfwGM0nwc53LbK/xBCg9ib0Yb
BURZT3wq+Xd9H1Q4gZw1wZ90GfP8NrQ7hiyyIhuyHbQuCn0Inn7lvkskZkjx5u/OHcjUQh+gaHvk
yQY4dLBm0YBVdLYpLg7xrcoMALSiv3PBcZZZ8x6g8UVxlhDVIoDKKrUluvrc4bHdtK0QOzumZymx
RE81bSut/ID12h0kel781Jp1Yb8PraZqWG+gPZE2+2MBYZF99UjMcEIbC2LyHTzap7hsftIJrWTX
mzPpVpRlpfs7fEge3c58tL0ifqJi94oWCdINOiNfozTWWyrfsspSB8wsOhK6btwDlbiVdfsqIpnd
DA1tzCDGx5cSM9f4NVs5qF3DGR+B/qBlT7HpEm5nVZLOWiTXXX/Lzk+CwmQ0CfsRA50XH+UUeVth
u8G67hMLHJiLD07aL3RpSsQBxa2TTskWPbTy9cA5pXxrJ43/VLXRARJfiAgqu9W0wfCJMrulN632
oU4USeIlLFoaj5ZxO/suQ//a1MZ3u3G6A/vEgxVFwWZ2XWKbrPQtTkrj2OTs4gulf4kWPiFCMxd9
Sknx15QJC+IJJVdb/1K0gdvG3Uxs/B/TPAahEtiUwoHdhiVj37ulGRLskZz3rcu+2ebLh3OlLwJV
5z7C6MC21l3Xjftg59wVNuaLbtBnVA0aYK0Bota6t+Rd308BA7yT6Wd0LNikksA9edppYHp1ARse
XdLjVkU1ac9qCV1AjOI3XvzLyrAgNNZwpinwQ9ESNnkbF/sqzcONqCUba9SGqpPVsbEJQkoycpQZ
S/7f9euNFKhfU2PGbrTcPuRkS9lqwcT+87jr1USPj+zG6t31qQgG+EcpRvzz0OudesCKEKLfzfWQ
15uGmuT6epHtuEy0gRkWJ92Z6P3nMFflsFOmdRgasJnIocnq+I4WR1s76b8W41B8UAQD0ltqD6Vq
AfQ2B5eyzyqmsVR09i8r7j/Tav52EgyYJtLyDuCWWrLqh+F7RpBCJT96YhI75RHKw5YAqpy1gmXQ
lJyl8T0BP05RuzaVOJdQNdb91zwT05llzAK9JW5QsvqwtEkv7EwoXK0XgVaoBCNni9xu+dNP6f9e
mjMyW/qhprJMo3zfEa1wvfP6J2rbHDm49VynI2AzI/7IIwR2epvt+0HWbFcd1MMkZOGN86CfeFjb
ZKiTWJ6rIxQqXMWu26nj9XrFHv9Ydfu0ze5LS+g7leQ1BasS+z/VpMmLoiPymGJjWqzOZiN/zeQc
bWeHFJh6FsUKlOX7TLNp1ZuhcdJ7U/z5Y/znElwlyVIq5Ec85umJPEmSDGEtFEbymOV1CZLuohEF
CFrIMvVHjI0v2RCeFKzPNhZnz2p+I/t9duJxH8V84OMlt33oHTeDqaObKY7wmHd9Mp/NRdIMGe0m
1OqNtACJdMCySnxJY81+xs8iNj2cG2xSMLgZJ7Lkw7WqjE2OEn/txPd9ZfbHqdu01P7xCb/XImRm
cIpLPHpf1eQeYjpyyxLBsljONoHveNl9J6yTUzTHtr7HK3auivqi0WeDG78SOjrMgEBn1N9pXONW
7ld1F72LWT+btIPgdYc9NbqAagq040Tqd27hETrwUBAAu4fKfPFGgq3hbdpwO2YlT/3WtcuIkNXq
RurJDt8lQvdaMO8bmFKS2zQca7i0HSjiYtj1bKhxVIM8Vw5ncFFnT4jlVrLMjkQUUgR7mibJxtAI
XoVGOLaWsL8AwmjcSqcB9pe1KIZI9GkSmmtxld0ZC5yxFRBDqp+0Ir4j044QLNXJaLujZVMRcItF
YOyVl4qBfzWyarHc8mAU47TKqr46KCvf0FBAAN/dEE30XFY24VAyvU1qp1yX1e0k0fk18m0Kgke8
YRC0VXQsk7vOisCRqgrNpEVUHVXs49zRNShI80tVAt07fyV1djPSh15ncUSFNYqfKrnriCJd9TW7
ABYcnPo0ZqrmcWa5j28PVUxjg3BTcnqOLAZvekOhr9VvYFqfXMCE7JgQ5qjfclG4yrTeJHHyOymR
p1O4pTIJbNIYzjLN3kdcIUeYE7ZfhNiGcTXiK6KHXMnFFhJ9TRPQlFiyejRpkaVMYxlQxiS1mlXQ
dU9J3LOVWbTNxfCrxsCatNn3YKtXIacdmUW/Ww/ebYd6dGvRggMLMRzy+TEzGsP3dAT1ACHWlq49
Y3D0fBkRjTN1xqrprJMe77Isfsgd/TbURlT8030fVvhA2l9Sqr2GHd+JUfJWm6GrD3omH5JiKnEP
issg0EQRmKpwp1s/QBLOmgg2KEZvy3qiNR+cs0ChBjdB/YJqVVn/XSO2DJM7U9SvWSkrv6jgzOgF
MO3BZkSzrHbbD9GN1wfhG2kRv4WdHjDK3oykLAYh0o/43gQpjdQURrcb3Atv9PyQpQisjcda6a/S
Sk7WWDyGRu6rbGCOTk9zna1V4zzmSXOQbfmBnwO2UhwIMtE8Rfhk9xZJD9joLD+DBKmn404zkojy
KYrSx3yufoAB7Yy5/qm0eq0H7X2mM+Y44mZUgUMJ8xNz0GfAoCAEHgVPnFuyxdFmvE+kKXQzbC8L
iqgs4AaX1P57UeZbBG9rMLvpKo5Xxlsjx2TvzfOTcsVjVq9lIDf8up5LfbjPXFxhQUobNAZwOXSL
oY2qmTuOe2967vLW3YZTeSyWpWpQFT+t1iKD68gfDcznhimgC8WtRL200nHFianYwqHd4ifOcSaE
Z6a+LdW2+wwegWb9hp6ID7pbcwa/meLSsXqzp+JSzsOhHcP7pJ8fbMmibKZS3FH2sGrfHtI7WS7a
kBhtLWm4yjKTlSfPMT6tVWw6j3ViJ2tazhY9Riq+LtVp8TboHqm41Sp0Y2PjsDbUSdhcDbXRoGbl
3y2zmU87TaiHTKygs40dsuCZy/F++Yi7vHryMq9CTEzN2I62RksEIvsyf6pKljn8C9EbkAVqygpN
8SSmlUq8Z2MU58HmCtTRDWF5jJ75bB0ssLtu/LvHy3eWuGhXlqX9QoP2ZsaEAMRADdw5fWlCQtiH
56EAvW3n8e31h9RmnPrVD4uP5zyGsRmOGPta+LW1e3f1HA6TR7VdM4y1owv2H+gZJ318BV2f0cVi
za7NbBbtjmkync+GYF9kpze0xzgWtmyTM4YZvV4bdLvAmyPUxC4v0uguHsRn5rgM8l59F4qW370a
NkBSlwhjPsAmoYK9bLfLqV/pZShusGhTEEy9C9/+oS+QYrsh5RBtJAYllJSNlpT50LX2E3PH2nbs
hiS3Z6u2yVqsqe6I5yCiwNEPP6xxX7rs0ep6oqIxzwSDXfqcW9kqwOK5ou3EvBK7Gu4GJJWNNR1B
EjIopOmPBS1gUw/ulkSBh7Di9eHSdtuqk0yohvGJcxbVCAGzkxWcrQ7YbTauc6Uvem3SR4gJQlKo
nwwsOUCh2Wh7iFDzbrIoubIuVRSfdHcV9QjvrJkI2LrcYoujdVjAPYgN8TaLj3xIXiZaMKs8xeDq
LSNkrd60sf+wTReV1BBt7LwXN27GOjRzc2PFqYI6sMSbhx7IJzOCeWPh3SJqM9mdwWFrlbOuHRwT
DgKkDsdcYyUFDZFObChwh1Ta3NyvWkTLxHLfOVqEB2pCYirD1D22i8KfVOfFw/2Mi2NkxGoIf/Ve
Z33amUP7u6tduRrlPPGbC2+dzLtXBlXS1nxs6/G1Mr0LZB3ebK39omJr6cRSjARS73ONEiW4KuZZ
JrQ4nj7jaNrHM4Rgtnl4itAaN8BIE/p8uNUMkA8OE8FA9CD1de8QxJ+U7R1+QjPF9HZdmMYbIT1M
2Vn8NboEqOUOX1wEe2oG8R4K52Flq7bfRkb5EuHBLlveQB/pSDwaqsozmekCBtONZuG19jjFRbl0
N/uw9uucIGXEgFuYN79Z3jyHM7tcNWs+xh5AN9n0M0bomxq5bWOHtasHqjoQNhvIYKsDEbiItnvB
YjGSM3s75hu+3pMTUk+ayuFWKyPT73oawQqFHj7DZ8BaFKN8FkudvDh2PZ563P3rLCzFTZTnbB/C
IHrRKwz49UCWCR029J/qQ85AtsO+OzpBfy5GdB1ga/nglsyAWW0ZnnE4DezT6UEdXeVhfB+f9LQ6
A/x/iLySDRqUlYPjVR/Q4HYiCg8A5SligZWq9B19lddUJMZqEPnzOKTTNq5RLGOLJ/R8MSbpBIqJ
6TKV6rvQagvXlwm5pP0R1Yto6UsjkaKYF8efFdJdonXdHqpytYus5NbOU4OVifvdKZf6P329gnK1
pi0jQC5pQSMmjqZ8m9dkb/R9biOtAxUMQo5Fufdqj3ziTdh/FOABsaRuyDDBrmsiGaFjv1HKuWdD
+xQFw4eRus5qat2NWbiAH3QU1Tm8bOApCMPH5l1l1LdACSd+NOJ2FZ1ichK3Fo1CK9ArzPiMfDhi
zmSobHvS/SiqJ5uUbsrGCJjSWbJXe+V4NHEamyVoBkhkVqzRrdHPe01tbftrkDo7GAeOT2cqP9CF
DY9bEF+pkq+alhnZ3cmTQxjLyqASsMbxy8hOEZBXNugIwO3RsYVo6t1CIIexk4WxHhgbz3Fhuzfz
S0gQEWMPeP4BYDekA3fyO3383TnchAT8zl0oN9iQQzovPoUxbh0fWotEOCdCZhCVJyQ/+6rx5j+O
fSEI2kYog7OOwBpK7g+T8gIfD1zoV3WBGcC1cx/DxCIqYDFpvQaOeS/HEKBOTJXQFUDvneKtXJB/
3UuXdDinyDDdZ30gTmazE4VTb6WBN795cirDIcCA8AN8aBeGhy0etxyDeMYvmc6TuU8cDWpVKHU8
Fb257UYmmcrGMChS8Y3aHWTCyETrWaRtLJngoOSwoKTTdBMNatjnGZEDGcS/wWOKw+p0YC19X3Y0
ewirOmsm3YY4Gw9x6tGjy/RDiDFjP7ssQ2yI5w7uwtFTwQ4puW8lZkxeD0sEiSzL7TsyqGIcP4nN
hnxW2q9yIYrUQbqtKh9X8kkPq3GNY3zAheKSLzslxrHPeuwt6cxYhFt2O7XTJ7Hh8znTeyLWyszX
84c4HIlg1Jxz0KUjTVp+GKG+KckGvcHb8Rh0AwsPd8kJJZuzlhYhBULbx1GKv2SpLjTdA/vYbYf8
fCMIelr1hZMd+6LczfERYdudVdBYqNhnL1bIh6EPvdcAL1u8KitL+6I6tyFCZ5f14BOmRarvqVt8
1L1POFO84/U+or5i1MRNhXOWdrysyi2MiE89ifwSgZc/Rw5jrGa2oK/5uMLkYhXYxZT+UDnQF50i
9622i5hNkGUm8O5wzkuQjE5Hsc35jf6n2KNARV6LOXYjmKPsUhmb0iATzloqOfQjQ0d8FlqoTl2l
3dZpc4oc59mddHruQZbeakDoGyj3/Ev7sCQQnW3JSZOZpH9AOQRpxCGtyd+x0YoS83M3dfON6cSk
ONIl0lt1l5N3s2vJmBaG0zM7kGvl4BKgucSOqXHmzZxGj6aLwr4OC8wlOFju3SCklaiZz5jiH/qo
7dh2RGw5e/M5DurtLGeFN1rqh14QG9+QHYDSt9rqKm/9oJjvMu0itRaquEHBINUuiApQfozNxZh7
6hLs4RDvxDXeR+2jjpJnlzgO/ZRpL4OcDmbJdm8ILRtFI1OP/m0OuLdblb2kBQZuakF0HLoPnc2X
XaEQQt5w3/clUUkp3+Rsjqxc3dzeSJvUD7rRr73h0n4rgEnMFTAmAucTXJP9hNEqCr3CT3NYLGZp
u9SR3EsEMxWwPqs9o4jOeZM5Fy11TmFiIYIyU0pr3VuMegiLuTtymgcUKs464QhUB9mJQNRb2wCv
jM5dsaOAQthEGzof8oJrbz10YApce+8gKV7nNJdJabF75bcGlWym21NPk25dKVKzSoldRwIrNftf
jO0V/UnxJaDnwTRKUDiburvJve6c79yg94cmgn5cKPa8rH/Trt95WVmzOtxMXcyWiqJ8bRIyQM+y
QBhKb9RLZbARoKPQSFNW7yl8W7bH/Ez4IRF2mcOcnZ/GSsD36Wp9jdRkLx31E4qEMldKGhHIjIpv
xO1tE015fOyQxDAPbJ1Ifk7xcOtZ2tEQySaYUFsDTntuy+QxkZQtoyE5BvPwPPHfGH37PsUfrYXm
OkOHsol0shBsp9jKosig0KFYn/th+ZqSh9bM7R3hDIhOu7vA8/yCb43tfv6YyhEo6UzifU/+CXDf
9MuI6PLodvkUBOMe2cRbR/t9hRszoiesPuYk2rOS1p3Z2WdhT7+7LH9oVL3M/ZahnNenaruCdPni
iBH3tBsA6KdcN/QERxZlvu6w1thwLRg5jZNn6F+oc1nRsvZnfes+9fYu6k17WybD3TTVF89r7RUK
pD3Cmm4TUMRdD6Whdm4KYlWQGE07GF+R7tT3XS1PMQYKXKjptna04JgJ47ElcpuuCo1CkimyKHil
MdVsKVbw3UA3lTjKIP5XzTpn8pRUNNbxmL8DlGk35TItudHIuO8dE+bxdZcluyrv1UZjxrRG9pOV
bQOZy9U3rbiS3QfCq7CgiUSdrkDLfgwXj+ZIZ3ug2UVFE/9wzwnHoRkZEiV3zcl2aiod0nvUosxC
fKG+kHaxicpI5TDsqd1NpqlQ84D2swxtV8YsNoV4mXXtqwlHecSteWh0L31wb9wnMUbFSYXuasDK
Q70zfLTNb5v8AdgB833Y1WBcYz8Yo/EyIr2F0k+zJG3Q21nIeO15Wuv1OZjz/ly2qtm5Jow6gFdE
LyyRccBDXy1X13/ZynpoTOuztNJfYS6CnUwmfcuo1jsPFgXWnemlyQlpFCTbmQVnWbTW2c4ZIFPp
4gKg4aM7BGUAtDiM1Wuq5vEQVDYZ3Fb9Waq+PuaVue6C7q6tQPmhHDC3ZUfBp2o0IuDayg9Daxe1
SCRxvoSwFuSq0LJLMIHXFv003QonuclC9PZB3OgHe9ZvKRxQzU7mXQPmqmYw1gEd7FspFPsSsrRb
KvRrleIsCwfFAntQN1gvg68op8WGfH+T2DCr7CDbBfSXAHFpm64eB5/iyG60gosGdW01mJwGbp9c
psl+FCVB4gDjMQw1cjeG4hHRuLkf9SJkaRocS8sWu4LA9J7G/lG43llzjMDXR/EsqBBasp+3KfFY
cHwGcTRM9yOpKDtOjcy2hA/SPEztVSkg8Ml23gjZtfzeUU6j70pPnh6/CBDv+O/bD5VJbxcx0hS2
lvtTQ4UsQNicmqNai0yiWUsJ97AKBODoQIhLtt9J36rW+VBoW3rvIINi2kBcIiU81u9UnafsugWo
meyjt2qCL7p+M+SfgW6lL1mQ3eNh/MQ/tWkrnHaYr0uq0pu09rZdhKeHUwFFbdv4RGaz+9VA3tpf
bdO+ajUK8ngxXTg4FjL8HbuaeVmvmi8bzx4KcEexD6xuh9ZgpuyPQ1nNONrDA+MUu6kieh0SjdF3
sbflXrAblx3nV+y2xUXG8VtVMi/nlKtjDY1/ptJjzkmNpwpvPcqkgwnTixFmhGexcUyWT1M4v5P6
tx0d2q5Vkm70ki5G3P4KjAbLeNq+KaMJ1gElvDUr5O+hqbJdqopo7bVE13kxRbt6gVB0w5RuHGeb
a5yv89ApRLeKkavhzRoEUIZx3PD+E9oQzqlisHFKCXqi1l91Vve+0/dPeti05IpSJpZlXPld2T7l
EPS2rbInak6WSYZXRwoog1OfpMER5ITuJyp6LoB0rI0SpktlALxuZq3Y6hEjH1qSehOSKNe0+U+b
jhVCKeeubHS5s73ZIjaEhyNceUljloDDXLx0A5+bNDvSgpzy0utgST1jHtduNTzpfT/vaz8X4EVM
bqkDZRGklgaHyAtH/lEZna7Zy/oSQ/s3hfn/4zaD3TtGsyWT+/rkv8HQ19sqlkJru47a4iSSol5f
b7w+pqpthHbX69Tx3QkTQow8dDlQkFbcdb0eTxF3XZ/wfy7+fZt/7rEYbAz3cH3yf3sXf97kn1dk
vlOEvV3f9p9bQhkkvgM3MjvZDaDU62Gur/7njVyPiLW8zPd/X7jSUpYQ14fWqT03fz6/Pwe/3vr3
KNdLujM2/B44SQ9e/x7aOL7dnDz3Ih+NQyvGkmEmro7XSwHahz+X/t7mzvOS/PSfxySIrKiq/eeR
10vhMlL/vY2U2vWIA4mUXG7/c4TrvX+e/Pe1/j7vn8NY2iLrEQA/hE0dfRMvUCYaYrd/30htaHQg
rsf6PxdLxbm6+Xu0oinCrTFaz+mfjOdUn7Zup9/yKyyO1z/JEvuM9eR/r/697e9DrpeKljSrtADc
/p+n/vPY60Guh7veMbMKZe9TtJRbeLG/d/x9sb+3XR+SUciiAr88+p9jXW/75zDXq16L/VIoK4I1
RO/lP//Gn3/3ev16qKIDGLf+5zB/HvTfDnt9Tjp7R0911c4u7faoCpZlQuJAvF51gpg22vLnn6v6
2MKs+OfuQd8ms7tNvKXiooMzuD7p759/btPLBR44gl/7+wr/vMzf5/7zUv/tccILeE9/j4W+sD42
x/l68/UJshroAf5z0P9z/z8vcr36792aRz7FlHSb//oR/Lf39V8Pc33g3/d6fcz1tggF2WZwzG88
bKCz+ggZ4TXcvhhaWh8iN5v2LsSStP0zXAzmi2apLJjPkVE9X0eDkhLeMUrK8kAOLKlYlCvTOd8Y
aapRUmTLZpvaMomlmMzFR4vrYEf3tzlNyJBO1nKJal0Ds6S2q00vUotQqupikH9JOkj+pAewFDGk
71KiB+oupuSoUdJ0CA5djeBfUS+E2yrob5Uoz1AHUJZ1rJlVPt1NVf8lg8BPI/QEZrIEi9CHpQYI
6pRoWaC2NYo0Qw92udC/YL8/icpLt1GNKCIfS8RFDUEUgphYI2eVFKbnvCTorInh6BdzFd3YqKDO
4dKHKU2wBVN+yQVaAJrYFpjiAkEAS2G66NWGYIbgvqq7w6hPzsoZZv1eukDW5oF3ZrNdHZ1XliZs
bdpUIGFnoQNXDnxDu6zE6IH3OVt9PlO/ZK/CTu+WnCZ7Tc8HY6vW0sulHoOpBaH//GzK7FBU1RmV
brWOlXyrh/pYlhPAza6PNwCmV6xQbqKQjlQSUXZjx45fszhMUXdDVYI9RkIZUNOXfDpgV7q5pN61
Mt4ONZ+d1WJqc6PoKaSHOFfGsNYCV/kVG3PlTrdpP/7AQ8jPbu+90VOnPdp7N+GUJus44zgLMUhU
1bijd3Zj9DqINDNh39JEr3X/kwQsIHWdFcE4W+4OSr4D5X7fGrS/tcbdxdLmk5aU0ys1yA1rY3IZ
9HGrar2EZaO+nPguD2naowvkuTal5J2pET5haJAwukFjZZ7NaydI31XvRRva9/m+0igQVF3UbN1Z
DDvZZlsXjcbGkPzjIbrGferej2RB713Fmx5nNJ8hVoCjXvBFQyKPHG9ND5KI19AFcJHxW2oNdvaR
9tMGRDXCw1/OIANKwjmL5m9a2CyTFe2BWr63mhNg/+9+1yBhcCSC6UIG2AOKRyoXRU4FnDMBcYW7
hjbF4Dd4Q6RSI1GK+daUqQYDhPw4ENE0RUhzxOHUvgZkTvo2ZBc0az3qQcEb5rXg22FSaed+3Y39
dGw6Cx2dtiWCL7ifSFKba/ezIvpqiQ/+mHpt27qath4E6zJhnqknRKeowMrlReTF8ymUY0Rde5x/
eTVgVFsSPfTteNCHDbDUB1Po+dpL9Pu5Ddy1CQ80iPqnSbj407ybzmX1XWpUXtMeeKmW/k5r0W3n
moUxhUcM3+5LtKygAaKRc0sKuS/7glqIhn+dn/R6WLIXYyFuw5HqRE73tdM/rFqy7JmcftM1jyqt
nxHTZ7jrPQz91Zto+ws9NLAGZrvN2v6l1ANzLVVCZTzQc4o0PfsNMZL5S9ID8inaHYkT7S0Jhquv
xYOdyBctoSiKbS3L2CMpIg9J5a2OpksknS66vTARXGbZ9Bp6/UcQ1sRhxuVXMv+ajXRAphb9JmKW
3r3x7NbRc4/74FTErdgOJ09sdXg+H+0CoKBcRR65A7aEBbkdGD/Qhv1Wt9+SAVrEOL/2GThRg4fl
YjibOvq7dpaQt5C0tJW6CdCHUJqadmkESiiei2g/fdrAkIPsKS26d9EV9IXa6U4moGo6PIM2lURM
EozdkkZY3ReIpDoKrA22Wc6JNUFOqOOSj54PadVUCGGwWRyqEQsWNq163bJHjHTW7A5+n4Xqu7CY
rQD61dxuSENI1ksL2R5z3yw6BgKNikOW/RpCAiiEly3KeMoRSuX4egWIlXbyszGN/TAdwAQ3uPpT
sC06KvuN0rIXOzHu+3EpTr/2Nl3fOk6xUiKIiI2vUku/8tj4rWqTKgeBv51ukWXp5DhmOpZrhOEC
bUJI42Z0taIp/CVQKYw5us5hKh/1pL7UalrnxXRTdRQ6FQUrY+ANR8bWUwu5ujWazagBCJz16pa+
1SoubembTsi+NSTNRzApQEtIbZjJkOkZNe1wnYhDQ1fdUQ7moay85CmFLdM51LX9oeJqU47yLnKz
3F8oJZGABQ9fvfXx3qP/cIdjS2c9tAvp18y6m85M0LWDPvdtjd4N4j5s71Yx+oGp/XZrGnxBP+5M
kt3kNKBRcuwdXe8nKead0+ZyVwIbt+bhnEbFczHqWykyhOgR8pCpzt5ii9NMK395epkc+3UIp9qq
6gc0wE9EC71MM4GwslFYouff5Wi/GiW6GkrDuV1v7XA8E6XrpBRchULKKmz7XAKCdkti7imuOb4t
SXMJUKjE9g7gD+4SlGpvdO3fvTB7sqvuZiSqPtEHBK7ZXsnsLR05J5JWbY2OtYHZ30QzIiLIERu9
oaiVVsYduHrfbPh9LhDJbM+uG/VhRq8vHmwk9iVxAaH1jtP6PVT0BJ0MSShhOqs2puObp7/B0zyb
9fjW1/N3QpO2DwEs9fGhk/kT/VU6cnr5UOEq7WKN7nhKZgifx6OcEaSUMwkUqSA3M8fwKr3wQ7nq
EHbYcqhubgo3R/rROt8KrIffMsOuuhYJQyFpP+nILTRJymuhF36weITAWqch3C6BMGKDKWo32t7h
jVzapUDmHsqRNj0mtXCtTbKEa8rcrBmnOuvYLwcI2gkZ3C866roKihXIsFNr/dZzjEf68KvjTR30
6jWu0hpGU/biNdqJke8xbgKgjp3DRx9eRMUywTJ2bTLsxzLYqr2ihKz4WBgkkErEWK5WA23C92ii
Mdg51SV2F/VCqza6mmx/9G7SsnzMOri1NIUwqfDrHdzgO8vGY5kSm1WMzSuqkBvDa+86Qjicbriv
2vDdyhETdB5lKOhbb+B00B9g9lyrmaKWKakNz5wbKYQnIoVZNjQLaaIFhQI2kp/kTnbTfPBwJpf5
BW8AahvMQHhm+Ll0r3ZLWW7OXCjv4EWzhAIJLh8+TYme08zDp9LOvqvFuJK32YD0unuOKcTvm4iu
CoIeB9cCHgN057BFTki3ohUaxndsMOSpdAt3gGxB1Z/Nxju3ZZX6dYCWPoNzWNNaNzV0BVio8xR1
qhvC3zRniyK/yYfs8DE6Dg6CHJWV3xmOt1J42Kmz0FklajhvKs45xExoqFeWauKHlnScwG6fmOBY
Sd57X/pIloeY2rVqAT+RovqkyYndnNe9o/ldTRMhgGLo3htFxmvv0tUgXJwEGLwAFGkauiJZWZLs
oWv8eFiE1WgC65D2Gb0+BKl5Slhw7x7cOXt1WNRXzOBdX6EDZ208Dfw8y57JML6R+LH6cLgdyUwh
Bjt+EAw/vur4rQVBSpuwvgnj8sdRMeVxQbs8NSHSuxcEJ59iRJUyN4qlNyYhuG5b2r3nLqxPNovF
kCJb74UXliCrpLHORpy+sNZ+cW2zWlshJNWZqBaqUjRbXEj1rsdUQ7Z76nYfIWiLxLHvtTChPG7X
SLdrfh3DGiqyfmv1Od0mO4PpBVprbWdym4TxT7/1ZHuyStGs6LuD5RyHZ6scNsIAQkfYGHPrgryx
uztMpktAeXpnUhun5/pJSazY0Wa7reuZLuYc9YSBrExFf1u4xTMKok92yvWa3Bpkr4KOv8NJo/0Y
gfEB4PgQ2HQH46g9VfKSkz2x9iLExFnOQnS2QgR3qbv2MOUks3VuOu8p17pvWjumJ2/iMdggeSfI
BIElViNSlMK7pCfOSS/qt7FJjoRxP8wmxZm+eq8lEM3RQzSml9FzJZGMjlXw7C6UzloPWXdiykcr
iwHcRcuhgxBAnEJ75X+4O5PdyJksS79KIdfNBGlmpJGFrl74PMo1S6ENoZAUnOeZT98fIxNoVAP9
Ar3IACJ/KSR3N5pdu/ec78wHKBiEytmfcZeFK7AcaxU4Yqfk9CxMzEsxT2DIO5yoCP6ZbfzYCEo2
YH7I49qGFoxrZ/yYxxNzn5dU85Rm2VBtM/B5KzWou2DMrhNW5uWSJCjHmmuT2G8GjAGFjQy5av8u
mrNh7RxzZAxgG0+KqPdecR1jkwLxbLr4QKdXd/HuDv62TBI2NkOeZdj86kP5WzjGtPNF/2RO/kJu
jNdTAM4a4B+DYI/VX5CovKUwCXhCSNejxm8jJH1FIv9IxhUrZ+x+GGr/3TdXUWXDwxbmQ4S6fhVW
epN4zO4NqLArbYtPsDo/wLeZJibFUYrh0E/CY/JgPVa2h3TK8hAVS6xzSWEv37CNIrvdIMA6jG7C
YFxMawtRpLZ6lzogLtcWuHEkYu17bFVHWOtnA4EiUcnQFNPyJQZjEprOicCwzVxQPw+txwzeEoC6
08XyF29WRTPf0Qp4L9X3hCSpzOZ4w8AKn1jTPeh8+KWb4SvK2sPMUNsR1gf6TntTgqZf5zO09rHG
1jcTT9WweAjY6hP90DEMXU1xdu1xLJGuaa6K2PsV2+hP0D89++1jpwjMgFUarPLaTRn1+YTW59fU
VhdlMfkkd2PrzCNGDVPfSm4dPWCJTchUwFPDi+iNF9Pr8l0QTo843PoNaIOHzIcu2cf+kavWu+s9
uvTaEZlkepUzR163bUyBTYHpaHxJMUzhabBPyMZWfd3tWx2iH8L1nL5UOEBPZuwfWJPrGlz2dowt
bmI9gjf8BvnWEA6d5xMUX0TuDT6/IJq3Xof3NNfboTLfjTQ9uXUn9v447WGm74o+xfRS6Q5JVfsV
Vs1msuWR+gJPOAXGoFc2VSW3r+FmJkcqaftoLMqTnggjq+gdfoxDbrsHuFx67+Q4osFz429iv9/D
lsTwCUMydF25jj2B6IpMExWlW1/sUzAkq7zPs1WDq8WJGe2p7j3JmbATbRhs/JhPzXNqtDDegNvR
wsKpSabfQ9W/m5zkZRw5ve0CQWs5UHL04Iw8t4G0GnY5IiHvpIrv0tcBZPvyrg3CnUzsCNPreC4T
8RsQxMEP445LG3rkqv2KhuklQcW2MwoP5DpP/JZEMu6GHo/SMDR3+bTzUtyqE/G4omnJKUwCRqGF
H5DBt1Wgo1cxJrtN6tMLiaLvwk8vpkbTxBXM5lpvl6s5ag7hWLSAIhu9ZLd8DxJTR/pCoHi+R/j2
oVGz6Hmkf+Jlx0SW3wUzoJ0u0u84xepL2OWuEuHdHCBUrfhj3Szze3O+1aF30ITLdB88inc4lT8j
4e/glf8ByXLne/i8IvYoS9fbrNevnjWep9pAyVFxiy9kfetrha6M6Z9megXVeW8srfCwnC6pbbbb
NMq7XYSA0WHYDKB9eOUZRQ1ikcfHduhs62ACFeuBZOyIy4jDo5WaL3hQjU3E9O8VJDxRm5X/0Ibf
3vhWufIN/cyzzkiz76Cu2Ogs1o3vRytEHSiS0FJqbgsUvDybaHaLal/Vzk7+Mh2B/0O+jqAYeUPr
x4I3bwVq+8FIIbu3Sr73cD+sYOg3M1otPhkvuGAheA5mhwhrCnQVhA2l8IoKwGFl8XEINGdVJzP6
cLgee3HvhcFD+cPGu6TLD5W8jGH/kCpuak4NigpYPhIC8z0k3WE1ieLOTofnEZ3Cbgqj+1j3FwKY
jZXLTFYxht1wCbwM2LxHAlytT6TUnxrncmOyMBP7VYfOkyA7BH/+NfTmfdJiQUmnU1PztARYp93x
0EjzvWvt34ZGEsLrOmKq2uHGpRkTc/4DUgZtJfpj1d0llXNt2AA8tVD0W+uXv1xeXSO4zOCsKhh7
iYBBaPTNV1mNi1bgNe2g9dMhHRj+UXgT9gYIktVCFdPlhXeYTdxUNhPkwm9/56p/KMNuhg9gc6fp
nnSqzogsmjVDCmoqpPYuE0t+McPYqCz+oQCwGMoIEk/j4ivMwkNsJ6cab7GZ2N/k/tCnquuS1DQr
2I1ku07lXeIk47qu0mPZj/hJgFRXJIUkZGzVgkmsZ0fbOMF/G7fyd+jnD3Vkb/kVzl14gzp418zD
JTeg3yQO0o0I/MUgH33i74Tv/5lz41ksnjUcO89G8tGjcbABJhswHqm5BNrOrNzI1vrSHVHVXvQE
ESc4Fnny3frLmx2mH5PVvyU5VpVc4jRuCl5zNNxNyXAt4ugJC8UnJcSnucicddHv7HL66MqAfCqT
g9zIvGQdzoVaz0Ijb+7+dirH/ciWuZETrVkzEidU63QTwg8PS9AyU70QzHNGBf2YuQOZLaYBOH+4
mCBaQw9WGVs4UJR9WxRIDKDgDggWI6LrorRW6z+VXX7ZMv3tl6VPAV88ZAYkS52xuTi4Y3zMH051
JvJv62N7dejopYlVEgaQPSGGXOUaDUmO+mUasDCFlv8Wx6hi7Q7yyzzoczQryZgaMb1RBHunyoe1
uW7nETi2jpLdHOgzyfGfjqo+kI7feoBy24h1yhPyhttBb2HlEn98jTo32Is6XuuhI2bUyNcynu8M
Pz/laT/vK2IOSS+SnD8QWoAfuoKnCxVlf7D7JVkPPfXoYrFbXlQpvcdR07wB08StnIqOVZxfZfoK
QWYTpsV9HbbvYY/2dVmC81QJGJIujgyHhUIv/w67356O+Luv2zs6tzfyEkDe+2TQpJW1tePynKrs
qQ3Fr2x0FBe9kLJ2KAl+m7ehajkY8+gJ9QLnMEjmLc1jEtXa8amdCEho4y9uv8+D27ZHjR+EXCV/
A0Hg3S4vden/ojzojmFIieLTqCd3UG1rdFRrxPYJKCZxgEpMWy+eJCVDBQV8Mi6FLo077ppvY0Zv
d+70ri6jfIPSgsCnFiEOhho64ypNDnl9hXrHgIB/AIaV8cW9dzV1/bOKfPcwzsZdya38GGQJTUw3
OPXRwKXRqHdyWtL6YkT35WTvpyazTuQmWLgOq4BJhOai5obmPvMtsmc9gKWGixyfHD0SdmX2aEwN
mhrIHPu/f/3X/7dk6/JcMr6BnxolaIFLwVnVAuvVWbEniWwT5OO7q6Irg59u52g8VRXxooXOEhwH
+sOhj2xhoF5p2RkHXs9utihUO+XT6bOyNVcbIrbrZt9TodcDZ1hf04CM2qdyLD67FgRU5HD6zMZw
VFbv7bX/R+sJ2EvKaKiibzw3VY9cEhVBgzfF6Ah4K4iHIozV+sENzENDhZ35/m8ZK7A5Di10qErK
wyIPAJTX5LAtudUJ58jSPDcQbboH7euvEAhj3yhQ2WzCfucf5RxdTEXHqvXEm5fcdUgR8Ahfq+XH
RcsERjoWeODwY/DcV1dBxHDzg8J/syaF9zKbzmNW3soYDAPKmqc8wOGOkelYl4qWpr7hYVzV2v2u
R1tzGELystOHeBkdeEZG23Csz8oMBlwQkifCyyeSMdtT16N7JF1qXBUTkjWEbjzW8pj36gewILc3
+CnoxCtQtyjo/G5l6bJhZUm9EhPGOxBStzru38esoRwaY2yNMvszRHNzbZN2H9DeNm1uyjIgjIJF
yXxA4g0MzXcQiVdg2KigYsIVFy8CF86SqEa2x5iAhldfYkvpXe5oYYA8FsDramwLVMIFygwv5u6s
keXBkNnHkWm9JR67ddICqUtosUCDskldOquO7ovTE3bjus+Omb0RvJkSqITBoLdAUATkqmSu2EeL
FC5GkcmHSLqcXvLO+XkISddL2xPj7wzElc9YlEZ1momaGu0k2aMM4rvEWTIL25mu8zljSMwGWpXk
F414N/iuZmG8tYA6C0NCWMpTd504jrX15/6ZxF0KVVnhLIb0s5I0rOzyO4mr+9rLh0M6Le6iFM+I
UMc2azukOwymiL0Zkd0knx1NPk6bwsBsSscsLcJjsMTQ2IX4ZTv4X+lWBnu+ur43MzRLg0Detoye
/I+KDgvGJYPatb1gHMA0iKGSiEA6a3334IN5ATJHs7MzDW/f3/XGgqDJunLr5XZNzc/Yw+kH99hV
dPyA6hK0AkZt58kggcFRbxDPAb+rk+6hyhgCNXbDRzMUZ/ry18CGq9DRtxlT5MgDbU1qqZLwEyw0
3Kb2YaXADnSReW0Zu+MoZRPTAqb3HF1zZd68Usm9Mkkr7Uk1JXQCg0ZC2Ckk09UccDgEgWrOA/32
xMXSECfjq5PjAzXbF6ZmfP7EJdEQyOj2NDH0Wtrq3FszjK/OuZb9LjclORxVHl1azfy0qmnal3I0
zjWrGAYYsMAWuScXiHcCNra5vdSfRWuf5/5oJ+ykaVS85s4sD3jOYrYw0u1Us8yEatNYdVaGb0sn
NXVtaq+KjraaClkWxqDEmXkjYRD8QtvJsZfwrgyXWO6vXbXOBZQIeyjxzfKINqW7PJK3dORHJBOP
sExre60UMRO8wRf8tW+tw3vrW60DZS9BQ8Njv8nG19rhFVc2P1IkGMzGwGFbYyTjuP0bMF4LKXh2
cWlKnoPiwaSFwopi0M2nsg0TwgwlSIStz8+2ymknK7ZQa6myNLOereOiBI+D/qC4uK9MIzO2olP5
nmGxDO185yHDDMOen1d9mo5qHzPhb/t4egPHcCl73UNNICE0w3wJaocR0QxAYIxmvsj4ozLiYG07
+F1Kp9tolzwJZqg0Dj0BSD2YaJs75bdoU96iKb7vF6eu67uvadi7B3xK/TaoynLVokHdiKo6dPmZ
HBpaLz6uKR4kyCzlVU2w84sxF0ctcHZSVtisOVVa32Ngf5riTz/O311ePSzBM7Zd3c+NYxK+gbG8
8T/R7vHdSjgYup99yFKbsWTLTKl4HGPo7wZmzCRfb+Kw3zahQXCOcpEq1BBiiay9MvnT23R2v8JE
MdNh7LVGGUutMVOLTFSs3Gv3omCvzMYp2XBsH2PpTycHK84q4uqj8o5iNijGnVGC5i6jp9ZIzV3t
3gtlUBia02s/AqhqTLrCY/3S9kxEnAHfXZA3YIA88DpjSgxSGlzDpv1FknzTyD+ij+5dbvtcgjkV
+358U4LrQIdfbRV6RJzEh5pg6ltQ4EooJGMDapWhQc9b9L+AR6Dp9q9JR8qT6r4Hl4Z+GdOC7wPj
uaUpQHYdiHeROzQ/5Evvcz2MySzbogX5JMgS8pAmKV5H6pjF8YOhwLa7SxyenkF6Fx79a0DZ7Qpq
HM3/Mv8x5fC77U0qFmc4EH9T7JO8gPWZ/sZRTtCijbkEsi8KQl0/8opiVhW+orq0030owXgS1J0Y
8SEzYQvVvryvGgJKC3TJgHzhI+EFnErvzDrK11aF1yZsh+GuxJqlaoQsI+gssqKmqbhxwsZUweDV
yyKCiZqjAyl3U1w0F5xldP29uLw35/I7btCCtGH8JEzPJ7KI1mtY2BD6KhonGOi6W+6so8z4otc+
fBjBgekrMnZDEaDImG0e8y+t4YNqxdWobu6qxZkTW+a8D6Da3aLlD5vuW2Z4xEstf8On8tXbdB7K
xOHVNu4z4ILxkCEQXyVIIGgQJTvX8CAL1j2RZhX7sF9az3EXxawD860pif6whNAkuh5cQN4bNXtv
QRQClanpaRdNNmxrn4tMNszUQiRDF9WxGpvnXpfzXmBA2kKHvhsTFTA7ZjoHC6Ta8/DgInaxKJEi
zqyWSRwlHHusg8qem1dSbGXdEGRYuo8p+UZmPuNXLa36jshSkOQRSEq+HwG80TLeqIb4VvsTTX7a
jDgKfw+dBZNUM5aPO+tVOpVG3fFRVrm/D0cM1gXoslrfMiZiGyzsyIlRzvulsesZsVqp0WwKoGUx
pi3f6bGGF6ekJjElyyrgYf4dULJr4HBX4VqGDraEF2sk9GMs9NBeWVLkjD9sucDYtHtvyfqh6hLa
MA4kjon5p+JcCtKWmwDeTL+/j31c45Et+02bZ8HOSMG/VZb7R9s93sP2dWxRmqmackNPKGwbrPhS
zt9qdA+1hM4a/9EOCxQ0/1c1QtIwdUvtZ6D6z6fgPMjypU4QU7QsLtE8j0lz9moUPvg0t+jMX6wE
roH21Jfq6yX41QIt5wm59oW+iKBcpcxftn3gHD0kP6cyHl/IU4ahTViCnRLBnWj1DTdg35GJiVMk
3Y2+G2+GOH2GEMHcVOPkR0aOnG669ZLpga38X+E9ChR2lbU/kOko2o3R11fAYympP8T/9P6tbBgQ
a3oRiTUi1dH8m9ig3rLc/qnn8Upk2I0qlRwasol8voLVaSAIanaJwqeVLNUZc5QbIVlYupMGw2Yv
D5XdHi2ISV02PhnTbF07tECitDkGogNcCrJUPfkDFRycMawIoyBlupsTDgPeN1GtswrRU+2G55ZZ
Gj03Qo7b9oL+k92e1ECjbb1NA0fZUyGrJXpIC7h8AXt9Ue8bZR2dnqzBBEDyNrXKj9SJsNaN2JWE
8RPY3Weikt8tRGVWv9gPFZ+LioY1Pqhk58wNuFqakHGcbQ0jZoIm8fMJwqbXChcbHQYmtjZvc49m
GeETO+wpbuMXPv9H/bvGL7kJ6BfQpqXp33gmvkOuVXbwQ1LNYyP0T5m2b+7UPDGFgEIak+9taEIP
PNxlFZGBjNUW9Q5zVAPPtaPAG5mh5666jNx7bZhMnbUvz2Vl/SYPD8xSjk5smWblbYDwJSUmvcjL
Yz86574+TXLaa56gHPVexsbtO8a77KI/tcCJDct63BeAmgcf93z9k+vmzSsDutF5cavUzvI5OdnT
SfP0DpnqryNACbyzA8OTbedGSOpMVe4CCtWq1OnWXmwubD7fWvww0CSobvYI8shRLlnqK82CB8zC
4QmG0Gm057+G8msJIIzCPbs4gAKTvMr27URUF7I5m+oCYmPu7K1hDC5NW1a7oKke8YFtTbvg8U/U
qeZSGrSVgVEe9EDmVS07PEay+CeEuIZpoT3K3OB1g1NUDl0cylsuYaT3GdOABSL0znQ21sSrLecg
iXyjzp/Dsr6XndyMQB34NaLNgI9249ItX9f0/ByAuauKcfmaUGnCQGVyiZ3qIYB1uxJjycRqZIgx
ZjHNqnRftQaAkvLWzqYFtbknyoKoJmyJ+7xsDkUO6qOjJ0z4HJ/emG/dcL5G8KvXfljlW7MkKNKN
jz4pqdi7UbADYNzCr3mLuCympJYBxqUEaAM4cBT9ACC+SZUnyAKwggd/f2NM4tNpq5sy20PmEYLb
WtS7aYs7hLraWOdpAWt7uG8D+btU50Cya47RQOSk+OOhcSiUDbGy93701H7S/FKV+8oEZT/mAbOS
5Cy5lIYBZQTZczcdj7dwQFI9EIfeWccySLOdRXvAyZz7UWCGoz1V78vKPMGVAW1Wi7dmhHdT0TC1
MzArbR+vvZwA4lk++TJ+VOwpO1d3+6Se915pnXxOcuXG665gQEZ4MeGpdCOxwMVYJEQ1yg0ySv7m
BhQ7JbqYBp6x2WbHqABVTSazbluqEpqNXj4iATDSixrrbz/uvxMCgf14JsDxMa26jodmwgpTvKO7
/45G+6cjENqHdC5NsmtMY2ReNgEyrLi1O+FvWrIM7DGQ0TwzbrKYn0Nbv8Z6PJhCHjFlVhujFZdo
MBa8LBqdjgPRbvDaXv6gpd5WZsmB0dTr3lM7okZWrTn8RrJ+nya/lVwAB8mRpu4DljDB51e8zb63
qUEfYHWyXryiRo3k/Qo7XOdMOi8GmIQVQrsO4ex4sTP3Ca8VDe7MfTHr/tL5xe0vyv//17ACQRcI
vP//O6zgDn1e+B/rT3SlUU7Eyc/fIIPj93/949/f+u/UAm3/kwGuo9H92loIxyZ/4N+pBa76p0TO
C06Z5hopBPK/pRYwNLYILXFNKfi2/5NaIOU/+VIcXUJ6kKE9W/7jf/3Pr/E/g5/i/l+xWM3/9ff/
YPR0X0R52/zXPyRl4j/+e36WZ8GIlp62HUFIgtRLtMjX52OUB3y99T80CxPXbRMfIjpRe2csX2x3
8vdmDIymFN1DLDWk13g45ZmV7s2WxBysffKRn0oRyMjqZCNITobceaRp42FNRhUU4RO6DFOJfXNW
9j2lkxuU/b3T0ebE5fhEM5RtJhqyC7aB8k3WVw+uUBKZ84ffUWvm3lAR7MtMPSGWgEAp5tCA0/RD
5c3eGsBK9qThtSYB8ju03PLRFUz8W2EJNB2Rd6Zg7HZW5fgbEcKZKNlvab014xcItGvoWga/uZMS
Z+mkh3n0s30P4/TdrOHGNNH4K3JLkg5amy0obfdx5hRvf9HgVaj7o0yL05gF3cs4MekOjam8du3c
vtDzQltVtszRXSj7jmlhnwrSDbq6fZrN2bkZi7tphmsYqmPvVp8MWnOoy8neqkYCfiPb5aiYw33d
Gbth2GI4s+6kjDh1QxpR8FQr3JUXL7v05D6fG19sfN6sVxMzXFqSXRB7MzKnTG4Nu6+RCasfY3AB
APDjcBQ1m4SB5dLJQ5GGnicsw0M+D49cFonxEk+DhrISqIy2jNXsDMVlDkluDHLk1TzHD2TS5fdB
N777QzbssjHtt1MWA2cFv3nw9skQYOOG0r7yrPwwjr11r8b+8W90dtbRRnQytAkeL0E49ONpyCBT
29IUhylbm9kB3gaBpTqCBqbq+BXo2Uahbr033JqmD4O3A1IGniNQgHGmDnpyOEc8nw5gIZ+bxPAx
3TVA2MLm5grM3hp48dEre7Z56Hr7UrTjjrIAxxvALGVOGBg8sz6mY2WsgxhTQ54hZKai6w5tAozO
KO3wbA3Gn6Ixf5eGOR2moJIP5sIV9uXRErl3sTuvPI78o2uiueQWFW9wkqJjXhhV6aaXkbEz/Njb
tw4KrLj35D0OYnfl9YTJYzP5qKWZXMrlDz23Zz/po0OI/eZskn5G6tna9MhqRdNanLT3OKdaXF0y
MK5S2gsjjIZJpOKnBFB7xMo6uT44o4FEKhe32H3E4e1UrvMwSo4pK8z5awOLoM7AKvNrpFtcnj59
mgaer5rGe9znyNEMrYlINPn4oUQbEDs34cx4qS2m15z6eNPzlkMVnKt9DH8IgCepYRyKe5HBB5eT
A+6N3qVVxt3qeRjz7jzW4W/pt+mxrtD72AgNcjemCDVrMMwEZsy6rg/T/DhE7bmiTrzXJkmNGZio
tTlxN0ZVUB9Go0JcqVxoLMtiLf02ooxFmNtYZULScuKeoyF5M0NV3wOpeXKC5BT5Ul5FsIjN/eJM
NNKmWYLX+oU1nxXWXtfUuDk78JVn581ug4idy9I7K50f5hG9BYl6LO4oPuc+hYI0oOSGOaQNeMrO
HpEnwPQ41KvOJIgIuSUoqTThQVNiRJ0AFxP6k7iTUVRdYxnu4zr/UApBWOEivKXf3IwvRMJt8V+A
/xWxhVWixiDYxVvDlO0pdCNQPN78mhNTcNOqoD1ZmOtmGPsT+UooYdpoP+dIumI7+2Xhh0Go7O9I
niyguZJKZOpdV8nyGmRI6xxvHB8J1crg9ONw0RON2colfUG5Fpq4fGloMb64tboWDyoxb6Jq85s7
6Id5Tgwk4jTE3MDp7yp4KJlb6d9DHy5T5WNQxq9Q2JaAE9oyjMv6OD5ODVm+nZVEMDt0g2tHe9u0
jiIAUghzIkHHJy6N3+gKh6fYF7citTF4yu7qmI63Jlmp2HIOFVT98iGfujdzYue3fkwdCmRDwBZD
MzLvGs9e0NOILYOx75b2i1gHHfHhUa/8U90ABa70ZxD5Hjlqk3+nautUJ7iIEMENhy6mmzbEVD9O
ZojdZNoe17uYNrg53s+hW3yQEqpuWhovkynPWe10cI62jfChBlja3YBa6Hdm2/2JIxKuDVMgFWqK
8GLnVGeGOXOVTdR0rtwEIJv1FEQ0tl0ygElLT57r6avket2Fwn1h1P/OvPJcljrezCDhTonAIyJC
WDfC5q3NMs1JO1f1nQizU0DtnszD9DGb+Qdhac2qz7Jw19WVdwzwYa+DYGqw6rfRwWPFI0r26gfP
OEolv4ma816ZQ9moEoL7yE1LuCRu+BRPCX32KXoczaTa5zX/y2PjmsGdykbpb3BQ9WfViPAQVfm7
HzJYAFZaAO8P+3Xvztl+nGl1QI5mvljHYu+E4tDMdvHcIRTGE5ONe8cqvJsr+4Np4WXWNbF5dm+b
F68qmQbidtq7szNs9bgkIOTmsIEhjCFhyoO7wQDKlxTOh7BgYfSOeBmsYjxFsXU/Rxn3LuXYj4o1
FAzDzsHWfkJrwIjFFvaek7rciNTwNkMl/ohp+sy6xIL3fTb73AOmNjxSGH1ipKCZCrMIU1fzEmAi
WkrsrrnMTI3KBHYNavtTYQzvZXMyLOltnIouJRiW5CqUdf7XQUI8wDF0XU7FWEPuqTC51Q1nYtfh
OU+z1tokNTiAUDXZvZciYZ7Fp6hM+yEZSJJOTcQytD2iXVxxUoeqYgba5DSY2s5c1VZYPIMVQJTm
cqx3oparrJjqQypxZdRCxsciC8jpTKaT6QOV4nHnvj18kSyCtc8/Vzht961FthPRE9ZjkgYb3fbe
WVaoeofaA3841CdN3Ac6vse2vRvhI5yVFZ3qCR9gmbQQtAvj3I8+AOqQCYrdlM0DmCcUeL5/AVnA
SDzJkn1TN86lz8OTU8HViUvEejpNgWhWVAUAyNfdwLiKlV0GtD0Cs3tqG8N+rrEqpa0D7cOqzJ3b
BntDF+0liz9SaeZHt52+a+7229yD38W1BpK7G1/HOQIo1NRQte0kyPcMxLpV7yI/4HNGWR1kH2is
3J0w5zVJ9u5CiDTvopS1X5R1fggnTBJ80kzyg1+uFxCAUBVds5WtERyHmeju2fU2feF2t97pKB7j
4eJPlXXwB38xt9hqo9zKRe0twotjFz9dvWgDR9SreByAsKr82AwuTQPDeBuKkAFx9QSqrniK93/L
CELdHdxJj3GW4xSqqgQQcJe/99W2G9najPnespMvTYPyqESDt6zUV5e6kKSDErDijHlRe79y+9EI
1XCDwPlpqxBUwXzACknOihU3D5ZwGOu2+gwYcFdx+bmY+CNUmp9TEn2lLcNL6wdowYKZQ0FHEngk
45k4BwdBS2DTRT6cAIsma1vH7X1GqTWqIdgGcXdPzZqhoBix0WvIIEoFuFwk+jooPdMKhLK1S7Xz
mommAR83m4esgG8oNCyhsTfbc4IWpZcEQ8O7CA6TO72opov2UvjP2qijQ1vBeiWx+xZSu6EsnbFB
dv56bnnmW34jRxj0yk/Cd+t3XWGshZPTx9WtVBCeg+HBE1F1TMqT1ZEVbYLh2SCJNk82cVtLhQ3j
k2QUrFIbdFSM35x+fMxUCQIQkH9nl0cSXzg7y/kxwUqAyWu6FjQTxmAc74sgpwMYWcdmZFZojB48
XmgH0qAIr4ei2fZNYkJxzL/zZRbqGxLDQD6l6AkZqIStVnet23ecds6859aVITUD/F+Fht41Li3M
eDlRmqR/y4BiHv8WQ/y+K3CsRDu15VMTdeVyCxC3OSiXNq6H9XxAsMJEal+L8kmPaCxJ0ySiMEwf
kkzFV/77KXVcC9hvka6NRGRrIE31FnuiXOUYC9Z/i7JBD+MlDsl8IW8K2WIbe2dzyD7ios1WtZGn
l6qLK2icmFs0POaLPTCj5U6EgHQi2o3k2S3zQnnoRiIinD7ZxlXAjxpT+6mWLvjVAg02uvVyayMW
xFJUDI/Sm6y7Ggjg3/8Y9S7p1gPiz6yc9rlvbEfPzh4Dz+DZZTsOHRPyOZqH9dTja6E9AyTEzqHT
iCqlqvQIh6Tw7SJqaoNYDDfKisNIlOWqMhTZslIcdOtec69Gx+/ZzcYiyATvaL4tug8QiCw77gEr
h5ZjrMY/2i0Z4HqcqTTIvpQweSBl2a90WfKoJHTec3ys66CRzOTmOtp7nltvOO5xXBjZiQyOowgm
DLNNK+6K0qKZhPMYJrYhWAKhqOhOxu9x4gZbXBOwnZZtgI9uC4srdqr51szC3rSzWx9bunlzGMTc
oIbh4NSWQk8e3HlDnj/TZXr3airgovcOAQXjRozs9f40hmc1jsQY4RckSMUlUVgyKFyaSSMXFvpW
+pB10fPcJLCMkhooswZpSu4fpq+n0qGVCFyQXTTBK6VrB86iA9qV8UC/Txkte3Fl3f1NZyXld9h4
y7JcFJ/WAII8S5JrOWFPCj2H5cdkDwZahPVgwqPVz+teTcU5LnwcXQ3St2FmOI/3773zwIf2nhNt
EkQmu951rrCM8hMiBx4Uf6HRO3FwUmNyzoWqjlZlf1tu3W9Hn3F+ga8OYVpqHMbAHzhXG7mZesQZ
ASrW5cIduST5+G32NE0J73hv/SmoX5iUh6RYBP3XZOP1QYtAKopyLy2Xz3XYKF5cVrmHzom8/83Y
eS3HrWRZ9IsQgQQSmcBrecNiFb15QUiiBO89vn4WeCd67nR39MwLQ+omr8giKvOYvde+MwfealFm
klYzGSBjK806K4HklCS9uynCbNksuHgMa/fQsDQ9SOGFm0ib+oC5jcJOqEsiouJiSIBPmmoFFZm5
g8kThKvG+RXBVCXhtthaQ2DtJ7+tD2rviSbYhwnXfcu5TaBF9UM5069mPrb0naydR49QwwVGnOfe
pfIXQ2fSHGrWvhuGrCPOnVHxO8RBSBwFbXnLIVw2Kcb52b+wD/ukc+UToC+eZpeVhO7VsbSc9lYX
tzwiEDkPidfhPtpLRjmbquR1YWi1ZzBuz1hY56HX61bxXnQcjNdmneB/CIBeR83824VvvBmrMaYU
pwmLJ/cutQzxrAJl8xuZ032kkTRji15xe+SYAeqj7VjtFWAc8CsE6XvlJhsPPsmxzu/HwpJ31qDT
I8FU8Jc0PCdK9AYP6TQ3W+Fx+bEjjdDVxdEemN8CV1/ELk4u7s0WS7I34oIK/ddQNHv0srDBYq/b
CJtqp8DQjQ/rbiZYKkrK5J6OoN13HmEVZRqYWzeCOdlObr1WNuxMsVyBY22ZdyhwXlTdjnel4J6b
EqwW9W3K2umcYRuYY795xmSTNUCqNCDKC33HPm5z99aO8A5TiEKx95rAyEB+4qpjF/iM4tuMQzUU
6caLk+oNL3MpfBx0XYS+03dg1jYYh6La6g+aNjPLw+FozO6DyBpxK9xPtgE0rENxKwWT96b1IJVl
zsbgOjgK217XnTxLJL6HKcf3Reb1uEtKhlRaEmkmUE5PLOtohy9RMrynrdG8koPHwCD/2ZLa+STT
6J1ReXZmq/n5fWMRX7fyGwwUQlQLv9t46RnEzELVT+ECfbdr+0LSBuIG5Dl7DjnryLFCyf5gB236
Gtp2uCG/abCB7xb1xNo5yPaEjljXwZQDm28/2EPYz9vdYIYV283mAGRbPM+sZ2lEYEwYPNTc1ffY
DjysvaSIz7mM8BEO7R6Hf3WM2IGN1HvBIKbD4KObRNbnsiOxmDWJ4I+a9XRLU3Ugq615HCkBrekx
c7ryI2Z15LYxsyM7QSAzpsymZHF28vhPLGvzAtJ/62QhudqMeI+xwIAPG5ghRmOG9wATvc5lSw/f
G8h4Q5ZTFg7GsYnm5BxBbF0HCYAm8GEasWmBc8/tnsi94PuvEzyLWX1wLDvf9yGY1Tghdlmin7+k
A+bOMgVOHUzoPL1Ryp+gg1eVPJYOQioB1JfwTdTfnORXmY3hIY19SnxIybAPvItZfLljux/HalrX
TetuQpO9gcGr5TKfWcxh6L643W6IVx/NmWQmu6ObobIZbtWnK0kWGmycSTVhGmA6ijsUcc5jGIbg
pMy3sG/tz8B4932jO0e2c/KE8o/K0sEZncqJH2a4qkYeGeTWkOFc84DGq0LfywraYOHKjsx8MGK8
6WWkUfmI/ohMk2ku9OunvKv23kxWQ+OU47b3eWaLZVhrD82jE9UMM92e3U8e6u0cW4SWSHhP2sxf
m+RhVNPMKEX9suyQ8B9Dk/QjC6aRw3OEMPcqh2PADP3O4162xOAfHFBpa+hZtDYeKI9ZsbjBahhv
M9f1mTd2TLEI5FoXcdqdRhRK62BAlg+uCOaqQW0NhifY5QnEgxJd7cpqAYM4JR7874lFP2PuyFDw
7o2oQB6dTi3rfyPbVaQw7cqoQGXLWx3/14YhUHjD0PZY2HTjqZL33dj1r5NHpcz9fD8QdtQ7hfeU
xMJ7KiUTAtQnZIXeBmxyayFQHjJyjoEeqKPRmbiPXb96CllTGxR3lyFI3vCdNcRrCEITmTM8MB9Z
F2ORbId5zI4jtR5jffRYxWQf8mTYGCwITmBM2F7b7BsjFrfuYCHLDpgXdmrbQSh8U7pEbFy/Vs4v
6F9oTMFUbBAT/VEJyymxjD/cgMo5HL2jVgmwk7K6V2qgsMVg9RCPxZOaW72n+hqP6STvKXWCI6vQ
ELIM1v2wR/zjp5AugMExca0sGLIGzryuEycnKMgxQhW28vu4PiDTR0mTUx9xV8Sw7Bdz0M++jNR6
KOGa9pO4jdmiWDLyH66BC3BOgn1kEV/gs5qoDY5kK3XzUztqmMU1RFLonEelGCoEetjHgb7XJilf
fb0eO5NsjpixcZI+GrO9shNvPEG3H0/m1xgxGsyS6QA9FthW5DyZjFB2re9/GhXROJJEB+Q0MPEo
xXC4MnE1+CRj4a/AbD5MmWvi/RgAb/Ym1BaXhAoJRkk3slq7nVGvG7K0oORWW9VyfekGnYbH9GoV
xR6Vv+quXUBVPcJ1d2JU4oS/b0cbRnIXBMNpXNwwvGzMbutkpevwRluxqSvH2NuZvDcDiMpmrO6b
TiX7Ya4eJLC7M40ddkkYQUhC+T6TXs38vA49dtoiYLB5/b3iRXfFJZaQvMZKbdIe4w4lNYcrLq61
iJxiE5iwz361HNpLHFO1gLKGfTZhravgZ39/CCjXk0Kbx4mkOaxnSUME3rYvW3/n9MlbUadfZQHG
Mm4Q/TfAqvKI1tF20j+6gG2Nh55cDeni8KyBWIUtVvpk0vthrH6NDpc1iyMgFHdx7X3M/jsxZ9mJ
nCh5KMhDcQzdnPTyIUiQOuBiZBkM0OhkGgilGIFBOlkeke8PjHxbdswz7xVv6k/SKZK93/XYi2J0
GaM1bIsQbV1I9mhgJU+aOmhNuYd9elr2EhIuk+lCsckGmgashKUQ/Kbz5JHcRBIG8e5uGjTdqlMn
poOkvfG8n9Di3k3uaO8pde0x4OGdtglNFmwZMswQf+Lgy72fQZV+QRDct6Um7DL9DUdyB2gLXcLM
IoNbUvGsHCcjbE5QUUiwCAkjBcp5smRdrKZ++nRChpSlh4msT/fNaNya0RXHqRyIubIEg5vMOJEl
0YF7BSNZTfwiqvzFtGe5QTBNgNU3fW688eRyBRY4qRbUmZJxtpONT6B3FxJLgLaN+QQPTxC89rK3
XooZekmY6IPDIXDUODN3QQnkYC6nFy+1bVQaDAfmpqjPOEb4t+7vBCqNeySKyYdbtJvYoPpwdGOc
SuE8k39t7UxD2xCBpldrGNXWjFoDl4yDShizTWIMnNldIN8nZYV0j0BbfXAhCVNuJlbINErWJ/Qy
yl3L0CPjLIPgKBwA/3jm7VXFnD7qqtOwfJiast7Raj7+9VxaY8sJansoD9WLjPoLBM3nzPty2lfc
X1hBgHrNiHtJvQceVGNUzXN1dTNc3AQV/4FItZEerBUFXBSrMlAFS0KYWL7/pmlBCCV+y15H2gfi
vzFM8cWhBYhBNvyOAevq5TJGLFtQFPFQpivJDHGnOvr2X5QpHhBir2nEJjLk3UC6DhNHxOZpdYJH
+8O1yk8TlATf0xLbilLpaWxuczB+Sk9wFOiSBmfo3w0imJtfbghhC3q44d8Roxis+m5pqq2X2mye
pFYnY2AsM/WPpQuFwxo3oDppiZgFqa7bmAIhLtr3lwTws2+4L0Q89Ccdiu1AYuXB8WAWjn45HAbg
z9l4H1SVfWS70Z1gD/MSw11Zct3YCHVUvDMTsopUzZyJNkvmtWojHE53A4LRbSVgLjhT8QCwRsBR
hiq6cayMiJUGslCGrJSIUWZ3YcL0PXhEqcY0IhcdGSAJfO6VBS+nn6KnYHHkl6xa1x7XDpz3eRPa
Pavj2TOXkYZ50g78gkll5M+NX/j9eKMeyrAlN7pmZGDk/PSYnYk5Iwl5loeQuIt9QEOEx3o4ICta
k9EoD2I5e9KAOwrQ1KmrypEpmoVH1rDXgQV6JvZy0tW4t8uqok2yva8sRD9kBZiJVpk10OQz+mI+
sDZUTFPpeZdI6XcK4oAgkerqcmCcutLF6zo64hDUAREQguy11J8+2EzQYsQwUR3cFBvhm/GZHUqw
bQoTA1E2yJOH1BXrmHm3RO2S9wCo1u/MPQK70+yEPnxVyupRI1pV4/iWCa/f2e70Wi5fBkiXC48M
p1VjPFAhdEyY/avJ+fN93X1/KJezXUZxjn/GvSEuOxOax8/nF4RVyrI6NXb6VDmEzgeExzNUC8Wm
X3xhRV/Rq1j0hWlPzgSpeHy3GDBGtEx4FOw8u6JaQIjoU/QVXXBvYnzzveBUoocs2znZq4Q3elJM
P1yAYwHBh3Ob1zTNyy29fOfffxrSHwhZkX02o4XfxnhngUlCVZ69jg8Qwck6TnELN9WSnnwuKWcY
z6IKt/Jmn1ZwdRePUqYfua+Q/7bVo1fE5L+nwXxyzI4lgMDaPmf64o0Ck0zcv1k6I1RJoclE4r42
UsrfzLIkHbL901uqE2cLp0Cs7Zylmiu9jUF5CvlYuCdf9/mxHohLtgSpWGJ4dRzuDI5zrAN+wjze
I3uzxtOHRLgiBh4nO8pUoP6p53N1pdjBQqP3FrL2n0o6R+kwxxxne/99bzPA6o5G88M2jWcZIRNb
nhTX9sm9VodKyMcGHc4e57ePmg2LheIMWOt+unYNziQ/3o2mYjlZqr20q9epjwMe7/o+wVtBZpeD
Jwujh13LR7tGPhzj8KXYHe/4TaL684bnoB+uVLYPdGsuOTU1Tm8PJSvZhn8cwQFBr0wgGZhJDSPF
5Z1UdSXqr366DJJMtLfE7Kzj3Ezk5Q5oMlXQ51tp/m6GiuqpIGmMk87fRz3DvIEMuJoWENMMUexM
RFEp0rI0LqnFOPq9tBxPQzeSblZxCi6DOVsXwS55rmIsh3kYPnBOgD+Et4Nf5Jy6TLZLwckogubY
1eAwmgQReKvJEgoKlEEZFiRDgcizK3+PbyY9BCLSayZ2EtexsesyxzyaLvmrAZwtI3M/opRwP1NQ
xGjUwqxEznXkMk1AcdMBmkdKCpqm3qV19wPi0U+TXzFCcEgSjiCnFP2GvRr66jPHbk6eQmpj2TFL
PN1m/JOE+f4OExxqARe7IPauRTECSDuns0ZuGKI7fSys4UjHAwsLN5tnQv8FIb3lfsw3HvmQXAaa
VInZfvUGOR1E92Vi/W+Ehf0PPHgKcSX3hHOLY168FgfQXmQ6XgUVkSksbA/NRDYksSKnwfntF77B
pi04OvSS61rBMvSKPzUAgncPDnTZZEerCZNPb1/BMluwbelhkLnczbbz2ysBOMRkx6xgdDG9989R
SFYAiAsXiTqB5NArt/wAAQA4BmRyAaW7pAKwAE3QOEMfIwx0XPlSvfIQrOXMQChsSov+CGEA7nVn
2cz7XoZkMg0OVvto9kh3jBqSNwS1JsJQuUydofrZFKzLOuWX8sD+mPxlwK41R8G0T1uXA9fvGDWa
YAAM3Ik890cPYysbIuHzcg4Bk6anuo6DIxKsaY2Sobnv4v4W6GYH8gH7hPhifO+QC6MzWqlLOwvM
w8jPwXwxrusahu5pehU02E6mFPbNYM8BFR/cAoIDrfR71h3LFGg/4D4uvTHeR56HJsksyr0PUMdn
MMRpRZVCDnFKTBxuHHIU+q2esaSM8FYkBHGjrnHPSFRbtkQ2ZsliU9R+vnFcHAito9GR2/p3f5m3
Y8T8r8583HkSoXKhYpbl82bcmizQdn4sP6362UZveuwGNArRGAPY12g+DdQfWIzgpQmGXNhUF9Pb
A+IKd6eTtGahjIQhcw+JNLiOEtJFsMN5zozOthhp4zuWju00sG/Eq5fk8jzi0MM3UJwIsYg1PnRl
Fu96xMGoiHPiFNRE/1Kyox9PWOMys+DQMBZuFXGhPwHAA/NYvjGnJP66IqLGyn15iBoQQ1FofbnM
gyvzbJAeuA3C5DktK3GeCgcHDfHQuk+QIxsUyVxzGskMcjCIUSpcx3HdEcRTPdLlcUmb4KBKiCdC
wueLuukIlQM/U4NX2xhWITj3NUHnD5AjUC6TK6tr52luySJnzL8pS0TIV+XaGIRs1kbMHdcp+c5m
jcQWAS2WHmurJjM5tB0J1T4J97E/sD0E7JFKu9mNCa9dIIZHow48snmwTSTOicVoiui23MfSEHtf
5EdnNMs1OstkE2gL6msjfrH6teGra3vTxBmDGGu8wQTLNuMjHU59ciKCWnwr2pF09VlFEDhJYW4Z
eo3vqrgEHv5TXcqfKTSRjTtoEwgc7/MMOxXiH+zHLba8OEUIHgt8XnW2dfmSHaCxxzonQqiIRmRI
y39lUKbcVeSiVEjJgWGkmlEQrjGjfFBZfsNn5Z3Y3xCY609/CjMcD3auLrbrgcLsWEfQq25sK+Ti
TYAdWUF4TQZIPBBaDx3yvCzt74Bf4N2RPZ5RntayKoeNaRQsmtlbbIKZ+5dBChQGDF1G8FFbD3mb
zy+L5pwnSg6U1oNliV0Uo49vNHeRk4EEm/RgwkEBO+mzHWAnPm6z2SL9R73n6dStXVzTO3N8CrKY
5h4jE4J4fOZYXXkayI4Lo9TC2ofSbiBLwDTj506JN5f1USZb5ivIRF2i0njPvaToEHdINGjTeT4Q
kdnNgx3i5GBNtQQ2C+AxCtCMJc6u8t9IHPM3Xat3cTBGZyXrU5I5BK8wxQdcjzCmW+wI1P8zhMBZ
sDECV1ZwPoAvRZd1q8r06uux2QnBY+PK2kfcVxm7KotOWT2E93U5fcT3Yyd/2Slv16nMX0oM6yuz
9z4j6Vm70KtWJBFPyOBwjXNsntOZ1iLvW94TqMF6RNSQrQM73pbVuWUVH1ncyx6rMOr56NV3VEzh
YQVkszHnNB3ykjD27vRIDc3ZRxJTtFToldn1AMEUQae6PZpL5a6X6vr7w19/1TROapJq40RlcTKm
imQfwpqHLAOBay+Dhe8P4h9/+v/+bxlTjFVL4zl7qdyELoNbvwAT2scmiYQjfeZELODOrd0nvCbr
pPAn1Ebt3q8TkrPidiAikT+F//jT91//3f/2/Sn/8xX/7lOkHGkWQPOROyoSThrk7HFTh9fQI9IJ
EBzRWFiA19PkzxujYTwTzmAYw/oFks5X0AX1NYojSBwqwSxTuWdcdkxHlAmEGTnyWvFZEgDTqrWj
FbUSGqLy5Fo9A8GJtWsHvSId+viOJ2/PEWvtxomapPPC8Tos1I8wkxuMyCYIKowCDWMORPrcTV10
Bk0GQRDdMTqWdTcfGLb5n58EjnkXmf7hzBzXhckxhy/A2aqq3TuSGGsLpk0MXnLyG9LXB6ZIIuaU
xOoz0BMyfCfpzrc+cNU5kOM2+Wh/lpZ/mwJfw1lgRsUS2+iGn1apxNmPIK+3LEGVZi40DRMvz7X2
YpuZIcSnnrSLlaVc7GBUlMo3Xrvsj9l42dMgPlox/Wa4Gm5mQmKDCiB1gj3IbtoSrCMZO92Irmau
LYix7j4pO7nzBzr7YSy+5im+ULtwDZrNK3po5tIzR8HkpveUC1uXjgjuiU62kegeM0zWvfGIisje
8EO9DLXa06XDaxVmTSxl9KthQAHFIBp3o9dnB6t2n3MjBNE2DAS4AQtf0y9f7Tn7cLvhaQQDtoK6
Q8WDgwVNDzExMgjObtjZ+2ienZNtV86p71wHrJX7nBrgiLuloxszMowYF40bkBjubqzr+7TrjFPl
wYMhJHZgMfxVObxx24r/YNHYxqkAGXScHgImsJWGcl6MV4tdNZbLbVdjvrWiTZQRLjUVONbDMXuY
p+4Jh1bDet3qN3VPsJkhRn0CKEncy0QwOVn38hizbkkixqmDRwgIpyDfHbP0LJv2HkBvz/Osoxt6
6XnyQJjD4z9gzJ9O8AwADfR4xQIMcVsPXib4psw6Sz2/0Siu5hZ+UOAN4aH0wbqUwEtmfMnfP7+o
r7bSjFBG855tOZPMSdF5Z286SW7OaN/iAd1b+Cr9JeLcLIlLYL2IDt957GLqHYvx0/d/yHPubLA3
DGoYOYcKhxozgz6s1QHdBoGbM7NYT4sANZ/rn1rD2mejNxyqsO8PAKf2tmNOLK3IA8mKc4Kf3U7v
4xwjcNbx7/bM9IkmCbRaG45/0pXBg0M9jMaV7j8BzOL3H3VIL0heFurUAfBISfmWkoIXRxfXEW/t
6EDD8fwfTSnuAE3s21R/zHn6PtY9msaxOOBy+7D9EEewiLsn8K8rc8aN1oUZXQ0rMzw2SJ5TAl47
/12Addhpe6G2RtNHUkJkLBPmUX1sJFs/JlTeNUPzqXCq32am4TQk8WOHkGFlVmqBn+4HwImPOSY0
fI3pq3a1dzFS6nXaB4gTpNFMjhvjjI0PpuGHYNVkeIlbWLFjHpmQ9Jm6DPKuGD3j0EU1G8faWxxh
DhrvkDwdQTvzQ1kpwX/zjxx90VTpx5FRTsDGsUTUsWum8CFduqiBFC4mU+gWXDYP7B0JVIXH9Q1Q
hh2h182ydYCa8ZPgo4WLCyBOkGd6spbHryVid+M1vOxBPjdr1stnEgSo7xOmWyYV6dqnztj7eXMf
BmpJOIzf4rKETzLEAFGWSf6s4fZwbwczpx90IEcoDMMBOuBOsXWYxm2KeWU9T9jTh9gJOP65ZcN+
+Oi9aDzZ3Tj89cErZyb+FnODMoLPI/p+L9hEuDaioLQ65ulMCFprmawRyodeOMd2WWh8f+jIqmFm
ssDAXf91TEa1wneA7d2Juq3dj1+ZWeiFhvIaYEU7UzIVyXKDJO1GWsFznlEo4pyASszA+qQ6k7HT
8mEu+iWxkM1it0THCCt6nUs+N2t6bjVldWcrX5qe+gveac5wla9BAUBjtZxpCgYCoNh2PUTyVWIA
jXg0Dl5ls/PEp+uib/ooSzZ4JUIzohnf6mWDXbgg9GAIfyGXCo+9W5rXvkH9rjvJMDAyXtErZrMf
3RAZt+tx4RObOpG7oVENt+bIHsAEDFG6gCUZx4Xn2fgzMa+nk5BQMyJ19VpW2vks6t9E3kMscnrM
rwM4L8t+HzoWxaaJGMsZ3OiayOqO+Xm6R5GRU5d1l4zvHuhK8ehr5+fY2E+BDOcPoyjOnh7G35kd
Xbzb4MzhR52x054NYGXIAVAnu3GzYWv3aoXTgkYddn3MBH/CMvCNjfesMnq3Ou+DPLL6a2redEh0
QG6ScyEV3dKAaz63//gaMWpcBAaYWZesvN6iN8wRbNl4UTYE2obMvP3fySzRUbfzOpyQAQbggS6T
RiJai9l70osEHEud+ymGY1s2t9Z0Hknk6zZOHSTHxnVBkVcvzKhYXKWLWyCbdyjjfjjxDVxH+JzX
gjE6wM2IpT7vDE42XcU/rLQOzg4RandtC6iJKrs8OgGikgW4XKCRK32zQV/cmLSz1eOAbBREUv/L
bTHduux7n8uwPMVUtlhbH9XUtXc+aeHVJAiViYha60OEXVNVBjhgBKYofo+KJIIj8QZ3vTX99uz0
jrDpPTgr+ceqwqNbI/mmeVe7aOCF8jrbuXauEEeOQoDMKCye8HzR5+Jp+u0EBzzpJekXLJ90MHfn
IHRwzHTiVjtItceataJW6s7qij3c7eoCqnW+daoL94kF/og84vziKvOhRS6NfLnJL0GVsF0lxXfb
16bLmd4JUrPmaEcQgj7pZU3x/SGjJzwlb0PYlpc8iUuCJCO1dUumq3/9lUH+vmnJ6LOpVSY5Dze3
Dd/DCY9X5rLh6UrrMXZ9oHxej56qAtueGtViEwHPiXd37RuO5rwbky05wfU6AdB8bHXzrslivguc
5TUvmdzIRMi7KjFenM7ytswB8m0b/hFaLVfk9Mo6qKdHhU0CzbZDAE8yp8+6iZK1hKiRIHJN51MT
EgrXowewCXeLwim5uU+DSpAQOXkObb1DIOGNKagvsW0G5JiYNyiJLcksqcQ0U3AYHwwAE1vXh7z0
N5/jf1sI/24ZdMx/NQw6+BktbIOWxjyIbfHvhsEu9AktbaP4oKwGE8/cWJe+NU+R1XoPvFy7jtnU
KZHEi6yY22yVnBpucTb/c44phVIKMXs6RYDc3fi1b1wK3Cy1TlESGQfkKxkxDmrJcC3t/7ZC2Wlo
rclOTTcBpmiSnOPTRAm/UKnUc5t6Dd6PjpBgUC5nMLgmgwSCppknhVAF/I80t4dL41Xx0ersa+nD
jfifD26WN4c06J4DUbHXktRJPQo48lzAPM5dU25LUzx2GlbIf34ZpfOvL6NrC/ZdUrs2L6X83y/j
EGKImK02OLSD/irJH//oQHyBzI7dFaYbxYSjj97n9xLoGzapFMe5GG0C8GBvFynRgJ1M7Uf2r81V
S1JIEBDslMywvzDsfuKNixmn08/mBLsm8eoV+pLgNiax2vDaN9tCqV+pqJsT4uDwwcKGiOQi/ExJ
5NhD3sleRUSyqyzIneCIXtKTG/9ei+7ojlN1RhJ6ay18erKpji17Z+qzRsBTY3/+n18nG9tt+ZeR
dXHT0gPxGtkuJSA4EiW1Xvyrf/On5jZm5BBdwKEj4HDEI79VfrMvh4IfN7YmSkknJim5aslAR8oa
9ruYZ2A/2F10ZDx87+eeeQfkeauntD58G9hip60OTrAEfrJvXH85ZRZc3W01ztNLNkb3o5mBfU/Q
MpKb8WHEcf9kDPKMhuc//2z8u//2h1P8gAq5sJDL///3H46oVjCQM7J3laZH5KWMT3dDYYPfLxss
kEFR8VbiF8H2Su7sqiFhAhj0T3IguLsKiuA6LQ8ydlKiCFi2sj8FODl15guYT6L/6oxRN48VMLMC
8Qob22tga4Jw/vGnxAnvtWW391NHeIFhJe0vQHg4sab8DQYF4Tl7xD8jYHHEknPREGcbmPrDL7Nj
JtnGETHxarbxRwS66IXqhkhjHDAHqTvrMUUIvkKLhBBzmBQSdeONqY96wiqRrACTQWWk5yCAHRpS
xd7kMKXqqOyNwJZ2tsJb7ZKaXQXCfeLSOyEtJ9G3SsO70lPhPc0sB4KPl7KOR//cVPlb36j+d8+y
y5ftZ9FNExp3pKCW89iSk/k70Q4efKeVTyWz/H2ZjfnJpaHeGAIjaVYh59Ndr96rsbiKenZ+c7Qe
mH76Z6XAlajIB8LQucFz7MsUmJSj7rHZ4bgwsgOmy4h7ghlkuOPernezscCKds1cNh/Y3hCON0fe
u/h3B49sBGCUsGC5joa6fM+18lYeIgW0WPIUh052aO162jstUsw+tjTKqtbeppQZoV+Ij//8FNr/
ehI5WgtH255lmlr88zuMBU9E5IubHkjHqQ8m0mWb0eZF929pb90iUpWQRNYEcuazdU5FUjDySwKC
ZyM6fndoSfFh5xiZ1s/MYc4r2d3ttcme3AQm3Gdkcs0e9g6rwSkAZQbfIuAb3TbZOpuYQTY1PKfC
Y37vhx8I2xBtMB1dy2y+mC2fmbqDc8jYVf4fP/ZyT/3vgwU1Ba43ZUt4Oqb4p4PFcCoDeqwOD7Mu
rlEyWVdr4VOr1Iju4cCcs9zKDnmQPxeWh0weytkzHc3VGDoazLrpbo3EY9nrhWDvBBfDT9UyrLSR
yeBZLnvU30HWoxxchJDz+EPg/lvZBg7AII5feBOVsHdWBN8098oOTxbRDoyjk106+uynNWljqQVj
tnKA1kS0vKyz/o+XQKh//dVDJJCOp/B7MH0UcAb+fv7o3ixxBFfhobfK/jqlgXvpapt9mfWudNs+
zIEKT1UQ/dIS7YaMyrch8je1DkY4oiYDuYz4JWLT2148pVOCijmz7OdMB8CTQN65XCJnp6r7Ny8C
pex4t37of1ajaR6sasLnRk7Uqx2TIQE7zzGaGL8KMK/W9pHvs8YOi/Q1Z/F2BVb9ZgRttI78JD41
Rt09gdfy/bx87pgIbapsBA/bFbe0NIcr3MnxbgymT9dsemSm2a4pJ9Thjnptpti5tpaUV87L91RG
5kZZ0E77Nmof0Q/Zd7AG7q2qc2gNM+whg3HpcBWt50A6MIHn8tqwqtm0k3X51pZwZh9hryIRNEey
dKZqfiwd8eh2ZXHuqvrRtlv3jjAlNMM0g6U3ozhGL7ln1wrBrcRz0oIodjsHN8Xs7rvZO7cLl3ge
zIgjz31wRJcQHtya67AN5HYwEKRiUwxKiQJdl+6d5TREl6PF245Iy3bMP7705Jlb3NRQL90qXw9d
6t/STFyZOKT7uE/rbemiJG5y2KIR7TsJV1m1GV2N+E4YyS4CWHgzow6Yn4F8L6Iv9+cl5lcQVDwT
J35G0w38y2Bo7oQuweaVsEhYSzgKXimuqP9SJnpGiPG5+emIksnXPCHlmvsPU9vNfg4RoeCMpPbr
MDiWOSSFPqZvqOfwT5VaN3SbF4Fk6zrArIV3hoAUYc6qou261SlJv0rDMx4Jbd5Gk0hYredoATVq
iykyn/GZFw9pOBLIq/jK0FfU6rP7ilJsZWv6PhSm6i7rJhY8pW+8/OeTRVjevx4tgDKlEq4UUnny
n0rkUBgMhnpt7NmmjuvFRHhNNXgcFN0wz2f51dNEP+Zl7G8m0aTbUsv8NITis891AD2BwZ0Rw5UA
pz/eIJuGRzDg4zoLvWfHc6NDDbJg1+tBHGxbvbW5uR7LKbs4hdNc28lAulf1DSDItL33fEKUHbeg
wbsR6xbelnXfAwUp3goBPDrKUf0SLcXIyorht7ctYMyerwsYp8A7SrmF7OSiIP2se2cgbQKr9MUB
EQk3D0pZ5hU/WJszqXaLSxeGwKAFz2PkCH1vpW21tlXU7MIBgNMksG5nU/sGYlvfhiTa2rjNFp/e
LgtPxJw0v/TUHCMA3wgtb5b1k/FFfzAKtuVFvJspIsDugQewmmE4AA9Bf6KAnHEgb4eefyWwlMNe
yp8PtgpubR4juaEFYzU3HeFeOJtvH7yjz7ZirJf65XzImNgQtTF4r9hoL/A9oVPIh3xGc/Vf3J3J
ctvKlrVfpaLmuIEu0UzZU6Q6q7M9QciN0HcJZKJ5+vpA141r67js+Kf/4DAo+kgkQTCxc++1vkXh
7VwlIsQO2PvtAft8gjMhBBWFDRtoX+Xc5hWlOcKkMzrMtQUJcpG5XskCZcyANenkVTEBXFmwiNoW
JQTiavQu4jHDeUPnKyg3OkKLmeX1fAiDvL1J0YPMYCu2bowZD5VkFmfl1zBHGBBm9sqSkX2yfbyK
lzP2/1c6D+M6h6v1/03n2RW1TL/9guX539/5XyxPYP6LcptegiMo02wui/+G8vj/wqfjiTC0MJOH
wI3/+7+qGtbPws75l2kyj11Kda6VfK//+786sLH8k+3+C7OFRzfO9HzPBvT3/wLluWz9fqlMPEfQ
ULaEcNBR/qMyYRhqzvBd1UGA6efaJtNbI6tZdJv2tgetsiHnJcFzhhIZq5i1VnaLCQbjMIxLt5mT
k63UjdEz+Q8arI2+kNVZ9Pa6LbCUkbDSHXtLX3cCC5vEgLkP4bb+OKN+AQ393CV4twKyW6NDAMHI
BiDOAX7fJGjbeA71jJHE5KNaDEq73CjtlRGpxWNmQ75nsKdC/5tfG8Vfntt6t6v68eRhIKhmXZeP
5N3yK51MW1Yp+j2VzS7Q9b4tQPrKKdkWeDdWKopvG6/BNcK1Ef61+ltZ9bvn52MLmZ5wjlFh/lpV
kTSZN6hO+n0ZdHeOO6DMHCyY4JW3ojSCp4FkPWV2n+KjDkgo+MuW2VpaBz+dP5f3z4bZdDm9bQeS
1K/PPwI/ygvaVHu8dwg9pP4Qy4racxLWynQhOlKUYP4P0q8Sozzgh8ldkRwYmNuqdLhuNNL4yyH5
/Sui0F6+XBbSol9fEa2YKHKavgcp5JJ7k43JFupfe/7pS3734x3+fNJZ78pZ3riw+br4QeB6thP4
756miwOn022kwFFYJAEFdbaVo5dRkpBVhd/hyoyr6AYBOOEHminYYAx3vpQjWJTWBsXjJvti9LwT
W9Ng/+fX9m63cXlpFuuDzVWVU9JdjtBPO33RapxFVq/2XfvNjxB/e0by1UXfzST7kZYN7vkoa/5y
JvzzsAusZaEt2DC7FqvWr08aMXgaAqdW+8yE01dFzEcbkwHin9/a74463UDczL4ZuuKyv/zprSEd
hF+T57y1GKfwHPA2ZO2RYIX08i/n0e+O4s9P9e4DBqYWo0Kj9xxMCyqq0JtYZd+aLCfZyndxR+AX
pGF6/ec36Pgcp1+/UMIOfBBu9Glwi77fKk5JTk7nwBfa9vH5JkZfHcLSPPWpj4C5sReD8i1hEOq6
aYbH3ievdWo1qF5mB43h5xtdUKwOBDAZg2cfsAZFvG57pz3W3UBplCdjfm4RN6F9DzUydhicsTPv
jci+xret15WM3zqLYDZ6wTIg8TLOmalak52e2SDH/b2ljM9uK9LDX975ckDfvXPHdH2TrWPg04F7
d9qSVu3Zdc8Xl9jJfGeNlI49lGVmFvnGINenN1HfD3oZD4WPQKnw17nT3VBpfzOOgl5d9VAQ+ASh
PARN4lurJqiHDU14QqhTcAOak8XW2lx1coZWL+qbwJ8PjCZWLQm81mw7Z2G7UD464srw8sfsWw4R
fosuW9mZOht29vLnt2xZ/7x2CQfho7MsVoL/3r3nLCyAeArAb3WLekEx8Rva7PtYo4fthqc5wz4+
qwDOvxDjoZo4HIZ4m8IOL3G6YwppnOP6G2MH42yan+zUqzeysT4l0Wxt04VzEQokW0rAuO69XewU
/mOoyCUzv2RGkNCA7PVq8LlOkscJAYjVrKeJQjSeSdplX57KEHmEMvg3/DD3oyYhsm6eehIiUWm4
FSaFwPGv7d60jgyg3PGUzWjq8Lri8Rowmyh9HzfDU6BP+YiTiyE7NC33wTTFUyCKB5kJcUD83OAC
UdueiSgDsqsiR3AtoabvZr9BJWYvkAk3fYYoFlgIvBZXbxA/OVl6p3x9Kz2EfSmyxmAavk7Y3NfE
sE1bK26pbym4/fzKDu78DSYHOlyNenSRRq0Ho7+Nh/SUd2DoABG2KWqJiTb3iqi1K9dskYXMPSJa
QW5QgYjEqiEA1+HXRIqvtS/vhPuIBRijVitgBXmP7ux+xB25GGDGIx4TEBy+4636gD8itXryYmgd
mQDVQGoRRjyLFJFK4jNPpr+cVf9cuAJBt8lmKXZD7x9d7LGjoyQGvkfK7Xd0HtlpAdaiPfIYjfjn
4wSkK5Dtv6z/v31WwVVXmIIJWEjR/PNFB2qwJk+HhBDDfO6c4V7VxZuSpGpgxJZuTpqH9/Ev355/
1j6B8LkSWKEVhp576Xj/dDHoiMdm2KuovVzA6FVO7PCYPUiD/Fj5KnwNvsg8mcDyV42Y7/785P/8
4gLMtJfyPAxNdr7vvrixEoSq6pq369cfG4nIFGbd0WWasmt6+wrGrW98MzDV/uUwW84/Vkme2CWs
0g4c8HvvO6ilSQu4HzjOrvKBcCwpM2WJFxcP9jGv0teSPQPDPvbW5MTfdCyetFiLV08/ZwK98J+P
wm/KP14NU9jAFks3V7z71JmjYbBvGIuNI1WQuSwbMZw8dPxEkwW05Iuhs24638R95Na35DVDuKAp
gv8cfqRd7QWZ5H9+Te87IpQ/gaAetkRgCSwk7wcdbYuhMNV+t2cShlGsAKrludZOp/q5iac3JAoE
ILQADSzPjrnuFS8QBT9MfmQSm2J9wnEVr8iLXsB4Bqo2ZZHi5TXZis+V+PT40crs6z416Tlklt6D
uIz6qLxu6SYlbjRu8VBFfznM79vmP96S7y87Qgc7wfuaNnYxpEcJzSzGb+G+2vSxurF8gtZR3HBR
XvrkOkNUox1MMUQQMr7FhLsqxPLFx9u06Uzv1Z4pXTxNJgTy36FpyLsL6e7NpbPxB1hNpqhMMKeR
w7gveDRtEHS0ZNGxuxAOZHgmIrM/iJo3HLtHZKjdZiwweHCM6jQp/1J9ue9mcT/eMnYMB2G8y3K2
/PtPX24C3MJyCgaQ5dCQ+yQ5JH6x8kGgHkB7nTXdnlhAG00Gps4MjGD8J+DxjI1IKPi1cnFp6BYV
f4T6nQ0gghnHZcyqJ/QdGRaBscUfvmxm+8Tb9cUXIxieZFIEV0VldVs1LPUP86GykQ5TnSWCx24Q
f+scVxU0qibChpCk0+vclaQg5q6kyQPxxcZIiFri25/P6UvV92ttxDn909F49z0jf2hgQDcxfoZ1
uJ6KCfkisphV7ePKhRlXblkXmvXA/MSzFnK1DZPQ98WTzvofeOX/c7stfrfSU4BzkWYVQk7wbukL
Ju0Ok1Ad4jBf77H8TydiI19URKcU4+I5FfBYmM6hVGR+tzIL67bEwH/rh2BSXSC4vPBzVMMRx2ZA
0HQ1nfywdFZyJgqmXGqcjAnMCBpf2PyRtK1fe0vpYxi7DZE1XrDhYDzyZx9loMAY+liEcKwBwA6I
DCqD9K2o+mkd+fZtXwjc2KX3sWxoegOynEjLjsZ9jhh6csxjQoYhJQzNMWEGIRpQBRLbfHHc6NXy
6ydPZVzbG5i1ffui4Kw7bZKe09ZZuzL+FlhZcfXnz/mf2xv6RKaFS4RZiUlL49eTftkZ5JClun3g
5q9x1NdYj0xEFjM1/Z+f6TfXL0RdjLzZKPNXzeVD/unr1RW5V8kaBk0TV29ZgzsPRAJL510w0HEE
2Aullhgd7EePf37i35S8vEcbqHTougxu3m+c2yhWDTGrLM+V2CqddStFusox7zuAGD4atYB0OVv1
K6/KvZWITVRZaNFXWMNRhBf1piETzRVg2+ZmSWBNZLat013k0TP980v9zYmOkQKituNQXLCx/fUY
wWlt7Sgzu32VwHAfWmS52as2i7vREOsyTd86v/5bM+v9mH5Z9+j42WFg2bTmvPdX1FAbcOgxOe0t
rW5Mx9yw9m9IZ9zMnn/Gk0msj9ctHCHnQJfhAyg6XGMV6sqQ5Fandu9GRyLVTnq9k4QN4MuaHlNr
OPXA/f58eP65X1teKZdOZva+a74vv1IwOiLRrElDgJ/dbECpFTkhd54JDIrsnbc/P91vz1i2SEB1
aLfR6fv10/DAEMWlGru9AyektwkE4VnJF7phcXbINCcgN5wJlzH+dsL+c0ceeBZdUk5XPhDo6b8+
cdZZRP66TQfmsH8ZJvfegvqEBpZRQTLKW7Yraytm/5mPGOS8uMfEI7pNog324RFNdtBR3trBWmgG
+dU8e81fLpW/aUXxAn02j4yY/UC8XzWGSSFi7IhqtA33lVVl8aH1GTil7pp94/ckpTrWbrBb2HqB
P8FlAdHmzs3WRxNBhwzHwMQh/PPH5f7u86JC5pNidxu470/kHni17VSm3E8qznZmOSVHoxLHoiMf
fJwoXrs+hMCbMraItRlvKBzBftFEVFlQQq/aV7ZIH5xx/K6yZHhQVnyfRF13E1en0HBmaLcELLPS
nNuwVRtvMfYxXzRvKq4LYWZd9wG2tjRMwuu54TJRaUq41IQZmHihfuna6wr51RZGoNofu75/ZWjz
cVaInQymxM9EdX5brEy5tsg5hwJwXVhc1hw5N+e62XQtNcCfD9hvjlfAcNxjMUYi4b+fjyfkb0IJ
89q9jjHUzVimlDszbaoAUNRKPKaJuvcM+Yaoe/PnZ7Z+U2uFXHX8EEmGGQTvm9gYU2j3IwPYkxNG
eLep8PwZUbS3IydHA+hZx0HKK42THr89/c2LyyGZnL8sKL85AuylhGt6yzTiH1eGpmrmvgnclrzP
icF6qQlIMU0m4UQVQ1l4HQN0QVNdnTNgcH85XX/TyA94crq5bGJ8evnvvuWw6OIMtWO7732kJADx
9nZQf0EOCr0lbu1taoRwsuYZQXS8a5I2+cu3+DerTGjS8mOS61kuMolfVxkqpQrmqGj3hZrLdRMe
nWidBR2Akqy0N9L86ztmK/SbvSQ1pRlC/0cY+A81TpC7EAVwm+0LXYZfatvPQBD1BKTQtNmlvXwo
Kk1a19iGjwbxEZyG0TfHT5ITqE9kBWMU3mXGK6SBZKuQ1a+GNE2IZ3DiO7Q3585qXfTMylj3fpJu
Cmh2T0HUrZtJihV1cn428tF/Xhw4nRk1D3ZSvOBymtZ+J7PXnhhcMmyL+65A7e44teAKaLLtrcb0
qeobxONI6Q5AOpyXHPKY9kCgDTb6tWVPdB1byx9yreg1ZzaO2BHBnPmBbg6m/4gy0h/EM9Pf7Ej7
K7qOMGIifHKNO2FqeT/bRA0pssoZbLRP/ZsDkXeVjtp7CZxnNVvZd01fXw4kXMOw9NlB3NeDMK4H
CSGvgcWVrxAChB8yP8Q4Gk+nRKV38zxZz8gQUDJNTvgx6rJqj92eFtFFIhKCoJOZOmKMnm9G2zyJ
BnYU+VKf2QTBs7TGjLyzwlxxhayexyl7NGWMFX+Yw11o9dOnhLqNiTfx8zUSPUVJDr/TSHFiwwCc
JgUEOPW/2kkzfzVz674Kik99SW5AZbspinOVXqux/8YkelgnaijIDS9rtS0x6rLfA06R1hU7sL6Y
5QZg57TKLNKUt4vVDMFohwGhoapXxUtvZGpvLT9dHvKTOVjPkVtuHNNPb7iypzeEX4NDoU1yecgK
GhQwRLYW0B7PpDQNZ9IQ9Y97l8eifNx0WmKTG4NdljviTOvRO1/u/edmKGO9bQZ6cgEqy92U+lz2
7Dq9joYpvY7dkV5nPLXbmJiDE7FwsLYIJKtPrS8/kzHO7mWO+qs0HvBVLPdAGBXbokDkmxP7emvU
cr5V5Jth6oV2xSNM/qbbtMjcQzDnh1p6576KBGKAf9+0lVqn1Co3ftklG9Hl476i/Q4VoMIIZjfu
05g7yYF87/3QEzzUDxFwJxTxwVWoYUvwCewS348JDxPRgxvUO2uqrBcjwcPQgZZ1DMpkE2PGh76x
jA9j3d7rwu/JNq+MO0vSOwatvI9GXExIUKNHPNvtVdJ18fryY0mJfz3NxUZ141Fqgj1RYeTDHWWC
HKbCWPVZqu66fOMDVAFNEN23RSigoIzFUTdttCb1pN5lppfdwwrL7mkwwUKdUiKtJ4/2u6eTkwOb
5xTN+PR6x0f5MGXFvqkbH4WfHT17WbeQbHtAiwiSOm+cnyfXooUR6/m6MqL52c7LKwzq4X1JYspz
+blYHnS7pDiOquLL0Pj7lu3LE0yU6cHrK9RsVvvUTmABOxDd9Mjxy3q1YkTHlhjgX+rcXu5Rui6I
qJUfdCmAoH6JVgTbcfbbGWR8m3/G0yqu/KCHapXgkSMGfuX2UX2jwbxj3erlXljJpuS9PC09yhV5
ZIDUBdkkWeVYDyYMCyLo7hTCq20I22of6ih80knlbZBv+Xsn54l1qgrE1kNzTTzWfBqbbkf4sCWH
PGZ6Ht33WqvP8eh+1Go4WXNV3XqD7dzUHedJbQcjgIayv+6GeuV6TfItQWyyst1Y0IMwAcvEqGB0
RxZeVsGdnUt1D5PL+1RmSyizbkY40kb3UYwQVvzy2UEl6zQLcrRaYp/Bzn5SSPLsyfvM/BeLpJz7
Q2fE+UfhMWhfHvcIq9gWcGjWmCwZjAV19+S5GIVsaU8HBZyqkXNGoEf6mYWk+Fwhtyua/CGzEVcF
Vu49J9nOiVM4NGpQ906QXidgd9zWegyI5gUyNT7FSkZPeOvzm6w3vl5+QkyXXlddAbcwqgljrgw+
DXqv91xkkId70UO43Ey9m9MXmt1TwQh002S2xAmv+s1Mc+nQ2BasrghQQZo2DvO2enoqAGdsC9/8
Mg4wF9s66x4UEYvXISY62enuoV9urJH+wVgHhEDEeb+utaDtTI4QhmubGdXyY6b67CGtmo03mJ/D
Uup9G4z+YfDCj6NT5ezXFsygjRTecP0DWrf0S/edD3o4aFSfXHwC9y7yfPbjCNWKTtwwloOxP+Zk
F7Q9Y4pBtriVtHcmuB2sdY+bdgTBcRsH7US6Lvd0QiFTo/kRBCbsptFhnjd2OXDBJiEp9DnEabor
NZZD7cQ2GQWOdWpsOjbQzGbUzJ595Vlce0OCkA7hVKJlor+WN4i4J78+xVbenNymNLddl4X7Adq0
yokDZkTb3dupiaN6dP1TawfNqfRczlJ/Tn7oIWsCDjdJNrDRj8z55nIjmBvgKzD3Zifjsxu2MPIt
+wjX83UmsMVLyI7N2u+1ob96UH78gj7bYpUNNSiaIpE7dtThpvbHber28ckyAWSJyiK2owacN80H
yTZiJUAMggbaO07zLc3zD3kekTRQTMgF0+/GJPeyAXWDAn9bdS6vgrpPjzgYyICfbQJPdZSdu6R7
6dtsBW7wGyJrl+s4G5j12LufSN79YBqk+9D+uqecx0ONJMXHcgSrTkC1o4Y0SvccqP7Fnvo7oHVM
ZxsUe5BSEsVkKXJRkvhoLPOXwI4O7iy+2jYxQl26H+2rSBM3mRtvlU5vID1/m/txXHJrYH0uMSg+
cRCyQFhp9lAXeiZMdlyDNVEzwalQDNkMZVdYQZ7V5N21np43VtEcCbQ7QvK6xy3kQgJNiwZYTgZo
NCNYAHjdvkuN7aTtPRFYG1EwcvSn7+w47xtYjSBzJcnFjUsHspwcDhslq+BtNRW1spmfdK+Hs9c8
5Tmh0hhKPmQu6Qiqc82VpSOqAkG/NipNEDPB18DC9pqmcDznor8nfAFr2Uxc3ThZ+y6jMjHMcmky
+uuBblxbB7dFRgrjPOMvrMLy2HfVVel4SKgr4zYdx9d09shiAgFtku6xyhzrc9WYN7RK9DoI9pVp
b3ziSfCVzt+SIYW4qG2w1pxfXJMWlDoxtFLKACxWe23n4GJQhNTrtnHuTGmA1gQ7tdYWcjsbQ2Bw
M2F23WrBqZqXRbO186zbtkl7M/hGBdfCkjtGVRo4v4YqUts3wmAfUckm3WHTDE+Tx5Lg+t+NXjek
9zhvRuWY60DUDsTS8CbX8z0WenbIlrBB5cP1tY16nRO4eQCxl65o/JvrOMF5r1MDKy4kosabr/1E
w4UlD2c9O4gCh/psW+lTP8895j1xRSfwraKVDOERy3EJMjt7I+cDW9RMGKWislj5Wu4A+pdbV3fP
nnY+t1aDwEBCMPzg3sKYTXdxqFnrhnED3kMuwTsc4AbYsiEMgqH7Uxjs6rxr8Iuq4loDEp9t7xUV
B9kQrch30hOQg5Xmsmt5GysbwCJPPQZqt9hk5vhRWIYBhhbBdaMdfEfIHax2OBG+OO7IGD+Wdiox
/4KniM352LXqa8UFMGsQoPaTvMWTkaxUmvgbQgDGUz5M4+lyD3LlBg6MOuqOS88oXVCicXNq4JCe
UoTxV/QZERU3wK9cAylIcgor3PSt6cttmMKrrk16xgEWY13G8hRAhUBl0MV6XWNQWF8eVJnTnpo+
PjvjEOyZ3bQny5B0FBuz3Zhh3p5s9jfNqhwaGyY4dojlCVsgEiff81k9rVHwLQ1W9ShpjNdQBy6v
PcFVsnP87CujgfT0A1zC3h0Ifac2pMICViGuc1OYJACLFgsr0nVkH3LEsZYGN6AWDnYsjW0XlV/g
K1VbPwZCWmqFnHw5CBDooc9XLkmvC0M5EfBmazz0CcP2Em7osQwAR41cM6H3Lrg5CQHf8TpjE4Tq
MDUXLGpEDLpvd6fLDXPBnd/Z4UEaYguGLz3KXrhI1Eo8u5h5onUrg+qUCuNFGkD0u+Wny0Nswc9p
5WfbWZYnOM3VaS6T6hSM8+eALBbI0AjLaEQ1W+URJFBHM9yvbDnKbdfVG6uZCYb3quo4k2Xn9yXI
84ALf2IWpz6WBRlo3LOGZA8OsD/klfoYaBil/ASVfrmpcY/v3Mp6rgpgjKYUIK+WxwH2LEzm5e4g
sNRjZDy0Sw7zlOfJ6XIvTOaDAd53jgZ3B2sEQXGjsXu2LlJ+2b7gvxoB5C8/Ggt3gVNKrV2H5BIn
YZcHbgWfSHa63Ey4lE9j/UJ+CTEPy8MBUD7CizNJEERTVLseyBF7jQgB4EKYIIDni8XGdMswI8C+
DiU1j/XNBQSc+N11iyOgIiGNahqwSsB1DZy9InbCMQ4YecBHlmmO2zZySQVwcccXxiYNzOC6oGN1
XYxNvnDTml1rNDZfchKa684Hc5h8nwF+nWjywarIpcRBegS6bu5EJNhcO8HVZGDEGfIgALfVHIyW
vWqRm18HhfnN6llYJzP8NsE+IWpv3OYE7A5DT3Z7aCXzulsorUFJ15v9CHfn1K27E19i2K2XR8mc
DcCQTDN0meXRC9ZVtFa2JaELlQbIt9k0E9Ap/LaTVLiXL/+f6akAwfrl4cvN5c9f7pkD6adZmJOB
vPzSj+f5cXv51dqwIHEv4OMfD17+r+byci93f/wsfW9jk5b902sbLy/+8s8/XomYihdhz/6Pl/Sf
N0H4tbfE4bzUWOCouZc3lhvi0ImRy3RMRm+1wFwv94rl3n9+vNy7PPbu/0PKUeyUqp4uj19uhlja
i3b2338KwyXmoDG5vTw0p8W8lWX9pVvQpl6AIaUMfdBUy4//uZkzNtL13PJpX+6ypsMqCJHGB4Vz
hXlWHpJ2CTwYWmw+dXvWpuFeo6H0iGgXxHr3GWTU0oo2zQhg0FxmgeMCEkQc9wYaBaJAbIl1WgKJ
lSy6Josz4bzJ0SmrGVO4cu56HA+7ApjmNdnz67RhyE3AGcPsLrT2bkNk0oDAys6H7wVgEpwieIG9
YIGzbwxADevU/BKwdblNaHWwz34oIXkMOtlIFvJVC8F13ZVOhs6VtcfLi+/d2N9IYd8jWEH2OaZE
RibRS03HfmV4M2Tj2f8c+nfCMgltar9EY1xcke+ktr5tsfuP+idYYTw1Du9Me4RI1OkxkbO3N0Px
UPWIi6q5PbC1upsnZ5eGGqB/jFNwoHniWP0ZR20PedsExo/az/Eg0uHoXDkDQ2DcbiBhKlJ9/VKu
y6L9kj5ATrxPwWavGgIZqjC+c+rxzs7qtx4DEjB9cK1T+l1r/PzJEpoWOPAiOmyDM9xDAXAzGlFY
sLGjWUSPhY6YpEIi210aemvVdXAunebTqG6VWX2I8nbYyzgINjQjwztf1190lSXbPGi/NbF6NHpS
fBQRJ+u0Gk9xlryW2c4oJancwSJLVOTOyARaZqv2fl2Fp1iiTUipjaxqAE5if/eI/D4k+ilBvvWB
MI9y1aTR2UCfcrImMuZr1EgOKXBh3yyuHBxeCj632WJkVmkKrWW8yRpw1PEIDbfKdpbAw5MLkovm
1PJW2tT+Powl4Jd8sZXH9drqWi72MqetZeU3BkS5QxfN39E4Et7hws5yZXAq9ZiiI9PDvYPwLC2b
FwPE/cl31cisQ1HtuG19jdH9ILRrHrG0H2g9PRu8hJOg9bFqIs0YMArG7ewW7q4mn+vQ2c0ru1uN
79au97Fv69vUW5mKkq8yGMs3qo/X1ejLjWa8iSC9ZaJY+mwIa/butMDKraQ7wD+kj2xopn3KmIiA
TdGdIn2PjgmyY0htgNTg5EnvSZMrA598NRkFEhdzk6nSOM4I6gG5wBQqvao5VymB3hXhjDdTTss2
Qt8900lEFZV88jP49MVMlJiTSXnu6Q91AcostyTOpBEx6vQh+DhaTXEVfMlrJW8hiGaRhO8k7Bu1
8DGAe6cHQGY3poX6QwuLpT/BvUnCeAnNugv3aF/DTZK7n4fCJKrEBT2YpNT7igEu2wqSz9IXZ0Rc
mlZKbLKajVNSU6TKGAQuLM+dYRSksvA+Nj5hR7SxqmlfN+pO2PjYEv5ISJ/rqHCeu2Y3cNYUwXYi
BUIVgX1DroxY5yZhqbGHOSiqWZgL83XRgDWGpBjh6LCvo6NfzG8Vo2RCT8GRNG9qGIEmA7RYUcl7
e9KCX71yJs9ehCVfI34/HHt7a1jJ1ySNdmMl2i0ld71J0tC/ToYkQf+c4lirkHMKyUyavt8ZnRPp
ZAi2uXQS1wnVZTrIup5JfknzTWQP31KI2/esgAhhtFIr2Y4KNEIGBHjQ+VrOS0YDu7mLRbpk7x57
bX2yNAWYY9rPgCCiXYmv5VhbJGEBxgsPkyb7T2XDJg6z5KEfnW+RuK6bmy5jjmNo4Syd4OxurgGV
JbUDBBvWviUBnV2+RYARB2JKrFsfDzCx8bpkRunvPWdClkmhfN0uN8M6S1xacwuRoycRY2+08nxJ
R/xxY7M29k74FrUwjtkluFsTgAOEeote6t5vkzNh99NZpNnaZxzoMwKkOQiKT5CCdeoQzp/YUI4b
O2B+UcYRoGenWlA6rFRLNWnvhYyPxF4Rz0HK16YxqmDVx8O28v2DN1XGTpIC10eK5Lbq1bWI9YMv
kTImT+zNcwfscFcgwqK1RW4kREKo8zJG5spqbUx4zDx4VRC3Xqdqhiwfaf5WuTaiEG52aNlbHoU2
AjSkUbD+gi5M16bfF6fUyaE2J+nOw7T5dSj1V9sEv5xT7FQmeGc5VhZ14vS9JgV+8pz9lGOUp4tA
hpDRnFE57zUV7J1FOHvGXmalkG6u4FigrpHzx9SO3V2WVi9zn10nEUONeCizPbMcg9MNo0dJOHNM
12uH8kpOj13EKlskQE8YN3+i2SjWFLdod2ys/+NsM80J5anKYY7Z+6q3WaNIut2F/E2H5fG25fBN
gCnDcdg1mNlWuKGydZmTm9tlT7S8MR8t0HPnNpwJTcwEzA7fTokMboabIYa7bSKy2A7lssdaKFJh
Yax9Q413SXfqp3Bd231wm1MBxoUh76XTfE1zzNehq/NrAqw+5i3sx4nmy64GSglIHwKRDOJNWiOM
k1MT7Ii2vE5cdiF1jPuzHvKTzzB9W7BoQy4AlDFIDdoexutEp34tUD/fdiEXF0d/sGY4nGMGXwps
GX0lLH/b6ROWjvKDZoBEzE7lki4Fg4VAHr2rYSfpoN+dRzTiRx3n3waLFD7H8twV3wkGPIXzheww
nLGDZI2l13WAKxBte3+IoX7LI32Z6SiUzE+d9NcE+kXwl2dAnsH4xUBPeWpJ3TuPYRjvCjSVqLFs
hm1jCJgZ3d8NrQDznANutRSRz63LHjbCxm6FxAOuDFVnd/dmSh5Vznj1EItMJ6y2JpFc3mgfcG6R
SRl90NIpH6CGb4B123doFKoHtPH5Lqh6YILqkyTw6VFkmboek/QTX7f2sQ8UZb1IQDdHb7bOyo+p
0i2MZwM64/Ijyrhy03t2fuXoejwmBT2G1o93wzhYb0ZanIIGagCpW7oV/sdy6uJFBEiXBCSyM8HU
C/DkYW8gJseglSSiLDvYdgvQwhrmW4fDvBKZWx6LihJy4g/tQ6PYTW3yWYz6WGSBvm+8JL5hZnrT
j035mBYKT6i2kKMVb73o9dpRMt65pfmW97cZIv5zO3yhIYEHNMOmBVXmHCZVCE1JuWuhwE9n6QgT
u1N8u8Bvx4bSp4xh1oAChmCxhpS3lLJzas2CNXJgSMLmpYqj9OA0Hks7ZYrgxL0y7a9poIg8xN9p
FjEpsWnEBjfqP9tOfePZZX0jLNqFEQiwoyDQDVLabkwxK+XTvDOaxLvTmdi7k0MgG+mvkEg/CFfA
78ikyRXE0rumnmxysri6RsI/ot1L9o4J3xVoPF7Y6iNsGEDFNC9RVYaHsrG/+D1ZhmAir0eHNoIz
OltvUHJvTkpfFcybVk6XsIkP3HM5xt+x1tEQ9f1hm2ezty1wXhegeo99kla7uOgVEn9QHUAAuOBG
GO9lP7oHp975GgICc5SMNjgU7NQS92kqxMqMgHKVDfR6G7DtxmAEhtBk2nqp66zNoVOHWRYRmTRU
NwmYwIJ01xW++tsBnrVDq2ojarM5ylxMKy+CstRaAhwQlrfSRsqcjGW4qwJZLODa5sEqCFbwaCnX
qFv2kAIh3ERhuorRO94SmOWv7LabyLRcjRa8LVakEekHQTsdsMAPAbRnE1l1J8LvlhvpowbVKTpH
QIFIKfqGjLhhdtnrBlrC/3B3HktuK9uafpWOnmMHgISN6OgBSdCAZDmVkTRBlKQSvE8kzNP3B0rn
7HPUfW/Hnd4JAqRKVTRA5lr/+s0+9thG9dLSAtMarkauzftyaPFzpF3GWY39LTPJhJ7s9KsJxHqy
PP9rPEbq2tmBkWTJQzwhFikGYhQYtJcUFy6ISkN3R0eLVwdkbTG11WWcQ4jTNH5ZjxVPYncHksfx
ByXnq3CmU4Sx9Lbt3ZmIGH/Nl1290d27DjtCyCfTi048UtZpb8bEVMbtHrO5jfaamL7P1IoXEniK
FVy7eFm0BDl0nANfTHTsrLeotqNASyPtqzP+iNzKeTOy70jRo8C3p/liecojoW9hDhdHbOp5csU1
N90aVvVSVlN/jWRuPKnxucmxOYugJVyTzMvvSslKApR/yCGcYMo/AA8VqXNVxZ3t0csRdgFFtIx7
KttePhIGG/3E3ce901LC7pUNedURsEY9jeuXoE3g3wif53JBTbQeeiuW+85d3A1lo3/n64+Mvciw
1QmxqPNjtyxYqcnswohifuosshIWjV5jyBg/2dbntidT73YAtjtmufnR1ILhnV64kFDddEvtjhgo
np+XKJuu7AfqCf+QMDGTryMwMai1YkKTwEpzNb+/LgNRI9WEiTFsID5WUT3WIje2mjuMQMMDM/al
ENu6gPvsNaN3omJoQOWi7sFcdoO99+EuBtjbzYG7Ot3iWpldBFEXMveWcwVQHKSmLjB5BvPUNcU4
ByNFu7WTgzFH42MOb2RkSNlmExmXQz6Ffgx5O23Gj7QdW2ZGixW0TTWFNg1rnab9TiWkRrfkTe/I
MI/3BqnSo3EmU7r5VNkpn9JWIFq6zOT/zaJK9p1N5oKZ4km0RJgISy2KSXqsHvKEuMqEAQMI6EyE
YvOZ4TuriFWle3JjS1x35HwvSAzYMh/J9mYRDUE1ZB3OfAyDDPsbXFTtZCeNd5iIqoZv0J1vB21N
q2gmPpimTrGqngmVh3jzrLjjw0yRhJgPugrn1PtSRfGHhnjzAcMJqJIVzv2EYuPoL/D3w2MkWPKy
3M0jThR1ZzI5bp34VMp42nZli9fNMmAn1Ywp8D/I3TwTFaUl64wfU1vb3kuyHg/4RDdBm3qfl365
FkMN7V2M3Xly04ahSPUZYazkkvDTINGMb7OlU//O2L9JeuJDZpCXmznlo7kM3V2pSMggWu+MwZG5
m0th7ytWoUM15vpOOdkG9lDyhu8XZuESqy8CK5Nt5GWUQtnoElvZFfd2/O4TxOEq8ebXI7w+p/hC
/B9LpDVlX8DVSRPmEhst50Rj7bB6I/gbE9FCGRDdHj/459LIumtNSWETrTk40tl4rKMnJDCgA4dc
qvSIxv6ZxAoiin1TbEd3pPaQHm6CuRxOJFhCXSF35G44Y5P64Q0m5E1iLHemPT9bTmmdBklM7Orh
EpmQkEuyTLeNlPQdHjyBQbDwl6O0N6nm4D0YLz8cCxZuzXCc7pGAZZOUsEOtyS3zCYjviEFkXK/m
/xiBLa0LZZ2uKJcYZkpIeOBa2J6DV2D03Q3VLk+N95Y0DYOAZJQeR8Km/UPRmJjs+fWxIa8WokGC
7T88U6J0l6OqmmY3NZDe82Y3ejHTz+bgYKH2c9RP6Ec2OUi/HaXiQTPIqI9a7VjrRYAzBTbQE/iP
Ew3XrtS+TOX0PTbBQjA4JxRjmXH9WizjRMjf/aJc/9poeXcxatIZYVOVDDQZoraGsa+EmQbs9+ut
W23zqez2Yvqc1SZlihu2smS9t8hmdNqWrd4l7cnPmqOgnCIRJqjHasJ4CoW8E5lQLoFkqCXg1zXj
VhIbsC9rvOnyLPncDhpILRg/TSp8ngaPDVhAdwUmL2Gj54echI5zbO8J9oA7rmEa5laAX6btS6Le
UhyT8NzEQBzjccUeFda2/AEerh88LM7wEU3wz2DIVuT1O2My5zDHAlhLQ1pDFRTEJmbQqaOfyzU9
ZMIg7qkFXJon5rUD6oWzpmRCmyef2jzBZSCPoUMMmvVJVu+uaRU4+zDvI0rVwIK2sY/Yc8LdBljD
BEgcZ+S9W/Ksq8AGCkdzS3Q2TpAbgJq3RPM94MWmOuDHNu3aBmPrMprcPavhmS9rQtdA5AE0D3Gv
MLdBfrcmwOOSwzrLZYhIaoMQytomSS8uFqycUzmWD74r60tVZSA/PSbUrkvN6ZAcyyJMmGyU+/dF
Cg6Sgq2lWUtsei+fqaA6LlYBWSbpT8Izs52Flp/hJ6nssvMPCwb9CGk3Xlu7O61sO7y4l2eDSdmK
SLm40RblzhrqmZ6aD25sZtp/R8PiLDKe23yRIStcaM1OjuhmfB9WA9Asq7VtL4D3ksAigSswW8q3
uDa+YTVTMOWofvQ07YepIXtZqz+qvE8uUOyIzrCzH6O9Ql0m8fAZknvbG+udiYpwb3nRN9Os7okf
WHFbgOzZZE7WJ4h/B65q4gmdk1El9hrSvZDNUBCyLRvt3NsZhSzSQtyZiGQBm/5gzkuTVVK+REvG
vq0AizwtA1hopquQX8EwthmFyJs7nmbZuWFuSGNr2BnfjtcyFU1w5EbAH/qLeO/cTN+nepKHU+NI
iPxGYKZqOLVVNtCgs5RQRz5WEf6eXf2oW/YMG8LrAox9soMTc2e6/rQBc/RpqCGo+shGYgJFIEn6
GNKMX2TR4Rsv50cy2HDwbptLgbJgmzk1E0Isj0ESoGGNtuAzph5IC8CgObe+RwYQjZVLvmW80Wp3
VBvHnsh0U74IbU/7ViAk1tG07oEc2Q/U7J0nwduzyOpEP9LKXRlZ3S5m5Hjvz8lRuFC6QGjjndVG
4uAybMHIO4xL8pbH2ahPnubgHAXst1fWF33WvHM7SR8BK6HApNjXgCwCo9RJ0/BGJ0t6NHHM1Mye
G7no3oQbjSHCvvrQLLqzrRk/TZbDQF+0DSwSPMwTS/rn2wEL0B8N2BrYX0qs6CDTE/Oih8hrrEvS
iW/UlPr3orMe7YgY3WRuvb1B8K2rRiLaUmUEQEJqX0X0PyjO+IL7qKDXdI7gLelb5td3yzhMmwIQ
DCtqxmMyxkS0HCmYiiwkgunUkpEUxnrcnarJJonLnQ5my6K15C3jvS1bRhIrXM3l9F1Srg2d9xaR
DLJLRpEfptzKt6WvTdQB4iVzKyLV+3ez7vPnBkjowLgMhocS7V05dM8UVfMJu0moBBVWZ9RIJAiI
k/I7bJgmGURuTpvWJARIpaO1JdE73c4eAvs2IipImknY6eyiA25pe621EZiT3R4aCyoMI87CFkOD
C5S5/UpkD6op9h77pFZbbSKAb579ry7Eta3uxAjHJ7QHSLcG0lLlsTVrcZ7m2N749GIyA37LsUUA
aBiNfSfoaZZav/qLwT7oNocyZhYz51q2ARpzr2QQHXr8OcsBfTnfcfR0V+COtydUG3vAlru8b0wQ
mqSKrqU+HfXJIhiMWvqkCFtAO046lmsWd4m6BbfveR305Vr2NNcu4RRqTu58JIO4gnp7MzaKA96N
gD3W1J+WxqJV1q4Zbv1bW7cIqzGW5iQrvBg9JF47T482yEEUkKbzueBeeSiNuaNUSE4VDKr7stHu
yrlTp8HJe1ywYqwPmqS4jtyXiZiM0C5ryCZThBECXLgkv0ukNWz7wk4vedTw9ShpHrqqYLWq9Iy4
TBZ+Dy8wSn2c0WtJFDR7x106UypiWPpQx9m9MAF9F0vtCi1TZ75Ml0tIspA3jX5s8uEKKt9uu7Zz
PkUOw4mkMz/VFTVKNEI+UjmTIZUa36qsqfBr7ANVt9YXD6BlixSIl4S+I6jaUrzq6ijVh2yk9dwK
XT54mXyuevhT9MNk1oq4eLWL5ANzWPVR1+B79uwT+gAfFne+k5ku80Vpjjj15pRfsQg+LP7UfGEb
rOAgmviqOTWm+aIDHR9m9y7J13B6Usi2kxp2sdEWJ41RepSaz33qPyXlwkWk053PtWi2CKRnKIul
uJMd+0eUSfteNQvBcRgR1EB59+16mPWyQC3bTQ/WNJrgA7r1ssAa3yTjKzo5f+1xsdUYi4e5EdOx
n5qfZZOTfpu5LUHwOoQia54eRt+I7zpdJ7i+fsI+3ToD3bhnG5xz5yFmAL5Psq2pV0mgxYO7o7W2
T23fpYgA0LYtDXV/B5c2o6iFB0cQlSVp6sxRQ8cb518N2yAL0NQOyDbJSMWTMGC5/+oai01FXstT
Wo/xTqZdHixm7qCgSvqjhdbpU14uPxuu79RT1TMp4QKnZDxUc+7lRSfVd5xYfjI3h7O6jOgf07zG
73oltljewGh1ic5l1zBlWdILgsb8zjQuccdwGxPREgKJ/yiLuL4fnZpAHYJTdyiGsGh2Iv2qLKz6
zb446W39Sdga8DPKHHzAOwoaaW9Nl4rL8GPxMs3+E2C/DJWX7Kw1CGWu4+gTHOFXa/Qwlc/b/Nw6
UfFo9tzwtfDTnStSEDLQvKuf1YB/JgLdKTHLCzNaeqxGHckZI1wmk+ZjPd1EwfauHQrnMjkxgWS6
fjVYM3bEdZpBse4iWgF068QpzDu4TSMDLLtYanDBQT7FWq0/+knYO7gDyuI7qawkm056/9Crh1oW
xaVAXEDjmRufISYi4DY6COaMGd7oF9V4jYgS+SIyWTP9YVM01qyIOXGZLsXxFsxyeK+mDOqi01hh
afRf6Qj0s9mxJ/ipCHC8vnPHuT5L+OR8KyxOeaGSh3ESz7VHrWcZCQjJevAYUGG5MTxm7N8PyCAe
DdJpHDxCQivrYRFlRnpWMzEIskVv1NvjhpZ15KrlEEv6bW3BEY/wkoNSuXFqfTt7InBz5+ht4LIu
brHdX84OAAZGw/EIJFOGo4YssPFF/NqlwK5x2RO/2tYVCsYWANrKq69419cMVd30sawG89AzHX1l
tg1N7xFkz7Hye7OEcFfKsPHc5rUc1u4Zd4FOHTVkQ1cr1l8iBpo/a9GyBbr2gzOA9Kle57dGnrhj
KvSYjxRDnozmYMYlalcP5V29qJT6iRa9zhv9qoP1EykxfJIQlPlcq/QtaYF3Wg+92Dh3e8uYBR2t
sbUpQlWpmmtDUtuuhJXJHMpnEc7s6KErnXcvdupD4qhPphbfdwmE2yGvCJB0epq2iD/TWcWjPXve
mTl9zSSYjHW7LaJjVWD8o6xZPY6oS0Z0B5+dDuAzz9NHA7UhgxKTJLfcQeURnVD/7Z3edH5gdZ47
EUmgYFO3Q7b6IlqxpV9xY9rFO4150OfCaruzU3DBGzgKfpadGiCpJd5ZjND7hj5xD4WmyiuBpnC3
bXt4Sbi4AXvzV8hU2QH4kJZqid1T08cG4Rp+821mRDSnBtbXGdYHjefboSkIbZG1A7+zZ1QvSvHd
gyr0QgS4STVgt1vX9To4FeP0NM9OfdZk9DEBBz2lUbbsmwqign/Dqyo4plWTCGY3wFdO15cXb/7p
uto07YSA2YmpDDGiljEcWrmqDtJMvNjLmGyxiRZhHynx0hr674dOw36HW9y87wo1HPUaWnhRESxP
gBFigTL+Og8ifSmaJ7/x61dlRvHTKEY4F1n2SLSNdo/xwaFJomdQnfnSCz+Bnue7j3kVJa/GbRYx
TE2oomrro/t8xmP/In3bBU7J52fyTbcaIrNzV0DCoM0R59FFEhX7Xft5iRhhIS5oQrSZ6tB1YA4+
bDaMBQZ/nw+00DYk7Gqlly92Nx36cvTQlxTVnT2jg6wEk9wZqnmgMBbcM92FUWn39Z1Zlz+BGrxD
a+owGMxRnKjIuSUoNjZTyYA/mjWWGSrdrS6nZU8GFai+Yc94cbojoR+jor7TjKNvWPJeLbS8TR6b
r0S7vuJSPTzxwn7OXUcKN/SQYMiT8VhBQ9t0Mo8u0L5lwFSTAWvUORhZLgePTEo1RGcVU/CW/fCT
rxOAMO57LqRB7MnaXrdiQzzQ6VoPtJUDkh/7XBI9GMipzgPrbbbL/LmNte6Z+i3e6FqRHOyG+mis
6LFHUqHu7AmgTM7u2yD04QWKLS2uW86PjHYwGI/q3ZC72RUJh80Ecv7aOdK43g6aIkt5RgMJfsFz
jMmOXeurg5cuZ76rIoStZzxFdpgOQ/7Y9JE4R+XEmmbQ1jiueF6MT9LXzDfje9EPd97kx6+JZuL8
rs1vk+M3u8J2a/RtyXg/dP14X3rLBQVs5IdY3mQWWUroSKo1D2xB+MqYuNL3fdv1N0eDs54v7Mqi
l1u7Sc0H3PnfMx/u5ZQ14g2eVALJ7pNUdCSZY8T7WqjumvTVvWsp7Z6GARJQosB4lqw7G7EW9g3f
PKYpb85iDEdLuVgouuoLnQUBVAPlOZDd6hVrlHt/QjPTFUsV+PBAAU5yy5loVRM3MOOo3dVo51Cb
da8JqPiWYfd7gYfpyzI8OASaBQj/cVLthw/VyKe5MbzdZNXjFacK8qWEjXlc/BL7ZEwOpbSwONaW
HfuEdxhNS/0SXP53NSI18QVAMPsfG5HefXzr3vv835xIf/+n306kvv2XwFvCwvUBd4lfrqK/vUgN
3foL3yYsyFwPKbm3mmj+9iK1xOpFCg7h4BCK+l3wT/0vL1Ksdf73//o345D+j8f/ZqFoun8ofnXP
wi3KwHrQ1YWzKuz/XfRaiEHTyXNRl0pZcpoTEjjJUxqNMozSqAxvZ38f/uvPxeQNhrgYw/n7z39N
ZyUacil4R9bOEBDPbn+rbh3n9/9UFpUlNwakbJLQKTWjYiQR2Webc00mJ2xmuRy7ZxqD2qvNU7WM
sDcF/90zjC+lZp74XQ3MwmII2dzegEBcwiYbfMasd3i6VQBMz+bqQKAemJowNl0opA7sr8+Rl3xG
wg5vEW82qYkXiSS8hOP+YDcevInai7djV89hVKlrkalXCL2nougcat/OAPfO7LAZ3ZMpOm2f4BND
/rgeYPCLJfwMQTwuX13feR/HVmxwMCIHE64WofAuQVUjd7ipfSnpsym+fOM0gNewR/4wAOFLwKCK
vwM+buZ7a9KqrR7XV1/zUCXQo2wizx3u9TpSe5kuOmnFOIrMZJkhOLd3UMEzZupZbhF22FSvZgZ7
zrGHk6Wpn6OVWLt4rD4hulCMzvyBlIyi3NvE6HkTmfWieI35ogKX1HAojLtajN5xqhBWGJCtKV00
RhVjdYeCmcCDaQoqeD7IL39EyejvlQexwUJcAMM7vri29+rHJZwQx2uJ/3muHOeHjH19i1mmvGLz
jbN2XTx0yL4Pg9wvZUUMuvDfVGZ8Wpza3ltWQ81KBF/jfaEj7reWli9bIm/Xak2R0tlRAWtIlaZc
u3qZOImWWC/hi+8qhfY4TlwHqWF9hV3MAH9ELlk4r/CN631d6Q5sM0CawWU3S5CfZNgZaG5cbZDD
R93qWoUXZoZxOcMAcOS53ea4QAOMBvCl3pVj8OYb6q4IV8GukdHO0L/XSlWQZt6pzKHI6mWzSwmG
mLu8vXhqRWu5ITfGmvQ8FDnfXt3cgyQSCull+HcbSRukjnW/TBXySAIMXEzIuD7EaVjThRSOIHhH
1a9VDbN7MJuW8AIFj6fQTk4pgr5FSdK2tLyL/YS2x9vEJGiZBcFMwp65BYjxxZCg3DruiNHmULMD
orplaqFngW4md2W8MHwFsTEcUCReKkGerfsNZOxbghlEbbWKCtp9ymTxoSPI2ib2aagaJwBkaNCT
vleEq0OLSQEzzJmcDPvUzwtqrikKhHy0lDC32CDvprzwHslmRkdVfM2JetWN6Rvu9F+Sqe2Odr7U
mwak32sQvxH5tNGEeCEJyt4OI9+VBmQdZMwI/G8QGz+t6ysmhZbPlwa3R1VXvx2ZggzO1otMyF+j
pR8qZJRnGaU/nbx8YnkMFn9NyRriGh8En3B1An/HxAQqDaxBPJtV89xRex41He7hmqf66+AyYigt
mst52GWUCFnnPOZSgydFdt8Wrget9QD07JiQLLX0wc3VYUTuhieafl5Sf9h2sRVONfeEm035rqsY
J1TDNRP5syyH7xl3l6XBcFJ8Y8aTRl6nGAjZMA2wDS3AvuLNXmAjLhKbrKwdaRD64lyUtEppGC/m
sLcJTyOlfZwv2TIeeC8/llhZV1FOdxM9AOmc7XFoiUaT0wNm0imyzt49uqS2oad7mbWm2cSrPWTq
29fY9b65rT5eOvs4eWuUIVmApN55T3XqFfBEzBL7HjewhyXd2OIeppLHOIlY3zj35oCoR26xpZ8f
UzUyG2CirMsd4hx6eDP7YvkqxLKx3MbaTD522W8yUjiAkZsRj7to33sLVJPloyntI33veOjxsoeE
YX1tomnbM2dbsfpO7BqLYV0zr3ZVpf1gpZvBgIqVdka0NTHyI2DSLu9Elz4ZUFra2RNwubs1p0D7
hiNbulkaYFETKSAdbZruTIWbJt3WAzBFpLQ4LGroXOAuCXMAsjm11euEQeNWDQj3E31vUohDDYPo
MmfRfr21ppVzUdjODL3mh1nqp8i2QphfCcOoSnHTaR84rn5mQeLZTO3JvrrUSf2DjuCezeACnRsX
1oRFN6GZ9fVCBnF98TPmld34MzVXFUHZfSQO3gQS4xDXlD/naEYmkCfPmeyboxqoGZmn7qUjf2aT
nLYaDHHpuRY+YsTVgDPnLuCi1Mi8cxwI/wQXTYEWeT8XVDwQHu3NiBofCxd1zLBiK8lDADay+XQL
+153NedO2Ha5peOvYesZ38bJfOrm+QJjczjhX1RdVLQnm7HfIIR4NaRlhFUu1EFWPkttOj94UfXS
6pW2wZmLe4e4ZXtx6GKjkmy1BtLBGF0lM/zeI/g5wnE2p0khHdVF1vjhpxXJ8y3Yj8tQS0eK7Ofc
y5U3fcHFUWcwKd4jpPTWwO+O3eEnyeuwgqz0UktnuSx9+jiXrx7Qc8gGhP0fnTNcrgDu5k+7YByI
rwcBMOS9RgmsI2m7T/zKQ8vwcpuMevaQgipu4HRe8rHVLoqURb2hFWsJeDhaOfK7Gs1ZPoMBte2M
mOhpbKgy6h7ieAMKVBYM6nXuJ8R5NsPeWt0N+M/uGsP4aJUf+BaGq6PTfC5xBMaEsPrpK2PbjzpG
KpR0TOyhOIIvHxX8w11fqvE8M1jQO7fdWB2ZdLmJ+MjQyl3eG8XOa3tUoixscZme07jWmN93BFWl
gckL3opcPVBHojCFIIg0bfVAYDkO+nQ8wp16x4mRKSQCpL0S40ccarCnj30Fmb1etC9mBr9h6t0B
sMNbiXdWw2bv+7wZhA0tnQhj4PYbmlhKPE8eI83JLyhO8f3y7rGrGNFPlv5uiMm6dzToKKXl7yx/
YWZcyqOYysMsdQzt+LI2uBauyBZ6xxnbYfBd9m88sbB0aT+gcOKQjqnIzk1de8daNm+YECd3zFC4
UNp22lgCPBRfiPoqk2ZjGBX0IfDVrT4hYlai/HBnkV8m6HKZPOpj+oOBy6ZdTLx753I8uXTR+7Hw
JezOaL6Mbif2nh03SJtNbiMNRmqLkG9c2Fmb2A0yiEWbgr/rj0yMq7lv97pembt+rIqdxFOyxjD6
UetFs7HaBD6TY3QHla25Il2OAr0x91gSUMo6w5VrgBqkOLWLngdtHHF5VuqH2+c/lkz/Bvn0U5QQ
KNhYEyXzMHxtMQgJ5gGzhQ6XApJ2zSSw7flFA8k5OlU5XbtIPPvLiCS2niG7AbxG6gfUVEjwCc59
w9JvVMEB1/0De9gIma8+E+b23ZSxfe+7GMj5Qh6w4X8uS695JMQNuuKJYDOQ0aqDAuR717aGUJ8Z
bORIH9VOeCSdIJcdLr077Z1Mb1dSW7djUqidi5m0TrCeexvR3MGGmMwigAVmt1DTx+QuPmuTfV8z
X8+LBLqIsOqjXiBZrVaUH1lhkhCAht4nvctqx9outWmDbyVG6GjIjvXG4Oat22FNg0zQ8YB+ZVXD
CNRJm4uOOcZe5eT9+ihH+1VbejsbzPEep37jZGoTZaM7QsICFKZagHYf1+ObNpcaccAAwfZg3yUu
N7adyuOMmfhpZNvcZB6BfJmutIAi/W4qc3FyvbVsdwmPonNsjmaNeTBa8+tsDNMug9S9hzK++nBH
RzaKS9e78lxEc7rKYB7nTEXHKY/IF9fdEBYxMuapXUKp3KdCNdXOT9F+Rlmrv5YeEdCGRSTQLIPc
jBn3Z24wG5C1Zl2ch2bKrm3kXXH8UYNRX/p60R8mxNPCmJPLIJwvREUDAmEXcMyn+nllzJ3Lpv1k
g7UseuUezfKp173lYdGXNCBfuIV1vHIH/RrfMBOULdMjdz96RPcOjoZ9x5huIzoL+E7I6AvdeEOC
oajccHMuYZibVX1fjZc4YiyCZWGLc3VLnbAeAB9/H/54zsuL72lMxRHprgLIVmyLMRER5UbriLW/
PYuPHlwf1rNmJcE5E9NsvajwNv77scJ78OSYa/9gQgGG/NYGVRX/zJjRcNFqA24866Eu4xlBtDLP
cSveUykGfLatm9t334W+X66nqHxCjVlT6Mv2PW7EEjhQmUL4owx7LfbaY2qjeEvIT779w+2QCkT5
Kh6OgzUl6sxCbh/tLN+6E35EeBGbdVhacJ/wi+cUEbQXDEb/luCNG1oFgta/D2Mvfz83M9BvLbvb
Dz2i4SGuCEgDpCNKmN9xO+gs7DQgQNT/fOrXH+hW2apKtN206j1vvzzSdI0wufWP/f0kNh7H2tTn
wy+pJ3UBXNYhmgmQ5rQjiOgUGxdYH9wNyQ07kOY/TiOjrMI2Jyoe2g4pZDFvzMJVMZD95BwgDO/z
3pEhri0lHxdWpo1Qho5HTowMs9LpN9pVoFlH9rBxh2TYJQYf/e2grW/HueSwJM0gX6gYIx3E18z4
Vtav5nbGsHJ1ddc2gl077MypDhl0UZitZ41uqwXKhfsZ51pcXAq9CbHZb0LUS0t9nL0FzReET/YF
HICESdRjheBpc3tsdlobUp+QZURU1oQcJYTo3IW3M6vLCYchun2ANRX26+F2VnTSCqQ5fVHrj0b6
TkqSlVJjtYJaL77bWQpgygU6VTNzkSLHvoG3HFPrGMHtjfMlrRcibqOZK4jXWt+xXC+1AU5vcxzL
4pBkhnOI86QNbwckck3YWA3m8j2KayY0h9tTC8l6CAsZ1eTVi42/Ahd+VTWht15Bxnp2e1hZDXwQ
MfzAzkzu/Vk+tpJJNLgMV2am1wDiv07Xx3OSpbvcL0kTWPW+vxTFf8uBb0/+Eh9rUH5JvvGrCwSv
lQxMI6Yvw4UmDnbQeuEQDmUHSVR+ThKnRoyzvoPbG7q9l+lpqI08hK5Q8p1USUGSpKuakGWClGWz
qg6M4sO2XfrQ1dw+7FIfXqFnZSwlJpz80YCYMecyzAhQoA/gkHOjIKvN0PysKuHbgXv699nsSK7r
vx/f/lm/PekrIqX8mR75n/8PR09Sbm+P5WCW3ec/ftvSi/LU6x9TM/HeWovr7tep1foFqziji9uT
qEKiDRFDrPN//6Tqizac1sPt7PaDCn+zLegNOg2dS4L0haCxnfJ4e6T7XDS3M1908AMlPtXrT3U5
UBszOzLtUcLbqy4rReQHvUtQzv76H/Z69sdDx6gOvsOqMno0qchp/vHrhcDKILdQuN8+29vHitVT
H94e3g7j+qH//fCPH0kw7l2pmu7OXu9FYCYuw9qI0MJBDju6AJ602VZ5T+pszt7XjuBnMddgv64u
rj1wZd5OWyIAUySUwO8PODCok1cr2Cm3xclfLy/vdgqM2+6WVRZCJh05fnzFtzT4fzld1oXO6+ik
00QhZVkXSbZwjjVOD8fcyraw7tsQBYsXNJr+xtbXhH+//NtDTKswKln/4XZImhZd9CACc12PtMZh
ZWTJ4hr+52Ms2GBcDtrh19tZ397trGL9nJSZHoGJO0ibTD5vz98OxHXCRgWD2uHbRoc3g/2t6ws3
UIJ4fD3F2oxsC1y6tsW6+OIGyD2wnt0eTjcde5lmQyiL92Q0kFBY3cC6zUGw67M2raejod1h0fPn
Rbhekw5uHeHtmrTB3/bGyDTq7+v7dkqcI3zb0fG2t4eNSPJDYRjnf/m525WtS+POsDVB3MQ/b5Pb
z/z9N7BVIawVfyZ8ZPm7aRJzP6HiTTE18n6/wNt/gQzoLNsJdxBIy+Oyy3Bno4Bbd790vcmT9eyP
h7d/QCTo/jcfpOiWh/nmfzxIub53c/Fe/fif/+Oj4rub12xo89d/+j1Ice2/CKpxdQd7aGYjvo5Z
5+9Biuv/Zfk69qVEcDBKMXH4/kemm/+XSyKT4TJcEdD/V8f733MU4f7lkfyOl7rtEoDDMOS/NFf5
w0qUv6872LN7rFS+bzp/TlUqHc1CmeRk2wDv7Aa1QGC3+nB2wfJnrdzWE96QOazEbQt9Y6umMSJ0
BY8FOqJ4Mzs//KS8WBXlusBw5V8+yv9XbtYfXrPri3O5IXXb5G161p9es6jdEoomZz5q/RCaGLFS
oGKbYctxbbFXQXiHB6B7QI2zCtaZNDsMkv/zF7F+C/8aNbS+CM/n22AW5liG+ad1tbR7nbIlmY4z
JlkHXc36pm1Gtt4Vu3Wj5wbTijIWALXOx7esRpZhK+Y/2pue8xKLaITNbnyqXQjkmWRo7qVYturF
10J+tbQm2vo9r1lLIEn//164/X+/dCBYlKuC0Dvex585K8Mwe6maXXm0hYvWYXhT7uo0JcSxWM2m
swnpuQd44iYZkx18ajA42Pwfws5juXEt27b/ctsPEfCmcTsk6CRKoiRKmWIHkVKmYDaADe++/o2N
U/ediqp4dRsnjwxFA7PNWnOOSanzA/axviEMBVXQSKqwOtYL3iBqsEgS3S4np4zx36EqYY3FG0vX
62QmzV0aMNAM0QcHyaLA1t17JS+D/+65w3t4rAYqbVMtDrHeww7qqUCYNbGhGG7kZjmiVsZDPaHF
1K0MeoDMLEwhYtn71YtpU2WPbEPs3cWmfJWNEKsQxAdxDiuUQhelCL/EjJs2bJgUiigCNwDXlYqr
mW2bOQKe5pS4QKrXONYuGhbM3YokyAuXM1O2gGccf+ul5GA1fHh0QP5myqubh2Gjm5w69IbikBVq
vlwcEToQ/Nw+wYTkqCOpHt24xcbNLmtRrltgQWVEA9NmaRzwAuwbDBHfV561M1jZhknr+iy9f8al
h9EooXyco7OAQRp/E3cNarYYCmD3WKFIWsJ7Z/+UPjaQWl3gkUklNU9BWkJ2H7Z4JW5jCnKywEnj
Vl+5wgpY+NWoFsGiTxzCi2xkubYDpWx1q1K0mxalOrOqZZ9m73Yf12HqaUfAmNxV0jp7GVHohIRf
ajcJNloLEcvP3EMZsESPAlpO7c1oQyvxn2y0ajXGRJxE0BECVCZOxQpTEFOs5LR/XE/D8U5yyoYw
uC22Lv2vu1Qb9G+NPiWV0AurkFvsO9fahrPqe+OP1s1uTpk8VqUfaoG4NSAarNrysJ8G194yqDAm
zrbyqO41+PZpTB5Xh+vcxPfjgJ6lRYE/WdmPyRG39TeFwWkaxnE/OfbrXHPOyW/Y9ksO/E4s7KSg
9iJ0aDaxC3+hHNs3W1Eb5swmnZfaFIrB/VAOLHpKGZIdgeSNY+dV3NYqzcWr4vOU5W/ET25czYEl
QaYRfJgAdWODQsInO8UEy+wR4jSSgtIgbtg2qZagZ68fI4OLtQRjNhpuTQ0ttrZ5qZ+sDLfbKCke
DpUfrp8gTnHHyHJ+tUc4J3HAlZo1DjfmkF5Q6wlENdh63OFoNyjHs/E6LqhSNWojY8ypkwKyVFse
DJIHN43Wipex3iYRIDYt8U7lSI5u5Db4dXqdqIvq0tYY0lFfhYETPUARYtTz7RKJf73rpbowBoCz
wUIHwYspRolG5qEzLh/ZMI9Ur8wSHeVASnbgb9qJx8e7HkYf+EwHuxOQyzDAOjQsOXlDBkKw0fo0
DTOF5jaLfVzItwZbBCPHn7hvYBjkGiSucYQQ6kCG1hxjmyzOxtJltcvQQyHm5OqFs4YILC3euoJO
Uprzh0UJzULr8rBuA06pz152Hcal7rSbtqAdTS2Iejiwu8AFXZKS2wAKMvSSmP61GvzqYEadHplP
sfZu6/5X75Aol9v+uQFUmDQgJlH4OUH/3huMbPRsc2y7nJuq5/qQQX6bF8zZmn+QKMLq1qSr3nOT
jGkWqLIHHRe3ijdGZTzohv3ZFEwRAt3dzufe6eeqYajmdsaf7AEvzDqmX1twa69npO8YmMcx2S2T
9oda90szMUbMZKz56AK3U447ND36RoWEPubTlRHNZnPoGN149mQUh6KIQkzlMOPM7FtW62Xqch13
HJRKFkQaNeEk3yhV/VbxPsuIihiHxG59IVYpfE4smPT1dzUXO6br9L316ycrY3pZLxPmBnMXj/HL
gr0b4xi3xgB62Qh+ZWNyJ+v453qJLCOjWa4TKSh9mgmJvkmXeO+TUbPx0hda8ZiKqvLGdlbsR0N8
mzoTUNUqpko20cSC/7sdDEyEDhD4gX5tGwtjM6kTaLkgGZpQyOApEsOwtSmEbABJovIecSHNiGzN
r9hCALqofCJ17VtRwUBg58gtJQfU13HJLV2PVd3+QfbTxKwQndYLM5qZvNNYfJO7pBM/WMJwmMRe
Lu1nl0K6DcwmrIf+db2KrIBhxY6XXyz9n8BFInNiltBNTmetLnAaezn6quI8mwZdtToBMyXnjd9T
XJVIO0Og3xj/XHkzVbtliuEhDu5HyakLTAaVQg3R4KfDokDhqM9s4mvH5z3wu6qo7kRcf5UUdLd1
llMIS1VlBH5qwVC85DRbAo4pAkueaKgr8IDvrnrlWaqdrXgqrPJWMa3ij4PqPSBt1DkrToFORFaE
SUQBQ7JODBiDPPc7ZGrykkA+xTGUhKyG+KQtT9isATdl2W8bzy02vfqt5dgivAV/2gvsqCpxsqMN
JZn6XGyaZMJhB5lafQvEJlxnbLRLIkR7+CdDk9A6nMVcpohiC2tvR87bwKcPB7+4resAbeK6n3Sm
Sc7JZilMxvvyEShTT/IP5BtrAtLKpAIfnBu+Fd+i6j9wkFwKR9s6sjvPmFOo9ys6mfgup6spJXDF
OrppExfXDEaEMfoMU0LumGqZBiHzgLwHiMlAZi7FqYSzRSGfY8Axs/T415A2x/WDaPClalQHucYs
tOgspOvG/5LbSTXW/3FbcEzpjyoK4LCpWg7uX0sQIwVaV+OzDBjHkNiy1PKbcK7cYOdlT5UVHVzT
on/AbR6P9evQLe+BezdxQ4vYhupXgsVHYm3rHgvZiSTWIaiPgJDCtsXC2TRcSH2k7WTebCNHPKAC
nWvtN5uSgbuTW6XHJn+AZnRf2ShkKO/+iHNCA6kvAgJKmGJFxdFpZHULcMNsaos/NB9dhQu1koXx
jGPR9uB9qyJi8DHo5GseiWH4J1lW8Ray6S6ZvIHaOresOeKQyVADd4J7WYt5Mtubf8c+dQDXZiAl
EqHAT+w7dDa1P4FNHVz001EstU+euVrq0lOlSmIaNIWJSXuXY/7t+UytsJNG/OM0FrXgm/3G3qkC
6thMwXNp/uwaqi9U6nQvxqbUCupMzXxY1Dp+stt90eVXEtYXFJp8yFLGx6SfcaIwKmu0e0IoVPtu
RkhfcDxFwgA6zCnYHBE/SVzxGxN/P3W34qvt+xezxldSp9zmlsdxzZwfCKr9wVoezf6jVQM7ovv7
1Gdjbk/9fOjHd0FHY1MP31HOrbPYAF2tqb/nFkQ6YHZPHQu9TZQn3756/WJASiS8jauP4y53i0vf
5LcsKy+V9plPaU2uZ/Aks3UelZcuTvSj53OJuOKWA64KS8k8pOFHKDICbDKpm7uit2nTelvdnkhn
MbhWqfARnCpZIgp5Wy+/YLBBU2g0K4heXepfxRLvuCkfPDWorus5ORWXdRmUmh/5iMphHYwxmF/X
Ncg6iGctk6uR6c+R1fFnwmDdI5obWtKdOpV9374FDZKLEs88FV3/Co7yMpXtLUNmhHpl8NCLJG9W
BXJnYZkRxMzOhU7QddSKr3Xt67l0biJNZZVqwNhYg8MXl0fGA4onaf6tV1z3asGdt+IjYHtDK4El
pKtHyHvT79QQtwSZFRvj4rmO4A9m7Vbad1i5LlSXoQPNzH8+O+0sa6vNJNABqSXqoob/BcZqXCOn
Yz5itYFKcPKMDzDObC2wLiStcxMFEyne19c8EM8wSWhmpvnNayH+QGqD3cbencbv6F/7NLhOqLzD
vnPvqSff1tlx0di4mm7/SMfqrmYJzoYi7dB2XWw7v6UtqxrpLb9ZoISeWsXnRXSF8s1ikM8+jck5
iIcL7jfmkwKRLahHIl+yb1aJbEOY9+CzQq/mAxG4yGOEPFP5YBFQ0+0DRqkW/3Hq/DLLP33KILFI
977MzYs4VJr4s177njumhzRSKcrqEXka2qyVt1hEQFH07SuG4QevVPOLWFi0pD/VegER6zX3legy
ZT2MkDIs1LHxx+Uh1TDGQ9/5lN1NUGHerqcZILWA28CZRE3SOPBMDP+o2fmZBqjA2lPesIjCNTKz
Q2pVHlTrQO6r9guTnoF7gcE6+1ZbpJCaCgPa67gw2q3XsZqHa9s+Ipb8BuLEsl0UFzRu59F4nnXI
C37GEmk2+z8sNW82Zhpwzta+cOD/WNAAhgHDSaP2uWPShmk8YF2hdplq08sIre40dudKL1ISncW9
VnEibAlcCmDkUdPqDyt13jrd/5UEwaOXywuQFVYNRjuCW8l/lw6wP1hCYg/LiiGmHq4wrysGpXE4
2Bjrue11tUtJ6XttkeAsI2XWbjeBiKPHUNobzLNknAo4vpwOVQMAPGTuaPjDoDXivzadMt67Sn9R
LiwIjSp9F07005MznVd65b7G0sJ0ozeXCXIToOVn/8UkuUTlRtLLPNRIjhQq4QDl6oxtvg/1CLZN
bYCMS2LrqcyD7yGCNSvINsoEOOjg05Q1WIuBu6aPYd4Nerol8eHMZE0KGiuxdslPJgLRXdAg6ooc
V27SciKL0ph/6Q0nSV3nnof5csiARLhVAMWle+VmlHeOqkt3HjxQFswSI5DETqqXBfjoSfWRaITP
fA5CT4RFY2G8lHki9d1Q+Moh7j7Shqdf9//+qVQHToeMwOrfXNA7gGMO18aTPsZbG+riUaaASVAl
vq0tu/VNRCaLlePffbw+ogQtPQOpy9RUd/mQPtVD7O5XMtLAQoyGQNdh6qYXJ5aZcu/agFr/0eHC
pRixsaNS/F3/+esh/srCNVUXdP2pttaJdTNlBwx8QtTTPz/N+pC/H/z3k60E2rWNuv5s/Xb96u+f
Besz//3Dvx/z//3ZvzwrodtUqqjU/OPjFeuHxO1Cc+Lv11nfXusRa951GDHXX6z/RHp+RzC6pGqo
NTDDVAVcdIFd/PNBCX7LALiWJWusy7rcJJarkS8KNinbGQ2w+22jehPWMEbt/SqlXL+PPfe5r/z6
r15eEMEAHPMJwxHEWz250YLq9hxLWvg9VLapRfeXq9CQ3rNBdLg+ISK8b+du/eH6T13nKDtixLRO
bGl3VMHA9EViIUxh8u5iuGJ361cMp94dDMstnQ3j6BjtBXIbDNA5Nu+0pjKJc+GfCLOYOQfDXnPZ
YbZN/SVY+lYRG45TPASgM3t2XySME+hQ76BSoR/VM7JvnRJXN1uRQhsLkDLlUQbDkaTZ5UD6otim
dlVuQCy+5Zob/O7RMc7WXQNMNIzJpqKlrHKVqmJHbw4YfZY+DJKt/Al0Ath6PRI4jjBrRqgjTGTn
+wB9eZc8AqemmFJi5+NA3nGvWtz0JBcveLGpJ14zAVNtkN7GaMtHzQfBUDaIZnUJ1ukNs/zdmHfa
1or6jAGN7M4WOvXR8jUo/cmDcMdz2kK4zD33q43EpbJsFxYbhp5uWNjS5JQ7SYbZEprnb0j9epr0
9Nnq48uiYcdFyXpcevO194W4H/MU5XHtQ1m3/D/mbH/5pWdvQVVD0BuL30GrVJt191UXh2Eapt1U
54iAneog0+7iZP1ji8WFMRC+BgyhzeQy8NaAiSr0nCfaBA94xUOypNiUWhAnx/53bszDS9u21o4Q
UhgRhUeAAG/Z5YLwCWeTkUH0jTNaW+h5GHEs+TQVXs1QzQpwjr0j7VUk/5UhjgWpHJ1yGzq+J6jt
eKUC6L5MheuyaBH2ve7AlAebBI/M7vtNQiLVdvRfnQ4xWFDMP81kYIIesEvXrEBTv60IFLLICIvR
ruIbexwKPGFeNhMnXBt7wJ8ZuQkgyvz4o1biQBucDrRduZWDNWO4b8IWzaxO9XYTWcPNsBvADVRx
x+DVTClDj6yPzRGuQi7Gc9VZ/o48OLidZX2sLB+Bucsms4q637wD9itGFByEVd3Dfyf0i2ZenUaw
jsYEIuF8sPXkjjwRFXjeED8QEDqditMSp901C0z5KBaPGOGwjCpW+NBfqMfpW2z+u0HvnFMAs8ca
OgidbfXF1vAYV+bNVkw+wUqsrEcd86WAXCSoIWYNL0VYIOXUZJ/Exn1Cyt7jQO2aCwj1JeAEDmG6
N/HEOy5w6lHae6ftSFdwjJsPRwWIkP2kj6iNWg3dfYsyrbPGdzxTF8oIb27kH3qLwcJN6ot0g4fC
8K5RREmk8SPWq3AltXG+aq3+ycaVkoqb3fea/GEkOEUCr79UEOadwBi3aB6JJkhhpZVB/QmV6GiM
AXEbs4V3sHYfPdwiRLjhCu2a0Qnj6cRO5ZPS0GeyZA8DhkUtd7kYykf30U6yfk/Gr/VogOYwIdz5
GHu1XDLOpOSSTNpzW4hfRl9RkG1jLltQeq7xiFYRJo5LuSp2cbSjoWNqHgYsdt6PefLyJ9Px0WbA
fHaX9lTL+k8BCBd5D/cran1RUkUolmkHSa/eZMvUAPpyLxA8m2ONeXA2k2tXFZhfJnR5vao9BsbT
OAwPcwaCfGHgxsfeALzGWC/B+zmZf/LbeLdEFQifEX1YTwe2HZQwjzeQOO0hIojwXOZZ8mCO8ymD
RAyUVVzGThDboBkwA9ykuX+2Btt51VJ2ZxkQP+DfFx1yAyuYPN91s/vu2M7bVKISZvci22EHZXyL
rvQdPsaFlVwYDK67AVM4b/C8LWn7K1oenCK7Eml+YKi7puO4HRZqfzL64dHc23qO+aMbqPfWzrFz
LWLDUF6ZQAQHLdg4LEiEjOERW/VrRZIPkvZNNB9xc+wLWgVZxB6xoNeXpOjKq+Fq+2Rlm95Fj9ji
CCYx35me8zb5suxhl5J9NaMt93tE8KziaxWQhGRXGDDY/Pww1qxVbKwByURtopbmtiuCc187n9jR
6IZRYaS0TqdECzuxo0v2uLTmQyWrK7bdW1mYT/S2SGbvTtFQfAZ0CB11ScMW2Z8HX0vOnbR2Whsh
BoiYpYtzV0lmyw8D5srkaZe0ap5wrz0ktbgCjWFLJ+VDNuBkMT/JeWaPhGWj1I33MTafPRfeC0w8
x4pJOHAdxMjox+AApY9TWwMuiOkD9FghCYTjmBeNPKaL+dOYqouRx2czHZ9Ml/qB41FoR755h9sp
TPPiGXE2qnjWah1TbLaNMxI1FqPMWJBTprKzJWxz78Viz4UivL/kC4ge0g2ypnnXEDoW1CNK235X
p0Y9VeqNx5qRDY88g/dD5v+0iXhhx15t0mb4iHz3a6q9a4sMuWdMnry3nNPRT9XHzD00LsvON96c
KPl0WvcYQK+NckyWRYJEPvdO8eLeVRoOOaMPDZFDJLPHB2rwG+gle58SeD91RITdpnmQoUXpNMce
BZEmtKf4F/WUl/lljnP2jDooTSqedmTHm3yID8kSvGgFHQqGJaAmec1WFQYlXP6RAw9r7t1NvefW
L36VS3zXkXJFUSeHUou6/kZ+4EIxSfvVMpJ1GZUlW6EtF8PIkPjmD5bmHJqHbjLPo6bc8JmOQroW
L5Mz/6Em9oOlCris6gvekZ9xGZZMV1vqB6cZjdXOLu4naFVTDj82aCE9w29yDQH4V/jPMwUOb0Tv
2HfjES8geUbwsLe54V3sGUFwz1aSomhxjjzcS7rt3LuU15SOD+A9/p37LvO9XZk/sq6Ow9ltl9BJ
o1s91X+qqd26XRtsG4MYJd3Y1ZiZ4d7oR0gqjAZlp7pMFdaH6bMV9afbMusjV8OkLmixOhSVqzNJ
MDuDKrefzGEivfPUjt/JUMHUwxnSOma0ASHINsqJP0aNa23EH09QMXXNADoSis2w8J0l1Puu2fY4
vzacjpPmZW/WzP6oLsxDMdlsLxKCyzQyERFr5TA2LO/eNagcZ9oLFe5nF5vTNsuZ6N2JGq0pOPPz
eAfo+mVmkaQqL7jwbETwEdvBxNvKuR+PmabfYyWyD4x+X4YRvTuxlh66avgA4hzvqS9Nm2bqb5IG
ajJxStMLtPIPfSrHTVcyp1czYVvwA5Gb03gE+y3lj8HkGhmz4kcfUDgVmEz35EdiZqDcxuT6APWB
a37sP+Yk2fd6TlNLohpeED5sy1R7i3OykAlDeNMGzO5p8lbg/PFMCIDzQrpRN/b3mYlQ3jW3Bbhj
EVE38WC50sJLd3TLUnxDw3cQUFcJHXpdG+kn19oJLmPhv9nU5CzxaS+sr1nruR5VqblgLyyK9Dmb
6gNxj0f8Ex9D/0ScheMbn/VC55X/ZnQRrNfxkYHKaUbw9sOrTvd945PMasAhpMdLVawuKXY5NmVY
MNCj2Kk/85m7zX/8LoW0Y7O8b0hTYZaj+YwnmwtE5yVcnl49WyrZiVcG9JVfZECG//OnBIUyGiEW
UQ8J6F1NUDB4OekER/UUMPXBWOD19gia4ulYyatvTasMASgsy0U9b1wTR8j/1YMjXgPcubeJDBj4
6l1NVvm+CII5xNXHMCQpzFE7C0qxN5iQwA+HFV/jhNitX6vf8V9FvFTAlWNV/Wb9OYtUgwyNBieg
rX+OQO7RyIIRUv/HenBkV4Ec59BoXIzY4gL+fv0VJHH1tbodA14rK4OHZmgVPNhu7037iXFoa1Cx
Gzr9W70xEAGCFiVl3nR8JkuQ2hy+Vv7CyO4Dvh2KgBJOyY1zqIhEUo9Qr1cl1V0iy1C9V6et891S
RDcrDY7qxasGZaP6ADSu0fWe6CXD2A3V06n3pV5WUx+HLIv1s/MctXOI2W2pv058/amhk20UVEx4
aDNGW3V41MdTh/B/PmrAuzIJXompm9V4xFyLFRyNNTnZO8bvPdlQm4KftXTAZq8I1dfqMWQMUTn5
RBe6syUlDh7air8eTmz3QU8hJ/F0Iog2vtltSSCpqFDUibdXP4r5Nc6Zo3pI1RFg37ND0Rtm2vxL
PRXEhk1h8G4ougOP+BxleVFPqR4DOi1fntQj1Hsq5R88n/94UzE/VG84ljCSeCle4mEcMkbqZZe1
xvpy6unASh95GquBUpzNL2QYYtFg9ZLt3FKeEbHqUuWWlOVlMiksNjHGBIuuXpkRodGTHzoo+1ps
pd+kdV8t7qpsBHO6wOA5JLFOClI+A/SiQ1N12TfTLaYPLtfCqfcEyVzjjEA3vdCxv5b0OUzawRnh
Wx21aLxkuJSS7iGLIthtmY3pqwWvQDcb1Fm6L0W0cUcH0GtjIA/JznX8K6Ogx2RjPrNb+CRRpKDh
7j2tMgi75kIdikcmSYplqili11dbgsM0C68Nm3aWbOTbEk/6McFGdbLi8hX96DVafNQ6ncG+aRwp
N+R3rRye1X9FQOI1mC6KoSwPW0RDZtYu+2GvsqG2C5MItpLkWwdcsydUGHwnyDBn/tFFzUCnhhK1
nlL5XlixORZyA6vx3qwl+wBw52/dutnmbBjGhBmius1O9ypi1kMwTbhTsYOF1sycYQ9s4/STNxEa
P6sJq8kMNaJQpYQgxtgV69e13O3bVNPJ0gA9GTZFcdZUv9JQHRgKdvm2IZ7LVLBNDfF/0ECRpcbK
5U1ReC7mCwxiNN+5fIhzFrauapnpHQoKXGNfdpOS/RizezRH3n/5R/rQaBor/0A/sdO1jhUTzX3S
0Y2jXtBAMom93OrRru6qH2VlAMu2RRaCatsAstsvBo0WgPYSt5/+WuXUtGmm3SKJD2OpCZFQTQrI
VumxttjrrM1J1s7H0qN2UJIMRqoqC/AOQBQQdzqxgJqzgKIK8JqD5cpyb04D9r7cPlWNft8EFCPm
MVU0XJqZjilhGPv+Jj8Vkre5Kq8kUjFF4UH/N+xTvHEA0qllG6oNPRro3nL5GkcsUtcL3fcgkfal
u2swWO7sKer3BTuZ2YOhVLY0/ZCutqyw6Dv36pKvNM9lP+5ke6c+u7ND7oTGWe0Hn9wv1o1YPY+l
M8P/YLVEW0X5Ne8Cqb0v0fSV+sruEGT79aXrCf2FK7R0N5llguU7Lk8g79B/4bxhTmVPBtP+N1tB
ta/00DFysyJzUwk1ZfmQLekYtjGeoJTrYtTddzzzBM+MFE7xie4HBO/IBJ4iLGaHdOYvvcwB6seK
CkXY1VLKjJExOkv33aQZq5LhUDr1FVqVD40R5p45R3eWbebhSCwARL8w/eFEkhhDqhvu1Cz7EqDY
YZy+WHHKHa4rckRKkF0YpKPJ/KkbNCeSMT+zD3Rwqy5i34/lxUrkF/3uZIPyJtjhOb7ro/oCp+mM
9f3bzx8Clb1RK3TPrFF1VvdC1HNtayTnonWBGewyBpC0uzEHNhGG3p2hOBgxdcIpQb1VlA5sV0ax
v9qpqqG4qqQKyfthkbdtlxTiuvVgsN73ciQi3cjyCNRnhoTsVFC2SYIE9pTqHtsuLGBaUPdZnt71
frZV7aK1adDk9OVYftwECyZ463QM1He6LS/O4rwUKAhp9tC44QbuK/Ox6613J2MDV2oHnZajGOR5
cGsQydNez1x6PmMv9mDgSRkntLSTexFdJr2ngOsP4bKgiyOFmWY3LzLSiSYa6kdeyRvwxFeRoANS
Ki+mDlaPNMuWrqQ6xA1cuFxmMP/3JJL+Uf2zVZizDIzDvOi9Y6GboFb8EM8RfVr2aHYiQj89s/eg
iqT2uVNM/c0agJZm4mYaxcVSmQxlkHxoIykWLU1ts8+8fT563M/TLul6PYRTx3Z5CXAb4gmc9OlH
ErcfiSoDOQNKnhTM/sZXGhlEKFdjoUZU8gkblOTsSSxBIg5RVW6MsDKI098IxEjFygxQa5TItNjl
RujRRLjNeCR+E9djTehEofn7yjHPpEi9LLS+KR1ygbgDHyJVJ8mO8DwbRbOTtSSeSVqvVRtgHOpn
MlDAmroGSg8J0eQENwZuunPLXPOr6ttPPaOHbC2sAUr8sOnAKQhwP9bx1gDYvbYZ8R/fJWD3EdUN
xAWBxt3GooGj6iudlmozkfqMD7b39x49qYLmXBO372IKDirqZdt49LS97rvMfIzkSjw1tr/K6lsb
n1N5wuUGIF7pYlXLT+H8F9O405Wss1VKT5F44BAN6ibVgKCmbRCNxOVNdexc1WSfcA3t5jn9Vk1B
16/eW3N8FQYwebXfGGauXgrBBIhV7jPXzUvZgFLRbBauqncGIhXCSvCzGZef48QAJDN6n3WQMAgb
VRwOeXb4z7pgC8H5vwiaDddw2ZhYzDwWunN+//XrJS3j9r//y/g/jcmNhgYWz3KFhmLu16YonV9f
JZMyg74uiEOPRUsZ0Ya7nC0BeDJu9aznIJUaXXclj8KhgLiMiV1plWrMmTDo5UVTSkYvZlkUBd5p
/c6JJnW5w8QwuCISQqvMpHMfwO+r2YRMzJ7920A7kog6tA9YGdiAviyEFP8vgmjn3+Xkf31sy3MM
PnugDsw/fXBkXJI0j7o7sk07Qkx/nBbjIfAQj2pMzfBEH0T1LWcAKaYBP7r2DWvDM6G5ADAeuuzk
UAWwXJFcQrOS+RCRzBAniMCdvV91qxZgS/Dp1zDFB3/fOxy9dRalwAbEVLsnc8w6mUnxOjQRNwIS
ZHga32rZlKjrVCgp8mRxPv7S2iuBQ1lSCorq+cIq62NsGLHVCFe4sOSRVp58vSbnLLmv/tTp8tRo
uf2/HDTrX7BLyMYNlw9qWq7vBDR3/+Wg+Z4P3kuzWkA5FgK4Krou9Cg9tSRae7lT89qZtMVWMeUq
j6DrcgJletXU1MKG5exJYCalo70NpfYY1+Z+FccsI0svsJZMn+4s2cYRrNq1HDmXSyjRk2fKpB9/
qdls622A7Lpf2CIpcUM8EnsnGhLvJybV5NRIMkQpSqs78D/fLN6/XzOWw6CBC8NHyfhvFgScNQJn
Utwedb0196Q0QpOIt17CNEHmIf2tIUW5zVihm7jtWz+9X0V6msWpTAlxOmRKTR7N0ZNTLWcLsAiD
33GBzJIWw6mtkFiuC4apnp8nlAZSTSqxXdywYTItBcG1zAte0KDcggaC8UcDH4eXOAmIL1ELVycj
A4dApu+8IvmqGNvd6En8mMBO42xC4YEt19PLYwbIUOmQstGu75y2OsEvQluo5jYbg+XBSe2TVEIs
Px6qLfDIXW9RPkrZgoMJR/0pbnqE9iie3wTShMVryRBUsyvtqooFOSjbdaFsZkGIjpsCmH2qUWKF
//mMgBn89wGMZFxMKxbGDMv1dCBj/3wfO71mVfk8NscM13I4sFg9dH5GCJuNZqccH93FtTZdRzJE
WZM949Zm2AzJN3Ny1SNsxun/NquLr1I6q5J44CQoHkAeuLDh+SMtLX80BJsFJf2rvwal1jiBK9i0
Q53tNMP8hY3qt5fGN7Rn+7FNr2aQf/uCgaPQXil8MKE2Jj0UVGWicfVtK72HzO5vS1FV0BQizof7
USsdpx1RG9KGhHiNOd8VnvYWdclC6FA/AiOAX7iABKo7fS8GM/Sb0rkvjdG5d5C7CmEVx4Y2Cbzp
/jwU010UDLAHCbI/RaMZpkX91FKrAzZBpi4dOyNiEaOjJkc7G1YYwRxYTjuGNswb8qY0+F7tUuxk
wFPKsFXOZnUo0B3rtxrxSYsnQ4pFmtvk3znZX53P2OTYTA2rkmr9vclCDnTYsz7E3yUGVS2Du2K2
v9cFZVxUFxdG6aYpsXmuPgsl3Go8h0Sa5qz2xXGV/vSy5hTI6I2R8qa2puyiwdCo2hA4/59j4PyM
9CoUTo+kl+DlzRKQyJMQlbWw4go01giLhMy6yA8lDGLFD2ErYZnmiG97mJ7rorg39cRlk4iGPrVY
hS+EB5fxO+HOx1Wp2iW/ZNx/aqZ6roQ9RKAC1rBEOEUxsd3UdoPgSlkSOnZ6L3fkXvhhSuBR43pX
QnZZFSCCUivONm9BAai9JaLys58nJz92NnjWV30beRXc5AM3nU7+0pZm/DFFQwp27+ollDqUgM5O
aDsJnephyds122LZ03tCe29X195Az68wKL7aCrOS3bUII/dtbz0TtfszUqOQt/Diele/p7X5c73B
k6ZKQqecnpNsQAFQxRhgavNSZRPR1Q17/JbCQ0xHL/WbH4QwXECNMNiw79k4Y3Zw2JP7WsNSrmD5
t+YMGp7+MtXypUrlZVa+iY5Wcsf2OGiZ/HX4d8SwR1eN4nkYGca2sergr213p1E4GQxKAQvLe0PJ
H8nCdBC8n5J0PPfxLyr9mrZetklybxgNswc9o9zy7ysXhX/WWel9w0EGhIpIoix/jsWyq32MbGKk
cU1n/K0X0rjvkac5mtyOo0gvmUnOwuyPR2kGFHq8wsUHDNsHQxoli168yHJgPiFL90Ai6cVhb3nS
oOiGVaTTAPRHoq2WT0fM5qsgyA7WzFkD9EoY8bXuvDc/qRmOmkLHGEDFKUXvqYMfabyqo7xVUpDt
UnsPWdsE7GoNO3bofigwVvR9fnA7jSwNkMShDIh9NK2OnapN465Twh5EmuXRa53dKgzC5UpcBxmM
TrubVK44qrI7SwBRExpB10vqhg3xSptJWx5MquZwODWELGSbF91s3i3BQvKVLQAJmBetNyqeriLK
YhGHxV50BF0/q7mumbzrGHpH+z2Z/NTRqDFIgLR3SNKsO89r//EVbUNDQFHUTP15MeAeIV87/l/u
zmNHcmRL0+/Se15QGGnkojeu3UPrzNgQERkR1FoZ+fTzGev24Hah0YNB77qAElmZ4YKkmZ3zn1/U
pmPvcPh89oJqwTnidWoSD3wJKso0N25BBc9/EqmXD31yrOJMwVdsjCtbEvnYY3rWhItxhaJZ4iv1
s/4CwxDjav0vFHUMQVsBzbac0z3nuAsB0L9ZIK+fhJDBVTgsKanlzlvSBLjgRGTSOEuxQwntMpqa
zauoq24G+p9TNS23kZTpKU8JukvyAbp53hRkqZfGthqTGmcU172KRyzS8s49rp9y/RSO7PgaTvdT
aW+2sMKQGMocIxUfD5qQNnRbTRiWFv54tKM5Pnt5znynya5zbKIwVuHtzCq5Kk2zPxHLzqJieLh3
LHi8HQzBK794bQbodbYbnTPZele1LkJCq4JPpzp1RGz2QHRYf5pc/0iuJNMN6k4GLeo1ICpkSead
su0vsp2zfTrY7ZVo+vZKxdafBnL6oVDVcBXXatjAkMECVlt8KTxfpSgZ5oASXk02ae5pxNiQvfgp
jPzXLBkxVQpN6CwhoqPCIxSeHtJx0qtpfnD7+bbsWC5xYN3bmAD6ICbwB40uPamnqFysi59cFj7A
QEQKwFBoHSE5jUd8nS7RMPdHs/DoklcXA1e7GAyhsxlJ8UyI8LXu12xxCPbpGRdpuMcoF8AILfT1
tIUZIhOscQtuiZ3K3foaEVTe04QsA6v4Hk+0JL5NYIjvbK1RoRlLNiWlWdlZl5UBnHUoUaoKpXiM
T2XbRcDqMj6tEi4ME0CAs/En8uDrQFi7XnctvIGmHfTqrzz2XkSxvKzVRTHqOCYlMKVlnBf13a8x
gu3oM+6DyZ2/+0QUZYvqd6bWM7gVQHsqelCe/UqNzpVKjjGCqtmtSAjNPrF4v1rp2aWdE5pEIc24
rmUxIlqbPOMWftRh/ZQrYVpDREtY3Kt4B6nxYsWIyvFkYpHiQ4NPdJl0z2ud1M4cH1NU4KAB3SoP
yccwBrozYBoLwHvrlsuDPj5XDjniF1j9LXs/34LMjPRxwfJb25qTpQwWaUI7p0xvn5emeNd8WM0+
9xwY6AibGCWqXYckIEEEGVaYImrUHM3+jlOfUppwTmoTqDlVft2FVJc9IkQnYw5XY1XZ5JcUXHGD
CSrjXqjPGUklZHE2tFb8n1UkgyWTuXlfuf3Er/cJBsUyByMosuloDdPz0ifjGdPobJM48U2LNevB
7A6rZmslCKsWGUFr0ouSQgONrEFZBpHyx6kjOCUdOCc57umm0ebGCZltVo/yNSW8njVvn5TRkN4Q
PEfuwqzSvqe7RRviTc8uzN0iT36IQ2etMoIajOdMgTh4HtqBdn4ffRgqPc749tzcN1KcytlDaIJZ
jm6gpWYbD528gy1xNxWdcxg7WFy9bHFv1Wia1gMGBnaz7b2Zg9/g54MkAk/ZAfsEbWyUO0+5BjRr
ra4xUvAYswmupnigaHGuXRveFJ3+2KF84d/JBFY5yzIkDZTYbLPJDk0IimarC2HdGQMZJBlR+D3G
E3WxfiKW2AGLpIwkO7Im8ZCh6gq2qJD+RI75mwz6Y5q0v5CmnSNtgTX32bTTto5oGO+JtCwG6CpC
UT2VEXWRh2DAGRY8gorivTOMQ5cbb+sbRKQ7rjxup1Q9JizdsxbtCPYHdtvmTdeeK34QCiqRxo12
uj7HEvspY3SNSIbatwC0SVPa+tiorhNCjYlpkI/57Nw2Ro9/BizosIXp3LXBsxklFwzumBQHXLrA
xCw1SW9d2wMf56OZg/s8EU+yjdSbaYHp2JLLgWOf3ETaAb+d+YMW6PPWnOUX4BZ8/kmLwIpK3yHv
2x+Daj96SXDdaylqoqVIoenw0QRzurVFNHiJQMY3/hh9GdFNheYctPrFdMKf2lgyeJPZsUK+s1Oy
oiaflntC03TfibmrH8t+K8bqLmfeyu6D1EXlmANFnxau4RtdpXJg771Zvi9T836q5uA3IV0/lo1Y
QK/b3oofPL8g07X+zsLsjFEe3S/IL7pe85zN7dcIcuroz4jLxHMt8ZxNg6XnIwYwh0q6j2KpwsvS
1ufCsaGLecKk0ThNBksnCIW7M4xpF48O4kZ8PI9uDFvXUenPioj4MB0iA+d7CRC4Ewzd1/9txPMm
HK0nP/M/ME2/BYPa63opHoe9OfqYx2ioapUOVdF76QoUkgNW8d1yRfwLMyGNaXURN3qq0vdAZR9+
FH+XsYejkF+jpNY5NjIk5dY6zDGdPCRxtsMO3QSeh8rBf6V3jnU10OBozV1nQGkcG4yaEa3ofly3
JO5Me01NxptkOFbDn5mrmVZB6+tTfLayGcGgVnis/VEdc2pHcY14pmfJj8HzKpxaFRiWfqia2Xgp
bahJyKlXAG7FrW1dNcsOUUo/ob7BUAFeaYTkl8Kv0DizmMps67BQM4DI06AsZPZZ/NcAYNXnmOgc
NyHsL0uOUGl11yFs8gK6AxGBredS91LZj5Yh0D4/eMHtsPTHoiKe24J7ck46CzKW5zPFSfJLMpOU
WSYvg/C4Ge5VKqKzJXCtczqZH1IPEzsB8R+RrnE7Lt5jr1PZXK0qM/oR1Nv5M+tdNqMHnfo2xO8M
4jn9Gnoyr2YRlSehDrV2xTMTT+6Fs7N77uKqiDWTmZOoDPbIaVVudVurpNEvJrq99SOIlB13Cpvf
IibdSi9uQ4m7TpWcruxIaUGz2GBOyIVij+soDrKJjNFwvrdmCwIGqothCcqzU5tyg8Mg66m1LqtA
dIpOwh1ojfodUk+jvFsHnGuTa4/o9hx5PRgZc3bQ97aofju9cYiq5babWKir6jaUzCvdRg0H53MI
1HNgdGrXCwRqJHGKc2pO6Ba9rwoZxKEv5HVN0A0DNYD8GuO7cxV+iioGezBtlL7habXpmAdjvrHF
ax655hYPboQlGvFxdQiy7PzyGmz6IgO0B4ottJ2nnyoz4H9K7GfxIdjm+T2+ppvMp2qqtMRw1Syv
ypN4ac7saM+BaH6vI7d55qzz+/n3gt0rBnMPY7GkG6jwAGNBplkK5Y7Yk98rbIVSlHM1Hj5luNwp
eNtTJZ/7Rr2KvNwTWPI8hcQNV+7R1/3rAFQBawzNlvZ1CIkZ2Rda5aXHzV6DWJYPv45xDRO/hskg
OSyuMiCfpIJw3mxQHAR/nXxp3d53A9NjppkHrUBcV1fmzAfRkDZU2lCXshcR8VWqtDkHAxy6kLhi
Xd41PdvzuuQKPZFZhxp6UDSMn9IjfLmCvHvM59dc0Lv3PFwOnqqu+VUOrEvDiA+jx84ZFLgdaOSY
cJptZwbQPvSR7GfRJz7SUJW5yn+NpC2CsaFEeVoTNSzGdWi4T+ukd72HUC2Y1aeAzi3D/LZuz4Nk
NtHJZwZNnCy6Rqq0l9zgI5eDf31WilBpPYzHyul7FOMvfHYfgMMYOGRRuotPicfyqAEw1qfBaMmG
XdfFiiEYDFgY+fCC4JPH2ZSPumaGtEkCq55crAOs3v0I/f5p1RIFSJs3BqRGd0kJsPejGSBxeY2V
AaWB4ImSehjskc8qAA03OdlkjBp5+QwIqiEFiVVPpPkKYvZUBSuoqpbrSD+Q9UDvrGvpwcFPgR70
bLTlfeBrbS8br5Wz+XbUTAmR6GzLCWLcSp0cfeL5UD6Rcuf3uh5zSHwqsK7RekG8ITT2pSsti9Jz
vcppLN4m6k5fAfisEi/rRS64eEYZNtpDZ3CKZZuIascKh6tZRD961pfE8FOW5rYe0+P6Wq6e6i7E
Z0HfbJ5p/H9KA0m0MuTF585vV2Fxofdxdn1gu2NOEPqKASlYJyverCILwikzCT11gX/m4YyLl1w4
1IcU7WFDgt9BjzChmjHz8rktRXuPvPlXR3O7NMEL0gcGF2AZMOrtG+xGf61riITW6SBVi2BFYsVe
zXu/R2GiPWq0JM5TFY+/H92vQlpfC/C1mlcaXzkgBSqm4Ii2hDJDr0x/zN8BjsyFPnjdKQYG2tas
9iQVv6sU+2DLe11HHEuBKUHtPc3xy/DtzpW3UYKzJ5S36HLeS1pqjPBZFh1D3qbMfxxZvifFdJ8E
5DGbkbXOv4U8NA7c41U/afgcqnbNyVl05TWxyND+yQU71OqIK21RCfoG/bDOCbV9r9EpXbYwI0t2
c9cfVlWhrucSbYXgFMhftQJxpY24TnHIybza1A1DbehTqDUN0imrLX6rHnEBIbBxylOrFxZjn4ur
xAM+8DXEj3k6CMTOU03WfFT9rIQBKPbMTMt+NzlRv3tvW51bS6OWLAMFSuS9o4U56UvGTvfLDOaD
bmcSra0VXXEfS6pjPfzWu15aD3vY/sTqNpGzmVT+pTHIaaCGXBXcnB+vEV46ODnwXPsZ0mATrY+u
02ug3wGd6ILBLZZkxHXprxCPCtibcPSmij144U/rBKPUz6byw+fV1yJDZs0ZCfsXt2Yyxt/Jw8KB
1rXfg5l2KWddkSiEV320PCqDwVljc7lXwyDakNpGrxp1hgcZGE2LQG1OC9GQItQ8zrnX0PHS/GFY
Pgc1+tjB3YwGQmIei7VYQQl1X5Y+Otr4R19R/W6x09KRaUVHZzMS0Zh0Iewd0zN8jN3sugRBXtwy
P6wwv0ljau3KtvgaciI6qZyWjBKN2vaQpwmq4pJnh7HKq2kBw4RoRAtrwth/eWsGBLgSoMPThYRr
Cwv/juVq3TM6rUtPUwhNGfrJDTqWq7BVB2BxHFd9Gj2G6X/J4qls1CBpnX2wXAuHpdajxavUggOv
2GdIKuh2o4I8znQDTMR4Ryscirb/Nhl44MAabO2RjaT4gToKuBvK82AF4Cl0YEILbt1+3MElS9GA
ZAtsjPGPR/SrftzXPTFLE95uSA/rPIQ0tpPIJSMlSrC1zDRjHyq/+8evkEAMxXUq4njr+2V4Yaa5
nRrDIzbB2K+WBX7iHuijblerAkuL4uMZlLdyEUsV1JDr+okdiYADmHdT5GQ6tEt0rWsvIZmH1tFy
q6Ys3HZJC4tPvsxNh3W0/7KCCSuOYXRzBBPIflrNMdp8hm2bdbA90QONGduoH8T00I68xHn14GD3
PS8cNh4JwofueREc3VmGMqvwB+QaP7PAACkzkJ42rvsUMwHf4C14Uj3PQFlysJvBaB2q7DRom5dC
VjfGIPAg8eYPf/peVephk0EvCbjmA1iNT5NKutJ1jFLX1xnghCnWx2CyG+KNkp+ejggYvt7mI4uo
CoEhY/YhJ2w4rpOeoQLWrgNztHKnp+9kfsODoNxVU/3asyVrZKUgNYGn8dTQGckA0h/k4Z+1ge6X
7slxhtdxUmJrc3+yLE+OqxMaGda/DKa20+Ds1KRi2nPItxMNhvSy76yuznNuUgJ6y0ZITfXVQD3s
st9zUnzYMVsE07lxOy0mex2ULVtCzjAQ6STNXtQQuabcu0pCc4ZSJx4KzfjIp/G2aW1cve3kVvhw
sNoFHlyhyVN1RPHusioBZ/cjR0s0e4LAWtC3BpR0ZwZkKGrKRe/5dJ6ErXgUKduGpMpNuHxLClu4
OaheSlmWOHRRJ5lLgZs8agy3xQWolbyeSt0dKxRiV+bheAqNIPbg0s0R7WkXsimJPP+lXGdlMXTW
+EG2wHZI+MiyfXdsBrIkg4FkcJLrmdjqvJN4DEAalxc1hPFjCHO/Aijc6oaq5G01V0my5saoxid9
bjZw0AHuyToRMIrXFj5lOiQtlnkX5X+q4W3dQtf9rEzfE4+mwKnhUoq3PEiOYQI+4I2q2ai2vZHM
Xg+0+e9G7O6ton6Im+/RHz7qhrm6n3LPcpuSLYFVt1USASZ2753Q5CQ2mtUqhGK83uDmB/76rru7
MgpOfjJtyNF6ckoPkCc6Nsu1PcbaHqADr4G/fBB1cEXC/LGwss/VlKMw2OEKDU2jIdjgzYpcKPSf
g54KLHSowHy2c41+SUwBVk7HtMSXyU9+wTgE3FOYbvMzNaOeLXrCY0BI0mk1hlqZXhMJ9xHnwEoc
0MO/DOd8xtHZN5QnKqNwCDeiyb5XYyHX40QJKmfHCfw2pOI77fIXbWCkj02zIggoqNov/P1vIFF+
reM62H7HuavfsODmgYp6ol1BJZIB+ExzhsYetmXHZDfWi6/tq2ckmud1AGxJJnYANBsRBPd4Ad6F
0P32iDLYaiM47334pNsnpSjvicOCn6rlZqPUDlZUh4Wm+A2iuPGywN4upfG9gsM2Ub7Y2ozAUwMP
KfZmlct9tzqY8GXrw7HW5jojeSYm8zlERcNhhPy2XR9SBqMj0bQe4U5WpQfxj0MMe1ZffR5ueD0M
IIu+vgYmvNZcJdQLp7X2W3u3yrhNcDRffGaauZe4aEYk+q8W4iPEbAeDJii6BCCI7Nin3ptlsyXD
NiUxhxY1ttp90NmMSKlDnNZ/9OlpL8lYv/WW3+wY72wDr7+FawYRXluJ6S5NaUsk9H5iI5LfGvMd
ixzrAAPwU8PrVffcCTjXa3tDABRqND1GHQb7yxVluRvcr9xVKAq1nYTubDQ6mnACYi9MpKOSyBJp
2XJ+W2r5rKaCCKgh6Ugcw2DeYK8LVcChPxNuc8Gtk220lB96QaQF1DQbXY2uolcCXNZRackl+d3c
pS0NRaG/aKwrgH64M05eW5T7UPm4hFjdw+rflS0c14l/gDfv0wGSIcMeae89qOFd5cSs5dAgow/h
tM3IalsPCDdt71mj40slv0qj/dCOVrpnZPDxgqbl1OTNvfYUqRL3egH0AESmZlSC6WnwhG3pL1SE
6DDZydnu2FfuSS1+Xr0Pc/3xA+NamYa5bzI0xJ12o8NJpDiGDjTd7goQ82NFWSzFzhF3C41o+1KB
8yM8TaABJo4Off6Zib/lI4+PvibzVFXoMECBBEOr5eTla26uU/WVQqkbz3XlLtpdT/dgK/YERnFx
qF5yUfxxNH6qr7JfLzdF7V9kzbhu8f4UU4NMBoquSTakdouT4stOFCkS6bvjetkhZrzJds8wgKhk
fTcMQCZmNo2kPuSeiuYRCR8HOmM8/ds2JZpCpbFpdGWlL/NaEWs4fe2vlWTRr25F+k/PuMPBFqdk
XjvAHnsFlMfZ1aw3Cn2CoznKepz3BpVCkqhTTNkMrdsE2XaMvVvQD9M1vKNL/u12bLxG61Fw41PD
lVh0qe1r+B6vyztPoVfTLM9lgHHdNv7jepKMsHywOzIp5ZnvpzWVCI/obw/DQkzCLyKM8Gxjixpu
snL4rfea9ex3w+XWgXi0hycq5oO2Yhug4xBBlfyE+GBsXDO5smq8DZOy/tVXT7PjPq8OUrro9Zzl
PSdxFQWeth8k23eJorf+1uzi37XhfNUP4pCJilShmhuqq4r1sDF81KDzfIASSYQNpapGL+zbDrOE
jRjHc1pOZ2RSd1D0X7spINNe8qRPj3HBJBlJxHNj2w6DxJStK3tf61ujFMa2CDdJ575UbTP9hcZZ
FmCA66JstCPnLxbk/9ZERyvwhfkvRKndR//xT8vh24/i+9//7eYjKb//1YX4nz/xTxdiz/sHVClX
eMyIPYbgAemJ/+FCbP3D9E3fglTi2V7gOlDg/iPOUf5DsPHbvgxM23ds0/m/NsQ66dElatOUphWY
wg7k/5cN8d8pXT50TAcPYoYfJJtZ3t/CHXuZopCApHBCV4Ecir3YYrNFfLix/1iX9n14Ns7RDjSR
TjX6fzj8Wn/n+MFhtKgWfOp1vo1r/e3Nq9IlvNFE9ONAq8I7ZiGXZLotqoPHHBqlLM+5921N/9O3
1e69/0pHxaduxJx/ObW/4P7ExR2W5wgMqJxRRV7hkImf7L88Ev+FobImxlU51jCl9qV2ORT+8xf9
G5cz84I2ZNi0nHoH69MHS7Lg9lFIssOuT1//+/cSUod9/ue3w0PfF1LadAmCxfq368q4riZ/BiV1
1OMaHXvyKIVzp/BpQ6TmNzcJyV7QIfVeFwCDkFJEAnsxEachoYUAV9zIokSoBeXywJOLCnMuEKg0
dbVdWugblg/n0+ng4C3SfAsl9GwyDMzDjKKRivBrhGSExTEWoZMsTyWw4q51iv6YlVzhrAn3GPLd
oaOxsYuaboSHZjhZunTnqq7ceY1/GPlr15nnuK/Ms6jsR6L1EPojPlVqjuhsXLXBWfKWcJ74Elbo
wUT7lgVdtjES9eL42CcYs3zCpiB8uqHFQGVVJ6eJfmofSjMCYI9ABNCheaS1zoonz/mIZ2ofHF5f
XNMjnnhgdJe7l84b5RYq8g12EDR57qWMh/Nk93+cKri1QyaAsBW/MZy6SeqGLmZ8meYaH78Oifb0
NtuThInElV1SC5WGF6LER9U7GWLjdQr00R1xg/scEmw7PFgSG2xkqW6G6UV1KTYadftuRrBFCRPU
UlhSuQ1SRSvZIILy1c6p6Ev/WKX97Rj8HMgbqzdLdp7NS9kR1he+D6YNiaCyqiPm2TPj7yncc9lO
RjP/Kg18+rNi3/eLt8PmwCpyoigS1Hw19EghqncZ6Xy1bC+H+Ru+xAvV8s6NFIF4Ci5nojkL9XEs
PWiRcvl2nOIlqr/KovsYUFFi+UqtFqSdsR2M7ZylZAtP9XtINCiio4Nd+uJAhsGLWxff5kR4Yo+6
Tr9O4agXc3bv5oohQ6Bjx8B7qJWS2vUZdKCt9uLHyGW7qluk/aVOJquqvbC76yUh1VsW9GaDUWN2
7THDyhGBQpPgqvm1jbrd/OlsvuNZ+ejWwSe/Dfzgj1af4ANl6sSN+9CeLEb/yU+X8Q2KLhSb2Oiv
M4ewGCJeesKG2l+pA7KZVt0X1p2UHjG00SHLLkXGnzYW59vME1LFCCIL7UVX5rh+WhU+LT4fpBFe
SEPC3J2h+T41U/smDyQ2ArQZcNiQQ3blQ2C1j2LhMSGp4LpKg2gLoT3fY7xLi2nE5z439yVpjocJ
5GbbkG0LURM7L2abgAPeJs6alkeGHxib43qjA8az8GA//MC/57WibdWzx4dcjMluMYMTJu/e76x4
usFL5WGWBDnqx7e0iSkLm+qPhWcGE4X8IZrhYowRwqhe+I8Zabs43vLtQgMyW7WgHnZcvBeoks/6
uVFz+ZwRyTRDpdo6WLBbjRdtOxT5FcneGEqSXmUELf6m+K8wTK+3pTt8wwCj0sYLcRyKA8v3CnFF
eh6IUGKs58EFbe/xE7OO3UC3WfcvRtlS1w5cvvXJM3VOq89oE8b/u23zPfIEF6A0DfdJG0Z7V6+4
Co72Vh7NJj4EoxljVsWabRiMnEYXc02bgagWPvr9wurM4JC2hvldWP2TPaW3mW3Bn2SlWvofDnD1
Fg4oDOy2PQTe9DJKrnHntu8yKdudDIYHSAmIk4MZalzUbFjO83Z8DUfQzcGdJPGsBXQ3Yu62us22
onzZhUNx1o+TXxnjbrbZzJjHoY1KwBte28YWB9PHJNYtvAeXLL4U6esYZy7WsfNrX+PlE5os8Thk
DFKy5a/3k9na3FnZdi76m8EdIKvk8bApQr5U0GxMjzdJI/Hdd2xUGO+Pu9xn88dIoLTDR5oIfpub
Khb7Gx4Pe3EQnBbHe4yZn3h8sB7Qi+F89ZCI5KEdp+PQli+GnbWHNoE1GSTt+vNq6Rl4VsA400sz
zi9tUGDuFN6ZICFb8j8l1hzqZYAaF8nkaVgaUkD1wziJb7vicw7Mh3ZzW7y32O815X6MapRLrfMN
U+vFdnka2cvOpnIeJpIvLbMA52l+gkVq7vomsvU6FtzRRXG5OgPgZdRonw9K6TaQ/3G7OwqoA+HS
3QxIh5jec3eG9LqLuaxKb+5KBzVLv+KyxtHGzVIST/Fr2CScP9t2Jhcvh/q6BBGGVq39jdc7e2ea
POf93TgA/fSvc3ZSI/unEfDVIp9ZhzKwMQ3ad31J5oYjxhbg0RGrqcCcepuNy/oFUfyglRniy/rA
u3X/3nTppQwkCCgWZbzndrY4RxNmubLrf3MiR4S/xlqEz7GFNGJvdpihiO6Go/09dqJfbYbcN5Hi
6MklY1aBGaTs9laQhMcA57xdbztIvvJPOKb1NtW7movjF+7pGSK0dmnAFPt2g7fDPsSQpYLx++BP
7Xyq6q6DRYvP7CS7h3QmtrQKWmvvt97Rit3rFneNrRW3ePVPxUNLZCSqu+meqfrtEHY3DRqWzdSy
6emTL+6xF0n7B7QOw96t4ifO6CtuYYivbXVpCaaDUvRSK1kchGtDEiYbYtur4Kcnh6pgZLaLC2js
Fjb+zAE8HZNQ7WK33hsLkmmDFQtHskTA3M8vUH+2qZeYe3ZZ41jXBWIAAl92yRwe5u6qhdUWFXtT
Zne93UY7ZigLzFD/Fy5JeILayH6JPrUbOTI1H5ndzVDt+qjL96bLS3GofnXusq8LcZ+mNkraXl1n
/F31uBzOIaRUe7TfJjLToFUec5hfRpgOV1PaY3nhkXPaoIrFleea7g5JKDSHTZKIZju5vz3Jo9ww
vtqbyn6fLLTjVbYt4xrFULsMZ63TrKYouFta+OhLbLDHig8VgqFlOc5rI9FdkBDAe32HLxWXPpcT
XPNA+vXzuFQNeOUS4paefxpVNnAiL5wV+PJtYvLi2bRbe9cIAgsqZI5qicSls/lE49SfQWQdKHMT
Yyj5MHiwJ2Zix0g+fkesTa1jzFyNeTzBL60iYrpVMYEG2PYjuuRzG2h/Ytvd4HRG2jGUCZlSwPFV
asauUNqQl2pL0fbaXrBCn7zyqluy1wilwGFUto49xqqCcCt3NE8+bOSDZxH4W2LBqySQvYcvIKaX
KK6ZJSSn0Z/+LJifX1IGXf5I0u1IWsXcj89+P+DjYRs7ToeKh8jE0930LzMk520rJkKhuy92OwwB
RpzlHHTSvUJD7k/Dc2oBeCZu+FE1HEB/fYgEpuU4uycx39nGch2o5N0qgmTXrPaUTj6xPmJqg6rq
thhT2PiDRQfsWt7wiISO0Ncnz1HmaWEMu9VMuY3CzgPMqz1WNKHAQuJ5dhKsYbCOkATjXVqbQAFE
B9beCcJyZ1WUP/XotEel/FuRQ65KsBHk7E2RQp8TLXZy5VlV8jP0IY7lRmEf63ZnLeprlCyqMLbq
myQFuG0digKCMw9wVwhDhxZ66u3qscwR8TND+9OxNPdV/ZXo2Uo8xn+EjUXQvEj4iORVbSCmYGlg
Y/E59+FeacWJ+lpMLOdUmRPBHTMXtxeS6PSW2xjwA3OHD78+UWwUiR4s++QmJJWX7gKFABmVA4O3
PJqvrQkgyx5K/L2EDZ+/HwnQ8Qqm2riMw7QOkQkb4X3ufkU5N7vzqnTvok0nRjwnzJsnrVOkYVWE
3QJSNXsnST6zfsTdqkjoQBCKicAz9pgrjhuaWyobn5lRqHN6gOfaAwHZnPRW5+yg/r0kRMkOkZ3t
c7qvbZA3Euc696MoSApuqvPit+M9Yni2AcKR3Sg8hhzhh7QD3XKm/gdqA4Wbyj7pirTJY+kwJxfU
wkV7NJwhoH+IONEJQuUxTne9g8UIVPpDadqvrs2QrLewliYfOtla1a1MMgwbY2A5HPpAl+LssTZ7
0Da4Olk1xMcAB5dNS2TJxu6aCkc99qMeA5M4Y1csxpTZo3MtkuwzJhWOsw1ajI07Tq650kLcepX7
NdCwQifMoS64dr/3abdaIb+KCFoGw/pL61La1khxGVxr3qfogqPC/shzsf/uTIh+Zja85d74KDWb
CkIk1yWMz5Hf8hTYYf/Q4ro0SmvaxzK9NaLhx23Ji3drhALVjIeSmccHw56mMzXqrR5Mw+futoQB
ooS0R7JaKS1662CYDUENKkN2VrYevjjYO2ODTbMBWhd7Q76jUzh4c9IdIxkenFaBtHb+rx4BALb5
xhMO74/YtRE6ZhTdMXcWhC4yOghmgGME4Nm0mAPXc41tXXoKCOi5cdzwKbzJS9d97JgIEA8CVbAc
L2kKb8+sXO3Gzs+mZLVX0t0R3V6e+dWnXMiftQzvMOH2vY+CvtnFSDJ6NR4d8Rb4U/+hctggztyf
qayqDfQRTNVCbacDUwiinXtNIazdMVnXwRTcTQs0rgTIIB7IpvW6FpKD4/uH3rSfGb3fGb76FEyD
wb9t7m90m07BdC5bqu3cm45FrT5914XwG7POrA5P0CkkUYUwgHjH1eVx7yf0b6m3kyIKzv2E1akv
WmitcF720BKuVa+XW4oU3huwuytGiJoz7Gi6TR7PIEu3KmoPk3SNI6NAnrRcmDvLNY8O4D/vfZhi
OkYcMOB/sltuiRqkoDScy6DG82JQ68eNj908IaAVTmmedYIo4G5hiUHvBm8oMb8b0bIZqdz25IJi
y5ZdVVN90+faddjDRQT9m0xqHaq+tDszhu2izJ1XOr9LuAutNWZEquafBAa/T+k+S/605nIh/YKb
7jYfTPHpC5R1ySxxaeCFDHbBUEgdDYisYCTFAySm72yez7Dyym3QMiUhK0onDvP8ghee8Az9bc5R
TKSthWla/YCN/kcdkUtOna3d1RuOE2KiR7i4HmUONNHgsY/HbndnITThiW2/cKNCq1EzHrTRkBxl
gitOJsl6H1SACuNxcOlkwx43FrvKPlMnImKiFBMjWrRKvM0T6PGCz/98CsP9iNZk50HUwnfNv8LD
/zi6r4aS5XHx3Fib8t7aPhBYgjFtHPaILkuSQgycQYZkYeQ5fBdd/TgW8RPk99cyjdKtlwNc+3Hp
MTFgU5XGlWOiay1i0Z4Tt3qre4baeelVh9DHRQDQssEXDr52tiVncrmqF/J8Ij4BV/datc5Dl4gb
BxUlMoMqPaa1dRhyR53xkNgXueefhCuug8VdmGWkN0YIkpJy26hqHXz6GZiJaDY2ApOtFqOao6BD
2ckMHQ/eZGYJfqJi9PcKh4ysGzHbq4t7r2OQboEm7ZmSIRsYS7LJKezxDmITDGtj7zXjfe+oFnSI
TXzA9cSjSDpYaJ+KFlqrFIN35fjmObk3TH88zXGP00s6/HgwpnfpUZYVAF3N5bIhVT8aErJgvjDE
dHAwoDkiqrqxyI4LYewPIY7bWXnyKnIMQJ9faoY+B93fZW7TopB9s0Ewtl6qrX/Z3uCXHGEZBFsR
8w2a+haio8fuksfXeUr5MwvjQhTBYz51v2TZmzsxL3CxcZ1FLRWwocAVdBLvuHJlY1dA7yNGbupI
mZ8TtrA4TLYZRGECrVBEo326Ub1SdG0xttdAgifMf6bDbEEgNAgpCRx+VeW1njtD6m0Y0ixMxJhC
LdVVlam9h2cCuUS1ccaR+lFGRnEmtfvBaRznCuueLNRbfYZ/jc73NlTaseZSKlYZWttuBvl1IoZd
jRG5J8dUHWwW5zPu2ufp/xB2ZruNa9F2/ZUg70TYN0GQB4kUKaq3Zcv2C+GWfd/z6zNYFwGCGyB5
OEYdu8q2RHLvvdaac8y2usgGPAoFb8LWmudDJo3NTjYMUGeadcL5iAh0zPbgqC5ZXcIMXGTCZurR
rXJ2V+ziW5zQNJzqAwsOhf26V+srAWKkTEsiqibLYsPW2oijbmBYtNPECH9s/SiXHAc6hgRgVNgM
Fkp4qUGthguCk5wRXC0Fp9PYKttc5EECVnRsYKavoqbLNI6PAIsMxCbR3GZz5FdQ2baloTT7evy3
LiYviIWbPdjZwNdbuq5NGcK8G7rtIOeZ06i0WmvtgWOI6FBU/o3e/FS58J6l3GdtOmX+krIrZJrl
jOsbKGvNXmo5Vkjw8Ss4tWE6q8CDY8stcBqhCI12UhRou7awXk2tha2t8p4Wads6mgmaiySVZFJ9
tEYHXctvkUDXsLXYMceJ7JeO9BI6bbwzKMd1g8cnJYBoJhesJM8PKg7iNgDju3no4W2u91fXK6QH
quaM7xWw28idkwlCS/n2rQcq7TpNfrVC+rfIn9swjnCOh5RG73oj4fYngnGeXMQgWPQl0e9Gmo/F
kvCsSNlfoetkb62AXU3jWB70XYc4iXuem3s60PH90fqapmDGb9YI6ilThAsc4p0+TceikPLtAr3r
qlbCV7HqZVPDlhkPW42IhnO1RLMVSX74oQt/8lJZrpGxAIftmrCK1NTV8LEDsWGoYGwogWTG33N0
kprcA5kTb3kpnLJ6UCsKPhOVAsJaJNIkrfSnmFjfZ6tO3OKlhNGbG8QhDhpIt9qoy+2/VAlkMqsC
EEqttLLJjfyoWQw4qX7IdwCvrxm1guGoEO5GAXYjVkbiX8QIr0dAMJzBpH7T6HSCrHJdgELkTdgQ
/31nsSNbxCRCfqp5e+X0exwnEpzn/BbPn0trJS5dlJOO+ZNDOcYodtFYsHKkkSM+xgUPRa/B50Gc
s6kWeuPlWF9G2aw4EiPMzsfyZezIxgsbxgFYNR+V1K9na1nfNZJ+GQUa0J24z0D+5kN+F360IIAw
2hnwohZjO0farZ4hSFXKmtSm7rQh2kEq3fdq/VlDOWsQDUc1JXmrBV96EO8CRHgcrnaW2jiLpaE4
iyUS13TzoaCb0DOyQoixgUwoHfFhgyJvd3nL8z7yKsyy+UwbMgUSi+WU3iieLqdshh9rjRqMpeys
Y1+Bnc3BPWlnp3ya9KOizwIt/klwOg1jTmGw5+HX2FV6ewyroNyavXQXVhw9wGR7WIuMSEDlpUW3
EGUGii1ocmVUcpZWHgG6NrWuP03Q9Fxw4cYJ9bMC/j338yMJzSNzgluL+1seBb+KEZkucvM5Yeja
jlXp6TEvrZnKTxqDj3hS7oug3uGGIc2BUsvMEY+2hbK8SiqbO/6z1ZdnVSje1YZPpEJzsFrQSrMm
cNayKkcXqqesijLkQMhiFk1w5gnq0Cy9dTh7cLmsRCSM4xBlvhXM6bxu1rNG4cP8mkvSRz2bvC2q
7DDVpEpMVz1JyUpO5DdwFyRmRWNs/+07TUwNDDoLb55H0gW7SI1Y3syRiuBVPg1W4EiUtRnzITvP
jHCrqU+lrlrPSoBmIaYIFFhdiqAWySQ2U7TYnLk1xix60ujboZNju8HqTny0FQSDK4pw3LH5Gtsq
ScZbOdSeYUwfchLgx1EuLf0lB7A5EhV9ulJIGvTPsRshO41l/ZS25XKaW+OxaPqbqGMBlnOOTlFU
jo5anKNulahEDVbdhMpdDHsOndXKYmObifQeJu9a5GUhXQQVo3QnJrtIiL+adJ7OrcayHwugWfMw
4Xeg9luQgtqdYVTQhMpnaVDMm5bS0ZvDKbELfa72sozVXcc+fxtzPMO/42B9FaZyFWQec82q36eB
1aJrqHbMO0Yifl7SJJvMmhklh7hXORjhthUzKHMxdz3Bo/SU18K2UzBeNih2eawyBdW9kd/MrOMS
JiyQU1T6ZqpT7fccS1bo4yCFT03d00AdxogQLmLu+UqN8HmDwhccGIDzImlQ7xpXlCnlcWTicNPF
PaKkV+SR8a5tRB3hePxI+jr0BSlrd+ms7IRSjA4ls7qN2OgvWj2qXqZeaQvEbhPoAZS6bUpCPF7p
SvaaPH0ajKE+62a/x0TWuEsbJq4quYm5CKe0VO7RPP20Qs1siKb/gcNeA6oM0OGUWzZ0pwmpJUL5
CbGZ1pZsuiEXQg50VireMxOWDw3A5t5oL7kQh3tF1UJPeNTkjkkdrYLG9IOK/lW9nlP/7YWhwDdI
5CcUAOwGk34ONbZss0/PikADGKYcSmLtVCsmCYnaGvhZGXdNRYneYHTgIlq7OCA2cJkYI4pcvH8L
PYoFrGJjcOs05Dh1FH/9u3UFUgXUs5hpQObq9QQa0fYbhb8M95etKtZRzM2riDqUXJ7hvMYL1nnb
MQ4MCBGrhg91Ms7mgA7633NOvfKnNFx3OfkiKoG+cl39IbBxzIBvi6co2SYVEsRgjtx/d8OQYdlb
f8dyPW7VRBR1Jq2LulxPRPQR66TEJVRgdohmGqGdhceEcS/CDW+KS75lxW4WJWRLJApmDsnUt7Gk
yYTaW5/WyJg0DlSnyszZS1JOAIkB4hHL6boQwe7C7lpwcYJbrz4rNBZ9o1xo0GUOy09H5guobLrD
0VY0HQsrPbdGz+i7GSnZhb9kGIk5meN+Fc3bOhwEJ1HQIs2IzaFNwSxcRsHrkD1ZNeUTtRcnR1Fw
zEnEmVBJjhVZhj8YvtTpPwt2K19pw3/2cYysRjed0QcoOJgHyeZGlRjoT/HOCiAq9cT/og3Fcyyy
RXQhScEqcETsi+whlWJCyZ2rF61LcZ6mnjHdZIFnNulyDf8YukSSfEp/NlmtQ+khx8GBeWXmS4PA
kxzRppBBXF2gUEClGoeQiAPSLpOQqof90YP0e9VM0aBhkceXTsx+M5VdZtKbnpaCaeuBnL3VieIi
rHSVTH0v02i6LdpMKRlfIzozu3BJfgrRYEwKmAShjQLGI/jQBsFg3K+Y2wqY0xhiQhozTo3GqYgg
tfQAXPQuOVsW6jD8mzkHpfoBzZVuFMWU4Itx29qRlLxh7Qt5JvvkoDXUdlVo2fB4gaeZ5RHA8spu
UTpsWBV+oVL/hu6ELwFgJlIDVLYo4Isxyd5BWV/HdUNbtAvhByIbHtbgSEkGhzEYPs54/kO4egCn
AmYnGa8DdcRGi9v3ogA+HQk/kElPQldIdqYQDSBHgMZzi7lGHC5Uh2HwCDtB+DCGnaF0NhXQvaxB
qExG+2sxl7eFllYn/d6qMxowEbRaVFJiiWEpeps0GH3XGdqHjAzbB3C28EtR7he0zqW4xugYMUTK
BwIeqvScV7XsFjLieQ0TQAlt15WC4VMYi+I+wRXiaJm59LVeihmF+wjbWObEup2UNUTSYv4JyMzH
Jx5zeYazkc6Jt6L9XU43axd8ghxeYRbuR6eoVChElGcVWQ0b0j3vEjEksBSAklrFrO4D/oP3dWY6
7ge4kuitJZYfFuZpllARVbn0mXVoPacsk9yRu3FVaqu7IA0XpzSGxs1xhM5qkR6VdP6TGYjYPWFE
vkxvyVXT4q2IGHZa8kRziCn/Lpp2oDfHg1xb+zYsCXjUOk5HZENOCZpYcVla5kQlydfhwHhX6EXU
JsRiVuGqnZAcTTVolM7FiEodMIWusYVysAE0z6zPNJb6yVCdqK91ty+t6yjT6NSXiSLc1D0yeNJd
lwyXVB0lvwLsu6Xj6hRLQDOFeiisSREgKeBSGaFE2WFFrf/vQ8ku7itSEZFvCc3uf/9RFrnBpFbt
RPrDqr6Dm3X+j3/K/JAv/fu7cEoW5e3fd4jFe4IuM0OsQGURF36nDrByuY704/m2EM/jnZIELyDX
tf1SnO4F/CLilqG6SwUCQiob8iEH2UKBslg3iydgSxbgCtKrLE+yVmQONtgkvFhRI3w+6Qukqra1
gvNscLMU8hda1t/0NoeCtI+7LMd2G1yqdjykwNiuvIbYF6ue+1pzDDOGOC4O1kWUSTQhTcEhhSm+
FTHT46yPUgQwvxo+JTpkqoGwDZNPys97ltjQF1N4Jp9ZSQFvEhSwLzSQpUlVvadR2tFJGN+THBjr
hEFW1IGmjKaaow6II841yils1I7YBK6hEi8vUzX2O+b6xVbp4/QAvsq1Yt6RvEL1LOfacKpLonzi
avKqklpP5siUJ8UutpRDg62Nk3X6lOdlsxPS8mUiFw5ESO4v6L5Ym9HWSnn/6MrgqKfV85wKjGnl
7qo3cP5HzKRO0DYHelJEKC3D4HTZoEEHAlEbSam6V9D9Ac6d1gqrZEHotqlR/tFa5JCuZQ+rBC8e
G7tRC+BE5rBdejqlNbFtCbTs9UlXkedZyhQ/FQB9h9EwNuSKkhsStpbPFH9fi0yXR5kAzgZcXjGG
Ng5vRu5Iq0x9Zhe2kIKN8Qg41FBaXO2coMK2OyuinLsLXLG1jWa5LWM1ug9a/4JKB+I3JD1iUKo9
DcD4EomWB4eqoyL1S2H+nQszfSCoABcu+UNEKk7Rov3AEYqVpZgnlPn08oqhIwrTkvtdWnCzo9bC
8ZrXB2i9jL6qNHT0QCdhRuD5T6vqB2+XgendfKqqkc5ExRS3nhlNJ6sMaYi05KBO2i7LG92fZR0t
OmkPcjKSXQyEbbV3G0v5lyjaK0Ep3+TWIyuK1SP44AOzN5vGEM1IknvWztIDWV7khH1x5ybWzuoM
OK5rssaDTKc+61dMPf2txyaX4HB0clFKbEVcCoTugW7r0kiQODggwchzJ2O65TfoUXlUBuOE53t0
IV3SNKMg95ouNw8J7aJ91AqWPwyBta+VFseIxsvg9s/3oaUrh1IsW2oQSz4CI1rcKZUVcOiVuUuV
QTuXARN2wnbaWg3O6KHwQMiJeDWkoHCKWsH6yrQHhQuEmw4H+5NEH9LWJG14ogPb26OgkVQBMGUQ
OM6bYT49dyqjdSTh8b1WBSK8mlq891Y9b0PVyF+Q7DTb2ig5AEeYhC0G5XspoKBSecK2ehE0ryNl
zBaydfNqNQ13uBbjwQw4mwIdLl67miFSNenZKw72lE4Bc2GxqTJA523y2q7fVJ6biNzEGtEcYW+v
AaD9bcch9WUqEBFkiWW+sDDRkG8r4wV5VbmVBrW5BqnlxHMp0+FGHmU2KBL//W8SLfIZwLToTPFb
n+n6phqZrQcWttO2Fq5Romn7WG/HcxCqw7nr4vE8Ypk89hFzzPXzXT12TmXlA3MqQzu1UndoEsOT
et187VLzpRvRRRbLVzaNsd3DtdlUAgEquRm+J0unwVFqSDcMW8PWJxwMepFMeFrjxmn7nN76wIUQ
JpLu0bp9M6+cdzGAIdrUOvAFjJSbRpTAGHAuoTGSKk7a5Z/CvBxFUSqvCV5Md6nO46iUblanxnXh
NxYS/ViEiW8ldfaUayzHTIBJBA4s1rOhQBfF7x+kjXFIR8jdUstEEMMTvbtCWwU7QrctCQPbSYLT
rF5r9P/DSYMx46swon1EOwoO0v6pC5ND15SLW7eEaghaem1iGBvNmPjTqvkKFhb5YWCeDJX8COR7
xMXgB7WBOS2FCxdwnGIT6D4KMgY8hmytk0NUIfiEhltK7C+rNkZiKPR53wBUJ6O4ajB7BWtdy5QE
gBwKLWU9rRVDe6wbtgY9qpn66e4SIsRCCAa4VoYYaEaK5aCi1DdK2XJgzwaRu8oES6rp+inhsEnR
ZO1MZe4Pkjpi3qEFfMHLdWTydWixE5PaYxKEasbyngVh8rj9IILnFwGrGiLWZTcOMc1zA7tmMbdI
QQie2oLG0XCv6NT0U2FDjJCcaBmoHMgp4Oj30upSfQ3nSd4oNMVYthdXWTMXKYXwMbxCiF2eQtoI
R6NG21IoYnBqozHaKk207S3R8pHEEXOkqMz+M5aSsNmmfW3Y80RPgBe57LOoW67GgmcN34kpSum5
NfXdPPbqMYsHznmYwH0VAg+uHTxImTi7wxodoWvyhakgQlVFeQhJ9TtnzUuEkJk7a77oFcPyCUDw
SVhYcaMWykfLquXB2qBpWdKr7ZvkKAYtTYFkxqlijReEFpPBcmyJoKPY+wNn1qOVDDQ8yon5yIzb
exv3BdEXkzpCL6T0kI1Lp/YEKEcMbACeA9iL8HYMoJsm5GV7c8ZymphlTeSNdA6XYCC+Bt+zLOMV
E6PyTlknoTbSD81kTX43qSSZNENL9Aje8bmDYYomwtcMoXHGGSVeGb4LooXsnZaxO/f1dZ5ytoYG
Agp76JssUwZFirk2f7zGaM6WLIhbtc2SXVGT7hWkSu1YAeKqTg+B6ZAGXVfNrVWogAcOBHbe46US
ikixlwk2mRyIR042MzfjcDSIx8TFDp6u1S//CkfeyU2T64Ib1YtnQMOlXYCCYNBcNKn6TdAbGWy0
lmHtVftdJhsnzUCOmxHz56QidXQtyijDhfC85HJ1bAlqcwRlzp1cV2nrBBZdQsR42zFHNz4kyasS
BpmfLsVeF2X9gJXtOCda56lJctWAI9lFhotUqdV+b8QjtVAXZtIhLHvpsAAvdqp18//3uX8fhvWr
AaRF6rJmplmdt5qd64biNXrrhYBvDsjYTGGrNwnZ9XW+V1YsYbx+4d+f5IIxP7z4tSPeBbZ5Mpud
ehs6V8NLGNooFXQ/XjaoRM3b8DYid7+Hdr2PbelavJkfw7d1lBgXRg9J2OGnpLGb2+or5YJ6q7kR
VGe8mfMp+CQ/uRtvbe1aaAmJw6GtMm9bdQc5RXoPh13lJp7oZW7h6N984lI+6/xTZPQS9QbxT6/y
LW7PyzvGdh4MRHbaFQMWCJPmxTjGu+UkiDvBe21KVPo0uTfLJQc0cGdEKH4Ze/mcKFvlOf3SjR1h
4Uu1Ed3JrmH4/lT3lEZbfTKqC0Q3/Ra+EtTa1l9DdWJBaBkxso8wyiwOUuvA94A32Yc4+Tf9CWV0
HkLnoGFnW6Ybr+kaMIiOQeYihZGf6q8Sy5SXZycT95rwzUtHnLdTXtJui7SHHtP4U+8RlnSMIj9B
S0xnFZkWaRB+5RIelz9z6laL/Sw5InJF1o4bHpJ+X7wmr8IHUgJaSdgenNLtNUd5Vb8yUitF2Fbb
JfrtTsqL5QMuzjziIlTDCxkmboYD+RfgJogr/Bg+82Gj3EA1XXlx81b9ntzxUU3+8Bbd+1cJz/sW
qe2JSOJq2czP7GpIiNzVXeggFxnOqrGptg2BguhgX8TSRk0i3BMBb9xmGhwiLYPuvFwwnSZHq2Ce
w8CHduUGEgtuvNZfnkcP+0u5Y9hDtBLTrYMRbbg2s4+971W6aBi7tiqBt7KXofA9qWTXboben5hD
PIs34y7PtsyNI+xF7uvafut9vAELveFkKxzzA3BUR6WQvCf7bFrvgJCKY/bCBwO7YVf8Nqf6XbhN
foZC3833i6MeXhBOOtEp58U84naLoIZu8nfLkfezsen9naWfiXb/RrNrbA6Xhj3uAzvEgwU4B5JU
ORK+ddVFidGxqZ6tPTxBpmbGfoauTTbIiwm6mkp28g2azDyqdn+vd8WZOhwtwbwVRD96zVZdtc0V
aRmxEFV6JPPBD5+nF8GFDOfGe+OlKa5avNeJFAvth3STr8Gesyk0nOJB8FH62xyAKY2wdu21t7oL
ccKjBH1v7fKtOUC7jB79TrWFJ+iusHS7TecRS4aaJDpPn5mPK/xauZ94+tsjFDIHVW5tm/b0SD8w
hDwbNzQu5Zu6KelFhw4wqzh08KR3f3DCiWAbty0+a0c5i8q186QDTZ/xg6VM+WLOtwrqUYC7dL9h
VyhnhTcGpaZXPFsgb7f1R/kibBmZVK567w5wxuvRk77aDzF1GLRajnACDNVvUYFaW3Ih3+q9+SxF
2/Eb76bduP0lf14dPUhxl43opc/Z6Al3ekVJxyWlHSTe1Z383b4lnwFjKsdwtdtibJpHldnmM3Xi
8rfy9TIvP4rPys0CY7ynDRbsFxrIZ94hivXET3H7f8Er61yOG4XDmEj3I7+86G/Abj6CY3MI3cKr
/tpdFGyTr3qdNIFmOhhMT/jmG8gjOJeD0mNOd+iNp+yW0evagc/NXujbv4lEs12IMtQ4NOG08XIW
IMwzqIH+QvGkotft2RI3xg86znnGAHMekdYQxcsKdF/5kew13DQycjBiypDm2SAJ4NQEyp53flO9
Rp8kB5ON3H5TsUICh3kE9MCj8Iuc1pOuEepjNyGE49ADMORiczMV0nbdmlbtw8a8VDeRELjSDtiy
4oMwupijEUAjr9Od1g9e1GqrzluxeUIQOS1X4Vlm7viUvKDnFmgFAzd0W9WRTrOH8U710M91W1bd
7/BsnqrEHmzR6Y7C83S1jstFYIjKieFkHUPtFPyOmESPwo4qER+GcmdHJB++eNPuxtV4D5/ZEt6N
vfIjHFuP5y+hqKdhkONH20Ze89r4iIFilKJb8WI5mBm20bv+Fx6QiUOUouX5LtHoHzdMJAZmpJ50
hqJFdnxoW34bolPYIgCGoGhZjvncAF7+E0NH8JMPXL/BE5E2l7r/TI75I+DW5gyOXpngwC1VGzKZ
0uZ/yu6SsZTNgVezHoqjq+5bkqz3+bxL/oAYw4MwbW1ky1RP8HIY9AqWHYIUZjlEXWv37/m+rTxG
SmgqDO7zvXBiBIvKerYVxDIMQLzlFhXuyrRwQrsbt5FjIM2+Kdh3d92rdZJEtzpggtSMTe1OR921
eEyki/CWOp3H0V2+xr/hKSlt80cc9jpr6nWWwIjtetvIXXTCHILU78LrDsw4c15i/ULc0TxuCRmb
Dsh8I6c8F+/WG2d06VgLQLQw9trCJ31+5LjBj3ZOsbxfcfE3kHUoU7ovS0Snh8D41AQsC7Zw05/D
4aZPPgwcu3WJ+cYA5NYnwlm+iod8n98gjplftH4i3zwU51x1yKp5rWan/eaRI3qpOyhfwhPv7k7y
g8jmDTPGC28EPNW4teN7GhF+d0tIaJT2MmM0eJ8CV4lneqM8xNjXTWfaQ/ghH8yT3AWRxlvndSh3
CYGMNvpPAElgssnTFA+BaBun4a8TvYDel0wvyC1eWwSD2+FFeF94pwcHqk9+MQ8xuKDJKean7JAV
h8CD3Yts4Bh5Kgm1t/6CMLGc5u28a7+DvSJsrXjXPyWaJ4y79oWUCvyL5EEjUc158w4YFGeHbOGw
8saL1h/1iEDKrXw0/krubQI7tY1xYiav3cgIV4TnmfNGvNVem9uITP6rQHNJYuhmukIMRFKDstZA
mUwuosODWbhkKXt55zXLhTusvebVXirsSNwysEL+0B+yDu7TZi58+Ym/bwibArfB4MxPJIAZ6W7V
VpKbimcyhxe0U4od6fPU7LF+46SQlC+6euo6uzXvFJJCf+LAVv02T5313CVewDH0I8n30o0FCvmT
HL+shvun9hJfCjyV/lg74XP/SGs3ZfCisUZhHLKNvcnBpfoGtx6x6b9ql0nBp7KjKkYZoHthea5T
n+YcxzlUSPE5/DQ/5BOLRPab3IYPssIib3CUj/JY7yO/P3Tv6lOVuTMTYTSlz8oaJIltStlGBNnl
Ngglw7M+utw1URTlh5JAgeJSGDYWQNBGwSVcnsuf6qOKcG5sKP1ik6P5b6g52D2KP7xdufqLt2x+
w7uIDSvTN6jkEA6ugu9qAz3s0sAM8GmT3gs37g/tM9PO4CEIm+W0/JGZ8Fy+JeY28Ig44PjlF694
ULcATye8eadKsysuFtYRfVvzsHKVuNluNawHFCjb7IVzXFd8kjZQ0ho9TfT1HvyemEMxD7B9+Sm6
7nRjPjFxC6qHNtyEa/6MU2ZSNxzHmV4nSEW/EHsuv2xsNcaIw4pQA9p2EB/oVp5bqg5fUDYas/az
6bUIpukrgjW6aSd09MnrTMzVVv3ixhf8IfM5t2L4sWmYg2Wr7eaXOCqbxFkMIyifZwT5rwVLtR94
nFvs/JYelMbWdqUPgmsfn8xjhRfM5BS8NU7RhZND+MEzkx2G0icjA1UjyMLqWV/8KtmtftsUBbsD
HQOcD2o6SfO1s5FvpgN9dfoUqhfg4Kt2KU8EaaDPjH/DD4kFixNVYmMsKQ4pXI7XQCIa4udd+Kgm
GDG3IbPrN7rOobAPdpygoCwmG4TUHM+m5j6ptWs+ETIBxTC7dQVjty3vnPXDxWBXTTnGU9Ds5Y1w
yu/Tixlvhg/LsBtfjTZ02X9mqCp3DC1MJyUiia8NI78ddGKPyxg8BUiKRva7Q8TBT97RCDZlL3rh
AS1Rju9UP7+FLiJbk/XTz/bZkdR54LCH7B6eQVyW5BY/egQ7vzQCntQv5jMUohxYTQebjHVEsQwJ
HbG4H1+LJ35t6Sp+iDflTjODH4s7ihrhHa/PgCIZOfuhtLm4wiH7oHdHoZD9tsEBAck6Zb+HP6zG
ueCjqOrO5gPD7hcRWx7B3+a+ctTv4Aj0VCLgE58D4LOT9YSXkb5edRz9HHq43TrRT54ww6Ie8roN
Kpk3mNlEPW64X/o3WgXs1/0brY81HBJjiy3b4UV9Et7znfgtzjtwriRKCFeAOZik4E2dus+E/tJ3
88euNdZ2t5Afao/7aLAVJ/gODu0jbA4JYt69fBRsw8+xuUV2PWx6cy/u6vc1kmjiCeXN/kNCL2gb
y8cHYqCVsAMAqK51I2DoBTHnw5ztEv8jwk+eVRShu/kYfXKqhmzO6TKz9djOvmYafOHmd6hQWe44
NqHPZpfvHv0tUo7Zj/bG3fkUf0JT8sBcTbFtHYyzhL/wh9kCogsLMCYNTMdQkMJv1A/hKHqAUxXH
mjexzeqvHxid2NGJ22pqnWTf+hEW+Kv0vC42q0iMGs7YS9dqLWJNJgwu/bzwPL9Ib2+1xFjepu3D
0BbPORtj/ZGhZd9OO/XMjcNFim7yIfrF/mo+ZaT+/CX34ZtNQHiWdsV7cZ9zt2SfuAUuwbPPrFE8
FMYPU7ejcpz9BKPwewq6Idsuz3yz6b0L7X7Zq+mG5u2cbKM9J+LgF+U45Tra2+SX9G9Cwhk3svdE
J+xV4hOrfLiZsFucEjww9/JcfiJHt45rf1Ng6uMET+FzxPO0CR7ZL/fw8MYRevbRY4q3+MJyBIZS
wHJGvsy2fbQP7b19sDxGT4QMbuJrvRsf1K7qCTzozjjs05voGG8NT1uNoJQMKfKakQW9c7Z+GT5G
j2nMo3pBoCbYMzpSn2Bz7HZvFOxBvGmPFTpJ8D47kZEfw75Xy+du+mputUBbZpsiCivs8W6+zdPB
sodz8D1Oj6TdCaRSi26pUltuUPV7xjml9c9jg8OHIm7ExrgR39cHaDrX46H6C3aa7C3qjnQN0MDA
+kKXv1i62mE+VxdWQTSHlj/zyzZu86T5k8s7IB4Vp2Ug+ILHONrAnqElMWl4gfYxGyXDrfN6fMZL
+FVwLIucyRF/atNNW4cF/CGwkK/ChU3lGafqs33DTiFTeEo34SWG0qrBF2S6r7oGIujRygJfYDTj
//tTOukDDtTKguUmJrbR8Egj3sfQ9BGmARdPSUew/2MskXjhDJGYHuJ/n08RYeVpV3OrWOmhlQYT
xCH7OJ4nUg0TDFPKkr0J5BPtjE7jdQOIlwnqK/hjaKY+jkMmfgnuEnhcW1TKKETH/pqKCVDegt8n
qgaszjMPw7h+SJDdbHsmG3i8FwUZXHtUJSI3sjUO498HYj9PvVrpbqpHmT+NBSNKlQNl1mS1b/1a
v2VrDUdL6AHsIOeiCYs+wcnJfT78xwd9eckMIXQZLtDERGBMXFwTc3yIzAciy8aLKg7m6B6xINJ4
VvGeouSgRTsvP6KW3IX0GtKxGIkeQDQgYX1uzqMq/8gp8PUioZjTzVvA6/XjmvFfnfd2WVNzBQL1
t4W7uw7nX6UKTkEXyBxhyR1Q+zeiF1seFRH/MReiV2UPvXK+EdYE+GW6GW1P/AtWCzozDM6C6lVt
H7OKenX9c2xONWqR9gfc+d3Kqudmap86GPSskSpc9Oxz1CtaqPNjhiHkdqro0VnfSbNxTefQqwT5
rFB4WkPwVEjqsxFQHBmyBtt7pmJpFE/OglvAcMcZO/O16hdtl4aogYJpeRkX+cLl4ABTqgF9ourH
JDsLUHpvN+L0bUI/BCcf4eiLvEBpjm0xtfselxXrTJbtG4OjqzF5ozhHZ7hsnB8anOJgGN0Bxv+W
JEummK1xMjNrOgwFh0xroBlY57SDhEV1LUv+BlmoOKZsACtCnGGHUoB/9LH02p86InyEU8/j1mc7
LeO40Iu9j4H9nNQR1bBk/n/C+SQQQP+JsIJ4ydB0S8WdyQ/9T0AX2FZyMQhm440qfIjSAlOwpjTJ
Qbxv826T57XbqIlfKTKbcTO//Nf/8t/+5//4nv57+Fte/wMc81+KPr+WcdGRDfl/813Wn25Jimjq
TIjU/8R3MSZt6rTSaDwxHcFNqbbYhrQOEroYwipQChqdbpeIV/r//XMlsEP/18uWZMWwTI3hFiR6
vv5/kHPEVv9fpJ3ZcttatmV/5cZ5RxaAjTbi5n1gC1KNTYmWbL8gZEtG32+0X18DdGYem2aJVVEP
RyFLPiYJbOxmrTnHJG960Go6LUCjapxitbWN7P7jaOGFn1TU9Fl9hw3vznLRc9JO5mRbiJ3h9vsr
b2X+jL8hdRwdXZetCwP0H+/o7A5oiamOyENrzycRYxVXClgI5S0sHFSRH8IPQUl/cgbCMHyhY/nd
J9OvpqXLTpggmCvDwb7wXnQNLapwDFP/I6rRJKpPJ9uaXnlFBjxppz+xAulYvoR40XzFMa7cCXFp
AOpYPGwsJqplWGd3glDLcipLpfasnHKf3WefSIZEJ8lOi4gAxJtcfluTX8uSXJks3zY4UauBrT1y
AFwm6V4QgYTEOAZxyAEm0dnrGyb/EyhebLc4rur6yUEDUo4oUyXYddh5tMAryBEciBCHrSNHHt6/
qZfuqS6EjUXWmalXZ+N6DIySVSloPCdjIbTAwyysqr/y8JwG6fnIIVZTdUwV/pZt678P4gGn8yhd
why62jzCpjl0mX3T2xS/JU9MSQnW7vPDVHbgGFy+6Z0daNM7/B8D9vX0YIWMqLQpP/a3vuHccu+3
pWO8uXJmlpAFUdV30whAowSorDb+R7UNfxR1Vm/ev1j6H/QsngChW6YOjFJzNWMeIr88jK5pDFqg
C44DLlvTwC6gFVhonGi1jASJEasaZV5mix2RE2t1Lis7m7xOnwKtR+CYQBixhrfA1d+cpP7UzMwF
EUArmPrgo5859ZVn5OLcIQwadyxetm6dfv/L2xWNaxV2xNtlZC1bDaoNhisy36BeaFn3KaGlPnv6
vw4EVwhqlwECOGoyENCJJ37/0l2cvgUTt2qgqEcYejYEAoQlGtTy2ktMuid2lZCWDG1kDKkJVXq1
DUyeJ9nRYg9oYxCZ8/r+G7j4+ArX1A0VzpvFQDy7d/hNfo7BAUHRqtZIlU0ING2m8ZPTxvFCF8Wi
mZ88fFkJQJD55nT6Y+xQV5pxMgM2OWzsw5s/A1EmxP5LGWtvRG9ScA3uyrSE3ZNyynYl9v7x2IX+
NzgR8LIpjChxt58pS3LGUL3/wf4PV9axAP4K3XD+mJfQoDKA1NprihuzpcRuCVyBqNY2A6gZGaMl
njR3l1I4jyG/vP/ql9ZFRthMPFMB7p0CmH8ZYmTdG8BeWRPGmdMDpHrdT3RTO7ITtcD+FJs5BZJe
XvnMl2Ytg0RUx4DvA8nuDCeXDG3ejWlfe9PAvURw89Vyiq/vf7Jrr3G22kWm1PGJMmAR+d1NVr01
nOzK5HtxTPIwaMLluaDJfT4m3RhWiy55KCptI3paAEBIFy6IcFrc+WE4YYKMaG1W7R1+mQOmJprx
6IfTlDy96iaqu7tOxR/q6NqqH1O6VBBhqUqFX6My2JBMyYlPMJJJRvkUlqzN4wyMCuyHMvK/zcAx
x0el8f6FO4Vq/z7bC1U1idtm7nGR7J+tKYZZtkIBFuQFiNMXkmV8YaTZWkcEReoMj5kNvhh3Ny0H
cDeBUtE1Kdn6lm6+ev+tnAc6s6Spqu24bFZNXbPPJ51qDtQdS1F5VQ7tlmZ7qFO/tqVGH3c8DLX0
bwTAilDcvP+6f+5OUE06COtsgoD+jB0nNEJOdZJW3jSFK1vnmWy42MuiJDrTYtKt/Wv7oXnEn11z
Pt+c22xppjDOd8duE0UTIZ+4wwwHfgTKbLayn8s6fnr/k118HUNXNW4ws7kxf/JfnneLM5xwa7vw
HGo3ZOFtlR4zQ+Vf2Ws6f257hWb/8jpnmy1FpJaPcKTwQFJIxTVWaL455VsLZUAWoBUGfcUHEm92
RRMPzNvlFyPe2VV85ONTa+jabqO4s+ZKZGuBHksTobqJ2QmR3ZbxjnOSqQxKUAaBpR4pSHSxAmpG
hjtgvy/VHKA+8pbBVFH0QvdpXQdRhR88Bhk+MN3nmB+LnVk1wWbqNkUWZre9QYdOg4O9dAMyEONC
rgExf8dnrux6DpR4JnvkkfTyy/Z756jIC5Iw4ECMXwygyEtvrzie0moLBolezfmi2SglwD6WmJt6
uSp2yJC0Iz7GPeFdX/rMUhGuQteZ8zeCMvyhwsRbJT4dbNt0qGFOmr2pTfOzutHj6SOH5mrrU2Et
XBrgnYXdJk4QDzhD+BRN0zGIPrw/UrQLCxMbSmINVGYDTZjnu6U0nRTBMa3w4gwggB72j12aH0Sv
Pzq1+41qRLdQx+SAnefZzeKPjRsaQJp6rP63gKD3Y248Yl7/bGrVWgvLT5OSftXmyHBdSGIgU307
jSGFncoiYyx4qjsr5+b6LalC2nbw1de6wV9tJwdsbXSpjPCp6GidKgBBhfst7ftHU7r3k2wfdSJg
GhJxDfLbOM6593UVrg1shISfYC1II6Db7Srs8XLGh0w3CD+ID7rsHrHMBfVrPBKSJbTXMdC2vmLf
w4NJFqLWX4gJ3ZYDrceIy+77dLGiKKXUtK7qCXEFnoXl/D51oyd8z24fQ0t7Pf1/nXXbFM0B9e2q
6SBU6Mj5ZOruB+F7Jm3BtlZfmrjz/IE5TTM+Cz3f4bPYp1F+N4X6x8A0PgQJbIiw/qRMZL5KSpMi
DD+FffKlDklnl+Sd6CSuPMi8uTNasvpMi2q+Uz8X2BE/Jp2Ldyv/iDWueOAMypjyMVxdGSHznu9s
0tJdaKkUn0xUmfbZZOJnUEv1ekQdDYasCOpxLyGXLi2XOmRWm5soc18jBOxIMmrkLCq3PWkGmqC+
6L0r72Vezs/ei9BtA9yEC8vDPT+iUGXpur7MCg8cCPL0faIo0WxUy0i8sJetpXV7hPfqUin7l8GW
37VCfWxqlDVh6BjroivpJjpKsOvlcGUR0/48dQhOaKpl6ZoDFfN8bq+DsVPC1sq9AMsA9a7SQSpL
4wVxeXDjD/UXP5ugE9p66jU2nK1Q6Xdtq/pXFrUZjnx+ieDbsp45jsl/52dFYhKc3h9b8LLOJ4gA
2Rb/X6asT9wQTB2LIR7GmzxFnCiKXT3TNOTsOTc6F1lxGuNotL6bZAxjJ6AsP3yE9zfdFb6C/Alj
iW4kS91FOevXcjVZykfRpXyWiHxu9kIkJhUEyLREJ2VUzK/c/D+P9oLzkQDJYFLb0PWzfViTyDJN
8FRBaG3vpe7Seq9fYFAturQ+Vn1+TNsR6Y+YgMUUL++/+J87aGNeTYkNnwtMpnm2z0y6EneTFmNH
cWg34VdaDeN4pFq3iazqttezh0lBPPT+i14YU+zawV3bNhsjoVpnn7hsiqINujb1igTJJ1rCMmle
JqsF+hF/ALV+K3I8csNLFtsHVNSv77/8aQv4+9NmqIKPrWuGZlnm+cYsiNKSGMYq9SZTGvQWO0YH
GdojBilKqx/i1Dp0mANob5P+mSugLXqqE1VH5InqPNetOLbzr50o+TA2ePnLgYzcrHgZxwfR3oHx
I6UWi75dX7tbf04TvHEOHWzaTZO3P09pv+x/KpO6tdVmvHFM96HADTw5rzEmfBCUV04HlwaGoOhn
cZnYCZlnLxUiFSZezk088nyeiQRb54G9zcz2zkbnjWWME6V0n9+/MX9umPl4ENMFkPN5sjnfdhkl
YE3FSVAC8c+75Qu5j0eQDCu11D6dLjmZ52tDt6+Mxz+3lYbKkVycNuu88NlDYDYUMaRvJ57Stvsx
7TyyUz5Elnr7/sfTLl1TU6XcJRzIgvp5GZdt1xBF/NtekJsHq+MMX/CgUXBjqSy+VIq4TQx9E6vm
xoEtYBDTsagFTqt23EWIAoFUEZMmJvtZ8a+NrAvbJa6BprJ/d3TV4kT4+9AaFH3I4xjbb40PaIrC
R2EOzAH+rYzkTdt90fwYkU8MI0q7NtTMeaU9fx7nqc82gYSx0py9NguIdKEcJZ5rApcwMPpRAYG1
oNoF83rR7yRMtwUGTXANkEhyEbBKO6iKs+BDiAl+0Xf+RBxodHcC3joaRkCHh1poeI+HLIFYw0pA
uguPPQUzTa9XOOMQhZRtvvGb/CE1MJEPM0HmBB2TpYGBHjcJPrF0drQdTywDpXLWZg+86PTXAeIR
WYkbs8RETqkVHFzff5WNua87kAxToc6m+GATOqJawj4GyRF9o66H8m0A7keAEQn0eLF1rXoB8Lwp
52PAlQE3P6R/XFjHnUszmuMa5wNuimG4hgYT3dgrX/0YvRy5Rta4z2rUaBVAFN9s90UOiQTT1Cvu
nLUom4/vv4mLDxeRA7QvXB0s/tlEkhkVm4egSD08nUiq+Nhqoh0dW145tF2oNzKCXYtzL5O6Ra3v
9xGM203kJQGGXi9oOqFNJINsmDGpTdXt2UIdYR6gB+feSGEewla/rf3utnema2/kz53KXKHXaBM5
FD+5+r+/kSlWsRGDZvW0Bu5Fy5fVUG+b4CXJxs/mbOVsmvRbXZn3sxE+c779v19wroLBgm44qnpe
keMxsLokZDYbE/91vt41+rKs9q9M1vqfh2SKYMyM9Bko3+vnTy3RKLk2FcwYVkKLwYXzv0jLFHWW
fUhGDcoDc1YspEfCmrvoJaMc8vyiQ2Oi11DEEwwPnBy8yWXLO7fvIsN9zmDm6D5hA3Nee6MhcLo+
DV+abUhnMDjhuxfKMo5VOyD8ugRlZ7tXerlXyvKFS0nui347qldn/YvXSRew7sBeOH90blIukm1R
/fLG4YOitSCRk/KlpWwKEtJBWZNG39r0mwH4pVfAVfXsSEnGjnIEMO8PDHt+As6nA24UTV5DE4ST
nK1zbqsDeAqqxMNkjEsH0L8D+AECZQW1MkL7hUmqkM3HkN0EW4KD6zRb1fliO8YxQ1tTvA0B1pUo
67yG7VLMAglqOiTKgS+dq6FsH8w70/XvRqkfnYFiRslgUEX5YsjkyRXyMSuLF6KJbktA9YsG5aRR
fyFAdV2RMzzbKF8oVVOCdI+TVj0IaE2Ewc/g4beooNkeOkQaFrp1i8f4oRMgYEq7vglbAd5C3dDh
J0bcBnhqPecRx1yGvYridFDBWuq3IcNhkZgRrJ2vp+9tK1ufrnJZUVEJi2+xem1VNS7ee5sKK/Mf
3r7zrX3tN3NJIWNlq+p9DmzJSbp9T5NzNT8Qdd+jDwpHz9TamgPMN4srHbvaMa7zlziov7dhs5tU
46hE7DJlz4Rd1dUjLI6Pk0GCmEb1K6nD7/E3zQU50oaIEqzxIw4vr4BFlsycKTu1UEYr1mvH4HJK
s1l2At3jPBcLm1+pEPDBS5W4dTqcBEXwIBv6WbZyZRm4tMHQVINjJAZvdz7G/T4rpjaRThEAEU+R
2kIb8odg8PdqvNaCiiSi8UUt0er46cEtxitnHP3CEqQxGc6bZpq14ny/r2s81Qb2bW/ytVdwbZ+B
/T/ZWkjaZ/4Yl19bTXjCG9+s2VhmItwJP6uFfUsG14vTyce8AqjnlHT9yrlStW0GBBQ6efXUe7BU
ufIxrNPd+8/qpdmVmpZmsd9nP/bHsbuDtjrUQVF4fYyizc53VUt9J+sf6yTfTWWyV3t7I0IcWqg0
x5w3h45k0avtYypRR9gh1pnwQ2pP3+PB+Jw56usECy52PmnZ+JI06pUz1cXbq2m0JenFcKY7X30N
xY2j2mkKDzvdfWX1NaKhp0CWN6oaHQI2W3k6rMc42I4Ew16Z2C5trHntufKsa6bLXP372GLK62Vj
VIwtwlOWOqNZG4xbnpqtWaxMJX7EWb8PJ/W1TNVX6tQbiG3bvPfvTb19xJq/SKSDjBn4tFDzu/fv
5KXDLm+O44xgD8bJ7WzWzfzaADjPnZxk8Rnc2GaczM+xyXQZhDbhY+atmlNbCkzz3grcvTEET1fe
wYVzFXdGdYVjccByzreBpW1EMsupLlVj9zjfn95yvaABYi4/G273qKrJU5FZt0Pi3Ef4ydB5FLH4
HDfTK1lsBzLDPudA9hUD16ytXXk6LyzHmkBV4wqDNemP7nwH3zKfqEOjhG45Vxdvplkd04YBFAXV
wWnza83gC6cwJmRV101NR1JyPhExMvxCb6bcozqwqQPU8PBMFpBXV6VFBnM48sPhyuM83+OzlZd+
vWoKQQfa0N15hvrl4F5O/VCrPsUrHMvPEzrGAW+4Le8IlLpW+LYv3e1fX+tsvLlKnMSGMRfKXPhY
DXnsZaxB6uKEo0Uv1VAAYHOQNRpiG6rV/VQWNiYc58YZXR5aa4Vl/TgTfTMyv+eIu7ocd2phPAOq
z+jkk04CbimdtiXptGB41F2jlEcssSEIfSEp1kKRuLFvyrY+nsjHSDQz2o+w+co3I9e8UbAvNDuw
K/G0a0JtV+X2Oi+6D2P0Gug2gZc5SjrS2vFgU3LRh8KTxbhVK/emrLt7NwP6oozbemrulb46JgB8
WgWrKQbQtLvLunEnWlxqVfsjjuWxI94aW+r9kEMwyfzp0UzplOgukUYFJu1lZIOwSckKLL85uzDh
eFYYLswXX/1MlM2XpLG8GmSZMopxCUjbHVadSkiOgEizITB6dSJcunyUjYFKEjeesbfQBNlxUG2y
AaW0mr2USLOoLDbkYMkb8pJTWKg564hVkeRTMALBC2wNMelAkYJozxOME5RWyzYOeoSbsodNByiq
H2MCItrkoc3YJAqXDELw+Sn/xEzdR5YIK8G8Dwc73EIWQjJOBXtBCMNnv0JnHbtimxML5CjlAYwe
Hh1G/eTkB1DnK1GyH7PVYdfkLIUm1LgEv3BHdpCbvLnYg+yoOZLReGM69VsXFYegzsmMlGgpfDRP
Bpb24nvjaM96im8xT4qneNjBMlzYFrhbGgfPNnAkv8TkDaTYDb3Q5N9K/DuVUKsWcIAIzY1UdvOQ
GKzqQLj5jWONmEh5k/M8ACR9i751KxK4h35420ft58IOhlXejtv3p8uLz49m2xqTg0C2cnZgtaqm
kqPFhKQ3/qq2mJHD/uNYkniBSsgYrXU7uTd8xCvz4KVNCvUPTq+IKdAqnb2sGY4wVIIRFxntH011
7/Mko56fX5mJLi5HJjtMOpyUnAHf/D4VGYiDgNe7udePrtf2LZ4oSPDEDWtUUwrkdEA3w4Nb63cR
sTiVdn2ncGnGZ1G1La4xVdjzg6NbZlVW9iYdBTwcaYXitEX/3ivWLT++RyjAoc8hNnh6YPJfhxGK
V5CIt2oNINmh+NgSyCNl/THRidRyrBs/I/KzMYEl+wTR9JAzFxmppHbc+F6Q5q9FIInsDfZwxW+I
dwemQNpUZ9Y4FHKq+QFBIQEG4qxvV2NhHUULBo4MzmU7zj3CVFnqNbTScJydTur4IvLJyycCd0J7
qbn2fRaqCPlf9SZBmNNhwCfXa2GL6KEqD7VToGE3MA2ocnqZ72YBGQz/15CsnNh64iiVZBbQhhF8
Vnyo4S1B7mUn8tVXeoQLc8cuZN4QcPRWWhBRqOniO4dNKlkFMTgFqlBNZsuVHncBVQYwjhoI4dSP
tkR+kEKAQF2m5RtGKsCkKmzuoQPLjzCiDwwiDaRxLIe+2oxo/u1SBuAdXBzaGhwKeo92Z+0bFRNl
Ws+JrHhsu/iJnFroG9ksEsfzGfm8wIwVfP8ZvLReWoIjuovejaE6P6O/rJeR2phZnnQ59EN6TPqn
zEpvxl7dJhpxNf9fL3V+ROtKeMMFyEcvtCEp5vCFc2rsYBKXvVSufKyLu2SLcxW6FORoHOd+/1xq
pZdFZdR8rsRrQtL0gnwdDsVm3rcTyPxFC4gXw8kObvjKx7y066FKQ0mKrRbnsLMtslUjK8hTppeB
ti8E9CzD8iLlvR265NZyf/nz+xf28iuaVPLnYNM/qg3AqVG3wDH06rjGAFYfocq8aP74XKT1m2QN
geq0fv8lT1PH+T5r1sdS60StbJ+Lf6amhOpPgoIXD2m4NAg57NA4YrZ0CRpV68UkrccGNhNZcH36
6DjHKoHiWI/sEep+bvUVeMzlQWGhajC74jPNJDvSaNq6I9IGUymgTpA8YmfmTYLojUKXjylu2lml
bS2netoGfimXtsPz1uNKI2uA2vZNB0d3xbNyE0XwpWjeNkvNf6xTjHESJlzmCq/I9E+DW33MlZyI
dyqxCJpXoQyhCbtKstLJT6A22+M6nt3nVQM0CQEgIWHFktNnvoTj/yV2oE6YwPHev6oXRy1jVtAK
ojWNBvX3UdsPPllpoZt5fVW+peOTC20k8acd+Lp73VjLdhXjd5yuFTIvDSB4QBQyKegaf5wMmo7o
6VK3Mg9C9Vs8cfvcqXkZU/mSzRqMoS4PcH+O73/YS6s/nScU7+r85bS7/mXmUd06QZAM+TBhCSnA
1SxddFrz0l8X5j52tA9pUR3n/cn7r3tpxvvldc/Pz/FkpF1hqhnG5mHrpIyx2Gnue117rovu/v3X
ci9UqEkhthCJcSxlVjgrlcveIdCDUCZP5PHDMHT9KkK2HlCN1etUEuNS/jAJc6P7NG1HNcTL7sDM
oG6ocaN98scXZuOJ4DUtoB9Z1vAhDsQBVuWQ+QBORYrIT9FeAwsvVmMAy/PNLzEaybWuI8sjnd5o
YAyGMeAcc/okW5AmU/LI3Ai7F/LUJsx37GmxReM2aXBrk9z2fDKXWE6sEvuE7c69TwrcSJXCeUMD
f73g5EXBuGCvr+RHYjYaLCHUnX1tG3QmGXeyIU2PYEikVOvc7L90k9ETAsexR5PmFrnXvW8FkJx7
4JdkmrAESxgTyTLQYQgnYjgYabif981VLZ4ddsRDw9ggUmEdhMOzEUzEYMljXLT3xD2UaztRbobE
XPfgZyMl/KFM9bg2Q7knY1bem3VIWhTmVxJ6rywxlx4adw6gpvHA03ou6kzTskF3WVJXLzldFeK5
A0chVePZLM0bGr7PkoiyKzO9fmnwumgycEPYtIrPxxPny4DcQiYIK7XvdYD3yG59faU1ywoSbjSn
Q2lzC66JXM/yYyINM/9+iOLYC+LssW5pa5Y6bd+M1A7C13O//IzennCrbprREskNLF54CS1AdbBZ
67TDAqyZ0CDefy4uOAUMPBboPHSmG2qVZ89FoIwkqDspzCM/26CfwuGuUvEeau3eyPhU5G+ViwhT
nzLCX0+UkLA910WYPRZUyAOMiIort13LLCzzR1L10G9hddqSWoATF347kR7pUyc2viWAx5cQL6VC
AEWqztHQKrmvURd673+oU33pbE1kt29q82bKofwzj5hfZjTXGp1M6iL1Bj1eVxTVQak5R1kQZVHr
w0Zz/XJVZKDDM107hvAVOMPn2HsDskFknmyjhGMA1EondK7MQ5eEGIi2aR3NuwT7j8JsMJhT6XdM
tqUT3rZR+qKk1SEsMEabBkZkScZJDce7MYcj8McP4SDvTFpfi87n5Ckb+6nfZGH+JhNuFJR6ZG7Z
20hagd3zT7S5c0NoDWofQ/lx5ZqqF2ZQtBFIBRC40dg572qqsR9YlI0y9Nk1QUoJfr92ZNrw1T3J
z2hEuLrDVES7Pty7PeiBIk6mO1eF3dCHr+pY6R9ooNHdTiEGCX/O52wrVG/a+BJMPC5j+o18yHzd
5/IDdFS4JyQruiU1jtziaTGjTlnFcFXJ7eRhG6GOm070wGQFoDIvbC9NXIO03ZyzlCP2hU5Cjgip
C8+dL7gp4R6AGpC+lAJF181cU/8Nn+LDc1OJEK2hq6zVqkR5qogHx4yec2RIC9Ea2qIv2Ss5inOb
uN/tninYitvXwFRXvsluJu88hGyryvoKsfQt8IP9EMB+CmJzFYjiMK8nnf2JGMyv86ZQpuK5qeuj
1ravOr0++ubPXaRrdP/5h4UqjyF7/r7vdm4paZCHN1Dru1UQ9T/ufFXcu6wGgREnW6qFWNLrisgU
1z4Qh8zxESIgU2wH86uU3pTO3NFR/ZoX4/crY+HSUECQJlREKxxqz7tqI82EtJEi84a4SMFCigV4
34csaIYt5zmuT+QeOkMhxHOev/DZJJl2RVlyYdOCQdBBZ27OK/p5gZe466rK5g2aW3D7+rR8smwQ
w51bcW2Qk3ruWK0nfKSLCNbytaf4wuxPqYSeDmVcdojn1fecHnvbZ1HuJS0hkmUee0YBw8wGdL8S
FfaqAjPSrWM+mjwDm8wPgYc2nl8W5D6H0tnqeXzvt5W+E+McAdi5QAjJ5VLNXdcO/h20zBWBScfI
ITiUvcWWXQ17wrr+uYr9r99cls3Jdfm9KAleDUJ59sf/2b4V9y/ZW/Pf8//1n7/1P7//kf/pX//o
6kW+/PaHdY4cZjy0b/X48Na0qfy3yXP+m/+3v/yvt9O/chzLt3/+9fLKlQMijFv5u/zrX7/avf7z
L83SZofYf2yk8yv869fzR/jnXzcvefPSXPhf3l4a+c+/kK3/AxU9EjyKTbPucD5k92+nX7HR/wdi
RBpPs1uKs5T467/yopbhP/8y1H+gqMbXwDJJidGcdZpN0c6/EtY/OFo6KC+Y1E8d9r/+/fE//lyQ
fl7uy55XjR4cK9MvKxcNi7lvSt+EGgB96/PluPKlk8YEWdxoPuwfap3I3Fv1lkBrMEjOtAxUosZg
z2810JndTdRiFjeaAU4jGvRy39pOqK2nCGeVFaW7088wDFf703dd1Fb7v/9YkFzZydr0Tr/M/a8E
QJS7fpzyPZmZOUZ2vhPzd3Xbih1pLn//+O/fnX6WTiOcq79/DQw52ZYiuakRyU7L0Kn6TWSQRk46
FdEeX7qs0Dapy6qGqXWiHLdPVKiIwqpR4DekQqIhgcKe61004a4lccmqSq8mz4BsevWYB8NAL0NZ
kR0Q3qR6hFbRsn50sq22ttaFxm2d4bBsa9Aomcn6NH9pfJsEVid91kCjLkYxAIdQud67kvyZ0zWi
v6lIR9lqnLP2OjGte16v3J/9cSjFV4JPVOKnB2BSQGvY5EJDmFogXJbca6jgS0trtlWZD/vTl9Q0
8gXpws7CMCRGItpvKFPdZazHoErmL8qkwYU7fWuqbemlfOaCCXXlA72lIvfvt3F6L9P8/k7fnb7w
PuSmUfuDW1rFvqJ78MuX089kQapan0ovJ+jWq9BhQI0u9rGJd61IQeiRxJ6iwFcE2lDHmVNDFLvZ
n76ogq57gfZ9wGKD5rMM1pNMFWwY4ePgRsO+GMxoP6mbSKuHvRXZ1R5txNiH3d73o3qhV6UGrkMQ
HztRtDfMLtk6bnOrxj0CmExselsU3vAhUDp371YwaoRGcETeIgMUhV9g/EYtk5AsOccHE1psw0h3
1b0xBzgVtLPXuR8Z+14z22VZad8wZdzGjsj3ftH964veZqpHruDy9CMak87GaUPoZinoqmBGzp++
+NG/vytGs9tp6QN85Wd7nJOoeKqiKUS7UlHi2omZqghUh+w1L7cZmW7cAqUtmkVsERk6Km2z70uX
ygotp5WiCngqDoFqUnd/uGz5l3EUpBhGJrIOfv7tMqNHsjj9TaN5G5ovkP0iCpFeF9OCpH12IPfD
2FDDV9dap39XGjEyRKGwIXuAbhjLfl9ZJGATAjWuyjInHnPOo6IVC1JtvhzsiXmWWJuKn1fGTLRy
o5Yl+GM+9t+fPe81rodPR0X6tTIHn6P0VSomgfnL6bvTs2lmvfuvx9Q3yQ9qc0DMBIyJzt0ZkfJa
d6TgKdmt1Uz+QpeOu+wJfEf74QLvqFCE+aOak6Sm9ctUAUUWdlRyrBbujN+WR2sg4I7SsrW36+5T
qkDtTlqXSFMCQ5Ik8upi2Ay6z7FF9iryEn/aW+m2UStrp+d5uZ/srmT8dnje9KDQlw7E6HmQ68t+
AMrkIHDgDfj12p9PviQ/16uqM3vPVgH6aT3ODAPnWpozU8j5j2U2aOsxC14yfZCEBZRyr9fAfZUh
+IZdoFpgdZnIfLWI0wbvhdHVYg8fgRXqGnMr02Grcf32Yv4SQUz4+d3pZ06vdevEir+fnn6nwm9U
VQmzwVQE2bqz4NgBFwnZbWLMiGbcfyW0eq1qgOqcGtDdz7eUpINXAV09zUGnH9nIjxaGomFJTF+0
duj36Id64JUpUuNFYsTkheUI0z27mqN2c27naSz8/NaoiCZnT++5WsaCkBRfXUK81gnRYAiVP45E
ToC/mOAYgp4Ghcm5hn4nCOg46OhoMEPoajvuk0AjE8X56Gqlvj5dypnbww7ypichaTGawSdLP0zY
GqICyI9kT7dS0xrOxH/mvDxUbwbDwuA6z3tOCD3dz5Cp2zUbMFUrFdJV+oMSAWsNwVgaJRndBQfx
MmoNupqgMtgSYC6ui2SlThH4/YEAWDOubxUd9gz5doji1Lrdn74TFKWXtiK9rKXoYhTcDoQG9T5U
maZPf/T19rVSi3Ydhqhu6SMAGyXNk4ageBsToWE/ytKbHpv/TblB9V/swbFUe5oXFQL7+dvTF/vv
7/QmXvskyBJhRgbyYEmX3ktEuJmB6S9IjWKHEzi7mdQ0u0FnmN20cFDWhYJNI5Nmv7ZyGQBFZ5oZ
qjamC4mpOpgnFOmHMdm7y0lk7l5VmWE5t1gbI8ke8qaF2Isjr3KcQ461t55weGWFlHsRN8XORi7F
6Zq14PSz0SIozk3BuGY983zj2OMWl8XOztVhb1Zo4ZaSJ37ru+WHPCWnIbLSO4RoEFH6Ydq3tJNo
5kIg9g1IdA2iZ1+YwdpJtB0OHJyNRrCt+FvwJPXuBqXuglTJxKWiMpT+xgI2ry5P9yer0TCevjt9
CdkIbYU97A13meHLRnTaPgzjPBMb9zLqAq+tDPA3UgrAcgiZKx6B05ccxfmGuPCn1kiKPRl/+T6d
NzunL/n8nVNm8W52pdgAOJLFz1+4FtPCUmbpWz30H+ir9bc6yBqYQHCZdB3veq09xEUPV9XuXnRC
X2t69Zw7u+cowDCBdXIrespsvcLZQR0hURva2hltlIKuttV6zOTNaJPGBRxu6J9SM+SMbSGiTOAM
JykRoi2EWYWWVAnRh0whHmmF+QVzhFeb1XPWWcfEHyBfkSS5dcLxm5mW6wbgUs/DuJjG6E7i8sAf
iK+NDI1tWkb10oxcwgWjW9kTdWyJWaMvfjS6dV+g3dm1vr4eOsB0Uoump9oNiAc0uo2YYp8Junqy
OshNUfpkyyG7J1I1E4R65VGKrToOxSKb7PsmUW/VqOiABYdf7UJWiyl214L907qbEkqGeebF9tSt
rAE+FTtGL60EqGobPCTkn1XRFPM68FKSs7FUSmIqZQGDXuJV9IZE6h+r0PqU5eOeV4Z3VH7wo56q
gZxXH5elhdP/IvcHdUn1HT6/n7RULDva/LMicTCyY6S7yaqM+mkDTkV7aliTnE79YRnZtHBT5btU
hbXpUniEdUxa+kTxZfLZ/Q3Wq0Zk+SJy5VHTkLDKlj5kUIIUIZl69b+5O4/txpFt234RasBGAF2S
AJ1cyksdjFSagPf+698EM+sob406jfuat4NBC1IiEIjYe601k4VJhjctwsc05pdlR3W25aQz1Hmq
jmGyBiErnJSxnr9PrfU6z6OBFyePthWIlon8LQFi6jxP77VTRmfTAWQ7xyNjGphzR8pbs7WKoz3O
/Hu98KtLyd7uMC5ImcANzWGgWXfgHZL7NCaCnqJYFSBnOVrunFEV00GUksksgApUU3I9CeIhQyYO
ZNaR1jh36sms65bYwAW8V0H4cecmR66qQWEP4N8KYQUZ4TzRIuM9FJq3AShEHCdc8hKKzrIBUC4d
uq6Rnu1sbXh3+84OvEh/Hh2gOYm4H52KlW3pkvCWk5DnEBkXAcpor4WJONO2oNNL/BDXPSDooh92
Eu8I6bsu8IzFe8vc8Vrz+KbDY6++wEw8R6ID+qmTa9FEDdSHOXqyXRDZVasfFhahmzgu7zrLwB8M
j3VjA7vd0lcmazlu35F8rFBJYJyN7+CY4xCVT2KhWlgtNOCdjClpW0W7CtyKNVowtM0BZBPoLTlj
Am+Impoc7zuUCAZCm5Rzu5TpXgyhvtf0SexKEs9DAR+39DiLe7LQc0TYWgoDBwrUvlobzr1Hvr3h
QLql+a6Hct5FKrxTI0Q+8tPHfHgoc+e7plX7yuAP11s3gIINYq58UVPxoSI0wsvo9tt60bxNzw+z
MWX0UUqSceTQv6FYzT6MTnwdarIjWC4HrtG/Nh75mkI6Cck3STBDDtgZXhbNFXmYJRNtL5/yU1UL
1kzzulwbpgSgAJcNllhOFYbB5QWfm8uLPu8it+ad5Tq1vDz4j6f/Px/L4+ba0yoktjiH8dyBLGVV
Y61XXGNao5Au9y+beH3m8+5opX8/LZgzBrQVSB0uGsgMTPYutzqhV0elq02TimstZ81wefiyyddX
fb7087HLLSFaZm//9enP3WCZ+/1h80M68L/53JGuOeqIfIHkAr7V5wv/+IDP/QyQ/Zgu2oLgostX
uzxFeNawD7PuuCQYQpeqfknWa1y8TuN7oJe7tEFOlV1W25cHL5vP13w+Vs7r6v7z/j9eIwciCwut
e8swS/3xsn/sL70sGP7x3mj9Sp+PAZhPFqqF69LiX79Z71kgSV3SNf/Y3RqfE6SISSqbcqtfjvLO
cNUY0M2oT0NL+eNzQ8fr992atL7NGBLnHF/mWkO1llE+n/91/9+fI+zu914ur0eRDkNpFTVIQDHM
yfl2Qt/Eg14a28tSOCuSdLy93FxsyaJiIslxajvmhktYni63PjcxVe0/HtPrAeKIbA6fr7jcKrTV
vN2S2Jv+zzdc3v9vj3HGxOQP/+fVn6+hqfOlqrD86pplnKJ8YNMUP2g2zn5fae4vxdn/1cojrdRV
Yv/fK4+PP4riR9v++PFn8fH3u34XH13jL8H1WEewbVsky4nP4qOn/2UZDiIZ011DRdj+p/hIhZHC
4lqVJCsM7dhqV/67+Gj/heVPEMdDVp27Gm3+N8VHk7r1/yw+2oRtecJARIkIkN/7n20zOTeWFqFS
O0aGJGf0P1Wm0ba6Y6c/9zXjVWmZYLcX3R23Wg0Nsl0fvDxz2Wj5DEXgstC73CfXqf3j6csTl8e4
mEM46rOQmQrNw3V8btfiBNlO0QoH5f6vm67VEM5Ok7GAWgeeGPXJeh2R67L0cuuygRknKUf0lA20
2rq9VIAwozFtv9wcw5L1+eXmpQTya/VrWMyxSkcDV1+zCIxG7VjbQm0xs60Blemzg1Fog3RvQmOC
HWU5c+Hwp5y1Iu6LbGACiGRgMgukZBBiYiw8xN3WWLg8CCsUoAMSR74aE5jeeaqeGgNVHMLXb9ot
ST5vOXSmm9lMqJdNWpDaS3iINOIr895ugwpfWacPd6MNzzGbx3KL7qZfUXMUK5tN1qOhpWGp+zR9
yPlX8cGxm1OspvjcdTLwxh6WaBGRSGMxd1RcrCk6s5xdrqXKADZY/ZcJAFNso0O091O9LIE5PqUR
JPicaUVPmWSjj1Vg5vaLLrLHduwWsIHM02OKKHlBlJiR51/mluV1KwXKI41IIdd7cJUxBMli9tvF
cF8LFL5V1Uy+Q37LDgDV1TzASTByVztACU18SLR4gnvPCMYG8axW0yTu9kmpL09adD92yVs2UeIj
MQXbGBLnUDd2oPmMwFv6cSdp+QGgYxx3oQ/1krWYch5yCUxKX2uPbnybhr0dSCPTmB1QHTEyHK8u
PJokcq/tFjSlbRs/NTo6cCxM71Rn1Z2VNvUXMz05QyNh/lBvYPW7IdPUDjAz4FuYTRJ2DYOCo7bc
S69tgqgtfA0u+x4p5JmQvZAOOgWJ3preTJKhtmkZG8FkuExiQ/ExrnsR83WaTK/Q1ZE4x/C9LHeh
BG/GgUGh/3KiLA9tRiL/bE53Ol2mTewo5trxaAFCt7+pjiXIYEm0opLDJkyqYxFji5lzrJc9gfIE
ap0MG2x7nnmgZcZ76hhY3uqwDcaahQWgMT9vrYCWlLcTKS50NZA/2hFMooO+cJrxuIhxWzViuoo1
F6/ZF89Mjw4NSZqSA2IR58GMh4+s15LdvJRfuo6lm0GmndabnD+GHlSNOZOjs+yMlMJlSH/V0sx4
y0T7vmhW9emE+nxKmw3rjV2itZyIVKkF5cukhw8zUQ5JqeqeudI9NrpV+LFmnPXlUNv299jsSd1J
c+cgSv3K6BRrbxtv1xQP88a1yg+OjmKjehSydE2IilYAa4oaLTwTY5POGyHdchfHzevg9OpsZ3tE
cEwdc2Lq08I+Gzod9W4eA6PrDWy8AHwdcBaFiUnddFO/JXw3XrxDZsUbjTrRXuiwdjiAvmDu2lTz
/NqOHuE6WJUJkueL1UVJKLCliNuIVHvM8Rga4h10QRUYQUxDeazzd9FSSikMgnagnLkb6uPXhJX8
6B3ZHQgRWvg54LnYJhyrJm1fkE3lB2kN0DHGhRGqp4pcgKPwotFvsSdUsD5sopLnnLxZSE2eU+xx
/VV76rDtTjMntOnNSDFtNL7X81HlzSudfWdrVFZyYADZZzanRkQFpY6KW7F+SFkT8TyMMNOkAPKk
XxM0mJPY0zh3vW5/zxzGVNUHfTzdTUPc3cwZJJihadSx9R5CVLbPrXSwaMzxdFiM4thwjFEqFMFC
muiGxDCClGOYyUMiCXgsCPpMvd046N/MlHu5rr4qEEG0k7ZTGjPdKrZung0A+u5nPN3UNRg5Byis
lSPjHSJC1VJ6tCPYJzUOe88WzxZ1KQ4TeOOTohA/uQWR8CiEXdVjUy+kCmQhifsf66PoTCLjw4yF
Yz2G58jcDMWIGGxEFT+M7g97YngZxIzh3OM8r479PKTvmSiOrIro+TT5q2P/1PK62xqaA+Umi49h
GSuyyX66ZWGe0nA4aI3RH9SYPaImo6CgNc0eKXC2S7JI3DnMLRNUDW2qgSEyGDf771WtlkO4WM+o
8mgpp4aGuXgsiBDyoCZTeMJwDBGEwpLKZkp594kbbRuNrCbcWu12dKiTmi6xNcUM4jUnnPJqST6W
iizK1OqcM4C1XJjvw1C/W02CKtsgKKDuMYToKTpdLyk+qPp+hcRV5TE4B226zYeqh9UKuyGq27MF
nFgCbpuLlDakGb41pT4e3ajnKoP/JcyjPc5FqJhdIbcZ2dsHLZvDfZNFh5FgKyK9lvxOY965oWmL
xAR1aC7L9hjNKOSirjkRooz2jfTMSWBZiJIv85QM2/a5yQcVaMxBWLIjnB7JYMbBAkHbqXNiJb2D
lYAHJ9U9XazmtkBtsYG6/ljnXIsWcwz3mU7GPNxcZPXpT0cNhZ+PFnAOanLbRO/NY/sy2HR8hvm6
6isGmnneiyV7WQMHaUD1RCVQOaX0/7PwwGt4TtP4RVS7AD3rL6qdb+d0eWxYIgbU/OerQQs3TBsA
0mAZu1dG7CfagtI2Ws6M0zexIFbQsWpqbkSFz7qAPRqwmiGjqtVv4wRMJWXXxbdKzom2aOO9sMW9
pjkES6y67tIkuBumWzmHO6Hyc2LoN7JwHjhzXnU3A4RZVYg2UiQ7zGd+bVImEmmbuL407yuMMZqd
Ui6PRqYPgzMxDqCgSfAw5PVYHvO1F1euGysy33Mu6Tvdda8JjJS+kzKoL2n2hTo5R17kvVPXykm+
od+nHGsfKn1irLNrF4e186gPlFqjcH6jVZf4o+3tNDeizl/puekrt/haxUl/6m1mX0NKYB3Ngvxe
T5MhmKFtq0SoY1w5h9ql2AeSPgi97+EM48sxwpbqnIEbbHRRdU4YQTTtgzG/DTytvlXdgBK0ZugX
mm1txYhCMRU21ywP0EJTu+WWqDkOU2IdzXjeJ04LazvdhbmWHTvwsQ4sE30dv5OR9A4UZuWJ6Ow6
oJVzb3lxdRpTBDObfACRFMYSJ7RFIyO17kXiqB0BhTBo7ao+6ZhrjyjWN61e6Cdk2CNh15x5e+GM
txgEdtLKjEO6dvNQtj/SqaAW3cTX49qGJYxx2E8tpDiBsWicIqg35Xii09JsjZmc/CjJzENZk6Ia
0aO16XjD23XpA3R4keKHOXpWDfpUvR/K7eXrCA+CTBpHR+nlcZDRq98Y9bSLpjA9UetClmWap2KO
wBFrBnNCz6Qf1lXYuVP+2pmZdNBP2vXipc4xR8zKuAczbp27k55HbWvOU98g0bV2tM5nwRwda0H6
MqGCO1EjMs9CD1paPNQ7PQbuS9IcFclVwhCtDbQ8fLfb8AkVcQsSgygBThLqgvd5R/4uzZdncoXb
gL7IELGYHtss3PVzD6RX2t0hMXp/GbqIpBPx6qoWdUAhEcd69oArnGC3kpQJX7r5Oyvmdr9kxWlZ
m7qSeVSXc0ip4r0mji5xf4yUVbeRDu0qMbR9adJlqK2nSVXwbtPHuNbM7VBZxHGAb8X/J756MXwv
8gPCE1rstQMQ1kDB1lYTp5OhsufF6w2+uL1VuffKPDAKPDO5otYaw6DRgZAOP6j4aADvT6FKxy1y
5Z/dlJ2NvrROlf5YEZF5VB0NYntdRKBMCiJBOHbmwpYkrxYZZwkbqfBKEtSLR8fulV/ozMHoBgMt
mtIvWu3UcCAGFHYgIcC1NqcQ3Rz1cBAk9JbnY+7dN7OQp2rdjOpbJt0ZRt6SB2ZdPGNvwTqgk4K7
j1J1iDULzoWKmq1bO+3eYuFmj5EVyKx6Y0bhQbRisKF00nU2HeIKhHkDqH5HPfOJCKoqEBZ8hRm5
S1w/DGOU7cteDmfNhXe+uMZx7g9yybRTG3dfmT08Z3UJ1US0Z8ebtl6fgLdIA32M6JgLT98Qs1Tv
aDTbp34Gp1jTOG2dHiqFhNBT5Zl5Akcvj0T3xpqYAMLSxr2c1PaYfzFrCGfe5CHWWI9CfFL1Sdhl
up8yiYuBZLFAgpBKag73ik5/rmvNVvXEx04dQ4eA5IaurNzAAufsdpNCY0WoQF2ZTPhmWsc0V2DY
5ngl4/Q6xt51mu/odvZ4c9idtNRjOSsSaZMuOtPsF8eOFp1WJPopFElObV0+K2kZ20guDHhrec2p
z6JY6AMWONJjPhuWLU2KOTnS5qcq23rPNeKNjTJoIF4OcwqPiNr7FuaieJOx+R6lVbkd5uoKheaZ
7hBo3wYqm8LvMa5S82oh63hZCALSmVJLZwIyOF7VaTYcI/s9LzCnmmUO18P9mfe9drpsyGFgBhY6
6OjzhWN0Xbvaqvy9yar+eSjbKQCi/vuhWuhoJKOhwhzGJkTxB+NH9aC6zcsk3V8s4wsX0vZk1Io+
ZtobvkbqhGMt3saLY7GdNNxgOiFou7wgIycWdn/KLsKOVBA8QElC5HYXRHQIkSXUQ9C9kAoHPY5M
CgQoufPrVjoCZkhrRmuuQwUZG23jq9VuW2igrawp0nadGntAsnhFxoZlpV3feYWK9roAFrYQoSlr
zzsN63Ofm8tjWZJlSPqnyqcLyjvLnFRNwlcLA3otaRLpyYq/mDZ1OVWE8zebMst27sGqJWXKBbQU
3k2tKbWPhM6V2QOM1tUmkf0NnV27cV2AnfAcjbTj2uCB0y2jdGvE+o/qUIXWW9VTK8hTFwRe1kQc
zHSHWYrVJ0pQNN/XTbheJQkIVdsEKdHpstGTAYtgb+4ssisZNkqmsaso47LRli+1pYnj5bL2+bDZ
MUXnHJpXdZZ+0Wmh/Cg62/NTt693c2x/DdtUBUZojudFclAlC4PvwjF6UHl5XJZ0PBcCMRnK9QQO
55TVLNWzwCuGo9K0bWh6AWOAztWF+E0ryu27yybX9A+9L8kjlfTuPeOp9qyeCyc8G0Bac5rE57KB
gzOYXbVvWhM8i2Pv2yTbS61eriOOvK1tQP61UgPVZiLbTZY8p7Ol3kj50ODm9R39jqJUu0jiQLeH
HqtG5rSwmkOAYY18QHiDYx8OTlRxqhehcxd6MeNqlH3vGo02+uCeYhpC29peSnqiyQzMKCW/gFkE
mQHW2ZEqRMTBwmAyS3VuzPcFDC4m5v6tIKoUQQo8twS1cZWYG5tsOxjxcYmFq+afRd14TFpIby4G
aMd2fnR99hjpuXdw8HsGkyX30cjyDOHqdI9s67gUxdcwz41vCGdOFAVeZjO37psM456TFDbEFzM6
jXjAWDxNN1VcfyfRn8r6wtKy7GxJrTAZzmPpHZ3OBJSod2SJ5bAYcnf0ruLqwxgz61zdTnTE7lmB
mLumJDeiib2dHTEi0oCsjonJyldVRg4DqR98pZhPzKIwg2aUYFYIAm3qoj6kYdNcjeEUXqGUvnfG
r/MUpe+mTUNW78i7JDxQeOKr+5Ipw7vhqogipHMwAiBjyjvPPE4VgJEqKuarLlvagD6as5dz611F
JbzKpCXOuslxaahc7odoOlWVY+yGKp330vrZRAXeOCcZ9wvTERYgruZnbfhYAkzwlc4EI5H2dF23
7eyTHTDsInf8yLS4vXWK9gW4BxmcxnrBRZJy6j0Mw1QtmQeuF2FtFQfNcZoflN4GhEYZ25D0/K23
Dv/pANHObfqOoKPk8fIQc6H5dFejVaOuxWae++GUjBaxVeai7/pV2TSs9dtu3WjEGXutw8nntYFF
MPq2RDW0zQyi2hJbPaXryN0M3nhQFtKuVV7nrRvsB3es6sdfD5mXomtliid6HCowVyHWZaOvt1xR
B/T+ccisV5w6umvjEq7i+pTFlf7UsjwjgDJirpDrE8xbs2VyTQsWuN/atbhszAkDQMjhS5+Xhimh
u/gUV7HRZdITrtK4y62MlM+AyK7ny0qnZFkj84io4snAE8qBIgyycWo32ldxfkQ24R00UXlnUwGC
KwcKhh5lFdgXlFtmJN4VkofNMGWCWa7XH/jzKIr0e04YTFZhxPih3U1GasGh74AdUS/Y2JP4McyT
cZ5tbFduYlD+W9D1jL2flfeRSk6RMQ4n9o6GL0wfxYL3ZpFUj2OTTrwVGkgSyvo2Qey+GWrMCPxc
d8pUoT+EAvrdPIbXHK3VjnYxQ2S58qu1NPYbd4lu3c6vxmLYl1Z9Vm5Wbl2K6pSPoE0TcIF75w6R
5V0y2KnfpwppjGkeZSLvUwXI2YrXkIlTOk0BxJLGz0hI3M4VFIskP7BmA47o4uGgraFtGn6CTaPN
qR+Ty+O7rUGiSPKUxdaPfi4KFkfpSv+OvrKOv+3VtCfBgkpPG3ZBA9XZpLjI8DgEEwFWW9lO4YZf
KSWiyNN04uRIyPItJ4TesurXQOYwlrtzgViDf7Zc6nwnWxQknRX3geXQ08eqgWMW1an8KFLv2HnZ
VV4Dp104VwnSenFGCVbORyqb3tZeRo0O+/KuaqN6A56wosi745OZ3KSCd/frGLYs53420r3sl4fJ
oB3K5DXxk5jqdYt5Hq1KdWWmOaVNLTFuSfHc5QgIobPEV7hQNsKwGcqFOQa0MzYqhTgvqJVmWvJj
0qnpjl59NdEPQKWWv8ej5xzMPJwR/ma7pVtujFY7z+T/b+pOe6DQ/+DXIf2XyngdWsq+6zS2GL/q
rK7REOvtPVKTV8Ws6L6t+LPbOqF63uUUnNcGcKYeWAgk1nU3g31TcfTQLhXc25ArHlpsNIH5ozDV
NfFV/tB20fW0/tD1bNdXMtlOpRIbW5jfZO0ugeyeCw9gaZbLJ1o/z47dgsTubehtXXY9XkRkIgQR
51Y3tXJDGgtaziUDg0MUyjULxTwUoXGN6J1qGUoIPIyB20wvfRLLo2bMj66bBYaYvV3FmMVVrblC
qElkbz8e8CgSA+CiY+1BgEdaEh4yR9ybJg2BePBCX1ejvxjiWlCKa1vctFleNVAjsRPnkMAI4+jR
6m4WszF8na6JHo7DbhY2DA2ca2IcHV9ziN/QjW5rK1o92Ja9nWn9wPP23QJaZxYr3UHDBJOYbyq6
i3oVHmeiB6gakpPF9ABx+EgBywHr6Yh5y2dfGbllbo129GU+kh/TLIjWO51BJTy5WvPuNPbP6VtB
lxBhUHGtzbpzlavopUi+sVIFde50QJpTju4u2605WruiupvjNWnfo2pla8GUt9Vja3OAyOWhxgzB
esna2couzn38jrOBM20kSGIRr4kxQrifLdAVMyDXFN58n4lTlQoSaMs5gCsScwXGlqV0C3glZZYG
ho0DcLMxX8skgUuVWk92Z37EZFH69aiTuLmUz0W+kp/7GN2AEZ2JGioDeC5MlakmFrPxuFAOh8mr
Qs65qrcfw9iDcyWHq7xMH1Mb5aaXQEwTcBFF7rlBlCDyMGM4tSuiqHIEFakGOAedky3BeZLCyMis
B1fSGIhipUxywbJpD8UVuh98N67U7nX0/g+Rbb6Us/dWpNVE1S3CkMiQ3kbiBrTZT5XYCS17ZRF/
RqiNmyT0jKA45xEzqES1JFm6+cDZz9yjnaNTC46q8M0UNtdI3dibE8MXFlZeDXEH4mkyJbiwJZss
1j5ard07YbirDDAGSQyLVk6GjYjXxl4/7Jl/fONk30WNzs9YTIKygsniOtK20rxF/zkYnGl18lSv
whDiDco9NqNq0yrjWWZdvGfNfFzc6oqsXSTY5LZLMwW9WjY415ZuP2bIp+fb1nQBD6/4VStq2Q0B
9mnFPwI7cmX9NJvlQGeN7y/Ht1F2chNGXn8kFfY6eiTug9HwLJyCDlANilF67GKIqvqa8I5NCzBA
T0m81OLuhSYC6WuWeZtQHDwmpXauHeRXmPHcrUUCQZZ1t1MU4VTBDYleopTB4lcO1pUK6fWOs75p
IljSsrD8CWSDVhP8MWTety4s+c8slbhWROcM6wmFQ2AXag0eaSJ96orlAH5kLJICGwylXpK8wo1j
In5sJ9agc9+yBiKfCJ/4bizC3mdZzlFYbPtMvlPd/FaXRRPYMV7F8ShR/z7GpaQdtMq/1kmisr7F
c3dO51I/MtbANcyPQqdH5EkUrd/l3ihyHZWolHCI1pIRdsN8TECb67eZmXylw1YHcYcxkuo9WHfS
2tAmC9R86f2AUH2jTzTsUFtboGfnwie7G712kfY7xB6PtixXBF0SuPU0YSejAxlV+i7HT8XZFTGo
EikdYO2IOxjI9I1OqpHoKENoGzPzSp3pej3l5HIZr3UGHS0zUQDWg3Ed0+Acs+Kr/S1xMuvGrIY3
rceW3zilfXRwXywj9C0kCQCyi7b0nckVSEjbn4wxclvja9oWYL87RXdhYszYGwOV12jpfTf3PhBx
nuVCKzgZG6o97g29XNiNa+mwHGy8GOS32Ojm1jnu50au0+CLMv4fj33e/eWdYTlGlkvRGpCz0fMW
naVQuqw3Y71EUUAVgVDiMUSxnec8xZUNrdgq8/3j9Vi46X/n2VN1efvlNX/c/LW7dZ/kTwkmp5we
F9MT1JBbYzEWunjrB66by3s/7/76Ep+f98eu//HyX583jxW4EQPYyRQm4/byxovpSq07H50EZcPl
ow28KYcch8gmV+aTvljxXiq9CGzVfaMoNh/6rkr3dQmqpmB27VeJ+CbIYhnQI9clV0MEVfCLyhsp
G4TRxVuyjPN7RGZwEUl55Zo95HkTlieLJdouo8ds6J83izpvT7XLAqfr+/dwXaowf/q9SVyBIuRy
H9WBZ/iXmxGi3DXYgFe1ukxOuUO9d7CPZX7+5/OX/cmCivWvvWTrp11edNkIM/l7T78etHEiRAKx
f8U1+PN1n1/r174+7//ba/7tMRt32FFi7FoL6E4716eRUuNG2rO1u9yNVisXIUm/n73cujx2efZy
97K57ODz7r+99992lfflyLyN36JZmyM02qgr0TdQ/LUc4Ov9f33QqhrWHJ/Pl+ub4s83Xe5fnhY1
qx8g1sCiR1x/HNL0q7kZlnL+ffPy1GXjgKbW8O99vv0fH3G5a+mj9X/ctopHmASC/y4eO2ZwYmBn
/qkdw2O/vulv7Zj8C1U6fX6XsPhVifbbteoZf+HXwJVPqUisfETUYX+7Vs31KR4H+LCmYq/kqL+F
Y7hWBSMsb0Fxtu7xfyMcc4AJ/lM4BqUU1J+ue7ZExuat8Wd/5C3EIraTzGgjukpPbel5xznEpjS3
S7J9ne2GAN7cNkGZz3JTy8b2G120vlvrLk6U+LuYqp8LC5sDM7p6q80xtdQQJGGMy6gd8pObtd6+
77rNoHmnubJzBiWm8Hnc49BS58pInGedJr7xTVmjfJhq52rRJhd1u1zux3ZxkcGzcjYNPbxz+pnq
vRntmdB0iE3whzfNPJLGwqTYajNjk73SxKuP44SEYzCvpgzhCkhJjBnJizdjSEldNe8IHUmpc9s1
82IyHBpsUEYUKxQkjnNFofDZndVy1i38MdSnJnUYO6IoCGxQr6M4aT1KehbGzZ2ZFzAiLe9KSsKF
1owHORLjlFg0ixSL3TEjx7nTW+uuK9zwpsJMsYQ06Jx5KPakAtDMSJoXfWrorE30Sgsr0vdWZc+b
3rHiYxQ7/iITVuRhfXPZdMI8unU9+2Q58R34b2QsSufeKIll88R20BLLzxNL27tFA7Yt1u5tz0lu
HD6vbapl7xhwwxuEGISq+LWxhPQIHNDylWo3tlcwZ+qpzVWs2+dioVtpzz+acT7ifB6pg2kUlLNy
L8rp1qYhsmVNt7VlOt2RxSxRuCOKHcoOm6JmbdvE3i80eomJtrzTsmvDWPkNOSZ+VbWPOSqMVJuK
Myp0vJINpZ5IkNJkjSWGSe/WNWjOFNbTore9n5cZU2pHHBK6ECyiaS5lKMJyJ8lf4kjdulk07EpV
nYlheNVD45yOrf1FQwtJfERH6YVg5Dthhmt9030PWdMFhUVKXp9V59iTsU+VXueIpD9tkX2xFaLK
ACto7XVKJbwjEATzArO5KTY3su/yK2b32a8Nf5ozR9nDEGdXaUUhuW0oQajqlmyiN4KHML+E+ZY6
+bJZcZ4olqtDXrvxwaWtRiOEwOvC7EEuDx2u4hYEg2N2uzamAJ+m9bXSjXspmq0ZLd2tywSe9Mf4
Ok2toFVY1UwUatg7x8dazuqGlMKjlqZciq3S/UiLbieKhIhC0d7PVBLoj+bKjyWtVhM7uJH8EG50
zfL9w45Kxw9Dsh+0Yhhu68a402rD25TFNO+Ym6Cd1CsPqlOMKnG6USMZk0Uef2EhlPgT3o7N0Bnf
3FzlO3QNiEyc8Jr54kHzvGYntX7e0Uen7GtfLdhmKM/ZCKvHkPZSlSflNsZBhCu5RxeXNEE6EzDs
0uDY5LDQt9hmMDSkpArm29Eji3yIaSGY35wmfWQtrAWeXvDuBmvbXLkvyeC2/Jxhuo1s9+iiLgQZ
t0DpIhzLLlgfz1V5p48JTQYLVzV5WThJNDIIbQC1s5R7lVenyfSpN+2MOA9CFG54iPjdU6DNguwS
SjJPQ0njb+GyvNVwxTI00hs1x50wSSqXxvhhWuWzmVUGIovu4NQGdlm7BDCgravCqW5vlNbcWPmX
CXIWs3+ObbsgZV8ATSqtHPvURxO9kfczBT9EbuJ6Nb8XGpS0BMvLXdcVt9lUIRtv69fZXRI/cyGz
kkhV4tKHSxuWeF+GtrCDqE98p4gW9IfZz1qND+TmEyAndnlNcFy9hDs3nHC09tM5rZvk2FvRB4ag
jn9e+kHS5REf1ID9d/zZFBHigrT8RjgjjZ+G5XSDkbBn1NyR5SPW8ma6XeJi33uSQFUAdaqk5pdE
xsrqeGDO/nMYiLxq7NnZxUx7Mcg2d8RSgkSs7zLvMXLp9kfO8uJhesVwFxLJZB5qjre57W9E1T7F
Wf1eTPEdYoAO5ICmDvRj0021tMRmuf07Jbf4VCUOBQ5zpdHS2huE5FJlhqTmqm08oVaySdXeAQNi
abbNFSCHpvpe/IhACmdRNp3MWb8RncOJPFnnJHevTTkdo9xEITtb+ySitYEBN9+iolZ7qa8redd6
McPsPSPDcivV/L2K9WM1zm+QNKugHqxXlaJT7ur4ZdKNmyjqnb3xWukjFcxGmbt2Jeflsd5t6ljq
G0e0L3GZnMOeEuGoMNTXOrxkq10eYBj97PEPh+hlrDD84mAG2mjUKSPzZ7kAgSNw3z1UXVLeeq2S
vsiWE/oDwpLdVxN3xxX5s/yLS8dDM1paG0SGt8S2uh0rTYES9FZjtTpUzXdguNMWuA6Wdz6LooEf
m9TRsEZ/jeP4Gq8L6EZIajvGlqf/x9WZLqeubUv6iRQh1CDpr3o6AwbMMn8UxvZSh/oWPX19Yt+q
VXEjzvF2wwJpajZj5MjMIdTNSRo4WYOk/VXUeqPXifAmawBZRrgPKblWI9BAzs6dxCocPGHyh7wO
6QupB/BSxM0ktPyN9VGmWb9Kn1xk/Ddu1C+l0+miEyuXSmolaA+Nkxk9FK6sry3jTyIqUAYrZddF
UND7Z4F2MD6x9egN745XcYqxTOyg3t7kxnR5Aq8TPDyd5rncG4P+pQr9x1IsnEBWfnVOIPg0KZKq
0FKywYql52c1yIJNXaiGaLlYPaCJmY28uBFGFKsuuWIQzDOrOdXyChbvU5M+s6Av37g8hF3y06bZ
tUSUkW7prTSu4gWc3Xbew4fueVFYGBBGrTbMfliq0wrqPmex0rlLHvETZytAaW0md1LsaApY4wJ8
iARIq89/YbStDIAQs4tRygVL8U8TqHCpYgtpu/Jdjcegkpd0hctxZsWZhoYXuhk2KpQDjbrNtNS2
ZYd8W4VbFO2fE0KiNsTR6yGzdUHp6TKOUkwwULNZMl0H8Ndl48EeIKqyu2TASlHlnVjnd6lVb2Hz
MfbBRooxqNdwpFSYsp1+DlK/jdRL/5j9h6kS5EvNy9vUYqK7MxF0SrOdVqMeGuovamv0vBkPxkN5
p/S/k3TcafECgIu/ltrFWn8mFpjQdfGkqemSKSZWAnRQwWc2uvBNIq8X5R6eTwyLP9fvefe3jZrO
KxoJxinMdDN8FN90b3im33I3wWpBC0u/5T9UbndNqP7QgUSyx0D7jR9v5dALu3aaXYCSEXWnamBT
KQeQIxkxiu1kYyosR4Hu4Hp+wNyR6mig3eK83OQy9EYChF1IZRxxtKFbjFJh4XO2h0VtNYR+TFhL
6u8T7gPTcjpqNQ4EfXvBeHRN1Tw2xUpe5z+KHB7ogdfiGJC5VRTvRwzkuCeMf/HjnBK4lxQVVgU7
eCHQSFqI6P74RyjTwzR12ywPHEH3i/5pLyoMNugZPg7TRm0eJy1RC7pwipd2QfnWyNhaRixZume9
qvTlChnWiBTqOiGSmIPTwNdHnRxZk/wxkhQuWQWhaQ1vAb6L7m6A8UU1yIrJBMyygKY96SKGXvlg
BdECerNAQ6t+4VSG8j2mvdcq0s1I210SCnct0t/VBWA/1AgrgE5Th5NqP2Rl1ZcPmq0Uuo/JItjs
YMpL9byo85KyN5TlvtkhuV8A/PL4+2VNPQsaMh2EsB/On26M0GApcw5ioQGLGh95ir7I00lNzGCW
2r+8ADqBnjVRNcAbfn2r6h3F6pHyZTJbBej0Wf6fv7x+jqsKL+cOXOX16teX1x8kxl6EQsu7/fvy
+su/HzVgqWDxjP3/9fv/7+NfL35d2P96TZomG1nqci/t8nbhvF7HCUud5vUt+z6I47+PqtSFr8tD
NBet12rRnZCwlu7rjV9f/pkh/PvdcnZJ+PdjV8vR7DoA1v10jE7/yl6f8XrVy0Hh30v/+52yFolT
SZNB45pZjf+S5E8ZkCoRY2SrL/3965ev17y+qDUA3jg7BjXLcxHhuf+//v2/H/sUT4eu1SKreszY
37+/LIol4BgjVMx+Q+MsbY0qtPOLPNaRnPM7rR8hSzxa2Uox0XWbZ3McX+rRaJYoRRn9xjhh+LYT
wkPeZpC3vGqItsKuUd44rSZ1Rz6RJBcdmNkiKKUs1ZprnUra53CUTzjR7WlyM1j9hsiFvriXzMsD
q7xOVyLS2ePmG7EKvQgtIul1fF7g+KFkJ327FKCTrcGYWTxm/JvsjTfI49O1242ldnyc9YOMx/+3
TH21cOsnAgkzsx72QqR8YpeD2/2yfslVqO1JtH+91a0F7YWGz5offw1sPJkjZt7SyxZrOOJ8237n
qDGeJh7p6KWL/jYGFlTGiKPFlu/NjsZKjQW978pWgkbLfXRmY41m8FGe0w36lgU+bZlNDUB62MIJ
gVTHkbZ7eLOW+6wolMK9cTHairPU+7cstA6PvX4AgYqx//HazhVRV4Uks9E+WxfvITyHd/xp6seW
r+o2p5RA9++VJP2ZgJ/hYulPqPQ7vi4ovglm84ucgo6b4OZYio8r8p7lmqIJjG8qF75hgYJTLOVI
zut0zT7a6iSYPs4bpNZrCQYPXEta2Z0D7ATP43siXoSvQ0NdK7AnX20sefM4ZTc26McBr06/sB6n
/IS5oyWYqhuA6sNo9GkKQZBramb2Zbh/NGP/tEaYVAGuBUKwfrhZZxvLNW05sUkwU4mKDR0hEPvH
Nr2eki/FxFzaef5R9qXzTWIabo1dO9jPPzk68huq422IMeTxOlrSHvh7O5sGr0tHJ3eRbdJDQFbr
ADGh9nX7kFo9vzYVuKfcY2JTAz4EP/qqN3W79ZXP4Kyv6FzjLQ/xbrla/uR3/jsw1+orBkj3+LKg
w/WP0EGSUxKbqYpO3YHbahJ+MQCU7xvmFWW7AFGNubR/xUN+zazlgVOxGMzliobfZkEyase34PPb
uOgH/SDCOk2tzBmVFV6KRmGnkimpB0AkRFUaLa/sh+kpWAWEZugUl+o3vWFa7oqpLdu34m0fvv9B
hb+w64e10TDS3dPCF/9iG5UQ/S9iDDNhQ5k6xiIW3BZz8hbvKILiS7BV337l9/e4XwnWb1s69b1s
Ta2wk33s4K2rgX9ezondqTYtk6AHwdu04uOIQuazlm0sVzjKQHOgpcBfo+JTCb/hMd8/nXZb7qHa
Tn56oYQMi5Udx5s2MTp97v5hjxshdlfFBSuL8LaY7P/7WwANN1xDjYU2/szfu4IV4FZyYsNmN8P1
NNm0kWIZ7Suv+s0oeXuIkGlGZM0tba3yo9mSoUjGh+KBs4D1WNM3k+17l2xHF08gF7eC+K3b1fv2
BHUCPGcPb5+qcfxBI+YVhHH3V1nVfiWbD8NGO6c5/82U39TyDOtBjmriTlBfv1GY+YKln8F8OL/z
1mwSLgUnt9Z+Kna6E94CilzmaDJ5snk58zCZZRtcFML1PJjN7woHTBP9oZMiMcz3Zb6DCq+BcawR
LYhr9VvITDTfq+mIj0ng05Z4WvojfaveogOu/QZeRbvRDG+AJIk1XWMHSoab3mInXVegQ2vynOJI
wMTIFV6pm312RANnaneIN6kj7qZVFG3cYunWkp293YryIB27v3lnMSq14CJmhC4UQQ51IAjGb4Vh
VV+oM97xselYvThx3qSflJ4Hiw8iXaAszBViD3wSFUG5wBjGRb4xTlthgQDpq/9RGztvd1XrKqNt
mLcJYyJL/xuLe8rjdzzOlxYSQ+FNrdz0EtjjFV2JHvObPsL2dTVpJkhUa0b7CHDTYk1kv4VXCxax
lXwffqn/TpLTDQ5bWOzEZrVjshQeo+KEa5XZdIn+dMcBY9I9o4PSxCosmG31Xbe1ySQ3guMs6y6+
2Lw/Mz16bpX+s9jhhXpprORPSvlX9Sb8Sk3I/E6BmmnEAG/LGkFrl7/LfuN1F4yfIHrrWxpKC+8J
eM3ChfY/tqjDLBRkhTPy6IffxCa8mk+Mk3znsOQIrKxx87BDNochXBW3mn0YM1WHMai88Ih26uGO
9yeRqmiPGPly/BWjNT97oJriK1tP5uhDvBB/ZHtuULHcRW7vK/PcKxtL6D5o/hHMjz0mxEukd4DL
x/k2M5S/wuPjhC3J/p1LFH/rEzc83/SOrWcMaJKGfsJcJVitrpBQhvb01vpwPV7/DxFL3kNzsQkd
t7mMoo1R3WSDs77Z2sMKjvmhuBSXMAQZ8YPBZCQg686yXgTFS+/xLXa0W/mlF7NKsOslLleQ4sHf
orlw6FslPjmSoCcngic1PIbsl5OBbeTaocoQLM7zAfXZnnnO8RasITI51A99plXyo/9FCYEqr6o5
o1ymUMNaqTwOKJeTlBuEhnlc3HN0FIzK4i79Iq9mO6fYrmGdLFkB+NxjMJNTa7iTuo/XK4WDyHVx
V1ObNV/Xy8qzs9ak4c2EQe9bEjot1hnBcVrFv2q3tJIGvyrtrdQovIof0dlo2Sy96S09k3jf26t4
YaH+RrbArr6WN9Utsanb74lQwAYjyVLv2gbpYRqabrjpvmCorFgGf8Kv4CZs5BX8NlewAQB0q3c5
YtdFc6ga8nHzcZC+wg1dm5CKQebTnNfGZLM52aPmIp96fBxaU8dEzUTSVBv4t0NkuOgLjyG0ns78
EGWODHif9nmeppXXgxqZ5QY2VpzgLm027ohO5bl6fOWEaOx1eHG5jacnED0s/VBuBPZCkgYBy8ue
cGgqbjkxnLLmK+73z+yg9I+NwvklpFb6sOlA3LeWJLsLlJ3dSdO9cjhFQL8xRDJRxJTEEZcYUymb
BK3we2pp1q+nLy3B39iip5rEnifDMJ90vMyc1jAXdO0Dd3DD2uxu9T6iL9Kh9DXHC1zQLDtw8d2z
mOXvsh3XZuEMx3EfDPuwuj/w8/uuhDOSGGv8kckm6fGxEzZ0d6K1jAVp1dbCw6LDb6/KHOEjwWkX
SdI3d6V/hUljjrNQzW+1rweiLOK90m4XDd5JZ5QpjriieMpxBUw1aicgTjXY5tD3nFTwhPxbOtdP
q11iHuVKVT+3Kwf73gUo726KDZJAMzm8J4kzMCPaJ/ak+PKdvY3zhEB6ocHNHE2Wf8eTy465zrN1
CVeqS8rxS6eTcEWgysLbs/NEJp7V3S/8gAvWmAurLNk4bEJQAuqyZ/N4b7C5ea+WW/D4XF1DlQp7
53va0C4KfykdKlCKsb8HXTQFSpYuMkub48pZssbsNj/SSq6x6tMEx95VfpVfofQba/k7eLJOGPFZ
7lnn2hVa10qET7MCMZlVp1zPZIKumNn7QmUK4zHmABLX7RqohBY+qNhHIOjQhliWTlbRuDG7GCt+
MAVreeq6Od6BOo8BkwQSVDhJvpJmR8RxPSp7IJXpsatjV3gPkrdwtChW3LQ/gWLrytvYuwxf/yMs
7P/Gg73vwZGCLQLX7HEmlAVUbvOxF0g8Nk2yKk+ELsCPyDwrBZEsAwfPh2fpsPy79APNGMZCo4kr
HYUnzt6zMvhquMV5SrKWu+dadPrOKadtkR7GDY1accMz3Bah12MTib+Csk1iJ8vtWyxaAnQ9wiLJ
CbwoNiHacz7/SdChvtWH56UYnEFyxeK9rxzcoLvUBlQRL01MH04Td6TnkiAND8+d3JyewkcwftIK
u6ABEjEDboq3VjSJCK8tCDMheIRAxpLep/0Ym4arGe4DBcIVGWDY7QlQp03mwUd6qHuARm3dcQqg
KPUSOyOp2wXz6DGVsC47CemZos76CX1uWKl3XMxosvWgDxH1A+aPKXVwyO2F32N0mx2X0XosfTk4
PxKXfoBkaLkNfY6jTmY3k3AZQ+1e3Gu8skR4NWRb8qFb7AlnOB9b2NSofH9Rp402zgQ96hyaHGoe
3ddSNHCP4hyhlo8Et4SjFVhi6SgMzZ4ibdh7CY3IZAvDKbl283Sd1r6WbSpUSTR17v6SJ9BBSz+B
hWDFAdQoiSY1Opl2VnRje9o5AtDSe6TIL52nsM3pPaM4yPfy0NvP08839qitc5RhM+vLVr/L6D1Z
5Zq/cJeLdZlsn2guCcI4R1SbSs/zSFu5R7QFjs4hgQ7bFAcbmsyaj+d7Bmu5IyGZyZr4xBMj8r/k
caTvaXrhAUx3okHE+ct1mnIuV+khS70nEt2IWjLlkk3EPqh86dqhFt1KXHNkw0YqlftwQy1g3Ev0
u+Qyv5xKkmr9SoGPXyJqM/FAT3GKX1sF5dZAEDuWcLid5y+bjUgHj8Slfx3HNKVj8eEpMdpwqL4X
+r1lbmT4mEnkVyinWfQTCCaxu5WNuByv4vHMRbPnPND9l+sQLISjiICJvW56HEfB7s8cD5xPZrtn
3ehrmRK2u6evJvFrBR7uEne0J1xR2dExLnmjAfdXu72Vq8K8lT+yP16/JzKxT0Ow2p9SYQc3FySl
8VfMxvTc8RCuGjENU/QDWKAx6wO5rB/vsmNSYmWKzyyOYmb4JZxozjWelgzSl2z3+xFZxTdhl2bJ
HGPa9ly6pWA/UjZUfVXf+yt7aW5Xx5i5h1wMcwyvofuhQzWJKjJRKl/zfbZL19yQ2Z5UfwYPvHpw
54MX1P2eCC7bDZleus73eekP7+NPV9McGKC9x5vDj+HPAUYwqytMLW4jsxKJGCoTCdxDx3yY8oLN
7sqAgkrwE1YsyiqGKk499xDZ1bCbD5LxxNrik8jcverCNlYcO48Fl3J9VWjp7Fnb/MTiZUXSgVF2
wAvY00f2IFMifBp8hPYUwVeLbZTMs+z5GzvlD9YmOLhqDmqsbI0wm0TWqv6KF6z+Sp9PyUgaDq3d
pT8w5bPf+JgdtU3haQ7h3XL3up6w3yffojNtDZdjr9gR5JcYRe+Dbp8nn5O2biSXm6L/Bm+X2XpC
WxbOyNs0F0y7i0xAZVyTP+TkmrvoTRjmvwBMwj11guxbK+3uKDlEOmyQuauzZwKrjgemVrsnU11c
CS9hY37iTqkAF7h7OJ3fk+bVe7CSFJ6sOcVuXjkiES2DgyY4thbfAEcYvBCLzla5uPAFJC4R5H0X
9izbbHxbfjawtynwsf/hPbAjaFKN8y8GBqFDdyi4vCPdm50it/XPwlvYuqdhTbqgQuzI6b5e7uPs
L7zLKx/eDi50X+T0ejXTQpLWERHXhI54FtxCnNGDSd22h5BedO/D2yNypVVQRybRrCIfisAXP5dg
H8uDzvr6ZQKtAo97kKwGz4g9J4wE2dROv+ottoLlWY084RsyYYLEE+ICaiTXOPQUcRQrAHmp7HC7
zN1r9a16w3Y4R5vgWl8GDkySzsHEWzLUzehoha11qrVrIeKxbX1hngtHnVMnc1E82T0hhI1IIMWq
za1gd34Ff7H/M7YF02umNZtpfBqg5i8RiCH8O6OWwiWk6Ldl/2f44jzjY26ZB6+/aj+v5d+spfgB
3kTORoOQsqGoamFWcToXlhxumyPRSHdbclwXliRtWoBXdIOFD+MCmLEljgUdaH4xV8V1QDcHxP2I
KX/ljWe8E5tvaC5OfgmDuQPDlD6lzwQtLMjMW/j2HDALdp/SJqWiO22hikguyQTHc34iFshu0tM7
a1TDmKmVBQICgAHSwz6NuBQcZAY7fpPae7gPu9k9adGCebW0EZhD4wr3kanZiRNYs5NsmxTbTx89
QhlgInCgNWJ5BfMtNdgwNAIk2G822YcO+7h+56nvRArA3SbtudW9URMJPO4FB0EFBpeEtFLh1dpW
fP6ZHU2Xa1HbYhOvTnf+ByJjQMGZ//MmB5sM7clQXmjHMTab5RyHLuMDtj5+WfjndO6E8/PI7F7Y
8BkdiL8X/M33zPpvsBEDDya/6Ve65tSBzYa2Jcef8RGaQ/iBC9lUtiGOF37zrtGbS+V5YaBrBp/g
dITwOZgHES/ZEoBluRYCa8VA40pfXYIW+Nxqr+2V/8yIm69ejfcqf0fQuwlUa/nZCT6J1xvzHmFb
6vULi+zt2rP9TKVDGMausSfTwIBBHHqTo0rPuQF7fOzYUfkY4GuyNhZzxK5O+Bu7tZ+4mI/Hqm0M
H7zZneQSq1YoPN0+JF8H0JU2eE3OBgDmeBXeOIboecMOA+OEwg9BVOlIoZ+B2nhS+obZQg0R1p8H
5MYVzdoJpAgkukgtEV9x5RS6wDB057UDZju22xO5ennKyGqWydt4Z7T6K7EW21o0b1fRPPvY9IhL
g8/uEn2TuhAXg+WyQcYu25LmS8mGxGLz+yjt4DNWToSYCaAfNaGG+uOd3W38ky28ntfQVx53MIpO
OzxBkhOgBkvrjaj9sWrC3RMTvcFfcEpfsfMe7wuK2GgXgGaChZt6K1J7/GjginiIgfqrOLDSjlAq
NMNMziJlytQR4n2jO8IbgwyROQErVEzItN1uuCjOE8twk7jaZZHJ9/YEl2wL4FGB1hCA6p9E9w9w
4YUF+k8qREixALMiRljyDD6w4UaLxzkAjUX2F8m+gzVlYpfyFz8jIqp0aQG547E/YOMFBkNYAjMC
tUUPqvQ7qFfkkjCtwnWy+iOcwETZMjwsRYCUuCwekOL1w28InPNX4VCsnh4ViWLCEsAcEo8RhZiS
kiKla5Kk4PM57ORrvsf2bM+TGXwxuQbEWeTfOghNihUAlvp33Jg+41saogLGHNHMLuOdd2JbUUnY
EbtOhKl7bIPH85Kk1oISrxdb+Y7xuMQGd4tOw1s8zjMw/QgSkgQn2CXpXsN4FeVzc2LXkhgZcosT
Jvyn7INKsvrcVtbwQQvLG68vw23JpL6noWWcxg0LGbAaJtibvmOCgzTpHD5FCaKIjZXP3pURYqWI
Dqw5HYG7MTiGbiYGJSVPxGquvmZPj1IbxVDy1/TMawF2KoKL1JFUl+fO0+hVikvOCCREWl3BxTpE
RHyVw7/DTYsA3S94dWcPDFPt8VZGvgoBR9Ur1Rl9lRufhfC3hR3zDGYYLl6DtY/LW25gse2XCp7K
fiNvMvUqsPVzzUKAb433DP1H7Y3ic5488Zx5sGWTWkN+gSLBrMyp/To8B8USad6Ear5ykMALnARM
lROBCWZNMmBF4XP1XCvvzDcy6vw38HSebgVAWs1jw/228oUPZCdjPEq2lPHMX7PaalQbcSFoIt+T
chUXcUSFfUarYCm9T2G9YHlHP+X4w6B2A/56Hp8zpys2A03LO+IszPCI5F73VRLuYB2T2oLsc0l4
OJuUwPjzBL1mrudo/YGzkBFnvBSB3uJuItpYsxEGIbpRbY12Hh1gD3lxyVMEorwxO3nP5Xjk3AsE
vxD/cNcPwMYq/QD25wcuH2SdfpkoUvgT2ocdOyUnHyn1ouTAnW+TFKWYZwnPjHslGwzSOXLkoXLO
M6o0/xUANBYmb8j48S7cAE+97S3uirlVEzJj+IOYkhOdXQ57BNTwKjvcUWhOD5sS5c3ILO7oO0Ih
j22zLwp/FWD7nR76GPhx/eAkQJWd7syTVneWiz/MFX4EcpXU+b3/+2Q+wWhXXIJCWg3TDbN06uM2
6UmJrQ0TdXC4UO71CSOoJRn2sL1mWvHxHPz56YmDgDjfApXx+YGGFv+Ie0d3xmPkdpj0mNKFPouI
v/ASHsfgjbQ4xQmWKID5PlpcGsZ+DB1DwDXGKu5p9lQiesN2y+Ifcb1MgvkhldA27Rxmmzk/QHJQ
k350lG/EZ7MNkJpQv+PsIUoCaLF0LOp2w40P7k9UCQQyJpfP5Xb439SceMMlMI/6xuMBF07JmhXl
pKl7VoWqrFjyNPhrMVCnKqCKpkIRWLThv/EQebN5YaC+YDGodldRrDtrG6RRLZbOscsC4TN4IY+d
O+Q2FZM76pcePlKSj70Bvk9TdqygSc71A2igRL92Py9lujT7WYmrvjtS1TXsxXn52ACeCClgwok5
z4cHsJ4FqJzOUzskrfUQ7UI7cD+z6SPxIJYqWx4DrzWmGUAJIKYAP0vzlJqpryDuhDvMVWidl+FX
rT14o4wyV8HreAwLDAxUtJU2EXet7SIYk/KFfxDR08jYUq9jfvAoR9qyZF618Pgkau40T2zidSKw
1CkCGhs6OS5MjbSPq+Kypy2FDZYFirW22zDJ2kP3ToE0rK15LWJffcbGCtSjpI02uukYlo5HiQ0t
peHOhg1okHOERhbrWI0cIsexc+m+IBpWmS0sLV+9T4bNdmJ0NKr9TKCJYbNePDDr20Fpw2cEyVMj
7VrefnKfuYcEjNK4ITswxlLs1lRXVK88Yy6zD86sPa058SO3OzO4EB/FPnF5sPA1nIYEe9Ezbylz
zQMbbgwoOpJD8gTDEb+D1/CbmQOCgwCOOalXF2Vc/TfC7KU0qYBTyfikuU0unNbWkDv6x7iC68ad
PQWHR8JaZHyw3WHBYRbBEqwPygcYHqPRYJac+gvJZhbCKdAkWxIcBixv/ChzeXQMFFVrOXLg6jwg
fDKw7ED8XKvOnEjhucF143POUszXjOlCIdCYJwcLkg6XpemCyf1wfzxXpmVA3Q7HThKgx8a4V8eA
eyJxYjLGWANAF54vifufCUEa5CIrWjoBYL4ZFnNuCj+SVj91dkGNzcfPk6AHyrTwosQLCPRcDTwF
lJOsjH7FVLGc0fC0GkjN7PCERGRteeyeFo72mQQX6D1e/mExGpvoG5Zq9j7PV8HinXt9hR9hkt/I
Hphks4oV9TlZWzGcU8NSxq04Bk4lXEU4nq9lpysuXg6MtMwI4DXJAXnkzCS0kBuocDZicTFfxarX
VDAqnHnAl7ZCRcqw1I+I3IG9HHoXFUbYUzYeTcFz08tHKP3VGZwNJoehbxYC9po5CNFRewQey2Be
P4qFuZwg2SX0uwPeaEW3nd3m8OurNnVFUmEbFM7hsLwFH4yoKO1gdiUg9xISWqdgD5FMo/GXKvoH
v9bv87yWjzxLgFYEemj7rSqmwwlIISHbw2VldRhr0e6Za5vQNAARGF5mzOP2fOrr2WBVMtj9SfGr
Nw1+P41DDCugRt772KhkrZ2GdEuyC2XNNOQuaJdAAi0QqLNAaychKbmR7lbJyoje2hACuBuKLB6n
TTykFKw0GJl6QufaL+EbxgrbmPKL9snwR/y/CqdhTAlvjD9afSwbGw7iPJM6/GcsmfopQQq28TQh
2uBhJIdvVPbCatNHGywF1P5P357nqhdQQuREMTGC9ajX7FUSkFM7z2vWIkbryhcwgkGZxisrn4nJ
o2DKwvgHkspj7/nGCsRukEnPr1kieXjhMMJLjtlOEW/QN/yJrX2OOaJVcxTu/KxHK94qjDAosdRy
xVPjJM9FTvu1kL7TdyR7znfBK9Gdzz8u7bJjd/XyaBNBttZoxuPPkTTrXoD7+TkLoDV4HzYrj3em
4sS5/eA4tQqJ2UjR/zlvIPOZjSeHtGIngaA8xXaeu0ybTj2yLCGnB81HxUaPL3GPiRYVHKeNnab9
ZsJTAwnkI0u3jdnsbCZUlLyP3BBkB1aF0NhIZJeit2hRp0Hv63lgcGA6WvPieekLT1cEOg9pqnDk
6QwPp+w3yuQD5DDcQn4MZv8Pi02KzYjFWh4en8wZlhRXxk409fPD5kVMZjYjdg4eUSh64mPFQ2Pn
ySCtIHZmIXOTsd18QQhhg+K8E9QVL++8gbyZeJmOXHDWMlxP9mxjXbyrdXjGxOZ2SNPNkrkzxz6c
fYBl/MgYEpyxWsSRHPVABUc1gO3nIgOPlX+VhQhz4IzvjNnFA0lOMmI8oHwIcMnU+xzv8VaEIKnH
FoLRDPoOCMIJzhh5z+wPZ1dUbEl88LSH/PUOJ4CSDJEYd699s8kfwEZJ1slX5+Mb5gnwJ8yih6XO
NIMWE05pBdMCMJnDuQZhop/wVFutsKD/2WjQ/alRMMg1RDYPdbYpfHkgylU7Mpjzz0KNe6fZq8uE
t2eDraqpWXd1JcESpiv2uBzeJtoVohRqtTXOD1Yo4weQ0Z8LPFeMvXKpHONylNcvZzqjwg9UxAYf
x0eMikTllrTIKLL2iQmqwJwSq3T1cmmLBUQt8bLGUrlOER/iHLMOuyCkg40ksZJokWP1Ipv4aACc
4d2BzWGd7st4KdAVhCfSDMplWA4PK6RxN8IK7K2tVpGdPjpXik4iNVvJ6LOpjDapP/hOf+EPznEl
czpHU+Z1mpMQ14SYTq5SSNPmgIWIk2qL04ivsPuyo3n982BJY7Ig1fevX9UpDWsMWTy9/pZl6dMf
QW7yWRaUS/QNy5plux6qmCHr+m08q0XT//dFCieImK+fXw6NnVTqWBuwcOuXyDONUHq+vsjYCKgF
R8nwrAg3xPd/L0iWuETgkerIcxe015e6f2Io9u/n13d9w/TL8mz1nGXQsabCYnx9+/hPLI11lJfn
0+blOCSk9dMelRG3NU1jjSBdhyAWKP9ztfos4q1fLcte375u4b9/OGu5YXbO7TDm+3z9skyDVV+T
g7UNWE+twYR8ffLrSzI/mfR1Oa9vX79Uy+pqiFQSRxm1UpiJ2PfNLqAvP9DXl2H+8X/97p9bqNRF
vpwsY0/GIDzDKsLN+7CC6lKVzkCfXi0K6dibVh+1KGE8jTrXbqlv4AM02GKPjQE+2gkxa4eU2aEJ
TOE1QnkZQGYmyGKqPsPbCchAPv5tHmJN5hfckWk/iAiqdREYrTNUKoWRCU5bAoSWaJgLlX0e7nMc
ITpZmUj9ZiFd1IB5lnpCSN6gbJr7VdKG2kyfnW7Sf/tQthzIvahaXf4o4TQ/SYkebzW2OTS2VFK7
6fXJN0b9njWnWgUQVOtFfsZvneZoNLuMcdQK9SrxVKmkEAJIotTL41NaHCq82D1ZgfhaDTSjGQlP
nnAOPbVeFjQv6uiQMuNzGILIEc1mYoUjrei79wZeZQlqpacPfIiybqX2KxEDPopwNZYMY0fVUCfX
MtTebx4DOFSpOAbiPicbGenw6TY5/Z3qLoewp23pT1WTkVc/YydwQNNYz1qCtoUlxXQE71TrOYTQ
HmoWVYXIXiRkhQJVmYn2Pm6lZwxqj6VDDz5qiLSwGmCEZAsyjKyIPwqxXcGnj5ez5W9C/lxoWrxa
THCQ8Eqj1a4MkJgGlIm6W4//J8nroIC8fsgGuQO2mKUlGksiqdHuMxRt4w19YAc1s4fxT5tpOfpT
PQN8DLsotLSuULxHkdCOsnTVRar6o4yPfImvgxLlFGA6wKplQD1qAtsR8UmD05aESJq6fJdV0kma
sy6kECsdCBGqFwpaDeaRscd3mVXTC5onRsNn0XHFgpBCCqRBddeO6pvI2aV10Tofw4nAHrJnGaWf
Wks0Kqp3IzHUbdhxwGEqSY+pOLwuaH5OAkyAJEjPTRfRQLrCX3ZjyD1CCVxzek0tcEGZw/tFETjh
kD92yMGGYui3Td3Lu1wqjxMdB1YxhV4kKNNmoal/KkmGStAL9DWKaTZKO+pK9x5SGB6HfN/Q2OJK
a9N+Uh0Dk7RNNuarJC7aVVeqZkqr5I0q1DtNU/H5qdrbMlRpETBUcFVYvFYlaMduEXPuxU9k6KEe
z5OIPCfWetAc7Scvp4E+SGjbEkX5qQTCuZBmo+2SeETAaNjSYw0yQ9bkK1pHbLDpU1cDTNpkemYw
lQbEe0n3mcYCVaCpTd1kwfn7VH60UBv8oUbYh+zjTe5TCZvJaR0WOJD3z+BLlZfIOdJhRzOL0Hue
s0pze2VhbOuy2v4f7s5kuW2mzdL30ntUYAZyK86TZsmWNgjJsjDPQCaQV18P6L/KX/3RHdG97Q0D
FGmaA5DD+57zHPw0wwnfyqmIrG9n7jHQNBTOGBrpNSBIgrzteVa2A3hlc7luhtKCCqwfBx/zbN93
4HYRR2DzO4QyQMVmz2ySmqxYAeLrjzikxpUZeV9mWZck+fm7yCoWUmf/orrqXfkFlrbR2pHFeruc
6Th1hbnxjMI+B8n8GeZNurbTZBMmWN4UFpWWENuJ9bcLGM2BrwPm82T6WG0qgdaj0yo9ZcwjYpDp
GvZrBqKUsh+iRWQgYFiKdevBcBpZb3k24Fo7Do5lI5lYgmhe52PSrjANHyzT0AAHqvnBTZJ91ngg
COLys4jsS1ghXh/q6cUq2ceN2Nx8RWdN9ZQNk+7N7UlvCAfjpFNkGsZikGwmHW+dsH+ZzWI6OKZz
bvlpKDmi/o4TASjT+Q273XnAcaWoCbAqsqz5dqK/q+KMjVDq6TvPdX4QiNVT+dDpoUsd1oQ1hahu
HtgTYsLyG6iURienQ2356AYTusjGFiOss64dbDpESj3N+F+Pc+yqXQqMfzXbFQxhFjJ+UZ/HtHEe
xjZ7jiwBhbnp84OdvRByaN4OUXMGfu6cbPpZfp7az8Msaeogxeo7sg9U8D7N4gv+VboHH/U9Q+ZH
op681OsYy+mhDt+NVMuzaOpL1M7FLsN0jHvA/CgWiYQZ0c+CA3w2myY951byCj+TfR6djLmwLpah
GTZDqbZGHiQbq2xeOUvBmhvNxS8HtudSsW4WXkFwh0EXkLQN11jgcJ6/wVL6O4O6mPXwh5OkLFa6
YdlZq5TMY3a7RU7bpXVpA5H66J/GSD4Pmd0fYhw6NB6WEgne4QVCfUnzdusG5XdPcMcOY3+ESR0T
qFKHHi7dxvPtH0MJ3CtxvWmnZONvy0AeWm9mqnVtf+sptkdBB/jXLF4t6aDR6OcHAzYlZmypNyVh
FqKuyRm0xXC2J4e1LUPLSKjdVpn2eLab8l4p/TbVw10HWod9xeTstSnPYIHiHXmfkhq0enKpGt7B
BufLq3eGTeBCOYBsDEAkUeqckbgYDs5oOzrYkyzYWhjdcfAWVpJPUaEd7OIZ+8+dmqczYbXA3X2x
CXSJC4IFfdu0LTMq2nkro4KSGdVXldWbIvM2rN+Bo5p4nznZHyvXolQehIeUFfq+jJF1+Ml4Nmbx
aGFDjqsOXIgZVgi41yRVgDKU/QtRQAztBlVFy18g9HH4K9WsNusQHnRLkG3e2TFcI0qaeRUQt6g2
s9jmpDhTtUJqMpDRCNuT2lzYcs2Y1rhzgxqVeSYvuB6nvPrGuE8oi+99NPpn2wF+itOIIGzJ5/dx
vGgt0suc3IETQ9swvs3uhJiVzFjDPs06Ow1tN5F0OZnohr9iz2dhHnfDa2I8Kg89ei56IO+Z/Epn
N3oSdJbMOiUzEPDFJY7lr7gPop1xcLxmTwq3jxFwogyg60NbsqTPrfIEONJ98PL+lzXIHUklklIK
RXDgiT/TCCEGoQ0xOR5cxu9BDzQq1sPGsyTtZitiCtL5rTVdZidNziOpgEaYOVtlCRqEAZsctuFD
7bHhzRMHal5NeHUSvEE0PSh7fGPCefRDG/zyQpRodorrdENkhHduRHGaLE10b7XUmMx6idmuD3Ax
T3Mx8SFtDL4eBXqy6mkP9g7+Z7/ddO3ZS219F0BIvwAmoKxPWoOgQhAmBE4So3rnEPsHCozWK+zp
dZ4QEKkyHTE25Z9hHWXnLhpRB2VEFvoeJdfJg/CgTLjI0NftNXsk72RNhLQAg/nh+PmdJof2YhXd
K7Z15skQ9WaGId22GXKmmeLeXIn73OenBBSBqsl2bmAd0Oc0VbP2rQcqZkMBPj0dYDhqs7pUbp9R
AYeMRcCttyni/phJ2b72yBa3Df116A6Pvt9RvnAbfrKCBZ006dK3VkVpuHMrzHv105CNbIchVq1x
dB3SEa6lK8R935rpfsz6ZZ1YUTkLevnM1rTZ9diwkQNztwyLYVPk3vsskLslbndSmIwpWlrvndve
lbWzZCrqYbVcPH4+b9g88uV6vrtoclmSGuW28snFcIfOw4/NMsJgZCrGbq1q6iBR5r7XrH03Tmn+
LjsIc5OpSiQhXXJK2z1JX0tJNWYYczjBI9q1hRrJy5Al1LS6xO/GMFkpnBZOiFc26p8dswgvraSy
W9v1vk4XGwKCz8ryrNMU6VvTlNbeBg6xZz/tKL2sCpCu57G5nVyNnBFBGBtqEp67/GFMRbZLRprr
0GS7fV2THknQqXM2o3xHSgih1m0aEWoxHXyF/SgMgDKF0BBIzZXJQiimJgUc07W0w/JkFzrFjPV7
jl9DT6I3zSu8Y7X1M/4Jj2xYZSzq136g83MvKKe0qmLOs83odg7yxS9A+4Sk2hfTpC7iu5Z134SY
YV2WNjduXOrN1Ic45R1YEC7sPWSA2a6JdLVPhhraHMkCc5Aeha5TKif9++g3B21UPSWHQm11DdW7
Q7ktgp5wc8poVcyHNcP4biBf+6bXjM+mZmPokQOkiBhEpIU2w8hMb1tX/U/DSGemXilYs2TdoZuR
o7OLoOSUovof9HDU+F/64dawZXwJzezOdpXxzHbXYe78pbu+Xbn9SfopFZuQXuNoPNZVcIiIUmT/
QFfTjJi+i4EuehXcshlaV7nzS+WJj645hUbolhVtB41+a/gpo+mVsoPH9ilklPP6fR1AalSxaM5k
nCsaEsUhZ3N/DJqOsaUFXUin3+jMaJe3ucQTyc+JpXln6LK6GSCMsQs1YdP2DsLJmJ7hyNK5KlCG
Wg7uE0uVhwDA8L2r5EFSHpFxlF6SGfq1K9r2lvOT4RRa1TrzTMbOEGql6xtfNs6CU2ilP6eUadVM
uBo5W7igWcJiH5qqbWfV2x7Za28xjM4+uFHIuyFP6N5qUlc3w9y9mwq6opemXKJkcHuJ/gnC/CXJ
aBVqSVs+FCpC/k+rP5pnTYO6fU/S1to4E3BfH605yV9o8Fq6H0lCjltd5rdT6jxBPZQ7k1Qd+h76
JvxUMfLrmfwSgqd8UqSdrth0yUOh51etQWJNggLwWJe3Vd+/6KQixiaOnwrvRy/lrykTiGih/t00
lDlImIUoaFO7tZe8ianEHYKChBAb9ArhUYb5JenOjmW+dxokQ+mIUwBtgMQmMIVlJh97UcqH3FS/
HYWNJPRwhchUeDd9kOdPXlr89NVrU9fel3afyCd5KKeuPYyVpg2UTUvTmU5QLyi35u5lYkLaUI36
lq2Q+0HQy4NbI5nptSANziOj3ULRCL/lw9B0FixfbeSM98xAw7ex8h8MWHI7ZhFKSbIFTo1Mf6V1
8dUEcUtVt73vSKs7V2gpJbNqoMMv0ZuQMRc0SDro148xtKZbczQ2ouRLgltR71onQgcAmzK1761O
7oOcyNlKDduKEXw1WtNZytg52LHDgj+56LKW1BICWheN3k/QNYg7mLEdjIAjUv9Q2kvNZTEmqo4i
xgzKXXRg5RNFMEJiN3d4fGldtFy7Sev+rIT47ZQGqOux/6x8fnGbCO7drP07UleoSGfBtjdYFQXs
7ZoQKw3cRi6KqsWij2B8ciGBCHxb/OpcPm6y7qcArUdOrPtEBskS7xbdGPkc3UrRfKW0KYeh/PYi
FaOQx4PaIWBmpImE+WGUyImsWM+kz9FHTmnGGa5Pl6b7rCxcUFG4nfu2PnRuzfDqspWLZPJj7Puf
k9T6rvDuRYnTOCd4fAfzo0K7CFTJMFgx99TSBa9hFP3DQG7pNlH9+P83n812bQHR7P/MZ7vLi4+k
Lj/+yWf71z/6F59NuP/hOhZFDduxBLQa4f6v/0K0WabzH4TF+IEX2CbRnyEP/QvR5gTLI4EVkPAZ
hm7g/yPb0/kPkNOeh6uF/Qr/Nvx/QbTZlvlv2Z78AS4b+Z4Wb8Ny+O/+J6KtkzmhuT7lBCMNTkXN
Jl7NDe5xotWKKHlVsHTZO2Mkyyd7PRpPORQ4VH74sRMUElU5qNMMSW5VGS6BaTPpES3zv0lx5SAi
w8BgSTzO4mnq4s7ZEJOVqCo9jXTHTPoxjozcleqGz6nFFqb7esG3Qe8lIsCdrb1IRL51fREetVOK
Yx/GYIUTJNx2vWTM+N5r45X0wnpgPZ2JnF9ybZE1wtHfG0o8k00Q0mymay8Qxv76kB1baPWuh8RV
Bcec9RqA/PyVbCeb+Jr4XzdLSBzrgYh1sRdg71nu5pBAl8YMXaX/fvL1getNujzlenR9levRzDSw
ROyx3I6xgHTfSa9omgK2WmmzKE/XG3ZKJa1Hwky9zN5QT7GPojfs45+joaaDAqkA/r5cxVYwHKIR
S4/WxQmKKht1IQxqB2mwraOzG2qSB3rfJ+8wrrBt/NdNZgF0InMbF1EeZVhm4bwgDUlwcFH8PUHs
O7cRG+H+tvQ9RUPcpixDSOVN1pX3tgp/UeKg9dNqtfHN4ieLxILgyeY9DCVh4HPwEKmsW5uJD9sj
C6tTTzwR+I1gHYbG2xhiWICetJUtPXlLTASl++XZCRcTUzcGUDJa+xIPtnWZ1ExjLIcSdCNi30QY
RupgMucHA3tdYPds2Bvg3mxlv53Kqi4sNIi71OVF9dV+DNwT6XTjOZoR/oKgjhXdwHQJtK+An1/Y
oSFD6fDnO17tXJoOg4AhFf38Qj7NdUNwnpjPPmUw9Aw9XF/DSy627Dg7CdUBhUtbnOzbfU9l7dZN
RHeTlJ3cMf1KNs25pOMH2m7ntsaOeQ0Dr5lgFCnVmQKXe3Z8nK4KKXA41d4ZiIi/C0L9en1MNIpv
zzA3ZYR74foEP/PDg030h8VHv8zh7Fys5V0PffLKLh2gfpqg4uIxvdz4aXk328S0JySl+jFCt8Ed
erJL2Ad1io+l/JTvwyt2wjZ+BXqIt5qS1FFZmvr/PF78seOav9I2ssxhbvP7//E31b11CdLbIdYo
0JPyZNjC3JM/u7UrsnU6UQ+gTpeV+fXw+se/N7BjEdegXmAApGm+dBMtplCqUTMUIu7ZS7pwblYw
GjRrI3jzM10K9rvdg/bilymFlcO5YZ9qQHZx3R29iYsFKNE93GIWTCN+2KYgNjeWt04uAIl5Gv7z
0JFF0qYYP32KIodwus8Te8BWFKLHIc4ryaLyqNjp72vmagGm/b9i6a+HDSFUnUU+HXWyQq9+FaC6
gFoCYrSXG1V8uB6/XCgc1j3/3dHrJMC9nBip659EB6HDsly56dhHbBgSKvAqijZ6IyFg+AiAzTrG
SH7tmImlRXZtjsHX+pVPUm4Sh1Cca7rUNe3senT92xRizsoLGn9sM2/6KEQlZPn7cqBY00jyjd0G
YWYQ4cnpMFz0cTP86TtqOpxWiuPozzc5KnTV4WQgvOCLrdxinTqTwqQU4CHy9ILKdLuNIOrlZloW
bG2BA5fEFurHcY28i0oVP+w1s2PpMg4mpCU/Qspma2C+eEOHzCn3Tqq2poe5qGp3xSiSbWnQLJXZ
8OLo2QcXHE50lapnP+JLJ+WN/ZWBwgb6IuD62axwPbO59AeI+4pm8I09O4JwCBZRcXWG+I1wMTW+
KkcKhAyg5is4xZ4Btg7XuX9NkL8ejkvefX8NvV9uFGGDDuhERF2GmSCKmrBAs9M8zgv75XrU1/Xj
YI7sPZeI6XSJ2/NZu7NuWtJOIiC8gAWjGlkNDtcyGIh7ppNNt5xetQum+MYpumkdD8SQ2NL+ZQcB
VfYxcreO7hHuSNzZqnf2I2nO/ZvX/46XwKq2jNHT6GvI3MqG+HesgPSsJoviURL632kITO36TMjz
Dr53Vs3XZ+d+Ma+jpX1N42oTlFmzD5Wd7j2HcI350FYzZUFgmYh1DL0hrXLR5bo/7OJRtZNEQ/M/
Pvv1rkyXLO1co1vvk/DP19BncsXOnNTR5Uu53lwTYLzJPxf2/KlYmFL6852jK4np9ZqFXLPEQlIT
xR8DPLwwOTsgDtJBo52kZwwOnY1jI2rhfSWGBPF5OwVOjfLX2vZDNR4hkJ6VR7ZaYRsJOS9TsYDA
SCGwwLVfo7s62A8puOXM6qajSdzw5KXHWbAKMGXyZA4MEKDIUBsBCaM3EGDd8yDALzqG6w0Z5wxg
dYVtPqAdtlkgMKI5JIjFhiWMvMygAeQpuRI+cwHgrnWzpDv6C+/n7831b70eH0zKk9TdGN6uNzAr
/3V0vQultTmWKYETcRx066SOmVvHZn+9+v/RJb/eD4UnKKUEhJC4wzmLEZc2JghKf4rU8XozENAG
CyD6oyogbuHiJzg+qgoVYW/D4mt8VDqu+X79f6/j7d+38feuhq20q/xy63shC0KxsqIhPER5Q4CV
JPQDHlfxowcveSMHZR6vN4D+3XVf8o3UZuyeraBtd/bgfZesvzZTYiQn2zXWuiJd266ejchHLwXQ
sdknLpJ4W3ItXa9N0SdLscjvFlYIzTxzuQZVBFOaHmAmiR+zVfxWYE0gf2iThq3a9oHNwNw6+Wms
e7TES8AdMZbVsdQzr3U9dJf710f+PoyXvh9H5/D3setTr0/IIhetlXx3CpNvAEXAHrQoyHXuXQPP
rvlnf+/+OaL+eXAUQ3vrx9QVlifXOb0m6kV8jwRU1PKUtfXOpXaO8FtTEK6mI5xk85xJtLXeKMCU
GegwA6Lc0q76nZbSOlp02o5EGOitJQTx6qgzrmqV69FVElGlHQ7Yv+qIv8/53/0t6Ce1qonP/ofI
4vovygphpNWSd7L8H39f/u/d69FV2HI9GqcW+bPhAAP0XcQXTZmSSroctp1f4TKZcALbdQnYigF9
nOotgP+Cvjf88L9T6N+71yOpXRpY14ev96/T7N+7JYjVUur5OBCnTs3JnP4IW+xl8vmHsEUt15Hn
hnTme4WBbkHVX29Cc0IvFw5juJd0HJTTjOfrzRSA9iHOiHHJB2PQWA2kKhs4MfVA5vxrUlak66jf
p4Rt4oDosWLu3RnNEJG8KKSuh5NYpsLCsOrjvz/0j2elY6bMzVQyV16fVW1GErihuDD6bKplAO6X
Set6dL0ZSxMd7PWQJBbdna6H7FpaopeW5xPTUx4tCO7l/no4OxOX699XsXuP3n5Ay+lE6Dn+85a9
wI0lO8b1Py/+z7/8fckoZXl0fcXr3yayQg5jgDqXP//bs8gMCOc/j/w5vP7vf97I9anX+2lLMCiK
Ld7zn//x70uZGaUTW/hDdQqCmQHivz/Yv72LP2/778N/X/3/4m/kCWRBa3aL04P4bKqBPfvRlHRV
21/jTmgcvTfV/DxVyLt1qqA4Wu2tm5l6PSisS1JXr1lK4n0tmte8QQ3qCe1tq850d1aEYD6fmp9s
hb9Zon8MAeZjndjASyg0b2ubpwMGRihooytM++Rl8lBzov0g0lFAq0lGcGoRdaq+9+dNkYphO9TD
s1OT6NWEFGY0M8qNL+WzVqHCI2D+8GvkQoOFVl0Gp7jKTkYCtSOzK7EC6S2xIrMLUCg1C4OJj8jI
QWHgaFmfrqYBPTuwVuKb+yohkr0pdk01/I78JOXyVdEqMeUbbbJ04xOLmw0oRxtysmYquW6HMmey
3h0DBytIjHoaWWgjr9S+4RyC0SeQV2O77/MjqZ6Lhco91fUwMvSlb5B5K7i1X2r+LES0y5wqupGZ
gcm3Sn4MkrDRwEkObsuGtIK1FjvOzhko0DXYY9O4hd0Wj19+RKa3SRSfHVGRyHDXxh07t7EbfhiB
/+UZKAGXAgZV+nXCP8X4Mj/mU7R18q3XzQTNNCUO1sLfEG7xmUfFg6A08SrLTyKPNyNLrrt5LD5K
FLdm22HkSc17GgjzTZ06wGHmoFsVqmLH4Y5kPvnvWoR4oYk2PdTknEJhcOND5uC1Zpe9o/TKL+uT
dRUjyOwKV+xEOHyYGtnS1MWv/SSyU27QLqFwMqAOHfjoltyRte3D0/Q2EN2LbUoI4cpywo+MMx2f
osn7dyWK0yR91pP1EpGszoqEjGWfBWjJwqzyfCh6JEkps8IDifhyr2LrKVQd3I6iPiRl6z6mbvgU
NsWtEigysxhIymDFdyPUrqGdlk4BVVnKGWiGaUCkvlgAy80mLinophnAN9nTrKZ70ZH1A0qjg0CV
MsD1LtHyOmGYXNrQgKjXWZ0BjHeLo6fNO5F25iGPyW4n7+Nsynm+E7ORH0jRvm1Ahkw956tloW51
G38n2xZLdEHjQM2cnCO6hMkOhtUo1L2dERwfu+2xHwZosiyyQjOYDqr5YbgkIAVAUgungXlB18Ar
8UlW1eBdQl3bN3SpgCoSUH1ybensWhk8grrKZuK3CivaVV7+s3W8T6/3HslUMH82ff2jYYhazTI3
cZaP5BJMutvZWsmLaV5S4MurYGIX6dp1x7PAfyL/j+gs3SKJdv1xQORtPfj12N/P1bep06d67v0T
Iyt2p4Sx7zk4t6bIH8lzOrTx5FLAMr60Zb1W4CYLJDGiEZidshCYXuwPu5yoJ/b52NIr2X9FSYGB
zhVPXtD2+/ZEe9Pdue4C5/ZRyKYjQvbaAN7kuxGXm3dEfgTdSYQbZTTQTmR07gsygVU0/maRS/Nm
olkUMThByu9hH2e7dAzMVdkLUHTJtK0JA2gjCyd5nL/XuckcIICMJAUV8ZqRL2hZhA7UfeyGEKU8
iX7ANM5WHW3llVfsE2U+NcGCOkRUlQSe2AytSypp0D4YExjCzFL5FjrpF5LbHvJrh+puLuFHD+xx
3Yld9NATta3uY+mQL+7vVB0+qzGnKoW4ah3a5lfq0+GeHWwoKv3QqIDdEMBqZEND6Dm/tpWQl8ju
Xp3OUzcz6Y3bWfJF269SFt9N2kOOFF2Ajf6m8gxO3wbL0MxnknRdXSt/E9G01379TDt/YbDkXyNY
7BUcVbp17kLrcJ3yqfTDrRBiHVrWeF8E594p/V1fF49ytggxdWkYq3goNkOTYh8nQKbJFsuShfE5
nT7GWL1PcAyEVi9DXBypXxVcIMWTSOWLQXcU/wrcsB7PgjHBU/E/ZbUdCoaalCwdIX16dmRGoWND
VWZ+q4SAKGXJ75DkyzxB8GMJBASV5vRLmwBGQ0PG4PIFVWGSbwuU1smEoD3MXTjAiK8A+DTkLTqQ
WwTrIzgw6WejNkQ5tJtslDuVj6hn2g6jDlvPkKmqwK06Xgo6WxtH0FhtUpdGSWV9zRXt+iz96bot
XoMa73vdy8+xx3tuiobrAilXmiC+QkC3tt9lgNw8avJgTx2qqSWw19G9jft0E5lYyU0cJ6RorfwB
TQBiB7yzRvLmenSHotupCSlfqzrdudH45jr5sWY3vO2Udxp937+1quTSmXVF0KeL37EIb6k3h9us
HFAZxwJTFeVhLBINHjtrzyzcbsTgbrMgddDskQmQQEVpMzJlpU9IaMKi8UbJurlJVf7gpzWtuRkR
djJ9uLZrrjN+kb4vXrtEQ8sz7N92fR97lKHo4kBsdInkNF59nPH9R5NkL642PgaRtnjSMXeRBAX9
cOpu56iyWRYkdw6JXUsy385r7srKug91N8DVydqtNKaNFgO2/CEmHd1lME4iYn+l8zK0YFLHhHmZ
AsKjazgvQcQAmaeN+dDE1bjrKogWTkzqR22hkxrFDZnvMfBcWBhJ7WJTz6YbOxHmTg/9fd5xJ0iX
E0KfU7O8n+qFOMdPVgYBQYjki0Ru4W6sIDgZxF8f6hr2tdsV6HZwqBYYrmcTkU0QvDR5dxqr5D5I
2/5EINini0/farpj7abYvnAJbEjCIlcsw4s6ImdGHFHt0yH6ZSXT86j5Ho2sBf0R0e1jHlvwUT0q
r5YVrLQBaDlHL85uNYBD23CAgyQBuKkenbeFbsOV1WdRK3LT2g7OVkY/XPSwG7zwA4VRShGVJaAj
+jtzBgY+NYS8OsEuC+F+eHX8mz0HVXw3HsWPzqgeRRODu3XTmZJwc2+mR1XVO1UFSGMyvOGSIJ1N
DuCtGdUju1wmaq66zjIY4Ty4GsSBIM3GdGJb8zObvafa7vOzSq0NOHqqZBV+FVdcCEzXK10+euw6
1zmwEyvMNXKk5oFeuHUysGg1lXHqs4UBh8BhZQbojTSq9wchO2rNobXRMdo4HTcTrtv6REk8aSM8
ol3AjtD4aSzyjp6914oYl4VTFW6pNlX3cSqCuznFXFqLd4aj9sZhMY8zzBKbYpysW9nlp840j0Iw
g6dWPDHTVtNmLFI6MMAbZs851Pb8iCtmugduD2rYsIjBQKSP8aaBbEBlcu8Se45SGkMTpa+qrE9z
n38HHvjckTlpbY7Vrzpzv9B9zDdFQNs3ZmmFg8ic7tSEz1w9VywJgQ00PlEG0OeUmazqytJ7h6GB
AVGYD2qYzkne2nc69A6+S223UGLDMgmYpsRRyR4WpXR/m7sJmHBe9qaWFChF0NRkMvfpTmJ7ylK3
Oyirw+znw50l4YIQNqySoMhXg53625rODXPH5+gjadEFo3Jq9ygCetSSdQKAP0q+0/6SVdaWTJpb
lpHR3iubR8d/CoRlPUcdrH90r1sRBhiR8rXXtm+9pHA+DvarizqKd+Q8lLH3o3H6NQW8Byv0S/Z9
1bBBTAasqcdxZ9b6sbYNuZpKx4BVSphJgtjEimLUJM24x1Ynx3y88QLEp+70OKKVJ8gSsVgwHdGU
Y/Qs7fuBRudqMKdfXhUCqQkJiySliCfie7gxO/0aBsu+ILIRMUGGcCNcScpAfxPTmcPoAEm2Ac88
0xcjDqccp2RVzcw2aiie57KbwG+UX04VEKFbBj77sbAnSQXUS93alO1+20k5bFvygNdDPh7TWezr
DlZYF9AdzJO62VsRAdNZQAu/ENmGXQ4MqTHb0lu8IIJFT197Db5e9F3KuTNHJq0JxkKTanAmBIIy
O43vI2P/yhnThfXvv3UoyhjwFu8V1gerg0A5Dc/5KB5cRCXYi6gxWMAk8cV1vUXYxjx9zBVMydIW
P2SZQZNGE60beFcjolhCTeaSM1ttKKSdghDfGy0mSvoUgMpQHPLOWD6lfRN72R0ihECaO9WX8lif
ZJp+InInLqVzAnTVryojW0UzK3mTh/Nb/nZnfVvmyw+I3onfjG0b2TBFSdqqEvVL2DJ/zKX4kWsL
zaj8PZbTi50AWo3dHcv6jyhP5kMsWCxXwn80++qSGNNznkU3fmEMqFfHXVV7gN701stNPCYhF2SN
ZWQtnelSxwrLSwTCNfiwdYTUDgnSRqNpA0xHozkuS7hocW2dRxMLru+302lwb2kNgTFEH3aD/+rF
RNEwajhW/GTOei5mJBggnEvPOA2sSRmFBeUacxhfdeXUt+xS7Jxspl7zlUG2wGWH9HdOhl/0bb+T
US8PLZham1Pbd18YJb5ammfbpnR2cB9aLgwEGqhgwHN6eND1FJ+lIZlE4xAKAV90jGiXxi6CE6N9
9WNTbteZEYePXD3Ka1A2qQgRCE6gski/yJPQ+I+9N9SwPeEYqypffBHpZ9B5FP04J/vAmOit2FCX
ZUB9BE2tYVFMJPvpO9Et2UPJjLd7/rQqvNytzA4oQ3kDpqz2VtJh+URe3Bo/x3hCKBIEeFjHH87g
PHW2vHcq4wGBFYBHfqUyQ9qTleqXI/SuHZif2Mi3o4MxMU1e4iCCBVKLrRPn4TGZB/yhBp7rhGxw
YdcWkL6EdV8CfX4sRmsjBdqwdHCpMDOqzcDyJsDjTiFmwHms3scJfzlfBSU9c0Dx6A2rKaZ3k8zA
Vc0ZgX5KXt05p8KQekbOqK0+nLZ/C0cETxpredpgKChU9jpbH4ltvcUlyLmh9/BEzszOA3ZWafW3
VojP0QgQ2/gX2wm8EwnuTJljBIPN1rT7T1SfctxTotgXvdneygK0xDi+pDPxLp06FgTR36Bi/qxH
F7DWKEfS6ynl5czIc4M/ZzDhUeb5tyBuiOxZ8xgFVbztHZguSQAOlTgz4rln8lHKAXbRPAeEIdZL
8uzjVBsvo/oWCVVv33pRXjtiwkSX770Egc8s56AgdutgHxXsFukTEQnGCBCQUQXNHqU3za9D0gS3
XmPCwqpj61zNZO2OrFTbDKSmTU7LVDcA1oBrGOYApTXs7xODpiDZTAwP2b1I8KiO5qcVR91u5i2s
GouRj/ecOGG9aemZWyxHO2Felj0q/lk0XpEFR3GJfJnM6cc4dmgfIY5nho3HP/ZYfvutc9OE9+mA
N8VQSAJF3GwsLV7yvvseyvp70ZR4ZXonq9q6YacS8RujGH1NyBXCWxKugDeyOjfAoiQIaXsP5mD6
yy3Ke6/U3qFFwYthS2+kdmYgl2TE9MZLP1t0if2qWktCo6zXMhqx/yL+imoSoq0h+WXIOIXmtEdn
RSBO2TwzaV6chnCUmNOz3DjL72TlmVgp6fAZC75A2doE2cScLYh/CT1I7U2cNKzNxKOjrLc6w/Ql
kL84/oHI1GyVOMFTQgEaT/MlxxILSZ/mYJzcU49TN57K7wOP9ikyi7ZXz/6cPZNK9jhN6UOczod0
aG4Hkli67tbL7beajxBhYwpa8JdsNpQBeQPfqmOcp7RBb6MJI2djqkcEhAhYSdex7pw8/rAj50Xb
I+QXPe7GrP0m8JdcX3YJsgQb4hkvoZj3jWdeJFGrEKHIXSDLLF15rf/uavlg82s5kUvoGtpLF6eq
xhI7ZXvrjaaCU7BAZFe6CrL/5O5MluPGsmz7K2UxRzzgon9WkQPvG5LOnpQmMIoi0QMXwEX79W8B
igwpo9LKqqZvIJi3JOWO5p5z9l67y3cqZ49BUg04yK5JIva3sV5/nVz3q5NXtBCMa93IP9vG/2q2
7bei+NY38P0KBhy5HjwxRrqrAHPmTvEp+GOzSX6GUYo2snwsOkwydCwxNhTuN5/9GXBY+6VggQ1G
kFNSUo3pylTlWzYra2sXPSMjIiujUTAcLXz6mZAPtp2c60Z/cY3moXchaw6MiksvuPOGic5yV3+m
Xnrnh8+91V5Eo11FioAyPXuXOlOl2tXOGdkFSEYQe4aRtau7Cst+48O3MaoXLb6VU/wlVc1HHt6Y
TY2USUrQ7Mq7LgW4vTa6BMYMgTCv3c7+tA2E7KE1N6uEedN1MFSYodFFYqUdgS5AiRyoF9MCrRG+
1kOoHXE+32kBpaCro0CL76d4v6jU/s/78H/DDxL9sjFEaPyP/+T+eylHgqIi9be7/9h/lDdv+Ufz
n/O7/nrVP/71Lm/684du3tTbv9zZFgzexrv2ox7vP5o2U8uv49fPr/yfPvkfH8tPeRzlxx+/vX3P
42ITE0cdv6tfJXWGQ0vtv9Phnfkx7Xs6/ps3/TMn1fjdZ8cTto+rxPklKNXzf0f45qKpI0rOsmzT
+KnC8383UAAauq6bjvNDOoe0QEV//GY6xK4i5vBtgxRVHRn//0aFZwo0dj++pOP3P35j/CR0wxGe
jULQdwwh+M/+GpNqOmaEtQRocD8AKcmIB0oraWwYbBPEJGFb++HJJiL7lLnWYy4zxey1iA76cBdr
GUycHvaLqjtSzpNgpyOgp0gtGbgqunVOD8uSxpO1URKLdjawjEmTh1RT9rYnlGiDDgelH/qx3o+D
Y1/1H7XYxUY7IXv8Sxr55z73H0Wb35ZxoZo/fqNz8V//n3xStu7hRBGWoYu/aQ0HTuuc5AiDCurJ
gD2m0OOm+eFHYvccDo2mAi21j1xsiVkO53FdWHoW50OKl3TKDoz6novAZBYFTBjhVo6NJsFuWPur
yAkIYTDxe/vGk6PcBu1H+VCAhGOUaN0umyxHJO/4g74NfIQpDvWP6I8x5ozMlVwiiqTY5k6Xkww5
pf1ZozM+oqY4xFM+85BwuusB4Gy/wec3xNZbaspqU6ejz+W2fvS0yDixTjJOvtIAVIMpX1Qv86aZ
h+RjWrrHSbv7+bDv1hBS87BAp8a0xxfUoLNcZtlEiKzWWAGJGGqz6rRsOmw8pzmjb4hLAxeEiosV
Rl1yAQLzS3mQrvjomOxhSYVRV9ZKncKxei312AfZiOIpavnMkJBAo3coxKWGG7Vw/Ju4TJnODK1n
n8y2soE4ZdO7YTGCVgRkpEN6mno0H3Ge3TuzVEWWeXCyHFiF5I6TLzvfnZSOWOOvzfKYJt05iNA9
yLyI9rHZ3A7zCxp2vybsqeGRBWySjDFMmRE2koqREHiDF69K8vqoeJgytr51qrKOwL/51jhNxql5
SbUKnpzRgvCyA0ULG0BUVh1kiC6BQVfUnQJ/7E54vVhwakjY8V/QUjMnIh1V9SZSlq16hWItmmU2
o2ncUTfQ+ADllGdhe0VSMtqiqEPvPW+kQ0mDzCk+dyTGzyKDYZfK9nl5aNmE4cCT+URwqG3eTTrj
rlWGOeK0bKT3adA5B0nItSy0viKjnEU2V47NTlXpg7uJp8kms3OqN1Zvw25ifS4A0cQmWpiuMs91
WV9lzOSxvouvnvOFApVWb8SQbJzVQZrOf0PGOFRKU3suNUQPsicOQNE1ofiglS+LtY0mn/n4+Udi
vIvgvew8Y764PftOQihpkbCrIn1RrLqPdIiiczGGDpay+BEtIaReO2ORddvmRnyq4/Q6a/N4X/nh
hvBR7yB8OuccGwc3IcZUy7CTrXTqBZQBmg8SVI17TWVXma7VBJtV5lqrsaYWwdfWakkjCLxxFdNd
wc6H/sysOYYGnZ6zUZE7Ug7lHdKV8oQPbkaUOwMU/Rfe7x75usSJKoHMZrsd4HshuVMjfL7Itk7o
dmatQGSgrptT/6qd1ybWzvIHqFMN6aQl7mapnutYvRHEqJ2G9jBMHt4qyCZF63bntqeDj0vkAc9f
d2YoKztL7rS+eKpyAoMlOYE0wygXHPQNFkxpO+x9imL5hbg0eN+M39wK0FYQRnBhNJP+Kx8Re7G/
RzbOGc+oiudCIbUZ0gyYcPhejsibq3mT+fecOMZjiooRtTHI+WA+UXLBRHSQs9StbMI+hvyucel8
5XrKos/Cp5kXhDOgqWoi212rEq8FZkIYL8NgQ/7stJ0pQfQ3SNFKliVHP3yaZ4InzJlnR1HdhOBY
xuIERQCXiOg+Enza/RQmO09A0iX7k7mY/xq51LAYpXd6mD2j52CO2MsVgpsKvS9q6dGOghOiOlqr
ifOmGsKrW2l2RKlpgm5w+tjT8/cq86kQ2WkaPW2v2uqmbCtGWl7wMboPVlh8DRQnXxlult18zIpT
FtfN3kG1iZrX2VZZiM+eTj3Fr9sTPDG7aGrnVXMm/krRbRPXUuwPWBg7Al43bQRKBIu9EKSfhI14
DmKtPnCeuHfN58aAItVleBkBNKDZmRjMpCQRCGrJSYzVmj+GyFE92iq8lHT6iiPmkUNCTYfuT3c3
U9XaNwZzJSs3DFr7OjXg3AZ3N70N7SGWIGdau91mmolo3p9g5oziQPq5Olotu1dh3pOTO2wKR7/O
I/OLtfeTpNs1sfxwxujG8kheCJvE2UD3OPpGYV87NK2YhFXrRrXkU3gdkFHeYY7KvTFMYFVmnJFt
mE4sresa/hWuK1MYEtaP666CVFR7ffS/DQkhv1pKNAvj8xW5e6AY7e6CceeMBftYiRQqpJNt7RmP
A26mODSCzDGaR0qOhyTPsSz5IK5p3m/KuHoRBs0O2w9xJI4+BQfLl6iraXVEijkCZZw2AGLPNXjc
yK6nI6ifA1zlQ0QBvfVovMDjbUlLC6brAeEybY20pr25aUzW5aZsGGVo0PPtKdsHKi6Z1VD4Zj5i
Hr+1dt2U82eM2pMbl+NqKjTtzmEySt/PuSlzcRISWbZG3pzzHgSY2Diz2GAXSfNweL2hkAm4XTwe
wBUQbjEU28wWkD99zltogdZ9VXyJdVZmsL84mFdOSfkYecFt74jqwZHZtcUUQWVgPWoPzWxt4j3i
VLajdrkMwsmfAIcz0npx6ITD0QX+Egus8l1d307lWG1K5BJTB5Q3Da8nCavUNYjFGZAS6mTOay0Y
jLb7aiv7Oc5MyPtWStMvZrc0rFTb6MrI1pLGThliWIzpJ5aKrx/yjcnAlKi7ihmKpfuk/dA6Bwun
i5esvNjRfaBUf+lD70tVNDXQPSasMIDTskd25r5mPqAtq8DY3zamtRdkREOqcl8T4YfboO0NhPCO
cTsyOb7No35vlcFrFOfkgsj+seqTBAqq9ZkxpizHuLlKPYT9Pisy1jQQJUuIcplBb6pxC+eYyJys
3U8tVRbzH+j1KtgrzzaOYWtuiyInOC0m1alsTLLPFe6DGIkmMFByZOw0IBAqawAIayyB2wBNWBiq
K9dnmCwfLZGLgyPzK2Oorj3BBxMn8GOm5uj1xsEApLJudAatIz2Q3hufvRIs1dBaW9XOWpKG/RSW
cOdI90y3/2T42ffGk0zCp+LVsmkVkjbMIKa8VpmBxkAD0zjFHmCp1CT20o2cNxSulVy5U3goBdYY
gTmkTgmfacvxSrpYaln+Das2oYlks9FkTaRtsq5U+1rW+TfP96K1x9o9ab7zpT+UJv4/G2+FT8PE
QhKLZ5OkIZGAw/JnlqDx1CzrvDA5ZJmxGUa6cfTmvk3ko9P/iNA3mLuKwA8ntO7ciaEHXfZDXuhz
SAmtmnTwL2FQHMoJVlY7JBQMXrB2C5z7qKA/Bpo9VejcTYPnbNpCABLsrz0HOH2pam+tQGqLoP06
4FkTUfo6wijS3OTNUWTiMRQ/dhryJv7kTepYERyn5hacDAEifQjD1mtJT5M6VHTtWLRBhewGEKRW
L0gzOJqiLl/UyPi4TRCAOzf09mqIvpDCkrZ6wnL+PAzuayEDpmWwroGSfFOO5u6gKdQwkZ5l4TKT
sbyDOQb7GPx2kbQRkdDs2fVRtRzBsVngzzTyjdmgoZozPlf9PI9joU+7UqHsHUWy7Y0Brzi2Xsai
h5BveVd4WbFLCXYPK+RIaEnXtg18bcqeq0reuITgBCFZezqGvq3VxVekyEf0TUVxxhKxjnzvo2zf
+kY8cb3Zm7Nj37HbTykAWkwD+2uMd6CZpvrImvOTiRwQp7w4m31OzI/jX/tleNbSu4ll9n3Dcqw0
a2dTxNO9IeL7pM7p2+uh2kT2+1R8kQxyN3HAMqibMdgsTENb3ke02rVMf8K6jeEc6JkuMlwKMnmp
dJtggQ75SOhNxyLpaKrS6Y5UXu9afUIXVWGPxZXZGdOZ674EVXwDSqcK0+TKkYTRGShbHFPf50hy
9tKOrwO8LUwOnFuhLJJ6eoZ3RoXCKmL9pMOUgXx3HBgnorHwac+4GIrpiDNBlC2BTiTSMvlNkjWI
HgD3MYkylQ+KsjLWgYda1NTpxsakMzmdj9InTPiodRaSoZc8VVl5Z9pARGrjtk9Zj9f8n23mKLNI
94ZOL91vEAeaFN+nCgJnOFdVdtcS71Iyo4ujvduQtxNScg/4ms0pMbYyal7dMrwMpH8HZEtWOYsY
jDP39ZBbhBBxLlSYZCCE+V8tUwrSotfT1DMZKiE8ZdmlGKpnkZNY3tkaU9gQXzP1TcYV8wMwP54H
2IFF4O9bOnkFE1bIVnPaiK/dRwGssaEavb3m1+Ba3Uyu69oiamD+SDkXOozhmkBiIR6YuRWNj28c
RJBWOJdSAzc6ZKyJ26a+IZa4BoSLxFbExKUV3bA1DXEpGBWjATHOFa3rzKEbW3vvQdjfuYlEcpFx
lrAyAV0nfU/wRjJ2tL/YFlR3PcpTFlYj/jXU8gXrXZ2cFhtnfpsVh9DE6i8R0wCFKXfUZisttLob
To5Mo+k/Gt7Gi9VNVjD60Ua51obPdoy/9HEKA0YYz35ND2SERBj175JZ61EbD75pMaTvQTymzCoA
hcblGWctixIDSmLaZ+9tE135uf9eBnjTWkrEMitDIuOObd+jRQBNx8fkXzBPnt02ORo0s7NmhM7C
mgNfJw2to4meYpvnDjTFrHy3A/AYqTPeao5u0gGwtwRqo7SwzQoKobN3hskmZ5S8qVbE0FnpEtdt
TMpi4BGZm8RHU8S0lfUO4TGEyBVNK6IV0tkuneO8Me2U9Mop3SuFnrAbQKM4fn2nOeFTYdJJx1u+
bdL0Xhbyw3TaD0EtYiFe3OqQc8avHbrnVZO4HPT916z1HmIo3J2W3ogE81qdEaBulj4Bvs5XlxW8
3qPrLgZXR5WhvWbNdGgsCofMLVB+Vg/8YJZNCSewxktfdcYOMoWyagwYXXSPRZ4q02in1OCcS0Un
uS+O+FlOxqiJLYcxQjjOVTqRKKlLjFOAYKcR4U1LLQcMeEYvZCVTJixfSQJlSzcZ0yMjW1uc3THs
cZXNSOTCvoxckhW27csOIz1ZMahQYTZM8lFHCbtzcoGCCnxsG7WsAYFfzP/yY+bHDBsGdI5RIdOd
sr/QQWR3HaC2jjCKWxYkY0s4gx69opXj+qqV58zDKeRxjZWAEZph5iQPHA4sC9oVueEtebwuh//8
QaZSvHhXnZz4MFzmSibsHlsEeJlSmVB0M6im9bjSfEELniFPQLcX6Jw8+b1e8SP8z4zGuCSJPso+
NHoB1WAnK3xfAXgD+9bW/RJojvJWjj2Bm8r1I2v756R0954dPPkm0uHB9x4LFpFrsw7kKiqDOw2k
CjICRHeURQgos0uFCz/QoPpO936HpCsBgDGWLDf6Aj5q4hFbmDbBKtYK1O0oVgm21AVayobGIxfH
99iIgfYybltZbkU8Uyqo5blOhMMwHAKHzy3oMdKkpQcuNgjWs7WTvltFRS7RTQwViOGphWxu4Tdk
bBqF+6DxtxIUCuI9yRyA/zBq5ns4TwR9dA38b5mcI/AV+zGIaJ8ILkjJMzSI56wzMH/41ZXstfe+
b7jGqq9xNG2Qsx1K1V3XYH7T8ZpzSIeb2UbqMfMPH8fwApUULT6TzqDzeVl/EG0AQxFxuNbPLE/z
K4FtUPyndOw/WVpEWnVvJ2248mz0NriVzHWANblKPR/oHvIZ/1z3MzOZD5BV/tNgzCHmRC56XCi5
6iE+cPju6tAkCpCT6BRwpoupBPC1MCwoR6QdwSfrqu6m8Mf7ShGHkKVBesqRD1bwotq6OTR+eSVm
RVRWdsMB/NqTWQ0PQRNflIe0LHKiD2lZewdPDEM++97Oqmcrsu4SYqnt9rm0rUujIz5AZDCwpnAH
AifdlNxfjpaOVT9ig/u8hjjjltsiD3wyGdyzP1C1ToQao18QWfAloLrR2phW1XC2C20dR+rDqHuq
Fh2wsJkf27I9+Jq66POxZpYfVV28lC61xDRQcXXqfSo1hjuGINBOOLeqJRW089VjXYinwHjQHCsk
wVX7bNRIDgHkQ8xS0JrlMGyyHER2WA/v6SRB0yO47KB4GLX2NjABhXDMQF3k5HvY3hpQXc5wMXyF
YnUElOZSRLc6As74tmlnkdGngLXllhCepBG+RaZ/G1BxxqW84Br9ZI76UM7/Z61XT06Jj7vlRO4x
DDNcQ6BFdzhFJ9BPRVaeqsK7hnZtDFEP5099NwC0g8gob6R+PYQQlc1EQlUWaFxqL9jVoPN2rj6A
aNacHTqhfjfUNM7o71OBZAOwiHHqNs0Y00JMvAkZ1tmskJfZxgiQQpFolSrtGGr+Q0ytYFY6V+nk
WQsQNeE6zFcx9s0aazcg8bE9YjDBN0aWTain+iUs5Lpzc1C7VrmxFSIND4naAKjKzVgye2nIUZrX
PN8q/AMTU9CRdCR4KhXBJMWpdPPoEAtC9wa9OQcOAVQssWlhTv07JlSSg4lF8Uqb7Mee2tzJvZoW
QcLqFciMuumt6jndGRK7gqEMEhpjCywQKxqtAywwIEivUh81tjZ9y+SgbUd2o1XcFXitKSV2HhT3
OCbB0J/SlyapgZ4391WQgQ3Po+xh0E+ciKDQYU5buk+Hqiy/lip/8mvm8tFYfrdY6661u8yJrg1J
jNBY1ABkVDdceVH9XUUhcM7YMvbliHoQi5l7HbDIZ601vQ25TyBYklk31sSOUHnjbT5Z09kHpaTl
IrmWEhV9HeYbMXIN4QzKOPaCrI8Sg1HTCo2bu0eHFm8zM+zRCRnjoT5k+aBu4ok4kcmAIAoqbeMp
HT+KBcErlXsj+zQBU2xIy4UqP9KoVCwt+X8zlG6Q97VySFhP0272J0sQ2fgo9JbcC0wOWMWhzeRd
cjtqfkAFMjz2Ef7e0oD6TXccaJCDwCVFPlsVvE/2MyduDpJySKGEYTJscs9+8EUOmCrEg5okJ6mK
8cwqmdPX2Fr7xq2/xfnwXdKWOblIy12Z3WaFQezd1BEAGOj2HuZFvw0S91ttY7ZxveC58MwbN2y/
DfR+zlVJRDlzMSJ0e+QtTc3FUXQtp3szWXl1k1wDS147uBVPdOLfEugpqDaYXVM4kiLm5R/JCIsw
MOlKCY+KwMIUvdZkdtdohnU9+w4t2te7NIEjyH/loIZM3vcgBhEUmEdcx/2NrkXPMJfikyeHN4WE
9KqeGY9eSACZNdho31SwMjVdv0T9eByHuVlpMT1nBq9Es9VFBEgSFiQayM6GgG9eMD0V+0LAgbEN
dzi0SJhXeeQjEhItzCtrvB/Li9ZFhJzqsr2LC2Iia3HkMkFMvX6MCss+FvVnHWr9FV/e975K5D4p
J4YZvsbMTrsCzBSjG3s1mYkwOmeJ72rVdI2g4qkXZnnx5U1hEuuQtazD872OeRvzQNpt+5JRkwdn
+DR0NUfopQJ4dgoylLUMTq9ozTbgM1EdIJr5DnHzPhyTezlG12pyXnWuHrhfXlNtsPdVzzfqUoP6
alB7J/6oVG7dSUGUFuuEU+B9djDsANZZK1vGFQvgCl0JFulQawnRjAn41KYWmXF4S+uo33MqXNma
8h7AAwaEOHmPgY9JSZRlf9f08UecFgdFjbTx0ecc+rR87uOIhheHpOE3b6CxvP08LdzE/WCjVPBf
41mjrwp1CQZJxDdRwq05hq9hQMUBA+lu6seCIQskx9CGghjE8YtkSrALx5dwSs8qpIk6SfdLa5j3
DRrhyEc0CdCMWLnWBsxAFqbH2jAsUHBhcr9LTL2nBoIBaQChFR6C7q6/chV9zMxOcCZ5vYUQuznB
a4qI6AFn6hrRjMA42HbobT3c++u4nAi+cgNvY+RgM1JEaors1Trrb3oxcUxWN/ZJs/D4JkFVzxoJ
NE+ueyWvU8YS9w3yRN+lBe7M1WQEqxhxr4WAw0UHEzUflsbfiWx9V3YJAUG6dV0j3ELEOb3nBJ2k
oDsInS3PhV+9Wj15gOCgkzZHwaqRKVCZTXSwWufW7seS4ZJFmIaROAzyQNkDru9YYJMFaaIoRvzu
1lig9OAzKI186zKzM1qL2NwsvQmm/J3iKtoncbhzHf9tkLCChSwFrUSif8I4Obr1R9Z3AKdihFw6
mE6OQQtNVHBb56Z1pZNgl6YUeOlIMAiH3sXz26/hkOAsxkw4at5LlXdvZdRHVynT7g3CeEDeZboz
+bS6nJSGsZA0dxRUVHpLl5SyeVs1wd6LHH1jgizvTDViRMZKA3dqxZc3PLr21zSabuIccxbjt/Zk
2BZetGglUvTPrj+KtanbziHMGUubTbPThrA/qgnzRCbLh1aLn2XbH3wLXzWNxWzTSU4COe2ZBKog
mCaMRFmDFiUN5ii8oUg3X0pa1S9RZ/Hupt3WeocOp0WSkuuyPytlbZIaUlfUO1zp+2oLt/IqN3pS
F+KygWxVGQiv+vs+DZ1j+qiydNrixkcvYObE/2nDTulEIdmGJu7GxAdHg5orQ6UyxKTwVos2Cja4
EDqTGz1+Z9mAM9IjbE8gOE4rArFj2s2r2GAFIjtilBM3v0+1nsW9Td5KP2FeYCyGtA2nTGhhFC6U
dq8y5fK5kB7uphlGks6g2ZjYFKZ3U245lykmywEV1L2dczXw4+kGKiQgLaddd5brnixXvBc9C/Vh
8MpNIET4kkJqbT8D1uZ3kyj8mwbcQWEGYPgQPYygRtataNnd7kp3eDC7sTqogLZcH5rNpdWNb/k4
QrVNtUvTdu2aFT8pClyeu0xF15VMDw5+Fd3qq2c05WsjzASKfuNSZOm+Fu4VxjLa2/5HGr31LqY2
naNJWpUJvFzfuqUFFI01YGv01h4U8KwV1Vj8J7m7NyIbji0cJlXCgLasBtAPsrv2JUExVdQtS2QU
WVltfvHtsvhuOjkSu2071iSHRS7ZBGa7dyej2tcapxdZZ+cpNzZSG0jNtF2KIkKoO4R/fFIeB0AA
ssJnzTXpzqYrPTrSsYbisr/H64wyYgCvYWNiHBt0ErEZfnNHjFuqI39DJtN1qjW04UdwTfHYXdlO
SJr8kF+1s2rco3BgvDGgKkfdlMm2OxvptG9bO71qh9caNtJRZ21EAgV4UIccqDQngy5HAY4GFVS8
tDx17ju4wlUPz9Edta+0jMkdzKc7gNVozfvpG6sNbVXXbxm89LXq56lQ4RAyEIdz3d1vxED2oJVw
8RuN/M6c1zeYg1Z6U5PD2yfujUO7PBi54AELzC4gMklt6dS+srYidQ7M1t6TWpVbtzaSdRJotMQo
P4wARKHviZPbWMfeYhLMrycNpcju42a6xZzTXVqNJoXl8nUm1fSNceU1TInkY3L1IzUeF7NwO0b8
L1jgNPfjGF3phNNI23a/JbDEuZik0HbL8Ma2Wq59eIQoGY1tkpo7nVbRNVeNFbM2dYF/ytdncEin
Ffnt/E7BuaIhqIkmgY3kvC1vRUTrxI0B7WeYdA9dIA9M3RkaC7racGXJfuPI1Yzii58UF7vMwfuj
h0xUcpUNRvrg6qcpHrKrZaNpSX5lz1JhusbEL7IvgGFGM2qADCLnAEA4HYIl5qIuKeZjOBBMjrzy
PEESFRlWM1c6X+PSZXYbTeatr1ecNZkrohpgEgGX9awG+zXECu5n0cz+IhrBTvKXPOO7VgzfCwdW
PCJsdCTzpNNgXiUwXT3BITPHS82I8OR7LLhG30s5Mzeow/2ymG1eKyxUj2Y7uni9Sf2hU4ep6aQ1
NL08W+wr24Fo2YHHi3sS1bLOXZkg/m9TAZ5sUOPaLoeLg9FtnzbabkL2CxJ3PLKI+xiKibklfcy+
xUBs+kwPHIDmK8+xy600CHSIiLUuySvA+tGf0aVMe7/I96HokptQ8+5Rz9O1niDkcw2kcaeI0Bsd
IhjlAIEblHEjIHI1Esxs64ij3wTVzbLBQLuNY3vb2WZ8tOZomdKM9D30E0pinMPowpL6BVPuyhk7
EmwCujhVhDy78IKbVm/M2wHHxlUE0ig1abmaXUR9GigCe9zpONmmf2XmlAJFUeOzJF1icE6lw9pp
UExACGf0ioJIQfQEYzidVZI9h5VtX4koDvdM2gEw6NmbZ1skcWcSXpcXgqgZfeLF+uSlZLA5ZkSj
V524GgZOTKWsjtpzgpltJbV89iVW/SFuuLgLM+Agm7ponxmEdTYyuA0HVt4hGQ+MoRHYmpkiJWUy
yTRI3QdCbd7JI2yF9SxNlrUEuOuFxOWJY+wqUd6pdfh+4EVha8YGa8XubUiNUAsPa5+ZV2utyrSD
PchPM42/ww3wiIV3mq10awsOI7j9NifOCoi03E/sTaWwv2W5j9AmT+hiIj/TNbyesP7Ju3ePHtaR
Io7pLin/us2n8CFh8JgUxEslFmfG7AnEfn+D+EvA9RZ2eGESQkVXeEQ9sB4wOPEzht3WU1isuZDQ
LCSCo3SJL2pyKN6CL72hWsDWzEAtrnlLG3o7MTg7NYW3LQMy2nc4ufZNhTwQBMuKq9hN3TvowNvm
HE5EhtMsXLXgcjY1Po+VVDNBy9hkpif2WLuyHUgO/lIgtILwKcaADKtZHmhMdnd1eQ/Re9r5cWwd
9KI1NtpYfHG8R9NgNKR36VWZ2cxrCrob9NX95GibRf41zwTVNj0gX+HQ94vgqBKmMYaPwKEOxFoG
dX3vemQiJNDhHXygRtLzmQn71Jc+rXjGEdTILetbfbzguwWDnd2VTUGlNETwBzhafcukw92TfjaM
FL0Oej9vgGVseOss0ceNkakvTuppAIFYP7SxdqnsHh28zXl3ymmb6WS9AJmOHjunJ0MIMTlkBeLA
zAAVZkmAS0tEaJJP/jlvZ0AQLe9BJvEed8R3f6S2z/zi0PV4KAqrPiFWG0/Yu55TIyEKfRbk+PNm
uWXNNDPlQCOHP9wRaxQwMDWGBkjznIYzbxY1BtKEDhibPjCEjtAY1WaCgUCgUjpRcTDwiUsWrBH1
FOqwQmGCohvNXIinlueXTTNU4U5p3hN/OiPfZMZb+UNB69PAQzDfWx4KaUdXnd8fklnaFlsIhwi+
2VnZxJCKcwaN+FQBD3W2U+lvOCk3J5y3DGUqGwFIYuvUYSYV39h2Jzrc8GLmzXM2U7GIddBPhZY8
unVLokLnTD8egl7Zr/+/lkC7jgkD9C+57ayx/lM7PYu4//htHkrVb9/LXxXQP97zpwAate3vumV6
PtpDxzCFh865/2jUH79phu7/rqP1dOEsgr4F1vmXBNoyftcNxM+8U/d1ZMrgUH9KoPnYhe85rm2b
Lj/kfyOB5s/4Vw20jvfPczG+u8jNbMu3/qYN1vNI6oE2ob2vo3xNI6g69cw78eb+89aPx+SA2jQZ
Yfyt+uX28qr/8twQECdRj8Qt/vL8/POWu8umNMDpCS9kbN77t1gGLaZYfXYXdS5o4RkVlS4YqqZp
uMTQdV4vD8YzWWrZkACAyPLHi7BHp+hI5ueWV2Xz+3++9Jcf9/M1P59ebg0azaqafOIOcx6dtH/+
mr/91t4Cjv7L0//u5/34yxoNbyH9yXjz8zWF0bzoCaWilqkjV69u3wQFrL+pB79hzX0xAmCocZdH
l43rNP9yPy05kJdnJvwxhmaHx+Xdy0OMX+APPS63f75wubtsfr7yx8vnX/vLL/h3T//tsbAovV2T
OtcRwNjW0eXx509abpm+e+3qlbOLZhjbMMs1wJBwc9kkf91a7oqBuc0aweSfT7cmw5DJbwiSmj//
n9/i377U5W6xfP8eVqENUk1Jzxuy2rq2wHyhgAI+B18CA6Qbo7yeAWDLTlrmMlrXhmRxMb9weWy5
9eN9yy4tbM3EaWbcLPvpuDy2PI2k8FyZEZXl/N6M0h5XNP2rX9673BS9deu0br9b7v04OOa/aLn7
44fOdzGXDYZG/52QNCCNDofUfHPZxGAhjmBvltX7GNYs3paUurQhqu4n4pJQDXIqZ00r6V50sMoM
O/RyU41gTkM0GwYCDjoDmNOZoXFQzZu2wZ+IqKOmgCKwxvUg48+PL1DF5RZWzz31sE4RjVQgmIW/
CXgW2gV/3TfrkjLGKb5QWv4JDl0Ya8vdBbxmzPS15S5g9pdplDTTZgqbR+6m9AvrwDyVgynQdLYe
Hb/9DPjQZ4hWN5O3QlfRePnlpkmIvQ2PsRmHaoPunWcXcmi+3PRmBOJCT7TzWyf0bdzI+vXy3wGf
zq9Ybnp2GwKDyXP4a6Ai4b+5Ir9oTK5cptwHKgjSl37++a6RuBCViHtz5n13YQouDMLl7rIheuZP
7GCao2ib2YwL0U/ReGcdMFnMln9ABnNLgXtt7n7i65Zby28Duj6CS3fXCzRxgSUm0wwLKsZqO/SY
r1cLgC2Mq//H3XksOY5s2faHHsocgANwTKlVaJk5gaWohNYaX/8WEFkVmdF161pPe0IjqCJIgi7O
2XttrlpWgwAlJtkjiQ3npKbSQV9YaBDPa5C3b/+XPmEeCwBhrHLDdX7iXufvhGygdevVxmH5P5dv
6P278nZTAVCTHj2DfJykz0WNxfLtMJmNEGOUa+sKyzXVaCrooecfFwImVMRnd17G9OSjwdjr9gsJ
c7lvuSZ1UpRlkhz4xkkdnJXUyzV3KDpkdiXI1TLQyO0w2++q6ek6LImLJl4DTjzaJKflmM7aA0wF
AtzmJZYG15I+3HzVi8hiXK6pGl28W/mXBdKnzzjUuJm5DO8ZkRC8csptnNKoZF/pNuBCmC+Wa++H
anKLLW3jH8tNbet/Uh3trCDHsUZ136lPFJuBWfmU+XW2vctNARBltjL5YYjVSyGT2Z/y15tVoEhn
5fJfx4MIaZEixmWh/9c7fHubZkDwpF2PJR0e3TiK9LLkTL6/y+Vweb+FLEoIn91uUBUyukQnYwZN
G6nEvPMl9vKNDmstjNjlhrzE5u30BqpfFrLt4DCeG1DFfjlfl7MjR1GyQcvAdhS5BbEiyy94vnBb
bY9GWkfuMP+o5wsp0+uSWMEdxOSfsFz0Ej+v+VMSrh0L5uLyreQzN7IU3W2EhYWFAbjDhQK5HEYo
kJPVcowJzIdZ2kXbNy4lzgVGsPlCqBQpY4kRJQEPtLY7jIaF0RQbZz7nFxpn6sRzJbcjm6+A87jc
5mXjZydvUIa1WBWXC6yn0NtyQc8/wKtlThbcHJ3ZcSHzLtcc6OcYbeJqOFbOg95TwXIyhV5pppYW
aTpwOhB+eqKIUp/QBaE6EEO6/QUgupzgb8dUTT3k53CpA1/f2BBMf57gS2TocoEenxvJDkP+Xro4
giZHpxT9jvfVBLsMMMwQZYCrzh/fOxTy/bCpbH2bi77d4j1fOSPmneXC9/UXqws7jMz82HGM/rxw
FtTg37cth/h53ZiyFbTB5YHLU94Pl9vMyA9QJNvn5UgyQ8M0mV/m7epy6y+v83ZVsbGwG8Y96iHa
juSVi5GlNYxQfhxGPVhHUd/lBnFELUzxDZAnZCMoafGuoRvpMzTmRsF5lsxLyWZeSNV6xqgh5xvf
ri73M6jceCk4W5HQRc/mqaWfJxk6efyXy9XlxuWiWJiP8wXRXEilGXxYVP79nOWwuzNbiLbvz1xu
XQ4pFPGalKmgvNR2wdJkPg7nF3l/pcCLEEGGVga2ZP7hLXfny3pmuRosq8/5OdF8bTmMF3by+/Hy
wPfDt7vTZd28PHJ5Ek0L1sjvr7k8/v3w7e4Pf43swL+eY7lRjiekePsPluf98l++PfDtNZySrpzv
KZQpMRMM3AkmPRh07H7nY8+Q3cb3IKEvty0X7Xzv++GkAMYtD16uvT93OWwnknEScuDnR0ngfUCZ
56t0daiuLA/W5DzdLlffbn1/nfc/xYxIaHRCxOZy7/L3lqf804N/ecX3uz/8i8uTf3n9+Z9abqNR
M5ASCmmXIfh9n/9h2/9+aI4zz2vorblNybJpntDKebH1fiGttNp61vh9uUm0IdO7Oy/N3h/y4XC5
4z/eRvhZvAlbxMXL46gO8YIfXuvtr/zj/W1nEbdmwwh8+4//fqPvpY96GaTe3/3yYSx3vxVJ3t/q
+2Ms3beOXQlfrzcPfYhlfH7h5WL5tHptNlM4BB3tyJ59KIqsXnVJCwp0WeSlXQeCKYWcP5OirXlt
5ixLvuX4/eLtxirTvRW5SODTPzzInJ/59pLLiyzHy9PfblyOBdFvWzLOVr1ytFWgtH4NzUhjI1u5
p2a2VQrNarYlJSB0E5G/leiap21ZOA5eSM1icTtPeyR+9Q9zZckZoQV2UpBgo1dI45bF2kxSbJe1
JKAxPokg4P2rClnwqIsc4weuTHcS8s2fGZTpT6emBGJCwU0dIJ8yNM6rC3dZVUXk6EDKMOi1Jj7C
Q+2szy45SKHMOMPscA0WG3Q4T93+fLHcSEYrbHqjhlJPSh6wsWqXCOq+CM7USVCU33ezf3UxsbYS
ki4UMJol0O6jedeyXANeeCTXQN9XYgbSzxe940Egr+ip0J3+KlvRnrp5H/R+sdxms0LY4Ncb+axh
AWoUo7e4TzQmignjioaBSC+j16kiij1dpmNMeqzO5ot6IgA5z18EQzBDxPxJWPO6avlglmvLxXJH
AiSMxhqSmzC1+9PbhZEEh3qCub6MjbiLGZkXsPXi5Hy7utwqsvB6lJG7Wyyw2M1d9hoh79evxsPH
B+vzaL08bblnuYbSDOUloq4Klfv7Rfr74XLHcls4x7dr7mBtsqz8abq1I8hCrhmQdjjf9n7Hcm2Y
Pyo01cjO59X88v2+G5zfXc7Ld/5+2Ohz0ef9+O0adPVgGlsa48tuYX7B5Y7lyYtZOvSd64aUOLqe
TLntPJGyNiR09e9DbZkig2Wzt9CJS32eeN8fGoSIzTxccutfHpSYFHVD2IwzBxoWB0jopaqpHDjR
7oKMzmd6dDxzpNlgBOt+Zkt3M2p6uWjLfu3MBGp0f8Co/cXtPl+0C6xazthqAb96GXnKJa39fZxL
Z+Z10SFzpnkznhIsDv1M1DYZwU+4ogml+PuwXWDa78fLteUxy6OXQ1RZyeH/dI2VQicch38psh6+
9F/C8NcS68+n/FVjteQfSoCSMExpOhQ4/yqw2uIPA3AnrAglQaSZ74wJw/jDMHUHX7RwpIQBQTzT
zwKrrv5woRYrYSAB1LlH/98UWHWTOKlfIBPgKijvShf4hS3IlJJqLsB++3IfZj6wBv3/CdtNpsjy
jQfsO9ohGZP2QD9kXNF8uIqRN7wkYD9RiuA+alr5pDCwrwy3InU1Ldw9Np7nGu0czq+s30o4ghsx
yYEBNIW2VmrkgSMOg3hPa4lWJEhptD1F0xz7FoNzVlr+fa+07GLG9WNYqJ0A2+rIRgOJgEWYQMMe
K6a+blw8ocCLm22r+9rB6/Cq+n19GPXB/qxcLG4JVCu8a/yuoImacB5FgV6zdw6wozNi3+am+0Bn
Vdh5s8mDAY2fau9Kf06ZFI2xa/sEQWYdqasGm/RU2094ITeGWz+U+QBZ0CvwlZK37cewllts2iQV
HiBS1KvMWWGRzs86rP4d51K1FlQeth7s9I0HiQ2+a4+auuu/0edbYVCR+wp43j5F9LrvNftrY40v
bL6r69537gxZFTcd9rgVk/S2L+P0brSa5KhqB2dV5DLHNaF13+P9lKXTvNQKLTjSiZUduxjFTRtO
n0yAwrb2ukTXEfdxjf++HbeCYKvDEIU0UPoW0YB/lQ5ed4R2TnPLlqc8H34gnotv+haSIzDrOjem
+9QaRmiutQ9Sp9o1Dg4M0u+Kq67yyX0BlXfEywwwVvbnMBDfYEfa15WTBBtviEBKiaY5lDMziN3E
umiCbF/kTnmLtjB869xAoXln1/zKEbF/p4gsJ7Jt0yugIyFcAtL4Nf16IiOvpQLu1fZDVkbrWHjt
wWIztA0GIkU9q/OOlg4xl79L0nT0WVjQZAsq6yqR0ckKjPqmw9pN3LHubOwe/Gbc6XdOxvxVT515
W2Jrc/1HPQd/yw7YR7za3YVQNPdTEIFiH9qdQUDgvm/160SPi2Mhmcy0hgjWcVj7fYn5ogLMpJdO
uDG1YrrQLEPbnkGyrGu8x/U+gM07cycpGDTJN6eIvzjdVL/UDRWjyXlmKWndI6YAdtV/ZlmEH73m
VCUGa43rNr+J9BE5H2VXE7sodvfewOqfl6vMFFiBmtR9+GWQ+ydwy9wA+n3okDSHGITQsgsYOR97
M4Wyle+JIntwyrgFZ9s41MHGbd8F5pXpz5IR6wXvon+TXAbEfudo1G6Z8D43QtMgJxbDphxNf1W0
1TerRePEBJkd0GpUl5EER/aqV1hIol0EWwCXIReUjSkd+QR01kUP4JxNCfU+HGptZN7qUQ6+sFan
cPjqZzI+JUX3UseaOkRJeFsG7CZE6ASbSaXPFeTJHi7HExpCnXi7MrtoBHOqlsj5BKCr6ZfDrYX6
2JeDsa/KLDzZBTWBOOvR8s+a+ckpPvWiviRJke3TdtL2Ul3AIhPhyhpoW7qzslAVuMFrdWv3LIQB
ExzEZH7PbCIlKkM/OAxuowkSlByPcl0S1f08+v1FeubGSoWzbaTGwtKEv6uGYocIE397BJFU+rl7
HskKb3vCfcMgN6kaBxAtDAKshH1NcA6S0tGiOtZY+wCQDZE6a73L7V1VdB4uL/eVTcW3fCLRPTC9
SyGfEHOGD5bsjvCroAFh3VrjrdsHeXDfKE0RYN0Za61H8CfAch5St4VdTbx7Q+ROhlYKVIt23QWs
f+NoAq8Hx87OppsW/dtOkHmwoTAOTb3Gv+AGKj6EIRAKN3BSzubxLCYg+kbYztCM8lAmsbxG3oUe
tCetgOj1puMnjUZ8PJehWOGKZOtECUP1fnuUWg5RXPXrjkb3rnQ0dcoQY2ALxCc2WdJ6UKo9sCIa
Cenwr7rOSvf80L83kJNpGsyNeZDwmEHjb1lQ14c0qYxTKDZJ04grziu0sFRzDDKH6VRvAhTYOOyJ
Zy+m7KpHEQzVEN5O6fu7kgjgm2G8M6nU3dK+yJDIWPsBHyPqO6vY20Bgr5YLB+lPUbKdGXlnCILj
4pCl2CBcq7mSiTdupl59RsPl70RbzRYIyv9kfx/aDG3/CDJE81h4Zr0xHCJBylUHlP9k1ta6N3xz
LydZb4hLYnqK/QuCViZsVdw2dv2trYL+bTX3H8ddmsS/DQOWoAHMfkGY7HHYmy3ZmL8OvIbfgUro
HO0+Sir0kYGO5yzDZOs6kbvpLARCrqyQfqrTOECyrZwWkzJiDBh6R34sSOKJ1TuT4EYVJZvdjFn3
7Fd1sdaZ3sGeDN8nX1j4V05YMYu2HS41vs3EKlEBaPZeq0j+Tgt2c1rTInQwm+tSFa8E3sfEagzt
sbc4kzUf0loPFfri+km4tZ19cCMa3IXAghFLGvqFLHgiqOq62aaGrm3Rg/xpe2Z7DvxWrWBL0rYq
vA7aB0boyiCY2s8uJXibHQKlgWgOj9cfwmhrCWOTkXlteF/B5vqHVEjiG2sibvIhOZiEVorEMYjg
ZuzvNWrhIMiw9/PnV1aD/3Hkh3UxC3LhG+Eh225ps+Z2IveN5qSbdmgg7Znw68F2WudyFM9dGnzu
ivCrrfmQY6AE0sr3zymajqIjaqiFrnWuiUYOsNwAsy/V1pEWGZVh1p+qGvw2KPnVxA/4jKoMhmyH
mQ3Ld49Gt5FXfWZibhhTUKXELxB7FvsYPPh6myHqN2RsRQwA8b6u+EYRDuM8K+IrjJ3GpsrxNcJ3
jS/Kj7+zNbf35XgfakS7ScdCaWViyAFG0F6S0n40M9DfOfCFTO1pAaARndW+ywWcxvbHv09eNgqF
X+au+aTFkawcVDm2QWyq4/y+WugRUmn+VHn3tTe4G7fzXQxKhXue8GgchDSeiyo9aNo03HfWt2hy
xytp4ZGB0kc2U/lFeOZeQ8tL/yRhFWxQIgGlZOyC2BguaR831AHutbGOTgOWp31cqTvNSsZPKiPE
WrkiuMcOyk7eFcDmceaEJe5FSxndurAqF+Vo1ZEVkg5XZc5YZjrVtFuklQbI8BXbfw8UxPTVpht7
biwk2gP5P3B0rrrhLvMcdRlgGK1tMEUI1qW4tzwM2w0768auxLOLxBeuuX7oTZLpWQnaF6zJDb+c
24h8u03uJbAPrHpThkCy//2Dlx8FHXzwct7bQLYTpoOw5PcPPptgf+qB79wn9tRsh4hY57Jg9HyV
7eTdZgN0EiEDnNbKAiHT4K0NzjmskktBvwV8mRbdp/l1FljatqSQtRvDGLhEXDwL/EPnrvRpAcrO
vdZwSTGvmCQX6tY1HWONmIDkrLMyOHq5nyDRwmho5DX+TwMQTm51xTkZzfhRF9ZNEqtPVRbkJ7SE
SB0NL8OLjL+X6fyh8ZHCTiLxd6ySj5okUu3fPyPMpP/z7JSOxAZhGKTw4uT+/UPq0wpxnuyte9aI
zJhRbNyE+l09UYKqiGPY8zdfbZpitJaG9iTaaWC7QuJe2enymHYMdRqpskhQ24a1L4leo5eyrJU4
QwqAdtssRhbXRPqZbvR0JVwMAaaXwjXLIKyoIuzoSqIgLlFftkIe8voSpN1FgDXZ1UWgH3tDZTie
2l1jp+4eXcTXMUgR22bjBEsVjThozWNhivNESYwY7nSjF0C8KhFNu4IV48ZQKSJpFY3XiWSQi8NO
nLUQ/4PA6ZC7uTyVTaYAg86CVq9vjyM8XxyH13g9gldNt6xDFr50WltdQqyDYxsHVwiffCIYAvko
9HGmnk/2GQkouNxqZCA5+T5dpShM2V8ZBNgHXd/vjWEn8YMSaIsjBfewIgrAegVjzkqevc526Olk
VyqQ+Exr/9CDsQHeZOvn/AgZEhqva2sHWDT1rS77cAtYodqAMiNvthrXFETDTZ3bF4Ip2/twIjSm
gXhaNqV9TV3IgQMvgAxY4WtLC/OSoicy8/irMQzNFxUbhBiQKQ+4XB1S1oQ9S/FbrzO/d6jtB0B4
zUjCERpSCvMtcT3LDCSD7FYxQF1yUV7Tdr9Jel3dVNiCdypI8i1i1ClL6mtp9cdSkIeMPnKdO7lO
ahzdKw3jbuRopyKwj4Jo5mczTi1EweF4F9LnqOxFgSReMCvqT/0AeTyp6k02aLCNpaavRyOst12X
1TsUg9k5Us5tUzylRhrdlCW7HKMJdoYFYi2rGXn8dB8anXmuh2yVll177mUI0Cnp/3R0bPsit/0d
7k+xGo00fjRDpDpaAJXIz3dFjSV+OVR+vXfS6JuJJh23Has4flJse8EydQqkh4r52MFOXFgtUUTu
mweTjgb+TpxKTuMjAR98ccWHq1b//itmMPv4K4YiwXZUV5a1FGw+7EhVhuy8jjvs4DaLAyyh0aaw
WudUU1G5ZlK6n2yGfqvK5I0Taw9G4IH2K/E4J/1Q4mkkBBO3FCsKdneDaVVnM5Ik23i3WprdSSPK
HglIto1muhNGhNN2BmoFMjCeXFUDvlY2knXCsva5UTw2kbL2ombeXsZZs2rw/iZ1fwy8kW/Cb/sb
FXvfO9Xdi8R0H32fPDK+5muqmOiq9ajaeRRQ6PZWgOyKvACYq4Y9K1yxoTrTrtg4EyHb1/HG0WyP
2E/0TEOAydfVZvBo7+wqbVRnbVLq2itz/9CmiPpBRGf8YR9PQWuetXFO9HVhM1mZ335yCuQa6Oce
ySHvtokPxqpE1LvOiruOhCYKMnlAOGxZHuKQv5toQ/SYeg+2Oz9aTNrV4Knk6OKQObahC3vGY3QT
jn+HGk1ATyWzLRXmJQLVQu2+ovJhmS+1DSMrGI34Ypes87tAksk1Cpr8rfMN/0l2DyfbXtdo188O
6WZYUQ4ZMv8zTLX63kemQ+XGdTZFB4HDYsl039Aeb6gh7Gu4KqvQYuYKs/YI/MYhr3ViNU8Dc5ck
3R7EEKm2DlE0Rpm7aDEoiAciavCYofVtGi27roeYukavPYcdROvMK1BCjZiBHbtlm8GiI0djfs6M
RyGC8mzlWEy9ORDcyyMLVwAkETMAkZXCCOrAcUN2DFW66u0ZlFqWzVYVbXxIXB+Uoh+9BBGYxXIQ
5iaB27zKfEDqeeKyhyWJoovs8Y7PgViK+FtvJfpDDiNwTwi1T9ZyVt/YtD1nPQO2mzIFGnrDjOt9
0fIadX/DL9LX++RIiLhJQdE7ezIlPlqFpxwxzxPAr68UbPSrcj5qSvfs+tN9WSYm3VbbeEyyJibf
VmIbD59T4tDhFeBT8AITvVEVJztFsjC1+VTxFZKWpQyHknvO9lvGP7yq/2qXyr6Lng1T808Bqeu7
4UAMcQ4693vYBNCpqkqdCcuCV+FkACU6QP90tRQ5O0kKOKEpt1o02zx69l1MA89aDYkpaJgrY9+0
Nx7BfWbA/DvUKWzyKQ0fCYUv1s2QRUffyp4KPwfJPTeaCvHYmfAF89wMUfGkh7LCP+vnl8m31Bzw
9103I3UeU6PaObN+bopxnepBeC3gKN+RC3VEP2PvfEmIoGEV4zN4Rixz4y4Imum1HEZOnrjLCETQ
SSZjFL+kSRYfJHynIaXhZzvOwYisC63d/NYZ8jn2fEhuC1k9tI1CY+WWGkFebnI1tSU8YY/yZBcO
rMm0ejz5bfSSgambrfzdulUYiNOsR/bv43Gz4P29piS+rvu+c5DUFNQcqu/UKYzrwC+Qgs9+zQyX
5I6gKHsvO1mvm1DfhX6jHg+YFcx7VitHLPL6RcngKfIaDerjIYma6oAKJaIMZqVnuxhZBrJ/Ijtb
eodUU/UOZmO1MYm2v4dqmCLc34qGPL0kC8JplVbe7WBROCXKJ4E+QyZ3K03YtTFci9TCHkYnlwzR
GtA7KXfdpin7B+SayZWhxmGPIfCUpmQbLsvm0frSJEVFWqz3QGYkmN3RjfaZNhrXYbgBqbYv2uhb
EvXJTiRKXNDtrSatI1PG8WDXgO/07dG7kJs3Xfcd4EC3KM1VJyWLWaGrA3b/T07mHPS6/oTaxjiI
dBzAPLJIiBsQOHHo9Nd6VH6eKBZvxUxIIWflnh6Cy4fm3vJjqU6RaPtrSAk1tSbzR1JC54kHfXyB
j37jVwRaoNViTJNxdR9XNmlkzxils1dF7XzTJJYgS6mtDzZr97eZ8v8qd9xkB89U/59V989/Vmme
/cYq//mcnx0hR/9DOjPU2xS6YSO9f1fdO+Yf0pQO3B/5RhDnL2VUDKGLSwvVPTf/bBYZ7Kx+9oSk
8Qe9It3lHkuxPZHO/6Yn9HtZ16LpBN7GheI0t6ukFHPH6JeOkNK7Fi+wsg6+7X5TbCHN8G7S+4Ho
R07KXz6Yfygif2g/UTPGdcA7ncv3lCVYZf3+x7y2Kw0z973DWOnxzlDUfZ1uMGmZm+EWDXYlvte1
OAIKKcV45WbqtdQgpqSsvcMOa5BDUCz5PKuqr/tN3/TQhEd/I2MWdioLn0IlHmlSWORUmOcwoSZa
GJi7QeSwS4zVGgagWkVWeMl9deiRjW61jr5Lp1W3//5Gl4LCbzB33qhFjw2usUsvyv7wqQZMhojO
lXsYffTFDUZaxvR404ZWvQLrF+tJsrZC45sUyQ8a83j6KpLAsH6hH6OdU4Cy9tJDINIfqUwpO3f9
hgVbsrYraxtnRooTMCy3BkJI9rSgw1L9JW7ZwBp7+t7yaCjz2NmMrZMvDbCf5hX5IVdJxPZImFuI
6OZJMwTRgk70vIQ0J1MAMDvIkCMXgQkXg55OUulMDY7Lfyr5t5tuRp46AhxTDNTa8ZvXscQwF/jl
IWCDkIWjoLqJb0O5ERVM4Lqg7qlSOuEPPRoPOO1uO5svIIAEuDGoWU9/lkl5Gwv/B9VZ+G5x+FC0
OGD7AdN9TgLWKONPOatHEGjdl660IvIiKKP/l+9qPuk+fleO5HtCrmfxC/1wUopKInUgwOIQBBq+
wdJ7jMz4M3rGFalkM3yVPFpM9C35DRFcMAbzOK8IQrWtA+YK2H9tA4slOPhAJtZOHIhD5dhbrzdw
NIY9u6vM3lqleh1qO1kb0rDxvtFxDaIU9rS/r4oKM2/S+Ds13ukvnSCy0/DDH1bk1oipUZ2W5N+u
opzzvuyw+/VEkE3S/ZoEtF7NqnxNguxCpie4gtCKoOPh97fic2oUz22f3aY5J54zoAbEkx3q8efa
ym49fH8765R3/XEk6tjQk2vczDet0WDlJR8gPZmingUoBSAcwwZDyrcoM3iPgXLvhM6E741AVgG/
3LguDSiZPA7kr7GuPvFF3acuZ8x/+Z7+4WtSWF1pQCnpUE/6feyoJTkio9O77HyKflOBTaQmYY07
XRKAYjw0Mn799z+oz1XBjycG3S6TcctSlqs+nBhWp9cpfSCXQDiTJod9i/yObJ75x0Cx7aUIs2tT
mwMpFdSTkTM4pHK7dnLCN5FjHEnk+FEjJyr9Q9d++vf/7Z/OWVc4irNFMsQsVfpfRm2D7m5GNK57
cChx1znsSTApa2ayGlisA+MOLCeEhPS/fAf/8Gel0KUJEASHpyk/fAduZRgk4NFkS63kx2CpR5is
YqXy6Eddtt7WH2KqUOrx39+rLj4UyOZpg5Uj5jR7nqb+xxwV+VjQen64B9HoHZnPN36PIzTokws7
InoIBbAv2cVQiZ+82iGNTCIgHCiv5o74oeuYMGEOrV2mJX526ZUdwRaKGGQ8EY/7kJdJoLCzjYPm
FI24JARRqUVis8m001tZh+ACx/Alq7S7TNqnDIrLenTgRcc2YUn8XRrC8IsBVu6iom84N29tZDcb
PE0tBY70SDcQ3L95hgOOCeKzP+KjITAqXZP+Wa4d0pXK3ERkr6pvjXiKi5iMXbborld6K5LsEJmW
zuemB2di8Z/1MVqDuKxh1LkxUColfwytddY9I6bG1FBUToetipN2NcML0VKSKAwiYpgu0mcyQJG/
Hka+tqLcafR0V+HAxhNyzaPZ5U+tPj+WqXXljuM9cKNkXULgIlPRfZQ+PzzP5cO1SvPVHqcVdFVm
hxFdRF8CwDDcnSAi9lDNkvC2ZQ1J9xL8Ubr+L2eEIedqym+/TbrQOnMssS0KPLb1oaLvGV7SBlM1
HHzX6KBc7KIMxgKpEHTL6hzi8Z0SuMeJ+r7ClEtibeNcTf0EzAIzEpl39Kq2SafgalH5WnlKHHTV
t7RWo3ZHIt9DwVplDQ123c9pohp90Etu6E8EKOtr6lMkie5aBvRN00Zku1KCRt7SknZgfQuB2YBi
n4BkpMbaom25SZOGfELH2no6bEsT6lqcw8YI0vFHA57CMehASsv9mosjLbt7N6ePSpJZQYOq2Rux
rK7ySX6HrmGtPW98HArAE4xZ25zTiVJIWEwPJrXFxMru4VJmeA6ohBfggVaFbry6MxTYkM7OSlGv
JK0bQ0DVNiTzeXTmWGL5egptRfcAkIw74tnbXdBpL7ZtrYYqGPcqNZ/qKf/k5S0N+Np6qUZAkKRJ
PESRVgLkRX3rEd/hOReVxNg5au26nMDLpR6pf41zx98lscBxD34LTDmlNFwG/YMZIWrrwq0Sabix
4/6qGqOWRGQH3hwflXwG31Gvh7K7Rzj0YyzDfJ9WxS4rKkLtCqprtsP/jQ3lLtAte+1YjUQWo+9i
NyrWyURFcAjg13kGsxPsTT6rDSIbrMmaxacXTi1gMHaaPouvIj4OQ8qZzHPXhj1+YWmmcACCoWjG
ZF6d6jupexu4IB0wtgAELRafFvP5TV1jhe4m2r9xVG1KagrHwSGRG8Wju0K7i1apkuGuj0yWgGZa
gNKm/+bHxrnKoHkV8+Rs4qRSSUA5Bkf5JtbT15H9VzSUwfPkJw+RVZ5DOIGRHZD2Rx4KEZTBIW3L
Q1Kam8Yrdr1D519yMoyZ3AgHCDJ5jzGn3aEEocHZnbdrY3RJu0Jxm2rdg09pcF3o1ROh3VjbdPMu
6B3t2NXxWa+N6UvWnuyYl2EqsfeFJ5+t0rq2RRlvaz3QGIbMfSaYXcqhZBQ0fGMvkHkqqO1WHj5l
8XBmH16DnBN0ZJLiCc4noQguca/ugIAhbXWquEZ1kDFzaRCnNuIZZ8AwDsaVDpjKRkaUkV5MNzk3
eVicp8C8GTsieTXtS5oTeWRLyKKxs0IczOppAASve92nzqBgJ/j+00qIs1UNpxq+ioGMO7BYrZDs
me4yiJ+AI1oAFgyxREsc6hDlbhTeRSrj98ROutZg/LQtDHWpGZepInWQOiH8Gz06jDHOIazrn0x+
NqsByHvhjQY0yOgqjogjjNN9WeafKjPHZRAiY7HTEey2V3irITG/uPDUgvY72lJA0z2/Y3eo93S4
r5OyfMhImb3b9W5wVYwmyEUtu8Kxt7OjhkZO8Byn3Z+lA3CjE96BkY3yIAyT8lNTto9ubXyO5Qmf
64nwStiYbh5t4xECUIMreT05/UsC1bZtPBbdzd6Ky+tpwKIH4x2wS0cS64h0rwjSp2qmnBiJ+yVW
oNCseHhIXNi7qWOubRM8pJNj8EoY6jNNGTdNlWB87QLy8WLPhxGv7zVDxjthIyNPkkuXeY+9ltIs
z6frbqZ2FEbyKcr4dAL5XIg+vdD+Qjtsz2bYvn9BM1uvtEjEd4UGI8HJZ+mIXt7Rt6Qqxe4gpvit
0Ren+QNvFdJM5Iw2LXu7YAYGu8ZrPqm+BthsdvclhY5I8mOGHuauStk8OW52R7fwJjabaJOR2xz1
NFkb5NplTXxDPTlPlOez40SvBalfyBg51bASoZ/va9UeVRMkW92V6DeC6IsXPla1S6ol4uMgMO8y
X0DQ9duVbe6bQQbwmwAZlIykUWWfYhdDWFh4zaHIXTKVwJw0XQltk+7gtmtNQFkK41DfPxUIP1a1
0SKgntpTqx/DnjpdPGr7cOC7QkLxVQs/8yuv4SdSFbOo31CzvRt05mrfjZ/qotrLAdpiI7BI34kq
9Y92ne7jMnS2JrxLSD1QzlDK7EQqLnjYyDtgtNJkS3TCZL4WrvykJKK/FHZTzrwZdu3ZsrNTYfrf
oAd2if8tleZAL0cjT3fonogWA5mcoFUsrP4E4fhFaO43Lw0PdtGzjfC059iGc+3AYGevT156Tnmb
juNrV42PKcMLpHZ1Ezk0iBonOYAhprPDNjJOTq3r/IgiQ5Ani2Cr7vKXfubtEem27bPgGsDNq+e/
1saZcl8z8/uw25nuHuX1QM0Od+H83H4M/Q3F+F09udtxwMdjuiwNetIm1oG1njnyMAf6l8CGwF5p
ClRlpFE6cDAvVO30pLXJDjRvQAcgIc2F+zOM4iNJOVZHU8FJ4v6AiuUln+holyC/jVISLyWBXzDG
UYsQFV+wOg+V+2OY/9ikcn5qfvIcAFZZ0RgnkxSUhsF2zYzoBvWfGi2HR+W8Gr5uvWrVHT3E+7Sf
qq3mNMCntInQSskQn1Vp+inOtb3OnNuPUbS3adjQukkgY7v6nyiZUJSPXwgYuu17Ldo4VBGOWjG8
No5/aVDfdlm3czPoWvQFn8aRzvIgmu3Yg+0bWPBsSSOA0guqbYMJ7jYuzkaTHSUa+pPGzrWWO8+2
xH6xp7IBrOZdYAWYBAcjOg/qqbZ1x3J1Ar/0BjJH0DYhp1gNYGcA+JVH3m57GubIruXa+4Vvy/aU
RogORUvWwDAbNTrl74ntVPvF6704l/8/d2e227iyLukn4gHn4VYiNUuWPNs3hKtsc0wOyZlPfz5q
b/Q6vYEGum8bC9CyyzXYEsXMjD8iPhJAS7FNeWEsOAMXaudDKugHxfGsLc9ld3Bb3aGsBliAFe1M
1ztGrsB5m7eXeDHcZ3XxKl2RADgn9JCEOivHQFFW7DBDoSN02xn6uSLLrdIbjR2LJu1WP6fQkbnp
v3CJs+yamQGN045XXcRuxOrbVa2QD1T1luF4j2mMKvdIyX5o078OM6XFrDk/lpafnfhWJZw95im6
0lJ3Zps0Qu2Or0PZvBRN9kQd9FF05Y8cxmNCKaPm6l9uB7bzgOPtPeupQOxE+QOa4aq36lrT6cQp
HcdbpwQu2WWA/LRZ17uXsct/2ENhnli2KWbsp+rM0ocYBo5+JSeoIsqUcTNt+VfmRFhB5YlPzn3T
wVqqaAajK4LewfxX2ppYMuC8XfXCBOBB5KGqtuMSFrwnY22aFQKrK1/vQfB7Xj3jhc4anNWCtyjt
+YzMJzc83B+KAfCWmmQX9t3h5p7Jph9wa+aDRdcB0WKJd4x+jaWEuJblc5q1f/Ek0rO4vLr3j+7X
Ct4yaoCmkH22EXXxNlxipfeE/v0j1+wMZB5bADL21o30nm2dvmAYs3/0ks6tzI73zKE/ohT1Z+iL
VzAn22IRNNQ0+0378JkD087MS3PtFfRatREt612ynWy4d50K3mlkdStU0TKqj2huRt+JWqykSY9l
jTfBPhVs4pKSkiOq7Ky1abRrGFJWYOnztwkL7a5hMsNl7lKuvYi8k1tqHNgSKtJl986pje2RqqiB
PZ/tsGQ/aG0M7pvBYHM8CXl6QJL/9iaCHPPHn7FPYS9JfoBWV1ZWNVKRNQs2N2wxD5R9r6QT8kac
JmYf9i8eWv1hkf7uh8SQjvrKhnBhinbnlqYG2IYj99zzd2sJTVGib/eVLlx/XP65BAKtRhm1R58Z
pxf42IvMpQjvme6CT7zh7GuJEhApS/82YfZrjnPgYHi3R36+VF5iVaFwLcJipzPShKuiPqa6i8Y2
8JuciV7cvlx5JaurHTPd6rgfAlWBjZNo62qM5k23tFgzg/U124t9W7+GLaa7YWILR+vHl9uGT4zg
d+lExYE0Mmy53ZeAx4u+rO9zJPKTnpwYQrq+CHXGKoW+jm192Dnoqe1XU3KCWq6YcY5tnxJoX7dn
PRDxptdQDxizQ0K0Rt+UmHIilbbh+0vphrz6OOfz/bj0RnSLrDiUMI7DYby1jvwObRSBYpiONI6z
X+8RKigQfAtd6O4TT7ellq/AOJu1WYdoGEAppUkdft6yag+Uj5UGmyY0d4Z+0mFKpPBN2Up7Hcmb
NceOXqDg/vLE3GkSgJJrO0w/W14IDLnFq66ylKUog4OFsdwD9wIgnigGXKvZpJufUBVvj8y4KIZ7
Uy2EE+Je/HsehPNEoz6EWR4TVO/ZSVExcjv5SLoEeC1a7/2qy8Y4IKkEE2lkdzIQ1eOz35lSWTOG
XL0IIZnk4pkNBtEhiiPzB4IUofucp2bDZcHXOLXVXFB72ovuL4ARL0fqRYlxhHWT0vybV2hDHnwD
hKSfRFEvhfkU9yTTJ8hD96cUwNMQLGQThErguexzikS7/21l9sXetmTj08cnRyw6rgIUidpEsVzg
wdBmT2IcL2mJOt/TIEjfhOmuKF/Q/XymyTgS2pkyu12B2LDC3ADYggt+Nba8rndxu0CMQ9mm7nVI
ID+g8Ci2KIIy6/SdAP3p10Ma6CPCcFmZyY5uN+BMU4ZsJKx9x0j9UE7pZ2SiwtDwjKUBPHdaHnJh
PoZunW2Q71mOY+dYD1ocFEop12nvUu9M7Kwxi3bnhU8xsbZtHM68aWHwcvwqOurDrZTaWxwbgHRo
MdfAUUvFeo8YPXAqqIK6CA9tlP0Zogy/eFcv5vz5V6gv7XIBW/DJcJ9ln8kQ4vgKOR4zQ91m6GYk
R29D5WyFgTqnAo1bz7DH0YWQLLjw0C/wdmTH+0wmV9Jf5BVe5sF9TnL9ks/WrQm5bNlANbloAwd/
t6505P+Xa2w26fIcU/pxQmg2Sb+ATbr61jQmJ4Ey+1Vn7rSdPBvcKheyg07BoIUapulHXTcVH8Fe
FTW9tTiQxj7HGNKgqynVfspgGFFrS6K5bIDCgYNHxQ2zU4uZNe6jNywG1hq/q8Kcl/RqD0eF4S03
+N7d26EV++QiYPRkzQ+tsCRbk/iIsYFIFYEwWl0QSL102CncU9YEaDX0B0ZtzKNx0XkV3dHJY2aP
X5K8JEusH9ISzYH/5A3Q3VXeKCtceRGXVbpqTEhVeqs8RN5OlMm+rHdS1Wt/LDeZOWyjqir3TAre
ErO9qc2wK1GkND2NlsA6RASOHVutwODF4twKNmNRpPqD/SE10J5RPr3YWMo14Xz1rvKXjpKEuiLF
XOvs4Gpjb2tsC6HUIEVZxlpyvqmgb1SASqhMGj8di772ps/2dKhS46pxrik0nARLDW5vN5fQo/Ol
1Z8hQKzdGWNDnV+MKbl1EGqDXCSn2YMLgIt150k1ogfe/qN1+XsbcVhMXHBJPQ6dFHRq5qiFH6q0
HFBc/77UsG6Gpr4onllvkWzTI3ULnq8QYjNbhv9cqOVxnNim2O0tMdEzaeXdTTN8W6yrP+Gs1+5a
pQwqQGcGWGKU8+H+EKk1rdn/fC5hruQ1QUulKd2jrAm84Sx5lHwHB03k09qhhW3d45Q7EvrFHZzB
nuK+tBpnVT2UMZ40Wielerh/jkP3ASP+vWBboC4axSlkIEssoGBW5wR4Agbsb3oUYLTY2kMOU1Mx
tEObZcTqWDG1Q0Wmj84YPro/wGtjYsraHeSY4A/3h7DLcVQ1Gbu1OMNX87++MMfJCc1/DKIUnVDS
rJVGxlMEi+VEpqvGzcM7Lyv1tYksssOEhKEJt/kI86hjObKOKlbKoGTVpssxVQ//PIDiwc5MXxBF
NXVxVKg6vAvB/796CTQ2LUyC/89eAnjsMkq+/rd06b/+zL+9BK76Xy4TGA/PgK6h7BtMaP4dMHWt
/7JVz9RVxs0G2ucyrvq3l8D4xzxgqP+FaG5iQ8AGr+Ex/3/xDujOndb9P3V4gOo2/1kkXk1Tt+z/
CJSC9aU1tnTzHaOynzLlWpmXTq/6lxDqYVR0TiWoEYmoT6rBkQ2PLIABoGkcys5QJ1dOnPdBtAyL
xUjvXA7FEyyWivlWWWS80CFaiZlPa7yYfg3t5nbKBXUH2kvJmLpyjV92B5WPyeJntuuDaiveMTX6
ZENTMGfZ1LwolA2xBPbcI0YNJJqDbUrG9YVURcPNhvTkYIFznWmcD4zOvQj9faDcubXyFKgVgAKo
b1d0x5JgJONV22jOiphcDI5MIPmT7M5QF9ZDaOzzXlC/kOnfBAkjP51heWcM8RNqfzL9UpTmpyYn
5Plyxlc825spVb+YtF8hLPSrpqH7wBP7aR5axOTOpc7VJRzarPG8I4prReBODCQcx9K23Lxq9tbx
Uy/6Wx0i3Lge6T+ZuH89ofq6xZZL7UPCVI2JO6i2Zr5L6zHNINdZ1UvXwh6AYlAW87w3sTsJ+g3x
CU5UqVWmCJJp4HCDTdSncwqq2PRj5sopjWw/QfrNRLTRixkpSkPYRgmL82rYcyxkZ7vSp/yW2ere
mus9kVRMl5N7Vcv51Y29FKRUfcC7KMn1YWiULWLmoLYV1coa63WM/mIzSRM0yU0t0s2ou9+ipyI3
U6DyhD5R4VJNt4Yeb5EW/pK62eVFQezQ5Xqwt1Fn/c1QcNaLwDfxY4WzvDpd+xYK81RBj6EKImLW
wKEef4Jc16MNgqa7zQp03lS4j0NrfijdggUpt2AE9Lb7rtgYZW331oXpadJngliOu7MbA3wurcyi
MU+mMphBXQFqmySluMnP4sVzHVzkMQQ23ai+2X1uTTMJ+ppTlzFBbijFoS3MdDWOOUhjCuqPA4Kg
62oUvVOeB86moXwkio523jxZobY21emvYf1MXaj7Y6x6gbHE/iJTDbKQZz3Hwb9xtPbc0MG1n5gZ
c7bIzxWjWfqlQm0jCkvfNJaNUaacHpdT2SZpwvjcqenezKbuKW98lwz3jhuLuA31sdXH9tgm4/PY
R/lOSSGxNAotf5FFttYL3+c251g6sR0foQHViCBuqphHkHak7rB9JMqytWwisidpHhhEK2F2Us7u
xvpRVTq0Yl7MOoydbdN1S9CQy3cKm2c01ngfx/XkF93wick8jIoga1mY03rkdmGX5yZTPwviT3tk
qpd0NLRV4pB2NNJDPczzKVUw+JRcu6Nmz1utnz/i3uOw3xNebM1pQwZobSvDtG5N86HMXAgEw5Ah
xHe7EAp0EHKX2nROc+sJgOy0b0Lc3r6FxO5r+ggmJMEUWcZh4E2ZfQRXwA9djVe3YPXUph5PZFLv
IlGHOzafWyuPve0AAQPxqqFhPx6itZnV1brQjPnZQEs2vPhPQiqY82v9NE5u9kBNK5NLLz9Ix6pu
jtbXfM1ofNzRx6FlepWWYb2xHVArnnaxqo45dbqBzm6dpBUhiWT9Niz110Em9g4ed02dMyTOOurM
Fe8Kb41HS/fdZnA3Asl7wiGywpkFMTMClzDq1UfeORZRCbM75uB+JGv/PP41F1frMleaNZkG0IoZ
f2gAiczRrgOcaow2hXMaFGaP9oxuWkVM5JXsqDhoTQxexPwdOlIGtQZbqAKvlgI/4U8zI4GdJHeD
CpStJ/IqM/u15SjuC240OMYmlPBsM7axfCwj0L+ZNwZqlaPwD3busxYem7rIAfvE9YMttV0TFS+w
SMINI/2tYY/lsZwaDkfJJwuooEYvfEwGNjWaM97UGvjpbHiwGkd5GsyGwPecgOND/39ti+LLUcdz
OprDg+ayoLhe+FekJLdVmfluIeOzFv9RUuab+CargD4Aa+1q2ovepK9CUuDZFMkRLXAMGrrhtp46
wO5Uqwemwgwa+2I/yKUDx9J2VtJPfgyyNmgsF1Tu1B3dMWLKHIbtRqmR5pL4A2lGv06pSxOWCuqq
B7TneS6l8c34ETtdeUGFeO2n9jB4iQMQjXkJKZd4bWlu4iP+PFoztgEZqQ+aVz/GAy3ynt0M7ybt
NRdTOo89fC5CbHyrWkyjv+EMMUqjnPckl+eXUlGvbi3GI4WCmR+NtdjCl/bLdI79NunHdwLrRFrj
ZqdLAhxTdS1K6KZTZmo7BRjI0e54RvQYbzacu61LdOQhJlsTFhl3UnrXi7C8APr4gsWR7AU7/c5o
5YcFkmkdFxoW64nXj2zQqYua+CGMposeVezWrb7zG6uE0uHab7Njvkx4xkF3HXOZFEGhe099Ac9N
d+VbNud/eyP0iJeQyeFa2s3uvLFBwOgzTa2eQGtUne+mXIr5bfs9jRkcAQS7DB4NYgMnh7nfxoY3
rUinZaeI7EVZTfOx6gKM+gyr+xTxKvce3LjqfYNk+JbxlTi4LMa56LKLm5rnWNTegVu1zk5kwtft
uX6nSOWZgQl3vKn9SB0n25g1cQ7AKC0UzcngiY3wOlJY43u5owbRDKbYyQy56nBDI/UXng99ND50
adywZO2n1NIXajr2dQWWooUjaWYNRKZNLvgTd3UvYQh7bDNYTkhP2qRyAS7bH6KM8a2U1Yfq5d1F
Xx4mtf5yiXNp4WYkDuKTqULp4k1bCVAstilhMUkiQWrYpGsqA1va3wXPjEcZ/VyJnIb+9DNTiJXP
drmsS6AbRuTrdeU5WWBgEj+kth0o4czdUlXVLT9D/BbJ1y7+bdrPCTeer3pNv5VO/Rxhj31M26MX
GzIYpSO2ZclGQo+1KJAZKtkw5YzY7Ch7MAWyrOPui2LR40ejWoVsRVS1uXQ9CTp81TQ3ifKsmaDg
pdPKY1Y6X4QhgIjFy2uc5RVeIfio+TEEBrDCkDXu9YhL01FpZ4DS88N2iJatqGb0nrkgZiVPBvBf
Fs1ZfyM73AetYZHtVxQSdC1vFWJZUrb6uq0sDADJQcUs8Au/0decXd8U8bspGKPaSExkemf2WCXT
pTDsFXZfwHfZV4a7xGSfrYdDten0CjRj0fylmT3aGZWFraIjTSmmXTKQP+us4QwfytVsovehcG/L
JVNluXUb+8eB8QTG24wcm92iGQJXCLCYHDD5sE4BwqXDSLIw9/ljZ9jUHLG73YBRP4/Ociwcw+1Q
oex0mqNsJ8Id2AOdTTUVxZWps5+5zU11iMsx6y9hUdLFqHUWepfx7BrdM51IaKZThU1Vq+s16tW4
03IDhr2XzvgGWi/QHAmTg+9ta9ulsW46otzSqf60UYl0ZHMMHxJ+m2XoamDGWVAVuv7g2Z8Cv48f
MmreOaIu1nEzvkdldSJU8UE+HMPgEBcIZAQDsxbDqhq5DD1YpDFDa2uXvH1QVSwFo0qRtTs+lFDQ
/X5yPnvan7RKZNt5Th+iFkQTVQmEujqDWcB+ZOuiiDQoEu8xK/ovgJt7hZbFdTeFZ6UqflRh7ur6
tda8P45UkT7JhOj6PhvcP+FQ/sTtuLKSD8/tHgjh7Sgb9e1X6ZGzKL/AJyMWtdsRnHZieWf2pg+K
au7D0F73YfswjsNOxqofEdsk/6GcDTYRnTEjC4s1jp3NFA/bFjRwrZBBmml3UdotGfFXZsjEuUDi
qEa8IFc8X5vnnWlYjwZIkRVh6j9WN/tu1J7GpnriNzLv7eNNpVc3VxDlbpi4JslPz8abMBSqdWNs
ZMdwI+7CY1YTu2xdh2ecoAMQiHPFeLh+XX6TXmUv+C4pzCoPbTo81mZ4cglj+IWpPZWaPDb6Aq7Q
PIvENCut4RHZtW/lROvH4Px2lheQ8rTWdPBWwHFXPVDgXu02FWnBejY3rqye2jJ6G+Qt8lDSa/Hc
RlcrJSKoucE8oywZ5o9tXhsDzMnyD9ZGs9OA9ZFLPo583eqh4uAmfK3NbLf8uxyoV5nWnAeHNV7B
e16aT3JSmDloxWZQsEG4o+0gY8IYdZCCFTcMSF/JdVGryxuERgi8EA5R+glEX4JsV3ociAF4TFWy
m1rARLLcR7BlVrVaamt8vlsL08AM4keYTfuXumNGyBauZO+1H/WgLbSPsWneB9mcaKUZtfqrkf2L
QktM9giUR79USrWZrPGv4k372f00HectjONwVYnnokuI2zSfjTleFHbXiZhPsawwDsS7qin/GJN6
7XX9bEs2LJ2EXYNgqDvTUzG6z/ZEUEqJ9PfFWm5Pxi7Vur3on0QLkIYtDhv6JSNkYM6b8Bo5gVXk
z1af7+KHaqHezBiXFGFMviJpTsZxwYksX0fghNjfwsukIIp3Q9puQnlVdHFtQq4UoCaEBJBAW4d5
QAOSG94Ve0o8T7yduvZoUqC2pg53USCVR+zLvCH1a93pBxt5OeIW0ZXZOaZUZjGNqnX02AiyoVU7
PmFMe3ZncWK0ifup26QURVmddRmK9mDO1YNawxLSHbHOS2XXgtrDi7OirJJKbgxsinVCGnjrLUL4
Nrz6wSq4coyDaJKPLlNvTFUcmFOYQikitMxHW+neiYseuQmt+775UQ3zSKLr7NnJOp3HCz/paSmp
XqCv1NZ+Tg7zl8mlyqn+ycZnqYlrzXSiafRDNL+0arOVAxu9mXyB635XEYKjoV09gOC0Q+8TJ/U9
4R1KHCVTz/yPJotUMPXD5b2lhfwqRxf0ugnlk5wEsvNHH6f3W2aRm5smbz4aRX203fhLhSZFNCFd
KmWiJFBt40kwY5qG8g9O6s2kdL7sm2f4MHGWP3jkyVQnXJkNxy0h9q6Z3MqCeUMdv/C9/mpWeLO7
8BPvh+ciHLf1a8QNbs7Aq7Q2lUY2LBgMLLPuvvTCfKHW6ttrlT9ROx0KevTKUPVLzzuleErs4W+k
iy0JSg4MXCyRlX6UafXVumzeYvMiWtRSEb9b4XOxzOENFVR7j8+hjs70RB6rHsbTOHiSIhne9pOg
9XfBNmvTrz7wlgP481aM6FOZteyAYZI72nvbwkqhJaxRvMvIZqKorHfQJj73NJg8/aXLDBjeH52S
fhW8Jkx/n7oyDlJPPU1myUjMK7YdZB0FqJuwuiduGGQQqVjDmwHgmvpfe7zaTBKEiLcYlLBAT9uU
gwVJtyVIiQczhjdFs6M+nWGpnWNy7FZ3Hb1iVcx8izMTE45EurLcFnfo/kGc1WgISoMe++lcEBof
XJ3dCOIY8eRkceokr0ld4ZnKu5aqxfhb6vTd9OZDkoUmx3Z8ILCIMb5ww8x7jLPY5swue6y5uwpB
5YXl6eAAxm+qt16rWKbbiGI7LBS0/4fDDbAud7dMeZYsm6tQVOeJEp5aNTa0cb3OFVf1VIltkagb
OcV78DyX1rtVaX3Dd4iprio+GqPcOKnk0EbRm4lLibaGYVIfB3wktYF51pZvOA1vtSFrhK+Ck6k5
rYxcViuTsQBuvWFHsxyK3MyJmBsH6gRADKwu+Le3Stt8aqV90zLscdqlSPIH0Yq9rahbrR0eQJA+
CAsLuEZHfMbRCAqAlb2YQ/lCo+lxcvpTZ6T+pEXrlESdR0tCKrQnsxqhzU3nalbwHIXw1Iwa0qxg
itWUFn6kzhfLRq8O523JMdAEN8fNxIbEqdvlFjnHp3PagCZYi/Y9NrbjKDmDmY+WMVylU7zH8AMS
YvhMf3ROf6o3HqYBM7ZHy77xzlyHbbJ5bLhGDNXe0DRwSGP5rvbpM04WKgUi7hH96JyRHi9U8PK2
L5vXlu25TJpP147ObIDZaQ3ZuqHms7dvlqSib/m7CnU6xagUxURhXJsoNyIlwim/ZdQFqXG/8J0h
2rFx4lXJpT9Y5o/KiTYKu98GbkDRGH42w7jyprdMG25UiuHTweJYHHHx40upf6KMqNFE6Roz2jcq
us4jBbY5zvnO6K+27fC8KdXEFl+s4WysnXE8La9X3ZUfvd2/enr7KZr8Qt/Dln7mLZBZM6ke9SrF
equiqdmTPBfTd25Gv0lKNyCIstDBOTMTHPOxdzyGGUdhc04TH2IBXleaWbXU8GOQL0C5vQCTEjt6
I3yIFOepGMKbprcHN02dxchLjqosn1pJXHRttZO2yhXcW07HFHZsdhnl5Dst2TQo2QtAPGWCTES5
qJAnJaFTfiEq53qDoJKsa6s7h8zHA68YLJ8D+lNqEunByioo/gE6zo5tuuXzHqPjE8B3blf9/C57
msUcuGRqFAW4+B5og/hoAZ4yS+zpJRPfGdnesfuJ6mK5gb/mxMd8IydhW0/5djA83hsaumndzbmv
pPVRhugKHa0HK8mpngY6zzdJ+XbmsNLavryWTX8uuZYJcHNAz5acQ9K7B6ooVopI1DOqM7u6kgK5
2gbZjrpdluyxUvZHhuv+5m2BBtbqu8abe6LuoUo+uvZtoJuM7ZuNacTelbIbdDuPW12DUWlVc4Tf
ZFVElbKFeaObioi72rTnBLCiRbUlp+8BhGOY0DyNpS6DwY3iwKLpo7Mpm2ri6JkTwZ85xr9KvELu
qZZ+TKPcWDsSH6nhxslZj0EQaLX5nNpw4bUazqdpLJVvD40kjYcp8ZVMBN7NKHqelfFqhviHLKfi
Zc8a3xg7hdR4be7SKhu3eU62Ldc19s0FbnHcwxre8cDWpLvG+fjaZbnnq5PzBpjT2CQFnf+sW9K0
3y0FfFbDUS9hL7cKZUSFFc0T5BTWssIurHe9xDogNyJSc0z7nKdcvShXopIRrhYPj3LDM5RMG2T2
9oLrghoNL673jPCNl5JCQkv7ksOF+oh1ZzovsqJjlvKAXQFd1RJhoOqKsja5o00Z5UTAoT2QCrz9
mOFEHofxwkvWiAbZ2olh3EZl+hVXgnew6GhmxNsMlcSkT0SzwCLUewMOpR9haGrDcjqlEzHUJsaP
7OHGRhwMPy2AKqsoqai6aSRmdwwn3cilZGSmjg+tN9lDUdZrjRHEM1tQhZA94eL5SXu4s7nXbDyb
b0/aLYuafY3l+Ctcl+XuTZQlJ4ASGITxoqTmaxnrNElbylOzXMlSMhaBZ8uauMTM8tLVg85tVyM+
s3WJBR7rFC1QXGxypjI9ZHkSXexzUo2BLgy5vKap8Txq5Ws8BZF5lXN1dKrioSrcINO4ZK0eKCOV
Nx+T5n7P5napDbRz/IalEk7s/vdzmf90Kgov3ICOhPZqsojUZGPxWg20FSjWtO908wgG+g9L3Fkd
6J/UVE64phwwjzRERzSdLfhfbUv1EAm26o/QG79zFYpAe25MUHC2Wdg8cr4WnKDyV5J+SIcQKjE4
ez7YlG+cNSnPT5ysKpChCZsEa5e7VVDQMqTGdCFGmB55CQRvYOHp+5Ghg6ko22F0nnuz/wgb8jd4
vGdyFqZt7SmIfQnhkjBWplzIwz3AFXMZ3E5bMTDc6SQvMUZ9c6xidAV9yM4KMDvE84dcY96dFR/A
HfcuFqVBBXSaJt/YyNfRVD9FqfFHl9M5DRm4h8X4Vx2tXeYOr0bCoYT+N9ShF+CAP3BP/irlm9Gb
8T5k5W3oyyPZZ1yRpJVVi2C34WqM2whdlsYdl9NFndEcyqqYhoa9SnXljxOphyatHvGTYZEjPduP
F4Zcb5gj8NLY4w8UvluC6je4j8xQ/FoNN6qy9KXP8ika82dddA9aGLLziG+UBh2hJ1enoVX3KMz9
kputWcQxCelRu65o75nKkVGILfeI0992G+6yMTpwSvKdpMA+AqCwtJequfwrYn+/NkPrNmTDduzr
TaQO/GXafrSHH4JtH1bYvqs0X7WK7AIqUp+o2szs9HsqfqIUQaNg32i2yOmOdXTwNimeHVCesTIM
ogAUXF8koXJ+kGmXy/FLM9Vx1UzOYgns/EpNCSr37tOSqzCd6ssYOWot/SvApbjoZvrz5HCG0jmR
02iOnqqN9ONWP0oiKQ3UNnLWL2YZ35LW+cAE/hLaOfB2GnvxuWAdHNiM0CMIKe3qYimg26GFMMpI
Me239UskRizkvbv2ZLyzZ0pJurH8yQt8p2Nx7YspoOiOqSy5WqfFxYaqaDClwK5o2tRFhKpDffny
4Elw9P98qiyf/sev/cen//HH7n/iX39B0mwhkTN6Ei5bUfspSUtto848hTh9nPXdluotmJKCWQEj
5vmxSHGm38Ez+lLPfv/on4f/i18bGZ5gyEAWcYYk29/Nt1M82z62ADiwC8zgDuC5P9w/pSSg3Tvz
i8Rm3R7vPJ78zr9xqfP1rVgA7QyrHAOuC6RLuVNVRuHOwf1DGu7gddw/nFvtITTdcRO6CTdlj5a5
w/1BWdgt//qIBFlph/bOyL12q4J4de/gg/u3+a8P75is++cVJSgIdjQ40fWyZgv3P4E4dyrO/df+
IeX8C5Jz//z+0GgLYS7P8jXrBcAt08VVf/9KVbyaIw7WO2OICVp1aE2dhU0dcBhkhLzuSKP7R/88
3H9NKLWy97o/btVfQ2X4zoEk7G1JriJ0lw5E5DjHSP7MjG8uMINBBQM1DZIhKnxzR36DoyjiW44n
qF/c864+/GStO3BK5cHl3JM3ZY0fdJp8z1OCaeY2aVhF6ItRSlJkWriP3OKhT6rpIM1ph92Om+vU
X0AD0Z5tOdRu8f4ZrcrXIhZBTstQXqw3suf5oecQkM5WeXHEROKt6acF1JltI3uv5NjnIBMYo0uN
bTdMF3ecH910yA66GbbHuIwO6lT/kVCudqR7Ms7W0JoHyopopr60Zu1xR7WPTBlK8oNOQE3M3qFc
CdslxuBZL/F9U/e9KoVINxGTS/akuFcjV6EybBK+LRqB8qFTtjeoN2PQmktvybNW4hqZSxuz8Vzu
2YevXuyQfhY1Av1ctMal1w3jMrUR735jhOgFJt6ofh2RQfbW5+4iaHYVhYmhL7G3XNjXpB3dvaNR
iZvpITsgww+V8VPzkFHcSv9p9FacCwIacBWMcxezZeH/qTuGqAUTz2rmIf/Gkju113wRSF5g62Xx
oDRzAaH+l7QkYA059z5IYSJWKrFLm1fFauBrG2pLH0smikvsOOKiKs9Ml8azNdNhE1c5IxXkNkpw
RozFclhxPnfOOYr0GY10HyXFox7VDlJWPZ3sneeqvwYSwcyIbWXXnrEq9DnyUfLoJ2ZhYqsqZhLD
HCXQAUSgUaFKg9900UYGwoU3nZLlO2H2pDCdY3ujqQ5GXMfttqMd8apQQ0pdHtQXPfLyS9br76x3
6g6Z7pkNSKAuLyITJZwmDFQEMzl+F8A4irlr2wjuv/avL9+/Ygl6mceu5Ik5zgm9EBg6xSDeKEv9
7uz5VIqavWtaPpkY51Oa0sPYPlD2/TICNlbGL7s2ftQufZ5EdM7EhKOiPg6j9pzgD1y1pvZaGlmN
16/6dPQB+WZGla3nx2EmwCRyw6cC8GS17BQ1eziVDGB2irOma4pkU3ICmIyfvt50cY70bEh6qsms
JWpvkabo38xS3xH4bvxc1WE9hgQaiX1hp2af6ijeY411fV0msbkmWsYEReufPdYqZXRvQxIxTxqm
K95pGlj1A8fblbHUL7mt9TqEw9md/pu789hxnNuy9Ks0es4LegN09UDehEIKbyZERGTkoefhoefT
90flXzfz/rhVQE9rkIJMSiFDc/bea30rfes1m2UqhScGuouRI50x1CHbMdpmWTIE8B2raNEnpJ84
ljzn3glcGHqLVReYzFJmgkaMLrylbdV5VQM2Fjgpze+vvmIR5uX6e4tDA45KsO5LqyPj/ej7SALD
yfrpUNstKsPON44Y7kP4mdDySjp9ArgoawfDBUgovCUIww1o1OHYpxNMlbx7bV3r3p7up4jNJlLi
0mpmdpPAnsV1TsS7mS5kV0J8JGJOarcYIwYOhDbdlYrkcazGoWTyakIfAVVZ7pQzfYQhu1PaqXvf
sNd9cu84t6JUj0FT0B32iqdR5StttG6qioSB1nHvfCPayyb5so0LDi00wT4zi9Jv3gsUHynx5JvR
o/Rrh+8C791eMSG5aEMEua1lpAY44WiU8PyF3E0iTFcOdR4akOSMY8Fe5T1fQzZuB8e80RNWlLUJ
o8bcDIWBmrkJEPNjOzAGrNcWRY41i+LRjiLN0OfY0f5UQlpiFbeKwZQtM+zjaxoU5pJM8W9P2J+e
FzqLllml3lr0JJPgYazjAc+qmUMecYxjJT66yDBfWnhPllMfcs8T+7gdrNVIZgPpnRXrM1miQLFV
9SOrDA7T3aGUEfQDjvuejnxYZZeAxVmHXb4dBVoxtPsLL9QXqqSA1pDuZooVQ1RPh3kpWcPzHB1G
dqYXl2tXtcZSDXQi4rH+SHyix4Us2G4cyjIAFQvxw6/d4ugVBVI1ip+FAIFwHmgnLMyRcBN3wq48
8/RULZ9QTH12dvKdtD8sIEebzhzDlTuRHC+pUXK+rNyhqVdAQBuo+JkHDE9wSseZreXRO2uazYfu
YOSDDgmUlMjesQrKZdMMZyMaWlwsDB+rEF0gClnnxvmINGvaOFSU/NxniZfuLXSM7yqazi7i8H3h
gjlMQGUVTOgXKiJ6cwL3vg4aeoUuoPWBpkc0SsFEs9UWeRPaq8iSATIgu+X91MMqn9i6XFHdZZSe
a81UnH5D5jPKwwyj1V9mV2yFlk2P2pTsOSJFB2GAhSTeYUsW30PksGYG8z8s0fZAtMDcHTWAFsKs
+B60tAfjPs7GFxwn0nNPiYNEpwyxbdq3qJhRvgUZnbFa2czO0H45EdhnU723ox5sXanuaMsGO8s3
zjFDKeVE91kKiBV5vLkOdAEBTO3oDPm3wtMEW7TU90kkZ8Npm5OANVvTHRTFsJfyZU2qjGW1P91q
es77ouO13QOQvps2HJPnrD1Hdv1DDN1jhfaA5EK16no9XKtQ37ZJeKHL4m8qUdF9bsYlRxt727E2
XoTC+FTa0C+It6VaqNzvkg4wWHGvXw9msxn04IfeoMnsWuKt0lT/CisAppYnIdvZ/iJu0DjmGe2J
kJI6dit9UxX7lE+2VE2g1qNvhEdNfBe1h7zOJ8OPwZh5hMksN+nAvCmF/nOKfN0/jZm2MnoMQvoU
4q3J43SnO97IqNgiEd6r25Xw8UE0hd4fvIJejeRH9OqTiTDpkIjulu5LtnVadDp6r2BcVulnhp38
AMgXg7mNlKsjp6jY5C7MAK/h3acaYnWgEDkZ9i+D5sTHX/fMd8PgLA5m9AhMaVoWOiCiEHHY0VUV
pyoh62HTqurl1000J1jljH43hj2WzNhluDgv/kbBxCKNjtdrLk3kXeck69HB+Blns5n5enVSNJzz
TOQrizD6YiIC+3r/9cLrwhLKRgucIGp2eh+h0dCzYy2QRkTztdindGlyaz/ST2UXLPY62PyjrOty
FWsKQkY4Udo3rkvqoOfKtdmC//VAjC+8YXof86jgsIVOnIP7MSq8ZM0PdCP59Ec1X1QYkjaRo71c
70ojP4R0AnS8ahwozz1Zq/tKc9ZubQY7OLEb1Mz18XrR9aG+xKqQLLyg3ZkAKlaecjl6zXL1HmAY
nhaRrLKB9AQyYhbF6GwFvzh6QA0ZFljCRZLk/QpMI9Tori0hKbPEaDkEsl3nn4ZQGqcuzMyxf9sq
PG0gWNCKVIm9SvUUB1aIu6JVSAXw47QrR0eJF5NIcbREGfMeky/KVrYHVKTHnvJkWQwMLhKFO9Ug
f5L+NuMpe5RHegvy2Ogtig5pbg3LKllKBGl17KRereguBHQe2+powt7flg3W3oTVUZsLdSyc2lwa
tZiPLoJByPVOD3oJmxRN8BjzmNQ9tfaLijPGGB1T36a3c/2D2Ia8ClzUnHzTzV+CGBgYtHV8qkTQ
QjrSV9f3ntB+Ol6vNTHn1jZhEVWP6lzgAr9THXuaob5MoU/7gJlvZsZqW3bensjTYaNX/TGybVz6
kvWMNrXnJucNxPrwajKCX1W+uoEzCpdD79z5tP1euXTA6spJUaSwnINT9cEXvZn6Njsx1iYywt+U
6IQExI+l59NNcgdB1rTA+dX3A1KJfoXRM97Yd7ioetZ6Y1Bt48h9t7r6OYG8ttb0epNLJJf45Nhq
axrm5DP/wtP/T3UxgCizIDT91y6GM828Py0Mfz3ht4UBdjuxPTgVQA861m8cok90luFhbKAbi8jf
Mv7AIRr/oINsugEwedKreNo/eYiW/w/i3DHB2JbpgprH+PB//8+/JFrUf7v9Z7KQPdPW/3Q0eAGI
MdNxqPx8w8RjweN/oLXCXoNkWjjOvoiyFQSu8RzC6Fh02GdpqTifFtyJxP/0O+NeBvQROHymUEnh
6AR+sXFs8EpNLzjhka9SseSXvyZIiOdSv7twBiUhsB/CA+bsaVf4zA4DdScN2qESu+nC6KEGTTPL
idXhGv55QLF7WzYmmNGMfpWjv3Hyi9ak/vqL+rEoMTpN4GAMUywnxABG3ZrrP369y6/P/udXYv6b
r8QkGszhWzEt151/lj+/kqAlzhkOGt1obab4mLGFRUyDLhqP25JGr4vqioUj/rVhsm51Ee1IUHnX
DNdZJTJfqZFP2sggXbaIpKYEP5vE1FrjSjZZmiN2Z20BVPd15Kyw/+/fOwMS0tP+5Qf1OTFSJrjw
GGFFXS0zf777MDIz6SLK3ocifEWXbS2lld/lg0u52gTldpyMc9EDtfWQt0uY2eg6etAG/kuZaP0W
rqxFwz9zYdrCgAHvhvZ53LUQiV0CDShH4PWhjgWE8dlJ6a0sEypS6UNYFyhdayc7WllBuydBjG5O
d7FR4Q7X1DcNiRp4TMMQPc5YvQ/HEYOhbU6ntLch1g/+q9mJJ082zBpiY69PWGM7F/98Eh9d/yIi
iIC1bNtNjMVmusm6cNohsdznWhisYn9yGZasofwKOBcDEUwRCxr7U0UTgnC3+xpx6Vc+bXuet+yj
s68Zal0LTVEYAy9ymx8g7cVyjlD2k3Dci0zU68jMd4DOXioaHgzSECCXpJO42rOsGoRopvbVtCkm
GK9xzhHpcvC7CAFHf0+xHFEVtPpNBRmR4BiycBzdw6vgPhZQzakucnjJvIhWimoJ5//OzosvEc6S
o77bcqbKlsFofKQjloTUZgZif/jR3vCBI4ZVc4kd/2jr0mZkiyM8zetjmvs0mJK3aXLXQcipqFRo
BTBOUh7mNa2UydroEaIQZzK3VC4fUzr6S9fJQbhM1YoR2iv5HPyWfYxDpR2GdVWa7YJExkZFxzwg
/zRHIo7NAQlknPnW2QzbCpflygqNG+YR7V2qPUDSg7GNQzVI/EU+MY3JuoEKrvkM0UFgoCXyG7Ea
6ZIfmpsPvGSPdFHvis1UTnf0+Jgvy/Et755UN8Idqxj9jPa7aupPSGNrIPGvns8grmuKHzUUI5O+
D334+KxSOBBx2724lXybnCWk5HFuYmHE1SY8V6xD7PAoJ8jZg26/okZbMxU9VeRoYJwiOX5EDZwq
CgJpiK0nDQCDU5sCMPbHRYUzFeb4BtQJ6+JuhjMRPtXcRKUiuiZZ+kO/r1P15Zl3zI7ht+RPtRFm
BJEPHwQ6rKu2PaRWsp4UP4tPC7HEljzQrR8EfgUfqWU0ekyaI+aFOQFKhATTlbVf/NR7zNL4YGsY
PWTEjGZIcoKahA49mmy0fKQlWt4nbv1RmvUb7jLGU9nGYU9aFFH73vg7qwAGUHpuvyj8XW1QwqcB
Wnd9pqIEIQdW95G8Bk702WfNJDrkvSjgF4VtfWh1BAof1OTKQ+eM/OwSd85rwu9pJNGZkgq9Y7Jt
VPU0YHSqOnHxHOcrdPgAhf0B2kFtPYOgwCKkoypPSYCrTKfVxRzvPrPVurGhoQA7jJBGuKiI826b
C+O7YM/DODMEQKKzpzYdN66OsTxxUVY5ADMAjpfISYZwQYOhXNReeQ9UYWOw4l/i04Fj49Jvlpl1
LgscT5SwvPLd6PmXeEjvALvfMrfezSNgA2U2tQBJc8SzcbgO8HXWt6Su4OkQAC+s0tzXYbtPFBrz
LPw0nfxGK6KHADHQ0h2HJ8arhE6EDky9Xr/8+rtpM61Ct9zQzN+JKfnIUm81799jjTtfsSsplu54
4NYEnq0NpFeTLd4wKI+LqRu+s5xmRRXCfdAsuW6MSyiNu/mBJMAB008s6oJPswnvBdOlusd9Eof1
rCF49wfrRvjHMN179Qy/r7rXaT/qI7hF7A8cerdlNtGKCvRlVLUgNTQdFg3VdAm8aOG5cAvjyKEX
6EaPYY9HI4nbvWlyyIwaF3KIITbkgJyZJe6LxnixgNYlCh6a5926XvkiAtTk2JIxdCULf8Kw537Q
WI1XVTzcQIyjzqAuZeKzjBKQcl5BW1C2MJfaxntExCkXjkFc7EjDoA98CHec3pbw1Sh7LAaa0S7L
DGrjwuw3lm2dM6mewwixmMdESRTes4E3PUnrH1Hsoa5rrR9WXZAnycK74IoKY+a9OTKB+SEWvvfS
Dm5wInAOpAVMsta7yaJ6rlNXCbj6KJiw2NC5oeOHbm2c8QgpPEV36n4OVnvnzlZ6kX+6+oCtWWFy
j11UAT38SREDMaPbKHG1OKimbXc9ogWE/P84aGW/EPrI8YVzzwjy0EmNLxrAHRE1JZSizkdH67yl
AxKhJDQ/pBa+qKg9WeRNE3ZYFhsCPfDqzQp5/ZTTq1qY5rxeR5W7RAGCPGS0T9JMt/3og9IbVprv
vSL1DCiAIIS8JzL+gNZIWoJjfcxNjoTUEsUcehHaQ0tp3zBzVd6t7dOMm1o2RQlDaWIgstMt0hgD
yZEFmRVUDXWxcQ5FOmEbXhwSYCOt5oyeAJN7HsiTSz/j2NTix+TrNEe6CXJwMCAvVAvsX7jQDKbd
Oj4H0PtY8cvvWJeKArAkEgW7IZOaLeLWPU4Dfh6URvRk0DPH4obgCiguHRRo76LbDHoDu/8xxRYq
O3PcmqP5FKm62NoaXDLDrJYMwh97AHqp8A9m093OpWokD/hcacNovFuOW5TqH5mLf85hkzhtMMOe
+rB9mUDzcizOMUiRsdLYDwgB6WCkzdv81TUhfIH59+gdCBJV+4PMDmATkf7ae/3C0Yp+4dreC+C8
hxyjJxs6dIfSePWUKTeeHdO9z34AotKRiKO7iB0mSEF1DDLt0lPv2ZwQ0USgKA6LJ7dA6dBlqlyA
23v2xURkDlMHt9q3o3uvmf05kWpaxOkjy8+D1g6PYcQo37EZrOAy2RtUyjxrQerC0/XTcXpc2jTZ
sO/DaeHPWq69oaXz4Cfudw3gjG649yy9+K7jEwLXXvepvfPDW3eszkQB8cbtfhUBAA4zgHLKjzek
W2eXFkVRB/JGpC0a3RoPGDMRV/Yek6AeHOZI/Tu41rLr8zurdMsDh3pjRvEU8qlvxrep8iDA9cZu
0Gwig4iVWJgO6tKiJ+exUfGBEQLD/lhLMByy8gkUgTk4cjaQFda2zJtjGfQXQuignZeMzaoC/Yc0
rYOhonit8mxFLgI5DRCcjQZGVWJSwaS29eU3REb1+QCUbOq3CKxQvGM1HbSYZqjtg1/CqlsgOG6b
tlmGqf5gtER9Y7gKnQSFHUFjgdHvWZe0u6AIvmNBL6yYdLH0E774tO/j2VFrrsgI6xfshwV+b3WL
ukC/L4qBE6GI76o8JVAtQC4nC7vigNViLDSAkNT7QcAX0mCE1qGimwdEGO+iMWENTPgRe31fedqR
5g5DsE6bCKigPZWF+QlHyEMUwdBVE0lgJH4d28zUtrXD7qFVOeG6eJRwokfZrgHgmOHYRcVR1g6r
J+x6h26+0P15VvzPm9drxugeldvH2+uD/dy2haZara4P/nqCdcnUNLAywkv2+yWu10YwFhuv0xCr
2/JQ9nqwGiv0baa1jcTEYLYlC2LZxQylI1r9S80UI2tlNpjrhTm/oesLXW/KwbwUSTIjx2IcfR35
xIvr1VQPqS9CuRS+z3TYyQ8FqaDLwumZGiNrYb5q7LEuMsHwPLohA2QvTwXofmUgDpw+HjykE20y
ho82s2XC2nj5+WWu165/QlyD0693ZnPGum8bwwqRE+GXWlrlu9EFHkYoD79X1d/EtQCuRJe3oku1
kIlR7KF+6McwaBHHRf50yySJislyJJCNeudjfTqyyURnDGfRefAjY6ONHk6nqi6wr1fGUhh1chuF
IiPRy1QrKYKAvXJ66AdOCkPYmPeeQJCjknYOqILPxkIaCkE/OmgYcbdBOnHuIFLHeMNSYyXsCj2z
10lYQwYCKGSQeTlqpxLyDuv2HnlxmuhnGshrtyvfWY+Ue1sE8U0cqecmRwUYd8W6ykzSQ/PqpDfW
dNGwtho+4h5y6wP8KNKhN8bfr5Gw3fSdQzKM8TWpKd3nOavUWoUH0vmyOpN7kGzImDVp30dGcgjG
Fk6rQ7qri42DtCROFWCoWAVGTvY+W1n9xKKPKDvU2vNx1vY7a10JZgK2rY6mwYgeecQDluDh1E8U
U3qOW6hpC/LiaHVErhJnY4ip1QtnT41v7+suTO6amWVJkhTDd6/47BpwAhr+ApsTWE1i1bEwWIkl
laifyOJsFpE2G4s8HORh1GWvzK/u0DRCP0yTYVPGnXjsp+KnVXH87ucw0EE1+wCmwmHs+jdysYet
13vTiU0E+C7oQYpxIXau2bHG9Pxj784uYxSgTnI/NpLmSVa80oWh3AOlebbd7gJ4NyAdQXwydBnx
3dmf2eDR5Qy7dD24dbWSTHtuGwAUcK56m4EE+urWRHY1VeOj5qLJx9PF0TIz78Ft+o9Cq4s9SBQ4
e8xeqerdyzBiV/NTCZAGe2EJTtyngz1fdLp9GXucXFFgoKKeGvMp9lw4in2+Y5B3qlG7XYIgvO1n
56BvNTU91v4p8zLSbwNABpN38VewmZN7hRHqJs7cXQS/JqI0uR/h/oLJcoxDL+1XxO9EDORpt+kd
y99Hg2gWvQv6+xfDrnoNWY2sOIlZ+9pJAqgViKFBK99K6I4LOxf23mWKHTvWhThPfafViB8QOzS7
rDbdRf9ooFdnje6e3JK4Z9Oc1RuZWSI0IwrKLgrA1uGPpkvlvTHoBOh1HuAPezb/OXxhxvTWqYFQ
YIT2g06KMxAoq9PLI+L+tapdhHfWU04oYRQ51t7rwQt4UfESTgaGJsTJRohmrEfrjf0lZhrGBtFN
SNPoZx8FXRkPXGwK9bMI+1tYZSQcusNdPBrBpsRxssTJ5ZDMTB1vONKBj2ESSKVFGolUx6bzkQkq
SRxy234nWROd28F/C3PruQtYyQyT2sp+VHeKLTeqmNaAsVhN7WTtjajeyA7fbD5OLI5sJKGTit+t
uOwQBYi11qQHRYz3XTLK29DKOyA6DWFtWb6MGC4S73qU/sins/AP2tMziZMBUZB5sY2TbLad0Xpp
8KvTWxHliM+pT9sjRIVC3TlxfolZ0kD+8+1h6451tfRbS26jodCPkTaeWU8nBNeSSRBq2yltgzPq
e/IBikxbC2+8DVPkCCqzEVfmZrDFUeneOm7PUUYV41bXyUlq3eLJ0frXpjP0k3qpmB4/tggnU7oc
5HA1eEFZMBK7dK8LVLBwq+01Nr51BZ459VidN6pULLJ7RDhWDY7OwQ9dD/4PkefjlpZ9dRwgCXvO
hC2wcRi0dujdfVprLm7uAPhg53SUR3TghiwJdlKHz66a4kalT8pMTkynxFo0fXjAoek38piXsjpM
GROgstbv6FkuCKdk0CXH3qIqIHfu4M0X12sxqCMs9gc0XUgY1HwVGgAlcMjZMdIODIV2/UhWVxJI
8uV1ekmaGgJnmWlFuxytlraNJrUDyt2fhYbMqdY1E/xoznFBD0jxS4nkXBgtuSu/rhKHbtFRQHSC
+tkH6xSezQxtyuSjdUO12NBfTDb9TDK1Awr4Jk/ydcZI6hCRLRx5hBdTYaCvmO+6Xox18Dy0tDrS
puyRDsYmlFTPBNJwvZrikN7reM303NEP43xxvQYpBo531/R/3YZ3Hq8QcOar9Ko7BP11uF5jNI46
gNZHeWCKYlHvgDyf/0sbY54tB4Bdal64VG4nDyaSIxIdFWL1+b7wunT5/bDLuX8t6vSdw7w7U9e9
P557fYHrxe8n/O2mric5mGQFdkcJatDfT6k81rPiKsz+55u5PmqAmScUYn5zv64akpatEzHr/P3s
P/7T9U5fczsw/lW2/PsnuD78t/cX+IakBI4YOM9/O6oY9jbmgLZo/qv/7hn/7r7fL2oM7LkQMDdy
Xi1yIBQL2x6ydUiG3rTUXIyBEJuT9fXhyvb52vuAD5mo+1iAPXcJ6KOo48IL4/ZA83T467Y/3znU
M687JCZUjiPFm5uD6XU7MGnVqD1kBQ7PIC+x9bMFsF99oaet1045lvqaTbxEdMim0AhFgR8qqHO+
mT0EQHfzkDhLzcqj8ZiBygSWh38X6X55SGz9fSimver6H1FeAhuLlq4IT60pD2jJEcJ3aB+iEaZM
inaScFJo2RnrdKd7stMc/X4qH+LY+xmV8hw41UpYwaU0BD5rBO9GBzg2cX8q1NxdfKkGNNtDG6Pw
ceM9ZfcrUskcCaW/NHLrkxnwMDd8gEUr7aNFcgDwDsPWJHc4Yb/SPLfofQzDKtJaGyq0z19vxpNV
aj9DlwVwYGDysZ9AcT7CqpHr1vQv1wlCEcZ0eLP+y8KeI0oqI9eUL8r+9gc6uY7fnXO925n5nqxO
uk0KeHcUNd92oS0jazh6Eck9mtiahng3588MD1WiUDYN/+g5eMFqJ+KvMYtm/Ze0wwYhHYmEonjQ
0uJISOtssySXw1sUjn02nfY5phkW0UzPqududO4dPEGL0iZgnOzDGtjYKqjjs1kND74xPaVlhwff
LiL05OVNo+qd1NCfsXZL0zA9kOgokPiP91K43W0X/vTKkWURbOJlhJ8Hfg/+PNdiKmxlq9hFEsNB
jRl/qBYKkhSobaqBIHsaZl8lsJ4N8DwWW0tJVNYqoA8RVBNuG45JSzth+S+06r6pnsZ07H+alKZY
sZAFv49av6mGcG+04W3l9DMp/NQUsyTDmpfnt/BMwWQGOILL4MEbVsl4qhwkeU13qgDruSiJgua9
62vUHb32hQXhJu2MdFsK+1liWTSTlyGMECGGrbX1ZXLUWgK7g75PWL3G90BYwpXvys9yjt4L6mDd
cSDZWglplCPYvA2WJki9EjFLb1aYbUMSkojk1OaR17KVDCEgXMEklM6wswz2QsBPG5vElIWYCxm3
LMNVlf9QWg89w4QBXKOTZjIekYu4zFO001PCFyj7gv7TSC1IpX7wAfuM9wEp1Us5+T+8Njvbnk3o
9RCmgPLJNS3DO1MBSM2LVCxpKQJhcEekwuFTXHoEOtTPFGV7agkIXB2/na0HCExs5xJbfGA5oJ8I
1XQso+y7jDdplD6QDvrT7/Vq3ZXyEKT47q0p5XgQmO+1jk3CRhk1pSCEodXWSxOxxuSh/kh0G9MC
/Xvzpcywgpe5N2M+8Q44tQs+bqgAUQ+4SVKZIU3ApGa32FEndJ4e31sg0tcx0PftEC9pFKGA4CuQ
heashuI94yS3Med9TZJWvTAP0jFu539hApMXUbVDg9OCKMX5VXPUIxs8Rxo3YtNS5POmrU+UPS07
iGQ0pydOjuiQWAgNBNzqVrSME9zl0RyIkCFr6cGSNng9llhkb3NGBZzNsJmEurixehCPiCr0UTOJ
s+XMnfUFjeK3mnbPESVBtJl8iyjlQZFOktYB49t+rfz0VdEeWVs5KCHsqw/EsxfE12XntJ5oN2mv
+eAxoOrZr4hLWoTuu1kGIe+XLxILBPMvJ7+lWmGqFT7AgMYcGHwp+iH8Gsa7vxUKWVqYh+iah2/8
H98KShlxEWuvL7B+YxifB9JMu1ALI1nf+rgvVF/FazefhSGkiC37Cjh5GLKkx/8KlMvJgb70yX52
yK2KnOCEoJk/fuPFKx9Aa6UsEhCAMWUV4KrIph4cLJc/CDy0dvRLo2n9unOrL7OK6m1ijmJd6fua
QZrKoPIK02bmZ//sfKrhyjk6GHCHuWHfzHsk4boFykIsb6idCnx8UaB9mVFyk2bll5r76WaHs07S
Kjye/EAsnS7A8G9p8dZDOz00ck9GzFfFHqRoO2uG8dzFtG6aMX4Lh58wPAltgfgOEei2NxjvzmTg
lI1Op3Wqw8umZbCRmF5oiQryDwp0m1Oxo3LCtE0xM5QHv8TLFeUQfejB4rpz3mKDqXGSflmZma2d
bKIjmBAQHIj+DrnXV8oxVGoOSRQGCFP2BtMwz1qOUrU17I+mxozH/q2WTc17yoCoFxpcYwKPz9C1
26VbEN/rDyRRhXOd5Pogh+Uhqa4/hf3IYE3CIVc5B6qRDSLU8QkG2r3PbrnIZWOQ+wbirAiD7WAF
KdS9XaZ940TN6Bsw2WkdDZNZDqk6H6pnXP5ZCQUKbiE2OBzKljRPbYtfb5AYrtpbHb7NWrbjurDa
U6Aj2LYxHi+ricUBuPrddeD/P1ZMY0FFuH7CX4qV1Ufz8b++CfJtxtuP/Ps//vftd/fx41+IoKhv
5qf8JacxDPsfugXkzDU4nLsQQP9JBDVMZDr/GSdq/kPXOZ4Htu0QneX5qG7+yhO1HB5yXO71baZX
juH+/+hnDMf+W24eKFDPQ6RjBhahpyYRQf8qF0G4OnSFktYpwpuRdERWesD5UHgwNxJRy6xco2eW
cO6U0UfbTpy/0gh2XdV76OLVU4gIEL2NGDauBnm/wakLKpGFCCNEd47XVgTT4N+FW2NgPou6TRT2
9bptgd/3OPonvS5JI5h2WQuVpRywr3JoZv6OCjAw5vDD0tka/kGloj51o0uGpkM8kZIjkXlxYsMv
PdRWROhH0jxQ21Vg9WxOlsLATw6NDauNWOp9560Ts9vrjaYf6N+VG6Md6mdWxI+O1T4rLCZYGpjN
FcNt4Ic1ZqGegOKOczqjZg4KdnWOPJwno6M4BgjjCwOBgL5UhMu494xjaNqHDG3eRfMZKBnRjChr
/WPrQl6iQrvTOP42c35xYeovzHQ2iTEdAyfblaGQb8QMX2JCVBGNRKu+YxliFv0B+iKVo0LIMZD6
kPYYAYmLZJOosUj0jEAn4z4QpGxcn+GKBqyjS+aCSbwqxXkbrNyIlgXTb/72gOxBQU2g93+hASm3
TZmDxdyQpLyFgmxuysrmy5Y/29Y4cFJtmZtytsa+spmsItwE9g8Xcv+yRsmZRZaLoYAGWFwuXeM4
jbVzBg06WwLOdtW0zC1GwPpB/9OrexrXebXT5pI/YYWPFZ6B8uBBSIwj2rqzdaNgQoB8d+OksEWc
Ao8mSDUqvpIKozftZWa3wbLUGw+f44aAjTWUIqDbbZ5sY4+Js9XoRGNMVrvqNOMiVQ82YYR76Kvg
5GYQ6TXYa5zXaQJ0OAYvAuzkKcOysJq/m3JKtMeGRVNmUEeUuYSw3rEf0OLZCgAocuVR719oOhxD
+pE33oNvpkzHawTWbvvTUV14qozys4htYod0slnMJCBi0I/wJEr9Rdgc4YUPeLRIw+PEQm1PY4oR
OZizDj/IrQVQsp9lnxYwkpLVwksqfWK2vV2sCAeFE7TIvMCClUs+QxHaBCbYOO7tWDwFoB2XAVDz
26BBQh/m+i3Ivnob1WZOgt3QnRS/IuzAYAuUWi07LR1WmHIyBqIkOfQO2aC1wrlSdDufDu1C9BmG
o06kYEqLlzJO6hu/LOmaW49WFrVvVVs8ZKJ40nWtW5Vd5uyCeKhXE5SVrhdHwOMgTSOc1n0cMp42
+olAkVgtHGS3H5z4TkZPHHCGk3MtDY4hfgiURNP2DLH0WxW3/TZEuLbx4/zF9IC95SRKrCQxVgvP
S5wtkx7rliSYm8hG3DQfropqmYOWE/QW3vTMODW6335XrSxvPD28IbWn26QJJv/ICKNjrfMdjGbE
4FZrylOs+TqQ/fLNdGR4FMz617QwWXXUaXUI/QYhxQhaATZAhrAwrXewK8J9LO3sZBEgBEIX76pQ
dbdyGq2DTlCbYCHL2dRAMFCoCo/Q4qHDzAsGWLGUAVwLTNILw+emsZNHQmCWJWn3aLFieJq564PM
Zbol6unC52xGi2/CnCVQnQlkLclviL13f11kSXIq4LvWns3uxk+uuSgOjb5pzoE1fDPqcR5SEWOI
SZq1kGN3JMpi5TgN7Q3dpSyT9tYX+ZFjP/lLdqiWmhGgpS/y+nC9sOZrbVT3swOVq9fb12uF5XYU
Dn77n4+Tqa74vrh9ffz3zV//83oncyle6frQH1evDw0Olp96QC0yv8T1v1zv/9srtsDgDlZqPvkf
1wFaa7BcQ9hFUyOSjNZ+Xb1O1K63r9eu/+l68fs5ZHIyKbw+TJ+Rp/9+6Pdzft93ffb1AULSmDW0
/4+781huHMq27K/0D6AC3kwJgN6Ikig3QUiZErz3+Pq3AFWUsvJVV0RPe0KRFAmSIHhx7zl7r615
dJgSaAvLnf/5HQjL+1oe8P1yy1b+uPr9tOVVvq8qVnTg555sft78H5v+eWP/8bN+P/Kvz7k8Z6i8
3B4MrBU/2/15HNKVBygF2frvl/r+gD8f/ecpy7W/H77c+cenW176j3f68/TvZ/6x+WUXGH6NrPDn
HRZ4n1hgQkipaGTDtZi/6+VC1ctapDv+ry98edLyr599RCAawTxaRZzQ8Opr3dxO5wnfjxpUnVpa
N+syYgDTTQYZQva0E4EhEjpQX8WHEeJXGoprOhfPjNGjHgbDdrKHzORwWe79+VdTycmGVM39X/cv
N7X5ycsWfv77vRXMGGzrjy16oCQiWoJ78sZYPYtuJEbVHhBLQZ1wviqUCNW+b48hVcAAyIfzx50Y
fIlZyJ+/H7L8Y3meF4wSnpz+4sWhxTggAF/3UyuXwLNODP2spxMStsq5dDnWCWK4+Vo1VymVVoG1
gCzNkdN9jE0utLxh8/MTLZahoJDPuF5l9m9+qCwkq0nMd8YceAbFIb6qu0+j/mQkh8idjW+JUCDZ
kwyc6dN8Mc729OVCb/38P978edzyNL6NAsshLAfDaLfDUBzg6hk7lfAOPAgfWWBV66qqKbBapFES
2tTTGNIfco/TfKjXtK5ljqefpKvlZolzVtWbbDv2G4Upzt5MWn0vWtAcyF4nFXXAzkP2Rk+aKBdQ
Y5ij5bGPXDhFLafmMPPHFhgBvQhs11xbbhbEtW46M98Jgx4clos+JwvYHzmb550k0P6dLTN1gqyc
qZvp/LADjImGV+/hAJpzuoZ/XbSh8FVIWo8SucjxmnlKuNEH/Q6OSHgYlWlBetF9IQsIGQVLwgG7
PyvdHZ4NA2OSgHqopRJLN47JZqPMcaiypOwNoyZtfpYVp30k4puTy31UEWEv9lK10rvyVSr0U8WM
hNMZX1U03KcS6tIApKPsYtjX8DQ3Hgpl3duJiquh195bQiDtJfVgqHSpsAQw9dMYyRdowXKtR3te
YY9hMc79UKQClFRi7masW/ap387AMVo0yzWL6s+GNcGpK5Tu+zvgyC4b8mop/TMBGEliY/8b80Xf
mNKuTO4XboKIKGBvEDAwO/WUrVjW/WZ5D2M9900MDQ9tP19dbidTxtSAaV47qyIWhoNGgEa6JX0O
qkKoUD6Y5RQLIeHnwh8DE/p6qp57IZPWhqZa/wQtaKNJGKkoj902IsoMotWfB+ByKP5139i0iHcG
5DfmPBpaBgpM8vtqZoHoXNCK7+X5I/1xWydZ3GV9BtInnAcXfWLw+f44vkwA0XyxfGSr6NHdTL0H
+44Da/l4y1GXTiM/ze/vYf6P6c1BReJOnFUjywderv1cLPdh0JUBNCkvCxxjSW9j/Qh3opFnQfq/
It2GiiiarqF/v7AilkNoufZzseyD5SZnE6arkbr94T34JYP4crHgH5ZrYyK+Ii9IAJpRnAp7fHem
xsj1fVVRZyGuSUF5DNtyL1dkIEbLUT1f/HUzh+2QKr63+UFULOCJ5WIUAqY7M5zCl80SDmC5N3tl
SNBGyZ+NOKIOVbxmv1wE+CvcgSoyjifY8qqKn7Ruv4owVt16Pp6W/dfNx89ybbnv5yZ1qX0tV9LO
01R9g2N63cXUSIWJKM+xNyq0HlArhyIqnIiiNaJNTarJRFd3ywdS+UlruVRD3CGqCAE1dVnJlxMH
CCrtDomkXVmAjaPi9pyBgp6hOnJn6PtwBNA0jTKd4tkjOCjR0Q+jx75vQjqABVGqFQiX5c22MXo8
25sHdFPWsVxyeHz/CgTguxl62GSqG6efYxFag9RffxS2y9EB2BE+fJA8/jBDlms/B4NRkg6gPmRD
Ri11NuMN89pITd5hMylgXTLtYMwXmFKBrTcxOtu62gMe5qyGhnVPwSxDRUQ7rTS3oUjeW9A+tYUl
rLE/Et6VYKstgUHMVHntGM4hk1PQR4dGBfFr1MW1jIXKVidD4HcO+1rT1Bx5VwtrTQTQJZiMIJ2R
Z249yWhJxRBYXr1TImQKbdZb353WpfmqeqJA/XHuvEoeOgyLOrxjIfzbZxmmGlUySxuAcL0X5wn2
MM+iDZm2SNIKTwr0ukzuzqSGdS6a6DszokVL2RM56EZh2QszaN66OnducQib303gfgJoVYpH4sPx
zGGISCmGS03DTEfPiQ6Bz1nNZ3fE17Q9pVxYh410LMg7mshs4b7lv1NEvEdVN49By1gDfffmofmG
surnh1r9mFRh3Mu1T8ETmybS1z01/H5P2AK6g1oGZpYB+0tIvhKBOLnfPWkzqjcY8Y+5lV8q6gKu
ONFGFL6Cmo0G6L3xOxKr0Teu5/fyugNgSx0aHdo8Ui4XmSD4NB7FT7Xmt2hC85hq8cH0ynALkjwn
CDSZL5Zr7RiT3mxJdFHRQ+yM7oLxgiCqANkHvDOAWFWCbHh5AL/eXay/G10F9DuCDUZmMwg6CGog
0rFFz58tKFBqizg1KdHOg+580WF22HcUWYA4MMyM03M+Vk++0EwstmFTTwZtCUOPn5pAn8n6YAgV
I4R41WSmo1BCNhvODsveScd53KX7T0tAADOc9lK6Z7GZ7pdr5gLn+bnTmv8j1CPtRzHYLPfL8yi7
XPu5WB5GRRk94XLncnvZahxmwaaQ+ALnF/rjcctVUdbRPen61/dzl/vSqN+FmRijPvwVi2nr5klS
Oj2+VUeFrk+vM3rI0ng6WbP4Z6zwN0X9fVTBw1GgAwBfm0towrhWZvIa1pKVNloffp8+TQUK2gny
ltMiAaJ11OF5mEqdbnTx7LfZJjXRptBUcxGTo1LIfECHCgkzdEfQvCbVL2+op1VfWG956pmrfKSm
5HWlYat1i7JbpSYpiPGw77tJuJ/k4JcUbQZTUd9qxRQJ0ui9C+S7ClQjVPwsDsd3oyLXbMj1m0zt
a0uJqV1LaFreYuGw/B/5cg/6r4fO41XeQym1N32YhncVEj6Zp55xLv2iPmc1CN+55PIeyPl9JgNG
9GeMYFEDCG+g0LnLP9H+S0Mbv9d05dbthK8u8uFmYP46L1tlr3Goh5p6ssK8v2jUhTFS8HKNKbwG
kZo+9EUl73EIEc0w0uUSW+b1OXrUEDj2aykNxjrLtHZbAmh86uEsLx9ibGDoogRVjkVdSnesfvhB
MF+/M3XstfVIK41ug3c1plA6tEMwUl3jo0zUFCZLj19SoZo2xtBIG3ilM6qXguP8rtoxoBUf6TId
wMS8ajH9+O+946M9CptQuev8UTpmCkzuZZOjoW47gB1PYxY1W2QL1jqum/41DYrvZwa5GblNrSj7
WjOg8nbD27JFMUEmnvrecJHHVDlNetMDOuQ9SEF+NhOxvFEZzHf1QP9EEnT/Xeu/v2DUPKobVrW+
A3jQPobxdL9ssC+AxXaaSczwWOhn7FNgyudPrZnZTRYRjpVDnLjE4MR7SYuG7y9QrMk3kPu3STeb
dSyD/Jfx094mOTkuWwW2Is1wxerUerp3WQ67ZatqKf6iGi3fqyKM8cCMAXPObz+DRwtGKH8Kc53u
DY7rsYTBGNAjv0Y+BVZrVLJfWavuac/Iz4M5lWsWyv7ej6rh6g/oJZZHtH6203QhehFCFc7fWAHJ
YkC61oJGq1tM81/hoG48LRxf2jCz3EAhkz6Yq6MwdbeWwoG2bCclMn0gLOSV2ZbsEjln7iXLq+/G
xqS0OW9HAzwSkanxmmhUwgTajMwfsuCuqqDVLY/w09zxybl6rS2jcOMi7Q8sDKQLZeKUzjifp4Lq
USOYe/NHma/bkznRm2l5Eenvf29DN7BuNpr5htDecoZCio4ZDdVzEhBtubxKi8OjIwX+3aw1XCik
zB/TMRTPmlfTUJhfZWAMwN73DiBycLJBUI61HhRnA1bl9yasbs6MSo7LA8SirTFNVOGpaQzrxCnC
+34UJokiGo2PrtVTzukgJWKzmTgEpYgSfp38groy75g2lyAoqb1yUtQ+PyW8lhNXvfRBXfP7/ZSi
abeCEJw9ofKOYdi0pNWqyUcqHJYtSFOhQDvJmzO6YBF0B8kB3pTI7536vDygHofRrsRSPTfSWBxV
qHVO4zciMCi+nq6jTC0U1W+m5JQi+0ZEUR0UnNummniHrLufTKFfdZJe/q5xQyR6q76XSirYCYKm
c8nxeYCIb7pdFApPQuPff2/NCh6IrNKePAFlIt2s+GCgxT5zMCHgBvjwbvJlLQ+NFSjfKa5eBC1q
t80RMm2VPNfuQSi33w/JcuTQFGffVQORTRGX1RnreX+ItVpx5a4on8WkvFu2xq/nsRWr5onSSrxu
+EnsS9JgLn1uqcx8svpDwcOF5rr6rbCoxRurC1eJwOQtkycklboSPRg+JekMON3vlKNStDrhjUCs
zPGdRKh9OF8DAlOfUPYw5eelTup52T26bD51YhU+qXVTYmYapL2MqvMy1IJoy2oxz4yel0dOLXLm
tpOk6+B1FnpEHMgNqu6hLduH3qA5vzxsRPaeq9b4RoAeoJG20U49lmzSASDatJ4RvGDiPC2fxSos
+M+tcjMCoVtPmdnsY8JXLui0e4I8OeCk7rTsoJKVHKHRU3Xt6j7ehUE3buZIrIewIwVveQjKgbVJ
u+rNExmrTdnqT4Ys5EdPhe2rhXXzIqVIyud9SKXuPQwyzpOQlQ74ZdKNJAz5TsdrdNWJoaP4qqi/
2pk4ZlXCa9wqntM3eX0EhhSg8opDh0lk80GaCYQajd8f0pLOMoQLihwkH6UarD2Acc9VP56WbREX
/CVEfoTeIyFybGiHbTtx6jZ8MLO8a+1XF85JFJ70YmkQhyc9GA7RlPmXtMbk/72N+U0tN1vfIoZQ
5GCS5qFpedr8/OVhiv//d8ol/WmLlvD/nQ9x/uz/z/Y9LeogrD7/DRTx/cx/drYN8R+6JJmSroq6
TMP7nzmXhvwPTTN1BRzB3zmXqvYPhe4z6ntDIY5yQUv8s8mtyv9AZ2iY9KSX2EtR+X9pcmt/ExFM
g+aYopvq3DU3RZ2szT+ZAipUfr9kMNqSzr6JQ/2E3tE1Q1e4lUcyZ3R7ktelsfdkN8dI/ti8q7/8
x+YJYA9+8dHaeOMajZshPKNUbr2NpNMPIUvL1sDDilsrclLBYXke3MC3gTEqvPtkQ370Onunkc5q
jkVA6jnBTfqNPc4xdhYm9NUf38l/oD5IiAX+nZswf0aMpUSFKgZ//qI+VKhiJBm+J2p546mVpPug
nTalqdxFPb/Nqv0SkO2QJBS+aqF0/99fXLXmPfgnhmPew6pESKmmioaoKX+9OrPuoWRSgOTpZvUH
8Su/ry4qBIO3Zp1+gY+cV4NfxoN6j1ZOPVD9ih+EtXnCrmfY06UkYPoqQY08UpF5T8/TLr7GCEPP
jNH9tS3s2g3P4zviINyX2oMRbabIybfDL0jNR+VO3BTmp89qxRWY3cafMTPzO/WV8ke+oss68ZwT
Ls/JWFE9W7Vv5S29dbUtKJjVV6nhMpEgeQc5MBVOzHkQBOtjeuzX4u9h1Slbms5wP1hNs9ZGbvZQ
nokakA71xtwrTvqW3yTiz39Fj3yc9fCcfU0b5hfhOjx5W+RxMbn07765JQXtErkicb2f4zZ1WmeC
bQv5oFh9yYeythvLX0XCjtV5/THRWCSYxEk/5lQj1RF21VtHxj2AshvqAlpQ2APxNfmPc+n3Rjhb
El3Huwkn8QmTa2U+5tf4k+bykK4wPj1qG5igJEw8p/2j2NNGdNgd/nF8yd71NQkBwMW0rwhaxkln
OiztY7KLI2SqWzLJyTAFtoSaGRMFHAd9fEGkrjDTRoSb0D8Qr6q4HtuVca3e+oP+kd95lyY/yw+9
QpjRqsu3IZZpiJT34UY4Q8w6+3sw3/6dfkAqOVKdprNsF+/JvgT4hx7smjvKV+QSWtqu0wqPw6r/
aCIXg0wAmFN3NNt7wV9RgAR9bIKTeVBHx2BSr9vMGN3sMG3AM7hqbVsRro2V9ir99rAUr/TT9EJw
LbFrFwQMb8FJPik+uxbyEC7aSVqlIMGnVbQxjoOEF2gzHsxnC9u36oy5k3xW1wSR1BlrgnoRXwk6
0O59vHbAM0AIYiqye8m2Hjv2xBxBin7hiPNX3kbvEJfs9CLfY5c2b/6Hfm7rQyOswmfvZl4JpOHQ
JpGocVqQsTv9nF56VCpuqhyNK5JXAdjINvvoCRiwoy1YvhecWdGKs1drRyfrznqi25JTtkLN7jZ2
yq9jlXx2OKBX7UGOHiOgjRdO1pc6WRNuLbZArdAF7vsXqlXGVYUu3q0gfMChdJt3fRs6gEclQJn2
RKXSztfWVdtjHAsIK7V16Bv9TiKNYaX/oo8+f0ACJVwsgSiGJnYk/edNdILFBegNn4Bdnee48l1w
iiPaQYyBCgZPEREGqku71Z0OUQiL39/JLXCZE77GeKg38mrcDncU2XSsSLa2i26EyjnbcRvcVJHk
SNyhtn8xGgevlPbovddfApXZaiUTZrobnylGuehvrSv+2oGwls1Y7cRwNWwG36Y2ZV6U9mZdu1Pz
GpBjtzJex3vxGSYWPtmVeC9d8Lf+9/GR09+/j46giTTVtAxJkjjN/S2xkpPJ1HpdLrc1VMnMmjZy
ajybYe3895f5X4Pw/DKktRgWal2KrvMp4g8WEnNbzLikHGw1qX+cXwIPwW70h8+phh4wpg1EkJJT
/L/mAv/hvCPL//vsCq5HFqmg4wY3QUWhVfvzZRW/VDFR1jUqDrCwY+i52pBF2wKY4CrTFeFNwh6e
WMnaK54i31IdyXzPlZ4oeCjunSHodO3Gx5zIPMIdZX5qST6tWwKZqBOIx7gdAFNSji3Nql5LykhY
rRiqrjnIpDrLUrGeJqgEcVmfm4EhI8GfZZGcgrolumSTUh5VWAKOEhn7WIcqUddPctFqNkIODMoi
sqIky6lQmdM9WnxvzVFuCP64lRUU8mZ+azSjffChsZ2ANhIuSExkGkOdryA57qymPg5AIjajz4kM
hOWr1REIpl2g8hnrRPvVEm9MRkeyrnQwQwOW5TxFaNVg54mljQJajVgRAi3jCPtWRiCx7rU2bDOb
YnU4I4z4bWTdXZjxEfjaG4YDExAFRQh0NkhFUsxjQOzlohIc+q6YYavwq4WXepbJGFuFufgQ6556
CruSQv2EQSaXZfgsmrCPzXGrldVVT0J8RmO6HohtW6lapvAmzS/5Eb0MY2rG8oBDzsM0SKojwrfZ
gEf2gVrC6xnEDLhsjPs4EoHbQjyO1ClzDLHnxGeoFwyW40YX1I/eGlQESi6k6BT9hJFsO+hDK7HR
6l1cSzh/ozvcGr8smXeWadOjJr/7vF9oMyjrc9XbarjksfTJl6hrToFAkabJ0e3Lof6ERHfCEznn
9CBXTQiHWXU1czRMDJD99Qc4zQ9iUdlRLGE2CLbCqN1Jw+9y0O4nMhJAzozPVBqfiiF5x0MoBqlb
D/X9EGQPkec/ymH9G5B0OWegPU1EJ6EOep6vq72LeI5sOtz8ay1VyPchKlwTSQzygA0Qn9ln2MlQ
6OMIIUYSwVLrpmRMoMNjiVloN2xfJ2GOAcE2JpL5sc8j0j+FRBW2swEvwvQABF2sMVz1T1lBF9bs
0XJgtVsLw+fIoS4KyeNQyGT1jvuerCYGvnhOXdgIcTtCgWkrThT6HRJTkHucGRrI24wFmIkS9k4y
nagXOEXhr9v+AVI6KZeEk4Mzw7tHVTfAZ0CaBc8QPWE9JJ9W4oN+aPGoaE6PuAlTvk242la90+m8
pxrFhrm7nJOBTKaDibpZk7wV0RL4nHZtFVLWRvksvSEKt+dMxZiJV6Z9RsH7NDxMHRE5Q3cj6/ho
KcHONMS1iuJwVgLWEzFhTNHQ/+uH1Kh0YIy+ugnT9DKCY0V27hnE+RnzSaNqlSMoSBODhnEm1j3K
x36nNSoBaoVGfk4mlTsZIsU2StttTUrWzG4ZWmoc1T04K29DI993hjiCrKTRuUaMJe3hraCAVUyC
tzvZ347ICKW2BsvhAU0uQEuakkiILlYLo6ZVvVzoZIXvk7BiziZbTbApG/POaxAt0H4nIFpChqCO
YHL6QETkh0l0b+jvUewxaV3uCs3njBbDPg/T5LDcowUWqdLzwzv5F78IeKNapuF4kkQ7LekT+RV8
7qBJGD4HK/H2QSt/lj55YrLche4dngo8DJfpvu5pTthMAYqt6dSn/Gqlq3BDh4Mpo/cq36at/BoV
bu1Up+Q0nCQwQKv6UMc2VkHrboIkU9vx6/jAb788zm6Lr2ojuR0zhCPyvNdVfg3MlfhKGVK9BO/1
UV0PpJevvDOxvwem7OIK97L8wnekv5iH+iHYqk6I9wj/nXkxiH+cs1PsVHJSlR1lk2PXq05V28ZZ
vKNlQsSJj9UMcQZ1K59Ie3KUdtIVMYy/EmFyv0o1Cq0jASQ8zWCCaAND1j7MO/O3uSs/w+41gLEe
OThu1JYndl8lWoWn/ijTHBrBkVMkZtZjk+abnK2N8ZQ/MpH378zV8GRsjI14wY8ABIaTGPbUq/KF
eT/aAGP5mN5I7zE2Ze3mZN1Ec2BZzCmPetyh2aKaQNfZAfzcA+ZPOgZQ/K/RmWw8cnIQ0vax6wMe
6LeDuYYII/euUh8kdadh2eDXRoquZ+Po7bBsuJq4ovtag0Yq3ZnVDZdWXQlur99pkj3w8a4lY9OB
ZBs3NNeBQLQEAwLnExt5LSloMLH8wvWfk2ZTOEAKzLPJO1eYhILkqF5kAA7SOiOAYcQkv0pAkgUr
7SLvzXDHxYmOTo6mG6aVuTaJvXL6F/ZxzO+LYhOcamUrsz/0OeeSBK4ICkPnjmDRaQC4xAqyt5hd
fqKkU6pD9QFGjK9nDol06VoMDOMEw+7BtrIK0bP7vgPy8iqcGcKss6bt9VehcLsth0Uq7OZMONwN
/gPcn98dHsHYZUmGzLFCR4I/YmLOaD4a54yeRnQ2wfH91lzhOj15F9ZP9St94DK7bx4hCPDa/htT
35fsWOy636zJCAtXP4lzOuun9L0FAEZ6znN/C7HcY+c687OhrpdvzR4fh53finX1QDBr1qzMV34B
Cjk/OCMJnrWBEVmggDjAb6Xvksp3jm8aU1WCVii0RcQHup5TPXfE+fQYplcoCVj9tCck4PwmmUIJ
7tAAB189EqtBQDy4j/IGunz0d3xMNt112CtfCGzIzJVpHn3NCWM3im12osFCkqgJWztKwMwP3t5k
BWqyruGbWrONMnb4gnA/eaRYPfnTJtVtPd4k7UH4UDM3vPclCnAkBW5IbinP1mVMad7SWT4Nu+4I
GDH31xy5SCOx926qQ0uDf0958hT5MCVXCcQqO3oRrWNy9LIta1sdhgmT7WyXf9Ch9ljNrQLmJrCF
XziuRnR2IXglG16QsJUZM9oPfPbbDL/iMdgSTGjQ7H5JNo1uMxlgAQZZ64m0mfjSbMhrEHoHBFqN
PYiga5lYV5uuLf1yX3f7Y8mCPHPoUnLUsESlLuAmb5XAwsUeNDu4siLP9nH8CMRQWFmPJh7AZ2xs
yrAxbRgMtvQireWNfks2FHNesUVMnD52ySlcK7eMuoJrHA8I6+CXpO5wVxJFdJdcWc+8NutoF4a2
eooZxnyncBCjG/C+Vpg0zyrb7V4Q5L7xGa6sdE2cSftuA3fKJ2buiMV7ci0CaJ3h4pM6XtkiLb18
LZ69+6ZcNfZsMirs3mFZ3tzXF+G1PGgPLTdezCvGwLdgVx88CilME64eYZVIFRi1u4doXJsbfHPe
DoLBh+ymWIRWzR2eUukI6+Psn6tfaNBG4B8njKPWBYsrCHf1VnxgADwxwqqPyjm8xQcEcKSbKnsV
z/0IR341itskPhbNrhDv9Kt6Mh7yJ4D7TDBDOMa+A7kfPD9tiWSNQuFQ7WBL1fvpwpLuzBmGUghr
xPADYn8jYyN0gxmW5xgtbgA7TZ3C27PfU0d9KQ90Kgu6wy+S4ioKh4F51hq7Qn4lbDpvGwjbQVrz
PXm4+BQYmFdxOOaIZbA6GnhXMIyvsxNllT5nsnBkVSn9rssPZhUWcvzmqF6DR9KUyKJbm1d5Yz3Q
0EF0k4NUoeo/d+1t2Eyw6HeIvpV2NRzDLWAl0zqXZ4iJonqmly3xq/zCcAAlg7Sa5+lXel6GOdX1
9+kb1RUEWdJb6m+ZFlnueEdO+j6++uFekT7Ijo/Mq9+fwjd8yn0CZXzfEOTSHEyavYlORPuqHfd+
fPD6x5bWoS98rbpyYxLoEt0x/lhIyBPrMd4j9nVpfz8LlsOKgKzxVyoQ5E1eKIB0ykq6JLtpXV5p
BBOBm179N85LDAaK8m516/bUXfL7EKztr2ZNzkT6LIo2XmCdxho7ACwUpzLGR8IjOQ/rkot3uLj5
QKB1O9Y2FueWfM1JRWK0e43eGsOOL8BYxuvw4nkP8OFjJqA7hSM2QvsLz8Wd2pX3hnUtjleZ5BYf
5S1/g6SP8Te8j+7MAgfNVttGr/PEEyHL+0CUGtqc0KlIMN0TCKFsJ04Uz9IWlM4G+APZZhREtuKm
2bE8bU9hTPLKppTX7Sf4iiZDSeXgJ8Ef2L6aD+J09h6yLRbR1/azAfjHLOARUswsvyPGHd3VWXTT
Gw5P7y6/qrZ/XxzTyY4JQVuVX8q6fSuob3yN+/RdVq4p5hkWdQgVTt2h7zmkV8kD57zwihf4rhM3
Gtb3feiObyoNwBujOmHgGVulNnaOD9UDihPOIsrWfNIpU6Yr60JB6R0s6ic3JG3T+7uBOjMl1mHj
Eb1RugmYkUeZ6uVBuy9mfuk6SK7pp0JCeOemnxrG8/g6WYcYKhMs8bVinBEnzJiencdpcRTfaD2x
VPjoJpHFCa5U/2Wi3YlGCLqEm9fr2W8bsrDtVUa6XrbjtnISpkBlWLFQd41iTkPAvgpNd6We6CIn
L6i6vFOlfNXVrwoD0B2faeQchTNp538yh8kuoFbDK+APD6Ats4S90bhV5YIkLl6jljnuSv1E046M
TiNhikP/1sOrIc7+sTt2v41f/RswB1zT00dJXCCebyevbO8LWs3AiaZnzYyfizhBf8AwzVnIljbG
fjqNTnpMNymzS6eHnHOOmWZU6IRUsMmoPxxY7uAWzqE7wfjDAv5b3DFFDDeQJ/2Deiq3FPwYXuBA
n5PXbBeBdLHrjxZSF2XNx/KQ13ZCeOQpvJib8myaB3EzfHaf5pmjUvDt9HE6Bafsl/XoX5oTuir1
w9qFT9WR9i318/JpIBYl+5Kmu5FEcbiwiT1GO2IiQ4I3fhnmpqBNYbGUwWrEgS7UzhCmkOpMX0YS
MYqHCWcuRYhS8/c0Fe1AM8RD7ycSsa3zPySxOXVpI2xEIPAuEkRYcfN/l4vlccu15WlG7zOQxzGc
m7yVDtYAJ/n70bkxgRAZ7xK/2fYpWXk15DBfI/xkltqEAeNMU0JFMUUgu4bM/ioUf06UAwgXofNb
BSZIgegCjZkfdlp3dlpIoYPo4xpawQEUOe/NQnMkqKm4Rh6qbSdDtEgHKFWniQsQbF2cUj9CUYTA
eQ0TjhmVQDiCN4pubZgVlFyRYhRIihWOIN9touZVivXAxaTcP0gpdrQ0S9alTIVdBPJETqxuEFAS
DayEq4ea9jNJ1lhQApUTl1A4/kiiKnEsyJES2ZEt4JiESVI0l710rYRD8BSGa61UVVuIDAlbF/TV
TvEqUn2R6JYZp8K8zJv7ktkRfGQSxGAPVwOyiWQgCFms+4M6My+KeKKQYgLen/2EXglfTpS8U1Ar
r6SqdPBXsQ23MeIeAE70v6P7IkegXhioJRlHA3IHFNGR4NUwf2SG3IMYSELvTVXiet/IuDhz1Kx6
xPhXT9o6idc9MT5ojPNd7B9YX981hYiIlG64M8JacyHtsRIZmVSkjbrze+sWkBZlA15dB6TH1oZ/
9IrhhURIGZUNxN60IZUIpGxb4RaypE+1gJajdbTZuzEiWswLOf8Km6hVk1eVEGPqKHASiMEU0Co3
iLi84X7yrylappeURHaBZu8gNq/ZbEuVsBVG3mOpfWFBA7DrJ09dkHBeLeOBmpr1VWbGQUIJtBIE
j8pJxntIR4RlA6FFsglrLp2eBXyF22aAZ1KKwRdoXMpIrIZMAHQwM4KtRy2P5KVbaajmto0EEFWC
Se1bx06t+/3zOL+YLLM6RYdO4ndKBRrvWTVnDgfNGs4FmtJIFgG+yVsRZAmxVRaUJzXHto44qpIP
7fTcl8JzlwVn6O5uB+13VXX5c9OwGFuem0bal2juYglYeIFqrqaeFhoDS/7EvCQ6FspqFB8bUX3J
QHe1pau3wGCZ3pecdYg/fmJUDlat6fMOjF+SVz/nGgLHlAVxkTFFVfLmlpUCimpVYa7dWx9AD6TQ
+1B1psYhyVxGzoS5SOkgqCtUF69WIr1ULRXHGNpKjfKaRNzxSE9/7RcsGchnYmZVhoYbEucsVam/
uw9g56HUY0VHct8ml0IWM+jg5NK4khv0JETIQDqjYj4NQ7/oP6KBM42ZecicqQelzU4Lm30lo6+z
ok7DpX5DG45PRmFISYjhdQPMQw4yTLdJldEtR8JKzbDUV1YW6vtO4gRg+FCx1GBjKJuOdWnUdKIt
CeIVqOW6rq3GBpsF0fxdQxRB9YlwbbNpdnKikKJbF5wXZVCFSkfdQvCVbEe4xS0M6SAyRLoKIUdg
e1tHVOi3+W1xMa3sGvbVTSrB2XbGSBpvLeFKbO6tvq453vpbqqKYDWWdlYwxO51r2hZeY0d9TjtZ
NPxtMVKC1UmHl/Krwq7l6JSzbaUypdUqldyDuH2O8oT5CKyrFWN4erTKJ5jmGAOz6NVoLNpX4OHP
akb0tm8+dn10nPTawb4cr00cD3nOWnroSGHTBGGEejDKF6IOQCPgo9StEFurodixBVNDjYeHyMTd
LSXWO9nyBglL6Q3EDW5FvivFUsjoGHB1qXF5LigzNI33GcxJ1Wg9gGLC5B6xiusYGaEa0ViDaLCv
u71Zy2/BwES2aF5F/eBLxZm+xrYwSCo2m/rTGmjcp/X/cHdmy5EiW5d+ItqcyYHbGIhBCs1SSnmD
KVOVzJMzOPD0/aGs/k+VTluV9W2blYWlspQhRAC+fe+1vrUTXUuBX13q2V4Vx/Fl+1D7LtCJ9lEE
/s3UqMOoJZO2XmggmeqjKQAwCvJW4WnQlTc2GDJwVHQFzSaveMsJ1MuZ/pK4dClq4l+YJVDwsMWZ
397lHJAKidA47RKy00f6pDZU3X6gK6LgCjJ11Q+pX1F4gHUXoBXcwi2PdsvYd6qH7QLcJlZZGRbD
zMKaN2Ail1MvcSNnSlzVCrh4JoqHaezfxiaDXFwC64itmM0yNVFJdBPhDe/TOOznxL6NR+K7TEzX
E4yMPBiAuGVsJTGA+oY3gZ5M5NbBFLCRpaWO4F7JhGFPXMWYyRGZers6KJ/rSfNXDW01pcerIomf
BfydDtN13uFXbXVBpobWdH9H60BQT7SRfr7KmOwbc7FIHZ/lAcvzsFmA3rnV8r4QhUR+pXHKhHlf
+tSgRd8866lgEy37x8mmgxtp737gOt2SJUD+cwAOust3/lCwb2LWGjtsq0bPPXQRATQtMY9pc7Rt
omUaGn12ATgvBTpqF83V6KePBr//S0rzPK/zVwwjCSsxAViKhcyscPdVAWhZZxRXuLiATdslLeQM
+XGunDSEzJpskP2xwQTgvkmNoT5lOKEGeN9bSO9pGFXjeJvjFBszXEtSr/GVVrBLFm2CCgCOAOxu
FW2zNZTzu5MH2VZPZbGtCU9ehHksa//kZP2wJ66BnIUhRz1dS9LTpp1GsbHTybwF54fqUfD5y2gJ
7YR9GWgzuY0y4252+vLkNk62U37Flr2sw7b2qgOuj1+6HWnjQtTVT6Mh3L0v5badM7YO3XDpLOAu
w5jsFwc7m98/EmZLX7NXp2jwj4UHZ8pT7r0uWXKbZTihE74B3Ftv08i7bvAywmFlsWFoVRTpYztD
MWo795s1Ne5W5OVbHolnrZL54EqXQV3wzRMxjb5xCl1bg0QIOphZsXx1cF4BUjJ2rmnnDGkqb4Mr
MOTj1iFZ168YfZAyS3oC/tqzdq3iYTGMK+LMHlXOBIIHu+uQgcltXDr6ya9WfpZvfgzloC4OhgL6
+HA1naYNx6h/iDtA5d4PaZFx1FUSk+P8KyPZI/QlbPKIMwRMaz9M9NdMg4otdRLSO7t5207c1V77
02uJbjQll0RC8ueunzq5y0OTEMAtoXCIwy3SsMUAxntgo+Cgjqgj2IZFlj7mZTaEDGjQ5vqoglpG
2QDRAQqEaYEyemKiMWv6GnHvXVAIo8Awm4snpnkzBPcRmIttPy/LIa3G29EODR8vvpWAtFpU5Zy7
Ujvnzz99+XIqatx3JAbGbf4jZTK0N23Cn7Sf/PXl8+98NQf7VMTfY+KKEQrz0o7cATywzH3ZULVF
pvUmVu5hJ6ufbk2cUpAHFiYhQ2xEG/dnNxnp8CU4ZGOM/ZuMbOHdNBp7RFX0NAt2bnHTn8c4hqlL
18ld/ZNEmf75MszNvVFiaV9WSyUheUCQLLf2yEvDbPn5UlXoT/q3AMX6GV7Iny8p8gJncdtT1sHC
K9aXEoTl2W2HHoudeCi1T1eMxN07EWnrMA5ufl20uXP4nHb//4qrMQPLRwv3P/P8/8LVXNdD2qXv
1d+INX/+q/8TAOWT8iQpZBzbdzzpSqRdf2r7Alg2jm/xX2ACMJCr7O9PgI1t/y9h+ZYIJMwIL2DP
8z8AG4s3DBwf1SHMGSHswPx/0faZYpWW/UV6hqTCJuIK8Znn8uRwrS8JUOms9EDgjjpV7tjt0qQL
DlzoT+2ShwTEpAD9JHFvSR4gAyHPdyohGRY+ETHjjkgUttxEg85eYm5wNFz7pjsfqvYy9YN7T1jc
s5khJ6i0uasd39iD1e12fe/7h6hpWTqn5FSatIGcHtZMPZylpd4KJuNhp6xxmzYGckLFEFR9828p
G3JmRnSlu7LfNPVrIdMlrDIbtOtgnrKRodPkYlcxeAIvgUZvv2BEbyh08pZmvT+IA48/dC2Kg2hL
Ki5nOIKOf1Jtx8YB6OEWQkqwHbFtbxzTOsSUxVELcdesDNpX3giELW6ORZISGDJQJTeYcTKybfCR
F+9NyRtA1cF8jhiA6hV11tROVyY7ZkyXDRvPWzV3R0HEwXZiU7JPR33M5ASX8C0xFf1shBOQAKWx
9WvLJsd1wny2Eti0idIqXqcUjgReZTJmrFL6prGBXnGQZCPEzPsy3/k+5679GzH1t8iwv+Zhmf99
gTiOtFgmLILHLPur+iab8YnVY9OcGjt4Er05Mk3kpfC7auvKDsTNjApkIQtTDGszl2JiSb0/T+Zf
7q7/i1rmS7gV1yr2aoBQDiJZ3zPFFyGqZZhiivO8OWkD3nbaVG+2uXXUsTaGu9gqn42g+iN1in87
A+st8PdbxPFsywQj5buBSSjY3xU69EHMhYKwOHVGei3aHC3+sxkta5QJzRSITYfZwGyYaYr6RrVr
SayrQ6SRqXB/n9p6efnn82CtmqCvR4TRXJiSGxZV7qqY+otUKRNWp8uqK/AWcyKyynC27LeY/Oj+
MNU1EpSBbbd0CglqjYl3VSwhWec4U5ZhO9mSDbYO/hgnRLjEXpiHoC4On28lcUBNNhvwLsoe//mg
V2zXfx00Wz10xKTXwSn/8unF3AFpVWYcNA7wMO3mY5+BoO5HA6VbRv8Ky0+6s3X7Jk3MnW3MfZhG
ArBigJddWR+tnKuDHSD+G4z6XrILSdL2uYhsehDMS+qEbRhcgKLNfvQ1Q9jC6ujYo1nawbX7QZEP
P3M9EVb6gcGHjpaL8slNrAfLb/v9QIP/X37j9cL48jGR48dv6qH1dkzny2885XFBV0CkgBD1yUaX
Am05LQ+xfob0b12jR94HFVs4YTkZBv910Gqg9ygWENJkZsRhQ/9A4T8JAUnSTVNumA72LiW6EwQ1
aslWptssuhno8+xlw0MgaIZmVxXRe9AQ9eQObU6P1xQh5rX3tp6WozIUkxcBoT/ytmns7B0GPP/8
a5tfkGjcpq4QSJrRMge8el/uF4L7vLkc7OzUq+CphgTGKV9uVVT8MIZoOECNpp1BJchEtps7UJ2u
2issuvESBh1VJcRIELYS+YLr3Pzzsdn/t2Pj+Fb0m+87CO/+fueoNijsXsns1M5HoXL61kX9WqON
o+yXT43B/GUhV/VzObBGQXHd0FGPJUHXBYWqxppFMOqmGazvnZf8cJaZDV0s77ksVykoKeB1j9rA
XNQv1xGIzaynJZjPbkX0uHvXxqY6EtcimCsR6u0X5V0HxRLZBXBPGkLnNEu/p04kL//8a5v//Qgj
Xg6DQWBKGXhSfFnl2ZaTyC4b0pglSUNukd053RJshewp25f0vmKn6FT9Qfc2Ggm+WGbE+WabPGQk
gx6rFAb3vxzSl3XFCVwOg/hJQSnjmsL5ckhkuGhzTIL0lETIhAux3AqaG0wD4IYWHl693s+PMVtP
K1hHS566ST38ll1p/tuRrLfhX27TzyNxTaKsHCRR7Oq/XK8ZbVVDGdymPXFTrvPRJZNxIhmYrMGM
HYrFcyifE7r+IJzjRuyIZ2uOfdlM51mTlGj33nPhW9Eey4AMyZXc19AF/vls2V/9CevZcpGlBpKV
j6fJejb/8sQfJHhpWU88SjoXJaAZnJXBBi+oXwzL777DPVuwsl2hyqTTk/zwxnWsri18e2l5Q0H5
kWfkkPjNR+4G2eNkyq1g4Mi2vLyzDEz9gJzJcAxQK/jEpV1llvE8DOzp6tnqLsVEtefTkjcIxvuX
38z8siysZ98MMAuzMniIbr/ekeNs5mnr9gDbHfQtbd/v8LLPBCz7MYEFBHjZ/cRt1DNWN1vKimLI
9pE9l2e3o4tqefqsGTHmmfEv94z7pdpYD8zyHE64TWohCt0vFyjb77FeIi896QwJU0+ntcvQ3czG
/OQKWKxTltNQxvjqR7a5nkDGVLySSh+ipC0pQmk+Ka8i52SKjBMUjl3d2EB2sJocgfXjQTPR0eri
VowlrbhR4uZNfZMWFDpyAMFP9iTMDb154x2o3sklqBf9Wf8x5Q6Oj4UAosgZrjXMCV275f3Q1kmI
gg6aa50b25au8TaotbpO/P4jGkuCZIbhprJyEkBHPsc+P7Zu07/7S3aZrDOnel/35AAFBBMOQRyg
gcQngkyU7K7VLh9xIPf/fFl762X75dZzuZjxMLFDIgzqy+OYcjXScCKMo0P5cdQjM5uWCdJC82dT
AO64IzziPgrQu8C5q8K29ZHhk7kcSvpB0NDpq6nChgsxuSfPsXduUmZ3sy9IQaqbk6qrP2rbaUMg
5t8Iqupw1JMjQFYdUQuUmRsN7uLk904M1TEKwlY0NGuV89ZETx70cXZO17VbID9egtcsTiThcPRZ
sbRHp3m06/PS0b9PGEcUxkz7iQTCeA21zqFSD/qX7tDYu9rtGZOCCAFnytCoJWeLe/k96eZbPPv4
Tn32C7aHBJPcvmOf20y0DRwfcaQS+p+o3vx6ge8MLlAXwXc3Nqz7qiaoN4+wS4EJhXcA7mOZGFW5
wfafP6Cvazk3gS+4/gU7N2pV+fUDEkGFE7HgLBnYard91RH8WAnU6STSzeZ8yNx+xYozrydBayOm
6kkWqA08HwUjPas9UVyX3KgLdLj016uu6/f/coRfiqzPI2Qdp96wyKv3vm4KUgPJfWR06e9auNXj
YxmRQVIL1nbcbFA+K3OTpnOoI4TxhaL+idv6+5xSJntkzW3qBunN4s0bb2ED9i9HR7/gywXuC8/z
LbYObuDTufr7c3v2O7dzpoyrTFnobVMEi/GgvxeZl4eRRZOwmfS8kljmq6okatjNsBRnFo3dddEj
dmX3zwdk/97R//2e820bm1ngspXi0L5UpYVqDGtsreg4AWTeuXaXP5QTZZfpn6qxMl75X2FP4gXs
mhQ2RoNq2Wre7frNzDSaSdtWPwd/LVWT8qgxDl859R+UMwMjTlwJaSQZ64IoiGjAI81t/dDlsbgt
Ru6K0YR4PxYv8QBXaaTRPOZTfKdgeoAAa5sTH+Ulm7oPoFzZRWY1Xf5+uYusmvs8Jp/E40yGScyA
fglG+yBV+kNBJLmeXGRpea1GuLdUwS7aRxwLdwTJkawTcJwIh+bO8X8KlFVjtXHgtDj2FBzbCrxO
wVtlAWIM1/FWXnv8EMjFP9UJiz8BQQhtSXQ/N1mkGe0t0yEZu1983MwuMzqN1ux/2AoFcwF0G6QJ
gF+fuVOFo/4obAROpe9e1XFq7rwEZKVFEJmKk4td6YdIOFHoabS0cU9rW7KBZpHzzWvZ9O4+KmL9
EnkQLbrOIUNe7WCUxdbOx65wtdI3DE8v9/ZEj9ejJeEuhN2Wmr5lsXYuoKMBpq2LN0zl01UKYAKK
KR4ttk1Q40bnrawcl1ov3ZFIgmHcwOA1+QTa01tGfeL7x2CQrFjQfTZBEiWHWkXydbEOuWMdFJbo
U19av0jGtB6GInv3llnTB5qNg98xdIeWyxoi/YME3b575SF4U5pGcDEzYrV0D3BgQRTbV+OyzZii
HCQJOFaQWUcau81OJVG/b7wAWWI/Efe3GMldY5XtzqYbz6jNhLwyWIfe4q5eGESdFidrYJVHENdq
7wU1t9zNTXXT6QlVE351bO2gEYQr30AMFEzuKrBeaTAwkvB/okNowsrT+TU9IIRAwOXJr57UE9vm
MpRDDrfGJVwT0JwfRiPXclLV/Ukq/aE9koBjwKEgsxpFBQ2QoyOvg+bFxXE7GuRed2VPeXkMZv3s
LOhOKapiBhiQdluzZypqMqIGK70jtvvKCTraQpqeueq8g+WoC+hjvF8SybaV5SG5RABGTYhNq11z
Q97hRL6Dc4/Zhj5uNVGnDvTDl3owEIOkLqG1ZXyeyvZuGdYfIT1ifmpxL1rzKhnZNvbW/nfRrSAU
Z8Gw7FqzxOIlPdyKlXlgi2MxESDWPFKE2BgLnTflUiN6A2ZKD1GnF+WQdp3iW2TiZ+g64hfQHKR3
RdETm9WxfNn+Sz226b0yETsPeWFiVhfjJTBn88WOuCETi6zFeHqxOmJ+na5cGNyiwzKSBEbXiJ67
ltiOyTO/HtC4SbIPw8Ju2ddOj2M1yws1UJOV0TEA0AfEz7mlOx5fRPlzFOiQFiciKiEP4gukQ2uf
dsGtWXj+NqmRhHRYzkAQt/Q67QVQSRK3u4BpCE/lQ2sn8Q2sfImKfkbwccmh3zD9BVqsHEapRla5
16KqyRpGMnhIl/HJKa1jwmD2epxsZy8MlvJAJMe+I7uokuJ6NKdLJAE0WVUi7g0SpRD6TS+1Kkle
H1HmkAMyvfgNrIMoI5/EtK6pH41jUsJI8C0ODiBt9C3plxdjQbQDQ9u8LH4La1qMp8FKERvqxX5p
vCyBrZqMKFbY5bIapkkOvjqJwqZzq2tpM1/1gKl9q6xY7mw7q65mK7a3tdGJtzZyGObn8g7YjXNg
68558ulPmE53THPg2aaJIt2c/J+1tkeUqI7BySB+m6bPgyK19RHLEq2OObMgBmTfGV3HByq1nlLy
ZvbSPYUGW/92eXUUj552GPGsmbQmoj/Kka4Bu8YPq24xaYEWP9mdMd6m5ARsizK4H/NOcvWh/GSb
zQ6ngi8YTOaumh10A9XR9ZKnUk/qVtR1v3NSG1F5TzpYDp8huuWjLE6mVj+8AK1yLczmVAw8h0aD
kSxtkleTQqZ0++6skzS5IGO6KlLrsBTt/eoc2dTKNnZ49See9SirVNZ150ITnJsOB1vp96p2XgiX
qnBrNox9lNeGjQNxlNB4YJPzzee7Tp2XbUXqR/t80gpLs52ga/nuTIpnlXarbVKIgzUjBhkr0VyW
zjrZNjaOnim9Ycny3FjBmYAULvFxYl5t6ipskquFyet9i+WO6C/7vJiReeiH8VGVMguL2AbyHChJ
JiMyrKWWD82szNuEdriH0WfLlKI466VfkNMoQVxsLY5xDPzOEHpv6ILyW6LkKmRxNafNdnBpusKu
YyxdtfNF1+q5QD0d5fb4WgzvfUnzhh2LjfAnR6XL5DVTfMApWfO6dAm9V4UKeV7ojWLyR1WZ3dbK
va6kzK51gms5TQGYRbbD2+SEzBKXFLZlbT8mvygjzSsjAHAvWnXKjHqvK2jW3XisTNs7Om0dERBe
nIrEel0Cz7xOPIE2KDkLr2/3ZkkJaAes0U1Qw0mzh5601pw0uqcgYfdAsjcQWmQlDlSSnRAMZ7MM
kw1bUG8/NljSbAanVwKvgkyVsY8SC6/z3NhHs0Oyq3P0acHiP+dT8OENSXUJnOQM4oPWUNbAPkWh
H+NPuoI+j1lxxNCeJwO7cFeyjxm2tYyn28KpgkOAc60cf3W9yO4Inn4gLz3ZM4M2oKAl7a7I523j
jflZda6FjwD5lpctJ6cI6oPHDGfDNIWhbVkjxhQao2WmXvxUf9fGt6mE5rBBh2KQd9n6kfuYrwMP
nuPEO6LRTgMqQ1dFz41GAY4l2fOOnc33WrFjXgNFB6X2mA60GbnlOhbdFBUSwWKMdZaDrZuDzPt3
kYIhZSWe5vLWoP+9YedH24lgbKNowxmZB11oBiSdfIkB7u3bLnLpmYHKaoNzXhL2JYlJARgL022e
cNf1zY3tDYxpqJ1CZToAt91HSuodBkbQABVj4RRD5TwuA22Y4gca+mr40cTK2440Y2Y0frFHNM8E
Ocd38idFa2QjjOF10FidR5aBky7w+I19W1ESIw/tCG7dGhFlm4V2WDTprlw86BdLgw0YfYmaq2Az
5UOEzTt1j7YlcNqZezGR/DQK1K7f9Eg0Z0t3AzA+S3MaW8R+Yhvvy30eD+nOsYmIMOG2byev7PfE
k3w02gapVMgP08Hsi0CAgVsX7SMMkoZPORExr53zel/44i1N7LDNwQAWihiZ1OX5HgH11Qi0E2u6
Fsh8tos2Xp0eQRHqCvb2SFtbH7Q92+1iIomPEXmS58VuqCxyou3uOWEDR1nh7fm+cBwNgFNJ88OU
9pUnsR7MLHI0YJLLWNGyy+Qhs3GAdS2OT5UF5yogEhj1S7rEzLYn4zav9phqPQwlOFM89Nu5h6FD
DLmLWDC60xHKkbHPtllfYDlZcNJkdP4hACS3dnzA9RjNCjcTG6ch8a6LtRkUNNZ7OjQXYtuwTub1
tTKKn1Y1XwUAGSSRh9UMrM8UCKio3G4IqMDI4CigNtGP3C8epFc+NlIdwQ8+9/QbcKXS5CBKtcdA
fKPIYNpUJfKDmAdfQFsG1C23i26zn3lv7Upd0ZsYnpO+TvESOebOjqDpxkZwknls7r4TaVCh3AEv
wKMANnbNo2/tBorRGg+qgfik8NjOkasujAC5JdrJ2M2L+k5xxJI9umAmk+BZpoKlE0rKJzz3P3RT
9HszeLyKUmVln/4mia481M8vf7+s1NnUo3m6+WQepzoa973vvn++lSw169jnNwaMD//8ns+v51ak
61Po6vOr399IrBi2lklc//7y8y3+81P0J8O0TaIIw8LIM0dnh6Yt+Sj+/s5W31jL/q9vO8P5pxGP
ZHb9NT6P8/NPv//l7x/2l3eJA+uxWrIirHFhwjL/TYAl+wvGUbz9zz//cnx/ecsv3/PlxH09Nb/f
Zz2R8VA9B0iwsYldYpftutMLFEUAuW+ZCh8her1X2pvegwKK9hgPh4lQim3jJ8vZUN5wIAgixUCH
B9DliRZmnQPVzBz1ne1T4BNm8FomqH3z9B1C7aVQtEG7xsWM2ofKye2d6pMX3U/4tMjq2oseQk6K
kGRPMMW3OKmCyxoBifSRGIM+wX/AhBj5dVsiLm/QLNrjnVhyRWlllCcVJefOb6rrmtm79Jpr6Zfl
nR2cJmRpwHfZgrEBgeyTREC/LPGrS4L4IRM/lF7Npjk4zwqpJMxPZwr901JRnxvT8g4o+T6fEiKl
x62JJncjSTVp6fYhWedpmhXTpXCBXxYmqbJKi6tM2fcKrPvOjdD0+9N1nySbBhXasR5x1bZzwVbK
74eD9NQhceRTxLVyEfO0KtvrfeeMycE37gZrgIOc4IWySVPQDTaBwD7G6C4f4r1ix7aNcb4jMCaj
rI04aV1kMN0c4Gc4xV0hHlNa3eSiez/9cbCQqSNG7dAQS32SXDobz/ooqNkse0WgJTokQrfdZ15B
cGLUXxBOEN5nEaw1VYO60Jig7oGpWZdgWqYWoxdO2VJf6Gu8C3M8kAizi3OfzKmOfVCiCVj3+ufM
jojiCMowRUK4tYP5rTGDO5dp0kFlJp3c0ghH3Q87SkW1j4YspUeb3zd2RDpZHHjHCa+AU/BAdYr4
CkhmOEpSsiq3OBEJzBzL/maNBqr0kUKk9XJyiyva6TapJIod9a1PMGXc3pD0kV7jpUauzVW/mWq/
xQiInDRGWzgtc8a/DU4WD9CQMFc8p7N4zq0SZ+tipMcFWV1SEbnK/GYgQHXGX5ySHKD9A8lI2wWi
wMkfaHkkTDJnUuK8Cm5IObAGzgb4FJ+IIGLxqBclGaQbYwa9TMRytIM8kB6xL3zkoIzDUtgf0Zwl
h2nW5tHspX+T2KCERo4YnQlGUMism3lo7vjVukvJNKFirnxjZFhrUu+PrkDgYkSEaFjpYG4zF6Dn
QKQoJNKqQaaF550z07YnM52uqoALC3EuqLvpwxGdOPGPsMNOBKiXQ72fa/l9HFt9pbwfGWK7ZSmO
UPRo4NvdZfa3zZiq/RLjiHKsBQU0lWSV6tuiip7y2PlgiuQorP6JBzkXZgOhwhxkWUTH0UNKnzg4
GxCjMdCNiI2rFtytLHav0wB11rdTn5pZwm/t29sVm7x2jjZMmvPryKz3iWIiIFwMQakKeHK1BJ87
WCqz5YcvaJ3hBAMhza1o5VUoCu+b1XUlQcM0khjTPXVdfr+OB+ZBI14nzRgPRveUd/G16/4QNjQq
ujx3akHXkpRxsiWAACn3vPpRxdTv03i8VQWSQLAHFR9tYx7b1v1eAbEOfQcvmunitvJSNCOWBuhg
N7Dy8uSq98zpMNjLh8imDSXzo9XoAzCOCGHaNKE4H0i8kZ75iwtQoxLFUD1lzovpabwonnmIeqfc
D4Y3h4GNL79fgOjYFhcgUpSkQItv0+Bnm4xbdzZpz1kFGcM/qDGmPk6v6gJ5oMQsRRz0blqHz7Gl
HoIKDyMPjJfCtcswT18Cgd/GAlrciYjopMy81N6EydQ6W05AF9UZT+6cPhkpwBVmivHOa7H0+nht
DurDTQFrwWFdZUrLrsqseruq+fZDOT5ltC3sNvtVGv69D3IVRS359ssCY/WhQ5EdFm3HPTLjPsvL
C6GxYs+wwPbMj962rX3XQ+mMW4g1JAhmMWqAQZdPzSKiQ1Zm2Po1PfAg6uV+WppQe0YRevVCPQPt
QDk0E8x+L01+TD539R2KtfhiiJtUEA/adEwnbP0eIZvYWAXsrnmYGV0v8UuWO39Y7Qz0ZW09LYs8
ZxUlRVdY3oPdJyFCdzHpdu+23soIJUJIGT+6jOeD9l4NRTiuo6z6gncA97r74pnDWbTfZyHaLRmc
Iw+/+RR3xp1oU7yYpjgvOdmqlOHtNvKYnSWRGg5G5b8k8ZRekZD+Jin02l5YwK88SviIdpme5NOy
6KMZ2RJfDsbnpUX1YmTbOq2dbRJo9rOkPrl1Nh1FRipw0RPaNkTviZOgi7b78TgURB0N7veBBm4Y
9DmjD+9AU/R1NPv0ConnH3LiewcSMxeE74iAyexAhE79vZItUq7MJHBhc1sVlgPTbo6lFcqK/Yaf
ziLUQ1eFo3fuoxaSVkS4EmV+6+OQyAnQvtbRorFX18Sltf2DJelpQKh86obQkAaeUJ6ebFVTfL2j
OhUZdnhF6MEmJUzp3Nf9U0NQ8cYfMNYM8Dv2tsQqmTpU/CxVZ9EF0yZLcUsYKk2REsFpE2NxdPv4
V+QtJ4Qq3oFShMeyZrK9dDhD4x6EiaCbuFk7VNrBphXULJyCFOQpK491PJ6aatw4U7nhwSlRscL3
Q4jn5ulzRCMTGfDkb610usM594RmlaawnaJoFnTzeHxrQDtGS363hx/agL+/Gaf6qORKbSiJyMjH
ZDeuN6kIomLPT5yjrDwwb03ptyEox5mTZwmJj0NWbQfToKbBH7EXZuzuS6DDO5oVijEM4v0BR3v8
R5UWMJmV5xNy16R7ekIP2VD5h8HEMeKBVqnt6oO+eNEmgsA2szkTmpR+i/P42+D0kiZBR3FktlfG
xBi9ImRzcamBVHEA6rzcFpiNW2lADjCsD7dGZKyT3D7PFRDv1rZuDA1QMYpbHg2j9Rqbaeif46V0
jux2aNR1zfeym6a9VTfEx7jZTevJEwwcEngYYIadBwiASLLQz459M2bnHRs3CT1GeFcBafFzUgbH
WcwPU3RAPWfsO6UOMlOQmDTUgPS7xR5hU+7TZub0mAN8I4ORUB+MhIpADywa56UN9MNcdy9twji7
TeS3oZms0FhuByey0S/1F0EM2MYp+wsSvisR23dGB+tAaQxkfXIruf23DNxvMneExkASyM5f+51d
9y0a5MSTzcN16yAQR1u+a9mPrVLxadtPC6lgiNY8OE5nM76up/6JOUG29Y0AT7+TPSzmXa/KVbKJ
4qldOYDODH0+43CGxjsuhrpGH+jsyRGj5AqWtRRvb4BNJRe31A+DOdL7rOlHMnk3yVrtg8dyVUhX
aTaQ2EHSNys38uysoZvy+y8H8DutQhyEt4/BUkH2cWkYDUtsYz/HFjOqITaMTddlFhMZPbMa1dVu
cGoMVgGb+aNMcJYvAZ7g9cWLjQn5HaVT1uvfL1gZMF954H3cQQxnb33pCB/xFmEfuwpzEgHKwCpI
YmgqzzrrAjpl3zfmrl8TbLR87tOEOYFRLG+oc/e5PXhHMw+mcwPK+xDboGoNgYNvfTHEmj62/onl
SrJ1cPzt59+R0OYCpjznVqbOfeLRylz/FPWaIaqp4/5Qm+7J6UhVimlLnfXnb/ifr+2h9HawvZi4
lp49XLkDVuax6W06P+TEfKar/A5asXVPoljvx9+svIj2tITmrIlOnz+zsrGibf7z41O6b10ZBdhb
pT7Tss6wcleLgvxuPDrDRLLQG4NmhSOP///5TROkrf1k4TVa7IgHdN8BtUC+UW4k+B9JaiSsI9Hg
9ybbw68gkCiHboQa8f0biZuDKIQ61GbOrkq5GMme6LdzRVnBFYBrVKwvOWlJ5wUIDKPN0on4dRYk
/GkTpacAvNSBdtDx9/9c9+98kAwKpx+kIjfMwNbcnrbHc8mix2/CsBsXHfvPz5eMpWI30bbaWGv8
ymcQCxysHWrfm0zCDe6bnnypjr4lmULqPK0vudEhmWFc3h9VtmAdnS3ySai2NdaIt9xd+pOf5ke0
3O7Zy+P3VrZg3Cqu377H/7umP3y+0M/emQMhUYMmEGAuyAfI1pCIz//5+afPzAjlN0xSeriH1cDQ
MzFmFvG1t+aN00tXAJBEzRybawfHShqKy+da2jOttP6NNe6NJ+DPSm8QQCGiIRSRwtNCLpCD8RzF
rxiKPPZcfV/4VzhnXpzCYZoZjXR5xcvCvnaDZPXOmuxvpmW+uCPunD4i1rGUD1E6hvMyJbTOhxM1
8R8AqnZYONzhtS0Zh9oFb+1W1S0U6HsUmC/d+L+5O7PlxpEty34RrsEBBxx4bM4UB1FzRLzAQgoJ
8zzj62sBkTczK/uWlfVrPyRTYlAURQKO4+fsvXa/Qq7zMthUIKr7qXcuv1uUDUFh70rKn4gvH4YK
v5Nb6MMazdIxJXxKo8m/duCWwxY1QTQ1CNgpzSYGWoz65pwLVqX8LlfjOQ4mNnVL9MWfNzX9KIYO
7Ww+BkUz35/gpdlrEXv2+d/+evzybZjMB9/ylMv3etsoXFvy7R+P69w5rmm5c3ncVIMb0kt5yeOU
qVCWZgfs18maUcNXafUXmaB2Kd3wG9BtKBB0m9Ji1F4UFcBKpS7elErfOBqxJR5p9i04aDvRLwPZ
YGvmgg9a7dx7lb1CZGGAVjKbVe/zgUAtw9PoPUpznoRZ5MjELntYEDi4nUKmS4w2upDAZvKp1ROn
nNC/2i5v7gswQdnQb60cui2Lx9lWd7IPk42DU210u+jRTIFElSPFTZbH0Z09RCSZpcPVwgK1rube
nT878bWieS+Ree5zJJ8lyZc0EoyDlpfPbPsVNV25J6WG5Q6gj4FGeZOG2YTvVzyJqBwOsvUpusEp
KIcaY+RyvTftq1kB0Q7K+jZM0GxqvbkLPOOI/VFtLMet9lDvDgFbFkpFFNcBIvM9nUj2+o34Umrg
HIW9WsdMkiIz+lbABK/IJsXV7xMw/qYLIlpVHv8UYdLsDNv+qBPnouz6oSmTm934v4ANYswLtI3v
n3Ekd2AcjL2O9/CIsWjd6xS/Y72H9t8d2c6+pJVDOlHOoE6k46+8dl5Lw/R35TwIqHN15ex4gRGA
3kCAcElNZ+c0wXtU999Y7fkT8SSZBnuJIHiW7nBTFiIn5v1TAtw5xda8a/pi1+Vlz8xlavdIvj61
X+yz+nPk2M8Ce/cWEepMoDGfcZxgP5KQirQmCda2r74w23v7erp4IKNcJm13zDEJ6kYXXHkE205P
ks1KahmkZcDJtOWHwvnPqcvsg7kaDmW00A3T2EHxekwvnLVU0O9ahkht5xX7sEpvtHqpctmcm8G2
14xDW7fnbJjynaVB7NEkkUJ6eNNM8UOZwa33u1uEGMBK2FD2MnA3ngc8o3dLWtfxxtKIUZTzTnNb
xvaJuAt4KQyvYpQkhgU8VRnDsy8YAmdV8EszJ4PuAvknJZAep70M6fBdEgSzCsz+FufqobLpVTTW
o953b0HSfcuC4KKs4RDRs7eiwl1FY/rDUejPIBWsTFLkOWLzc55lP/n0Y9wh/oOdBB/UWrCmsuBo
jPGZhV5nrvTLrvNza/efg5CfLSN5FuifQ4KgrbZ6ZiftbcrSai2aulljDzirdHxPa+cL/AgFMSEW
VaVzdoqbWf9CA/MOfP+H8dy0QNBQFMNOKPOPUbd594PPwYlpnnkkhfhDdA1SqLTT3AowmFnU3evo
GgN7ogixgONzijZ0KMD3IHD/znEZEtqoaLLn5nX09deGECMAduzavUTflfPzoBepKOoxGo9DfDKd
6kk4uB5qpom0TtL1HFSxQqszywAVtR5wHR0oFkN2lPXGdDaVyZCeFx7XBP7quCKjsin22ZQx6i9P
Qdt8bxI9Y/T/Fs52XYK2V6mABKI6zz1VA4yWqlg1mnUfDGa5F9mMyCIqcEBDLoiv2vRiuJqdTRcM
O/3YxvuuKokxYbDB5vo+8A2u6vfFbBuS5UtFk9f2rXMD+BUCFWuWYZHu4wVHHQiFzUyK1pr86HVk
OEZUbkYHeJLht9S+evvs1NFjX/ekcTGPx1IdtTgZM43WL04eVisOwEhQwPKHHbTKOXCWzjrhY9TX
D62p/fRc55F3eKQS4dre3UafpSctttpob9rAu9Pa5r6NPWh71iEHa5n2MN7T/pUGk6n0L8TPWesy
IVDxY56PT10zvRV9QTkmCPYJ03OVMADR+Hg6C/2joIElwg+EIXFiPpgxFhUc9e+4Ceo1VIRgHfTm
rg51FDVWtwalUO8zE++3VyMl+emjpVu5nfdjIpZtK3gdWJ77QLtZXrmK9QlBDfPK1nynNQHWEYuS
9IqPphneJH0d4iGgoY6fRYsMrbI9ZleYpLWmfg1C+4WpBU20lg5ymPSfTQ6dqhPOgx76+7b87uke
JBqlX/VUu5A7/uGE7uvgMwplUoggbus11kTRkL1qFVfb3C0+/AD6ArUfF54Ka63jCYgIeH8Xv7Os
vzFMkus+cooDVgVsXl2Hrs3QqR6G8WgY3S+CNnPUPNOtsnVShYKUyBKMY86Qfem0Rbm4dg9+5XFS
oiYYo3LHNvl5qj+0ENtRG1ccLU1zEh0pGkzu6R+lT2klMI7BsFjnQQIml+jlKO1+jr4KL6FbvfnZ
7Hevdffep5u6Ypb8LhgKHHA/gRxM8/QYsJZIyKBgy5EEaTjdNpPG+xl5YkINSgt0MsxzPtFn1dVY
brpAv7qzjF4HNuY71tUZbIkb+snsYpR6OfIKgRrP8pqIOYW95a9E9zO3l1plf+ATbk7lVPMW93hF
Wq/fT61fHkw2YlsVh0AOTV+svAL5em6zvyTNQzB+rr9i0R8SF9lTGKesryB7NwotIyh7pFVZm0KJ
ahyQmk5Rri3hPntOUjw1Eab6RNYdmeWEG7htSwO6icNTZo0PJfO8sysbdbZDaFd4SwC8lVYOItOF
YCOMi2sk7z70ViJAsgaOlHfoXVWe2/nGycNmOwg+Xrx7OHVn38k4JCcAAs5eL6bsFJpsEON47iyh
lryrktbdzTbMMUnFgf7ZvR2hnltunHaimE03aQlPMLYA14a1iSaItr5PHjmlNRdRIVvYnXFNf4xL
yXW5ESPKPc1FaS6nm8PgHpZHP7sSEX2uROOeSahDK2IPOAujNDh0qH6NMpcgmmlsFR6EcJkP43po
CY2jVu2e1LEI9OnJseIMA4dlkKsItdNrmH51aV89N2JId7giqBKjyNg70Zz23Vjag5m/EEWibss3
ti/GnZhn+DmMgU5aPcxHTi+Avyi6YzgP12AKuK7aVDOFbnKla3h7bCOT56DLPmvZhHvTqOxzMuGs
AuF8sJnQre2SwGE9QPyjPPPqqgHZXOtpWzvGFpHQCYZeR6b81BvN3jDY7jURxOS+q8DzuBrD9bTh
2QBiyilnyj/q9Fwa9zo4+94sQLca+sYgbWvkon4fR6XYyE7kyPC6YW33Ns+598JQnP2RS1xtkKrA
BpTooniA/ipbtgzBdJxAjh+8zjxqLhajgHIiiUREWFjHBcs+RG752EwmHvNQ7ILZZ4mJjiHGpF2G
ymo3TkDtbrco75DHNBtOMxiwjXfQhmjiIC2hRwNoKrkyhTU/bOr+zuYt2xc2jXitoK9Y141D3BLq
C8QDmCjlnRciqKxNSO+TuvMTecu76Cho/FFBaTXupVdHZ++xGHrbAnafDsqun9j59SZZcyYX0K0k
bUzAhT5iP7j4Q6kuQTQk+6mp7otJnqc6zXZEan+PO+2XK3uJljSFfzXLW/KEDUHKG4Feh62rF5+S
DPMxRWC6cgZWmKl9l+N4nbrsKc+6mJnn4IFS9Z1NQA1n5lw2M0wtodK2FtlZWycdAcV18iv2+oo0
iuEJidNwVZF3mv+bLK6+kerXXumWbwEiMcaaQQUk0PGM52IMx3unJ0+vY/034QQOY/BdS/LHvNZW
g/A9hCwxCq+RHNOQMkUyO9uEgMPXModZjQBqrY0ZDJemlRtYYu9JVCOoNWEUh2M+XaLwI8ks98hm
nwaqXQMiqcZiD1/GwPyIpVizrUtM0tJKVViyfZcmWBXf0XgFT25GzdxrJq3U05mR2W+4ZKIbeXzf
ShCSImjbQ+azYZug1LhRnW67VJ7GoZ0t0y5cckomW0Bf9WPTp5ppgoMJz2cVpZDS25QIibL37kyb
EPFOT5pHU5DHIH95sRtQg6O4HhitnrwouLVWpx09ZtKNL0oofRk+pYCMj2iA9eX4CLCSLt2m9Ajn
Y1zftiat4cklpXtsxK7MuGCMg3MM2oKoAcxXkSUZ9nTTQyKSW1Cm9gFoO/gSJUJSkcBZxYO653r4
og/Fd04h/RhoaD2dqXKPSgBBy+nkGUb+ajCF2ttt855FEbHTVviIqnh2mwznMZIXu4U/HmKpWtVZ
/1qBnJjsHtUJM4/BpjlrAw8N8gYuc8SEZJp+lOSX0Va0zrWOfUAW7KgMcjoBVCkPK2V0x/EV0ssr
bhYpx0PZYv5RhEg7mTy2E1Ia/yErOol/3II9qa0tRMszLewtQRFhgvLCYdJh6M7ku5iEtstihx46
EwkQxcXGc5v3xRq/vGNp1nSQI+4J66q9Glvo9FJYB12na1c46lTz1m6yKofeJykREwHtKqayQmGO
+xOFCH1gmhSOjM61az10LRmJiwd4MfvpfWOdbA7wtWeBJ1SWNR0sFP3XQj4uj6oa8gRwU7JWuzpi
74wapAtg0UMFcPnQ51CUBiGC4exVb7t7bBhUBZFzFWZNcFspV6XMIgAezE1KG+FI7BAAgjjukru1
yc+CFyAjbLFm6r727o/pM3t9ZmZTcGD2AnMxptjETZPH70Hv6wdh0wyGNb6NrfA9k4hYkbQAaZ29
9qKTu75ngJulSJhm5EgRoq6ypybbk5zBdHydzigBDOCYNJHpadLCs/DDLHps3shGt/kYQ3FnwOlk
mOd89R2YnbZmh/kcSZ4yMQsC9ErvmJi84+iiIGzEgmBy97m10cyGybMsB351jNWYnslBgolsTSqu
pObHA4/ptwctsXa9drU8UsVsaJclNbZKEInS+x513rPfkGUQMENCvsZutx2TTe9qX2YH6S0twVJ1
ExOaGAN1hTUEndV6QmKklcYv1tPZwhbfREEvzuiBxgiH3xGX0SYIkEL0pEeEUXcOLfOnEqxHsV5d
84CKWidczTdY5wPmx8gZORese62XfEiG9VhykIy8KqfWnocETzm5ft8hOxGbVzD10UI+bFno2wDe
4txaC/S63szvDMNI8GUOxV09kNcwoPCgwblXiAvNNCHOVARk0XE9mUp1TIhiHKNbZ1gfQcHWYYl4
WNp3lYkmiIcO1JJD1n0L4CitSebVcGpm2KERoYR8fFcjupfCzPZ2MaSnyI3EocJAULfNsEsDNrkO
YaVwdHrtxQ4a0k6FPJS6fp1qu75UoFIuOTP3lJnpUcXZcJxrYDvp4RObLJpkP38nrkLeZjaTPhgV
hr9kq5lGd4ubecIzbZi1ZZu+H6JD1trfa3CHp+UG/NWPICB8ctQKa5vk4VnzIXat6cx1G8Em5JRN
6i3oychDNmJcxoHIZG/CCc46+siwvdtPhv5YWI29Yy2xTmbrnRCjUA8N9aZgi38onfIHkDljXdbi
IWg5RJtxZp1zkZwPKn0mOgSt/KYpholRM79/tNfurBFnmvTuJkkTlL/yPLhHhj3uft7zwyZTKwRO
+rFxDqpM3D1NfnuFFoHBXalvkl6vjmOM42mR3Yq2M9fCgI7Q8ulRGMA+pEzo552aURn+tmYA0+SM
/jgR/WOuh9+iDiVorHAzUD+Sg1pc1eBjKZs2Fe6eOlWoTauQY6nXrjmVDBIHiqbEjp9kY2XIcD6X
VFzbRIAt2K2vFNohXlsxrvOq3Ja9/doUDskWKeUSOLhtVpevFZXxuhxYg5aFiPZKDlzBdAmd5XIM
GM7iZH+fsnk32ir2/mF435Sc/Yq5BLN7ilvoY0PI5haoXaqY+tNZI4I6vU91kCWkbADQhRJBpYhe
xACgxxSYes9lNW5rYLsahmuPskzChaHUZ2TcAPZNqjtcL6htOy6qy/tk29+0Hm2aFHjmDRxDywsu
pgHoNdWW3vsvE4XghtKVaz0MFAF4N2SIviPEmWGdIT7HkXwSzsmNlkvcWC1iCaf3KFoHGpm46ugo
cK6GuoU9MYvoGbBgGYKlJkbu0zTENdHr6RCJMjNVxzxmjBcWwV2lgvfZ/N/UpHBmHE0IaRF7C21j
wE8khqN78kXzOnJY4VGCpPLHIahXDL0jPN++bJ/FpotZseKR9THbVRkQXxeiXuUcQxF8w0Vfb7Ie
IxpUCMoSHpQ3aj+mFltfr3Kh5umfOgZ2umXORq9Y8r1rOo2syXZ/oXU9Ej+Qu+sQ5aflIzJBH1CT
euzyDmB1Eekj+/grYEJ6KQLB3LxedfWuQxSBZp+VvB7Z8MU8XFaUfBhEaFUa0btbj5elpY6NxCS3
Dj3GTKfM7WiEuWqf1dynZGmfyPOZKRdxeisUIGUWmZWWvjcCnG/g8dcUerqdwBeXcjqkXh1sLNrn
K23+HH+viW0P4inud24fvZOQHqxLE7NMIjah0ZmnJEJAYfUuEFTOdme8Z08SXEumUKuUvu1b14GN
JJHS3yWKAJcUz6HeO3M7o/0MaegcyHfRb06ufw7Dk+/mxg8aFSies2k6h9KODpY5ESqLWX2j0aDK
SXa/A8N6DC2jvZhDd0w7Nn8u2UeXjhonTSZ01vno7V3b5TzxIKRkyDfR9nM4FyAPViUQWLgkySas
ahjDWvZuZQKAR8L5OB8hlWg/Gnd8MYzsAlPg2ufgQLwKthWm96NeySO9bzY5LcRBGsqbfj56LL1k
kaJK1Od87MEF4uexqJiJZnJKccZJnzBc4N8qwedsy/htXg85T1AdqG0RhO+B8p7zuHzIJvmtGYNf
SWIfApJp1njZiEhxrDWiGZB/tnoqKa/Nng6hGc6d/YRyV84nUTnwi+qcxt5kzVbItLj3i2CN1ZfD
u6DswHcL+3ik+aazIrtJRYyYOiwXbI+9rW6cMM2BSfWtBMIrcO3o1J2MynkvZo6pdHEHGsdAhNiz
muLDq8H1Cw4uvbWeB4c5uUzX+Jkzl7DRDIQnMEaAzxkXX6fj0JYMUrj4Re82ZmpyyNzDfO4aUT3t
Ul7OQPrD0LDcVXoUA39twElSK7ZzOTGY3k6WuJWd/N4rOBl00L9VTavb8uU1R4e3Wl551eHSjuzx
vnQ00qelxjge+xtVRDG5V2P2Bo8TFwJTYd9sXBY5AjfkQAx4zOG/gKiW08WPyNeV2UVDO01vkc/X
x4TQtsAwrYJlyUMcj2Hj1Z7v5nwggbAyNxhLWB3w125SwB+5gBc+yqtWEsoySUXcka97XyHRS/v5
fn1EakXp6mySDqkQkqHKK/kkJRPT8SJ7oKTL75ofW7PAgUciwKGAmTNvdwqlG2vD5ExqwwuOqLlL
z0UnyGpCCcwGDRXtkIwE2oYILSYoHBQOnqbEBtpNtTRvvJJ3IzXvqtjBPjZzsqIwAzlIR9HzZ4Gd
zZ9NAPMINvhkOfCpgnlvn2rTJc6tD6tgp+KlXJ8DWtAqKNx9oun2lsrntXO9rVaxuePoB0yIZWCx
5jqNxwDdmDuFQ7b1Yh9WIVvxNKFEIGR0o4AfMdzBkKH15lNpWCHJdLbNVZy0uYjGiaOxFZgvmxwc
OZ70aY9FQ6Nqw30W49rIyh85nxxpGu5LjbFGhNpDWANQClOIj45s2TJC3vIqqe9FGfKH1vWT7NvX
Zt5lJZWCHG6OOCi4TDs64/Kgv0V4uzfJFL73Bid9Je1960L8BJYMQhwXBwak6uAj8UdjOSEpmVxa
xvPx2C98pLwDJ619LWs3XjoaDQIF+5AfuiYbqRv5yAbTBC9fwOQf5WeSvoMxG74xBgWOe8ZFhxA/
QdOLk/loEnl/VwqIi6En3Y2lomIdVmF8H9F7AG4IxZ5PG3RRSti3yJ0nxjnrrCftgKfYYRRGHoT7
TnAGgbtMtsR9vcTtCMq6IhAGahgjfr0J1zQPe9LEuAD1gKu1iRXLUOOzY6KJ4uTHrdExWind6dDV
9U3wGk+RQsg2WtVRhj0R5+N9TcdrQrfkRN6rm4nqWGDLQYdj7zsf1+BUwNOAGSFC0P7wZKpdY7Zc
Y30KIMwNOXlpBK4NZXMDe4SpZYyTR2GivMlZvjHSdIj6jDa61Ozg1yZNvEzTs9vAbvFxQsDZoif5
jfT5/xYqqOswAv5npuD/SX6+/0z/O1Fw+ZF/AwUl/D8HAJqLKQ+sgIKn8gdQ0HH+JRV8MiUcwxbc
4uz/N1DQ+pcOPksBIDClbcNl+hMoaOr/MmikuqivaJLr/69AwX+gyWZqCscbL0M38DyZ/6R8RaIw
JOAMDUBO4+4MZ4jWJgkJzCXyAzlpIi2yQ136OrgLen4DKNX11DFN/dt7dvtNM/hv1Lr/9DJI9FV4
zIFXGP+EHEyirjCDddqhLHLkJonhnBqvfVe1/gukBRkV1DthXTBWiIkebGYNJa4p839DYf0HuI2L
oHNGLIJdktaMh/gbtgcUWlRDKvBw4Ur6N4lMtqPQjKOGhr5Tx77PvxEweLND91syViBu8wYQFL2/
Kcu0fc2u/go0rfzfmBkQ/P4vLoUyXZvRGlQyjJH6/P797YUNqARKoSrvoDqs7SnU0r2MynuRB845
VeSBDIMcNjnb0ruKzSWab1y2Q2QQ9lbWLb6hzs63ls2y67Uk0ha5exZDUp0VHrkBT0NtZDSM3PTW
54Y8j3/eJIWqNoHVE5E3An/LINesWzcY7qeSNTTUxjevTIvT4DHBMkMtp5bGk2tThmqlY9/JB8t/
JIGhXbtDvx9t9PUaJrejL7Iv13PQ45g1EmCP6XJTz5vSiycSWono1tddFTfYwutf3RzzgDR3zZ9N
KYl83wFusNPGD1wieECifMd1Vvl3HtYLQmDgoMdjd/Ljo3C2edih7LFT5gMaxonolzvGNxn1wSmJ
2QK7JWJbs0zAeRj9s+d3EbDe1qavc9JpiEQUr+dEl/ZOuBGANnVwbKc/56iHjhWOA4wnNJJHhlMG
jGkvOTqBOCQRLytOv2hnpUetsMkwCdzPZv5AiJe89OEbptpxD3STqfDs2iWDYJY5J+u+lnewl5oN
86593wlvX47hZ5biVR2UvU3d8ktl0y13/VtpmpgqvdlyXz5ET1lSvvcKSUDdZWyQc3dT5QyD4xq8
QMFebujcTe1biCkR8K9V1Z39VO5rjbLNbgkbxAG+MyvjNnnVQWWUFMK1noRp23tDREeGvdHe7yBQ
FQFI9rR/gaDCWGss2602ENhCh+odCuDOUzcxqR8+aJZdQW42ajzvjbiMZFOIgV6gqT80Q3Mlt/BT
yBExRkpkeIVEfF2bqDKRUgRET38XxVMoUvru2RjeRzqDugIIu7VRRLaRV4npWx/0vRmjj8jJpyxQ
ztW1K/ZZipkwKtBEKVzSkDNI4cOdsnP81rxBY542SRVwVJD0OFSoAhAbfoy+YM5Lv3hNbiIjcppw
hBmgPWi1GXNNC6luy3QvSPjAWcE+JZKFdcm86mzFxAiHcKJZAowKDpN5l7emtVlsNZqFt0ZqCivW
8qUe9cjl/7xJmwBhbkSI13KfZpXvY5hM24XzWwwocP3a2i144eWuzq/QBSzfLzdNm71AtqV49yEQ
Lw9ZvooNOMF/fbt8tdz3j8dV1jDtI806tLOjD2cpPr0ePRpKBhsJBfe1s55x+QpHjNrKMXkzgkyQ
LzDb+fpQ5vXprweKHgFlXimC/+Z/Xm5yVwTTevmSQ4YtDG9ptc40IvmWH/x95+/b5VGhGzurqTfl
7x+it/jHMy3/OtmtYxIVPr+4v70S/AfBwSPYoqmJ0JIlaUvLw/96bc7ib/z9e5Z7x+XFL0+vlhe2
fFkuL5clJGNATm4AXd+VFbnIb0DK1BqHp+aL9z4eiYSVnDy+1UCD8stTQ5d1h4D5Vnv6vu91bzv6
1QbrMyETQ/ccyvpX2t53eKFebbQ6WWrfZT2Ae1VOr9JsvxoksEUCp8K1sH55RUDBP7bA9OmOrzgv
9CNsCObXcHSu8JAOHsQbqdlEFoTMEjoVPWJLY7dmwpjSkY6XzYPhO+6+y9ofSeIyvAiwatXMSQNC
fdmCFfYe5Oc1yEbvnGU/ALdehsKJN03EmIv1m5GKW3w2HRVihvc2Q+u/9gxwwqEVJbArxJObYT6F
MnvVBlyKUwAkFMvms2HmezbQHwAliYmVMEeyflin1iwA8OctOelFg1cPmyKQLfMwRFLsKKxZfUBu
wVj4eGth8Bvi6DU05PRer7e4GsEvJoRvxDBh6AA7WxWmtLuC6V6zBHGfwvpO7IBNj2wTItvaNb9i
5dtM/m3QNHaG1DYY2i1tYy5aYH5b0mO2RJzsnLptd+UqH/RmlxLCwe4tHDdwfF9GW3A5w2W96zSH
NILiVA+BdVOTf+gN1Orgd2e056+qTz/lhLxKr14sHDKPWqfKg6G5Bzeew7X6sLjPEjRjpl9DpWmj
/CS/qPfI72kAoLLtWXUBGKAy7n7WA3mSJNfA9VZhvrVtrqOEBp2CuGUx1u8GnDhkNcTrrvEZ8DE1
0CbYivAiaF9iVyZnmBbGzdGRFAHHzVdFEXyFeXeXQo+xqvKXcAqQP5gZivIe/vs3yAEmHrwoOKqy
vUtVu1V9aL7Z7c+sC0GBOBYZqQlqSi3XnkRrEi+BL8oU6BAYqbDnJW1qoHlShGW5HQHvrzU3aWDm
nYSNhdSRTFHziWg75uET22bLQAbfDzgMdWTlrs4RYOCCqJV5pDVzwCR1xou4p8Q46JPO9FVF9zZQ
vJ3uU2+SnlAc8EsKwziVLfsmf0S3WTexdoM+5R47mseKwwvwzLSLSBZgL/mDue60kT4OJj8g+yf9
4BQ/dpb9EMYq3SrmghNYz1hlL16TRVRz1bNtXfPu0ZEEDAzNY4qFE6eN8bNCDW4GWbrVMAuvQif4
ZgLWsHXmxXoGOMst7iOUlXwS+ck0uEDhuoxd8KKdZiTnsPJveoBOzpoeO9t8HNPuW++ZRD85w3AK
kHFonU8+rX2j8jvGFpObib2tFmKlgTHxyPYcshFBPHzm5pfroN/wjdOQzzgXZL6gLoq9k+o/hrJG
P4OeSWY4j3tVogttsS2VIVexOHzqXfLn3K5jErHP1MU2i/shgonH5YeAnMHdCp+YEEYlSG7gYN0c
Vd5qG/vdwICfwun74PUXXSpGryxNLua1TrsrHXqUUz/ehtDnjR6dB48YG8YEz7nTAUwLA8kymQyz
BeRReQ6rSxCYjKba7aAsLsJsmDcW8l4IGW+RjrbBQSwYmRWNniBhoFDumgwfc2mGZxueCmGSoB7D
QzCMZ7tBMYyw85wlJsZXonqq6dGYiHNxDCAGvlf8KMwYipMUr1GDkbGX5rOaTg4taeb1wYU26PMY
2Z/OoP9knBVr3osWwO+X1dWipA2inGYqIlEvGs/SdX5lffoGFTJZMdJxT2ObY0AjBGpj+m5yVUki
dYgGQ3pNSttkUj2ym5r/Zbnv9z+LhOmpb4/bOC+ey3m0mGAiWh7lFZgDinbArMDl/6pRxOyNWV7Z
GA5QQo8BcxSn2XXK3PFsDHI1Bel4NRhCNYaGPbJMUNbZLqMrvJHkpBWcjcY0uxrJItRLr15JUlE9
R/9SB4S/45kwe4KDwuyxkt4xLWp1QQivLr2g0ssnMewUIqKwSAiNmLikYcIhG1l7DpXiL5xfidQb
ZNdER7CqKt6+jjBaF8VPX00gNVrL4n368pspu4cfws1AE0p23c8+qJgixW7CB08iNz5r79Kq0bzQ
Wokn/k8uD391k17cwvg03B7Ygjb80AoTp7EHRMf0zlGDBCHV81sdhvY+y+QlA8dQGlN7ddA3b3Wz
+NI0+z5W5nA3Nf59b5gmF72GOBe8WMpLksu7HhF9ZUz5Uc/to5F37V0P60H2or76g/6AlFg/qrRO
zwUqt4DGGT9LyzOYP8QiTaMdyGgPQxU5tMQbYRksO/Kxre44VlA50pBEV/DIrSzdI0On9goAJJuD
MPvMi691FJQHMZbvIfHIpvTIO45IxXaH6dFr+/EqMZHcCWw8fhp/BTav0Z2jmDp+TcqRFWNau/ZW
fBHdOJfg1luZse5bNbN1QhAZr3x3LD6VpBoK9n5jdzWABXWxfuC6NN4FTnafxMI7ZtTCa8Tp3maa
EK54iLhLMRIPWOdkvo54HBqnvybzjWv0n71TS8zdHOj29JpgYV2RXNf7bIYaKhepYN3ontdc8T2/
u/7QH9DFxGdV5Zs00bHaGdMvJx9ulvsOr47Dor9bbuBzMiDBcCHWy5d1i6KCph73mn7rcJFiR4dp
qSD85Ld9KQrmBKy/vl/+WRYVTJDly2D5dzbyfzz+P95Z0wAEJpavMngY68W1ZM8GqeWrxT71P367
PKSabVbLV3/97PJjf327fPXXUzkY9zdDUubUZPyi5QlYvy2tcY7/8Hf9J8/XP+5DeoLR8T/9XMnC
H9p5vMGkQBbsn/Yxpl4liVl/fg9+ov5tJ/v9XNqf9rLQcP/9SBmc6FHLI+3tRlfR78f/7d8ZANKw
XZ40dmz4Dn89//J8bdv+gJxqbCmVcDTk8++MS2Du2+VLrP4IBoyXBJU048DoPtCyhMLTTN5sK903
uS/ue62GP8PwZm2wxTtGPtr3LO66VaYcDyxZ0sDpSW9B5D+Eg/LR+HBUzzlLgZ0SOC5zjNgt0wPZ
pLS/HS+5OGld7bSgZuIzf9v5grRKMJmzh2zY9ahVzqI2XyPdkvvJZCudWJ5B7ktvFRvbbg9Ap8TR
cRwTTB9SJL16gkraYzo+tF2VnEmoSs5FgG5FN7mGicDGYFx3oEX1+0i5RLBN1liBweE66usGMGD3
oLAensfu7oWN+HRG6Tmdl6+cyqBIYMQJAId/EPMNCJC7muKBJLbwj4f5k0AxD8BhFwt0VZm5Lwte
yWR9D1M7Q72GJxLupLutY2LzwFJsACyiAWpQ9uMjYHjn+edmvhH0LurIx5vCqBT+hbSJhpeadjHY
qdz5AMhPhn9LuLDxHvGEbOe5vEz5cGY1Hc5AA56ZPCjWZR5R+Vp/jrU5ji/2sb8nNn0gVcDJdxI6
DEP4qowKdpoDsCLygEgBtv7Agg1UrCUO2q3/i7vzWHJcybbsv/QcZVAOMegJtWZoNYFFRGZCa8Ah
vv4tINIq8ma/fmU97QmMAiRBEsL9nL3XLndOYB7TURVHRTY7r2RmOCIcoAuPk9jqw3ev7PNNE4Uv
lWuFW59G6EkFuwQjklvzwugG9eQK+hE6WIdFJMINtR/F4C+QYDGpxk+rFgAvNlRmMEw6rjiWaWYd
haGBUiERa9DsT7CF5skWRDpmMEqU6V477SnML6hTmnSuvh+jlTEsenpqsrsrsikXdkzN07xjzbcc
2fmbSOhYXzV9YODYnNqutSbllnFyu8bYxlH0PLomimh/2cdCw+nBU/PzVlcYp8kuGCSTaJqvEnbd
2lfzkQgtZpRD3hwVta8Qgyk2Qy3HO+ko4pEHcyvxHYcJGLHNblqckf7bTQgusBVkuBi4ayDmlc9j
qx8qqxvXCAuHhYhlfLJ0Mq4Nu3mtjC1cGQ2nD4/6ylCtLLxdS5ib0cn+95rz6vPCdo6R1eJEEnAx
J7eiIVOXxCuuxOH0uwcpaCpn+g2baaefF8gn8uWIfZtrK1KrQETHMeh+LxTIFTkjIO5/3VSUaJhm
7XTylPFpfqKdXpJHLeqJP1acb87vNj8/37VV9OZGbGhfH/P9xPenzo9938WDBoO/Zcj7/dj3hxZG
nR6G9tmIHFpsVRDGf2x64VtMAUx388f2fX/i9+aV85YnmOmXZHmJ5fxMxw7nmpG6/V7v+2O/N+Wv
rZ1X+Wsz5pXn9WSDrLUtzxUhWVsIuiTeGGjqRBHfx619clCPr9IK1LuJz+4mp+CMqt94gcKhXCIi
GZc+lZ81o3SkEiRxnd2AMFUbIbiXu0dD7T/VSgEsgx5kMeug4d1ohzzR9RPFxxtfjNaOUX0wNCNe
hufaVrfwb401wvtPnXEuWW+uy0mKma6JUnGB2IygQuqxhWqQXiPq4M3JtiFRaEhKa2fddf14MENd
3aZNwR6MB81snVcvG1QkpMlLwLxmS3WD6ajRgxtxbH3PRjTojRgOAtwn/1G78Wnwn0cve0vVwXmW
wXsBI6Ooeu2KpyutZIVFR94S4OXj5AbnMDB5ovssq3Wcxa+BwmV57MbuZJYUkrrW+GzN+jNuE3M/
VTrWMqK53OC4akz5WnvOTSpUa0MyjB/E9THSnpmniWMyJAT7BmLN+RywXK5RUnW6/Fg63VJpA/fe
E/Svc7rLikIHPA/6cuUN/pFxv4e/oNiMJK0tStf8EHAllqCn8BaK+A4VpqCCHqRLkGvxlsQWsSq6
+tpXPAQut6Ma3C81sw4xcVjxUq/Vj66s3xpVEAU9MLEYTWMTFi9jJHwM+PHWcXVrw05y7jou/7mJ
9K/Uw41d9VdFehc5UNDhUDYPaMJ7M2YKRi5MY1W3KpiIKg6RJEkFXHDidUcxkhoeXpXGApWn4meC
k3XqnWGk06ujrEnb4tK8RZ7lnDo5FA/kfB4aypf7XEYm2lavxiHbCuKKNbI9ity64jMH/Z4CnCNI
YyNlIe60yN9kFTQImVvnjnSLM8ahbVTQy0+yjPRjL3COZdj91DN/2LIw1oyzh13fdEALM/Sl0AlG
uEs66ACvhf8J633PgCSHM0lGHFPitYo0exnZCm4AU5YT4U25LYbg0jpdu7cyMKESSPBStIW+y4fo
lxk48VU14Xw67FFU2gyKfN02GXDluIrsyDMn7aRNug9mfVjrrHEdO0KHXDXl41rNV1vu/9derRAu
oRD/917t8j0Jf+VVFv6jXfv1qt/tWk0z/4VLSqNlZpkGHmIar7/btZpu/stUiT+gSYkMStjf7VpT
/xf2XmIRNFW3cT9PLeOa/krwv/+Xof9LGFOWHLB7x7Cd/7f8N/2vkAuVzcITD3HXNugMU2f8Zx8Q
c0lelG3bX7LOYNCVq5ui6c2TZGa+RaMkH3Ozz/atGSJxCwXu30pU6BFD/LReey+9HFW2mnz6aQ70
2A2AtmaXEM9miW1T6BmSRxe6lTm8hYpTbIMqkfveNXe1S66p4/TXLBr6q4vNc/PHH/HfNIDFlM7x
B+V++mImyRK2bZtTyp71V4MTFHeBT6GVF1830m2HzkRvzM/RrMQuaHwgeDZVFi1tIxBRdGPbtnZO
VddrF0rJP3EwFaSyy2uOVvisa0m2M1ql2RAqaZ2BRCLAqNobSKvmEvtKvNN6hh3VNOb3HO+HjLtw
B0nzLrdb7cFOc4y1ei1hOheSXBNidiw1+9XAlz9WFg6CAemlgjFvTypthHiXEUjc1AR12VDAB0a4
a4T43tFA9eIpCnnVGIYeqa45C9dmHhWsRab4gAOQVlkjLNrMRJ7l+1X4H35T66/wpPk3tWxCaHRX
2HTV/wozMEM74Mo5NBcuZc2GJl64caXZrv3G9h8QUdE5G4eDAnL7SO823KIwe2vy7gfcr3obuiUy
tqbYJHQVrlK2xg46UbvOLKkvymhLf0PcR6RH3OFwWfBD64+uiwSq8sSLnzSSuQTeDCC82ZFKyton
GpXrbTTCZFG7B+D/2D6s6L5PAkKEE0DZ2yQAY2braU7hQwu2pfAq4PnYZRhUJlcpvJXagh+F0crs
btA77QEal8hc3HFM8Z4GX1AzTrsVpGkg7Fp+HSjn2EUYL8NhbHYB0negiOMuCpr0SW9IF2vLE1PM
e+ZG3eF7gaa0Pwzw+Jf/8z6u/Z8HL5kmqs1ezpDDMv7ObqTJ4XdKkdSXTHzE/pgfnbiimSQjhUE8
BvTI08OjNIV17qUZbmMYwpaH+UMPjpjCooOeiUvbmOopbLK1EShbt8GZUapP//N2/qU1UG3NRoyC
3kDnHMNi2q3+0BoIQvvMovazi6or9SGK6XZaqViLoCNjd7Dc//Bxs7bjz0N/+jxXpZBpOpbm2s5f
h37B/j+WVZBfVrWiBVeFng7TfJSLAKw0St+XoYFMGyJLuQfPppCbXa8st82PLipMvzXVO/vOGAhG
bgwmrWpncDqD8le2i6QJlSfcszRHKpACuQdWpqbTc87HtNoUuk1/TfWs/5BENJ+r/vmFONZ0gUqH
Xs50NfnnD2jbRhj4yBcvSIDfCGgOjnYwYRodreJ05ZdL34rVtW1D96ploZwMzkQUrlt9E1nlXUi0
Exm0wbrReBHJSduuLrSbeYF29CdOD3tvhByCWHjjVafin+6xoy3roAKkVnFm1/h2CAU6iFome1XZ
UaSvUuR7pM3Sj9EOKh6PTV3ZyUW1sWPD1LWfKedj6Q4Og+YFFy1qbeT9icPAn2wbd6w5BRQ1qvuO
YGER92cw4/AH6M1lmt5TpaRDr9Q0M2s1uEyixaXHBXXVhlgqHfzUi2KIx51PLtbRy0HHFGaT/Yew
ODElofz1uxOapiNLcHWTC8l0/P2x46pWKzIhPGUCOjZery80RXS3jqhe8J1z4pXwnbrK6WgIDj9i
zYl+GoQF6FHevZfwf5dVbFpUniJ1H3eKJK/C9u6iQekX4bQuaU69oQw/WjjFZmzse92K3qLcIQsF
QcE1DobhpkwQJ1REoa9kZpnvpuZNXcU7syQdBu6zu0bkRJ+nHG4YZ3anMSZYQpgugphMu+/Q1W4G
vTR3AdOI5Viq2U5BEL3JQG1RbLIY42fdrh/Dcm1aWXKhA72QXvVKKktxxdFUPZlgKUhjeCbGBu2M
9h90SPgVpl33Hz+xYRqcEZhvIQXnqvKXQMqqnFCtgsY4N0RpL0st0Y6u02pHte4pKJGasiUN0dnN
T8yL3vE8hKjTOpWCYGTz/RrNUz6Lsaj+eOiPVVBlaghqpxd+v5usYcFLm5bB1/vOT3tJxEf8seZo
oX3NQsdcsacgL522UukqxDgIJv544fzE10fOGzj52TeuaT59PWbMW/D94aiw+TM84F57uLOr//Y7
fa/9+321H6nvTGrTaRv+/WX+2Njpia9tmtf5+tC2SK+RttIq8koE+TTHfFptXsEzK4ij8835mXkx
zD//fNPkkI3LS8A1fqsR4LP2QIEqhncMNd3dCaxV5KVLjVOfdHtjHSkF8UGyBTDAOPZJivHXmDTx
ZmgeB6X7JXNT27exccKx8UvtG2vFRO6hiYP3pG/GVRD3H0WqilXUSrguNu1QGpqtqxaPXmtfInzU
GOYsf0uM97NOO3aTi/Gcteo6rAjhaDMi8HRgcK2WyA25qGtAkgZ+itxCGU9ctl8yTIg9/aLr3RTQ
e9sBbqLagIcAYlHTWS3B8hBixsbDZGqb6PvNZIOfhFgFtb/vMk6j1GIphDt2Tt/5J6OzcVnSRV0T
EWRm6I463XqGGnexwh/kA11kbEfn0IAS5TvNJraqG03q19YnwiCOoOOpTYYQzWrgDLYK9YV00uk7
4Rbpw11APgGTbrnh8H0zkzcnpekhBjwyIU56kpvMbYnXFN0WgrzcddkqGPepBX5WodtJUu4J5wLi
szAg99jUXrAGgSM1DrFhX3y/Do5Kg5iACHRQFm4LYbFao8/WT6L0Sa7P4xdoW4ughsSoJf2PSBT3
ulm1K4jmd5EPwrzEpTS66d1InRJ/VLEtAUhvE3lQ4Nyi+QC1RT0kh6WetfLT7vtVhZt722jU1nsw
1FdSjGLMTR4t0G0zYIgNSDx1IAf2ipVtHd/SjrnKmZEA6WQI91WxU0og84FlHbhiE2inVIBKknAT
ORV4SY3fYRKURv1nWCZ3KeEpZ93hLJmbBu3gfuNrirofbMwBSs8OljkVSpTmBNG3XUwYyj7A8YvQ
gAY7wWsRUTfkTp9KUq1pd3n7tsRoUMWQ/0OwPwsNQeRCrwN/NbYRo5uUU3FsP5IgRH1Q9+mzUthJ
+mqp6DVqiJEeJGpVTI4SuYmtkNzQYUMa9f4X6UOHpH8yRfTDyttN3hNlJczoLgPldqLpdshV2mB5
B5a/pFoQ6fLDsIMTk/dkqYR3Ddf5hYy1U1bG91JdOOBOViFN+4XWDTqZzDtP0Y5NIp56WoTXroBR
HtCKLWp5U5VWBUZbPoIpvw+MQiemwrLWfoUYBy8PSaUhJdVa684ApzeyNP2D6xFaFGUPhiy2qhPO
mUfVoqXOsGpQeOC3ybAZm5xa0TD8GE3pLPSimdKc0JertPAz0ohKjQSitCExuqOgDimtAOW/VQfr
At222qBhpmIe6GT7OT5ezGGTRfaHVPwrJ6zk4NTx09AqMTO7YthlunEYvCFbi1g9pL4ODhtON90q
/9bMPXifZEYG3ntqKQ3V6Jj9oHc2zNZJaB6KjWP5w0U+2FFyNbpgrXJChPGVefB3J5yt0+LhoK7W
1iY4x9asKPXXD6VkPkhH8aTYpAj3NodynxW7kfElPor8kcHWJorcx87yo02WQApR63Tf6OUr+xAK
zsxxdkZMwIBIMWaXHb1JmqWvisPv1wv4KEVBsrqZgwVKWwp+PenqVk5MLkQQ4I/mvc4IlfJ0lu2k
qodLXSkJfXKdn11d5ku2MMN4ax+ZDn2IJMUNwS8dCuo7BLE/KfBGJk3As7TNLVOxflmMGDDMcStC
wiCnYiD6EZUT5OQ3CpgoYXY5CnDai4RZ0RiZESy+kOSqob6pVSyjuK+wdYb8Aeh6LIvkC4AhMbIk
8EDwYGBHYd1um/iNelaH9XBZW1QBk+Y5qOM9MRoOSZnmuKj6uFq5bXMZxE1eIpRG3YUJscBB3Y0I
XgPrthl1Z20MTBqb1D0CS2gXxEvinEKV0ycqjDXcCHYJaUteYdzox7RY0hwT96GagHaJyQmqYkD+
5NPBU0zvMy9hBNpgQmFeNJULs60G6teVJ51cZWKwjAehOyfb4x8em2DvyMBZDp4br+pwvNdLOuT9
lFKm5+gbpPHOASYpN4ePMSfOJTk+JNPp5TaYqEQxGEl6Owh3Y3+bJvinYFOthoqmVBVxt7KLpzJW
78i3H1+xa9EjIWiCsA0Nqav1UpX9JeDUWaTjtvX0dmPbxQZCSwDBWNB+CRLK5IhIia9RtghxUrqm
/XCTU3NYq6G77wyNEbRh3GtKElDAyTkDAMVc0dl5aBWD9FWNdk2qlBMRz0UwX4BIysobO+rvIznu
CL4ldMj72WbxT62tkRDKfkdtNV1qWGPUTAPEHiCaDM2OEMsimCqK7bmkIrzCzUNTskW+KbJnqwLM
NrKTU+JE71IxawpEuQ9SSASYUfxDWBgwr0K0h4OnvegCziD6ru4ofVe5ZDV0jXmNeTHfjcfMv6pW
0B89gb9qftn0eo0f5hO17iRwG5W7pm/7XSETGxCuHz2Ejfprfo+6G84KYo3nkuvpxkxViKqurVwJ
GYHIPL1H5tzKNGk+iFMnFE9owaVv8vqUtLQ8DbdSXiVSm/m97BGXnc01/FZXQPoxFUu3LUbLYxRk
NBfs5N0GCvVDT7WjFdbNi2LCY3B0JT9RdunOiooj11Xb9I0Us828Kj89gIXYpzwSSECidReDYhqr
28pk1/16N3mOhpokFFvplomqqlc1c5qDE2A00yi1PGItehHT5+LOPkvPDl7AZtTrXvWDU9c24uzH
XDIK0x3eRh8HkmaVP3obTcHQli2OverYM2teDxhkd1Jq2q3awpqZV1PNZ8MszI+hxqBOB7C6Dn6v
HUQNvgEL+NSLdZ7mNcVoXiAL6c+gXvp1aPe0YJXavwSrWDGzleZK5S2jt56XovoBabGCiGJE925V
KSRiDTrdbEu5NUtCl+bvYiJXrdSs/ugp6C8rsiivrZ27B2vw4s0kDGAG7zzMP5CWlDdcrsrnRNTG
muOgO5ZxiSjL7qJVrurVe56TLzH9QoUVgmDIc3FXxMQFWXjBMOyH5R3J4fyz0youo10ncLx3RYQu
fmHFvLiGFR8VJUHr4uTiyXOD+3lVv/XvumgqG5Sqs64KkR9T9rtLZaQKQ7XWfG8S9/cP6QDxhUMn
7zRvrHcOtuqd1jXqnZejSpjfrZMpnkHHBZbDe4g6hdOmDQU4ktK8NAN0pkBN88/OfFbGRH+XXoD1
DWbnKYfSetGpDn6tkCnHChnyRxSSLaEolXeS5HlecBg4sByM7NPFX1l12kdqBcXKhDN4HswOOVUO
fm7+CBID8Cp8qpYWrRKa/gTb2fWZZnOKDH2wP5DlfW1K1VJdbWz37DRVeNaKtl6lucM1uTaSkyd3
81oM+QSuiqC45L1inOYVVPpm74NyN2+PBdVviXpfvcSJ2ZzcWhirbhzrdymp+03fOcVHt8xz17sM
hRad8P26q6wRzpvNnzWvQR2iWjpOWl45eYpjMOCka/KheasRAs+fItwO0kaoaVcyD7tj49rFOuCM
9xqwV87vUYMUWvIDBTc4f9NjOp2apsn9K6EnrMp2oEl2YaJ49U3sI6gYE1VfD2YSvGZDu5k/BaEm
6Ojc2oWRAnrNKMFlhZm7ZmcaXqLe3M7vA2FQwxNtxbeIOlAccc3dIOKNXiQgjPl9gp5SQhBV/W1N
gOJhcMZyIyIOL4YHh3mN2G+QRXNI3I5lYe51bA4b8oiWLeDqJ+KTl6j2+3cwh5gW1QGGPrLJO1Gq
nyT69u8cPCr1AMu7OgGjfQSn2hK4Zv+uIkGlLikeE32yNllMbEhC6960+ji/UIexvm6oaxy4nidr
Qw3qjeVkj/OTBTBfCqiFhdTMaS59ITAnT+8axeMdavf2Iapqay/KxFznGCvfLSLYORe+N30FmFgN
8r2bqOWjToFv3nzVaghmHVLjnPlef9USUB7zG0rZvzXCju/b2jAOIUqC9fx4BoA4qZvuFUkDo5MM
iFfXC/1ptM3dvIm5QY5n5w8amsDQuBE+cPv5lVbsoF21E+c2jCz9KCd6wtcTnrvS6TG/IPLFNqJg
gVVdK35RQ3M1v6XsMbo4Y8ikXa2822YgoMq1mKSR6+XeFBlm6LIutZuiDo3T2BB0P393oI57yjzj
U54J5mdab2+i3h1fC5WhPY6KG9ocLbZ1j2CbooLwHJnpfesor19bpbOjeWHeXdVQmGdHoS8wP1EH
4yX2kSnL0Sr2jRszx+3b+L2hsTz98+1IdkxZh2IfJMBwct2jRqznd1+/Tt1mCHCLmnO5BzY2qMFZ
T38gBv3HjsLova11CSI8glXmL5EoR50L/Zvjly1ZEhm7TJ9bj04VMj3lD1Y0hQDVaRcDoOJd591u
wGT4pkdbZEyfPcGbd74W9weEK9XaYEjQeI69yAvEWE2bEPQdWW+0ZslVMER5zgOfoUlmyK1l5va5
iC2xcWyavaWUXFXbOxeexT6yJzyxymRVI1C2U2G4VG6b4EaTzjVqxruhqeAkY1pVHUzUGTNYLjEf
1oBCXMcsvjY6JBSy7syV21sDZE7lzXZgPdVaiIy+c/LH3HH3YdSR+eOVxqGXzq7KmAPCXrLPNgxE
oD4ED7khjbdRl/dKYr5RxsDv5YinVg/8pa5LuWutRt8ENsdoLYp+HciqRX4KO8sr7eJr4ac6Wn/q
SdOflh1sJ8S3NN/shUgPrdQBl5YTaIQc9+/H/15vXnleGFoKfHx6bd8CKPGz8Ti/bH6D+fFRVnzG
fPP7QU7j7jK3BT1zM8JvUJtwzWMJ1twkBk4qNeUCB0AG75Uve0tJ1sRePWW2Sf0lZAYUKM24zZ3m
KQxeUjpcDIjJt6osANh1axaHclrErcpYt5CM+bO4O2hejWW5IZ2qgngsnBGQDz8RIMN3u1EHyHqg
hvOJMzuaeQHjBPYlncdo7cirbbbW1wpykhDFE9gckN7vW/FRpTi1M3r9Pk66JbKQ+tCoPwEL8YWC
sMgP82JwSzQjAHLoxujQOBoSCNNhHZbyJaz9/Ii6I9Y9LD82YX2mKK9gck62X9Xb+efhKKvXetzB
xIkrjwgkJgxRKR/nL0d1tDjgk03VYio55uOhMT9iDBtHhZkKqcXhoybRpwK/eVCjAExpzAvg8/Nb
aepklW+0UwgLaTM/Nj+bTb4mpPqrAN3UKusp0tsVkGKiPxgo+AV4/nnDAiMC5FUwi8MtwzceI+LR
e2vLcOyhjnmYaNabABXnOtflxYygK7RMLXHlrrUMOabjtDWqMaMGH8uFN4eaj+yo9Q5eHEBPNmqo
a9P+8fXuoiIRYL6fhgAaoh64RgByQfOiXU3LcDeCiFz7nKposagJk+WW+GZBySEKEwUjhK0sLRkh
1Giq29bM2q06SbmiNum3em2fLCRl+E9gQUL3gxgq4Udtxqp7Ck1EJXnpEFviugcmiyb4o0OgEnSA
TaY6VBJwZC9DaymcXpssfmjhpiwILdKHtRYY1gHT0mdX1z8w26dLp61i2mvGxZRZsa3QiiQjkc96
3z3NgXTqdFTNAXTzrYrOGSV+EnoIXTeJ6outEXGg8TSGrnX2ElLaWvsGUjkRr7C0F1lUOPuWl57r
DidqUrvmpioV5umRMIkng54QauTRena1q1sL04KnW0tdxsMWC4W7NqTWXpRwjPb+KJ8aooiOTWQk
x6w2i7txKGEYDL51FlZubCKDkMUBtdCSJqRNbrNnHGSrGQc4aNg34MKFk9fX5tKwdAfFQNSKKN9B
KIOc00Nezci6KMOFOjz4cDOgXLvR2kgSnMNqMt4pGVVGPgdJVUvNNg6i8IBT0qa+UsKf7TRtV6SJ
fghM9zw0hb2ZAyNiW+Biacs82dZGfJyjE+ZF2hs3U1Yf01n95EwnsAD52R+LeHIKdrlb8XWUT58w
GtV1ICgaJaTjHGgIKps67mk2UBCxVTjdKmLegy3fhBNrm6HXbwJDLw92LZiCk7YSABjR1iUjf45r
siTnVBepaxWE0Pw0Ry58Lwh3hZNd6T2Yn/wDoq+7yCDYLAPLOczb302ZGP0ESmkLbKvFlD8yLyg5
tUQ6Prmgn/Y1B+ihaaJrmCVik0z2zPkhInV+35JuhA7DFk+jwgGY9D1sSh/q3iGcFvoADk+1+xc/
pidOteYm1UKVI9EvVknrkaWRgL5Jv/Zze2mg0juQtwsLbCLm+KO675x4OIq0P8XYgrEqeAyObC6j
EMDar8V8V0XDQtrD9IxK+dzKu3zfTd9kXqSGIlZeRh5SPwFvx2lR+DJZpxk6N03F0JONOdYp9QEI
BsZHj02YF1C9f9/y/n2LNzOgjNDLnyNUGkv7naNiYjA6fN+db6mFDQfGKnZ+aeWHeWG4IdeVMn30
TWTRAdiLw7z4lrJ/P+bg6VlEATGPSknIiDeFDwZRiofDsaFFGtZj6wPm8EaIJc4kip/TUwIsAUuR
lv1SMe1+P0pmklqBtc2FPbzoU0gZdN0ojULLPOqgu4oFLVB9M3b5kylHCjWmeoupbEJKFfmx0zAy
NQPnC3/qwSoIBrdYkWmU8lvNC4vR+gKIGna0iFSZNo0hFiUAxfppr5i/TlxxDHlM11UFabzTbvow
focZFB2F9FfEpHW7drLMzqctHNsUPqgZ0gjxbiivAfYejWTtB11/AHHTHxC64PhwOxhSU6pNFKX+
HnrvkikSJ+3U5lDTMxVA+3zfxQjne22y17soW0EEA8cLZD0t3eLQVuiFDY9rcaCzs7c6/igoVdkm
8NoHZP35AQTh7/yY+dZfj/kWO+KU6dDo7Bdtk7vrArXBGY00cX+TgD7O4+xEr9AFyUxkthKgXh5V
v9/aCOzo7jIZ03PzAeFluVH7yLn2lr5pmea+04OBvexCXMGSOfJveN2+K5UTin/t3PZhSwnY53HD
31n2iLYZFc/BI808JCrizU31M0kY1UOKG+zoSCNZxfeBcPu7rAaElKExyA1FHiKXhqAR0FsyaYnj
2dPq7YAd7tpN8DqrUbKV51g6BULXKte13tGmSWRALVYXJ03k2zS2gpu0i1OH0XvarILUp6QcTdMV
W1xQvHR4em113TuQ+mTSdbcgPplGaaq3C6xho49KdpNWGVViy7jxCPJc6iRlbytkzei/ixfNBbCZ
ltPZOsK0Ocu2NXRiC20w8s2XRLvwR7ozDlHoqe8+JDL6UalecZ7vUYtnCJhzUkkiN4awJ8znHtzZ
oNjaW4sdeW2YGuoLPQ2fexND6PS4XcgJoxxoewt8/FOVEuiRR+LO7fLXavAJlY0NakplY+30AQGM
PoqHQhXVs0mff1+EGlnHflY/59ooVr2f0RSannVgmJcCtyUG4mxTpz4kgUQLFAxSXJttOVTPtoVq
1HHdj9LU+D8MdJKka29VtQko5WzCtOvvmktsRfV1Xhh1ESKegJcYgXijXJlr741SIR5IxQMY6paJ
AQOPWiTDTUu7nbnHU9kozpMx1OEu6+IzjRRgCHmg3/jTLbKXSZELcXFWJtZSWvXxoSZA5DZI4JDq
2LGWwzjkKOBlw08NQa1PomEhIxWZWzF6REdxBkpasjjVQOiESCU/06qFvpoVxRMxMfQ2wppimzlC
6TMQnTmOKTeMG+ASc638kP69G8udXxjqU++Eh7qPg2UEaOvB1nviRntZLVFwUU9WwWIpgo2wuYzg
3UUjV4/I/vrmTGpND4A7AYcQgRGA5F3fVsD3j72Wez+NmGzsukZKtNbqdt9VZfFU0eBo/Ty5mmOE
6Ks3LvDj7uhM6Q9hYDQPVsipIcpwezcgNPq2vmZ8C8se0l1jNNlpPtJDKDHHMNvY2Aqagdfwr3Gp
y+6SLGnPhl6d53uajWhPUUs6N3aJk4N0S8Mbgys87cR8tvtkW415+gGeaVh6MvIvMulfy77APGnS
XNaEYe9tR+i3YlqMcjyJiDp6qppwCJj1LfWSncyNkuYG7dOyRVqx0KqqAxtlDbeGGIu9DOi2eQYm
qxyxSDbQ0NY9xp6ezIwXnWLlIujVpV2AO3UASStetaCv3b6iu7IIrqzFwXP9/MF1KVtYpfOGa1lh
bu0UJxpExKilrrUpYqHS+hiGT9wya2cMxlfXlSiikiDFtGK0q0Ilw0RBln3fpDi02nIMP3s/XDmF
bf1USMSJMRh3Po7FxDnkBeRIgwIXAkh/kzpBeuha1b1tBzhlon/WXN94LIUa0kDkQqAHqv5IZsPv
u/OzdDhpkgqGinntlfdWz8m5H8wXaC7jluxeJCvT3bLqX2SlobjTu181zpuLDDDlSje5ku+H/C1C
1m+gdj4IK42vVC1B0FY+vVI4r9FU3lWtT9y3jImTiBQbj0YAXZJh56uOfTcSXkwbBnqnaYzdQ7YV
MOx+qY38yGkmP2M8kivEO+k1AY+/CF2A9WlFQkQ6xNFLF+LtL2T0aIb9qxrD6OP4cN712rktHb38
2Vk5rRmPqKox31H8AQhRk24lCsFpOU8okYrYg/zi14fBtog8Hjsi5xgRbBWboE4fyffa6GV3DRPt
NQl9MFtjTdjeaK/gHhdPBWf2NDIfpWV194C2CUU2m2uo+LjoyQzZsxNh7xVOvq7UmHyFum0Og2mJ
YyGbe/IuHmBcwk81xjeSd8E7wMK1DnVD+qhSa6sKKf3OHwv5zGte4srsAeRxYFS0ipelPXrLoaG+
NbjEXfqm6Txj2XIWEMDi2rBeDDr8abbvS1Uj5LTeJn5AlovpoXoHtWFQStpRZgrJaunMXUYU1XR9
zddKE4t1oFOXMbykvtIVZsIodRg/sdes80y37ysIomDJMuuQxOSdmCK3DyRl+3uqR+PWSMQ5itXg
NfABF46J8hFoCj26iIQDA67QauCM/FmT79t39GCh+p8NBVZnVsn/4u7MlhtXsiz7K235jjTMQ1t1
mRXBmaJEiRpC8QJThCIwD44Z+PpeDt2bihuVmdb9Wi8wACRBiiIA93P2XlvDS9s9j4r0Bpc5gPiu
+VrXWn3Nwqo6BrK+abu19ea+jmUV7prW0h4HklZOXptrDwU3zxVX04yRL4lq8+y8JUTzKdCdVjbI
js0c6OFB02WQXZIkpB5RmHNL0cISMMhXqz1mZ62b7WiLcBNTw+kGqQx1hbh0dnS/yrMJ7G5lmcSR
INLe0C+uHqraIDiuLXX/j/9gq2fYyPVHm/DIteulzVsTJ1vUyMrOGiBsuKX8VlSIfmlswM7MqlMF
gu+gac3a6K3xIZpH5VZr+92yZdl9QIM1ac4NAK3SJv97RXML2l1svKdz+V5bGj5e/vubsIlHphHO
24Akdl6lDMWArUbitm1pZAgxPzUjwguNZNRXr38qIszw9uBOCCob5WyoZn6apkZKidRTg0nvj0Vd
7hyl+0En4zIkYEKYcTK0iOfxpJTTTRZpyRMAKQdZ1ESKXJF4d1PaeXeclRPib62E/VfnP0YLO1IS
gZWkTZVcM4LR68Y91hPZYqGqXBsj5FcoUydSW59vyyLFB85UrAG2RDornh08N/NWjwDgL5PpJu/a
U5Dp0Lwa75ppCgKYOL50ObKH0faaWy5RTglqZWBaVcm/EP2TchYBAywxbJLhCUNQd6Z44d42rZMz
r+it5zqKdkBEZK6MVh1oGlfrWTQlDABe21rCI/Mxf0rV4SVmUvVMYAZk04GUw0BUr7Lz+BZHgK/N
ZLA3UzMxQstpIPDXZESsDrBhqS8clWFqd1ZVfKfCe9dmsX4/pLBnsM8n66rBE9a5FjyEAZJIazfH
whTNMyytYxzmANPladI3RUmethjv08n6BhLbllP44R6JfX4yGdr7AVzSdVgSRNZT4E2N4Ck0RtRF
6Fi/B3JEqYxEzLgYd2PTL917w4DYWvd9/83lxmIDB9tQL8qQB2nxZe5l/x5esarP3ZMC5wtTecyt
TuZxzWVIeJWNqaVIkxurMa6mQ5fFjskpJagdUDoi7H3ojQGUXJjl8pQg0SjZdHX+kxoNXTXNyW8G
UhqPuh0/EMELh9VMyj0RagMJ0lywZ9vKTmZOkn1nhM5BUbNy37gaMTRDh1xsVoZ5FUuQnBmZ68op
sxdC2iixUK8vCJMBa0DikcrNQo3C/FqBJKlh0q3N3vbuYt1od5UT9aepBPqdayFcnZJ+KmnG3tru
X/NShDRv8+w0kirXeC33sDj8YoXOwAcOUH2DPNeq5hwnxoZAFscFctEXFx1SLYy7lP6TxlSIP5sP
ZTzBUYDxXoT3VZJqGz56tqGApT3kIlEfOIHrcZW2dEZNk4mfWeNIRSpOeGW9UWJy4e2517iuRMEu
gmS84/6BLKrT65Mh2vpUxdzly5oEZwT45NSoAdQZPdsAiK1Bb5X1qXbH+sRc+Vax0WQRKvo01tlZ
pJ1xYGxSrAtTp8yXRMaJYRZ3t+aVQIDkMnaWOKmpcs4iPb1106zlDmcSlRZzV04zNYL6ku3MvG1O
Whwc8B0rFxguGsgyTuWMatgLoE6RFOBFwy0xvvlt6xoZONhZO7RWdFl25WQI3cw5KNcqm24rPX0M
Y9V57CGlIy/1Xoh3h/oiXvpxN1I6ecAJTQHYFvoOd2Wzqcx044LDPjnavo1KTpiKgCqjLsi2YqiT
WxKDVn01bDq+SWl9texOPCRgkMk+ye1vqoDaU4bhFaA2NOEWG00Yf0263tsKyy72bUisVYsuKSlG
0K+5mR0UxWyuJB+AxY3CveuFMu/KCin95YZA7VJc+TYoStVtdEIJA1flW9vJ6a7xdQyxHCZLZNHs
jUfInzjGGeeUWJR9xjL1W4usGBRHgcTO0U9dNM4YP/gmiDcbXzCezECuw4QGkzO+MGZBSBnUDx3p
PXoVpvfMIeDeF7VH/Dn4J4sChqwdhBBMWcSjwXELrV97YO5qMpYelwXU7PWkE7cX5+PLkCOGEvCi
dzEkvzC0sW8OinoMoi47NwG3Y7NAAaONbbonbVk9EvZCvHlOdDKVqktrBF8US9kzF+8ZWnEpSDqm
r27nglL5qk9c7pIulIwut9w2tHMQpGSkb2R9tpsgSvGfndLHdqZRQ+LFSy8UYrdN7TaoFFjTCjkI
Rpw/Kl5anlSqtUmIdLtlQuOlClDDrhl8F4zESVcA7cShioYcbsyhRbRXtJp2nhqmmbhNSdBIlGSH
yNbiN8m8bRyye/BS7TnpvZuQkHGmlCUis5yGs4KoxXHQZrekl5Hj7fdew4mW9sbRTGNG1wCTNhQx
vQcXsIGXhV8bcJnPXemQLcpwBI1oGTzPo1Vsn5nkF7hbsuIOgcmmd3QyHHeaWoZ3YSTSJyuK172m
Dmehy25g3mh3dWg6B+EWX7Q60u7QsZyKNhYHA/fhk1Nox4LcYBoygpBR6NsUK5L42zgd22Q3uHrw
iP97eNRnmWibvtPHas8KkKJ7ZsA5/T0vkEx6ygt5WWL2ScTZGWi8qs1goM3qaEGoLVFmjRPv03Kq
V1w8sn3bejUDDBZ2k1IcM8YTzqAcql5N4DKf+TSORADkJRAZZ1Ctx6ht78LCzN88nbhMoSNIqcNr
ZczEoXZp+VpUIQ0cx/ph0Ga3C498PcNiFE/slijc5AiGTDtTplLPOa2WM3K89jjUClZzggQoS706
8M43oo3iE6GzLy014T0dPMp9TN+pOV/iGhuTMPLHoNW7ewM8oJWTE6MzDs3VWn0DGIjeTqFn3Gkq
4ja6pgcLHCVy7Nx4VuGhbONJofyfWvqzbiMXGCcnuw65Rqnebd7jOXtyZCRU38Uz09em2tLUNrfU
9WpND24arXevuVOdozTfULSyjmNJkWyqp31scaVbUfRg9EaY91anqnM39mrInKB5IUzSvFt2RRH2
6AJw296qSmqG3DWzGGAdt9XUb6uBqiYyy5tJt77D+geJ2CkvuZjHY9CJ4RKb4QimGCyshwWQzk2H
iIhucmK56P5HNXtmxneLVUkQ29lhs/NUKD4IL/d03w0qH1DZEl3c4Qm+b109PA/YtR5a6hk4Gkmt
7drt3FjmFmtasjUUA0JVF58QOFcPtsXJVEAR1xXTorSV0RSZKE4WFFX3ZCxCuwtKfU3S05M+Z5x8
c34ROFM2pkkwbuZqT3Yci30YpgwYNInNmao9XTHEiHUcbMpgDs+Z6f2xIF7PO6bFnOdcp6q3PFfs
07IgpBkxBL5ASi7Ai5BjU0YoxRWxv3bvdGW6V2PCtqowI1uzZh6KACJm1D665j3Ensiu2/tELkja
EQouaMURIBPpqq417RQNavqqAXSBd64RwgZiXSaaa5S6jQQVp0IEtd2Rq5QnxZ5etLbJXGH59Vjp
d3FNtBhuv3bfK5QNp0EZds00kjJMJRUDT+ECHYzcrRaLa2c77omStnvyZPBhk8xio9ik08wpsaOx
UszXJnk05XU31GJ3t4TDIQ1hIt+0uk8K43sOGPPOnKIZ1/hYHa0MsYbtNvkelfrRq6QKpniDC0UO
b7+IQafubog5MQP1yei79hykSK9SoSsHRQsf8EU7t2PZ2Y9Ty/keYxT7mFeDx5vBSnEVm9HAtfVX
T/Tz6yhhcFZgJNtlE4HIjV3OaMQpEawA4EVHfdTMu8qYBPLS2fQJofpiNK1xGYb3YdCIT21CrAwl
aqCOEuyZuSTEFNJ7GXNmzE49sXZRl1gm+NLEHPttOhBapZO7yolGJ19X+zWWb5IA6sDZafKnGsEt
pqczH4deNJuglw1s8OKncVmMt1R9AAXRWi2BdTjAlYPuuETbkbbcruuheM71gRDuwjVebUGGxGzY
98LGOFCWBxjo9rsZhuiKu2R8gOx2w+jA2w8xIYUJScpPtAO921jKyV2jPlo1Y2vX9MyHIiAJBSs/
ldbomFOOqsGQOEGCFtKooMCR47We9eI9FpIuGTe3WTLAeguj/qBRUDk6RJAbJJs8oJvGS59G5n7Z
ROzVrx2suZfZ1W7GqkCz1tdQWl3OFUNRz6iZyw2VUtvHNa+eS7VXzxkIrlWecEvUICJex+41V/T4
QXea5loyRFZC/bWwVfUptvkqQqX4Y23Zp/QukJ3c2DmtgnwS09XVyLwzZZT+dSZbdltNPcImDcTo
CARmFZZcMjQ0SJhRifghNeMrhdGrMdTjFWrrQBk9xQBgI1juhry+sxo9XpGkafhz01tPpotYcyrt
9gt/Eo2xOCnfutZ9qkP4Qpzqu8iCmz+r7aWbsZ/QZmHa3gYyyzca3W/SJasnDgrtKMwOmYrmSS0Q
71CNCx7NBu20DmfOiTLCZ1XMZlHcSOdAmR0w2dZHXdWCY7olqog45qwv4PR0wVtrJWjjK/tLn1jO
tmzt98Gh8qsBlTiXOgIsUBPKAyVkGIszEAqEiy8hzUkCiTjEwGz8YMvovtJTwnuun8jtU2x8GXIj
apS0CsA9RtdloUxwJMmWcI76kIv1DOtgPVRODL2GRdzR4BCR8bZUcCN0lpoShhDfuh86l8iDCC8t
V699qozdPqH+Sj+9dzeBTZvZUJRNSacNebWGCzIWCWp2LYeHjN9LBDlN3b7t6WelACJIJdy4rdPu
1ESh/mQq1s6m97WH+Sf8tKaNJyKPKRCdyb37DQ+ad99S4PKbzM13tAOaDZc0wy8tCsqacbJkeViY
g75aLLP/U0EJNHsAB/xrUMJ/1fFcFm9/+18/GAW20+H9//zt4yV/UhJU7++qqWomwxdT1Q0TN/+f
lAQACq5m2sxWNaw6qq1/Qu0doPYu8kLZStb+CrXX/m7oJEB4juFqlqe5f/vP//g+/u/wR3n5cB82
v23/BSZvGxKD8KtN0aMCbdCLxYeraaZpSIvzL07QXHBFGVN7uGGm2CHt4bK8LEZuYkct1uejDmDT
Z8jY+55s+tLxY7GQz5Y1uWA89lK0qLqHFlIhFpOop1pPX3tZI5UGLmB0/IANS1jysrYshoWdLBcM
cAAfLzsVpso7T49ITEzgBpbTY1T2dAw9KX1AjB/WX6iS3OhRG2CPMorj50KjQQPYWu7MZ4/V3sxf
TIllXnjGtez6Rk6L+8X+YB0LAFt4p/Q1o5/quCx00RK0PsNfPZqfq3rmfY9TvaEGSKmJgQoP9z3c
mo9n0nPh/pulhCElPQYkW08gwi3fmDtlYp9yeiYL723Z9/HwIPJTgxxN3Q55wdhgCkp6+mjCPjez
jM4SyddRchQY/EpEC8VM0YFGL6vhgHTmY++yvUjC3FGYYOvwDvozcTN+KZVznwvNln9+uKhziKAq
jnRnECbkiAc60OPHqEI84PQJuXYuwMgMDLKtFftl9/KEz2cNtf5sDcguZhAf20mIh2lCYWBIkdSy
tsillrUYLC62m78+rKKyofpvJPlWGTXSimng45pDd7A8cdnG9C/Rep8PfR79l2MWhkTpTa2g/jZh
Vf7t3auPh+W7Lx9pOcbHOy2rn59zeWFe7aBYFsdUSXXoDHJcKdeYDutHA9MRBm65uuxcFmLGw2gy
Pfjctazl8mXLmiUU3Fxl8vGMz/2fL7AaLafltMsVDbVM4fLNE6LH8mN92f25cORv5ePxZec/3f7l
UMtqLIZkm1rG4+dLlrWP4/x+iF/e97+tJt67gfXj8Ps7/HKkzJ7sFZZQx//l1b88/m8+/C8v+GX1
80P/8tJ/+vjyzN8/2u/PjO2EqLjM2Dp4kXzd5fT//Hkva/9y38d58fvDcWYU+992KiUn03LqMIHF
JPTbO1RNyVRZmZlArMwaCaLOJe3zNZ/P/u2wywP2fI9M0zpQ1S2Pi1BkWdMKLiWfm7/tK80AOvai
N/tvq8tTl4eWtWWxHGg55Ofmh85l2c6Xwy2rFkFeXEf+7bsvT1wWy9swa3hUuiHbLrt0HL39l2W1
xw+kbsjp0nbqQL4QONSjbbnVccKUm5Hdl4njsnNZuJmOs/XjoeVZy942HqzZd+gtrBqRDGuzVZL+
tDw0q4k9MybmqCr8xfLul8Potpw7VFq6zlO686uPYykGeIhTzQx4m8YQwKZMO3tKHa8qe/wW1+Zr
MFeUdbR6VUTUVse6+4adA0ttO46bPnufBtWHGhFtsAXl/lQV8BXc+ATMvtpkI5J5GhFdfjSc8Lsx
9/224BZEzLmWkx0FefiXT/nxZ0wmcO0phnvSLUImeR3/UDPJzX+5b1FnLo9+PEXeGUBt/fmKf7KJ
7Rmv4G+H/n84DE6QbkfL7ENo5S032+WdPlaXt18O4y73/eUN/uUnIV4SteNU7n79NA0Yy0qfHqrl
TrZITr18pGAoZait/FM+9/3+nM+HP5/zua8SNsDMz+1/dlh9UYkvr/48xP/f2yyH/XyXz8Ms+7wk
fc1TtzhOUqs7yluXLu+ry9qyb9nkDn7REnXafu4nrHjgXihf9rG6PJQs99XlNb8dcdnMlzvk8vDH
M5cXzfJtl7WPxz+3P47JNAPlANl9s4YL1ykVLM6VddLUr1h48hPZuzfloPaMLogqH7th3DVQZ1YG
I1KqCAQ4I1Baz4HR+ZlpY/ePqm9pb8+kOpK4x/2ZNlnkjGiCCEqvc+mi9GSQmbbzZMRkmrpfDRMx
bhUf0+arrbgHLa1ydJwC0l+gI7xzHqYCuSLtT5oYjfiezD0kOUYYUHJusUfDVBTBrqlG95jWmbbK
YvGIhhanUtl8yWLlO/rHGHxM521KatfhgI0s0Wc/tF7IvCUVJ0aYYQ0OMrFoZ3Y4gTMVllNW9CvI
B5tGRN9T1MUMie290SitbwUDk7N0m1djs+nHbEDqbu6rVEDAin+mBR5XZhwqIRX2DVOEiPYbM/Qm
Td8mSlgr9LrFicZwuXbp6ma6+pIb6Xibx9UN6X50GkW7pt977YcywWm09SIqDaIUHpE4Cr2EdiIW
YYgfbA0xlB2SE/jWFyXA7q7ELauoIAvLOLmJhxlmZYzPAP6DNryqzbULq4ugohiKfZmT4Fk58jpn
RQArDPiSE57XNFZpVroB4c1BQi16RphyD2d0L2w5UScLl45PSaaJW34tB2JC3DbEKoj4ejVFxr1u
vGe9ZxzzAM9+5oAUgBTzkLf2TRGLV3A147qDadlN92EeHhO9OiXV+LPKteKoCAwGVoWazBoq3Ott
gw6LgtgqKCLiXCceTaf6DIrwOLRcVIVqFFsTCWfeYYNxcx0BkfC+J6REgT3AFD0Z+RoBYri2vDI+
RI7+2kfQ+kEDVTG8QYGTfl1V7U4jyMQMLWdj+PBUGftbcbXtYv4sex4O4+C+FhHpzH1XzffdF/eq
jl2/c+JpAD6u/FCwZYsCcFikPpfeXO5qVE+ISFBPzMbFoAFYFtvQqtC2eqRPt9Zo+phe/b6K5pVZ
IGIENU6rBcBkVGTNQSSIZ+MkBuvk1s4avzZW+dhZB0FIHHEu9obXvoZp97OimrWmm9mtUBNREM8x
FjfWnUVltfT7FKthZbT2yQ3Rv3gZAdbVO0a1YDt42ZaQT6KySpXGa6cdvab6WQjzYnWBtiVIYzdv
ojpsNtREq52XXiCF9L5FJI9vN6gyULjnvpFX3hoqTrxugJzwxTGzMW3c/26IhZ7AjocK/DPpv9RD
zQDPajK8tvN4b7cS44HCf9XpRAbJV0xVJG2b07kom0sRhBUg92wfazSmHWebc340aQ6PH44IgpT7
jtE+bIjMPdlaNNC8obGqdvkFStJRlJN20pMk8Pl7wo0Zat9Hq842wWASJxlO1WUs7MM0etO+zjx1
XdFbGcesuwfQNPkdyCju9oChLC3OL0QURaitMO/mk/s0Dz338FoCIrqg3TpGqAFtMx+RUcLgSNpr
bUTufp6ZsyKeXE01UlittJiQMYQWadicVRfJcGTt8J5dxoHpX49CcoOV9wl8KhnC87Tvh7Q8jJTL
+q7RELQTLVHhX5yT/o0wSEAFQxGuyKiY/VKpyy1xUjk98I2lBLvOCsetnhaErHTVEzJq9FutYd4E
ApQIxmmDwYhtNAXX0wosh1tydas5QNzX1iZE/d+YYqu5p5Rf48HC9d7hfp+kDd6ShnhamS+lOvnG
QGevkqZ5w2zOYvAASvStIKgK384sTfYqbnukNEipk2Ff8c+F+Rb9IEbvR4FDP8apb+PYDwrCNqSF
30WDmElTfyXt/a2C0X/E8V9K6z9oHFzWEgfQwgXoMUavEYYcgB1BcpbwgEFiBKD57aAaYp2RiIFW
wgYqiR2w4Q+0EkRQQiQA0rcREAoIUv5Cz1RDpwW8IIdiUEIzWE+F/oBh7ZmzD+6BRB4MEn6QsdV6
wbaUWIRJAhJCSAl0dXajRCeoU0ESZx4+oWbpd53xppVgFgYJXNAkeoHC03WUMAanl1gGSoVwcB2q
h/ZNGmqPmkQ4tLAcVIv8c9AOFYwHT8Iecol9oJp7NSQIAmZt6CuovbFHZzu6HtY1q/xe4iO6O1vC
JAZOMM40Y0fIFsJ+iBNCWi8bGBS6hFEgtkD4ZN/3ElMRL8AKia4oFoiFdXFhWiCbrCHJ8dsbJPAi
hHyRti81oyhIR2QccLlrIWQwQQDOATMDBoO3LSVGw5JADRhh9a6tgWwwkj7UUDc6HfwGltTNJIEc
AALWXO0QXUpYB3oEuqjwOzoJ8gAcM/gmbA8Df90M6qPr8bigWNmBtXme7an0zdF7nnQVQEgmZLRW
5rdT8FZ31qnXC4q96J3B49uIhjNl7YxT7HOmwNdlJrAKK/1ajNge0yCuCWg/6Xakkp1Fr6AdPQ1n
k0g3Ca0iGun6q3AJJfLqPFxhQATwWKnufsLezhS+fKWilmOPYETU2fFWseynsZ+2tpY/EYtDwJtL
Fm7If9hpMENF3ozw3oSrZDWPhUSzdMaMo9KIblO3HODrWvggET74jVvIKLBwYxRIbh7UVh9vEctt
QVvgDuTccFAMbLmQwAvv32iYbsKAAMSYcEZDomSY4AGVSdWjIIgJvDCACKyrAM7NdNck8XOQJ9mR
jtqt05nfzH7ERDKHR1UCbCxINqZE2sywbVDfIU6J51VpTzeB/KYrODilBOJMFVe+oYUvDCoHMpG7
Mtz4vdLixJ9MBgqNROu0ErJTl1WNt8RD9w2Bp4PEg/lg03E9PtoweiIJ6ykktiewAPiYJIR0ERHA
oYT7TFB+GkYOYsH+tO3FM0SNhhYdfqtXd5ZNK7mGDxbsRrvTuZ6ljFglTgipeE47qIMyxJP4txn3
o6Wh0MlDvMH9twoukamCui4kqogsUpxzgbjR9OjBHDOYHEm7HZLoPR2fbWhHE9SjTOKPhAQhFaF2
aGS2l2EissLE3G1yW2KgfgJizMmagaikO+YTciM8SRABgx5oWeQq0iKPl6ZA7YeSnQjiOC2Cg2AI
jenopqrmgvBHs9mXWOUcnB6OYhwARnXwNG4c3hG6R534GAOatSkM9SCARM2SFsU1bpNrXnC2i4T4
pv57B1jKlISpGNRUuzCnJH0KbtZJRPCoAsBUotoXklPlGeo6bAheGqAueeRKw2fA5zCCW0khy0na
FdMHXze/DpKC1UgelpBkLAKwcFH23wuQWaGNxk6keGpCArjzI2aVaFcC2ZokbYuv5WE0C4i8RXUO
DfWBtkq3NtTianXdeyiZXWqlrpCTfcFgUa3cMdJvFIwUaqx3+ygfiWceuTRHSXTCyn+bUoZe6GBg
wjB5YE6T5LBEIsQkSywDKoaKPPG7hTPGQKGS5DEE2jDISMnWrIZgBTGQeqB+7dvpq2L129CAX6YB
Mssl0Sxb2GZWuEc+Oa1BbtBUCmaHnOwEoQpQNBrZF3IE2m0ELq2T3LQKgJoVv9fg1GrJVTMArGXx
sUI4tAGhQ1EZAhumQx9tIYMjz4oAmc38RiH5Kw7kNjczVwzRlNXgBvhcS61biwFfFK6BXpLfxvFe
kyQ4SKm3gD1oCy+UOMmLSxTbwD4RbKCVUWkYEqhyanoCmBHunHreIKU4BzVK5iLMXqJuDgEJI2jp
mP8QaVE9tWSz6Wbqc3oxOtA6gI0D5Q5JuUOf8tZN8aMalva6CIafqFNvHK/XDtrU/7TDJ8rxkHya
6eeAqfHZilDup5Krh/PAgM0C0CKR1D17nUgGXwhvF4zKTdX288br1HDnKufcG755U5OeqRxtY8sg
+GdEupvGAhd7eAipCtNbL96skhySocU13asHOwrmneN1Pyq3mgCWI9COv/d6Wq+EaVO08RCRe0MH
FaB9r/MANRp0PneiwQ6aHSE6N4XK8b7bSr4mJYGgM+9sOc3OrG3umDSwmyC8d+v0GbnpftDcJ7Pp
vVXPJHllONMjMev8V7snDWjcWgtIAXPU9LZXmxuu0sAhsXy5NQYuHXaFqb9F5XBDvg891R6XKoHr
VRqj11WyBtmiFu173dR3tce/DC1FLYPd1MQKLhXBqBcRnEwFws9q2TWMPdaRLD1/7AMHTCxKOaAM
/serQj2IiCygA1zJfcsD/WygjHPGtaC9aESIHMS1yczhMmjDrnVqwE9IJFbDnPYrJLQJHyR8Uqo+
VHAHzsdEdM6m79txNcYnCyF7TIngtoclfd/KxZQF96ikXYg4JyccrMuyoByJq3uaGYlitP/YV9jo
EuYu4pT/x75uRjykE1qwE66yKl0ruMvlouPHWBHDxkmBUrxt6+2Y6+S0ygWl2WrvToTOLJs0Xo1L
Ujvx3QCNftn1ub+xzZeY4e9x2eUqQr9k1Tiv8wGR8udz4S/qeFZRES9P+eUBPAZ4nT7eeNlNbAm2
CtrEh+WNl31BNEBTaw1cOzUCaPkhlwfjVC1Olj1dP16ZV/Gt4ygwO6Lknlohti0EeJoW3w9i/DnG
IjgMmnFWpyS7GUfLvCwLeCmdT9Pb2n7uy6a+2AWgafyUTGhlhXPKuDGU7phaqXWJ5WJ5chfbtHPA
bkxR2/hFAWkJU0lor2arcoFFyO26BMiCxxLY3rIdVZbOyGi8JI17N3tcQ/pZDJw7nXnxkAreWfEJ
RIZ5MZjefCyYWr12STTj1cg4YhbODaG/BjeHfzxvTEEykXMEcUvucwgeOxEUdsmrvLutygnlnvxF
zVWMex+QiZflDdLOnF694ob3Ool0VRCOp+Vpy8IWpb4KXGh2y+byXA1s+doSg7pZXrXs0yccBkqJ
qLYbEYSooUd+j+FdyMWaj4bRfQ2D2rss+3Un7+9s3EtB4qr8HfJpQTcdKkePzsszmAVe1JiWejzz
+yunuN0roWdfyO924KNEAqu9O6+ZY+GGlw9obdIc1Erm4crN5YEwVc1bUut8I0lbhYF/1G6bnGTj
nnBpQjGtm8/nRgKdORJwZ5fpgpTmidDkWQmi+wol6Xo0p3RjOEER+k4rgq3hUX1rhIjvO7kw26Y9
UFMqsGON6v/w5j/Nd7C9/7r7f3jnWvyX3v/HK/5s/msazX84wKZmGqptmzCC/9H8d/5OiJ5mIQiy
XRl1/0eevYleQFWR+zHR8kxPl2j0plwCEkzt72TZezYyApIYLIfshN96/f+u94/IAIHBX3r/8hAq
n4ugbEgwMI/+2vsn0U50lhPYt9qU9Pu0KP0hisNDp8umcsU1E3Oy9Ckviypu+60dRg+2gu830+JG
3yyryyJBgkuFpXH9DsTZcVnMkjEwysWyWY4JZekii7aIm4CP0Is/LgtMkEgIJH/gl31KQb5OUJ9I
2KYJgzFFIDdmsazp1P5lw8wFsAqV29dGmvFVQmwkQmlWA6HnPjUXh1zVl5n5wCpS6nwjwjo7OZYL
+Sy6BKZHGGkrbkdviHeepBbgCwVzS4mDY0s1gO2Fw7Z183NEz6Zg/obQnyBDo+3UdYfSalV5zqGZ
0m9eYTfrrBDY923CrBfVgwJLbiv05kLuVXes2+LPkOtQVA9TaPRb9PL5Jkzcp27yDo5uc5lTy4Oh
o+hPG/Tulmx4jUvDa1lt6obely67VoY2rtNYqffL51Rkx35Zi/FRkQi8FVxPIRaw0GboOCoRMUDN
yn2MAjaU7Ag58EHPjqYgiPej3m+yChqvZh/c9i0hginizq62jXPQq8GvgqE6hCH1WhOHvxma1zyP
xRpP6x+aDtls0QbSqMl+ZnKX0bX4XFC8L3/ZnGS7ac2o8350tW5LyhkgHblQZedwWcN298c+3dXt
fYZ5YJF+LJ98WThSCbLsU2YbMWHOvCHpJTRJtr/aJGGInu50ZZ9dGVFqEGR9JwTTmPji3iCGba1h
IHnSravDSBnv9hrf3wTgp2WOB+OZIfRWW/ftKtviAfGpUVe+O7217V4oV6GTm9U9sOahUsHY/9wX
QHHXjb2d1LuWCubQbAP71DinVDsLfvJf0p/aGgToS3mO4k1ioXgAZ4Mjdl1iMG/mO2O8mtV7Ccwp
3dcS15R2KBiIkF9D+IkYY/niNA5+g6c5X+m+tp/6w/xNfQL3RU+ZKUv8gA3H6Vce7jBms84J4wme
HGKSPKS+9Rq7vmPekDxJzoPJxPFHwn15FYgV011B7SFawT0prsUVoaj9DCsaBzNfG7ASYpRRhXYU
DMgjGnbIXGCFbiJvL/DRoIR2VwNZvg7YrNvK+1a95wz8Vv1d/xjf288KcOZw0960V4rAfBMOc8fV
TF8QqKi3SXWJn0fFjYz8vsIpD/3dr17HlbN5Sw/JqjoptzmmSHNVvXblxihXDDhorIDY0yem0r5K
dJAPv8c8YgkZezgCUMZ83HvTj87GEkfzxqdEwXva6aEU/vyd7k3aPlA549ttdaqhVPF89U2SVsGU
ZZuGxNFdbfoQ8UP9COS4e5Bq+4v+ZLzkhJ3ADgPKR+YuZOB7ErVCKrpXIB8HsqxITMDimIZbm3Pz
oXL3mEEqid9eqTnZA5vsSiMDcvJL8c15Kp69TXaXMAYcNk538upXL145e6pVCv9F0rECqlmrzkFc
6zcApin9pE/uLj5nk69eJlimLTTttfto3ChfmE7zx/CzhaP/Y3yEEhee7CP4M6QBDBAgPqx7fZ29
Y30G4JAQ3fQdPK9q0CpY52cIwyLbm8/piVaCEq66+7S89jfiebzogLn3NbNmKpo+P7b+xq1u+ad2
P+3sSMudMiXtE35QFpg1xA0Zv4RTy5Tc9sOv9WkTHyjOlNLJHvOf8BHQdmAU8g0R9PdmtJ5/ekcs
Cc1K37rNxvHTo/3T+x49/l+6zmu3cS1Kol9EgJnUK7OSlaxgvRBOzSQx56+fJd8B5mmAi4avuy1L
5OE5e1fVrlLWza/6o6y0z+RncWDfgdnSTxHGwZaGtfR8xrxy7C15cMRiXe6BLkfApWvoUB8xIT25
eB3qQFM7QLxlv8M9ueQ4AFnAjvVT/nwWpKQHJuvh6ZWJG//gYTHgQ+L89NtOcfotXmT6Vd3EdGZP
r98yoebKT6dxGV7H+CW84VxMs7YdiLU2rGqNJvm92rbzOlmwZ9jaIjD/5bM3XYAc89ZV2lujfLB3
hKCrqHmQJz+dh3GkpeeLeiOmS/kT7RizVDxSHLm83Ig96ezWHzgyKEH600a+bhMunQXFEZtKrnnz
Ob+nnvRV/EKkEkAHzqh7w8jvD6raTm/TWdtEL1bFGny4jOXgMfrDLK52Tj7myh68Aidfa7j3qTcv
y32KJzg5P6HPvYwb+KI3RNzle4gHmZ+3wWMvfFfV6/4Ogsut59nL38fY4Rdi0MzvGTfdJcQJoXYY
55gGBwcqk89RWGJtNdSx45o5PTkLcg469h1p9XhPWZS1Ewlu9IkcDVhGql0U3wwKimmQha5+4PE+
PLfpV0xj9x0d23Cl4WvGBqL8mnLmyZoV43k13or+zCBNBil8ggUYBY+XCSGTGQ4QNoZwbyZGD0YP
U9v6Wzq1t3BLUo4x7TNMJEjIvgyk3xUXDcq/rANIA7IlCpJUpcsEjiMemnFniP/ijo/v4JvA5pE8
XeTqOpY+OE2kAQp3RbLkw3grE8xTbT62cZpPYX+Xm1+m/knqAVJ3ZMNTeIReDo0LK81LS3/ueQ2V
6UxxdBlhZLMw4teWEWHfx9waA+AL7gxoxT3ur2qPtw/+VFbxD5X0kqSW0QtHlw/G/i/61Gar+DuC
N7LeBVc9RI9bpm7lN5zSE8zJt8PSDm81JBIoH2uWeAa8xYo8GKPvnlkTusIn6cVO0nk5l/YZzCJt
OJ3JnnlGIXGldtsPPm8PzrGZnOS5lIrta2p0x5uVumXrEB0eWeeKafgCJ05bcNTmYGSjJZXr7GOx
UlbpUV9Pgfqm7OZdeDZXrOinhffbzQAiZIvJpNkS7fLGW4CYqZudkDix5OXKG4Sd80hdKQz65C2X
TzJxmBpCPjs8Yuj7Xniao3gLjoellHvE4+XJJcGyZNwM6pZZkmmdu5l3IV2SO6j9SPE3VsihHIzM
uilQOI6KeSpATgINhPZnTtY6vis4w69D3FO+WjLWBcwGsEBizk5DeBkw2V5JLqnBkDlD+j4XXqdt
pT5AW2A+tnoI4cJ4pRs9DnnmRp0FNFqzuo5sROfXSw3WcxcDdFPdWotl+VswBnQW9mrlS7qNkUaq
29wlePT0N8loZG2+jEcrn3ycikta7Qbew9WIr9B9QWVqCnoKi4P1IrsYQyAjfniJWq3kW72W28UH
Vjn5ge9OtR+u4zWz7yaVhm1eq9LhLR3x+5ytaTP65pd6LRxx8zgSNA9MVtntPwHzvLdosdQ9OBqG
JX28aHzFze/tAersMLvRXpBW3bLZDWvlowoOsCb5b31nvGl2zV3Ja0AJr5k893WsZjsnHbZYN93E
IAnfa6ImcMhcc42q3JpEUGwrOfWF3YSOTLm6oFdY5iZmihdlX7VWHeHw6uYMn+RW7Ytfiw/x2jVX
vHPqc585/YEZBuzLT9OaWol34VOzE3HAYB1KisfqQT6TnR7U9eMwXYdrfeb688uSbl0eBN2q3zg4
+tG1i2XzPryjDGbFAs5ABY72zEDlyrhI5/k3Hl0lCZ75dj7XK9qAoXRankHZjb67ffnJ3FrD0YoE
mDUEHAx3ZBlZEB+7ZXQS3g0MoHnz0llsr6hctIvE7N9ItQ1D7uji1ZxP0FhMbPWfEv3MBdQvgXAn
vrY/DrGPBZIG9Lo2FA83wSzzwt7a1DaLFJ3NBDOS39NDqzIf4BHN8Ag6kkQ6V8yO4DpoD3TI2idy
Y6/VPeUT/qdQLOkTocqu+OGcXiAcenrKpWbowi9+ZlfwW5K0lv3ClsMzXVW1a8/i1xM7rJvpJaKX
5R7MAdnpTbPFaiKcvedAdbvvj/WxlrdSYvdHBeEWjOBHMlgd1grras/UfrfwqlP2zYevQH53/IIJ
IueBaeiq2su93Y5uQ44PP2+8ySI6hhXMYrObSY+kUNfdkqThIzaKD+YlH64JLYGF4Z3M6/At24UM
BdrdNPAw2/in94XPVAc0DW3T4p9GeS6s+CylesgGjJ9ORvk1PoPup8pha2+vMW7F6ZYTs8ArTdoN
y5ftFOkZm4Fsa6yXFWpOMuFrmKJZdWjLzJXWpeZKGUgpL7tlWkg4373+MOIcLwIhpbWs76GCY1wf
4yU3d93/fvX3vb8/CJPtV3jBU2GYwPUPTNjXZaejmAlTB8J4sEYlq6j2aZf/s+f8+2p4Sbb/vnr+
uXemL/fOh9qkfvbo17jwJwBbrx8ZNUyDgv/3p9WyJGBJZ96j1QIjNe0qE7CliXoXazMFtUpRgojR
Z/5JT//kqInCpV4kjf+UplXOGFegQn80YV6vFnnFsf/3pVLS50+PJ17He3iHAhqyuDLO8JvIa3S3
jDqd5obt0QbFa2tfq/1nZBe9k8CfIFrgt/Ik568uZfg1l/m6Zqpq2Rsrs7TyLx3NyIaOJ20t4U2k
k1At8YMstNCWjU0he03qYNdNM7ntRQsbdIE5ON3nRVX9rdtiPW7LJ/2kbCfJK0hHNj0NqQ0WQob7
/M2v015wW2pReDp+B/XnFdFluGFMe9t9yB80SPOaT/+WOgKZ0nYb6NbiMMVO56kfpAPcXz64g0u4
EsN/zDY+TZd6rERkca1SR/+ARd1Ld/3UfgmTE/222FEplvqBF8iAGMPh3k+o2TUsVC35t/9J9zSp
5eOofZmOdhhptOYgi4/aG0qT8Sv38iWFB7RluWk3KkA3T+E/kHCmsoLpl/mue0rd94Egy9G5dExs
vaU/FMV0egMuTB/Nb3GvkAo0OKvim+pLay5e9UtxGfNjEdgHFsv4f19qwjEdCDbs0wt2143yJXP+
HRqfOwJ9XW2fLhnYDyf2uN2IYqf9lFp5oB0YVyDy1lLeJgmoyM0NfFY50yzxB/gU0zzGP9RdmwYj
/povPSxStkXhTrnHD/FS87FymlvolaHdEsciMzBb2sUDysAavGjDYwCJl3+l8aun6q8Awi8l3lVw
v0d7ZB9LNuG7YSMrXOrLWbSybejVKPS8ZKUEdUduidX57Rdjd+oPr1ox3DbZGBKsF429+MrJVjy1
MVlIdhbwjaNwhOGGVykheDjfj/TPCmbQrrRGXlae0l3EdLJkawTxYmaAZdBHo1jGUSSMeLawD1N/
yuBxrUM6fGoqJlYsfAAeHOTkklqSo66itepGhzwkM4AavjrGlIaMRWeAMBbf0rG08xVMBBR7sWXg
EuVJ0J3TnVY4xrVaSWtz9B+74h6fMjJZMBz4gV4+YGlrpHZ0bkNWps19Wbj9Fx7xZFjH14nBu72e
uPIPrsUlHZXAPAtOzhb2sk9K6hPZPgGOBYNV+Quv3IUAQh+yamXnUnKf2B1Y3asIDJK7WnoLGoGM
Pbjw4KWlI8X5ocQCLXK47SUW/A2+dHYYZKRIazCyARoZvmgbdKy4fh874CcOToRAdA/SgdCt8FTE
bvrJ+ChBUOY/lHDYxWj1ErvGBab+LEdL98slCJlGiEJHkjg5jA7DkS/EAIwAc/uL+I9Ztx7yHOM3
e7jPuPR/xmh/VDvhnGh4E75ekSjDWqfn9LpP7esZ4FtDuuAMOpl6huyG0Sl/vGtXD7O4ZblLgJlG
iphgxJlHhKfBTQW5h4VFjnLNP5SY0UC/Q6KKzhUS8EsqHWk9qX94S2M399cqupu/oAgqAAwLA1UC
jyEAEDe8O4AKCDeab+2LRRLfsDUZiTS7K7OjfTXT4fl4i1MPoVF6637Z4uKPsnJ03GlxlenW/b55
Q4IAfdRfiU1O8WR/430BTiz1w8BUr+Cl++G+wJLj5cRog2NN2jUrQSaR97ji7wO53Z0coY6Lxvw8
V4HjO7L1xDb/NeBfD+8V8H03VyJS26cvAPtEyWrYMkjrGE7zFZoeKVzqFoHo84Jjop/ujBb1vjVf
n/fFcdLenpk7dEx024/H4ZG9h+xM16iwIfz62o+GbTO+YBa2UD19GwkQY3TfjTah4MknUbOr1DoW
bHo0DoAO4AQvqmgzX/t9seqD8DQ5+DPxD+YDsJY9oiaGI/5h4hoyXzkZGgfndlYCxfSek8+E2iLx
2KEVpznLLt0LSFrA9MB0fh6kmI2tHC6gXpxEobaPETANJCpZ9ZfhGm8gaMlaufLs4jQ/bcudviee
ZmHpMa54dr5pKBawil0pnuKwml4vd0jKI/eRdNzp/NopGHo/ced55IRrt/1z4n85ZxN5ZZVfnBrN
5KdQ9YqEcTE777o4Z9thb9wJvlnY+D6Lv6MavLRP2Vr4gpTPFKx4golZZoKgQEITbzSsV6ITBBVV
jIFzOfXishB+/643N0Z1xUPPJmB+OKJox62PikJb02eHfrnDY0GT7GS02XwwWzUoQooA5VQtuxLN
J0mj1bQSJx8Iy/zlqEWWlUy+8Ljp6ZoTil2UhZUMW6IWsqfVvg9H+bflNp943HTdfg4ukDjYXYpJ
o+yFmiMTToXUTnUk2CzOVx4U/MMnK34rlpD6Mapo0kwSK/+M0XTCBNwaFuNtug9bnjQ2bBGsq+NV
CaXcPtKzSEY8WqBlvVScEjm6wXIqlnSoXCtBOVMtDIY7Bzy1gh2mviocybFcHBX6W94711s9NUPA
c6EXGxj/cq3ctdE1EPohhp6XLyWD6VejZz53SADNn8SlPfa0zJMiLDVdXXrXJxfvakQFSuPWDFoP
DjvI6fWZ2VkqF6yT5WixxOAEn4H29aBOQeUh4ZG4JTElMvZZsppalgJdJcc2zks5Rok2lvMq4Tj4
fOgQsogxgVO89nGAv20ajrVhy7FRV25Cnxzaeu4t3th+rcHVLz27FjWUvH4sGLS0h1+pOS1Mj0xn
rXvDgIAgYvZ0uqSf4tBEy8JPkVzsuSnKVT1Hh+is/iBEM976dd8CbY5WY1O1RcFiJ72wX0f6TvfR
uhntnlmxzOcZVTlgS6vwwUVC3RLP+OyNKVAcPz38UnsxwddCDtktqM9Rjex6J31NvQswOX+NXArK
uUP7rhFbeMGKfkBD5ISHho3kBUdndIsEIJSONxybs756fmZH0dXvVeHosUdzX/8B+t2wlK6aN/xb
1Jj/2WTO29A6+VIYv0usTHxshj7ZflWW5ZlDclY98cSFDbvXs9v8Uouji23p4rD/K7fCJ0c6nqW2
ujK35Q3LrOifjoc/ujjz3Lb4ICm2KeKdBn4XGTbT6gBhfEt9AavIpxZY4/57vtHzk+gC40a1J3cO
qoCKzMYzjPjlyRNAgTdw8HnPPJA0+7nOkbD9i9mBFwwtWC8HQWYlbHDMRW7Jq3Ej/2PXxQ4pmW1h
F61ZZe0p/1HdPLTy2kH9HVrlZjq0hhv+xrwAmtfSRt2bpasZ8mP4VZxple6rYxSwWr95k2HlNe0G
sLQsd9zkahUuVUo3X8u2Mm373bxUb6o7rhFEeTkC0tlSZJYnoE73j2N5wfj8u3ym9NLWhPpCJ2yk
nTbvp8nmbwlYcijOj+xRtRLIkoc0CROTUXuVGaG0jsxNXNL3eK2EFmRDa9d/Lb54OPEp6q8sFvlH
bh2un0VWzyVc5Tue3uY8XqfU4YFyuHw/98f7vKlPzZlNMQU/Ab/BatWlwl6qH/PX4jrjRXxGL/u8
cy5p6g7vlHj65qCh/A83yj2syGlbm99UJ0KMNsKv02V8fFI+vGuHl3LxlMm8ZQImHX0jv+N99LgS
c/GL8zlN2S7bjgfxptVWsXxgpLzJ16qBrR3ciYWeuH1geArfYsnL0l1soz0ZVXHAzMaOkYmBria9
yJ7i8uxsElcJFl6+X6zHYDwON8k3NzVbEs0SEdCvyqHdAYlDVMTeyz4bp3wKKZfqIkYa/KVRnpzY
I5vXvmE9vjCCmPqA8h39jvjCnM2K0VObhkSimizduvJZ4WpuJxvNX/jABMO7mGDi5IikXZqOYhIA
45kgvKhOxvXk1RiWLPynuSwQqp2wjsnXpoLTEEYVVqbYRu88SJXZzTbjYcZqUs4lGyuJDS+0YdVR
IsvBA/t5zS7d4Vta1av2Prz3jacRSHwbbd3hplMxEwON32u+o+ujMD3iXiDdNVdfkk+yytYQAksa
C+NcsRNtH+RJYy5hg/PhOU6r0XyIIK1s+hESSpe1I3wi3bqN/0Q+HiK7bXUjB7H7bi8hUY1D8MDD
ye5yzPwt7WKuxS+AK2Kp1auwqiU/Po6XATF96wFdFD8komMB+ULzdRoyEcPelY73LlYWpOwANDXc
cLfUgUNcFFkNNB4ir9GWN61Igw+cctdim2QaTujTNG8U1/DNU3WLQJSgoCjGjcl9AsYAkxzV7N7z
iZLlcEuGE6ZACwyTWTpg8xuQ9O+gEcC82iO3rQotu2c8giEabDhQpQORs40ETFQIP61t/FMukB4M
izwjX4Nik4Jkr8xbzKUbloUdMfhinpvOJ96amIWYNphk6zRgfBxli5A5gk/OEFqtHB0MkncbRPEb
u3c7ujFoJKr2DDItv65/UjsZ6YJHaUKnT6WBFyRtJy3etHu8tfi78cDsze+hxnP81SCQgGg83GzL
rv2g26Hf+5k8lYcabnFfvUXIyKzSlT0iRXh4KJU5SKItYQYeViQX7avdpD2mW070KQIl16/tN/tX
TNbzX/thYlwcEe9J+9CsmnW8hWON/invqb94b1bkRdLwT3cVsRV3z56TFzca212Md6LHk9Yvs2Mo
7Gfa/urFcWKxWIv7eX7jFeNuNd7CfD3KFoSkxG0D+e98IVyZ2arA/0TdqMA9s63g9dzbBGtCbCav
M+ssfZFxkps4Q/mQlkpE7IWD6ZRg+nNzU7NlNUO62dBEtTViThP58quOgBM17bGzNe71kTEGzNz5
rYub0q9gTZ+RV4xOQ0oC2AzOqZ8Ux+GbPmFKaWlLsmZcPFlgsKC+eQC+8w9iX3MG/OJVvjhomp88
LlpQn5jdmwh8YyznO85xaqPXz4LnJ84uEXJa0cErpn7sIDiGBaA07GdA41K5Ic/iW+rVNF/b6C6z
j1Hdu3IDw8XdowLODknGIOHrHcym9TxgSQX+KVvx0+M4c7ttvEsJB+mXWDVxIBK7AxLjs2WjpLWo
jNMb1fKz3OQjHFGBW561+DTODOvnl+wnwiwU7nCT2QvX/AAJQF7JZnQHZnoexk30Bn3avqe41RrO
Ao+sd3p4CMXFRz2wMnjxa5W98UgPBZ/AFX6Hb0a7OkvWnNeB1AcLio37/Jo6szjhSK9jc+1Pw5v6
+8SbyB6XxjfS2wrHT4LLl2G4aWkOfO2mOKyJnBOWJynz4PrHyUtyt62dHGdn7gt7NTefsvfdqWpc
HS34MsM2iJz/5gBV7PRnOhemS9AUZVqxfWaOeMFKfiewHckwUzO1DVo8smsQ/RmKg/sT2uWZdS1Y
8Rmj9lNmWgSgZ82aCYT4znRItS/PRREYQgC5AONAEB4DBQt8jtL9NFyIOgkLamc2CooN3oqH+hec
x9eBdxxoQda66jZbhrKWmiUEQEesBSq70unP4LJT4pQUTCdjjzOItpNXHI/qRfFqr7nisF8KQYHn
31kmZh7LwBwLnRhBjJ0SIUMtdoou80nCulu5J6bX8gahIaCyAhOc/OniRZ5qdiIwQMNb05dRTBaO
OyBIie/6G4nRq4wrxWD2Db1wmZ6r13tNPseHHdoh/ynBRHDstIcwhzAaOuJ6HSBLyg0GwF11A3k6
X0AuXGisWwdNeZb2RGDvqvfHkUN9gfPHmrhaX/mBMCION6ktZQnhkNjsxSdR3aWrYae3Fr/r8Rte
xetE70vhvaw+cj9dyQ7xW/zIJ2B3ewf/L1eFgGuATc7VPXdDV1i25+TEx1EdJiNgOZRlvCQLA8iN
zx1vo924zX3yE+BT0hdDl2DDxjFUUnzV7zya4zuLjA1PJlLvpNxMNu7dyATQctHairzpiw/iCJWL
DhjT+sPojrlH0JCYohZ0oLvL31xZ13iAvqKb0ITaJdeecucZNFMQv2Yt4Fy8KXQ1tpfBMTKvyPBn
WWLGJ0VObCy70o9xY1H9eYTL8FCRPUOPQSFYBKzD4R9G2TeZB2ZKK7s+mABrjXWPW/OWg6WeVlBf
XD3jj49LNYfBscyAj7aUj/o3OT2/xtzOfyGED7w8K+Z1E1bkuRoDW52dXJt1/VuLLBGOdMvYpOdS
tcyjifE8Tpf9H7MEtFVZUIB9yqZkCe/cHT5jQ/9BGXZlbMrBbW+HTMgW1+YR7nAku/hHS10HT0Gx
xh4KQMkia0Rf95/TdybxDFrpP3iOZftWjxYDbyNmkcMl6t4kxWWMLs7c/BDd+soiBP1gbA0fF/GT
SG2rQnSif3ZwrqfceMLZtXSz1vSVXGkqwqdfxw5KiAbyxO1WeF7x4vKXuS4jG7nnGVtmJo2W7A4i
835ENm0WhTcPQRVbkstjUDmVQg2s7qNf6YhWvcE3325tZBHnx68AekuyS+rIV35f7/HZ0Qhtm6sY
KGcoRRx5T8KHfhw/ojTAh13ziQH4ZrIt+ekcTgqAuLMQLXHo9OEWz8bks2U0JwJoRku9Ric2BR07
U8531S27V5PyZm6HAJ4BJ7QFEm/JrrxkT4Ldd7ZvId+EfUecD6q7s/KhQvIkpwdOxGfziyAHDfBn
3b1DnszV63rWPraa0zuv0R7qg/ilrrPdgs9a2w0E558eZbzM99rHXB2qtQFoABc9QTJrloaNC+qS
Gzarp/jOsotOImCzbe6gfJgeeG4+P2mrMxCGYPQzarBfgwG3cwUoZMf8It5jclLZ8E7pGZsJCS/U
VccOXlh5txSITubp/FrwM4vNP0xer4sN+c12xMaJdgFu9PQMHWhliFt0U+7jdzrpXnxo1q8KeeTg
RQhgISE5A1iu27fnDqNhh1ua3kserHXi1cfysFhqe8yA96OvfikQhoOFLGQtBwzsLdz2llx5dONV
4uSHx9uAzj+YxrWYuOhegOUpOw+OtMz9pLdlT0DSYQTo8IBZAOaPCptH+foQ3bW99286nxb69ucF
2UbcaljK2YnXgoY/BZw6gzhWflaDx1GP3I32j7gvni89UAuwuiX3+QcsJo5coWEM1ULegdCN5Yvw
BtQBEtFYzQdFXuo7Ssysel+sxPWT7ZOjp9qwLrE6OReJY3zqX3yvkywFXzWbhSJ9MJXEdJZ8rbey
I1GxJVREDmp+cuxSmJqJRFr0dMzrWXxCNfIVOtvKBnYe4tcSEd/rA7pPAcqNjhrTjvST6r1U3nuK
pNmVZB/74YVmid/VhldCLMtAMFPR9WU46ShfeBAYzG3gO9U1IxbaZ/f+fE/XrM9XkBAzJCDbCDFP
OMSusvduiYpK/2P56RqP8obUgWFJpV6y9fEWOTFpEOPAvEJhV5mdb6UPcN3fkapqE13yzUsiFjnm
eA+n5WJXfcZLHq0ZPPWGJgTehqHPznpsBI575HNuudiFKGLRw13qW0MLjkHKw2HfHm8V7C7o1Cq6
oOgQNvoBVKAFgL9z0r1n2co8ICw7IHM9tB/VVXRq6uiHV36+5mpx8rN7xvkPyo4ThJNGX6EaUitk
aADhNoWmVG2jyp4OVNnGXppQ7tuI8rv6ML03J20/rGv/kS1xTDeobC9Erh/HXad6wpqcnWipv4kI
SDiZgT/mbyHxIwdRzJoIDHY+AW8WG5iFqnci4MT0J3/hsBPcmIUfL3Dd9SW9LM40pXiyJhw254g2
iPLLjZxudXuE2zzGNZARJGvmuwum1S2o3ukfUciLW/pOw9ByIyN09ZbuVvv6LaXmoK2p7BDvBZlK
2X3+tJ90qknvp2+Le3iqKbUZ9q2XLSYLYkAQCPVkOKzz8i0VA/1b/85k8lWsmIu4MQx8qANo9ORG
T9Xd1Ak6xNUhrsSdQbH7tLP98CO2QXFKg/xN4cHEuOBT2HPSPZXdM/qo0LAoLC6VfmoIxGnTDgGp
MsnjMChBGHsVVCuF6W8F/0e4tYOTIWVGAYzlVGAr5+h7zFw5BOaweXzYqR8MCxbBULoYd4+Z39VX
RgPo1TmaKuA0JmD7gFXGQDkOquQQE//r8EADgsnbYt369uPOa02UVXyfrQWzVswcP56SW/rDV8JI
TAMKoDPyYsfjq6FWmDJ/vjbkWXhVNNHTfXJYx68DODpNQfs7+jKJN1bRv7gF7b25ZkhUoyAuNmZo
a6AfmLorQfHYEv6GjIqdT4DWR8Rn0LTZ0ve0ijclWMb8KmFfURlWGzEA4cacVXgpHFJA8+Eytjtj
aUKb9oGiIEPdcE5DS3vRy1spGKYjCVDKuKoQQeirV2A9cerEpjxuUohktLQEvD7SftkVjsShAhlB
bY3RN7ir7Ga7csA5a92Ph7Y4JtlOfm6fZcC0n8ScKD0QYZNkb/Vk4K5M2C44yAJiggi9rfL4mvSV
aiIWu5DLaol5QFlCXUYtRJFAMEkNGELJTtktu2bisVdyO+YUrd5mIfghojoyI6YgJJ5ed5DdPW7q
cbFHntS1aGNtJnTNIhCYD4KPKj2p+IzUZTNutBENx4WNOdGX/Vn/6vd/xH73Yvv/j+f/+19JYVfH
nEH4Twvw9+9iM3qhIzV6OH4AV1qCqZ51OPgaNn9/35tCXfWM1tgTA7BY4oDoPjuAsbThSSgFQDkc
o1rs5gfMYF9fGSWK+mGStGVVb0xBpVf8+9bfX8pzjmCzBdr++5405/w1GS7dfz+2qFXPZLjTb1Uk
9s8UVz9xTH6k4WUu9fe9+vUX1Sty9O8PEuir/776v7/4+3f//Yipdjm7edK3Tq9Cb/39IxKEFHa8
1wv9/VOyTWlMUjlb9dqj3kX9ciTbplHxjiDRK1B4s5KOh3DNnJkXRq3/cm2W07a1x4EUXp0Yo3PW
Tds6mg5j2LQEGnHXCoKBd3qe7DAK/Fwoz6OiCp+Y7rae+lBVewG9kWTTMhFSt+Z57cLdmI8K9jYS
ZqKPWygQFGekj5HgiNzOIlz/57Yh7CgtaPJAEBY5VOMDWeykpKJDWA8tjWnQJnfoRB9KSuJmdnv2
xbDsE+pTJk44+nTOTQypIa6abgyeJMw9kuGTeBd5rYbIopoomEzV5a4s05xrpIm910imxhoEGh32
GFNI64UG+yAY2o8pwsWbilca8JNZ45j1dGcqpLGYDYv8rsdAOkSSJkQURg+m9JsEfaeG2qLpcWmf
OmSNzcBBmDWAzYM4LgkSwBdWXhWoU1+DJCH0QLcoy0DUWoC5tPO4ILmtFWQMSRomKs8F8XVagshr
VlPEdH2/jXT5txGRM+tkduaN5M0zfHmJMbWN2+RP+tQ+GSrNHDK7Q0xV8cUxUCaMJtqXGvgmRU2h
GlB7GFNIjoSTq2QLYmniuU9e6lzvnjFiOwSBU/5jjnnqDg3cW3Is6R8a1GJ1TxuQThHjXPPA+Nrr
x+PFY53El6Tu82NIDKBDYvpBEjk4NEWbNkZc5H7+ZJJXbB4EtWrY1gdaLqxmgT1wKkhB5JK7zYjE
XUoes5s8u1uIQ+6yfP4TU5QPYY1g3cCzCPtrbbWAC+gZekgkMIe6TdK3FB+Zrn3tNY/8E5tkXJDf
0pIh/KEwES3MLR15Ztxjw2h9OdS/FvG8ZdIOUApXdDUXNW9KkNdmfKJIBdvE9xdrI61C1VKEgRab
FL08aktD6VwSQ8cA51zU3PECPBhOUdGLS8VKxLBIAoesyCGSEUdmbGap+fhXDzHhHea0m2cwEZNY
NTvNeT7CIRbRaaiQPA9qV+POFlj+U5/RD2PbQGsPzjYcryELWLItGJpcCf1mNieC5xSekpRqQE2b
D8HkLChB0KoWgqhWdcGVO53NQH58ahVj6XKd3kiUpZDDetk1ypOY0RL0Qg6u3MOqYhCzj1KOtlRZ
nDo1AvYj0Myp2crS8qntJLp/ediHLCSHkDag1Mh0qjJCnftA/Z3/I8S82+CApeLKoDiLrqIiT54J
rh9Q3R0lTco4pB/ORYY3AUFTsorOUMxRzz9Ef7ZDjQOVkePCmzR9rXMB+gr08NmxzHqCnaxoiLGQ
l5H4z3W66RIKlWdD1ZeX2WGIPpNmJHEc3ZeIyIAtNgpUDecSFRoiyYaf5wPnooxUl7iAUi4M3LYK
OfMnpenspM5mX+5UMgpfEUcjStWI3Lbhu57VhAY4u9bzfFGzPcZ8ztDCIY7ZhPi5YwXH+Ek8BECs
AuIzWQj49k3iwSAnZVfItDDZ+C0aIvYb3OtCW0yuwAAksuyvpqC3J2hD5tYSAmCqQI6Cesn/3E7/
JEAThEtKAAV2rGhwtfo4PgX1gywSS1bgKg2wYOy/vYcqYCtFqPmoc+A0JinbfXJ/dDi9M0S3VpoY
K6JhhrXuIUhJZwzCEJVIMlUHIrwJ60gf60KBJk4rKodWwmOhr4oaF/9pJ+MiJutG5GQmcbRhrZww
MMkRv4MZGmNhUDIks9fNNeM3RrzDHFd+E+XuVsvduah5Trq5cNsRTxXZAJ+IcZ1/Y4DWqnAx0GcN
LxMxA2ynmzOGsuR12d9kITwKYQRPUQnZCi1i1WrrWKO+SBeQ5ItNyBZZmDcxA6bEHwQCnwkFKZ3a
oBkHDPIf58X4GlfQuztpH+FSNCiHB/0Lr//fqf0f7s5juXVs27K/8uK2H7KwAWyYirqvQYKeouzR
kdRByMJ7j6+vAZzMPGnurVfVrYYYpGhEkTB7rTXnmKazk0MPEV6lB0/0o2lpbgxueqVpaeBifxPX
bY7U3BFQ5m2DeqntaWlpvrmb/BbZRB1snMB5NHI1odNMn4LdDKUcqYG2gZPWZytH6beuffw9TJz7
LDIPib3tfPSGmQrGiLPRo9rejX39WOd381s8elbARhWYyk4fCfSJdMl2kjyGEFdga0lx1EJmNFU2
9oxx0HgIh86I3bArJvnYbJ2WxXTG4KMzlRYJtLquxaispwBoVtfJa/AxiJsJ9d7gjj60Iig2Zp3c
pikZfRljnt6udxacYlcNJoQNU0+ubDp6CO1hFZjWKLdpTM4xYw2Ovx1qOVcAYs98NnkrqoEtzW3q
moW4EfKdkiKSYktAu6IUYmVWNJeLCT4+SeGcnjyVIUQjvycqTYPUPk+NAhunRD2R93WDcmnaF0SL
HfNhDoTzExLpWEI6Kda+yKfLX0ivXXWe7W89qrAYwhgTNEoYhCc9kgXfpmuoj1W8tapbXRTKJpAq
Q8KBwj4y6HrUJrVfxxkWQhzNLwug1qAlzDAVtNgoR8qxI0vNhAfiQwshq0NeRrgJ6FpBSjOLbZnv
h5ax1jj0b4MKo0ys5DVJgjLahwzaxZBsQw+BfBVo34VNd5kUtXTT0FDLozGkSFS+OUltz/gvhpy9
pP1hpPdaFj0qpb8XAwdkn2gb+vAUI2qmua2P6SWrI3xLnEzSyoIqJrXH1LiMegU9xyr2SksDc1Rj
HFsNiXEVQ9fCdr6btuyfxtZ+95L0ftCa6QIEpT71/kEfmAcQxtWfpOajNHco6juSzNaVY5+dLH2V
ZCquO5Upfk42FBnMR31qv41sgWysLGtY3RV9vcPZSuuVSWNEavQ6Ze2FjmvCe8P8KTWNpzRlkKUg
YiPDncI3pIelqwnExlJ86LF8zKtSuAOw56EfiUpA9NlRv7iyaxK3EMYui5EuBPXdZFmH0CxdYi6+
sTwrd3ZJqlHq4/nRffNFr/uS6qvZJCGIoFTJLoUkXKaaMIwxPChSbesoQrluef9uI/3qQr7NxVOC
Z3IVgr1J/vvkjlFq4EBX9/5INynVnGkHBGfTVeh/1JrJtgHDahjq6OCF09Go+5uSeMVdpgekAtC9
ItmW2WFUYkMKW8yKcwmkgHALWAvUHafp0AHhKMaD1dJ9qaLcjRWSp9SCIX1CvkdmXEH4iNamz3iV
WEDIIeILru27rTY8zL9BBj2eWN/xgRXfwGvZh/JM+qtxP2kmvluxKlIsaVC3WUY/kittbHGAT3tH
HMk7pzHhsdWSgXTuA8kwhbAlYaEVsrTqEEq69EOtldQ5N4WfYrgdsZLWxA3YzYi2llw64hbRXfVX
wAAJomL2U5cmvKkRNWTfPuq6Hh2SJL1BiDBoFYZLBPWl4KsOG+AqqlJtMty+q84qrcNolSeDfK+7
IopdH1JmDYKOBpZhbo2yebGcoj+njnMaHcoVRxaEf71k8korwnONVXijgBxiQgXULLS+B0LeN8mQ
gt2CcaP6EWrCFIIEBcHD6NtvZO7IvT7qzrbOmjvRdP45NTiUgWN8lrHyGTd8oJI+qSO7QyCL56pE
Yqyk9VOqgSSL1PwSeqVEBDwcIRDWbmoSjdQ0fAqhBNmlADwr9Xs1BcoXdtd+QW8PwJ5vq1sbPJLT
sHIqs+ncy+DD6lMPl+ObF9PZ8Yj227AYA7dbjBfdEpc0UIyV0qBS2BqEC9+VBU21lqqXg79T3qoO
E5UmJPOvmJW9gE4OjlUqa19H/4VhU04dTQyftWeNQ6SU46MxpJgV7bDBfFyLjSPLUwk9M6/t51zj
PNwnyi4W9I4IMEQpVNN8G0cwLFgLHlSGZn1YP6dDVK8D6HmM7WJrJxHmxydiMyihte5k6pw/moBA
TytLuTainSPZqHKtEH2a1KtNGCLVqEKQPd27Ok0RuTQZ/yn5D3igeyxlgRj9jSkxh/ZdiExx9KOt
51HqTXp87wUmuUAts1q+DQCn5Lp2iVpvRMrEiCqafr4duyFlx0FXoFdYJf2uehur41FBNzEQdUVb
kmwUqlQkzOm04aQFZwA85lA7d3VxrpJtMLZzxw2tIDsPGqcC/GbQH/Rc2wVgNxEABM0tPYVvSkK+
l5Eqe93jC1RERQ9kaF/iNovXJgmdrOaVdd2oZ29kWqvKFBUk7cYRsbQ0b02qoaOQt73KQCwaHyO/
3Tsx2GorEMk29UGkSnZ2zSa88rsUikEko0BW68x+2foRc/dwIjcvXF0bWeacZD7tywTmnhkCQtXN
4bbrBJV3xWKGzB1aoaV90U16r77iX03evFgWbJysSxHk1Fds56lr+w7zXefNrtqKblR0EkpH0Jp2
xT8+reyagk3pazzsXXmx1Ogl1mPIbJJPqE05+OUZKkErvtMG1OOd3iAtGfl81fl799CT6sIjaNlJ
vqumR5tRaU4AuvApph0TyDEhzrUk17ORzPpU5i6DQ2+ar9JoGGyQMJZckW6LYKVQLlXw1g7yWI1N
fHLsmq3DNhjrVD4uHyStpAKu/VFnaD3htu116xBEd3mCjMEPmncQj196RXOA2DAUCczVB6NxVQtv
f9bz6RY0Z7Z+i2CnCRl4K4TPrswS19Y4DtWeswAGaOLI0xE9olmaPSlCYB8d2c+tDDzeGqK4UCN5
1xx0BKsE9RxacN2r1pgyqm1j3euoyQlpt3ctGpcK4aPMDRNTVfUFrJO4+WA8pwC82CwqExEj6qPe
kZ5reF5/gWu1J+zhalK1+ATBrlgPU3Fy2qZ2i8pDO+iFGxl5t3GF+FqZtJM+j3ekwYHJSOtHM7EY
wamu2X+fiCY6AgR57AwdMVdXWyvelAm8Ng32hjKhiiHqb5PJ9KRnLUapmdE6jmzXqbLVJb6G8VFP
TKyoKnjdqEBZVXM68Nnqe7jBW7JcPZcq+DvSjEKttPepvA+0UGzmo77FF4rBdF2HFy0M8Qbr4S2p
cbtCQ2FYjCU5X4lbCsW7J94XqiBzYf6xRCTfE1PfdtNBr/FWKDpUJ7yNdEwmxBb9LlO1Lw6UH8FU
znG4VHdZ2xMcCkPXqw1wQY3OeA0ErMyIaTZDh4LWdh6yUbITmmyoFsPCnhr+GhaViTnLep/CEE0I
wve2Vql2zP4ZB1XDl1hV51HyzwYoqssiG7ZKGTHnUJrgdjTfbP8Oi0NBT2rlOzCbrV57URuGKf08
PRqfrJ7KJTHrF02lrCu2tWc8eTneUixYR7VB55G0wWuj0hSKYAZEeeSGWs+yKmJIWZflE7scDSZP
4BdRjWfIx/1K6AhPVTPTkLmrb7rZ308VM43GvMRVjhSgtpHzkUyX9PFHYIXZzYRUn7hBlNJzHSsp
4QRruKL3odgh1e5pgQyJOJPmaN/LioFIz/BqpPnl66G4WLlwc4mNChBedIyLIbufdPXNnoPTqW0+
pMcuLcyHzJF0NfX6g/Pbc2rSe5GNzyrrOi/bak87Uw5AX/0yfDZUA13Woe05oYYGZt4aEFzLoYFI
1HY1Zvj2G80N9bTcSZ9FjAWrodL7LacuRhMGYSF9Yq/JuXzztAj2H0rx3GN1MnoV9NO62wdGIraD
zeEtG8Vr4jkQLyP8K8lysGL45A2XcEiebVH3u4lEw3M5GDbzLkW4ZqjmCHLK1643dnOZsc4rOW1G
05hOZLsj5WDdkk9Vtu2Ed8WBLjrZmmOs/CKjuWGLh8IpqQ3TQUHqiSlOtk+cvMJbcHXjWtrOvW35
zsYDhuXWZf3NBggKc8xwh7zElprr90bD8S8TRuWSkL2zFFXZoVHVCuxPnp2knOfo8Qwc+7IBEqYP
vnybVsaxIrt7b6E80BOr3XkKi1AbJ6fuZRyFUlL7TFZJapjjk6fU6yAO8ikbB8Vow7XiF+sY7uNe
Z21x9HPjPUwVUnSj4mZSMXWSDTZsnZRqb7JxvKQZC3nD3JiR3Hqluu3GhpmlkzUX/a1HeJJy4F9T
ERIDxWIvtWqmDh7EwWxjTzoi/Y55RhC9VjOPyqYdTdUwrszOenQQ36VY/fC8ABuWhfJF4t6uN22T
yk25ttrqw6fxtskrtBJ9AYHVQYkxFTTrS49l99y1z9U03/qWHq/6wLf2vTde7GEg0dliRiq9kYVc
yeKAwK165SloEEaNI4agf+VPlYaUdVDWVts++77yGMGAcxOyq92gyJ60cUr3moxPnleTLNNjP9Tb
WWTZNG464uNXeg6kuaDZrNc3lWKDYvCJ9LL8QG7rl1ZpTxW5fztt6jF1mBW8grqtOVkptdsJvDxq
BpNMhhmzfSL1VgNnuHVETOo+0lRrU2p8qsqgvputvNPrVD47Chorm/DbyBxe1Ua5aJV55lx70/PN
PhYeKZQq+LWAeM9jVLMPpomxjbKngap471VwZBTUDNk57jHyR0jf056Df4MtixPJACq34/xslu+J
D7srXFIPllSff301GKvbvpkNVXMewuDIPLpeHu6Xlj0yqJ6LiK4fXQp/IoiWB80XP2+mSwzCcvvH
1eXp//L+n0+fugrZ88/bls2Esd8Jpf/iTwZ4JIhmCueL5dpyoeRdBlMVk+rPm8u15XfLvT8f/Jff
/eXm8jgP2kzRvYvK24wxVuElaMGLyVrE38S/+OPq8tvl9qQP3KWk0D40J7+nPiGGab5g68Jx+/O2
Mnm/3TZmny0+mvDJSie5jyfop4paa2uDVuYxieccLVtpDoaXrpJitPfeoEPLAd/P3l7KY6AG8jgF
nu06QLNZr3GzKadf74jnh1imweRBgdj6+xOWhy03FZpCO7MPTsuvQmkYx0GzcbK1amzgX4bbszxu
uWe5yNOKP07RSaSzjnEb/Cs357+73N1oUh5y7X00NIlgGGbnajLRCoRQxE4sHKBszbQiq2SY7yWc
i8uC6a8BvLyJGNB01VitSUFujsuFNjQIIoK8mtA3TihEoM5YefMxKGgtMlvS/YSafIo5gRsVE7OA
3C6Uqco6Bja2D2eKEyjIjKYLG+dyc7lIl7CQ1qqqfeU3bi467A3LPZ2fiWnjFdln0tOV//m8ZAkw
GVs4tsDRdvHyCstrF74yk0eU7sS/E+5+/r0ff2V52R+PWe4aGiYpos9whf7+puL5jf58e8sdf3jt
f3v3z1co7KjeOS1I3d9f6g9/Mw/tfRhXp0SwAIaZxeHPTgEpSCdyA9+57w2Ei5rAZ2eNzTmm9QxO
CnpGZ2cMw5SQ1uVrbIhyb5UeU4E8OMCPzKChRtUZfCpTpZg5fuPvu6DbRA1h2z66lTIH5QVixfUc
5bWr1C/TCNJjVzKIrxKW+hUrFypOSZUNqUAxodASVr/VPCpPJ9MHCDAwiEht3nnMPhQi7Dd1U9F4
cx5YgOWXuOeQ5pQq0lmVoOAGEjDxciVmJYb1XVYh/LSpRYwBqEENwyNLPzs/VDZVgQaKtYDbAsFs
adG52OVRF5n5Q2MyQCgDyCACJUVHl8xl0c28u8GvGCaGfygHca9Z2TXL23o9JCpChDDaE+hIoIgp
qlUz57cJ6jLVC5FT2TNBs71JBPGgZei1l0EwWGqZYAqdMV07q8ET3zl2OZGNXoxpKyLHkwZAMbFr
AcWx0CrD/RgRStqFUt3kzBa96BoObbImmg4JjWg+pB/bmykqLVdzxCkP+hb5qYcYvfaOvo0BRLWc
7zGyyoY5iOv7IQ6iFkVPVtO8V17bNk62VVa/qdaWbHjiIgAH4oOKb+qSYjuSBRrqAL8uKRPMOELY
sPLFkvqrFreYZ2uaacYo9tJEOx4Q6r7Or7sYuaGVlN9xGaQrx4ZzUjW+vwKzLl0RE38ZiRq+Z8zx
QTHyAa40tYPPDDZuwupk9cqFOUHVNQ+lyrpYUJk2GQyTsQ7XDIMvZBqde8KB0I+10aax8yul0Uuy
p71rRTPesnLu2/J2yDDFe5ZoykqJWpCBGcaY2Mu+rCQ8JR7pEJlfKlcBFHpY6ywb+NL4TBLt4kMZ
0dWuWlc17YASCcxY+BqAd/GkNvqnGSv7zMdcwVOvaAewwwTTDbHF951ZDTf0HjWfxRoJe4x2AZzv
LXg0Jc0Q0t/UEddUHB+ETRWUOcrJ8u5jo5O3TaJ9SQ0Xf5h8I9AYBZlJ4h6joq5WwaU00/cA5qeg
TJi0aA9rG0mD2bwzDJwLv17Z2CW1XpNj4tPbZFNEHNX0VEwMV1iz6hkjbSSwdWapgO8dbZPH1rvf
VcFjTnvL85zCDfpwW/aA2zz6ulsv9Y5qHB5oZn7TSgNsOJ+Q4ugKrU4iI0TenJPUQQNncxA10h5b
nSH3nU4IRVN4V3UQVkfDICqjy9MjLYErFRPWUHfPZVK9qAXvgLTAK3p8t0UubupgoPTj8+6UTSdZ
Curt+CFiU7mqQnwCWk0LTwkEahp0WGCaC1JSvKcgRFQ9ZSpMnSBl0YkHuAm8q3wy6fWyf0CPUN4p
11BUqIfMweDrtycDhV2PsaeuQCpxON/qPTS+QoG4P0Rp+ZaatA1qCImubgLfM9C3CVp7iF/iemtN
Rn+fNhUqwwihDJ8tAuYmUC6s6QH4CUS3Y0ZuSOjfWC3nZJ+xkGGE/nbQxYsdOSpqmAz9pRZ/G42w
3dUxZbgIQIx3gffe0EJrhQSJoSHvGlreV9lGN2FTgA+cdNyzXsvePXQdsphx5XR0pojdAJTce1s5
DdqmsJr+oc17xpb9Q1nXKtrS4FPTWxJ8aBZsG4nmdxCaYA3PizIlRuPSzk7E3nHWFZ7ppE4beCeR
tlG6a96i5mq116AYpfVhDHUJvpexOuxa6s4xP2V+34DOQ02KkGM3KYrc9BGmCmhAJE81K7OWKaHt
gIWkElyTKtqj0ZpJCEzvtvBum0Pjq9eEnsc7hlXf2inB1NTd9nU9rbUlFLgQ2AtV3zj2dvseQUql
0ZZ9DBFIwr4i5qbo1EfyaWs+deIdFAkps2zGkyptjG2tte2ilhZ+rtPgIaxgRZcPs0U53A+Nhh7c
IJmH/u+kFcS9IK5JyHK7mkVmbLlW3oXnuJjSTUVuFH3Sa8KNZgF6aGzyyCwpO6xq1zbo//thgtpf
8UU7U30x/BA4TdF5tBGGZ0KDGRcOw3VM3/7YFwxWUhsb1xDpmIZzh4jS+LlH8GoNw3NiMkxXzeiq
nRT00SNWC1PDwqRWOoFRSOHHbjxD5U+O5Xbs09ukEBxTM+e1yGqa+Q0WX7N6jG01RDNT3JsMtbIp
hCJqcmZOFevDnHdVU2OEQzh71bMD0bNjtTcNb55aXnp1LIDm8N9HON6FiiXbTrEgl8GDcGopkOo6
5QFdTloiRIACysulx94EbseYGRvU/LvljsmGjVdaxkNeN/7JCeRTmEA2jCq1PbYzwaafL0QfY6bw
s2+BEgTHICUKfjSGp0ABVFETu3UUrPaQl3BRKdLfyBQ5QYQO6hSTOH8oCUrW5u6hV2u7Ya4BVIu6
oKSOtOuc5L8Z8rlcaL9fW27+eIvzE+Z80mNGNDJvvGs0lnPD/M7tXjwoxKYfNatXXRLmNugiv6dD
cyL4KANyX000nMa4OdqazVUG6Tno/Ex3haMAIKmcXQYTMa2edR/tv3DQeS5L+uXCsNkUtPliuRko
Nh10CjYSBitw2t6Lb7TD9ONN6XXdT5tmrG+DeQuPDc4HTRQTp8PeQnFJEVFqoEvy+WK59pffdbbD
edPEYFRpEc3JuXJSIObT4NJb1JcxoWRtS0GXzd/lz4t6XqO2ofTXKhPnNYkloBzFTGZdEKl+7FOz
ZOpuqIHPd/NFZBHOxFGeq+HMY51KujFOou9NpZsDby1yaRcya1rddY0tDqYFscieL6YEIa/SlMm6
V/uZVAUs9tgWuM6qXF4FpMXvEIFpx7HN9eNyrVIV7Vj0Zk4zg1asPzNiS12f12KSkoNby3tYrpmU
uq5pIOEKwnMhS0G6ny2O6Ni7wPRIOYNmosWIfv0iwASfCGM8BPodY5H8mAm73AWRDZStfp561nnU
eumasUHJV5irrucrWHasWj8WmtCPtR5Vbss5dNWYqA8sjUPljE6GdelYGbQAiDeJB02BBCuzYFo3
1gapZh21DHPMm8Lzwp1ILTYnh5J304TK1xJx/DPnWPQeYvqJELzfMbkWoURuldAQqSo7O2WdwL6k
cEKD6kXsVzREIQpnLuivEno+id3AfPQ4zRfL57/c1GkpJinNHD5uH4De/B2wcvv1whlgqNhoBdbE
IqPATSiItEBHVNrv8pZ835IFrzODhH9ugMvNMcJTno+T57a1fa/r/XNR4KnrpiWIc4rqbaAObzr2
eI771qEfitN/pkZXB0ajDBcNGOHkHGjuAN/0OfPSswY+Ge/yeBNvLNxh6sv0EVBARLQJN8ir4Tlu
nIfyTXnIT4ymVESqKLXntSDM5YgF8RpHk3UOvk3P4MU+hmsmFt634CFF67GzRgin6/QLiOK8Uw47
2p5MEAt8SYwCxpVubBiCQLeOAEcyDX/KZuAYCBISSLGWwZOuekCv21bdQXUMur16N1037zk3R2SD
xMVC4F+VzACfNXZf4SLMaZ74UyazOORf1Uq9w4zGkDDFDY7wxjyHb4IqBnsqiUFsgbSf9rlywjvV
RBtWztWwwxGiGdtAviOGAVZTABp9EM+3AKw24Q2JWeYKmzFCiwcyZSCfYDuPZtAUIXXv/o12Rp0G
uGCDPxYiQcLo9aPgdEbe2r35QWLHvfKiH717+vGs9WrsWDrs3ZUXnFkzcFjRnqPv47X3MeAN/97D
wG52/lmEBwMDf7smVkiaFJJbo3QVpljIyc/AZ6eConuVP7Ed4ICfmE4wNTonp+gNx2WxzryNMLbE
fBGcViboLTD2AnholVVJmgEKFDpq1qq/YSXGcQNJvHN7Rm2xG958Eg7vPp1m24xI5c8jPm+75GS4
N8q9Y92TMPQHXPvNj5zz/8gIcMvDrKn/+Q/NhufOunD0CVsgqx3hiSpVlhOEWCFNFVL+Jf+8KIc+
SnSBUVMlfQXJyib+Uk75Pn5rj/4dlNME3cJW9W6I0RvTHW1F62xfTe9sIaxr0eglM9tlNF2xJWQw
5atIZk5q5O8C++BlNzA7+wKGqqsrO4VM8xW5NvpOQ/L3BNEEZeDj9AXdb5tu02coHFd4QPfFY3cb
3aUPxWNDx2GtudVndIRY+5S8Ghhcdt0lOXLuR4epssFirN/ru5GJxM665WCG1mCPbAY7NfJpfPs6
xqZxp5GS5bJ3kEDnoiydDNxRzaN1BYZ5oJt9NjsCVrafVfdhPqRncLzBF8YEDA3WFw6oOaXvRJXm
Akx7jt4QQ6of9K2Rv/b3DBYeSr50rDawirmHvRpeg4KsHynZAcOsd5a3bLIN48c7xGbldyQW9iXf
XjBK4NWlN5zw+R2RRD1bIYvsffKGVn+r3OqPUDC3zsb/nN5MjN36LnxIZk6j9mTrm/DcHtQ9sZsX
fKHGS12ssU9tsN43t2AAETyn33PIIrheUDZtkDtjjmQ/tXADvEWbdXjIJLjWFXvYeD0jAB50df0J
mCy0NqwO3GYduntglsA+mWAHGAhP7Wy8OOFTAKe+EXcMK0XASudMixy6+ExvYLNFxncZXVYZrlLu
ITIc+Bf9rX4jPtL0UO6HV0pw3ion8J08ls/jyXmmrtyxctuyNt8rOIbcGbRweZYvKAlRiG6O0c7e
/Ddb/gz3/9uGb2qqMEzLdBzN4P7317sQzdg//yH+E5B9jaJL6y+a3V3wLAXufIxh8/pmOU/arDBd
hdC6XrDNoGzCaPQNR1I9E79nrfJ/82YIQvjbmxGGgeJZNcg++OteKKNmMCun6y+hRq+Qn0Y9BNlm
5CMC0YbDhvOHi8+OBEnqKv+6aK59BrjYLL/hHwmvl7fzP96H/wlY8NfDwo+shPe8mFf2QfOXm/+1
+8wvr+ln/b/mZ/3+qP/6802e9OuLuq/N659ubLImbHAxfVbj3WfdJs1vUQ3zI/9v7/yPz+VVHsbi
85//eP1Iw8wN507Ze/PH0Anb1vk8/31KhfuZvPav1effn/NrToUlf+FjJ43CNKWqO6pJUMSvORXc
xZHRlLbpCIM7fgZV6M4vNtIFWiC6QQtYFzzp16AK3f7FMISQKq/HEVf7fwuqMCzrz1sHW4Q0hbAN
VdiOzdv7a04FNWkkJqfcd3TzXZt16CS6cmub9hFJj3cMU0adjKjCFYs1B0ug0pmbPiwh5SDYcFPE
zkDggYVJAVsyYg8bI5aLZGbhSYpRQkkCxVdbtCHNppgLni4LNirSIfyO+MD7XIMCCf49iYNzW+fK
VvFfbLOo0bE15ro2TUyXNih4XWlUV5TBq0rmx662zEsvx/QQEk4XmoY8xWRiBSob7WT7G/KAPuM5
XdKoJSEt/Itr8m42XQbeYZCXvODfwuZetcmLoVSIFRm9DUNJvO9o2msnsB5HXYUsFXgXm9wMBPGw
hiuNyRTZXQUAeRIBMrnzUinvcwTGql/hhGpls+68YDqh8dllk7ErrLC8quhbbEabs386HOxWnfaW
2pRbo45vNN9/Mb1E3NshB8rYRvubgpGesK2rI90KlmiKBfSgCapyxTq5ZNJP7sZANthq8tVnBpYr
O8ud9UTaQt9rxWYwYkRFvvVMUi7yEr0yi0PfoOmtDPE5ZTi1IwvTY6LN0jZnzdq2drUUNnBVhy/k
AIS+om2iePG+4JciTweuW0++cVNs0dOyAEKDZqpfcZ/nKOhRIVYMKQq/4ERJ75fvWWseU81HAjkg
ApWEcpJyt+5s/0Mq0F0yGkMc17XbqtNuZcxIkAgjSIJtwBERMMb2OohJbaOJjcwq/iLBEJr7cUKp
yZEyT69m3wt5FA9ovPGd1yDn6mo8yQKZthOVH+S6YjEuR1phJiIkGaU3AX/I1BHEhVZz1ZCbB9lG
u81AXo26BaOwpURmBUzv5b4LG5IAPSgf1WIMYqGbxCwaxzmUzyb0yCZfckzPUn2rCqSAZUwCC81f
36MJH0VzCTr6Lw5l01iYF7pImAEOia7fxmP8giYcN2me39Mv2lh2ljzGiIQGArLgHxd6wEkhViu6
T8q+VYHJh8j/Cu/ab8vrQfc2GBNMerT85x1ybFM2ZFvA/iGgWWxTFA8rpWRkTYob1Jlkr/tKAfJM
W1dtjjeVrgBkfwchUDfs8743tmZp7duiwnqp9MOhI1raR/CL3l3PaImCqbBKQC8FC/Mw8h8oEgd8
1s08Sku/IvvOaYJT3dvlJnfEtYdCv/E9BZ+pZZI6cd9WdX9tVnSGVHNnTTRbMMEgeme1hw0/E/RW
9SJBExt+CY02bJrhS5J7z57slS2b8ro2nX003iMsqzfJIJqNEdsPbXBlJWQUJzGen6EKd01SsEhz
8NHXaXRmEAK9UI/RX6cqXhgcaK6JGK6OOdTEWHoOxVuVkOQmL3oSNEcatheLg862mI9tSojBMPf8
CPADrE4w677a3aUheEeabcg60eG3o4Zu4kjzhc57hTjfxE5vIB/b9GZ5W47JcNaneXTR0GCl0+Zv
Aj1DFxoWBgx8ZMhi5OjUJXd26Rj7NFTXagwI04sZzFhYe7ZGoF471H5bVvw9kse1FwaAOaHRJEF2
j+OuZOGZfiWRJ3bN5GfbMRD0uY9KOoljf4+8eN+NMGEyIKcKGh1xYyFRdZ2xv3TjLb3GUzPnAOs6
ptECG7ztqe/kfYZuqrFS1rL70GfRSQAeiestISumkVnUxh1mdeh6nY09xy+QLSVDDtRboxfU8wZI
uq5OtEOrk9ZHMSLu6aOLB9BD41Yfh8dISIxXgsVFJ22IAGQ1jG14aw01pkcBizhH7M5RqTJPmib9
Q9H6rpU+VvOBXxNDeyK2mGi2JKthYuDOnfLwZIQIFWMvAt3ZlPFZJvBd/BEEld1R+/Zy1yKT56DD
cZSs+wnSbVZROGnInvX6S7MY4hXepJzqsVROYVJLDDHajZJJSX8gRB+igCkMkjI9BUmrouzgzzET
xhbcgx6KKOgJeb7ShxFIhUihKU4wQvyBOU/pEAaT6d+ddmK2YFiIfDviPXXHvMojOHJRNkabAP8S
umFomMu7qOa3slwrp6/AiqzjciNt+mHPhvbjXWZBPJzillEqVQDqFO3YjaVMf71aYhy1m0fy1Kej
b+oPuaoTTQNGaRT4AyuD/ASdfh9FTRfE4LLmlsxyLZv7MoYy1lTMUoVf033hCQNlNCLs0aKnLuG3
npnskpIwnEozAAyNIC0ygww7Z7pKmlE7+shdDiIBH99aw65XpqsSMcb/3/FmiLk1yt1/v3D81rwG
f1w0/vqE39LNVKLKKKCx4ppCarpBBfF7upnxC6dYzZGChSVrelZ0v+Wbab+oQjPRCLEIEiwqWbr+
tmy05ugzVVelsKjHBYvN3xbNf1qz/1zD/6m0l3+v7edFraqzbtUNYtb0v9T2eZmHQT7a4xXnffD/
S5IY8V84uH9eNa3ZutuFbckmN1/96wOMZKczTmhJLY2ndJ1b000YcLyonbzZZRZ522bvPHa57Ldt
TsbSWGJIQMEdWGj+qhYwX6X0R5T/M6Np+hpyJcTXPREmNI7sKUMcbYlONteKgWjYHABE6pUG6tXy
L+mE2Rlp1nOgTE+BiKwVk89wXxgzC7Ufdlra0jggRm7tGKJm+0d8mracXuqwp2Jf/hM7dbL8ermq
iJxsgeWqkU7Q4W2iQN3OQ4VHyx7j4nLXkrL246P4w8ssd/3hU1oetfxSZakb1vQkSXPs1M3SIRYk
7HZPy1Wv7ZOtYQQPcg71Wn61XCxBX0vk17/6nUFUOF/F/BTSv367aiyN6OWZy11/SQxbfvfzz2TL
E5fbf7v6f/7rywv9/DN+WMjDGP5v7s5sOXFt69JPpBPqm1sQiN4YG2P7RmFn2ur7Xk9fn+R9frKy
zqmIuq3YO0iJRgiMpLXmHOMbZb+tO8LlRJMZxrzUTqvz0v2BKsIzfl+dlzxtipSbF+8vuW9mfsm8
6mPiXooBmML/9GRJ00fUSNOb/rHFn3vnl2velIA3LyJFIILT/9nZv/bp/n7ztv56q3nVn34U9OPp
Vf7P58kZuAOzmNaRLdFRp0eGaHigFZHOt8Ek2OnUkF/nvBhPBW49KQAmlJkz3/XzxHR64P6Un23M
z/550vTwffWPh6NZy9OotAd+Fudn/bW5efW/Pzy/xR97iaMN/owVZOB4iPCjVY2kJ5o+yvzMYhYJ
WZ2Q43EGC/6zPivh5ifNT59XiTuk1neZ753vuG9p1GtaU/N6PG1+Xrq/Mp01SffXmAIEtSaRQyDm
wsPMT6ilFJIIEsxi97M4kxYSSQZLPt3Zp5iwc83CMCIwE9UkEizaxlDtThBaO1IfmQZiOUqTauea
TbVLA7KHBwDgRi0MmxGsM4HiUDHNqZP2syhNTTeNbxPD+NRr+1mc7/Vhcqmh5zvz2nwzv3B+3n31
j03Od84Pz0+8v26+z5UxG2RhCp/EG6exbJJ9MnYgIYwEyHFqGokpedfoMQKyaOt3czqJzzfKnARJ
wwPFNlWMfIctklSADH0aTTiQhlbQ71QyLjfpCJlwKE6jWjxnWjzY8qxUnFWAunYok4qu0RSNyHAp
3c1L95v5vlRXiDyQR+Cv0/cxlgrsgqQIObGXyk0NCwBJhqRvmAkrjud3/c71uIl1CY7VKD0HSd9R
z/Yqcee27rOla48VyqJlzlSOrDkKuUFX4HOcVhNm07QTIWq1wOqGHk1hKHc1PC8TWktEXxzPCf2t
fOobGiUoC/TuuPsKyMbNi6a0H4pJezCpvAJYSoNXoSJiw7JqrhCi4q57iYAqVNt63gClKcaK6JGi
2mmC8c9SZZbqxgDoysCJ7zqYcPo6FtFh6g/GU3+wyk18E/Pi/c6gFR+Uzh/X/XQEzTf+1M27r85L
5SBIawX/ZDu1KeebyC+xwNIWtowYN7Kvi+JO8B4KhLSOTo2A/kPHITAkVB91j6qfQIcmLZuzTN3w
54eoTH+5+89vXprvQ7YCQLQFcBQjZhQydIDmdBTkzN52Wmnhtr2vz0uF3PS8mUVepqmQBWy0PVp7
Y/oLY8qHu+1TJ57XfZOH+sLlr0Irc5mqRo1VwIWtNiAgXjDMB80ojmq/+1ms6WQ0lbz1x3HtdijF
vRLcrpeL+sIj98KcEmOiKTtmvsFgpk6pMnpDvkw9Jc1UU+ZMMKXPZHMQTT+SSWN4a/CrUy4RBzIF
j54RzUYaHqtwPTzhSlaArDz176bvTOBXyFvQal7ijfCd+Y6n2AWadIKRsef/pngRnaEX5R5eB7Zl
lyKTodfVLyU/wRNQqw21YdFftczcVwbhgrBTNPRUEMJSoErjyROhOq0K9XfjfuBuYtNhuVQspHXM
k+16KjRTrRL9j0QBIUAeLGTSfWNuYg+xIgZzW89e/WGbjF8yZR64bjmYsg6pzBb5s4hAlMRJjGwm
QDr1qqswBraKsm+9m/FFIWnQrpqF6X1VSpsyPGb6iw94Lz64/soE/zns1eiQ+sdS3ELlNUsYMRTO
lqrvjPT/mtrOFafi60R2Rt75QmW3gqNE8p21FcAxgNL+7nOAKRShOzz2vY3mlC26+YPPPCelFboU
msNgXtLY6ZpbQrmp8c55/VtvnXJn7g2QbLDhW0cL0Lcujd5O460vaEvT3KB9IVDViy4IXRp16Yon
r93p5gaWimtulI8Oe16aOSgw8mgrR4ek2qKZzMQT1LmqJfhzFSvPgfKCniE5U90Dd1oBj6Uv8Y31
RnwtX0wBBfpG+aZMIzFee5COSWUL8cYFmuzjFltkloMBqn0JCQ5adQ8ejOdrfQwAPKPSZDZL8xCZ
33bQtz0NC3+Lckgrv2qDcKy9lx3JFJPwgoNzHA+m/BmODKk5TU4o8INoPWKGyXTHLB1CtEtY9s0+
DHbtyHGBHGnKsAAH4L2o1RHF5rin8c33DTIZxkvIZ9MX2A88hucQSUmDIu/E34Ej8pSVzh+wdfBj
ad8cs6qGGG0F/biQsWLvpO+sJIVtm6OoE6cvjO8Jy9ACghC/TtnYFOY2FCaYMjQ3HL9srH6ndqDR
5CEzkAJGvRToSlrLNDwGDbK/ZQebzNwzz8dVKR7yiybQ7ny24t0obiDMVduErEcQ6yjOsj0cla5k
6HAwOtInS9iGgAqIkhqjYbHq3+mqlAvwiaSBIiOkW0YrvG0PcKSHcN07fEyPFpRGjFe97ajaUqH5
Ct91gV0lAKBySMbq5EsHOkxfi88yqXvCm5geA+MheKXyiZRGb3cSpl51mbxZ6Bs4FDwCmzAJ00sP
LiN93xEUH0ctnVyRwgIYQpq3tH+NYRlTM+j2MvgPLHUSXKkdy7RsB4V59KIWDmH5WSdO5MFGlZ4b
8wHPeBluEmsxDkv60AhIr0iSCbw9EYQBHIzGV0bzGQYk8ip13b1FRPsYSK8BYOMRd5gWZa8CSiRO
nERd6LZY2GylEpwQFFFs852f+DHTtjwp+8RJN1m1gtKN48BsFnC8yBVCF7PsjSV7QosaJXhbX5k4
UZvN982rprwWzWZqlW+ai/zbVVZRuWHXjJE6B7xu81TmDvvkkmaUHGQqxsrCIi8nv2HEhkSiWHsq
6Q2atnUmP6UkEYkQkui5doe2O+jiGotkcBotuwH0+BHz5ypgRQyCg+MO6mpJGEu4DK7pLTnim31Q
UUfU4wWqPc5umVgXBX2w3cBvg5WuSSuoHW3hKPFR6vGGHUt3T4M8ya9Dti7MlQETL35EPdOj9X8M
kgXUG4EyOfTGeFOfrRtmF+tX9mLsY3XTb9RVOWVN5OrWexz3EUYdadXfyOUwB0dM7Q5bL9RljmU8
a6/iBCxfBfAdWmtTxVzrqPTRdbCRLgmMgjn6DrnwjFOgGZ/VcTcMjx2T0urDEg81hr52gs/D0MjJ
hAZiHKIGWKIAUbMniqTPw7gzoT1RwQ5C+IArQ3fS5skL0cq8tVOcMdkBgX9LKsLe6qNMgBs9VxoJ
LRjTdgkDIDYvpHvEBUGhB73ftJxZgl0u2kHx0eUHibJZ5PAN0doGDkOZKKA2DCUGihzhJdCPWcZQ
+5uUh3Dx4L8G6p6tR3smND7CHIqxkBif4Sw63QXOFBXgsV4hPiEyNWWebSvkNPWL+lMiUMXxS4e0
nmeRkvcSTc0S2tCaRnhp/yLSJb+hPtXPdGa26qMSrfEn2el+OFMkJk5gQ24BukVjxS/NWEVEr/zG
vB++eM90scUn49SFK/YcUivap1tvEcy6gddF6sbZJD/KO3rHr/KGrkKDvbSQABy6S/x6+NGvrAgr
MsnQU1R2T1+ZFKMFRPKlRCaAdvm1+MpXzS8k0/bWJ/DsrJzSjTwldUHFj65qNx0x6S28USQjprO8
aRdaAURdJVjj8pX7jFWSf/34yFNp8UPl1ms7ckiaciEUrVr5SuCMGTpkkADAogqooRLvl4TXMoQi
vguSXreiGrrA9uojXH+vyJgJVpRuRdHxqgvTJSCPLubhck3Ox0612+VEA9cgqq3b9DTuFGyZkv1p
LSAyY8lakQYg3dCt2N27Sy/uMKwmKdSCCKRf4gvCQwiU1QdMolWyyx61TfIoXj2C4YjnwSqbEIEW
nloIIVcyTtgrJ3g03+jA8Jh0Iw2iyJbjp8FerwhowjjjZ9uM5NslgQrcch9yezt4rNCHgSfma7/R
6ON3xh3iVXqWSVd6kl+qUwq0vj1rByqx7RkXP7EX/NjXRPiofGlL4tQO1ak9l1vXeUcFNh7GQ3FS
oNUtvQ0q5YPlr44c3snIwcZq3y7KZ5gsEFPWIwOEIX3iGbRaFsx0Dtraf6u3GoDgj2Fl7tzde/XR
H5JTb2vkpziMPg7yLj34sDTXBHosiR5aUYxf0EgAHu0ukwVPsbMjXZG1vAzP9ZbWY/4cnfJn4TW4
9HbzAaZ2ET4bC/G7ADueA/zObcxU9Zt3Q8iNH+QZcKKOMYLEO349iFImpcxnfeNMxk+Hb5iwMVRL
DBDRcHvTObw7jxeQfv4y30YnYaPZxkF7ngKl3GXqWGcUXWvjjQxVAdbjUS+X4xvJE7SpBMLdLFBe
GMffcE2RQ8TF5Q1m5tKBoL6GAbTn5/ASPteH7js6mYRaFbhRcY8ujVfx+zU5BRekTN/+W/obfA7f
BOcYba/tm6NFowzfCwHpzRGLyLp5F6/Bo54tERLzs+KgChbP4ldK8PFSpCd5JeGuXzxbnwCQsISt
on3xmBAqo17Lt+HEiZATpPpRvoW/MKafSBPvn6J9tJev9CHPxaN6jVYIVYj1lY/cLkebfJXF55SR
TrYKEec2tULtgI6Q1Gj/dfrRbYRbTzbNHNYz9XbeVRaPAcSiaU8IsNqkD1wSdyT6AQ284vvfjvtw
XV3Hvcc5pr4hyMuOXJ2ir/l3X9/wqtAt4OrCUWT3ezz6dDrJBKlJsZozh3JCUdIlx3PwVY92feMx
DqagsXXS55ij8NWo0AXIjlviEAJw1n+On+ETgUVhNOX4EBsFW0EdHIhFNQz6q/BJGiS8oqW27rcE
x3C0nPWdt+m3PX+Q4dT/Lt8QbqMYgqm0SJ87huS/wFThW3kRHkitWU/aOizB0gZNlvjSKa+RI269
bbAl0Rs2U7GGrr4TjgpdVuKZLtCoGNpVYDB/Y36Be5fIXDL7c3QzDYg8QJeHi+gYD+OhGR6jIz0k
TrXgzStiUjKCBMB6nr+Cx46vuofOTRCZ3TFU3oUPweN46+cT4HyWIPuAk0pBq++afaHS46RCDM4n
bVL+J9Ap4/zBZfCzO+qcCF7qbUo0lMRU7aN+KHbWZ4KZFoP/xYIA/sFS+ea/aof2QYeWBN3zAGqv
QpS7bEqUvov2ybiJ1/Ihok00OsQbMD54lz6Ld3ZxYicBPPpCiT7euCC2n7jz2D2BBid8J9iu/qI7
kghoA0qDl70YdsPqs90wwkMcfFFOpg2IlXMFONoVmMId+U3F+5gcu8GprvEDp7z4oTvyvUYb0pNX
wh6IsATk3+cIZQi0lN7FLXAk/UAOA4EsC9o1FjkvhU0WNacb3bEeUFuesg02Xu3Zu5XrnCAi3Ey0
36sXb/Pp2/lKc8AGu5v+UT+0Cyiuy/CB/e6LlcRJUlz2a2ZjN2Sa3qfxe3yrsZv9lt60B5NrNyFD
p/SW7/VtvfengC8ZuKKxwozEJU0+MxykDsOP9tpvFE7P5bZblrawRwDhFA4jVLbsnJENXBhTkEg6
fXpv1+4zZyTop+U8sQGFv8QtuQnX4RNG80c6dsRRrbGsSDd56vYuelq215Yj85Fj1n2htsgfUP1S
wHEHK/Fl+Bg+8jO0/ktyqg+ojk/GL+vBfzaepAdQXuPW3enEjpokpId2+PZJ/uil37cczspm+k9H
+kp+NX7MF/mD7HaigyCMxRt4YHW7FF5Fuu/Q2RhCLYVg8Wr6R6404kvlHsD3MC7e6TvgPY5FeXfL
fIHwPAmLy/Srla+gNeM152mAn/2zt1O3iPjTcA0xZTS+xIHcG+8x0gEvP4zEMT3Xz5Zle7uJ11Ny
xGYX68ZOfHoOA/wwbNfNXG1tGVjpsqEwN2J+NJfdhKkQmU2a9vnm574KuLEpQyKf6k/m3B2YlqSp
RDXf91ONMiXwdF34yCyEIhQQjn9u5krUfXVe8oYOlWKH4XGuQs37Y4rx5HLI7c6QnqJu7Im6mUx0
Xb5V8g5HETpnCRoPjdh9Jby3FHOksV3TUlkVrRxsBjHzdiZH9bT7gdDRIiU0XBS9B5mavFPGHhPg
6Yapiy4KhFQU6K7LqZQ3L+GDxDWiEHbUU+uvwqmqL2FqmgpAAGrnxagmgWn0kfXqcZVtUx+YWGBS
wTSvcGGT1egRp9el6SUbC+gaqcKEF+gC1G6lOJcqtUEkSVg4prv6zm93vi8haBqiT6nWqb6gwQt9
RtQ5JkwAnejeAwoRfRQfEY4wDJr2mKoWHQExRJOtRQH6ZjdHxDtmJ1lROOEWwgM1WswAJVxSgX1S
oBJBXbn1LQohPJyke05qrdqY2iPzYtMjl8kClVy1uaQ713jnuu68ZMwduq4o9onrJU6oUP6eb4ap
fydPov77fbnQBJvSRxCQDi0lFakjR6rQSoys3Myr842YU7hqO2Zgcx10vskFAU7zvKi77mPdJO16
rsv+1GrlEQm5XATcdiADN0Ee03SezCuzjWX4nyVtTl6eqsXzA3+tzs+bXxbNjo4kHd6BDFDorr4i
sfoSe3NJb5UTQERnW8BaARwy20s1VgqrPMV1zufqKVLuBkssd4WkkHmRgZgj+KpBJyI3CmeiCUCc
T12bfoIYz0uRae1H2vV2OPbnDHaJtHILqoxJ0RgtBtfmoSkwd7eCXuxwV4E+pqpOjVR/MWSz2f6s
zQ9YIt6MwKNm/8ed8+t+1ufFtocRahCYOFJz1TjhyyVF5NorqR9X2uQ6+Vme755vUnqVO/AfWPCn
p86r90cL3LF90cbOX/f/bEWB+0N00v+8WO/SR7Mx6nVWGPgWxICEoUHUjoFFF3SBO5HEHCqbbo/Y
oZ7StN0p5lpQWxlsS/+WxVrpZJa6vT82L3mTV8IcRz7D/AJFLypxNT803xSywB8NHCrOohwV4fyk
+UVUrwF0SHMbcXq/HjMGUWjzpu73/qzPL5hfOm80NBB6/LGXf+zE/Pj95ffX/Gz+/vY/G+41xDll
2T799ZJ5ix3aoWVXUtO+b+b+vL/37I/1eSf+fqv7eqFFsSNPiJb7h/1Z/PvT/XzQ+ZXu/Tv+451+
Fucn/HxAq2GeqcdUbec75w3+1+9k/jDG5B77efYf3+v9c/71YebN/h97cH+L8X2s1StturfZezVb
sUYN3MR889d9f63+p6fQA6Cu9ddmpLlpdX/6vHR/zrzZrNCZgd2fc3/4P93399vMm/hrsz/PMZTx
UtNvWzdT08ace7FeOGROUYU/rrJmut7Oj84ms/uqMXc4OT//Yz8z567q/PjP4vz8jFqTbGqN8582
MT9jvrlv5udd7nvzX19335P/+2bm592fMm/vfl8/dcH+v5aaS6h50PL8d8nQNus+/pQM/fOCfyRD
lvgvSTMMSTVVxUBK/o9cyNL/pauyjs7LkCxD1if5/7/lQsq/NORFpqEqpgW/bxIZ/SMXUsV/Kbph
aciPTFNFo67/v8iFJGQx/7vMXEQspKlI2hUE5ww2lckq9IcjYkjquk2NwMSIGN36Ggtg6WurCp1d
U1gZXIjwxQSiQNhAdaiCkajAXGuXxiB/CKES0FUYYgfGyNELx/aQm+9+MUAwBAAWBdeAeUOTx98D
wsLNMFi/ezjjJT4ZNWYoRCN+Y0TB5EAZV31uKnvQbYeAy9Sp6a5uKUbbJI2wpXUkqKKgehyM/CBU
/W7ISTYLPNLL9VToHD11aR525pOa41gsa0Oxo8SR6TAevNKg7t72Ww0801ppCMbSXLWmLqushAw8
LFZtHDGRAdU/1m++FYr40BMZa/gEJPDGk2ZIdqgzb3dzVXksUv3L0GNaT377FWh1vBpL7RBYdb9V
zepa9KO3NuIKV9Ikp1YzRdir6rABMvbWBehaA2hgbQd4VOtcx02l/hqBbM4V9SirTfKJGnGPIGLj
ZeOUdpCKtLVBZigxgLkkAoyQySHURHMHTVRcey2FvlIjsKPI6fEKEI6l/AHjbRoA1C0s6MGtCYpr
0IJ9mRujbXayzGV5GIkyUzZqvB1qajAFIqpe26Ctx4IXAJmO8sA2/eFTF2L5AKESeVMXMQfp05Pa
NtgwSffsy/RdLavrACB61biqU8V+4kiu9rtIk2ZZQZuDPBNijZUHA9u/kThDFxFSSqhVVcq7RlcA
i4yXJpGKXYVPSadxhyA1dOLA2Cv+SpZbmgw9hQUDEtEiV9VvRUn3itvV+1QoD2EvQOTuzLX+EtUE
QY5Wf4x7YWrK+Z9qR3wBroCd2kYyQy7tpGpZsk61oN8E2ZfA7i0bT4zWUZ8Ijhg2bwjwOzsYASa3
dYc73dW2MmkMXSGS1WJAgw4VkvV6P67tUasUphHasm2N32lGBJqh4u0TPfc3SRbdRomw7kSeGUB9
IPSvloJ6mQvGo5a2lEMxCi80T5PwcbTvqej3m1itj5E34vvEpKlkXY3pPdtqANr28HVXw0DrGnJZ
NjzkXuU96uFGaS0IDCVyIH5gTiGptpabr5qgjPsBz0QryO42kfNHBjrKkWiA9hBK32rZx0dfILxP
w46xLAXSDCu0u7mhlnsdws+eI663MbvvEzVvtrlVphS+gluj50RqRjjufSPRD2L2S+ir0gHl8OYN
NQppM54c7Yq/qyxMloAhRNk9lEIe2l5QIGamvaGYCVWIWiLkVhMeukQ1OLRhwCM2CH1xm5ii3bTq
E3KX9JhgV2HQrXcbyKhrPVcrDGZwTlWzNkgVd0FiRs0Sc7m2QWRMAE/8meqt6kCIp4XaxR48tui1
noZERnvyeg3h/XsQBxaetYhMHfNSdpy4ECISigvlDtTbXgO7MfFiWjtM30EVB5su9KgnJAoSbDle
iVn1GMvjt+pirI+SvRe0q8YiBBjuONUQb6tntLNlN3dtF6AkJuZf7DdFo8jY5hle3LSoypUJ/l7D
abAf0Slm3dDbWVP5Th289ZRfIpeM0ipp+QOO5qoX/WvCSRssbc2MMUaoxcyHymaVD8tLmVHwGt2G
gA29p1x88Qr6gWkabOG0PoCIpsag6b9aH0JJLIXeytWLdK01ORlRUSNvkbOgqYsxZurhuawmG2Qc
5Su1wx5Tg7tOiDDodMHchOqDbiHICSOyxNoMwnvjRuFqEPy1VYx0ApPXfJyg57pWwIsEkyRSnFeL
8VDJaQclfhwhykP8QaTZRy5FB4+YFXUw7UEv3/We34/a8ykLpsNAnIxb8tUjTHGiFGB8SXoUUzgM
8NlwsAJKA02Q/sp66yC6RnSC5kM0lVQLtoi5ByHHNoBKsMla8o/UEkpFmshMb2Utp+DyNVoyqR09
Uv0MZKGtdF+RAWlz6GktVYHivXDNXdd9cB5LKyDiWSrtcBgOYQiLJk6TT1UXroLo7qWusiVPg2Xg
IXyphfZW9A2cU1gkUuju4hL4R2rJCNQr78lK2kvRptp67AF+Yimj3dgUyrr3WwOvtvE0uECDzUwI
bQNozgMwkxaHk+numhCBQSWjlegGSnRVLg0OWNHkJBq4uxU511YqsBSIS0QiZOp4dqOyxsxaHABL
8PPB8kb+kTGcIynJ+LGXHBvheKizBiCTZ1g7U6V3ip+IFOJcU2zZiglxLFDtqFYhO75cb9Qx32QB
Ld3BS2zRImOgqFrqWT71VqsKkRJQANdbbQT2mxc2iTQyuHpcYW7HNcHsczzE8dUcSFcU2uIqioNk
owPDXNv2RG0DhbEbkdKgLlP1xt9PwO2I6VJrs/ikQhzvCrded3qJACE/JLqn7uGglktPrg56xWGi
9cD9OqI3dU85jbnV7WQghmB8gNUGibeiJtW6yEp0oabna6Fy5sqOaJBYBTXviQfPMbWZUmf3pDRw
RR5rUG7+YyAaqV2pKZR0Si5GnWysgkC/PqBYapaG5UhN4AixQNsFQOaiCHOaTT4X4ICSf2+RLlKa
Xb3wZfPY5Kq8KZ+EgHRXX1FoUQfeM5kLVD4pUDm6m7fLzu8zFNMtl1wcwVgCD9rErfJDSFpqTv4q
YNECKMsh0agbx622baIM6UpXIlOFVvRQBQwDLCJThMLxvFjAs0aol1hTzBcEZBQTcwMD3+AMheeR
ajRQoO4LgxMQdbq5wgiMM2yeiDdZGl4ub7zRkNDDxACoPW/QbDfXK9v165F4F6oiTWn+BpxCDJ+8
9SK/2M33zksqvo3dJJ8zxB7xStU+9cRv7MwGzEqRGZT2JgpDLuu0/HzaIQk/s52eK+9hRKE0TFF3
KBjWSk5iGxEolSY2w26+GeNGWmmq9QHJDtej1v76g0ooJtNfG6gZqHvUgYk2Nqh7BFvvJXxAvod0
IrCQfDRRug9lM6c9a1LEKtSJ1hcZXAcirQVAShCY6AnDSqrrz5ox+MKLaKzMO9mnHSGask7P1g2A
DjYklfctonOlupYJ9N5J3whU4+pGdbTGWFn8KDUh0BzCDF3SXMnzcvOAklJY38t389JfNbz5vgRG
tJIH1uZes6umYt68OsiKsA1oRbRusPdNyimZdVFcMdwD7Yq2LeeTtDGJak+jEAkPGZTZFHNTM35d
S2p+nne3MwgL9EGiEB72j7pxriQrswz9XlnWPaJrPVe/zSLGuX7c5l5Mnst02DM9pBs7z9otCNph
mZZONU151XnSPi9WKl9vJMZ0wietqSjdpFYqYMGhXGzhfgzLeTHW6BIUY2HSKP83FpOJsUcNbr6d
MZeSmp1HnQyUVCaDdSrI8vv8p4Q8r843ylRinWvLqpjAI4IwPY4dGXATz0Vp1XynTTfzajlEX2JO
Ft79rijHaKnCUmYo+O8qO4kIVKHm76qStYMmB+5afk5LmJe+hqLRHSmlmWOYcpWS/f18U01Llfld
TBAPv8sGrmdUAiPQsKDvi3bXQ843GexsiLFod/cbC6flTowNMBfWeE2EXNjlvi9gFJp+cwHHZ4HK
boQfC2mIG7OF4SBSQYU83tE67YrR8StjIzDu2LkCddL5xrwvAbWlij3K6qoX6rfaN9BYTzeGlHK6
NPWCZkLLua+pECNlSJPCgk+qB80JMr0HQm8kzwQk2cUyOjK7pwfb6WBXCppUdYFQUvVGYpGauK+R
UicMyKezhz6dIsrpjeYlaTApsc7rmCFfArMjaWr6G81/i/kP1UZKstZT4wlKDX0AN+SUU9CmNAJJ
d+Zf6V+/36rrmFNVpGPeHzDotjFs3soNkQi4ayeZLmcNhHNDUW1KBgTm/IVwHf/z+7L6qdicwOLb
Mp34+QrmTzl/XpVYq939k3PaTtdmiUBwaO28LYFVisrvDO/bZGJFV1xLjxIzYkMl0kuTS8beikVY
1ai+VagpTBn/dl2jXR2yq5BCRA5NsGPyOKIMM+sv0spNE20QSWTDaxlFnGCB6CPKBfQQATezJ0T9
8X7TWyAlDRA9FchKS42BxI9o3Ut6MgZ5M3KAuMU3id+1joVQnGTPPZc6czfB50JPk8QDVYobQt+q
lXrJ6uypUNdcMbG2qiOKrojBOxlo69FKj0Q0hmn6SzKkF9HDLkAwFTO/Lrgl4kvoo/mLzfyVaKtX
0piI2FQ4BKQkBK2fxptM7R/Jj9ayIlx3fXIIyJHAUAgKWW+VW1Mx86Rizqm9qtbUs0moHbVo7cXN
RFVm6GO0z2Eu53uvxEWsdObGi/1rIeE0ngaqogqrCyggrSuR66sn1tvGNFJHUuhLDv3ZSsznUEmQ
HUTB3vwUqBOshoS2O7Lli9aYjL7Mdlep6jEuf/XyozleaNsEa9cXULkl0cHX+k8mJAloGJB6DVpm
WUUg6qnM1k2zoBKBFkB3kSp7CIBjs3wKPe0hjc+DGf0mrQEJ3kCPl8bYR9UwWBEGlBRiEx1MjT5I
b7QbLcwvZrnFFutAXyabz0SBAQr9HBnJZI8mZ1ulUw4q/9hAOWfU1x7F/sU10OPUHr5fBhl1WXJI
SPhpUWj5jJltgygXM+ZaB9uRZhbjKhN04lhnCbqpWo0+Kq19rnTzveVLGH3UZA0hggvk+4S7koab
iJcixndMwMkqL0fyXJlTtyGG7bCrHlXXACWPxLCMLRLU4uCl6RUyu+Xr4LroLi2SpBPtqywVuFMK
dDbZN5A4NOckb1c+ad1qv6+t0OGA/64CpAJWjQovR60m99qhCONVpZGa1ED+lQrIJaE2aRnF6pLk
AsqIDdAwbwll4nOUo0toodzsI/0YDwg8YREfDJc2NzGjNdLoSG3WURvB3Vf7X2kjnSC6XcfSeIok
683SGyhbHEdjNmpbUYFLkhfmOUa0mYpESGOHh15VOqXevGZZcmEvEXhYIHKk0HRSAp5dNaZzjGcC
Yby7oFJCsEHGzN3A/YqUx/C6cx+rDBzRvgBuQOGitLqxDsBPKWoLrB0MBVRM6xz01es4uDsDfDjB
u9VrCalxgT1vW8ukHyUI+Jdj6QFp6qN2LweTIW8U3so0QkAnZVwKtg2THiOrjLVrTs3yov0Q5YaT
n9CsNNlCDjNyOtAbCal3XJ8BX5mQl2yfOAxIbxMAAgopXbPnykyJwixgU/khoQZyiSKFRAne3kDu
QlmuTNpu31TVYJtQdgdQfItKxU1fdiIJSi3KvjD9jgstWLZ6/mqqRIXkUCAySfqqBwtlStaecoZY
i1F0YdDFFnQhgt6W4HLtTvWHZYRmKfLJPk+mhOXWUSKa82RJWBsRwvPCMIRd2BXCQZS9gy8ikvA6
MTzndF8JvkbsrhkXy0dUkLVyaxuKBOKqN9bhoH8zsvBWSoNkmmPUkD2J68QLGNdH5sXjQVKDQ2Yl
jKz15ltpLKKwCwoSpfLRayVpgqX4lgaEiI6jum8MWA6Ap4HzERraKL/VuDTA3o79yvQ6EhqB35Ox
HSjmkRiMRU+w0kIdcQXjqUFSxLZzMRUWhpteg2A4VynV2CRSWkesVQmEX/zCVQOlvUshcEgPFRmx
W8HoDlkjXqwQdJCopEfw1kggDUE/1bH2IFqE+OHFmpLgoRoTYtxGrbdNfMoCdQKe3jW/Q1JAV0xD
tGUloGoKjQByL6pcX8tfKyrWB05rdtDz1yTO6puyx7Aue8ijagSAyXWfCs5Bu9Qqvv24W9aKO0W6
lV8+VZRF0X2bdE5sAXaQGNfAS+LHwG8jm/gAWuHJJKJtHtQi/s0l5lBxIiOcJmPMUb82rfnFJb1d
4u1GE62pWJ7EbRj+jjQc8N3YoEMGj9uHjMkaeKlyZdLXr9dhRQRuzCWNA6kiwAltbD5FkkaEJ1CW
FLwddvvMtM5S2wS2JnCWYVQLUkXsZE6DZsB4VPiE+a/Z+WDCYdVR3ZXBpYy05KSnHdJ5ggbQhXfG
kneSYuMcM7GGF5Tj3VE7/GgokJsjxJAlKKD3sjdIPG8b8HOJthHHr9LkkE8ka21lCfJTqcYVwa5l
dTsgbcB621XQQTP/LRML7Cu1bRHR4rdd+qCM1fDoai4OmiRA4dV74gpLG9kryoPajPACCvJXIrRd
mUjMTyvrlyrMIZCZUUhI00ZRiu4g6Oanb2lHgVmYraskKaX/i7sz224bybbtr5wfQA70AbwSBDtR
pDpLsl8wJNlC3/f4+jsDzkxn5q0aZ9R5rAfT7AGSUCBi77XmMp+KdIlZNaSCYikDWtgPd8GA+L2p
DmMcJETQTZc5HEyiP4zv8UJ6RUKKmmmMFqcvUqGjU5pn0gqAAoJRAoc+IVFaRrt5KcOX2PLzrjVv
KHh7YUVot6URK81fIN6oTOwsMX4Q9vNU9rctyPTNQCeBICbsHkMPSzF2e2/Kke/FAIcLuG1xgLV4
HvZ4u9QTZTIEb6AnPBUm9DZu7Ps41u9A7fbbzHxJqW9vWrm2WC8E3po6LYKDVlRPJgPbiPZlLhGy
6lS8KA6BPACqHljxPpFU/Tjl5B9+5lNQ3QSjiUZOkgva3paD4XRQkKxzmvPSqHcvsWuh64Fdkgzv
cXcT6LXld0yJMAMElhcYxpemI8WwmgHZivTNDWCs0ItoDnM2fF206Z15k6+F2TcVYf6YZs59QHCb
MTBvaeJ7I2N/WjF+nyLChEN08rmDxFfgggnMN8ua0ZcUBJaF1nFRWV7FXfajN8VDWUNN6UhRtozk
vdLN94WKx7bqiO2eTJaaPUed4yi3ekzSKnkZtTf1oMD5TSQKlBAPETJ7l0ZNLYuIDAtLb5w1Bwkg
aRB1TYxfnfukT6EIcI9gOMadniXoDxdZShqBR2h66feiJXGmM462gVY/s3ogkoV9imzzKrSo9nMn
QTgJqXnbxmWFuyLdqSmKTlYDiIwH7BlTk9bnyHY3qZoTSCIioudJHh6GYquqH3XVBbA1IKtUhI/3
tjb5leoikS9gwSDik7YvUxpjpC9RFsx7jZxgQLILRQu3KZ/yTDSsr0iZjzSsct2cqaCrw6o7rbdV
IgApNbHqes5a0P/NWkfI46Q/rbd/XcRVxHBhMdIrhcANqFX7SBsJHqXwv53lOyhk1Zzidc3mcLxF
OAMauaFiIpLdnqcdEx62IO/6dTGA3vUCcpQRDbHRZLKy9jCYYFjV5DZZ8q8OpQy/yoDVOhJUOklk
ZtEVpeYVzgLLPIbWKFZe5orK7Ok6nEZ5wQ6cFy0s9uv9qv010cGKxpj9T4Y0ljo9E8FlBgE5hmWD
HAVaYtPRGVlvCluC8UvEbBTL6lMshUqRWhPyjolxQ+hOAu8/afHhkXW82ugtaV6lcvPXi2zVeOkL
xGW5sF/RVlNgPGhdxkwtzp6sUW921hSMhPlwIfOQABGlfCxESYFcOCdJN1La4mK99uu+Uh3vuhHn
TyNgvkgu9CkM5uEkoQ3IxeTtX3cWTUTmUKYdVCkXyzBDNKlN5qXkNS9TFXF2D2gWNXC0NlhvuxMh
Dt2pLrDcBXWSUGpLLAT6dLeUhNfZ0mVaSdPpes2UN9dr8hm17nTASLAut50Jlj+6cwyRnKyuRzBp
SBukqkNST+zG9FaK7MqTrVRFPw1JHR4Fnc9B8mGDdDSxHYzgG0WTXtf7yHvjafJRbQJ3p/Y2Bc6i
/6EZCNYKC7SsA6kcWgNAmbR+X2+sd5td0R1TfrFOLdTTetH8ee0fN5nwtn5aYaBY908pJ4NDdgs2
vz2pq5lZXqx3z10XHKfyvm8XLBIsE9J9lSUXzYy4mcmdXfcYJDSVO9sg+k7uozkD07HlxXpzvbDr
LtnWzUNacSbOM34mAqPW7f9lJ+SXZMPCzDcriXd9ZOZAiPGEe9GYEoboPJl1A+Jnrrw+qkLWXCi3
1Zc8ZLGyiDrDl9PYm2Ri4TULmx6HERyccGM0lXlZctSheUlJW4HQA8C9O2PYSEg2St7SKXtnDgTg
fh7J+MkBPpbxD8sqvpQdRwmpFF5U4rRcUhUt6NyDZifwluJpecM0n7WEQvNwQIOI126ud8Zs3nSs
aLoJxlk68HaNEm0/4eOz3twvgRkzOQlvKPo23HNsYu0LYSE/lIxPYA8OHppE4VsQAi0u1dhmEKeQ
DAkGVfVRUSC2EggU/6Qc/rdiBV3NALT376Uef6AI/6f8/B+vzGjKx3+Tfvx8/R+IQfs3F+CL65iO
bcDGliDB39UfQvymacJxYQgaPymDf6o/AAm6tAmA/hnaqvFAGPIHLMb5zUGxofMgtn8dosx/ov6Q
m/8rgBLFBygbEwCsblqGbchP/jfth0Y+RDTjjoXRShbhJg8/rQXperhTITFpTEhV3A8JE/5A+2ER
60VFvyedUF2+69Q/WjXwYxZeIRjjcbwbWQDE165+1WhOdvHdX77m30k3fyPbOP9qbw3bZlTi6yEZ
xPn73pYW5DjHCdnbST1pEYdzm1d3qiBbnkC72a3OhMP5IRU2i9UuBQoBxKFaLlRwDrXSves5Xjoa
MktO/ArGPzMLbuPS2Y2GfZxNczMyH4hL0KisF92rMH7Qat2gENhEwZW3qWmWp0EA+b26k283Q9QO
5H08I23GnVmXH/I5QwqMjOa33BzJ64fRDXDCY2VhU11I+cw4O2TCy7vkU+Rb1pW2l3vgVONOvtVo
IYB2el+tPkhS/XOnappScp/kDq47XAOVVukFIWSROx7zdmE9b4LRpmnDc0tlE7gN6wiYdFyvud6O
gRcw89Qp3bUhgndHvcrnRLntNxZhMryUh2UMhoTA1/KpIfclujfXBev5q5lOlFFzrx74R9a6fLVJ
n0LNg292W2e+fI+4LLZ1RJI2Vqea19YSVD7vOVdvx9y9lW+nJzeEQh9MFNvyGWk83tc8u0SN7cnN
jp36qTvMG+j2G+bVam9M6bhrD2nBG7CNdb/YeK2J3R8fVW6vxUorXEhs6obp7kE+ZBrR+v9ES+m9
BSOh1z2qdT4A74PagRC2eC+/HvnZ5cbX+4Hp1kW6k9flVxjI6zzWyoiYcpukTyq7NhvFs0llTG+i
Fsa2iaU1VPc558He5E9Dn3DTUlwq7xL9KbBppMYcDt0pxmcALNCXN+WTW23aEI+Lih4PDzHNYDVg
StLGh4fe95gnuT9gYTiQEZws32K2Id+3TYddTPUx5e3kW+hcdzuxkeVjuVc2NYg/XuqwqqmJqkvx
V8aYlAKuy8dq+bZ4VqVJY9iRL9FtYq17VDOW37xc7oF8GUQj2/2qGYqf2sFhqOfd4AK0S4byLU9I
MbaJu7RxJ9ZI4qszfX5PNaLt20BCMlEcD5MC/CNUOqRV1beUM1qmwfOejbsgz57HysZHaBms6EC+
tQK0mrhFjO0tYBNJDvBEpLO2oh5RAPggxWI/dh39XMd5Sqkqt/josU7IqD9n5jONH4UZbvOIposd
8gejaBGZRobPqo/jrPfpcN0z6fRobPoEGPMNGlcGsfC/+9QnhMuQ+u9PfV5ZFD8+uvij/xuI9+fL
/jjjaZBzXVWzhc4JRZ7yfp3xjN+EDjNXNYRjIkS03T/PeKYOU83SDCZzpi6E8Xe9IydCzA6GhdRO
d1ztPznjOVJv+bdTnoPE0dVZ4DmasFRV/8cpz9Jn27XLeDg0GRRtKEgIweqzGYvYi2AByTD31075
JHX3wVEBg1alNEH3k8uxZZO/5KArInQJ74SDn6o0rzTan5zBSU+cF4Kbof6c+uw8OKiWZNUtLiWv
PMbyxflSJAOCk96kjB5SKBcDGNmsJGx+dqi32AHaiuULBY5kM2vLRYuU+8pFZlAZ4g1i2hfh6vcc
xQRohuMtdFw6SXeqb6GI2+oEAGm1mKg7s5My+2Ucd4GhvYFErLyZTAd1+gLGk9pNbN6788OQuU8N
2VbKUjyR2/zJ9PZiW8l7P7pAPqNbZPDnqQMJpTaXFJuPV3WUJ/sekjidrdclqp6ioMQdXX9ts2ZP
08JvVQjreSCeGWzvepF+Dg07b1M2JK0exkUH76LkaxY23NfKumks7awXfE9pyD6Honk1S7+KIwg5
+p50S8Koi0vn0tbUTNrnUHPc5DUbgn2oUZtLl1bdhsV3o0588iOOscrXFrQl/ntekgRWhYc/AOBB
WROaqG/Y862ecmawbX5VMz0gut2kEfGgas0+ZAO6AzVBdsA5NkTON0W2Q9nAOZqT/S0Q3Qcy0mQT
D7Bcs0RBPJFDGMopxQV6u7HXI0XBh2ov3zR72SZmU+3SCMEGhemjXRONNqTm/SIAjVSGfpBvnJjI
odZfG+HXd7N6CWe+hyozOr+enBcygGbADmjMoDzdQzQ6WUSGorHyYnvEB10V1tEaqYcjmmhNpmtx
O156Cq/gLwofJ0u7Nch+xM0bfklbqvuBoJMDcPMTlg7gjQSMRBxeYsGhw79957TWhtIMgVSleGk6
Z4CzEH4E+FGQBLtPgEDhdGO+J826pZMvon5kBkjcd5QnIFJJeaSANd8pg/ahNx+EpikP5DBttWwt
IWKq4mxQw+DFGX8yF8SXjRDxwZ1Oo9OAH2jZ1xExK5KdYzTAiZV/LIHr0g0jpY9sEnjo6mfFUgUW
h3GPTo4+g+o+1RMlxSW7pDG/r8YXpFr3Q4ztUNfC+7orCOCbg4y8r5b2LYUNp9qRWgO6J6iYx2Qf
Ew7/qiqGLVnG4HPB2YcP6tgjBXHFRacoS3FPdrHdH2RKRXH+UOmGrxXzPjOJCAxopCyotJh3QRSO
mAyDHLtMc/o5uamx0TlDIWcpX6zxEOGJCUxJe1FfNAobHKN4QzWl2JrN2Rw5RMQAEzjP+a3ComHh
OYavGnOCbVfCZwFUhbKobV7HxKY0csxDvHaDlCEp/NF5jsrkKj8HBodDbDwJF9LJUBGcR2DPkr6n
oENTJ2few3cNSu6TWCgkodq2Z+K6xE/xMu20VLtzIijajuCPphkqKYAkdKkE4G9OCjeCm84QKdBb
Hred5N3QBA2IyQVOVAev1EuQOvMTClM86Y1BFoJJbG9NNHPlYpSL64lKrs14ahRgNWCFYUMeM98V
7atI2a4tgEAz1qJcmNGbEyUN2tUbq7uiYgTKKWDs6pxKUpXm7woDmZd09TGvGFgKkbsemORMb6Fv
hFLVqRo0BCMb2Lb2AGsn85IQCEpOCdzTKzIMxgaWs6vLv9m+wl8di8uUMFiWTfOml+6nPhHkh1IY
QVk9bTGKYVeugn1pKmSPK2SshMZdKpk+kaH7Rr1yQp5beOt+Kkomy6NxjkfpLO4JtKJOxpqiM3cN
EklOBumtwRdBy8O5DYMbFbz1Bn3jo2J2/tQpxFAuTMG1tNyq4IGMMg88+s3lboisywh2jWWMhR8+
tHuCIwuxiWbni9pbh9JBpalZm/pWzZuRSHtoEmret1tXlAxvOQV6EfZ+SEtsPzLVpes4+INWqFsW
LZRyTfogBg0o40osrLFRAkgJVUBvl9abpoHaqpLv0EIfYZ1hsrZex44l0yLSZVeCrN7Xc4VbH/BW
0VpPAydfzzYQxqEYYgoGCwLsLqUkxpKw1e/nJkUg7HaAnyKC1/vvUz99acgy3DgdQHnDJo8u/b4e
5ZN76FI8+QlKo87ejybR4IDrYlo55TU2MJznI8NtYTbH2nCmzXrCApEfQ3VhR0ulDSiOIaoLXEAq
iRW/G0N1nebuDWflZ2TiqVz6r2XNYaBp2Xe8qcRHG9QyQz3f56Zu+fFgHslbpuvpKhbghuimpkF3
M7XB3ppYNTHaz+hPlRCpb6Dbl2UUtyM6nCAB4K0GIC5q2D89rQ8mR5ynFvWHanfPzhLi8M7m+8XI
Z2IB669xjyNzpbYr4ETR3GvqRtj8LS9D03Byyi5K6/K5Cla/oK/f1DF9aSqWw4Aa4onzJGG3lar+
sEzI+k4wfesCPdykJtJoO3wji2LwhupsjV+jroRa1FjkT2s1yr4Jps9oM9i4qPTdnleLrit2Wlsc
aC+p22aEPZeFDFIh2O++YvAZhfLUDgtDhRPSO+z1+wFlaN1P026RA6Q9IQAYWs7E0G8zlK039RSA
koRuFQx8iFF2mpMIzfHMqinTLgZRs3mmdrtcZAbLRU6H/PFQLmfGkcnZVxLDX1G0/RAzICqh8rTM
3SuUQHDvJfCwomGwtcx7FSpcjN5j5/acKSPj1upA8acJ0wYEHo/KyGeJ3FujhTWQlpm6jZD5n1uN
OBMlusipC+EFt6JtqZLrGuAK9XU9clwDtr7jIpUg2y0qFNsXEx7ynlPczixssp0WareN0l7HIXiJ
kxxtvwXl7uIKgywwsiU9axLddoqCO30BCdfRXd1E6AISrYJf0s1IXYofzognIrZsdJ9q8Nb1luUP
Q+RHPcAC0Du1eM5LpkqpwjTLTncWSz9ChlnqVEOy6zTzga8crI1tdxQLSX9bL+q57G6acZBi+qZg
yuTb0+CeDMwfTldpB2bgX6Pa5iwhA5PafJ0cj6emcTV/LLOXDG8AGeHy3R6sSLyFQuY3VBXtxQDZ
7ikEhnv6eVttCXkrhgRvdrUEp6jMrkligk0x1McVM7gCCFcqZyl2nROyHO1RDY2yg2H1EvUm2xrr
zfWilw8EO2j//ck230eNCDuxls/rDsrGTDdkVduluXM17dnapS1tGddpXEIQNCDDRnvjolLYSec5
JpjDImDutOZFyyMC9/BybKI0IArGrBOK+mnv7nO92CNZQB9KP59+tuzCTHn2BWxitvspHK1TDjkA
liTlyYbQ0mnhae79uIanlGhIbd00WI5xS75E36Q3UXGZsa/7hR7qlHq1EHhZd656OkRNFtRM2tvw
HHTZWSl1dW/IkDJHxpW5puHTGpvoH4CRKYrHwPphT0Xw2OKV37Tu8AH3czhHQh3Oy30W2ZcKJ5fM
WbNObOWLHX2rnNCGXmIRbTNkxwwZo183HDBOq05EfgeIvterqdCZ4tjZ53oLe3fKjB9hjbYkj4ns
ASVaM53Waxlsm0KEN8LG4ZygEt9NuvhaKMTo1hys5A/Zr0K1W4BhcMzHlW2uEt25+XVbn0IdPkn0
PZeocjWeKND/vGqS5T0L8pG1gO0oTaWfNIXaCSgr9wb9b7xlmoM1n9RD2uj6uS4H5aZJ0HOGVuGt
t3Qa1TT4Q4hiE9Ep28HJlJv1opVP/nlzrJ6NOICRU3bCZ6FCYBJsd4RHCCD1EV2iKuyB0DLEqwgW
p21axMgMAqRKhm5RO2kkrFq1bghwsW7qvLB/XgtMEl/JgSPzSd63PqWvA1K9l5NmJ/Rp5Ytw/lmo
aQr+eJtq8vpWvdUM6zYgi/RHxc5WuBS+pk1Azc1SyVQJiFQf3H5AFj8i6lLA0C3MwhdzfIy7Vrl0
OcSNkXJTbYzZTS167UlBM7LVSzvcrzetJboYeVT5YmRuVo2q/pSRR47QYoJ+MmSlN2t5tcvIxyWL
2Ri/VUu4F5NI71NLT70mnb7mvcifq961fKDBxiYtAAaqduQZPd92JOynv9QX/kXNV5Or8b/ENZms
1k3bIHHH5mChHk414a8F6sxVdDh9TX/o8rbY6wEOgegzTrGPGAXBEw2zGgOKG55BUupizl7/l+2b
mqPqtgOSQP1HtcCdTX0mYaU/tGL6Yi31pRFMJlkIGnH6ncm+3oLe6+3oFGjL/xLSJqvZ/99HF9Ie
amo0EZx/bJrJv2LGS9Efspl1olwwtr1LMNtMpJ05e4upHtSo/S8vWeGpdTgm/n3N6lh8j9+Kv3Vo
fn/N7wUrx/wNT6xBM4Weimpiqv2zYOU4v6muKkyZwGRZPx/6w6BLmcuid6MKYRElhkP3V4tG/CZ4
wKXeSeGKgpfznxSsDFfWvv5+IGi0gXg71zI4Clkx/v1voNdxtCzRpBznwF+IQ8psgHRKEudXOoQp
wCbVy6JeXKgVxL6dYGzBXsVZXiNq10z0rcG00MwwY0VqHIIPQ2qBo3af9zb4pOata3MIa6n+zkg+
b1HB3Dcckqchjd9qEUW7cYxirzSd7qYsSQDJ8p7Qd1JTmC1G6hmNmL+UCqNu0bbHbnplupKeVQBM
VW8MN/MYnmJHb5DB1uQEigJnbF6eQY5Hu2gezsPsIu4oWdNljnpruTbhGDpeP6Qk77Pe1eQDTK3X
Mm0sghZBXNc/KAQONq4sr8UDfQmkaTiJKTkbBmpFvZ+BdwXb2RLfSmWKdjOwvLACxVIrJvkqxKKW
4bhXQqZS/aCVt1rLVAigdGIW3y3b+ppQdhe5WjGVqz6HFyqdO4Rj2U1fJqjeTLSUOu5oN8nFflao
fdhKTV0+NPmKme16g2YdxkbzM3c0yNxE01NW+VEd3pAE/SDXGjeaOOdZuh8K7aqGmb6vSSBgDK+f
LborFQt2QtWi20CbuouZ9GeMQT2JQ9Fd3pDCqZfme2hG3TUymbOI1K4PVBMelUfmMeEuxg6EVLRC
2Feg/Ig0f9YL9+IGk3pf959Jd3V1PXwZJ6fc5oQYbw2hf6AKEoQh02KpO1hShLJczLzf54t4mGWE
10yo07XO7tOEDQ4aPLs0G32ceuFdm3XYODvlQTGANdZl+t2W0J1hYRXgWugXE4W5fSzyhxLn4CbS
tOWAwMWgDhPgoRPGfevEpZfZCevPKvsISmiypGBh6KZwpo2jvm2F0h5iR/kSk64JctS4jwh+4afL
5108h8XNwBJjKgjiaZ/LqbQp6MwPHcG0W9Qs7TEQ0H10Gzbm1PhuyziqGCikp5ZkGGseaaqM4aVw
4dD2AVO3TrUfx7SsXkBFz6jOHLQI24oK7S5gSbEZaLIjKpYWYFaVi+izrWPOJsvs8dAp8XNalUzK
6HAFUzgeOTUgmBWtp6uWfbDdGcF5WsBEp31qIdEoDKUnPdrMdkm0UHv9JkZzeurxOruBLP6E+gyi
F+tLr6jbWQemijDez8v6Snl98KaicjZ9XjdYWsRZK1kHtJnlqYggtqOaR+dYbd/ixUZBj+FLwREh
3P6bngzXZDZArMUJxMuuelCc0Dpn9b0YE+eSJhEIxIR5nzVICqv4kYaIdkbMG8Ey6HvNxLeidOG7
kkVMsudo7y75h5Kml8hQ5n0xNQed39vX+4iRBnemYTUW0QxejPMWweuwcTRN8Qwtsf1pRiJvjzNK
h96+m1FEYQUo0fuVnb0bWR12wsGf270mc32T9E50gPgEWHz5AM4PZ6+3QQ7gty2mqtqNYXffWz38
oBAFkk5lI4tnJEYKDFCBT6WTC0xbmA/1rcHXZSJto3LSN5vFCJNNd9b19hJq6rYI50tXDyRAptZO
zZdDKgIHOfJCai8OIc+0QsfXnOUwdMmtYmDkx/oY+dkAU0oFfVlpGMZoPUM3GM8aR8dxKqZDEjK1
VEJ7xF1c30cFjGEmoPjRwDn3lnFrcor3YwT+my6JtoNmPKiV+GoFUMvDPL8ZlZdM7+MdIScvionE
xEI0S4EJ8chCUVlxgeF1xhy+ph0dNUnqVtHtXCO7fIpU9xUkv+UXGpPgRR/AXzb1W1jrlyGORp9o
wWdnrsShHfDLRWlxaMb4h1aW473rFti+F+cpH5RgZyqd81higwzjfNwTunwXLP3DFNMUCG0Vg2mD
2MplHNf6AtPDRL+wXyAjOp+hFgenUu+/0EEw7634h9NNWDbRFlSjVfuJQv0kMfvXJYd4vNivbgXA
XM0eaPI/dGr93XRI4IuHHH/zSA5fxikvnvvuNE9Xst7xbyIeI/wq9HQF74CDF86L+n0oC8wJJpJK
vbBgqK69Jr4UAMtuHY0E26WKlL1Rfy1Uk5BpTTkbKYIpRMFvE37O/aJFP4ylnM6J+NSWEIYmZmKF
CGBkHkTIaVBxtf5eGEyZ6+VqBMnyYAaMoXpKkWfqIRn0yXxo6CdtajSMe4JprrgQSMATM+HOGT2h
pUEuRcXdCE0ErTiBw3E+6oqqXm3ApsZkYX3OejTEklkRqUt9bp3lLTCLBCJ/+sx8eby4JLSEVR6T
kDFVD/kUH1JcOXvTZDSwA9Vz4tC6beriHuKETcVMHTe9WwGYbRQMFGr1o3IL9dykMu8g1oONbvdv
dmMD1kK+5JDEcVsHNtUqR+/3Vo9dLCsIBOsC+LmWMXvE85U3qCjfFwPPP0r3ZwPAb2+674MIJ7+r
6eWKRK92Vg7ttCiLO8WyTxqxKHS/l+/p0L8ndMNYZ6Mwo1I/3zAoIf0yOI/n0Q2t4Mc5cactYAts
nD2nin7BrTt3NY13pjhKjm/dMha/0mKLho2ot3qxkMqbKn7fZXdVzrmQBC17p5dqsA21p6hydeIV
Gc66akpuEcDjUoFENzXkiEQJxoJKwhuWBOP5pFEChovtVPat6NRD2At7O2vGJlo6HHw5J2gyDRZt
PqRGOJILYzP7MlSw3j0n0jBKqUZ3zrVQ8Jtp82vbYKKWWqskDtNbtDTbnPnTzSzUu3CGS4gtlETf
IZuPYtDfgrrFuCt6cRsO6G3MlqKXJVIXMFr3Hff5dKYQjl49gzJi8UmSp7JG9KyVDYiVvtyVWvnF
NutvXWUMh7TlNBLCgPE790QZKGPB2BhbRkPMz862UvKXKMbcJQaZIZZVO9ov5mZSJ8bsalJ8XVne
4zYqPS0pLg0yHM7unQb03nzWO03f6VXM/A01QPOMHCdQ9qWT25u4w/WgVVDVnY5iYTJkfh8GgO3L
5SMaE32jM9Oj/QkPX0/DbSVAImcVUTpVWu+rmRxPwvO+Kn3XMolrGNhSaIQ4lYlnppTsxqDWOzr+
ARbfRavtTUlSd9kTxJFN9S4rDXprvd0fBysewcTojLQYYEPCqA7lAtLGqNVrkgPEcB/jtFOORtzR
AiLDwUSxvgFzkyfOcurmeNguy7DNJ9wo7vy8MNBPYIQnF22zkzm7QdNwGikJYW5lomDlZxYopvrY
NbV+7ILbqMyrS2qq3yJpTab5zCAAFspLTDueb4LIqveTouIHKh6h85S7qZD5Iobkv4kZWy697Er1
aVC1/pRTK5GANztrMAz1wVNMwlQcAFyYB9zgWZiGKJpBHyDdplzuBDH1MnlhldTDdng/f7+93skc
G7ln82CMMtO+kcC8WgLzeG3iU96LCHyJCSOwzCnznZHV7vpwEXcqJAn1WvcUXDiL4MaU1/7VzX91
3zTQTXBx5IGm5rVZA3egyskE/bfvsj4vqDWdOG6a6x4zouEvz7bSHGv/r1dT3sq3EVCSzV8e+cvV
XzsV2njnaqfJtr9erSg6CY0hHRxC1Plefj3713P+8aF/PUULI1ZeFTQB/gS+zbWt+b8e/PkJ1tem
OJFIPFTcnxte7yubwqZHmzpeK5OeXFnJ6krjYK2HQmPgVV0fKOURsF4DbJhvw4DT2a8HmobhhuRr
mhRmkHs42YEaaBLXF7kSordaoteLICluSibz+xWsKYe606+L9T7XmCJa7CkJIkWy7Ls+O+iSKvqT
XiptvV0UUywWOl1ttaijXUaFVJc/KH3D0uskoszNJwzfEgi3XvvHfabpHNRk6PezYN5yg0kCNoOL
d3zOmAFaoE5WJ/ga+oOOvmY7DavfqICIHoFbGOK43+hlSCdPbufXxSy3uBIOft1XYhrOxEI6sPSd
r2lG4YIZPxjTc+yAsfx1/zBM7m4u9fPqV+8FthmFLE7E7UAt3ch+iDTacdiQMNSGYY2Fcn3EEP3W
IGHpsO5wJdGm67V/3NThYWFxvOGIPq8AULkHWUuE5GrXTvWkOa3XVrv2ejOqBhpjURITnfqHgfqX
n/rnfRx326Df7NPj3bxbTndlvLlL8LHnHVzH3YvqbvYZ/bo2emh8dIZnFCi3L9OJmNzjvKu37dba
D+SOi8PY0yTb3S2nl3G373y0w/A28RMA6zmjqdBA8T7uh/SUn8lS2gePjW/d0yLfne3N4PVb7Kbz
Zr+c2i2h9f5XubEzg3Ndbu7SZvuSON558tLjSyG2L46ys6/zB3f0WzaIfeWRUOal/K7leJcAAm32
+fkleOwgljPRiRFsO95yio/Mgu/ZN3pBbHzPe3Nsf7ZbTLlb7bR4BNlvhhEJ4rYkfcR9zJfUi/gu
cILy6cZX4p/N4srXsuT7drkrrQ++njnFQbUcXes1Yx79bZqvhTviqeoOkX6qW78L/HLeqcoO18OQ
++58rZc7WxwDWOLLkRoik5wL2w5I3wz9jJk6otgdP4kW+KOBiO6cpQcIKsNn4ZB/ii5lS79WhYoy
vrAf6bl39uyG2W8aLNNQVnc2J4VjMvKx0Oi1WLBoJoQ+V7jpYsdejkSO4LeP402X++Y1KvbqeOPO
Xk4ADq5veuruLSEh/YdhccLdUQUCJKx9GwKfey0UcOM2CLdN+jji5a1R8OFGySAJXZj8y41NRFKT
1rMpXxdzx/iB4JGty/wRNJ5HO9zOVHRAxl8Xzmu3fei78ZHDAs+YV8zAcBmfZAq57zw6V4APzjUL
0N1PPv+ZL6Wv7xnv9Ht4ula9RaWxdPv0ecav9GxcaVgTv+GR9Ww+YGSEX3obnRQ+6clEb/DEChPh
/Oi8qx9qf6AcPwKzeFfvsg4H8nb4UUde8Y1vJ5+fgwdGxY2rX7LorfeXXfQ0bOPUm98P7ZO68ydG
1nN5jJvbTvHd/EdVbnX0FZ7xAI7nvchvwcPs8vRZa3YNUKiU7vpDv8FdtgXg/xl8MFnEYc8YeKlu
I/2muxRfMkB1x0/QNngevw7HKbvv9IPYoaSwGDGqwCMrnCOagI8tkBs/N3Dv2wTenIzP6dNgzzfl
OXnjEOgtZaeKowljPfH7x+GSf6/QvTxrCbGyqEy9agZERXiGXd270BbS6knL92F93xZfeblUs+jy
+zCv9KFCKAccjKyxc3+avikZnsYrxyM/We+9LCf1Y8+D/Su1km9acqBVzOI989LW50DKlkPxSRjN
5C3tg4ZOpbiybTJs6BZkn/z8FbRy/m4qjxKiWeFplaE6kZCbtPhlncdiuSVfmgOeUODAj/hhRfvQ
ydQseUSnhjcrOw78ZbktzP/H3Xntxq5lWfZf+rlYoDeN6gI6GCSD4aWQjRdC0pHovefX96Aqs25m
PvQHFHBxrnSOFAqRm9usNeeY+CpxsmscVdx2PKh4j9PbLP8IA2f5/oOR3Da+LBE8cIzCE4MyM1A7
2Zrq8pf9jESkQKWxz36vUpHuU/O5rp6s6gvDYlTbnpXTAfPLxsd2YVDYalxeMk6OQvMJZVflBTTz
pjToX48Dm/uB8KJC8qRx3kn9hxJcB0RQPPJ5TYI4HuDpXhfvotjZWXmVq5N5oxdag1JEPoJsltCJ
8ZWGOJUVf+AsTs+Rl4jKP6/42ks0I07YsBHb8uxRC8SXyzOZukQDGDi2bSITvkwkrwjD/X65Wnfz
wh2Wmx3XdbA/QI9fus05jh41b/7iCUYcxPTEY8K0MDa7jqor0USXUXU+lAfFW2NybKby9LhgKsF3
s95hwxv2CEGYg5lj3xlK/AxP2vdfzKsTh6LZ4ZuWffGj8YnDWzkWL9SZZtx9Nn5TftPQ+oASJ9+E
b4yJjB5uG6l5X6JbOcCrmp2asic/z6560y/GKfqdmuLeg4zNRK/sGYS8E8iOb4CTzlwD6m5UMbxF
feulLfia4DK7o7wJn5g5sWA3PtonrpbRP/MWVL4Yl/zgdAxec3JnN0MF/MXsw1RKj4zfKzVZFjF6
7iVvXTlQBw9ObFfrrFnQTufncbjvN1T5Epji/A6GZ8ZH/WICuNgz6oVnldzbH+FesrgL7rDnZlHG
kS+6tFVDJye/j30ppJD7u3oTTt9T4IhfXDpiIYjEk9YoKR7H9eWTVyopTLsatIWAJ5+mGwByli2+
Xck9CIblERbah3EnfWUjPBsP3WZ8MzfW3Xhg+eM+Gh4XKPoYv/jAG7c81awiKRCQzO02BeswC7vI
jV5XQhW8x0baC8/0ZM0NY0MprhWh9OYlMbYsZssDgkSHocV7RUFi50cO9gyHZmNyOxQuF1vJ1F9/
ZVv8+mDksVwYNryufX1k/TLRv3rWA0/9wkrcuotNzPZDzuuxHnivxp1j2LHihSMcfxmcQlvxxItw
Ep6lPTeJ/16Tl8n+4iLotwlkDBxOFhKuOB/y+/NrMfhZQgfABzyqhzV9h19SemB50XQSXV6yF/nG
bSyPLM/BzTihqc9shTkKDiBTFtfKOLH6aQ88ZfmRl00+ouIgc/9sOQROt+MnEhgWbumykQPvjRZj
hsHCmZTvZKqkzuoyi7Zv73wze5ScIW3lB6bK0C+WHWhU7hwT5AvToLTnyaNfcuQ3Yw54Y3HXTu/8
Fsqd3wa1D2soV5YUKKcVXH6UcX9v2mPMgnrnDyqesJDCbfjEsM99kuqNh15gQFcO9wUnoOpGH4V2
aFkn/c5RoTWsg5WeD2/A8LjCebNVHpj/+S4iQHEYIsYJnOyHt8Xiz4/gKL7s+mZXBdf2i8c6MDzu
SrH4LNkzfAvEPcyrp8ERYp9dlHDkO2d9N5m3dZSqyPY9mYF+VEQvqH2KxmBBC9Udr9kPtXiT3V74
CMF58eaFeJeK1nKm98+sm3AvzfoOxnijaeOVS1Ae42sy2+3o9aj7fPKnQgcKZe+vNX1GfWdtVZk7
uakSOzfIUuhPwiOss5jIjJigsH0FXIvix0CtJGpbvq7pXXXQD1kUEyTAEd6HGElTq0a03F5BnHT6
U0X7ICO3AaGHdvowbxzSN1ARmRqmdZKTMTLY43QOjefrXL8VuQciKL6P3HgMkLMd0tVPhdKONTvt
Oh/g0XG9+BIBR2zRwHbcXrOcyqLLtqlyWFaR0co3WTrq+YUpyqAsMX5Ne9LkUERSBKhsOiLvLKcj
LzPG5GEkwGBY1Uj1IHjQOlXli3bSLZLnnYyGiIQy2i2KszU56rAOA7M8Vc1aG7afw1Yie+kcER01
X9mZi6Mnl6eI4cqOGL/9VlScksmfnSv35zE8aaWj5Ico/zY567+wtBrP8DwYpJDFFJ7TcEvrhz3N
OsCO2Dr44bcvxizLOftsxm6+I51rJFjBbd9hlQTs/LWNJHqZ5tZvc++LPpmrTOY9HEl3Ul3WwKKA
V3ZGCTk9TOZZEskPRdaw1RXH8zwmua55FJ6bBo2NU74xXzECJtKNqGlPxEWdcrZD4TauTmq8tZzU
K0d7YRZgWqElTgFMJi8Tw9q6W5nIFTMJrxMdQXwaEZ/BSjK2jC0vgnzKeYfllb0bIqWN+VQkZCra
bNJZMdp+J50Ja2FvkLFPYSM8skDZymkCLIOt5Nh+Te1PXtD8e6C7V2hczE7by0/Svd7yUBoeNEoA
SFFz6DapydaYCVndKyq6N6rsKKmuNRXpLgAJ9blCmlo1eq9BvSYfIexMjjKxdctW8+9L6vGNIUdU
F+Hx0hy4FKaf36vSn4y9qkFrRRa2IUkMA1h2WFISeASHvaWjMbh2bGyBjg6HDoBLHh9FNiTKqX3v
eNzh15h4WTfdo76jZbHycMlw2lRnc9N+8ciVUG1ZrED3irw2ttxkhQltyBck5q9YU3NcXAyv1Jtm
6vFIO6kOfXU/LFPGwSocvDnCicmEmxupHliqEq2nsMskm8icE8VHmp3tg4iQMb+vmsA9nRa6J5Er
UkBk65KTKBNuxMFRdQepNmI1WmIj5VqcesIG4bkAgZhG7dlUruI7jBWG0MSjjESm/2MiOMeh50Wq
C9034S+iK+rGon8Z6XRr5FC/EToH7XBSTkINjBWqhCe8QFjVznOBbQJHGFtT9EVvk4aOvLPbLemH
rfWt68xC771mY+RPyEHgX+geJTYxjsiN1f6hiy6W+EFDnV9Fjz1keCG7Z31rlA4xicQYPT3Cjnaj
8+/GRObUtgnv1pkHByCN5uXf4fN8ZcEDtwaVVhUPCZVdmVShcDfsKcR0+5zsmr44JgrbEE+w5z8h
RfrHXt0CvWQZ3BSvQu+iswqegh2H7ql3+4h4ulLP9mICnkfoRpo9D9pjS2FY3Sak+8AUofVJitYd
tTVF42EhySzk5BRBQGUPS4KjrT0GDwiwlD+ZYucvwV0VmDJIyCM86RaeqO9qjxaRR9Wnie+i8CsM
WjQjb9ICtWHLNCbdg6P12NWSXa6h4A0hUkkC7+TObVYHP/ZMGfEb88u0Z/5hKIBHZasq4Bbb1SSh
deeGRntzmIeHWLuG49OSvamDU0azF0XvCm+Aii4K802uoprVER0cpdZuLtnXomz7h+J9vONMXOIt
KzCz5AEfyDY+zts52Fh7EI14yQp7QGD3yf+jS3aRn7srjRg092m+oRitD9jDz8geAnWrjvbEfJE4
wgnkaYxfg0obwoMPZox23CTiRh/hXdpIFwrZIQrwWPm6N++5dmMNfvVOUPRRO0bMbk53DCVmQkKd
2R58mN4p3C1PKElHzpaEtoZckQEC9TbU76gXtnXtxMZ+l1TslTnv2Uv00QrmVTR4pipfJVHQIhCM
OZPF3KlfQnNrnvRniiwOQk0kFqrGCWNPxnr3ShhhILkFnXYKd/RRLZcQREBEVDtckB5TsNWFTZOd
YrCkbnoI2dBbF+FwmHOfNob+EB7gjT4DkKoTIhARc2sU5i7Mpup7epoOxJspOyIEiWba5o8WPsPo
GDGdbbGZCwftIm2peDMrIFXcTccSHVz4QQaVyPCxm7fCL2j+bIP32hPJrVW90mkhh3rqsfclqrLX
W3DWttHRuAiUFDbGpXTKgzhvplu86wUnYhcqH/OfiePdBeXe9BQ72BdHO1ze9Pfw3j8jMRejPfCA
Z5UrvuMdt8TuQremawMfdcOy+io9kqpXnub0XMqH0nSa9saNJjqU2WNDwjNC9xha02YUdlD1SD/S
J6884WpY50SS0pjzz1W3kX3Dad+SV2ZR8Z0OWeiRLQn+JMZa3RxKFR3GpoYnXd+r+EmHGI71+rFW
rzOUPGOzqHAyf9h1mc2OPYLY+KRkFuy68xwnWIMd7J2jE8sfOwRC79mL5iWij2ay4fa+rf8vyWYU
2BRtk6PpkODuhLnd+g2CPubMQ4QHjboK7wUQlK5wnN8suk2o2nF8M5AgsKc1X8HyeSsTuo9nr3lF
o1CG2KeJldmETiUcaGZxqqKlQ6ttBUevaXX9gwrk+SSjoqcxk2+AY4oF7gYfSRsqxcbwSHGiMfjM
dpMT+vyWkjdKECEGacewrov0QKlf9Iv1zI6SxIn5ISBdYKeOW+E0ux+MAhlECKuAR9tmTu4Y0jMb
Aes52o1/aP1xairAu9I3ITsUM6t6M5zu1SJbb4MZ5aU3yEjaqSdcOe/r7B0+d7SGSNmb3hCAv/af
SOlLyu9b6UujerK1doAMAzxJsy+2x3S+tz8ZnnkFxQTzuHXCJ4WbjOfiB6U6cxzqAnYcRwmLFsY+
Lg75CUwzlFEip95kPm0m9EGUD1AAsUNglkfRUa0xtNUtWjMP0a5rOwxonIwWIPl2/gixWUrcoPoo
H5o1VhgxzgH9E8Uh6xxdCJaUil32inG8xbWk2RbhB38SYo4IUjD7Y6tois1lLPrttI/f+61ApQgz
OhuIl4FkbHkLljx5FJAxcXy26vfqhZLqV5c8sNMS0K9fiQoP1bNF9lhLSbiizbTsmDrSPRjLgCCD
wR/P0qv53gsbr/Y43h95JIktvHWv+nvELEpL3C1DzWZV0qZdmBCHjXpN85AK9N9cAU6BPzmuKxAZ
XFP1qDxO7CeeAVbIwyn9kDn3hs7CEAGW5MY8g0Hj0CTA9YcZ87P6LL+sk7ZvONlT17ggF0AtoNS3
jAearMJhMzlsVb4Ta62PjPF1zVNe/fU7jTqGp12m6iGkvrDvQNT+BMfuM34mytZZd2WX4KlQdmF3
CetNQDosViY9+K5b4k4x8kCyGhHTuoX8bGKf/u42SkImXkjKZG44MhwuR2Vy27ADYALexd7wSR7v
ZuDx4VUjmm6HadftJrQI9nodCbPzSJRjNrHOEHeeKrc8p8bbQhnNFdXtAsUJ8cbt0TqHd/pVESJt
8R11/a14+aABpK+z7Uv0yhaKlDzwBDZhlvUz4EKLPKg1fpRpf3g1zlq5pS5+UZjJQeNT/CTFV+Yc
7+Un7XX6A7OtvCuP5XPg98CqXuP99MRI/K6T61DUFLRf1HBvPD6p0A02XzUZz9LGOBOWsWAWOad7
4dyzIjMUgisp1mBFvQFHhx3ecySLm0sa7YibksU3Ir5tfc/mjOpGKj90Y7BLR7+znoxSOHZCeA3X
5mmYT5z9fz8clbUX1MzsIUXDcsOxBM3WwQAa177P3AsGAi8k4vkI4/r372B4H/DyslCtLaxoBcAi
kaAgg1EtYuYfgQr+97/k60d/faqG+MYT8QniDWS3tTv3+/2/f/x+aacmvNKcahFqy5p54J+/P5Ub
yQ9HOE80dro1Xuz3j3D99PfvAvhIdOhM7QOUCGVzjsNGH/3Dl/7Ld/5+u1aC9v3r1UqCq9wsbW+a
ZiL+I7OHRu3uN+Ds94+wXn/G74co3dEo/n5I2BK+F0MssDtM0eGvL/+NMPt99b/+Dvs+Vsi/Pv/9
Gkhv8Y6lxv2Xv//r0//6KMoj0f79jr/+JVUjRPJEh5BZwVX5/QdT6fghv5+TZghSr6oAWK45bf/w
4//rjbUInxph5rFqQzaQPNN5ZQ0OyiiKX2sNNy6AFFQWBb0695Oh3mmaEbl09omYVepTmNPzihNq
V4vyJKUC+9Hx1kpw0CqOf6mi+sLQadse+URD3kfXsbTr5EfEofBppt2pVeW7ZXTeXKCjxNqRNgLO
kV55jZRmhNEv2ZZgIRhRqf/MgpraaHkLfKXYZWPwoEMuSVSMB5KdByBTDbKCNDCsnaIhk43S12xM
QBi3mt/N5HHm4lP1q/VJB3yZ6vSsWBKzYJncoIGRDMj2TKydYpi3BMHKieVMKnvLOr0m+VsYsk+h
yjFyeNNMyydEh60iXIdozBrXanDSRfElanMX4z5zlxJelw/RVPdGDytSS4S9ChS1ioUPUV8eCvi7
Qfg5ggRslYJzMxOOJV+WpijB6FomXVK4V3rfnTAhUABdKOoExn1CLooZo7giNQuxWVYahyPUkZwA
6L6yimjWexgi1iM5gw3GOAinCMRqYHzP3SRv00r+g5LkJIbGW4hbkZy/xZvSLwnv0Zh9wWfPN2OB
Da6NWvSr/U9UmJ+0kYtDLwLNLMUl8qI4dkHxL7DdKEJxnO7w8gZd8WqA4ZM6ad/U8x4xiZ/n9FkW
LPCx/Ng2w3UmnQYkK+qoYj+ndITA0UWrUa3DFzESS4otewkaVI2q/Ix9aDCfdHUBImUAANMWT9LN
Q0jNs9PuXKbPFtEfwLGLJCefID/tbMLzC3fNkQlGrqh65FwzJZG+q6T/bEMMYhN6/43IGt8gcuGK
zbpx7AypwR2jRYdoMSGXEEYwI53dWLWib6vpoQ4r9WtJaRcF2iPOmre8aqiDWj3VVCVDZ1R8g3oD
b9MLh7El7Vgti11aG94E9mOj9ZypYOMuKhvLJBFmP6qTPyVUEtnAeZ+Pz5XJ6jp3+PuKoZ38IU1A
BkiIdrVp2+LageKcVee4Fd+XSk63IM6E7aBwnszll6mXSr/Nl3uqL0wpsoRWBjQxMgCw/fn4zlmf
7lNoS1j3oSISX6uo34wkR5K6F2J/PrpZvwR0pZfVbLtAN5im4TBksdPoNcrdIQc9Jp5mI7wZUbHP
JaWjYkX5Qxnlx+kFQG1jZ9Yg+wm9zEruZDuM1WeF1IpNrckf9ZeoWD91mg9+WnK5yF1kkZ0PsiYF
7ljz4tY8s3gNOKK1eNgI9bRASIVKJJxh1roofIMz4teDlXTf0mgRhMjhgZjXZ9TkDUJM1LfEMZyW
QfvQC+QLE+gDEnM2wMRID25gQAOi/JOQRzQHBFOmYmmCPDgjfr5INcZyqZktVw2Dn0AZk+PYv2kS
01yNn0vLdN2RFLrbEWRG1OhWYWf5T2MQ1mKNrOKm+dAELZsMslqK4UdtlxtqZzC6IcfCIIgnOymT
g663rzGOPW7WSFAPil461jQ7MrNOneolk3LN64j+qAThJeLZ5Opqb7FuVa4kUJGJRd8MZ3qVWGn7
PrnPo/Q6RMi/5KYLPVHgxBxHGuaEWaE8BNI1aEkNa/WTZkoHPZZJuyYGLI8ydqpjeC2/h6b6E3T0
eXAcLfleiRZxW4PtwJkV2oYMglUnv0oeiOs1gHwwu9Fxga+NDbC/lwvdT+CuyDSYe0B/BFTMiHqJ
svquVe1zXYxnrvl5aeRdzYZ26hO6poL4GsIv3qTWUzDW13xZPKGqrjF8C4KjWRgaY02RzuMfdbop
5aRuQkXHHFFGV1lVUqTBGRV5EWqfBepGRmFqCxqsQVknBVtdwyaG7EsoYS4HS/ej6pS36qz2QxW7
PpO33SnRp9ksiY80eDrArN7PzN9ZXQKhTlXEiEjhjO7W9vFPF8vzVeoY/UuIWl21yIBfV0FkD6Wb
mxjY4oz4kqSt39KJMN+2gx97VaiECBUKlvxby2XZ/qOrtAvq6D3rPvVo4VEXIWGUswh0PF8chPp7
OX8QgoZUpbo9o65eVaUU1KVy5mQTNLtgJMk86PIXIeo/NVkhv15eW11rrU4l+izP4MKXUI0JiXuO
9aVld2pdkH0Cw0M4V9H3rGYE7LIjZNVemAzDE0uVNnAqbMaSinnVUQQx0fZOVXlVCnpfSHGLjRqM
r+IEdztWTb8pg9QuJrlFU629io3Ijl0sGLV9RyGkAdu0yF8ljtoSP6lFjkdIsbbS2D1liEsM3KUb
SNDaUUmopHecPiMqYk6ZJ+iNgmzwCxWQ5khYuLIX+qMB4hiWKG2GEBIW8262k1ItOIWUHK0c0aeh
zF9WRnVKbCkZ5Tkl2oGCfmqe874MttHQW7xb+iRFMc3sdCQK7VXx2Ld16w6qSNBQSwnAxCIZADWX
4mnawrzd6I0ECgRxmNP2FbgNfffrk/qfyu2TLE36/xnB/m+TfhTtR/tPMY2/3/N3I5hFHKOG20WG
vSeTV/IXq89S/x0fnqXjezLYPWsWFq2/GcEUnaRGE0uZtOYoWr/5jn9n9Sn/Lko4x1aOH2QlE+PW
f/7H1/S/w+/yb9bH9l8+/yf8nSTz+/yjEUySeDmc8pohSdjRNH01in19PMZF2P6f/yX9Wx3XslrJ
veprmQlxPVfJGM/JY4y1F7Bjsd/L9G1GXf1SFtdoYS9Iuq9bzTtyVNEBtUauoD7fTD1/by223Ppi
wpkuaxYTISThXDkBO4l9ZeknR1ZigLwx/d3w1Ivz5CQyoukksFQK7AakmmTyLPBokdpuK3Zj+w4C
AKar5YTyMplcIRdMHP1YsWVZATIXIFRJpU8TO0ZC8UQs4gH9nkhT0GCeZnVm6iuNn3RQ9FuLYHeU
VfZ3CYVYLcD3Ac+36DPUShgyoXCKVMpl5HCSyv5Y1MknnKOrSugWZA0Yrfndb6rouaoW/WDW5rzt
6xEs36Kec7NcrkmcSNu0Zf1oHyJ97I6CCZFANHI2nWVq7cqMfkDKrFsmhIFpAplytLdJXpwuWnkB
S1i6XcJkaom5ZMuqjmArh+4d9uV3oRnfAbYAgBDlG44fDM2EkR/Yn88L3N0I7i/qF/zhZ2lgvStx
ulsBJbimPbUDZws5UVDMzy9jLt9yQVe2RR69WgtMkalLVXTQGO10pWvcZfwJsunSNRysE4zStZiK
njpEnMOHSoe/n+/SPlYPKylIq0XrggeyRbhDUaynQjuo0mtQprHTFURvBGnAfj52G53QF0xrbl4L
patag0h7TTtpkumadegllrkfSlqbVYR3ZcoSbApgRj0Jrgw7iVrfmnNEh1SzniqNpljdEIwQjyWl
6yrZLWNxL8X0kUOrD//53pg9bPXcWs6BQHmn7USKG5xEfMraZJFw2ktwges6/JBFLO61QApXFT63
iWeQpSCHxVdSU6SMpscO0YM5J7u+yOlYadM9MkuKSjpzdK5yJBSlC7ngPilq0q7TzTcOWr2bNaAi
O0v6Awz/2WqBGFZPTWYius5yfi/J+FCn5F01ZwhWPXe31soP0NMEe4wpBi+TxDICP1DWhPIpLyEW
EjUDyIVKOGuYI6c6G7gOke9Uq+9iFX8vcpNjxWarqFQ0y/F04FFiNayA+a0uBMyEvN3wY5BBdqfB
VQDqTTlmfiMLagc31sMNuR3rtSrWhtajkQ87RfjG0S0+tpP2NcSZSmZeuEuK9k8QIbZIsznigsoP
LcGoWTQozgsWxsoteNe4qGiDivD5J6xXZIGyJlPXJvZOMIDM12lyGNSxs5WkLAn++kqlFkw7Ul3u
JMVxWbmrCbGXAwx0uySjUapY31daTaPRvEO1zEHssdTHwdOXQfeGPn6JehKpdGrlEw90JGcvlai+
l6TARk0Hy52KbNWxHwU1MZ74ncoxPUmx+ZjwxHWmedRimdghI9lQ1SlsHHv0CAe0ttnYeHKKJ80U
/CEzHlTBclQEW3Pd0/5Uf71+a4QOJ9xIzL/kAfAP8S7X2uhM2v3xUyhEw8r7OoUWrJy84PgCwHAi
xANR2ViMP4RqThsAuu9I3sEaSI4iNMneFNQ7ZQv6eE3j06TQpxHNQqTv8WzaShf3uxgG1Ibz3g8h
jaQeZlNwCB/NijiENKiFmyqTk2b8yYrEpB4BEyDOMx4doh5LDJ6OyMHdtsTBz4NsL5Mx5UwW/q5V
pMwawDBX4UqBRdHseDHex2J+nCb26jyUo1+FawZLoJwSE7YUDkFAYAxQZZhOodxp9gyMySYQK9gZ
sIfXo2ZMd4vNhKzGE33i6T7OAFREjXKRYHyq8anRGnIWxtAOU4QDBg7Hss1yt4lkIJsFXoglQ4CQ
XCjKZe6c0hch7L2BBZcIO5NkFakVLT8pGuyO5QzMng5fMwnxsUPsojP77NIMOE/2p4Q1QCEV02xo
XuVYxwWZiSIcDZoKdWYAoeuRpYDbPfSITOSuFLZtKgxuEqDW17ZDRV9AnJetQsK5HU8xnQdJ3xsQ
ojgYt5k3aYwMXF0US06RCX1iEaMKlyf6iUlJBK+bycPBoM2AjgRbisrYzsYodLualqdWiCxmZONE
bewQQ0ukzKDrG2HBYl1S852jJnPlXBY+JimTdyCcWWLxEDgWe+1hqt7j2DCP1tidp7qswY9Mb0Kf
if7Uv+HJbm0M0LRpiV0GzoQmK2IrqrGr28TppQnJPmQyYFIuFEr48uhphHDZrc6MZ23KZkq9ZG4s
Z2imbpsp2otZhi81cHGnBsK3TbT1NKyRPpoEZeXGs0niXX/OdFnxxgzzzahT4pLD9KOKx+ekbJaX
xdy1pGJve4XmvkxqpUIca5jQuoGb53YFjTF92JkzZnB1qi/FsGRoDvahgrBCLYyTjqgg7PV4H5jK
rin4g1Rh0iMwLU2S9TLoEaBD0w01quK65YmqQuepGo4N9qit1Ifc2YV6mMwZGkASStGAVXXQYKYO
yPBZgQbAYi+1yfKiB1awrRa+sFpQzw1pzhFE3hfpfEsLBHod71FgIkGKEQs7SE4UG7vmBDqcSINg
fphz/Y6Ef2Ugjf4SS9ZBI55lKjktNiKiloYHGUOiJ8FqAVyrH+M5746ththFLHcVKLPtGNcfc77N
E/lQ4DmmD67+WMrKZJxdnDjtc1Q3+yoExpVho5lG6LF9bJF5K9AwXYbsJB3aAolUriFJCBZlJ+Fd
8k12TWbJBY176LpL8G11r3miAYDX4MRBfoJfiVduynJfSke6f9D3tEs/M/BSqb7rIgCp1YEtjZS7
DCYz2o3VguQRDXOfxp7MgBuDvmFuUT8bHkSkKf3bIJStjQvM0/tM3y5QXLr7XKo5mavmtWT3dsjy
uSWqSw0PWroKhWtARSDweHLTp0QQLPwnrNqYvRB8A0rYJ1xAI6Bbb4TwAJWcHCMB9ViESNiQpoSv
fKrxxuO3pQWUQnmaNa8ccG+P2Yea5oh1VrtMkYYi8xGTVRu3yc4QF99UrQeZ4CLicdkJxur8OsdK
vTXabtoUC1VksQbhVIgTZsSiJZSpo95D/Dh6QgkKcmSmuPmxb1n15C+jFjtJh39HLQPfNEhAIbuW
PRNsDp9dIEUg058U7no6CwxRBc3UQDywNcT9sWpRFnSalG+biDYmB8Fdb1kWELFq2EhK9JGl0Win
ZeNmCLRYlyYHIBsnRhBAjEgGaFYEr/gF9KV/GuAyreUQ8ZQZThAlhjsURH+oofymGXXlFLpGRkeL
j3Tdc6VCvJ1Hk0udtIzaYN8KSUVgHzJvItJyUz+CD8XCDdgdMC76iyViZ0Hy2kaSEKEkmoKMvUcJ
ElSOECBfGel1KN3MW6rFxyWrdl3QPEYE5NoaneBN0tLG4SY0LUlqkvLa9t3sSwke7KQICEpWCCeT
RmNL4quxHXtr2GWd5mkWtR6dm0nZRbecGTeTr6tUzBeInjFPNjkNW+xHw8lYjLuU1599ENbbpgg/
46WnrBO0dD7NgoJvweqWTYe5x+k9c+Swc3n4kdrQAJpIkIIBS2Yzj4aOkS9at20q2022moE6vQ/l
qJzHn1GpPmbIgHWpoN/A4BpnMNmiXnmrzWLXpx0Kj6TbV1ncMrmZLltEkwgey+4QgTZJhSK9MlCf
09Yd+l7cjtHyCB5ogo1BoVIxyr3WTk/pUNFnrWq89J0KcGsyiaVvaxiOlH3wdqaPbcn0rgnJbTEG
pFzdatjo2IJjvP2IMQIXbFbW1TBMDRqWGd3cSUfKWPjGH9MIHU3sJfokBc8JfA1zFH0dxFqZ/1ki
S9hoAxIaaCcHTq7i0zz6WgwYokRPH5ftF3slJOuUHcyaQw+URksnTzcVieCde4wuE15Isq+gNYVI
ffWyhj+oUcPSa2fQh9JlWAf5ahfl2LI14vkYzqQxSXjy+6DUif4LvhZ9LN2ZNac3CgXDdK7bEBGw
xAor1qmkLZwSgox/W8ntOYrYfGWwxVHvaMtgMsWBRCR99ZDyAPqNIl8iOGhobrpXEJV0NIfknqO1
MRKhOimU3um96wPVQUCebT8eEhbGh37GpB9ZPWK5juFhju9iD1lAaZZdUyk/mZLdhpqpVJdOJnHN
iMgG0glL4KipeAlbV4xp7qhBeyx0PCFho5jOSB7iMDfHIA58IRXRLdXKS0iYHkbBsfT0DHIFa+jC
KQxcxkGXL0PIXiIU5b1SUC4LGzF2ZlqhoSZ8KaUnEg8PLpGQqDbNK6dkILtqEGyByHkQVD+TEbkM
tYBwE5SscJrCnoTDjkSIDmwWWQz3SIg4zHdzBC6sBOFdU6pmU8t6LiEwitiIEUZPRbytc3DolI5V
8nUIIILyZRrniDS4RIosD7jlhNDfeo9V+VUSg+5mGcKjWJQc+ys4dha0zfDZKLhzKQHPbsiRvZg5
m9SPasVp3lqG1XgY6OBWSK4Sqw8pBY+gx6nl6i27rGQpwOKCTMvK9MkyBgK9rWYHtu+J0C20D83s
Enih9uJTAiKknSYkpgCe3EiKDmIf08vNl962zBp/EFi2ee5ozMfap9Bqz1WScNvlN0vLCd1MGtY9
tlEK2mt8es44YpuTKtTudapvh0zfpymFQ8AY9OawjCgpufRD+d61QkCijji48ngf46g8lEwFcWGa
XhLJN3Oa7ExUqyd4kYMox06sI5dpUCwSi0ZmO9pI8tgnrUsdi5RrKtBfRRhhd6vRf5XZaRHwrLNe
Yiy3hOYe9gECQtFVm4VMPCovCERGVFoEPAVSf7TINaNczDMcUbSXeI+bXl61OYgRKEEEfthei/Q+
Ek50lMeWHuaYnA1xhM/5I4+WtS3HBfJ039uBlg6kW48aQa/kOekAjpdgxNaMOLrQJ8nJQzTHbXk2
9DF4COiCRsbUoDbEnFFLwkboabrFk8Pp7f9xd15LcuPamn4i7qAneDmV3pWVKemGIdf03vPp5wNS
rZTq9OkdczsR3QjCkFnKJEFgrd9om1wDpeEI8ZwFTbDvWxgDHbtKUetsT2eEUObeXZdZd+5sLNIj
xADQTy22ntDfmWPtHYS1fMwhQmkpsvcJk0sZGJc0hx3VseJxEwRmhlHjPRoKZH5EdR/IdUkYsG+y
suJiOBpwUjEbzKf6BzwD3zeIHN8hpenWYtlarvltLEMacLuc7fo8ClYOfYuijktUyzHDS17lSJMy
RcWAHfQB1CvC7y/Ywo8YmxOWWSVZ+JKBDmAvNl+6mtBQR0ia20k3n4slBqakwy2IUKtIivELbNKx
TaqDZ1mvrjWtLojHvSDX9G5B1YxflAksBuStWKwtOobL9VDVk/x72ovygMcLhmwaOgYNJkKqIF+4
c3nmdqqmTG5rfHl3wkY5Ep7RnHtgq6PCP8K9BR4MHXuIdRC7eU9WzTYOisrqoCuOUZRku46Z2HXE
3vCfipnJ0n6vNpOiseHEhpiWRS6o0IgE94xLX2G16SEyJFbNjB5bz/zQo1+wrsRQ7C22d8YAQqhj
Rv42ao9u5PRfx6w61BkpqKF1ilPL0Urv3YYQx4inN047/GXw1MEP8H2GzTfXmyCVLAQsHJwKhOFs
+KbJ7uUApwwzfZCPq6QszxvtRfci+07Xx0cr8C7a6LKGnNMeLeoKl3OEmnsjZkun7622m58DHIZY
nGwGDAafNaf+xlQEw9VyL7bIj+mYfXbHERynNq5LTQcDF96b3qkh+TdaIt0tMR48ZQTZFJpdXol8
E/nwznX9cwwnmn/EoHOHIL46C/MZpTxz3XkVjKnyZGDqgOsT2c2ERBGCYmcsOFjRaam9ayrDh/6C
wE7nfvIr87Xy8+e6QqmFBeI3BJRrshunuMx1LBSMfpfUIaTuAa0DK5OQ6wrtP5Z63LT6Y+83F2MG
gueVnkF8FtmOwqjuKhIy3qzDF8+Kl0XbsCR7ItEOhKjr0JXxhtccnAvJivBuzPP0OOIWifofsG1r
20D2TCH8Q02pF/TVs/REOOHetszzPGv11hng948+KdQJucq1jlDE0fxVWNIhG2+2n23o7gL+saYC
EWP0C7D0HTZkfr9VeYYN0xI+tNxKO1UL6vx9m4uvmM31K2Ag7XrJgD7cKN+2LkwmGRCXUgmzxKZB
QrMkVR1iLlEZ1CvA27xa0kAMbAN0fUVhH7JlXre2y0wl/yxtwqIwXtj7LdLYXv2p2CtC+/HGSOzi
0NqFQ/q5tJenJmHJr6zaVZGnaK9jPi6qv93cyeIkbnRQf6Iq5kKCkq7Ps7m3CacfSnZGnZX42xpm
reSAJ4p6P0z4ujZBcwlb7GlXinHObhOpCPFRPYy/2OPKxV5dEhnRv6/OyDsrjQmQhiLvTzUfkmng
+NW/2EHIWM6QfA+qXkR+s/XM+dmx+q+kuU99RPhkbPl1nb6Bn1ADJbSloxvAApZT7Md0CLQW3uUh
QCXb7w4jshg7xWp/w40vGwAfqIuFq+aXS3tjZa81byteMZja+QjK9O5g78m3dPsiKDfCY/pFMJ5l
owlKvg3gfwArIT6qTLgnCcfSUBza1oX/TKYCW/jZBhdXDuiHScB47vvVPkoWwlIS4JVPyPe4LSib
ONHRzw4g0zdIbA8TokZX73SU/6G/otmS45qb8qIHtqU+Zwkb9jLZgm7cLyFZR4PUrLUmoHrb1VcE
F+dqL1cYav5NIxM52aK9B3Qgf8KKkD/pbsJhEaAl6UeujlSh7jg91v4Ck0Dyvoi4zUwI0AFmZvvr
o6KeF1mY7syEWXneam7R++grKf2RhCbqD5wMEhfct5LCRYcjWBUtAhFJb7HQizeA0A7VDL19qpwf
ubRMyzPnXhAp2OrS7U8VlocUiIPHxZ0nbQCtqhbc89bkkZFuiBsFLei9jNkG7/a4ZanO5gqRnSzY
IeAUo27NThIFCeRqJfzujYhBFGuwSxEL1rAYhrPnx+gw1ejaq2KRt8a33u15yxrS+A2JJuvYu+/1
IukgG/J7mxIkd/1FiOYIU/umDQ5bQTf+Wo/+fGarhwms3aFYHCbNLtSX95PpeGST84dZE9ZFl0WN
YUSvmfO2baMPusOWbhLzzz6j0XZO4oqDN5WInEmzzkXTNwK03TonInF2BZGuLHZROWVAMU5IULiS
MUufkY/n1g3+Gu2OOQM6id2M805PIQmYYziQ7M+bAZ1eH1pCVeT3g23tcdVo96gfb42hgU6iBU50
qR1iEM7U+5sxlf+qsloTvXohtkAEt2GRZMo/Wm/IcVWalLlnoXGJJral2kBVs5evPtp0dWL1IH7s
04Aid7rg9e1nhC8Ko7gE819lb0Rn12yJIRFwu1uiOYXPnuBRB+1EKjbdjeNsSzKHaVyYMs3L0PRg
JAUJBTvNzhFwyn1fa+CxBlikbLHAiWif6tBjN4WQs1bmJxEUAqJsE9QkuZ0n3Yf7YkyQkWaiPY6e
vfb1Mm4wUAezN4pvcZM/5ikaFHM7JLu+Zo2tI7NRgZNx4zOWZNWp9yO+zLly1q7RJmxPItC31gx8
Vzchpt0KbzLdO0ssIMWDszl47jYS/hOBW728G+Y6O+UQ6sBFdaxBANP0Ma860ZXQ8k3ziFq/eVRH
qGFuNAMBBF3P8pO1iOxaeAhloWnE4qz3fkyzF68xIgQ8UMKDmkPEh23LOKqjWlbV0a0jatEnnoIC
TxIypivVoUfAfc0KEa/bOHUVNdg24g8t8fVtrWvuEUsy92iWCZbo6tD3DG0/29E60xwEuAFNygG3
ohlL71otGogYpZOnK2OwWKLBCSs6mDxikTokxMkxt9TFcdLNdAt+cN8E8zpjRTi33JxjrWNL1WCL
NgS4qA+4S6Ls5o9BdKoQoZr8ysIl7cjv0h6d0NKOoOjsQ8WsOs7ob+ca+P86G10E4dPxZAAAsZMR
4FfOYtIIxgMwMW/VaeBPHGaBO8sBRh/pPN7ginCjJbqyQpXo1SoB8lqi2/Zl+y5O2eOmwv84pkKa
JqJ8xlNFuLW/L4Loe1bZIOHwC1hZeM3lYbMxWzwQZQzzaKXZZ2O8JKBHnJRI2uBi7KpJfw8dzozF
V5Y17TffI+ctuo0/We8S/9WeCYzHjo0Hrz2/55Vt3nk+WDDQSvLhfPEEiS/hJlJSk3127qFfbeOR
FiOsh94DwQwkYXqxmcr8Y9aCzLdgNhSWVEtjxnMi565tK74Fh3BbkTyKFqHgLJIZtujdkH+OMTFh
XnuwZhilQs8fSgTg1lUevA86+bCXGwT/N8yD1cEAGwKwj8XCgsND4oFI9QrYeoS1jQbQURAM0hIc
GDnrArnqt6zqL0+rSH55exe8NtaRiF5KR7wFdA9vBuSrzIdMm47k8R+nctqNSfRaz+TY/OxdR+KU
G4t0FtjZEYsgD0pjEKfhaim5A5gpdzizYHAMEGiF/t3DwsUGootIQPIdoWTTViURY1De+Pdg9owz
McF+OCIwHZZqvs9Tk8T+OzRvQAVZ5uPCBMgTLAWeeYDNGgKhvuhQ24JPnSEZFvWmBMM7iYnvJ/5S
kQlAMGxbFvV9VpLN0R41E7c58iSunz3VwRq1InxrguLelXia2DtEk/99QNikDhJSCkP8BeDGZuo3
fWUNvNuesDVPkbqwNljkhKvKsE4avDeAzXc50mcjAgE9MQMx7AxCfkh93dl+tXFs80wgED9ZuFVj
MOz6EU0sKKdkIc6Ez21zus/+0sxhH7f8qk7zbaqQICyydTqGp9YMPzSu8WK458BzvjfWPTK5BMJM
NqSj1D/o00M9+clp1txp7bgWZIPBMk487cZJHamit0LzNAvm0jxKEO0GDzV7ZApTe0EA18w/mg42
pombQb/xo4jMenSXyymAnEPNM97rO9EmTz1ydoLV2zT7zRGke3t0Gx+Siqq3rbdg6seqezQ7/y7F
rGMlzcT70a7ZwzHzjmFqfYpYe2DtjJ4727m1JfeZxCr4MTuipcdGFmYE7yfC95qns202cejd97CP
YguzYOy2m6Phs4+N3UIQUGCZoArP855AizZbzF5C3FjlYm4WVrWgDfzVXfQEiCObGE/uOIah2ovA
gxhYBRJOAJ/WDgCSq87pIWnz7EjEtToaspjUCg2NdxCBhJqxr0uAnsTFKkl4VorIlKR3g9dhwTOc
Sv17zUUe2CFBhwK+A4pS+k3mSPNhzoLBhL9IaskE1SmWivmhLHK2PEf9syXX292ivYiCf0mhyVee
GtTkJAwipOojqfzUImR4ZLMGWUgdTqicolC4MVLYyK0IPwLI5J+Txw2rRUf+i6fr6pFkkN2DykB1
1upPU8hiD59GQvFyhWpJ2ajBLtnP3OqF4RyQwEXBoVMEhF8fn8gjEntkuplbdG6IPLXFykUP8s5H
R+6o2tSRKjSzPJc8+qyPMHRiqeLtJy/aBNnyybJbQNJj8cEZjPjEuwAxjIwgU1l4JOlKtGiLvn/V
kcmEKiqThSx/XWkCQSiwP4YeEm1zDE+ldQ3eRrJAtOvohljwFMSGj6rAkWIjYCDtO/UvbBfsJzOW
PEQCsJbsQo0wlpHE27iy3mca0yKiPxN0KU+qQzU683Q/aNwASX9kqct2I0ZzpG2ZUTmkMZOGEmPn
v/z/jbHTbVTo/3ex9f+TfWnTP7XW1Rk/EXaG6f/H90zBwsOz/pBaNzzzP1JmXUcv3fRN/zdrQM/4
j2ULhnu2cFgkODczXIcuR/fptSwPKKpl/78A7CzvT7MBqe8O5s6xDddACF7HdOBPfJ3wBqAhvW7/
WNrur2aaw3O0OPH90GfZGpr+8iXmbZgaXfK9Lno2RZjBEzBok4PheRAMpCYjWrtPIXDRTd/n4Hcc
p3xpmqF9wp6EhXlWvagi7IFh9BkI6iicq5ewruxL74hHzyNqQ4DQ73Di1Ady55wRamI+4hnYIowU
QlOrEOi04gHseIXfXVZeboVXDSWZjA5K5xyTh21Bqq9v3epIjVFHw+BpZ3YGt+bCDD40Xo6IhgyP
tVFtvGaece/UDV7hKTk3o+8/zc1UrIfJce/Rm8wwCES0BuBK/GLrA2qKHvQxb2GnWuhlQ3otQGit
C6p9UAbvb02qXRW3Njanm7YGRKDatdhtwbU/aVaJZVxWV9OpkEWbhtNJVbnTsr3f5P+jXZgkvsey
ymq+Rkar4lovp5Q+daFYjIcGx/C9p8Y717PA4CLoAKfTa1qEOMq2fQpHrEztGVpkntn5SRt6Fl0R
7tundA7BqLw9DGI0m+1Kyw7+SrqlgX4YL26RTxd1tIwlPFKBccRJ9qqOri7DXeF0kPsSiPVN2uAE
tQSwBoaBDI8fitcKZEzuV5/8AK++CQAyct7TfTThGzXOhCANA3R00djtSSS9/cEw4eKMVf2JnVOx
96wm3KphRBCfSPhZz17ijr+dXrOjJWoXRrvK69lkF5oRH4WoH69Vln72vRug3ZIHLrCuQtfMO1s8
AJkNeECqgTui1gDk++LBM0r/wZEFfIFT1Bs2waq/2/uoCEA+4cwnm1TRL4v/YGcpmmz5+PMakR8u
oICmfNsWyXjuZTHoDg43OTqy2sT99aZDDbm1tVKZmncotAov8U6tZUc7o60/qlq/2AijqcO39UjL
6EKD3ztlWS59dG2I9fISqiia3IzWDhKm17pqjNEwC2oIlEMXd8+qIPi8azzNu8+LvnvuK6M7NUX8
BN4x+T4Y7f2sR/kXq4qNu6zy0XxoQRLEkIWgz0doEU1GfgqSsTp5cTjtnNLvT6FeaeP7qMNoZROY
uUbmDqM1rZ6NPcGq+PFaZAXSXJlx/K1JdmqidlZOGkIK+zU2xoLr8bsJ8PznubInT1rIPkVGss+E
s12j4YxSjk/GhGi6KmyT3xnHE/saYVdtMSo4fgK5hhh/94xRQX/WhXY9KSDGfPDinDVpadpnv1+K
c5rvVCVOFgCRvx1Gc2ufMfIWKKKRX1Q9ozwtMUlp3tkRyoEz4Exe63p0L+YQCnxtX5Keea/P6ui+
k+1OaNAeCOyXi5no+3VcvwQ/+xHC/m7lxnEeIiKcnQ2EssE2gIWSPL4Wo1nhQzx7OFGkxrVt8Zgd
06A5l7JpCvOCLVoKeOvvk7oIPN6bi+LtLUejUPpQh+wpQj0qHkXWAT0ze6A+1K5Nad/CbCdIq6oZ
vmuPEkB8G3trd+aiRdkEEVyLZ/qoAHyLPQQXVJX9VYR0+DfocZqWLV918ARIiOfpRcy4nY9wYNRb
4b8PcJJ1WYHy+m098BPV/juKHdH7P0DsoKGlfT3pK/53SCC8fcmWrODKDmzXD9f3sPXhyztPVoMT
rEPyfetljrur8+69ZhqIaeRgHTddvJQ7cBQGzjvaeiYG+BD2fOfG4JQHfSbH0shO1RZhTnfnsaY/
LmPsXIw8OcA7ScWhSJKv2eJEKxavO3yNvoAp1N5lQz09VWi+qJoqxuGAXlX+7lqpUM2Jlvixi0bt
ndPhboHxS39WnVUO0LQoAICqqg6EsXVLVJHAqTxkmaMdrWXWkE3Vk49LVj+G+KR+N3QyiGlvvC/d
2NoWceptZ0Oc8wjkQTUm+mOcoB/UZBbIuXYwLna+VBuIysV7jHwJh+ADvAO32q+T3kyP5liglzcM
9rPWU3gCFzVmreAwT4msDhkGVeFZ1dQw0Wb1Oqv46Ln17OfrMHA8pNcjQm6PpWjtHbFHjR1B7L13
POTom3D4GoTkn7m7lselbhYCd2GwFvlUfg3uR8/oydsRqgYsxPKnS937f79pgGy9vWnwmDYcz4Z7
gRsUbKk/V2aIyE85wPHw++ghqJYNTfo8YGz6ZIWbNDGhfdcDmN2lqx9dMedYMbZ4jCZT/k6vgOrh
OkPSK0ymk1UTO9IWOzgxnyBCgicQOBbNQGkOJt+tQx2pNjVOVd+03c590/FPg29trDBNshQeuTez
2FSx7VwqO9UOhiOIug/28JhrtVhFtma/zl7/4luj/VczgihsrfBbH+UGzNPQcs7KUs3xWus4Nrog
KCct1iKWCKh4ydbroWp1O6fdmVF8vg6XA1W7b5KbxQ49O4+JSwaaxPaBTGP14CdIuuap5b+KsnuY
jTL4EWvFzhjq6pD7Lhoo/qjf40mxbMZkwJ9nyKliEA0+Sh5OWf2Q4D3MVp5xqmkOXFIRecJrLvVk
Bt75OtWpf+4snrWlzKNNW4JRl36ZT2FKoVcQqkFIDesGO4Mna9DSJ0GqClSMV69Umxpna1ADYLgh
pCRPUwVwOO2IAwM84b+b7GnIwZZZB4uvfG02o7mnDwWiKrXepw1yppOLVZssbKse2bnCrS3ke//W
oY5UWxv3zT934/SH1LwZaSjG/31BddSRBGqgcllfFkDrZ9cPf9jZZNxPonc+eBkqKVYYv8NsYnyJ
5nIDzlN7rnStPFc+0DujiwwMmux9EArzo7fkDiL9YOhGrFxfeLl8UwPMlLiq47QvvhPXB6xpkN/U
LO1j04udXY3GVz8IE3jp/vjgpqI68/ZZ0LqiI9uh841phpmvCowCViVUs0tK9uoyu2YJSz4yDyPh
qnuWxtELkrWPcRkRnrPd6AXLE3+feAhMqk5VDFrzODcQcFXtNqK2Yk6XZ/26hhph4oN3vUaXhEj5
mrm5qYMaNrdIA8B36jApDXHUSAOAALwdTo8LePWdR2JsUzu99iEYomXNNs7ZW5HQPuiWBT9Q8DZQ
vW4zwXIQGhIrhfY8YnXkyFGEcer/YuBmSnO6m4Ob7em86Bzb94Uuybfsa/+ctdAemWItzYofqekP
j6UJXm5MghaL3Og0pA1op/TeiHOUXIZwOCedh3hIX9rHLkH/LxPwL2Nr0gFmZuVWvd1EmllHXHey
YzwUpU9iZ0TB0yPh4qbFuPn3WVcan73582G02bbvQvBh0hVvDOjmDCLE4k7Bd8yDLrVflB8mHGf6
TFivrVX1h2JEXcq1LPs10dmxDkPNhoIN87sameMlqOxXIDDxPsaKYaOqQV9+z6y2ebSEpj15Tvhy
PbsqPOzDo2inrl375VOLUBW2BcX4OZ6WliAa2vB6Q6aIpBuH13rn/TxKnbrKt041t6euRPypnAEB
lmWJ1xHgv1XrRDJv6vBH2P0hFQ7iphN+x6c487xrkUwtYE5VH8FrAbiAAD/kGvQE+fazEfiOu068
EghsMbosp4NfVs0Lz9B3NaDh6UZzVRPPy5KhB1426bad/PZThmaSHfvpF7KT6TadmOKIlZrvCVzp
26IlxaIP7u9Vewbql1g4enl2eEmMOLqoI1VEFdtNgYUqkL0/OuIlzI///vMrNuGfd6/FntfSefNY
GAa8ZRsaFpBOf0rc70MrGvfeQWg/JKlymXL9oY3j+dnygdvAfLTXUWxGW0dWVUemdfAF3fk6LGzH
4BCFsIRdgsm+oR+IQHameCL9HzylDZaeep9/GEoRPNkLCLTZqNKdE/oIfmclinR6AdcidZN4p85Q
A5cw/Mj86pzUGaqdwKS8qmooQluoq6qaOkNdNTciEy0pPle1RXODtJRTxzs1LiaoXAP7tKwaJn8K
444sijyUhTpSxSgiB8c01v8gJjjsJSqhsRyQw2mx/fdfwTD/dP+TkwiBLxt2qU08wyJ89uckQiQ6
gznhmCS/QHLGQZ0+5E327AMVOHpQLx9UMcxG+pDEiA6VFXA81abGqqOm86zNaPioDMozbh1TPXaH
IZpf37TPU5PeV+PLm2aYS+mDGSbnrpyj0+0yahi4c1KemaVdP121XQu8WuEod9r1028dLdY4e7OD
d3lrU0dFi0VOyP7m1n77MA3tRVEY2kl1qvbY7vJjJBpMDYsaWegxouhSn+Ctqr89VAMCEkMI/8qx
vx3+dhqyiRIu//Zist5p6HS5Ff4dfTNBdtEzcVFHXg6Lqp8uTtK/xFP4YoWNwJ4Wk3kxYsvjRN08
4FcRibPqAQIvzqo6E5/advBI7lKZd/C1aHxPrv7j4rfhMxGo6R64F1bg2qJ/ynK/JWGbGuclFMW7
KjNPqp3NdLIdgWPu8yg2Ppnu84wXxatLlOpQgYVYq1H/cFUDA731v9+4pvs/Xx9Qhk1duI7JO4T5
7M8bF+ogpJTBzL8T9OAXdoNpQQjWFJd0bLZwCtKTqpWJGWHAbeYkOucQMJ8c8lvPCI8vyOprUzfr
WJHbpvBZgtrj+jZ4WkL/OqatSL3NpEG6KOh3+igNQtJ+F0tHRWMZxRNQd9Y/JKd9r/CfVFMBPeRo
OylQa9C+T6YsYA+j/56ARVVtalzaiR6/W7ffqbYxC0857+ODaNBkLozROamjW6Ha3AgELFN0iDoy
4zyzRl3ozZhb9bduJ0VwHnT0cZEApzfXf1NVF3jTVre8Emd3/aZZDfW7jpQ439EJoJJ2Lr1CO6uj
OG4/DKmj7d60T3LYrc2C3Yt6vS2XJsSRb+e/GTfayP8hkeOs33TAPA/A48irtiGSdIK/dvVbo7qi
S4hs7xNHA2tqn4J0tE+EqJLT4qNHmTY4LHa0q04xpTEsACt2ruNuZxB9ewoCnYTgr4vcTlPXRKM2
Dl6I7upnwd+y0VFJ/dCZzidLhr7TyQVfX9hf3CEZkM+M0DMjcvk4hRlqM6L+LGaxrLO5YYfRI1YK
pt5ZaxjCfQIztlXbfjeLsCIDNPAymfC2vDoBF4fX35jVwYMZLPtKeNUHrW3DhyrrPuVBWX9IwrQ6
9zVIW1Xt4wi3zbQxV9exeW/umn5JNqkcPDYHzTvnsWRqFD1Q2SlpDjNqTbvK0eIX9NF6tjOZ9133
PyUCrcusNkhJaPHyDOZTHIYEGUCYwPKN3i/PFToJgKgbhC1lmwPr53GOxfUE1USwH6H5qO7XYYj9
nbpSEFoowZfRRY0YJohoIyEuRExrPLh8MPpQJ0DeX2e8yZkGeGFEgWajZivPTKkK1XubGW8dKe8W
xyQufWvC2pCL3CbU2yfd2tRoXOd+Xh6l74N6b4dQ8mVOD5lH9V6/1uUbfTYcchoGGh5qiGy6vf7/
aTWgxt0WB28udzuXrwB9GlW3jTH6L4sF60+BCNYKjuUKx3Asz8Cs2pHJut8FIjQj1Dw41dY34Don
FJMz9CTjdNinuajQC5F1P44AdNfY505JV+6vjaIW1WVamo3XzZCVo8iKAGQsKMzMxEbUKV0KY64p
F3vF3jkhcI8cRMGKfG1pbvKg2lThgvzetbGOLqbscGThNWaIItYSzON/CScq/+8/FqkOmytX/gdU
jcziG29kq8naBqGA9pvdhAcThOI5qwJz29fJj6nxF4zK6rZCoV0ehv7HrtK8I+8G/VuoBe9K3lsf
jAi0RjA5/qn1vfbCkt5GQ7808cSpoxMCZrCeWne4LJPlv3NzcxtHungFdlfsBw916smL/NfO7r9U
Qes+ZmWYPYV++Imw/tO/v1FlDvTP/RjSR0iPoM9kowTivo2cGn4qzMnUi294PMMBTSb3Ge401s0R
HH5Z00FL7yDhISqHV2Wxyt3yKTT4aVVvDgXwmJk5dsW+Z2/TOgH0HSzBaZrr4KSOKmt8GCCa7lSN
jCdy1+pQFc6ModMy68cxdIARk5Y71tqAxnnaAesCZv4Qxah3eUQh3omoDle9X+ECKsHlUSs0PteJ
w3PoUhBJ1U7qSLUttpkceg/kuex8M0yN7dMhbHEapVtr5LXieLgP57h+z7LTgV4SF9slwYGym8HQ
g/fASkVWAe59hJHqPKiabq7R6eo++JNuPYJWfGIFmlxlc/7Qbfkjwv02jcxT6HNDsiDSWc2bxttg
ZaAZ+lQ1jvY11pxq1xfaZysbiidVBM6UkaBJHvkzfSnmk+uXWId0iHAbwtZJ8dT0Yf6QOjnSgXUQ
rgDvuo+xWA3xEOP0039xRi14UNcy5FVRaCOVYDf3t89wYn5TwRJTXU+1a3HzPsSjoEvN5amvwp6f
P/BPfeAYpzLpFvSfXegMSY6T1DiMX8bO2Oewyf4S2bgrMld8MUd0TpD2CFFlXrrtYBSoXaReB+Uc
nJ3tlvcqE6QKe6n5Uy0D1vivtFHcuM++71hnlSKa/aK/ZEb9jyfFfYeBhzzBkyeoa2hi6i/yU7oo
MxBrmiGG3D7B0erHGIbTqqrL7jnP6/7SxM19nOrds2rioUANO0KJRlWNwYeaGAFeQxV19tyzHTQ/
CuybH0cr9p8mS2ADHbmvjdsu2x5uEE9V777WUX8ZBh9wFrpkD80oCpycaB+QEtvYs8gORTDj8pNm
UGq1sjzhYrd1u1G73IpId39Wm256H6QDMfaXyBysE3Hsn4UZ2NYp63HQxlkc7acMvwXVpobMXW6d
ojYydqlOrKBJyv6j+a3xBuuj3tXzJa91EteyCs5l2jbW7G4h/1ofG5YEd+NQhPc/zynD2n7GstDd
RWNUI6VfQ87jn/ENGbZFr6C8ILiMNAA27U1fvrgz4Q09QYtldmZQ2BrykNDPEOcd9jk5l88W2ZeN
ZqU5wjZx/JoAQ1DjMSf3eDormyUlp0sHTE7+VICG3xPI7Vf/PlEahqm/fRPy1HmOegdCwcEC+M2b
EAJ/1eSwB79CezRWViVcGEUU9RKh4JDr0HRldeyrhmSibu5x463Ot3ERGPFTkAXnerQ68JRozPTe
ZOzCufeRvx43yWAuXxIfAdFRF+EZzvh8tObiEGpm81g4Li+kwj14Udw+qiYUYlGFdHDouLWpDmdx
eYCz4RIEnFk3PtTqvMR1HoYh2XYL2AXpAgC2EabXzgCORFXDsEoQDGowMb8eqlbXbVHC+22AOqwq
cj5JgkKjvFAni+toebbfNAuyEKl7GmyNQKkWVC/2hIFKmwpWDnOhP4cNmPhi8bqVk3jzNmnL6KwK
ONXRea5QAiaRAbtTdqg2dSRk7//aZqVjegrcd7dRaig5MgxwdOwcoqoFZ1n1aCdrNQA/O/Pqu94N
zIMjt2eB3LwhR7NtAwOIimyavax80HJwh7KmmtqhyI4kJoAMmkHyaHojr302olbZzp/qJgv3doii
UV+586cojk7Qnet3QZbapP0skK1yGD8MAnQije/HIrCeh8Z+Vu2gYUbo0l54UFWTPV2y5J+cBAsN
NCPRk0lPiYMtzQC9+R0EXTC/4M5A97xcW6LcuguzqTpGbuM8pEVenSKnO5lT3/ATUGjwBRFnH5Pj
AhfvpY1C/dgkhmSl0xstA+gGfa4OGguH9ZyE8T0wFQCEU1aiy5L2z+ai+3ds0YOv+A6s4s4OfqDx
9JGUdPNxbEdnrcuT6khDLSx0E5iAMaqfZpOyNVSHXsEu8Vpo5OFX6tDSg2BXJQ08uzmqrbXp2IIs
lL8P7Q4ZKvRn0D/X8r3K7RQDGUcHnNNOJX70vED3Kp1B5afhRxYR2Wpa/OyCGMPyQggX30FCF2FQ
OBtceac1BuTJ0ZkW7zGyOx/agHZQtboqvUd1hGwKSjmley+ymKwE9l+pPqPmoeZcEc/DvjNjxMeZ
d50iwFhDdah6vkxIzlfm6c38HDvW89hjXJMnccU7KscFBr/fJ69EhyFszPh95pPo7dI8+mSX7ncP
29xvUzkfB5FDtvHHJy2FutGnVFB1DO5VIWo3PyeBu9Gh+1vXDk1zgvuyMF7jxSKZrTq0HqfCqh52
fuHr52BeKERunFVVdBny56retG6LN0b1eB0nh1x7VZ3HQ7+eosZxiz2qS01t9hA3Wbk2okQ6XetQ
UWRhsNAH9vXslmSggqTOEIVJm53qC8sIOwRjeK9qfVAML3WTfHUyFJ1hJhfbSjjBgyr8OmlR1JFq
i7/aejfVHsYAme68RY7iV7uXenLXOvzgk7QHU6/ZczKXIwcwOcZWNarBqJQmhwbv6dQru4Pktr/O
lr/vnJzcF0HlRwRGv6rmJLYR+IYusFXVgRv9LmEye3CLQLzzO22t2juBRgNZdPgzhshQxIyM1ZzG
IOKNkI2uW/5fvs5rSW4k2bZfBDNo8Zpaq9L1AiNZJLTW+PqzEMlm9vDO3IeGIQRQ7KpMIMJ9+9rK
J27SDrFUHgQI750LBT5IyhSn/OZGpOGR73hXtE/IFrTO5d/bdit9aGHbuBIS/OkQqSblC492L42g
kjtKAttpGO4Ew16YN/vIVOu9klvxtolViUIfKb1YjoRHQykFXxQfWX3d/yDHiz0aZs5nKkVwUXca
3mFRbL32SX8VMwNVfg07x34xlGFYSTHkKAeW0H/ey7PBUEdmfrG6UdlD67SKlTjV+whEpTjtdZxr
cpBpMtjDvUmBKvLrWeWY7dbyzOKlSJR6YcZdsGnZNL5g2FMvO94gK5at5Us22PwifajiYtRJOt77
riEvxCj1F9G2MlN9LppVwiNNV3ppJpp+K6eHpmWdIpopfzAr1s2bNxagAdLW/+lQbtW4HYBo2SVY
A8LgM3TR6weKTdlrVUlLw1XcA+K9bCfZvrfpYPQ1E0bYOhVD7i9h76jPeoplIYW7wze4c/um1KRP
aka2BOO9Z7Py7cuoDUv222FFVWD04ZpVclSRTT9ncoDfbKPDr071dEsKdthnBm+YITmIAyJtZEF/
mo1iJYduOjz6JNfsl9CYCH7hsrNS0pAyDyrPxIHId73X/ZBUV22bJLQSG5ufUm82GgGDszhkThJs
27T+9ugSZ6NUKis9yJSNlGDqE+ja8JmozhkhTvRcW0GxF/04wQ+foSydJQhJfVtqe0p72e96lOT7
g5+dCChnJ3GGrUx2itvh9+gwNUWfGHVipDCdW47veuXnc3WQjRMA3OpYkvKaS3lVfIc+hS0XxMnB
a7CEBCK5NfJCfco175s6sgJGLrrxnbo8ZUNYnsSZSrxvwSbbnBMr4+8k2QyLESpxSOd5BqZX0yWP
AXHxUBlUyFpDuhYDou9+B0MNniyWaGsdDw6H1xgK3eCMvo6cdWELvmtwHiqvuzddQvXUbeeHroSn
k43lsK/zDosExYouY46tsK4CnLbYLuNS2jeXCoolyKUAD9Qg1F5S2yiISSY4ef5nUypN7IAHwnrJ
N9fO+BAXifYsgwX8aDUIRuDntKtex+aqL2p9n8VytXeaIVjDBsuvyDXw/S1MAuCwKdZ8c+Nz6+iv
aZDKW21qiS5wofE5tpoQcCEA29QgFc6vheGEKr+lrUy/2LI42rnp35SuxdjbtGQKb9H2+pRGJKPZ
PCtBax1yOc7malK0H7UVS9R+B/0xUM3xqVb1o4OjyIeaZskKRjrikely9DsULabhtZDCtUjcE6Cw
dyJZLw6guMFBTbl7MZCJtP5jjh67uJMYxVKRGv1J1cNVG7f1W8z3cw+3YfJe8uu3kOKvVedL9n2U
PyWOp0VnsfRkVAallmqJ/azXhXtJC3R94SAfM9kNkWJl7oW0bHjMTPLXU0t0iUOafgy9qZ11hIKX
UXLybRQ7FzlKA8jlSbZ1i6p6VRNDn9VJaeGUQDNW+2/10Bkn0UpdlcrCIryJli0tPatvnuQEBHZY
FAtAFeahGjrzMOXoAJ5Op6ItDkE3GaGVVbx8TBQDfzUbyFFow/J/3e9xk7/m/rd71gU5ULlrgAyi
tjs3qhdstBKAXUBgJVrGrJtBaYXJUo7eBrMxv2rIpJoOB25GMO1cBLH0UVEsOR81zbt106e17eRh
DzKMyDuW6ytlkKON2xPn7pU02Rs56fiSp8inZ4Sw7KT8WfQHfvC7P1Xis8E66aa23+ok8C9FT9gt
z/vye20UJyvsvVeDYuWNnrIHqwZ7eC2JP4gJkhlPT3+9PwdgcQ7m2OR8P7zqe0ppa4827ROQqr4s
Q9ieih93N7OHvS4utcPwy1OT/Kn3Km2rN1a8ghTVf4wZpMHph2slQJi+HnOSkbp1yjVE1ek00MUU
p2cBfhFA76mnQQsuVODiIPTfQiouzh4Df837qykmU82MRYzZe4vHrcTZX/d7/AyVBT3KvDFfBADf
VkY29JuqGOoPu1xlbRN9VpSNre2YP1Oo2NEnQR4o1tZALFQb0XBQHCmmJVkNkcfonl0zDnapJsEx
wndi33dWuQ/kqNo/mu3UF9lSwwJnOhXt+8Q/lzz68oxKmywqwar/l8l+jX1ISU33XIFrDuGBT4Hq
KM9NFf7w4cge9alVDlRaRp0xbmoJ9x0p4JXlU2eYgP+aNMf8egwK5AL3XyEnuw/2RWD69yCT7RB5
C6vg7R5Belxwb4cS5XjTZHnMZYBqhr+TQH2Q4YMqEEAAuZ9NfZIeFr90LcdDaHAOmmmxLZkOovk4
ZB7C91r5+ej5a9ao93gB1XGHzA1HozKrbtGkjQOzryLnqxswRTSVGpd6fYgwoIIl/ExZa4ruSvoI
QboA7xhBg2WxcpSUSF5ImYPtN6xBP3LNr6G3XjXT615TzzSWelmp+xBuzLEJCtjHMZWNXZ5IOxXy
MUamE4dKM6Wzqbe/Dz3IV8qEzWRtKrF3EQO11NVnuVmJxhDqrjWzBmpJCdrtKiecp8BdZponRz8V
UDa+E/9qA/9nINtkt6SIXYE/jhiKysOuHLtkPdpdfkOaCFmVF/T3uI+ZwUWskS517pjUhenhwkmN
4dyYCMm1Xl8qQbnyXada+NJYfy/alVA8B4WNu0hSBCdzUvVRT74dsjG76lBCZqqeqt+pvDv7deS+
wMnX14ass36loO9Ft91bBeHrs7eMl1FOMuxr2/QmWzYLhQLspGiKAamsNgk1GSfRJVkJ2XsSgbX2
xm4Z3YOSfylR9UY9H8UuYAhXmuP1O3mMxjNbQyomgz79oWd7e4yKr6QtSFI7SnSNXanY8k+v1qA6
kme/xlBMTKkGc61ROvlBKQdgrcJyDyB97UPH627RgJz6MNpkI34uAXE+qKxRb7mBD0mVut2pN8ff
hwx51z7xWsop/ul37D4kmBSi8C/YNgGG+mfyY87QkS7IBsWdNZFxDVw5XId94b+y1KNOufeTzb1p
Vziu+vxPiOaohJRPUvu3E00jgkzbgoDdE0zzX40J51EoUXkUo0HtvhOQtk48SoNXtsGnvLeay/1G
JNq9xItu4kJFM2duVydg3SCViZd3QgqriwA6ipe26Gu6kKxpCe5neo8/Xu+I5LqCaHJtels2fGF9
0wGGrJFrflPqFvloMeC9kMXjD4TD46aRK8qxC74oUAKL12YAwxZFlfM1kGRWhwzRSqFVp4ZI8meQ
Grj6jEVzowqbjaCE1NZ0u3TvELxY53CbrkTVIX8jOF0AgMRY0R3Q8hRorXPHCG/i4DTxVkYJdbq3
goo4rSltsUeJ7hNsCSMZLWybuQVheUJ+SEbUH8XBVWsMp8Xp4Ly3Y7gaK899zVzL33dgPOZ6NDqv
gYppiJpigaROTWr9LVCPirMVozBcvvJUt0/iUiPGqksmXEbgI79psXGfZNq5ClEyGsFGcAtYW/Em
TVJvKdeYtOssTfDwKg9dNjjKasgtQLc8nXBDq2yFXWEA+z2kkHshhjIH/rCYr4k/QTLkysKLE3Ve
sRA6K1RbU0uaXEUrM7z6/J/9stoNlG5Oc9U47sRczVer+zQ0q/+6h+gXXX0wdAdCVS+ZnCzFZogs
lrpsG3LolpoEbz0sW9EPoB4foywrt87U/5/zRX9bZtlz6bHlMDV337QNKvLpTE2Ql6sw0pZSRLC8
H6Rxk4HHwOX+n0WnoZPcGLtiL7psy3Yu4iNburuaDN+2yAsJm9Sye/ufyzsxoNbGz7xSfNZF/7Ge
fCwFm6hTiD031BOb7wRNug8i4O3GNTCJsqamH3Rn4qMshOJQBU9Eqkf0axHeMXI58m6TzfS5ZZ1f
st/wVO1F8pOAIjed6pJElj4iVfos3da4ao4WnQD7sRGY+k2bhRxb85yAFs5cataau0523B0fPQLd
f+o2KsWK53E01BtvKu1gvSFdXEhzoiVqP/JQnrD3ar8QfYmFxdQYwqpUsM5EjKJeyr40nsIYV0TD
KYs1v17jiaC5vC9MDY+TXNKfxJQ/F/TIOdkqh0g0Yfk/9xiGjKoVXNWpFZU8E/H8eA4lGPqUv+9a
cyRsl9a9ewIEgf2ol1x6g2pldA67NIa90EKeY/1QH4dJjicO6rTxigzr3e3aaiu6wmmD5k8Hk6DW
HMVnRIKGFJ40YusxSt6AwzJAl53m9sd7U8QP9Sg/BrkJRGsKKZajygPVht9JnnDNIsh9EgcknW9a
bxaUFTju0xgp45LFO1zPqdm4rFj0XPrUo9oqwWPnK1ZXw0XMxV4F0+ixwelxupsWTHHnyZ6BNKv0
pKmt+jT+6DsZqps0ZHjc6kG76+vOwEDMMbd6+Jqiz/klu9SqOEb97vm5t7BS88sMKkrqw4TtNUwp
khi6eZKVsLqWqV5eFYhioitNW/bj04y6r62TGBTTpi7bVXbUduQb9nhI6CgHtg+WmfnlIlCCJxkQ
zIYFzYgWZBJ6iOH7zEIZx0WvadX8X1eKSYbnfUUdAMCesNqtrLRrouvD+yiz1Sd8hA3C1KRe4DPm
4XWpgvE+S6mJqdk1svOAjeJ0YE3Dh3EEhfroS73U35IhLShjrPFHhBcyayGuhBNZCT+KYO/2pr8X
TXEYMy8lrQRfEyQpS2HRqcQSmE9xGqHBgU46XS6urFfkN6HzVmaxge9f3bzCp/5Wt9ovpFGcqO13
OZYRA5Rahdk4JuaewuvJ7Uykha30SWqi/VJDlb24ck0Are9wq2m8ddMapNCxhFrYaQk4MYXrMmub
8aJ1MoDKMtVeWioY4E3JF6Do2ktPK5paYqyj4kaMydPMaSwvI+U+9v9eJ8aUSQP95zrdiVGT+5E/
r6Icl50+JaM2uM0WlXm35jWQP2WaA5pnkjOZeFnqxARDs142SaB/79BFzYYmUS/SWGb7LiqypYIe
5rNgbZaP2vfGm/7kAC3J5QbRCZmpip03AwrQIOB70WfZ8aUpK1/bBUbNB7SweBVO94auf+49CTcD
hbCJ2inZRqkj6YCICZtRT8davEiMXRW3v896M9sA1PQ3WpZMwp9pymNUnD0ug4cN3Dd1wxPLdYwj
NPPdA+G2zqOoX/dO7L73kM39VE++8Zqql6oCxs/k8fzMr+li8uCbeT6cTMgb7bNb+ojTcFddOYPU
Pkth1BM5x31QjLZyRT0i4QgttbDCKuwKwIkW3QzKa5+pkycQLOvj/nGnykKvnk03Zj6m0Fq5L92o
OYBl0+ZeG0qTdRPNyuKPPx1aG58SKCOc3idOZ5EUvip8ktaPeeKsGL0rajtK7fPylcd+9aucYg5U
Nnyx5G1nbQCSJjctDwFtkx+qPpD3OqZR81zqT1Fp9dfWSoZrH5csiRAKiC5xMMDTqH6Fgdo0iwh2
f72Pigv8khVCC07zcY/S4fGNXezucY8AF5C945evoivhUXJS8g6R0FQKjEDdwnaOcuF6OjyaieS9
BTIgHE9UFIsBdP14BupT9bBoi0MVuREa8mIubvD3Xf/Vhox/K1TdpiDdSDYKIuKFYknyK6ClemnW
Srt2vVp5bZWiQHrTG7tiVOLtMAXXPRWlkp8GWFylfvLiW864hqioLICOxC9hWqhbExOa+dDJ8Utr
RLDEUuiv96ZPlZLqZC+iVUiod50CWM/oRMW+DLViL84eBwnIVz4T7ZBcln2fWXlNsQ/rGtp23ihL
U2qeXXC9s8SrcQKrwmoHIRsE1dQMTSPep+rkISMn/Qsm76iCdGjlYhSLQPvQ9nD1YtPoXrrANnCZ
Nn/ARe9eUsIdpxALHTGGk6h2doL8Ii6MPFe7DJ6/F2OxHhjXwpJWYizLc+vmepAGprs4KW+8OgWs
x7+m1/3oReFp5IXBMA+jTWol+rOYlw6giUoiouJnW52+IM1uL/ymgtHQmOmL2w3byCBVSbVA9jL6
xCcz/G3EmB0iA1bDPjqIQb7m0NEdzEXEqGQFMN9ZUW9EM2uJE+ASBi84VMj75zZOA3lwzP/zMAyL
Vu6Ug+gemzInQq2Pv6eFuFXtQDjAeAxUfJumS2X42dj11iNGzmp5/d0UF4pxcXXYhPLK9XWsInP4
DLnZyTuWA8SceGUj6TFi7TBZJ84lkumL2tUc/lRTZ1eULrpTMckOUFLLI8HFTh2Pj8PYe/JRDfUY
xKa6VaaWGBT90UD8mzpwp1x3gCpnojNVqGKHss1t7hdnQbCsymZa0Ei/2hx1GylflLqdEi2y3oxB
03DwPYTh7V37KI52Uyf3oaRIb8FgTTyOP3PEqSSFycHil51ZQ3+OrAE2FdzZXaGH1WtQ8HbvHcMj
HkOzBIU9RnJ4ES29gduqtcMTqxe2Gtkh8gpQDWWBo45KghweqTY9sfSrX0SgrwNIZCFkpnDOUidd
aG2WrSKMUEOsgMm0ezJ5s3tbKZ2zn9jjIdFV/SruY+e8wFPtMk73w7aqPhmDi+ScHyG6KLgad0NU
/xJd9/4xhlni4wol/hGir4XVhHWm1yz9VslWCnaRrJp4RkajV509jHAi3dWAIpfVuZwOol8CQeFj
XHYUU/UC0vSM39S97zFNXPVnruhP7KE4KCqf+yYPhk/XBWigZPJ7D/NzAzGxXoXU9ol+zzXHd8wQ
640hF83K0fGlZaHiH/Qi7OZ1UejrJmnb22Al3c1XNr5d61fRwwpF3RDnlABAOVj1hSmoU8k2qq3k
We1NR8R3Udj/30cRBFF8FPjOXFzsJ9HPFinxwmyG6LXpi22fJupVa+KIwkIQ72zSnpQksF/8b6Kz
CuzmqWwtki9ckPaEKzKz3osxk/X+2ZGGNzHmEa49qirUvwb3xpvdGq/eWH6pbtY+h4VnPuXmqpLA
Sc+53YvkuNJRn8bMuLLmdpTVGzEVZNK4BlZS8bBgNBld5/DnPupQifuEEevVLqB0uFLUszbtjIpp
t5Sn2pMSdlA0p5YnY4pU1H23lDI2S06A0eM0XwxCdzKe5Mr4ez7x224pBl1tLEEQ62fAbIiWYhc3
U7u3d2ZuRLO8y/UbLyn9Bq7AwOLDybZ16Rs3HJe884A3jBgU03yl1xcYOsSrx1VG95RRrHYV16g5
iL0xGoz546JeKW+2q4ZHcQ0UaHtnTz9Yn37mXz9YNL0wPERl8GKarXLG4ahayJHvvoJL+eVAuP3p
a8+ZpMVUXlN5rNjq+FEHXoNaRUN8xGtmVQDv3EeZS2BNYhOUoZC8BtZQzzvLNl7dPNl4aQv+oU+e
qulQeh01J5gGrNMsTp4cm4WEGoAdnVpihlVU1sxxdDCW0wVOm4QHfF6/W9gSgqCzgGmiSm5Qalnd
lmrgfKZGfnRq7V7dJlZ7RhHRy7NSHAPX8Y6K/CFm3LsovYxOog1reYkyTt4rU5foB6IGLiMs+oWc
Ne050yq2IHFUfIyVVi4KWRl2VaW5b135bCdq/jF2srvp2rpZGkFUEIOMKYqJxopHKFjtwsnzWzYd
dBcgpT/6+Vb0aYpCwJdtUGN7NwrxsptLEBZ1R4Yz2jQmZuWAHijMKI5G12pnbTrAWgNgbNThSvRV
SqSdgUloZ8u3rmxc1N2jq9Aa/RQoV7ViXTATl+dIxfnC43idRJTUfI1mZBzEQbIdQl3iNGsLTsE3
D4uE3dH8Manqm9/TyfcarED/afoe7hJkZrcg5n7w3PiJTxcZz34cD4rrB3yDs/aJgl+LdL7sfktN
a62omvTLaJ2V5MnF92EyEUjqxHga/MhZ4mBkHkKtUnYBPKVJVu1dQS7sQsNDp2WAu66sD/z37JWC
1d1amZrw4xG0mcYbLtrWNmzxkc4ikuyZP7lqja4GE1zS3hwvfaHE0LiofRo+j2RXRXcV+eFe8tPJ
RYdZnuY6i6RN9P/vRVoepfjBlKi3CE7niv8dCry6yOta49sweGcv9WY08nf2lR+6jKqm1Q3jVhTu
QXSXCnUJQwmovQni4j3FMG+W951JgrkHjhqY96t7VSWMaCXNJYbe3pOM+SAUA8EDndAqzgfvQxv8
CwYoEwGjDs6E8QuQOvRDu4GO3qtTcNPzP4px1YVG/u6nOILZxohNRNa7bF10rASSCVVJyKNlx3hs
FTWYS1N2u+wIAQ2tFh5RzkbPvF72Is1dBn67Gm1sbURynPo2wOzB8Ao2t9gPOaB8MU2j+oe6tzI9
65A8rnjVvIvbFlmULEEgIWWafkqztBu3+KhieFTYAeErOfW2o8t/QUfss6p4oo4F5h2k2Mccvx8D
dcC2Gr4brRwOM0UbnsLI17Ciyvts7au2v0mpeTqMBnmEqKmdtVz7OmUNdVuf6pYShj7s9gRXFdzf
7n1ZcKzhKmZTy9DbdsV6ONpK5iDtyzyDo9UlznNQDNLZcOKDaEWaPj5PzJNpyG67Zp9lCc65fUg1
ESV6h6wkTx801C+6ii7z6cr898R2fuRg6b/cCRIfkviZ1Sx07K4cflBpjTle0BmvsGOCSWBUIM3t
MfoK+hKkPWbfJYWK92ZLZfLFkf3FgCE44W0NtWZKwcLS11z3lKt2++QhreJBfgv6jkaXFItIA3Ig
xiQ/74++XlCkyaBfRcyIlC8AzdEhoqRgxc8lqRVp9Txv2V+MRaKf80ZW7iIwtS9+pfKQwA8gqWax
wF0IcZjS9itcXrI3pazyjaYbaN56zfwoMRcBAvmNb3G/jH3KyXm0/lJdf6AuBp8qWA6ltqi0gSdw
FLAIguQrDpRvIMgUp0zkNINAviumw9/j/5r6uF6rG2y+H21x+b1ZYqbtFal6tRviRn0etd8sGVmI
JWcTmMAuYEsg1PbPgSP53zDcxOK71Z3nsqDiGyWMfCY8rqwdKmYhsJXVXgorf6bJZrwrE8O9gpxq
177js2Lua/cq+jqqIeZ8lrVVm8oEhuOWz2EMfyfNx2LdIHl+H0rzmw1h6VJSwvCUJtoaqHLBbrUZ
MUA3USLz3DOXTU+QCBVDc3BVHC6PQ46MwcH30hhIQKZoP25Qr/ON7KvZBt2NdPM7vkM566YXvFRs
vjVVQm7NLd/GvO9xNjKiI6j08k3CPKmws+AF5A8S09a6ie467Z1tlCeYdbNWeOMd7yLK19qNGLUd
4xdluc5JDIou0ayzbo8RSo07fTduHLDGS71rlA8iYsemdY0nAN7e0fKr56i3LWzm2nASOfDDVSUE
idw7S3VqorErwTenEcWoNClMkHaSSyYcwFXwogW5d1J84vqS8YHv4JtsDMZzVaXqCq0YBtH8Ap41
d1LSWqU/byvJeLZJTpz0PHyJO7zR1brDtLfUDo1hNU/tpPBMAdQg8A2j/TDpQ6FJeVvsGCPUA4yK
eWEdzEsWgFfR6gYVHkSC5NIunCsi4XyHzs68+EgB+NxW/Q+lwbu7TZNPVw/9JWt7ljeqLZ+a3FDh
ZjMjhyonYZxTE7WaV7iUntwRVYdVWipmpmCbqsaaddJ4Movg4JZV+m6Fio9aLGp2huYm7x2U0o7X
0Etjme2py3EW8vhFvLcYCS9ZiaprrRzg/3rER4B+4aeDadXXZAYeF3zMA5UyN0vXpFOIsnPX57xm
+P4bz5hheTMNy46rHvvhJtEk6eh0yu+DHBc3AybH9tFfo7yM9b7eDilUWI3P2Ic0ZucGjfMvN4kW
pSnHP9KAiJ5ZInai6jJatQ37RLmXu7058oNlNTFvda7i8AG45buVq6tQNYZfmufuBqIxn5WalXN5
8JyDYeDkIUVlM5Mpr34NtDTcgeYZ5qJZ+qaJ0aNOlm4aVSOIHH7iGiv0aeUridtsYSmWvRmmUVMl
YGTqBcGdaZTFEHXLNX8JnNrL11FV4J/l0VXcKW+oQciq7hmZzvA8aHCQp2tUTU03bp6Z56bvvyHo
an659laX6+onyWC8gyMlfzEpp1lWg54eE4XgvuEn6XogznuVkUvOBx/D3cguN9To1b+Swth2BFo+
Q98r52lQjtdIDSjqlpJ6l+b+cNTlKAPw0agv2pSqxbfX/mk2c9Z/9S8eAV+JGcmvdRxbiAmcjE8c
NfExxbfrHnLDxXBQAKs47RkVv0dk/O1OSp8RjSrBtrDqcg+tpiKmBR2bFIkelXtxEEOPpqkGiKps
uGX/uibFpGOmFI604fWRncrpgB9RvFBKPJggVWYn4ktI2MSwUuFJ+BgJ2NOxYmeOGKWq5cVhY1D3
28zmXXw/GJnH6qirV0UXo1edBjq42bALK/UDYJa7bUSzhGgMhRDB6jRFNkbMwiK3JfkCl5eMeJnN
xOngKdPpmFbrzG1P95GidYN927qFvxKn/5rv22dMVc0rDtOrgOjI2yhr6ZGcIpKyqRnUXrXRNB4O
itt6b3Kj4ppoeONGjPKmLmZj1nRHMUpSHXKXJD8ZQ1E8Tbfsa0V6FbcMmhEHmqkpbtmR/VqIpsfy
5n5L0YQOsTb0wtrwHZR3VU20yqMcC0iZjH3ynz5x1lnuuDO6ErsN0X4cxHWPpjh79LFg2VROfSTD
owMTeKnzhIJwAMaXxrPsi00tV2xm4+HRr/e9iscdmgkxg/2tfYknVWJNJJYM1T+XqiW/GtVsu5mY
1+90jaQsz+do3flYcZXTmWKHv89EH1ul36N/zftvo4gS7Pv9stg7utBco0i1dnVPPSEkIipkbUfX
9bk41fWRVYc4vU8Qc0nmqTPfbqv7paKvFNeL039dRLrE2uWKUS8G30ooFMA0JGgR6iZx6V3GxPOo
2VBYVpbIdDB/Ifn4Z2CILO9E+fxcTHv0OxGMWZ4XyO0JVdszMVzr6hFVcbd/zJNCNdhVwfDeG4a1
rV1HXlmV3O/UiVHdGnoKKm1q4wMx7AI5c/XlY1zPU8bFVNF5n39vq3hxogtEBAr1aRbi1AjR+5uX
4Zclx2m984Oge1KV+l30u2U+M4ahr1RK81nmxarnXZNKkS6pDUGND3u9KCsTRHXha9WG1CNWPF4P
dHYsanOPyvI+W1zC4tI5R/mzaJD746rOkFYOKa6j6BMHLUZbjISXp4qMl1VrV1PwdKqSnXVVqhPk
iRy+Wam0a7Ezp/Z+eHG1pL7mslpc4zx61fN8eIeZAJ1wVfi5/FK/lK7VvlRuq3GuRm37IrTOv89N
DfBk4o1nyrTteWhm6gqXTZX9FaAoJEs/S62xDmoQ989BiULTl9k9BaHbP7PU9TYNK/CFGJUqnPKq
0fkuBuNCU1gi7dElxA1W1+VK0TzsEloUjXrhHMUhaUhyzwx3qNet5ISze/sxLs6sotlgpqDumiaS
m3UtBditYGg8d8K83RstsQo8FKRmL9rW1CnO/uqzY5VSeiKTLMQ0ECKqjt7H1oJD3VreubG73wfD
Ahfch2Ox+muAggE4V4UtYxn1zxXE97xzoqfhkc/L/K9+cU/Xz54GWB1b0epNtSOrRiB5qg0S1T4j
HgRbQ8e+/k/Zj+g32KRRivYoJGLOVmPeo+t+ZlM99Lid6BP3/DNXdP11d9X39opZVBu9HyMMswNg
HYbbbJwowSUVgtdAmq7Lsm1rR9MpbXGWQkrFrCo4qD5e4hHezicQXvpJV0cPhtCwUFopP5mDC4hY
CVJlEUphiuh+GtVZP3StMwPxHlPQBbXCKYfgbVD5GKV6m+D+RDN1IcYDbym26IbDN00Jf6qTtEkM
RsaNb4mFHQNaHBKMF1wOgze0jM7ObMEZikkYW+A2YBcq6gZuyNc6nqOHrPZicu+7x5J09NU2TfJp
fCZEd5UYJVhaM7j/o1RcNCTp8y59yNMP7Ceji5A0sEaprvRQwRNfHkoHNOh/9WTKRxi10QWxcHXX
S/zv+9x/TmW8P+7R9RSLUa68a9IBTQGBZn9fyu6A/6EvIQ2bDlQ21ot0jHlOpHlDuaLUhIeEgtWD
OKtF5ziabM7V2mfnNk0S40Gl4s70r1niNErIqIM6Q5r7103E8P2i0PKjQ7PL2BHtI6ep1m3jPBPg
lfa+3hvlUZwGXepRYUXnwBeShwZFDaj9rBaNHYWOfA4CzLeN0JX2AdERLAVOvfNV2264mMKI+Uwk
HUUm8r8nJcUQgoBiL2ZKmr/CCCHd6XhKxwUFqoU6qUlL9ud3DNu9/We4kjupO/1p9gGc6plgsynw
j6pFHPXzrjCw01PC2ls/SG61Ntx/QGiQZTn9ad7vAMGoB5eTdBR1jt1V+TANQ7uKQ2mqzTHUfeT2
Pk+v1q+kbWDhudKmjXZNq1i/RoVHxYjkYhz0p8/hGbyoIovE63QrMZBZpTsbVDKMjz5ZNt+daKz3
4k6in+fqokI/ThkRV2pKFl4kC+fj6d6iq7T1lPRscxPXYE2zI4qkbgP2WBTv5/1Bq3leta7TskIt
wlkKsKPhB3chR7k0SHZNEwbXW0h52O+86cJcTBKnmLrgIRba2BJPazdxKP+cPfoei7P/2fc/p1RR
VWMzBvq+b9n4jOgbvMYrzy5yZmjD08HsLt5g9LuG17yBMI2+IrNeicDqW9GyorI8p5pSnC2n+OqN
AlX1ny4xY1Axrm0g+m4GAxRx1ObSEcoq5tR+O7zFI+WUfePWt75LzGWcS+7RqVtloytVvFMBOB8q
e/TWWlaXF0k3sHNPguRlHAs2za1hv8ZN3+7/j7XzWpJT6dr0FRGBN6flvWmr1gnRklp477n6/yFL
W6W/Z+/PzMwJQRoSygCZa71GamTwUSRIbGCabLykTw55sVfSwDmorkdj0+q/GkUPVR3Cg676M5mF
sRwb4SWbEothEFon22yXoiQ2Ek+BXazVP9rBi8K5VQfdOncKHBMn39/KjPVd5UE29wIfu7RhtJ9a
qWTRmqr72gBTSEr74gQnyzAi5B/ZRLyNrzXSvYlt1WdRutV7zo61oHQgATFOXLvqq2sGxk70kOM4
vtqIL89IXRsb3fJkbw5BA0hCVfrr++hyghBol5I4v9dlVSwtRy1OFmIYMWBTNMOatDqfaLooY9r0
aVRv8XjBPEZcgiNjqeKYypNejYM3N1GmOPp1u75fc2Nq6SUjfPq/P12HbxMuVYDmp8sW3dFhv326
e9XvT3i/glC3SYmEnrm5nTJluQFQhenD/ZyhZaHAk5KBu5+1DSRsYgwwtmJ4MWAZpL8+4e3bCnwb
qd/p093GVg2P+Q6fTvQW44tPWCGcdr/IbvqESX37/W5fS5dDAo/6X59OHC1bxk7ybFBR0xchjs6S
9GuolsbuPrxF2nHWlxj/AMMrHsEdTXxXOT/mZmM/kCp7rFTLeYN8g8Ye3l+7VHGL10xJ57kpJadM
dfSlM2IlgEvWmQeT8ZiqROT80eUpE0RkPWOsmSRFexeNYlMAxtAMZ7j1L1tI8zUB0JXIh+J+1Rzs
PPpx7+8oxA955zPhtOVFo0nM9YpJpj3B670KbeXB9zL1AQ2tg93X0jGcSkNhdTs/5KsVjaKb6SJZ
z2zbRweTLm7tI0dhI3k8jSE2ap33y6S18j/q3KhaOaZVnW9nGcKKmL+rzsRpxFG1jkP9aObJThR7
ZahOgJtvJXFUXyNnVJgFcqS/r9dXO9AHin0RVSGCDxvEJLL5/XrRDP+ZyXG1Fz3iOvSPllrdrlRU
oe1OHLSPfLJ9fCBRp71FXtvcvhLA/vlaDhNg/NrX3jlqbpqeKkmBwDp4wVnsGXECdaor840oWvjW
6rNCBYEQ6HW4+NTbieR+W8J2vA8geogNZ3DT4dcZ7tVmlGNm9vsM94a4aH6dJYOEgn488yEZKzZd
9pMlUGZC20w6ViquoFDqvWjLdB4x69Hp92SdbdLtZXFyHKwSetmvrxroggX5HPNJ8m1v3mL0/sWo
Oh93RG34Fmb1sbRb96czkqtJ/Z45Ie69SKWjSh7bKvAp2f9u6cpHbXnSFz9xbBTCmvRZhdeDTaWj
X6EusTTVNPnE5Spr02+tvSW19tZJ7XLbS/xzMbgTNizMvBT3OzfXcACqlTezSmwVpvy11iZb0dJr
zsQ4Ssklz9Q2GQ63WktzZj0vgiWIipSfoOZXTudBhQm6IinxqlGYnsyLdEpWK9c0qvSHAv2hdVDl
26BUAmKmjneWHfAg4IslBCjbeB6pSX0cK1N+COXqWdTbOIUtwrGsdzxaFTiV2iLNLekNPKuyclTX
JJHM4X13zNQG0d1O97fcGspSVLNC3HdFj0381Rh9GxqYGdeIvzrwLFdMEwlCkvGN912vx/uqynHS
E7ujimqFbSi7TvEy4ov+IrDbfDkOafLsmKTPmh5zBNsy4+dcwlbBzMB3iGLbQLkKM/mnKI1SbaOQ
7hzFkWi+GA+opM/RRuZdPG3sdAOypH4ShS7K1yi311dxLNbQz7oXyCdR4pOgROz64UF0jTtAgA2h
+i3hA+kpYf255VbI5ZmeVwGxejZar2COaaXaEpuxX3VjAp8LhesKoLBB2E90DHv1r+apo9mMuOMN
GXjj3/W5MQUaWhm7+nF8iXBbAVZdxK+tNKjI//PmF0UtJ+aphbq38wBpvTIHeJENDAWhq48vjbEQ
nZTUic8aXtaiZKshfCZTYSYwHRLbBul8yQUlMI0/KDwcO2u0j6J1JP8NDsl7HkBXXQ2tPpV1nLzq
ih3sR+wBCcdzUNaO2coEY7ESBxm5LIHyDVg84LCyR73fXXkRNEyxCYUvjxPgwxNPlj2iUgNLSHQU
KRgMgMvHkLAWLuLqtYm0ErXlIFpmfMMr0dgNtnsm7Xgriaqy6bx5Gg/cQtPhDintvYKx40zrcxKQ
CKE+S40XskxgJALBzjaEXACC+adiVN9QdgD2E0w0cd3KL5FeGGvTHSfOXI8uocQr22nMamJWOzOk
vfN3/PZ2oTKl0ZUGsyigS99Nt8hnUZLJz7lvkmrRVZVAtu5sOhSito40TniSPFiiJZs9VzFLM/6U
3Xfia4vbSEUabfOu1d8jHaYCJmv6Y1MT9arjIDlqckbmLuq9TSBb7tm3tGxhK1HyGpjSj8SyjI+4
v97GwfTqKmG18tYYXQ34qpWuDqoPC3cccWnq4+cRW6unAD+Ip7bCCSqy0gdRFVb6OIO1AbJ6aiya
pFhlhNOXopVnY3Ro9Q6I6NSao6f8VO/vY5GPm6JaUX0Q7ZaTJMvG4k8mvaVO0z4NbbIoEHB+xUtL
AX4RaDNR1HLDWpl+UyDdXVevrMSwcop66BNTZy1xVyQ+UEBxk/IBatWtujcTf5/iXQiCh15xxj0H
faRfD3Jj7DsJT0PdkLrjpE+xkCu/w7l97I+iTmyAIvTHeNqMYY15e4kGpmjokO4dwK7SIsqqjETr
vVnUiVbk4EBPpeZeruJw3nSje6pMzzrWmdXPB+xr3wnB7bzeHV/yEQMH/JyLNZzM4Iunj3hLxPa7
BKF5kaqjfghaJbykpG+g9arWexoOrwrmEx6ZjZnvph24xi643DdW7R4rJjp7yIyFPZmyRttRMv2Z
6BIH1q/OXoDqsi6nx8iE2jQzCdXNCqOuuP9FmdXFqkj4egIjHS4Vgma7sQPKI9gBmLB/L0eUlQRz
oKYEpMdHzQlWweAE32WzCU6CHTC11VPP/4vjxCi60W9tpQzO8ghVQMIpeekakfOAaaPzYFfAR2zz
KmoGmaAPMjk1LsC0iToTg9reqcezKMVGFG2qDuUyHxO4dG661QWZ3v4YTgdkrmqvRlykAtUwH3w8
VpDQTFiYaLX5oGajfY0tYC60iZrKNKSlC599gZEpqo1hFC41CCBHBVS2XZYhTpRR+aJk6a89UQfN
qnkc+nwOhiL46nQ/NTMrv1i5mWLdi1KgqHa9YO9YjU6yl6cV1jFIGSRd8DUc5e9Q9turHzXZadAG
ayb6VykOo8wkupOjycnVVfUPUW84ucs8oDCRreE+c+ziIOp5ttZoZybNNjQS70uok5yfLkfqpHgd
I8G2FkWuzvh9dV1n98tsugoUZvZFY/26upap1LxT3VWFlEpYdNlHYSlnIrLZlzHMcIiOevno1k6x
LzLEHrsuiJ4xGfdnxGmyD9jg86ju9XOjqcmi0TUXqUsPE5Bp775JGmlYm210cMzmz3rRV5f1F0+3
/ee21fdKbKpf3L5AhyyN/GOhNNDjZZzs1cS1Xns1PruBrfwItewBVFzyqnl8rK7MpH2ojd0RdQqY
o7pfvYGV33rMvX8obv4Vay79WS6ldGXnBN+1oJZPnTcGk2im+zWSvKXoihxSAIA+r54y2N+rVm+8
nQyV/Yx6VD9XlYGbeNBbxMcHF1TbqFtbvIs3LDAiIRb0OqZlPevGIf5q5MG3PKncb0QSThkCHR+F
Oi5lHvv+zGmPiJ5k4awxkb+BMTKD+rHSs6T8cHz5gpla801rg48RZ9ONZDrdSsZ55NEFvJflj8hF
ZI9tWbAAHVxlJeraUS/PEMc2adZltx7IFeKtHeuEMXCYG7LgwU9D55wHBijmaQ8mfrVo4ixY1jZy
IksfxTF+AWdfqiSleb2ybjSK6OHWWrvwkkK7DpaRhXgR6e6Gcf465FbHt3o7RIzvK5myDPugXsV2
K81CKZbOrt2p+3gAKBd5Wfnehi/gj61vcdm4c8TGlSM/mHnUEVqel1NDM3xP4CG/h2YXLr2SdYA5
AFHJ5Q55tSi0vo16DiOj8b/kXdSuAjuUt1JuyA926GMZNfXoW/NJg4P5HKS6t0Ef1Aa8Z5bPTaI8
ig5IEiUzRP2AnFVVuValQOUrIF8EFBN4XfXFApO9keIkX5UYwVhN5L+g+K9uY93plnYvG1/NoVkE
Vjq8umWvbzAvBVk11Zfyt7oP4rcGO7d1A/xorTiB+TVOEuOrZhNR6GPZWhdNF78N8TfRFsFxXrGs
1jZYtoyvg1YtRL1isFDFQlcl5tX7LwSUN+IUxHesRSAFa82MpXlp+FidsZbYi718Kt7rRIPul/9H
l053dPgUjb74dGwP0n6Hjj3eZUj8iU0ZglMu8HP9oy5NuuzMRYRrMgV4Ef3uHE8N+BPY6GwbPz7V
qzWUW9+rj5/qXS9Ljw2I/zYyh3kFa3nedd1ralTltZiYizYaPvvfVbDeqyvmNLcqsmwlQSRYsRLL
Wl8flEWOo97VywxtWes9giet46xyTc+PDiu9DazYfi/X/J6kxd2tZzr5Psn8dlOh8nk08LZd11FO
BkPCxS9CC/nihxWaAG7pPSZKi0JsyGQ0VOUTMIDsXJqavDKVFnfd1HBZWN++C3nYoJHAytQ007Oo
E3tu7Bg7mEEnUdKcEKtuoE7FsSIhFcRder7VhWWChWAixwt/GORHyOAehsYlAFZXHwrWelgwD2RF
RKsR18XCCrAHFUUtsrtDPmTfsjKRHyu9bE6ILR5iz0W1Vw0DMrpGtBFFXVe6WZqH7q016Ma17kTu
A9lT76lWm4XoZY/MX0qdebwMWxHgF1ozg4GFc9C54cEv9fol0Mt5NGjIMVtECke9bZai2NTRD7jx
w8VO2uiasvY06hiQqKNry9wsanQvOSjBrSojY7KRM/xdLdOoHkqbKLAeB8dmUraNaiM4trz8RZvY
eF1dLhvVL5emqYwxQOjmohumvPZAkGzTwE3OYqPoRbSQCxNDOy1Lb3VBPSawlTwfF1ATOOPUWdSJ
PRic5UZuSHDe61zJdxeovSgzkIf5uGzjntzIpMGTOE2yCyE1rWPKF45Dzq7FaDnvnGdH1dyfQbzj
hWF/hIX7U216+SUppRFYUuWf66yyNyjCB2gtmvqpU+Dv5lpevChhHpDfKNoPsLyGpjk/tTJ8Cp/S
UtZ5Qw3mbVMnFgp1bXItogxL0/9d306Nn+qIbWCz0sxiw/9ZGF6lnhzwzFAy5HGpAyw4ZqOmgI0M
PxA4H1B1GYa92LtvLENJ1krUwKLG3s2ZNj7zEFiP026olU+tSob4bvQm6lUJnr6ou3X+3U+03jv3
pVIsY1l3NxJstDVmqwNoIzN4VRVJQjtQNrZh5QWvfpS8B6ZTnXlxB6/6lAWPqxfPtXpCw8mjOGQs
KnVHyrCbi04xK1iQX7A9iMLyThl4bYwdzCKjt7RnM9QVrNiG6hwrarxR5CIBv6CZhyKM45Vf9sqD
BUls3kEneetG64Eg+wTkZ/pF0grr7uQpcJmG+LpWzqE71g96xRskKRT5oKBVu0ttyduMhTyecz8d
FgNGpi9dxyo5/8IzJznoRk4KIKy6GQEuOVoAb40P3kSTchqokDNRFhsgeSEIh2bEozH6q0WMIbqL
PrdjRFmVUGzt2reh0pOrP0lfK32XHfq0QIqNqnCqAoFgHMOuXosqsel0tTkTK5iJY+71Yk+dNLFv
dfS4df09PtJg69uAckKcLomqs+2n2UH0l8dAWrnGWAHE0py1QWBrPxZhsauzziEE3/hHu9K0Ffi2
6IIuvr1g4TI8ZoNRkzDWiumdm2POpHkLu4F3pke6skexBRGDZFILUco6WonKUEnt4rZreyg0u0TT
hr08qEDQFNbTmddUj20XgwTXXYLViYytetMhjNjn+nZIymKbTpHJEEXG1eiU8SWXRChb9Z50OUvm
plwVX/AR9tEJJbTYIkwKmzNlqjys3WkRNQNYuGy7AqkxN7PWlj3MjAnw0RZSsGMBjt/bVLT8xp3B
l5AOYZy0L7+7NRboQruHMZP52q9ubmW6mJbRzWE0US9GM6du4Fr+7MYsxAQnMMaHqK7LtRTbJPej
QX0MTLO8+jzBzdo3irmrQgpoUSTYlU6sPlpmqm4yz4DJP3W2Mbd5TKH2TF31PMnmCli3jeiqyHW8
ayTg2qKoWzWGl06hbjqLlBCyQfJj4qOsaThG9JJ7rHqaUTW/1CGTYX5+5T0akZLwa+WHlLbMuWKE
tolVzGzCXOHMK9csM1I0eoJ0WUVJcZWkSp9XDVTzMmzRaGoSQockAd4hkR8zvyFuEdobr8zsn+Tn
nt0+LN7yxMjnllToDxoouVWNjurRDCNt2wyJtsGCoT2JEZH6SRHlclHNbnv/vcyYnfLummLHtxGL
BPTONKLeOvl8mEQKdWBRW7HG+btV0Kc6MmLFzk8IbY/GxoekGGZ6n+KwMyTLBP0hVLolLU+uQZ1n
z0VTPGedpp4Gt02fucoMcKNBRGZqHKUMqTtbK3ei1WqqEP1Oo92IVrIeBepOrok/J8cShjVWFbHu
vmpOYGgK8O9a/GYH8sGYXFdMi+WJ5zpfUt2c5EaD5uSEFcDMVnFZntcQwqKinVWaVX+MK9eT8o8y
jnsAIkhiyXn3BrXDObhS+WtTN9WwjLNYm31q+FQ0y4rVFuRIUT8GGdohDhaCyag7B78mDI34OovW
0GCFXwT9D2ZkCDL33U+UD18wFPe/OAk6wfCKunMY98amgpcD18XOzwkJ4QUy2+ba1AdnzuuNr33a
NBAM9qZioyPXa9iLi8rMshyMpYeIzLTh8v4ag1mge/qhqyr3yfW66UZRa4wZKSatUy7LxsDyYuqM
S4C5HjUduY2p6DcOOs6YId+GsnKnOflS8ywOHVkVPyB4NLemrmbddHOmPsEqZj0BL9Ibo0Ues/DM
NKnXXpuEx0+1YN3Q+zMgyT3ODwGiA8Yij4buQ86Vx5Qs47vbmtVMtUznBQezYY7nbvIoN3KwRHh6
7yQWOoH+gGZrOGbbHiQOyieKlM3rst0x1bDBs9OqWHq8lgw7XmSRmz4m02Ygs0Cm4SpqZNc7ONa4
lWk6+r7pHFUlM0Z8u6FPy6abLIAIdfJCtJcDEeGsRa+4atxjSFx+Xui9PUt9+SmyYF+ZFb/7QPpp
ZbppORfKQkI4KJwIsHWWT9bxwFrlscJfJVZfLJ2PZ0fqWZRkQuggr5/wVK0uCprDuzJLy4WXWsbb
0GY/rMRIrrlTSSfkoUl6Gx33ET4PUzTySja5+pb4zQ+D7+yNl0uD9yWwgFBrgjmKzRfc5rtTBolp
Gdg2SGLHwjJT6apt6UG3dtGbHHALwmBIHg/cLV+VkQckPiA43tWttzIdEJbovQU/HH4YrZSUTaSE
0oYA4LehRNg80REgL9BD/8VlQSEyVXPrVR90d43VSbo2i7y5+mZ+jN1BxYZMY+lfJt/lGmUXgs7+
xQqLayf54bbvA3OPiDeKkNPGiM9e/p4Vfu3NvA6+aBa0Pzt1JWvyug8K54ufud2y1uRyb7OAOHtc
4jxsmGRpKDiscN3Wz+XYePOOWCRsoSJEKdrxo1ndRBa0T/msKc34rkwWq4inpDPXynP+UcMqk+1X
H63db7YdoKzSQTjjhRKuzRJlFFc2ulfHBK5V6n773TOGdekVJO4a7alNdQeWnnT1zHRT64gtDBai
I0Okzusak+ku8e11hCb5PuurfmPa0s4ds3SpDM5+jKt2JhP0IBDT9Ks20MxV5jZffCutcXi3g1mV
DsE3dJkutlFYHzk3D1LOeMAig75ypLreIf26c+A3n+gwmZnDUDilA7j0CBhI7/nhVWwQKFP2UoQq
/VQVSRKyYoltLMntKMfOGpSj3OVfeju/FGZKND4rn6CPx2eEneXnTFIQ8FKskxrm1XEwyksXAuXJ
kzDcB85HKDfpQUZ0wgn7YetZKKAA78/0g3RyG5iKvpm8daAy1mDTkWaaitJgnqfI1oOptt2pMWuI
6xKgNl0Kg0UpN/5edZqjUjc2mvUT4nACJvoOe0wRfkS5D0ZqQL5A1IsNZCzw9KKLKDt+9ZVJf7po
3eG5x03pXMThc61k1YlAK3fS2JHh66r2RbbTcAbJIlmXQfvDJhNyxSZYO/a9BbVR94M5s43swN5V
NCIa313b3gKuPEbfCOvTo1OMYesEUT67lQPV6mdDpcaA6tJ2mfd28VJoYbPEBjNfi6Kpmbx+HAV9
WW+E/+bkw7yroYESZdPS/W3XYtW6d3WYfvMJVLGPPP2BVLA09ztsF31nl1bDpRhC42wnoFq7eqk7
2g/WdcVMDutvnW60l7FOSDtlyHyWwdtYch+GkjofmrD62emPnW2h8hP5zqEgzTRDhapd9BHkmSbE
ijyQGneDNR4BJ27nS4KS5yWd9khDXxI1LiBxUiUa2wyiVNfxrBRFWdWTk6SU3yJQPRlOZ09lJLe8
g5CFEkUr8MbjYBMs4z33BOaze0iabA4NwnzKMzmZBcAESJz3f7rJjVMxjjTeur75/ndmcqKHaHB4
PWy1gbP/9qyzUMoegvhn4eb2ri/QfrQb/G1g3SSbQIdhBT8TZnKJNhlL7mGl5VpxHu3SgmwpN8Rw
vItTF9kmY6q+T23ycj63/4Z3CMm5DCkFBA/HM6LM2dINAvmhGSMLl6FOfsrja1kyAZ3seq9tG4ab
VscRPvSc+jwEU/LFics31U2PcsGdHsU9buvAmYhyaXPTwnJdawx907ijvAErjZN5psZLxbCKrWIy
GuDu6ZXRFWSmmZfCWl6qcml+2HnyqAzYBFWZLGNbIy07I8x/sso7+TwL37yWK+z8KEOiKWg25VCf
bG6ldaTa3bo37OEiW7a3QANafZVJUKpmEv5MzSOZLKDj3MwXs6+tN8tH57RoleqBBFOzKuI6A+tS
go0mjMWcq7pkld7M08qKvhVZP/ezMv6Q/RIThDSIn02ggasW6ZP9OGqotBhgeX2nU8jpD0e11u0n
23EUHtkrolzFe+Ab0Dttudi5emeBJ+w+FC/iQWlbQPGNygQI34R7pIjDJZGb4ZQ4Zj5rDeNbqOTe
E1TEYaMgnLpG9NR5Zo2OVGTqfUfGAgBhmgwPQ6J30H5KeVWmbfOKLupO9AjMeoS1RnxO7aps3fTV
Rra8eIsmhLlVyD8c+C0jUn+1eUZ6wlkECPkvm56g+6AGwyEl7DvrA8d9MnSdcFDZ7ybsSaehEFz0
oAX7Oj4GAPVg1JT1sjSwqfb4Lhcmjp9bXi7SSxOO/sxubdLfU2vV2DjOGPqTLE9apG7GpKjmRVoC
qdD0tts2DdHr0VbSNye2PjqQppfCCfVLpvk/MGtPIUA7sxwc9RweHwoLjmxuMZEa1n0bpQ+eOkWu
s6b6biKelQSN8sEq56OQA+u5QPppqSjRmz2U+YK8p3NJpg2YZZRUyR1tXFNSJfQ9KmUxlmCWfLd0
LqKj45hA80OS2Pe6XOpNor88WKZRRLeYuNLFvo19Gyw2Mddpzn3bEWyWPH9pZ3l6lLwKA4IxRvip
1eIDqIuvFoDJY6AZy8yvHpGgDubqqB7GytnrCXFcy7GVY46p+3wcfGVh1HW/ceJK3eJDMpzzaRNs
0oGQCyiDYJN7TrDQzUZ9NQf09Mu+/wkZbvQ7VuzIWj2XxNtnVe1kyw6BJB6XsTfuyCDMfV0yMIrK
tY08AGKLC1MhVuNZGzeS0jl/ee5XJf7iOyoyMDYmMJqcD4cRsuo80UhHh6bWLzojIkIvDxaUuqZp
Z1HdPCIWlGxE3X0DK+yvLpWtdsvO6rQZs5GjTqrg1a46wjCWHrxMapSLNjG0S+T4zsqHnO0mxpqM
1HiAYJRuPAPHm04tUPwJ6mNXaskjigrMq20ZrSVV77eiTkmAvqAuCxxUsi8sBawPRSUMNU52ZPaD
pzFLxm3iXZakYefr2bgDj82345LBCCD1HxqwR0wEoy9SRdqhg4S7bBFg3iRFb19lDE1lS21Z9OA0
D++VWGnAGscPmnnsJcEBzHC6DUYCFjYwj0VhjepC8x0XcZfuwSMa7hgmKfwxlMxjDULRha92lTIv
uzKXntjO2EaMJrMmD/Tus4kRAOaGPpO8uC6fcfkiiB7pT/x/TDA6cxTe04vdTE7KzbMFGflC5DO5
bQry0osChbDlMPUSDWFRuac6/y4KWLvKSxKm0cKyyvGCwpQz05S6J8uijZdbnWyYazW2dfCvdBEN
rBb0swFEcqrJuzCaywYG7rXUlIfesYpD08S/9mKkFlDoRoYR0WtAyqLPbZcnEf+rWG5XMW/CY2ng
ZyzJRr5OFMeFVcmGv4GzbWqL+H06Ho3S5AWQhNe6kCJufx6LzGAtPHBR6MbYBApJaVhXUVfbGYHG
CtnS0FZZJlUuSTqiuqD+1qOcpousGE4NckAXGWWDueb63tXnqteE5mKyhR2q+d54sQETHbjpqk5Z
oCuo85p29b2Tq8m6DvW31m+jo9/+IAhenuJmyFeO7aIWE+BAVLmIboo9NJWRyRG7901tnfqiHwid
Yj/Sm7KJ0YSFXrUUv7moonw1sLeYGbpUv/C8V+Z16HqPhV3i1BaW7tmU+VMEEaI9QbQ3G9yI1cbg
1TIVxaZD1AMWpJP12Uw0qT1x67RbSF2sXrTqIdAncSbZjLHn4Qu+aTfJhOO2sMJIX4yQSlj1qlOo
DwM3IbAkNoWvMC3wzWaleLJ2E3Aq6wb71V5FX2iScBL9Onyt0Is2D1GGjkAeevGisRR9Vwfw9R3A
XE+Kb1YPLKdncp9kTyg/LoFJStdpou42lfKqxU5xKJPAvRWNPEnm4dCFKwRc8FhJ215aYtcqrWNg
ug+Vnn2HOgFGLO26HfdaMOvIVF2NLAIv58Tj2nBcAFel9OLjbfXQDclcb8rqyRuG8ilL7EuOmPAp
96TyydE6Y94OQ8MTlqJtK+6aFEW4cGv3ZGR5d2zzwT2l2Mujzxm+eklYbgPZzyFueNGrGRGbJA4Z
bERrBI8ajDypMtHqShhXpZH0KNu6/MD7YyOqe6tND7GfgWxioQlAcvQRbyCDaWhVvIAPYT4bcYSA
t4p2OIwq8zmpiH0DNJMX9lQ0BllZ5xmvdymyjOcElhKQUCVeimNVp/XWKHw3y9uxDchh3vYaCr90
ZoZXrbLR9dBJY6io7QNE2+F/iaKKSeUSZX55JTqnHZh0HdnRW6vsRSmhGz9f347te3eB4I+8Fp01
yBSL0rfdW2tsVs3Cgma/EZ3loAP01E5pWHHe0Zfmel1Ha3CjG8Ny2nPrDdYqCcb8YEf7jAjdE25f
rSJ3TxOT5ikp+xfyc84xQ1lgg8ID6vpa352bOt5CaXf2liahxiLqauW9GGFm3aparYtOOkgFV87V
AOnSVN+THdnZnd2dRf+0DOIF6+cAw3bcTay0Y4oXkCeWwxjbOnIXidJ/T3Ojfc9zX8XHVzPO8NLD
TYBuVE067NIY0XMjYxVmOqm6I6bezkOn915LQscrDZ2DlWhVKmw/UPvDXWRqzXQgfVXWXrzA1l6a
96pIvI3qZ4iWd4TtwsQsF5VUlGuQy7y3bG8cdg42FcYyNKy/duNpV1eSQp3/0eGPXT1R8lU0sb08
4wFzW+/F5ONBWh4WEjJALxr/tqsbY0Q0lSSj08+hNzyIUjim2akAnSdKYKyMg4ZDzyyY5NXHEpEn
u+/RO59GxaBTW03qWovQlLTz4Mq/Nrq0taTOO9+rmfDnu9gFTDl1utfHOpqL/hCY808NmRfKs8JN
hvW9s+hCPIK1jonW/O/TuS0LRqNUlGeMCVbwu4c3ezTdxVg73WFQUvkoq4S7GhXgYMga2R8Qmwgm
RyGxKSZbIbEXa8akg4Ex7GjhKCTqlN97cTYlmVvsaT81iM6iFdVeTD+mkcVheP566CggZLEcAVHf
Rq2ILQN7IinVzEAyL6JhTHdZFfzawA1Md0S+053Yuzfc+90bPvX7D7rchwduhuC9GP9+nCje+9zP
9B90+TTU/dh/vMp/PNv9Cu5dPg1fedJfl/+PZ7oPc+/yaZh7l//u+/jHYf71mcRh4vtQ2gF/Rz94
EFX3y7gX//EU/9jl3vDpK//vh7p/jE9D/d2Vfuryd2f7VPf/8Ur/cah/faW255fMDrUM096BqV0w
3YZi8y/KfzRFlc9RKTnC21G3cqNH2Z/l2wF/HPa3ZxCVYqjbKP+u//2s96uWO1xolveWP0f6d+P9
u/OzmGHp3ekhs/P7GW+jfv4e/qz9fz3v7Yx/fhJx9noYL0bRtav7p71f1ae6e/Hzhf7jIaLhj0u/
DyFa4ukn/1QnGv6Duv+gy38/lO2USOeW2vsgGcG+kdpJIRGw2T7+vREt0TAUO1W7iGpRI/aq/yHt
vJbkhpUt+0WMoDev5W172ReGpCPRe8+vvwuoVrOl0ZkbE6MHBJCZQJWqq0gisXNvOWGJtf06Pkt3
zQHS0UuRZTOG4KkwOnMdNBa1Va2lPBZRCoFaO76wC4bIVozSkkrCHnyL8Ms5c2TaJ07ff0m/tPvw
RO3mGkYsaZNNM8KWYZuAwFrI9i/QRd9D6pHeV66SHgfXQ/B5oM7XtZNbA0Nlei1zGEhFlJEkKMlJ
b+QowNkC9XKzSbeemD97AFRkzjqoZeRSZThS51zq6vYW6MMquWmsyIUn2aK+pJiR2GFnDw4TMdVd
mKDl6sJ3Y1E/P1T3JkkDzu1jqnvEcIqc6r7S0upe0zpjH5gV0HU5uzea6eBXIBvezXZGD2By3n2B
XJAV5cTGLpElstrHZS25dDgYDUnN4HxbL8qq7hLnKbS8v19ShuXjMF51HixuYebMFs3RD55ajxQx
oxcUCIX6m1g99MiUqL8Tru9U6q/madhb/N3OgHKDS9gILXspeC+NcvrirsCJeIpnnrKhA1XhlhVF
pzlMH4VzLCsnvA08LfJAwwh7CRwXgiuSV7cZ0rhMU5w5WXPo0W7fzblFNlO9HdIsP/89cdam8NjF
yuNfa8mhVdhXMt3WUWsstOpThNZmdQjuoi4L7mQPsFeAbmsd7H0gs5xr410cMm7w5uQ6U1kqQpeZ
t4WM/sl1k5S8aWSeZDOTOjuhjGyeZA/BtOmYKdlKOrO3MDn0TTPIKThhRkFxNGKzyqr3VOBlqI2F
EI91lX7XK4p2J609YnJbMLXGWjpuXhEue8OskvLWg4uMXSI4cbJ3SgmlB3iN19jFm2jhMyJDOgnb
P5zGXJgHU3e/LXYbPKEOn1ZecMrjq3vpWV7MQ8MQVN0AhYl412/v6zbMKdWj1NDdyjdhOYHOJ1Jn
MGy5/kk2VlGgWH9rF+uQ2FgLakLIForYDGQLwtcTyndzOijvFjCrkoRBOqTKbcHbpHcL1iNcrwoM
DRsdZvSzKZo4LruzHMre0vxlo04P2lg2YuvF8f+0wDLt9hr66O0KqO1yNj71eMnYIqKArGcPoRrm
D7GVs7uKEZSQDvJtCRrUiNQKcUp4ad0TpQBzvpJjsKevRscKXxBaUHfSDnrMOy0zlthaClvKZeTc
JeavYRmMVGN47XFWky9Kl3OSUVowuZlx8hwBUDu6DkkDlW/Yp6o3DjKCAi6PPbcXPjgCxp4XVNeV
dloDqXKg8Bdwkl7ASboJUE85lzZHj6Irja3wyN4SI6c0484ZkW9aQqX5X8NIQlSWlVJ1vvP7dnqc
PevBbLPhpWLDfSpNvd5OdZp/C0yLIyUAVqTOJkjexBGUmvifKwvgalJBvxa3rb9S2ukowcYShSyb
tnH9tWV52XaxSdhyTlXdNgO/tZaOGzzZ9/x4b7h89d+BnoO2T44wL36/BXZUcTcRjLkIXPknr/K8
EztXM1/JrmzgYreAEDRo2t+sNWXaY6VbO2OJhOzUR4ZTxHBuhEysaOR0t2ojAJakBUq7GWEMzSFU
V+egRTYnau7qEt5n2ZNNOWVU2+YmqA6/eXUkb700AOQAk7O5l8GqYSAHnYRworZOcz/m6cfY9xzI
h1Mgp0o6oRvy2xZzlHUvHaHo/Td7NuYf07c1kv6FtGV5ab0yucL9n1y72tk0HqlPSL1eTdI5V8MM
nqTRyiMktBd1dqdhJWOaAQQ1554ow+deQn2gWCvr2ybay27aWT/dSC/272zypeJfJbzgF9lXSJmO
o5FBdGd6p0w0o63BSLmMZQ+dYHRJ7Obwt13pvdO/bKMV+icF0Sc03UXMbVVplWM5Rzb9ROnJWnqq
alIPnCr3lq09mGZYfmzJN4cqQHY7Dc0PZD1auys/BkGuoqA+gOtXi48aEvL31mA/yxlx6abXuuSh
sTTJ1todFxqTkutzmIf+Wfayofw6Ba69k6Nhqvxz0ABJ5ub+OyR+6y22AZgpajg+6hPCuzhuk+U6
csW/Xq6lWmeTt5ngxP9j3hL8OjdSUaFwop0aRsW+ms3gUVFrWOgrL/1M9u6LNZraL8S1Pcvk6NcN
4ufUSdovXp9wpBP34VMYu1wzrVg5262dnv9ap4P06xwONXw3fIkvmto4x0EpyT9BO7BqEc+5RMhL
TNcOVsBdHwO9BItg15/iRPG2KWxdK4dEOQemWbKFd6y7dKLhsO59s9hkiKZq26R2leNilxOWoQyT
trw07MOceGi1/bGkVc7vX2GZb8QcR7RZ9uBbFoVQKeIODqzkezlM1TK787L0DoBtUq67HDWLIERt
KzRaeL5GFLg0IxpXkGoNHJz/0RTo9aL3asHtvZKueNDgsZbdMshQga1Iq70z+lVhb40hBuXmNd0u
0hJNlByEz7LpTAgk0Lp/lKOgggBniRhE2EBE5My/I3hqAv+oIe+tVXmz4dgxuNaSJKlqUx7b/WLc
SiPUmeF1koRIqQiSxv8es8xZYhpBuyQdcWwEBxWsHgxCpfEBrpDE18oPfYMS3e/Bb0+lVMoupzqK
Yhhx3TOCYhtD5bCWl8HlqlhMMOOGwrHYbtdR4TAnn0S6uKzKZllqcSzTlqWW4ALBJvK1Wc51vZ2f
qfUfVy4n7qc5QS9Gz5yAs1ZKilLH76p1A1dJ2OlPo3BCjOGuOw1ktowdFds6R43Quy2MvuJYJTq7
tR7dS29U8hfJM2jM5dDhZP7ODMYzwkHqcz1te+pjGpB0QBaE3LlbGBu/s8NjjtDFJXNg4WJPVCYb
2YVYfGpWbgGykzLUetdO+disKkN9Db35l6myN0SCg2FiryKHZNmpZhoB4SVK8eRSbXznt4b2MnHo
uTYSxzyCmtJewtpxYbsPfBSnS6jCVHNY2+L01ULy9WgZ1Y9qVl22q8IGpjEABNbVx1mcw8rGDDTz
GLXtDznqxJmtjI0o3flnrFhzmS57cl2tUOojLF3peUyGivp1nqc0Pod7swYwI229RrVm6/nefq4K
5a6kTnc7tT1qc2NQrscm006zbNIGgFMh5ARX0vDOJfwFXB+nIOtfezLkXbSRRJ/zQq0PoHfqk65C
LPmmNiglB+WwiIozxyLhWZpaqUrYZByd2WouKPh/6xPK4Nqmck4ZdaDHSBa+mzFq5dmyneB8W0B6
llXmHLrrzdvbmPqGg/I5SNdWVP7kKLV85gSqelaU9Ctn/f3FFCNNtcYDkEmkrEREWenVcxF1G6jP
5wcZr1UzQsQjJVLSqVh286i3pO7FdDnJ91MNwBFa37cXcNPsmuUWtf1GWa4HUiUrO/GKswwGRTAf
9YlKIfn6KESox8nlWBLiaqc3PnVNbVwdBXisHDoBpMpzS1WOHFae06xUM3GueaCon17n9L1mXJUM
nnG/8oxPyxweYuMHXUftL4TTMnLS7xkYnPtCNBxhavehnlnbUaiXLjbpyMwCnYQElR85lI0MCc3o
eQSdeFpMskfN6GiTnFnW4ezQPfk5lL9vL3eL1Kk190cPrKt4C7IZHRMG9TzcD77Sni32niVsA3p7
1sf6YA/BdHC1toWeFlOq2wZVK3Isu9J6myOn2w2HiEBxq2YbzuCfu7b4x4RCpeYziZSD1rGFkE3a
Bz6oKzFuVEW/GSl3eXUvgX/ZZjGjszvvdbJ0m0aq7zVw+X8vbaWem6Ht+ceyJaUvB2OCvxFekHST
oDjzWeu8gTutiUinHRSfNfcDpMjOR4jO6msTIxnojGn+OfencusGlJezxYbouVZXTqFqG08g85GC
zs+WQG7KnrTNANGBFQuPbIq3nhxCk4bbs1JoeQZx4y2Go8oz8wVe6u5BC7P+QdcsfzMMKN4sNlut
gmtT+ntpGii6hGVWULoakzsepVE2McQQextAh+C57h6Wxn6OW794AJ3psFW0KOIsmtoDcM8LVrGt
XjMLNBslppsYes1DyWn1x67hE2piC8lhocRM/S/V1X7Xnk0xHFoQrFQI+xfptd3w2zB5052cCgL2
Pqv16kH6XLPcd6adPklfpLQrEDjpi+Zp3ocB+WEYXjxbeYlgynsAsNmcCx9EqhhlUBvcep2XIkKg
9c1ROkYrqB+82u0OMGnxPCKCF0cXKkdVMzsELwiTseDYgl0XAExZYuXqiMhVSRjeZt98YQ0cQzG0
rRIE/s4bQngI0qC4l41qIQ01twjoyiGCxq+OpmygplHVYLcE58KL5MSwCZMS6rm3VZJRK+6DUPe2
Q1ciEPTmkDOsgaxdrDiQMZnKzoZp+8jr2MdcQzVGkFOqQmoPWS60giWt5TJe3AgXQngpx1PbVofG
pHg5TOZ9wfk/LE9B/+AbOt830TOSa4wG4D1nyq+W2C8GkfXhDyQDhKMv25oKBsCkZIu3vpJSpx97
8ARCQHscvNZ5mERDVS4qwDXZsVSLnIcws5wHS/OdfTsmzmqxmZqiXahwOkuTnCpjobFZtbkeglFk
NenUgiC6vcxiW17G66k47uGmOXuh0x8pzKY4PS3nTzaP3JvM7MhHiqELGxVl++bj2CvNc2I6+0DV
Z7AmfXBOQZiuIzk0nWSbdkFzkN6oGr/FvjiqB53zoeLbK6PgVoH4ng0hohUsXTVavoOWI9rL4RxX
oCi10LvKoVaD+FTyT7kRdnfcqdLbJPRZYB6GqWEro0rDUlZ1DZ5fDnMHwk4dwW2z4mtrlwVKC9AB
HZvSyfdcdI1nDhu4kkMk8J/Ihn4bQvzvcASOawep7/u/Yk14AtBiITZPUXnn8XFD8a63adXZOPei
kT3ZREhRnZ0q9Cs40PEowK1WvZG0EG4yTOrmyfDa+NOQtF78UuZd+6lUu59aF+1cp6oey0HVXyhL
Bx5ZNzwpRqHxMoL22ATW4O+lNzLZ76NaYgDAIHhC+fuc+MCkEhFck0N8oAT8JJ1yflz9SF12Q9IS
lvGXoFZguBbRSgmx/wyxvGpZ6iblp/YkG4qvVCt8Gqy+fKKYcyaXpEJ2OftJunZTtqu5aUKM+hbf
9sXeCC3rTnf0n36GINk4aOn9UHCl5HESdnzQiPedaKRjzHP7GIzZh9aufpvEhDx3y2ttx+tbfGcH
pzicr52kKBXk87K3NO0/bFNm/W9xy7Q45vtfKO24MdMgASvtw7gzmVQMi5pTvQl1GINoZK8vOSdZ
yfFfbrCg0SGM/Iu031aQU/6KW2zvYkq4Onb8Hn5qaqXzkMELv3ulZYrs/f1ucpPc0Mhj3eq/BsoV
l7VlnBEq1rbiqgJTNxoB68GFVZpvbVLuLMEtLcdQm0SAhwE0LrZhNNAwejcWEztplHOWpnad+FSW
g/IIcNB67pv8h1JYw0WOSLnqO/Zm1qbne/OMcMghSorxkneuhkoOlRqTHevom+b6vbTJps8tSC5d
vdjKYanMYHerfj6Ss+X739XhR9DQERVqWodWYJHvTG9CwzZpPOpUouCkCOZXFiVxDUAonOsADHoQ
3suepXO3KbQOduQ/HaiMkT32rU/Sbs9ZDA2FCNHSX83AQZJcIyvcEHKIUecyp9goyFIbeltYxtYT
Bwb+jxRhknPWpsXZGePHyLSyffxmkvbKrsNy9Xd3pKIdKx/0bbb0vwt6W03a/vuSpe/9Xr0tgz0g
J3erDV5+bdKoh2iBSoOSGpNVZPfhzxyYJ0VEv/jLfDbgxvo0a0W78TU3vS8KmAQh99MPk11p9zbP
aBu778o1pfsehw/tfAlN4Nm7OqSUyGmccfPOKLuyMQIA6n1r+MC1wGyD7dbny+KeoLjvVp3Px4Ru
8rfFEUEPi8YampdqVjxxt+VyDB2pHFEpYZ6bYv4iR7IZSlN8aYZ6qzdT8SRtagQRTD27/Lgx+Yhm
c1QbbaXPFCboT/T9rBjderFlWeuuph6w+rLQmHz3NbTLb6tSDnaiTC5eyTWkLffglvXTMd5JGw9H
0brSo/YAz8h9UU5IfCCz9NR79niFN/MaixFl8tXTBAv/DtK0eSOHsiGH/xOgfEx2krC0sbx7nxNv
OUmaWqqt9zAb9OsaYmjqhMcJJJmPNONY6vcp6HiznKO7VoykXQ9t88yzw0mOXHU2QSnqU7V3kNxa
SeOtaVT93teRCjM6mOakLRxU486c4lWT1fHW9pTqLiotTmeh5j2kjmbc8f92ATw72ofe5gBF7c3w
P1OprTPIUCjm7s1TbkbFt7CicNWFlQqyI0XZJnPlXEwYSk5eo5p7h6TIQ0895AYKFvWTVUTfOeGq
fznxHkWNYMd1pt47VM89dJ5ur4sqwGZ3nbcqeDa/dK13kl5bSWC8Tye+4miN2gcVLOQxReJmY+i1
faFs/ieUCiEFFBqS3sK0NIvNhsn9UKgd9eZESLsyTmUPl/XvadRu/v8s969XlTbxDtl36dsApHwt
ji9b0XTi5FU2FBttYgC/l8UkIwJ90nadrvIHFbHSJufLIYWgT+DdraMcLetSJZPDBbIvKJc6dcDK
hcxy9lL1KcWizleo7L37hhO2qcmrQ6Gr0V0+tFT/Wob9SDYI5SnPh1wJHdIVshjW19HqnoeEb7Ay
Nmtr4IyTXf75xq/6jmpVdicv07d1ZVIqI5hVdcOikT3RyJBZsLN2ImsdzdmvWS+ne65o0FyPYf+d
YpVTRVnlpwByoz315f2hivwYGRv1u8V37JC7DvQ7hVN8HClA2nvuPG3lsBnbfotQU76XQ38e4o1q
GfFRDj1dkF8hdHGeuFR+DGCyotwI6q1KVZUr+s/gmnPo1yrV1T+MWv46rEW+VQ69xPOhIutfvXKY
PZTmdgrUn/08ezC/2iqqQ6kJ1rfNE9DRAzsYW0OxhP/MJlN69SpHssnCTBBZ6D/jwciz7egcdZtE
P2kDg3IY1bj1xMM6hTHVwCEQhWbSYSLlcPPyUzMpURLRaW3p21If4J59c3uVZZQbueJtWSprV1Pu
K9sWqZh1n/bFyUoydAKRi93M4M+/qxYkDLr3VZkHaztrYXTqajd/NhLjOyKe2b4MAnA6XVBcZeP6
Y3sZ3Hs5mJqq6jaL01ACbW3VSCyNXTUcIDT86OcVxYRera883VHuWiEYwmlAcJ+nsC1ZmvHOXlZ5
YK4GF/LJqO3IGxAmZ8FA2x/nHqVLji/iL50OR6Vtud/aIeBGl5TwxPfUZXRD28MZUXjfoAn6ppV9
/WwaU3LiUUnbQvE8fEt4PE4N75tJpo6T2lIFC6trT+bs/pTz2Adw+6bs5HGk4pHziM7kvhtZN0oy
dXw2NVv7SkUp2p1ARI5y6yibjK1Q6JTcpsRuUjZRRdmn2lYIhOeOC9NwOTvX0rM3chPqxkKuLQ/W
mt+q900Sq/dF43+po0A7ypFspDNO/NVAbdx1sRu6bl660pgrpCrVxvtoz8Z8tf1oWvUqooIzJHNb
Tx/dvRxmivUBVec1aqxoYgjaGlOLQz41PbzIXjKHWbOS3SBwk2a1uFS3ZdNSayDDmfIu8LWL7N/K
bG0PNsd5vMSiCcjC5JvaGD47hd3tpQP1LR/pk6j4ZJs5FYdlHTb8rQfQQ7IbCtqdWIhaiBvO5dYI
Jp/b+BbUceSmofUFIZbATEtUdAOfm8b2M3TQGIWXWiFVjJ7rrB9aod3TAJfnrh4bhzbT9Q9q7796
ob6LT9OAMhzPCe6KWrrg++wk+zo2zV8w7B+buCPJB0kD20f/aDdO8SAT+alezSs1yMOzHAZaGG4r
FWoyN3E+NOOMPlIyf7V9t9yl7Ujy0XPqz8JeVPr0lZJZaFn5CnO8s65ASJ0KdYw+m24CmbHXvHQT
LJBZ1P+UZjcbwn1pjCsrO9js0U4wd8PULHrmn8NJGQchX4j71r2Fh8CtkA6HPPdtzl/r3KI15AXy
1bJm4DmPDnUQ+zp3hosSFAOC90hZWYN236FlbiLmi016E3UcLrIp6vxFGQNnnzSx7V+lDWoQMDR6
Wa/kDEAmEelpsWqVz8lB4/ynRPwVrW9qksp02CVvxVz8AZ15Jb1WFH8pGrU7zK2mU9UgZkRhy0lQ
aUdU6b0FyiowKH3si9V+YxubJFBb9jzQlDyE1C2HGHulTuxdCZ8ZbNe6pm6CoP1VlqTylbRCJ5C6
Fyorfou9839F9r0bXh1SAP5mEwwZfznc3KH4dVlGRkuV+Jtw/J/r/2uZxXaTj3+bkVswq/Db5d1E
4t1EQh5aRi/v1Qr1p8DMjZWmNNWGHEPxgMJY/uCIHvgCCpjse2mRzRyiIlcPtvMu1Evbif3Q4Tbl
bYWxmjIuY363lTPl0qar9ncTuSxpMrM+RPHCMkkjR2G8m2Mr8FYa99Vr6Q5bTQ7lvKxMC44zVXOn
BpSNU+bXd5cIROjyzuSrU+/rcMGf+/3i8NquPzckHW9vw1SFCJiyQcjZecxIO3UeiVLdqtzHtPHM
K7iXk/SpwlQMDkQdxsTTkRhKR1t2w7bWPG+jxzyHr9nB+asGv1CDdm4x/FHvbch7LnIVrgrdI2o2
ix/sX3uE1eXquMnBjTrrrrWKlPtrxhGo1qhAdGA2uItn07qTPTeojWPQts+3ODklGNL/5H4+HzL+
GSS+meHwkzi0jRGtbLGqjFuWErjQySmL0+0lNbgyIqqyNoM4bRz6LqAErywPcojWOULAFqVIcuhm
UH3U3TOCAe4ZfQnn1vw1lA5p67042pVTGMM8CPbPiId0hb5N/YjGXP0YxZx5maVOxdcw1XzMNNSZ
vLfJYO6C7SYdYOuQQxkn57Yxzx4mCebb3L/Wa5qw3ZcNtdgaqudns+hfG69zzgMPDZTAw7REMdVv
h5AsrxBCgI7Tipui3sFdDucENIOVVgUbucK7rlxWRkuPD4MIPzSkkWYV8SjEN5HELDM04dvYu1Ay
TZJtsFBLL4dM3dzGVKG6l1vU5AUwWNjh93ceS04qxHxYz9l+UyfIY3jK84pZ+8p5pqqQ5ysaKykV
ZJg59YPQR9dOyVhGl4g6V9jnjVOcpbuAHOchdiirmsvKOnFmax8Cc3hSjIEqa1iRV8bctzs2UNPX
hCwC9afTZz2AE4FvSLur0/5mz+16vtmHTH9nl/EzcJJbvJl2yhVVRShZRuiThqq6q4W6bpqwPW7L
KTrNQnt3cJAW0BDQ2zVCbNdg43LgFxVupDeAmvXi2wk3KDG3yif7QVWiQydikT5wT27gf4TCdH5s
7N5YNTWsPXDBrWDsNr4ZWoc8RtBH0JmblLjqjb5KYy+566MyfUZx6b6CTfwLMKt8ZweNAsGaV37x
qGQmf1RS7IdGOwf+qCZmV0o06yvU1QgIVYgADW59MwV2CEERJ/n1VasVcmkZ8GwZLGOkQw5lUzrU
sfsBijxBKDhflkDZUwSlczH8WJaXZrnIYhvC6GvnfEnHYt7VRhNou2q2KVpU2K5tECKt1lxHGx6j
hMuKk+oydgZX8cyL0x0JpGz1f8wCSxWfDM/Y3BaR692CzKT/pClGfYiNOLpbGrsART1M68UCPVJ0
B48lWglzZL2QkgyO0raEyF5TuvPa1zRlszi0yWUaWdNgb/UZdYfixW5G2S1qkB2wN22M1Hz/LgyH
VFxXdt/cOhlOgT/1J091Xhtpk0PpWIbvQuJKSVfvxm/LKLNvrn1ktdbSu0z+r2s54oWVtgwPaDYf
ofaY99HohKtaUGi1MPtDBeCWm1LxjHMeelBvSaqtBNKoa8L5znqyIpK9fj2pqFwyRy34o0yzfpYh
0A9EMCshwBQEpXUYU8fh6bFWvgyDdqRyDjZuNRw5/BLc5cJezdVPI4GpI4pD/a5szVMTdrtB6U9x
YxXfw8xtuEsayocoNqvN2CjDg61a0d6BW+PsIj2x7tKpRNpOh/y+bb9ljRN/MErFeSgoJM6he/vg
cx7zUgQn6ZIN1A9AmtUG3UCiea54bBpzhebujwqt4JfE0Ll/GspajizEjF6ckR+Zm3SbiWftjWOs
bCVKnoOw65+TMYs3bua3+zSz+2e1KOIrV8CP0imbMfC/ujwtXuQIOg5n35jUbsYqaaE1i7liMc8J
Xxebm7Tbkwi+Tl3Lgd9c8AwjSHx6GLLBnIghzCdbp9X3VQobUBQpAzfh30o8UhhHSxuInS3wpYuj
aspvyLw4UCyTBVCykFOmMXmQSCtQhvdVmyUPEoQlfI0YSV8Qx/eNmqqrqeWpw7HakuPCRF2B1S+f
nMIsnniWplgin/O9HEqHUVAnHMfOnTQ1Vl9f9NZ5ucWLSYEi5FIDNj3p1MfpejDb77EXdGcZwkmG
e9/O9nqZoKntWuUieWk0c5U4PAQnZdRbUAWn/tHLlPu4DhQ2SwA/75As6++yoeH8X00pWvGh8twb
DjULaBTVe9/XDD5Ev1lXVsgRmbiZpnoCt3GM7I8YyUY6CxGxhP3fbVOPCt/YUNybKNvCdmEnZE/t
QjeyneLMPY9jWN2jUVKtUWnNfvzvERlrjH+u0WkVmiRGERyqJG2fm0n57PMeL4UY1XkXHuZh1NaK
YjbPRjG2z0n6WTfT5ElaLDRGUDK0hp30RZPn3JkjPElB0z6msQ6suTLv2JuizJ31/feBW3ZoKfHn
1vGMXeMZ0bFIVPuu42JgD65/rrnN1ZTr0h1nT9m6JQBIVN9d6DBnxJbmVv8wQb10G+q9rX/oet95
N1y8Mvhfc3Nyfwc4b7NZby+y8VSYD7jpFlA5/rbJntrBeEEq2OcUJBcAzylDVleFWXJzM3YCTRp3
ziGzjfk0l7BjS1L2DgUk7knOS6/NymHqO6D6uR59UStjDeln+B3gJHCwyP2gOzESiSUYnKSH2NWI
7qxB0e8SGGQobuJncsmCcntz2nHrHO1A/RRS0sBRj/+xaLhEePbc7XsEbDaFNxsvVWg2Z44/+pUc
6pCDP0RNgkhPrXRrw/ik6WX3LH01BAuJUoV3cqSVU7l27+aIS/kDHDjueUqUZA0AAHmRyZ6ufTUb
a+SWwu+O4ex4UrI+9W0Jq4gOQ5Y9KeHHUgiCiQA5MxHCJPUIo5OcyaN19H2urF0+OdanYRjKfZ9s
wwDq7xnEcP2fqELncGo15aPdD99rq07u5UjVPzZdq34AUtc9crh2TdMC5e/O5yRTT4O1HOr5kO2B
AttbcHqfM+rjj1Vt5zMoe2U+lKCu9ZTUkCoaKxzhnHrrjRlMGWwGhp10yEYrU/sW50D4cYY0bL3M
TxsOUZA/6hoYIPxw5+SoaI1ux864npI7r1N1rpip9gRT87BOysblQ5+DVePUJnRcxrgu3aA4211V
ubdu5pfFWXMtUtBOCSOj8qMzYOcm4VYgNTQCA5+4SxXGgCxO1w7Pui80wzMz/pH6/prUY/cri/sH
EzKqL/PED8Y0qvKh9ZLy0A82OUIt0++MuFI3ocaBPZzd3+SkyT2WsBD9dKwhW4VqXn/Ie4TWa8fv
V3WAAjjngz2MovzmmsmsD21idy/kJITWGNh26a2LMOCQx/whnU4ReM98MNIlG+TOP6Lf7V3lyLAb
d224A4gzsTTUxf9cSzorZXb/XCtC8MQ0NO9qislyrVh/CdLM3Mi0W291KepGUfuar3s37kfFXWcd
jEONeLZudbg/ZvhgDnBFWC+pFju7qs+TbSuetfu4hvpW4Qrci6E6GvMdWWvOfRkpWqk/j8mjnCgX
c6zyiILHwD0PPwJBFdVamXeWa6nG+O9XCj6UQcStxwj8WxPorQV0NEyiXdc33Up6vL56dcvhLUbN
Gu0IzuO4TI5LdhYB/EErbTK4jNZg3M66jbYZMFbOAlOur8LkC9pzNdSmCFkmurfoLAJcq2jxaYYi
T3W1L5YaAjNuO383BMX01Zjhnvpt7iqYdqVZdf5p/iNaLpKLnN4f0dIcxvF/vAJu41F1+wM7J2uf
wEb/Yk7Bj96upx+QhDwpEBB9NPXYorjKUqncrNn+dPO8khHQLO6G3qOa0w9LAO3dJyPWxrXBCfyV
p0mYV1WlLa5y3IEbHwQvlDf84NEa2a7C/JUH5R26Mu6XQa9RO6rIajvkU/c1PDsnp+mUS997+nYu
huYFYvMBXrlm/FHUhrjwmL9IDO1hHV51uTe/9ABb4CdRwXiJT82qgXv8w46G2rU1S/UlcOGCHSzr
NT5CKGqJX+wivhfxvkO8XF9+oH/GL68bsM5f8fL9/Bn/j/Xl+6/F+3emYjtygPJieNbP0OiGHx0s
0HOSog/jrqikiyD8t/IDKQP9B/rp/xlj0zlBctvzwGlZB9iD4p3v+tNX+NqgYquVT44O53El7IgX
T19h5Fmbb/acQrubXcTPrtkfyJ60qwzBlXNjJnW9SjPFPleD4SDg0esb6ZGNdCxD2asbgyl/uYu4
O3XhOB4W+6QNFpmyUH1G1hlepizRv5R988HlVPUXfLuZ4sA31s3DYUSjZj1Cw7JLS6+G2o8GPa36
IoeyJxtl4Lg8MNsGJhRuSQolWuXcXmWTlF57jUQjh741WmsoXtrNYqvNjjy2HAfKHO8MM5hXcp6c
Ih1TCassNZ019P6O+qWfDaTe6uBD4VrRpR8c7WafYihOxtRGTlNFkYS9gXnXD9C/JGl2qpwOFfUU
NNfeyxHuhrtduZDopW7OoRR5NgT/XT4/jxHbG69gu+VMz6iDzM8u2gWUlPaILwobZTcTwq48cEQ2
ZX62/kBx2/Tcjh4UuMAyYD726modjC4VBal+J712JOqsQIltNSOcnzuIuMRumIfJdm2ohvc5DqdP
GryEv9LkwYHJMFjZNviIWdQJQqu/7VKeW/QC2EGvdl91KtyGPcpz4R0UUGKLaQxI+cLENR5UJwQZ
oEHsplblSY5GUiP3slfdN3013voK99iNpad8ZiNAIGr4qRrKAkrPKyoTr3VejsW+7icemSHUW3M4
Of4PYeexJDeSrelXaev1hV3AocemZxFaZUSkZGZuYFQFrTWefj54VDFJdlv1BoQfd0cwQwDu5/zi
zoS2laEFhdKP3n3x6nw5FKOB3m2hrH01DQ+x1k8PtRkhOYuw3G5QTXftNEG9cQYcYzXFH16aeBZ8
bLJgL6J2eBmdSFuwAczwYaB3KmOeKBjgGWk44FJS8sT4ccAE8s8m+6PooLglevRoAZ2hQXXPtd0u
WYtQNYk0bhuxjyfO3IRnj+hdl62iQedP0u1ZXTMHS0wKfm0VtXgtlNlDvI7dCwW36miALsEbSung
SwbBhos3i7KBHZE5jriXBxb3F13VkDL00S67xZEdMJTiWoPcvs8TiCmhmJDd/muKEZY9ecPg9SM0
IdK5U3US2h+XoU6KsQ1PxtvUGmHKZTK12UrzMEKuAOPcxZPQPyHFX/pq8yk3hX92EPNcyLAaCxw0
DOtVQ9WSer+zwYId3FRMQnGliBmurGb7Kq5cZdVGFXukPDM2U6elFyf2s9shxeoE22QksC2gKOcc
ZOVW1fFhM+t2vKR+Z8G+0ex3JJo3heHn3/O+ec0rbXgxbLVfKyKqTzi89ae8yctVL9rmqStTb0WJ
PNzVWji9kF8ARuNXkC96bXwJnPZdAWsCTZCW6pusb9L+0cga40kFO8XHO71kOPNcg8l9kIPK+SsD
50Fb2CFKyyJrt4o6xJvSQL8P7svwrHfuSeG5+9ly0MHUB8A5YYjrJJRMdOmGvvlcjlDocjtx7geU
xY69Bg5gBKn9uST5prt28Qnl/WTn2364rRuzeZtLRnIALr1o4I5Zd6g6IR5FWL605F23PrmAXTUL
vzaupj3NiKNNXNnhAdNfSJCIWS0x+xJfBuWPUijjNwCl3P3giz8Erh3u9CLUd07tqfeNj7Y3wmPT
N/BDCGgpXyvfScDd1OLq29hW152N5SxQhyyvo6M7K0jLgzdO6gnsT7oZZ2jFR+x25iAy7TR8oW49
5jww0HiLbd0gaP+4Du+NhREq9mplkQ0Hf7JJLf5+KtvyIAxjOKjQSP59kNooKmVnvx8OZlRyFQCM
ARghpBJUQGZ6qHVnvwrN+6Iaumvkfo4MHVv1JA2ykz96D7LPdhvzPig6dVdlYFJ7KAXRMjYDY93l
lkYNa277qMwuuTXnyL4x3DXQeCycbVqi8jcWQttNFSVpyOw262CNik89gf/GwLJrr3UdAvtX+7Ns
IXjbXgvLIcOcxWItY/Iw6yngVaCdMTLhUjLWeOI11ZTmcBthvorUP5ChmNAS7eBu5WAt8I6Z8Y+l
sO+p3keXRHUxmQmc+1Qv7fssNZsDntrhQjZ9exAX3BRJ4XXO9LnW+sMgQLoobjztGsUwNiw61DcA
iMifKvt6UO7JPHX3g13GB8cU7sL3/D+MIp6XfLOHtflolaxNGupmiwEF5WcRR8mq9sqa108wAgAl
eGfXLFhsG8q6mlbOsQ3Umopt3l282a4AidjxsW1BCY6Gkr76PrbNto1QnWWhLgDP+77w6vgLLn7+
oksNjD16JNVipxaYQURAM+wufUIuFi+sNrLvWxJ/63EAfghtXNs0ZQ0bA+DBzsqEfuxY9O79jrfR
Ued7hGo1O2Pq4zvo39yKrCG+YLXIY5FdwP04m5mUfjE9Ym+mkh7BkG2wHRPtlUF7xT8hhnHIj9pG
yLYJ7PKboY77IptF+D0TxnA7YXGQBuPC6jT7ebKwxw3bik21X8GQFvHKrf3qFQQSzhB6jviwblev
RbJgL+S/jqqVn5ASSZZyVGLD+dYTB9uReRKSLysnyZBFFXV3Nmuv4jdtVVihlsqLE7iQIl2yE7no
Hk1fWarjKTDPXVKEeNYM2UFgofRVL7JvpmpGb6oGfDGMHHxlNYu6a5JMAGUtpC5SvzpLux6BaL9t
OWWhL9S+7i7OTCOTTFrJuAWL2SGH3z04Mx1XhvrYR50l6cTBdZLicYK7eMBkuluUVdztBjBxG+yR
1EvchCH6FdpZtkDKAkyZDygXNtsYfWKekL4RrUu9FwulSK0H5FjEYhws771rywsuEI6/4FFrzYK2
vOpdmMUwR8os3GR6zpOy12MFcFSCp6uIbIgZjX1HmkqfVj6EK9aJ7enWLDtPbBoTQSaHsjQfQxRt
nFhT1YMa1/hsITO6SIRX3slDOhdvKt754RaMsx3qNcZJdqqpgfoIObJ1aWLmkTigQhrDj86Jnm4s
Ben7ERwYP+PcuEadq1+DvCvPEAxRdf0rVM9nDQqT3jDax4/4ECvG0qq7YqOFsY9ONIadu9vluCOC
3RnN26XkhbEcbU911f+h1RPa+kOQf0/Pde8035XYbBeGU46PTjW5/KVGf2Bn6676Jv/CCsDCRYMS
cqdmAZUwKHay+dFxa1K8it06u/stPhituorQ1V7JYR+HPCeFYWRXGTGctHBWw6i1S2G42XrwDqrw
uwd5CBzeWk906l42USrXUPxFiWeouweFb+EDMpfZ1ncc3OXnWTKGmibsdS1yD3Jc30B8iSdvc5sw
D8tFkG3qyRtXclZfGd1DVakvWJLmJxkaHLxmuzo6y0lg93LcRoJdQYXirPUk4kYN50q96knGIsvP
3VO8KX7qbwxL9w+klbUHbULeVY4Y7PoL2S31sVadal+Zdb/xGryC1Tza13lh6pi8CO9cNvD9W9c8
oUqChCteAivTmEWqsCZcIQNb7clbOq8WD5ewsI2XINSiUw8GbVl4lvOqBzW3QrWK2GXn5ovpYX+S
OsGyyUHMa5oT7+tU107g08JtFEX9JW+aYo3aqPpAtt5aGnUdvZRlqKEvk6JLb43vCoYQX+su2hex
rvNsc8Zt6E0evBIObcDN2c1Gwe6GbLzlIayfjG+emTjLZnKnYxl39nOYWOugmIijv7LVJnRTzUwf
3jJBVrpD1tUjE4ELuU4JZJ4+5sDCgmIoLm0xVfde0H+W0wtHWKvURJZdUL2Ow/SOZLO+d12g5m0x
dGfdtrN1gNvuk1lqJhTWLPxcW7hHyy1P1e/Drrf+QOTg2bTi/C3M83Kp1pp4yIbR38gr9mw9ble0
0W09K2mP+dRg5U/lMJhA+7Xwsxl0dyIWbKK4Ygaq4ptGxWv8OnvP6CJw3qxQ5/PoLf2kp4HxGPTA
MPrEfut1oCwK6gN7AxXpR9VP2EUiUDAVaoahV3ZD0fmZ0R65c7RLiaID1doux+yL55QhBlSes6y0
Sux8l2bfJYgl9T2uyeRrwFA3xjZUsAiXvUPMDi0Akr2UvXoJqd2GWoi3n3lUXOGs0Cz2vyTBmoe/
9qVstQbTrlQ9mWGdXEbFyGaq2vA0I8yKXOyr2hqf2esXB19EwVoCy36Nh3NcAtF+jResF/5TXI5X
hqKiIpmaOzWJ/E3qagEW9Hr0HHS6sm1j9A9sL4qfe6EUB0tgfil7cy1R2HeMPJHmXtcVuKkPyd2k
zUWcpv4i4R6G0iWHvkem4AP9IWPUOynH/0B/KIORHGRMAkRkR21SF6gBh9o6QscuDm13zqRTRlYi
8VY63NlrYWF5Urw1OF6/VLOAPklAFM7mocl3M960OahGmSkwxtY4yzMxnyHofxmUKTnI0Ec8z6xm
2/+YJTsoiP851WvMn2aJYPpWTbWxE5oWXdo0tlc5dJ+VWaCyLmPy4ENt2InCxdUKEs+lrrqWBS7c
P3hexrKb4o6/8McU3MG2btk6x9s4eS3PgzTZzMSVn4KK6lkrewLv0Jp1qKw6I692FUK3i8StAww3
51eIeQV5bXmd2+z5FYyis1epp5F30lv33po0mHbaUH1z9e9FHg1fzCLTl7wN6YXSsnkIMAjbCOx2
L4EWm3ik1fZaSV12llqXvVhqBzunFO1umJuZWSG9HDvVQfYi5tABZQr606iG2YvZpu9u1FtnON3Z
ixGxledXdWgCvjZqwqvWk1q8geFD3igwonOkuOkjzKGLjJtOnoPQgDQ84aj0ZvfFanSt7AXbd+NY
9OGf070UibEQFfWzbiX/cboPqOXNmvLbdETYjaNvu2JppzpoDD30lrFLtifWR/YCTht9qttXF1Gj
56aqlaufUEhPnehTqwfOgRRPg6dNEX8a2LVuVLsGLcVnsnAVq96K0cNhTq+C89Dgzj6gD72rRyyS
FH/sVk1QmC9TaP1RJLhTlMk91GSW2DMJA77GIrLys6Mbw0k67Uo/3jnE9x07DvMvi94foarEs7BP
Iw8Ia9Xuq6R8iFCnVrdwApqfmnjHtHusoh7KVs3PQVzBMPTcdKUbBgqI8yFN2/cEuZT92JUYB45N
lF40FMeXkW23G9mU49S5Ix0FRcRKz24XqIZq5eoJKLxOH58GjyxCpNevOBCWVMhHcwUaaU4oILiN
JndyN/BQezGbZBGbcfNq6JZ68AZHWcpZvi/aZWpiEy171dcReb9XEi3hKU1wUoPj3bB6j9LVWHvF
oQ5Va0VaM9h0CU9wNAY6Cx4jOzDbuJ3mCHXXAHJP4IfIknRU/+OgTvf6LJOzYu3tLJq+4vmORtmS
7GP07DQxyCy8Ur+nNUg9z/oWAUMgbWxPj3qGDe0wGP7RMOGzIRURrhUbzr1Z5fgVTaSbqaajj2h+
6bkLUxr0kbbENmE7eIW9h7ttnevQLVfumIjXSpgX+UJGGOxiuJBYw/EgLdQJqEHuRRd5ZtXlN0UJ
bAqBv8TLqnExsMddPCX1uRsUNpydananzqr7kzxrs+jPM7s3laMaAhVnwEf4t6G4o/e33rabdVWs
gsRkTNksboN052JldSub9XxAd6WIXmVnMcNF8nAxJk7yJItftmJ8ZqmU3cku/AOylcDfYis7WYIk
t2uVoasc0oFychAL/4qJnbnCqAloUwibXca8+Yy8+1pRBeViXApv8dIT9a6jeruQIz4mJCHSUq49
lKA0/7pImPJfcUJEfuaXkXE5K+4cY+XG2JHLjp+uzgsalzBSi3u2Eu1znTl34diBBJlbjpY+K2ro
nmXLrvNvXjprcoxp92zj6I7XZDGdzLlZgGdelIbTA51gpopozVL4bndo66l7jrtgXKb45O3lXDLe
WEtGxrSTcweVG/bYB8b29n/QUBjxOlwT5FyHItem1dVkI3v72DOBPs7+eiUWnFVqYaHY9cWLZ0W7
SRX2u2Uo1ioB/AB5KCie4A9eb3FUOVYx+/mTOmTNg2OIzzIurxOONeqcbjNdrQzudddMzvvQGhp3
26a6BGHsni1hWqQhNDQEm3RY1QO2kqUT9FdYmP1Vmen5FY/JSXWBnP2Im8IMVhQuTVZojJAdvqlh
VpGhwDKH/EJVXIRdx0uGWclRxlIjjhbcMc1VuW8iwN8aq/h16YpxH1PYfOrz6b6penyCGnKBo113
T5YNGRGHgFM/t26hADWTCs1Z2Yrgq+FlnvRH2Ry9KFv7STBuvBgMotO21iaTzB018NpFMZ9iHr8x
qi6YlzDE2pndo4HrLVZNFADCmXG42hRvU3c6ZIWtvDXcUs2UFTlb6x0io3y7QES+Nam7w0Qtf+Yh
UR9RiJ0ddomjEfR1xPVG1R7NPsuD1XgNylI7hiyzjzo8GaclQy64aS/MfqgeMiVzd8EYDdshSsan
VAxfSf1bXyOL+wh6CZ/ywkg2DsiLA8n08IoELnIyVmx9dbIHSx3aL43A4tf2rOTsaoAC6hrUq2Kn
xhFthHrhse7hNkdTHry4N45zYga4/xz86dSVUb0t0w31YTQf5/7G1OKlO281Wd4vMSTwTuSvDWfV
22q4ChXFXrVpY59x8G7Z80T8WoKi3HW6boOvocM3awCjnTlAUuRmvZNBKlrOrdsMAsgmrtUtBpS6
Vq2G3omqW9MD3rnmdjaWwsJrbFLuxsN3zF0qbBqi6cF32XAisnKWLTmB6qG6GuatqqoUbcrCtl2W
SV1d5RCPZ9h+yjVroaMG/GDOB18gvuFnsbuXTb3zk3Og7mA8X6Hck9avXkzUF/wFxPkHlf/yW+DH
MXZJYf6owl1ZqykWAwWqLHvbm4I9uyX/nLghfkjkXh4Dv1QW/PCb965M/ryioAby1xVrdLO27pSp
a6xCxc7QYjQtqsp7RYj5e2Xp1TWASYDdo/siw6Oukl5JJ3frzKMKW9+aItSe2G1PmL4Lk8+aeIc+
7moAy33Amap+zdKV/DdMTv1g6Wx5odPZeQEXOxl+buJuqSwoQlnLdJwwWuqN6hQpEE4343zazVZA
8lBrpY13CGMKBFCahQx+jNFR7t2aRaouw4y0o3QG1sS4yxoKVRG/yYUJRvN5tBNBHWiCB+zn/rqv
GuelseZvUP4JYzH37PfhH7cWoM1dzWpvFRht/mks04Zbq5ftfU8JV47ndRulBHctXJy60o4nldd3
W76y+WuG6Ek7J24NKDCruIix/0SI9t707XiBtdn0uQVJyhMsTe5FHCeUT33Yij+kGuWZFFy8qTLe
ethos8r1Nh/juqhPl6GV6ssMb76+zfrrOB+S0iGP7hff2xQNENmScd0PYZGWI2tR9Jdvw9ykKi+F
+SpHfYSbkQWOKfJ099FRFiSwIhsAo7yafL1a7TTwrnoWfy56f21wazgn9YDPVTuGDxlYnqWwQKGO
FQCGPsjLd01rXjC9DL9nOtVQ0XLXdbVt1moFW0DDPwinxlRKMb/rY6C/uuUYkMFJhyfRx8MqK0rj
2iEBsxF1VN+1AkaJ6I2Z0Nl3qw+8fBcM7dIpXCh6FMyosPRBfSe7a/igOMP032s2iNuSdDBSPHmM
TVx+P7UWPjoaMK5MKci9xwLzN4wm+bTD5tCCx3uFmSeHR+RZ9nFXB8uq7vMddylkF+vIWAXzDVce
miYqgls7NqusWug1TPJ//uN//9///Tr8H/97fiWV4ufZP7I2veZh1tT/+qfl/PMfxS28//avfxq2
xmqT+rCrq66wTc1Q6f/6+SEEdPivf2r/47Ay7j0cbb8kGqubIeP+JA+mg7SiUOq9n1fDnWLqRr/S
cm240/LoXLtZs/8YK+NqIZ75opK7dzw+F7NUIZ4N9hOeKMmOAnKyks1WM8WxwnyHt5xekAneRfei
k2z1tWc/QXsHb3Tr1VlZInl5kR25GKBWlTm6Zg5CXUaXrNtGL159J3T2zpQ0K9lEazBbVk4anQaj
KF7bFYjq9DXWKQYlk5Ys5SA17rqVSyp0b2Thc+Zk56kZqqtmeMXO9fNuoek59HEZzEoHulrgnWSL
lGp1rTRlXGe1G6+cMq2uud19/vvPRb7vv38uDjKfjmNowrFt8evnMhaooZCabb40KOeAqcvvi7Hq
7nslf5am8HoGpiibTGsjLeajTn2Ro9hNJGym2RH4Wva9mDkz8mB2WounT/wdaF51z0dOPIrbw49R
5pwp+RFSfctAlVdtl4UfDS8JuhWTR7lAtsAGQ0YJX4ImaR+yyYHMyxhf8epzZBpkRa5//2ZY9r99
SW3NEcLVHU1ojq7OX+KfvqQC0OPUsVX8MlV1s9GMNt0YrA33pDGT56jPL44RqZ8zJ6XA0poh+ewg
ugRuoixkR+EYz2jreo/QjaNDl7rjOh5KbPaq5hHzUSwrpyR46Joo2d+awVw6kPUDlYTstlUijGeC
pIWD+aNH1hhG9NzjHquyj4qDPBOKbt99zJWzPi7602Dmy9eVIz7i3gCcFelAvu9AOY5FNvpHG6Z5
fmsHOjaWvFtb2WvNQz7GIZAX3Ga4csZHdxKlmbXEdN7/L3cRIebbxK9fV1e3Nd0U9rx5dnTr10+o
VrUaPXPI3Z0Slps+VV3cg9D/cVwIlaQZ2JdijXaOvKo7FY0LSb/Lm1e7FuFRT7rsPjSj7F5LcP9M
etfYy9jt0MH88IMCQ9J5nIwhbpuSu+jarWy2o5Xd94VwSKImzWaUL+55BUXdvOzWUEI8ZDCgKceG
njWLoVLQZdZjTksQ9aRInXoZ21pxcpMCHsxPpw2Cw7to8q6eWoN2jzLe8T4xd/w2rdM0lPF26PXw
kkeJWAMb7e8jfhErjBjjJ78jRcUu3XtRih6K2TApb0kQfFFUwOeKcE7oTU9PcLEeKkNrdhPAKNKc
bXwV5Dqv8gyuzDcugDLjj1DeIHIYNemL4U6Dc5tQlD7MzBRc6Mf8poNW6JGGCxV+jfks+DZZeRl/
Jq0CMdlGZMlXS3tpmD0+v8KE9jufxfaEVLs8rafQvQVlE6C5cWj+MGNqv/4SrHY8pwOTtdsEQJjl
wY93hjMqe4qbMQrWSq0vNSfAAgAS/QkJfO+UKE13JN8MAZ6WjFt+xRr6p1NAzWvU2KfDx5jcZdG2
km1LWF8iw6+3Xt7sQ7UIngO1LVYmufdTPhnO2aU+vNTnZHebzoaSifnKIybfUD009hhyUx/1WuqV
lTXeYPoSmT94PhZ9DlTOGcg/di551hq4kewEfBtd+gq+v+lNxdKo0nExqhH2V/NgvXEps2bhOxjv
5jS5vXoGLfnnIcswoGGva2/Zp05iUXepeo40YHnItm/kOEv7ro5NcLGb2LkbM6zZB88K3t0e1kc8
mmw3utq82gM6bm6uh+9Vl0M88pwEfIyhPFJmOhud5z2Tk+kWbnSgRjSeFa9S/XWHdyRlTWBkbllc
dAXeAJK0WGenU3mUsQwsJ1qXWnEhU/HcF2hHVOxA/TVbPBI7YDt3IyLF/rowWbQpGbgIOU9OkWdu
EEGkSfhrPq41OQjCJ/xY1kmQ8MZGYMvWxuQFK5vl8lprBE9uVOPPsBzyo+lV1qW2hXUZI9B0f//k
MPTf70u6LlTNcDVVNzQY3Mav96Wh8tLG723z8+B5a332UdDmA5m3lm0/Zybidh7YtL+CpTMEq4ry
+E8xOboFHXaMc8VAbWSeLdvyLBiQlVenlOLTpCMt2LQbst8JW0grPlcBtz156IYswi9DniOroKoI
8TBKtv3KhVXkd0c5R8ZvQ4AQPaNn5aOoU2vqIjcz+Gw6Rtd//z7J5cQv92/dsnXXMS3H1YThyGXi
T09Ys4xwN1as4rNiRNnSJiu0zcsCb1GATG+diYIdunYvueO0R/LJ6BfMcSdCKVEtzOmSTIp39U3j
W19YIz617F9YTtQHUwzqp6gsFjIeeHq4IxtabGRTy7AIBcHxRNZOPxnBUN0uW2oFC/JGTc+TGaSb
RGg9xgtJuBGO73Dvje1PPfJG8QyK/S2e+kujaPN3f4yddY8x0D5Bd/FTqOY3gHGEVuktjpt5+ykh
nyyBvr+Nz4hLwLAbKhE6DsewcvLHuS65KrLQ2MimMjb5BVbqLibfVSC8LGB4B12+j9q8eMQgmwpL
U38fR0Vb//2n5fzbeohnrU0hzOTzMgVljF+/1VVZ6w5VzOBzF7Q4QWv5p8mqvfsoLe1zn1f9ojHb
/m1oA/ADvmvBVna0ZzRyNlhi929mNyRbpxXh1jTSZl0HIF108CVHbT44VNaOsinPZCwwBbUa2z5E
Is6urHeQdFH52ZR4IV8RC8QuduDm0pdqcfK0sT8VmGU8N6N5CapouiBKlD+7wvxOvaO5k61gTlI2
RVAfZTNtw35ZuXa/r+aZpc9WzZ90eyt7Q3Djaz2t6o3vivQQzJAzMJDtqZv5RNasHd8um7qvT6D2
gFrKiOz7GFX2Ahlxh91CVqM01Ub9N2761lzfS4VFfYzc5gPPsWIXRzXJlEQlhRGrDNXjbh5aN/7O
9iBn1u5o39lIuU0L08jtu7wyzlVujvty7pC9Mq41lv1fPnj5wf78MxXkKE1NtXXVYLOm/b4Q7pGi
7nrX199H4Ver3CpA1JpKfzvEfOFRI3Ff8iqyNmwpojurdKz7dEJ410ZgUbaogycXszOAg7IFnk2l
unXuGeEiq8HVjD1SZvKAVlR2dmzu/X5jKCxG8Rx3UJ0i1TKcO5bE+7//Uv/brVqYusrXWVdhwuq6
rv22hIwNs3R0LdLebc37VENqvmu4y/x0GHrU+eA7aizkJnuRIi59B2qkXxmZ517LVOSbmO09Rkpo
kJpZ7h1KJ7QOKhCaXZdM053XDdWmwJr5Cv2sX/T62ByLUCMXbxT1DtA1KKFkWjte6u0N8HsHeVao
UXc7y36c/afej9jHOApr8X95pP3bj1+YriUczXB0050377890ljATezZx+o9StPvWXYhPe/dDVFk
ncMZyyPxOaZI4xWKR+bqIybP4tYRJw2DrduEEo2ahTyNphlErJfjRl5ADpYdKNnM2Q/vOFK0Hv+E
encoDJTBGKC14vR3N/i3PFWHepZqGpN1Tw4U3AGEUQGgB26YqC+21DGZY3bYane3IaC+bk19HuKj
ubJAa3ZEBrbOrlWdPgnHNA7SbAgn4uzqq2azMxHRhYBFUx7k2DyNb2NT8P7OwiyDducrw6aPRA3d
12m1RTuUdyDlnfdATbCndwDjkSGx2cSar0bju+9WbzdLmAuoi2i9c60SxFjF3IHYEOngPMguIGv8
SzF5iG7OHdnIGq/xRszAzSC/awd1Tg/REU3FJwNA5N//TGz5O/jlHmCxpnEBttq2AwhR/z0zgGRl
oqFl+24NIMfLOiT5hbvAOlJ6+6U0vH5l1rW1C+am0oPhVvUmu5O9PLpx7yUrPBam+ZSxxJTh0QI7
xcPtC2qg9kurgf9wckNdyk5XYMPi8VPhMPc6+X3Q90+4E5VnszTtO9MPxbJFWfkLMHcYVfr4OtUF
qD9cU/ZZ6BdPlVJ9kgM6JasXVjs298g9xsfAn5J14g3K5yZcyAG5yNxV4Qbj0SsyF594j0f/fGn8
9J7YB1hPrGL03aAruJFJ4qWTWqT9/J7PF5mjrapF9f04H6D//BmrMqO6lwekUn6OycEfc5Woq2/j
PmIiQimJNcUv1/r9+qUNKojtpKB6/mjb6jmAE/KW6NgLxeWQ7fNasV/7CN342n7rGjh0SadWqDV5
1ptdYgcOZZEFfAeuBIMRRM6IQ6+EmlBn1rXLBjSvE6ihrlvuu4LCH0IhCT8T3ccuGrp/BH2uGvsj
C48+eHHz5tERYF9EXr+4EATuJqNxHoGz6eveRdwtxI34cfSrDps7fI8ipCuWLFxAmA/tRY4dJhy8
kkrxYK0y1tcohlX5lCxk7+2QN0vDjab7hI3jyRw0fSt+CKVIvZPf5E8+RFYw0p62WDFfP0Jywm/z
f2v+drkWRt+qNIW1kHOlzMrH9VIsxw5qgaVRbjfrrs/1q1loDQUOXlafz4Y5JnvVwhW3s78fl6MZ
vnFVamzejHG3JNxdnvq596y3lnHrIDetnVyJkJe9zjxanhWDDziFcTE1okmHBDGxFgNFrUb38pB7
DWIGXpguZzTNLdaYxrS3sxkuPI9r54PatPBbYnH5mBrZrXIWU7vso1GsUTd6Nhx3vLfVqV5qfVdv
ZVMehkxrF33npPuuKaZ7GdNS4MEKpCfZkvFidPe5U4x3H6HWjNDPb6NrppvN1cy+exql4jrB0YhU
6/iKrdd36o3+1VU042HQgnMz2sOrWVo6aBrUm3BI+XlUH3OngVp5HtMCXD6MwWU06mm5TPyzh7TZ
g6sqw2PtR2QbKBlu/W4aHkU56qeZf+i4XVaSn8QDCpwLSEHGdrniQEbh4aTFj4JnBLr84z3b5eJR
HdJ2bWm9WMvm6MbhfTaWS9m6jRhLbWn4QtnCWCbF6JNLQNjLrja6Z+jHUHSs/vpsh02kvTMNq6/3
skMekh7Y58Y19VnLqq8WcrTsaWz1LkiK8kFzEc8uG7O/i21HO3stgCRApOWXBAGyFFnHT3maZtsM
PcWdqebFM9Zf93LAeyh8+xDYtRKiRgevw22Mu8FxBnJP43CBApueIQMsbiM0VjJHJTZOHyPkML/I
cFGzGpDJhuqwWK4csggB1uSDOczvWVIdNR8R+SClmViNt8+yXl+j1lCirElCxx689IuOgE4ZW8M3
jIoAFmOp+dBNPvI4aWPtvEgdufc69m1Iwm/OteyvFkVlya64Zlk67nkepyhWfGphemHSNyAAWOd/
Hty5+RErUoOPcSZabkC4uYuAWu4rVn1LqRyQVja6eypAzKjM7Uug8liWigHTmDzYaSlORc+7PBU9
is+oNr5PzkxZ0pThnKqk9AzMRITBJhXk97JotPId3hDoo8DN4dK07RvUXCvJyvcJkP/Wq6diK5uJ
OBSDBzxsGMvdNBr1Rk5GEnKZw3P71CsK8k5ePK5lPKjDXRNp5nMxqd0h6Q1zJS+jVfZZTUgXelmP
dECL7mRiWgZsQW94M7AxXpS2NCiaxnuM3N9lXPPBboPvlsYGw2s8HIN5uGgUdedi2LeWowrVvBi1
RckXBPSdbhUKip39/+fsPJbjxrYs+isvao5qeBPRrwdI7+kpaoIQJfLCe//1vQCqHktUhdTRGiBg
k2IyE7j3nL3X7p8GowYBULgReWuLLrKNe1NuLLevq/FTLaqItKdg+GKEAt96qX7TwnRLm0QgwpRe
M7yRIQWdS8GM3Xdpc6+7LClfIpFcS32rXY8iSHFMG/1Vimx+gWHCW0eROrF9pcbbDmqdMdbr/Wrl
hbFbwk+8OIaUeq6m4BAseUvXUSqg5IdPqi87zLCKUjp5nSKdegsOWKQWh3nX+/55Te68jl+KAeeH
A7qvSauRH7Ype5OErjG62HEAtkeXvPsh1WIUzY505WS5uGaGY7saFg46sewzRZeeDdW/pkV5DGWt
O2i9ol/kWhgX8kKiCcu2mnfNiwShDTEtfbOnFUkFu2HI4MiKf99FCG6RvkSoSJrgHlKHdYnagvsV
B00v6m+F9pIVQXCfy2q5tIeEzCOnr0/9tMjVELxDWm5lL61Psm2xmNbmg/Npha7lCwMT32re9+G8
Iu6JvTTvMO0ox1KVx0PnJAUBOlV4N/a0wQXii5eA3Ixa915aww9cD/QU/VYxrgSKsbeLMPAV6zBW
XAOp9MFSAccqONJagJVau5X0+uptE6q8fhwq6DCutdLx293XKQEGZc7XJDSS8r7AKLgiGMzf2MIs
7lMNnCV3dYu0GDbVQidI1M6AXk6bgWVZWx+W9GLetJu22DPADN82ISo6B3yJ6I+mk5PRlE9qLr7F
6p0XjfIXpOBfQySaT31VeK4oDesuLtVqmdmmf437L1uHXS+feqnoKfIP8j4e+CPFZg5ihTyfhSmr
zRUO22gr829nKkN9xpRnLEU5KEyy22+K4nevfDWkMo5fQ0Z2bkQ0wkMRDP6qzJEIv9qpmiwjM+Yb
IIemc+wKdUvMIl+AXDcf0iLV9rk3DFfTVlHnvFPCT+9RAceupGgjEFM5ubeEjiRaSOV+PuooKcxF
uPZI4jmqtn0H5c4Z1/MmXeNw01HQW41DmtzDo9LdpJGio5NV/kVVlVduhu1j4CfZNsdnszIBUz6K
zFEo++UyVBaOOq1/VP06u6lT7iCGAGwz7bYKvTzgZp5vqO1jDe92lfeVvJmP8mGBch+XMfosXrLr
liUypQcdjN7F6vS//VxMgclqvkZr+rVKPKMpt9UNiWMZ0uSCyK7IDM4C1OLSLpPqEVz6I84kPp9h
t6Dj7Tzbo4dQa7rIwHuy6X2DqPDpIt9GqaURa/w4+vHbRabdLewyt59FlwCosMLqRkw/KVH9v/8k
RHDVY1qKR1MS0ktStH/7Sbh6t6NkutxLDVSiUzN+btHPizKp17+Z5E21jmxu1r915WmjqbpsUjhD
gPRznadJvdyXZPwUVuhrgD+b6KCWqfqQqOHTKMLqAvhPffC1CAVrVd71BUOfbvCW80l4sYk1Rmr9
dolfD/tQR1U0b06CyQ0UOo0/HC9h91K3hE2ibedXBBGJyiKPaNJNR4cgvERE0FwpzMr3VH+Cc5Z5
6daPyVlgtAb4wxiDo3DizPVDppRZ0OMuTXqSsWLzbj5D9I8w39rb+bhP7Ag/uz7PW4HCoygZ5Hg/
OP6DXTkmwBSN2bhsbrxSkyYhoX3EW4o9aNqspDTcRlEYojdi04mLHrymY23nTb02cYbmtXrw7eGW
G/GDapvpjRW16U3ElAMlJp2MNue7sBAhX94gTQ7zURQjzenXf0FF+9h5mDqhjiMb1GpMXELGh3JW
aHE3KSq7Y4bXDxsKhKNG93bkxuglwLFqwrTDU2PI+sEsUz5U/K4Y7TwazeZgXHnpsyrb4U1eZtFN
QYj1zo6MmjZiiLHcgSUqAybeVHIgrYYsbz/JLQ/mJtHqi6hsaCv5uIsltf00tt24HQ1knD5wuE+F
BnljpAR2NnUSctCHv12OPaTe2RVfnW56tbzBIevYZnHqiCd5GJBnz5dX+Zjtc7roBHBxWjHJKVI9
KY8J6tNH+/vPdJwqOthOqi/ms4QB0E/h7niYXwMmEk3NYSnZYb/oqQReqRDmrnLCFwS3t/P7LsdA
E6P1QNvmffPCI4pnrUPXfbsUnLNy1AvzUSZE9yjIV9xmWgLvbVp73/dPa78+zwqd76/n/Gftw6tE
gWNskE7Ta5Wvq1byNqEfBAsmaOM0SxuvlcSP10bTZsv3fUJpxmXbKNpqvmw+0OpqsdATq92877MM
G2DaoBZroxu/oQMHj1kpBt88Ie8MjTLWaHSQqqvAvoH/ni3M1G+e1Na4Qz/mI8KRVuzAwCTbxVkr
2urzrz/fPzX8NY05Am01Exc6Zdv5+N8aRqnJJCdQa/8JUE0Q7U1rW2npHQav+sW0m40xVMpnWdjG
wlct7VLA1N+V/mhuMPtnxwz6vZshHHRRWPEhnxYSWP+lGaEEnTfVqj7/+r+sfeyaaJZjWBrFTVOz
dVs3PhTOTEUWgU9X6vM49MvQGSskIiz0OCfz2bLqLdPkyO1k7/s+ubeI+CbPzlUTvX2y0uqAtQ+5
uYLFijYC5qkk6Z4Een03MRL51MEMu5WG5GImcveUl/yBVCJltom/xDadi1Q9DXVJabPXydfOYh7y
pmMrxCZyZF6bF/OJKBU6cquC7DdSDc3+cGPiF7ctE4iyael0Rekz/tg8wkWPEiOd4gdMbphGXGRH
+jNiCvJm1ZoWiSqyo5fjOaeAvfuwf96cz3g/d94XGxms1lgn6296kQ/nvW++X5s5GHdwNYUwYfXu
RgNufvAN5wnjADWQSh8IaLCEsbb1iqPTKThBFz3O+at5F2qtfseddIRNy8H5RTqZGKfKDvQtOLr+
Rs6LDpjGlRFmvKTU8tkUZQO1ZbpgfhHJK3wX+YQ4zC+Cw2w4R0THzQeNqolWXt7pc6PkEFMjZMiJ
jCGaFvNaXemZC2a5WX04kCaw2t35RJOvykJVAMmWTW6B04vGha8F7Z0Vm8OZN+SmSVroXtOi6J9w
TEW3b8dNSqMMkqvjfAwRi5qm9TGLybwxixqWq/AVMhs0+Rgrxfe1ed+8iKajH06e981Hq1q3doaA
TtONIj/ITkPxYYivDSXPqYv/tZgPjjbA+3WmD/lh3n4/LIcgjWka9DRpHfJ2pVFaa9OTV5kWMvqV
UGmSsz09h5HRRKexTi/d22MYkfyasNYGncJ0dErzAcGZ0klEVTG/SFsk8rXRrOdj81lBMpY7qKsD
A5XpWf5PP1Vph13g6d9/apj08sLuDSQbyThC0CWgMQa591Sh+MGVljsXjJv2Zd7s1EF6Ujuq+BoA
hmPbq+klSesv5AtrZ6jy+nleMz2dGSApGWaR60wTR0Q484GQeT4xElWxmjffF/MVJVzX910yzQe3
USIwKXUnnRACAWNTU3vty6Z0mve9L3xT+AuRB/Ge6nF0gOFFAuC0Ni8qyRsyd16laxWvYaNewsaP
j6FIIWDZebqy+TMsyzAvVwmYDagS8KApcvUY35pXUWTwM7o2va1q6tbdoMqrt82qaa4dYoNUTfey
hZGWlF6KvCWPjpN9p2vOaTgeKf7EJ0EPD+ypYbterWuPfa+aq8aoxs28mREO6OrjEF0KvxIPJSMW
xYn1x3gcWgzLP1xltlcJJhmGm3VIXUCtnvk27wfEfY+emZWbrGP6k2V+DtEyuJlPgPQ2uJbvmVd9
4LQHI89ACPdO/owadHoBO5fsZYpw6gBYSL1qBn105wNIxa6plNT3rSdy6DIAZaMU9Xpgq/v5BKOA
SS1RdGlt8lTzRZR4envXOUxaPRhtzJzL9WTC+dIvAScisoowsDFk1rZeoOoPeoU0azoc2hFqbpP5
StKV5sr2jX4/iYvxfYGek3zpUMzEuV5ephbwrNmYIfJo51d5gi/XqQ99Jr4bNtS+/UY/Ib8mA204
l0VBewoJ5lOljyslqKULvIXhZnCoK+VoSLdRqvY3KpTF60Y/zsfmPaVi5aiTfHMxb1K7uNZ13dyT
qejvqkDT1pGsZJ+GtFrP74XZN+3Cr8fqnMQFLbzBMN7eXkDMyzTN0idF40tNKo+86/2+uDUIfJqv
TJUIBFpu4EmoECpJunBWTj/4n/FqvP0hVA/IXmfD6NTI6rjIcZEuzBIwgtSCvEx12KZVgU8Oc2vh
vK0M8wpJQm8r/zk0yP+fc37+EbxOWjXlNCx4/xGSUI3fPJbVn5/KJFNpMiJX3dJM5+NT2TBE7SRm
09/r+mhfori5EN9RPCkN+ZgtjJbNvJmC7TBLlYJZSWdw0TWUIIdu6WVCaiPeHitfpADxMAlKIZL4
v9Yk3XIYZQzhZl57O1qYv2lNgin5cdo6jaxoS5oWAblIiLSPcx7mDlWRo6G+08sO8CbUXbnUlK2l
A+Oc1973Of+wbz7PyS6khrqDlNCVghkT7wKK0/t2LKg8xo63b9V8N6RjqG2U3rPWQ8OT522bdJo1
PGOYKH381DZ1vNSq0toXDkBRo7oNLSlmVGamu8APEm7PbIZD+430ReUKK5OG6S/4Np9FBSBZaTZJ
ZvNm6d1ZSFoec2SV67ayS/Mc92kBay7IH9WG8Ufl1+Q/TptBni2F5pV3Ihn1a75/jPkmgc5gkbyU
OSRu+sz07MiLNz4kp0tHl/doef163hqixrnMa2Vjy1DGyNOLLPDT7rxTMpMnCFre7v3k+XqqVGt5
uvTt3PnauOFpPO9se1LHA6HhktUUbyMCuWCs0uWPlIAtlAB5vJ9/k9Bxbuhc6hRvg/a+rVMqvPxG
JnkFCzzlPcSt1DKe8iT44odj8jUYwye9zHSG/b3HB9RGAUo45N10QsBz4j4wCm51nYNkbhouva3O
Yyh1iPjLKkNTLXSN/8T7wKpUmtxbvA+lIJSSuYA7bjM2erK2g7HYMR6372gTX2taoH3JDS+CmCi0
s6b5+VkUFQ+h6UDjj+ecL9a9I6diZwVluy46bjhV+HU+TuvZX40xkfR6LU/ZDF630hj+n+OYcUWn
OPkX1QkfcXm1YP1UY08jV1rO+3nXFyHxwJ8mluqma6xqY+WO9MkHXjOfEJMftVI7rdzDVw/v0oAC
zfSCstDLhT2M9gn3sHap8paWzHSg8Wj4QrKSrlWv8g5jkhRLMzGcq7DD4QKX9KEqswp8WS7uDeYG
uVCGx9ay8uNQ6vCThnR4xOYRrOtAS1HkczTIAatKRD+d56MlnidLTx+hLPXnktgEpiScFQXjuBmE
BAypCcbHOmyihUz8zWG+yHLEqgHddidVnXRlpSTJzj8Y38vOcvx2OV9E6GK8rD3b3IE0q05lCJtl
HEaEHdU0awpC7f59k5yo75tF7pUHSkt/35yPBiUlh/naekpXCgpBSTeh9+joNP4N39sHojW+r/Lo
a6d86sLbK9i4pdVPx+YrJM9YaZEpownZRannGZ+KvipBdgCcQ6hKyT6iQdOq5i7OJjSdl8vkSlnh
IR884zYa7Zu3/bFjUnVDSWzXvXfNaPpl3l8xJFkkFUAATEvxVVLntetPUhNpIK4l8W39Yo5Fd0Yn
Sx5ECFa3bRDWAOddWWlt7d9Wyaux9vO2RzNmQ+wmjBwessBw9FM6gLGsCqJ63vYVhXkK5FHa/01c
M+0TyvWApN3jZsHwFZVbGwbPZSdurNALXtqu2JBUnPlunjwnBISHbt5cmBkbvptFIUQLMb5Ug3cx
S7t7Jn3n21hmypM66j1UMAB3PWVvF0o8mF3PskAKxswgMLA5PIdkD55ma1Pkmlbnk+a1SqvJirLt
ZDHvk0osM67k8xrJ/Bp0EIIN/M7X+fD7dXZH9Jjvj9mq9ZLedcCc4zWNxEoyC/3MHFfGzaoou9QJ
mxO6LTBxhl/dSj5jZXss28+Q4i6eQK3oSkuRtu2buymYTE2zs2l2MQmRKAd/RPkz+Z/qgWgKU0sy
ty17CwEaC4p92ERyMuscETIQwcyq8vJXENTavfCrT8qUzzYvnMlJ3IjkREC8dJh3zaeaPlBID87p
8v1cyyd5UDH8bRyWxlJVB3FRk3okvcocSKaL9VMdyu1KdbL0jlwsFe+tJp61HglMxRjabaN8GYH1
+Zr10UTgU/R7JwB+OL9SKZTvr5RNAa2aKakbUyqNE6WtzAj8kz1txAxDT0k3xoDduiJYV5Y05SJw
xIr1EB8i+ZwLlJBUTcJ6y0py7Ke1UCmSo8jLepuRQPi25v9n34ejmai6lYyVH3WAvHeojeK+mVZ9
U5b3ksFi3pwXhman5urtJMiGhkrQBqfakaksMiUPrlrQm7GtxY9IftS9rTfVUjWxOsPLgAzmUx3A
rpZc2bFGDut0AB5avuycxt4XwnceyrhZxKbek5GCRSLt2mE9b6L72pEkZ9yR7RPSLsYAFkPfbshz
5a1m9J0FlfeZ0PZgkWQToEzSynUaB+kRLC9aZrC7m2IU7bXijMPC93GvyzHNB22qMImp1lR3gb6z
0/Lxfde8ZhedvgymNEOZwB8lSuwjieQ2k358c5DmjIU6bc775sWYM3Jx8RwSEWkD54MYdF1SAFso
9MMA6eagFObtcdruK4GKad7mKf7XtkjKR11OYX6l8icZ/XBSyukrE0SgnanBfAmhgR/p5g1aYXPt
23lwMK1EnBp7ajhJdXnfZCn0C8i+L81zHEfZa6qiIS1L1b6XuO0hHIjrk+hKdZ9ZSbSJi6a4YdYJ
4iMp4ueWwM35KqXNL2LgboVwz1twa938uvKnGj/ak+gS6o6lypSFHcPQZD5OP9a8qFH6rS3n3lcj
m/AHoyYOCbU+PDCvaiWq5yQaV5+MBsx1SMD6IgpOg0o0nlJhK5YMJbg0ar8jCYnIv8LTGJFl5yAs
q13jLDUrDzZJnvk3fnoTR/Ul04S+lyVD21MtINAly+NF0DYoYHRMGcya9GUmD1C/+ljm1sHL4aCF
8bluHhVd0pf1AL+Nul29wX5COVkrsdTUPrEWyt6cxDeWjHsKoPQnVQGulWqfwheUs9rVmN0TRueg
9IFgrNLfJDnKTo+y4imbpGzuJWckqEjQwMRrb2zppiYLjJXSwQpvKXpA9Va76mIMJHF5LXakAIr0
QZItWu4QUt2UnNZ1gjJ12XnkU9l+vPAMJVtjdZPXnRdr69H42uhqumsptaws6uMLA5Dpmgp4v7DK
nLG30ey8MYi3eHHRyozohiIjc0H0YugkQ00K+C9XGT2eyIDhnBRuLwfjbQc0OpRIbxx8nvnYe2GK
qJG1QsckrRDe5etBs1U38jta91FdLGWAbCQ/wJKROvVLlIHsa820WKXCS11JKpJlItT8JkQNiKRA
PQGxVk81XrBICRoSGfwFhJt+j+DYOZBgCPi8wkhGz9C/jTBNLuJepeRIrhsixKLcweFbwsOkmR/W
uxGOPbCG3DV7Kgbh2HxN5EI7Ip95Fr62sXzGTGaRhanrtUOxpxouapEcE01/6ENT24tatpaRAb6X
UYtYhIpTkx1pVvRY7pjVJUfM/Mmx4CY9+EBfGxwZZejlt76e3xlGneyNgFa1px8oX1/AYpmfuPfu
fJtwd3LHbT89ZZoZPpZSvFGsriPUKqgWGe3Iax0xXVvqbuxbqB9ynwA4EvRwyoZu27b1qTH3IzKI
1UTzXBPqe2piezz5GQIVyaIrjoXtmHukzMo419ZWrxv7vAgfssTrTt5AUTaCmWErpbdtBvXaZj7q
cku2d2BLgUKr/a0Sls15XqgW5MS+SIng80tEV4WsHbShQiqnWcecbuylQ4myHEwffL9FDC1i20Xn
jW4tn0RhGw/YNF3b9w8FVey9lEj9bnDapwT/+ElXe7TRGn9GDYHrQtUIFmZGj7gR/eSyLQEkeKOt
bnpGsstEtRaBpH2Vu2KlBiqPl6HvT3KaXNV4F0mnR1+LSR48xqDVyyhtCEJP/BUFC2cTCytbAlFe
mr34Yqpa+5vbmvJjzYC7GlYAzVAMxOBYFH4yXVJZc7IIP9q3BLzWHgKgeUA/siTVPCQiKIbORHSI
56a4VF2Khx453DEB26qNX9CwF7++yTrKD5P/+X9DSjjAVsdRaH1+dJL3SM7Vlo/3N4cxMRSOpiRO
OntpbX+y0Az1ctSdyDVDuCF2b79qUvS1qev+2HTOuMt0e1PIFiNoilhbRir93pN85E91YK0Vv4By
PsI2bFr/E4ok+VyN/jmqLAWpQRuckkaNNw25EMZqnowTnPgoZYHnqnl4FzTFLfdUZyXyLiFfKzY2
paw9BjGxg6EOQ0w3IxhmU7k7bJyGtwskTlOY8koR7S5JKnXhG3K7GIRSkhxlYWqZNkvTjFdVZx0E
RiRSCBI36ckmBBv56tSBvzGC+klNR0B/eXaT2bqzV4Wy7wLpFlJV+BDxGXIV23lOMtB12tDIB1Qi
+jYV3M4yKQ43hqeWh1Csykll2zSvxqBf+HTiySrj1dBBMy29qDmqcl2j8HSIEJDzQ1009SlOCAc2
RdYsoOdGbiTbAVUL5QqUv0Q3ISA3sxrG11///ZWfnrF8EqfPI+p0XbUs+8MzNoPbaRWGSL+lltxf
taWTE/bk6d2CLsNt5asM0nNqvOr06cyLzL827PA3/hjlxwLU/Bk0LAOjOHU0QpE+auNh86WWUzrp
N4R46mM2oDAkTclqJSxqtSVRhsDGD1VtlXu8s3pr5K8kyVgbnzEeyUHRUZGjaB+hO2mCdsBHz9Pu
12+T+tPXZGqWIurgu6LRg/zYOFUkq+rxyY7flCz+SgxafUTuEINjSwSyTtAqczdXjcoTyogNUxax
8welX1EDRi/cZfY6MNRnSP7NqSddFpbKIB1iTPjhkMrLrmvV49iRo/nr/7byobbHWwuqW8ZJaauK
MzUPP+gZlIj5F0Ig61tQ8v2QI+OL03TqkqQ+qBqeKHapZaIpGesHw19R7d5BG9c+Z3a/41mHC5bg
Pp7aeXeW2tylXOnsK2uI3dAG5g/9f6HwsWLsaCt3QaHIq8HPtgCV5GVdiYNiA2vwyPwzq2RJ4Ii5
68VYLSk12pvOpjjW1TFgkoSATdKMJi52/OhJfbq2OvDFPs3dQ4HeclV4HugSEbRHyxxogNB3xeNL
hmeThZVbhMNzqtMM9LEQLiJpaFaD6K11Ztg+E7esXVZhW2AfHJy1aLS1nxnltdbVCab82Fr1BF2t
PV0PeYQ7DO8M0VEOG2sMYlqxLHVRL7yckZ4TfsFJ51fFs6TrxqmIGZBJEnm3ik3SZoH/3bXCYKB4
5N3hLXN2nR68NgyUsPnMg81+2MGszbd5VSO/pUyx4RGr7IHOBlB2v8oaObgQNbSyJYgqq/2dOTWn
dOanxEUGRDL6+q7qRL/qYH4tHNNIbx0w5lunbV4M2IMJowBV2So4yK7yiqHdBcUOEyIZoeneG46O
mkdbv+gUd2j1YKS8kC6MIl4MZIVfaZZEDmsB/LGTHT91KfVL10H6KdXp+BPdoCQHAioZTKXKUnSv
0LmT2yrTza3eVuOipmYrG8oVRPgpFwj7XTbW1W+eVB8cNG8fZR2ehEW92oFT98FB1ciew/fS8r6Z
ZeAz/GhTN7IkZx0h2VkrctDQpW3bs2ka7VkXCoGYoThkMZ557i3rXm9v2ymhD6vfXcIf5dffNPVH
7df8v6OAjsNHUWneW/oHc6ciq3GZFHn40hOmSAoGMb2dnF3zOcmIeR+6rWoRPJbTOlnklFvXsVK5
Woc4eSbv5yMgq3Agh0OL15piVms0ClT6gjq5zuTUWcmjr67HaXqSRl3Anz/WVnpiEJuX+Y81t5zf
/Do/3e8smguGg+BAMVXrJ8CMpnbjGPVd9NIFzQXZsHKrOMjdSxTGC48n5XJoyviqhoaGTqJdKOqA
I02xlUVtcMOWNFK9q0rJPvd2g4I2sjREkGF7a3V3TmY/D2LI7wQ9/9+JRZyPoxneeE2lE6NptqNz
I/lxxmgqQZVURBa8SALwzQhSscus+zoOGSqAL12bvdq7vuRlOzw7tIeQxd5CG76yYmefKqaxmydT
raydpKpHr5fu1I60rKxhvqOQT+EK1JVW3VUnTcl3IYXDjWKLCViCsQZimrMvu1F2Na/aEA30dUAp
9qRFNsKVujyFiVduqA1Hd0lbUjbjZlo3/eOv/3IfFGzzB9HWmbzZsqGidXU+6GXGpIGc0Efhi52o
1cqJTMET3MP2XdnXWpBHB7NXzBVeqZdBIiiq6ffSUBmHpC9XuJcAEHf+Sevl8mgkfg7fWvlkEVx/
pdnSjsTCVqr1B8y+pEFi1liiXgzcoorbBUUV2CehKM5j6n1u5IZ7tMekCp/rvYev51A2sMh//bvy
+fnp743+h0GLavMhNRXzwz2h7BKjskWavsSGIS9R0nZn3MAOQdutsHYBw8xLEkRLdDLpyRnFrV77
r14xqotIVo11rDviNC8yh9Iu5B5gDwbKSuxWYdNE19x5vV1uV09EMPdHiXKvXSerQCrPBCr3gCoo
j+JuPOv83650gEMBn62towsy7WNJv+pp952j9CmwdjynY9IsyXGAapA6mmvkNnZXWbsvzGbl0aPX
Il05EEqOlr9uZUi7pIQ16GZS7PG5xaORutfWE6G/aAgNcSuRTs0PpljjjZGk7qCbEqEmCagUDDoX
sA/psZ6oRyJxCiLsAYKjpeE/ZjTSgzTExZIWxQX9YnZW+7u6HoMtU05Bnd7E1J2kOSnDbbxACK4u
Ru2eISESz6p7aczm4BQlWT48fICBuzQVo0vMMNodEbSuQhJP3GTi8JtGSVRxkZ4ZszsH28yCA02s
zK0j3dgqvtfvB3t47YNGpeuQKntvSnT11PTFbwpQF9QxXUID+mNOSodXkEtZw/brubOvDUZdWOQo
eMjAfaZSqG5MFbi2tVyiZw59WwIVC+MHUy/JtJwSeFWbmhuaIbwxyqHyh+qkt6806OtLzGDIBSOy
g/XWbXSvjB4Q+u+9khpxNjzbsSSO3MGLdS+gepdI69xwgB1BbVw+GNMCh7RLQmt+FF7+DKPopcQH
vlUy4wzYWb/Rm6bfWtBUO7i0FzVAUtkbyde0KU+6CZW+tsVVR87WFbDURaUkNyRHZK+W4NFunqnt
W4+pMpruQOvhkMrquTcU9XZQ/M1g59FVxxwT5tlQb7ktUd/u/I4IIR8nLXq9rRlQ+gdPytgiT5xV
yMjkgOJ9OImGUtVoO9WVIP/sNyN666dZhWUqhmbwMLQcBb3hh/twSzIlnzq9eTGJj1lE/sAoLsGX
ZTsN91BGQBfbLvhAVmuVLPfcDQXAE1MRS59gxo0ZjF+TPjA2cQRwPjQAj3+m6mG5YLKcXRROFSpm
TjzOjyREYgYBhcctTpzwZriRmXakv3imq2rYpEU32EtFDOD7k244ytXnKE63GqLPGxABGQGCaXOC
QWKsw0x5nak5uEY2ZJdoO6OnBwS+LHpKqjZeYh3jKdL4TEP4WV0SGGs8MeoG8wDeUBFkhw6oVjTl
faZV2dw2oaosxvYuofMFd60PV3IKQskf05feRmlk9m29ER4NpWj6CHtlcG7DdjgFpnFVj3n5Nof5
rx+ocdVMkfuagRVDDFZ/2PyfzUt2/pK8VP89XfWfs/7nx00u+v6iyy/1lx82Vmkd1MN181IONy9V
E9d/QeumM/+vB//1Mr/K3ZC//PuPr1mT1tOr8f6kf3w/NMnpSQ7629Ngev3vB6df4N9/3KdB/fLt
X7f1l/ql+um6ly9V/e8/JNP807FkEptghqqTnPuPf0H44wj8iz91NBuY2Jh3InxgIJFmZe3/+w9L
+VMzJjUHqdX82f/4V0XWKPsV+08mqIZCnYRnDYVp64+/fvnvxL63N/ufCX7MHH94dOl0zQDbOCYT
JIvhiv2RBgLRtkyVLjJeCi07zQ+CvgBSmZN0tVFaU73v8GksUc05hDLwmJBtSXk7iiNAeztKHf77
0X+6dn6p+eR/ulZxvgQCYqxo8+IwL5gPwVJ432asWhwmq9zb4fnAvC8UIwiZtxOl6mjCt9i+JwPO
ax/SAgM9kQ5ZtHUKR3sUeZwcGcOJhTRtkjiFZKJDGK/SHXxUrfoblK/uIvrRxYTCU7YM1zM2xsiL
RVorzmMr+rXh0MlHUW+NxDNPmRfDgCNlXjNzxzswuzVJU5yOzNsREdb7lqpoNFDQ1xGzuzWmJLG0
u1E59Ig1Chh1tnKYt32zuUiZJz/nURBuh1BPj+HoZ7AIWfDoQvsg50jlfzwwb84LMygz4rYjCef8
tDrxCbvoOB+L+57YPHqIuMCHdk3qqn3GD9KuRe7ZZ39aG3sEZqVjZMyWN1g4sYTLhURecRZtIsnP
3D5vs3M7LTwpYmEVcDvzFIZM3Ykmd/UEzRGMMYfHVH1WRD2eRS7ptwrNsJWKZG5d9qUBNTbvTiKv
7gvk0EvZh/l9g1Wj2vf+wjKN6qaR4/qG36MlGx6Z/LxvXkzfFdcJQhQa03nmiBr2VxfNLxQbLSra
LNt1vfa/lJ1Xd9tIE6Z/Ec5BDrfMQSQlyrJl3eCMbA9yzvj1+6CpEWTN7OfdGxxUdQOSLRLornpD
VuCJ1Aw8M6OPB5Gjh9V/GBC5Vs+f3v7mtnYewhYN2y6+lFrgP7quZGwrnU5jid/JI8AZZdGyuF+x
nK+3RVRrRx7xzSG3uhaSS4H/NFX7dYomx1XtbW1pSJH/LYotMKw9KMQcHecVwpUYQHZU/cRZ/H4G
pCK45eYzi9rWLox9Eyh1GSwVKzW2DqJl/lLEHVrGWxZi3g7B3GbVjhPEo+r8R6uny0FLuth5mMNe
82pauUhJ+NOnW1cXfvKCSIWCFq0UnIxaBcHOMnHl1gi/Zo3OQovSvbIALo4YvONmmzxW0e2nDHOW
rTI7D9OhsDpj0WNSsBEDpT34Ct8bRiS/RlysyH9YTX8q3PjlJpyQO4V0mMKU1ruPhBBgBQ19Jr6e
/IPeQyHOUI17GG/JEbaKViz0aQ0bpnHkreooqzGqpSMlkrfxsFJezTzxdxaQjzVbJHPZtFJobw3p
h4QoOBRr8LpJD3UQKs74tUWecCEXAQ6y0AVxAlCMfMCFMhrunYmvKg6pvuKK4GMGG85FVpRAWKEK
3/eYS/U6nppILgYPmZupC3UoQUJ13q4P2YJhmHC20mIrvHPEgaeeCxiV54gIMQXjYTLH/AEv7gjC
xyrx+alhR558Fn0rXjfjs+eiMzBJFPl0wfQR8CsgUBrpBuWdbCyxI3SQqhNT23S8C/Uk+8MmUPnU
ZNCBIjqqjlA+8jUsSNXPcjOWkgSNb/r2L9h1YPEcfN8WqhPkB4nNGyaZKrE4/Rx/nvoh/tfp52sp
T0dLCS7pWtdG+akpvGthQHRPgiB8yrolFKpk6WaD+wFkLbDZLh6kd6hA3vJIAkGfE3hrtEGTZY9D
9XrGcIuB9yvm/A3NLa74888o0vIEFyZ9HGxgolWbdQ+BWpZ3qPhh12fWOIdHQER6zfuaOFKw14Fn
b7zSzv9qj3XgRX9VCYtXiB72zoyj6qskJfuErVs31o9UOdN7yayNa+I3J5aezTN4W8iYpqmvFatu
nlPw8QuUsfwL+1dvV3p42SolJSunBOjWugD/Elnu79oUTlwSFffWlK8QuUMFfHRRUDXSb2OD6d2U
bxxcvZGIVLduEvkvSn2h3WU9g+mSdm2DGbtIe62OEn4ePHmOXR9rfaQr3nnBi6aGt4Xmb+vMj+rE
iLx+Wts4FrqJVH6phLHC4aPI+AeaEShPuzJlE1gmKPnJ8VO6F+5DuowILSB11gy5q12b0eZVnmGZ
PaGzJK+u7sZq0K6+J30b+MJulC6jXQgo7w6qRHSX5OXbmcgh2XEfpaO3+5QXc/vG7CuMJrh2Hg7N
4r7USv7H/+N2IidX4Tb3mwcLMbB13zTdnVwnxh0WIOE6yUbvuUYpHwFU86fhGvcFbKtvYqrq629T
21H9MBUtS+tnJmn3YZ4o30zQ/mslV9Aq9BFQot+mS2Oe3ttNt+crieaRDmZlOpNjPfIWXuO/nf0+
+nme1Aebnob57dp5NLMr5aCWjb4UcibS5BE6H5xc2YeaWe7nlDib50aUqe9EaBrZXd0n7g5npwHq
9lS1/K/LjCy9qF3cI6/HpfPtPl+WOPJVitRu1WcR5kx4EfDyDJEeVUpM1GDPBDUwNi+vTyN9SdT8
o3oRBDDxF0lA2cNwSowGwRpLRvqkhDjIqr6sPr1HI2prT0EANb2FUaFM0TQmIpU31Tzz/+m6cfoJ
73eZf57HTxDR+9j886axOXr/zYw0tvZRTn00VCYwVw5OoTfUbJVYuncSOXE2HyIx4GHkbir927z/
muwjlvkHbLj1e2dOZ++kaQBPHM2c1DjZ9Pz+Re79AO9gWLs/KSE81mNpP9hWGJ6qyG1pqkbjtCT4
0cB0emDpE5yK97xNvnrPtyNCgRhBDWJ+bwXOh/kijxnyj9j9Kyid602ER+jxiOK4+BDdziaNHqRx
inUYIP7n+ChdQ7fkQy2GxUF8MsWZmMjbUV+Ys+jP7eY2HhzLYpJLkpAGfSxiYHhp66THYloUJ5km
b30Za3ARsmmPH7AEvEXAzo1HDcoJ9r1JdgyMlxETUBzgjWNc1NWlUxG1qoMo+VEYIKZcs39JWCbD
Oflnhmn8dI1DBStlD48WFTLFZJE1x7n2h9WAAPBnH3jp/BWnza4Kwkp1aE58+ivmzZBZPIPsn5JH
20paGAoKAGJjmCnbuFGlLyKIol1n5NKXPEA9ADWRNrGObhV6J9MsAaK9h7kr8wuHnXsbdQKrfHA8
/Bp53xgj4i2aHnu7KpdVsPWcaVNOnIncPJrlrrSd54mzLoARmEJP78ApLy1gH5t6ws5Go/d2EAPI
vPdsCv/JiSkjL9mlGEAQGlPAcrpOmZLiNmK2mOhEg7P4UHx4299/fOf9S+xcnno+7A9hghhTk+pT
o9Uz2kCC3a39NFLo8VUQKHfN+8HEfQr3lymua53VYe6ttTqoDnOqSPnDxAEwltlWLqrotGIdeRIm
dcKfThjPBaGOhvOg6MtPA2K0d2J2tmiM1Q1G3ftsDKz4LGdtuArUBPR0oOyNzKguFdbsF4xtKwzL
k2eaecPuNjcK9eiiI17QQvh9GtXMwdgzOJZdrj1p0WDfT2PC2eN9DIatCgem+5LxuVxnqlTQq8zD
ozgLu+HtLH4/m0fnM4/i9zFSq3L7v/82itAx//0LgOaeqZuGLSPB9y+Qiw+/LA4HufwZ1SnGfGsr
dzalP2AGaBf3ORo4sJyJbimELKGYpc0AIcR2lniSTPH7eBgFw6GzwI+ltnTCSNJot4OTfbiNGBAX
0IAAGYhL+oIecog+0Ch9N9T0muWlguELNtc1ZO/S0+5BcxYvnZt7y7hO5UfZH3scviX3VCBkuVeD
tNijf6KdIl6aa6WDsawlKdIDle+9THf0I/CF3FF3vehqa365xZNeW9RdkfzQZXlb9N3wHFCXXY+S
1R3QeXDvxYy4NLtzjOfoAnYZn9np49njDntnic9sVwz5wtC8eDOPzBMzFeSU5tFJRnCqenB6uIxF
7z/qheM/ql2jroCsVxuRe59Ro8C+ggR0Fa51BuKQG9V1Axy3EfwTuSC2kk3hsPZDuoQdp/cep5O1
nZgocpIDnGycdAPFwHyvRGxcUxWcWTUZdCNPXoBuODdez354OrPUJINmgoaDUsCV+D0vZojB6Uox
db4Ilc7sXE5Xvt9WzBB5MU0N+tttRerT5b/fFizYH97Z9u+daN7Z9P10nJxt05jEhj+jaWozwDUB
qsSPaEhXyGSa2aIZC3boiF0fEb1IjiIsDBddIIR+V9nInnAhhj9NpLViWcvbdDGpn+4hZs7TxS1F
KG5p58YlVvFRDsJ6OAfIHCFN5sbNGT3mKTN2GkxtkbZyhKZoA2PRzEsdY8b3caq2mNJbcbQdlWA4
34bf7qJQRQKtnCAshcwtIvlvpkBKmAER/eAcJMXuMUE7ZPISkjtchT5MnqcN04gv285RgoOW59xO
pG6nbhPwArI0d+NWcXaq0nTY5KzZFxa1t5PIiYNBZQG9k2kOeJC7XB7KvenX/ltunohF2tsdRM7J
Defwh8fdvzR5ZcORdbZf7P95QmmfMV1g1kPDgT76GlXRuqZ2gRhNaRcrJWt6pHgj/Ty/S2wamWf7
RSSCFCvGhXinDAnol2gc3+aLnLhyDEaEhH/wJJnuOt/r9/vffmgQWn9b/MmjPqkekunQWldf1ov7
25phWjiwBZ8zng1CIw/vdKj+PX+Xhwixukc8I7wVdH2dZoljPKajGR7NAkM/MdorvfE4XYA6Q3W7
gIorF3Rwtqsq3Yq1DSbQE7jHznYi9JKiQRNZyXbyVEz3geTdRkXlfR4VlXcxKk+TP12rAAd8ypIu
2Y95/7c7qMlN1/ameuu1P8c8UvYiEoONHbcgDMq/k0kkN5ZxP+9REuJfktCF2oQ4q7XTyhFF0wg3
dIS4i0FujlZl5Gujcr0XWB7L0sUfaRzdlQf5e+v2jb/i5eI/YsfpPypRv8bkRbqIVB/0GQtZ7Ig6
ern7EuQX1g9NipdU0C5BgTuXAujYxZrOoNx5C6op8X4e6MHUnQppXIppc17cpKnT9sMAtULQ1bLE
YgMO/3hsMZhKjIjVXJhn97Jk/hCqkpgxA/BSjGErVCXdJruYjd1dI9//w4PQ+h0MMpkkIbity7qh
ALllCzN1YD5UIZrOtUu5GPvXvqTSDyW4R38WAolxYp32kBmJiwlCrf+twZY6jjB2MNVMq11kJd1S
hOLQ5l/MdCyuIlADPje6ZbkbEfpKapy80HgQUeOmYIwC9+8IysRRbcHmU1t9Ux5AUH6ddR2gv6nC
+aY8YDv+xm/jCL+5f+ZpQpPAaSazQhBmmB9PizAAS9I2ymN5JdZd2e+hM2DRWls4zluqcQJI9iiK
++KQR8k9rib5WUQuwp7rWAPzd+sGhKU5z8+UQUO8pNYPethrK3GWmL39pRjKOyG4L/L6EOkHB9rg
F/QJPue1TmY5FAYlREy05v+0kjOmxvHHlZwyMVlhXCOpAsOU+ubvf1O7QGFmQB/xtRo6dAFct9zX
SXMO+2FSuZ54YDM/DAJBtTfL6sx+rjIOYvIUJp0bAmLXrrEcWycHVMQudxz/UEtdcrLC0YTal/SP
vFmcRRkEyV9W0h+jJoe5VcbYt7SR+tMahnCRysZZpSZ4ooifUuGyB/pKrEiKUbbthRkP6X1qRQvH
GrdN4uKkDP8h+IXtSL1KBz8BF8qrZz5MVLM7ezrMOWg6C1nBFRDwmbJ2WN7V16xFQxLR+ETttW90
sickpm4g+CJp32rTvnNVJ7828dBdw9o98giMvubWxcIe945fJboTZ+IA126gwY7IU1bFML6nUZj7
dIhUT97ets00nr7AhHK380Zb7M3n0J2KQWLf/T5XpMQMU8rXrtHW+yr3huN8GAGXH5M4QUG1Vnea
5uXFYh69xZZPw8pEisQIO/0yYowCYLs4aVMkUjVvnSMaJicR8Yx5y+M+FGyGEDWQOSem0MN5UZqh
2nbUeMvXUJPTdVf35l5LQc/E+eB9TzS8pqldDnjeJOk3BQilyGdgdPaDj4wZlTn/u5ZhopuYinPR
sWd6UPT6yZzyyPjQrXRgVqcSEoqZOviI1rtFrwxHJP/Mx1TLgqca1+ypYIXIhAhE/Uj3bX8aEUE8
TfPaD9O8YFOEjv8HqAY8qn99pXg24tRigaFC+OyziUiPakPupKP2mvh8XywdjVlxkOwx3BRDXC/m
nI4sHZoiFMJvc9I4lu/45hnvV4m5n0Ix35CHdBEn/JOson70pRF9u9ahMDodBkNe6jorkTllBtUk
3qCmu0LN9Ns0XzOjjSnD7hM5IHzKykBLYiM7wHvQNEz2Sl84XwpTktemltPRncJ81MtdVNs+2w5C
INf0AzOYviJsbEO5tLJ+ElEEa/ULegEiEIfEbNHHDa17zwl+hLhwHiFueLtG79FzmPYsQlj8U06e
NiXR7/PmnGTQub712j5d12j2cDQ6NVqMkve9iZLoK57UEo6JPq+UwXNP8Ppb5GYj+bs8entZacyf
v08Fz98c9WmqUWCXF/R9h4enb9F5af2zPR0KmXKujD6AD5/ibBqo9UD9ZUDEnd2f2Qbqe6lUEZsX
OQeN0TN0SRgdE5jnw3WFpGKUZIMDwFwbk/CxfhktR/4amizTcCqJlyIs807fWpGfrkVYqfhha5gY
bm+TY9dfqnFbHkWIhPOzZfjNBaMp5auPyC+yFXjg4QGlAzt6hLoVnHJTeRZvMZGiN3dkfxtcrMyx
7rwJdjVk9DnFhkxJAGXmCrWkeac2b8vEqFpQUPq0X5NcOdv3SmAf8EPj6VM3Q3go4IL6vQytXQVj
lQ/YrkwHL8krGoacjVmU8bRzVnNKnIlpYoYIxUGureroukq1peuOzorX2FvVtbR1lgXBs5ll2I1D
wT9FeIR/xZ7Yt9rgGbVklAbcNF2KUHUSfWWZcrIXYVanxxabQQzew+9uZf4VKYO18kzgdo6foezq
xzg5tsOLyAdTHlHL/8xbPKIO8KjgGE/t0N50IsCPhKInKrqhYmBum845bDN3+SjvpQowrSv72YaX
H25UUzgfnPfQlQ1kzQo92IpRj9rHcJtdYh9+GoO9mxfaKXTCYu31erpGE94+QVkET9Z1xXcKB+My
8E0gqlQmn/LG5cuOFIseSfo2VHGYq0Y5R/dOP+ED1Dzauu/cLh+naZ8uTxoc36c8SyV9bQThXVBg
PD/DH7Qsh4eUgGsWOVYCyqXCsUVEQ4odhTGySrQbL7pYzVOA5gnes9MywafZuOrBkK7bkAaWyBmm
QgfDenKa7LdpqfEcdZNQmZ9LzoM+XEeKe9lScaDYRSqqEeiW+4+yU7jTYDFhH9zWvPxhPykk9j4u
ulS28ECkTBmrQNNgV/n7ostKJIy10zZ/yVFQQvqzMo9yi1TIQgsUjrdz0zUMdPdyean6aGEbYug2
QQzdDqWRb8MuQEW68ottm6TxrRCdT6HNZ3MttlwuJjnbTKritdiQwYp9Gw3bJHtw+KoK/ILAM4iz
pmqeSqsJ9nN+hkJ0/wyK+QITMU9z5O4pHKtrhgzumEbBUxT2a6tNxmdViflOBYlEiascnp1uRMqA
Gu85crrbNGm02lPSS3DdpzUQqwt5A7s2uPXHRG5eCX3qaMyTPy2nPoXznXlPIfM8/aD5puhJ4YoY
2hdUp8+iL5kE3YMiRd03vTSKNSDY+s6RIgeyJPLGExX1udLKc1BR4G9EgRjumnd1Jzi8ktfFBW0E
RE9UGeIb/2itglCNxzL9gikU01SgTHe5Av8ic4eCsnaf3M+fZW9Inlp0aA+3DzMS5v1OS9jjiini
gBkOO2Uco5oukw9zfp4r7nn70khGdrtfmEGDgUFYLtmkRqA3wcX0leGshfLkTX4yCV7GRB+OIkKA
3L53o2cRiGt8y1X3Wo1R+Zz7dJ8+jf6EhjUm1OBvuxYVMCEaAIhuQg6hLPdp1xL1UZW4fpa/1D5O
WNTl/BvsvK+g8kRsPlZGZcBbFVj0/xoWA3VufK8qPT+KjWbtXBrTa68iiMoSNQXX9rcilPpGOclu
f71tcqNI/oXOvnfXoj+1GxRgxm7fA3QPncZbaRg8r7pyMHdFiOkaW591htb6qh5H52LoHUStZtS+
2SkcKZEzp3JBiEHanewWWxGhpd9MWDuwTV2bV1c86St9gcGT/mD741r8UolK5UGOTMR7pr22C5L2
gVb10sy87lHMKPWYBk4aZ3sRFpZpH5De5iM27awVLdaxJwi6bayP6V2u96ua1dLZzAeqishww8Xy
UYXxcNle+naTmisxVEnyi4OZ7G5wvHHpechiZ0Parry+V66+VUHZprhz9aKhXSGyqVzDKZe5tnpC
Y5xluxUp0ED1gFZ67N8L1RZtMj0Smi4iz6bvXkRjIKNKI9DukXU/Su138eioEGfZtLmUbBUEXY5N
HZpoQbkPddwjuzM9tms1RTDOKV2alTzSxUFKEKqJrOokonmGgLyJq97vIWYEXj+g/QSyZ34uioed
qlT+qXZ/fkqL0GpV/0SpSgTzI1M8H8WY2/ycH5birNBPrVDTml5WuR1Gd0hY+Af2jYBhQnwykJ4D
LIPjO/U+P+A/1Qi/4mqHaCjGhH/hqH6PgKD7t1m/tilkcDTT83UGgvBnVSsvaPil3z1oK8uUhscB
Jf1wJYx5Z5/dwKiyPcJ0D3aUaiNio/Wb729qP5o+a8AWUxQ24L0XLpFM9bZzaa5P403mtCc+BQ+2
5+s/3k9iL7xlwn9OpqFasS6S38KaQRPkJPkV/nEdHJ9FY0glWxGSjgKCc1XUbr5JOyt4CJDUPuQI
vy38ppZjBFENbyXJkbMRiwOePuVDOFxiCe40+LW7+fln8b+xYb2Hu7tYL6CTXvu2tAb27u27IIq/
MP8ZlYDmtQlQgW0h714N3akOlpxr66Kkh2SBmBczskYJVnVZRvCsG+uMjiUSiIWl7vGL4aWLi/Ux
Z+d6hOphHkU4H8pC3nZa7O/nVGNG3VYDdT5+VcoKqWA85ii++WehAy1Unm0pNNlSofyMYJUECdAO
240PJXsphnXalve4SITsPLwzhsPh1g5iZ6G1mrMN43JEByrF7TuqIYUqJR8eJA2XleFa3wrL+NGP
ONfkkbawHGB8i9EbdlJR9q+RBJZCbSp3NVAUX9htVj5mkr+ALGg+xJVdPGZhE6wRoow2YlALauvi
QhwUgyLlKam0qClI7kUoyXF3NDyDDX4X1Tl1mvgpDrX4NMJwXOUGeNxNUckwgRLaIX5Mc0XWTXoo
4lQkxSGahm9n0I2yRY7X9W26SIqQx625tfVeOiCijHRLr5fBwQ/CZ7gHzsUtEucCnYtCrRpI6MLl
w1oMdGjIIKAO9Yzdi4VqVMBjxe6HZ1Wlc9Zb3/JWdY9en1fLlBJPkSAK9HVMsS9tDDW8ioMnPaFE
6N5LFJ2vtZH2RwV/unlcK3XsOPNeXYmcKld/2VkfslBAQbXfxkNAp8TL/6qNxFw5pprdBZ1snRWs
JJETBV/5HzNyT1Y2Xa4/a2zPrh71T22qg4goNLwP0TTGSoOW8zQzU9AMeY+mscE0o18IOIP5zpBX
acDM3b5vBU7y255K6G25LoDHadUeEcHa8CXFcqdWpK8G9tFlCTvDlar2KivpPo4z6aueGv0dukvI
u02zwhxxkrDwcyRvGI1Dv1pB6QZdjM/SQtxazeIYpf3mw+YALa1sW7rh228Qehr0fy8K0dKwNUyV
VXSDrRER9iGI161JqxfXuuoqDvRLz32eGesaQWtDAFfKig6ZH9QU76fF3y0ZD0YGM5tWKpQwXmGm
xN5s8vnMJ3dPZ5S6S+jvRWZOz1N9xUjuxUCcKP00VYZLu21zuBG7IJPVNTXyagG6NP5VAS5TMveX
ldgBHYK6fjJiB8g+ouh3fa4oR0ta9M2SRaK0uoF54uDgmJhZyZ5VHlrP/pDXey08ZWP2mniJduXl
g8O45nwRlZbMdpcOKkhXEYWuhT6X697qMipF0GXbFNlBDLawtVGFGJFDmUo6gWbW2zCw1JW4mzmU
w8FSIeIatlttWiULKWk69Ird0riTdTorJXzCRefW/ivfvYdWibwnXeMFlquJtpEDFEeGqcPFbnpb
lVLw04q1BCGCuHmE/CNtG38YdqCQ2iskfriu05QwotoCCuQl7iT+Iq0PeE1N/qQfov/HYtKSLUtB
xJsXBmTg33dj+DilHtKD8UsQIMzRFs092q3VNarV6JBXUbEAtVRfRS638HWMirjZilAMjBr05N+v
6iVlN2ROLT0a2HqnI6rLThIt9GY+AVuRPGiyp66pRgEJsLS6OoqDmxgFZHv5r1GSqmPqWX2+UC21
OsrTQUwRoZ7WXCdO54s/XCPu0w/l9z/sXoWCSfYB/aRavIdg/4CDBhf9r/+vqpQrv0u0Dp39NNkk
nhIuNNSPTuiAWSdxlqO6Mi4wz7yWKAfuRS6YFhVdYTBAHwCdSAlZMpFsosA+JSqSNhF0Q9DkHptR
U7l8OmvVWL3loKi9nf3/z+vUclMb3rgVfUoDQDAKZxTWxLZYhJ4eCpsR7UmEkd5jWTg1NefRefJ8
bZ21Nr43v02eQ68q+UGx5C7lXrHu7CzLLvYQ7ZIJ3SEO1Ou1ZQIPe0sB1n+MRye9mJa21FW5eC2j
AdUOkFD4oLXqLo/YRCKlGLEv0LQFZhDmzwhlIf7aP82okRZJ3IeHXOGRbOZVvrD7OH32Bh75kt8r
WxGmvfUFpdz0IVVpxoHOO2MpmTwHcVZhmtlANRBhOKJsgNbDqYNJ91VLf4XJmD53cZoeNR1HC3Ev
mAYYodhydRCjgy4tET0oAYzKPdsJfgNxMzkJvI34DW6h7nzJUO56aJy0uFatcU4831gbRhjsG4B1
KxQH4VHHuXsfhBNGNiqCV74c3wM70x41BNf3ZgCVEfO08sW2XqXa8l8/Xeg2yh/Af3C+P20+KVFB
4QcLYqBg8m+9IRwLm0JyzOSr2bPswNjH1jeVH5p4xsarpm3co2Rq7tFviwffg9cqIpGns2aVizmG
TUPlHRjYruv0ZD+YaCqmvp4lS0ttlIXljtVea43+WhRmfp+ZzdIr4+EqUmmGBQhOovVKhGJAVx00
8BoAg9NFFuScu8ofn0QkDr2r5JC7qKq0QH7XoQpvyRora5s17rhGAlf7xiITjTy5ju8MwAjf+gBU
gp0MTyDpvH0RWuHSb1ujnuBQ41LVLXslvsS3r7z4Kgd1ttVxSIIRi1Ijr6WtcJkQBhPikEe6utDx
ffgwIDwoxBVo6yVbMQ/11VdFc9EZdXL4ca3X0JxyouJYv58hr8OIiGn02hB3betHnzsAvqeJUi+f
a9m8/1QHEOGcQ1sTIzD9TmSyiYs6lwxq1YM6TZ1u4dupf4ABIn31QvdF59l/EVED41nP7Cco2smD
bPkX2k7SVxWVoaMsIxop+OGQlIKtSam16kCnXiHgpFee1eFDxR/Ej2TjUQo5FH6XLRycTI8il+TO
NquTYeuGeXuUXKk5StnQHp1YxVJhjsXZPAdDelZn04Ft39mnyKy2Sr+7beJ8ihcH382fZsdgcaZD
El/0mQPSfJh8gz1KyfM8I4MBVknhyPIA9zclQO/cLFlBaVMoDsIRLtXzhwnRexhKI4A73kbuCQGW
xadpYYFI/Y0dh5eUfoyq0r+IQ9qX0dke7kVANZCyM5Xlr1mjjvt07BJ9IUasYGo+6Qpl2+lShw/T
0a7DE0+c8Ioe/CLOuvheRLmJUJxHHVJE4pDEtLhG+FUsL5gvDnrus5bP7WUStf4pLYeflYsib2Tm
tojySa43lFAsnsZERM/tFlUJ6rxR5H4YayFFrSi9JisvN0ekaUNUDqezuuvH25nIwcPUFnIXA9BH
4fmA4U1+0DLFpd1mNchK3s4VHZ5iEsYpyv6tureLYdjj4xnfqTYy/YU0uOemS8a1RKvzmiV5gBm4
Xz+lRmEt3I6+Rd8Gv0L2kz+Mia2f9zUMgABZ0DZg01GV5cLCvNCD3tHcJYVkv2LN9jcGePZz6mTO
Qs+V5CmDJbZybchI/3tB8S/mLqKMNorv00MV8TaGP0lmYQXgp11RWU+oh8sL8a7t8gb70y6MD6J8
3UswVXMZiyzx6hWjSVC9jcoKVmxidL5WjKpGv2/ULH/4r+vnC3wVhLGBXudwTIseXEuNYs8nRoDZ
ALlnM4xjz62IZU+GSLqKaiD75e4pL90SYRyze9LZtDeAXREzusBkz7+NiHUfeiubOrKEVAplbP60
gYckoelZDe3sGiujGoF0w8iWxVCg42bUaLXhSLCD+1NsDRSZn5rRuIqN4FCP/sIG8PwYdoaxq1Dw
3Hp1aD1JrXYNoErtPMPXdxgkHeQqS7/jYiCvApa5J11LcQZzVGPtZGb7NanMr6LK/T41qdDPElOt
1kUOeJpqO7iXdTkyhLVqYYQLI3mlxHCnwqw51o7Pmq4ZPPuk0oI9aYhkvKrJeDX5Ur6imf0LeV/z
u5ajleEk7vgN1pq/zE2zferR1mXNozaPcZgOq6KhSCFLdbu2C1+/pKmEsaZV+me3RN2pb/T6zux0
a6dKvXNA0Sg54LHQ75FvlI92UWS7wYQM6ARZsG363DrnoSGtTUTG7lVgwbQAu+aahlm8CpEd+VKV
Knt5Ne2+1p6hLZqkV54DS8JgOO+kF2scn/mXlD9YAJyssbB+GR1euE3mH1B/bndFxz+nRe/7MmRD
8ZDmxWsfasp3xdPlVeUpxSGqIEIqcbcQ+aSvrW0Jtg3VC0v+7nuTiZXtf+maS8+Xez86Q7jLoUrD
lKqCJU2t6IdeNPjrRc2vobBxwTab/ClwY2+jGpKGxF3qnWzPQMFfLrxvUWd+RUGw+SVN2tWNoW/M
LFR3A3saLGKj5ppkrrbRGrlF53SIeCB6+aYp/fyxSkIel76WvBrFuFGQMj5GWRAvrSi30QuTJtEw
DiJEC6piDWL4K5FTLAWLX3EqJyGnYtLt1JkuRy06PUbBh9uIyXaAcrslZ/FelRyUtDu5PLtyoB4a
EykyD9QixupolFaSnv7S/O/d6I8/Ul7My75M5Qe1GNOdhGjhTkex8l7ybb56hVW8Vh5mCdM1qW3/
3agySrCJHm0aPnpHQ4OZLSmpBYTX7ylHlzKvxTA58DR8DCZVYiFNrE0ixSJfNuPjnJrzdCUfRdS5
KqQIdENv9/i/5sRNxE/o2/g50YAJmIFtrCALeV/w8qzOdWLfq1LofxEp06gPFc3kizylbKdMIFAG
8lYMhoadACejGSBCRx2ox+EnZslhtaz6dg297qzFY30xsTt5rH00YuKIMpbSxrsCjZF1O1W1oE4j
Z6o61aXQtOZRbbwP0xrcINBv/aZF1rDLKdMlTgeKVy3s8q43wK6JgwiTCDnS3jBSREhN7d5VMu8+
DA5Qc6lXipTUGS+a7NRvudHkiw4MoFiLUVYZ+fF/v0+oM/y+QLchjNigPGmt8uXEl23CvH3AKRZa
moyo7alP9D9pxmx41uaHDm1Ak7rbw01333G20DbfomlsjkbGxMx6eq33v82cxuaZ7/cU0v7v0ft1
QSSV265MR0RuXdopbtPRXnEQTWnBTNrmgPk1GXEYAEVtpRALyU8DlRmzCxCFYoTj5ZVTpgc/MmAy
TH5xfMGzs4GYrIjEQcfAcMuDolwqho8af1vbzbJ17AGnDfRTwC3BAcQkwxoCDAS0EF06DDhESpxJ
Ae2axhslXgP/DFDdQuM78YZz6FQIpY3qPRroAEeSAp3sSCqAnaTGo6+E8pH1Q7QYEvW1pM77JVDs
X2Ot+k+l0nabIUWiT3Ej46zrmg9i2Kv2OU5Ua6pRsLdq42rlSf4Y5ek2SszsG9oz4Z2Bt9VChD14
RZ5aRr0p+zT/NoxokE960FnenKX/Q9p5LMeNZGv4iRABb7blLVl0otgbhNSS4L1JAE9/P2SxVRzO
9Ji4GwTSolgsAJnn/CbNsxUxKR38fWFzmwuruAvq9aQ1QEaxrNizlGjXfQYJdjtO0zdLL8RiTPp2
TWTafelK/dEg2fpn1pNCGQooIUCD7F1qkEn/Fz2IXxaYPWj6FiKPtpnKlqSGnmXIkk3lGif37Avv
sh8QRfyfuv7WtV1zSWEWmzvfqQO2TqVF9Ca1LgLjhENMpGQN6cL6qpbKRuoZaWi0Xnvw6dXDTDpb
4zrTnJvSbJZhlrAELzGSJ6SOFnPNXlkvAbmAOY0UVxyvEDk/7IJTNA6nQQ2qgBBBtGiVBj5oE6Mt
PQr9V6CZd4SZk+813N4Fir3+q1tiOcSiNHke+0hb+fwxlzTy2k0OdPxshdm4G1qgLGPUh0d/sIpd
4RbumXBjuolrJAH4jyHKYJBQHoMM8T3W4NPZqEa4EXph7ANVGTHs5h1QDh4xc78+D/APECKn3vSb
aWWEA93mB9dQoZr9u5uaVFhNzk8wBbObVdFa792SBIp34v3i1Z68mnyFiCjUbwFyB+vUdsNTG1f1
XYp8J+SXTv+uoTwSqPafkYqS09QmHsgoRPSbto74sHr1mhTZXWYn9p9Zmv7MFVE/O1VV/qelr/WP
2sWz/aKnGaauEU5TLfOf9PXaIdGctCvGF9A63mNtfnExvXs1kMs4WL0HYyBNqrcsQtHJVhB56kVl
PAy6hrQG9cmUrHt8j0J4GEujHJK93IjIYoTF3IeibLWL9lhF5YM3uenJ1yKxCeuhfMR4vV4ORDve
jGx6iCQu13P3peVUvxq7/GZglvuqQPFcZkLDCqiLfrVto6KJ3pC86crxj9DJHxsUg57quT4EjI8M
Ni7z/QnP1uL+5iVZJBMi6VOBaNP8xpVxARJcwznSS2tvp47Zbi30GReVZcRbJ+1ZWUIcd84jbgHv
wXRHaCvQ0v3JifOABZI6iJMs+1hDnIIBl7zWHzAu+McG2cUubYbIjq1XD+vMHV5a075IJKHEHsJy
T09zFRaHzUOIThwSE65YQb5Uz67TVmtHnTdDqloiARINP9oI5qoeWL8ct3qMfVf5iqCAtUziWrsg
nOjw/NeIxf0eHvlgxuRwvrnrcNsKzF911D9OBs4XnemLHe7w+X0DrQB1Vjv/WtdRu8HPMtsqdZN/
DR37rUNA7hJVU/TkQZuV1aOXuzvEE5D4mQflI7s/U6/9kxmq7WtU7EzDz756BaY2ZIlrLIcoDsr4
BP/mPp7E+Ede+3dObFVoSbbpUWhGj3Q79QE+ZIDqqmejHVe5N2k4OpQIraGzbrCSPwEe/3i41alO
K9Ym0q8L2eXWIIsgRcUazpKzykUzoimXpQ9ehTonyw2VF2XUbyM8Ek5BNVtSsCw8ZCAXjgY3KIpj
XYdGSKZt1KB3gS9Ps6F6PDymuGMtSzdvXpIWv3FsWrqvaogAdBaPxjdchcgBl8XPGk3XMfH9EIG+
rWuBRUV+2l90SRBhF1uQhPGd9s8uiJ6MfsrjX0jCs1ydM2ZDQ17AR81QnUuFGx18nm8Pso2MzrXN
mEnxv9tkTu6fx3lJHa56ketX9oBnRjagUi9EMBdQJtxY41CUIeSsmSPdBo6yMUVaAnXlF9k9eWqw
Zxkf/IKpuA/9InojFqLxoBiSu9RLjYOKtM0mi3XnycU+HH513P2MUU92kVCotUpdTHquPLraVGxb
FgOHIUAuKahYb1Z6io9IFRwjD+uKRk1Q7J81Agl8Br+AnGa5afxSyvatILn86nT4r1RuN90bTjnu
JgNrMsPvzE2ipOERpRTUWcNGOxq1Fp3VtkrXgL6SV0OkX9AB6H6Cctl0iRnOjoEaO8MxvECM4ElT
5eEuqHvjwQlxy6hG3fruiD9YMkM3SHNDnCNJU7CHUhzn/KSY+QqyAUTQ+5mpjQP6BsW0UEfLvvSi
fatRjf3au+O4cXKTWOMMxGo1c6V2ivc8pqI6wWuKlmprRl+RRAauxs9jJ4veVJ87bEQea79tH0SR
POlzL68w0G1tR0Rp5iLBOyKfSvhnbuELST6Br6KEjHQDSU3R6JBpjojl/7b+Hbt+pSA5dS+rnNyJ
djV+X+QKjGOaDBAuAsfbmmXDk0FNlVWjdd1zYg/4sde9+KMNyoeYX0ewKJU11hE4G+VxeRyNPvje
ThrE/iAyX9QJDcUZhIPuPA/qL9KSsmyxyOmyHH3n1jTwz+q7paJwp11b+bMwIrT/g7as/U/vPmzy
CBDrIPjRuv0nhrcmJijSdqU8Cy/XwDYZxnKspv5eFVlyaETtb6BLFs9+wbLE1DPnRwkuMGi5iW99
R3iN+zG5Y1lA96jMn8sqTBcl5g637pmKIpWcOoXgerj2nae2ZjZJ47f68krURqceSH2aHlsivj/r
VjsMXZH80Ta9uYzaOL9gBaLvCvYdu6DQ4gvGzqzBlCL4I4ORHbAol4N64SREQcFpTOAm9PlJUFpZ
9OwEGJLM2fkQwatnZIcXkpkg236XxmT63DaPA+Xi/AdZGSBznzdKME4MNAxU4HQq0iqfYHSEb3wT
OKHzbJDaXSXdmGCGh6s6ELNkC1CsObq4fZcLeYrebHNs58O1JTdHbykrRdqQiZxGdxlkFkhSezpL
nIuEw8izT5iYT0UhrBH1iNY2d5Cl0AZCdpoFeO8+OZrOotNFp1NTKufUJna/bpDWeEGqBMXS+QvP
yhNiDNYPOShTIgY5MUa5Bnt+OahJgtl0yTVenLRkqZ/e63oZ/uiEWLt6w11SBfiGj4BhYPd9c1p7
+uppqG3DZbEe1TGBFptENg5UprKDf6juEzUJzxZwgY05CeXgheaX0CdKlgKyORGi847gQ+ONkk3i
GfPj2f1IjD994M2tyQ9kNgsiMxO/iMSz1pFXvw8iEB5dB7FtrX4PGiVSoEaqq0716Doonq80b5uu
V/J1RTyrvk2KBADQtje9DMHMKYy+TG3wbTbOOGH0ER9wS/JY7BJlRP61XDfDEOzMOQZZGajIWtXo
XWOQyEst5v3mS5la6JeD31QUzf5aou8649zbrh02NfGUnWvFzlxdGXFxCczka+ZkPvJocHWbRn9F
xtC/k1XyIIse5pQE3uPTp3qz0fUl0vX1Oh8fk84Yj6GJkQoZEMjE89ntIOuSoC93SX7iCeX27NvU
pzyZAcepb520OVvroMe+0N3cPum9rb/IVuwlrFPtPQX10Owx6jBek8nbkKSzn9TBCR/qUDylMwms
MBtvp2WJjRqxbqyVDj2goqzznSD+vpJ3reaO+c4bXbwu5DJgbs3scu9r49Yq21/WvDUbAOpvCOPY
VFFUYu2MYLzz6Bc/jNFRTminO2e5wA21TeSoFW5j85pXd2181sxe71cEp1nOJKi7CTVGPa0JQVez
JGOXGayQKwhPZRxmT9YUf6yf2PUNuZU9zf2tLvPeTP2UjiD8sxaObYLoqik/EVr5e5b+7koYvbqz
J4t/QBZOIAtb99wmYfGitMFa7jPHvCtnI5B8KRK9exoH5KxL14g3MlGIMaGxyBLTOyV8Za95fClV
bfwC+uz5CoIB62WsJkNRN6yNnUPmd8rZ7Vu2lzEGklabXII51oml08HOcutNJEMMUNyL7is/8vee
0jTbKPBM1HxTfeGCVfnR6hszaX7lcB3e8uKRYHABifCvE0X5XPOxKQe9EOOCdOuTV63zpkLukykH
sC9zjsgh3Dr/nPKGlJEeacFGtvbQJKtZzNjBKAXtYZ9/5xIqQXuXRk5yQt48Qnutcd66rF43aav9
mRWduvC0ZHpIWSQBBLTdTRoJ7yVr+2fZo84iNqxR+tKWabXt3Dzaa2lXPXZz8E32cBCeKC0UbUue
aat21hup54NQIdOoYaatXC3EJTGxYyodG08tHIhfkP69M/S0usiXT0GJAeVF/m7ntlupNYIPpd/j
fJ8f4r+P0nmq88/v/xluQ+ZHI1H3z1pIWCs3SqAO4/OEyruiiQ7jBjBJnmf2q3528ZHECHkWdD4b
IBOO0yrGqgssWe9vuhzZH8gp8PCJTRwrc3DJnqvPiZN4a5tH1XY023hj+zlR4QrpGgkyjmeNm7ZA
n6iCsIZvZHO0ebJ+cUzvS+4mOn6PlNQA87E8fsaUvblodu4feG7XWCdi/Arj+ocDUO6h9BrlLpl6
fC1hmN2NHoLMWTI8hG2Pl1rY/bBQqn2riayBXejH19joomWEzH8yBuKuiGGhR65b3NWe42MkKJp9
ze40Yw+5Hruqfxp0dTqlUfeHNun901jlOmarfbCxPbIKJe+6H56N6QHf3S7RYmVX+e33sUYHLjOz
ku8jMFZC8+pvGnd7rpfOqzma/hY6cL7Frr17CO3ynALlfUszYyXzSmqLLtEoivDixNWDUELcyIbI
Pvo5XBR54PUJQrGokFubeUIzr6r/JXTet2Roosr7GhbYx7aGWh9dZ2wJqtu8SjuMPAxrqDZ14pv3
NU8nbKoqd+MKEAULWNuoNnWJ84iR+L0BDO6bBmBmUZQF9mBOWbLhGTeF6r5ifNZ/d90IszRRN2ts
xeKtXavakieAePVsO1rUZtj/GUCHr4NKhIvOeO5xO/9l4SjLpnjXkp1fjQ6MhTHRl22rtQuBK+k2
MVvvWAzNsLNxF/WnIl9rIyz2tMHIC3T165R3w6YHF7cp/I4deN7e6yX4vQbQ4fcuEReXZOtPUk7E
bDAgDPzQ3SAX1B5SYDGS7UeHv2iB+Tj10BbS0xCE8YM8VJWqsSgHwjdXJYpSLyM8DdelVeAv7ozw
D0T5dXDLS2Xn5TOo3Get9tJ7RJTUl0LRvhSB5tzpcdmcR6u+QAQA0p/FMVu4n7HaYYAXBY8evO59
4GSRCRG7ME8KsWdvjRVz9iZsosZlp9YbWVRG+94t2R4i+S/uOht36UDJ8zdTiaNVrXbhUffQ+W47
F/wzKmKSQRN6nFVoNiVlGGyzUbzXy8aEICbhmrmLLKM29ofiFPmq98cXMiP5fZXGL6xOmrtxiLmT
JoFRlGj6L6rLkxpoeLYlSPKD9654yNzeOA+Ds7NSE480BLUI6JlA0OdGdfTFQz9gL1NOyXdyjPQQ
KCTsvWi2B5XlCEVcFODxO/OHvMexx62+sIzp1kDvea3NRduwvaXqad0+R595E3nluBRtoyD/Yhv5
8XrqmB3bJFZc7lLMtUnAC8rVlWUo7koR4oLRjJdqjK17N2u37D7Xpmf8KITGCi9uvwvT6i9Tm5VL
vXDrTR29TTVA35idDv5bzS9hPgnXES9NEnqnyp/gDlcptIqkg0QS80hHws/fqSLKFiW38yVTuvKS
z2eOqV0yHvpHWSUb+6LJtgLr1KUsAm7K7hSt/o7l/bFoHOu5TtR+j69QvZRFJwomIm/JN1wHbQzE
RvGYYQmUzqWygLGJw3CH4c+gnKb5AJrs/SxNsHnrQ/vbrerW7dbXg1FMaoOr/x7p2M0RFO8vHOvc
w1A18d7tfA9K6JDtIlNDJj6Kmm1YG8kdqcRxgyR9dT+5tbP2MqQ9hAguHm/mXYE16RE94vYQcvvv
OoRFTwZKqRt9VKf7oWqLtQ/uA8nMBOlpU6jPZfpQ1xaoA3fKHtC1jne9Wdf7OPDa+zHqIuJeaf2m
+/lZrbjTkxRsgZY3f8R1ZyxB6mUXg7TrDiCVuutL3KOrQoduRxR1r+HShxScMr8yBKL9jqF9s9lY
6Gpt/3TL7EljDbFsiApehKFgSBSXv0xIZSHPwreg5xOKMCkuVh7hGDO2dy630jbRXbEdLLAyquMS
W7BD/VW1mu+6ncW/cvsMShOBBW7mi03u+c0JjXJZ9VrziNxLh8FSW5zcoT56MTlBP1CaCwyjDotH
MgEVTpVhUac/1ZBtlpezJrHxtt5ALyyO02RYZx0cySr0hPbVFOOZGIhLotLTeGRvGtWuvkWhNa2F
q2L78JfPBdwKHpRk7dkRN/ZD1nTx0YgClPyyfrzLvHn7YlnfY60MoGW0I44Wbbe1A5ZISBY9dGMe
/OkBk1toeTY+jpkpQJjX6qbO++6V8AQJEnpE88LZrYrsQRdNAQ6g2alOkO6dybP32hQXJ/6XyXZU
W/veMytvFYlZrmqIvd2oR+MpL4HjD5HnP1um2VycejgkMFOFIRZGRbo3GNr0jPm6viWD3K4luCvg
u1zZIqr2EvrVIWwOUsRtEbXCGqTp3EWHpumzqvb5o+oXhExb62jVmIEYZi/2XacFayzW8jeIGD/J
ugyXyoPaURjhj2h+5lqJtyh7pVxGOnHY0VPtfY8v23bok/wx0HHKUouu+dP2asQ8O+2nQsqiUiPn
pVLNaa1pyZs71uWqyA3vks0HCPZiocf8UH1b0ZUFgSBtNdVOuQ792rvIjp5nm1s3xlP9VoeyG/wW
iwfLPIvsllqDfXGvc18nS21tG4Bq6MX0OipBuHaLMj8rAQFAOIOsn3sjPXmx94eTGN45Mthfh83T
hBU9XtK4tjUeLPfaPzieq51LCCrLCX1toCeI4ntpo+/zPh3vy/kQ7fIxyzdsjqNdyU4BR4lOf0Xu
9JtRD8Mv8nMTSGUWKuy2cfrMFk3rFWtB7JvHZRpMByXlQW0q1sPAc2Snjkq8Sitbe7HjwNn5iZIj
0phzv2rpV4Aw6WpyGxZcajmeJh/0SGZYzia2jQE9oKTYuOronIqq63qUlLonq3Cynay7HbTG/atL
4+rE1RzgX6xGUCRsmle3Ec0id8zoS4+o+6rPLOOSeCFbVLAQ4Lm3sTFBEYCQAL4HIUihVwLv1fYs
aoMtIBGqp4w80wJS9rCXdVpm4GY6tZCKFfcSG5Hzk1wULgjL1g/cR9yxCLHr6jcVo+IDyNPpYCow
TRY+2snROIcmsLtlIZh8VZoofRNqCGAdONAMXHYJgIcHUOk9AmiGvUwGt17bYOitMCIhGWTRSS2H
fB9hOsN+TVVWlTPppPY8/3F0xGNgB2e40ViUT7FCgCXptr5WFw/E06AkKxUetVoLbdxm1QSltn6x
izE+D8Q1CIW09UtSFu6dl5jP/H7sZ6ym1ZkO/hdDHHPt/MqilXywil3cqupJAEuCuKyLq8a/a8s/
ZcEOQ3VdOHgbO049XRKksRaG1g4wE/Bzu9ah9rHVUxfsxdxFNrBbQCNFQQOGmlLEyVK1chbAs0ba
4DnVqevS97PUKHG+6sm7KpFoWvKw9Lme8iTid5Wq/QbJfHQTLSQnFRVqd6bhrCYP/Ay8fQfTykBb
5GzVNi+ALH5oKyXh9uexyArWedCmAXEUvpm9VVvOg6xr3eKgJ820K2JXR2AKZleX2mThB9Tg1BxN
lWq8I+tkXNRxtJaGHwYPIZ96O+JMuFPYWlZ6MF1cZZxDCPcgWFe9pZq8pkFueqUOFyc233pIfeew
/4E9MInWbiw3nkvgtowS59D4DWux+UxLkM+5VsqyPLTOHVnecdN3UbsmbEqKooQJKZT0zU/C5A/M
BGZFFKX9wvMeR7TYD57AokRrM679e1vlRxEl39hckYDvasD7ncWrZS7Kg/B0ULWWR3QAXhtN+uDY
h1ysFJHqF6N5xNIHYiP2kxDB+YKRREA5WfXqdO/buoC/oSnRspyIB5iJla6iSTEe5AHHLpYFWFts
tEB9r6vbDk+oQa/2Q1qb135C0+5I6NnYH1vepoxnnLijmQcMUqeFh4b1sxbazaNoxEJFBPfZdHqM
xlTlYV6o+12jvRogVk8ECPxr0SqzbBmPIsaJuoyxZOpxwMB8W9kiwZSSiy3+dP24wDlAiAP3Gt55
rTk8WChpLEcvnba4KLrHpFa+hHGRPAoYkmZXN8/BONbP+MdDemq1uzJQ6md83awlvl0dT1iKuLD4
W60nNOO3/p1VAKqCuuXf5bH9Q5um+DXIYhwY1ZCMkBckrzZsmbUpmmgnW2FEoN2JSTPoFVqxmUDl
NlGeVNdUH3l/AGOhenDw2krDwl7YbDSPDpZgy7K3jJ1lYASPiogNYyppEGwCPQYP3H7JCCXgX+Gq
K+L6tI6qti0LXu9K4liEWEL0O4GJruVY3euDbamV2ITJsR2gM972xPnmzqzwmk0xgYyXrUlP7M8c
p+paBKbFC2sc1I3snIuU/OZgImc4T6UGSb6uOwJj17HD4K8cEtpb2dnoW31Vh65/bU3tpkPfIqt2
17ERvrxVT0pI/gnJFCpLMqzJFjOeneV4/X2P9P0mw1T75CZH0CfRs9Ise00Vz4rmYItUD19gUXnn
wsyHXdVD3lSMQdx3LRJ0Ue/BHVIi+1rXat+qCT21a1WPWMGdSbLZV0t0bmN2zADNcb4WrriXc+R1
lKJ5kkdbN8f3y8kFS7zIWQGfTo9BAPEb1tufONv238oy1BegPKz7zLfiXTS4B8zQsktnJS+dmgSv
8JH1A74WKF57Q/BaJ227IdY+bmQr4IEGdzX8A2VrYdZPWVP0lyByjS/dt6bKgp0eFuqqFFaNYohd
rxp4q9smJsmJpwUySF6JO8g6tpy/TtP51NSySl9+6PDh1My0cpOMhA8C69GHhPnF5s978kxgvIMX
fDH4tT34aXGQJcUS5n0cjI+yFE85Eqi5+FOWav5o6NtRRbq1Cr9MNdpB7kCOTs4atxPmqCBTVrGt
GPejr74fTGXvKCK4v1Wz4C8PqR+8yE63+tTstHU4kin+1FAEsbqofNgCt86yC/EI9jromGFY/345
v2fDaNWa9gIffhOJdnxzJ9tfTS2g5lHL1bOqE+4CO71y0XqB/16Hy2h2QZEHfJXez1LDcrm9c97h
Dv4nslX7fZYWWKQNPYSSTw2ys2wVnRJ8aIXsg/2KLRqiEsRer7M2jbtImwngXgepmADLOOUH5MLe
DzFLhUM6H+TZreHW79bwqd9/0eU2/QQgPsFjjQvfxsnirc/tSv9Fl09T3cb+7af826vdPsGty6fp
m2AG5n1q/nSl2zS3D/NpmluX/+37+Ntp/v2V5DD5KbUez8AOn7nbnyDrb8W/vcTfdrk1fPoi/vep
bn/Gp6luX9j/dLVPn+B/Gvvvv5e/nerff1LkHWpWh0axRCCEpV0034by8G/KH5pIRTEqT933Uddy
ZybFdZZr+Trgw7B/eQVZKaf6OOrvP9Htqrc+KnnnaX1r+TjT//f6bGbYegszZnV+u+J11ut1btf9
WPv/ve71ih//Enn1Fg6EVYl+c7vq7VN9qrsVP3/Qvx0iGz589NsUsiWd/+Wf6mTDf1H3X3T536cC
U9+tRhx+FmY8NnfdEDrrGkT8UhbDfpYMMPMG5A6tYLSspVq5/kpxm0Lfpg2mfk3tsaKcm2XHYQzA
xAFeOUFSrw96gWfTSjYH/RqjWu8M5hcGnazqJy89Vh6rwFIv9S1Oz87KJKm0hPe3JM0A9HK2a7ua
uUlfN2npBmcPSU95ag1ToixvRm+68z7wVnWzgvN9I0bluEm/+VGj7E0kn5d5liVbclLEo9SseASV
uTOrvL1DbCl/VIi+nCyvvcg22avizt14dj2soIXnj7KbnmAlFhJsOcguuq+yRMpZmjKr7JCWBRgu
MwYsOF9ENvyXV9fd/uJYuk8Q9V9c2RtRXtL970FuEIHLXXGeQGKNCxvtj7MsYzYZLofUe2++NZi/
u9imQpdioEsh3ofJsfIg+3m/Z7GqJNwUJuRdrYTRYtQxWQB5Kg9ECREpvZU/dEpc9wz6ctx+GAPy
9K/uH2oRV0zd5WCoApk+NPxxebPvei1y7uRZindF3+Ot+qmeBVG0Yn3Kb+jTgKENT30SoNbw1xyy
hzyUbG9RgbL77a1OnoWp0++gQf78VC8nKRv3WJeTfZCNsspJxSZTR7GXXtfOrFmHkZPFV+Qsc7v2
rvWyUdbLs9sBeJ19lMVJCuDJU5dkil/H72PlsMaM/FVk1C2eZ9mwAQLQL6N40r0F+nrNZVFpBEkw
NVL41QKhJmxnD5vYK9qLCNT2Umulc3B691lW3eqR33q2stZlr0FXeciAI29sM+iX4zxS1l2vIWe6
VcrruE4wXq8jG9Ry+poVdbOVNF15hg7Uwztf9xN1FxE+r1xc267nkrMr2bvIwoJ2aFceupwhOdyD
2hpGiq55lTUHpVJszn1Frf/hvNWMWl3K7n5b98Ox1XQbd+A+WzWx8c6dTpTOc4luwI6+HYyyQayT
aL6s+tDlM/NatgexC+n6Q1dD8YUcLonYyBcsInT+MU4jZm0aEKWb1LWP4QyKwCFS/SMrUAeanTRu
PUJb0xANFhgu7z+BfpIM8PlGVjqzWyj8V4sAyKr4jQ1C0+iY2wGZozkCyJ3yGJFFRbgSWTx5QJA9
w1eu7a+ieaXUk577tWTDrv2AWog1qicN0nFl8zArFGyito5XIVLv4RKkYA4cJItXwvfqh1KM9YOs
0+a6DlI3lkPEaDeyLJs/zTOo8X3T+cG+txtx6lWrP3mCDPFClmNU6I+ufld0xZCvrg0En8ADDE73
PcTchsS93qO/HJSr2wxdHr/P9akunOfz9btP1bYaKVtFHx663y6hH94r7y6itT8tiSFoH94w19cO
KcDjtY8sfxh5fckIP1KXAaCnJQw/9HEVMqZZGr0KeGHbfDabk4f099koTeVuZdnci+Q64lO9LLKD
7rcg/782onOnBYFPWFMeJObMjJTz7ZD7zXvRDNpFB0zkJBtl/XVsDxtnGUz1tL4NI6rur/qy0pZX
tVsTwiE0KIEYoGlEESBgrVorTvNmjF0WHDBzF6c8ztmYRk21j6e02idG6qqPwiJ2oA5uPhu+i1M9
HxLJSBg9kNEdWTfikHeyyg31YsliVCAP0mhqtvR0G73iwZl2vOa0e8is+r08y/AB1aeoO9/qdazb
TpluoV1EV08FVLvQBrzuHT42FD8qbwfCevwloL5XkYKI9bU5Mj2kKn9fTfZu5ksOhUJKhqvdPkBY
582pb8zr1T7U52kFOgZfPDHp+ymNqi1xavXJ6zKEKhXf/qFj5xF2mfjutrlY1pD6L/7vvpHhTJ/6
CudrzWXSCj3lQCMF0DWIo6VeQzgpD3YGek3i2lzZERFJkA7vdQXEqmKocNiZR1wHy3lEOAf1qtBd
NHNLjY6ZtpIz2kO4k10+D5nnhlobofrOCNlaWNUq1R1nsO/BrOdrt0FomH+d/cPGKb7UkupbaMfo
elhNel/VCd6/mBluLHguz7KvlGv5x75qP1mkaYA+KHqtLByNV5LkDDS4HkCGSSjOMGLVQFdNtkq2
gWx1XIAOslWOLTrykKpnmF699JlnaZInX9SznxTxeiLwFfipW1G2VrMTlWzNClxlahNAU6Oh8ut1
C9NPIeqQTL2XZ7eGW104t4Lg0LZ2DFtB9pMHgRrztQHuxo+JDN8kBEnU2wB5iU8zyUuMqJ2gCM3E
svPt2un8oUBfNecKWJPhmOXaHoHjRfYQv8GDwg5GfQv4AkgWRkgNi057qywNkFU5Po2FgJ+nJCmZ
8EB7c3LVIfmp+ucgnVQMEPnBzsPlrHmb1/uBeO9/N6s/6GhjKAr+Piwe95Zwra3m9zCzwWct0A/r
T5EeBa9hOe2Dimh/68bTc1EVy2EWRoM/V9zpHbZRwdwL0iJrZxuPGdnqJXrFn8KUslVOCStPnGRr
ZKofpszHnEQxc7ht8YOUQkqGwStA0Dvdo4rg+L5zQ3uD2ZX9RZmiO/kevvVIAX7uy8ixNmFjIbps
ok4lFvVkVVu5Tp7iyDiaTr78tFaGVMkKfFJV42jF763vdbIlauoPLePA62dxXaqT8NkZRfOUzPaN
RpqiomM2h1YVirj7XSQpGpzlYcqdPeTo8mwr+NkxUbFrNDd6lAcPgEeZgMWTJbQt9HNltkejNzGA
ycZs2Gad6HnIMmDi/n90srRdzv5b2wIpOkxiWvVQtp1zll1G3Rd3tjttbwN0e0p2PEFh1csBUJmt
ZYt8+rXP9bpTcl8WRXidxEDe8T4cSXzKT+EAw8e23bcWsq88gJpOV2CbxMacp58Ut1wOuCI8KelK
jdF2LbpGPI1BrS8jgfGtrBtA3J5ARf3wZr1XWVUVJlJBmXp25ioBOn2T1DaryLlYsul7NKyvsk12
N2N4pF4GZadVffMwZv4b2iHi6AWBOI7+AApdnsoDj3dFwdfid4fPvarfLbKPLPpFG1QLWUbqLFrr
1tRf57z1yYp49Je30XJeqx7fP8d1ClkuM+dZFXWw/dTFblTeqIH3Elo1TiqdZx7cXonADk4qp/Jw
K8t22VM2O0hlvfeUZfvW89oku5KQGJdagM6I7CTnkGe3S+JNoBjLf3k12ZM9aojqIMhEVW+GeweB
wVU8aMlaFnsvpK43hvvenZyFQINi86nBF+mPkHzL/nN9MRzCMtOOdV6nNnYqTDK4T/pYirtAD1rA
SZmz8dhZPiBqXy/8ehJ7WZSHpHMfVbOPT7JUxbH20FnDKsdA6L6YS54ZBA8QM29DKlQ4zl1n7fyx
maKl17WoDHjZNw36d7RE42XiFtER+5PD5wsPZig2TZSBU6rqJfAe8VA7avgEEQBcpf8kD0ZstyCI
LP+QznVuA1B1mhTMXeYi2fruPg/0Q2V67wP0HgiDhdGgrIKKlq2dqUc29v9o+7Lltnlm2ydiFQlw
vJUoyZosy3bsxDesTB/nGRzAp98LTcd0nHz/f07V3jcsorsBKo5EEt2r11LxwN4Wp750/lni0RoI
eJcNdTsVUPe1XId9JG9oOImqAxjNjtc01NyM3xfVU55mr1cDK1KN9KXt7HkmUqBuSo6kjat0y8Al
muBfloQ+KNahWKZscWkBRLyMzT1Hoxy4+hEQqACKoiEdeGwnwNGUof/BsQyh3WJuI8sGRvCJGy50
ciQPIZXiotg0gsfeAvDRF0M7bVGFB3W9G0dXPXZXiazyP7w014QkD8Vm3A0faD6a+z/Op4gI5LRz
xHKFt+uTc1kDoGBw+QKE7oHqf2tF4PBKG0jorWw075xdTWzQmRGCSMAavjciCQ+JwlivKLqzY2ct
Iz7e0UGANfVcBS1o7YW8K2w0eeRJkO/oM4FiGpIMVnOaRy7KaK1mjauU/hxvXvp0+V+8GVJi7+Z2
au6g/nSFnlo3qFWH6HDK0HqTVs0BcEFwSwEAez9G6yxWBX9lKfXEO9hj8Q+55qAm6DZZ7cabZU44
lNlK9uHrOuQAmfH/4TrLtcf//nm6ftLX3AJDWZ1Z/FS2bNcnzNqLgON9K+t7fpI1lsGrV8ZPmc2T
w4gWYMhC8hOZBvLOMRReoylnYwgPvSRqCkXS2jTURqhH+HUIwieR1nJDRnLPV6TwEU1IGzRfNavY
jdPXu3QlgfNZVSaXN9DE2ED9LjbXSGqYh7jOLUC3cc8XIR55kJjA2KP7O/mRy5HupqqFuHl9rwnG
eI8sn3aLH0h4cbvM3Y6l4OA6/mXTlQP6d+jMadhsL8C8A7FkFQIF8889s6o9zScTTTDw9fHxTQEt
ippPjqHP3ZPNpLZN8hH9HEN1AlaiPk2GVZ3+NiQHhUiwWtvNhNba/x5LK2Vx+NWxwYjW2A+VxrU1
nZkArcxnhbJVmQbxvzfvf46DHqwGVDCSmW62+cCNRUMGGK9WxADMqvc4MtGhifrwnQx3BmhBFnDQ
tuXh2XBCNJ+hvmyaOTDOo8kBYE4euDIHeZceJPbSaxpaNVrvwZGkAcA8lc/MQBIeWSAQjqpgvNHP
a0x4p7lLnOghRLPSMw4pfrYm3mOgcGHn0HvblZVz3wY21CSXIZpD9n0IQpOd1nqzNwRZ2TWxTesE
ivDxbgJNiiV5dwQJmrwLTBzaWAMLdh0z3+kr3LzGxE5Pk/s6gWbRweXZPJVGNH+00mTjAErjV26d
IdfZyV1pxPxaodFq01XIk5mWBUk9ZQs0U6yr0m7nEHJILLACM1txqJj82YWWcUBqmF/1pjjoSaSf
jU648bp8lugVuwrlkp3QzoY93gjueDGEtHN5SDX2zxxpolkL6HSzXNM1lw+TheD6TgCLqYBhP5I9
E55Y15D42M1LLR+G3PQBEyebP8iyXPlseKmzLxIWgjABGzuudpZurPU3gPqjb0vDln61GA05AXdL
+0UKB+YbkSCtn2OWJRbHYluWgdpPsprwO4XW/fiEFNozGiq1R1FKa1d2ZnUj8iZ71CZwlgH4+P33
gDGG4EUTIi1DVEBSR58MB5EX0f/pkc19u87fD001pGDyUvAyJO+HuaUNeLoAxno9dBY/5ynwQGPg
fga+1QgOoQG6dDTxgOWrqTSJNE1inpHb5WeKbkfhpw0fjqX4Jyst8xCB4umITlL8V9UadCrRGVo2
IBGDFTrm4xEpIfJKFUJndGhaNEnNno9jOxb8YPffIWlmoy9axdFyNEYSqUMrdH1IZAi69jDtc7RB
48AnI9JuxhoJ+wnPkXVv1YX7T5aZ+RFo4AqpzzjPjy0QUevUCYw1TWrdzNvEXRfj3apwNPMMrWZ0
rQ8SHYBKIV0NwRolL14UQMUYoliz19L75jpBGuCMBrxn7DrLz12eTCujjIPnrgMcyehL+RzUsbXy
RFs8Bw5kB8sy9KCi0GorzULPbsfR0YSygXcwoE4792mbSRLMQ2Pu8QTvHHlpuHipr+7/dW6WhfHa
GbAlF6r7k3eAx/AmNvCu4DlnW7GdoHwGFLtEzfA4hPWGbCMgl5M/u9WUvC+NTaNWMNHQtfEM1mzc
RqtuQJ/iblK07X5hafLUosXgqvc1uwx5na3IXuS96ec6YOSeAvWi/RmvZsbnYKrFAX+AFkolefoF
3W3tqg294BZYwOm+0sSV7CHL620WmBYSY7hI3IptZwJOJMCz+Ry/8CgZfwxTCLkC3NaufSWmG6if
1De6mYf32A4CQ28X9o/4hQnwn1Ak6M3k1U5AC/P6Zg2+SXQ+QdPRB4VFhh6oN/l5MqLVINtI6WRn
oPGcS1Fr2loLLTzN3s7CAqlSssVvZ4t3PkvG8twVIMeKQ/sa4e11j+8iv6UDmtjNWysJoNoI5cDV
BwcNZRJcqyp39xS7RIDnHZkwC5jTPgvvQe5XPBhNlmwCHbD/skXjWKJV1drqney7GJP1ZMrxJYS6
2GZq0vcRrSqR/McI4onKknidx5F8MUMNDR8FqDZ3YLfJ8SvS9OgSqA1HG3mOb+ngBJtFlCPanDhq
G0L+IER/gxZbRw+coZ3vKQd5vczFjyZrzlKrGjSFqD3Nu2lqbdSAx2PbnIWS2mU9Er689qp7CWDi
fnA1th2nSntCBmuO4Gj6WeUSxEN2gpaoAvVhQ/GtQwX8K0rPxhHMuuIePIryFtznN7zAx17rpSy3
lmSDT7F04Hr2FRR2xpFGdRdP6Knsb8Dn3t5hc7nupwZlyQBibiSUK1rk4UqO7MjUCvnJYYVPLdCg
R8V2GHIqPnU5u8wxVq5t62c0KK6zyOi1hziQcgPW/dJGpwxocekQ2bp+0Cx1ANY8x10Ep8DWmgwt
Bd23HPdGVAqUh8JVT/u/nRYhRCAbtMOi77WW4zVW92uQfVmo4WQWtvVoXCh+ToEotouk5wTcLdT9
amgFSueG7B9VPymkSPh4zGRkriawcPgUSI5lKToL03aXvC31ISx1L5pn5G28A+UKS3yRW74QdnFn
VRk2mmaa7BomMr9lMXaaeobG+U6HzqjZfBuq3NuyXp8gRQB9atKuJpvw+mk9amN7Jce/2nQ1Fx1+
aE1dYmhK1rTDupOj4VPhcSGInsuW7+qYEdSLtsEwfKKq5eyeuaP/PJ/LmyaHJN3MOd2Vnb3ty+6T
G/sgv1xZbMzOg+z7aJNqaPV0ij+GqeoyLgZk6LJe7Gj0FipUL3KjDm92WpFGZKeIt3iym0og6S2e
Lkmh3otdg4CpUqzVdCirwN60fTOtFhudKf7MMys90NhSjOWClxD9+q/zhDugKYgih7QOz+OQOpuy
Tt/HLCsKEK/tUI36AeUD+1DX1u3896AhWK/QFo0/wPIvQpVtDiOTWzioArxNnYfk+WBDxvdrEDb1
ymCDvmkF7mzELlC1/AcA9f0lBLQYGFZjRRwEbVjnJ9METyhF0SQn7MG+oKjM/5wk2vT8WioxYgNK
32aBdrcqldCQCiEVmVb2eKZxCHmcbS9RSiSbpmLeB6LreoO7lTPPJjdywgYqi8i/AXvNQTyU/DRR
edtrheR3dJhE7/jO0IabxdagvQ4lRD1c5YVuYlsMqfZBCYfRAdlq8K02yHkXYwAGRyUcFtkphxj1
CwW8M3e9sQWdbb4m27IGcnLAPbWOM69BDrswvDML8aqpLtW9XQ8ooGw7Tebw0YF3ju8ovfb7ZfHa
w8+gMjt8+Tx2AwYlUMIo0VaQGjZXzkr0WTvmpS0g8ApxyOaqAshEAXRInPcmClUTAVa25om/r7Us
//tashSfvTgxDi6LVo5ttfd0SIwSivdG0L3q2ogSpEhs8sx9p2fivu9z767PI5WjgpbMEEJfNdAR
PY+RuEItvjBeox2049yV2Mp8jF6uRzN0tT7ZpDl6dyPWp1FXGc9xHj2PaexcxwGve3XKoz0NqXXH
m5wjutDaM/Xw5IkXXhPjSAMKisBMj15G8zFWfT9kR3SwS3ugphoLzWDrDtJ5vtHil0MzKAYdyK+X
WpZSl3KQxIXsNj6MIcroGjTo81Nr6Oi8Og24TO6pypYeFNtQjwCyAE7/Lsr722bK5JFMdKjA6rSD
7DUDmSPCkHkEl3yCON0CeCDVnPpQj2biQEkYsts3tJVI6RFHp3QAh2PgC8MwVrRNIRttS+hssS0z
PthoARNVv5Xult0mQgMoIEPgC3tHGoZmUWff6NlxphNDu+srYVgpm41lMVBk9hAX3Gron9yC4ZN/
mtIq36LNIN3Wqpq6eGXIvo8GEDQo6cVr9Ck5mw8weRqSt0LJcfYuMHmC06NKG81zPzjmpZQ3nfBN
hrYhslvoIoKm0dNUgakrMMDo7/aG9RR07AWCTMWFnJ1gK5Dkscc6b7x7yaIdmaMcQnx8QB/uyGL7
aSz1dl/oVeqT1wpbbRN6Cepo6gIBtI/nC8xLjs6HC6CY+O4Csdu6W1CZAvWKNhdxsqJ0jSHSLjTM
LQD6pMHWWdofQODpnrpAxn5rxfG3Go0cEwP/KYTgzO3AShukFmX6adSaKwUAQOmA7CLkl2Um5AGj
b7WBTbAXmJ+zKbe2EHfB18oCa3025uCHUZiVXoFdlgPZCgivgN622C12L26GbQ2gJPJcEAf7MJWG
GoEp1Vz06UIv6m1heZ/E+DJZXdhUq07pU9DBLjskqui0SQDBEuqwuMkmpzDypwGJIHJ8XGJep2pQ
KEYW2uessU/LYej69tBXgC692UOgkU58BNGe/+sULYf91L6LKUU87lLhfevDsbwFVzI7N9qWBqCG
hsyzjdfx2V7nO7KThc6EmjOkLTvj3WYxhxCUBKcdiqy/LfpuvcX+26IhBLH6oo1dZ83QOaX2FLQB
sQLX3o1j+jJvUahwog4f9h9oFP4M0S/gaZUT+DK2jZMR2eLfYx21Wh3FL/MOiLzzfqavBx+AJveY
8LxGSqdoHtoMDXy6NqEZJa8d8AjXzqO00ZkOwpp/IGHnfjJw/0QOzwhOU9I0R8YBhIR+EX/A33xY
RZrQf2jiQjpfao5Vs9c5gaEFpzaMIc2dlnJjDHIt8xK7YmS0XwTuz6seJC6Xpu1B56GH2H1F+fTS
OuB+AF+kXGctuBydQZY+KirJBdDjcW+7Utsxpy2vruHV2PmgD4t7oFtW5GEyHu7GvmWfP0wyRKOB
bdUsr6IB74ErmbM3B0/mUJ3ACyT6gxpnm1oFf0qb8TaTbvY95Sk6KfH2dg9+zQY9poiINJ0/NUN/
S/mzv0W8rfGvEWhic9cFuoB9t0s/gZcivyOgQ7fRUd16smTboAEseiRARRnp9mEEx9YMc8grDqgn
1DC2fAR7VQe+3V3Fi35dlibUthUSIinieVGaL3xaVAItSYsShgKNnc68aGfIbpNAtATQYrym6M5w
F+p1cYK2AXYgECebhyRST7yxBkzInYBhRb3ukF2ZmkQvgPvCEm/rkAmCnmsn0Qz8mUHfbwP0iMYr
kHyEp8lm6aVVQnpdFBXfuwiIKeF5L3LSAz/DRmuOsITeryKAdDwg7bZ2m6CB6i2fCjqA9lJWmQEH
ZOQk5U8XowUebMhcati60GwUbeoVA+eDeiCHtl+OE9JrMs8veQUuUdI17+pkBKDqT0dja9hLKEeI
jNo8I+09fIuVI0wq88Q4eIjPI1JVednq7cNrfmfgTr4dUaAmvTs/6KX+VaTPUArNvyPTp69jT063
BvBNJzSwgyLsNaDo402TacDzaYm7k6LbWrpwjrYMLMdHuiTdFiBSBMoIGvPkjjXmHGP8e0A/BL3K
DK13+4yhiZ3+ZYBZbzjQ/8/dCKaPxQ5unI2ZpdHzX+JtZWexVwLZ2IKLrAS9R5Y2+JWqnCSNdTds
VigbWxC0Q+7Cq4xxZdq5gGRszZ9bVF4agSQkkgO3UdNVK2LZBM8KKK008B3S0LTN/zypNkyA8wp5
RpKqBP2tOmjgqQS8EPoZYvplU44EMmVQhBkAe9LtjQS7cWW49SlppbxG6lCM1qatSrC7qxEdAPg3
4xYvncri5Z1+6VArphEoHcHHAWQfJJHD42JKxiY/Dr3+hUx0sDuv3Ls6E/PMNm6ifdFYPyHR0x3B
/QkZo25Me4iDlt0aROgWakxDhXy7MpKHIulsDqexGeY/i0zXgZdJxxO2TMamnvphRVhLY0D3Dd7L
4aExxdAZHcCSBt6C9LSYQd8LAGfVda8TmhYS2/WkX1LmQMpIE56De7LG8JfrmmAj69D1k5TLx7aP
kEe1vCvTgeWKxgrsobahHck5DbqOhkoIrZPXBf3TDUSrgzV5XTxqzrZ0vqKzWD5a4IJ+gBxA2TRN
ty4b7VIP4BajyNJCd3YtC31P67AGP53WGuSGvKzthoOBflewYeITAceR3CWsOtCyFAEkJAj7tPqe
RnEBIkpsOesTrYacVQcS+1qCRsuG3qgJPTzL6LENmyL2KUAzKwoeMWiioER6M+CLvOeg0T2jKxu3
5iasHmuQY6z0AcpsJf5oARI+IeSCWl8Pk/GmCwsALlROFdtpYx3HUQ1WPAxzVkZ8BTRDesZDCXwt
lYlmG810/EQkxjoL8t8CIwciAEGdb/WihgqwKsFpqgQXqNJchhyQ14/ilkzktFsQ2OieOWwpghx2
ByInmk+2ZRHD6oDRzbtbsuutNkCSBppZ6Nc3Tk1XFzdVFFyDSTNB/UWUVmHOQGRlgCN1CpLvOZ7l
IFdRnqj1cAotmHRrQzt4RUZwNyOcTudQUFcWm65DWQry1L7nPUelkJclBSA1E20BQazdUOKAHHFr
jhDCbhsfN1h+R46Mtah5l8YzCDKyg1OWBW58HtuZeefdVgK6BrkVQ1AhmKa13jjJsxjccuVMefC1
duvbYUBCfjVOLxU2fPirlgIdJH39MzXzJ2tIi5dOw38t+pflJ+wHcj8qsvba9SUSAqZlnN1onG5k
6HSHWvcGqPKyP65cjub7K1vqylpU3VayRJ6lzF5QtH9/5b5Ln5Iq19dJYfaXKS62IDEDG/dkajuz
lNpXPuB77nUpAxl2425A8e+d0PPfH1BHN3Z8SPS7FIRma6etq89W2z0r0Dbm/wNqI1Q6p/SrZmj6
c9g7qc/wo78Ls0DboX87OcRp0p5HkUwby5vKRycKQBgdmcY3CGm8fgwDH0MLwvBbx5EE/PAx5OT9
8TFi0y1/+xgNXmzOHO/J627E77keIF+BIkT+CCrY8soFbitqZHo6DsDyFY4sbsmEt63W91re7WhI
06MJWCUaCj7O09HX7bRrNRWNAegxBymyM5mx3/PIgkC8kV+x1QIwQVgP0BOwHvpQJWEggnQkWxOG
CvWruK5AcvwAhFF+tYPX6ZAEQz0xtpBNMDv91Anz9dCqsxTwd1vrgS5VIzvuJ+RWMo7EqfKAnAeq
PYa+18FS6ZOug2kgu4ASyHQCGyw09fTvZIa6KKRiVBTp1FBUMUl5qmr9iveWYB1XFfgw5WA2p14x
qNCBib7H+zHIoGPQP+4XR9W4iNbfouXYbEoR3ECus1tz5M/2VLzLUnBfgWHCBRkqcNbkBee1t6dK
X84myPG6oJe1g2AzAwemIYpWQTC4uzI2Gu6T3ruhjNBUcHck7E5i8XRGXgYWt5VQ3loAO9MNAqrr
IAm7TBF/ZMRSq0bS1h+JwpZ8arT4VKT+Fvn7PAgMz5EVbzgayQALCwZLblIBDiV6BZzfBsk4xhV0
QtTLIpXK6TBHm4Kjyxel+eXgSU1uZIW33yGybxJT4wApxPIFwC6/yrz0WcZNhVY/2ImbNo09MFnU
2Wx3pWIYcwP5ouxLvMHMn3h9G3APQ+5lVIztdBApQ7fI0MVIt8G2eEMVlztiAtiBdotFlke3oYEH
lxADOi2kM372vCD0R56zA1V3nPJummT7/CFqcBJVWzxk2MFfNfynddxG4cKNHdN3iwgFTiXMOvB2
vNYS/6VU1ugZ9mxUXhu55lwzU+cPYNnZaHjeQDPF6k5ahv0aKdWwzMDrHIvQRKR0bCD7UgCaHrVH
8orMOkjQVtyHYWTSGmTuIS16inKsQUty5MGAR0rzVR6VKRSsuuihknUN+h0AlWoeRw8liPtB1uKu
pxHss+ua99A0DAJnW5v2qzfFtpqmkulv81UEOR002G0saNKgd6BxRKX+Ke1MYO6UZn3CP6WdOct1
K2pO5J1UZZy81QhWTfo1LV76NdEwctj7uX8Lpt8a7mrpaTgWsTOuC9vTHrVQ/nEmR/ZqG97OPsRp
CbTcx7YZd22R8mM0uiDdUV9a4CDuZTXKB6sX/Fh1MoOqIb6cDei+OXYv7+z0ZQ5+xQ8JuECnvhxs
fVPZDhJEIDE5Tm3EjpIJ24ckPF+RbXH8bYhcAqtXNG9x82KyfRFBIfuDw1DrZ3ji+sLlkPjSjOhC
h7zMHtG/6gDx+MtEZ+B189bglM82JellkrFKWtCm2C4o0H6PjiOA3TP722LmMoyXK+RO+XoFxwJ2
S7HGeWsWRtmGZizBtpY/hEO+1zSwbKJ7KVnV+ZhsBVQ+oSXnsr2Y9PpWV5VeLcq9o94BYqAqvXjS
tvctck6QWaih26oiyJG35t5AD9k8Ce3Fnd9C3EwaU3ALOVKx0jKv+iIqlCMtlkfHPOirZ+iRzfZG
QqUIgkTmpk6b+kuFd1XDKMt7XgRgK8olkMbK3qvp6IAKl+k1JFcfQrt7gshF6UN7L30YdKRb6Ixs
g7JJZaOz/504rUR6odDBNT2OkbH2+AS6fXVHs3ZTL8Vnk0XyKHVglsmaZrmxHgfcUaqIQ79i000g
wfYgwqOBIG/btImxI6GLyeG3llHq92k+pndxy36QmaLc2NV3hWnKzypK95wdz4GHKTXzAe+axdGw
cBNAPd56IFsZRf6IJscrt6BPkkCo2XeAut5RBE0wJdKdSgD2gWxqQm+DvXXOA7gsjAHiSzdg7Y6e
AZdu9kHfsE2kUl8O7Jaw3ttLbIteVPzf7MOUQX22DlbRGHW3aTG425T15aYsovwTaAz5DXQpvXUU
iPzTEDVoWnZCZ6V5GCZTgKREBXpMCjY4+Hz6fLglZ1ol030KErIQr04DdLb8PCzZI+uG+Do4Yrjp
U9vVkYazxaHCwzJbDUYY7E2+M6y27X+QQytBd3XM2SgOczhk+6A3AxEqoKdqsLBM1XhrxmX3LHx7
NIdnXWsFBKfGbEXDsOoUw6QGGVjlhSppBXEFtLLQMB+hYBZawwMq097V7ewzmfHXBUNRCJB7lTZY
0oUKWg4hmBvyOoZ8CUwptmmG/d3yuEV2JJOrGBkSaAG8ewzT03Z5+AbjRjX1vgsgX0QKLHBOkHmZ
n9U0kSEHHYMM6WSC3R17SGPY9qrKlnejuI+nYCu6KLyQqdNd6B1HzQ/ykWmZtNh+nyTGqT4a3fCD
4v9/J8Ud0GJge8BH61oXeVJnvHhJCKhH1Q68/iab8KgleNt8KAJRPhZp8I+h3rpqp4lXLl4mz6AT
5PPQ/n1I3iUYGav2vAyHFB1nRhbWvqftA1N1Fo/cne4wCqnPuP/riDtFsRoyu74HJIStrTxiV5cZ
cgtZ6eYEIrj+MLQQy/Ect70gv8x9DYCJT1MNIQ1Z1s03t472rQG87aoEnBv8BBAKzfk3KO9En23m
sHWKctu8ZK8p2keneF1ymABY6gbrdUm0lJ9CfHdj0Q6ftZL1oGbEmUQP3go6B8PnosU16WxQtr/G
lXwCTawHwtL1KPJoS2rfAdIqZ9sBxUUN4uQNDZuugVA4FDlJKYw0w6qcOec3O0mL2Uhg4GGcJngX
PLsFZINXODEDPH9WkOqYT967/kOMDsDPoZ9ivg073vnR5AT72PPkZwdy1t1QVk+tUSbnDAzRqxG6
Hp8pLI5TbQ+OYOhsms6qYr13k6Qs2EVoVvTRmGxu4qHC/3WVTZ3Pywy6HzSWwuxAK2KamxGiQtAF
tacN150dsEw/AkuGe+KtB+hKXOjszb6YyD5ZxhxPFPdkshRgZIQdT9VwT3YykfO/2j+sj+/4u8/z
+/r0OT1CdLytPTBr66GrbWtotokv5K9DDyJbybpLV6Tgfa8HF6WLIvnWcCdIN8C2I//TdCAZURPm
GD4lEHpJHKjCJLhL/7nUYnlbbp6egNLXHnMohCs1BLO01Leordae4WZbspF2Qgfm09sh01e8Z+DF
xqOUm6GxR2lUn3Fjg5uZK6t1u7MDlvlPcc1fH8BJ9Ro2w8hUmCfK7gzWEPtT+itsEuMfq/0eRtPL
IMR/sY1vP5+wMYYC00VUFjTpee1c4zY2r0B7Dugfxhe91E+ZALMFRbYmFze2zV1wJTJsSlR8M8Wg
OowacN1SjNQse9W0QNMx1FjmGHUFsC9b766g+3N4NgTTCbQRdxRNy44e7lt8Lg7p7XgYHaBWzEDL
bzLoYD7pFUoSgROEZxqC6m/X5CJ+0KBI95BL7kvV45pmnKHrqS1XNJwmg9+AjFmfvdkYAQgzFsUN
eWnJCIIbZxqqJWUGTj5asgC9TtaF4myFAWhRNA/JimjNKG+iDm2TAyYOObgT5VK6sJqgiReHWxoa
aTQcmQ7Nor6OiscQdaMHM5tTKRTQ1KB8Xqa3ba2vPafbGIJDpTBMvOtYo1WNKbXQauhBO+EIAI27
HuwPf0YMrjg2Ix71HyKAnEJaXJU8/rKGg/27P8Yc+vB4Z8nZBkgcpFRsbuI4Kdr9PtG2RKQ/22Y/
SPVBsl83YIG1Cs3YWbWJqgQDqynqYPXJoSFKJvOQEDaEqYkGazYtmJq3SYTWoag3E40o9G0iQzvC
KQrRSp2w8tJl6RHyg84DoMHOg8PYE9q4mjNIYh1IltfuBvntcUNO4WjeWSJlJZSTTEWR3ZZOxsBK
i9lpbCUbtNQ3W5ru6q2BnWjzbZ6tJkFKYwd4f3xHJt3t8VIF4ucdfYKxd7tjBD3gFXlpDYYaXKGz
/kqmodLQQTQ46Q19BKhr1weL2ToAIL8+EUh/oPql3ZNF6DlUn6ZvQRL3e0rAtSDI3U11V80JvCHm
4hYP2is56UuGaixE35PoSl+wKBVo+/h9eptXlR/ZDPTNReruYzwHgN1198Kr80eLJcVjjvckPqbj
Jaw5vuMWM9cWi9obcgIhPd1wECWsacLbdNyvcpC4Smfj2mVyy/kDgSYYHkI+IL0T2HfAd5/WKCo3
wxh/Aw3uV7uDvg+IRrx9HkGN0cky4wUTyU8TZaW5vpUANFP4mp6wvaUg+IZWyxuUxQ0FvWivqAtb
q6Bqsq0L1oIBMkifuzTmYDvNUMHIlJKUknJRdiBr2Tv77/GoGZ6Z10TdHq3LIyCsKZAKKvP3IQdY
OXG15jEKGovjXbKwoUygM4BVs4hxD+/7ElwaQ3CFildwtQ1UWfB67O16yNhewRGAnL+N1q/B9U4U
wYLEuBu7r5O0rGSdeZGt6MN/Bs5gJ2tLsQM3akmKpTVoSatuoNmnrlD3DMnbDurdQY+mN7Wzw33J
hoxfKPY0bJjuR2CF/RRj54HXlj/D6FHRW1DQ9nLx17BarUZA5rcwtY+ZVyM7XVTrzHa5KK3W9WBU
7tMBwAkIk+3ElKZH6IJlx9zQzJ0ECuESDSVg7KXhPnQBUtc1s8ovLI6+xNFQ/awT6N2lzhit+AgI
dBOVPzuv/iK1qPiS10UCaZzUeZAMP+ZKi7ILBCper1Ib4/ur2GacbFAHa0B//FJz/ZU1BkrTwxGY
LeKIeWeGNuRMK/M3G01SFBxuaEBiw3M3GXJvDxCJKQ8WSjYQ5rHMB7KF7WcxmP39YOBx4FmQHW4m
cGEt8ZC+AqSx1fGW2hjNdT4892KCaGlp3llytA9cvazawG5sjVQmKGNP7QXF9hFo19+Ns3g8GbmK
TDbmYWxd90eZ6icdLCfLiWMbs8X7dfJbTJl48ikW9Qu9I9PbMr0oyx5i822g78k+eO4l4i6wD9n0
pQshO7CkdykNrOwmg7y5aYdb6jyQw1MVQqkCUhGGH6POCMm5ZLrlQauvKcDynlJRm+uoQLN604bZ
up30cDvFlnmrAXE7HwyPRSevNTd9HiC9RQ4KGSC3tC7wI9uSrUf/n69bcQhhuq699APoQoSVjtuy
aPH3q0sNCchWHvDSKD+DPdeBRKWlHTo1ZGxbe6PzXIG85mi5UO+LlHa0kU/OumtB4T85WgEmrOpn
Jbn2ok7ctHo9McCPm7YQBLEMVBcLIzOealcIP+pa8zIY0BZImzg/oGAARodg8jYVgypCYgTFOqtA
vhMqebpCnXUu0N4A8mCsGyj6JaNubP49hgLpkCRgO4lU9LIYnUX516IQHrZb/ERbzr6MpjumTSeS
IUsTJu+Uj3aY5GsYvi1qc/rm+0/zwIcClvvRfGkgy7AC8VH0EPHA3UoXGJsBNIZnlnjxpqtb46nU
uq95OULNPAYPHt7qvoPuma9GNUljvyYBfDue0dCTgFlT05+mcZwnQVZ1ntSUSGgBbqIFfXqMa0tb
Z9OQrJFzSo9hMIKknTwiSOTrKbmmVEcCxcqnAx9RQCtUW2WpoRE8NiC8Di2w+OQFYNDQ8ra518yk
WpdVG73IfLg4Fnq9Vv3wtW9d8RMtU/9EruU+ORkHD7M7mpfU0VPoPrXRAX/Z6pxKzjat6ToPLGmf
4yDcTap+RIehlB6wNRH6xmmccZSLU2s8GFSBehfz5o7cSB5oJHQozgvpTTuCBJUjdMr7Bhm9GSGk
4EOgZPm7rbXBQEGi1BRMcePbXEId0XoU96/rWQ3e0d1UnMC/gfYU3dH8JcPSm/ojWNKBuVFJmsIE
KLC0bFCVKXS0OtCkANpOm8U2Jd6tob3U2HYfYtersEvWtRF/w9Cfh+OQ2xc55Ak6d2MP6QIQJ8Xq
QA4w2QUrbhXR7l003pb9Rmb9eQm2HEXsnVYP78Ig5B5vRitvwAX+DIIY79yWlcVXAvmAvceD54qx
4Fa22Lf4gN9vbQ4GsjkEPVfTKokDDXcXmfvAE0HUYLk/jex/WPuy5Uh5ZtsnIoJZcFvzXOW57Rui
3QOzGIWApz9LiT/jr//+z44dsW8IlEqJKrsAKXPlWlkJMus1PZhastuDsC88a/OVVM7UE2TIwC30
BgDBpJmc/3j40ey5aRkgW0RZumI7dBU9Ymhy1GXSqU7Eh3MXGaWR2ED1AZuhhpAG3he/qDOKaEWO
TmygPMgqmbU3bTnZphmsodzVkGmzo0Ve5pCbMAz7FqdjtXPiNttzyxmuI4QgoRGXVK895B6ZFmq/
PFnt3MJkby3L+yUNyt2k2snMAPOIL4arhSmnQbnunumJYPN2hxiROw0KgGu7+cmwNqHQt8hVpYKr
KhXoUPbVEkEr/2zZ0gCuRm3twbURgf4KpQcgZPzww64JzCVNWQFvjpDP4nOwXsRyC300yBsjnXMF
Zri/5qmszqYLhfrGzF2I74ACRY/r4VD4+h21XGWiM/CWZDvhqvIENZQmoQ6uhelGLwG/Y0HNP2bx
s6xdmQKR1NjwgnjNbWw0+9QEIeF8KeSW8GmAoNnRbP2Q7IIkaS4NSBXWnifjNd1Rhbqt9Jg/QMnN
PFGrDvz2zCsB3j/00cGvdLl2gbhYJ4X/YUPl6l1QaN50L6Kqlp/L0bqSP92KII9v1mEkq/U8kQya
mwXZ4jPNg+Aw6DcGliDIBEqVUvFfGWn8u5EJuzkQHb02AVjryd64DlsatWEe65D3T2YSbdvBM14z
aUDJmtfDltxSpNAzAxv7euzMw3+bdjS1cuFK0HDRtHkg+cEiWGCtCWuHqsFgnTtjuyEWMmomiK1/
aUaqSZRlel0F67k3kAhK6Px3iNfCUwdNoUOT4ltS044QLS9cD4UIqjdxFEdkVAKXqJp6Auxho2j6
qYmUQXxOyzadmuEg9XNYar+mmZDxuCQh/06tsHGcS9fqz2wcx6eWN+1Vg44Y9UWGFd3qzL9QXw/k
4q0eLHAG4Ipg1KjusMDaBSBYeYq1UQOmaNhQX96Zxr0LwkAaJxxRPwxtvKS+cgzjRzf/XeKXt5UJ
sO4i4N2DzHkKWq6sO7qK3AmwYWuXmHYJLR3wRU0uqKapLMe5o1bCMxMYwNjYULMzgOHmqX+hFg3i
WKAvECDojtSkKZkn7liaPA6K9iTr6vReU1FbXkb2FguMDnI3UbnvUbt/IRckZaILNCj284A2b/Qt
CgGAoFCT0EHkcTNNEuZVt7cAXV6AYcJHKrt0F0nlA81c2ra2MDUngshW469sMQa3MiuCG6ols10M
eaOFTj6ViTI7XooL9dKBnIcD90P3NjmlNR4uNX4D07ypD6Yk3UnD3TxovhZXlzESUNj6KXdWKLgC
hsQPdfPo4I/zuRbIZQy0NrW/vP37eMjWgiEIXrb6NhFZt3NRLfQQRs7PKBnzH1z3kTlgxVMOurS/
OaQ1e/KHopwc8OLtduWATZeaIcNm6Z6BR2YRu9C050ZYnlmmWS9msxmDPH4pq7669HEInLYyCy6j
bQrg+AbJKOtlHvTRxGo9QSRrHIvj9GbsTR/3SBwVKO+DPNKXgwgAeIu6ASq/6KjVu5XOIPPOLtjw
xFbvr8jimybWOWlRbIOMQw3PsX3IumbN2mnM5KnJsRSM27D9WSBWpZm2/btBGqtkQ/LqtAhqZMBn
Y6ctsD3E8vtglDWK7dTwAGI30/DR0+snpDy6dZJhtV8rLISr8BFNbeN1ycSFWkwHm8LYps3SGAzg
O1Sv8ORHbxiiXL5yCiCm1NDP8b7X843ug8E0BoU1YgEohO9UjUpmgVYFN8gD8vYeuKKwF+iYqb8J
+Uj9AbjdVqblj0camKmBLRW3jP1jlcXDgamyiqr1+MVRZ9QM3QD3adCdjBFa22DhAD9jVcgTuZHH
qIXFthUgi90DfCSWnpNXyHgO2lQbEGRJsYgNXd6MzisvwL5oQLMiderKssDvs1TipP+MsMLUvwMh
IDjMM/sHa7zmSC8nUcf+BTJo2zbCm35Zm2G3AZNevZqXemqAK7P2SCYJmr6N7lkASSM82iRu/xZk
5R7EO9ovwzFOEC4dXxswCywZ6v2v4M3Sdo7Qux3KS4HaVIOYg7rFRK/2Yx8V1zGw+SIdeHTOVFVq
GgMeLSEJNLU+7U7j8GaVy/zALXApziQzgIVC10cTDOyqOj9QR4af17rIbOT4zQBKrkIfzhUY0l7E
71Ia4iU0+xAcuWBF8yvfemnA/7VJDNlvyAmsrR9jTLeyX4wfdpjtZMXjO1FZ0YOZWwDGZzroq+ok
fsiaoj7hifNKnWMUlWdQVJ9572Yna0izFZRxIbComr7AG3BBp3QItASPMNUz9Cl6GIQ7lVCPuyZj
57wDEpfd2QOrLhnwo4u28/VvUd1rq6Iy+Z6aKTIWUMeUT6mhtmDA2S4iMMN8C5KqB7ZC9/Ys8pIj
qk7dJZZDC5E2zfOYh9FZ1wYfBLqAAUBItl1phRceCtVUbo1y08MqOiNeCU20sEYyDCisFahsogM1
P90MNRvAYuBGI1DBWL+jsgMMW2Xx3XcRU1cR80SvJZBWwrv0Pi9OqIhzV58eSEmgBCCRcukqj6AF
pTx5QJOo+B5WH3OQhwbFOXARgSMZDyT9vkUybT1WqAHpi8q4Rym9cZ81/qZGlPJKHnmcWEAc+P0C
0Snw7LLEHRd42gx7crYt1GQ3Qw3MFYbSiFrNiXBkvbYLOebL0tU2fee8mtDU2qegY1q0ihnGGYPy
SE2I1FhPjmg+mmE/xJsYpcqrvmrcXckhGEZ7dRffetcUMl7RRp56qUm79dnZbmVwRFAnWVBWq7Vb
UAUnvNvEtacBpJyLQ2Nb3lEHamvKjqUBKLl6ZFhpANkpdVYPfbwdgAGaZpoH/DknIkVQJVylEZY9
ZgagW5R36c1P8UbrR3ZXBRwmYAiOvem9zaYucSGJYOdyGbaZSJYsyptVorXpZmqX4ag4y2NrP7WN
AC/fquAXmqLI3fQ29AL7QzUYeLtp/gwltiCp6w9ZfMxDmZ6w2vk4jF4CsM+f7agou2NeH8lOI9rA
t0CjqhPVjHVhCmw+dgEEgxlqKa1AMxdkc1QH/v3FkgMUtZ5pQOgMYXSkUYG0i+L8YXQG57FvAJMZ
4qtoNOeRLJY27kEfIW6NMnWWXi2SUrAjeXBkJFZ1AyW0WqtdrKhQKtlU4JCioRGkZA8oxvIX1ERJ
rHH5H67ErErcYkBcamThfZE5qJQeq/zYqkPcW2iLIcqBGRrzI51Rd2GLHuTEVg/exs8xIblTP3mW
Ywk+nz9PqV+ru2oNKa14a2dhuiLd8H2uqsNK/E5WZq3LswAA/+xkWbrKdNM69m7xqwlScTKk+DiE
iS1OZHM98Os5dnakzlF5CLA1II726UI9PSroQOkMXrVcu5vTVGPHoqM+VK/NZ2W5jTQDmShNRQet
BUWl8qIWudLAMWqngVNG65+55un/PRfZP684z2X+c0Wa2eTcOqIWG49PPIyqFJW3hOD1PpvY7phP
SYvHytyL5cTXJvUiIR5lZn22HU2ee7MJ9ni1HVozAWKHbNOpB4DKPjGMA9nowN0S9czqgDIDkJS+
RC12EODtatjwpAF+7yXaS9lWxTu3vBcPP4R3UEFPJ8CTTif/6tKDnj1DKuOgurka+T9M8X/uAwkw
VHmBv3vtCMc5Vb1rL4joIY+yaFNDp3Zih7AYlF3KUncuLb7ys+k9xqNpvfxtUOCZ9cQO8Z+D+qS0
XkLLjk+So/hS5Fp/o0MbswxamcvZMiIQd3NjtSBPIyX6qis2S14aWyPGHtWVxvBlaCaWWlAVwTRl
Z4CrQ+9VUEJdQcX0blUQGds0ABEs2WxkKBd1yzioQXm57lBTvw9Ykz0P2rjllQlQq7LrVurPdhkW
H3YGxrZ9BXzds1NgD/lpn/3/bS8q1K9R9mpKfKnsFSgvock8TMmyCrS1J+HXj3P+LOvMats5Xr+c
82cSKUxEYWNvMyfFhB2+ZqHdH8k02aNlEaCijHJuoxakp8gqH+dLCzxwtlUVDct5mjrovk5NHYOR
TVPTRDqonG/CNZejgQrBxh0RGMwASblkpesutbrJUQfQB5epB0+oYY+6lqdc2civNgMoKAJBsqUZ
prE0wecsEuw+KGhSk34esDydZppN85xVnG7xvmFH6gQO7D5xMnHqUMa/6nOGFbdayEwrD7z4ysFG
alaZPPBM74psAFWXatJyxeEhcm0ySI9kcz0QHAAUfqXOyU3N6yIVvplt3Pw9T6sN3tdpaZCvIZiV
yCbFPgrLIJq2A6M1ddKh/Zw2aLBVGEqsqvpWc/Zli5UdrWe8EDgIatJ6hpqu10kUIiE1MTepF7Vs
uF/Skxdi19Ohgngb9ON3v8WWKGR6dwKhONZ41GbKSGd0iAMOidi03tLQACzreG2oIdSeZwgKEPxb
XX3/h32a+ctFhsyPF8zjcoMQR7fvWfhg2p3+xiDE6gdO/CMXSbes+8S7QPC3PYHGA+WEQ+F/N6oz
OThQJV4WDJzyVV+WZw4dkRV1uFsLGlPvUHauVm4l47MfhfklGoE9QGor/uGaj11pjN8tFKWvoGPL
1bI52CJFjNhDA+FOvHOHt1y3m0WcWuGNc9e+UAe2AKitUB0aSuymjlID/3Jgoo6irw7MiECt6CgI
VN/Ie7LJ1gHKbuiG+wqRwY0VavIaZJF5NWr9rlGL2gSpJGrJVos2GhjzoQgMkceQMfOAqMqeilrm
QhdqQt3ZOYD8fOokf7LTYUBq6eDE7u5Pu5oW7NDaoTDa3Rd/ZacLpKMWHVGQM3X+MRzVu8gf63L6
eHO9DbkBEsmPY5lt52lNYOrPiSeXldb0Z9dFQqcHJv/aBXhdo9Asvm9SH7DfAooNfe3zpWEb5Qtr
apTxyTp78zygAKTkP/wU5EncFb+FzVdpmjPoh94jGZRgl5I1y9K3gt9InQHGnaXvffwTNXrVky3E
sI7waDxVOi+OBrKrm9GzsagE+cAizL32h2WGS23M8t/g4H4WzmC/+FqP4D4i7xdX0/V9YaN0n2FP
dpdwr1vKVjfeBrvbS9fIfutsPIjBr94A2oRAF9gPmWgWkezGB93kyTawq/RQsSa92l4Urgy/k29A
0m+HMs1+6UP0TWTJ8NzJfsDu0+An3xD2CXd2sWYdK16YQDhQuVrtuI+ZFx2rOnaWZZgIUGA7zTH2
jPGhbYwH8HQ4b9BohppTYLcn6IeV96Bpeyc7vgyiMl0lzxy0dXd1EwFIHXsrzUdxHQgww4uW8/hc
GRE2+5bVvdfO2k1i/gPgGshkKQezcYctaiijdWKm/IbiF34rAhR4IeBQIl7v5DcD2mveoszxicfs
SibUcGnITEvfiha9VuxCrU02UoE+8K/W7kwvixcIG8uDpd57U0eAaoExKG7UitygOOdmdJ4HZQXe
+kMUg8TzcyKOhPEKN1Oy0QgiggX1x8TkwyKjWeRe/YPI3kbFx1mmYji2+YI7ivJtIn6bjuRDhy/t
sg/HYwOsqzC8AyRsFo4LFo8isy4TZmGENAaCA8mGMA4hN5szCjSeqZNMbmScTav78G+AcEeaLHSO
Wu05S6KjsIv6WxHbxr2JoNnpL/au4l/tidl+c7Lmw78CAGhJ7BX43Xzzg8S870NUU02RLB50zQe/
K5IgJ+aCG5QwCVSqloN/oa1bcE8E9g1/mOKpgyTTrkUJ96YdLOPbiAdvKFj0jlcY6FOaVDsNwhmv
UKn2QJSBgmQ1Ejnd4qlXI5sCgaHQLaeR5OAEKAKjkRYQFVeRQHSc/TOSrqkzQBRppBN5+rcG4CNy
wEoPtRfhOg9r+x4I8WSDf4Z/kmkMvmGIV++sxiqRF4gsqIULHXrUFuhVLTP9AemizVCyMURNYrQG
R5fxI7FRWQjEbPLsjLpc+aY0r4UMtW03du3BrdrhhDw7xMdZUd1XeMyjPK/jr1hGPAYpwL2L6H4U
NRjDSlYqVRH7tdF0vvzbZxuF9R+fLSz1L58t1jSI7KraLyrdivomXzZW1B6m4izVBGq+PVDZV2Nq
96gjafalTFO5QGQVFHIUrvNqVq2tGIwBk9FF2nbt9ZG2QBqbY9fask0PMbNl1Af4q5OxKWK8o0Pn
NCoVr14duNDZpgkhds7Kfmv1jB80QELO0hX9mc7oIJICDGWB667mjqoK3uNGDxZ5zfqNlYTW3mNl
dO8NqqRtANUvkCcnlHiWL+Qx2JaJ/Kb1hOofuYQee3jo8Six5rT+lxj/dEpOI5woBcCS2NnIPsK2
H2x0A4K7DvNQgxJk60rBihuraRdGC2RgB1jQo+sAIm2n4zdyC3TQnDpliQhch71GHLftpVVuXYha
PjX8b2497vwtBxQRMlZMPNV5vkUpN/J6uPM2phON21w1ZVYuE+iGvKS80g+p6UJ2XBv1V93pfw2J
792QaO6vYNNGxbrytwzfXTaCIXOlps0F35L/kLCPaQvEjXdjjsp2UGuDYXfjATO2RHYx3tPWlpql
niT7aeOrelGxEX9pIpYZ75NKRya6QnWpR8DVMHa6hWF0ztrnvn5yCO2Kl0TnblCecfu4ItRpjmGL
OE02mu0JRSagl8hBVH2CQGdgbsISReUF6+WG+umgsfh74pbmtuemQA0LDjEPu3PRVAVK+TMHDDKe
2y/IGBfNh4/lCrEsmwbZX+VNHYKFPfgvobSQlkjeQmtdnIUMACaEvtSyLSDRKFOg+ZG6xylWXu0G
jG/twkNosl+QsVY9dOYBKbMvKnad7aVhgvpj6hXWyigBNOyxMnDwGj82dKPhForObWrjnqPTyHso
rSyBwhni5nRAjiqTCOn+027BL8TB60+WLyOpPaaxAc3yJc01j4GQEELx6mDmzFrbfeZmF9CDtRsd
XOCX0gissy6eDAX3ogOZ6WyMpLV0k4GvY6xUGPYggXcaw3xJLinZBp/X0O+J7PU8Qx3rT9idRKDp
8wRfaFAlO/jqQGdh6rQcTAoujNjP+WuytmNtA76rvBxmQ+m8GXbkQybbKf4ZTVPObfKhZlHkjr2c
e1yDFSvDhaBkLZEwkjz+OCSIRtaol0c7670KhEPhr8mWUQ+5OzUrNl2u/aYI5JcgZRrHUPmJQJ7e
As1+wt7xazTzj+AmDfac8EmLtWegoK2zqYEfUFrRAKX4ITlXQ8bBvSS0OxShmcuqjUzEeLJwAcZI
/rMP0zVAihzYjxjCNU4Q/RJJ9V6EbvutHpC319xIv8eCxwP3ZKPj/1ike7y0OrDg1KjmZ+naxcsV
94PD8bdI5HCaTjVLaAejxpqKpxUqiVQPHVwJZNYAWrweu8E2NlG0BzqMVwAv7yDWWT94Y+mfUCxY
L8muCZAvFnVUXdPAGm++02P9ogZE4ApAxqhwjjbqix+9AnK6UudPYTHWix6MfCc6DFLLT7o6zDZq
CimapZOZm2IEIFzy5ty4YfHkAwV733jBUjfrCLiWVe3y7Mnp2+IJkVfAG0txT45hkV2AkvKu1KqT
+mfPq2GaBHp1oFXNItyHas5CbWjxIJJ7amajM66ABbK31Gy9EulBBLg31BzioMFurPZWlroouELj
PbIb1pJ6kYnXDlUBegvq9dwuPrctVqjUq/dmfUXI4I46sXSNF6Uz6Ltc06wRbMtpjYKM+tBicYBQ
Up4GZ/y2gjOdabL8Br5suTONwhkXZhV0CMAPYII3cmwMcygzqzM6hFAFOAQxDnPzb37zMBpBLjRs
bv7vp5ov+cdUf3yC+Rp/+FEHa6TYd8ZDEEFkWYNKSLGg0/kA4g9nVVhlv4BQQnacO1gMSvqqyP8Z
Qu2521Mzzk06+/MCWYuMpMHAcvj/nyaqPj8YXYU+yWScr0pGt67sYuHaxt0oYuzd1IeYh1BzcqFT
GlKWyQuUN6u9ZsXFrYU0pINU0Ikrxk46lIMDFIgWlMvBtD5sks6SdKNB1Og8qDsA2GjRbGqRolbi
cyyNKBKg5Xpmnmf7qKN2e8zwJKKrzh0D6HWkK9ML9yKszEXUueu0jP3ldMXPiRGlQuE2OLwlXTsT
HLvkykhW01Q0OBKvGZPRdZoqE0a5jmKtmlx8zb9YICHagmFCHFyhi8N0xrLu4+wvNnLpPZtluLEx
jg7882y2uWqaeVbqmG0VWEKXiY07HvRu/n3ZMXBTRWBSp2bgpP69MCGhLVPzGimPCvJqu6h1uiV1
Vrbn3xeIt+SV1M/TICmgFIgiHkS+ABHlouFXz7IuoEmpfpajc9FcvfxpC3aJGE44LF6QNCcWZ+Bm
8vVgz+r+iQDpBEMPFRYdkYDJPpvIg+x5NV5RZb7QB2wIMie5gUDPvkvihF3wQFpTiw7aCDbnzGp/
dkOYItPXApFX+lWz9NwALAYsD491Zqv9fOW+tp9naWJ82Oisy2z3NYqGbKEXOXudesOtbvgPqRDp
neM46R14r91T045HMkEcIr1rAcS/BniWQTWvD5fk1nV3EciYbuRFh7ZudqlVyDO1+jhJwcNXvBSM
g0lDzUymvgFnhauZ4X62dYVVL71ET7fkQh2ZyFF0UaCIh2w0Z1RBTjRs7XQ1XzVkwtqmPRio5/lC
KzP3zOiB1zI8fOCkGL2j7bZ3NIy+EnARFZRKyy+zGxVoeJPpI8xfIcWOUoL96zKbeFDfep9Fp/mT
CRbECwM0iahJxR+MfBu3Dhaa5rIv36oyA8BITdBVkQsd/BEcII3RGNO3oklZ50N0L8/Fcr6s3nJv
p1XArc/ftKs77aB78tv8h0OAFLz/ItvPn67njn8twleaa/of+n2poq7DdWqOpX0Aw4ZUxTRyz0yI
JGhF3n9PmvbRzPL0MYFk44HpOhC6yg49O0sr2suIdTjAn16zaUFltPfy0n4SILojJ901jWXr6vU5
thxtpTlFvhAQ4HvoeuNZtgM/S9VyS3/cACsC5uTKNx5qt69vHkivWi81HsjUGaD2CvMwPpKt78Jy
l8eFvpwGOGb40BubQAgDTJyA6GFd3SV7mhycuOkBURFjQU0a4OPHorlGf0embkQoMeu7ekuTo9ok
PyUW/0Wd9HG12DgihRtep6u3lgTaLHbXNJnHUnnR7fJC/nTwk+R7kTLjRK0ey8NtwMwOdCL4QqPW
h3dAqqyok0wFJDIXdh30B2qmY2ntWIxgHbnQR5CojNPHBzJoDBovfjXqO/oAoPXQD6HosZXEnkrG
L3psdXejzcStHOXPQPr+N0i7D2soAg67sEczEtoKpFvAaCa+fyrrHAp8qKD+Bp5CG5S4eXssuxjQ
NfNuMndQ4BNVBb4QxGiWHztuUKjtJpzejM1Pkfo4drxcfAHqWUkDMXHDutfwscsweKH8dajzd9GI
4rFEkm0nGkj8IErrPyoHSm1jDfhuN28agpzviQMAZCrt36mVXdtsMF9F0g7QAzX5nWvF3darzP4Q
VG6KOEWqgzXQ7h/TAcq4HAKdP9RwaJTav2MMZzmCwfiJBpvAyvDTyHSUJKg68tjTwGxhpCg+y6L+
GRoV4HKGfXaTqvo88xnSiAioTW4uau/JDdURH7MNym2eLU5+BER0AMnjATTfKO/QFvnwM2cR0KW+
+QLZ4QqgRCPfNX2bPledfWKlEb2jnidbloBHXwQz9XNhDEitWUP8/jlSZhCjoJGFGwK2bVn6SksS
JIhCnj3TGQ/ddDqTf7H9zS/UDR3PzTL7kmfTXGs4ghls9yWrN+XYnOFBc0Z3T+m1qZchS7Z2tApl
Jp85OnKmWbKq2ZG9T7IFH5HYvZRdWW5d0A+8mHk58Vm5mWesU8ur90AhQZw3KyY+K6ylYU9aEGib
vvas/D3EyVClBpiCMxTgUTZLaa4Vdn4ZuT54sKso/S9tuUzEIohFcPRTyI4AKpMWl3x0kHAx5Io6
kCcsLjE0BK1VMvYrYKiC4+wWDE60GcKMLXsb1ZwSQI2jyLvuMZImX4OlrN9MzRFEbLZb4yOZrHsU
0hhB4JqdqJMOkoEwDEVdd9Si2frU+JjNNuTHbKGlhZtO8BYRL89MF8SZBfmhk/SM+kKtRs+aXeLn
9ZKadECQF8ScYXOxKx+ATeXRgEBsaSspEbL9ZY7JQw349xx/u4pVQfu17MA9GQ12+aClxpG4GQKo
k+5S1Fqte3VTQKMvVrFoea0g2v1gy/GoQ/x1jYcjO0ZNGC1bb7RPTVpYzzro0ifaOsGLA1goy1UI
1Nw3cguyyj4Zerj1zKJDUb37TndM00C4okLM4q7V9fbYhp230sM0fhf5uags/61LQbs6tmN80POM
P6iB1F+nBTR0TMCFrDh192mGedzGdH+GCPhEUSvfkS2Vy872o1vqGQbEXEewjFrFCBHl9MPXgSKL
gBwjXxlInnZg6AX3h62vejqzsFWVXHgIF+Bs6lVnVvTdaXuouHsoE1IHkGKKcNsA0Lt1WhtJWYEn
UYtlBPj92bj18Zy5qxhS64ovbfpnRO2walwEXel/mUVdcgdlOaXBdXN83XnLwLULMUX5Zo69vhRp
IqGlF8pd63baTkem8ypREr5EXm58rfr+RBzaPgd7Z1zIN73KIAeJ+gtNJvkjR+k9SrdxFtYlZEPx
SH7UEvFhm3vpjOt6s5a8BjOQjQclSjTyA33kwM2yk1vV36dPrL6KW4LsizzySOygWJA8+Xl5KgrN
f0xA+HTAE0XdhXJ4U/ZMx9vCjCL74DJQpfzbPiKRsSiMptrh8defseDvz6PjSuhD28U2Nct4Uel9
Miyoh0XxuGgrJ9oWcoCumQYdBM9XQS3VnG0szYYdsG31XacODYj1kb2AjZrUMduKhjWbKjC7JaHc
CO+GPfAds91gT/i22a6xZNzqwA4vMqJpnZWtfKu+Q26tWXOBp0eoGeaVp462jtVZ6A4fZ2T7Wy+A
paDPAVZym+DXc/CQOtg0Iyuf6pr/tBBl/BlXzQaBOPlm5EG6An5quAjPQ2TPKJoNz5i7NPmoLQIv
N04eMSJQoJjaDiJyWOeEBzLRgakoMp0hTQEt13KEEC3Aq5uECVQrq4I7AnGRDQQA0L+x3DMCOcXF
V49fLsxXc2z1XWI7eCSXWp/ubV3DW6JKoYHeNaENMR0j+RngrvBM1/le+lGyMhwnv/ip7h2jsWjW
veACtd6oF4ea50+7yX8PRdc+elHcboOgyPdh7kApTU1GHqMFxfW4cb4jtJ+sAjbyFdO9YQcKQcKo
08HnvFoHzDHX1JQo3rt3Pxxsy9m6eQ64+NA+jDxAaX8a53vkNFBgCIWHOyiDfNgqdtaCZM8jd/03
zYrAwqtWdY4qFc94pK8AWZTaA6Jr+CvIOCxXVPufInW1Q67XxCsMKk8gUqzvIgRjJhs1qQPo9nZn
LTUGAoTO7swnlIF3B9ssFTe1h/BhDWmIuemCQBF/V+ucWCEQ0p7rL1PFMA6p1me3qcMH5rTZqRvS
YEmM3u4/dlFY2amwlDwTIvBrcPlmECUsF7htjXfwbQhg/s3sxoQ7gOsF/4jMibsH3atBOKQetUP0
4dtFYDS2TBHdRwbIq0WARBb2huObrUOZpxfDC+RiPuwExABH5mQn/5EnwTrURtQYtG26s2UcbZDk
QF7PG/FcRK4c7DYoCkmzbGekefuNPKI2trcJxPkWWGzly4l6vtX0fvvXNhHPI1+GKhnH83emC2q4
yG2gfkZ/UlF/bVIvIv5yT3//Kpb/0fvH2Nm5U1NVnia2Yzge5ICkK6TQq2OPCMCG14b1wAEJg8wx
H38WwbXsZfDLGqvfluN5TyIzsLMM++AEFHg9jRF5qa35gEolut/0wa63iRYViD2pNZBQCx6pDpk/
Wktd/z7XTM911SXIJPZ5BXEfG5XX0s0bCBQP4qMSe/aDJgPW5l3+ZOuNjt+prMFNk1ubzAG4OE6r
8owieL4G7Kl6rpnxg0obNfcHHlvpz3mMHo/RSgucV+Hin0lVa0AYV5u56Td9tYE8crTJWBienAGl
V07/Quj3ouggTRcFw8WzPXkyBTYycRUY35t0crD6B703FsgWVECI4JYosMJEWNguTyRDk6umo5rU
a3Wo7aRe7BXNJ+r929jUjZC5yDkIVDV+wTIB60oI0JpV7x0roWOpqeyydkEYMLSvlfAK67dImXcP
PdoVGG7D/C4KVQGDiE9g6nbsHxw1xCvQathXrYTq36Cx9CnMinoNJanxjJKv7OCWqbsdy8K6WUnp
LDvHjV47k9/nWWH/RmE/8I2++BlV/wxnkQB8o0tNEPnjXQF+BB+hGD8/OW0XAD3QP9PtT3bT5u6W
lfWkPuQPZn5DbfeRcwgjzYJEeRm1W0dEIMMdIUg0dxilDcEP7QYGGzBRlUDtI7iyqJxYHqnZDsVH
k0oP8Xb42jv8u0m9iY7ysP86thiB0al4vgK17clpGN/7aoEFNCIU2bwqj87UpoNyCYqR75OUxScD
i0/iM0iE/BU4RXRzZW/f62N6ITIEi0trC9hosiGvIR9/oUovvGFtO3mR2RwsePUZvNTK9XMu8FdM
Xrwp/x9jZ9ZcN65s6b9y4jw3o8GZ7OjbD3ueNUuWXxgeypznmb++P2KrjmRXXdetqGAQQAKkKW4C
yMy1lrVpnVpf46EkQXioxEuoww3H79q7y4IaPm4+/mcwMsSgvC7A6dLr54lUccQRa/2+yetmmavZ
8Cly9S+da8d/aGVD9zkOZSYlWyURf7dchFYH3xQIsvn8pv0abpR+JEzSqeHZU5UvieIZ1wVlF6vp
KY+CL3KZJjcIDijXhaN38UEu1lyDdxAwfLGWbF6S16sdvOSsVEwVM/OXrG+GFmjHXG/0zvLdVNYj
05kwMbjlAsLeaQtoJn2xkRfPVCf4mnrAoG242C5REvQXBwA1qQZN8DVCGsAUcG9oduhtf+4Zq+F0
m6X6S8bK5gwFU3Zm1Zud2YFEO3NQnh09DI96FG58LS0fkiTqbq3YJqGlRxl0wOeyrDwhdrJV6czm
5PvO52urGK3vNeCPI4sjdi2WoSB5iYdM2soDxHUbs8+UG1kKS9da/ftf//v//d9vw//x/8hvSSP1
8+xfWZve5mHW1P/1b0v8+1/FtXr//b/+bbiO7pimAYeF6cI+YlkO7d++3BMEx1r9X0ED3xhqRNqD
Uef1Q6OtECBIv0eZ54NN80tct66x092ZVQEk/X0Tj8Bw29b+Tuic8Hn2rVNW132s3wfxEcTKNpYr
rN40ux2pZmZysaYg3TqSVw65VGMRjGW4vaoMxmHzUxkc8SUgEeZ9mRHFZrQiGpMiEAIzkTz4sfex
ThqXabISvOMH5InJnp0PZpYOZ30+DFFTbXI+ejAy/dmaVO0nyPTTndkJVuxmalXkIznd1UT2lcZy
ANQUxOL3j97Q/vroLcuweLNMkxi0Zfz86KHHy5W+tq2Hpg/HHUFgn6wpdVqnhlK+VjFBk3k50U/g
oEvHqG6lhQXmCai2IE3s762qzFMOaeB8GKcXM82GPrSIFSsH06yD1ySstFWkx/3ZRhLzWBbwZIzE
pp4noT3xeK3vsyn80+R4z6bCQ2nET8aT/Jmp1XjTBpF+MAyNby6QBvsf3ktX//XhGAKvL0/HIDXE
Mi3z54fTO3HpkDqfPVwX6VZhgsvPjWciFPkdirLdHVD9J/k5DOtM2chPnizOVqRrZXdjgVaxFrhf
8AG3a8tMM1jT+DAFWY1Yg2k2n7S2OtvzGpFJ8T6LRP5iKgWSQUWP6Zgbx9q+DZS8uiXRfkPA3nzI
Zzb9Em5b6A5i7yjroAyLt00B/6NslR2qcNiYMy8/XjNUa6vQALenp0ucU9F+sjNY+70MyOPgwZmh
93G1rD1QhEHzgHa9+fCLraHe1pa2d1Du+GVpLxXmtNZ0D3OjlJ+bOh90Uo/Tg+WvOKlG+EfVu+lj
Mx/wFBaVGUEARiENrW7RAT08pG6RPWqtWm0UdcrXslX27vvk2juHvPfm6m80Ck2sNaOJP5DLd409
f5XVZiMbSk0E//BGGO5Pb4QphKPyv4litg0M2dbnn9OHLxVfFm2ESsZ/MJmikI8Tw6VXoVeWOMOw
fFbdWvsiF2GG0g0n3/SGixK4LNGUCinIKD5LVdmrSqwUj73Kw8rTyi2KYtHMam8hSYBo75QR4jJx
eZSdZIMs/rd118F8EXvbunbIshl1J9nZ/aQeheGoR3lmDLFeLrJwJNuKQJHYGU60f2/+i821wqja
7T98e37+7M8PEwIoyxCW42oQ0bnWzw8zDiqhJqnw7u2hHgnFpu5CBb9wq4WKS9J3qq67xM1ec2Gu
5VpXWlRVAEqvN3oYbiGeJYxYOGCPu2JXE2eYv7PV/HX9cABkdO5atNwwkNVofOB0UgPcaf6ULatY
hd5VE+md6sbhQjpbZINIlbcGojMhXgJo3RWjzZZRUcBl47nJnUWey++fimv/5RXTDVuYtqpBuSsM
/ZenworK8LMmse4FcrlnfRbMgNokJoVtVrmVnKi+FUWrobgLrSlZfaBezhE0kHTJsg7+PICxDlTy
klrZs0fy4AarWdVVpMDFndZLmQqYm9BzIIXsH805YzDyt3Zb2C/vVrVFdpotkG7sZ9dQ4UWQYoSK
v5PFdq7rHRBKwaj/pU7aFbOr6Wo828m6sXZYahvKazXTey9sfzIe+AyjK6L5EUxdVrmXLWGJxpZX
IcMlWz9Yu0ZdI5BruKeg1eZXYPzM61RsIq2edplJospcL/LB4huBUxHWFHb8EPY7JOObzqKr3eFB
mwEkBUBkQrfslObS3NaPKCglDW45JMICP4PeuVe9PeLexaVtQmjmp8Y7Oqn9Kcna5l5W5Uxdq4QY
xkYWZYOaAKES6pffvyOa+ZefjovehqsiLuCaBrvwuf3Dd2h0BdPdqJf3QaDOXufsJaqr8GvWk3To
DZa4JfITkp5HAjD8esHXAkYM4vvea0FYaYNuKiwZthU+/tzTrTrBBmY8uakSgnGFi8XqowqfFHS1
suiE0zoo2umhC2xYRfxsE86KeEWu5GdoYkk1nYvsMJqdY88sN3MxrSAfLR1z2MkiQKO3IWURKeR1
SKrZ2tF5yyUiKPS0eh1OVvMBeg1anJVRVV2BQziqpn1iAHW7Qq/NFCIJlMDUK/Qatbn8xtPND9Dr
wh/qddun7fUS8jojwBzyvrXYftU0u72zNNe/iTvwrwMgnle91VAKFyI9kaFgP6p+ufeCQn2FVaTZ
8E31ttIsiuA/L4h19Y1DvlPHDkLWW0bz5X1Y3Z/wAM/d5bBFm/u44otT3RoTeaNIN45lFzzCuW6Q
n4O3rrLr/VgTEQBWYC9hvwi/s3zKFulUek9xN2krTxmSm4zc0F2bd9pejmQ2RADfR+pF6t+7xQA4
GZ2szhuWGqJxOKfBJjvzQdabVTOua1Nvl6o1vdXJBmk30EsXQr+O4YRbRKzqG8fHg5IZbfoZAviD
VIZsouZoDpP7ShKjtYzsMQA/gXyq3VTqbghx2KuarnMHTvrZCetD7WVPgBniG8Hn8G5kY4TmBQLX
Zt49EufykbPz88c8nWpkAopuK4tWmbT7uiNxXBYRYdZv61psolbP7/Cwq6tcJPa9VubJjSjtrToO
9r2sGkKvWXmaN230uU4zyhrljqu51yfZRSuyvXTWIhoEu2Fi7aXDKJARsrmuGWxyozsBIJzFkgN1
26uSqXdhZeLUy+u97lXlj06Lv+jR5IB5rb0l23TjtlT1emsktUI+0ARdAyjOTRG2+f3fjZPE+yEt
yi0Oi25ddkjiZWFxX8xoFNIgUUmegSiZkiPaWCcZPynq5MFEOEDaWhNfKScsickP4ycnz1fTmI9P
UQxAwyktlVgLO3ZWtwYAjZyJdCY3NJNiBbBoOPRVUxGB67s+PtdRXi5rVbh38JMGW90pQhRn8vEU
a3jnSUm0HyyNQIGVB85XMFXrJPWNH37rHruGiIzsTjqAe2f4QbgloWna/P5LqP86W7JqMIQumBgs
VVX5pvz8IcQNVTbaoHQIxqu4WHuP8JKEDEA3desGrbqDKgyPiKzr0I4Kmu5xaqwSwRtY8i27UO+i
LmM90Jfpt5y3kuQy4+Xdghx+n0C1F+7smWJF8qy0kKyy/+nctSRVaWcBW3mGhCPCuEu/rtPrOkIn
+3jZGmN8aYNGu5UNggjI7e8fg/rrunR+DKZg3TD/Z1lyh/1hPrCHgTxvR7SXt5x2252RpPzkBcrH
kHjhBtC1Cb7M9x994usrY9DLXz8GskeRkOQvf/1BAZ8dkbJo+ftbNtRf1jm26qiOw1/O4eNh/GXn
CdJURWgwjC7XBf3k2RVM6H74GZ9wMjvlYduJt6Xrie2f1XKOr1RSqf5a7cPbeK0Weht+Rmrj3bqO
GntlhmUGR9NaujlT2w2fNBMulzxZj0ENcTAhj1UWq8G94pdvZwghGKu+BeaR+aqxGuezd7sMibx/
2I7L/cO7J8RkTmcbbLCx0C3XEJR/fp37cRrCajLj3egB9TKXOqIs3YTUts1CEweSfd9PPYK6M+Ck
b+Nbkt6q53cLTzEm4kPasOh9D9VGDShDOAxIOQUQTCfMOaBA8+DBFGl56OdWWZQHn0DwaA3+KTAE
WlX/6Z/1ZgxOWFW/iv74+3dAm70LP/9z+fE6NiwhhmbbYLJ+/ucCtUhHIln+7orh0ovl1SODb989
a35G4BIOlWo+xJNfwwNOfTdmYNogqF7EFiyOfttBzCds3Na+pm9HuJwD9gtAdz+U39slJsyp/uFt
5o+kz96AD/8YU2j8S1xX1/DwGI7zqxdLoOqb22FQb5M2Ng4tcuFLMoXIYOtN/1OYulDgkXju2BVI
SWMIF7KeDCB7AxcjAegwCz65Ik8QOzKti0rM4SklLirNstzMjn6A20UWcxNa6jrqBaSOIavloSkO
RMy+kmwV/UiLC4tGZqTM14lIec7rTDW8xDPY3hte0mxSUZanJunsA0HkfttUxnQLNttf8SnXXuZx
usYLf0zT2ziaAtOjRTCxKC6qHzCBwCDZXUi0Pzt+nB80ft3q7B5qYaDy2/OkPFXwblyklayWxbEt
px3o5y+yXlbJRnkYu9JbqSz7l9cryMp6HrJWh27RZpm/lXUfLubYzbYdo/r4oS7tsvTUiHJl9iV6
k7KLvJQJ+GurJVX6sU7aKGaVzxpoHQ6Lv941UtTsCR3hbllplXtfwIKYgBxDxVEFn+kk2Qq0n2ae
okLDXR+rHjR5rdIdZTl3cn/Z+GrI6nZcJ15toao2xeMSAmVmFKtJH+w2sM+T4d1YRkBprmoTT13U
jTDRCjFT4je+cVSM9Me7RW+KH5Bg23zajZj1Ij0JxNn7xkZmWY7hzgNBnA5pQWuepYWRlPEO3zgO
6LlR1umxscZ1Fdxer5S64yYdx2l1HSNkxRtN0Y1dbcM6hilu7qfVTrZWXdVeX0fIvfJOR9/yfVBb
ncIVQM9iK0c1psK7hIl/cExh5kvggChSFN64S8T1Oo3vGSekW16kuRxnIKy/aCDSPMiiFzjGjNoh
r3O+BXkoffg0Eks7yV6+4yu7quBvIu9K1ukacARi3RdpHxoh5ByeGqzksxkH77Oe1+HJgRuOb0y3
0QLDuIfo0bjXJ6iw0JNw141lBtlyUOIFii3pnTQhx0AHwoYaaahp+VqLjGbrdrAJ18mXpE+SzTAZ
4d5QtOI5mTwWIHbyhQzIemU1uXZEdXS4V7ruq1p68RfyolhKZI16cXw3vmF1ai1kQ2YNP7rSVu5C
L49PU90kK3kBPONHZ05nzLvxAlUfNPYDfwp5kcR7zAtXh311SLZJ0bvb2lCKT0hvL0dReRstqYGW
uoRxlObYRyWxhxZn4JKvS7RXY1uAseaR4XkUi2IIRbn0+Ih5qp/dyVbVCruVxc5/K4uB4pLPhPDq
daiKd7jER3Nx3FY8IIgRbjwNR54sllklboA07q62zQA+G6mAfOPV+jc5ml3YyhaRXXPJLlx90JTB
uE/1o2y71mQgIVIy3q636ihNdmDPgtTKfOd6wv4KEhFgQzWTJv7Yt3uefaIRwbqtvI82F8ZJN7K3
e+4t54Z04ux6z/PrsIHbIF/LqyYmGeyTbRNJny8wH+R942/ur/f1u3uWnYZa+cs9+3EFYT9xt5sm
Gza9EpvbtnL3BbE5MGhtQWKH0rG0kKdj0lakrRITKULb3LmyxVFy0IpZgqzb1bIB1BGZjo9q25wX
Mo/Rk1G98ULnJdYDhKRlnYBeNDjJ02tt0WliQaqdlynxKgiZAPT4IapL8BwVLG8sQZIHcJfJQ5mi
SNm7d9KApAF9LYBSrWWxELF2T2dpKLugAOas+qDPNrKudggWt+ESKdRxn3fJ8q0b49ZBQ15OW8K7
rXXJg/DN5mZUre27RVqOLf/MNt/Jsdqpcc88kaxblkVxlHaya+UPyLGJod7LumwQ/Wk0otepnNq9
o5fJCs9utDWawTyIOEvP/lCxUh9WXlbsnThH3kpk6SIJivGPYNokmV3/GJPpGzto7dnJCS5ElZeR
Ew7x3VQbbCy1xr8bPHhksk5LP2uqQ6yYTiTMstNptC+RqUPE30zpvbzyMObmIYoGaw814LZwLOiF
tMk+NlHwh95rJWFSBXJLyzHPIbPGxih8FTQdktljXLpL4ZHzoNTr0oCYIyHL4ovjiwsU2nP4E6+N
M/CQIxIFglDLvyut/61E2fWTNYh4afSj91DDT7lChkEA+5jerg2Kvzj8ct2w9Z078BDA5oKgfyZL
GICzSkbBT9dDohs8X14XG3csYDCH/XxTwQGy8hIkdLJOZcE9duoXgHkLr9PqV7cGah/AGrcT+DKe
XcM6lOk8auWqS2dC6EgfOvUmC2NiObInvkgvKMcHz1WLg42Y9Fp2SLPtpEXOZ6AlCQI5fb0nTd95
nFzrVrZPVoRPVy37S1DgngfdiN75fKXU9SH6MuxHfnbNfhBBvCm1yvvsVZtrR93p1lo75QdV4OFC
5O/T9UbIml0oGQ8uZkNw1ojfLPN5QBKXDnnYZs+TE4w7DSj4Jm3a9jUuxoU0UHTweWj3pUfIl8p7
10F8Sl6qNgFv16wabn1yIE4WDJgr2aCY9cblq/nSOrqxdaAq3QbxoLzkBn/5+ZpQ3JWrKXASQrhk
/KCRXF4fV46w+oJ8F//eUlCo8WYRYdmjisj4wZH02kyWvx2motqhQjI+Tzk6K/ODjlN4FSDATM/W
pLik4EXaYmJKeiJY9VSOKHiE5BPscj9GNuwa+Cb6bcKdgD/LInQ5E8HIBtW3H5QBcc55Nq2UyLwv
5oOTsLYr9UhZy+kzdDsanG+BNdTXCbVIw2mbw/uzlJ2kVUf27shy8ixL1tC6qG70TMN5rm1Z5qoH
EFQLm6yYp8RQlLvYL46q1/kvg53zcAB7Xn2RVaWS5iTSYS1brdRPVgqhu710PpJJ+iMpHHGRpXlE
jSyKp2weEXo6iNXxX5ol1/0TLJ4E6E0CCjmRe+qcWrNjddqVg7br7fZGmxvAugEi+9CsDMWOj761
n4oIDTvyspyTZ2p/no6BhcrONHz31c+94UP23XYpTjBXj5eBHTRLhzlyW+rCiJfIMW61ztEvNXiT
+6kSwVlPxc2bcaYQ8BvadHUta/gLQWiWDUo382B1hg6piO6S0E3uCY3j8A/cP1oroU1rnXStNTWv
mbxQbeTf2qJR12SiizX5zjpMXFb0kviKtU4VN0fYhmLZQ8nuBXFxksVB13bkoLGKyj3zIZuKdT5m
8YsfVEQyZlEvFtLxC2oJzrYS3ltrlAzxCsamcS9bO2F/MfKgupFdFX896QLEQlIWtzhfnuR10swo
D/Km0nl8ION/f1OyNcX7KG9KgeGTxUJcbr1xEieZ5XnN95yLGQHwhcdO5koWIE2uNAIfMkN9xcPB
PhvZkkzgfaCrkRwznI3MNJ1WZeOv2dIvSUuKHsgDmZ50st3jBnSwLIk+Z4kGG7ssOaq+1ycRX0tJ
MZ50P+9vZZvXuDfwdTk3sqT54qGEWvJaIqvypR1s9SLbMj/9qgZmeGUNFyjMExsx+vP1EqJKFvw2
vJPkBodgtVpk7khCyHxzXpvDWaAmzlG2ZszzCzU1iNPIVvTf+U0lZNq2vniybDdZpuLcWFW8JzSW
P06WHW1jRagrWfQT0ZydyvtkCyvkLUan1B9hG5ONouFSuV67h6xW8sch7vJNFuGil629p6eneuSL
du3bwJPiJI/SNM2gKsdRz8J9vmjQ9t0axYeE6DsDuTAwHMj+T6q+viQ60gJJnKor4uv1xSzR+SUp
h9MoIMdiRLFhc60sA5emslZvo7Qz9rgeRiTh5jEEiSCpnn6q+mA/TOSoQ46YPahun17KMLgIRVVy
kkUnNmyqjpzQ3GqGdXP0RjLOvLTMH2QdQlefzVQjEWuuCt0e0fh5IzTKAUYV1IKW13x96T+opE55
AeKOsih7aMUmiDtxL2vUgLXeaCbxRrYFY9zf4ga5mkuLfkDwui3wJMmig9sT4v7ufrKHz1DlNCdZ
3SikNfKCdgdZ9OvSAGkEXEAW5aGvtEe9SZKzvJI7Aa8Imb2ALHGj8iDMFdobK16U5LY3BrHWRdut
+dKUm6zJ7ZXs2OWqct//cf3X1qU7rUbA5qTlMcoU6dpNnERbLRizB2luZgRmNTFpb7fv+AZ7IPPF
jdGbWoIXBY/vL1F2gtnb1vXb2J4zsxXn8F4lz+LB3pDJN5xl6VqF4AZhw2HYAqh96w7Pv07q+Ngt
YTrYB8VgrxMDnMNIFuxtFznp9eDVziy44B3cNodmJq2huxuG7M1Od9t+09oI+7lBEa762FfPxLOb
M5mA6SoekuCbt5du5vd2YXS/bZf9mZpTNn9JviHKZa9KQkTHtgGbL9XR34uSROe9CHQI+pnZGJgi
xiy/n95bZd+atMxV5Yph7xDBuql19YcMCVtOAEVbVVlbGRJm1XYeESK4b1iFSisvsp/GHr5iP+3d
zVVDSVOfujZs7lzDLe8SPXmWmTBF5DsbuyjcTcvUSUh2MVrAKgEZ59t3nq1EqdJTwLYljsOgIAvo
TxPJsRUPQbmCCmdYj30ejwvbzW7hPYz2MkHqWifTpKyhqVdXcTc0v0kQKQYY0C3h8NAgUg4mg5Td
DOAMvH/6k2xFYgyBY3Qdkrj3N4OPn65Qetg0VS0X5yB21yrRsVt9PoywX9z6afF11Kr4IEuy3mm1
t66yTh6EpQyrkU3bjanDdRxCTn0c7bp7NOO2XjdlUG/6uWgoqr23Ij9cytbciNybsjIOslFWFV23
cnWh3skSejnQ845pfkSD/eNoQt2EfmXdoZTd3CvxudWy/k6d5c/7lBC66zViIdtkneUryFiFPQ6h
2V7WufG5qVrt1EXp5b2jNQ5iIYu/dNQzk7A4ncCD9bgpprcryQ5Rmnm7XHOc5JKxToB0QcWF5ds7
Rcm0Y+b11l/OWOFvVNsj+6vBe4QnDS/FjEIgPaAvO/MkS+2gmEeEMb7IkjyQ8j8uI5TOt3raQ9Td
Of59hz917iyH8cJGmX/d4aqrY1i35xGbwDRPfa8E91ZAklSSoQE5PWvynxRBa70yAsuBApXHJw9R
VR0TXVfOsjT24GiHXn2Wpcruu1OVO9M2IXJ2Cv0ARcn5EP/nzAzddtvE5au0SNTyzUIWxyRZmkYR
IUtoNFDQAgKakKxduLBlX/oycW/E3JDODblBMiuEsMD08969AWz81gO064+p0IDrmMm+m1MUdHUy
7gzYLyetvk/nNAWbT/uuLnCjSANZ189kQAq5sNdOda4Yd7a7yeyzZQ5LK9ZCkqUz4yIPvTsgw4aG
7qZDUIkNPQ2BMyc6j3OLAX5x0HGpSTvZSnLhY4cq204ya2WuhSSK5RwlsZarwrG/kA2yPLcqnv+N
nE/w9wFaQpnbaw/vZ74yBqtirlN8Wo3Y/dj6bjfk5gmxm69B35evOGcJh/DnvxB31e5LopGyvkKD
HrdZXezEEJavAdukdCis565lwQMFJ1vuuf69e4ZKzbEiNfu20WCsmdBxemEjAQH6fFbNdfJM1slW
add3VfBrq+P2b33zyquWbh9oW2XSAck1ASRJMPEfSEBZy6r3enmWW41/bh2j3rpmPD0aiXdWEOn4
Pp+QMtnLE0ThrzV2hZLvVYrc4y/RRm1wUCr1NvHYQ4TyLydPa3dCrMcZexwk/E2t+SAb9EkLDu6f
PRz+pZcrFMhGuIUcD31aafnQbHunVB/5UyrbPvGzlSwmNZnGJm6bhSzWQ8w2jZWCX4Vau9QVbdP3
UUTuEF1dMhwXJb+8o9Lo6qMcuIpKHKtzMbAY2M3wtXt4eOEJHp1bCMbWRaANF3cGB8UDEqHC9Fcd
qCdC2V5j6C8whkFpGKfFUnUT40WxMry1SlaCcyv1l6qoX0dTT259/J+Pf9NJUUexynLNOmfIaitK
FLNWWvk+WZf8YlahPOmnFTOWtbN0y9ykipZtR3K88Y8z+cqiXhvsrObJVxYb9FSXUxqUd+OYGAct
cZUlNFDjJwFp0rJrzfSEy6V7ISctM9BMkFZBYSjAzdzhk+tA2gvhU3rSO0Vayc5/Z6UrYEEy1Qrw
hsTdi6Gc5QhF075dVhZ/uSxWddLnm1Lp1RXxw/Tyfoh0+OAKcX6vSVXm8QU5WcuqMouTbEBdJLsA
fm9PAmLfT1nKb5l55gmVMGuXjqW5iYl8fuqqepXMOUuRjYiBXzTOKYIJ9mbokDy/JjPR06ui+Ckp
m7eeqpdee0qD5D89Sy3Vrz1lthMSk3dj3uxCtCq+1Nl2gLDqR4US5aIsOuvJhKVjnXd9eK5KJT5W
yqBtXNPKH/C0ENuyO+NbO7UL2SvOx9c2mMKXBmf8iqyy4BIYhFZVE/8dINj4Pqq9YOmnSfk17B1Y
HoicxR4zqlLUn6bQLeFsqYMb6CK7vVPlryz601U5GPiiEF6C72l0PrPgJKe2DX/MQicxqLfXLFXt
pZeb4a3aeNrOcWJrl+sqQSLy75Hp7YdXw8qRsWFuVRXvtWVCaFXTvXilmj92QAiWBRohO9XN80dB
qAq4pzstCyMoHvuxFzcNaon87vJHaWEOzs6fxuRWVlmVWy8jxwn20n7yO3Nbpmqykq048ZsL9Gh3
8lKyygmGFVI77Z0sNYHugjdCx0SOHYaVsrHQVIYalpuxfD0nCbb4LG2HPK0uaWiC+A4VHTGdMH3E
dXXpkiz/rIfkSBtQ+hwqxyG3dgLUUav559EbYfNsDV4KtDw+FeKrNFdUcpMGh4W9LMLLYOdN/5rr
bblDWa/eyGp0TFeNEaVgKVJtn2tBuZaDdop5yPkxPlpZAyRPN/bkkMX3cW6g22OQ3F3bHfpUeecx
FZbM1XiT74uGLKNg7AB5ZX28tPyq3cHipRAgncv/w87Xoear/e0Aqo8KaNTksK/MjA0NyH74LJ4i
FTKyVi3MhazP1GFaFX6vX82qbPhg1jjJRzOLxdJesE4+j6GUBCeI+D2MG3dR2yp6Cc1kvAiUdzP4
oJ+FcIMbyyqDxTR/RFkfdFsXbMZaFq3SJA6Po+Aki57+1PlW8xzolXEZUj8mjMlgnWUCJm6hOIy6
hUXM/xto9pXQMpwTJDYdI9V1Pxs6anJIJ4p7yFq6zRA3ytFzy/YIuNvZ6GGh3EUjhG8BGO/PZtde
NNl/iqGB6sPqe5EhUTHYTQ9DK9rDhedmF7sY2z001uMu8urmJh0VWIWRInkmQPRHGnXBD1/sTE3n
PkpVe3ISZ0CNht+eMoPMoqhUtyAD2kMTTKi1dpm5DuH+fBTzh4Ld+/BVsWq4rPGJoRfZ7WJdeLtR
qfxVU2v6UxY2zq4ocULI4khK2S5W4uhaRORU32luHV+Lvc+vNEX6bCXyyHhKxEC0XM8y5leKjRkN
FK38amwTrt6VCCleW63Kb3Y2HqFr3yC3WeclAVKDc9/CInpSjyryj/NdAe9JkY1TumtragIkbR0B
C+Xc6rpFuPNVZby2Jq6nbP1OFdfWKYm8LSF2wBjzyJVNIARJcP3aaqooPZsahONyqCAU+lY08KjK
InObup3aGtqCuW829NNWMz1EU+brqp02bJFvA6o11vvaKZqdN2ZPaA8NwwKUZX2WB/68b2eRfmPX
03D61UKaBUBeFwTykq0s1gUiw1lgIpo0y0emhuac3akhz6jwbph8dRtyFCvclD7kp7JS2smDn0df
7ZDMUlmSjZYC/2Sb9pto7v9uGiX4opKIWNh7nTxrNPGoZUiavo9do8x6dALzUIceM5408yIwtyVc
OSs5sJry8VmEoMdTUNbH94t5OfIjpZLfxmzIP1wfCEcNyVEWraXt+8VsLd6bTl2c3utbX0kPcFc/
yyu/jx1mmrPEMaZex7AfPFsFKjrLrciDEqK0ErioZI8zquzP6iQJzGYhyxpSGf85NQmlwd8C5YCu
pCtBgsXpeipNmyJRFkGDHp9s+c1wTRJuNc8ntDBfcpzHsfyWXZEsG6PiQDHiams1clibwYPr9qq7
L33eclm0zNhm3xTkZ2G6/nOFhpusVwdH35eVYBlL8tUntQYKZtWkO5PlbDyleANkfZy6w34KBsCB
cnBkeYiRkFeID4QFrUooQB6KJnJP1XyQxaYxy43wAIrLur4sCVIT4y8WQhMGnqnIPkd2Y5/jpF61
rj4dmYQNfGNzg+XZ3RrHF/NKnLHOloayRQ2RbZytg7nve708cz31rZssXvtWvnkwcjhXv5ZJvR1H
TTmR0pA4RnqWh9EIIayaD/JM1oUEjFbkQVfLXxqgGgeAOPeVxpHSbUdR5Idf6qWF7EqY3NtULJev
V/y7i8m+auV+xYE4e+Zw/Sa9N27ELI84zgfyut4OhRRQTICV7C1frCtZfLfpdV8shav0W622o4Wp
miGC0pW/t4s02faBnzyHXnwnISVT7UW8Fs1HC5dk9N9beErZrMapgR7WhUHUbRucV42fnTRhrw0d
rd33KjuJIEd4L7/3qLS43el5eQYek55k/dXYHoW96lIU7cy2bW7hmgfZYqDYMeA7cQn3VfYOWap8
UY5mc3utLLJ6S0LfTORKXT4f6ioJ1+yx/z9l57HcOJKt4SdCBLzZgp6USMpVSb1BVFVXI+FNwj/9
/ZDqGXV0zOZuEEgDCCKJNOf8Rt+q23w2GB7+MRlq2ou+2jit3k6TNuubPI/6zVdd6gvP+yxXyrvp
q8kwkFMN1ZWq8h/tqiwlWhj/ut3/7DitT6Ba1EHd0TX8v+u+irx1TOyqj182OMLsMwho24CMyxTW
8Vw/TrgxktmpGv3SwE3RLUFRtfSRNPtt3LVwK/mW96rSbd3VFGS20m3Won1qjfK5SXTGEjPxTn6Q
ES4Z2+zJ9N9Vm6oBcZoePSKPm68618HHIylh0xmZ0z4LsALP1bPqrg65FbBs133v82+oOlvoKaIh
Qh7Nyh+PRqGDgSmK/JFgXP4oiX0cBSoQTVQZI79dn6NqUX3AcnbgsQd0nNfeqgHupLGvBgvJsCI3
z5WTDfI1KjD8dRqs8AI/fimcZPowCjDrrVN05KEbTOnyGIBEKefz3ECqZ+EY3xHSxKBRg4GZsXUO
x8Ke/4Rov4GEMsZh3o9gjawAzJKNoECe9K9aRBJvsFqkOzykt/U8S0/auu6Cu1TtrGmeXmsJmDxx
UdY3/Oz0eSeMTgmuRAg+9rx+eVFeo6VARLWrL5Zjksf15rwmO/SfsjpTB5nI6mhLC7GnOH50/3sg
tAb3fWJYKxLfPOi+/FCNX/X/6rtMjVixbf/zHl+Xiswfznjy7dS9v+rV2VfdUvvJQ4Js9voE//pL
X3XqYbIF6WUfF8L/dvVLOzk0bonQVuzIR4RhMar3Yms/+YXctekCfr94CjyInFrV+a91ad5r7Jdu
OonUV9kbS7h4XX4ZxiJ4XaJebom7eHwGtNpydPcWy/+duRaD1Ut30YDgqDulQ2vgGyN+qEYHqaDn
iNeFNfdDmzk1Nmwxrzre6xyjVc6WDBRYBlVWp8ikj2cQrSvvYwreigif73war6oElfOlKPXx9lkS
NoEtf7p/llzvWCyV/qRKQUaExEU3oLS87+DPoQ2P3XJTBxMg7K6MLB2IAnVlY//d0IKoxHLF93ed
7vQuDP+1BVGVMGaEOn7doUEn4JbG4lDmCWb0/70z5PhgV1qgLwNMOKE7FfYO7TH33gG6uduVlx5n
24NZNtRAS9aDRVTkscB63ozYjbAqpa634oPVLhPLU0qqb5rYZti6CXR17H3uPaZJqTY96Mk8bgsi
Wz9R4WkM92eL0t5WzwrzwdJq7zoPpNVUQwPbHN9O/WMYHTicS/cbQpZ/mGVXnQvMGhAB/DpNgWef
SevKZZPGZnXuDBfvrkmLTlg6EHOGUOk6bf0qBmDgzPDtieBe/VqwwDm0WGFvVWsBufCxHYtvBKPz
btOPS+j3iXyu16QqKjNL6Hi4OA5xgCkADClsRfpSP0sjWj4PWTn+s/hTW9wCoV8tvhAVgpeynkVL
Jf5RVA3/qsvXfrVfYkGrLjGWbsfY4hxb4ECTEGQ85kLsPKG3sGKT9MlwWpgwjWx+ysF9DSbdes36
yT5mnh3t83qIvmvQCCagND+bBcnRcpi7a6oX1uNEtnPTtFN5mxKhy0Mcw0QrQXmhhzFGJ0NmeEVK
M7qb64FdU3MdVyJbSrh/BwaWRboccY2hUXVjiv5N+Do9q3uog3ATQODxHloquDRhL3ibI2VoW/Mf
Vl2jtEkiHVeoPj0kA4jwaHDENUXH4Vo1As1XGblEIih+NYi1WNgd0CcLE6avBs11mkcN4KbXlCjn
ltJ7t+IIrWXRehcXYvH3sf/prtURHlCnfg0OkiVoQhDM8dGA64oC1qjhjupqD5CH7d0YFyR+1gZV
p1odg20uYu30AQ7bbNAgDLVi8W5BB0Lc9+zkpz7nz7JptNcaaNdRLra5z5tSey8dbaM6zDhsb/sm
sx/UlVEJVEdZr2Az8lwYOvndv60gOidntsusW+o65o2I5LiPCw0Hkf/WqbM2Fc1mDWfs52Ae4BCy
MxrmyeeHybXq4LS5eQ2qV1WwKgaIsAD0d5oq70+vnftsx7o739kw+LZfVzXr9bFVD6GcI++gGtSj
RGAfsPCJEZlfXbE9qPhaL8W3Gc/321AbcUhCn4Bzu8wHr5HeTnXzI1IErh0w766t/++rnCFp3nrM
lzTLHO6IEw132AhIfVj4JJNJeviq75OSRPGy+GwH6aYaslzXHwixntRFqp7/F9GHblxDXJ51I9tN
hH303e+6o78rUZ00OKA74P3WYol8v+HX3zypudshAF9nxaI7SRyjjiCzrJtTy7+v5hN9Bz38lxX3
v7ld/Pip86cUAL1VmkY4uDglEYaeX9KAqqEbpluZZ/rWzA3AwNJ/nA1U1ZQiVTqYh1hP/EdVUvVr
leoVLCI6fCZ+zbIC8Ge74qWezehJK54BCUN5WQ8LlkzbtJmSvSoCF11tlJv50KQLwpZ+/yCNbr45
S4GQJVn3DZSq5aQaE2+a97gwlzvVit/tdClKfHhUa1ug6DWD41KNqgqmBVBbe76pkhMRY4jkQ8T2
pjS3q990vtppDABKtzmA9I0qfvlVfxrdqPK09pGN1m2Up7Xu+RPcaGN+8X1kO00NI1OWvMuLBquH
zcT0Nq8lVaWb5jdkYvNH1V/ykz1gE8+ss/bwgRE9DcImgM/NAsgUiGyAFDOx0TGTK/ZYLAEnRp86
f5p1l9WjnTySl9K3PND4hKydycI2ZNx8mtqhBlxpZpu5mPHb0wZcAvr3uHOCe3Z2GWyePLjd+TyT
bc0L72ATXd/7XuDu7Sp/r9NaA6TvahtBevJIOvaEEHDyFEQM7gYcxT98At12h0KzYdoWGhf2dFVn
mgPcqKkRcDRdvtZUGwvs2+tV9DjYEH9iliYUS+SMKXnUI9yOZWRv/cokiputSPKjNz3NwboiCpD2
jfn7SGDM1dky22XzZiawvJHPOPP+TyEwtl8VEnvPtW7Fp9gvPoIh/iHSODhEiREcs0gjtsV2mFky
4Ve0vDnJnB/cFc3gy+mUtjX/K/o5foJNse2EM3JS9xom4l4ge5BFoM8b47W3jD8Cw/RDHUTY1u4j
op2aF7YWCSJ9Bvgzxv1mGHl7iBKUeE512HahGaLfg0BH/pw8YWguAgIQiYgdoGcP4mk9yS2Zjt04
9szLep5eJmCLoai6x55wfEzE/s/MKZGYbaxuF1dGs687rQhHG4CpmQ8bdCUBOiUfhtsvP7qmP+Bf
eJKLc7PqVr8EEmwrk9OwC5K2DI1k/ivqf7Ql6svsfX8jhc1nIT9QGTykQfl9KACTmHUPFbd6NkGr
hWOLubypfY/LbOO0DdNK02E/JuwfefmO7tfe4pMpA0zzJk/+1lkmbB37G2yA5gzkmN0JZi+hnQ6E
DDRt3JhLmQOwcv4wE3MB8M2aMkgqsaHDB2TSXV0ywc4FZlNNnV0TF2T1EpO3czI8CqaqP4AW/aGN
ZfnaR381SOgeIKG9aURHWScs13oigFQkq+DUlDN5LN5WN8wreEz+k6VBlYnwAhDJ8Xeexu3VmC3M
0PLXfhiMN8s7DyAoN1okXg14IdsKZYPtxBhAxNM+YS9+tZfpXAkdJ66suI4dnk8GFJndkvFlkOgd
Dgl40nMSn4Km23km5olR1WKRY49PvZG0LD675pC4iA4OQ38H+rG123kEhWyfjcrXQj1JCpB2/Yu3
VCQs52rZ9lHZnkU6ntoebC5SS6Rmga9rvX4cRzhmlV0CfAXXhWw92f7Ew0KlJk3U9bjFDbgyJJF7
9T1gzrjmiL5xD12foJ2Z6BsXBKRAeuG4LPAYbCyAQiMqjTPbcn8z9hpL96g9EcMO7aabQXHo5zQQ
8MObJjF3zdzIc58hnH5Tpw28tzz8R9ti6lSUlTscpN6fqppAF+hIrlJ3MVTz5w1iPILSyAyLaRkP
kD1K2M52G2L1PqGjscizCBJz7/T6TTfr5gyQfOENS3zsUtgfb+UMyKQ359/MVS40mSV4kmJVk2dl
EDL7xWfXRFyhjDdR7eFBlft/PuPn9JH6bOBmr0nC0vxput6LiPrQJKd3iuGq7rx0+FVLvh4RLPfa
dhHwrdFuJgNflatI9hDc2jxL0A/GeNUVr2WyNLu8B4jc9r8LD80SgLoesql1vVu0xL8NbXQqFl97
iRD4jebkYlj9W+l01R7lko+uzLWdF0m+PIQdUf8ZHnVXDKTwSVQbsnqRyfBH3NodSoaJe8hcEir1
2O+joS03PG92KYrpECR8IEWNZotZOMNjU/FhGbl4LUby+mbD1iUShywt9gsB5aMr5ENRVEj7ZNXb
WOsbsXrD4FOJTRSeaWQ0s31XRQ9tjapExsuoG8O9joz3xPQI1cj2orPf2PTLMOxgLjpnzdQEMfvM
PuUCkYu2a/4SRlWFeFJbevsXKj1pONkp1uQyxzA1fupKyzii0NvGvbNFAbny5Iuei2+NrSdhYE1s
ff3imnhuvG+tEX3hGGxqGxQn02CRkPnZe9cGS9hn/rzx5EPd5aHvzm4oghLD96L29xXpnmsPZLGN
ZXctnZ5oLnIkiKnBw+qEjial7N+I6aehGJx3q4phZBFyugk9OI45mie+PFfa/Dvw0L9ygg9nLLD/
tMZTSeYpTATpYibnaTM7wPkqM/A3hKGnIzuvnOwaajZ50VzSsWMM9id7j3mGGfar06eVG98gdE9g
V9sHe/aDbVoPeGdkkFPFmF7UYRBOeiE7esmL1oU67BbAeIcXP4NgQWQpLFwt7Lv2r9Ryvjnj/Ks1
O3Jgif0AGPtSw0L0ZuKItus3W3QQvkvMRndemb8iK+5cJ6b7sGvz9ljHsrgXMzg8LemfRL+Edl/k
u4JF3daEmIUoVorDlzGCpS3cTW/grNyYwkIQyM+ObeHHD9jSRKj9WMllCQrnFLFSO4skM87paMHQ
TMrlUqXZeCwRQX4AGm4dDCHmxyEpYhaz0FqBxzT7YcQYkVyTsavTzLsXXZzs4vax6aH12MIlmYoB
JNoZLInLBp/DBPHfzYqC3HSZTt7cBhLvCOG8ulaAXeAimjcpj4Pm4jdQpv5bR9J+03pOj9p+gsZw
DwzImrFkQiJf/7407JyMZqjetYacaJB106l2bGcL5VWGHcPl++TA9EngtbxDK+4AJ4N9AKeK618v
rHcmMJwVoWq9T27f4+ErdLw1HfwziIu8xwiihAzr4zvxdDZsWTO8G0E0hAUoqffAQQrJWfz2Pa4Y
ItAxbN6hkE2IaiPxFmvWGcNB84r+ZEBAwou2qpiKxbyWGiyiKXlfuqzewEuywXTH3b6xJyZZ2z4n
LnviKLaHa4eI61Xyv14mv90DOGOvzAS0rYMCqmXuOY+stYkoBXdtabXXLuMjG+3N4PKUSAxlSHlP
IxrJiML0sbVGQVHzARoF7DfGQc+dbGPjAhnf67omMU6RP/whJ8WMNggc/+qFnM68H9AT2YIUcje4
YVnhYFj5rXFGL5xFZu0yQsCh5QwHs8oCPMnTcb/U1yFr5mMv0+i68L9oqfsAZvEtTyJxJ5Dah2hS
MWW1mn5DCh1Fv3K5u/bMhF2184ZAAug6lLtJTLGT1Ye030Bm6PbWaoLal+kGRnx2c8e+OgULTqtI
O+LBUi9/VH2Fz0i1HBpc+XZzHXwDHLzt2zGF+ML7Hy0gfufGF/wrLtgQDIe7BbS25+6iLInDKCfQ
Klt0cASn+zSFMiQiNL6MMb+7WnY116E7zglcuUXfbnu0QzV02Ji4BcQHAgJosUbOpg8KL9SLikQk
00OXRu7zWAcE1Z1iL3urDseKoEYVxP42wwAulGSWdzKp3e3st8MZoQ73MRVGyo9uAbcgCZcZNgNq
yRL65lXpQ2k1gHSthxlput3gzOkFbkdzYOHv8GQ3dNOao4FihtBkdOl4VRGHqn/Z3tJjxCac44AU
TZKkhJBnz9h1XVQdqljkGzt9k67R3ON5MkMian8wepNhHsV8Lp1wmIc6TGSs3dxa9tfJnbSwJF3/
KMUoNmg284/rwTnBeqOsCPNkXXsn2g24oQf4U7UoUJYOBtqeYaBMj+ZliCitrxvZFXrjnp/EdO0k
2UZsFINzHPk4phb+I0LuhyHW8nDw9ZtNQGdnufMcGp127oLqTQjXeyg77Xc78UVNjmE92nVT7uSc
/Skt8DstouI459yrvk0f8mGcQi2dvXDCZaBj3kcVgmlFd4szRt7Rbo5wDxIDTOk+ijBdQ7pDeNpv
e7LHix0B35rqZJP0k7ORgt9JX5vFWRMDFFCLwOg8VSd/HnAG8avmAc2xq96ypbKAilhYIppYbgCW
ZUUmCvfSTgGOLhOLJ6Md5AGS7S6ZNChrjViOhZNLoJX1ayerJ00H8IbAtjx4Un4YIjc3VmvYvGE5
L19g35Z+giW3xCc/xrVojYn2Q5LtkINmBR8b81Zn91EHiTjDUdLJXi1/SGmBlWNZsOWlgEOBz/pm
mSbch/rgI49KO+y8gVgHMk1Tjja0dG+kSqfrBMgQzSK5z/34m4dYzW4KTNxMRb5bpthlMzzwAQ2D
2LtxpO+El3/DEGjaNoTMdkiu6rs8AU1YaTFCK2b9UE7oYcmIKapwbSv0kITba+ngbboi7TYiSg7E
4PJzhvSuq5vuhTX+A2aXHTLm6d0yDO1Q8yKF0XzPAXCMRSqeJPvZ2CHRbPnkTQS8kq6R7Fj11mSl
z86utuLpUNSusU0B2ITCR042vcVicljeyGFTgJDcOl72lATi4jp+u+uQyCVvXej7ATrecfH0AMYv
IieM4VBphqzY9wi/L71bIeeV4sWAnvo+mvWd9Pw2hK6c76PAYSSJRLxD5enDQHdn1/RyfDEKwkIF
7JvGNLH6CgI8Sy2Ev5oonbaYP77wVfnEWPwfhD/zvdBwupitrZeDkYkJyoHW91ocTVoE7cyoAOYz
iW8J8Rl4rhsNbCCg9q7dDCwp9o2DgnmDEgTo8Kp7bnIoXBaJwICcfzuBoM8new51VtJ2jzUY489P
ZBbGi0jzJy1qls2gG9GjkNaHa5OHX4b6nPaZOJUzw7WtAeeqyGbU3sVjlwn19IL37tbAhW7TNAaK
SFUEdS4Cp5TJc2eWgLymHE3HuAkjBFYPusaeZWic9vPgLKAg7KrAGsl1nqIgW/ZwNDHDyCCk9ovG
Tn0qUoAAQXPC8rI/T6MYzurs6xC7dn8uUqBTcGqYqT3C7eDbD3OZ+we+3Pps5Xp9dol37bulus6I
/Z6RRFrOacGmLYCXtFF38zuSAX0+HRoSjMjQXIhe+CGh/qswgvacNeW31i8IoJT22B6XpGCLHMBq
9vMZWeJ+Po9Wj5a5J/HCdY2iCB0HdRaztE+Dthri1YdpXsozs0jJJmiKdk5ffXMTUAHdEFfcn1CL
xGe3sKuNllQJeyk/OqsDy1fWoUl2dQi77yNNb89L36KXNTqHluHw3OoZ2MWEZWnYtNVrmnW/ZFf2
n5+VOlMfU7I4aJ/P0eKj/NKLQ7S6Uap9hjrz1+Jqzcf3vW3rcuKhObhTNJ7d+A1SU81AtzOQ+md3
QVY28NJvVhmXxkbqTXbquoWE+7I1xuzJ0IIUN3v+MZJvDjKUKEGwgpcyijYMUusDNLehktdMY7hA
QneTZHNUhIkeRYclb46jbBBWKHFFTJPT2MFL1FisAYOdrLN6AsQ8yAt7yxtpuxq/CstfNupUGknN
9jeywqQDRIlUCPTv16oM2FqNNvEaDKnOAB3Ms4Bjvqk9eGzNT3/JfxJ38flkIzTkBtPx2R1TxgML
G9REnNR3VZtTdW7Xgyqqg42YBz/z9av8X80RRvT/6D16gdzPoyC4WB6MetxgtvzB5qTfSBtVuJ2r
2QiMlNlxaIqApA4d4hr/78pPEUufwzZowWcKrwFyx2EA8bef/xR4SpABnAyte4jyPjnlWoGc+63H
JnDfJ8NTGdUPGePAGZVsHNLq4gdycjGBcglNq8djdjFvEm14wuGav/OyVgsBRpNOiNPlOWqKkrF7
KfbGGD95ZMWi4gXf9bdW963DsIYJdMcpzlOMTGTbmpfZwNrmABHBe+lb3uFg8MFLFtVroGiQ2A+U
MUTKYTxplZvx6vjzVcwIsjmeJlk1EWcMEG9ohvwc6QJd7k5jWQUZ68JHc0ILRnPChaxzqE2AtHzL
DLMgtl9QPCrrOjsH1fInXzb+NIBWT/ZY4q1ppt02IUVmjl1wHcViHQgq17DGNilbiK3TyuqmF5Aa
B7ZRG5HXadjncXVzUjLOCFkh2l8eINovW7IwAb0QfLYmlG3xuDH9JXsH9d9eojK1N1gil1upLc1D
hnCGZVTat5phdu9NrX/K8SV6wjuTnLSzdL+mTBy8pcN7vrNfPE9UB16B8hgRR/9WlRGKCan2o4/s
eoM87QBiVORXTWffI4NhV+eJ+BHXyRuRpA0O3PbHEIsnBFG934Ugnsa8YJaae8sjli9lnDZhq2Pb
Zkv3J5F5n1gAY5Snd/2RYMkzqUE4Ln0D0YpoybaKZXYyUZzfeoW9HFExXQ4LqYMtKE1ru2id3LF8
3Fb1mB70Zo13BESkSiKtnejdK0B/7ArF8FzCJ7HSKvmItNqFCU4ywXzJar1aySvJTrfc5VmO+kcn
jfdy7BrUySFMku0nD4NXS+qnATpAY7lFczl7EmlWQG7NZgapXTcX+aUp6vHirNG7GajvaLXNMRha
7Q3r650ILEKqMPa2UZ/vpjiN30AK/hQYTT3aram9WrqjYZ+hjzu/L0A2OlWyz9vJ/2iJX7eBD7Ze
RvOFwGe8zW3klAYyyEcU+bc+Su4/ZDBaGy/zjBs7AOvU1ok8SLhnL4ndwXonE/67RT7YCdI/WwyJ
WU8b1lNQ5fXqPWIfA2sQT1YTEdrQRPkrr38jK5CQI03qcGnd4AW0cbSPEw/CcLPgsbVky40Qw5+z
2Z2WWXQvo+z8px5hi6QEz4zRdHtACZzhSOW/cx72rHLeGbm0PPwqfzarnqpSldVBdf+6+qvuf95C
NbtLpMZ5xMq0U0zkE/bHamr8eVqN2B2rsjpT882Q6HRS5X+cfrV/dVd16vCvOnUfVTcbXbm19HoK
2dvlaL+VZc2kup7qHksYwqn/qbUGmwXB2p5rQHZ3+LH9Xf689PMoZtKAmqPt40w0Z3Wo12l2tCvE
x1TZlvN/yqhXs4oc0odqNuNnx9B5HfzC2gAiip9VXV24jO6pPR5UnTrocNP1ZIwePqsKN7vHDGNf
F3U4N55s1Pw/61RDKZeW/M6qdbze/LMu1WRoGIN++qpjx7lBzN66VXZu7BK/jg9OjdR4pTXOVa9t
/RoVQcLUN3U/Wt/4VgBEfjF1bTovkSh2LgZET9W8sH2K5xCJt+ojAXFxSDGAPJIYgbUMOxGTva1h
BsN2aHNiKVH56FaDfLDT/OAzx15w8mSJtGT5CebYIWPLfymRbD0g7vJWtrl3hX6o7zS2XQwrsfs4
dlPKCl9/zKbujBhKccG9V2CpA5AbFNWyswLDxfSkQD+uWn4ID9lJPujghYD+Y9m1+gd6a+VWjG65
0xfjTrq5Z4vZI9NYZdNGom54sNuKTI+OIJNhQpRj6b3NhkF/a7wRwGiXrWwKIkk5/lBYUMXWe1r/
acleslMG0NjHzrdltOttAXfuOU8QKain6iex/PmiqtrY7K9BXpxUSR0gCsd7CfV7q/qruq433wJn
aB9UaUiqhQzT9Nh1cwBOrRPbqsjG51JEJTTYZNxp8Tg+q7qkYrELOOqqSgGunJekKX4jQ/N3h2VC
qpqoJBiU9R7qUJh/JaMjntRtgnpJTjrWheFXh6HH7sHW2vyk6hre24dOi66BJIc/V1v0EuO7sRQ6
Jp7ZvPf8eA1PMGyruthJnoqSDKqqcqoB1G1e/VLjuqpKxmXe6LVhHlQxnWX1PBMV/7xDiQW2CVBJ
YV4VyBU46D2tU++YSsZXJFv+A7r97CIX1udG9P2r/t/9CPGXwCEtc6/u99VxMJKXiWwcO5ti3KDg
VD0iGWifrGnVz2mSKVR16jBUevXYrYc41YBzmvOyaj5Bzflvw1dnI1u8Y23q968qdTbnUfX4Veen
xW89aFn9tEkQ+q1MHyuTlLHArPfz7KvO1TpABG1wVj00Mkyf3cq4yY+aCRimM1EdT2sbMxS96N5i
AkG7iDXDXhUNURW4IfTwrj1HvokoWkE+a6xw7ZyMojimQgCqXouj6Gscg8GZINXE3ku4b1aQg2+r
bCLMa9EmqX40Jcj9buzdt6lsx6PQWLGp1nyS2bFr63kb23Dlh871zlHLosTNiM7pmiEQScvdV28o
2YIF4psqOYWRvax5AlVK/Mh9tWwHlaSueFJVVR+zmijq5UEVQUzZGzwcPxp0Hrbm1ASvTjJoSIIl
2s4JAv/VYGl01EsWdapYIfWC/hqLHNXZYri4w2C4qMYIRMfrd5Of9bAZZ4v3qq7v+nrTrGO52wVB
+aA6YkvMmm7ucUbCuDBUdSMzz05IVKgC9vdBUg+QaJjyJjWxqbnJN72IcOeaxukG6CIbyzWXo5fL
vfCGHOxnnBxK1EJe4/GprttiH2gYQ+fjqns5ui8ECRySv0a/q0BlvWnZQHQq17/3ccbsPpfFm2NM
M+t8RjlMY3LW4pZ3WRLozuiI5m+DNpFsCaJvyEFjwTEh/hz09kGVmnpsXz3rxOiY7Fy8LD1QQWfP
NAPoWxlS1GUk3uREJCtvSElBozGPRhl7G0FOYI3yeZsBpMsuye1+TxhrjY35LOeLl7m3yo1tFvEx
MLeIj/p3d/WDUQczP1q2drPK9ntvaljx+M1846GR4agm4tU5exfNghaZkjzexG4N1dBEQxDVrOpH
Vw73KGr0V5wMFeImbO0geimIa2UNa3Vda/h8ZgN00XpQZ2JdY7iV/RiXcf5ZZUxRctas4TmV+a/a
9a2jxMbiKhz04WaWuJeiKd5Ze8tfvi2uw1QYv7HZ2GeBdNgs3eS8hCzIS3LYXQdcwsnCAHHl7/GK
vxZlG8Z4Y7zZqTwlAHl/GQXCcNo9x8bk2XSrC8q85b4yiNOWWlru/DGtSXon31n0NYfBh8ggukCg
T591d3uoWgIBbvKrFT/0eHEPgTRWdH7pb2edGGGZigrjbJ+grQ4y1l3MpyUdy9exT1d2YS7Oqpg3
6I0CmniAee/eo34mD9WPDVwNa7onrb3yy1K5BxWcHmWDRoijlUfsnjBxyN32SNCv3dkrrZydufXM
0p8/v5CDJEGxBQS1SzUS/SS18jA1u4TgjRva5hOug8/xwghkMdTu48iscPsuQX1pRv1meh2atUX5
5LBbexsW33jqpLlXbUifBpceD+1wcv/sGZzfbOEFL0WNPD8WGW+DY824aGPCvLZNCMERa8bVdC3p
6C0+NwOR+7U0kCx+LnHiVSX0gOtnGWR7EdXOW1c1mO2WxUG19YGjP3lRe/ws1Xbz1I3LydYzHVkL
85g1+XIt1kOnj5cl7UzCNZTqXg77wddctIxM9zqZhseedy5CIjpoBqhKa21JHeaYeS4uhdm6V300
aI3mbtnZSTIgWLuWVZM6kMDE5mm4qsLnrYpGOiRVK8KoxSiO41AQlpQCwzTfaQWEIZTDVLFa/wBJ
AJerV9gzWQvgRBSnzqT34uvLqRfz62dRtRhtPZwTJ7sW+fBuV2l1Koh4XYeh+fuAAqa3w1eu2fyr
YdSD6dHkUb76dpZnWKGcjCYEQI60yHqXpCMYNJkpggF2FN+szJ/2YoBMaeR6fONNgiTgDsv8sHoY
qTrVz8ca6KaKfmPfYdwRZViv/6pfGol8Uetq6DLGLUu5yNiKORIwTjmUaVcCMIZiOeY1SeS1LrEZ
PRECioFzuN1r4ZRvddSIqyoFwRyt0EocydfGsUu1gza6KRvpsn/V3dJ8dPH9ADHSAXqhRwMslc3x
iyqIlhwTevXLgyoaHVAOyHj5QRXruUxP0RiAHF6vRMazuC1j8vmHVZXrzJukzeNnVXKKkRDriCaK
KiZ4v+9cew1Er5cL16nPcDHcUBVz03PuLRRcVVLP18XmMXeL9q6evVhxXpOTavhprs+9Aotm06h3
qlhjLs9Ps8TtRj2bWyCDlCIEtZbU3ZJouOc1IV4Sy6TWHKPUN1oj27NLsoBA8twwVtuVPOoumaEY
8883b6rmMI1j7wcA4kvLGZ50vE/SWf4ibvFtJhL6UffQRUjKixd8vpnqWRqGeHTWVxAc+bGu3Ojc
WYu4RNH/MXZey5Eq27p+IiLw5ra8U0mqktTduiHa4r3n6fdH0muhrTPniX1DkElCSZAkmWP8RgoO
5CHTQ4aI56OahG8x8my/6sG66QN+7Zad/0qTzMRyOepPSo6psR2CviH2E/w6koiviOCzMFA8O7zG
fRqCxPG8MynSfdiPL+aYaivkOIFv5LH5UI9NNq6SQqF786a2cfIoNpJpxo9EQ5HIdr9bKDyu2wgG
ut0V5NO8ogVwBfQcDp2MxmYDi8Wp+zNg+fFYVsUPbDOlo6Ekw4vRFHS7/knBD/4N37Wf6WivSdCj
3J27O9/0fxdNEj0GYYBubWxJO2j68ltuhAqT1nqn2Kr56pt7UmLxF20cu50mBeHWluKzJzk/ma7L
J70MfutB9qPpfZ30TmEdFBCjZNlsjLMQGuvLMEaBCfKD42vRe0eSKB4MGyhSQbLS4sWOit7ZqD7p
pQIgwC3L9kTkQ1J+mJ7XaYj5C+rEZAmUL8XoOQfDIfMJ8D3eFj7ymLoFWKkDC19VrXsx3m1Y39cu
VW6aXJ0gohcrslDeTs6IiBnIXRJ46Yn3yszNS0t77Pt3FccT7TmrTfswJA3yhz0A5XJNnFE6KBJ5
NThNxQ7uvIo8iKudfgL1kK8xEbAN+krmJjXTyUd2PPJ5RGLT9L4ViV3eR5WPNlXqo0XiHnC35RMx
ZSPpvX/pnfDnkGK62Hdo52K1+GeEBpPXqoMboFetjdavn0neKnujMPyTZ6RE5YPc3niprL2B/PzR
GWH+R0cFk1zQ76BpCsjfPsH6LEccoqublYxI3RHnvu4mZ0rwVIBSESWxKYxa2UGcJzg2tRAbN1dB
uvTO2YWsckNGRQH2Fx7ARmxDvBgeW0WX7wOp1a2jkusWRQMhxWsSogU/HWxBF947DTJ2b7YXUaXB
PthbgVlsKjtS7k6r1aA8ARBNJVGlaAaCb3UcncQJ09fnqPFlZu4SHDLFndQ+8+Y+uEBa9SB/FiU8
qbxtbLtY6EwHe1Y25Kvrkyg5qtLcAykGIWAhSS/qVDxCjq2TmrBoOEFsmJTseDWwF51O8Gxp2EZF
JINGoAWz6vCpUck+TAeladN3BP4kSANH0YJQd3dyM1Sglkt6dnxCfDWa/+Yk6LJ14Az3ISTcMRiK
eq9crNHS0j/Fic+XLqvDP2ZtoivN3Olm+eYt7n7leOK+ENNcD5rRY02Sai95n//0I4QmxDFCtPIa
cUrnAGJUfzEV/Ayl1um2om2qqd6pwKZmLY52Mpke7NeNvas/8b3PAcOUQ3JyfGYQUNGCm9ggjpJt
i8jNttF/69QhSFZe4SDebarBbfB6UF6ug/a3vo/9QLvbWaPdo1Fi0AfTchTFUHKaozICDxFNlM7U
7nzABisJ5vZpRRq5R6X1YE6nF165A+7uIogOt62QGusmNlFYMdpVXX+0vNC61WijX/tQgmauAkDL
dA92NI40e9GYiKD/jJYcaxq3TtegfqstN6jfAmz+e72y+ZMlkruF2Q8wCtuUG1w6FYu7qpmLoq7W
y02p8D0TJUxMs/1YALCbi6rLWWOydwFuPIqqXhtJ5zWhjK1H4d1F3TC6JyXlxRClspbaQ22UGS34
UbFpzeExBxzyMFfBgsTRqnNWmpUGT5bNa16jnWUOqr4it0umWOu8m9g4sr+XM228ilLv2tU1KO19
psZBtB6rKQpcFtZKHM0CvvKxoRI6q6Jwt9RpTvTbkWU+em1ePSsBrLLfFt6ifSXfxIZ+hIJHS7Z6
qXP17rUM5P6Coo98az03vJSK+XVpELFOQXmjqvZLnY1dWd3PF63aDsEKZITWRm8OFzUIn+reSa58
A5MrKfRTCwniJEoYZZrySuw6sX9Tar0+fqgTpxlV9qOsXW+j5EUCyCe1nsXGLokSWhACYKhTl8sS
IF1yMWW3ieCo3svQze9ulBNec8JgL+qSICVWGQIx99MsXw+FK6/o++5RNNY1PFozVIo1HfhPLmOH
FTPMbr0mKO/lmN9qAoUP6L2W9yxC5Fb3JXctQwfF66E7W43ecgM46AOf2pBIBSmlmOVdHsrwsQrt
ozgoqvAZUwjeV85RGbr8Ouj92Sz9lufZaa+V3uUnpy8bUEGDlzyUXr5N860kd/mmqqxyoxjeCPDI
rXa6pFkPbQRFI2zdaLIf2+Lj9qXS3Aw+fHtx8/bBaD0U231yUvASfrhNuDN8BA8ig5VOxgzAyZXi
0Afmr9FOQbCVR7n1YE5IPphuuVU3NXOQdcXsI3XwF1KT1QhKeN0HEkRSl6+5yPaBj4Fdr4NBl6Xu
BGLiVSmtYO/xQSDALQNJB6TctupZHtGaqxVJI7kAO8mW9nGvvrHuYrABvbDJNfmaNPERM2rpUjQ5
9Ni2s49JCwFO017DqgtZ/tmsk0F7Jq1v38fEUE4DGW3iHTXBRC1bJelQw5layT1OuqgTk74dcANw
8jZa1SPfSBbDD3L7rPiV8zSJ8A2QGMyh0OE9etpFr0J5J2GMssqCt3EcX8gIbYJayXeZWdvnNsEN
hkAAu8tm6FCAN7XijGjZFxAWPS50dbvLLR8fV1V1r236i8v4J+RWtBW6z93a0jUyt5mkXBLmqonR
y89azJW7IhnPBoKzng9IJJGwXIxUOHlDdKiUrjyVjVtusY/sNpVleZfYLseNXKtfvB7/ABBTzdYb
oWjIY/5sAP94LlT9VQqD4pCg1nhBJhFcCd+UbVxZ9SXPMqIkagd/a3TXXjG0F4AEh6ZEkLEuo3Va
5nsn6Z1jqg3FJmbewNJK91cablrrsm0ORjEhAr1G2eqdGe0ACP9Aqun7ZCZ60MmSr7lb7Ro4XLNG
nY0IHv3GrCTgelFdnxW26CQA10JLghV7o/G110zYNvKPIlIHeHV6ee4AGhylKeChVc9iRq1M02qm
KHSjhjxI7CPMkkZIRgRdLb+qyffWlK5xDM8XcZR1HD6DXv4z2lpxIv8m8yWMSjTX5NOQFcpNh+Gh
0+1J95plF4G/sYq1lvrBpUkL7+T1zDAShfd38PHliZscub1u6r15QsjKatGksIJXjHqZYEbEUM2i
LPe+Ofywddm+9HZUrwkF1j6h0BnsgLcauSXTOnqtjyOEB5lGSTEty8opUvIFIkC67sLgV5XkuGQH
+oFveRuBWEHeqtxxQ/+UMRYxPWF4sg+YctSF8URgRF2FoMs2bljdHbuCY2ZXuL/JWnb0S8bBUNLX
Y9dW67whJlCmT2iaypc2CJRLPW0sHcNKCxJmnK581XO3egNSz1dUViiS1TD2GtXWiyJ7DShrF2Te
L4nMA0oMAYpChDJ+tkaXv9XImvPRPjQpNnaWDadJ9ciByD30VIfp8YNXAeQZn1mR1GvynkWuX7E1
T1a4AbzGoezz85YxQag3A+Tix94hwF6qzUBW2LshrMLnsy5AKLlyAw5fDy89yMsVtlnMKlgUNpEM
h0evCV6PsbcznUl9tmh/ebabIFCmAW+01RgQg54CPHT3/ohVowphftUoUJnq3x2kwQDY77ZygPOV
pkXU2VrpaS2vEZrOtnLWgFBuJAxYFFlCPhK9GM9zSSzk9n0ohlvvm9WFUGOyHpsBUbSkfoS9fCPS
XK0M9OSPzqCCAlVd42iZ9klyW+ckRa59MiacThE23yvbueQBw6xeSQxjcVEcRhSWsFB97wCi7oum
ecf7QIMTbHpbKY+Ghw6vootF8DibCMRerN5jyz6DfxiYZfcud7B771m1E93wgC+F4VbVGndVZZAo
krAgUFF7Olm33DgUdpGtjMis90DXM0BxjgHoho/BDjLzyUpJSqkZmltIx95zo7GJ8mTKJgrDfT7U
+r4tC+dr7LzAZWrk2v05muUGzjvfUmeCyEg/A61dp0bindTewx+xkKsNK3Xn0AI82xvgQMGdkJKS
XBZvDYR7y8gIesj6hjnjg9Mb3VPcoVFkUUJMJtrWuveSJpJ5XjZFl1lz0WTmfzRLKGLYfF0Nl7mj
0xngGO0EoGfhODvXc52176C+pjD0rVkyr1TZ41V0de08liFpU2Yfv+JU3aZeNJzkEfkmhKKeldD7
bUwOUVB1LugWi87I6owP8bSZxHP0tFcusl7Wz11bD9c6nEZuSk7u1c9lwFS3KON97lmyv44tHiOY
sKNUs/5o2piZhxG8RbGKzqGePRlab+76NGD9PW1c+2F0GnhotRJuq+Y5tqro5LM8OMWuFWy0DAIA
bOzgbJj6s+ppsDecnh6F3WMH4or4XrjtpPJ5xKCSwB6Ls2YSOFOSg8CAmVNGGqowsETdmLyuQGD+
dyM15ItatE0zB7sMzUdSy81BavSJUxNmwa/BQvZ8SgRIo7pVXWxdMdyCI4EZqAPH2mtBYw1eN7Di
dDmX0MgFQekjHTU7V/rwJPtjD7XDNTc9qjTrYSoiUzCsW52Hpcc2QDPLj+GVNEhPjgroIkfPziAy
Dt0AIwW40rXRm2epxv8p1cNoo2KiOa4FZs6fCPwG+LOt1Q0pnILRvvaxojAVbJJHh9TcKayKtxG4
0SteG6ANs+9+F8SvcopLjFP/sjOXzi2iBNYUKihHlZVOTIeyHFt5EJuBTxgAK0fauKI1GuDYq+Vi
KwH2dEEKDGWqn8RlcK18CUovPSZhzpDdN9YGw27gIaQUAMFl4zpDMS2wMpP3wlzrDHkPnQKltwQo
gP9at4sqfg/JEfchJMB6iEb/zUcKDvHR3YC13MayegjuE94IgPYmUni66P/G0jpuyz+sa+pz3SX7
si/5TIIKjCwsreUIklANj7Msj5b/LUtz7QsS8ihy9jc18oxD3Em3kSDARG+V94U+GQ+E73KjHUKn
98nWb5xwdI5+YFxDUmnrWEVWqZZThP80EOPm2dbV4aLE4Usvs0r1Cw8ZRR/K8GTSVLjo2kQVvwcU
6G1WgPCSstmZJLzBcuXmLBwRD3+azlLuwHZtpLGlgYWAzjitTLj6NG6rTRabzhMsAOtRHl5GEHxP
GmAEM/WqXRFGX3ImBshXBkArc5KpojjGasKcL08AaErSPmpsn/mTFgN/MTap12jrIs/aA+yI7KXR
y+rQwxZZi6IaWRV449LAL1SqHpgu8//UjblRc+/XYErDPgvj8Yzwx1M7AvbWbTN69JByefQqpSQz
jBSm1Vrx1ijNYp9DA9c82BlShMRcwp83MTXsDqlgyyfJmHkra+yTLavoR404B6P4JkkeGx+w2PfU
fMG0rD4mE2Ymn3B1PgiLo249BhNutNQG+Qgwwp+QpGIzqMGbJGnuNvxvlagXzZPptStPucd9dWro
dKski9kKoGelgpxWysLbuLsBR8iD4b+EFUgB995XXrzzoPOatQa3qOvvCJWjbojn3ayrITBCAjeU
6CwY7NBCyXsS3BAHGjeGJNn/GOzKO4HLMsYtk1X+ErEr3mijgEt2ELvRSAQJFhb/XldmoH3tWkVB
KJf2wwQpZC6bnLIWuLVX4fXgriJJmeII1HpgsbZkVb5ZUrqJZA+H3F9624Finm5cNV1R7C34RFOJ
5HEroIqish+TITmIloFVc2eQRfT+nl9PFxGtFF8eVqaVxBvxV0ZoTZOARfhscvXbe5W8FwojlrOG
5N4dwXD+bKbn1+uBdUhRoxY5YLGJxP0XuyFLZFJaGN+JYpIUez+XVPxnpr8pBffp4Z1xED8p/gyc
l/2g6BAnaYutk+e/xHlx78Exnx7j/IRFpcBLpS5ZF2MijS51fa42e6RW8GQC9DFjf0VvgHZLhrof
4n4rq+V3gQcWmw4YdVPCryOeiuRIUnQmZkSFFTPG29VWJL1nnJcve+8tzMWtU/k8URMJ0V0dVXfx
7M3IfuyI++zGUmNYN7oAvT2m7qS3slNssfyrfTTblocGdlgFQl15G/G4xNMQezken9FK7IpeYPiq
S165WTlZm57wdXRAn4ndaQMRgb4h7Qu83hlbumgEiADMGathjEA/7IqzLRwpQCLbWnqad8e4BQ1l
Bgfxe31VEaOuNmEdfRl79STu3HyXoJauMiMeNuJei7sS1Rnr/1pBfGXCAIhnIs4Qe6Ju7g6iLDZa
jGNI1fhANBF97JqbePBz1xS3ZukN4khJ5HNVgGHfiFsh/ki1Lbk/tZepayLozHKN4kc92YYgdznf
Xz212hHglbZLmA3Q6+5KkdYwbf1dOkJ0rtXhpk5Dh/hsJ6Fp7UdvBAmMHd9Khs6JEm6FnpARpdn/
88Mf/gaxi+0VZHfVV+eW89NDTQaH0lZTN2IIEN/3Brnxgwkgq7/FcHnnmzvDKT68NR9AFZ/voEYa
LwtgTY7VTvNTZdyGtv8uNYm8Xe4wg+BJtWwo3cvgIrdPCSaWO/G3tG7xGJujvEOjsR3XVeJf6k6V
gHlM49D0Woszxd6/1jlNPiIc4Ecb0RPaMN4xhWHpMnUEtUfaSYdjvXSfqYFZjDTQ1XWHBNtB9OC+
MbrDkBosS4ptanUYH9kTuPJff9fM4qPrgxV2Ug24wgRIWfreGD7Y6gRg1DKznORtGN6mYVn0JFFc
6jKiP9OIZKijtXWtogOzEj9ZnsQYKdqLzfK2fuii8644PhZOd3AqfS16wnwKtgJ76a2uSBCIsZAF
e7VHofu4vOFLXxZ1ouhNvVBu210FSG/vW8FOHNNFZxctlvM/d0FRFk9N7M3niPK8++m4KH6qm7tt
Xpjm36EHWzkS/LF+9ODKrWLgMVkMyK01QThPHw7VgWjqqSxUB3WHDwV5euYF4ol3pooxqPWYjvWz
xdyA9eFFJWIxyhke29FzCiilK5uzMWFVxz5/Tju72en6yFSiUuWN7GXEbloEZlYkeHeCdzCkk12k
PnblxgvyRwvz4uXBi18Vxfl1Wsqicukmn07Jurg+tNgPis4oNuU0XIs9NYK+pIdwnsTdFxfJwDMO
YFbodq0LrX4t3hJY7dSK3Q+1na19TQ1ElMS6ZcA1eAup7pspuBQ+N6wJpfhIHBxqSDjhG/pIfQ1a
4O7ImGzFPRYb8djDaXqCUC5r5CH+kQ7qyQm1ZCeP/TnScwTKnOYgBhmFUbuGs5ujnrvxM2/+Amj1
L0j5yVFcUDx5scdIX09sGDPofo2d84RZnD1jlt3IvLt4nu1S0SOWwUBWZOvIecvfp9a9smkHiPfL
XcwTi5E0mj4ziZ0YG9eALiRIJfACvoJL1piJO8iPiibk1qCcaOii9IqxnXXMxGQLvG6xH2zrOADM
IZ+7hx6JRnFgrhMcw+bZ1byKChQvI+emKvMgDJf6WmqRthPXF3+Xawb9sVYfRy2td7KuPYunujxa
sZc2zc9QG4JVn2Uo/UMh/7tAWwYOSXz7RXme2LE8zXGkYfkAxn+rJGYKO79OuwcE2fUD0LTiJFg7
XdAUJ/rCn9xPkvn5iiexjDHLg+ED/TuGnqkPTrkxIEgji2FpOJxkvAQ2I/gGhcBtzi0TT0Z0a08m
9mgAD3YzfEP+O5iLBsuIvjzJuUNP4/1yE5ajYk80+f9firlaD3vpYRnqxR8jivNcfCmLvblyDLD9
YEKLMIOY6EqNeZDxWBRNxM/OUy6xi8Mmr9q8S177L6x+/lCKv/PDLGM+N0/tNbCACwlB7DH40Iv5
K8kRQtfiNRkz5GDW3qC/o7VCPNlvo0NW+b68Fc3nXXf6ggaAQRovnudxoqeKGd2yWeqGMSHloKAU
qQATmyZh4t9ZNjNKUpQ/zGXnvz4fe5g4D32GrlvLfgU8fWeSpRrX6PVmJKF+2OIP0cuTaqvyUUzL
xKRO7InNfOlpWiiKJILQvPYggCyNRZOlKPaWzfIYl7rlNz6dG6SvDUIdjGGMmWLgbAACpAdRFm8e
dzxiGT8dn//4MVeyVSB18odppHiEc88bv3sQ7Y+iuwYo6QKanp6B3zRIboie8s+74ux5qAKUUx3s
PN58poJ4MEWWJdwnToggeIijy4FlDSgOiM3SThQ792enlOlx/uunnjyTPZZ3Zp7PzJ1Z1Dpq2pA/
+e97J/bmVmL3c1mcNF/1Q6vPP/D5LEkhsVGbL8qI1KwYV5bZgzj3n+qWJuLoPM8Wu8tGPI+lKPbE
ef961Q/LGdFaNPz0U/9U9+mqn37JmwZ8jObKxofRN73ieDiTqyjGea0qXnixIZQCORMaEYv3Kcy2
bJa6McETFPodbYpaY3duJIZbcfGl6YcjYtfVPRBCpODnHi1eFvGeLC/L8lL9a91ymnjvRLt/qvu/
Xsod04ncn4Wg/fqNjUMb09ppLiw+XMtmXsku5Q+xin9q/qluXk9Ml51/QVznU5v5F7rIuShS90du
HH8thgaxBhV7yzdajCFLUewtE7Kl8ae6T0XRzm0RDGh/KiWSCFFmQuTj5ST3zvRWdOF5V9SK8kgo
m2V1UiQ71cnuy/AOmAra+FKWxolGLspi5Gcu5BFRMhLDnkNHrmfU41oMD0T/kWStUAb+S1ebBw1T
JoYgRpcsHyFhIv62+afhdukKllj0L22WbrDUfeouoiiO9l4VE7KwYXp18qhvGkuNx7VY/0YADAgX
Rf2LV3fBbn7jxU1ZNvOwupTF7frXojiwvLqi6BFI+Tt8i/KnK4i6MYnATigRr9Ey2M8T6/m4eD7L
mRVeJSzekqNBYESbIiQfVo5LM3Gu2IiJwVIUe5/aiUF0qfvwj4sjn07pnELajtoDqMCnEioFrgGi
BZFyTQHJMX24chzx6rsYutwkSpKDuDN51KbJYZStVZVYxkG87MsTnd/9D8HMD1OFpanYE483yFoi
enOjOciVWoieaGGATIqKVnY3OjnpGNRclOEqXtE5Til6QD+qYfVVvMh/o1ql7G2xziZ1UpEcTNPk
GCERDEsc0prYlBXZytVSdg1PQv/MN1b5pDtsjQYGZAzIS+TDUBVvr6vuWXC2DRIAgYx2jbir4rmU
CVQmtche8hCeieCTq9MDHmtEd+o5nvnp9oub+uERzUvX+a6LNYvYnV/zgOTk6OjDVtxl8bPLRvwB
S1Hc2E9186pOHPlM5lxaisPLv6T6vro2sdZbYWOIVZyXum9NFvZ7DSHArQpjliLUMwRIsyM+kxw1
VHJnmoVMz3TUcYB5qlGEd1Pp3QMl2SvTNeSoTB5yr6xXotXYJP1BGnN9I7cJIL2uy1ZVwKsuNk5i
62vTAeCpgCm6xJG9kwPfSLdIBmG4zMp+S1QS1PBgHSvVqx7hZJFrRjQW4nli4V4UypfY7V8mRPvN
Qwb2Bv+m3KAa16PKQVHUJQgeJRHpibJHBSI0i/gWOhbKgnrzMIRoIVjAFnYquf29Y7jjU1xUP+E7
Hlpdyd/6VMdVK3bf05wpeYkP/Mn1ZJDiSfXSOqPx3SFaT2bX9Ug4KDXqOF238qqy/FKOYHpZkuev
qhybaxR1gFcFyHbJ2WQLoBNKHlOjQL9JljcFEsEoQ+XguDFiLK79dIRQEmYCHY4CfqTsq8zMr+MQ
FVexJzZJllnonqUpwsIE4Y0s9DZ5gfyQO3TfdJJn+1qepPwSudCwI0GJYzMFgFe2y8otzEJUr2UI
n5qLkaiMguGmTjIwQU7dsR6uMvsEUoP0mkOwvUb1a2iH4KmbNhBdgidXjt6R1ZSOoipPMOlGdxFV
rgzhM80gW2N5TxVq2E8ymdCnWFKU9dD3HisIDoSmA7QqNrmXKZaieMiuhq5rrkrUOI/jtCkTYHsm
fQt2NS2WA76axGslt3BF68jO6ANmc32vogvj/h6iYLzOJdAcKP9a9Lnl/CIwnEdUZoJ14dcrdE+1
raUY+mYYqhSNN8D0maboJ9MC6gysVdmophrVK6zgkcHAATx3/PxSQLW7VNNmKdI/91FGDLVD2siE
m5arp3TUY22t6JpyEpts8P5TmbWFtB4cWO6OHxNsRtTgpXUBjNpm336LuvSrRiodXDh0f94tHT4z
yETQClmBSkw7/ibd+cVPI/XbUEWgFRDEefH6BNg1OliPo0Iu2Rgi41zYaXtS27A+xHGYXXkECpT/
Wr5VvUTnSmL9QdbalxLVoAc7iB47s6igvkrlLWxJHFmIPW5FURwgFfqK/Hq6LftVi3HHapiah0qM
KV8Ilms6jww2VZYE7ZYxY/PhZCN9t+JRP4tLlZWuXC3HP0AOw6kzQRZtxwen2Cx/Qe1Ff3x/jObr
ltpYP1ZNvU1lZG3WLhbLrZfcMSocCdpnFWtlUz9DtKhucM/bK6HjoyhhtFvfMK2DDJX0iDVNLUSd
peWfT4rsF9lGjwvXQIDa0H6IWEy7Egy6C/pp7aXsCCvnMWon4oCFksURGcwINBu3QtWleo/YprIW
RXF7kliePlUWmLDp/ph9D9ClmCZ64d7s/8z/Thyl7t7MSjhn0/1DdRpEXjI4+NPTZ/pORzlF7IpN
4Y0w3Jey6G19jYTkh0pxWBxpIHdsukeAMyDwvG4FrgtLhbxgUFLLr2Xp+YfW7Dw03v3iPc934njY
+eUuVlFtKkbJImAt2biFEw88Vl7gXZpp00Xontiau/9woG1j7GTePNcMt1AYwnPeJ3gYThuxJ+p0
VtlYNpgoqoVKUOE3+C8NxSlz6+Xspscc8P9ySmx34CtkZf/5MnWTIXL73F9zmWjg+tNfJ1qLHxmy
XK0ucT3xKEg76kYNAxZFyodg2qQITDyI4uC6KBYGbgd5XQ4Jrk+Hcxnl8tXSSOzhoHfmw9eQR+bk
0Caq4ueFgyfGIEkn680Aio+ylDj66VRRFD9cozp6sBACn08Vv/bhjETVt00OQOPzgemvGvIQsuPz
mJlfY+xJQS6NdnyuhyI+230A4ERBebNJyDPKZCu2UeYrdzn3u4utlj9SX5HvnZnJd9Uvrw0D7JXc
NEwXRAf5+rUa+l9WWatnE2jJm51wKZI5+UOMmsFbUEhf4CN7j+KgnnsPbhaaT+IYSOFtDKHulk4t
+/It6hT9RXGD7FWJjqIJ35zkLlcV9MurX8bDpfWU+KGfNoj7qd1Kj0p2zWpcMWaDxpuKog1EUxI5
rv1bjjrcS21ilzCX4rfEKdHRVrR6LYpaW3UHDdfUTa4bKOKvTKNpb9hYIV1k9Oo2gFD5VrXYIsjw
9fYTv/INKFi+MRNXP/RYZj7lZv8ChKb5ZuTfR7uyvxiSXZ+SPEA6yVSbb9UIkEK2jPQJER20dP32
j2eZ9TcgW+pmDHERNyv3RQF8hoZt3YH3ZC/06+2INSx84f9UQYv8e/BTnWpYoGKT8ZJ3TrnFry1H
Yc7KXhLJME9V3AxobrfZiwpj+ob1+0oclICxvYDA+AKTV34QVaZbkV+wu3wvij1qEkfFGaK1KJah
rT+NZOlESVyx6eQHGa03FUb02RtGcAmZ4WvnEq0YaNGliwqbmT4QdA+bDVg8ZD2Rlt0WbmedxJG2
dp2trnQG/Q63k9Fl5EEwJnhr5aJdw/EJTqJoBbIJTCFoz6JoYkSED6TqXkRxlIbvNt/8qygNbfLE
eJ0+aSH4Hrf3Dn7QSc9xUssPgQuN2Hexq+rS4gmgzxbZifY5d+rXKKzlM2CF7llVa16VEFX5IrIv
ooGoRxdxl0tlchVVYqOjchSYEBjKRsVwNcM9NjG9Z9E8hI72lOrPVZXt7MYuMCwst8iY52dzsLJz
0ECWm8SC87Mks6mawkZmVh42odMiOm4G1aOvWFiBD8YLCmHxN9konC26mflBFOHoAKlXs7dc75Gk
1FqwBFMzpR3cFZp+oGrSHndluQYoXsTfQFEne+j41k4l9/HNNLRzakvGXfcT6yGPDAAWU7N6kH8P
oCWPfNqUB6Z1Cm5E7NnTZlRid00ErwK/+5+6pYnYM6T6d9Gqyv6fzldrADCNGT6W/Vhde6kALp3Z
SN+B6tL5Ev1OZfdV7zvzrbJ69IFSNbskvmaibFzEIOK68Utb2M+iaa/FlzLQnK9llcobuwyNhzh3
MGApS9RS0IV9hY70U0L8ahtmaxvY0EXOeansPvzeKADEDM2uHh298U6SaUX7IPblO6oq5Upc3hq/
yrlT/WzIGwEj0kN0GAftQMw2R3U3N54dE81xXncLYUslXUVJmaGMi0bVJWdMvZi5v2ldNTyViJP/
PTC3EYfzpRYeCeBnZPw38ujJ4UYc98E9XsTVQsum0iygExaWfpyL4rDqKFG/49UO5paeoj4bemTs
ZbODu71cwrD0swm8/GT5hrSNlUzFlqqzDgZ43yNeN9VF0XRrZ0bJ8DTg47Jpa7l65W2Ugf7Y1jtz
52e0eaQ/lfNidxFT0j4zds93s870n3ASEYvUGefpfby0SWRBUvHGbVkU5TVU6/Kga0V3CuzawN3X
zbElaCz0sQCrMvDBzFRzZLHc1v0Wev1rFOjSbwmk5fxDSaogFZcZv4a4++5LkvVVMasEtWNlvPsm
2uBMUbxHKNT2PplExWXJjc9tHBp7wgHxow0VCIxzZRA/YyAz3dH/xgD8DvlQ+qV6+CCDTmKGzSQ8
8mz9d4Iystq0Lx7WHFV9axswy+gUVy9OzZqwaQvlEdxGAzwHhyV4V9aG4JrrHlRVw4OqtyZJAznG
LU5pkrPYs6ySFCASCA9NhKwL/jU3xeqclzR2vipDKD3oreNwD5DvLf24PIlio6E8l1phc1TDFmEq
hXnZscmBumWV7bx6ENJXRefLD22Ru69BOX5TDU+9itI4IcAt1XgUTR3FOgeK4T6Jkt96+zrO45ue
qe6rO5JLzIzqnmuW9eruezexvoV8Kvd1L9d7q+6890zdl11pvucgsrDMKcpD53XZV2zu1q0R2DfW
kRdMHrJr6UqI53uQN5rWV1Zz3XQgyMg446w7MVn6PWJHAy8RwmtaoP0WdocGYmq+5TWvS4NKK7VN
YTbGrsNS8NpMGzrGsKnwRt6IojhAwja7ViNuW1hWnwE78cteU4BuwHB0Rewuu2rTxkSK92xL2kNq
FeONKMDXJg+G9yGYgB41fA50oJDci9Wv4dgN730ZGOt+qg+m+v/d3kZyaWnv2i7XAZ62rjwbwbf/
XH+p/7fr/+/24nfVooO57fwPY+e1HKu2bNsvIgIzcK9AOZWRasrrhZCZwnvP158GWmdr3R3n4b4Q
uHIUJkdm9tbFRuR67A4M2K/lMNVX1RTqzljWgcuor+uGnMHvz7p1F0CRzbVc1v3Xa3lygrOS7F2s
8kxcJ/qitrSrRt5yZmT/rJOxj7Zzsf3dbd04xrbt1DV6g6C8lbJWRzCJ5mtU6iHYmFzrXg/HxstG
pbhdJ6Pg/yr6J9VRmmqjhol8CiqEeNyk1gUI7fKpXSbroqFJiO5/lrPK6xmuwXr8363r+t/F9RXr
Oth2xzyioe131c87/S6n3PTm0botOVzvPfYfEMns1wQ9EydVmR9sHy2pOpp/JqO33zUAdGQL7eFW
tywMRxN4K0UqR1RfURMjPD40pbTVVHt+hsgw7DredQWePiHLOqyfEWa08/VVq59xwrYvfqdQ6Fre
G/OKW5Wj9kjfiI7rgKZt1aYdb9Q6hNm9GO6sjjo/5jp6WCDOZfC1blgnPazujUWTFUr03jyIVJTA
dVr/mpmJdAUQ3Xnq3sZGLJlnmC4a7Bgg5KZwCEHQxcRjvZOqrN8x+AOLr31Xon0DMTI8RzFO8EnX
9rdR0yt7OW6zgz+m4hIGKp4YUjk/pWH6TdNh9s2LQ+zgbyQhoGNh/XvFT2anjV1wqYqmuRbLRJMJ
D8MCXOKyg6YuUqSGlg29LS9Kii4eZLK8Geyiu6z7r7th8LTBNHLCAA04TbJ4stMyj5dsn1wDYB34
qjXpHdAhDCJ0jNG0Th63+KDVFz3okl2FtOacZIgqtFHMJ9Oisxh1vHE0syE6FKCMj7aI9ANpj+LG
nubhJqvG8SDJUXnMtAJjH7+PTknjg3gaTOuUlBNerzVJkqhL/G3ctjIODHK9texiROgKdBkAVH9H
faLcpLHZXX1oT3CD6R3kjkM3UNX393OH1Q/mzuNDpINH7oTTdyFJqaCQHxtq0G44ytrTaFmwvOGe
PuM90ztVNI1nHx8qENR56lVTGEHCgh/HswnBh5/OH0ljbXz8yF6oXjdwbaJFaz9H9/SSfkeGPH9I
ifZB4hd5uR6QKA8sdZu1PJz9Qez65R2sGP8O+sBKLB5GBlTGBKSTFpOPgr5EtRPvNr0GDAGz4Qgb
dbyrMVJfaPwz0LX6bOtTBwqZK4CRUbnPGgWQDPC+8RJDayEoH/e5kKIHX7LNi6mgpl2N4EPRI7nT
/WHfp8P0IgzGTooSPFgFV4oy5QXYAHl8iWgA3ATl0O/XV6lxcqi1QbnJTWXwyCUWNyiCYoaqS2ew
bmPI4bfOzyoxAURcd1nn/rXSWLasK/97y+/uY7byCfmA3/dZ11WVhQ6NAp6b4Rh40csWK8dW6p46
DCxvRl/OwFdwSDJ42+QtB5QeyyJEO3sztQU+l8uiKiZES0IvDuuin9aKgzoxdjB5QCRnmAwKloma
h/g9lWIqj6OdVDhYMLdOfvdZ59Z1OI2zd6PSojTkdGP9f7xuBhhVIlD/f957XfzXR5v4CByIhJx/
rft9yfr5Y1TON1n60kxh+MA913eK2NQPqo+2os+1e9k2/Z02hJI75/zNpl3Ed0ZV7Nel9UVCs+/b
LrPPui7tQRfNF7trkBS2efvcj2blaIMZvLeB9ICgyP4SirLNLW4HcMDdQMnViB2A8nZZ/E0y4xY6
SPxRRXXMY6dpXxa7ezfRu/JMnvsoA3E/IxSozrlShVtwprOTCLk6/25YtxJg/bOfwJKnaE1X7p5o
kcG5eXmH9SXrjr+LvTGajjnU1Cz/8yH/9dbSmKAXUv2nlB5VgJnLh/y+wbqYDvKe4ld841mDZJ66
McCACOtQHF+kPkRCopp3ApLjXWosd1+loMNAhNbPOpS+WCql1t4kVXA2ZYxLYhnU/8/isg6n7uEc
LZN1HS2YygZfNKogy9bfDet+67qqlrOtGHAFWBdbQ8s3EVgYr4sn0vtV/REhXLALuX5Vggn5W19O
T2bJoL2eGv8+n/Peo1Wsv6pdDA3THLNbSwOqEgNxO096P+wLumohOEb07GNbddBTGybIchcfTDm6
5KlcbTPGuncyrF0yBmSvU72WSKwX2SPfLnTJeVvPiQEBRZ+FeMNT9MVvUuOz1P0bmURmAAkHXVNS
J4TSj0XZGuD7SDJQ0Oi+x8k++XlefGpN/C4JstTcLWmgp2tI13vcsASoBR2kZzZnw6NfDw1McwYQ
69bRDMtjmCEFXLfmWHie/H5unHVrnIYZnpcw5datU2ukl1oSb8nyTlQ88tu0ru7XbbGwyDkBWiIm
j27LVpYuMU5CzAf6HN2uc+tEzoLXWZWrw++qdQ431NCL8fH5edXvVtnMzF1MIcpZ15lNCG7SatCd
Agd1f/f7/Rx5yM6NKIwbf1bZd45xpUKJdD8mdkmJyKd4oqTK0bY65Sijo0KzHim7dAYVs25YJ6MF
NciVln1qSZqq7e9rFF/6LOcSst1/3uZfu+hmjIZsffPfd+ux6XB7cyq9n/ddN/tpzEf8a8/ZkCQX
OyzhaYaNEGx5e2mokQiiYP3XC9cNPx+5fsEwk/2tLcTTzzpt/Qa/Hz7ZCaegb3byoQlb7//8Tb97
//O+ylcWwG34+Q7LUVjn/vVlly/3853WLT8f2pXZbQzYFan4Tm8t+Vgsu607+KImzbPOrlvWybQe
/nVWWB3ohuHDpiJ0lrphS7SBndrYnJskqtwaA4sgQmoWNPm7XjQTDD16Gnv5YIT+vDPt7i9tuZOX
AlaUo89eTbCOFAZ+FDZ8MHvoDmHaftWZb2+JmY4WCNOoUiNPMaYFZWt/GhIW2XHnSDU3ckCzAhy+
ZZNjbHC3surkiXHmHhHeo2h62+m57OB6TA+1X9Fc3D0qwcibIfODiJ1cerk5mTH6y4quJxI6m5Ts
ViHU97AYThJVz6nAEnECwVAuBb9CouiQoPfdoyNmmGonx0hSrnWbSHdyzJC3xM/orvKPglgEe7ll
1TD2yKTS5PyzTsHExZmLITv8viogk+dlNcglfFOlu3UDGrT3dkZxVbU9Us75vqnum1QMdwOBUGvW
sNBzhuTDTMsI8LKYLxI8SiUmKzjkYHtQdSZkh3Z0RqSmwqbfUE8vvTLiALZMptS/1gM6/qw4msGg
0/XPpCBb7KIxG7dqAWtsXZdDYNjNuKyRMP3fdd1MIAHSVN1VuOgVlu7fZssEHIVdmtVda4BrSlu4
OCMxzN28TKJUK/fWZE7OusgdRLuLoVEgGGp+Vv2ubwzxHOmtdrOusqRKhUs2ztiFNsVmXbdONNVX
KRPBbFx3+dcGiHna1Px88LpaVwvqu1ORH9YPXtf54eAYdqt57VRTsV6+5LoxSuT8qBsACJdVOmn1
i2lK3hCE8bUoNwWC4LtWUaIrNfPvMar8w6BoZ0Dk6WnErOpunVgzrH+wVvr2d1069TkmbpD5E1mK
JSSNvobndXeT6Il+R7Jf/3ltFxmbufBxPwrbBhcti0Gbn+IxNOultftZxiGp2tZFKlz6fNkelrp6
XILnuLFuZ5vooJ8rakVVJ+5sO5Fu9egYLAtaFP8zGfX6tSNreTOJdBkWovfB/Y/GjN/9xgTKUTpz
613fyJQLA++K6A7Du+5SFpP3c0bNZRTQa9w6UJGb26LOgqsgSXZV4+K+9IPxuO62TgjJVAdboHK/
Lq77KlDWPb2ic3x91boORUWKJCE5M4YbXVsO7Ls01+w7uNzzjaZ1b4FfQwlZ1qtm1uMkFTt+bKH8
X3eDgHmgch+e1z2I/O7kSNGO0cz5V0xRu5cC27hDLGre4SBWbZTQwstgnM27dYPSAveUS4oz6+K6
AWCKuFQpASPOGxLk2LCllKxpbh9x/016/fS7b0juFDOzxtylahVvrYmOCXCW4bVEDeFhz5JsNBMy
mmu2lb/VbA1yOPyWK6jn6CraBm2olpA/GMmHWlqKqdDiZbJOiF1m3LJw81TnkWijDLDDkzAL8RdS
nw94+J+5ZRG+3nPe4uWHt4ZN/91ireJjDn2zzmHXnFG/vmkXlVC3tDCuc+tkWBsllwmDWhon15Wg
a7udrVLxHmOAL8X0EP40Xi193jJhd/0iqzNplpZR7CJ8+J0QIyN1WJezVfXQi+xZLMKjblHS1MtX
wJsI5ZGx6o/0CrAbNEiSAnB3b9aJWrXjjMFRvfA3/jOrpvZnlKgwMJoc7OO6ue9nFKLrbAx2BuR/
ElPmAJxP0Q7K3s8RsyYsSBI4I7FlUEJcj+LPZmAvxyUrs4N9gt0BCjPkC2IjTZqExK77O3Xiy4cW
kRbVbsT+y9OV+wBfx5ui619MDusxwg5s2yriLZyEvRmXrtqEtynsI3ecbLP+3t+jvc6t/wA1rHAj
Ao6VhEvaUe5Ur04CsW8xarsxtKI8GAwSkiquHUnudoMwHlN+ta6PKPQRdcj8w5wCSk1MbgGknyXd
i2tEzIsoLV86rs3lz1rnMqANmwosCM/dXrlpIFsElUGhSysh8SXpePrXgUGizHEz7AaEoqm4kpT5
5PtJuFWh/imyUNpo+qkY6vGmCY3hZ6KJaLzx1eXIZdNbpqjVDZLf6sbOK6Dj62xu2b2yWWdX69V1
bp0kpl/R7WRDw1h654vFjqXUKgQ6BB3/54lV2mZ+iDJAAItGdPmZ62T9wb+LXaZBllHwzfQXDdO8
9Ciuh6NYNafrbDuT8Mozc/J+/5n1PP1dXOdsZcDeCgEvN+8CTiATbWn7+53onQh3ndCPydJ7v54H
6yRaFgdKHNs5ak7rqtLXMXcILKKR1dagXx0NDKnn/+2L4k+qNDXuo1qOBmxRjf3Mmp06HBIgX4jk
OaYLH6IS2Bisk3UxjqAQK5H0XRNSDkeMIVtnbsweVxQpHo+mVXgaNl1tMU5OkGGtG+JP7clWxShG
lf0duZ8vOx0flHIB6xKP4BtbYDiHlH6idL5Rsx7daHLOiip0YJRRKJ3L8GTQC3MO/M6l3t44w5Rd
MoVHRG5XumdDWT3KVetyyygpoZNZLKvuAG5gGdrO8hX1vbqfBxyEDAtPWvO5rdt8KyjC0MXe9Xix
NME2ajGiFLkj9Rn1EdoEPR643DTiW6Eqhjspk7TxpRZbmF7dwv4HTzc/aiI95GVJ/g5LoqgRr9VQ
4Vk4pVvwS9FGR+hXtN0pDGrZ4eGIMjksCq9BkBF2J8Cv9JPElHQlmdJrEJNUQUvlAmWLtkO1eES3
Gl24pCgoTrtzqQ74G1uNV4KoaCxyjf343ZgcGKu3sUrh9XNvn4Ipid0Igy0/j2W4pliURgrp6l4G
fKvF0PExzaz679hHkS3TSeWOs27tfFg3UtnuWzXkIMChi4TBkRYhWvFmEPTFDE+2taQuMYIkHmu+
TB7dy71FUWDHmMYhT3aaNCEEluj37wZpR0Qxu9Qf3wiew401od8vJSOBTUSbjjUTewq0ORZ4NNo3
+eFBbk/7xLqOIJD2VDzlE820uGdYODDIOX90iUoXzXwXAAy2AkvGa6sTMKdQPYXSd+vjLVOP5+UM
UmOjPafh/Fdno5s3PCgrBtmS6V8KtfusMuhIKpeoqww9Zk3TQL0xNHHMkWPhkRA9FUmDA66BTgwF
t5eSTtAEovA5kVPXaBekCKxlZ1TbZ5/nhQfl1cGXGX/QjBKOxWcZlR3BhJh7l66cCaKXfu4qaZsF
jX+dIK7PlfVRprjqBXLwPvXStrUYCA5K7y0BYG9o4ZFeua1uh18SHFanGPEmVsb5xa5IWJCAVKS/
JhaJcI206KApZPLsWL5CXLBcbUo9P+wfJsXaYoRL+0hIK5YkZKqtjJCk5DOplG47V2PnTWFabiXr
KZTy3NHjzN/UaU5+ps+3uiEVpznkDYeWzGCkKLfBGLegKadDJ78z8g9dezL7TVffNwlWrTV+XeTz
N4ZdviptD54FQJKlYXrc9k905GrAjuLQxcUzc4gGFXeGv+rYGKY67TRmTmyGe11IstOD7DJi8QRI
rBI0SYL5SomPKtnLY9xXLIihstLtFS3Q2TY9B3b/7gdVDdSp+Irnl1lNgK+l4SfNuZnXqI9YKD72
9EtSdYGWOhxtkKlLbaMdO8sj1zZOnUnKjCZgw1e/Sd+AMDFe40G/FCNF+9Q+CZXdMmU4azLRP/f0
eNPjOtyWzcmfOwxk82mHPa+Bu2we7qcPnLPJVz8kefemdBjKy+10J2Ii/25ecL0FiUCs0Sn0Ce7Q
OZDJjp5hwIYB54RbFx1AsPi95yA5dYkpsKRJh3IkyAqFUrntjmMve6lJwh9LgaNWbutM9694G7Yb
SjuxO1bmozFmnpZ33AgkMLRp+oLHfeopNgXvpm4jp2myZ/pFETm2jKHHJMIvie5No8ZIePGJpTN6
3DRS+gTM/wo6zXKa596AQFdFCbr74WBF6lchJV9ZpH42lYZZYA2ZX2YMRYZ7lw/dtLUyigWRQi+7
ldJHFE7Bi0IWdMyA/Q1TcS/H1aVaElX5tBRi/2qNifXCwBcOaZVteuHAvas3o2Qscufytg9jJyoM
siVLo24VjIdC4aGQ0SNkAO+D9cJd0wjcWDnUWXRr0ojhlGlxyZLiO9PMQ1UZ703EwGsUd6GVZp6Q
0z2NKuSD/Ba/lsFHV28NNy1uZgGoaq+iA33TaTFEnqFPPEPCjV6V2smR9Hz0fE36tCAbhX5PI3qk
bQSmUmprGrtprB+weaMMnYkdWYCdPpPJDPPHfJS3AlfvrRUa9A/TsxLpnGZS8WLLRXzTu0FoLQyx
P70WQhtPn6a5TT34Mw9hPX8Wo/GsFtO1N1w1M6qtEYznGTRnYkCea/CfVAzjXICxtooGzmChUlET
zSHxfdq0jd0QSZ4V4XX/OkXlmx2kD0bZnUaDnkZ5eArbdN/Qg5OMnBNx22xBsoGm6U8h4EAa2gCj
1anuJSUjcKn2tJrrE6q8nu6rphhI4k4w4+BDAw3AuyLQ36Z2fMObOnPMVHpsLEA2baS+NlnyOYDT
06rxFX3ZX9p26YvVdnMfHTqRPUzIyN1ULv6UHfDyCA5Tn9BRzfG4F5iI7QrKAPT8aeSOmnlHARKY
WnMIuu6KpxEeghb58aE1/zaiAU3BExaPbazecwHyF4CyI4kBy0s5B9uUntQ2vyageRxlHvSNsO3d
aNiH16wB0Adt6FCMegtvP6FZfqI9IsRHEzf2I6YYxQXdMC18Jth0lSuy9MnskBVu9U85a0+JPLx0
fCmGfs8RTRiQPtMnu5aO3PnuaS4rna4zOfTBRcGZvtDVXRsP+7Hwt82+GfJtw2HhJsHIn9rh6FDb
i4j/B1DAZnmJyFLtW/zU5AZjsdE+JQWsz05LqKfk2yHi6h0s/2+aYqGc0J+Wj/Wz0bUn1W7vOit1
8XO4lm3wpmeMG5GQYd0wpK8mmnr4pEXvUprB5UFg/TlzblARABufEzbUykBEM24sTabBuNsJxhkH
m9FykV2wHq2JAyKZXBWXS/dstCSV59QaHTg8t2k8Nk5lQgSUBQ1HWhY8FEb6t2zH2snadPAqu8Mx
EtFhHcqHXrb/mBpB5BRCzs6D/qg1RNll5791Ldfd3KlbA5i32fRnjewd5JTEA3FnSCnV0MoHJUrv
FMjdZxiENDoFpNA0cod1r3GQTQ4jliczN3Ql8zrVtBH8W5bTx0PmZfdNBiOqTyR5q2owG5o6+oMB
fOvDtucBRyR5tb/ksetOCiAyRmP63vLbB0lMYDft7k20kMYnKaLvpXurG3sb9CBFmwiPYjuxvZQU
QU2BI6Ux3stliYuHIKwSsVsFZAQ6Wc7IWCf7bO6tAyaTz2YEvIcneNeXX0pLbDwNXJ4FfJ04Ogmp
wGFugKEYc7pU0R+F24+HOomuJvx75qg6BVHxjclo6Ailo6ykPfqNhVFJ/qFArrPmGpWEgiOYH1n4
c+bnLqiOBsFi0OaX3qZoiL8IqKszAqInYu0ni6KFqweLV4Q6fk46I4DE6seLZfOoMSYvsbrFYZCn
uYGBVNzAUa2eE7Xi6hhco57lW73PRoLxNHGERQxmpPRtBNF3Tz67PerFQsjSR3hv4/CoF8NGUfWR
wArTjMiE7WB0d9IwlodISu60gIAcT9pc1fOdRmaqquaBgDbsd4i0tcbIPBJCj0YYfMC3gp2a0LMX
KhVXACeN9E3S7z0qkoNvaCPOwC3VyktWgjEDcS+clG7b/awHtddAxLSH2I1n/Vx3Nr2p3V9dusFq
+RRhzJqThAb4SO9dUm6QMt7FvRBbOa9egSzcdPkM8blYEM1vlcC4erQVxPpF+FgKk0iIHiiLJIFT
yQFxZxGBmaQFPbd2NC3pWEOagxsbiHuMCVWI/h53ICD7YcKz3VC3QpseVNk4VTFXYMgRTgSmElQl
/+qm33tpC3E424SKsYuM8W0eb+iceUzpSHXwBak2mcJxwkr8ghKDtpGZ8bqBVqmdlhS8/ixB5lt6
21zoIS9qc5SUrYHhkWPr0r0oxLYHcLvcpAoHDipSqIkG6t1Cl8P9I+HGJmlH0IGvfah9qIY0bX21
B5aMhBSiIcPTNAVvR0So25z9hYR2gMAE28QQ/QoxfhuFMJIS7Vsz2twxRtL9OtQk7pukEHXwgqp8
jSxZhSpnegkup45kc5aYuvpOwuUvHsrlsU+oWqsU7iesihJV+QOwL/NolUFAqSmenBT68oJNRI7Y
U1UK+1ayEzpcWmUc96bSW8QBcemCmmugp7QvsVKBo26PUsTZVtTCadLyMU5z5EjGDWBMby6In4fW
xtWXJIVjpOFuwHEcaud8MWhhL8XXpNifZTbHHo1sJadpdzXz4dVshk9Iovt5mlxDVd6KMdKhJQ8g
ehFf+GOtwycZcpc6iFyK+z4xr11jIcuIs3NvdRRQKplCtv0a6y2O9pn24Ld/OiGD6oYhioMYjjuy
6XtjmJ9TXZyEYnDpBi1+TtQxatm8LRl19EU+eGEk32E48qj2uGLaXb4NwulP6Os9vYDmlYIKBi6x
D7N5frHsP5Yh0SSiLiy+rB3dto0JsAkwwdcFXqwW3gTFFptzp6876g3hTirzc54+gs2zKXb6e85J
ty5DbTPGCiOxXmFXNco3kmpornXTBAA7SfrRu4A3uN3Rc5Kbm6GSX6Q0pdTSqTt/hLk3+pjhpWDQ
KrNzg779DCta73XtQHzR5CkBxmA6OlElo6/hVk4ORNI61OEUl6rIdpWiN/gY/BBSW3J9enPzSlNc
y4q/JjN8CalTTlOXuVIPGzC21elgTs+FiNKNr+5SQUE6R4eKBjXYGPjAFKJ7SfJgyVAz8vdj/jXb
qF0eCNRKaoVMK3510i5GRDoZyeM48vTWcfXelgMhR2+0lAkbysMhJtG2acNQ/ip9PDKSsLy0QbjV
MBLZ2tN4LBP1I5UQ7IYx5PeFN1S1n3QkPVIQL7YSPSpOxRW/sSWTsaHNpTQMzSWftjYU4Gki3U4/
V+X5SQCdrUAWWKFESKlqxQ3av9QnFxJFX4WfnmRTAmoelzgL+Tqlp6jZhwA2HJqWTKcu1K9BAzuV
PiqGme+CQnkzFWlvziP5E5tuHq38KgpQp/C6v+DNvBNRD9tKDS8zyGHIvkni4gYLhWC+rUMsXO9G
nqZciggO83daYmj97r/xt7z4NhbLEfcoBaPzrDefbGU8TjUwEjhzeMlr9W1fi/ecPwskyjVKbHUn
LZbLYTmdUl2G+h7l3TaKGKfJxP5lOTxxjdIGQlP9cjs0NnUw7XgdVfAuAHwbHrAVekwUVfJwwNo9
IST1naHy6R76ssfnytKeyW0/mFlHtEljqj7TcYZ1NdKJY5rYDFO5RfkaAS/XJk225HqrmvaaV9lQ
3yqFXqqMngkStn8KDp6TD9pVShNShkJ76albKsHQe7j/LDwVOziFungIZmOvpAToIsCUj7sTEQCk
Pcawlgq7teo0Go0hCZOwurPD4Fr+5cbrU/kZUFaOYX9NBSM1o0ZPEw/Yogj5JawxapjUAj+o4QEA
abqlh+suNvsTZQWEflJ6EWnQegwCT8NCbp20e+U9yK13s2ueGpkTM9Gf8L64V43cEwE+hVgAQwHH
SHa6aWquFmRddIjvG01+6Vr9QzJ78sp0ujUa3nWxTDIm5vlvzpGGYqI/VN0lqeCAcwOgDW6BNyuv
/jJ4taTgNEMqBKl9SlRjJnHXfJbVuK1M6SnFktgxQ21wh4LAW9bpZvA5W4hiurywkYoL2dFFelP4
7UcukFCE3QyUkvanurs3U3HUMqNxVakjpsppv5cBVI+xJHli8eftbGWDFBwr+rj4DLNwD7jipo7C
rZzoX6FVk6eqqQLipIqVYrRTp/KSGBiK1lV6KHssUzu53NAV/p4oDe2iKg7derSJEwrPcUv/m58D
DtY3fIVjF96aUU6T8HDKJQW+k6GEDqJHf9D++C0SCt//nnPpQcVKaDSK8EFK3mAm5vqsulIg0401
qJcJ9pintcqn2bUH1Y7ui4HKOgrAr9ZfDnaYvk1K/5zk6KpxW4B+VfCbo+EyJcO5iGnP84N3Qoh3
jFVDxyz6rV5Ob1256PJkHuRSZtMROBewx1W67YjNl0zluKOKF3raRGpWjlQM4FWyCeGbreNIkTT5
KUuxUyr0P5k1CCro0uscDCe5AiFt52eVW7gwrV1bFJabDUDu8nYTDdFLlNbC/a708lPX0g+/LOm1
VItrBq2xNTNuLkaN25Legsc7zvmw8fGPp8sJrbZSHtEZ3atST3M6yl9UFvtpAEsY4g0axzJJvS7v
ORvpOZ+F5snUVGFwBWhB8sGV3XYeY5wSo2Q7B+YRBeW7Iaq3dJ5vezhflNWMM1fIs5FAa5M6z84L
ejCtYKfWsWsOHQ3HEm5R8XxBvHQDtXbeVbq20cEb8PxR8KNMXUvl6upnud/j6QBFnzbw0eqArPOj
Ss3+M5okb0zyKY5GRMdZnJ+19KkTiYeB6l0dti9hTwl8OQXnCYspGkvkbWBwoqCfuMypvyMj/uKb
7YXM7a0PKJ9RAjq0tFI2uBAdU5Hdt6H6mo2GYKAXEtaip7JsKE+i5cGYR/drq0Agk5QheVzuGY3d
Y6r9UrbxJ6PfB1Sg7QFsPp7Ks++he3nRy1Nd+q+EB/RjhIQoPon6k0Qhp1YwW+kmPdlYmbqny4i0
XjxphAxVgD+kdCrMUrow1nweM3K7c2du8cvOvUI3Bsb0o73NZlA0s0iTfV6f80KiQMAbbKxE+mTc
60xoIUTkW/txltBNZiArMckKRiu46aOBQSPkBGr7klvGOrbFk76bmky5kVIqWBVKBCoRJgM1K5SR
Zyi7abKrA/K4yKknPJhGRcv+SFMDNN5Mmt26+LMODH3Mddmkvmci4QDEX6o8q1rMxs2swMtgcX8a
XywRAePGwMIwx8mt7OlQmEjSETm9GeSRFUH/qal10p7fs50VAtVO+GT6gNgztHma07rZ9UTo9cAz
rK9JQEbtPf7C712bLsounj6zNByE0ts70/828ex0p1R5p4+MZ01Du1ssiwCf4/RV6gCqFhqhvTEo
f/3c4qIhws58/0OLReeSIrI8sAHC1oA4yzm/yeC2ZFU30bCEbKF0DE16+HzzM7TVz76hfXviJux3
/gESM4B0MlatrT7bCdBvfVtO0rlaPi5aKjCaQfvUAPnetp7g54E9zHGWmHO3n+LTLBt/svK2jEXv
xOlwnwdUn1PLOtSlIKVp3iYqanLT+qpHHYh/UN1NenqNl9KBLWWkDcf6KORgcJta44qwcYFHVXaD
P0buVUE1UsNvPYLrgctaO+S9wFBHZ/S214JQAJugs0M2IBIoZgkTNdFMCI1BvYn18raO+5cxW4wW
x7jf+Vr2PURzc24hbQSkt2WdkbIW2DxgJ436gKZt7FB+iSbzbAffaqNRk63xQ7MYcJaRlXN7jO+z
4cnXIuhCFmO0MNACB4m1M7awHMZidC07Zuxs6oNDTXUXR7LynNjcrWHHMrolxTJm+EMp0VF0ZF+M
XlwYYz8YcvbcZFa6kWoR0WgRvMAYQcJuqTvUTLJLowe3waXp0MR2iMwhSarOXdKem15FrK7yH6tL
tXWWMIbUk2SHkSmvUo8atbCtbBnvM0r+bCBV6fcUV0CoIHGn4j60I2M4Cd8lK08tNzEMBUVT/6Ck
AAFlDeRLX5S0VZGw0suvJK5gv+TDPp3IMyupbh9UcWiztnOmgMJUM5N8Ms3kvSPJx9OmkJycpocm
LcJDEPdLAK2+6khcHLKVAbiTsb6Ts4zCiqp/FEvpyX+ryLC4SiIRu7anhpwlbbL1TYA0sCMYufoG
Z2VekOzsZHQn/aVHX+fSo1Ju7FyHkj5R9jAWx5quIuMXzd1AvYwTBjJCsqtDKBWEd85YJ921wjPd
a7A3WoD8R/Ly50Cv3LQjbzNC1FAG0prEUuUh7iuIHzwRwkr4btVF8rkd5G1GTOlMJsrpaMaxXMi3
din+h7kz640bSdf0X2nU9dCHZHAdnO6L3FOZqUzttm8I2ZK57zt//TwMuSyXu09hBgUMCgIIRjAY
mUmRwYjvexexNdS23KAQuZ/KyF5YcbYOdAxbJp+Xg+8b9aEn3h47ANyjeHi0MkCmavNA1oz/fzYB
/SEi64V1dJXkhNVZt6JTG1lYr3QbtBhQkSiz8NjY5E/LiqB9IQYFUix6kImbrqdG8DLu649I9Kwz
c55/5lDjpm5vxoykSZg/ZtYkdraeg2Y28vHKqOecUAWcBvsNMHx2XDGvTfATh7uxNgJuC6U3IGDX
BAJ50FhmWeZjmlTp0tYyb4nkSgaWE9ZrES2xbMsQgJofyXMy8BHxyCMskspcGoYx+ymUR9OInhqL
a+tpjbWLwhgAE489NJ/HyuIXlyYfCZ+ISIxvMayRkrGc7sl0TYDFcXpE6nM4+PmNSgiFOypbePxX
1kFcI/ddVyz3+GytGDcYjXRknZll2eR61pZT5MvI73YGC3fshVMsVlsj25IsFmjEbNzulAeYt8CV
fVYto7lNdW/dReOT6GFddnb3UHtwPYEBVdsMIxqG6OY8hBONlG8GLkGEdfwvhbDale20Vz45VAKH
ro4wij8SNreKF/SbuURjdOnUVsF82oEB0znYbmQQE8oCPK1OhE7HbKTFYTPjTjY95NZ4kGD9Fydj
bBhuhkzfI1SST0wrTO45o9BeBt98VvVv3TC9ID2DuQVC4WZ5mWpLRRnHIw7tPSO+xdmGbm3UBAYF
KUPUa2pIJsQ9lL677skxW7j4REG3rgPlk1sZzrrVKgzXwjg/kfmz18nk4I5nkNMh7bVUNWY6rHMg
9zJjZV27RdjHWKKJEa94be8j4Y1XlqeS22DpY2RAcmw/HzYKWvDgkO8aJVE3lXNB44KJoTo+doO2
m2qVqPBQPTQdGRGrb5a6n9XLoXc1JorJxLf3T0HdfEosUmTim96FF4fVPotg3opdNwA1YjnQDiSg
A1dhzr6r4I2fffxIlBwza8ydVn2tvFR590n4+Hol3iluwVYa7UvvENAvIkLwoCvvG4IC+L256P5m
FsEP8dB5LA8j1BvWEHSelZm9FtjjYbCxLkij6EYxCtTzzZFbbiryRQ4UZaV1rPnsWRO/LrJXVfRf
mk5lxmL1O42xZzuLbvd58gXsBu6VqJ+S72VlrNvVLb8o4q4KIsIvZrINkMAFbLiKlWiXqhg6V564
lLUbXeU197YoVz4XeTEWLvBAkuBa6ZrroOn768JZC9CzK2cwcNton8cxP/OGjZgFi4VRQJ+r8gwc
SLEZo5mw27DuwLQNgPxUvESQrFgqRHe66nrLoCT0GuRmyB6Bk8TP23NmwcxVvhJr7z8r/o7sq4q0
k3Hd1aTZpiH7atuzNovB0qiqAdZ1/Fc0ddr67lSfw3ljEn1LQdJeySorKbEyIvJQxBa/tp4taLxh
lwJ/BJOrM5ZirO4oLir+VTeuipJx2Cu0+6gNI+4D9alGXmKl6bq99MXOsSxzZUzukx8GBiw3Ytp5
nfbrymMhk/bwIKJFNeTlvhzq+84upq0eiXDdVcn1AGSM3DHZOVEl5ZaHB2Njp43RER7I1ZKJYwrH
GAtLH5kKosNrUdXtdVc4t0nGBc2mZJEWWnXduE2Bh/fG4aXvFGiyNKQ3UB07V95IkJ8wYxMMX/pW
Q0XcJi0ftdqjsEAWFvXnokTJBUYXU6F07Vb2OSUjtiomo14yaV17UAc7Uqxo5sxGG/1rVI0rz+oa
7Auv4qodNgh/g1z0rt3JP/kWaxWWZZtYL4Jlr8TEY7T+SsN/gEnO8MqQi3iU7Vw0Ud2UbUwYxvIf
k5H8p8F7yUdBulLGbwP+wZEntOvQFN2qyVJ/oyQ4I5Sa8802wWimzePQdN7CQAZ5aY/q0q5Hxmcx
vRiDs6sENtnRN9viBp3S5Gs5wK1V7Ya5n4KJUTb6h14UD1UMmKLh5tLre3gcB7cC4eN7wdoLK1Q8
Wn1hu8bXmXHCRBx1ktrVxdLT7aMO8joh/7LufGvvAvm5gqj4oM02436hkG3PuQC28VInkC3hEeUE
XzeD5yBqEyX3rkWeWrfxKEIL5MrKx3MnyB6YhvcpuIBAYVRZev20bnWg+111Gts42QLL2I+dd8Yu
BOoLsYhYG4Dq2PTpj+NTmpmv1TScDKM9M0tFtjg4xB4tuDsVAEH1JjZa7u55dkYe5WxFgcF0tk6J
nIhdaTZ7bcAHPR3ulHHSTi1YIB0c8CYPd2nFFLdxxasei3aRWfWTkjcTca6YlwHXTYeZWQJ6qpzg
0JBLI+b2rBtNc9Qwi40CZ9woTeOu6ilfukbA3RLeJCgzLH3G+rzaIqu0BzPJqzxWdfj9xefEwk7M
GwSO08qrb7bPsRF/aapg4u7Xt33J/8UIMS/Eb31jTfVnXxCEjKKZTh+RQRN4POm54y8NJMqIMJCx
NbnMXdVtAD4xwl5FTfTA///W/lIVlbvyiRcQpiXoX7vqQulZVpn+61APt7VuvxZJ8+SM9R1ZCG+p
Rwo6+TbGWS6KUqXHcsDQZvQOeVQF12DLAJKN5YGzaNOpZMmvknW2PXFAKO2L5vXOsszAic3ZrKyB
ns9KLVlhu7PvBgvxh6tRjFubJyjz823KwO1ZykfRht8QN8uIPJfDNleBtUF/D6rXzK6f8JkiGp3l
59LYaB5vTsZ01JXdXWp0qB9nX/TYAZs+rFsnBFKnGgW+DPBOi9l+RhkB2Hnai62/ktB01sHkngYg
aatMQxoB6HVYqmB63eBqMCdtEYXBqcgVXCtFerRgq8VZmW6b0VTXwOZMZhf9ss2srdYPPmpjRYkF
S3mr0zEKazz+sXFVsSj1YXTi7hhAvHbLhhF+OxbRa5CXs+hUsxeZwu/GldOwiOIwvWURNnugjf2j
NgXugcjGcqjxHnfMUFsPdnYfFNVFtBhBIFPN1whXfQrW1SFaDt/bPFkxS6GSdPkyHFWMq0R8RFPv
Bvg3on9DQcZqIIkxYO4EcmpbNkqx7otzM6naIUu7TZ8p/qqMmZQV9S7PNOatxITDLOS/N2RrJ5hO
YcoA5AVltlaL5sp3MG73VWwXQBxprlKv3USBrtx9TIZqXXU1U4DGvygak/4+y198EnplhBml6yvh
Shn1Z6spz4ba7FI3GdeNxnw3aWKLeJCALJSgyOL1l8YXXwrj4AtGTXwCbdJh31wwDrlhQnPv3Fc8
Up4Jfhml80gGZTtgAwen5SBYlAY+04jB188QVs5Br57DvgXtoe0LP0k3GuEBK7Uug+7OUB6mo0WJ
keII1rWo9Kd6CO9BWDIdRYfKbDqIGpl1nU3izhPRrcGYsnHsdhtX09YttCuPNzlk0WWbkyDDmnId
RUQjceyMwmqhl4NYAaOk5PhMdgpwMXVK1Bwud5gH27HTNnbTMCsh2OjiWbAolORoDNWLF3UvcU2u
IpoWWnmblG3LQwPlz8s/6oH1Eg7ma9vl6PXrK6EmxRbxe/JlI8IKJat2K/hCSJaEfZFVBM+Us8in
+8C0HyN72Km62JcBU1Wl0Y/I70D3MMDotLwQzdppF8dvmqGsS7XghYE0ROcaG7PkDav2X6oM2cD4
iyEMfNjiPUHdG8smEpc0+dPkuatqnIxt0GgPLj6sZel+CtoZER8GR6UHSAHQDheIdDiaKb6nuU6A
O3UeVFTcWi8/I3jUgbzq7sqOWEzjQ4bNbesEcQxDO6+4TSEyLNxpPGatuwonExclmpAxOQp0Ukiz
OhvTqW6FmT5XNV5limqjtQ8gTe3uXYPwsnChFZjOXd9oTNjMFUMuGWg0EoDhGg8xBp3QTZAXM0X1
nKntSgGlWuIaOoT62dJsPEPRDYyIubeFt5tfeeQFnqYsNhdGkMFNh+rjleZNKeprsxqcJblGlt2Y
1i2UUlyS1qrXGZie3gH5ODQHvSUb7JNOqZSvKDlg9UhsddFXKEiCS9Vt/rU9+fIk0ViX2ntC8IyN
oVbwXpu2rdY+piohMFSRZkb6VoHYXbsWkxImij1slTkNiJ5UiOyE6o8EB5j9evXn0tE2bWUcW9tG
D6XAGTJmzEbQws4JaLbNqS+M5qTlYXsiADGR1uuVHfCRflErxbBPa6O4jQwlvmVZPe/LiryG/4hO
Ea9Ny0ML0gt8bVmZar39fpiGytCtsTUsz7IKOAB5CNP49N5J1PsR47gzrM2pLm6Jw5S3wMXuChXx
DlklsHe9Ll1199ZgbpVgYLrh2war944IpMPS73VlL9sBth5uhhL7+rlXuYFbsgsgVJK25pvJutqq
myUIOxMZl9/rktBZaoj6nGULtLtG0C4RAW0z7s/G0H3fsLa7cYysv/ql3mBugJROT0Lr9/ZaaaFi
YRzJk+rX79UJ1mrXPggj2amsT/IR66nAvLAW2RR66V0iPD3vSw/gVF70zZUsWm4ezx5w0zocovbe
rfzkoJfEEjO/b3lzNM4NHgjLBPpNs8zs4dSrDL7y1LFy66UPWG8vi1HiRluIDcbqrWPf6494FRI0
mz+2SlCdi7W3pvKjHLd4IutinOQn9SGWjZPn+AQkaN63ZbpjOa0sZTGEeXrqXf0hLRW+h6qeRanV
d7IfjTMJZVTlUXZkZoD6ysz1NvJoE5nLEUwvrJokv5EbMymrTVzxaCGVFQTL1srRuujTeikPg2jO
b/jAcFfhwcwoPrdJwykAdUVS672fuB4H1gPZliCFvmkaEZ4JsQebvB+SCyn4GTlQFDdI1Nmr3A+7
2xhJzVWNqsLdWJXW0oN9c8/cq1r6vZU8NkTfeO7M/imY0LOzE9P+mA1mtkiUNv9sVMUrprLQJavs
yemi9OtQZNAGI/GSTQDZEyf/1gzMKFJyKmQ48mWnFgwck3rxBmY0i+pItApIbooKjWFFwA+wJma6
09F6yrcBuZBXEhEH0UzlS1LZNzYI/y9hH31ysqB6VlkTMHur3U86udtFHCXjJix8rFFcrbzBTB5d
zcRmCJoNl2WdHxdQKieFyU9XljfygOZrNoOEV6xlUR6oQoJDkZ8oTHfo6q1d4Q9rC4jZShabuYPc
1p11Nzgo6v34DLyec+DT5NHMvsyD5VTZ6kYRGirEcxvZv0tOcDuUZvf2VeWBrPbabVaT05JNZP+D
ooLz7wLy/XkJng1G+m7qYuwiSYGecQtKd21pRliCFsGJx0xZN8oQ3SFiEC4rzWw+p4lyrZtF75Mj
vpkcL/hWpuYzAG/3qbd0BwvkBtpsbydEVdzyoGS5ONh672xYvHY8/6lOXlx0H3uv+2jmSLkE5hr2
AP+gKZ5uMruwPg2Wni99v59uXS3MN66VIreT1t0V6H5ni2uzd8bWtF6JMlYfQRRGCCYFl1KNb7NJ
169FkSK0IKye1AS5wDYOymtuHBJFfh5fxyydtgKthVMcG8m2LVFJSTISXGncj6fYFM1WZKAKMoPk
f2to6UlrR32Lso1/0lzd2vKg2Mc4hgiQM+DylF1lgE62BdT+nTCj4IbZCFM6zba++skVuhLWS8M6
fFE3/ngrm4bmpBCV+b3p0NW/NBXQnG9VPL63XWMy+rbxHeip6Ij32bb30DZFbZlwhqwj4LntyqIP
1j12oauiUsn6ef1Nqtc4K0fetNbDqb+RG+xl7aVATmIji9rcTutg4vqiMLcFQxvG3RGxbFR9/L0e
lsPbeUFEUNnRveqKJPjLhJsfQlVE+sH6X5rCRfYGnhKrQWeX46ICxrKHDAwv4UagKrwCtDOsZV2f
O94Ns3sw+ihukhOinayze7HqR+SZZKkPvPQaibKdLMmO4Ke5uwj3PODM9CE3pmF6GDfzDL3Xgees
SOVa+r790Y78x0pH2u4sqwrXyZB0q3Z5hYX6kCTNStV70BUEUJqNEhn877CDDNawEeFjKlNMLEuv
zzavBYAAcyWxyXj5Vq7LCgE+4rhvLWUR4XxCTfPmvQt5IDf95myRUkdz2kEGpq/PmjeqOxm4z5SE
L8GN+T9U+qal7hSNEL88UTaUG3kAHirp4PnkaSqAj8eutffnBWgZVOK6I/5z9tMSWAuqgZ+JGtYk
ecz8ohcIVZgTfJy8JeEo7Ow103P3JvQh3rgl8XRZn9ruHXIf6p07T3fLElqMErS0z/JDXqAKZY64
TXtjVq5lfRuwIurb4oksjo040YC9akTqMjWxnNWCXjnUNnfTQu42I86l2dAhZW4qB1lVRTFHZflt
V9a+H+9ciGtJqnz7pV4Wf6kzdUfbp2W87h1iqPhejYdAH79vVLW+CVt+62SAF08D2/yoRZAP1CIu
PpO0ezGNwnpW7Oyx0bRmb1jC2DpaFKzdVKD6gQb8o5FrpM9geGS6w3jqa+gyVUn4hOMlpsYMmKAy
lHUtxoODypY3RmIFKpzxLxuux7JMX8cCUc+21j/6Zq2CIM0dVuy9ctU/7XStQ1ZUJXW/UHvh77w0
Y2ndQO1y9PS5cLVP+JMrtwhm54dMR2YwtCcACUO7KdMieepUkmijkmgbBQrXZ8tb0kG6bp+6yi+u
tLJKNioEsX3e+umjM457gpHZs9aLHNaT5x3SoItuPcP/Jj9u0h3+g+WQn+087a49nyzDMJ8wfw8Q
lOS0IrCBmeUbW+Qkv0RIkp7kRmRDeyqNFnit6SBxoLBKLwFInoQeGsNCtoHLOe8C04YDZxy+F390
IZunRfGUpkm+e+86EcCCDaVr1m0JNWAYpj26Le61LGUxBDS7Q/ZeFqMKFAvw1H3v1Nc2CcFmXxMB
AR2mhsu8VKqnsSOvGmVG+cmeyFuHQ1I/50n6BMyj/4pF86llPvpadxaUrMzHwT6fFrkDTWChsJCf
w9GuD78lHUDIOL4x0+1TeOINPOVZXC63SxTmdK1YhFhLb2Xx/UCcKCk+yOAsO8Ld5/BR6bARFwhS
Hx0rKN1NXQDx7Qer3geivZIluZFNzLmdLJYzu8jofeJljX0TDqqyzxx4XSksdVbpHSIKOuSrVTgf
lm0qxVOXSUJMtDJN2vBa/cqSXrl6O0XXkmWl++b5rTH/p2sNZwmzMu0bCEN08uMz3s7vvbTizuIz
aiAFh6Fo+s2yAYd968dpduvNS45QrcDq/Khz6rZZxYTAgO4gCQdzRb9UquMcSz2qjnBZnlgTm/cq
tCr0xqxLUdtIykbgyW1uxKM8aKJqvwIHUuzUApxg04lim9ngXZNG+A+hl9vrokMcQY8GeFTQOzHP
6aC6Dal1PyWgbNzcV1435Ne816xjSiqqxrxP6WsNQDY+DqYIVkWUQCACKXBHNHM90NdFmMK8myqP
wKmts8KEZMfaHFF3YTTRQh61BZnOsbG9I+l5BEbDMLkuaqu6tkGskUKvwi+lnV5VWWQ+VqKw4VT4
yIFMafhUKAQQ5gb2H88kl1oTVHeCL+BF3s60GLGWxVjrF3JLRNztMrnvExhKCHiGN5HnoRulNTkp
ksTe9qOlHyLeEcBh0paMdpQfGd+a7Ziq9rXB9VnbcSxu8gT7u1BV7PthlixCj3dRloazrVtvGhfp
7MHQ2qN2ItWZELhEdWuuykDwn4p589auqYwcbwvl+xnySDOOOCT3hocFIeR2ctxrEIntrSXa4K6w
0KwIEXpby6Lc0MCwrfaWmf3MAkJ46L2BrKOBZhAOJALS7z23NXCm7fyDlSXVqQ/6dB2nSfOoh9FX
+a/WxLfQ7IOXiHuVYPqI0cV8joNU0cGYz0lsYgpVZNSPk5jTB733amRv52Ruoi10J/1+TmmBS4mT
7AClyj1ozegeSHmS3+p1EhJllPmbmHdDhRs2hzJ56NddJsFipbThJhnKtMWkwIDHh6vuoubXo/KM
j/roI8KwMFWHbTZXvG+aJMQAGNTr/QSRdt0OOK7X4SCOeabH69CMlCdI8ueeu/DFDLuLUffiCd5C
Rlq8/remXtqe5dTVCIZL4Ybfm/7SqzGpeKznZUwY8VmvMvGgelVx73c/FcLuWess/e2I5v505Ndz
Crfot3XlAUKZyg5n8VodeMfC+CchqhpruRtrCAKE86ZwIxQmnbOKbtehiuf1mtzN0KBV8FT9Y60s
owxfXU2CkLU7KleZ6R+gjBjbhFTxFVl55UrWQ3wneCortXRw0EWeW5P0c7OFbNVaWmvuZINa1spd
uSkdk1yZ3UaLAuWM7+3lkVHzP7duFRxGxvmLz6OxSwYCc1paZhcv07KL3GMW+tiQTL16rx88X9s5
gsS9PPWPbUGbfm/boN27QOOgRXbY8U9yYyL0yX2UGmu7TNEuaVq433L3vU09ku74tY08bKkmYi0d
xjIhMEP/XkH8/ZBljUp8et7VFRBfck9uap93F/CkYPFe1+nOWJ7ey7E1xZsoRcdMngzFEaWmX/oh
XEmSpq4thiuHHNlPfTBxspfZOKjgawq4Wsj1dW54Qcggu/hqkF3KZLThiHti5Y56+vOBXdMh4Pde
Wwhhr8i0ipU8UW6QVs4u9a6aW8qKugcfZjHl2MLTSHGaeZpIN54wQygXsgiVKd/WAqUlWdQNKKMK
XM2jLIZWuOIFqd8Xrq5f4tS4l9V9iHZrY+AhF43Z+FRrpHpZQth7eVQx1TNOmtMNRtnGXZ1Nb127
idEe+qgt0FPiJDIe4xpdIdaj89fSEtQEc1MR1z2+Sk+6hzPJv39bY/62TMOCDZmk4en928ouY75t
WiPQXMLS30ol9JTXxabJfXDRs1j6mzr6rKf+XizrACaaC4RGHpUHpiFhZJflRM0+JVqS7WRpTMsD
QyUUn0RbuxFzXWiBYXhB221Y1cSz10Ntj0CZgnTpIVRwnTMVwjrJM0k/VMhnydZvJ9oiADtdOrOv
R3gxlTq8gDfzWVr0NzH+F0cE5A+tMjhPqs7Hj+4A68h1L2UXP9RzdebCs6li0ulNGztPQyOiJYH4
8CiPNlaEJ8YYP/oa6OnGwGJn6BXnqYI0tsmqaNjIs3S9JxzZRtG1qyTu4xQd5Uc6SqceUXolAzh/
lBdFJHKrTNnK4hiPnyZ8Z9Gwqov72vfW8iPdhtyYNuF83XaJ/mjAGotD59QkgoyHqkIuxsjqhFO2
fepLk9xLpFkeuFDjbhwTA7mhH4cHBQzD+ynTNI0Mokjsm7xahQnrJOju/KDt7jBaInSYAA71fIpI
3mAg04/P7y201nvoI5GcZHtcT+qt6CBaymI1dzhncee+5Dl9lZpLNEXcrSvMbdOO1XnI4NszAQBq
Xyk8rSoima2w/Jfgpg26/AUPpxScoD97DRiwbafGgejfRw+mVX9xhZK9xJ4O/MUqPwrdLNcNyoRH
opHWqZi0Eg8k1/4cKeVKNi0d8nx6rzq3U4I33KiGvEnMqr+dCrdbyM+zICkmnVU+ewVQRaUcmIwp
sXmoIVWu89ByngAOnGTTJtI/dY4KB1G3NL4UER35G3KvL5c266jff0PMGurtN+Qpcyr5GypYQw9h
Vn4BvtttvDI2NokaTzvAAelKR9jjQRa7Ks5WeqDqD0ZTfz86ub74qajGerkjaZRuYDuTJxFK9Kji
k75SR7W6Bgzf70strnfIJqMjqoTJykY37+M4dk9AoI1vTn2oE2V6bUqGCUTIIwjlnD25XnVdE8/M
WwQXepE992kZbNHLSpG/S/riSGQOy6h575dii8gzNsNGs2QdQOuy7EfYEdhAe01qXSeaWHuDEh5J
GznLhLjrWtaXjg4WCKJzdhRmvs6bHssIv+UM4YYYv7iD89ZBvxe2gauWNtvr2bZ6NAywoHOpjHxQ
PHk1vh3sqkBbV1WHIsF8QDaRR91Ozw8kEFDRj0hQoQS2SSrfPBnEN0/WvJHFIOmtw4S5pCzJetlC
S8kfkfSxUabOIqjv87l9jsdRYKabANebpRRgh+n6UCD0fxf6ACZrDZyFFEK3p/rBcp34jnR68FZf
JPay1fT6M2obsM27F9TGeYcBf7nxC8Pb+UgHbZ0gye7iniRHo6jdi+jVJQLQ7bOKatMKGUftGulU
HNDaJNwMpVI/Vqr24Fdxj6QORllj5j6ZER4qkWbHx7YoezxAxIhq/+hfWGNAxs78G2jl/VHojXVj
zhtDB7do5jdjFFqzolh7AoJ5gP8H1rIy4mqvT0wr3tu3dR1u1IYlm6yTp3UBKPwxbNOtLMoDali9
IltvXr03s0FS2XWeniFvWjdJ6dVnp1OW7w1QlmFqFo1f37uphV1umwlSnzxJHmjbcFjFSeBBuaAj
Wac12YDZdZjuZbHLPWuThQVoCBVvHNc3nxyWdIfeBQQgi/U4BmuUatSdLNpx/tCQ7rpApvLuYKhv
6qY1n4rRh8Dm3mpDZJxIXSDB76vfgGGp26gqWNLIOrkJw6w+wrmCtkxbdcrFxpuqYt902SewwFDP
XU9faaoT3fZjZl4M/UtLbAHiDHYVe2TMoLzOB/Mqj29VI1RXKtmhtax7O+AVn8SoawdZQkrRvLjZ
F9lc1oSmpu6ZtP7cT5TkKqiIRllXdtdBJG3qTz4cqrc+WFwA1y6nT5BfnGXlkpmOSP1r8wAUovd6
917yvLeSHKsGVC7ej3V/KP04Tw5yP1rK88g59Xd6T656HgB/tHz7vPnYLLjzH85zBx/0o9/v/X6M
TzAb45MZe7dtOnY75Fji03u93HurKwcSZj3IBpq/V2cVI/1Cluup+5r4APPxZzh5qZmf5J7c1OWI
poqetBiI/X7A09Rw+Kls2OEuV/30KurxoXzr5r2HrlbGtRbN2n1z/3Ij+2JS0C1++8d//eu/vw7/
23/NL3ky+nn2D9iKlxw9rfqfv1nab/8o3qr3L//8zQbd6Fqu4ehCVSGRmprF8a/Pt2Hm01r7X5na
BF40FO5XNdJN6/PgDfAV5qVXt6rKRn0wwXU/jBDQ2JeLNeJi7nDWrRimONCLT948ZQ7maXQ6T6ih
md27hP6uYjnXzvSu4wUDvFY2kRsnLZ1lVoH3LRdK2LtMVDAJSDZ+FBvX1WSKt006adcGQ+sVuWGu
NWpJxjWo/GKraH67eG8nD5Bzw0AzD5FMLkKComa2KzOnP5lZOpzknvixN7dAOSVjGgfuNGBpcvJ0
bd+EbX5ThEBpPWP8qeRm6t4M3HHz51fedH+98rYhLMtwXFM4ti4c549XPjRHcHx+aL9U2LieLD3N
r/tWTa5xt5j3YW/X5DfmmnJtjjiTAdsYkA6ZN9+ro8pFNrCsvZNCcnOVGqqJ4M1Q37ihXSGhQN3g
WSZwUrULYPX9Xi7a6muZVC3uM8FjCVz/HJINf1T1xyRu2gcBaeo2Bssta522iU6aB8VQFhONpMog
FMTz53NMuAdrP6kryPut+QjWIllOdpYc5NEsj3/qfyh+6l8R6r5vK4iWnobrqec1iHXU3Yno859f
aFf824W2NJX73DYcDcqXYfzxQrdO5jBh9bNXIiI9ejFcP3mF/dTloppIWUDsQy1PXuP3w32OLGqd
ZVdv7YK6hSmMjuhVYEzVkbAOfNiYGy61xhbTzLmyc2b8sNz1PGPetfXvrQrTeu1K5l2lX7h7NKvE
unOa6blpFmNNPHzCIGajpnq7b1PDuTc97SKPp6xyiJjrBUxOz7qukDde1p0zPXt1fD8QY75nDPil
wwT4wa3qCoCGyyFBt3Qyh0tn28Gx7YuTLCESOF6+13cXfJ5R4OuKzFt0AuVHYC5i5RnvTTi1MbK3
U3XFqFYT85NdHoHyCJAOQcI+HG5Vr7wfB03D4K0jluQ082/xlY+2vR5bU/2kov6/AyxkvRWtMbzO
4LDeCQeToDA3UwxTOfs/9TqfXgm0EOSt8V9/GP5qORx+zYuxCv2g+aX4r+1rfv2cvtb/PZ/1o9W/
/ljkpO+drp6b5z8U1lkTNuNN+1qNt691mzR/fvTt4xmc547kqHyf/1sX/1eNfh/l/3NH/3iV3+t+
LF7/+dszQlrEW3FpDb82v30/NI//wnJ1+6fH6Udf8vf8WR/JMz+7faFzQ//guq7FUoYFO16xFgMd
953//bDCs/fBNDWULyxh2Zpjmz//k3584n+4DH/+C3+/2m//7P/cz5/9grcL9HYVdJXR98d780df
/w9XQTgfLEM3eTA0Vai6LRhlfr4KjvrB0oQtXFX7u14FtGOZHfylq2DYHwxt/pmacJDX+7eroOkq
9wL3wfdbZX7p8YE/PVv/0yPx/+1eMIXFv+4vXQXBDa/pcD35uQ7zK/WXJ8LmXnFtSzd01TINXT4x
f6+roAu+3V+8CvO9QO5HdTQBPNQSOv/rn58ITVU/GABMdV1XDVK4ztsH/q3uBVXX/+pVMD5gcarz
J3T3+6/8+SrY+geLsZNQp3CE7bgqE/C/170gDL7fX7wKwv2A6ZU93/OmpvES+PVe0LQPlu1wK1im
pf/9XhCaof3VF4RhfGC+z2uQn2nYqq0yTf35RpgfB1Zh6ATqlk0j7e3O+xs9Dvzv5uXjXxoaDfHB
FQ5CYLwFNFMX82T8D1dBviAcDZ689TecKeg2K7a/egm41QG0ubwbiEZCCPjlEtgabw/Hgcdr2qbG
6vDtmv+dbgTu4796Iwjzg4n0j20KXpPyfv/jjfB/mDu33baNIAy/itEHIHhYkrsXLVA4LZK2SYoe
EvSSkRiLsCwGotzEb99vuFTMpYzG8QjIAkGC+DBcDef0/zO7W7sks6UpcvY7pDZPI9QCkQof1rlD
mliKZg7hchzV4C1+7g51nZAXrIOrLlOJCdGFxpzjYrS2IAiiYP8j2IC4YDmzb2ELJR6Tci9cmefO
uDyjnoorR6KDXKsFEIThiJKcyrCy+P4yQTibFByKZNOitJbL5uLTQp5bAX86jyD6sf0mLUxu0pp6
gNJj7hHOJZIdSJKcLy1wMj4EQbGQKrVQkCZTwqPhoKq6FIsItQCatI64SGOqFCWV0VWNeHOhrZ0L
SqZc3jKpcCQPEDi3hSytEhoUYGqLKigZPJURVaak2lXagkmTjI9IIZBWBVPhgpPmWqiNlM5gzbIm
W3L3QHQekbFotUeAqWFVuKXFEWohLxcIwpZJbmuCIoxqjBCCy0hTtT/kSU3VWBMUqkIOIFhACOsS
PnsGBWVJJKKG2PIkAMep/aFI6CtXGZMg5AjKJgQG/kAGAWnGyrJBDvoibsFbfg3XWCawa46wB7Ng
DPkm1ICtkoLKmRN2LEoCSUVXL9H4muiep2sBQE08dFCunLIuAXCZI11CvOA7oAebSvUcnTdkED7a
7FAnaVGAE2umnGr4g4U3ECohpskO7DIZCVkPXyPKkZCkqV/U022hgEWjic2Z73kFcq5OPKKAizQC
ty0lVZT1UsY7UtoCCIKoV6Y0IB7E1C5PTF3nhkcB4MmlEXqEUWvBSPRz959Rwu08PziTZM7SpgFO
elQdXVwowHhaW4BxLSsoBbwLbvkEU2dZRbFAiqBOp6gY0WZcmJqXY9T8Sp5kzFZANkKpTZlwbgtw
bcyj4zDoyvGXMA9xaSGjwlFTzyAIvJ7OOhcTjKxr6BHUjTxGSMmCf2KMC5lxVl035nRiTEW9YGBR
MIZFpnRFgiWkzIqQTmOEEGwUt1qHKNLEAZUz52q4Vw5wXUAIl0EswDHVM34+LoegWag2BRKlEzRZ
upQa2jfdgrBQJXVKB5dbWKDf4yNd8VarLhZc4jADutSFK0dyeREUKgB1Jhc3Ad+5SyA65rngrAp1
lsxoQRc1jsX0I1kApc7tALKx4IsMjpmMRnaM6YFRCs/9Pb14zkAIVEN1BZXmO1KhFrKSXg1KcBXf
FmeJjlbIiNlaf8htwjG9FOHHER2Q2dwWLMUzAMsQgyOFEJmpM21+AFQXvGIBCTbPcnJBqIUsA3WX
9O1SkzMkMg51fJP8sOpvOfKDkTvuINvNR9ogRB5XOi8k3A+0MaxQUgMwsgZKkPmcZaHgEgoIeByX
ERlo20VHr9A19tDu6UEB7t1KU1Lae5UQrmh17g6CJQtQVsmoAoNtEWJJahu1EnjTQrLRiJa24ziQ
MFdCXZI+LNs9oyVcHXnrce6wmBGduQPFErRSRXpg/AGCYZEk6VGnmAjcy9SAiNAd9IWCSSgHyQ3E
vjKVHnXoDjTimOMysNKGWTZhG2MDknXt1DhSmHWwEUCZUsF/yMAd6E8UsHARVsw0xmRfAKlKERIp
gyT5V3Ry6ECcAkhaVJNe4tSAOhTQioQ8LKHXmPDF0CXAzg2AGqmmNVdSOmAkMQ7tSADTmgHx0PH6
2cpHmeDL4bkSaEQn2AZ+UMk0+MhFf5MSaRHR7+fdoT+NNiuYEpZViHYoRIHSy0G+yiU5pQMzHH7Y
Mb5xxrJ0PlMpIkKd0GWraLtMxrDwh2yEVtyyAsoWHUnTOi5TyFmi1iHADNKTptNGnSiF0qJAoDWP
hmTGjewYJ8nKfWfKqFDRVZCISBk00UZhaIR2hU8xVep5Zsi32EyBAWR1hiT+ExNySsVxM4w0mOah
kcY0kcdnhq8hlB7Rrfy8Zepy023XP8nmp64dZtuyvvgDx9LgVMBsw5Sgy+AHZYOVF+3jq/z/hyDy
jrtbZt887nYZnzP9+vQBTx8dPOv4qY5ffN61+2a/2tyN37iblim72b7/7sdt8665aebI2L/g+5Wc
7Av7XB19QfBwvZAr3qOWu++43zgUDP16DsHXzW5ohqMk2fHlAbJ2yZfNtnvf73ddsGqfV9Sy+22/
b9b9fNW+eNFL3u3a1aFb3R4C4SM+0Ap/1m4bTklu55I9EFdLnrYvXvTvLy777e3Nu1DtHulqn/Iz
Wu/WwfucyEWtZPaZ7q/CJU+TD1rJz9F41801zsyksMJawS/WzSYwwIlhVMvdckly34Ue6fucatG7
ddcsoohvlqgl9x9Ds/AtSa3YX09jk58lVwtGwO3q+u5oBmPY84OYWtG/9bfdcKJm353Uyn7ZdLsg
ekxgRS93f7dtduu5OqZWol70MDSrze3QchFMKH+cYFDL71ab7qoJWW5ft+tFkwuG/hBYds6kACW8
XjYH+vDnw4cgNk2DsOeQ3t/ul6LPsvB+d1jEkNxP6mkX/ap9t28W1dO0aUIv+t8mzFvM2soUkV7w
x4vnzQ0H3HPu0lGcBJNplvcc8n9p90MbRCq2D8jg/DmEv2w/dasgjU17E84h/J9+f31cplcKpMfx
Cw8evvCoIvtVvz9sLi6bfU+mDJ3T771Tr318wLPmeun7fuO3VvzrTRdq3GAterW8vt5SkYSoZmJ2
1SvmULFlI3Hc7qoV/Hu72w2chdgsYAKnKcn2Qa34Pzb9ur14MZzkNgHievF/cpPuw4YIASzbnLTr
9w84NUQRD1umFf8X2m+HoQ0iV+Fn8PWyP4WocppI0cr9+9Bsjp9cYsq0AV8r9k27vyGzBZLpZJwh
07/pQDYL8+aE8nPY39uGvLO7OoSuSYdBJry1GnnbDoeLBxfPdtMzGN/bblj1u6ELKrdp64N67Xc9
Z/pcHZUw2ok/zOf/JT/ENH0+gOWUfzoesvPQr4XkmvzEats2+x/+AwAA//8=</cx:binary>
              </cx:geoCache>
            </cx:geography>
          </cx:layoutPr>
          <cx:valueColors>
            <cx:minColor>
              <a:schemeClr val="accent1">
                <a:lumMod val="75000"/>
              </a:schemeClr>
            </cx:minColor>
            <cx:maxColor>
              <a:schemeClr val="accent1">
                <a:lumMod val="20000"/>
                <a:lumOff val="80000"/>
              </a:schemeClr>
            </cx:maxColor>
          </cx:valueColors>
        </cx:series>
      </cx:plotAreaRegion>
    </cx:plotArea>
    <cx:legend pos="b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defRPr>
          </a:pPr>
          <a:endParaRPr lang="en-US" sz="1197" b="0" i="0" u="none" strike="noStrike" baseline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3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E6626-612B-455B-9FD1-DD7A1306B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51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4/12/21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42925" y="1006475"/>
            <a:ext cx="5365750" cy="4024313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361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Declines in traditional Medicare spending between 2019 and 2020 differed across states, with the largest downturns in Maine and Michigan.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5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Compared with spending between January and October of 2019, traditional Medicare spending was 7% lower during the same period in 2020.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52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The largest decline in traditional Medicare spending occurred in April 2020, before rebounding in June.</a:t>
            </a:r>
          </a:p>
          <a:p>
            <a:r>
              <a:rPr lang="en-US"/>
              <a:t>- Spending between June and October 2020 did not rise higher than the </a:t>
            </a:r>
            <a:r>
              <a:rPr lang="en-US" err="1"/>
              <a:t>prepandemic</a:t>
            </a:r>
            <a:r>
              <a:rPr lang="en-US"/>
              <a:t> levels in January 2020.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6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Traditional Medicare spending decreased across all demographics from 2019 to 2020.</a:t>
            </a:r>
          </a:p>
          <a:p>
            <a:r>
              <a:rPr lang="en-US" dirty="0"/>
              <a:t>- Compared to 2019, traditional Medicare spending in 2020 decreased more among beneficiaries under age 65 and over age 85, white beneficiaries, and beneficiaries not also enrolled in Medicaid</a:t>
            </a:r>
            <a:r>
              <a:rPr lang="en-US" dirty="0">
                <a:cs typeface="Calibri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24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- Traditional Medicare spending rebounded for beneficiaries ages 65-74 in June to levels above </a:t>
            </a:r>
            <a:r>
              <a:rPr lang="en-US" dirty="0" err="1">
                <a:cs typeface="Calibri"/>
              </a:rPr>
              <a:t>prepandemic</a:t>
            </a:r>
            <a:r>
              <a:rPr lang="en-US" dirty="0">
                <a:cs typeface="Calibri"/>
              </a:rPr>
              <a:t> spending for the remainder of the year.</a:t>
            </a:r>
          </a:p>
          <a:p>
            <a:r>
              <a:rPr lang="en-US" dirty="0">
                <a:cs typeface="Calibri"/>
              </a:rPr>
              <a:t>- For the oldest and youngest traditional Medicare beneficiaries, spending declined only slightly during the early months of the pandemic.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28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-Traditional Medicare spending for beneficiaries not dually eligible fell by more than 50 percent between February and April 2020. Spending than returned to </a:t>
            </a:r>
            <a:r>
              <a:rPr lang="en-US" dirty="0" err="1"/>
              <a:t>prepandemic</a:t>
            </a:r>
            <a:r>
              <a:rPr lang="en-US" dirty="0"/>
              <a:t> levels by the summer.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03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- Traditional Medicare spending on Part B, inpatient, and outpatient care decreased between March and April before rebounding to earlier levels.</a:t>
            </a:r>
          </a:p>
          <a:p>
            <a:r>
              <a:rPr lang="en-US" dirty="0">
                <a:cs typeface="Calibri"/>
              </a:rPr>
              <a:t>- Traditional Medicare spending on Part D increased during the first month of the pandemic, then declined until May, when spending returned to </a:t>
            </a:r>
            <a:r>
              <a:rPr lang="en-US" dirty="0" err="1">
                <a:cs typeface="Calibri"/>
              </a:rPr>
              <a:t>prepandemic</a:t>
            </a:r>
            <a:r>
              <a:rPr lang="en-US" dirty="0">
                <a:cs typeface="Calibri"/>
              </a:rPr>
              <a:t> levels.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23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- Unlike spending on Part B, inpatient, and outpatient care, traditional Medicare spending for home health and skilled nursing facilities declined throughout the year.</a:t>
            </a:r>
          </a:p>
          <a:p>
            <a:r>
              <a:rPr lang="en-US" dirty="0">
                <a:cs typeface="Calibri"/>
              </a:rPr>
              <a:t>- Traditional Medicare spending on hospice remained relatively steady throughout the pandemic.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94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- Spending in traditional Medicare declined among many chronic conditions during the first few months of the pandemic before rebounding in June 2020.</a:t>
            </a:r>
            <a:endParaRPr lang="en-US" dirty="0"/>
          </a:p>
          <a:p>
            <a:r>
              <a:rPr lang="en-US" dirty="0">
                <a:cs typeface="Calibri"/>
              </a:rPr>
              <a:t>- Traditional Medicare spending decreased more substantially for hypertension, mental health, and diabetes during the early months of pandemic than for other chronic conditions.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77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41"/>
          <p:cNvSpPr>
            <a:spLocks noGrp="1"/>
          </p:cNvSpPr>
          <p:nvPr>
            <p:ph type="body" sz="quarter" idx="11" hasCustomPrompt="1"/>
          </p:nvPr>
        </p:nvSpPr>
        <p:spPr>
          <a:xfrm>
            <a:off x="652028" y="3747673"/>
            <a:ext cx="6116216" cy="9243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50" b="0" i="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additional sub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2028" y="589086"/>
            <a:ext cx="7772400" cy="2221708"/>
          </a:xfrm>
          <a:effectLst/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 b="0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2028" y="2858972"/>
            <a:ext cx="7133854" cy="4938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="0" i="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sub text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670583" y="3488270"/>
            <a:ext cx="252028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05C8B3B-4DD9-5741-BCAB-12583ECB5F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900" y="5657292"/>
            <a:ext cx="2617952" cy="78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63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MWF Graph -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456296" y="5999997"/>
            <a:ext cx="6021879" cy="7773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80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73152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CA53F0-5BB1-C740-BDD2-F0D8CE65E3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5B7586A4-9F06-A144-A670-5CE7679015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0" baseline="0">
                <a:solidFill>
                  <a:schemeClr val="accent1"/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13" name="Chart Placeholder 5">
            <a:extLst>
              <a:ext uri="{FF2B5EF4-FFF2-40B4-BE49-F238E27FC236}">
                <a16:creationId xmlns:a16="http://schemas.microsoft.com/office/drawing/2014/main" id="{E766F770-AA11-EE42-826D-70B5AD2C240D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627433" y="1455938"/>
            <a:ext cx="8091115" cy="441070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C515A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A80C94D-DB55-5E49-B2B4-5E8C448A5FF1}"/>
              </a:ext>
            </a:extLst>
          </p:cNvPr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1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4940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MWF Text White+Orang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731520"/>
          </a:xfrm>
          <a:effectLst/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8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716B92-2C04-524B-B405-57A6D35683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7919046" cy="420788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System Font Regular"/>
              <a:buChar char="−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3176A1-1FE8-3B47-BD0C-8619707BA7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CC903193-A631-D548-92ED-50472F788CE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0" baseline="0">
                <a:solidFill>
                  <a:schemeClr val="accent2"/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Text White+Orang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73152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65C384A-94FD-D54E-AAC2-7D9F78EB9AD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3834782" cy="420788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System Font Regular"/>
              <a:buChar char="−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D593D086-6531-3545-ABB7-6290BEADD8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11699" y="1828800"/>
            <a:ext cx="3834782" cy="420788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System Font Regular"/>
              <a:buChar char="−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077174-1EBA-EF44-BBB5-F075DC46F0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0F0FADCC-2182-6440-A304-D5310E094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0" baseline="0">
                <a:solidFill>
                  <a:schemeClr val="accent2"/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MWF Text White+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0" baseline="0">
                <a:solidFill>
                  <a:schemeClr val="accent2"/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4937760" y="1828800"/>
            <a:ext cx="4206240" cy="4206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73152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E7B3434-59E7-0940-BBC4-3F02ED0C88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3" y="1828800"/>
            <a:ext cx="4114800" cy="420788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System Font Regular"/>
              <a:buChar char="−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F935281-EB94-054E-A0C4-625FAB8EED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Graph -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7433" y="1461220"/>
            <a:ext cx="8091115" cy="440542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C515A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456296" y="5999997"/>
            <a:ext cx="6021879" cy="7773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90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73152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CA53F0-5BB1-C740-BDD2-F0D8CE65E3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5B7586A4-9F06-A144-A670-5CE7679015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0" baseline="0">
                <a:solidFill>
                  <a:schemeClr val="accent2"/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MWF Text White+Orang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6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73152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716B92-2C04-524B-B405-57A6D35683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7919046" cy="420788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−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3176A1-1FE8-3B47-BD0C-8619707BA7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2FC242CE-3ADA-274B-B7EC-6EE11B3604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0" baseline="0">
                <a:solidFill>
                  <a:schemeClr val="accent6"/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</p:spTree>
    <p:extLst>
      <p:ext uri="{BB962C8B-B14F-4D97-AF65-F5344CB8AC3E}">
        <p14:creationId xmlns:p14="http://schemas.microsoft.com/office/powerpoint/2010/main" val="3995678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MWF Text White+Orang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73152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65C384A-94FD-D54E-AAC2-7D9F78EB9AD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3834782" cy="420788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System Font Regular"/>
              <a:buChar char="−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D593D086-6531-3545-ABB7-6290BEADD8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11699" y="1828800"/>
            <a:ext cx="3834782" cy="420788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System Font Regular"/>
              <a:buChar char="−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077174-1EBA-EF44-BBB5-F075DC46F0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0F0FADCC-2182-6440-A304-D5310E094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0" baseline="0">
                <a:solidFill>
                  <a:schemeClr val="bg2"/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</p:spTree>
    <p:extLst>
      <p:ext uri="{BB962C8B-B14F-4D97-AF65-F5344CB8AC3E}">
        <p14:creationId xmlns:p14="http://schemas.microsoft.com/office/powerpoint/2010/main" val="3303413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MWF Text White+Blue - Photo 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73152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99355D6-13F3-9A4E-916E-82C3E016AA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6978"/>
            <a:ext cx="4114800" cy="4206241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System Font Regular"/>
              <a:buChar char="−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DF8253-0E39-3346-AFC3-C8DCC0B012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0E19C3FB-6A24-4A42-B3F0-658F934A22E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0" baseline="0">
                <a:solidFill>
                  <a:schemeClr val="bg2"/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8272BB8B-624A-4C45-B901-FBCED4B14A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937760" y="1828800"/>
            <a:ext cx="4206240" cy="4206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981695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MWF Graph -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456296" y="5999997"/>
            <a:ext cx="6021879" cy="7773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90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73152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80962" y="6288656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CA53F0-5BB1-C740-BDD2-F0D8CE65E3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5B7586A4-9F06-A144-A670-5CE7679015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434" y="178304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0" baseline="0">
                <a:solidFill>
                  <a:schemeClr val="bg2"/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13" name="Chart Placeholder 5">
            <a:extLst>
              <a:ext uri="{FF2B5EF4-FFF2-40B4-BE49-F238E27FC236}">
                <a16:creationId xmlns:a16="http://schemas.microsoft.com/office/drawing/2014/main" id="{60BDA4A3-F221-914D-BFF9-03E27D314E89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627433" y="1461220"/>
            <a:ext cx="8091115" cy="440542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C515A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328194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MWF Text White+Orang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4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73152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716B92-2C04-524B-B405-57A6D35683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7919046" cy="420788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4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4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4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4"/>
              </a:buClr>
              <a:buFont typeface="System Font Regular"/>
              <a:buChar char="−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3176A1-1FE8-3B47-BD0C-8619707BA7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CC903193-A631-D548-92ED-50472F788CE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0" baseline="0">
                <a:solidFill>
                  <a:schemeClr val="accent4"/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</p:spTree>
    <p:extLst>
      <p:ext uri="{BB962C8B-B14F-4D97-AF65-F5344CB8AC3E}">
        <p14:creationId xmlns:p14="http://schemas.microsoft.com/office/powerpoint/2010/main" val="3882407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WMF Section 1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4" y="1138"/>
            <a:ext cx="8928484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381535"/>
            <a:ext cx="7772399" cy="4938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0" baseline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3270684"/>
            <a:ext cx="7772399" cy="914400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958976"/>
            <a:ext cx="7772400" cy="1310198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900" b="0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A80D43-816B-B140-86BC-E4736BC2D0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189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MWF Text White+Orang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4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73152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65C384A-94FD-D54E-AAC2-7D9F78EB9AD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3834782" cy="420788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4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4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4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4"/>
              </a:buClr>
              <a:buFont typeface="System Font Regular"/>
              <a:buChar char="−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D593D086-6531-3545-ABB7-6290BEADD8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11699" y="1828800"/>
            <a:ext cx="3834782" cy="420788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4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4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4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4"/>
              </a:buClr>
              <a:buFont typeface="System Font Regular"/>
              <a:buChar char="−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077174-1EBA-EF44-BBB5-F075DC46F0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0F0FADCC-2182-6440-A304-D5310E094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0" baseline="0">
                <a:solidFill>
                  <a:schemeClr val="accent4"/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</p:spTree>
    <p:extLst>
      <p:ext uri="{BB962C8B-B14F-4D97-AF65-F5344CB8AC3E}">
        <p14:creationId xmlns:p14="http://schemas.microsoft.com/office/powerpoint/2010/main" val="923759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MWF Text White+Blue - Photo 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4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73152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99355D6-13F3-9A4E-916E-82C3E016AA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6980"/>
            <a:ext cx="4114800" cy="4206240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4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4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4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4"/>
              </a:buClr>
              <a:buFont typeface="System Font Regular"/>
              <a:buChar char="−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DF8253-0E39-3346-AFC3-C8DCC0B012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0E19C3FB-6A24-4A42-B3F0-658F934A22E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0" baseline="0">
                <a:solidFill>
                  <a:schemeClr val="accent4"/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7374C714-767A-8D45-96AF-F0D193DA9C0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937760" y="1828800"/>
            <a:ext cx="4206240" cy="4206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553542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MWF Graph -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456296" y="5999997"/>
            <a:ext cx="6021879" cy="7773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90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73152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80962" y="6288656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4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4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CA53F0-5BB1-C740-BDD2-F0D8CE65E3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5B7586A4-9F06-A144-A670-5CE7679015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434" y="178304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0" baseline="0">
                <a:solidFill>
                  <a:schemeClr val="accent4"/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13" name="Chart Placeholder 5">
            <a:extLst>
              <a:ext uri="{FF2B5EF4-FFF2-40B4-BE49-F238E27FC236}">
                <a16:creationId xmlns:a16="http://schemas.microsoft.com/office/drawing/2014/main" id="{CF209F0E-A49E-434E-A261-373A60B7566B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627433" y="1461220"/>
            <a:ext cx="8091115" cy="440542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C515A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7984653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MWF Text White+Orang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6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73152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65C384A-94FD-D54E-AAC2-7D9F78EB9AD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3834782" cy="420788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−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D593D086-6531-3545-ABB7-6290BEADD8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11699" y="1828800"/>
            <a:ext cx="3834782" cy="420788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−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077174-1EBA-EF44-BBB5-F075DC46F0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0F0FADCC-2182-6440-A304-D5310E094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0" baseline="0">
                <a:solidFill>
                  <a:schemeClr val="accent6"/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</p:spTree>
    <p:extLst>
      <p:ext uri="{BB962C8B-B14F-4D97-AF65-F5344CB8AC3E}">
        <p14:creationId xmlns:p14="http://schemas.microsoft.com/office/powerpoint/2010/main" val="176965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MWF Text White+Blue - Photo 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6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73152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99355D6-13F3-9A4E-916E-82C3E016AA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6980"/>
            <a:ext cx="4114800" cy="4206240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−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DF8253-0E39-3346-AFC3-C8DCC0B012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0E19C3FB-6A24-4A42-B3F0-658F934A22E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0" baseline="0">
                <a:solidFill>
                  <a:schemeClr val="accent6"/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0457CB10-3AAD-1643-822D-DAB0F074EB0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937760" y="1828800"/>
            <a:ext cx="4206240" cy="4206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MWF Graph -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456296" y="5999997"/>
            <a:ext cx="6021879" cy="7773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90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73152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6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CA53F0-5BB1-C740-BDD2-F0D8CE65E3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5B7586A4-9F06-A144-A670-5CE7679015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0" baseline="0">
                <a:solidFill>
                  <a:schemeClr val="accent6"/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13" name="Chart Placeholder 5">
            <a:extLst>
              <a:ext uri="{FF2B5EF4-FFF2-40B4-BE49-F238E27FC236}">
                <a16:creationId xmlns:a16="http://schemas.microsoft.com/office/drawing/2014/main" id="{E766F770-AA11-EE42-826D-70B5AD2C240D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627433" y="1461220"/>
            <a:ext cx="8091115" cy="440542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C515A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945710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MWF Text White+Orang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73152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716B92-2C04-524B-B405-57A6D35683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7919046" cy="420788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System Font Regular"/>
              <a:buChar char="−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3176A1-1FE8-3B47-BD0C-8619707BA7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CC903193-A631-D548-92ED-50472F788CE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0" baseline="0">
                <a:solidFill>
                  <a:schemeClr val="bg2"/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</p:spTree>
    <p:extLst>
      <p:ext uri="{BB962C8B-B14F-4D97-AF65-F5344CB8AC3E}">
        <p14:creationId xmlns:p14="http://schemas.microsoft.com/office/powerpoint/2010/main" val="3352191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3103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MWF Graph - Te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7433" y="1699588"/>
            <a:ext cx="8091115" cy="4054959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C515A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456297" y="5999997"/>
            <a:ext cx="6030756" cy="7773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A002C4-E0D3-A54E-A3B4-4CDAE08A7A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3317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MWF Graph -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7433" y="1699589"/>
            <a:ext cx="8091115" cy="405495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C515A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73152" y="265176"/>
            <a:ext cx="8961120" cy="758952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000" b="0" spc="0" baseline="0">
                <a:solidFill>
                  <a:schemeClr val="tx1"/>
                </a:solidFill>
                <a:effectLst/>
                <a:latin typeface="Berlingske Serif Text" panose="02000503060000020004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83A76A9-73AE-4882-BD79-3AD14A2384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9" t="9092" r="7027" b="31817"/>
          <a:stretch/>
        </p:blipFill>
        <p:spPr>
          <a:xfrm>
            <a:off x="7751476" y="6394514"/>
            <a:ext cx="1321024" cy="41886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4C3A057-3367-44BB-B773-D00FE2FCB245}"/>
              </a:ext>
            </a:extLst>
          </p:cNvPr>
          <p:cNvSpPr txBox="1"/>
          <p:nvPr userDrawn="1"/>
        </p:nvSpPr>
        <p:spPr>
          <a:xfrm>
            <a:off x="71499" y="6394513"/>
            <a:ext cx="7308811" cy="41886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Suisse Int'l" panose="020B0804000000000000" pitchFamily="34" charset="77"/>
              </a:rPr>
              <a:t>Source: Arnav Shah et al., “How Has Medicare Spending Changed During the COVID-19 Pandemic?,” </a:t>
            </a:r>
            <a:r>
              <a:rPr lang="en-US" sz="800" b="0" i="0">
                <a:latin typeface="Suisse Int'l Italic" panose="020B0804000000000000" pitchFamily="34" charset="77"/>
              </a:rPr>
              <a:t>To the Point</a:t>
            </a:r>
            <a:r>
              <a:rPr lang="en-US" sz="800" b="0" i="0">
                <a:latin typeface="Suisse Int'l" panose="020B0804000000000000" pitchFamily="34" charset="77"/>
              </a:rPr>
              <a:t> (blog), Commonwealth Fund, Apr. 12, 2021.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124F279-246C-404F-8396-0A42D110216D}"/>
              </a:ext>
            </a:extLst>
          </p:cNvPr>
          <p:cNvCxnSpPr>
            <a:cxnSpLocks/>
          </p:cNvCxnSpPr>
          <p:nvPr userDrawn="1"/>
        </p:nvCxnSpPr>
        <p:spPr>
          <a:xfrm flipH="1">
            <a:off x="71499" y="6345324"/>
            <a:ext cx="8961120" cy="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47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WMF Section 1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4" y="1138"/>
            <a:ext cx="892848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381535"/>
            <a:ext cx="7772399" cy="4938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0" baseline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3270684"/>
            <a:ext cx="7772399" cy="914400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958976"/>
            <a:ext cx="7772400" cy="1310198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900" b="0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0011FC-5244-FB4E-8CAB-5308AC46B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6780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MWF Text White+Blu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8128E848-2C8D-1C4B-BC7C-D01514AD28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7919046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59F0DC-D22E-4FB8-892A-A9469D4FBA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9" t="9092" r="7027" b="31817"/>
          <a:stretch/>
        </p:blipFill>
        <p:spPr>
          <a:xfrm>
            <a:off x="7751476" y="6394514"/>
            <a:ext cx="1321024" cy="4188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F6F6A78-28C7-4AFA-9BDE-9C1F7ABA2E67}"/>
              </a:ext>
            </a:extLst>
          </p:cNvPr>
          <p:cNvSpPr txBox="1"/>
          <p:nvPr userDrawn="1"/>
        </p:nvSpPr>
        <p:spPr>
          <a:xfrm>
            <a:off x="71499" y="6394513"/>
            <a:ext cx="7308811" cy="41886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Suisse Int'l" panose="020B0804000000000000" pitchFamily="34" charset="77"/>
              </a:rPr>
              <a:t>Source: Arnav Shah et al., “How Has Medicare Spending Changed During the COVID-19 Pandemic?,” </a:t>
            </a:r>
            <a:r>
              <a:rPr lang="en-US" sz="800" b="0" i="0">
                <a:latin typeface="Suisse Int'l Italic" panose="020B0804000000000000" pitchFamily="34" charset="77"/>
              </a:rPr>
              <a:t>To the Point</a:t>
            </a:r>
            <a:r>
              <a:rPr lang="en-US" sz="800" b="0" i="0">
                <a:latin typeface="Suisse Int'l" panose="020B0804000000000000" pitchFamily="34" charset="77"/>
              </a:rPr>
              <a:t> (blog), Commonwealth Fund, Apr. 12, 2021.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EEEDC2-5611-47B7-868A-EE3F464977EF}"/>
              </a:ext>
            </a:extLst>
          </p:cNvPr>
          <p:cNvCxnSpPr>
            <a:cxnSpLocks/>
          </p:cNvCxnSpPr>
          <p:nvPr userDrawn="1"/>
        </p:nvCxnSpPr>
        <p:spPr>
          <a:xfrm flipH="1">
            <a:off x="71499" y="6345324"/>
            <a:ext cx="8961120" cy="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799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1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4" y="0"/>
            <a:ext cx="892848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958976"/>
            <a:ext cx="7772400" cy="1310198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900" b="0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3270684"/>
            <a:ext cx="7772399" cy="914400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381535"/>
            <a:ext cx="7772399" cy="4938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0" baseline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bg2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ED6370-4F07-5D41-8CB0-5ED304C96E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83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1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4" y="1138"/>
            <a:ext cx="8928484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381535"/>
            <a:ext cx="7772399" cy="4938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0" baseline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3270684"/>
            <a:ext cx="7772399" cy="914400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958976"/>
            <a:ext cx="7772400" cy="1310198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9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4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E55082-BA53-1640-B33A-2AA9A294E7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59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1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4" y="1138"/>
            <a:ext cx="8928484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381535"/>
            <a:ext cx="7772399" cy="4938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0" baseline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3270684"/>
            <a:ext cx="7772399" cy="914400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958976"/>
            <a:ext cx="7772400" cy="1310198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9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03EBB16-AD77-3240-83A3-2F85443BF9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01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MWF Text White+Orang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1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73152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716B92-2C04-524B-B405-57A6D35683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7919046" cy="420788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−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3176A1-1FE8-3B47-BD0C-8619707BA7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2FC242CE-3ADA-274B-B7EC-6EE11B3604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0" baseline="0">
                <a:solidFill>
                  <a:schemeClr val="accent1"/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</p:spTree>
    <p:extLst>
      <p:ext uri="{BB962C8B-B14F-4D97-AF65-F5344CB8AC3E}">
        <p14:creationId xmlns:p14="http://schemas.microsoft.com/office/powerpoint/2010/main" val="1581747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MWF Text White+Orang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1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73152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65C384A-94FD-D54E-AAC2-7D9F78EB9AD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3834782" cy="420788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−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D593D086-6531-3545-ABB7-6290BEADD8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11699" y="1828800"/>
            <a:ext cx="3834782" cy="420788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−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077174-1EBA-EF44-BBB5-F075DC46F0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0F0FADCC-2182-6440-A304-D5310E094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0" baseline="0">
                <a:solidFill>
                  <a:schemeClr val="accent1"/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</p:spTree>
    <p:extLst>
      <p:ext uri="{BB962C8B-B14F-4D97-AF65-F5344CB8AC3E}">
        <p14:creationId xmlns:p14="http://schemas.microsoft.com/office/powerpoint/2010/main" val="3852898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MWF Text White+Blue - Photo 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1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73152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99355D6-13F3-9A4E-916E-82C3E016AA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6980"/>
            <a:ext cx="4114800" cy="4206240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−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DF8253-0E39-3346-AFC3-C8DCC0B012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0E19C3FB-6A24-4A42-B3F0-658F934A22E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0" baseline="0">
                <a:solidFill>
                  <a:schemeClr val="accent1"/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0457CB10-3AAD-1643-822D-DAB0F074EB0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937760" y="1828800"/>
            <a:ext cx="4206240" cy="4206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1498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19201"/>
            <a:ext cx="77724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07" r:id="rId11"/>
    <p:sldLayoutId id="2147483798" r:id="rId12"/>
    <p:sldLayoutId id="2147483799" r:id="rId13"/>
    <p:sldLayoutId id="2147483786" r:id="rId14"/>
    <p:sldLayoutId id="2147483877" r:id="rId15"/>
    <p:sldLayoutId id="2147483880" r:id="rId16"/>
    <p:sldLayoutId id="2147483881" r:id="rId17"/>
    <p:sldLayoutId id="2147483882" r:id="rId18"/>
    <p:sldLayoutId id="2147483876" r:id="rId19"/>
    <p:sldLayoutId id="2147483883" r:id="rId20"/>
    <p:sldLayoutId id="2147483884" r:id="rId21"/>
    <p:sldLayoutId id="2147483885" r:id="rId22"/>
    <p:sldLayoutId id="2147483878" r:id="rId23"/>
    <p:sldLayoutId id="2147483797" r:id="rId24"/>
    <p:sldLayoutId id="2147483879" r:id="rId25"/>
    <p:sldLayoutId id="2147483874" r:id="rId26"/>
    <p:sldLayoutId id="2147483803" r:id="rId27"/>
    <p:sldLayoutId id="2147483896" r:id="rId28"/>
    <p:sldLayoutId id="2147483897" r:id="rId29"/>
    <p:sldLayoutId id="2147483898" r:id="rId30"/>
  </p:sldLayoutIdLst>
  <p:hf sldNum="0" hdr="0" dt="0"/>
  <p:txStyles>
    <p:titleStyle>
      <a:lvl1pPr algn="ctr" defTabSz="91437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171446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80" indent="-173034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925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71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817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1901D6F-51CB-ED4B-A695-B8D454D3CC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Commonwealth Fund Analysis of </a:t>
            </a:r>
            <a:r>
              <a:rPr lang="en-US" sz="1600" dirty="0" err="1"/>
              <a:t>CareJourney</a:t>
            </a:r>
            <a:r>
              <a:rPr lang="en-US" sz="1600" dirty="0"/>
              <a:t> Claims Data for Traditional Medicare Beneficiaries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C551D8A-46CE-46E8-B33F-3368C6980E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2463" y="887827"/>
            <a:ext cx="7772400" cy="22225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MEDICARE DATA HUB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/>
              <a:t>Medicare Spending, January</a:t>
            </a:r>
            <a:r>
              <a:rPr lang="en-US" sz="4800" dirty="0">
                <a:ea typeface="Calibri" panose="020F0502020204030204" pitchFamily="34" charset="0"/>
                <a:cs typeface="Calibri"/>
              </a:rPr>
              <a:t>–</a:t>
            </a:r>
            <a:r>
              <a:rPr lang="en-US" sz="4800" dirty="0"/>
              <a:t>October 2020​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685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4B251E-446F-7045-B6AA-74024D2102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456296" y="5999997"/>
            <a:ext cx="6021879" cy="777375"/>
          </a:xfrm>
        </p:spPr>
        <p:txBody>
          <a:bodyPr/>
          <a:lstStyle/>
          <a:p>
            <a:r>
              <a:rPr lang="en-US" dirty="0"/>
              <a:t>Data: Commonwealth Fund analysis of </a:t>
            </a:r>
            <a:r>
              <a:rPr lang="en-US" dirty="0" err="1"/>
              <a:t>CareJourney</a:t>
            </a:r>
            <a:r>
              <a:rPr lang="en-US" dirty="0"/>
              <a:t> traditional Medicare claims data.</a:t>
            </a:r>
          </a:p>
          <a:p>
            <a:r>
              <a:rPr lang="en-US" dirty="0"/>
              <a:t>Note: Excludes November and December of both years.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B669A3-D640-49F0-B0FD-679A2689C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731520"/>
          </a:xfrm>
        </p:spPr>
        <p:txBody>
          <a:bodyPr>
            <a:normAutofit/>
          </a:bodyPr>
          <a:lstStyle/>
          <a:p>
            <a:r>
              <a:rPr lang="en-US" sz="2200" dirty="0"/>
              <a:t>Declines in traditional Medicare spending varied across states between 2019 and 2020.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D1FF2CF0-4869-0A46-909B-BC11D5E12C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COVID-19 &amp; TELEHEALTH</a:t>
            </a:r>
          </a:p>
        </p:txBody>
      </p:sp>
      <mc:AlternateContent xmlns:mc="http://schemas.openxmlformats.org/markup-compatibility/2006">
        <mc:Choice xmlns:cx4="http://schemas.microsoft.com/office/drawing/2016/5/10/chartex" Requires="cx4">
          <p:graphicFrame>
            <p:nvGraphicFramePr>
              <p:cNvPr id="10" name="Chart Placeholder 9">
                <a:extLst>
                  <a:ext uri="{FF2B5EF4-FFF2-40B4-BE49-F238E27FC236}">
                    <a16:creationId xmlns:a16="http://schemas.microsoft.com/office/drawing/2014/main" id="{6868717B-3439-4B4B-B393-3FE045736EDC}"/>
                  </a:ext>
                </a:extLst>
              </p:cNvPr>
              <p:cNvGraphicFramePr>
                <a:graphicFrameLocks noGrp="1"/>
              </p:cNvGraphicFramePr>
              <p:nvPr>
                <p:ph type="chart" sz="quarter" idx="19"/>
                <p:extLst>
                  <p:ext uri="{D42A27DB-BD31-4B8C-83A1-F6EECF244321}">
                    <p14:modId xmlns:p14="http://schemas.microsoft.com/office/powerpoint/2010/main" val="3102504582"/>
                  </p:ext>
                </p:extLst>
              </p:nvPr>
            </p:nvGraphicFramePr>
            <p:xfrm>
              <a:off x="627063" y="1455738"/>
              <a:ext cx="8091487" cy="441166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10" name="Chart Placeholder 9">
                <a:extLst>
                  <a:ext uri="{FF2B5EF4-FFF2-40B4-BE49-F238E27FC236}">
                    <a16:creationId xmlns:a16="http://schemas.microsoft.com/office/drawing/2014/main" id="{6868717B-3439-4B4B-B393-3FE045736ED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7063" y="1455738"/>
                <a:ext cx="8091487" cy="441166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8721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02F126-771A-6447-9B60-B6B08302E37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456296" y="5999997"/>
            <a:ext cx="6021879" cy="777375"/>
          </a:xfrm>
        </p:spPr>
        <p:txBody>
          <a:bodyPr/>
          <a:lstStyle/>
          <a:p>
            <a:r>
              <a:rPr lang="en-US" dirty="0"/>
              <a:t>Data: Commonwealth Fund analysis of </a:t>
            </a:r>
            <a:r>
              <a:rPr lang="en-US" dirty="0" err="1"/>
              <a:t>CareJourney</a:t>
            </a:r>
            <a:r>
              <a:rPr lang="en-US" dirty="0"/>
              <a:t> traditional Medicare claims data.</a:t>
            </a:r>
          </a:p>
          <a:p>
            <a:r>
              <a:rPr lang="en-US" dirty="0"/>
              <a:t>Note: Excludes November and December of both years. Similarly, overall spending in 2020 is 7% lower when only Parts A and B are included.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B669A3-D640-49F0-B0FD-679A2689C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731520"/>
          </a:xfrm>
        </p:spPr>
        <p:txBody>
          <a:bodyPr>
            <a:normAutofit/>
          </a:bodyPr>
          <a:lstStyle/>
          <a:p>
            <a:r>
              <a:rPr lang="en-US" sz="2200" dirty="0"/>
              <a:t>Overall, traditional Medicare spending was 7 percent less in 2020 compared to 2019.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3F1891DE-E801-F540-9C3B-543F19996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434" y="177796"/>
            <a:ext cx="7919047" cy="246930"/>
          </a:xfrm>
        </p:spPr>
        <p:txBody>
          <a:bodyPr/>
          <a:lstStyle/>
          <a:p>
            <a:r>
              <a:rPr lang="en-US" dirty="0"/>
              <a:t>COVID-19 &amp; TELEHEALTH</a:t>
            </a:r>
          </a:p>
        </p:txBody>
      </p:sp>
      <p:graphicFrame>
        <p:nvGraphicFramePr>
          <p:cNvPr id="11" name="Chart Placeholder 10">
            <a:extLst>
              <a:ext uri="{FF2B5EF4-FFF2-40B4-BE49-F238E27FC236}">
                <a16:creationId xmlns:a16="http://schemas.microsoft.com/office/drawing/2014/main" id="{EA9394AF-2F6F-4B41-9DD9-B3CCACF5D34C}"/>
              </a:ext>
            </a:extLst>
          </p:cNvPr>
          <p:cNvGraphicFramePr>
            <a:graphicFrameLocks noGrp="1"/>
          </p:cNvGraphicFramePr>
          <p:nvPr>
            <p:ph type="chart" sz="quarter" idx="19"/>
            <p:extLst>
              <p:ext uri="{D42A27DB-BD31-4B8C-83A1-F6EECF244321}">
                <p14:modId xmlns:p14="http://schemas.microsoft.com/office/powerpoint/2010/main" val="248266812"/>
              </p:ext>
            </p:extLst>
          </p:nvPr>
        </p:nvGraphicFramePr>
        <p:xfrm>
          <a:off x="627063" y="1455738"/>
          <a:ext cx="8091487" cy="4411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174BA88-4EC3-4129-A8D3-2EB2AB62F062}"/>
              </a:ext>
            </a:extLst>
          </p:cNvPr>
          <p:cNvSpPr txBox="1"/>
          <p:nvPr/>
        </p:nvSpPr>
        <p:spPr>
          <a:xfrm>
            <a:off x="4823694" y="2310539"/>
            <a:ext cx="427703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-7%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946B25-68B5-4E3A-9107-BDB5369F9FF2}"/>
              </a:ext>
            </a:extLst>
          </p:cNvPr>
          <p:cNvSpPr txBox="1"/>
          <p:nvPr/>
        </p:nvSpPr>
        <p:spPr>
          <a:xfrm>
            <a:off x="642129" y="1787873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$ billions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49FF540-1D50-44D7-9FC7-03C78E6D7181}"/>
              </a:ext>
            </a:extLst>
          </p:cNvPr>
          <p:cNvCxnSpPr>
            <a:cxnSpLocks/>
          </p:cNvCxnSpPr>
          <p:nvPr/>
        </p:nvCxnSpPr>
        <p:spPr>
          <a:xfrm>
            <a:off x="4729050" y="2434924"/>
            <a:ext cx="380833" cy="184666"/>
          </a:xfrm>
          <a:prstGeom prst="straightConnector1">
            <a:avLst/>
          </a:prstGeom>
          <a:ln w="158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924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7AB5E0-91AD-7B46-81DD-0F6AAB7E3E2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456296" y="5999997"/>
            <a:ext cx="6021879" cy="777375"/>
          </a:xfrm>
        </p:spPr>
        <p:txBody>
          <a:bodyPr/>
          <a:lstStyle/>
          <a:p>
            <a:r>
              <a:rPr lang="en-US"/>
              <a:t>Data: Commonwealth Fund analysis of CareJourney traditional Medicare claims data.</a:t>
            </a:r>
          </a:p>
          <a:p>
            <a:r>
              <a:rPr lang="en-US"/>
              <a:t>Note: Excludes November and December of both years. Similarly, overall spending in 2020 is 7% lower when only Parts A and B are included.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B669A3-D640-49F0-B0FD-679A2689C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731520"/>
          </a:xfrm>
        </p:spPr>
        <p:txBody>
          <a:bodyPr>
            <a:noAutofit/>
          </a:bodyPr>
          <a:lstStyle/>
          <a:p>
            <a:r>
              <a:rPr lang="en-US" sz="2200"/>
              <a:t>Compared to 2019, traditional Medicare spending dropped dramatically between March and May of 2020, before returning to previous levels.</a:t>
            </a:r>
            <a:endParaRPr lang="en-US" sz="2200" dirty="0"/>
          </a:p>
        </p:txBody>
      </p:sp>
      <p:sp>
        <p:nvSpPr>
          <p:cNvPr id="24" name="Subtitle 23">
            <a:extLst>
              <a:ext uri="{FF2B5EF4-FFF2-40B4-BE49-F238E27FC236}">
                <a16:creationId xmlns:a16="http://schemas.microsoft.com/office/drawing/2014/main" id="{9C4EDEA0-5F52-564D-ABD7-C8019E676B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434" y="177796"/>
            <a:ext cx="7919047" cy="246930"/>
          </a:xfrm>
        </p:spPr>
        <p:txBody>
          <a:bodyPr/>
          <a:lstStyle/>
          <a:p>
            <a:r>
              <a:rPr lang="en-US"/>
              <a:t>COVID-19 &amp; TELEHEALTH</a:t>
            </a:r>
            <a:endParaRPr lang="en-US" dirty="0"/>
          </a:p>
        </p:txBody>
      </p:sp>
      <p:graphicFrame>
        <p:nvGraphicFramePr>
          <p:cNvPr id="16" name="Chart Placeholder 12">
            <a:extLst>
              <a:ext uri="{FF2B5EF4-FFF2-40B4-BE49-F238E27FC236}">
                <a16:creationId xmlns:a16="http://schemas.microsoft.com/office/drawing/2014/main" id="{3844F5BA-622B-D44E-A41B-9085E7F6B09F}"/>
              </a:ext>
            </a:extLst>
          </p:cNvPr>
          <p:cNvGraphicFramePr>
            <a:graphicFrameLocks noGrp="1"/>
          </p:cNvGraphicFramePr>
          <p:nvPr>
            <p:ph type="chart" sz="quarter" idx="19"/>
            <p:extLst>
              <p:ext uri="{D42A27DB-BD31-4B8C-83A1-F6EECF244321}">
                <p14:modId xmlns:p14="http://schemas.microsoft.com/office/powerpoint/2010/main" val="2962923192"/>
              </p:ext>
            </p:extLst>
          </p:nvPr>
        </p:nvGraphicFramePr>
        <p:xfrm>
          <a:off x="627063" y="1455738"/>
          <a:ext cx="8091487" cy="4411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02636AF2-248F-5C4D-8090-6316CA6DC19D}"/>
              </a:ext>
            </a:extLst>
          </p:cNvPr>
          <p:cNvSpPr txBox="1"/>
          <p:nvPr/>
        </p:nvSpPr>
        <p:spPr>
          <a:xfrm>
            <a:off x="642129" y="1806202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$ billions</a:t>
            </a:r>
          </a:p>
        </p:txBody>
      </p:sp>
    </p:spTree>
    <p:extLst>
      <p:ext uri="{BB962C8B-B14F-4D97-AF65-F5344CB8AC3E}">
        <p14:creationId xmlns:p14="http://schemas.microsoft.com/office/powerpoint/2010/main" val="2128467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48095C-7CAA-8D4B-9EAE-F3AD4AEC1DD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456296" y="5999997"/>
            <a:ext cx="6021879" cy="777375"/>
          </a:xfrm>
        </p:spPr>
        <p:txBody>
          <a:bodyPr/>
          <a:lstStyle/>
          <a:p>
            <a:r>
              <a:rPr lang="en-US"/>
              <a:t>Data: Commonwealth Fund analysis of CareJourney traditional Medicare claims data.</a:t>
            </a:r>
          </a:p>
          <a:p>
            <a:r>
              <a:rPr lang="en-US"/>
              <a:t>Note: Excludes November and December of both years. Spending is aggregate, not per capita.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2524A7-450F-4D59-976B-05CB05868B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731520"/>
          </a:xfrm>
        </p:spPr>
        <p:txBody>
          <a:bodyPr>
            <a:noAutofit/>
          </a:bodyPr>
          <a:lstStyle/>
          <a:p>
            <a:r>
              <a:rPr lang="en-US" sz="2200"/>
              <a:t>Traditional Medicare spending decreased more for white beneficiaries and beneficiaries not also enrolled in Medicaid than for other beneficiaries from 2019 to 2020.</a:t>
            </a:r>
            <a:endParaRPr lang="en-US" sz="2200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9E50AE44-6819-664C-A31A-64405F6FB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434" y="177796"/>
            <a:ext cx="7919047" cy="246930"/>
          </a:xfrm>
        </p:spPr>
        <p:txBody>
          <a:bodyPr/>
          <a:lstStyle/>
          <a:p>
            <a:r>
              <a:rPr lang="en-US"/>
              <a:t>COVID-19 &amp; TELEHEALTH</a:t>
            </a:r>
            <a:endParaRPr lang="en-US" dirty="0"/>
          </a:p>
        </p:txBody>
      </p:sp>
      <p:graphicFrame>
        <p:nvGraphicFramePr>
          <p:cNvPr id="13" name="Chart Placeholder 12">
            <a:extLst>
              <a:ext uri="{FF2B5EF4-FFF2-40B4-BE49-F238E27FC236}">
                <a16:creationId xmlns:a16="http://schemas.microsoft.com/office/drawing/2014/main" id="{3C474776-FB53-6948-A83B-A4E189238CFB}"/>
              </a:ext>
            </a:extLst>
          </p:cNvPr>
          <p:cNvGraphicFramePr>
            <a:graphicFrameLocks noGrp="1"/>
          </p:cNvGraphicFramePr>
          <p:nvPr>
            <p:ph type="chart" sz="quarter" idx="19"/>
            <p:extLst>
              <p:ext uri="{D42A27DB-BD31-4B8C-83A1-F6EECF244321}">
                <p14:modId xmlns:p14="http://schemas.microsoft.com/office/powerpoint/2010/main" val="4197895241"/>
              </p:ext>
            </p:extLst>
          </p:nvPr>
        </p:nvGraphicFramePr>
        <p:xfrm>
          <a:off x="627063" y="1460500"/>
          <a:ext cx="8091487" cy="440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46C445A3-9A23-4E02-93B0-AD236D4C9332}"/>
              </a:ext>
            </a:extLst>
          </p:cNvPr>
          <p:cNvSpPr/>
          <p:nvPr/>
        </p:nvSpPr>
        <p:spPr>
          <a:xfrm>
            <a:off x="6960748" y="2562860"/>
            <a:ext cx="1981199" cy="2834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change in spending, 2019</a:t>
            </a:r>
            <a:r>
              <a:rPr lang="en-US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20:</a:t>
            </a:r>
          </a:p>
          <a:p>
            <a:pPr marL="91440" indent="-9144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dually eligible: -7.1%</a:t>
            </a:r>
          </a:p>
          <a:p>
            <a:pPr marL="91440" indent="-9144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Dually eligible: -1.9%</a:t>
            </a:r>
          </a:p>
          <a:p>
            <a:pPr marL="91440" indent="-9144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Black: -1.4%</a:t>
            </a:r>
          </a:p>
          <a:p>
            <a:pPr marL="91440" indent="-9144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White: -3.3%</a:t>
            </a:r>
          </a:p>
          <a:p>
            <a:pPr marL="91440" indent="-9144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Other: -0.5%</a:t>
            </a:r>
          </a:p>
          <a:p>
            <a:pPr marL="91440" indent="-9144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&lt;65: -4.5%</a:t>
            </a:r>
          </a:p>
          <a:p>
            <a:pPr marL="91440" indent="-9144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Ages 65-74: -0.7%</a:t>
            </a:r>
          </a:p>
          <a:p>
            <a:pPr marL="91440" indent="-9144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Ages 75-84: -2.6%</a:t>
            </a:r>
          </a:p>
          <a:p>
            <a:pPr marL="91440" indent="-9144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85+: -4.5%</a:t>
            </a:r>
          </a:p>
        </p:txBody>
      </p:sp>
    </p:spTree>
    <p:extLst>
      <p:ext uri="{BB962C8B-B14F-4D97-AF65-F5344CB8AC3E}">
        <p14:creationId xmlns:p14="http://schemas.microsoft.com/office/powerpoint/2010/main" val="1328672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1BF7135-5602-C346-B02E-4CD13DEA5DB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456296" y="5999997"/>
            <a:ext cx="6021879" cy="777375"/>
          </a:xfrm>
        </p:spPr>
        <p:txBody>
          <a:bodyPr/>
          <a:lstStyle/>
          <a:p>
            <a:r>
              <a:rPr lang="en-US" dirty="0"/>
              <a:t>Data: Commonwealth Fund analysis of </a:t>
            </a:r>
            <a:r>
              <a:rPr lang="en-US" dirty="0" err="1"/>
              <a:t>CareJourney</a:t>
            </a:r>
            <a:r>
              <a:rPr lang="en-US" dirty="0"/>
              <a:t> traditional Medicare claims data.</a:t>
            </a:r>
          </a:p>
          <a:p>
            <a:r>
              <a:rPr lang="en-US" dirty="0"/>
              <a:t>Note: Excludes November and December. Spending is aggregate, not per capita.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3F4177-F43E-4438-B78E-4DF4E08A6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731520"/>
          </a:xfrm>
        </p:spPr>
        <p:txBody>
          <a:bodyPr>
            <a:noAutofit/>
          </a:bodyPr>
          <a:lstStyle/>
          <a:p>
            <a:r>
              <a:rPr lang="en-US" sz="2200" dirty="0"/>
              <a:t>Traditional Medicare spending decreased most for beneficiaries ages 65–74 between March and April 2020.</a:t>
            </a:r>
          </a:p>
        </p:txBody>
      </p:sp>
      <p:sp>
        <p:nvSpPr>
          <p:cNvPr id="17" name="Subtitle 16">
            <a:extLst>
              <a:ext uri="{FF2B5EF4-FFF2-40B4-BE49-F238E27FC236}">
                <a16:creationId xmlns:a16="http://schemas.microsoft.com/office/drawing/2014/main" id="{1372F543-971D-3E49-A643-BCEFC7ADE0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434" y="177796"/>
            <a:ext cx="7919047" cy="246930"/>
          </a:xfrm>
        </p:spPr>
        <p:txBody>
          <a:bodyPr/>
          <a:lstStyle/>
          <a:p>
            <a:r>
              <a:rPr lang="en-US" dirty="0"/>
              <a:t>COVID-19 &amp; TELEHEALTH</a:t>
            </a:r>
          </a:p>
        </p:txBody>
      </p:sp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891C2B54-A0D4-41D5-A06F-B5D69ABB9EAB}"/>
              </a:ext>
            </a:extLst>
          </p:cNvPr>
          <p:cNvGraphicFramePr>
            <a:graphicFrameLocks noGrp="1"/>
          </p:cNvGraphicFramePr>
          <p:nvPr>
            <p:ph type="chart" sz="quarter" idx="19"/>
            <p:extLst>
              <p:ext uri="{D42A27DB-BD31-4B8C-83A1-F6EECF244321}">
                <p14:modId xmlns:p14="http://schemas.microsoft.com/office/powerpoint/2010/main" val="2476205014"/>
              </p:ext>
            </p:extLst>
          </p:nvPr>
        </p:nvGraphicFramePr>
        <p:xfrm>
          <a:off x="627063" y="1455738"/>
          <a:ext cx="8091487" cy="4411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A0711B06-1363-0842-B38B-8F51BD4CB661}"/>
              </a:ext>
            </a:extLst>
          </p:cNvPr>
          <p:cNvSpPr txBox="1"/>
          <p:nvPr/>
        </p:nvSpPr>
        <p:spPr>
          <a:xfrm>
            <a:off x="642129" y="1806202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$ billions</a:t>
            </a:r>
          </a:p>
        </p:txBody>
      </p:sp>
    </p:spTree>
    <p:extLst>
      <p:ext uri="{BB962C8B-B14F-4D97-AF65-F5344CB8AC3E}">
        <p14:creationId xmlns:p14="http://schemas.microsoft.com/office/powerpoint/2010/main" val="3881991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FED1499-7761-9748-9B47-813308C95C8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456296" y="5999997"/>
            <a:ext cx="6021879" cy="777375"/>
          </a:xfrm>
        </p:spPr>
        <p:txBody>
          <a:bodyPr/>
          <a:lstStyle/>
          <a:p>
            <a:r>
              <a:rPr lang="en-US" dirty="0"/>
              <a:t>Data: Commonwealth Fund analysis of </a:t>
            </a:r>
            <a:r>
              <a:rPr lang="en-US" dirty="0" err="1"/>
              <a:t>CareJourney</a:t>
            </a:r>
            <a:r>
              <a:rPr lang="en-US" dirty="0"/>
              <a:t> traditional Medicare claims data.</a:t>
            </a:r>
          </a:p>
          <a:p>
            <a:r>
              <a:rPr lang="en-US" dirty="0"/>
              <a:t>Note: Excludes November and December. Spending is aggregate, not per capita.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2524A7-450F-4D59-976B-05CB05868B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731520"/>
          </a:xfrm>
        </p:spPr>
        <p:txBody>
          <a:bodyPr>
            <a:noAutofit/>
          </a:bodyPr>
          <a:lstStyle/>
          <a:p>
            <a:r>
              <a:rPr lang="en-US" sz="2200" dirty="0"/>
              <a:t>Traditional Medicare spending for dually eligible beneficiaries remained steady throughout 2020, while spending for other beneficiaries plummeted from February to April before returning to </a:t>
            </a:r>
            <a:r>
              <a:rPr lang="en-US" sz="2200" dirty="0" err="1"/>
              <a:t>prepandemic</a:t>
            </a:r>
            <a:r>
              <a:rPr lang="en-US" sz="2200" dirty="0"/>
              <a:t> levels by summer.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8CFCF232-E588-C449-AAB3-755C51753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434" y="177796"/>
            <a:ext cx="7919047" cy="246930"/>
          </a:xfrm>
        </p:spPr>
        <p:txBody>
          <a:bodyPr/>
          <a:lstStyle/>
          <a:p>
            <a:r>
              <a:rPr lang="en-US" dirty="0"/>
              <a:t>COVID-19 &amp; TELEHEALTH</a:t>
            </a:r>
          </a:p>
        </p:txBody>
      </p:sp>
      <p:graphicFrame>
        <p:nvGraphicFramePr>
          <p:cNvPr id="9" name="Chart Placeholder 8">
            <a:extLst>
              <a:ext uri="{FF2B5EF4-FFF2-40B4-BE49-F238E27FC236}">
                <a16:creationId xmlns:a16="http://schemas.microsoft.com/office/drawing/2014/main" id="{CA7B9600-9FB2-41E3-80D6-5C69629311C0}"/>
              </a:ext>
            </a:extLst>
          </p:cNvPr>
          <p:cNvGraphicFramePr>
            <a:graphicFrameLocks noGrp="1"/>
          </p:cNvGraphicFramePr>
          <p:nvPr>
            <p:ph type="chart" sz="quarter" idx="19"/>
            <p:extLst>
              <p:ext uri="{D42A27DB-BD31-4B8C-83A1-F6EECF244321}">
                <p14:modId xmlns:p14="http://schemas.microsoft.com/office/powerpoint/2010/main" val="3803559203"/>
              </p:ext>
            </p:extLst>
          </p:nvPr>
        </p:nvGraphicFramePr>
        <p:xfrm>
          <a:off x="627063" y="1972234"/>
          <a:ext cx="8091487" cy="3895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E8A76FDD-2F1F-B24B-AE1C-13045887F98A}"/>
              </a:ext>
            </a:extLst>
          </p:cNvPr>
          <p:cNvSpPr txBox="1"/>
          <p:nvPr/>
        </p:nvSpPr>
        <p:spPr>
          <a:xfrm>
            <a:off x="642129" y="2353050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$ billions</a:t>
            </a:r>
          </a:p>
        </p:txBody>
      </p:sp>
    </p:spTree>
    <p:extLst>
      <p:ext uri="{BB962C8B-B14F-4D97-AF65-F5344CB8AC3E}">
        <p14:creationId xmlns:p14="http://schemas.microsoft.com/office/powerpoint/2010/main" val="2832211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841B03C-28FA-9848-BF28-596D6776C2E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456296" y="5999997"/>
            <a:ext cx="6021879" cy="777375"/>
          </a:xfrm>
        </p:spPr>
        <p:txBody>
          <a:bodyPr/>
          <a:lstStyle/>
          <a:p>
            <a:r>
              <a:rPr lang="en-US" dirty="0"/>
              <a:t>Data: Commonwealth Fund analysis of </a:t>
            </a:r>
            <a:r>
              <a:rPr lang="en-US" dirty="0" err="1"/>
              <a:t>CareJourney</a:t>
            </a:r>
            <a:r>
              <a:rPr lang="en-US" dirty="0"/>
              <a:t> traditional Medicare claims data.</a:t>
            </a:r>
          </a:p>
          <a:p>
            <a:r>
              <a:rPr lang="en-US" dirty="0"/>
              <a:t>Note: Excludes November and December. Spending is aggregate, not per capita.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B669A3-D640-49F0-B0FD-679A2689C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731520"/>
          </a:xfrm>
        </p:spPr>
        <p:txBody>
          <a:bodyPr>
            <a:noAutofit/>
          </a:bodyPr>
          <a:lstStyle/>
          <a:p>
            <a:r>
              <a:rPr lang="en-US" sz="2200" dirty="0"/>
              <a:t>Inpatient, outpatient, and other Medicare Part B spending decreased in the early months of the pandemic. </a:t>
            </a:r>
          </a:p>
        </p:txBody>
      </p:sp>
      <p:sp>
        <p:nvSpPr>
          <p:cNvPr id="17" name="Subtitle 16">
            <a:extLst>
              <a:ext uri="{FF2B5EF4-FFF2-40B4-BE49-F238E27FC236}">
                <a16:creationId xmlns:a16="http://schemas.microsoft.com/office/drawing/2014/main" id="{269E14AB-D2C8-2F45-96E1-F6AEF99FF5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COVID-19 &amp; TELEHEALTH</a:t>
            </a:r>
          </a:p>
        </p:txBody>
      </p:sp>
      <p:graphicFrame>
        <p:nvGraphicFramePr>
          <p:cNvPr id="9" name="Chart Placeholder 8">
            <a:extLst>
              <a:ext uri="{FF2B5EF4-FFF2-40B4-BE49-F238E27FC236}">
                <a16:creationId xmlns:a16="http://schemas.microsoft.com/office/drawing/2014/main" id="{6D627176-6447-8A47-B007-165E7BA67CB8}"/>
              </a:ext>
            </a:extLst>
          </p:cNvPr>
          <p:cNvGraphicFramePr>
            <a:graphicFrameLocks noGrp="1"/>
          </p:cNvGraphicFramePr>
          <p:nvPr>
            <p:ph type="chart" sz="quarter" idx="19"/>
            <p:extLst>
              <p:ext uri="{D42A27DB-BD31-4B8C-83A1-F6EECF244321}">
                <p14:modId xmlns:p14="http://schemas.microsoft.com/office/powerpoint/2010/main" val="3669876359"/>
              </p:ext>
            </p:extLst>
          </p:nvPr>
        </p:nvGraphicFramePr>
        <p:xfrm>
          <a:off x="627063" y="1455738"/>
          <a:ext cx="8091487" cy="4411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4C8C1AC1-A20B-EF42-A914-BB1DB07306D8}"/>
              </a:ext>
            </a:extLst>
          </p:cNvPr>
          <p:cNvSpPr txBox="1"/>
          <p:nvPr/>
        </p:nvSpPr>
        <p:spPr>
          <a:xfrm>
            <a:off x="642129" y="1806202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$ billions</a:t>
            </a:r>
          </a:p>
        </p:txBody>
      </p:sp>
    </p:spTree>
    <p:extLst>
      <p:ext uri="{BB962C8B-B14F-4D97-AF65-F5344CB8AC3E}">
        <p14:creationId xmlns:p14="http://schemas.microsoft.com/office/powerpoint/2010/main" val="4011435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E2EEE11-8911-E641-9BFD-7A4FE306BEB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456296" y="5999997"/>
            <a:ext cx="6021879" cy="777375"/>
          </a:xfrm>
        </p:spPr>
        <p:txBody>
          <a:bodyPr/>
          <a:lstStyle/>
          <a:p>
            <a:r>
              <a:rPr lang="en-US" dirty="0"/>
              <a:t>Data: Commonwealth Fund analysis of </a:t>
            </a:r>
            <a:r>
              <a:rPr lang="en-US" dirty="0" err="1"/>
              <a:t>CareJourney</a:t>
            </a:r>
            <a:r>
              <a:rPr lang="en-US" dirty="0"/>
              <a:t> traditional Medicare claims data.</a:t>
            </a:r>
          </a:p>
          <a:p>
            <a:r>
              <a:rPr lang="en-US" dirty="0"/>
              <a:t>Note: Excludes November and December. Spending is aggregate, not per capita.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B669A3-D640-49F0-B0FD-679A2689C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731520"/>
          </a:xfrm>
        </p:spPr>
        <p:txBody>
          <a:bodyPr>
            <a:normAutofit/>
          </a:bodyPr>
          <a:lstStyle/>
          <a:p>
            <a:r>
              <a:rPr lang="en-US" sz="2200" dirty="0"/>
              <a:t>Traditional Medicare spending for skilled nursing and home health care decreased since the start of the pandemic.</a:t>
            </a:r>
          </a:p>
        </p:txBody>
      </p:sp>
      <p:sp>
        <p:nvSpPr>
          <p:cNvPr id="17" name="Subtitle 16">
            <a:extLst>
              <a:ext uri="{FF2B5EF4-FFF2-40B4-BE49-F238E27FC236}">
                <a16:creationId xmlns:a16="http://schemas.microsoft.com/office/drawing/2014/main" id="{62B63E8A-42A0-B84A-A77F-42739EA4EA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COVID-19 &amp; TELEHEALTH</a:t>
            </a:r>
          </a:p>
        </p:txBody>
      </p:sp>
      <p:graphicFrame>
        <p:nvGraphicFramePr>
          <p:cNvPr id="10" name="Chart Placeholder 9">
            <a:extLst>
              <a:ext uri="{FF2B5EF4-FFF2-40B4-BE49-F238E27FC236}">
                <a16:creationId xmlns:a16="http://schemas.microsoft.com/office/drawing/2014/main" id="{BE3DC4A6-FE8B-4148-9FFA-A232CBEC25B0}"/>
              </a:ext>
            </a:extLst>
          </p:cNvPr>
          <p:cNvGraphicFramePr>
            <a:graphicFrameLocks noGrp="1"/>
          </p:cNvGraphicFramePr>
          <p:nvPr>
            <p:ph type="chart" sz="quarter" idx="19"/>
            <p:extLst>
              <p:ext uri="{D42A27DB-BD31-4B8C-83A1-F6EECF244321}">
                <p14:modId xmlns:p14="http://schemas.microsoft.com/office/powerpoint/2010/main" val="2714345947"/>
              </p:ext>
            </p:extLst>
          </p:nvPr>
        </p:nvGraphicFramePr>
        <p:xfrm>
          <a:off x="627063" y="1455738"/>
          <a:ext cx="8091487" cy="4411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6B79FB71-5678-8243-8F95-26589DE7FE97}"/>
              </a:ext>
            </a:extLst>
          </p:cNvPr>
          <p:cNvSpPr txBox="1"/>
          <p:nvPr/>
        </p:nvSpPr>
        <p:spPr>
          <a:xfrm>
            <a:off x="642129" y="1806202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$ billions</a:t>
            </a:r>
          </a:p>
        </p:txBody>
      </p:sp>
    </p:spTree>
    <p:extLst>
      <p:ext uri="{BB962C8B-B14F-4D97-AF65-F5344CB8AC3E}">
        <p14:creationId xmlns:p14="http://schemas.microsoft.com/office/powerpoint/2010/main" val="2743193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1F1685-3B14-8842-B80B-E54DA710CF6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456296" y="5999997"/>
            <a:ext cx="6021879" cy="777375"/>
          </a:xfrm>
        </p:spPr>
        <p:txBody>
          <a:bodyPr/>
          <a:lstStyle/>
          <a:p>
            <a:r>
              <a:rPr lang="en-US" dirty="0"/>
              <a:t>Data: Commonwealth Fund analysis of </a:t>
            </a:r>
            <a:r>
              <a:rPr lang="en-US" dirty="0" err="1"/>
              <a:t>CareJourney</a:t>
            </a:r>
            <a:r>
              <a:rPr lang="en-US" dirty="0"/>
              <a:t> traditional Medicare claims data.</a:t>
            </a:r>
          </a:p>
          <a:p>
            <a:r>
              <a:rPr lang="en-US" dirty="0"/>
              <a:t>Note: Excludes November and December. Spending is aggregate, not per capita.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B669A3-D640-49F0-B0FD-679A2689C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731520"/>
          </a:xfrm>
        </p:spPr>
        <p:txBody>
          <a:bodyPr>
            <a:normAutofit/>
          </a:bodyPr>
          <a:lstStyle/>
          <a:p>
            <a:r>
              <a:rPr lang="en-US" sz="2200" dirty="0"/>
              <a:t>Traditional Medicare spending declined for many chronic conditions early during the pandemic.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5FDD9C41-AEB7-3546-A966-174DC5CA14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COVID-19 &amp; TELEHEALTH</a:t>
            </a:r>
          </a:p>
        </p:txBody>
      </p:sp>
      <p:graphicFrame>
        <p:nvGraphicFramePr>
          <p:cNvPr id="10" name="Chart Placeholder 9">
            <a:extLst>
              <a:ext uri="{FF2B5EF4-FFF2-40B4-BE49-F238E27FC236}">
                <a16:creationId xmlns:a16="http://schemas.microsoft.com/office/drawing/2014/main" id="{5B1D6525-FBC9-2C4B-AF32-8DDEA5E52882}"/>
              </a:ext>
            </a:extLst>
          </p:cNvPr>
          <p:cNvGraphicFramePr>
            <a:graphicFrameLocks noGrp="1"/>
          </p:cNvGraphicFramePr>
          <p:nvPr>
            <p:ph type="chart" sz="quarter" idx="19"/>
            <p:extLst>
              <p:ext uri="{D42A27DB-BD31-4B8C-83A1-F6EECF244321}">
                <p14:modId xmlns:p14="http://schemas.microsoft.com/office/powerpoint/2010/main" val="2112046410"/>
              </p:ext>
            </p:extLst>
          </p:nvPr>
        </p:nvGraphicFramePr>
        <p:xfrm>
          <a:off x="627063" y="1455738"/>
          <a:ext cx="8091487" cy="4411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3FA48B9-A678-934F-986B-8A4AD4688215}"/>
              </a:ext>
            </a:extLst>
          </p:cNvPr>
          <p:cNvSpPr txBox="1"/>
          <p:nvPr/>
        </p:nvSpPr>
        <p:spPr>
          <a:xfrm>
            <a:off x="642129" y="1806202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$ billions</a:t>
            </a:r>
          </a:p>
        </p:txBody>
      </p:sp>
    </p:spTree>
    <p:extLst>
      <p:ext uri="{BB962C8B-B14F-4D97-AF65-F5344CB8AC3E}">
        <p14:creationId xmlns:p14="http://schemas.microsoft.com/office/powerpoint/2010/main" val="362304468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rgbClr val="1A1A1A"/>
      </a:dk1>
      <a:lt1>
        <a:srgbClr val="FFFFFF"/>
      </a:lt1>
      <a:dk2>
        <a:srgbClr val="142B41"/>
      </a:dk2>
      <a:lt2>
        <a:srgbClr val="65A591"/>
      </a:lt2>
      <a:accent1>
        <a:srgbClr val="115479"/>
      </a:accent1>
      <a:accent2>
        <a:srgbClr val="F08661"/>
      </a:accent2>
      <a:accent3>
        <a:srgbClr val="3F6777"/>
      </a:accent3>
      <a:accent4>
        <a:srgbClr val="D3AC4C"/>
      </a:accent4>
      <a:accent5>
        <a:srgbClr val="495149"/>
      </a:accent5>
      <a:accent6>
        <a:srgbClr val="417693"/>
      </a:accent6>
      <a:hlink>
        <a:srgbClr val="65A591"/>
      </a:hlink>
      <a:folHlink>
        <a:srgbClr val="92979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MWF_Template_Centennial_Jan2018" id="{B39BC8CA-6688-0D4A-80B3-63A90B604AC9}" vid="{9790F92E-C2C7-0F48-A2BA-07E8E33C47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DB2CA38FBBC1428DB187BDD036B8B1" ma:contentTypeVersion="12" ma:contentTypeDescription="Create a new document." ma:contentTypeScope="" ma:versionID="53383cb74e615a78144dd16950099bf7">
  <xsd:schema xmlns:xsd="http://www.w3.org/2001/XMLSchema" xmlns:xs="http://www.w3.org/2001/XMLSchema" xmlns:p="http://schemas.microsoft.com/office/2006/metadata/properties" xmlns:ns2="29e91428-62e1-404e-8dba-d479e0ef01ba" xmlns:ns3="fd0705cf-2316-48c0-96f8-e5d689de0d99" targetNamespace="http://schemas.microsoft.com/office/2006/metadata/properties" ma:root="true" ma:fieldsID="4592ebb75fb78d7126a2367603b58420" ns2:_="" ns3:_="">
    <xsd:import namespace="29e91428-62e1-404e-8dba-d479e0ef01ba"/>
    <xsd:import namespace="fd0705cf-2316-48c0-96f8-e5d689de0d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e91428-62e1-404e-8dba-d479e0ef01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0705cf-2316-48c0-96f8-e5d689de0d9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2B60CF-40F9-4360-8516-8A258CFA1767}">
  <ds:schemaRefs>
    <ds:schemaRef ds:uri="http://schemas.microsoft.com/office/2006/metadata/properties"/>
    <ds:schemaRef ds:uri="http://purl.org/dc/elements/1.1/"/>
    <ds:schemaRef ds:uri="29e91428-62e1-404e-8dba-d479e0ef01ba"/>
    <ds:schemaRef ds:uri="http://purl.org/dc/terms/"/>
    <ds:schemaRef ds:uri="fd0705cf-2316-48c0-96f8-e5d689de0d99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42938EF-51BD-4AC1-96A4-8B2A1939C1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493273-17E3-478E-A03C-646FE36A97D2}">
  <ds:schemaRefs>
    <ds:schemaRef ds:uri="29e91428-62e1-404e-8dba-d479e0ef01ba"/>
    <ds:schemaRef ds:uri="fd0705cf-2316-48c0-96f8-e5d689de0d9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CMWF_Template_Centennial_Jan2018</Template>
  <TotalTime>146</TotalTime>
  <Words>1031</Words>
  <Application>Microsoft Macintosh PowerPoint</Application>
  <PresentationFormat>On-screen Show (4:3)</PresentationFormat>
  <Paragraphs>90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Berlingske Serif Text</vt:lpstr>
      <vt:lpstr>Calibri</vt:lpstr>
      <vt:lpstr>Georgia</vt:lpstr>
      <vt:lpstr>Suisse Int'l</vt:lpstr>
      <vt:lpstr>Suisse Int'l Italic</vt:lpstr>
      <vt:lpstr>System Font Regular</vt:lpstr>
      <vt:lpstr>Trebuchet MS</vt:lpstr>
      <vt:lpstr>1_Office Theme</vt:lpstr>
      <vt:lpstr>MEDICARE DATA HUB   Medicare Spending, January–October 2020​</vt:lpstr>
      <vt:lpstr>Overall, traditional Medicare spending was 7 percent less in 2020 compared to 2019.</vt:lpstr>
      <vt:lpstr>Compared to 2019, traditional Medicare spending dropped dramatically between March and May of 2020, before returning to previous levels.</vt:lpstr>
      <vt:lpstr>Traditional Medicare spending decreased more for white beneficiaries and beneficiaries not also enrolled in Medicaid than for other beneficiaries from 2019 to 2020.</vt:lpstr>
      <vt:lpstr>Traditional Medicare spending decreased most for beneficiaries ages 65–74 between March and April 2020.</vt:lpstr>
      <vt:lpstr>Traditional Medicare spending for dually eligible beneficiaries remained steady throughout 2020, while spending for other beneficiaries plummeted from February to April before returning to prepandemic levels by summer.</vt:lpstr>
      <vt:lpstr>Inpatient, outpatient, and other Medicare Part B spending decreased in the early months of the pandemic. </vt:lpstr>
      <vt:lpstr>Traditional Medicare spending for skilled nursing and home health care decreased since the start of the pandemic.</vt:lpstr>
      <vt:lpstr>Traditional Medicare spending declined for many chronic conditions early during the pandemic.</vt:lpstr>
      <vt:lpstr>Declines in traditional Medicare spending varied across states between 2019 and 2020.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 Wilson</dc:creator>
  <cp:lastModifiedBy>Jen Wilson</cp:lastModifiedBy>
  <cp:revision>12</cp:revision>
  <dcterms:created xsi:type="dcterms:W3CDTF">2018-01-16T15:08:05Z</dcterms:created>
  <dcterms:modified xsi:type="dcterms:W3CDTF">2021-04-12T19:11:42Z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0x0101003ADB2CA38FBBC1428DB187BDD036B8B1</vt:lpwstr>
  </property>
  <property fmtid="{D5CDD505-2E9C-101B-9397-08002B2CF9AE}" pid="3" name="Order">
    <vt:r8>15812600</vt:r8>
  </property>
</Properties>
</file>