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notesSlides/notesSlide3.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4.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5.xml" ContentType="application/vnd.openxmlformats-officedocument.themeOverride+xml"/>
  <Override PartName="/ppt/notesSlides/notesSlide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6.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7.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6.xml" ContentType="application/vnd.openxmlformats-officedocument.themeOverr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4"/>
  </p:sldMasterIdLst>
  <p:notesMasterIdLst>
    <p:notesMasterId r:id="rId12"/>
  </p:notesMasterIdLst>
  <p:handoutMasterIdLst>
    <p:handoutMasterId r:id="rId13"/>
  </p:handoutMasterIdLst>
  <p:sldIdLst>
    <p:sldId id="493" r:id="rId5"/>
    <p:sldId id="506" r:id="rId6"/>
    <p:sldId id="523" r:id="rId7"/>
    <p:sldId id="503" r:id="rId8"/>
    <p:sldId id="521" r:id="rId9"/>
    <p:sldId id="522" r:id="rId10"/>
    <p:sldId id="527" r:id="rId11"/>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Don Moulds" initials="DM" lastIdx="25" clrIdx="1"/>
  <p:cmAuthor id="3" name="Shanoor Seervai" initials="SS" lastIdx="2" clrIdx="2"/>
  <p:cmAuthor id="4" name="Jen Wilson" initials="JW" lastIdx="2" clrIdx="3"/>
  <p:cmAuthor id="5" name="Jen Wilson" initials="JW [2]" lastIdx="1" clrIdx="4"/>
  <p:cmAuthor id="6" name="Laura Gannon" initials="LG" lastIdx="24" clrIdx="5"/>
  <p:cmAuthor id="7" name="Chris Hollander" initials="CH" lastIdx="2" clrIdx="6"/>
  <p:cmAuthor id="8" name="Chris Hollander" initials="CH [2]" lastIdx="1" clrIdx="7"/>
  <p:cmAuthor id="9" name="Chris Hollander" initials="CH [3]" lastIdx="1" clrIdx="8"/>
  <p:cmAuthor id="10" name="Chris Hollander" initials="CH [4]" lastIdx="1" clrIdx="9"/>
  <p:cmAuthor id="11" name="Jen Wilson" initials="MOU" lastIdx="1" clrIdx="10">
    <p:extLst>
      <p:ext uri="{19B8F6BF-5375-455C-9EA6-DF929625EA0E}">
        <p15:presenceInfo xmlns:p15="http://schemas.microsoft.com/office/powerpoint/2012/main" userId="Jen Wilson" providerId="None"/>
      </p:ext>
    </p:extLst>
  </p:cmAuthor>
  <p:cmAuthor id="12" name="Barry A. Scholl" initials="BAS" lastIdx="6" clrIdx="11">
    <p:extLst>
      <p:ext uri="{19B8F6BF-5375-455C-9EA6-DF929625EA0E}">
        <p15:presenceInfo xmlns:p15="http://schemas.microsoft.com/office/powerpoint/2012/main" userId="S-1-5-21-1004529278-3813118908-2288687658-1188" providerId="AD"/>
      </p:ext>
    </p:extLst>
  </p:cmAuthor>
  <p:cmAuthor id="13" name="Elizabeth Fowler" initials="EF" lastIdx="4" clrIdx="12">
    <p:extLst>
      <p:ext uri="{19B8F6BF-5375-455C-9EA6-DF929625EA0E}">
        <p15:presenceInfo xmlns:p15="http://schemas.microsoft.com/office/powerpoint/2012/main" userId="S::ef@cmwf.org::710cfe12-8559-476c-8cf8-59d12e0383eb" providerId="AD"/>
      </p:ext>
    </p:extLst>
  </p:cmAuthor>
  <p:cmAuthor id="14" name="Barry A. Scholl" initials="BAS [2]" lastIdx="11" clrIdx="13">
    <p:extLst>
      <p:ext uri="{19B8F6BF-5375-455C-9EA6-DF929625EA0E}">
        <p15:presenceInfo xmlns:p15="http://schemas.microsoft.com/office/powerpoint/2012/main" userId="S::bas@cmwf.org::9b1eec93-07c6-4a8b-9a40-139c8d674f3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A5E68"/>
    <a:srgbClr val="F49149"/>
    <a:srgbClr val="C9DEE3"/>
    <a:srgbClr val="5F5A9D"/>
    <a:srgbClr val="E0E0E0"/>
    <a:srgbClr val="4ABDBC"/>
    <a:srgbClr val="8ADAD2"/>
    <a:srgbClr val="9FE1DB"/>
    <a:srgbClr val="B6E8E3"/>
    <a:srgbClr val="CDEF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07"/>
    <p:restoredTop sz="79953" autoAdjust="0"/>
  </p:normalViewPr>
  <p:slideViewPr>
    <p:cSldViewPr snapToGrid="0">
      <p:cViewPr varScale="1">
        <p:scale>
          <a:sx n="91" d="100"/>
          <a:sy n="91" d="100"/>
        </p:scale>
        <p:origin x="2436" y="78"/>
      </p:cViewPr>
      <p:guideLst>
        <p:guide orient="horz" pos="1570"/>
        <p:guide pos="2988"/>
        <p:guide orient="horz" pos="1094"/>
        <p:guide pos="2490"/>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Frame" userId="ded3f5c5-00e7-408d-9358-fc292cfa5078" providerId="ADAL" clId="{A0ACE1ED-B99E-4F22-9C72-DC62A2D1C827}"/>
    <pc:docChg chg="modSld">
      <pc:chgData name="Paul Frame" userId="ded3f5c5-00e7-408d-9358-fc292cfa5078" providerId="ADAL" clId="{A0ACE1ED-B99E-4F22-9C72-DC62A2D1C827}" dt="2021-04-07T18:33:41.363" v="17" actId="20577"/>
      <pc:docMkLst>
        <pc:docMk/>
      </pc:docMkLst>
      <pc:sldChg chg="modSp mod">
        <pc:chgData name="Paul Frame" userId="ded3f5c5-00e7-408d-9358-fc292cfa5078" providerId="ADAL" clId="{A0ACE1ED-B99E-4F22-9C72-DC62A2D1C827}" dt="2021-04-07T16:56:00.996" v="0" actId="20577"/>
        <pc:sldMkLst>
          <pc:docMk/>
          <pc:sldMk cId="3111685455" sldId="493"/>
        </pc:sldMkLst>
        <pc:spChg chg="mod">
          <ac:chgData name="Paul Frame" userId="ded3f5c5-00e7-408d-9358-fc292cfa5078" providerId="ADAL" clId="{A0ACE1ED-B99E-4F22-9C72-DC62A2D1C827}" dt="2021-04-07T16:56:00.996" v="0" actId="20577"/>
          <ac:spMkLst>
            <pc:docMk/>
            <pc:sldMk cId="3111685455" sldId="493"/>
            <ac:spMk id="10" creationId="{51901D6F-51CB-ED4B-A695-B8D454D3CC57}"/>
          </ac:spMkLst>
        </pc:spChg>
      </pc:sldChg>
      <pc:sldChg chg="modSp mod">
        <pc:chgData name="Paul Frame" userId="ded3f5c5-00e7-408d-9358-fc292cfa5078" providerId="ADAL" clId="{A0ACE1ED-B99E-4F22-9C72-DC62A2D1C827}" dt="2021-04-07T16:57:41.898" v="1" actId="6549"/>
        <pc:sldMkLst>
          <pc:docMk/>
          <pc:sldMk cId="275768594" sldId="521"/>
        </pc:sldMkLst>
        <pc:spChg chg="mod">
          <ac:chgData name="Paul Frame" userId="ded3f5c5-00e7-408d-9358-fc292cfa5078" providerId="ADAL" clId="{A0ACE1ED-B99E-4F22-9C72-DC62A2D1C827}" dt="2021-04-07T16:57:41.898" v="1" actId="6549"/>
          <ac:spMkLst>
            <pc:docMk/>
            <pc:sldMk cId="275768594" sldId="521"/>
            <ac:spMk id="6" creationId="{A7B1B32B-582F-564C-9CC1-426201483BC3}"/>
          </ac:spMkLst>
        </pc:spChg>
      </pc:sldChg>
      <pc:sldChg chg="modSp mod modNotesTx">
        <pc:chgData name="Paul Frame" userId="ded3f5c5-00e7-408d-9358-fc292cfa5078" providerId="ADAL" clId="{A0ACE1ED-B99E-4F22-9C72-DC62A2D1C827}" dt="2021-04-07T18:33:41.363" v="17" actId="20577"/>
        <pc:sldMkLst>
          <pc:docMk/>
          <pc:sldMk cId="1185324480" sldId="522"/>
        </pc:sldMkLst>
        <pc:spChg chg="mod">
          <ac:chgData name="Paul Frame" userId="ded3f5c5-00e7-408d-9358-fc292cfa5078" providerId="ADAL" clId="{A0ACE1ED-B99E-4F22-9C72-DC62A2D1C827}" dt="2021-04-07T18:33:07.190" v="8" actId="20577"/>
          <ac:spMkLst>
            <pc:docMk/>
            <pc:sldMk cId="1185324480" sldId="522"/>
            <ac:spMk id="5" creationId="{00000000-0000-0000-0000-000000000000}"/>
          </ac:spMkLst>
        </pc:spChg>
        <pc:spChg chg="mod">
          <ac:chgData name="Paul Frame" userId="ded3f5c5-00e7-408d-9358-fc292cfa5078" providerId="ADAL" clId="{A0ACE1ED-B99E-4F22-9C72-DC62A2D1C827}" dt="2021-04-07T16:57:51.848" v="2" actId="6549"/>
          <ac:spMkLst>
            <pc:docMk/>
            <pc:sldMk cId="1185324480" sldId="522"/>
            <ac:spMk id="6" creationId="{793D270B-721C-7647-97AB-52F8EC0F2635}"/>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oleObject" Target="https://cmwf.sharepoint.com/sites/MedicareFiles/Shared%20Documents/Active%20Grants/Medicare%20Data%20Hub/extra%20charts_9.18.2020.xlsx" TargetMode="Externa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package" Target="../embeddings/Microsoft_Excel_Worksheet7.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200" b="1" i="0" u="none" strike="noStrike" kern="1200" spc="0" baseline="0">
                <a:solidFill>
                  <a:srgbClr val="4C515A"/>
                </a:solidFill>
                <a:latin typeface="Arial" panose="020B0604020202020204" pitchFamily="34" charset="0"/>
                <a:ea typeface="+mn-ea"/>
                <a:cs typeface="Arial" panose="020B0604020202020204" pitchFamily="34" charset="0"/>
              </a:defRPr>
            </a:pPr>
            <a:r>
              <a:rPr lang="en-US" dirty="0">
                <a:solidFill>
                  <a:srgbClr val="4C515A"/>
                </a:solidFill>
                <a:latin typeface="Arial" panose="020B0604020202020204" pitchFamily="34" charset="0"/>
                <a:cs typeface="Arial" panose="020B0604020202020204" pitchFamily="34" charset="0"/>
              </a:rPr>
              <a:t>SMI Trust </a:t>
            </a:r>
            <a:br>
              <a:rPr lang="en-US" dirty="0">
                <a:solidFill>
                  <a:srgbClr val="4C515A"/>
                </a:solidFill>
                <a:latin typeface="Arial" panose="020B0604020202020204" pitchFamily="34" charset="0"/>
                <a:cs typeface="Arial" panose="020B0604020202020204" pitchFamily="34" charset="0"/>
              </a:rPr>
            </a:br>
            <a:r>
              <a:rPr lang="en-US" dirty="0">
                <a:solidFill>
                  <a:srgbClr val="4C515A"/>
                </a:solidFill>
                <a:latin typeface="Arial" panose="020B0604020202020204" pitchFamily="34" charset="0"/>
                <a:cs typeface="Arial" panose="020B0604020202020204" pitchFamily="34" charset="0"/>
              </a:rPr>
              <a:t>Fund </a:t>
            </a:r>
          </a:p>
          <a:p>
            <a:pPr>
              <a:defRPr sz="1200" b="1">
                <a:solidFill>
                  <a:srgbClr val="4C515A"/>
                </a:solidFill>
                <a:latin typeface="Arial" panose="020B0604020202020204" pitchFamily="34" charset="0"/>
                <a:cs typeface="Arial" panose="020B0604020202020204" pitchFamily="34" charset="0"/>
              </a:defRPr>
            </a:pPr>
            <a:r>
              <a:rPr lang="en-US" dirty="0">
                <a:solidFill>
                  <a:srgbClr val="4C515A"/>
                </a:solidFill>
                <a:latin typeface="Arial" panose="020B0604020202020204" pitchFamily="34" charset="0"/>
                <a:cs typeface="Arial" panose="020B0604020202020204" pitchFamily="34" charset="0"/>
              </a:rPr>
              <a:t>(Part B)</a:t>
            </a:r>
          </a:p>
        </c:rich>
      </c:tx>
      <c:layout>
        <c:manualLayout>
          <c:xMode val="edge"/>
          <c:yMode val="edge"/>
          <c:x val="0.38321596080817016"/>
          <c:y val="0.43503987089900481"/>
        </c:manualLayout>
      </c:layout>
      <c:overlay val="0"/>
      <c:spPr>
        <a:noFill/>
        <a:ln>
          <a:noFill/>
        </a:ln>
        <a:effectLst/>
      </c:spPr>
      <c:txPr>
        <a:bodyPr rot="0" spcFirstLastPara="1" vertOverflow="ellipsis" vert="horz" wrap="square" anchor="ctr" anchorCtr="1"/>
        <a:lstStyle/>
        <a:p>
          <a:pPr>
            <a:defRPr sz="1200" b="1" i="0" u="none" strike="noStrike" kern="1200" spc="0" baseline="0">
              <a:solidFill>
                <a:srgbClr val="4C515A"/>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16172481347427239"/>
          <c:y val="0.13499690855938867"/>
          <c:w val="0.65989073059667847"/>
          <c:h val="0.77931084443326548"/>
        </c:manualLayout>
      </c:layout>
      <c:doughnutChart>
        <c:varyColors val="1"/>
        <c:ser>
          <c:idx val="0"/>
          <c:order val="0"/>
          <c:tx>
            <c:strRef>
              <c:f>Sheet1!$C$1</c:f>
              <c:strCache>
                <c:ptCount val="1"/>
                <c:pt idx="0">
                  <c:v>Part B</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7FF-44F2-B75D-739C4729D57A}"/>
              </c:ext>
            </c:extLst>
          </c:dPt>
          <c:dPt>
            <c:idx val="1"/>
            <c:bubble3D val="0"/>
            <c:spPr>
              <a:solidFill>
                <a:srgbClr val="5F5A9D"/>
              </a:solidFill>
              <a:ln w="19050">
                <a:solidFill>
                  <a:schemeClr val="lt1"/>
                </a:solidFill>
              </a:ln>
              <a:effectLst/>
            </c:spPr>
            <c:extLst>
              <c:ext xmlns:c16="http://schemas.microsoft.com/office/drawing/2014/chart" uri="{C3380CC4-5D6E-409C-BE32-E72D297353CC}">
                <c16:uniqueId val="{00000003-87FF-44F2-B75D-739C4729D57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7FF-44F2-B75D-739C4729D57A}"/>
              </c:ext>
            </c:extLst>
          </c:dPt>
          <c:dPt>
            <c:idx val="3"/>
            <c:bubble3D val="0"/>
            <c:spPr>
              <a:solidFill>
                <a:srgbClr val="599280"/>
              </a:solidFill>
              <a:ln w="19050">
                <a:solidFill>
                  <a:schemeClr val="lt1"/>
                </a:solidFill>
              </a:ln>
              <a:effectLst/>
            </c:spPr>
            <c:extLst>
              <c:ext xmlns:c16="http://schemas.microsoft.com/office/drawing/2014/chart" uri="{C3380CC4-5D6E-409C-BE32-E72D297353CC}">
                <c16:uniqueId val="{00000007-87FF-44F2-B75D-739C4729D57A}"/>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87FF-44F2-B75D-739C4729D57A}"/>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87FF-44F2-B75D-739C4729D57A}"/>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87FF-44F2-B75D-739C4729D57A}"/>
              </c:ext>
            </c:extLst>
          </c:dPt>
          <c:cat>
            <c:strRef>
              <c:f>Sheet1!$A$3:$A$9</c:f>
              <c:strCache>
                <c:ptCount val="7"/>
                <c:pt idx="0">
                  <c:v>Payroll taxes</c:v>
                </c:pt>
                <c:pt idx="1">
                  <c:v>Interest</c:v>
                </c:pt>
                <c:pt idx="2">
                  <c:v>Taxation of benefits</c:v>
                </c:pt>
                <c:pt idx="3">
                  <c:v>Premiums</c:v>
                </c:pt>
                <c:pt idx="4">
                  <c:v>General revenue</c:v>
                </c:pt>
                <c:pt idx="5">
                  <c:v>Transfers from states</c:v>
                </c:pt>
                <c:pt idx="6">
                  <c:v>Other</c:v>
                </c:pt>
              </c:strCache>
            </c:strRef>
          </c:cat>
          <c:val>
            <c:numRef>
              <c:f>Sheet1!$C$3:$C$9</c:f>
              <c:numCache>
                <c:formatCode>General</c:formatCode>
                <c:ptCount val="7"/>
                <c:pt idx="1">
                  <c:v>2.6</c:v>
                </c:pt>
                <c:pt idx="3">
                  <c:v>99.4</c:v>
                </c:pt>
                <c:pt idx="4">
                  <c:v>268.2</c:v>
                </c:pt>
                <c:pt idx="6">
                  <c:v>3.4</c:v>
                </c:pt>
              </c:numCache>
            </c:numRef>
          </c:val>
          <c:extLst>
            <c:ext xmlns:c16="http://schemas.microsoft.com/office/drawing/2014/chart" uri="{C3380CC4-5D6E-409C-BE32-E72D297353CC}">
              <c16:uniqueId val="{0000000E-87FF-44F2-B75D-739C4729D57A}"/>
            </c:ext>
          </c:extLst>
        </c:ser>
        <c:dLbls>
          <c:showLegendKey val="0"/>
          <c:showVal val="0"/>
          <c:showCatName val="0"/>
          <c:showSerName val="0"/>
          <c:showPercent val="0"/>
          <c:showBubbleSize val="0"/>
          <c:showLeaderLines val="1"/>
        </c:dLbls>
        <c:firstSliceAng val="0"/>
        <c:holeSize val="50"/>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200" b="1" i="0" u="none" strike="noStrike" kern="1200" spc="0" baseline="0">
                <a:solidFill>
                  <a:srgbClr val="4C515A"/>
                </a:solidFill>
                <a:latin typeface="Arial" panose="020B0604020202020204" pitchFamily="34" charset="0"/>
                <a:ea typeface="+mn-ea"/>
                <a:cs typeface="Arial" panose="020B0604020202020204" pitchFamily="34" charset="0"/>
              </a:defRPr>
            </a:pPr>
            <a:r>
              <a:rPr lang="en-US" dirty="0">
                <a:solidFill>
                  <a:srgbClr val="4C515A"/>
                </a:solidFill>
                <a:latin typeface="Arial" panose="020B0604020202020204" pitchFamily="34" charset="0"/>
                <a:cs typeface="Arial" panose="020B0604020202020204" pitchFamily="34" charset="0"/>
              </a:rPr>
              <a:t>HI</a:t>
            </a:r>
            <a:r>
              <a:rPr lang="en-US" baseline="0" dirty="0">
                <a:solidFill>
                  <a:srgbClr val="4C515A"/>
                </a:solidFill>
                <a:latin typeface="Arial" panose="020B0604020202020204" pitchFamily="34" charset="0"/>
                <a:cs typeface="Arial" panose="020B0604020202020204" pitchFamily="34" charset="0"/>
              </a:rPr>
              <a:t> Trust Fund </a:t>
            </a:r>
          </a:p>
          <a:p>
            <a:pPr>
              <a:defRPr sz="1200" b="1">
                <a:solidFill>
                  <a:srgbClr val="4C515A"/>
                </a:solidFill>
                <a:latin typeface="Arial" panose="020B0604020202020204" pitchFamily="34" charset="0"/>
                <a:cs typeface="Arial" panose="020B0604020202020204" pitchFamily="34" charset="0"/>
              </a:defRPr>
            </a:pPr>
            <a:r>
              <a:rPr lang="en-US" baseline="0" dirty="0">
                <a:solidFill>
                  <a:srgbClr val="4C515A"/>
                </a:solidFill>
                <a:latin typeface="Arial" panose="020B0604020202020204" pitchFamily="34" charset="0"/>
                <a:cs typeface="Arial" panose="020B0604020202020204" pitchFamily="34" charset="0"/>
              </a:rPr>
              <a:t>(Part A)</a:t>
            </a:r>
          </a:p>
        </c:rich>
      </c:tx>
      <c:layout>
        <c:manualLayout>
          <c:xMode val="edge"/>
          <c:yMode val="edge"/>
          <c:x val="0.34064822137907197"/>
          <c:y val="0.47321741012059587"/>
        </c:manualLayout>
      </c:layout>
      <c:overlay val="0"/>
      <c:spPr>
        <a:noFill/>
        <a:ln>
          <a:noFill/>
        </a:ln>
        <a:effectLst/>
      </c:spPr>
      <c:txPr>
        <a:bodyPr rot="0" spcFirstLastPara="1" vertOverflow="ellipsis" vert="horz" wrap="square" anchor="ctr" anchorCtr="1"/>
        <a:lstStyle/>
        <a:p>
          <a:pPr>
            <a:defRPr sz="1200" b="1" i="0" u="none" strike="noStrike" kern="1200" spc="0" baseline="0">
              <a:solidFill>
                <a:srgbClr val="4C515A"/>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16172481347427239"/>
          <c:y val="0.13499690855938867"/>
          <c:w val="0.65989073059667847"/>
          <c:h val="0.77931084443326548"/>
        </c:manualLayout>
      </c:layout>
      <c:doughnutChart>
        <c:varyColors val="1"/>
        <c:ser>
          <c:idx val="0"/>
          <c:order val="0"/>
          <c:tx>
            <c:strRef>
              <c:f>Sheet1!$B$1</c:f>
              <c:strCache>
                <c:ptCount val="1"/>
                <c:pt idx="0">
                  <c:v>Part A</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89B-4FFF-AF32-C3F9817F0CAA}"/>
              </c:ext>
            </c:extLst>
          </c:dPt>
          <c:dPt>
            <c:idx val="1"/>
            <c:bubble3D val="0"/>
            <c:spPr>
              <a:solidFill>
                <a:srgbClr val="5F5A9D"/>
              </a:solidFill>
              <a:ln w="19050">
                <a:solidFill>
                  <a:schemeClr val="lt1"/>
                </a:solidFill>
              </a:ln>
              <a:effectLst/>
            </c:spPr>
            <c:extLst>
              <c:ext xmlns:c16="http://schemas.microsoft.com/office/drawing/2014/chart" uri="{C3380CC4-5D6E-409C-BE32-E72D297353CC}">
                <c16:uniqueId val="{00000003-C89B-4FFF-AF32-C3F9817F0CA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89B-4FFF-AF32-C3F9817F0CAA}"/>
              </c:ext>
            </c:extLst>
          </c:dPt>
          <c:dPt>
            <c:idx val="3"/>
            <c:bubble3D val="0"/>
            <c:spPr>
              <a:solidFill>
                <a:srgbClr val="599280"/>
              </a:solidFill>
              <a:ln w="19050">
                <a:solidFill>
                  <a:schemeClr val="lt1"/>
                </a:solidFill>
              </a:ln>
              <a:effectLst/>
            </c:spPr>
            <c:extLst>
              <c:ext xmlns:c16="http://schemas.microsoft.com/office/drawing/2014/chart" uri="{C3380CC4-5D6E-409C-BE32-E72D297353CC}">
                <c16:uniqueId val="{00000007-C89B-4FFF-AF32-C3F9817F0CAA}"/>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C89B-4FFF-AF32-C3F9817F0CAA}"/>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C89B-4FFF-AF32-C3F9817F0CAA}"/>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C89B-4FFF-AF32-C3F9817F0CAA}"/>
              </c:ext>
            </c:extLst>
          </c:dPt>
          <c:cat>
            <c:strRef>
              <c:f>Sheet1!$A$3:$A$9</c:f>
              <c:strCache>
                <c:ptCount val="7"/>
                <c:pt idx="0">
                  <c:v>Payroll taxes</c:v>
                </c:pt>
                <c:pt idx="1">
                  <c:v>Interest</c:v>
                </c:pt>
                <c:pt idx="2">
                  <c:v>Taxation of benefits</c:v>
                </c:pt>
                <c:pt idx="3">
                  <c:v>Premiums</c:v>
                </c:pt>
                <c:pt idx="4">
                  <c:v>General revenue</c:v>
                </c:pt>
                <c:pt idx="5">
                  <c:v>Transfers from states</c:v>
                </c:pt>
                <c:pt idx="6">
                  <c:v>Other</c:v>
                </c:pt>
              </c:strCache>
            </c:strRef>
          </c:cat>
          <c:val>
            <c:numRef>
              <c:f>Sheet1!$B$3:$B$9</c:f>
              <c:numCache>
                <c:formatCode>General</c:formatCode>
                <c:ptCount val="7"/>
                <c:pt idx="0">
                  <c:v>285.10000000000002</c:v>
                </c:pt>
                <c:pt idx="1">
                  <c:v>6.5</c:v>
                </c:pt>
                <c:pt idx="2">
                  <c:v>23.8</c:v>
                </c:pt>
                <c:pt idx="3">
                  <c:v>3.9</c:v>
                </c:pt>
                <c:pt idx="4">
                  <c:v>1.3</c:v>
                </c:pt>
                <c:pt idx="6">
                  <c:v>1.8</c:v>
                </c:pt>
              </c:numCache>
            </c:numRef>
          </c:val>
          <c:extLst>
            <c:ext xmlns:c16="http://schemas.microsoft.com/office/drawing/2014/chart" uri="{C3380CC4-5D6E-409C-BE32-E72D297353CC}">
              <c16:uniqueId val="{0000000E-C89B-4FFF-AF32-C3F9817F0CAA}"/>
            </c:ext>
          </c:extLst>
        </c:ser>
        <c:dLbls>
          <c:showLegendKey val="0"/>
          <c:showVal val="0"/>
          <c:showCatName val="0"/>
          <c:showSerName val="0"/>
          <c:showPercent val="0"/>
          <c:showBubbleSize val="0"/>
          <c:showLeaderLines val="1"/>
        </c:dLbls>
        <c:firstSliceAng val="0"/>
        <c:holeSize val="50"/>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200" b="1" i="0" u="none" strike="noStrike" kern="1200" spc="0" baseline="0">
                <a:solidFill>
                  <a:srgbClr val="4C515A"/>
                </a:solidFill>
                <a:latin typeface="Arial" panose="020B0604020202020204" pitchFamily="34" charset="0"/>
                <a:ea typeface="+mn-ea"/>
                <a:cs typeface="Arial" panose="020B0604020202020204" pitchFamily="34" charset="0"/>
              </a:defRPr>
            </a:pPr>
            <a:r>
              <a:rPr lang="en-US" dirty="0">
                <a:solidFill>
                  <a:srgbClr val="4C515A"/>
                </a:solidFill>
                <a:latin typeface="Arial" panose="020B0604020202020204" pitchFamily="34" charset="0"/>
                <a:cs typeface="Arial" panose="020B0604020202020204" pitchFamily="34" charset="0"/>
              </a:rPr>
              <a:t>Part</a:t>
            </a:r>
            <a:r>
              <a:rPr lang="en-US" baseline="0" dirty="0">
                <a:solidFill>
                  <a:srgbClr val="4C515A"/>
                </a:solidFill>
                <a:latin typeface="Arial" panose="020B0604020202020204" pitchFamily="34" charset="0"/>
                <a:cs typeface="Arial" panose="020B0604020202020204" pitchFamily="34" charset="0"/>
              </a:rPr>
              <a:t> D </a:t>
            </a:r>
            <a:br>
              <a:rPr lang="en-US" baseline="0" dirty="0">
                <a:solidFill>
                  <a:srgbClr val="4C515A"/>
                </a:solidFill>
                <a:latin typeface="Arial" panose="020B0604020202020204" pitchFamily="34" charset="0"/>
                <a:cs typeface="Arial" panose="020B0604020202020204" pitchFamily="34" charset="0"/>
              </a:rPr>
            </a:br>
            <a:r>
              <a:rPr lang="en-US" dirty="0">
                <a:solidFill>
                  <a:srgbClr val="4C515A"/>
                </a:solidFill>
                <a:latin typeface="Arial" panose="020B0604020202020204" pitchFamily="34" charset="0"/>
                <a:cs typeface="Arial" panose="020B0604020202020204" pitchFamily="34" charset="0"/>
              </a:rPr>
              <a:t>Trust </a:t>
            </a:r>
          </a:p>
          <a:p>
            <a:pPr>
              <a:defRPr sz="1200" b="1">
                <a:solidFill>
                  <a:srgbClr val="4C515A"/>
                </a:solidFill>
                <a:latin typeface="Arial" panose="020B0604020202020204" pitchFamily="34" charset="0"/>
                <a:cs typeface="Arial" panose="020B0604020202020204" pitchFamily="34" charset="0"/>
              </a:defRPr>
            </a:pPr>
            <a:r>
              <a:rPr lang="en-US" dirty="0">
                <a:solidFill>
                  <a:srgbClr val="4C515A"/>
                </a:solidFill>
                <a:latin typeface="Arial" panose="020B0604020202020204" pitchFamily="34" charset="0"/>
                <a:cs typeface="Arial" panose="020B0604020202020204" pitchFamily="34" charset="0"/>
              </a:rPr>
              <a:t>Fund </a:t>
            </a:r>
          </a:p>
        </c:rich>
      </c:tx>
      <c:layout>
        <c:manualLayout>
          <c:xMode val="edge"/>
          <c:yMode val="edge"/>
          <c:x val="0.41069994395283355"/>
          <c:y val="0.45112678883974489"/>
        </c:manualLayout>
      </c:layout>
      <c:overlay val="0"/>
      <c:spPr>
        <a:noFill/>
        <a:ln>
          <a:noFill/>
        </a:ln>
        <a:effectLst/>
      </c:spPr>
      <c:txPr>
        <a:bodyPr rot="0" spcFirstLastPara="1" vertOverflow="ellipsis" vert="horz" wrap="square" anchor="ctr" anchorCtr="1"/>
        <a:lstStyle/>
        <a:p>
          <a:pPr>
            <a:defRPr sz="1200" b="1" i="0" u="none" strike="noStrike" kern="1200" spc="0" baseline="0">
              <a:solidFill>
                <a:srgbClr val="4C515A"/>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16172481347427239"/>
          <c:y val="0.13499690855938867"/>
          <c:w val="0.65989073059667847"/>
          <c:h val="0.77931084443326548"/>
        </c:manualLayout>
      </c:layout>
      <c:doughnutChart>
        <c:varyColors val="1"/>
        <c:ser>
          <c:idx val="0"/>
          <c:order val="0"/>
          <c:tx>
            <c:strRef>
              <c:f>Sheet1!$D$1</c:f>
              <c:strCache>
                <c:ptCount val="1"/>
                <c:pt idx="0">
                  <c:v>Part D</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746E-44F3-86DB-F321F24C976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46E-44F3-86DB-F321F24C976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46E-44F3-86DB-F321F24C976D}"/>
              </c:ext>
            </c:extLst>
          </c:dPt>
          <c:dPt>
            <c:idx val="3"/>
            <c:bubble3D val="0"/>
            <c:spPr>
              <a:solidFill>
                <a:srgbClr val="599280"/>
              </a:solidFill>
              <a:ln w="19050">
                <a:solidFill>
                  <a:schemeClr val="lt1"/>
                </a:solidFill>
              </a:ln>
              <a:effectLst/>
            </c:spPr>
            <c:extLst>
              <c:ext xmlns:c16="http://schemas.microsoft.com/office/drawing/2014/chart" uri="{C3380CC4-5D6E-409C-BE32-E72D297353CC}">
                <c16:uniqueId val="{00000007-746E-44F3-86DB-F321F24C976D}"/>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746E-44F3-86DB-F321F24C976D}"/>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746E-44F3-86DB-F321F24C976D}"/>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746E-44F3-86DB-F321F24C976D}"/>
              </c:ext>
            </c:extLst>
          </c:dPt>
          <c:cat>
            <c:strRef>
              <c:f>Sheet1!$A$3:$A$9</c:f>
              <c:strCache>
                <c:ptCount val="7"/>
                <c:pt idx="0">
                  <c:v>Payroll taxes</c:v>
                </c:pt>
                <c:pt idx="1">
                  <c:v>Interest</c:v>
                </c:pt>
                <c:pt idx="2">
                  <c:v>Taxation of benefits</c:v>
                </c:pt>
                <c:pt idx="3">
                  <c:v>Premiums</c:v>
                </c:pt>
                <c:pt idx="4">
                  <c:v>General revenue</c:v>
                </c:pt>
                <c:pt idx="5">
                  <c:v>Transfers from states</c:v>
                </c:pt>
                <c:pt idx="6">
                  <c:v>Other</c:v>
                </c:pt>
              </c:strCache>
            </c:strRef>
          </c:cat>
          <c:val>
            <c:numRef>
              <c:f>Sheet1!$D$3:$D$9</c:f>
              <c:numCache>
                <c:formatCode>General</c:formatCode>
                <c:ptCount val="7"/>
                <c:pt idx="1">
                  <c:v>0.1</c:v>
                </c:pt>
                <c:pt idx="3">
                  <c:v>15.8</c:v>
                </c:pt>
                <c:pt idx="4">
                  <c:v>70.2</c:v>
                </c:pt>
                <c:pt idx="5">
                  <c:v>12.3</c:v>
                </c:pt>
                <c:pt idx="6">
                  <c:v>0.4</c:v>
                </c:pt>
              </c:numCache>
            </c:numRef>
          </c:val>
          <c:extLst>
            <c:ext xmlns:c16="http://schemas.microsoft.com/office/drawing/2014/chart" uri="{C3380CC4-5D6E-409C-BE32-E72D297353CC}">
              <c16:uniqueId val="{0000000E-746E-44F3-86DB-F321F24C976D}"/>
            </c:ext>
          </c:extLst>
        </c:ser>
        <c:dLbls>
          <c:showLegendKey val="0"/>
          <c:showVal val="0"/>
          <c:showCatName val="0"/>
          <c:showSerName val="0"/>
          <c:showPercent val="0"/>
          <c:showBubbleSize val="0"/>
          <c:showLeaderLines val="1"/>
        </c:dLbls>
        <c:firstSliceAng val="0"/>
        <c:holeSize val="50"/>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200" b="1" i="0" u="none" strike="noStrike" kern="1200" spc="0" baseline="0">
                <a:solidFill>
                  <a:srgbClr val="4C515A"/>
                </a:solidFill>
                <a:latin typeface="Arial" panose="020B0604020202020204" pitchFamily="34" charset="0"/>
                <a:ea typeface="+mn-ea"/>
                <a:cs typeface="Arial" panose="020B0604020202020204" pitchFamily="34" charset="0"/>
              </a:defRPr>
            </a:pPr>
            <a:r>
              <a:rPr lang="en-US" dirty="0">
                <a:solidFill>
                  <a:srgbClr val="4C515A"/>
                </a:solidFill>
                <a:latin typeface="Arial" panose="020B0604020202020204" pitchFamily="34" charset="0"/>
                <a:cs typeface="Arial" panose="020B0604020202020204" pitchFamily="34" charset="0"/>
              </a:rPr>
              <a:t>Total</a:t>
            </a:r>
            <a:r>
              <a:rPr lang="en-US" baseline="0" dirty="0">
                <a:solidFill>
                  <a:srgbClr val="4C515A"/>
                </a:solidFill>
                <a:latin typeface="Arial" panose="020B0604020202020204" pitchFamily="34" charset="0"/>
                <a:cs typeface="Arial" panose="020B0604020202020204" pitchFamily="34" charset="0"/>
              </a:rPr>
              <a:t> </a:t>
            </a:r>
            <a:br>
              <a:rPr lang="en-US" baseline="0" dirty="0">
                <a:solidFill>
                  <a:srgbClr val="4C515A"/>
                </a:solidFill>
                <a:latin typeface="Arial" panose="020B0604020202020204" pitchFamily="34" charset="0"/>
                <a:cs typeface="Arial" panose="020B0604020202020204" pitchFamily="34" charset="0"/>
              </a:rPr>
            </a:br>
            <a:r>
              <a:rPr lang="en-US" baseline="0" dirty="0">
                <a:solidFill>
                  <a:srgbClr val="4C515A"/>
                </a:solidFill>
                <a:latin typeface="Arial" panose="020B0604020202020204" pitchFamily="34" charset="0"/>
                <a:cs typeface="Arial" panose="020B0604020202020204" pitchFamily="34" charset="0"/>
              </a:rPr>
              <a:t>Medicare</a:t>
            </a:r>
            <a:endParaRPr lang="en-US" dirty="0">
              <a:solidFill>
                <a:srgbClr val="4C515A"/>
              </a:solidFill>
              <a:latin typeface="Arial" panose="020B0604020202020204" pitchFamily="34" charset="0"/>
              <a:cs typeface="Arial" panose="020B0604020202020204" pitchFamily="34" charset="0"/>
            </a:endParaRPr>
          </a:p>
        </c:rich>
      </c:tx>
      <c:layout>
        <c:manualLayout>
          <c:xMode val="edge"/>
          <c:yMode val="edge"/>
          <c:x val="0.38568103429563405"/>
          <c:y val="0.4729677103057629"/>
        </c:manualLayout>
      </c:layout>
      <c:overlay val="0"/>
      <c:spPr>
        <a:noFill/>
        <a:ln>
          <a:noFill/>
        </a:ln>
        <a:effectLst/>
      </c:spPr>
      <c:txPr>
        <a:bodyPr rot="0" spcFirstLastPara="1" vertOverflow="ellipsis" vert="horz" wrap="square" anchor="ctr" anchorCtr="1"/>
        <a:lstStyle/>
        <a:p>
          <a:pPr>
            <a:defRPr sz="1200" b="1" i="0" u="none" strike="noStrike" kern="1200" spc="0" baseline="0">
              <a:solidFill>
                <a:srgbClr val="4C515A"/>
              </a:solidFill>
              <a:latin typeface="Arial" panose="020B0604020202020204" pitchFamily="34" charset="0"/>
              <a:ea typeface="+mn-ea"/>
              <a:cs typeface="Arial" panose="020B0604020202020204" pitchFamily="34" charset="0"/>
            </a:defRPr>
          </a:pPr>
          <a:endParaRPr lang="en-US"/>
        </a:p>
      </c:txPr>
    </c:title>
    <c:autoTitleDeleted val="0"/>
    <c:plotArea>
      <c:layout>
        <c:manualLayout>
          <c:layoutTarget val="inner"/>
          <c:xMode val="edge"/>
          <c:yMode val="edge"/>
          <c:x val="0.16172481347427239"/>
          <c:y val="0.13499690855938867"/>
          <c:w val="0.65989073059667847"/>
          <c:h val="0.77931084443326548"/>
        </c:manualLayout>
      </c:layout>
      <c:doughnutChart>
        <c:varyColors val="1"/>
        <c:ser>
          <c:idx val="0"/>
          <c:order val="0"/>
          <c:tx>
            <c:strRef>
              <c:f>Sheet1!$E$1</c:f>
              <c:strCache>
                <c:ptCount val="1"/>
                <c:pt idx="0">
                  <c:v>Total</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33AB-46A9-843A-C6CA90193735}"/>
              </c:ext>
            </c:extLst>
          </c:dPt>
          <c:dPt>
            <c:idx val="1"/>
            <c:bubble3D val="0"/>
            <c:spPr>
              <a:solidFill>
                <a:srgbClr val="5F5A9D"/>
              </a:solidFill>
              <a:ln w="19050">
                <a:solidFill>
                  <a:schemeClr val="lt1"/>
                </a:solidFill>
              </a:ln>
              <a:effectLst/>
            </c:spPr>
            <c:extLst>
              <c:ext xmlns:c16="http://schemas.microsoft.com/office/drawing/2014/chart" uri="{C3380CC4-5D6E-409C-BE32-E72D297353CC}">
                <c16:uniqueId val="{00000003-33AB-46A9-843A-C6CA9019373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33AB-46A9-843A-C6CA90193735}"/>
              </c:ext>
            </c:extLst>
          </c:dPt>
          <c:dPt>
            <c:idx val="3"/>
            <c:bubble3D val="0"/>
            <c:spPr>
              <a:solidFill>
                <a:srgbClr val="599280"/>
              </a:solidFill>
              <a:ln w="19050">
                <a:solidFill>
                  <a:schemeClr val="lt1"/>
                </a:solidFill>
              </a:ln>
              <a:effectLst/>
            </c:spPr>
            <c:extLst>
              <c:ext xmlns:c16="http://schemas.microsoft.com/office/drawing/2014/chart" uri="{C3380CC4-5D6E-409C-BE32-E72D297353CC}">
                <c16:uniqueId val="{00000007-33AB-46A9-843A-C6CA90193735}"/>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33AB-46A9-843A-C6CA90193735}"/>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33AB-46A9-843A-C6CA90193735}"/>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33AB-46A9-843A-C6CA90193735}"/>
              </c:ext>
            </c:extLst>
          </c:dPt>
          <c:cat>
            <c:strRef>
              <c:f>Sheet1!$A$3:$A$9</c:f>
              <c:strCache>
                <c:ptCount val="7"/>
                <c:pt idx="0">
                  <c:v>Payroll taxes</c:v>
                </c:pt>
                <c:pt idx="1">
                  <c:v>Interest</c:v>
                </c:pt>
                <c:pt idx="2">
                  <c:v>Taxation of benefits</c:v>
                </c:pt>
                <c:pt idx="3">
                  <c:v>Premiums</c:v>
                </c:pt>
                <c:pt idx="4">
                  <c:v>General revenue</c:v>
                </c:pt>
                <c:pt idx="5">
                  <c:v>Transfers from States</c:v>
                </c:pt>
                <c:pt idx="6">
                  <c:v>Other</c:v>
                </c:pt>
              </c:strCache>
            </c:strRef>
          </c:cat>
          <c:val>
            <c:numRef>
              <c:f>Sheet1!$E$3:$E$9</c:f>
              <c:numCache>
                <c:formatCode>General</c:formatCode>
                <c:ptCount val="7"/>
                <c:pt idx="0">
                  <c:v>285.10000000000002</c:v>
                </c:pt>
                <c:pt idx="1">
                  <c:v>9.1</c:v>
                </c:pt>
                <c:pt idx="2">
                  <c:v>23.8</c:v>
                </c:pt>
                <c:pt idx="3">
                  <c:v>119.1</c:v>
                </c:pt>
                <c:pt idx="4">
                  <c:v>339.8</c:v>
                </c:pt>
                <c:pt idx="5">
                  <c:v>12.3</c:v>
                </c:pt>
                <c:pt idx="6">
                  <c:v>5.6</c:v>
                </c:pt>
              </c:numCache>
            </c:numRef>
          </c:val>
          <c:extLst>
            <c:ext xmlns:c16="http://schemas.microsoft.com/office/drawing/2014/chart" uri="{C3380CC4-5D6E-409C-BE32-E72D297353CC}">
              <c16:uniqueId val="{0000000E-33AB-46A9-843A-C6CA90193735}"/>
            </c:ext>
          </c:extLst>
        </c:ser>
        <c:dLbls>
          <c:showLegendKey val="0"/>
          <c:showVal val="0"/>
          <c:showCatName val="0"/>
          <c:showSerName val="0"/>
          <c:showPercent val="0"/>
          <c:showBubbleSize val="0"/>
          <c:showLeaderLines val="1"/>
        </c:dLbls>
        <c:firstSliceAng val="0"/>
        <c:holeSize val="50"/>
      </c:doughnutChart>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sz="1862" b="0" i="0" u="none" strike="noStrike" kern="1200" spc="0" baseline="0">
                <a:solidFill>
                  <a:schemeClr val="tx1">
                    <a:lumMod val="65000"/>
                    <a:lumOff val="35000"/>
                  </a:schemeClr>
                </a:solidFill>
                <a:latin typeface="+mn-lt"/>
                <a:ea typeface="+mn-ea"/>
                <a:cs typeface="+mn-cs"/>
              </a:defRPr>
            </a:pPr>
            <a:r>
              <a:rPr lang="en-US" sz="1200" b="0" dirty="0">
                <a:solidFill>
                  <a:schemeClr val="tx1"/>
                </a:solidFill>
              </a:rPr>
              <a:t>Number of years until insolvency of the Medicare Hospital Insurance (Part A) Trust Fund</a:t>
            </a:r>
          </a:p>
        </c:rich>
      </c:tx>
      <c:layout>
        <c:manualLayout>
          <c:xMode val="edge"/>
          <c:yMode val="edge"/>
          <c:x val="7.1065615933721803E-5"/>
          <c:y val="0"/>
        </c:manualLayout>
      </c:layout>
      <c:overlay val="0"/>
      <c:spPr>
        <a:noFill/>
        <a:ln>
          <a:noFill/>
        </a:ln>
        <a:effectLst/>
      </c:spPr>
      <c:txPr>
        <a:bodyPr rot="0" spcFirstLastPara="1" vertOverflow="ellipsis" vert="horz" wrap="square" anchor="ctr" anchorCtr="1"/>
        <a:lstStyle/>
        <a:p>
          <a:pPr algn="l">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3.7271258321165665E-2"/>
          <c:y val="0.10147143195786681"/>
          <c:w val="0.94546375196295607"/>
          <c:h val="0.73245887972369284"/>
        </c:manualLayout>
      </c:layout>
      <c:barChart>
        <c:barDir val="col"/>
        <c:grouping val="clustered"/>
        <c:varyColors val="0"/>
        <c:ser>
          <c:idx val="0"/>
          <c:order val="0"/>
          <c:tx>
            <c:strRef>
              <c:f>Sheet1!$B$1</c:f>
              <c:strCache>
                <c:ptCount val="1"/>
                <c:pt idx="0">
                  <c:v>Number of Years Until Insolvency</c:v>
                </c:pt>
              </c:strCache>
            </c:strRef>
          </c:tx>
          <c:spPr>
            <a:solidFill>
              <a:srgbClr val="125478"/>
            </a:solidFill>
            <a:ln>
              <a:noFill/>
            </a:ln>
            <a:effectLst/>
          </c:spPr>
          <c:invertIfNegative val="0"/>
          <c:dPt>
            <c:idx val="30"/>
            <c:invertIfNegative val="0"/>
            <c:bubble3D val="0"/>
            <c:spPr>
              <a:solidFill>
                <a:srgbClr val="125478"/>
              </a:solidFill>
              <a:ln>
                <a:noFill/>
              </a:ln>
              <a:effectLst/>
            </c:spPr>
            <c:extLst>
              <c:ext xmlns:c16="http://schemas.microsoft.com/office/drawing/2014/chart" uri="{C3380CC4-5D6E-409C-BE32-E72D297353CC}">
                <c16:uniqueId val="{00000001-D55D-40FC-9225-B6D9E314D0B7}"/>
              </c:ext>
            </c:extLst>
          </c:dPt>
          <c:dPt>
            <c:idx val="31"/>
            <c:invertIfNegative val="0"/>
            <c:bubble3D val="0"/>
            <c:spPr>
              <a:solidFill>
                <a:srgbClr val="599280"/>
              </a:solidFill>
              <a:ln>
                <a:noFill/>
              </a:ln>
              <a:effectLst/>
            </c:spPr>
            <c:extLst>
              <c:ext xmlns:c16="http://schemas.microsoft.com/office/drawing/2014/chart" uri="{C3380CC4-5D6E-409C-BE32-E72D297353CC}">
                <c16:uniqueId val="{00000003-D55D-40FC-9225-B6D9E314D0B7}"/>
              </c:ext>
            </c:extLst>
          </c:dPt>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Sheet1!$A$2:$A$34</c:f>
              <c:numCache>
                <c:formatCode>General</c:formatCode>
                <c:ptCount val="33"/>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1">
                  <c:v>2020</c:v>
                </c:pt>
                <c:pt idx="32">
                  <c:v>2021</c:v>
                </c:pt>
              </c:numCache>
            </c:numRef>
          </c:cat>
          <c:val>
            <c:numRef>
              <c:f>Sheet1!$B$2:$B$34</c:f>
              <c:numCache>
                <c:formatCode>General</c:formatCode>
                <c:ptCount val="33"/>
                <c:pt idx="0">
                  <c:v>13</c:v>
                </c:pt>
                <c:pt idx="1">
                  <c:v>14</c:v>
                </c:pt>
                <c:pt idx="2">
                  <c:v>10</c:v>
                </c:pt>
                <c:pt idx="3">
                  <c:v>6</c:v>
                </c:pt>
                <c:pt idx="4">
                  <c:v>7</c:v>
                </c:pt>
                <c:pt idx="5">
                  <c:v>7</c:v>
                </c:pt>
                <c:pt idx="6">
                  <c:v>5</c:v>
                </c:pt>
                <c:pt idx="7">
                  <c:v>4</c:v>
                </c:pt>
                <c:pt idx="8">
                  <c:v>10</c:v>
                </c:pt>
                <c:pt idx="9">
                  <c:v>16</c:v>
                </c:pt>
                <c:pt idx="10">
                  <c:v>25</c:v>
                </c:pt>
                <c:pt idx="11">
                  <c:v>28</c:v>
                </c:pt>
                <c:pt idx="12">
                  <c:v>28</c:v>
                </c:pt>
                <c:pt idx="13">
                  <c:v>23</c:v>
                </c:pt>
                <c:pt idx="14">
                  <c:v>15</c:v>
                </c:pt>
                <c:pt idx="15">
                  <c:v>15</c:v>
                </c:pt>
                <c:pt idx="16">
                  <c:v>12</c:v>
                </c:pt>
                <c:pt idx="17">
                  <c:v>12</c:v>
                </c:pt>
                <c:pt idx="18">
                  <c:v>11</c:v>
                </c:pt>
                <c:pt idx="19">
                  <c:v>8</c:v>
                </c:pt>
                <c:pt idx="20">
                  <c:v>19</c:v>
                </c:pt>
                <c:pt idx="21">
                  <c:v>13</c:v>
                </c:pt>
                <c:pt idx="22">
                  <c:v>12</c:v>
                </c:pt>
                <c:pt idx="23">
                  <c:v>13</c:v>
                </c:pt>
                <c:pt idx="24">
                  <c:v>16</c:v>
                </c:pt>
                <c:pt idx="25">
                  <c:v>15</c:v>
                </c:pt>
                <c:pt idx="26">
                  <c:v>12</c:v>
                </c:pt>
                <c:pt idx="27">
                  <c:v>12</c:v>
                </c:pt>
                <c:pt idx="28">
                  <c:v>8</c:v>
                </c:pt>
                <c:pt idx="29">
                  <c:v>7</c:v>
                </c:pt>
                <c:pt idx="31">
                  <c:v>6</c:v>
                </c:pt>
                <c:pt idx="32">
                  <c:v>5</c:v>
                </c:pt>
              </c:numCache>
            </c:numRef>
          </c:val>
          <c:extLst>
            <c:ext xmlns:c16="http://schemas.microsoft.com/office/drawing/2014/chart" uri="{C3380CC4-5D6E-409C-BE32-E72D297353CC}">
              <c16:uniqueId val="{00000004-D55D-40FC-9225-B6D9E314D0B7}"/>
            </c:ext>
          </c:extLst>
        </c:ser>
        <c:dLbls>
          <c:showLegendKey val="0"/>
          <c:showVal val="0"/>
          <c:showCatName val="0"/>
          <c:showSerName val="0"/>
          <c:showPercent val="0"/>
          <c:showBubbleSize val="0"/>
        </c:dLbls>
        <c:gapWidth val="25"/>
        <c:overlap val="-27"/>
        <c:axId val="408286424"/>
        <c:axId val="408286096"/>
      </c:barChart>
      <c:catAx>
        <c:axId val="4082864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08286096"/>
        <c:crosses val="autoZero"/>
        <c:auto val="1"/>
        <c:lblAlgn val="ctr"/>
        <c:lblOffset val="100"/>
        <c:noMultiLvlLbl val="0"/>
      </c:catAx>
      <c:valAx>
        <c:axId val="4082860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40828642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492-47A1-BC40-5A55D9FF7E8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492-47A1-BC40-5A55D9FF7E8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492-47A1-BC40-5A55D9FF7E8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492-47A1-BC40-5A55D9FF7E8F}"/>
              </c:ext>
            </c:extLst>
          </c:dPt>
          <c:dPt>
            <c:idx val="4"/>
            <c:bubble3D val="0"/>
            <c:spPr>
              <a:solidFill>
                <a:srgbClr val="3B6558"/>
              </a:solidFill>
              <a:ln w="19050">
                <a:solidFill>
                  <a:schemeClr val="lt1"/>
                </a:solidFill>
              </a:ln>
              <a:effectLst/>
            </c:spPr>
            <c:extLst>
              <c:ext xmlns:c16="http://schemas.microsoft.com/office/drawing/2014/chart" uri="{C3380CC4-5D6E-409C-BE32-E72D297353CC}">
                <c16:uniqueId val="{00000009-8492-47A1-BC40-5A55D9FF7E8F}"/>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8492-47A1-BC40-5A55D9FF7E8F}"/>
              </c:ext>
            </c:extLst>
          </c:dPt>
          <c:dPt>
            <c:idx val="6"/>
            <c:bubble3D val="0"/>
            <c:spPr>
              <a:solidFill>
                <a:schemeClr val="accent5"/>
              </a:solidFill>
              <a:ln w="19050">
                <a:solidFill>
                  <a:schemeClr val="lt1"/>
                </a:solidFill>
              </a:ln>
              <a:effectLst/>
            </c:spPr>
            <c:extLst>
              <c:ext xmlns:c16="http://schemas.microsoft.com/office/drawing/2014/chart" uri="{C3380CC4-5D6E-409C-BE32-E72D297353CC}">
                <c16:uniqueId val="{0000000D-8492-47A1-BC40-5A55D9FF7E8F}"/>
              </c:ext>
            </c:extLst>
          </c:dPt>
          <c:dPt>
            <c:idx val="7"/>
            <c:bubble3D val="0"/>
            <c:spPr>
              <a:solidFill>
                <a:schemeClr val="accent5">
                  <a:lumMod val="60000"/>
                  <a:lumOff val="40000"/>
                </a:schemeClr>
              </a:solidFill>
              <a:ln w="19050">
                <a:solidFill>
                  <a:schemeClr val="lt1"/>
                </a:solidFill>
              </a:ln>
              <a:effectLst/>
            </c:spPr>
            <c:extLst>
              <c:ext xmlns:c16="http://schemas.microsoft.com/office/drawing/2014/chart" uri="{C3380CC4-5D6E-409C-BE32-E72D297353CC}">
                <c16:uniqueId val="{0000000F-8492-47A1-BC40-5A55D9FF7E8F}"/>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8492-47A1-BC40-5A55D9FF7E8F}"/>
              </c:ext>
            </c:extLst>
          </c:dPt>
          <c:dLbls>
            <c:dLbl>
              <c:idx val="5"/>
              <c:numFmt formatCode="General"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4C515A"/>
                      </a:solidFill>
                      <a:latin typeface="Arial" panose="020B0604020202020204" pitchFamily="34" charset="0"/>
                      <a:ea typeface="+mn-ea"/>
                      <a:cs typeface="Arial" panose="020B0604020202020204" pitchFamily="34" charset="0"/>
                    </a:defRPr>
                  </a:pPr>
                  <a:endParaRPr lang="en-US"/>
                </a:p>
              </c:txPr>
              <c:dLblPos val="inEnd"/>
              <c:showLegendKey val="0"/>
              <c:showVal val="0"/>
              <c:showCatName val="0"/>
              <c:showSerName val="0"/>
              <c:showPercent val="1"/>
              <c:showBubbleSize val="0"/>
              <c:extLst>
                <c:ext xmlns:c16="http://schemas.microsoft.com/office/drawing/2014/chart" uri="{C3380CC4-5D6E-409C-BE32-E72D297353CC}">
                  <c16:uniqueId val="{0000000B-8492-47A1-BC40-5A55D9FF7E8F}"/>
                </c:ext>
              </c:extLst>
            </c:dLbl>
            <c:dLbl>
              <c:idx val="6"/>
              <c:numFmt formatCode="General"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4C515A"/>
                      </a:solidFill>
                      <a:latin typeface="Arial" panose="020B0604020202020204" pitchFamily="34" charset="0"/>
                      <a:ea typeface="+mn-ea"/>
                      <a:cs typeface="Arial" panose="020B0604020202020204" pitchFamily="34" charset="0"/>
                    </a:defRPr>
                  </a:pPr>
                  <a:endParaRPr lang="en-US"/>
                </a:p>
              </c:txPr>
              <c:dLblPos val="inEnd"/>
              <c:showLegendKey val="0"/>
              <c:showVal val="0"/>
              <c:showCatName val="0"/>
              <c:showSerName val="0"/>
              <c:showPercent val="1"/>
              <c:showBubbleSize val="0"/>
              <c:extLst>
                <c:ext xmlns:c16="http://schemas.microsoft.com/office/drawing/2014/chart" uri="{C3380CC4-5D6E-409C-BE32-E72D297353CC}">
                  <c16:uniqueId val="{0000000D-8492-47A1-BC40-5A55D9FF7E8F}"/>
                </c:ext>
              </c:extLst>
            </c:dLbl>
            <c:dLbl>
              <c:idx val="7"/>
              <c:numFmt formatCode="General"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4C515A"/>
                      </a:solidFill>
                      <a:latin typeface="Arial" panose="020B0604020202020204" pitchFamily="34" charset="0"/>
                      <a:ea typeface="+mn-ea"/>
                      <a:cs typeface="Arial" panose="020B0604020202020204" pitchFamily="34" charset="0"/>
                    </a:defRPr>
                  </a:pPr>
                  <a:endParaRPr lang="en-US"/>
                </a:p>
              </c:txPr>
              <c:dLblPos val="inEnd"/>
              <c:showLegendKey val="0"/>
              <c:showVal val="0"/>
              <c:showCatName val="0"/>
              <c:showSerName val="0"/>
              <c:showPercent val="1"/>
              <c:showBubbleSize val="0"/>
              <c:extLst>
                <c:ext xmlns:c16="http://schemas.microsoft.com/office/drawing/2014/chart" uri="{C3380CC4-5D6E-409C-BE32-E72D297353CC}">
                  <c16:uniqueId val="{0000000F-8492-47A1-BC40-5A55D9FF7E8F}"/>
                </c:ext>
              </c:extLst>
            </c:dLbl>
            <c:numFmt formatCode="General"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0"/>
            <c:showCatName val="0"/>
            <c:showSerName val="0"/>
            <c:showPercent val="1"/>
            <c:showBubbleSize val="0"/>
            <c:showLeaderLines val="0"/>
            <c:extLst>
              <c:ext xmlns:c15="http://schemas.microsoft.com/office/drawing/2012/chart" uri="{CE6537A1-D6FC-4f65-9D91-7224C49458BB}"/>
            </c:extLst>
          </c:dLbls>
          <c:cat>
            <c:strRef>
              <c:f>'part b premium'!$A$2:$A$10</c:f>
              <c:strCache>
                <c:ptCount val="9"/>
                <c:pt idx="0">
                  <c:v>Hospital Inpatient Care</c:v>
                </c:pt>
                <c:pt idx="1">
                  <c:v>Skilled Nursing Facilites</c:v>
                </c:pt>
                <c:pt idx="2">
                  <c:v>Physician Fee Schedule</c:v>
                </c:pt>
                <c:pt idx="3">
                  <c:v>Hospital Outpatient Services</c:v>
                </c:pt>
                <c:pt idx="4">
                  <c:v>Home Health Agencies</c:v>
                </c:pt>
                <c:pt idx="5">
                  <c:v>Group Plans (includes Medciare Advantage)</c:v>
                </c:pt>
                <c:pt idx="6">
                  <c:v>Low Income Subsidy</c:v>
                </c:pt>
                <c:pt idx="7">
                  <c:v>Part D</c:v>
                </c:pt>
                <c:pt idx="8">
                  <c:v>Other Services</c:v>
                </c:pt>
              </c:strCache>
            </c:strRef>
          </c:cat>
          <c:val>
            <c:numRef>
              <c:f>'part b premium'!$B$2:$B$10</c:f>
              <c:numCache>
                <c:formatCode>General</c:formatCode>
                <c:ptCount val="9"/>
                <c:pt idx="0">
                  <c:v>154</c:v>
                </c:pt>
                <c:pt idx="1">
                  <c:v>30</c:v>
                </c:pt>
                <c:pt idx="2">
                  <c:v>74</c:v>
                </c:pt>
                <c:pt idx="3">
                  <c:v>60</c:v>
                </c:pt>
                <c:pt idx="4">
                  <c:v>20</c:v>
                </c:pt>
                <c:pt idx="5">
                  <c:v>283</c:v>
                </c:pt>
                <c:pt idx="6">
                  <c:v>27</c:v>
                </c:pt>
                <c:pt idx="7">
                  <c:v>61</c:v>
                </c:pt>
                <c:pt idx="8">
                  <c:v>90</c:v>
                </c:pt>
              </c:numCache>
            </c:numRef>
          </c:val>
          <c:extLst>
            <c:ext xmlns:c16="http://schemas.microsoft.com/office/drawing/2014/chart" uri="{C3380CC4-5D6E-409C-BE32-E72D297353CC}">
              <c16:uniqueId val="{00000012-8492-47A1-BC40-5A55D9FF7E8F}"/>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a:defRPr sz="1200" b="0" i="0" u="none" strike="noStrike" kern="1200" spc="0" baseline="0">
                <a:solidFill>
                  <a:schemeClr val="tx1"/>
                </a:solidFill>
                <a:latin typeface="+mn-lt"/>
                <a:ea typeface="+mn-ea"/>
                <a:cs typeface="+mn-cs"/>
              </a:defRPr>
            </a:pPr>
            <a:r>
              <a:rPr lang="en-US" sz="1200" dirty="0">
                <a:solidFill>
                  <a:schemeClr val="tx1"/>
                </a:solidFill>
              </a:rPr>
              <a:t>Percentage of</a:t>
            </a:r>
            <a:r>
              <a:rPr lang="en-US" sz="1200" baseline="0" dirty="0">
                <a:solidFill>
                  <a:schemeClr val="tx1"/>
                </a:solidFill>
              </a:rPr>
              <a:t> </a:t>
            </a:r>
            <a:r>
              <a:rPr lang="en-US" sz="1200" dirty="0">
                <a:solidFill>
                  <a:schemeClr val="tx1"/>
                </a:solidFill>
              </a:rPr>
              <a:t>underinsured adults, traditional Medicare, 2018</a:t>
            </a:r>
          </a:p>
        </c:rich>
      </c:tx>
      <c:layout>
        <c:manualLayout>
          <c:xMode val="edge"/>
          <c:yMode val="edge"/>
          <c:x val="1.1496032805836508E-3"/>
          <c:y val="0"/>
        </c:manualLayout>
      </c:layout>
      <c:overlay val="0"/>
      <c:spPr>
        <a:solidFill>
          <a:schemeClr val="bg1"/>
        </a:solidFill>
        <a:ln>
          <a:noFill/>
        </a:ln>
        <a:effectLst/>
      </c:spPr>
      <c:txPr>
        <a:bodyPr rot="0" spcFirstLastPara="1" vertOverflow="ellipsis" vert="horz" wrap="square" anchor="ctr" anchorCtr="1"/>
        <a:lstStyle/>
        <a:p>
          <a:pPr algn="l">
            <a:defRPr sz="1200"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4.6724539012421323E-2"/>
          <c:y val="0.11219975276996877"/>
          <c:w val="0.92502354635186324"/>
          <c:h val="0.80042913524676473"/>
        </c:manualLayout>
      </c:layout>
      <c:barChart>
        <c:barDir val="col"/>
        <c:grouping val="clustered"/>
        <c:varyColors val="0"/>
        <c:ser>
          <c:idx val="0"/>
          <c:order val="0"/>
          <c:tx>
            <c:strRef>
              <c:f>Sheet1!$B$1</c:f>
              <c:strCache>
                <c:ptCount val="1"/>
                <c:pt idx="0">
                  <c:v>Percentage of Uninsured</c:v>
                </c:pt>
              </c:strCache>
            </c:strRef>
          </c:tx>
          <c:spPr>
            <a:solidFill>
              <a:srgbClr val="599280"/>
            </a:solidFill>
            <a:ln>
              <a:noFill/>
            </a:ln>
            <a:effectLst/>
          </c:spPr>
          <c:invertIfNegative val="0"/>
          <c:dPt>
            <c:idx val="0"/>
            <c:invertIfNegative val="0"/>
            <c:bubble3D val="0"/>
            <c:spPr>
              <a:solidFill>
                <a:srgbClr val="EE7348"/>
              </a:solidFill>
              <a:ln>
                <a:noFill/>
              </a:ln>
              <a:effectLst/>
            </c:spPr>
            <c:extLst>
              <c:ext xmlns:c16="http://schemas.microsoft.com/office/drawing/2014/chart" uri="{C3380CC4-5D6E-409C-BE32-E72D297353CC}">
                <c16:uniqueId val="{00000004-95E5-4C43-988D-68D765B624EF}"/>
              </c:ext>
            </c:extLst>
          </c:dPt>
          <c:dPt>
            <c:idx val="1"/>
            <c:invertIfNegative val="0"/>
            <c:bubble3D val="0"/>
            <c:spPr>
              <a:solidFill>
                <a:srgbClr val="C1D5CD"/>
              </a:solidFill>
              <a:ln>
                <a:noFill/>
              </a:ln>
              <a:effectLst/>
            </c:spPr>
            <c:extLst>
              <c:ext xmlns:c16="http://schemas.microsoft.com/office/drawing/2014/chart" uri="{C3380CC4-5D6E-409C-BE32-E72D297353CC}">
                <c16:uniqueId val="{00000002-F342-4A94-BCA5-8EFE292E4177}"/>
              </c:ext>
            </c:extLst>
          </c:dPt>
          <c:dPt>
            <c:idx val="2"/>
            <c:invertIfNegative val="0"/>
            <c:bubble3D val="0"/>
            <c:spPr>
              <a:solidFill>
                <a:srgbClr val="9CBFB3"/>
              </a:solidFill>
              <a:ln>
                <a:noFill/>
              </a:ln>
              <a:effectLst/>
            </c:spPr>
            <c:extLst>
              <c:ext xmlns:c16="http://schemas.microsoft.com/office/drawing/2014/chart" uri="{C3380CC4-5D6E-409C-BE32-E72D297353CC}">
                <c16:uniqueId val="{00000003-F342-4A94-BCA5-8EFE292E4177}"/>
              </c:ext>
            </c:extLst>
          </c:dPt>
          <c:dPt>
            <c:idx val="3"/>
            <c:invertIfNegative val="0"/>
            <c:bubble3D val="0"/>
            <c:spPr>
              <a:solidFill>
                <a:srgbClr val="65A591"/>
              </a:solidFill>
              <a:ln>
                <a:noFill/>
              </a:ln>
              <a:effectLst/>
            </c:spPr>
            <c:extLst>
              <c:ext xmlns:c16="http://schemas.microsoft.com/office/drawing/2014/chart" uri="{C3380CC4-5D6E-409C-BE32-E72D297353CC}">
                <c16:uniqueId val="{00000004-F342-4A94-BCA5-8EFE292E4177}"/>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All</c:v>
                </c:pt>
                <c:pt idx="1">
                  <c:v>Age &lt;65</c:v>
                </c:pt>
                <c:pt idx="2">
                  <c:v>Ages 65–74</c:v>
                </c:pt>
                <c:pt idx="3">
                  <c:v>Ages 75–84</c:v>
                </c:pt>
                <c:pt idx="4">
                  <c:v>Age ≥85</c:v>
                </c:pt>
              </c:strCache>
            </c:strRef>
          </c:cat>
          <c:val>
            <c:numRef>
              <c:f>Sheet1!$B$2:$B$6</c:f>
              <c:numCache>
                <c:formatCode>0%</c:formatCode>
                <c:ptCount val="5"/>
                <c:pt idx="0">
                  <c:v>0.27141498828680094</c:v>
                </c:pt>
                <c:pt idx="1">
                  <c:v>0.38711800971258942</c:v>
                </c:pt>
                <c:pt idx="2">
                  <c:v>0.18741786946754418</c:v>
                </c:pt>
                <c:pt idx="3">
                  <c:v>0.27548061228201426</c:v>
                </c:pt>
                <c:pt idx="4">
                  <c:v>0.45559707203541155</c:v>
                </c:pt>
              </c:numCache>
            </c:numRef>
          </c:val>
          <c:extLst>
            <c:ext xmlns:c16="http://schemas.microsoft.com/office/drawing/2014/chart" uri="{C3380CC4-5D6E-409C-BE32-E72D297353CC}">
              <c16:uniqueId val="{00000000-95E5-4C43-988D-68D765B624EF}"/>
            </c:ext>
          </c:extLst>
        </c:ser>
        <c:dLbls>
          <c:showLegendKey val="0"/>
          <c:showVal val="0"/>
          <c:showCatName val="0"/>
          <c:showSerName val="0"/>
          <c:showPercent val="0"/>
          <c:showBubbleSize val="0"/>
        </c:dLbls>
        <c:gapWidth val="100"/>
        <c:axId val="440864352"/>
        <c:axId val="440870256"/>
      </c:barChart>
      <c:catAx>
        <c:axId val="44086435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440870256"/>
        <c:crosses val="autoZero"/>
        <c:auto val="1"/>
        <c:lblAlgn val="ctr"/>
        <c:lblOffset val="100"/>
        <c:noMultiLvlLbl val="0"/>
      </c:catAx>
      <c:valAx>
        <c:axId val="44087025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440864352"/>
        <c:crosses val="autoZero"/>
        <c:crossBetween val="between"/>
        <c:majorUnit val="0.1"/>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solidFill>
                <a:latin typeface="+mn-lt"/>
                <a:ea typeface="+mn-ea"/>
                <a:cs typeface="+mn-cs"/>
              </a:defRPr>
            </a:pPr>
            <a:r>
              <a:rPr lang="en-US" sz="1200" dirty="0">
                <a:solidFill>
                  <a:schemeClr val="tx1"/>
                </a:solidFill>
              </a:rPr>
              <a:t>Percentage of underinsured by race/ethnicity, traditional Medicare beneficiaries, 2018</a:t>
            </a:r>
          </a:p>
        </c:rich>
      </c:tx>
      <c:layout>
        <c:manualLayout>
          <c:xMode val="edge"/>
          <c:yMode val="edge"/>
          <c:x val="7.376888821547863E-4"/>
          <c:y val="0"/>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solidFill>
              <a:latin typeface="+mn-lt"/>
              <a:ea typeface="+mn-ea"/>
              <a:cs typeface="+mn-cs"/>
            </a:defRPr>
          </a:pPr>
          <a:endParaRPr lang="en-US"/>
        </a:p>
      </c:txPr>
    </c:title>
    <c:autoTitleDeleted val="0"/>
    <c:plotArea>
      <c:layout>
        <c:manualLayout>
          <c:layoutTarget val="inner"/>
          <c:xMode val="edge"/>
          <c:yMode val="edge"/>
          <c:x val="4.6979374742862477E-2"/>
          <c:y val="0.10537126102552417"/>
          <c:w val="0.93889466793927989"/>
          <c:h val="0.81037644349161697"/>
        </c:manualLayout>
      </c:layout>
      <c:barChart>
        <c:barDir val="col"/>
        <c:grouping val="clustered"/>
        <c:varyColors val="0"/>
        <c:ser>
          <c:idx val="0"/>
          <c:order val="0"/>
          <c:tx>
            <c:strRef>
              <c:f>Sheet1!$B$1</c:f>
              <c:strCache>
                <c:ptCount val="1"/>
                <c:pt idx="0">
                  <c:v>Percentage of Underinsured</c:v>
                </c:pt>
              </c:strCache>
            </c:strRef>
          </c:tx>
          <c:spPr>
            <a:solidFill>
              <a:srgbClr val="125478"/>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American Indian</c:v>
                </c:pt>
                <c:pt idx="1">
                  <c:v>Asian</c:v>
                </c:pt>
                <c:pt idx="2">
                  <c:v>Black</c:v>
                </c:pt>
                <c:pt idx="3">
                  <c:v>Hispanic</c:v>
                </c:pt>
                <c:pt idx="4">
                  <c:v>White</c:v>
                </c:pt>
              </c:strCache>
            </c:strRef>
          </c:cat>
          <c:val>
            <c:numRef>
              <c:f>Sheet1!$B$2:$B$6</c:f>
              <c:numCache>
                <c:formatCode>0%</c:formatCode>
                <c:ptCount val="5"/>
                <c:pt idx="0">
                  <c:v>0.51</c:v>
                </c:pt>
                <c:pt idx="1">
                  <c:v>0.18</c:v>
                </c:pt>
                <c:pt idx="2">
                  <c:v>0.32</c:v>
                </c:pt>
                <c:pt idx="3">
                  <c:v>0.28763057447074952</c:v>
                </c:pt>
                <c:pt idx="4">
                  <c:v>0.27</c:v>
                </c:pt>
              </c:numCache>
            </c:numRef>
          </c:val>
          <c:extLst>
            <c:ext xmlns:c16="http://schemas.microsoft.com/office/drawing/2014/chart" uri="{C3380CC4-5D6E-409C-BE32-E72D297353CC}">
              <c16:uniqueId val="{00000000-6101-4256-9B29-62BA17A8CCD0}"/>
            </c:ext>
          </c:extLst>
        </c:ser>
        <c:dLbls>
          <c:showLegendKey val="0"/>
          <c:showVal val="0"/>
          <c:showCatName val="0"/>
          <c:showSerName val="0"/>
          <c:showPercent val="0"/>
          <c:showBubbleSize val="0"/>
        </c:dLbls>
        <c:gapWidth val="80"/>
        <c:overlap val="-27"/>
        <c:axId val="392251544"/>
        <c:axId val="392243016"/>
      </c:barChart>
      <c:catAx>
        <c:axId val="3922515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392243016"/>
        <c:crosses val="autoZero"/>
        <c:auto val="1"/>
        <c:lblAlgn val="ctr"/>
        <c:lblOffset val="100"/>
        <c:noMultiLvlLbl val="0"/>
      </c:catAx>
      <c:valAx>
        <c:axId val="39224301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crossAx val="3922515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7817274814878156"/>
          <c:y val="0.16004807747803904"/>
          <c:w val="0.63425995364286736"/>
          <c:h val="0.68135636588903892"/>
        </c:manualLayout>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BC5-41AF-B57C-B44690AE6E7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DBC5-41AF-B57C-B44690AE6E7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DBC5-41AF-B57C-B44690AE6E78}"/>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DBC5-41AF-B57C-B44690AE6E78}"/>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DBC5-41AF-B57C-B44690AE6E78}"/>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DBC5-41AF-B57C-B44690AE6E78}"/>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DBC5-41AF-B57C-B44690AE6E78}"/>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DBC5-41AF-B57C-B44690AE6E78}"/>
              </c:ext>
            </c:extLst>
          </c:dPt>
          <c:dLbls>
            <c:dLbl>
              <c:idx val="2"/>
              <c:layout>
                <c:manualLayout>
                  <c:x val="2.4583741693078427E-2"/>
                  <c:y val="1.1915721085215727E-2"/>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49514A"/>
                      </a:solidFill>
                      <a:latin typeface="Arial" panose="020B0604020202020204" pitchFamily="34" charset="0"/>
                      <a:ea typeface="+mn-ea"/>
                      <a:cs typeface="Arial" panose="020B0604020202020204" pitchFamily="34" charset="0"/>
                    </a:defRPr>
                  </a:pPr>
                  <a:endParaRPr lang="en-US"/>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DBC5-41AF-B57C-B44690AE6E78}"/>
                </c:ext>
              </c:extLst>
            </c:dLbl>
            <c:dLbl>
              <c:idx val="3"/>
              <c:layout>
                <c:manualLayout>
                  <c:x val="-4.9253669865043113E-2"/>
                  <c:y val="8.4474668421234897E-3"/>
                </c:manualLayout>
              </c:layout>
              <c:spPr>
                <a:noFill/>
                <a:ln>
                  <a:noFill/>
                </a:ln>
                <a:effectLst/>
              </c:spPr>
              <c:txPr>
                <a:bodyPr rot="0" spcFirstLastPara="1" vertOverflow="ellipsis" vert="horz" wrap="square" lIns="38100" tIns="19050" rIns="38100" bIns="19050" anchor="ctr" anchorCtr="0">
                  <a:spAutoFit/>
                </a:bodyPr>
                <a:lstStyle/>
                <a:p>
                  <a:pPr algn="ctr">
                    <a:defRPr sz="1200" b="1" i="0" u="none" strike="noStrike" kern="1200" baseline="0">
                      <a:solidFill>
                        <a:srgbClr val="3F6777"/>
                      </a:solidFill>
                      <a:latin typeface="Arial" panose="020B0604020202020204" pitchFamily="34" charset="0"/>
                      <a:ea typeface="+mn-ea"/>
                      <a:cs typeface="Arial" panose="020B0604020202020204" pitchFamily="34" charset="0"/>
                    </a:defRPr>
                  </a:pPr>
                  <a:endParaRPr lang="en-US"/>
                </a:p>
              </c:txPr>
              <c:dLblPos val="bestFit"/>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DBC5-41AF-B57C-B44690AE6E78}"/>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'Total Population'!$A$3:$A$10</c:f>
              <c:strCache>
                <c:ptCount val="8"/>
                <c:pt idx="0">
                  <c:v>Dental</c:v>
                </c:pt>
                <c:pt idx="1">
                  <c:v>Nursing Facility/ Long-Term Care</c:v>
                </c:pt>
                <c:pt idx="2">
                  <c:v>Home Health &amp; Hospice</c:v>
                </c:pt>
                <c:pt idx="3">
                  <c:v>Inpatient Hospital</c:v>
                </c:pt>
                <c:pt idx="4">
                  <c:v>Skilled Nursing Facility</c:v>
                </c:pt>
                <c:pt idx="5">
                  <c:v>Physician/ Supplier</c:v>
                </c:pt>
                <c:pt idx="6">
                  <c:v>Outpatient Hospital</c:v>
                </c:pt>
                <c:pt idx="7">
                  <c:v>Prescription Drugs</c:v>
                </c:pt>
              </c:strCache>
            </c:strRef>
          </c:cat>
          <c:val>
            <c:numRef>
              <c:f>'Total Population'!$B$3:$B$10</c:f>
              <c:numCache>
                <c:formatCode>_("$"* #,##0_);_("$"* \(#,##0\);_("$"* "-"??_);_(@_)</c:formatCode>
                <c:ptCount val="8"/>
                <c:pt idx="0">
                  <c:v>514.86450300000001</c:v>
                </c:pt>
                <c:pt idx="1">
                  <c:v>1051.6594849999999</c:v>
                </c:pt>
                <c:pt idx="2">
                  <c:v>70.561870999999996</c:v>
                </c:pt>
                <c:pt idx="3">
                  <c:v>78.617320000000007</c:v>
                </c:pt>
                <c:pt idx="4">
                  <c:v>110.757304</c:v>
                </c:pt>
                <c:pt idx="5">
                  <c:v>772.27982699999995</c:v>
                </c:pt>
                <c:pt idx="6">
                  <c:v>153.04642999999999</c:v>
                </c:pt>
                <c:pt idx="7">
                  <c:v>650.83553300000005</c:v>
                </c:pt>
              </c:numCache>
            </c:numRef>
          </c:val>
          <c:extLst>
            <c:ext xmlns:c16="http://schemas.microsoft.com/office/drawing/2014/chart" uri="{C3380CC4-5D6E-409C-BE32-E72D297353CC}">
              <c16:uniqueId val="{00000010-DBC5-41AF-B57C-B44690AE6E78}"/>
            </c:ext>
          </c:extLst>
        </c:ser>
        <c:ser>
          <c:idx val="1"/>
          <c:order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12-DBC5-41AF-B57C-B44690AE6E7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4-DBC5-41AF-B57C-B44690AE6E7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6-DBC5-41AF-B57C-B44690AE6E78}"/>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8-DBC5-41AF-B57C-B44690AE6E78}"/>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A-DBC5-41AF-B57C-B44690AE6E78}"/>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1C-DBC5-41AF-B57C-B44690AE6E78}"/>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1E-DBC5-41AF-B57C-B44690AE6E78}"/>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20-DBC5-41AF-B57C-B44690AE6E78}"/>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'Total Population'!$A$3:$A$10</c:f>
              <c:strCache>
                <c:ptCount val="8"/>
                <c:pt idx="0">
                  <c:v>Dental</c:v>
                </c:pt>
                <c:pt idx="1">
                  <c:v>Nursing Facility/ Long-Term Care</c:v>
                </c:pt>
                <c:pt idx="2">
                  <c:v>Home Health &amp; Hospice</c:v>
                </c:pt>
                <c:pt idx="3">
                  <c:v>Inpatient Hospital</c:v>
                </c:pt>
                <c:pt idx="4">
                  <c:v>Skilled Nursing Facility</c:v>
                </c:pt>
                <c:pt idx="5">
                  <c:v>Physician/ Supplier</c:v>
                </c:pt>
                <c:pt idx="6">
                  <c:v>Outpatient Hospital</c:v>
                </c:pt>
                <c:pt idx="7">
                  <c:v>Prescription Drugs</c:v>
                </c:pt>
              </c:strCache>
            </c:strRef>
          </c:cat>
          <c:val>
            <c:numRef>
              <c:f>'Total Population'!$C$3:$C$10</c:f>
              <c:numCache>
                <c:formatCode>0%</c:formatCode>
                <c:ptCount val="8"/>
                <c:pt idx="0">
                  <c:v>0.15131403424846565</c:v>
                </c:pt>
                <c:pt idx="1">
                  <c:v>0.30907323850021512</c:v>
                </c:pt>
                <c:pt idx="2">
                  <c:v>2.0737497541425603E-2</c:v>
                </c:pt>
                <c:pt idx="3">
                  <c:v>2.3104921356372054E-2</c:v>
                </c:pt>
                <c:pt idx="4">
                  <c:v>3.255057280715995E-2</c:v>
                </c:pt>
                <c:pt idx="5">
                  <c:v>0.2269660765331051</c:v>
                </c:pt>
                <c:pt idx="6">
                  <c:v>4.4978965564121245E-2</c:v>
                </c:pt>
                <c:pt idx="7">
                  <c:v>0.19127469374302622</c:v>
                </c:pt>
              </c:numCache>
            </c:numRef>
          </c:val>
          <c:extLst>
            <c:ext xmlns:c16="http://schemas.microsoft.com/office/drawing/2014/chart" uri="{C3380CC4-5D6E-409C-BE32-E72D297353CC}">
              <c16:uniqueId val="{00000021-DBC5-41AF-B57C-B44690AE6E78}"/>
            </c:ext>
          </c:extLst>
        </c:ser>
        <c:dLbls>
          <c:dLblPos val="bestFit"/>
          <c:showLegendKey val="0"/>
          <c:showVal val="1"/>
          <c:showCatName val="0"/>
          <c:showSerName val="0"/>
          <c:showPercent val="0"/>
          <c:showBubbleSize val="0"/>
          <c:showLeaderLines val="1"/>
        </c:dLbls>
        <c:firstSliceAng val="0"/>
      </c:pieChart>
      <c:spPr>
        <a:noFill/>
        <a:ln w="25400">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smtClean="0"/>
              <a:t>‹#›</a:t>
            </a:fld>
            <a:endParaRPr lang="en-US"/>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A1D146-B4E0-1741-B9EE-9789392EFCC4}" type="datetimeFigureOut">
              <a:rPr lang="en-US" smtClean="0"/>
              <a:t>4/7/2021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863621-2E60-B848-8968-B0341E26A312}" type="slidenum">
              <a:rPr lang="en-US" smtClean="0"/>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kern="1200">
        <a:solidFill>
          <a:schemeClr val="tx1"/>
        </a:solidFill>
        <a:latin typeface="+mn-lt"/>
        <a:ea typeface="+mn-ea"/>
        <a:cs typeface="+mn-cs"/>
      </a:defRPr>
    </a:lvl1pPr>
    <a:lvl2pPr marL="609585" algn="l" defTabSz="609585" rtl="0" eaLnBrk="1" latinLnBrk="0" hangingPunct="1">
      <a:defRPr sz="1600" kern="1200">
        <a:solidFill>
          <a:schemeClr val="tx1"/>
        </a:solidFill>
        <a:latin typeface="+mn-lt"/>
        <a:ea typeface="+mn-ea"/>
        <a:cs typeface="+mn-cs"/>
      </a:defRPr>
    </a:lvl2pPr>
    <a:lvl3pPr marL="1219170" algn="l" defTabSz="609585" rtl="0" eaLnBrk="1" latinLnBrk="0" hangingPunct="1">
      <a:defRPr sz="1600" kern="1200">
        <a:solidFill>
          <a:schemeClr val="tx1"/>
        </a:solidFill>
        <a:latin typeface="+mn-lt"/>
        <a:ea typeface="+mn-ea"/>
        <a:cs typeface="+mn-cs"/>
      </a:defRPr>
    </a:lvl3pPr>
    <a:lvl4pPr marL="1828754" algn="l" defTabSz="609585" rtl="0" eaLnBrk="1" latinLnBrk="0" hangingPunct="1">
      <a:defRPr sz="1600" kern="1200">
        <a:solidFill>
          <a:schemeClr val="tx1"/>
        </a:solidFill>
        <a:latin typeface="+mn-lt"/>
        <a:ea typeface="+mn-ea"/>
        <a:cs typeface="+mn-cs"/>
      </a:defRPr>
    </a:lvl4pPr>
    <a:lvl5pPr marL="2438339" algn="l" defTabSz="609585" rtl="0" eaLnBrk="1" latinLnBrk="0" hangingPunct="1">
      <a:defRPr sz="1600" kern="1200">
        <a:solidFill>
          <a:schemeClr val="tx1"/>
        </a:solidFill>
        <a:latin typeface="+mn-lt"/>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542925" y="1006475"/>
            <a:ext cx="5365750" cy="4024313"/>
          </a:xfrm>
        </p:spPr>
      </p:sp>
      <p:sp>
        <p:nvSpPr>
          <p:cNvPr id="4" name="Slide Number Placeholder 3"/>
          <p:cNvSpPr>
            <a:spLocks noGrp="1"/>
          </p:cNvSpPr>
          <p:nvPr>
            <p:ph type="sldNum" sz="quarter" idx="10"/>
          </p:nvPr>
        </p:nvSpPr>
        <p:spPr/>
        <p:txBody>
          <a:bodyPr/>
          <a:lstStyle/>
          <a:p>
            <a:fld id="{97863621-2E60-B848-8968-B0341E26A312}" type="slidenum">
              <a:rPr lang="en-US" smtClean="0"/>
              <a:t>1</a:t>
            </a:fld>
            <a:endParaRPr lang="en-US"/>
          </a:p>
        </p:txBody>
      </p:sp>
    </p:spTree>
    <p:extLst>
      <p:ext uri="{BB962C8B-B14F-4D97-AF65-F5344CB8AC3E}">
        <p14:creationId xmlns:p14="http://schemas.microsoft.com/office/powerpoint/2010/main" val="831136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anose="020B0604020202020204" pitchFamily="34" charset="0"/>
              <a:buChar char="•"/>
            </a:pPr>
            <a:r>
              <a:rPr lang="en-US" sz="1200" dirty="0"/>
              <a:t>The Medicare Hospital Insurance (Part A) Trust Fund derived 88 percent of its revenue from payroll taxes in 2019. Another 7 percent of Part A revenue represented income generated from taxation of Social Security benefits.</a:t>
            </a:r>
          </a:p>
          <a:p>
            <a:pPr marL="228600" indent="-228600">
              <a:buFont typeface="Arial" panose="020B0604020202020204" pitchFamily="34" charset="0"/>
              <a:buChar char="•"/>
            </a:pPr>
            <a:r>
              <a:rPr lang="en-US" sz="1200" dirty="0"/>
              <a:t>Medicare Part B benefits and services rendered under the Supplemental Medical</a:t>
            </a:r>
            <a:r>
              <a:rPr lang="en-US" sz="1200" baseline="0" dirty="0"/>
              <a:t> Insurance Trust Fund</a:t>
            </a:r>
            <a:r>
              <a:rPr lang="en-US" sz="1200" dirty="0"/>
              <a:t> were funded in large part by general revenue (72%) and premiums (27%).</a:t>
            </a:r>
          </a:p>
          <a:p>
            <a:pPr marL="228600" indent="-228600">
              <a:buFont typeface="Arial" panose="020B0604020202020204" pitchFamily="34" charset="0"/>
              <a:buChar char="•"/>
            </a:pPr>
            <a:r>
              <a:rPr lang="en-US" sz="1200" dirty="0"/>
              <a:t>Medicare Part D benefits were primarily funded by general revenue (71%), premiums (16%), and transfers from states (12%).</a:t>
            </a:r>
          </a:p>
        </p:txBody>
      </p:sp>
      <p:sp>
        <p:nvSpPr>
          <p:cNvPr id="4" name="Slide Number Placeholder 3"/>
          <p:cNvSpPr>
            <a:spLocks noGrp="1"/>
          </p:cNvSpPr>
          <p:nvPr>
            <p:ph type="sldNum" sz="quarter" idx="10"/>
          </p:nvPr>
        </p:nvSpPr>
        <p:spPr/>
        <p:txBody>
          <a:bodyPr/>
          <a:lstStyle/>
          <a:p>
            <a:fld id="{97863621-2E60-B848-8968-B0341E26A312}" type="slidenum">
              <a:rPr lang="en-US" smtClean="0"/>
              <a:t>2</a:t>
            </a:fld>
            <a:endParaRPr lang="en-US"/>
          </a:p>
        </p:txBody>
      </p:sp>
    </p:spTree>
    <p:extLst>
      <p:ext uri="{BB962C8B-B14F-4D97-AF65-F5344CB8AC3E}">
        <p14:creationId xmlns:p14="http://schemas.microsoft.com/office/powerpoint/2010/main" val="20907015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anose="020B0604020202020204" pitchFamily="34" charset="0"/>
              <a:buChar char="•"/>
            </a:pPr>
            <a:r>
              <a:rPr lang="en-US" sz="1200" dirty="0"/>
              <a:t>Despite slight fluctuation, between 2015 and 2020 projections of Medicare insolvency, which reflect assets in the Hospital Insurance Trust Fund, have trended downward. In 2015, for example, insolvency was projected to occur in 15 years, or 2030, whereas in 2019, insolvency was projected to occur by 2026. </a:t>
            </a:r>
            <a:r>
              <a:rPr lang="en-US" sz="1200" dirty="0">
                <a:solidFill>
                  <a:srgbClr val="FF0000"/>
                </a:solidFill>
              </a:rPr>
              <a:t>Most recently, 2021 projections also suggest that Medicare insolvency could occur as early as 2026.</a:t>
            </a:r>
          </a:p>
        </p:txBody>
      </p:sp>
      <p:sp>
        <p:nvSpPr>
          <p:cNvPr id="4" name="Slide Number Placeholder 3"/>
          <p:cNvSpPr>
            <a:spLocks noGrp="1"/>
          </p:cNvSpPr>
          <p:nvPr>
            <p:ph type="sldNum" sz="quarter" idx="10"/>
          </p:nvPr>
        </p:nvSpPr>
        <p:spPr/>
        <p:txBody>
          <a:bodyPr/>
          <a:lstStyle/>
          <a:p>
            <a:fld id="{97863621-2E60-B848-8968-B0341E26A312}" type="slidenum">
              <a:rPr lang="en-US" smtClean="0"/>
              <a:t>3</a:t>
            </a:fld>
            <a:endParaRPr lang="en-US"/>
          </a:p>
        </p:txBody>
      </p:sp>
    </p:spTree>
    <p:extLst>
      <p:ext uri="{BB962C8B-B14F-4D97-AF65-F5344CB8AC3E}">
        <p14:creationId xmlns:p14="http://schemas.microsoft.com/office/powerpoint/2010/main" val="20887338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anose="020B0604020202020204" pitchFamily="34" charset="0"/>
              <a:buChar char="•"/>
            </a:pPr>
            <a:r>
              <a:rPr lang="en-US" sz="1200" dirty="0"/>
              <a:t>Total Medicare expenditures on benefits were approximately $814 billion in 2020. About a fifth of total spending was on hospital inpatient care and nearly a tenth on services reimbursed under the Physician Fee Schedule.  </a:t>
            </a:r>
            <a:endParaRPr lang="en-US" sz="1200" dirty="0">
              <a:solidFill>
                <a:srgbClr val="FF0000"/>
              </a:solidFill>
            </a:endParaRPr>
          </a:p>
        </p:txBody>
      </p:sp>
      <p:sp>
        <p:nvSpPr>
          <p:cNvPr id="4" name="Slide Number Placeholder 3"/>
          <p:cNvSpPr>
            <a:spLocks noGrp="1"/>
          </p:cNvSpPr>
          <p:nvPr>
            <p:ph type="sldNum" sz="quarter" idx="10"/>
          </p:nvPr>
        </p:nvSpPr>
        <p:spPr/>
        <p:txBody>
          <a:bodyPr/>
          <a:lstStyle/>
          <a:p>
            <a:fld id="{97863621-2E60-B848-8968-B0341E26A312}" type="slidenum">
              <a:rPr lang="en-US" smtClean="0"/>
              <a:t>4</a:t>
            </a:fld>
            <a:endParaRPr lang="en-US"/>
          </a:p>
        </p:txBody>
      </p:sp>
    </p:spTree>
    <p:extLst>
      <p:ext uri="{BB962C8B-B14F-4D97-AF65-F5344CB8AC3E}">
        <p14:creationId xmlns:p14="http://schemas.microsoft.com/office/powerpoint/2010/main" val="957971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anose="020B0604020202020204" pitchFamily="34" charset="0"/>
              <a:buChar char="•"/>
            </a:pPr>
            <a:r>
              <a:rPr lang="en-US" sz="1200" dirty="0"/>
              <a:t>Overall, slightly</a:t>
            </a:r>
            <a:r>
              <a:rPr lang="en-US" sz="1200" baseline="0" dirty="0"/>
              <a:t> more than a quarter (27%) of traditional Medicare beneficiaries were medically underinsured in 2018.</a:t>
            </a:r>
          </a:p>
          <a:p>
            <a:pPr marL="228600" indent="-228600">
              <a:buFont typeface="Arial" panose="020B0604020202020204" pitchFamily="34" charset="0"/>
              <a:buChar char="•"/>
            </a:pPr>
            <a:r>
              <a:rPr lang="en-US" sz="1200" baseline="0" dirty="0"/>
              <a:t>Among the Medicare aged (65+ years), the proportion of beneficiaries that were underinsured increased with age, with a fifth of those 65 to 74 years, a quarter of those 75 to 84 years, and nearly half of those 85 years and older being underinsured.</a:t>
            </a:r>
          </a:p>
          <a:p>
            <a:pPr marL="228600" indent="-228600">
              <a:buFont typeface="Arial" panose="020B0604020202020204" pitchFamily="34" charset="0"/>
              <a:buChar char="•"/>
            </a:pPr>
            <a:r>
              <a:rPr lang="en-US" sz="1200" baseline="0" dirty="0"/>
              <a:t>Almost 40 percent of those beneficiaries under age 65 who qualified for Medicare on the basis of a disability, End Stage Renal Disease (ESRD), or Amyotrophic Lateral Sclerosis (ALS) were medically underinsured in 2018.</a:t>
            </a:r>
            <a:endParaRPr lang="en-US" sz="1200" dirty="0"/>
          </a:p>
        </p:txBody>
      </p:sp>
      <p:sp>
        <p:nvSpPr>
          <p:cNvPr id="4" name="Slide Number Placeholder 3"/>
          <p:cNvSpPr>
            <a:spLocks noGrp="1"/>
          </p:cNvSpPr>
          <p:nvPr>
            <p:ph type="sldNum" sz="quarter" idx="10"/>
          </p:nvPr>
        </p:nvSpPr>
        <p:spPr/>
        <p:txBody>
          <a:bodyPr/>
          <a:lstStyle/>
          <a:p>
            <a:fld id="{97863621-2E60-B848-8968-B0341E26A312}" type="slidenum">
              <a:rPr lang="en-US" smtClean="0"/>
              <a:t>5</a:t>
            </a:fld>
            <a:endParaRPr lang="en-US"/>
          </a:p>
        </p:txBody>
      </p:sp>
    </p:spTree>
    <p:extLst>
      <p:ext uri="{BB962C8B-B14F-4D97-AF65-F5344CB8AC3E}">
        <p14:creationId xmlns:p14="http://schemas.microsoft.com/office/powerpoint/2010/main" val="27491379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anose="020B0604020202020204" pitchFamily="34" charset="0"/>
              <a:buChar char="•"/>
            </a:pPr>
            <a:r>
              <a:rPr lang="en-US" sz="1200" dirty="0"/>
              <a:t>Although</a:t>
            </a:r>
            <a:r>
              <a:rPr lang="en-US" sz="1200" baseline="0" dirty="0"/>
              <a:t> the overall percentage of Medicare beneficiaries who were underinsured was approximately 27 percent, r</a:t>
            </a:r>
            <a:r>
              <a:rPr lang="en-US" sz="1200" dirty="0"/>
              <a:t>acial/ethnic</a:t>
            </a:r>
            <a:r>
              <a:rPr lang="en-US" sz="1200" baseline="0" dirty="0"/>
              <a:t> differences in the magnitude of underinsured beneficiaries were observed.</a:t>
            </a:r>
          </a:p>
          <a:p>
            <a:pPr marL="228600" indent="-228600">
              <a:buFont typeface="Arial" panose="020B0604020202020204" pitchFamily="34" charset="0"/>
              <a:buChar char="•"/>
            </a:pPr>
            <a:r>
              <a:rPr lang="en-US" sz="1200" dirty="0"/>
              <a:t>Medicare beneficiaries who identified as Asian were least likely to be underinsured: about 18 percent</a:t>
            </a:r>
            <a:r>
              <a:rPr lang="en-US" sz="1200" baseline="0" dirty="0"/>
              <a:t> of Asian beneficiaries were underinsured, compared to 27 percent of white beneficiaries.</a:t>
            </a:r>
          </a:p>
          <a:p>
            <a:pPr marL="228600" indent="-228600">
              <a:buFont typeface="Arial" panose="020B0604020202020204" pitchFamily="34" charset="0"/>
              <a:buChar char="•"/>
            </a:pPr>
            <a:r>
              <a:rPr lang="en-US" sz="1200" dirty="0"/>
              <a:t>The percentage of Medicare beneficiaries that were underinsured was about 7 percent higher for Hispanic beneficiaries (29%) than for white beneficiaries (27%). Among Black beneficiaries, the percentage that were underinsured (32%) was 19 percent higher than for white beneficiaries. </a:t>
            </a:r>
            <a:r>
              <a:rPr lang="en-US" sz="1200"/>
              <a:t>American Indian </a:t>
            </a:r>
            <a:r>
              <a:rPr lang="en-US" sz="1200" dirty="0"/>
              <a:t>beneficiaries were the most likely to be underinsured (51%).</a:t>
            </a:r>
          </a:p>
        </p:txBody>
      </p:sp>
      <p:sp>
        <p:nvSpPr>
          <p:cNvPr id="4" name="Slide Number Placeholder 3"/>
          <p:cNvSpPr>
            <a:spLocks noGrp="1"/>
          </p:cNvSpPr>
          <p:nvPr>
            <p:ph type="sldNum" sz="quarter" idx="10"/>
          </p:nvPr>
        </p:nvSpPr>
        <p:spPr/>
        <p:txBody>
          <a:bodyPr/>
          <a:lstStyle/>
          <a:p>
            <a:fld id="{97863621-2E60-B848-8968-B0341E26A312}" type="slidenum">
              <a:rPr lang="en-US" smtClean="0"/>
              <a:t>6</a:t>
            </a:fld>
            <a:endParaRPr lang="en-US"/>
          </a:p>
        </p:txBody>
      </p:sp>
    </p:spTree>
    <p:extLst>
      <p:ext uri="{BB962C8B-B14F-4D97-AF65-F5344CB8AC3E}">
        <p14:creationId xmlns:p14="http://schemas.microsoft.com/office/powerpoint/2010/main" val="38876566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anose="020B0604020202020204" pitchFamily="34" charset="0"/>
              <a:buChar char="•"/>
            </a:pPr>
            <a:r>
              <a:rPr lang="en-US" sz="1200" dirty="0"/>
              <a:t>Among traditional Medicare beneficiaries, the health care services that accounted for the largest proportion of out-of-pocket costs in 2018 included nursing home and long-term care services (31%), physician and supplier (e.g., lab) services (</a:t>
            </a:r>
            <a:r>
              <a:rPr lang="en-US" sz="1200"/>
              <a:t>23%), </a:t>
            </a:r>
            <a:r>
              <a:rPr lang="en-US" sz="1200" dirty="0"/>
              <a:t>and prescription drugs (19%).</a:t>
            </a:r>
          </a:p>
          <a:p>
            <a:pPr marL="228600" indent="-228600">
              <a:buFont typeface="Arial" panose="020B0604020202020204" pitchFamily="34" charset="0"/>
              <a:buChar char="•"/>
            </a:pPr>
            <a:r>
              <a:rPr lang="en-US" sz="1200" dirty="0"/>
              <a:t>On average, approximately a third of out-of-pocket expenditures were attributable to nursing home and long-term care costs.  </a:t>
            </a:r>
          </a:p>
          <a:p>
            <a:pPr marL="228600" indent="-228600">
              <a:buFont typeface="Arial" panose="020B0604020202020204" pitchFamily="34" charset="0"/>
              <a:buChar char="•"/>
            </a:pPr>
            <a:r>
              <a:rPr lang="en-US" sz="1200" dirty="0"/>
              <a:t>Spending on physician/supplier services accounted for almost a fifth of out-of-pocket costs incurred by medically underinsured beneficiaries; prescription drugs and dental services accounted for more than 10 percent of out-of-pocket spending each.</a:t>
            </a:r>
          </a:p>
          <a:p>
            <a:pPr marL="228600" indent="-228600">
              <a:buFont typeface="Arial" panose="020B0604020202020204" pitchFamily="34" charset="0"/>
              <a:buChar char="•"/>
            </a:pPr>
            <a:r>
              <a:rPr lang="en-US" sz="1200" dirty="0"/>
              <a:t>Costs associated with inpatient hospitalizations, admissions to skilled nursing facilities, home health and hospice care, each accounted for 5 percent or less of out-of-pocket spending.</a:t>
            </a:r>
          </a:p>
        </p:txBody>
      </p:sp>
      <p:sp>
        <p:nvSpPr>
          <p:cNvPr id="4" name="Slide Number Placeholder 3"/>
          <p:cNvSpPr>
            <a:spLocks noGrp="1"/>
          </p:cNvSpPr>
          <p:nvPr>
            <p:ph type="sldNum" sz="quarter" idx="10"/>
          </p:nvPr>
        </p:nvSpPr>
        <p:spPr/>
        <p:txBody>
          <a:bodyPr/>
          <a:lstStyle/>
          <a:p>
            <a:fld id="{97863621-2E60-B848-8968-B0341E26A312}" type="slidenum">
              <a:rPr lang="en-US" smtClean="0"/>
              <a:t>7</a:t>
            </a:fld>
            <a:endParaRPr lang="en-US"/>
          </a:p>
        </p:txBody>
      </p:sp>
    </p:spTree>
    <p:extLst>
      <p:ext uri="{BB962C8B-B14F-4D97-AF65-F5344CB8AC3E}">
        <p14:creationId xmlns:p14="http://schemas.microsoft.com/office/powerpoint/2010/main" val="11255666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MWF Title Slide">
    <p:bg>
      <p:bgPr>
        <a:solidFill>
          <a:schemeClr val="tx2"/>
        </a:solidFill>
        <a:effectLst/>
      </p:bgPr>
    </p:bg>
    <p:spTree>
      <p:nvGrpSpPr>
        <p:cNvPr id="1" name=""/>
        <p:cNvGrpSpPr/>
        <p:nvPr/>
      </p:nvGrpSpPr>
      <p:grpSpPr>
        <a:xfrm>
          <a:off x="0" y="0"/>
          <a:ext cx="0" cy="0"/>
          <a:chOff x="0" y="0"/>
          <a:chExt cx="0" cy="0"/>
        </a:xfrm>
      </p:grpSpPr>
      <p:sp>
        <p:nvSpPr>
          <p:cNvPr id="42" name="Text Placeholder 41"/>
          <p:cNvSpPr>
            <a:spLocks noGrp="1"/>
          </p:cNvSpPr>
          <p:nvPr>
            <p:ph type="body" sz="quarter" idx="11" hasCustomPrompt="1"/>
          </p:nvPr>
        </p:nvSpPr>
        <p:spPr>
          <a:xfrm>
            <a:off x="652028" y="3747673"/>
            <a:ext cx="6116216" cy="924375"/>
          </a:xfrm>
        </p:spPr>
        <p:txBody>
          <a:bodyPr>
            <a:normAutofit/>
          </a:bodyPr>
          <a:lstStyle>
            <a:lvl1pPr marL="0" indent="0">
              <a:lnSpc>
                <a:spcPct val="100000"/>
              </a:lnSpc>
              <a:buNone/>
              <a:defRPr sz="1450" b="0" i="0" spc="0">
                <a:solidFill>
                  <a:schemeClr val="bg1"/>
                </a:solidFill>
                <a:latin typeface="Arial" panose="020B0604020202020204" pitchFamily="34" charset="0"/>
                <a:cs typeface="Arial" panose="020B0604020202020204" pitchFamily="34" charset="0"/>
              </a:defRPr>
            </a:lvl1pPr>
          </a:lstStyle>
          <a:p>
            <a:pPr lvl="0"/>
            <a:r>
              <a:rPr lang="en-US"/>
              <a:t>Insert additional sub text</a:t>
            </a:r>
          </a:p>
        </p:txBody>
      </p:sp>
      <p:sp>
        <p:nvSpPr>
          <p:cNvPr id="2" name="Title 1"/>
          <p:cNvSpPr>
            <a:spLocks noGrp="1"/>
          </p:cNvSpPr>
          <p:nvPr>
            <p:ph type="ctrTitle"/>
          </p:nvPr>
        </p:nvSpPr>
        <p:spPr>
          <a:xfrm>
            <a:off x="652028" y="589086"/>
            <a:ext cx="7772400" cy="2221708"/>
          </a:xfrm>
          <a:effectLst/>
        </p:spPr>
        <p:txBody>
          <a:bodyPr anchor="b">
            <a:normAutofit/>
          </a:bodyPr>
          <a:lstStyle>
            <a:lvl1pPr algn="l">
              <a:lnSpc>
                <a:spcPct val="100000"/>
              </a:lnSpc>
              <a:defRPr sz="4400" b="0" spc="0" baseline="0">
                <a:solidFill>
                  <a:schemeClr val="bg1"/>
                </a:solidFill>
                <a:effectLst/>
              </a:defRPr>
            </a:lvl1pPr>
          </a:lstStyle>
          <a:p>
            <a:r>
              <a:rPr lang="en-US"/>
              <a:t>Click to edit Master title style</a:t>
            </a:r>
          </a:p>
        </p:txBody>
      </p:sp>
      <p:sp>
        <p:nvSpPr>
          <p:cNvPr id="3" name="Subtitle 2"/>
          <p:cNvSpPr>
            <a:spLocks noGrp="1"/>
          </p:cNvSpPr>
          <p:nvPr>
            <p:ph type="subTitle" idx="1" hasCustomPrompt="1"/>
          </p:nvPr>
        </p:nvSpPr>
        <p:spPr>
          <a:xfrm>
            <a:off x="652028" y="2858972"/>
            <a:ext cx="7133854" cy="493860"/>
          </a:xfrm>
        </p:spPr>
        <p:txBody>
          <a:bodyPr>
            <a:normAutofit/>
          </a:bodyPr>
          <a:lstStyle>
            <a:lvl1pPr marL="0" indent="0" algn="l">
              <a:lnSpc>
                <a:spcPct val="100000"/>
              </a:lnSpc>
              <a:buNone/>
              <a:defRPr sz="2200" b="0" i="0" spc="0" baseline="0">
                <a:solidFill>
                  <a:schemeClr val="bg1"/>
                </a:solidFill>
                <a:latin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Insert sub text</a:t>
            </a:r>
          </a:p>
        </p:txBody>
      </p:sp>
      <p:sp>
        <p:nvSpPr>
          <p:cNvPr id="4" name="Rectangle 3"/>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0" name="Straight Connector 39"/>
          <p:cNvCxnSpPr/>
          <p:nvPr userDrawn="1"/>
        </p:nvCxnSpPr>
        <p:spPr>
          <a:xfrm>
            <a:off x="670583" y="3488270"/>
            <a:ext cx="25202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05C8B3B-4DD9-5741-BCAB-12583ECB5FE5}"/>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596900" y="5657292"/>
            <a:ext cx="2617952" cy="784686"/>
          </a:xfrm>
          <a:prstGeom prst="rect">
            <a:avLst/>
          </a:prstGeom>
        </p:spPr>
      </p:pic>
    </p:spTree>
    <p:extLst>
      <p:ext uri="{BB962C8B-B14F-4D97-AF65-F5344CB8AC3E}">
        <p14:creationId xmlns:p14="http://schemas.microsoft.com/office/powerpoint/2010/main" val="3093063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800" spc="0">
                <a:solidFill>
                  <a:schemeClr val="tx1"/>
                </a:solidFill>
              </a:defRPr>
            </a:lvl1pPr>
          </a:lstStyle>
          <a:p>
            <a:pPr lvl="0"/>
            <a:r>
              <a:rPr lang="en-US" dirty="0"/>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3" name="Chart Placeholder 5">
            <a:extLst>
              <a:ext uri="{FF2B5EF4-FFF2-40B4-BE49-F238E27FC236}">
                <a16:creationId xmlns:a16="http://schemas.microsoft.com/office/drawing/2014/main" id="{E766F770-AA11-EE42-826D-70B5AD2C240D}"/>
              </a:ext>
            </a:extLst>
          </p:cNvPr>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
        <p:nvSpPr>
          <p:cNvPr id="15" name="Slide Number Placeholder 5">
            <a:extLst>
              <a:ext uri="{FF2B5EF4-FFF2-40B4-BE49-F238E27FC236}">
                <a16:creationId xmlns:a16="http://schemas.microsoft.com/office/drawing/2014/main" id="{9A80C94D-DB55-5E49-B2B4-5E8C448A5FF1}"/>
              </a:ext>
            </a:extLst>
          </p:cNvPr>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dirty="0">
              <a:solidFill>
                <a:schemeClr val="accent1"/>
              </a:solidFill>
              <a:latin typeface="+mn-lt"/>
            </a:endParaRPr>
          </a:p>
        </p:txBody>
      </p:sp>
    </p:spTree>
    <p:extLst>
      <p:ext uri="{BB962C8B-B14F-4D97-AF65-F5344CB8AC3E}">
        <p14:creationId xmlns:p14="http://schemas.microsoft.com/office/powerpoint/2010/main" val="3154940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0" name="Title 1"/>
          <p:cNvSpPr>
            <a:spLocks noGrp="1"/>
          </p:cNvSpPr>
          <p:nvPr>
            <p:ph type="ctrTitle"/>
          </p:nvPr>
        </p:nvSpPr>
        <p:spPr>
          <a:xfrm>
            <a:off x="627434" y="514555"/>
            <a:ext cx="7919047" cy="731520"/>
          </a:xfrm>
          <a:effectLst/>
        </p:spPr>
        <p:txBody>
          <a:bodyPr anchor="t">
            <a:no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CC903193-A631-D548-92ED-50472F788CE3}"/>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_CMWF Text White+Blue">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29" name="Subtitle 2"/>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sp>
        <p:nvSpPr>
          <p:cNvPr id="11" name="Picture Placeholder 4"/>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2"/>
                </a:solidFill>
              </a:defRPr>
            </a:lvl1pPr>
          </a:lstStyle>
          <a:p>
            <a:r>
              <a:rPr lang="en-US"/>
              <a:t>Drag picture to placeholder or click icon to add</a:t>
            </a: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E7B3434-59E7-0940-BBC4-3F02ED0C8847}"/>
              </a:ext>
            </a:extLst>
          </p:cNvPr>
          <p:cNvSpPr>
            <a:spLocks noGrp="1"/>
          </p:cNvSpPr>
          <p:nvPr>
            <p:ph type="body" sz="quarter" idx="16"/>
          </p:nvPr>
        </p:nvSpPr>
        <p:spPr>
          <a:xfrm>
            <a:off x="627433" y="1828800"/>
            <a:ext cx="4114800" cy="4207882"/>
          </a:xfrm>
        </p:spPr>
        <p:txBody>
          <a:bodyPr>
            <a:normAutofit/>
          </a:bodyPr>
          <a:lstStyle>
            <a:lvl1pPr marL="171446" indent="-171446">
              <a:lnSpc>
                <a:spcPct val="100000"/>
              </a:lnSpc>
              <a:spcBef>
                <a:spcPts val="800"/>
              </a:spcBef>
              <a:spcAft>
                <a:spcPts val="600"/>
              </a:spcAft>
              <a:buClr>
                <a:schemeClr val="accent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2"/>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2"/>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2"/>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3" name="Picture 12">
            <a:extLst>
              <a:ext uri="{FF2B5EF4-FFF2-40B4-BE49-F238E27FC236}">
                <a16:creationId xmlns:a16="http://schemas.microsoft.com/office/drawing/2014/main" id="{DF935281-EB94-054E-A0C4-625FAB8EEDB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MWF Graph - Orange">
    <p:bg>
      <p:bgPr>
        <a:solidFill>
          <a:schemeClr val="bg1"/>
        </a:solidFill>
        <a:effectLst/>
      </p:bgPr>
    </p:bg>
    <p:spTree>
      <p:nvGrpSpPr>
        <p:cNvPr id="1" name=""/>
        <p:cNvGrpSpPr/>
        <p:nvPr/>
      </p:nvGrpSpPr>
      <p:grpSpPr>
        <a:xfrm>
          <a:off x="0" y="0"/>
          <a:ext cx="0" cy="0"/>
          <a:chOff x="0" y="0"/>
          <a:chExt cx="0" cy="0"/>
        </a:xfrm>
      </p:grpSpPr>
      <p:sp>
        <p:nvSpPr>
          <p:cNvPr id="57" name="Chart Placeholder 5"/>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
        <p:nvSpPr>
          <p:cNvPr id="3" name="Rectangle 2"/>
          <p:cNvSpPr/>
          <p:nvPr userDrawn="1"/>
        </p:nvSpPr>
        <p:spPr>
          <a:xfrm>
            <a:off x="0" y="0"/>
            <a:ext cx="21705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solidFill>
                <a:latin typeface="+mn-lt"/>
              </a:rPr>
              <a:pPr algn="r"/>
              <a:t>‹#›</a:t>
            </a:fld>
            <a:endParaRPr lang="en-US" sz="900">
              <a:solidFill>
                <a:schemeClr val="accent2"/>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3" name="Subtitle 2">
            <a:extLst>
              <a:ext uri="{FF2B5EF4-FFF2-40B4-BE49-F238E27FC236}">
                <a16:creationId xmlns:a16="http://schemas.microsoft.com/office/drawing/2014/main" id="{2FC242CE-3ADA-274B-B7EC-6EE11B3604C8}"/>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3995678316"/>
      </p:ext>
    </p:extLst>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7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330341360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78"/>
            <a:ext cx="4114800" cy="4206241"/>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6" name="Picture Placeholder 4">
            <a:extLst>
              <a:ext uri="{FF2B5EF4-FFF2-40B4-BE49-F238E27FC236}">
                <a16:creationId xmlns:a16="http://schemas.microsoft.com/office/drawing/2014/main" id="{8272BB8B-624A-4C45-B901-FBCED4B14A6C}"/>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bg2"/>
                </a:solidFill>
              </a:defRPr>
            </a:lvl1pPr>
          </a:lstStyle>
          <a:p>
            <a:r>
              <a:rPr lang="en-US"/>
              <a:t>Drag picture to placeholder or click icon to add</a:t>
            </a:r>
          </a:p>
        </p:txBody>
      </p:sp>
    </p:spTree>
    <p:extLst>
      <p:ext uri="{BB962C8B-B14F-4D97-AF65-F5344CB8AC3E}">
        <p14:creationId xmlns:p14="http://schemas.microsoft.com/office/powerpoint/2010/main" val="1981695720"/>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2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sp>
        <p:nvSpPr>
          <p:cNvPr id="14" name="Slide Number Placeholder 5"/>
          <p:cNvSpPr txBox="1">
            <a:spLocks/>
          </p:cNvSpPr>
          <p:nvPr userDrawn="1"/>
        </p:nvSpPr>
        <p:spPr>
          <a:xfrm>
            <a:off x="8480962" y="6288656"/>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8304"/>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60BDA4A3-F221-914D-BFF9-03E27D314E89}"/>
              </a:ext>
            </a:extLst>
          </p:cNvPr>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Tree>
    <p:extLst>
      <p:ext uri="{BB962C8B-B14F-4D97-AF65-F5344CB8AC3E}">
        <p14:creationId xmlns:p14="http://schemas.microsoft.com/office/powerpoint/2010/main" val="13281949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CC903193-A631-D548-92ED-50472F788CE3}"/>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3882407989"/>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6">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6">
                    <a:lumMod val="20000"/>
                    <a:lumOff val="80000"/>
                  </a:schemeClr>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0"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lumMod val="20000"/>
                    <a:lumOff val="80000"/>
                  </a:schemeClr>
                </a:solidFill>
                <a:latin typeface="+mn-lt"/>
              </a:rPr>
              <a:pPr algn="r"/>
              <a:t>‹#›</a:t>
            </a:fld>
            <a:endParaRPr lang="en-US" sz="900" dirty="0">
              <a:solidFill>
                <a:schemeClr val="accent6">
                  <a:lumMod val="20000"/>
                  <a:lumOff val="80000"/>
                </a:schemeClr>
              </a:solidFill>
              <a:latin typeface="+mn-lt"/>
            </a:endParaRPr>
          </a:p>
        </p:txBody>
      </p:sp>
      <p:pic>
        <p:nvPicPr>
          <p:cNvPr id="12" name="Picture 11">
            <a:extLst>
              <a:ext uri="{FF2B5EF4-FFF2-40B4-BE49-F238E27FC236}">
                <a16:creationId xmlns:a16="http://schemas.microsoft.com/office/drawing/2014/main" id="{A7A80D43-816B-B140-86BC-E4736BC2D0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4077189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8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923759133"/>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4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80"/>
            <a:ext cx="4114800" cy="4206240"/>
          </a:xfrm>
        </p:spPr>
        <p:txBody>
          <a:bodyPr>
            <a:normAutofit/>
          </a:bodyPr>
          <a:lstStyle>
            <a:lvl1pPr marL="171446" indent="-171446">
              <a:lnSpc>
                <a:spcPct val="100000"/>
              </a:lnSpc>
              <a:spcBef>
                <a:spcPts val="800"/>
              </a:spcBef>
              <a:spcAft>
                <a:spcPts val="600"/>
              </a:spcAft>
              <a:buClr>
                <a:schemeClr val="accent4"/>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4"/>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4"/>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4"/>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4"/>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6" name="Picture Placeholder 4">
            <a:extLst>
              <a:ext uri="{FF2B5EF4-FFF2-40B4-BE49-F238E27FC236}">
                <a16:creationId xmlns:a16="http://schemas.microsoft.com/office/drawing/2014/main" id="{7374C714-767A-8D45-96AF-F0D193DA9C08}"/>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4"/>
                </a:solidFill>
              </a:defRPr>
            </a:lvl1pPr>
          </a:lstStyle>
          <a:p>
            <a:r>
              <a:rPr lang="en-US"/>
              <a:t>Drag picture to placeholder or click icon to add</a:t>
            </a:r>
          </a:p>
        </p:txBody>
      </p:sp>
    </p:spTree>
    <p:extLst>
      <p:ext uri="{BB962C8B-B14F-4D97-AF65-F5344CB8AC3E}">
        <p14:creationId xmlns:p14="http://schemas.microsoft.com/office/powerpoint/2010/main" val="2553542793"/>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sp>
        <p:nvSpPr>
          <p:cNvPr id="14" name="Slide Number Placeholder 5"/>
          <p:cNvSpPr txBox="1">
            <a:spLocks/>
          </p:cNvSpPr>
          <p:nvPr userDrawn="1"/>
        </p:nvSpPr>
        <p:spPr>
          <a:xfrm>
            <a:off x="8480962" y="6288656"/>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solidFill>
                <a:latin typeface="+mn-lt"/>
              </a:rPr>
              <a:pPr algn="r"/>
              <a:t>‹#›</a:t>
            </a:fld>
            <a:endParaRPr lang="en-US" sz="900">
              <a:solidFill>
                <a:schemeClr val="accent4"/>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8304"/>
            <a:ext cx="7919047" cy="246930"/>
          </a:xfrm>
        </p:spPr>
        <p:txBody>
          <a:bodyPr anchor="b">
            <a:normAutofit/>
          </a:bodyPr>
          <a:lstStyle>
            <a:lvl1pPr marL="0" indent="0" algn="l">
              <a:lnSpc>
                <a:spcPct val="100000"/>
              </a:lnSpc>
              <a:buNone/>
              <a:defRPr sz="1200" b="1" spc="0" baseline="0">
                <a:solidFill>
                  <a:schemeClr val="accent4"/>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CF209F0E-A49E-434E-A261-373A60B7566B}"/>
              </a:ext>
            </a:extLst>
          </p:cNvPr>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Tree>
    <p:extLst>
      <p:ext uri="{BB962C8B-B14F-4D97-AF65-F5344CB8AC3E}">
        <p14:creationId xmlns:p14="http://schemas.microsoft.com/office/powerpoint/2010/main" val="27984653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6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176965654"/>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80"/>
            <a:ext cx="4114800" cy="4206240"/>
          </a:xfrm>
        </p:spPr>
        <p:txBody>
          <a:bodyPr>
            <a:normAutofit/>
          </a:bodyPr>
          <a:lstStyle>
            <a:lvl1pPr marL="171446" indent="-171446">
              <a:lnSpc>
                <a:spcPct val="100000"/>
              </a:lnSpc>
              <a:spcBef>
                <a:spcPts val="800"/>
              </a:spcBef>
              <a:spcAft>
                <a:spcPts val="600"/>
              </a:spcAft>
              <a:buClr>
                <a:schemeClr val="accent6"/>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6"/>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6"/>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6"/>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6"/>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8" name="Picture Placeholder 4">
            <a:extLst>
              <a:ext uri="{FF2B5EF4-FFF2-40B4-BE49-F238E27FC236}">
                <a16:creationId xmlns:a16="http://schemas.microsoft.com/office/drawing/2014/main" id="{0457CB10-3AAD-1643-822D-DAB0F074EB02}"/>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6"/>
                </a:solidFill>
              </a:defRPr>
            </a:lvl1pPr>
          </a:lstStyle>
          <a:p>
            <a:r>
              <a:rPr lang="en-US"/>
              <a:t>Drag picture to placeholder or click icon to add</a:t>
            </a:r>
          </a:p>
        </p:txBody>
      </p:sp>
    </p:spTree>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CMWF Graph - Orange">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9" name="Text Placeholder 4"/>
          <p:cNvSpPr>
            <a:spLocks noGrp="1"/>
          </p:cNvSpPr>
          <p:nvPr>
            <p:ph type="body" sz="quarter" idx="21" hasCustomPrompt="1"/>
          </p:nvPr>
        </p:nvSpPr>
        <p:spPr>
          <a:xfrm>
            <a:off x="2456296" y="5999997"/>
            <a:ext cx="6021879" cy="777375"/>
          </a:xfrm>
        </p:spPr>
        <p:txBody>
          <a:bodyPr anchor="ctr" anchorCtr="0">
            <a:normAutofit/>
          </a:bodyPr>
          <a:lstStyle>
            <a:lvl1pPr marL="0" indent="0">
              <a:buNone/>
              <a:defRPr sz="900" spc="0">
                <a:solidFill>
                  <a:schemeClr val="tx1"/>
                </a:solidFill>
              </a:defRPr>
            </a:lvl1pPr>
          </a:lstStyle>
          <a:p>
            <a:pPr lvl="0"/>
            <a:r>
              <a:rPr lang="en-US"/>
              <a:t>Place graph source here</a:t>
            </a:r>
          </a:p>
        </p:txBody>
      </p:sp>
      <p:sp>
        <p:nvSpPr>
          <p:cNvPr id="11" name="Title 1"/>
          <p:cNvSpPr>
            <a:spLocks noGrp="1"/>
          </p:cNvSpPr>
          <p:nvPr>
            <p:ph type="ctrTitle"/>
          </p:nvPr>
        </p:nvSpPr>
        <p:spPr>
          <a:xfrm>
            <a:off x="627434" y="514555"/>
            <a:ext cx="8091114"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sp>
        <p:nvSpPr>
          <p:cNvPr id="14"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solidFill>
                <a:latin typeface="+mn-lt"/>
              </a:rPr>
              <a:pPr algn="r"/>
              <a:t>‹#›</a:t>
            </a:fld>
            <a:endParaRPr lang="en-US" sz="900">
              <a:solidFill>
                <a:schemeClr val="accent6"/>
              </a:solidFill>
              <a:latin typeface="+mn-lt"/>
            </a:endParaRPr>
          </a:p>
        </p:txBody>
      </p:sp>
      <p:pic>
        <p:nvPicPr>
          <p:cNvPr id="10" name="Picture 9">
            <a:extLst>
              <a:ext uri="{FF2B5EF4-FFF2-40B4-BE49-F238E27FC236}">
                <a16:creationId xmlns:a16="http://schemas.microsoft.com/office/drawing/2014/main" id="{9ECA53F0-5BB1-C740-BDD2-F0D8CE65E37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2" name="Subtitle 2">
            <a:extLst>
              <a:ext uri="{FF2B5EF4-FFF2-40B4-BE49-F238E27FC236}">
                <a16:creationId xmlns:a16="http://schemas.microsoft.com/office/drawing/2014/main" id="{5B7586A4-9F06-A144-A670-5CE7679015A6}"/>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6"/>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3" name="Chart Placeholder 5">
            <a:extLst>
              <a:ext uri="{FF2B5EF4-FFF2-40B4-BE49-F238E27FC236}">
                <a16:creationId xmlns:a16="http://schemas.microsoft.com/office/drawing/2014/main" id="{E766F770-AA11-EE42-826D-70B5AD2C240D}"/>
              </a:ext>
            </a:extLst>
          </p:cNvPr>
          <p:cNvSpPr>
            <a:spLocks noGrp="1"/>
          </p:cNvSpPr>
          <p:nvPr>
            <p:ph type="chart" sz="quarter" idx="19"/>
          </p:nvPr>
        </p:nvSpPr>
        <p:spPr>
          <a:xfrm>
            <a:off x="627433" y="1461220"/>
            <a:ext cx="8091115" cy="4405426"/>
          </a:xfrm>
        </p:spPr>
        <p:txBody>
          <a:bodyPr>
            <a:normAutofit/>
          </a:bodyPr>
          <a:lstStyle>
            <a:lvl1pPr marL="0" indent="0">
              <a:buNone/>
              <a:defRPr sz="1600">
                <a:solidFill>
                  <a:srgbClr val="4C515A"/>
                </a:solidFill>
              </a:defRPr>
            </a:lvl1pPr>
          </a:lstStyle>
          <a:p>
            <a:r>
              <a:rPr lang="en-US"/>
              <a:t>Click icon to add chart</a:t>
            </a:r>
          </a:p>
        </p:txBody>
      </p:sp>
    </p:spTree>
    <p:extLst>
      <p:ext uri="{BB962C8B-B14F-4D97-AF65-F5344CB8AC3E}">
        <p14:creationId xmlns:p14="http://schemas.microsoft.com/office/powerpoint/2010/main" val="945710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bg2"/>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bg2"/>
              </a:buClr>
              <a:buFont typeface="System Font Regular"/>
              <a:buChar char="−"/>
              <a:defRPr sz="1400">
                <a:solidFill>
                  <a:schemeClr val="tx1"/>
                </a:solidFill>
              </a:defRPr>
            </a:lvl2pPr>
            <a:lvl3pPr marL="515925" indent="-171446">
              <a:lnSpc>
                <a:spcPct val="100000"/>
              </a:lnSpc>
              <a:spcBef>
                <a:spcPts val="800"/>
              </a:spcBef>
              <a:spcAft>
                <a:spcPts val="600"/>
              </a:spcAft>
              <a:buClr>
                <a:schemeClr val="bg2"/>
              </a:buClr>
              <a:buFont typeface="System Font Regular"/>
              <a:buChar char="−"/>
              <a:defRPr sz="1200">
                <a:solidFill>
                  <a:schemeClr val="tx1"/>
                </a:solidFill>
              </a:defRPr>
            </a:lvl3pPr>
            <a:lvl4pPr marL="687371" indent="-171446">
              <a:lnSpc>
                <a:spcPct val="100000"/>
              </a:lnSpc>
              <a:spcBef>
                <a:spcPts val="800"/>
              </a:spcBef>
              <a:spcAft>
                <a:spcPts val="600"/>
              </a:spcAft>
              <a:buClr>
                <a:schemeClr val="bg2"/>
              </a:buClr>
              <a:buFont typeface="System Font Regular"/>
              <a:buChar char="−"/>
              <a:defRPr sz="1200">
                <a:solidFill>
                  <a:schemeClr val="tx1"/>
                </a:solidFill>
              </a:defRPr>
            </a:lvl4pPr>
            <a:lvl5pPr marL="858817" indent="-171446">
              <a:lnSpc>
                <a:spcPct val="100000"/>
              </a:lnSpc>
              <a:spcBef>
                <a:spcPts val="800"/>
              </a:spcBef>
              <a:spcAft>
                <a:spcPts val="600"/>
              </a:spcAft>
              <a:buClr>
                <a:schemeClr val="bg2"/>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CC903193-A631-D548-92ED-50472F788CE3}"/>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bg2"/>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Tree>
    <p:extLst>
      <p:ext uri="{BB962C8B-B14F-4D97-AF65-F5344CB8AC3E}">
        <p14:creationId xmlns:p14="http://schemas.microsoft.com/office/powerpoint/2010/main" val="3352191842"/>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131033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CMWF Graph - Teal">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21705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accent2"/>
              </a:solidFill>
            </a:endParaRPr>
          </a:p>
        </p:txBody>
      </p:sp>
      <p:sp>
        <p:nvSpPr>
          <p:cNvPr id="57" name="Chart Placeholder 5"/>
          <p:cNvSpPr>
            <a:spLocks noGrp="1"/>
          </p:cNvSpPr>
          <p:nvPr>
            <p:ph type="chart" sz="quarter" idx="19"/>
          </p:nvPr>
        </p:nvSpPr>
        <p:spPr>
          <a:xfrm>
            <a:off x="627433" y="1699588"/>
            <a:ext cx="8091115" cy="4054959"/>
          </a:xfrm>
        </p:spPr>
        <p:txBody>
          <a:bodyPr>
            <a:normAutofit/>
          </a:bodyPr>
          <a:lstStyle>
            <a:lvl1pPr marL="0" indent="0">
              <a:buNone/>
              <a:defRPr sz="1600">
                <a:solidFill>
                  <a:srgbClr val="4C515A"/>
                </a:solidFill>
              </a:defRPr>
            </a:lvl1pPr>
          </a:lstStyle>
          <a:p>
            <a:r>
              <a:rPr lang="en-US"/>
              <a:t>Click icon to add chart</a:t>
            </a:r>
          </a:p>
        </p:txBody>
      </p:sp>
      <p:sp>
        <p:nvSpPr>
          <p:cNvPr id="9" name="Text Placeholder 4"/>
          <p:cNvSpPr>
            <a:spLocks noGrp="1"/>
          </p:cNvSpPr>
          <p:nvPr>
            <p:ph type="body" sz="quarter" idx="21" hasCustomPrompt="1"/>
          </p:nvPr>
        </p:nvSpPr>
        <p:spPr>
          <a:xfrm>
            <a:off x="2456297" y="5999997"/>
            <a:ext cx="6030756" cy="777375"/>
          </a:xfrm>
        </p:spPr>
        <p:txBody>
          <a:bodyPr anchor="ctr" anchorCtr="0">
            <a:normAutofit/>
          </a:bodyPr>
          <a:lstStyle>
            <a:lvl1pPr marL="0" indent="0">
              <a:buNone/>
              <a:defRPr sz="900" spc="0">
                <a:solidFill>
                  <a:srgbClr val="676E7B"/>
                </a:solidFill>
              </a:defRPr>
            </a:lvl1pPr>
          </a:lstStyle>
          <a:p>
            <a:pPr lvl="0"/>
            <a:r>
              <a:rPr lang="en-US"/>
              <a:t>Place graph source here</a:t>
            </a:r>
          </a:p>
        </p:txBody>
      </p:sp>
      <p:sp>
        <p:nvSpPr>
          <p:cNvPr id="12" name="Subtitle 2"/>
          <p:cNvSpPr>
            <a:spLocks noGrp="1"/>
          </p:cNvSpPr>
          <p:nvPr>
            <p:ph type="subTitle" idx="1" hasCustomPrompt="1"/>
          </p:nvPr>
        </p:nvSpPr>
        <p:spPr>
          <a:xfrm>
            <a:off x="627434" y="177796"/>
            <a:ext cx="8091114" cy="246930"/>
          </a:xfrm>
        </p:spPr>
        <p:txBody>
          <a:bodyPr anchor="b">
            <a:normAutofit/>
          </a:bodyPr>
          <a:lstStyle>
            <a:lvl1pPr marL="0" indent="0" algn="l">
              <a:lnSpc>
                <a:spcPct val="100000"/>
              </a:lnSpc>
              <a:buNone/>
              <a:defRPr sz="1300" b="1" spc="100" baseline="0">
                <a:solidFill>
                  <a:schemeClr val="bg2"/>
                </a:solidFill>
                <a:latin typeface="Trebuchet MS" charset="0"/>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a:t>SECTION OR EXHIBIT NUMBER</a:t>
            </a:r>
          </a:p>
        </p:txBody>
      </p:sp>
      <p:sp>
        <p:nvSpPr>
          <p:cNvPr id="14" name="Title 1"/>
          <p:cNvSpPr>
            <a:spLocks noGrp="1"/>
          </p:cNvSpPr>
          <p:nvPr>
            <p:ph type="ctrTitle"/>
          </p:nvPr>
        </p:nvSpPr>
        <p:spPr>
          <a:xfrm>
            <a:off x="627434" y="514555"/>
            <a:ext cx="8091114" cy="1185034"/>
          </a:xfrm>
          <a:effectLst/>
        </p:spPr>
        <p:txBody>
          <a:bodyPr anchor="t">
            <a:normAutofit/>
          </a:bodyPr>
          <a:lstStyle>
            <a:lvl1pPr algn="l">
              <a:lnSpc>
                <a:spcPct val="90000"/>
              </a:lnSpc>
              <a:defRPr sz="3200" b="1" spc="0" baseline="0">
                <a:solidFill>
                  <a:schemeClr val="tx1"/>
                </a:solidFill>
                <a:effectLst/>
              </a:defRPr>
            </a:lvl1pPr>
          </a:lstStyle>
          <a:p>
            <a:r>
              <a:rPr lang="en-US"/>
              <a:t>Click to edit Master title style</a:t>
            </a:r>
          </a:p>
        </p:txBody>
      </p:sp>
      <p:sp>
        <p:nvSpPr>
          <p:cNvPr id="13"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solidFill>
                <a:latin typeface="+mn-lt"/>
              </a:rPr>
              <a:pPr algn="r"/>
              <a:t>‹#›</a:t>
            </a:fld>
            <a:endParaRPr lang="en-US" sz="900">
              <a:solidFill>
                <a:schemeClr val="bg2"/>
              </a:solidFill>
              <a:latin typeface="+mn-lt"/>
            </a:endParaRPr>
          </a:p>
        </p:txBody>
      </p:sp>
      <p:pic>
        <p:nvPicPr>
          <p:cNvPr id="10" name="Picture 9">
            <a:extLst>
              <a:ext uri="{FF2B5EF4-FFF2-40B4-BE49-F238E27FC236}">
                <a16:creationId xmlns:a16="http://schemas.microsoft.com/office/drawing/2014/main" id="{43A002C4-E0D3-A54E-A3B4-4CDAE08A7A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20700" y="6087822"/>
            <a:ext cx="1631950" cy="758648"/>
          </a:xfrm>
          <a:prstGeom prst="rect">
            <a:avLst/>
          </a:prstGeom>
        </p:spPr>
      </p:pic>
    </p:spTree>
    <p:extLst>
      <p:ext uri="{BB962C8B-B14F-4D97-AF65-F5344CB8AC3E}">
        <p14:creationId xmlns:p14="http://schemas.microsoft.com/office/powerpoint/2010/main" val="3149331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WMF Section 1 - Orang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2">
                    <a:lumMod val="20000"/>
                    <a:lumOff val="80000"/>
                  </a:schemeClr>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0"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2">
                    <a:lumMod val="20000"/>
                    <a:lumOff val="80000"/>
                  </a:schemeClr>
                </a:solidFill>
                <a:latin typeface="+mn-lt"/>
              </a:rPr>
              <a:pPr algn="r"/>
              <a:t>‹#›</a:t>
            </a:fld>
            <a:endParaRPr lang="en-US" sz="900" dirty="0">
              <a:solidFill>
                <a:schemeClr val="accent2">
                  <a:lumMod val="20000"/>
                  <a:lumOff val="80000"/>
                </a:schemeClr>
              </a:solidFill>
              <a:latin typeface="+mn-lt"/>
            </a:endParaRPr>
          </a:p>
        </p:txBody>
      </p:sp>
      <p:pic>
        <p:nvPicPr>
          <p:cNvPr id="12" name="Picture 11">
            <a:extLst>
              <a:ext uri="{FF2B5EF4-FFF2-40B4-BE49-F238E27FC236}">
                <a16:creationId xmlns:a16="http://schemas.microsoft.com/office/drawing/2014/main" id="{4A0011FC-5244-FB4E-8CAB-5308AC46B37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377678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MWF Section 1 - Teal">
    <p:spTree>
      <p:nvGrpSpPr>
        <p:cNvPr id="1" name=""/>
        <p:cNvGrpSpPr/>
        <p:nvPr/>
      </p:nvGrpSpPr>
      <p:grpSpPr>
        <a:xfrm>
          <a:off x="0" y="0"/>
          <a:ext cx="0" cy="0"/>
          <a:chOff x="0" y="0"/>
          <a:chExt cx="0" cy="0"/>
        </a:xfrm>
      </p:grpSpPr>
      <p:sp>
        <p:nvSpPr>
          <p:cNvPr id="2" name="Rectangle 1"/>
          <p:cNvSpPr/>
          <p:nvPr userDrawn="1"/>
        </p:nvSpPr>
        <p:spPr>
          <a:xfrm>
            <a:off x="217054" y="0"/>
            <a:ext cx="8928484"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bg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0" spc="0" baseline="0">
                <a:solidFill>
                  <a:schemeClr val="bg1"/>
                </a:solidFill>
                <a:effectLst/>
              </a:defRPr>
            </a:lvl1pPr>
          </a:lstStyle>
          <a:p>
            <a:r>
              <a:rPr lang="en-US" dirty="0"/>
              <a:t>Click to edit master title style</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9"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bg2">
                    <a:lumMod val="40000"/>
                    <a:lumOff val="60000"/>
                  </a:schemeClr>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10"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bg2">
                    <a:lumMod val="20000"/>
                    <a:lumOff val="80000"/>
                  </a:schemeClr>
                </a:solidFill>
                <a:latin typeface="+mn-lt"/>
              </a:rPr>
              <a:pPr algn="r"/>
              <a:t>‹#›</a:t>
            </a:fld>
            <a:endParaRPr lang="en-US" sz="900" dirty="0">
              <a:solidFill>
                <a:schemeClr val="bg2">
                  <a:lumMod val="20000"/>
                  <a:lumOff val="80000"/>
                </a:schemeClr>
              </a:solidFill>
              <a:latin typeface="+mn-lt"/>
            </a:endParaRPr>
          </a:p>
        </p:txBody>
      </p:sp>
      <p:pic>
        <p:nvPicPr>
          <p:cNvPr id="11" name="Picture 10">
            <a:extLst>
              <a:ext uri="{FF2B5EF4-FFF2-40B4-BE49-F238E27FC236}">
                <a16:creationId xmlns:a16="http://schemas.microsoft.com/office/drawing/2014/main" id="{7AED6370-4F07-5D41-8CB0-5ED304C96E7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950783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MWF Section 1 - Green">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userDrawn="1"/>
        </p:nvSpPr>
        <p:spPr>
          <a:xfrm>
            <a:off x="0" y="0"/>
            <a:ext cx="217054" cy="6858000"/>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4">
                    <a:lumMod val="40000"/>
                    <a:lumOff val="60000"/>
                  </a:schemeClr>
                </a:solidFill>
                <a:latin typeface="Arial" panose="020B0604020202020204" pitchFamily="34" charset="0"/>
                <a:ea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4">
                    <a:lumMod val="20000"/>
                    <a:lumOff val="80000"/>
                  </a:schemeClr>
                </a:solidFill>
                <a:latin typeface="+mn-lt"/>
              </a:rPr>
              <a:pPr algn="r"/>
              <a:t>‹#›</a:t>
            </a:fld>
            <a:endParaRPr lang="en-US" sz="900" dirty="0">
              <a:solidFill>
                <a:schemeClr val="accent4">
                  <a:lumMod val="20000"/>
                  <a:lumOff val="80000"/>
                </a:schemeClr>
              </a:solidFill>
              <a:latin typeface="+mn-lt"/>
            </a:endParaRPr>
          </a:p>
        </p:txBody>
      </p:sp>
      <p:pic>
        <p:nvPicPr>
          <p:cNvPr id="12" name="Picture 11">
            <a:extLst>
              <a:ext uri="{FF2B5EF4-FFF2-40B4-BE49-F238E27FC236}">
                <a16:creationId xmlns:a16="http://schemas.microsoft.com/office/drawing/2014/main" id="{7FE55082-BA53-1640-B33A-2AA9A294E74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2245459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MWF Section 1 - Purple">
    <p:spTree>
      <p:nvGrpSpPr>
        <p:cNvPr id="1" name=""/>
        <p:cNvGrpSpPr/>
        <p:nvPr/>
      </p:nvGrpSpPr>
      <p:grpSpPr>
        <a:xfrm>
          <a:off x="0" y="0"/>
          <a:ext cx="0" cy="0"/>
          <a:chOff x="0" y="0"/>
          <a:chExt cx="0" cy="0"/>
        </a:xfrm>
      </p:grpSpPr>
      <p:sp>
        <p:nvSpPr>
          <p:cNvPr id="2" name="Rectangle 1"/>
          <p:cNvSpPr/>
          <p:nvPr userDrawn="1"/>
        </p:nvSpPr>
        <p:spPr>
          <a:xfrm>
            <a:off x="217054" y="1138"/>
            <a:ext cx="8928484" cy="6858000"/>
          </a:xfrm>
          <a:prstGeom prst="rect">
            <a:avLst/>
          </a:prstGeom>
          <a:solidFill>
            <a:schemeClr val="accent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217054" cy="6858000"/>
          </a:xfrm>
          <a:prstGeom prst="rect">
            <a:avLst/>
          </a:prstGeom>
          <a:solidFill>
            <a:schemeClr val="accent6">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6" name="Subtitle 2"/>
          <p:cNvSpPr>
            <a:spLocks noGrp="1"/>
          </p:cNvSpPr>
          <p:nvPr>
            <p:ph type="subTitle" idx="1" hasCustomPrompt="1"/>
          </p:nvPr>
        </p:nvSpPr>
        <p:spPr>
          <a:xfrm>
            <a:off x="627434" y="1381535"/>
            <a:ext cx="7772399" cy="493860"/>
          </a:xfrm>
        </p:spPr>
        <p:txBody>
          <a:bodyPr anchor="b">
            <a:normAutofit/>
          </a:bodyPr>
          <a:lstStyle>
            <a:lvl1pPr marL="0" indent="0" algn="l">
              <a:lnSpc>
                <a:spcPct val="100000"/>
              </a:lnSpc>
              <a:buNone/>
              <a:defRPr sz="1300" b="1" spc="0" baseline="0">
                <a:solidFill>
                  <a:schemeClr val="accent6">
                    <a:lumMod val="20000"/>
                    <a:lumOff val="80000"/>
                  </a:schemeClr>
                </a:solidFill>
                <a:latin typeface="Arial" panose="020B0604020202020204" pitchFamily="34" charset="0"/>
                <a:ea typeface="Arial" panose="020B0604020202020204" pitchFamily="34" charset="0"/>
                <a:cs typeface="Arial" panose="020B0604020202020204" pitchFamily="34"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INSERT SECTION NUMBER</a:t>
            </a:r>
          </a:p>
        </p:txBody>
      </p:sp>
      <p:sp>
        <p:nvSpPr>
          <p:cNvPr id="44" name="Text Placeholder 43"/>
          <p:cNvSpPr>
            <a:spLocks noGrp="1"/>
          </p:cNvSpPr>
          <p:nvPr>
            <p:ph type="body" sz="quarter" idx="10" hasCustomPrompt="1"/>
          </p:nvPr>
        </p:nvSpPr>
        <p:spPr>
          <a:xfrm>
            <a:off x="627435" y="3270684"/>
            <a:ext cx="7772399" cy="914400"/>
          </a:xfrm>
        </p:spPr>
        <p:txBody>
          <a:bodyPr>
            <a:normAutofit/>
          </a:bodyPr>
          <a:lstStyle>
            <a:lvl1pPr marL="0" indent="0">
              <a:buNone/>
              <a:defRPr sz="1600" spc="0">
                <a:solidFill>
                  <a:schemeClr val="bg1"/>
                </a:solidFill>
              </a:defRPr>
            </a:lvl1pPr>
          </a:lstStyle>
          <a:p>
            <a:pPr lvl="0"/>
            <a:r>
              <a:rPr lang="en-US" dirty="0"/>
              <a:t>Insert sub text</a:t>
            </a:r>
          </a:p>
        </p:txBody>
      </p:sp>
      <p:sp>
        <p:nvSpPr>
          <p:cNvPr id="10" name="Title 1"/>
          <p:cNvSpPr>
            <a:spLocks noGrp="1"/>
          </p:cNvSpPr>
          <p:nvPr>
            <p:ph type="ctrTitle" hasCustomPrompt="1"/>
          </p:nvPr>
        </p:nvSpPr>
        <p:spPr>
          <a:xfrm>
            <a:off x="627435" y="1958976"/>
            <a:ext cx="7772400" cy="1310198"/>
          </a:xfrm>
          <a:effectLst/>
        </p:spPr>
        <p:txBody>
          <a:bodyPr anchor="t">
            <a:normAutofit/>
          </a:bodyPr>
          <a:lstStyle>
            <a:lvl1pPr algn="l">
              <a:lnSpc>
                <a:spcPct val="100000"/>
              </a:lnSpc>
              <a:defRPr sz="3900" b="1" spc="0" baseline="0">
                <a:solidFill>
                  <a:schemeClr val="bg1"/>
                </a:solidFill>
                <a:effectLst/>
              </a:defRPr>
            </a:lvl1pPr>
          </a:lstStyle>
          <a:p>
            <a:r>
              <a:rPr lang="en-US" dirty="0"/>
              <a:t>Click to edit master title style</a:t>
            </a:r>
          </a:p>
        </p:txBody>
      </p:sp>
      <p:sp>
        <p:nvSpPr>
          <p:cNvPr id="11"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6">
                    <a:lumMod val="20000"/>
                    <a:lumOff val="80000"/>
                  </a:schemeClr>
                </a:solidFill>
                <a:latin typeface="+mn-lt"/>
              </a:rPr>
              <a:pPr algn="r"/>
              <a:t>‹#›</a:t>
            </a:fld>
            <a:endParaRPr lang="en-US" sz="900" dirty="0">
              <a:solidFill>
                <a:schemeClr val="accent6">
                  <a:lumMod val="20000"/>
                  <a:lumOff val="80000"/>
                </a:schemeClr>
              </a:solidFill>
              <a:latin typeface="+mn-lt"/>
            </a:endParaRPr>
          </a:p>
        </p:txBody>
      </p:sp>
      <p:pic>
        <p:nvPicPr>
          <p:cNvPr id="13" name="Picture 12">
            <a:extLst>
              <a:ext uri="{FF2B5EF4-FFF2-40B4-BE49-F238E27FC236}">
                <a16:creationId xmlns:a16="http://schemas.microsoft.com/office/drawing/2014/main" id="{403EBB16-AD77-3240-83A3-2F85443BF9A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626" t="12702" r="9131" b="32981"/>
          <a:stretch/>
        </p:blipFill>
        <p:spPr>
          <a:xfrm>
            <a:off x="627434" y="6183033"/>
            <a:ext cx="1379166" cy="413382"/>
          </a:xfrm>
          <a:prstGeom prst="rect">
            <a:avLst/>
          </a:prstGeom>
        </p:spPr>
      </p:pic>
    </p:spTree>
    <p:extLst>
      <p:ext uri="{BB962C8B-B14F-4D97-AF65-F5344CB8AC3E}">
        <p14:creationId xmlns:p14="http://schemas.microsoft.com/office/powerpoint/2010/main" val="3086101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9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a:solidFill>
                <a:schemeClr val="accent1"/>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8" name="Text Placeholder 6">
            <a:extLst>
              <a:ext uri="{FF2B5EF4-FFF2-40B4-BE49-F238E27FC236}">
                <a16:creationId xmlns:a16="http://schemas.microsoft.com/office/drawing/2014/main" id="{94716B92-2C04-524B-B405-57A6D3568330}"/>
              </a:ext>
            </a:extLst>
          </p:cNvPr>
          <p:cNvSpPr>
            <a:spLocks noGrp="1"/>
          </p:cNvSpPr>
          <p:nvPr>
            <p:ph type="body" sz="quarter" idx="16"/>
          </p:nvPr>
        </p:nvSpPr>
        <p:spPr>
          <a:xfrm>
            <a:off x="627435" y="1828800"/>
            <a:ext cx="7919046" cy="4207882"/>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A33176A1-1FE8-3B47-BD0C-8619707BA7FF}"/>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3" name="Subtitle 2">
            <a:extLst>
              <a:ext uri="{FF2B5EF4-FFF2-40B4-BE49-F238E27FC236}">
                <a16:creationId xmlns:a16="http://schemas.microsoft.com/office/drawing/2014/main" id="{2FC242CE-3ADA-274B-B7EC-6EE11B3604C8}"/>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Tree>
    <p:extLst>
      <p:ext uri="{BB962C8B-B14F-4D97-AF65-F5344CB8AC3E}">
        <p14:creationId xmlns:p14="http://schemas.microsoft.com/office/powerpoint/2010/main" val="1581747561"/>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0_CMWF Text White+Orange 2 Columns">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a:solidFill>
                <a:schemeClr val="accent1"/>
              </a:solidFill>
              <a:latin typeface="+mn-lt"/>
            </a:endParaRPr>
          </a:p>
        </p:txBody>
      </p:sp>
      <p:sp>
        <p:nvSpPr>
          <p:cNvPr id="10"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a:t>Click to edit Master title style</a:t>
            </a:r>
          </a:p>
        </p:txBody>
      </p:sp>
      <p:sp>
        <p:nvSpPr>
          <p:cNvPr id="14" name="Text Placeholder 6">
            <a:extLst>
              <a:ext uri="{FF2B5EF4-FFF2-40B4-BE49-F238E27FC236}">
                <a16:creationId xmlns:a16="http://schemas.microsoft.com/office/drawing/2014/main" id="{465C384A-94FD-D54E-AAC2-7D9F78EB9AD0}"/>
              </a:ext>
            </a:extLst>
          </p:cNvPr>
          <p:cNvSpPr>
            <a:spLocks noGrp="1"/>
          </p:cNvSpPr>
          <p:nvPr>
            <p:ph type="body" sz="quarter" idx="16"/>
          </p:nvPr>
        </p:nvSpPr>
        <p:spPr>
          <a:xfrm>
            <a:off x="627435" y="1828800"/>
            <a:ext cx="3834782" cy="4207882"/>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6">
            <a:extLst>
              <a:ext uri="{FF2B5EF4-FFF2-40B4-BE49-F238E27FC236}">
                <a16:creationId xmlns:a16="http://schemas.microsoft.com/office/drawing/2014/main" id="{D593D086-6531-3545-ABB7-6290BEADD8AA}"/>
              </a:ext>
            </a:extLst>
          </p:cNvPr>
          <p:cNvSpPr>
            <a:spLocks noGrp="1"/>
          </p:cNvSpPr>
          <p:nvPr>
            <p:ph type="body" sz="quarter" idx="17"/>
          </p:nvPr>
        </p:nvSpPr>
        <p:spPr>
          <a:xfrm>
            <a:off x="4711699" y="1828800"/>
            <a:ext cx="3834782" cy="4207882"/>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a:extLst>
              <a:ext uri="{FF2B5EF4-FFF2-40B4-BE49-F238E27FC236}">
                <a16:creationId xmlns:a16="http://schemas.microsoft.com/office/drawing/2014/main" id="{EF077174-1EBA-EF44-BBB5-F075DC46F0E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1" name="Subtitle 2">
            <a:extLst>
              <a:ext uri="{FF2B5EF4-FFF2-40B4-BE49-F238E27FC236}">
                <a16:creationId xmlns:a16="http://schemas.microsoft.com/office/drawing/2014/main" id="{0F0FADCC-2182-6440-A304-D5310E0942AB}"/>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Tree>
    <p:extLst>
      <p:ext uri="{BB962C8B-B14F-4D97-AF65-F5344CB8AC3E}">
        <p14:creationId xmlns:p14="http://schemas.microsoft.com/office/powerpoint/2010/main" val="3852898984"/>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CMWF Text White+Blue - Photo Roun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0"/>
            <a:ext cx="217054"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9" name="Slide Number Placeholder 5"/>
          <p:cNvSpPr txBox="1">
            <a:spLocks/>
          </p:cNvSpPr>
          <p:nvPr userDrawn="1"/>
        </p:nvSpPr>
        <p:spPr>
          <a:xfrm>
            <a:off x="8480962" y="6288148"/>
            <a:ext cx="282574" cy="197427"/>
          </a:xfrm>
          <a:prstGeom prst="rect">
            <a:avLst/>
          </a:prstGeom>
        </p:spPr>
        <p:txBody>
          <a:bodyPr vert="horz" wrap="none" lIns="0" tIns="0" rIns="0" bIns="0" rtlCol="0" anchor="ctr">
            <a:noAutofit/>
          </a:bodyP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1A290D8D-6BA0-418D-AFED-C65293F70DA0}" type="slidenum">
              <a:rPr lang="en-US" sz="900" smtClean="0">
                <a:solidFill>
                  <a:schemeClr val="accent1"/>
                </a:solidFill>
                <a:latin typeface="+mn-lt"/>
              </a:rPr>
              <a:pPr algn="r"/>
              <a:t>‹#›</a:t>
            </a:fld>
            <a:endParaRPr lang="en-US" sz="900" dirty="0">
              <a:solidFill>
                <a:schemeClr val="accent1"/>
              </a:solidFill>
              <a:latin typeface="+mn-lt"/>
            </a:endParaRPr>
          </a:p>
        </p:txBody>
      </p:sp>
      <p:sp>
        <p:nvSpPr>
          <p:cNvPr id="15" name="Title 1"/>
          <p:cNvSpPr>
            <a:spLocks noGrp="1"/>
          </p:cNvSpPr>
          <p:nvPr>
            <p:ph type="ctrTitle"/>
          </p:nvPr>
        </p:nvSpPr>
        <p:spPr>
          <a:xfrm>
            <a:off x="627434" y="514555"/>
            <a:ext cx="7919047" cy="731520"/>
          </a:xfrm>
          <a:effectLst/>
        </p:spPr>
        <p:txBody>
          <a:bodyPr anchor="t">
            <a:normAutofit/>
          </a:bodyPr>
          <a:lstStyle>
            <a:lvl1pPr algn="l">
              <a:lnSpc>
                <a:spcPct val="90000"/>
              </a:lnSpc>
              <a:defRPr sz="2800" b="0" spc="0" baseline="0">
                <a:solidFill>
                  <a:schemeClr val="tx1"/>
                </a:solidFill>
                <a:effectLst/>
              </a:defRPr>
            </a:lvl1pPr>
          </a:lstStyle>
          <a:p>
            <a:r>
              <a:rPr lang="en-US" dirty="0"/>
              <a:t>Click to edit Master title style</a:t>
            </a:r>
          </a:p>
        </p:txBody>
      </p:sp>
      <p:sp>
        <p:nvSpPr>
          <p:cNvPr id="14" name="Text Placeholder 6">
            <a:extLst>
              <a:ext uri="{FF2B5EF4-FFF2-40B4-BE49-F238E27FC236}">
                <a16:creationId xmlns:a16="http://schemas.microsoft.com/office/drawing/2014/main" id="{999355D6-13F3-9A4E-916E-82C3E016AAD6}"/>
              </a:ext>
            </a:extLst>
          </p:cNvPr>
          <p:cNvSpPr>
            <a:spLocks noGrp="1"/>
          </p:cNvSpPr>
          <p:nvPr>
            <p:ph type="body" sz="quarter" idx="16"/>
          </p:nvPr>
        </p:nvSpPr>
        <p:spPr>
          <a:xfrm>
            <a:off x="627435" y="1826980"/>
            <a:ext cx="4114800" cy="4206240"/>
          </a:xfrm>
        </p:spPr>
        <p:txBody>
          <a:bodyPr>
            <a:normAutofit/>
          </a:bodyPr>
          <a:lstStyle>
            <a:lvl1pPr marL="171446" indent="-171446">
              <a:lnSpc>
                <a:spcPct val="100000"/>
              </a:lnSpc>
              <a:spcBef>
                <a:spcPts val="800"/>
              </a:spcBef>
              <a:spcAft>
                <a:spcPts val="600"/>
              </a:spcAft>
              <a:buClr>
                <a:schemeClr val="accent1"/>
              </a:buClr>
              <a:buFont typeface="Arial" panose="020B0604020202020204" pitchFamily="34" charset="0"/>
              <a:buChar char="•"/>
              <a:defRPr sz="1600">
                <a:solidFill>
                  <a:schemeClr val="tx1"/>
                </a:solidFill>
              </a:defRPr>
            </a:lvl1pPr>
            <a:lvl2pPr marL="344480" indent="-173034">
              <a:lnSpc>
                <a:spcPct val="100000"/>
              </a:lnSpc>
              <a:spcBef>
                <a:spcPts val="800"/>
              </a:spcBef>
              <a:spcAft>
                <a:spcPts val="600"/>
              </a:spcAft>
              <a:buClr>
                <a:schemeClr val="accent1"/>
              </a:buClr>
              <a:buFont typeface="System Font Regular"/>
              <a:buChar char="−"/>
              <a:defRPr sz="1400">
                <a:solidFill>
                  <a:schemeClr val="tx1"/>
                </a:solidFill>
              </a:defRPr>
            </a:lvl2pPr>
            <a:lvl3pPr marL="515925" indent="-171446">
              <a:lnSpc>
                <a:spcPct val="100000"/>
              </a:lnSpc>
              <a:spcBef>
                <a:spcPts val="800"/>
              </a:spcBef>
              <a:spcAft>
                <a:spcPts val="600"/>
              </a:spcAft>
              <a:buClr>
                <a:schemeClr val="accent1"/>
              </a:buClr>
              <a:buFont typeface="System Font Regular"/>
              <a:buChar char="−"/>
              <a:defRPr sz="1200">
                <a:solidFill>
                  <a:schemeClr val="tx1"/>
                </a:solidFill>
              </a:defRPr>
            </a:lvl3pPr>
            <a:lvl4pPr marL="687371" indent="-171446">
              <a:lnSpc>
                <a:spcPct val="100000"/>
              </a:lnSpc>
              <a:spcBef>
                <a:spcPts val="800"/>
              </a:spcBef>
              <a:spcAft>
                <a:spcPts val="600"/>
              </a:spcAft>
              <a:buClr>
                <a:schemeClr val="accent1"/>
              </a:buClr>
              <a:buFont typeface="System Font Regular"/>
              <a:buChar char="−"/>
              <a:defRPr sz="1200">
                <a:solidFill>
                  <a:schemeClr val="tx1"/>
                </a:solidFill>
              </a:defRPr>
            </a:lvl4pPr>
            <a:lvl5pPr marL="858817" indent="-171446">
              <a:lnSpc>
                <a:spcPct val="100000"/>
              </a:lnSpc>
              <a:spcBef>
                <a:spcPts val="800"/>
              </a:spcBef>
              <a:spcAft>
                <a:spcPts val="600"/>
              </a:spcAft>
              <a:buClr>
                <a:schemeClr val="accent1"/>
              </a:buClr>
              <a:buFont typeface="System Font Regular"/>
              <a:buChar char="−"/>
              <a:defRPr sz="1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2" name="Picture 11">
            <a:extLst>
              <a:ext uri="{FF2B5EF4-FFF2-40B4-BE49-F238E27FC236}">
                <a16:creationId xmlns:a16="http://schemas.microsoft.com/office/drawing/2014/main" id="{C9DF8253-0E39-3346-AFC3-C8DCC0B0128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20700" y="6087822"/>
            <a:ext cx="1631950" cy="758648"/>
          </a:xfrm>
          <a:prstGeom prst="rect">
            <a:avLst/>
          </a:prstGeom>
        </p:spPr>
      </p:pic>
      <p:sp>
        <p:nvSpPr>
          <p:cNvPr id="10" name="Subtitle 2">
            <a:extLst>
              <a:ext uri="{FF2B5EF4-FFF2-40B4-BE49-F238E27FC236}">
                <a16:creationId xmlns:a16="http://schemas.microsoft.com/office/drawing/2014/main" id="{0E19C3FB-6A24-4A42-B3F0-658F934A22EA}"/>
              </a:ext>
            </a:extLst>
          </p:cNvPr>
          <p:cNvSpPr>
            <a:spLocks noGrp="1"/>
          </p:cNvSpPr>
          <p:nvPr>
            <p:ph type="subTitle" idx="1" hasCustomPrompt="1"/>
          </p:nvPr>
        </p:nvSpPr>
        <p:spPr>
          <a:xfrm>
            <a:off x="627434" y="177796"/>
            <a:ext cx="7919047" cy="246930"/>
          </a:xfrm>
        </p:spPr>
        <p:txBody>
          <a:bodyPr anchor="b">
            <a:normAutofit/>
          </a:bodyPr>
          <a:lstStyle>
            <a:lvl1pPr marL="0" indent="0" algn="l">
              <a:lnSpc>
                <a:spcPct val="100000"/>
              </a:lnSpc>
              <a:buNone/>
              <a:defRPr sz="1200" b="1" spc="0" baseline="0">
                <a:solidFill>
                  <a:schemeClr val="accent1"/>
                </a:solidFill>
                <a:latin typeface="+mj-lt"/>
                <a:ea typeface="Trebuchet MS" charset="0"/>
                <a:cs typeface="Trebuchet MS" charset="0"/>
              </a:defRPr>
            </a:lvl1pPr>
            <a:lvl2pPr marL="457189" indent="0" algn="ctr">
              <a:buNone/>
              <a:defRPr>
                <a:solidFill>
                  <a:schemeClr val="tx1">
                    <a:tint val="75000"/>
                  </a:schemeClr>
                </a:solidFill>
              </a:defRPr>
            </a:lvl2pPr>
            <a:lvl3pPr marL="914378"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2"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SECTION OR EXHIBIT NUMBER</a:t>
            </a:r>
          </a:p>
        </p:txBody>
      </p:sp>
      <p:sp>
        <p:nvSpPr>
          <p:cNvPr id="18" name="Picture Placeholder 4">
            <a:extLst>
              <a:ext uri="{FF2B5EF4-FFF2-40B4-BE49-F238E27FC236}">
                <a16:creationId xmlns:a16="http://schemas.microsoft.com/office/drawing/2014/main" id="{0457CB10-3AAD-1643-822D-DAB0F074EB02}"/>
              </a:ext>
            </a:extLst>
          </p:cNvPr>
          <p:cNvSpPr>
            <a:spLocks noGrp="1"/>
          </p:cNvSpPr>
          <p:nvPr>
            <p:ph type="pic" sz="quarter" idx="19"/>
          </p:nvPr>
        </p:nvSpPr>
        <p:spPr>
          <a:xfrm>
            <a:off x="4937760" y="1828800"/>
            <a:ext cx="4206240" cy="4206240"/>
          </a:xfrm>
          <a:prstGeom prst="rect">
            <a:avLst/>
          </a:prstGeom>
        </p:spPr>
        <p:txBody>
          <a:bodyPr anchor="ctr"/>
          <a:lstStyle>
            <a:lvl1pPr marL="0" indent="0" algn="ctr">
              <a:buNone/>
              <a:defRPr>
                <a:solidFill>
                  <a:schemeClr val="accent1"/>
                </a:solidFill>
              </a:defRPr>
            </a:lvl1pPr>
          </a:lstStyle>
          <a:p>
            <a:r>
              <a:rPr lang="en-US"/>
              <a:t>Drag picture to placeholder or click icon to add</a:t>
            </a:r>
          </a:p>
        </p:txBody>
      </p:sp>
    </p:spTree>
    <p:extLst>
      <p:ext uri="{BB962C8B-B14F-4D97-AF65-F5344CB8AC3E}">
        <p14:creationId xmlns:p14="http://schemas.microsoft.com/office/powerpoint/2010/main" val="1149853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695" r:id="rId1"/>
    <p:sldLayoutId id="2147483887" r:id="rId2"/>
    <p:sldLayoutId id="2147483888" r:id="rId3"/>
    <p:sldLayoutId id="2147483889" r:id="rId4"/>
    <p:sldLayoutId id="2147483890" r:id="rId5"/>
    <p:sldLayoutId id="2147483891" r:id="rId6"/>
    <p:sldLayoutId id="2147483892" r:id="rId7"/>
    <p:sldLayoutId id="2147483893" r:id="rId8"/>
    <p:sldLayoutId id="2147483894" r:id="rId9"/>
    <p:sldLayoutId id="2147483895" r:id="rId10"/>
    <p:sldLayoutId id="2147483807" r:id="rId11"/>
    <p:sldLayoutId id="2147483798" r:id="rId12"/>
    <p:sldLayoutId id="2147483799" r:id="rId13"/>
    <p:sldLayoutId id="2147483786" r:id="rId14"/>
    <p:sldLayoutId id="2147483877" r:id="rId15"/>
    <p:sldLayoutId id="2147483880" r:id="rId16"/>
    <p:sldLayoutId id="2147483881" r:id="rId17"/>
    <p:sldLayoutId id="2147483882" r:id="rId18"/>
    <p:sldLayoutId id="2147483876" r:id="rId19"/>
    <p:sldLayoutId id="2147483883" r:id="rId20"/>
    <p:sldLayoutId id="2147483884" r:id="rId21"/>
    <p:sldLayoutId id="2147483885" r:id="rId22"/>
    <p:sldLayoutId id="2147483878" r:id="rId23"/>
    <p:sldLayoutId id="2147483797" r:id="rId24"/>
    <p:sldLayoutId id="2147483879" r:id="rId25"/>
    <p:sldLayoutId id="2147483874" r:id="rId26"/>
    <p:sldLayoutId id="2147483803" r:id="rId27"/>
    <p:sldLayoutId id="2147483896" r:id="rId28"/>
  </p:sldLayoutIdLst>
  <p:hf sldNum="0" hdr="0" dt="0"/>
  <p:txStyles>
    <p:titleStyle>
      <a:lvl1pPr algn="ctr" defTabSz="914378" rtl="0" eaLnBrk="1" latinLnBrk="0" hangingPunct="1">
        <a:lnSpc>
          <a:spcPct val="86000"/>
        </a:lnSpc>
        <a:spcBef>
          <a:spcPct val="0"/>
        </a:spcBef>
        <a:buNone/>
        <a:defRPr sz="2100" kern="800" spc="-40">
          <a:solidFill>
            <a:schemeClr val="tx1"/>
          </a:solidFill>
          <a:latin typeface="Georgia" panose="02040502050405020303" pitchFamily="18" charset="0"/>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ms.gov/files/document/2020-medicare-trustees-report.pdf" TargetMode="External"/><Relationship Id="rId7" Type="http://schemas.openxmlformats.org/officeDocument/2006/relationships/chart" Target="../charts/chart4.xml"/><Relationship Id="rId2" Type="http://schemas.openxmlformats.org/officeDocument/2006/relationships/notesSlide" Target="../notesSlides/notesSlide2.xml"/><Relationship Id="rId1" Type="http://schemas.openxmlformats.org/officeDocument/2006/relationships/slideLayout" Target="../slideLayouts/slideLayout10.xml"/><Relationship Id="rId6" Type="http://schemas.openxmlformats.org/officeDocument/2006/relationships/chart" Target="../charts/chart3.xml"/><Relationship Id="rId5" Type="http://schemas.openxmlformats.org/officeDocument/2006/relationships/chart" Target="../charts/chart2.xml"/><Relationship Id="rId4" Type="http://schemas.openxmlformats.org/officeDocument/2006/relationships/chart" Target="../charts/chart1.xml"/></Relationships>
</file>

<file path=ppt/slides/_rels/slide3.xml.rels><?xml version="1.0" encoding="UTF-8" standalone="yes"?>
<Relationships xmlns="http://schemas.openxmlformats.org/package/2006/relationships"><Relationship Id="rId3" Type="http://schemas.openxmlformats.org/officeDocument/2006/relationships/hyperlink" Target="https://crsreports.congress.gov/product/pdf/RS/RS20946" TargetMode="External"/><Relationship Id="rId2" Type="http://schemas.openxmlformats.org/officeDocument/2006/relationships/notesSlide" Target="../notesSlides/notesSlide3.xml"/><Relationship Id="rId1" Type="http://schemas.openxmlformats.org/officeDocument/2006/relationships/slideLayout" Target="../slideLayouts/slideLayout10.xml"/><Relationship Id="rId5" Type="http://schemas.openxmlformats.org/officeDocument/2006/relationships/chart" Target="../charts/chart5.xml"/><Relationship Id="rId4" Type="http://schemas.openxmlformats.org/officeDocument/2006/relationships/hyperlink" Target="https://www.cbo.gov/publication/" TargetMode="External"/></Relationships>
</file>

<file path=ppt/slides/_rels/slide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51901D6F-51CB-ED4B-A695-B8D454D3CC57}"/>
              </a:ext>
            </a:extLst>
          </p:cNvPr>
          <p:cNvSpPr>
            <a:spLocks noGrp="1"/>
          </p:cNvSpPr>
          <p:nvPr>
            <p:ph type="body" sz="quarter" idx="11"/>
          </p:nvPr>
        </p:nvSpPr>
        <p:spPr/>
        <p:txBody>
          <a:bodyPr/>
          <a:lstStyle/>
          <a:p>
            <a:r>
              <a:rPr lang="en-US" dirty="0"/>
              <a:t>April 7, 2021</a:t>
            </a:r>
          </a:p>
        </p:txBody>
      </p:sp>
      <p:sp>
        <p:nvSpPr>
          <p:cNvPr id="6" name="Title 5">
            <a:extLst>
              <a:ext uri="{FF2B5EF4-FFF2-40B4-BE49-F238E27FC236}">
                <a16:creationId xmlns:a16="http://schemas.microsoft.com/office/drawing/2014/main" id="{AC551D8A-46CE-46E8-B33F-3368C6980E8E}"/>
              </a:ext>
            </a:extLst>
          </p:cNvPr>
          <p:cNvSpPr>
            <a:spLocks noGrp="1"/>
          </p:cNvSpPr>
          <p:nvPr>
            <p:ph type="ctrTitle"/>
          </p:nvPr>
        </p:nvSpPr>
        <p:spPr>
          <a:xfrm>
            <a:off x="652463" y="887827"/>
            <a:ext cx="7772400" cy="2222500"/>
          </a:xfrm>
        </p:spPr>
        <p:txBody>
          <a:bodyPr>
            <a:normAutofit/>
          </a:bodyPr>
          <a:lstStyle/>
          <a:p>
            <a:pPr>
              <a:spcAft>
                <a:spcPts val="1200"/>
              </a:spcAft>
            </a:pPr>
            <a:r>
              <a:rPr lang="en-US" sz="1800" b="1" dirty="0">
                <a:latin typeface="Arial" panose="020B0604020202020204" pitchFamily="34" charset="0"/>
                <a:cs typeface="Arial" panose="020B0604020202020204" pitchFamily="34" charset="0"/>
              </a:rPr>
              <a:t>MEDICARE DATA HUB </a:t>
            </a:r>
            <a:br>
              <a:rPr lang="en-US" sz="2400" b="1" dirty="0">
                <a:latin typeface="Arial" panose="020B0604020202020204" pitchFamily="34" charset="0"/>
                <a:cs typeface="Arial" panose="020B0604020202020204" pitchFamily="34" charset="0"/>
              </a:rPr>
            </a:br>
            <a:br>
              <a:rPr lang="en-US" sz="2400" b="1" dirty="0">
                <a:latin typeface="Arial" panose="020B0604020202020204" pitchFamily="34" charset="0"/>
                <a:cs typeface="Arial" panose="020B0604020202020204" pitchFamily="34" charset="0"/>
              </a:rPr>
            </a:br>
            <a:r>
              <a:rPr lang="en-US" sz="4800" dirty="0"/>
              <a:t>Financing, Solvency, </a:t>
            </a:r>
            <a:br>
              <a:rPr lang="en-US" sz="4800" dirty="0"/>
            </a:br>
            <a:r>
              <a:rPr lang="en-US" sz="4800" dirty="0"/>
              <a:t>and Out-of-Pocket Costs</a:t>
            </a:r>
            <a:endParaRPr lang="en-US" dirty="0"/>
          </a:p>
        </p:txBody>
      </p:sp>
    </p:spTree>
    <p:extLst>
      <p:ext uri="{BB962C8B-B14F-4D97-AF65-F5344CB8AC3E}">
        <p14:creationId xmlns:p14="http://schemas.microsoft.com/office/powerpoint/2010/main" val="3111685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3CECBEA-BA60-4260-B551-01C723764244}"/>
              </a:ext>
            </a:extLst>
          </p:cNvPr>
          <p:cNvSpPr>
            <a:spLocks noGrp="1"/>
          </p:cNvSpPr>
          <p:nvPr>
            <p:ph type="body" sz="quarter" idx="21"/>
          </p:nvPr>
        </p:nvSpPr>
        <p:spPr>
          <a:xfrm>
            <a:off x="2456296" y="5999997"/>
            <a:ext cx="6021879" cy="777375"/>
          </a:xfrm>
        </p:spPr>
        <p:txBody>
          <a:bodyPr anchor="ctr" anchorCtr="0">
            <a:normAutofit/>
          </a:bodyPr>
          <a:lstStyle/>
          <a:p>
            <a:r>
              <a:rPr lang="en-US" sz="800" dirty="0"/>
              <a:t>Source: 2020 Annual Report, The Board of Trustees, Federal Hospital Insurance and Federal Supplemental Medical Insurance Trust Fund, Apr. 22, 2020, </a:t>
            </a:r>
            <a:r>
              <a:rPr lang="en-US" sz="800" dirty="0">
                <a:hlinkClick r:id="rId3"/>
              </a:rPr>
              <a:t>https://www.cms.gov/files/document/2020-medicare-trustees-report.pdf</a:t>
            </a:r>
            <a:r>
              <a:rPr lang="en-US" sz="800" dirty="0"/>
              <a:t>.</a:t>
            </a:r>
          </a:p>
          <a:p>
            <a:r>
              <a:rPr lang="en-US" sz="800" dirty="0"/>
              <a:t>Note: HI Trust Fund is the Hospital Insurance Trust Fund; SMI Trust Fund is the Supplemental Medicare Insurance Trust Fund.</a:t>
            </a:r>
          </a:p>
        </p:txBody>
      </p:sp>
      <p:sp>
        <p:nvSpPr>
          <p:cNvPr id="5" name="Title 4">
            <a:extLst>
              <a:ext uri="{FF2B5EF4-FFF2-40B4-BE49-F238E27FC236}">
                <a16:creationId xmlns:a16="http://schemas.microsoft.com/office/drawing/2014/main" id="{C8F1D10B-1D53-456E-A595-30399DD8E58D}"/>
              </a:ext>
            </a:extLst>
          </p:cNvPr>
          <p:cNvSpPr>
            <a:spLocks noGrp="1"/>
          </p:cNvSpPr>
          <p:nvPr>
            <p:ph type="ctrTitle"/>
          </p:nvPr>
        </p:nvSpPr>
        <p:spPr>
          <a:xfrm>
            <a:off x="627063" y="514350"/>
            <a:ext cx="8194637" cy="731838"/>
          </a:xfrm>
        </p:spPr>
        <p:txBody>
          <a:bodyPr>
            <a:noAutofit/>
          </a:bodyPr>
          <a:lstStyle/>
          <a:p>
            <a:r>
              <a:rPr lang="en-US" sz="2200" dirty="0"/>
              <a:t>In 2019, about 88 percent of funds in the Medicare Hospital Insurance (Part A) Trust Fund were derived from payroll taxes.</a:t>
            </a:r>
          </a:p>
        </p:txBody>
      </p:sp>
      <p:sp>
        <p:nvSpPr>
          <p:cNvPr id="4" name="Subtitle 3">
            <a:extLst>
              <a:ext uri="{FF2B5EF4-FFF2-40B4-BE49-F238E27FC236}">
                <a16:creationId xmlns:a16="http://schemas.microsoft.com/office/drawing/2014/main" id="{F4CB8CC7-354C-46E8-BA9F-93D0C5A18A71}"/>
              </a:ext>
            </a:extLst>
          </p:cNvPr>
          <p:cNvSpPr>
            <a:spLocks noGrp="1"/>
          </p:cNvSpPr>
          <p:nvPr>
            <p:ph type="subTitle" idx="1"/>
          </p:nvPr>
        </p:nvSpPr>
        <p:spPr>
          <a:xfrm>
            <a:off x="627434" y="177796"/>
            <a:ext cx="7919047" cy="246930"/>
          </a:xfrm>
        </p:spPr>
        <p:txBody>
          <a:bodyPr/>
          <a:lstStyle/>
          <a:p>
            <a:r>
              <a:rPr lang="en-US" dirty="0"/>
              <a:t>MEDICARE FINANCING, SOLVENCY, AND OUT-OF-POCKET COSTS</a:t>
            </a:r>
          </a:p>
        </p:txBody>
      </p:sp>
      <p:grpSp>
        <p:nvGrpSpPr>
          <p:cNvPr id="23" name="Group 22"/>
          <p:cNvGrpSpPr/>
          <p:nvPr/>
        </p:nvGrpSpPr>
        <p:grpSpPr>
          <a:xfrm>
            <a:off x="6828105" y="1385559"/>
            <a:ext cx="1993595" cy="2031325"/>
            <a:chOff x="1434958" y="2330251"/>
            <a:chExt cx="1993595" cy="2031325"/>
          </a:xfrm>
        </p:grpSpPr>
        <p:sp>
          <p:nvSpPr>
            <p:cNvPr id="24" name="TextBox 23"/>
            <p:cNvSpPr txBox="1"/>
            <p:nvPr/>
          </p:nvSpPr>
          <p:spPr>
            <a:xfrm>
              <a:off x="1554883" y="2330251"/>
              <a:ext cx="1873670" cy="2031325"/>
            </a:xfrm>
            <a:prstGeom prst="rect">
              <a:avLst/>
            </a:prstGeom>
            <a:solidFill>
              <a:sysClr val="window" lastClr="FFFFFF"/>
            </a:solidFill>
          </p:spPr>
          <p:txBody>
            <a:bodyPr wrap="square" rtlCol="0">
              <a:spAutoFit/>
            </a:bodyPr>
            <a:lstStyle/>
            <a:p>
              <a:pPr marL="0" marR="0" lvl="0" indent="0" defTabSz="1219170" eaLnBrk="1" fontAlgn="auto" latinLnBrk="0" hangingPunct="1">
                <a:lnSpc>
                  <a:spcPct val="150000"/>
                </a:lnSpc>
                <a:spcBef>
                  <a:spcPts val="0"/>
                </a:spcBef>
                <a:spcAft>
                  <a:spcPts val="0"/>
                </a:spcAft>
                <a:buClrTx/>
                <a:buSzTx/>
                <a:buFontTx/>
                <a:buNone/>
                <a:tabLst/>
                <a:defRPr/>
              </a:pPr>
              <a:r>
                <a:rPr kumimoji="0" lang="en-US" sz="1200" b="0" i="0" u="none" strike="noStrike" kern="0" cap="none" spc="0" normalizeH="0" baseline="0" noProof="0" dirty="0">
                  <a:ln>
                    <a:noFill/>
                  </a:ln>
                  <a:effectLst/>
                  <a:uLnTx/>
                  <a:uFillTx/>
                  <a:latin typeface="Arial" panose="020B0604020202020204" pitchFamily="34" charset="0"/>
                  <a:cs typeface="Arial" panose="020B0604020202020204" pitchFamily="34" charset="0"/>
                </a:rPr>
                <a:t>Payroll taxes</a:t>
              </a:r>
            </a:p>
            <a:p>
              <a:pPr marL="0" marR="0" lvl="0" indent="0" defTabSz="1219170" eaLnBrk="1" fontAlgn="auto" latinLnBrk="0" hangingPunct="1">
                <a:lnSpc>
                  <a:spcPct val="150000"/>
                </a:lnSpc>
                <a:spcBef>
                  <a:spcPts val="0"/>
                </a:spcBef>
                <a:spcAft>
                  <a:spcPts val="0"/>
                </a:spcAft>
                <a:buClrTx/>
                <a:buSzTx/>
                <a:buFontTx/>
                <a:buNone/>
                <a:tabLst/>
                <a:defRPr/>
              </a:pPr>
              <a:r>
                <a:rPr kumimoji="0" lang="en-US" sz="1200" b="0" i="0" u="none" strike="noStrike" kern="0" cap="none" spc="0" normalizeH="0" baseline="0" noProof="0" dirty="0">
                  <a:ln>
                    <a:noFill/>
                  </a:ln>
                  <a:effectLst/>
                  <a:uLnTx/>
                  <a:uFillTx/>
                  <a:latin typeface="Arial" panose="020B0604020202020204" pitchFamily="34" charset="0"/>
                  <a:cs typeface="Arial" panose="020B0604020202020204" pitchFamily="34" charset="0"/>
                </a:rPr>
                <a:t>Interest</a:t>
              </a:r>
            </a:p>
            <a:p>
              <a:pPr marL="0" marR="0" lvl="0" indent="0" defTabSz="1219170" eaLnBrk="1" fontAlgn="auto" latinLnBrk="0" hangingPunct="1">
                <a:lnSpc>
                  <a:spcPct val="150000"/>
                </a:lnSpc>
                <a:spcBef>
                  <a:spcPts val="0"/>
                </a:spcBef>
                <a:spcAft>
                  <a:spcPts val="0"/>
                </a:spcAft>
                <a:buClrTx/>
                <a:buSzTx/>
                <a:buFontTx/>
                <a:buNone/>
                <a:tabLst/>
                <a:defRPr/>
              </a:pPr>
              <a:r>
                <a:rPr kumimoji="0" lang="en-US" sz="1200" b="0" i="0" u="none" strike="noStrike" kern="0" cap="none" spc="0" normalizeH="0" baseline="0" noProof="0" dirty="0">
                  <a:ln>
                    <a:noFill/>
                  </a:ln>
                  <a:effectLst/>
                  <a:uLnTx/>
                  <a:uFillTx/>
                  <a:latin typeface="Arial" panose="020B0604020202020204" pitchFamily="34" charset="0"/>
                  <a:cs typeface="Arial" panose="020B0604020202020204" pitchFamily="34" charset="0"/>
                </a:rPr>
                <a:t>Taxation of benefits</a:t>
              </a:r>
            </a:p>
            <a:p>
              <a:pPr marL="0" marR="0" lvl="0" indent="0" defTabSz="1219170" eaLnBrk="1" fontAlgn="auto" latinLnBrk="0" hangingPunct="1">
                <a:lnSpc>
                  <a:spcPct val="150000"/>
                </a:lnSpc>
                <a:spcBef>
                  <a:spcPts val="0"/>
                </a:spcBef>
                <a:spcAft>
                  <a:spcPts val="0"/>
                </a:spcAft>
                <a:buClrTx/>
                <a:buSzTx/>
                <a:buFontTx/>
                <a:buNone/>
                <a:tabLst/>
                <a:defRPr/>
              </a:pPr>
              <a:r>
                <a:rPr kumimoji="0" lang="en-US" sz="1200" b="0" i="0" u="none" strike="noStrike" kern="0" cap="none" spc="0" normalizeH="0" baseline="0" noProof="0" dirty="0">
                  <a:ln>
                    <a:noFill/>
                  </a:ln>
                  <a:effectLst/>
                  <a:uLnTx/>
                  <a:uFillTx/>
                  <a:latin typeface="Arial" panose="020B0604020202020204" pitchFamily="34" charset="0"/>
                  <a:cs typeface="Arial" panose="020B0604020202020204" pitchFamily="34" charset="0"/>
                </a:rPr>
                <a:t>Premiums</a:t>
              </a:r>
            </a:p>
            <a:p>
              <a:pPr marL="0" marR="0" lvl="0" indent="0" defTabSz="1219170" eaLnBrk="1" fontAlgn="auto" latinLnBrk="0" hangingPunct="1">
                <a:lnSpc>
                  <a:spcPct val="150000"/>
                </a:lnSpc>
                <a:spcBef>
                  <a:spcPts val="0"/>
                </a:spcBef>
                <a:spcAft>
                  <a:spcPts val="0"/>
                </a:spcAft>
                <a:buClrTx/>
                <a:buSzTx/>
                <a:buFontTx/>
                <a:buNone/>
                <a:tabLst/>
                <a:defRPr/>
              </a:pPr>
              <a:r>
                <a:rPr kumimoji="0" lang="en-US" sz="1200" b="0" i="0" u="none" strike="noStrike" kern="0" cap="none" spc="0" normalizeH="0" baseline="0" noProof="0" dirty="0">
                  <a:ln>
                    <a:noFill/>
                  </a:ln>
                  <a:effectLst/>
                  <a:uLnTx/>
                  <a:uFillTx/>
                  <a:latin typeface="Arial" panose="020B0604020202020204" pitchFamily="34" charset="0"/>
                  <a:cs typeface="Arial" panose="020B0604020202020204" pitchFamily="34" charset="0"/>
                </a:rPr>
                <a:t>General revenue</a:t>
              </a:r>
            </a:p>
            <a:p>
              <a:pPr marL="0" marR="0" lvl="0" indent="0" defTabSz="1219170" eaLnBrk="1" fontAlgn="auto" latinLnBrk="0" hangingPunct="1">
                <a:lnSpc>
                  <a:spcPct val="150000"/>
                </a:lnSpc>
                <a:spcBef>
                  <a:spcPts val="0"/>
                </a:spcBef>
                <a:spcAft>
                  <a:spcPts val="0"/>
                </a:spcAft>
                <a:buClrTx/>
                <a:buSzTx/>
                <a:buFontTx/>
                <a:buNone/>
                <a:tabLst/>
                <a:defRPr/>
              </a:pPr>
              <a:r>
                <a:rPr kumimoji="0" lang="en-US" sz="1200" b="0" i="0" u="none" strike="noStrike" kern="0" cap="none" spc="0" normalizeH="0" baseline="0" noProof="0" dirty="0">
                  <a:ln>
                    <a:noFill/>
                  </a:ln>
                  <a:effectLst/>
                  <a:uLnTx/>
                  <a:uFillTx/>
                  <a:latin typeface="Arial" panose="020B0604020202020204" pitchFamily="34" charset="0"/>
                  <a:cs typeface="Arial" panose="020B0604020202020204" pitchFamily="34" charset="0"/>
                </a:rPr>
                <a:t>Transfers from states</a:t>
              </a:r>
            </a:p>
            <a:p>
              <a:pPr marL="0" marR="0" lvl="0" indent="0" defTabSz="1219170" eaLnBrk="1" fontAlgn="auto" latinLnBrk="0" hangingPunct="1">
                <a:lnSpc>
                  <a:spcPct val="150000"/>
                </a:lnSpc>
                <a:spcBef>
                  <a:spcPts val="0"/>
                </a:spcBef>
                <a:spcAft>
                  <a:spcPts val="0"/>
                </a:spcAft>
                <a:buClrTx/>
                <a:buSzTx/>
                <a:buFontTx/>
                <a:buNone/>
                <a:tabLst/>
                <a:defRPr/>
              </a:pPr>
              <a:r>
                <a:rPr kumimoji="0" lang="en-US" sz="1200" b="0" i="0" u="none" strike="noStrike" kern="0" cap="none" spc="0" normalizeH="0" baseline="0" noProof="0" dirty="0">
                  <a:ln>
                    <a:noFill/>
                  </a:ln>
                  <a:effectLst/>
                  <a:uLnTx/>
                  <a:uFillTx/>
                  <a:latin typeface="Arial" panose="020B0604020202020204" pitchFamily="34" charset="0"/>
                  <a:cs typeface="Arial" panose="020B0604020202020204" pitchFamily="34" charset="0"/>
                </a:rPr>
                <a:t>Other</a:t>
              </a:r>
            </a:p>
          </p:txBody>
        </p:sp>
        <p:sp>
          <p:nvSpPr>
            <p:cNvPr id="25" name="Rectangle 24"/>
            <p:cNvSpPr/>
            <p:nvPr/>
          </p:nvSpPr>
          <p:spPr>
            <a:xfrm>
              <a:off x="1437191" y="2462306"/>
              <a:ext cx="137160" cy="137160"/>
            </a:xfrm>
            <a:prstGeom prst="rect">
              <a:avLst/>
            </a:prstGeom>
            <a:solidFill>
              <a:srgbClr val="115479"/>
            </a:solidFill>
            <a:ln w="9525"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latin typeface="Trebuchet MS"/>
                <a:ea typeface="+mn-ea"/>
                <a:cs typeface="+mn-cs"/>
              </a:endParaRPr>
            </a:p>
          </p:txBody>
        </p:sp>
        <p:sp>
          <p:nvSpPr>
            <p:cNvPr id="26" name="Rectangle 25"/>
            <p:cNvSpPr/>
            <p:nvPr/>
          </p:nvSpPr>
          <p:spPr>
            <a:xfrm>
              <a:off x="1437191" y="2737157"/>
              <a:ext cx="137160" cy="137160"/>
            </a:xfrm>
            <a:prstGeom prst="rect">
              <a:avLst/>
            </a:prstGeom>
            <a:solidFill>
              <a:schemeClr val="accent5"/>
            </a:solidFill>
            <a:ln w="9525"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latin typeface="Trebuchet MS"/>
                <a:ea typeface="+mn-ea"/>
                <a:cs typeface="+mn-cs"/>
              </a:endParaRPr>
            </a:p>
          </p:txBody>
        </p:sp>
        <p:sp>
          <p:nvSpPr>
            <p:cNvPr id="27" name="Rectangle 26"/>
            <p:cNvSpPr/>
            <p:nvPr/>
          </p:nvSpPr>
          <p:spPr>
            <a:xfrm>
              <a:off x="1437191" y="3012008"/>
              <a:ext cx="137160" cy="137160"/>
            </a:xfrm>
            <a:prstGeom prst="rect">
              <a:avLst/>
            </a:prstGeom>
            <a:solidFill>
              <a:srgbClr val="49514A"/>
            </a:solidFill>
            <a:ln w="9525"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latin typeface="Trebuchet MS"/>
                <a:ea typeface="+mn-ea"/>
                <a:cs typeface="+mn-cs"/>
              </a:endParaRPr>
            </a:p>
          </p:txBody>
        </p:sp>
        <p:sp>
          <p:nvSpPr>
            <p:cNvPr id="28" name="Rectangle 27"/>
            <p:cNvSpPr/>
            <p:nvPr/>
          </p:nvSpPr>
          <p:spPr>
            <a:xfrm>
              <a:off x="1437191" y="3286859"/>
              <a:ext cx="137160" cy="137160"/>
            </a:xfrm>
            <a:prstGeom prst="rect">
              <a:avLst/>
            </a:prstGeom>
            <a:solidFill>
              <a:srgbClr val="599280"/>
            </a:solidFill>
            <a:ln w="9525"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latin typeface="Trebuchet MS"/>
                <a:ea typeface="+mn-ea"/>
                <a:cs typeface="+mn-cs"/>
              </a:endParaRPr>
            </a:p>
          </p:txBody>
        </p:sp>
        <p:sp>
          <p:nvSpPr>
            <p:cNvPr id="29" name="Rectangle 28"/>
            <p:cNvSpPr/>
            <p:nvPr/>
          </p:nvSpPr>
          <p:spPr>
            <a:xfrm>
              <a:off x="1434958" y="3561710"/>
              <a:ext cx="137160" cy="137160"/>
            </a:xfrm>
            <a:prstGeom prst="rect">
              <a:avLst/>
            </a:prstGeom>
            <a:solidFill>
              <a:srgbClr val="F08662"/>
            </a:solidFill>
            <a:ln w="9525"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latin typeface="Trebuchet MS"/>
                <a:ea typeface="+mn-ea"/>
                <a:cs typeface="+mn-cs"/>
              </a:endParaRPr>
            </a:p>
          </p:txBody>
        </p:sp>
        <p:sp>
          <p:nvSpPr>
            <p:cNvPr id="30" name="Rectangle 29"/>
            <p:cNvSpPr/>
            <p:nvPr/>
          </p:nvSpPr>
          <p:spPr>
            <a:xfrm>
              <a:off x="1434958" y="3836561"/>
              <a:ext cx="137160" cy="137160"/>
            </a:xfrm>
            <a:prstGeom prst="rect">
              <a:avLst/>
            </a:prstGeom>
            <a:solidFill>
              <a:srgbClr val="D4AC4C"/>
            </a:solidFill>
            <a:ln w="9525"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latin typeface="Trebuchet MS"/>
                <a:ea typeface="+mn-ea"/>
                <a:cs typeface="+mn-cs"/>
              </a:endParaRPr>
            </a:p>
          </p:txBody>
        </p:sp>
        <p:sp>
          <p:nvSpPr>
            <p:cNvPr id="31" name="Rectangle 30"/>
            <p:cNvSpPr/>
            <p:nvPr/>
          </p:nvSpPr>
          <p:spPr>
            <a:xfrm>
              <a:off x="1437191" y="4111411"/>
              <a:ext cx="137160" cy="137160"/>
            </a:xfrm>
            <a:prstGeom prst="rect">
              <a:avLst/>
            </a:prstGeom>
            <a:solidFill>
              <a:srgbClr val="0A3249"/>
            </a:solidFill>
            <a:ln w="9525"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latin typeface="Trebuchet MS"/>
                <a:ea typeface="+mn-ea"/>
                <a:cs typeface="+mn-cs"/>
              </a:endParaRPr>
            </a:p>
          </p:txBody>
        </p:sp>
      </p:grpSp>
      <p:graphicFrame>
        <p:nvGraphicFramePr>
          <p:cNvPr id="32" name="Chart Placeholder 7">
            <a:extLst>
              <a:ext uri="{FF2B5EF4-FFF2-40B4-BE49-F238E27FC236}">
                <a16:creationId xmlns:a16="http://schemas.microsoft.com/office/drawing/2014/main" id="{8C651891-284A-4359-9149-1A3599C2FB9A}"/>
              </a:ext>
            </a:extLst>
          </p:cNvPr>
          <p:cNvGraphicFramePr>
            <a:graphicFrameLocks/>
          </p:cNvGraphicFramePr>
          <p:nvPr>
            <p:extLst>
              <p:ext uri="{D42A27DB-BD31-4B8C-83A1-F6EECF244321}">
                <p14:modId xmlns:p14="http://schemas.microsoft.com/office/powerpoint/2010/main" val="3875207897"/>
              </p:ext>
            </p:extLst>
          </p:nvPr>
        </p:nvGraphicFramePr>
        <p:xfrm>
          <a:off x="3337854" y="984807"/>
          <a:ext cx="3593402" cy="339207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3" name="Chart Placeholder 7">
            <a:extLst>
              <a:ext uri="{FF2B5EF4-FFF2-40B4-BE49-F238E27FC236}">
                <a16:creationId xmlns:a16="http://schemas.microsoft.com/office/drawing/2014/main" id="{E5F3612A-B8C8-40F5-B516-9C2792EF53CA}"/>
              </a:ext>
            </a:extLst>
          </p:cNvPr>
          <p:cNvGraphicFramePr>
            <a:graphicFrameLocks/>
          </p:cNvGraphicFramePr>
          <p:nvPr>
            <p:extLst>
              <p:ext uri="{D42A27DB-BD31-4B8C-83A1-F6EECF244321}">
                <p14:modId xmlns:p14="http://schemas.microsoft.com/office/powerpoint/2010/main" val="4206352674"/>
              </p:ext>
            </p:extLst>
          </p:nvPr>
        </p:nvGraphicFramePr>
        <p:xfrm>
          <a:off x="76618" y="984807"/>
          <a:ext cx="3593402" cy="3392073"/>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34" name="Chart Placeholder 7">
            <a:extLst>
              <a:ext uri="{FF2B5EF4-FFF2-40B4-BE49-F238E27FC236}">
                <a16:creationId xmlns:a16="http://schemas.microsoft.com/office/drawing/2014/main" id="{F800C904-5E6E-415B-A9E0-44E00B5B2169}"/>
              </a:ext>
            </a:extLst>
          </p:cNvPr>
          <p:cNvGraphicFramePr>
            <a:graphicFrameLocks/>
          </p:cNvGraphicFramePr>
          <p:nvPr>
            <p:extLst>
              <p:ext uri="{D42A27DB-BD31-4B8C-83A1-F6EECF244321}">
                <p14:modId xmlns:p14="http://schemas.microsoft.com/office/powerpoint/2010/main" val="688602317"/>
              </p:ext>
            </p:extLst>
          </p:nvPr>
        </p:nvGraphicFramePr>
        <p:xfrm>
          <a:off x="1588712" y="3044629"/>
          <a:ext cx="3593402" cy="3392073"/>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5" name="Chart Placeholder 7">
            <a:extLst>
              <a:ext uri="{FF2B5EF4-FFF2-40B4-BE49-F238E27FC236}">
                <a16:creationId xmlns:a16="http://schemas.microsoft.com/office/drawing/2014/main" id="{91488688-E98B-4F7C-9B7F-F68BD9339A62}"/>
              </a:ext>
            </a:extLst>
          </p:cNvPr>
          <p:cNvGraphicFramePr>
            <a:graphicFrameLocks/>
          </p:cNvGraphicFramePr>
          <p:nvPr>
            <p:extLst>
              <p:ext uri="{D42A27DB-BD31-4B8C-83A1-F6EECF244321}">
                <p14:modId xmlns:p14="http://schemas.microsoft.com/office/powerpoint/2010/main" val="1980910316"/>
              </p:ext>
            </p:extLst>
          </p:nvPr>
        </p:nvGraphicFramePr>
        <p:xfrm>
          <a:off x="4988769" y="3044630"/>
          <a:ext cx="3593402" cy="3392073"/>
        </p:xfrm>
        <a:graphic>
          <a:graphicData uri="http://schemas.openxmlformats.org/drawingml/2006/chart">
            <c:chart xmlns:c="http://schemas.openxmlformats.org/drawingml/2006/chart" xmlns:r="http://schemas.openxmlformats.org/officeDocument/2006/relationships" r:id="rId7"/>
          </a:graphicData>
        </a:graphic>
      </p:graphicFrame>
    </p:spTree>
    <p:extLst>
      <p:ext uri="{BB962C8B-B14F-4D97-AF65-F5344CB8AC3E}">
        <p14:creationId xmlns:p14="http://schemas.microsoft.com/office/powerpoint/2010/main" val="1592639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EFE7971C-8B06-CD44-A877-537B9416D510}"/>
              </a:ext>
            </a:extLst>
          </p:cNvPr>
          <p:cNvSpPr>
            <a:spLocks noGrp="1"/>
          </p:cNvSpPr>
          <p:nvPr>
            <p:ph type="body" sz="quarter" idx="21"/>
          </p:nvPr>
        </p:nvSpPr>
        <p:spPr>
          <a:xfrm>
            <a:off x="2456296" y="5999997"/>
            <a:ext cx="6021879" cy="777375"/>
          </a:xfrm>
        </p:spPr>
        <p:txBody>
          <a:bodyPr/>
          <a:lstStyle/>
          <a:p>
            <a:r>
              <a:rPr lang="en-US" dirty="0"/>
              <a:t>Source: Data for 1990–2020 obtained from the Congressional Research Service, Medicare Insolvency Projections, May 29, 2020, </a:t>
            </a:r>
            <a:r>
              <a:rPr lang="en-US" dirty="0">
                <a:hlinkClick r:id="rId3"/>
              </a:rPr>
              <a:t>https://crsreports.congress.gov/product/pdf/RS/RS20946</a:t>
            </a:r>
            <a:r>
              <a:rPr lang="en-US" dirty="0"/>
              <a:t>. Data for 2021 obtained from the Congressional Budget Office, The Budget and Economic Outlook, Feb. 2021, </a:t>
            </a:r>
            <a:r>
              <a:rPr lang="en-US" dirty="0">
                <a:hlinkClick r:id="rId4"/>
              </a:rPr>
              <a:t>https://www.cbo.gov/publication/</a:t>
            </a:r>
            <a:r>
              <a:rPr lang="en-US" dirty="0"/>
              <a:t>.</a:t>
            </a:r>
          </a:p>
          <a:p>
            <a:r>
              <a:rPr lang="en-US" dirty="0"/>
              <a:t>Note: BBA is the Balanced Budget Act; ACA is the Affordable Care Act; CBO is the Congressional Budget Office.</a:t>
            </a:r>
          </a:p>
        </p:txBody>
      </p:sp>
      <p:sp>
        <p:nvSpPr>
          <p:cNvPr id="5" name="Title 4">
            <a:extLst>
              <a:ext uri="{FF2B5EF4-FFF2-40B4-BE49-F238E27FC236}">
                <a16:creationId xmlns:a16="http://schemas.microsoft.com/office/drawing/2014/main" id="{275AE1CB-0F55-4E21-9586-A77B1AAC2775}"/>
              </a:ext>
            </a:extLst>
          </p:cNvPr>
          <p:cNvSpPr>
            <a:spLocks noGrp="1"/>
          </p:cNvSpPr>
          <p:nvPr>
            <p:ph type="ctrTitle"/>
          </p:nvPr>
        </p:nvSpPr>
        <p:spPr>
          <a:xfrm>
            <a:off x="627063" y="514350"/>
            <a:ext cx="8233685" cy="731838"/>
          </a:xfrm>
        </p:spPr>
        <p:txBody>
          <a:bodyPr>
            <a:noAutofit/>
          </a:bodyPr>
          <a:lstStyle/>
          <a:p>
            <a:r>
              <a:rPr lang="en-US" sz="2200" dirty="0"/>
              <a:t>Insolvency projections for the Medicare Hospital Insurance Trust Fund have varied over the years, with current estimates projecting insolvency in 2026.</a:t>
            </a:r>
          </a:p>
        </p:txBody>
      </p:sp>
      <p:sp>
        <p:nvSpPr>
          <p:cNvPr id="4" name="Subtitle 3">
            <a:extLst>
              <a:ext uri="{FF2B5EF4-FFF2-40B4-BE49-F238E27FC236}">
                <a16:creationId xmlns:a16="http://schemas.microsoft.com/office/drawing/2014/main" id="{1B299663-715C-41E1-A17E-5EE0C1C925FE}"/>
              </a:ext>
            </a:extLst>
          </p:cNvPr>
          <p:cNvSpPr>
            <a:spLocks noGrp="1"/>
          </p:cNvSpPr>
          <p:nvPr>
            <p:ph type="subTitle" idx="1"/>
          </p:nvPr>
        </p:nvSpPr>
        <p:spPr>
          <a:xfrm>
            <a:off x="627434" y="177796"/>
            <a:ext cx="7919047" cy="246930"/>
          </a:xfrm>
        </p:spPr>
        <p:txBody>
          <a:bodyPr/>
          <a:lstStyle/>
          <a:p>
            <a:r>
              <a:rPr lang="en-US" dirty="0"/>
              <a:t>MEDICARE FINANCING, SOLVENCY, AND OUT-OF-POCKET COSTS</a:t>
            </a:r>
          </a:p>
        </p:txBody>
      </p:sp>
      <p:graphicFrame>
        <p:nvGraphicFramePr>
          <p:cNvPr id="7" name="Chart Placeholder 7">
            <a:extLst>
              <a:ext uri="{FF2B5EF4-FFF2-40B4-BE49-F238E27FC236}">
                <a16:creationId xmlns:a16="http://schemas.microsoft.com/office/drawing/2014/main" id="{9E607086-2CBD-458F-A1BC-09BEA2C7357E}"/>
              </a:ext>
            </a:extLst>
          </p:cNvPr>
          <p:cNvGraphicFramePr>
            <a:graphicFrameLocks/>
          </p:cNvGraphicFramePr>
          <p:nvPr>
            <p:extLst>
              <p:ext uri="{D42A27DB-BD31-4B8C-83A1-F6EECF244321}">
                <p14:modId xmlns:p14="http://schemas.microsoft.com/office/powerpoint/2010/main" val="400347340"/>
              </p:ext>
            </p:extLst>
          </p:nvPr>
        </p:nvGraphicFramePr>
        <p:xfrm>
          <a:off x="627434" y="1600200"/>
          <a:ext cx="8091114" cy="4439954"/>
        </p:xfrm>
        <a:graphic>
          <a:graphicData uri="http://schemas.openxmlformats.org/drawingml/2006/chart">
            <c:chart xmlns:c="http://schemas.openxmlformats.org/drawingml/2006/chart" xmlns:r="http://schemas.openxmlformats.org/officeDocument/2006/relationships" r:id="rId5"/>
          </a:graphicData>
        </a:graphic>
      </p:graphicFrame>
      <p:sp>
        <p:nvSpPr>
          <p:cNvPr id="8" name="TextBox 7">
            <a:extLst>
              <a:ext uri="{FF2B5EF4-FFF2-40B4-BE49-F238E27FC236}">
                <a16:creationId xmlns:a16="http://schemas.microsoft.com/office/drawing/2014/main" id="{A2FDF38C-311D-4874-B7C8-78F2338F7BB1}"/>
              </a:ext>
            </a:extLst>
          </p:cNvPr>
          <p:cNvSpPr txBox="1"/>
          <p:nvPr/>
        </p:nvSpPr>
        <p:spPr>
          <a:xfrm>
            <a:off x="1728118" y="3247668"/>
            <a:ext cx="1166080" cy="830997"/>
          </a:xfrm>
          <a:prstGeom prst="rect">
            <a:avLst/>
          </a:prstGeom>
          <a:noFill/>
        </p:spPr>
        <p:txBody>
          <a:bodyPr wrap="square" rtlCol="0">
            <a:spAutoFit/>
          </a:bodyPr>
          <a:lstStyle/>
          <a:p>
            <a:pPr algn="r"/>
            <a:r>
              <a:rPr lang="en-US" sz="1200" dirty="0"/>
              <a:t>Increase reflects passage of the BBA</a:t>
            </a:r>
          </a:p>
        </p:txBody>
      </p:sp>
      <p:sp>
        <p:nvSpPr>
          <p:cNvPr id="9" name="TextBox 8">
            <a:extLst>
              <a:ext uri="{FF2B5EF4-FFF2-40B4-BE49-F238E27FC236}">
                <a16:creationId xmlns:a16="http://schemas.microsoft.com/office/drawing/2014/main" id="{AA9FAE0C-3A2D-4831-A93C-DB1A6FA9C871}"/>
              </a:ext>
            </a:extLst>
          </p:cNvPr>
          <p:cNvSpPr txBox="1"/>
          <p:nvPr/>
        </p:nvSpPr>
        <p:spPr>
          <a:xfrm>
            <a:off x="4536887" y="2180232"/>
            <a:ext cx="1166081" cy="830997"/>
          </a:xfrm>
          <a:prstGeom prst="rect">
            <a:avLst/>
          </a:prstGeom>
          <a:noFill/>
        </p:spPr>
        <p:txBody>
          <a:bodyPr wrap="square" rtlCol="0">
            <a:spAutoFit/>
          </a:bodyPr>
          <a:lstStyle/>
          <a:p>
            <a:pPr algn="r"/>
            <a:r>
              <a:rPr lang="en-US" sz="1200" dirty="0"/>
              <a:t>Increase reflects passage of the ACA</a:t>
            </a:r>
          </a:p>
        </p:txBody>
      </p:sp>
      <p:sp>
        <p:nvSpPr>
          <p:cNvPr id="10" name="TextBox 9">
            <a:extLst>
              <a:ext uri="{FF2B5EF4-FFF2-40B4-BE49-F238E27FC236}">
                <a16:creationId xmlns:a16="http://schemas.microsoft.com/office/drawing/2014/main" id="{88A28371-7427-42B0-8797-419378BE8EC4}"/>
              </a:ext>
            </a:extLst>
          </p:cNvPr>
          <p:cNvSpPr txBox="1"/>
          <p:nvPr/>
        </p:nvSpPr>
        <p:spPr>
          <a:xfrm>
            <a:off x="7409118" y="3262410"/>
            <a:ext cx="1087475" cy="830997"/>
          </a:xfrm>
          <a:prstGeom prst="rect">
            <a:avLst/>
          </a:prstGeom>
          <a:noFill/>
        </p:spPr>
        <p:txBody>
          <a:bodyPr wrap="square" rtlCol="0">
            <a:spAutoFit/>
          </a:bodyPr>
          <a:lstStyle/>
          <a:p>
            <a:pPr algn="r"/>
            <a:r>
              <a:rPr lang="en-US" sz="1200" dirty="0"/>
              <a:t>CBO projections as of Feb. 2021</a:t>
            </a:r>
          </a:p>
        </p:txBody>
      </p:sp>
      <p:cxnSp>
        <p:nvCxnSpPr>
          <p:cNvPr id="12" name="Straight Arrow Connector 11">
            <a:extLst>
              <a:ext uri="{FF2B5EF4-FFF2-40B4-BE49-F238E27FC236}">
                <a16:creationId xmlns:a16="http://schemas.microsoft.com/office/drawing/2014/main" id="{7FF40671-1461-46D7-8DE9-DE139EC45109}"/>
              </a:ext>
            </a:extLst>
          </p:cNvPr>
          <p:cNvCxnSpPr>
            <a:cxnSpLocks/>
          </p:cNvCxnSpPr>
          <p:nvPr/>
        </p:nvCxnSpPr>
        <p:spPr>
          <a:xfrm>
            <a:off x="5685212" y="2180232"/>
            <a:ext cx="0" cy="1015409"/>
          </a:xfrm>
          <a:prstGeom prst="straightConnector1">
            <a:avLst/>
          </a:prstGeom>
          <a:ln w="15875">
            <a:solidFill>
              <a:schemeClr val="accent2"/>
            </a:solidFill>
            <a:headEnd type="oval" w="med" len="med"/>
            <a:tailEnd type="non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025E2DAB-402E-2648-BC58-6AF9A7AAE74F}"/>
              </a:ext>
            </a:extLst>
          </p:cNvPr>
          <p:cNvCxnSpPr>
            <a:cxnSpLocks/>
          </p:cNvCxnSpPr>
          <p:nvPr/>
        </p:nvCxnSpPr>
        <p:spPr>
          <a:xfrm>
            <a:off x="8469960" y="3262410"/>
            <a:ext cx="0" cy="1440460"/>
          </a:xfrm>
          <a:prstGeom prst="straightConnector1">
            <a:avLst/>
          </a:prstGeom>
          <a:ln w="15875">
            <a:solidFill>
              <a:schemeClr val="accent2"/>
            </a:solidFill>
            <a:headEnd type="oval" w="med" len="med"/>
            <a:tailEnd type="non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6CF91192-6411-8242-AF03-6FC5991EAEDF}"/>
              </a:ext>
            </a:extLst>
          </p:cNvPr>
          <p:cNvCxnSpPr>
            <a:cxnSpLocks/>
          </p:cNvCxnSpPr>
          <p:nvPr/>
        </p:nvCxnSpPr>
        <p:spPr>
          <a:xfrm>
            <a:off x="2906501" y="3262410"/>
            <a:ext cx="0" cy="899584"/>
          </a:xfrm>
          <a:prstGeom prst="straightConnector1">
            <a:avLst/>
          </a:prstGeom>
          <a:ln w="15875">
            <a:solidFill>
              <a:schemeClr val="accent2"/>
            </a:solidFill>
            <a:headEnd type="oval" w="med" len="med"/>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3913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 name="Chart 29">
            <a:extLst>
              <a:ext uri="{FF2B5EF4-FFF2-40B4-BE49-F238E27FC236}">
                <a16:creationId xmlns:a16="http://schemas.microsoft.com/office/drawing/2014/main" id="{0963BE1C-E904-493C-9DC3-493E7E7B092D}"/>
              </a:ext>
            </a:extLst>
          </p:cNvPr>
          <p:cNvGraphicFramePr>
            <a:graphicFrameLocks/>
          </p:cNvGraphicFramePr>
          <p:nvPr>
            <p:extLst>
              <p:ext uri="{D42A27DB-BD31-4B8C-83A1-F6EECF244321}">
                <p14:modId xmlns:p14="http://schemas.microsoft.com/office/powerpoint/2010/main" val="3927856251"/>
              </p:ext>
            </p:extLst>
          </p:nvPr>
        </p:nvGraphicFramePr>
        <p:xfrm>
          <a:off x="1708581" y="1522912"/>
          <a:ext cx="5843574" cy="3832325"/>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a:off x="2435113" y="5529200"/>
            <a:ext cx="4350698" cy="457200"/>
          </a:xfrm>
          <a:prstGeom prst="rect">
            <a:avLst/>
          </a:prstGeom>
          <a:solidFill>
            <a:srgbClr val="142B41">
              <a:lumMod val="10000"/>
              <a:lumOff val="90000"/>
            </a:srgbClr>
          </a:solidFill>
          <a:ln w="6350" cap="flat" cmpd="sng" algn="ctr">
            <a:noFill/>
            <a:prstDash val="solid"/>
            <a:miter lim="800000"/>
          </a:ln>
          <a:effectLst/>
        </p:spPr>
        <p:txBody>
          <a:bodyPr rtlCol="0" anchor="ctr"/>
          <a:lstStyle>
            <a:defPPr>
              <a:defRPr lang="en-US"/>
            </a:defPPr>
            <a:lvl1pPr algn="ctr" defTabSz="914400">
              <a:defRPr sz="1400" kern="0">
                <a:solidFill>
                  <a:srgbClr val="142B4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r>
              <a:rPr lang="en-US" sz="1600"/>
              <a:t>Total Medicare benefits, 2020: $814 billion</a:t>
            </a:r>
          </a:p>
        </p:txBody>
      </p:sp>
      <p:sp>
        <p:nvSpPr>
          <p:cNvPr id="5" name="Title 4">
            <a:extLst>
              <a:ext uri="{FF2B5EF4-FFF2-40B4-BE49-F238E27FC236}">
                <a16:creationId xmlns:a16="http://schemas.microsoft.com/office/drawing/2014/main" id="{E89C0A1E-AB92-43F8-9326-0D3B41A1CE3B}"/>
              </a:ext>
            </a:extLst>
          </p:cNvPr>
          <p:cNvSpPr>
            <a:spLocks noGrp="1"/>
          </p:cNvSpPr>
          <p:nvPr>
            <p:ph type="ctrTitle"/>
          </p:nvPr>
        </p:nvSpPr>
        <p:spPr>
          <a:xfrm>
            <a:off x="627434" y="514555"/>
            <a:ext cx="8091114" cy="731520"/>
          </a:xfrm>
        </p:spPr>
        <p:txBody>
          <a:bodyPr>
            <a:normAutofit/>
          </a:bodyPr>
          <a:lstStyle/>
          <a:p>
            <a:r>
              <a:rPr lang="en-US" sz="2200" dirty="0"/>
              <a:t>One-fifth of federal spending on Medicare in 2020 was associated with hospital inpatient care.</a:t>
            </a:r>
          </a:p>
        </p:txBody>
      </p:sp>
      <p:sp>
        <p:nvSpPr>
          <p:cNvPr id="4" name="Subtitle 3">
            <a:extLst>
              <a:ext uri="{FF2B5EF4-FFF2-40B4-BE49-F238E27FC236}">
                <a16:creationId xmlns:a16="http://schemas.microsoft.com/office/drawing/2014/main" id="{72DF00FC-F519-4147-BF51-A90877970EDF}"/>
              </a:ext>
            </a:extLst>
          </p:cNvPr>
          <p:cNvSpPr>
            <a:spLocks noGrp="1"/>
          </p:cNvSpPr>
          <p:nvPr>
            <p:ph type="subTitle" idx="1"/>
          </p:nvPr>
        </p:nvSpPr>
        <p:spPr>
          <a:xfrm>
            <a:off x="627434" y="177796"/>
            <a:ext cx="7919047" cy="246930"/>
          </a:xfrm>
        </p:spPr>
        <p:txBody>
          <a:bodyPr/>
          <a:lstStyle/>
          <a:p>
            <a:r>
              <a:rPr lang="en-US" dirty="0"/>
              <a:t>MEDICARE FINANCING, SOLVENCY, AND OUT-OF-POCKET COSTS</a:t>
            </a:r>
          </a:p>
        </p:txBody>
      </p:sp>
      <p:sp>
        <p:nvSpPr>
          <p:cNvPr id="9" name="Callout: Line with Accent Bar 8">
            <a:extLst>
              <a:ext uri="{FF2B5EF4-FFF2-40B4-BE49-F238E27FC236}">
                <a16:creationId xmlns:a16="http://schemas.microsoft.com/office/drawing/2014/main" id="{A439FF11-B889-4CAE-8116-5F8D783A85D1}"/>
              </a:ext>
            </a:extLst>
          </p:cNvPr>
          <p:cNvSpPr/>
          <p:nvPr/>
        </p:nvSpPr>
        <p:spPr>
          <a:xfrm>
            <a:off x="7004115" y="1922170"/>
            <a:ext cx="1948873" cy="281734"/>
          </a:xfrm>
          <a:prstGeom prst="accentCallout1">
            <a:avLst>
              <a:gd name="adj1" fmla="val 51534"/>
              <a:gd name="adj2" fmla="val -8807"/>
              <a:gd name="adj3" fmla="val 73774"/>
              <a:gd name="adj4" fmla="val -65422"/>
            </a:avLst>
          </a:prstGeom>
          <a:noFill/>
          <a:ln>
            <a:solidFill>
              <a:srgbClr val="125478"/>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100">
                <a:solidFill>
                  <a:schemeClr val="tx1"/>
                </a:solidFill>
              </a:rPr>
              <a:t>Hospital inpatient care</a:t>
            </a:r>
          </a:p>
        </p:txBody>
      </p:sp>
      <p:sp>
        <p:nvSpPr>
          <p:cNvPr id="10" name="Callout: Line with Accent Bar 9">
            <a:extLst>
              <a:ext uri="{FF2B5EF4-FFF2-40B4-BE49-F238E27FC236}">
                <a16:creationId xmlns:a16="http://schemas.microsoft.com/office/drawing/2014/main" id="{D139C4FB-244D-467A-8031-A3853C8B9EE5}"/>
              </a:ext>
            </a:extLst>
          </p:cNvPr>
          <p:cNvSpPr/>
          <p:nvPr/>
        </p:nvSpPr>
        <p:spPr>
          <a:xfrm>
            <a:off x="7004115" y="2872398"/>
            <a:ext cx="1948873" cy="281734"/>
          </a:xfrm>
          <a:prstGeom prst="accentCallout1">
            <a:avLst>
              <a:gd name="adj1" fmla="val 51534"/>
              <a:gd name="adj2" fmla="val -8807"/>
              <a:gd name="adj3" fmla="val 69369"/>
              <a:gd name="adj4" fmla="val -41457"/>
            </a:avLst>
          </a:prstGeom>
          <a:noFill/>
          <a:ln>
            <a:solidFill>
              <a:srgbClr val="66A691"/>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100">
                <a:solidFill>
                  <a:schemeClr val="tx1"/>
                </a:solidFill>
              </a:rPr>
              <a:t>Skilled nursing facilities</a:t>
            </a:r>
          </a:p>
        </p:txBody>
      </p:sp>
      <p:sp>
        <p:nvSpPr>
          <p:cNvPr id="11" name="Callout: Line with Accent Bar 10">
            <a:extLst>
              <a:ext uri="{FF2B5EF4-FFF2-40B4-BE49-F238E27FC236}">
                <a16:creationId xmlns:a16="http://schemas.microsoft.com/office/drawing/2014/main" id="{644AEEF9-90B7-42C7-83B9-C4BD327761FE}"/>
              </a:ext>
            </a:extLst>
          </p:cNvPr>
          <p:cNvSpPr/>
          <p:nvPr/>
        </p:nvSpPr>
        <p:spPr>
          <a:xfrm>
            <a:off x="7004304" y="4323783"/>
            <a:ext cx="1947672" cy="281734"/>
          </a:xfrm>
          <a:prstGeom prst="accentCallout1">
            <a:avLst>
              <a:gd name="adj1" fmla="val 51534"/>
              <a:gd name="adj2" fmla="val -8807"/>
              <a:gd name="adj3" fmla="val 41912"/>
              <a:gd name="adj4" fmla="val -51137"/>
            </a:avLst>
          </a:prstGeom>
          <a:noFill/>
          <a:ln>
            <a:solidFill>
              <a:srgbClr val="3F6777"/>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100">
                <a:solidFill>
                  <a:schemeClr val="tx1"/>
                </a:solidFill>
              </a:rPr>
              <a:t>Hospital outpatient services</a:t>
            </a:r>
          </a:p>
        </p:txBody>
      </p:sp>
      <p:sp>
        <p:nvSpPr>
          <p:cNvPr id="12" name="Callout: Line with Accent Bar 11">
            <a:extLst>
              <a:ext uri="{FF2B5EF4-FFF2-40B4-BE49-F238E27FC236}">
                <a16:creationId xmlns:a16="http://schemas.microsoft.com/office/drawing/2014/main" id="{975FDFB7-CECA-49CB-8AD5-D749AB5D050D}"/>
              </a:ext>
            </a:extLst>
          </p:cNvPr>
          <p:cNvSpPr/>
          <p:nvPr/>
        </p:nvSpPr>
        <p:spPr>
          <a:xfrm>
            <a:off x="7004114" y="3600408"/>
            <a:ext cx="1948873" cy="281734"/>
          </a:xfrm>
          <a:prstGeom prst="accentCallout1">
            <a:avLst>
              <a:gd name="adj1" fmla="val 51534"/>
              <a:gd name="adj2" fmla="val -8807"/>
              <a:gd name="adj3" fmla="val 34331"/>
              <a:gd name="adj4" fmla="val -38762"/>
            </a:avLst>
          </a:prstGeom>
          <a:noFill/>
          <a:ln>
            <a:solidFill>
              <a:srgbClr val="49514A"/>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100">
                <a:solidFill>
                  <a:schemeClr val="tx1"/>
                </a:solidFill>
              </a:rPr>
              <a:t>Physician Fee Schedule</a:t>
            </a:r>
          </a:p>
        </p:txBody>
      </p:sp>
      <p:sp>
        <p:nvSpPr>
          <p:cNvPr id="13" name="Callout: Line with Accent Bar 12">
            <a:extLst>
              <a:ext uri="{FF2B5EF4-FFF2-40B4-BE49-F238E27FC236}">
                <a16:creationId xmlns:a16="http://schemas.microsoft.com/office/drawing/2014/main" id="{18F86C96-D1CD-4E8F-B868-528BB60F8A87}"/>
              </a:ext>
            </a:extLst>
          </p:cNvPr>
          <p:cNvSpPr/>
          <p:nvPr/>
        </p:nvSpPr>
        <p:spPr>
          <a:xfrm flipH="1">
            <a:off x="433723" y="4840034"/>
            <a:ext cx="2049904" cy="281734"/>
          </a:xfrm>
          <a:prstGeom prst="accentCallout1">
            <a:avLst>
              <a:gd name="adj1" fmla="val 51534"/>
              <a:gd name="adj2" fmla="val -8807"/>
              <a:gd name="adj3" fmla="val -48450"/>
              <a:gd name="adj4" fmla="val -44125"/>
            </a:avLst>
          </a:prstGeom>
          <a:noFill/>
          <a:ln>
            <a:solidFill>
              <a:srgbClr val="D4AC4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r"/>
            <a:r>
              <a:rPr lang="en-US" sz="1100">
                <a:solidFill>
                  <a:schemeClr val="tx1"/>
                </a:solidFill>
              </a:rPr>
              <a:t>Group plans</a:t>
            </a:r>
          </a:p>
          <a:p>
            <a:pPr algn="r"/>
            <a:r>
              <a:rPr lang="en-US" sz="1000">
                <a:solidFill>
                  <a:schemeClr val="tx1"/>
                </a:solidFill>
              </a:rPr>
              <a:t>(includes Medicare Advantage)</a:t>
            </a:r>
          </a:p>
        </p:txBody>
      </p:sp>
      <p:sp>
        <p:nvSpPr>
          <p:cNvPr id="14" name="Callout: Line with Accent Bar 13">
            <a:extLst>
              <a:ext uri="{FF2B5EF4-FFF2-40B4-BE49-F238E27FC236}">
                <a16:creationId xmlns:a16="http://schemas.microsoft.com/office/drawing/2014/main" id="{BA58B06A-F509-44D3-B4D0-C192E7CFC186}"/>
              </a:ext>
            </a:extLst>
          </p:cNvPr>
          <p:cNvSpPr/>
          <p:nvPr/>
        </p:nvSpPr>
        <p:spPr>
          <a:xfrm>
            <a:off x="7004304" y="4909519"/>
            <a:ext cx="1947672" cy="281734"/>
          </a:xfrm>
          <a:prstGeom prst="accentCallout1">
            <a:avLst>
              <a:gd name="adj1" fmla="val 51534"/>
              <a:gd name="adj2" fmla="val -8807"/>
              <a:gd name="adj3" fmla="val 4313"/>
              <a:gd name="adj4" fmla="val -66634"/>
            </a:avLst>
          </a:prstGeom>
          <a:noFill/>
          <a:ln>
            <a:solidFill>
              <a:srgbClr val="3B6558"/>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en-US" sz="1100">
                <a:solidFill>
                  <a:schemeClr val="tx1"/>
                </a:solidFill>
              </a:rPr>
              <a:t>Home health agencies</a:t>
            </a:r>
          </a:p>
        </p:txBody>
      </p:sp>
      <p:sp>
        <p:nvSpPr>
          <p:cNvPr id="15" name="Callout: Line with Accent Bar 14">
            <a:extLst>
              <a:ext uri="{FF2B5EF4-FFF2-40B4-BE49-F238E27FC236}">
                <a16:creationId xmlns:a16="http://schemas.microsoft.com/office/drawing/2014/main" id="{032E097D-7CBA-4CDD-BB22-9CF003B000A3}"/>
              </a:ext>
            </a:extLst>
          </p:cNvPr>
          <p:cNvSpPr/>
          <p:nvPr/>
        </p:nvSpPr>
        <p:spPr>
          <a:xfrm flipH="1">
            <a:off x="420233" y="2648302"/>
            <a:ext cx="2018143" cy="281734"/>
          </a:xfrm>
          <a:prstGeom prst="accentCallout1">
            <a:avLst>
              <a:gd name="adj1" fmla="val 51534"/>
              <a:gd name="adj2" fmla="val -8807"/>
              <a:gd name="adj3" fmla="val 108504"/>
              <a:gd name="adj4" fmla="val -26849"/>
            </a:avLst>
          </a:prstGeom>
          <a:noFill/>
          <a:ln>
            <a:solidFill>
              <a:srgbClr val="F0866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r"/>
            <a:r>
              <a:rPr lang="en-US" sz="1100">
                <a:solidFill>
                  <a:schemeClr val="tx1"/>
                </a:solidFill>
              </a:rPr>
              <a:t>Part D low-income subsidy</a:t>
            </a:r>
          </a:p>
        </p:txBody>
      </p:sp>
      <p:sp>
        <p:nvSpPr>
          <p:cNvPr id="16" name="Callout: Line with Accent Bar 15">
            <a:extLst>
              <a:ext uri="{FF2B5EF4-FFF2-40B4-BE49-F238E27FC236}">
                <a16:creationId xmlns:a16="http://schemas.microsoft.com/office/drawing/2014/main" id="{1605AF45-5C54-4C3A-BC98-F89588A722B9}"/>
              </a:ext>
            </a:extLst>
          </p:cNvPr>
          <p:cNvSpPr/>
          <p:nvPr/>
        </p:nvSpPr>
        <p:spPr>
          <a:xfrm flipH="1">
            <a:off x="346172" y="2011491"/>
            <a:ext cx="2088941" cy="281734"/>
          </a:xfrm>
          <a:prstGeom prst="accentCallout1">
            <a:avLst>
              <a:gd name="adj1" fmla="val 51534"/>
              <a:gd name="adj2" fmla="val -8807"/>
              <a:gd name="adj3" fmla="val 168130"/>
              <a:gd name="adj4" fmla="val -38250"/>
            </a:avLst>
          </a:prstGeom>
          <a:noFill/>
          <a:ln>
            <a:solidFill>
              <a:srgbClr val="F6B6A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r"/>
            <a:r>
              <a:rPr lang="en-US" sz="1100">
                <a:solidFill>
                  <a:schemeClr val="tx1"/>
                </a:solidFill>
              </a:rPr>
              <a:t>Other Part D prescription drug</a:t>
            </a:r>
          </a:p>
        </p:txBody>
      </p:sp>
      <p:sp>
        <p:nvSpPr>
          <p:cNvPr id="17" name="Callout: Line with Accent Bar 16">
            <a:extLst>
              <a:ext uri="{FF2B5EF4-FFF2-40B4-BE49-F238E27FC236}">
                <a16:creationId xmlns:a16="http://schemas.microsoft.com/office/drawing/2014/main" id="{4BA252D6-3572-405B-8A6A-E20EE204EB61}"/>
              </a:ext>
            </a:extLst>
          </p:cNvPr>
          <p:cNvSpPr/>
          <p:nvPr/>
        </p:nvSpPr>
        <p:spPr>
          <a:xfrm flipH="1">
            <a:off x="897302" y="1638779"/>
            <a:ext cx="1579417" cy="281734"/>
          </a:xfrm>
          <a:prstGeom prst="accentCallout1">
            <a:avLst>
              <a:gd name="adj1" fmla="val 51534"/>
              <a:gd name="adj2" fmla="val -8807"/>
              <a:gd name="adj3" fmla="val 93035"/>
              <a:gd name="adj4" fmla="val -89868"/>
            </a:avLst>
          </a:prstGeom>
          <a:noFill/>
          <a:ln>
            <a:solidFill>
              <a:srgbClr val="2C312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r"/>
            <a:r>
              <a:rPr lang="en-US" sz="1100" dirty="0">
                <a:solidFill>
                  <a:schemeClr val="tx1"/>
                </a:solidFill>
              </a:rPr>
              <a:t>Other services</a:t>
            </a:r>
          </a:p>
        </p:txBody>
      </p:sp>
      <p:sp>
        <p:nvSpPr>
          <p:cNvPr id="21" name="Text Placeholder 20">
            <a:extLst>
              <a:ext uri="{FF2B5EF4-FFF2-40B4-BE49-F238E27FC236}">
                <a16:creationId xmlns:a16="http://schemas.microsoft.com/office/drawing/2014/main" id="{394A830B-D311-874D-B0DD-34CECC4053A7}"/>
              </a:ext>
            </a:extLst>
          </p:cNvPr>
          <p:cNvSpPr>
            <a:spLocks noGrp="1"/>
          </p:cNvSpPr>
          <p:nvPr>
            <p:ph type="body" sz="quarter" idx="21"/>
          </p:nvPr>
        </p:nvSpPr>
        <p:spPr/>
        <p:txBody>
          <a:bodyPr/>
          <a:lstStyle/>
          <a:p>
            <a:r>
              <a:rPr lang="en-US" dirty="0"/>
              <a:t>Source: Congressional Budget Office, Medicare Baseline, Mar. 2020.</a:t>
            </a:r>
          </a:p>
          <a:p>
            <a:r>
              <a:rPr lang="en-US" dirty="0"/>
              <a:t>Note: Benefits are net of recoveries.</a:t>
            </a:r>
          </a:p>
        </p:txBody>
      </p:sp>
    </p:spTree>
    <p:extLst>
      <p:ext uri="{BB962C8B-B14F-4D97-AF65-F5344CB8AC3E}">
        <p14:creationId xmlns:p14="http://schemas.microsoft.com/office/powerpoint/2010/main" val="2400631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A7B1B32B-582F-564C-9CC1-426201483BC3}"/>
              </a:ext>
            </a:extLst>
          </p:cNvPr>
          <p:cNvSpPr>
            <a:spLocks noGrp="1"/>
          </p:cNvSpPr>
          <p:nvPr>
            <p:ph type="body" sz="quarter" idx="21"/>
          </p:nvPr>
        </p:nvSpPr>
        <p:spPr>
          <a:xfrm>
            <a:off x="2456296" y="5999997"/>
            <a:ext cx="6021879" cy="777375"/>
          </a:xfrm>
        </p:spPr>
        <p:txBody>
          <a:bodyPr/>
          <a:lstStyle/>
          <a:p>
            <a:r>
              <a:rPr lang="en-US" dirty="0"/>
              <a:t>Source: Medicare Current Beneficiary Survey, 2018. </a:t>
            </a:r>
          </a:p>
          <a:p>
            <a:r>
              <a:rPr lang="en-US" dirty="0"/>
              <a:t>Note: Underinsured beneficiaries are those with annual out-of-pocket costs of 10 percent or more of income and low-income adults with income under 200 percent of the federal poverty level and annual out-of-pocket costs of 5 percent or more of income.</a:t>
            </a:r>
          </a:p>
        </p:txBody>
      </p:sp>
      <p:sp>
        <p:nvSpPr>
          <p:cNvPr id="5" name="Title 4"/>
          <p:cNvSpPr>
            <a:spLocks noGrp="1"/>
          </p:cNvSpPr>
          <p:nvPr>
            <p:ph type="ctrTitle"/>
          </p:nvPr>
        </p:nvSpPr>
        <p:spPr>
          <a:xfrm>
            <a:off x="627434" y="514555"/>
            <a:ext cx="8091114" cy="731520"/>
          </a:xfrm>
        </p:spPr>
        <p:txBody>
          <a:bodyPr>
            <a:normAutofit/>
          </a:bodyPr>
          <a:lstStyle/>
          <a:p>
            <a:r>
              <a:rPr lang="en-US" sz="2200" dirty="0"/>
              <a:t>About half of traditional Medicare beneficiaries age 85 and older were medically underinsured in 2018.</a:t>
            </a:r>
          </a:p>
        </p:txBody>
      </p:sp>
      <p:sp>
        <p:nvSpPr>
          <p:cNvPr id="4" name="Subtitle 3"/>
          <p:cNvSpPr>
            <a:spLocks noGrp="1"/>
          </p:cNvSpPr>
          <p:nvPr>
            <p:ph type="subTitle" idx="1"/>
          </p:nvPr>
        </p:nvSpPr>
        <p:spPr>
          <a:xfrm>
            <a:off x="627434" y="177796"/>
            <a:ext cx="7919047" cy="246930"/>
          </a:xfrm>
        </p:spPr>
        <p:txBody>
          <a:bodyPr/>
          <a:lstStyle/>
          <a:p>
            <a:r>
              <a:rPr lang="en-US" dirty="0"/>
              <a:t>MEDICARE FINANCING, SOLVENCY, AND OUT-OF-POCKET COSTS</a:t>
            </a:r>
          </a:p>
        </p:txBody>
      </p:sp>
      <p:graphicFrame>
        <p:nvGraphicFramePr>
          <p:cNvPr id="8" name="Chart Placeholder 7"/>
          <p:cNvGraphicFramePr>
            <a:graphicFrameLocks noGrp="1"/>
          </p:cNvGraphicFramePr>
          <p:nvPr>
            <p:ph type="chart" sz="quarter" idx="19"/>
            <p:extLst>
              <p:ext uri="{D42A27DB-BD31-4B8C-83A1-F6EECF244321}">
                <p14:modId xmlns:p14="http://schemas.microsoft.com/office/powerpoint/2010/main" val="2384699089"/>
              </p:ext>
            </p:extLst>
          </p:nvPr>
        </p:nvGraphicFramePr>
        <p:xfrm>
          <a:off x="627063" y="1460500"/>
          <a:ext cx="8091487" cy="44069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5768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793D270B-721C-7647-97AB-52F8EC0F2635}"/>
              </a:ext>
            </a:extLst>
          </p:cNvPr>
          <p:cNvSpPr>
            <a:spLocks noGrp="1"/>
          </p:cNvSpPr>
          <p:nvPr>
            <p:ph type="body" sz="quarter" idx="21"/>
          </p:nvPr>
        </p:nvSpPr>
        <p:spPr>
          <a:xfrm>
            <a:off x="2456296" y="5999997"/>
            <a:ext cx="6021879" cy="777375"/>
          </a:xfrm>
        </p:spPr>
        <p:txBody>
          <a:bodyPr/>
          <a:lstStyle/>
          <a:p>
            <a:r>
              <a:rPr lang="en-US" dirty="0"/>
              <a:t>Source: Medicare Current Beneficiary Survey, 2018. </a:t>
            </a:r>
          </a:p>
          <a:p>
            <a:r>
              <a:rPr lang="en-US" dirty="0"/>
              <a:t>Note: Underinsured beneficiaries are those with annual out-of-pocket costs of 10 percent or more of income and low-income adults with income under 200 percent of the federal poverty level and annual out-of-pocket costs of 5 percent or more of income.</a:t>
            </a:r>
          </a:p>
        </p:txBody>
      </p:sp>
      <p:sp>
        <p:nvSpPr>
          <p:cNvPr id="5" name="Title 4"/>
          <p:cNvSpPr>
            <a:spLocks noGrp="1"/>
          </p:cNvSpPr>
          <p:nvPr>
            <p:ph type="ctrTitle"/>
          </p:nvPr>
        </p:nvSpPr>
        <p:spPr>
          <a:xfrm>
            <a:off x="627434" y="514555"/>
            <a:ext cx="8091114" cy="731520"/>
          </a:xfrm>
        </p:spPr>
        <p:txBody>
          <a:bodyPr>
            <a:normAutofit/>
          </a:bodyPr>
          <a:lstStyle/>
          <a:p>
            <a:r>
              <a:rPr lang="en-US" sz="2200" dirty="0"/>
              <a:t>Nearly a third of Black beneficiaries and half of American Indian beneficiaries were underinsured in 2018.</a:t>
            </a:r>
          </a:p>
        </p:txBody>
      </p:sp>
      <p:sp>
        <p:nvSpPr>
          <p:cNvPr id="4" name="Subtitle 3"/>
          <p:cNvSpPr>
            <a:spLocks noGrp="1"/>
          </p:cNvSpPr>
          <p:nvPr>
            <p:ph type="subTitle" idx="1"/>
          </p:nvPr>
        </p:nvSpPr>
        <p:spPr>
          <a:xfrm>
            <a:off x="627434" y="177796"/>
            <a:ext cx="7919047" cy="246930"/>
          </a:xfrm>
        </p:spPr>
        <p:txBody>
          <a:bodyPr/>
          <a:lstStyle/>
          <a:p>
            <a:r>
              <a:rPr lang="en-US" dirty="0"/>
              <a:t>MEDICARE FINANCING, SOLVENCY, AND OUT-OF-POCKET COSTS</a:t>
            </a:r>
          </a:p>
        </p:txBody>
      </p:sp>
      <p:graphicFrame>
        <p:nvGraphicFramePr>
          <p:cNvPr id="8" name="Chart Placeholder 7"/>
          <p:cNvGraphicFramePr>
            <a:graphicFrameLocks noGrp="1"/>
          </p:cNvGraphicFramePr>
          <p:nvPr>
            <p:ph type="chart" sz="quarter" idx="19"/>
            <p:extLst>
              <p:ext uri="{D42A27DB-BD31-4B8C-83A1-F6EECF244321}">
                <p14:modId xmlns:p14="http://schemas.microsoft.com/office/powerpoint/2010/main" val="2039422685"/>
              </p:ext>
            </p:extLst>
          </p:nvPr>
        </p:nvGraphicFramePr>
        <p:xfrm>
          <a:off x="627063" y="1460500"/>
          <a:ext cx="8091487" cy="44069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85324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Chart 16"/>
          <p:cNvGraphicFramePr>
            <a:graphicFrameLocks/>
          </p:cNvGraphicFramePr>
          <p:nvPr>
            <p:extLst>
              <p:ext uri="{D42A27DB-BD31-4B8C-83A1-F6EECF244321}">
                <p14:modId xmlns:p14="http://schemas.microsoft.com/office/powerpoint/2010/main" val="3478343354"/>
              </p:ext>
            </p:extLst>
          </p:nvPr>
        </p:nvGraphicFramePr>
        <p:xfrm>
          <a:off x="267912" y="1090100"/>
          <a:ext cx="6722032" cy="5253345"/>
        </p:xfrm>
        <a:graphic>
          <a:graphicData uri="http://schemas.openxmlformats.org/drawingml/2006/chart">
            <c:chart xmlns:c="http://schemas.openxmlformats.org/drawingml/2006/chart" xmlns:r="http://schemas.openxmlformats.org/officeDocument/2006/relationships" r:id="rId3"/>
          </a:graphicData>
        </a:graphic>
      </p:graphicFrame>
      <p:sp>
        <p:nvSpPr>
          <p:cNvPr id="5" name="Title 4"/>
          <p:cNvSpPr>
            <a:spLocks noGrp="1"/>
          </p:cNvSpPr>
          <p:nvPr>
            <p:ph type="ctrTitle"/>
          </p:nvPr>
        </p:nvSpPr>
        <p:spPr>
          <a:xfrm>
            <a:off x="627434" y="514555"/>
            <a:ext cx="8091114" cy="731520"/>
          </a:xfrm>
          <a:ln>
            <a:noFill/>
          </a:ln>
        </p:spPr>
        <p:txBody>
          <a:bodyPr>
            <a:noAutofit/>
          </a:bodyPr>
          <a:lstStyle/>
          <a:p>
            <a:r>
              <a:rPr lang="en-US" sz="2200" dirty="0"/>
              <a:t>On average, beneficiaries spend $3,403 out-of-pocket on copayments and for services not covered by Medicare every year.</a:t>
            </a:r>
          </a:p>
        </p:txBody>
      </p:sp>
      <p:sp>
        <p:nvSpPr>
          <p:cNvPr id="4" name="Subtitle 3"/>
          <p:cNvSpPr>
            <a:spLocks noGrp="1"/>
          </p:cNvSpPr>
          <p:nvPr>
            <p:ph type="subTitle" idx="1"/>
          </p:nvPr>
        </p:nvSpPr>
        <p:spPr>
          <a:xfrm>
            <a:off x="627434" y="177796"/>
            <a:ext cx="7919047" cy="246930"/>
          </a:xfrm>
        </p:spPr>
        <p:txBody>
          <a:bodyPr/>
          <a:lstStyle/>
          <a:p>
            <a:r>
              <a:rPr lang="en-US" dirty="0"/>
              <a:t>MEDICARE FINANCING, SOLVENCY, AND OUT-OF-POCKET COSTS</a:t>
            </a:r>
          </a:p>
        </p:txBody>
      </p:sp>
      <p:sp>
        <p:nvSpPr>
          <p:cNvPr id="12" name="Rectangle 11">
            <a:extLst>
              <a:ext uri="{FF2B5EF4-FFF2-40B4-BE49-F238E27FC236}">
                <a16:creationId xmlns:a16="http://schemas.microsoft.com/office/drawing/2014/main" id="{97D47D17-2686-449F-853A-EFC2ECF07899}"/>
              </a:ext>
            </a:extLst>
          </p:cNvPr>
          <p:cNvSpPr/>
          <p:nvPr/>
        </p:nvSpPr>
        <p:spPr>
          <a:xfrm>
            <a:off x="6251018" y="4617434"/>
            <a:ext cx="2191990" cy="595128"/>
          </a:xfrm>
          <a:prstGeom prst="rect">
            <a:avLst/>
          </a:prstGeom>
          <a:solidFill>
            <a:srgbClr val="142B41">
              <a:lumMod val="10000"/>
              <a:lumOff val="90000"/>
            </a:srgbClr>
          </a:solidFill>
          <a:ln w="6350" cap="flat" cmpd="sng" algn="ctr">
            <a:noFill/>
            <a:prstDash val="solid"/>
            <a:miter lim="800000"/>
          </a:ln>
          <a:effectLst/>
        </p:spPr>
        <p:txBody>
          <a:bodyPr lIns="91440" tIns="45720" rIns="91440" bIns="45720"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defTabSz="914400">
              <a:lnSpc>
                <a:spcPct val="110000"/>
              </a:lnSpc>
              <a:defRPr/>
            </a:pPr>
            <a:r>
              <a:rPr lang="en-US" sz="1200" b="1" dirty="0">
                <a:solidFill>
                  <a:srgbClr val="142B41"/>
                </a:solidFill>
              </a:rPr>
              <a:t>Average out-of-pocket expenses, 2018: $3,403</a:t>
            </a:r>
          </a:p>
        </p:txBody>
      </p:sp>
      <p:grpSp>
        <p:nvGrpSpPr>
          <p:cNvPr id="13" name="Group 12"/>
          <p:cNvGrpSpPr/>
          <p:nvPr/>
        </p:nvGrpSpPr>
        <p:grpSpPr>
          <a:xfrm>
            <a:off x="6251018" y="2139548"/>
            <a:ext cx="2296082" cy="2232406"/>
            <a:chOff x="3911545" y="2578707"/>
            <a:chExt cx="2296082" cy="2232406"/>
          </a:xfrm>
        </p:grpSpPr>
        <p:sp>
          <p:nvSpPr>
            <p:cNvPr id="21" name="TextBox 20"/>
            <p:cNvSpPr txBox="1"/>
            <p:nvPr/>
          </p:nvSpPr>
          <p:spPr>
            <a:xfrm>
              <a:off x="4015637" y="2578707"/>
              <a:ext cx="2191990" cy="2232406"/>
            </a:xfrm>
            <a:prstGeom prst="rect">
              <a:avLst/>
            </a:prstGeom>
            <a:noFill/>
          </p:spPr>
          <p:txBody>
            <a:bodyPr wrap="square" rtlCol="0">
              <a:spAutoFit/>
            </a:bodyPr>
            <a:lstStyle/>
            <a:p>
              <a:pPr>
                <a:lnSpc>
                  <a:spcPct val="110000"/>
                </a:lnSpc>
                <a:spcAft>
                  <a:spcPts val="800"/>
                </a:spcAft>
              </a:pPr>
              <a:r>
                <a:rPr lang="en-US" sz="1050" dirty="0"/>
                <a:t>Dental</a:t>
              </a:r>
            </a:p>
            <a:p>
              <a:pPr>
                <a:lnSpc>
                  <a:spcPct val="110000"/>
                </a:lnSpc>
                <a:spcAft>
                  <a:spcPts val="800"/>
                </a:spcAft>
              </a:pPr>
              <a:r>
                <a:rPr lang="en-US" sz="1050" dirty="0"/>
                <a:t>Nursing facility/Long-term care</a:t>
              </a:r>
            </a:p>
            <a:p>
              <a:pPr>
                <a:lnSpc>
                  <a:spcPct val="110000"/>
                </a:lnSpc>
                <a:spcAft>
                  <a:spcPts val="800"/>
                </a:spcAft>
              </a:pPr>
              <a:r>
                <a:rPr lang="en-US" sz="1050" dirty="0"/>
                <a:t>Home health and hospice</a:t>
              </a:r>
            </a:p>
            <a:p>
              <a:pPr>
                <a:lnSpc>
                  <a:spcPct val="110000"/>
                </a:lnSpc>
                <a:spcAft>
                  <a:spcPts val="800"/>
                </a:spcAft>
              </a:pPr>
              <a:r>
                <a:rPr lang="en-US" sz="1050" dirty="0"/>
                <a:t>Inpatient hospital</a:t>
              </a:r>
            </a:p>
            <a:p>
              <a:pPr>
                <a:lnSpc>
                  <a:spcPct val="110000"/>
                </a:lnSpc>
                <a:spcAft>
                  <a:spcPts val="800"/>
                </a:spcAft>
              </a:pPr>
              <a:r>
                <a:rPr lang="en-US" sz="1050" dirty="0"/>
                <a:t>Skilled nursing facility</a:t>
              </a:r>
            </a:p>
            <a:p>
              <a:pPr>
                <a:lnSpc>
                  <a:spcPct val="110000"/>
                </a:lnSpc>
                <a:spcAft>
                  <a:spcPts val="800"/>
                </a:spcAft>
              </a:pPr>
              <a:r>
                <a:rPr lang="en-US" sz="1050" dirty="0"/>
                <a:t>Physician/Supplier</a:t>
              </a:r>
            </a:p>
            <a:p>
              <a:pPr>
                <a:lnSpc>
                  <a:spcPct val="110000"/>
                </a:lnSpc>
                <a:spcAft>
                  <a:spcPts val="800"/>
                </a:spcAft>
              </a:pPr>
              <a:r>
                <a:rPr lang="en-US" sz="1050" dirty="0"/>
                <a:t>Outpatient hospital</a:t>
              </a:r>
            </a:p>
            <a:p>
              <a:pPr>
                <a:lnSpc>
                  <a:spcPct val="110000"/>
                </a:lnSpc>
                <a:spcAft>
                  <a:spcPts val="800"/>
                </a:spcAft>
              </a:pPr>
              <a:r>
                <a:rPr lang="en-US" sz="1050" dirty="0"/>
                <a:t>Prescription drugs</a:t>
              </a:r>
            </a:p>
          </p:txBody>
        </p:sp>
        <p:grpSp>
          <p:nvGrpSpPr>
            <p:cNvPr id="10" name="Group 9"/>
            <p:cNvGrpSpPr/>
            <p:nvPr/>
          </p:nvGrpSpPr>
          <p:grpSpPr>
            <a:xfrm>
              <a:off x="3911545" y="2634807"/>
              <a:ext cx="139393" cy="2081540"/>
              <a:chOff x="3911545" y="2634807"/>
              <a:chExt cx="139393" cy="2081540"/>
            </a:xfrm>
          </p:grpSpPr>
          <p:sp>
            <p:nvSpPr>
              <p:cNvPr id="22" name="Rectangle 21"/>
              <p:cNvSpPr/>
              <p:nvPr/>
            </p:nvSpPr>
            <p:spPr>
              <a:xfrm>
                <a:off x="3912289" y="2634807"/>
                <a:ext cx="137160" cy="137160"/>
              </a:xfrm>
              <a:prstGeom prst="rect">
                <a:avLst/>
              </a:prstGeom>
              <a:solidFill>
                <a:srgbClr val="115479"/>
              </a:solidFill>
              <a:ln w="9525"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latin typeface="Trebuchet MS"/>
                  <a:ea typeface="+mn-ea"/>
                  <a:cs typeface="+mn-cs"/>
                </a:endParaRPr>
              </a:p>
            </p:txBody>
          </p:sp>
          <p:sp>
            <p:nvSpPr>
              <p:cNvPr id="24" name="Rectangle 23"/>
              <p:cNvSpPr/>
              <p:nvPr/>
            </p:nvSpPr>
            <p:spPr>
              <a:xfrm>
                <a:off x="3912661" y="2912576"/>
                <a:ext cx="137160" cy="137160"/>
              </a:xfrm>
              <a:prstGeom prst="rect">
                <a:avLst/>
              </a:prstGeom>
              <a:solidFill>
                <a:srgbClr val="65A591"/>
              </a:solidFill>
              <a:ln w="9525"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latin typeface="Trebuchet MS"/>
                  <a:ea typeface="+mn-ea"/>
                  <a:cs typeface="+mn-cs"/>
                </a:endParaRPr>
              </a:p>
            </p:txBody>
          </p:sp>
          <p:sp>
            <p:nvSpPr>
              <p:cNvPr id="25" name="Rectangle 24"/>
              <p:cNvSpPr/>
              <p:nvPr/>
            </p:nvSpPr>
            <p:spPr>
              <a:xfrm>
                <a:off x="3913033" y="3190345"/>
                <a:ext cx="137160" cy="137160"/>
              </a:xfrm>
              <a:prstGeom prst="rect">
                <a:avLst/>
              </a:prstGeom>
              <a:solidFill>
                <a:srgbClr val="49514A"/>
              </a:solidFill>
              <a:ln w="9525"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latin typeface="Trebuchet MS"/>
                  <a:ea typeface="+mn-ea"/>
                  <a:cs typeface="+mn-cs"/>
                </a:endParaRPr>
              </a:p>
            </p:txBody>
          </p:sp>
          <p:sp>
            <p:nvSpPr>
              <p:cNvPr id="26" name="Rectangle 25"/>
              <p:cNvSpPr/>
              <p:nvPr/>
            </p:nvSpPr>
            <p:spPr>
              <a:xfrm>
                <a:off x="3913405" y="3468114"/>
                <a:ext cx="137160" cy="137160"/>
              </a:xfrm>
              <a:prstGeom prst="rect">
                <a:avLst/>
              </a:prstGeom>
              <a:solidFill>
                <a:srgbClr val="3F6777"/>
              </a:solidFill>
              <a:ln w="9525"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latin typeface="Trebuchet MS"/>
                  <a:ea typeface="+mn-ea"/>
                  <a:cs typeface="+mn-cs"/>
                </a:endParaRPr>
              </a:p>
            </p:txBody>
          </p:sp>
          <p:sp>
            <p:nvSpPr>
              <p:cNvPr id="27" name="Rectangle 26"/>
              <p:cNvSpPr/>
              <p:nvPr/>
            </p:nvSpPr>
            <p:spPr>
              <a:xfrm>
                <a:off x="3911545" y="3745883"/>
                <a:ext cx="137160" cy="137160"/>
              </a:xfrm>
              <a:prstGeom prst="rect">
                <a:avLst/>
              </a:prstGeom>
              <a:solidFill>
                <a:srgbClr val="F08662"/>
              </a:solidFill>
              <a:ln w="9525"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latin typeface="Trebuchet MS"/>
                  <a:ea typeface="+mn-ea"/>
                  <a:cs typeface="+mn-cs"/>
                </a:endParaRPr>
              </a:p>
            </p:txBody>
          </p:sp>
          <p:sp>
            <p:nvSpPr>
              <p:cNvPr id="28" name="Rectangle 27"/>
              <p:cNvSpPr/>
              <p:nvPr/>
            </p:nvSpPr>
            <p:spPr>
              <a:xfrm>
                <a:off x="3911917" y="4023652"/>
                <a:ext cx="137160" cy="137160"/>
              </a:xfrm>
              <a:prstGeom prst="rect">
                <a:avLst/>
              </a:prstGeom>
              <a:solidFill>
                <a:srgbClr val="D4AC4C"/>
              </a:solidFill>
              <a:ln w="9525"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latin typeface="Trebuchet MS"/>
                  <a:ea typeface="+mn-ea"/>
                  <a:cs typeface="+mn-cs"/>
                </a:endParaRPr>
              </a:p>
            </p:txBody>
          </p:sp>
          <p:sp>
            <p:nvSpPr>
              <p:cNvPr id="29" name="Rectangle 28"/>
              <p:cNvSpPr/>
              <p:nvPr/>
            </p:nvSpPr>
            <p:spPr>
              <a:xfrm>
                <a:off x="3913778" y="4579187"/>
                <a:ext cx="137160" cy="137160"/>
              </a:xfrm>
              <a:prstGeom prst="rect">
                <a:avLst/>
              </a:prstGeom>
              <a:solidFill>
                <a:srgbClr val="3B6558"/>
              </a:solidFill>
              <a:ln w="9525"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latin typeface="Trebuchet MS"/>
                  <a:ea typeface="+mn-ea"/>
                  <a:cs typeface="+mn-cs"/>
                </a:endParaRPr>
              </a:p>
            </p:txBody>
          </p:sp>
          <p:sp>
            <p:nvSpPr>
              <p:cNvPr id="30" name="Rectangle 29"/>
              <p:cNvSpPr/>
              <p:nvPr/>
            </p:nvSpPr>
            <p:spPr>
              <a:xfrm>
                <a:off x="3913778" y="4301421"/>
                <a:ext cx="137160" cy="137160"/>
              </a:xfrm>
              <a:prstGeom prst="rect">
                <a:avLst/>
              </a:prstGeom>
              <a:solidFill>
                <a:srgbClr val="0A3249"/>
              </a:solidFill>
              <a:ln w="9525" cap="flat" cmpd="sng" algn="ctr">
                <a:noFill/>
                <a:prstDash val="solid"/>
              </a:ln>
              <a:effectLst/>
            </p:spPr>
            <p:txBody>
              <a:bodyPr rtlCol="0" anchor="ctr"/>
              <a:lstStyle/>
              <a:p>
                <a:pPr marL="0" marR="0" lvl="0" indent="0" algn="ctr" defTabSz="121917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prstClr val="white"/>
                  </a:solidFill>
                  <a:effectLst/>
                  <a:uLnTx/>
                  <a:uFillTx/>
                  <a:latin typeface="Trebuchet MS"/>
                  <a:ea typeface="+mn-ea"/>
                  <a:cs typeface="+mn-cs"/>
                </a:endParaRPr>
              </a:p>
            </p:txBody>
          </p:sp>
        </p:grpSp>
      </p:grpSp>
      <p:sp>
        <p:nvSpPr>
          <p:cNvPr id="14" name="Text Placeholder 13">
            <a:extLst>
              <a:ext uri="{FF2B5EF4-FFF2-40B4-BE49-F238E27FC236}">
                <a16:creationId xmlns:a16="http://schemas.microsoft.com/office/drawing/2014/main" id="{4573793D-7448-AD47-A2B8-7C183B196142}"/>
              </a:ext>
            </a:extLst>
          </p:cNvPr>
          <p:cNvSpPr>
            <a:spLocks noGrp="1"/>
          </p:cNvSpPr>
          <p:nvPr>
            <p:ph type="body" sz="quarter" idx="21"/>
          </p:nvPr>
        </p:nvSpPr>
        <p:spPr/>
        <p:txBody>
          <a:bodyPr/>
          <a:lstStyle/>
          <a:p>
            <a:r>
              <a:rPr lang="en-US" dirty="0"/>
              <a:t>Source: Medicare Current Beneficiary Survey, 2018. </a:t>
            </a:r>
          </a:p>
        </p:txBody>
      </p:sp>
      <p:sp>
        <p:nvSpPr>
          <p:cNvPr id="16" name="Rectangle 15">
            <a:extLst>
              <a:ext uri="{FF2B5EF4-FFF2-40B4-BE49-F238E27FC236}">
                <a16:creationId xmlns:a16="http://schemas.microsoft.com/office/drawing/2014/main" id="{161F9BB5-1B3A-0448-9B8D-1EFA4C997865}"/>
              </a:ext>
            </a:extLst>
          </p:cNvPr>
          <p:cNvSpPr/>
          <p:nvPr/>
        </p:nvSpPr>
        <p:spPr>
          <a:xfrm>
            <a:off x="1033561" y="1507794"/>
            <a:ext cx="5190735" cy="276999"/>
          </a:xfrm>
          <a:prstGeom prst="rect">
            <a:avLst/>
          </a:prstGeom>
        </p:spPr>
        <p:txBody>
          <a:bodyPr wrap="square">
            <a:spAutoFit/>
          </a:bodyPr>
          <a:lstStyle/>
          <a:p>
            <a:pPr algn="ctr"/>
            <a:r>
              <a:rPr lang="en-US" sz="1200" dirty="0"/>
              <a:t>Average out-of-pocket expenditures by service type, 2018</a:t>
            </a:r>
          </a:p>
        </p:txBody>
      </p:sp>
    </p:spTree>
    <p:extLst>
      <p:ext uri="{BB962C8B-B14F-4D97-AF65-F5344CB8AC3E}">
        <p14:creationId xmlns:p14="http://schemas.microsoft.com/office/powerpoint/2010/main" val="4086654964"/>
      </p:ext>
    </p:extLst>
  </p:cSld>
  <p:clrMapOvr>
    <a:masterClrMapping/>
  </p:clrMapOvr>
</p:sld>
</file>

<file path=ppt/theme/theme1.xml><?xml version="1.0" encoding="utf-8"?>
<a:theme xmlns:a="http://schemas.openxmlformats.org/drawingml/2006/main" name="1_Office Theme">
  <a:themeElements>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Template_Centennial_Jan2018" id="{B39BC8CA-6688-0D4A-80B3-63A90B604AC9}" vid="{9790F92E-C2C7-0F48-A2BA-07E8E33C47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MWF new">
    <a:dk1>
      <a:sysClr val="windowText" lastClr="000000"/>
    </a:dk1>
    <a:lt1>
      <a:sysClr val="window" lastClr="FFFFFF"/>
    </a:lt1>
    <a:dk2>
      <a:srgbClr val="142B41"/>
    </a:dk2>
    <a:lt2>
      <a:srgbClr val="E7E6E6"/>
    </a:lt2>
    <a:accent1>
      <a:srgbClr val="115479"/>
    </a:accent1>
    <a:accent2>
      <a:srgbClr val="65A591"/>
    </a:accent2>
    <a:accent3>
      <a:srgbClr val="49514A"/>
    </a:accent3>
    <a:accent4>
      <a:srgbClr val="3F6777"/>
    </a:accent4>
    <a:accent5>
      <a:srgbClr val="F08662"/>
    </a:accent5>
    <a:accent6>
      <a:srgbClr val="D4AC4C"/>
    </a:accent6>
    <a:hlink>
      <a:srgbClr val="0563C1"/>
    </a:hlink>
    <a:folHlink>
      <a:srgbClr val="954F72"/>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MWF new">
    <a:dk1>
      <a:sysClr val="windowText" lastClr="000000"/>
    </a:dk1>
    <a:lt1>
      <a:sysClr val="window" lastClr="FFFFFF"/>
    </a:lt1>
    <a:dk2>
      <a:srgbClr val="142B41"/>
    </a:dk2>
    <a:lt2>
      <a:srgbClr val="E7E6E6"/>
    </a:lt2>
    <a:accent1>
      <a:srgbClr val="115479"/>
    </a:accent1>
    <a:accent2>
      <a:srgbClr val="65A591"/>
    </a:accent2>
    <a:accent3>
      <a:srgbClr val="49514A"/>
    </a:accent3>
    <a:accent4>
      <a:srgbClr val="3F6777"/>
    </a:accent4>
    <a:accent5>
      <a:srgbClr val="F08662"/>
    </a:accent5>
    <a:accent6>
      <a:srgbClr val="D4AC4C"/>
    </a:accent6>
    <a:hlink>
      <a:srgbClr val="0563C1"/>
    </a:hlink>
    <a:folHlink>
      <a:srgbClr val="954F72"/>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CMWF new">
    <a:dk1>
      <a:sysClr val="windowText" lastClr="000000"/>
    </a:dk1>
    <a:lt1>
      <a:sysClr val="window" lastClr="FFFFFF"/>
    </a:lt1>
    <a:dk2>
      <a:srgbClr val="142B41"/>
    </a:dk2>
    <a:lt2>
      <a:srgbClr val="E7E6E6"/>
    </a:lt2>
    <a:accent1>
      <a:srgbClr val="115479"/>
    </a:accent1>
    <a:accent2>
      <a:srgbClr val="65A591"/>
    </a:accent2>
    <a:accent3>
      <a:srgbClr val="49514A"/>
    </a:accent3>
    <a:accent4>
      <a:srgbClr val="3F6777"/>
    </a:accent4>
    <a:accent5>
      <a:srgbClr val="F08662"/>
    </a:accent5>
    <a:accent6>
      <a:srgbClr val="D4AC4C"/>
    </a:accent6>
    <a:hlink>
      <a:srgbClr val="0563C1"/>
    </a:hlink>
    <a:folHlink>
      <a:srgbClr val="954F72"/>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CMWF new">
    <a:dk1>
      <a:sysClr val="windowText" lastClr="000000"/>
    </a:dk1>
    <a:lt1>
      <a:sysClr val="window" lastClr="FFFFFF"/>
    </a:lt1>
    <a:dk2>
      <a:srgbClr val="142B41"/>
    </a:dk2>
    <a:lt2>
      <a:srgbClr val="E7E6E6"/>
    </a:lt2>
    <a:accent1>
      <a:srgbClr val="115479"/>
    </a:accent1>
    <a:accent2>
      <a:srgbClr val="65A591"/>
    </a:accent2>
    <a:accent3>
      <a:srgbClr val="49514A"/>
    </a:accent3>
    <a:accent4>
      <a:srgbClr val="3F6777"/>
    </a:accent4>
    <a:accent5>
      <a:srgbClr val="F08662"/>
    </a:accent5>
    <a:accent6>
      <a:srgbClr val="D4AC4C"/>
    </a:accent6>
    <a:hlink>
      <a:srgbClr val="0563C1"/>
    </a:hlink>
    <a:folHlink>
      <a:srgbClr val="954F72"/>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CMWF new">
    <a:dk1>
      <a:sysClr val="windowText" lastClr="000000"/>
    </a:dk1>
    <a:lt1>
      <a:sysClr val="window" lastClr="FFFFFF"/>
    </a:lt1>
    <a:dk2>
      <a:srgbClr val="142B41"/>
    </a:dk2>
    <a:lt2>
      <a:srgbClr val="E7E6E6"/>
    </a:lt2>
    <a:accent1>
      <a:srgbClr val="115479"/>
    </a:accent1>
    <a:accent2>
      <a:srgbClr val="65A591"/>
    </a:accent2>
    <a:accent3>
      <a:srgbClr val="49514A"/>
    </a:accent3>
    <a:accent4>
      <a:srgbClr val="3F6777"/>
    </a:accent4>
    <a:accent5>
      <a:srgbClr val="F08662"/>
    </a:accent5>
    <a:accent6>
      <a:srgbClr val="D4AC4C"/>
    </a:accent6>
    <a:hlink>
      <a:srgbClr val="0563C1"/>
    </a:hlink>
    <a:folHlink>
      <a:srgbClr val="954F72"/>
    </a:folHlink>
  </a:clrScheme>
  <a:fontScheme name="Custom 4">
    <a:majorFont>
      <a:latin typeface="Georgia"/>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CMWF new">
    <a:dk1>
      <a:sysClr val="windowText" lastClr="000000"/>
    </a:dk1>
    <a:lt1>
      <a:sysClr val="window" lastClr="FFFFFF"/>
    </a:lt1>
    <a:dk2>
      <a:srgbClr val="142B41"/>
    </a:dk2>
    <a:lt2>
      <a:srgbClr val="E7E6E6"/>
    </a:lt2>
    <a:accent1>
      <a:srgbClr val="115479"/>
    </a:accent1>
    <a:accent2>
      <a:srgbClr val="65A591"/>
    </a:accent2>
    <a:accent3>
      <a:srgbClr val="49514A"/>
    </a:accent3>
    <a:accent4>
      <a:srgbClr val="3F6777"/>
    </a:accent4>
    <a:accent5>
      <a:srgbClr val="F08662"/>
    </a:accent5>
    <a:accent6>
      <a:srgbClr val="D4AC4C"/>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2" ma:contentTypeDescription="Create a new document." ma:contentTypeScope="" ma:versionID="53383cb74e615a78144dd16950099bf7">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4592ebb75fb78d7126a2367603b58420"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2493273-17E3-478E-A03C-646FE36A97D2}">
  <ds:schemaRefs>
    <ds:schemaRef ds:uri="29e91428-62e1-404e-8dba-d479e0ef01ba"/>
    <ds:schemaRef ds:uri="fd0705cf-2316-48c0-96f8-e5d689de0d9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0/xmlns/"/>
    <ds:schemaRef ds:uri="http://www.w3.org/2001/XMLSchema"/>
  </ds:schemaRefs>
</ds:datastoreItem>
</file>

<file path=customXml/itemProps2.xml><?xml version="1.0" encoding="utf-8"?>
<ds:datastoreItem xmlns:ds="http://schemas.openxmlformats.org/officeDocument/2006/customXml" ds:itemID="{742938EF-51BD-4AC1-96A4-8B2A1939C195}">
  <ds:schemaRefs>
    <ds:schemaRef ds:uri="http://schemas.microsoft.com/sharepoint/v3/contenttype/forms"/>
  </ds:schemaRefs>
</ds:datastoreItem>
</file>

<file path=customXml/itemProps3.xml><?xml version="1.0" encoding="utf-8"?>
<ds:datastoreItem xmlns:ds="http://schemas.openxmlformats.org/officeDocument/2006/customXml" ds:itemID="{C92B60CF-40F9-4360-8516-8A258CFA1767}">
  <ds:schemaRefs>
    <ds:schemaRef ds:uri="http://schemas.microsoft.com/office/infopath/2007/PartnerControls"/>
    <ds:schemaRef ds:uri="http://www.w3.org/XML/1998/namespace"/>
    <ds:schemaRef ds:uri="http://schemas.microsoft.com/office/2006/documentManagement/types"/>
    <ds:schemaRef ds:uri="fd0705cf-2316-48c0-96f8-e5d689de0d99"/>
    <ds:schemaRef ds:uri="http://purl.org/dc/terms/"/>
    <ds:schemaRef ds:uri="http://purl.org/dc/elements/1.1/"/>
    <ds:schemaRef ds:uri="http://schemas.openxmlformats.org/package/2006/metadata/core-properties"/>
    <ds:schemaRef ds:uri="29e91428-62e1-404e-8dba-d479e0ef01ba"/>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CMWF_Template_Centennial_Jan2018</Template>
  <TotalTime>119</TotalTime>
  <Words>1222</Words>
  <Application>Microsoft Office PowerPoint</Application>
  <PresentationFormat>On-screen Show (4:3)</PresentationFormat>
  <Paragraphs>93</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Georgia</vt:lpstr>
      <vt:lpstr>System Font Regular</vt:lpstr>
      <vt:lpstr>Trebuchet MS</vt:lpstr>
      <vt:lpstr>1_Office Theme</vt:lpstr>
      <vt:lpstr>MEDICARE DATA HUB   Financing, Solvency,  and Out-of-Pocket Costs</vt:lpstr>
      <vt:lpstr>In 2019, about 88 percent of funds in the Medicare Hospital Insurance (Part A) Trust Fund were derived from payroll taxes.</vt:lpstr>
      <vt:lpstr>Insolvency projections for the Medicare Hospital Insurance Trust Fund have varied over the years, with current estimates projecting insolvency in 2026.</vt:lpstr>
      <vt:lpstr>One-fifth of federal spending on Medicare in 2020 was associated with hospital inpatient care.</vt:lpstr>
      <vt:lpstr>About half of traditional Medicare beneficiaries age 85 and older were medically underinsured in 2018.</vt:lpstr>
      <vt:lpstr>Nearly a third of Black beneficiaries and half of American Indian beneficiaries were underinsured in 2018.</vt:lpstr>
      <vt:lpstr>On average, beneficiaries spend $3,403 out-of-pocket on copayments and for services not covered by Medicare every year.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Jen Wilson</dc:creator>
  <cp:lastModifiedBy>Paul Frame</cp:lastModifiedBy>
  <cp:revision>8</cp:revision>
  <dcterms:created xsi:type="dcterms:W3CDTF">2018-01-16T15:08:05Z</dcterms:created>
  <dcterms:modified xsi:type="dcterms:W3CDTF">2021-04-07T18:33:51Z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Order">
    <vt:r8>15812600</vt:r8>
  </property>
</Properties>
</file>