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575" r:id="rId5"/>
    <p:sldId id="573" r:id="rId6"/>
    <p:sldId id="576" r:id="rId7"/>
    <p:sldId id="577" r:id="rId8"/>
    <p:sldId id="563" r:id="rId9"/>
    <p:sldId id="5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F8F"/>
    <a:srgbClr val="FF05FF"/>
    <a:srgbClr val="FF81FF"/>
    <a:srgbClr val="FFD1FF"/>
    <a:srgbClr val="FF66FF"/>
    <a:srgbClr val="209696"/>
    <a:srgbClr val="92D7D7"/>
    <a:srgbClr val="DB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71DD75-C1BA-43D0-BCCD-815ACBDAE049}" v="7" dt="2020-12-01T23:11:14.930"/>
    <p1510:client id="{F0E942A5-F3F7-4106-913B-C42672642995}" v="4" dt="2020-12-02T22:38:08.3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56" autoAdjust="0"/>
    <p:restoredTop sz="96344" autoAdjust="0"/>
  </p:normalViewPr>
  <p:slideViewPr>
    <p:cSldViewPr snapToGrid="0">
      <p:cViewPr varScale="1">
        <p:scale>
          <a:sx n="113" d="100"/>
          <a:sy n="113" d="100"/>
        </p:scale>
        <p:origin x="185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795288505718536E-2"/>
          <c:y val="3.6943984093383217E-2"/>
          <c:w val="0.90328672135251109"/>
          <c:h val="0.87682279545936981"/>
        </c:manualLayout>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5"/>
            <c:spPr>
              <a:solidFill>
                <a:schemeClr val="accent1"/>
              </a:solidFill>
              <a:ln w="9525">
                <a:solidFill>
                  <a:schemeClr val="accent1"/>
                </a:solidFill>
              </a:ln>
              <a:effectLst/>
            </c:spPr>
          </c:marker>
          <c:dPt>
            <c:idx val="7"/>
            <c:marker>
              <c:symbol val="circle"/>
              <c:size val="5"/>
              <c:spPr>
                <a:solidFill>
                  <a:schemeClr val="accent1"/>
                </a:solidFill>
                <a:ln w="9525">
                  <a:noFill/>
                </a:ln>
                <a:effectLst/>
              </c:spPr>
            </c:marker>
            <c:bubble3D val="0"/>
            <c:extLst>
              <c:ext xmlns:c16="http://schemas.microsoft.com/office/drawing/2014/chart" uri="{C3380CC4-5D6E-409C-BE32-E72D297353CC}">
                <c16:uniqueId val="{0000000B-1ACC-478D-BFBE-AB05A4F00E4D}"/>
              </c:ext>
            </c:extLst>
          </c:dPt>
          <c:dPt>
            <c:idx val="50"/>
            <c:marker>
              <c:symbol val="circle"/>
              <c:size val="5"/>
              <c:spPr>
                <a:noFill/>
                <a:ln w="9525">
                  <a:noFill/>
                </a:ln>
                <a:effectLst/>
              </c:spPr>
            </c:marker>
            <c:bubble3D val="0"/>
            <c:extLst>
              <c:ext xmlns:c16="http://schemas.microsoft.com/office/drawing/2014/chart" uri="{C3380CC4-5D6E-409C-BE32-E72D297353CC}">
                <c16:uniqueId val="{00000000-ACAF-4DDF-9C54-9F54F36AFD0A}"/>
              </c:ext>
            </c:extLst>
          </c:dPt>
          <c:dLbls>
            <c:dLbl>
              <c:idx val="0"/>
              <c:layout>
                <c:manualLayout>
                  <c:x val="-3.4048548777204632E-2"/>
                  <c:y val="2.7128444762092085E-2"/>
                </c:manualLayout>
              </c:layout>
              <c:tx>
                <c:rich>
                  <a:bodyPr/>
                  <a:lstStyle/>
                  <a:p>
                    <a:fld id="{5F627797-A6AC-4C55-AB62-9ED47777F01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1ACC-478D-BFBE-AB05A4F00E4D}"/>
                </c:ext>
              </c:extLst>
            </c:dLbl>
            <c:dLbl>
              <c:idx val="1"/>
              <c:tx>
                <c:rich>
                  <a:bodyPr/>
                  <a:lstStyle/>
                  <a:p>
                    <a:fld id="{86F9B71B-86E2-4B5A-A029-41CD4503DA0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1ACC-478D-BFBE-AB05A4F00E4D}"/>
                </c:ext>
              </c:extLst>
            </c:dLbl>
            <c:dLbl>
              <c:idx val="2"/>
              <c:tx>
                <c:rich>
                  <a:bodyPr/>
                  <a:lstStyle/>
                  <a:p>
                    <a:fld id="{2CE8A638-99A7-4AA7-945C-07F8FA85559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1ACC-478D-BFBE-AB05A4F00E4D}"/>
                </c:ext>
              </c:extLst>
            </c:dLbl>
            <c:dLbl>
              <c:idx val="3"/>
              <c:layout>
                <c:manualLayout>
                  <c:x val="-3.6528451023966908E-2"/>
                  <c:y val="-1.9244757028765505E-2"/>
                </c:manualLayout>
              </c:layout>
              <c:tx>
                <c:rich>
                  <a:bodyPr/>
                  <a:lstStyle/>
                  <a:p>
                    <a:fld id="{D61B7FC5-F112-4CD3-9391-94EE61DBFB68}"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1ACC-478D-BFBE-AB05A4F00E4D}"/>
                </c:ext>
              </c:extLst>
            </c:dLbl>
            <c:dLbl>
              <c:idx val="4"/>
              <c:layout>
                <c:manualLayout>
                  <c:x val="-2.1884664619038291E-2"/>
                  <c:y val="-2.5427850600879848E-2"/>
                </c:manualLayout>
              </c:layout>
              <c:tx>
                <c:rich>
                  <a:bodyPr/>
                  <a:lstStyle/>
                  <a:p>
                    <a:fld id="{D3E5039F-2126-4723-A57F-2871AC1D4315}"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1ACC-478D-BFBE-AB05A4F00E4D}"/>
                </c:ext>
              </c:extLst>
            </c:dLbl>
            <c:dLbl>
              <c:idx val="5"/>
              <c:tx>
                <c:rich>
                  <a:bodyPr/>
                  <a:lstStyle/>
                  <a:p>
                    <a:fld id="{712641A6-AAFF-4EC1-BA30-C6FFA6DF969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1ACC-478D-BFBE-AB05A4F00E4D}"/>
                </c:ext>
              </c:extLst>
            </c:dLbl>
            <c:dLbl>
              <c:idx val="6"/>
              <c:tx>
                <c:rich>
                  <a:bodyPr/>
                  <a:lstStyle/>
                  <a:p>
                    <a:fld id="{D4E428D5-9121-4CFF-97DD-CF2EFD95522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1ACC-478D-BFBE-AB05A4F00E4D}"/>
                </c:ext>
              </c:extLst>
            </c:dLbl>
            <c:dLbl>
              <c:idx val="7"/>
              <c:tx>
                <c:rich>
                  <a:bodyPr/>
                  <a:lstStyle/>
                  <a:p>
                    <a:fld id="{BDBD5D0C-EB9D-46E0-B1B7-FA51A58BA40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1ACC-478D-BFBE-AB05A4F00E4D}"/>
                </c:ext>
              </c:extLst>
            </c:dLbl>
            <c:dLbl>
              <c:idx val="8"/>
              <c:tx>
                <c:rich>
                  <a:bodyPr/>
                  <a:lstStyle/>
                  <a:p>
                    <a:fld id="{FCEB9E13-4BE0-4B69-B8B2-E4E6F90D200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1ACC-478D-BFBE-AB05A4F00E4D}"/>
                </c:ext>
              </c:extLst>
            </c:dLbl>
            <c:dLbl>
              <c:idx val="9"/>
              <c:tx>
                <c:rich>
                  <a:bodyPr/>
                  <a:lstStyle/>
                  <a:p>
                    <a:fld id="{F2674200-C0EB-435A-A611-6DD7518168F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1ACC-478D-BFBE-AB05A4F00E4D}"/>
                </c:ext>
              </c:extLst>
            </c:dLbl>
            <c:dLbl>
              <c:idx val="10"/>
              <c:tx>
                <c:rich>
                  <a:bodyPr/>
                  <a:lstStyle/>
                  <a:p>
                    <a:fld id="{EE6ADE4E-3A37-40F2-99D8-85244AAC562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1ACC-478D-BFBE-AB05A4F00E4D}"/>
                </c:ext>
              </c:extLst>
            </c:dLbl>
            <c:dLbl>
              <c:idx val="11"/>
              <c:layout>
                <c:manualLayout>
                  <c:x val="-3.1355854918300673E-3"/>
                  <c:y val="-2.2336303814822676E-2"/>
                </c:manualLayout>
              </c:layout>
              <c:tx>
                <c:rich>
                  <a:bodyPr/>
                  <a:lstStyle/>
                  <a:p>
                    <a:fld id="{73270958-BA5B-4649-8F7B-CFAE407F98D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1ACC-478D-BFBE-AB05A4F00E4D}"/>
                </c:ext>
              </c:extLst>
            </c:dLbl>
            <c:dLbl>
              <c:idx val="12"/>
              <c:tx>
                <c:rich>
                  <a:bodyPr/>
                  <a:lstStyle/>
                  <a:p>
                    <a:fld id="{6D6AC3B2-2361-4946-90BB-8D41D950CE1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1ACC-478D-BFBE-AB05A4F00E4D}"/>
                </c:ext>
              </c:extLst>
            </c:dLbl>
            <c:dLbl>
              <c:idx val="13"/>
              <c:tx>
                <c:rich>
                  <a:bodyPr/>
                  <a:lstStyle/>
                  <a:p>
                    <a:fld id="{EA32ED05-2E3F-4A25-B191-FF5FDCFFBA0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1ACC-478D-BFBE-AB05A4F00E4D}"/>
                </c:ext>
              </c:extLst>
            </c:dLbl>
            <c:dLbl>
              <c:idx val="14"/>
              <c:tx>
                <c:rich>
                  <a:bodyPr/>
                  <a:lstStyle/>
                  <a:p>
                    <a:fld id="{11443A1B-1E57-4BE8-9B57-C57657FA3B1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1ACC-478D-BFBE-AB05A4F00E4D}"/>
                </c:ext>
              </c:extLst>
            </c:dLbl>
            <c:dLbl>
              <c:idx val="15"/>
              <c:tx>
                <c:rich>
                  <a:bodyPr/>
                  <a:lstStyle/>
                  <a:p>
                    <a:fld id="{BF1D84DF-6438-4732-AD6A-DB530294837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1ACC-478D-BFBE-AB05A4F00E4D}"/>
                </c:ext>
              </c:extLst>
            </c:dLbl>
            <c:dLbl>
              <c:idx val="16"/>
              <c:tx>
                <c:rich>
                  <a:bodyPr/>
                  <a:lstStyle/>
                  <a:p>
                    <a:fld id="{9065AB87-585C-4FE0-A83D-92B37713BAA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1ACC-478D-BFBE-AB05A4F00E4D}"/>
                </c:ext>
              </c:extLst>
            </c:dLbl>
            <c:dLbl>
              <c:idx val="17"/>
              <c:layout>
                <c:manualLayout>
                  <c:x val="-4.7394495431525532E-2"/>
                  <c:y val="2.3960704736345913E-3"/>
                </c:manualLayout>
              </c:layout>
              <c:tx>
                <c:rich>
                  <a:bodyPr/>
                  <a:lstStyle/>
                  <a:p>
                    <a:fld id="{2BFF6C38-C1F1-4593-AB9A-959ED771F3C9}"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5-1ACC-478D-BFBE-AB05A4F00E4D}"/>
                </c:ext>
              </c:extLst>
            </c:dLbl>
            <c:dLbl>
              <c:idx val="18"/>
              <c:tx>
                <c:rich>
                  <a:bodyPr/>
                  <a:lstStyle/>
                  <a:p>
                    <a:fld id="{468B05A2-9F1C-4140-8728-4590208A2FA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1ACC-478D-BFBE-AB05A4F00E4D}"/>
                </c:ext>
              </c:extLst>
            </c:dLbl>
            <c:dLbl>
              <c:idx val="19"/>
              <c:tx>
                <c:rich>
                  <a:bodyPr/>
                  <a:lstStyle/>
                  <a:p>
                    <a:fld id="{25BF5AF4-9D9F-424B-B5DA-3948CAD11FE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1ACC-478D-BFBE-AB05A4F00E4D}"/>
                </c:ext>
              </c:extLst>
            </c:dLbl>
            <c:dLbl>
              <c:idx val="20"/>
              <c:tx>
                <c:rich>
                  <a:bodyPr/>
                  <a:lstStyle/>
                  <a:p>
                    <a:fld id="{CA180890-07AD-43A6-9867-132874F3B22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1ACC-478D-BFBE-AB05A4F00E4D}"/>
                </c:ext>
              </c:extLst>
            </c:dLbl>
            <c:dLbl>
              <c:idx val="21"/>
              <c:tx>
                <c:rich>
                  <a:bodyPr/>
                  <a:lstStyle/>
                  <a:p>
                    <a:fld id="{38DFB07A-3EEC-4C30-95AC-E36F128E7FC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1ACC-478D-BFBE-AB05A4F00E4D}"/>
                </c:ext>
              </c:extLst>
            </c:dLbl>
            <c:dLbl>
              <c:idx val="22"/>
              <c:tx>
                <c:rich>
                  <a:bodyPr/>
                  <a:lstStyle/>
                  <a:p>
                    <a:fld id="{010BBA19-2B3B-4317-A1E3-BAC4D7F9DDE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1ACC-478D-BFBE-AB05A4F00E4D}"/>
                </c:ext>
              </c:extLst>
            </c:dLbl>
            <c:dLbl>
              <c:idx val="23"/>
              <c:layout>
                <c:manualLayout>
                  <c:x val="-3.6140539042024605E-2"/>
                  <c:y val="-3.4702490959051396E-2"/>
                </c:manualLayout>
              </c:layout>
              <c:tx>
                <c:rich>
                  <a:bodyPr/>
                  <a:lstStyle/>
                  <a:p>
                    <a:fld id="{9835E096-1F49-4B00-B309-F68FB5E9368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B-1ACC-478D-BFBE-AB05A4F00E4D}"/>
                </c:ext>
              </c:extLst>
            </c:dLbl>
            <c:dLbl>
              <c:idx val="24"/>
              <c:tx>
                <c:rich>
                  <a:bodyPr/>
                  <a:lstStyle/>
                  <a:p>
                    <a:fld id="{BFD9CEE5-A457-4540-A1BE-4886ED440EC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1ACC-478D-BFBE-AB05A4F00E4D}"/>
                </c:ext>
              </c:extLst>
            </c:dLbl>
            <c:dLbl>
              <c:idx val="25"/>
              <c:tx>
                <c:rich>
                  <a:bodyPr/>
                  <a:lstStyle/>
                  <a:p>
                    <a:fld id="{A3AE9A7F-74BA-4956-B4B1-B8F2B75A4AF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1ACC-478D-BFBE-AB05A4F00E4D}"/>
                </c:ext>
              </c:extLst>
            </c:dLbl>
            <c:dLbl>
              <c:idx val="26"/>
              <c:layout>
                <c:manualLayout>
                  <c:x val="-9.7994682682326275E-3"/>
                  <c:y val="1.7853804403920568E-2"/>
                </c:manualLayout>
              </c:layout>
              <c:tx>
                <c:rich>
                  <a:bodyPr/>
                  <a:lstStyle/>
                  <a:p>
                    <a:fld id="{B28446BC-2EFE-4C1F-AC00-D683B7B1165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E-1ACC-478D-BFBE-AB05A4F00E4D}"/>
                </c:ext>
              </c:extLst>
            </c:dLbl>
            <c:dLbl>
              <c:idx val="27"/>
              <c:tx>
                <c:rich>
                  <a:bodyPr/>
                  <a:lstStyle/>
                  <a:p>
                    <a:fld id="{0DC90510-8E41-4BC9-BDA4-D69D7C84395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1ACC-478D-BFBE-AB05A4F00E4D}"/>
                </c:ext>
              </c:extLst>
            </c:dLbl>
            <c:dLbl>
              <c:idx val="28"/>
              <c:tx>
                <c:rich>
                  <a:bodyPr/>
                  <a:lstStyle/>
                  <a:p>
                    <a:fld id="{06FC9AD3-7C93-4222-8D86-F656A6259F7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1ACC-478D-BFBE-AB05A4F00E4D}"/>
                </c:ext>
              </c:extLst>
            </c:dLbl>
            <c:dLbl>
              <c:idx val="29"/>
              <c:tx>
                <c:rich>
                  <a:bodyPr/>
                  <a:lstStyle/>
                  <a:p>
                    <a:fld id="{155F6386-EBBA-4F17-83DD-2CE3667D978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1ACC-478D-BFBE-AB05A4F00E4D}"/>
                </c:ext>
              </c:extLst>
            </c:dLbl>
            <c:dLbl>
              <c:idx val="30"/>
              <c:tx>
                <c:rich>
                  <a:bodyPr/>
                  <a:lstStyle/>
                  <a:p>
                    <a:fld id="{EA32C9F6-50C5-4CE8-9D6E-0112E35D0AA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1ACC-478D-BFBE-AB05A4F00E4D}"/>
                </c:ext>
              </c:extLst>
            </c:dLbl>
            <c:dLbl>
              <c:idx val="31"/>
              <c:layout>
                <c:manualLayout>
                  <c:x val="-7.2779676612021449E-3"/>
                  <c:y val="-1.615321024270833E-2"/>
                </c:manualLayout>
              </c:layout>
              <c:tx>
                <c:rich>
                  <a:bodyPr/>
                  <a:lstStyle/>
                  <a:p>
                    <a:fld id="{6F67ECA3-E648-4A0E-8F5A-599AF610E056}"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3-1ACC-478D-BFBE-AB05A4F00E4D}"/>
                </c:ext>
              </c:extLst>
            </c:dLbl>
            <c:dLbl>
              <c:idx val="32"/>
              <c:tx>
                <c:rich>
                  <a:bodyPr/>
                  <a:lstStyle/>
                  <a:p>
                    <a:fld id="{43CB88CF-B353-4160-88F7-5CA3D55032D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1ACC-478D-BFBE-AB05A4F00E4D}"/>
                </c:ext>
              </c:extLst>
            </c:dLbl>
            <c:dLbl>
              <c:idx val="33"/>
              <c:tx>
                <c:rich>
                  <a:bodyPr/>
                  <a:lstStyle/>
                  <a:p>
                    <a:fld id="{14776EE9-4F24-4D08-9F91-E685E130568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1ACC-478D-BFBE-AB05A4F00E4D}"/>
                </c:ext>
              </c:extLst>
            </c:dLbl>
            <c:dLbl>
              <c:idx val="34"/>
              <c:layout>
                <c:manualLayout>
                  <c:x val="-8.2708012527797758E-3"/>
                  <c:y val="1.4762257617863395E-2"/>
                </c:manualLayout>
              </c:layout>
              <c:tx>
                <c:rich>
                  <a:bodyPr/>
                  <a:lstStyle/>
                  <a:p>
                    <a:fld id="{DE089652-DB85-4587-946D-E9C48D2B86F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6-1ACC-478D-BFBE-AB05A4F00E4D}"/>
                </c:ext>
              </c:extLst>
            </c:dLbl>
            <c:dLbl>
              <c:idx val="35"/>
              <c:layout>
                <c:manualLayout>
                  <c:x val="-1.8698317491776029E-2"/>
                  <c:y val="3.021999154814926E-2"/>
                </c:manualLayout>
              </c:layout>
              <c:tx>
                <c:rich>
                  <a:bodyPr/>
                  <a:lstStyle/>
                  <a:p>
                    <a:fld id="{24B48245-A327-4E18-866E-EE97990DE48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7-1ACC-478D-BFBE-AB05A4F00E4D}"/>
                </c:ext>
              </c:extLst>
            </c:dLbl>
            <c:dLbl>
              <c:idx val="36"/>
              <c:tx>
                <c:rich>
                  <a:bodyPr/>
                  <a:lstStyle/>
                  <a:p>
                    <a:fld id="{92B1B548-FF37-46EC-9C19-88CDA33693A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1ACC-478D-BFBE-AB05A4F00E4D}"/>
                </c:ext>
              </c:extLst>
            </c:dLbl>
            <c:dLbl>
              <c:idx val="37"/>
              <c:tx>
                <c:rich>
                  <a:bodyPr/>
                  <a:lstStyle/>
                  <a:p>
                    <a:fld id="{466F7613-3BD8-4DD7-8B3B-1A8A400AB2D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1ACC-478D-BFBE-AB05A4F00E4D}"/>
                </c:ext>
              </c:extLst>
            </c:dLbl>
            <c:dLbl>
              <c:idx val="38"/>
              <c:tx>
                <c:rich>
                  <a:bodyPr/>
                  <a:lstStyle/>
                  <a:p>
                    <a:fld id="{F077E349-2139-4CD9-B264-A279F68E5EC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1ACC-478D-BFBE-AB05A4F00E4D}"/>
                </c:ext>
              </c:extLst>
            </c:dLbl>
            <c:dLbl>
              <c:idx val="39"/>
              <c:layout>
                <c:manualLayout>
                  <c:x val="-1.3590737005130483E-2"/>
                  <c:y val="2.7128444762092085E-2"/>
                </c:manualLayout>
              </c:layout>
              <c:tx>
                <c:rich>
                  <a:bodyPr/>
                  <a:lstStyle/>
                  <a:p>
                    <a:fld id="{D714F0DF-7D2A-454C-888D-4B90E9608197}"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A-1ACC-478D-BFBE-AB05A4F00E4D}"/>
                </c:ext>
              </c:extLst>
            </c:dLbl>
            <c:dLbl>
              <c:idx val="40"/>
              <c:tx>
                <c:rich>
                  <a:bodyPr/>
                  <a:lstStyle/>
                  <a:p>
                    <a:fld id="{85FF32C3-D2A2-4A85-A688-0E5EC0B2B78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1ACC-478D-BFBE-AB05A4F00E4D}"/>
                </c:ext>
              </c:extLst>
            </c:dLbl>
            <c:dLbl>
              <c:idx val="41"/>
              <c:layout>
                <c:manualLayout>
                  <c:x val="-4.0610762833930475E-2"/>
                  <c:y val="-3.7794037745108595E-2"/>
                </c:manualLayout>
              </c:layout>
              <c:tx>
                <c:rich>
                  <a:bodyPr/>
                  <a:lstStyle/>
                  <a:p>
                    <a:fld id="{113DC8A5-5C6A-4F84-A61B-7A6202D7B2F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C-1ACC-478D-BFBE-AB05A4F00E4D}"/>
                </c:ext>
              </c:extLst>
            </c:dLbl>
            <c:dLbl>
              <c:idx val="42"/>
              <c:layout>
                <c:manualLayout>
                  <c:x val="-3.8084607864911794E-2"/>
                  <c:y val="-1.9244757028765505E-2"/>
                </c:manualLayout>
              </c:layout>
              <c:tx>
                <c:rich>
                  <a:bodyPr/>
                  <a:lstStyle/>
                  <a:p>
                    <a:fld id="{F349BAEF-0529-4F5C-9E74-565E6272E978}"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D-1ACC-478D-BFBE-AB05A4F00E4D}"/>
                </c:ext>
              </c:extLst>
            </c:dLbl>
            <c:dLbl>
              <c:idx val="43"/>
              <c:tx>
                <c:rich>
                  <a:bodyPr/>
                  <a:lstStyle/>
                  <a:p>
                    <a:fld id="{0DC719E7-8B71-4932-9A91-90B78D731B3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1ACC-478D-BFBE-AB05A4F00E4D}"/>
                </c:ext>
              </c:extLst>
            </c:dLbl>
            <c:dLbl>
              <c:idx val="44"/>
              <c:tx>
                <c:rich>
                  <a:bodyPr/>
                  <a:lstStyle/>
                  <a:p>
                    <a:fld id="{3CEC6446-92C5-422A-841F-B8138350E55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1ACC-478D-BFBE-AB05A4F00E4D}"/>
                </c:ext>
              </c:extLst>
            </c:dLbl>
            <c:dLbl>
              <c:idx val="45"/>
              <c:tx>
                <c:rich>
                  <a:bodyPr/>
                  <a:lstStyle/>
                  <a:p>
                    <a:fld id="{0FCA80C7-AE9B-4694-9594-CAF6473C6D5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1ACC-478D-BFBE-AB05A4F00E4D}"/>
                </c:ext>
              </c:extLst>
            </c:dLbl>
            <c:dLbl>
              <c:idx val="46"/>
              <c:tx>
                <c:rich>
                  <a:bodyPr/>
                  <a:lstStyle/>
                  <a:p>
                    <a:fld id="{4B5F98DC-0847-4CC9-9DFB-DCC835082EB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1ACC-478D-BFBE-AB05A4F00E4D}"/>
                </c:ext>
              </c:extLst>
            </c:dLbl>
            <c:dLbl>
              <c:idx val="47"/>
              <c:layout>
                <c:manualLayout>
                  <c:x val="-2.9513600263902325E-2"/>
                  <c:y val="-3.1610944172994197E-2"/>
                </c:manualLayout>
              </c:layout>
              <c:tx>
                <c:rich>
                  <a:bodyPr/>
                  <a:lstStyle/>
                  <a:p>
                    <a:fld id="{6C2302D7-6821-46C0-9C85-5172FEAECE5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2-1ACC-478D-BFBE-AB05A4F00E4D}"/>
                </c:ext>
              </c:extLst>
            </c:dLbl>
            <c:dLbl>
              <c:idx val="48"/>
              <c:tx>
                <c:rich>
                  <a:bodyPr/>
                  <a:lstStyle/>
                  <a:p>
                    <a:fld id="{C1B6D12A-B947-4DBF-A5BA-394DCEB9107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3-1ACC-478D-BFBE-AB05A4F00E4D}"/>
                </c:ext>
              </c:extLst>
            </c:dLbl>
            <c:dLbl>
              <c:idx val="49"/>
              <c:tx>
                <c:rich>
                  <a:bodyPr/>
                  <a:lstStyle/>
                  <a:p>
                    <a:fld id="{AF0D921A-57E5-4B15-9597-F1CD8A90E69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1ACC-478D-BFBE-AB05A4F00E4D}"/>
                </c:ext>
              </c:extLst>
            </c:dLbl>
            <c:dLbl>
              <c:idx val="50"/>
              <c:tx>
                <c:rich>
                  <a:bodyPr/>
                  <a:lstStyle/>
                  <a:p>
                    <a:endParaRPr lang="en-US"/>
                  </a:p>
                </c:rich>
              </c:tx>
              <c:dLblPos val="t"/>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CAF-4DDF-9C54-9F54F36AFD0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Sheet1!$A$2:$A$52</c:f>
              <c:numCache>
                <c:formatCode>0.0</c:formatCode>
                <c:ptCount val="51"/>
                <c:pt idx="0">
                  <c:v>42.110104681069302</c:v>
                </c:pt>
                <c:pt idx="1">
                  <c:v>37.404859630364108</c:v>
                </c:pt>
                <c:pt idx="2">
                  <c:v>39.609998635883755</c:v>
                </c:pt>
                <c:pt idx="3">
                  <c:v>42.089532748381295</c:v>
                </c:pt>
                <c:pt idx="4">
                  <c:v>41.406528663117363</c:v>
                </c:pt>
                <c:pt idx="5">
                  <c:v>46.413352725599275</c:v>
                </c:pt>
                <c:pt idx="6">
                  <c:v>49.720059021986515</c:v>
                </c:pt>
                <c:pt idx="7">
                  <c:v>43.780368871604516</c:v>
                </c:pt>
                <c:pt idx="8">
                  <c:v>48.382162367962806</c:v>
                </c:pt>
                <c:pt idx="9">
                  <c:v>36.899679084606078</c:v>
                </c:pt>
                <c:pt idx="10">
                  <c:v>36.204519843982759</c:v>
                </c:pt>
                <c:pt idx="11">
                  <c:v>43.704750992164797</c:v>
                </c:pt>
                <c:pt idx="12">
                  <c:v>38.153564858626623</c:v>
                </c:pt>
                <c:pt idx="13">
                  <c:v>38.806408973025022</c:v>
                </c:pt>
                <c:pt idx="14">
                  <c:v>42.139468407591153</c:v>
                </c:pt>
                <c:pt idx="15">
                  <c:v>48.298743060957264</c:v>
                </c:pt>
                <c:pt idx="16">
                  <c:v>46.153324486099898</c:v>
                </c:pt>
                <c:pt idx="17">
                  <c:v>42.083223412546687</c:v>
                </c:pt>
                <c:pt idx="18">
                  <c:v>38.691050990104223</c:v>
                </c:pt>
                <c:pt idx="19">
                  <c:v>46.359591931905108</c:v>
                </c:pt>
                <c:pt idx="20">
                  <c:v>49.615810640136324</c:v>
                </c:pt>
                <c:pt idx="21">
                  <c:v>50.524544000576576</c:v>
                </c:pt>
                <c:pt idx="22">
                  <c:v>40.371526978988193</c:v>
                </c:pt>
                <c:pt idx="23">
                  <c:v>45.744128301312315</c:v>
                </c:pt>
                <c:pt idx="24">
                  <c:v>39.393478216134234</c:v>
                </c:pt>
                <c:pt idx="25">
                  <c:v>45.959993396737204</c:v>
                </c:pt>
                <c:pt idx="26">
                  <c:v>42.914935941548045</c:v>
                </c:pt>
                <c:pt idx="27">
                  <c:v>49.035391178527767</c:v>
                </c:pt>
                <c:pt idx="28">
                  <c:v>32.463503529592899</c:v>
                </c:pt>
                <c:pt idx="29">
                  <c:v>47.71408532610473</c:v>
                </c:pt>
                <c:pt idx="30">
                  <c:v>43.054338823433255</c:v>
                </c:pt>
                <c:pt idx="31">
                  <c:v>44.890789447528086</c:v>
                </c:pt>
                <c:pt idx="32">
                  <c:v>49.22723792011729</c:v>
                </c:pt>
                <c:pt idx="33">
                  <c:v>47.267400515693339</c:v>
                </c:pt>
                <c:pt idx="34">
                  <c:v>42.821130116772757</c:v>
                </c:pt>
                <c:pt idx="35">
                  <c:v>44.784400430042439</c:v>
                </c:pt>
                <c:pt idx="36">
                  <c:v>42.798658750569828</c:v>
                </c:pt>
                <c:pt idx="37">
                  <c:v>48.122192071462436</c:v>
                </c:pt>
                <c:pt idx="38">
                  <c:v>50.390378106757481</c:v>
                </c:pt>
                <c:pt idx="39">
                  <c:v>42.579670999491029</c:v>
                </c:pt>
                <c:pt idx="40">
                  <c:v>48.526668523072267</c:v>
                </c:pt>
                <c:pt idx="41">
                  <c:v>41.172255476722121</c:v>
                </c:pt>
                <c:pt idx="42">
                  <c:v>40.013653877220619</c:v>
                </c:pt>
                <c:pt idx="43">
                  <c:v>41.476788109371633</c:v>
                </c:pt>
                <c:pt idx="44">
                  <c:v>47.563170336865952</c:v>
                </c:pt>
                <c:pt idx="45">
                  <c:v>47.934538383258314</c:v>
                </c:pt>
                <c:pt idx="46">
                  <c:v>48.331174141362368</c:v>
                </c:pt>
                <c:pt idx="47">
                  <c:v>44.315168268377725</c:v>
                </c:pt>
                <c:pt idx="48">
                  <c:v>46.08714678021795</c:v>
                </c:pt>
                <c:pt idx="49">
                  <c:v>36.475620171477644</c:v>
                </c:pt>
                <c:pt idx="50">
                  <c:v>43.742559931884657</c:v>
                </c:pt>
              </c:numCache>
            </c:numRef>
          </c:xVal>
          <c:yVal>
            <c:numRef>
              <c:f>Sheet1!$B$2:$B$52</c:f>
              <c:numCache>
                <c:formatCode>General</c:formatCode>
                <c:ptCount val="51"/>
                <c:pt idx="0">
                  <c:v>19.3</c:v>
                </c:pt>
                <c:pt idx="1">
                  <c:v>28.3</c:v>
                </c:pt>
                <c:pt idx="2">
                  <c:v>24.1</c:v>
                </c:pt>
                <c:pt idx="3">
                  <c:v>20.5</c:v>
                </c:pt>
                <c:pt idx="4">
                  <c:v>23.9</c:v>
                </c:pt>
                <c:pt idx="5">
                  <c:v>23.7</c:v>
                </c:pt>
                <c:pt idx="6">
                  <c:v>21.7</c:v>
                </c:pt>
                <c:pt idx="7">
                  <c:v>24.4</c:v>
                </c:pt>
                <c:pt idx="8">
                  <c:v>22.8</c:v>
                </c:pt>
                <c:pt idx="9">
                  <c:v>17.7</c:v>
                </c:pt>
                <c:pt idx="10">
                  <c:v>20</c:v>
                </c:pt>
                <c:pt idx="11">
                  <c:v>32.6</c:v>
                </c:pt>
                <c:pt idx="12">
                  <c:v>21</c:v>
                </c:pt>
                <c:pt idx="13">
                  <c:v>26.8</c:v>
                </c:pt>
                <c:pt idx="14">
                  <c:v>23.3</c:v>
                </c:pt>
                <c:pt idx="15">
                  <c:v>30.8</c:v>
                </c:pt>
                <c:pt idx="16">
                  <c:v>23.2</c:v>
                </c:pt>
                <c:pt idx="17">
                  <c:v>20</c:v>
                </c:pt>
                <c:pt idx="18">
                  <c:v>17.2</c:v>
                </c:pt>
                <c:pt idx="19">
                  <c:v>33.299999999999997</c:v>
                </c:pt>
                <c:pt idx="20">
                  <c:v>25.7</c:v>
                </c:pt>
                <c:pt idx="21">
                  <c:v>34.299999999999997</c:v>
                </c:pt>
                <c:pt idx="22">
                  <c:v>20.100000000000001</c:v>
                </c:pt>
                <c:pt idx="23">
                  <c:v>33.299999999999997</c:v>
                </c:pt>
                <c:pt idx="24">
                  <c:v>12.4</c:v>
                </c:pt>
                <c:pt idx="25">
                  <c:v>18.899999999999999</c:v>
                </c:pt>
                <c:pt idx="26">
                  <c:v>22.7</c:v>
                </c:pt>
                <c:pt idx="27">
                  <c:v>28.4</c:v>
                </c:pt>
                <c:pt idx="28">
                  <c:v>21</c:v>
                </c:pt>
                <c:pt idx="29">
                  <c:v>30</c:v>
                </c:pt>
                <c:pt idx="30">
                  <c:v>29.3</c:v>
                </c:pt>
                <c:pt idx="31">
                  <c:v>22.1</c:v>
                </c:pt>
                <c:pt idx="32">
                  <c:v>23.9</c:v>
                </c:pt>
                <c:pt idx="33">
                  <c:v>29</c:v>
                </c:pt>
                <c:pt idx="34">
                  <c:v>21</c:v>
                </c:pt>
                <c:pt idx="35">
                  <c:v>21.3</c:v>
                </c:pt>
                <c:pt idx="36">
                  <c:v>24.6</c:v>
                </c:pt>
                <c:pt idx="37">
                  <c:v>19.3</c:v>
                </c:pt>
                <c:pt idx="38">
                  <c:v>37.6</c:v>
                </c:pt>
                <c:pt idx="39">
                  <c:v>19.8</c:v>
                </c:pt>
                <c:pt idx="40">
                  <c:v>35.700000000000003</c:v>
                </c:pt>
                <c:pt idx="41">
                  <c:v>22.5</c:v>
                </c:pt>
                <c:pt idx="42">
                  <c:v>19.8</c:v>
                </c:pt>
                <c:pt idx="43">
                  <c:v>26.5</c:v>
                </c:pt>
                <c:pt idx="44">
                  <c:v>32.9</c:v>
                </c:pt>
                <c:pt idx="45">
                  <c:v>25.3</c:v>
                </c:pt>
                <c:pt idx="46">
                  <c:v>27.7</c:v>
                </c:pt>
                <c:pt idx="47">
                  <c:v>20.8</c:v>
                </c:pt>
                <c:pt idx="48">
                  <c:v>24.8</c:v>
                </c:pt>
                <c:pt idx="49">
                  <c:v>24.1</c:v>
                </c:pt>
                <c:pt idx="50">
                  <c:v>23.799999999999997</c:v>
                </c:pt>
              </c:numCache>
            </c:numRef>
          </c:yVal>
          <c:smooth val="0"/>
          <c:extLst>
            <c:ext xmlns:c15="http://schemas.microsoft.com/office/drawing/2012/chart" uri="{02D57815-91ED-43cb-92C2-25804820EDAC}">
              <c15:datalabelsRange>
                <c15:f>Sheet1!$D$2:$D$51</c15:f>
                <c15:dlblRangeCache>
                  <c:ptCount val="50"/>
                  <c:pt idx="0">
                    <c:v>AL</c:v>
                  </c:pt>
                  <c:pt idx="1">
                    <c:v>AK</c:v>
                  </c:pt>
                  <c:pt idx="2">
                    <c:v>AZ</c:v>
                  </c:pt>
                  <c:pt idx="3">
                    <c:v>AR</c:v>
                  </c:pt>
                  <c:pt idx="4">
                    <c:v>CA</c:v>
                  </c:pt>
                  <c:pt idx="5">
                    <c:v>CO</c:v>
                  </c:pt>
                  <c:pt idx="6">
                    <c:v>CT</c:v>
                  </c:pt>
                  <c:pt idx="7">
                    <c:v>DE</c:v>
                  </c:pt>
                  <c:pt idx="8">
                    <c:v>DC</c:v>
                  </c:pt>
                  <c:pt idx="9">
                    <c:v>FL</c:v>
                  </c:pt>
                  <c:pt idx="10">
                    <c:v>GA</c:v>
                  </c:pt>
                  <c:pt idx="11">
                    <c:v>HI</c:v>
                  </c:pt>
                  <c:pt idx="12">
                    <c:v>ID</c:v>
                  </c:pt>
                  <c:pt idx="13">
                    <c:v>IL</c:v>
                  </c:pt>
                  <c:pt idx="14">
                    <c:v>IN</c:v>
                  </c:pt>
                  <c:pt idx="15">
                    <c:v>IA</c:v>
                  </c:pt>
                  <c:pt idx="16">
                    <c:v>KS</c:v>
                  </c:pt>
                  <c:pt idx="17">
                    <c:v>KY</c:v>
                  </c:pt>
                  <c:pt idx="18">
                    <c:v>LA</c:v>
                  </c:pt>
                  <c:pt idx="19">
                    <c:v>ME</c:v>
                  </c:pt>
                  <c:pt idx="20">
                    <c:v>MD</c:v>
                  </c:pt>
                  <c:pt idx="21">
                    <c:v>MA</c:v>
                  </c:pt>
                  <c:pt idx="22">
                    <c:v>MI</c:v>
                  </c:pt>
                  <c:pt idx="23">
                    <c:v>MN</c:v>
                  </c:pt>
                  <c:pt idx="24">
                    <c:v>MS</c:v>
                  </c:pt>
                  <c:pt idx="25">
                    <c:v>MO</c:v>
                  </c:pt>
                  <c:pt idx="26">
                    <c:v>MT</c:v>
                  </c:pt>
                  <c:pt idx="27">
                    <c:v>NE</c:v>
                  </c:pt>
                  <c:pt idx="28">
                    <c:v>NV</c:v>
                  </c:pt>
                  <c:pt idx="29">
                    <c:v>NH</c:v>
                  </c:pt>
                  <c:pt idx="30">
                    <c:v>NM</c:v>
                  </c:pt>
                  <c:pt idx="31">
                    <c:v>NY</c:v>
                  </c:pt>
                  <c:pt idx="32">
                    <c:v>NC</c:v>
                  </c:pt>
                  <c:pt idx="33">
                    <c:v>ND</c:v>
                  </c:pt>
                  <c:pt idx="34">
                    <c:v>OH</c:v>
                  </c:pt>
                  <c:pt idx="35">
                    <c:v>OK</c:v>
                  </c:pt>
                  <c:pt idx="36">
                    <c:v>OR</c:v>
                  </c:pt>
                  <c:pt idx="37">
                    <c:v>PA</c:v>
                  </c:pt>
                  <c:pt idx="38">
                    <c:v>RI</c:v>
                  </c:pt>
                  <c:pt idx="39">
                    <c:v>SC</c:v>
                  </c:pt>
                  <c:pt idx="40">
                    <c:v>SD</c:v>
                  </c:pt>
                  <c:pt idx="41">
                    <c:v>TN</c:v>
                  </c:pt>
                  <c:pt idx="42">
                    <c:v>TX</c:v>
                  </c:pt>
                  <c:pt idx="43">
                    <c:v>UT</c:v>
                  </c:pt>
                  <c:pt idx="44">
                    <c:v>VT</c:v>
                  </c:pt>
                  <c:pt idx="45">
                    <c:v>VA</c:v>
                  </c:pt>
                  <c:pt idx="46">
                    <c:v>WA</c:v>
                  </c:pt>
                  <c:pt idx="47">
                    <c:v>WV</c:v>
                  </c:pt>
                  <c:pt idx="48">
                    <c:v>WI</c:v>
                  </c:pt>
                  <c:pt idx="49">
                    <c:v>WY</c:v>
                  </c:pt>
                </c15:dlblRangeCache>
              </c15:datalabelsRange>
            </c:ext>
            <c:ext xmlns:c16="http://schemas.microsoft.com/office/drawing/2014/chart" uri="{C3380CC4-5D6E-409C-BE32-E72D297353CC}">
              <c16:uniqueId val="{00000000-1ACC-478D-BFBE-AB05A4F00E4D}"/>
            </c:ext>
          </c:extLst>
        </c:ser>
        <c:dLbls>
          <c:dLblPos val="t"/>
          <c:showLegendKey val="0"/>
          <c:showVal val="1"/>
          <c:showCatName val="0"/>
          <c:showSerName val="0"/>
          <c:showPercent val="0"/>
          <c:showBubbleSize val="0"/>
        </c:dLbls>
        <c:axId val="485834896"/>
        <c:axId val="1933505600"/>
      </c:scatterChart>
      <c:valAx>
        <c:axId val="485834896"/>
        <c:scaling>
          <c:orientation val="minMax"/>
          <c:max val="55"/>
          <c:min val="30"/>
        </c:scaling>
        <c:delete val="0"/>
        <c:axPos val="b"/>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33505600"/>
        <c:crosses val="autoZero"/>
        <c:crossBetween val="midCat"/>
        <c:majorUnit val="5"/>
      </c:valAx>
      <c:valAx>
        <c:axId val="1933505600"/>
        <c:scaling>
          <c:orientation val="minMax"/>
          <c:max val="45"/>
          <c:min val="5"/>
        </c:scaling>
        <c:delete val="0"/>
        <c:axPos val="l"/>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5834896"/>
        <c:crosses val="autoZero"/>
        <c:crossBetween val="midCat"/>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404273964055214E-2"/>
          <c:y val="1.7896314577791211E-2"/>
          <c:w val="0.94239883148622605"/>
          <c:h val="0.74765021147955502"/>
        </c:manualLayout>
      </c:layout>
      <c:lineChart>
        <c:grouping val="standard"/>
        <c:varyColors val="0"/>
        <c:ser>
          <c:idx val="0"/>
          <c:order val="0"/>
          <c:tx>
            <c:strRef>
              <c:f>Sheet1!$B$1</c:f>
              <c:strCache>
                <c:ptCount val="1"/>
                <c:pt idx="0">
                  <c:v>White</c:v>
                </c:pt>
              </c:strCache>
            </c:strRef>
          </c:tx>
          <c:spPr>
            <a:ln w="19050">
              <a:noFill/>
            </a:ln>
          </c:spPr>
          <c:marker>
            <c:symbol val="circle"/>
            <c:size val="10"/>
            <c:spPr>
              <a:solidFill>
                <a:schemeClr val="accent1">
                  <a:lumMod val="60000"/>
                  <a:lumOff val="40000"/>
                </a:schemeClr>
              </a:solidFill>
              <a:ln w="9525">
                <a:noFill/>
              </a:ln>
              <a:effectLst/>
            </c:spPr>
          </c:marker>
          <c:dLbls>
            <c:dLbl>
              <c:idx val="0"/>
              <c:tx>
                <c:rich>
                  <a:bodyPr/>
                  <a:lstStyle/>
                  <a:p>
                    <a:fld id="{8D27BF25-9148-423F-BD8D-8CFD62A910B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A816-4E8C-8170-95AD4EC01BEC}"/>
                </c:ext>
              </c:extLst>
            </c:dLbl>
            <c:dLbl>
              <c:idx val="1"/>
              <c:tx>
                <c:rich>
                  <a:bodyPr/>
                  <a:lstStyle/>
                  <a:p>
                    <a:fld id="{CF5C6DDE-D72A-4B7A-82A4-9FC594500F1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A816-4E8C-8170-95AD4EC01BEC}"/>
                </c:ext>
              </c:extLst>
            </c:dLbl>
            <c:dLbl>
              <c:idx val="2"/>
              <c:tx>
                <c:rich>
                  <a:bodyPr/>
                  <a:lstStyle/>
                  <a:p>
                    <a:fld id="{05A857A0-39AF-4706-A9B5-CEDCBBB6E67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A816-4E8C-8170-95AD4EC01BEC}"/>
                </c:ext>
              </c:extLst>
            </c:dLbl>
            <c:dLbl>
              <c:idx val="3"/>
              <c:tx>
                <c:rich>
                  <a:bodyPr/>
                  <a:lstStyle/>
                  <a:p>
                    <a:fld id="{47E14180-6475-4833-B62F-65604979A03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A816-4E8C-8170-95AD4EC01BEC}"/>
                </c:ext>
              </c:extLst>
            </c:dLbl>
            <c:dLbl>
              <c:idx val="4"/>
              <c:tx>
                <c:rich>
                  <a:bodyPr/>
                  <a:lstStyle/>
                  <a:p>
                    <a:fld id="{7B8030B8-098F-40A8-8050-155EA50B256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A816-4E8C-8170-95AD4EC01BEC}"/>
                </c:ext>
              </c:extLst>
            </c:dLbl>
            <c:dLbl>
              <c:idx val="5"/>
              <c:tx>
                <c:rich>
                  <a:bodyPr/>
                  <a:lstStyle/>
                  <a:p>
                    <a:fld id="{0C54AA67-F5E6-42C9-A510-1B73D3A44A6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A816-4E8C-8170-95AD4EC01BEC}"/>
                </c:ext>
              </c:extLst>
            </c:dLbl>
            <c:dLbl>
              <c:idx val="6"/>
              <c:tx>
                <c:rich>
                  <a:bodyPr/>
                  <a:lstStyle/>
                  <a:p>
                    <a:fld id="{DB660B7E-58FC-4BD9-8F84-9F2FC21061D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A816-4E8C-8170-95AD4EC01BEC}"/>
                </c:ext>
              </c:extLst>
            </c:dLbl>
            <c:dLbl>
              <c:idx val="7"/>
              <c:tx>
                <c:rich>
                  <a:bodyPr/>
                  <a:lstStyle/>
                  <a:p>
                    <a:fld id="{E6A92540-CA48-41CA-BDC5-A46AFE8010D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A816-4E8C-8170-95AD4EC01BEC}"/>
                </c:ext>
              </c:extLst>
            </c:dLbl>
            <c:dLbl>
              <c:idx val="8"/>
              <c:tx>
                <c:rich>
                  <a:bodyPr/>
                  <a:lstStyle/>
                  <a:p>
                    <a:fld id="{7CED91CC-A6AC-4A01-A5F5-335202E0BA5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A816-4E8C-8170-95AD4EC01BEC}"/>
                </c:ext>
              </c:extLst>
            </c:dLbl>
            <c:dLbl>
              <c:idx val="9"/>
              <c:tx>
                <c:rich>
                  <a:bodyPr/>
                  <a:lstStyle/>
                  <a:p>
                    <a:fld id="{DEF300D9-0136-4251-BD01-28A5E26E8EB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A816-4E8C-8170-95AD4EC01BEC}"/>
                </c:ext>
              </c:extLst>
            </c:dLbl>
            <c:dLbl>
              <c:idx val="10"/>
              <c:tx>
                <c:rich>
                  <a:bodyPr/>
                  <a:lstStyle/>
                  <a:p>
                    <a:fld id="{80439922-FF35-4900-8845-46648C5A27A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A816-4E8C-8170-95AD4EC01BEC}"/>
                </c:ext>
              </c:extLst>
            </c:dLbl>
            <c:dLbl>
              <c:idx val="11"/>
              <c:tx>
                <c:rich>
                  <a:bodyPr/>
                  <a:lstStyle/>
                  <a:p>
                    <a:fld id="{3CE12923-5652-4396-AB73-63577173200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A816-4E8C-8170-95AD4EC01BEC}"/>
                </c:ext>
              </c:extLst>
            </c:dLbl>
            <c:dLbl>
              <c:idx val="12"/>
              <c:tx>
                <c:rich>
                  <a:bodyPr/>
                  <a:lstStyle/>
                  <a:p>
                    <a:fld id="{BE5E7186-8000-409E-B0CD-2B4790E9BE3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3-A816-4E8C-8170-95AD4EC01BEC}"/>
                </c:ext>
              </c:extLst>
            </c:dLbl>
            <c:dLbl>
              <c:idx val="13"/>
              <c:tx>
                <c:rich>
                  <a:bodyPr/>
                  <a:lstStyle/>
                  <a:p>
                    <a:fld id="{4FC5797A-7C4E-479B-B722-C117013D416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4-A816-4E8C-8170-95AD4EC01BEC}"/>
                </c:ext>
              </c:extLst>
            </c:dLbl>
            <c:dLbl>
              <c:idx val="14"/>
              <c:tx>
                <c:rich>
                  <a:bodyPr/>
                  <a:lstStyle/>
                  <a:p>
                    <a:fld id="{15B26CFD-0928-458F-A21A-E58874CA0F2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5-A816-4E8C-8170-95AD4EC01BEC}"/>
                </c:ext>
              </c:extLst>
            </c:dLbl>
            <c:dLbl>
              <c:idx val="15"/>
              <c:tx>
                <c:rich>
                  <a:bodyPr/>
                  <a:lstStyle/>
                  <a:p>
                    <a:fld id="{A0E22F8F-598E-40DF-B711-9293EBCFB2F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A816-4E8C-8170-95AD4EC01BEC}"/>
                </c:ext>
              </c:extLst>
            </c:dLbl>
            <c:dLbl>
              <c:idx val="16"/>
              <c:tx>
                <c:rich>
                  <a:bodyPr/>
                  <a:lstStyle/>
                  <a:p>
                    <a:fld id="{07AB3B8A-F108-49D8-BA88-BAA473BF69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7-A816-4E8C-8170-95AD4EC01BEC}"/>
                </c:ext>
              </c:extLst>
            </c:dLbl>
            <c:dLbl>
              <c:idx val="17"/>
              <c:tx>
                <c:rich>
                  <a:bodyPr/>
                  <a:lstStyle/>
                  <a:p>
                    <a:fld id="{FA28C6EA-AB96-4E07-B829-9CF3424CD30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8-A816-4E8C-8170-95AD4EC01BEC}"/>
                </c:ext>
              </c:extLst>
            </c:dLbl>
            <c:dLbl>
              <c:idx val="18"/>
              <c:tx>
                <c:rich>
                  <a:bodyPr/>
                  <a:lstStyle/>
                  <a:p>
                    <a:fld id="{D3683EF4-64A8-4486-B517-8430060550C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9-A816-4E8C-8170-95AD4EC01BEC}"/>
                </c:ext>
              </c:extLst>
            </c:dLbl>
            <c:dLbl>
              <c:idx val="19"/>
              <c:tx>
                <c:rich>
                  <a:bodyPr/>
                  <a:lstStyle/>
                  <a:p>
                    <a:fld id="{7AC0F02F-B753-4D49-BE11-B60E909FC2E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A-A816-4E8C-8170-95AD4EC01BEC}"/>
                </c:ext>
              </c:extLst>
            </c:dLbl>
            <c:dLbl>
              <c:idx val="20"/>
              <c:tx>
                <c:rich>
                  <a:bodyPr/>
                  <a:lstStyle/>
                  <a:p>
                    <a:fld id="{B17D1F78-1F68-4E8A-96F0-BC64CAA6EDD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B-A816-4E8C-8170-95AD4EC01BEC}"/>
                </c:ext>
              </c:extLst>
            </c:dLbl>
            <c:dLbl>
              <c:idx val="21"/>
              <c:tx>
                <c:rich>
                  <a:bodyPr/>
                  <a:lstStyle/>
                  <a:p>
                    <a:fld id="{2821DBC3-B5AC-4270-BA45-2194D2B5AD9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C-A816-4E8C-8170-95AD4EC01BEC}"/>
                </c:ext>
              </c:extLst>
            </c:dLbl>
            <c:dLbl>
              <c:idx val="22"/>
              <c:tx>
                <c:rich>
                  <a:bodyPr/>
                  <a:lstStyle/>
                  <a:p>
                    <a:fld id="{499ABBC2-E652-4182-9A67-8CCE7E2D4F4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D-A816-4E8C-8170-95AD4EC01BEC}"/>
                </c:ext>
              </c:extLst>
            </c:dLbl>
            <c:dLbl>
              <c:idx val="23"/>
              <c:tx>
                <c:rich>
                  <a:bodyPr/>
                  <a:lstStyle/>
                  <a:p>
                    <a:fld id="{F541E2C3-A012-4180-99CD-5CCB99A7EC7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E-A816-4E8C-8170-95AD4EC01BEC}"/>
                </c:ext>
              </c:extLst>
            </c:dLbl>
            <c:dLbl>
              <c:idx val="24"/>
              <c:tx>
                <c:rich>
                  <a:bodyPr/>
                  <a:lstStyle/>
                  <a:p>
                    <a:fld id="{9ED2A622-A7D5-450D-BE24-038F6DD7264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F-A816-4E8C-8170-95AD4EC01BEC}"/>
                </c:ext>
              </c:extLst>
            </c:dLbl>
            <c:dLbl>
              <c:idx val="25"/>
              <c:tx>
                <c:rich>
                  <a:bodyPr/>
                  <a:lstStyle/>
                  <a:p>
                    <a:fld id="{70CDADC3-30F7-4A96-B659-72A9258C559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0-A816-4E8C-8170-95AD4EC01BEC}"/>
                </c:ext>
              </c:extLst>
            </c:dLbl>
            <c:dLbl>
              <c:idx val="26"/>
              <c:tx>
                <c:rich>
                  <a:bodyPr/>
                  <a:lstStyle/>
                  <a:p>
                    <a:fld id="{8DFC21EC-C06C-43F8-A286-40A5B78041F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1-A816-4E8C-8170-95AD4EC01BEC}"/>
                </c:ext>
              </c:extLst>
            </c:dLbl>
            <c:dLbl>
              <c:idx val="27"/>
              <c:tx>
                <c:rich>
                  <a:bodyPr/>
                  <a:lstStyle/>
                  <a:p>
                    <a:fld id="{76030069-1290-4A4F-8B37-50428E1BA99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2-A816-4E8C-8170-95AD4EC01BEC}"/>
                </c:ext>
              </c:extLst>
            </c:dLbl>
            <c:dLbl>
              <c:idx val="28"/>
              <c:tx>
                <c:rich>
                  <a:bodyPr/>
                  <a:lstStyle/>
                  <a:p>
                    <a:fld id="{CA0537A0-955C-4CE1-BC9C-EC3FACA636C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3-A816-4E8C-8170-95AD4EC01BEC}"/>
                </c:ext>
              </c:extLst>
            </c:dLbl>
            <c:dLbl>
              <c:idx val="29"/>
              <c:tx>
                <c:rich>
                  <a:bodyPr/>
                  <a:lstStyle/>
                  <a:p>
                    <a:fld id="{A111B1C7-F0E7-402F-9879-78A83CC5B60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4-A816-4E8C-8170-95AD4EC01BEC}"/>
                </c:ext>
              </c:extLst>
            </c:dLbl>
            <c:dLbl>
              <c:idx val="30"/>
              <c:tx>
                <c:rich>
                  <a:bodyPr/>
                  <a:lstStyle/>
                  <a:p>
                    <a:fld id="{A20EA89C-FDF4-4C5A-B492-C7D6B35EF7D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5-A816-4E8C-8170-95AD4EC01BEC}"/>
                </c:ext>
              </c:extLst>
            </c:dLbl>
            <c:dLbl>
              <c:idx val="31"/>
              <c:tx>
                <c:rich>
                  <a:bodyPr/>
                  <a:lstStyle/>
                  <a:p>
                    <a:fld id="{2F8BB3ED-FC1B-4015-AD0F-DE2E620CBDA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6-A816-4E8C-8170-95AD4EC01BEC}"/>
                </c:ext>
              </c:extLst>
            </c:dLbl>
            <c:dLbl>
              <c:idx val="32"/>
              <c:tx>
                <c:rich>
                  <a:bodyPr/>
                  <a:lstStyle/>
                  <a:p>
                    <a:fld id="{D9EECF56-794A-4D8D-B5DA-D13437426A3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7-A816-4E8C-8170-95AD4EC01BEC}"/>
                </c:ext>
              </c:extLst>
            </c:dLbl>
            <c:dLbl>
              <c:idx val="33"/>
              <c:tx>
                <c:rich>
                  <a:bodyPr/>
                  <a:lstStyle/>
                  <a:p>
                    <a:fld id="{7C7ED41B-AA86-4E5A-A85C-47465782A6A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8-A816-4E8C-8170-95AD4EC01BEC}"/>
                </c:ext>
              </c:extLst>
            </c:dLbl>
            <c:dLbl>
              <c:idx val="34"/>
              <c:tx>
                <c:rich>
                  <a:bodyPr/>
                  <a:lstStyle/>
                  <a:p>
                    <a:fld id="{858503B0-5068-49A4-AE53-331862692EE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9-A816-4E8C-8170-95AD4EC01BEC}"/>
                </c:ext>
              </c:extLst>
            </c:dLbl>
            <c:dLbl>
              <c:idx val="35"/>
              <c:tx>
                <c:rich>
                  <a:bodyPr/>
                  <a:lstStyle/>
                  <a:p>
                    <a:fld id="{91D82E65-C984-4969-8F69-FA28335B34A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A-A816-4E8C-8170-95AD4EC01BEC}"/>
                </c:ext>
              </c:extLst>
            </c:dLbl>
            <c:dLbl>
              <c:idx val="36"/>
              <c:tx>
                <c:rich>
                  <a:bodyPr/>
                  <a:lstStyle/>
                  <a:p>
                    <a:fld id="{A7D0D95C-28AE-423D-AAF8-1B876BD0A1F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B-A816-4E8C-8170-95AD4EC01BEC}"/>
                </c:ext>
              </c:extLst>
            </c:dLbl>
            <c:dLbl>
              <c:idx val="37"/>
              <c:tx>
                <c:rich>
                  <a:bodyPr/>
                  <a:lstStyle/>
                  <a:p>
                    <a:fld id="{85924991-A2E2-4A02-B91D-FE34F00EA9E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C-A816-4E8C-8170-95AD4EC01BEC}"/>
                </c:ext>
              </c:extLst>
            </c:dLbl>
            <c:dLbl>
              <c:idx val="38"/>
              <c:tx>
                <c:rich>
                  <a:bodyPr/>
                  <a:lstStyle/>
                  <a:p>
                    <a:fld id="{9A886DB9-7CF1-4831-B1E4-4074C05578D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D-A816-4E8C-8170-95AD4EC01BEC}"/>
                </c:ext>
              </c:extLst>
            </c:dLbl>
            <c:dLbl>
              <c:idx val="39"/>
              <c:tx>
                <c:rich>
                  <a:bodyPr/>
                  <a:lstStyle/>
                  <a:p>
                    <a:fld id="{5F4E5B08-3464-4753-B34E-7181B09860E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4E-A816-4E8C-8170-95AD4EC01BEC}"/>
                </c:ext>
              </c:extLst>
            </c:dLbl>
            <c:dLbl>
              <c:idx val="40"/>
              <c:layout>
                <c:manualLayout>
                  <c:x val="-2.2516938372654522E-2"/>
                  <c:y val="-8.4508884268617801E-2"/>
                </c:manualLayout>
              </c:layout>
              <c:tx>
                <c:rich>
                  <a:bodyPr/>
                  <a:lstStyle/>
                  <a:p>
                    <a:fld id="{397F3DA9-C651-40BD-8C6C-052B0992B9BF}"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F-A816-4E8C-8170-95AD4EC01BEC}"/>
                </c:ext>
              </c:extLst>
            </c:dLbl>
            <c:dLbl>
              <c:idx val="41"/>
              <c:layout>
                <c:manualLayout>
                  <c:x val="-2.2516938372654522E-2"/>
                  <c:y val="-9.735952266455461E-2"/>
                </c:manualLayout>
              </c:layout>
              <c:tx>
                <c:rich>
                  <a:bodyPr/>
                  <a:lstStyle/>
                  <a:p>
                    <a:fld id="{41123DD5-7D0D-426C-8C56-6EC267B62FD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6-A816-4E8C-8170-95AD4EC01BEC}"/>
                </c:ext>
              </c:extLst>
            </c:dLbl>
            <c:dLbl>
              <c:idx val="42"/>
              <c:tx>
                <c:rich>
                  <a:bodyPr/>
                  <a:lstStyle/>
                  <a:p>
                    <a:fld id="{8C9BEC60-F7B7-4CBB-9684-DA9175B5ED9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0-A816-4E8C-8170-95AD4EC01BEC}"/>
                </c:ext>
              </c:extLst>
            </c:dLbl>
            <c:dLbl>
              <c:idx val="43"/>
              <c:tx>
                <c:rich>
                  <a:bodyPr/>
                  <a:lstStyle/>
                  <a:p>
                    <a:fld id="{8C5E8A70-B8A7-4674-9BCD-9492337EB54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1-A816-4E8C-8170-95AD4EC01BEC}"/>
                </c:ext>
              </c:extLst>
            </c:dLbl>
            <c:dLbl>
              <c:idx val="44"/>
              <c:tx>
                <c:rich>
                  <a:bodyPr/>
                  <a:lstStyle/>
                  <a:p>
                    <a:fld id="{3D9292B6-9A92-422D-84E2-3BE7539A98F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2-A816-4E8C-8170-95AD4EC01BEC}"/>
                </c:ext>
              </c:extLst>
            </c:dLbl>
            <c:dLbl>
              <c:idx val="45"/>
              <c:tx>
                <c:rich>
                  <a:bodyPr/>
                  <a:lstStyle/>
                  <a:p>
                    <a:fld id="{8F411139-7E16-4BBF-9FBC-10F25C7C5D5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3-A816-4E8C-8170-95AD4EC01BEC}"/>
                </c:ext>
              </c:extLst>
            </c:dLbl>
            <c:dLbl>
              <c:idx val="46"/>
              <c:tx>
                <c:rich>
                  <a:bodyPr/>
                  <a:lstStyle/>
                  <a:p>
                    <a:fld id="{52FD8321-45D2-4D7A-826C-7DA1A2A65FA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4-A816-4E8C-8170-95AD4EC01BEC}"/>
                </c:ext>
              </c:extLst>
            </c:dLbl>
            <c:dLbl>
              <c:idx val="47"/>
              <c:tx>
                <c:rich>
                  <a:bodyPr/>
                  <a:lstStyle/>
                  <a:p>
                    <a:fld id="{B514D720-31C1-47C7-884C-B74D40BFE4B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5-A816-4E8C-8170-95AD4EC01BEC}"/>
                </c:ext>
              </c:extLst>
            </c:dLbl>
            <c:dLbl>
              <c:idx val="48"/>
              <c:tx>
                <c:rich>
                  <a:bodyPr/>
                  <a:lstStyle/>
                  <a:p>
                    <a:fld id="{F37E8367-3D6A-40F4-BA17-9D8E7717890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6-A816-4E8C-8170-95AD4EC01BEC}"/>
                </c:ext>
              </c:extLst>
            </c:dLbl>
            <c:dLbl>
              <c:idx val="49"/>
              <c:tx>
                <c:rich>
                  <a:bodyPr/>
                  <a:lstStyle/>
                  <a:p>
                    <a:fld id="{2B99B3F1-8014-4DA3-B217-C1F520AE09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7-A816-4E8C-8170-95AD4EC01BEC}"/>
                </c:ext>
              </c:extLst>
            </c:dLbl>
            <c:spPr>
              <a:noFill/>
              <a:ln>
                <a:noFill/>
              </a:ln>
              <a:effectLst/>
            </c:spPr>
            <c:txPr>
              <a:bodyPr wrap="square" lIns="38100" tIns="19050" rIns="38100" bIns="19050" anchor="ctr">
                <a:spAutoFit/>
              </a:bodyPr>
              <a:lstStyle/>
              <a:p>
                <a:pPr>
                  <a:defRPr>
                    <a:solidFill>
                      <a:schemeClr val="accent1"/>
                    </a:solidFill>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Sheet1!$A$2:$A$51</c:f>
              <c:strCache>
                <c:ptCount val="50"/>
                <c:pt idx="0">
                  <c:v>District of Columbia</c:v>
                </c:pt>
                <c:pt idx="1">
                  <c:v>Wisconsin</c:v>
                </c:pt>
                <c:pt idx="2">
                  <c:v>Iowa</c:v>
                </c:pt>
                <c:pt idx="3">
                  <c:v>Michigan</c:v>
                </c:pt>
                <c:pt idx="4">
                  <c:v>Nebraska</c:v>
                </c:pt>
                <c:pt idx="5">
                  <c:v>Delaware</c:v>
                </c:pt>
                <c:pt idx="6">
                  <c:v>Maryland</c:v>
                </c:pt>
                <c:pt idx="7">
                  <c:v>Nevada</c:v>
                </c:pt>
                <c:pt idx="8">
                  <c:v>Texas</c:v>
                </c:pt>
                <c:pt idx="9">
                  <c:v>Ohio</c:v>
                </c:pt>
                <c:pt idx="10">
                  <c:v>Georgia</c:v>
                </c:pt>
                <c:pt idx="11">
                  <c:v>Missouri</c:v>
                </c:pt>
                <c:pt idx="12">
                  <c:v>Mississippi</c:v>
                </c:pt>
                <c:pt idx="13">
                  <c:v>Virginia</c:v>
                </c:pt>
                <c:pt idx="14">
                  <c:v>Florida</c:v>
                </c:pt>
                <c:pt idx="15">
                  <c:v>California</c:v>
                </c:pt>
                <c:pt idx="16">
                  <c:v>Indiana</c:v>
                </c:pt>
                <c:pt idx="17">
                  <c:v>New York</c:v>
                </c:pt>
                <c:pt idx="18">
                  <c:v>Tennessee</c:v>
                </c:pt>
                <c:pt idx="19">
                  <c:v>South Carolina</c:v>
                </c:pt>
                <c:pt idx="20">
                  <c:v>Connecticut</c:v>
                </c:pt>
                <c:pt idx="21">
                  <c:v>Minnesota</c:v>
                </c:pt>
                <c:pt idx="22">
                  <c:v>Kansas</c:v>
                </c:pt>
                <c:pt idx="23">
                  <c:v>Washington</c:v>
                </c:pt>
                <c:pt idx="24">
                  <c:v>Alabama</c:v>
                </c:pt>
                <c:pt idx="25">
                  <c:v>Massachusetts</c:v>
                </c:pt>
                <c:pt idx="26">
                  <c:v>Illinois</c:v>
                </c:pt>
                <c:pt idx="27">
                  <c:v>North Carolina</c:v>
                </c:pt>
                <c:pt idx="28">
                  <c:v>New Mexico</c:v>
                </c:pt>
                <c:pt idx="29">
                  <c:v>Louisiana</c:v>
                </c:pt>
                <c:pt idx="30">
                  <c:v>Arkansas</c:v>
                </c:pt>
                <c:pt idx="31">
                  <c:v>Hawaii</c:v>
                </c:pt>
                <c:pt idx="32">
                  <c:v>Colorado</c:v>
                </c:pt>
                <c:pt idx="33">
                  <c:v>Kentucky</c:v>
                </c:pt>
                <c:pt idx="34">
                  <c:v>Pennsylvania</c:v>
                </c:pt>
                <c:pt idx="35">
                  <c:v>Utah</c:v>
                </c:pt>
                <c:pt idx="36">
                  <c:v>Oklahoma</c:v>
                </c:pt>
                <c:pt idx="37">
                  <c:v>West Virginia</c:v>
                </c:pt>
                <c:pt idx="38">
                  <c:v>Arizona</c:v>
                </c:pt>
                <c:pt idx="39">
                  <c:v>Rhode Island</c:v>
                </c:pt>
                <c:pt idx="40">
                  <c:v>Oregon</c:v>
                </c:pt>
                <c:pt idx="41">
                  <c:v>North Dakota</c:v>
                </c:pt>
                <c:pt idx="42">
                  <c:v>Alaska</c:v>
                </c:pt>
                <c:pt idx="43">
                  <c:v>Idaho</c:v>
                </c:pt>
                <c:pt idx="44">
                  <c:v>Maine</c:v>
                </c:pt>
                <c:pt idx="45">
                  <c:v>Montana</c:v>
                </c:pt>
                <c:pt idx="46">
                  <c:v>New Hampshire</c:v>
                </c:pt>
                <c:pt idx="47">
                  <c:v>South Dakota</c:v>
                </c:pt>
                <c:pt idx="48">
                  <c:v>Vermont</c:v>
                </c:pt>
                <c:pt idx="49">
                  <c:v>Wyoming</c:v>
                </c:pt>
              </c:strCache>
            </c:strRef>
          </c:cat>
          <c:val>
            <c:numRef>
              <c:f>Sheet1!$B$2:$B$51</c:f>
              <c:numCache>
                <c:formatCode>0</c:formatCode>
                <c:ptCount val="50"/>
                <c:pt idx="0">
                  <c:v>61.788305729999998</c:v>
                </c:pt>
                <c:pt idx="1">
                  <c:v>47.631297590000003</c:v>
                </c:pt>
                <c:pt idx="2">
                  <c:v>49.439646660000001</c:v>
                </c:pt>
                <c:pt idx="3">
                  <c:v>43.342864720000001</c:v>
                </c:pt>
                <c:pt idx="4">
                  <c:v>51.311471140000002</c:v>
                </c:pt>
                <c:pt idx="5">
                  <c:v>47.77197907</c:v>
                </c:pt>
                <c:pt idx="6">
                  <c:v>54.969176509999997</c:v>
                </c:pt>
                <c:pt idx="7">
                  <c:v>37.617771419999997</c:v>
                </c:pt>
                <c:pt idx="8">
                  <c:v>45.676089249999997</c:v>
                </c:pt>
                <c:pt idx="9">
                  <c:v>44.473890830000002</c:v>
                </c:pt>
                <c:pt idx="10">
                  <c:v>41.744312870000002</c:v>
                </c:pt>
                <c:pt idx="11">
                  <c:v>47.63079106</c:v>
                </c:pt>
                <c:pt idx="12">
                  <c:v>43.645790439999999</c:v>
                </c:pt>
                <c:pt idx="13">
                  <c:v>52.612156849999998</c:v>
                </c:pt>
                <c:pt idx="14">
                  <c:v>42.712769229999999</c:v>
                </c:pt>
                <c:pt idx="15">
                  <c:v>47.023564659999998</c:v>
                </c:pt>
                <c:pt idx="16">
                  <c:v>44.01466576</c:v>
                </c:pt>
                <c:pt idx="17">
                  <c:v>49.196260019999997</c:v>
                </c:pt>
                <c:pt idx="18">
                  <c:v>43.507085189999998</c:v>
                </c:pt>
                <c:pt idx="19">
                  <c:v>45.897172500000003</c:v>
                </c:pt>
                <c:pt idx="20">
                  <c:v>54.620792109999996</c:v>
                </c:pt>
                <c:pt idx="21">
                  <c:v>47.740821189999998</c:v>
                </c:pt>
                <c:pt idx="22">
                  <c:v>48.871877410000003</c:v>
                </c:pt>
                <c:pt idx="23">
                  <c:v>49.674673140000003</c:v>
                </c:pt>
                <c:pt idx="24">
                  <c:v>44.60874931</c:v>
                </c:pt>
                <c:pt idx="25">
                  <c:v>52.99668552</c:v>
                </c:pt>
                <c:pt idx="26">
                  <c:v>42.04837766</c:v>
                </c:pt>
                <c:pt idx="27">
                  <c:v>53.058320369999997</c:v>
                </c:pt>
                <c:pt idx="28">
                  <c:v>46.884362230000001</c:v>
                </c:pt>
                <c:pt idx="29">
                  <c:v>41.189510779999999</c:v>
                </c:pt>
                <c:pt idx="30">
                  <c:v>44.230421</c:v>
                </c:pt>
                <c:pt idx="31">
                  <c:v>43.738054009999999</c:v>
                </c:pt>
                <c:pt idx="32">
                  <c:v>48.82035587</c:v>
                </c:pt>
                <c:pt idx="33">
                  <c:v>42.984757430000002</c:v>
                </c:pt>
                <c:pt idx="34">
                  <c:v>49.353581040000002</c:v>
                </c:pt>
                <c:pt idx="35">
                  <c:v>44.469921110000001</c:v>
                </c:pt>
                <c:pt idx="36">
                  <c:v>48.023228000000003</c:v>
                </c:pt>
                <c:pt idx="37">
                  <c:v>45.109843750000003</c:v>
                </c:pt>
                <c:pt idx="38">
                  <c:v>42.812794179999997</c:v>
                </c:pt>
                <c:pt idx="39">
                  <c:v>53.015253970000003</c:v>
                </c:pt>
                <c:pt idx="40">
                  <c:v>44.505771639999999</c:v>
                </c:pt>
                <c:pt idx="41">
                  <c:v>48.189264219999998</c:v>
                </c:pt>
                <c:pt idx="42">
                  <c:v>39.51880963</c:v>
                </c:pt>
                <c:pt idx="43">
                  <c:v>39.671925119999997</c:v>
                </c:pt>
                <c:pt idx="44">
                  <c:v>47.043758650000001</c:v>
                </c:pt>
                <c:pt idx="45">
                  <c:v>43.00496433</c:v>
                </c:pt>
                <c:pt idx="46">
                  <c:v>48.557997370000002</c:v>
                </c:pt>
                <c:pt idx="47">
                  <c:v>50.600431669999999</c:v>
                </c:pt>
                <c:pt idx="48">
                  <c:v>47.741118100000001</c:v>
                </c:pt>
                <c:pt idx="49">
                  <c:v>36.277737160000001</c:v>
                </c:pt>
              </c:numCache>
            </c:numRef>
          </c:val>
          <c:smooth val="0"/>
          <c:extLst>
            <c:ext xmlns:c15="http://schemas.microsoft.com/office/drawing/2012/chart" uri="{02D57815-91ED-43cb-92C2-25804820EDAC}">
              <c15:datalabelsRange>
                <c15:f>Sheet1!$D$2:$D$51</c15:f>
                <c15:dlblRangeCache>
                  <c:ptCount val="50"/>
                  <c:pt idx="0">
                    <c:v>25</c:v>
                  </c:pt>
                  <c:pt idx="1">
                    <c:v>17</c:v>
                  </c:pt>
                  <c:pt idx="2">
                    <c:v>15</c:v>
                  </c:pt>
                  <c:pt idx="3">
                    <c:v>14</c:v>
                  </c:pt>
                  <c:pt idx="4">
                    <c:v>13</c:v>
                  </c:pt>
                  <c:pt idx="5">
                    <c:v>13</c:v>
                  </c:pt>
                  <c:pt idx="6">
                    <c:v>13</c:v>
                  </c:pt>
                  <c:pt idx="7">
                    <c:v>13</c:v>
                  </c:pt>
                  <c:pt idx="8">
                    <c:v>12</c:v>
                  </c:pt>
                  <c:pt idx="9">
                    <c:v>12</c:v>
                  </c:pt>
                  <c:pt idx="10">
                    <c:v>12</c:v>
                  </c:pt>
                  <c:pt idx="11">
                    <c:v>12</c:v>
                  </c:pt>
                  <c:pt idx="12">
                    <c:v>11</c:v>
                  </c:pt>
                  <c:pt idx="13">
                    <c:v>11</c:v>
                  </c:pt>
                  <c:pt idx="14">
                    <c:v>11</c:v>
                  </c:pt>
                  <c:pt idx="15">
                    <c:v>11</c:v>
                  </c:pt>
                  <c:pt idx="16">
                    <c:v>10</c:v>
                  </c:pt>
                  <c:pt idx="17">
                    <c:v>10</c:v>
                  </c:pt>
                  <c:pt idx="18">
                    <c:v>10</c:v>
                  </c:pt>
                  <c:pt idx="19">
                    <c:v>9</c:v>
                  </c:pt>
                  <c:pt idx="20">
                    <c:v>9</c:v>
                  </c:pt>
                  <c:pt idx="21">
                    <c:v>9</c:v>
                  </c:pt>
                  <c:pt idx="22">
                    <c:v>9</c:v>
                  </c:pt>
                  <c:pt idx="23">
                    <c:v>8</c:v>
                  </c:pt>
                  <c:pt idx="24">
                    <c:v>8</c:v>
                  </c:pt>
                  <c:pt idx="25">
                    <c:v>8</c:v>
                  </c:pt>
                  <c:pt idx="26">
                    <c:v>7</c:v>
                  </c:pt>
                  <c:pt idx="27">
                    <c:v>7</c:v>
                  </c:pt>
                  <c:pt idx="28">
                    <c:v>6</c:v>
                  </c:pt>
                  <c:pt idx="29">
                    <c:v>6</c:v>
                  </c:pt>
                  <c:pt idx="30">
                    <c:v>5</c:v>
                  </c:pt>
                  <c:pt idx="31">
                    <c:v>4</c:v>
                  </c:pt>
                  <c:pt idx="32">
                    <c:v>4</c:v>
                  </c:pt>
                  <c:pt idx="33">
                    <c:v>4</c:v>
                  </c:pt>
                  <c:pt idx="34">
                    <c:v>4</c:v>
                  </c:pt>
                  <c:pt idx="35">
                    <c:v>4</c:v>
                  </c:pt>
                  <c:pt idx="36">
                    <c:v>3</c:v>
                  </c:pt>
                  <c:pt idx="37">
                    <c:v>3</c:v>
                  </c:pt>
                  <c:pt idx="38">
                    <c:v>2</c:v>
                  </c:pt>
                  <c:pt idx="39">
                    <c:v>-1</c:v>
                  </c:pt>
                  <c:pt idx="40">
                    <c:v>-4</c:v>
                  </c:pt>
                  <c:pt idx="41">
                    <c:v>-7</c:v>
                  </c:pt>
                </c15:dlblRangeCache>
              </c15:datalabelsRange>
            </c:ext>
            <c:ext xmlns:c16="http://schemas.microsoft.com/office/drawing/2014/chart" uri="{C3380CC4-5D6E-409C-BE32-E72D297353CC}">
              <c16:uniqueId val="{00000000-23F1-4C4C-A043-BA7728122A14}"/>
            </c:ext>
          </c:extLst>
        </c:ser>
        <c:ser>
          <c:idx val="1"/>
          <c:order val="1"/>
          <c:tx>
            <c:strRef>
              <c:f>Sheet1!$C$1</c:f>
              <c:strCache>
                <c:ptCount val="1"/>
                <c:pt idx="0">
                  <c:v>Black</c:v>
                </c:pt>
              </c:strCache>
            </c:strRef>
          </c:tx>
          <c:spPr>
            <a:ln w="19050">
              <a:noFill/>
            </a:ln>
          </c:spPr>
          <c:marker>
            <c:symbol val="circle"/>
            <c:size val="10"/>
            <c:spPr>
              <a:solidFill>
                <a:schemeClr val="accent1"/>
              </a:solidFill>
              <a:ln>
                <a:noFill/>
              </a:ln>
            </c:spPr>
          </c:marker>
          <c:dPt>
            <c:idx val="2"/>
            <c:bubble3D val="0"/>
            <c:extLst>
              <c:ext xmlns:c16="http://schemas.microsoft.com/office/drawing/2014/chart" uri="{C3380CC4-5D6E-409C-BE32-E72D297353CC}">
                <c16:uniqueId val="{00000003-23F1-4C4C-A043-BA7728122A14}"/>
              </c:ext>
            </c:extLst>
          </c:dPt>
          <c:dPt>
            <c:idx val="3"/>
            <c:bubble3D val="0"/>
            <c:extLst>
              <c:ext xmlns:c16="http://schemas.microsoft.com/office/drawing/2014/chart" uri="{C3380CC4-5D6E-409C-BE32-E72D297353CC}">
                <c16:uniqueId val="{00000004-23F1-4C4C-A043-BA7728122A14}"/>
              </c:ext>
            </c:extLst>
          </c:dPt>
          <c:dPt>
            <c:idx val="4"/>
            <c:bubble3D val="0"/>
            <c:extLst>
              <c:ext xmlns:c16="http://schemas.microsoft.com/office/drawing/2014/chart" uri="{C3380CC4-5D6E-409C-BE32-E72D297353CC}">
                <c16:uniqueId val="{00000005-23F1-4C4C-A043-BA7728122A14}"/>
              </c:ext>
            </c:extLst>
          </c:dPt>
          <c:dPt>
            <c:idx val="5"/>
            <c:bubble3D val="0"/>
            <c:extLst>
              <c:ext xmlns:c16="http://schemas.microsoft.com/office/drawing/2014/chart" uri="{C3380CC4-5D6E-409C-BE32-E72D297353CC}">
                <c16:uniqueId val="{00000003-51C3-4ABE-8E1C-15349CB76190}"/>
              </c:ext>
            </c:extLst>
          </c:dPt>
          <c:dPt>
            <c:idx val="6"/>
            <c:bubble3D val="0"/>
            <c:extLst>
              <c:ext xmlns:c16="http://schemas.microsoft.com/office/drawing/2014/chart" uri="{C3380CC4-5D6E-409C-BE32-E72D297353CC}">
                <c16:uniqueId val="{00000007-23F1-4C4C-A043-BA7728122A14}"/>
              </c:ext>
            </c:extLst>
          </c:dPt>
          <c:dPt>
            <c:idx val="7"/>
            <c:bubble3D val="0"/>
            <c:extLst>
              <c:ext xmlns:c16="http://schemas.microsoft.com/office/drawing/2014/chart" uri="{C3380CC4-5D6E-409C-BE32-E72D297353CC}">
                <c16:uniqueId val="{00000008-23F1-4C4C-A043-BA7728122A14}"/>
              </c:ext>
            </c:extLst>
          </c:dPt>
          <c:dPt>
            <c:idx val="8"/>
            <c:bubble3D val="0"/>
            <c:extLst>
              <c:ext xmlns:c16="http://schemas.microsoft.com/office/drawing/2014/chart" uri="{C3380CC4-5D6E-409C-BE32-E72D297353CC}">
                <c16:uniqueId val="{00000006-51C3-4ABE-8E1C-15349CB76190}"/>
              </c:ext>
            </c:extLst>
          </c:dPt>
          <c:dPt>
            <c:idx val="10"/>
            <c:bubble3D val="0"/>
            <c:extLst>
              <c:ext xmlns:c16="http://schemas.microsoft.com/office/drawing/2014/chart" uri="{C3380CC4-5D6E-409C-BE32-E72D297353CC}">
                <c16:uniqueId val="{00000007-54F1-401D-8159-0D226ED7AD61}"/>
              </c:ext>
            </c:extLst>
          </c:dPt>
          <c:dPt>
            <c:idx val="11"/>
            <c:bubble3D val="0"/>
            <c:extLst>
              <c:ext xmlns:c16="http://schemas.microsoft.com/office/drawing/2014/chart" uri="{C3380CC4-5D6E-409C-BE32-E72D297353CC}">
                <c16:uniqueId val="{00000008-51C3-4ABE-8E1C-15349CB76190}"/>
              </c:ext>
            </c:extLst>
          </c:dPt>
          <c:dPt>
            <c:idx val="12"/>
            <c:bubble3D val="0"/>
            <c:extLst>
              <c:ext xmlns:c16="http://schemas.microsoft.com/office/drawing/2014/chart" uri="{C3380CC4-5D6E-409C-BE32-E72D297353CC}">
                <c16:uniqueId val="{0000000D-23F1-4C4C-A043-BA7728122A14}"/>
              </c:ext>
            </c:extLst>
          </c:dPt>
          <c:dPt>
            <c:idx val="14"/>
            <c:bubble3D val="0"/>
            <c:extLst>
              <c:ext xmlns:c16="http://schemas.microsoft.com/office/drawing/2014/chart" uri="{C3380CC4-5D6E-409C-BE32-E72D297353CC}">
                <c16:uniqueId val="{0000000C-A0D3-419A-A052-A4F88586F965}"/>
              </c:ext>
            </c:extLst>
          </c:dPt>
          <c:dPt>
            <c:idx val="15"/>
            <c:bubble3D val="0"/>
            <c:extLst>
              <c:ext xmlns:c16="http://schemas.microsoft.com/office/drawing/2014/chart" uri="{C3380CC4-5D6E-409C-BE32-E72D297353CC}">
                <c16:uniqueId val="{0000000B-54F1-401D-8159-0D226ED7AD61}"/>
              </c:ext>
            </c:extLst>
          </c:dPt>
          <c:dPt>
            <c:idx val="16"/>
            <c:bubble3D val="0"/>
            <c:extLst>
              <c:ext xmlns:c16="http://schemas.microsoft.com/office/drawing/2014/chart" uri="{C3380CC4-5D6E-409C-BE32-E72D297353CC}">
                <c16:uniqueId val="{0000000C-54F1-401D-8159-0D226ED7AD61}"/>
              </c:ext>
            </c:extLst>
          </c:dPt>
          <c:dPt>
            <c:idx val="19"/>
            <c:bubble3D val="0"/>
            <c:extLst>
              <c:ext xmlns:c16="http://schemas.microsoft.com/office/drawing/2014/chart" uri="{C3380CC4-5D6E-409C-BE32-E72D297353CC}">
                <c16:uniqueId val="{00000014-23F1-4C4C-A043-BA7728122A14}"/>
              </c:ext>
            </c:extLst>
          </c:dPt>
          <c:dPt>
            <c:idx val="20"/>
            <c:bubble3D val="0"/>
            <c:extLst>
              <c:ext xmlns:c16="http://schemas.microsoft.com/office/drawing/2014/chart" uri="{C3380CC4-5D6E-409C-BE32-E72D297353CC}">
                <c16:uniqueId val="{00000015-23F1-4C4C-A043-BA7728122A14}"/>
              </c:ext>
            </c:extLst>
          </c:dPt>
          <c:dPt>
            <c:idx val="22"/>
            <c:bubble3D val="0"/>
            <c:extLst>
              <c:ext xmlns:c16="http://schemas.microsoft.com/office/drawing/2014/chart" uri="{C3380CC4-5D6E-409C-BE32-E72D297353CC}">
                <c16:uniqueId val="{00000012-54F1-401D-8159-0D226ED7AD61}"/>
              </c:ext>
            </c:extLst>
          </c:dPt>
          <c:dPt>
            <c:idx val="23"/>
            <c:bubble3D val="0"/>
            <c:extLst>
              <c:ext xmlns:c16="http://schemas.microsoft.com/office/drawing/2014/chart" uri="{C3380CC4-5D6E-409C-BE32-E72D297353CC}">
                <c16:uniqueId val="{00000010-51C3-4ABE-8E1C-15349CB76190}"/>
              </c:ext>
            </c:extLst>
          </c:dPt>
          <c:dPt>
            <c:idx val="25"/>
            <c:bubble3D val="0"/>
            <c:extLst>
              <c:ext xmlns:c16="http://schemas.microsoft.com/office/drawing/2014/chart" uri="{C3380CC4-5D6E-409C-BE32-E72D297353CC}">
                <c16:uniqueId val="{00000014-54F1-401D-8159-0D226ED7AD61}"/>
              </c:ext>
            </c:extLst>
          </c:dPt>
          <c:dPt>
            <c:idx val="26"/>
            <c:bubble3D val="0"/>
            <c:extLst>
              <c:ext xmlns:c16="http://schemas.microsoft.com/office/drawing/2014/chart" uri="{C3380CC4-5D6E-409C-BE32-E72D297353CC}">
                <c16:uniqueId val="{0000001B-23F1-4C4C-A043-BA7728122A14}"/>
              </c:ext>
            </c:extLst>
          </c:dPt>
          <c:dPt>
            <c:idx val="28"/>
            <c:bubble3D val="0"/>
            <c:extLst>
              <c:ext xmlns:c16="http://schemas.microsoft.com/office/drawing/2014/chart" uri="{C3380CC4-5D6E-409C-BE32-E72D297353CC}">
                <c16:uniqueId val="{00000012-EAB5-4940-BADA-7B8780D60208}"/>
              </c:ext>
            </c:extLst>
          </c:dPt>
          <c:dPt>
            <c:idx val="29"/>
            <c:bubble3D val="0"/>
            <c:extLst>
              <c:ext xmlns:c16="http://schemas.microsoft.com/office/drawing/2014/chart" uri="{C3380CC4-5D6E-409C-BE32-E72D297353CC}">
                <c16:uniqueId val="{00000014-51C3-4ABE-8E1C-15349CB76190}"/>
              </c:ext>
            </c:extLst>
          </c:dPt>
          <c:dPt>
            <c:idx val="30"/>
            <c:bubble3D val="0"/>
            <c:extLst>
              <c:ext xmlns:c16="http://schemas.microsoft.com/office/drawing/2014/chart" uri="{C3380CC4-5D6E-409C-BE32-E72D297353CC}">
                <c16:uniqueId val="{00000018-54F1-401D-8159-0D226ED7AD61}"/>
              </c:ext>
            </c:extLst>
          </c:dPt>
          <c:dPt>
            <c:idx val="33"/>
            <c:bubble3D val="0"/>
            <c:extLst>
              <c:ext xmlns:c16="http://schemas.microsoft.com/office/drawing/2014/chart" uri="{C3380CC4-5D6E-409C-BE32-E72D297353CC}">
                <c16:uniqueId val="{00000016-51C3-4ABE-8E1C-15349CB76190}"/>
              </c:ext>
            </c:extLst>
          </c:dPt>
          <c:dPt>
            <c:idx val="35"/>
            <c:bubble3D val="0"/>
            <c:extLst>
              <c:ext xmlns:c16="http://schemas.microsoft.com/office/drawing/2014/chart" uri="{C3380CC4-5D6E-409C-BE32-E72D297353CC}">
                <c16:uniqueId val="{00000017-51C3-4ABE-8E1C-15349CB76190}"/>
              </c:ext>
            </c:extLst>
          </c:dPt>
          <c:dPt>
            <c:idx val="37"/>
            <c:bubble3D val="0"/>
            <c:extLst>
              <c:ext xmlns:c16="http://schemas.microsoft.com/office/drawing/2014/chart" uri="{C3380CC4-5D6E-409C-BE32-E72D297353CC}">
                <c16:uniqueId val="{00000018-51C3-4ABE-8E1C-15349CB76190}"/>
              </c:ext>
            </c:extLst>
          </c:dPt>
          <c:dPt>
            <c:idx val="38"/>
            <c:bubble3D val="0"/>
            <c:extLst>
              <c:ext xmlns:c16="http://schemas.microsoft.com/office/drawing/2014/chart" uri="{C3380CC4-5D6E-409C-BE32-E72D297353CC}">
                <c16:uniqueId val="{00000019-EAB5-4940-BADA-7B8780D60208}"/>
              </c:ext>
            </c:extLst>
          </c:dPt>
          <c:dPt>
            <c:idx val="39"/>
            <c:bubble3D val="0"/>
            <c:extLst>
              <c:ext xmlns:c16="http://schemas.microsoft.com/office/drawing/2014/chart" uri="{C3380CC4-5D6E-409C-BE32-E72D297353CC}">
                <c16:uniqueId val="{0000001B-54F1-401D-8159-0D226ED7AD61}"/>
              </c:ext>
            </c:extLst>
          </c:dPt>
          <c:dPt>
            <c:idx val="40"/>
            <c:bubble3D val="0"/>
            <c:extLst>
              <c:ext xmlns:c16="http://schemas.microsoft.com/office/drawing/2014/chart" uri="{C3380CC4-5D6E-409C-BE32-E72D297353CC}">
                <c16:uniqueId val="{00000019-A0D3-419A-A052-A4F88586F965}"/>
              </c:ext>
            </c:extLst>
          </c:dPt>
          <c:dPt>
            <c:idx val="42"/>
            <c:bubble3D val="0"/>
            <c:extLst>
              <c:ext xmlns:c16="http://schemas.microsoft.com/office/drawing/2014/chart" uri="{C3380CC4-5D6E-409C-BE32-E72D297353CC}">
                <c16:uniqueId val="{0000001D-54F1-401D-8159-0D226ED7AD61}"/>
              </c:ext>
            </c:extLst>
          </c:dPt>
          <c:dPt>
            <c:idx val="43"/>
            <c:bubble3D val="0"/>
            <c:extLst>
              <c:ext xmlns:c16="http://schemas.microsoft.com/office/drawing/2014/chart" uri="{C3380CC4-5D6E-409C-BE32-E72D297353CC}">
                <c16:uniqueId val="{00000021-23F1-4C4C-A043-BA7728122A14}"/>
              </c:ext>
            </c:extLst>
          </c:dPt>
          <c:dPt>
            <c:idx val="44"/>
            <c:bubble3D val="0"/>
            <c:extLst>
              <c:ext xmlns:c16="http://schemas.microsoft.com/office/drawing/2014/chart" uri="{C3380CC4-5D6E-409C-BE32-E72D297353CC}">
                <c16:uniqueId val="{0000001E-51C3-4ABE-8E1C-15349CB76190}"/>
              </c:ext>
            </c:extLst>
          </c:dPt>
          <c:dPt>
            <c:idx val="45"/>
            <c:bubble3D val="0"/>
            <c:extLst>
              <c:ext xmlns:c16="http://schemas.microsoft.com/office/drawing/2014/chart" uri="{C3380CC4-5D6E-409C-BE32-E72D297353CC}">
                <c16:uniqueId val="{0000001F-51C3-4ABE-8E1C-15349CB76190}"/>
              </c:ext>
            </c:extLst>
          </c:dPt>
          <c:dPt>
            <c:idx val="47"/>
            <c:bubble3D val="0"/>
            <c:extLst>
              <c:ext xmlns:c16="http://schemas.microsoft.com/office/drawing/2014/chart" uri="{C3380CC4-5D6E-409C-BE32-E72D297353CC}">
                <c16:uniqueId val="{00000025-23F1-4C4C-A043-BA7728122A14}"/>
              </c:ext>
            </c:extLst>
          </c:dPt>
          <c:dPt>
            <c:idx val="49"/>
            <c:bubble3D val="0"/>
            <c:extLst>
              <c:ext xmlns:c16="http://schemas.microsoft.com/office/drawing/2014/chart" uri="{C3380CC4-5D6E-409C-BE32-E72D297353CC}">
                <c16:uniqueId val="{00000027-23F1-4C4C-A043-BA7728122A14}"/>
              </c:ext>
            </c:extLst>
          </c:dPt>
          <c:dPt>
            <c:idx val="51"/>
            <c:bubble3D val="0"/>
            <c:extLst>
              <c:ext xmlns:c16="http://schemas.microsoft.com/office/drawing/2014/chart" uri="{C3380CC4-5D6E-409C-BE32-E72D297353CC}">
                <c16:uniqueId val="{00000029-23F1-4C4C-A043-BA7728122A14}"/>
              </c:ext>
            </c:extLst>
          </c:dPt>
          <c:dPt>
            <c:idx val="52"/>
            <c:bubble3D val="0"/>
            <c:extLst>
              <c:ext xmlns:c16="http://schemas.microsoft.com/office/drawing/2014/chart" uri="{C3380CC4-5D6E-409C-BE32-E72D297353CC}">
                <c16:uniqueId val="{0000002A-23F1-4C4C-A043-BA7728122A14}"/>
              </c:ext>
            </c:extLst>
          </c:dPt>
          <c:dPt>
            <c:idx val="53"/>
            <c:bubble3D val="0"/>
            <c:extLst>
              <c:ext xmlns:c16="http://schemas.microsoft.com/office/drawing/2014/chart" uri="{C3380CC4-5D6E-409C-BE32-E72D297353CC}">
                <c16:uniqueId val="{0000002B-23F1-4C4C-A043-BA7728122A14}"/>
              </c:ext>
            </c:extLst>
          </c:dPt>
          <c:dPt>
            <c:idx val="54"/>
            <c:bubble3D val="0"/>
            <c:extLst>
              <c:ext xmlns:c16="http://schemas.microsoft.com/office/drawing/2014/chart" uri="{C3380CC4-5D6E-409C-BE32-E72D297353CC}">
                <c16:uniqueId val="{0000002C-23F1-4C4C-A043-BA7728122A14}"/>
              </c:ext>
            </c:extLst>
          </c:dPt>
          <c:dLbls>
            <c:delete val="1"/>
          </c:dLbls>
          <c:cat>
            <c:strRef>
              <c:f>Sheet1!$A$2:$A$51</c:f>
              <c:strCache>
                <c:ptCount val="50"/>
                <c:pt idx="0">
                  <c:v>District of Columbia</c:v>
                </c:pt>
                <c:pt idx="1">
                  <c:v>Wisconsin</c:v>
                </c:pt>
                <c:pt idx="2">
                  <c:v>Iowa</c:v>
                </c:pt>
                <c:pt idx="3">
                  <c:v>Michigan</c:v>
                </c:pt>
                <c:pt idx="4">
                  <c:v>Nebraska</c:v>
                </c:pt>
                <c:pt idx="5">
                  <c:v>Delaware</c:v>
                </c:pt>
                <c:pt idx="6">
                  <c:v>Maryland</c:v>
                </c:pt>
                <c:pt idx="7">
                  <c:v>Nevada</c:v>
                </c:pt>
                <c:pt idx="8">
                  <c:v>Texas</c:v>
                </c:pt>
                <c:pt idx="9">
                  <c:v>Ohio</c:v>
                </c:pt>
                <c:pt idx="10">
                  <c:v>Georgia</c:v>
                </c:pt>
                <c:pt idx="11">
                  <c:v>Missouri</c:v>
                </c:pt>
                <c:pt idx="12">
                  <c:v>Mississippi</c:v>
                </c:pt>
                <c:pt idx="13">
                  <c:v>Virginia</c:v>
                </c:pt>
                <c:pt idx="14">
                  <c:v>Florida</c:v>
                </c:pt>
                <c:pt idx="15">
                  <c:v>California</c:v>
                </c:pt>
                <c:pt idx="16">
                  <c:v>Indiana</c:v>
                </c:pt>
                <c:pt idx="17">
                  <c:v>New York</c:v>
                </c:pt>
                <c:pt idx="18">
                  <c:v>Tennessee</c:v>
                </c:pt>
                <c:pt idx="19">
                  <c:v>South Carolina</c:v>
                </c:pt>
                <c:pt idx="20">
                  <c:v>Connecticut</c:v>
                </c:pt>
                <c:pt idx="21">
                  <c:v>Minnesota</c:v>
                </c:pt>
                <c:pt idx="22">
                  <c:v>Kansas</c:v>
                </c:pt>
                <c:pt idx="23">
                  <c:v>Washington</c:v>
                </c:pt>
                <c:pt idx="24">
                  <c:v>Alabama</c:v>
                </c:pt>
                <c:pt idx="25">
                  <c:v>Massachusetts</c:v>
                </c:pt>
                <c:pt idx="26">
                  <c:v>Illinois</c:v>
                </c:pt>
                <c:pt idx="27">
                  <c:v>North Carolina</c:v>
                </c:pt>
                <c:pt idx="28">
                  <c:v>New Mexico</c:v>
                </c:pt>
                <c:pt idx="29">
                  <c:v>Louisiana</c:v>
                </c:pt>
                <c:pt idx="30">
                  <c:v>Arkansas</c:v>
                </c:pt>
                <c:pt idx="31">
                  <c:v>Hawaii</c:v>
                </c:pt>
                <c:pt idx="32">
                  <c:v>Colorado</c:v>
                </c:pt>
                <c:pt idx="33">
                  <c:v>Kentucky</c:v>
                </c:pt>
                <c:pt idx="34">
                  <c:v>Pennsylvania</c:v>
                </c:pt>
                <c:pt idx="35">
                  <c:v>Utah</c:v>
                </c:pt>
                <c:pt idx="36">
                  <c:v>Oklahoma</c:v>
                </c:pt>
                <c:pt idx="37">
                  <c:v>West Virginia</c:v>
                </c:pt>
                <c:pt idx="38">
                  <c:v>Arizona</c:v>
                </c:pt>
                <c:pt idx="39">
                  <c:v>Rhode Island</c:v>
                </c:pt>
                <c:pt idx="40">
                  <c:v>Oregon</c:v>
                </c:pt>
                <c:pt idx="41">
                  <c:v>North Dakota</c:v>
                </c:pt>
                <c:pt idx="42">
                  <c:v>Alaska</c:v>
                </c:pt>
                <c:pt idx="43">
                  <c:v>Idaho</c:v>
                </c:pt>
                <c:pt idx="44">
                  <c:v>Maine</c:v>
                </c:pt>
                <c:pt idx="45">
                  <c:v>Montana</c:v>
                </c:pt>
                <c:pt idx="46">
                  <c:v>New Hampshire</c:v>
                </c:pt>
                <c:pt idx="47">
                  <c:v>South Dakota</c:v>
                </c:pt>
                <c:pt idx="48">
                  <c:v>Vermont</c:v>
                </c:pt>
                <c:pt idx="49">
                  <c:v>Wyoming</c:v>
                </c:pt>
              </c:strCache>
            </c:strRef>
          </c:cat>
          <c:val>
            <c:numRef>
              <c:f>Sheet1!$C$2:$C$51</c:f>
              <c:numCache>
                <c:formatCode>0</c:formatCode>
                <c:ptCount val="50"/>
                <c:pt idx="0">
                  <c:v>36.627204999999996</c:v>
                </c:pt>
                <c:pt idx="1">
                  <c:v>30.744479819999999</c:v>
                </c:pt>
                <c:pt idx="2">
                  <c:v>34.399632259999997</c:v>
                </c:pt>
                <c:pt idx="3">
                  <c:v>29.500598570000001</c:v>
                </c:pt>
                <c:pt idx="4">
                  <c:v>38.066390499999997</c:v>
                </c:pt>
                <c:pt idx="5">
                  <c:v>34.807710069999999</c:v>
                </c:pt>
                <c:pt idx="6">
                  <c:v>42.363865109999999</c:v>
                </c:pt>
                <c:pt idx="7">
                  <c:v>25.11285247</c:v>
                </c:pt>
                <c:pt idx="8">
                  <c:v>33.343426610000002</c:v>
                </c:pt>
                <c:pt idx="9">
                  <c:v>32.5682318</c:v>
                </c:pt>
                <c:pt idx="10">
                  <c:v>29.87329613</c:v>
                </c:pt>
                <c:pt idx="11">
                  <c:v>36.020621470000002</c:v>
                </c:pt>
                <c:pt idx="12">
                  <c:v>32.515836710000002</c:v>
                </c:pt>
                <c:pt idx="13">
                  <c:v>41.614345710000002</c:v>
                </c:pt>
                <c:pt idx="14">
                  <c:v>32.141036790000001</c:v>
                </c:pt>
                <c:pt idx="15">
                  <c:v>36.50261209</c:v>
                </c:pt>
                <c:pt idx="16">
                  <c:v>33.564402700000002</c:v>
                </c:pt>
                <c:pt idx="17">
                  <c:v>38.874881469999998</c:v>
                </c:pt>
                <c:pt idx="18">
                  <c:v>33.665506200000003</c:v>
                </c:pt>
                <c:pt idx="19">
                  <c:v>36.486895850000003</c:v>
                </c:pt>
                <c:pt idx="20">
                  <c:v>45.341685509999998</c:v>
                </c:pt>
                <c:pt idx="21">
                  <c:v>38.718472089999999</c:v>
                </c:pt>
                <c:pt idx="22">
                  <c:v>40.18936429</c:v>
                </c:pt>
                <c:pt idx="23">
                  <c:v>41.686951839999999</c:v>
                </c:pt>
                <c:pt idx="24">
                  <c:v>36.743608829999999</c:v>
                </c:pt>
                <c:pt idx="25">
                  <c:v>45.331196970000001</c:v>
                </c:pt>
                <c:pt idx="26">
                  <c:v>34.690695789999999</c:v>
                </c:pt>
                <c:pt idx="27">
                  <c:v>46.19005275</c:v>
                </c:pt>
                <c:pt idx="28">
                  <c:v>41.174010359999997</c:v>
                </c:pt>
                <c:pt idx="29">
                  <c:v>35.610612850000003</c:v>
                </c:pt>
                <c:pt idx="30">
                  <c:v>39.333667730000002</c:v>
                </c:pt>
                <c:pt idx="31">
                  <c:v>39.610891240000001</c:v>
                </c:pt>
                <c:pt idx="32">
                  <c:v>44.97367491</c:v>
                </c:pt>
                <c:pt idx="33">
                  <c:v>39.20108458</c:v>
                </c:pt>
                <c:pt idx="34">
                  <c:v>45.746652300000001</c:v>
                </c:pt>
                <c:pt idx="35">
                  <c:v>40.959480069999998</c:v>
                </c:pt>
                <c:pt idx="36">
                  <c:v>44.7783047</c:v>
                </c:pt>
                <c:pt idx="37">
                  <c:v>42.479394280000001</c:v>
                </c:pt>
                <c:pt idx="38">
                  <c:v>40.977640460000003</c:v>
                </c:pt>
                <c:pt idx="39">
                  <c:v>53.853889170000002</c:v>
                </c:pt>
                <c:pt idx="40">
                  <c:v>48.987794829999999</c:v>
                </c:pt>
                <c:pt idx="41">
                  <c:v>54.935188269999998</c:v>
                </c:pt>
              </c:numCache>
            </c:numRef>
          </c:val>
          <c:smooth val="0"/>
          <c:extLst>
            <c:ext xmlns:c16="http://schemas.microsoft.com/office/drawing/2014/chart" uri="{C3380CC4-5D6E-409C-BE32-E72D297353CC}">
              <c16:uniqueId val="{0000002D-23F1-4C4C-A043-BA7728122A14}"/>
            </c:ext>
          </c:extLst>
        </c:ser>
        <c:dLbls>
          <c:dLblPos val="t"/>
          <c:showLegendKey val="0"/>
          <c:showVal val="1"/>
          <c:showCatName val="0"/>
          <c:showSerName val="0"/>
          <c:showPercent val="0"/>
          <c:showBubbleSize val="0"/>
        </c:dLbls>
        <c:dropLines>
          <c:spPr>
            <a:ln w="9525" cap="flat" cmpd="sng" algn="ctr">
              <a:solidFill>
                <a:schemeClr val="bg1">
                  <a:lumMod val="85000"/>
                </a:schemeClr>
              </a:solidFill>
              <a:round/>
            </a:ln>
            <a:effectLst/>
          </c:spPr>
        </c:dropLines>
        <c:marker val="1"/>
        <c:smooth val="0"/>
        <c:axId val="553693680"/>
        <c:axId val="447317032"/>
      </c:lineChart>
      <c:catAx>
        <c:axId val="553693680"/>
        <c:scaling>
          <c:orientation val="minMax"/>
        </c:scaling>
        <c:delete val="0"/>
        <c:axPos val="b"/>
        <c:numFmt formatCode="General" sourceLinked="1"/>
        <c:majorTickMark val="none"/>
        <c:minorTickMark val="none"/>
        <c:tickLblPos val="nextTo"/>
        <c:crossAx val="447317032"/>
        <c:crosses val="autoZero"/>
        <c:auto val="1"/>
        <c:lblAlgn val="ctr"/>
        <c:lblOffset val="100"/>
        <c:noMultiLvlLbl val="0"/>
      </c:catAx>
      <c:valAx>
        <c:axId val="447317032"/>
        <c:scaling>
          <c:orientation val="minMax"/>
          <c:max val="70"/>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Tahoma" panose="020B0604030504040204" pitchFamily="34" charset="0"/>
                <a:cs typeface="Tahoma" panose="020B0604030504040204" pitchFamily="34" charset="0"/>
              </a:defRPr>
            </a:pPr>
            <a:endParaRPr lang="en-US"/>
          </a:p>
        </c:txPr>
        <c:crossAx val="553693680"/>
        <c:crosses val="autoZero"/>
        <c:crossBetween val="between"/>
      </c:valAx>
      <c:spPr>
        <a:noFill/>
        <a:ln w="25400">
          <a:noFill/>
        </a:ln>
        <a:effectLst/>
      </c:spPr>
    </c:plotArea>
    <c:plotVisOnly val="1"/>
    <c:dispBlanksAs val="gap"/>
    <c:showDLblsOverMax val="0"/>
  </c:chart>
  <c:spPr>
    <a:noFill/>
    <a:ln w="19050">
      <a:noFill/>
    </a:ln>
    <a:effectLst/>
  </c:spPr>
  <c:txPr>
    <a:bodyPr/>
    <a:lstStyle/>
    <a:p>
      <a:pPr>
        <a:defRPr>
          <a:solidFill>
            <a:schemeClr val="tx1"/>
          </a:solidFill>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404273964055214E-2"/>
          <c:y val="1.7896314577791211E-2"/>
          <c:w val="0.94239883148622605"/>
          <c:h val="0.74765021147955502"/>
        </c:manualLayout>
      </c:layout>
      <c:lineChart>
        <c:grouping val="standard"/>
        <c:varyColors val="0"/>
        <c:ser>
          <c:idx val="0"/>
          <c:order val="0"/>
          <c:tx>
            <c:strRef>
              <c:f>Sheet1!$B$1</c:f>
              <c:strCache>
                <c:ptCount val="1"/>
                <c:pt idx="0">
                  <c:v>White</c:v>
                </c:pt>
              </c:strCache>
            </c:strRef>
          </c:tx>
          <c:spPr>
            <a:ln w="19050">
              <a:noFill/>
            </a:ln>
          </c:spPr>
          <c:marker>
            <c:symbol val="circle"/>
            <c:size val="10"/>
            <c:spPr>
              <a:solidFill>
                <a:schemeClr val="accent1">
                  <a:lumMod val="60000"/>
                  <a:lumOff val="40000"/>
                </a:schemeClr>
              </a:solidFill>
              <a:ln w="9525">
                <a:noFill/>
              </a:ln>
              <a:effectLst/>
            </c:spPr>
          </c:marker>
          <c:dLbls>
            <c:dLbl>
              <c:idx val="0"/>
              <c:tx>
                <c:rich>
                  <a:bodyPr/>
                  <a:lstStyle/>
                  <a:p>
                    <a:fld id="{874F6869-569C-4E9E-80D9-790B0CA02ED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4BF6-40A8-893D-8355E9C36155}"/>
                </c:ext>
              </c:extLst>
            </c:dLbl>
            <c:dLbl>
              <c:idx val="1"/>
              <c:tx>
                <c:rich>
                  <a:bodyPr/>
                  <a:lstStyle/>
                  <a:p>
                    <a:fld id="{72862A11-A751-4049-A584-B66C8B1873C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4BF6-40A8-893D-8355E9C36155}"/>
                </c:ext>
              </c:extLst>
            </c:dLbl>
            <c:dLbl>
              <c:idx val="2"/>
              <c:tx>
                <c:rich>
                  <a:bodyPr/>
                  <a:lstStyle/>
                  <a:p>
                    <a:fld id="{91BE6B11-526A-4DA1-B385-6F91E1CAFD1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4BF6-40A8-893D-8355E9C36155}"/>
                </c:ext>
              </c:extLst>
            </c:dLbl>
            <c:dLbl>
              <c:idx val="3"/>
              <c:tx>
                <c:rich>
                  <a:bodyPr/>
                  <a:lstStyle/>
                  <a:p>
                    <a:fld id="{AD8E8C93-67B2-4B5E-93A4-34DC3059170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4BF6-40A8-893D-8355E9C36155}"/>
                </c:ext>
              </c:extLst>
            </c:dLbl>
            <c:dLbl>
              <c:idx val="4"/>
              <c:tx>
                <c:rich>
                  <a:bodyPr/>
                  <a:lstStyle/>
                  <a:p>
                    <a:fld id="{44A647E0-915A-4C9C-B8FC-DAED5DFFEC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4BF6-40A8-893D-8355E9C36155}"/>
                </c:ext>
              </c:extLst>
            </c:dLbl>
            <c:dLbl>
              <c:idx val="5"/>
              <c:tx>
                <c:rich>
                  <a:bodyPr/>
                  <a:lstStyle/>
                  <a:p>
                    <a:fld id="{534A1405-9786-49F3-8F8A-7AC13E358D0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4BF6-40A8-893D-8355E9C36155}"/>
                </c:ext>
              </c:extLst>
            </c:dLbl>
            <c:dLbl>
              <c:idx val="6"/>
              <c:tx>
                <c:rich>
                  <a:bodyPr/>
                  <a:lstStyle/>
                  <a:p>
                    <a:fld id="{072DD690-E01F-4D56-9527-EC05D655158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4BF6-40A8-893D-8355E9C36155}"/>
                </c:ext>
              </c:extLst>
            </c:dLbl>
            <c:dLbl>
              <c:idx val="7"/>
              <c:tx>
                <c:rich>
                  <a:bodyPr/>
                  <a:lstStyle/>
                  <a:p>
                    <a:fld id="{1E950AD7-B8B7-413C-9060-B0E3E761CB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4BF6-40A8-893D-8355E9C36155}"/>
                </c:ext>
              </c:extLst>
            </c:dLbl>
            <c:dLbl>
              <c:idx val="8"/>
              <c:tx>
                <c:rich>
                  <a:bodyPr/>
                  <a:lstStyle/>
                  <a:p>
                    <a:fld id="{AAEF5039-D28D-4B36-A514-270A83B1EF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4BF6-40A8-893D-8355E9C36155}"/>
                </c:ext>
              </c:extLst>
            </c:dLbl>
            <c:dLbl>
              <c:idx val="9"/>
              <c:tx>
                <c:rich>
                  <a:bodyPr/>
                  <a:lstStyle/>
                  <a:p>
                    <a:fld id="{C11CC858-CA4C-4208-8A2C-7B6CBD13F8B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4BF6-40A8-893D-8355E9C36155}"/>
                </c:ext>
              </c:extLst>
            </c:dLbl>
            <c:dLbl>
              <c:idx val="10"/>
              <c:tx>
                <c:rich>
                  <a:bodyPr/>
                  <a:lstStyle/>
                  <a:p>
                    <a:fld id="{86A80E2D-F9DB-4512-8A7B-64388077EF7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4BF6-40A8-893D-8355E9C36155}"/>
                </c:ext>
              </c:extLst>
            </c:dLbl>
            <c:dLbl>
              <c:idx val="11"/>
              <c:tx>
                <c:rich>
                  <a:bodyPr/>
                  <a:lstStyle/>
                  <a:p>
                    <a:fld id="{5947E7FD-1DAD-446F-8BB9-1CBEFB832E6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4BF6-40A8-893D-8355E9C36155}"/>
                </c:ext>
              </c:extLst>
            </c:dLbl>
            <c:dLbl>
              <c:idx val="12"/>
              <c:tx>
                <c:rich>
                  <a:bodyPr/>
                  <a:lstStyle/>
                  <a:p>
                    <a:fld id="{A9DD674E-E85B-4C3F-A58B-2D218FF7D9B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4BF6-40A8-893D-8355E9C36155}"/>
                </c:ext>
              </c:extLst>
            </c:dLbl>
            <c:dLbl>
              <c:idx val="13"/>
              <c:tx>
                <c:rich>
                  <a:bodyPr/>
                  <a:lstStyle/>
                  <a:p>
                    <a:fld id="{3ABD0FDD-78C3-4229-9F38-F93AD392EFA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4BF6-40A8-893D-8355E9C36155}"/>
                </c:ext>
              </c:extLst>
            </c:dLbl>
            <c:dLbl>
              <c:idx val="14"/>
              <c:tx>
                <c:rich>
                  <a:bodyPr/>
                  <a:lstStyle/>
                  <a:p>
                    <a:fld id="{F3B0B0DA-BB1F-4C9E-951A-4D3036B71A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4BF6-40A8-893D-8355E9C36155}"/>
                </c:ext>
              </c:extLst>
            </c:dLbl>
            <c:dLbl>
              <c:idx val="15"/>
              <c:tx>
                <c:rich>
                  <a:bodyPr/>
                  <a:lstStyle/>
                  <a:p>
                    <a:fld id="{2386CAA0-1BF7-4BF5-BD6B-39433264A88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4BF6-40A8-893D-8355E9C36155}"/>
                </c:ext>
              </c:extLst>
            </c:dLbl>
            <c:dLbl>
              <c:idx val="16"/>
              <c:tx>
                <c:rich>
                  <a:bodyPr/>
                  <a:lstStyle/>
                  <a:p>
                    <a:fld id="{03148923-2EDC-472F-B359-0A49749E5A5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4BF6-40A8-893D-8355E9C36155}"/>
                </c:ext>
              </c:extLst>
            </c:dLbl>
            <c:dLbl>
              <c:idx val="17"/>
              <c:tx>
                <c:rich>
                  <a:bodyPr/>
                  <a:lstStyle/>
                  <a:p>
                    <a:fld id="{F12490E1-BF18-4D1B-A069-F9E4803DC71F}"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4BF6-40A8-893D-8355E9C36155}"/>
                </c:ext>
              </c:extLst>
            </c:dLbl>
            <c:dLbl>
              <c:idx val="18"/>
              <c:tx>
                <c:rich>
                  <a:bodyPr/>
                  <a:lstStyle/>
                  <a:p>
                    <a:fld id="{132C2486-6E6F-4CBC-89C8-FDCE22138B4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4BF6-40A8-893D-8355E9C36155}"/>
                </c:ext>
              </c:extLst>
            </c:dLbl>
            <c:dLbl>
              <c:idx val="19"/>
              <c:tx>
                <c:rich>
                  <a:bodyPr/>
                  <a:lstStyle/>
                  <a:p>
                    <a:fld id="{658D53AC-CC93-4B9D-AE67-84ED0BB7FD6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4BF6-40A8-893D-8355E9C36155}"/>
                </c:ext>
              </c:extLst>
            </c:dLbl>
            <c:dLbl>
              <c:idx val="20"/>
              <c:tx>
                <c:rich>
                  <a:bodyPr/>
                  <a:lstStyle/>
                  <a:p>
                    <a:fld id="{A2F5CAFB-5934-4D3E-8A5B-672C489F8C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9-4BF6-40A8-893D-8355E9C36155}"/>
                </c:ext>
              </c:extLst>
            </c:dLbl>
            <c:dLbl>
              <c:idx val="21"/>
              <c:tx>
                <c:rich>
                  <a:bodyPr/>
                  <a:lstStyle/>
                  <a:p>
                    <a:fld id="{A8662BCF-0AB4-4A9B-9321-D548C43F2DA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A-4BF6-40A8-893D-8355E9C36155}"/>
                </c:ext>
              </c:extLst>
            </c:dLbl>
            <c:dLbl>
              <c:idx val="22"/>
              <c:tx>
                <c:rich>
                  <a:bodyPr/>
                  <a:lstStyle/>
                  <a:p>
                    <a:fld id="{856F648B-7358-497F-B9BD-D3011BFF1B6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4BF6-40A8-893D-8355E9C36155}"/>
                </c:ext>
              </c:extLst>
            </c:dLbl>
            <c:dLbl>
              <c:idx val="23"/>
              <c:tx>
                <c:rich>
                  <a:bodyPr/>
                  <a:lstStyle/>
                  <a:p>
                    <a:fld id="{9ECF56B2-E9C7-4F4F-BC25-AC010DA1D94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4BF6-40A8-893D-8355E9C36155}"/>
                </c:ext>
              </c:extLst>
            </c:dLbl>
            <c:dLbl>
              <c:idx val="24"/>
              <c:tx>
                <c:rich>
                  <a:bodyPr/>
                  <a:lstStyle/>
                  <a:p>
                    <a:fld id="{435B2E00-F534-4B50-915D-1CDD57E630C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D-4BF6-40A8-893D-8355E9C36155}"/>
                </c:ext>
              </c:extLst>
            </c:dLbl>
            <c:dLbl>
              <c:idx val="25"/>
              <c:tx>
                <c:rich>
                  <a:bodyPr/>
                  <a:lstStyle/>
                  <a:p>
                    <a:fld id="{55D3B363-031C-4D58-962F-7C4ECAD30A7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E-4BF6-40A8-893D-8355E9C36155}"/>
                </c:ext>
              </c:extLst>
            </c:dLbl>
            <c:dLbl>
              <c:idx val="26"/>
              <c:tx>
                <c:rich>
                  <a:bodyPr/>
                  <a:lstStyle/>
                  <a:p>
                    <a:fld id="{03D145DE-F045-44B9-9D6B-D7C78C1D61D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F-4BF6-40A8-893D-8355E9C36155}"/>
                </c:ext>
              </c:extLst>
            </c:dLbl>
            <c:dLbl>
              <c:idx val="27"/>
              <c:tx>
                <c:rich>
                  <a:bodyPr/>
                  <a:lstStyle/>
                  <a:p>
                    <a:fld id="{C4F6B1AC-3787-4BC9-9DFF-6CEE85D8CE2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0-4BF6-40A8-893D-8355E9C36155}"/>
                </c:ext>
              </c:extLst>
            </c:dLbl>
            <c:dLbl>
              <c:idx val="28"/>
              <c:tx>
                <c:rich>
                  <a:bodyPr/>
                  <a:lstStyle/>
                  <a:p>
                    <a:fld id="{17C91F89-53E1-480E-9151-A93C1729E16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1-4BF6-40A8-893D-8355E9C36155}"/>
                </c:ext>
              </c:extLst>
            </c:dLbl>
            <c:dLbl>
              <c:idx val="29"/>
              <c:tx>
                <c:rich>
                  <a:bodyPr/>
                  <a:lstStyle/>
                  <a:p>
                    <a:fld id="{769A634C-72C3-441B-9FFF-D6E0898B700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2-4BF6-40A8-893D-8355E9C36155}"/>
                </c:ext>
              </c:extLst>
            </c:dLbl>
            <c:dLbl>
              <c:idx val="30"/>
              <c:tx>
                <c:rich>
                  <a:bodyPr/>
                  <a:lstStyle/>
                  <a:p>
                    <a:fld id="{103F3107-2E62-4988-BAF4-45808745368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3-4BF6-40A8-893D-8355E9C36155}"/>
                </c:ext>
              </c:extLst>
            </c:dLbl>
            <c:dLbl>
              <c:idx val="31"/>
              <c:tx>
                <c:rich>
                  <a:bodyPr/>
                  <a:lstStyle/>
                  <a:p>
                    <a:fld id="{5376E170-4C79-456C-8BC2-7AF9479AE86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4-4BF6-40A8-893D-8355E9C36155}"/>
                </c:ext>
              </c:extLst>
            </c:dLbl>
            <c:dLbl>
              <c:idx val="32"/>
              <c:tx>
                <c:rich>
                  <a:bodyPr/>
                  <a:lstStyle/>
                  <a:p>
                    <a:fld id="{404A5011-6BC3-4156-AD54-8C0BA9126C1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5-4BF6-40A8-893D-8355E9C36155}"/>
                </c:ext>
              </c:extLst>
            </c:dLbl>
            <c:dLbl>
              <c:idx val="33"/>
              <c:tx>
                <c:rich>
                  <a:bodyPr/>
                  <a:lstStyle/>
                  <a:p>
                    <a:fld id="{83194266-746B-4C4B-93E1-FAF202615B8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6-4BF6-40A8-893D-8355E9C36155}"/>
                </c:ext>
              </c:extLst>
            </c:dLbl>
            <c:dLbl>
              <c:idx val="34"/>
              <c:tx>
                <c:rich>
                  <a:bodyPr/>
                  <a:lstStyle/>
                  <a:p>
                    <a:fld id="{976A6CF1-6E1E-4A0B-A7D2-3C24BD73F85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7-4BF6-40A8-893D-8355E9C36155}"/>
                </c:ext>
              </c:extLst>
            </c:dLbl>
            <c:dLbl>
              <c:idx val="35"/>
              <c:tx>
                <c:rich>
                  <a:bodyPr/>
                  <a:lstStyle/>
                  <a:p>
                    <a:fld id="{346698E2-CA14-4486-8917-1D38973A987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8-4BF6-40A8-893D-8355E9C36155}"/>
                </c:ext>
              </c:extLst>
            </c:dLbl>
            <c:dLbl>
              <c:idx val="36"/>
              <c:tx>
                <c:rich>
                  <a:bodyPr/>
                  <a:lstStyle/>
                  <a:p>
                    <a:fld id="{56E5BE10-E381-4A81-92D8-8C10EBFFE3F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9-4BF6-40A8-893D-8355E9C36155}"/>
                </c:ext>
              </c:extLst>
            </c:dLbl>
            <c:dLbl>
              <c:idx val="37"/>
              <c:tx>
                <c:rich>
                  <a:bodyPr/>
                  <a:lstStyle/>
                  <a:p>
                    <a:fld id="{193E2EC3-BA81-4362-8559-25EBD0BD24A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A-4BF6-40A8-893D-8355E9C36155}"/>
                </c:ext>
              </c:extLst>
            </c:dLbl>
            <c:dLbl>
              <c:idx val="38"/>
              <c:tx>
                <c:rich>
                  <a:bodyPr/>
                  <a:lstStyle/>
                  <a:p>
                    <a:fld id="{314936D1-0ED1-47D1-AA3A-C290B6145E9B}"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B-4BF6-40A8-893D-8355E9C36155}"/>
                </c:ext>
              </c:extLst>
            </c:dLbl>
            <c:dLbl>
              <c:idx val="39"/>
              <c:tx>
                <c:rich>
                  <a:bodyPr/>
                  <a:lstStyle/>
                  <a:p>
                    <a:fld id="{BB1A8C0C-4763-4702-8DC2-3D958E24B7E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C-4BF6-40A8-893D-8355E9C36155}"/>
                </c:ext>
              </c:extLst>
            </c:dLbl>
            <c:dLbl>
              <c:idx val="40"/>
              <c:tx>
                <c:rich>
                  <a:bodyPr/>
                  <a:lstStyle/>
                  <a:p>
                    <a:fld id="{6A56EC50-83B4-4B92-A17C-203FE6AEEE9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D-4BF6-40A8-893D-8355E9C36155}"/>
                </c:ext>
              </c:extLst>
            </c:dLbl>
            <c:dLbl>
              <c:idx val="41"/>
              <c:tx>
                <c:rich>
                  <a:bodyPr/>
                  <a:lstStyle/>
                  <a:p>
                    <a:fld id="{1206D470-710B-4031-A0ED-6D3E2D40CEB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E-4BF6-40A8-893D-8355E9C36155}"/>
                </c:ext>
              </c:extLst>
            </c:dLbl>
            <c:dLbl>
              <c:idx val="42"/>
              <c:tx>
                <c:rich>
                  <a:bodyPr/>
                  <a:lstStyle/>
                  <a:p>
                    <a:fld id="{27EE9553-C4FD-42C1-8A17-480B1192172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2F-4BF6-40A8-893D-8355E9C36155}"/>
                </c:ext>
              </c:extLst>
            </c:dLbl>
            <c:dLbl>
              <c:idx val="43"/>
              <c:tx>
                <c:rich>
                  <a:bodyPr/>
                  <a:lstStyle/>
                  <a:p>
                    <a:fld id="{90B1DBE4-9E78-4453-AFAC-4FAD82A905C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0-4BF6-40A8-893D-8355E9C36155}"/>
                </c:ext>
              </c:extLst>
            </c:dLbl>
            <c:dLbl>
              <c:idx val="44"/>
              <c:tx>
                <c:rich>
                  <a:bodyPr/>
                  <a:lstStyle/>
                  <a:p>
                    <a:fld id="{E83B3995-D7E7-4647-B826-5EF77D98E61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1-4BF6-40A8-893D-8355E9C36155}"/>
                </c:ext>
              </c:extLst>
            </c:dLbl>
            <c:dLbl>
              <c:idx val="45"/>
              <c:tx>
                <c:rich>
                  <a:bodyPr/>
                  <a:lstStyle/>
                  <a:p>
                    <a:fld id="{43BB0AFA-78ED-477D-B66E-3E896ADE317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2-4BF6-40A8-893D-8355E9C36155}"/>
                </c:ext>
              </c:extLst>
            </c:dLbl>
            <c:dLbl>
              <c:idx val="46"/>
              <c:tx>
                <c:rich>
                  <a:bodyPr/>
                  <a:lstStyle/>
                  <a:p>
                    <a:fld id="{90FFD03D-F321-4584-A6CD-45DF732F951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4BF6-40A8-893D-8355E9C36155}"/>
                </c:ext>
              </c:extLst>
            </c:dLbl>
            <c:dLbl>
              <c:idx val="47"/>
              <c:layout>
                <c:manualLayout>
                  <c:x val="-2.2516938372654522E-2"/>
                  <c:y val="-6.5232926674712643E-2"/>
                </c:manualLayout>
              </c:layout>
              <c:tx>
                <c:rich>
                  <a:bodyPr/>
                  <a:lstStyle/>
                  <a:p>
                    <a:fld id="{928C2217-D597-4B05-9721-8E0E45169DB9}"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3-4BF6-40A8-893D-8355E9C36155}"/>
                </c:ext>
              </c:extLst>
            </c:dLbl>
            <c:dLbl>
              <c:idx val="48"/>
              <c:layout>
                <c:manualLayout>
                  <c:x val="-2.2516938372654522E-2"/>
                  <c:y val="-7.8083565070649424E-2"/>
                </c:manualLayout>
              </c:layout>
              <c:tx>
                <c:rich>
                  <a:bodyPr/>
                  <a:lstStyle/>
                  <a:p>
                    <a:fld id="{1FDDDBA7-C9F7-45B4-AFC6-7CF31EDA59E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4-4BF6-40A8-893D-8355E9C36155}"/>
                </c:ext>
              </c:extLst>
            </c:dLbl>
            <c:dLbl>
              <c:idx val="49"/>
              <c:layout>
                <c:manualLayout>
                  <c:x val="-4.9373908196144308E-3"/>
                  <c:y val="-0.16803803384220681"/>
                </c:manualLayout>
              </c:layout>
              <c:tx>
                <c:rich>
                  <a:bodyPr/>
                  <a:lstStyle/>
                  <a:p>
                    <a:fld id="{7F5814AE-FF70-45DC-954C-3125D6251FF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5-4BF6-40A8-893D-8355E9C36155}"/>
                </c:ext>
              </c:extLst>
            </c:dLbl>
            <c:spPr>
              <a:noFill/>
              <a:ln>
                <a:noFill/>
              </a:ln>
              <a:effectLst/>
            </c:spPr>
            <c:txPr>
              <a:bodyPr wrap="square" lIns="38100" tIns="19050" rIns="38100" bIns="19050" anchor="ctr">
                <a:spAutoFit/>
              </a:bodyPr>
              <a:lstStyle/>
              <a:p>
                <a:pPr>
                  <a:defRPr>
                    <a:solidFill>
                      <a:schemeClr val="accent1"/>
                    </a:solidFill>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Sheet1!$A$2:$A$51</c:f>
              <c:strCache>
                <c:ptCount val="50"/>
                <c:pt idx="0">
                  <c:v>West Virginia</c:v>
                </c:pt>
                <c:pt idx="1">
                  <c:v>Oklahoma</c:v>
                </c:pt>
                <c:pt idx="2">
                  <c:v>North Carolina</c:v>
                </c:pt>
                <c:pt idx="3">
                  <c:v>Connecticut</c:v>
                </c:pt>
                <c:pt idx="4">
                  <c:v>Maryland</c:v>
                </c:pt>
                <c:pt idx="5">
                  <c:v>Michigan</c:v>
                </c:pt>
                <c:pt idx="6">
                  <c:v>District of Columbia</c:v>
                </c:pt>
                <c:pt idx="7">
                  <c:v>Georgia</c:v>
                </c:pt>
                <c:pt idx="8">
                  <c:v>Florida</c:v>
                </c:pt>
                <c:pt idx="9">
                  <c:v>Arkansas</c:v>
                </c:pt>
                <c:pt idx="10">
                  <c:v>Utah</c:v>
                </c:pt>
                <c:pt idx="11">
                  <c:v>Kansas</c:v>
                </c:pt>
                <c:pt idx="12">
                  <c:v>South Dakota</c:v>
                </c:pt>
                <c:pt idx="13">
                  <c:v>South Carolina</c:v>
                </c:pt>
                <c:pt idx="14">
                  <c:v>Tennessee</c:v>
                </c:pt>
                <c:pt idx="15">
                  <c:v>Pennsylvania</c:v>
                </c:pt>
                <c:pt idx="16">
                  <c:v>Nebraska</c:v>
                </c:pt>
                <c:pt idx="17">
                  <c:v>Minnesota</c:v>
                </c:pt>
                <c:pt idx="18">
                  <c:v>Virginia</c:v>
                </c:pt>
                <c:pt idx="19">
                  <c:v>North Dakota</c:v>
                </c:pt>
                <c:pt idx="20">
                  <c:v>California</c:v>
                </c:pt>
                <c:pt idx="21">
                  <c:v>Rhode Island</c:v>
                </c:pt>
                <c:pt idx="22">
                  <c:v>Washington</c:v>
                </c:pt>
                <c:pt idx="23">
                  <c:v>Nevada</c:v>
                </c:pt>
                <c:pt idx="24">
                  <c:v>Wisconsin</c:v>
                </c:pt>
                <c:pt idx="25">
                  <c:v>Illinois</c:v>
                </c:pt>
                <c:pt idx="26">
                  <c:v>Missouri</c:v>
                </c:pt>
                <c:pt idx="27">
                  <c:v>Arizona</c:v>
                </c:pt>
                <c:pt idx="28">
                  <c:v>Colorado</c:v>
                </c:pt>
                <c:pt idx="29">
                  <c:v>Louisiana</c:v>
                </c:pt>
                <c:pt idx="30">
                  <c:v>Idaho</c:v>
                </c:pt>
                <c:pt idx="31">
                  <c:v>Texas</c:v>
                </c:pt>
                <c:pt idx="32">
                  <c:v>Alaska</c:v>
                </c:pt>
                <c:pt idx="33">
                  <c:v>Ohio</c:v>
                </c:pt>
                <c:pt idx="34">
                  <c:v>Delaware</c:v>
                </c:pt>
                <c:pt idx="35">
                  <c:v>Indiana</c:v>
                </c:pt>
                <c:pt idx="36">
                  <c:v>New York</c:v>
                </c:pt>
                <c:pt idx="37">
                  <c:v>Iowa</c:v>
                </c:pt>
                <c:pt idx="38">
                  <c:v>Oregon</c:v>
                </c:pt>
                <c:pt idx="39">
                  <c:v>New Mexico</c:v>
                </c:pt>
                <c:pt idx="40">
                  <c:v>Massachusetts</c:v>
                </c:pt>
                <c:pt idx="41">
                  <c:v>Hawaii</c:v>
                </c:pt>
                <c:pt idx="42">
                  <c:v>Montana</c:v>
                </c:pt>
                <c:pt idx="43">
                  <c:v>Maine</c:v>
                </c:pt>
                <c:pt idx="44">
                  <c:v>Vermont</c:v>
                </c:pt>
                <c:pt idx="45">
                  <c:v>Wyoming</c:v>
                </c:pt>
                <c:pt idx="46">
                  <c:v>Alabama</c:v>
                </c:pt>
                <c:pt idx="47">
                  <c:v>New Hampshire</c:v>
                </c:pt>
                <c:pt idx="48">
                  <c:v>Kentucky</c:v>
                </c:pt>
                <c:pt idx="49">
                  <c:v>Mississippi</c:v>
                </c:pt>
              </c:strCache>
            </c:strRef>
          </c:cat>
          <c:val>
            <c:numRef>
              <c:f>Sheet1!$B$2:$B$51</c:f>
              <c:numCache>
                <c:formatCode>0</c:formatCode>
                <c:ptCount val="50"/>
                <c:pt idx="0">
                  <c:v>45.109843750000003</c:v>
                </c:pt>
                <c:pt idx="1">
                  <c:v>48.023228000000003</c:v>
                </c:pt>
                <c:pt idx="2">
                  <c:v>53.058320369999997</c:v>
                </c:pt>
                <c:pt idx="3">
                  <c:v>54.620792109999996</c:v>
                </c:pt>
                <c:pt idx="4">
                  <c:v>54.969176509999997</c:v>
                </c:pt>
                <c:pt idx="5">
                  <c:v>43.342864720000001</c:v>
                </c:pt>
                <c:pt idx="6">
                  <c:v>61.788305729999998</c:v>
                </c:pt>
                <c:pt idx="7">
                  <c:v>41.744312870000002</c:v>
                </c:pt>
                <c:pt idx="8">
                  <c:v>42.712769229999999</c:v>
                </c:pt>
                <c:pt idx="9">
                  <c:v>44.230421</c:v>
                </c:pt>
                <c:pt idx="10">
                  <c:v>44.469921110000001</c:v>
                </c:pt>
                <c:pt idx="11">
                  <c:v>48.871877410000003</c:v>
                </c:pt>
                <c:pt idx="12">
                  <c:v>50.600431669999999</c:v>
                </c:pt>
                <c:pt idx="13">
                  <c:v>45.897172500000003</c:v>
                </c:pt>
                <c:pt idx="14">
                  <c:v>43.507085189999998</c:v>
                </c:pt>
                <c:pt idx="15">
                  <c:v>49.353581040000002</c:v>
                </c:pt>
                <c:pt idx="16">
                  <c:v>51.311471140000002</c:v>
                </c:pt>
                <c:pt idx="17">
                  <c:v>47.740821189999998</c:v>
                </c:pt>
                <c:pt idx="18">
                  <c:v>52.612156849999998</c:v>
                </c:pt>
                <c:pt idx="19">
                  <c:v>48.189264219999998</c:v>
                </c:pt>
                <c:pt idx="20">
                  <c:v>47.023564659999998</c:v>
                </c:pt>
                <c:pt idx="21">
                  <c:v>53.015253970000003</c:v>
                </c:pt>
                <c:pt idx="22">
                  <c:v>49.674673140000003</c:v>
                </c:pt>
                <c:pt idx="23">
                  <c:v>37.617771419999997</c:v>
                </c:pt>
                <c:pt idx="24">
                  <c:v>47.631297590000003</c:v>
                </c:pt>
                <c:pt idx="25">
                  <c:v>42.04837766</c:v>
                </c:pt>
                <c:pt idx="26">
                  <c:v>47.63079106</c:v>
                </c:pt>
                <c:pt idx="27">
                  <c:v>42.812794179999997</c:v>
                </c:pt>
                <c:pt idx="28">
                  <c:v>48.82035587</c:v>
                </c:pt>
                <c:pt idx="29">
                  <c:v>41.189510779999999</c:v>
                </c:pt>
                <c:pt idx="30">
                  <c:v>39.671925119999997</c:v>
                </c:pt>
                <c:pt idx="31">
                  <c:v>45.676089249999997</c:v>
                </c:pt>
                <c:pt idx="32">
                  <c:v>39.51880963</c:v>
                </c:pt>
                <c:pt idx="33">
                  <c:v>44.473890830000002</c:v>
                </c:pt>
                <c:pt idx="34">
                  <c:v>47.77197907</c:v>
                </c:pt>
                <c:pt idx="35">
                  <c:v>44.01466576</c:v>
                </c:pt>
                <c:pt idx="36">
                  <c:v>49.196260019999997</c:v>
                </c:pt>
                <c:pt idx="37">
                  <c:v>49.439646660000001</c:v>
                </c:pt>
                <c:pt idx="38">
                  <c:v>44.505771639999999</c:v>
                </c:pt>
                <c:pt idx="39">
                  <c:v>46.884362230000001</c:v>
                </c:pt>
                <c:pt idx="40">
                  <c:v>52.99668552</c:v>
                </c:pt>
                <c:pt idx="41">
                  <c:v>43.738054009999999</c:v>
                </c:pt>
                <c:pt idx="42">
                  <c:v>43.00496433</c:v>
                </c:pt>
                <c:pt idx="43">
                  <c:v>47.043758650000001</c:v>
                </c:pt>
                <c:pt idx="44">
                  <c:v>47.741118100000001</c:v>
                </c:pt>
                <c:pt idx="45">
                  <c:v>36.277737160000001</c:v>
                </c:pt>
                <c:pt idx="46">
                  <c:v>44.60874931</c:v>
                </c:pt>
                <c:pt idx="47">
                  <c:v>48.557997370000002</c:v>
                </c:pt>
                <c:pt idx="48">
                  <c:v>42.984757430000002</c:v>
                </c:pt>
                <c:pt idx="49">
                  <c:v>43.645790439999999</c:v>
                </c:pt>
              </c:numCache>
            </c:numRef>
          </c:val>
          <c:smooth val="0"/>
          <c:extLst>
            <c:ext xmlns:c15="http://schemas.microsoft.com/office/drawing/2012/chart" uri="{02D57815-91ED-43cb-92C2-25804820EDAC}">
              <c15:datalabelsRange>
                <c15:f>Sheet1!$E$2:$E$51</c15:f>
                <c15:dlblRangeCache>
                  <c:ptCount val="50"/>
                  <c:pt idx="0">
                    <c:v>23</c:v>
                  </c:pt>
                  <c:pt idx="1">
                    <c:v>21</c:v>
                  </c:pt>
                  <c:pt idx="2">
                    <c:v>21</c:v>
                  </c:pt>
                  <c:pt idx="3">
                    <c:v>21</c:v>
                  </c:pt>
                  <c:pt idx="4">
                    <c:v>21</c:v>
                  </c:pt>
                  <c:pt idx="5">
                    <c:v>20</c:v>
                  </c:pt>
                  <c:pt idx="6">
                    <c:v>19</c:v>
                  </c:pt>
                  <c:pt idx="7">
                    <c:v>18</c:v>
                  </c:pt>
                  <c:pt idx="8">
                    <c:v>17</c:v>
                  </c:pt>
                  <c:pt idx="9">
                    <c:v>17</c:v>
                  </c:pt>
                  <c:pt idx="10">
                    <c:v>16</c:v>
                  </c:pt>
                  <c:pt idx="11">
                    <c:v>15</c:v>
                  </c:pt>
                  <c:pt idx="12">
                    <c:v>15</c:v>
                  </c:pt>
                  <c:pt idx="13">
                    <c:v>15</c:v>
                  </c:pt>
                  <c:pt idx="14">
                    <c:v>15</c:v>
                  </c:pt>
                  <c:pt idx="15">
                    <c:v>15</c:v>
                  </c:pt>
                  <c:pt idx="16">
                    <c:v>15</c:v>
                  </c:pt>
                  <c:pt idx="17">
                    <c:v>14</c:v>
                  </c:pt>
                  <c:pt idx="18">
                    <c:v>14</c:v>
                  </c:pt>
                  <c:pt idx="19">
                    <c:v>14</c:v>
                  </c:pt>
                  <c:pt idx="20">
                    <c:v>13</c:v>
                  </c:pt>
                  <c:pt idx="21">
                    <c:v>13</c:v>
                  </c:pt>
                  <c:pt idx="22">
                    <c:v>12</c:v>
                  </c:pt>
                  <c:pt idx="23">
                    <c:v>12</c:v>
                  </c:pt>
                  <c:pt idx="24">
                    <c:v>12</c:v>
                  </c:pt>
                  <c:pt idx="25">
                    <c:v>11</c:v>
                  </c:pt>
                  <c:pt idx="26">
                    <c:v>11</c:v>
                  </c:pt>
                  <c:pt idx="27">
                    <c:v>11</c:v>
                  </c:pt>
                  <c:pt idx="28">
                    <c:v>11</c:v>
                  </c:pt>
                  <c:pt idx="29">
                    <c:v>11</c:v>
                  </c:pt>
                  <c:pt idx="30">
                    <c:v>11</c:v>
                  </c:pt>
                  <c:pt idx="31">
                    <c:v>10</c:v>
                  </c:pt>
                  <c:pt idx="32">
                    <c:v>10</c:v>
                  </c:pt>
                  <c:pt idx="33">
                    <c:v>9</c:v>
                  </c:pt>
                  <c:pt idx="34">
                    <c:v>9</c:v>
                  </c:pt>
                  <c:pt idx="35">
                    <c:v>9</c:v>
                  </c:pt>
                  <c:pt idx="36">
                    <c:v>9</c:v>
                  </c:pt>
                  <c:pt idx="37">
                    <c:v>8</c:v>
                  </c:pt>
                  <c:pt idx="38">
                    <c:v>7</c:v>
                  </c:pt>
                  <c:pt idx="39">
                    <c:v>7</c:v>
                  </c:pt>
                  <c:pt idx="40">
                    <c:v>6</c:v>
                  </c:pt>
                  <c:pt idx="41">
                    <c:v>5</c:v>
                  </c:pt>
                  <c:pt idx="42">
                    <c:v>5</c:v>
                  </c:pt>
                  <c:pt idx="43">
                    <c:v>2</c:v>
                  </c:pt>
                  <c:pt idx="44">
                    <c:v>0</c:v>
                  </c:pt>
                  <c:pt idx="45">
                    <c:v>0</c:v>
                  </c:pt>
                  <c:pt idx="46">
                    <c:v>-1</c:v>
                  </c:pt>
                  <c:pt idx="47">
                    <c:v>-3</c:v>
                  </c:pt>
                  <c:pt idx="48">
                    <c:v>-4</c:v>
                  </c:pt>
                  <c:pt idx="49">
                    <c:v>-12</c:v>
                  </c:pt>
                </c15:dlblRangeCache>
              </c15:datalabelsRange>
            </c:ext>
            <c:ext xmlns:c16="http://schemas.microsoft.com/office/drawing/2014/chart" uri="{C3380CC4-5D6E-409C-BE32-E72D297353CC}">
              <c16:uniqueId val="{00000000-23F1-4C4C-A043-BA7728122A14}"/>
            </c:ext>
          </c:extLst>
        </c:ser>
        <c:ser>
          <c:idx val="1"/>
          <c:order val="1"/>
          <c:tx>
            <c:strRef>
              <c:f>Sheet1!$C$1</c:f>
              <c:strCache>
                <c:ptCount val="1"/>
                <c:pt idx="0">
                  <c:v>Black</c:v>
                </c:pt>
              </c:strCache>
            </c:strRef>
          </c:tx>
          <c:spPr>
            <a:ln w="28575">
              <a:noFill/>
            </a:ln>
          </c:spPr>
          <c:marker>
            <c:symbol val="circle"/>
            <c:size val="10"/>
            <c:spPr>
              <a:solidFill>
                <a:schemeClr val="accent1"/>
              </a:solidFill>
              <a:ln>
                <a:noFill/>
              </a:ln>
            </c:spPr>
          </c:marker>
          <c:dPt>
            <c:idx val="51"/>
            <c:bubble3D val="0"/>
            <c:extLst>
              <c:ext xmlns:c16="http://schemas.microsoft.com/office/drawing/2014/chart" uri="{C3380CC4-5D6E-409C-BE32-E72D297353CC}">
                <c16:uniqueId val="{00000029-23F1-4C4C-A043-BA7728122A14}"/>
              </c:ext>
            </c:extLst>
          </c:dPt>
          <c:dPt>
            <c:idx val="52"/>
            <c:bubble3D val="0"/>
            <c:extLst>
              <c:ext xmlns:c16="http://schemas.microsoft.com/office/drawing/2014/chart" uri="{C3380CC4-5D6E-409C-BE32-E72D297353CC}">
                <c16:uniqueId val="{0000002A-23F1-4C4C-A043-BA7728122A14}"/>
              </c:ext>
            </c:extLst>
          </c:dPt>
          <c:dPt>
            <c:idx val="53"/>
            <c:bubble3D val="0"/>
            <c:extLst>
              <c:ext xmlns:c16="http://schemas.microsoft.com/office/drawing/2014/chart" uri="{C3380CC4-5D6E-409C-BE32-E72D297353CC}">
                <c16:uniqueId val="{0000002B-23F1-4C4C-A043-BA7728122A14}"/>
              </c:ext>
            </c:extLst>
          </c:dPt>
          <c:dPt>
            <c:idx val="54"/>
            <c:bubble3D val="0"/>
            <c:extLst>
              <c:ext xmlns:c16="http://schemas.microsoft.com/office/drawing/2014/chart" uri="{C3380CC4-5D6E-409C-BE32-E72D297353CC}">
                <c16:uniqueId val="{0000002C-23F1-4C4C-A043-BA7728122A14}"/>
              </c:ext>
            </c:extLst>
          </c:dPt>
          <c:dLbls>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Sheet1!$A$2:$A$51</c:f>
              <c:strCache>
                <c:ptCount val="50"/>
                <c:pt idx="0">
                  <c:v>West Virginia</c:v>
                </c:pt>
                <c:pt idx="1">
                  <c:v>Oklahoma</c:v>
                </c:pt>
                <c:pt idx="2">
                  <c:v>North Carolina</c:v>
                </c:pt>
                <c:pt idx="3">
                  <c:v>Connecticut</c:v>
                </c:pt>
                <c:pt idx="4">
                  <c:v>Maryland</c:v>
                </c:pt>
                <c:pt idx="5">
                  <c:v>Michigan</c:v>
                </c:pt>
                <c:pt idx="6">
                  <c:v>District of Columbia</c:v>
                </c:pt>
                <c:pt idx="7">
                  <c:v>Georgia</c:v>
                </c:pt>
                <c:pt idx="8">
                  <c:v>Florida</c:v>
                </c:pt>
                <c:pt idx="9">
                  <c:v>Arkansas</c:v>
                </c:pt>
                <c:pt idx="10">
                  <c:v>Utah</c:v>
                </c:pt>
                <c:pt idx="11">
                  <c:v>Kansas</c:v>
                </c:pt>
                <c:pt idx="12">
                  <c:v>South Dakota</c:v>
                </c:pt>
                <c:pt idx="13">
                  <c:v>South Carolina</c:v>
                </c:pt>
                <c:pt idx="14">
                  <c:v>Tennessee</c:v>
                </c:pt>
                <c:pt idx="15">
                  <c:v>Pennsylvania</c:v>
                </c:pt>
                <c:pt idx="16">
                  <c:v>Nebraska</c:v>
                </c:pt>
                <c:pt idx="17">
                  <c:v>Minnesota</c:v>
                </c:pt>
                <c:pt idx="18">
                  <c:v>Virginia</c:v>
                </c:pt>
                <c:pt idx="19">
                  <c:v>North Dakota</c:v>
                </c:pt>
                <c:pt idx="20">
                  <c:v>California</c:v>
                </c:pt>
                <c:pt idx="21">
                  <c:v>Rhode Island</c:v>
                </c:pt>
                <c:pt idx="22">
                  <c:v>Washington</c:v>
                </c:pt>
                <c:pt idx="23">
                  <c:v>Nevada</c:v>
                </c:pt>
                <c:pt idx="24">
                  <c:v>Wisconsin</c:v>
                </c:pt>
                <c:pt idx="25">
                  <c:v>Illinois</c:v>
                </c:pt>
                <c:pt idx="26">
                  <c:v>Missouri</c:v>
                </c:pt>
                <c:pt idx="27">
                  <c:v>Arizona</c:v>
                </c:pt>
                <c:pt idx="28">
                  <c:v>Colorado</c:v>
                </c:pt>
                <c:pt idx="29">
                  <c:v>Louisiana</c:v>
                </c:pt>
                <c:pt idx="30">
                  <c:v>Idaho</c:v>
                </c:pt>
                <c:pt idx="31">
                  <c:v>Texas</c:v>
                </c:pt>
                <c:pt idx="32">
                  <c:v>Alaska</c:v>
                </c:pt>
                <c:pt idx="33">
                  <c:v>Ohio</c:v>
                </c:pt>
                <c:pt idx="34">
                  <c:v>Delaware</c:v>
                </c:pt>
                <c:pt idx="35">
                  <c:v>Indiana</c:v>
                </c:pt>
                <c:pt idx="36">
                  <c:v>New York</c:v>
                </c:pt>
                <c:pt idx="37">
                  <c:v>Iowa</c:v>
                </c:pt>
                <c:pt idx="38">
                  <c:v>Oregon</c:v>
                </c:pt>
                <c:pt idx="39">
                  <c:v>New Mexico</c:v>
                </c:pt>
                <c:pt idx="40">
                  <c:v>Massachusetts</c:v>
                </c:pt>
                <c:pt idx="41">
                  <c:v>Hawaii</c:v>
                </c:pt>
                <c:pt idx="42">
                  <c:v>Montana</c:v>
                </c:pt>
                <c:pt idx="43">
                  <c:v>Maine</c:v>
                </c:pt>
                <c:pt idx="44">
                  <c:v>Vermont</c:v>
                </c:pt>
                <c:pt idx="45">
                  <c:v>Wyoming</c:v>
                </c:pt>
                <c:pt idx="46">
                  <c:v>Alabama</c:v>
                </c:pt>
                <c:pt idx="47">
                  <c:v>New Hampshire</c:v>
                </c:pt>
                <c:pt idx="48">
                  <c:v>Kentucky</c:v>
                </c:pt>
                <c:pt idx="49">
                  <c:v>Mississippi</c:v>
                </c:pt>
              </c:strCache>
            </c:strRef>
          </c:cat>
          <c:val>
            <c:numRef>
              <c:f>Sheet1!$C$2:$C$51</c:f>
            </c:numRef>
          </c:val>
          <c:smooth val="0"/>
          <c:extLst>
            <c:ext xmlns:c16="http://schemas.microsoft.com/office/drawing/2014/chart" uri="{C3380CC4-5D6E-409C-BE32-E72D297353CC}">
              <c16:uniqueId val="{0000002D-23F1-4C4C-A043-BA7728122A14}"/>
            </c:ext>
          </c:extLst>
        </c:ser>
        <c:ser>
          <c:idx val="2"/>
          <c:order val="2"/>
          <c:tx>
            <c:strRef>
              <c:f>Sheet1!$D$1</c:f>
              <c:strCache>
                <c:ptCount val="1"/>
                <c:pt idx="0">
                  <c:v>Latino</c:v>
                </c:pt>
              </c:strCache>
            </c:strRef>
          </c:tx>
          <c:spPr>
            <a:ln w="19050">
              <a:noFill/>
            </a:ln>
          </c:spPr>
          <c:marker>
            <c:symbol val="circle"/>
            <c:size val="10"/>
            <c:spPr>
              <a:solidFill>
                <a:schemeClr val="accent5">
                  <a:lumMod val="40000"/>
                  <a:lumOff val="60000"/>
                </a:schemeClr>
              </a:solidFill>
              <a:ln>
                <a:noFill/>
              </a:ln>
            </c:spPr>
          </c:marker>
          <c:dLbls>
            <c:delete val="1"/>
          </c:dLbls>
          <c:cat>
            <c:strRef>
              <c:f>Sheet1!$A$2:$A$51</c:f>
              <c:strCache>
                <c:ptCount val="50"/>
                <c:pt idx="0">
                  <c:v>West Virginia</c:v>
                </c:pt>
                <c:pt idx="1">
                  <c:v>Oklahoma</c:v>
                </c:pt>
                <c:pt idx="2">
                  <c:v>North Carolina</c:v>
                </c:pt>
                <c:pt idx="3">
                  <c:v>Connecticut</c:v>
                </c:pt>
                <c:pt idx="4">
                  <c:v>Maryland</c:v>
                </c:pt>
                <c:pt idx="5">
                  <c:v>Michigan</c:v>
                </c:pt>
                <c:pt idx="6">
                  <c:v>District of Columbia</c:v>
                </c:pt>
                <c:pt idx="7">
                  <c:v>Georgia</c:v>
                </c:pt>
                <c:pt idx="8">
                  <c:v>Florida</c:v>
                </c:pt>
                <c:pt idx="9">
                  <c:v>Arkansas</c:v>
                </c:pt>
                <c:pt idx="10">
                  <c:v>Utah</c:v>
                </c:pt>
                <c:pt idx="11">
                  <c:v>Kansas</c:v>
                </c:pt>
                <c:pt idx="12">
                  <c:v>South Dakota</c:v>
                </c:pt>
                <c:pt idx="13">
                  <c:v>South Carolina</c:v>
                </c:pt>
                <c:pt idx="14">
                  <c:v>Tennessee</c:v>
                </c:pt>
                <c:pt idx="15">
                  <c:v>Pennsylvania</c:v>
                </c:pt>
                <c:pt idx="16">
                  <c:v>Nebraska</c:v>
                </c:pt>
                <c:pt idx="17">
                  <c:v>Minnesota</c:v>
                </c:pt>
                <c:pt idx="18">
                  <c:v>Virginia</c:v>
                </c:pt>
                <c:pt idx="19">
                  <c:v>North Dakota</c:v>
                </c:pt>
                <c:pt idx="20">
                  <c:v>California</c:v>
                </c:pt>
                <c:pt idx="21">
                  <c:v>Rhode Island</c:v>
                </c:pt>
                <c:pt idx="22">
                  <c:v>Washington</c:v>
                </c:pt>
                <c:pt idx="23">
                  <c:v>Nevada</c:v>
                </c:pt>
                <c:pt idx="24">
                  <c:v>Wisconsin</c:v>
                </c:pt>
                <c:pt idx="25">
                  <c:v>Illinois</c:v>
                </c:pt>
                <c:pt idx="26">
                  <c:v>Missouri</c:v>
                </c:pt>
                <c:pt idx="27">
                  <c:v>Arizona</c:v>
                </c:pt>
                <c:pt idx="28">
                  <c:v>Colorado</c:v>
                </c:pt>
                <c:pt idx="29">
                  <c:v>Louisiana</c:v>
                </c:pt>
                <c:pt idx="30">
                  <c:v>Idaho</c:v>
                </c:pt>
                <c:pt idx="31">
                  <c:v>Texas</c:v>
                </c:pt>
                <c:pt idx="32">
                  <c:v>Alaska</c:v>
                </c:pt>
                <c:pt idx="33">
                  <c:v>Ohio</c:v>
                </c:pt>
                <c:pt idx="34">
                  <c:v>Delaware</c:v>
                </c:pt>
                <c:pt idx="35">
                  <c:v>Indiana</c:v>
                </c:pt>
                <c:pt idx="36">
                  <c:v>New York</c:v>
                </c:pt>
                <c:pt idx="37">
                  <c:v>Iowa</c:v>
                </c:pt>
                <c:pt idx="38">
                  <c:v>Oregon</c:v>
                </c:pt>
                <c:pt idx="39">
                  <c:v>New Mexico</c:v>
                </c:pt>
                <c:pt idx="40">
                  <c:v>Massachusetts</c:v>
                </c:pt>
                <c:pt idx="41">
                  <c:v>Hawaii</c:v>
                </c:pt>
                <c:pt idx="42">
                  <c:v>Montana</c:v>
                </c:pt>
                <c:pt idx="43">
                  <c:v>Maine</c:v>
                </c:pt>
                <c:pt idx="44">
                  <c:v>Vermont</c:v>
                </c:pt>
                <c:pt idx="45">
                  <c:v>Wyoming</c:v>
                </c:pt>
                <c:pt idx="46">
                  <c:v>Alabama</c:v>
                </c:pt>
                <c:pt idx="47">
                  <c:v>New Hampshire</c:v>
                </c:pt>
                <c:pt idx="48">
                  <c:v>Kentucky</c:v>
                </c:pt>
                <c:pt idx="49">
                  <c:v>Mississippi</c:v>
                </c:pt>
              </c:strCache>
            </c:strRef>
          </c:cat>
          <c:val>
            <c:numRef>
              <c:f>Sheet1!$D$2:$D$51</c:f>
              <c:numCache>
                <c:formatCode>0</c:formatCode>
                <c:ptCount val="50"/>
                <c:pt idx="0">
                  <c:v>21.770761419999999</c:v>
                </c:pt>
                <c:pt idx="1">
                  <c:v>26.7454277</c:v>
                </c:pt>
                <c:pt idx="2">
                  <c:v>31.883621900000001</c:v>
                </c:pt>
                <c:pt idx="3">
                  <c:v>33.780208969999997</c:v>
                </c:pt>
                <c:pt idx="4">
                  <c:v>34.271705650000001</c:v>
                </c:pt>
                <c:pt idx="5">
                  <c:v>23.75498773</c:v>
                </c:pt>
                <c:pt idx="6">
                  <c:v>42.634530460000001</c:v>
                </c:pt>
                <c:pt idx="7">
                  <c:v>23.782238719999999</c:v>
                </c:pt>
                <c:pt idx="8">
                  <c:v>25.449249689999998</c:v>
                </c:pt>
                <c:pt idx="9">
                  <c:v>27.135225340000002</c:v>
                </c:pt>
                <c:pt idx="10">
                  <c:v>28.01434265</c:v>
                </c:pt>
                <c:pt idx="11">
                  <c:v>33.372086150000001</c:v>
                </c:pt>
                <c:pt idx="12">
                  <c:v>35.168322539999998</c:v>
                </c:pt>
                <c:pt idx="13">
                  <c:v>30.622229520000001</c:v>
                </c:pt>
                <c:pt idx="14">
                  <c:v>28.276074510000001</c:v>
                </c:pt>
                <c:pt idx="15">
                  <c:v>34.511289150000003</c:v>
                </c:pt>
                <c:pt idx="16">
                  <c:v>36.709268620000003</c:v>
                </c:pt>
                <c:pt idx="17">
                  <c:v>33.361966700000004</c:v>
                </c:pt>
                <c:pt idx="18">
                  <c:v>38.425616689999998</c:v>
                </c:pt>
                <c:pt idx="19">
                  <c:v>34.39267401</c:v>
                </c:pt>
                <c:pt idx="20">
                  <c:v>33.647043259999997</c:v>
                </c:pt>
                <c:pt idx="21">
                  <c:v>40.321082689999997</c:v>
                </c:pt>
                <c:pt idx="22">
                  <c:v>37.23709625</c:v>
                </c:pt>
                <c:pt idx="23">
                  <c:v>25.746949140000002</c:v>
                </c:pt>
                <c:pt idx="24">
                  <c:v>35.82620696</c:v>
                </c:pt>
                <c:pt idx="25">
                  <c:v>30.676976870000001</c:v>
                </c:pt>
                <c:pt idx="26">
                  <c:v>36.4289433</c:v>
                </c:pt>
                <c:pt idx="27">
                  <c:v>31.672642549999999</c:v>
                </c:pt>
                <c:pt idx="28">
                  <c:v>37.965789229999999</c:v>
                </c:pt>
                <c:pt idx="29">
                  <c:v>30.375391669999999</c:v>
                </c:pt>
                <c:pt idx="30">
                  <c:v>29.0731553</c:v>
                </c:pt>
                <c:pt idx="31">
                  <c:v>35.33957178</c:v>
                </c:pt>
                <c:pt idx="32">
                  <c:v>29.273382179999999</c:v>
                </c:pt>
                <c:pt idx="33">
                  <c:v>35.087783440000003</c:v>
                </c:pt>
                <c:pt idx="34">
                  <c:v>38.609180940000002</c:v>
                </c:pt>
                <c:pt idx="35">
                  <c:v>35.088846169999997</c:v>
                </c:pt>
                <c:pt idx="36">
                  <c:v>40.604861909999997</c:v>
                </c:pt>
                <c:pt idx="37">
                  <c:v>40.96486178</c:v>
                </c:pt>
                <c:pt idx="38">
                  <c:v>37.152450350000002</c:v>
                </c:pt>
                <c:pt idx="39">
                  <c:v>40.030273749999999</c:v>
                </c:pt>
                <c:pt idx="40">
                  <c:v>47.289545910000001</c:v>
                </c:pt>
                <c:pt idx="41">
                  <c:v>38.352186459999999</c:v>
                </c:pt>
                <c:pt idx="42">
                  <c:v>37.639871399999997</c:v>
                </c:pt>
                <c:pt idx="43">
                  <c:v>44.777693480000003</c:v>
                </c:pt>
                <c:pt idx="44">
                  <c:v>47.360318999999997</c:v>
                </c:pt>
                <c:pt idx="45">
                  <c:v>36.105598299999997</c:v>
                </c:pt>
                <c:pt idx="46">
                  <c:v>45.242683540000002</c:v>
                </c:pt>
                <c:pt idx="47">
                  <c:v>51.37150535</c:v>
                </c:pt>
                <c:pt idx="48">
                  <c:v>46.724354439999999</c:v>
                </c:pt>
                <c:pt idx="49">
                  <c:v>56.114080819999998</c:v>
                </c:pt>
              </c:numCache>
            </c:numRef>
          </c:val>
          <c:smooth val="0"/>
          <c:extLst>
            <c:ext xmlns:c16="http://schemas.microsoft.com/office/drawing/2014/chart" uri="{C3380CC4-5D6E-409C-BE32-E72D297353CC}">
              <c16:uniqueId val="{0000002E-23F1-4C4C-A043-BA7728122A14}"/>
            </c:ext>
          </c:extLst>
        </c:ser>
        <c:dLbls>
          <c:dLblPos val="t"/>
          <c:showLegendKey val="0"/>
          <c:showVal val="1"/>
          <c:showCatName val="0"/>
          <c:showSerName val="0"/>
          <c:showPercent val="0"/>
          <c:showBubbleSize val="0"/>
        </c:dLbls>
        <c:dropLines>
          <c:spPr>
            <a:ln w="9525" cap="flat" cmpd="sng" algn="ctr">
              <a:solidFill>
                <a:schemeClr val="bg1">
                  <a:lumMod val="85000"/>
                </a:schemeClr>
              </a:solidFill>
              <a:round/>
            </a:ln>
            <a:effectLst/>
          </c:spPr>
        </c:dropLines>
        <c:marker val="1"/>
        <c:smooth val="0"/>
        <c:axId val="553693680"/>
        <c:axId val="447317032"/>
      </c:lineChart>
      <c:catAx>
        <c:axId val="553693680"/>
        <c:scaling>
          <c:orientation val="minMax"/>
        </c:scaling>
        <c:delete val="0"/>
        <c:axPos val="b"/>
        <c:numFmt formatCode="General" sourceLinked="1"/>
        <c:majorTickMark val="none"/>
        <c:minorTickMark val="none"/>
        <c:tickLblPos val="nextTo"/>
        <c:crossAx val="447317032"/>
        <c:crosses val="autoZero"/>
        <c:auto val="1"/>
        <c:lblAlgn val="ctr"/>
        <c:lblOffset val="100"/>
        <c:noMultiLvlLbl val="0"/>
      </c:catAx>
      <c:valAx>
        <c:axId val="447317032"/>
        <c:scaling>
          <c:orientation val="minMax"/>
          <c:max val="70"/>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Tahoma" panose="020B0604030504040204" pitchFamily="34" charset="0"/>
                <a:cs typeface="Tahoma" panose="020B0604030504040204" pitchFamily="34" charset="0"/>
              </a:defRPr>
            </a:pPr>
            <a:endParaRPr lang="en-US"/>
          </a:p>
        </c:txPr>
        <c:crossAx val="553693680"/>
        <c:crosses val="autoZero"/>
        <c:crossBetween val="between"/>
      </c:valAx>
      <c:spPr>
        <a:noFill/>
        <a:ln w="25400">
          <a:noFill/>
        </a:ln>
        <a:effectLst/>
      </c:spPr>
    </c:plotArea>
    <c:plotVisOnly val="1"/>
    <c:dispBlanksAs val="gap"/>
    <c:showDLblsOverMax val="0"/>
  </c:chart>
  <c:spPr>
    <a:noFill/>
    <a:ln w="19050">
      <a:noFill/>
    </a:ln>
    <a:effectLst/>
  </c:spPr>
  <c:txPr>
    <a:bodyPr/>
    <a:lstStyle/>
    <a:p>
      <a:pPr>
        <a:defRPr>
          <a:solidFill>
            <a:schemeClr val="tx1"/>
          </a:solidFill>
        </a:defRPr>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0.55306</cdr:x>
      <cdr:y>0.02193</cdr:y>
    </cdr:from>
    <cdr:to>
      <cdr:x>0.55306</cdr:x>
      <cdr:y>0.90126</cdr:y>
    </cdr:to>
    <cdr:cxnSp macro="">
      <cdr:nvCxnSpPr>
        <cdr:cNvPr id="2" name="Straight Connector 1">
          <a:extLst xmlns:a="http://schemas.openxmlformats.org/drawingml/2006/main">
            <a:ext uri="{FF2B5EF4-FFF2-40B4-BE49-F238E27FC236}">
              <a16:creationId xmlns:a16="http://schemas.microsoft.com/office/drawing/2014/main" id="{99BB387B-51B8-4431-9FBF-F56669E7026A}"/>
            </a:ext>
          </a:extLst>
        </cdr:cNvPr>
        <cdr:cNvCxnSpPr/>
      </cdr:nvCxnSpPr>
      <cdr:spPr>
        <a:xfrm xmlns:a="http://schemas.openxmlformats.org/drawingml/2006/main">
          <a:off x="3802420" y="90093"/>
          <a:ext cx="0" cy="3612266"/>
        </a:xfrm>
        <a:prstGeom xmlns:a="http://schemas.openxmlformats.org/drawingml/2006/main" prst="line">
          <a:avLst/>
        </a:prstGeom>
        <a:ln xmlns:a="http://schemas.openxmlformats.org/drawingml/2006/main">
          <a:solidFill>
            <a:schemeClr val="bg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0.05462</cdr:x>
      <cdr:y>0.50261</cdr:y>
    </cdr:from>
    <cdr:to>
      <cdr:x>0.96228</cdr:x>
      <cdr:y>0.50261</cdr:y>
    </cdr:to>
    <cdr:cxnSp macro="">
      <cdr:nvCxnSpPr>
        <cdr:cNvPr id="4" name="Straight Connector 3">
          <a:extLst xmlns:a="http://schemas.openxmlformats.org/drawingml/2006/main">
            <a:ext uri="{FF2B5EF4-FFF2-40B4-BE49-F238E27FC236}">
              <a16:creationId xmlns:a16="http://schemas.microsoft.com/office/drawing/2014/main" id="{F26C7CC1-4740-4E8B-B30A-0C03E7B6D60F}"/>
            </a:ext>
          </a:extLst>
        </cdr:cNvPr>
        <cdr:cNvCxnSpPr/>
      </cdr:nvCxnSpPr>
      <cdr:spPr>
        <a:xfrm xmlns:a="http://schemas.openxmlformats.org/drawingml/2006/main">
          <a:off x="375554" y="2064722"/>
          <a:ext cx="6240409" cy="0"/>
        </a:xfrm>
        <a:prstGeom xmlns:a="http://schemas.openxmlformats.org/drawingml/2006/main" prst="line">
          <a:avLst/>
        </a:prstGeom>
        <a:ln xmlns:a="http://schemas.openxmlformats.org/drawingml/2006/main">
          <a:solidFill>
            <a:schemeClr val="bg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0.10591</cdr:x>
      <cdr:y>0.83866</cdr:y>
    </cdr:from>
    <cdr:to>
      <cdr:x>0.13035</cdr:x>
      <cdr:y>1</cdr:y>
    </cdr:to>
    <cdr:sp macro="" textlink="">
      <cdr:nvSpPr>
        <cdr:cNvPr id="2" name="TextBox 1"/>
        <cdr:cNvSpPr txBox="1"/>
      </cdr:nvSpPr>
      <cdr:spPr>
        <a:xfrm xmlns:a="http://schemas.openxmlformats.org/drawingml/2006/main">
          <a:off x="905692" y="4074043"/>
          <a:ext cx="209006" cy="7837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0.35458</cdr:x>
      <cdr:y>0.51279</cdr:y>
    </cdr:from>
    <cdr:to>
      <cdr:x>0.39615</cdr:x>
      <cdr:y>0.54911</cdr:y>
    </cdr:to>
    <cdr:sp macro="" textlink="">
      <cdr:nvSpPr>
        <cdr:cNvPr id="15" name="TextBox 14"/>
        <cdr:cNvSpPr txBox="1"/>
      </cdr:nvSpPr>
      <cdr:spPr>
        <a:xfrm xmlns:a="http://schemas.openxmlformats.org/drawingml/2006/main">
          <a:off x="3091323" y="2795813"/>
          <a:ext cx="362465" cy="1980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0.66237</cdr:x>
      <cdr:y>0.28037</cdr:y>
    </cdr:from>
    <cdr:to>
      <cdr:x>0.7193</cdr:x>
      <cdr:y>0.33455</cdr:y>
    </cdr:to>
    <cdr:sp macro="" textlink="">
      <cdr:nvSpPr>
        <cdr:cNvPr id="4" name="TextBox 3"/>
        <cdr:cNvSpPr txBox="1"/>
      </cdr:nvSpPr>
      <cdr:spPr>
        <a:xfrm xmlns:a="http://schemas.openxmlformats.org/drawingml/2006/main">
          <a:off x="5774806" y="1528640"/>
          <a:ext cx="496323" cy="295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0.10591</cdr:x>
      <cdr:y>0.83866</cdr:y>
    </cdr:from>
    <cdr:to>
      <cdr:x>0.13035</cdr:x>
      <cdr:y>1</cdr:y>
    </cdr:to>
    <cdr:sp macro="" textlink="">
      <cdr:nvSpPr>
        <cdr:cNvPr id="2" name="TextBox 1"/>
        <cdr:cNvSpPr txBox="1"/>
      </cdr:nvSpPr>
      <cdr:spPr>
        <a:xfrm xmlns:a="http://schemas.openxmlformats.org/drawingml/2006/main">
          <a:off x="905692" y="4074043"/>
          <a:ext cx="209006" cy="7837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0.35458</cdr:x>
      <cdr:y>0.51279</cdr:y>
    </cdr:from>
    <cdr:to>
      <cdr:x>0.39615</cdr:x>
      <cdr:y>0.54911</cdr:y>
    </cdr:to>
    <cdr:sp macro="" textlink="">
      <cdr:nvSpPr>
        <cdr:cNvPr id="15" name="TextBox 14"/>
        <cdr:cNvSpPr txBox="1"/>
      </cdr:nvSpPr>
      <cdr:spPr>
        <a:xfrm xmlns:a="http://schemas.openxmlformats.org/drawingml/2006/main">
          <a:off x="3091323" y="2795813"/>
          <a:ext cx="362465" cy="1980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0.66237</cdr:x>
      <cdr:y>0.28037</cdr:y>
    </cdr:from>
    <cdr:to>
      <cdr:x>0.7193</cdr:x>
      <cdr:y>0.33455</cdr:y>
    </cdr:to>
    <cdr:sp macro="" textlink="">
      <cdr:nvSpPr>
        <cdr:cNvPr id="4" name="TextBox 3"/>
        <cdr:cNvSpPr txBox="1"/>
      </cdr:nvSpPr>
      <cdr:spPr>
        <a:xfrm xmlns:a="http://schemas.openxmlformats.org/drawingml/2006/main">
          <a:off x="5774806" y="1528640"/>
          <a:ext cx="496323" cy="295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BE9B5-2DC9-4EF7-BC85-2AB4B2921DB6}" type="datetimeFigureOut">
              <a:rPr lang="en-US" smtClean="0"/>
              <a:t>12/2/2020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980B29-8045-4E0B-A98A-F9716E92FB6D}" type="slidenum">
              <a:rPr lang="en-US" smtClean="0"/>
              <a:t>‹#›</a:t>
            </a:fld>
            <a:endParaRPr lang="en-US"/>
          </a:p>
        </p:txBody>
      </p:sp>
    </p:spTree>
    <p:extLst>
      <p:ext uri="{BB962C8B-B14F-4D97-AF65-F5344CB8AC3E}">
        <p14:creationId xmlns:p14="http://schemas.microsoft.com/office/powerpoint/2010/main" val="1691888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980B29-8045-4E0B-A98A-F9716E92FB6D}" type="slidenum">
              <a:rPr lang="en-US" smtClean="0"/>
              <a:t>1</a:t>
            </a:fld>
            <a:endParaRPr lang="en-US"/>
          </a:p>
        </p:txBody>
      </p:sp>
    </p:spTree>
    <p:extLst>
      <p:ext uri="{BB962C8B-B14F-4D97-AF65-F5344CB8AC3E}">
        <p14:creationId xmlns:p14="http://schemas.microsoft.com/office/powerpoint/2010/main" val="34954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980B29-8045-4E0B-A98A-F9716E92FB6D}" type="slidenum">
              <a:rPr lang="en-US" smtClean="0"/>
              <a:t>2</a:t>
            </a:fld>
            <a:endParaRPr lang="en-US"/>
          </a:p>
        </p:txBody>
      </p:sp>
    </p:spTree>
    <p:extLst>
      <p:ext uri="{BB962C8B-B14F-4D97-AF65-F5344CB8AC3E}">
        <p14:creationId xmlns:p14="http://schemas.microsoft.com/office/powerpoint/2010/main" val="3969680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980B29-8045-4E0B-A98A-F9716E92FB6D}" type="slidenum">
              <a:rPr lang="en-US" smtClean="0"/>
              <a:t>4</a:t>
            </a:fld>
            <a:endParaRPr lang="en-US"/>
          </a:p>
        </p:txBody>
      </p:sp>
    </p:spTree>
    <p:extLst>
      <p:ext uri="{BB962C8B-B14F-4D97-AF65-F5344CB8AC3E}">
        <p14:creationId xmlns:p14="http://schemas.microsoft.com/office/powerpoint/2010/main" val="21932566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hyperlink" Target="https://doi.org/10.26099/y667-yr94"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7"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652029" y="3747675"/>
            <a:ext cx="6116216" cy="924375"/>
          </a:xfrm>
        </p:spPr>
        <p:txBody>
          <a:bodyPr>
            <a:normAutofit/>
          </a:bodyPr>
          <a:lstStyle>
            <a:lvl1pPr marL="0" indent="0">
              <a:lnSpc>
                <a:spcPct val="100000"/>
              </a:lnSpc>
              <a:buNone/>
              <a:defRPr sz="1450" spc="0">
                <a:solidFill>
                  <a:schemeClr val="bg1"/>
                </a:solidFill>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800" b="1"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9"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40" name="Straight Connector 39"/>
          <p:cNvCxnSpPr/>
          <p:nvPr userDrawn="1"/>
        </p:nvCxnSpPr>
        <p:spPr>
          <a:xfrm>
            <a:off x="670584"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Tree>
    <p:extLst>
      <p:ext uri="{BB962C8B-B14F-4D97-AF65-F5344CB8AC3E}">
        <p14:creationId xmlns:p14="http://schemas.microsoft.com/office/powerpoint/2010/main" val="355437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6"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extLst>
      <p:ext uri="{BB962C8B-B14F-4D97-AF65-F5344CB8AC3E}">
        <p14:creationId xmlns:p14="http://schemas.microsoft.com/office/powerpoint/2010/main" val="232951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6"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extLst>
      <p:ext uri="{BB962C8B-B14F-4D97-AF65-F5344CB8AC3E}">
        <p14:creationId xmlns:p14="http://schemas.microsoft.com/office/powerpoint/2010/main" val="1361176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 y="37457"/>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2"/>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883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2"/>
            <a:ext cx="9144000" cy="5372101"/>
          </a:xfrm>
        </p:spPr>
        <p:txBody>
          <a:bodyPr/>
          <a:lstStyle/>
          <a:p>
            <a:r>
              <a:rPr lang="en-US"/>
              <a:t>Click icon to add picture</a:t>
            </a:r>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1" name="Text Placeholder 2"/>
          <p:cNvSpPr>
            <a:spLocks noGrp="1"/>
          </p:cNvSpPr>
          <p:nvPr>
            <p:ph type="body" sz="quarter" idx="14" hasCustomPrompt="1"/>
          </p:nvPr>
        </p:nvSpPr>
        <p:spPr>
          <a:xfrm>
            <a:off x="-1" y="37457"/>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2858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2"/>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7"/>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941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2"/>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7"/>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7477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Picture Placeholder 4"/>
          <p:cNvSpPr>
            <a:spLocks noGrp="1"/>
          </p:cNvSpPr>
          <p:nvPr>
            <p:ph type="pic" sz="quarter" idx="13"/>
          </p:nvPr>
        </p:nvSpPr>
        <p:spPr>
          <a:xfrm>
            <a:off x="-1" y="1485902"/>
            <a:ext cx="9144000" cy="5372101"/>
          </a:xfrm>
        </p:spPr>
        <p:txBody>
          <a:bodyPr/>
          <a:lstStyle/>
          <a:p>
            <a:r>
              <a:rPr lang="en-US"/>
              <a:t>Click icon to add picture</a:t>
            </a:r>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4" name="Text Placeholder 2"/>
          <p:cNvSpPr>
            <a:spLocks noGrp="1"/>
          </p:cNvSpPr>
          <p:nvPr>
            <p:ph type="body" sz="quarter" idx="14" hasCustomPrompt="1"/>
          </p:nvPr>
        </p:nvSpPr>
        <p:spPr>
          <a:xfrm>
            <a:off x="-1" y="37457"/>
            <a:ext cx="1020018" cy="1337423"/>
          </a:xfrm>
        </p:spPr>
        <p:txBody>
          <a:bodyPr anchor="ctr">
            <a:noAutofit/>
          </a:bodyPr>
          <a:lstStyle>
            <a:lvl1pPr marL="0" indent="0" algn="r">
              <a:buNone/>
              <a:defRPr sz="6600" b="1" spc="-400" baseline="0">
                <a:solidFill>
                  <a:schemeClr val="bg1"/>
                </a:solidFill>
              </a:defRPr>
            </a:lvl1pPr>
          </a:lstStyle>
          <a:p>
            <a:pPr lvl="0"/>
            <a:r>
              <a:rPr lang="en-US"/>
              <a:t>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981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8" name="Text Placeholder 6"/>
          <p:cNvSpPr>
            <a:spLocks noGrp="1"/>
          </p:cNvSpPr>
          <p:nvPr>
            <p:ph type="body" sz="quarter" idx="13"/>
          </p:nvPr>
        </p:nvSpPr>
        <p:spPr>
          <a:xfrm>
            <a:off x="627435" y="1828800"/>
            <a:ext cx="7919046" cy="4023360"/>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2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9213269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8" name="Text Placeholder 6"/>
          <p:cNvSpPr>
            <a:spLocks noGrp="1"/>
          </p:cNvSpPr>
          <p:nvPr>
            <p:ph type="body" sz="quarter" idx="13"/>
          </p:nvPr>
        </p:nvSpPr>
        <p:spPr>
          <a:xfrm>
            <a:off x="627436"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2" name="Text Placeholder 6"/>
          <p:cNvSpPr>
            <a:spLocks noGrp="1"/>
          </p:cNvSpPr>
          <p:nvPr>
            <p:ph type="body" sz="quarter" idx="17"/>
          </p:nvPr>
        </p:nvSpPr>
        <p:spPr>
          <a:xfrm>
            <a:off x="4711701"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5292163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Click icon to add picture</a:t>
            </a:r>
          </a:p>
        </p:txBody>
      </p:sp>
      <p:sp>
        <p:nvSpPr>
          <p:cNvPr id="11" name="Text Placeholder 6"/>
          <p:cNvSpPr>
            <a:spLocks noGrp="1"/>
          </p:cNvSpPr>
          <p:nvPr>
            <p:ph type="body" sz="quarter" idx="20"/>
          </p:nvPr>
        </p:nvSpPr>
        <p:spPr>
          <a:xfrm>
            <a:off x="627436" y="1828798"/>
            <a:ext cx="3834781" cy="4023361"/>
          </a:xfrm>
        </p:spPr>
        <p:txBody>
          <a:bodyPr>
            <a:normAutofit/>
          </a:bodyPr>
          <a:lstStyle>
            <a:lvl1pPr marL="171446"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1200"/>
              </a:spcAft>
              <a:buClr>
                <a:schemeClr val="accent1">
                  <a:lumMod val="20000"/>
                  <a:lumOff val="80000"/>
                </a:schemeClr>
              </a:buClr>
              <a:buFont typeface="Arial" panose="020B0604020202020204" pitchFamily="34" charset="0"/>
              <a:buChar char="•"/>
              <a:defRPr sz="1800">
                <a:solidFill>
                  <a:schemeClr val="bg1"/>
                </a:solidFill>
              </a:defRPr>
            </a:lvl2pPr>
            <a:lvl3pPr marL="515925"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3pPr>
            <a:lvl4pPr marL="687371"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600">
                <a:solidFill>
                  <a:schemeClr val="bg1"/>
                </a:solidFill>
              </a:defRPr>
            </a:lvl4pPr>
            <a:lvl5pPr marL="858817" indent="-171446">
              <a:lnSpc>
                <a:spcPct val="100000"/>
              </a:lnSpc>
              <a:spcBef>
                <a:spcPts val="800"/>
              </a:spcBef>
              <a:spcAft>
                <a:spcPts val="1200"/>
              </a:spcAft>
              <a:buClr>
                <a:schemeClr val="accent1">
                  <a:lumMod val="20000"/>
                  <a:lumOff val="80000"/>
                </a:schemeClr>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35933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WMF Section 1 - Blue">
    <p:spTree>
      <p:nvGrpSpPr>
        <p:cNvPr id="1" name=""/>
        <p:cNvGrpSpPr/>
        <p:nvPr/>
      </p:nvGrpSpPr>
      <p:grpSpPr>
        <a:xfrm>
          <a:off x="0" y="0"/>
          <a:ext cx="0" cy="0"/>
          <a:chOff x="0" y="0"/>
          <a:chExt cx="0" cy="0"/>
        </a:xfrm>
      </p:grpSpPr>
      <p:sp>
        <p:nvSpPr>
          <p:cNvPr id="2" name="Rectangle 1"/>
          <p:cNvSpPr/>
          <p:nvPr userDrawn="1"/>
        </p:nvSpPr>
        <p:spPr>
          <a:xfrm>
            <a:off x="217055" y="0"/>
            <a:ext cx="8928484" cy="6858000"/>
          </a:xfrm>
          <a:prstGeom prst="rect">
            <a:avLst/>
          </a:prstGeom>
          <a:solidFill>
            <a:srgbClr val="044C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47"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
        <p:nvSpPr>
          <p:cNvPr id="16"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7"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6737210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5" y="1828800"/>
            <a:ext cx="7919047"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79647301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731164079"/>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a:solidFill>
                <a:schemeClr val="tx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tx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tx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Click icon to add picture</a:t>
            </a:r>
          </a:p>
        </p:txBody>
      </p:sp>
      <p:sp>
        <p:nvSpPr>
          <p:cNvPr id="15"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846019148"/>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9369979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2962914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6"/>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80"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2"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4"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9"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60" y="1781336"/>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7"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4"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9" y="1781336"/>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8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34" name="Text Placeholder 4"/>
          <p:cNvSpPr>
            <a:spLocks noGrp="1"/>
          </p:cNvSpPr>
          <p:nvPr>
            <p:ph type="body" sz="quarter" idx="33"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37"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0164894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MWF Text White+Orang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2"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5" y="1828800"/>
            <a:ext cx="7919047"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981829038"/>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179527446"/>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accent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Click icon to add picture</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678614692"/>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9939"/>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04133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5"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a:solidFill>
                <a:schemeClr val="accent2">
                  <a:lumMod val="20000"/>
                  <a:lumOff val="8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569686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6684285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Arrow: Pentagon 12"/>
          <p:cNvSpPr/>
          <p:nvPr/>
        </p:nvSpPr>
        <p:spPr>
          <a:xfrm>
            <a:off x="627434" y="1781336"/>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80"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2"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4"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9"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60" y="1781336"/>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7"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4"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9" y="1781336"/>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8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34" name="Text Placeholder 4"/>
          <p:cNvSpPr>
            <a:spLocks noGrp="1"/>
          </p:cNvSpPr>
          <p:nvPr>
            <p:ph type="body" sz="quarter" idx="33"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7"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34845146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2"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5" y="1828800"/>
            <a:ext cx="7919047"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433884005"/>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6"/>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4125792279"/>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tx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3" name="Text Placeholder 6"/>
          <p:cNvSpPr>
            <a:spLocks noGrp="1"/>
          </p:cNvSpPr>
          <p:nvPr>
            <p:ph type="body" sz="quarter" idx="16"/>
          </p:nvPr>
        </p:nvSpPr>
        <p:spPr>
          <a:xfrm>
            <a:off x="627436"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bg2"/>
              </a:buClr>
              <a:buFont typeface="Arial" panose="020B0604020202020204" pitchFamily="34" charset="0"/>
              <a:buChar char="•"/>
              <a:defRPr sz="1800">
                <a:solidFill>
                  <a:schemeClr val="tx1"/>
                </a:solidFill>
              </a:defRPr>
            </a:lvl2pPr>
            <a:lvl3pPr marL="515925"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3pPr>
            <a:lvl4pPr marL="687371"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4pPr>
            <a:lvl5pPr marL="858817" indent="-171446">
              <a:lnSpc>
                <a:spcPct val="100000"/>
              </a:lnSpc>
              <a:spcBef>
                <a:spcPts val="800"/>
              </a:spcBef>
              <a:spcAft>
                <a:spcPts val="600"/>
              </a:spcAft>
              <a:buClr>
                <a:schemeClr val="bg2"/>
              </a:buClr>
              <a:buFont typeface="Arial" panose="020B0604020202020204" pitchFamily="34" charset="0"/>
              <a:buChar cha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Click icon to add picture</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187119024"/>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76058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9"/>
          </a:xfrm>
        </p:spPr>
        <p:txBody>
          <a:bodyPr>
            <a:normAutofit/>
          </a:bodyPr>
          <a:lstStyle>
            <a:lvl1pPr marL="0" indent="0">
              <a:buNone/>
              <a:defRPr sz="16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1351706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Arrow: Pentagon 12"/>
          <p:cNvSpPr/>
          <p:nvPr/>
        </p:nvSpPr>
        <p:spPr>
          <a:xfrm>
            <a:off x="627434" y="1781336"/>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5" name="Chevron 6"/>
          <p:cNvSpPr/>
          <p:nvPr/>
        </p:nvSpPr>
        <p:spPr>
          <a:xfrm>
            <a:off x="1953580"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6" name="Chevron 6"/>
          <p:cNvSpPr/>
          <p:nvPr/>
        </p:nvSpPr>
        <p:spPr>
          <a:xfrm>
            <a:off x="3292302"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4" name="Chevron 6"/>
          <p:cNvSpPr/>
          <p:nvPr/>
        </p:nvSpPr>
        <p:spPr>
          <a:xfrm>
            <a:off x="5943774"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1" name="Chevron 6"/>
          <p:cNvSpPr/>
          <p:nvPr/>
        </p:nvSpPr>
        <p:spPr>
          <a:xfrm>
            <a:off x="7288819"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60" y="1781336"/>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5" name="Text Placeholder 4"/>
          <p:cNvSpPr>
            <a:spLocks noGrp="1"/>
          </p:cNvSpPr>
          <p:nvPr>
            <p:ph type="body" sz="quarter" idx="25"/>
          </p:nvPr>
        </p:nvSpPr>
        <p:spPr>
          <a:xfrm>
            <a:off x="3643330"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a:t>Place graph source here</a:t>
            </a:r>
          </a:p>
        </p:txBody>
      </p:sp>
      <p:sp>
        <p:nvSpPr>
          <p:cNvPr id="67" name="Text Placeholder 4"/>
          <p:cNvSpPr>
            <a:spLocks noGrp="1"/>
          </p:cNvSpPr>
          <p:nvPr>
            <p:ph type="body" sz="quarter" idx="27"/>
          </p:nvPr>
        </p:nvSpPr>
        <p:spPr>
          <a:xfrm>
            <a:off x="4947347"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4"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6"/>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9" y="1781336"/>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8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34" name="Text Placeholder 4"/>
          <p:cNvSpPr>
            <a:spLocks noGrp="1"/>
          </p:cNvSpPr>
          <p:nvPr>
            <p:ph type="body" sz="quarter" idx="33"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a:t>Place graph source here</a:t>
            </a:r>
          </a:p>
        </p:txBody>
      </p:sp>
      <p:cxnSp>
        <p:nvCxnSpPr>
          <p:cNvPr id="35" name="Straight Connector 34"/>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36" name="Title 1"/>
          <p:cNvSpPr>
            <a:spLocks noGrp="1"/>
          </p:cNvSpPr>
          <p:nvPr>
            <p:ph type="ctrTitle"/>
          </p:nvPr>
        </p:nvSpPr>
        <p:spPr>
          <a:xfrm>
            <a:off x="627435"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9430588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467545"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8"/>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80"/>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20" y="5426342"/>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4" name="Text Placeholder 3"/>
          <p:cNvSpPr>
            <a:spLocks noGrp="1"/>
          </p:cNvSpPr>
          <p:nvPr>
            <p:ph type="body" sz="quarter" idx="16"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5"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lumMod val="20000"/>
                    <a:lumOff val="80000"/>
                  </a:schemeClr>
                </a:solidFill>
                <a:latin typeface="+mn-lt"/>
              </a:rPr>
              <a:pPr algn="r"/>
              <a:t>‹#›</a:t>
            </a:fld>
            <a:endParaRPr lang="en-US" sz="900">
              <a:solidFill>
                <a:schemeClr val="accent1">
                  <a:lumMod val="20000"/>
                  <a:lumOff val="80000"/>
                </a:schemeClr>
              </a:solidFill>
              <a:latin typeface="+mn-lt"/>
            </a:endParaRPr>
          </a:p>
        </p:txBody>
      </p:sp>
    </p:spTree>
    <p:extLst>
      <p:ext uri="{BB962C8B-B14F-4D97-AF65-F5344CB8AC3E}">
        <p14:creationId xmlns:p14="http://schemas.microsoft.com/office/powerpoint/2010/main" val="15509075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467545"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8"/>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80"/>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20" y="5426342"/>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a:t>Insert Source Info</a:t>
            </a:r>
          </a:p>
        </p:txBody>
      </p:sp>
      <p:pic>
        <p:nvPicPr>
          <p:cNvPr id="15" name="Picture 14"/>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1" name="Text Placeholder 3"/>
          <p:cNvSpPr>
            <a:spLocks noGrp="1"/>
          </p:cNvSpPr>
          <p:nvPr>
            <p:ph type="body" sz="quarter" idx="16"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2"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40000"/>
                    <a:lumOff val="60000"/>
                  </a:schemeClr>
                </a:solidFill>
                <a:latin typeface="+mn-lt"/>
              </a:rPr>
              <a:pPr algn="r"/>
              <a:t>‹#›</a:t>
            </a:fld>
            <a:endParaRPr lang="en-US" sz="900">
              <a:solidFill>
                <a:schemeClr val="accent2">
                  <a:lumMod val="40000"/>
                  <a:lumOff val="60000"/>
                </a:schemeClr>
              </a:solidFill>
              <a:latin typeface="+mn-lt"/>
            </a:endParaRPr>
          </a:p>
        </p:txBody>
      </p:sp>
    </p:spTree>
    <p:extLst>
      <p:ext uri="{BB962C8B-B14F-4D97-AF65-F5344CB8AC3E}">
        <p14:creationId xmlns:p14="http://schemas.microsoft.com/office/powerpoint/2010/main" val="77161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5"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8"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9"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303931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467545"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8"/>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80"/>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20" y="5426342"/>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40000"/>
                    <a:lumOff val="60000"/>
                  </a:schemeClr>
                </a:solidFill>
                <a:latin typeface="+mn-lt"/>
              </a:rPr>
              <a:pPr algn="r"/>
              <a:t>‹#›</a:t>
            </a:fld>
            <a:endParaRPr lang="en-US" sz="900">
              <a:solidFill>
                <a:schemeClr val="bg2">
                  <a:lumMod val="40000"/>
                  <a:lumOff val="60000"/>
                </a:schemeClr>
              </a:solidFill>
              <a:latin typeface="+mn-lt"/>
            </a:endParaRPr>
          </a:p>
        </p:txBody>
      </p:sp>
    </p:spTree>
    <p:extLst>
      <p:ext uri="{BB962C8B-B14F-4D97-AF65-F5344CB8AC3E}">
        <p14:creationId xmlns:p14="http://schemas.microsoft.com/office/powerpoint/2010/main" val="1242566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467545"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8"/>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80"/>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20" y="5426342"/>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spTree>
    <p:extLst>
      <p:ext uri="{BB962C8B-B14F-4D97-AF65-F5344CB8AC3E}">
        <p14:creationId xmlns:p14="http://schemas.microsoft.com/office/powerpoint/2010/main" val="9035436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2" name="Text Placeholder 41"/>
          <p:cNvSpPr>
            <a:spLocks noGrp="1"/>
          </p:cNvSpPr>
          <p:nvPr>
            <p:ph type="body" sz="quarter" idx="11" hasCustomPrompt="1"/>
          </p:nvPr>
        </p:nvSpPr>
        <p:spPr>
          <a:xfrm>
            <a:off x="467545" y="800708"/>
            <a:ext cx="8295992" cy="3288318"/>
          </a:xfrm>
        </p:spPr>
        <p:txBody>
          <a:bodyPr>
            <a:normAutofit/>
          </a:bodyPr>
          <a:lstStyle>
            <a:lvl1pPr marL="0" indent="0">
              <a:lnSpc>
                <a:spcPct val="110000"/>
              </a:lnSpc>
              <a:buNone/>
              <a:defRPr sz="3200" b="1" spc="0">
                <a:solidFill>
                  <a:schemeClr val="bg1"/>
                </a:solidFill>
              </a:defRPr>
            </a:lvl1pPr>
          </a:lstStyle>
          <a:p>
            <a:pPr lvl="0"/>
            <a:r>
              <a:rPr lang="en-US"/>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a:t>Bio Pic</a:t>
            </a:r>
          </a:p>
        </p:txBody>
      </p:sp>
      <p:sp>
        <p:nvSpPr>
          <p:cNvPr id="27" name="Text Placeholder 41"/>
          <p:cNvSpPr>
            <a:spLocks noGrp="1"/>
          </p:cNvSpPr>
          <p:nvPr>
            <p:ph type="body" sz="quarter" idx="13" hasCustomPrompt="1"/>
          </p:nvPr>
        </p:nvSpPr>
        <p:spPr>
          <a:xfrm>
            <a:off x="1519519" y="4564058"/>
            <a:ext cx="4114800" cy="394589"/>
          </a:xfrm>
        </p:spPr>
        <p:txBody>
          <a:bodyPr>
            <a:normAutofit/>
          </a:bodyPr>
          <a:lstStyle>
            <a:lvl1pPr marL="0" indent="0">
              <a:lnSpc>
                <a:spcPct val="110000"/>
              </a:lnSpc>
              <a:buNone/>
              <a:defRPr sz="1600" b="1" spc="0">
                <a:solidFill>
                  <a:schemeClr val="bg1"/>
                </a:solidFill>
              </a:defRPr>
            </a:lvl1pPr>
          </a:lstStyle>
          <a:p>
            <a:pPr lvl="0"/>
            <a:r>
              <a:rPr lang="en-US"/>
              <a:t>Insert name of the person</a:t>
            </a:r>
          </a:p>
        </p:txBody>
      </p:sp>
      <p:sp>
        <p:nvSpPr>
          <p:cNvPr id="29" name="Text Placeholder 41"/>
          <p:cNvSpPr>
            <a:spLocks noGrp="1"/>
          </p:cNvSpPr>
          <p:nvPr>
            <p:ph type="body" sz="quarter" idx="14" hasCustomPrompt="1"/>
          </p:nvPr>
        </p:nvSpPr>
        <p:spPr>
          <a:xfrm>
            <a:off x="1519519" y="4848580"/>
            <a:ext cx="4114800" cy="394589"/>
          </a:xfrm>
        </p:spPr>
        <p:txBody>
          <a:bodyPr>
            <a:normAutofit/>
          </a:bodyPr>
          <a:lstStyle>
            <a:lvl1pPr marL="0" indent="0">
              <a:lnSpc>
                <a:spcPct val="110000"/>
              </a:lnSpc>
              <a:buNone/>
              <a:defRPr sz="1200" b="0" i="0" spc="0">
                <a:solidFill>
                  <a:schemeClr val="bg1"/>
                </a:solidFill>
              </a:defRPr>
            </a:lvl1pPr>
          </a:lstStyle>
          <a:p>
            <a:pPr lvl="0"/>
            <a:r>
              <a:rPr lang="en-US"/>
              <a:t>Insert designation</a:t>
            </a:r>
          </a:p>
        </p:txBody>
      </p:sp>
      <p:sp>
        <p:nvSpPr>
          <p:cNvPr id="18" name="Text Placeholder 41"/>
          <p:cNvSpPr>
            <a:spLocks noGrp="1"/>
          </p:cNvSpPr>
          <p:nvPr>
            <p:ph type="body" sz="quarter" idx="15" hasCustomPrompt="1"/>
          </p:nvPr>
        </p:nvSpPr>
        <p:spPr>
          <a:xfrm>
            <a:off x="1519520" y="5426342"/>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a:t>Insert Source Info</a:t>
            </a: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
        <p:nvSpPr>
          <p:cNvPr id="12" name="Text Placeholder 3"/>
          <p:cNvSpPr>
            <a:spLocks noGrp="1"/>
          </p:cNvSpPr>
          <p:nvPr>
            <p:ph type="body" sz="quarter" idx="16"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3"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spTree>
    <p:extLst>
      <p:ext uri="{BB962C8B-B14F-4D97-AF65-F5344CB8AC3E}">
        <p14:creationId xmlns:p14="http://schemas.microsoft.com/office/powerpoint/2010/main" val="21566552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2"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9" name="Rectangle 8">
            <a:extLst>
              <a:ext uri="{FF2B5EF4-FFF2-40B4-BE49-F238E27FC236}">
                <a16:creationId xmlns:a16="http://schemas.microsoft.com/office/drawing/2014/main" id="{C3EC23ED-6655-7543-A7E2-4B6359FD6B24}"/>
              </a:ext>
            </a:extLst>
          </p:cNvPr>
          <p:cNvSpPr/>
          <p:nvPr userDrawn="1"/>
        </p:nvSpPr>
        <p:spPr>
          <a:xfrm>
            <a:off x="2045970" y="6440850"/>
            <a:ext cx="7026530" cy="276999"/>
          </a:xfrm>
          <a:prstGeom prst="rect">
            <a:avLst/>
          </a:prstGeom>
        </p:spPr>
        <p:txBody>
          <a:bodyPr wrap="square" lIns="0" tIns="0" rIns="0" bIns="0" anchor="ctr">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InterFace" panose="020B0503030203020204" pitchFamily="34" charset="0"/>
                <a:ea typeface="+mn-ea"/>
                <a:cs typeface="+mn-cs"/>
              </a:rPr>
              <a:t>Source: Jesse C. Baumgartner et al., </a:t>
            </a:r>
            <a:r>
              <a:rPr lang="en-US" sz="900" b="0" i="1" u="none" strike="noStrike" kern="1200" baseline="0" dirty="0">
                <a:solidFill>
                  <a:schemeClr val="tx1"/>
                </a:solidFill>
                <a:latin typeface="InterFace" panose="020B0503030203020204" pitchFamily="34" charset="0"/>
                <a:ea typeface="+mn-ea"/>
                <a:cs typeface="+mn-cs"/>
              </a:rPr>
              <a:t>How Prepared Are States to Vaccinate the Public Against COVID-19? Learning from Influenza and </a:t>
            </a:r>
            <a:br>
              <a:rPr lang="en-US" sz="900" b="0" i="1" u="none" strike="noStrike" kern="1200" baseline="0" dirty="0">
                <a:solidFill>
                  <a:schemeClr val="tx1"/>
                </a:solidFill>
                <a:latin typeface="InterFace" panose="020B0503030203020204" pitchFamily="34" charset="0"/>
                <a:ea typeface="+mn-ea"/>
                <a:cs typeface="+mn-cs"/>
              </a:rPr>
            </a:br>
            <a:r>
              <a:rPr lang="en-US" sz="900" b="0" i="1" u="none" strike="noStrike" kern="1200" baseline="0" dirty="0">
                <a:solidFill>
                  <a:schemeClr val="tx1"/>
                </a:solidFill>
                <a:latin typeface="InterFace" panose="020B0503030203020204" pitchFamily="34" charset="0"/>
                <a:ea typeface="+mn-ea"/>
                <a:cs typeface="+mn-cs"/>
              </a:rPr>
              <a:t>H1N1 Vaccination Programs </a:t>
            </a:r>
            <a:r>
              <a:rPr lang="en-US" sz="900" b="0" i="0" u="none" strike="noStrike" kern="1200" baseline="0" dirty="0">
                <a:solidFill>
                  <a:schemeClr val="tx1"/>
                </a:solidFill>
                <a:latin typeface="InterFace" panose="020B0503030203020204" pitchFamily="34" charset="0"/>
                <a:ea typeface="+mn-ea"/>
                <a:cs typeface="+mn-cs"/>
              </a:rPr>
              <a:t>(Commonwealth Fund, Dec. 2020). </a:t>
            </a:r>
            <a:r>
              <a:rPr lang="en-US" sz="900" b="0" i="0" u="none" strike="noStrike" kern="1200" baseline="0" dirty="0">
                <a:solidFill>
                  <a:schemeClr val="accent1"/>
                </a:solidFill>
                <a:latin typeface="InterFace" panose="020B0503030203020204" pitchFamily="34" charset="0"/>
                <a:ea typeface="+mn-ea"/>
                <a:cs typeface="+mn-cs"/>
                <a:hlinkClick r:id="rId3">
                  <a:extLst>
                    <a:ext uri="{A12FA001-AC4F-418D-AE19-62706E023703}">
                      <ahyp:hlinkClr xmlns:ahyp="http://schemas.microsoft.com/office/drawing/2018/hyperlinkcolor" val="tx"/>
                    </a:ext>
                  </a:extLst>
                </a:hlinkClick>
              </a:rPr>
              <a:t>https://doi.org/10.26099/y667-yr94</a:t>
            </a:r>
            <a:endParaRPr lang="en-US" sz="900" b="0" i="0" u="none" strike="noStrike" kern="1200" baseline="0" dirty="0">
              <a:solidFill>
                <a:schemeClr val="accent1"/>
              </a:solidFill>
              <a:latin typeface="InterFace" panose="020B0503030203020204" pitchFamily="34" charset="0"/>
              <a:ea typeface="+mn-ea"/>
              <a:cs typeface="+mn-cs"/>
            </a:endParaRPr>
          </a:p>
        </p:txBody>
      </p:sp>
    </p:spTree>
    <p:extLst>
      <p:ext uri="{BB962C8B-B14F-4D97-AF65-F5344CB8AC3E}">
        <p14:creationId xmlns:p14="http://schemas.microsoft.com/office/powerpoint/2010/main" val="33752502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8" name="Rectangle 7">
            <a:extLst>
              <a:ext uri="{FF2B5EF4-FFF2-40B4-BE49-F238E27FC236}">
                <a16:creationId xmlns:a16="http://schemas.microsoft.com/office/drawing/2014/main" id="{447EE5BF-10A2-4B1A-B482-2B248D5EC84D}"/>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Chart Placeholder 5">
            <a:extLst>
              <a:ext uri="{FF2B5EF4-FFF2-40B4-BE49-F238E27FC236}">
                <a16:creationId xmlns:a16="http://schemas.microsoft.com/office/drawing/2014/main" id="{CB2E600E-04D2-4E4E-AD93-159B2544EE3A}"/>
              </a:ext>
            </a:extLst>
          </p:cNvPr>
          <p:cNvSpPr txBox="1">
            <a:spLocks/>
          </p:cNvSpPr>
          <p:nvPr userDrawn="1"/>
        </p:nvSpPr>
        <p:spPr>
          <a:xfrm>
            <a:off x="71501" y="1052736"/>
            <a:ext cx="9000999" cy="4596104"/>
          </a:xfrm>
          <a:prstGeom prst="rect">
            <a:avLst/>
          </a:prstGeom>
        </p:spPr>
        <p:txBody>
          <a:bodyPr vert="horz" lIns="0" tIns="0" rIns="0" bIns="0" rtlCol="0">
            <a:normAutofit/>
          </a:bodyPr>
          <a:lstStyle>
            <a:lvl1pPr marL="171446" indent="-171446" algn="l" defTabSz="914378" rtl="0" eaLnBrk="1" latinLnBrk="0" hangingPunct="1">
              <a:spcBef>
                <a:spcPct val="20000"/>
              </a:spcBef>
              <a:buClr>
                <a:schemeClr val="accent1"/>
              </a:buClr>
              <a:buFont typeface="Arial" panose="020B0604020202020204" pitchFamily="34" charset="0"/>
              <a:buChar char="•"/>
              <a:defRPr sz="1300" kern="800" spc="-10">
                <a:solidFill>
                  <a:srgbClr val="4C515A"/>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46" marR="0" lvl="0" indent="-171446" algn="l" defTabSz="914378" rtl="0" eaLnBrk="1" fontAlgn="auto" latinLnBrk="0" hangingPunct="1">
              <a:lnSpc>
                <a:spcPct val="100000"/>
              </a:lnSpc>
              <a:spcBef>
                <a:spcPct val="20000"/>
              </a:spcBef>
              <a:spcAft>
                <a:spcPts val="0"/>
              </a:spcAft>
              <a:buClr>
                <a:srgbClr val="044C7F"/>
              </a:buClr>
              <a:buSzTx/>
              <a:buFont typeface="Arial" panose="020B0604020202020204" pitchFamily="34" charset="0"/>
              <a:buChar char="•"/>
              <a:tabLst/>
              <a:defRPr/>
            </a:pPr>
            <a:endParaRPr kumimoji="0" lang="en-US" sz="1300" b="0" i="0" u="none" strike="noStrike" kern="800" cap="none" spc="-10" normalizeH="0" baseline="0" noProof="0">
              <a:ln>
                <a:noFill/>
              </a:ln>
              <a:solidFill>
                <a:srgbClr val="4C515A"/>
              </a:solidFill>
              <a:effectLst/>
              <a:uLnTx/>
              <a:uFillTx/>
              <a:latin typeface="InterFace"/>
              <a:ea typeface="+mn-ea"/>
              <a:cs typeface="+mn-cs"/>
            </a:endParaRPr>
          </a:p>
        </p:txBody>
      </p:sp>
      <p:sp>
        <p:nvSpPr>
          <p:cNvPr id="17" name="Chart Placeholder 5">
            <a:extLst>
              <a:ext uri="{FF2B5EF4-FFF2-40B4-BE49-F238E27FC236}">
                <a16:creationId xmlns:a16="http://schemas.microsoft.com/office/drawing/2014/main" id="{ED2EDA08-9D7C-4F14-8925-60F14BA100CF}"/>
              </a:ext>
            </a:extLst>
          </p:cNvPr>
          <p:cNvSpPr>
            <a:spLocks noGrp="1"/>
          </p:cNvSpPr>
          <p:nvPr>
            <p:ph type="chart" sz="quarter" idx="19"/>
          </p:nvPr>
        </p:nvSpPr>
        <p:spPr>
          <a:xfrm>
            <a:off x="71564" y="1170813"/>
            <a:ext cx="9000999" cy="4596104"/>
          </a:xfrm>
        </p:spPr>
        <p:txBody>
          <a:bodyPr>
            <a:normAutofit/>
          </a:bodyPr>
          <a:lstStyle>
            <a:lvl1pPr>
              <a:defRPr sz="1300">
                <a:solidFill>
                  <a:srgbClr val="4C515A"/>
                </a:solidFill>
              </a:defRPr>
            </a:lvl1pPr>
          </a:lstStyle>
          <a:p>
            <a:endParaRPr lang="en-US"/>
          </a:p>
        </p:txBody>
      </p:sp>
      <p:sp>
        <p:nvSpPr>
          <p:cNvPr id="18" name="Text Placeholder 9">
            <a:extLst>
              <a:ext uri="{FF2B5EF4-FFF2-40B4-BE49-F238E27FC236}">
                <a16:creationId xmlns:a16="http://schemas.microsoft.com/office/drawing/2014/main" id="{02AC100B-D3B8-4569-ABAF-21AE6AFC86FF}"/>
              </a:ext>
            </a:extLst>
          </p:cNvPr>
          <p:cNvSpPr>
            <a:spLocks noGrp="1"/>
          </p:cNvSpPr>
          <p:nvPr>
            <p:ph type="body" sz="quarter" idx="22"/>
          </p:nvPr>
        </p:nvSpPr>
        <p:spPr>
          <a:xfrm>
            <a:off x="71565" y="5780067"/>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spTree>
    <p:extLst>
      <p:ext uri="{BB962C8B-B14F-4D97-AF65-F5344CB8AC3E}">
        <p14:creationId xmlns:p14="http://schemas.microsoft.com/office/powerpoint/2010/main" val="241531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5"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40000"/>
                    <a:lumOff val="60000"/>
                  </a:schemeClr>
                </a:solidFill>
                <a:latin typeface="+mn-lt"/>
              </a:rPr>
              <a:pPr algn="r"/>
              <a:t>‹#›</a:t>
            </a:fld>
            <a:endParaRPr lang="en-US" sz="900">
              <a:solidFill>
                <a:schemeClr val="accent4">
                  <a:lumMod val="40000"/>
                  <a:lumOff val="60000"/>
                </a:schemeClr>
              </a:solidFill>
              <a:latin typeface="+mn-lt"/>
            </a:endParaRPr>
          </a:p>
        </p:txBody>
      </p:sp>
      <p:pic>
        <p:nvPicPr>
          <p:cNvPr id="12" name="Picture 11"/>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9202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5"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6"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90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5">
                    <a:lumMod val="40000"/>
                    <a:lumOff val="60000"/>
                  </a:schemeClr>
                </a:solidFill>
                <a:latin typeface="+mn-lt"/>
              </a:rPr>
              <a:pPr algn="r"/>
              <a:t>‹#›</a:t>
            </a:fld>
            <a:endParaRPr lang="en-US" sz="900">
              <a:solidFill>
                <a:schemeClr val="accent5">
                  <a:lumMod val="40000"/>
                  <a:lumOff val="60000"/>
                </a:schemeClr>
              </a:solidFill>
              <a:latin typeface="+mn-lt"/>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813317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6"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
        <p:nvSpPr>
          <p:cNvPr id="17" name="Text Placeholder 3"/>
          <p:cNvSpPr>
            <a:spLocks noGrp="1"/>
          </p:cNvSpPr>
          <p:nvPr>
            <p:ph type="body" sz="quarter" idx="14" hasCustomPrompt="1"/>
          </p:nvPr>
        </p:nvSpPr>
        <p:spPr>
          <a:xfrm>
            <a:off x="5080000"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extLst>
      <p:ext uri="{BB962C8B-B14F-4D97-AF65-F5344CB8AC3E}">
        <p14:creationId xmlns:p14="http://schemas.microsoft.com/office/powerpoint/2010/main" val="310163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6"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extLst>
      <p:ext uri="{BB962C8B-B14F-4D97-AF65-F5344CB8AC3E}">
        <p14:creationId xmlns:p14="http://schemas.microsoft.com/office/powerpoint/2010/main" val="1152267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3" name="Title 1"/>
          <p:cNvSpPr>
            <a:spLocks noGrp="1"/>
          </p:cNvSpPr>
          <p:nvPr>
            <p:ph type="ctrTitle" hasCustomPrompt="1"/>
          </p:nvPr>
        </p:nvSpPr>
        <p:spPr>
          <a:xfrm>
            <a:off x="627436"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a:t>Insert sub text</a:t>
            </a:r>
          </a:p>
        </p:txBody>
      </p:sp>
      <p:sp>
        <p:nvSpPr>
          <p:cNvPr id="5" name="Picture Placeholder 4"/>
          <p:cNvSpPr>
            <a:spLocks noGrp="1"/>
          </p:cNvSpPr>
          <p:nvPr>
            <p:ph type="pic" sz="quarter" idx="13"/>
          </p:nvPr>
        </p:nvSpPr>
        <p:spPr>
          <a:xfrm>
            <a:off x="0" y="0"/>
            <a:ext cx="9144000" cy="3333750"/>
          </a:xfrm>
        </p:spPr>
        <p:txBody>
          <a:bodyPr/>
          <a:lstStyle/>
          <a:p>
            <a:r>
              <a:rPr lang="en-US"/>
              <a:t>Click icon to add picture</a:t>
            </a: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1" y="5803900"/>
            <a:ext cx="2128823" cy="638078"/>
          </a:xfrm>
          <a:prstGeom prst="rect">
            <a:avLst/>
          </a:prstGeom>
        </p:spPr>
      </p:pic>
      <p:sp>
        <p:nvSpPr>
          <p:cNvPr id="10" name="Text Placeholder 3"/>
          <p:cNvSpPr>
            <a:spLocks noGrp="1"/>
          </p:cNvSpPr>
          <p:nvPr>
            <p:ph type="body" sz="quarter" idx="14" hasCustomPrompt="1"/>
          </p:nvPr>
        </p:nvSpPr>
        <p:spPr>
          <a:xfrm>
            <a:off x="5080001" y="6024225"/>
            <a:ext cx="3750732" cy="197428"/>
          </a:xfrm>
        </p:spPr>
        <p:txBody>
          <a:bodyPr anchor="ctr">
            <a:noAutofit/>
          </a:bodyPr>
          <a:lstStyle>
            <a:lvl1pPr marL="0" indent="0" algn="r">
              <a:buNone/>
              <a:defRPr sz="1050" baseline="0">
                <a:solidFill>
                  <a:schemeClr val="bg1"/>
                </a:solidFill>
              </a:defRPr>
            </a:lvl1pPr>
            <a:lvl2pPr marL="171446" indent="0" algn="r">
              <a:buNone/>
              <a:defRPr sz="1000">
                <a:solidFill>
                  <a:schemeClr val="bg1"/>
                </a:solidFill>
              </a:defRPr>
            </a:lvl2pPr>
            <a:lvl3pPr marL="344479" indent="0" algn="r">
              <a:buNone/>
              <a:defRPr sz="1000">
                <a:solidFill>
                  <a:schemeClr val="bg1"/>
                </a:solidFill>
              </a:defRPr>
            </a:lvl3pPr>
            <a:lvl4pPr marL="515925" indent="0" algn="r">
              <a:buNone/>
              <a:defRPr sz="1000">
                <a:solidFill>
                  <a:schemeClr val="bg1"/>
                </a:solidFill>
              </a:defRPr>
            </a:lvl4pPr>
            <a:lvl5pPr marL="687371" indent="0" algn="r">
              <a:buNone/>
              <a:defRPr sz="1000">
                <a:solidFill>
                  <a:schemeClr val="bg1"/>
                </a:solidFill>
              </a:defRPr>
            </a:lvl5pPr>
          </a:lstStyle>
          <a:p>
            <a:pPr lvl="0"/>
            <a:r>
              <a:rPr lang="en-US"/>
              <a:t>Meeting or presentation name | Month, Day YEAR</a:t>
            </a:r>
          </a:p>
        </p:txBody>
      </p:sp>
    </p:spTree>
    <p:extLst>
      <p:ext uri="{BB962C8B-B14F-4D97-AF65-F5344CB8AC3E}">
        <p14:creationId xmlns:p14="http://schemas.microsoft.com/office/powerpoint/2010/main" val="2338803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12385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Lst>
  <p:hf hdr="0" ft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ytimes.com/interactive/2020/us/coronavirus-us-cases.html" TargetMode="External"/><Relationship Id="rId2" Type="http://schemas.openxmlformats.org/officeDocument/2006/relationships/notesSlide" Target="../notesSlides/notesSlide1.xml"/><Relationship Id="rId1" Type="http://schemas.openxmlformats.org/officeDocument/2006/relationships/slideLayout" Target="../slideLayouts/slideLayout43.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hyperlink" Target="https://www.nytimes.com/interactive/2020/us/coronavirus-us-cases.html" TargetMode="External"/><Relationship Id="rId2" Type="http://schemas.openxmlformats.org/officeDocument/2006/relationships/notesSlide" Target="../notesSlides/notesSlide2.xml"/><Relationship Id="rId1" Type="http://schemas.openxmlformats.org/officeDocument/2006/relationships/slideLayout" Target="../slideLayouts/slideLayout43.xml"/><Relationship Id="rId5" Type="http://schemas.openxmlformats.org/officeDocument/2006/relationships/image" Target="../media/image4.emf"/><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hyperlink" Target="https://www.nytimes.com/interactive/2020/us/coronavirus-us-cases.html" TargetMode="External"/><Relationship Id="rId2" Type="http://schemas.openxmlformats.org/officeDocument/2006/relationships/hyperlink" Target="https://www.cdc.gov/flu/fluvaxview/reportshtml/reporti0910/reporti/index.html" TargetMode="External"/><Relationship Id="rId1" Type="http://schemas.openxmlformats.org/officeDocument/2006/relationships/slideLayout" Target="../slideLayouts/slideLayout43.xml"/><Relationship Id="rId5" Type="http://schemas.openxmlformats.org/officeDocument/2006/relationships/image" Target="../media/image4.emf"/><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3.xml"/><Relationship Id="rId4" Type="http://schemas.openxmlformats.org/officeDocument/2006/relationships/hyperlink" Target="https://www.cdc.gov/flu/fluvaxview/reportshtml/reporti0910/reporti/index.html" TargetMode="Externa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09256329-131B-4A71-A813-6E09B769EDB9}"/>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The COVID-19 case burden has been higher in some states than in others. </a:t>
            </a:r>
            <a:br>
              <a:rPr lang="en-US" dirty="0"/>
            </a:br>
            <a:r>
              <a:rPr lang="en-US" dirty="0"/>
              <a:t>Recently, midwestern and southern states have eclipsed coastal states.</a:t>
            </a:r>
          </a:p>
        </p:txBody>
      </p:sp>
      <p:sp>
        <p:nvSpPr>
          <p:cNvPr id="12" name="Text Placeholder 2">
            <a:extLst>
              <a:ext uri="{FF2B5EF4-FFF2-40B4-BE49-F238E27FC236}">
                <a16:creationId xmlns:a16="http://schemas.microsoft.com/office/drawing/2014/main" id="{A143226E-3E95-4C25-97A4-0C6CF37232C0}"/>
              </a:ext>
            </a:extLst>
          </p:cNvPr>
          <p:cNvSpPr>
            <a:spLocks noGrp="1"/>
          </p:cNvSpPr>
          <p:nvPr>
            <p:ph type="body" sz="quarter" idx="22"/>
          </p:nvPr>
        </p:nvSpPr>
        <p:spPr>
          <a:xfrm>
            <a:off x="73152" y="5760720"/>
            <a:ext cx="9001063" cy="495834"/>
          </a:xfrm>
        </p:spPr>
        <p:txBody>
          <a:bodyPr/>
          <a:lstStyle/>
          <a:p>
            <a:pPr lvl="0">
              <a:buClr>
                <a:srgbClr val="044C7F"/>
              </a:buClr>
            </a:pPr>
            <a:r>
              <a:rPr lang="en-US" spc="0" dirty="0">
                <a:solidFill>
                  <a:srgbClr val="4C515A"/>
                </a:solidFill>
              </a:rPr>
              <a:t>Data: </a:t>
            </a:r>
            <a:r>
              <a:rPr lang="en-US" spc="0" dirty="0">
                <a:solidFill>
                  <a:schemeClr val="accent1"/>
                </a:solidFill>
                <a:hlinkClick r:id="rId3">
                  <a:extLst>
                    <a:ext uri="{A12FA001-AC4F-418D-AE19-62706E023703}">
                      <ahyp:hlinkClr xmlns:ahyp="http://schemas.microsoft.com/office/drawing/2018/hyperlinkcolor" val="tx"/>
                    </a:ext>
                  </a:extLst>
                </a:hlinkClick>
              </a:rPr>
              <a:t>New York Times COVID-19 Tracker</a:t>
            </a:r>
            <a:r>
              <a:rPr lang="en-US" spc="0" dirty="0">
                <a:solidFill>
                  <a:schemeClr val="accent1"/>
                </a:solidFill>
              </a:rPr>
              <a:t>, </a:t>
            </a:r>
            <a:r>
              <a:rPr lang="en-US" spc="0" dirty="0"/>
              <a:t>cases reported as of December 1, 2020.</a:t>
            </a:r>
          </a:p>
        </p:txBody>
      </p:sp>
      <p:sp>
        <p:nvSpPr>
          <p:cNvPr id="22" name="Oval 21">
            <a:extLst>
              <a:ext uri="{FF2B5EF4-FFF2-40B4-BE49-F238E27FC236}">
                <a16:creationId xmlns:a16="http://schemas.microsoft.com/office/drawing/2014/main" id="{BDBF380D-0F14-4498-B52C-45C0F492B0AA}"/>
              </a:ext>
            </a:extLst>
          </p:cNvPr>
          <p:cNvSpPr/>
          <p:nvPr/>
        </p:nvSpPr>
        <p:spPr>
          <a:xfrm>
            <a:off x="2174101" y="5446603"/>
            <a:ext cx="207517" cy="182880"/>
          </a:xfrm>
          <a:prstGeom prst="ellipse">
            <a:avLst/>
          </a:prstGeom>
          <a:solidFill>
            <a:schemeClr val="bg1"/>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5" name="TextBox 24">
            <a:extLst>
              <a:ext uri="{FF2B5EF4-FFF2-40B4-BE49-F238E27FC236}">
                <a16:creationId xmlns:a16="http://schemas.microsoft.com/office/drawing/2014/main" id="{C7D4EAEF-427F-48BD-A2A6-F3FDD1F2D974}"/>
              </a:ext>
            </a:extLst>
          </p:cNvPr>
          <p:cNvSpPr txBox="1"/>
          <p:nvPr/>
        </p:nvSpPr>
        <p:spPr>
          <a:xfrm>
            <a:off x="2389542" y="5378961"/>
            <a:ext cx="2623620"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4C515A"/>
                </a:solidFill>
                <a:effectLst/>
                <a:uLnTx/>
                <a:uFillTx/>
                <a:latin typeface="InterFace"/>
                <a:ea typeface="+mn-ea"/>
                <a:cs typeface="+mn-cs"/>
              </a:rPr>
              <a:t>679–3,290 (12 states + D.C.)</a:t>
            </a:r>
          </a:p>
        </p:txBody>
      </p:sp>
      <p:sp>
        <p:nvSpPr>
          <p:cNvPr id="23" name="Oval 22">
            <a:extLst>
              <a:ext uri="{FF2B5EF4-FFF2-40B4-BE49-F238E27FC236}">
                <a16:creationId xmlns:a16="http://schemas.microsoft.com/office/drawing/2014/main" id="{89DFB460-E517-467A-93D1-BE768C9D10BE}"/>
              </a:ext>
            </a:extLst>
          </p:cNvPr>
          <p:cNvSpPr/>
          <p:nvPr/>
        </p:nvSpPr>
        <p:spPr>
          <a:xfrm>
            <a:off x="2174100" y="5756871"/>
            <a:ext cx="207517" cy="182880"/>
          </a:xfrm>
          <a:prstGeom prst="ellipse">
            <a:avLst/>
          </a:prstGeom>
          <a:solidFill>
            <a:srgbClr val="DB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InterFace"/>
              <a:ea typeface="+mn-ea"/>
              <a:cs typeface="+mn-cs"/>
            </a:endParaRPr>
          </a:p>
        </p:txBody>
      </p:sp>
      <p:sp>
        <p:nvSpPr>
          <p:cNvPr id="26" name="TextBox 25">
            <a:extLst>
              <a:ext uri="{FF2B5EF4-FFF2-40B4-BE49-F238E27FC236}">
                <a16:creationId xmlns:a16="http://schemas.microsoft.com/office/drawing/2014/main" id="{181A5AD4-07B9-4DEF-A639-CE4A073E5917}"/>
              </a:ext>
            </a:extLst>
          </p:cNvPr>
          <p:cNvSpPr txBox="1"/>
          <p:nvPr/>
        </p:nvSpPr>
        <p:spPr>
          <a:xfrm>
            <a:off x="2389541" y="5692654"/>
            <a:ext cx="2357915"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a:solidFill>
                  <a:srgbClr val="4C515A"/>
                </a:solidFill>
                <a:latin typeface="InterFace"/>
              </a:rPr>
              <a:t>3,330–4,430</a:t>
            </a:r>
            <a:r>
              <a:rPr kumimoji="0" lang="en-US" sz="1400" b="0" i="0" u="none" strike="noStrike" kern="1200" cap="none" spc="0" normalizeH="0" baseline="0" noProof="0" dirty="0">
                <a:ln>
                  <a:noFill/>
                </a:ln>
                <a:solidFill>
                  <a:srgbClr val="4C515A"/>
                </a:solidFill>
                <a:effectLst/>
                <a:uLnTx/>
                <a:uFillTx/>
                <a:latin typeface="InterFace"/>
                <a:ea typeface="+mn-ea"/>
                <a:cs typeface="+mn-cs"/>
              </a:rPr>
              <a:t> (13 states)</a:t>
            </a:r>
          </a:p>
        </p:txBody>
      </p:sp>
      <p:sp>
        <p:nvSpPr>
          <p:cNvPr id="24" name="Oval 23">
            <a:extLst>
              <a:ext uri="{FF2B5EF4-FFF2-40B4-BE49-F238E27FC236}">
                <a16:creationId xmlns:a16="http://schemas.microsoft.com/office/drawing/2014/main" id="{97998DBA-1AA4-4ACF-BA7A-06A29DC39CA7}"/>
              </a:ext>
            </a:extLst>
          </p:cNvPr>
          <p:cNvSpPr/>
          <p:nvPr/>
        </p:nvSpPr>
        <p:spPr>
          <a:xfrm>
            <a:off x="4891436" y="5448613"/>
            <a:ext cx="182880" cy="182880"/>
          </a:xfrm>
          <a:prstGeom prst="ellipse">
            <a:avLst/>
          </a:prstGeom>
          <a:solidFill>
            <a:srgbClr val="92D7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InterFace"/>
              <a:ea typeface="+mn-ea"/>
              <a:cs typeface="+mn-cs"/>
            </a:endParaRPr>
          </a:p>
        </p:txBody>
      </p:sp>
      <p:sp>
        <p:nvSpPr>
          <p:cNvPr id="27" name="TextBox 26">
            <a:extLst>
              <a:ext uri="{FF2B5EF4-FFF2-40B4-BE49-F238E27FC236}">
                <a16:creationId xmlns:a16="http://schemas.microsoft.com/office/drawing/2014/main" id="{A129AFAA-2EBE-4545-8C9F-FA39FCA6F07A}"/>
              </a:ext>
            </a:extLst>
          </p:cNvPr>
          <p:cNvSpPr txBox="1"/>
          <p:nvPr/>
        </p:nvSpPr>
        <p:spPr>
          <a:xfrm>
            <a:off x="5069237" y="5372965"/>
            <a:ext cx="2434375"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a:solidFill>
                  <a:srgbClr val="4C515A"/>
                </a:solidFill>
                <a:latin typeface="InterFace"/>
              </a:rPr>
              <a:t>4,631–5,466 </a:t>
            </a:r>
            <a:r>
              <a:rPr kumimoji="0" lang="en-US" sz="1400" b="0" i="0" u="none" strike="noStrike" kern="1200" cap="none" spc="0" normalizeH="0" baseline="0" noProof="0" dirty="0">
                <a:ln>
                  <a:noFill/>
                </a:ln>
                <a:solidFill>
                  <a:srgbClr val="4C515A"/>
                </a:solidFill>
                <a:effectLst/>
                <a:uLnTx/>
                <a:uFillTx/>
                <a:latin typeface="InterFace"/>
                <a:ea typeface="+mn-ea"/>
                <a:cs typeface="+mn-cs"/>
              </a:rPr>
              <a:t>(13 </a:t>
            </a:r>
            <a:r>
              <a:rPr kumimoji="0" lang="en-US" sz="1400" b="0" i="0" strike="noStrike" kern="1200" cap="none" spc="0" normalizeH="0" baseline="0" noProof="0" dirty="0">
                <a:ln>
                  <a:noFill/>
                </a:ln>
                <a:solidFill>
                  <a:srgbClr val="4C515A"/>
                </a:solidFill>
                <a:effectLst/>
                <a:uLnTx/>
                <a:uFillTx/>
                <a:latin typeface="InterFace"/>
                <a:ea typeface="+mn-ea"/>
                <a:cs typeface="+mn-cs"/>
              </a:rPr>
              <a:t>states</a:t>
            </a:r>
            <a:r>
              <a:rPr kumimoji="0" lang="en-US" sz="1400" b="0" i="0" u="none" strike="noStrike" kern="1200" cap="none" spc="0" normalizeH="0" baseline="0" noProof="0" dirty="0">
                <a:ln>
                  <a:noFill/>
                </a:ln>
                <a:solidFill>
                  <a:srgbClr val="4C515A"/>
                </a:solidFill>
                <a:effectLst/>
                <a:uLnTx/>
                <a:uFillTx/>
                <a:latin typeface="InterFace"/>
                <a:ea typeface="+mn-ea"/>
                <a:cs typeface="+mn-cs"/>
              </a:rPr>
              <a:t>)</a:t>
            </a:r>
          </a:p>
        </p:txBody>
      </p:sp>
      <p:sp>
        <p:nvSpPr>
          <p:cNvPr id="28" name="Oval 27">
            <a:extLst>
              <a:ext uri="{FF2B5EF4-FFF2-40B4-BE49-F238E27FC236}">
                <a16:creationId xmlns:a16="http://schemas.microsoft.com/office/drawing/2014/main" id="{E6222D29-D59B-4839-AB1F-66159BD3468C}"/>
              </a:ext>
            </a:extLst>
          </p:cNvPr>
          <p:cNvSpPr/>
          <p:nvPr/>
        </p:nvSpPr>
        <p:spPr>
          <a:xfrm>
            <a:off x="4891436" y="5736008"/>
            <a:ext cx="182880" cy="182880"/>
          </a:xfrm>
          <a:prstGeom prst="ellipse">
            <a:avLst/>
          </a:prstGeom>
          <a:solidFill>
            <a:srgbClr val="20969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white"/>
              </a:solidFill>
              <a:effectLst/>
              <a:uLnTx/>
              <a:uFillTx/>
              <a:latin typeface="InterFace"/>
              <a:ea typeface="+mn-ea"/>
              <a:cs typeface="+mn-cs"/>
            </a:endParaRPr>
          </a:p>
        </p:txBody>
      </p:sp>
      <p:sp>
        <p:nvSpPr>
          <p:cNvPr id="29" name="TextBox 28">
            <a:extLst>
              <a:ext uri="{FF2B5EF4-FFF2-40B4-BE49-F238E27FC236}">
                <a16:creationId xmlns:a16="http://schemas.microsoft.com/office/drawing/2014/main" id="{4478E3AF-17FC-45E7-BAAF-43EFC5EB2386}"/>
              </a:ext>
            </a:extLst>
          </p:cNvPr>
          <p:cNvSpPr txBox="1"/>
          <p:nvPr/>
        </p:nvSpPr>
        <p:spPr>
          <a:xfrm>
            <a:off x="5069238" y="5660360"/>
            <a:ext cx="2536406"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a:solidFill>
                  <a:srgbClr val="4C515A"/>
                </a:solidFill>
                <a:latin typeface="InterFace"/>
              </a:rPr>
              <a:t>5,507</a:t>
            </a:r>
            <a:r>
              <a:rPr kumimoji="0" lang="en-US" sz="1400" b="0" i="0" u="none" strike="noStrike" kern="1200" cap="none" spc="0" normalizeH="0" baseline="0" noProof="0" dirty="0">
                <a:ln>
                  <a:noFill/>
                </a:ln>
                <a:solidFill>
                  <a:srgbClr val="4C515A"/>
                </a:solidFill>
                <a:effectLst/>
                <a:uLnTx/>
                <a:uFillTx/>
                <a:latin typeface="InterFace"/>
                <a:ea typeface="+mn-ea"/>
                <a:cs typeface="+mn-cs"/>
              </a:rPr>
              <a:t>–10,453 (12 states)</a:t>
            </a:r>
          </a:p>
        </p:txBody>
      </p:sp>
      <p:sp>
        <p:nvSpPr>
          <p:cNvPr id="34" name="TextBox 33">
            <a:extLst>
              <a:ext uri="{FF2B5EF4-FFF2-40B4-BE49-F238E27FC236}">
                <a16:creationId xmlns:a16="http://schemas.microsoft.com/office/drawing/2014/main" id="{6350BF69-AFD3-4F0F-BDDB-31F5B7DA3F54}"/>
              </a:ext>
            </a:extLst>
          </p:cNvPr>
          <p:cNvSpPr txBox="1"/>
          <p:nvPr/>
        </p:nvSpPr>
        <p:spPr>
          <a:xfrm>
            <a:off x="73152" y="914400"/>
            <a:ext cx="7092346" cy="215444"/>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Total COVID-19 cases per 100,000 residents, by state</a:t>
            </a:r>
          </a:p>
        </p:txBody>
      </p:sp>
      <p:pic>
        <p:nvPicPr>
          <p:cNvPr id="2" name="Picture 1">
            <a:extLst>
              <a:ext uri="{FF2B5EF4-FFF2-40B4-BE49-F238E27FC236}">
                <a16:creationId xmlns:a16="http://schemas.microsoft.com/office/drawing/2014/main" id="{A957C873-A8DB-4BAB-BE19-636EE97DAA63}"/>
              </a:ext>
            </a:extLst>
          </p:cNvPr>
          <p:cNvPicPr>
            <a:picLocks noChangeAspect="1"/>
          </p:cNvPicPr>
          <p:nvPr/>
        </p:nvPicPr>
        <p:blipFill>
          <a:blip r:embed="rId4"/>
          <a:stretch>
            <a:fillRect/>
          </a:stretch>
        </p:blipFill>
        <p:spPr>
          <a:xfrm>
            <a:off x="1746740" y="1304846"/>
            <a:ext cx="5650519" cy="3988141"/>
          </a:xfrm>
          <a:prstGeom prst="rect">
            <a:avLst/>
          </a:prstGeom>
        </p:spPr>
      </p:pic>
    </p:spTree>
    <p:extLst>
      <p:ext uri="{BB962C8B-B14F-4D97-AF65-F5344CB8AC3E}">
        <p14:creationId xmlns:p14="http://schemas.microsoft.com/office/powerpoint/2010/main" val="3548769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09256329-131B-4A71-A813-6E09B769EDB9}"/>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r>
              <a:rPr lang="en-US" dirty="0"/>
              <a:t>Some states with higher current COVID-19 case burden have had lower flu vaccination rates in the past.</a:t>
            </a:r>
          </a:p>
        </p:txBody>
      </p:sp>
      <p:sp>
        <p:nvSpPr>
          <p:cNvPr id="12" name="Text Placeholder 2">
            <a:extLst>
              <a:ext uri="{FF2B5EF4-FFF2-40B4-BE49-F238E27FC236}">
                <a16:creationId xmlns:a16="http://schemas.microsoft.com/office/drawing/2014/main" id="{A143226E-3E95-4C25-97A4-0C6CF37232C0}"/>
              </a:ext>
            </a:extLst>
          </p:cNvPr>
          <p:cNvSpPr>
            <a:spLocks noGrp="1"/>
          </p:cNvSpPr>
          <p:nvPr>
            <p:ph type="body" sz="quarter" idx="22"/>
          </p:nvPr>
        </p:nvSpPr>
        <p:spPr>
          <a:xfrm>
            <a:off x="73152" y="5760720"/>
            <a:ext cx="9001063" cy="495834"/>
          </a:xfrm>
        </p:spPr>
        <p:txBody>
          <a:bodyPr/>
          <a:lstStyle/>
          <a:p>
            <a:pPr>
              <a:buClr>
                <a:srgbClr val="044C7F"/>
              </a:buClr>
            </a:pPr>
            <a:r>
              <a:rPr lang="en-US" spc="0" dirty="0"/>
              <a:t>Note: New Jersey not included in BRFSS 2019 data because of state reporting errors.</a:t>
            </a:r>
            <a:endParaRPr lang="en-US" spc="0" dirty="0">
              <a:solidFill>
                <a:srgbClr val="4C515A"/>
              </a:solidFill>
            </a:endParaRPr>
          </a:p>
          <a:p>
            <a:pPr lvl="0">
              <a:buClr>
                <a:srgbClr val="044C7F"/>
              </a:buClr>
            </a:pPr>
            <a:r>
              <a:rPr lang="en-US" spc="0" dirty="0">
                <a:solidFill>
                  <a:srgbClr val="4C515A"/>
                </a:solidFill>
              </a:rPr>
              <a:t>Data: Flu vaccination rates — </a:t>
            </a:r>
            <a:r>
              <a:rPr lang="en-US" spc="0" dirty="0"/>
              <a:t>Behavioral Risk Factor Surveillance System (BRFSS), 2019; COVID-19 case rates </a:t>
            </a:r>
            <a:r>
              <a:rPr lang="en-US" spc="0" dirty="0">
                <a:solidFill>
                  <a:srgbClr val="4C515A"/>
                </a:solidFill>
              </a:rPr>
              <a:t>—</a:t>
            </a:r>
            <a:r>
              <a:rPr lang="en-US" spc="0" dirty="0"/>
              <a:t> </a:t>
            </a:r>
            <a:r>
              <a:rPr lang="en-US" spc="0" dirty="0">
                <a:hlinkClick r:id="rId3"/>
              </a:rPr>
              <a:t>New York Times COVID-19 Tracker</a:t>
            </a:r>
            <a:r>
              <a:rPr lang="en-US" spc="0" dirty="0"/>
              <a:t>, cases reported as of December 1, 2020.</a:t>
            </a:r>
          </a:p>
        </p:txBody>
      </p:sp>
      <p:sp>
        <p:nvSpPr>
          <p:cNvPr id="5" name="TextBox 4">
            <a:extLst>
              <a:ext uri="{FF2B5EF4-FFF2-40B4-BE49-F238E27FC236}">
                <a16:creationId xmlns:a16="http://schemas.microsoft.com/office/drawing/2014/main" id="{1AA61C6C-484E-43EA-845D-553312ED4AA9}"/>
              </a:ext>
            </a:extLst>
          </p:cNvPr>
          <p:cNvSpPr txBox="1"/>
          <p:nvPr/>
        </p:nvSpPr>
        <p:spPr>
          <a:xfrm>
            <a:off x="1064137" y="937396"/>
            <a:ext cx="2760227" cy="338554"/>
          </a:xfrm>
          <a:prstGeom prst="rect">
            <a:avLst/>
          </a:prstGeom>
          <a:noFill/>
        </p:spPr>
        <p:txBody>
          <a:bodyPr wrap="square" rtlCol="0">
            <a:spAutoFit/>
          </a:bodyPr>
          <a:lstStyle/>
          <a:p>
            <a:pPr algn="ctr"/>
            <a:r>
              <a:rPr lang="en-US" sz="1600" b="1" dirty="0"/>
              <a:t>Flu vaccination, 2019</a:t>
            </a:r>
          </a:p>
        </p:txBody>
      </p:sp>
      <p:grpSp>
        <p:nvGrpSpPr>
          <p:cNvPr id="6" name="Group 5">
            <a:extLst>
              <a:ext uri="{FF2B5EF4-FFF2-40B4-BE49-F238E27FC236}">
                <a16:creationId xmlns:a16="http://schemas.microsoft.com/office/drawing/2014/main" id="{F80EAC60-B8EF-4B11-98BE-6DF580FB0313}"/>
              </a:ext>
            </a:extLst>
          </p:cNvPr>
          <p:cNvGrpSpPr/>
          <p:nvPr/>
        </p:nvGrpSpPr>
        <p:grpSpPr>
          <a:xfrm>
            <a:off x="1053273" y="4598065"/>
            <a:ext cx="2548016" cy="307777"/>
            <a:chOff x="307407" y="4184914"/>
            <a:chExt cx="2548016" cy="307777"/>
          </a:xfrm>
        </p:grpSpPr>
        <p:sp>
          <p:nvSpPr>
            <p:cNvPr id="9" name="Oval 8">
              <a:extLst>
                <a:ext uri="{FF2B5EF4-FFF2-40B4-BE49-F238E27FC236}">
                  <a16:creationId xmlns:a16="http://schemas.microsoft.com/office/drawing/2014/main" id="{5A7C2323-AA71-4509-BCDA-FAED7C5E81FA}"/>
                </a:ext>
              </a:extLst>
            </p:cNvPr>
            <p:cNvSpPr/>
            <p:nvPr/>
          </p:nvSpPr>
          <p:spPr>
            <a:xfrm>
              <a:off x="307407" y="4261023"/>
              <a:ext cx="181904" cy="182880"/>
            </a:xfrm>
            <a:prstGeom prst="ellipse">
              <a:avLst/>
            </a:prstGeom>
            <a:solidFill>
              <a:schemeClr val="bg1"/>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5" name="TextBox 14">
              <a:extLst>
                <a:ext uri="{FF2B5EF4-FFF2-40B4-BE49-F238E27FC236}">
                  <a16:creationId xmlns:a16="http://schemas.microsoft.com/office/drawing/2014/main" id="{F481977E-8805-4B7D-9068-71863E094ACA}"/>
                </a:ext>
              </a:extLst>
            </p:cNvPr>
            <p:cNvSpPr txBox="1"/>
            <p:nvPr/>
          </p:nvSpPr>
          <p:spPr>
            <a:xfrm>
              <a:off x="555633" y="4184914"/>
              <a:ext cx="2299790"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4C515A"/>
                  </a:solidFill>
                  <a:effectLst/>
                  <a:uLnTx/>
                  <a:uFillTx/>
                  <a:latin typeface="InterFace"/>
                  <a:ea typeface="+mn-ea"/>
                  <a:cs typeface="+mn-cs"/>
                </a:rPr>
                <a:t>32.5%–41.2% (13 states)</a:t>
              </a:r>
            </a:p>
          </p:txBody>
        </p:sp>
      </p:grpSp>
      <p:grpSp>
        <p:nvGrpSpPr>
          <p:cNvPr id="8" name="Group 7">
            <a:extLst>
              <a:ext uri="{FF2B5EF4-FFF2-40B4-BE49-F238E27FC236}">
                <a16:creationId xmlns:a16="http://schemas.microsoft.com/office/drawing/2014/main" id="{A274866E-6D9E-4960-8FBF-DE1716952DF3}"/>
              </a:ext>
            </a:extLst>
          </p:cNvPr>
          <p:cNvGrpSpPr/>
          <p:nvPr/>
        </p:nvGrpSpPr>
        <p:grpSpPr>
          <a:xfrm>
            <a:off x="1053273" y="4862661"/>
            <a:ext cx="2315106" cy="307777"/>
            <a:chOff x="307407" y="4512574"/>
            <a:chExt cx="2315106" cy="307777"/>
          </a:xfrm>
        </p:grpSpPr>
        <p:sp>
          <p:nvSpPr>
            <p:cNvPr id="13" name="Oval 12">
              <a:extLst>
                <a:ext uri="{FF2B5EF4-FFF2-40B4-BE49-F238E27FC236}">
                  <a16:creationId xmlns:a16="http://schemas.microsoft.com/office/drawing/2014/main" id="{5AE8CB89-307A-4841-ADE7-A0298DEF5F3D}"/>
                </a:ext>
              </a:extLst>
            </p:cNvPr>
            <p:cNvSpPr/>
            <p:nvPr/>
          </p:nvSpPr>
          <p:spPr>
            <a:xfrm>
              <a:off x="307407" y="4585258"/>
              <a:ext cx="181904" cy="182880"/>
            </a:xfrm>
            <a:prstGeom prst="ellipse">
              <a:avLst/>
            </a:prstGeom>
            <a:solidFill>
              <a:srgbClr val="DB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6" name="TextBox 15">
              <a:extLst>
                <a:ext uri="{FF2B5EF4-FFF2-40B4-BE49-F238E27FC236}">
                  <a16:creationId xmlns:a16="http://schemas.microsoft.com/office/drawing/2014/main" id="{DD0B0C4E-C3D5-4356-9A16-F2523481F7ED}"/>
                </a:ext>
              </a:extLst>
            </p:cNvPr>
            <p:cNvSpPr txBox="1"/>
            <p:nvPr/>
          </p:nvSpPr>
          <p:spPr>
            <a:xfrm>
              <a:off x="555632" y="4512574"/>
              <a:ext cx="2066881"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a:solidFill>
                    <a:srgbClr val="4C515A"/>
                  </a:solidFill>
                  <a:latin typeface="InterFace"/>
                </a:rPr>
                <a:t>41.4%</a:t>
              </a:r>
              <a:r>
                <a:rPr kumimoji="0" lang="en-US" sz="1400" b="0" i="0" u="none" strike="noStrike" kern="1200" cap="none" spc="0" normalizeH="0" baseline="0" noProof="0" dirty="0">
                  <a:ln>
                    <a:noFill/>
                  </a:ln>
                  <a:solidFill>
                    <a:srgbClr val="4C515A"/>
                  </a:solidFill>
                  <a:effectLst/>
                  <a:uLnTx/>
                  <a:uFillTx/>
                  <a:latin typeface="InterFace"/>
                  <a:ea typeface="+mn-ea"/>
                  <a:cs typeface="+mn-cs"/>
                </a:rPr>
                <a:t>–43.7% (12 states)</a:t>
              </a:r>
            </a:p>
          </p:txBody>
        </p:sp>
      </p:grpSp>
      <p:grpSp>
        <p:nvGrpSpPr>
          <p:cNvPr id="10" name="Group 9">
            <a:extLst>
              <a:ext uri="{FF2B5EF4-FFF2-40B4-BE49-F238E27FC236}">
                <a16:creationId xmlns:a16="http://schemas.microsoft.com/office/drawing/2014/main" id="{726F3BAA-FC9C-48FA-B7A5-0C8829DF623D}"/>
              </a:ext>
            </a:extLst>
          </p:cNvPr>
          <p:cNvGrpSpPr/>
          <p:nvPr/>
        </p:nvGrpSpPr>
        <p:grpSpPr>
          <a:xfrm>
            <a:off x="1057271" y="5134877"/>
            <a:ext cx="2391698" cy="307777"/>
            <a:chOff x="311405" y="4847854"/>
            <a:chExt cx="2391698" cy="307777"/>
          </a:xfrm>
        </p:grpSpPr>
        <p:sp>
          <p:nvSpPr>
            <p:cNvPr id="14" name="Oval 13">
              <a:extLst>
                <a:ext uri="{FF2B5EF4-FFF2-40B4-BE49-F238E27FC236}">
                  <a16:creationId xmlns:a16="http://schemas.microsoft.com/office/drawing/2014/main" id="{7063FBCB-FD68-4DE1-9A32-B0DCF26BD458}"/>
                </a:ext>
              </a:extLst>
            </p:cNvPr>
            <p:cNvSpPr/>
            <p:nvPr/>
          </p:nvSpPr>
          <p:spPr>
            <a:xfrm>
              <a:off x="311405" y="4931969"/>
              <a:ext cx="181904" cy="182880"/>
            </a:xfrm>
            <a:prstGeom prst="ellipse">
              <a:avLst/>
            </a:prstGeom>
            <a:solidFill>
              <a:srgbClr val="92D7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7" name="TextBox 16">
              <a:extLst>
                <a:ext uri="{FF2B5EF4-FFF2-40B4-BE49-F238E27FC236}">
                  <a16:creationId xmlns:a16="http://schemas.microsoft.com/office/drawing/2014/main" id="{D3C46861-EE45-4C8B-9D00-DC9239D49E68}"/>
                </a:ext>
              </a:extLst>
            </p:cNvPr>
            <p:cNvSpPr txBox="1"/>
            <p:nvPr/>
          </p:nvSpPr>
          <p:spPr>
            <a:xfrm>
              <a:off x="555632" y="4847854"/>
              <a:ext cx="2147471"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a:solidFill>
                    <a:srgbClr val="4C515A"/>
                  </a:solidFill>
                  <a:latin typeface="InterFace"/>
                </a:rPr>
                <a:t>43.8%</a:t>
              </a:r>
              <a:r>
                <a:rPr kumimoji="0" lang="en-US" sz="1400" b="0" i="0" u="none" strike="noStrike" kern="1200" cap="none" spc="0" normalizeH="0" baseline="0" noProof="0" dirty="0">
                  <a:ln>
                    <a:noFill/>
                  </a:ln>
                  <a:solidFill>
                    <a:srgbClr val="4C515A"/>
                  </a:solidFill>
                  <a:effectLst/>
                  <a:uLnTx/>
                  <a:uFillTx/>
                  <a:latin typeface="InterFace"/>
                  <a:ea typeface="+mn-ea"/>
                  <a:cs typeface="+mn-cs"/>
                </a:rPr>
                <a:t>–</a:t>
              </a:r>
              <a:r>
                <a:rPr lang="en-US" sz="1400" dirty="0">
                  <a:solidFill>
                    <a:srgbClr val="4C515A"/>
                  </a:solidFill>
                  <a:latin typeface="InterFace"/>
                </a:rPr>
                <a:t>47.7%</a:t>
              </a:r>
              <a:r>
                <a:rPr kumimoji="0" lang="en-US" sz="1400" b="0" i="0" u="none" strike="noStrike" kern="1200" cap="none" spc="0" normalizeH="0" baseline="0" noProof="0" dirty="0">
                  <a:ln>
                    <a:noFill/>
                  </a:ln>
                  <a:solidFill>
                    <a:srgbClr val="4C515A"/>
                  </a:solidFill>
                  <a:effectLst/>
                  <a:uLnTx/>
                  <a:uFillTx/>
                  <a:latin typeface="InterFace"/>
                  <a:ea typeface="+mn-ea"/>
                  <a:cs typeface="+mn-cs"/>
                </a:rPr>
                <a:t> (13 states)</a:t>
              </a:r>
            </a:p>
          </p:txBody>
        </p:sp>
      </p:grpSp>
      <p:grpSp>
        <p:nvGrpSpPr>
          <p:cNvPr id="18" name="Group 17">
            <a:extLst>
              <a:ext uri="{FF2B5EF4-FFF2-40B4-BE49-F238E27FC236}">
                <a16:creationId xmlns:a16="http://schemas.microsoft.com/office/drawing/2014/main" id="{BD23FA6E-4A76-45C7-87C8-03364AAF6FD8}"/>
              </a:ext>
            </a:extLst>
          </p:cNvPr>
          <p:cNvGrpSpPr/>
          <p:nvPr/>
        </p:nvGrpSpPr>
        <p:grpSpPr>
          <a:xfrm>
            <a:off x="1057271" y="5389225"/>
            <a:ext cx="2767093" cy="307777"/>
            <a:chOff x="311405" y="5165266"/>
            <a:chExt cx="2767093" cy="307777"/>
          </a:xfrm>
        </p:grpSpPr>
        <p:sp>
          <p:nvSpPr>
            <p:cNvPr id="19" name="Oval 18">
              <a:extLst>
                <a:ext uri="{FF2B5EF4-FFF2-40B4-BE49-F238E27FC236}">
                  <a16:creationId xmlns:a16="http://schemas.microsoft.com/office/drawing/2014/main" id="{16A5A56D-0A45-480A-BDA6-40F1230FE7C3}"/>
                </a:ext>
              </a:extLst>
            </p:cNvPr>
            <p:cNvSpPr/>
            <p:nvPr/>
          </p:nvSpPr>
          <p:spPr>
            <a:xfrm>
              <a:off x="311405" y="5249381"/>
              <a:ext cx="181904" cy="182880"/>
            </a:xfrm>
            <a:prstGeom prst="ellipse">
              <a:avLst/>
            </a:prstGeom>
            <a:solidFill>
              <a:srgbClr val="20969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0" name="TextBox 19">
              <a:extLst>
                <a:ext uri="{FF2B5EF4-FFF2-40B4-BE49-F238E27FC236}">
                  <a16:creationId xmlns:a16="http://schemas.microsoft.com/office/drawing/2014/main" id="{5D50BB78-5B6C-4DBE-9721-2F48D06FBDEB}"/>
                </a:ext>
              </a:extLst>
            </p:cNvPr>
            <p:cNvSpPr txBox="1"/>
            <p:nvPr/>
          </p:nvSpPr>
          <p:spPr>
            <a:xfrm>
              <a:off x="555632" y="5165266"/>
              <a:ext cx="2522866"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4C515A"/>
                  </a:solidFill>
                  <a:effectLst/>
                  <a:uLnTx/>
                  <a:uFillTx/>
                  <a:latin typeface="InterFace"/>
                  <a:ea typeface="+mn-ea"/>
                  <a:cs typeface="+mn-cs"/>
                </a:rPr>
                <a:t>47.9%–</a:t>
              </a:r>
              <a:r>
                <a:rPr lang="en-US" sz="1400" dirty="0">
                  <a:solidFill>
                    <a:srgbClr val="4C515A"/>
                  </a:solidFill>
                  <a:latin typeface="InterFace"/>
                </a:rPr>
                <a:t>50.5%</a:t>
              </a:r>
              <a:r>
                <a:rPr kumimoji="0" lang="en-US" sz="1400" b="0" i="0" u="none" strike="noStrike" kern="1200" cap="none" spc="0" normalizeH="0" baseline="0" noProof="0" dirty="0">
                  <a:ln>
                    <a:noFill/>
                  </a:ln>
                  <a:solidFill>
                    <a:srgbClr val="4C515A"/>
                  </a:solidFill>
                  <a:effectLst/>
                  <a:uLnTx/>
                  <a:uFillTx/>
                  <a:latin typeface="InterFace"/>
                  <a:ea typeface="+mn-ea"/>
                  <a:cs typeface="+mn-cs"/>
                </a:rPr>
                <a:t> (11 states + D.C.)</a:t>
              </a:r>
            </a:p>
          </p:txBody>
        </p:sp>
      </p:grpSp>
      <p:grpSp>
        <p:nvGrpSpPr>
          <p:cNvPr id="44" name="Group 43">
            <a:extLst>
              <a:ext uri="{FF2B5EF4-FFF2-40B4-BE49-F238E27FC236}">
                <a16:creationId xmlns:a16="http://schemas.microsoft.com/office/drawing/2014/main" id="{8381539E-721E-431E-B314-0BC95695C0D8}"/>
              </a:ext>
            </a:extLst>
          </p:cNvPr>
          <p:cNvGrpSpPr/>
          <p:nvPr/>
        </p:nvGrpSpPr>
        <p:grpSpPr>
          <a:xfrm>
            <a:off x="5407156" y="4598065"/>
            <a:ext cx="2561691" cy="307777"/>
            <a:chOff x="6419256" y="4184914"/>
            <a:chExt cx="2561691" cy="307777"/>
          </a:xfrm>
        </p:grpSpPr>
        <p:sp>
          <p:nvSpPr>
            <p:cNvPr id="22" name="Oval 21">
              <a:extLst>
                <a:ext uri="{FF2B5EF4-FFF2-40B4-BE49-F238E27FC236}">
                  <a16:creationId xmlns:a16="http://schemas.microsoft.com/office/drawing/2014/main" id="{BDBF380D-0F14-4498-B52C-45C0F492B0AA}"/>
                </a:ext>
              </a:extLst>
            </p:cNvPr>
            <p:cNvSpPr/>
            <p:nvPr/>
          </p:nvSpPr>
          <p:spPr>
            <a:xfrm>
              <a:off x="6419256" y="4261023"/>
              <a:ext cx="182880" cy="182880"/>
            </a:xfrm>
            <a:prstGeom prst="ellipse">
              <a:avLst/>
            </a:prstGeom>
            <a:solidFill>
              <a:schemeClr val="bg1"/>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5" name="TextBox 24">
              <a:extLst>
                <a:ext uri="{FF2B5EF4-FFF2-40B4-BE49-F238E27FC236}">
                  <a16:creationId xmlns:a16="http://schemas.microsoft.com/office/drawing/2014/main" id="{C7D4EAEF-427F-48BD-A2A6-F3FDD1F2D974}"/>
                </a:ext>
              </a:extLst>
            </p:cNvPr>
            <p:cNvSpPr txBox="1"/>
            <p:nvPr/>
          </p:nvSpPr>
          <p:spPr>
            <a:xfrm>
              <a:off x="6668814" y="4184914"/>
              <a:ext cx="2312133" cy="307777"/>
            </a:xfrm>
            <a:prstGeom prst="rect">
              <a:avLst/>
            </a:prstGeom>
            <a:noFill/>
          </p:spPr>
          <p:txBody>
            <a:bodyPr wrap="square" rtlCol="0">
              <a:spAutoFit/>
            </a:bodyPr>
            <a:lstStyle/>
            <a:p>
              <a:pPr lvl="0" defTabSz="1219170">
                <a:defRPr/>
              </a:pPr>
              <a:r>
                <a:rPr lang="en-US" sz="1400" dirty="0">
                  <a:solidFill>
                    <a:srgbClr val="4C515A"/>
                  </a:solidFill>
                  <a:latin typeface="InterFace"/>
                </a:rPr>
                <a:t>679–3,290 (12 states + D.C.)</a:t>
              </a:r>
            </a:p>
          </p:txBody>
        </p:sp>
      </p:grpSp>
      <p:grpSp>
        <p:nvGrpSpPr>
          <p:cNvPr id="45" name="Group 44">
            <a:extLst>
              <a:ext uri="{FF2B5EF4-FFF2-40B4-BE49-F238E27FC236}">
                <a16:creationId xmlns:a16="http://schemas.microsoft.com/office/drawing/2014/main" id="{3DAA5364-CF30-4419-AF74-E81A25A5F7BB}"/>
              </a:ext>
            </a:extLst>
          </p:cNvPr>
          <p:cNvGrpSpPr/>
          <p:nvPr/>
        </p:nvGrpSpPr>
        <p:grpSpPr>
          <a:xfrm>
            <a:off x="5407156" y="4862661"/>
            <a:ext cx="2679573" cy="307777"/>
            <a:chOff x="6419256" y="4512574"/>
            <a:chExt cx="2679573" cy="307777"/>
          </a:xfrm>
        </p:grpSpPr>
        <p:sp>
          <p:nvSpPr>
            <p:cNvPr id="23" name="Oval 22">
              <a:extLst>
                <a:ext uri="{FF2B5EF4-FFF2-40B4-BE49-F238E27FC236}">
                  <a16:creationId xmlns:a16="http://schemas.microsoft.com/office/drawing/2014/main" id="{89DFB460-E517-467A-93D1-BE768C9D10BE}"/>
                </a:ext>
              </a:extLst>
            </p:cNvPr>
            <p:cNvSpPr/>
            <p:nvPr/>
          </p:nvSpPr>
          <p:spPr>
            <a:xfrm>
              <a:off x="6419256" y="4585258"/>
              <a:ext cx="182880" cy="182880"/>
            </a:xfrm>
            <a:prstGeom prst="ellipse">
              <a:avLst/>
            </a:prstGeom>
            <a:solidFill>
              <a:srgbClr val="DB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6" name="TextBox 25">
              <a:extLst>
                <a:ext uri="{FF2B5EF4-FFF2-40B4-BE49-F238E27FC236}">
                  <a16:creationId xmlns:a16="http://schemas.microsoft.com/office/drawing/2014/main" id="{181A5AD4-07B9-4DEF-A639-CE4A073E5917}"/>
                </a:ext>
              </a:extLst>
            </p:cNvPr>
            <p:cNvSpPr txBox="1"/>
            <p:nvPr/>
          </p:nvSpPr>
          <p:spPr>
            <a:xfrm>
              <a:off x="6668812" y="4512574"/>
              <a:ext cx="2430017" cy="307777"/>
            </a:xfrm>
            <a:prstGeom prst="rect">
              <a:avLst/>
            </a:prstGeom>
            <a:noFill/>
          </p:spPr>
          <p:txBody>
            <a:bodyPr wrap="square" rtlCol="0">
              <a:spAutoFit/>
            </a:bodyPr>
            <a:lstStyle/>
            <a:p>
              <a:pPr lvl="0" defTabSz="1219170">
                <a:defRPr/>
              </a:pPr>
              <a:r>
                <a:rPr lang="en-US" sz="1400" dirty="0">
                  <a:solidFill>
                    <a:srgbClr val="4C515A"/>
                  </a:solidFill>
                  <a:latin typeface="InterFace"/>
                </a:rPr>
                <a:t>3,330–4,430 (13 states)</a:t>
              </a:r>
            </a:p>
          </p:txBody>
        </p:sp>
      </p:grpSp>
      <p:grpSp>
        <p:nvGrpSpPr>
          <p:cNvPr id="46" name="Group 45">
            <a:extLst>
              <a:ext uri="{FF2B5EF4-FFF2-40B4-BE49-F238E27FC236}">
                <a16:creationId xmlns:a16="http://schemas.microsoft.com/office/drawing/2014/main" id="{F8DB85A3-ADC3-4720-A3BD-44C151970100}"/>
              </a:ext>
            </a:extLst>
          </p:cNvPr>
          <p:cNvGrpSpPr/>
          <p:nvPr/>
        </p:nvGrpSpPr>
        <p:grpSpPr>
          <a:xfrm>
            <a:off x="5411175" y="5134877"/>
            <a:ext cx="2679912" cy="307777"/>
            <a:chOff x="6423275" y="4847854"/>
            <a:chExt cx="2679912" cy="307777"/>
          </a:xfrm>
        </p:grpSpPr>
        <p:sp>
          <p:nvSpPr>
            <p:cNvPr id="24" name="Oval 23">
              <a:extLst>
                <a:ext uri="{FF2B5EF4-FFF2-40B4-BE49-F238E27FC236}">
                  <a16:creationId xmlns:a16="http://schemas.microsoft.com/office/drawing/2014/main" id="{97998DBA-1AA4-4ACF-BA7A-06A29DC39CA7}"/>
                </a:ext>
              </a:extLst>
            </p:cNvPr>
            <p:cNvSpPr/>
            <p:nvPr/>
          </p:nvSpPr>
          <p:spPr>
            <a:xfrm>
              <a:off x="6423275" y="4931969"/>
              <a:ext cx="182880" cy="182880"/>
            </a:xfrm>
            <a:prstGeom prst="ellipse">
              <a:avLst/>
            </a:prstGeom>
            <a:solidFill>
              <a:srgbClr val="92D7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7" name="TextBox 26">
              <a:extLst>
                <a:ext uri="{FF2B5EF4-FFF2-40B4-BE49-F238E27FC236}">
                  <a16:creationId xmlns:a16="http://schemas.microsoft.com/office/drawing/2014/main" id="{A129AFAA-2EBE-4545-8C9F-FA39FCA6F07A}"/>
                </a:ext>
              </a:extLst>
            </p:cNvPr>
            <p:cNvSpPr txBox="1"/>
            <p:nvPr/>
          </p:nvSpPr>
          <p:spPr>
            <a:xfrm>
              <a:off x="6668812" y="4847854"/>
              <a:ext cx="2434375" cy="307777"/>
            </a:xfrm>
            <a:prstGeom prst="rect">
              <a:avLst/>
            </a:prstGeom>
            <a:noFill/>
          </p:spPr>
          <p:txBody>
            <a:bodyPr wrap="square" rtlCol="0">
              <a:spAutoFit/>
            </a:bodyPr>
            <a:lstStyle/>
            <a:p>
              <a:pPr lvl="0" defTabSz="1219170">
                <a:defRPr/>
              </a:pPr>
              <a:r>
                <a:rPr lang="en-US" sz="1400" dirty="0">
                  <a:solidFill>
                    <a:srgbClr val="4C515A"/>
                  </a:solidFill>
                  <a:latin typeface="InterFace"/>
                </a:rPr>
                <a:t>4,631–5,466 (13 states)</a:t>
              </a:r>
            </a:p>
          </p:txBody>
        </p:sp>
      </p:grpSp>
      <p:grpSp>
        <p:nvGrpSpPr>
          <p:cNvPr id="47" name="Group 46">
            <a:extLst>
              <a:ext uri="{FF2B5EF4-FFF2-40B4-BE49-F238E27FC236}">
                <a16:creationId xmlns:a16="http://schemas.microsoft.com/office/drawing/2014/main" id="{3873B667-81FA-43B6-80B5-466DF45031BB}"/>
              </a:ext>
            </a:extLst>
          </p:cNvPr>
          <p:cNvGrpSpPr/>
          <p:nvPr/>
        </p:nvGrpSpPr>
        <p:grpSpPr>
          <a:xfrm>
            <a:off x="5421808" y="5389225"/>
            <a:ext cx="2781944" cy="307777"/>
            <a:chOff x="6423275" y="5165266"/>
            <a:chExt cx="2781944" cy="307777"/>
          </a:xfrm>
        </p:grpSpPr>
        <p:sp>
          <p:nvSpPr>
            <p:cNvPr id="28" name="Oval 27">
              <a:extLst>
                <a:ext uri="{FF2B5EF4-FFF2-40B4-BE49-F238E27FC236}">
                  <a16:creationId xmlns:a16="http://schemas.microsoft.com/office/drawing/2014/main" id="{E6222D29-D59B-4839-AB1F-66159BD3468C}"/>
                </a:ext>
              </a:extLst>
            </p:cNvPr>
            <p:cNvSpPr/>
            <p:nvPr/>
          </p:nvSpPr>
          <p:spPr>
            <a:xfrm>
              <a:off x="6423275" y="5249381"/>
              <a:ext cx="182880" cy="182880"/>
            </a:xfrm>
            <a:prstGeom prst="ellipse">
              <a:avLst/>
            </a:prstGeom>
            <a:solidFill>
              <a:srgbClr val="20969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9" name="TextBox 28">
              <a:extLst>
                <a:ext uri="{FF2B5EF4-FFF2-40B4-BE49-F238E27FC236}">
                  <a16:creationId xmlns:a16="http://schemas.microsoft.com/office/drawing/2014/main" id="{4478E3AF-17FC-45E7-BAAF-43EFC5EB2386}"/>
                </a:ext>
              </a:extLst>
            </p:cNvPr>
            <p:cNvSpPr txBox="1"/>
            <p:nvPr/>
          </p:nvSpPr>
          <p:spPr>
            <a:xfrm>
              <a:off x="6668813" y="5165266"/>
              <a:ext cx="2536406" cy="307777"/>
            </a:xfrm>
            <a:prstGeom prst="rect">
              <a:avLst/>
            </a:prstGeom>
            <a:noFill/>
          </p:spPr>
          <p:txBody>
            <a:bodyPr wrap="square" rtlCol="0">
              <a:spAutoFit/>
            </a:bodyPr>
            <a:lstStyle/>
            <a:p>
              <a:pPr lvl="0" defTabSz="1219170">
                <a:defRPr/>
              </a:pPr>
              <a:r>
                <a:rPr lang="en-US" sz="1400" dirty="0">
                  <a:solidFill>
                    <a:srgbClr val="4C515A"/>
                  </a:solidFill>
                  <a:latin typeface="InterFace"/>
                </a:rPr>
                <a:t>5,507–10,453 (12 states)</a:t>
              </a:r>
            </a:p>
          </p:txBody>
        </p:sp>
      </p:grpSp>
      <p:sp>
        <p:nvSpPr>
          <p:cNvPr id="30" name="TextBox 29">
            <a:extLst>
              <a:ext uri="{FF2B5EF4-FFF2-40B4-BE49-F238E27FC236}">
                <a16:creationId xmlns:a16="http://schemas.microsoft.com/office/drawing/2014/main" id="{26E956AB-5E58-481D-9FF9-86D594D6BE0A}"/>
              </a:ext>
            </a:extLst>
          </p:cNvPr>
          <p:cNvSpPr txBox="1"/>
          <p:nvPr/>
        </p:nvSpPr>
        <p:spPr>
          <a:xfrm>
            <a:off x="1064137" y="4254686"/>
            <a:ext cx="2537152"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Vaccination rates (age 18+)</a:t>
            </a:r>
          </a:p>
        </p:txBody>
      </p:sp>
      <p:sp>
        <p:nvSpPr>
          <p:cNvPr id="31" name="TextBox 30">
            <a:extLst>
              <a:ext uri="{FF2B5EF4-FFF2-40B4-BE49-F238E27FC236}">
                <a16:creationId xmlns:a16="http://schemas.microsoft.com/office/drawing/2014/main" id="{1AD47D2D-6EED-4979-B783-C4A1D1292649}"/>
              </a:ext>
            </a:extLst>
          </p:cNvPr>
          <p:cNvSpPr txBox="1"/>
          <p:nvPr/>
        </p:nvSpPr>
        <p:spPr>
          <a:xfrm>
            <a:off x="5623272" y="4254686"/>
            <a:ext cx="2965095"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Cases per 100,000 people</a:t>
            </a:r>
          </a:p>
        </p:txBody>
      </p:sp>
      <p:sp>
        <p:nvSpPr>
          <p:cNvPr id="41" name="TextBox 40">
            <a:extLst>
              <a:ext uri="{FF2B5EF4-FFF2-40B4-BE49-F238E27FC236}">
                <a16:creationId xmlns:a16="http://schemas.microsoft.com/office/drawing/2014/main" id="{D30C0A06-BA17-49FF-B6FE-EBBA19AFED02}"/>
              </a:ext>
            </a:extLst>
          </p:cNvPr>
          <p:cNvSpPr txBox="1"/>
          <p:nvPr/>
        </p:nvSpPr>
        <p:spPr>
          <a:xfrm>
            <a:off x="5434258" y="934144"/>
            <a:ext cx="2760227" cy="338554"/>
          </a:xfrm>
          <a:prstGeom prst="rect">
            <a:avLst/>
          </a:prstGeom>
          <a:noFill/>
        </p:spPr>
        <p:txBody>
          <a:bodyPr wrap="square" rtlCol="0">
            <a:spAutoFit/>
          </a:bodyPr>
          <a:lstStyle/>
          <a:p>
            <a:pPr algn="ctr"/>
            <a:r>
              <a:rPr lang="en-US" sz="1600" b="1" dirty="0"/>
              <a:t>COVID-19 cases</a:t>
            </a:r>
          </a:p>
        </p:txBody>
      </p:sp>
      <p:pic>
        <p:nvPicPr>
          <p:cNvPr id="2" name="Picture 1">
            <a:extLst>
              <a:ext uri="{FF2B5EF4-FFF2-40B4-BE49-F238E27FC236}">
                <a16:creationId xmlns:a16="http://schemas.microsoft.com/office/drawing/2014/main" id="{A753668B-497A-4CD2-B4EE-AC98019EEA7D}"/>
              </a:ext>
            </a:extLst>
          </p:cNvPr>
          <p:cNvPicPr>
            <a:picLocks noChangeAspect="1"/>
          </p:cNvPicPr>
          <p:nvPr/>
        </p:nvPicPr>
        <p:blipFill>
          <a:blip r:embed="rId4"/>
          <a:stretch>
            <a:fillRect/>
          </a:stretch>
        </p:blipFill>
        <p:spPr>
          <a:xfrm>
            <a:off x="425444" y="1508760"/>
            <a:ext cx="3906188" cy="2756991"/>
          </a:xfrm>
          <a:prstGeom prst="rect">
            <a:avLst/>
          </a:prstGeom>
        </p:spPr>
      </p:pic>
      <p:pic>
        <p:nvPicPr>
          <p:cNvPr id="34" name="Picture 33">
            <a:extLst>
              <a:ext uri="{FF2B5EF4-FFF2-40B4-BE49-F238E27FC236}">
                <a16:creationId xmlns:a16="http://schemas.microsoft.com/office/drawing/2014/main" id="{BF0C016A-DB77-4B6A-86FB-DF3E1AA4B3FD}"/>
              </a:ext>
            </a:extLst>
          </p:cNvPr>
          <p:cNvPicPr>
            <a:picLocks noChangeAspect="1"/>
          </p:cNvPicPr>
          <p:nvPr/>
        </p:nvPicPr>
        <p:blipFill>
          <a:blip r:embed="rId5"/>
          <a:stretch>
            <a:fillRect/>
          </a:stretch>
        </p:blipFill>
        <p:spPr>
          <a:xfrm>
            <a:off x="4868342" y="1514869"/>
            <a:ext cx="3888876" cy="2744772"/>
          </a:xfrm>
          <a:prstGeom prst="rect">
            <a:avLst/>
          </a:prstGeom>
        </p:spPr>
      </p:pic>
    </p:spTree>
    <p:extLst>
      <p:ext uri="{BB962C8B-B14F-4D97-AF65-F5344CB8AC3E}">
        <p14:creationId xmlns:p14="http://schemas.microsoft.com/office/powerpoint/2010/main" val="356651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09256329-131B-4A71-A813-6E09B769EDB9}"/>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a:defRPr/>
            </a:pPr>
            <a:r>
              <a:rPr lang="en-US" dirty="0">
                <a:latin typeface="InterFace" panose="020B0503030203020204"/>
              </a:rPr>
              <a:t>The distribution and take-up of the H1N1 vaccine in 2009–2010 fell short in many states that today have higher total COVID-19 burdens.</a:t>
            </a:r>
          </a:p>
        </p:txBody>
      </p:sp>
      <p:sp>
        <p:nvSpPr>
          <p:cNvPr id="12" name="Text Placeholder 2">
            <a:extLst>
              <a:ext uri="{FF2B5EF4-FFF2-40B4-BE49-F238E27FC236}">
                <a16:creationId xmlns:a16="http://schemas.microsoft.com/office/drawing/2014/main" id="{A143226E-3E95-4C25-97A4-0C6CF37232C0}"/>
              </a:ext>
            </a:extLst>
          </p:cNvPr>
          <p:cNvSpPr>
            <a:spLocks noGrp="1"/>
          </p:cNvSpPr>
          <p:nvPr>
            <p:ph type="body" sz="quarter" idx="22"/>
          </p:nvPr>
        </p:nvSpPr>
        <p:spPr>
          <a:xfrm>
            <a:off x="73152" y="5764800"/>
            <a:ext cx="8961120" cy="495834"/>
          </a:xfrm>
        </p:spPr>
        <p:txBody>
          <a:bodyPr/>
          <a:lstStyle/>
          <a:p>
            <a:pPr lvl="0">
              <a:buClr>
                <a:srgbClr val="044C7F"/>
              </a:buClr>
            </a:pPr>
            <a:r>
              <a:rPr lang="en-US" spc="0" dirty="0"/>
              <a:t>Data: H1N1 vaccination rates (Oct. 2009–May 2010) — Centers for Disease Control and Prevention, </a:t>
            </a:r>
            <a:r>
              <a:rPr lang="en-US" i="1" dirty="0">
                <a:hlinkClick r:id="rId2"/>
              </a:rPr>
              <a:t>2009-10 Influenza Season Vaccination Coverage Report</a:t>
            </a:r>
            <a:r>
              <a:rPr lang="en-US" i="1" dirty="0"/>
              <a:t>,</a:t>
            </a:r>
            <a:r>
              <a:rPr lang="en-US" dirty="0"/>
              <a:t> based on Behavioral Risk Factor Surveillance System (BRFSS) and the National 2009 H1N1 Flu Survey (NHFS)</a:t>
            </a:r>
            <a:r>
              <a:rPr lang="en-US" spc="0" dirty="0">
                <a:solidFill>
                  <a:srgbClr val="4C515A"/>
                </a:solidFill>
              </a:rPr>
              <a:t>; </a:t>
            </a:r>
            <a:r>
              <a:rPr lang="en-US" spc="0" dirty="0"/>
              <a:t>COVID-19 case rates </a:t>
            </a:r>
            <a:r>
              <a:rPr lang="en-US" spc="0" dirty="0">
                <a:solidFill>
                  <a:srgbClr val="4C515A"/>
                </a:solidFill>
              </a:rPr>
              <a:t>—</a:t>
            </a:r>
            <a:r>
              <a:rPr lang="en-US" spc="0" dirty="0"/>
              <a:t> </a:t>
            </a:r>
            <a:r>
              <a:rPr lang="en-US" spc="0" dirty="0">
                <a:hlinkClick r:id="rId3"/>
              </a:rPr>
              <a:t>New York Times COVID-19 Tracker</a:t>
            </a:r>
            <a:r>
              <a:rPr lang="en-US" spc="0" dirty="0"/>
              <a:t>, cases reported as of December 1, 2020.</a:t>
            </a:r>
            <a:endParaRPr lang="en-US" spc="0" dirty="0">
              <a:solidFill>
                <a:srgbClr val="4C515A"/>
              </a:solidFill>
            </a:endParaRPr>
          </a:p>
        </p:txBody>
      </p:sp>
      <p:sp>
        <p:nvSpPr>
          <p:cNvPr id="5" name="TextBox 4">
            <a:extLst>
              <a:ext uri="{FF2B5EF4-FFF2-40B4-BE49-F238E27FC236}">
                <a16:creationId xmlns:a16="http://schemas.microsoft.com/office/drawing/2014/main" id="{1AA61C6C-484E-43EA-845D-553312ED4AA9}"/>
              </a:ext>
            </a:extLst>
          </p:cNvPr>
          <p:cNvSpPr txBox="1"/>
          <p:nvPr/>
        </p:nvSpPr>
        <p:spPr>
          <a:xfrm>
            <a:off x="1064137" y="937396"/>
            <a:ext cx="2760227" cy="584775"/>
          </a:xfrm>
          <a:prstGeom prst="rect">
            <a:avLst/>
          </a:prstGeom>
          <a:noFill/>
        </p:spPr>
        <p:txBody>
          <a:bodyPr wrap="square" rtlCol="0">
            <a:spAutoFit/>
          </a:bodyPr>
          <a:lstStyle/>
          <a:p>
            <a:pPr algn="ctr"/>
            <a:r>
              <a:rPr lang="en-US" sz="1600" b="1" dirty="0"/>
              <a:t>H1N1 vaccination,</a:t>
            </a:r>
            <a:br>
              <a:rPr lang="en-US" sz="1600" b="1" dirty="0"/>
            </a:br>
            <a:r>
              <a:rPr lang="en-US" sz="1600" b="1" dirty="0"/>
              <a:t>Oct. 2009–May 2010</a:t>
            </a:r>
          </a:p>
        </p:txBody>
      </p:sp>
      <p:grpSp>
        <p:nvGrpSpPr>
          <p:cNvPr id="6" name="Group 5">
            <a:extLst>
              <a:ext uri="{FF2B5EF4-FFF2-40B4-BE49-F238E27FC236}">
                <a16:creationId xmlns:a16="http://schemas.microsoft.com/office/drawing/2014/main" id="{F80EAC60-B8EF-4B11-98BE-6DF580FB0313}"/>
              </a:ext>
            </a:extLst>
          </p:cNvPr>
          <p:cNvGrpSpPr/>
          <p:nvPr/>
        </p:nvGrpSpPr>
        <p:grpSpPr>
          <a:xfrm>
            <a:off x="1053273" y="4598065"/>
            <a:ext cx="2678242" cy="307777"/>
            <a:chOff x="307407" y="4184914"/>
            <a:chExt cx="2678242" cy="307777"/>
          </a:xfrm>
        </p:grpSpPr>
        <p:sp>
          <p:nvSpPr>
            <p:cNvPr id="9" name="Oval 8">
              <a:extLst>
                <a:ext uri="{FF2B5EF4-FFF2-40B4-BE49-F238E27FC236}">
                  <a16:creationId xmlns:a16="http://schemas.microsoft.com/office/drawing/2014/main" id="{5A7C2323-AA71-4509-BCDA-FAED7C5E81FA}"/>
                </a:ext>
              </a:extLst>
            </p:cNvPr>
            <p:cNvSpPr/>
            <p:nvPr/>
          </p:nvSpPr>
          <p:spPr>
            <a:xfrm>
              <a:off x="307407" y="4261023"/>
              <a:ext cx="181904" cy="182880"/>
            </a:xfrm>
            <a:prstGeom prst="ellipse">
              <a:avLst/>
            </a:prstGeom>
            <a:solidFill>
              <a:schemeClr val="bg1"/>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5" name="TextBox 14">
              <a:extLst>
                <a:ext uri="{FF2B5EF4-FFF2-40B4-BE49-F238E27FC236}">
                  <a16:creationId xmlns:a16="http://schemas.microsoft.com/office/drawing/2014/main" id="{F481977E-8805-4B7D-9068-71863E094ACA}"/>
                </a:ext>
              </a:extLst>
            </p:cNvPr>
            <p:cNvSpPr txBox="1"/>
            <p:nvPr/>
          </p:nvSpPr>
          <p:spPr>
            <a:xfrm>
              <a:off x="555633" y="4184914"/>
              <a:ext cx="2430016" cy="307777"/>
            </a:xfrm>
            <a:prstGeom prst="rect">
              <a:avLst/>
            </a:prstGeom>
            <a:noFill/>
          </p:spPr>
          <p:txBody>
            <a:bodyPr wrap="square" rtlCol="0">
              <a:spAutoFit/>
            </a:bodyPr>
            <a:lstStyle/>
            <a:p>
              <a:pPr lvl="0" defTabSz="1219170">
                <a:defRPr/>
              </a:pPr>
              <a:r>
                <a:rPr lang="en-US" sz="1400" dirty="0">
                  <a:solidFill>
                    <a:srgbClr val="4C515A"/>
                  </a:solidFill>
                  <a:latin typeface="InterFace"/>
                </a:rPr>
                <a:t>12.4%–20.5% (13 states)</a:t>
              </a:r>
            </a:p>
          </p:txBody>
        </p:sp>
      </p:grpSp>
      <p:grpSp>
        <p:nvGrpSpPr>
          <p:cNvPr id="8" name="Group 7">
            <a:extLst>
              <a:ext uri="{FF2B5EF4-FFF2-40B4-BE49-F238E27FC236}">
                <a16:creationId xmlns:a16="http://schemas.microsoft.com/office/drawing/2014/main" id="{A274866E-6D9E-4960-8FBF-DE1716952DF3}"/>
              </a:ext>
            </a:extLst>
          </p:cNvPr>
          <p:cNvGrpSpPr/>
          <p:nvPr/>
        </p:nvGrpSpPr>
        <p:grpSpPr>
          <a:xfrm>
            <a:off x="1053273" y="4862661"/>
            <a:ext cx="2678241" cy="307777"/>
            <a:chOff x="307407" y="4512574"/>
            <a:chExt cx="2678241" cy="307777"/>
          </a:xfrm>
        </p:grpSpPr>
        <p:sp>
          <p:nvSpPr>
            <p:cNvPr id="13" name="Oval 12">
              <a:extLst>
                <a:ext uri="{FF2B5EF4-FFF2-40B4-BE49-F238E27FC236}">
                  <a16:creationId xmlns:a16="http://schemas.microsoft.com/office/drawing/2014/main" id="{5AE8CB89-307A-4841-ADE7-A0298DEF5F3D}"/>
                </a:ext>
              </a:extLst>
            </p:cNvPr>
            <p:cNvSpPr/>
            <p:nvPr/>
          </p:nvSpPr>
          <p:spPr>
            <a:xfrm>
              <a:off x="307407" y="4585258"/>
              <a:ext cx="181904" cy="182880"/>
            </a:xfrm>
            <a:prstGeom prst="ellipse">
              <a:avLst/>
            </a:prstGeom>
            <a:solidFill>
              <a:srgbClr val="DB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6" name="TextBox 15">
              <a:extLst>
                <a:ext uri="{FF2B5EF4-FFF2-40B4-BE49-F238E27FC236}">
                  <a16:creationId xmlns:a16="http://schemas.microsoft.com/office/drawing/2014/main" id="{DD0B0C4E-C3D5-4356-9A16-F2523481F7ED}"/>
                </a:ext>
              </a:extLst>
            </p:cNvPr>
            <p:cNvSpPr txBox="1"/>
            <p:nvPr/>
          </p:nvSpPr>
          <p:spPr>
            <a:xfrm>
              <a:off x="555632" y="4512574"/>
              <a:ext cx="2430016" cy="307777"/>
            </a:xfrm>
            <a:prstGeom prst="rect">
              <a:avLst/>
            </a:prstGeom>
            <a:noFill/>
          </p:spPr>
          <p:txBody>
            <a:bodyPr wrap="square" rtlCol="0">
              <a:spAutoFit/>
            </a:bodyPr>
            <a:lstStyle/>
            <a:p>
              <a:pPr lvl="0" defTabSz="1219170">
                <a:defRPr/>
              </a:pPr>
              <a:r>
                <a:rPr lang="en-US" sz="1400" dirty="0">
                  <a:solidFill>
                    <a:srgbClr val="4C515A"/>
                  </a:solidFill>
                  <a:latin typeface="InterFace"/>
                </a:rPr>
                <a:t>20.8%–23.7% (12 states + D.C.)</a:t>
              </a:r>
            </a:p>
          </p:txBody>
        </p:sp>
      </p:grpSp>
      <p:grpSp>
        <p:nvGrpSpPr>
          <p:cNvPr id="10" name="Group 9">
            <a:extLst>
              <a:ext uri="{FF2B5EF4-FFF2-40B4-BE49-F238E27FC236}">
                <a16:creationId xmlns:a16="http://schemas.microsoft.com/office/drawing/2014/main" id="{726F3BAA-FC9C-48FA-B7A5-0C8829DF623D}"/>
              </a:ext>
            </a:extLst>
          </p:cNvPr>
          <p:cNvGrpSpPr/>
          <p:nvPr/>
        </p:nvGrpSpPr>
        <p:grpSpPr>
          <a:xfrm>
            <a:off x="1057271" y="5134877"/>
            <a:ext cx="2391698" cy="307777"/>
            <a:chOff x="311405" y="4847854"/>
            <a:chExt cx="2391698" cy="307777"/>
          </a:xfrm>
        </p:grpSpPr>
        <p:sp>
          <p:nvSpPr>
            <p:cNvPr id="14" name="Oval 13">
              <a:extLst>
                <a:ext uri="{FF2B5EF4-FFF2-40B4-BE49-F238E27FC236}">
                  <a16:creationId xmlns:a16="http://schemas.microsoft.com/office/drawing/2014/main" id="{7063FBCB-FD68-4DE1-9A32-B0DCF26BD458}"/>
                </a:ext>
              </a:extLst>
            </p:cNvPr>
            <p:cNvSpPr/>
            <p:nvPr/>
          </p:nvSpPr>
          <p:spPr>
            <a:xfrm>
              <a:off x="311405" y="4931969"/>
              <a:ext cx="181904" cy="182880"/>
            </a:xfrm>
            <a:prstGeom prst="ellipse">
              <a:avLst/>
            </a:prstGeom>
            <a:solidFill>
              <a:srgbClr val="92D7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17" name="TextBox 16">
              <a:extLst>
                <a:ext uri="{FF2B5EF4-FFF2-40B4-BE49-F238E27FC236}">
                  <a16:creationId xmlns:a16="http://schemas.microsoft.com/office/drawing/2014/main" id="{D3C46861-EE45-4C8B-9D00-DC9239D49E68}"/>
                </a:ext>
              </a:extLst>
            </p:cNvPr>
            <p:cNvSpPr txBox="1"/>
            <p:nvPr/>
          </p:nvSpPr>
          <p:spPr>
            <a:xfrm>
              <a:off x="555632" y="4847854"/>
              <a:ext cx="2147471" cy="307777"/>
            </a:xfrm>
            <a:prstGeom prst="rect">
              <a:avLst/>
            </a:prstGeom>
            <a:noFill/>
          </p:spPr>
          <p:txBody>
            <a:bodyPr wrap="square" rtlCol="0">
              <a:spAutoFit/>
            </a:bodyPr>
            <a:lstStyle/>
            <a:p>
              <a:pPr lvl="0" defTabSz="1219170">
                <a:defRPr/>
              </a:pPr>
              <a:r>
                <a:rPr lang="en-US" sz="1400" dirty="0">
                  <a:solidFill>
                    <a:srgbClr val="4C515A"/>
                  </a:solidFill>
                  <a:latin typeface="InterFace"/>
                </a:rPr>
                <a:t>23.9%–28.3% (13 states)</a:t>
              </a:r>
            </a:p>
          </p:txBody>
        </p:sp>
      </p:grpSp>
      <p:grpSp>
        <p:nvGrpSpPr>
          <p:cNvPr id="18" name="Group 17">
            <a:extLst>
              <a:ext uri="{FF2B5EF4-FFF2-40B4-BE49-F238E27FC236}">
                <a16:creationId xmlns:a16="http://schemas.microsoft.com/office/drawing/2014/main" id="{BD23FA6E-4A76-45C7-87C8-03364AAF6FD8}"/>
              </a:ext>
            </a:extLst>
          </p:cNvPr>
          <p:cNvGrpSpPr/>
          <p:nvPr/>
        </p:nvGrpSpPr>
        <p:grpSpPr>
          <a:xfrm>
            <a:off x="1057271" y="5389225"/>
            <a:ext cx="2767093" cy="307777"/>
            <a:chOff x="311405" y="5165266"/>
            <a:chExt cx="2767093" cy="307777"/>
          </a:xfrm>
        </p:grpSpPr>
        <p:sp>
          <p:nvSpPr>
            <p:cNvPr id="19" name="Oval 18">
              <a:extLst>
                <a:ext uri="{FF2B5EF4-FFF2-40B4-BE49-F238E27FC236}">
                  <a16:creationId xmlns:a16="http://schemas.microsoft.com/office/drawing/2014/main" id="{16A5A56D-0A45-480A-BDA6-40F1230FE7C3}"/>
                </a:ext>
              </a:extLst>
            </p:cNvPr>
            <p:cNvSpPr/>
            <p:nvPr/>
          </p:nvSpPr>
          <p:spPr>
            <a:xfrm>
              <a:off x="311405" y="5249381"/>
              <a:ext cx="181904" cy="182880"/>
            </a:xfrm>
            <a:prstGeom prst="ellipse">
              <a:avLst/>
            </a:prstGeom>
            <a:solidFill>
              <a:srgbClr val="20969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20" name="TextBox 19">
              <a:extLst>
                <a:ext uri="{FF2B5EF4-FFF2-40B4-BE49-F238E27FC236}">
                  <a16:creationId xmlns:a16="http://schemas.microsoft.com/office/drawing/2014/main" id="{5D50BB78-5B6C-4DBE-9721-2F48D06FBDEB}"/>
                </a:ext>
              </a:extLst>
            </p:cNvPr>
            <p:cNvSpPr txBox="1"/>
            <p:nvPr/>
          </p:nvSpPr>
          <p:spPr>
            <a:xfrm>
              <a:off x="555632" y="5165266"/>
              <a:ext cx="2522866" cy="307777"/>
            </a:xfrm>
            <a:prstGeom prst="rect">
              <a:avLst/>
            </a:prstGeom>
            <a:noFill/>
          </p:spPr>
          <p:txBody>
            <a:bodyPr wrap="square" rtlCol="0">
              <a:spAutoFit/>
            </a:bodyPr>
            <a:lstStyle/>
            <a:p>
              <a:pPr lvl="0" defTabSz="1219170">
                <a:defRPr/>
              </a:pPr>
              <a:r>
                <a:rPr lang="en-US" sz="1400" dirty="0">
                  <a:solidFill>
                    <a:srgbClr val="4C515A"/>
                  </a:solidFill>
                  <a:latin typeface="InterFace"/>
                </a:rPr>
                <a:t>28.4%–37.6% (12 states)</a:t>
              </a:r>
            </a:p>
          </p:txBody>
        </p:sp>
      </p:grpSp>
      <p:sp>
        <p:nvSpPr>
          <p:cNvPr id="30" name="TextBox 29">
            <a:extLst>
              <a:ext uri="{FF2B5EF4-FFF2-40B4-BE49-F238E27FC236}">
                <a16:creationId xmlns:a16="http://schemas.microsoft.com/office/drawing/2014/main" id="{26E956AB-5E58-481D-9FF9-86D594D6BE0A}"/>
              </a:ext>
            </a:extLst>
          </p:cNvPr>
          <p:cNvSpPr txBox="1"/>
          <p:nvPr/>
        </p:nvSpPr>
        <p:spPr>
          <a:xfrm>
            <a:off x="1064137" y="4254686"/>
            <a:ext cx="2542032"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Vaccination rates (age 18+)</a:t>
            </a:r>
          </a:p>
        </p:txBody>
      </p:sp>
      <p:pic>
        <p:nvPicPr>
          <p:cNvPr id="44" name="Picture 43">
            <a:extLst>
              <a:ext uri="{FF2B5EF4-FFF2-40B4-BE49-F238E27FC236}">
                <a16:creationId xmlns:a16="http://schemas.microsoft.com/office/drawing/2014/main" id="{C7408423-4053-4164-8C4B-05974B0DCD87}"/>
              </a:ext>
            </a:extLst>
          </p:cNvPr>
          <p:cNvPicPr>
            <a:picLocks/>
          </p:cNvPicPr>
          <p:nvPr/>
        </p:nvPicPr>
        <p:blipFill>
          <a:blip r:embed="rId4"/>
          <a:stretch>
            <a:fillRect/>
          </a:stretch>
        </p:blipFill>
        <p:spPr>
          <a:xfrm>
            <a:off x="429767" y="1508760"/>
            <a:ext cx="3904488" cy="2761488"/>
          </a:xfrm>
          <a:prstGeom prst="rect">
            <a:avLst/>
          </a:prstGeom>
        </p:spPr>
      </p:pic>
      <p:sp>
        <p:nvSpPr>
          <p:cNvPr id="63" name="TextBox 62">
            <a:extLst>
              <a:ext uri="{FF2B5EF4-FFF2-40B4-BE49-F238E27FC236}">
                <a16:creationId xmlns:a16="http://schemas.microsoft.com/office/drawing/2014/main" id="{1CCCF907-ACFE-4881-9AD7-7C1324CB7DF6}"/>
              </a:ext>
            </a:extLst>
          </p:cNvPr>
          <p:cNvSpPr txBox="1"/>
          <p:nvPr/>
        </p:nvSpPr>
        <p:spPr>
          <a:xfrm>
            <a:off x="5434258" y="934144"/>
            <a:ext cx="2760227" cy="338554"/>
          </a:xfrm>
          <a:prstGeom prst="rect">
            <a:avLst/>
          </a:prstGeom>
          <a:noFill/>
        </p:spPr>
        <p:txBody>
          <a:bodyPr wrap="square" rtlCol="0">
            <a:spAutoFit/>
          </a:bodyPr>
          <a:lstStyle/>
          <a:p>
            <a:pPr algn="ctr"/>
            <a:r>
              <a:rPr lang="en-US" sz="1600" b="1" dirty="0"/>
              <a:t>COVID-19 cases</a:t>
            </a:r>
          </a:p>
        </p:txBody>
      </p:sp>
      <p:grpSp>
        <p:nvGrpSpPr>
          <p:cNvPr id="35" name="Group 34">
            <a:extLst>
              <a:ext uri="{FF2B5EF4-FFF2-40B4-BE49-F238E27FC236}">
                <a16:creationId xmlns:a16="http://schemas.microsoft.com/office/drawing/2014/main" id="{33E5A32A-ED03-44AB-BA3E-ECF1A37FBF26}"/>
              </a:ext>
            </a:extLst>
          </p:cNvPr>
          <p:cNvGrpSpPr/>
          <p:nvPr/>
        </p:nvGrpSpPr>
        <p:grpSpPr>
          <a:xfrm>
            <a:off x="5407156" y="4598065"/>
            <a:ext cx="2561691" cy="307777"/>
            <a:chOff x="6419256" y="4184914"/>
            <a:chExt cx="2561691" cy="307777"/>
          </a:xfrm>
        </p:grpSpPr>
        <p:sp>
          <p:nvSpPr>
            <p:cNvPr id="36" name="Oval 35">
              <a:extLst>
                <a:ext uri="{FF2B5EF4-FFF2-40B4-BE49-F238E27FC236}">
                  <a16:creationId xmlns:a16="http://schemas.microsoft.com/office/drawing/2014/main" id="{9EDFC848-E93E-4068-A374-0E061EEF09AF}"/>
                </a:ext>
              </a:extLst>
            </p:cNvPr>
            <p:cNvSpPr/>
            <p:nvPr/>
          </p:nvSpPr>
          <p:spPr>
            <a:xfrm>
              <a:off x="6419256" y="4261023"/>
              <a:ext cx="182880" cy="182880"/>
            </a:xfrm>
            <a:prstGeom prst="ellipse">
              <a:avLst/>
            </a:prstGeom>
            <a:solidFill>
              <a:schemeClr val="bg1"/>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37" name="TextBox 36">
              <a:extLst>
                <a:ext uri="{FF2B5EF4-FFF2-40B4-BE49-F238E27FC236}">
                  <a16:creationId xmlns:a16="http://schemas.microsoft.com/office/drawing/2014/main" id="{8C90E523-FDC3-4D54-95FF-76C7CEE5639A}"/>
                </a:ext>
              </a:extLst>
            </p:cNvPr>
            <p:cNvSpPr txBox="1"/>
            <p:nvPr/>
          </p:nvSpPr>
          <p:spPr>
            <a:xfrm>
              <a:off x="6668814" y="4184914"/>
              <a:ext cx="2312133" cy="307777"/>
            </a:xfrm>
            <a:prstGeom prst="rect">
              <a:avLst/>
            </a:prstGeom>
            <a:noFill/>
          </p:spPr>
          <p:txBody>
            <a:bodyPr wrap="square" rtlCol="0">
              <a:spAutoFit/>
            </a:bodyPr>
            <a:lstStyle/>
            <a:p>
              <a:pPr lvl="0" defTabSz="1219170">
                <a:defRPr/>
              </a:pPr>
              <a:r>
                <a:rPr lang="en-US" sz="1400" dirty="0">
                  <a:solidFill>
                    <a:srgbClr val="4C515A"/>
                  </a:solidFill>
                  <a:latin typeface="InterFace"/>
                </a:rPr>
                <a:t>679–3,290 (12 states + D.C.)</a:t>
              </a:r>
            </a:p>
          </p:txBody>
        </p:sp>
      </p:grpSp>
      <p:grpSp>
        <p:nvGrpSpPr>
          <p:cNvPr id="38" name="Group 37">
            <a:extLst>
              <a:ext uri="{FF2B5EF4-FFF2-40B4-BE49-F238E27FC236}">
                <a16:creationId xmlns:a16="http://schemas.microsoft.com/office/drawing/2014/main" id="{1CDF83A6-0C1A-451D-A49B-2080997D3342}"/>
              </a:ext>
            </a:extLst>
          </p:cNvPr>
          <p:cNvGrpSpPr/>
          <p:nvPr/>
        </p:nvGrpSpPr>
        <p:grpSpPr>
          <a:xfrm>
            <a:off x="5407156" y="4862661"/>
            <a:ext cx="2679573" cy="307777"/>
            <a:chOff x="6419256" y="4512574"/>
            <a:chExt cx="2679573" cy="307777"/>
          </a:xfrm>
        </p:grpSpPr>
        <p:sp>
          <p:nvSpPr>
            <p:cNvPr id="39" name="Oval 38">
              <a:extLst>
                <a:ext uri="{FF2B5EF4-FFF2-40B4-BE49-F238E27FC236}">
                  <a16:creationId xmlns:a16="http://schemas.microsoft.com/office/drawing/2014/main" id="{82BC752A-0491-4021-8205-31946B3F1970}"/>
                </a:ext>
              </a:extLst>
            </p:cNvPr>
            <p:cNvSpPr/>
            <p:nvPr/>
          </p:nvSpPr>
          <p:spPr>
            <a:xfrm>
              <a:off x="6419256" y="4585258"/>
              <a:ext cx="182880" cy="182880"/>
            </a:xfrm>
            <a:prstGeom prst="ellipse">
              <a:avLst/>
            </a:prstGeom>
            <a:solidFill>
              <a:srgbClr val="DB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40" name="TextBox 39">
              <a:extLst>
                <a:ext uri="{FF2B5EF4-FFF2-40B4-BE49-F238E27FC236}">
                  <a16:creationId xmlns:a16="http://schemas.microsoft.com/office/drawing/2014/main" id="{27288D65-DE98-4AC5-BACE-51BD9B81B632}"/>
                </a:ext>
              </a:extLst>
            </p:cNvPr>
            <p:cNvSpPr txBox="1"/>
            <p:nvPr/>
          </p:nvSpPr>
          <p:spPr>
            <a:xfrm>
              <a:off x="6668812" y="4512574"/>
              <a:ext cx="2430017" cy="307777"/>
            </a:xfrm>
            <a:prstGeom prst="rect">
              <a:avLst/>
            </a:prstGeom>
            <a:noFill/>
          </p:spPr>
          <p:txBody>
            <a:bodyPr wrap="square" rtlCol="0">
              <a:spAutoFit/>
            </a:bodyPr>
            <a:lstStyle/>
            <a:p>
              <a:pPr lvl="0" defTabSz="1219170">
                <a:defRPr/>
              </a:pPr>
              <a:r>
                <a:rPr lang="en-US" sz="1400" dirty="0">
                  <a:solidFill>
                    <a:srgbClr val="4C515A"/>
                  </a:solidFill>
                  <a:latin typeface="InterFace"/>
                </a:rPr>
                <a:t>3,330–4,430 (13 states)</a:t>
              </a:r>
            </a:p>
          </p:txBody>
        </p:sp>
      </p:grpSp>
      <p:grpSp>
        <p:nvGrpSpPr>
          <p:cNvPr id="41" name="Group 40">
            <a:extLst>
              <a:ext uri="{FF2B5EF4-FFF2-40B4-BE49-F238E27FC236}">
                <a16:creationId xmlns:a16="http://schemas.microsoft.com/office/drawing/2014/main" id="{56C23427-DE94-4B6E-8C38-0E3603A47C99}"/>
              </a:ext>
            </a:extLst>
          </p:cNvPr>
          <p:cNvGrpSpPr/>
          <p:nvPr/>
        </p:nvGrpSpPr>
        <p:grpSpPr>
          <a:xfrm>
            <a:off x="5411175" y="5134877"/>
            <a:ext cx="2679912" cy="307777"/>
            <a:chOff x="6423275" y="4847854"/>
            <a:chExt cx="2679912" cy="307777"/>
          </a:xfrm>
        </p:grpSpPr>
        <p:sp>
          <p:nvSpPr>
            <p:cNvPr id="42" name="Oval 41">
              <a:extLst>
                <a:ext uri="{FF2B5EF4-FFF2-40B4-BE49-F238E27FC236}">
                  <a16:creationId xmlns:a16="http://schemas.microsoft.com/office/drawing/2014/main" id="{31ED7853-86DB-4265-94D8-3FB88E7FADA7}"/>
                </a:ext>
              </a:extLst>
            </p:cNvPr>
            <p:cNvSpPr/>
            <p:nvPr/>
          </p:nvSpPr>
          <p:spPr>
            <a:xfrm>
              <a:off x="6423275" y="4931969"/>
              <a:ext cx="182880" cy="182880"/>
            </a:xfrm>
            <a:prstGeom prst="ellipse">
              <a:avLst/>
            </a:prstGeom>
            <a:solidFill>
              <a:srgbClr val="92D7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43" name="TextBox 42">
              <a:extLst>
                <a:ext uri="{FF2B5EF4-FFF2-40B4-BE49-F238E27FC236}">
                  <a16:creationId xmlns:a16="http://schemas.microsoft.com/office/drawing/2014/main" id="{46C76AFC-3CD3-436D-AC1A-64BD189BAD39}"/>
                </a:ext>
              </a:extLst>
            </p:cNvPr>
            <p:cNvSpPr txBox="1"/>
            <p:nvPr/>
          </p:nvSpPr>
          <p:spPr>
            <a:xfrm>
              <a:off x="6668812" y="4847854"/>
              <a:ext cx="2434375" cy="307777"/>
            </a:xfrm>
            <a:prstGeom prst="rect">
              <a:avLst/>
            </a:prstGeom>
            <a:noFill/>
          </p:spPr>
          <p:txBody>
            <a:bodyPr wrap="square" rtlCol="0">
              <a:spAutoFit/>
            </a:bodyPr>
            <a:lstStyle/>
            <a:p>
              <a:pPr lvl="0" defTabSz="1219170">
                <a:defRPr/>
              </a:pPr>
              <a:r>
                <a:rPr lang="en-US" sz="1400" dirty="0">
                  <a:solidFill>
                    <a:srgbClr val="4C515A"/>
                  </a:solidFill>
                  <a:latin typeface="InterFace"/>
                </a:rPr>
                <a:t>4,631–5,466 (13 states)</a:t>
              </a:r>
            </a:p>
          </p:txBody>
        </p:sp>
      </p:grpSp>
      <p:grpSp>
        <p:nvGrpSpPr>
          <p:cNvPr id="48" name="Group 47">
            <a:extLst>
              <a:ext uri="{FF2B5EF4-FFF2-40B4-BE49-F238E27FC236}">
                <a16:creationId xmlns:a16="http://schemas.microsoft.com/office/drawing/2014/main" id="{94DAF1A2-E446-4A49-BCE2-BAB2CDCC656B}"/>
              </a:ext>
            </a:extLst>
          </p:cNvPr>
          <p:cNvGrpSpPr/>
          <p:nvPr/>
        </p:nvGrpSpPr>
        <p:grpSpPr>
          <a:xfrm>
            <a:off x="5421808" y="5389225"/>
            <a:ext cx="2781944" cy="307777"/>
            <a:chOff x="6423275" y="5165266"/>
            <a:chExt cx="2781944" cy="307777"/>
          </a:xfrm>
        </p:grpSpPr>
        <p:sp>
          <p:nvSpPr>
            <p:cNvPr id="49" name="Oval 48">
              <a:extLst>
                <a:ext uri="{FF2B5EF4-FFF2-40B4-BE49-F238E27FC236}">
                  <a16:creationId xmlns:a16="http://schemas.microsoft.com/office/drawing/2014/main" id="{1E850E54-3F9D-4128-A38C-2846136FC1C4}"/>
                </a:ext>
              </a:extLst>
            </p:cNvPr>
            <p:cNvSpPr/>
            <p:nvPr/>
          </p:nvSpPr>
          <p:spPr>
            <a:xfrm>
              <a:off x="6423275" y="5249381"/>
              <a:ext cx="182880" cy="182880"/>
            </a:xfrm>
            <a:prstGeom prst="ellipse">
              <a:avLst/>
            </a:prstGeom>
            <a:solidFill>
              <a:srgbClr val="20969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white"/>
                </a:solidFill>
                <a:effectLst/>
                <a:uLnTx/>
                <a:uFillTx/>
                <a:latin typeface="InterFace"/>
                <a:ea typeface="+mn-ea"/>
                <a:cs typeface="+mn-cs"/>
              </a:endParaRPr>
            </a:p>
          </p:txBody>
        </p:sp>
        <p:sp>
          <p:nvSpPr>
            <p:cNvPr id="50" name="TextBox 49">
              <a:extLst>
                <a:ext uri="{FF2B5EF4-FFF2-40B4-BE49-F238E27FC236}">
                  <a16:creationId xmlns:a16="http://schemas.microsoft.com/office/drawing/2014/main" id="{D94A3F4A-2E98-471D-9898-6BE131B9D860}"/>
                </a:ext>
              </a:extLst>
            </p:cNvPr>
            <p:cNvSpPr txBox="1"/>
            <p:nvPr/>
          </p:nvSpPr>
          <p:spPr>
            <a:xfrm>
              <a:off x="6668813" y="5165266"/>
              <a:ext cx="2536406" cy="307777"/>
            </a:xfrm>
            <a:prstGeom prst="rect">
              <a:avLst/>
            </a:prstGeom>
            <a:noFill/>
          </p:spPr>
          <p:txBody>
            <a:bodyPr wrap="square" rtlCol="0">
              <a:spAutoFit/>
            </a:bodyPr>
            <a:lstStyle/>
            <a:p>
              <a:pPr lvl="0" defTabSz="1219170">
                <a:defRPr/>
              </a:pPr>
              <a:r>
                <a:rPr lang="en-US" sz="1400" dirty="0">
                  <a:solidFill>
                    <a:srgbClr val="4C515A"/>
                  </a:solidFill>
                  <a:latin typeface="InterFace"/>
                </a:rPr>
                <a:t>5,507–10,453 (12 states)</a:t>
              </a:r>
            </a:p>
          </p:txBody>
        </p:sp>
      </p:grpSp>
      <p:sp>
        <p:nvSpPr>
          <p:cNvPr id="51" name="TextBox 50">
            <a:extLst>
              <a:ext uri="{FF2B5EF4-FFF2-40B4-BE49-F238E27FC236}">
                <a16:creationId xmlns:a16="http://schemas.microsoft.com/office/drawing/2014/main" id="{A7EAD05F-A66C-497E-ACA7-F2C7DD62923B}"/>
              </a:ext>
            </a:extLst>
          </p:cNvPr>
          <p:cNvSpPr txBox="1"/>
          <p:nvPr/>
        </p:nvSpPr>
        <p:spPr>
          <a:xfrm>
            <a:off x="5623272" y="4254686"/>
            <a:ext cx="2965095" cy="307777"/>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Cases per 100,000 people</a:t>
            </a:r>
          </a:p>
        </p:txBody>
      </p:sp>
      <p:pic>
        <p:nvPicPr>
          <p:cNvPr id="52" name="Picture 51">
            <a:extLst>
              <a:ext uri="{FF2B5EF4-FFF2-40B4-BE49-F238E27FC236}">
                <a16:creationId xmlns:a16="http://schemas.microsoft.com/office/drawing/2014/main" id="{6EDCFE1E-F4B2-49DA-868A-5FD2A6AD7472}"/>
              </a:ext>
            </a:extLst>
          </p:cNvPr>
          <p:cNvPicPr>
            <a:picLocks noChangeAspect="1"/>
          </p:cNvPicPr>
          <p:nvPr/>
        </p:nvPicPr>
        <p:blipFill>
          <a:blip r:embed="rId5"/>
          <a:stretch>
            <a:fillRect/>
          </a:stretch>
        </p:blipFill>
        <p:spPr>
          <a:xfrm>
            <a:off x="4868342" y="1514869"/>
            <a:ext cx="3888876" cy="2744772"/>
          </a:xfrm>
          <a:prstGeom prst="rect">
            <a:avLst/>
          </a:prstGeom>
        </p:spPr>
      </p:pic>
    </p:spTree>
    <p:extLst>
      <p:ext uri="{BB962C8B-B14F-4D97-AF65-F5344CB8AC3E}">
        <p14:creationId xmlns:p14="http://schemas.microsoft.com/office/powerpoint/2010/main" val="311892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5">
            <a:extLst>
              <a:ext uri="{FF2B5EF4-FFF2-40B4-BE49-F238E27FC236}">
                <a16:creationId xmlns:a16="http://schemas.microsoft.com/office/drawing/2014/main" id="{61831EAC-BC7F-4749-9B7A-69732CC9E091}"/>
              </a:ext>
            </a:extLst>
          </p:cNvPr>
          <p:cNvGraphicFramePr>
            <a:graphicFrameLocks noGrp="1"/>
          </p:cNvGraphicFramePr>
          <p:nvPr>
            <p:ph type="chart" sz="quarter" idx="19"/>
            <p:extLst>
              <p:ext uri="{D42A27DB-BD31-4B8C-83A1-F6EECF244321}">
                <p14:modId xmlns:p14="http://schemas.microsoft.com/office/powerpoint/2010/main" val="1023914480"/>
              </p:ext>
            </p:extLst>
          </p:nvPr>
        </p:nvGraphicFramePr>
        <p:xfrm>
          <a:off x="548640" y="932688"/>
          <a:ext cx="8119872" cy="436168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B8962EDC-0F39-484E-B8A8-F266406C9EA4}"/>
              </a:ext>
            </a:extLst>
          </p:cNvPr>
          <p:cNvSpPr>
            <a:spLocks noGrp="1"/>
          </p:cNvSpPr>
          <p:nvPr>
            <p:ph type="body" sz="quarter" idx="22"/>
          </p:nvPr>
        </p:nvSpPr>
        <p:spPr>
          <a:xfrm>
            <a:off x="73152" y="5760720"/>
            <a:ext cx="9001063" cy="495834"/>
          </a:xfrm>
        </p:spPr>
        <p:txBody>
          <a:bodyPr/>
          <a:lstStyle/>
          <a:p>
            <a:pPr>
              <a:buClr>
                <a:srgbClr val="044C7F"/>
              </a:buClr>
            </a:pPr>
            <a:r>
              <a:rPr lang="en-US" spc="0" dirty="0"/>
              <a:t>Note: New Jersey not included in BRFSS 2019 data because of state reporting errors.</a:t>
            </a:r>
          </a:p>
          <a:p>
            <a:pPr lvl="0">
              <a:buClr>
                <a:srgbClr val="044C7F"/>
              </a:buClr>
            </a:pPr>
            <a:r>
              <a:rPr lang="en-US" spc="0" dirty="0"/>
              <a:t>Data:</a:t>
            </a:r>
            <a:r>
              <a:rPr lang="en-US" spc="0" dirty="0">
                <a:solidFill>
                  <a:srgbClr val="4C515A"/>
                </a:solidFill>
              </a:rPr>
              <a:t> Flu vaccination rates — </a:t>
            </a:r>
            <a:r>
              <a:rPr lang="en-US" spc="0" dirty="0"/>
              <a:t>Behavioral Risk Factor Surveillance System (BRFSS), 2019</a:t>
            </a:r>
            <a:r>
              <a:rPr lang="en-US" dirty="0"/>
              <a:t>; </a:t>
            </a:r>
            <a:r>
              <a:rPr lang="en-US" spc="0" dirty="0"/>
              <a:t>H1N1 vaccination rates (Oct. 2009–May 2010) — Centers for Disease Control and Prevention, </a:t>
            </a:r>
            <a:r>
              <a:rPr lang="en-US" i="1" dirty="0">
                <a:hlinkClick r:id="rId4"/>
              </a:rPr>
              <a:t>2009-10 Influenza Season Vaccination Coverage Report</a:t>
            </a:r>
            <a:r>
              <a:rPr lang="en-US" i="1" dirty="0"/>
              <a:t>,</a:t>
            </a:r>
            <a:r>
              <a:rPr lang="en-US" dirty="0"/>
              <a:t> based on Behavioral Risk Factor Surveillance System (BRFSS) and the National 2009 H1N1 Flu Survey (NHFS).</a:t>
            </a:r>
            <a:endParaRPr lang="en-US" spc="0" dirty="0">
              <a:solidFill>
                <a:srgbClr val="4C515A"/>
              </a:solidFill>
            </a:endParaRPr>
          </a:p>
        </p:txBody>
      </p:sp>
      <p:sp>
        <p:nvSpPr>
          <p:cNvPr id="8" name="Title 4">
            <a:extLst>
              <a:ext uri="{FF2B5EF4-FFF2-40B4-BE49-F238E27FC236}">
                <a16:creationId xmlns:a16="http://schemas.microsoft.com/office/drawing/2014/main" id="{0E374C3D-597E-4396-A44C-4A78951CB796}"/>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a:defRPr/>
            </a:pPr>
            <a:r>
              <a:rPr lang="en-US" dirty="0">
                <a:solidFill>
                  <a:prstClr val="white"/>
                </a:solidFill>
                <a:latin typeface="InterFace" panose="020B0503030203020204"/>
              </a:rPr>
              <a:t>Many states with low H1N1 vaccination rates in 2009–2010 were still reporting low annual flu vaccination rates in 2019.</a:t>
            </a:r>
          </a:p>
        </p:txBody>
      </p:sp>
      <p:sp>
        <p:nvSpPr>
          <p:cNvPr id="5" name="TextBox 4">
            <a:extLst>
              <a:ext uri="{FF2B5EF4-FFF2-40B4-BE49-F238E27FC236}">
                <a16:creationId xmlns:a16="http://schemas.microsoft.com/office/drawing/2014/main" id="{01797A9D-CB11-46E1-A9CC-B8245A08D348}"/>
              </a:ext>
            </a:extLst>
          </p:cNvPr>
          <p:cNvSpPr txBox="1"/>
          <p:nvPr/>
        </p:nvSpPr>
        <p:spPr>
          <a:xfrm>
            <a:off x="1289304" y="5202936"/>
            <a:ext cx="6560723" cy="276999"/>
          </a:xfrm>
          <a:prstGeom prst="rect">
            <a:avLst/>
          </a:prstGeom>
          <a:noFill/>
        </p:spPr>
        <p:txBody>
          <a:bodyPr wrap="square" rtlCol="0">
            <a:spAutoFit/>
          </a:bodyPr>
          <a:lstStyle/>
          <a:p>
            <a:pPr algn="ctr"/>
            <a:r>
              <a:rPr lang="en-US" sz="1200" b="1" dirty="0">
                <a:latin typeface="InterFace" panose="020B0503030203020204"/>
              </a:rPr>
              <a:t>Percent of adults age 18 and older with a flu shot in the previous 12 months, 2019</a:t>
            </a:r>
          </a:p>
        </p:txBody>
      </p:sp>
      <p:sp>
        <p:nvSpPr>
          <p:cNvPr id="14" name="TextBox 13">
            <a:extLst>
              <a:ext uri="{FF2B5EF4-FFF2-40B4-BE49-F238E27FC236}">
                <a16:creationId xmlns:a16="http://schemas.microsoft.com/office/drawing/2014/main" id="{93AB0367-F3EF-438A-8783-21C90AFAB61A}"/>
              </a:ext>
            </a:extLst>
          </p:cNvPr>
          <p:cNvSpPr txBox="1"/>
          <p:nvPr/>
        </p:nvSpPr>
        <p:spPr>
          <a:xfrm rot="16200000">
            <a:off x="-1519930" y="2761488"/>
            <a:ext cx="3899735" cy="461665"/>
          </a:xfrm>
          <a:prstGeom prst="rect">
            <a:avLst/>
          </a:prstGeom>
          <a:noFill/>
        </p:spPr>
        <p:txBody>
          <a:bodyPr wrap="square" rtlCol="0">
            <a:spAutoFit/>
          </a:bodyPr>
          <a:lstStyle/>
          <a:p>
            <a:pPr algn="ctr"/>
            <a:r>
              <a:rPr lang="en-US" sz="1200" b="1" dirty="0"/>
              <a:t>Percent of adults </a:t>
            </a:r>
            <a:r>
              <a:rPr lang="en-US" sz="1200" b="1" dirty="0">
                <a:latin typeface="InterFace" panose="020B0503030203020204"/>
              </a:rPr>
              <a:t>age</a:t>
            </a:r>
            <a:r>
              <a:rPr lang="en-US" sz="1200" b="1" dirty="0"/>
              <a:t> 18 and older that received </a:t>
            </a:r>
            <a:br>
              <a:rPr lang="en-US" sz="1200" b="1" dirty="0"/>
            </a:br>
            <a:r>
              <a:rPr lang="en-US" sz="1200" b="1" dirty="0"/>
              <a:t>the H1N1 vaccine, Oct. 2009–May 2010 </a:t>
            </a:r>
          </a:p>
        </p:txBody>
      </p:sp>
      <p:grpSp>
        <p:nvGrpSpPr>
          <p:cNvPr id="15" name="Group 14">
            <a:extLst>
              <a:ext uri="{FF2B5EF4-FFF2-40B4-BE49-F238E27FC236}">
                <a16:creationId xmlns:a16="http://schemas.microsoft.com/office/drawing/2014/main" id="{BCB1A416-65B0-4976-A90E-1C429B517227}"/>
              </a:ext>
            </a:extLst>
          </p:cNvPr>
          <p:cNvGrpSpPr/>
          <p:nvPr/>
        </p:nvGrpSpPr>
        <p:grpSpPr>
          <a:xfrm>
            <a:off x="7629806" y="1027862"/>
            <a:ext cx="1931106" cy="538810"/>
            <a:chOff x="2738375" y="1705642"/>
            <a:chExt cx="1931106" cy="538810"/>
          </a:xfrm>
        </p:grpSpPr>
        <p:sp>
          <p:nvSpPr>
            <p:cNvPr id="16" name="Oval 15">
              <a:extLst>
                <a:ext uri="{FF2B5EF4-FFF2-40B4-BE49-F238E27FC236}">
                  <a16:creationId xmlns:a16="http://schemas.microsoft.com/office/drawing/2014/main" id="{14955157-6CDF-41D0-946C-9E98CB2DEBB1}"/>
                </a:ext>
              </a:extLst>
            </p:cNvPr>
            <p:cNvSpPr/>
            <p:nvPr/>
          </p:nvSpPr>
          <p:spPr>
            <a:xfrm>
              <a:off x="2852165" y="1776089"/>
              <a:ext cx="137160" cy="13716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InterFace" panose="020B0503030203020204"/>
              </a:endParaRPr>
            </a:p>
          </p:txBody>
        </p:sp>
        <p:cxnSp>
          <p:nvCxnSpPr>
            <p:cNvPr id="17" name="Straight Connector 16">
              <a:extLst>
                <a:ext uri="{FF2B5EF4-FFF2-40B4-BE49-F238E27FC236}">
                  <a16:creationId xmlns:a16="http://schemas.microsoft.com/office/drawing/2014/main" id="{615FF384-DCD9-4DA1-B940-9E5B2D8F3256}"/>
                </a:ext>
              </a:extLst>
            </p:cNvPr>
            <p:cNvCxnSpPr/>
            <p:nvPr/>
          </p:nvCxnSpPr>
          <p:spPr>
            <a:xfrm>
              <a:off x="2738375" y="2110939"/>
              <a:ext cx="365760" cy="0"/>
            </a:xfrm>
            <a:prstGeom prst="line">
              <a:avLst/>
            </a:prstGeom>
            <a:solidFill>
              <a:schemeClr val="bg2"/>
            </a:solidFill>
            <a:ln w="127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8931ED59-9872-434E-AD45-0AC65CFAE165}"/>
                </a:ext>
              </a:extLst>
            </p:cNvPr>
            <p:cNvSpPr txBox="1"/>
            <p:nvPr/>
          </p:nvSpPr>
          <p:spPr>
            <a:xfrm>
              <a:off x="3129420" y="1705642"/>
              <a:ext cx="1539945" cy="276999"/>
            </a:xfrm>
            <a:prstGeom prst="rect">
              <a:avLst/>
            </a:prstGeom>
            <a:noFill/>
          </p:spPr>
          <p:txBody>
            <a:bodyPr wrap="square" rtlCol="0">
              <a:spAutoFit/>
            </a:bodyPr>
            <a:lstStyle/>
            <a:p>
              <a:r>
                <a:rPr lang="en-US" sz="1200" dirty="0">
                  <a:latin typeface="InterFace" panose="020B0503030203020204"/>
                </a:rPr>
                <a:t>State values</a:t>
              </a:r>
            </a:p>
          </p:txBody>
        </p:sp>
        <p:sp>
          <p:nvSpPr>
            <p:cNvPr id="19" name="TextBox 18">
              <a:extLst>
                <a:ext uri="{FF2B5EF4-FFF2-40B4-BE49-F238E27FC236}">
                  <a16:creationId xmlns:a16="http://schemas.microsoft.com/office/drawing/2014/main" id="{22C79044-E9A8-4AF5-9636-B64E17ACC306}"/>
                </a:ext>
              </a:extLst>
            </p:cNvPr>
            <p:cNvSpPr txBox="1"/>
            <p:nvPr/>
          </p:nvSpPr>
          <p:spPr>
            <a:xfrm>
              <a:off x="3129536" y="1967453"/>
              <a:ext cx="1539945" cy="276999"/>
            </a:xfrm>
            <a:prstGeom prst="rect">
              <a:avLst/>
            </a:prstGeom>
            <a:noFill/>
          </p:spPr>
          <p:txBody>
            <a:bodyPr wrap="square" rtlCol="0">
              <a:spAutoFit/>
            </a:bodyPr>
            <a:lstStyle/>
            <a:p>
              <a:r>
                <a:rPr lang="en-US" sz="1200" dirty="0">
                  <a:latin typeface="InterFace" panose="020B0503030203020204"/>
                </a:rPr>
                <a:t>State median</a:t>
              </a:r>
            </a:p>
          </p:txBody>
        </p:sp>
      </p:grpSp>
    </p:spTree>
    <p:extLst>
      <p:ext uri="{BB962C8B-B14F-4D97-AF65-F5344CB8AC3E}">
        <p14:creationId xmlns:p14="http://schemas.microsoft.com/office/powerpoint/2010/main" val="352943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09256329-131B-4A71-A813-6E09B769EDB9}"/>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a:defRPr/>
            </a:pPr>
            <a:r>
              <a:rPr lang="en-US" dirty="0"/>
              <a:t>At least a 10-percentage-point flu vaccination gap between white and Black residents was reported in 19 states and jurisdictions.</a:t>
            </a:r>
            <a:endParaRPr lang="en-US" dirty="0">
              <a:latin typeface="InterFace" panose="020B0503030203020204"/>
            </a:endParaRPr>
          </a:p>
        </p:txBody>
      </p:sp>
      <p:sp>
        <p:nvSpPr>
          <p:cNvPr id="12" name="Text Placeholder 2">
            <a:extLst>
              <a:ext uri="{FF2B5EF4-FFF2-40B4-BE49-F238E27FC236}">
                <a16:creationId xmlns:a16="http://schemas.microsoft.com/office/drawing/2014/main" id="{A143226E-3E95-4C25-97A4-0C6CF37232C0}"/>
              </a:ext>
            </a:extLst>
          </p:cNvPr>
          <p:cNvSpPr>
            <a:spLocks noGrp="1"/>
          </p:cNvSpPr>
          <p:nvPr>
            <p:ph type="body" sz="quarter" idx="22"/>
          </p:nvPr>
        </p:nvSpPr>
        <p:spPr>
          <a:xfrm>
            <a:off x="73152" y="5760720"/>
            <a:ext cx="9001063" cy="495834"/>
          </a:xfrm>
        </p:spPr>
        <p:txBody>
          <a:bodyPr/>
          <a:lstStyle/>
          <a:p>
            <a:pPr lvl="0">
              <a:buClr>
                <a:srgbClr val="044C7F"/>
              </a:buClr>
            </a:pPr>
            <a:r>
              <a:rPr lang="en-US" dirty="0"/>
              <a:t>Notes: States arranged in rank order based on size of vaccination disparity (listed in the data labels above the state dots). New Jersey not included in BRFSS 2019 data because of state reporting errors. Rates for Black adults not available for Alaska, Idaho, Maine, Montana, New Hampshire, South Dakota, Vermont, and Wyoming.</a:t>
            </a:r>
          </a:p>
          <a:p>
            <a:pPr>
              <a:buClr>
                <a:srgbClr val="044C7F"/>
              </a:buClr>
            </a:pPr>
            <a:r>
              <a:rPr lang="en-US" spc="0" dirty="0">
                <a:solidFill>
                  <a:srgbClr val="4C515A"/>
                </a:solidFill>
              </a:rPr>
              <a:t>Data: </a:t>
            </a:r>
            <a:r>
              <a:rPr lang="en-US" dirty="0"/>
              <a:t>Behavioral Risk Factor Surveillance System (BRFSS), 2019.</a:t>
            </a:r>
          </a:p>
        </p:txBody>
      </p:sp>
      <p:graphicFrame>
        <p:nvGraphicFramePr>
          <p:cNvPr id="8" name="Chart 7">
            <a:extLst>
              <a:ext uri="{FF2B5EF4-FFF2-40B4-BE49-F238E27FC236}">
                <a16:creationId xmlns:a16="http://schemas.microsoft.com/office/drawing/2014/main" id="{B1809EB8-B0D0-4E1B-87FC-67A35020C67B}"/>
              </a:ext>
            </a:extLst>
          </p:cNvPr>
          <p:cNvGraphicFramePr/>
          <p:nvPr>
            <p:extLst>
              <p:ext uri="{D42A27DB-BD31-4B8C-83A1-F6EECF244321}">
                <p14:modId xmlns:p14="http://schemas.microsoft.com/office/powerpoint/2010/main" val="2685460621"/>
              </p:ext>
            </p:extLst>
          </p:nvPr>
        </p:nvGraphicFramePr>
        <p:xfrm>
          <a:off x="51957" y="1600200"/>
          <a:ext cx="8718370" cy="3953111"/>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8A575F9D-0CA4-4AA1-A17B-A2E58FB3029E}"/>
              </a:ext>
            </a:extLst>
          </p:cNvPr>
          <p:cNvSpPr txBox="1"/>
          <p:nvPr/>
        </p:nvSpPr>
        <p:spPr bwMode="gray">
          <a:xfrm>
            <a:off x="7775338" y="1828800"/>
            <a:ext cx="808894" cy="276999"/>
          </a:xfrm>
          <a:prstGeom prst="rect">
            <a:avLst/>
          </a:prstGeom>
          <a:noFill/>
        </p:spPr>
        <p:txBody>
          <a:bodyPr wrap="square" rtlCol="0">
            <a:spAutoFit/>
          </a:bodyPr>
          <a:lstStyle/>
          <a:p>
            <a:r>
              <a:rPr lang="en-US" sz="1200" dirty="0">
                <a:ea typeface="Tahoma" panose="020B0604030504040204" pitchFamily="34" charset="0"/>
                <a:cs typeface="Tahoma" panose="020B0604030504040204" pitchFamily="34" charset="0"/>
              </a:rPr>
              <a:t>Black</a:t>
            </a:r>
          </a:p>
        </p:txBody>
      </p:sp>
      <p:sp>
        <p:nvSpPr>
          <p:cNvPr id="15" name="Oval 14">
            <a:extLst>
              <a:ext uri="{FF2B5EF4-FFF2-40B4-BE49-F238E27FC236}">
                <a16:creationId xmlns:a16="http://schemas.microsoft.com/office/drawing/2014/main" id="{E3974027-6D0E-4F78-B86C-FA0FE8A5639B}"/>
              </a:ext>
            </a:extLst>
          </p:cNvPr>
          <p:cNvSpPr/>
          <p:nvPr/>
        </p:nvSpPr>
        <p:spPr bwMode="gray">
          <a:xfrm>
            <a:off x="7607808" y="1874520"/>
            <a:ext cx="182880" cy="182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TextBox 16">
            <a:extLst>
              <a:ext uri="{FF2B5EF4-FFF2-40B4-BE49-F238E27FC236}">
                <a16:creationId xmlns:a16="http://schemas.microsoft.com/office/drawing/2014/main" id="{5DAC5C1D-4AC7-4728-AA62-C1AE9D7DFCDC}"/>
              </a:ext>
            </a:extLst>
          </p:cNvPr>
          <p:cNvSpPr txBox="1"/>
          <p:nvPr/>
        </p:nvSpPr>
        <p:spPr bwMode="gray">
          <a:xfrm>
            <a:off x="7775338" y="1554480"/>
            <a:ext cx="808894" cy="276999"/>
          </a:xfrm>
          <a:prstGeom prst="rect">
            <a:avLst/>
          </a:prstGeom>
          <a:noFill/>
        </p:spPr>
        <p:txBody>
          <a:bodyPr wrap="square" rtlCol="0">
            <a:spAutoFit/>
          </a:bodyPr>
          <a:lstStyle/>
          <a:p>
            <a:r>
              <a:rPr lang="en-US" sz="1200" dirty="0">
                <a:ea typeface="Tahoma" panose="020B0604030504040204" pitchFamily="34" charset="0"/>
                <a:cs typeface="Tahoma" panose="020B0604030504040204" pitchFamily="34" charset="0"/>
              </a:rPr>
              <a:t>White</a:t>
            </a:r>
          </a:p>
        </p:txBody>
      </p:sp>
      <p:sp>
        <p:nvSpPr>
          <p:cNvPr id="18" name="Oval 17">
            <a:extLst>
              <a:ext uri="{FF2B5EF4-FFF2-40B4-BE49-F238E27FC236}">
                <a16:creationId xmlns:a16="http://schemas.microsoft.com/office/drawing/2014/main" id="{5F6913EB-CA64-4E65-930C-FCDA120B95DD}"/>
              </a:ext>
            </a:extLst>
          </p:cNvPr>
          <p:cNvSpPr/>
          <p:nvPr/>
        </p:nvSpPr>
        <p:spPr bwMode="gray">
          <a:xfrm>
            <a:off x="7610086" y="1600200"/>
            <a:ext cx="182880" cy="18288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TextBox 18">
            <a:extLst>
              <a:ext uri="{FF2B5EF4-FFF2-40B4-BE49-F238E27FC236}">
                <a16:creationId xmlns:a16="http://schemas.microsoft.com/office/drawing/2014/main" id="{F2A4AAC8-ADE0-4EF9-9A5C-EB3766460127}"/>
              </a:ext>
            </a:extLst>
          </p:cNvPr>
          <p:cNvSpPr txBox="1"/>
          <p:nvPr/>
        </p:nvSpPr>
        <p:spPr>
          <a:xfrm>
            <a:off x="73152" y="914400"/>
            <a:ext cx="7092346" cy="215444"/>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Percent of adults age 18 and older with a flu shot in the previous 12 months</a:t>
            </a:r>
          </a:p>
        </p:txBody>
      </p:sp>
    </p:spTree>
    <p:extLst>
      <p:ext uri="{BB962C8B-B14F-4D97-AF65-F5344CB8AC3E}">
        <p14:creationId xmlns:p14="http://schemas.microsoft.com/office/powerpoint/2010/main" val="1239365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4">
            <a:extLst>
              <a:ext uri="{FF2B5EF4-FFF2-40B4-BE49-F238E27FC236}">
                <a16:creationId xmlns:a16="http://schemas.microsoft.com/office/drawing/2014/main" id="{09256329-131B-4A71-A813-6E09B769EDB9}"/>
              </a:ext>
            </a:extLst>
          </p:cNvPr>
          <p:cNvSpPr txBox="1">
            <a:spLocks/>
          </p:cNvSpPr>
          <p:nvPr/>
        </p:nvSpPr>
        <p:spPr>
          <a:xfrm>
            <a:off x="67356" y="0"/>
            <a:ext cx="9001000" cy="628410"/>
          </a:xfrm>
          <a:prstGeom prst="rect">
            <a:avLst/>
          </a:prstGeom>
          <a:effectLst/>
        </p:spPr>
        <p:txBody>
          <a:bodyPr vert="horz" lIns="0" tIns="0" rIns="0" bIns="0" rtlCol="0" anchor="ctr">
            <a:noAutofit/>
          </a:bodyPr>
          <a:lstStyle>
            <a:lvl1pPr algn="l" defTabSz="914378" rtl="0" eaLnBrk="1" latinLnBrk="0" hangingPunct="1">
              <a:lnSpc>
                <a:spcPct val="90000"/>
              </a:lnSpc>
              <a:spcBef>
                <a:spcPct val="0"/>
              </a:spcBef>
              <a:buNone/>
              <a:defRPr sz="1800" b="1" i="0" kern="800" spc="0" baseline="0">
                <a:solidFill>
                  <a:schemeClr val="bg1"/>
                </a:solidFill>
                <a:effectLst/>
                <a:latin typeface="InterFace" charset="0"/>
                <a:ea typeface="InterFace" charset="0"/>
                <a:cs typeface="InterFace" charset="0"/>
              </a:defRPr>
            </a:lvl1pPr>
          </a:lstStyle>
          <a:p>
            <a:pPr>
              <a:defRPr/>
            </a:pPr>
            <a:r>
              <a:rPr lang="en-US" dirty="0">
                <a:latin typeface="InterFace" panose="020B0503030203020204"/>
              </a:rPr>
              <a:t>Nearly all states report wide flu vaccination gaps between white and Latino respondents.</a:t>
            </a:r>
          </a:p>
        </p:txBody>
      </p:sp>
      <p:sp>
        <p:nvSpPr>
          <p:cNvPr id="12" name="Text Placeholder 2">
            <a:extLst>
              <a:ext uri="{FF2B5EF4-FFF2-40B4-BE49-F238E27FC236}">
                <a16:creationId xmlns:a16="http://schemas.microsoft.com/office/drawing/2014/main" id="{A143226E-3E95-4C25-97A4-0C6CF37232C0}"/>
              </a:ext>
            </a:extLst>
          </p:cNvPr>
          <p:cNvSpPr>
            <a:spLocks noGrp="1"/>
          </p:cNvSpPr>
          <p:nvPr>
            <p:ph type="body" sz="quarter" idx="22"/>
          </p:nvPr>
        </p:nvSpPr>
        <p:spPr>
          <a:xfrm>
            <a:off x="73152" y="5760720"/>
            <a:ext cx="9001063" cy="495834"/>
          </a:xfrm>
        </p:spPr>
        <p:txBody>
          <a:bodyPr/>
          <a:lstStyle/>
          <a:p>
            <a:pPr lvl="0">
              <a:buClr>
                <a:srgbClr val="044C7F"/>
              </a:buClr>
            </a:pPr>
            <a:r>
              <a:rPr lang="en-US" dirty="0"/>
              <a:t>Notes: States arranged in rank order based on size of vaccination disparity (listed in the data labels above the state dots). New Jersey not included in BRFSS 2019 data because of state reporting errors.</a:t>
            </a:r>
          </a:p>
          <a:p>
            <a:pPr>
              <a:buClr>
                <a:srgbClr val="044C7F"/>
              </a:buClr>
            </a:pPr>
            <a:r>
              <a:rPr lang="en-US" spc="0" dirty="0">
                <a:solidFill>
                  <a:srgbClr val="4C515A"/>
                </a:solidFill>
              </a:rPr>
              <a:t>Data: </a:t>
            </a:r>
            <a:r>
              <a:rPr lang="en-US" dirty="0"/>
              <a:t>Behavioral Risk Factor Surveillance System (BRFSS), 2019.</a:t>
            </a:r>
          </a:p>
        </p:txBody>
      </p:sp>
      <p:graphicFrame>
        <p:nvGraphicFramePr>
          <p:cNvPr id="8" name="Chart 7">
            <a:extLst>
              <a:ext uri="{FF2B5EF4-FFF2-40B4-BE49-F238E27FC236}">
                <a16:creationId xmlns:a16="http://schemas.microsoft.com/office/drawing/2014/main" id="{B1809EB8-B0D0-4E1B-87FC-67A35020C67B}"/>
              </a:ext>
            </a:extLst>
          </p:cNvPr>
          <p:cNvGraphicFramePr/>
          <p:nvPr>
            <p:extLst>
              <p:ext uri="{D42A27DB-BD31-4B8C-83A1-F6EECF244321}">
                <p14:modId xmlns:p14="http://schemas.microsoft.com/office/powerpoint/2010/main" val="1252558752"/>
              </p:ext>
            </p:extLst>
          </p:nvPr>
        </p:nvGraphicFramePr>
        <p:xfrm>
          <a:off x="51957" y="1600200"/>
          <a:ext cx="8718370" cy="3953111"/>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08CE0071-FE8B-402C-8053-752446C18C68}"/>
              </a:ext>
            </a:extLst>
          </p:cNvPr>
          <p:cNvSpPr txBox="1"/>
          <p:nvPr/>
        </p:nvSpPr>
        <p:spPr bwMode="gray">
          <a:xfrm>
            <a:off x="7772400" y="1828800"/>
            <a:ext cx="828713" cy="276999"/>
          </a:xfrm>
          <a:prstGeom prst="rect">
            <a:avLst/>
          </a:prstGeom>
          <a:noFill/>
        </p:spPr>
        <p:txBody>
          <a:bodyPr wrap="square" rtlCol="0">
            <a:spAutoFit/>
          </a:bodyPr>
          <a:lstStyle/>
          <a:p>
            <a:r>
              <a:rPr lang="en-US" sz="1200" dirty="0">
                <a:ea typeface="Tahoma" panose="020B0604030504040204" pitchFamily="34" charset="0"/>
                <a:cs typeface="Tahoma" panose="020B0604030504040204" pitchFamily="34" charset="0"/>
              </a:rPr>
              <a:t>Latino</a:t>
            </a:r>
          </a:p>
        </p:txBody>
      </p:sp>
      <p:sp>
        <p:nvSpPr>
          <p:cNvPr id="14" name="Oval 13">
            <a:extLst>
              <a:ext uri="{FF2B5EF4-FFF2-40B4-BE49-F238E27FC236}">
                <a16:creationId xmlns:a16="http://schemas.microsoft.com/office/drawing/2014/main" id="{B493FB4B-CAED-4D42-AD02-066BFDEAA986}"/>
              </a:ext>
            </a:extLst>
          </p:cNvPr>
          <p:cNvSpPr/>
          <p:nvPr/>
        </p:nvSpPr>
        <p:spPr bwMode="gray">
          <a:xfrm>
            <a:off x="7607808" y="1874520"/>
            <a:ext cx="182880" cy="18288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TextBox 16">
            <a:extLst>
              <a:ext uri="{FF2B5EF4-FFF2-40B4-BE49-F238E27FC236}">
                <a16:creationId xmlns:a16="http://schemas.microsoft.com/office/drawing/2014/main" id="{5DAC5C1D-4AC7-4728-AA62-C1AE9D7DFCDC}"/>
              </a:ext>
            </a:extLst>
          </p:cNvPr>
          <p:cNvSpPr txBox="1"/>
          <p:nvPr/>
        </p:nvSpPr>
        <p:spPr bwMode="gray">
          <a:xfrm>
            <a:off x="7772400" y="1554480"/>
            <a:ext cx="808894" cy="276999"/>
          </a:xfrm>
          <a:prstGeom prst="rect">
            <a:avLst/>
          </a:prstGeom>
          <a:noFill/>
        </p:spPr>
        <p:txBody>
          <a:bodyPr wrap="square" rtlCol="0">
            <a:spAutoFit/>
          </a:bodyPr>
          <a:lstStyle/>
          <a:p>
            <a:r>
              <a:rPr lang="en-US" sz="1200" dirty="0">
                <a:ea typeface="Tahoma" panose="020B0604030504040204" pitchFamily="34" charset="0"/>
                <a:cs typeface="Tahoma" panose="020B0604030504040204" pitchFamily="34" charset="0"/>
              </a:rPr>
              <a:t>White</a:t>
            </a:r>
          </a:p>
        </p:txBody>
      </p:sp>
      <p:sp>
        <p:nvSpPr>
          <p:cNvPr id="18" name="Oval 17">
            <a:extLst>
              <a:ext uri="{FF2B5EF4-FFF2-40B4-BE49-F238E27FC236}">
                <a16:creationId xmlns:a16="http://schemas.microsoft.com/office/drawing/2014/main" id="{5F6913EB-CA64-4E65-930C-FCDA120B95DD}"/>
              </a:ext>
            </a:extLst>
          </p:cNvPr>
          <p:cNvSpPr/>
          <p:nvPr/>
        </p:nvSpPr>
        <p:spPr bwMode="gray">
          <a:xfrm>
            <a:off x="7607808" y="1600200"/>
            <a:ext cx="182880" cy="18288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TextBox 18">
            <a:extLst>
              <a:ext uri="{FF2B5EF4-FFF2-40B4-BE49-F238E27FC236}">
                <a16:creationId xmlns:a16="http://schemas.microsoft.com/office/drawing/2014/main" id="{F2A4AAC8-ADE0-4EF9-9A5C-EB3766460127}"/>
              </a:ext>
            </a:extLst>
          </p:cNvPr>
          <p:cNvSpPr txBox="1"/>
          <p:nvPr/>
        </p:nvSpPr>
        <p:spPr>
          <a:xfrm>
            <a:off x="73152" y="914400"/>
            <a:ext cx="7092346" cy="215444"/>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latin typeface="InterFace" panose="020B0503030203020204" pitchFamily="34" charset="0"/>
              </a:rPr>
              <a:t>Percent of adults age 18 and older with a flu shot in the previous 12 months</a:t>
            </a:r>
          </a:p>
        </p:txBody>
      </p:sp>
    </p:spTree>
    <p:extLst>
      <p:ext uri="{BB962C8B-B14F-4D97-AF65-F5344CB8AC3E}">
        <p14:creationId xmlns:p14="http://schemas.microsoft.com/office/powerpoint/2010/main" val="2507715923"/>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Apr2017 [Read-Only]" id="{BAA804D5-27CE-4C43-9A6D-356D1AB2E708}" vid="{D15AFD4A-BF6A-4E22-98D1-086A07A5CA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B817A9-E639-446F-A3C5-74BD4C758D6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fd0705cf-2316-48c0-96f8-e5d689de0d99"/>
    <ds:schemaRef ds:uri="29e91428-62e1-404e-8dba-d479e0ef01ba"/>
    <ds:schemaRef ds:uri="http://www.w3.org/XML/1998/namespace"/>
    <ds:schemaRef ds:uri="http://purl.org/dc/dcmitype/"/>
  </ds:schemaRefs>
</ds:datastoreItem>
</file>

<file path=customXml/itemProps2.xml><?xml version="1.0" encoding="utf-8"?>
<ds:datastoreItem xmlns:ds="http://schemas.openxmlformats.org/officeDocument/2006/customXml" ds:itemID="{2A6BC0D9-63CA-4200-833D-733195632384}">
  <ds:schemaRefs>
    <ds:schemaRef ds:uri="http://schemas.microsoft.com/sharepoint/v3/contenttype/forms"/>
  </ds:schemaRefs>
</ds:datastoreItem>
</file>

<file path=customXml/itemProps3.xml><?xml version="1.0" encoding="utf-8"?>
<ds:datastoreItem xmlns:ds="http://schemas.openxmlformats.org/officeDocument/2006/customXml" ds:itemID="{8898B2DC-DB3D-4CA8-94B8-D8ACE2F07F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14791</TotalTime>
  <Words>759</Words>
  <Application>Microsoft Office PowerPoint</Application>
  <PresentationFormat>On-screen Show (4:3)</PresentationFormat>
  <Paragraphs>85</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Georgia</vt:lpstr>
      <vt:lpstr>InterFace</vt:lpstr>
      <vt:lpstr>Open Sans Light</vt:lpstr>
      <vt:lpstr>Trebuchet MS</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How Prepared Are States to Vaccinate the Public Against COVID-19? Learning from Influenza and H1N1 Vaccination Programs</dc:title>
  <dc:creator>Baumgartner; Radley; Shah; Schneider</dc:creator>
  <cp:keywords>Exhibits — How Prepared Are States to Vaccinate the Public Against COVID-19? Learning from Influenza and H1N1 Vaccination Programs</cp:keywords>
  <cp:lastModifiedBy>Paul Frame</cp:lastModifiedBy>
  <cp:revision>2</cp:revision>
  <dcterms:created xsi:type="dcterms:W3CDTF">2020-10-01T19:42:10Z</dcterms:created>
  <dcterms:modified xsi:type="dcterms:W3CDTF">2020-12-02T22:38:19Z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