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807" r:id="rId5"/>
  </p:sldMasterIdLst>
  <p:notesMasterIdLst>
    <p:notesMasterId r:id="rId14"/>
  </p:notesMasterIdLst>
  <p:handoutMasterIdLst>
    <p:handoutMasterId r:id="rId15"/>
  </p:handoutMasterIdLst>
  <p:sldIdLst>
    <p:sldId id="365" r:id="rId6"/>
    <p:sldId id="406" r:id="rId7"/>
    <p:sldId id="405" r:id="rId8"/>
    <p:sldId id="407" r:id="rId9"/>
    <p:sldId id="404" r:id="rId10"/>
    <p:sldId id="395" r:id="rId11"/>
    <p:sldId id="397" r:id="rId12"/>
    <p:sldId id="399" r:id="rId13"/>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1056" userDrawn="1">
          <p15:clr>
            <a:srgbClr val="A4A3A4"/>
          </p15:clr>
        </p15:guide>
        <p15:guide id="4" pos="2832" userDrawn="1">
          <p15:clr>
            <a:srgbClr val="A4A3A4"/>
          </p15:clr>
        </p15:guide>
        <p15:guide id="5" orient="horz" pos="3696" userDrawn="1">
          <p15:clr>
            <a:srgbClr val="A4A3A4"/>
          </p15:clr>
        </p15:guide>
        <p15:guide id="6" orient="horz" pos="1272" userDrawn="1">
          <p15:clr>
            <a:srgbClr val="A4A3A4"/>
          </p15:clr>
        </p15:guide>
        <p15:guide id="7" pos="384" userDrawn="1">
          <p15:clr>
            <a:srgbClr val="A4A3A4"/>
          </p15:clr>
        </p15:guide>
        <p15:guide id="8" pos="3024" userDrawn="1">
          <p15:clr>
            <a:srgbClr val="A4A3A4"/>
          </p15:clr>
        </p15:guide>
        <p15:guide id="10" pos="5472" userDrawn="1">
          <p15:clr>
            <a:srgbClr val="A4A3A4"/>
          </p15:clr>
        </p15:guide>
        <p15:guide id="11" pos="240" userDrawn="1">
          <p15:clr>
            <a:srgbClr val="A4A3A4"/>
          </p15:clr>
        </p15:guide>
        <p15:guide id="12" orient="horz" pos="432" userDrawn="1">
          <p15:clr>
            <a:srgbClr val="A4A3A4"/>
          </p15:clr>
        </p15:guide>
        <p15:guide id="14" orient="horz" pos="3456" userDrawn="1">
          <p15:clr>
            <a:srgbClr val="A4A3A4"/>
          </p15:clr>
        </p15:guide>
        <p15:guide id="15" pos="552" userDrawn="1">
          <p15:clr>
            <a:srgbClr val="A4A3A4"/>
          </p15:clr>
        </p15:guide>
        <p15:guide id="16" pos="888" userDrawn="1">
          <p15:clr>
            <a:srgbClr val="A4A3A4"/>
          </p15:clr>
        </p15:guide>
        <p15:guide id="17" pos="5328" userDrawn="1">
          <p15:clr>
            <a:srgbClr val="A4A3A4"/>
          </p15:clr>
        </p15:guide>
        <p15:guide id="18" orient="horz" pos="1416" userDrawn="1">
          <p15:clr>
            <a:srgbClr val="A4A3A4"/>
          </p15:clr>
        </p15:guide>
        <p15:guide id="19" orient="horz" pos="3336" userDrawn="1">
          <p15:clr>
            <a:srgbClr val="A4A3A4"/>
          </p15:clr>
        </p15:guide>
        <p15:guide id="20" orient="horz" pos="3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D99"/>
    <a:srgbClr val="EFEFF0"/>
    <a:srgbClr val="297F9A"/>
    <a:srgbClr val="2F91A4"/>
    <a:srgbClr val="267896"/>
    <a:srgbClr val="267795"/>
    <a:srgbClr val="3093A5"/>
    <a:srgbClr val="3AA2AD"/>
    <a:srgbClr val="2D8AA0"/>
    <a:srgbClr val="49BA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49E87E-3B3C-4BB3-A9DB-C5B5C68D0369}" v="50" dt="2020-12-09T21:35:10.9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6" autoAdjust="0"/>
    <p:restoredTop sz="96344" autoAdjust="0"/>
  </p:normalViewPr>
  <p:slideViewPr>
    <p:cSldViewPr snapToGrid="0" snapToObjects="1">
      <p:cViewPr varScale="1">
        <p:scale>
          <a:sx n="113" d="100"/>
          <a:sy n="113" d="100"/>
        </p:scale>
        <p:origin x="990" y="114"/>
      </p:cViewPr>
      <p:guideLst>
        <p:guide orient="horz" pos="1056"/>
        <p:guide pos="2832"/>
        <p:guide orient="horz" pos="3696"/>
        <p:guide orient="horz" pos="1272"/>
        <p:guide pos="384"/>
        <p:guide pos="3024"/>
        <p:guide pos="5472"/>
        <p:guide pos="240"/>
        <p:guide orient="horz" pos="432"/>
        <p:guide orient="horz" pos="3456"/>
        <p:guide pos="552"/>
        <p:guide pos="888"/>
        <p:guide pos="5328"/>
        <p:guide orient="horz" pos="1416"/>
        <p:guide orient="horz" pos="3336"/>
        <p:guide orient="horz" pos="357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4" d="100"/>
          <a:sy n="84" d="100"/>
        </p:scale>
        <p:origin x="3792"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0638402162233863"/>
          <c:y val="0.13569312468831293"/>
          <c:w val="0.88211749231413106"/>
          <c:h val="0.72951787987645211"/>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1">
                  <a:lumMod val="20000"/>
                  <a:lumOff val="80000"/>
                </a:schemeClr>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2">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NOR</c:v>
                </c:pt>
                <c:pt idx="1">
                  <c:v>GER</c:v>
                </c:pt>
                <c:pt idx="2">
                  <c:v>NZ</c:v>
                </c:pt>
                <c:pt idx="3">
                  <c:v>AUS</c:v>
                </c:pt>
                <c:pt idx="4">
                  <c:v>SWE</c:v>
                </c:pt>
                <c:pt idx="5">
                  <c:v>NETH</c:v>
                </c:pt>
                <c:pt idx="6">
                  <c:v>UK</c:v>
                </c:pt>
                <c:pt idx="7">
                  <c:v>FRA</c:v>
                </c:pt>
                <c:pt idx="8">
                  <c:v>CAN</c:v>
                </c:pt>
                <c:pt idx="9">
                  <c:v>SWI</c:v>
                </c:pt>
                <c:pt idx="10">
                  <c:v>US</c:v>
                </c:pt>
              </c:strCache>
            </c:strRef>
          </c:cat>
          <c:val>
            <c:numRef>
              <c:f>Sheet1!$B$2:$B$12</c:f>
              <c:numCache>
                <c:formatCode>0</c:formatCode>
                <c:ptCount val="11"/>
                <c:pt idx="0">
                  <c:v>6.14</c:v>
                </c:pt>
                <c:pt idx="1">
                  <c:v>10.97</c:v>
                </c:pt>
                <c:pt idx="2">
                  <c:v>13.93</c:v>
                </c:pt>
                <c:pt idx="3">
                  <c:v>14.64</c:v>
                </c:pt>
                <c:pt idx="4">
                  <c:v>15.63</c:v>
                </c:pt>
                <c:pt idx="5">
                  <c:v>17.37</c:v>
                </c:pt>
                <c:pt idx="6">
                  <c:v>19.89</c:v>
                </c:pt>
                <c:pt idx="7">
                  <c:v>20.94</c:v>
                </c:pt>
                <c:pt idx="8">
                  <c:v>22.05</c:v>
                </c:pt>
                <c:pt idx="9">
                  <c:v>22.48</c:v>
                </c:pt>
                <c:pt idx="10">
                  <c:v>28.39</c:v>
                </c:pt>
              </c:numCache>
            </c:numRef>
          </c:val>
          <c:smooth val="0"/>
          <c:extLst>
            <c:ext xmlns:c16="http://schemas.microsoft.com/office/drawing/2014/chart" uri="{C3380CC4-5D6E-409C-BE32-E72D297353CC}">
              <c16:uniqueId val="{00000000-4649-4677-961A-9B02E2646B86}"/>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20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6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569317235189413"/>
          <c:w val="0.88211749231413106"/>
          <c:h val="0.72951787987645211"/>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1">
                  <a:lumMod val="20000"/>
                  <a:lumOff val="80000"/>
                </a:schemeClr>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2">
                        <a:lumMod val="40000"/>
                        <a:lumOff val="6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SWI*</c:v>
                </c:pt>
                <c:pt idx="1">
                  <c:v>FRA*</c:v>
                </c:pt>
                <c:pt idx="2">
                  <c:v>GER*</c:v>
                </c:pt>
                <c:pt idx="3">
                  <c:v>NZ*</c:v>
                </c:pt>
                <c:pt idx="4">
                  <c:v>CAN*</c:v>
                </c:pt>
                <c:pt idx="5">
                  <c:v>NOR*</c:v>
                </c:pt>
                <c:pt idx="6">
                  <c:v>AUS*</c:v>
                </c:pt>
                <c:pt idx="7">
                  <c:v>SWE*</c:v>
                </c:pt>
                <c:pt idx="8">
                  <c:v>US*</c:v>
                </c:pt>
                <c:pt idx="9">
                  <c:v>UK*</c:v>
                </c:pt>
                <c:pt idx="10">
                  <c:v>NETH*</c:v>
                </c:pt>
              </c:strCache>
            </c:strRef>
          </c:cat>
          <c:val>
            <c:numRef>
              <c:f>Sheet1!$B$2:$B$12</c:f>
              <c:numCache>
                <c:formatCode>0</c:formatCode>
                <c:ptCount val="11"/>
                <c:pt idx="0">
                  <c:v>14.63</c:v>
                </c:pt>
                <c:pt idx="1">
                  <c:v>19.05</c:v>
                </c:pt>
                <c:pt idx="2">
                  <c:v>14.27</c:v>
                </c:pt>
                <c:pt idx="3">
                  <c:v>24.9</c:v>
                </c:pt>
                <c:pt idx="4">
                  <c:v>33.83</c:v>
                </c:pt>
                <c:pt idx="5">
                  <c:v>22.97</c:v>
                </c:pt>
                <c:pt idx="6">
                  <c:v>35.979999999999997</c:v>
                </c:pt>
                <c:pt idx="7">
                  <c:v>23.17</c:v>
                </c:pt>
                <c:pt idx="8">
                  <c:v>35.94</c:v>
                </c:pt>
                <c:pt idx="9">
                  <c:v>32.78</c:v>
                </c:pt>
                <c:pt idx="10">
                  <c:v>27.77</c:v>
                </c:pt>
              </c:numCache>
            </c:numRef>
          </c:val>
          <c:smooth val="0"/>
          <c:extLst>
            <c:ext xmlns:c16="http://schemas.microsoft.com/office/drawing/2014/chart" uri="{C3380CC4-5D6E-409C-BE32-E72D297353CC}">
              <c16:uniqueId val="{00000000-4649-4677-961A-9B02E2646B86}"/>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1"/>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SWI*</c:v>
                </c:pt>
                <c:pt idx="1">
                  <c:v>FRA*</c:v>
                </c:pt>
                <c:pt idx="2">
                  <c:v>GER*</c:v>
                </c:pt>
                <c:pt idx="3">
                  <c:v>NZ*</c:v>
                </c:pt>
                <c:pt idx="4">
                  <c:v>CAN*</c:v>
                </c:pt>
                <c:pt idx="5">
                  <c:v>NOR*</c:v>
                </c:pt>
                <c:pt idx="6">
                  <c:v>AUS*</c:v>
                </c:pt>
                <c:pt idx="7">
                  <c:v>SWE*</c:v>
                </c:pt>
                <c:pt idx="8">
                  <c:v>US*</c:v>
                </c:pt>
                <c:pt idx="9">
                  <c:v>UK*</c:v>
                </c:pt>
                <c:pt idx="10">
                  <c:v>NETH*</c:v>
                </c:pt>
              </c:strCache>
            </c:strRef>
          </c:cat>
          <c:val>
            <c:numRef>
              <c:f>Sheet1!$C$2:$C$12</c:f>
              <c:numCache>
                <c:formatCode>0</c:formatCode>
                <c:ptCount val="11"/>
                <c:pt idx="0">
                  <c:v>8.9600000000000009</c:v>
                </c:pt>
                <c:pt idx="1">
                  <c:v>11.09</c:v>
                </c:pt>
                <c:pt idx="2">
                  <c:v>5.78</c:v>
                </c:pt>
                <c:pt idx="3">
                  <c:v>14.77</c:v>
                </c:pt>
                <c:pt idx="4">
                  <c:v>23.59</c:v>
                </c:pt>
                <c:pt idx="5">
                  <c:v>12.22</c:v>
                </c:pt>
                <c:pt idx="6">
                  <c:v>23.73</c:v>
                </c:pt>
                <c:pt idx="7">
                  <c:v>10.039999999999999</c:v>
                </c:pt>
                <c:pt idx="8">
                  <c:v>22.25</c:v>
                </c:pt>
                <c:pt idx="9">
                  <c:v>18.809999999999999</c:v>
                </c:pt>
                <c:pt idx="10">
                  <c:v>8.69</c:v>
                </c:pt>
              </c:numCache>
            </c:numRef>
          </c:val>
          <c:smooth val="0"/>
          <c:extLst>
            <c:ext xmlns:c16="http://schemas.microsoft.com/office/drawing/2014/chart" uri="{C3380CC4-5D6E-409C-BE32-E72D297353CC}">
              <c16:uniqueId val="{00000001-4649-4677-961A-9B02E2646B86}"/>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6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2.7305910045302011E-2"/>
          <c:w val="0.49179056481969402"/>
          <c:h val="9.1376544957071426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569317235189413"/>
          <c:w val="0.88211749231413106"/>
          <c:h val="0.72951787987645211"/>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2">
                  <a:lumMod val="40000"/>
                  <a:lumOff val="60000"/>
                </a:schemeClr>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2">
                        <a:lumMod val="60000"/>
                        <a:lumOff val="4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UK</c:v>
                </c:pt>
                <c:pt idx="2">
                  <c:v>SWI*</c:v>
                </c:pt>
                <c:pt idx="3">
                  <c:v>GER*</c:v>
                </c:pt>
                <c:pt idx="4">
                  <c:v>FRA*</c:v>
                </c:pt>
                <c:pt idx="5">
                  <c:v>NOR*</c:v>
                </c:pt>
                <c:pt idx="6">
                  <c:v>NETH*</c:v>
                </c:pt>
                <c:pt idx="7">
                  <c:v>SWE*</c:v>
                </c:pt>
                <c:pt idx="8">
                  <c:v>CAN*</c:v>
                </c:pt>
                <c:pt idx="9">
                  <c:v>NZ*</c:v>
                </c:pt>
                <c:pt idx="10">
                  <c:v>US*</c:v>
                </c:pt>
              </c:strCache>
            </c:strRef>
          </c:cat>
          <c:val>
            <c:numRef>
              <c:f>Sheet1!$B$2:$B$12</c:f>
              <c:numCache>
                <c:formatCode>0</c:formatCode>
                <c:ptCount val="11"/>
                <c:pt idx="0">
                  <c:v>24.07</c:v>
                </c:pt>
                <c:pt idx="1">
                  <c:v>12.22</c:v>
                </c:pt>
                <c:pt idx="2">
                  <c:v>26.47</c:v>
                </c:pt>
                <c:pt idx="3">
                  <c:v>15.36</c:v>
                </c:pt>
                <c:pt idx="4">
                  <c:v>14.21</c:v>
                </c:pt>
                <c:pt idx="5">
                  <c:v>13.76</c:v>
                </c:pt>
                <c:pt idx="6">
                  <c:v>20.079999999999998</c:v>
                </c:pt>
                <c:pt idx="7">
                  <c:v>18.829999999999998</c:v>
                </c:pt>
                <c:pt idx="8">
                  <c:v>21.44</c:v>
                </c:pt>
                <c:pt idx="9">
                  <c:v>26.85</c:v>
                </c:pt>
                <c:pt idx="10">
                  <c:v>49.68</c:v>
                </c:pt>
              </c:numCache>
            </c:numRef>
          </c:val>
          <c:smooth val="0"/>
          <c:extLst>
            <c:ext xmlns:c16="http://schemas.microsoft.com/office/drawing/2014/chart" uri="{C3380CC4-5D6E-409C-BE32-E72D297353CC}">
              <c16:uniqueId val="{00000000-B95E-4480-B846-3118A1A7C80D}"/>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2"/>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2">
                        <a:lumMod val="7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UK</c:v>
                </c:pt>
                <c:pt idx="2">
                  <c:v>SWI*</c:v>
                </c:pt>
                <c:pt idx="3">
                  <c:v>GER*</c:v>
                </c:pt>
                <c:pt idx="4">
                  <c:v>FRA*</c:v>
                </c:pt>
                <c:pt idx="5">
                  <c:v>NOR*</c:v>
                </c:pt>
                <c:pt idx="6">
                  <c:v>NETH*</c:v>
                </c:pt>
                <c:pt idx="7">
                  <c:v>SWE*</c:v>
                </c:pt>
                <c:pt idx="8">
                  <c:v>CAN*</c:v>
                </c:pt>
                <c:pt idx="9">
                  <c:v>NZ*</c:v>
                </c:pt>
                <c:pt idx="10">
                  <c:v>US*</c:v>
                </c:pt>
              </c:strCache>
            </c:strRef>
          </c:cat>
          <c:val>
            <c:numRef>
              <c:f>Sheet1!$C$2:$C$12</c:f>
              <c:numCache>
                <c:formatCode>0</c:formatCode>
                <c:ptCount val="11"/>
                <c:pt idx="0">
                  <c:v>19.28</c:v>
                </c:pt>
                <c:pt idx="1">
                  <c:v>7.37</c:v>
                </c:pt>
                <c:pt idx="2">
                  <c:v>20.73</c:v>
                </c:pt>
                <c:pt idx="3">
                  <c:v>8.7200000000000006</c:v>
                </c:pt>
                <c:pt idx="4">
                  <c:v>6.34</c:v>
                </c:pt>
                <c:pt idx="5">
                  <c:v>5.54</c:v>
                </c:pt>
                <c:pt idx="6">
                  <c:v>8.93</c:v>
                </c:pt>
                <c:pt idx="7">
                  <c:v>6.22</c:v>
                </c:pt>
                <c:pt idx="8">
                  <c:v>7.14</c:v>
                </c:pt>
                <c:pt idx="9">
                  <c:v>10.94</c:v>
                </c:pt>
                <c:pt idx="10">
                  <c:v>27.17</c:v>
                </c:pt>
              </c:numCache>
            </c:numRef>
          </c:val>
          <c:smooth val="0"/>
          <c:extLst>
            <c:ext xmlns:c16="http://schemas.microsoft.com/office/drawing/2014/chart" uri="{C3380CC4-5D6E-409C-BE32-E72D297353CC}">
              <c16:uniqueId val="{00000001-B95E-4480-B846-3118A1A7C80D}"/>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6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2.7305910045302011E-2"/>
          <c:w val="0.59323604797831575"/>
          <c:h val="8.098005999655510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569317235189413"/>
          <c:w val="0.88211749231413106"/>
          <c:h val="0.72951787987645211"/>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2">
                  <a:lumMod val="40000"/>
                  <a:lumOff val="60000"/>
                </a:schemeClr>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2">
                        <a:lumMod val="60000"/>
                        <a:lumOff val="4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UK*</c:v>
                </c:pt>
                <c:pt idx="1">
                  <c:v>AUS*</c:v>
                </c:pt>
                <c:pt idx="2">
                  <c:v>GER*</c:v>
                </c:pt>
                <c:pt idx="3">
                  <c:v>NETH*</c:v>
                </c:pt>
                <c:pt idx="4">
                  <c:v>NOR*</c:v>
                </c:pt>
                <c:pt idx="5">
                  <c:v>NZ*</c:v>
                </c:pt>
                <c:pt idx="6">
                  <c:v>SWI*</c:v>
                </c:pt>
                <c:pt idx="7">
                  <c:v>CAN*</c:v>
                </c:pt>
                <c:pt idx="8">
                  <c:v>FRA*</c:v>
                </c:pt>
                <c:pt idx="9">
                  <c:v>SWE*</c:v>
                </c:pt>
                <c:pt idx="10">
                  <c:v>US*</c:v>
                </c:pt>
              </c:strCache>
            </c:strRef>
          </c:cat>
          <c:val>
            <c:numRef>
              <c:f>Sheet1!$B$2:$B$12</c:f>
              <c:numCache>
                <c:formatCode>0</c:formatCode>
                <c:ptCount val="11"/>
                <c:pt idx="0">
                  <c:v>6.68</c:v>
                </c:pt>
                <c:pt idx="1">
                  <c:v>10.46</c:v>
                </c:pt>
                <c:pt idx="2">
                  <c:v>8.68</c:v>
                </c:pt>
                <c:pt idx="3">
                  <c:v>11.56</c:v>
                </c:pt>
                <c:pt idx="4">
                  <c:v>11.48</c:v>
                </c:pt>
                <c:pt idx="5">
                  <c:v>13.7</c:v>
                </c:pt>
                <c:pt idx="6">
                  <c:v>13.65</c:v>
                </c:pt>
                <c:pt idx="7">
                  <c:v>13.31</c:v>
                </c:pt>
                <c:pt idx="8">
                  <c:v>16.27</c:v>
                </c:pt>
                <c:pt idx="9">
                  <c:v>16.29</c:v>
                </c:pt>
                <c:pt idx="10">
                  <c:v>36.08</c:v>
                </c:pt>
              </c:numCache>
            </c:numRef>
          </c:val>
          <c:smooth val="0"/>
          <c:extLst>
            <c:ext xmlns:c16="http://schemas.microsoft.com/office/drawing/2014/chart" uri="{C3380CC4-5D6E-409C-BE32-E72D297353CC}">
              <c16:uniqueId val="{00000000-B95E-4480-B846-3118A1A7C80D}"/>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2"/>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2">
                        <a:lumMod val="7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UK*</c:v>
                </c:pt>
                <c:pt idx="1">
                  <c:v>AUS*</c:v>
                </c:pt>
                <c:pt idx="2">
                  <c:v>GER*</c:v>
                </c:pt>
                <c:pt idx="3">
                  <c:v>NETH*</c:v>
                </c:pt>
                <c:pt idx="4">
                  <c:v>NOR*</c:v>
                </c:pt>
                <c:pt idx="5">
                  <c:v>NZ*</c:v>
                </c:pt>
                <c:pt idx="6">
                  <c:v>SWI*</c:v>
                </c:pt>
                <c:pt idx="7">
                  <c:v>CAN*</c:v>
                </c:pt>
                <c:pt idx="8">
                  <c:v>FRA*</c:v>
                </c:pt>
                <c:pt idx="9">
                  <c:v>SWE*</c:v>
                </c:pt>
                <c:pt idx="10">
                  <c:v>US*</c:v>
                </c:pt>
              </c:strCache>
            </c:strRef>
          </c:cat>
          <c:val>
            <c:numRef>
              <c:f>Sheet1!$C$2:$C$12</c:f>
              <c:numCache>
                <c:formatCode>0</c:formatCode>
                <c:ptCount val="11"/>
                <c:pt idx="0">
                  <c:v>2.77</c:v>
                </c:pt>
                <c:pt idx="1">
                  <c:v>4.7300000000000004</c:v>
                </c:pt>
                <c:pt idx="2">
                  <c:v>1.61</c:v>
                </c:pt>
                <c:pt idx="3">
                  <c:v>2.71</c:v>
                </c:pt>
                <c:pt idx="4">
                  <c:v>2.34</c:v>
                </c:pt>
                <c:pt idx="5">
                  <c:v>4.24</c:v>
                </c:pt>
                <c:pt idx="6">
                  <c:v>3.29</c:v>
                </c:pt>
                <c:pt idx="7">
                  <c:v>2.23</c:v>
                </c:pt>
                <c:pt idx="8">
                  <c:v>3.48</c:v>
                </c:pt>
                <c:pt idx="9">
                  <c:v>2.42</c:v>
                </c:pt>
                <c:pt idx="10">
                  <c:v>9.3699999999999992</c:v>
                </c:pt>
              </c:numCache>
            </c:numRef>
          </c:val>
          <c:smooth val="0"/>
          <c:extLst>
            <c:ext xmlns:c16="http://schemas.microsoft.com/office/drawing/2014/chart" uri="{C3380CC4-5D6E-409C-BE32-E72D297353CC}">
              <c16:uniqueId val="{00000001-B95E-4480-B846-3118A1A7C80D}"/>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6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2.4271920040268454E-2"/>
          <c:w val="0.49179056481969402"/>
          <c:h val="8.098005999655510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638886690007659"/>
          <c:w val="0.88211749231413106"/>
          <c:h val="0.72880474538703854"/>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4">
                  <a:lumMod val="40000"/>
                  <a:lumOff val="60000"/>
                </a:schemeClr>
              </a:solidFill>
              <a:ln w="9525">
                <a:noFill/>
              </a:ln>
              <a:effectLst/>
            </c:spPr>
          </c:marker>
          <c:dLbls>
            <c:dLbl>
              <c:idx val="0"/>
              <c:layout>
                <c:manualLayout>
                  <c:x val="0"/>
                  <c:y val="-1.81685873231900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7CE-411D-9FB7-CCCC9D469D0D}"/>
                </c:ext>
              </c:extLst>
            </c:dLbl>
            <c:dLbl>
              <c:idx val="1"/>
              <c:layout>
                <c:manualLayout>
                  <c:x val="-2.8178975351467044E-17"/>
                  <c:y val="2.42247830975867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7CE-411D-9FB7-CCCC9D469D0D}"/>
                </c:ext>
              </c:extLst>
            </c:dLbl>
            <c:dLbl>
              <c:idx val="2"/>
              <c:layout>
                <c:manualLayout>
                  <c:x val="0"/>
                  <c:y val="1.2112391548793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7CE-411D-9FB7-CCCC9D469D0D}"/>
                </c:ext>
              </c:extLst>
            </c:dLbl>
            <c:dLbl>
              <c:idx val="3"/>
              <c:layout>
                <c:manualLayout>
                  <c:x val="-5.6357950702934088E-17"/>
                  <c:y val="1.21123915487933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7CE-411D-9FB7-CCCC9D469D0D}"/>
                </c:ext>
              </c:extLst>
            </c:dLbl>
            <c:dLbl>
              <c:idx val="4"/>
              <c:layout>
                <c:manualLayout>
                  <c:x val="1.5370527751306312E-3"/>
                  <c:y val="1.21123915487933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7CE-411D-9FB7-CCCC9D469D0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SWI</c:v>
                </c:pt>
                <c:pt idx="1">
                  <c:v>GER</c:v>
                </c:pt>
                <c:pt idx="2">
                  <c:v>FRA</c:v>
                </c:pt>
                <c:pt idx="3">
                  <c:v>CAN</c:v>
                </c:pt>
                <c:pt idx="4">
                  <c:v>SWE</c:v>
                </c:pt>
                <c:pt idx="5">
                  <c:v>NETH</c:v>
                </c:pt>
                <c:pt idx="6">
                  <c:v>UK*</c:v>
                </c:pt>
                <c:pt idx="7">
                  <c:v>NOR</c:v>
                </c:pt>
                <c:pt idx="8">
                  <c:v>US*</c:v>
                </c:pt>
                <c:pt idx="9">
                  <c:v>AUS*</c:v>
                </c:pt>
                <c:pt idx="10">
                  <c:v>NZ*</c:v>
                </c:pt>
              </c:strCache>
            </c:strRef>
          </c:cat>
          <c:val>
            <c:numRef>
              <c:f>Sheet1!$B$2:$B$12</c:f>
              <c:numCache>
                <c:formatCode>0</c:formatCode>
                <c:ptCount val="11"/>
                <c:pt idx="0">
                  <c:v>52.99</c:v>
                </c:pt>
                <c:pt idx="1">
                  <c:v>74.05</c:v>
                </c:pt>
                <c:pt idx="2">
                  <c:v>53.87</c:v>
                </c:pt>
                <c:pt idx="3">
                  <c:v>36.93</c:v>
                </c:pt>
                <c:pt idx="4">
                  <c:v>29.8</c:v>
                </c:pt>
                <c:pt idx="5">
                  <c:v>62.86</c:v>
                </c:pt>
                <c:pt idx="6">
                  <c:v>47.44</c:v>
                </c:pt>
                <c:pt idx="7">
                  <c:v>42.19</c:v>
                </c:pt>
                <c:pt idx="8">
                  <c:v>41.2</c:v>
                </c:pt>
                <c:pt idx="9">
                  <c:v>57.45</c:v>
                </c:pt>
                <c:pt idx="10">
                  <c:v>41.03</c:v>
                </c:pt>
              </c:numCache>
            </c:numRef>
          </c:val>
          <c:smooth val="0"/>
          <c:extLst>
            <c:ext xmlns:c16="http://schemas.microsoft.com/office/drawing/2014/chart" uri="{C3380CC4-5D6E-409C-BE32-E72D297353CC}">
              <c16:uniqueId val="{00000000-B495-4307-B2FD-F31AB06864FC}"/>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4">
                  <a:lumMod val="75000"/>
                </a:schemeClr>
              </a:solidFill>
              <a:ln w="9525">
                <a:noFill/>
              </a:ln>
              <a:effectLst/>
            </c:spPr>
          </c:marker>
          <c:dLbls>
            <c:dLbl>
              <c:idx val="0"/>
              <c:layout>
                <c:manualLayout>
                  <c:x val="1.5370527751306312E-3"/>
                  <c:y val="2.42247830975867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7CE-411D-9FB7-CCCC9D469D0D}"/>
                </c:ext>
              </c:extLst>
            </c:dLbl>
            <c:dLbl>
              <c:idx val="1"/>
              <c:layout>
                <c:manualLayout>
                  <c:x val="1.5370527751305749E-3"/>
                  <c:y val="-2.11966852103884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7CE-411D-9FB7-CCCC9D469D0D}"/>
                </c:ext>
              </c:extLst>
            </c:dLbl>
            <c:dLbl>
              <c:idx val="2"/>
              <c:layout>
                <c:manualLayout>
                  <c:x val="3.0741055502612625E-3"/>
                  <c:y val="-3.02809788719834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7CE-411D-9FB7-CCCC9D469D0D}"/>
                </c:ext>
              </c:extLst>
            </c:dLbl>
            <c:dLbl>
              <c:idx val="3"/>
              <c:layout>
                <c:manualLayout>
                  <c:x val="-5.6357950702934088E-17"/>
                  <c:y val="-1.81685873231900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7CE-411D-9FB7-CCCC9D469D0D}"/>
                </c:ext>
              </c:extLst>
            </c:dLbl>
            <c:dLbl>
              <c:idx val="4"/>
              <c:layout>
                <c:manualLayout>
                  <c:x val="1.5370527751306312E-3"/>
                  <c:y val="-1.21123915487933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7CE-411D-9FB7-CCCC9D469D0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SWI</c:v>
                </c:pt>
                <c:pt idx="1">
                  <c:v>GER</c:v>
                </c:pt>
                <c:pt idx="2">
                  <c:v>FRA</c:v>
                </c:pt>
                <c:pt idx="3">
                  <c:v>CAN</c:v>
                </c:pt>
                <c:pt idx="4">
                  <c:v>SWE</c:v>
                </c:pt>
                <c:pt idx="5">
                  <c:v>NETH</c:v>
                </c:pt>
                <c:pt idx="6">
                  <c:v>UK*</c:v>
                </c:pt>
                <c:pt idx="7">
                  <c:v>NOR</c:v>
                </c:pt>
                <c:pt idx="8">
                  <c:v>US*</c:v>
                </c:pt>
                <c:pt idx="9">
                  <c:v>AUS*</c:v>
                </c:pt>
                <c:pt idx="10">
                  <c:v>NZ*</c:v>
                </c:pt>
              </c:strCache>
            </c:strRef>
          </c:cat>
          <c:val>
            <c:numRef>
              <c:f>Sheet1!$C$2:$C$12</c:f>
              <c:numCache>
                <c:formatCode>0</c:formatCode>
                <c:ptCount val="11"/>
                <c:pt idx="0">
                  <c:v>52.17</c:v>
                </c:pt>
                <c:pt idx="1">
                  <c:v>73.91</c:v>
                </c:pt>
                <c:pt idx="2">
                  <c:v>54.95</c:v>
                </c:pt>
                <c:pt idx="3">
                  <c:v>39.14</c:v>
                </c:pt>
                <c:pt idx="4">
                  <c:v>33.47</c:v>
                </c:pt>
                <c:pt idx="5">
                  <c:v>70.78</c:v>
                </c:pt>
                <c:pt idx="6">
                  <c:v>55.59</c:v>
                </c:pt>
                <c:pt idx="7">
                  <c:v>50.6</c:v>
                </c:pt>
                <c:pt idx="8">
                  <c:v>56.99</c:v>
                </c:pt>
                <c:pt idx="9">
                  <c:v>73.58</c:v>
                </c:pt>
                <c:pt idx="10">
                  <c:v>68.75</c:v>
                </c:pt>
              </c:numCache>
            </c:numRef>
          </c:val>
          <c:smooth val="0"/>
          <c:extLst>
            <c:ext xmlns:c16="http://schemas.microsoft.com/office/drawing/2014/chart" uri="{C3380CC4-5D6E-409C-BE32-E72D297353CC}">
              <c16:uniqueId val="{00000001-B495-4307-B2FD-F31AB06864FC}"/>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10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0"/>
          <c:w val="0.49179056481969402"/>
          <c:h val="0.1319893167255768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638886690007659"/>
          <c:w val="0.88211749231413106"/>
          <c:h val="0.72880474538703854"/>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4">
                  <a:lumMod val="40000"/>
                  <a:lumOff val="60000"/>
                </a:schemeClr>
              </a:solidFill>
              <a:ln w="9525">
                <a:noFill/>
              </a:ln>
              <a:effectLst/>
            </c:spPr>
          </c:marker>
          <c:dLbls>
            <c:dLbl>
              <c:idx val="0"/>
              <c:layout>
                <c:manualLayout>
                  <c:x val="0"/>
                  <c:y val="-1.51404894359917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5FF-419A-8AE7-14ABE905665E}"/>
                </c:ext>
              </c:extLst>
            </c:dLbl>
            <c:dLbl>
              <c:idx val="1"/>
              <c:layout>
                <c:manualLayout>
                  <c:x val="-2.8178975351467044E-17"/>
                  <c:y val="-1.81685873231900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5FF-419A-8AE7-14ABE905665E}"/>
                </c:ext>
              </c:extLst>
            </c:dLbl>
            <c:dLbl>
              <c:idx val="2"/>
              <c:layout>
                <c:manualLayout>
                  <c:x val="0"/>
                  <c:y val="-1.21123915487934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5FF-419A-8AE7-14ABE905665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SWE</c:v>
                </c:pt>
                <c:pt idx="1">
                  <c:v>SWI</c:v>
                </c:pt>
                <c:pt idx="2">
                  <c:v>UK</c:v>
                </c:pt>
                <c:pt idx="3">
                  <c:v>GER</c:v>
                </c:pt>
                <c:pt idx="4">
                  <c:v>AUS</c:v>
                </c:pt>
                <c:pt idx="5">
                  <c:v>FRA*</c:v>
                </c:pt>
                <c:pt idx="6">
                  <c:v>CAN*</c:v>
                </c:pt>
                <c:pt idx="7">
                  <c:v>NETH</c:v>
                </c:pt>
                <c:pt idx="8">
                  <c:v>NZ*</c:v>
                </c:pt>
                <c:pt idx="9">
                  <c:v>US*</c:v>
                </c:pt>
                <c:pt idx="10">
                  <c:v>NOR*</c:v>
                </c:pt>
              </c:strCache>
            </c:strRef>
          </c:cat>
          <c:val>
            <c:numRef>
              <c:f>Sheet1!$B$2:$B$12</c:f>
              <c:numCache>
                <c:formatCode>0</c:formatCode>
                <c:ptCount val="11"/>
                <c:pt idx="0">
                  <c:v>53.85</c:v>
                </c:pt>
                <c:pt idx="1">
                  <c:v>48.52</c:v>
                </c:pt>
                <c:pt idx="2">
                  <c:v>61.85</c:v>
                </c:pt>
                <c:pt idx="3">
                  <c:v>54.7</c:v>
                </c:pt>
                <c:pt idx="4">
                  <c:v>47.82</c:v>
                </c:pt>
                <c:pt idx="5">
                  <c:v>56.87</c:v>
                </c:pt>
                <c:pt idx="6">
                  <c:v>63.86</c:v>
                </c:pt>
                <c:pt idx="7">
                  <c:v>35.32</c:v>
                </c:pt>
                <c:pt idx="8">
                  <c:v>52.7</c:v>
                </c:pt>
                <c:pt idx="9">
                  <c:v>58.31</c:v>
                </c:pt>
                <c:pt idx="10">
                  <c:v>43.09</c:v>
                </c:pt>
              </c:numCache>
            </c:numRef>
          </c:val>
          <c:smooth val="0"/>
          <c:extLst>
            <c:ext xmlns:c16="http://schemas.microsoft.com/office/drawing/2014/chart" uri="{C3380CC4-5D6E-409C-BE32-E72D297353CC}">
              <c16:uniqueId val="{00000000-FDEA-4719-814F-89B1DFA6F2F3}"/>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4">
                  <a:lumMod val="75000"/>
                </a:schemeClr>
              </a:solidFill>
              <a:ln w="9525">
                <a:noFill/>
              </a:ln>
              <a:effectLst/>
            </c:spPr>
          </c:marker>
          <c:dLbls>
            <c:dLbl>
              <c:idx val="0"/>
              <c:layout>
                <c:manualLayout>
                  <c:x val="0"/>
                  <c:y val="3.02809788719834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5FF-419A-8AE7-14ABE905665E}"/>
                </c:ext>
              </c:extLst>
            </c:dLbl>
            <c:dLbl>
              <c:idx val="1"/>
              <c:layout>
                <c:manualLayout>
                  <c:x val="-2.8178975351467044E-17"/>
                  <c:y val="2.11966852103883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5FF-419A-8AE7-14ABE905665E}"/>
                </c:ext>
              </c:extLst>
            </c:dLbl>
            <c:dLbl>
              <c:idx val="2"/>
              <c:layout>
                <c:manualLayout>
                  <c:x val="0"/>
                  <c:y val="1.81685873231900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5FF-419A-8AE7-14ABE905665E}"/>
                </c:ext>
              </c:extLst>
            </c:dLbl>
            <c:dLbl>
              <c:idx val="3"/>
              <c:layout>
                <c:manualLayout>
                  <c:x val="-5.6357950702934088E-17"/>
                  <c:y val="2.1196685210388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FF-419A-8AE7-14ABE905665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SWE</c:v>
                </c:pt>
                <c:pt idx="1">
                  <c:v>SWI</c:v>
                </c:pt>
                <c:pt idx="2">
                  <c:v>UK</c:v>
                </c:pt>
                <c:pt idx="3">
                  <c:v>GER</c:v>
                </c:pt>
                <c:pt idx="4">
                  <c:v>AUS</c:v>
                </c:pt>
                <c:pt idx="5">
                  <c:v>FRA*</c:v>
                </c:pt>
                <c:pt idx="6">
                  <c:v>CAN*</c:v>
                </c:pt>
                <c:pt idx="7">
                  <c:v>NETH</c:v>
                </c:pt>
                <c:pt idx="8">
                  <c:v>NZ*</c:v>
                </c:pt>
                <c:pt idx="9">
                  <c:v>US*</c:v>
                </c:pt>
                <c:pt idx="10">
                  <c:v>NOR*</c:v>
                </c:pt>
              </c:strCache>
            </c:strRef>
          </c:cat>
          <c:val>
            <c:numRef>
              <c:f>Sheet1!$C$2:$C$12</c:f>
              <c:numCache>
                <c:formatCode>0</c:formatCode>
                <c:ptCount val="11"/>
                <c:pt idx="0">
                  <c:v>53.36</c:v>
                </c:pt>
                <c:pt idx="1">
                  <c:v>47.63</c:v>
                </c:pt>
                <c:pt idx="2">
                  <c:v>58.88</c:v>
                </c:pt>
                <c:pt idx="3">
                  <c:v>51.41</c:v>
                </c:pt>
                <c:pt idx="4">
                  <c:v>41.75</c:v>
                </c:pt>
                <c:pt idx="5">
                  <c:v>50.35</c:v>
                </c:pt>
                <c:pt idx="6">
                  <c:v>55.15</c:v>
                </c:pt>
                <c:pt idx="7">
                  <c:v>23.95</c:v>
                </c:pt>
                <c:pt idx="8">
                  <c:v>40.5</c:v>
                </c:pt>
                <c:pt idx="9">
                  <c:v>43.64</c:v>
                </c:pt>
                <c:pt idx="10">
                  <c:v>25.56</c:v>
                </c:pt>
              </c:numCache>
            </c:numRef>
          </c:val>
          <c:smooth val="0"/>
          <c:extLst>
            <c:ext xmlns:c16="http://schemas.microsoft.com/office/drawing/2014/chart" uri="{C3380CC4-5D6E-409C-BE32-E72D297353CC}">
              <c16:uniqueId val="{00000001-FDEA-4719-814F-89B1DFA6F2F3}"/>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10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0"/>
          <c:w val="0.49179056481969402"/>
          <c:h val="0.1319893167255768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06928549799175"/>
          <c:y val="0.13638886690007659"/>
          <c:w val="0.88211749231413106"/>
          <c:h val="0.72880474538703854"/>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accent4">
                  <a:lumMod val="40000"/>
                  <a:lumOff val="60000"/>
                </a:schemeClr>
              </a:solidFill>
              <a:ln w="9525">
                <a:noFill/>
              </a:ln>
              <a:effectLst/>
            </c:spPr>
          </c:marker>
          <c:dLbls>
            <c:dLbl>
              <c:idx val="0"/>
              <c:layout>
                <c:manualLayout>
                  <c:x val="0"/>
                  <c:y val="9.084293661595039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801-4D1D-9D67-6A9AFA1BA840}"/>
                </c:ext>
              </c:extLst>
            </c:dLbl>
            <c:dLbl>
              <c:idx val="1"/>
              <c:layout>
                <c:manualLayout>
                  <c:x val="0"/>
                  <c:y val="6.05619577439669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801-4D1D-9D67-6A9AFA1BA840}"/>
                </c:ext>
              </c:extLst>
            </c:dLbl>
            <c:dLbl>
              <c:idx val="2"/>
              <c:layout>
                <c:manualLayout>
                  <c:x val="0"/>
                  <c:y val="1.51404894359916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801-4D1D-9D67-6A9AFA1BA840}"/>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SWE</c:v>
                </c:pt>
                <c:pt idx="1">
                  <c:v>CAN</c:v>
                </c:pt>
                <c:pt idx="2">
                  <c:v>UK</c:v>
                </c:pt>
                <c:pt idx="3">
                  <c:v>SWI</c:v>
                </c:pt>
                <c:pt idx="4">
                  <c:v>AUS</c:v>
                </c:pt>
                <c:pt idx="5">
                  <c:v>FRA</c:v>
                </c:pt>
                <c:pt idx="6">
                  <c:v>US*</c:v>
                </c:pt>
              </c:strCache>
            </c:strRef>
          </c:cat>
          <c:val>
            <c:numRef>
              <c:f>Sheet1!$B$2:$B$8</c:f>
              <c:numCache>
                <c:formatCode>0</c:formatCode>
                <c:ptCount val="7"/>
                <c:pt idx="0">
                  <c:v>26.92</c:v>
                </c:pt>
                <c:pt idx="1">
                  <c:v>37.17</c:v>
                </c:pt>
                <c:pt idx="2">
                  <c:v>29.15</c:v>
                </c:pt>
                <c:pt idx="3">
                  <c:v>37.81</c:v>
                </c:pt>
                <c:pt idx="4">
                  <c:v>29.25</c:v>
                </c:pt>
                <c:pt idx="5">
                  <c:v>26.48</c:v>
                </c:pt>
                <c:pt idx="6">
                  <c:v>44.71</c:v>
                </c:pt>
              </c:numCache>
            </c:numRef>
          </c:val>
          <c:smooth val="0"/>
          <c:extLst>
            <c:ext xmlns:c16="http://schemas.microsoft.com/office/drawing/2014/chart" uri="{C3380CC4-5D6E-409C-BE32-E72D297353CC}">
              <c16:uniqueId val="{00000000-0DAE-4E2D-9FC2-757F28755A51}"/>
            </c:ext>
          </c:extLst>
        </c:ser>
        <c:ser>
          <c:idx val="1"/>
          <c:order val="1"/>
          <c:tx>
            <c:strRef>
              <c:f>Sheet1!$C$1</c:f>
              <c:strCache>
                <c:ptCount val="1"/>
                <c:pt idx="0">
                  <c:v>Higher income</c:v>
                </c:pt>
              </c:strCache>
            </c:strRef>
          </c:tx>
          <c:spPr>
            <a:ln w="25400" cap="rnd">
              <a:noFill/>
              <a:round/>
            </a:ln>
            <a:effectLst/>
          </c:spPr>
          <c:marker>
            <c:symbol val="circle"/>
            <c:size val="12"/>
            <c:spPr>
              <a:solidFill>
                <a:schemeClr val="accent4">
                  <a:lumMod val="75000"/>
                </a:schemeClr>
              </a:solidFill>
              <a:ln w="9525">
                <a:noFill/>
              </a:ln>
              <a:effectLst/>
            </c:spPr>
          </c:marker>
          <c:dLbls>
            <c:dLbl>
              <c:idx val="0"/>
              <c:layout>
                <c:manualLayout>
                  <c:x val="0"/>
                  <c:y val="-6.05619577439669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801-4D1D-9D67-6A9AFA1BA840}"/>
                </c:ext>
              </c:extLst>
            </c:dLbl>
            <c:dLbl>
              <c:idx val="1"/>
              <c:layout>
                <c:manualLayout>
                  <c:x val="0"/>
                  <c:y val="-2.42247830975867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801-4D1D-9D67-6A9AFA1BA840}"/>
                </c:ext>
              </c:extLst>
            </c:dLbl>
            <c:dLbl>
              <c:idx val="2"/>
              <c:layout>
                <c:manualLayout>
                  <c:x val="0"/>
                  <c:y val="-2.11966852103884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801-4D1D-9D67-6A9AFA1BA840}"/>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SWE</c:v>
                </c:pt>
                <c:pt idx="1">
                  <c:v>CAN</c:v>
                </c:pt>
                <c:pt idx="2">
                  <c:v>UK</c:v>
                </c:pt>
                <c:pt idx="3">
                  <c:v>SWI</c:v>
                </c:pt>
                <c:pt idx="4">
                  <c:v>AUS</c:v>
                </c:pt>
                <c:pt idx="5">
                  <c:v>FRA</c:v>
                </c:pt>
                <c:pt idx="6">
                  <c:v>US*</c:v>
                </c:pt>
              </c:strCache>
            </c:strRef>
          </c:cat>
          <c:val>
            <c:numRef>
              <c:f>Sheet1!$C$2:$C$8</c:f>
              <c:numCache>
                <c:formatCode>0</c:formatCode>
                <c:ptCount val="7"/>
                <c:pt idx="0">
                  <c:v>29.33</c:v>
                </c:pt>
                <c:pt idx="1">
                  <c:v>38.93</c:v>
                </c:pt>
                <c:pt idx="2">
                  <c:v>29.88</c:v>
                </c:pt>
                <c:pt idx="3">
                  <c:v>33.979999999999997</c:v>
                </c:pt>
                <c:pt idx="4">
                  <c:v>25.07</c:v>
                </c:pt>
                <c:pt idx="5">
                  <c:v>20.45</c:v>
                </c:pt>
                <c:pt idx="6">
                  <c:v>32.020000000000003</c:v>
                </c:pt>
              </c:numCache>
            </c:numRef>
          </c:val>
          <c:smooth val="0"/>
          <c:extLst>
            <c:ext xmlns:c16="http://schemas.microsoft.com/office/drawing/2014/chart" uri="{C3380CC4-5D6E-409C-BE32-E72D297353CC}">
              <c16:uniqueId val="{00000001-0DAE-4E2D-9FC2-757F28755A51}"/>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800" b="0" i="0" u="none" strike="noStrike" kern="1200" baseline="0">
                <a:solidFill>
                  <a:schemeClr val="tx1"/>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6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Percent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0000"/>
                    <a:lumOff val="40000"/>
                  </a:schemeClr>
                </a:solidFill>
                <a:latin typeface="+mn-lt"/>
                <a:ea typeface="+mn-ea"/>
                <a:cs typeface="+mn-cs"/>
              </a:defRPr>
            </a:pPr>
            <a:endParaRPr lang="en-US"/>
          </a:p>
        </c:txPr>
        <c:crossAx val="318772320"/>
        <c:crosses val="autoZero"/>
        <c:crossBetween val="between"/>
        <c:majorUnit val="20"/>
      </c:valAx>
      <c:spPr>
        <a:noFill/>
        <a:ln>
          <a:noFill/>
        </a:ln>
        <a:effectLst/>
      </c:spPr>
    </c:plotArea>
    <c:legend>
      <c:legendPos val="t"/>
      <c:layout>
        <c:manualLayout>
          <c:xMode val="edge"/>
          <c:yMode val="edge"/>
          <c:x val="0.25256766481502235"/>
          <c:y val="0"/>
          <c:w val="0.49179056481969402"/>
          <c:h val="0.1319893167255768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3">
  <a:schemeClr val="accent3"/>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2971800" cy="458786"/>
          </a:xfrm>
          <a:prstGeom prst="rect">
            <a:avLst/>
          </a:prstGeom>
        </p:spPr>
        <p:txBody>
          <a:bodyPr vert="horz" lIns="89707" tIns="44854" rIns="89707" bIns="44854" rtlCol="0"/>
          <a:lstStyle>
            <a:lvl1pPr algn="l">
              <a:defRPr sz="1200"/>
            </a:lvl1pPr>
          </a:lstStyle>
          <a:p>
            <a:r>
              <a:rPr lang="en-US"/>
              <a:t>2017 Commonwealth Fund International Health Policy Survey of Older Adults</a:t>
            </a:r>
          </a:p>
        </p:txBody>
      </p:sp>
      <p:sp>
        <p:nvSpPr>
          <p:cNvPr id="4" name="Footer Placeholder 3"/>
          <p:cNvSpPr>
            <a:spLocks noGrp="1"/>
          </p:cNvSpPr>
          <p:nvPr>
            <p:ph type="ftr" sz="quarter" idx="2"/>
          </p:nvPr>
        </p:nvSpPr>
        <p:spPr>
          <a:xfrm>
            <a:off x="5" y="8685219"/>
            <a:ext cx="2971800" cy="458785"/>
          </a:xfrm>
          <a:prstGeom prst="rect">
            <a:avLst/>
          </a:prstGeom>
        </p:spPr>
        <p:txBody>
          <a:bodyPr vert="horz" lIns="89707" tIns="44854" rIns="89707" bIns="44854" rtlCol="0" anchor="b"/>
          <a:lstStyle>
            <a:lvl1pPr algn="l">
              <a:defRPr sz="1200"/>
            </a:lvl1pPr>
          </a:lstStyle>
          <a:p>
            <a:endParaRPr lang="en-US"/>
          </a:p>
        </p:txBody>
      </p:sp>
      <p:sp>
        <p:nvSpPr>
          <p:cNvPr id="5" name="Slide Number Placeholder 4"/>
          <p:cNvSpPr>
            <a:spLocks noGrp="1"/>
          </p:cNvSpPr>
          <p:nvPr>
            <p:ph type="sldNum" sz="quarter" idx="3"/>
          </p:nvPr>
        </p:nvSpPr>
        <p:spPr>
          <a:xfrm>
            <a:off x="3884620" y="8685219"/>
            <a:ext cx="2971800" cy="458785"/>
          </a:xfrm>
          <a:prstGeom prst="rect">
            <a:avLst/>
          </a:prstGeom>
        </p:spPr>
        <p:txBody>
          <a:bodyPr vert="horz" lIns="89707" tIns="44854" rIns="89707" bIns="44854"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884620" y="5"/>
            <a:ext cx="2971800" cy="458786"/>
          </a:xfrm>
          <a:prstGeom prst="rect">
            <a:avLst/>
          </a:prstGeom>
        </p:spPr>
        <p:txBody>
          <a:bodyPr vert="horz" lIns="89707" tIns="44854" rIns="89707" bIns="44854" rtlCol="0"/>
          <a:lstStyle>
            <a:lvl1pPr algn="r">
              <a:defRPr sz="1200"/>
            </a:lvl1pPr>
          </a:lstStyle>
          <a:p>
            <a:fld id="{236AF209-B9D8-5A44-A745-F19C0FB259FD}" type="datetimeFigureOut">
              <a:rPr lang="en-US" smtClean="0"/>
              <a:t>12/9/2020</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2"/>
            <a:ext cx="2971800" cy="457200"/>
          </a:xfrm>
          <a:prstGeom prst="rect">
            <a:avLst/>
          </a:prstGeom>
        </p:spPr>
        <p:txBody>
          <a:bodyPr vert="horz" lIns="89707" tIns="44854" rIns="89707" bIns="44854" rtlCol="0"/>
          <a:lstStyle>
            <a:lvl1pPr algn="l">
              <a:defRPr sz="1200"/>
            </a:lvl1pPr>
          </a:lstStyle>
          <a:p>
            <a:r>
              <a:rPr lang="en-US"/>
              <a:t>2017 Commonwealth Fund International Health Policy Survey of Older Adults</a:t>
            </a:r>
          </a:p>
        </p:txBody>
      </p:sp>
      <p:sp>
        <p:nvSpPr>
          <p:cNvPr id="3" name="Date Placeholder 2"/>
          <p:cNvSpPr>
            <a:spLocks noGrp="1"/>
          </p:cNvSpPr>
          <p:nvPr>
            <p:ph type="dt" idx="1"/>
          </p:nvPr>
        </p:nvSpPr>
        <p:spPr>
          <a:xfrm>
            <a:off x="3884620" y="2"/>
            <a:ext cx="2971800" cy="457200"/>
          </a:xfrm>
          <a:prstGeom prst="rect">
            <a:avLst/>
          </a:prstGeom>
        </p:spPr>
        <p:txBody>
          <a:bodyPr vert="horz" lIns="89707" tIns="44854" rIns="89707" bIns="44854" rtlCol="0"/>
          <a:lstStyle>
            <a:lvl1pPr algn="r">
              <a:defRPr sz="1200"/>
            </a:lvl1pPr>
          </a:lstStyle>
          <a:p>
            <a:fld id="{03A1D146-B4E0-1741-B9EE-9789392EFCC4}" type="datetimeFigureOut">
              <a:rPr lang="en-US" smtClean="0"/>
              <a:t>12/9/2020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89707" tIns="44854" rIns="89707" bIns="44854" rtlCol="0" anchor="ctr"/>
          <a:lstStyle/>
          <a:p>
            <a:endParaRPr lang="en-US"/>
          </a:p>
        </p:txBody>
      </p:sp>
      <p:sp>
        <p:nvSpPr>
          <p:cNvPr id="5" name="Notes Placeholder 4"/>
          <p:cNvSpPr>
            <a:spLocks noGrp="1"/>
          </p:cNvSpPr>
          <p:nvPr>
            <p:ph type="body" sz="quarter" idx="3"/>
          </p:nvPr>
        </p:nvSpPr>
        <p:spPr>
          <a:xfrm>
            <a:off x="685801" y="4343406"/>
            <a:ext cx="5486400" cy="4114800"/>
          </a:xfrm>
          <a:prstGeom prst="rect">
            <a:avLst/>
          </a:prstGeom>
        </p:spPr>
        <p:txBody>
          <a:bodyPr vert="horz" lIns="89707" tIns="44854" rIns="89707" bIns="4485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685218"/>
            <a:ext cx="2971800" cy="457200"/>
          </a:xfrm>
          <a:prstGeom prst="rect">
            <a:avLst/>
          </a:prstGeom>
        </p:spPr>
        <p:txBody>
          <a:bodyPr vert="horz" lIns="89707" tIns="44854" rIns="89707" bIns="44854" rtlCol="0" anchor="b"/>
          <a:lstStyle>
            <a:lvl1pPr algn="l">
              <a:defRPr sz="1200"/>
            </a:lvl1pPr>
          </a:lstStyle>
          <a:p>
            <a:endParaRPr lang="en-US"/>
          </a:p>
        </p:txBody>
      </p:sp>
      <p:sp>
        <p:nvSpPr>
          <p:cNvPr id="7" name="Slide Number Placeholder 6"/>
          <p:cNvSpPr>
            <a:spLocks noGrp="1"/>
          </p:cNvSpPr>
          <p:nvPr>
            <p:ph type="sldNum" sz="quarter" idx="5"/>
          </p:nvPr>
        </p:nvSpPr>
        <p:spPr>
          <a:xfrm>
            <a:off x="3884620" y="8685218"/>
            <a:ext cx="2971800" cy="457200"/>
          </a:xfrm>
          <a:prstGeom prst="rect">
            <a:avLst/>
          </a:prstGeom>
        </p:spPr>
        <p:txBody>
          <a:bodyPr vert="horz" lIns="89707" tIns="44854" rIns="89707" bIns="44854"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hf ftr="0" dt="0"/>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2</a:t>
            </a:fld>
            <a:endParaRPr lang="en-US"/>
          </a:p>
        </p:txBody>
      </p:sp>
    </p:spTree>
    <p:extLst>
      <p:ext uri="{BB962C8B-B14F-4D97-AF65-F5344CB8AC3E}">
        <p14:creationId xmlns:p14="http://schemas.microsoft.com/office/powerpoint/2010/main" val="4175898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3</a:t>
            </a:fld>
            <a:endParaRPr lang="en-US"/>
          </a:p>
        </p:txBody>
      </p:sp>
    </p:spTree>
    <p:extLst>
      <p:ext uri="{BB962C8B-B14F-4D97-AF65-F5344CB8AC3E}">
        <p14:creationId xmlns:p14="http://schemas.microsoft.com/office/powerpoint/2010/main" val="1661760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1316203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5</a:t>
            </a:fld>
            <a:endParaRPr lang="en-US"/>
          </a:p>
        </p:txBody>
      </p:sp>
    </p:spTree>
    <p:extLst>
      <p:ext uri="{BB962C8B-B14F-4D97-AF65-F5344CB8AC3E}">
        <p14:creationId xmlns:p14="http://schemas.microsoft.com/office/powerpoint/2010/main" val="2720827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6</a:t>
            </a:fld>
            <a:endParaRPr lang="en-US"/>
          </a:p>
        </p:txBody>
      </p:sp>
    </p:spTree>
    <p:extLst>
      <p:ext uri="{BB962C8B-B14F-4D97-AF65-F5344CB8AC3E}">
        <p14:creationId xmlns:p14="http://schemas.microsoft.com/office/powerpoint/2010/main" val="21889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7</a:t>
            </a:fld>
            <a:endParaRPr lang="en-US"/>
          </a:p>
        </p:txBody>
      </p:sp>
    </p:spTree>
    <p:extLst>
      <p:ext uri="{BB962C8B-B14F-4D97-AF65-F5344CB8AC3E}">
        <p14:creationId xmlns:p14="http://schemas.microsoft.com/office/powerpoint/2010/main" val="2650684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2017 Commonwealth Fund International Health Policy Survey of Older Adults</a:t>
            </a:r>
          </a:p>
        </p:txBody>
      </p:sp>
      <p:sp>
        <p:nvSpPr>
          <p:cNvPr id="5" name="Slide Number Placeholder 4"/>
          <p:cNvSpPr>
            <a:spLocks noGrp="1"/>
          </p:cNvSpPr>
          <p:nvPr>
            <p:ph type="sldNum" sz="quarter" idx="5"/>
          </p:nvPr>
        </p:nvSpPr>
        <p:spPr/>
        <p:txBody>
          <a:bodyPr/>
          <a:lstStyle/>
          <a:p>
            <a:fld id="{97863621-2E60-B848-8968-B0341E26A312}" type="slidenum">
              <a:rPr lang="en-US" smtClean="0"/>
              <a:t>8</a:t>
            </a:fld>
            <a:endParaRPr lang="en-US"/>
          </a:p>
        </p:txBody>
      </p:sp>
    </p:spTree>
    <p:extLst>
      <p:ext uri="{BB962C8B-B14F-4D97-AF65-F5344CB8AC3E}">
        <p14:creationId xmlns:p14="http://schemas.microsoft.com/office/powerpoint/2010/main" val="1343970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1" name="Picture 10">
            <a:extLst>
              <a:ext uri="{FF2B5EF4-FFF2-40B4-BE49-F238E27FC236}">
                <a16:creationId xmlns:a16="http://schemas.microsoft.com/office/drawing/2014/main" id="{FED78062-D411-4775-889E-41AFAF424C6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426188783"/>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2" name="Text Placeholder 6"/>
          <p:cNvSpPr>
            <a:spLocks noGrp="1"/>
          </p:cNvSpPr>
          <p:nvPr>
            <p:ph type="body" sz="quarter" idx="17"/>
          </p:nvPr>
        </p:nvSpPr>
        <p:spPr>
          <a:xfrm>
            <a:off x="4711700"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Click icon to add picture</a:t>
            </a:r>
            <a:endParaRPr lang="en-US" dirty="0"/>
          </a:p>
        </p:txBody>
      </p:sp>
      <p:sp>
        <p:nvSpPr>
          <p:cNvPr id="11" name="Text Placeholder 6"/>
          <p:cNvSpPr>
            <a:spLocks noGrp="1"/>
          </p:cNvSpPr>
          <p:nvPr>
            <p:ph type="body" sz="quarter" idx="20"/>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WMF Section 1 - Blue">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4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6"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7"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3024889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Click icon to add picture</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7" cy="777375"/>
          </a:xfrm>
        </p:spPr>
        <p:txBody>
          <a:bodyPr anchor="ct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8956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Tree>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Click icon to add picture</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9939"/>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243416"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Tree>
  </p:cSld>
  <p:clrMapOvr>
    <a:masterClrMapping/>
  </p:clrMapOvr>
  <p:hf sldNum="0" hd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618709387"/>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Click icon to add picture</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Tree>
  </p:cSld>
  <p:clrMapOvr>
    <a:masterClrMapping/>
  </p:clrMapOvr>
  <p:hf sldNum="0" hd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5979256"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Tree>
  </p:cSld>
  <p:clrMapOvr>
    <a:masterClrMapping/>
  </p:clrMapOvr>
  <p:hf sldNum="0" hd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masterClrMapping/>
  </p:clrMapOvr>
  <p:hf sldNum="0" hd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061552"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4"/>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dirty="0">
              <a:solidFill>
                <a:schemeClr val="accent4"/>
              </a:solidFill>
              <a:latin typeface="+mn-lt"/>
            </a:endParaRPr>
          </a:p>
        </p:txBody>
      </p:sp>
    </p:spTree>
  </p:cSld>
  <p:clrMapOvr>
    <a:masterClrMapping/>
  </p:clrMapOvr>
  <p:hf sldNum="0" hd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4"/>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8"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dirty="0">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4"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pic>
        <p:nvPicPr>
          <p:cNvPr id="15" name="Picture 14"/>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1"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40000"/>
                    <a:lumOff val="60000"/>
                  </a:schemeClr>
                </a:solidFill>
                <a:latin typeface="+mn-lt"/>
              </a:rPr>
              <a:pPr algn="r"/>
              <a:t>‹#›</a:t>
            </a:fld>
            <a:endParaRPr lang="en-US" sz="900" dirty="0">
              <a:solidFill>
                <a:schemeClr val="accent2">
                  <a:lumMod val="40000"/>
                  <a:lumOff val="60000"/>
                </a:schemeClr>
              </a:solidFill>
              <a:latin typeface="+mn-lt"/>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dirty="0">
              <a:solidFill>
                <a:schemeClr val="bg2">
                  <a:lumMod val="40000"/>
                  <a:lumOff val="60000"/>
                </a:schemeClr>
              </a:solidFill>
              <a:latin typeface="+mn-lt"/>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dirty="0">
              <a:solidFill>
                <a:schemeClr val="accent4">
                  <a:lumMod val="40000"/>
                  <a:lumOff val="60000"/>
                </a:schemeClr>
              </a:solidFill>
              <a:latin typeface="+mn-lt"/>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dirty="0">
              <a:solidFill>
                <a:schemeClr val="accent5">
                  <a:lumMod val="40000"/>
                  <a:lumOff val="60000"/>
                </a:schemeClr>
              </a:solidFill>
              <a:latin typeface="+mn-lt"/>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atin typeface="Lato" charset="0"/>
              </a:defRPr>
            </a:lvl1pPr>
          </a:lstStyle>
          <a:p>
            <a:fld id="{6736871A-DC94-47DB-98C8-DDDD4D8189ED}" type="datetime1">
              <a:rPr lang="en-US" smtClean="0">
                <a:solidFill>
                  <a:prstClr val="black">
                    <a:tint val="75000"/>
                  </a:prstClr>
                </a:solidFill>
              </a:rPr>
              <a:t>12/9/2020</a:t>
            </a:fld>
            <a:endParaRPr lang="en-US" dirty="0">
              <a:solidFill>
                <a:prstClr val="black">
                  <a:tint val="75000"/>
                </a:prstClr>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Lato" charset="0"/>
              </a:defRPr>
            </a:lvl1pPr>
          </a:lstStyle>
          <a:p>
            <a:r>
              <a:rPr lang="en-US" dirty="0">
                <a:solidFill>
                  <a:prstClr val="black">
                    <a:tint val="75000"/>
                  </a:prstClr>
                </a:solidFill>
              </a:rPr>
              <a:t>CONFIDENTIAL- NOT FOR CITATION OR DISSEMINATION</a:t>
            </a:r>
          </a:p>
        </p:txBody>
      </p:sp>
      <p:sp>
        <p:nvSpPr>
          <p:cNvPr id="6" name="Slide Number Placeholder 5"/>
          <p:cNvSpPr txBox="1">
            <a:spLocks/>
          </p:cNvSpPr>
          <p:nvPr userDrawn="1"/>
        </p:nvSpPr>
        <p:spPr>
          <a:xfrm>
            <a:off x="7010400" y="79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14BFDC1-6623-4AEF-B948-A7E746857E72}" type="slidenum">
              <a:rPr lang="en-US" smtClean="0">
                <a:ea typeface="MS PGothic" pitchFamily="34" charset="-128"/>
              </a:rPr>
              <a:pPr/>
              <a:t>‹#›</a:t>
            </a:fld>
            <a:endParaRPr lang="en-US" dirty="0">
              <a:ea typeface="MS PGothic" pitchFamily="34" charset="-128"/>
            </a:endParaRPr>
          </a:p>
        </p:txBody>
      </p:sp>
    </p:spTree>
    <p:extLst>
      <p:ext uri="{BB962C8B-B14F-4D97-AF65-F5344CB8AC3E}">
        <p14:creationId xmlns:p14="http://schemas.microsoft.com/office/powerpoint/2010/main" val="3687310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Tree>
    <p:extLst>
      <p:ext uri="{BB962C8B-B14F-4D97-AF65-F5344CB8AC3E}">
        <p14:creationId xmlns:p14="http://schemas.microsoft.com/office/powerpoint/2010/main" val="1801892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WMF Section 1 - Blue">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4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lumMod val="20000"/>
                    <a:lumOff val="80000"/>
                  </a:srgbClr>
                </a:solidFill>
              </a:rPr>
              <a:pPr/>
              <a:t>‹#›</a:t>
            </a:fld>
            <a:endParaRPr lang="en-US" sz="900" dirty="0">
              <a:solidFill>
                <a:srgbClr val="044C7F">
                  <a:lumMod val="20000"/>
                  <a:lumOff val="80000"/>
                </a:srgbClr>
              </a:solidFill>
            </a:endParaRPr>
          </a:p>
        </p:txBody>
      </p:sp>
      <p:sp>
        <p:nvSpPr>
          <p:cNvPr id="16"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7"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3325362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lumMod val="20000"/>
                    <a:lumOff val="80000"/>
                  </a:srgbClr>
                </a:solidFill>
              </a:rPr>
              <a:pPr/>
              <a:t>‹#›</a:t>
            </a:fld>
            <a:endParaRPr lang="en-US" sz="900" dirty="0">
              <a:solidFill>
                <a:srgbClr val="F47920">
                  <a:lumMod val="20000"/>
                  <a:lumOff val="80000"/>
                </a:srgbClr>
              </a:solidFill>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7554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dirty="0">
              <a:solidFill>
                <a:schemeClr val="accent4">
                  <a:lumMod val="40000"/>
                  <a:lumOff val="6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8"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lumMod val="40000"/>
                    <a:lumOff val="60000"/>
                  </a:srgbClr>
                </a:solidFill>
              </a:rPr>
              <a:pPr/>
              <a:t>‹#›</a:t>
            </a:fld>
            <a:endParaRPr lang="en-US" sz="900" dirty="0">
              <a:solidFill>
                <a:srgbClr val="4ABDBC">
                  <a:lumMod val="40000"/>
                  <a:lumOff val="60000"/>
                </a:srgbClr>
              </a:solidFill>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5591306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71B254">
                    <a:lumMod val="40000"/>
                    <a:lumOff val="60000"/>
                  </a:srgbClr>
                </a:solidFill>
              </a:rPr>
              <a:pPr/>
              <a:t>‹#›</a:t>
            </a:fld>
            <a:endParaRPr lang="en-US" sz="900" dirty="0">
              <a:solidFill>
                <a:srgbClr val="71B254">
                  <a:lumMod val="40000"/>
                  <a:lumOff val="60000"/>
                </a:srgbClr>
              </a:solidFill>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72608830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5F5A9D">
                    <a:lumMod val="40000"/>
                    <a:lumOff val="60000"/>
                  </a:srgbClr>
                </a:solidFill>
              </a:rPr>
              <a:pPr/>
              <a:t>‹#›</a:t>
            </a:fld>
            <a:endParaRPr lang="en-US" sz="900" dirty="0">
              <a:solidFill>
                <a:srgbClr val="5F5A9D">
                  <a:lumMod val="40000"/>
                  <a:lumOff val="60000"/>
                </a:srgbClr>
              </a:solidFill>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39158587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7" name="Text Placeholder 3"/>
          <p:cNvSpPr>
            <a:spLocks noGrp="1"/>
          </p:cNvSpPr>
          <p:nvPr>
            <p:ph type="body" sz="quarter" idx="14" hasCustomPrompt="1"/>
          </p:nvPr>
        </p:nvSpPr>
        <p:spPr>
          <a:xfrm>
            <a:off x="5080000"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extLst>
      <p:ext uri="{BB962C8B-B14F-4D97-AF65-F5344CB8AC3E}">
        <p14:creationId xmlns:p14="http://schemas.microsoft.com/office/powerpoint/2010/main" val="185938896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extLst>
      <p:ext uri="{BB962C8B-B14F-4D97-AF65-F5344CB8AC3E}">
        <p14:creationId xmlns:p14="http://schemas.microsoft.com/office/powerpoint/2010/main" val="10142432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extLst>
      <p:ext uri="{BB962C8B-B14F-4D97-AF65-F5344CB8AC3E}">
        <p14:creationId xmlns:p14="http://schemas.microsoft.com/office/powerpoint/2010/main" val="1891891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extLst>
      <p:ext uri="{BB962C8B-B14F-4D97-AF65-F5344CB8AC3E}">
        <p14:creationId xmlns:p14="http://schemas.microsoft.com/office/powerpoint/2010/main" val="118221084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extLst>
      <p:ext uri="{BB962C8B-B14F-4D97-AF65-F5344CB8AC3E}">
        <p14:creationId xmlns:p14="http://schemas.microsoft.com/office/powerpoint/2010/main" val="263335311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Tree>
    <p:extLst>
      <p:ext uri="{BB962C8B-B14F-4D97-AF65-F5344CB8AC3E}">
        <p14:creationId xmlns:p14="http://schemas.microsoft.com/office/powerpoint/2010/main" val="251547775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74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dirty="0">
              <a:solidFill>
                <a:schemeClr val="accent5">
                  <a:lumMod val="40000"/>
                  <a:lumOff val="60000"/>
                </a:schemeClr>
              </a:solidFill>
              <a:latin typeface="+mn-lt"/>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8616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42976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91830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lumMod val="20000"/>
                    <a:lumOff val="80000"/>
                  </a:srgbClr>
                </a:solidFill>
              </a:rPr>
              <a:pPr/>
              <a:t>‹#›</a:t>
            </a:fld>
            <a:endParaRPr lang="en-US" sz="900" dirty="0">
              <a:solidFill>
                <a:srgbClr val="044C7F">
                  <a:lumMod val="20000"/>
                  <a:lumOff val="80000"/>
                </a:srgbClr>
              </a:solidFill>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978196235"/>
      </p:ext>
    </p:extLst>
  </p:cSld>
  <p:clrMapOvr>
    <a:masterClrMapping/>
  </p:clrMapOvr>
  <p:hf sldNum="0" hdr="0" dt="0"/>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Text Placeholder 6"/>
          <p:cNvSpPr>
            <a:spLocks noGrp="1"/>
          </p:cNvSpPr>
          <p:nvPr>
            <p:ph type="body" sz="quarter" idx="13"/>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lumMod val="20000"/>
                    <a:lumOff val="80000"/>
                  </a:srgbClr>
                </a:solidFill>
              </a:rPr>
              <a:pPr/>
              <a:t>‹#›</a:t>
            </a:fld>
            <a:endParaRPr lang="en-US" sz="900" dirty="0">
              <a:solidFill>
                <a:srgbClr val="044C7F">
                  <a:lumMod val="20000"/>
                  <a:lumOff val="80000"/>
                </a:srgbClr>
              </a:solidFill>
            </a:endParaRPr>
          </a:p>
        </p:txBody>
      </p:sp>
      <p:sp>
        <p:nvSpPr>
          <p:cNvPr id="12" name="Text Placeholder 6"/>
          <p:cNvSpPr>
            <a:spLocks noGrp="1"/>
          </p:cNvSpPr>
          <p:nvPr>
            <p:ph type="body" sz="quarter" idx="17"/>
          </p:nvPr>
        </p:nvSpPr>
        <p:spPr>
          <a:xfrm>
            <a:off x="4711700"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151127973"/>
      </p:ext>
    </p:extLst>
  </p:cSld>
  <p:clrMapOvr>
    <a:masterClrMapping/>
  </p:clrMapOvr>
  <p:hf sldNum="0" hdr="0" dt="0"/>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lumMod val="20000"/>
                    <a:lumOff val="80000"/>
                  </a:srgbClr>
                </a:solidFill>
              </a:rPr>
              <a:pPr/>
              <a:t>‹#›</a:t>
            </a:fld>
            <a:endParaRPr lang="en-US" sz="900" dirty="0">
              <a:solidFill>
                <a:srgbClr val="044C7F">
                  <a:lumMod val="20000"/>
                  <a:lumOff val="80000"/>
                </a:srgbClr>
              </a:solidFill>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Click icon to add picture</a:t>
            </a:r>
            <a:endParaRPr lang="en-US" dirty="0"/>
          </a:p>
        </p:txBody>
      </p:sp>
      <p:sp>
        <p:nvSpPr>
          <p:cNvPr id="11" name="Text Placeholder 6"/>
          <p:cNvSpPr>
            <a:spLocks noGrp="1"/>
          </p:cNvSpPr>
          <p:nvPr>
            <p:ph type="body" sz="quarter" idx="20"/>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802879734"/>
      </p:ext>
    </p:extLst>
  </p:cSld>
  <p:clrMapOvr>
    <a:masterClrMapping/>
  </p:clrMapOvr>
  <p:hf sldNum="0" hdr="0" dt="0"/>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
        <p:nvSpPr>
          <p:cNvPr id="13"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1124132802"/>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123611706"/>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Click icon to add picture</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924539652"/>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7" cy="777375"/>
          </a:xfrm>
        </p:spPr>
        <p:txBody>
          <a:bodyPr anchor="ct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Tree>
    <p:extLst>
      <p:ext uri="{BB962C8B-B14F-4D97-AF65-F5344CB8AC3E}">
        <p14:creationId xmlns:p14="http://schemas.microsoft.com/office/powerpoint/2010/main" val="2554718300"/>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7" name="Text Placeholder 3"/>
          <p:cNvSpPr>
            <a:spLocks noGrp="1"/>
          </p:cNvSpPr>
          <p:nvPr>
            <p:ph type="body" sz="quarter" idx="14" hasCustomPrompt="1"/>
          </p:nvPr>
        </p:nvSpPr>
        <p:spPr>
          <a:xfrm>
            <a:off x="5080000"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8956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Tree>
    <p:extLst>
      <p:ext uri="{BB962C8B-B14F-4D97-AF65-F5344CB8AC3E}">
        <p14:creationId xmlns:p14="http://schemas.microsoft.com/office/powerpoint/2010/main" val="3401485549"/>
      </p:ext>
    </p:extLst>
  </p:cSld>
  <p:clrMapOvr>
    <a:masterClrMapping/>
  </p:clrMapOvr>
  <p:hf sldNum="0" hdr="0" dt="0"/>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2801390874"/>
      </p:ext>
    </p:extLst>
  </p:cSld>
  <p:clrMapOvr>
    <a:masterClrMapping/>
  </p:clrMapOvr>
  <p:hf sldNum="0" hdr="0" dt="0"/>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2170566349"/>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408806088"/>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Click icon to add picture</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1941471814"/>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9939"/>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243416"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Tree>
    <p:extLst>
      <p:ext uri="{BB962C8B-B14F-4D97-AF65-F5344CB8AC3E}">
        <p14:creationId xmlns:p14="http://schemas.microsoft.com/office/powerpoint/2010/main" val="2141644676"/>
      </p:ext>
    </p:extLst>
  </p:cSld>
  <p:clrMapOvr>
    <a:masterClrMapping/>
  </p:clrMapOvr>
  <p:hf sldNum="0" hdr="0" dt="0"/>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Tree>
    <p:extLst>
      <p:ext uri="{BB962C8B-B14F-4D97-AF65-F5344CB8AC3E}">
        <p14:creationId xmlns:p14="http://schemas.microsoft.com/office/powerpoint/2010/main" val="2804779223"/>
      </p:ext>
    </p:extLst>
  </p:cSld>
  <p:clrMapOvr>
    <a:masterClrMapping/>
  </p:clrMapOvr>
  <p:hf sldNum="0" hdr="0" dt="0"/>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2927725900"/>
      </p:ext>
    </p:extLst>
  </p:cSld>
  <p:clrMapOvr>
    <a:masterClrMapping/>
  </p:clrMapOvr>
  <p:hf sldNum="0" hdr="0" dt="0"/>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solidFill>
              </a:rPr>
              <a:pPr/>
              <a:t>‹#›</a:t>
            </a:fld>
            <a:endParaRPr lang="en-US" sz="900" dirty="0">
              <a:solidFill>
                <a:srgbClr val="4ABDBC"/>
              </a:solidFill>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3662848352"/>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solidFill>
              </a:rPr>
              <a:pPr/>
              <a:t>‹#›</a:t>
            </a:fld>
            <a:endParaRPr lang="en-US" sz="900" dirty="0">
              <a:solidFill>
                <a:srgbClr val="4ABDBC"/>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1685580072"/>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solidFill>
              </a:rPr>
              <a:pPr/>
              <a:t>‹#›</a:t>
            </a:fld>
            <a:endParaRPr lang="en-US" sz="900" dirty="0">
              <a:solidFill>
                <a:srgbClr val="F47920"/>
              </a:solidFill>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Click icon to add picture</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2765285291"/>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139178"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solidFill>
              </a:rPr>
              <a:pPr/>
              <a:t>‹#›</a:t>
            </a:fld>
            <a:endParaRPr lang="en-US" sz="900" dirty="0">
              <a:solidFill>
                <a:srgbClr val="4ABDBC"/>
              </a:solidFill>
            </a:endParaRPr>
          </a:p>
        </p:txBody>
      </p:sp>
    </p:spTree>
    <p:extLst>
      <p:ext uri="{BB962C8B-B14F-4D97-AF65-F5344CB8AC3E}">
        <p14:creationId xmlns:p14="http://schemas.microsoft.com/office/powerpoint/2010/main" val="510390221"/>
      </p:ext>
    </p:extLst>
  </p:cSld>
  <p:clrMapOvr>
    <a:masterClrMapping/>
  </p:clrMapOvr>
  <p:hf sldNum="0" hdr="0" dt="0"/>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5979256"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solidFill>
              </a:rPr>
              <a:pPr/>
              <a:t>‹#›</a:t>
            </a:fld>
            <a:endParaRPr lang="en-US" sz="900" dirty="0">
              <a:solidFill>
                <a:srgbClr val="4ABDBC"/>
              </a:solidFill>
            </a:endParaRPr>
          </a:p>
        </p:txBody>
      </p:sp>
    </p:spTree>
    <p:extLst>
      <p:ext uri="{BB962C8B-B14F-4D97-AF65-F5344CB8AC3E}">
        <p14:creationId xmlns:p14="http://schemas.microsoft.com/office/powerpoint/2010/main" val="1607531948"/>
      </p:ext>
    </p:extLst>
  </p:cSld>
  <p:clrMapOvr>
    <a:masterClrMapping/>
  </p:clrMapOvr>
  <p:hf sldNum="0" hdr="0" dt="0"/>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algn="ctr" defTabSz="914400">
              <a:defRPr/>
            </a:pPr>
            <a:endParaRPr lang="en-US" sz="1333" kern="0" dirty="0">
              <a:solidFill>
                <a:srgbClr val="FFFFFF"/>
              </a:solidFill>
              <a:latin typeface="Open Sans Light"/>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410409018"/>
      </p:ext>
    </p:extLst>
  </p:cSld>
  <p:clrMapOvr>
    <a:masterClrMapping/>
  </p:clrMapOvr>
  <p:hf sldNum="0" hdr="0" dt="0"/>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5" y="5999997"/>
            <a:ext cx="6061552"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4"/>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71B254"/>
                </a:solidFill>
              </a:rPr>
              <a:pPr/>
              <a:t>‹#›</a:t>
            </a:fld>
            <a:endParaRPr lang="en-US" sz="900" dirty="0">
              <a:solidFill>
                <a:srgbClr val="71B254"/>
              </a:solidFill>
            </a:endParaRPr>
          </a:p>
        </p:txBody>
      </p:sp>
    </p:spTree>
    <p:extLst>
      <p:ext uri="{BB962C8B-B14F-4D97-AF65-F5344CB8AC3E}">
        <p14:creationId xmlns:p14="http://schemas.microsoft.com/office/powerpoint/2010/main" val="4199897660"/>
      </p:ext>
    </p:extLst>
  </p:cSld>
  <p:clrMapOvr>
    <a:masterClrMapping/>
  </p:clrMapOvr>
  <p:hf sldNum="0" hdr="0" dt="0"/>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BDBC"/>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4"/>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3205871230"/>
      </p:ext>
    </p:extLst>
  </p:cSld>
  <p:clrMapOvr>
    <a:masterClrMapping/>
  </p:clrMapOvr>
  <p:hf sldNum="0" hdr="0" dt="0"/>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4"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lumMod val="20000"/>
                    <a:lumOff val="80000"/>
                  </a:srgbClr>
                </a:solidFill>
              </a:rPr>
              <a:pPr/>
              <a:t>‹#›</a:t>
            </a:fld>
            <a:endParaRPr lang="en-US" sz="900" dirty="0">
              <a:solidFill>
                <a:srgbClr val="044C7F">
                  <a:lumMod val="20000"/>
                  <a:lumOff val="80000"/>
                </a:srgbClr>
              </a:solidFill>
            </a:endParaRPr>
          </a:p>
        </p:txBody>
      </p:sp>
    </p:spTree>
    <p:extLst>
      <p:ext uri="{BB962C8B-B14F-4D97-AF65-F5344CB8AC3E}">
        <p14:creationId xmlns:p14="http://schemas.microsoft.com/office/powerpoint/2010/main" val="223109622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pic>
        <p:nvPicPr>
          <p:cNvPr id="15" name="Picture 14"/>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1"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F47920">
                    <a:lumMod val="40000"/>
                    <a:lumOff val="60000"/>
                  </a:srgbClr>
                </a:solidFill>
              </a:rPr>
              <a:pPr/>
              <a:t>‹#›</a:t>
            </a:fld>
            <a:endParaRPr lang="en-US" sz="900" dirty="0">
              <a:solidFill>
                <a:srgbClr val="F47920">
                  <a:lumMod val="40000"/>
                  <a:lumOff val="60000"/>
                </a:srgbClr>
              </a:solidFill>
            </a:endParaRPr>
          </a:p>
        </p:txBody>
      </p:sp>
    </p:spTree>
    <p:extLst>
      <p:ext uri="{BB962C8B-B14F-4D97-AF65-F5344CB8AC3E}">
        <p14:creationId xmlns:p14="http://schemas.microsoft.com/office/powerpoint/2010/main" val="3258219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4ABDBC">
                    <a:lumMod val="40000"/>
                    <a:lumOff val="60000"/>
                  </a:srgbClr>
                </a:solidFill>
              </a:rPr>
              <a:pPr/>
              <a:t>‹#›</a:t>
            </a:fld>
            <a:endParaRPr lang="en-US" sz="900" dirty="0">
              <a:solidFill>
                <a:srgbClr val="4ABDBC">
                  <a:lumMod val="40000"/>
                  <a:lumOff val="60000"/>
                </a:srgbClr>
              </a:solidFill>
            </a:endParaRPr>
          </a:p>
        </p:txBody>
      </p:sp>
    </p:spTree>
    <p:extLst>
      <p:ext uri="{BB962C8B-B14F-4D97-AF65-F5344CB8AC3E}">
        <p14:creationId xmlns:p14="http://schemas.microsoft.com/office/powerpoint/2010/main" val="205766220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71B254">
                    <a:lumMod val="40000"/>
                    <a:lumOff val="60000"/>
                  </a:srgbClr>
                </a:solidFill>
              </a:rPr>
              <a:pPr/>
              <a:t>‹#›</a:t>
            </a:fld>
            <a:endParaRPr lang="en-US" sz="900" dirty="0">
              <a:solidFill>
                <a:srgbClr val="71B254">
                  <a:lumMod val="40000"/>
                  <a:lumOff val="60000"/>
                </a:srgbClr>
              </a:solidFill>
            </a:endParaRPr>
          </a:p>
        </p:txBody>
      </p:sp>
    </p:spTree>
    <p:extLst>
      <p:ext uri="{BB962C8B-B14F-4D97-AF65-F5344CB8AC3E}">
        <p14:creationId xmlns:p14="http://schemas.microsoft.com/office/powerpoint/2010/main" val="248142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5F5A9D">
                    <a:lumMod val="40000"/>
                    <a:lumOff val="60000"/>
                  </a:srgbClr>
                </a:solidFill>
              </a:rPr>
              <a:pPr/>
              <a:t>‹#›</a:t>
            </a:fld>
            <a:endParaRPr lang="en-US" sz="900" dirty="0">
              <a:solidFill>
                <a:srgbClr val="5F5A9D">
                  <a:lumMod val="40000"/>
                  <a:lumOff val="60000"/>
                </a:srgbClr>
              </a:solidFill>
            </a:endParaRPr>
          </a:p>
        </p:txBody>
      </p:sp>
    </p:spTree>
    <p:extLst>
      <p:ext uri="{BB962C8B-B14F-4D97-AF65-F5344CB8AC3E}">
        <p14:creationId xmlns:p14="http://schemas.microsoft.com/office/powerpoint/2010/main" val="6043251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267291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atin typeface="Lato" charset="0"/>
              </a:defRPr>
            </a:lvl1pPr>
          </a:lstStyle>
          <a:p>
            <a:fld id="{6736871A-DC94-47DB-98C8-DDDD4D8189ED}" type="datetime1">
              <a:rPr lang="en-US" smtClean="0">
                <a:solidFill>
                  <a:prstClr val="black">
                    <a:tint val="75000"/>
                  </a:prstClr>
                </a:solidFill>
              </a:rPr>
              <a:pPr/>
              <a:t>12/9/2020</a:t>
            </a:fld>
            <a:endParaRPr lang="en-US" dirty="0">
              <a:solidFill>
                <a:prstClr val="black">
                  <a:tint val="75000"/>
                </a:prstClr>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Lato" charset="0"/>
              </a:defRPr>
            </a:lvl1pPr>
          </a:lstStyle>
          <a:p>
            <a:r>
              <a:rPr lang="en-US" dirty="0">
                <a:solidFill>
                  <a:prstClr val="black">
                    <a:tint val="75000"/>
                  </a:prstClr>
                </a:solidFill>
              </a:rPr>
              <a:t>CONFIDENTIAL- NOT FOR CITATION OR DISSEMINATION</a:t>
            </a:r>
          </a:p>
        </p:txBody>
      </p:sp>
      <p:sp>
        <p:nvSpPr>
          <p:cNvPr id="6" name="Slide Number Placeholder 5"/>
          <p:cNvSpPr txBox="1">
            <a:spLocks/>
          </p:cNvSpPr>
          <p:nvPr userDrawn="1"/>
        </p:nvSpPr>
        <p:spPr>
          <a:xfrm>
            <a:off x="7010400" y="79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14BFDC1-6623-4AEF-B948-A7E746857E72}" type="slidenum">
              <a:rPr lang="en-US" smtClean="0">
                <a:solidFill>
                  <a:srgbClr val="044C7F"/>
                </a:solidFill>
                <a:ea typeface="MS PGothic" pitchFamily="34" charset="-128"/>
              </a:rPr>
              <a:pPr/>
              <a:t>‹#›</a:t>
            </a:fld>
            <a:endParaRPr lang="en-US" dirty="0">
              <a:solidFill>
                <a:srgbClr val="044C7F"/>
              </a:solidFill>
              <a:ea typeface="MS PGothic" pitchFamily="34" charset="-128"/>
            </a:endParaRPr>
          </a:p>
        </p:txBody>
      </p:sp>
    </p:spTree>
    <p:extLst>
      <p:ext uri="{BB962C8B-B14F-4D97-AF65-F5344CB8AC3E}">
        <p14:creationId xmlns:p14="http://schemas.microsoft.com/office/powerpoint/2010/main" val="212229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18" Type="http://schemas.openxmlformats.org/officeDocument/2006/relationships/slideLayout" Target="../slideLayouts/slideLayout64.xml"/><Relationship Id="rId26" Type="http://schemas.openxmlformats.org/officeDocument/2006/relationships/slideLayout" Target="../slideLayouts/slideLayout72.xml"/><Relationship Id="rId39" Type="http://schemas.openxmlformats.org/officeDocument/2006/relationships/slideLayout" Target="../slideLayouts/slideLayout85.xml"/><Relationship Id="rId3" Type="http://schemas.openxmlformats.org/officeDocument/2006/relationships/slideLayout" Target="../slideLayouts/slideLayout49.xml"/><Relationship Id="rId21" Type="http://schemas.openxmlformats.org/officeDocument/2006/relationships/slideLayout" Target="../slideLayouts/slideLayout67.xml"/><Relationship Id="rId34" Type="http://schemas.openxmlformats.org/officeDocument/2006/relationships/slideLayout" Target="../slideLayouts/slideLayout80.xml"/><Relationship Id="rId42" Type="http://schemas.openxmlformats.org/officeDocument/2006/relationships/slideLayout" Target="../slideLayouts/slideLayout88.xml"/><Relationship Id="rId47" Type="http://schemas.openxmlformats.org/officeDocument/2006/relationships/theme" Target="../theme/theme2.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17" Type="http://schemas.openxmlformats.org/officeDocument/2006/relationships/slideLayout" Target="../slideLayouts/slideLayout63.xml"/><Relationship Id="rId25" Type="http://schemas.openxmlformats.org/officeDocument/2006/relationships/slideLayout" Target="../slideLayouts/slideLayout71.xml"/><Relationship Id="rId33" Type="http://schemas.openxmlformats.org/officeDocument/2006/relationships/slideLayout" Target="../slideLayouts/slideLayout79.xml"/><Relationship Id="rId38" Type="http://schemas.openxmlformats.org/officeDocument/2006/relationships/slideLayout" Target="../slideLayouts/slideLayout84.xml"/><Relationship Id="rId46" Type="http://schemas.openxmlformats.org/officeDocument/2006/relationships/slideLayout" Target="../slideLayouts/slideLayout92.xml"/><Relationship Id="rId2" Type="http://schemas.openxmlformats.org/officeDocument/2006/relationships/slideLayout" Target="../slideLayouts/slideLayout48.xml"/><Relationship Id="rId16" Type="http://schemas.openxmlformats.org/officeDocument/2006/relationships/slideLayout" Target="../slideLayouts/slideLayout62.xml"/><Relationship Id="rId20" Type="http://schemas.openxmlformats.org/officeDocument/2006/relationships/slideLayout" Target="../slideLayouts/slideLayout66.xml"/><Relationship Id="rId29" Type="http://schemas.openxmlformats.org/officeDocument/2006/relationships/slideLayout" Target="../slideLayouts/slideLayout75.xml"/><Relationship Id="rId41" Type="http://schemas.openxmlformats.org/officeDocument/2006/relationships/slideLayout" Target="../slideLayouts/slideLayout87.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24" Type="http://schemas.openxmlformats.org/officeDocument/2006/relationships/slideLayout" Target="../slideLayouts/slideLayout70.xml"/><Relationship Id="rId32" Type="http://schemas.openxmlformats.org/officeDocument/2006/relationships/slideLayout" Target="../slideLayouts/slideLayout78.xml"/><Relationship Id="rId37" Type="http://schemas.openxmlformats.org/officeDocument/2006/relationships/slideLayout" Target="../slideLayouts/slideLayout83.xml"/><Relationship Id="rId40" Type="http://schemas.openxmlformats.org/officeDocument/2006/relationships/slideLayout" Target="../slideLayouts/slideLayout86.xml"/><Relationship Id="rId45" Type="http://schemas.openxmlformats.org/officeDocument/2006/relationships/slideLayout" Target="../slideLayouts/slideLayout91.xml"/><Relationship Id="rId5" Type="http://schemas.openxmlformats.org/officeDocument/2006/relationships/slideLayout" Target="../slideLayouts/slideLayout51.xml"/><Relationship Id="rId15" Type="http://schemas.openxmlformats.org/officeDocument/2006/relationships/slideLayout" Target="../slideLayouts/slideLayout61.xml"/><Relationship Id="rId23" Type="http://schemas.openxmlformats.org/officeDocument/2006/relationships/slideLayout" Target="../slideLayouts/slideLayout69.xml"/><Relationship Id="rId28" Type="http://schemas.openxmlformats.org/officeDocument/2006/relationships/slideLayout" Target="../slideLayouts/slideLayout74.xml"/><Relationship Id="rId36" Type="http://schemas.openxmlformats.org/officeDocument/2006/relationships/slideLayout" Target="../slideLayouts/slideLayout82.xml"/><Relationship Id="rId10" Type="http://schemas.openxmlformats.org/officeDocument/2006/relationships/slideLayout" Target="../slideLayouts/slideLayout56.xml"/><Relationship Id="rId19" Type="http://schemas.openxmlformats.org/officeDocument/2006/relationships/slideLayout" Target="../slideLayouts/slideLayout65.xml"/><Relationship Id="rId31" Type="http://schemas.openxmlformats.org/officeDocument/2006/relationships/slideLayout" Target="../slideLayouts/slideLayout77.xml"/><Relationship Id="rId44" Type="http://schemas.openxmlformats.org/officeDocument/2006/relationships/slideLayout" Target="../slideLayouts/slideLayout90.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slideLayout" Target="../slideLayouts/slideLayout60.xml"/><Relationship Id="rId22" Type="http://schemas.openxmlformats.org/officeDocument/2006/relationships/slideLayout" Target="../slideLayouts/slideLayout68.xml"/><Relationship Id="rId27" Type="http://schemas.openxmlformats.org/officeDocument/2006/relationships/slideLayout" Target="../slideLayouts/slideLayout73.xml"/><Relationship Id="rId30" Type="http://schemas.openxmlformats.org/officeDocument/2006/relationships/slideLayout" Target="../slideLayouts/slideLayout76.xml"/><Relationship Id="rId35" Type="http://schemas.openxmlformats.org/officeDocument/2006/relationships/slideLayout" Target="../slideLayouts/slideLayout81.xml"/><Relationship Id="rId43" Type="http://schemas.openxmlformats.org/officeDocument/2006/relationships/slideLayout" Target="../slideLayouts/slideLayout8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751" r:id="rId20"/>
    <p:sldLayoutId id="2147483796" r:id="rId21"/>
    <p:sldLayoutId id="2147483797" r:id="rId22"/>
    <p:sldLayoutId id="2147483722" r:id="rId23"/>
    <p:sldLayoutId id="2147483763" r:id="rId24"/>
    <p:sldLayoutId id="2147483791" r:id="rId25"/>
    <p:sldLayoutId id="2147483750"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806" r:id="rId38"/>
    <p:sldLayoutId id="2147483805" r:id="rId39"/>
    <p:sldLayoutId id="2147483792" r:id="rId40"/>
    <p:sldLayoutId id="2147483793" r:id="rId41"/>
    <p:sldLayoutId id="2147483794" r:id="rId42"/>
    <p:sldLayoutId id="2147483795" r:id="rId43"/>
    <p:sldLayoutId id="2147483767" r:id="rId44"/>
    <p:sldLayoutId id="2147483803" r:id="rId45"/>
    <p:sldLayoutId id="2147483804" r:id="rId4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3293672"/>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 id="2147483825" r:id="rId18"/>
    <p:sldLayoutId id="2147483826" r:id="rId19"/>
    <p:sldLayoutId id="2147483827" r:id="rId20"/>
    <p:sldLayoutId id="2147483828" r:id="rId21"/>
    <p:sldLayoutId id="2147483829" r:id="rId22"/>
    <p:sldLayoutId id="2147483830" r:id="rId23"/>
    <p:sldLayoutId id="2147483831" r:id="rId24"/>
    <p:sldLayoutId id="2147483832" r:id="rId25"/>
    <p:sldLayoutId id="2147483833" r:id="rId26"/>
    <p:sldLayoutId id="2147483834" r:id="rId27"/>
    <p:sldLayoutId id="2147483835" r:id="rId28"/>
    <p:sldLayoutId id="2147483836" r:id="rId29"/>
    <p:sldLayoutId id="2147483837" r:id="rId30"/>
    <p:sldLayoutId id="2147483838" r:id="rId31"/>
    <p:sldLayoutId id="2147483839" r:id="rId32"/>
    <p:sldLayoutId id="2147483840" r:id="rId33"/>
    <p:sldLayoutId id="2147483841" r:id="rId34"/>
    <p:sldLayoutId id="2147483842" r:id="rId35"/>
    <p:sldLayoutId id="2147483843" r:id="rId36"/>
    <p:sldLayoutId id="2147483844" r:id="rId37"/>
    <p:sldLayoutId id="2147483845" r:id="rId38"/>
    <p:sldLayoutId id="2147483846" r:id="rId39"/>
    <p:sldLayoutId id="2147483847" r:id="rId40"/>
    <p:sldLayoutId id="2147483848" r:id="rId41"/>
    <p:sldLayoutId id="2147483849" r:id="rId42"/>
    <p:sldLayoutId id="2147483850" r:id="rId43"/>
    <p:sldLayoutId id="2147483851" r:id="rId44"/>
    <p:sldLayoutId id="2147483852" r:id="rId45"/>
    <p:sldLayoutId id="2147483853" r:id="rId4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9A3608-9A87-4BA5-A889-F6399D2531DA}"/>
              </a:ext>
            </a:extLst>
          </p:cNvPr>
          <p:cNvSpPr>
            <a:spLocks noGrp="1"/>
          </p:cNvSpPr>
          <p:nvPr>
            <p:ph type="ctrTitle"/>
          </p:nvPr>
        </p:nvSpPr>
        <p:spPr>
          <a:xfrm>
            <a:off x="627435" y="1382780"/>
            <a:ext cx="8215940" cy="1310198"/>
          </a:xfrm>
        </p:spPr>
        <p:txBody>
          <a:bodyPr>
            <a:normAutofit fontScale="90000"/>
          </a:bodyPr>
          <a:lstStyle/>
          <a:p>
            <a:r>
              <a:rPr lang="en-US" dirty="0"/>
              <a:t>2020 Commonwealth Fund International Health Policy Survey</a:t>
            </a:r>
          </a:p>
        </p:txBody>
      </p:sp>
      <p:sp>
        <p:nvSpPr>
          <p:cNvPr id="4" name="Text Placeholder 3">
            <a:extLst>
              <a:ext uri="{FF2B5EF4-FFF2-40B4-BE49-F238E27FC236}">
                <a16:creationId xmlns:a16="http://schemas.microsoft.com/office/drawing/2014/main" id="{C2F76ADA-1980-4453-ABE8-134CC8DE375A}"/>
              </a:ext>
            </a:extLst>
          </p:cNvPr>
          <p:cNvSpPr>
            <a:spLocks noGrp="1"/>
          </p:cNvSpPr>
          <p:nvPr>
            <p:ph type="body" sz="quarter" idx="10"/>
          </p:nvPr>
        </p:nvSpPr>
        <p:spPr>
          <a:xfrm>
            <a:off x="627435" y="3270684"/>
            <a:ext cx="7932365" cy="2037916"/>
          </a:xfrm>
        </p:spPr>
        <p:txBody>
          <a:bodyPr>
            <a:noAutofit/>
          </a:bodyPr>
          <a:lstStyle/>
          <a:p>
            <a:r>
              <a:rPr lang="en-US" sz="2000" dirty="0" err="1"/>
              <a:t>Chartpack</a:t>
            </a:r>
            <a:r>
              <a:rPr lang="en-US" sz="2000" dirty="0"/>
              <a:t> for: Michelle M. Doty, Roosa S. Tikkanen, Molly FitzGerald, Katharine Fields, and Reginald D. Williams II, “Income-Related Inequality in Affordability and Access to Primary Care in Eleven High-Income Countries,” </a:t>
            </a:r>
            <a:r>
              <a:rPr lang="en-US" sz="2000" i="1" dirty="0"/>
              <a:t>Health Affairs,</a:t>
            </a:r>
            <a:r>
              <a:rPr lang="en-US" sz="2000" dirty="0"/>
              <a:t> published online Dec. 9, 2020.</a:t>
            </a:r>
          </a:p>
        </p:txBody>
      </p:sp>
    </p:spTree>
    <p:extLst>
      <p:ext uri="{BB962C8B-B14F-4D97-AF65-F5344CB8AC3E}">
        <p14:creationId xmlns:p14="http://schemas.microsoft.com/office/powerpoint/2010/main" val="1873840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F106CDC1-8ABF-48C3-AF7C-17DCD59FFC5C}"/>
              </a:ext>
            </a:extLst>
          </p:cNvPr>
          <p:cNvSpPr>
            <a:spLocks noGrp="1"/>
          </p:cNvSpPr>
          <p:nvPr>
            <p:ph type="body" sz="quarter" idx="21"/>
          </p:nvPr>
        </p:nvSpPr>
        <p:spPr>
          <a:xfrm>
            <a:off x="2286000" y="5943600"/>
            <a:ext cx="6217920" cy="777375"/>
          </a:xfrm>
        </p:spPr>
        <p:txBody>
          <a:bodyPr anchor="b" anchorCtr="0">
            <a:normAutofit/>
          </a:bodyPr>
          <a:lstStyle/>
          <a:p>
            <a:r>
              <a:rPr lang="en-US" sz="800" dirty="0"/>
              <a:t>Definition: In the past 12 months, “always” or “usually” been worried or stressed about having enough food and/or having enough money to pay your rent or mortgage.</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7" name="Subtitle 6">
            <a:extLst>
              <a:ext uri="{FF2B5EF4-FFF2-40B4-BE49-F238E27FC236}">
                <a16:creationId xmlns:a16="http://schemas.microsoft.com/office/drawing/2014/main" id="{5CF47FA3-CD5C-401A-B12B-3B5AAB406A0F}"/>
              </a:ext>
            </a:extLst>
          </p:cNvPr>
          <p:cNvSpPr>
            <a:spLocks noGrp="1"/>
          </p:cNvSpPr>
          <p:nvPr>
            <p:ph type="subTitle" idx="1"/>
          </p:nvPr>
        </p:nvSpPr>
        <p:spPr>
          <a:xfrm>
            <a:off x="640080" y="228600"/>
            <a:ext cx="8091114" cy="201168"/>
          </a:xfrm>
        </p:spPr>
        <p:txBody>
          <a:bodyPr/>
          <a:lstStyle/>
          <a:p>
            <a:r>
              <a:rPr lang="en-US" dirty="0"/>
              <a:t>A Population at Risk</a:t>
            </a:r>
          </a:p>
        </p:txBody>
      </p:sp>
      <p:sp>
        <p:nvSpPr>
          <p:cNvPr id="10" name="Title 9">
            <a:extLst>
              <a:ext uri="{FF2B5EF4-FFF2-40B4-BE49-F238E27FC236}">
                <a16:creationId xmlns:a16="http://schemas.microsoft.com/office/drawing/2014/main" id="{76782ECF-E706-4B55-B14E-2CF753C1A1A7}"/>
              </a:ext>
            </a:extLst>
          </p:cNvPr>
          <p:cNvSpPr>
            <a:spLocks noGrp="1"/>
          </p:cNvSpPr>
          <p:nvPr>
            <p:ph type="ctrTitle"/>
          </p:nvPr>
        </p:nvSpPr>
        <p:spPr>
          <a:xfrm>
            <a:off x="640080" y="685800"/>
            <a:ext cx="8091114" cy="1185034"/>
          </a:xfrm>
        </p:spPr>
        <p:txBody>
          <a:bodyPr>
            <a:normAutofit/>
          </a:bodyPr>
          <a:lstStyle/>
          <a:p>
            <a:r>
              <a:rPr lang="en-US" sz="2800" dirty="0"/>
              <a:t>More Than One-Quarter of U.S. Adults </a:t>
            </a:r>
            <a:br>
              <a:rPr lang="en-US" sz="2800" dirty="0"/>
            </a:br>
            <a:r>
              <a:rPr lang="en-US" sz="2800" dirty="0"/>
              <a:t>with Lower Income Experienced Material Hardships in the Past Year</a:t>
            </a:r>
          </a:p>
        </p:txBody>
      </p:sp>
      <p:graphicFrame>
        <p:nvGraphicFramePr>
          <p:cNvPr id="13" name="Content Placeholder 6">
            <a:extLst>
              <a:ext uri="{FF2B5EF4-FFF2-40B4-BE49-F238E27FC236}">
                <a16:creationId xmlns:a16="http://schemas.microsoft.com/office/drawing/2014/main" id="{BB4B87F3-FDEE-4500-BCD9-DD98B0C32A84}"/>
              </a:ext>
            </a:extLst>
          </p:cNvPr>
          <p:cNvGraphicFramePr>
            <a:graphicFrameLocks/>
          </p:cNvGraphicFramePr>
          <p:nvPr>
            <p:extLst>
              <p:ext uri="{D42A27DB-BD31-4B8C-83A1-F6EECF244321}">
                <p14:modId xmlns:p14="http://schemas.microsoft.com/office/powerpoint/2010/main" val="1357865126"/>
              </p:ext>
            </p:extLst>
          </p:nvPr>
        </p:nvGraphicFramePr>
        <p:xfrm>
          <a:off x="322635" y="1976029"/>
          <a:ext cx="8262566" cy="3709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676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F106CDC1-8ABF-48C3-AF7C-17DCD59FFC5C}"/>
              </a:ext>
            </a:extLst>
          </p:cNvPr>
          <p:cNvSpPr>
            <a:spLocks noGrp="1"/>
          </p:cNvSpPr>
          <p:nvPr>
            <p:ph type="body" sz="quarter" idx="21"/>
          </p:nvPr>
        </p:nvSpPr>
        <p:spPr>
          <a:xfrm>
            <a:off x="2286000" y="5943600"/>
            <a:ext cx="6217920" cy="777375"/>
          </a:xfrm>
        </p:spPr>
        <p:txBody>
          <a:bodyPr anchor="b" anchorCtr="0">
            <a:normAutofit/>
          </a:bodyPr>
          <a:lstStyle/>
          <a:p>
            <a:r>
              <a:rPr lang="en-US" sz="800" dirty="0"/>
              <a:t>Definition: Ever been told by a doctor that you have/had depression, anxiety or other mental health conditions. Excludes those “no longer treating this condition.” 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7" name="Subtitle 6">
            <a:extLst>
              <a:ext uri="{FF2B5EF4-FFF2-40B4-BE49-F238E27FC236}">
                <a16:creationId xmlns:a16="http://schemas.microsoft.com/office/drawing/2014/main" id="{5CF47FA3-CD5C-401A-B12B-3B5AAB406A0F}"/>
              </a:ext>
            </a:extLst>
          </p:cNvPr>
          <p:cNvSpPr>
            <a:spLocks noGrp="1"/>
          </p:cNvSpPr>
          <p:nvPr>
            <p:ph type="subTitle" idx="1"/>
          </p:nvPr>
        </p:nvSpPr>
        <p:spPr>
          <a:xfrm>
            <a:off x="640080" y="228600"/>
            <a:ext cx="8091114" cy="201168"/>
          </a:xfrm>
        </p:spPr>
        <p:txBody>
          <a:bodyPr/>
          <a:lstStyle/>
          <a:p>
            <a:r>
              <a:rPr lang="en-US" dirty="0"/>
              <a:t>A Population at Risk</a:t>
            </a:r>
          </a:p>
        </p:txBody>
      </p:sp>
      <p:sp>
        <p:nvSpPr>
          <p:cNvPr id="10" name="Title 9">
            <a:extLst>
              <a:ext uri="{FF2B5EF4-FFF2-40B4-BE49-F238E27FC236}">
                <a16:creationId xmlns:a16="http://schemas.microsoft.com/office/drawing/2014/main" id="{76782ECF-E706-4B55-B14E-2CF753C1A1A7}"/>
              </a:ext>
            </a:extLst>
          </p:cNvPr>
          <p:cNvSpPr>
            <a:spLocks noGrp="1"/>
          </p:cNvSpPr>
          <p:nvPr>
            <p:ph type="ctrTitle"/>
          </p:nvPr>
        </p:nvSpPr>
        <p:spPr>
          <a:xfrm>
            <a:off x="640080" y="685800"/>
            <a:ext cx="8091114" cy="1185034"/>
          </a:xfrm>
        </p:spPr>
        <p:txBody>
          <a:bodyPr>
            <a:normAutofit/>
          </a:bodyPr>
          <a:lstStyle/>
          <a:p>
            <a:r>
              <a:rPr lang="en-US" sz="2800" dirty="0"/>
              <a:t>More Than One-Third of Lower-Income </a:t>
            </a:r>
            <a:br>
              <a:rPr lang="en-US" sz="2800" dirty="0"/>
            </a:br>
            <a:r>
              <a:rPr lang="en-US" sz="2800" dirty="0"/>
              <a:t>U.S. Adults Reported Anxiety, Depression, or Other Mental Health Conditions</a:t>
            </a:r>
          </a:p>
        </p:txBody>
      </p:sp>
      <p:graphicFrame>
        <p:nvGraphicFramePr>
          <p:cNvPr id="13" name="Content Placeholder 6">
            <a:extLst>
              <a:ext uri="{FF2B5EF4-FFF2-40B4-BE49-F238E27FC236}">
                <a16:creationId xmlns:a16="http://schemas.microsoft.com/office/drawing/2014/main" id="{BB4B87F3-FDEE-4500-BCD9-DD98B0C32A84}"/>
              </a:ext>
            </a:extLst>
          </p:cNvPr>
          <p:cNvGraphicFramePr>
            <a:graphicFrameLocks/>
          </p:cNvGraphicFramePr>
          <p:nvPr>
            <p:extLst>
              <p:ext uri="{D42A27DB-BD31-4B8C-83A1-F6EECF244321}">
                <p14:modId xmlns:p14="http://schemas.microsoft.com/office/powerpoint/2010/main" val="4120198768"/>
              </p:ext>
            </p:extLst>
          </p:nvPr>
        </p:nvGraphicFramePr>
        <p:xfrm>
          <a:off x="322635" y="1976029"/>
          <a:ext cx="8262566" cy="3709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5182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1"/>
          </p:nvPr>
        </p:nvSpPr>
        <p:spPr>
          <a:xfrm>
            <a:off x="2286000" y="5943600"/>
            <a:ext cx="6217920" cy="777375"/>
          </a:xfrm>
        </p:spPr>
        <p:txBody>
          <a:bodyPr anchor="b" anchorCtr="0">
            <a:normAutofit/>
          </a:bodyPr>
          <a:lstStyle/>
          <a:p>
            <a:r>
              <a:rPr lang="en-US" sz="800" dirty="0"/>
              <a:t>Definition: Skipped needed doctor visits, tests, treatments, follow-up, or prescription medicines because of cost, past year. </a:t>
            </a:r>
            <a:br>
              <a:rPr lang="en-US" sz="800" dirty="0"/>
            </a:br>
            <a:r>
              <a:rPr lang="en-US" sz="800" dirty="0"/>
              <a:t>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4" name="Subtitle 3"/>
          <p:cNvSpPr>
            <a:spLocks noGrp="1"/>
          </p:cNvSpPr>
          <p:nvPr>
            <p:ph type="subTitle" idx="1"/>
          </p:nvPr>
        </p:nvSpPr>
        <p:spPr>
          <a:xfrm>
            <a:off x="640080" y="228600"/>
            <a:ext cx="8091114" cy="201168"/>
          </a:xfrm>
        </p:spPr>
        <p:txBody>
          <a:bodyPr>
            <a:normAutofit/>
          </a:bodyPr>
          <a:lstStyle/>
          <a:p>
            <a:r>
              <a:rPr lang="en-US" dirty="0"/>
              <a:t>Affordability of Care</a:t>
            </a:r>
          </a:p>
        </p:txBody>
      </p:sp>
      <p:sp>
        <p:nvSpPr>
          <p:cNvPr id="5" name="Title 4"/>
          <p:cNvSpPr>
            <a:spLocks noGrp="1"/>
          </p:cNvSpPr>
          <p:nvPr>
            <p:ph type="ctrTitle"/>
          </p:nvPr>
        </p:nvSpPr>
        <p:spPr>
          <a:xfrm>
            <a:off x="640080" y="685800"/>
            <a:ext cx="8458200" cy="1280889"/>
          </a:xfrm>
        </p:spPr>
        <p:txBody>
          <a:bodyPr>
            <a:noAutofit/>
          </a:bodyPr>
          <a:lstStyle/>
          <a:p>
            <a:r>
              <a:rPr lang="en-US" sz="2800" dirty="0"/>
              <a:t>Half of U.S. Adults with Lower Income Skipped Needed Medical Care or Did Not Fill Prescriptions Because of Cost in Past Year </a:t>
            </a:r>
          </a:p>
        </p:txBody>
      </p:sp>
      <p:graphicFrame>
        <p:nvGraphicFramePr>
          <p:cNvPr id="25" name="Content Placeholder 6">
            <a:extLst>
              <a:ext uri="{FF2B5EF4-FFF2-40B4-BE49-F238E27FC236}">
                <a16:creationId xmlns:a16="http://schemas.microsoft.com/office/drawing/2014/main" id="{13A89879-A44C-4AA9-B215-85BC941F0D43}"/>
              </a:ext>
            </a:extLst>
          </p:cNvPr>
          <p:cNvGraphicFramePr>
            <a:graphicFrameLocks/>
          </p:cNvGraphicFramePr>
          <p:nvPr>
            <p:extLst>
              <p:ext uri="{D42A27DB-BD31-4B8C-83A1-F6EECF244321}">
                <p14:modId xmlns:p14="http://schemas.microsoft.com/office/powerpoint/2010/main" val="346328947"/>
              </p:ext>
            </p:extLst>
          </p:nvPr>
        </p:nvGraphicFramePr>
        <p:xfrm>
          <a:off x="322635" y="1976029"/>
          <a:ext cx="8262566" cy="3709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9481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1"/>
          </p:nvPr>
        </p:nvSpPr>
        <p:spPr>
          <a:xfrm>
            <a:off x="2286000" y="5943600"/>
            <a:ext cx="6217920" cy="777375"/>
          </a:xfrm>
        </p:spPr>
        <p:txBody>
          <a:bodyPr anchor="b" anchorCtr="0">
            <a:normAutofit/>
          </a:bodyPr>
          <a:lstStyle/>
          <a:p>
            <a:r>
              <a:rPr lang="en-US" sz="800" dirty="0"/>
              <a:t>Definition: Had serious problems paying or unable to pay your medical bills in the past year. 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4" name="Subtitle 3"/>
          <p:cNvSpPr>
            <a:spLocks noGrp="1"/>
          </p:cNvSpPr>
          <p:nvPr>
            <p:ph type="subTitle" idx="1"/>
          </p:nvPr>
        </p:nvSpPr>
        <p:spPr>
          <a:xfrm>
            <a:off x="640080" y="228600"/>
            <a:ext cx="8091114" cy="201168"/>
          </a:xfrm>
        </p:spPr>
        <p:txBody>
          <a:bodyPr>
            <a:normAutofit/>
          </a:bodyPr>
          <a:lstStyle/>
          <a:p>
            <a:r>
              <a:rPr lang="en-US" dirty="0"/>
              <a:t>Affordability of Care</a:t>
            </a:r>
          </a:p>
        </p:txBody>
      </p:sp>
      <p:sp>
        <p:nvSpPr>
          <p:cNvPr id="5" name="Title 4"/>
          <p:cNvSpPr>
            <a:spLocks noGrp="1"/>
          </p:cNvSpPr>
          <p:nvPr>
            <p:ph type="ctrTitle"/>
          </p:nvPr>
        </p:nvSpPr>
        <p:spPr>
          <a:xfrm>
            <a:off x="640080" y="685800"/>
            <a:ext cx="8229600" cy="822960"/>
          </a:xfrm>
        </p:spPr>
        <p:txBody>
          <a:bodyPr>
            <a:noAutofit/>
          </a:bodyPr>
          <a:lstStyle/>
          <a:p>
            <a:r>
              <a:rPr lang="en-US" sz="2800" dirty="0"/>
              <a:t>Had Problems Paying Medical Bills in </a:t>
            </a:r>
            <a:br>
              <a:rPr lang="en-US" sz="2800" dirty="0"/>
            </a:br>
            <a:r>
              <a:rPr lang="en-US" sz="2800" dirty="0"/>
              <a:t>Past Year </a:t>
            </a:r>
          </a:p>
        </p:txBody>
      </p:sp>
      <p:graphicFrame>
        <p:nvGraphicFramePr>
          <p:cNvPr id="25" name="Content Placeholder 6">
            <a:extLst>
              <a:ext uri="{FF2B5EF4-FFF2-40B4-BE49-F238E27FC236}">
                <a16:creationId xmlns:a16="http://schemas.microsoft.com/office/drawing/2014/main" id="{13A89879-A44C-4AA9-B215-85BC941F0D43}"/>
              </a:ext>
            </a:extLst>
          </p:cNvPr>
          <p:cNvGraphicFramePr>
            <a:graphicFrameLocks/>
          </p:cNvGraphicFramePr>
          <p:nvPr>
            <p:extLst>
              <p:ext uri="{D42A27DB-BD31-4B8C-83A1-F6EECF244321}">
                <p14:modId xmlns:p14="http://schemas.microsoft.com/office/powerpoint/2010/main" val="4232415026"/>
              </p:ext>
            </p:extLst>
          </p:nvPr>
        </p:nvGraphicFramePr>
        <p:xfrm>
          <a:off x="440717" y="1695450"/>
          <a:ext cx="8262566" cy="41668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8950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7AA3C6D-1FE2-4766-B966-8142627BEF54}"/>
              </a:ext>
            </a:extLst>
          </p:cNvPr>
          <p:cNvSpPr/>
          <p:nvPr/>
        </p:nvSpPr>
        <p:spPr>
          <a:xfrm>
            <a:off x="497840" y="5669280"/>
            <a:ext cx="8351520" cy="33855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21"/>
          </p:nvPr>
        </p:nvSpPr>
        <p:spPr>
          <a:xfrm>
            <a:off x="2286000" y="5943600"/>
            <a:ext cx="6217920" cy="777375"/>
          </a:xfrm>
        </p:spPr>
        <p:txBody>
          <a:bodyPr anchor="b" anchorCtr="0">
            <a:normAutofit/>
          </a:bodyPr>
          <a:lstStyle/>
          <a:p>
            <a:r>
              <a:rPr lang="en-US" sz="800" dirty="0"/>
              <a:t>Definition: Last time were sick or needed medical attention, got same- or next-day appointment to see a doctor or a nurse, not including a visit to the hospital. 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4" name="Subtitle 3"/>
          <p:cNvSpPr>
            <a:spLocks noGrp="1"/>
          </p:cNvSpPr>
          <p:nvPr>
            <p:ph type="subTitle" idx="1"/>
          </p:nvPr>
        </p:nvSpPr>
        <p:spPr>
          <a:xfrm>
            <a:off x="640080" y="228600"/>
            <a:ext cx="8091114" cy="201168"/>
          </a:xfrm>
        </p:spPr>
        <p:txBody>
          <a:bodyPr>
            <a:normAutofit/>
          </a:bodyPr>
          <a:lstStyle/>
          <a:p>
            <a:r>
              <a:rPr lang="en-US" dirty="0"/>
              <a:t>Access to Primary Care</a:t>
            </a:r>
          </a:p>
        </p:txBody>
      </p:sp>
      <p:sp>
        <p:nvSpPr>
          <p:cNvPr id="5" name="Title 4"/>
          <p:cNvSpPr>
            <a:spLocks noGrp="1"/>
          </p:cNvSpPr>
          <p:nvPr>
            <p:ph type="ctrTitle"/>
          </p:nvPr>
        </p:nvSpPr>
        <p:spPr>
          <a:xfrm>
            <a:off x="640080" y="685800"/>
            <a:ext cx="8229600" cy="822960"/>
          </a:xfrm>
        </p:spPr>
        <p:txBody>
          <a:bodyPr>
            <a:noAutofit/>
          </a:bodyPr>
          <a:lstStyle/>
          <a:p>
            <a:r>
              <a:rPr lang="en-US" sz="2800" dirty="0"/>
              <a:t>Able to Access Same- or Next-Day Appointments When Needed </a:t>
            </a:r>
          </a:p>
        </p:txBody>
      </p:sp>
      <p:graphicFrame>
        <p:nvGraphicFramePr>
          <p:cNvPr id="11" name="Content Placeholder 6">
            <a:extLst>
              <a:ext uri="{FF2B5EF4-FFF2-40B4-BE49-F238E27FC236}">
                <a16:creationId xmlns:a16="http://schemas.microsoft.com/office/drawing/2014/main" id="{55FD3022-1B90-4787-AFF8-2C2BCBD9A688}"/>
              </a:ext>
            </a:extLst>
          </p:cNvPr>
          <p:cNvGraphicFramePr>
            <a:graphicFrameLocks/>
          </p:cNvGraphicFramePr>
          <p:nvPr>
            <p:extLst>
              <p:ext uri="{D42A27DB-BD31-4B8C-83A1-F6EECF244321}">
                <p14:modId xmlns:p14="http://schemas.microsoft.com/office/powerpoint/2010/main" val="1128978358"/>
              </p:ext>
            </p:extLst>
          </p:nvPr>
        </p:nvGraphicFramePr>
        <p:xfrm>
          <a:off x="455982" y="1668256"/>
          <a:ext cx="8262566" cy="41940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912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7AA3C6D-1FE2-4766-B966-8142627BEF54}"/>
              </a:ext>
            </a:extLst>
          </p:cNvPr>
          <p:cNvSpPr/>
          <p:nvPr/>
        </p:nvSpPr>
        <p:spPr>
          <a:xfrm>
            <a:off x="497840" y="5669280"/>
            <a:ext cx="8351520" cy="33855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21"/>
          </p:nvPr>
        </p:nvSpPr>
        <p:spPr>
          <a:xfrm>
            <a:off x="2286000" y="5943600"/>
            <a:ext cx="6217920" cy="777375"/>
          </a:xfrm>
        </p:spPr>
        <p:txBody>
          <a:bodyPr anchor="b" anchorCtr="0">
            <a:normAutofit/>
          </a:bodyPr>
          <a:lstStyle/>
          <a:p>
            <a:r>
              <a:rPr lang="en-US" sz="800" dirty="0"/>
              <a:t>Definition: “Somewhat difficult” or “very difficult” to get medical care in the evenings, on weekends, or holidays without going to the hospital. Excludes those who never needed after-hours care. 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4" name="Subtitle 3"/>
          <p:cNvSpPr>
            <a:spLocks noGrp="1"/>
          </p:cNvSpPr>
          <p:nvPr>
            <p:ph type="subTitle" idx="1"/>
          </p:nvPr>
        </p:nvSpPr>
        <p:spPr>
          <a:xfrm>
            <a:off x="640080" y="228600"/>
            <a:ext cx="8091114" cy="201168"/>
          </a:xfrm>
        </p:spPr>
        <p:txBody>
          <a:bodyPr>
            <a:normAutofit/>
          </a:bodyPr>
          <a:lstStyle/>
          <a:p>
            <a:r>
              <a:rPr lang="en-US" dirty="0"/>
              <a:t>Access to Primary Care</a:t>
            </a:r>
          </a:p>
        </p:txBody>
      </p:sp>
      <p:sp>
        <p:nvSpPr>
          <p:cNvPr id="5" name="Title 4"/>
          <p:cNvSpPr>
            <a:spLocks noGrp="1"/>
          </p:cNvSpPr>
          <p:nvPr>
            <p:ph type="ctrTitle"/>
          </p:nvPr>
        </p:nvSpPr>
        <p:spPr>
          <a:xfrm>
            <a:off x="627433" y="645181"/>
            <a:ext cx="8516567" cy="802619"/>
          </a:xfrm>
        </p:spPr>
        <p:txBody>
          <a:bodyPr>
            <a:normAutofit fontScale="90000"/>
          </a:bodyPr>
          <a:lstStyle/>
          <a:p>
            <a:r>
              <a:rPr lang="en-US" sz="3000" dirty="0"/>
              <a:t>Difficult to Access After-Hours Care Without Going to the Hospital</a:t>
            </a:r>
          </a:p>
        </p:txBody>
      </p:sp>
      <p:graphicFrame>
        <p:nvGraphicFramePr>
          <p:cNvPr id="11" name="Content Placeholder 6">
            <a:extLst>
              <a:ext uri="{FF2B5EF4-FFF2-40B4-BE49-F238E27FC236}">
                <a16:creationId xmlns:a16="http://schemas.microsoft.com/office/drawing/2014/main" id="{2CB0AE12-EC01-4797-A021-DA0934825439}"/>
              </a:ext>
            </a:extLst>
          </p:cNvPr>
          <p:cNvGraphicFramePr>
            <a:graphicFrameLocks/>
          </p:cNvGraphicFramePr>
          <p:nvPr>
            <p:extLst>
              <p:ext uri="{D42A27DB-BD31-4B8C-83A1-F6EECF244321}">
                <p14:modId xmlns:p14="http://schemas.microsoft.com/office/powerpoint/2010/main" val="377160090"/>
              </p:ext>
            </p:extLst>
          </p:nvPr>
        </p:nvGraphicFramePr>
        <p:xfrm>
          <a:off x="455982" y="1668256"/>
          <a:ext cx="8262566" cy="41940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3344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7AA3C6D-1FE2-4766-B966-8142627BEF54}"/>
              </a:ext>
            </a:extLst>
          </p:cNvPr>
          <p:cNvSpPr/>
          <p:nvPr/>
        </p:nvSpPr>
        <p:spPr>
          <a:xfrm>
            <a:off x="497840" y="5669280"/>
            <a:ext cx="8351520" cy="33855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21"/>
          </p:nvPr>
        </p:nvSpPr>
        <p:spPr>
          <a:xfrm>
            <a:off x="2286000" y="5852160"/>
            <a:ext cx="6263640" cy="868680"/>
          </a:xfrm>
        </p:spPr>
        <p:txBody>
          <a:bodyPr anchor="b" anchorCtr="0">
            <a:normAutofit lnSpcReduction="10000"/>
          </a:bodyPr>
          <a:lstStyle/>
          <a:p>
            <a:r>
              <a:rPr lang="en-US" sz="800" dirty="0"/>
              <a:t>Definition: Among those with a regular provider/place of care and who visited the emergency department/A and E Department/</a:t>
            </a:r>
            <a:br>
              <a:rPr lang="en-US" sz="800" dirty="0"/>
            </a:br>
            <a:r>
              <a:rPr lang="en-US" sz="800" dirty="0"/>
              <a:t>emergency room in the past two years, it was for a condition that you thought could have been treated by the doctors or staff at the place where you usually get medical care if they had been available. No data for Germany, Netherlands, New Zealand, or Norway because of small sample sizes (&lt;100). Note: Asterisks indicate where percentage-point differences between lower-income and higher-income adults were significant at p&lt;.05 or better (*).</a:t>
            </a:r>
          </a:p>
          <a:p>
            <a:r>
              <a:rPr lang="en-US" sz="800" dirty="0"/>
              <a:t>Source: Michelle M. Doty, Roosa Tikkanen, Molly FitzGerald, Katharine Fields, and Reginald D. Williams II, “Income-Related Inequalities in Affordability and Access to Primary Care in Eleven High-Income Countries,” </a:t>
            </a:r>
            <a:r>
              <a:rPr lang="en-US" sz="800" i="1" dirty="0"/>
              <a:t>Health Affairs,</a:t>
            </a:r>
            <a:r>
              <a:rPr lang="en-US" sz="800" dirty="0"/>
              <a:t> published online Dec. 9, 2020.</a:t>
            </a:r>
          </a:p>
        </p:txBody>
      </p:sp>
      <p:sp>
        <p:nvSpPr>
          <p:cNvPr id="4" name="Subtitle 3"/>
          <p:cNvSpPr>
            <a:spLocks noGrp="1"/>
          </p:cNvSpPr>
          <p:nvPr>
            <p:ph type="subTitle" idx="1"/>
          </p:nvPr>
        </p:nvSpPr>
        <p:spPr>
          <a:xfrm>
            <a:off x="640080" y="228600"/>
            <a:ext cx="8091114" cy="201168"/>
          </a:xfrm>
        </p:spPr>
        <p:txBody>
          <a:bodyPr>
            <a:normAutofit/>
          </a:bodyPr>
          <a:lstStyle/>
          <a:p>
            <a:r>
              <a:rPr lang="en-US" dirty="0"/>
              <a:t>Access to Primary Care</a:t>
            </a:r>
          </a:p>
        </p:txBody>
      </p:sp>
      <p:sp>
        <p:nvSpPr>
          <p:cNvPr id="5" name="Title 4"/>
          <p:cNvSpPr>
            <a:spLocks noGrp="1"/>
          </p:cNvSpPr>
          <p:nvPr>
            <p:ph type="ctrTitle"/>
          </p:nvPr>
        </p:nvSpPr>
        <p:spPr>
          <a:xfrm>
            <a:off x="640080" y="685800"/>
            <a:ext cx="8458200" cy="822960"/>
          </a:xfrm>
        </p:spPr>
        <p:txBody>
          <a:bodyPr>
            <a:normAutofit/>
          </a:bodyPr>
          <a:lstStyle/>
          <a:p>
            <a:r>
              <a:rPr lang="en-US" sz="2800" dirty="0"/>
              <a:t>Avoidable Emergency Department Visits in Past Two Years</a:t>
            </a:r>
          </a:p>
        </p:txBody>
      </p:sp>
      <p:graphicFrame>
        <p:nvGraphicFramePr>
          <p:cNvPr id="11" name="Content Placeholder 6">
            <a:extLst>
              <a:ext uri="{FF2B5EF4-FFF2-40B4-BE49-F238E27FC236}">
                <a16:creationId xmlns:a16="http://schemas.microsoft.com/office/drawing/2014/main" id="{22216615-F61C-47C1-BACE-BDD4596AA4ED}"/>
              </a:ext>
            </a:extLst>
          </p:cNvPr>
          <p:cNvGraphicFramePr>
            <a:graphicFrameLocks/>
          </p:cNvGraphicFramePr>
          <p:nvPr>
            <p:extLst>
              <p:ext uri="{D42A27DB-BD31-4B8C-83A1-F6EECF244321}">
                <p14:modId xmlns:p14="http://schemas.microsoft.com/office/powerpoint/2010/main" val="2084653749"/>
              </p:ext>
            </p:extLst>
          </p:nvPr>
        </p:nvGraphicFramePr>
        <p:xfrm>
          <a:off x="455982" y="1668256"/>
          <a:ext cx="8262566" cy="41940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14501896"/>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resentation5" id="{3FFC4559-1BAF-7F42-A898-B3598B040620}" vid="{A167C7B2-675D-E44E-AD59-987CD75A0AEE}"/>
    </a:ext>
  </a:extLst>
</a:theme>
</file>

<file path=ppt/theme/theme2.xml><?xml version="1.0" encoding="utf-8"?>
<a:theme xmlns:a="http://schemas.openxmlformats.org/drawingml/2006/main" name="5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resentation5" id="{3FFC4559-1BAF-7F42-A898-B3598B040620}" vid="{A167C7B2-675D-E44E-AD59-987CD75A0AE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351DE9-054D-4E81-9576-D2E79B60EFC5}">
  <ds:schemaRefs>
    <ds:schemaRef ds:uri="http://schemas.microsoft.com/office/2006/documentManagement/types"/>
    <ds:schemaRef ds:uri="http://schemas.openxmlformats.org/package/2006/metadata/core-properties"/>
    <ds:schemaRef ds:uri="fd0705cf-2316-48c0-96f8-e5d689de0d99"/>
    <ds:schemaRef ds:uri="http://purl.org/dc/elements/1.1/"/>
    <ds:schemaRef ds:uri="http://schemas.microsoft.com/office/2006/metadata/properties"/>
    <ds:schemaRef ds:uri="http://purl.org/dc/terms/"/>
    <ds:schemaRef ds:uri="http://schemas.microsoft.com/office/infopath/2007/PartnerControls"/>
    <ds:schemaRef ds:uri="29e91428-62e1-404e-8dba-d479e0ef01ba"/>
    <ds:schemaRef ds:uri="http://www.w3.org/XML/1998/namespace"/>
    <ds:schemaRef ds:uri="http://purl.org/dc/dcmitype/"/>
  </ds:schemaRefs>
</ds:datastoreItem>
</file>

<file path=customXml/itemProps2.xml><?xml version="1.0" encoding="utf-8"?>
<ds:datastoreItem xmlns:ds="http://schemas.openxmlformats.org/officeDocument/2006/customXml" ds:itemID="{71D4D67B-1C91-4419-9B05-9181ECE438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BFBEEE-BA14-40D0-B2CA-B90BEB28D1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32135</TotalTime>
  <Words>1027</Words>
  <Application>Microsoft Office PowerPoint</Application>
  <PresentationFormat>On-screen Show (4:3)</PresentationFormat>
  <Paragraphs>74</Paragraphs>
  <Slides>8</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Arial</vt:lpstr>
      <vt:lpstr>Calibri</vt:lpstr>
      <vt:lpstr>Georgia</vt:lpstr>
      <vt:lpstr>Lato</vt:lpstr>
      <vt:lpstr>Open Sans Light</vt:lpstr>
      <vt:lpstr>Trebuchet MS</vt:lpstr>
      <vt:lpstr>1_Office Theme</vt:lpstr>
      <vt:lpstr>5_Office Theme</vt:lpstr>
      <vt:lpstr>2020 Commonwealth Fund International Health Policy Survey</vt:lpstr>
      <vt:lpstr>More Than One-Quarter of U.S. Adults  with Lower Income Experienced Material Hardships in the Past Year</vt:lpstr>
      <vt:lpstr>More Than One-Third of Lower-Income  U.S. Adults Reported Anxiety, Depression, or Other Mental Health Conditions</vt:lpstr>
      <vt:lpstr>Half of U.S. Adults with Lower Income Skipped Needed Medical Care or Did Not Fill Prescriptions Because of Cost in Past Year </vt:lpstr>
      <vt:lpstr>Had Problems Paying Medical Bills in  Past Year </vt:lpstr>
      <vt:lpstr>Able to Access Same- or Next-Day Appointments When Needed </vt:lpstr>
      <vt:lpstr>Difficult to Access After-Hours Care Without Going to the Hospital</vt:lpstr>
      <vt:lpstr>Avoidable Emergency Department Visits in Past Two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International Health Policy Survey - Chartpack</dc:title>
  <dc:creator>Roosa Tikkanen</dc:creator>
  <cp:lastModifiedBy>Paul Frame</cp:lastModifiedBy>
  <cp:revision>589</cp:revision>
  <cp:lastPrinted>2019-12-05T18:02:09Z</cp:lastPrinted>
  <dcterms:created xsi:type="dcterms:W3CDTF">2017-05-12T14:54:28Z</dcterms:created>
  <dcterms:modified xsi:type="dcterms:W3CDTF">2020-12-09T21:41:04Z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