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9"/>
  </p:notesMasterIdLst>
  <p:handoutMasterIdLst>
    <p:handoutMasterId r:id="rId10"/>
  </p:handoutMasterIdLst>
  <p:sldIdLst>
    <p:sldId id="459" r:id="rId5"/>
    <p:sldId id="456" r:id="rId6"/>
    <p:sldId id="457" r:id="rId7"/>
    <p:sldId id="458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EC4361-A85A-4D28-BA68-3F8110AE3F2B}" v="91" dt="2020-11-17T13:11:35.1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70" autoAdjust="0"/>
    <p:restoredTop sz="95482" autoAdjust="0"/>
  </p:normalViewPr>
  <p:slideViewPr>
    <p:cSldViewPr snapToObjects="1">
      <p:cViewPr varScale="1">
        <p:scale>
          <a:sx n="113" d="100"/>
          <a:sy n="113" d="100"/>
        </p:scale>
        <p:origin x="1806" y="114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73EC4361-A85A-4D28-BA68-3F8110AE3F2B}"/>
    <pc:docChg chg="undo modSld modMainMaster">
      <pc:chgData name="Paul Frame" userId="ded3f5c5-00e7-408d-9358-fc292cfa5078" providerId="ADAL" clId="{73EC4361-A85A-4D28-BA68-3F8110AE3F2B}" dt="2020-11-17T13:11:35.126" v="248" actId="207"/>
      <pc:docMkLst>
        <pc:docMk/>
      </pc:docMkLst>
      <pc:sldChg chg="modSp">
        <pc:chgData name="Paul Frame" userId="ded3f5c5-00e7-408d-9358-fc292cfa5078" providerId="ADAL" clId="{73EC4361-A85A-4D28-BA68-3F8110AE3F2B}" dt="2020-11-11T23:04:18.783" v="216"/>
        <pc:sldMkLst>
          <pc:docMk/>
          <pc:sldMk cId="3627319954" sldId="456"/>
        </pc:sldMkLst>
        <pc:spChg chg="mod">
          <ac:chgData name="Paul Frame" userId="ded3f5c5-00e7-408d-9358-fc292cfa5078" providerId="ADAL" clId="{73EC4361-A85A-4D28-BA68-3F8110AE3F2B}" dt="2020-11-11T18:22:19.178" v="19" actId="20577"/>
          <ac:spMkLst>
            <pc:docMk/>
            <pc:sldMk cId="3627319954" sldId="456"/>
            <ac:spMk id="2" creationId="{BEA7BDB9-8C10-6B41-979C-06A03EFF25EE}"/>
          </ac:spMkLst>
        </pc:spChg>
        <pc:graphicFrameChg chg="mod">
          <ac:chgData name="Paul Frame" userId="ded3f5c5-00e7-408d-9358-fc292cfa5078" providerId="ADAL" clId="{73EC4361-A85A-4D28-BA68-3F8110AE3F2B}" dt="2020-11-11T23:02:50.972" v="214"/>
          <ac:graphicFrameMkLst>
            <pc:docMk/>
            <pc:sldMk cId="3627319954" sldId="456"/>
            <ac:graphicFrameMk id="11" creationId="{4E70425E-A50A-9F4C-A3BD-65D07F575199}"/>
          </ac:graphicFrameMkLst>
        </pc:graphicFrameChg>
        <pc:graphicFrameChg chg="mod">
          <ac:chgData name="Paul Frame" userId="ded3f5c5-00e7-408d-9358-fc292cfa5078" providerId="ADAL" clId="{73EC4361-A85A-4D28-BA68-3F8110AE3F2B}" dt="2020-11-11T23:04:18.783" v="216"/>
          <ac:graphicFrameMkLst>
            <pc:docMk/>
            <pc:sldMk cId="3627319954" sldId="456"/>
            <ac:graphicFrameMk id="12" creationId="{DD536398-1EBB-6E41-AEA2-C105F6AF1C12}"/>
          </ac:graphicFrameMkLst>
        </pc:graphicFrameChg>
      </pc:sldChg>
      <pc:sldChg chg="modSp mod">
        <pc:chgData name="Paul Frame" userId="ded3f5c5-00e7-408d-9358-fc292cfa5078" providerId="ADAL" clId="{73EC4361-A85A-4D28-BA68-3F8110AE3F2B}" dt="2020-11-17T13:11:35.126" v="248" actId="207"/>
        <pc:sldMkLst>
          <pc:docMk/>
          <pc:sldMk cId="2123799566" sldId="457"/>
        </pc:sldMkLst>
        <pc:spChg chg="mod">
          <ac:chgData name="Paul Frame" userId="ded3f5c5-00e7-408d-9358-fc292cfa5078" providerId="ADAL" clId="{73EC4361-A85A-4D28-BA68-3F8110AE3F2B}" dt="2020-11-11T18:45:43.521" v="54" actId="6549"/>
          <ac:spMkLst>
            <pc:docMk/>
            <pc:sldMk cId="2123799566" sldId="457"/>
            <ac:spMk id="6" creationId="{645117B7-0A6E-784A-80B4-EB02007FD453}"/>
          </ac:spMkLst>
        </pc:spChg>
        <pc:spChg chg="mod">
          <ac:chgData name="Paul Frame" userId="ded3f5c5-00e7-408d-9358-fc292cfa5078" providerId="ADAL" clId="{73EC4361-A85A-4D28-BA68-3F8110AE3F2B}" dt="2020-11-17T13:08:55.007" v="241" actId="207"/>
          <ac:spMkLst>
            <pc:docMk/>
            <pc:sldMk cId="2123799566" sldId="457"/>
            <ac:spMk id="10" creationId="{2D6AEEAC-1D43-6141-ACF2-DFB815D2EE58}"/>
          </ac:spMkLst>
        </pc:spChg>
        <pc:spChg chg="mod">
          <ac:chgData name="Paul Frame" userId="ded3f5c5-00e7-408d-9358-fc292cfa5078" providerId="ADAL" clId="{73EC4361-A85A-4D28-BA68-3F8110AE3F2B}" dt="2020-11-11T19:12:13.206" v="109" actId="1037"/>
          <ac:spMkLst>
            <pc:docMk/>
            <pc:sldMk cId="2123799566" sldId="457"/>
            <ac:spMk id="11" creationId="{38903F0E-905F-BA4B-AE0F-6BF7D413A6A7}"/>
          </ac:spMkLst>
        </pc:spChg>
        <pc:graphicFrameChg chg="mod">
          <ac:chgData name="Paul Frame" userId="ded3f5c5-00e7-408d-9358-fc292cfa5078" providerId="ADAL" clId="{73EC4361-A85A-4D28-BA68-3F8110AE3F2B}" dt="2020-11-12T13:53:04.407" v="221"/>
          <ac:graphicFrameMkLst>
            <pc:docMk/>
            <pc:sldMk cId="2123799566" sldId="457"/>
            <ac:graphicFrameMk id="8" creationId="{E16856D5-696F-AF41-A5E0-B2D36DA37DF4}"/>
          </ac:graphicFrameMkLst>
        </pc:graphicFrameChg>
        <pc:graphicFrameChg chg="mod">
          <ac:chgData name="Paul Frame" userId="ded3f5c5-00e7-408d-9358-fc292cfa5078" providerId="ADAL" clId="{73EC4361-A85A-4D28-BA68-3F8110AE3F2B}" dt="2020-11-17T13:11:35.126" v="248" actId="207"/>
          <ac:graphicFrameMkLst>
            <pc:docMk/>
            <pc:sldMk cId="2123799566" sldId="457"/>
            <ac:graphicFrameMk id="9" creationId="{225D8940-FF11-6645-8DB4-E818308A95AB}"/>
          </ac:graphicFrameMkLst>
        </pc:graphicFrameChg>
      </pc:sldChg>
      <pc:sldChg chg="modSp mod">
        <pc:chgData name="Paul Frame" userId="ded3f5c5-00e7-408d-9358-fc292cfa5078" providerId="ADAL" clId="{73EC4361-A85A-4D28-BA68-3F8110AE3F2B}" dt="2020-11-12T14:11:48.419" v="240" actId="14100"/>
        <pc:sldMkLst>
          <pc:docMk/>
          <pc:sldMk cId="2763101878" sldId="458"/>
        </pc:sldMkLst>
        <pc:spChg chg="mod">
          <ac:chgData name="Paul Frame" userId="ded3f5c5-00e7-408d-9358-fc292cfa5078" providerId="ADAL" clId="{73EC4361-A85A-4D28-BA68-3F8110AE3F2B}" dt="2020-11-11T18:49:45.567" v="76" actId="20577"/>
          <ac:spMkLst>
            <pc:docMk/>
            <pc:sldMk cId="2763101878" sldId="458"/>
            <ac:spMk id="5" creationId="{AAAB23F1-D270-4141-BDCE-3403ABD44987}"/>
          </ac:spMkLst>
        </pc:spChg>
        <pc:spChg chg="mod">
          <ac:chgData name="Paul Frame" userId="ded3f5c5-00e7-408d-9358-fc292cfa5078" providerId="ADAL" clId="{73EC4361-A85A-4D28-BA68-3F8110AE3F2B}" dt="2020-11-11T20:12:48.380" v="160" actId="12788"/>
          <ac:spMkLst>
            <pc:docMk/>
            <pc:sldMk cId="2763101878" sldId="458"/>
            <ac:spMk id="9" creationId="{191E1772-CFC0-AE4A-BEC2-CFD9F8B3BAC0}"/>
          </ac:spMkLst>
        </pc:spChg>
        <pc:spChg chg="mod">
          <ac:chgData name="Paul Frame" userId="ded3f5c5-00e7-408d-9358-fc292cfa5078" providerId="ADAL" clId="{73EC4361-A85A-4D28-BA68-3F8110AE3F2B}" dt="2020-11-11T20:09:45.564" v="148" actId="1037"/>
          <ac:spMkLst>
            <pc:docMk/>
            <pc:sldMk cId="2763101878" sldId="458"/>
            <ac:spMk id="10" creationId="{E8D7A039-4548-AD4A-BB7B-C9F486E993A8}"/>
          </ac:spMkLst>
        </pc:spChg>
        <pc:spChg chg="mod">
          <ac:chgData name="Paul Frame" userId="ded3f5c5-00e7-408d-9358-fc292cfa5078" providerId="ADAL" clId="{73EC4361-A85A-4D28-BA68-3F8110AE3F2B}" dt="2020-11-12T13:54:10.058" v="228" actId="14100"/>
          <ac:spMkLst>
            <pc:docMk/>
            <pc:sldMk cId="2763101878" sldId="458"/>
            <ac:spMk id="17" creationId="{4C8382A9-378A-3F45-B246-3B3F1A708EB4}"/>
          </ac:spMkLst>
        </pc:spChg>
        <pc:spChg chg="mod">
          <ac:chgData name="Paul Frame" userId="ded3f5c5-00e7-408d-9358-fc292cfa5078" providerId="ADAL" clId="{73EC4361-A85A-4D28-BA68-3F8110AE3F2B}" dt="2020-11-12T13:54:44.938" v="239" actId="14100"/>
          <ac:spMkLst>
            <pc:docMk/>
            <pc:sldMk cId="2763101878" sldId="458"/>
            <ac:spMk id="18" creationId="{4B4B9F33-FF52-2A44-8F69-19EB11DF2F12}"/>
          </ac:spMkLst>
        </pc:spChg>
        <pc:spChg chg="mod">
          <ac:chgData name="Paul Frame" userId="ded3f5c5-00e7-408d-9358-fc292cfa5078" providerId="ADAL" clId="{73EC4361-A85A-4D28-BA68-3F8110AE3F2B}" dt="2020-11-12T13:54:35.356" v="237" actId="1038"/>
          <ac:spMkLst>
            <pc:docMk/>
            <pc:sldMk cId="2763101878" sldId="458"/>
            <ac:spMk id="19" creationId="{7185C452-2625-5844-B69C-020356AA547C}"/>
          </ac:spMkLst>
        </pc:spChg>
        <pc:graphicFrameChg chg="mod">
          <ac:chgData name="Paul Frame" userId="ded3f5c5-00e7-408d-9358-fc292cfa5078" providerId="ADAL" clId="{73EC4361-A85A-4D28-BA68-3F8110AE3F2B}" dt="2020-11-12T14:11:48.419" v="240" actId="14100"/>
          <ac:graphicFrameMkLst>
            <pc:docMk/>
            <pc:sldMk cId="2763101878" sldId="458"/>
            <ac:graphicFrameMk id="8" creationId="{1F6371DF-74D6-9540-B211-B4DC5325ADE2}"/>
          </ac:graphicFrameMkLst>
        </pc:graphicFrameChg>
        <pc:graphicFrameChg chg="mod">
          <ac:chgData name="Paul Frame" userId="ded3f5c5-00e7-408d-9358-fc292cfa5078" providerId="ADAL" clId="{73EC4361-A85A-4D28-BA68-3F8110AE3F2B}" dt="2020-11-12T14:11:48.419" v="240" actId="14100"/>
          <ac:graphicFrameMkLst>
            <pc:docMk/>
            <pc:sldMk cId="2763101878" sldId="458"/>
            <ac:graphicFrameMk id="14" creationId="{0ADD1EC9-9E07-3445-983E-8BC2C362FCEA}"/>
          </ac:graphicFrameMkLst>
        </pc:graphicFrameChg>
      </pc:sldChg>
      <pc:sldChg chg="modSp">
        <pc:chgData name="Paul Frame" userId="ded3f5c5-00e7-408d-9358-fc292cfa5078" providerId="ADAL" clId="{73EC4361-A85A-4D28-BA68-3F8110AE3F2B}" dt="2020-11-11T19:13:23.977" v="110" actId="6549"/>
        <pc:sldMkLst>
          <pc:docMk/>
          <pc:sldMk cId="2506501049" sldId="459"/>
        </pc:sldMkLst>
        <pc:spChg chg="mod">
          <ac:chgData name="Paul Frame" userId="ded3f5c5-00e7-408d-9358-fc292cfa5078" providerId="ADAL" clId="{73EC4361-A85A-4D28-BA68-3F8110AE3F2B}" dt="2020-11-11T18:55:55.047" v="96" actId="20577"/>
          <ac:spMkLst>
            <pc:docMk/>
            <pc:sldMk cId="2506501049" sldId="459"/>
            <ac:spMk id="2" creationId="{9E8D9C18-A327-0542-A331-747104E4262D}"/>
          </ac:spMkLst>
        </pc:spChg>
        <pc:graphicFrameChg chg="modGraphic">
          <ac:chgData name="Paul Frame" userId="ded3f5c5-00e7-408d-9358-fc292cfa5078" providerId="ADAL" clId="{73EC4361-A85A-4D28-BA68-3F8110AE3F2B}" dt="2020-11-11T19:13:23.977" v="110" actId="6549"/>
          <ac:graphicFrameMkLst>
            <pc:docMk/>
            <pc:sldMk cId="2506501049" sldId="459"/>
            <ac:graphicFrameMk id="9" creationId="{67AB4B34-17B6-0849-BAFB-BB828F72E659}"/>
          </ac:graphicFrameMkLst>
        </pc:graphicFrameChg>
      </pc:sldChg>
      <pc:sldMasterChg chg="modSldLayout">
        <pc:chgData name="Paul Frame" userId="ded3f5c5-00e7-408d-9358-fc292cfa5078" providerId="ADAL" clId="{73EC4361-A85A-4D28-BA68-3F8110AE3F2B}" dt="2020-11-11T18:20:03.321" v="0" actId="20577"/>
        <pc:sldMasterMkLst>
          <pc:docMk/>
          <pc:sldMasterMk cId="1241911007" sldId="2147483680"/>
        </pc:sldMasterMkLst>
        <pc:sldLayoutChg chg="modSp">
          <pc:chgData name="Paul Frame" userId="ded3f5c5-00e7-408d-9358-fc292cfa5078" providerId="ADAL" clId="{73EC4361-A85A-4D28-BA68-3F8110AE3F2B}" dt="2020-11-11T18:20:03.321" v="0" actId="20577"/>
          <pc:sldLayoutMkLst>
            <pc:docMk/>
            <pc:sldMasterMk cId="1241911007" sldId="2147483680"/>
            <pc:sldLayoutMk cId="2249687676" sldId="2147483722"/>
          </pc:sldLayoutMkLst>
          <pc:spChg chg="mod">
            <ac:chgData name="Paul Frame" userId="ded3f5c5-00e7-408d-9358-fc292cfa5078" providerId="ADAL" clId="{73EC4361-A85A-4D28-BA68-3F8110AE3F2B}" dt="2020-11-11T18:20:03.321" v="0" actId="20577"/>
            <ac:spMkLst>
              <pc:docMk/>
              <pc:sldMasterMk cId="1241911007" sldId="2147483680"/>
              <pc:sldLayoutMk cId="2249687676" sldId="2147483722"/>
              <ac:spMk id="8" creationId="{C4DDC71F-BFD4-974C-A4E4-AC4D68315D72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0" dirty="0">
                <a:solidFill>
                  <a:schemeClr val="tx1"/>
                </a:solidFill>
                <a:latin typeface="+mn-lt"/>
              </a:rPr>
              <a:t>Jail incarceration rates by race, 2018</a:t>
            </a:r>
            <a:endParaRPr lang="en-US" sz="1600" b="0" i="0" dirty="0">
              <a:solidFill>
                <a:schemeClr val="tx1"/>
              </a:solidFill>
              <a:latin typeface="+mn-lt"/>
            </a:endParaRPr>
          </a:p>
          <a:p>
            <a:pPr>
              <a:defRPr sz="1600">
                <a:solidFill>
                  <a:schemeClr val="tx1"/>
                </a:solidFill>
              </a:defRPr>
            </a:pPr>
            <a:r>
              <a:rPr lang="en-US" sz="1600" b="0" i="0" dirty="0">
                <a:solidFill>
                  <a:schemeClr val="tx1"/>
                </a:solidFill>
                <a:latin typeface="+mn-lt"/>
              </a:rPr>
              <a:t> (per 100,000 U.S. residents)</a:t>
            </a:r>
          </a:p>
        </c:rich>
      </c:tx>
      <c:layout>
        <c:manualLayout>
          <c:xMode val="edge"/>
          <c:yMode val="edge"/>
          <c:x val="0.177670525109244"/>
          <c:y val="4.101611448857104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2DB3-E444-A99C-34BA095ABFD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DB3-E444-A99C-34BA095ABFD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DB3-E444-A99C-34BA095ABFD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DB3-E444-A99C-34BA095ABFDB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187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B3-E444-A99C-34BA095ABF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White</c:v>
                </c:pt>
                <c:pt idx="2">
                  <c:v>Hispanic</c:v>
                </c:pt>
                <c:pt idx="3">
                  <c:v>Total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592</c:v>
                </c:pt>
                <c:pt idx="1">
                  <c:v>187</c:v>
                </c:pt>
                <c:pt idx="2">
                  <c:v>182</c:v>
                </c:pt>
                <c:pt idx="3">
                  <c:v>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B3-E444-A99C-34BA095ABF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663946736"/>
        <c:axId val="663947392"/>
      </c:barChart>
      <c:catAx>
        <c:axId val="66394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947392"/>
        <c:crosses val="autoZero"/>
        <c:auto val="1"/>
        <c:lblAlgn val="ctr"/>
        <c:lblOffset val="100"/>
        <c:noMultiLvlLbl val="0"/>
      </c:catAx>
      <c:valAx>
        <c:axId val="663947392"/>
        <c:scaling>
          <c:orientation val="minMax"/>
          <c:max val="1200"/>
        </c:scaling>
        <c:delete val="1"/>
        <c:axPos val="l"/>
        <c:numFmt formatCode="General" sourceLinked="1"/>
        <c:majorTickMark val="out"/>
        <c:minorTickMark val="none"/>
        <c:tickLblPos val="nextTo"/>
        <c:crossAx val="66394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0"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dirty="0">
                <a:solidFill>
                  <a:schemeClr val="tx1"/>
                </a:solidFill>
                <a:latin typeface="+mn-lt"/>
              </a:rPr>
              <a:t>Prison incarceration rates by race, 2018</a:t>
            </a:r>
          </a:p>
          <a:p>
            <a:pPr>
              <a:defRPr sz="1600">
                <a:solidFill>
                  <a:schemeClr val="tx1"/>
                </a:solidFill>
              </a:defRPr>
            </a:pPr>
            <a:r>
              <a:rPr lang="en-US" sz="1600" b="0" i="0" dirty="0">
                <a:solidFill>
                  <a:schemeClr val="tx1"/>
                </a:solidFill>
                <a:latin typeface="+mn-lt"/>
              </a:rPr>
              <a:t> (per 100,000 U.S. residents)</a:t>
            </a:r>
          </a:p>
        </c:rich>
      </c:tx>
      <c:layout>
        <c:manualLayout>
          <c:xMode val="edge"/>
          <c:yMode val="edge"/>
          <c:x val="0.12235185227374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F68-484B-A2E6-49AFBD99064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68-484B-A2E6-49AFBD99064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F68-484B-A2E6-49AFBD99064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F68-484B-A2E6-49AFBD99064F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218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68-484B-A2E6-49AFBD990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White</c:v>
                </c:pt>
                <c:pt idx="2">
                  <c:v>Hispanic</c:v>
                </c:pt>
                <c:pt idx="3">
                  <c:v>Total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 formatCode="#,##0">
                  <c:v>1134</c:v>
                </c:pt>
                <c:pt idx="1">
                  <c:v>218</c:v>
                </c:pt>
                <c:pt idx="2">
                  <c:v>549</c:v>
                </c:pt>
                <c:pt idx="3">
                  <c:v>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68-484B-A2E6-49AFBD990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663946736"/>
        <c:axId val="663947392"/>
      </c:barChart>
      <c:catAx>
        <c:axId val="66394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947392"/>
        <c:crosses val="autoZero"/>
        <c:auto val="1"/>
        <c:lblAlgn val="ctr"/>
        <c:lblOffset val="100"/>
        <c:noMultiLvlLbl val="0"/>
      </c:catAx>
      <c:valAx>
        <c:axId val="66394739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66394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930503085897299E-4"/>
          <c:y val="3.4375000000000003E-2"/>
          <c:w val="0.9990707048352454"/>
          <c:h val="0.781312007874015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Chronic condition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Prisoners</c:v>
                </c:pt>
                <c:pt idx="1">
                  <c:v>Jail inmates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0.51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9-7C45-B365-0FDEA3C29E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Infectious disease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Prisoners</c:v>
                </c:pt>
                <c:pt idx="1">
                  <c:v>Jail inmates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0.22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79-7C45-B365-0FDEA3C29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1"/>
        <c:axId val="415528800"/>
        <c:axId val="415529192"/>
      </c:barChart>
      <c:catAx>
        <c:axId val="41552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529192"/>
        <c:crosses val="autoZero"/>
        <c:auto val="1"/>
        <c:lblAlgn val="ctr"/>
        <c:lblOffset val="100"/>
        <c:noMultiLvlLbl val="0"/>
      </c:catAx>
      <c:valAx>
        <c:axId val="415529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552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1.650805491598133E-2"/>
          <c:w val="0.99701215231404539"/>
          <c:h val="6.62999213956168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930503085897299E-4"/>
          <c:y val="0.35228106576828294"/>
          <c:w val="0.97621152340703177"/>
          <c:h val="0.463406053040013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and federal prisoners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39D7-184B-AB74-B9E28F02BC1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High blood pressure</c:v>
                </c:pt>
                <c:pt idx="1">
                  <c:v>Turberculosis</c:v>
                </c:pt>
                <c:pt idx="2">
                  <c:v>Hepatitis</c:v>
                </c:pt>
                <c:pt idx="3">
                  <c:v>HIV/AIDS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0.30199999999999999</c:v>
                </c:pt>
                <c:pt idx="1">
                  <c:v>0.06</c:v>
                </c:pt>
                <c:pt idx="2">
                  <c:v>0.109</c:v>
                </c:pt>
                <c:pt idx="3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7D-2841-ADBC-4A8E4CB7BE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General population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489099173490574E-3"/>
                  <c:y val="9.5708994924052059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9D7-184B-AB74-B9E28F02BC18}"/>
                </c:ext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9D7-184B-AB74-B9E28F02BC18}"/>
                </c:ext>
              </c:extLst>
            </c:dLbl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9D7-184B-AB74-B9E28F02BC1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High blood pressure</c:v>
                </c:pt>
                <c:pt idx="1">
                  <c:v>Turberculosis</c:v>
                </c:pt>
                <c:pt idx="2">
                  <c:v>Hepatitis</c:v>
                </c:pt>
                <c:pt idx="3">
                  <c:v>HIV/AIDS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0.18099999999999999</c:v>
                </c:pt>
                <c:pt idx="1">
                  <c:v>5.0000000000000001E-3</c:v>
                </c:pt>
                <c:pt idx="2">
                  <c:v>1.0999999999999999E-2</c:v>
                </c:pt>
                <c:pt idx="3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7D-2841-ADBC-4A8E4CB7B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357253216"/>
        <c:axId val="357252824"/>
      </c:barChart>
      <c:catAx>
        <c:axId val="35725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252824"/>
        <c:crosses val="autoZero"/>
        <c:auto val="1"/>
        <c:lblAlgn val="ctr"/>
        <c:lblOffset val="100"/>
        <c:noMultiLvlLbl val="0"/>
      </c:catAx>
      <c:valAx>
        <c:axId val="3572528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7253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90437514404767"/>
          <c:y val="1.8649027149228298E-2"/>
          <c:w val="0.84663553167671823"/>
          <c:h val="3.98514707943855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83285655810681E-2"/>
          <c:y val="0.14517954624227372"/>
          <c:w val="0.91923342868837865"/>
          <c:h val="0.7533908855561202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Prison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 and federal prisons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61-B843-9750-C7B518981DC8}"/>
            </c:ext>
          </c:extLst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Sentenced in jail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State and federal prisons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8A-624D-BDD0-6AF28D01D5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0"/>
        <c:overlap val="-25"/>
        <c:axId val="357250864"/>
        <c:axId val="357251648"/>
      </c:barChart>
      <c:catAx>
        <c:axId val="357250864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251648"/>
        <c:crosses val="autoZero"/>
        <c:auto val="1"/>
        <c:lblAlgn val="ctr"/>
        <c:lblOffset val="100"/>
        <c:noMultiLvlLbl val="0"/>
      </c:catAx>
      <c:valAx>
        <c:axId val="357251648"/>
        <c:scaling>
          <c:orientation val="minMax"/>
          <c:min val="0"/>
        </c:scaling>
        <c:delete val="1"/>
        <c:axPos val="r"/>
        <c:numFmt formatCode="0%" sourceLinked="1"/>
        <c:majorTickMark val="out"/>
        <c:minorTickMark val="none"/>
        <c:tickLblPos val="nextTo"/>
        <c:crossAx val="357250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802134321118314E-2"/>
          <c:y val="0.12189740584699008"/>
          <c:w val="0.93839573135776333"/>
          <c:h val="0.614332654156657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Jail inmates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Serious psychological distress</c:v>
                </c:pt>
                <c:pt idx="1">
                  <c:v>History of mental 
health problem</c:v>
                </c:pt>
                <c:pt idx="2">
                  <c:v>No indication of a 
mental health problem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0.27</c:v>
                </c:pt>
                <c:pt idx="1">
                  <c:v>0.43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2F-6D48-A61A-8818330843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Prisoners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Serious psychological distress</c:v>
                </c:pt>
                <c:pt idx="1">
                  <c:v>History of mental 
health problem</c:v>
                </c:pt>
                <c:pt idx="2">
                  <c:v>No indication of a 
mental health problem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0.37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2F-6D48-A61A-8818330843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479911472"/>
        <c:axId val="1479911800"/>
      </c:barChart>
      <c:catAx>
        <c:axId val="147991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911800"/>
        <c:crosses val="autoZero"/>
        <c:auto val="1"/>
        <c:lblAlgn val="ctr"/>
        <c:lblOffset val="100"/>
        <c:noMultiLvlLbl val="0"/>
      </c:catAx>
      <c:valAx>
        <c:axId val="14799118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7991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736137269448763"/>
          <c:y val="3.5975116489177505E-2"/>
          <c:w val="0.44131696061777853"/>
          <c:h val="6.39615598634886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0.29319</cdr:x>
      <cdr:y>0.79208</cdr:y>
    </cdr:from>
    <cdr:to>
      <cdr:x>0.41071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364771A-474B-43EA-999D-70B0A7F9381A}"/>
            </a:ext>
          </a:extLst>
        </cdr:cNvPr>
        <cdr:cNvSpPr txBox="1"/>
      </cdr:nvSpPr>
      <cdr:spPr>
        <a:xfrm xmlns:a="http://schemas.openxmlformats.org/drawingml/2006/main">
          <a:off x="2281187" y="405704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11/17/2020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11/17/2020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DDC71F-BFD4-974C-A4E4-AC4D68315D72}"/>
              </a:ext>
            </a:extLst>
          </p:cNvPr>
          <p:cNvSpPr txBox="1"/>
          <p:nvPr userDrawn="1"/>
        </p:nvSpPr>
        <p:spPr>
          <a:xfrm>
            <a:off x="1763687" y="6404924"/>
            <a:ext cx="7380313" cy="38485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Source: Natasha </a:t>
            </a:r>
            <a:r>
              <a:rPr lang="en-US" sz="900" dirty="0" err="1">
                <a:solidFill>
                  <a:srgbClr val="4C515A"/>
                </a:solidFill>
                <a:latin typeface="InterFace" panose="020B0503030203020204" pitchFamily="34" charset="0"/>
              </a:rPr>
              <a:t>Camhi</a:t>
            </a: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, Dan </a:t>
            </a:r>
            <a:r>
              <a:rPr lang="en-US" sz="900" dirty="0" err="1">
                <a:solidFill>
                  <a:srgbClr val="4C515A"/>
                </a:solidFill>
                <a:latin typeface="InterFace" panose="020B0503030203020204" pitchFamily="34" charset="0"/>
              </a:rPr>
              <a:t>Mistak</a:t>
            </a: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, and Vikki </a:t>
            </a:r>
            <a:r>
              <a:rPr lang="en-US" sz="900" dirty="0" err="1">
                <a:solidFill>
                  <a:srgbClr val="4C515A"/>
                </a:solidFill>
                <a:latin typeface="InterFace" panose="020B0503030203020204" pitchFamily="34" charset="0"/>
              </a:rPr>
              <a:t>Wachino</a:t>
            </a: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, </a:t>
            </a:r>
            <a:r>
              <a:rPr lang="en-US" sz="900" i="1" dirty="0">
                <a:solidFill>
                  <a:srgbClr val="4C515A"/>
                </a:solidFill>
                <a:latin typeface="InterFace" panose="020B0503030203020204" pitchFamily="34" charset="0"/>
              </a:rPr>
              <a:t>Medicaid’s Evolving Role in Advancing the Health of People Involved in the Justice System </a:t>
            </a: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(Commonwealth Fund, Nov. 2020). 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D9C18-A327-0542-A331-747104E426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People Who Are Incarcerated Are Disproportionately Low-Income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7637B5-9500-E742-9AFA-D529FAB3894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597A9-DEE1-AD49-B678-C58B7756F8C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Prison Policy Institute.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50D3273-EBB7-2340-9ADB-4A5ACA998C2A}"/>
              </a:ext>
            </a:extLst>
          </p:cNvPr>
          <p:cNvSpPr txBox="1">
            <a:spLocks/>
          </p:cNvSpPr>
          <p:nvPr/>
        </p:nvSpPr>
        <p:spPr>
          <a:xfrm>
            <a:off x="-1296652" y="1667004"/>
            <a:ext cx="8651060" cy="763563"/>
          </a:xfrm>
          <a:prstGeom prst="rect">
            <a:avLst/>
          </a:prstGeom>
          <a:effectLst/>
        </p:spPr>
        <p:txBody>
          <a:bodyPr vert="horz" lIns="0" tIns="0" rIns="0" bIns="0" rtlCol="0" anchor="t">
            <a:normAutofit/>
          </a:bodyPr>
          <a:lstStyle>
            <a:lvl1pPr algn="l" defTabSz="914378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2000" kern="800" spc="0" baseline="0">
                <a:solidFill>
                  <a:srgbClr val="4C515A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2400" dirty="0">
              <a:latin typeface="+mn-lt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7AB4B34-17B6-0849-BAFB-BB828F72E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965940"/>
              </p:ext>
            </p:extLst>
          </p:nvPr>
        </p:nvGraphicFramePr>
        <p:xfrm>
          <a:off x="71433" y="1740913"/>
          <a:ext cx="9001063" cy="2724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79">
                  <a:extLst>
                    <a:ext uri="{9D8B030D-6E8A-4147-A177-3AD203B41FA5}">
                      <a16:colId xmlns:a16="http://schemas.microsoft.com/office/drawing/2014/main" val="2505619863"/>
                    </a:ext>
                  </a:extLst>
                </a:gridCol>
                <a:gridCol w="1998221">
                  <a:extLst>
                    <a:ext uri="{9D8B030D-6E8A-4147-A177-3AD203B41FA5}">
                      <a16:colId xmlns:a16="http://schemas.microsoft.com/office/drawing/2014/main" val="1836133923"/>
                    </a:ext>
                  </a:extLst>
                </a:gridCol>
                <a:gridCol w="1998221">
                  <a:extLst>
                    <a:ext uri="{9D8B030D-6E8A-4147-A177-3AD203B41FA5}">
                      <a16:colId xmlns:a16="http://schemas.microsoft.com/office/drawing/2014/main" val="3214358149"/>
                    </a:ext>
                  </a:extLst>
                </a:gridCol>
                <a:gridCol w="1998221">
                  <a:extLst>
                    <a:ext uri="{9D8B030D-6E8A-4147-A177-3AD203B41FA5}">
                      <a16:colId xmlns:a16="http://schemas.microsoft.com/office/drawing/2014/main" val="1841083095"/>
                    </a:ext>
                  </a:extLst>
                </a:gridCol>
                <a:gridCol w="1998221">
                  <a:extLst>
                    <a:ext uri="{9D8B030D-6E8A-4147-A177-3AD203B41FA5}">
                      <a16:colId xmlns:a16="http://schemas.microsoft.com/office/drawing/2014/main" val="1044652432"/>
                    </a:ext>
                  </a:extLst>
                </a:gridCol>
              </a:tblGrid>
              <a:tr h="583086"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Incarcerated people </a:t>
                      </a:r>
                      <a:br>
                        <a:rPr lang="en-US" sz="1400" dirty="0">
                          <a:latin typeface="+mn-lt"/>
                        </a:rPr>
                      </a:br>
                      <a:r>
                        <a:rPr lang="en-US" sz="1400" b="0" dirty="0">
                          <a:latin typeface="+mn-lt"/>
                        </a:rPr>
                        <a:t>(prior to incarceration)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Nonincarcerated people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016557"/>
                  </a:ext>
                </a:extLst>
              </a:tr>
              <a:tr h="428351"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Men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Women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Men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Women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907467"/>
                  </a:ext>
                </a:extLst>
              </a:tr>
              <a:tr h="428351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All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$19,650</a:t>
                      </a:r>
                    </a:p>
                  </a:txBody>
                  <a:tcPr marR="18288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$13,890</a:t>
                      </a:r>
                    </a:p>
                  </a:txBody>
                  <a:tcPr marR="18288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$41,250</a:t>
                      </a:r>
                    </a:p>
                  </a:txBody>
                  <a:tcPr marR="18288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$23,745</a:t>
                      </a:r>
                    </a:p>
                  </a:txBody>
                  <a:tcPr marR="182880" anchor="ctr">
                    <a:solidFill>
                      <a:schemeClr val="accent1"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280517"/>
                  </a:ext>
                </a:extLst>
              </a:tr>
              <a:tr h="428351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Black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$17,625</a:t>
                      </a:r>
                    </a:p>
                  </a:txBody>
                  <a:tcPr marR="18288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$12,735</a:t>
                      </a:r>
                    </a:p>
                  </a:txBody>
                  <a:tcPr marR="18288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$31,245</a:t>
                      </a:r>
                    </a:p>
                  </a:txBody>
                  <a:tcPr marR="18288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$24,255</a:t>
                      </a:r>
                    </a:p>
                  </a:txBody>
                  <a:tcPr marR="182880" anchor="ctr">
                    <a:solidFill>
                      <a:schemeClr val="accent1"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918260"/>
                  </a:ext>
                </a:extLst>
              </a:tr>
              <a:tr h="428351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Hispanic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$19,740</a:t>
                      </a:r>
                    </a:p>
                  </a:txBody>
                  <a:tcPr marR="18288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$11,820</a:t>
                      </a:r>
                    </a:p>
                  </a:txBody>
                  <a:tcPr marR="18288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$30,000</a:t>
                      </a:r>
                    </a:p>
                  </a:txBody>
                  <a:tcPr marR="18288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$15,000</a:t>
                      </a:r>
                    </a:p>
                  </a:txBody>
                  <a:tcPr marR="182880" anchor="ctr">
                    <a:solidFill>
                      <a:schemeClr val="accent1"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884993"/>
                  </a:ext>
                </a:extLst>
              </a:tr>
              <a:tr h="428351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White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$21,975</a:t>
                      </a:r>
                    </a:p>
                  </a:txBody>
                  <a:tcPr marR="18288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$15,480</a:t>
                      </a:r>
                    </a:p>
                  </a:txBody>
                  <a:tcPr marR="18288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$47,505</a:t>
                      </a:r>
                    </a:p>
                  </a:txBody>
                  <a:tcPr marR="18288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$26,130</a:t>
                      </a:r>
                    </a:p>
                  </a:txBody>
                  <a:tcPr marR="182880" anchor="ctr">
                    <a:solidFill>
                      <a:schemeClr val="accent1"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17091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DA2B206-4578-7F42-A0B9-F4F410284696}"/>
              </a:ext>
            </a:extLst>
          </p:cNvPr>
          <p:cNvSpPr txBox="1"/>
          <p:nvPr/>
        </p:nvSpPr>
        <p:spPr>
          <a:xfrm>
            <a:off x="1079612" y="1110698"/>
            <a:ext cx="7992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Median annual incomes for incarcerated people prior to incarceration </a:t>
            </a:r>
            <a:br>
              <a:rPr lang="en-US" sz="1600" dirty="0"/>
            </a:br>
            <a:r>
              <a:rPr lang="en-US" sz="1600" dirty="0"/>
              <a:t>and nonincarcerated people ages 27–42, by race, ethnicity, and gender, 2014</a:t>
            </a:r>
          </a:p>
        </p:txBody>
      </p:sp>
    </p:spTree>
    <p:extLst>
      <p:ext uri="{BB962C8B-B14F-4D97-AF65-F5344CB8AC3E}">
        <p14:creationId xmlns:p14="http://schemas.microsoft.com/office/powerpoint/2010/main" val="250650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7BDB9-8C10-6B41-979C-06A03EFF25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People Who Are Incarcerated Are Disproportionately Black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14048-2EFF-1542-89DF-D534D5C4F6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C6D73-9133-784F-A02E-F18DCFBA58F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Bureau of Justice Statistics, Jail Inmates in 2018; Bureau of Justice Statistics, Prisoners in 2018.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E70425E-A50A-9F4C-A3BD-65D07F5751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826011"/>
              </p:ext>
            </p:extLst>
          </p:nvPr>
        </p:nvGraphicFramePr>
        <p:xfrm>
          <a:off x="0" y="1628800"/>
          <a:ext cx="447209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D536398-1EBB-6E41-AEA2-C105F6AF1C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2910917"/>
              </p:ext>
            </p:extLst>
          </p:nvPr>
        </p:nvGraphicFramePr>
        <p:xfrm>
          <a:off x="4799065" y="1628800"/>
          <a:ext cx="4345443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731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C7278-94BE-2B45-9EF9-B9D2C62377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People in the Justice System Have High Rates of Chronic and Infectious Diseases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76B63-89E0-0747-997C-FE88042BB01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16856D5-696F-AF41-A5E0-B2D36DA37D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2678481"/>
              </p:ext>
            </p:extLst>
          </p:nvPr>
        </p:nvGraphicFramePr>
        <p:xfrm>
          <a:off x="71500" y="1689606"/>
          <a:ext cx="3384376" cy="3764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25D8940-FF11-6645-8DB4-E818308A95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316301"/>
              </p:ext>
            </p:extLst>
          </p:nvPr>
        </p:nvGraphicFramePr>
        <p:xfrm>
          <a:off x="3778447" y="1689605"/>
          <a:ext cx="5366061" cy="3764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D6AEEAC-1D43-6141-ACF2-DFB815D2EE58}"/>
              </a:ext>
            </a:extLst>
          </p:cNvPr>
          <p:cNvSpPr txBox="1"/>
          <p:nvPr/>
        </p:nvSpPr>
        <p:spPr>
          <a:xfrm>
            <a:off x="3778448" y="1052736"/>
            <a:ext cx="5245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Rates among state and federal prisoners vs. </a:t>
            </a:r>
            <a:br>
              <a:rPr lang="en-US" sz="1600" dirty="0"/>
            </a:br>
            <a:r>
              <a:rPr lang="en-US" sz="1600" dirty="0"/>
              <a:t>the overall population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903F0E-905F-BA4B-AE0F-6BF7D413A6A7}"/>
              </a:ext>
            </a:extLst>
          </p:cNvPr>
          <p:cNvSpPr txBox="1"/>
          <p:nvPr/>
        </p:nvSpPr>
        <p:spPr>
          <a:xfrm>
            <a:off x="71501" y="1052736"/>
            <a:ext cx="3299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Rates of disease among</a:t>
            </a:r>
          </a:p>
          <a:p>
            <a:pPr algn="ctr"/>
            <a:r>
              <a:rPr lang="en-US" sz="1600" dirty="0"/>
              <a:t> prison and jail inmates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117B7-0A6E-784A-80B4-EB02007FD45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Bureau of Justice Statistics, Medical Problems of Prison and Jail Inmates, 2011–12. Data reflect numbers of inmates who report ever having had a chronic condition.</a:t>
            </a:r>
          </a:p>
        </p:txBody>
      </p:sp>
    </p:spTree>
    <p:extLst>
      <p:ext uri="{BB962C8B-B14F-4D97-AF65-F5344CB8AC3E}">
        <p14:creationId xmlns:p14="http://schemas.microsoft.com/office/powerpoint/2010/main" val="212379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D6D1B-C926-4443-B7E1-6C79CC408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/>
          <a:lstStyle/>
          <a:p>
            <a:r>
              <a:rPr lang="en-US" dirty="0"/>
              <a:t>Justice-Involved Populations Face High Rates of Substance Use Disorder and Mental Health Conditions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D5AB3-4D13-F245-8419-AA97BEF4F6C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AB23F1-D270-4141-BDCE-3403ABD4498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697252"/>
            <a:ext cx="9001063" cy="495834"/>
          </a:xfrm>
        </p:spPr>
        <p:txBody>
          <a:bodyPr/>
          <a:lstStyle/>
          <a:p>
            <a:r>
              <a:rPr lang="en-US" dirty="0"/>
              <a:t>Data: Bureau of Justice Statistics, National Inmate Survey, 2011–12; Bureau of Justice Statistics, Drug Use, Dependence and Abuse Among State Prisoners and Jail Inmates, 2007–2009.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F6371DF-74D6-9540-B211-B4DC5325AD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7863362"/>
              </p:ext>
            </p:extLst>
          </p:nvPr>
        </p:nvGraphicFramePr>
        <p:xfrm>
          <a:off x="5818692" y="1930997"/>
          <a:ext cx="2810319" cy="3147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91E1772-CFC0-AE4A-BEC2-CFD9F8B3BAC0}"/>
              </a:ext>
            </a:extLst>
          </p:cNvPr>
          <p:cNvSpPr txBox="1"/>
          <p:nvPr/>
        </p:nvSpPr>
        <p:spPr>
          <a:xfrm>
            <a:off x="5292080" y="1330432"/>
            <a:ext cx="3780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Meets clinical criteria for drug dependence or abuse, 2007–2009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D7A039-4548-AD4A-BB7B-C9F486E993A8}"/>
              </a:ext>
            </a:extLst>
          </p:cNvPr>
          <p:cNvSpPr txBox="1"/>
          <p:nvPr/>
        </p:nvSpPr>
        <p:spPr>
          <a:xfrm>
            <a:off x="161768" y="1330432"/>
            <a:ext cx="4860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Mental health status of prisoners and jail inmates </a:t>
            </a:r>
            <a:br>
              <a:rPr lang="en-US" sz="1600" dirty="0"/>
            </a:br>
            <a:r>
              <a:rPr lang="en-US" sz="1600" dirty="0"/>
              <a:t>by type, 2011–2012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ADD1EC9-9E07-3445-983E-8BC2C362FC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1225430"/>
              </p:ext>
            </p:extLst>
          </p:nvPr>
        </p:nvGraphicFramePr>
        <p:xfrm>
          <a:off x="0" y="1922031"/>
          <a:ext cx="5142295" cy="3847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C8382A9-378A-3F45-B246-3B3F1A708EB4}"/>
              </a:ext>
            </a:extLst>
          </p:cNvPr>
          <p:cNvSpPr txBox="1"/>
          <p:nvPr/>
        </p:nvSpPr>
        <p:spPr>
          <a:xfrm>
            <a:off x="5616116" y="2035877"/>
            <a:ext cx="3204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Sentenced in jail         Prison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4B9F33-FF52-2A44-8F69-19EB11DF2F12}"/>
              </a:ext>
            </a:extLst>
          </p:cNvPr>
          <p:cNvSpPr>
            <a:spLocks noChangeAspect="1"/>
          </p:cNvSpPr>
          <p:nvPr/>
        </p:nvSpPr>
        <p:spPr>
          <a:xfrm>
            <a:off x="6084168" y="2148840"/>
            <a:ext cx="9144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85C452-2625-5844-B69C-020356AA547C}"/>
              </a:ext>
            </a:extLst>
          </p:cNvPr>
          <p:cNvSpPr>
            <a:spLocks noChangeAspect="1"/>
          </p:cNvSpPr>
          <p:nvPr/>
        </p:nvSpPr>
        <p:spPr>
          <a:xfrm>
            <a:off x="7612908" y="2148840"/>
            <a:ext cx="9144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018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EC5549-1ADA-4E5F-92BE-724D28B048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3F9A7C-FF76-45E3-8C38-11EA0C440A6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1554C62-3F33-40EE-B6E2-6D4165B9D3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161099</TotalTime>
  <Words>303</Words>
  <Application>Microsoft Office PowerPoint</Application>
  <PresentationFormat>On-screen Show (4:3)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Berlingske Serif Text</vt:lpstr>
      <vt:lpstr>InterFace</vt:lpstr>
      <vt:lpstr>InterFace Bold</vt:lpstr>
      <vt:lpstr>1_Office Theme</vt:lpstr>
      <vt:lpstr>People Who Are Incarcerated Are Disproportionately Low-Income </vt:lpstr>
      <vt:lpstr>People Who Are Incarcerated Are Disproportionately Black </vt:lpstr>
      <vt:lpstr>People in the Justice System Have High Rates of Chronic and Infectious Diseases</vt:lpstr>
      <vt:lpstr>Justice-Involved Populations Face High Rates of Substance Use Disorder and Mental Health Conditions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1987</cp:revision>
  <cp:lastPrinted>2018-07-11T13:51:43Z</cp:lastPrinted>
  <dcterms:created xsi:type="dcterms:W3CDTF">2014-10-08T23:03:32Z</dcterms:created>
  <dcterms:modified xsi:type="dcterms:W3CDTF">2020-11-17T13:11:38Z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