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0" r:id="rId4"/>
  </p:sldMasterIdLst>
  <p:notesMasterIdLst>
    <p:notesMasterId r:id="rId9"/>
  </p:notesMasterIdLst>
  <p:handoutMasterIdLst>
    <p:handoutMasterId r:id="rId10"/>
  </p:handoutMasterIdLst>
  <p:sldIdLst>
    <p:sldId id="453" r:id="rId5"/>
    <p:sldId id="454" r:id="rId6"/>
    <p:sldId id="455" r:id="rId7"/>
    <p:sldId id="456" r:id="rId8"/>
  </p:sldIdLst>
  <p:sldSz cx="9144000" cy="6858000" type="screen4x3"/>
  <p:notesSz cx="6858000" cy="9144000"/>
  <p:defaultTextStyle>
    <a:defPPr>
      <a:defRPr lang="en-US"/>
    </a:defPPr>
    <a:lvl1pPr marL="0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1pPr>
    <a:lvl2pPr marL="609585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2pPr>
    <a:lvl3pPr marL="1219170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3pPr>
    <a:lvl4pPr marL="1828754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4pPr>
    <a:lvl5pPr marL="2438339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5pPr>
    <a:lvl6pPr marL="3047924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3657509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4267093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4876678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570" userDrawn="1">
          <p15:clr>
            <a:srgbClr val="A4A3A4"/>
          </p15:clr>
        </p15:guide>
        <p15:guide id="2" pos="2988" userDrawn="1">
          <p15:clr>
            <a:srgbClr val="A4A3A4"/>
          </p15:clr>
        </p15:guide>
        <p15:guide id="3" orient="horz" pos="1094" userDrawn="1">
          <p15:clr>
            <a:srgbClr val="A4A3A4"/>
          </p15:clr>
        </p15:guide>
        <p15:guide id="4" pos="249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Purnendu Biswas" initials="PB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ABDBC"/>
    <a:srgbClr val="5F5A9D"/>
    <a:srgbClr val="E0E0E0"/>
    <a:srgbClr val="8ADAD2"/>
    <a:srgbClr val="9FE1DB"/>
    <a:srgbClr val="B6E8E3"/>
    <a:srgbClr val="CDEFEC"/>
    <a:srgbClr val="DFF5F3"/>
    <a:srgbClr val="EDF9F8"/>
    <a:srgbClr val="4C515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92B05E0-6BEE-A84F-A2EF-BD62CC567056}" v="2" dt="2020-10-06T13:17:43.388"/>
    <p1510:client id="{57AFD143-0D6E-4DC1-A99A-F8934482C50C}" v="4" dt="2020-10-06T15:35:17.119"/>
    <p1510:client id="{E155BB69-D1E8-4E10-9490-5CD70F0B35CF}" v="20" dt="2020-10-06T14:50:24.15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6344" autoAdjust="0"/>
  </p:normalViewPr>
  <p:slideViewPr>
    <p:cSldViewPr snapToGrid="0">
      <p:cViewPr varScale="1">
        <p:scale>
          <a:sx n="113" d="100"/>
          <a:sy n="113" d="100"/>
        </p:scale>
        <p:origin x="1548" y="114"/>
      </p:cViewPr>
      <p:guideLst>
        <p:guide orient="horz" pos="1570"/>
        <p:guide pos="2988"/>
        <p:guide orient="horz" pos="1094"/>
        <p:guide pos="249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17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commentAuthors" Target="commentAuthors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aul Frame" userId="ded3f5c5-00e7-408d-9358-fc292cfa5078" providerId="ADAL" clId="{57AFD143-0D6E-4DC1-A99A-F8934482C50C}"/>
    <pc:docChg chg="modSld">
      <pc:chgData name="Paul Frame" userId="ded3f5c5-00e7-408d-9358-fc292cfa5078" providerId="ADAL" clId="{57AFD143-0D6E-4DC1-A99A-F8934482C50C}" dt="2020-10-06T18:45:04.178" v="52" actId="20577"/>
      <pc:docMkLst>
        <pc:docMk/>
      </pc:docMkLst>
      <pc:sldChg chg="modSp">
        <pc:chgData name="Paul Frame" userId="ded3f5c5-00e7-408d-9358-fc292cfa5078" providerId="ADAL" clId="{57AFD143-0D6E-4DC1-A99A-F8934482C50C}" dt="2020-10-06T18:45:04.178" v="52" actId="20577"/>
        <pc:sldMkLst>
          <pc:docMk/>
          <pc:sldMk cId="1835719076" sldId="453"/>
        </pc:sldMkLst>
        <pc:spChg chg="mod">
          <ac:chgData name="Paul Frame" userId="ded3f5c5-00e7-408d-9358-fc292cfa5078" providerId="ADAL" clId="{57AFD143-0D6E-4DC1-A99A-F8934482C50C}" dt="2020-10-06T14:59:22.927" v="13" actId="6549"/>
          <ac:spMkLst>
            <pc:docMk/>
            <pc:sldMk cId="1835719076" sldId="453"/>
            <ac:spMk id="12" creationId="{D33FDD6C-4AF7-924F-9F41-02503CD98EAF}"/>
          </ac:spMkLst>
        </pc:spChg>
        <pc:spChg chg="mod">
          <ac:chgData name="Paul Frame" userId="ded3f5c5-00e7-408d-9358-fc292cfa5078" providerId="ADAL" clId="{57AFD143-0D6E-4DC1-A99A-F8934482C50C}" dt="2020-10-06T18:45:04.178" v="52" actId="20577"/>
          <ac:spMkLst>
            <pc:docMk/>
            <pc:sldMk cId="1835719076" sldId="453"/>
            <ac:spMk id="18" creationId="{F4438537-8AEB-8A40-9C7F-338163CA19AA}"/>
          </ac:spMkLst>
        </pc:spChg>
        <pc:graphicFrameChg chg="mod">
          <ac:chgData name="Paul Frame" userId="ded3f5c5-00e7-408d-9358-fc292cfa5078" providerId="ADAL" clId="{57AFD143-0D6E-4DC1-A99A-F8934482C50C}" dt="2020-10-06T15:23:46.935" v="48" actId="14100"/>
          <ac:graphicFrameMkLst>
            <pc:docMk/>
            <pc:sldMk cId="1835719076" sldId="453"/>
            <ac:graphicFrameMk id="10" creationId="{F751BD35-E75A-5749-9864-F3C17D7C4CBC}"/>
          </ac:graphicFrameMkLst>
        </pc:graphicFrameChg>
      </pc:sldChg>
      <pc:sldChg chg="modSp">
        <pc:chgData name="Paul Frame" userId="ded3f5c5-00e7-408d-9358-fc292cfa5078" providerId="ADAL" clId="{57AFD143-0D6E-4DC1-A99A-F8934482C50C}" dt="2020-10-06T17:46:27.729" v="50" actId="6549"/>
        <pc:sldMkLst>
          <pc:docMk/>
          <pc:sldMk cId="2495073526" sldId="455"/>
        </pc:sldMkLst>
        <pc:spChg chg="mod">
          <ac:chgData name="Paul Frame" userId="ded3f5c5-00e7-408d-9358-fc292cfa5078" providerId="ADAL" clId="{57AFD143-0D6E-4DC1-A99A-F8934482C50C}" dt="2020-10-06T17:46:27.729" v="50" actId="6549"/>
          <ac:spMkLst>
            <pc:docMk/>
            <pc:sldMk cId="2495073526" sldId="455"/>
            <ac:spMk id="16" creationId="{CC579BDE-BD26-814D-9E6D-64597EE1B268}"/>
          </ac:spMkLst>
        </pc:spChg>
      </pc:sldChg>
      <pc:sldChg chg="modSp">
        <pc:chgData name="Paul Frame" userId="ded3f5c5-00e7-408d-9358-fc292cfa5078" providerId="ADAL" clId="{57AFD143-0D6E-4DC1-A99A-F8934482C50C}" dt="2020-10-06T15:35:17.119" v="49"/>
        <pc:sldMkLst>
          <pc:docMk/>
          <pc:sldMk cId="985512586" sldId="456"/>
        </pc:sldMkLst>
        <pc:spChg chg="mod">
          <ac:chgData name="Paul Frame" userId="ded3f5c5-00e7-408d-9358-fc292cfa5078" providerId="ADAL" clId="{57AFD143-0D6E-4DC1-A99A-F8934482C50C}" dt="2020-10-06T15:35:17.119" v="49"/>
          <ac:spMkLst>
            <pc:docMk/>
            <pc:sldMk cId="985512586" sldId="456"/>
            <ac:spMk id="12" creationId="{30852EFF-AF21-E04C-BF24-5A7DD878D484}"/>
          </ac:spMkLst>
        </pc:spChg>
      </pc:sldChg>
    </pc:docChg>
  </pc:docChgLst>
  <pc:docChgLst>
    <pc:chgData name="Jen Wilson" userId="000f367a-3246-491c-88b4-803a33f58a8b" providerId="ADAL" clId="{192B05E0-6BEE-A84F-A2EF-BD62CC567056}"/>
    <pc:docChg chg="modSld">
      <pc:chgData name="Jen Wilson" userId="000f367a-3246-491c-88b4-803a33f58a8b" providerId="ADAL" clId="{192B05E0-6BEE-A84F-A2EF-BD62CC567056}" dt="2020-10-06T13:17:43.388" v="1" actId="27918"/>
      <pc:docMkLst>
        <pc:docMk/>
      </pc:docMkLst>
      <pc:sldChg chg="mod">
        <pc:chgData name="Jen Wilson" userId="000f367a-3246-491c-88b4-803a33f58a8b" providerId="ADAL" clId="{192B05E0-6BEE-A84F-A2EF-BD62CC567056}" dt="2020-10-06T13:17:43.388" v="1" actId="27918"/>
        <pc:sldMkLst>
          <pc:docMk/>
          <pc:sldMk cId="1835719076" sldId="453"/>
        </pc:sldMkLst>
      </pc:sldChg>
    </pc:docChg>
  </pc:docChgLst>
  <pc:docChgLst>
    <pc:chgData name="Paul Frame" userId="ded3f5c5-00e7-408d-9358-fc292cfa5078" providerId="ADAL" clId="{E155BB69-D1E8-4E10-9490-5CD70F0B35CF}"/>
    <pc:docChg chg="custSel modSld modMainMaster">
      <pc:chgData name="Paul Frame" userId="ded3f5c5-00e7-408d-9358-fc292cfa5078" providerId="ADAL" clId="{E155BB69-D1E8-4E10-9490-5CD70F0B35CF}" dt="2020-10-06T14:51:03.271" v="195" actId="1076"/>
      <pc:docMkLst>
        <pc:docMk/>
      </pc:docMkLst>
      <pc:sldChg chg="addSp modSp">
        <pc:chgData name="Paul Frame" userId="ded3f5c5-00e7-408d-9358-fc292cfa5078" providerId="ADAL" clId="{E155BB69-D1E8-4E10-9490-5CD70F0B35CF}" dt="2020-10-06T14:51:03.271" v="195" actId="1076"/>
        <pc:sldMkLst>
          <pc:docMk/>
          <pc:sldMk cId="1835719076" sldId="453"/>
        </pc:sldMkLst>
        <pc:spChg chg="add mod">
          <ac:chgData name="Paul Frame" userId="ded3f5c5-00e7-408d-9358-fc292cfa5078" providerId="ADAL" clId="{E155BB69-D1E8-4E10-9490-5CD70F0B35CF}" dt="2020-10-06T14:51:03.271" v="195" actId="1076"/>
          <ac:spMkLst>
            <pc:docMk/>
            <pc:sldMk cId="1835719076" sldId="453"/>
            <ac:spMk id="2" creationId="{A79937F6-67C7-472D-AC6D-92381268B218}"/>
          </ac:spMkLst>
        </pc:spChg>
        <pc:spChg chg="mod">
          <ac:chgData name="Paul Frame" userId="ded3f5c5-00e7-408d-9358-fc292cfa5078" providerId="ADAL" clId="{E155BB69-D1E8-4E10-9490-5CD70F0B35CF}" dt="2020-10-02T21:17:57.285" v="7" actId="20577"/>
          <ac:spMkLst>
            <pc:docMk/>
            <pc:sldMk cId="1835719076" sldId="453"/>
            <ac:spMk id="18" creationId="{F4438537-8AEB-8A40-9C7F-338163CA19AA}"/>
          </ac:spMkLst>
        </pc:spChg>
        <pc:graphicFrameChg chg="mod">
          <ac:chgData name="Paul Frame" userId="ded3f5c5-00e7-408d-9358-fc292cfa5078" providerId="ADAL" clId="{E155BB69-D1E8-4E10-9490-5CD70F0B35CF}" dt="2020-10-05T19:36:51.585" v="176"/>
          <ac:graphicFrameMkLst>
            <pc:docMk/>
            <pc:sldMk cId="1835719076" sldId="453"/>
            <ac:graphicFrameMk id="10" creationId="{F751BD35-E75A-5749-9864-F3C17D7C4CBC}"/>
          </ac:graphicFrameMkLst>
        </pc:graphicFrameChg>
      </pc:sldChg>
      <pc:sldChg chg="modSp mod">
        <pc:chgData name="Paul Frame" userId="ded3f5c5-00e7-408d-9358-fc292cfa5078" providerId="ADAL" clId="{E155BB69-D1E8-4E10-9490-5CD70F0B35CF}" dt="2020-10-02T21:56:00.611" v="40" actId="1076"/>
        <pc:sldMkLst>
          <pc:docMk/>
          <pc:sldMk cId="703276024" sldId="454"/>
        </pc:sldMkLst>
        <pc:spChg chg="mod">
          <ac:chgData name="Paul Frame" userId="ded3f5c5-00e7-408d-9358-fc292cfa5078" providerId="ADAL" clId="{E155BB69-D1E8-4E10-9490-5CD70F0B35CF}" dt="2020-10-02T21:36:31.699" v="11" actId="20577"/>
          <ac:spMkLst>
            <pc:docMk/>
            <pc:sldMk cId="703276024" sldId="454"/>
            <ac:spMk id="24" creationId="{722E5DE7-7125-4C46-BBB8-1E104A801D7F}"/>
          </ac:spMkLst>
        </pc:spChg>
        <pc:spChg chg="mod">
          <ac:chgData name="Paul Frame" userId="ded3f5c5-00e7-408d-9358-fc292cfa5078" providerId="ADAL" clId="{E155BB69-D1E8-4E10-9490-5CD70F0B35CF}" dt="2020-10-02T21:56:00.611" v="40" actId="1076"/>
          <ac:spMkLst>
            <pc:docMk/>
            <pc:sldMk cId="703276024" sldId="454"/>
            <ac:spMk id="25" creationId="{7CD2FCD5-3908-C548-B2C2-D98135FAC027}"/>
          </ac:spMkLst>
        </pc:spChg>
        <pc:spChg chg="mod">
          <ac:chgData name="Paul Frame" userId="ded3f5c5-00e7-408d-9358-fc292cfa5078" providerId="ADAL" clId="{E155BB69-D1E8-4E10-9490-5CD70F0B35CF}" dt="2020-10-02T21:55:09.184" v="33" actId="1035"/>
          <ac:spMkLst>
            <pc:docMk/>
            <pc:sldMk cId="703276024" sldId="454"/>
            <ac:spMk id="26" creationId="{42A1621D-CCF2-CA47-B5ED-3A6ACA9F1BB3}"/>
          </ac:spMkLst>
        </pc:spChg>
        <pc:spChg chg="mod">
          <ac:chgData name="Paul Frame" userId="ded3f5c5-00e7-408d-9358-fc292cfa5078" providerId="ADAL" clId="{E155BB69-D1E8-4E10-9490-5CD70F0B35CF}" dt="2020-10-02T21:54:15.363" v="30" actId="6549"/>
          <ac:spMkLst>
            <pc:docMk/>
            <pc:sldMk cId="703276024" sldId="454"/>
            <ac:spMk id="28" creationId="{A41F5A44-0C21-824A-A6E9-CFFBDD05A73A}"/>
          </ac:spMkLst>
        </pc:spChg>
        <pc:graphicFrameChg chg="mod">
          <ac:chgData name="Paul Frame" userId="ded3f5c5-00e7-408d-9358-fc292cfa5078" providerId="ADAL" clId="{E155BB69-D1E8-4E10-9490-5CD70F0B35CF}" dt="2020-10-02T21:54:32.916" v="31" actId="255"/>
          <ac:graphicFrameMkLst>
            <pc:docMk/>
            <pc:sldMk cId="703276024" sldId="454"/>
            <ac:graphicFrameMk id="20" creationId="{F4155BFC-8AFF-334F-8C15-DBB4BAC10A50}"/>
          </ac:graphicFrameMkLst>
        </pc:graphicFrameChg>
      </pc:sldChg>
      <pc:sldChg chg="modSp">
        <pc:chgData name="Paul Frame" userId="ded3f5c5-00e7-408d-9358-fc292cfa5078" providerId="ADAL" clId="{E155BB69-D1E8-4E10-9490-5CD70F0B35CF}" dt="2020-10-02T23:24:28.356" v="168" actId="20577"/>
        <pc:sldMkLst>
          <pc:docMk/>
          <pc:sldMk cId="2495073526" sldId="455"/>
        </pc:sldMkLst>
        <pc:spChg chg="mod">
          <ac:chgData name="Paul Frame" userId="ded3f5c5-00e7-408d-9358-fc292cfa5078" providerId="ADAL" clId="{E155BB69-D1E8-4E10-9490-5CD70F0B35CF}" dt="2020-10-02T23:24:28.356" v="168" actId="20577"/>
          <ac:spMkLst>
            <pc:docMk/>
            <pc:sldMk cId="2495073526" sldId="455"/>
            <ac:spMk id="16" creationId="{CC579BDE-BD26-814D-9E6D-64597EE1B268}"/>
          </ac:spMkLst>
        </pc:spChg>
        <pc:spChg chg="mod">
          <ac:chgData name="Paul Frame" userId="ded3f5c5-00e7-408d-9358-fc292cfa5078" providerId="ADAL" clId="{E155BB69-D1E8-4E10-9490-5CD70F0B35CF}" dt="2020-10-02T22:00:38.458" v="50" actId="1076"/>
          <ac:spMkLst>
            <pc:docMk/>
            <pc:sldMk cId="2495073526" sldId="455"/>
            <ac:spMk id="18" creationId="{DD7DD40D-B00C-5C45-B5B9-5A5E89621215}"/>
          </ac:spMkLst>
        </pc:spChg>
        <pc:spChg chg="mod">
          <ac:chgData name="Paul Frame" userId="ded3f5c5-00e7-408d-9358-fc292cfa5078" providerId="ADAL" clId="{E155BB69-D1E8-4E10-9490-5CD70F0B35CF}" dt="2020-10-02T21:57:36.738" v="46" actId="1076"/>
          <ac:spMkLst>
            <pc:docMk/>
            <pc:sldMk cId="2495073526" sldId="455"/>
            <ac:spMk id="20" creationId="{225A4993-E8FF-6E40-B7F0-6CC6A13CD14E}"/>
          </ac:spMkLst>
        </pc:spChg>
        <pc:graphicFrameChg chg="mod">
          <ac:chgData name="Paul Frame" userId="ded3f5c5-00e7-408d-9358-fc292cfa5078" providerId="ADAL" clId="{E155BB69-D1E8-4E10-9490-5CD70F0B35CF}" dt="2020-10-02T21:56:33.459" v="41" actId="255"/>
          <ac:graphicFrameMkLst>
            <pc:docMk/>
            <pc:sldMk cId="2495073526" sldId="455"/>
            <ac:graphicFrameMk id="8" creationId="{A6A2482A-25BF-9340-A2CF-4596295476E4}"/>
          </ac:graphicFrameMkLst>
        </pc:graphicFrameChg>
      </pc:sldChg>
      <pc:sldChg chg="modSp mod">
        <pc:chgData name="Paul Frame" userId="ded3f5c5-00e7-408d-9358-fc292cfa5078" providerId="ADAL" clId="{E155BB69-D1E8-4E10-9490-5CD70F0B35CF}" dt="2020-10-02T22:02:47.109" v="58"/>
        <pc:sldMkLst>
          <pc:docMk/>
          <pc:sldMk cId="985512586" sldId="456"/>
        </pc:sldMkLst>
        <pc:spChg chg="mod">
          <ac:chgData name="Paul Frame" userId="ded3f5c5-00e7-408d-9358-fc292cfa5078" providerId="ADAL" clId="{E155BB69-D1E8-4E10-9490-5CD70F0B35CF}" dt="2020-10-02T21:42:01.387" v="17" actId="6549"/>
          <ac:spMkLst>
            <pc:docMk/>
            <pc:sldMk cId="985512586" sldId="456"/>
            <ac:spMk id="12" creationId="{30852EFF-AF21-E04C-BF24-5A7DD878D484}"/>
          </ac:spMkLst>
        </pc:spChg>
        <pc:graphicFrameChg chg="mod">
          <ac:chgData name="Paul Frame" userId="ded3f5c5-00e7-408d-9358-fc292cfa5078" providerId="ADAL" clId="{E155BB69-D1E8-4E10-9490-5CD70F0B35CF}" dt="2020-10-02T22:02:47.109" v="58"/>
          <ac:graphicFrameMkLst>
            <pc:docMk/>
            <pc:sldMk cId="985512586" sldId="456"/>
            <ac:graphicFrameMk id="8" creationId="{F95C9554-822C-BA46-B073-5F96C1EC3A9D}"/>
          </ac:graphicFrameMkLst>
        </pc:graphicFrameChg>
      </pc:sldChg>
      <pc:sldMasterChg chg="modSldLayout">
        <pc:chgData name="Paul Frame" userId="ded3f5c5-00e7-408d-9358-fc292cfa5078" providerId="ADAL" clId="{E155BB69-D1E8-4E10-9490-5CD70F0B35CF}" dt="2020-10-02T21:18:51.670" v="9" actId="114"/>
        <pc:sldMasterMkLst>
          <pc:docMk/>
          <pc:sldMasterMk cId="1241911007" sldId="2147483680"/>
        </pc:sldMasterMkLst>
        <pc:sldLayoutChg chg="modSp">
          <pc:chgData name="Paul Frame" userId="ded3f5c5-00e7-408d-9358-fc292cfa5078" providerId="ADAL" clId="{E155BB69-D1E8-4E10-9490-5CD70F0B35CF}" dt="2020-10-02T21:18:51.670" v="9" actId="114"/>
          <pc:sldLayoutMkLst>
            <pc:docMk/>
            <pc:sldMasterMk cId="1241911007" sldId="2147483680"/>
            <pc:sldLayoutMk cId="2249687676" sldId="2147483722"/>
          </pc:sldLayoutMkLst>
          <pc:spChg chg="mod">
            <ac:chgData name="Paul Frame" userId="ded3f5c5-00e7-408d-9358-fc292cfa5078" providerId="ADAL" clId="{E155BB69-D1E8-4E10-9490-5CD70F0B35CF}" dt="2020-10-02T21:18:51.670" v="9" actId="114"/>
            <ac:spMkLst>
              <pc:docMk/>
              <pc:sldMasterMk cId="1241911007" sldId="2147483680"/>
              <pc:sldLayoutMk cId="2249687676" sldId="2147483722"/>
              <ac:spMk id="2" creationId="{00000000-0000-0000-0000-000000000000}"/>
            </ac:spMkLst>
          </pc:spChg>
        </pc:sldLayoutChg>
      </pc:sldMaster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856015220319683E-2"/>
          <c:y val="5.3206109652960035E-2"/>
          <c:w val="0.9403286811370799"/>
          <c:h val="0.8416746864975212"/>
        </c:manualLayout>
      </c:layout>
      <c:lineChart>
        <c:grouping val="standard"/>
        <c:varyColors val="0"/>
        <c:ser>
          <c:idx val="0"/>
          <c:order val="0"/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7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dLbls>
            <c:dLbl>
              <c:idx val="0"/>
              <c:layout>
                <c:manualLayout>
                  <c:x val="-2.821869488536155E-2"/>
                  <c:y val="-4.69775526065905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6FAD-4DA8-81CD-E1A266FD8C3F}"/>
                </c:ext>
              </c:extLst>
            </c:dLbl>
            <c:dLbl>
              <c:idx val="1"/>
              <c:layout>
                <c:manualLayout>
                  <c:x val="-2.6807760141093501E-2"/>
                  <c:y val="-4.69775526065905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FAD-4DA8-81CD-E1A266FD8C3F}"/>
                </c:ext>
              </c:extLst>
            </c:dLbl>
            <c:dLbl>
              <c:idx val="2"/>
              <c:layout>
                <c:manualLayout>
                  <c:x val="-2.5396825396825397E-2"/>
                  <c:y val="-5.250432350148357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6FAD-4DA8-81CD-E1A266FD8C3F}"/>
                </c:ext>
              </c:extLst>
            </c:dLbl>
            <c:dLbl>
              <c:idx val="3"/>
              <c:layout>
                <c:manualLayout>
                  <c:x val="-2.6807760141093474E-2"/>
                  <c:y val="-4.69775526065905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6FAD-4DA8-81CD-E1A266FD8C3F}"/>
                </c:ext>
              </c:extLst>
            </c:dLbl>
            <c:dLbl>
              <c:idx val="4"/>
              <c:layout>
                <c:manualLayout>
                  <c:x val="-2.5396825396825501E-2"/>
                  <c:y val="-4.421416715914404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6FAD-4DA8-81CD-E1A266FD8C3F}"/>
                </c:ext>
              </c:extLst>
            </c:dLbl>
            <c:dLbl>
              <c:idx val="5"/>
              <c:layout>
                <c:manualLayout>
                  <c:x val="-2.8218694885361655E-2"/>
                  <c:y val="-4.421416715914399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6FAD-4DA8-81CD-E1A266FD8C3F}"/>
                </c:ext>
              </c:extLst>
            </c:dLbl>
            <c:dLbl>
              <c:idx val="6"/>
              <c:layout>
                <c:manualLayout>
                  <c:x val="-3.3862433862433969E-2"/>
                  <c:y val="-4.697755260659053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6FAD-4DA8-81CD-E1A266FD8C3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'Exhibit 1'!$B$2:$H$2</c:f>
              <c:numCache>
                <c:formatCode>General</c:formatCode>
                <c:ptCount val="7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</c:numCache>
            </c:numRef>
          </c:cat>
          <c:val>
            <c:numRef>
              <c:f>'Exhibit 1'!$B$3:$H$3</c:f>
              <c:numCache>
                <c:formatCode>#,##0.0</c:formatCode>
                <c:ptCount val="7"/>
                <c:pt idx="0">
                  <c:v>7.4542799999999998</c:v>
                </c:pt>
                <c:pt idx="1">
                  <c:v>8.0112550000000002</c:v>
                </c:pt>
                <c:pt idx="2">
                  <c:v>8.364649</c:v>
                </c:pt>
                <c:pt idx="3">
                  <c:v>8.7886330000000008</c:v>
                </c:pt>
                <c:pt idx="4">
                  <c:v>9.2738350000000001</c:v>
                </c:pt>
                <c:pt idx="5">
                  <c:v>9.6979970000000009</c:v>
                </c:pt>
                <c:pt idx="6">
                  <c:v>10.132709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CC06-B14D-898D-33C4AF0E93F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87869016"/>
        <c:axId val="387864752"/>
      </c:lineChart>
      <c:catAx>
        <c:axId val="38786901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87864752"/>
        <c:crosses val="autoZero"/>
        <c:auto val="1"/>
        <c:lblAlgn val="ctr"/>
        <c:lblOffset val="100"/>
        <c:noMultiLvlLbl val="0"/>
      </c:catAx>
      <c:valAx>
        <c:axId val="387864752"/>
        <c:scaling>
          <c:orientation val="minMax"/>
        </c:scaling>
        <c:delete val="0"/>
        <c:axPos val="l"/>
        <c:numFmt formatCode="#,##0.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8786901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688253968253968"/>
          <c:y val="6.6283172592786654E-2"/>
          <c:w val="0.48359399519504509"/>
          <c:h val="0.90608297293274831"/>
        </c:manualLayout>
      </c:layout>
      <c:doughnutChart>
        <c:varyColors val="1"/>
        <c:ser>
          <c:idx val="2"/>
          <c:order val="2"/>
          <c:tx>
            <c:strRef>
              <c:f>'Exhibit 3'!$D$1</c:f>
              <c:strCache>
                <c:ptCount val="1"/>
                <c:pt idx="0">
                  <c:v>All older workers1 </c:v>
                </c:pt>
              </c:strCache>
            </c:strRef>
          </c:tx>
          <c:dPt>
            <c:idx val="0"/>
            <c:bubble3D val="0"/>
            <c:spPr>
              <a:solidFill>
                <a:schemeClr val="tx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F3F6-9D44-A8E5-7DCAF731166E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F3F6-9D44-A8E5-7DCAF731166E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F3F6-9D44-A8E5-7DCAF731166E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F3F6-9D44-A8E5-7DCAF731166E}"/>
              </c:ext>
            </c:extLst>
          </c:dPt>
          <c:dLbls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F3F6-9D44-A8E5-7DCAF731166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'Exhibit 3'!$A$2:$A$8</c:f>
              <c:strCache>
                <c:ptCount val="4"/>
                <c:pt idx="0">
                  <c:v>Ages 65–69</c:v>
                </c:pt>
                <c:pt idx="1">
                  <c:v>Ages 70–74</c:v>
                </c:pt>
                <c:pt idx="2">
                  <c:v>Ages 75–84</c:v>
                </c:pt>
                <c:pt idx="3">
                  <c:v>Age 85 and older</c:v>
                </c:pt>
              </c:strCache>
            </c:strRef>
          </c:cat>
          <c:val>
            <c:numRef>
              <c:f>'Exhibit 3'!$D$2:$D$8</c:f>
              <c:numCache>
                <c:formatCode>0%</c:formatCode>
                <c:ptCount val="4"/>
                <c:pt idx="0">
                  <c:v>0.58639494977245465</c:v>
                </c:pt>
                <c:pt idx="1">
                  <c:v>0.25363500015188606</c:v>
                </c:pt>
                <c:pt idx="2">
                  <c:v>0.14463300938767004</c:v>
                </c:pt>
                <c:pt idx="3">
                  <c:v>1.5337040687989242E-2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F3F6-9D44-A8E5-7DCAF731166E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  <c:holeSize val="60"/>
        <c:extLst>
          <c:ext xmlns:c15="http://schemas.microsoft.com/office/drawing/2012/chart" uri="{02D57815-91ED-43cb-92C2-25804820EDAC}">
            <c15:filteredPieSeries>
              <c15:ser>
                <c:idx val="0"/>
                <c:order val="0"/>
                <c:tx>
                  <c:strRef>
                    <c:extLst>
                      <c:ext uri="{02D57815-91ED-43cb-92C2-25804820EDAC}">
                        <c15:formulaRef>
                          <c15:sqref>'Exhibit 3'!$B$1</c15:sqref>
                        </c15:formulaRef>
                      </c:ext>
                    </c:extLst>
                    <c:strCache>
                      <c:ptCount val="1"/>
                      <c:pt idx="0">
                        <c:v>All Medicare beneficiaries</c:v>
                      </c:pt>
                    </c:strCache>
                  </c:strRef>
                </c:tx>
                <c:dPt>
                  <c:idx val="0"/>
                  <c:bubble3D val="0"/>
                  <c:spPr>
                    <a:solidFill>
                      <a:schemeClr val="accent1"/>
                    </a:solidFill>
                    <a:ln w="19050">
                      <a:solidFill>
                        <a:schemeClr val="lt1"/>
                      </a:solidFill>
                    </a:ln>
                    <a:effectLst/>
                  </c:spPr>
                  <c:extLst>
                    <c:ext xmlns:c16="http://schemas.microsoft.com/office/drawing/2014/chart" uri="{C3380CC4-5D6E-409C-BE32-E72D297353CC}">
                      <c16:uniqueId val="{0000000A-F3F6-9D44-A8E5-7DCAF731166E}"/>
                    </c:ext>
                  </c:extLst>
                </c:dPt>
                <c:dPt>
                  <c:idx val="1"/>
                  <c:bubble3D val="0"/>
                  <c:spPr>
                    <a:solidFill>
                      <a:schemeClr val="accent2"/>
                    </a:solidFill>
                    <a:ln w="19050">
                      <a:solidFill>
                        <a:schemeClr val="lt1"/>
                      </a:solidFill>
                    </a:ln>
                    <a:effectLst/>
                  </c:spPr>
                  <c:extLst>
                    <c:ext xmlns:c16="http://schemas.microsoft.com/office/drawing/2014/chart" uri="{C3380CC4-5D6E-409C-BE32-E72D297353CC}">
                      <c16:uniqueId val="{0000000C-F3F6-9D44-A8E5-7DCAF731166E}"/>
                    </c:ext>
                  </c:extLst>
                </c:dPt>
                <c:dPt>
                  <c:idx val="2"/>
                  <c:bubble3D val="0"/>
                  <c:spPr>
                    <a:solidFill>
                      <a:schemeClr val="accent3"/>
                    </a:solidFill>
                    <a:ln w="19050">
                      <a:solidFill>
                        <a:schemeClr val="lt1"/>
                      </a:solidFill>
                    </a:ln>
                    <a:effectLst/>
                  </c:spPr>
                  <c:extLst>
                    <c:ext xmlns:c16="http://schemas.microsoft.com/office/drawing/2014/chart" uri="{C3380CC4-5D6E-409C-BE32-E72D297353CC}">
                      <c16:uniqueId val="{0000000E-F3F6-9D44-A8E5-7DCAF731166E}"/>
                    </c:ext>
                  </c:extLst>
                </c:dPt>
                <c:dPt>
                  <c:idx val="3"/>
                  <c:bubble3D val="0"/>
                  <c:spPr>
                    <a:solidFill>
                      <a:schemeClr val="accent4"/>
                    </a:solidFill>
                    <a:ln w="19050">
                      <a:solidFill>
                        <a:schemeClr val="lt1"/>
                      </a:solidFill>
                    </a:ln>
                    <a:effectLst/>
                  </c:spPr>
                  <c:extLst>
                    <c:ext xmlns:c16="http://schemas.microsoft.com/office/drawing/2014/chart" uri="{C3380CC4-5D6E-409C-BE32-E72D297353CC}">
                      <c16:uniqueId val="{00000010-F3F6-9D44-A8E5-7DCAF731166E}"/>
                    </c:ext>
                  </c:extLst>
                </c:dPt>
                <c:dLbls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900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en-US"/>
                    </a:p>
                  </c:txPr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1"/>
                  <c:leaderLines>
                    <c:spPr>
                      <a:ln w="9525" cap="flat" cmpd="sng" algn="ctr">
                        <a:solidFill>
                          <a:schemeClr val="tx1">
                            <a:lumMod val="35000"/>
                            <a:lumOff val="65000"/>
                          </a:schemeClr>
                        </a:solidFill>
                        <a:round/>
                      </a:ln>
                      <a:effectLst/>
                    </c:spPr>
                  </c:leaderLines>
                  <c:extLst>
                    <c:ext uri="{CE6537A1-D6FC-4f65-9D91-7224C49458BB}"/>
                  </c:extLst>
                </c:dLbls>
                <c:cat>
                  <c:strRef>
                    <c:extLst>
                      <c:ext uri="{02D57815-91ED-43cb-92C2-25804820EDAC}">
                        <c15:formulaRef>
                          <c15:sqref>'Exhibit 3'!$A$2:$A$8</c15:sqref>
                        </c15:formulaRef>
                      </c:ext>
                    </c:extLst>
                    <c:strCache>
                      <c:ptCount val="4"/>
                      <c:pt idx="0">
                        <c:v>Ages 65–69</c:v>
                      </c:pt>
                      <c:pt idx="1">
                        <c:v>Ages 70–74</c:v>
                      </c:pt>
                      <c:pt idx="2">
                        <c:v>Ages 75–84</c:v>
                      </c:pt>
                      <c:pt idx="3">
                        <c:v>Age 85 and older</c:v>
                      </c:pt>
                    </c:strCache>
                  </c:strRef>
                </c:cat>
                <c:val>
                  <c:numRef>
                    <c:extLst>
                      <c:ext uri="{02D57815-91ED-43cb-92C2-25804820EDAC}">
                        <c15:formulaRef>
                          <c15:sqref>'Exhibit 3'!$B$2:$B$8</c15:sqref>
                        </c15:formulaRef>
                      </c:ext>
                    </c:extLst>
                    <c:numCache>
                      <c:formatCode>0.0%</c:formatCode>
                      <c:ptCount val="4"/>
                      <c:pt idx="0">
                        <c:v>0.27205552323750182</c:v>
                      </c:pt>
                      <c:pt idx="1">
                        <c:v>0.22893043547726963</c:v>
                      </c:pt>
                      <c:pt idx="2">
                        <c:v>0.2612367585426118</c:v>
                      </c:pt>
                      <c:pt idx="3">
                        <c:v>0.10001347856398042</c:v>
                      </c:pt>
                    </c:numCache>
                  </c:numRef>
                </c:val>
                <c:extLst>
                  <c:ext xmlns:c16="http://schemas.microsoft.com/office/drawing/2014/chart" uri="{C3380CC4-5D6E-409C-BE32-E72D297353CC}">
                    <c16:uniqueId val="{00000011-F3F6-9D44-A8E5-7DCAF731166E}"/>
                  </c:ext>
                </c:extLst>
              </c15:ser>
            </c15:filteredPieSeries>
            <c15:filteredPieSeries>
              <c15:ser>
                <c:idx val="1"/>
                <c:order val="1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'Exhibit 3'!$C$1</c15:sqref>
                        </c15:formulaRef>
                      </c:ext>
                    </c:extLst>
                    <c:strCache>
                      <c:ptCount val="1"/>
                      <c:pt idx="0">
                        <c:v>Beneficiaries age 65 and older, not in the formal workforce</c:v>
                      </c:pt>
                    </c:strCache>
                  </c:strRef>
                </c:tx>
                <c:dPt>
                  <c:idx val="0"/>
                  <c:bubble3D val="0"/>
                  <c:spPr>
                    <a:solidFill>
                      <a:schemeClr val="accent1"/>
                    </a:solidFill>
                    <a:ln w="19050">
                      <a:solidFill>
                        <a:schemeClr val="lt1"/>
                      </a:solidFill>
                    </a:ln>
                    <a:effectLst/>
                  </c:spPr>
                  <c:extLst xmlns:c15="http://schemas.microsoft.com/office/drawing/2012/chart">
                    <c:ext xmlns:c16="http://schemas.microsoft.com/office/drawing/2014/chart" uri="{C3380CC4-5D6E-409C-BE32-E72D297353CC}">
                      <c16:uniqueId val="{00000013-F3F6-9D44-A8E5-7DCAF731166E}"/>
                    </c:ext>
                  </c:extLst>
                </c:dPt>
                <c:dPt>
                  <c:idx val="1"/>
                  <c:bubble3D val="0"/>
                  <c:spPr>
                    <a:solidFill>
                      <a:schemeClr val="accent2"/>
                    </a:solidFill>
                    <a:ln w="19050">
                      <a:solidFill>
                        <a:schemeClr val="lt1"/>
                      </a:solidFill>
                    </a:ln>
                    <a:effectLst/>
                  </c:spPr>
                  <c:extLst xmlns:c15="http://schemas.microsoft.com/office/drawing/2012/chart">
                    <c:ext xmlns:c16="http://schemas.microsoft.com/office/drawing/2014/chart" uri="{C3380CC4-5D6E-409C-BE32-E72D297353CC}">
                      <c16:uniqueId val="{00000015-F3F6-9D44-A8E5-7DCAF731166E}"/>
                    </c:ext>
                  </c:extLst>
                </c:dPt>
                <c:dPt>
                  <c:idx val="2"/>
                  <c:bubble3D val="0"/>
                  <c:spPr>
                    <a:solidFill>
                      <a:schemeClr val="accent3"/>
                    </a:solidFill>
                    <a:ln w="19050">
                      <a:solidFill>
                        <a:schemeClr val="lt1"/>
                      </a:solidFill>
                    </a:ln>
                    <a:effectLst/>
                  </c:spPr>
                  <c:extLst xmlns:c15="http://schemas.microsoft.com/office/drawing/2012/chart">
                    <c:ext xmlns:c16="http://schemas.microsoft.com/office/drawing/2014/chart" uri="{C3380CC4-5D6E-409C-BE32-E72D297353CC}">
                      <c16:uniqueId val="{00000017-F3F6-9D44-A8E5-7DCAF731166E}"/>
                    </c:ext>
                  </c:extLst>
                </c:dPt>
                <c:dPt>
                  <c:idx val="3"/>
                  <c:bubble3D val="0"/>
                  <c:spPr>
                    <a:solidFill>
                      <a:schemeClr val="accent4"/>
                    </a:solidFill>
                    <a:ln w="19050">
                      <a:solidFill>
                        <a:schemeClr val="lt1"/>
                      </a:solidFill>
                    </a:ln>
                    <a:effectLst/>
                  </c:spPr>
                  <c:extLst xmlns:c15="http://schemas.microsoft.com/office/drawing/2012/chart">
                    <c:ext xmlns:c16="http://schemas.microsoft.com/office/drawing/2014/chart" uri="{C3380CC4-5D6E-409C-BE32-E72D297353CC}">
                      <c16:uniqueId val="{00000019-F3F6-9D44-A8E5-7DCAF731166E}"/>
                    </c:ext>
                  </c:extLst>
                </c:dPt>
                <c:dLbls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900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en-US"/>
                    </a:p>
                  </c:txPr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1"/>
                  <c:leaderLines>
                    <c:spPr>
                      <a:ln w="9525" cap="flat" cmpd="sng" algn="ctr">
                        <a:solidFill>
                          <a:schemeClr val="tx1">
                            <a:lumMod val="35000"/>
                            <a:lumOff val="65000"/>
                          </a:schemeClr>
                        </a:solidFill>
                        <a:round/>
                      </a:ln>
                      <a:effectLst/>
                    </c:spPr>
                  </c:leaderLines>
                  <c:extLst xmlns:c15="http://schemas.microsoft.com/office/drawing/2012/chart">
                    <c:ext xmlns:c15="http://schemas.microsoft.com/office/drawing/2012/chart" uri="{CE6537A1-D6FC-4f65-9D91-7224C49458BB}"/>
                  </c:extLst>
                </c:dLbls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'Exhibit 3'!$A$2:$A$8</c15:sqref>
                        </c15:formulaRef>
                      </c:ext>
                    </c:extLst>
                    <c:strCache>
                      <c:ptCount val="4"/>
                      <c:pt idx="0">
                        <c:v>Ages 65–69</c:v>
                      </c:pt>
                      <c:pt idx="1">
                        <c:v>Ages 70–74</c:v>
                      </c:pt>
                      <c:pt idx="2">
                        <c:v>Ages 75–84</c:v>
                      </c:pt>
                      <c:pt idx="3">
                        <c:v>Age 85 and older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'Exhibit 3'!$C$2:$C$8</c15:sqref>
                        </c15:formulaRef>
                      </c:ext>
                    </c:extLst>
                    <c:numCache>
                      <c:formatCode>0.0%</c:formatCode>
                      <c:ptCount val="4"/>
                      <c:pt idx="0">
                        <c:v>0.27278116414054115</c:v>
                      </c:pt>
                      <c:pt idx="1">
                        <c:v>0.26271297997901466</c:v>
                      </c:pt>
                      <c:pt idx="2">
                        <c:v>0.3296932865105503</c:v>
                      </c:pt>
                      <c:pt idx="3">
                        <c:v>0.13481256936989391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1A-F3F6-9D44-A8E5-7DCAF731166E}"/>
                  </c:ext>
                </c:extLst>
              </c15:ser>
            </c15:filteredPieSeries>
            <c15:filteredPieSeries>
              <c15:ser>
                <c:idx val="3"/>
                <c:order val="3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'Exhibit 3'!$E$1</c15:sqref>
                        </c15:formulaRef>
                      </c:ext>
                    </c:extLst>
                    <c:strCache>
                      <c:ptCount val="1"/>
                      <c:pt idx="0">
                        <c:v>Older workers1 with employer coverage</c:v>
                      </c:pt>
                    </c:strCache>
                  </c:strRef>
                </c:tx>
                <c:dPt>
                  <c:idx val="0"/>
                  <c:bubble3D val="0"/>
                  <c:spPr>
                    <a:solidFill>
                      <a:schemeClr val="accent1"/>
                    </a:solidFill>
                    <a:ln w="19050">
                      <a:solidFill>
                        <a:schemeClr val="lt1"/>
                      </a:solidFill>
                    </a:ln>
                    <a:effectLst/>
                  </c:spPr>
                  <c:extLst xmlns:c15="http://schemas.microsoft.com/office/drawing/2012/chart">
                    <c:ext xmlns:c16="http://schemas.microsoft.com/office/drawing/2014/chart" uri="{C3380CC4-5D6E-409C-BE32-E72D297353CC}">
                      <c16:uniqueId val="{0000001C-F3F6-9D44-A8E5-7DCAF731166E}"/>
                    </c:ext>
                  </c:extLst>
                </c:dPt>
                <c:dPt>
                  <c:idx val="1"/>
                  <c:bubble3D val="0"/>
                  <c:spPr>
                    <a:solidFill>
                      <a:schemeClr val="accent2"/>
                    </a:solidFill>
                    <a:ln w="19050">
                      <a:solidFill>
                        <a:schemeClr val="lt1"/>
                      </a:solidFill>
                    </a:ln>
                    <a:effectLst/>
                  </c:spPr>
                  <c:extLst xmlns:c15="http://schemas.microsoft.com/office/drawing/2012/chart">
                    <c:ext xmlns:c16="http://schemas.microsoft.com/office/drawing/2014/chart" uri="{C3380CC4-5D6E-409C-BE32-E72D297353CC}">
                      <c16:uniqueId val="{0000001E-F3F6-9D44-A8E5-7DCAF731166E}"/>
                    </c:ext>
                  </c:extLst>
                </c:dPt>
                <c:dPt>
                  <c:idx val="2"/>
                  <c:bubble3D val="0"/>
                  <c:spPr>
                    <a:solidFill>
                      <a:schemeClr val="accent3"/>
                    </a:solidFill>
                    <a:ln w="19050">
                      <a:solidFill>
                        <a:schemeClr val="lt1"/>
                      </a:solidFill>
                    </a:ln>
                    <a:effectLst/>
                  </c:spPr>
                  <c:extLst xmlns:c15="http://schemas.microsoft.com/office/drawing/2012/chart">
                    <c:ext xmlns:c16="http://schemas.microsoft.com/office/drawing/2014/chart" uri="{C3380CC4-5D6E-409C-BE32-E72D297353CC}">
                      <c16:uniqueId val="{00000020-F3F6-9D44-A8E5-7DCAF731166E}"/>
                    </c:ext>
                  </c:extLst>
                </c:dPt>
                <c:dPt>
                  <c:idx val="3"/>
                  <c:bubble3D val="0"/>
                  <c:spPr>
                    <a:solidFill>
                      <a:schemeClr val="accent4"/>
                    </a:solidFill>
                    <a:ln w="19050">
                      <a:solidFill>
                        <a:schemeClr val="lt1"/>
                      </a:solidFill>
                    </a:ln>
                    <a:effectLst/>
                  </c:spPr>
                  <c:extLst xmlns:c15="http://schemas.microsoft.com/office/drawing/2012/chart">
                    <c:ext xmlns:c16="http://schemas.microsoft.com/office/drawing/2014/chart" uri="{C3380CC4-5D6E-409C-BE32-E72D297353CC}">
                      <c16:uniqueId val="{00000022-F3F6-9D44-A8E5-7DCAF731166E}"/>
                    </c:ext>
                  </c:extLst>
                </c:dPt>
                <c:dLbls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900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en-US"/>
                    </a:p>
                  </c:txPr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1"/>
                  <c:leaderLines>
                    <c:spPr>
                      <a:ln w="9525" cap="flat" cmpd="sng" algn="ctr">
                        <a:solidFill>
                          <a:schemeClr val="tx1">
                            <a:lumMod val="35000"/>
                            <a:lumOff val="65000"/>
                          </a:schemeClr>
                        </a:solidFill>
                        <a:round/>
                      </a:ln>
                      <a:effectLst/>
                    </c:spPr>
                  </c:leaderLines>
                  <c:extLst xmlns:c15="http://schemas.microsoft.com/office/drawing/2012/chart">
                    <c:ext xmlns:c15="http://schemas.microsoft.com/office/drawing/2012/chart" uri="{CE6537A1-D6FC-4f65-9D91-7224C49458BB}"/>
                  </c:extLst>
                </c:dLbls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'Exhibit 3'!$A$2:$A$8</c15:sqref>
                        </c15:formulaRef>
                      </c:ext>
                    </c:extLst>
                    <c:strCache>
                      <c:ptCount val="4"/>
                      <c:pt idx="0">
                        <c:v>Ages 65–69</c:v>
                      </c:pt>
                      <c:pt idx="1">
                        <c:v>Ages 70–74</c:v>
                      </c:pt>
                      <c:pt idx="2">
                        <c:v>Ages 75–84</c:v>
                      </c:pt>
                      <c:pt idx="3">
                        <c:v>Age 85 and older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'Exhibit 3'!$E$2:$E$8</c15:sqref>
                        </c15:formulaRef>
                      </c:ext>
                    </c:extLst>
                    <c:numCache>
                      <c:formatCode>0.0%</c:formatCode>
                      <c:ptCount val="4"/>
                      <c:pt idx="0">
                        <c:v>0.65369198587740318</c:v>
                      </c:pt>
                      <c:pt idx="1">
                        <c:v>0.21710595984034911</c:v>
                      </c:pt>
                      <c:pt idx="2">
                        <c:v>0.11697845757878667</c:v>
                      </c:pt>
                      <c:pt idx="3">
                        <c:v>1.2223596703461081E-2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23-F3F6-9D44-A8E5-7DCAF731166E}"/>
                  </c:ext>
                </c:extLst>
              </c15:ser>
            </c15:filteredPieSeries>
            <c15:filteredPieSeries>
              <c15:ser>
                <c:idx val="4"/>
                <c:order val="4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'Exhibit 3'!$F$1</c15:sqref>
                        </c15:formulaRef>
                      </c:ext>
                    </c:extLst>
                    <c:strCache>
                      <c:ptCount val="1"/>
                      <c:pt idx="0">
                        <c:v>Older workers1 without employer coverage</c:v>
                      </c:pt>
                    </c:strCache>
                  </c:strRef>
                </c:tx>
                <c:dPt>
                  <c:idx val="0"/>
                  <c:bubble3D val="0"/>
                  <c:spPr>
                    <a:solidFill>
                      <a:schemeClr val="accent1"/>
                    </a:solidFill>
                    <a:ln w="19050">
                      <a:solidFill>
                        <a:schemeClr val="lt1"/>
                      </a:solidFill>
                    </a:ln>
                    <a:effectLst/>
                  </c:spPr>
                  <c:extLst xmlns:c15="http://schemas.microsoft.com/office/drawing/2012/chart">
                    <c:ext xmlns:c16="http://schemas.microsoft.com/office/drawing/2014/chart" uri="{C3380CC4-5D6E-409C-BE32-E72D297353CC}">
                      <c16:uniqueId val="{00000025-F3F6-9D44-A8E5-7DCAF731166E}"/>
                    </c:ext>
                  </c:extLst>
                </c:dPt>
                <c:dPt>
                  <c:idx val="1"/>
                  <c:bubble3D val="0"/>
                  <c:spPr>
                    <a:solidFill>
                      <a:schemeClr val="accent2"/>
                    </a:solidFill>
                    <a:ln w="19050">
                      <a:solidFill>
                        <a:schemeClr val="lt1"/>
                      </a:solidFill>
                    </a:ln>
                    <a:effectLst/>
                  </c:spPr>
                  <c:extLst xmlns:c15="http://schemas.microsoft.com/office/drawing/2012/chart">
                    <c:ext xmlns:c16="http://schemas.microsoft.com/office/drawing/2014/chart" uri="{C3380CC4-5D6E-409C-BE32-E72D297353CC}">
                      <c16:uniqueId val="{00000027-F3F6-9D44-A8E5-7DCAF731166E}"/>
                    </c:ext>
                  </c:extLst>
                </c:dPt>
                <c:dPt>
                  <c:idx val="2"/>
                  <c:bubble3D val="0"/>
                  <c:spPr>
                    <a:solidFill>
                      <a:schemeClr val="accent3"/>
                    </a:solidFill>
                    <a:ln w="19050">
                      <a:solidFill>
                        <a:schemeClr val="lt1"/>
                      </a:solidFill>
                    </a:ln>
                    <a:effectLst/>
                  </c:spPr>
                  <c:extLst xmlns:c15="http://schemas.microsoft.com/office/drawing/2012/chart">
                    <c:ext xmlns:c16="http://schemas.microsoft.com/office/drawing/2014/chart" uri="{C3380CC4-5D6E-409C-BE32-E72D297353CC}">
                      <c16:uniqueId val="{00000029-F3F6-9D44-A8E5-7DCAF731166E}"/>
                    </c:ext>
                  </c:extLst>
                </c:dPt>
                <c:dPt>
                  <c:idx val="3"/>
                  <c:bubble3D val="0"/>
                  <c:spPr>
                    <a:solidFill>
                      <a:schemeClr val="accent4"/>
                    </a:solidFill>
                    <a:ln w="19050">
                      <a:solidFill>
                        <a:schemeClr val="lt1"/>
                      </a:solidFill>
                    </a:ln>
                    <a:effectLst/>
                  </c:spPr>
                  <c:extLst xmlns:c15="http://schemas.microsoft.com/office/drawing/2012/chart">
                    <c:ext xmlns:c16="http://schemas.microsoft.com/office/drawing/2014/chart" uri="{C3380CC4-5D6E-409C-BE32-E72D297353CC}">
                      <c16:uniqueId val="{0000002B-F3F6-9D44-A8E5-7DCAF731166E}"/>
                    </c:ext>
                  </c:extLst>
                </c:dPt>
                <c:dLbls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900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en-US"/>
                    </a:p>
                  </c:txPr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1"/>
                  <c:leaderLines>
                    <c:spPr>
                      <a:ln w="9525" cap="flat" cmpd="sng" algn="ctr">
                        <a:solidFill>
                          <a:schemeClr val="tx1">
                            <a:lumMod val="35000"/>
                            <a:lumOff val="65000"/>
                          </a:schemeClr>
                        </a:solidFill>
                        <a:round/>
                      </a:ln>
                      <a:effectLst/>
                    </c:spPr>
                  </c:leaderLines>
                  <c:extLst xmlns:c15="http://schemas.microsoft.com/office/drawing/2012/chart">
                    <c:ext xmlns:c15="http://schemas.microsoft.com/office/drawing/2012/chart" uri="{CE6537A1-D6FC-4f65-9D91-7224C49458BB}"/>
                  </c:extLst>
                </c:dLbls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'Exhibit 3'!$A$2:$A$8</c15:sqref>
                        </c15:formulaRef>
                      </c:ext>
                    </c:extLst>
                    <c:strCache>
                      <c:ptCount val="4"/>
                      <c:pt idx="0">
                        <c:v>Ages 65–69</c:v>
                      </c:pt>
                      <c:pt idx="1">
                        <c:v>Ages 70–74</c:v>
                      </c:pt>
                      <c:pt idx="2">
                        <c:v>Ages 75–84</c:v>
                      </c:pt>
                      <c:pt idx="3">
                        <c:v>Age 85 and older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'Exhibit 3'!$F$2:$F$8</c15:sqref>
                        </c15:formulaRef>
                      </c:ext>
                    </c:extLst>
                    <c:numCache>
                      <c:formatCode>0.0%</c:formatCode>
                      <c:ptCount val="4"/>
                      <c:pt idx="0">
                        <c:v>0.52704085660598854</c:v>
                      </c:pt>
                      <c:pt idx="1">
                        <c:v>0.28585258635510857</c:v>
                      </c:pt>
                      <c:pt idx="2">
                        <c:v>0.16902354631981037</c:v>
                      </c:pt>
                      <c:pt idx="3">
                        <c:v>1.8083010719092431E-2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2C-F3F6-9D44-A8E5-7DCAF731166E}"/>
                  </c:ext>
                </c:extLst>
              </c15:ser>
            </c15:filteredPieSeries>
          </c:ext>
        </c:extLst>
      </c:doughnut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8668183143773696"/>
          <c:y val="4.1697528097319907E-2"/>
          <c:w val="0.42535416406282556"/>
          <c:h val="0.83307715807348093"/>
        </c:manualLayout>
      </c:layout>
      <c:doughnutChart>
        <c:varyColors val="1"/>
        <c:ser>
          <c:idx val="0"/>
          <c:order val="0"/>
          <c:tx>
            <c:strRef>
              <c:f>'Exhibit 4'!$B$1</c:f>
              <c:strCache>
                <c:ptCount val="1"/>
                <c:pt idx="0">
                  <c:v>Percentage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4A2F-FA47-AE14-4B0138C55475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4A2F-FA47-AE14-4B0138C55475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4A2F-FA47-AE14-4B0138C55475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4A2F-FA47-AE14-4B0138C55475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4A2F-FA47-AE14-4B0138C55475}"/>
              </c:ext>
            </c:extLst>
          </c:dPt>
          <c:dPt>
            <c:idx val="5"/>
            <c:bubble3D val="0"/>
            <c:spPr>
              <a:solidFill>
                <a:schemeClr val="tx2">
                  <a:alpha val="51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4A2F-FA47-AE14-4B0138C55475}"/>
              </c:ext>
            </c:extLst>
          </c:dPt>
          <c:dPt>
            <c:idx val="6"/>
            <c:bubble3D val="0"/>
            <c:spPr>
              <a:solidFill>
                <a:schemeClr val="accent2">
                  <a:alpha val="49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D-4A2F-FA47-AE14-4B0138C55475}"/>
              </c:ext>
            </c:extLst>
          </c:dPt>
          <c:dPt>
            <c:idx val="7"/>
            <c:bubble3D val="0"/>
            <c:spPr>
              <a:solidFill>
                <a:schemeClr val="bg2">
                  <a:alpha val="5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F-4A2F-FA47-AE14-4B0138C55475}"/>
              </c:ext>
            </c:extLst>
          </c:dPt>
          <c:dPt>
            <c:idx val="8"/>
            <c:bubble3D val="0"/>
            <c:spPr>
              <a:solidFill>
                <a:schemeClr val="tx1">
                  <a:lumMod val="60000"/>
                  <a:lumOff val="4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1-4A2F-FA47-AE14-4B0138C55475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'Exhibit 4'!$A$2:$A$24</c:f>
              <c:strCache>
                <c:ptCount val="9"/>
                <c:pt idx="0">
                  <c:v>Management</c:v>
                </c:pt>
                <c:pt idx="1">
                  <c:v>Sales</c:v>
                </c:pt>
                <c:pt idx="2">
                  <c:v>Administrative support</c:v>
                </c:pt>
                <c:pt idx="3">
                  <c:v>Transportation</c:v>
                </c:pt>
                <c:pt idx="4">
                  <c:v>Education</c:v>
                </c:pt>
                <c:pt idx="5">
                  <c:v>Healthcare practitioners</c:v>
                </c:pt>
                <c:pt idx="6">
                  <c:v>Personal care services</c:v>
                </c:pt>
                <c:pt idx="7">
                  <c:v>Business and financial operations</c:v>
                </c:pt>
                <c:pt idx="8">
                  <c:v>Other</c:v>
                </c:pt>
              </c:strCache>
            </c:strRef>
          </c:cat>
          <c:val>
            <c:numRef>
              <c:f>'Exhibit 4'!$B$2:$B$24</c:f>
              <c:numCache>
                <c:formatCode>0%</c:formatCode>
                <c:ptCount val="9"/>
                <c:pt idx="0">
                  <c:v>0.16</c:v>
                </c:pt>
                <c:pt idx="1">
                  <c:v>0.12</c:v>
                </c:pt>
                <c:pt idx="2">
                  <c:v>0.12</c:v>
                </c:pt>
                <c:pt idx="3">
                  <c:v>7.0000000000000007E-2</c:v>
                </c:pt>
                <c:pt idx="4">
                  <c:v>0.06</c:v>
                </c:pt>
                <c:pt idx="5">
                  <c:v>0.06</c:v>
                </c:pt>
                <c:pt idx="6">
                  <c:v>0.05</c:v>
                </c:pt>
                <c:pt idx="7">
                  <c:v>0.05</c:v>
                </c:pt>
                <c:pt idx="8">
                  <c:v>0.30999999999999983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2-4A2F-FA47-AE14-4B0138C5547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60"/>
      </c:doughnut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percentStacked"/>
        <c:varyColors val="0"/>
        <c:ser>
          <c:idx val="0"/>
          <c:order val="0"/>
          <c:tx>
            <c:strRef>
              <c:f>'Exhibit 5'!$A$4</c:f>
              <c:strCache>
                <c:ptCount val="1"/>
                <c:pt idx="0">
                  <c:v>&lt;150% FPL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'Exhibit 5'!$B$3:$G$3</c:f>
              <c:strCache>
                <c:ptCount val="4"/>
                <c:pt idx="0">
                  <c:v>Older people not in the formal workforce</c:v>
                </c:pt>
                <c:pt idx="1">
                  <c:v>All older workers</c:v>
                </c:pt>
                <c:pt idx="2">
                  <c:v>Older workers with ESI</c:v>
                </c:pt>
                <c:pt idx="3">
                  <c:v>Older workers without ESI</c:v>
                </c:pt>
              </c:strCache>
            </c:strRef>
          </c:cat>
          <c:val>
            <c:numRef>
              <c:f>'Exhibit 5'!$B$4:$G$4</c:f>
              <c:numCache>
                <c:formatCode>0.0%</c:formatCode>
                <c:ptCount val="4"/>
                <c:pt idx="0">
                  <c:v>0.21464400735093433</c:v>
                </c:pt>
                <c:pt idx="1">
                  <c:v>4.7257408568138419E-2</c:v>
                </c:pt>
                <c:pt idx="2">
                  <c:v>2.3248387226980142E-2</c:v>
                </c:pt>
                <c:pt idx="3">
                  <c:v>6.843272563018514E-2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8B3-7340-B788-6C8EF201EBA5}"/>
            </c:ext>
          </c:extLst>
        </c:ser>
        <c:ser>
          <c:idx val="1"/>
          <c:order val="1"/>
          <c:tx>
            <c:strRef>
              <c:f>'Exhibit 5'!$A$5</c:f>
              <c:strCache>
                <c:ptCount val="1"/>
                <c:pt idx="0">
                  <c:v>150%–199% FPL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'Exhibit 5'!$B$3:$G$3</c:f>
              <c:strCache>
                <c:ptCount val="4"/>
                <c:pt idx="0">
                  <c:v>Older people not in the formal workforce</c:v>
                </c:pt>
                <c:pt idx="1">
                  <c:v>All older workers</c:v>
                </c:pt>
                <c:pt idx="2">
                  <c:v>Older workers with ESI</c:v>
                </c:pt>
                <c:pt idx="3">
                  <c:v>Older workers without ESI</c:v>
                </c:pt>
              </c:strCache>
            </c:strRef>
          </c:cat>
          <c:val>
            <c:numRef>
              <c:f>'Exhibit 5'!$B$5:$G$5</c:f>
              <c:numCache>
                <c:formatCode>0.0%</c:formatCode>
                <c:ptCount val="4"/>
                <c:pt idx="0">
                  <c:v>0.10626057000066716</c:v>
                </c:pt>
                <c:pt idx="1">
                  <c:v>4.4735430415935563E-2</c:v>
                </c:pt>
                <c:pt idx="2">
                  <c:v>2.4258670509937817E-2</c:v>
                </c:pt>
                <c:pt idx="3">
                  <c:v>6.2795387015232337E-2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8B3-7340-B788-6C8EF201EBA5}"/>
            </c:ext>
          </c:extLst>
        </c:ser>
        <c:ser>
          <c:idx val="2"/>
          <c:order val="2"/>
          <c:tx>
            <c:strRef>
              <c:f>'Exhibit 5'!$A$6</c:f>
              <c:strCache>
                <c:ptCount val="1"/>
                <c:pt idx="0">
                  <c:v>200%–249% FPL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'Exhibit 5'!$B$3:$G$3</c:f>
              <c:strCache>
                <c:ptCount val="4"/>
                <c:pt idx="0">
                  <c:v>Older people not in the formal workforce</c:v>
                </c:pt>
                <c:pt idx="1">
                  <c:v>All older workers</c:v>
                </c:pt>
                <c:pt idx="2">
                  <c:v>Older workers with ESI</c:v>
                </c:pt>
                <c:pt idx="3">
                  <c:v>Older workers without ESI</c:v>
                </c:pt>
              </c:strCache>
            </c:strRef>
          </c:cat>
          <c:val>
            <c:numRef>
              <c:f>'Exhibit 5'!$B$6:$G$6</c:f>
              <c:numCache>
                <c:formatCode>0.0%</c:formatCode>
                <c:ptCount val="4"/>
                <c:pt idx="0">
                  <c:v>9.9383030986735565E-2</c:v>
                </c:pt>
                <c:pt idx="1">
                  <c:v>6.0276446192847818E-2</c:v>
                </c:pt>
                <c:pt idx="2">
                  <c:v>3.8338529188995392E-2</c:v>
                </c:pt>
                <c:pt idx="3">
                  <c:v>7.9625104417457904E-2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58B3-7340-B788-6C8EF201EBA5}"/>
            </c:ext>
          </c:extLst>
        </c:ser>
        <c:ser>
          <c:idx val="3"/>
          <c:order val="3"/>
          <c:tx>
            <c:strRef>
              <c:f>'Exhibit 5'!$A$7</c:f>
              <c:strCache>
                <c:ptCount val="1"/>
                <c:pt idx="0">
                  <c:v>250%–299% FPL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cat>
            <c:strRef>
              <c:f>'Exhibit 5'!$B$3:$G$3</c:f>
              <c:strCache>
                <c:ptCount val="4"/>
                <c:pt idx="0">
                  <c:v>Older people not in the formal workforce</c:v>
                </c:pt>
                <c:pt idx="1">
                  <c:v>All older workers</c:v>
                </c:pt>
                <c:pt idx="2">
                  <c:v>Older workers with ESI</c:v>
                </c:pt>
                <c:pt idx="3">
                  <c:v>Older workers without ESI</c:v>
                </c:pt>
              </c:strCache>
            </c:strRef>
          </c:cat>
          <c:val>
            <c:numRef>
              <c:f>'Exhibit 5'!$B$7:$G$7</c:f>
              <c:numCache>
                <c:formatCode>0.0%</c:formatCode>
                <c:ptCount val="4"/>
                <c:pt idx="0">
                  <c:v>8.5671452052135832E-2</c:v>
                </c:pt>
                <c:pt idx="1">
                  <c:v>6.7758926706630349E-2</c:v>
                </c:pt>
                <c:pt idx="2">
                  <c:v>4.9083622013965891E-2</c:v>
                </c:pt>
                <c:pt idx="3">
                  <c:v>8.4230047810578718E-2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58B3-7340-B788-6C8EF201EBA5}"/>
            </c:ext>
          </c:extLst>
        </c:ser>
        <c:ser>
          <c:idx val="4"/>
          <c:order val="4"/>
          <c:tx>
            <c:strRef>
              <c:f>'Exhibit 5'!$A$8</c:f>
              <c:strCache>
                <c:ptCount val="1"/>
                <c:pt idx="0">
                  <c:v>300%–399% FPL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strRef>
              <c:f>'Exhibit 5'!$B$3:$G$3</c:f>
              <c:strCache>
                <c:ptCount val="4"/>
                <c:pt idx="0">
                  <c:v>Older people not in the formal workforce</c:v>
                </c:pt>
                <c:pt idx="1">
                  <c:v>All older workers</c:v>
                </c:pt>
                <c:pt idx="2">
                  <c:v>Older workers with ESI</c:v>
                </c:pt>
                <c:pt idx="3">
                  <c:v>Older workers without ESI</c:v>
                </c:pt>
              </c:strCache>
            </c:strRef>
          </c:cat>
          <c:val>
            <c:numRef>
              <c:f>'Exhibit 5'!$B$8:$G$8</c:f>
              <c:numCache>
                <c:formatCode>0.0%</c:formatCode>
                <c:ptCount val="4"/>
                <c:pt idx="0">
                  <c:v>0.14114640610879625</c:v>
                </c:pt>
                <c:pt idx="1">
                  <c:v>0.13752775817228299</c:v>
                </c:pt>
                <c:pt idx="2">
                  <c:v>0.11771521645705169</c:v>
                </c:pt>
                <c:pt idx="3">
                  <c:v>0.15500189202653739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58B3-7340-B788-6C8EF201EBA5}"/>
            </c:ext>
          </c:extLst>
        </c:ser>
        <c:ser>
          <c:idx val="5"/>
          <c:order val="5"/>
          <c:tx>
            <c:strRef>
              <c:f>'Exhibit 5'!$A$9</c:f>
              <c:strCache>
                <c:ptCount val="1"/>
                <c:pt idx="0">
                  <c:v>400%+ FPL</c:v>
                </c:pt>
              </c:strCache>
            </c:strRef>
          </c:tx>
          <c:spPr>
            <a:solidFill>
              <a:schemeClr val="tx1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cat>
            <c:strRef>
              <c:f>'Exhibit 5'!$B$3:$G$3</c:f>
              <c:strCache>
                <c:ptCount val="4"/>
                <c:pt idx="0">
                  <c:v>Older people not in the formal workforce</c:v>
                </c:pt>
                <c:pt idx="1">
                  <c:v>All older workers</c:v>
                </c:pt>
                <c:pt idx="2">
                  <c:v>Older workers with ESI</c:v>
                </c:pt>
                <c:pt idx="3">
                  <c:v>Older workers without ESI</c:v>
                </c:pt>
              </c:strCache>
            </c:strRef>
          </c:cat>
          <c:val>
            <c:numRef>
              <c:f>'Exhibit 5'!$B$9:$G$9</c:f>
              <c:numCache>
                <c:formatCode>0.0%</c:formatCode>
                <c:ptCount val="4"/>
                <c:pt idx="0">
                  <c:v>0.35289453350073086</c:v>
                </c:pt>
                <c:pt idx="1">
                  <c:v>0.64244402994416483</c:v>
                </c:pt>
                <c:pt idx="2">
                  <c:v>0.74735557460306912</c:v>
                </c:pt>
                <c:pt idx="3">
                  <c:v>0.54991484310000849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58B3-7340-B788-6C8EF201EBA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589726096"/>
        <c:axId val="589723144"/>
      </c:barChart>
      <c:catAx>
        <c:axId val="58972609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89723144"/>
        <c:crosses val="autoZero"/>
        <c:auto val="1"/>
        <c:lblAlgn val="ctr"/>
        <c:lblOffset val="100"/>
        <c:noMultiLvlLbl val="0"/>
      </c:catAx>
      <c:valAx>
        <c:axId val="589723144"/>
        <c:scaling>
          <c:orientation val="minMax"/>
        </c:scaling>
        <c:delete val="0"/>
        <c:axPos val="l"/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8972609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8557542529406047"/>
          <c:y val="0.34815827975556879"/>
          <c:w val="0.13578013859378688"/>
          <c:h val="0.31750036772609497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b="1">
              <a:latin typeface="InterFace Bold" panose="020B0503030203020204" pitchFamily="34" charset="0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4E75CA9-D3DC-4CC4-B26F-4572B05774CA}" type="datetimeFigureOut">
              <a:rPr lang="en-US" b="1" smtClean="0">
                <a:latin typeface="InterFace Bold" panose="020B0503030203020204" pitchFamily="34" charset="0"/>
              </a:rPr>
              <a:t>10/6/2020</a:t>
            </a:fld>
            <a:endParaRPr lang="en-US" b="1">
              <a:latin typeface="InterFace Bold" panose="020B0503030203020204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b="1">
              <a:latin typeface="InterFace Bold" panose="020B0503030203020204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92E6626-612B-455B-9FD1-DD7A1306BEA5}" type="slidenum">
              <a:rPr lang="en-US" b="1" smtClean="0">
                <a:latin typeface="InterFace Bold" panose="020B0503030203020204" pitchFamily="34" charset="0"/>
              </a:rPr>
              <a:t>‹#›</a:t>
            </a:fld>
            <a:endParaRPr lang="en-US" b="1">
              <a:latin typeface="InterFace Bold" panose="020B05030302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7755127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b="1" i="0">
                <a:latin typeface="InterFace Bold" panose="020B0503030203020204" pitchFamily="34" charset="0"/>
              </a:defRPr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b="1" i="0">
                <a:latin typeface="InterFace Bold" panose="020B0503030203020204" pitchFamily="34" charset="0"/>
              </a:defRPr>
            </a:lvl1pPr>
          </a:lstStyle>
          <a:p>
            <a:fld id="{03A1D146-B4E0-1741-B9EE-9789392EFCC4}" type="datetimeFigureOut">
              <a:rPr lang="en-US" smtClean="0"/>
              <a:pPr/>
              <a:t>10/6/2020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b="1" i="0">
                <a:latin typeface="InterFace Bold" panose="020B0503030203020204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b="1" i="0">
                <a:latin typeface="InterFace Bold" panose="020B0503030203020204" pitchFamily="34" charset="0"/>
              </a:defRPr>
            </a:lvl1pPr>
          </a:lstStyle>
          <a:p>
            <a:fld id="{97863621-2E60-B848-8968-B0341E26A31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00247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09585" rtl="0" eaLnBrk="1" latinLnBrk="0" hangingPunct="1">
      <a:defRPr sz="1600" b="1" i="0" kern="1200">
        <a:solidFill>
          <a:schemeClr val="tx1"/>
        </a:solidFill>
        <a:latin typeface="InterFace Bold" panose="020B0503030203020204" pitchFamily="34" charset="0"/>
        <a:ea typeface="+mn-ea"/>
        <a:cs typeface="+mn-cs"/>
      </a:defRPr>
    </a:lvl1pPr>
    <a:lvl2pPr marL="609585" algn="l" defTabSz="609585" rtl="0" eaLnBrk="1" latinLnBrk="0" hangingPunct="1">
      <a:defRPr sz="1600" b="1" i="0" kern="1200">
        <a:solidFill>
          <a:schemeClr val="tx1"/>
        </a:solidFill>
        <a:latin typeface="InterFace Bold" panose="020B0503030203020204" pitchFamily="34" charset="0"/>
        <a:ea typeface="+mn-ea"/>
        <a:cs typeface="+mn-cs"/>
      </a:defRPr>
    </a:lvl2pPr>
    <a:lvl3pPr marL="1219170" algn="l" defTabSz="609585" rtl="0" eaLnBrk="1" latinLnBrk="0" hangingPunct="1">
      <a:defRPr sz="1600" b="1" i="0" kern="1200">
        <a:solidFill>
          <a:schemeClr val="tx1"/>
        </a:solidFill>
        <a:latin typeface="InterFace Bold" panose="020B0503030203020204" pitchFamily="34" charset="0"/>
        <a:ea typeface="+mn-ea"/>
        <a:cs typeface="+mn-cs"/>
      </a:defRPr>
    </a:lvl3pPr>
    <a:lvl4pPr marL="1828754" algn="l" defTabSz="609585" rtl="0" eaLnBrk="1" latinLnBrk="0" hangingPunct="1">
      <a:defRPr sz="1600" b="1" i="0" kern="1200">
        <a:solidFill>
          <a:schemeClr val="tx1"/>
        </a:solidFill>
        <a:latin typeface="InterFace Bold" panose="020B0503030203020204" pitchFamily="34" charset="0"/>
        <a:ea typeface="+mn-ea"/>
        <a:cs typeface="+mn-cs"/>
      </a:defRPr>
    </a:lvl4pPr>
    <a:lvl5pPr marL="2438339" algn="l" defTabSz="609585" rtl="0" eaLnBrk="1" latinLnBrk="0" hangingPunct="1">
      <a:defRPr sz="1600" b="1" i="0" kern="1200">
        <a:solidFill>
          <a:schemeClr val="tx1"/>
        </a:solidFill>
        <a:latin typeface="InterFace Bold" panose="020B0503030203020204" pitchFamily="34" charset="0"/>
        <a:ea typeface="+mn-ea"/>
        <a:cs typeface="+mn-cs"/>
      </a:defRPr>
    </a:lvl5pPr>
    <a:lvl6pPr marL="3047924" algn="l" defTabSz="60958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3657509" algn="l" defTabSz="60958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4267093" algn="l" defTabSz="60958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4876678" algn="l" defTabSz="60958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aph Layout: 01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>
            <a:extLst>
              <a:ext uri="{FF2B5EF4-FFF2-40B4-BE49-F238E27FC236}">
                <a16:creationId xmlns:a16="http://schemas.microsoft.com/office/drawing/2014/main" id="{5FEA9BB7-F188-5443-B4C2-E09C82B82C2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339" t="9092" r="7027" b="31817"/>
          <a:stretch/>
        </p:blipFill>
        <p:spPr>
          <a:xfrm>
            <a:off x="35496" y="6345324"/>
            <a:ext cx="1476164" cy="468052"/>
          </a:xfrm>
          <a:prstGeom prst="rect">
            <a:avLst/>
          </a:prstGeom>
        </p:spPr>
      </p:pic>
      <p:sp>
        <p:nvSpPr>
          <p:cNvPr id="2" name="TextBox 1"/>
          <p:cNvSpPr txBox="1"/>
          <p:nvPr userDrawn="1"/>
        </p:nvSpPr>
        <p:spPr>
          <a:xfrm>
            <a:off x="1763687" y="6368920"/>
            <a:ext cx="7308811" cy="408452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marL="0" marR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900"/>
              <a:t>Source: Gretchen Jacobson, Judy Feder, and David C. Radley, </a:t>
            </a:r>
            <a:r>
              <a:rPr lang="en-US" sz="900" i="1"/>
              <a:t>COVID-19’s Impact on Older Workers: Employment, Income, and Medicare Spending</a:t>
            </a:r>
            <a:r>
              <a:rPr lang="en-US" sz="900"/>
              <a:t> (Commonwealth Fund, Oct. 2020).</a:t>
            </a:r>
          </a:p>
        </p:txBody>
      </p:sp>
      <p:sp>
        <p:nvSpPr>
          <p:cNvPr id="53" name="Title 1"/>
          <p:cNvSpPr>
            <a:spLocks noGrp="1"/>
          </p:cNvSpPr>
          <p:nvPr>
            <p:ph type="ctrTitle" hasCustomPrompt="1"/>
          </p:nvPr>
        </p:nvSpPr>
        <p:spPr>
          <a:xfrm>
            <a:off x="71500" y="296652"/>
            <a:ext cx="9001000" cy="756084"/>
          </a:xfrm>
          <a:effectLst/>
        </p:spPr>
        <p:txBody>
          <a:bodyPr anchor="t">
            <a:normAutofit/>
          </a:bodyPr>
          <a:lstStyle>
            <a:lvl1pPr algn="l">
              <a:lnSpc>
                <a:spcPct val="110000"/>
              </a:lnSpc>
              <a:defRPr sz="2000" spc="0" baseline="0">
                <a:solidFill>
                  <a:srgbClr val="4C515A"/>
                </a:solidFill>
                <a:effectLst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7" name="Chart Placeholder 5"/>
          <p:cNvSpPr>
            <a:spLocks noGrp="1"/>
          </p:cNvSpPr>
          <p:nvPr>
            <p:ph type="chart" sz="quarter" idx="19"/>
          </p:nvPr>
        </p:nvSpPr>
        <p:spPr>
          <a:xfrm>
            <a:off x="71500" y="1052736"/>
            <a:ext cx="9000999" cy="4596104"/>
          </a:xfrm>
        </p:spPr>
        <p:txBody>
          <a:bodyPr>
            <a:normAutofit/>
          </a:bodyPr>
          <a:lstStyle>
            <a:lvl1pPr>
              <a:defRPr sz="1300">
                <a:solidFill>
                  <a:srgbClr val="4C515A"/>
                </a:solidFill>
              </a:defRPr>
            </a:lvl1pPr>
          </a:lstStyle>
          <a:p>
            <a:endParaRPr lang="en-US"/>
          </a:p>
        </p:txBody>
      </p:sp>
      <p:cxnSp>
        <p:nvCxnSpPr>
          <p:cNvPr id="61" name="Straight Connector 60"/>
          <p:cNvCxnSpPr>
            <a:cxnSpLocks/>
          </p:cNvCxnSpPr>
          <p:nvPr userDrawn="1"/>
        </p:nvCxnSpPr>
        <p:spPr>
          <a:xfrm flipH="1">
            <a:off x="71500" y="6309320"/>
            <a:ext cx="9000999" cy="0"/>
          </a:xfrm>
          <a:prstGeom prst="line">
            <a:avLst/>
          </a:prstGeom>
          <a:ln>
            <a:solidFill>
              <a:srgbClr val="ABABA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2"/>
          <p:cNvSpPr>
            <a:spLocks noGrp="1"/>
          </p:cNvSpPr>
          <p:nvPr>
            <p:ph type="body" sz="quarter" idx="21" hasCustomPrompt="1"/>
          </p:nvPr>
        </p:nvSpPr>
        <p:spPr>
          <a:xfrm>
            <a:off x="71500" y="8620"/>
            <a:ext cx="9001000" cy="224346"/>
          </a:xfrm>
        </p:spPr>
        <p:txBody>
          <a:bodyPr anchor="b" anchorCtr="0">
            <a:noAutofit/>
          </a:bodyPr>
          <a:lstStyle>
            <a:lvl1pPr marL="0" indent="0">
              <a:buNone/>
              <a:defRPr sz="1200"/>
            </a:lvl1pPr>
            <a:lvl2pPr marL="171446" indent="0">
              <a:buNone/>
              <a:defRPr sz="1200"/>
            </a:lvl2pPr>
            <a:lvl3pPr marL="344479" indent="0">
              <a:buNone/>
              <a:defRPr sz="1200"/>
            </a:lvl3pPr>
            <a:lvl4pPr marL="515925" indent="0">
              <a:buNone/>
              <a:defRPr sz="1200"/>
            </a:lvl4pPr>
            <a:lvl5pPr marL="687371" indent="0">
              <a:buNone/>
              <a:defRPr sz="1200"/>
            </a:lvl5pPr>
          </a:lstStyle>
          <a:p>
            <a:pPr lvl="0"/>
            <a:r>
              <a:rPr lang="en-US"/>
              <a:t>Exhibit #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22" hasCustomPrompt="1"/>
          </p:nvPr>
        </p:nvSpPr>
        <p:spPr>
          <a:xfrm>
            <a:off x="71500" y="5697252"/>
            <a:ext cx="9001063" cy="495834"/>
          </a:xfrm>
        </p:spPr>
        <p:txBody>
          <a:bodyPr anchor="b" anchorCtr="0">
            <a:noAutofit/>
          </a:bodyPr>
          <a:lstStyle>
            <a:lvl1pPr marL="0" indent="0">
              <a:buNone/>
              <a:defRPr sz="900">
                <a:solidFill>
                  <a:schemeClr val="tx1"/>
                </a:solidFill>
              </a:defRPr>
            </a:lvl1pPr>
            <a:lvl2pPr marL="171446" indent="0">
              <a:buNone/>
              <a:defRPr sz="900">
                <a:solidFill>
                  <a:schemeClr val="tx1"/>
                </a:solidFill>
              </a:defRPr>
            </a:lvl2pPr>
            <a:lvl3pPr marL="344479" indent="0">
              <a:buNone/>
              <a:defRPr sz="900">
                <a:solidFill>
                  <a:schemeClr val="tx1"/>
                </a:solidFill>
              </a:defRPr>
            </a:lvl3pPr>
            <a:lvl4pPr marL="515925" indent="0">
              <a:buNone/>
              <a:defRPr sz="900">
                <a:solidFill>
                  <a:schemeClr val="tx1"/>
                </a:solidFill>
              </a:defRPr>
            </a:lvl4pPr>
            <a:lvl5pPr marL="687371" indent="0">
              <a:buNone/>
              <a:defRPr sz="9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Notes &amp; Data</a:t>
            </a:r>
          </a:p>
        </p:txBody>
      </p:sp>
    </p:spTree>
    <p:extLst>
      <p:ext uri="{BB962C8B-B14F-4D97-AF65-F5344CB8AC3E}">
        <p14:creationId xmlns:p14="http://schemas.microsoft.com/office/powerpoint/2010/main" val="2249687676"/>
      </p:ext>
    </p:extLst>
  </p:cSld>
  <p:clrMapOvr>
    <a:masterClrMapping/>
  </p:clrMapOvr>
  <p:hf sldNum="0" hdr="0" dt="0"/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0" y="279962"/>
            <a:ext cx="7772400" cy="817561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1219201"/>
            <a:ext cx="7772400" cy="4627563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2419110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2" r:id="rId1"/>
  </p:sldLayoutIdLst>
  <p:txStyles>
    <p:titleStyle>
      <a:lvl1pPr algn="ctr" defTabSz="914378" rtl="0" eaLnBrk="1" latinLnBrk="0" hangingPunct="1">
        <a:lnSpc>
          <a:spcPct val="86000"/>
        </a:lnSpc>
        <a:spcBef>
          <a:spcPct val="0"/>
        </a:spcBef>
        <a:buNone/>
        <a:defRPr sz="2100" kern="800" spc="-4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46" indent="-171446" algn="l" defTabSz="914378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•"/>
        <a:defRPr sz="1500" kern="800" spc="-10">
          <a:solidFill>
            <a:schemeClr val="tx1"/>
          </a:solidFill>
          <a:latin typeface="+mn-lt"/>
          <a:ea typeface="+mn-ea"/>
          <a:cs typeface="+mn-cs"/>
        </a:defRPr>
      </a:lvl1pPr>
      <a:lvl2pPr marL="344480" indent="-173034" algn="l" defTabSz="914378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–"/>
        <a:defRPr sz="1200" kern="800">
          <a:solidFill>
            <a:schemeClr val="tx1"/>
          </a:solidFill>
          <a:latin typeface="+mn-lt"/>
          <a:ea typeface="+mn-ea"/>
          <a:cs typeface="+mn-cs"/>
        </a:defRPr>
      </a:lvl2pPr>
      <a:lvl3pPr marL="515925" indent="-171446" algn="l" defTabSz="914378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•"/>
        <a:defRPr sz="1200" kern="800">
          <a:solidFill>
            <a:schemeClr val="tx1"/>
          </a:solidFill>
          <a:latin typeface="+mn-lt"/>
          <a:ea typeface="+mn-ea"/>
          <a:cs typeface="+mn-cs"/>
        </a:defRPr>
      </a:lvl3pPr>
      <a:lvl4pPr marL="687371" indent="-171446" algn="l" defTabSz="914378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–"/>
        <a:defRPr sz="1200" kern="800">
          <a:solidFill>
            <a:schemeClr val="tx1"/>
          </a:solidFill>
          <a:latin typeface="+mn-lt"/>
          <a:ea typeface="+mn-ea"/>
          <a:cs typeface="+mn-cs"/>
        </a:defRPr>
      </a:lvl4pPr>
      <a:lvl5pPr marL="858817" indent="-171446" algn="l" defTabSz="914378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»"/>
        <a:defRPr sz="1200" kern="8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8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8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5" indent="-228594" algn="l" defTabSz="914378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8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8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2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>
            <a:extLst>
              <a:ext uri="{FF2B5EF4-FFF2-40B4-BE49-F238E27FC236}">
                <a16:creationId xmlns:a16="http://schemas.microsoft.com/office/drawing/2014/main" id="{D33FDD6C-4AF7-924F-9F41-02503CD98EA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1500" y="296652"/>
            <a:ext cx="9001000" cy="756084"/>
          </a:xfrm>
        </p:spPr>
        <p:txBody>
          <a:bodyPr>
            <a:normAutofit/>
          </a:bodyPr>
          <a:lstStyle/>
          <a:p>
            <a:r>
              <a:rPr lang="en-US" dirty="0"/>
              <a:t>Number of Employed Medicare Beneficiaries, 2012–2018</a:t>
            </a:r>
          </a:p>
        </p:txBody>
      </p:sp>
      <p:graphicFrame>
        <p:nvGraphicFramePr>
          <p:cNvPr id="10" name="Chart Placeholder 9">
            <a:extLst>
              <a:ext uri="{FF2B5EF4-FFF2-40B4-BE49-F238E27FC236}">
                <a16:creationId xmlns:a16="http://schemas.microsoft.com/office/drawing/2014/main" id="{F751BD35-E75A-5749-9864-F3C17D7C4CBC}"/>
              </a:ext>
            </a:extLst>
          </p:cNvPr>
          <p:cNvGraphicFramePr>
            <a:graphicFrameLocks noGrp="1"/>
          </p:cNvGraphicFramePr>
          <p:nvPr>
            <p:ph type="chart" sz="quarter" idx="19"/>
            <p:extLst>
              <p:ext uri="{D42A27DB-BD31-4B8C-83A1-F6EECF244321}">
                <p14:modId xmlns:p14="http://schemas.microsoft.com/office/powerpoint/2010/main" val="3648920131"/>
              </p:ext>
            </p:extLst>
          </p:nvPr>
        </p:nvGraphicFramePr>
        <p:xfrm>
          <a:off x="71438" y="1116422"/>
          <a:ext cx="9001125" cy="43520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6AFB10C7-8DC5-D748-8D5F-1DE42E245DB8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71500" y="8620"/>
            <a:ext cx="9001000" cy="224346"/>
          </a:xfrm>
        </p:spPr>
        <p:txBody>
          <a:bodyPr/>
          <a:lstStyle/>
          <a:p>
            <a:r>
              <a:rPr lang="en-US"/>
              <a:t>Exhibit 1</a:t>
            </a:r>
          </a:p>
        </p:txBody>
      </p:sp>
      <p:sp>
        <p:nvSpPr>
          <p:cNvPr id="18" name="Text Placeholder 17">
            <a:extLst>
              <a:ext uri="{FF2B5EF4-FFF2-40B4-BE49-F238E27FC236}">
                <a16:creationId xmlns:a16="http://schemas.microsoft.com/office/drawing/2014/main" id="{F4438537-8AEB-8A40-9C7F-338163CA19AA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/>
        <p:txBody>
          <a:bodyPr/>
          <a:lstStyle/>
          <a:p>
            <a:r>
              <a:rPr lang="en-US" dirty="0"/>
              <a:t>Data: Authors’ analysis of data from the U.S. Census Bureau’s American Community Survey Public Use Microdata Sample (ACS-PUMS), 2012–2018.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A79937F6-67C7-472D-AC6D-92381268B218}"/>
              </a:ext>
            </a:extLst>
          </p:cNvPr>
          <p:cNvSpPr txBox="1"/>
          <p:nvPr/>
        </p:nvSpPr>
        <p:spPr>
          <a:xfrm>
            <a:off x="71438" y="822960"/>
            <a:ext cx="477695" cy="18466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200" i="1" dirty="0"/>
              <a:t>Millions</a:t>
            </a:r>
          </a:p>
        </p:txBody>
      </p:sp>
    </p:spTree>
    <p:extLst>
      <p:ext uri="{BB962C8B-B14F-4D97-AF65-F5344CB8AC3E}">
        <p14:creationId xmlns:p14="http://schemas.microsoft.com/office/powerpoint/2010/main" val="18357190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4">
            <a:extLst>
              <a:ext uri="{FF2B5EF4-FFF2-40B4-BE49-F238E27FC236}">
                <a16:creationId xmlns:a16="http://schemas.microsoft.com/office/drawing/2014/main" id="{ACEA9A60-6DE3-F94D-99C2-01774F7EBF0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1500" y="296652"/>
            <a:ext cx="9001000" cy="756084"/>
          </a:xfrm>
        </p:spPr>
        <p:txBody>
          <a:bodyPr/>
          <a:lstStyle/>
          <a:p>
            <a:r>
              <a:rPr lang="en-US"/>
              <a:t>Distribution of Older Workers, by Age, 2018 </a:t>
            </a:r>
            <a:br>
              <a:rPr lang="en-US"/>
            </a:br>
            <a:endParaRPr lang="en-US"/>
          </a:p>
        </p:txBody>
      </p:sp>
      <p:graphicFrame>
        <p:nvGraphicFramePr>
          <p:cNvPr id="20" name="Chart Placeholder 19">
            <a:extLst>
              <a:ext uri="{FF2B5EF4-FFF2-40B4-BE49-F238E27FC236}">
                <a16:creationId xmlns:a16="http://schemas.microsoft.com/office/drawing/2014/main" id="{F4155BFC-8AFF-334F-8C15-DBB4BAC10A50}"/>
              </a:ext>
            </a:extLst>
          </p:cNvPr>
          <p:cNvGraphicFramePr>
            <a:graphicFrameLocks noGrp="1"/>
          </p:cNvGraphicFramePr>
          <p:nvPr>
            <p:ph type="chart" sz="quarter" idx="19"/>
            <p:extLst>
              <p:ext uri="{D42A27DB-BD31-4B8C-83A1-F6EECF244321}">
                <p14:modId xmlns:p14="http://schemas.microsoft.com/office/powerpoint/2010/main" val="4150278285"/>
              </p:ext>
            </p:extLst>
          </p:nvPr>
        </p:nvGraphicFramePr>
        <p:xfrm>
          <a:off x="71438" y="1052513"/>
          <a:ext cx="9001125" cy="45958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E226EC6A-7290-E044-AE15-F767CFF37E7A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71500" y="8620"/>
            <a:ext cx="9001000" cy="224346"/>
          </a:xfrm>
        </p:spPr>
        <p:txBody>
          <a:bodyPr/>
          <a:lstStyle/>
          <a:p>
            <a:r>
              <a:rPr lang="en-US"/>
              <a:t>Exhibit 3</a:t>
            </a:r>
          </a:p>
        </p:txBody>
      </p:sp>
      <p:sp>
        <p:nvSpPr>
          <p:cNvPr id="24" name="Text Placeholder 23">
            <a:extLst>
              <a:ext uri="{FF2B5EF4-FFF2-40B4-BE49-F238E27FC236}">
                <a16:creationId xmlns:a16="http://schemas.microsoft.com/office/drawing/2014/main" id="{722E5DE7-7125-4C46-BBB8-1E104A801D7F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/>
        <p:txBody>
          <a:bodyPr/>
          <a:lstStyle/>
          <a:p>
            <a:r>
              <a:rPr lang="en-US" dirty="0"/>
              <a:t>Notes: “Older workers” are respondents who indicate they are currently employed and are age 65 and older.</a:t>
            </a:r>
          </a:p>
          <a:p>
            <a:r>
              <a:rPr lang="en-US" dirty="0"/>
              <a:t>Data: Authors’ analysis of data from the U.S. Census Bureau’s American Community Survey Public Use Microdata Sample (ACS-PUMS), 2018.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7CD2FCD5-3908-C548-B2C2-D98135FAC027}"/>
              </a:ext>
            </a:extLst>
          </p:cNvPr>
          <p:cNvSpPr txBox="1"/>
          <p:nvPr/>
        </p:nvSpPr>
        <p:spPr>
          <a:xfrm>
            <a:off x="6768244" y="3739896"/>
            <a:ext cx="219624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>
                <a:solidFill>
                  <a:schemeClr val="tx2"/>
                </a:solidFill>
              </a:rPr>
              <a:t>Ages 65–69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42A1621D-CCF2-CA47-B5ED-3A6ACA9F1BB3}"/>
              </a:ext>
            </a:extLst>
          </p:cNvPr>
          <p:cNvSpPr txBox="1"/>
          <p:nvPr/>
        </p:nvSpPr>
        <p:spPr>
          <a:xfrm>
            <a:off x="287524" y="3681028"/>
            <a:ext cx="219624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00">
                <a:solidFill>
                  <a:schemeClr val="accent2"/>
                </a:solidFill>
              </a:rPr>
              <a:t>Ages 70–74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2EBBA11D-DC06-0440-8C9B-37A9987F0261}"/>
              </a:ext>
            </a:extLst>
          </p:cNvPr>
          <p:cNvSpPr txBox="1"/>
          <p:nvPr/>
        </p:nvSpPr>
        <p:spPr>
          <a:xfrm>
            <a:off x="1385646" y="1383859"/>
            <a:ext cx="219624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00">
                <a:solidFill>
                  <a:schemeClr val="bg2"/>
                </a:solidFill>
              </a:rPr>
              <a:t>Ages 75–84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A41F5A44-0C21-824A-A6E9-CFFBDD05A73A}"/>
              </a:ext>
            </a:extLst>
          </p:cNvPr>
          <p:cNvSpPr txBox="1"/>
          <p:nvPr/>
        </p:nvSpPr>
        <p:spPr>
          <a:xfrm>
            <a:off x="3473878" y="808564"/>
            <a:ext cx="2196244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>
                <a:solidFill>
                  <a:schemeClr val="accent4"/>
                </a:solidFill>
              </a:rPr>
              <a:t>Age 85 and older</a:t>
            </a:r>
          </a:p>
          <a:p>
            <a:pPr algn="ctr"/>
            <a:r>
              <a:rPr lang="en-US" sz="1200">
                <a:solidFill>
                  <a:schemeClr val="accent4"/>
                </a:solidFill>
              </a:rPr>
              <a:t>2%</a:t>
            </a: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FCF3D3BB-DED4-134D-9AA0-BB8DC41ECA75}"/>
              </a:ext>
            </a:extLst>
          </p:cNvPr>
          <p:cNvSpPr/>
          <p:nvPr/>
        </p:nvSpPr>
        <p:spPr>
          <a:xfrm>
            <a:off x="3699030" y="3130407"/>
            <a:ext cx="185395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/>
              <a:t>Total older workers </a:t>
            </a:r>
            <a:br>
              <a:rPr lang="en-US" sz="1800"/>
            </a:br>
            <a:r>
              <a:rPr lang="en-US"/>
              <a:t>9 million</a:t>
            </a:r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7032760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E35956-B35C-0844-9C75-3780F05F84D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1500" y="296652"/>
            <a:ext cx="9001000" cy="756084"/>
          </a:xfrm>
        </p:spPr>
        <p:txBody>
          <a:bodyPr/>
          <a:lstStyle/>
          <a:p>
            <a:r>
              <a:rPr lang="en-US" dirty="0"/>
              <a:t>Distribution of Occupations of Older Workers, 2019</a:t>
            </a:r>
            <a:br>
              <a:rPr lang="en-US" dirty="0"/>
            </a:br>
            <a:endParaRPr lang="en-US" dirty="0"/>
          </a:p>
        </p:txBody>
      </p:sp>
      <p:graphicFrame>
        <p:nvGraphicFramePr>
          <p:cNvPr id="8" name="Chart Placeholder 7">
            <a:extLst>
              <a:ext uri="{FF2B5EF4-FFF2-40B4-BE49-F238E27FC236}">
                <a16:creationId xmlns:a16="http://schemas.microsoft.com/office/drawing/2014/main" id="{A6A2482A-25BF-9340-A2CF-4596295476E4}"/>
              </a:ext>
            </a:extLst>
          </p:cNvPr>
          <p:cNvGraphicFramePr>
            <a:graphicFrameLocks noGrp="1"/>
          </p:cNvGraphicFramePr>
          <p:nvPr>
            <p:ph type="chart" sz="quarter" idx="19"/>
            <p:extLst>
              <p:ext uri="{D42A27DB-BD31-4B8C-83A1-F6EECF244321}">
                <p14:modId xmlns:p14="http://schemas.microsoft.com/office/powerpoint/2010/main" val="1911382389"/>
              </p:ext>
            </p:extLst>
          </p:nvPr>
        </p:nvGraphicFramePr>
        <p:xfrm>
          <a:off x="71437" y="1076976"/>
          <a:ext cx="9001125" cy="45958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06F6CC5-9529-2D49-ADB0-143B4288FBBA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71500" y="8620"/>
            <a:ext cx="9001000" cy="224346"/>
          </a:xfrm>
        </p:spPr>
        <p:txBody>
          <a:bodyPr/>
          <a:lstStyle/>
          <a:p>
            <a:r>
              <a:rPr lang="en-US"/>
              <a:t>Exhibit 4</a:t>
            </a:r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CC579BDE-BD26-814D-9E6D-64597EE1B268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/>
        <p:txBody>
          <a:bodyPr/>
          <a:lstStyle/>
          <a:p>
            <a:r>
              <a:rPr lang="en-US" dirty="0"/>
              <a:t>Note: “Older workers” are respondents who indicate they are currently employed and are age 65 and older.</a:t>
            </a:r>
          </a:p>
          <a:p>
            <a:r>
              <a:rPr lang="en-US" dirty="0"/>
              <a:t>Data: Authors’ analysis of data from the U.S. Bureau of Labor Statistics, “Labor Force Statistics from the Current Population Survey: 18b. Employed Persons by Detailed Occupation and Age,” last updated Jan. 22, 2020.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774D8E44-200E-4944-BF06-233CCF29E378}"/>
              </a:ext>
            </a:extLst>
          </p:cNvPr>
          <p:cNvSpPr txBox="1"/>
          <p:nvPr/>
        </p:nvSpPr>
        <p:spPr>
          <a:xfrm>
            <a:off x="5652120" y="1304764"/>
            <a:ext cx="219624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>
                <a:solidFill>
                  <a:schemeClr val="tx2"/>
                </a:solidFill>
              </a:rPr>
              <a:t>Management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DD7DD40D-B00C-5C45-B5B9-5A5E89621215}"/>
              </a:ext>
            </a:extLst>
          </p:cNvPr>
          <p:cNvSpPr txBox="1"/>
          <p:nvPr/>
        </p:nvSpPr>
        <p:spPr>
          <a:xfrm>
            <a:off x="6552220" y="2752344"/>
            <a:ext cx="219624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>
                <a:solidFill>
                  <a:schemeClr val="accent2"/>
                </a:solidFill>
              </a:rPr>
              <a:t>Sales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F1D57DF4-9B48-CC4A-B19E-2B9C9F530D8C}"/>
              </a:ext>
            </a:extLst>
          </p:cNvPr>
          <p:cNvSpPr txBox="1"/>
          <p:nvPr/>
        </p:nvSpPr>
        <p:spPr>
          <a:xfrm>
            <a:off x="6349688" y="3969060"/>
            <a:ext cx="186239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>
                <a:solidFill>
                  <a:schemeClr val="bg2"/>
                </a:solidFill>
              </a:rPr>
              <a:t>Administrative support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225A4993-E8FF-6E40-B7F0-6CC6A13CD14E}"/>
              </a:ext>
            </a:extLst>
          </p:cNvPr>
          <p:cNvSpPr txBox="1"/>
          <p:nvPr/>
        </p:nvSpPr>
        <p:spPr>
          <a:xfrm>
            <a:off x="1259632" y="2167128"/>
            <a:ext cx="146884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00">
                <a:solidFill>
                  <a:schemeClr val="tx1">
                    <a:lumMod val="60000"/>
                    <a:lumOff val="40000"/>
                  </a:schemeClr>
                </a:solidFill>
              </a:rPr>
              <a:t>Other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07BDAF8D-160A-444C-86E0-0A8A6095BDAE}"/>
              </a:ext>
            </a:extLst>
          </p:cNvPr>
          <p:cNvSpPr txBox="1"/>
          <p:nvPr/>
        </p:nvSpPr>
        <p:spPr>
          <a:xfrm>
            <a:off x="1007604" y="3933056"/>
            <a:ext cx="16921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00">
                <a:solidFill>
                  <a:schemeClr val="bg2">
                    <a:alpha val="70000"/>
                  </a:schemeClr>
                </a:solidFill>
              </a:rPr>
              <a:t>Business and financial operations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ABB0BFE5-BC22-0242-A41C-DF75E89437E2}"/>
              </a:ext>
            </a:extLst>
          </p:cNvPr>
          <p:cNvSpPr txBox="1"/>
          <p:nvPr/>
        </p:nvSpPr>
        <p:spPr>
          <a:xfrm>
            <a:off x="1262684" y="4597387"/>
            <a:ext cx="193689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00">
                <a:solidFill>
                  <a:schemeClr val="accent2">
                    <a:alpha val="70000"/>
                  </a:schemeClr>
                </a:solidFill>
              </a:rPr>
              <a:t>Personal care services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87D9A839-856B-3641-884B-A16BC6E40E36}"/>
              </a:ext>
            </a:extLst>
          </p:cNvPr>
          <p:cNvSpPr txBox="1"/>
          <p:nvPr/>
        </p:nvSpPr>
        <p:spPr>
          <a:xfrm>
            <a:off x="2231740" y="4993431"/>
            <a:ext cx="169218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00">
                <a:solidFill>
                  <a:schemeClr val="tx2">
                    <a:alpha val="70000"/>
                  </a:schemeClr>
                </a:solidFill>
              </a:rPr>
              <a:t>Health practitioners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B59A0019-69F6-6F4A-AD1E-70694C368867}"/>
              </a:ext>
            </a:extLst>
          </p:cNvPr>
          <p:cNvSpPr txBox="1"/>
          <p:nvPr/>
        </p:nvSpPr>
        <p:spPr>
          <a:xfrm>
            <a:off x="4103947" y="5157192"/>
            <a:ext cx="93610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>
                <a:solidFill>
                  <a:schemeClr val="accent5"/>
                </a:solidFill>
              </a:rPr>
              <a:t>Education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FCCC338F-1ABB-9C49-9ECF-B703B666808A}"/>
              </a:ext>
            </a:extLst>
          </p:cNvPr>
          <p:cNvSpPr txBox="1"/>
          <p:nvPr/>
        </p:nvSpPr>
        <p:spPr>
          <a:xfrm>
            <a:off x="5220072" y="4993431"/>
            <a:ext cx="129614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>
                <a:solidFill>
                  <a:schemeClr val="accent4"/>
                </a:solidFill>
              </a:rPr>
              <a:t>Transportation</a:t>
            </a:r>
          </a:p>
        </p:txBody>
      </p:sp>
    </p:spTree>
    <p:extLst>
      <p:ext uri="{BB962C8B-B14F-4D97-AF65-F5344CB8AC3E}">
        <p14:creationId xmlns:p14="http://schemas.microsoft.com/office/powerpoint/2010/main" val="24950735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27A8B6-2271-4A43-AA3C-B4165F2E0C4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1500" y="296652"/>
            <a:ext cx="9001000" cy="756084"/>
          </a:xfrm>
        </p:spPr>
        <p:txBody>
          <a:bodyPr/>
          <a:lstStyle/>
          <a:p>
            <a:r>
              <a:rPr lang="en-US"/>
              <a:t>Distribution of Income Among Older Adults, 2018</a:t>
            </a:r>
            <a:br>
              <a:rPr lang="en-US"/>
            </a:br>
            <a:endParaRPr lang="en-US"/>
          </a:p>
        </p:txBody>
      </p:sp>
      <p:graphicFrame>
        <p:nvGraphicFramePr>
          <p:cNvPr id="8" name="Chart Placeholder 7">
            <a:extLst>
              <a:ext uri="{FF2B5EF4-FFF2-40B4-BE49-F238E27FC236}">
                <a16:creationId xmlns:a16="http://schemas.microsoft.com/office/drawing/2014/main" id="{F95C9554-822C-BA46-B073-5F96C1EC3A9D}"/>
              </a:ext>
            </a:extLst>
          </p:cNvPr>
          <p:cNvGraphicFramePr>
            <a:graphicFrameLocks noGrp="1"/>
          </p:cNvGraphicFramePr>
          <p:nvPr>
            <p:ph type="chart" sz="quarter" idx="19"/>
            <p:extLst>
              <p:ext uri="{D42A27DB-BD31-4B8C-83A1-F6EECF244321}">
                <p14:modId xmlns:p14="http://schemas.microsoft.com/office/powerpoint/2010/main" val="795754292"/>
              </p:ext>
            </p:extLst>
          </p:nvPr>
        </p:nvGraphicFramePr>
        <p:xfrm>
          <a:off x="71438" y="1052513"/>
          <a:ext cx="9001125" cy="45958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45F3AEE-5693-4D44-8459-367AB9685EFE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71500" y="8620"/>
            <a:ext cx="9001000" cy="224346"/>
          </a:xfrm>
        </p:spPr>
        <p:txBody>
          <a:bodyPr/>
          <a:lstStyle/>
          <a:p>
            <a:r>
              <a:rPr lang="en-US"/>
              <a:t>Exhibit 5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30852EFF-AF21-E04C-BF24-5A7DD878D484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/>
        <p:txBody>
          <a:bodyPr/>
          <a:lstStyle/>
          <a:p>
            <a:r>
              <a:rPr lang="en-US" dirty="0"/>
              <a:t>Notes: FPL = federal poverty level. ESI = employer-sponsored insurance.</a:t>
            </a:r>
          </a:p>
          <a:p>
            <a:r>
              <a:rPr lang="en-US" dirty="0"/>
              <a:t>Data: Authors’ analysis of data from the U.S. Census Bureau’s American Community Survey Public Use Microdata Sample (ACS-PUMS), 2018.</a:t>
            </a:r>
          </a:p>
        </p:txBody>
      </p:sp>
    </p:spTree>
    <p:extLst>
      <p:ext uri="{BB962C8B-B14F-4D97-AF65-F5344CB8AC3E}">
        <p14:creationId xmlns:p14="http://schemas.microsoft.com/office/powerpoint/2010/main" val="985512586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Custom 2">
      <a:dk1>
        <a:srgbClr val="4C515A"/>
      </a:dk1>
      <a:lt1>
        <a:srgbClr val="FFFFFF"/>
      </a:lt1>
      <a:dk2>
        <a:srgbClr val="044C7F"/>
      </a:dk2>
      <a:lt2>
        <a:srgbClr val="4ABDBC"/>
      </a:lt2>
      <a:accent1>
        <a:srgbClr val="044C7F"/>
      </a:accent1>
      <a:accent2>
        <a:srgbClr val="F47920"/>
      </a:accent2>
      <a:accent3>
        <a:srgbClr val="4ABDBC"/>
      </a:accent3>
      <a:accent4>
        <a:srgbClr val="71B254"/>
      </a:accent4>
      <a:accent5>
        <a:srgbClr val="5F5A9D"/>
      </a:accent5>
      <a:accent6>
        <a:srgbClr val="E6C278"/>
      </a:accent6>
      <a:hlink>
        <a:srgbClr val="49BDBC"/>
      </a:hlink>
      <a:folHlink>
        <a:srgbClr val="4ABDBC"/>
      </a:folHlink>
    </a:clrScheme>
    <a:fontScheme name="CMW (Brand Fonts) V1.0">
      <a:majorFont>
        <a:latin typeface="Berlingske Serif Text"/>
        <a:ea typeface=""/>
        <a:cs typeface=""/>
      </a:majorFont>
      <a:minorFont>
        <a:latin typeface="InterFace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  <a:effectLst/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ADB2CA38FBBC1428DB187BDD036B8B1" ma:contentTypeVersion="12" ma:contentTypeDescription="Create a new document." ma:contentTypeScope="" ma:versionID="53383cb74e615a78144dd16950099bf7">
  <xsd:schema xmlns:xsd="http://www.w3.org/2001/XMLSchema" xmlns:xs="http://www.w3.org/2001/XMLSchema" xmlns:p="http://schemas.microsoft.com/office/2006/metadata/properties" xmlns:ns2="29e91428-62e1-404e-8dba-d479e0ef01ba" xmlns:ns3="fd0705cf-2316-48c0-96f8-e5d689de0d99" targetNamespace="http://schemas.microsoft.com/office/2006/metadata/properties" ma:root="true" ma:fieldsID="4592ebb75fb78d7126a2367603b58420" ns2:_="" ns3:_="">
    <xsd:import namespace="29e91428-62e1-404e-8dba-d479e0ef01ba"/>
    <xsd:import namespace="fd0705cf-2316-48c0-96f8-e5d689de0d9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OCR" minOccurs="0"/>
                <xsd:element ref="ns2:MediaServiceLocation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9e91428-62e1-404e-8dba-d479e0ef01b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d0705cf-2316-48c0-96f8-e5d689de0d99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D7F315E3-E5B7-4675-BF1F-DA3E5C7900F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9e91428-62e1-404e-8dba-d479e0ef01ba"/>
    <ds:schemaRef ds:uri="fd0705cf-2316-48c0-96f8-e5d689de0d9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C420FD4A-1380-4E3A-A024-66F2F7501BC7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74CC72F2-28A5-4F01-B68B-67B157350922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214</TotalTime>
  <Words>267</Words>
  <Application>Microsoft Office PowerPoint</Application>
  <PresentationFormat>On-screen Show (4:3)</PresentationFormat>
  <Paragraphs>38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Berlingske Serif Text</vt:lpstr>
      <vt:lpstr>InterFace</vt:lpstr>
      <vt:lpstr>InterFace Bold</vt:lpstr>
      <vt:lpstr>1_Office Theme</vt:lpstr>
      <vt:lpstr>Number of Employed Medicare Beneficiaries, 2012–2018</vt:lpstr>
      <vt:lpstr>Distribution of Older Workers, by Age, 2018  </vt:lpstr>
      <vt:lpstr>Distribution of Occupations of Older Workers, 2019 </vt:lpstr>
      <vt:lpstr>Distribution of Income Among Older Adults, 2018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asdf</dc:title>
  <dc:creator>DesignSmash</dc:creator>
  <cp:lastModifiedBy>Paul Frame</cp:lastModifiedBy>
  <cp:revision>1</cp:revision>
  <cp:lastPrinted>2018-07-11T13:51:43Z</cp:lastPrinted>
  <dcterms:created xsi:type="dcterms:W3CDTF">2014-10-08T23:03:32Z</dcterms:created>
  <dcterms:modified xsi:type="dcterms:W3CDTF">2020-10-06T18:45:12Z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0x0101003ADB2CA38FBBC1428DB187BDD036B8B1</vt:lpwstr>
  </property>
</Properties>
</file>