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8"/>
  </p:notesMasterIdLst>
  <p:handoutMasterIdLst>
    <p:handoutMasterId r:id="rId9"/>
  </p:handoutMasterIdLst>
  <p:sldIdLst>
    <p:sldId id="260" r:id="rId5"/>
    <p:sldId id="268" r:id="rId6"/>
    <p:sldId id="266" r:id="rId7"/>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Laurie Zephyrin" initials="LZ" lastIdx="3" clrIdx="1">
    <p:extLst>
      <p:ext uri="{19B8F6BF-5375-455C-9EA6-DF929625EA0E}">
        <p15:presenceInfo xmlns:p15="http://schemas.microsoft.com/office/powerpoint/2012/main" userId="S::lz@cmwf.org::890bf38d-bfcf-42e9-b736-1d540489d1c0" providerId="AD"/>
      </p:ext>
    </p:extLst>
  </p:cmAuthor>
  <p:cmAuthor id="3" name="Yaphet Getachew" initials="YG" lastIdx="1" clrIdx="2">
    <p:extLst>
      <p:ext uri="{19B8F6BF-5375-455C-9EA6-DF929625EA0E}">
        <p15:presenceInfo xmlns:p15="http://schemas.microsoft.com/office/powerpoint/2012/main" userId="S::yg@cmwf.org::bc1abb62-08fb-491d-9c1e-98cd78ac0b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717A"/>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23FB18-C0E0-424B-A305-DC1285E1BA50}" v="15" dt="2020-09-09T16:32:42.4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57" autoAdjust="0"/>
  </p:normalViewPr>
  <p:slideViewPr>
    <p:cSldViewPr snapToGrid="0">
      <p:cViewPr varScale="1">
        <p:scale>
          <a:sx n="114" d="100"/>
          <a:sy n="114" d="100"/>
        </p:scale>
        <p:origin x="1524" y="10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6A23FB18-C0E0-424B-A305-DC1285E1BA50}"/>
    <pc:docChg chg="custSel modSld">
      <pc:chgData name="Paul Frame" userId="ded3f5c5-00e7-408d-9358-fc292cfa5078" providerId="ADAL" clId="{6A23FB18-C0E0-424B-A305-DC1285E1BA50}" dt="2020-09-09T16:36:43.202" v="192" actId="14100"/>
      <pc:docMkLst>
        <pc:docMk/>
      </pc:docMkLst>
      <pc:sldChg chg="modSp mod">
        <pc:chgData name="Paul Frame" userId="ded3f5c5-00e7-408d-9358-fc292cfa5078" providerId="ADAL" clId="{6A23FB18-C0E0-424B-A305-DC1285E1BA50}" dt="2020-09-09T16:28:27.327" v="185" actId="20577"/>
        <pc:sldMkLst>
          <pc:docMk/>
          <pc:sldMk cId="2131732006" sldId="260"/>
        </pc:sldMkLst>
        <pc:spChg chg="mod">
          <ac:chgData name="Paul Frame" userId="ded3f5c5-00e7-408d-9358-fc292cfa5078" providerId="ADAL" clId="{6A23FB18-C0E0-424B-A305-DC1285E1BA50}" dt="2020-09-09T16:28:27.327" v="185" actId="20577"/>
          <ac:spMkLst>
            <pc:docMk/>
            <pc:sldMk cId="2131732006" sldId="260"/>
            <ac:spMk id="16" creationId="{AE0AC442-9BF0-0B46-BDA3-F75324E48BD8}"/>
          </ac:spMkLst>
        </pc:spChg>
      </pc:sldChg>
      <pc:sldChg chg="modSp mod">
        <pc:chgData name="Paul Frame" userId="ded3f5c5-00e7-408d-9358-fc292cfa5078" providerId="ADAL" clId="{6A23FB18-C0E0-424B-A305-DC1285E1BA50}" dt="2020-09-09T16:32:42.423" v="191"/>
        <pc:sldMkLst>
          <pc:docMk/>
          <pc:sldMk cId="1968474591" sldId="266"/>
        </pc:sldMkLst>
        <pc:spChg chg="mod">
          <ac:chgData name="Paul Frame" userId="ded3f5c5-00e7-408d-9358-fc292cfa5078" providerId="ADAL" clId="{6A23FB18-C0E0-424B-A305-DC1285E1BA50}" dt="2020-09-04T13:40:22.902" v="70" actId="14100"/>
          <ac:spMkLst>
            <pc:docMk/>
            <pc:sldMk cId="1968474591" sldId="266"/>
            <ac:spMk id="10" creationId="{2A694CDD-EAE9-3A42-935F-4CB2C66D21DF}"/>
          </ac:spMkLst>
        </pc:spChg>
        <pc:spChg chg="mod">
          <ac:chgData name="Paul Frame" userId="ded3f5c5-00e7-408d-9358-fc292cfa5078" providerId="ADAL" clId="{6A23FB18-C0E0-424B-A305-DC1285E1BA50}" dt="2020-09-08T20:11:11.730" v="180" actId="20577"/>
          <ac:spMkLst>
            <pc:docMk/>
            <pc:sldMk cId="1968474591" sldId="266"/>
            <ac:spMk id="18" creationId="{D4AEBA52-598D-D443-9A68-AB6F2A526A9D}"/>
          </ac:spMkLst>
        </pc:spChg>
        <pc:graphicFrameChg chg="mod">
          <ac:chgData name="Paul Frame" userId="ded3f5c5-00e7-408d-9358-fc292cfa5078" providerId="ADAL" clId="{6A23FB18-C0E0-424B-A305-DC1285E1BA50}" dt="2020-09-09T16:32:42.423" v="191"/>
          <ac:graphicFrameMkLst>
            <pc:docMk/>
            <pc:sldMk cId="1968474591" sldId="266"/>
            <ac:graphicFrameMk id="14" creationId="{00000000-0000-0000-0000-000000000000}"/>
          </ac:graphicFrameMkLst>
        </pc:graphicFrameChg>
      </pc:sldChg>
      <pc:sldChg chg="modSp mod">
        <pc:chgData name="Paul Frame" userId="ded3f5c5-00e7-408d-9358-fc292cfa5078" providerId="ADAL" clId="{6A23FB18-C0E0-424B-A305-DC1285E1BA50}" dt="2020-09-09T16:36:43.202" v="192" actId="14100"/>
        <pc:sldMkLst>
          <pc:docMk/>
          <pc:sldMk cId="1891380195" sldId="268"/>
        </pc:sldMkLst>
        <pc:spChg chg="mod">
          <ac:chgData name="Paul Frame" userId="ded3f5c5-00e7-408d-9358-fc292cfa5078" providerId="ADAL" clId="{6A23FB18-C0E0-424B-A305-DC1285E1BA50}" dt="2020-09-08T20:02:07.206" v="140" actId="20577"/>
          <ac:spMkLst>
            <pc:docMk/>
            <pc:sldMk cId="1891380195" sldId="268"/>
            <ac:spMk id="6" creationId="{00000000-0000-0000-0000-000000000000}"/>
          </ac:spMkLst>
        </pc:spChg>
        <pc:spChg chg="mod">
          <ac:chgData name="Paul Frame" userId="ded3f5c5-00e7-408d-9358-fc292cfa5078" providerId="ADAL" clId="{6A23FB18-C0E0-424B-A305-DC1285E1BA50}" dt="2020-09-09T16:36:43.202" v="192" actId="14100"/>
          <ac:spMkLst>
            <pc:docMk/>
            <pc:sldMk cId="1891380195" sldId="268"/>
            <ac:spMk id="16" creationId="{C2400BB8-4D72-224B-9B6C-23FE1423441E}"/>
          </ac:spMkLst>
        </pc:spChg>
        <pc:spChg chg="mod">
          <ac:chgData name="Paul Frame" userId="ded3f5c5-00e7-408d-9358-fc292cfa5078" providerId="ADAL" clId="{6A23FB18-C0E0-424B-A305-DC1285E1BA50}" dt="2020-09-04T13:39:31.305" v="68" actId="207"/>
          <ac:spMkLst>
            <pc:docMk/>
            <pc:sldMk cId="1891380195" sldId="268"/>
            <ac:spMk id="18" creationId="{883B0461-9952-C34F-996E-AFA38D25397A}"/>
          </ac:spMkLst>
        </pc:spChg>
      </pc:sldChg>
    </pc:docChg>
  </pc:docChgLst>
  <pc:docChgLst>
    <pc:chgData name="Jen Wilson" userId="000f367a-3246-491c-88b4-803a33f58a8b" providerId="ADAL" clId="{C0761687-FDB6-4F4C-9866-B59CF7616A75}"/>
    <pc:docChg chg="modSld">
      <pc:chgData name="Jen Wilson" userId="000f367a-3246-491c-88b4-803a33f58a8b" providerId="ADAL" clId="{C0761687-FDB6-4F4C-9866-B59CF7616A75}" dt="2020-09-03T15:21:20.279" v="31" actId="113"/>
      <pc:docMkLst>
        <pc:docMk/>
      </pc:docMkLst>
      <pc:sldChg chg="modSp">
        <pc:chgData name="Jen Wilson" userId="000f367a-3246-491c-88b4-803a33f58a8b" providerId="ADAL" clId="{C0761687-FDB6-4F4C-9866-B59CF7616A75}" dt="2020-09-03T15:10:03.332" v="25" actId="1038"/>
        <pc:sldMkLst>
          <pc:docMk/>
          <pc:sldMk cId="2131732006" sldId="260"/>
        </pc:sldMkLst>
        <pc:graphicFrameChg chg="mod">
          <ac:chgData name="Jen Wilson" userId="000f367a-3246-491c-88b4-803a33f58a8b" providerId="ADAL" clId="{C0761687-FDB6-4F4C-9866-B59CF7616A75}" dt="2020-09-03T15:10:03.332" v="25" actId="1038"/>
          <ac:graphicFrameMkLst>
            <pc:docMk/>
            <pc:sldMk cId="2131732006" sldId="260"/>
            <ac:graphicFrameMk id="14" creationId="{00000000-0000-0000-0000-000000000000}"/>
          </ac:graphicFrameMkLst>
        </pc:graphicFrameChg>
      </pc:sldChg>
      <pc:sldChg chg="modSp mod">
        <pc:chgData name="Jen Wilson" userId="000f367a-3246-491c-88b4-803a33f58a8b" providerId="ADAL" clId="{C0761687-FDB6-4F4C-9866-B59CF7616A75}" dt="2020-09-03T15:16:06.888" v="30"/>
        <pc:sldMkLst>
          <pc:docMk/>
          <pc:sldMk cId="1968474591" sldId="266"/>
        </pc:sldMkLst>
        <pc:spChg chg="mod">
          <ac:chgData name="Jen Wilson" userId="000f367a-3246-491c-88b4-803a33f58a8b" providerId="ADAL" clId="{C0761687-FDB6-4F4C-9866-B59CF7616A75}" dt="2020-09-03T15:09:31.819" v="12" actId="6549"/>
          <ac:spMkLst>
            <pc:docMk/>
            <pc:sldMk cId="1968474591" sldId="266"/>
            <ac:spMk id="10" creationId="{2A694CDD-EAE9-3A42-935F-4CB2C66D21DF}"/>
          </ac:spMkLst>
        </pc:spChg>
        <pc:graphicFrameChg chg="mod">
          <ac:chgData name="Jen Wilson" userId="000f367a-3246-491c-88b4-803a33f58a8b" providerId="ADAL" clId="{C0761687-FDB6-4F4C-9866-B59CF7616A75}" dt="2020-09-03T15:16:06.888" v="30"/>
          <ac:graphicFrameMkLst>
            <pc:docMk/>
            <pc:sldMk cId="1968474591" sldId="266"/>
            <ac:graphicFrameMk id="14" creationId="{00000000-0000-0000-0000-000000000000}"/>
          </ac:graphicFrameMkLst>
        </pc:graphicFrameChg>
      </pc:sldChg>
      <pc:sldChg chg="modSp mod">
        <pc:chgData name="Jen Wilson" userId="000f367a-3246-491c-88b4-803a33f58a8b" providerId="ADAL" clId="{C0761687-FDB6-4F4C-9866-B59CF7616A75}" dt="2020-09-03T15:21:20.279" v="31" actId="113"/>
        <pc:sldMkLst>
          <pc:docMk/>
          <pc:sldMk cId="1891380195" sldId="268"/>
        </pc:sldMkLst>
        <pc:spChg chg="mod">
          <ac:chgData name="Jen Wilson" userId="000f367a-3246-491c-88b4-803a33f58a8b" providerId="ADAL" clId="{C0761687-FDB6-4F4C-9866-B59CF7616A75}" dt="2020-09-03T15:09:24.322" v="10" actId="14100"/>
          <ac:spMkLst>
            <pc:docMk/>
            <pc:sldMk cId="1891380195" sldId="268"/>
            <ac:spMk id="16" creationId="{C2400BB8-4D72-224B-9B6C-23FE1423441E}"/>
          </ac:spMkLst>
        </pc:spChg>
        <pc:graphicFrameChg chg="mod">
          <ac:chgData name="Jen Wilson" userId="000f367a-3246-491c-88b4-803a33f58a8b" providerId="ADAL" clId="{C0761687-FDB6-4F4C-9866-B59CF7616A75}" dt="2020-09-03T15:21:20.279" v="31" actId="113"/>
          <ac:graphicFrameMkLst>
            <pc:docMk/>
            <pc:sldMk cId="1891380195" sldId="268"/>
            <ac:graphicFrameMk id="12" creationId="{E10D51A3-997A-4A4E-A52C-D9F7095BD760}"/>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700948565639821E-2"/>
          <c:y val="2.6027972200619684E-2"/>
          <c:w val="0.98929905143436014"/>
          <c:h val="0.67217009533936811"/>
        </c:manualLayout>
      </c:layout>
      <c:barChart>
        <c:barDir val="col"/>
        <c:grouping val="clustered"/>
        <c:varyColors val="0"/>
        <c:ser>
          <c:idx val="0"/>
          <c:order val="0"/>
          <c:tx>
            <c:strRef>
              <c:f>Sheet1!$B$1</c:f>
              <c:strCache>
                <c:ptCount val="1"/>
                <c:pt idx="0">
                  <c:v>White (non-Latino)</c:v>
                </c:pt>
              </c:strCache>
            </c:strRef>
          </c:tx>
          <c:spPr>
            <a:solidFill>
              <a:schemeClr val="bg2"/>
            </a:solidFill>
            <a:ln>
              <a:noFill/>
            </a:ln>
            <a:effectLst/>
          </c:spPr>
          <c:invertIfNegative val="0"/>
          <c:dLbls>
            <c:dLbl>
              <c:idx val="0"/>
              <c:tx>
                <c:rich>
                  <a:bodyPr/>
                  <a:lstStyle/>
                  <a:p>
                    <a:fld id="{C2E0786A-5688-4EA4-8650-A33AEFBADD2C}"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02B-4B93-9FD9-AFDDCAD7A70A}"/>
                </c:ext>
              </c:extLst>
            </c:dLbl>
            <c:dLbl>
              <c:idx val="1"/>
              <c:tx>
                <c:rich>
                  <a:bodyPr/>
                  <a:lstStyle/>
                  <a:p>
                    <a:fld id="{9ABC3356-AA68-4F4D-B41D-3BC218265E43}"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02B-4B93-9FD9-AFDDCAD7A70A}"/>
                </c:ext>
              </c:extLst>
            </c:dLbl>
            <c:dLbl>
              <c:idx val="2"/>
              <c:tx>
                <c:rich>
                  <a:bodyPr/>
                  <a:lstStyle/>
                  <a:p>
                    <a:fld id="{097B44EC-6669-467D-AC7F-45C8E8E064E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02B-4B93-9FD9-AFDDCAD7A70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Sheet1!$B$2:$B$5</c:f>
              <c:numCache>
                <c:formatCode>0</c:formatCode>
                <c:ptCount val="4"/>
                <c:pt idx="0">
                  <c:v>9.89</c:v>
                </c:pt>
                <c:pt idx="1">
                  <c:v>16</c:v>
                </c:pt>
                <c:pt idx="2">
                  <c:v>7.6421100000000006</c:v>
                </c:pt>
                <c:pt idx="3">
                  <c:v>20.836389999999998</c:v>
                </c:pt>
              </c:numCache>
            </c:numRef>
          </c:val>
          <c:extLst>
            <c:ext xmlns:c16="http://schemas.microsoft.com/office/drawing/2014/chart" uri="{C3380CC4-5D6E-409C-BE32-E72D297353CC}">
              <c16:uniqueId val="{00000003-F02B-4B93-9FD9-AFDDCAD7A70A}"/>
            </c:ext>
          </c:extLst>
        </c:ser>
        <c:ser>
          <c:idx val="1"/>
          <c:order val="1"/>
          <c:tx>
            <c:strRef>
              <c:f>Sheet1!$C$1</c:f>
              <c:strCache>
                <c:ptCount val="1"/>
                <c:pt idx="0">
                  <c:v>Black (non-Latino)</c:v>
                </c:pt>
              </c:strCache>
            </c:strRef>
          </c:tx>
          <c:spPr>
            <a:solidFill>
              <a:schemeClr val="tx2"/>
            </a:solidFill>
            <a:ln>
              <a:noFill/>
            </a:ln>
            <a:effectLst/>
          </c:spPr>
          <c:invertIfNegative val="0"/>
          <c:dLbls>
            <c:dLbl>
              <c:idx val="0"/>
              <c:tx>
                <c:rich>
                  <a:bodyPr/>
                  <a:lstStyle/>
                  <a:p>
                    <a:fld id="{3C8B921D-CD03-4C75-9993-44218368247F}"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02B-4B93-9FD9-AFDDCAD7A70A}"/>
                </c:ext>
              </c:extLst>
            </c:dLbl>
            <c:dLbl>
              <c:idx val="1"/>
              <c:tx>
                <c:rich>
                  <a:bodyPr/>
                  <a:lstStyle/>
                  <a:p>
                    <a:fld id="{ED62F366-30AA-4CCB-BE07-E69288E2AEB3}"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02B-4B93-9FD9-AFDDCAD7A70A}"/>
                </c:ext>
              </c:extLst>
            </c:dLbl>
            <c:dLbl>
              <c:idx val="2"/>
              <c:tx>
                <c:rich>
                  <a:bodyPr/>
                  <a:lstStyle/>
                  <a:p>
                    <a:fld id="{AD164F30-C5A5-419D-A590-3F63A85F026B}" type="VALUE">
                      <a:rPr lang="en-US" smtClean="0"/>
                      <a:pPr/>
                      <a:t>[VALUE]</a:t>
                    </a:fld>
                    <a:r>
                      <a:rPr lang="en-US" dirty="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02B-4B93-9FD9-AFDDCAD7A70A}"/>
                </c:ext>
              </c:extLst>
            </c:dLbl>
            <c:dLbl>
              <c:idx val="3"/>
              <c:tx>
                <c:rich>
                  <a:bodyPr/>
                  <a:lstStyle/>
                  <a:p>
                    <a:fld id="{7431ACC2-ED0A-4FAB-9379-F57F9F109EF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Sheet1!$C$2:$C$5</c:f>
              <c:numCache>
                <c:formatCode>0</c:formatCode>
                <c:ptCount val="4"/>
                <c:pt idx="0">
                  <c:v>30.930000000000003</c:v>
                </c:pt>
                <c:pt idx="1">
                  <c:v>38</c:v>
                </c:pt>
                <c:pt idx="2">
                  <c:v>14.47128</c:v>
                </c:pt>
                <c:pt idx="3">
                  <c:v>44.290320000000001</c:v>
                </c:pt>
              </c:numCache>
            </c:numRef>
          </c:val>
          <c:extLst>
            <c:ext xmlns:c16="http://schemas.microsoft.com/office/drawing/2014/chart" uri="{C3380CC4-5D6E-409C-BE32-E72D297353CC}">
              <c16:uniqueId val="{00000007-F02B-4B93-9FD9-AFDDCAD7A70A}"/>
            </c:ext>
          </c:extLst>
        </c:ser>
        <c:ser>
          <c:idx val="2"/>
          <c:order val="2"/>
          <c:tx>
            <c:strRef>
              <c:f>Sheet1!$D$1</c:f>
              <c:strCache>
                <c:ptCount val="1"/>
                <c:pt idx="0">
                  <c:v>Latino</c:v>
                </c:pt>
              </c:strCache>
            </c:strRef>
          </c:tx>
          <c:spPr>
            <a:solidFill>
              <a:schemeClr val="tx1">
                <a:lumMod val="60000"/>
                <a:lumOff val="40000"/>
              </a:schemeClr>
            </a:solidFill>
            <a:ln>
              <a:noFill/>
            </a:ln>
            <a:effectLst/>
          </c:spPr>
          <c:invertIfNegative val="0"/>
          <c:dLbls>
            <c:dLbl>
              <c:idx val="0"/>
              <c:tx>
                <c:rich>
                  <a:bodyPr/>
                  <a:lstStyle/>
                  <a:p>
                    <a:fld id="{D29F58F1-E119-4D5F-8421-45CDEC2E883A}" type="VALUE">
                      <a:rPr lang="en-US" b="1" smtClean="0">
                        <a:solidFill>
                          <a:schemeClr val="bg1"/>
                        </a:solidFill>
                      </a:rPr>
                      <a:pPr/>
                      <a:t>[VALUE]</a:t>
                    </a:fld>
                    <a:r>
                      <a:rPr lang="en-US" b="1" dirty="0">
                        <a:solidFill>
                          <a:schemeClr val="bg1"/>
                        </a:solidFill>
                      </a:rPr>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02B-4B93-9FD9-AFDDCAD7A70A}"/>
                </c:ext>
              </c:extLst>
            </c:dLbl>
            <c:dLbl>
              <c:idx val="1"/>
              <c:tx>
                <c:rich>
                  <a:bodyPr/>
                  <a:lstStyle/>
                  <a:p>
                    <a:fld id="{8BA3A93B-149A-4989-B315-67AA019DBA17}" type="VALUE">
                      <a:rPr lang="en-US" b="1" smtClean="0">
                        <a:solidFill>
                          <a:schemeClr val="bg1"/>
                        </a:solidFill>
                      </a:rPr>
                      <a:pPr/>
                      <a:t>[VALUE]</a:t>
                    </a:fld>
                    <a:r>
                      <a:rPr lang="en-US" b="1">
                        <a:solidFill>
                          <a:schemeClr val="bg1"/>
                        </a:solidFill>
                      </a:rPr>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02B-4B93-9FD9-AFDDCAD7A70A}"/>
                </c:ext>
              </c:extLst>
            </c:dLbl>
            <c:dLbl>
              <c:idx val="2"/>
              <c:tx>
                <c:rich>
                  <a:bodyPr/>
                  <a:lstStyle/>
                  <a:p>
                    <a:fld id="{055AFEBE-AFFA-49E2-8BFC-7E1963CFE771}" type="VALUE">
                      <a:rPr lang="en-US" smtClean="0"/>
                      <a:pPr/>
                      <a:t>[VALUE]</a:t>
                    </a:fld>
                    <a:r>
                      <a:rPr lang="en-US" dirty="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02B-4B93-9FD9-AFDDCAD7A70A}"/>
                </c:ext>
              </c:extLst>
            </c:dLbl>
            <c:dLbl>
              <c:idx val="3"/>
              <c:tx>
                <c:rich>
                  <a:bodyPr/>
                  <a:lstStyle/>
                  <a:p>
                    <a:fld id="{AA61D095-B262-4A45-A243-0E2089EE634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E65-46F8-A4F3-AC30F1B82D1F}"/>
                </c:ext>
              </c:extLst>
            </c:dLbl>
            <c:dLbl>
              <c:idx val="4"/>
              <c:tx>
                <c:rich>
                  <a:bodyPr/>
                  <a:lstStyle/>
                  <a:p>
                    <a:fld id="{737DC9C1-04B1-413C-81F8-75311528E32F}"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41-4ED8-992D-96E7E03A931E}"/>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Sheet1!$D$2:$D$5</c:f>
              <c:numCache>
                <c:formatCode>0</c:formatCode>
                <c:ptCount val="4"/>
                <c:pt idx="0">
                  <c:v>25.869999999999997</c:v>
                </c:pt>
                <c:pt idx="1">
                  <c:v>49</c:v>
                </c:pt>
                <c:pt idx="2">
                  <c:v>20.79242</c:v>
                </c:pt>
                <c:pt idx="3">
                  <c:v>55.153860000000002</c:v>
                </c:pt>
              </c:numCache>
            </c:numRef>
          </c:val>
          <c:extLst>
            <c:ext xmlns:c16="http://schemas.microsoft.com/office/drawing/2014/chart" uri="{C3380CC4-5D6E-409C-BE32-E72D297353CC}">
              <c16:uniqueId val="{0000000B-F02B-4B93-9FD9-AFDDCAD7A70A}"/>
            </c:ext>
          </c:extLst>
        </c:ser>
        <c:dLbls>
          <c:showLegendKey val="0"/>
          <c:showVal val="0"/>
          <c:showCatName val="0"/>
          <c:showSerName val="0"/>
          <c:showPercent val="0"/>
          <c:showBubbleSize val="0"/>
        </c:dLbls>
        <c:gapWidth val="100"/>
        <c:axId val="-358427664"/>
        <c:axId val="-358424832"/>
      </c:barChart>
      <c:catAx>
        <c:axId val="-35842766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58424832"/>
        <c:crosses val="autoZero"/>
        <c:auto val="1"/>
        <c:lblAlgn val="ctr"/>
        <c:lblOffset val="100"/>
        <c:noMultiLvlLbl val="0"/>
      </c:catAx>
      <c:valAx>
        <c:axId val="-358424832"/>
        <c:scaling>
          <c:orientation val="minMax"/>
          <c:max val="80"/>
          <c:min val="0"/>
        </c:scaling>
        <c:delete val="1"/>
        <c:axPos val="l"/>
        <c:numFmt formatCode="0" sourceLinked="1"/>
        <c:majorTickMark val="none"/>
        <c:minorTickMark val="none"/>
        <c:tickLblPos val="nextTo"/>
        <c:crossAx val="-358427664"/>
        <c:crossesAt val="1"/>
        <c:crossBetween val="between"/>
        <c:majorUnit val="20"/>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6041072990876146"/>
          <c:y val="3.3850615320347492E-2"/>
          <c:w val="0.73112376577927762"/>
          <c:h val="0.932298769359305"/>
        </c:manualLayout>
      </c:layout>
      <c:barChart>
        <c:barDir val="bar"/>
        <c:grouping val="clustered"/>
        <c:varyColors val="0"/>
        <c:ser>
          <c:idx val="0"/>
          <c:order val="0"/>
          <c:tx>
            <c:strRef>
              <c:f>Sheet1!$B$1</c:f>
              <c:strCache>
                <c:ptCount val="1"/>
                <c:pt idx="0">
                  <c:v>Column2</c:v>
                </c:pt>
              </c:strCache>
            </c:strRef>
          </c:tx>
          <c:spPr>
            <a:solidFill>
              <a:schemeClr val="accent1"/>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FD08-DF43-94D4-73628AE71617}"/>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FD08-DF43-94D4-73628AE71617}"/>
              </c:ext>
            </c:extLst>
          </c:dPt>
          <c:dPt>
            <c:idx val="3"/>
            <c:invertIfNegative val="0"/>
            <c:bubble3D val="0"/>
            <c:spPr>
              <a:solidFill>
                <a:srgbClr val="71B254"/>
              </a:solidFill>
              <a:ln>
                <a:noFill/>
              </a:ln>
              <a:effectLst/>
            </c:spPr>
            <c:extLst>
              <c:ext xmlns:c16="http://schemas.microsoft.com/office/drawing/2014/chart" uri="{C3380CC4-5D6E-409C-BE32-E72D297353CC}">
                <c16:uniqueId val="{00000005-FD08-DF43-94D4-73628AE71617}"/>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7-FD08-DF43-94D4-73628AE71617}"/>
              </c:ext>
            </c:extLst>
          </c:dPt>
          <c:dPt>
            <c:idx val="5"/>
            <c:invertIfNegative val="0"/>
            <c:bubble3D val="0"/>
            <c:spPr>
              <a:solidFill>
                <a:schemeClr val="tx2"/>
              </a:solidFill>
              <a:ln>
                <a:noFill/>
              </a:ln>
              <a:effectLst/>
            </c:spPr>
            <c:extLst>
              <c:ext xmlns:c16="http://schemas.microsoft.com/office/drawing/2014/chart" uri="{C3380CC4-5D6E-409C-BE32-E72D297353CC}">
                <c16:uniqueId val="{00000009-FD08-DF43-94D4-73628AE71617}"/>
              </c:ext>
            </c:extLst>
          </c:dPt>
          <c:dPt>
            <c:idx val="6"/>
            <c:invertIfNegative val="0"/>
            <c:bubble3D val="0"/>
            <c:spPr>
              <a:solidFill>
                <a:srgbClr val="4C515A">
                  <a:lumMod val="60000"/>
                  <a:lumOff val="40000"/>
                </a:srgbClr>
              </a:solidFill>
              <a:ln>
                <a:noFill/>
              </a:ln>
              <a:effectLst/>
            </c:spPr>
            <c:extLst>
              <c:ext xmlns:c16="http://schemas.microsoft.com/office/drawing/2014/chart" uri="{C3380CC4-5D6E-409C-BE32-E72D297353CC}">
                <c16:uniqueId val="{0000000B-FD08-DF43-94D4-73628AE71617}"/>
              </c:ext>
            </c:extLst>
          </c:dPt>
          <c:dPt>
            <c:idx val="7"/>
            <c:invertIfNegative val="0"/>
            <c:bubble3D val="0"/>
            <c:spPr>
              <a:solidFill>
                <a:srgbClr val="044C7F"/>
              </a:solidFill>
              <a:ln>
                <a:noFill/>
              </a:ln>
              <a:effectLst/>
            </c:spPr>
            <c:extLst>
              <c:ext xmlns:c16="http://schemas.microsoft.com/office/drawing/2014/chart" uri="{C3380CC4-5D6E-409C-BE32-E72D297353CC}">
                <c16:uniqueId val="{0000000D-FD08-DF43-94D4-73628AE71617}"/>
              </c:ext>
            </c:extLst>
          </c:dPt>
          <c:dPt>
            <c:idx val="8"/>
            <c:invertIfNegative val="0"/>
            <c:bubble3D val="0"/>
            <c:spPr>
              <a:solidFill>
                <a:srgbClr val="4ABDBC"/>
              </a:solidFill>
              <a:ln>
                <a:noFill/>
              </a:ln>
              <a:effectLst/>
            </c:spPr>
            <c:extLst>
              <c:ext xmlns:c16="http://schemas.microsoft.com/office/drawing/2014/chart" uri="{C3380CC4-5D6E-409C-BE32-E72D297353CC}">
                <c16:uniqueId val="{0000000F-FD08-DF43-94D4-73628AE71617}"/>
              </c:ext>
            </c:extLst>
          </c:dPt>
          <c:dLbls>
            <c:dLbl>
              <c:idx val="0"/>
              <c:tx>
                <c:rich>
                  <a:bodyPr/>
                  <a:lstStyle/>
                  <a:p>
                    <a:fld id="{4840D946-7008-4E23-A337-72E0FB24170C}" type="VALUE">
                      <a:rPr lang="en-US" smtClean="0"/>
                      <a:pPr/>
                      <a:t>[VALUE]</a:t>
                    </a:fld>
                    <a:r>
                      <a:rPr lang="en-US" dirty="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D08-DF43-94D4-73628AE71617}"/>
                </c:ext>
              </c:extLst>
            </c:dLbl>
            <c:dLbl>
              <c:idx val="3"/>
              <c:tx>
                <c:rich>
                  <a:bodyPr/>
                  <a:lstStyle/>
                  <a:p>
                    <a:fld id="{B563F7F9-BE87-4FF6-8683-34123A4F9B99}" type="VALUE">
                      <a:rPr lang="en-US" smtClean="0"/>
                      <a:pPr/>
                      <a:t>[VALUE]</a:t>
                    </a:fld>
                    <a:r>
                      <a:rPr lang="en-US" dirty="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D08-DF43-94D4-73628AE71617}"/>
                </c:ext>
              </c:extLst>
            </c:dLbl>
            <c:dLbl>
              <c:idx val="6"/>
              <c:tx>
                <c:rich>
                  <a:bodyPr/>
                  <a:lstStyle/>
                  <a:p>
                    <a:fld id="{9EA9890B-5060-4519-B032-092D06D57ED9}"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D08-DF43-94D4-73628AE7161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Below-average income</c:v>
                </c:pt>
                <c:pt idx="1">
                  <c:v>Above-average income</c:v>
                </c:pt>
                <c:pt idx="3">
                  <c:v>Women</c:v>
                </c:pt>
                <c:pt idx="4">
                  <c:v>Men</c:v>
                </c:pt>
                <c:pt idx="6">
                  <c:v>Latino</c:v>
                </c:pt>
                <c:pt idx="7">
                  <c:v>Black (non-Latino)</c:v>
                </c:pt>
                <c:pt idx="8">
                  <c:v>White (non-Latino)</c:v>
                </c:pt>
              </c:strCache>
            </c:strRef>
          </c:cat>
          <c:val>
            <c:numRef>
              <c:f>Sheet1!$B$2:$B$10</c:f>
              <c:numCache>
                <c:formatCode>0</c:formatCode>
                <c:ptCount val="9"/>
                <c:pt idx="0">
                  <c:v>44.330000000000005</c:v>
                </c:pt>
                <c:pt idx="1">
                  <c:v>25.64</c:v>
                </c:pt>
                <c:pt idx="3">
                  <c:v>39.39</c:v>
                </c:pt>
                <c:pt idx="4">
                  <c:v>26.36</c:v>
                </c:pt>
                <c:pt idx="6">
                  <c:v>39.950000000000003</c:v>
                </c:pt>
                <c:pt idx="7">
                  <c:v>38.97</c:v>
                </c:pt>
                <c:pt idx="8">
                  <c:v>29.409999999999997</c:v>
                </c:pt>
              </c:numCache>
            </c:numRef>
          </c:val>
          <c:extLst>
            <c:ext xmlns:c16="http://schemas.microsoft.com/office/drawing/2014/chart" uri="{C3380CC4-5D6E-409C-BE32-E72D297353CC}">
              <c16:uniqueId val="{00000010-FD08-DF43-94D4-73628AE71617}"/>
            </c:ext>
          </c:extLst>
        </c:ser>
        <c:dLbls>
          <c:showLegendKey val="0"/>
          <c:showVal val="0"/>
          <c:showCatName val="0"/>
          <c:showSerName val="0"/>
          <c:showPercent val="0"/>
          <c:showBubbleSize val="0"/>
        </c:dLbls>
        <c:gapWidth val="2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scaling>
        <c:delete val="1"/>
        <c:axPos val="b"/>
        <c:numFmt formatCode="0" sourceLinked="1"/>
        <c:majorTickMark val="none"/>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981955380577427E-2"/>
          <c:y val="2.6027972200619684E-2"/>
          <c:w val="0.98901804461942255"/>
          <c:h val="0.73925393948452589"/>
        </c:manualLayout>
      </c:layout>
      <c:barChart>
        <c:barDir val="col"/>
        <c:grouping val="clustered"/>
        <c:varyColors val="0"/>
        <c:ser>
          <c:idx val="0"/>
          <c:order val="0"/>
          <c:tx>
            <c:strRef>
              <c:f>Sheet1!$B$1</c:f>
              <c:strCache>
                <c:ptCount val="1"/>
                <c:pt idx="0">
                  <c:v>White (non-Latino)</c:v>
                </c:pt>
              </c:strCache>
            </c:strRef>
          </c:tx>
          <c:spPr>
            <a:solidFill>
              <a:schemeClr val="bg2"/>
            </a:solidFill>
            <a:ln>
              <a:noFill/>
            </a:ln>
            <a:effectLst/>
          </c:spPr>
          <c:invertIfNegative val="0"/>
          <c:dLbls>
            <c:dLbl>
              <c:idx val="0"/>
              <c:tx>
                <c:rich>
                  <a:bodyPr/>
                  <a:lstStyle/>
                  <a:p>
                    <a:fld id="{C2E0786A-5688-4EA4-8650-A33AEFBADD2C}"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02B-4B93-9FD9-AFDDCAD7A70A}"/>
                </c:ext>
              </c:extLst>
            </c:dLbl>
            <c:dLbl>
              <c:idx val="1"/>
              <c:tx>
                <c:rich>
                  <a:bodyPr/>
                  <a:lstStyle/>
                  <a:p>
                    <a:fld id="{9ABC3356-AA68-4F4D-B41D-3BC218265E43}"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02B-4B93-9FD9-AFDDCAD7A70A}"/>
                </c:ext>
              </c:extLst>
            </c:dLbl>
            <c:dLbl>
              <c:idx val="2"/>
              <c:tx>
                <c:rich>
                  <a:bodyPr/>
                  <a:lstStyle/>
                  <a:p>
                    <a:fld id="{097B44EC-6669-467D-AC7F-45C8E8E064E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02B-4B93-9FD9-AFDDCAD7A70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Sheet1!$B$2:$B$4</c:f>
              <c:numCache>
                <c:formatCode>0</c:formatCode>
                <c:ptCount val="3"/>
                <c:pt idx="0">
                  <c:v>86</c:v>
                </c:pt>
                <c:pt idx="1">
                  <c:v>54.410000000000004</c:v>
                </c:pt>
                <c:pt idx="2">
                  <c:v>38.4</c:v>
                </c:pt>
              </c:numCache>
            </c:numRef>
          </c:val>
          <c:extLst>
            <c:ext xmlns:c16="http://schemas.microsoft.com/office/drawing/2014/chart" uri="{C3380CC4-5D6E-409C-BE32-E72D297353CC}">
              <c16:uniqueId val="{00000003-F02B-4B93-9FD9-AFDDCAD7A70A}"/>
            </c:ext>
          </c:extLst>
        </c:ser>
        <c:ser>
          <c:idx val="1"/>
          <c:order val="1"/>
          <c:tx>
            <c:strRef>
              <c:f>Sheet1!$C$1</c:f>
              <c:strCache>
                <c:ptCount val="1"/>
                <c:pt idx="0">
                  <c:v>Black (non-Latino)</c:v>
                </c:pt>
              </c:strCache>
            </c:strRef>
          </c:tx>
          <c:spPr>
            <a:solidFill>
              <a:schemeClr val="tx2"/>
            </a:solidFill>
            <a:ln>
              <a:noFill/>
            </a:ln>
            <a:effectLst/>
          </c:spPr>
          <c:invertIfNegative val="0"/>
          <c:dLbls>
            <c:dLbl>
              <c:idx val="0"/>
              <c:tx>
                <c:rich>
                  <a:bodyPr/>
                  <a:lstStyle/>
                  <a:p>
                    <a:fld id="{3C8B921D-CD03-4C75-9993-44218368247F}"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02B-4B93-9FD9-AFDDCAD7A70A}"/>
                </c:ext>
              </c:extLst>
            </c:dLbl>
            <c:dLbl>
              <c:idx val="1"/>
              <c:tx>
                <c:rich>
                  <a:bodyPr/>
                  <a:lstStyle/>
                  <a:p>
                    <a:fld id="{ED62F366-30AA-4CCB-BE07-E69288E2AEB3}"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02B-4B93-9FD9-AFDDCAD7A70A}"/>
                </c:ext>
              </c:extLst>
            </c:dLbl>
            <c:dLbl>
              <c:idx val="2"/>
              <c:tx>
                <c:rich>
                  <a:bodyPr/>
                  <a:lstStyle/>
                  <a:p>
                    <a:fld id="{AD164F30-C5A5-419D-A590-3F63A85F026B}"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02B-4B93-9FD9-AFDDCAD7A70A}"/>
                </c:ext>
              </c:extLst>
            </c:dLbl>
            <c:dLbl>
              <c:idx val="3"/>
              <c:tx>
                <c:rich>
                  <a:bodyPr/>
                  <a:lstStyle/>
                  <a:p>
                    <a:fld id="{7431ACC2-ED0A-4FAB-9379-F57F9F109EF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Sheet1!$C$2:$C$4</c:f>
              <c:numCache>
                <c:formatCode>0</c:formatCode>
                <c:ptCount val="3"/>
                <c:pt idx="0">
                  <c:v>78.680000000000007</c:v>
                </c:pt>
                <c:pt idx="1">
                  <c:v>35.18</c:v>
                </c:pt>
                <c:pt idx="2">
                  <c:v>9.69</c:v>
                </c:pt>
              </c:numCache>
            </c:numRef>
          </c:val>
          <c:extLst>
            <c:ext xmlns:c16="http://schemas.microsoft.com/office/drawing/2014/chart" uri="{C3380CC4-5D6E-409C-BE32-E72D297353CC}">
              <c16:uniqueId val="{00000007-F02B-4B93-9FD9-AFDDCAD7A70A}"/>
            </c:ext>
          </c:extLst>
        </c:ser>
        <c:ser>
          <c:idx val="2"/>
          <c:order val="2"/>
          <c:tx>
            <c:strRef>
              <c:f>Sheet1!$D$1</c:f>
              <c:strCache>
                <c:ptCount val="1"/>
                <c:pt idx="0">
                  <c:v>Latino</c:v>
                </c:pt>
              </c:strCache>
            </c:strRef>
          </c:tx>
          <c:spPr>
            <a:solidFill>
              <a:schemeClr val="tx1">
                <a:lumMod val="60000"/>
                <a:lumOff val="40000"/>
              </a:schemeClr>
            </a:solidFill>
            <a:ln>
              <a:noFill/>
            </a:ln>
            <a:effectLst/>
          </c:spPr>
          <c:invertIfNegative val="0"/>
          <c:dLbls>
            <c:dLbl>
              <c:idx val="0"/>
              <c:tx>
                <c:rich>
                  <a:bodyPr/>
                  <a:lstStyle/>
                  <a:p>
                    <a:fld id="{D29F58F1-E119-4D5F-8421-45CDEC2E883A}"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02B-4B93-9FD9-AFDDCAD7A70A}"/>
                </c:ext>
              </c:extLst>
            </c:dLbl>
            <c:dLbl>
              <c:idx val="1"/>
              <c:tx>
                <c:rich>
                  <a:bodyPr/>
                  <a:lstStyle/>
                  <a:p>
                    <a:fld id="{8BA3A93B-149A-4989-B315-67AA019DBA17}" type="VALUE">
                      <a:rPr lang="en-US" b="1" smtClean="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02B-4B93-9FD9-AFDDCAD7A70A}"/>
                </c:ext>
              </c:extLst>
            </c:dLbl>
            <c:dLbl>
              <c:idx val="2"/>
              <c:tx>
                <c:rich>
                  <a:bodyPr/>
                  <a:lstStyle/>
                  <a:p>
                    <a:fld id="{055AFEBE-AFFA-49E2-8BFC-7E1963CFE771}"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02B-4B93-9FD9-AFDDCAD7A70A}"/>
                </c:ext>
              </c:extLst>
            </c:dLbl>
            <c:dLbl>
              <c:idx val="3"/>
              <c:tx>
                <c:rich>
                  <a:bodyPr/>
                  <a:lstStyle/>
                  <a:p>
                    <a:fld id="{AA61D095-B262-4A45-A243-0E2089EE634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Sheet1!$D$2:$D$4</c:f>
              <c:numCache>
                <c:formatCode>0</c:formatCode>
                <c:ptCount val="3"/>
                <c:pt idx="0">
                  <c:v>79.800000000000011</c:v>
                </c:pt>
                <c:pt idx="1">
                  <c:v>53.449999999999996</c:v>
                </c:pt>
                <c:pt idx="2">
                  <c:v>41.160000000000004</c:v>
                </c:pt>
              </c:numCache>
            </c:numRef>
          </c:val>
          <c:extLst>
            <c:ext xmlns:c16="http://schemas.microsoft.com/office/drawing/2014/chart" uri="{C3380CC4-5D6E-409C-BE32-E72D297353CC}">
              <c16:uniqueId val="{0000000B-F02B-4B93-9FD9-AFDDCAD7A70A}"/>
            </c:ext>
          </c:extLst>
        </c:ser>
        <c:dLbls>
          <c:showLegendKey val="0"/>
          <c:showVal val="0"/>
          <c:showCatName val="0"/>
          <c:showSerName val="0"/>
          <c:showPercent val="0"/>
          <c:showBubbleSize val="0"/>
        </c:dLbls>
        <c:gapWidth val="170"/>
        <c:axId val="-358427664"/>
        <c:axId val="-358424832"/>
      </c:barChart>
      <c:catAx>
        <c:axId val="-35842766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58424832"/>
        <c:crosses val="autoZero"/>
        <c:auto val="1"/>
        <c:lblAlgn val="ctr"/>
        <c:lblOffset val="100"/>
        <c:noMultiLvlLbl val="0"/>
      </c:catAx>
      <c:valAx>
        <c:axId val="-358424832"/>
        <c:scaling>
          <c:orientation val="minMax"/>
          <c:max val="100"/>
        </c:scaling>
        <c:delete val="1"/>
        <c:axPos val="l"/>
        <c:numFmt formatCode="0" sourceLinked="1"/>
        <c:majorTickMark val="none"/>
        <c:minorTickMark val="none"/>
        <c:tickLblPos val="nextTo"/>
        <c:crossAx val="-358427664"/>
        <c:crosses val="autoZero"/>
        <c:crossBetween val="between"/>
        <c:majorUnit val="25"/>
      </c:valAx>
      <c:spPr>
        <a:noFill/>
        <a:ln>
          <a:noFill/>
        </a:ln>
        <a:effectLst/>
      </c:spPr>
    </c:plotArea>
    <c:legend>
      <c:legendPos val="b"/>
      <c:layout>
        <c:manualLayout>
          <c:xMode val="edge"/>
          <c:yMode val="edge"/>
          <c:x val="0.19277064903924046"/>
          <c:y val="0.88643202687125822"/>
          <c:w val="0.61445853990473409"/>
          <c:h val="6.7494252273091151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smtClean="0"/>
              <a:t>9/9/2020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9/9/2020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1</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dirty="0"/>
          </a:p>
        </p:txBody>
      </p:sp>
    </p:spTree>
    <p:extLst>
      <p:ext uri="{BB962C8B-B14F-4D97-AF65-F5344CB8AC3E}">
        <p14:creationId xmlns:p14="http://schemas.microsoft.com/office/powerpoint/2010/main" val="155014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2</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dirty="0"/>
          </a:p>
        </p:txBody>
      </p:sp>
    </p:spTree>
    <p:extLst>
      <p:ext uri="{BB962C8B-B14F-4D97-AF65-F5344CB8AC3E}">
        <p14:creationId xmlns:p14="http://schemas.microsoft.com/office/powerpoint/2010/main" val="155014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3</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15501419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2" name="TextBox 1">
            <a:extLst>
              <a:ext uri="{FF2B5EF4-FFF2-40B4-BE49-F238E27FC236}">
                <a16:creationId xmlns:a16="http://schemas.microsoft.com/office/drawing/2014/main" id="{E46CF186-0871-4971-A4A9-79EBD477C4A8}"/>
              </a:ext>
            </a:extLst>
          </p:cNvPr>
          <p:cNvSpPr txBox="1"/>
          <p:nvPr userDrawn="1"/>
        </p:nvSpPr>
        <p:spPr>
          <a:xfrm>
            <a:off x="1720734" y="6467299"/>
            <a:ext cx="7093609" cy="230832"/>
          </a:xfrm>
          <a:prstGeom prst="rect">
            <a:avLst/>
          </a:prstGeom>
          <a:noFill/>
        </p:spPr>
        <p:txBody>
          <a:bodyPr wrap="none" rtlCol="0">
            <a:spAutoFit/>
          </a:bodyPr>
          <a:lstStyle/>
          <a:p>
            <a:r>
              <a:rPr lang="en-US" sz="900" dirty="0">
                <a:solidFill>
                  <a:schemeClr val="tx1"/>
                </a:solidFill>
                <a:latin typeface="+mn-lt"/>
              </a:rPr>
              <a:t>Yaphet Getachew et al., </a:t>
            </a:r>
            <a:r>
              <a:rPr lang="en-US" sz="900" i="1" dirty="0">
                <a:solidFill>
                  <a:schemeClr val="tx1"/>
                </a:solidFill>
                <a:latin typeface="+mn-lt"/>
              </a:rPr>
              <a:t>Beyond the Case Count: The Wide-Ranging Disparities of COVID-19 in the United States</a:t>
            </a:r>
            <a:r>
              <a:rPr lang="en-US" sz="900" dirty="0">
                <a:solidFill>
                  <a:schemeClr val="tx1"/>
                </a:solidFill>
                <a:latin typeface="+mn-lt"/>
              </a:rPr>
              <a:t> (Commonwealth Fund, Sept. 2020).</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815954653"/>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9"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0"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3270715038"/>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a:p>
        </p:txBody>
      </p:sp>
      <p:sp>
        <p:nvSpPr>
          <p:cNvPr id="57" name="Chart Placeholder 5"/>
          <p:cNvSpPr>
            <a:spLocks noGrp="1"/>
          </p:cNvSpPr>
          <p:nvPr>
            <p:ph type="chart" sz="quarter" idx="19"/>
          </p:nvPr>
        </p:nvSpPr>
        <p:spPr>
          <a:xfrm>
            <a:off x="1" y="1165527"/>
            <a:ext cx="8686800" cy="3933246"/>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a:t>
            </a:r>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455E8D7-A5BF-E048-B785-90F95E44B0B6}"/>
              </a:ext>
            </a:extLst>
          </p:cNvPr>
          <p:cNvSpPr txBox="1"/>
          <p:nvPr userDrawn="1"/>
        </p:nvSpPr>
        <p:spPr>
          <a:xfrm>
            <a:off x="1845892" y="6457603"/>
            <a:ext cx="7226608" cy="230832"/>
          </a:xfrm>
          <a:prstGeom prst="rect">
            <a:avLst/>
          </a:prstGeom>
          <a:noFill/>
        </p:spPr>
        <p:txBody>
          <a:bodyPr wrap="square" rtlCol="0">
            <a:spAutoFit/>
          </a:bodyPr>
          <a:lstStyle/>
          <a:p>
            <a:r>
              <a:rPr lang="en-US" sz="900" dirty="0" err="1">
                <a:solidFill>
                  <a:schemeClr val="tx1"/>
                </a:solidFill>
                <a:latin typeface="+mn-lt"/>
              </a:rPr>
              <a:t>Yaphet</a:t>
            </a:r>
            <a:r>
              <a:rPr lang="en-US" sz="900" dirty="0">
                <a:solidFill>
                  <a:schemeClr val="tx1"/>
                </a:solidFill>
                <a:latin typeface="+mn-lt"/>
              </a:rPr>
              <a:t> Getachew et al., </a:t>
            </a:r>
            <a:r>
              <a:rPr lang="en-US" sz="900" i="1" dirty="0">
                <a:solidFill>
                  <a:schemeClr val="tx1"/>
                </a:solidFill>
                <a:latin typeface="+mn-lt"/>
              </a:rPr>
              <a:t>Beyond the Case Count: The Wide-Ranging Disparities of COVID-19 in the United States</a:t>
            </a:r>
            <a:r>
              <a:rPr lang="en-US" sz="900" dirty="0">
                <a:solidFill>
                  <a:schemeClr val="tx1"/>
                </a:solidFill>
                <a:latin typeface="+mn-lt"/>
              </a:rPr>
              <a:t> (Commonwealth Fund, Sept. 2020).</a:t>
            </a:r>
          </a:p>
        </p:txBody>
      </p:sp>
    </p:spTree>
    <p:extLst>
      <p:ext uri="{BB962C8B-B14F-4D97-AF65-F5344CB8AC3E}">
        <p14:creationId xmlns:p14="http://schemas.microsoft.com/office/powerpoint/2010/main" val="541860336"/>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6" r:id="rId2"/>
    <p:sldLayoutId id="2147483734" r:id="rId3"/>
    <p:sldLayoutId id="2147483735" r:id="rId4"/>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1600" dirty="0"/>
              <a:t>Many Americans are facing substantial economic hardship during the pandemic. Latino and Black people experience these hardships at significantly higher rates than white people.</a:t>
            </a:r>
          </a:p>
        </p:txBody>
      </p:sp>
      <p:graphicFrame>
        <p:nvGraphicFramePr>
          <p:cNvPr id="14" name="Chart Placeholder 13"/>
          <p:cNvGraphicFramePr>
            <a:graphicFrameLocks noGrp="1"/>
          </p:cNvGraphicFramePr>
          <p:nvPr>
            <p:ph type="chart" sz="quarter" idx="19"/>
            <p:extLst>
              <p:ext uri="{D42A27DB-BD31-4B8C-83A1-F6EECF244321}">
                <p14:modId xmlns:p14="http://schemas.microsoft.com/office/powerpoint/2010/main" val="1852370724"/>
              </p:ext>
            </p:extLst>
          </p:nvPr>
        </p:nvGraphicFramePr>
        <p:xfrm>
          <a:off x="89451" y="1236104"/>
          <a:ext cx="6400800" cy="3862946"/>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15">
            <a:extLst>
              <a:ext uri="{FF2B5EF4-FFF2-40B4-BE49-F238E27FC236}">
                <a16:creationId xmlns:a16="http://schemas.microsoft.com/office/drawing/2014/main" id="{AE0AC442-9BF0-0B46-BDA3-F75324E48BD8}"/>
              </a:ext>
            </a:extLst>
          </p:cNvPr>
          <p:cNvSpPr>
            <a:spLocks noGrp="1"/>
          </p:cNvSpPr>
          <p:nvPr>
            <p:ph type="body" sz="quarter" idx="22"/>
          </p:nvPr>
        </p:nvSpPr>
        <p:spPr>
          <a:xfrm>
            <a:off x="71501" y="5705641"/>
            <a:ext cx="9001063" cy="495834"/>
          </a:xfrm>
        </p:spPr>
        <p:txBody>
          <a:bodyPr/>
          <a:lstStyle/>
          <a:p>
            <a:r>
              <a:rPr lang="en-US" dirty="0"/>
              <a:t>^ Difference is statistically significant compared to White (non-Latino) respondents at p ≤ 0.05.</a:t>
            </a:r>
          </a:p>
          <a:p>
            <a:r>
              <a:rPr lang="en-US" dirty="0"/>
              <a:t>* Excludes those who reported never having had savings.</a:t>
            </a:r>
          </a:p>
          <a:p>
            <a:r>
              <a:rPr lang="en-US" dirty="0"/>
              <a:t>** “Suffered from any economic consequence” identifies any respondents who said yes to at least one of the other questions on economic consequences (been unable to pay for necessities like food, heat or rent; used up all or most of savings; borrowed money or taken out a loan). </a:t>
            </a:r>
          </a:p>
          <a:p>
            <a:r>
              <a:rPr lang="en-US" dirty="0"/>
              <a:t>Data: Commonwealth Fund International Health Policy COVID-19 Supplement Survey, 2020.</a:t>
            </a:r>
          </a:p>
        </p:txBody>
      </p:sp>
      <p:sp>
        <p:nvSpPr>
          <p:cNvPr id="15" name="Text Box 6"/>
          <p:cNvSpPr txBox="1">
            <a:spLocks noChangeArrowheads="1"/>
          </p:cNvSpPr>
          <p:nvPr/>
        </p:nvSpPr>
        <p:spPr bwMode="auto">
          <a:xfrm>
            <a:off x="73152" y="795097"/>
            <a:ext cx="7840740" cy="274320"/>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dirty="0">
                <a:cs typeface="Arial" charset="0"/>
              </a:rPr>
              <a:t>Percent of respondents who reported the following had happened because of the COVID-19 pandemic</a:t>
            </a:r>
          </a:p>
        </p:txBody>
      </p:sp>
    </p:spTree>
    <p:extLst>
      <p:ext uri="{BB962C8B-B14F-4D97-AF65-F5344CB8AC3E}">
        <p14:creationId xmlns:p14="http://schemas.microsoft.com/office/powerpoint/2010/main" val="213173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8135" y="0"/>
            <a:ext cx="8974429" cy="628410"/>
          </a:xfrm>
        </p:spPr>
        <p:txBody>
          <a:bodyPr/>
          <a:lstStyle/>
          <a:p>
            <a:r>
              <a:rPr lang="en-US" sz="1600" dirty="0"/>
              <a:t>Latino and Black people, women, and people with lower incomes are most at risk of mental health concerns because of the pandemic.</a:t>
            </a:r>
          </a:p>
        </p:txBody>
      </p:sp>
      <p:graphicFrame>
        <p:nvGraphicFramePr>
          <p:cNvPr id="12" name="Chart Placeholder 5">
            <a:extLst>
              <a:ext uri="{FF2B5EF4-FFF2-40B4-BE49-F238E27FC236}">
                <a16:creationId xmlns:a16="http://schemas.microsoft.com/office/drawing/2014/main" id="{E10D51A3-997A-4A4E-A52C-D9F7095BD760}"/>
              </a:ext>
            </a:extLst>
          </p:cNvPr>
          <p:cNvGraphicFramePr>
            <a:graphicFrameLocks noGrp="1"/>
          </p:cNvGraphicFramePr>
          <p:nvPr>
            <p:ph type="chart" sz="quarter" idx="19"/>
            <p:extLst>
              <p:ext uri="{D42A27DB-BD31-4B8C-83A1-F6EECF244321}">
                <p14:modId xmlns:p14="http://schemas.microsoft.com/office/powerpoint/2010/main" val="3807560564"/>
              </p:ext>
            </p:extLst>
          </p:nvPr>
        </p:nvGraphicFramePr>
        <p:xfrm>
          <a:off x="0" y="1411357"/>
          <a:ext cx="6400800" cy="3687693"/>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883B0461-9952-C34F-996E-AFA38D25397A}"/>
              </a:ext>
            </a:extLst>
          </p:cNvPr>
          <p:cNvSpPr>
            <a:spLocks noGrp="1"/>
          </p:cNvSpPr>
          <p:nvPr>
            <p:ph type="body" sz="quarter" idx="22"/>
          </p:nvPr>
        </p:nvSpPr>
        <p:spPr/>
        <p:txBody>
          <a:bodyPr/>
          <a:lstStyle/>
          <a:p>
            <a:r>
              <a:rPr lang="en-US" dirty="0"/>
              <a:t>^ Difference is statistically significant at p ≤ 0.05.</a:t>
            </a:r>
          </a:p>
          <a:p>
            <a:r>
              <a:rPr lang="en-US" dirty="0"/>
              <a:t>Notes: Black (non-Latino) and Latino respondents were compared to white (non-Latino) respondents. Female respondents were compared to male respondents. Respondents from households with below-average income were compared to those from households with above-average income. Respondents indicated whether their income was either below or above the annual U.S. household average of $62,000.</a:t>
            </a:r>
          </a:p>
          <a:p>
            <a:r>
              <a:rPr lang="en-US" dirty="0"/>
              <a:t>Data: Commonwealth Fund International Health Policy COVID-19 Supplement Survey, 2020.</a:t>
            </a:r>
          </a:p>
        </p:txBody>
      </p:sp>
      <p:sp>
        <p:nvSpPr>
          <p:cNvPr id="16" name="Text Box 6">
            <a:extLst>
              <a:ext uri="{FF2B5EF4-FFF2-40B4-BE49-F238E27FC236}">
                <a16:creationId xmlns:a16="http://schemas.microsoft.com/office/drawing/2014/main" id="{C2400BB8-4D72-224B-9B6C-23FE1423441E}"/>
              </a:ext>
            </a:extLst>
          </p:cNvPr>
          <p:cNvSpPr txBox="1">
            <a:spLocks noChangeArrowheads="1"/>
          </p:cNvSpPr>
          <p:nvPr/>
        </p:nvSpPr>
        <p:spPr bwMode="auto">
          <a:xfrm>
            <a:off x="73151" y="795097"/>
            <a:ext cx="6635761" cy="431515"/>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dirty="0">
                <a:cs typeface="Arial" charset="0"/>
              </a:rPr>
              <a:t>Percent of respondents who reported experiencing stress, anxiety, or great sadness that they found difficult to cope with on their own since the COVID-19 pandemic began</a:t>
            </a:r>
            <a:endParaRPr lang="en-US" sz="1200" i="1" dirty="0">
              <a:solidFill>
                <a:srgbClr val="FF0000"/>
              </a:solidFill>
              <a:cs typeface="Arial" charset="0"/>
            </a:endParaRPr>
          </a:p>
        </p:txBody>
      </p:sp>
    </p:spTree>
    <p:extLst>
      <p:ext uri="{BB962C8B-B14F-4D97-AF65-F5344CB8AC3E}">
        <p14:creationId xmlns:p14="http://schemas.microsoft.com/office/powerpoint/2010/main" val="1891380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1600" dirty="0"/>
              <a:t>Fewer than half of white, Black, and Latino Americans have a positive opinion of the president’s pandemic response.</a:t>
            </a:r>
          </a:p>
        </p:txBody>
      </p:sp>
      <p:graphicFrame>
        <p:nvGraphicFramePr>
          <p:cNvPr id="14" name="Chart Placeholder 13"/>
          <p:cNvGraphicFramePr>
            <a:graphicFrameLocks noGrp="1"/>
          </p:cNvGraphicFramePr>
          <p:nvPr>
            <p:ph type="chart" sz="quarter" idx="19"/>
            <p:extLst>
              <p:ext uri="{D42A27DB-BD31-4B8C-83A1-F6EECF244321}">
                <p14:modId xmlns:p14="http://schemas.microsoft.com/office/powerpoint/2010/main" val="621017203"/>
              </p:ext>
            </p:extLst>
          </p:nvPr>
        </p:nvGraphicFramePr>
        <p:xfrm>
          <a:off x="19878" y="1441174"/>
          <a:ext cx="6172200" cy="4134678"/>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D4AEBA52-598D-D443-9A68-AB6F2A526A9D}"/>
              </a:ext>
            </a:extLst>
          </p:cNvPr>
          <p:cNvSpPr>
            <a:spLocks noGrp="1"/>
          </p:cNvSpPr>
          <p:nvPr>
            <p:ph type="body" sz="quarter" idx="22"/>
          </p:nvPr>
        </p:nvSpPr>
        <p:spPr/>
        <p:txBody>
          <a:bodyPr/>
          <a:lstStyle/>
          <a:p>
            <a:r>
              <a:rPr lang="en-US" dirty="0"/>
              <a:t>Note: Other response categories — “acceptable,” “poor,” and “very poor” — are not shown.</a:t>
            </a:r>
          </a:p>
          <a:p>
            <a:r>
              <a:rPr lang="en-US" dirty="0"/>
              <a:t>^ Difference is statistically significant compared to white (non-Latino) respondents at p ≤ 0.05. </a:t>
            </a:r>
          </a:p>
          <a:p>
            <a:r>
              <a:rPr lang="en-US" dirty="0"/>
              <a:t>Data: Commonwealth Fund International Health Policy COVID-19 Supplement Survey, 2020.</a:t>
            </a:r>
          </a:p>
        </p:txBody>
      </p:sp>
      <p:sp>
        <p:nvSpPr>
          <p:cNvPr id="10" name="Text Box 6">
            <a:extLst>
              <a:ext uri="{FF2B5EF4-FFF2-40B4-BE49-F238E27FC236}">
                <a16:creationId xmlns:a16="http://schemas.microsoft.com/office/drawing/2014/main" id="{2A694CDD-EAE9-3A42-935F-4CB2C66D21DF}"/>
              </a:ext>
            </a:extLst>
          </p:cNvPr>
          <p:cNvSpPr txBox="1">
            <a:spLocks noChangeArrowheads="1"/>
          </p:cNvSpPr>
          <p:nvPr/>
        </p:nvSpPr>
        <p:spPr bwMode="auto">
          <a:xfrm>
            <a:off x="73152" y="795097"/>
            <a:ext cx="6118926" cy="274320"/>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dirty="0">
                <a:cs typeface="Arial" charset="0"/>
              </a:rPr>
              <a:t>Percent of respondents who reported the following leaders have done a “good” or “very good” job of handling the COVID-19 pandemic in the United States</a:t>
            </a:r>
            <a:endParaRPr lang="en-US" sz="1200" i="1" dirty="0">
              <a:solidFill>
                <a:srgbClr val="FF0000"/>
              </a:solidFill>
              <a:cs typeface="Arial" charset="0"/>
            </a:endParaRPr>
          </a:p>
        </p:txBody>
      </p:sp>
    </p:spTree>
    <p:extLst>
      <p:ext uri="{BB962C8B-B14F-4D97-AF65-F5344CB8AC3E}">
        <p14:creationId xmlns:p14="http://schemas.microsoft.com/office/powerpoint/2010/main" val="1968474591"/>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0C8458-A987-4D0F-870C-B03778A39E5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29581DF-F1FF-4D82-9B41-74BFE25825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FEE1BE-3B16-4FA5-A71E-A6E734A579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10891</TotalTime>
  <Words>422</Words>
  <Application>Microsoft Office PowerPoint</Application>
  <PresentationFormat>On-screen Show (4:3)</PresentationFormat>
  <Paragraphs>45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Berlingske Serif Text</vt:lpstr>
      <vt:lpstr>Calibri</vt:lpstr>
      <vt:lpstr>InterFace</vt:lpstr>
      <vt:lpstr>1_Office Theme</vt:lpstr>
      <vt:lpstr>Many Americans are facing substantial economic hardship during the pandemic. Latino and Black people experience these hardships at significantly higher rates than white people.</vt:lpstr>
      <vt:lpstr>Latino and Black people, women, and people with lower incomes are most at risk of mental health concerns because of the pandemic.</vt:lpstr>
      <vt:lpstr>Fewer than half of white, Black, and Latino Americans have a positive opinion of the president’s pandemic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35</cp:revision>
  <cp:lastPrinted>2017-03-10T19:19:30Z</cp:lastPrinted>
  <dcterms:created xsi:type="dcterms:W3CDTF">2014-10-08T23:03:32Z</dcterms:created>
  <dcterms:modified xsi:type="dcterms:W3CDTF">2020-09-09T16:36:53Z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