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0" r:id="rId4"/>
  </p:sldMasterIdLst>
  <p:notesMasterIdLst>
    <p:notesMasterId r:id="rId7"/>
  </p:notesMasterIdLst>
  <p:handoutMasterIdLst>
    <p:handoutMasterId r:id="rId8"/>
  </p:handoutMasterIdLst>
  <p:sldIdLst>
    <p:sldId id="453" r:id="rId5"/>
    <p:sldId id="454" r:id="rId6"/>
  </p:sldIdLst>
  <p:sldSz cx="9144000" cy="6858000" type="screen4x3"/>
  <p:notesSz cx="6858000" cy="9144000"/>
  <p:defaultTextStyle>
    <a:defPPr>
      <a:defRPr lang="en-US"/>
    </a:defPPr>
    <a:lvl1pPr marL="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70" userDrawn="1">
          <p15:clr>
            <a:srgbClr val="A4A3A4"/>
          </p15:clr>
        </p15:guide>
        <p15:guide id="2" pos="2988" userDrawn="1">
          <p15:clr>
            <a:srgbClr val="A4A3A4"/>
          </p15:clr>
        </p15:guide>
        <p15:guide id="3" orient="horz" pos="1094" userDrawn="1">
          <p15:clr>
            <a:srgbClr val="A4A3A4"/>
          </p15:clr>
        </p15:guide>
        <p15:guide id="4" pos="249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urnendu Biswas" initials="PB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ABDBC"/>
    <a:srgbClr val="5F5A9D"/>
    <a:srgbClr val="E0E0E0"/>
    <a:srgbClr val="8ADAD2"/>
    <a:srgbClr val="9FE1DB"/>
    <a:srgbClr val="B6E8E3"/>
    <a:srgbClr val="CDEFEC"/>
    <a:srgbClr val="DFF5F3"/>
    <a:srgbClr val="EDF9F8"/>
    <a:srgbClr val="4C51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C104DF4-7F70-4B6B-A5FA-60DEFEB53E97}" v="5" dt="2020-09-17T19:42:23.39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2" autoAdjust="0"/>
    <p:restoredTop sz="95482" autoAdjust="0"/>
  </p:normalViewPr>
  <p:slideViewPr>
    <p:cSldViewPr snapToObjects="1">
      <p:cViewPr varScale="1">
        <p:scale>
          <a:sx n="113" d="100"/>
          <a:sy n="113" d="100"/>
        </p:scale>
        <p:origin x="1584" y="114"/>
      </p:cViewPr>
      <p:guideLst>
        <p:guide orient="horz" pos="1570"/>
        <p:guide pos="2988"/>
        <p:guide orient="horz" pos="1094"/>
        <p:guide pos="249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Objects="1">
      <p:cViewPr varScale="1">
        <p:scale>
          <a:sx n="52" d="100"/>
          <a:sy n="52" d="100"/>
        </p:scale>
        <p:origin x="2862" y="96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ul Frame" userId="ded3f5c5-00e7-408d-9358-fc292cfa5078" providerId="ADAL" clId="{8C104DF4-7F70-4B6B-A5FA-60DEFEB53E97}"/>
    <pc:docChg chg="custSel modSld modMainMaster">
      <pc:chgData name="Paul Frame" userId="ded3f5c5-00e7-408d-9358-fc292cfa5078" providerId="ADAL" clId="{8C104DF4-7F70-4B6B-A5FA-60DEFEB53E97}" dt="2020-09-23T17:02:38.418" v="134" actId="20577"/>
      <pc:docMkLst>
        <pc:docMk/>
      </pc:docMkLst>
      <pc:sldChg chg="modSp mod">
        <pc:chgData name="Paul Frame" userId="ded3f5c5-00e7-408d-9358-fc292cfa5078" providerId="ADAL" clId="{8C104DF4-7F70-4B6B-A5FA-60DEFEB53E97}" dt="2020-09-23T17:02:38.418" v="134" actId="20577"/>
        <pc:sldMkLst>
          <pc:docMk/>
          <pc:sldMk cId="1835719076" sldId="453"/>
        </pc:sldMkLst>
        <pc:spChg chg="mod">
          <ac:chgData name="Paul Frame" userId="ded3f5c5-00e7-408d-9358-fc292cfa5078" providerId="ADAL" clId="{8C104DF4-7F70-4B6B-A5FA-60DEFEB53E97}" dt="2020-09-23T17:02:38.418" v="134" actId="20577"/>
          <ac:spMkLst>
            <pc:docMk/>
            <pc:sldMk cId="1835719076" sldId="453"/>
            <ac:spMk id="2" creationId="{DA583BDD-CC8C-D84C-947A-4E222BBDA8B2}"/>
          </ac:spMkLst>
        </pc:spChg>
        <pc:spChg chg="mod">
          <ac:chgData name="Paul Frame" userId="ded3f5c5-00e7-408d-9358-fc292cfa5078" providerId="ADAL" clId="{8C104DF4-7F70-4B6B-A5FA-60DEFEB53E97}" dt="2020-09-17T19:35:34.805" v="109" actId="20577"/>
          <ac:spMkLst>
            <pc:docMk/>
            <pc:sldMk cId="1835719076" sldId="453"/>
            <ac:spMk id="9" creationId="{31D1090A-F826-774F-A5A1-3702335F4BE1}"/>
          </ac:spMkLst>
        </pc:spChg>
        <pc:graphicFrameChg chg="mod">
          <ac:chgData name="Paul Frame" userId="ded3f5c5-00e7-408d-9358-fc292cfa5078" providerId="ADAL" clId="{8C104DF4-7F70-4B6B-A5FA-60DEFEB53E97}" dt="2020-09-11T20:50:50.660" v="50"/>
          <ac:graphicFrameMkLst>
            <pc:docMk/>
            <pc:sldMk cId="1835719076" sldId="453"/>
            <ac:graphicFrameMk id="6" creationId="{5A320CD0-4344-5743-8273-17135D9F883E}"/>
          </ac:graphicFrameMkLst>
        </pc:graphicFrameChg>
      </pc:sldChg>
      <pc:sldChg chg="modSp mod">
        <pc:chgData name="Paul Frame" userId="ded3f5c5-00e7-408d-9358-fc292cfa5078" providerId="ADAL" clId="{8C104DF4-7F70-4B6B-A5FA-60DEFEB53E97}" dt="2020-09-23T16:56:25.305" v="133" actId="27918"/>
        <pc:sldMkLst>
          <pc:docMk/>
          <pc:sldMk cId="3020454404" sldId="454"/>
        </pc:sldMkLst>
        <pc:spChg chg="mod">
          <ac:chgData name="Paul Frame" userId="ded3f5c5-00e7-408d-9358-fc292cfa5078" providerId="ADAL" clId="{8C104DF4-7F70-4B6B-A5FA-60DEFEB53E97}" dt="2020-09-23T16:54:14.686" v="131" actId="20577"/>
          <ac:spMkLst>
            <pc:docMk/>
            <pc:sldMk cId="3020454404" sldId="454"/>
            <ac:spMk id="2" creationId="{DA583BDD-CC8C-D84C-947A-4E222BBDA8B2}"/>
          </ac:spMkLst>
        </pc:spChg>
        <pc:spChg chg="mod">
          <ac:chgData name="Paul Frame" userId="ded3f5c5-00e7-408d-9358-fc292cfa5078" providerId="ADAL" clId="{8C104DF4-7F70-4B6B-A5FA-60DEFEB53E97}" dt="2020-09-11T20:56:03.208" v="108" actId="20577"/>
          <ac:spMkLst>
            <pc:docMk/>
            <pc:sldMk cId="3020454404" sldId="454"/>
            <ac:spMk id="9" creationId="{31D1090A-F826-774F-A5A1-3702335F4BE1}"/>
          </ac:spMkLst>
        </pc:spChg>
        <pc:graphicFrameChg chg="mod">
          <ac:chgData name="Paul Frame" userId="ded3f5c5-00e7-408d-9358-fc292cfa5078" providerId="ADAL" clId="{8C104DF4-7F70-4B6B-A5FA-60DEFEB53E97}" dt="2020-09-17T19:42:23.391" v="115" actId="1037"/>
          <ac:graphicFrameMkLst>
            <pc:docMk/>
            <pc:sldMk cId="3020454404" sldId="454"/>
            <ac:graphicFrameMk id="6" creationId="{5A320CD0-4344-5743-8273-17135D9F883E}"/>
          </ac:graphicFrameMkLst>
        </pc:graphicFrameChg>
      </pc:sldChg>
      <pc:sldMasterChg chg="modSldLayout">
        <pc:chgData name="Paul Frame" userId="ded3f5c5-00e7-408d-9358-fc292cfa5078" providerId="ADAL" clId="{8C104DF4-7F70-4B6B-A5FA-60DEFEB53E97}" dt="2020-09-11T20:48:02.598" v="32" actId="114"/>
        <pc:sldMasterMkLst>
          <pc:docMk/>
          <pc:sldMasterMk cId="1241911007" sldId="2147483680"/>
        </pc:sldMasterMkLst>
        <pc:sldLayoutChg chg="modSp">
          <pc:chgData name="Paul Frame" userId="ded3f5c5-00e7-408d-9358-fc292cfa5078" providerId="ADAL" clId="{8C104DF4-7F70-4B6B-A5FA-60DEFEB53E97}" dt="2020-09-11T20:48:02.598" v="32" actId="114"/>
          <pc:sldLayoutMkLst>
            <pc:docMk/>
            <pc:sldMasterMk cId="1241911007" sldId="2147483680"/>
            <pc:sldLayoutMk cId="2249687676" sldId="2147483722"/>
          </pc:sldLayoutMkLst>
          <pc:spChg chg="mod">
            <ac:chgData name="Paul Frame" userId="ded3f5c5-00e7-408d-9358-fc292cfa5078" providerId="ADAL" clId="{8C104DF4-7F70-4B6B-A5FA-60DEFEB53E97}" dt="2020-09-11T20:48:02.598" v="32" actId="114"/>
            <ac:spMkLst>
              <pc:docMk/>
              <pc:sldMasterMk cId="1241911007" sldId="2147483680"/>
              <pc:sldLayoutMk cId="2249687676" sldId="2147483722"/>
              <ac:spMk id="2" creationId="{00000000-0000-0000-0000-000000000000}"/>
            </ac:spMkLst>
          </pc:spChg>
        </pc:sldLayoutChg>
      </pc:sldMaster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.10206335681268076"/>
          <c:w val="0.9844797178130511"/>
          <c:h val="0.718017186081589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All Medicare beneficiaries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4"/>
              <c:layout>
                <c:manualLayout>
                  <c:x val="-1.0346735264930534E-16"/>
                  <c:y val="1.8421119053607937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15C-B04A-B603-5F47A8F0395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Income &lt;150% 
of poverty</c:v>
                </c:pt>
                <c:pt idx="1">
                  <c:v>Three or more CCs</c:v>
                </c:pt>
                <c:pt idx="2">
                  <c:v>PCI</c:v>
                </c:pt>
                <c:pt idx="3">
                  <c:v>Three or more CCs and/or PCI</c:v>
                </c:pt>
                <c:pt idx="4">
                  <c:v>Nursing homes or other institutional care</c:v>
                </c:pt>
                <c:pt idx="5">
                  <c:v>Not covered by Medicaid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6"/>
                <c:pt idx="0">
                  <c:v>0.28289999999999998</c:v>
                </c:pt>
                <c:pt idx="1">
                  <c:v>0.46810000000000002</c:v>
                </c:pt>
                <c:pt idx="2">
                  <c:v>0.23730000000000001</c:v>
                </c:pt>
                <c:pt idx="3">
                  <c:v>0.57299999999999995</c:v>
                </c:pt>
                <c:pt idx="4">
                  <c:v>3.7699999999999997E-2</c:v>
                </c:pt>
                <c:pt idx="5">
                  <c:v>0.81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49D-EE4E-8340-5213475FB48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Medicare beneficiaries with incomes &lt;150% of poverty</c:v>
                </c:pt>
              </c:strCache>
            </c:strRef>
          </c:tx>
          <c:spPr>
            <a:solidFill>
              <a:schemeClr val="bg2"/>
            </a:solidFill>
            <a:ln>
              <a:noFill/>
            </a:ln>
            <a:effectLst/>
          </c:spPr>
          <c:invertIfNegative val="0"/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415C-B04A-B603-5F47A8F0395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Income &lt;150% 
of poverty</c:v>
                </c:pt>
                <c:pt idx="1">
                  <c:v>Three or more CCs</c:v>
                </c:pt>
                <c:pt idx="2">
                  <c:v>PCI</c:v>
                </c:pt>
                <c:pt idx="3">
                  <c:v>Three or more CCs and/or PCI</c:v>
                </c:pt>
                <c:pt idx="4">
                  <c:v>Nursing homes or other institutional care</c:v>
                </c:pt>
                <c:pt idx="5">
                  <c:v>Not covered by Medicaid</c:v>
                </c:pt>
              </c:strCache>
            </c:strRef>
          </c:cat>
          <c:val>
            <c:numRef>
              <c:f>Sheet1!$C$2:$C$7</c:f>
              <c:numCache>
                <c:formatCode>0%</c:formatCode>
                <c:ptCount val="6"/>
                <c:pt idx="1">
                  <c:v>0.51480000000000004</c:v>
                </c:pt>
                <c:pt idx="2">
                  <c:v>0.35349999999999998</c:v>
                </c:pt>
                <c:pt idx="3">
                  <c:v>0.6653</c:v>
                </c:pt>
                <c:pt idx="4">
                  <c:v>7.3400000000000007E-2</c:v>
                </c:pt>
                <c:pt idx="5">
                  <c:v>0.43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49D-EE4E-8340-5213475FB480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2037629631"/>
        <c:axId val="2037821887"/>
      </c:barChart>
      <c:catAx>
        <c:axId val="203762963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37821887"/>
        <c:crosses val="autoZero"/>
        <c:auto val="1"/>
        <c:lblAlgn val="ctr"/>
        <c:lblOffset val="100"/>
        <c:noMultiLvlLbl val="0"/>
      </c:catAx>
      <c:valAx>
        <c:axId val="2037821887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203762963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Medicare beneficiaries spending 20 percent or more on premiums and care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4"/>
              <c:layout>
                <c:manualLayout>
                  <c:x val="-1.0346735264930534E-16"/>
                  <c:y val="1.8421119053607937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15C-B04A-B603-5F47A8F0395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&lt;100% FPL</c:v>
                </c:pt>
                <c:pt idx="1">
                  <c:v>100%–149% FPL</c:v>
                </c:pt>
                <c:pt idx="2">
                  <c:v>150%–199% FPL</c:v>
                </c:pt>
                <c:pt idx="3">
                  <c:v>200%–399% FPL</c:v>
                </c:pt>
                <c:pt idx="4">
                  <c:v>400%+ FPL</c:v>
                </c:pt>
                <c:pt idx="5">
                  <c:v>All income levels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6"/>
                <c:pt idx="0">
                  <c:v>0.32600000000000001</c:v>
                </c:pt>
                <c:pt idx="1">
                  <c:v>0.32779999999999998</c:v>
                </c:pt>
                <c:pt idx="2">
                  <c:v>0.29770000000000002</c:v>
                </c:pt>
                <c:pt idx="3">
                  <c:v>0.17030000000000001</c:v>
                </c:pt>
                <c:pt idx="4">
                  <c:v>3.2800000000000003E-2</c:v>
                </c:pt>
                <c:pt idx="5">
                  <c:v>0.1832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49D-EE4E-8340-5213475FB480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2037629631"/>
        <c:axId val="2037821887"/>
      </c:barChart>
      <c:catAx>
        <c:axId val="203762963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37821887"/>
        <c:crosses val="autoZero"/>
        <c:auto val="1"/>
        <c:lblAlgn val="ctr"/>
        <c:lblOffset val="100"/>
        <c:noMultiLvlLbl val="0"/>
      </c:catAx>
      <c:valAx>
        <c:axId val="2037821887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203762963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b="1" dirty="0">
              <a:latin typeface="InterFace Bold" panose="020B0503030203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E75CA9-D3DC-4CC4-B26F-4572B05774CA}" type="datetimeFigureOut">
              <a:rPr lang="en-US" b="1" smtClean="0">
                <a:latin typeface="InterFace Bold" panose="020B0503030203020204" pitchFamily="34" charset="0"/>
              </a:rPr>
              <a:t>9/23/2020</a:t>
            </a:fld>
            <a:endParaRPr lang="en-US" b="1" dirty="0">
              <a:latin typeface="InterFace Bold" panose="020B0503030203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b="1" dirty="0">
              <a:latin typeface="InterFace Bold" panose="020B0503030203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2E6626-612B-455B-9FD1-DD7A1306BEA5}" type="slidenum">
              <a:rPr lang="en-US" b="1" smtClean="0">
                <a:latin typeface="InterFace Bold" panose="020B0503030203020204" pitchFamily="34" charset="0"/>
              </a:rPr>
              <a:t>‹#›</a:t>
            </a:fld>
            <a:endParaRPr lang="en-US" b="1" dirty="0">
              <a:latin typeface="InterFace Bold" panose="020B05030302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75512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1" i="0">
                <a:latin typeface="InterFace Bold" panose="020B0503030203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1" i="0">
                <a:latin typeface="InterFace Bold" panose="020B0503030203020204" pitchFamily="34" charset="0"/>
              </a:defRPr>
            </a:lvl1pPr>
          </a:lstStyle>
          <a:p>
            <a:fld id="{03A1D146-B4E0-1741-B9EE-9789392EFCC4}" type="datetimeFigureOut">
              <a:rPr lang="en-US" smtClean="0"/>
              <a:pPr/>
              <a:t>9/23/2020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1" i="0">
                <a:latin typeface="InterFace Bold" panose="020B0503030203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1" i="0">
                <a:latin typeface="InterFace Bold" panose="020B0503030203020204" pitchFamily="34" charset="0"/>
              </a:defRPr>
            </a:lvl1pPr>
          </a:lstStyle>
          <a:p>
            <a:fld id="{97863621-2E60-B848-8968-B0341E26A31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0024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09585" rtl="0" eaLnBrk="1" latinLnBrk="0" hangingPunct="1">
      <a:defRPr sz="1600" b="1" i="0" kern="1200">
        <a:solidFill>
          <a:schemeClr val="tx1"/>
        </a:solidFill>
        <a:latin typeface="InterFace Bold" panose="020B0503030203020204" pitchFamily="34" charset="0"/>
        <a:ea typeface="+mn-ea"/>
        <a:cs typeface="+mn-cs"/>
      </a:defRPr>
    </a:lvl1pPr>
    <a:lvl2pPr marL="609585" algn="l" defTabSz="609585" rtl="0" eaLnBrk="1" latinLnBrk="0" hangingPunct="1">
      <a:defRPr sz="1600" b="1" i="0" kern="1200">
        <a:solidFill>
          <a:schemeClr val="tx1"/>
        </a:solidFill>
        <a:latin typeface="InterFace Bold" panose="020B0503030203020204" pitchFamily="34" charset="0"/>
        <a:ea typeface="+mn-ea"/>
        <a:cs typeface="+mn-cs"/>
      </a:defRPr>
    </a:lvl2pPr>
    <a:lvl3pPr marL="1219170" algn="l" defTabSz="609585" rtl="0" eaLnBrk="1" latinLnBrk="0" hangingPunct="1">
      <a:defRPr sz="1600" b="1" i="0" kern="1200">
        <a:solidFill>
          <a:schemeClr val="tx1"/>
        </a:solidFill>
        <a:latin typeface="InterFace Bold" panose="020B0503030203020204" pitchFamily="34" charset="0"/>
        <a:ea typeface="+mn-ea"/>
        <a:cs typeface="+mn-cs"/>
      </a:defRPr>
    </a:lvl3pPr>
    <a:lvl4pPr marL="1828754" algn="l" defTabSz="609585" rtl="0" eaLnBrk="1" latinLnBrk="0" hangingPunct="1">
      <a:defRPr sz="1600" b="1" i="0" kern="1200">
        <a:solidFill>
          <a:schemeClr val="tx1"/>
        </a:solidFill>
        <a:latin typeface="InterFace Bold" panose="020B0503030203020204" pitchFamily="34" charset="0"/>
        <a:ea typeface="+mn-ea"/>
        <a:cs typeface="+mn-cs"/>
      </a:defRPr>
    </a:lvl4pPr>
    <a:lvl5pPr marL="2438339" algn="l" defTabSz="609585" rtl="0" eaLnBrk="1" latinLnBrk="0" hangingPunct="1">
      <a:defRPr sz="1600" b="1" i="0" kern="1200">
        <a:solidFill>
          <a:schemeClr val="tx1"/>
        </a:solidFill>
        <a:latin typeface="InterFace Bold" panose="020B0503030203020204" pitchFamily="34" charset="0"/>
        <a:ea typeface="+mn-ea"/>
        <a:cs typeface="+mn-cs"/>
      </a:defRPr>
    </a:lvl5pPr>
    <a:lvl6pPr marL="3047924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 Layout: 0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5FEA9BB7-F188-5443-B4C2-E09C82B82C2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39" t="9092" r="7027" b="31817"/>
          <a:stretch/>
        </p:blipFill>
        <p:spPr>
          <a:xfrm>
            <a:off x="35496" y="6345324"/>
            <a:ext cx="1476164" cy="468052"/>
          </a:xfrm>
          <a:prstGeom prst="rect">
            <a:avLst/>
          </a:prstGeom>
        </p:spPr>
      </p:pic>
      <p:sp>
        <p:nvSpPr>
          <p:cNvPr id="2" name="TextBox 1"/>
          <p:cNvSpPr txBox="1"/>
          <p:nvPr userDrawn="1"/>
        </p:nvSpPr>
        <p:spPr>
          <a:xfrm>
            <a:off x="1763687" y="6368920"/>
            <a:ext cx="7308811" cy="408452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dirty="0"/>
              <a:t>Source: Karen Davis and Amber </a:t>
            </a:r>
            <a:r>
              <a:rPr lang="en-US" sz="900" dirty="0" err="1"/>
              <a:t>Willink</a:t>
            </a:r>
            <a:r>
              <a:rPr lang="en-US" sz="900" dirty="0"/>
              <a:t>, </a:t>
            </a:r>
            <a:r>
              <a:rPr lang="en-US" sz="900" i="1" dirty="0"/>
              <a:t>COVID-19 and Affordability of Coverage and Care for Medicare Beneficiaries</a:t>
            </a:r>
            <a:r>
              <a:rPr lang="en-US" sz="900" dirty="0"/>
              <a:t> (Commonwealth Fund, Sept. 2020).</a:t>
            </a:r>
          </a:p>
        </p:txBody>
      </p:sp>
      <p:sp>
        <p:nvSpPr>
          <p:cNvPr id="53" name="Title 1"/>
          <p:cNvSpPr>
            <a:spLocks noGrp="1"/>
          </p:cNvSpPr>
          <p:nvPr>
            <p:ph type="ctrTitle" hasCustomPrompt="1"/>
          </p:nvPr>
        </p:nvSpPr>
        <p:spPr>
          <a:xfrm>
            <a:off x="71500" y="296652"/>
            <a:ext cx="9001000" cy="75608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10000"/>
              </a:lnSpc>
              <a:defRPr sz="2000" spc="0" baseline="0">
                <a:solidFill>
                  <a:srgbClr val="4C515A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7" name="Chart Placeholder 5"/>
          <p:cNvSpPr>
            <a:spLocks noGrp="1"/>
          </p:cNvSpPr>
          <p:nvPr>
            <p:ph type="chart" sz="quarter" idx="19"/>
          </p:nvPr>
        </p:nvSpPr>
        <p:spPr>
          <a:xfrm>
            <a:off x="71500" y="1052736"/>
            <a:ext cx="9000999" cy="4596104"/>
          </a:xfrm>
        </p:spPr>
        <p:txBody>
          <a:bodyPr>
            <a:normAutofit/>
          </a:bodyPr>
          <a:lstStyle>
            <a:lvl1pPr>
              <a:defRPr sz="1300">
                <a:solidFill>
                  <a:srgbClr val="4C515A"/>
                </a:solidFill>
              </a:defRPr>
            </a:lvl1pPr>
          </a:lstStyle>
          <a:p>
            <a:endParaRPr lang="en-US"/>
          </a:p>
        </p:txBody>
      </p:sp>
      <p:cxnSp>
        <p:nvCxnSpPr>
          <p:cNvPr id="61" name="Straight Connector 60"/>
          <p:cNvCxnSpPr>
            <a:cxnSpLocks/>
          </p:cNvCxnSpPr>
          <p:nvPr userDrawn="1"/>
        </p:nvCxnSpPr>
        <p:spPr>
          <a:xfrm flipH="1">
            <a:off x="71500" y="6309320"/>
            <a:ext cx="9000999" cy="0"/>
          </a:xfrm>
          <a:prstGeom prst="line">
            <a:avLst/>
          </a:prstGeom>
          <a:ln>
            <a:solidFill>
              <a:srgbClr val="ABAB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sz="quarter" idx="21" hasCustomPrompt="1"/>
          </p:nvPr>
        </p:nvSpPr>
        <p:spPr>
          <a:xfrm>
            <a:off x="71500" y="8620"/>
            <a:ext cx="9001000" cy="224346"/>
          </a:xfrm>
        </p:spPr>
        <p:txBody>
          <a:bodyPr anchor="b" anchorCtr="0">
            <a:noAutofit/>
          </a:bodyPr>
          <a:lstStyle>
            <a:lvl1pPr marL="0" indent="0">
              <a:buNone/>
              <a:defRPr sz="1200"/>
            </a:lvl1pPr>
            <a:lvl2pPr marL="171446" indent="0">
              <a:buNone/>
              <a:defRPr sz="1200"/>
            </a:lvl2pPr>
            <a:lvl3pPr marL="344479" indent="0">
              <a:buNone/>
              <a:defRPr sz="1200"/>
            </a:lvl3pPr>
            <a:lvl4pPr marL="515925" indent="0">
              <a:buNone/>
              <a:defRPr sz="1200"/>
            </a:lvl4pPr>
            <a:lvl5pPr marL="687371" indent="0">
              <a:buNone/>
              <a:defRPr sz="1200"/>
            </a:lvl5pPr>
          </a:lstStyle>
          <a:p>
            <a:pPr lvl="0"/>
            <a:r>
              <a:rPr lang="en-US" dirty="0"/>
              <a:t>Exhibit #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2" hasCustomPrompt="1"/>
          </p:nvPr>
        </p:nvSpPr>
        <p:spPr>
          <a:xfrm>
            <a:off x="71500" y="5697252"/>
            <a:ext cx="9001063" cy="495834"/>
          </a:xfrm>
        </p:spPr>
        <p:txBody>
          <a:bodyPr anchor="b" anchorCtr="0">
            <a:noAutofit/>
          </a:bodyPr>
          <a:lstStyle>
            <a:lvl1pPr marL="0" indent="0">
              <a:buNone/>
              <a:defRPr sz="900">
                <a:solidFill>
                  <a:schemeClr val="tx1"/>
                </a:solidFill>
              </a:defRPr>
            </a:lvl1pPr>
            <a:lvl2pPr marL="171446" indent="0">
              <a:buNone/>
              <a:defRPr sz="900">
                <a:solidFill>
                  <a:schemeClr val="tx1"/>
                </a:solidFill>
              </a:defRPr>
            </a:lvl2pPr>
            <a:lvl3pPr marL="344479" indent="0">
              <a:buNone/>
              <a:defRPr sz="900">
                <a:solidFill>
                  <a:schemeClr val="tx1"/>
                </a:solidFill>
              </a:defRPr>
            </a:lvl3pPr>
            <a:lvl4pPr marL="515925" indent="0">
              <a:buNone/>
              <a:defRPr sz="900">
                <a:solidFill>
                  <a:schemeClr val="tx1"/>
                </a:solidFill>
              </a:defRPr>
            </a:lvl4pPr>
            <a:lvl5pPr marL="687371" indent="0">
              <a:buNone/>
              <a:defRPr sz="9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Notes &amp; Data</a:t>
            </a:r>
          </a:p>
        </p:txBody>
      </p:sp>
    </p:spTree>
    <p:extLst>
      <p:ext uri="{BB962C8B-B14F-4D97-AF65-F5344CB8AC3E}">
        <p14:creationId xmlns:p14="http://schemas.microsoft.com/office/powerpoint/2010/main" val="2249687676"/>
      </p:ext>
    </p:extLst>
  </p:cSld>
  <p:clrMapOvr>
    <a:masterClrMapping/>
  </p:clrMapOvr>
  <p:hf sldNum="0" hdr="0" dt="0"/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219201"/>
            <a:ext cx="7772400" cy="462756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41911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</p:sldLayoutIdLst>
  <p:txStyles>
    <p:titleStyle>
      <a:lvl1pPr algn="ctr" defTabSz="914378" rtl="0" eaLnBrk="1" latinLnBrk="0" hangingPunct="1">
        <a:lnSpc>
          <a:spcPct val="86000"/>
        </a:lnSpc>
        <a:spcBef>
          <a:spcPct val="0"/>
        </a:spcBef>
        <a:buNone/>
        <a:defRPr sz="2100" kern="800" spc="-4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6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500" kern="800" spc="-10">
          <a:solidFill>
            <a:schemeClr val="tx1"/>
          </a:solidFill>
          <a:latin typeface="+mn-lt"/>
          <a:ea typeface="+mn-ea"/>
          <a:cs typeface="+mn-cs"/>
        </a:defRPr>
      </a:lvl1pPr>
      <a:lvl2pPr marL="344480" indent="-173034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2pPr>
      <a:lvl3pPr marL="515925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200" kern="800">
          <a:solidFill>
            <a:schemeClr val="tx1"/>
          </a:solidFill>
          <a:latin typeface="+mn-lt"/>
          <a:ea typeface="+mn-ea"/>
          <a:cs typeface="+mn-cs"/>
        </a:defRPr>
      </a:lvl3pPr>
      <a:lvl4pPr marL="687371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4pPr>
      <a:lvl5pPr marL="858817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1200" kern="8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5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8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2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583BDD-CC8C-D84C-947A-4E222BBDA8B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dirty="0"/>
              <a:t>Characteristics of Medicare Beneficiaries Placing Them at Higher Risk for </a:t>
            </a:r>
            <a:br>
              <a:rPr lang="en-US" dirty="0"/>
            </a:br>
            <a:r>
              <a:rPr lang="en-US" dirty="0"/>
              <a:t>Short-Term and Longer-Term COVID-19 Consequences </a:t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6" name="Chart Placeholder 5">
            <a:extLst>
              <a:ext uri="{FF2B5EF4-FFF2-40B4-BE49-F238E27FC236}">
                <a16:creationId xmlns:a16="http://schemas.microsoft.com/office/drawing/2014/main" id="{5A320CD0-4344-5743-8273-17135D9F883E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3839605879"/>
              </p:ext>
            </p:extLst>
          </p:nvPr>
        </p:nvGraphicFramePr>
        <p:xfrm>
          <a:off x="71438" y="1052513"/>
          <a:ext cx="9001125" cy="4595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0ED231-16D4-D341-BF30-660DC197200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/>
              <a:t>Exhibit 1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31D1090A-F826-774F-A5A1-3702335F4BE1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GB" dirty="0"/>
              <a:t>Note: CCs = chronic conditions; PCI = physical or cognitive impairment.</a:t>
            </a:r>
          </a:p>
          <a:p>
            <a:r>
              <a:rPr lang="en-GB" dirty="0"/>
              <a:t>Data: Authors’ analysis of the Medicare Current Beneficiary Survey 2017.</a:t>
            </a:r>
          </a:p>
        </p:txBody>
      </p:sp>
    </p:spTree>
    <p:extLst>
      <p:ext uri="{BB962C8B-B14F-4D97-AF65-F5344CB8AC3E}">
        <p14:creationId xmlns:p14="http://schemas.microsoft.com/office/powerpoint/2010/main" val="18357190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583BDD-CC8C-D84C-947A-4E222BBDA8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500" y="296652"/>
            <a:ext cx="8856984" cy="756084"/>
          </a:xfrm>
        </p:spPr>
        <p:txBody>
          <a:bodyPr/>
          <a:lstStyle/>
          <a:p>
            <a:r>
              <a:rPr lang="en-US" dirty="0"/>
              <a:t>Medicare Beneficiaries Spending 20 Percent or More on Premiums and Medical Care, by Poverty Level, 2017</a:t>
            </a:r>
          </a:p>
        </p:txBody>
      </p:sp>
      <p:graphicFrame>
        <p:nvGraphicFramePr>
          <p:cNvPr id="6" name="Chart Placeholder 5">
            <a:extLst>
              <a:ext uri="{FF2B5EF4-FFF2-40B4-BE49-F238E27FC236}">
                <a16:creationId xmlns:a16="http://schemas.microsoft.com/office/drawing/2014/main" id="{5A320CD0-4344-5743-8273-17135D9F883E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3039878596"/>
              </p:ext>
            </p:extLst>
          </p:nvPr>
        </p:nvGraphicFramePr>
        <p:xfrm>
          <a:off x="-36512" y="2015185"/>
          <a:ext cx="9001125" cy="36331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0ED231-16D4-D341-BF30-660DC197200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/>
              <a:t>Exhibit 2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31D1090A-F826-774F-A5A1-3702335F4BE1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GB" dirty="0"/>
              <a:t>Note: FPL = federal poverty level.</a:t>
            </a:r>
          </a:p>
          <a:p>
            <a:r>
              <a:rPr lang="en-GB" dirty="0"/>
              <a:t>Data: Authors’ analysis of the Medicare Current Beneficiary Survey 2017.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899B5C2-6F4F-A447-BC5E-B5136DE1C758}"/>
              </a:ext>
            </a:extLst>
          </p:cNvPr>
          <p:cNvSpPr txBox="1"/>
          <p:nvPr/>
        </p:nvSpPr>
        <p:spPr>
          <a:xfrm>
            <a:off x="-7454" y="1195415"/>
            <a:ext cx="321130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latin typeface="InterFace" panose="020B0503030203020204" pitchFamily="34" charset="0"/>
              </a:rPr>
              <a:t>Percent of federal poverty level, 2017</a:t>
            </a:r>
          </a:p>
        </p:txBody>
      </p:sp>
    </p:spTree>
    <p:extLst>
      <p:ext uri="{BB962C8B-B14F-4D97-AF65-F5344CB8AC3E}">
        <p14:creationId xmlns:p14="http://schemas.microsoft.com/office/powerpoint/2010/main" val="3020454404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Custom 2">
      <a:dk1>
        <a:srgbClr val="4C515A"/>
      </a:dk1>
      <a:lt1>
        <a:srgbClr val="FFFFFF"/>
      </a:lt1>
      <a:dk2>
        <a:srgbClr val="044C7F"/>
      </a:dk2>
      <a:lt2>
        <a:srgbClr val="4ABDBC"/>
      </a:lt2>
      <a:accent1>
        <a:srgbClr val="044C7F"/>
      </a:accent1>
      <a:accent2>
        <a:srgbClr val="F47920"/>
      </a:accent2>
      <a:accent3>
        <a:srgbClr val="4ABDBC"/>
      </a:accent3>
      <a:accent4>
        <a:srgbClr val="71B254"/>
      </a:accent4>
      <a:accent5>
        <a:srgbClr val="5F5A9D"/>
      </a:accent5>
      <a:accent6>
        <a:srgbClr val="E6C278"/>
      </a:accent6>
      <a:hlink>
        <a:srgbClr val="49BDBC"/>
      </a:hlink>
      <a:folHlink>
        <a:srgbClr val="4ABDBC"/>
      </a:folHlink>
    </a:clrScheme>
    <a:fontScheme name="CMW (Brand Fonts) V1.0">
      <a:majorFont>
        <a:latin typeface="Berlingske Serif Text"/>
        <a:ea typeface=""/>
        <a:cs typeface=""/>
      </a:majorFont>
      <a:minorFont>
        <a:latin typeface="InterFac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DB2CA38FBBC1428DB187BDD036B8B1" ma:contentTypeVersion="12" ma:contentTypeDescription="Create a new document." ma:contentTypeScope="" ma:versionID="53383cb74e615a78144dd16950099bf7">
  <xsd:schema xmlns:xsd="http://www.w3.org/2001/XMLSchema" xmlns:xs="http://www.w3.org/2001/XMLSchema" xmlns:p="http://schemas.microsoft.com/office/2006/metadata/properties" xmlns:ns2="29e91428-62e1-404e-8dba-d479e0ef01ba" xmlns:ns3="fd0705cf-2316-48c0-96f8-e5d689de0d99" targetNamespace="http://schemas.microsoft.com/office/2006/metadata/properties" ma:root="true" ma:fieldsID="4592ebb75fb78d7126a2367603b58420" ns2:_="" ns3:_="">
    <xsd:import namespace="29e91428-62e1-404e-8dba-d479e0ef01ba"/>
    <xsd:import namespace="fd0705cf-2316-48c0-96f8-e5d689de0d9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e91428-62e1-404e-8dba-d479e0ef01b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0705cf-2316-48c0-96f8-e5d689de0d99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586C8B0-1EB9-428E-9A6A-7E3FF31A62E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9e91428-62e1-404e-8dba-d479e0ef01ba"/>
    <ds:schemaRef ds:uri="fd0705cf-2316-48c0-96f8-e5d689de0d9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C3165FF-D961-4D3A-8CA5-D693FE8387D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7F0E9DC-251A-400D-89B6-C49F5283F594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159667</TotalTime>
  <Words>95</Words>
  <Application>Microsoft Office PowerPoint</Application>
  <PresentationFormat>On-screen Show (4:3)</PresentationFormat>
  <Paragraphs>10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Berlingske Serif Text</vt:lpstr>
      <vt:lpstr>InterFace</vt:lpstr>
      <vt:lpstr>InterFace Bold</vt:lpstr>
      <vt:lpstr>1_Office Theme</vt:lpstr>
      <vt:lpstr>Characteristics of Medicare Beneficiaries Placing Them at Higher Risk for  Short-Term and Longer-Term COVID-19 Consequences  </vt:lpstr>
      <vt:lpstr>Medicare Beneficiaries Spending 20 Percent or More on Premiums and Medical Care, by Poverty Level, 2017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asdf</dc:title>
  <dc:creator>DesignSmash</dc:creator>
  <cp:lastModifiedBy>Paul Frame</cp:lastModifiedBy>
  <cp:revision>1959</cp:revision>
  <cp:lastPrinted>2018-07-11T13:51:43Z</cp:lastPrinted>
  <dcterms:created xsi:type="dcterms:W3CDTF">2014-10-08T23:03:32Z</dcterms:created>
  <dcterms:modified xsi:type="dcterms:W3CDTF">2020-09-23T17:02:41Z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0x0101003ADB2CA38FBBC1428DB187BDD036B8B1</vt:lpwstr>
  </property>
</Properties>
</file>