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2.xml" ContentType="application/vnd.openxmlformats-officedocument.theme+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2.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0" r:id="rId4"/>
    <p:sldMasterId id="2147483807" r:id="rId5"/>
    <p:sldMasterId id="2147483814" r:id="rId6"/>
  </p:sldMasterIdLst>
  <p:notesMasterIdLst>
    <p:notesMasterId r:id="rId20"/>
  </p:notesMasterIdLst>
  <p:handoutMasterIdLst>
    <p:handoutMasterId r:id="rId21"/>
  </p:handoutMasterIdLst>
  <p:sldIdLst>
    <p:sldId id="514" r:id="rId7"/>
    <p:sldId id="515" r:id="rId8"/>
    <p:sldId id="539" r:id="rId9"/>
    <p:sldId id="528" r:id="rId10"/>
    <p:sldId id="536" r:id="rId11"/>
    <p:sldId id="537" r:id="rId12"/>
    <p:sldId id="538" r:id="rId13"/>
    <p:sldId id="533" r:id="rId14"/>
    <p:sldId id="525" r:id="rId15"/>
    <p:sldId id="526" r:id="rId16"/>
    <p:sldId id="527" r:id="rId17"/>
    <p:sldId id="534" r:id="rId18"/>
    <p:sldId id="540" r:id="rId19"/>
  </p:sldIdLst>
  <p:sldSz cx="9144000" cy="6858000" type="screen4x3"/>
  <p:notesSz cx="7010400" cy="9236075"/>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70" userDrawn="1">
          <p15:clr>
            <a:srgbClr val="A4A3A4"/>
          </p15:clr>
        </p15:guide>
        <p15:guide id="2" pos="2988" userDrawn="1">
          <p15:clr>
            <a:srgbClr val="A4A3A4"/>
          </p15:clr>
        </p15:guide>
        <p15:guide id="3" orient="horz" pos="1094" userDrawn="1">
          <p15:clr>
            <a:srgbClr val="A4A3A4"/>
          </p15:clr>
        </p15:guide>
        <p15:guide id="4" pos="2490" userDrawn="1">
          <p15:clr>
            <a:srgbClr val="A4A3A4"/>
          </p15:clr>
        </p15:guide>
      </p15:sldGuideLst>
    </p:ext>
    <p:ext uri="{2D200454-40CA-4A62-9FC3-DE9A4176ACB9}">
      <p15:notesGuideLst xmlns:p15="http://schemas.microsoft.com/office/powerpoint/2012/main">
        <p15:guide id="1" orient="horz" pos="2909"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urnendu Biswas" initials="PB" lastIdx="1" clrIdx="0"/>
  <p:cmAuthor id="2" name="Munira Gunja" initials="MG" lastIdx="4" clrIdx="1">
    <p:extLst>
      <p:ext uri="{19B8F6BF-5375-455C-9EA6-DF929625EA0E}">
        <p15:presenceInfo xmlns:p15="http://schemas.microsoft.com/office/powerpoint/2012/main" userId="S::mg@cmwf.org::74f460f7-66e3-40e9-8405-3d43e8edf2b7" providerId="AD"/>
      </p:ext>
    </p:extLst>
  </p:cmAuthor>
  <p:cmAuthor id="3" name="Chris Hollander" initials="CH" lastIdx="6" clrIdx="2">
    <p:extLst>
      <p:ext uri="{19B8F6BF-5375-455C-9EA6-DF929625EA0E}">
        <p15:presenceInfo xmlns:p15="http://schemas.microsoft.com/office/powerpoint/2012/main" userId="S::CAH@CMWF.org::45bf6f1b-2827-4b00-a19f-e2c1d925869e" providerId="AD"/>
      </p:ext>
    </p:extLst>
  </p:cmAuthor>
  <p:cmAuthor id="4" name="Sara R. Collins" initials="SRC" lastIdx="1" clrIdx="3">
    <p:extLst>
      <p:ext uri="{19B8F6BF-5375-455C-9EA6-DF929625EA0E}">
        <p15:presenceInfo xmlns:p15="http://schemas.microsoft.com/office/powerpoint/2012/main" userId="S::SRC@CMWF.org::dfbb467f-0fd7-48a6-a78e-014a35e76e1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0E0E0"/>
    <a:srgbClr val="5F5A9D"/>
    <a:srgbClr val="C9DEE3"/>
    <a:srgbClr val="4ABDBC"/>
    <a:srgbClr val="8ADAD2"/>
    <a:srgbClr val="9FE1DB"/>
    <a:srgbClr val="B6E8E3"/>
    <a:srgbClr val="CDEFEC"/>
    <a:srgbClr val="DFF5F3"/>
    <a:srgbClr val="EDF9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F5D13E6-B36D-4CA9-BEC0-2F111009BAE8}" v="1" dt="2020-09-23T22:51:15.077"/>
    <p1510:client id="{98B91726-7985-4A70-BE1B-AB6D8B49A76E}" v="11" dt="2020-09-23T15:11:49.49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6344" autoAdjust="0"/>
  </p:normalViewPr>
  <p:slideViewPr>
    <p:cSldViewPr snapToGrid="0">
      <p:cViewPr varScale="1">
        <p:scale>
          <a:sx n="113" d="100"/>
          <a:sy n="113" d="100"/>
        </p:scale>
        <p:origin x="1548" y="120"/>
      </p:cViewPr>
      <p:guideLst>
        <p:guide orient="horz" pos="1570"/>
        <p:guide pos="2988"/>
        <p:guide orient="horz" pos="1094"/>
        <p:guide pos="2490"/>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909"/>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commentAuthors" Target="commentAuthors.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ul Frame" userId="ded3f5c5-00e7-408d-9358-fc292cfa5078" providerId="ADAL" clId="{F9750F39-1168-4C19-8552-2F141E8D25D6}"/>
    <pc:docChg chg="undo modMainMaster">
      <pc:chgData name="Paul Frame" userId="ded3f5c5-00e7-408d-9358-fc292cfa5078" providerId="ADAL" clId="{F9750F39-1168-4C19-8552-2F141E8D25D6}" dt="2020-09-24T13:56:37.958" v="7" actId="20577"/>
      <pc:docMkLst>
        <pc:docMk/>
      </pc:docMkLst>
      <pc:sldMasterChg chg="modSldLayout">
        <pc:chgData name="Paul Frame" userId="ded3f5c5-00e7-408d-9358-fc292cfa5078" providerId="ADAL" clId="{F9750F39-1168-4C19-8552-2F141E8D25D6}" dt="2020-09-24T13:56:37.958" v="7" actId="20577"/>
        <pc:sldMasterMkLst>
          <pc:docMk/>
          <pc:sldMasterMk cId="1241911007" sldId="2147483680"/>
        </pc:sldMasterMkLst>
        <pc:sldLayoutChg chg="modSp">
          <pc:chgData name="Paul Frame" userId="ded3f5c5-00e7-408d-9358-fc292cfa5078" providerId="ADAL" clId="{F9750F39-1168-4C19-8552-2F141E8D25D6}" dt="2020-09-24T13:56:37.958" v="7" actId="20577"/>
          <pc:sldLayoutMkLst>
            <pc:docMk/>
            <pc:sldMasterMk cId="1241911007" sldId="2147483680"/>
            <pc:sldLayoutMk cId="4094830517" sldId="2147483804"/>
          </pc:sldLayoutMkLst>
          <pc:spChg chg="mod">
            <ac:chgData name="Paul Frame" userId="ded3f5c5-00e7-408d-9358-fc292cfa5078" providerId="ADAL" clId="{F9750F39-1168-4C19-8552-2F141E8D25D6}" dt="2020-09-24T13:56:37.958" v="7" actId="20577"/>
            <ac:spMkLst>
              <pc:docMk/>
              <pc:sldMasterMk cId="1241911007" sldId="2147483680"/>
              <pc:sldLayoutMk cId="4094830517" sldId="2147483804"/>
              <ac:spMk id="10" creationId="{B35941CE-9F80-464C-AF21-B45B44DA2031}"/>
            </ac:spMkLst>
          </pc:spChg>
        </pc:sldLayout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3.xml"/><Relationship Id="rId1" Type="http://schemas.microsoft.com/office/2011/relationships/chartStyle" Target="style13.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Sheet1!$A$2</c:f>
              <c:strCache>
                <c:ptCount val="1"/>
                <c:pt idx="0">
                  <c:v>All</c:v>
                </c:pt>
              </c:strCache>
            </c:strRef>
          </c:tx>
          <c:spPr>
            <a:solidFill>
              <a:schemeClr val="accent1"/>
            </a:solidFill>
            <a:ln>
              <a:noFill/>
            </a:ln>
            <a:effectLst/>
          </c:spPr>
          <c:invertIfNegative val="0"/>
          <c:dPt>
            <c:idx val="0"/>
            <c:invertIfNegative val="0"/>
            <c:bubble3D val="0"/>
            <c:spPr>
              <a:solidFill>
                <a:schemeClr val="tx2"/>
              </a:solidFill>
              <a:ln>
                <a:noFill/>
              </a:ln>
              <a:effectLst/>
            </c:spPr>
            <c:extLst>
              <c:ext xmlns:c16="http://schemas.microsoft.com/office/drawing/2014/chart" uri="{C3380CC4-5D6E-409C-BE32-E72D297353CC}">
                <c16:uniqueId val="{00000005-BEE2-464F-B031-2C3583DB2569}"/>
              </c:ext>
            </c:extLst>
          </c:dPt>
          <c:dPt>
            <c:idx val="1"/>
            <c:invertIfNegative val="0"/>
            <c:bubble3D val="0"/>
            <c:spPr>
              <a:solidFill>
                <a:schemeClr val="accent2"/>
              </a:solidFill>
              <a:ln>
                <a:noFill/>
              </a:ln>
              <a:effectLst/>
            </c:spPr>
            <c:extLst>
              <c:ext xmlns:c16="http://schemas.microsoft.com/office/drawing/2014/chart" uri="{C3380CC4-5D6E-409C-BE32-E72D297353CC}">
                <c16:uniqueId val="{00000004-BEE2-464F-B031-2C3583DB2569}"/>
              </c:ext>
            </c:extLst>
          </c:dPt>
          <c:dPt>
            <c:idx val="2"/>
            <c:invertIfNegative val="0"/>
            <c:bubble3D val="0"/>
            <c:spPr>
              <a:solidFill>
                <a:schemeClr val="bg2"/>
              </a:solidFill>
              <a:ln>
                <a:noFill/>
              </a:ln>
              <a:effectLst/>
            </c:spPr>
            <c:extLst>
              <c:ext xmlns:c16="http://schemas.microsoft.com/office/drawing/2014/chart" uri="{C3380CC4-5D6E-409C-BE32-E72D297353CC}">
                <c16:uniqueId val="{00000003-BEE2-464F-B031-2C3583DB2569}"/>
              </c:ext>
            </c:extLst>
          </c:dPt>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InterFace" panose="020B0503030203020204"/>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Sheet1!$B$1:$D$1</c:f>
              <c:strCache>
                <c:ptCount val="3"/>
                <c:pt idx="0">
                  <c:v>Likelihood to lower the 
cost of your health care</c:v>
                </c:pt>
                <c:pt idx="1">
                  <c:v>Likelihood to protect 
health insurance coverage for
people with preexisting conditions</c:v>
                </c:pt>
                <c:pt idx="2">
                  <c:v>Ability to address public 
health needs and economic 
costs of COVID-19</c:v>
                </c:pt>
              </c:strCache>
            </c:strRef>
          </c:cat>
          <c:val>
            <c:numRef>
              <c:f>Sheet1!$B$2:$D$2</c:f>
              <c:numCache>
                <c:formatCode>0</c:formatCode>
                <c:ptCount val="3"/>
                <c:pt idx="0">
                  <c:v>20.419999999999998</c:v>
                </c:pt>
                <c:pt idx="1">
                  <c:v>39.300000000000004</c:v>
                </c:pt>
                <c:pt idx="2">
                  <c:v>40.270000000000003</c:v>
                </c:pt>
              </c:numCache>
            </c:numRef>
          </c:val>
          <c:extLst>
            <c:ext xmlns:c16="http://schemas.microsoft.com/office/drawing/2014/chart" uri="{C3380CC4-5D6E-409C-BE32-E72D297353CC}">
              <c16:uniqueId val="{00000000-BEE2-464F-B031-2C3583DB2569}"/>
            </c:ext>
          </c:extLst>
        </c:ser>
        <c:dLbls>
          <c:showLegendKey val="0"/>
          <c:showVal val="0"/>
          <c:showCatName val="0"/>
          <c:showSerName val="0"/>
          <c:showPercent val="0"/>
          <c:showBubbleSize val="0"/>
        </c:dLbls>
        <c:gapWidth val="85"/>
        <c:axId val="393325056"/>
        <c:axId val="314614640"/>
      </c:barChart>
      <c:catAx>
        <c:axId val="39332505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InterFace" panose="020B0503030203020204"/>
                <a:ea typeface="+mn-ea"/>
                <a:cs typeface="+mn-cs"/>
              </a:defRPr>
            </a:pPr>
            <a:endParaRPr lang="en-US"/>
          </a:p>
        </c:txPr>
        <c:crossAx val="314614640"/>
        <c:crosses val="autoZero"/>
        <c:auto val="1"/>
        <c:lblAlgn val="ctr"/>
        <c:lblOffset val="100"/>
        <c:noMultiLvlLbl val="0"/>
      </c:catAx>
      <c:valAx>
        <c:axId val="314614640"/>
        <c:scaling>
          <c:orientation val="minMax"/>
        </c:scaling>
        <c:delete val="1"/>
        <c:axPos val="b"/>
        <c:numFmt formatCode="0" sourceLinked="1"/>
        <c:majorTickMark val="none"/>
        <c:minorTickMark val="none"/>
        <c:tickLblPos val="nextTo"/>
        <c:crossAx val="39332505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President Trump</c:v>
                </c:pt>
              </c:strCache>
            </c:strRef>
          </c:tx>
          <c:spPr>
            <a:solidFill>
              <a:srgbClr val="FF0000"/>
            </a:solidFill>
            <a:ln>
              <a:noFill/>
            </a:ln>
            <a:effectLst/>
          </c:spPr>
          <c:invertIfNegative val="0"/>
          <c:dPt>
            <c:idx val="0"/>
            <c:invertIfNegative val="0"/>
            <c:bubble3D val="0"/>
            <c:spPr>
              <a:solidFill>
                <a:srgbClr val="FF0000"/>
              </a:solidFill>
              <a:ln>
                <a:noFill/>
              </a:ln>
              <a:effectLst/>
            </c:spPr>
            <c:extLst>
              <c:ext xmlns:c16="http://schemas.microsoft.com/office/drawing/2014/chart" uri="{C3380CC4-5D6E-409C-BE32-E72D297353CC}">
                <c16:uniqueId val="{00000006-FE88-44EA-85A2-A70D6FBC78B6}"/>
              </c:ext>
            </c:extLst>
          </c:dPt>
          <c:dPt>
            <c:idx val="1"/>
            <c:invertIfNegative val="0"/>
            <c:bubble3D val="0"/>
            <c:spPr>
              <a:solidFill>
                <a:srgbClr val="FF0000"/>
              </a:solidFill>
              <a:ln>
                <a:noFill/>
              </a:ln>
              <a:effectLst/>
            </c:spPr>
            <c:extLst>
              <c:ext xmlns:c16="http://schemas.microsoft.com/office/drawing/2014/chart" uri="{C3380CC4-5D6E-409C-BE32-E72D297353CC}">
                <c16:uniqueId val="{00000005-FE88-44EA-85A2-A70D6FBC78B6}"/>
              </c:ext>
            </c:extLst>
          </c:dPt>
          <c:dPt>
            <c:idx val="2"/>
            <c:invertIfNegative val="0"/>
            <c:bubble3D val="0"/>
            <c:spPr>
              <a:solidFill>
                <a:srgbClr val="FF0000"/>
              </a:solidFill>
              <a:ln>
                <a:noFill/>
              </a:ln>
              <a:effectLst/>
            </c:spPr>
            <c:extLst>
              <c:ext xmlns:c16="http://schemas.microsoft.com/office/drawing/2014/chart" uri="{C3380CC4-5D6E-409C-BE32-E72D297353CC}">
                <c16:uniqueId val="{00000004-FE88-44EA-85A2-A70D6FBC78B6}"/>
              </c:ext>
            </c:extLst>
          </c:dPt>
          <c:dPt>
            <c:idx val="3"/>
            <c:invertIfNegative val="0"/>
            <c:bubble3D val="0"/>
            <c:spPr>
              <a:solidFill>
                <a:srgbClr val="FF0000"/>
              </a:solidFill>
              <a:ln>
                <a:noFill/>
              </a:ln>
              <a:effectLst/>
            </c:spPr>
            <c:extLst>
              <c:ext xmlns:c16="http://schemas.microsoft.com/office/drawing/2014/chart" uri="{C3380CC4-5D6E-409C-BE32-E72D297353CC}">
                <c16:uniqueId val="{0000000E-F326-44B4-9866-F70AADCB658B}"/>
              </c:ext>
            </c:extLst>
          </c:dPt>
          <c:dPt>
            <c:idx val="4"/>
            <c:invertIfNegative val="0"/>
            <c:bubble3D val="0"/>
            <c:spPr>
              <a:solidFill>
                <a:srgbClr val="FF0000"/>
              </a:solidFill>
              <a:ln>
                <a:noFill/>
              </a:ln>
              <a:effectLst/>
            </c:spPr>
            <c:extLst>
              <c:ext xmlns:c16="http://schemas.microsoft.com/office/drawing/2014/chart" uri="{C3380CC4-5D6E-409C-BE32-E72D297353CC}">
                <c16:uniqueId val="{0000000D-F326-44B4-9866-F70AADCB658B}"/>
              </c:ext>
            </c:extLst>
          </c:dPt>
          <c:dPt>
            <c:idx val="5"/>
            <c:invertIfNegative val="0"/>
            <c:bubble3D val="0"/>
            <c:spPr>
              <a:solidFill>
                <a:srgbClr val="FF0000"/>
              </a:solidFill>
              <a:ln>
                <a:noFill/>
              </a:ln>
              <a:effectLst/>
            </c:spPr>
            <c:extLst>
              <c:ext xmlns:c16="http://schemas.microsoft.com/office/drawing/2014/chart" uri="{C3380CC4-5D6E-409C-BE32-E72D297353CC}">
                <c16:uniqueId val="{00000001-E9C4-4BAA-99BA-CEA90B261B34}"/>
              </c:ext>
            </c:extLst>
          </c:dPt>
          <c:dPt>
            <c:idx val="6"/>
            <c:invertIfNegative val="0"/>
            <c:bubble3D val="0"/>
            <c:spPr>
              <a:solidFill>
                <a:srgbClr val="FF0000"/>
              </a:solidFill>
              <a:ln>
                <a:noFill/>
              </a:ln>
              <a:effectLst/>
            </c:spPr>
            <c:extLst>
              <c:ext xmlns:c16="http://schemas.microsoft.com/office/drawing/2014/chart" uri="{C3380CC4-5D6E-409C-BE32-E72D297353CC}">
                <c16:uniqueId val="{0000000C-F326-44B4-9866-F70AADCB658B}"/>
              </c:ext>
            </c:extLst>
          </c:dPt>
          <c:dPt>
            <c:idx val="7"/>
            <c:invertIfNegative val="0"/>
            <c:bubble3D val="0"/>
            <c:spPr>
              <a:solidFill>
                <a:srgbClr val="FF0000"/>
              </a:solidFill>
              <a:ln>
                <a:noFill/>
              </a:ln>
              <a:effectLst/>
            </c:spPr>
            <c:extLst>
              <c:ext xmlns:c16="http://schemas.microsoft.com/office/drawing/2014/chart" uri="{C3380CC4-5D6E-409C-BE32-E72D297353CC}">
                <c16:uniqueId val="{0000000B-F326-44B4-9866-F70AADCB658B}"/>
              </c:ext>
            </c:extLst>
          </c:dPt>
          <c:dPt>
            <c:idx val="8"/>
            <c:invertIfNegative val="0"/>
            <c:bubble3D val="0"/>
            <c:spPr>
              <a:solidFill>
                <a:srgbClr val="FF0000"/>
              </a:solidFill>
              <a:ln>
                <a:noFill/>
              </a:ln>
              <a:effectLst/>
            </c:spPr>
            <c:extLst>
              <c:ext xmlns:c16="http://schemas.microsoft.com/office/drawing/2014/chart" uri="{C3380CC4-5D6E-409C-BE32-E72D297353CC}">
                <c16:uniqueId val="{0000000A-F326-44B4-9866-F70AADCB658B}"/>
              </c:ext>
            </c:extLst>
          </c:dPt>
          <c:dPt>
            <c:idx val="9"/>
            <c:invertIfNegative val="0"/>
            <c:bubble3D val="0"/>
            <c:spPr>
              <a:solidFill>
                <a:srgbClr val="FF0000"/>
              </a:solidFill>
              <a:ln>
                <a:noFill/>
              </a:ln>
              <a:effectLst/>
            </c:spPr>
            <c:extLst>
              <c:ext xmlns:c16="http://schemas.microsoft.com/office/drawing/2014/chart" uri="{C3380CC4-5D6E-409C-BE32-E72D297353CC}">
                <c16:uniqueId val="{00000009-F326-44B4-9866-F70AADCB658B}"/>
              </c:ext>
            </c:extLst>
          </c:dPt>
          <c:dPt>
            <c:idx val="11"/>
            <c:invertIfNegative val="0"/>
            <c:bubble3D val="0"/>
            <c:spPr>
              <a:solidFill>
                <a:srgbClr val="FF0000"/>
              </a:solidFill>
              <a:ln>
                <a:noFill/>
              </a:ln>
              <a:effectLst/>
            </c:spPr>
            <c:extLst>
              <c:ext xmlns:c16="http://schemas.microsoft.com/office/drawing/2014/chart" uri="{C3380CC4-5D6E-409C-BE32-E72D297353CC}">
                <c16:uniqueId val="{00000008-F326-44B4-9866-F70AADCB658B}"/>
              </c:ext>
            </c:extLst>
          </c:dPt>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InterFace" panose="020B0503030203020204"/>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Sheet1!$A$2:$A$13</c:f>
              <c:strCache>
                <c:ptCount val="12"/>
                <c:pt idx="0">
                  <c:v>Wisconsin </c:v>
                </c:pt>
                <c:pt idx="1">
                  <c:v>Texas</c:v>
                </c:pt>
                <c:pt idx="2">
                  <c:v>Pennsylvania</c:v>
                </c:pt>
                <c:pt idx="3">
                  <c:v>Ohio</c:v>
                </c:pt>
                <c:pt idx="4">
                  <c:v>North Carolina </c:v>
                </c:pt>
                <c:pt idx="5">
                  <c:v>Minnesota</c:v>
                </c:pt>
                <c:pt idx="6">
                  <c:v>Michigan</c:v>
                </c:pt>
                <c:pt idx="7">
                  <c:v>Georgia</c:v>
                </c:pt>
                <c:pt idx="8">
                  <c:v>Florida</c:v>
                </c:pt>
                <c:pt idx="9">
                  <c:v>Arizona</c:v>
                </c:pt>
                <c:pt idx="11">
                  <c:v>National</c:v>
                </c:pt>
              </c:strCache>
            </c:strRef>
          </c:cat>
          <c:val>
            <c:numRef>
              <c:f>Sheet1!$B$2:$B$13</c:f>
              <c:numCache>
                <c:formatCode>0</c:formatCode>
                <c:ptCount val="12"/>
                <c:pt idx="0">
                  <c:v>38</c:v>
                </c:pt>
                <c:pt idx="1">
                  <c:v>42.16</c:v>
                </c:pt>
                <c:pt idx="2">
                  <c:v>35.120000000000005</c:v>
                </c:pt>
                <c:pt idx="3">
                  <c:v>45.03</c:v>
                </c:pt>
                <c:pt idx="4">
                  <c:v>38.76</c:v>
                </c:pt>
                <c:pt idx="5">
                  <c:v>40.839999999999996</c:v>
                </c:pt>
                <c:pt idx="6">
                  <c:v>34.549999999999997</c:v>
                </c:pt>
                <c:pt idx="7">
                  <c:v>34.510000000000005</c:v>
                </c:pt>
                <c:pt idx="8">
                  <c:v>33.4</c:v>
                </c:pt>
                <c:pt idx="9">
                  <c:v>38.54</c:v>
                </c:pt>
                <c:pt idx="11">
                  <c:v>36.64</c:v>
                </c:pt>
              </c:numCache>
            </c:numRef>
          </c:val>
          <c:extLst>
            <c:ext xmlns:c16="http://schemas.microsoft.com/office/drawing/2014/chart" uri="{C3380CC4-5D6E-409C-BE32-E72D297353CC}">
              <c16:uniqueId val="{00000000-BEE2-464F-B031-2C3583DB2569}"/>
            </c:ext>
          </c:extLst>
        </c:ser>
        <c:ser>
          <c:idx val="1"/>
          <c:order val="1"/>
          <c:tx>
            <c:strRef>
              <c:f>Sheet1!$C$1</c:f>
              <c:strCache>
                <c:ptCount val="1"/>
                <c:pt idx="0">
                  <c:v>Neither or not sure*</c:v>
                </c:pt>
              </c:strCache>
            </c:strRef>
          </c:tx>
          <c:spPr>
            <a:solidFill>
              <a:schemeClr val="tx1">
                <a:lumMod val="20000"/>
                <a:lumOff val="80000"/>
              </a:schemeClr>
            </a:solidFill>
            <a:ln>
              <a:noFill/>
            </a:ln>
            <a:effectLst/>
          </c:spPr>
          <c:invertIfNegative val="0"/>
          <c:dLbls>
            <c:dLbl>
              <c:idx val="3"/>
              <c:dLblPos val="inBase"/>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6-726A-45DD-BE99-6F4DC7DB571C}"/>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InterFace" panose="020B0503030203020204"/>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Sheet1!$A$2:$A$13</c:f>
              <c:strCache>
                <c:ptCount val="12"/>
                <c:pt idx="0">
                  <c:v>Wisconsin </c:v>
                </c:pt>
                <c:pt idx="1">
                  <c:v>Texas</c:v>
                </c:pt>
                <c:pt idx="2">
                  <c:v>Pennsylvania</c:v>
                </c:pt>
                <c:pt idx="3">
                  <c:v>Ohio</c:v>
                </c:pt>
                <c:pt idx="4">
                  <c:v>North Carolina </c:v>
                </c:pt>
                <c:pt idx="5">
                  <c:v>Minnesota</c:v>
                </c:pt>
                <c:pt idx="6">
                  <c:v>Michigan</c:v>
                </c:pt>
                <c:pt idx="7">
                  <c:v>Georgia</c:v>
                </c:pt>
                <c:pt idx="8">
                  <c:v>Florida</c:v>
                </c:pt>
                <c:pt idx="9">
                  <c:v>Arizona</c:v>
                </c:pt>
                <c:pt idx="11">
                  <c:v>National</c:v>
                </c:pt>
              </c:strCache>
            </c:strRef>
          </c:cat>
          <c:val>
            <c:numRef>
              <c:f>Sheet1!$C$2:$C$13</c:f>
              <c:numCache>
                <c:formatCode>0</c:formatCode>
                <c:ptCount val="12"/>
                <c:pt idx="0">
                  <c:v>12.2</c:v>
                </c:pt>
                <c:pt idx="1">
                  <c:v>9.6</c:v>
                </c:pt>
                <c:pt idx="2">
                  <c:v>14.030000000000001</c:v>
                </c:pt>
                <c:pt idx="3">
                  <c:v>10.9</c:v>
                </c:pt>
                <c:pt idx="4">
                  <c:v>9.85</c:v>
                </c:pt>
                <c:pt idx="5">
                  <c:v>8.77</c:v>
                </c:pt>
                <c:pt idx="6">
                  <c:v>13.87</c:v>
                </c:pt>
                <c:pt idx="7">
                  <c:v>6.76</c:v>
                </c:pt>
                <c:pt idx="8">
                  <c:v>9.6100000000000012</c:v>
                </c:pt>
                <c:pt idx="9">
                  <c:v>9.33</c:v>
                </c:pt>
                <c:pt idx="11">
                  <c:v>10.25</c:v>
                </c:pt>
              </c:numCache>
            </c:numRef>
          </c:val>
          <c:extLst>
            <c:ext xmlns:c16="http://schemas.microsoft.com/office/drawing/2014/chart" uri="{C3380CC4-5D6E-409C-BE32-E72D297353CC}">
              <c16:uniqueId val="{0000002E-5B6A-48E4-8CB8-66F8080AA9F7}"/>
            </c:ext>
          </c:extLst>
        </c:ser>
        <c:ser>
          <c:idx val="2"/>
          <c:order val="2"/>
          <c:tx>
            <c:strRef>
              <c:f>Sheet1!$D$1</c:f>
              <c:strCache>
                <c:ptCount val="1"/>
                <c:pt idx="0">
                  <c:v>Former Vice President Biden</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InterFace" panose="020B0503030203020204"/>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Sheet1!$A$2:$A$13</c:f>
              <c:strCache>
                <c:ptCount val="12"/>
                <c:pt idx="0">
                  <c:v>Wisconsin </c:v>
                </c:pt>
                <c:pt idx="1">
                  <c:v>Texas</c:v>
                </c:pt>
                <c:pt idx="2">
                  <c:v>Pennsylvania</c:v>
                </c:pt>
                <c:pt idx="3">
                  <c:v>Ohio</c:v>
                </c:pt>
                <c:pt idx="4">
                  <c:v>North Carolina </c:v>
                </c:pt>
                <c:pt idx="5">
                  <c:v>Minnesota</c:v>
                </c:pt>
                <c:pt idx="6">
                  <c:v>Michigan</c:v>
                </c:pt>
                <c:pt idx="7">
                  <c:v>Georgia</c:v>
                </c:pt>
                <c:pt idx="8">
                  <c:v>Florida</c:v>
                </c:pt>
                <c:pt idx="9">
                  <c:v>Arizona</c:v>
                </c:pt>
                <c:pt idx="11">
                  <c:v>National</c:v>
                </c:pt>
              </c:strCache>
            </c:strRef>
          </c:cat>
          <c:val>
            <c:numRef>
              <c:f>Sheet1!$D$2:$D$13</c:f>
              <c:numCache>
                <c:formatCode>0</c:formatCode>
                <c:ptCount val="12"/>
                <c:pt idx="0">
                  <c:v>49.8</c:v>
                </c:pt>
                <c:pt idx="1">
                  <c:v>48.230000000000004</c:v>
                </c:pt>
                <c:pt idx="2">
                  <c:v>50.839999999999996</c:v>
                </c:pt>
                <c:pt idx="3">
                  <c:v>44.07</c:v>
                </c:pt>
                <c:pt idx="4">
                  <c:v>51.39</c:v>
                </c:pt>
                <c:pt idx="5">
                  <c:v>50.39</c:v>
                </c:pt>
                <c:pt idx="6">
                  <c:v>51.580000000000005</c:v>
                </c:pt>
                <c:pt idx="7">
                  <c:v>58.730000000000004</c:v>
                </c:pt>
                <c:pt idx="8">
                  <c:v>56.989999999999995</c:v>
                </c:pt>
                <c:pt idx="9">
                  <c:v>52.129999999999995</c:v>
                </c:pt>
                <c:pt idx="11">
                  <c:v>53.12</c:v>
                </c:pt>
              </c:numCache>
            </c:numRef>
          </c:val>
          <c:extLst>
            <c:ext xmlns:c16="http://schemas.microsoft.com/office/drawing/2014/chart" uri="{C3380CC4-5D6E-409C-BE32-E72D297353CC}">
              <c16:uniqueId val="{0000002F-5B6A-48E4-8CB8-66F8080AA9F7}"/>
            </c:ext>
          </c:extLst>
        </c:ser>
        <c:dLbls>
          <c:showLegendKey val="0"/>
          <c:showVal val="0"/>
          <c:showCatName val="0"/>
          <c:showSerName val="0"/>
          <c:showPercent val="0"/>
          <c:showBubbleSize val="0"/>
        </c:dLbls>
        <c:gapWidth val="20"/>
        <c:overlap val="100"/>
        <c:axId val="393325056"/>
        <c:axId val="314614640"/>
      </c:barChart>
      <c:catAx>
        <c:axId val="393325056"/>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InterFace" panose="020B0503030203020204"/>
                <a:ea typeface="+mn-ea"/>
                <a:cs typeface="+mn-cs"/>
              </a:defRPr>
            </a:pPr>
            <a:endParaRPr lang="en-US"/>
          </a:p>
        </c:txPr>
        <c:crossAx val="314614640"/>
        <c:crosses val="autoZero"/>
        <c:auto val="1"/>
        <c:lblAlgn val="ctr"/>
        <c:lblOffset val="100"/>
        <c:noMultiLvlLbl val="0"/>
      </c:catAx>
      <c:valAx>
        <c:axId val="314614640"/>
        <c:scaling>
          <c:orientation val="minMax"/>
          <c:max val="101"/>
          <c:min val="0"/>
        </c:scaling>
        <c:delete val="1"/>
        <c:axPos val="b"/>
        <c:numFmt formatCode="0%" sourceLinked="0"/>
        <c:majorTickMark val="out"/>
        <c:minorTickMark val="none"/>
        <c:tickLblPos val="nextTo"/>
        <c:crossAx val="393325056"/>
        <c:crosses val="autoZero"/>
        <c:crossBetween val="between"/>
      </c:valAx>
      <c:spPr>
        <a:noFill/>
        <a:ln w="25400">
          <a:noFill/>
        </a:ln>
        <a:effectLst/>
      </c:spPr>
    </c:plotArea>
    <c:legend>
      <c:legendPos val="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InterFace" panose="020B0503030203020204"/>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Column2</c:v>
                </c:pt>
              </c:strCache>
            </c:strRef>
          </c:tx>
          <c:spPr>
            <a:solidFill>
              <a:schemeClr val="bg2"/>
            </a:solidFill>
            <a:ln>
              <a:noFill/>
            </a:ln>
            <a:effectLst/>
          </c:spPr>
          <c:invertIfNegative val="0"/>
          <c:dPt>
            <c:idx val="0"/>
            <c:invertIfNegative val="0"/>
            <c:bubble3D val="0"/>
            <c:spPr>
              <a:solidFill>
                <a:schemeClr val="bg2"/>
              </a:solidFill>
              <a:ln>
                <a:noFill/>
              </a:ln>
              <a:effectLst/>
            </c:spPr>
            <c:extLst>
              <c:ext xmlns:c16="http://schemas.microsoft.com/office/drawing/2014/chart" uri="{C3380CC4-5D6E-409C-BE32-E72D297353CC}">
                <c16:uniqueId val="{00000004-96E8-4CC5-843A-40E48C2C6393}"/>
              </c:ext>
            </c:extLst>
          </c:dPt>
          <c:dPt>
            <c:idx val="1"/>
            <c:invertIfNegative val="0"/>
            <c:bubble3D val="0"/>
            <c:spPr>
              <a:solidFill>
                <a:schemeClr val="bg2"/>
              </a:solidFill>
              <a:ln>
                <a:noFill/>
              </a:ln>
              <a:effectLst/>
            </c:spPr>
            <c:extLst>
              <c:ext xmlns:c16="http://schemas.microsoft.com/office/drawing/2014/chart" uri="{C3380CC4-5D6E-409C-BE32-E72D297353CC}">
                <c16:uniqueId val="{00000003-96E8-4CC5-843A-40E48C2C6393}"/>
              </c:ext>
            </c:extLst>
          </c:dPt>
          <c:dPt>
            <c:idx val="3"/>
            <c:invertIfNegative val="0"/>
            <c:bubble3D val="0"/>
            <c:spPr>
              <a:solidFill>
                <a:schemeClr val="bg2"/>
              </a:solidFill>
              <a:ln>
                <a:noFill/>
              </a:ln>
              <a:effectLst/>
            </c:spPr>
            <c:extLst>
              <c:ext xmlns:c16="http://schemas.microsoft.com/office/drawing/2014/chart" uri="{C3380CC4-5D6E-409C-BE32-E72D297353CC}">
                <c16:uniqueId val="{00000002-96E8-4CC5-843A-40E48C2C6393}"/>
              </c:ext>
            </c:extLst>
          </c:dPt>
          <c:dPt>
            <c:idx val="4"/>
            <c:invertIfNegative val="0"/>
            <c:bubble3D val="0"/>
            <c:spPr>
              <a:solidFill>
                <a:schemeClr val="bg2"/>
              </a:solidFill>
              <a:ln>
                <a:noFill/>
              </a:ln>
              <a:effectLst/>
            </c:spPr>
            <c:extLst>
              <c:ext xmlns:c16="http://schemas.microsoft.com/office/drawing/2014/chart" uri="{C3380CC4-5D6E-409C-BE32-E72D297353CC}">
                <c16:uniqueId val="{00000001-96E8-4CC5-843A-40E48C2C6393}"/>
              </c:ext>
            </c:extLst>
          </c:dPt>
          <c:dPt>
            <c:idx val="5"/>
            <c:invertIfNegative val="0"/>
            <c:bubble3D val="0"/>
            <c:spPr>
              <a:solidFill>
                <a:schemeClr val="bg2"/>
              </a:solidFill>
              <a:ln>
                <a:noFill/>
              </a:ln>
              <a:effectLst/>
            </c:spPr>
            <c:extLst>
              <c:ext xmlns:c16="http://schemas.microsoft.com/office/drawing/2014/chart" uri="{C3380CC4-5D6E-409C-BE32-E72D297353CC}">
                <c16:uniqueId val="{00000000-96E8-4CC5-843A-40E48C2C6393}"/>
              </c:ext>
            </c:extLst>
          </c:dPt>
          <c:dPt>
            <c:idx val="11"/>
            <c:invertIfNegative val="0"/>
            <c:bubble3D val="0"/>
            <c:spPr>
              <a:solidFill>
                <a:schemeClr val="tx2"/>
              </a:solidFill>
              <a:ln>
                <a:noFill/>
              </a:ln>
              <a:effectLst/>
            </c:spPr>
            <c:extLst>
              <c:ext xmlns:c16="http://schemas.microsoft.com/office/drawing/2014/chart" uri="{C3380CC4-5D6E-409C-BE32-E72D297353CC}">
                <c16:uniqueId val="{0000000F-9262-48F2-8BC8-4B3ABEEB7E5F}"/>
              </c:ext>
            </c:extLst>
          </c:dPt>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InterFace" panose="020B0503030203020204"/>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Sheet1!$A$2:$A$13</c:f>
              <c:strCache>
                <c:ptCount val="12"/>
                <c:pt idx="0">
                  <c:v>Wisconsin </c:v>
                </c:pt>
                <c:pt idx="1">
                  <c:v>Texas</c:v>
                </c:pt>
                <c:pt idx="2">
                  <c:v>Pennsylvania</c:v>
                </c:pt>
                <c:pt idx="3">
                  <c:v>Ohio</c:v>
                </c:pt>
                <c:pt idx="4">
                  <c:v>North Carolina </c:v>
                </c:pt>
                <c:pt idx="5">
                  <c:v>Minnesota</c:v>
                </c:pt>
                <c:pt idx="6">
                  <c:v>Michigan</c:v>
                </c:pt>
                <c:pt idx="7">
                  <c:v>Georgia</c:v>
                </c:pt>
                <c:pt idx="8">
                  <c:v>Florida</c:v>
                </c:pt>
                <c:pt idx="9">
                  <c:v>Arizona</c:v>
                </c:pt>
                <c:pt idx="11">
                  <c:v>National</c:v>
                </c:pt>
              </c:strCache>
            </c:strRef>
          </c:cat>
          <c:val>
            <c:numRef>
              <c:f>Sheet1!$B$2:$B$13</c:f>
              <c:numCache>
                <c:formatCode>0</c:formatCode>
                <c:ptCount val="12"/>
                <c:pt idx="0">
                  <c:v>55.08</c:v>
                </c:pt>
                <c:pt idx="1">
                  <c:v>53.339999999999996</c:v>
                </c:pt>
                <c:pt idx="2">
                  <c:v>52.1</c:v>
                </c:pt>
                <c:pt idx="3">
                  <c:v>50.249999999999993</c:v>
                </c:pt>
                <c:pt idx="4">
                  <c:v>48.620000000000005</c:v>
                </c:pt>
                <c:pt idx="5">
                  <c:v>53.080000000000005</c:v>
                </c:pt>
                <c:pt idx="6">
                  <c:v>52.1</c:v>
                </c:pt>
                <c:pt idx="7">
                  <c:v>45.540000000000006</c:v>
                </c:pt>
                <c:pt idx="8">
                  <c:v>50.12</c:v>
                </c:pt>
                <c:pt idx="9">
                  <c:v>47.4</c:v>
                </c:pt>
                <c:pt idx="11">
                  <c:v>48.449999999999996</c:v>
                </c:pt>
              </c:numCache>
            </c:numRef>
          </c:val>
          <c:extLst>
            <c:ext xmlns:c16="http://schemas.microsoft.com/office/drawing/2014/chart" uri="{C3380CC4-5D6E-409C-BE32-E72D297353CC}">
              <c16:uniqueId val="{00000000-4553-4EAF-B77C-AD5A5B7999E4}"/>
            </c:ext>
          </c:extLst>
        </c:ser>
        <c:dLbls>
          <c:showLegendKey val="0"/>
          <c:showVal val="0"/>
          <c:showCatName val="0"/>
          <c:showSerName val="0"/>
          <c:showPercent val="0"/>
          <c:showBubbleSize val="0"/>
        </c:dLbls>
        <c:gapWidth val="50"/>
        <c:axId val="460504648"/>
        <c:axId val="460506288"/>
      </c:barChart>
      <c:catAx>
        <c:axId val="46050464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InterFace"/>
                <a:ea typeface="+mn-ea"/>
                <a:cs typeface="+mn-cs"/>
              </a:defRPr>
            </a:pPr>
            <a:endParaRPr lang="en-US"/>
          </a:p>
        </c:txPr>
        <c:crossAx val="460506288"/>
        <c:crosses val="autoZero"/>
        <c:auto val="1"/>
        <c:lblAlgn val="ctr"/>
        <c:lblOffset val="100"/>
        <c:noMultiLvlLbl val="0"/>
      </c:catAx>
      <c:valAx>
        <c:axId val="460506288"/>
        <c:scaling>
          <c:orientation val="minMax"/>
          <c:max val="75"/>
          <c:min val="0"/>
        </c:scaling>
        <c:delete val="1"/>
        <c:axPos val="b"/>
        <c:numFmt formatCode="0" sourceLinked="1"/>
        <c:majorTickMark val="out"/>
        <c:minorTickMark val="none"/>
        <c:tickLblPos val="nextTo"/>
        <c:crossAx val="46050464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737477259786971"/>
          <c:y val="3.3850615320347492E-2"/>
          <c:w val="0.86428307572664531"/>
          <c:h val="0.932298769359305"/>
        </c:manualLayout>
      </c:layout>
      <c:barChart>
        <c:barDir val="bar"/>
        <c:grouping val="clustered"/>
        <c:varyColors val="0"/>
        <c:ser>
          <c:idx val="0"/>
          <c:order val="0"/>
          <c:tx>
            <c:strRef>
              <c:f>Sheet1!$B$1</c:f>
              <c:strCache>
                <c:ptCount val="1"/>
                <c:pt idx="0">
                  <c:v>Column2</c:v>
                </c:pt>
              </c:strCache>
            </c:strRef>
          </c:tx>
          <c:spPr>
            <a:solidFill>
              <a:schemeClr val="tx1">
                <a:lumMod val="40000"/>
                <a:lumOff val="60000"/>
              </a:schemeClr>
            </a:solidFill>
            <a:ln>
              <a:noFill/>
            </a:ln>
            <a:effectLst/>
          </c:spPr>
          <c:invertIfNegative val="0"/>
          <c:dPt>
            <c:idx val="0"/>
            <c:invertIfNegative val="0"/>
            <c:bubble3D val="0"/>
            <c:spPr>
              <a:solidFill>
                <a:schemeClr val="tx1"/>
              </a:solidFill>
              <a:ln>
                <a:noFill/>
              </a:ln>
              <a:effectLst/>
            </c:spPr>
            <c:extLst>
              <c:ext xmlns:c16="http://schemas.microsoft.com/office/drawing/2014/chart" uri="{C3380CC4-5D6E-409C-BE32-E72D297353CC}">
                <c16:uniqueId val="{00000004-96E8-4CC5-843A-40E48C2C6393}"/>
              </c:ext>
            </c:extLst>
          </c:dPt>
          <c:dPt>
            <c:idx val="1"/>
            <c:invertIfNegative val="0"/>
            <c:bubble3D val="0"/>
            <c:spPr>
              <a:solidFill>
                <a:schemeClr val="tx1">
                  <a:alpha val="50000"/>
                </a:schemeClr>
              </a:solidFill>
              <a:ln>
                <a:noFill/>
              </a:ln>
              <a:effectLst/>
            </c:spPr>
            <c:extLst>
              <c:ext xmlns:c16="http://schemas.microsoft.com/office/drawing/2014/chart" uri="{C3380CC4-5D6E-409C-BE32-E72D297353CC}">
                <c16:uniqueId val="{00000003-96E8-4CC5-843A-40E48C2C6393}"/>
              </c:ext>
            </c:extLst>
          </c:dPt>
          <c:dPt>
            <c:idx val="3"/>
            <c:invertIfNegative val="0"/>
            <c:bubble3D val="0"/>
            <c:spPr>
              <a:solidFill>
                <a:schemeClr val="accent4"/>
              </a:solidFill>
              <a:ln>
                <a:noFill/>
              </a:ln>
              <a:effectLst/>
            </c:spPr>
            <c:extLst>
              <c:ext xmlns:c16="http://schemas.microsoft.com/office/drawing/2014/chart" uri="{C3380CC4-5D6E-409C-BE32-E72D297353CC}">
                <c16:uniqueId val="{00000002-96E8-4CC5-843A-40E48C2C6393}"/>
              </c:ext>
            </c:extLst>
          </c:dPt>
          <c:dPt>
            <c:idx val="4"/>
            <c:invertIfNegative val="0"/>
            <c:bubble3D val="0"/>
            <c:spPr>
              <a:solidFill>
                <a:schemeClr val="accent4">
                  <a:alpha val="50000"/>
                </a:schemeClr>
              </a:solidFill>
              <a:ln>
                <a:noFill/>
              </a:ln>
              <a:effectLst/>
            </c:spPr>
            <c:extLst>
              <c:ext xmlns:c16="http://schemas.microsoft.com/office/drawing/2014/chart" uri="{C3380CC4-5D6E-409C-BE32-E72D297353CC}">
                <c16:uniqueId val="{00000001-96E8-4CC5-843A-40E48C2C6393}"/>
              </c:ext>
            </c:extLst>
          </c:dPt>
          <c:dPt>
            <c:idx val="5"/>
            <c:invertIfNegative val="0"/>
            <c:bubble3D val="0"/>
            <c:spPr>
              <a:solidFill>
                <a:schemeClr val="tx1">
                  <a:lumMod val="40000"/>
                  <a:lumOff val="60000"/>
                </a:schemeClr>
              </a:solidFill>
              <a:ln>
                <a:noFill/>
              </a:ln>
              <a:effectLst/>
            </c:spPr>
            <c:extLst>
              <c:ext xmlns:c16="http://schemas.microsoft.com/office/drawing/2014/chart" uri="{C3380CC4-5D6E-409C-BE32-E72D297353CC}">
                <c16:uniqueId val="{00000000-96E8-4CC5-843A-40E48C2C6393}"/>
              </c:ext>
            </c:extLst>
          </c:dPt>
          <c:dPt>
            <c:idx val="6"/>
            <c:invertIfNegative val="0"/>
            <c:bubble3D val="0"/>
            <c:spPr>
              <a:solidFill>
                <a:schemeClr val="accent2"/>
              </a:solidFill>
              <a:ln>
                <a:noFill/>
              </a:ln>
              <a:effectLst/>
            </c:spPr>
            <c:extLst>
              <c:ext xmlns:c16="http://schemas.microsoft.com/office/drawing/2014/chart" uri="{C3380CC4-5D6E-409C-BE32-E72D297353CC}">
                <c16:uniqueId val="{00000011-0B5F-4C3E-AF78-CFEE2FC67617}"/>
              </c:ext>
            </c:extLst>
          </c:dPt>
          <c:dPt>
            <c:idx val="7"/>
            <c:invertIfNegative val="0"/>
            <c:bubble3D val="0"/>
            <c:spPr>
              <a:solidFill>
                <a:schemeClr val="accent2">
                  <a:alpha val="75000"/>
                </a:schemeClr>
              </a:solidFill>
              <a:ln>
                <a:noFill/>
              </a:ln>
              <a:effectLst/>
            </c:spPr>
            <c:extLst>
              <c:ext xmlns:c16="http://schemas.microsoft.com/office/drawing/2014/chart" uri="{C3380CC4-5D6E-409C-BE32-E72D297353CC}">
                <c16:uniqueId val="{00000010-0B5F-4C3E-AF78-CFEE2FC67617}"/>
              </c:ext>
            </c:extLst>
          </c:dPt>
          <c:dPt>
            <c:idx val="8"/>
            <c:invertIfNegative val="0"/>
            <c:bubble3D val="0"/>
            <c:spPr>
              <a:solidFill>
                <a:schemeClr val="accent2">
                  <a:alpha val="50000"/>
                </a:schemeClr>
              </a:solidFill>
              <a:ln>
                <a:noFill/>
              </a:ln>
              <a:effectLst/>
            </c:spPr>
            <c:extLst>
              <c:ext xmlns:c16="http://schemas.microsoft.com/office/drawing/2014/chart" uri="{C3380CC4-5D6E-409C-BE32-E72D297353CC}">
                <c16:uniqueId val="{0000000F-0B5F-4C3E-AF78-CFEE2FC67617}"/>
              </c:ext>
            </c:extLst>
          </c:dPt>
          <c:dPt>
            <c:idx val="10"/>
            <c:invertIfNegative val="0"/>
            <c:bubble3D val="0"/>
            <c:spPr>
              <a:solidFill>
                <a:schemeClr val="bg2"/>
              </a:solidFill>
              <a:ln>
                <a:noFill/>
              </a:ln>
              <a:effectLst/>
            </c:spPr>
            <c:extLst>
              <c:ext xmlns:c16="http://schemas.microsoft.com/office/drawing/2014/chart" uri="{C3380CC4-5D6E-409C-BE32-E72D297353CC}">
                <c16:uniqueId val="{0000000E-0B5F-4C3E-AF78-CFEE2FC67617}"/>
              </c:ext>
            </c:extLst>
          </c:dPt>
          <c:dPt>
            <c:idx val="11"/>
            <c:invertIfNegative val="0"/>
            <c:bubble3D val="0"/>
            <c:spPr>
              <a:solidFill>
                <a:schemeClr val="bg2">
                  <a:alpha val="50000"/>
                </a:schemeClr>
              </a:solidFill>
              <a:ln>
                <a:noFill/>
              </a:ln>
              <a:effectLst/>
            </c:spPr>
            <c:extLst>
              <c:ext xmlns:c16="http://schemas.microsoft.com/office/drawing/2014/chart" uri="{C3380CC4-5D6E-409C-BE32-E72D297353CC}">
                <c16:uniqueId val="{0000000F-9262-48F2-8BC8-4B3ABEEB7E5F}"/>
              </c:ext>
            </c:extLst>
          </c:dPt>
          <c:dPt>
            <c:idx val="13"/>
            <c:invertIfNegative val="0"/>
            <c:bubble3D val="0"/>
            <c:spPr>
              <a:solidFill>
                <a:schemeClr val="tx2"/>
              </a:solidFill>
              <a:ln>
                <a:noFill/>
              </a:ln>
              <a:effectLst/>
            </c:spPr>
            <c:extLst>
              <c:ext xmlns:c16="http://schemas.microsoft.com/office/drawing/2014/chart" uri="{C3380CC4-5D6E-409C-BE32-E72D297353CC}">
                <c16:uniqueId val="{00000000-4EAA-4DB1-AF95-2D6F3A8D07D5}"/>
              </c:ext>
            </c:extLst>
          </c:dPt>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InterFace" panose="020B0503030203020204"/>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Sheet1!$A$2:$A$15</c:f>
              <c:strCache>
                <c:ptCount val="14"/>
                <c:pt idx="0">
                  <c:v>Republican</c:v>
                </c:pt>
                <c:pt idx="1">
                  <c:v>Democrat</c:v>
                </c:pt>
                <c:pt idx="3">
                  <c:v>50+</c:v>
                </c:pt>
                <c:pt idx="4">
                  <c:v>18–34</c:v>
                </c:pt>
                <c:pt idx="6">
                  <c:v>White</c:v>
                </c:pt>
                <c:pt idx="7">
                  <c:v>Hispanic</c:v>
                </c:pt>
                <c:pt idx="8">
                  <c:v>Black</c:v>
                </c:pt>
                <c:pt idx="10">
                  <c:v>Men</c:v>
                </c:pt>
                <c:pt idx="11">
                  <c:v>Women</c:v>
                </c:pt>
                <c:pt idx="13">
                  <c:v>All</c:v>
                </c:pt>
              </c:strCache>
            </c:strRef>
          </c:cat>
          <c:val>
            <c:numRef>
              <c:f>Sheet1!$B$2:$B$15</c:f>
              <c:numCache>
                <c:formatCode>0</c:formatCode>
                <c:ptCount val="14"/>
                <c:pt idx="0">
                  <c:v>74.209999999999994</c:v>
                </c:pt>
                <c:pt idx="1">
                  <c:v>28.310000000000002</c:v>
                </c:pt>
                <c:pt idx="3">
                  <c:v>53.43</c:v>
                </c:pt>
                <c:pt idx="4">
                  <c:v>36.43</c:v>
                </c:pt>
                <c:pt idx="6">
                  <c:v>49.54</c:v>
                </c:pt>
                <c:pt idx="7">
                  <c:v>44.230000000000004</c:v>
                </c:pt>
                <c:pt idx="8">
                  <c:v>39.78</c:v>
                </c:pt>
                <c:pt idx="10">
                  <c:v>53.059999999999995</c:v>
                </c:pt>
                <c:pt idx="11">
                  <c:v>44.32</c:v>
                </c:pt>
                <c:pt idx="13">
                  <c:v>48.449999999999996</c:v>
                </c:pt>
              </c:numCache>
            </c:numRef>
          </c:val>
          <c:extLst>
            <c:ext xmlns:c16="http://schemas.microsoft.com/office/drawing/2014/chart" uri="{C3380CC4-5D6E-409C-BE32-E72D297353CC}">
              <c16:uniqueId val="{00000000-4553-4EAF-B77C-AD5A5B7999E4}"/>
            </c:ext>
          </c:extLst>
        </c:ser>
        <c:dLbls>
          <c:showLegendKey val="0"/>
          <c:showVal val="0"/>
          <c:showCatName val="0"/>
          <c:showSerName val="0"/>
          <c:showPercent val="0"/>
          <c:showBubbleSize val="0"/>
        </c:dLbls>
        <c:gapWidth val="50"/>
        <c:axId val="460504648"/>
        <c:axId val="460506288"/>
      </c:barChart>
      <c:catAx>
        <c:axId val="46050464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InterFace"/>
                <a:ea typeface="+mn-ea"/>
                <a:cs typeface="+mn-cs"/>
              </a:defRPr>
            </a:pPr>
            <a:endParaRPr lang="en-US"/>
          </a:p>
        </c:txPr>
        <c:crossAx val="460506288"/>
        <c:crosses val="autoZero"/>
        <c:auto val="1"/>
        <c:lblAlgn val="ctr"/>
        <c:lblOffset val="100"/>
        <c:noMultiLvlLbl val="0"/>
      </c:catAx>
      <c:valAx>
        <c:axId val="460506288"/>
        <c:scaling>
          <c:orientation val="minMax"/>
          <c:max val="75"/>
          <c:min val="0"/>
        </c:scaling>
        <c:delete val="1"/>
        <c:axPos val="b"/>
        <c:numFmt formatCode="0" sourceLinked="1"/>
        <c:majorTickMark val="out"/>
        <c:minorTickMark val="none"/>
        <c:tickLblPos val="nextTo"/>
        <c:crossAx val="46050464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Column2</c:v>
                </c:pt>
              </c:strCache>
            </c:strRef>
          </c:tx>
          <c:spPr>
            <a:solidFill>
              <a:schemeClr val="bg2"/>
            </a:solidFill>
            <a:ln>
              <a:noFill/>
            </a:ln>
            <a:effectLst/>
          </c:spPr>
          <c:invertIfNegative val="0"/>
          <c:dPt>
            <c:idx val="0"/>
            <c:invertIfNegative val="0"/>
            <c:bubble3D val="0"/>
            <c:spPr>
              <a:solidFill>
                <a:schemeClr val="bg2"/>
              </a:solidFill>
              <a:ln>
                <a:noFill/>
              </a:ln>
              <a:effectLst/>
            </c:spPr>
            <c:extLst>
              <c:ext xmlns:c16="http://schemas.microsoft.com/office/drawing/2014/chart" uri="{C3380CC4-5D6E-409C-BE32-E72D297353CC}">
                <c16:uniqueId val="{00000004-96E8-4CC5-843A-40E48C2C6393}"/>
              </c:ext>
            </c:extLst>
          </c:dPt>
          <c:dPt>
            <c:idx val="1"/>
            <c:invertIfNegative val="0"/>
            <c:bubble3D val="0"/>
            <c:spPr>
              <a:solidFill>
                <a:schemeClr val="bg2"/>
              </a:solidFill>
              <a:ln>
                <a:noFill/>
              </a:ln>
              <a:effectLst/>
            </c:spPr>
            <c:extLst>
              <c:ext xmlns:c16="http://schemas.microsoft.com/office/drawing/2014/chart" uri="{C3380CC4-5D6E-409C-BE32-E72D297353CC}">
                <c16:uniqueId val="{00000003-96E8-4CC5-843A-40E48C2C6393}"/>
              </c:ext>
            </c:extLst>
          </c:dPt>
          <c:dPt>
            <c:idx val="3"/>
            <c:invertIfNegative val="0"/>
            <c:bubble3D val="0"/>
            <c:spPr>
              <a:solidFill>
                <a:schemeClr val="bg2"/>
              </a:solidFill>
              <a:ln>
                <a:noFill/>
              </a:ln>
              <a:effectLst/>
            </c:spPr>
            <c:extLst>
              <c:ext xmlns:c16="http://schemas.microsoft.com/office/drawing/2014/chart" uri="{C3380CC4-5D6E-409C-BE32-E72D297353CC}">
                <c16:uniqueId val="{00000002-96E8-4CC5-843A-40E48C2C6393}"/>
              </c:ext>
            </c:extLst>
          </c:dPt>
          <c:dPt>
            <c:idx val="4"/>
            <c:invertIfNegative val="0"/>
            <c:bubble3D val="0"/>
            <c:spPr>
              <a:solidFill>
                <a:schemeClr val="bg2"/>
              </a:solidFill>
              <a:ln>
                <a:noFill/>
              </a:ln>
              <a:effectLst/>
            </c:spPr>
            <c:extLst>
              <c:ext xmlns:c16="http://schemas.microsoft.com/office/drawing/2014/chart" uri="{C3380CC4-5D6E-409C-BE32-E72D297353CC}">
                <c16:uniqueId val="{00000001-96E8-4CC5-843A-40E48C2C6393}"/>
              </c:ext>
            </c:extLst>
          </c:dPt>
          <c:dPt>
            <c:idx val="5"/>
            <c:invertIfNegative val="0"/>
            <c:bubble3D val="0"/>
            <c:spPr>
              <a:solidFill>
                <a:schemeClr val="bg2"/>
              </a:solidFill>
              <a:ln>
                <a:noFill/>
              </a:ln>
              <a:effectLst/>
            </c:spPr>
            <c:extLst>
              <c:ext xmlns:c16="http://schemas.microsoft.com/office/drawing/2014/chart" uri="{C3380CC4-5D6E-409C-BE32-E72D297353CC}">
                <c16:uniqueId val="{00000000-96E8-4CC5-843A-40E48C2C6393}"/>
              </c:ext>
            </c:extLst>
          </c:dPt>
          <c:dPt>
            <c:idx val="11"/>
            <c:invertIfNegative val="0"/>
            <c:bubble3D val="0"/>
            <c:spPr>
              <a:solidFill>
                <a:schemeClr val="tx2"/>
              </a:solidFill>
              <a:ln>
                <a:noFill/>
              </a:ln>
              <a:effectLst/>
            </c:spPr>
            <c:extLst>
              <c:ext xmlns:c16="http://schemas.microsoft.com/office/drawing/2014/chart" uri="{C3380CC4-5D6E-409C-BE32-E72D297353CC}">
                <c16:uniqueId val="{0000000F-9262-48F2-8BC8-4B3ABEEB7E5F}"/>
              </c:ext>
            </c:extLst>
          </c:dPt>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InterFace" panose="020B0503030203020204"/>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Sheet1!$A$2:$A$13</c:f>
              <c:strCache>
                <c:ptCount val="12"/>
                <c:pt idx="0">
                  <c:v>Wisconsin </c:v>
                </c:pt>
                <c:pt idx="1">
                  <c:v>Texas</c:v>
                </c:pt>
                <c:pt idx="2">
                  <c:v>Pennsylvania</c:v>
                </c:pt>
                <c:pt idx="3">
                  <c:v>Ohio</c:v>
                </c:pt>
                <c:pt idx="4">
                  <c:v>North Carolina </c:v>
                </c:pt>
                <c:pt idx="5">
                  <c:v>Minnesota</c:v>
                </c:pt>
                <c:pt idx="6">
                  <c:v>Michigan</c:v>
                </c:pt>
                <c:pt idx="7">
                  <c:v>Georgia</c:v>
                </c:pt>
                <c:pt idx="8">
                  <c:v>Florida</c:v>
                </c:pt>
                <c:pt idx="9">
                  <c:v>Arizona</c:v>
                </c:pt>
                <c:pt idx="11">
                  <c:v>National</c:v>
                </c:pt>
              </c:strCache>
            </c:strRef>
          </c:cat>
          <c:val>
            <c:numRef>
              <c:f>Sheet1!$B$2:$B$13</c:f>
              <c:numCache>
                <c:formatCode>0</c:formatCode>
                <c:ptCount val="12"/>
                <c:pt idx="0">
                  <c:v>30.709999999999997</c:v>
                </c:pt>
                <c:pt idx="1">
                  <c:v>29.21</c:v>
                </c:pt>
                <c:pt idx="2">
                  <c:v>30.620000000000005</c:v>
                </c:pt>
                <c:pt idx="3">
                  <c:v>27.900000000000002</c:v>
                </c:pt>
                <c:pt idx="4">
                  <c:v>23.39</c:v>
                </c:pt>
                <c:pt idx="5">
                  <c:v>29.759999999999998</c:v>
                </c:pt>
                <c:pt idx="6">
                  <c:v>32.22</c:v>
                </c:pt>
                <c:pt idx="7">
                  <c:v>25.72</c:v>
                </c:pt>
                <c:pt idx="8">
                  <c:v>34.449999999999996</c:v>
                </c:pt>
                <c:pt idx="9">
                  <c:v>47.12</c:v>
                </c:pt>
                <c:pt idx="11">
                  <c:v>33.15</c:v>
                </c:pt>
              </c:numCache>
            </c:numRef>
          </c:val>
          <c:extLst>
            <c:ext xmlns:c16="http://schemas.microsoft.com/office/drawing/2014/chart" uri="{C3380CC4-5D6E-409C-BE32-E72D297353CC}">
              <c16:uniqueId val="{00000000-4553-4EAF-B77C-AD5A5B7999E4}"/>
            </c:ext>
          </c:extLst>
        </c:ser>
        <c:dLbls>
          <c:showLegendKey val="0"/>
          <c:showVal val="0"/>
          <c:showCatName val="0"/>
          <c:showSerName val="0"/>
          <c:showPercent val="0"/>
          <c:showBubbleSize val="0"/>
        </c:dLbls>
        <c:gapWidth val="50"/>
        <c:axId val="460504648"/>
        <c:axId val="460506288"/>
      </c:barChart>
      <c:catAx>
        <c:axId val="46050464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InterFace"/>
                <a:ea typeface="+mn-ea"/>
                <a:cs typeface="+mn-cs"/>
              </a:defRPr>
            </a:pPr>
            <a:endParaRPr lang="en-US"/>
          </a:p>
        </c:txPr>
        <c:crossAx val="460506288"/>
        <c:crosses val="autoZero"/>
        <c:auto val="1"/>
        <c:lblAlgn val="ctr"/>
        <c:lblOffset val="100"/>
        <c:noMultiLvlLbl val="0"/>
      </c:catAx>
      <c:valAx>
        <c:axId val="460506288"/>
        <c:scaling>
          <c:orientation val="minMax"/>
          <c:max val="75"/>
          <c:min val="0"/>
        </c:scaling>
        <c:delete val="1"/>
        <c:axPos val="b"/>
        <c:numFmt formatCode="0" sourceLinked="1"/>
        <c:majorTickMark val="out"/>
        <c:minorTickMark val="none"/>
        <c:tickLblPos val="nextTo"/>
        <c:crossAx val="46050464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Ability to address public 
health needs and economic 
costs of COVID-19</c:v>
                </c:pt>
              </c:strCache>
            </c:strRef>
          </c:tx>
          <c:spPr>
            <a:solidFill>
              <a:schemeClr val="bg2"/>
            </a:solidFill>
            <a:ln>
              <a:noFill/>
            </a:ln>
            <a:effectLst/>
          </c:spPr>
          <c:invertIfNegative val="0"/>
          <c:dPt>
            <c:idx val="0"/>
            <c:invertIfNegative val="0"/>
            <c:bubble3D val="0"/>
            <c:spPr>
              <a:solidFill>
                <a:schemeClr val="bg2"/>
              </a:solidFill>
              <a:ln>
                <a:noFill/>
              </a:ln>
              <a:effectLst/>
            </c:spPr>
            <c:extLst>
              <c:ext xmlns:c16="http://schemas.microsoft.com/office/drawing/2014/chart" uri="{C3380CC4-5D6E-409C-BE32-E72D297353CC}">
                <c16:uniqueId val="{00000004-96E8-4CC5-843A-40E48C2C6393}"/>
              </c:ext>
            </c:extLst>
          </c:dPt>
          <c:dPt>
            <c:idx val="1"/>
            <c:invertIfNegative val="0"/>
            <c:bubble3D val="0"/>
            <c:spPr>
              <a:solidFill>
                <a:schemeClr val="bg2"/>
              </a:solidFill>
              <a:ln>
                <a:noFill/>
              </a:ln>
              <a:effectLst/>
            </c:spPr>
            <c:extLst>
              <c:ext xmlns:c16="http://schemas.microsoft.com/office/drawing/2014/chart" uri="{C3380CC4-5D6E-409C-BE32-E72D297353CC}">
                <c16:uniqueId val="{00000003-96E8-4CC5-843A-40E48C2C6393}"/>
              </c:ext>
            </c:extLst>
          </c:dPt>
          <c:dPt>
            <c:idx val="3"/>
            <c:invertIfNegative val="0"/>
            <c:bubble3D val="0"/>
            <c:spPr>
              <a:solidFill>
                <a:schemeClr val="bg2"/>
              </a:solidFill>
              <a:ln>
                <a:noFill/>
              </a:ln>
              <a:effectLst/>
            </c:spPr>
            <c:extLst>
              <c:ext xmlns:c16="http://schemas.microsoft.com/office/drawing/2014/chart" uri="{C3380CC4-5D6E-409C-BE32-E72D297353CC}">
                <c16:uniqueId val="{00000002-96E8-4CC5-843A-40E48C2C6393}"/>
              </c:ext>
            </c:extLst>
          </c:dPt>
          <c:dPt>
            <c:idx val="4"/>
            <c:invertIfNegative val="0"/>
            <c:bubble3D val="0"/>
            <c:spPr>
              <a:solidFill>
                <a:schemeClr val="bg2"/>
              </a:solidFill>
              <a:ln>
                <a:noFill/>
              </a:ln>
              <a:effectLst/>
            </c:spPr>
            <c:extLst>
              <c:ext xmlns:c16="http://schemas.microsoft.com/office/drawing/2014/chart" uri="{C3380CC4-5D6E-409C-BE32-E72D297353CC}">
                <c16:uniqueId val="{00000001-96E8-4CC5-843A-40E48C2C6393}"/>
              </c:ext>
            </c:extLst>
          </c:dPt>
          <c:dPt>
            <c:idx val="5"/>
            <c:invertIfNegative val="0"/>
            <c:bubble3D val="0"/>
            <c:spPr>
              <a:solidFill>
                <a:schemeClr val="bg2"/>
              </a:solidFill>
              <a:ln>
                <a:noFill/>
              </a:ln>
              <a:effectLst/>
            </c:spPr>
            <c:extLst>
              <c:ext xmlns:c16="http://schemas.microsoft.com/office/drawing/2014/chart" uri="{C3380CC4-5D6E-409C-BE32-E72D297353CC}">
                <c16:uniqueId val="{00000000-96E8-4CC5-843A-40E48C2C6393}"/>
              </c:ext>
            </c:extLst>
          </c:dPt>
          <c:dPt>
            <c:idx val="11"/>
            <c:invertIfNegative val="0"/>
            <c:bubble3D val="0"/>
            <c:spPr>
              <a:solidFill>
                <a:schemeClr val="bg2"/>
              </a:solidFill>
              <a:ln>
                <a:noFill/>
              </a:ln>
              <a:effectLst/>
            </c:spPr>
            <c:extLst>
              <c:ext xmlns:c16="http://schemas.microsoft.com/office/drawing/2014/chart" uri="{C3380CC4-5D6E-409C-BE32-E72D297353CC}">
                <c16:uniqueId val="{0000000F-9262-48F2-8BC8-4B3ABEEB7E5F}"/>
              </c:ext>
            </c:extLst>
          </c:dPt>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InterFace" panose="020B0503030203020204"/>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White</c:v>
                </c:pt>
                <c:pt idx="1">
                  <c:v>Hispanic</c:v>
                </c:pt>
                <c:pt idx="2">
                  <c:v>Black</c:v>
                </c:pt>
                <c:pt idx="4">
                  <c:v>Men</c:v>
                </c:pt>
                <c:pt idx="5">
                  <c:v>Women</c:v>
                </c:pt>
                <c:pt idx="7">
                  <c:v>50+</c:v>
                </c:pt>
                <c:pt idx="8">
                  <c:v>18–34</c:v>
                </c:pt>
                <c:pt idx="10">
                  <c:v>National</c:v>
                </c:pt>
              </c:strCache>
            </c:strRef>
          </c:cat>
          <c:val>
            <c:numRef>
              <c:f>Sheet1!$B$2:$B$12</c:f>
              <c:numCache>
                <c:formatCode>0</c:formatCode>
                <c:ptCount val="11"/>
                <c:pt idx="0">
                  <c:v>38.57</c:v>
                </c:pt>
                <c:pt idx="1">
                  <c:v>46.589999999999996</c:v>
                </c:pt>
                <c:pt idx="2">
                  <c:v>47.06</c:v>
                </c:pt>
                <c:pt idx="4">
                  <c:v>41.58</c:v>
                </c:pt>
                <c:pt idx="5">
                  <c:v>39.160000000000004</c:v>
                </c:pt>
                <c:pt idx="7">
                  <c:v>36.199999999999996</c:v>
                </c:pt>
                <c:pt idx="8">
                  <c:v>51.129999999999995</c:v>
                </c:pt>
                <c:pt idx="10">
                  <c:v>40.270000000000003</c:v>
                </c:pt>
              </c:numCache>
            </c:numRef>
          </c:val>
          <c:extLst>
            <c:ext xmlns:c16="http://schemas.microsoft.com/office/drawing/2014/chart" uri="{C3380CC4-5D6E-409C-BE32-E72D297353CC}">
              <c16:uniqueId val="{00000000-4553-4EAF-B77C-AD5A5B7999E4}"/>
            </c:ext>
          </c:extLst>
        </c:ser>
        <c:ser>
          <c:idx val="1"/>
          <c:order val="1"/>
          <c:tx>
            <c:strRef>
              <c:f>Sheet1!$C$1</c:f>
              <c:strCache>
                <c:ptCount val="1"/>
                <c:pt idx="0">
                  <c:v>Likelihood to protect 
health insurance coverage for
people with preexisting conditions</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InterFace" panose="020B0503030203020204"/>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White</c:v>
                </c:pt>
                <c:pt idx="1">
                  <c:v>Hispanic</c:v>
                </c:pt>
                <c:pt idx="2">
                  <c:v>Black</c:v>
                </c:pt>
                <c:pt idx="4">
                  <c:v>Men</c:v>
                </c:pt>
                <c:pt idx="5">
                  <c:v>Women</c:v>
                </c:pt>
                <c:pt idx="7">
                  <c:v>50+</c:v>
                </c:pt>
                <c:pt idx="8">
                  <c:v>18–34</c:v>
                </c:pt>
                <c:pt idx="10">
                  <c:v>National</c:v>
                </c:pt>
              </c:strCache>
            </c:strRef>
          </c:cat>
          <c:val>
            <c:numRef>
              <c:f>Sheet1!$C$2:$C$12</c:f>
              <c:numCache>
                <c:formatCode>0</c:formatCode>
                <c:ptCount val="11"/>
                <c:pt idx="0">
                  <c:v>40.75</c:v>
                </c:pt>
                <c:pt idx="1">
                  <c:v>31.3</c:v>
                </c:pt>
                <c:pt idx="2">
                  <c:v>35.78</c:v>
                </c:pt>
                <c:pt idx="4">
                  <c:v>36.03</c:v>
                </c:pt>
                <c:pt idx="5">
                  <c:v>42.24</c:v>
                </c:pt>
                <c:pt idx="7">
                  <c:v>45.550000000000004</c:v>
                </c:pt>
                <c:pt idx="8">
                  <c:v>27.73</c:v>
                </c:pt>
                <c:pt idx="10">
                  <c:v>39.300000000000004</c:v>
                </c:pt>
              </c:numCache>
            </c:numRef>
          </c:val>
          <c:extLst>
            <c:ext xmlns:c16="http://schemas.microsoft.com/office/drawing/2014/chart" uri="{C3380CC4-5D6E-409C-BE32-E72D297353CC}">
              <c16:uniqueId val="{0000000C-D5CA-41BC-A87D-47CB64E8D9D9}"/>
            </c:ext>
          </c:extLst>
        </c:ser>
        <c:ser>
          <c:idx val="2"/>
          <c:order val="2"/>
          <c:tx>
            <c:strRef>
              <c:f>Sheet1!$D$1</c:f>
              <c:strCache>
                <c:ptCount val="1"/>
                <c:pt idx="0">
                  <c:v>Likelihood to lower the 
cost of your health care</c:v>
                </c:pt>
              </c:strCache>
            </c:strRef>
          </c:tx>
          <c:spPr>
            <a:solidFill>
              <a:schemeClr val="tx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InterFace" panose="020B0503030203020204"/>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White</c:v>
                </c:pt>
                <c:pt idx="1">
                  <c:v>Hispanic</c:v>
                </c:pt>
                <c:pt idx="2">
                  <c:v>Black</c:v>
                </c:pt>
                <c:pt idx="4">
                  <c:v>Men</c:v>
                </c:pt>
                <c:pt idx="5">
                  <c:v>Women</c:v>
                </c:pt>
                <c:pt idx="7">
                  <c:v>50+</c:v>
                </c:pt>
                <c:pt idx="8">
                  <c:v>18–34</c:v>
                </c:pt>
                <c:pt idx="10">
                  <c:v>National</c:v>
                </c:pt>
              </c:strCache>
            </c:strRef>
          </c:cat>
          <c:val>
            <c:numRef>
              <c:f>Sheet1!$D$2:$D$12</c:f>
              <c:numCache>
                <c:formatCode>0</c:formatCode>
                <c:ptCount val="11"/>
                <c:pt idx="0">
                  <c:v>20.68</c:v>
                </c:pt>
                <c:pt idx="1">
                  <c:v>22.1</c:v>
                </c:pt>
                <c:pt idx="2">
                  <c:v>17.150000000000002</c:v>
                </c:pt>
                <c:pt idx="4">
                  <c:v>22.39</c:v>
                </c:pt>
                <c:pt idx="5">
                  <c:v>18.600000000000001</c:v>
                </c:pt>
                <c:pt idx="7">
                  <c:v>18.25</c:v>
                </c:pt>
                <c:pt idx="8">
                  <c:v>21.14</c:v>
                </c:pt>
                <c:pt idx="10">
                  <c:v>20.419999999999998</c:v>
                </c:pt>
              </c:numCache>
            </c:numRef>
          </c:val>
          <c:extLst>
            <c:ext xmlns:c16="http://schemas.microsoft.com/office/drawing/2014/chart" uri="{C3380CC4-5D6E-409C-BE32-E72D297353CC}">
              <c16:uniqueId val="{0000000D-D5CA-41BC-A87D-47CB64E8D9D9}"/>
            </c:ext>
          </c:extLst>
        </c:ser>
        <c:dLbls>
          <c:showLegendKey val="0"/>
          <c:showVal val="0"/>
          <c:showCatName val="0"/>
          <c:showSerName val="0"/>
          <c:showPercent val="0"/>
          <c:showBubbleSize val="0"/>
        </c:dLbls>
        <c:gapWidth val="50"/>
        <c:overlap val="100"/>
        <c:axId val="460504648"/>
        <c:axId val="460506288"/>
      </c:barChart>
      <c:catAx>
        <c:axId val="46050464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InterFace"/>
                <a:ea typeface="+mn-ea"/>
                <a:cs typeface="+mn-cs"/>
              </a:defRPr>
            </a:pPr>
            <a:endParaRPr lang="en-US"/>
          </a:p>
        </c:txPr>
        <c:crossAx val="460506288"/>
        <c:crosses val="autoZero"/>
        <c:auto val="1"/>
        <c:lblAlgn val="ctr"/>
        <c:lblOffset val="100"/>
        <c:noMultiLvlLbl val="0"/>
      </c:catAx>
      <c:valAx>
        <c:axId val="460506288"/>
        <c:scaling>
          <c:orientation val="minMax"/>
          <c:max val="100"/>
          <c:min val="0"/>
        </c:scaling>
        <c:delete val="1"/>
        <c:axPos val="b"/>
        <c:numFmt formatCode="0" sourceLinked="1"/>
        <c:majorTickMark val="out"/>
        <c:minorTickMark val="none"/>
        <c:tickLblPos val="nextTo"/>
        <c:crossAx val="460504648"/>
        <c:crosses val="autoZero"/>
        <c:crossBetween val="between"/>
      </c:valAx>
      <c:spPr>
        <a:noFill/>
        <a:ln>
          <a:noFill/>
        </a:ln>
        <a:effectLst/>
      </c:spPr>
    </c:plotArea>
    <c:legend>
      <c:legendPos val="t"/>
      <c:layout>
        <c:manualLayout>
          <c:xMode val="edge"/>
          <c:yMode val="edge"/>
          <c:x val="3.9061783943673166E-4"/>
          <c:y val="1.8463971992916814E-2"/>
          <c:w val="0.99921865322390258"/>
          <c:h val="0.16104169756110798"/>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InterFace" panose="020B0503030203020204"/>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Ability to address public 
health needs and economic 
costs of COVID-19</c:v>
                </c:pt>
              </c:strCache>
            </c:strRef>
          </c:tx>
          <c:spPr>
            <a:solidFill>
              <a:schemeClr val="bg2"/>
            </a:solidFill>
            <a:ln>
              <a:noFill/>
            </a:ln>
            <a:effectLst/>
          </c:spPr>
          <c:invertIfNegative val="0"/>
          <c:dPt>
            <c:idx val="0"/>
            <c:invertIfNegative val="0"/>
            <c:bubble3D val="0"/>
            <c:spPr>
              <a:solidFill>
                <a:schemeClr val="bg2"/>
              </a:solidFill>
              <a:ln>
                <a:noFill/>
              </a:ln>
              <a:effectLst/>
            </c:spPr>
            <c:extLst>
              <c:ext xmlns:c16="http://schemas.microsoft.com/office/drawing/2014/chart" uri="{C3380CC4-5D6E-409C-BE32-E72D297353CC}">
                <c16:uniqueId val="{00000004-96E8-4CC5-843A-40E48C2C6393}"/>
              </c:ext>
            </c:extLst>
          </c:dPt>
          <c:dPt>
            <c:idx val="1"/>
            <c:invertIfNegative val="0"/>
            <c:bubble3D val="0"/>
            <c:spPr>
              <a:solidFill>
                <a:schemeClr val="bg2"/>
              </a:solidFill>
              <a:ln>
                <a:noFill/>
              </a:ln>
              <a:effectLst/>
            </c:spPr>
            <c:extLst>
              <c:ext xmlns:c16="http://schemas.microsoft.com/office/drawing/2014/chart" uri="{C3380CC4-5D6E-409C-BE32-E72D297353CC}">
                <c16:uniqueId val="{00000003-96E8-4CC5-843A-40E48C2C6393}"/>
              </c:ext>
            </c:extLst>
          </c:dPt>
          <c:dPt>
            <c:idx val="3"/>
            <c:invertIfNegative val="0"/>
            <c:bubble3D val="0"/>
            <c:spPr>
              <a:solidFill>
                <a:schemeClr val="bg2"/>
              </a:solidFill>
              <a:ln>
                <a:noFill/>
              </a:ln>
              <a:effectLst/>
            </c:spPr>
            <c:extLst>
              <c:ext xmlns:c16="http://schemas.microsoft.com/office/drawing/2014/chart" uri="{C3380CC4-5D6E-409C-BE32-E72D297353CC}">
                <c16:uniqueId val="{00000002-96E8-4CC5-843A-40E48C2C6393}"/>
              </c:ext>
            </c:extLst>
          </c:dPt>
          <c:dPt>
            <c:idx val="4"/>
            <c:invertIfNegative val="0"/>
            <c:bubble3D val="0"/>
            <c:spPr>
              <a:solidFill>
                <a:schemeClr val="bg2"/>
              </a:solidFill>
              <a:ln>
                <a:noFill/>
              </a:ln>
              <a:effectLst/>
            </c:spPr>
            <c:extLst>
              <c:ext xmlns:c16="http://schemas.microsoft.com/office/drawing/2014/chart" uri="{C3380CC4-5D6E-409C-BE32-E72D297353CC}">
                <c16:uniqueId val="{00000001-96E8-4CC5-843A-40E48C2C6393}"/>
              </c:ext>
            </c:extLst>
          </c:dPt>
          <c:dPt>
            <c:idx val="5"/>
            <c:invertIfNegative val="0"/>
            <c:bubble3D val="0"/>
            <c:spPr>
              <a:solidFill>
                <a:schemeClr val="bg2"/>
              </a:solidFill>
              <a:ln>
                <a:noFill/>
              </a:ln>
              <a:effectLst/>
            </c:spPr>
            <c:extLst>
              <c:ext xmlns:c16="http://schemas.microsoft.com/office/drawing/2014/chart" uri="{C3380CC4-5D6E-409C-BE32-E72D297353CC}">
                <c16:uniqueId val="{00000000-96E8-4CC5-843A-40E48C2C6393}"/>
              </c:ext>
            </c:extLst>
          </c:dPt>
          <c:dPt>
            <c:idx val="11"/>
            <c:invertIfNegative val="0"/>
            <c:bubble3D val="0"/>
            <c:spPr>
              <a:solidFill>
                <a:schemeClr val="bg2"/>
              </a:solidFill>
              <a:ln>
                <a:noFill/>
              </a:ln>
              <a:effectLst/>
            </c:spPr>
            <c:extLst>
              <c:ext xmlns:c16="http://schemas.microsoft.com/office/drawing/2014/chart" uri="{C3380CC4-5D6E-409C-BE32-E72D297353CC}">
                <c16:uniqueId val="{0000000F-9262-48F2-8BC8-4B3ABEEB7E5F}"/>
              </c:ext>
            </c:extLst>
          </c:dPt>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InterFace" panose="020B0503030203020204"/>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Sheet1!$A$2:$A$13</c:f>
              <c:strCache>
                <c:ptCount val="12"/>
                <c:pt idx="0">
                  <c:v>Wisconsin </c:v>
                </c:pt>
                <c:pt idx="1">
                  <c:v>Texas</c:v>
                </c:pt>
                <c:pt idx="2">
                  <c:v>Pennsylvania</c:v>
                </c:pt>
                <c:pt idx="3">
                  <c:v>Ohio</c:v>
                </c:pt>
                <c:pt idx="4">
                  <c:v>North Carolina </c:v>
                </c:pt>
                <c:pt idx="5">
                  <c:v>Minnesota</c:v>
                </c:pt>
                <c:pt idx="6">
                  <c:v>Michigan</c:v>
                </c:pt>
                <c:pt idx="7">
                  <c:v>Georgia</c:v>
                </c:pt>
                <c:pt idx="8">
                  <c:v>Florida</c:v>
                </c:pt>
                <c:pt idx="9">
                  <c:v>Arizona</c:v>
                </c:pt>
                <c:pt idx="11">
                  <c:v>National</c:v>
                </c:pt>
              </c:strCache>
            </c:strRef>
          </c:cat>
          <c:val>
            <c:numRef>
              <c:f>Sheet1!$B$2:$B$13</c:f>
              <c:numCache>
                <c:formatCode>0</c:formatCode>
                <c:ptCount val="12"/>
                <c:pt idx="0">
                  <c:v>39.01</c:v>
                </c:pt>
                <c:pt idx="1">
                  <c:v>37.669999999999995</c:v>
                </c:pt>
                <c:pt idx="2">
                  <c:v>36.75</c:v>
                </c:pt>
                <c:pt idx="3">
                  <c:v>37.89</c:v>
                </c:pt>
                <c:pt idx="4">
                  <c:v>39.619999999999997</c:v>
                </c:pt>
                <c:pt idx="5">
                  <c:v>33.07</c:v>
                </c:pt>
                <c:pt idx="6">
                  <c:v>41.06</c:v>
                </c:pt>
                <c:pt idx="7">
                  <c:v>38.89</c:v>
                </c:pt>
                <c:pt idx="8">
                  <c:v>41.89</c:v>
                </c:pt>
                <c:pt idx="9">
                  <c:v>34.449999999999996</c:v>
                </c:pt>
                <c:pt idx="11">
                  <c:v>40.270000000000003</c:v>
                </c:pt>
              </c:numCache>
            </c:numRef>
          </c:val>
          <c:extLst>
            <c:ext xmlns:c16="http://schemas.microsoft.com/office/drawing/2014/chart" uri="{C3380CC4-5D6E-409C-BE32-E72D297353CC}">
              <c16:uniqueId val="{00000000-4553-4EAF-B77C-AD5A5B7999E4}"/>
            </c:ext>
          </c:extLst>
        </c:ser>
        <c:ser>
          <c:idx val="1"/>
          <c:order val="1"/>
          <c:tx>
            <c:strRef>
              <c:f>Sheet1!$C$1</c:f>
              <c:strCache>
                <c:ptCount val="1"/>
                <c:pt idx="0">
                  <c:v>Likelihood to protect 
health insurance coverage for
people with preexisting conditions</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InterFace" panose="020B0503030203020204"/>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Sheet1!$A$2:$A$13</c:f>
              <c:strCache>
                <c:ptCount val="12"/>
                <c:pt idx="0">
                  <c:v>Wisconsin </c:v>
                </c:pt>
                <c:pt idx="1">
                  <c:v>Texas</c:v>
                </c:pt>
                <c:pt idx="2">
                  <c:v>Pennsylvania</c:v>
                </c:pt>
                <c:pt idx="3">
                  <c:v>Ohio</c:v>
                </c:pt>
                <c:pt idx="4">
                  <c:v>North Carolina </c:v>
                </c:pt>
                <c:pt idx="5">
                  <c:v>Minnesota</c:v>
                </c:pt>
                <c:pt idx="6">
                  <c:v>Michigan</c:v>
                </c:pt>
                <c:pt idx="7">
                  <c:v>Georgia</c:v>
                </c:pt>
                <c:pt idx="8">
                  <c:v>Florida</c:v>
                </c:pt>
                <c:pt idx="9">
                  <c:v>Arizona</c:v>
                </c:pt>
                <c:pt idx="11">
                  <c:v>National</c:v>
                </c:pt>
              </c:strCache>
            </c:strRef>
          </c:cat>
          <c:val>
            <c:numRef>
              <c:f>Sheet1!$C$2:$C$13</c:f>
              <c:numCache>
                <c:formatCode>0</c:formatCode>
                <c:ptCount val="12"/>
                <c:pt idx="0">
                  <c:v>44.68</c:v>
                </c:pt>
                <c:pt idx="1">
                  <c:v>37.059999999999995</c:v>
                </c:pt>
                <c:pt idx="2">
                  <c:v>44.57</c:v>
                </c:pt>
                <c:pt idx="3">
                  <c:v>46.47</c:v>
                </c:pt>
                <c:pt idx="4">
                  <c:v>38.78</c:v>
                </c:pt>
                <c:pt idx="5">
                  <c:v>52.449999999999996</c:v>
                </c:pt>
                <c:pt idx="6">
                  <c:v>46.17</c:v>
                </c:pt>
                <c:pt idx="7">
                  <c:v>41.699999999999996</c:v>
                </c:pt>
                <c:pt idx="8">
                  <c:v>37.669999999999995</c:v>
                </c:pt>
                <c:pt idx="9">
                  <c:v>43.54</c:v>
                </c:pt>
                <c:pt idx="11">
                  <c:v>39.300000000000004</c:v>
                </c:pt>
              </c:numCache>
            </c:numRef>
          </c:val>
          <c:extLst>
            <c:ext xmlns:c16="http://schemas.microsoft.com/office/drawing/2014/chart" uri="{C3380CC4-5D6E-409C-BE32-E72D297353CC}">
              <c16:uniqueId val="{0000000C-D5CA-41BC-A87D-47CB64E8D9D9}"/>
            </c:ext>
          </c:extLst>
        </c:ser>
        <c:ser>
          <c:idx val="2"/>
          <c:order val="2"/>
          <c:tx>
            <c:strRef>
              <c:f>Sheet1!$D$1</c:f>
              <c:strCache>
                <c:ptCount val="1"/>
                <c:pt idx="0">
                  <c:v>Likelihood to lower the 
cost of your health care</c:v>
                </c:pt>
              </c:strCache>
            </c:strRef>
          </c:tx>
          <c:spPr>
            <a:solidFill>
              <a:schemeClr val="tx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InterFace" panose="020B0503030203020204"/>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Sheet1!$A$2:$A$13</c:f>
              <c:strCache>
                <c:ptCount val="12"/>
                <c:pt idx="0">
                  <c:v>Wisconsin </c:v>
                </c:pt>
                <c:pt idx="1">
                  <c:v>Texas</c:v>
                </c:pt>
                <c:pt idx="2">
                  <c:v>Pennsylvania</c:v>
                </c:pt>
                <c:pt idx="3">
                  <c:v>Ohio</c:v>
                </c:pt>
                <c:pt idx="4">
                  <c:v>North Carolina </c:v>
                </c:pt>
                <c:pt idx="5">
                  <c:v>Minnesota</c:v>
                </c:pt>
                <c:pt idx="6">
                  <c:v>Michigan</c:v>
                </c:pt>
                <c:pt idx="7">
                  <c:v>Georgia</c:v>
                </c:pt>
                <c:pt idx="8">
                  <c:v>Florida</c:v>
                </c:pt>
                <c:pt idx="9">
                  <c:v>Arizona</c:v>
                </c:pt>
                <c:pt idx="11">
                  <c:v>National</c:v>
                </c:pt>
              </c:strCache>
            </c:strRef>
          </c:cat>
          <c:val>
            <c:numRef>
              <c:f>Sheet1!$D$2:$D$13</c:f>
              <c:numCache>
                <c:formatCode>0</c:formatCode>
                <c:ptCount val="12"/>
                <c:pt idx="0">
                  <c:v>16.309999999999999</c:v>
                </c:pt>
                <c:pt idx="1">
                  <c:v>25.27</c:v>
                </c:pt>
                <c:pt idx="2">
                  <c:v>18.68</c:v>
                </c:pt>
                <c:pt idx="3">
                  <c:v>15.65</c:v>
                </c:pt>
                <c:pt idx="4">
                  <c:v>21.6</c:v>
                </c:pt>
                <c:pt idx="5">
                  <c:v>14.469999999999999</c:v>
                </c:pt>
                <c:pt idx="6">
                  <c:v>12.770000000000001</c:v>
                </c:pt>
                <c:pt idx="7">
                  <c:v>19.420000000000002</c:v>
                </c:pt>
                <c:pt idx="8">
                  <c:v>20.440000000000001</c:v>
                </c:pt>
                <c:pt idx="9">
                  <c:v>22.009999999999998</c:v>
                </c:pt>
                <c:pt idx="11">
                  <c:v>20.419999999999998</c:v>
                </c:pt>
              </c:numCache>
            </c:numRef>
          </c:val>
          <c:extLst>
            <c:ext xmlns:c16="http://schemas.microsoft.com/office/drawing/2014/chart" uri="{C3380CC4-5D6E-409C-BE32-E72D297353CC}">
              <c16:uniqueId val="{0000000D-D5CA-41BC-A87D-47CB64E8D9D9}"/>
            </c:ext>
          </c:extLst>
        </c:ser>
        <c:dLbls>
          <c:showLegendKey val="0"/>
          <c:showVal val="0"/>
          <c:showCatName val="0"/>
          <c:showSerName val="0"/>
          <c:showPercent val="0"/>
          <c:showBubbleSize val="0"/>
        </c:dLbls>
        <c:gapWidth val="50"/>
        <c:overlap val="100"/>
        <c:axId val="460504648"/>
        <c:axId val="460506288"/>
      </c:barChart>
      <c:catAx>
        <c:axId val="46050464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InterFace"/>
                <a:ea typeface="+mn-ea"/>
                <a:cs typeface="+mn-cs"/>
              </a:defRPr>
            </a:pPr>
            <a:endParaRPr lang="en-US"/>
          </a:p>
        </c:txPr>
        <c:crossAx val="460506288"/>
        <c:crosses val="autoZero"/>
        <c:auto val="1"/>
        <c:lblAlgn val="ctr"/>
        <c:lblOffset val="100"/>
        <c:noMultiLvlLbl val="0"/>
      </c:catAx>
      <c:valAx>
        <c:axId val="460506288"/>
        <c:scaling>
          <c:orientation val="minMax"/>
          <c:max val="100"/>
          <c:min val="0"/>
        </c:scaling>
        <c:delete val="1"/>
        <c:axPos val="b"/>
        <c:numFmt formatCode="0" sourceLinked="1"/>
        <c:majorTickMark val="out"/>
        <c:minorTickMark val="none"/>
        <c:tickLblPos val="nextTo"/>
        <c:crossAx val="460504648"/>
        <c:crosses val="autoZero"/>
        <c:crossBetween val="between"/>
      </c:valAx>
      <c:spPr>
        <a:noFill/>
        <a:ln>
          <a:noFill/>
        </a:ln>
        <a:effectLst/>
      </c:spPr>
    </c:plotArea>
    <c:legend>
      <c:legendPos val="t"/>
      <c:layout>
        <c:manualLayout>
          <c:xMode val="edge"/>
          <c:yMode val="edge"/>
          <c:x val="3.9061783943673166E-4"/>
          <c:y val="1.8463971992916814E-2"/>
          <c:w val="0.99921865322390258"/>
          <c:h val="0.16104169756110798"/>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InterFace" panose="020B0503030203020204"/>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2"/>
          <c:order val="0"/>
          <c:tx>
            <c:strRef>
              <c:f>Sheet1!$B$1</c:f>
              <c:strCache>
                <c:ptCount val="1"/>
                <c:pt idx="0">
                  <c:v>President Trump</c:v>
                </c:pt>
              </c:strCache>
            </c:strRef>
          </c:tx>
          <c:spPr>
            <a:solidFill>
              <a:srgbClr val="FF0000"/>
            </a:solidFill>
            <a:ln>
              <a:noFill/>
            </a:ln>
            <a:effectLst/>
          </c:spPr>
          <c:invertIfNegative val="0"/>
          <c:dLbls>
            <c:spPr>
              <a:noFill/>
              <a:ln>
                <a:noFill/>
              </a:ln>
              <a:effectLst/>
            </c:spPr>
            <c:txPr>
              <a:bodyPr rot="0" spcFirstLastPara="1" vertOverflow="ellipsis" vert="horz" wrap="square" lIns="38100" tIns="19050" rIns="38100" bIns="19050" anchor="ctr" anchorCtr="0">
                <a:spAutoFit/>
              </a:bodyPr>
              <a:lstStyle/>
              <a:p>
                <a:pPr algn="ctr">
                  <a:defRPr sz="1400" b="0" i="0" u="none" strike="noStrike" kern="1200" baseline="0">
                    <a:solidFill>
                      <a:schemeClr val="bg1"/>
                    </a:solidFill>
                    <a:latin typeface="InterFace" panose="020B0503030203020204"/>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Lower the cost of your 
health care</c:v>
                </c:pt>
                <c:pt idx="1">
                  <c:v>Protect health insurance 
coverage for people with
preexisting conditions</c:v>
                </c:pt>
                <c:pt idx="2">
                  <c:v>Address both the public 
health needs and economic 
costs of COVID-19 </c:v>
                </c:pt>
              </c:strCache>
            </c:strRef>
          </c:cat>
          <c:val>
            <c:numRef>
              <c:f>Sheet1!$B$2:$B$4</c:f>
              <c:numCache>
                <c:formatCode>0</c:formatCode>
                <c:ptCount val="3"/>
                <c:pt idx="0">
                  <c:v>36.64</c:v>
                </c:pt>
                <c:pt idx="1">
                  <c:v>35.58</c:v>
                </c:pt>
                <c:pt idx="2">
                  <c:v>39.26</c:v>
                </c:pt>
              </c:numCache>
            </c:numRef>
          </c:val>
          <c:extLst>
            <c:ext xmlns:c16="http://schemas.microsoft.com/office/drawing/2014/chart" uri="{C3380CC4-5D6E-409C-BE32-E72D297353CC}">
              <c16:uniqueId val="{0000000D-3367-46C1-8E4A-2765C8A30BCB}"/>
            </c:ext>
          </c:extLst>
        </c:ser>
        <c:ser>
          <c:idx val="0"/>
          <c:order val="1"/>
          <c:tx>
            <c:strRef>
              <c:f>Sheet1!$C$1</c:f>
              <c:strCache>
                <c:ptCount val="1"/>
                <c:pt idx="0">
                  <c:v>Neither or not sure*</c:v>
                </c:pt>
              </c:strCache>
            </c:strRef>
          </c:tx>
          <c:spPr>
            <a:solidFill>
              <a:schemeClr val="tx1">
                <a:lumMod val="20000"/>
                <a:lumOff val="80000"/>
              </a:schemeClr>
            </a:solidFill>
            <a:ln>
              <a:noFill/>
            </a:ln>
            <a:effectLst/>
          </c:spPr>
          <c:invertIfNegative val="0"/>
          <c:dPt>
            <c:idx val="0"/>
            <c:invertIfNegative val="0"/>
            <c:bubble3D val="0"/>
            <c:spPr>
              <a:solidFill>
                <a:schemeClr val="tx1">
                  <a:lumMod val="20000"/>
                  <a:lumOff val="80000"/>
                </a:schemeClr>
              </a:solidFill>
              <a:ln>
                <a:noFill/>
              </a:ln>
              <a:effectLst/>
            </c:spPr>
            <c:extLst>
              <c:ext xmlns:c16="http://schemas.microsoft.com/office/drawing/2014/chart" uri="{C3380CC4-5D6E-409C-BE32-E72D297353CC}">
                <c16:uniqueId val="{00000006-FE88-44EA-85A2-A70D6FBC78B6}"/>
              </c:ext>
            </c:extLst>
          </c:dPt>
          <c:dPt>
            <c:idx val="1"/>
            <c:invertIfNegative val="0"/>
            <c:bubble3D val="0"/>
            <c:spPr>
              <a:solidFill>
                <a:schemeClr val="tx1">
                  <a:lumMod val="20000"/>
                  <a:lumOff val="80000"/>
                </a:schemeClr>
              </a:solidFill>
              <a:ln>
                <a:noFill/>
              </a:ln>
              <a:effectLst/>
            </c:spPr>
            <c:extLst>
              <c:ext xmlns:c16="http://schemas.microsoft.com/office/drawing/2014/chart" uri="{C3380CC4-5D6E-409C-BE32-E72D297353CC}">
                <c16:uniqueId val="{00000005-FE88-44EA-85A2-A70D6FBC78B6}"/>
              </c:ext>
            </c:extLst>
          </c:dPt>
          <c:dPt>
            <c:idx val="2"/>
            <c:invertIfNegative val="0"/>
            <c:bubble3D val="0"/>
            <c:spPr>
              <a:solidFill>
                <a:schemeClr val="tx1">
                  <a:lumMod val="20000"/>
                  <a:lumOff val="80000"/>
                </a:schemeClr>
              </a:solidFill>
              <a:ln>
                <a:noFill/>
              </a:ln>
              <a:effectLst/>
            </c:spPr>
            <c:extLst>
              <c:ext xmlns:c16="http://schemas.microsoft.com/office/drawing/2014/chart" uri="{C3380CC4-5D6E-409C-BE32-E72D297353CC}">
                <c16:uniqueId val="{00000004-FE88-44EA-85A2-A70D6FBC78B6}"/>
              </c:ext>
            </c:extLst>
          </c:dPt>
          <c:dLbls>
            <c:dLbl>
              <c:idx val="0"/>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FE88-44EA-85A2-A70D6FBC78B6}"/>
                </c:ext>
              </c:extLst>
            </c:dLbl>
            <c:dLbl>
              <c:idx val="1"/>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E88-44EA-85A2-A70D6FBC78B6}"/>
                </c:ext>
              </c:extLst>
            </c:dLbl>
            <c:dLbl>
              <c:idx val="2"/>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FE88-44EA-85A2-A70D6FBC78B6}"/>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InterFace" panose="020B0503030203020204"/>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Lower the cost of your 
health care</c:v>
                </c:pt>
                <c:pt idx="1">
                  <c:v>Protect health insurance 
coverage for people with
preexisting conditions</c:v>
                </c:pt>
                <c:pt idx="2">
                  <c:v>Address both the public 
health needs and economic 
costs of COVID-19 </c:v>
                </c:pt>
              </c:strCache>
            </c:strRef>
          </c:cat>
          <c:val>
            <c:numRef>
              <c:f>Sheet1!$C$2:$C$4</c:f>
              <c:numCache>
                <c:formatCode>0</c:formatCode>
                <c:ptCount val="3"/>
                <c:pt idx="0">
                  <c:v>10.25</c:v>
                </c:pt>
                <c:pt idx="1">
                  <c:v>6.8000000000000007</c:v>
                </c:pt>
                <c:pt idx="2">
                  <c:v>5.25</c:v>
                </c:pt>
              </c:numCache>
            </c:numRef>
          </c:val>
          <c:extLst>
            <c:ext xmlns:c16="http://schemas.microsoft.com/office/drawing/2014/chart" uri="{C3380CC4-5D6E-409C-BE32-E72D297353CC}">
              <c16:uniqueId val="{00000000-BEE2-464F-B031-2C3583DB2569}"/>
            </c:ext>
          </c:extLst>
        </c:ser>
        <c:ser>
          <c:idx val="1"/>
          <c:order val="2"/>
          <c:tx>
            <c:strRef>
              <c:f>Sheet1!$D$1</c:f>
              <c:strCache>
                <c:ptCount val="1"/>
                <c:pt idx="0">
                  <c:v>Former Vice President Biden</c:v>
                </c:pt>
              </c:strCache>
            </c:strRef>
          </c:tx>
          <c:spPr>
            <a:solidFill>
              <a:srgbClr val="0070C0"/>
            </a:solidFill>
            <a:ln>
              <a:noFill/>
            </a:ln>
            <a:effectLst/>
          </c:spPr>
          <c:invertIfNegative val="0"/>
          <c:dPt>
            <c:idx val="0"/>
            <c:invertIfNegative val="0"/>
            <c:bubble3D val="0"/>
            <c:spPr>
              <a:solidFill>
                <a:srgbClr val="0070C0"/>
              </a:solidFill>
              <a:ln>
                <a:noFill/>
              </a:ln>
              <a:effectLst/>
            </c:spPr>
            <c:extLst>
              <c:ext xmlns:c16="http://schemas.microsoft.com/office/drawing/2014/chart" uri="{C3380CC4-5D6E-409C-BE32-E72D297353CC}">
                <c16:uniqueId val="{00000001-FE88-44EA-85A2-A70D6FBC78B6}"/>
              </c:ext>
            </c:extLst>
          </c:dPt>
          <c:dPt>
            <c:idx val="1"/>
            <c:invertIfNegative val="0"/>
            <c:bubble3D val="0"/>
            <c:spPr>
              <a:solidFill>
                <a:srgbClr val="0070C0"/>
              </a:solidFill>
              <a:ln>
                <a:noFill/>
              </a:ln>
              <a:effectLst/>
            </c:spPr>
            <c:extLst>
              <c:ext xmlns:c16="http://schemas.microsoft.com/office/drawing/2014/chart" uri="{C3380CC4-5D6E-409C-BE32-E72D297353CC}">
                <c16:uniqueId val="{00000003-FE88-44EA-85A2-A70D6FBC78B6}"/>
              </c:ext>
            </c:extLst>
          </c:dPt>
          <c:dPt>
            <c:idx val="2"/>
            <c:invertIfNegative val="0"/>
            <c:bubble3D val="0"/>
            <c:spPr>
              <a:solidFill>
                <a:srgbClr val="0070C0"/>
              </a:solidFill>
              <a:ln>
                <a:noFill/>
              </a:ln>
              <a:effectLst/>
            </c:spPr>
            <c:extLst>
              <c:ext xmlns:c16="http://schemas.microsoft.com/office/drawing/2014/chart" uri="{C3380CC4-5D6E-409C-BE32-E72D297353CC}">
                <c16:uniqueId val="{00000002-FE88-44EA-85A2-A70D6FBC78B6}"/>
              </c:ext>
            </c:extLst>
          </c:dPt>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InterFace" panose="020B0503030203020204"/>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Lower the cost of your 
health care</c:v>
                </c:pt>
                <c:pt idx="1">
                  <c:v>Protect health insurance 
coverage for people with
preexisting conditions</c:v>
                </c:pt>
                <c:pt idx="2">
                  <c:v>Address both the public 
health needs and economic 
costs of COVID-19 </c:v>
                </c:pt>
              </c:strCache>
            </c:strRef>
          </c:cat>
          <c:val>
            <c:numRef>
              <c:f>Sheet1!$D$2:$D$4</c:f>
              <c:numCache>
                <c:formatCode>0</c:formatCode>
                <c:ptCount val="3"/>
                <c:pt idx="0">
                  <c:v>53.12</c:v>
                </c:pt>
                <c:pt idx="1">
                  <c:v>57.620000000000005</c:v>
                </c:pt>
                <c:pt idx="2">
                  <c:v>55.500000000000007</c:v>
                </c:pt>
              </c:numCache>
            </c:numRef>
          </c:val>
          <c:extLst>
            <c:ext xmlns:c16="http://schemas.microsoft.com/office/drawing/2014/chart" uri="{C3380CC4-5D6E-409C-BE32-E72D297353CC}">
              <c16:uniqueId val="{00000001-BEE2-464F-B031-2C3583DB2569}"/>
            </c:ext>
          </c:extLst>
        </c:ser>
        <c:dLbls>
          <c:showLegendKey val="0"/>
          <c:showVal val="0"/>
          <c:showCatName val="0"/>
          <c:showSerName val="0"/>
          <c:showPercent val="0"/>
          <c:showBubbleSize val="0"/>
        </c:dLbls>
        <c:gapWidth val="85"/>
        <c:overlap val="100"/>
        <c:axId val="393325056"/>
        <c:axId val="314614640"/>
      </c:barChart>
      <c:catAx>
        <c:axId val="39332505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InterFace" panose="020B0503030203020204"/>
                <a:ea typeface="+mn-ea"/>
                <a:cs typeface="+mn-cs"/>
              </a:defRPr>
            </a:pPr>
            <a:endParaRPr lang="en-US"/>
          </a:p>
        </c:txPr>
        <c:crossAx val="314614640"/>
        <c:crosses val="autoZero"/>
        <c:auto val="1"/>
        <c:lblAlgn val="ctr"/>
        <c:lblOffset val="100"/>
        <c:noMultiLvlLbl val="0"/>
      </c:catAx>
      <c:valAx>
        <c:axId val="314614640"/>
        <c:scaling>
          <c:orientation val="minMax"/>
          <c:max val="101"/>
          <c:min val="0"/>
        </c:scaling>
        <c:delete val="1"/>
        <c:axPos val="b"/>
        <c:numFmt formatCode="0%" sourceLinked="0"/>
        <c:majorTickMark val="out"/>
        <c:minorTickMark val="none"/>
        <c:tickLblPos val="nextTo"/>
        <c:crossAx val="393325056"/>
        <c:crosses val="autoZero"/>
        <c:crossBetween val="between"/>
      </c:valAx>
      <c:spPr>
        <a:noFill/>
        <a:ln>
          <a:noFill/>
        </a:ln>
        <a:effectLst/>
      </c:spPr>
    </c:plotArea>
    <c:legend>
      <c:legendPos val="t"/>
      <c:layout>
        <c:manualLayout>
          <c:xMode val="edge"/>
          <c:yMode val="edge"/>
          <c:x val="0.14791839908900276"/>
          <c:y val="1.8512107574294407E-2"/>
          <c:w val="0.70416309072477057"/>
          <c:h val="8.42310612272167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InterFace" panose="020B0503030203020204"/>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0.11849314775183524"/>
          <c:w val="1"/>
          <c:h val="0.73841097002054445"/>
        </c:manualLayout>
      </c:layout>
      <c:barChart>
        <c:barDir val="col"/>
        <c:grouping val="stacked"/>
        <c:varyColors val="0"/>
        <c:ser>
          <c:idx val="2"/>
          <c:order val="1"/>
          <c:tx>
            <c:strRef>
              <c:f>Sheet1!$D$1</c:f>
              <c:strCache>
                <c:ptCount val="1"/>
                <c:pt idx="0">
                  <c:v>Gap push</c:v>
                </c:pt>
              </c:strCache>
            </c:strRef>
          </c:tx>
          <c:spPr>
            <a:solidFill>
              <a:schemeClr val="bg1"/>
            </a:solidFill>
            <a:ln>
              <a:noFill/>
            </a:ln>
            <a:effectLst/>
          </c:spPr>
          <c:invertIfNegative val="0"/>
          <c:cat>
            <c:strRef>
              <c:f>Sheet1!$A$11:$A$19</c:f>
              <c:strCache>
                <c:ptCount val="1"/>
                <c:pt idx="0">
                  <c:v>$50,000+</c:v>
                </c:pt>
              </c:strCache>
            </c:strRef>
          </c:cat>
          <c:val>
            <c:numRef>
              <c:f>Sheet1!$D$2:$D$11</c:f>
              <c:numCache>
                <c:formatCode>0%</c:formatCode>
                <c:ptCount val="10"/>
                <c:pt idx="0">
                  <c:v>0.3926</c:v>
                </c:pt>
                <c:pt idx="1">
                  <c:v>0.33850000000000002</c:v>
                </c:pt>
                <c:pt idx="2">
                  <c:v>0.45200000000000001</c:v>
                </c:pt>
                <c:pt idx="3">
                  <c:v>0.12330000000000001</c:v>
                </c:pt>
                <c:pt idx="4">
                  <c:v>0.29549999999999998</c:v>
                </c:pt>
                <c:pt idx="5">
                  <c:v>0.44330000000000003</c:v>
                </c:pt>
                <c:pt idx="6">
                  <c:v>5.0500000000000003E-2</c:v>
                </c:pt>
                <c:pt idx="7">
                  <c:v>9.06E-2</c:v>
                </c:pt>
                <c:pt idx="8">
                  <c:v>0.35870000000000002</c:v>
                </c:pt>
                <c:pt idx="9">
                  <c:v>0.4133</c:v>
                </c:pt>
              </c:numCache>
            </c:numRef>
          </c:val>
          <c:extLst>
            <c:ext xmlns:c16="http://schemas.microsoft.com/office/drawing/2014/chart" uri="{C3380CC4-5D6E-409C-BE32-E72D297353CC}">
              <c16:uniqueId val="{00000000-F22D-4C4F-AF4E-E19167A8A30A}"/>
            </c:ext>
          </c:extLst>
        </c:ser>
        <c:ser>
          <c:idx val="1"/>
          <c:order val="2"/>
          <c:tx>
            <c:strRef>
              <c:f>Sheet1!$C$1</c:f>
              <c:strCache>
                <c:ptCount val="1"/>
                <c:pt idx="0">
                  <c:v>Gap</c:v>
                </c:pt>
              </c:strCache>
            </c:strRef>
          </c:tx>
          <c:spPr>
            <a:solidFill>
              <a:schemeClr val="bg2">
                <a:alpha val="20000"/>
              </a:schemeClr>
            </a:solidFill>
            <a:ln>
              <a:noFill/>
            </a:ln>
            <a:effectLst/>
          </c:spPr>
          <c:invertIfNegative val="0"/>
          <c:dPt>
            <c:idx val="0"/>
            <c:invertIfNegative val="0"/>
            <c:bubble3D val="0"/>
            <c:spPr>
              <a:solidFill>
                <a:schemeClr val="bg2">
                  <a:alpha val="20000"/>
                </a:schemeClr>
              </a:solidFill>
              <a:ln>
                <a:noFill/>
              </a:ln>
              <a:effectLst/>
            </c:spPr>
            <c:extLst>
              <c:ext xmlns:c16="http://schemas.microsoft.com/office/drawing/2014/chart" uri="{C3380CC4-5D6E-409C-BE32-E72D297353CC}">
                <c16:uniqueId val="{00000001-FE88-44EA-85A2-A70D6FBC78B6}"/>
              </c:ext>
            </c:extLst>
          </c:dPt>
          <c:dPt>
            <c:idx val="1"/>
            <c:invertIfNegative val="0"/>
            <c:bubble3D val="0"/>
            <c:spPr>
              <a:solidFill>
                <a:schemeClr val="bg2">
                  <a:alpha val="20000"/>
                </a:schemeClr>
              </a:solidFill>
              <a:ln>
                <a:noFill/>
              </a:ln>
              <a:effectLst/>
            </c:spPr>
            <c:extLst>
              <c:ext xmlns:c16="http://schemas.microsoft.com/office/drawing/2014/chart" uri="{C3380CC4-5D6E-409C-BE32-E72D297353CC}">
                <c16:uniqueId val="{00000003-FE88-44EA-85A2-A70D6FBC78B6}"/>
              </c:ext>
            </c:extLst>
          </c:dPt>
          <c:dPt>
            <c:idx val="2"/>
            <c:invertIfNegative val="0"/>
            <c:bubble3D val="0"/>
            <c:spPr>
              <a:solidFill>
                <a:schemeClr val="bg2">
                  <a:alpha val="20000"/>
                </a:schemeClr>
              </a:solidFill>
              <a:ln>
                <a:noFill/>
              </a:ln>
              <a:effectLst/>
            </c:spPr>
            <c:extLst>
              <c:ext xmlns:c16="http://schemas.microsoft.com/office/drawing/2014/chart" uri="{C3380CC4-5D6E-409C-BE32-E72D297353CC}">
                <c16:uniqueId val="{00000002-FE88-44EA-85A2-A70D6FBC78B6}"/>
              </c:ext>
            </c:extLst>
          </c:dPt>
          <c:dPt>
            <c:idx val="3"/>
            <c:invertIfNegative val="0"/>
            <c:bubble3D val="0"/>
            <c:spPr>
              <a:solidFill>
                <a:schemeClr val="bg2">
                  <a:alpha val="20000"/>
                </a:schemeClr>
              </a:solidFill>
              <a:ln>
                <a:noFill/>
              </a:ln>
              <a:effectLst/>
            </c:spPr>
            <c:extLst>
              <c:ext xmlns:c16="http://schemas.microsoft.com/office/drawing/2014/chart" uri="{C3380CC4-5D6E-409C-BE32-E72D297353CC}">
                <c16:uniqueId val="{0000000F-FE88-44EA-85A2-A70D6FBC78B6}"/>
              </c:ext>
            </c:extLst>
          </c:dPt>
          <c:dPt>
            <c:idx val="4"/>
            <c:invertIfNegative val="0"/>
            <c:bubble3D val="0"/>
            <c:spPr>
              <a:solidFill>
                <a:schemeClr val="bg2">
                  <a:alpha val="20000"/>
                </a:schemeClr>
              </a:solidFill>
              <a:ln>
                <a:noFill/>
              </a:ln>
              <a:effectLst/>
            </c:spPr>
            <c:extLst>
              <c:ext xmlns:c16="http://schemas.microsoft.com/office/drawing/2014/chart" uri="{C3380CC4-5D6E-409C-BE32-E72D297353CC}">
                <c16:uniqueId val="{0000000E-FE88-44EA-85A2-A70D6FBC78B6}"/>
              </c:ext>
            </c:extLst>
          </c:dPt>
          <c:dPt>
            <c:idx val="6"/>
            <c:invertIfNegative val="0"/>
            <c:bubble3D val="0"/>
            <c:spPr>
              <a:solidFill>
                <a:schemeClr val="bg2">
                  <a:alpha val="20000"/>
                </a:schemeClr>
              </a:solidFill>
              <a:ln>
                <a:noFill/>
              </a:ln>
              <a:effectLst/>
            </c:spPr>
            <c:extLst>
              <c:ext xmlns:c16="http://schemas.microsoft.com/office/drawing/2014/chart" uri="{C3380CC4-5D6E-409C-BE32-E72D297353CC}">
                <c16:uniqueId val="{0000000D-FE88-44EA-85A2-A70D6FBC78B6}"/>
              </c:ext>
            </c:extLst>
          </c:dPt>
          <c:dPt>
            <c:idx val="7"/>
            <c:invertIfNegative val="0"/>
            <c:bubble3D val="0"/>
            <c:spPr>
              <a:solidFill>
                <a:schemeClr val="bg2">
                  <a:alpha val="20000"/>
                </a:schemeClr>
              </a:solidFill>
              <a:ln>
                <a:noFill/>
              </a:ln>
              <a:effectLst/>
            </c:spPr>
            <c:extLst>
              <c:ext xmlns:c16="http://schemas.microsoft.com/office/drawing/2014/chart" uri="{C3380CC4-5D6E-409C-BE32-E72D297353CC}">
                <c16:uniqueId val="{0000000C-FE88-44EA-85A2-A70D6FBC78B6}"/>
              </c:ext>
            </c:extLst>
          </c:dPt>
          <c:dPt>
            <c:idx val="8"/>
            <c:invertIfNegative val="0"/>
            <c:bubble3D val="0"/>
            <c:spPr>
              <a:solidFill>
                <a:schemeClr val="bg2">
                  <a:alpha val="20000"/>
                </a:schemeClr>
              </a:solidFill>
              <a:ln>
                <a:noFill/>
              </a:ln>
              <a:effectLst/>
            </c:spPr>
            <c:extLst>
              <c:ext xmlns:c16="http://schemas.microsoft.com/office/drawing/2014/chart" uri="{C3380CC4-5D6E-409C-BE32-E72D297353CC}">
                <c16:uniqueId val="{0000000B-FE88-44EA-85A2-A70D6FBC78B6}"/>
              </c:ext>
            </c:extLst>
          </c:dPt>
          <c:dPt>
            <c:idx val="10"/>
            <c:invertIfNegative val="0"/>
            <c:bubble3D val="0"/>
            <c:spPr>
              <a:solidFill>
                <a:schemeClr val="bg2">
                  <a:alpha val="20000"/>
                </a:schemeClr>
              </a:solidFill>
              <a:ln>
                <a:noFill/>
              </a:ln>
              <a:effectLst/>
            </c:spPr>
            <c:extLst>
              <c:ext xmlns:c16="http://schemas.microsoft.com/office/drawing/2014/chart" uri="{C3380CC4-5D6E-409C-BE32-E72D297353CC}">
                <c16:uniqueId val="{0000000A-FE88-44EA-85A2-A70D6FBC78B6}"/>
              </c:ext>
            </c:extLst>
          </c:dPt>
          <c:dPt>
            <c:idx val="11"/>
            <c:invertIfNegative val="0"/>
            <c:bubble3D val="0"/>
            <c:spPr>
              <a:solidFill>
                <a:schemeClr val="bg2">
                  <a:alpha val="20000"/>
                </a:schemeClr>
              </a:solidFill>
              <a:ln>
                <a:noFill/>
              </a:ln>
              <a:effectLst/>
            </c:spPr>
            <c:extLst>
              <c:ext xmlns:c16="http://schemas.microsoft.com/office/drawing/2014/chart" uri="{C3380CC4-5D6E-409C-BE32-E72D297353CC}">
                <c16:uniqueId val="{00000009-FE88-44EA-85A2-A70D6FBC78B6}"/>
              </c:ext>
            </c:extLst>
          </c:dPt>
          <c:dPt>
            <c:idx val="13"/>
            <c:invertIfNegative val="0"/>
            <c:bubble3D val="0"/>
            <c:spPr>
              <a:solidFill>
                <a:schemeClr val="bg2">
                  <a:alpha val="20000"/>
                </a:schemeClr>
              </a:solidFill>
              <a:ln>
                <a:noFill/>
              </a:ln>
              <a:effectLst/>
            </c:spPr>
            <c:extLst>
              <c:ext xmlns:c16="http://schemas.microsoft.com/office/drawing/2014/chart" uri="{C3380CC4-5D6E-409C-BE32-E72D297353CC}">
                <c16:uniqueId val="{00000008-FE88-44EA-85A2-A70D6FBC78B6}"/>
              </c:ext>
            </c:extLst>
          </c:dPt>
          <c:cat>
            <c:strRef>
              <c:f>Sheet1!$A$11:$A$19</c:f>
              <c:strCache>
                <c:ptCount val="1"/>
                <c:pt idx="0">
                  <c:v>$50,000+</c:v>
                </c:pt>
              </c:strCache>
            </c:strRef>
          </c:cat>
          <c:val>
            <c:numRef>
              <c:f>Sheet1!$C$2:$C$11</c:f>
              <c:numCache>
                <c:formatCode>0%</c:formatCode>
                <c:ptCount val="10"/>
                <c:pt idx="0">
                  <c:v>0.16240000000000004</c:v>
                </c:pt>
                <c:pt idx="1">
                  <c:v>0.26769999999999994</c:v>
                </c:pt>
                <c:pt idx="2">
                  <c:v>4.6499999999999986E-2</c:v>
                </c:pt>
                <c:pt idx="3">
                  <c:v>0.71430000000000005</c:v>
                </c:pt>
                <c:pt idx="4">
                  <c:v>0.35099999999999998</c:v>
                </c:pt>
                <c:pt idx="5">
                  <c:v>6.5300000000000025E-2</c:v>
                </c:pt>
                <c:pt idx="6">
                  <c:v>0.87570000000000003</c:v>
                </c:pt>
                <c:pt idx="7">
                  <c:v>0.76819999999999999</c:v>
                </c:pt>
                <c:pt idx="8">
                  <c:v>0.21879999999999999</c:v>
                </c:pt>
                <c:pt idx="9">
                  <c:v>0.13139999999999996</c:v>
                </c:pt>
              </c:numCache>
            </c:numRef>
          </c:val>
          <c:extLst>
            <c:ext xmlns:c16="http://schemas.microsoft.com/office/drawing/2014/chart" uri="{C3380CC4-5D6E-409C-BE32-E72D297353CC}">
              <c16:uniqueId val="{00000001-BEE2-464F-B031-2C3583DB2569}"/>
            </c:ext>
          </c:extLst>
        </c:ser>
        <c:dLbls>
          <c:showLegendKey val="0"/>
          <c:showVal val="0"/>
          <c:showCatName val="0"/>
          <c:showSerName val="0"/>
          <c:showPercent val="0"/>
          <c:showBubbleSize val="0"/>
        </c:dLbls>
        <c:gapWidth val="500"/>
        <c:overlap val="100"/>
        <c:axId val="393325056"/>
        <c:axId val="314614640"/>
      </c:barChart>
      <c:lineChart>
        <c:grouping val="standard"/>
        <c:varyColors val="0"/>
        <c:ser>
          <c:idx val="0"/>
          <c:order val="0"/>
          <c:tx>
            <c:strRef>
              <c:f>Sheet1!$B$1</c:f>
              <c:strCache>
                <c:ptCount val="1"/>
                <c:pt idx="0">
                  <c:v>President Trump</c:v>
                </c:pt>
              </c:strCache>
            </c:strRef>
          </c:tx>
          <c:spPr>
            <a:ln w="28575" cap="rnd">
              <a:noFill/>
              <a:round/>
            </a:ln>
            <a:effectLst/>
          </c:spPr>
          <c:marker>
            <c:symbol val="circle"/>
            <c:size val="13"/>
            <c:spPr>
              <a:solidFill>
                <a:srgbClr val="FF0000"/>
              </a:solidFill>
              <a:ln w="9525">
                <a:noFill/>
              </a:ln>
              <a:effectLst/>
            </c:spPr>
          </c:marker>
          <c:dPt>
            <c:idx val="0"/>
            <c:marker>
              <c:symbol val="circle"/>
              <c:size val="13"/>
              <c:spPr>
                <a:solidFill>
                  <a:srgbClr val="FF0000"/>
                </a:solidFill>
                <a:ln w="9525">
                  <a:noFill/>
                </a:ln>
                <a:effectLst/>
              </c:spPr>
            </c:marker>
            <c:bubble3D val="0"/>
            <c:spPr>
              <a:ln w="28575" cap="rnd">
                <a:noFill/>
                <a:round/>
              </a:ln>
              <a:effectLst/>
            </c:spPr>
            <c:extLst>
              <c:ext xmlns:c16="http://schemas.microsoft.com/office/drawing/2014/chart" uri="{C3380CC4-5D6E-409C-BE32-E72D297353CC}">
                <c16:uniqueId val="{00000006-FE88-44EA-85A2-A70D6FBC78B6}"/>
              </c:ext>
            </c:extLst>
          </c:dPt>
          <c:dPt>
            <c:idx val="1"/>
            <c:marker>
              <c:symbol val="circle"/>
              <c:size val="13"/>
              <c:spPr>
                <a:solidFill>
                  <a:srgbClr val="FF0000"/>
                </a:solidFill>
                <a:ln w="9525">
                  <a:noFill/>
                </a:ln>
                <a:effectLst/>
              </c:spPr>
            </c:marker>
            <c:bubble3D val="0"/>
            <c:spPr>
              <a:ln w="28575" cap="rnd">
                <a:noFill/>
                <a:round/>
              </a:ln>
              <a:effectLst/>
            </c:spPr>
            <c:extLst>
              <c:ext xmlns:c16="http://schemas.microsoft.com/office/drawing/2014/chart" uri="{C3380CC4-5D6E-409C-BE32-E72D297353CC}">
                <c16:uniqueId val="{00000005-FE88-44EA-85A2-A70D6FBC78B6}"/>
              </c:ext>
            </c:extLst>
          </c:dPt>
          <c:dPt>
            <c:idx val="2"/>
            <c:marker>
              <c:symbol val="circle"/>
              <c:size val="13"/>
              <c:spPr>
                <a:solidFill>
                  <a:srgbClr val="FF0000"/>
                </a:solidFill>
                <a:ln w="9525">
                  <a:noFill/>
                </a:ln>
                <a:effectLst/>
              </c:spPr>
            </c:marker>
            <c:bubble3D val="0"/>
            <c:spPr>
              <a:ln w="28575" cap="rnd">
                <a:noFill/>
                <a:round/>
              </a:ln>
              <a:effectLst/>
            </c:spPr>
            <c:extLst>
              <c:ext xmlns:c16="http://schemas.microsoft.com/office/drawing/2014/chart" uri="{C3380CC4-5D6E-409C-BE32-E72D297353CC}">
                <c16:uniqueId val="{00000004-FE88-44EA-85A2-A70D6FBC78B6}"/>
              </c:ext>
            </c:extLst>
          </c:dPt>
          <c:dPt>
            <c:idx val="3"/>
            <c:marker>
              <c:symbol val="circle"/>
              <c:size val="13"/>
              <c:spPr>
                <a:solidFill>
                  <a:srgbClr val="FF0000"/>
                </a:solidFill>
                <a:ln w="9525">
                  <a:noFill/>
                </a:ln>
                <a:effectLst/>
              </c:spPr>
            </c:marker>
            <c:bubble3D val="0"/>
            <c:spPr>
              <a:ln w="28575" cap="rnd">
                <a:noFill/>
                <a:round/>
              </a:ln>
              <a:effectLst/>
            </c:spPr>
            <c:extLst>
              <c:ext xmlns:c16="http://schemas.microsoft.com/office/drawing/2014/chart" uri="{C3380CC4-5D6E-409C-BE32-E72D297353CC}">
                <c16:uniqueId val="{00000017-FE88-44EA-85A2-A70D6FBC78B6}"/>
              </c:ext>
            </c:extLst>
          </c:dPt>
          <c:dPt>
            <c:idx val="4"/>
            <c:marker>
              <c:symbol val="circle"/>
              <c:size val="13"/>
              <c:spPr>
                <a:solidFill>
                  <a:srgbClr val="FF0000"/>
                </a:solidFill>
                <a:ln w="9525">
                  <a:noFill/>
                </a:ln>
                <a:effectLst/>
              </c:spPr>
            </c:marker>
            <c:bubble3D val="0"/>
            <c:spPr>
              <a:ln w="28575" cap="rnd">
                <a:noFill/>
                <a:round/>
              </a:ln>
              <a:effectLst/>
            </c:spPr>
            <c:extLst>
              <c:ext xmlns:c16="http://schemas.microsoft.com/office/drawing/2014/chart" uri="{C3380CC4-5D6E-409C-BE32-E72D297353CC}">
                <c16:uniqueId val="{00000010-FE88-44EA-85A2-A70D6FBC78B6}"/>
              </c:ext>
            </c:extLst>
          </c:dPt>
          <c:dPt>
            <c:idx val="6"/>
            <c:marker>
              <c:symbol val="circle"/>
              <c:size val="13"/>
              <c:spPr>
                <a:solidFill>
                  <a:srgbClr val="FF0000"/>
                </a:solidFill>
                <a:ln w="9525">
                  <a:noFill/>
                </a:ln>
                <a:effectLst/>
              </c:spPr>
            </c:marker>
            <c:bubble3D val="0"/>
            <c:spPr>
              <a:ln w="28575" cap="rnd">
                <a:noFill/>
                <a:round/>
              </a:ln>
              <a:effectLst/>
            </c:spPr>
            <c:extLst>
              <c:ext xmlns:c16="http://schemas.microsoft.com/office/drawing/2014/chart" uri="{C3380CC4-5D6E-409C-BE32-E72D297353CC}">
                <c16:uniqueId val="{00000016-FE88-44EA-85A2-A70D6FBC78B6}"/>
              </c:ext>
            </c:extLst>
          </c:dPt>
          <c:dPt>
            <c:idx val="7"/>
            <c:marker>
              <c:symbol val="circle"/>
              <c:size val="13"/>
              <c:spPr>
                <a:solidFill>
                  <a:srgbClr val="0070C0"/>
                </a:solidFill>
                <a:ln w="9525">
                  <a:noFill/>
                </a:ln>
                <a:effectLst/>
              </c:spPr>
            </c:marker>
            <c:bubble3D val="0"/>
            <c:spPr>
              <a:ln w="28575" cap="rnd">
                <a:noFill/>
                <a:round/>
              </a:ln>
              <a:effectLst/>
            </c:spPr>
            <c:extLst>
              <c:ext xmlns:c16="http://schemas.microsoft.com/office/drawing/2014/chart" uri="{C3380CC4-5D6E-409C-BE32-E72D297353CC}">
                <c16:uniqueId val="{00000014-FE88-44EA-85A2-A70D6FBC78B6}"/>
              </c:ext>
            </c:extLst>
          </c:dPt>
          <c:dPt>
            <c:idx val="8"/>
            <c:marker>
              <c:symbol val="circle"/>
              <c:size val="13"/>
              <c:spPr>
                <a:solidFill>
                  <a:srgbClr val="FF0000"/>
                </a:solidFill>
                <a:ln w="9525">
                  <a:noFill/>
                </a:ln>
                <a:effectLst/>
              </c:spPr>
            </c:marker>
            <c:bubble3D val="0"/>
            <c:spPr>
              <a:ln w="28575" cap="rnd">
                <a:noFill/>
                <a:round/>
              </a:ln>
              <a:effectLst/>
            </c:spPr>
            <c:extLst>
              <c:ext xmlns:c16="http://schemas.microsoft.com/office/drawing/2014/chart" uri="{C3380CC4-5D6E-409C-BE32-E72D297353CC}">
                <c16:uniqueId val="{00000015-FE88-44EA-85A2-A70D6FBC78B6}"/>
              </c:ext>
            </c:extLst>
          </c:dPt>
          <c:dPt>
            <c:idx val="10"/>
            <c:marker>
              <c:symbol val="circle"/>
              <c:size val="13"/>
              <c:spPr>
                <a:solidFill>
                  <a:srgbClr val="FF0000"/>
                </a:solidFill>
                <a:ln w="9525">
                  <a:noFill/>
                </a:ln>
                <a:effectLst/>
              </c:spPr>
            </c:marker>
            <c:bubble3D val="0"/>
            <c:spPr>
              <a:ln w="28575" cap="rnd">
                <a:noFill/>
                <a:round/>
              </a:ln>
              <a:effectLst/>
            </c:spPr>
            <c:extLst>
              <c:ext xmlns:c16="http://schemas.microsoft.com/office/drawing/2014/chart" uri="{C3380CC4-5D6E-409C-BE32-E72D297353CC}">
                <c16:uniqueId val="{00000013-FE88-44EA-85A2-A70D6FBC78B6}"/>
              </c:ext>
            </c:extLst>
          </c:dPt>
          <c:dPt>
            <c:idx val="11"/>
            <c:marker>
              <c:symbol val="circle"/>
              <c:size val="13"/>
              <c:spPr>
                <a:solidFill>
                  <a:srgbClr val="FF0000"/>
                </a:solidFill>
                <a:ln w="9525">
                  <a:noFill/>
                </a:ln>
                <a:effectLst/>
              </c:spPr>
            </c:marker>
            <c:bubble3D val="0"/>
            <c:spPr>
              <a:ln w="28575" cap="rnd">
                <a:noFill/>
                <a:round/>
              </a:ln>
              <a:effectLst/>
            </c:spPr>
            <c:extLst>
              <c:ext xmlns:c16="http://schemas.microsoft.com/office/drawing/2014/chart" uri="{C3380CC4-5D6E-409C-BE32-E72D297353CC}">
                <c16:uniqueId val="{00000012-FE88-44EA-85A2-A70D6FBC78B6}"/>
              </c:ext>
            </c:extLst>
          </c:dPt>
          <c:dPt>
            <c:idx val="13"/>
            <c:marker>
              <c:symbol val="circle"/>
              <c:size val="13"/>
              <c:spPr>
                <a:solidFill>
                  <a:srgbClr val="FF0000"/>
                </a:solidFill>
                <a:ln w="9525">
                  <a:noFill/>
                </a:ln>
                <a:effectLst/>
              </c:spPr>
            </c:marker>
            <c:bubble3D val="0"/>
            <c:spPr>
              <a:ln w="28575" cap="rnd">
                <a:noFill/>
                <a:round/>
              </a:ln>
              <a:effectLst/>
            </c:spPr>
            <c:extLst>
              <c:ext xmlns:c16="http://schemas.microsoft.com/office/drawing/2014/chart" uri="{C3380CC4-5D6E-409C-BE32-E72D297353CC}">
                <c16:uniqueId val="{00000011-FE88-44EA-85A2-A70D6FBC78B6}"/>
              </c:ext>
            </c:extLst>
          </c:dPt>
          <c:dLbls>
            <c:dLbl>
              <c:idx val="3"/>
              <c:tx>
                <c:rich>
                  <a:bodyPr/>
                  <a:lstStyle/>
                  <a:p>
                    <a:fld id="{7B2C27D1-A6AD-A24A-BA90-966D83E39F11}" type="VALUE">
                      <a:rPr lang="en-US">
                        <a:solidFill>
                          <a:srgbClr val="FF0000"/>
                        </a:solidFill>
                      </a:rPr>
                      <a:pPr/>
                      <a:t>[VALUE]</a:t>
                    </a:fld>
                    <a:endParaRPr lang="en-US"/>
                  </a:p>
                </c:rich>
              </c:tx>
              <c:dLblPos val="b"/>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7-FE88-44EA-85A2-A70D6FBC78B6}"/>
                </c:ext>
              </c:extLst>
            </c:dLbl>
            <c:dLbl>
              <c:idx val="7"/>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rgbClr val="0070C0"/>
                      </a:solidFill>
                      <a:latin typeface="InterFace" panose="020B0503030203020204"/>
                      <a:ea typeface="+mn-ea"/>
                      <a:cs typeface="+mn-cs"/>
                    </a:defRPr>
                  </a:pPr>
                  <a:endParaRPr lang="en-US"/>
                </a:p>
              </c:txPr>
              <c:dLblPos val="b"/>
              <c:showLegendKey val="0"/>
              <c:showVal val="1"/>
              <c:showCatName val="0"/>
              <c:showSerName val="0"/>
              <c:showPercent val="0"/>
              <c:showBubbleSize val="0"/>
              <c:extLst>
                <c:ext xmlns:c16="http://schemas.microsoft.com/office/drawing/2014/chart" uri="{C3380CC4-5D6E-409C-BE32-E72D297353CC}">
                  <c16:uniqueId val="{00000014-FE88-44EA-85A2-A70D6FBC78B6}"/>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rgbClr val="FF0000"/>
                    </a:solidFill>
                    <a:latin typeface="InterFace" panose="020B0503030203020204"/>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All</c:v>
                </c:pt>
                <c:pt idx="1">
                  <c:v>Women</c:v>
                </c:pt>
                <c:pt idx="2">
                  <c:v>Men</c:v>
                </c:pt>
                <c:pt idx="3">
                  <c:v>Black</c:v>
                </c:pt>
                <c:pt idx="4">
                  <c:v>Hispanic</c:v>
                </c:pt>
                <c:pt idx="5">
                  <c:v>White</c:v>
                </c:pt>
                <c:pt idx="6">
                  <c:v>Democrat</c:v>
                </c:pt>
                <c:pt idx="7">
                  <c:v>Republican</c:v>
                </c:pt>
                <c:pt idx="8">
                  <c:v>&lt;$50,000</c:v>
                </c:pt>
                <c:pt idx="9">
                  <c:v>$50,000+</c:v>
                </c:pt>
              </c:strCache>
            </c:strRef>
          </c:cat>
          <c:val>
            <c:numRef>
              <c:f>Sheet1!$B$2:$B$11</c:f>
              <c:numCache>
                <c:formatCode>0%</c:formatCode>
                <c:ptCount val="10"/>
                <c:pt idx="0">
                  <c:v>0.3926</c:v>
                </c:pt>
                <c:pt idx="1">
                  <c:v>0.33850000000000002</c:v>
                </c:pt>
                <c:pt idx="2">
                  <c:v>0.45200000000000001</c:v>
                </c:pt>
                <c:pt idx="3">
                  <c:v>0.12330000000000001</c:v>
                </c:pt>
                <c:pt idx="4">
                  <c:v>0.29549999999999998</c:v>
                </c:pt>
                <c:pt idx="5">
                  <c:v>0.44330000000000003</c:v>
                </c:pt>
                <c:pt idx="6">
                  <c:v>5.0500000000000003E-2</c:v>
                </c:pt>
                <c:pt idx="7">
                  <c:v>9.06E-2</c:v>
                </c:pt>
                <c:pt idx="8">
                  <c:v>0.35870000000000002</c:v>
                </c:pt>
                <c:pt idx="9">
                  <c:v>0.4133</c:v>
                </c:pt>
              </c:numCache>
            </c:numRef>
          </c:val>
          <c:smooth val="0"/>
          <c:extLst>
            <c:ext xmlns:c16="http://schemas.microsoft.com/office/drawing/2014/chart" uri="{C3380CC4-5D6E-409C-BE32-E72D297353CC}">
              <c16:uniqueId val="{00000000-BEE2-464F-B031-2C3583DB2569}"/>
            </c:ext>
          </c:extLst>
        </c:ser>
        <c:ser>
          <c:idx val="3"/>
          <c:order val="3"/>
          <c:tx>
            <c:strRef>
              <c:f>Sheet1!$E$1</c:f>
              <c:strCache>
                <c:ptCount val="1"/>
                <c:pt idx="0">
                  <c:v>Former Vice President Biden</c:v>
                </c:pt>
              </c:strCache>
            </c:strRef>
          </c:tx>
          <c:spPr>
            <a:ln w="25400" cap="rnd">
              <a:noFill/>
              <a:round/>
            </a:ln>
            <a:effectLst/>
          </c:spPr>
          <c:marker>
            <c:symbol val="circle"/>
            <c:size val="13"/>
            <c:spPr>
              <a:solidFill>
                <a:srgbClr val="0070C0"/>
              </a:solidFill>
              <a:ln w="9525">
                <a:noFill/>
              </a:ln>
              <a:effectLst/>
            </c:spPr>
          </c:marker>
          <c:dPt>
            <c:idx val="3"/>
            <c:marker>
              <c:symbol val="circle"/>
              <c:size val="13"/>
              <c:spPr>
                <a:solidFill>
                  <a:srgbClr val="0070C0"/>
                </a:solidFill>
                <a:ln w="9525">
                  <a:noFill/>
                </a:ln>
                <a:effectLst/>
              </c:spPr>
            </c:marker>
            <c:bubble3D val="0"/>
            <c:extLst>
              <c:ext xmlns:c16="http://schemas.microsoft.com/office/drawing/2014/chart" uri="{C3380CC4-5D6E-409C-BE32-E72D297353CC}">
                <c16:uniqueId val="{00000003-F22D-4C4F-AF4E-E19167A8A30A}"/>
              </c:ext>
            </c:extLst>
          </c:dPt>
          <c:dPt>
            <c:idx val="7"/>
            <c:marker>
              <c:symbol val="circle"/>
              <c:size val="13"/>
              <c:spPr>
                <a:solidFill>
                  <a:srgbClr val="FF0000"/>
                </a:solidFill>
                <a:ln w="9525">
                  <a:noFill/>
                </a:ln>
                <a:effectLst/>
              </c:spPr>
            </c:marker>
            <c:bubble3D val="0"/>
            <c:extLst>
              <c:ext xmlns:c16="http://schemas.microsoft.com/office/drawing/2014/chart" uri="{C3380CC4-5D6E-409C-BE32-E72D297353CC}">
                <c16:uniqueId val="{00000001-4B52-4694-A0E3-23FEB9D09241}"/>
              </c:ext>
            </c:extLst>
          </c:dPt>
          <c:dLbls>
            <c:dLbl>
              <c:idx val="3"/>
              <c:tx>
                <c:rich>
                  <a:bodyPr/>
                  <a:lstStyle/>
                  <a:p>
                    <a:fld id="{D5CB0578-9C47-6D4F-92AA-8EA604D16FA8}" type="VALUE">
                      <a:rPr lang="en-US">
                        <a:solidFill>
                          <a:srgbClr val="0070C0"/>
                        </a:solidFill>
                      </a:rPr>
                      <a:pPr/>
                      <a:t>[VALUE]</a:t>
                    </a:fld>
                    <a:endParaRPr lang="en-US"/>
                  </a:p>
                </c:rich>
              </c:tx>
              <c:dLblPos val="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F22D-4C4F-AF4E-E19167A8A30A}"/>
                </c:ext>
              </c:extLst>
            </c:dLbl>
            <c:dLbl>
              <c:idx val="7"/>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rgbClr val="FF0000"/>
                      </a:solidFill>
                      <a:latin typeface="InterFace" panose="020B0503030203020204" pitchFamily="34" charset="0"/>
                      <a:ea typeface="+mn-ea"/>
                      <a:cs typeface="+mn-cs"/>
                    </a:defRPr>
                  </a:pPr>
                  <a:endParaRPr lang="en-US"/>
                </a:p>
              </c:txPr>
              <c:dLblPos val="t"/>
              <c:showLegendKey val="0"/>
              <c:showVal val="1"/>
              <c:showCatName val="0"/>
              <c:showSerName val="0"/>
              <c:showPercent val="0"/>
              <c:showBubbleSize val="0"/>
              <c:extLst>
                <c:ext xmlns:c16="http://schemas.microsoft.com/office/drawing/2014/chart" uri="{C3380CC4-5D6E-409C-BE32-E72D297353CC}">
                  <c16:uniqueId val="{00000001-4B52-4694-A0E3-23FEB9D09241}"/>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rgbClr val="0070C0"/>
                    </a:solidFill>
                    <a:latin typeface="InterFace" panose="020B0503030203020204" pitchFamily="34" charset="0"/>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All</c:v>
                </c:pt>
                <c:pt idx="1">
                  <c:v>Women</c:v>
                </c:pt>
                <c:pt idx="2">
                  <c:v>Men</c:v>
                </c:pt>
                <c:pt idx="3">
                  <c:v>Black</c:v>
                </c:pt>
                <c:pt idx="4">
                  <c:v>Hispanic</c:v>
                </c:pt>
                <c:pt idx="5">
                  <c:v>White</c:v>
                </c:pt>
                <c:pt idx="6">
                  <c:v>Democrat</c:v>
                </c:pt>
                <c:pt idx="7">
                  <c:v>Republican</c:v>
                </c:pt>
                <c:pt idx="8">
                  <c:v>&lt;$50,000</c:v>
                </c:pt>
                <c:pt idx="9">
                  <c:v>$50,000+</c:v>
                </c:pt>
              </c:strCache>
            </c:strRef>
          </c:cat>
          <c:val>
            <c:numRef>
              <c:f>Sheet1!$E$2:$E$11</c:f>
              <c:numCache>
                <c:formatCode>0%</c:formatCode>
                <c:ptCount val="10"/>
                <c:pt idx="0">
                  <c:v>0.55500000000000005</c:v>
                </c:pt>
                <c:pt idx="1">
                  <c:v>0.60619999999999996</c:v>
                </c:pt>
                <c:pt idx="2">
                  <c:v>0.4985</c:v>
                </c:pt>
                <c:pt idx="3">
                  <c:v>0.83760000000000001</c:v>
                </c:pt>
                <c:pt idx="4">
                  <c:v>0.64649999999999996</c:v>
                </c:pt>
                <c:pt idx="5">
                  <c:v>0.50860000000000005</c:v>
                </c:pt>
                <c:pt idx="6">
                  <c:v>0.92620000000000002</c:v>
                </c:pt>
                <c:pt idx="7">
                  <c:v>0.85880000000000001</c:v>
                </c:pt>
                <c:pt idx="8">
                  <c:v>0.57750000000000001</c:v>
                </c:pt>
                <c:pt idx="9">
                  <c:v>0.54469999999999996</c:v>
                </c:pt>
              </c:numCache>
            </c:numRef>
          </c:val>
          <c:smooth val="0"/>
          <c:extLst>
            <c:ext xmlns:c16="http://schemas.microsoft.com/office/drawing/2014/chart" uri="{C3380CC4-5D6E-409C-BE32-E72D297353CC}">
              <c16:uniqueId val="{00000001-F22D-4C4F-AF4E-E19167A8A30A}"/>
            </c:ext>
          </c:extLst>
        </c:ser>
        <c:dLbls>
          <c:showLegendKey val="0"/>
          <c:showVal val="0"/>
          <c:showCatName val="0"/>
          <c:showSerName val="0"/>
          <c:showPercent val="0"/>
          <c:showBubbleSize val="0"/>
        </c:dLbls>
        <c:marker val="1"/>
        <c:smooth val="0"/>
        <c:axId val="393325056"/>
        <c:axId val="314614640"/>
      </c:lineChart>
      <c:catAx>
        <c:axId val="393325056"/>
        <c:scaling>
          <c:orientation val="minMax"/>
        </c:scaling>
        <c:delete val="0"/>
        <c:axPos val="b"/>
        <c:numFmt formatCode="General" sourceLinked="1"/>
        <c:majorTickMark val="out"/>
        <c:minorTickMark val="none"/>
        <c:tickLblPos val="nextTo"/>
        <c:spPr>
          <a:noFill/>
          <a:ln w="9525" cap="flat" cmpd="sng" algn="ctr">
            <a:noFill/>
            <a:round/>
          </a:ln>
          <a:effectLst/>
        </c:spPr>
        <c:txPr>
          <a:bodyPr rot="-60000000" spcFirstLastPara="1" vertOverflow="ellipsis" vert="horz" wrap="square" anchor="ctr" anchorCtr="1"/>
          <a:lstStyle/>
          <a:p>
            <a:pPr>
              <a:defRPr sz="1200" b="0" i="0" u="none" strike="noStrike" kern="1200" baseline="0">
                <a:solidFill>
                  <a:schemeClr val="tx1"/>
                </a:solidFill>
                <a:latin typeface="InterFace" panose="020B0503030203020204" pitchFamily="34" charset="0"/>
                <a:ea typeface="+mn-ea"/>
                <a:cs typeface="+mn-cs"/>
              </a:defRPr>
            </a:pPr>
            <a:endParaRPr lang="en-US"/>
          </a:p>
        </c:txPr>
        <c:crossAx val="314614640"/>
        <c:crosses val="autoZero"/>
        <c:auto val="1"/>
        <c:lblAlgn val="ctr"/>
        <c:lblOffset val="700"/>
        <c:noMultiLvlLbl val="0"/>
      </c:catAx>
      <c:valAx>
        <c:axId val="314614640"/>
        <c:scaling>
          <c:orientation val="minMax"/>
        </c:scaling>
        <c:delete val="0"/>
        <c:axPos val="l"/>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InterFace" panose="020B0503030203020204"/>
                <a:ea typeface="+mn-ea"/>
                <a:cs typeface="+mn-cs"/>
              </a:defRPr>
            </a:pPr>
            <a:endParaRPr lang="en-US"/>
          </a:p>
        </c:txPr>
        <c:crossAx val="393325056"/>
        <c:crosses val="autoZero"/>
        <c:crossBetween val="between"/>
        <c:majorUnit val="0.25"/>
      </c:valAx>
      <c:spPr>
        <a:noFill/>
        <a:ln>
          <a:noFill/>
        </a:ln>
        <a:effectLst/>
      </c:spPr>
    </c:plotArea>
    <c:legend>
      <c:legendPos val="t"/>
      <c:legendEntry>
        <c:idx val="0"/>
        <c:delete val="1"/>
      </c:legendEntry>
      <c:legendEntry>
        <c:idx val="1"/>
        <c:delete val="1"/>
      </c:legendEntry>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InterFace" panose="020B0503030203020204"/>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0.11849314775183524"/>
          <c:w val="1"/>
          <c:h val="0.73841097002054445"/>
        </c:manualLayout>
      </c:layout>
      <c:barChart>
        <c:barDir val="col"/>
        <c:grouping val="stacked"/>
        <c:varyColors val="0"/>
        <c:ser>
          <c:idx val="2"/>
          <c:order val="1"/>
          <c:tx>
            <c:strRef>
              <c:f>Sheet1!$D$1</c:f>
              <c:strCache>
                <c:ptCount val="1"/>
                <c:pt idx="0">
                  <c:v>Gap push</c:v>
                </c:pt>
              </c:strCache>
            </c:strRef>
          </c:tx>
          <c:spPr>
            <a:solidFill>
              <a:schemeClr val="bg1"/>
            </a:solidFill>
            <a:ln>
              <a:noFill/>
            </a:ln>
            <a:effectLst/>
          </c:spPr>
          <c:invertIfNegative val="0"/>
          <c:cat>
            <c:strRef>
              <c:f>Sheet1!$A$11:$A$19</c:f>
              <c:strCache>
                <c:ptCount val="1"/>
                <c:pt idx="0">
                  <c:v>$50,000+</c:v>
                </c:pt>
              </c:strCache>
            </c:strRef>
          </c:cat>
          <c:val>
            <c:numRef>
              <c:f>Sheet1!$D$2:$D$11</c:f>
              <c:numCache>
                <c:formatCode>0%</c:formatCode>
                <c:ptCount val="10"/>
                <c:pt idx="0">
                  <c:v>0.35580000000000001</c:v>
                </c:pt>
                <c:pt idx="1">
                  <c:v>0.30299999999999999</c:v>
                </c:pt>
                <c:pt idx="2">
                  <c:v>0.41370000000000001</c:v>
                </c:pt>
                <c:pt idx="3">
                  <c:v>0.108</c:v>
                </c:pt>
                <c:pt idx="4">
                  <c:v>0.25729999999999997</c:v>
                </c:pt>
                <c:pt idx="5">
                  <c:v>0.40139999999999998</c:v>
                </c:pt>
                <c:pt idx="6">
                  <c:v>3.8800000000000001E-2</c:v>
                </c:pt>
                <c:pt idx="7">
                  <c:v>0.12820000000000001</c:v>
                </c:pt>
                <c:pt idx="8">
                  <c:v>0.3337</c:v>
                </c:pt>
                <c:pt idx="9">
                  <c:v>0.36890000000000001</c:v>
                </c:pt>
              </c:numCache>
            </c:numRef>
          </c:val>
          <c:extLst>
            <c:ext xmlns:c16="http://schemas.microsoft.com/office/drawing/2014/chart" uri="{C3380CC4-5D6E-409C-BE32-E72D297353CC}">
              <c16:uniqueId val="{00000000-F22D-4C4F-AF4E-E19167A8A30A}"/>
            </c:ext>
          </c:extLst>
        </c:ser>
        <c:ser>
          <c:idx val="1"/>
          <c:order val="2"/>
          <c:tx>
            <c:strRef>
              <c:f>Sheet1!$C$1</c:f>
              <c:strCache>
                <c:ptCount val="1"/>
                <c:pt idx="0">
                  <c:v>Gap</c:v>
                </c:pt>
              </c:strCache>
            </c:strRef>
          </c:tx>
          <c:spPr>
            <a:solidFill>
              <a:schemeClr val="bg2">
                <a:alpha val="20000"/>
              </a:schemeClr>
            </a:solidFill>
            <a:ln>
              <a:noFill/>
            </a:ln>
            <a:effectLst/>
          </c:spPr>
          <c:invertIfNegative val="0"/>
          <c:dPt>
            <c:idx val="0"/>
            <c:invertIfNegative val="0"/>
            <c:bubble3D val="0"/>
            <c:spPr>
              <a:solidFill>
                <a:schemeClr val="bg2">
                  <a:alpha val="20000"/>
                </a:schemeClr>
              </a:solidFill>
              <a:ln>
                <a:noFill/>
              </a:ln>
              <a:effectLst/>
            </c:spPr>
            <c:extLst>
              <c:ext xmlns:c16="http://schemas.microsoft.com/office/drawing/2014/chart" uri="{C3380CC4-5D6E-409C-BE32-E72D297353CC}">
                <c16:uniqueId val="{00000001-FE88-44EA-85A2-A70D6FBC78B6}"/>
              </c:ext>
            </c:extLst>
          </c:dPt>
          <c:dPt>
            <c:idx val="1"/>
            <c:invertIfNegative val="0"/>
            <c:bubble3D val="0"/>
            <c:spPr>
              <a:solidFill>
                <a:schemeClr val="bg2">
                  <a:alpha val="20000"/>
                </a:schemeClr>
              </a:solidFill>
              <a:ln>
                <a:noFill/>
              </a:ln>
              <a:effectLst/>
            </c:spPr>
            <c:extLst>
              <c:ext xmlns:c16="http://schemas.microsoft.com/office/drawing/2014/chart" uri="{C3380CC4-5D6E-409C-BE32-E72D297353CC}">
                <c16:uniqueId val="{00000003-FE88-44EA-85A2-A70D6FBC78B6}"/>
              </c:ext>
            </c:extLst>
          </c:dPt>
          <c:dPt>
            <c:idx val="2"/>
            <c:invertIfNegative val="0"/>
            <c:bubble3D val="0"/>
            <c:spPr>
              <a:solidFill>
                <a:schemeClr val="bg2">
                  <a:alpha val="20000"/>
                </a:schemeClr>
              </a:solidFill>
              <a:ln>
                <a:noFill/>
              </a:ln>
              <a:effectLst/>
            </c:spPr>
            <c:extLst>
              <c:ext xmlns:c16="http://schemas.microsoft.com/office/drawing/2014/chart" uri="{C3380CC4-5D6E-409C-BE32-E72D297353CC}">
                <c16:uniqueId val="{00000002-FE88-44EA-85A2-A70D6FBC78B6}"/>
              </c:ext>
            </c:extLst>
          </c:dPt>
          <c:dPt>
            <c:idx val="3"/>
            <c:invertIfNegative val="0"/>
            <c:bubble3D val="0"/>
            <c:spPr>
              <a:solidFill>
                <a:schemeClr val="bg2">
                  <a:alpha val="20000"/>
                </a:schemeClr>
              </a:solidFill>
              <a:ln>
                <a:noFill/>
              </a:ln>
              <a:effectLst/>
            </c:spPr>
            <c:extLst>
              <c:ext xmlns:c16="http://schemas.microsoft.com/office/drawing/2014/chart" uri="{C3380CC4-5D6E-409C-BE32-E72D297353CC}">
                <c16:uniqueId val="{0000000F-FE88-44EA-85A2-A70D6FBC78B6}"/>
              </c:ext>
            </c:extLst>
          </c:dPt>
          <c:dPt>
            <c:idx val="4"/>
            <c:invertIfNegative val="0"/>
            <c:bubble3D val="0"/>
            <c:spPr>
              <a:solidFill>
                <a:schemeClr val="bg2">
                  <a:alpha val="20000"/>
                </a:schemeClr>
              </a:solidFill>
              <a:ln>
                <a:noFill/>
              </a:ln>
              <a:effectLst/>
            </c:spPr>
            <c:extLst>
              <c:ext xmlns:c16="http://schemas.microsoft.com/office/drawing/2014/chart" uri="{C3380CC4-5D6E-409C-BE32-E72D297353CC}">
                <c16:uniqueId val="{0000000E-FE88-44EA-85A2-A70D6FBC78B6}"/>
              </c:ext>
            </c:extLst>
          </c:dPt>
          <c:dPt>
            <c:idx val="6"/>
            <c:invertIfNegative val="0"/>
            <c:bubble3D val="0"/>
            <c:spPr>
              <a:solidFill>
                <a:schemeClr val="bg2">
                  <a:alpha val="20000"/>
                </a:schemeClr>
              </a:solidFill>
              <a:ln>
                <a:noFill/>
              </a:ln>
              <a:effectLst/>
            </c:spPr>
            <c:extLst>
              <c:ext xmlns:c16="http://schemas.microsoft.com/office/drawing/2014/chart" uri="{C3380CC4-5D6E-409C-BE32-E72D297353CC}">
                <c16:uniqueId val="{0000000D-FE88-44EA-85A2-A70D6FBC78B6}"/>
              </c:ext>
            </c:extLst>
          </c:dPt>
          <c:dPt>
            <c:idx val="7"/>
            <c:invertIfNegative val="0"/>
            <c:bubble3D val="0"/>
            <c:spPr>
              <a:solidFill>
                <a:schemeClr val="bg2">
                  <a:alpha val="20000"/>
                </a:schemeClr>
              </a:solidFill>
              <a:ln>
                <a:noFill/>
              </a:ln>
              <a:effectLst/>
            </c:spPr>
            <c:extLst>
              <c:ext xmlns:c16="http://schemas.microsoft.com/office/drawing/2014/chart" uri="{C3380CC4-5D6E-409C-BE32-E72D297353CC}">
                <c16:uniqueId val="{0000000C-FE88-44EA-85A2-A70D6FBC78B6}"/>
              </c:ext>
            </c:extLst>
          </c:dPt>
          <c:dPt>
            <c:idx val="8"/>
            <c:invertIfNegative val="0"/>
            <c:bubble3D val="0"/>
            <c:spPr>
              <a:solidFill>
                <a:schemeClr val="bg2">
                  <a:alpha val="20000"/>
                </a:schemeClr>
              </a:solidFill>
              <a:ln>
                <a:noFill/>
              </a:ln>
              <a:effectLst/>
            </c:spPr>
            <c:extLst>
              <c:ext xmlns:c16="http://schemas.microsoft.com/office/drawing/2014/chart" uri="{C3380CC4-5D6E-409C-BE32-E72D297353CC}">
                <c16:uniqueId val="{0000000B-FE88-44EA-85A2-A70D6FBC78B6}"/>
              </c:ext>
            </c:extLst>
          </c:dPt>
          <c:dPt>
            <c:idx val="10"/>
            <c:invertIfNegative val="0"/>
            <c:bubble3D val="0"/>
            <c:spPr>
              <a:solidFill>
                <a:schemeClr val="bg2">
                  <a:alpha val="20000"/>
                </a:schemeClr>
              </a:solidFill>
              <a:ln>
                <a:noFill/>
              </a:ln>
              <a:effectLst/>
            </c:spPr>
            <c:extLst>
              <c:ext xmlns:c16="http://schemas.microsoft.com/office/drawing/2014/chart" uri="{C3380CC4-5D6E-409C-BE32-E72D297353CC}">
                <c16:uniqueId val="{0000000A-FE88-44EA-85A2-A70D6FBC78B6}"/>
              </c:ext>
            </c:extLst>
          </c:dPt>
          <c:dPt>
            <c:idx val="11"/>
            <c:invertIfNegative val="0"/>
            <c:bubble3D val="0"/>
            <c:spPr>
              <a:solidFill>
                <a:schemeClr val="bg2">
                  <a:alpha val="20000"/>
                </a:schemeClr>
              </a:solidFill>
              <a:ln>
                <a:noFill/>
              </a:ln>
              <a:effectLst/>
            </c:spPr>
            <c:extLst>
              <c:ext xmlns:c16="http://schemas.microsoft.com/office/drawing/2014/chart" uri="{C3380CC4-5D6E-409C-BE32-E72D297353CC}">
                <c16:uniqueId val="{00000009-FE88-44EA-85A2-A70D6FBC78B6}"/>
              </c:ext>
            </c:extLst>
          </c:dPt>
          <c:dPt>
            <c:idx val="13"/>
            <c:invertIfNegative val="0"/>
            <c:bubble3D val="0"/>
            <c:spPr>
              <a:solidFill>
                <a:schemeClr val="bg2">
                  <a:alpha val="20000"/>
                </a:schemeClr>
              </a:solidFill>
              <a:ln>
                <a:noFill/>
              </a:ln>
              <a:effectLst/>
            </c:spPr>
            <c:extLst>
              <c:ext xmlns:c16="http://schemas.microsoft.com/office/drawing/2014/chart" uri="{C3380CC4-5D6E-409C-BE32-E72D297353CC}">
                <c16:uniqueId val="{00000008-FE88-44EA-85A2-A70D6FBC78B6}"/>
              </c:ext>
            </c:extLst>
          </c:dPt>
          <c:cat>
            <c:strRef>
              <c:f>Sheet1!$A$11:$A$19</c:f>
              <c:strCache>
                <c:ptCount val="1"/>
                <c:pt idx="0">
                  <c:v>$50,000+</c:v>
                </c:pt>
              </c:strCache>
            </c:strRef>
          </c:cat>
          <c:val>
            <c:numRef>
              <c:f>Sheet1!$C$2:$C$11</c:f>
              <c:numCache>
                <c:formatCode>0%</c:formatCode>
                <c:ptCount val="10"/>
                <c:pt idx="0">
                  <c:v>0.22040000000000004</c:v>
                </c:pt>
                <c:pt idx="1">
                  <c:v>0.3241</c:v>
                </c:pt>
                <c:pt idx="2">
                  <c:v>0.10639999999999999</c:v>
                </c:pt>
                <c:pt idx="3">
                  <c:v>0.73840000000000006</c:v>
                </c:pt>
                <c:pt idx="4">
                  <c:v>0.43400000000000005</c:v>
                </c:pt>
                <c:pt idx="5">
                  <c:v>0.12780000000000002</c:v>
                </c:pt>
                <c:pt idx="6">
                  <c:v>0.89729999999999999</c:v>
                </c:pt>
                <c:pt idx="7">
                  <c:v>0.66610000000000003</c:v>
                </c:pt>
                <c:pt idx="8">
                  <c:v>0.26280000000000003</c:v>
                </c:pt>
                <c:pt idx="9">
                  <c:v>0.20020000000000004</c:v>
                </c:pt>
              </c:numCache>
            </c:numRef>
          </c:val>
          <c:extLst>
            <c:ext xmlns:c16="http://schemas.microsoft.com/office/drawing/2014/chart" uri="{C3380CC4-5D6E-409C-BE32-E72D297353CC}">
              <c16:uniqueId val="{00000001-BEE2-464F-B031-2C3583DB2569}"/>
            </c:ext>
          </c:extLst>
        </c:ser>
        <c:dLbls>
          <c:showLegendKey val="0"/>
          <c:showVal val="0"/>
          <c:showCatName val="0"/>
          <c:showSerName val="0"/>
          <c:showPercent val="0"/>
          <c:showBubbleSize val="0"/>
        </c:dLbls>
        <c:gapWidth val="500"/>
        <c:overlap val="100"/>
        <c:axId val="393325056"/>
        <c:axId val="314614640"/>
      </c:barChart>
      <c:lineChart>
        <c:grouping val="standard"/>
        <c:varyColors val="0"/>
        <c:ser>
          <c:idx val="0"/>
          <c:order val="0"/>
          <c:tx>
            <c:strRef>
              <c:f>Sheet1!$B$1</c:f>
              <c:strCache>
                <c:ptCount val="1"/>
                <c:pt idx="0">
                  <c:v>President Trump</c:v>
                </c:pt>
              </c:strCache>
            </c:strRef>
          </c:tx>
          <c:spPr>
            <a:ln w="28575" cap="rnd">
              <a:noFill/>
              <a:round/>
            </a:ln>
            <a:effectLst/>
          </c:spPr>
          <c:marker>
            <c:symbol val="circle"/>
            <c:size val="13"/>
            <c:spPr>
              <a:solidFill>
                <a:srgbClr val="FF0000"/>
              </a:solidFill>
              <a:ln w="9525">
                <a:noFill/>
              </a:ln>
              <a:effectLst/>
            </c:spPr>
          </c:marker>
          <c:dPt>
            <c:idx val="0"/>
            <c:marker>
              <c:symbol val="circle"/>
              <c:size val="13"/>
              <c:spPr>
                <a:solidFill>
                  <a:srgbClr val="FF0000"/>
                </a:solidFill>
                <a:ln w="9525">
                  <a:noFill/>
                </a:ln>
                <a:effectLst/>
              </c:spPr>
            </c:marker>
            <c:bubble3D val="0"/>
            <c:spPr>
              <a:ln w="28575" cap="rnd">
                <a:noFill/>
                <a:round/>
              </a:ln>
              <a:effectLst/>
            </c:spPr>
            <c:extLst>
              <c:ext xmlns:c16="http://schemas.microsoft.com/office/drawing/2014/chart" uri="{C3380CC4-5D6E-409C-BE32-E72D297353CC}">
                <c16:uniqueId val="{00000006-FE88-44EA-85A2-A70D6FBC78B6}"/>
              </c:ext>
            </c:extLst>
          </c:dPt>
          <c:dPt>
            <c:idx val="1"/>
            <c:marker>
              <c:symbol val="circle"/>
              <c:size val="13"/>
              <c:spPr>
                <a:solidFill>
                  <a:srgbClr val="FF0000"/>
                </a:solidFill>
                <a:ln w="9525">
                  <a:noFill/>
                </a:ln>
                <a:effectLst/>
              </c:spPr>
            </c:marker>
            <c:bubble3D val="0"/>
            <c:spPr>
              <a:ln w="28575" cap="rnd">
                <a:noFill/>
                <a:round/>
              </a:ln>
              <a:effectLst/>
            </c:spPr>
            <c:extLst>
              <c:ext xmlns:c16="http://schemas.microsoft.com/office/drawing/2014/chart" uri="{C3380CC4-5D6E-409C-BE32-E72D297353CC}">
                <c16:uniqueId val="{00000005-FE88-44EA-85A2-A70D6FBC78B6}"/>
              </c:ext>
            </c:extLst>
          </c:dPt>
          <c:dPt>
            <c:idx val="2"/>
            <c:marker>
              <c:symbol val="circle"/>
              <c:size val="13"/>
              <c:spPr>
                <a:solidFill>
                  <a:srgbClr val="FF0000"/>
                </a:solidFill>
                <a:ln w="9525">
                  <a:noFill/>
                </a:ln>
                <a:effectLst/>
              </c:spPr>
            </c:marker>
            <c:bubble3D val="0"/>
            <c:spPr>
              <a:ln w="28575" cap="rnd">
                <a:noFill/>
                <a:round/>
              </a:ln>
              <a:effectLst/>
            </c:spPr>
            <c:extLst>
              <c:ext xmlns:c16="http://schemas.microsoft.com/office/drawing/2014/chart" uri="{C3380CC4-5D6E-409C-BE32-E72D297353CC}">
                <c16:uniqueId val="{00000004-FE88-44EA-85A2-A70D6FBC78B6}"/>
              </c:ext>
            </c:extLst>
          </c:dPt>
          <c:dPt>
            <c:idx val="3"/>
            <c:marker>
              <c:symbol val="circle"/>
              <c:size val="13"/>
              <c:spPr>
                <a:solidFill>
                  <a:srgbClr val="FF0000"/>
                </a:solidFill>
                <a:ln w="9525">
                  <a:noFill/>
                </a:ln>
                <a:effectLst/>
              </c:spPr>
            </c:marker>
            <c:bubble3D val="0"/>
            <c:spPr>
              <a:ln w="28575" cap="rnd">
                <a:noFill/>
                <a:round/>
              </a:ln>
              <a:effectLst/>
            </c:spPr>
            <c:extLst>
              <c:ext xmlns:c16="http://schemas.microsoft.com/office/drawing/2014/chart" uri="{C3380CC4-5D6E-409C-BE32-E72D297353CC}">
                <c16:uniqueId val="{00000017-FE88-44EA-85A2-A70D6FBC78B6}"/>
              </c:ext>
            </c:extLst>
          </c:dPt>
          <c:dPt>
            <c:idx val="4"/>
            <c:marker>
              <c:symbol val="circle"/>
              <c:size val="13"/>
              <c:spPr>
                <a:solidFill>
                  <a:srgbClr val="FF0000"/>
                </a:solidFill>
                <a:ln w="9525">
                  <a:noFill/>
                </a:ln>
                <a:effectLst/>
              </c:spPr>
            </c:marker>
            <c:bubble3D val="0"/>
            <c:spPr>
              <a:ln w="28575" cap="rnd">
                <a:noFill/>
                <a:round/>
              </a:ln>
              <a:effectLst/>
            </c:spPr>
            <c:extLst>
              <c:ext xmlns:c16="http://schemas.microsoft.com/office/drawing/2014/chart" uri="{C3380CC4-5D6E-409C-BE32-E72D297353CC}">
                <c16:uniqueId val="{00000010-FE88-44EA-85A2-A70D6FBC78B6}"/>
              </c:ext>
            </c:extLst>
          </c:dPt>
          <c:dPt>
            <c:idx val="6"/>
            <c:marker>
              <c:symbol val="circle"/>
              <c:size val="13"/>
              <c:spPr>
                <a:solidFill>
                  <a:srgbClr val="FF0000"/>
                </a:solidFill>
                <a:ln w="9525">
                  <a:noFill/>
                </a:ln>
                <a:effectLst/>
              </c:spPr>
            </c:marker>
            <c:bubble3D val="0"/>
            <c:spPr>
              <a:ln w="28575" cap="rnd">
                <a:noFill/>
                <a:round/>
              </a:ln>
              <a:effectLst/>
            </c:spPr>
            <c:extLst>
              <c:ext xmlns:c16="http://schemas.microsoft.com/office/drawing/2014/chart" uri="{C3380CC4-5D6E-409C-BE32-E72D297353CC}">
                <c16:uniqueId val="{00000016-FE88-44EA-85A2-A70D6FBC78B6}"/>
              </c:ext>
            </c:extLst>
          </c:dPt>
          <c:dPt>
            <c:idx val="7"/>
            <c:marker>
              <c:symbol val="circle"/>
              <c:size val="13"/>
              <c:spPr>
                <a:solidFill>
                  <a:srgbClr val="0070C0"/>
                </a:solidFill>
                <a:ln w="9525">
                  <a:noFill/>
                </a:ln>
                <a:effectLst/>
              </c:spPr>
            </c:marker>
            <c:bubble3D val="0"/>
            <c:spPr>
              <a:ln w="28575" cap="rnd">
                <a:noFill/>
                <a:round/>
              </a:ln>
              <a:effectLst/>
            </c:spPr>
            <c:extLst>
              <c:ext xmlns:c16="http://schemas.microsoft.com/office/drawing/2014/chart" uri="{C3380CC4-5D6E-409C-BE32-E72D297353CC}">
                <c16:uniqueId val="{00000014-FE88-44EA-85A2-A70D6FBC78B6}"/>
              </c:ext>
            </c:extLst>
          </c:dPt>
          <c:dPt>
            <c:idx val="8"/>
            <c:marker>
              <c:symbol val="circle"/>
              <c:size val="13"/>
              <c:spPr>
                <a:solidFill>
                  <a:srgbClr val="FF0000"/>
                </a:solidFill>
                <a:ln w="9525">
                  <a:noFill/>
                </a:ln>
                <a:effectLst/>
              </c:spPr>
            </c:marker>
            <c:bubble3D val="0"/>
            <c:spPr>
              <a:ln w="28575" cap="rnd">
                <a:noFill/>
                <a:round/>
              </a:ln>
              <a:effectLst/>
            </c:spPr>
            <c:extLst>
              <c:ext xmlns:c16="http://schemas.microsoft.com/office/drawing/2014/chart" uri="{C3380CC4-5D6E-409C-BE32-E72D297353CC}">
                <c16:uniqueId val="{00000015-FE88-44EA-85A2-A70D6FBC78B6}"/>
              </c:ext>
            </c:extLst>
          </c:dPt>
          <c:dPt>
            <c:idx val="10"/>
            <c:marker>
              <c:symbol val="circle"/>
              <c:size val="13"/>
              <c:spPr>
                <a:solidFill>
                  <a:srgbClr val="FF0000"/>
                </a:solidFill>
                <a:ln w="9525">
                  <a:noFill/>
                </a:ln>
                <a:effectLst/>
              </c:spPr>
            </c:marker>
            <c:bubble3D val="0"/>
            <c:spPr>
              <a:ln w="28575" cap="rnd">
                <a:noFill/>
                <a:round/>
              </a:ln>
              <a:effectLst/>
            </c:spPr>
            <c:extLst>
              <c:ext xmlns:c16="http://schemas.microsoft.com/office/drawing/2014/chart" uri="{C3380CC4-5D6E-409C-BE32-E72D297353CC}">
                <c16:uniqueId val="{00000013-FE88-44EA-85A2-A70D6FBC78B6}"/>
              </c:ext>
            </c:extLst>
          </c:dPt>
          <c:dPt>
            <c:idx val="11"/>
            <c:marker>
              <c:symbol val="circle"/>
              <c:size val="13"/>
              <c:spPr>
                <a:solidFill>
                  <a:srgbClr val="FF0000"/>
                </a:solidFill>
                <a:ln w="9525">
                  <a:noFill/>
                </a:ln>
                <a:effectLst/>
              </c:spPr>
            </c:marker>
            <c:bubble3D val="0"/>
            <c:spPr>
              <a:ln w="28575" cap="rnd">
                <a:noFill/>
                <a:round/>
              </a:ln>
              <a:effectLst/>
            </c:spPr>
            <c:extLst>
              <c:ext xmlns:c16="http://schemas.microsoft.com/office/drawing/2014/chart" uri="{C3380CC4-5D6E-409C-BE32-E72D297353CC}">
                <c16:uniqueId val="{00000012-FE88-44EA-85A2-A70D6FBC78B6}"/>
              </c:ext>
            </c:extLst>
          </c:dPt>
          <c:dPt>
            <c:idx val="13"/>
            <c:marker>
              <c:symbol val="circle"/>
              <c:size val="13"/>
              <c:spPr>
                <a:solidFill>
                  <a:srgbClr val="FF0000"/>
                </a:solidFill>
                <a:ln w="9525">
                  <a:noFill/>
                </a:ln>
                <a:effectLst/>
              </c:spPr>
            </c:marker>
            <c:bubble3D val="0"/>
            <c:spPr>
              <a:ln w="28575" cap="rnd">
                <a:noFill/>
                <a:round/>
              </a:ln>
              <a:effectLst/>
            </c:spPr>
            <c:extLst>
              <c:ext xmlns:c16="http://schemas.microsoft.com/office/drawing/2014/chart" uri="{C3380CC4-5D6E-409C-BE32-E72D297353CC}">
                <c16:uniqueId val="{00000011-FE88-44EA-85A2-A70D6FBC78B6}"/>
              </c:ext>
            </c:extLst>
          </c:dPt>
          <c:dLbls>
            <c:dLbl>
              <c:idx val="3"/>
              <c:tx>
                <c:rich>
                  <a:bodyPr/>
                  <a:lstStyle/>
                  <a:p>
                    <a:fld id="{7B2C27D1-A6AD-A24A-BA90-966D83E39F11}" type="VALUE">
                      <a:rPr lang="en-US">
                        <a:solidFill>
                          <a:srgbClr val="FF0000"/>
                        </a:solidFill>
                      </a:rPr>
                      <a:pPr/>
                      <a:t>[VALUE]</a:t>
                    </a:fld>
                    <a:endParaRPr lang="en-US"/>
                  </a:p>
                </c:rich>
              </c:tx>
              <c:dLblPos val="b"/>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7-FE88-44EA-85A2-A70D6FBC78B6}"/>
                </c:ext>
              </c:extLst>
            </c:dLbl>
            <c:dLbl>
              <c:idx val="7"/>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rgbClr val="0070C0"/>
                      </a:solidFill>
                      <a:latin typeface="InterFace" panose="020B0503030203020204"/>
                      <a:ea typeface="+mn-ea"/>
                      <a:cs typeface="+mn-cs"/>
                    </a:defRPr>
                  </a:pPr>
                  <a:endParaRPr lang="en-US"/>
                </a:p>
              </c:txPr>
              <c:dLblPos val="b"/>
              <c:showLegendKey val="0"/>
              <c:showVal val="1"/>
              <c:showCatName val="0"/>
              <c:showSerName val="0"/>
              <c:showPercent val="0"/>
              <c:showBubbleSize val="0"/>
              <c:extLst>
                <c:ext xmlns:c16="http://schemas.microsoft.com/office/drawing/2014/chart" uri="{C3380CC4-5D6E-409C-BE32-E72D297353CC}">
                  <c16:uniqueId val="{00000014-FE88-44EA-85A2-A70D6FBC78B6}"/>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rgbClr val="FF0000"/>
                    </a:solidFill>
                    <a:latin typeface="InterFace" panose="020B0503030203020204"/>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All</c:v>
                </c:pt>
                <c:pt idx="1">
                  <c:v>Women</c:v>
                </c:pt>
                <c:pt idx="2">
                  <c:v>Men</c:v>
                </c:pt>
                <c:pt idx="3">
                  <c:v>Black</c:v>
                </c:pt>
                <c:pt idx="4">
                  <c:v>Hispanic</c:v>
                </c:pt>
                <c:pt idx="5">
                  <c:v>White</c:v>
                </c:pt>
                <c:pt idx="6">
                  <c:v>Democrat</c:v>
                </c:pt>
                <c:pt idx="7">
                  <c:v>Republican</c:v>
                </c:pt>
                <c:pt idx="8">
                  <c:v>&lt;$50,000</c:v>
                </c:pt>
                <c:pt idx="9">
                  <c:v>$50,000+</c:v>
                </c:pt>
              </c:strCache>
            </c:strRef>
          </c:cat>
          <c:val>
            <c:numRef>
              <c:f>Sheet1!$B$2:$B$11</c:f>
              <c:numCache>
                <c:formatCode>0%</c:formatCode>
                <c:ptCount val="10"/>
                <c:pt idx="0">
                  <c:v>0.35580000000000001</c:v>
                </c:pt>
                <c:pt idx="1">
                  <c:v>0.30299999999999999</c:v>
                </c:pt>
                <c:pt idx="2">
                  <c:v>0.41370000000000001</c:v>
                </c:pt>
                <c:pt idx="3">
                  <c:v>0.108</c:v>
                </c:pt>
                <c:pt idx="4">
                  <c:v>0.25729999999999997</c:v>
                </c:pt>
                <c:pt idx="5">
                  <c:v>0.40139999999999998</c:v>
                </c:pt>
                <c:pt idx="6">
                  <c:v>3.8800000000000001E-2</c:v>
                </c:pt>
                <c:pt idx="7">
                  <c:v>0.12820000000000001</c:v>
                </c:pt>
                <c:pt idx="8">
                  <c:v>0.3337</c:v>
                </c:pt>
                <c:pt idx="9">
                  <c:v>0.36890000000000001</c:v>
                </c:pt>
              </c:numCache>
            </c:numRef>
          </c:val>
          <c:smooth val="0"/>
          <c:extLst>
            <c:ext xmlns:c16="http://schemas.microsoft.com/office/drawing/2014/chart" uri="{C3380CC4-5D6E-409C-BE32-E72D297353CC}">
              <c16:uniqueId val="{00000000-BEE2-464F-B031-2C3583DB2569}"/>
            </c:ext>
          </c:extLst>
        </c:ser>
        <c:ser>
          <c:idx val="3"/>
          <c:order val="3"/>
          <c:tx>
            <c:strRef>
              <c:f>Sheet1!$E$1</c:f>
              <c:strCache>
                <c:ptCount val="1"/>
                <c:pt idx="0">
                  <c:v>Former Vice President Biden</c:v>
                </c:pt>
              </c:strCache>
            </c:strRef>
          </c:tx>
          <c:spPr>
            <a:ln w="25400" cap="rnd">
              <a:noFill/>
              <a:round/>
            </a:ln>
            <a:effectLst/>
          </c:spPr>
          <c:marker>
            <c:symbol val="circle"/>
            <c:size val="13"/>
            <c:spPr>
              <a:solidFill>
                <a:srgbClr val="0070C0"/>
              </a:solidFill>
              <a:ln w="9525">
                <a:noFill/>
              </a:ln>
              <a:effectLst/>
            </c:spPr>
          </c:marker>
          <c:dPt>
            <c:idx val="3"/>
            <c:marker>
              <c:symbol val="circle"/>
              <c:size val="13"/>
              <c:spPr>
                <a:solidFill>
                  <a:srgbClr val="0070C0"/>
                </a:solidFill>
                <a:ln w="9525">
                  <a:noFill/>
                </a:ln>
                <a:effectLst/>
              </c:spPr>
            </c:marker>
            <c:bubble3D val="0"/>
            <c:extLst>
              <c:ext xmlns:c16="http://schemas.microsoft.com/office/drawing/2014/chart" uri="{C3380CC4-5D6E-409C-BE32-E72D297353CC}">
                <c16:uniqueId val="{00000003-F22D-4C4F-AF4E-E19167A8A30A}"/>
              </c:ext>
            </c:extLst>
          </c:dPt>
          <c:dPt>
            <c:idx val="7"/>
            <c:marker>
              <c:symbol val="circle"/>
              <c:size val="13"/>
              <c:spPr>
                <a:solidFill>
                  <a:srgbClr val="FF0000"/>
                </a:solidFill>
                <a:ln w="9525">
                  <a:noFill/>
                </a:ln>
                <a:effectLst/>
              </c:spPr>
            </c:marker>
            <c:bubble3D val="0"/>
            <c:extLst>
              <c:ext xmlns:c16="http://schemas.microsoft.com/office/drawing/2014/chart" uri="{C3380CC4-5D6E-409C-BE32-E72D297353CC}">
                <c16:uniqueId val="{00000001-4B52-4694-A0E3-23FEB9D09241}"/>
              </c:ext>
            </c:extLst>
          </c:dPt>
          <c:dLbls>
            <c:dLbl>
              <c:idx val="3"/>
              <c:tx>
                <c:rich>
                  <a:bodyPr/>
                  <a:lstStyle/>
                  <a:p>
                    <a:fld id="{D5CB0578-9C47-6D4F-92AA-8EA604D16FA8}" type="VALUE">
                      <a:rPr lang="en-US">
                        <a:solidFill>
                          <a:srgbClr val="0070C0"/>
                        </a:solidFill>
                      </a:rPr>
                      <a:pPr/>
                      <a:t>[VALUE]</a:t>
                    </a:fld>
                    <a:endParaRPr lang="en-US"/>
                  </a:p>
                </c:rich>
              </c:tx>
              <c:dLblPos val="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F22D-4C4F-AF4E-E19167A8A30A}"/>
                </c:ext>
              </c:extLst>
            </c:dLbl>
            <c:dLbl>
              <c:idx val="7"/>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rgbClr val="FF0000"/>
                      </a:solidFill>
                      <a:latin typeface="InterFace" panose="020B0503030203020204" pitchFamily="34" charset="0"/>
                      <a:ea typeface="+mn-ea"/>
                      <a:cs typeface="+mn-cs"/>
                    </a:defRPr>
                  </a:pPr>
                  <a:endParaRPr lang="en-US"/>
                </a:p>
              </c:txPr>
              <c:dLblPos val="t"/>
              <c:showLegendKey val="0"/>
              <c:showVal val="1"/>
              <c:showCatName val="0"/>
              <c:showSerName val="0"/>
              <c:showPercent val="0"/>
              <c:showBubbleSize val="0"/>
              <c:extLst>
                <c:ext xmlns:c16="http://schemas.microsoft.com/office/drawing/2014/chart" uri="{C3380CC4-5D6E-409C-BE32-E72D297353CC}">
                  <c16:uniqueId val="{00000001-4B52-4694-A0E3-23FEB9D09241}"/>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rgbClr val="0070C0"/>
                    </a:solidFill>
                    <a:latin typeface="InterFace" panose="020B0503030203020204" pitchFamily="34" charset="0"/>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All</c:v>
                </c:pt>
                <c:pt idx="1">
                  <c:v>Women</c:v>
                </c:pt>
                <c:pt idx="2">
                  <c:v>Men</c:v>
                </c:pt>
                <c:pt idx="3">
                  <c:v>Black</c:v>
                </c:pt>
                <c:pt idx="4">
                  <c:v>Hispanic</c:v>
                </c:pt>
                <c:pt idx="5">
                  <c:v>White</c:v>
                </c:pt>
                <c:pt idx="6">
                  <c:v>Democrat</c:v>
                </c:pt>
                <c:pt idx="7">
                  <c:v>Republican</c:v>
                </c:pt>
                <c:pt idx="8">
                  <c:v>&lt;$50,000</c:v>
                </c:pt>
                <c:pt idx="9">
                  <c:v>$50,000+</c:v>
                </c:pt>
              </c:strCache>
            </c:strRef>
          </c:cat>
          <c:val>
            <c:numRef>
              <c:f>Sheet1!$E$2:$E$11</c:f>
              <c:numCache>
                <c:formatCode>0%</c:formatCode>
                <c:ptCount val="10"/>
                <c:pt idx="0">
                  <c:v>0.57620000000000005</c:v>
                </c:pt>
                <c:pt idx="1">
                  <c:v>0.62709999999999999</c:v>
                </c:pt>
                <c:pt idx="2">
                  <c:v>0.52010000000000001</c:v>
                </c:pt>
                <c:pt idx="3">
                  <c:v>0.84640000000000004</c:v>
                </c:pt>
                <c:pt idx="4">
                  <c:v>0.69130000000000003</c:v>
                </c:pt>
                <c:pt idx="5">
                  <c:v>0.5292</c:v>
                </c:pt>
                <c:pt idx="6">
                  <c:v>0.93610000000000004</c:v>
                </c:pt>
                <c:pt idx="7">
                  <c:v>0.79430000000000001</c:v>
                </c:pt>
                <c:pt idx="8">
                  <c:v>0.59650000000000003</c:v>
                </c:pt>
                <c:pt idx="9">
                  <c:v>0.56910000000000005</c:v>
                </c:pt>
              </c:numCache>
            </c:numRef>
          </c:val>
          <c:smooth val="0"/>
          <c:extLst>
            <c:ext xmlns:c16="http://schemas.microsoft.com/office/drawing/2014/chart" uri="{C3380CC4-5D6E-409C-BE32-E72D297353CC}">
              <c16:uniqueId val="{00000001-F22D-4C4F-AF4E-E19167A8A30A}"/>
            </c:ext>
          </c:extLst>
        </c:ser>
        <c:dLbls>
          <c:showLegendKey val="0"/>
          <c:showVal val="0"/>
          <c:showCatName val="0"/>
          <c:showSerName val="0"/>
          <c:showPercent val="0"/>
          <c:showBubbleSize val="0"/>
        </c:dLbls>
        <c:marker val="1"/>
        <c:smooth val="0"/>
        <c:axId val="393325056"/>
        <c:axId val="314614640"/>
      </c:lineChart>
      <c:catAx>
        <c:axId val="393325056"/>
        <c:scaling>
          <c:orientation val="minMax"/>
        </c:scaling>
        <c:delete val="0"/>
        <c:axPos val="b"/>
        <c:numFmt formatCode="General" sourceLinked="1"/>
        <c:majorTickMark val="out"/>
        <c:minorTickMark val="none"/>
        <c:tickLblPos val="nextTo"/>
        <c:spPr>
          <a:noFill/>
          <a:ln w="9525" cap="flat" cmpd="sng" algn="ctr">
            <a:noFill/>
            <a:round/>
          </a:ln>
          <a:effectLst/>
        </c:spPr>
        <c:txPr>
          <a:bodyPr rot="-60000000" spcFirstLastPara="1" vertOverflow="ellipsis" vert="horz" wrap="square" anchor="ctr" anchorCtr="1"/>
          <a:lstStyle/>
          <a:p>
            <a:pPr>
              <a:defRPr sz="1200" b="0" i="0" u="none" strike="noStrike" kern="1200" baseline="0">
                <a:solidFill>
                  <a:schemeClr val="tx1"/>
                </a:solidFill>
                <a:latin typeface="InterFace" panose="020B0503030203020204" pitchFamily="34" charset="0"/>
                <a:ea typeface="+mn-ea"/>
                <a:cs typeface="+mn-cs"/>
              </a:defRPr>
            </a:pPr>
            <a:endParaRPr lang="en-US"/>
          </a:p>
        </c:txPr>
        <c:crossAx val="314614640"/>
        <c:crosses val="autoZero"/>
        <c:auto val="1"/>
        <c:lblAlgn val="ctr"/>
        <c:lblOffset val="700"/>
        <c:noMultiLvlLbl val="0"/>
      </c:catAx>
      <c:valAx>
        <c:axId val="314614640"/>
        <c:scaling>
          <c:orientation val="minMax"/>
        </c:scaling>
        <c:delete val="0"/>
        <c:axPos val="l"/>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InterFace" panose="020B0503030203020204"/>
                <a:ea typeface="+mn-ea"/>
                <a:cs typeface="+mn-cs"/>
              </a:defRPr>
            </a:pPr>
            <a:endParaRPr lang="en-US"/>
          </a:p>
        </c:txPr>
        <c:crossAx val="393325056"/>
        <c:crosses val="autoZero"/>
        <c:crossBetween val="between"/>
        <c:majorUnit val="0.25"/>
      </c:valAx>
      <c:spPr>
        <a:noFill/>
        <a:ln>
          <a:noFill/>
        </a:ln>
        <a:effectLst/>
      </c:spPr>
    </c:plotArea>
    <c:legend>
      <c:legendPos val="t"/>
      <c:legendEntry>
        <c:idx val="0"/>
        <c:delete val="1"/>
      </c:legendEntry>
      <c:legendEntry>
        <c:idx val="1"/>
        <c:delete val="1"/>
      </c:legendEntry>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InterFace" panose="020B0503030203020204"/>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0.11849314775183524"/>
          <c:w val="1"/>
          <c:h val="0.73841097002054445"/>
        </c:manualLayout>
      </c:layout>
      <c:barChart>
        <c:barDir val="col"/>
        <c:grouping val="stacked"/>
        <c:varyColors val="0"/>
        <c:ser>
          <c:idx val="2"/>
          <c:order val="1"/>
          <c:tx>
            <c:strRef>
              <c:f>Sheet1!$D$1</c:f>
              <c:strCache>
                <c:ptCount val="1"/>
                <c:pt idx="0">
                  <c:v>Gap push</c:v>
                </c:pt>
              </c:strCache>
            </c:strRef>
          </c:tx>
          <c:spPr>
            <a:solidFill>
              <a:schemeClr val="bg1"/>
            </a:solidFill>
            <a:ln>
              <a:noFill/>
            </a:ln>
            <a:effectLst/>
          </c:spPr>
          <c:invertIfNegative val="0"/>
          <c:cat>
            <c:strRef>
              <c:f>Sheet1!$A$11:$A$19</c:f>
              <c:strCache>
                <c:ptCount val="1"/>
                <c:pt idx="0">
                  <c:v>$50,000+</c:v>
                </c:pt>
              </c:strCache>
            </c:strRef>
          </c:cat>
          <c:val>
            <c:numRef>
              <c:f>Sheet1!$D$2:$D$11</c:f>
              <c:numCache>
                <c:formatCode>0%</c:formatCode>
                <c:ptCount val="10"/>
                <c:pt idx="0">
                  <c:v>0.3664</c:v>
                </c:pt>
                <c:pt idx="1">
                  <c:v>0.30830000000000002</c:v>
                </c:pt>
                <c:pt idx="2">
                  <c:v>0.43</c:v>
                </c:pt>
                <c:pt idx="3">
                  <c:v>0.1221</c:v>
                </c:pt>
                <c:pt idx="4">
                  <c:v>0.26719999999999999</c:v>
                </c:pt>
                <c:pt idx="5">
                  <c:v>0.41399999999999998</c:v>
                </c:pt>
                <c:pt idx="6">
                  <c:v>5.7599999999999998E-2</c:v>
                </c:pt>
                <c:pt idx="7">
                  <c:v>0.10009999999999999</c:v>
                </c:pt>
                <c:pt idx="8">
                  <c:v>0.3291</c:v>
                </c:pt>
                <c:pt idx="9">
                  <c:v>0.39040000000000002</c:v>
                </c:pt>
              </c:numCache>
            </c:numRef>
          </c:val>
          <c:extLst>
            <c:ext xmlns:c16="http://schemas.microsoft.com/office/drawing/2014/chart" uri="{C3380CC4-5D6E-409C-BE32-E72D297353CC}">
              <c16:uniqueId val="{00000000-F22D-4C4F-AF4E-E19167A8A30A}"/>
            </c:ext>
          </c:extLst>
        </c:ser>
        <c:ser>
          <c:idx val="1"/>
          <c:order val="2"/>
          <c:tx>
            <c:strRef>
              <c:f>Sheet1!$C$1</c:f>
              <c:strCache>
                <c:ptCount val="1"/>
                <c:pt idx="0">
                  <c:v>Gap</c:v>
                </c:pt>
              </c:strCache>
            </c:strRef>
          </c:tx>
          <c:spPr>
            <a:solidFill>
              <a:schemeClr val="bg2">
                <a:alpha val="20000"/>
              </a:schemeClr>
            </a:solidFill>
            <a:ln>
              <a:noFill/>
            </a:ln>
            <a:effectLst/>
          </c:spPr>
          <c:invertIfNegative val="0"/>
          <c:dPt>
            <c:idx val="0"/>
            <c:invertIfNegative val="0"/>
            <c:bubble3D val="0"/>
            <c:spPr>
              <a:solidFill>
                <a:schemeClr val="bg2">
                  <a:alpha val="20000"/>
                </a:schemeClr>
              </a:solidFill>
              <a:ln>
                <a:noFill/>
              </a:ln>
              <a:effectLst/>
            </c:spPr>
            <c:extLst>
              <c:ext xmlns:c16="http://schemas.microsoft.com/office/drawing/2014/chart" uri="{C3380CC4-5D6E-409C-BE32-E72D297353CC}">
                <c16:uniqueId val="{00000001-FE88-44EA-85A2-A70D6FBC78B6}"/>
              </c:ext>
            </c:extLst>
          </c:dPt>
          <c:dPt>
            <c:idx val="1"/>
            <c:invertIfNegative val="0"/>
            <c:bubble3D val="0"/>
            <c:spPr>
              <a:solidFill>
                <a:schemeClr val="bg2">
                  <a:alpha val="20000"/>
                </a:schemeClr>
              </a:solidFill>
              <a:ln>
                <a:noFill/>
              </a:ln>
              <a:effectLst/>
            </c:spPr>
            <c:extLst>
              <c:ext xmlns:c16="http://schemas.microsoft.com/office/drawing/2014/chart" uri="{C3380CC4-5D6E-409C-BE32-E72D297353CC}">
                <c16:uniqueId val="{00000003-FE88-44EA-85A2-A70D6FBC78B6}"/>
              </c:ext>
            </c:extLst>
          </c:dPt>
          <c:dPt>
            <c:idx val="2"/>
            <c:invertIfNegative val="0"/>
            <c:bubble3D val="0"/>
            <c:spPr>
              <a:solidFill>
                <a:schemeClr val="bg2">
                  <a:alpha val="20000"/>
                </a:schemeClr>
              </a:solidFill>
              <a:ln>
                <a:noFill/>
              </a:ln>
              <a:effectLst/>
            </c:spPr>
            <c:extLst>
              <c:ext xmlns:c16="http://schemas.microsoft.com/office/drawing/2014/chart" uri="{C3380CC4-5D6E-409C-BE32-E72D297353CC}">
                <c16:uniqueId val="{00000002-FE88-44EA-85A2-A70D6FBC78B6}"/>
              </c:ext>
            </c:extLst>
          </c:dPt>
          <c:dPt>
            <c:idx val="3"/>
            <c:invertIfNegative val="0"/>
            <c:bubble3D val="0"/>
            <c:spPr>
              <a:solidFill>
                <a:schemeClr val="bg2">
                  <a:alpha val="20000"/>
                </a:schemeClr>
              </a:solidFill>
              <a:ln>
                <a:noFill/>
              </a:ln>
              <a:effectLst/>
            </c:spPr>
            <c:extLst>
              <c:ext xmlns:c16="http://schemas.microsoft.com/office/drawing/2014/chart" uri="{C3380CC4-5D6E-409C-BE32-E72D297353CC}">
                <c16:uniqueId val="{0000000F-FE88-44EA-85A2-A70D6FBC78B6}"/>
              </c:ext>
            </c:extLst>
          </c:dPt>
          <c:dPt>
            <c:idx val="4"/>
            <c:invertIfNegative val="0"/>
            <c:bubble3D val="0"/>
            <c:spPr>
              <a:solidFill>
                <a:schemeClr val="bg2">
                  <a:alpha val="20000"/>
                </a:schemeClr>
              </a:solidFill>
              <a:ln>
                <a:noFill/>
              </a:ln>
              <a:effectLst/>
            </c:spPr>
            <c:extLst>
              <c:ext xmlns:c16="http://schemas.microsoft.com/office/drawing/2014/chart" uri="{C3380CC4-5D6E-409C-BE32-E72D297353CC}">
                <c16:uniqueId val="{0000000E-FE88-44EA-85A2-A70D6FBC78B6}"/>
              </c:ext>
            </c:extLst>
          </c:dPt>
          <c:dPt>
            <c:idx val="6"/>
            <c:invertIfNegative val="0"/>
            <c:bubble3D val="0"/>
            <c:spPr>
              <a:solidFill>
                <a:schemeClr val="bg2">
                  <a:alpha val="20000"/>
                </a:schemeClr>
              </a:solidFill>
              <a:ln>
                <a:noFill/>
              </a:ln>
              <a:effectLst/>
            </c:spPr>
            <c:extLst>
              <c:ext xmlns:c16="http://schemas.microsoft.com/office/drawing/2014/chart" uri="{C3380CC4-5D6E-409C-BE32-E72D297353CC}">
                <c16:uniqueId val="{0000000D-FE88-44EA-85A2-A70D6FBC78B6}"/>
              </c:ext>
            </c:extLst>
          </c:dPt>
          <c:dPt>
            <c:idx val="7"/>
            <c:invertIfNegative val="0"/>
            <c:bubble3D val="0"/>
            <c:spPr>
              <a:solidFill>
                <a:schemeClr val="bg2">
                  <a:alpha val="20000"/>
                </a:schemeClr>
              </a:solidFill>
              <a:ln>
                <a:noFill/>
              </a:ln>
              <a:effectLst/>
            </c:spPr>
            <c:extLst>
              <c:ext xmlns:c16="http://schemas.microsoft.com/office/drawing/2014/chart" uri="{C3380CC4-5D6E-409C-BE32-E72D297353CC}">
                <c16:uniqueId val="{0000000C-FE88-44EA-85A2-A70D6FBC78B6}"/>
              </c:ext>
            </c:extLst>
          </c:dPt>
          <c:dPt>
            <c:idx val="8"/>
            <c:invertIfNegative val="0"/>
            <c:bubble3D val="0"/>
            <c:spPr>
              <a:solidFill>
                <a:schemeClr val="bg2">
                  <a:alpha val="20000"/>
                </a:schemeClr>
              </a:solidFill>
              <a:ln>
                <a:noFill/>
              </a:ln>
              <a:effectLst/>
            </c:spPr>
            <c:extLst>
              <c:ext xmlns:c16="http://schemas.microsoft.com/office/drawing/2014/chart" uri="{C3380CC4-5D6E-409C-BE32-E72D297353CC}">
                <c16:uniqueId val="{0000000B-FE88-44EA-85A2-A70D6FBC78B6}"/>
              </c:ext>
            </c:extLst>
          </c:dPt>
          <c:dPt>
            <c:idx val="10"/>
            <c:invertIfNegative val="0"/>
            <c:bubble3D val="0"/>
            <c:spPr>
              <a:solidFill>
                <a:schemeClr val="bg2">
                  <a:alpha val="20000"/>
                </a:schemeClr>
              </a:solidFill>
              <a:ln>
                <a:noFill/>
              </a:ln>
              <a:effectLst/>
            </c:spPr>
            <c:extLst>
              <c:ext xmlns:c16="http://schemas.microsoft.com/office/drawing/2014/chart" uri="{C3380CC4-5D6E-409C-BE32-E72D297353CC}">
                <c16:uniqueId val="{0000000A-FE88-44EA-85A2-A70D6FBC78B6}"/>
              </c:ext>
            </c:extLst>
          </c:dPt>
          <c:dPt>
            <c:idx val="11"/>
            <c:invertIfNegative val="0"/>
            <c:bubble3D val="0"/>
            <c:spPr>
              <a:solidFill>
                <a:schemeClr val="bg2">
                  <a:alpha val="20000"/>
                </a:schemeClr>
              </a:solidFill>
              <a:ln>
                <a:noFill/>
              </a:ln>
              <a:effectLst/>
            </c:spPr>
            <c:extLst>
              <c:ext xmlns:c16="http://schemas.microsoft.com/office/drawing/2014/chart" uri="{C3380CC4-5D6E-409C-BE32-E72D297353CC}">
                <c16:uniqueId val="{00000009-FE88-44EA-85A2-A70D6FBC78B6}"/>
              </c:ext>
            </c:extLst>
          </c:dPt>
          <c:dPt>
            <c:idx val="13"/>
            <c:invertIfNegative val="0"/>
            <c:bubble3D val="0"/>
            <c:spPr>
              <a:solidFill>
                <a:schemeClr val="bg2">
                  <a:alpha val="20000"/>
                </a:schemeClr>
              </a:solidFill>
              <a:ln>
                <a:noFill/>
              </a:ln>
              <a:effectLst/>
            </c:spPr>
            <c:extLst>
              <c:ext xmlns:c16="http://schemas.microsoft.com/office/drawing/2014/chart" uri="{C3380CC4-5D6E-409C-BE32-E72D297353CC}">
                <c16:uniqueId val="{00000008-FE88-44EA-85A2-A70D6FBC78B6}"/>
              </c:ext>
            </c:extLst>
          </c:dPt>
          <c:cat>
            <c:strRef>
              <c:f>Sheet1!$A$11:$A$19</c:f>
              <c:strCache>
                <c:ptCount val="1"/>
                <c:pt idx="0">
                  <c:v>$50,000+</c:v>
                </c:pt>
              </c:strCache>
            </c:strRef>
          </c:cat>
          <c:val>
            <c:numRef>
              <c:f>Sheet1!$C$2:$C$11</c:f>
              <c:numCache>
                <c:formatCode>0%</c:formatCode>
                <c:ptCount val="10"/>
                <c:pt idx="0">
                  <c:v>0.1648</c:v>
                </c:pt>
                <c:pt idx="1">
                  <c:v>0.27439999999999998</c:v>
                </c:pt>
                <c:pt idx="2">
                  <c:v>4.4100000000000028E-2</c:v>
                </c:pt>
                <c:pt idx="3">
                  <c:v>0.6915</c:v>
                </c:pt>
                <c:pt idx="4">
                  <c:v>0.37980000000000003</c:v>
                </c:pt>
                <c:pt idx="5">
                  <c:v>6.7300000000000026E-2</c:v>
                </c:pt>
                <c:pt idx="6">
                  <c:v>0.82540000000000002</c:v>
                </c:pt>
                <c:pt idx="7">
                  <c:v>0.69750000000000001</c:v>
                </c:pt>
                <c:pt idx="8">
                  <c:v>0.23290000000000005</c:v>
                </c:pt>
                <c:pt idx="9">
                  <c:v>0.12730000000000002</c:v>
                </c:pt>
              </c:numCache>
            </c:numRef>
          </c:val>
          <c:extLst>
            <c:ext xmlns:c16="http://schemas.microsoft.com/office/drawing/2014/chart" uri="{C3380CC4-5D6E-409C-BE32-E72D297353CC}">
              <c16:uniqueId val="{00000001-BEE2-464F-B031-2C3583DB2569}"/>
            </c:ext>
          </c:extLst>
        </c:ser>
        <c:dLbls>
          <c:showLegendKey val="0"/>
          <c:showVal val="0"/>
          <c:showCatName val="0"/>
          <c:showSerName val="0"/>
          <c:showPercent val="0"/>
          <c:showBubbleSize val="0"/>
        </c:dLbls>
        <c:gapWidth val="500"/>
        <c:overlap val="100"/>
        <c:axId val="393325056"/>
        <c:axId val="314614640"/>
      </c:barChart>
      <c:lineChart>
        <c:grouping val="standard"/>
        <c:varyColors val="0"/>
        <c:ser>
          <c:idx val="0"/>
          <c:order val="0"/>
          <c:tx>
            <c:strRef>
              <c:f>Sheet1!$B$1</c:f>
              <c:strCache>
                <c:ptCount val="1"/>
                <c:pt idx="0">
                  <c:v>President Trump</c:v>
                </c:pt>
              </c:strCache>
            </c:strRef>
          </c:tx>
          <c:spPr>
            <a:ln w="28575" cap="rnd">
              <a:noFill/>
              <a:round/>
            </a:ln>
            <a:effectLst/>
          </c:spPr>
          <c:marker>
            <c:symbol val="circle"/>
            <c:size val="13"/>
            <c:spPr>
              <a:solidFill>
                <a:srgbClr val="FF0000"/>
              </a:solidFill>
              <a:ln w="9525">
                <a:noFill/>
              </a:ln>
              <a:effectLst/>
            </c:spPr>
          </c:marker>
          <c:dPt>
            <c:idx val="0"/>
            <c:marker>
              <c:symbol val="circle"/>
              <c:size val="13"/>
              <c:spPr>
                <a:solidFill>
                  <a:srgbClr val="FF0000"/>
                </a:solidFill>
                <a:ln w="9525">
                  <a:noFill/>
                </a:ln>
                <a:effectLst/>
              </c:spPr>
            </c:marker>
            <c:bubble3D val="0"/>
            <c:spPr>
              <a:ln w="28575" cap="rnd">
                <a:noFill/>
                <a:round/>
              </a:ln>
              <a:effectLst/>
            </c:spPr>
            <c:extLst>
              <c:ext xmlns:c16="http://schemas.microsoft.com/office/drawing/2014/chart" uri="{C3380CC4-5D6E-409C-BE32-E72D297353CC}">
                <c16:uniqueId val="{00000006-FE88-44EA-85A2-A70D6FBC78B6}"/>
              </c:ext>
            </c:extLst>
          </c:dPt>
          <c:dPt>
            <c:idx val="1"/>
            <c:marker>
              <c:symbol val="circle"/>
              <c:size val="13"/>
              <c:spPr>
                <a:solidFill>
                  <a:srgbClr val="FF0000"/>
                </a:solidFill>
                <a:ln w="9525">
                  <a:noFill/>
                </a:ln>
                <a:effectLst/>
              </c:spPr>
            </c:marker>
            <c:bubble3D val="0"/>
            <c:spPr>
              <a:ln w="28575" cap="rnd">
                <a:noFill/>
                <a:round/>
              </a:ln>
              <a:effectLst/>
            </c:spPr>
            <c:extLst>
              <c:ext xmlns:c16="http://schemas.microsoft.com/office/drawing/2014/chart" uri="{C3380CC4-5D6E-409C-BE32-E72D297353CC}">
                <c16:uniqueId val="{00000005-FE88-44EA-85A2-A70D6FBC78B6}"/>
              </c:ext>
            </c:extLst>
          </c:dPt>
          <c:dPt>
            <c:idx val="2"/>
            <c:marker>
              <c:symbol val="circle"/>
              <c:size val="13"/>
              <c:spPr>
                <a:solidFill>
                  <a:srgbClr val="FF0000"/>
                </a:solidFill>
                <a:ln w="9525">
                  <a:noFill/>
                </a:ln>
                <a:effectLst/>
              </c:spPr>
            </c:marker>
            <c:bubble3D val="0"/>
            <c:spPr>
              <a:ln w="28575" cap="rnd">
                <a:noFill/>
                <a:round/>
              </a:ln>
              <a:effectLst/>
            </c:spPr>
            <c:extLst>
              <c:ext xmlns:c16="http://schemas.microsoft.com/office/drawing/2014/chart" uri="{C3380CC4-5D6E-409C-BE32-E72D297353CC}">
                <c16:uniqueId val="{00000004-FE88-44EA-85A2-A70D6FBC78B6}"/>
              </c:ext>
            </c:extLst>
          </c:dPt>
          <c:dPt>
            <c:idx val="3"/>
            <c:marker>
              <c:symbol val="circle"/>
              <c:size val="13"/>
              <c:spPr>
                <a:solidFill>
                  <a:srgbClr val="FF0000"/>
                </a:solidFill>
                <a:ln w="9525">
                  <a:noFill/>
                </a:ln>
                <a:effectLst/>
              </c:spPr>
            </c:marker>
            <c:bubble3D val="0"/>
            <c:spPr>
              <a:ln w="28575" cap="rnd">
                <a:noFill/>
                <a:round/>
              </a:ln>
              <a:effectLst/>
            </c:spPr>
            <c:extLst>
              <c:ext xmlns:c16="http://schemas.microsoft.com/office/drawing/2014/chart" uri="{C3380CC4-5D6E-409C-BE32-E72D297353CC}">
                <c16:uniqueId val="{00000017-FE88-44EA-85A2-A70D6FBC78B6}"/>
              </c:ext>
            </c:extLst>
          </c:dPt>
          <c:dPt>
            <c:idx val="4"/>
            <c:marker>
              <c:symbol val="circle"/>
              <c:size val="13"/>
              <c:spPr>
                <a:solidFill>
                  <a:srgbClr val="FF0000"/>
                </a:solidFill>
                <a:ln w="9525">
                  <a:noFill/>
                </a:ln>
                <a:effectLst/>
              </c:spPr>
            </c:marker>
            <c:bubble3D val="0"/>
            <c:spPr>
              <a:ln w="28575" cap="rnd">
                <a:noFill/>
                <a:round/>
              </a:ln>
              <a:effectLst/>
            </c:spPr>
            <c:extLst>
              <c:ext xmlns:c16="http://schemas.microsoft.com/office/drawing/2014/chart" uri="{C3380CC4-5D6E-409C-BE32-E72D297353CC}">
                <c16:uniqueId val="{00000010-FE88-44EA-85A2-A70D6FBC78B6}"/>
              </c:ext>
            </c:extLst>
          </c:dPt>
          <c:dPt>
            <c:idx val="6"/>
            <c:marker>
              <c:symbol val="circle"/>
              <c:size val="13"/>
              <c:spPr>
                <a:solidFill>
                  <a:srgbClr val="FF0000"/>
                </a:solidFill>
                <a:ln w="9525">
                  <a:noFill/>
                </a:ln>
                <a:effectLst/>
              </c:spPr>
            </c:marker>
            <c:bubble3D val="0"/>
            <c:spPr>
              <a:ln w="28575" cap="rnd">
                <a:noFill/>
                <a:round/>
              </a:ln>
              <a:effectLst/>
            </c:spPr>
            <c:extLst>
              <c:ext xmlns:c16="http://schemas.microsoft.com/office/drawing/2014/chart" uri="{C3380CC4-5D6E-409C-BE32-E72D297353CC}">
                <c16:uniqueId val="{00000016-FE88-44EA-85A2-A70D6FBC78B6}"/>
              </c:ext>
            </c:extLst>
          </c:dPt>
          <c:dPt>
            <c:idx val="7"/>
            <c:marker>
              <c:symbol val="circle"/>
              <c:size val="13"/>
              <c:spPr>
                <a:solidFill>
                  <a:srgbClr val="0070C0"/>
                </a:solidFill>
                <a:ln w="9525">
                  <a:noFill/>
                </a:ln>
                <a:effectLst/>
              </c:spPr>
            </c:marker>
            <c:bubble3D val="0"/>
            <c:spPr>
              <a:ln w="28575" cap="rnd">
                <a:noFill/>
                <a:round/>
              </a:ln>
              <a:effectLst/>
            </c:spPr>
            <c:extLst>
              <c:ext xmlns:c16="http://schemas.microsoft.com/office/drawing/2014/chart" uri="{C3380CC4-5D6E-409C-BE32-E72D297353CC}">
                <c16:uniqueId val="{00000014-FE88-44EA-85A2-A70D6FBC78B6}"/>
              </c:ext>
            </c:extLst>
          </c:dPt>
          <c:dPt>
            <c:idx val="8"/>
            <c:marker>
              <c:symbol val="circle"/>
              <c:size val="13"/>
              <c:spPr>
                <a:solidFill>
                  <a:srgbClr val="FF0000"/>
                </a:solidFill>
                <a:ln w="9525">
                  <a:noFill/>
                </a:ln>
                <a:effectLst/>
              </c:spPr>
            </c:marker>
            <c:bubble3D val="0"/>
            <c:spPr>
              <a:ln w="28575" cap="rnd">
                <a:noFill/>
                <a:round/>
              </a:ln>
              <a:effectLst/>
            </c:spPr>
            <c:extLst>
              <c:ext xmlns:c16="http://schemas.microsoft.com/office/drawing/2014/chart" uri="{C3380CC4-5D6E-409C-BE32-E72D297353CC}">
                <c16:uniqueId val="{00000015-FE88-44EA-85A2-A70D6FBC78B6}"/>
              </c:ext>
            </c:extLst>
          </c:dPt>
          <c:dPt>
            <c:idx val="10"/>
            <c:marker>
              <c:symbol val="circle"/>
              <c:size val="13"/>
              <c:spPr>
                <a:solidFill>
                  <a:srgbClr val="FF0000"/>
                </a:solidFill>
                <a:ln w="9525">
                  <a:noFill/>
                </a:ln>
                <a:effectLst/>
              </c:spPr>
            </c:marker>
            <c:bubble3D val="0"/>
            <c:spPr>
              <a:ln w="28575" cap="rnd">
                <a:noFill/>
                <a:round/>
              </a:ln>
              <a:effectLst/>
            </c:spPr>
            <c:extLst>
              <c:ext xmlns:c16="http://schemas.microsoft.com/office/drawing/2014/chart" uri="{C3380CC4-5D6E-409C-BE32-E72D297353CC}">
                <c16:uniqueId val="{00000013-FE88-44EA-85A2-A70D6FBC78B6}"/>
              </c:ext>
            </c:extLst>
          </c:dPt>
          <c:dPt>
            <c:idx val="11"/>
            <c:marker>
              <c:symbol val="circle"/>
              <c:size val="13"/>
              <c:spPr>
                <a:solidFill>
                  <a:srgbClr val="FF0000"/>
                </a:solidFill>
                <a:ln w="9525">
                  <a:noFill/>
                </a:ln>
                <a:effectLst/>
              </c:spPr>
            </c:marker>
            <c:bubble3D val="0"/>
            <c:spPr>
              <a:ln w="28575" cap="rnd">
                <a:noFill/>
                <a:round/>
              </a:ln>
              <a:effectLst/>
            </c:spPr>
            <c:extLst>
              <c:ext xmlns:c16="http://schemas.microsoft.com/office/drawing/2014/chart" uri="{C3380CC4-5D6E-409C-BE32-E72D297353CC}">
                <c16:uniqueId val="{00000012-FE88-44EA-85A2-A70D6FBC78B6}"/>
              </c:ext>
            </c:extLst>
          </c:dPt>
          <c:dPt>
            <c:idx val="13"/>
            <c:marker>
              <c:symbol val="circle"/>
              <c:size val="13"/>
              <c:spPr>
                <a:solidFill>
                  <a:srgbClr val="FF0000"/>
                </a:solidFill>
                <a:ln w="9525">
                  <a:noFill/>
                </a:ln>
                <a:effectLst/>
              </c:spPr>
            </c:marker>
            <c:bubble3D val="0"/>
            <c:spPr>
              <a:ln w="28575" cap="rnd">
                <a:noFill/>
                <a:round/>
              </a:ln>
              <a:effectLst/>
            </c:spPr>
            <c:extLst>
              <c:ext xmlns:c16="http://schemas.microsoft.com/office/drawing/2014/chart" uri="{C3380CC4-5D6E-409C-BE32-E72D297353CC}">
                <c16:uniqueId val="{00000011-FE88-44EA-85A2-A70D6FBC78B6}"/>
              </c:ext>
            </c:extLst>
          </c:dPt>
          <c:dLbls>
            <c:dLbl>
              <c:idx val="3"/>
              <c:tx>
                <c:rich>
                  <a:bodyPr/>
                  <a:lstStyle/>
                  <a:p>
                    <a:fld id="{7B2C27D1-A6AD-A24A-BA90-966D83E39F11}" type="VALUE">
                      <a:rPr lang="en-US">
                        <a:solidFill>
                          <a:srgbClr val="FF0000"/>
                        </a:solidFill>
                      </a:rPr>
                      <a:pPr/>
                      <a:t>[VALUE]</a:t>
                    </a:fld>
                    <a:endParaRPr lang="en-US"/>
                  </a:p>
                </c:rich>
              </c:tx>
              <c:dLblPos val="b"/>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7-FE88-44EA-85A2-A70D6FBC78B6}"/>
                </c:ext>
              </c:extLst>
            </c:dLbl>
            <c:dLbl>
              <c:idx val="7"/>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rgbClr val="0070C0"/>
                      </a:solidFill>
                      <a:latin typeface="InterFace" panose="020B0503030203020204"/>
                      <a:ea typeface="+mn-ea"/>
                      <a:cs typeface="+mn-cs"/>
                    </a:defRPr>
                  </a:pPr>
                  <a:endParaRPr lang="en-US"/>
                </a:p>
              </c:txPr>
              <c:dLblPos val="b"/>
              <c:showLegendKey val="0"/>
              <c:showVal val="1"/>
              <c:showCatName val="0"/>
              <c:showSerName val="0"/>
              <c:showPercent val="0"/>
              <c:showBubbleSize val="0"/>
              <c:extLst>
                <c:ext xmlns:c16="http://schemas.microsoft.com/office/drawing/2014/chart" uri="{C3380CC4-5D6E-409C-BE32-E72D297353CC}">
                  <c16:uniqueId val="{00000014-FE88-44EA-85A2-A70D6FBC78B6}"/>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rgbClr val="FF0000"/>
                    </a:solidFill>
                    <a:latin typeface="InterFace" panose="020B0503030203020204"/>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All</c:v>
                </c:pt>
                <c:pt idx="1">
                  <c:v>Women</c:v>
                </c:pt>
                <c:pt idx="2">
                  <c:v>Men</c:v>
                </c:pt>
                <c:pt idx="3">
                  <c:v>Black</c:v>
                </c:pt>
                <c:pt idx="4">
                  <c:v>Hispanic</c:v>
                </c:pt>
                <c:pt idx="5">
                  <c:v>White</c:v>
                </c:pt>
                <c:pt idx="6">
                  <c:v>Democrat</c:v>
                </c:pt>
                <c:pt idx="7">
                  <c:v>Republicans</c:v>
                </c:pt>
                <c:pt idx="8">
                  <c:v>&lt;$50,000</c:v>
                </c:pt>
                <c:pt idx="9">
                  <c:v>$50,000+</c:v>
                </c:pt>
              </c:strCache>
            </c:strRef>
          </c:cat>
          <c:val>
            <c:numRef>
              <c:f>Sheet1!$B$2:$B$11</c:f>
              <c:numCache>
                <c:formatCode>0%</c:formatCode>
                <c:ptCount val="10"/>
                <c:pt idx="0">
                  <c:v>0.3664</c:v>
                </c:pt>
                <c:pt idx="1">
                  <c:v>0.30830000000000002</c:v>
                </c:pt>
                <c:pt idx="2">
                  <c:v>0.43</c:v>
                </c:pt>
                <c:pt idx="3">
                  <c:v>0.1221</c:v>
                </c:pt>
                <c:pt idx="4">
                  <c:v>0.26719999999999999</c:v>
                </c:pt>
                <c:pt idx="5">
                  <c:v>0.41399999999999998</c:v>
                </c:pt>
                <c:pt idx="6">
                  <c:v>5.7599999999999998E-2</c:v>
                </c:pt>
                <c:pt idx="7">
                  <c:v>0.10009999999999999</c:v>
                </c:pt>
                <c:pt idx="8">
                  <c:v>0.3291</c:v>
                </c:pt>
                <c:pt idx="9">
                  <c:v>0.39040000000000002</c:v>
                </c:pt>
              </c:numCache>
            </c:numRef>
          </c:val>
          <c:smooth val="0"/>
          <c:extLst>
            <c:ext xmlns:c16="http://schemas.microsoft.com/office/drawing/2014/chart" uri="{C3380CC4-5D6E-409C-BE32-E72D297353CC}">
              <c16:uniqueId val="{00000000-BEE2-464F-B031-2C3583DB2569}"/>
            </c:ext>
          </c:extLst>
        </c:ser>
        <c:ser>
          <c:idx val="3"/>
          <c:order val="3"/>
          <c:tx>
            <c:strRef>
              <c:f>Sheet1!$E$1</c:f>
              <c:strCache>
                <c:ptCount val="1"/>
                <c:pt idx="0">
                  <c:v>Former Vice President Biden</c:v>
                </c:pt>
              </c:strCache>
            </c:strRef>
          </c:tx>
          <c:spPr>
            <a:ln w="25400" cap="rnd">
              <a:noFill/>
              <a:round/>
            </a:ln>
            <a:effectLst/>
          </c:spPr>
          <c:marker>
            <c:symbol val="circle"/>
            <c:size val="13"/>
            <c:spPr>
              <a:solidFill>
                <a:srgbClr val="0070C0"/>
              </a:solidFill>
              <a:ln w="9525">
                <a:noFill/>
              </a:ln>
              <a:effectLst/>
            </c:spPr>
          </c:marker>
          <c:dPt>
            <c:idx val="3"/>
            <c:marker>
              <c:symbol val="circle"/>
              <c:size val="13"/>
              <c:spPr>
                <a:solidFill>
                  <a:srgbClr val="0070C0"/>
                </a:solidFill>
                <a:ln w="9525">
                  <a:noFill/>
                </a:ln>
                <a:effectLst/>
              </c:spPr>
            </c:marker>
            <c:bubble3D val="0"/>
            <c:extLst>
              <c:ext xmlns:c16="http://schemas.microsoft.com/office/drawing/2014/chart" uri="{C3380CC4-5D6E-409C-BE32-E72D297353CC}">
                <c16:uniqueId val="{00000003-F22D-4C4F-AF4E-E19167A8A30A}"/>
              </c:ext>
            </c:extLst>
          </c:dPt>
          <c:dPt>
            <c:idx val="7"/>
            <c:marker>
              <c:symbol val="circle"/>
              <c:size val="13"/>
              <c:spPr>
                <a:solidFill>
                  <a:srgbClr val="FF0000"/>
                </a:solidFill>
                <a:ln w="9525">
                  <a:noFill/>
                </a:ln>
                <a:effectLst/>
              </c:spPr>
            </c:marker>
            <c:bubble3D val="0"/>
            <c:extLst>
              <c:ext xmlns:c16="http://schemas.microsoft.com/office/drawing/2014/chart" uri="{C3380CC4-5D6E-409C-BE32-E72D297353CC}">
                <c16:uniqueId val="{00000001-4B52-4694-A0E3-23FEB9D09241}"/>
              </c:ext>
            </c:extLst>
          </c:dPt>
          <c:dLbls>
            <c:dLbl>
              <c:idx val="3"/>
              <c:tx>
                <c:rich>
                  <a:bodyPr/>
                  <a:lstStyle/>
                  <a:p>
                    <a:fld id="{D5CB0578-9C47-6D4F-92AA-8EA604D16FA8}" type="VALUE">
                      <a:rPr lang="en-US">
                        <a:solidFill>
                          <a:srgbClr val="0070C0"/>
                        </a:solidFill>
                      </a:rPr>
                      <a:pPr/>
                      <a:t>[VALUE]</a:t>
                    </a:fld>
                    <a:endParaRPr lang="en-US"/>
                  </a:p>
                </c:rich>
              </c:tx>
              <c:dLblPos val="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F22D-4C4F-AF4E-E19167A8A30A}"/>
                </c:ext>
              </c:extLst>
            </c:dLbl>
            <c:dLbl>
              <c:idx val="7"/>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rgbClr val="FF0000"/>
                      </a:solidFill>
                      <a:latin typeface="InterFace" panose="020B0503030203020204" pitchFamily="34" charset="0"/>
                      <a:ea typeface="+mn-ea"/>
                      <a:cs typeface="+mn-cs"/>
                    </a:defRPr>
                  </a:pPr>
                  <a:endParaRPr lang="en-US"/>
                </a:p>
              </c:txPr>
              <c:dLblPos val="t"/>
              <c:showLegendKey val="0"/>
              <c:showVal val="1"/>
              <c:showCatName val="0"/>
              <c:showSerName val="0"/>
              <c:showPercent val="0"/>
              <c:showBubbleSize val="0"/>
              <c:extLst>
                <c:ext xmlns:c16="http://schemas.microsoft.com/office/drawing/2014/chart" uri="{C3380CC4-5D6E-409C-BE32-E72D297353CC}">
                  <c16:uniqueId val="{00000001-4B52-4694-A0E3-23FEB9D09241}"/>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rgbClr val="0070C0"/>
                    </a:solidFill>
                    <a:latin typeface="InterFace" panose="020B0503030203020204" pitchFamily="34" charset="0"/>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All</c:v>
                </c:pt>
                <c:pt idx="1">
                  <c:v>Women</c:v>
                </c:pt>
                <c:pt idx="2">
                  <c:v>Men</c:v>
                </c:pt>
                <c:pt idx="3">
                  <c:v>Black</c:v>
                </c:pt>
                <c:pt idx="4">
                  <c:v>Hispanic</c:v>
                </c:pt>
                <c:pt idx="5">
                  <c:v>White</c:v>
                </c:pt>
                <c:pt idx="6">
                  <c:v>Democrat</c:v>
                </c:pt>
                <c:pt idx="7">
                  <c:v>Republicans</c:v>
                </c:pt>
                <c:pt idx="8">
                  <c:v>&lt;$50,000</c:v>
                </c:pt>
                <c:pt idx="9">
                  <c:v>$50,000+</c:v>
                </c:pt>
              </c:strCache>
            </c:strRef>
          </c:cat>
          <c:val>
            <c:numRef>
              <c:f>Sheet1!$E$2:$E$11</c:f>
              <c:numCache>
                <c:formatCode>0%</c:formatCode>
                <c:ptCount val="10"/>
                <c:pt idx="0">
                  <c:v>0.53120000000000001</c:v>
                </c:pt>
                <c:pt idx="1">
                  <c:v>0.5827</c:v>
                </c:pt>
                <c:pt idx="2">
                  <c:v>0.47410000000000002</c:v>
                </c:pt>
                <c:pt idx="3">
                  <c:v>0.81359999999999999</c:v>
                </c:pt>
                <c:pt idx="4">
                  <c:v>0.64700000000000002</c:v>
                </c:pt>
                <c:pt idx="5">
                  <c:v>0.48130000000000001</c:v>
                </c:pt>
                <c:pt idx="6">
                  <c:v>0.88300000000000001</c:v>
                </c:pt>
                <c:pt idx="7">
                  <c:v>0.79759999999999998</c:v>
                </c:pt>
                <c:pt idx="8">
                  <c:v>0.56200000000000006</c:v>
                </c:pt>
                <c:pt idx="9">
                  <c:v>0.51770000000000005</c:v>
                </c:pt>
              </c:numCache>
            </c:numRef>
          </c:val>
          <c:smooth val="0"/>
          <c:extLst>
            <c:ext xmlns:c16="http://schemas.microsoft.com/office/drawing/2014/chart" uri="{C3380CC4-5D6E-409C-BE32-E72D297353CC}">
              <c16:uniqueId val="{00000001-F22D-4C4F-AF4E-E19167A8A30A}"/>
            </c:ext>
          </c:extLst>
        </c:ser>
        <c:dLbls>
          <c:showLegendKey val="0"/>
          <c:showVal val="0"/>
          <c:showCatName val="0"/>
          <c:showSerName val="0"/>
          <c:showPercent val="0"/>
          <c:showBubbleSize val="0"/>
        </c:dLbls>
        <c:marker val="1"/>
        <c:smooth val="0"/>
        <c:axId val="393325056"/>
        <c:axId val="314614640"/>
      </c:lineChart>
      <c:catAx>
        <c:axId val="393325056"/>
        <c:scaling>
          <c:orientation val="minMax"/>
        </c:scaling>
        <c:delete val="0"/>
        <c:axPos val="b"/>
        <c:numFmt formatCode="General" sourceLinked="1"/>
        <c:majorTickMark val="out"/>
        <c:minorTickMark val="none"/>
        <c:tickLblPos val="nextTo"/>
        <c:spPr>
          <a:noFill/>
          <a:ln w="9525" cap="flat" cmpd="sng" algn="ctr">
            <a:noFill/>
            <a:round/>
          </a:ln>
          <a:effectLst/>
        </c:spPr>
        <c:txPr>
          <a:bodyPr rot="-60000000" spcFirstLastPara="1" vertOverflow="ellipsis" vert="horz" wrap="square" anchor="ctr" anchorCtr="1"/>
          <a:lstStyle/>
          <a:p>
            <a:pPr>
              <a:defRPr sz="1200" b="0" i="0" u="none" strike="noStrike" kern="1200" baseline="0">
                <a:solidFill>
                  <a:schemeClr val="tx1"/>
                </a:solidFill>
                <a:latin typeface="InterFace" panose="020B0503030203020204" pitchFamily="34" charset="0"/>
                <a:ea typeface="+mn-ea"/>
                <a:cs typeface="+mn-cs"/>
              </a:defRPr>
            </a:pPr>
            <a:endParaRPr lang="en-US"/>
          </a:p>
        </c:txPr>
        <c:crossAx val="314614640"/>
        <c:crosses val="autoZero"/>
        <c:auto val="1"/>
        <c:lblAlgn val="ctr"/>
        <c:lblOffset val="700"/>
        <c:noMultiLvlLbl val="0"/>
      </c:catAx>
      <c:valAx>
        <c:axId val="314614640"/>
        <c:scaling>
          <c:orientation val="minMax"/>
        </c:scaling>
        <c:delete val="0"/>
        <c:axPos val="l"/>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InterFace" panose="020B0503030203020204"/>
                <a:ea typeface="+mn-ea"/>
                <a:cs typeface="+mn-cs"/>
              </a:defRPr>
            </a:pPr>
            <a:endParaRPr lang="en-US"/>
          </a:p>
        </c:txPr>
        <c:crossAx val="393325056"/>
        <c:crosses val="autoZero"/>
        <c:crossBetween val="between"/>
        <c:majorUnit val="0.25"/>
      </c:valAx>
      <c:spPr>
        <a:noFill/>
        <a:ln>
          <a:noFill/>
        </a:ln>
        <a:effectLst/>
      </c:spPr>
    </c:plotArea>
    <c:legend>
      <c:legendPos val="t"/>
      <c:legendEntry>
        <c:idx val="0"/>
        <c:delete val="1"/>
      </c:legendEntry>
      <c:legendEntry>
        <c:idx val="1"/>
        <c:delete val="1"/>
      </c:legendEntry>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InterFace" panose="020B0503030203020204"/>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President Trump</c:v>
                </c:pt>
              </c:strCache>
            </c:strRef>
          </c:tx>
          <c:spPr>
            <a:solidFill>
              <a:srgbClr val="FF0000"/>
            </a:solidFill>
            <a:ln>
              <a:noFill/>
            </a:ln>
            <a:effectLst/>
          </c:spPr>
          <c:invertIfNegative val="0"/>
          <c:dPt>
            <c:idx val="0"/>
            <c:invertIfNegative val="0"/>
            <c:bubble3D val="0"/>
            <c:spPr>
              <a:solidFill>
                <a:srgbClr val="FF0000"/>
              </a:solidFill>
              <a:ln>
                <a:noFill/>
              </a:ln>
              <a:effectLst/>
            </c:spPr>
            <c:extLst>
              <c:ext xmlns:c16="http://schemas.microsoft.com/office/drawing/2014/chart" uri="{C3380CC4-5D6E-409C-BE32-E72D297353CC}">
                <c16:uniqueId val="{00000006-FE88-44EA-85A2-A70D6FBC78B6}"/>
              </c:ext>
            </c:extLst>
          </c:dPt>
          <c:dPt>
            <c:idx val="1"/>
            <c:invertIfNegative val="0"/>
            <c:bubble3D val="0"/>
            <c:spPr>
              <a:solidFill>
                <a:srgbClr val="FF0000"/>
              </a:solidFill>
              <a:ln>
                <a:noFill/>
              </a:ln>
              <a:effectLst/>
            </c:spPr>
            <c:extLst>
              <c:ext xmlns:c16="http://schemas.microsoft.com/office/drawing/2014/chart" uri="{C3380CC4-5D6E-409C-BE32-E72D297353CC}">
                <c16:uniqueId val="{00000005-FE88-44EA-85A2-A70D6FBC78B6}"/>
              </c:ext>
            </c:extLst>
          </c:dPt>
          <c:dPt>
            <c:idx val="2"/>
            <c:invertIfNegative val="0"/>
            <c:bubble3D val="0"/>
            <c:spPr>
              <a:solidFill>
                <a:srgbClr val="FF0000"/>
              </a:solidFill>
              <a:ln>
                <a:noFill/>
              </a:ln>
              <a:effectLst/>
            </c:spPr>
            <c:extLst>
              <c:ext xmlns:c16="http://schemas.microsoft.com/office/drawing/2014/chart" uri="{C3380CC4-5D6E-409C-BE32-E72D297353CC}">
                <c16:uniqueId val="{00000004-FE88-44EA-85A2-A70D6FBC78B6}"/>
              </c:ext>
            </c:extLst>
          </c:dPt>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InterFace" panose="020B0503030203020204"/>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Sheet1!$A$2:$A$13</c:f>
              <c:strCache>
                <c:ptCount val="12"/>
                <c:pt idx="0">
                  <c:v>Wisconsin </c:v>
                </c:pt>
                <c:pt idx="1">
                  <c:v>Texas</c:v>
                </c:pt>
                <c:pt idx="2">
                  <c:v>Pennsylvania</c:v>
                </c:pt>
                <c:pt idx="3">
                  <c:v>Ohio</c:v>
                </c:pt>
                <c:pt idx="4">
                  <c:v>North Carolina </c:v>
                </c:pt>
                <c:pt idx="5">
                  <c:v>Minnesota</c:v>
                </c:pt>
                <c:pt idx="6">
                  <c:v>Michigan</c:v>
                </c:pt>
                <c:pt idx="7">
                  <c:v>Georgia</c:v>
                </c:pt>
                <c:pt idx="8">
                  <c:v>Florida</c:v>
                </c:pt>
                <c:pt idx="9">
                  <c:v>Arizona</c:v>
                </c:pt>
                <c:pt idx="11">
                  <c:v>National</c:v>
                </c:pt>
              </c:strCache>
            </c:strRef>
          </c:cat>
          <c:val>
            <c:numRef>
              <c:f>Sheet1!$B$2:$B$13</c:f>
              <c:numCache>
                <c:formatCode>0</c:formatCode>
                <c:ptCount val="12"/>
                <c:pt idx="0">
                  <c:v>39.300000000000004</c:v>
                </c:pt>
                <c:pt idx="1">
                  <c:v>44.4</c:v>
                </c:pt>
                <c:pt idx="2">
                  <c:v>38.61</c:v>
                </c:pt>
                <c:pt idx="3">
                  <c:v>47.61</c:v>
                </c:pt>
                <c:pt idx="4">
                  <c:v>38.03</c:v>
                </c:pt>
                <c:pt idx="5">
                  <c:v>41.94</c:v>
                </c:pt>
                <c:pt idx="6">
                  <c:v>37.24</c:v>
                </c:pt>
                <c:pt idx="7">
                  <c:v>35.299999999999997</c:v>
                </c:pt>
                <c:pt idx="8">
                  <c:v>35.46</c:v>
                </c:pt>
                <c:pt idx="9">
                  <c:v>43.53</c:v>
                </c:pt>
                <c:pt idx="11">
                  <c:v>39.26</c:v>
                </c:pt>
              </c:numCache>
            </c:numRef>
          </c:val>
          <c:extLst>
            <c:ext xmlns:c16="http://schemas.microsoft.com/office/drawing/2014/chart" uri="{C3380CC4-5D6E-409C-BE32-E72D297353CC}">
              <c16:uniqueId val="{00000000-BEE2-464F-B031-2C3583DB2569}"/>
            </c:ext>
          </c:extLst>
        </c:ser>
        <c:ser>
          <c:idx val="1"/>
          <c:order val="1"/>
          <c:tx>
            <c:strRef>
              <c:f>Sheet1!$C$1</c:f>
              <c:strCache>
                <c:ptCount val="1"/>
                <c:pt idx="0">
                  <c:v>Neither or not sure*</c:v>
                </c:pt>
              </c:strCache>
            </c:strRef>
          </c:tx>
          <c:spPr>
            <a:solidFill>
              <a:schemeClr val="tx1">
                <a:lumMod val="20000"/>
                <a:lumOff val="80000"/>
              </a:schemeClr>
            </a:solidFill>
            <a:ln>
              <a:noFill/>
            </a:ln>
            <a:effectLst/>
          </c:spPr>
          <c:invertIfNegative val="0"/>
          <c:dPt>
            <c:idx val="0"/>
            <c:invertIfNegative val="0"/>
            <c:bubble3D val="0"/>
            <c:spPr>
              <a:solidFill>
                <a:schemeClr val="tx1">
                  <a:lumMod val="20000"/>
                  <a:lumOff val="80000"/>
                </a:schemeClr>
              </a:solidFill>
              <a:ln>
                <a:noFill/>
              </a:ln>
              <a:effectLst/>
            </c:spPr>
            <c:extLst>
              <c:ext xmlns:c16="http://schemas.microsoft.com/office/drawing/2014/chart" uri="{C3380CC4-5D6E-409C-BE32-E72D297353CC}">
                <c16:uniqueId val="{00000001-FE88-44EA-85A2-A70D6FBC78B6}"/>
              </c:ext>
            </c:extLst>
          </c:dPt>
          <c:dPt>
            <c:idx val="1"/>
            <c:invertIfNegative val="0"/>
            <c:bubble3D val="0"/>
            <c:spPr>
              <a:solidFill>
                <a:schemeClr val="tx1">
                  <a:lumMod val="20000"/>
                  <a:lumOff val="80000"/>
                </a:schemeClr>
              </a:solidFill>
              <a:ln>
                <a:noFill/>
              </a:ln>
              <a:effectLst/>
            </c:spPr>
            <c:extLst>
              <c:ext xmlns:c16="http://schemas.microsoft.com/office/drawing/2014/chart" uri="{C3380CC4-5D6E-409C-BE32-E72D297353CC}">
                <c16:uniqueId val="{00000003-FE88-44EA-85A2-A70D6FBC78B6}"/>
              </c:ext>
            </c:extLst>
          </c:dPt>
          <c:dPt>
            <c:idx val="2"/>
            <c:invertIfNegative val="0"/>
            <c:bubble3D val="0"/>
            <c:spPr>
              <a:solidFill>
                <a:schemeClr val="tx1">
                  <a:lumMod val="20000"/>
                  <a:lumOff val="80000"/>
                </a:schemeClr>
              </a:solidFill>
              <a:ln>
                <a:noFill/>
              </a:ln>
              <a:effectLst/>
            </c:spPr>
            <c:extLst>
              <c:ext xmlns:c16="http://schemas.microsoft.com/office/drawing/2014/chart" uri="{C3380CC4-5D6E-409C-BE32-E72D297353CC}">
                <c16:uniqueId val="{00000002-FE88-44EA-85A2-A70D6FBC78B6}"/>
              </c:ext>
            </c:extLst>
          </c:dPt>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InterFace" panose="020B0503030203020204"/>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Sheet1!$A$2:$A$13</c:f>
              <c:strCache>
                <c:ptCount val="12"/>
                <c:pt idx="0">
                  <c:v>Wisconsin </c:v>
                </c:pt>
                <c:pt idx="1">
                  <c:v>Texas</c:v>
                </c:pt>
                <c:pt idx="2">
                  <c:v>Pennsylvania</c:v>
                </c:pt>
                <c:pt idx="3">
                  <c:v>Ohio</c:v>
                </c:pt>
                <c:pt idx="4">
                  <c:v>North Carolina </c:v>
                </c:pt>
                <c:pt idx="5">
                  <c:v>Minnesota</c:v>
                </c:pt>
                <c:pt idx="6">
                  <c:v>Michigan</c:v>
                </c:pt>
                <c:pt idx="7">
                  <c:v>Georgia</c:v>
                </c:pt>
                <c:pt idx="8">
                  <c:v>Florida</c:v>
                </c:pt>
                <c:pt idx="9">
                  <c:v>Arizona</c:v>
                </c:pt>
                <c:pt idx="11">
                  <c:v>National</c:v>
                </c:pt>
              </c:strCache>
            </c:strRef>
          </c:cat>
          <c:val>
            <c:numRef>
              <c:f>Sheet1!$C$2:$C$13</c:f>
              <c:numCache>
                <c:formatCode>0</c:formatCode>
                <c:ptCount val="12"/>
                <c:pt idx="0">
                  <c:v>6.5299999999999994</c:v>
                </c:pt>
                <c:pt idx="1">
                  <c:v>4.87</c:v>
                </c:pt>
                <c:pt idx="2">
                  <c:v>8.2100000000000009</c:v>
                </c:pt>
                <c:pt idx="3">
                  <c:v>7.13</c:v>
                </c:pt>
                <c:pt idx="4">
                  <c:v>5.66</c:v>
                </c:pt>
                <c:pt idx="5">
                  <c:v>6.36</c:v>
                </c:pt>
                <c:pt idx="6">
                  <c:v>9.9699999999999989</c:v>
                </c:pt>
                <c:pt idx="7">
                  <c:v>4.4799999999999995</c:v>
                </c:pt>
                <c:pt idx="8">
                  <c:v>5.4</c:v>
                </c:pt>
                <c:pt idx="9">
                  <c:v>4.66</c:v>
                </c:pt>
                <c:pt idx="11">
                  <c:v>5.25</c:v>
                </c:pt>
              </c:numCache>
            </c:numRef>
          </c:val>
          <c:extLst>
            <c:ext xmlns:c16="http://schemas.microsoft.com/office/drawing/2014/chart" uri="{C3380CC4-5D6E-409C-BE32-E72D297353CC}">
              <c16:uniqueId val="{00000001-BEE2-464F-B031-2C3583DB2569}"/>
            </c:ext>
          </c:extLst>
        </c:ser>
        <c:ser>
          <c:idx val="2"/>
          <c:order val="2"/>
          <c:tx>
            <c:strRef>
              <c:f>Sheet1!$D$1</c:f>
              <c:strCache>
                <c:ptCount val="1"/>
                <c:pt idx="0">
                  <c:v>Former Vice President Biden</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InterFace" panose="020B0503030203020204"/>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Sheet1!$A$2:$A$13</c:f>
              <c:strCache>
                <c:ptCount val="12"/>
                <c:pt idx="0">
                  <c:v>Wisconsin </c:v>
                </c:pt>
                <c:pt idx="1">
                  <c:v>Texas</c:v>
                </c:pt>
                <c:pt idx="2">
                  <c:v>Pennsylvania</c:v>
                </c:pt>
                <c:pt idx="3">
                  <c:v>Ohio</c:v>
                </c:pt>
                <c:pt idx="4">
                  <c:v>North Carolina </c:v>
                </c:pt>
                <c:pt idx="5">
                  <c:v>Minnesota</c:v>
                </c:pt>
                <c:pt idx="6">
                  <c:v>Michigan</c:v>
                </c:pt>
                <c:pt idx="7">
                  <c:v>Georgia</c:v>
                </c:pt>
                <c:pt idx="8">
                  <c:v>Florida</c:v>
                </c:pt>
                <c:pt idx="9">
                  <c:v>Arizona</c:v>
                </c:pt>
                <c:pt idx="11">
                  <c:v>National</c:v>
                </c:pt>
              </c:strCache>
            </c:strRef>
          </c:cat>
          <c:val>
            <c:numRef>
              <c:f>Sheet1!$D$2:$D$13</c:f>
              <c:numCache>
                <c:formatCode>0</c:formatCode>
                <c:ptCount val="12"/>
                <c:pt idx="0">
                  <c:v>54.179999999999993</c:v>
                </c:pt>
                <c:pt idx="1">
                  <c:v>50.73</c:v>
                </c:pt>
                <c:pt idx="2">
                  <c:v>53.180000000000007</c:v>
                </c:pt>
                <c:pt idx="3">
                  <c:v>45.26</c:v>
                </c:pt>
                <c:pt idx="4">
                  <c:v>56.31</c:v>
                </c:pt>
                <c:pt idx="5">
                  <c:v>51.7</c:v>
                </c:pt>
                <c:pt idx="6">
                  <c:v>52.790000000000006</c:v>
                </c:pt>
                <c:pt idx="7">
                  <c:v>60.22</c:v>
                </c:pt>
                <c:pt idx="8">
                  <c:v>59.14</c:v>
                </c:pt>
                <c:pt idx="9">
                  <c:v>51.800000000000004</c:v>
                </c:pt>
                <c:pt idx="11">
                  <c:v>55.500000000000007</c:v>
                </c:pt>
              </c:numCache>
            </c:numRef>
          </c:val>
          <c:extLst>
            <c:ext xmlns:c16="http://schemas.microsoft.com/office/drawing/2014/chart" uri="{C3380CC4-5D6E-409C-BE32-E72D297353CC}">
              <c16:uniqueId val="{00000000-0BE2-4FA1-83BC-52C2F28958DB}"/>
            </c:ext>
          </c:extLst>
        </c:ser>
        <c:dLbls>
          <c:showLegendKey val="0"/>
          <c:showVal val="0"/>
          <c:showCatName val="0"/>
          <c:showSerName val="0"/>
          <c:showPercent val="0"/>
          <c:showBubbleSize val="0"/>
        </c:dLbls>
        <c:gapWidth val="20"/>
        <c:overlap val="100"/>
        <c:axId val="393325056"/>
        <c:axId val="314614640"/>
      </c:barChart>
      <c:catAx>
        <c:axId val="393325056"/>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InterFace" panose="020B0503030203020204"/>
                <a:ea typeface="+mn-ea"/>
                <a:cs typeface="+mn-cs"/>
              </a:defRPr>
            </a:pPr>
            <a:endParaRPr lang="en-US"/>
          </a:p>
        </c:txPr>
        <c:crossAx val="314614640"/>
        <c:crosses val="autoZero"/>
        <c:auto val="1"/>
        <c:lblAlgn val="ctr"/>
        <c:lblOffset val="100"/>
        <c:noMultiLvlLbl val="0"/>
      </c:catAx>
      <c:valAx>
        <c:axId val="314614640"/>
        <c:scaling>
          <c:orientation val="minMax"/>
          <c:max val="101"/>
          <c:min val="0"/>
        </c:scaling>
        <c:delete val="1"/>
        <c:axPos val="b"/>
        <c:numFmt formatCode="0%" sourceLinked="0"/>
        <c:majorTickMark val="out"/>
        <c:minorTickMark val="none"/>
        <c:tickLblPos val="nextTo"/>
        <c:crossAx val="393325056"/>
        <c:crosses val="autoZero"/>
        <c:crossBetween val="between"/>
        <c:majorUnit val="0.1"/>
      </c:valAx>
      <c:spPr>
        <a:noFill/>
        <a:ln w="25400">
          <a:noFill/>
        </a:ln>
        <a:effectLst/>
      </c:spPr>
    </c:plotArea>
    <c:legend>
      <c:legendPos val="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InterFace" panose="020B0503030203020204"/>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President Trump</c:v>
                </c:pt>
              </c:strCache>
            </c:strRef>
          </c:tx>
          <c:spPr>
            <a:solidFill>
              <a:srgbClr val="FF0000"/>
            </a:solidFill>
            <a:ln>
              <a:noFill/>
            </a:ln>
            <a:effectLst/>
          </c:spPr>
          <c:invertIfNegative val="0"/>
          <c:dPt>
            <c:idx val="0"/>
            <c:invertIfNegative val="0"/>
            <c:bubble3D val="0"/>
            <c:spPr>
              <a:solidFill>
                <a:srgbClr val="FF0000"/>
              </a:solidFill>
              <a:ln>
                <a:noFill/>
              </a:ln>
              <a:effectLst/>
            </c:spPr>
            <c:extLst>
              <c:ext xmlns:c16="http://schemas.microsoft.com/office/drawing/2014/chart" uri="{C3380CC4-5D6E-409C-BE32-E72D297353CC}">
                <c16:uniqueId val="{00000006-FE88-44EA-85A2-A70D6FBC78B6}"/>
              </c:ext>
            </c:extLst>
          </c:dPt>
          <c:dPt>
            <c:idx val="1"/>
            <c:invertIfNegative val="0"/>
            <c:bubble3D val="0"/>
            <c:spPr>
              <a:solidFill>
                <a:srgbClr val="FF0000"/>
              </a:solidFill>
              <a:ln>
                <a:noFill/>
              </a:ln>
              <a:effectLst/>
            </c:spPr>
            <c:extLst>
              <c:ext xmlns:c16="http://schemas.microsoft.com/office/drawing/2014/chart" uri="{C3380CC4-5D6E-409C-BE32-E72D297353CC}">
                <c16:uniqueId val="{00000005-FE88-44EA-85A2-A70D6FBC78B6}"/>
              </c:ext>
            </c:extLst>
          </c:dPt>
          <c:dPt>
            <c:idx val="2"/>
            <c:invertIfNegative val="0"/>
            <c:bubble3D val="0"/>
            <c:spPr>
              <a:solidFill>
                <a:srgbClr val="FF0000"/>
              </a:solidFill>
              <a:ln>
                <a:noFill/>
              </a:ln>
              <a:effectLst/>
            </c:spPr>
            <c:extLst>
              <c:ext xmlns:c16="http://schemas.microsoft.com/office/drawing/2014/chart" uri="{C3380CC4-5D6E-409C-BE32-E72D297353CC}">
                <c16:uniqueId val="{00000004-FE88-44EA-85A2-A70D6FBC78B6}"/>
              </c:ext>
            </c:extLst>
          </c:dPt>
          <c:dPt>
            <c:idx val="3"/>
            <c:invertIfNegative val="0"/>
            <c:bubble3D val="0"/>
            <c:spPr>
              <a:solidFill>
                <a:srgbClr val="FF0000"/>
              </a:solidFill>
              <a:ln>
                <a:noFill/>
              </a:ln>
              <a:effectLst/>
            </c:spPr>
            <c:extLst>
              <c:ext xmlns:c16="http://schemas.microsoft.com/office/drawing/2014/chart" uri="{C3380CC4-5D6E-409C-BE32-E72D297353CC}">
                <c16:uniqueId val="{0000000E-F326-44B4-9866-F70AADCB658B}"/>
              </c:ext>
            </c:extLst>
          </c:dPt>
          <c:dPt>
            <c:idx val="4"/>
            <c:invertIfNegative val="0"/>
            <c:bubble3D val="0"/>
            <c:spPr>
              <a:solidFill>
                <a:srgbClr val="FF0000"/>
              </a:solidFill>
              <a:ln>
                <a:noFill/>
              </a:ln>
              <a:effectLst/>
            </c:spPr>
            <c:extLst>
              <c:ext xmlns:c16="http://schemas.microsoft.com/office/drawing/2014/chart" uri="{C3380CC4-5D6E-409C-BE32-E72D297353CC}">
                <c16:uniqueId val="{0000000D-F326-44B4-9866-F70AADCB658B}"/>
              </c:ext>
            </c:extLst>
          </c:dPt>
          <c:dPt>
            <c:idx val="5"/>
            <c:invertIfNegative val="0"/>
            <c:bubble3D val="0"/>
            <c:spPr>
              <a:solidFill>
                <a:srgbClr val="FF0000"/>
              </a:solidFill>
              <a:ln>
                <a:noFill/>
              </a:ln>
              <a:effectLst/>
            </c:spPr>
            <c:extLst>
              <c:ext xmlns:c16="http://schemas.microsoft.com/office/drawing/2014/chart" uri="{C3380CC4-5D6E-409C-BE32-E72D297353CC}">
                <c16:uniqueId val="{00000001-E9C4-4BAA-99BA-CEA90B261B34}"/>
              </c:ext>
            </c:extLst>
          </c:dPt>
          <c:dPt>
            <c:idx val="6"/>
            <c:invertIfNegative val="0"/>
            <c:bubble3D val="0"/>
            <c:spPr>
              <a:solidFill>
                <a:srgbClr val="FF0000"/>
              </a:solidFill>
              <a:ln>
                <a:noFill/>
              </a:ln>
              <a:effectLst/>
            </c:spPr>
            <c:extLst>
              <c:ext xmlns:c16="http://schemas.microsoft.com/office/drawing/2014/chart" uri="{C3380CC4-5D6E-409C-BE32-E72D297353CC}">
                <c16:uniqueId val="{0000000C-F326-44B4-9866-F70AADCB658B}"/>
              </c:ext>
            </c:extLst>
          </c:dPt>
          <c:dPt>
            <c:idx val="7"/>
            <c:invertIfNegative val="0"/>
            <c:bubble3D val="0"/>
            <c:spPr>
              <a:solidFill>
                <a:srgbClr val="FF0000"/>
              </a:solidFill>
              <a:ln>
                <a:noFill/>
              </a:ln>
              <a:effectLst/>
            </c:spPr>
            <c:extLst>
              <c:ext xmlns:c16="http://schemas.microsoft.com/office/drawing/2014/chart" uri="{C3380CC4-5D6E-409C-BE32-E72D297353CC}">
                <c16:uniqueId val="{0000000B-F326-44B4-9866-F70AADCB658B}"/>
              </c:ext>
            </c:extLst>
          </c:dPt>
          <c:dPt>
            <c:idx val="8"/>
            <c:invertIfNegative val="0"/>
            <c:bubble3D val="0"/>
            <c:spPr>
              <a:solidFill>
                <a:srgbClr val="FF0000"/>
              </a:solidFill>
              <a:ln>
                <a:noFill/>
              </a:ln>
              <a:effectLst/>
            </c:spPr>
            <c:extLst>
              <c:ext xmlns:c16="http://schemas.microsoft.com/office/drawing/2014/chart" uri="{C3380CC4-5D6E-409C-BE32-E72D297353CC}">
                <c16:uniqueId val="{0000000A-F326-44B4-9866-F70AADCB658B}"/>
              </c:ext>
            </c:extLst>
          </c:dPt>
          <c:dPt>
            <c:idx val="9"/>
            <c:invertIfNegative val="0"/>
            <c:bubble3D val="0"/>
            <c:spPr>
              <a:solidFill>
                <a:srgbClr val="FF0000"/>
              </a:solidFill>
              <a:ln>
                <a:noFill/>
              </a:ln>
              <a:effectLst/>
            </c:spPr>
            <c:extLst>
              <c:ext xmlns:c16="http://schemas.microsoft.com/office/drawing/2014/chart" uri="{C3380CC4-5D6E-409C-BE32-E72D297353CC}">
                <c16:uniqueId val="{00000009-F326-44B4-9866-F70AADCB658B}"/>
              </c:ext>
            </c:extLst>
          </c:dPt>
          <c:dPt>
            <c:idx val="11"/>
            <c:invertIfNegative val="0"/>
            <c:bubble3D val="0"/>
            <c:spPr>
              <a:solidFill>
                <a:srgbClr val="FF0000"/>
              </a:solidFill>
              <a:ln>
                <a:noFill/>
              </a:ln>
              <a:effectLst/>
            </c:spPr>
            <c:extLst>
              <c:ext xmlns:c16="http://schemas.microsoft.com/office/drawing/2014/chart" uri="{C3380CC4-5D6E-409C-BE32-E72D297353CC}">
                <c16:uniqueId val="{00000008-F326-44B4-9866-F70AADCB658B}"/>
              </c:ext>
            </c:extLst>
          </c:dPt>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InterFace" panose="020B0503030203020204"/>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Sheet1!$A$2:$A$13</c:f>
              <c:strCache>
                <c:ptCount val="12"/>
                <c:pt idx="0">
                  <c:v>Wisconsin </c:v>
                </c:pt>
                <c:pt idx="1">
                  <c:v>Texas</c:v>
                </c:pt>
                <c:pt idx="2">
                  <c:v>Pennsylvania</c:v>
                </c:pt>
                <c:pt idx="3">
                  <c:v>Ohio</c:v>
                </c:pt>
                <c:pt idx="4">
                  <c:v>North Carolina </c:v>
                </c:pt>
                <c:pt idx="5">
                  <c:v>Minnesota</c:v>
                </c:pt>
                <c:pt idx="6">
                  <c:v>Michigan</c:v>
                </c:pt>
                <c:pt idx="7">
                  <c:v>Georgia</c:v>
                </c:pt>
                <c:pt idx="8">
                  <c:v>Florida</c:v>
                </c:pt>
                <c:pt idx="9">
                  <c:v>Arizona</c:v>
                </c:pt>
                <c:pt idx="11">
                  <c:v>National</c:v>
                </c:pt>
              </c:strCache>
            </c:strRef>
          </c:cat>
          <c:val>
            <c:numRef>
              <c:f>Sheet1!$B$2:$B$13</c:f>
              <c:numCache>
                <c:formatCode>0</c:formatCode>
                <c:ptCount val="12"/>
                <c:pt idx="0">
                  <c:v>34.130000000000003</c:v>
                </c:pt>
                <c:pt idx="1">
                  <c:v>40.93</c:v>
                </c:pt>
                <c:pt idx="2">
                  <c:v>35.020000000000003</c:v>
                </c:pt>
                <c:pt idx="3">
                  <c:v>43.74</c:v>
                </c:pt>
                <c:pt idx="4">
                  <c:v>36.07</c:v>
                </c:pt>
                <c:pt idx="5">
                  <c:v>37.25</c:v>
                </c:pt>
                <c:pt idx="6">
                  <c:v>35.099999999999994</c:v>
                </c:pt>
                <c:pt idx="7">
                  <c:v>30.320000000000004</c:v>
                </c:pt>
                <c:pt idx="8">
                  <c:v>32.76</c:v>
                </c:pt>
                <c:pt idx="9">
                  <c:v>38.35</c:v>
                </c:pt>
                <c:pt idx="11">
                  <c:v>35.58</c:v>
                </c:pt>
              </c:numCache>
            </c:numRef>
          </c:val>
          <c:extLst>
            <c:ext xmlns:c16="http://schemas.microsoft.com/office/drawing/2014/chart" uri="{C3380CC4-5D6E-409C-BE32-E72D297353CC}">
              <c16:uniqueId val="{00000000-BEE2-464F-B031-2C3583DB2569}"/>
            </c:ext>
          </c:extLst>
        </c:ser>
        <c:ser>
          <c:idx val="1"/>
          <c:order val="1"/>
          <c:tx>
            <c:strRef>
              <c:f>Sheet1!$C$1</c:f>
              <c:strCache>
                <c:ptCount val="1"/>
                <c:pt idx="0">
                  <c:v>Neither or not sure*</c:v>
                </c:pt>
              </c:strCache>
            </c:strRef>
          </c:tx>
          <c:spPr>
            <a:solidFill>
              <a:schemeClr val="tx1">
                <a:lumMod val="20000"/>
                <a:lumOff val="80000"/>
              </a:schemeClr>
            </a:solidFill>
            <a:ln>
              <a:noFill/>
            </a:ln>
            <a:effectLst/>
          </c:spPr>
          <c:invertIfNegative val="0"/>
          <c:dPt>
            <c:idx val="0"/>
            <c:invertIfNegative val="0"/>
            <c:bubble3D val="0"/>
            <c:spPr>
              <a:solidFill>
                <a:schemeClr val="tx1">
                  <a:lumMod val="20000"/>
                  <a:lumOff val="80000"/>
                </a:schemeClr>
              </a:solidFill>
              <a:ln>
                <a:noFill/>
              </a:ln>
              <a:effectLst/>
            </c:spPr>
            <c:extLst>
              <c:ext xmlns:c16="http://schemas.microsoft.com/office/drawing/2014/chart" uri="{C3380CC4-5D6E-409C-BE32-E72D297353CC}">
                <c16:uniqueId val="{00000001-FE88-44EA-85A2-A70D6FBC78B6}"/>
              </c:ext>
            </c:extLst>
          </c:dPt>
          <c:dPt>
            <c:idx val="1"/>
            <c:invertIfNegative val="0"/>
            <c:bubble3D val="0"/>
            <c:spPr>
              <a:solidFill>
                <a:schemeClr val="tx1">
                  <a:lumMod val="20000"/>
                  <a:lumOff val="80000"/>
                </a:schemeClr>
              </a:solidFill>
              <a:ln>
                <a:noFill/>
              </a:ln>
              <a:effectLst/>
            </c:spPr>
            <c:extLst>
              <c:ext xmlns:c16="http://schemas.microsoft.com/office/drawing/2014/chart" uri="{C3380CC4-5D6E-409C-BE32-E72D297353CC}">
                <c16:uniqueId val="{00000003-FE88-44EA-85A2-A70D6FBC78B6}"/>
              </c:ext>
            </c:extLst>
          </c:dPt>
          <c:dPt>
            <c:idx val="2"/>
            <c:invertIfNegative val="0"/>
            <c:bubble3D val="0"/>
            <c:spPr>
              <a:solidFill>
                <a:schemeClr val="tx1">
                  <a:lumMod val="20000"/>
                  <a:lumOff val="80000"/>
                </a:schemeClr>
              </a:solidFill>
              <a:ln>
                <a:noFill/>
              </a:ln>
              <a:effectLst/>
            </c:spPr>
            <c:extLst>
              <c:ext xmlns:c16="http://schemas.microsoft.com/office/drawing/2014/chart" uri="{C3380CC4-5D6E-409C-BE32-E72D297353CC}">
                <c16:uniqueId val="{00000002-FE88-44EA-85A2-A70D6FBC78B6}"/>
              </c:ext>
            </c:extLst>
          </c:dPt>
          <c:dPt>
            <c:idx val="3"/>
            <c:invertIfNegative val="0"/>
            <c:bubble3D val="0"/>
            <c:spPr>
              <a:solidFill>
                <a:schemeClr val="tx1">
                  <a:lumMod val="20000"/>
                  <a:lumOff val="80000"/>
                </a:schemeClr>
              </a:solidFill>
              <a:ln>
                <a:noFill/>
              </a:ln>
              <a:effectLst/>
            </c:spPr>
            <c:extLst>
              <c:ext xmlns:c16="http://schemas.microsoft.com/office/drawing/2014/chart" uri="{C3380CC4-5D6E-409C-BE32-E72D297353CC}">
                <c16:uniqueId val="{00000007-F326-44B4-9866-F70AADCB658B}"/>
              </c:ext>
            </c:extLst>
          </c:dPt>
          <c:dPt>
            <c:idx val="4"/>
            <c:invertIfNegative val="0"/>
            <c:bubble3D val="0"/>
            <c:spPr>
              <a:solidFill>
                <a:schemeClr val="tx1">
                  <a:lumMod val="20000"/>
                  <a:lumOff val="80000"/>
                </a:schemeClr>
              </a:solidFill>
              <a:ln>
                <a:noFill/>
              </a:ln>
              <a:effectLst/>
            </c:spPr>
            <c:extLst>
              <c:ext xmlns:c16="http://schemas.microsoft.com/office/drawing/2014/chart" uri="{C3380CC4-5D6E-409C-BE32-E72D297353CC}">
                <c16:uniqueId val="{00000006-F326-44B4-9866-F70AADCB658B}"/>
              </c:ext>
            </c:extLst>
          </c:dPt>
          <c:dPt>
            <c:idx val="5"/>
            <c:invertIfNegative val="0"/>
            <c:bubble3D val="0"/>
            <c:spPr>
              <a:solidFill>
                <a:schemeClr val="tx1">
                  <a:lumMod val="20000"/>
                  <a:lumOff val="80000"/>
                </a:schemeClr>
              </a:solidFill>
              <a:ln>
                <a:noFill/>
              </a:ln>
              <a:effectLst/>
            </c:spPr>
            <c:extLst>
              <c:ext xmlns:c16="http://schemas.microsoft.com/office/drawing/2014/chart" uri="{C3380CC4-5D6E-409C-BE32-E72D297353CC}">
                <c16:uniqueId val="{00000005-F326-44B4-9866-F70AADCB658B}"/>
              </c:ext>
            </c:extLst>
          </c:dPt>
          <c:dPt>
            <c:idx val="6"/>
            <c:invertIfNegative val="0"/>
            <c:bubble3D val="0"/>
            <c:spPr>
              <a:solidFill>
                <a:schemeClr val="tx1">
                  <a:lumMod val="20000"/>
                  <a:lumOff val="80000"/>
                </a:schemeClr>
              </a:solidFill>
              <a:ln>
                <a:noFill/>
              </a:ln>
              <a:effectLst/>
            </c:spPr>
            <c:extLst>
              <c:ext xmlns:c16="http://schemas.microsoft.com/office/drawing/2014/chart" uri="{C3380CC4-5D6E-409C-BE32-E72D297353CC}">
                <c16:uniqueId val="{00000004-F326-44B4-9866-F70AADCB658B}"/>
              </c:ext>
            </c:extLst>
          </c:dPt>
          <c:dPt>
            <c:idx val="7"/>
            <c:invertIfNegative val="0"/>
            <c:bubble3D val="0"/>
            <c:spPr>
              <a:solidFill>
                <a:schemeClr val="tx1">
                  <a:lumMod val="20000"/>
                  <a:lumOff val="80000"/>
                </a:schemeClr>
              </a:solidFill>
              <a:ln>
                <a:noFill/>
              </a:ln>
              <a:effectLst/>
            </c:spPr>
            <c:extLst>
              <c:ext xmlns:c16="http://schemas.microsoft.com/office/drawing/2014/chart" uri="{C3380CC4-5D6E-409C-BE32-E72D297353CC}">
                <c16:uniqueId val="{00000003-F326-44B4-9866-F70AADCB658B}"/>
              </c:ext>
            </c:extLst>
          </c:dPt>
          <c:dPt>
            <c:idx val="8"/>
            <c:invertIfNegative val="0"/>
            <c:bubble3D val="0"/>
            <c:spPr>
              <a:solidFill>
                <a:schemeClr val="tx1">
                  <a:lumMod val="20000"/>
                  <a:lumOff val="80000"/>
                </a:schemeClr>
              </a:solidFill>
              <a:ln>
                <a:noFill/>
              </a:ln>
              <a:effectLst/>
            </c:spPr>
            <c:extLst>
              <c:ext xmlns:c16="http://schemas.microsoft.com/office/drawing/2014/chart" uri="{C3380CC4-5D6E-409C-BE32-E72D297353CC}">
                <c16:uniqueId val="{00000002-F326-44B4-9866-F70AADCB658B}"/>
              </c:ext>
            </c:extLst>
          </c:dPt>
          <c:dPt>
            <c:idx val="9"/>
            <c:invertIfNegative val="0"/>
            <c:bubble3D val="0"/>
            <c:spPr>
              <a:solidFill>
                <a:schemeClr val="tx1">
                  <a:lumMod val="20000"/>
                  <a:lumOff val="80000"/>
                </a:schemeClr>
              </a:solidFill>
              <a:ln>
                <a:noFill/>
              </a:ln>
              <a:effectLst/>
            </c:spPr>
            <c:extLst>
              <c:ext xmlns:c16="http://schemas.microsoft.com/office/drawing/2014/chart" uri="{C3380CC4-5D6E-409C-BE32-E72D297353CC}">
                <c16:uniqueId val="{00000001-F326-44B4-9866-F70AADCB658B}"/>
              </c:ext>
            </c:extLst>
          </c:dPt>
          <c:dPt>
            <c:idx val="11"/>
            <c:invertIfNegative val="0"/>
            <c:bubble3D val="0"/>
            <c:spPr>
              <a:solidFill>
                <a:schemeClr val="tx1">
                  <a:lumMod val="20000"/>
                  <a:lumOff val="80000"/>
                </a:schemeClr>
              </a:solidFill>
              <a:ln>
                <a:noFill/>
              </a:ln>
              <a:effectLst/>
            </c:spPr>
            <c:extLst>
              <c:ext xmlns:c16="http://schemas.microsoft.com/office/drawing/2014/chart" uri="{C3380CC4-5D6E-409C-BE32-E72D297353CC}">
                <c16:uniqueId val="{00000000-F326-44B4-9866-F70AADCB658B}"/>
              </c:ext>
            </c:extLst>
          </c:dPt>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InterFace" panose="020B0503030203020204"/>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Sheet1!$A$2:$A$13</c:f>
              <c:strCache>
                <c:ptCount val="12"/>
                <c:pt idx="0">
                  <c:v>Wisconsin </c:v>
                </c:pt>
                <c:pt idx="1">
                  <c:v>Texas</c:v>
                </c:pt>
                <c:pt idx="2">
                  <c:v>Pennsylvania</c:v>
                </c:pt>
                <c:pt idx="3">
                  <c:v>Ohio</c:v>
                </c:pt>
                <c:pt idx="4">
                  <c:v>North Carolina </c:v>
                </c:pt>
                <c:pt idx="5">
                  <c:v>Minnesota</c:v>
                </c:pt>
                <c:pt idx="6">
                  <c:v>Michigan</c:v>
                </c:pt>
                <c:pt idx="7">
                  <c:v>Georgia</c:v>
                </c:pt>
                <c:pt idx="8">
                  <c:v>Florida</c:v>
                </c:pt>
                <c:pt idx="9">
                  <c:v>Arizona</c:v>
                </c:pt>
                <c:pt idx="11">
                  <c:v>National</c:v>
                </c:pt>
              </c:strCache>
            </c:strRef>
          </c:cat>
          <c:val>
            <c:numRef>
              <c:f>Sheet1!$C$2:$C$13</c:f>
              <c:numCache>
                <c:formatCode>0</c:formatCode>
                <c:ptCount val="12"/>
                <c:pt idx="0">
                  <c:v>10.8</c:v>
                </c:pt>
                <c:pt idx="1">
                  <c:v>7.2900000000000009</c:v>
                </c:pt>
                <c:pt idx="2">
                  <c:v>9.1</c:v>
                </c:pt>
                <c:pt idx="3">
                  <c:v>6.3299999999999992</c:v>
                </c:pt>
                <c:pt idx="4">
                  <c:v>6.34</c:v>
                </c:pt>
                <c:pt idx="5">
                  <c:v>6.36</c:v>
                </c:pt>
                <c:pt idx="6">
                  <c:v>8.76</c:v>
                </c:pt>
                <c:pt idx="7">
                  <c:v>6.67</c:v>
                </c:pt>
                <c:pt idx="8">
                  <c:v>7.08</c:v>
                </c:pt>
                <c:pt idx="9">
                  <c:v>3.5000000000000004</c:v>
                </c:pt>
                <c:pt idx="11">
                  <c:v>6.8000000000000007</c:v>
                </c:pt>
              </c:numCache>
            </c:numRef>
          </c:val>
          <c:extLst>
            <c:ext xmlns:c16="http://schemas.microsoft.com/office/drawing/2014/chart" uri="{C3380CC4-5D6E-409C-BE32-E72D297353CC}">
              <c16:uniqueId val="{00000001-BEE2-464F-B031-2C3583DB2569}"/>
            </c:ext>
          </c:extLst>
        </c:ser>
        <c:ser>
          <c:idx val="2"/>
          <c:order val="2"/>
          <c:tx>
            <c:strRef>
              <c:f>Sheet1!$D$1</c:f>
              <c:strCache>
                <c:ptCount val="1"/>
                <c:pt idx="0">
                  <c:v>Former Vice President Biden</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InterFace" panose="020B0503030203020204"/>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Sheet1!$A$2:$A$13</c:f>
              <c:strCache>
                <c:ptCount val="12"/>
                <c:pt idx="0">
                  <c:v>Wisconsin </c:v>
                </c:pt>
                <c:pt idx="1">
                  <c:v>Texas</c:v>
                </c:pt>
                <c:pt idx="2">
                  <c:v>Pennsylvania</c:v>
                </c:pt>
                <c:pt idx="3">
                  <c:v>Ohio</c:v>
                </c:pt>
                <c:pt idx="4">
                  <c:v>North Carolina </c:v>
                </c:pt>
                <c:pt idx="5">
                  <c:v>Minnesota</c:v>
                </c:pt>
                <c:pt idx="6">
                  <c:v>Michigan</c:v>
                </c:pt>
                <c:pt idx="7">
                  <c:v>Georgia</c:v>
                </c:pt>
                <c:pt idx="8">
                  <c:v>Florida</c:v>
                </c:pt>
                <c:pt idx="9">
                  <c:v>Arizona</c:v>
                </c:pt>
                <c:pt idx="11">
                  <c:v>National</c:v>
                </c:pt>
              </c:strCache>
            </c:strRef>
          </c:cat>
          <c:val>
            <c:numRef>
              <c:f>Sheet1!$D$2:$D$13</c:f>
              <c:numCache>
                <c:formatCode>0</c:formatCode>
                <c:ptCount val="12"/>
                <c:pt idx="0">
                  <c:v>55.069999999999993</c:v>
                </c:pt>
                <c:pt idx="1">
                  <c:v>51.78</c:v>
                </c:pt>
                <c:pt idx="2">
                  <c:v>55.87</c:v>
                </c:pt>
                <c:pt idx="3">
                  <c:v>49.93</c:v>
                </c:pt>
                <c:pt idx="4">
                  <c:v>57.599999999999994</c:v>
                </c:pt>
                <c:pt idx="5">
                  <c:v>56.389999999999993</c:v>
                </c:pt>
                <c:pt idx="6">
                  <c:v>56.14</c:v>
                </c:pt>
                <c:pt idx="7">
                  <c:v>63.01</c:v>
                </c:pt>
                <c:pt idx="8">
                  <c:v>60.160000000000004</c:v>
                </c:pt>
                <c:pt idx="9">
                  <c:v>58.15</c:v>
                </c:pt>
                <c:pt idx="11">
                  <c:v>57.620000000000005</c:v>
                </c:pt>
              </c:numCache>
            </c:numRef>
          </c:val>
          <c:extLst>
            <c:ext xmlns:c16="http://schemas.microsoft.com/office/drawing/2014/chart" uri="{C3380CC4-5D6E-409C-BE32-E72D297353CC}">
              <c16:uniqueId val="{0000002C-F6E7-43FE-AEB5-F6B1C9574490}"/>
            </c:ext>
          </c:extLst>
        </c:ser>
        <c:dLbls>
          <c:showLegendKey val="0"/>
          <c:showVal val="0"/>
          <c:showCatName val="0"/>
          <c:showSerName val="0"/>
          <c:showPercent val="0"/>
          <c:showBubbleSize val="0"/>
        </c:dLbls>
        <c:gapWidth val="20"/>
        <c:overlap val="100"/>
        <c:axId val="393325056"/>
        <c:axId val="314614640"/>
      </c:barChart>
      <c:catAx>
        <c:axId val="393325056"/>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InterFace" panose="020B0503030203020204"/>
                <a:ea typeface="+mn-ea"/>
                <a:cs typeface="+mn-cs"/>
              </a:defRPr>
            </a:pPr>
            <a:endParaRPr lang="en-US"/>
          </a:p>
        </c:txPr>
        <c:crossAx val="314614640"/>
        <c:crosses val="autoZero"/>
        <c:auto val="1"/>
        <c:lblAlgn val="ctr"/>
        <c:lblOffset val="100"/>
        <c:noMultiLvlLbl val="0"/>
      </c:catAx>
      <c:valAx>
        <c:axId val="314614640"/>
        <c:scaling>
          <c:orientation val="minMax"/>
          <c:max val="101"/>
          <c:min val="0"/>
        </c:scaling>
        <c:delete val="1"/>
        <c:axPos val="b"/>
        <c:numFmt formatCode="0%" sourceLinked="0"/>
        <c:majorTickMark val="out"/>
        <c:minorTickMark val="none"/>
        <c:tickLblPos val="nextTo"/>
        <c:crossAx val="393325056"/>
        <c:crosses val="autoZero"/>
        <c:crossBetween val="between"/>
        <c:majorUnit val="0.1"/>
      </c:valAx>
      <c:spPr>
        <a:noFill/>
        <a:ln w="25400">
          <a:noFill/>
        </a:ln>
        <a:effectLst/>
      </c:spPr>
    </c:plotArea>
    <c:legend>
      <c:legendPos val="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InterFace" panose="020B0503030203020204"/>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3408"/>
          </a:xfrm>
          <a:prstGeom prst="rect">
            <a:avLst/>
          </a:prstGeom>
        </p:spPr>
        <p:txBody>
          <a:bodyPr vert="horz" lIns="91440" tIns="45720" rIns="91440" bIns="45720" rtlCol="0"/>
          <a:lstStyle>
            <a:lvl1pPr algn="l">
              <a:defRPr sz="1200"/>
            </a:lvl1pPr>
          </a:lstStyle>
          <a:p>
            <a:endParaRPr lang="en-US"/>
          </a:p>
        </p:txBody>
      </p:sp>
      <p:sp>
        <p:nvSpPr>
          <p:cNvPr id="4" name="Footer Placeholder 3"/>
          <p:cNvSpPr>
            <a:spLocks noGrp="1"/>
          </p:cNvSpPr>
          <p:nvPr>
            <p:ph type="ftr" sz="quarter" idx="2"/>
          </p:nvPr>
        </p:nvSpPr>
        <p:spPr>
          <a:xfrm>
            <a:off x="0" y="8772671"/>
            <a:ext cx="3037840" cy="46340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772671"/>
            <a:ext cx="3037840" cy="463407"/>
          </a:xfrm>
          <a:prstGeom prst="rect">
            <a:avLst/>
          </a:prstGeom>
        </p:spPr>
        <p:txBody>
          <a:bodyPr vert="horz" lIns="91440" tIns="45720" rIns="91440" bIns="45720" rtlCol="0" anchor="b"/>
          <a:lstStyle>
            <a:lvl1pPr algn="r">
              <a:defRPr sz="1200"/>
            </a:lvl1pPr>
          </a:lstStyle>
          <a:p>
            <a:fld id="{092E6626-612B-455B-9FD1-DD7A1306BEA5}" type="slidenum">
              <a:rPr lang="en-US" smtClean="0"/>
              <a:t>‹#›</a:t>
            </a:fld>
            <a:endParaRPr lang="en-US"/>
          </a:p>
        </p:txBody>
      </p:sp>
      <p:sp>
        <p:nvSpPr>
          <p:cNvPr id="6" name="Date Placeholder 5"/>
          <p:cNvSpPr>
            <a:spLocks noGrp="1"/>
          </p:cNvSpPr>
          <p:nvPr>
            <p:ph type="dt" sz="quarter" idx="1"/>
          </p:nvPr>
        </p:nvSpPr>
        <p:spPr>
          <a:xfrm>
            <a:off x="3970938" y="0"/>
            <a:ext cx="3037840" cy="463408"/>
          </a:xfrm>
          <a:prstGeom prst="rect">
            <a:avLst/>
          </a:prstGeom>
        </p:spPr>
        <p:txBody>
          <a:bodyPr vert="horz" lIns="91440" tIns="45720" rIns="91440" bIns="45720" rtlCol="0"/>
          <a:lstStyle>
            <a:lvl1pPr algn="r">
              <a:defRPr sz="1200"/>
            </a:lvl1pPr>
          </a:lstStyle>
          <a:p>
            <a:fld id="{236AF209-B9D8-5A44-A745-F19C0FB259FD}" type="datetimeFigureOut">
              <a:rPr lang="en-US" smtClean="0"/>
              <a:t>9/24/2020</a:t>
            </a:fld>
            <a:endParaRPr lang="en-US"/>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938" y="0"/>
            <a:ext cx="3037840" cy="461804"/>
          </a:xfrm>
          <a:prstGeom prst="rect">
            <a:avLst/>
          </a:prstGeom>
        </p:spPr>
        <p:txBody>
          <a:bodyPr vert="horz" lIns="91440" tIns="45720" rIns="91440" bIns="45720" rtlCol="0"/>
          <a:lstStyle>
            <a:lvl1pPr algn="r">
              <a:defRPr sz="1200"/>
            </a:lvl1pPr>
          </a:lstStyle>
          <a:p>
            <a:fld id="{03A1D146-B4E0-1741-B9EE-9789392EFCC4}" type="datetimeFigureOut">
              <a:rPr lang="en-US" smtClean="0"/>
              <a:t>9/24/2020</a:t>
            </a:fld>
            <a:endParaRPr lang="en-US"/>
          </a:p>
        </p:txBody>
      </p:sp>
      <p:sp>
        <p:nvSpPr>
          <p:cNvPr id="4" name="Slide Image Placeholder 3"/>
          <p:cNvSpPr>
            <a:spLocks noGrp="1" noRot="1" noChangeAspect="1"/>
          </p:cNvSpPr>
          <p:nvPr>
            <p:ph type="sldImg" idx="2"/>
          </p:nvPr>
        </p:nvSpPr>
        <p:spPr>
          <a:xfrm>
            <a:off x="1195388" y="692150"/>
            <a:ext cx="4619625" cy="34639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040" y="4387138"/>
            <a:ext cx="5608320" cy="415623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8"/>
            <a:ext cx="3037840" cy="46180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772668"/>
            <a:ext cx="3037840" cy="461804"/>
          </a:xfrm>
          <a:prstGeom prst="rect">
            <a:avLst/>
          </a:prstGeom>
        </p:spPr>
        <p:txBody>
          <a:bodyPr vert="horz" lIns="91440" tIns="45720" rIns="91440" bIns="45720" rtlCol="0" anchor="b"/>
          <a:lstStyle>
            <a:lvl1pPr algn="r">
              <a:defRPr sz="1200"/>
            </a:lvl1pPr>
          </a:lstStyle>
          <a:p>
            <a:fld id="{97863621-2E60-B848-8968-B0341E26A312}" type="slidenum">
              <a:rPr lang="en-US" smtClean="0"/>
              <a:t>‹#›</a:t>
            </a:fld>
            <a:endParaRPr lang="en-US"/>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609585" rtl="0" eaLnBrk="1" latinLnBrk="0" hangingPunct="1">
      <a:defRPr sz="1600" kern="1200">
        <a:solidFill>
          <a:schemeClr val="tx1"/>
        </a:solidFill>
        <a:latin typeface="+mn-lt"/>
        <a:ea typeface="+mn-ea"/>
        <a:cs typeface="+mn-cs"/>
      </a:defRPr>
    </a:lvl1pPr>
    <a:lvl2pPr marL="609585" algn="l" defTabSz="609585" rtl="0" eaLnBrk="1" latinLnBrk="0" hangingPunct="1">
      <a:defRPr sz="1600" kern="1200">
        <a:solidFill>
          <a:schemeClr val="tx1"/>
        </a:solidFill>
        <a:latin typeface="+mn-lt"/>
        <a:ea typeface="+mn-ea"/>
        <a:cs typeface="+mn-cs"/>
      </a:defRPr>
    </a:lvl2pPr>
    <a:lvl3pPr marL="1219170" algn="l" defTabSz="609585" rtl="0" eaLnBrk="1" latinLnBrk="0" hangingPunct="1">
      <a:defRPr sz="1600" kern="1200">
        <a:solidFill>
          <a:schemeClr val="tx1"/>
        </a:solidFill>
        <a:latin typeface="+mn-lt"/>
        <a:ea typeface="+mn-ea"/>
        <a:cs typeface="+mn-cs"/>
      </a:defRPr>
    </a:lvl3pPr>
    <a:lvl4pPr marL="1828754" algn="l" defTabSz="609585" rtl="0" eaLnBrk="1" latinLnBrk="0" hangingPunct="1">
      <a:defRPr sz="1600" kern="1200">
        <a:solidFill>
          <a:schemeClr val="tx1"/>
        </a:solidFill>
        <a:latin typeface="+mn-lt"/>
        <a:ea typeface="+mn-ea"/>
        <a:cs typeface="+mn-cs"/>
      </a:defRPr>
    </a:lvl4pPr>
    <a:lvl5pPr marL="2438339" algn="l" defTabSz="609585" rtl="0" eaLnBrk="1" latinLnBrk="0" hangingPunct="1">
      <a:defRPr sz="1600" kern="1200">
        <a:solidFill>
          <a:schemeClr val="tx1"/>
        </a:solidFill>
        <a:latin typeface="+mn-lt"/>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863621-2E60-B848-8968-B0341E26A312}" type="slidenum">
              <a:rPr lang="en-US" smtClean="0"/>
              <a:t>2</a:t>
            </a:fld>
            <a:endParaRPr lang="en-US"/>
          </a:p>
        </p:txBody>
      </p:sp>
    </p:spTree>
    <p:extLst>
      <p:ext uri="{BB962C8B-B14F-4D97-AF65-F5344CB8AC3E}">
        <p14:creationId xmlns:p14="http://schemas.microsoft.com/office/powerpoint/2010/main" val="5260584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7863621-2E60-B848-8968-B0341E26A312}" type="slidenum">
              <a:rPr lang="en-US" smtClean="0"/>
              <a:t>8</a:t>
            </a:fld>
            <a:endParaRPr lang="en-US"/>
          </a:p>
        </p:txBody>
      </p:sp>
    </p:spTree>
    <p:extLst>
      <p:ext uri="{BB962C8B-B14F-4D97-AF65-F5344CB8AC3E}">
        <p14:creationId xmlns:p14="http://schemas.microsoft.com/office/powerpoint/2010/main" val="333265890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MWF Title Slide">
    <p:bg>
      <p:bgPr>
        <a:solidFill>
          <a:schemeClr val="bg2"/>
        </a:solidFill>
        <a:effectLst/>
      </p:bgPr>
    </p:bg>
    <p:spTree>
      <p:nvGrpSpPr>
        <p:cNvPr id="1" name=""/>
        <p:cNvGrpSpPr/>
        <p:nvPr/>
      </p:nvGrpSpPr>
      <p:grpSpPr>
        <a:xfrm>
          <a:off x="0" y="0"/>
          <a:ext cx="0" cy="0"/>
          <a:chOff x="0" y="0"/>
          <a:chExt cx="0" cy="0"/>
        </a:xfrm>
      </p:grpSpPr>
      <p:sp>
        <p:nvSpPr>
          <p:cNvPr id="49" name="Rectangle 48"/>
          <p:cNvSpPr/>
          <p:nvPr userDrawn="1"/>
        </p:nvSpPr>
        <p:spPr>
          <a:xfrm>
            <a:off x="215516" y="0"/>
            <a:ext cx="892848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 Placeholder 41"/>
          <p:cNvSpPr>
            <a:spLocks noGrp="1"/>
          </p:cNvSpPr>
          <p:nvPr>
            <p:ph type="body" sz="quarter" idx="11" hasCustomPrompt="1"/>
          </p:nvPr>
        </p:nvSpPr>
        <p:spPr>
          <a:xfrm>
            <a:off x="652028" y="3747673"/>
            <a:ext cx="6116216" cy="924375"/>
          </a:xfrm>
        </p:spPr>
        <p:txBody>
          <a:bodyPr>
            <a:normAutofit/>
          </a:bodyPr>
          <a:lstStyle>
            <a:lvl1pPr marL="0" indent="0">
              <a:lnSpc>
                <a:spcPct val="100000"/>
              </a:lnSpc>
              <a:buNone/>
              <a:defRPr sz="1450" spc="0">
                <a:solidFill>
                  <a:schemeClr val="bg1"/>
                </a:solidFill>
              </a:defRPr>
            </a:lvl1pPr>
          </a:lstStyle>
          <a:p>
            <a:pPr lvl="0"/>
            <a:r>
              <a:rPr lang="en-US"/>
              <a:t>Insert additional sub text</a:t>
            </a:r>
          </a:p>
        </p:txBody>
      </p:sp>
      <p:sp>
        <p:nvSpPr>
          <p:cNvPr id="2" name="Title 1"/>
          <p:cNvSpPr>
            <a:spLocks noGrp="1"/>
          </p:cNvSpPr>
          <p:nvPr>
            <p:ph type="ctrTitle"/>
          </p:nvPr>
        </p:nvSpPr>
        <p:spPr>
          <a:xfrm>
            <a:off x="652028" y="589086"/>
            <a:ext cx="7772400" cy="2221708"/>
          </a:xfrm>
          <a:effectLst/>
        </p:spPr>
        <p:txBody>
          <a:bodyPr anchor="b">
            <a:normAutofit/>
          </a:bodyPr>
          <a:lstStyle>
            <a:lvl1pPr algn="l">
              <a:lnSpc>
                <a:spcPct val="100000"/>
              </a:lnSpc>
              <a:defRPr sz="4800" b="1" spc="0" baseline="0">
                <a:solidFill>
                  <a:schemeClr val="bg1"/>
                </a:solidFill>
                <a:effectLst/>
              </a:defRPr>
            </a:lvl1pPr>
          </a:lstStyle>
          <a:p>
            <a:r>
              <a:rPr lang="en-US"/>
              <a:t>Click to edit Master title style</a:t>
            </a:r>
          </a:p>
        </p:txBody>
      </p:sp>
      <p:sp>
        <p:nvSpPr>
          <p:cNvPr id="3" name="Subtitle 2"/>
          <p:cNvSpPr>
            <a:spLocks noGrp="1"/>
          </p:cNvSpPr>
          <p:nvPr>
            <p:ph type="subTitle" idx="1" hasCustomPrompt="1"/>
          </p:nvPr>
        </p:nvSpPr>
        <p:spPr>
          <a:xfrm>
            <a:off x="652028" y="2858972"/>
            <a:ext cx="7133854" cy="493860"/>
          </a:xfrm>
        </p:spPr>
        <p:txBody>
          <a:bodyPr>
            <a:normAutofit/>
          </a:bodyPr>
          <a:lstStyle>
            <a:lvl1pPr marL="0" indent="0" algn="l">
              <a:lnSpc>
                <a:spcPct val="100000"/>
              </a:lnSpc>
              <a:buNone/>
              <a:defRPr sz="2200" spc="0" baseline="0">
                <a:solidFill>
                  <a:schemeClr val="bg1"/>
                </a:solidFill>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sub text</a:t>
            </a:r>
          </a:p>
        </p:txBody>
      </p:sp>
      <p:sp>
        <p:nvSpPr>
          <p:cNvPr id="4" name="Rectangle 3"/>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0" name="Straight Connector 39"/>
          <p:cNvCxnSpPr/>
          <p:nvPr userDrawn="1"/>
        </p:nvCxnSpPr>
        <p:spPr>
          <a:xfrm>
            <a:off x="670583" y="3488270"/>
            <a:ext cx="252028"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pic>
        <p:nvPicPr>
          <p:cNvPr id="5" name="Picture 4"/>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803900"/>
            <a:ext cx="2128823" cy="638078"/>
          </a:xfrm>
          <a:prstGeom prst="rect">
            <a:avLst/>
          </a:prstGeom>
        </p:spPr>
      </p:pic>
    </p:spTree>
    <p:extLst>
      <p:ext uri="{BB962C8B-B14F-4D97-AF65-F5344CB8AC3E}">
        <p14:creationId xmlns:p14="http://schemas.microsoft.com/office/powerpoint/2010/main" val="30930633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MWF Section 2 Photo - Green">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accent4">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1" y="3467100"/>
            <a:ext cx="9144001" cy="3392038"/>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accent4">
                    <a:lumMod val="20000"/>
                    <a:lumOff val="80000"/>
                  </a:schemeClr>
                </a:solidFill>
              </a:defRPr>
            </a:lvl1pPr>
          </a:lstStyle>
          <a:p>
            <a:pPr lvl="0"/>
            <a:r>
              <a:rPr lang="en-US"/>
              <a:t>Insert sub text</a:t>
            </a:r>
          </a:p>
        </p:txBody>
      </p:sp>
      <p:sp>
        <p:nvSpPr>
          <p:cNvPr id="5" name="Picture Placeholder 4"/>
          <p:cNvSpPr>
            <a:spLocks noGrp="1"/>
          </p:cNvSpPr>
          <p:nvPr>
            <p:ph type="pic" sz="quarter" idx="13"/>
          </p:nvPr>
        </p:nvSpPr>
        <p:spPr>
          <a:xfrm>
            <a:off x="0" y="0"/>
            <a:ext cx="9144000" cy="3333750"/>
          </a:xfrm>
        </p:spPr>
        <p:txBody>
          <a:bodyPr/>
          <a:lstStyle/>
          <a:p>
            <a:r>
              <a:rPr lang="en-US"/>
              <a:t>Click icon to add picture</a:t>
            </a: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803900"/>
            <a:ext cx="2128823" cy="638078"/>
          </a:xfrm>
          <a:prstGeom prst="rect">
            <a:avLst/>
          </a:prstGeom>
        </p:spPr>
      </p:pic>
      <p:sp>
        <p:nvSpPr>
          <p:cNvPr id="10" name="Text Placeholder 3"/>
          <p:cNvSpPr>
            <a:spLocks noGrp="1"/>
          </p:cNvSpPr>
          <p:nvPr>
            <p:ph type="body" sz="quarter" idx="14" hasCustomPrompt="1"/>
          </p:nvPr>
        </p:nvSpPr>
        <p:spPr>
          <a:xfrm>
            <a:off x="5080001" y="6024225"/>
            <a:ext cx="3750732" cy="197428"/>
          </a:xfrm>
        </p:spPr>
        <p:txBody>
          <a:bodyPr anchor="ctr">
            <a:noAutofit/>
          </a:bodyPr>
          <a:lstStyle>
            <a:lvl1pPr marL="0" indent="0" algn="r">
              <a:buNone/>
              <a:defRPr sz="105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MWF Section 2 Photo - Purple">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accent5">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1" y="3467100"/>
            <a:ext cx="9144001" cy="3392038"/>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accent5">
                    <a:lumMod val="20000"/>
                    <a:lumOff val="80000"/>
                  </a:schemeClr>
                </a:solidFill>
              </a:defRPr>
            </a:lvl1pPr>
          </a:lstStyle>
          <a:p>
            <a:pPr lvl="0"/>
            <a:r>
              <a:rPr lang="en-US"/>
              <a:t>Insert sub text</a:t>
            </a:r>
          </a:p>
        </p:txBody>
      </p:sp>
      <p:sp>
        <p:nvSpPr>
          <p:cNvPr id="5" name="Picture Placeholder 4"/>
          <p:cNvSpPr>
            <a:spLocks noGrp="1"/>
          </p:cNvSpPr>
          <p:nvPr>
            <p:ph type="pic" sz="quarter" idx="13"/>
          </p:nvPr>
        </p:nvSpPr>
        <p:spPr>
          <a:xfrm>
            <a:off x="0" y="0"/>
            <a:ext cx="9144000" cy="3333750"/>
          </a:xfrm>
        </p:spPr>
        <p:txBody>
          <a:bodyPr/>
          <a:lstStyle/>
          <a:p>
            <a:r>
              <a:rPr lang="en-US"/>
              <a:t>Click icon to add picture</a:t>
            </a: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803900"/>
            <a:ext cx="2128823" cy="638078"/>
          </a:xfrm>
          <a:prstGeom prst="rect">
            <a:avLst/>
          </a:prstGeom>
        </p:spPr>
      </p:pic>
      <p:sp>
        <p:nvSpPr>
          <p:cNvPr id="10" name="Text Placeholder 3"/>
          <p:cNvSpPr>
            <a:spLocks noGrp="1"/>
          </p:cNvSpPr>
          <p:nvPr>
            <p:ph type="body" sz="quarter" idx="14" hasCustomPrompt="1"/>
          </p:nvPr>
        </p:nvSpPr>
        <p:spPr>
          <a:xfrm>
            <a:off x="5080001" y="6024225"/>
            <a:ext cx="3750732" cy="197428"/>
          </a:xfrm>
        </p:spPr>
        <p:txBody>
          <a:bodyPr anchor="ctr">
            <a:noAutofit/>
          </a:bodyPr>
          <a:lstStyle>
            <a:lvl1pPr marL="0" indent="0" algn="r">
              <a:buNone/>
              <a:defRPr sz="105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MWF Section 3 Photo - Blue">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a:t>1</a:t>
            </a:r>
          </a:p>
        </p:txBody>
      </p:sp>
      <p:sp>
        <p:nvSpPr>
          <p:cNvPr id="13" name="Rectangle 12"/>
          <p:cNvSpPr/>
          <p:nvPr userDrawn="1"/>
        </p:nvSpPr>
        <p:spPr>
          <a:xfrm>
            <a:off x="-1" y="1351722"/>
            <a:ext cx="9144001" cy="143350"/>
          </a:xfrm>
          <a:prstGeom prst="rect">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Picture Placeholder 4"/>
          <p:cNvSpPr>
            <a:spLocks noGrp="1"/>
          </p:cNvSpPr>
          <p:nvPr>
            <p:ph type="pic" sz="quarter" idx="13"/>
          </p:nvPr>
        </p:nvSpPr>
        <p:spPr>
          <a:xfrm>
            <a:off x="-1" y="1485900"/>
            <a:ext cx="9144000" cy="5372101"/>
          </a:xfrm>
        </p:spPr>
        <p:txBody>
          <a:bodyPr/>
          <a:lstStyle/>
          <a:p>
            <a:r>
              <a:rPr lang="en-US"/>
              <a:t>Click icon to add picture</a:t>
            </a:r>
          </a:p>
        </p:txBody>
      </p:sp>
      <p:sp>
        <p:nvSpPr>
          <p:cNvPr id="42"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a:t>Click to edit master title style</a:t>
            </a:r>
          </a:p>
        </p:txBody>
      </p:sp>
      <p:sp>
        <p:nvSpPr>
          <p:cNvPr id="43"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accent1">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SECTION NUMBER</a:t>
            </a:r>
          </a:p>
        </p:txBody>
      </p:sp>
      <p:cxnSp>
        <p:nvCxnSpPr>
          <p:cNvPr id="50" name="Straight Connector 49"/>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MWF Section 3 Photo - Orange">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userDrawn="1"/>
        </p:nvSpPr>
        <p:spPr>
          <a:xfrm>
            <a:off x="-1" y="1351722"/>
            <a:ext cx="9144001" cy="143350"/>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Picture Placeholder 4"/>
          <p:cNvSpPr>
            <a:spLocks noGrp="1"/>
          </p:cNvSpPr>
          <p:nvPr>
            <p:ph type="pic" sz="quarter" idx="13"/>
          </p:nvPr>
        </p:nvSpPr>
        <p:spPr>
          <a:xfrm>
            <a:off x="-1" y="1485900"/>
            <a:ext cx="9144000" cy="5372101"/>
          </a:xfrm>
        </p:spPr>
        <p:txBody>
          <a:bodyPr/>
          <a:lstStyle/>
          <a:p>
            <a:r>
              <a:rPr lang="en-US"/>
              <a:t>Click icon to add picture</a:t>
            </a:r>
          </a:p>
        </p:txBody>
      </p:sp>
      <p:sp>
        <p:nvSpPr>
          <p:cNvPr id="42"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a:t>Click to edit master title style</a:t>
            </a:r>
          </a:p>
        </p:txBody>
      </p:sp>
      <p:sp>
        <p:nvSpPr>
          <p:cNvPr id="43"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accent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SECTION NUMBER</a:t>
            </a:r>
          </a:p>
        </p:txBody>
      </p:sp>
      <p:sp>
        <p:nvSpPr>
          <p:cNvPr id="11"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a:t>1</a:t>
            </a:r>
          </a:p>
        </p:txBody>
      </p:sp>
      <p:cxnSp>
        <p:nvCxnSpPr>
          <p:cNvPr id="12" name="Straight Connector 11"/>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MWF Section 3 Photo - Teal">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rgbClr val="4ABDB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userDrawn="1"/>
        </p:nvSpPr>
        <p:spPr>
          <a:xfrm>
            <a:off x="-1" y="1351722"/>
            <a:ext cx="9144001" cy="14335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Picture Placeholder 4"/>
          <p:cNvSpPr>
            <a:spLocks noGrp="1"/>
          </p:cNvSpPr>
          <p:nvPr>
            <p:ph type="pic" sz="quarter" idx="13"/>
          </p:nvPr>
        </p:nvSpPr>
        <p:spPr>
          <a:xfrm>
            <a:off x="-1" y="1485900"/>
            <a:ext cx="9144000" cy="5372101"/>
          </a:xfrm>
        </p:spPr>
        <p:txBody>
          <a:bodyPr/>
          <a:lstStyle/>
          <a:p>
            <a:r>
              <a:rPr lang="en-US"/>
              <a:t>Click icon to add picture</a:t>
            </a:r>
          </a:p>
        </p:txBody>
      </p:sp>
      <p:sp>
        <p:nvSpPr>
          <p:cNvPr id="9"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a:t>Click to edit master title style</a:t>
            </a:r>
          </a:p>
        </p:txBody>
      </p:sp>
      <p:sp>
        <p:nvSpPr>
          <p:cNvPr id="11"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bg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SECTION NUMBER</a:t>
            </a:r>
          </a:p>
        </p:txBody>
      </p:sp>
      <p:sp>
        <p:nvSpPr>
          <p:cNvPr id="14"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a:t>1</a:t>
            </a:r>
          </a:p>
        </p:txBody>
      </p:sp>
      <p:cxnSp>
        <p:nvCxnSpPr>
          <p:cNvPr id="15" name="Straight Connector 14"/>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MWF Section 3 Photo - Green">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rgbClr val="71B25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userDrawn="1"/>
        </p:nvSpPr>
        <p:spPr>
          <a:xfrm>
            <a:off x="-1" y="1351722"/>
            <a:ext cx="9144001" cy="143350"/>
          </a:xfrm>
          <a:prstGeom prst="rect">
            <a:avLst/>
          </a:prstGeom>
          <a:solidFill>
            <a:srgbClr val="D3E3B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Picture Placeholder 4"/>
          <p:cNvSpPr>
            <a:spLocks noGrp="1"/>
          </p:cNvSpPr>
          <p:nvPr>
            <p:ph type="pic" sz="quarter" idx="13"/>
          </p:nvPr>
        </p:nvSpPr>
        <p:spPr>
          <a:xfrm>
            <a:off x="-1" y="1485900"/>
            <a:ext cx="9144000" cy="5372101"/>
          </a:xfrm>
        </p:spPr>
        <p:txBody>
          <a:bodyPr/>
          <a:lstStyle/>
          <a:p>
            <a:r>
              <a:rPr lang="en-US"/>
              <a:t>Click icon to add picture</a:t>
            </a:r>
          </a:p>
        </p:txBody>
      </p:sp>
      <p:sp>
        <p:nvSpPr>
          <p:cNvPr id="9"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a:t>Click to edit master title style</a:t>
            </a:r>
          </a:p>
        </p:txBody>
      </p:sp>
      <p:sp>
        <p:nvSpPr>
          <p:cNvPr id="11"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accent4">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SECTION NUMBER</a:t>
            </a:r>
          </a:p>
        </p:txBody>
      </p:sp>
      <p:sp>
        <p:nvSpPr>
          <p:cNvPr id="14"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a:t>1</a:t>
            </a:r>
          </a:p>
        </p:txBody>
      </p:sp>
      <p:cxnSp>
        <p:nvCxnSpPr>
          <p:cNvPr id="15" name="Straight Connector 14"/>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MWF Section 3 Photo - Purple">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rgbClr val="5F5A9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userDrawn="1"/>
        </p:nvSpPr>
        <p:spPr>
          <a:xfrm>
            <a:off x="-1" y="1351722"/>
            <a:ext cx="9144001" cy="143350"/>
          </a:xfrm>
          <a:prstGeom prst="rect">
            <a:avLst/>
          </a:prstGeom>
          <a:solidFill>
            <a:srgbClr val="BCB8D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Picture Placeholder 4"/>
          <p:cNvSpPr>
            <a:spLocks noGrp="1"/>
          </p:cNvSpPr>
          <p:nvPr>
            <p:ph type="pic" sz="quarter" idx="13"/>
          </p:nvPr>
        </p:nvSpPr>
        <p:spPr>
          <a:xfrm>
            <a:off x="-1" y="1485900"/>
            <a:ext cx="9144000" cy="5372101"/>
          </a:xfrm>
        </p:spPr>
        <p:txBody>
          <a:bodyPr/>
          <a:lstStyle/>
          <a:p>
            <a:r>
              <a:rPr lang="en-US"/>
              <a:t>Click icon to add picture</a:t>
            </a:r>
          </a:p>
        </p:txBody>
      </p:sp>
      <p:sp>
        <p:nvSpPr>
          <p:cNvPr id="9"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a:t>Click to edit master title style</a:t>
            </a:r>
          </a:p>
        </p:txBody>
      </p:sp>
      <p:sp>
        <p:nvSpPr>
          <p:cNvPr id="11"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accent5">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SECTION NUMBER</a:t>
            </a:r>
          </a:p>
        </p:txBody>
      </p:sp>
      <p:sp>
        <p:nvSpPr>
          <p:cNvPr id="14"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a:t>1</a:t>
            </a:r>
          </a:p>
        </p:txBody>
      </p:sp>
      <p:cxnSp>
        <p:nvCxnSpPr>
          <p:cNvPr id="15" name="Straight Connector 14"/>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MWF Content Blue">
    <p:bg>
      <p:bgPr>
        <a:solidFill>
          <a:srgbClr val="044C7F"/>
        </a:solidFill>
        <a:effectLst/>
      </p:bgPr>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22" name="Rectangle 21"/>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Text Placeholder 6"/>
          <p:cNvSpPr>
            <a:spLocks noGrp="1"/>
          </p:cNvSpPr>
          <p:nvPr>
            <p:ph type="body" sz="quarter" idx="13"/>
          </p:nvPr>
        </p:nvSpPr>
        <p:spPr>
          <a:xfrm>
            <a:off x="627435" y="1828800"/>
            <a:ext cx="7919046" cy="4023360"/>
          </a:xfrm>
        </p:spPr>
        <p:txBody>
          <a:bodyPr>
            <a:normAutofit/>
          </a:bodyPr>
          <a:lstStyle>
            <a:lvl1pPr marL="171446"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1200"/>
              </a:spcAft>
              <a:buClr>
                <a:schemeClr val="accent1">
                  <a:lumMod val="20000"/>
                  <a:lumOff val="80000"/>
                </a:schemeClr>
              </a:buClr>
              <a:buFont typeface="Arial" panose="020B0604020202020204" pitchFamily="34" charset="0"/>
              <a:buChar char="•"/>
              <a:defRPr sz="1800">
                <a:solidFill>
                  <a:schemeClr val="bg1"/>
                </a:solidFill>
              </a:defRPr>
            </a:lvl2pPr>
            <a:lvl3pPr marL="515925"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600">
                <a:solidFill>
                  <a:schemeClr val="bg1"/>
                </a:solidFill>
              </a:defRPr>
            </a:lvl3pPr>
            <a:lvl4pPr marL="687371"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600">
                <a:solidFill>
                  <a:schemeClr val="bg1"/>
                </a:solidFill>
              </a:defRPr>
            </a:lvl4pPr>
            <a:lvl5pPr marL="858817"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9" name="Subtitle 2"/>
          <p:cNvSpPr>
            <a:spLocks noGrp="1"/>
          </p:cNvSpPr>
          <p:nvPr>
            <p:ph type="subTitle" idx="1" hasCustomPrompt="1"/>
          </p:nvPr>
        </p:nvSpPr>
        <p:spPr>
          <a:xfrm>
            <a:off x="627434" y="223430"/>
            <a:ext cx="7919047" cy="201295"/>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lumMod val="20000"/>
                    <a:lumOff val="80000"/>
                  </a:schemeClr>
                </a:solidFill>
                <a:latin typeface="+mn-lt"/>
              </a:rPr>
              <a:pPr algn="r"/>
              <a:t>‹#›</a:t>
            </a:fld>
            <a:endParaRPr lang="en-US" sz="900">
              <a:solidFill>
                <a:schemeClr val="accent1">
                  <a:lumMod val="20000"/>
                  <a:lumOff val="80000"/>
                </a:schemeClr>
              </a:solidFill>
              <a:latin typeface="+mn-lt"/>
            </a:endParaRPr>
          </a:p>
        </p:txBody>
      </p:sp>
      <p:sp>
        <p:nvSpPr>
          <p:cNvPr id="2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bg1"/>
                </a:solidFill>
                <a:effectLst/>
              </a:defRPr>
            </a:lvl1pPr>
          </a:lstStyle>
          <a:p>
            <a:r>
              <a:rPr lang="en-US"/>
              <a:t>Click to edit Master title style</a:t>
            </a:r>
          </a:p>
        </p:txBody>
      </p:sp>
      <p:pic>
        <p:nvPicPr>
          <p:cNvPr id="10" name="Picture 9"/>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426188783"/>
      </p:ext>
    </p:extLst>
  </p:cSld>
  <p:clrMapOvr>
    <a:masterClrMapping/>
  </p:clrMapOvr>
  <p:hf sldNum="0" hdr="0" dt="0"/>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MWF Content Blue - 2 Columns">
    <p:bg>
      <p:bgPr>
        <a:solidFill>
          <a:srgbClr val="044C7F"/>
        </a:solidFill>
        <a:effectLst/>
      </p:bgPr>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22" name="Rectangle 21"/>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Text Placeholder 6"/>
          <p:cNvSpPr>
            <a:spLocks noGrp="1"/>
          </p:cNvSpPr>
          <p:nvPr>
            <p:ph type="body" sz="quarter" idx="13"/>
          </p:nvPr>
        </p:nvSpPr>
        <p:spPr>
          <a:xfrm>
            <a:off x="627435" y="1828798"/>
            <a:ext cx="3834781" cy="4023361"/>
          </a:xfrm>
        </p:spPr>
        <p:txBody>
          <a:bodyPr>
            <a:normAutofit/>
          </a:bodyPr>
          <a:lstStyle>
            <a:lvl1pPr marL="171446"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1200"/>
              </a:spcAft>
              <a:buClr>
                <a:schemeClr val="accent1">
                  <a:lumMod val="20000"/>
                  <a:lumOff val="80000"/>
                </a:schemeClr>
              </a:buClr>
              <a:buFont typeface="Arial" panose="020B0604020202020204" pitchFamily="34" charset="0"/>
              <a:buChar char="•"/>
              <a:defRPr sz="1800">
                <a:solidFill>
                  <a:schemeClr val="bg1"/>
                </a:solidFill>
              </a:defRPr>
            </a:lvl2pPr>
            <a:lvl3pPr marL="515925"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600">
                <a:solidFill>
                  <a:schemeClr val="bg1"/>
                </a:solidFill>
              </a:defRPr>
            </a:lvl3pPr>
            <a:lvl4pPr marL="687371"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600">
                <a:solidFill>
                  <a:schemeClr val="bg1"/>
                </a:solidFill>
              </a:defRPr>
            </a:lvl4pPr>
            <a:lvl5pPr marL="858817"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9" name="Subtitle 2"/>
          <p:cNvSpPr>
            <a:spLocks noGrp="1"/>
          </p:cNvSpPr>
          <p:nvPr>
            <p:ph type="subTitle" idx="1" hasCustomPrompt="1"/>
          </p:nvPr>
        </p:nvSpPr>
        <p:spPr>
          <a:xfrm>
            <a:off x="627434" y="223430"/>
            <a:ext cx="7919047" cy="201295"/>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lumMod val="20000"/>
                    <a:lumOff val="80000"/>
                  </a:schemeClr>
                </a:solidFill>
                <a:latin typeface="+mn-lt"/>
              </a:rPr>
              <a:pPr algn="r"/>
              <a:t>‹#›</a:t>
            </a:fld>
            <a:endParaRPr lang="en-US" sz="900">
              <a:solidFill>
                <a:schemeClr val="accent1">
                  <a:lumMod val="20000"/>
                  <a:lumOff val="80000"/>
                </a:schemeClr>
              </a:solidFill>
              <a:latin typeface="+mn-lt"/>
            </a:endParaRPr>
          </a:p>
        </p:txBody>
      </p:sp>
      <p:sp>
        <p:nvSpPr>
          <p:cNvPr id="12" name="Text Placeholder 6"/>
          <p:cNvSpPr>
            <a:spLocks noGrp="1"/>
          </p:cNvSpPr>
          <p:nvPr>
            <p:ph type="body" sz="quarter" idx="17"/>
          </p:nvPr>
        </p:nvSpPr>
        <p:spPr>
          <a:xfrm>
            <a:off x="4711700" y="1828798"/>
            <a:ext cx="3834781" cy="4023361"/>
          </a:xfrm>
        </p:spPr>
        <p:txBody>
          <a:bodyPr>
            <a:normAutofit/>
          </a:bodyPr>
          <a:lstStyle>
            <a:lvl1pPr marL="171446"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1200"/>
              </a:spcAft>
              <a:buClr>
                <a:schemeClr val="accent1">
                  <a:lumMod val="20000"/>
                  <a:lumOff val="80000"/>
                </a:schemeClr>
              </a:buClr>
              <a:buFont typeface="Arial" panose="020B0604020202020204" pitchFamily="34" charset="0"/>
              <a:buChar char="•"/>
              <a:defRPr sz="1800">
                <a:solidFill>
                  <a:schemeClr val="bg1"/>
                </a:solidFill>
              </a:defRPr>
            </a:lvl2pPr>
            <a:lvl3pPr marL="515925"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600">
                <a:solidFill>
                  <a:schemeClr val="bg1"/>
                </a:solidFill>
              </a:defRPr>
            </a:lvl3pPr>
            <a:lvl4pPr marL="687371"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600">
                <a:solidFill>
                  <a:schemeClr val="bg1"/>
                </a:solidFill>
              </a:defRPr>
            </a:lvl4pPr>
            <a:lvl5pPr marL="858817"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bg1"/>
                </a:solidFill>
                <a:effectLst/>
              </a:defRPr>
            </a:lvl1pPr>
          </a:lstStyle>
          <a:p>
            <a:r>
              <a:rPr lang="en-US"/>
              <a:t>Click to edit Master title style</a:t>
            </a:r>
          </a:p>
        </p:txBody>
      </p:sp>
      <p:pic>
        <p:nvPicPr>
          <p:cNvPr id="10" name="Picture 9"/>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cSld>
  <p:clrMapOvr>
    <a:masterClrMapping/>
  </p:clrMapOvr>
  <p:hf sldNum="0" hdr="0" dt="0"/>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MWF Content Blue - Round Photo">
    <p:bg>
      <p:bgPr>
        <a:solidFill>
          <a:srgbClr val="044C7F"/>
        </a:solidFill>
        <a:effectLst/>
      </p:bgPr>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22" name="Rectangle 21"/>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Subtitle 2"/>
          <p:cNvSpPr>
            <a:spLocks noGrp="1"/>
          </p:cNvSpPr>
          <p:nvPr>
            <p:ph type="subTitle" idx="1" hasCustomPrompt="1"/>
          </p:nvPr>
        </p:nvSpPr>
        <p:spPr>
          <a:xfrm>
            <a:off x="627434" y="223430"/>
            <a:ext cx="7919047" cy="201295"/>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lumMod val="20000"/>
                    <a:lumOff val="80000"/>
                  </a:schemeClr>
                </a:solidFill>
                <a:latin typeface="+mn-lt"/>
              </a:rPr>
              <a:pPr algn="r"/>
              <a:t>‹#›</a:t>
            </a:fld>
            <a:endParaRPr lang="en-US" sz="900">
              <a:solidFill>
                <a:schemeClr val="accent1">
                  <a:lumMod val="20000"/>
                  <a:lumOff val="80000"/>
                </a:schemeClr>
              </a:solidFill>
              <a:latin typeface="+mn-lt"/>
            </a:endParaRPr>
          </a:p>
        </p:txBody>
      </p:sp>
      <p:sp>
        <p:nvSpPr>
          <p:cNvPr id="10" name="Picture Placeholder 4"/>
          <p:cNvSpPr>
            <a:spLocks noGrp="1" noChangeAspect="1"/>
          </p:cNvSpPr>
          <p:nvPr>
            <p:ph type="pic" sz="quarter" idx="19"/>
          </p:nvPr>
        </p:nvSpPr>
        <p:spPr>
          <a:xfrm>
            <a:off x="4729971" y="1828798"/>
            <a:ext cx="3816510" cy="3816510"/>
          </a:xfrm>
          <a:prstGeom prst="ellipse">
            <a:avLst/>
          </a:prstGeom>
        </p:spPr>
        <p:txBody>
          <a:bodyPr anchor="ctr"/>
          <a:lstStyle>
            <a:lvl1pPr marL="0" indent="0" algn="ctr">
              <a:buNone/>
              <a:defRPr>
                <a:solidFill>
                  <a:schemeClr val="bg1"/>
                </a:solidFill>
              </a:defRPr>
            </a:lvl1pPr>
          </a:lstStyle>
          <a:p>
            <a:r>
              <a:rPr lang="en-US"/>
              <a:t>Click icon to add picture</a:t>
            </a:r>
          </a:p>
        </p:txBody>
      </p:sp>
      <p:sp>
        <p:nvSpPr>
          <p:cNvPr id="11" name="Text Placeholder 6"/>
          <p:cNvSpPr>
            <a:spLocks noGrp="1"/>
          </p:cNvSpPr>
          <p:nvPr>
            <p:ph type="body" sz="quarter" idx="20"/>
          </p:nvPr>
        </p:nvSpPr>
        <p:spPr>
          <a:xfrm>
            <a:off x="627435" y="1828798"/>
            <a:ext cx="3834781" cy="4023361"/>
          </a:xfrm>
        </p:spPr>
        <p:txBody>
          <a:bodyPr>
            <a:normAutofit/>
          </a:bodyPr>
          <a:lstStyle>
            <a:lvl1pPr marL="171446"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1200"/>
              </a:spcAft>
              <a:buClr>
                <a:schemeClr val="accent1">
                  <a:lumMod val="20000"/>
                  <a:lumOff val="80000"/>
                </a:schemeClr>
              </a:buClr>
              <a:buFont typeface="Arial" panose="020B0604020202020204" pitchFamily="34" charset="0"/>
              <a:buChar char="•"/>
              <a:defRPr sz="1800">
                <a:solidFill>
                  <a:schemeClr val="bg1"/>
                </a:solidFill>
              </a:defRPr>
            </a:lvl2pPr>
            <a:lvl3pPr marL="515925"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600">
                <a:solidFill>
                  <a:schemeClr val="bg1"/>
                </a:solidFill>
              </a:defRPr>
            </a:lvl3pPr>
            <a:lvl4pPr marL="687371"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600">
                <a:solidFill>
                  <a:schemeClr val="bg1"/>
                </a:solidFill>
              </a:defRPr>
            </a:lvl4pPr>
            <a:lvl5pPr marL="858817"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bg1"/>
                </a:solidFill>
                <a:effectLst/>
              </a:defRPr>
            </a:lvl1pPr>
          </a:lstStyle>
          <a:p>
            <a:r>
              <a:rPr lang="en-US"/>
              <a:t>Click to edit Master title style</a:t>
            </a:r>
          </a:p>
        </p:txBody>
      </p:sp>
      <p:pic>
        <p:nvPicPr>
          <p:cNvPr id="12" name="Picture 11"/>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WMF Section 1 - Blue">
    <p:spTree>
      <p:nvGrpSpPr>
        <p:cNvPr id="1" name=""/>
        <p:cNvGrpSpPr/>
        <p:nvPr/>
      </p:nvGrpSpPr>
      <p:grpSpPr>
        <a:xfrm>
          <a:off x="0" y="0"/>
          <a:ext cx="0" cy="0"/>
          <a:chOff x="0" y="0"/>
          <a:chExt cx="0" cy="0"/>
        </a:xfrm>
      </p:grpSpPr>
      <p:sp>
        <p:nvSpPr>
          <p:cNvPr id="2" name="Rectangle 1"/>
          <p:cNvSpPr/>
          <p:nvPr userDrawn="1"/>
        </p:nvSpPr>
        <p:spPr>
          <a:xfrm>
            <a:off x="217054" y="0"/>
            <a:ext cx="8928484" cy="6858000"/>
          </a:xfrm>
          <a:prstGeom prst="rect">
            <a:avLst/>
          </a:prstGeom>
          <a:solidFill>
            <a:srgbClr val="044C7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a:t>Click to edit master title style</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a:t>Insert sub text</a:t>
            </a:r>
          </a:p>
        </p:txBody>
      </p:sp>
      <p:sp>
        <p:nvSpPr>
          <p:cNvPr id="47"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lumMod val="20000"/>
                    <a:lumOff val="80000"/>
                  </a:schemeClr>
                </a:solidFill>
                <a:latin typeface="+mn-lt"/>
              </a:rPr>
              <a:pPr algn="r"/>
              <a:t>‹#›</a:t>
            </a:fld>
            <a:endParaRPr lang="en-US" sz="900">
              <a:solidFill>
                <a:schemeClr val="accent1">
                  <a:lumMod val="20000"/>
                  <a:lumOff val="80000"/>
                </a:schemeClr>
              </a:solidFill>
              <a:latin typeface="+mn-lt"/>
            </a:endParaRPr>
          </a:p>
        </p:txBody>
      </p:sp>
      <p:sp>
        <p:nvSpPr>
          <p:cNvPr id="16"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17"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SECTION NUMBER</a:t>
            </a:r>
          </a:p>
        </p:txBody>
      </p:sp>
      <p:pic>
        <p:nvPicPr>
          <p:cNvPr id="10" name="Picture 9"/>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130248898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MWF Text White+Blue">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22" name="Rectangle 21"/>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a:solidFill>
                <a:schemeClr val="tx2"/>
              </a:solidFill>
              <a:latin typeface="+mn-lt"/>
            </a:endParaRPr>
          </a:p>
        </p:txBody>
      </p:sp>
      <p:sp>
        <p:nvSpPr>
          <p:cNvPr id="13" name="Text Placeholder 6"/>
          <p:cNvSpPr>
            <a:spLocks noGrp="1"/>
          </p:cNvSpPr>
          <p:nvPr>
            <p:ph type="body" sz="quarter" idx="16"/>
          </p:nvPr>
        </p:nvSpPr>
        <p:spPr>
          <a:xfrm>
            <a:off x="627434" y="1828800"/>
            <a:ext cx="7919047"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tx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tx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tx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9"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cSld>
  <p:clrMapOvr>
    <a:overrideClrMapping bg1="lt1" tx1="dk1" bg2="lt2" tx2="dk2" accent1="accent1" accent2="accent2" accent3="accent3" accent4="accent4" accent5="accent5" accent6="accent6" hlink="hlink" folHlink="folHlink"/>
  </p:clrMapOvr>
  <p:hf sldNum="0" hd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CMWF Text White+Blue 2 Columns">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22" name="Rectangle 21"/>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a:solidFill>
                <a:schemeClr val="tx2"/>
              </a:solidFill>
              <a:latin typeface="+mn-lt"/>
            </a:endParaRPr>
          </a:p>
        </p:txBody>
      </p:sp>
      <p:sp>
        <p:nvSpPr>
          <p:cNvPr id="13" name="Text Placeholder 6"/>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tx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tx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tx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6"/>
          <p:cNvSpPr>
            <a:spLocks noGrp="1"/>
          </p:cNvSpPr>
          <p:nvPr>
            <p:ph type="body" sz="quarter" idx="17"/>
          </p:nvPr>
        </p:nvSpPr>
        <p:spPr>
          <a:xfrm>
            <a:off x="4711699" y="1828800"/>
            <a:ext cx="3834782"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tx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tx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tx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cSld>
  <p:clrMapOvr>
    <a:overrideClrMapping bg1="lt1" tx1="dk1" bg2="lt2" tx2="dk2" accent1="accent1" accent2="accent2" accent3="accent3" accent4="accent4" accent5="accent5" accent6="accent6" hlink="hlink" folHlink="folHlink"/>
  </p:clrMapOvr>
  <p:hf sldNum="0" hd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CMWF Text White+Blue - Photo Round">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22" name="Rectangle 21"/>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a:solidFill>
                <a:schemeClr val="tx2"/>
              </a:solidFill>
              <a:latin typeface="+mn-lt"/>
            </a:endParaRPr>
          </a:p>
        </p:txBody>
      </p:sp>
      <p:sp>
        <p:nvSpPr>
          <p:cNvPr id="13" name="Text Placeholder 6"/>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tx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tx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tx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Picture Placeholder 4"/>
          <p:cNvSpPr>
            <a:spLocks noGrp="1" noChangeAspect="1"/>
          </p:cNvSpPr>
          <p:nvPr>
            <p:ph type="pic" sz="quarter" idx="19"/>
          </p:nvPr>
        </p:nvSpPr>
        <p:spPr>
          <a:xfrm>
            <a:off x="4729971" y="1828798"/>
            <a:ext cx="3816510" cy="3816510"/>
          </a:xfrm>
          <a:prstGeom prst="ellipse">
            <a:avLst/>
          </a:prstGeom>
        </p:spPr>
        <p:txBody>
          <a:bodyPr anchor="ctr"/>
          <a:lstStyle>
            <a:lvl1pPr marL="0" indent="0" algn="ctr">
              <a:buNone/>
              <a:defRPr>
                <a:solidFill>
                  <a:schemeClr val="tx2"/>
                </a:solidFill>
              </a:defRPr>
            </a:lvl1pPr>
          </a:lstStyle>
          <a:p>
            <a:r>
              <a:rPr lang="en-US"/>
              <a:t>Click icon to add picture</a:t>
            </a:r>
          </a:p>
        </p:txBody>
      </p:sp>
      <p:sp>
        <p:nvSpPr>
          <p:cNvPr id="15"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cSld>
  <p:clrMapOvr>
    <a:overrideClrMapping bg1="lt1" tx1="dk1" bg2="lt2" tx2="dk2" accent1="accent1" accent2="accent2" accent3="accent3" accent4="accent4" accent5="accent5" accent6="accent6" hlink="hlink" folHlink="folHlink"/>
  </p:clrMapOvr>
  <p:hf sldNum="0" hd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MWF Graph - Blu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57" name="Chart Placeholder 5"/>
          <p:cNvSpPr>
            <a:spLocks noGrp="1"/>
          </p:cNvSpPr>
          <p:nvPr>
            <p:ph type="chart" sz="quarter" idx="19"/>
          </p:nvPr>
        </p:nvSpPr>
        <p:spPr>
          <a:xfrm>
            <a:off x="627433" y="1699589"/>
            <a:ext cx="8091115" cy="4054958"/>
          </a:xfrm>
        </p:spPr>
        <p:txBody>
          <a:bodyPr>
            <a:normAutofit/>
          </a:bodyPr>
          <a:lstStyle>
            <a:lvl1pPr marL="0" indent="0">
              <a:buNone/>
              <a:defRPr sz="1600">
                <a:solidFill>
                  <a:srgbClr val="4C515A"/>
                </a:solidFill>
              </a:defRPr>
            </a:lvl1pPr>
          </a:lstStyle>
          <a:p>
            <a:r>
              <a:rPr lang="en-US"/>
              <a:t>Click icon to add chart</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
        <p:nvSpPr>
          <p:cNvPr id="9" name="Text Placeholder 4"/>
          <p:cNvSpPr>
            <a:spLocks noGrp="1"/>
          </p:cNvSpPr>
          <p:nvPr>
            <p:ph type="body" sz="quarter" idx="21" hasCustomPrompt="1"/>
          </p:nvPr>
        </p:nvSpPr>
        <p:spPr>
          <a:xfrm>
            <a:off x="2341784" y="5999997"/>
            <a:ext cx="6376765" cy="777375"/>
          </a:xfrm>
        </p:spPr>
        <p:txBody>
          <a:bodyPr>
            <a:normAutofit/>
          </a:bodyPr>
          <a:lstStyle>
            <a:lvl1pPr marL="0" indent="0">
              <a:buNone/>
              <a:defRPr sz="900" spc="0">
                <a:solidFill>
                  <a:srgbClr val="676E7B"/>
                </a:solidFill>
              </a:defRPr>
            </a:lvl1pPr>
          </a:lstStyle>
          <a:p>
            <a:pPr lvl="0"/>
            <a:r>
              <a:rPr lang="en-US"/>
              <a:t>Place graph source here</a:t>
            </a:r>
          </a:p>
        </p:txBody>
      </p:sp>
      <p:cxnSp>
        <p:nvCxnSpPr>
          <p:cNvPr id="10" name="Straight Connector 9"/>
          <p:cNvCxnSpPr>
            <a:cxnSpLocks/>
          </p:cNvCxnSpPr>
          <p:nvPr userDrawn="1"/>
        </p:nvCxnSpPr>
        <p:spPr>
          <a:xfrm flipH="1">
            <a:off x="628748"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3"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5"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extLst>
      <p:ext uri="{BB962C8B-B14F-4D97-AF65-F5344CB8AC3E}">
        <p14:creationId xmlns:p14="http://schemas.microsoft.com/office/powerpoint/2010/main" val="2249687676"/>
      </p:ext>
    </p:extLst>
  </p:cSld>
  <p:clrMapOvr>
    <a:masterClrMapping/>
  </p:clrMapOvr>
  <p:hf sldNum="0" hd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MWF Table - Blue">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627433" y="1699589"/>
            <a:ext cx="8091115" cy="4054958"/>
          </a:xfrm>
        </p:spPr>
        <p:txBody>
          <a:bodyPr>
            <a:normAutofit/>
          </a:bodyPr>
          <a:lstStyle>
            <a:lvl1pPr marL="0" indent="0">
              <a:buNone/>
              <a:defRPr sz="1600"/>
            </a:lvl1pPr>
          </a:lstStyle>
          <a:p>
            <a:r>
              <a:rPr lang="en-US"/>
              <a:t>Click icon to add table</a:t>
            </a:r>
          </a:p>
        </p:txBody>
      </p:sp>
      <p:sp>
        <p:nvSpPr>
          <p:cNvPr id="3" name="Rectangle 2"/>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
        <p:nvSpPr>
          <p:cNvPr id="9" name="Text Placeholder 4"/>
          <p:cNvSpPr>
            <a:spLocks noGrp="1"/>
          </p:cNvSpPr>
          <p:nvPr>
            <p:ph type="body" sz="quarter" idx="21" hasCustomPrompt="1"/>
          </p:nvPr>
        </p:nvSpPr>
        <p:spPr>
          <a:xfrm>
            <a:off x="2341784" y="5999997"/>
            <a:ext cx="6376765" cy="777375"/>
          </a:xfrm>
        </p:spPr>
        <p:txBody>
          <a:bodyPr>
            <a:normAutofit/>
          </a:bodyPr>
          <a:lstStyle>
            <a:lvl1pPr marL="0" indent="0">
              <a:buNone/>
              <a:defRPr sz="900" spc="0">
                <a:solidFill>
                  <a:srgbClr val="676E7B"/>
                </a:solidFill>
              </a:defRPr>
            </a:lvl1pPr>
          </a:lstStyle>
          <a:p>
            <a:pPr lvl="0"/>
            <a:r>
              <a:rPr lang="en-US"/>
              <a:t>Place graph source here</a:t>
            </a:r>
          </a:p>
        </p:txBody>
      </p:sp>
      <p:cxnSp>
        <p:nvCxnSpPr>
          <p:cNvPr id="10" name="Straight Connector 9"/>
          <p:cNvCxnSpPr>
            <a:cxnSpLocks/>
          </p:cNvCxnSpPr>
          <p:nvPr userDrawn="1"/>
        </p:nvCxnSpPr>
        <p:spPr>
          <a:xfrm flipH="1">
            <a:off x="628748"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5"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7"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cSld>
  <p:clrMapOvr>
    <a:masterClrMapping/>
  </p:clrMapOvr>
  <p:hf sldNum="0" hdr="0" dt="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MWF Flowchart - Blue">
    <p:bg>
      <p:bgPr>
        <a:solidFill>
          <a:schemeClr val="bg1"/>
        </a:solidFill>
        <a:effectLst/>
      </p:bgPr>
    </p:bg>
    <p:spTree>
      <p:nvGrpSpPr>
        <p:cNvPr id="1" name=""/>
        <p:cNvGrpSpPr/>
        <p:nvPr/>
      </p:nvGrpSpPr>
      <p:grpSpPr>
        <a:xfrm>
          <a:off x="0" y="0"/>
          <a:ext cx="0" cy="0"/>
          <a:chOff x="0" y="0"/>
          <a:chExt cx="0" cy="0"/>
        </a:xfrm>
      </p:grpSpPr>
      <p:sp>
        <p:nvSpPr>
          <p:cNvPr id="13" name="Arrow: Pentagon 12"/>
          <p:cNvSpPr/>
          <p:nvPr/>
        </p:nvSpPr>
        <p:spPr>
          <a:xfrm>
            <a:off x="627434" y="1781334"/>
            <a:ext cx="1475370" cy="1322623"/>
          </a:xfrm>
          <a:prstGeom prst="homePlate">
            <a:avLst>
              <a:gd name="adj" fmla="val 19033"/>
            </a:avLst>
          </a:prstGeom>
          <a:solidFill>
            <a:srgbClr val="9CDCD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Chevron 6"/>
          <p:cNvSpPr/>
          <p:nvPr/>
        </p:nvSpPr>
        <p:spPr>
          <a:xfrm>
            <a:off x="1955601" y="1771810"/>
            <a:ext cx="1493862" cy="1332148"/>
          </a:xfrm>
          <a:prstGeom prst="chevron">
            <a:avLst>
              <a:gd name="adj" fmla="val 20758"/>
            </a:avLst>
          </a:prstGeom>
          <a:solidFill>
            <a:srgbClr val="72CEC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15" name="Chevron 6"/>
          <p:cNvSpPr/>
          <p:nvPr/>
        </p:nvSpPr>
        <p:spPr>
          <a:xfrm>
            <a:off x="1953579" y="3103956"/>
            <a:ext cx="1225550" cy="2009876"/>
          </a:xfrm>
          <a:prstGeom prst="chevron">
            <a:avLst>
              <a:gd name="adj" fmla="val 0"/>
            </a:avLst>
          </a:prstGeom>
          <a:solidFill>
            <a:srgbClr val="DFF5F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16" name="Chevron 6"/>
          <p:cNvSpPr/>
          <p:nvPr/>
        </p:nvSpPr>
        <p:spPr>
          <a:xfrm>
            <a:off x="627434" y="3103956"/>
            <a:ext cx="1222958" cy="2009876"/>
          </a:xfrm>
          <a:prstGeom prst="chevron">
            <a:avLst>
              <a:gd name="adj" fmla="val 0"/>
            </a:avLst>
          </a:prstGeom>
          <a:solidFill>
            <a:srgbClr val="EDF9F8"/>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5" name="Chevron 6"/>
          <p:cNvSpPr/>
          <p:nvPr/>
        </p:nvSpPr>
        <p:spPr>
          <a:xfrm>
            <a:off x="3294323" y="1771810"/>
            <a:ext cx="1493862" cy="1332148"/>
          </a:xfrm>
          <a:prstGeom prst="chevron">
            <a:avLst>
              <a:gd name="adj" fmla="val 20758"/>
            </a:avLst>
          </a:prstGeom>
          <a:solidFill>
            <a:srgbClr val="4ABDB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6" name="Chevron 6"/>
          <p:cNvSpPr/>
          <p:nvPr/>
        </p:nvSpPr>
        <p:spPr>
          <a:xfrm>
            <a:off x="3292301" y="3103956"/>
            <a:ext cx="1225550" cy="2009876"/>
          </a:xfrm>
          <a:prstGeom prst="chevron">
            <a:avLst>
              <a:gd name="adj" fmla="val 0"/>
            </a:avLst>
          </a:prstGeom>
          <a:solidFill>
            <a:srgbClr val="CDEFE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18" name="Chevron 6"/>
          <p:cNvSpPr/>
          <p:nvPr/>
        </p:nvSpPr>
        <p:spPr>
          <a:xfrm>
            <a:off x="4620232" y="1771810"/>
            <a:ext cx="1493862" cy="1332148"/>
          </a:xfrm>
          <a:prstGeom prst="chevron">
            <a:avLst>
              <a:gd name="adj" fmla="val 20758"/>
            </a:avLst>
          </a:prstGeom>
          <a:solidFill>
            <a:srgbClr val="088FEA"/>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19" name="Chevron 6"/>
          <p:cNvSpPr/>
          <p:nvPr/>
        </p:nvSpPr>
        <p:spPr>
          <a:xfrm>
            <a:off x="4618210" y="3103956"/>
            <a:ext cx="1225550" cy="2009876"/>
          </a:xfrm>
          <a:prstGeom prst="chevron">
            <a:avLst>
              <a:gd name="adj" fmla="val 0"/>
            </a:avLst>
          </a:prstGeom>
          <a:solidFill>
            <a:srgbClr val="B6E8E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3" name="Chevron 6"/>
          <p:cNvSpPr/>
          <p:nvPr/>
        </p:nvSpPr>
        <p:spPr>
          <a:xfrm>
            <a:off x="5945795" y="1771810"/>
            <a:ext cx="1493862" cy="1332148"/>
          </a:xfrm>
          <a:prstGeom prst="chevron">
            <a:avLst>
              <a:gd name="adj" fmla="val 20758"/>
            </a:avLst>
          </a:prstGeom>
          <a:solidFill>
            <a:srgbClr val="0676C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4" name="Chevron 6"/>
          <p:cNvSpPr/>
          <p:nvPr/>
        </p:nvSpPr>
        <p:spPr>
          <a:xfrm>
            <a:off x="5943773" y="3103956"/>
            <a:ext cx="1225550" cy="2009876"/>
          </a:xfrm>
          <a:prstGeom prst="chevron">
            <a:avLst>
              <a:gd name="adj" fmla="val 0"/>
            </a:avLst>
          </a:prstGeom>
          <a:solidFill>
            <a:srgbClr val="9FE1DB"/>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1" name="Chevron 6"/>
          <p:cNvSpPr/>
          <p:nvPr/>
        </p:nvSpPr>
        <p:spPr>
          <a:xfrm>
            <a:off x="7288818" y="1771810"/>
            <a:ext cx="1296219" cy="1332942"/>
          </a:xfrm>
          <a:custGeom>
            <a:avLst/>
            <a:gdLst>
              <a:gd name="connsiteX0" fmla="*/ 0 w 1493862"/>
              <a:gd name="connsiteY0" fmla="*/ 0 h 1332148"/>
              <a:gd name="connsiteX1" fmla="*/ 1217335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93535 w 1493862"/>
              <a:gd name="connsiteY3" fmla="*/ 1329767 h 1332148"/>
              <a:gd name="connsiteX4" fmla="*/ 0 w 1493862"/>
              <a:gd name="connsiteY4" fmla="*/ 1332148 h 1332148"/>
              <a:gd name="connsiteX5" fmla="*/ 276527 w 1493862"/>
              <a:gd name="connsiteY5" fmla="*/ 666074 h 1332148"/>
              <a:gd name="connsiteX6" fmla="*/ 0 w 1493862"/>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942"/>
              <a:gd name="connsiteX1" fmla="*/ 1295916 w 1296219"/>
              <a:gd name="connsiteY1" fmla="*/ 0 h 1332942"/>
              <a:gd name="connsiteX2" fmla="*/ 1296219 w 1296219"/>
              <a:gd name="connsiteY2" fmla="*/ 661312 h 1332942"/>
              <a:gd name="connsiteX3" fmla="*/ 1293535 w 1296219"/>
              <a:gd name="connsiteY3" fmla="*/ 1332942 h 1332942"/>
              <a:gd name="connsiteX4" fmla="*/ 0 w 1296219"/>
              <a:gd name="connsiteY4" fmla="*/ 1332148 h 1332942"/>
              <a:gd name="connsiteX5" fmla="*/ 276527 w 1296219"/>
              <a:gd name="connsiteY5" fmla="*/ 666074 h 1332942"/>
              <a:gd name="connsiteX6" fmla="*/ 0 w 1296219"/>
              <a:gd name="connsiteY6" fmla="*/ 0 h 1332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96219" h="1332942">
                <a:moveTo>
                  <a:pt x="0" y="0"/>
                </a:moveTo>
                <a:lnTo>
                  <a:pt x="1295916" y="0"/>
                </a:lnTo>
                <a:lnTo>
                  <a:pt x="1296219" y="661312"/>
                </a:lnTo>
                <a:cubicBezTo>
                  <a:pt x="1295324" y="884130"/>
                  <a:pt x="1294430" y="1110124"/>
                  <a:pt x="1293535" y="1332942"/>
                </a:cubicBezTo>
                <a:lnTo>
                  <a:pt x="0" y="1332148"/>
                </a:lnTo>
                <a:lnTo>
                  <a:pt x="276527" y="666074"/>
                </a:lnTo>
                <a:lnTo>
                  <a:pt x="0" y="0"/>
                </a:lnTo>
                <a:close/>
              </a:path>
            </a:pathLst>
          </a:custGeom>
          <a:solidFill>
            <a:srgbClr val="044C7F"/>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2" name="Chevron 6"/>
          <p:cNvSpPr/>
          <p:nvPr/>
        </p:nvSpPr>
        <p:spPr>
          <a:xfrm>
            <a:off x="7286797" y="3103956"/>
            <a:ext cx="1296182" cy="2009876"/>
          </a:xfrm>
          <a:prstGeom prst="chevron">
            <a:avLst>
              <a:gd name="adj" fmla="val 0"/>
            </a:avLst>
          </a:prstGeom>
          <a:solidFill>
            <a:srgbClr val="8ADAD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59" name="Text Placeholder 4"/>
          <p:cNvSpPr>
            <a:spLocks noGrp="1"/>
          </p:cNvSpPr>
          <p:nvPr>
            <p:ph type="body" sz="quarter" idx="21"/>
          </p:nvPr>
        </p:nvSpPr>
        <p:spPr>
          <a:xfrm>
            <a:off x="713159" y="1781334"/>
            <a:ext cx="1312271"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0" name="Text Placeholder 4"/>
          <p:cNvSpPr>
            <a:spLocks noGrp="1"/>
          </p:cNvSpPr>
          <p:nvPr>
            <p:ph type="body" sz="quarter" idx="22"/>
          </p:nvPr>
        </p:nvSpPr>
        <p:spPr>
          <a:xfrm>
            <a:off x="713160"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2" name="Text Placeholder 4"/>
          <p:cNvSpPr>
            <a:spLocks noGrp="1"/>
          </p:cNvSpPr>
          <p:nvPr>
            <p:ph type="body" sz="quarter" idx="23"/>
          </p:nvPr>
        </p:nvSpPr>
        <p:spPr>
          <a:xfrm>
            <a:off x="22931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4" name="Text Placeholder 4"/>
          <p:cNvSpPr>
            <a:spLocks noGrp="1"/>
          </p:cNvSpPr>
          <p:nvPr>
            <p:ph type="body" sz="quarter" idx="24" hasCustomPrompt="1"/>
          </p:nvPr>
        </p:nvSpPr>
        <p:spPr>
          <a:xfrm>
            <a:off x="2042306" y="3175966"/>
            <a:ext cx="1132521" cy="1937866"/>
          </a:xfrm>
        </p:spPr>
        <p:txBody>
          <a:bodyPr anchor="t">
            <a:noAutofit/>
          </a:bodyPr>
          <a:lstStyle>
            <a:lvl1pPr marL="0" indent="0">
              <a:buNone/>
              <a:defRPr sz="1200">
                <a:solidFill>
                  <a:srgbClr val="4C515A"/>
                </a:solidFill>
              </a:defRPr>
            </a:lvl1pPr>
          </a:lstStyle>
          <a:p>
            <a:pPr lvl="0"/>
            <a:r>
              <a:rPr lang="en-US"/>
              <a:t>Place graph source here</a:t>
            </a:r>
          </a:p>
        </p:txBody>
      </p:sp>
      <p:sp>
        <p:nvSpPr>
          <p:cNvPr id="65" name="Text Placeholder 4"/>
          <p:cNvSpPr>
            <a:spLocks noGrp="1"/>
          </p:cNvSpPr>
          <p:nvPr>
            <p:ph type="body" sz="quarter" idx="25"/>
          </p:nvPr>
        </p:nvSpPr>
        <p:spPr>
          <a:xfrm>
            <a:off x="36433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6" name="Text Placeholder 4"/>
          <p:cNvSpPr>
            <a:spLocks noGrp="1"/>
          </p:cNvSpPr>
          <p:nvPr>
            <p:ph type="body" sz="quarter" idx="26" hasCustomPrompt="1"/>
          </p:nvPr>
        </p:nvSpPr>
        <p:spPr>
          <a:xfrm>
            <a:off x="3392506" y="3175966"/>
            <a:ext cx="1108230" cy="1937866"/>
          </a:xfrm>
        </p:spPr>
        <p:txBody>
          <a:bodyPr anchor="t">
            <a:noAutofit/>
          </a:bodyPr>
          <a:lstStyle>
            <a:lvl1pPr marL="0" indent="0">
              <a:buNone/>
              <a:defRPr sz="1200">
                <a:solidFill>
                  <a:srgbClr val="4C515A"/>
                </a:solidFill>
              </a:defRPr>
            </a:lvl1pPr>
          </a:lstStyle>
          <a:p>
            <a:pPr lvl="0"/>
            <a:r>
              <a:rPr lang="en-US"/>
              <a:t>Place graph source here</a:t>
            </a:r>
          </a:p>
        </p:txBody>
      </p:sp>
      <p:sp>
        <p:nvSpPr>
          <p:cNvPr id="67" name="Text Placeholder 4"/>
          <p:cNvSpPr>
            <a:spLocks noGrp="1"/>
          </p:cNvSpPr>
          <p:nvPr>
            <p:ph type="body" sz="quarter" idx="27"/>
          </p:nvPr>
        </p:nvSpPr>
        <p:spPr>
          <a:xfrm>
            <a:off x="494734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8" name="Text Placeholder 4"/>
          <p:cNvSpPr>
            <a:spLocks noGrp="1"/>
          </p:cNvSpPr>
          <p:nvPr>
            <p:ph type="body" sz="quarter" idx="28"/>
          </p:nvPr>
        </p:nvSpPr>
        <p:spPr>
          <a:xfrm>
            <a:off x="4696523" y="3175966"/>
            <a:ext cx="1147237"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9" name="Text Placeholder 4"/>
          <p:cNvSpPr>
            <a:spLocks noGrp="1"/>
          </p:cNvSpPr>
          <p:nvPr>
            <p:ph type="body" sz="quarter" idx="29"/>
          </p:nvPr>
        </p:nvSpPr>
        <p:spPr>
          <a:xfrm>
            <a:off x="626009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0" name="Text Placeholder 4"/>
          <p:cNvSpPr>
            <a:spLocks noGrp="1"/>
          </p:cNvSpPr>
          <p:nvPr>
            <p:ph type="body" sz="quarter" idx="30"/>
          </p:nvPr>
        </p:nvSpPr>
        <p:spPr>
          <a:xfrm>
            <a:off x="6009273"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71" name="Text Placeholder 4"/>
          <p:cNvSpPr>
            <a:spLocks noGrp="1"/>
          </p:cNvSpPr>
          <p:nvPr>
            <p:ph type="body" sz="quarter" idx="31"/>
          </p:nvPr>
        </p:nvSpPr>
        <p:spPr>
          <a:xfrm>
            <a:off x="7625978" y="1781334"/>
            <a:ext cx="957002"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2" name="Text Placeholder 4"/>
          <p:cNvSpPr>
            <a:spLocks noGrp="1"/>
          </p:cNvSpPr>
          <p:nvPr>
            <p:ph type="body" sz="quarter" idx="32"/>
          </p:nvPr>
        </p:nvSpPr>
        <p:spPr>
          <a:xfrm>
            <a:off x="7346579"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pic>
        <p:nvPicPr>
          <p:cNvPr id="33" name="Picture 3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
        <p:nvSpPr>
          <p:cNvPr id="34" name="Text Placeholder 4"/>
          <p:cNvSpPr>
            <a:spLocks noGrp="1"/>
          </p:cNvSpPr>
          <p:nvPr>
            <p:ph type="body" sz="quarter" idx="33" hasCustomPrompt="1"/>
          </p:nvPr>
        </p:nvSpPr>
        <p:spPr>
          <a:xfrm>
            <a:off x="2341784" y="5999997"/>
            <a:ext cx="6376765" cy="777375"/>
          </a:xfrm>
        </p:spPr>
        <p:txBody>
          <a:bodyPr>
            <a:normAutofit/>
          </a:bodyPr>
          <a:lstStyle>
            <a:lvl1pPr marL="0" indent="0">
              <a:buNone/>
              <a:defRPr sz="900" spc="0">
                <a:solidFill>
                  <a:srgbClr val="676E7B"/>
                </a:solidFill>
              </a:defRPr>
            </a:lvl1pPr>
          </a:lstStyle>
          <a:p>
            <a:pPr lvl="0"/>
            <a:r>
              <a:rPr lang="en-US"/>
              <a:t>Place graph source here</a:t>
            </a:r>
          </a:p>
        </p:txBody>
      </p:sp>
      <p:cxnSp>
        <p:nvCxnSpPr>
          <p:cNvPr id="35" name="Straight Connector 34"/>
          <p:cNvCxnSpPr>
            <a:cxnSpLocks/>
          </p:cNvCxnSpPr>
          <p:nvPr userDrawn="1"/>
        </p:nvCxnSpPr>
        <p:spPr>
          <a:xfrm flipH="1">
            <a:off x="628748"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31"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36" name="Rectangle 35"/>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37"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cSld>
  <p:clrMapOvr>
    <a:masterClrMapping/>
  </p:clrMapOvr>
  <p:hf sldNum="0" hdr="0" dt="0"/>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MWF Text White+Orange">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22" name="Rectangle 21"/>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a:solidFill>
                <a:schemeClr val="accent2"/>
              </a:solidFill>
              <a:latin typeface="+mn-lt"/>
            </a:endParaRPr>
          </a:p>
        </p:txBody>
      </p:sp>
      <p:sp>
        <p:nvSpPr>
          <p:cNvPr id="12"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5" name="Text Placeholder 6"/>
          <p:cNvSpPr>
            <a:spLocks noGrp="1"/>
          </p:cNvSpPr>
          <p:nvPr>
            <p:ph type="body" sz="quarter" idx="16"/>
          </p:nvPr>
        </p:nvSpPr>
        <p:spPr>
          <a:xfrm>
            <a:off x="627434" y="1828800"/>
            <a:ext cx="7919047" cy="402682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accent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accent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cSld>
  <p:clrMapOvr>
    <a:overrideClrMapping bg1="lt1" tx1="dk1" bg2="lt2" tx2="dk2" accent1="accent1" accent2="accent2" accent3="accent3" accent4="accent4" accent5="accent5" accent6="accent6" hlink="hlink" folHlink="folHlink"/>
  </p:clrMapOvr>
  <p:hf sldNum="0" hdr="0" dt="0"/>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MWF Text White+Orange 2 Columns">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22" name="Rectangle 21"/>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a:solidFill>
                <a:schemeClr val="accent2"/>
              </a:solidFill>
              <a:latin typeface="+mn-lt"/>
            </a:endParaRPr>
          </a:p>
        </p:txBody>
      </p:sp>
      <p:sp>
        <p:nvSpPr>
          <p:cNvPr id="13" name="Text Placeholder 6"/>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accent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accent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6"/>
          <p:cNvSpPr>
            <a:spLocks noGrp="1"/>
          </p:cNvSpPr>
          <p:nvPr>
            <p:ph type="body" sz="quarter" idx="17"/>
          </p:nvPr>
        </p:nvSpPr>
        <p:spPr>
          <a:xfrm>
            <a:off x="4711699" y="1828800"/>
            <a:ext cx="3834782" cy="402682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accent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accent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cSld>
  <p:clrMapOvr>
    <a:overrideClrMapping bg1="lt1" tx1="dk1" bg2="lt2" tx2="dk2" accent1="accent1" accent2="accent2" accent3="accent3" accent4="accent4" accent5="accent5" accent6="accent6" hlink="hlink" folHlink="folHlink"/>
  </p:clrMapOvr>
  <p:hf sldNum="0" hdr="0" dt="0"/>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4_CMWF Text White+Blue">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22" name="Rectangle 21"/>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a:solidFill>
                <a:schemeClr val="accent2"/>
              </a:solidFill>
              <a:latin typeface="+mn-lt"/>
            </a:endParaRPr>
          </a:p>
        </p:txBody>
      </p:sp>
      <p:sp>
        <p:nvSpPr>
          <p:cNvPr id="13" name="Text Placeholder 6"/>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accent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accent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Picture Placeholder 4"/>
          <p:cNvSpPr>
            <a:spLocks noGrp="1" noChangeAspect="1"/>
          </p:cNvSpPr>
          <p:nvPr>
            <p:ph type="pic" sz="quarter" idx="19"/>
          </p:nvPr>
        </p:nvSpPr>
        <p:spPr>
          <a:xfrm>
            <a:off x="4729971" y="1828798"/>
            <a:ext cx="3816510" cy="3816510"/>
          </a:xfrm>
          <a:prstGeom prst="ellipse">
            <a:avLst/>
          </a:prstGeom>
        </p:spPr>
        <p:txBody>
          <a:bodyPr anchor="ctr"/>
          <a:lstStyle>
            <a:lvl1pPr marL="0" indent="0" algn="ctr">
              <a:buNone/>
              <a:defRPr>
                <a:solidFill>
                  <a:schemeClr val="accent2"/>
                </a:solidFill>
              </a:defRPr>
            </a:lvl1pPr>
          </a:lstStyle>
          <a:p>
            <a:r>
              <a:rPr lang="en-US"/>
              <a:t>Click icon to add picture</a:t>
            </a:r>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cSld>
  <p:clrMapOvr>
    <a:overrideClrMapping bg1="lt1" tx1="dk1" bg2="lt2" tx2="dk2" accent1="accent1" accent2="accent2" accent3="accent3" accent4="accent4" accent5="accent5" accent6="accent6" hlink="hlink" folHlink="folHlink"/>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MWF Graph - Orang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9939"/>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57" name="Chart Placeholder 5"/>
          <p:cNvSpPr>
            <a:spLocks noGrp="1"/>
          </p:cNvSpPr>
          <p:nvPr>
            <p:ph type="chart" sz="quarter" idx="19"/>
          </p:nvPr>
        </p:nvSpPr>
        <p:spPr>
          <a:xfrm>
            <a:off x="627433" y="1699589"/>
            <a:ext cx="8091115" cy="4054958"/>
          </a:xfrm>
        </p:spPr>
        <p:txBody>
          <a:bodyPr>
            <a:normAutofit/>
          </a:bodyPr>
          <a:lstStyle>
            <a:lvl1pPr marL="0" indent="0">
              <a:buNone/>
              <a:defRPr sz="1600">
                <a:solidFill>
                  <a:srgbClr val="4C515A"/>
                </a:solidFill>
              </a:defRPr>
            </a:lvl1pPr>
          </a:lstStyle>
          <a:p>
            <a:r>
              <a:rPr lang="en-US"/>
              <a:t>Click icon to add chart</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
        <p:nvSpPr>
          <p:cNvPr id="9" name="Text Placeholder 4"/>
          <p:cNvSpPr>
            <a:spLocks noGrp="1"/>
          </p:cNvSpPr>
          <p:nvPr>
            <p:ph type="body" sz="quarter" idx="21" hasCustomPrompt="1"/>
          </p:nvPr>
        </p:nvSpPr>
        <p:spPr>
          <a:xfrm>
            <a:off x="2341784" y="5999997"/>
            <a:ext cx="6376765" cy="777375"/>
          </a:xfrm>
        </p:spPr>
        <p:txBody>
          <a:bodyPr>
            <a:normAutofit/>
          </a:bodyPr>
          <a:lstStyle>
            <a:lvl1pPr marL="0" indent="0">
              <a:buNone/>
              <a:defRPr sz="900" spc="0">
                <a:solidFill>
                  <a:srgbClr val="676E7B"/>
                </a:solidFill>
              </a:defRPr>
            </a:lvl1pPr>
          </a:lstStyle>
          <a:p>
            <a:pPr lvl="0"/>
            <a:r>
              <a:rPr lang="en-US"/>
              <a:t>Place graph source here</a:t>
            </a:r>
          </a:p>
        </p:txBody>
      </p:sp>
      <p:cxnSp>
        <p:nvCxnSpPr>
          <p:cNvPr id="10" name="Straight Connector 9"/>
          <p:cNvCxnSpPr>
            <a:cxnSpLocks/>
          </p:cNvCxnSpPr>
          <p:nvPr userDrawn="1"/>
        </p:nvCxnSpPr>
        <p:spPr>
          <a:xfrm flipH="1">
            <a:off x="628748"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3"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1"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WMF Section 1 - Orange">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217054" cy="6858000"/>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accent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a:t>Insert sub text</a:t>
            </a:r>
          </a:p>
        </p:txBody>
      </p:sp>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lumMod val="20000"/>
                    <a:lumOff val="80000"/>
                  </a:schemeClr>
                </a:solidFill>
                <a:latin typeface="+mn-lt"/>
              </a:rPr>
              <a:pPr algn="r"/>
              <a:t>‹#›</a:t>
            </a:fld>
            <a:endParaRPr lang="en-US" sz="900">
              <a:solidFill>
                <a:schemeClr val="accent2">
                  <a:lumMod val="20000"/>
                  <a:lumOff val="80000"/>
                </a:schemeClr>
              </a:solidFill>
              <a:latin typeface="+mn-lt"/>
            </a:endParaRPr>
          </a:p>
        </p:txBody>
      </p:sp>
      <p:pic>
        <p:nvPicPr>
          <p:cNvPr id="12" name="Picture 11"/>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MWF Table - Orange">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627433" y="1699589"/>
            <a:ext cx="8091115" cy="4054958"/>
          </a:xfrm>
        </p:spPr>
        <p:txBody>
          <a:bodyPr>
            <a:normAutofit/>
          </a:bodyPr>
          <a:lstStyle>
            <a:lvl1pPr marL="0" indent="0">
              <a:buNone/>
              <a:defRPr sz="1600"/>
            </a:lvl1pPr>
          </a:lstStyle>
          <a:p>
            <a:r>
              <a:rPr lang="en-US"/>
              <a:t>Click icon to add table</a:t>
            </a:r>
          </a:p>
        </p:txBody>
      </p:sp>
      <p:sp>
        <p:nvSpPr>
          <p:cNvPr id="3" name="Rectangle 2"/>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
        <p:nvSpPr>
          <p:cNvPr id="9" name="Text Placeholder 4"/>
          <p:cNvSpPr>
            <a:spLocks noGrp="1"/>
          </p:cNvSpPr>
          <p:nvPr>
            <p:ph type="body" sz="quarter" idx="21" hasCustomPrompt="1"/>
          </p:nvPr>
        </p:nvSpPr>
        <p:spPr>
          <a:xfrm>
            <a:off x="2341784" y="5999997"/>
            <a:ext cx="6376765" cy="777375"/>
          </a:xfrm>
        </p:spPr>
        <p:txBody>
          <a:bodyPr>
            <a:normAutofit/>
          </a:bodyPr>
          <a:lstStyle>
            <a:lvl1pPr marL="0" indent="0">
              <a:buNone/>
              <a:defRPr sz="900" spc="0">
                <a:solidFill>
                  <a:srgbClr val="676E7B"/>
                </a:solidFill>
              </a:defRPr>
            </a:lvl1pPr>
          </a:lstStyle>
          <a:p>
            <a:pPr lvl="0"/>
            <a:r>
              <a:rPr lang="en-US"/>
              <a:t>Place graph source here</a:t>
            </a:r>
          </a:p>
        </p:txBody>
      </p:sp>
      <p:cxnSp>
        <p:nvCxnSpPr>
          <p:cNvPr id="10" name="Straight Connector 9"/>
          <p:cNvCxnSpPr>
            <a:cxnSpLocks/>
          </p:cNvCxnSpPr>
          <p:nvPr userDrawn="1"/>
        </p:nvCxnSpPr>
        <p:spPr>
          <a:xfrm flipH="1">
            <a:off x="628748"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5"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1"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cSld>
  <p:clrMapOvr>
    <a:masterClrMapping/>
  </p:clrMapOvr>
  <p:hf sldNum="0" hdr="0" dt="0"/>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mart Art Layout: 02">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Arrow: Pentagon 12"/>
          <p:cNvSpPr/>
          <p:nvPr/>
        </p:nvSpPr>
        <p:spPr>
          <a:xfrm>
            <a:off x="627434" y="1781334"/>
            <a:ext cx="1475370" cy="1322623"/>
          </a:xfrm>
          <a:prstGeom prst="homePlate">
            <a:avLst>
              <a:gd name="adj" fmla="val 19033"/>
            </a:avLst>
          </a:prstGeom>
          <a:solidFill>
            <a:srgbClr val="9CDCD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Chevron 6"/>
          <p:cNvSpPr/>
          <p:nvPr/>
        </p:nvSpPr>
        <p:spPr>
          <a:xfrm>
            <a:off x="1955601" y="1771810"/>
            <a:ext cx="1493862" cy="1332148"/>
          </a:xfrm>
          <a:prstGeom prst="chevron">
            <a:avLst>
              <a:gd name="adj" fmla="val 20758"/>
            </a:avLst>
          </a:prstGeom>
          <a:solidFill>
            <a:srgbClr val="72CEC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15" name="Chevron 6"/>
          <p:cNvSpPr/>
          <p:nvPr/>
        </p:nvSpPr>
        <p:spPr>
          <a:xfrm>
            <a:off x="1953579" y="3103956"/>
            <a:ext cx="1225550" cy="2009876"/>
          </a:xfrm>
          <a:prstGeom prst="chevron">
            <a:avLst>
              <a:gd name="adj" fmla="val 0"/>
            </a:avLst>
          </a:prstGeom>
          <a:solidFill>
            <a:srgbClr val="DFF5F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16" name="Chevron 6"/>
          <p:cNvSpPr/>
          <p:nvPr/>
        </p:nvSpPr>
        <p:spPr>
          <a:xfrm>
            <a:off x="627434" y="3103956"/>
            <a:ext cx="1222958" cy="2009876"/>
          </a:xfrm>
          <a:prstGeom prst="chevron">
            <a:avLst>
              <a:gd name="adj" fmla="val 0"/>
            </a:avLst>
          </a:prstGeom>
          <a:solidFill>
            <a:srgbClr val="EDF9F8"/>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5" name="Chevron 6"/>
          <p:cNvSpPr/>
          <p:nvPr/>
        </p:nvSpPr>
        <p:spPr>
          <a:xfrm>
            <a:off x="3294323" y="1771810"/>
            <a:ext cx="1493862" cy="1332148"/>
          </a:xfrm>
          <a:prstGeom prst="chevron">
            <a:avLst>
              <a:gd name="adj" fmla="val 20758"/>
            </a:avLst>
          </a:prstGeom>
          <a:solidFill>
            <a:srgbClr val="4ABDB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6" name="Chevron 6"/>
          <p:cNvSpPr/>
          <p:nvPr/>
        </p:nvSpPr>
        <p:spPr>
          <a:xfrm>
            <a:off x="3292301" y="3103956"/>
            <a:ext cx="1225550" cy="2009876"/>
          </a:xfrm>
          <a:prstGeom prst="chevron">
            <a:avLst>
              <a:gd name="adj" fmla="val 0"/>
            </a:avLst>
          </a:prstGeom>
          <a:solidFill>
            <a:srgbClr val="CDEFE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18" name="Chevron 6"/>
          <p:cNvSpPr/>
          <p:nvPr/>
        </p:nvSpPr>
        <p:spPr>
          <a:xfrm>
            <a:off x="4620232" y="1771810"/>
            <a:ext cx="1493862" cy="1332148"/>
          </a:xfrm>
          <a:prstGeom prst="chevron">
            <a:avLst>
              <a:gd name="adj" fmla="val 20758"/>
            </a:avLst>
          </a:prstGeom>
          <a:solidFill>
            <a:srgbClr val="088FEA"/>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19" name="Chevron 6"/>
          <p:cNvSpPr/>
          <p:nvPr/>
        </p:nvSpPr>
        <p:spPr>
          <a:xfrm>
            <a:off x="4618210" y="3103956"/>
            <a:ext cx="1225550" cy="2009876"/>
          </a:xfrm>
          <a:prstGeom prst="chevron">
            <a:avLst>
              <a:gd name="adj" fmla="val 0"/>
            </a:avLst>
          </a:prstGeom>
          <a:solidFill>
            <a:srgbClr val="B6E8E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3" name="Chevron 6"/>
          <p:cNvSpPr/>
          <p:nvPr/>
        </p:nvSpPr>
        <p:spPr>
          <a:xfrm>
            <a:off x="5945795" y="1771810"/>
            <a:ext cx="1493862" cy="1332148"/>
          </a:xfrm>
          <a:prstGeom prst="chevron">
            <a:avLst>
              <a:gd name="adj" fmla="val 20758"/>
            </a:avLst>
          </a:prstGeom>
          <a:solidFill>
            <a:srgbClr val="0676C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4" name="Chevron 6"/>
          <p:cNvSpPr/>
          <p:nvPr/>
        </p:nvSpPr>
        <p:spPr>
          <a:xfrm>
            <a:off x="5943773" y="3103956"/>
            <a:ext cx="1225550" cy="2009876"/>
          </a:xfrm>
          <a:prstGeom prst="chevron">
            <a:avLst>
              <a:gd name="adj" fmla="val 0"/>
            </a:avLst>
          </a:prstGeom>
          <a:solidFill>
            <a:srgbClr val="9FE1DB"/>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1" name="Chevron 6"/>
          <p:cNvSpPr/>
          <p:nvPr/>
        </p:nvSpPr>
        <p:spPr>
          <a:xfrm>
            <a:off x="7288818" y="1771810"/>
            <a:ext cx="1296219" cy="1332942"/>
          </a:xfrm>
          <a:custGeom>
            <a:avLst/>
            <a:gdLst>
              <a:gd name="connsiteX0" fmla="*/ 0 w 1493862"/>
              <a:gd name="connsiteY0" fmla="*/ 0 h 1332148"/>
              <a:gd name="connsiteX1" fmla="*/ 1217335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93535 w 1493862"/>
              <a:gd name="connsiteY3" fmla="*/ 1329767 h 1332148"/>
              <a:gd name="connsiteX4" fmla="*/ 0 w 1493862"/>
              <a:gd name="connsiteY4" fmla="*/ 1332148 h 1332148"/>
              <a:gd name="connsiteX5" fmla="*/ 276527 w 1493862"/>
              <a:gd name="connsiteY5" fmla="*/ 666074 h 1332148"/>
              <a:gd name="connsiteX6" fmla="*/ 0 w 1493862"/>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942"/>
              <a:gd name="connsiteX1" fmla="*/ 1295916 w 1296219"/>
              <a:gd name="connsiteY1" fmla="*/ 0 h 1332942"/>
              <a:gd name="connsiteX2" fmla="*/ 1296219 w 1296219"/>
              <a:gd name="connsiteY2" fmla="*/ 661312 h 1332942"/>
              <a:gd name="connsiteX3" fmla="*/ 1293535 w 1296219"/>
              <a:gd name="connsiteY3" fmla="*/ 1332942 h 1332942"/>
              <a:gd name="connsiteX4" fmla="*/ 0 w 1296219"/>
              <a:gd name="connsiteY4" fmla="*/ 1332148 h 1332942"/>
              <a:gd name="connsiteX5" fmla="*/ 276527 w 1296219"/>
              <a:gd name="connsiteY5" fmla="*/ 666074 h 1332942"/>
              <a:gd name="connsiteX6" fmla="*/ 0 w 1296219"/>
              <a:gd name="connsiteY6" fmla="*/ 0 h 1332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96219" h="1332942">
                <a:moveTo>
                  <a:pt x="0" y="0"/>
                </a:moveTo>
                <a:lnTo>
                  <a:pt x="1295916" y="0"/>
                </a:lnTo>
                <a:lnTo>
                  <a:pt x="1296219" y="661312"/>
                </a:lnTo>
                <a:cubicBezTo>
                  <a:pt x="1295324" y="884130"/>
                  <a:pt x="1294430" y="1110124"/>
                  <a:pt x="1293535" y="1332942"/>
                </a:cubicBezTo>
                <a:lnTo>
                  <a:pt x="0" y="1332148"/>
                </a:lnTo>
                <a:lnTo>
                  <a:pt x="276527" y="666074"/>
                </a:lnTo>
                <a:lnTo>
                  <a:pt x="0" y="0"/>
                </a:lnTo>
                <a:close/>
              </a:path>
            </a:pathLst>
          </a:custGeom>
          <a:solidFill>
            <a:srgbClr val="044C7F"/>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2" name="Chevron 6"/>
          <p:cNvSpPr/>
          <p:nvPr/>
        </p:nvSpPr>
        <p:spPr>
          <a:xfrm>
            <a:off x="7286797" y="3103956"/>
            <a:ext cx="1296182" cy="2009876"/>
          </a:xfrm>
          <a:prstGeom prst="chevron">
            <a:avLst>
              <a:gd name="adj" fmla="val 0"/>
            </a:avLst>
          </a:prstGeom>
          <a:solidFill>
            <a:srgbClr val="8ADAD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59" name="Text Placeholder 4"/>
          <p:cNvSpPr>
            <a:spLocks noGrp="1"/>
          </p:cNvSpPr>
          <p:nvPr>
            <p:ph type="body" sz="quarter" idx="21"/>
          </p:nvPr>
        </p:nvSpPr>
        <p:spPr>
          <a:xfrm>
            <a:off x="713159" y="1781334"/>
            <a:ext cx="1312271"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0" name="Text Placeholder 4"/>
          <p:cNvSpPr>
            <a:spLocks noGrp="1"/>
          </p:cNvSpPr>
          <p:nvPr>
            <p:ph type="body" sz="quarter" idx="22"/>
          </p:nvPr>
        </p:nvSpPr>
        <p:spPr>
          <a:xfrm>
            <a:off x="713160"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2" name="Text Placeholder 4"/>
          <p:cNvSpPr>
            <a:spLocks noGrp="1"/>
          </p:cNvSpPr>
          <p:nvPr>
            <p:ph type="body" sz="quarter" idx="23"/>
          </p:nvPr>
        </p:nvSpPr>
        <p:spPr>
          <a:xfrm>
            <a:off x="22931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4" name="Text Placeholder 4"/>
          <p:cNvSpPr>
            <a:spLocks noGrp="1"/>
          </p:cNvSpPr>
          <p:nvPr>
            <p:ph type="body" sz="quarter" idx="24" hasCustomPrompt="1"/>
          </p:nvPr>
        </p:nvSpPr>
        <p:spPr>
          <a:xfrm>
            <a:off x="2042306" y="3175966"/>
            <a:ext cx="1132521" cy="1937866"/>
          </a:xfrm>
        </p:spPr>
        <p:txBody>
          <a:bodyPr anchor="t">
            <a:noAutofit/>
          </a:bodyPr>
          <a:lstStyle>
            <a:lvl1pPr marL="0" indent="0">
              <a:buNone/>
              <a:defRPr sz="1200">
                <a:solidFill>
                  <a:srgbClr val="4C515A"/>
                </a:solidFill>
              </a:defRPr>
            </a:lvl1pPr>
          </a:lstStyle>
          <a:p>
            <a:pPr lvl="0"/>
            <a:r>
              <a:rPr lang="en-US"/>
              <a:t>Place graph source here</a:t>
            </a:r>
          </a:p>
        </p:txBody>
      </p:sp>
      <p:sp>
        <p:nvSpPr>
          <p:cNvPr id="65" name="Text Placeholder 4"/>
          <p:cNvSpPr>
            <a:spLocks noGrp="1"/>
          </p:cNvSpPr>
          <p:nvPr>
            <p:ph type="body" sz="quarter" idx="25"/>
          </p:nvPr>
        </p:nvSpPr>
        <p:spPr>
          <a:xfrm>
            <a:off x="36433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6" name="Text Placeholder 4"/>
          <p:cNvSpPr>
            <a:spLocks noGrp="1"/>
          </p:cNvSpPr>
          <p:nvPr>
            <p:ph type="body" sz="quarter" idx="26" hasCustomPrompt="1"/>
          </p:nvPr>
        </p:nvSpPr>
        <p:spPr>
          <a:xfrm>
            <a:off x="3392506" y="3175966"/>
            <a:ext cx="1108230" cy="1937866"/>
          </a:xfrm>
        </p:spPr>
        <p:txBody>
          <a:bodyPr anchor="t">
            <a:noAutofit/>
          </a:bodyPr>
          <a:lstStyle>
            <a:lvl1pPr marL="0" indent="0">
              <a:buNone/>
              <a:defRPr sz="1200">
                <a:solidFill>
                  <a:srgbClr val="4C515A"/>
                </a:solidFill>
              </a:defRPr>
            </a:lvl1pPr>
          </a:lstStyle>
          <a:p>
            <a:pPr lvl="0"/>
            <a:r>
              <a:rPr lang="en-US"/>
              <a:t>Place graph source here</a:t>
            </a:r>
          </a:p>
        </p:txBody>
      </p:sp>
      <p:sp>
        <p:nvSpPr>
          <p:cNvPr id="67" name="Text Placeholder 4"/>
          <p:cNvSpPr>
            <a:spLocks noGrp="1"/>
          </p:cNvSpPr>
          <p:nvPr>
            <p:ph type="body" sz="quarter" idx="27"/>
          </p:nvPr>
        </p:nvSpPr>
        <p:spPr>
          <a:xfrm>
            <a:off x="494734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8" name="Text Placeholder 4"/>
          <p:cNvSpPr>
            <a:spLocks noGrp="1"/>
          </p:cNvSpPr>
          <p:nvPr>
            <p:ph type="body" sz="quarter" idx="28"/>
          </p:nvPr>
        </p:nvSpPr>
        <p:spPr>
          <a:xfrm>
            <a:off x="4696523" y="3175966"/>
            <a:ext cx="1147237"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9" name="Text Placeholder 4"/>
          <p:cNvSpPr>
            <a:spLocks noGrp="1"/>
          </p:cNvSpPr>
          <p:nvPr>
            <p:ph type="body" sz="quarter" idx="29"/>
          </p:nvPr>
        </p:nvSpPr>
        <p:spPr>
          <a:xfrm>
            <a:off x="626009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0" name="Text Placeholder 4"/>
          <p:cNvSpPr>
            <a:spLocks noGrp="1"/>
          </p:cNvSpPr>
          <p:nvPr>
            <p:ph type="body" sz="quarter" idx="30"/>
          </p:nvPr>
        </p:nvSpPr>
        <p:spPr>
          <a:xfrm>
            <a:off x="6009273"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71" name="Text Placeholder 4"/>
          <p:cNvSpPr>
            <a:spLocks noGrp="1"/>
          </p:cNvSpPr>
          <p:nvPr>
            <p:ph type="body" sz="quarter" idx="31"/>
          </p:nvPr>
        </p:nvSpPr>
        <p:spPr>
          <a:xfrm>
            <a:off x="7625978" y="1781334"/>
            <a:ext cx="957002"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2" name="Text Placeholder 4"/>
          <p:cNvSpPr>
            <a:spLocks noGrp="1"/>
          </p:cNvSpPr>
          <p:nvPr>
            <p:ph type="body" sz="quarter" idx="32"/>
          </p:nvPr>
        </p:nvSpPr>
        <p:spPr>
          <a:xfrm>
            <a:off x="7346579"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pic>
        <p:nvPicPr>
          <p:cNvPr id="33" name="Picture 3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
        <p:nvSpPr>
          <p:cNvPr id="34" name="Text Placeholder 4"/>
          <p:cNvSpPr>
            <a:spLocks noGrp="1"/>
          </p:cNvSpPr>
          <p:nvPr>
            <p:ph type="body" sz="quarter" idx="33" hasCustomPrompt="1"/>
          </p:nvPr>
        </p:nvSpPr>
        <p:spPr>
          <a:xfrm>
            <a:off x="2341784" y="5999997"/>
            <a:ext cx="6376765" cy="777375"/>
          </a:xfrm>
        </p:spPr>
        <p:txBody>
          <a:bodyPr>
            <a:normAutofit/>
          </a:bodyPr>
          <a:lstStyle>
            <a:lvl1pPr marL="0" indent="0">
              <a:buNone/>
              <a:defRPr sz="900" spc="0">
                <a:solidFill>
                  <a:srgbClr val="676E7B"/>
                </a:solidFill>
              </a:defRPr>
            </a:lvl1pPr>
          </a:lstStyle>
          <a:p>
            <a:pPr lvl="0"/>
            <a:r>
              <a:rPr lang="en-US"/>
              <a:t>Place graph source here</a:t>
            </a:r>
          </a:p>
        </p:txBody>
      </p:sp>
      <p:cxnSp>
        <p:nvCxnSpPr>
          <p:cNvPr id="35" name="Straight Connector 34"/>
          <p:cNvCxnSpPr>
            <a:cxnSpLocks/>
          </p:cNvCxnSpPr>
          <p:nvPr userDrawn="1"/>
        </p:nvCxnSpPr>
        <p:spPr>
          <a:xfrm flipH="1">
            <a:off x="628748"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31"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37"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extLst>
      <p:ext uri="{BB962C8B-B14F-4D97-AF65-F5344CB8AC3E}">
        <p14:creationId xmlns:p14="http://schemas.microsoft.com/office/powerpoint/2010/main" val="618709387"/>
      </p:ext>
    </p:extLst>
  </p:cSld>
  <p:clrMapOvr>
    <a:masterClrMapping/>
  </p:clrMapOvr>
  <p:hf sldNum="0" hdr="0" dt="0"/>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5_Content Layout: 02">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22" name="Rectangle 21"/>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a:solidFill>
                <a:schemeClr val="bg2"/>
              </a:solidFill>
              <a:latin typeface="+mn-lt"/>
            </a:endParaRPr>
          </a:p>
        </p:txBody>
      </p:sp>
      <p:sp>
        <p:nvSpPr>
          <p:cNvPr id="12"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5" name="Text Placeholder 6"/>
          <p:cNvSpPr>
            <a:spLocks noGrp="1"/>
          </p:cNvSpPr>
          <p:nvPr>
            <p:ph type="body" sz="quarter" idx="16"/>
          </p:nvPr>
        </p:nvSpPr>
        <p:spPr>
          <a:xfrm>
            <a:off x="627434" y="1828800"/>
            <a:ext cx="7919047"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bg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bg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cSld>
  <p:clrMapOvr>
    <a:overrideClrMapping bg1="lt1" tx1="dk1" bg2="lt2" tx2="dk2" accent1="accent1" accent2="accent2" accent3="accent3" accent4="accent4" accent5="accent5" accent6="accent6" hlink="hlink" folHlink="folHlink"/>
  </p:clrMapOvr>
  <p:hf sldNum="0" hdr="0" dt="0"/>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5_CMWF Text White+Blue">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22" name="Rectangle 21"/>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a:solidFill>
                <a:schemeClr val="bg2"/>
              </a:solidFill>
              <a:latin typeface="+mn-lt"/>
            </a:endParaRPr>
          </a:p>
        </p:txBody>
      </p:sp>
      <p:sp>
        <p:nvSpPr>
          <p:cNvPr id="13" name="Text Placeholder 6"/>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bg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bg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6"/>
          <p:cNvSpPr>
            <a:spLocks noGrp="1"/>
          </p:cNvSpPr>
          <p:nvPr>
            <p:ph type="body" sz="quarter" idx="17"/>
          </p:nvPr>
        </p:nvSpPr>
        <p:spPr>
          <a:xfrm>
            <a:off x="4711699" y="1828800"/>
            <a:ext cx="3834782"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bg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bg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cSld>
  <p:clrMapOvr>
    <a:overrideClrMapping bg1="lt1" tx1="dk1" bg2="lt2" tx2="dk2" accent1="accent1" accent2="accent2" accent3="accent3" accent4="accent4" accent5="accent5" accent6="accent6" hlink="hlink" folHlink="folHlink"/>
  </p:clrMapOvr>
  <p:hf sldNum="0" hdr="0" dt="0"/>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6_CMWF Text White+Blue">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22" name="Rectangle 21"/>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a:solidFill>
                <a:schemeClr val="accent2"/>
              </a:solidFill>
              <a:latin typeface="+mn-lt"/>
            </a:endParaRPr>
          </a:p>
        </p:txBody>
      </p:sp>
      <p:sp>
        <p:nvSpPr>
          <p:cNvPr id="13" name="Text Placeholder 6"/>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bg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bg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Picture Placeholder 4"/>
          <p:cNvSpPr>
            <a:spLocks noGrp="1" noChangeAspect="1"/>
          </p:cNvSpPr>
          <p:nvPr>
            <p:ph type="pic" sz="quarter" idx="19"/>
          </p:nvPr>
        </p:nvSpPr>
        <p:spPr>
          <a:xfrm>
            <a:off x="4729971" y="1828798"/>
            <a:ext cx="3816510" cy="3816510"/>
          </a:xfrm>
          <a:prstGeom prst="ellipse">
            <a:avLst/>
          </a:prstGeom>
        </p:spPr>
        <p:txBody>
          <a:bodyPr anchor="ctr"/>
          <a:lstStyle>
            <a:lvl1pPr marL="0" indent="0" algn="ctr">
              <a:buNone/>
              <a:defRPr>
                <a:solidFill>
                  <a:schemeClr val="bg2"/>
                </a:solidFill>
              </a:defRPr>
            </a:lvl1pPr>
          </a:lstStyle>
          <a:p>
            <a:r>
              <a:rPr lang="en-US"/>
              <a:t>Click icon to add picture</a:t>
            </a:r>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cSld>
  <p:clrMapOvr>
    <a:overrideClrMapping bg1="lt1" tx1="dk1" bg2="lt2" tx2="dk2" accent1="accent1" accent2="accent2" accent3="accent3" accent4="accent4" accent5="accent5" accent6="accent6" hlink="hlink" folHlink="folHlink"/>
  </p:clrMapOvr>
  <p:hf sldNum="0" hdr="0" dt="0"/>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CMWF Table - Teal">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627433" y="1699589"/>
            <a:ext cx="8091115" cy="4054958"/>
          </a:xfrm>
        </p:spPr>
        <p:txBody>
          <a:bodyPr>
            <a:normAutofit/>
          </a:bodyPr>
          <a:lstStyle>
            <a:lvl1pPr marL="0" indent="0">
              <a:buNone/>
              <a:defRPr sz="1600"/>
            </a:lvl1pPr>
          </a:lstStyle>
          <a:p>
            <a:r>
              <a:rPr lang="en-US"/>
              <a:t>Click icon to add table</a:t>
            </a:r>
          </a:p>
        </p:txBody>
      </p:sp>
      <p:sp>
        <p:nvSpPr>
          <p:cNvPr id="3" name="Rectangle 2"/>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
        <p:nvSpPr>
          <p:cNvPr id="9" name="Text Placeholder 4"/>
          <p:cNvSpPr>
            <a:spLocks noGrp="1"/>
          </p:cNvSpPr>
          <p:nvPr>
            <p:ph type="body" sz="quarter" idx="21" hasCustomPrompt="1"/>
          </p:nvPr>
        </p:nvSpPr>
        <p:spPr>
          <a:xfrm>
            <a:off x="2341784" y="5999997"/>
            <a:ext cx="6376765" cy="777375"/>
          </a:xfrm>
        </p:spPr>
        <p:txBody>
          <a:bodyPr>
            <a:normAutofit/>
          </a:bodyPr>
          <a:lstStyle>
            <a:lvl1pPr marL="0" indent="0">
              <a:buNone/>
              <a:defRPr sz="900" spc="0">
                <a:solidFill>
                  <a:srgbClr val="676E7B"/>
                </a:solidFill>
              </a:defRPr>
            </a:lvl1pPr>
          </a:lstStyle>
          <a:p>
            <a:pPr lvl="0"/>
            <a:r>
              <a:rPr lang="en-US"/>
              <a:t>Place graph source here</a:t>
            </a:r>
          </a:p>
        </p:txBody>
      </p:sp>
      <p:cxnSp>
        <p:nvCxnSpPr>
          <p:cNvPr id="10" name="Straight Connector 9"/>
          <p:cNvCxnSpPr>
            <a:cxnSpLocks/>
          </p:cNvCxnSpPr>
          <p:nvPr userDrawn="1"/>
        </p:nvCxnSpPr>
        <p:spPr>
          <a:xfrm flipH="1">
            <a:off x="628748"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1"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5"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cSld>
  <p:clrMapOvr>
    <a:masterClrMapping/>
  </p:clrMapOvr>
  <p:hf sldNum="0" hdr="0" dt="0"/>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CMWF Graph - Teal">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57" name="Chart Placeholder 5"/>
          <p:cNvSpPr>
            <a:spLocks noGrp="1"/>
          </p:cNvSpPr>
          <p:nvPr>
            <p:ph type="chart" sz="quarter" idx="19"/>
          </p:nvPr>
        </p:nvSpPr>
        <p:spPr>
          <a:xfrm>
            <a:off x="627433" y="1699588"/>
            <a:ext cx="8091115" cy="4054959"/>
          </a:xfrm>
        </p:spPr>
        <p:txBody>
          <a:bodyPr>
            <a:normAutofit/>
          </a:bodyPr>
          <a:lstStyle>
            <a:lvl1pPr marL="0" indent="0">
              <a:buNone/>
              <a:defRPr sz="1600">
                <a:solidFill>
                  <a:srgbClr val="4C515A"/>
                </a:solidFill>
              </a:defRPr>
            </a:lvl1pPr>
          </a:lstStyle>
          <a:p>
            <a:r>
              <a:rPr lang="en-US"/>
              <a:t>Click icon to add chart</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
        <p:nvSpPr>
          <p:cNvPr id="9" name="Text Placeholder 4"/>
          <p:cNvSpPr>
            <a:spLocks noGrp="1"/>
          </p:cNvSpPr>
          <p:nvPr>
            <p:ph type="body" sz="quarter" idx="21" hasCustomPrompt="1"/>
          </p:nvPr>
        </p:nvSpPr>
        <p:spPr>
          <a:xfrm>
            <a:off x="2341784" y="5999997"/>
            <a:ext cx="6376765" cy="777375"/>
          </a:xfrm>
        </p:spPr>
        <p:txBody>
          <a:bodyPr>
            <a:normAutofit/>
          </a:bodyPr>
          <a:lstStyle>
            <a:lvl1pPr marL="0" indent="0">
              <a:buNone/>
              <a:defRPr sz="900" spc="0">
                <a:solidFill>
                  <a:srgbClr val="676E7B"/>
                </a:solidFill>
              </a:defRPr>
            </a:lvl1pPr>
          </a:lstStyle>
          <a:p>
            <a:pPr lvl="0"/>
            <a:r>
              <a:rPr lang="en-US"/>
              <a:t>Place graph source here</a:t>
            </a:r>
          </a:p>
        </p:txBody>
      </p:sp>
      <p:cxnSp>
        <p:nvCxnSpPr>
          <p:cNvPr id="10" name="Straight Connector 9"/>
          <p:cNvCxnSpPr>
            <a:cxnSpLocks/>
          </p:cNvCxnSpPr>
          <p:nvPr userDrawn="1"/>
        </p:nvCxnSpPr>
        <p:spPr>
          <a:xfrm flipH="1">
            <a:off x="628748"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2"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4"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cSld>
  <p:clrMapOvr>
    <a:masterClrMapping/>
  </p:clrMapOvr>
  <p:hf sldNum="0" hdr="0" dt="0"/>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CMWF Arrow Chart - Teal">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Arrow: Pentagon 12"/>
          <p:cNvSpPr/>
          <p:nvPr/>
        </p:nvSpPr>
        <p:spPr>
          <a:xfrm>
            <a:off x="627434" y="1781334"/>
            <a:ext cx="1475370" cy="1322623"/>
          </a:xfrm>
          <a:prstGeom prst="homePlate">
            <a:avLst>
              <a:gd name="adj" fmla="val 19033"/>
            </a:avLst>
          </a:prstGeom>
          <a:solidFill>
            <a:srgbClr val="9CDCD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Chevron 6"/>
          <p:cNvSpPr/>
          <p:nvPr/>
        </p:nvSpPr>
        <p:spPr>
          <a:xfrm>
            <a:off x="1955601" y="1771810"/>
            <a:ext cx="1493862" cy="1332148"/>
          </a:xfrm>
          <a:prstGeom prst="chevron">
            <a:avLst>
              <a:gd name="adj" fmla="val 20758"/>
            </a:avLst>
          </a:prstGeom>
          <a:solidFill>
            <a:srgbClr val="72CEC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15" name="Chevron 6"/>
          <p:cNvSpPr/>
          <p:nvPr/>
        </p:nvSpPr>
        <p:spPr>
          <a:xfrm>
            <a:off x="1953579" y="3103956"/>
            <a:ext cx="1225550" cy="2009876"/>
          </a:xfrm>
          <a:prstGeom prst="chevron">
            <a:avLst>
              <a:gd name="adj" fmla="val 0"/>
            </a:avLst>
          </a:prstGeom>
          <a:solidFill>
            <a:srgbClr val="DFF5F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16" name="Chevron 6"/>
          <p:cNvSpPr/>
          <p:nvPr/>
        </p:nvSpPr>
        <p:spPr>
          <a:xfrm>
            <a:off x="627434" y="3103956"/>
            <a:ext cx="1222958" cy="2009876"/>
          </a:xfrm>
          <a:prstGeom prst="chevron">
            <a:avLst>
              <a:gd name="adj" fmla="val 0"/>
            </a:avLst>
          </a:prstGeom>
          <a:solidFill>
            <a:srgbClr val="EDF9F8"/>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5" name="Chevron 6"/>
          <p:cNvSpPr/>
          <p:nvPr/>
        </p:nvSpPr>
        <p:spPr>
          <a:xfrm>
            <a:off x="3294323" y="1771810"/>
            <a:ext cx="1493862" cy="1332148"/>
          </a:xfrm>
          <a:prstGeom prst="chevron">
            <a:avLst>
              <a:gd name="adj" fmla="val 20758"/>
            </a:avLst>
          </a:prstGeom>
          <a:solidFill>
            <a:srgbClr val="4ABDB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6" name="Chevron 6"/>
          <p:cNvSpPr/>
          <p:nvPr/>
        </p:nvSpPr>
        <p:spPr>
          <a:xfrm>
            <a:off x="3292301" y="3103956"/>
            <a:ext cx="1225550" cy="2009876"/>
          </a:xfrm>
          <a:prstGeom prst="chevron">
            <a:avLst>
              <a:gd name="adj" fmla="val 0"/>
            </a:avLst>
          </a:prstGeom>
          <a:solidFill>
            <a:srgbClr val="CDEFE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18" name="Chevron 6"/>
          <p:cNvSpPr/>
          <p:nvPr/>
        </p:nvSpPr>
        <p:spPr>
          <a:xfrm>
            <a:off x="4620232" y="1771810"/>
            <a:ext cx="1493862" cy="1332148"/>
          </a:xfrm>
          <a:prstGeom prst="chevron">
            <a:avLst>
              <a:gd name="adj" fmla="val 20758"/>
            </a:avLst>
          </a:prstGeom>
          <a:solidFill>
            <a:srgbClr val="088FEA"/>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19" name="Chevron 6"/>
          <p:cNvSpPr/>
          <p:nvPr/>
        </p:nvSpPr>
        <p:spPr>
          <a:xfrm>
            <a:off x="4618210" y="3103956"/>
            <a:ext cx="1225550" cy="2009876"/>
          </a:xfrm>
          <a:prstGeom prst="chevron">
            <a:avLst>
              <a:gd name="adj" fmla="val 0"/>
            </a:avLst>
          </a:prstGeom>
          <a:solidFill>
            <a:srgbClr val="B6E8E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3" name="Chevron 6"/>
          <p:cNvSpPr/>
          <p:nvPr/>
        </p:nvSpPr>
        <p:spPr>
          <a:xfrm>
            <a:off x="5945795" y="1771810"/>
            <a:ext cx="1493862" cy="1332148"/>
          </a:xfrm>
          <a:prstGeom prst="chevron">
            <a:avLst>
              <a:gd name="adj" fmla="val 20758"/>
            </a:avLst>
          </a:prstGeom>
          <a:solidFill>
            <a:srgbClr val="0676C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4" name="Chevron 6"/>
          <p:cNvSpPr/>
          <p:nvPr/>
        </p:nvSpPr>
        <p:spPr>
          <a:xfrm>
            <a:off x="5943773" y="3103956"/>
            <a:ext cx="1225550" cy="2009876"/>
          </a:xfrm>
          <a:prstGeom prst="chevron">
            <a:avLst>
              <a:gd name="adj" fmla="val 0"/>
            </a:avLst>
          </a:prstGeom>
          <a:solidFill>
            <a:srgbClr val="9FE1DB"/>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1" name="Chevron 6"/>
          <p:cNvSpPr/>
          <p:nvPr/>
        </p:nvSpPr>
        <p:spPr>
          <a:xfrm>
            <a:off x="7288818" y="1771810"/>
            <a:ext cx="1296219" cy="1332942"/>
          </a:xfrm>
          <a:custGeom>
            <a:avLst/>
            <a:gdLst>
              <a:gd name="connsiteX0" fmla="*/ 0 w 1493862"/>
              <a:gd name="connsiteY0" fmla="*/ 0 h 1332148"/>
              <a:gd name="connsiteX1" fmla="*/ 1217335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93535 w 1493862"/>
              <a:gd name="connsiteY3" fmla="*/ 1329767 h 1332148"/>
              <a:gd name="connsiteX4" fmla="*/ 0 w 1493862"/>
              <a:gd name="connsiteY4" fmla="*/ 1332148 h 1332148"/>
              <a:gd name="connsiteX5" fmla="*/ 276527 w 1493862"/>
              <a:gd name="connsiteY5" fmla="*/ 666074 h 1332148"/>
              <a:gd name="connsiteX6" fmla="*/ 0 w 1493862"/>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942"/>
              <a:gd name="connsiteX1" fmla="*/ 1295916 w 1296219"/>
              <a:gd name="connsiteY1" fmla="*/ 0 h 1332942"/>
              <a:gd name="connsiteX2" fmla="*/ 1296219 w 1296219"/>
              <a:gd name="connsiteY2" fmla="*/ 661312 h 1332942"/>
              <a:gd name="connsiteX3" fmla="*/ 1293535 w 1296219"/>
              <a:gd name="connsiteY3" fmla="*/ 1332942 h 1332942"/>
              <a:gd name="connsiteX4" fmla="*/ 0 w 1296219"/>
              <a:gd name="connsiteY4" fmla="*/ 1332148 h 1332942"/>
              <a:gd name="connsiteX5" fmla="*/ 276527 w 1296219"/>
              <a:gd name="connsiteY5" fmla="*/ 666074 h 1332942"/>
              <a:gd name="connsiteX6" fmla="*/ 0 w 1296219"/>
              <a:gd name="connsiteY6" fmla="*/ 0 h 1332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96219" h="1332942">
                <a:moveTo>
                  <a:pt x="0" y="0"/>
                </a:moveTo>
                <a:lnTo>
                  <a:pt x="1295916" y="0"/>
                </a:lnTo>
                <a:lnTo>
                  <a:pt x="1296219" y="661312"/>
                </a:lnTo>
                <a:cubicBezTo>
                  <a:pt x="1295324" y="884130"/>
                  <a:pt x="1294430" y="1110124"/>
                  <a:pt x="1293535" y="1332942"/>
                </a:cubicBezTo>
                <a:lnTo>
                  <a:pt x="0" y="1332148"/>
                </a:lnTo>
                <a:lnTo>
                  <a:pt x="276527" y="666074"/>
                </a:lnTo>
                <a:lnTo>
                  <a:pt x="0" y="0"/>
                </a:lnTo>
                <a:close/>
              </a:path>
            </a:pathLst>
          </a:custGeom>
          <a:solidFill>
            <a:srgbClr val="044C7F"/>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2" name="Chevron 6"/>
          <p:cNvSpPr/>
          <p:nvPr/>
        </p:nvSpPr>
        <p:spPr>
          <a:xfrm>
            <a:off x="7286797" y="3103956"/>
            <a:ext cx="1296182" cy="2009876"/>
          </a:xfrm>
          <a:prstGeom prst="chevron">
            <a:avLst>
              <a:gd name="adj" fmla="val 0"/>
            </a:avLst>
          </a:prstGeom>
          <a:solidFill>
            <a:srgbClr val="8ADAD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59" name="Text Placeholder 4"/>
          <p:cNvSpPr>
            <a:spLocks noGrp="1"/>
          </p:cNvSpPr>
          <p:nvPr>
            <p:ph type="body" sz="quarter" idx="21"/>
          </p:nvPr>
        </p:nvSpPr>
        <p:spPr>
          <a:xfrm>
            <a:off x="713159" y="1781334"/>
            <a:ext cx="1312271"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0" name="Text Placeholder 4"/>
          <p:cNvSpPr>
            <a:spLocks noGrp="1"/>
          </p:cNvSpPr>
          <p:nvPr>
            <p:ph type="body" sz="quarter" idx="22"/>
          </p:nvPr>
        </p:nvSpPr>
        <p:spPr>
          <a:xfrm>
            <a:off x="713160"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2" name="Text Placeholder 4"/>
          <p:cNvSpPr>
            <a:spLocks noGrp="1"/>
          </p:cNvSpPr>
          <p:nvPr>
            <p:ph type="body" sz="quarter" idx="23"/>
          </p:nvPr>
        </p:nvSpPr>
        <p:spPr>
          <a:xfrm>
            <a:off x="22931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4" name="Text Placeholder 4"/>
          <p:cNvSpPr>
            <a:spLocks noGrp="1"/>
          </p:cNvSpPr>
          <p:nvPr>
            <p:ph type="body" sz="quarter" idx="24" hasCustomPrompt="1"/>
          </p:nvPr>
        </p:nvSpPr>
        <p:spPr>
          <a:xfrm>
            <a:off x="2042306" y="3175966"/>
            <a:ext cx="1132521" cy="1937866"/>
          </a:xfrm>
        </p:spPr>
        <p:txBody>
          <a:bodyPr anchor="t">
            <a:noAutofit/>
          </a:bodyPr>
          <a:lstStyle>
            <a:lvl1pPr marL="0" indent="0">
              <a:buNone/>
              <a:defRPr sz="1200">
                <a:solidFill>
                  <a:srgbClr val="4C515A"/>
                </a:solidFill>
              </a:defRPr>
            </a:lvl1pPr>
          </a:lstStyle>
          <a:p>
            <a:pPr lvl="0"/>
            <a:r>
              <a:rPr lang="en-US"/>
              <a:t>Place graph source here</a:t>
            </a:r>
          </a:p>
        </p:txBody>
      </p:sp>
      <p:sp>
        <p:nvSpPr>
          <p:cNvPr id="65" name="Text Placeholder 4"/>
          <p:cNvSpPr>
            <a:spLocks noGrp="1"/>
          </p:cNvSpPr>
          <p:nvPr>
            <p:ph type="body" sz="quarter" idx="25"/>
          </p:nvPr>
        </p:nvSpPr>
        <p:spPr>
          <a:xfrm>
            <a:off x="36433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6" name="Text Placeholder 4"/>
          <p:cNvSpPr>
            <a:spLocks noGrp="1"/>
          </p:cNvSpPr>
          <p:nvPr>
            <p:ph type="body" sz="quarter" idx="26" hasCustomPrompt="1"/>
          </p:nvPr>
        </p:nvSpPr>
        <p:spPr>
          <a:xfrm>
            <a:off x="3392506" y="3175966"/>
            <a:ext cx="1108230" cy="1937866"/>
          </a:xfrm>
        </p:spPr>
        <p:txBody>
          <a:bodyPr anchor="t">
            <a:noAutofit/>
          </a:bodyPr>
          <a:lstStyle>
            <a:lvl1pPr marL="0" indent="0">
              <a:buNone/>
              <a:defRPr sz="1200">
                <a:solidFill>
                  <a:srgbClr val="4C515A"/>
                </a:solidFill>
              </a:defRPr>
            </a:lvl1pPr>
          </a:lstStyle>
          <a:p>
            <a:pPr lvl="0"/>
            <a:r>
              <a:rPr lang="en-US"/>
              <a:t>Place graph source here</a:t>
            </a:r>
          </a:p>
        </p:txBody>
      </p:sp>
      <p:sp>
        <p:nvSpPr>
          <p:cNvPr id="67" name="Text Placeholder 4"/>
          <p:cNvSpPr>
            <a:spLocks noGrp="1"/>
          </p:cNvSpPr>
          <p:nvPr>
            <p:ph type="body" sz="quarter" idx="27"/>
          </p:nvPr>
        </p:nvSpPr>
        <p:spPr>
          <a:xfrm>
            <a:off x="494734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8" name="Text Placeholder 4"/>
          <p:cNvSpPr>
            <a:spLocks noGrp="1"/>
          </p:cNvSpPr>
          <p:nvPr>
            <p:ph type="body" sz="quarter" idx="28"/>
          </p:nvPr>
        </p:nvSpPr>
        <p:spPr>
          <a:xfrm>
            <a:off x="4696523" y="3175966"/>
            <a:ext cx="1147237"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9" name="Text Placeholder 4"/>
          <p:cNvSpPr>
            <a:spLocks noGrp="1"/>
          </p:cNvSpPr>
          <p:nvPr>
            <p:ph type="body" sz="quarter" idx="29"/>
          </p:nvPr>
        </p:nvSpPr>
        <p:spPr>
          <a:xfrm>
            <a:off x="626009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0" name="Text Placeholder 4"/>
          <p:cNvSpPr>
            <a:spLocks noGrp="1"/>
          </p:cNvSpPr>
          <p:nvPr>
            <p:ph type="body" sz="quarter" idx="30"/>
          </p:nvPr>
        </p:nvSpPr>
        <p:spPr>
          <a:xfrm>
            <a:off x="6009273"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71" name="Text Placeholder 4"/>
          <p:cNvSpPr>
            <a:spLocks noGrp="1"/>
          </p:cNvSpPr>
          <p:nvPr>
            <p:ph type="body" sz="quarter" idx="31"/>
          </p:nvPr>
        </p:nvSpPr>
        <p:spPr>
          <a:xfrm>
            <a:off x="7625978" y="1781334"/>
            <a:ext cx="957002"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2" name="Text Placeholder 4"/>
          <p:cNvSpPr>
            <a:spLocks noGrp="1"/>
          </p:cNvSpPr>
          <p:nvPr>
            <p:ph type="body" sz="quarter" idx="32"/>
          </p:nvPr>
        </p:nvSpPr>
        <p:spPr>
          <a:xfrm>
            <a:off x="7346579"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pic>
        <p:nvPicPr>
          <p:cNvPr id="33" name="Picture 3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
        <p:nvSpPr>
          <p:cNvPr id="34" name="Text Placeholder 4"/>
          <p:cNvSpPr>
            <a:spLocks noGrp="1"/>
          </p:cNvSpPr>
          <p:nvPr>
            <p:ph type="body" sz="quarter" idx="33" hasCustomPrompt="1"/>
          </p:nvPr>
        </p:nvSpPr>
        <p:spPr>
          <a:xfrm>
            <a:off x="2341784" y="5999997"/>
            <a:ext cx="6376765" cy="777375"/>
          </a:xfrm>
        </p:spPr>
        <p:txBody>
          <a:bodyPr>
            <a:normAutofit/>
          </a:bodyPr>
          <a:lstStyle>
            <a:lvl1pPr marL="0" indent="0">
              <a:buNone/>
              <a:defRPr sz="900" spc="0">
                <a:solidFill>
                  <a:srgbClr val="676E7B"/>
                </a:solidFill>
              </a:defRPr>
            </a:lvl1pPr>
          </a:lstStyle>
          <a:p>
            <a:pPr lvl="0"/>
            <a:r>
              <a:rPr lang="en-US"/>
              <a:t>Place graph source here</a:t>
            </a:r>
          </a:p>
        </p:txBody>
      </p:sp>
      <p:cxnSp>
        <p:nvCxnSpPr>
          <p:cNvPr id="35" name="Straight Connector 34"/>
          <p:cNvCxnSpPr>
            <a:cxnSpLocks/>
          </p:cNvCxnSpPr>
          <p:nvPr userDrawn="1"/>
        </p:nvCxnSpPr>
        <p:spPr>
          <a:xfrm flipH="1">
            <a:off x="628748"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31"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36"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cSld>
  <p:clrMapOvr>
    <a:masterClrMapping/>
  </p:clrMapOvr>
  <p:hf sldNum="0" hdr="0" dt="0"/>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MWF Quote - Blue">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25400">
            <a:noFill/>
          </a:ln>
        </p:spPr>
        <p:txBody>
          <a:bodyPr anchor="ctr"/>
          <a:lstStyle>
            <a:lvl1pPr marL="0" indent="0" algn="ctr">
              <a:buFontTx/>
              <a:buNone/>
              <a:defRPr b="1">
                <a:solidFill>
                  <a:schemeClr val="bg1"/>
                </a:solidFill>
              </a:defRPr>
            </a:lvl1pPr>
          </a:lstStyle>
          <a:p>
            <a:r>
              <a:rPr lang="en-US"/>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tx2">
                    <a:lumMod val="20000"/>
                    <a:lumOff val="80000"/>
                  </a:schemeClr>
                </a:solidFill>
              </a:defRPr>
            </a:lvl1pPr>
          </a:lstStyle>
          <a:p>
            <a:pPr lvl="0"/>
            <a:r>
              <a:rPr lang="en-US"/>
              <a:t>Insert Source Info</a:t>
            </a:r>
          </a:p>
        </p:txBody>
      </p:sp>
      <p:pic>
        <p:nvPicPr>
          <p:cNvPr id="11" name="Picture 10"/>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
        <p:nvSpPr>
          <p:cNvPr id="14" name="Text Placeholder 3"/>
          <p:cNvSpPr>
            <a:spLocks noGrp="1"/>
          </p:cNvSpPr>
          <p:nvPr>
            <p:ph type="body" sz="quarter" idx="16" hasCustomPrompt="1"/>
          </p:nvPr>
        </p:nvSpPr>
        <p:spPr>
          <a:xfrm>
            <a:off x="5226650"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15"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lumMod val="20000"/>
                    <a:lumOff val="80000"/>
                  </a:schemeClr>
                </a:solidFill>
                <a:latin typeface="+mn-lt"/>
              </a:rPr>
              <a:pPr algn="r"/>
              <a:t>‹#›</a:t>
            </a:fld>
            <a:endParaRPr lang="en-US" sz="900">
              <a:solidFill>
                <a:schemeClr val="accent1">
                  <a:lumMod val="20000"/>
                  <a:lumOff val="80000"/>
                </a:schemeClr>
              </a:solidFill>
              <a:latin typeface="+mn-lt"/>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MWF Quote - Orange">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0">
            <a:noFill/>
          </a:ln>
        </p:spPr>
        <p:txBody>
          <a:bodyPr anchor="ctr"/>
          <a:lstStyle>
            <a:lvl1pPr marL="0" indent="0" algn="ctr">
              <a:buFontTx/>
              <a:buNone/>
              <a:defRPr b="1">
                <a:solidFill>
                  <a:schemeClr val="bg1"/>
                </a:solidFill>
              </a:defRPr>
            </a:lvl1pPr>
          </a:lstStyle>
          <a:p>
            <a:r>
              <a:rPr lang="en-US"/>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accent2">
                    <a:lumMod val="40000"/>
                    <a:lumOff val="60000"/>
                  </a:schemeClr>
                </a:solidFill>
              </a:defRPr>
            </a:lvl1pPr>
          </a:lstStyle>
          <a:p>
            <a:pPr lvl="0"/>
            <a:r>
              <a:rPr lang="en-US"/>
              <a:t>Insert Source Info</a:t>
            </a:r>
          </a:p>
        </p:txBody>
      </p:sp>
      <p:pic>
        <p:nvPicPr>
          <p:cNvPr id="15" name="Picture 14"/>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
        <p:nvSpPr>
          <p:cNvPr id="11" name="Text Placeholder 3"/>
          <p:cNvSpPr>
            <a:spLocks noGrp="1"/>
          </p:cNvSpPr>
          <p:nvPr>
            <p:ph type="body" sz="quarter" idx="16" hasCustomPrompt="1"/>
          </p:nvPr>
        </p:nvSpPr>
        <p:spPr>
          <a:xfrm>
            <a:off x="5226650"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12"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lumMod val="40000"/>
                    <a:lumOff val="60000"/>
                  </a:schemeClr>
                </a:solidFill>
                <a:latin typeface="+mn-lt"/>
              </a:rPr>
              <a:pPr algn="r"/>
              <a:t>‹#›</a:t>
            </a:fld>
            <a:endParaRPr lang="en-US" sz="900">
              <a:solidFill>
                <a:schemeClr val="accent2">
                  <a:lumMod val="40000"/>
                  <a:lumOff val="60000"/>
                </a:schemeClr>
              </a:solidFill>
              <a:latin typeface="+mn-lt"/>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MWF Section 1 - Teal">
    <p:spTree>
      <p:nvGrpSpPr>
        <p:cNvPr id="1" name=""/>
        <p:cNvGrpSpPr/>
        <p:nvPr/>
      </p:nvGrpSpPr>
      <p:grpSpPr>
        <a:xfrm>
          <a:off x="0" y="0"/>
          <a:ext cx="0" cy="0"/>
          <a:chOff x="0" y="0"/>
          <a:chExt cx="0" cy="0"/>
        </a:xfrm>
      </p:grpSpPr>
      <p:sp>
        <p:nvSpPr>
          <p:cNvPr id="2" name="Rectangle 1"/>
          <p:cNvSpPr/>
          <p:nvPr userDrawn="1"/>
        </p:nvSpPr>
        <p:spPr>
          <a:xfrm>
            <a:off x="217054" y="0"/>
            <a:ext cx="892848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217054" cy="685800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a:t>Click to edit master title style</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a:t>Insert sub text</a:t>
            </a:r>
          </a:p>
        </p:txBody>
      </p:sp>
      <p:sp>
        <p:nvSpPr>
          <p:cNvPr id="18"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19"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bg2">
                    <a:lumMod val="40000"/>
                    <a:lumOff val="6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SECTION NUMBER</a:t>
            </a:r>
          </a:p>
        </p:txBody>
      </p:sp>
      <p:sp>
        <p:nvSpPr>
          <p:cNvPr id="10"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lumMod val="40000"/>
                    <a:lumOff val="60000"/>
                  </a:schemeClr>
                </a:solidFill>
                <a:latin typeface="+mn-lt"/>
              </a:rPr>
              <a:pPr algn="r"/>
              <a:t>‹#›</a:t>
            </a:fld>
            <a:endParaRPr lang="en-US" sz="900">
              <a:solidFill>
                <a:schemeClr val="bg2">
                  <a:lumMod val="40000"/>
                  <a:lumOff val="60000"/>
                </a:schemeClr>
              </a:solidFill>
              <a:latin typeface="+mn-lt"/>
            </a:endParaRPr>
          </a:p>
        </p:txBody>
      </p:sp>
      <p:pic>
        <p:nvPicPr>
          <p:cNvPr id="11" name="Picture 10"/>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CMWF Quote - Teal">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25400">
            <a:noFill/>
          </a:ln>
        </p:spPr>
        <p:txBody>
          <a:bodyPr anchor="ctr"/>
          <a:lstStyle>
            <a:lvl1pPr marL="0" indent="0" algn="ctr">
              <a:buFontTx/>
              <a:buNone/>
              <a:defRPr b="1">
                <a:solidFill>
                  <a:schemeClr val="bg1"/>
                </a:solidFill>
              </a:defRPr>
            </a:lvl1pPr>
          </a:lstStyle>
          <a:p>
            <a:r>
              <a:rPr lang="en-US"/>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bg2">
                    <a:lumMod val="20000"/>
                    <a:lumOff val="80000"/>
                  </a:schemeClr>
                </a:solidFill>
              </a:defRPr>
            </a:lvl1pPr>
          </a:lstStyle>
          <a:p>
            <a:pPr lvl="0"/>
            <a:r>
              <a:rPr lang="en-US"/>
              <a:t>Insert Source Info</a:t>
            </a:r>
          </a:p>
        </p:txBody>
      </p:sp>
      <p:pic>
        <p:nvPicPr>
          <p:cNvPr id="11" name="Picture 10"/>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
        <p:nvSpPr>
          <p:cNvPr id="12" name="Text Placeholder 3"/>
          <p:cNvSpPr>
            <a:spLocks noGrp="1"/>
          </p:cNvSpPr>
          <p:nvPr>
            <p:ph type="body" sz="quarter" idx="16" hasCustomPrompt="1"/>
          </p:nvPr>
        </p:nvSpPr>
        <p:spPr>
          <a:xfrm>
            <a:off x="5226650"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lumMod val="40000"/>
                    <a:lumOff val="60000"/>
                  </a:schemeClr>
                </a:solidFill>
                <a:latin typeface="+mn-lt"/>
              </a:rPr>
              <a:pPr algn="r"/>
              <a:t>‹#›</a:t>
            </a:fld>
            <a:endParaRPr lang="en-US" sz="900">
              <a:solidFill>
                <a:schemeClr val="bg2">
                  <a:lumMod val="40000"/>
                  <a:lumOff val="60000"/>
                </a:schemeClr>
              </a:solidFill>
              <a:latin typeface="+mn-lt"/>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CMWF Quote - Green">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25400">
            <a:noFill/>
          </a:ln>
        </p:spPr>
        <p:txBody>
          <a:bodyPr anchor="ctr"/>
          <a:lstStyle>
            <a:lvl1pPr marL="0" indent="0" algn="ctr">
              <a:buFontTx/>
              <a:buNone/>
              <a:defRPr b="1">
                <a:solidFill>
                  <a:schemeClr val="bg1"/>
                </a:solidFill>
              </a:defRPr>
            </a:lvl1pPr>
          </a:lstStyle>
          <a:p>
            <a:r>
              <a:rPr lang="en-US"/>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accent4">
                    <a:lumMod val="40000"/>
                    <a:lumOff val="60000"/>
                  </a:schemeClr>
                </a:solidFill>
              </a:defRPr>
            </a:lvl1pPr>
          </a:lstStyle>
          <a:p>
            <a:pPr lvl="0"/>
            <a:r>
              <a:rPr lang="en-US"/>
              <a:t>Insert Source Info</a:t>
            </a:r>
          </a:p>
        </p:txBody>
      </p:sp>
      <p:pic>
        <p:nvPicPr>
          <p:cNvPr id="11" name="Picture 10"/>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
        <p:nvSpPr>
          <p:cNvPr id="12" name="Text Placeholder 3"/>
          <p:cNvSpPr>
            <a:spLocks noGrp="1"/>
          </p:cNvSpPr>
          <p:nvPr>
            <p:ph type="body" sz="quarter" idx="16" hasCustomPrompt="1"/>
          </p:nvPr>
        </p:nvSpPr>
        <p:spPr>
          <a:xfrm>
            <a:off x="5226650"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4">
                    <a:lumMod val="40000"/>
                    <a:lumOff val="60000"/>
                  </a:schemeClr>
                </a:solidFill>
                <a:latin typeface="+mn-lt"/>
              </a:rPr>
              <a:pPr algn="r"/>
              <a:t>‹#›</a:t>
            </a:fld>
            <a:endParaRPr lang="en-US" sz="900">
              <a:solidFill>
                <a:schemeClr val="accent4">
                  <a:lumMod val="40000"/>
                  <a:lumOff val="60000"/>
                </a:schemeClr>
              </a:solidFill>
              <a:latin typeface="+mn-lt"/>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CMWF Quote - Purple">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25400">
            <a:noFill/>
          </a:ln>
        </p:spPr>
        <p:txBody>
          <a:bodyPr anchor="ctr"/>
          <a:lstStyle>
            <a:lvl1pPr marL="0" indent="0" algn="ctr">
              <a:buFontTx/>
              <a:buNone/>
              <a:defRPr b="1">
                <a:solidFill>
                  <a:schemeClr val="bg1"/>
                </a:solidFill>
              </a:defRPr>
            </a:lvl1pPr>
          </a:lstStyle>
          <a:p>
            <a:r>
              <a:rPr lang="en-US"/>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accent5">
                    <a:lumMod val="40000"/>
                    <a:lumOff val="60000"/>
                  </a:schemeClr>
                </a:solidFill>
              </a:defRPr>
            </a:lvl1pPr>
          </a:lstStyle>
          <a:p>
            <a:pPr lvl="0"/>
            <a:r>
              <a:rPr lang="en-US"/>
              <a:t>Insert Source Info</a:t>
            </a:r>
          </a:p>
        </p:txBody>
      </p:sp>
      <p:pic>
        <p:nvPicPr>
          <p:cNvPr id="11" name="Picture 10"/>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
        <p:nvSpPr>
          <p:cNvPr id="12" name="Text Placeholder 3"/>
          <p:cNvSpPr>
            <a:spLocks noGrp="1"/>
          </p:cNvSpPr>
          <p:nvPr>
            <p:ph type="body" sz="quarter" idx="16" hasCustomPrompt="1"/>
          </p:nvPr>
        </p:nvSpPr>
        <p:spPr>
          <a:xfrm>
            <a:off x="5226650"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5">
                    <a:lumMod val="40000"/>
                    <a:lumOff val="60000"/>
                  </a:schemeClr>
                </a:solidFill>
                <a:latin typeface="+mn-lt"/>
              </a:rPr>
              <a:pPr algn="r"/>
              <a:t>‹#›</a:t>
            </a:fld>
            <a:endParaRPr lang="en-US" sz="900">
              <a:solidFill>
                <a:schemeClr val="accent5">
                  <a:lumMod val="40000"/>
                  <a:lumOff val="60000"/>
                </a:schemeClr>
              </a:solidFill>
              <a:latin typeface="+mn-lt"/>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512A7DB-00AA-4B45-A271-52E23B3215EA}"/>
              </a:ext>
            </a:extLst>
          </p:cNvPr>
          <p:cNvSpPr/>
          <p:nvPr userDrawn="1"/>
        </p:nvSpPr>
        <p:spPr>
          <a:xfrm>
            <a:off x="0" y="0"/>
            <a:ext cx="9144000" cy="62841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3" name="Chart Placeholder 5">
            <a:extLst>
              <a:ext uri="{FF2B5EF4-FFF2-40B4-BE49-F238E27FC236}">
                <a16:creationId xmlns:a16="http://schemas.microsoft.com/office/drawing/2014/main" id="{1F9C27C3-804C-4F38-AD87-255F226C5766}"/>
              </a:ext>
            </a:extLst>
          </p:cNvPr>
          <p:cNvSpPr>
            <a:spLocks noGrp="1"/>
          </p:cNvSpPr>
          <p:nvPr>
            <p:ph type="chart" sz="quarter" idx="19"/>
          </p:nvPr>
        </p:nvSpPr>
        <p:spPr>
          <a:xfrm>
            <a:off x="71501" y="1052736"/>
            <a:ext cx="9000999" cy="4596104"/>
          </a:xfrm>
        </p:spPr>
        <p:txBody>
          <a:bodyPr>
            <a:normAutofit/>
          </a:bodyPr>
          <a:lstStyle>
            <a:lvl1pPr>
              <a:defRPr sz="1300">
                <a:solidFill>
                  <a:srgbClr val="4C515A"/>
                </a:solidFill>
              </a:defRPr>
            </a:lvl1pPr>
          </a:lstStyle>
          <a:p>
            <a:endParaRPr lang="en-US"/>
          </a:p>
        </p:txBody>
      </p:sp>
      <p:sp>
        <p:nvSpPr>
          <p:cNvPr id="5" name="Text Placeholder 9">
            <a:extLst>
              <a:ext uri="{FF2B5EF4-FFF2-40B4-BE49-F238E27FC236}">
                <a16:creationId xmlns:a16="http://schemas.microsoft.com/office/drawing/2014/main" id="{BD3C9A03-64C1-41D8-AFC4-5DC62ED49E9C}"/>
              </a:ext>
            </a:extLst>
          </p:cNvPr>
          <p:cNvSpPr>
            <a:spLocks noGrp="1"/>
          </p:cNvSpPr>
          <p:nvPr>
            <p:ph type="body" sz="quarter" idx="22"/>
          </p:nvPr>
        </p:nvSpPr>
        <p:spPr>
          <a:xfrm>
            <a:off x="71501" y="5697252"/>
            <a:ext cx="9001063" cy="495834"/>
          </a:xfrm>
        </p:spPr>
        <p:txBody>
          <a:bodyPr anchor="b" anchorCtr="0">
            <a:noAutofit/>
          </a:bodyPr>
          <a:lstStyle>
            <a:lvl1pPr marL="0" indent="0">
              <a:lnSpc>
                <a:spcPct val="90000"/>
              </a:lnSpc>
              <a:spcBef>
                <a:spcPts val="0"/>
              </a:spcBef>
              <a:spcAft>
                <a:spcPts val="600"/>
              </a:spcAft>
              <a:buNone/>
              <a:defRPr lang="en-US" sz="900" b="0" i="0" smtClean="0">
                <a:solidFill>
                  <a:schemeClr val="tx1"/>
                </a:solidFill>
                <a:effectLst/>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endParaRPr lang="en-US"/>
          </a:p>
        </p:txBody>
      </p:sp>
      <p:cxnSp>
        <p:nvCxnSpPr>
          <p:cNvPr id="6" name="Straight Connector 5">
            <a:extLst>
              <a:ext uri="{FF2B5EF4-FFF2-40B4-BE49-F238E27FC236}">
                <a16:creationId xmlns:a16="http://schemas.microsoft.com/office/drawing/2014/main" id="{ACB0B400-8AFB-49B4-BCDB-EFB0F1BDF25A}"/>
              </a:ext>
            </a:extLst>
          </p:cNvPr>
          <p:cNvCxnSpPr>
            <a:cxnSpLocks/>
          </p:cNvCxnSpPr>
          <p:nvPr userDrawn="1"/>
        </p:nvCxnSpPr>
        <p:spPr>
          <a:xfrm flipH="1">
            <a:off x="71501"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pic>
        <p:nvPicPr>
          <p:cNvPr id="7" name="Picture 6">
            <a:extLst>
              <a:ext uri="{FF2B5EF4-FFF2-40B4-BE49-F238E27FC236}">
                <a16:creationId xmlns:a16="http://schemas.microsoft.com/office/drawing/2014/main" id="{C081D3CB-30D3-4E5B-ADBC-119D9A4C8050}"/>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35497" y="6345324"/>
            <a:ext cx="1476164" cy="468052"/>
          </a:xfrm>
          <a:prstGeom prst="rect">
            <a:avLst/>
          </a:prstGeom>
        </p:spPr>
      </p:pic>
    </p:spTree>
    <p:extLst>
      <p:ext uri="{BB962C8B-B14F-4D97-AF65-F5344CB8AC3E}">
        <p14:creationId xmlns:p14="http://schemas.microsoft.com/office/powerpoint/2010/main" val="101131033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userDrawn="1">
  <p:cSld name="Graph Layout: 01">
    <p:bg>
      <p:bgPr>
        <a:solidFill>
          <a:schemeClr val="bg1"/>
        </a:solidFill>
        <a:effectLst/>
      </p:bgPr>
    </p:bg>
    <p:spTree>
      <p:nvGrpSpPr>
        <p:cNvPr id="1" name=""/>
        <p:cNvGrpSpPr/>
        <p:nvPr/>
      </p:nvGrpSpPr>
      <p:grpSpPr>
        <a:xfrm>
          <a:off x="0" y="0"/>
          <a:ext cx="0" cy="0"/>
          <a:chOff x="0" y="0"/>
          <a:chExt cx="0" cy="0"/>
        </a:xfrm>
      </p:grpSpPr>
      <p:cxnSp>
        <p:nvCxnSpPr>
          <p:cNvPr id="61" name="Straight Connector 60"/>
          <p:cNvCxnSpPr>
            <a:cxnSpLocks/>
          </p:cNvCxnSpPr>
          <p:nvPr userDrawn="1"/>
        </p:nvCxnSpPr>
        <p:spPr>
          <a:xfrm flipH="1">
            <a:off x="71500"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35496" y="6345324"/>
            <a:ext cx="1476164" cy="468052"/>
          </a:xfrm>
          <a:prstGeom prst="rect">
            <a:avLst/>
          </a:prstGeom>
        </p:spPr>
      </p:pic>
      <p:sp>
        <p:nvSpPr>
          <p:cNvPr id="8" name="Rectangle 7">
            <a:extLst>
              <a:ext uri="{FF2B5EF4-FFF2-40B4-BE49-F238E27FC236}">
                <a16:creationId xmlns:a16="http://schemas.microsoft.com/office/drawing/2014/main" id="{447EE5BF-10A2-4B1A-B482-2B248D5EC84D}"/>
              </a:ext>
            </a:extLst>
          </p:cNvPr>
          <p:cNvSpPr/>
          <p:nvPr userDrawn="1"/>
        </p:nvSpPr>
        <p:spPr>
          <a:xfrm>
            <a:off x="0" y="0"/>
            <a:ext cx="9144000" cy="62841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4" name="Chart Placeholder 5">
            <a:extLst>
              <a:ext uri="{FF2B5EF4-FFF2-40B4-BE49-F238E27FC236}">
                <a16:creationId xmlns:a16="http://schemas.microsoft.com/office/drawing/2014/main" id="{CB2E600E-04D2-4E4E-AD93-159B2544EE3A}"/>
              </a:ext>
            </a:extLst>
          </p:cNvPr>
          <p:cNvSpPr txBox="1">
            <a:spLocks/>
          </p:cNvSpPr>
          <p:nvPr userDrawn="1"/>
        </p:nvSpPr>
        <p:spPr>
          <a:xfrm>
            <a:off x="71501" y="1052736"/>
            <a:ext cx="9000999" cy="4596104"/>
          </a:xfrm>
          <a:prstGeom prst="rect">
            <a:avLst/>
          </a:prstGeom>
        </p:spPr>
        <p:txBody>
          <a:bodyPr vert="horz" lIns="0" tIns="0" rIns="0" bIns="0" rtlCol="0">
            <a:normAutofit/>
          </a:bodyPr>
          <a:lstStyle>
            <a:lvl1pPr marL="171446" indent="-171446" algn="l" defTabSz="914378" rtl="0" eaLnBrk="1" latinLnBrk="0" hangingPunct="1">
              <a:spcBef>
                <a:spcPct val="20000"/>
              </a:spcBef>
              <a:buClr>
                <a:schemeClr val="accent1"/>
              </a:buClr>
              <a:buFont typeface="Arial" panose="020B0604020202020204" pitchFamily="34" charset="0"/>
              <a:buChar char="•"/>
              <a:defRPr sz="1300" kern="800" spc="-10">
                <a:solidFill>
                  <a:srgbClr val="4C515A"/>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171446" marR="0" lvl="0" indent="-171446" algn="l" defTabSz="914378" rtl="0" eaLnBrk="1" fontAlgn="auto" latinLnBrk="0" hangingPunct="1">
              <a:lnSpc>
                <a:spcPct val="100000"/>
              </a:lnSpc>
              <a:spcBef>
                <a:spcPct val="20000"/>
              </a:spcBef>
              <a:spcAft>
                <a:spcPts val="0"/>
              </a:spcAft>
              <a:buClr>
                <a:srgbClr val="044C7F"/>
              </a:buClr>
              <a:buSzTx/>
              <a:buFont typeface="Arial" panose="020B0604020202020204" pitchFamily="34" charset="0"/>
              <a:buChar char="•"/>
              <a:tabLst/>
              <a:defRPr/>
            </a:pPr>
            <a:endParaRPr kumimoji="0" lang="en-US" sz="1300" b="0" i="0" u="none" strike="noStrike" kern="800" cap="none" spc="-10" normalizeH="0" baseline="0" noProof="0">
              <a:ln>
                <a:noFill/>
              </a:ln>
              <a:solidFill>
                <a:srgbClr val="4C515A"/>
              </a:solidFill>
              <a:effectLst/>
              <a:uLnTx/>
              <a:uFillTx/>
              <a:latin typeface="InterFace"/>
              <a:ea typeface="+mn-ea"/>
              <a:cs typeface="+mn-cs"/>
            </a:endParaRPr>
          </a:p>
        </p:txBody>
      </p:sp>
      <p:sp>
        <p:nvSpPr>
          <p:cNvPr id="17" name="Chart Placeholder 5">
            <a:extLst>
              <a:ext uri="{FF2B5EF4-FFF2-40B4-BE49-F238E27FC236}">
                <a16:creationId xmlns:a16="http://schemas.microsoft.com/office/drawing/2014/main" id="{ED2EDA08-9D7C-4F14-8925-60F14BA100CF}"/>
              </a:ext>
            </a:extLst>
          </p:cNvPr>
          <p:cNvSpPr>
            <a:spLocks noGrp="1"/>
          </p:cNvSpPr>
          <p:nvPr>
            <p:ph type="chart" sz="quarter" idx="19"/>
          </p:nvPr>
        </p:nvSpPr>
        <p:spPr>
          <a:xfrm>
            <a:off x="71564" y="1170813"/>
            <a:ext cx="9000999" cy="4596104"/>
          </a:xfrm>
        </p:spPr>
        <p:txBody>
          <a:bodyPr>
            <a:normAutofit/>
          </a:bodyPr>
          <a:lstStyle>
            <a:lvl1pPr>
              <a:defRPr sz="1300">
                <a:solidFill>
                  <a:srgbClr val="4C515A"/>
                </a:solidFill>
              </a:defRPr>
            </a:lvl1pPr>
          </a:lstStyle>
          <a:p>
            <a:endParaRPr lang="en-US"/>
          </a:p>
        </p:txBody>
      </p:sp>
      <p:sp>
        <p:nvSpPr>
          <p:cNvPr id="18" name="Text Placeholder 9">
            <a:extLst>
              <a:ext uri="{FF2B5EF4-FFF2-40B4-BE49-F238E27FC236}">
                <a16:creationId xmlns:a16="http://schemas.microsoft.com/office/drawing/2014/main" id="{02AC100B-D3B8-4569-ABAF-21AE6AFC86FF}"/>
              </a:ext>
            </a:extLst>
          </p:cNvPr>
          <p:cNvSpPr>
            <a:spLocks noGrp="1"/>
          </p:cNvSpPr>
          <p:nvPr>
            <p:ph type="body" sz="quarter" idx="22"/>
          </p:nvPr>
        </p:nvSpPr>
        <p:spPr>
          <a:xfrm>
            <a:off x="71564" y="5780067"/>
            <a:ext cx="9001063" cy="495834"/>
          </a:xfrm>
        </p:spPr>
        <p:txBody>
          <a:bodyPr anchor="b" anchorCtr="0">
            <a:noAutofit/>
          </a:bodyPr>
          <a:lstStyle>
            <a:lvl1pPr marL="0" indent="0">
              <a:lnSpc>
                <a:spcPct val="90000"/>
              </a:lnSpc>
              <a:spcBef>
                <a:spcPts val="0"/>
              </a:spcBef>
              <a:spcAft>
                <a:spcPts val="600"/>
              </a:spcAft>
              <a:buNone/>
              <a:defRPr lang="en-US" sz="900" b="0" i="0" smtClean="0">
                <a:solidFill>
                  <a:schemeClr val="tx1"/>
                </a:solidFill>
                <a:effectLst/>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endParaRPr lang="en-US" dirty="0"/>
          </a:p>
        </p:txBody>
      </p:sp>
      <p:sp>
        <p:nvSpPr>
          <p:cNvPr id="10" name="TextBox 9">
            <a:extLst>
              <a:ext uri="{FF2B5EF4-FFF2-40B4-BE49-F238E27FC236}">
                <a16:creationId xmlns:a16="http://schemas.microsoft.com/office/drawing/2014/main" id="{B35941CE-9F80-464C-AF21-B45B44DA2031}"/>
              </a:ext>
            </a:extLst>
          </p:cNvPr>
          <p:cNvSpPr txBox="1"/>
          <p:nvPr userDrawn="1"/>
        </p:nvSpPr>
        <p:spPr>
          <a:xfrm>
            <a:off x="2059535" y="6446520"/>
            <a:ext cx="7012963" cy="276999"/>
          </a:xfrm>
          <a:prstGeom prst="rect">
            <a:avLst/>
          </a:prstGeom>
          <a:noFill/>
        </p:spPr>
        <p:txBody>
          <a:bodyPr wrap="square" lIns="0" tIns="0" rIns="0" bIns="0" rtlCol="0" anchor="ctr" anchorCtr="0">
            <a:spAutoFit/>
          </a:bodyPr>
          <a:lstStyle/>
          <a:p>
            <a:r>
              <a:rPr lang="en-US" sz="900" dirty="0">
                <a:solidFill>
                  <a:schemeClr val="tx1"/>
                </a:solidFill>
                <a:latin typeface="InterFace" panose="020B0503030203020204" pitchFamily="34" charset="0"/>
              </a:rPr>
              <a:t>Source: Sara R. Collins, Munira Z. Gunja, and Gabriella N. Aboulafia, </a:t>
            </a:r>
            <a:r>
              <a:rPr lang="en-US" sz="900" i="1" dirty="0">
                <a:solidFill>
                  <a:schemeClr val="tx1"/>
                </a:solidFill>
                <a:latin typeface="InterFace" panose="020B0503030203020204" pitchFamily="34" charset="0"/>
              </a:rPr>
              <a:t>Commonwealth Fund/Election 2020 Battleground State Health Care Poll: </a:t>
            </a:r>
            <a:br>
              <a:rPr lang="en-US" sz="900" i="1" dirty="0">
                <a:solidFill>
                  <a:schemeClr val="tx1"/>
                </a:solidFill>
                <a:latin typeface="InterFace" panose="020B0503030203020204" pitchFamily="34" charset="0"/>
              </a:rPr>
            </a:br>
            <a:r>
              <a:rPr lang="en-US" sz="900" i="1" dirty="0">
                <a:solidFill>
                  <a:schemeClr val="tx1"/>
                </a:solidFill>
                <a:latin typeface="InterFace" panose="020B0503030203020204" pitchFamily="34" charset="0"/>
              </a:rPr>
              <a:t>Which Health Care Issues Matter Most to U.S. Voters?</a:t>
            </a:r>
            <a:r>
              <a:rPr lang="en-US" sz="900" dirty="0">
                <a:solidFill>
                  <a:schemeClr val="tx1"/>
                </a:solidFill>
                <a:latin typeface="InterFace" panose="020B0503030203020204" pitchFamily="34" charset="0"/>
              </a:rPr>
              <a:t> (Commonwealth Fund, Sept. 2020).</a:t>
            </a:r>
          </a:p>
        </p:txBody>
      </p:sp>
    </p:spTree>
    <p:extLst>
      <p:ext uri="{BB962C8B-B14F-4D97-AF65-F5344CB8AC3E}">
        <p14:creationId xmlns:p14="http://schemas.microsoft.com/office/powerpoint/2010/main" val="4094830517"/>
      </p:ext>
    </p:extLst>
  </p:cSld>
  <p:clrMapOvr>
    <a:masterClrMapping/>
  </p:clrMapOvr>
  <p:hf sldNum="0" hdr="0" dt="0"/>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Graph Layout: 01">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35497" y="6345324"/>
            <a:ext cx="1476164" cy="468052"/>
          </a:xfrm>
          <a:prstGeom prst="rect">
            <a:avLst/>
          </a:prstGeom>
        </p:spPr>
      </p:pic>
      <p:sp>
        <p:nvSpPr>
          <p:cNvPr id="53" name="Title 1"/>
          <p:cNvSpPr>
            <a:spLocks noGrp="1"/>
          </p:cNvSpPr>
          <p:nvPr>
            <p:ph type="ctrTitle" hasCustomPrompt="1"/>
          </p:nvPr>
        </p:nvSpPr>
        <p:spPr>
          <a:xfrm>
            <a:off x="71501" y="296652"/>
            <a:ext cx="9001000" cy="756084"/>
          </a:xfrm>
          <a:effectLst/>
        </p:spPr>
        <p:txBody>
          <a:bodyPr anchor="t">
            <a:normAutofit/>
          </a:bodyPr>
          <a:lstStyle>
            <a:lvl1pPr algn="l">
              <a:lnSpc>
                <a:spcPct val="110000"/>
              </a:lnSpc>
              <a:defRPr sz="2000" spc="0" baseline="0">
                <a:solidFill>
                  <a:srgbClr val="4C515A"/>
                </a:solidFill>
                <a:effectLst/>
              </a:defRPr>
            </a:lvl1pPr>
          </a:lstStyle>
          <a:p>
            <a:r>
              <a:rPr lang="en-US"/>
              <a:t>Click to edit master title style</a:t>
            </a:r>
          </a:p>
        </p:txBody>
      </p:sp>
      <p:sp>
        <p:nvSpPr>
          <p:cNvPr id="57" name="Chart Placeholder 5"/>
          <p:cNvSpPr>
            <a:spLocks noGrp="1"/>
          </p:cNvSpPr>
          <p:nvPr>
            <p:ph type="chart" sz="quarter" idx="19"/>
          </p:nvPr>
        </p:nvSpPr>
        <p:spPr>
          <a:xfrm>
            <a:off x="71501" y="1052736"/>
            <a:ext cx="9000999" cy="4596104"/>
          </a:xfrm>
        </p:spPr>
        <p:txBody>
          <a:bodyPr>
            <a:normAutofit/>
          </a:bodyPr>
          <a:lstStyle>
            <a:lvl1pPr>
              <a:defRPr sz="1300">
                <a:solidFill>
                  <a:srgbClr val="4C515A"/>
                </a:solidFill>
              </a:defRPr>
            </a:lvl1pPr>
          </a:lstStyle>
          <a:p>
            <a:endParaRPr lang="en-US"/>
          </a:p>
        </p:txBody>
      </p:sp>
      <p:cxnSp>
        <p:nvCxnSpPr>
          <p:cNvPr id="61" name="Straight Connector 60"/>
          <p:cNvCxnSpPr>
            <a:cxnSpLocks/>
          </p:cNvCxnSpPr>
          <p:nvPr userDrawn="1"/>
        </p:nvCxnSpPr>
        <p:spPr>
          <a:xfrm flipH="1">
            <a:off x="71501"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sz="quarter" idx="21" hasCustomPrompt="1"/>
          </p:nvPr>
        </p:nvSpPr>
        <p:spPr>
          <a:xfrm>
            <a:off x="71501" y="8620"/>
            <a:ext cx="9001000" cy="224346"/>
          </a:xfrm>
        </p:spPr>
        <p:txBody>
          <a:bodyPr anchor="b" anchorCtr="0">
            <a:noAutofit/>
          </a:bodyPr>
          <a:lstStyle>
            <a:lvl1pPr marL="0" indent="0">
              <a:buNone/>
              <a:defRPr sz="1200"/>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a:t>Exhibit #</a:t>
            </a:r>
          </a:p>
        </p:txBody>
      </p:sp>
      <p:sp>
        <p:nvSpPr>
          <p:cNvPr id="9" name="Text Placeholder 9"/>
          <p:cNvSpPr>
            <a:spLocks noGrp="1"/>
          </p:cNvSpPr>
          <p:nvPr>
            <p:ph type="body" sz="quarter" idx="23" hasCustomPrompt="1"/>
          </p:nvPr>
        </p:nvSpPr>
        <p:spPr>
          <a:xfrm>
            <a:off x="71501" y="5753887"/>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a:t>Notes &amp; Data</a:t>
            </a:r>
          </a:p>
        </p:txBody>
      </p:sp>
    </p:spTree>
    <p:extLst>
      <p:ext uri="{BB962C8B-B14F-4D97-AF65-F5344CB8AC3E}">
        <p14:creationId xmlns:p14="http://schemas.microsoft.com/office/powerpoint/2010/main" val="4222998741"/>
      </p:ext>
    </p:extLst>
  </p:cSld>
  <p:clrMapOvr>
    <a:masterClrMapping/>
  </p:clrMapOvr>
  <p:hf sldNum="0" hdr="0" dt="0"/>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Graph Layout: 05">
    <p:bg>
      <p:bgPr>
        <a:solidFill>
          <a:schemeClr val="bg1"/>
        </a:solidFill>
        <a:effectLst/>
      </p:bgPr>
    </p:bg>
    <p:spTree>
      <p:nvGrpSpPr>
        <p:cNvPr id="1" name=""/>
        <p:cNvGrpSpPr/>
        <p:nvPr/>
      </p:nvGrpSpPr>
      <p:grpSpPr>
        <a:xfrm>
          <a:off x="0" y="0"/>
          <a:ext cx="0" cy="0"/>
          <a:chOff x="0" y="0"/>
          <a:chExt cx="0" cy="0"/>
        </a:xfrm>
      </p:grpSpPr>
      <p:sp>
        <p:nvSpPr>
          <p:cNvPr id="57" name="Chart Placeholder 5"/>
          <p:cNvSpPr>
            <a:spLocks noGrp="1"/>
          </p:cNvSpPr>
          <p:nvPr>
            <p:ph type="chart" sz="quarter" idx="19"/>
          </p:nvPr>
        </p:nvSpPr>
        <p:spPr>
          <a:xfrm>
            <a:off x="71499" y="1052738"/>
            <a:ext cx="4389120" cy="4701151"/>
          </a:xfrm>
        </p:spPr>
        <p:txBody>
          <a:bodyPr>
            <a:normAutofit/>
          </a:bodyPr>
          <a:lstStyle>
            <a:lvl1pPr>
              <a:defRPr sz="1300">
                <a:solidFill>
                  <a:srgbClr val="4C515A"/>
                </a:solidFill>
              </a:defRPr>
            </a:lvl1pPr>
          </a:lstStyle>
          <a:p>
            <a:endParaRPr lang="en-US"/>
          </a:p>
        </p:txBody>
      </p: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35497" y="6345324"/>
            <a:ext cx="1476164" cy="468052"/>
          </a:xfrm>
          <a:prstGeom prst="rect">
            <a:avLst/>
          </a:prstGeom>
        </p:spPr>
      </p:pic>
      <p:sp>
        <p:nvSpPr>
          <p:cNvPr id="10" name="Title 1"/>
          <p:cNvSpPr>
            <a:spLocks noGrp="1"/>
          </p:cNvSpPr>
          <p:nvPr>
            <p:ph type="ctrTitle" hasCustomPrompt="1"/>
          </p:nvPr>
        </p:nvSpPr>
        <p:spPr>
          <a:xfrm>
            <a:off x="71501" y="296652"/>
            <a:ext cx="9001000" cy="756084"/>
          </a:xfrm>
          <a:effectLst/>
        </p:spPr>
        <p:txBody>
          <a:bodyPr anchor="t">
            <a:normAutofit/>
          </a:bodyPr>
          <a:lstStyle>
            <a:lvl1pPr algn="l">
              <a:lnSpc>
                <a:spcPct val="110000"/>
              </a:lnSpc>
              <a:defRPr sz="2000" spc="0" baseline="0">
                <a:solidFill>
                  <a:srgbClr val="4C515A"/>
                </a:solidFill>
                <a:effectLst/>
              </a:defRPr>
            </a:lvl1pPr>
          </a:lstStyle>
          <a:p>
            <a:r>
              <a:rPr lang="en-US"/>
              <a:t>Click to edit master title style</a:t>
            </a:r>
          </a:p>
        </p:txBody>
      </p:sp>
      <p:cxnSp>
        <p:nvCxnSpPr>
          <p:cNvPr id="12" name="Straight Connector 11"/>
          <p:cNvCxnSpPr>
            <a:cxnSpLocks/>
          </p:cNvCxnSpPr>
          <p:nvPr userDrawn="1"/>
        </p:nvCxnSpPr>
        <p:spPr>
          <a:xfrm flipH="1">
            <a:off x="71501"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3" name="Text Placeholder 2"/>
          <p:cNvSpPr>
            <a:spLocks noGrp="1"/>
          </p:cNvSpPr>
          <p:nvPr>
            <p:ph type="body" sz="quarter" idx="22" hasCustomPrompt="1"/>
          </p:nvPr>
        </p:nvSpPr>
        <p:spPr>
          <a:xfrm>
            <a:off x="71501" y="8620"/>
            <a:ext cx="9001000" cy="224346"/>
          </a:xfrm>
        </p:spPr>
        <p:txBody>
          <a:bodyPr anchor="b" anchorCtr="0">
            <a:noAutofit/>
          </a:bodyPr>
          <a:lstStyle>
            <a:lvl1pPr marL="0" indent="0">
              <a:buNone/>
              <a:defRPr sz="1200"/>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a:t>Exhibit #</a:t>
            </a:r>
          </a:p>
        </p:txBody>
      </p:sp>
      <p:sp>
        <p:nvSpPr>
          <p:cNvPr id="14" name="Text Placeholder 9"/>
          <p:cNvSpPr>
            <a:spLocks noGrp="1"/>
          </p:cNvSpPr>
          <p:nvPr>
            <p:ph type="body" sz="quarter" idx="23" hasCustomPrompt="1"/>
          </p:nvPr>
        </p:nvSpPr>
        <p:spPr>
          <a:xfrm>
            <a:off x="71501" y="5753887"/>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a:t>Notes &amp; Data</a:t>
            </a:r>
          </a:p>
        </p:txBody>
      </p:sp>
      <p:sp>
        <p:nvSpPr>
          <p:cNvPr id="15" name="Chart Placeholder 5"/>
          <p:cNvSpPr>
            <a:spLocks noGrp="1"/>
          </p:cNvSpPr>
          <p:nvPr>
            <p:ph type="chart" sz="quarter" idx="24"/>
          </p:nvPr>
        </p:nvSpPr>
        <p:spPr>
          <a:xfrm>
            <a:off x="4683379" y="1052738"/>
            <a:ext cx="4389120" cy="4701151"/>
          </a:xfrm>
        </p:spPr>
        <p:txBody>
          <a:bodyPr>
            <a:normAutofit/>
          </a:bodyPr>
          <a:lstStyle>
            <a:lvl1pPr>
              <a:defRPr sz="1300">
                <a:solidFill>
                  <a:srgbClr val="4C515A"/>
                </a:solidFill>
              </a:defRPr>
            </a:lvl1pPr>
          </a:lstStyle>
          <a:p>
            <a:endParaRPr lang="en-US"/>
          </a:p>
        </p:txBody>
      </p:sp>
      <p:sp>
        <p:nvSpPr>
          <p:cNvPr id="11" name="Rectangle 10"/>
          <p:cNvSpPr/>
          <p:nvPr userDrawn="1"/>
        </p:nvSpPr>
        <p:spPr>
          <a:xfrm>
            <a:off x="1655677" y="6408040"/>
            <a:ext cx="7416824" cy="369332"/>
          </a:xfrm>
          <a:prstGeom prst="rect">
            <a:avLst/>
          </a:prstGeom>
        </p:spPr>
        <p:txBody>
          <a:bodyPr wrap="square">
            <a:spAutoFit/>
          </a:bodyPr>
          <a:lstStyle/>
          <a:p>
            <a:pPr marL="0" marR="0" indent="0" algn="l" defTabSz="1219170" rtl="0" eaLnBrk="1" fontAlgn="auto" latinLnBrk="0" hangingPunct="1">
              <a:lnSpc>
                <a:spcPct val="100000"/>
              </a:lnSpc>
              <a:spcBef>
                <a:spcPts val="0"/>
              </a:spcBef>
              <a:spcAft>
                <a:spcPts val="0"/>
              </a:spcAft>
              <a:buClrTx/>
              <a:buSzTx/>
              <a:buFontTx/>
              <a:buNone/>
              <a:tabLst/>
              <a:defRPr/>
            </a:pPr>
            <a:r>
              <a:rPr lang="en-US" sz="900">
                <a:solidFill>
                  <a:schemeClr val="tx1"/>
                </a:solidFill>
              </a:rPr>
              <a:t>Source: M. Z. Gunja, S. R. Collins, M.</a:t>
            </a:r>
            <a:r>
              <a:rPr lang="en-US" sz="900" baseline="0">
                <a:solidFill>
                  <a:schemeClr val="tx1"/>
                </a:solidFill>
              </a:rPr>
              <a:t> </a:t>
            </a:r>
            <a:r>
              <a:rPr lang="en-US" sz="900">
                <a:solidFill>
                  <a:schemeClr val="tx1"/>
                </a:solidFill>
              </a:rPr>
              <a:t>M. Doty, and S. Beutel, </a:t>
            </a:r>
            <a:r>
              <a:rPr lang="en-US" sz="900" b="0" i="1">
                <a:solidFill>
                  <a:schemeClr val="tx1"/>
                </a:solidFill>
                <a:latin typeface="InterFace" charset="0"/>
                <a:ea typeface="InterFace" charset="0"/>
                <a:cs typeface="InterFace" charset="0"/>
              </a:rPr>
              <a:t>How the Affordable Care Act Has Helped Women Gain Insurance and Improved Their Ability to Get Health Care: Findings from The Commonwealth Fund Biennial Health Insurance Survey, 2016, </a:t>
            </a:r>
            <a:r>
              <a:rPr lang="en-US" sz="900">
                <a:solidFill>
                  <a:schemeClr val="tx1"/>
                </a:solidFill>
              </a:rPr>
              <a:t>The Commonwealth Fund, August</a:t>
            </a:r>
            <a:r>
              <a:rPr lang="en-US" sz="900" baseline="0">
                <a:solidFill>
                  <a:schemeClr val="tx1"/>
                </a:solidFill>
              </a:rPr>
              <a:t> 2017.</a:t>
            </a:r>
            <a:endParaRPr lang="en-US" sz="900">
              <a:solidFill>
                <a:schemeClr val="tx1"/>
              </a:solidFill>
            </a:endParaRPr>
          </a:p>
        </p:txBody>
      </p:sp>
    </p:spTree>
    <p:extLst>
      <p:ext uri="{BB962C8B-B14F-4D97-AF65-F5344CB8AC3E}">
        <p14:creationId xmlns:p14="http://schemas.microsoft.com/office/powerpoint/2010/main" val="4223332371"/>
      </p:ext>
    </p:extLst>
  </p:cSld>
  <p:clrMapOvr>
    <a:masterClrMapping/>
  </p:clrMapOvr>
  <p:hf sldNum="0" hdr="0" dt="0"/>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Table Layout: 01">
    <p:bg>
      <p:bgPr>
        <a:solidFill>
          <a:schemeClr val="bg1"/>
        </a:solidFill>
        <a:effectLst/>
      </p:bgPr>
    </p:bg>
    <p:spTree>
      <p:nvGrpSpPr>
        <p:cNvPr id="1" name=""/>
        <p:cNvGrpSpPr/>
        <p:nvPr/>
      </p:nvGrpSpPr>
      <p:grpSpPr>
        <a:xfrm>
          <a:off x="0" y="0"/>
          <a:ext cx="0" cy="0"/>
          <a:chOff x="0" y="0"/>
          <a:chExt cx="0" cy="0"/>
        </a:xfrm>
      </p:grpSpPr>
      <p:sp>
        <p:nvSpPr>
          <p:cNvPr id="4" name="Table Placeholder 3"/>
          <p:cNvSpPr>
            <a:spLocks noGrp="1"/>
          </p:cNvSpPr>
          <p:nvPr>
            <p:ph type="tbl" sz="quarter" idx="21"/>
          </p:nvPr>
        </p:nvSpPr>
        <p:spPr>
          <a:xfrm>
            <a:off x="71501" y="1052738"/>
            <a:ext cx="9000999" cy="4680407"/>
          </a:xfrm>
        </p:spPr>
        <p:txBody>
          <a:bodyPr/>
          <a:lstStyle/>
          <a:p>
            <a:endParaRPr lang="en-US"/>
          </a:p>
        </p:txBody>
      </p:sp>
      <p:pic>
        <p:nvPicPr>
          <p:cNvPr id="8" name="Picture 7"/>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35497" y="6345324"/>
            <a:ext cx="1476164" cy="468052"/>
          </a:xfrm>
          <a:prstGeom prst="rect">
            <a:avLst/>
          </a:prstGeom>
        </p:spPr>
      </p:pic>
      <p:cxnSp>
        <p:nvCxnSpPr>
          <p:cNvPr id="11" name="Straight Connector 10"/>
          <p:cNvCxnSpPr>
            <a:cxnSpLocks/>
          </p:cNvCxnSpPr>
          <p:nvPr userDrawn="1"/>
        </p:nvCxnSpPr>
        <p:spPr>
          <a:xfrm flipH="1">
            <a:off x="71501"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3" name="Text Placeholder 9"/>
          <p:cNvSpPr>
            <a:spLocks noGrp="1"/>
          </p:cNvSpPr>
          <p:nvPr>
            <p:ph type="body" sz="quarter" idx="23" hasCustomPrompt="1"/>
          </p:nvPr>
        </p:nvSpPr>
        <p:spPr>
          <a:xfrm>
            <a:off x="71501" y="5753887"/>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a:t>Notes &amp; Data</a:t>
            </a:r>
          </a:p>
        </p:txBody>
      </p:sp>
      <p:sp>
        <p:nvSpPr>
          <p:cNvPr id="10" name="Rectangle 9">
            <a:extLst>
              <a:ext uri="{FF2B5EF4-FFF2-40B4-BE49-F238E27FC236}">
                <a16:creationId xmlns:a16="http://schemas.microsoft.com/office/drawing/2014/main" id="{07C04AEC-6297-44D5-85E1-0428F13A219F}"/>
              </a:ext>
            </a:extLst>
          </p:cNvPr>
          <p:cNvSpPr/>
          <p:nvPr userDrawn="1"/>
        </p:nvSpPr>
        <p:spPr>
          <a:xfrm>
            <a:off x="0" y="0"/>
            <a:ext cx="9144000" cy="62841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543648073"/>
      </p:ext>
    </p:extLst>
  </p:cSld>
  <p:clrMapOvr>
    <a:masterClrMapping/>
  </p:clrMapOvr>
  <p:hf sldNum="0" hdr="0" dt="0"/>
</p:sldLayout>
</file>

<file path=ppt/slideLayouts/slideLayout48.xml><?xml version="1.0" encoding="utf-8"?>
<p:sldLayout xmlns:a="http://schemas.openxmlformats.org/drawingml/2006/main" xmlns:r="http://schemas.openxmlformats.org/officeDocument/2006/relationships" xmlns:p="http://schemas.openxmlformats.org/presentationml/2006/main" userDrawn="1">
  <p:cSld name="CMWF Graph - Blu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solidFill>
                <a:schemeClr val="accent2"/>
              </a:solidFill>
            </a:endParaRPr>
          </a:p>
        </p:txBody>
      </p:sp>
      <p:sp>
        <p:nvSpPr>
          <p:cNvPr id="57" name="Chart Placeholder 5"/>
          <p:cNvSpPr>
            <a:spLocks noGrp="1"/>
          </p:cNvSpPr>
          <p:nvPr>
            <p:ph type="chart" sz="quarter" idx="19"/>
          </p:nvPr>
        </p:nvSpPr>
        <p:spPr>
          <a:xfrm>
            <a:off x="627434" y="1699589"/>
            <a:ext cx="8091115" cy="4054958"/>
          </a:xfrm>
        </p:spPr>
        <p:txBody>
          <a:bodyPr>
            <a:normAutofit/>
          </a:bodyPr>
          <a:lstStyle>
            <a:lvl1pPr marL="0" indent="0">
              <a:buNone/>
              <a:defRPr sz="1600">
                <a:solidFill>
                  <a:srgbClr val="4C515A"/>
                </a:solidFill>
              </a:defRPr>
            </a:lvl1pPr>
          </a:lstStyle>
          <a:p>
            <a:r>
              <a:rPr lang="en-US"/>
              <a:t>Click icon to add chart</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20701" y="6087822"/>
            <a:ext cx="1631950" cy="758648"/>
          </a:xfrm>
          <a:prstGeom prst="rect">
            <a:avLst/>
          </a:prstGeom>
        </p:spPr>
      </p:pic>
      <p:sp>
        <p:nvSpPr>
          <p:cNvPr id="9" name="Text Placeholder 4"/>
          <p:cNvSpPr>
            <a:spLocks noGrp="1"/>
          </p:cNvSpPr>
          <p:nvPr>
            <p:ph type="body" sz="quarter" idx="21" hasCustomPrompt="1"/>
          </p:nvPr>
        </p:nvSpPr>
        <p:spPr>
          <a:xfrm>
            <a:off x="2341785" y="5999999"/>
            <a:ext cx="6376765" cy="777375"/>
          </a:xfrm>
        </p:spPr>
        <p:txBody>
          <a:bodyPr>
            <a:normAutofit/>
          </a:bodyPr>
          <a:lstStyle>
            <a:lvl1pPr marL="0" indent="0">
              <a:buNone/>
              <a:defRPr sz="900" spc="0">
                <a:solidFill>
                  <a:srgbClr val="676E7B"/>
                </a:solidFill>
              </a:defRPr>
            </a:lvl1pPr>
          </a:lstStyle>
          <a:p>
            <a:pPr lvl="0"/>
            <a:r>
              <a:rPr lang="en-US"/>
              <a:t>Place graph source here</a:t>
            </a:r>
          </a:p>
        </p:txBody>
      </p:sp>
      <p:cxnSp>
        <p:nvCxnSpPr>
          <p:cNvPr id="10" name="Straight Connector 9"/>
          <p:cNvCxnSpPr>
            <a:cxnSpLocks/>
          </p:cNvCxnSpPr>
          <p:nvPr userDrawn="1"/>
        </p:nvCxnSpPr>
        <p:spPr>
          <a:xfrm flipH="1">
            <a:off x="628749"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3"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5"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extLst>
      <p:ext uri="{BB962C8B-B14F-4D97-AF65-F5344CB8AC3E}">
        <p14:creationId xmlns:p14="http://schemas.microsoft.com/office/powerpoint/2010/main" val="2224712200"/>
      </p:ext>
    </p:extLst>
  </p:cSld>
  <p:clrMapOvr>
    <a:masterClrMapping/>
  </p:clrMapOvr>
  <p:hf sldNum="0" hdr="0" dt="0"/>
</p:sldLayout>
</file>

<file path=ppt/slideLayouts/slideLayout49.xml><?xml version="1.0" encoding="utf-8"?>
<p:sldLayout xmlns:a="http://schemas.openxmlformats.org/drawingml/2006/main" xmlns:r="http://schemas.openxmlformats.org/officeDocument/2006/relationships" xmlns:p="http://schemas.openxmlformats.org/presentationml/2006/main" userDrawn="1">
  <p:cSld name="CMWF Table - Blue">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627434" y="1699589"/>
            <a:ext cx="8091115" cy="4054958"/>
          </a:xfrm>
        </p:spPr>
        <p:txBody>
          <a:bodyPr>
            <a:normAutofit/>
          </a:bodyPr>
          <a:lstStyle>
            <a:lvl1pPr marL="0" indent="0">
              <a:buNone/>
              <a:defRPr sz="1600"/>
            </a:lvl1pPr>
          </a:lstStyle>
          <a:p>
            <a:r>
              <a:rPr lang="en-US"/>
              <a:t>Click icon to add table</a:t>
            </a:r>
          </a:p>
        </p:txBody>
      </p:sp>
      <p:sp>
        <p:nvSpPr>
          <p:cNvPr id="3" name="Rectangle 2"/>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solidFill>
                <a:schemeClr val="accent2"/>
              </a:solidFill>
            </a:endParaRP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20701" y="6087822"/>
            <a:ext cx="1631950" cy="758648"/>
          </a:xfrm>
          <a:prstGeom prst="rect">
            <a:avLst/>
          </a:prstGeom>
        </p:spPr>
      </p:pic>
      <p:sp>
        <p:nvSpPr>
          <p:cNvPr id="9" name="Text Placeholder 4"/>
          <p:cNvSpPr>
            <a:spLocks noGrp="1"/>
          </p:cNvSpPr>
          <p:nvPr>
            <p:ph type="body" sz="quarter" idx="21" hasCustomPrompt="1"/>
          </p:nvPr>
        </p:nvSpPr>
        <p:spPr>
          <a:xfrm>
            <a:off x="2341785" y="5999999"/>
            <a:ext cx="6376765" cy="777375"/>
          </a:xfrm>
        </p:spPr>
        <p:txBody>
          <a:bodyPr>
            <a:normAutofit/>
          </a:bodyPr>
          <a:lstStyle>
            <a:lvl1pPr marL="0" indent="0">
              <a:buNone/>
              <a:defRPr sz="900" spc="0">
                <a:solidFill>
                  <a:srgbClr val="676E7B"/>
                </a:solidFill>
              </a:defRPr>
            </a:lvl1pPr>
          </a:lstStyle>
          <a:p>
            <a:pPr lvl="0"/>
            <a:r>
              <a:rPr lang="en-US"/>
              <a:t>Place graph source here</a:t>
            </a:r>
          </a:p>
        </p:txBody>
      </p:sp>
      <p:cxnSp>
        <p:nvCxnSpPr>
          <p:cNvPr id="10" name="Straight Connector 9"/>
          <p:cNvCxnSpPr>
            <a:cxnSpLocks/>
          </p:cNvCxnSpPr>
          <p:nvPr userDrawn="1"/>
        </p:nvCxnSpPr>
        <p:spPr>
          <a:xfrm flipH="1">
            <a:off x="628749"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5"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7"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extLst>
      <p:ext uri="{BB962C8B-B14F-4D97-AF65-F5344CB8AC3E}">
        <p14:creationId xmlns:p14="http://schemas.microsoft.com/office/powerpoint/2010/main" val="1193336295"/>
      </p:ext>
    </p:extLst>
  </p:cSld>
  <p:clrMapOvr>
    <a:masterClrMapping/>
  </p:clrMapOvr>
  <p:hf sldNum="0" hd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MWF Section 1 - Green">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217054" cy="6858000"/>
          </a:xfrm>
          <a:prstGeom prst="rect">
            <a:avLst/>
          </a:prstGeom>
          <a:solidFill>
            <a:schemeClr val="accent4">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accent4">
                    <a:lumMod val="40000"/>
                    <a:lumOff val="6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a:t>Insert sub text</a:t>
            </a:r>
          </a:p>
        </p:txBody>
      </p:sp>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4">
                    <a:lumMod val="40000"/>
                    <a:lumOff val="60000"/>
                  </a:schemeClr>
                </a:solidFill>
                <a:latin typeface="+mn-lt"/>
              </a:rPr>
              <a:pPr algn="r"/>
              <a:t>‹#›</a:t>
            </a:fld>
            <a:endParaRPr lang="en-US" sz="900">
              <a:solidFill>
                <a:schemeClr val="accent4">
                  <a:lumMod val="40000"/>
                  <a:lumOff val="60000"/>
                </a:schemeClr>
              </a:solidFill>
              <a:latin typeface="+mn-lt"/>
            </a:endParaRPr>
          </a:p>
        </p:txBody>
      </p:sp>
      <p:pic>
        <p:nvPicPr>
          <p:cNvPr id="12" name="Picture 11"/>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Graph Layout: 01">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35496" y="6345324"/>
            <a:ext cx="1476164" cy="468052"/>
          </a:xfrm>
          <a:prstGeom prst="rect">
            <a:avLst/>
          </a:prstGeom>
        </p:spPr>
      </p:pic>
      <p:sp>
        <p:nvSpPr>
          <p:cNvPr id="53" name="Title 1"/>
          <p:cNvSpPr>
            <a:spLocks noGrp="1"/>
          </p:cNvSpPr>
          <p:nvPr>
            <p:ph type="ctrTitle" hasCustomPrompt="1"/>
          </p:nvPr>
        </p:nvSpPr>
        <p:spPr>
          <a:xfrm>
            <a:off x="71500" y="296652"/>
            <a:ext cx="9001000" cy="756084"/>
          </a:xfrm>
          <a:effectLst/>
        </p:spPr>
        <p:txBody>
          <a:bodyPr anchor="t">
            <a:normAutofit/>
          </a:bodyPr>
          <a:lstStyle>
            <a:lvl1pPr algn="l">
              <a:lnSpc>
                <a:spcPct val="110000"/>
              </a:lnSpc>
              <a:defRPr sz="2000" spc="0" baseline="0">
                <a:solidFill>
                  <a:srgbClr val="4C515A"/>
                </a:solidFill>
                <a:effectLst/>
              </a:defRPr>
            </a:lvl1pPr>
          </a:lstStyle>
          <a:p>
            <a:r>
              <a:rPr lang="en-US"/>
              <a:t>Click to edit master title style</a:t>
            </a:r>
          </a:p>
        </p:txBody>
      </p:sp>
      <p:sp>
        <p:nvSpPr>
          <p:cNvPr id="57" name="Chart Placeholder 5"/>
          <p:cNvSpPr>
            <a:spLocks noGrp="1"/>
          </p:cNvSpPr>
          <p:nvPr>
            <p:ph type="chart" sz="quarter" idx="19"/>
          </p:nvPr>
        </p:nvSpPr>
        <p:spPr>
          <a:xfrm>
            <a:off x="71500" y="1052736"/>
            <a:ext cx="9000999" cy="4596104"/>
          </a:xfrm>
        </p:spPr>
        <p:txBody>
          <a:bodyPr>
            <a:normAutofit/>
          </a:bodyPr>
          <a:lstStyle>
            <a:lvl1pPr>
              <a:defRPr sz="1300">
                <a:solidFill>
                  <a:srgbClr val="4C515A"/>
                </a:solidFill>
              </a:defRPr>
            </a:lvl1pPr>
          </a:lstStyle>
          <a:p>
            <a:endParaRPr lang="en-US"/>
          </a:p>
        </p:txBody>
      </p:sp>
      <p:cxnSp>
        <p:nvCxnSpPr>
          <p:cNvPr id="61" name="Straight Connector 60"/>
          <p:cNvCxnSpPr>
            <a:cxnSpLocks/>
          </p:cNvCxnSpPr>
          <p:nvPr userDrawn="1"/>
        </p:nvCxnSpPr>
        <p:spPr>
          <a:xfrm flipH="1">
            <a:off x="71500"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sz="quarter" idx="21" hasCustomPrompt="1"/>
          </p:nvPr>
        </p:nvSpPr>
        <p:spPr>
          <a:xfrm>
            <a:off x="71500" y="8620"/>
            <a:ext cx="9001000" cy="224346"/>
          </a:xfrm>
        </p:spPr>
        <p:txBody>
          <a:bodyPr anchor="b" anchorCtr="0">
            <a:noAutofit/>
          </a:bodyPr>
          <a:lstStyle>
            <a:lvl1pPr marL="0" indent="0">
              <a:buNone/>
              <a:defRPr sz="1200"/>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a:t>Exhibit #</a:t>
            </a:r>
          </a:p>
        </p:txBody>
      </p:sp>
      <p:sp>
        <p:nvSpPr>
          <p:cNvPr id="9" name="Text Placeholder 9"/>
          <p:cNvSpPr>
            <a:spLocks noGrp="1"/>
          </p:cNvSpPr>
          <p:nvPr>
            <p:ph type="body" sz="quarter" idx="23" hasCustomPrompt="1"/>
          </p:nvPr>
        </p:nvSpPr>
        <p:spPr>
          <a:xfrm>
            <a:off x="71500" y="5753887"/>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a:t>Notes &amp; Data</a:t>
            </a:r>
          </a:p>
        </p:txBody>
      </p:sp>
    </p:spTree>
    <p:extLst>
      <p:ext uri="{BB962C8B-B14F-4D97-AF65-F5344CB8AC3E}">
        <p14:creationId xmlns:p14="http://schemas.microsoft.com/office/powerpoint/2010/main" val="569510075"/>
      </p:ext>
    </p:extLst>
  </p:cSld>
  <p:clrMapOvr>
    <a:masterClrMapping/>
  </p:clrMapOvr>
  <p:hf sldNum="0" hdr="0" dt="0"/>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Graph Layout: 05">
    <p:bg>
      <p:bgPr>
        <a:solidFill>
          <a:schemeClr val="bg1"/>
        </a:solidFill>
        <a:effectLst/>
      </p:bgPr>
    </p:bg>
    <p:spTree>
      <p:nvGrpSpPr>
        <p:cNvPr id="1" name=""/>
        <p:cNvGrpSpPr/>
        <p:nvPr/>
      </p:nvGrpSpPr>
      <p:grpSpPr>
        <a:xfrm>
          <a:off x="0" y="0"/>
          <a:ext cx="0" cy="0"/>
          <a:chOff x="0" y="0"/>
          <a:chExt cx="0" cy="0"/>
        </a:xfrm>
      </p:grpSpPr>
      <p:sp>
        <p:nvSpPr>
          <p:cNvPr id="57" name="Chart Placeholder 5"/>
          <p:cNvSpPr>
            <a:spLocks noGrp="1"/>
          </p:cNvSpPr>
          <p:nvPr>
            <p:ph type="chart" sz="quarter" idx="19"/>
          </p:nvPr>
        </p:nvSpPr>
        <p:spPr>
          <a:xfrm>
            <a:off x="71499" y="1052736"/>
            <a:ext cx="4389120" cy="4701151"/>
          </a:xfrm>
        </p:spPr>
        <p:txBody>
          <a:bodyPr>
            <a:normAutofit/>
          </a:bodyPr>
          <a:lstStyle>
            <a:lvl1pPr>
              <a:defRPr sz="1300">
                <a:solidFill>
                  <a:srgbClr val="4C515A"/>
                </a:solidFill>
              </a:defRPr>
            </a:lvl1pPr>
          </a:lstStyle>
          <a:p>
            <a:endParaRPr lang="en-US"/>
          </a:p>
        </p:txBody>
      </p: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35496" y="6345324"/>
            <a:ext cx="1476164" cy="468052"/>
          </a:xfrm>
          <a:prstGeom prst="rect">
            <a:avLst/>
          </a:prstGeom>
        </p:spPr>
      </p:pic>
      <p:sp>
        <p:nvSpPr>
          <p:cNvPr id="10" name="Title 1"/>
          <p:cNvSpPr>
            <a:spLocks noGrp="1"/>
          </p:cNvSpPr>
          <p:nvPr>
            <p:ph type="ctrTitle" hasCustomPrompt="1"/>
          </p:nvPr>
        </p:nvSpPr>
        <p:spPr>
          <a:xfrm>
            <a:off x="71500" y="296652"/>
            <a:ext cx="9001000" cy="756084"/>
          </a:xfrm>
          <a:effectLst/>
        </p:spPr>
        <p:txBody>
          <a:bodyPr anchor="t">
            <a:normAutofit/>
          </a:bodyPr>
          <a:lstStyle>
            <a:lvl1pPr algn="l">
              <a:lnSpc>
                <a:spcPct val="110000"/>
              </a:lnSpc>
              <a:defRPr sz="2000" spc="0" baseline="0">
                <a:solidFill>
                  <a:srgbClr val="4C515A"/>
                </a:solidFill>
                <a:effectLst/>
              </a:defRPr>
            </a:lvl1pPr>
          </a:lstStyle>
          <a:p>
            <a:r>
              <a:rPr lang="en-US"/>
              <a:t>Click to edit master title style</a:t>
            </a:r>
          </a:p>
        </p:txBody>
      </p:sp>
      <p:cxnSp>
        <p:nvCxnSpPr>
          <p:cNvPr id="12" name="Straight Connector 11"/>
          <p:cNvCxnSpPr>
            <a:cxnSpLocks/>
          </p:cNvCxnSpPr>
          <p:nvPr userDrawn="1"/>
        </p:nvCxnSpPr>
        <p:spPr>
          <a:xfrm flipH="1">
            <a:off x="71500"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3" name="Text Placeholder 2"/>
          <p:cNvSpPr>
            <a:spLocks noGrp="1"/>
          </p:cNvSpPr>
          <p:nvPr>
            <p:ph type="body" sz="quarter" idx="22" hasCustomPrompt="1"/>
          </p:nvPr>
        </p:nvSpPr>
        <p:spPr>
          <a:xfrm>
            <a:off x="71500" y="8620"/>
            <a:ext cx="9001000" cy="224346"/>
          </a:xfrm>
        </p:spPr>
        <p:txBody>
          <a:bodyPr anchor="b" anchorCtr="0">
            <a:noAutofit/>
          </a:bodyPr>
          <a:lstStyle>
            <a:lvl1pPr marL="0" indent="0">
              <a:buNone/>
              <a:defRPr sz="1200"/>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a:t>Exhibit #</a:t>
            </a:r>
          </a:p>
        </p:txBody>
      </p:sp>
      <p:sp>
        <p:nvSpPr>
          <p:cNvPr id="14" name="Text Placeholder 9"/>
          <p:cNvSpPr>
            <a:spLocks noGrp="1"/>
          </p:cNvSpPr>
          <p:nvPr>
            <p:ph type="body" sz="quarter" idx="23" hasCustomPrompt="1"/>
          </p:nvPr>
        </p:nvSpPr>
        <p:spPr>
          <a:xfrm>
            <a:off x="71500" y="5753887"/>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a:t>Notes &amp; Data</a:t>
            </a:r>
          </a:p>
        </p:txBody>
      </p:sp>
      <p:sp>
        <p:nvSpPr>
          <p:cNvPr id="15" name="Chart Placeholder 5"/>
          <p:cNvSpPr>
            <a:spLocks noGrp="1"/>
          </p:cNvSpPr>
          <p:nvPr>
            <p:ph type="chart" sz="quarter" idx="24"/>
          </p:nvPr>
        </p:nvSpPr>
        <p:spPr>
          <a:xfrm>
            <a:off x="4683379" y="1052736"/>
            <a:ext cx="4389120" cy="4701151"/>
          </a:xfrm>
        </p:spPr>
        <p:txBody>
          <a:bodyPr>
            <a:normAutofit/>
          </a:bodyPr>
          <a:lstStyle>
            <a:lvl1pPr>
              <a:defRPr sz="1300">
                <a:solidFill>
                  <a:srgbClr val="4C515A"/>
                </a:solidFill>
              </a:defRPr>
            </a:lvl1pPr>
          </a:lstStyle>
          <a:p>
            <a:endParaRPr lang="en-US"/>
          </a:p>
        </p:txBody>
      </p:sp>
      <p:sp>
        <p:nvSpPr>
          <p:cNvPr id="11" name="Rectangle 10"/>
          <p:cNvSpPr/>
          <p:nvPr userDrawn="1"/>
        </p:nvSpPr>
        <p:spPr>
          <a:xfrm>
            <a:off x="1655676" y="6408040"/>
            <a:ext cx="7416824" cy="369332"/>
          </a:xfrm>
          <a:prstGeom prst="rect">
            <a:avLst/>
          </a:prstGeom>
        </p:spPr>
        <p:txBody>
          <a:bodyPr wrap="square">
            <a:spAutoFit/>
          </a:bodyPr>
          <a:lstStyle/>
          <a:p>
            <a:pPr marL="0" marR="0" indent="0" algn="l" defTabSz="1219170" rtl="0" eaLnBrk="1" fontAlgn="auto" latinLnBrk="0" hangingPunct="1">
              <a:lnSpc>
                <a:spcPct val="100000"/>
              </a:lnSpc>
              <a:spcBef>
                <a:spcPts val="0"/>
              </a:spcBef>
              <a:spcAft>
                <a:spcPts val="0"/>
              </a:spcAft>
              <a:buClrTx/>
              <a:buSzTx/>
              <a:buFontTx/>
              <a:buNone/>
              <a:tabLst/>
              <a:defRPr/>
            </a:pPr>
            <a:r>
              <a:rPr lang="en-US" sz="900">
                <a:solidFill>
                  <a:schemeClr val="tx1"/>
                </a:solidFill>
              </a:rPr>
              <a:t>Source: M. Z. Gunja, S. R. Collins, M.</a:t>
            </a:r>
            <a:r>
              <a:rPr lang="en-US" sz="900" baseline="0">
                <a:solidFill>
                  <a:schemeClr val="tx1"/>
                </a:solidFill>
              </a:rPr>
              <a:t> </a:t>
            </a:r>
            <a:r>
              <a:rPr lang="en-US" sz="900">
                <a:solidFill>
                  <a:schemeClr val="tx1"/>
                </a:solidFill>
              </a:rPr>
              <a:t>M. Doty, and S. Beutel, </a:t>
            </a:r>
            <a:r>
              <a:rPr lang="en-US" sz="900" b="0" i="1">
                <a:solidFill>
                  <a:schemeClr val="tx1"/>
                </a:solidFill>
                <a:latin typeface="InterFace" charset="0"/>
                <a:ea typeface="InterFace" charset="0"/>
                <a:cs typeface="InterFace" charset="0"/>
              </a:rPr>
              <a:t>How the Affordable Care Act Has Helped Women Gain Insurance and Improved Their Ability to Get Health Care: Findings from The Commonwealth Fund Biennial Health Insurance Survey, 2016, </a:t>
            </a:r>
            <a:r>
              <a:rPr lang="en-US" sz="900">
                <a:solidFill>
                  <a:schemeClr val="tx1"/>
                </a:solidFill>
              </a:rPr>
              <a:t>The Commonwealth Fund, August</a:t>
            </a:r>
            <a:r>
              <a:rPr lang="en-US" sz="900" baseline="0">
                <a:solidFill>
                  <a:schemeClr val="tx1"/>
                </a:solidFill>
              </a:rPr>
              <a:t> 2017.</a:t>
            </a:r>
            <a:endParaRPr lang="en-US" sz="900">
              <a:solidFill>
                <a:schemeClr val="tx1"/>
              </a:solidFill>
            </a:endParaRPr>
          </a:p>
        </p:txBody>
      </p:sp>
    </p:spTree>
    <p:extLst>
      <p:ext uri="{BB962C8B-B14F-4D97-AF65-F5344CB8AC3E}">
        <p14:creationId xmlns:p14="http://schemas.microsoft.com/office/powerpoint/2010/main" val="882937761"/>
      </p:ext>
    </p:extLst>
  </p:cSld>
  <p:clrMapOvr>
    <a:masterClrMapping/>
  </p:clrMapOvr>
  <p:hf sldNum="0" hdr="0" dt="0"/>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Table Layout: 01">
    <p:bg>
      <p:bgPr>
        <a:solidFill>
          <a:schemeClr val="bg1"/>
        </a:solidFill>
        <a:effectLst/>
      </p:bgPr>
    </p:bg>
    <p:spTree>
      <p:nvGrpSpPr>
        <p:cNvPr id="1" name=""/>
        <p:cNvGrpSpPr/>
        <p:nvPr/>
      </p:nvGrpSpPr>
      <p:grpSpPr>
        <a:xfrm>
          <a:off x="0" y="0"/>
          <a:ext cx="0" cy="0"/>
          <a:chOff x="0" y="0"/>
          <a:chExt cx="0" cy="0"/>
        </a:xfrm>
      </p:grpSpPr>
      <p:sp>
        <p:nvSpPr>
          <p:cNvPr id="4" name="Table Placeholder 3"/>
          <p:cNvSpPr>
            <a:spLocks noGrp="1"/>
          </p:cNvSpPr>
          <p:nvPr>
            <p:ph type="tbl" sz="quarter" idx="21"/>
          </p:nvPr>
        </p:nvSpPr>
        <p:spPr>
          <a:xfrm>
            <a:off x="71500" y="1052736"/>
            <a:ext cx="9000999" cy="4680407"/>
          </a:xfrm>
        </p:spPr>
        <p:txBody>
          <a:bodyPr/>
          <a:lstStyle/>
          <a:p>
            <a:endParaRPr lang="en-US"/>
          </a:p>
        </p:txBody>
      </p:sp>
      <p:pic>
        <p:nvPicPr>
          <p:cNvPr id="8" name="Picture 7"/>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35496" y="6345324"/>
            <a:ext cx="1476164" cy="468052"/>
          </a:xfrm>
          <a:prstGeom prst="rect">
            <a:avLst/>
          </a:prstGeom>
        </p:spPr>
      </p:pic>
      <p:cxnSp>
        <p:nvCxnSpPr>
          <p:cNvPr id="11" name="Straight Connector 10"/>
          <p:cNvCxnSpPr>
            <a:cxnSpLocks/>
          </p:cNvCxnSpPr>
          <p:nvPr userDrawn="1"/>
        </p:nvCxnSpPr>
        <p:spPr>
          <a:xfrm flipH="1">
            <a:off x="71500"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3" name="Text Placeholder 9"/>
          <p:cNvSpPr>
            <a:spLocks noGrp="1"/>
          </p:cNvSpPr>
          <p:nvPr>
            <p:ph type="body" sz="quarter" idx="23" hasCustomPrompt="1"/>
          </p:nvPr>
        </p:nvSpPr>
        <p:spPr>
          <a:xfrm>
            <a:off x="71500" y="5753887"/>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a:t>Notes &amp; Data</a:t>
            </a:r>
          </a:p>
        </p:txBody>
      </p:sp>
      <p:sp>
        <p:nvSpPr>
          <p:cNvPr id="10" name="Rectangle 9">
            <a:extLst>
              <a:ext uri="{FF2B5EF4-FFF2-40B4-BE49-F238E27FC236}">
                <a16:creationId xmlns:a16="http://schemas.microsoft.com/office/drawing/2014/main" id="{07C04AEC-6297-44D5-85E1-0428F13A219F}"/>
              </a:ext>
            </a:extLst>
          </p:cNvPr>
          <p:cNvSpPr/>
          <p:nvPr userDrawn="1"/>
        </p:nvSpPr>
        <p:spPr>
          <a:xfrm>
            <a:off x="0" y="0"/>
            <a:ext cx="9144000" cy="62841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8966143"/>
      </p:ext>
    </p:extLst>
  </p:cSld>
  <p:clrMapOvr>
    <a:masterClrMapping/>
  </p:clrMapOvr>
  <p:hf sldNum="0" hdr="0" dt="0"/>
</p:sldLayout>
</file>

<file path=ppt/slideLayouts/slideLayout53.xml><?xml version="1.0" encoding="utf-8"?>
<p:sldLayout xmlns:a="http://schemas.openxmlformats.org/drawingml/2006/main" xmlns:r="http://schemas.openxmlformats.org/officeDocument/2006/relationships" xmlns:p="http://schemas.openxmlformats.org/presentationml/2006/main" userDrawn="1">
  <p:cSld name="CMWF Graph - Blu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57" name="Chart Placeholder 5"/>
          <p:cNvSpPr>
            <a:spLocks noGrp="1"/>
          </p:cNvSpPr>
          <p:nvPr>
            <p:ph type="chart" sz="quarter" idx="19"/>
          </p:nvPr>
        </p:nvSpPr>
        <p:spPr>
          <a:xfrm>
            <a:off x="627433" y="1699589"/>
            <a:ext cx="8091115" cy="4054958"/>
          </a:xfrm>
        </p:spPr>
        <p:txBody>
          <a:bodyPr>
            <a:normAutofit/>
          </a:bodyPr>
          <a:lstStyle>
            <a:lvl1pPr marL="0" indent="0">
              <a:buNone/>
              <a:defRPr sz="1600">
                <a:solidFill>
                  <a:srgbClr val="4C515A"/>
                </a:solidFill>
              </a:defRPr>
            </a:lvl1pPr>
          </a:lstStyle>
          <a:p>
            <a:r>
              <a:rPr lang="en-US"/>
              <a:t>Click icon to add chart</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
        <p:nvSpPr>
          <p:cNvPr id="9" name="Text Placeholder 4"/>
          <p:cNvSpPr>
            <a:spLocks noGrp="1"/>
          </p:cNvSpPr>
          <p:nvPr>
            <p:ph type="body" sz="quarter" idx="21" hasCustomPrompt="1"/>
          </p:nvPr>
        </p:nvSpPr>
        <p:spPr>
          <a:xfrm>
            <a:off x="2341784" y="5999997"/>
            <a:ext cx="6376765" cy="777375"/>
          </a:xfrm>
        </p:spPr>
        <p:txBody>
          <a:bodyPr>
            <a:normAutofit/>
          </a:bodyPr>
          <a:lstStyle>
            <a:lvl1pPr marL="0" indent="0">
              <a:buNone/>
              <a:defRPr sz="900" spc="0">
                <a:solidFill>
                  <a:srgbClr val="676E7B"/>
                </a:solidFill>
              </a:defRPr>
            </a:lvl1pPr>
          </a:lstStyle>
          <a:p>
            <a:pPr lvl="0"/>
            <a:r>
              <a:rPr lang="en-US"/>
              <a:t>Place graph source here</a:t>
            </a:r>
          </a:p>
        </p:txBody>
      </p:sp>
      <p:cxnSp>
        <p:nvCxnSpPr>
          <p:cNvPr id="10" name="Straight Connector 9"/>
          <p:cNvCxnSpPr>
            <a:cxnSpLocks/>
          </p:cNvCxnSpPr>
          <p:nvPr userDrawn="1"/>
        </p:nvCxnSpPr>
        <p:spPr>
          <a:xfrm flipH="1">
            <a:off x="628748"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3"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5"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extLst>
      <p:ext uri="{BB962C8B-B14F-4D97-AF65-F5344CB8AC3E}">
        <p14:creationId xmlns:p14="http://schemas.microsoft.com/office/powerpoint/2010/main" val="2453075676"/>
      </p:ext>
    </p:extLst>
  </p:cSld>
  <p:clrMapOvr>
    <a:masterClrMapping/>
  </p:clrMapOvr>
  <p:hf sldNum="0" hdr="0" dt="0"/>
</p:sldLayout>
</file>

<file path=ppt/slideLayouts/slideLayout54.xml><?xml version="1.0" encoding="utf-8"?>
<p:sldLayout xmlns:a="http://schemas.openxmlformats.org/drawingml/2006/main" xmlns:r="http://schemas.openxmlformats.org/officeDocument/2006/relationships" xmlns:p="http://schemas.openxmlformats.org/presentationml/2006/main" userDrawn="1">
  <p:cSld name="CMWF Table - Blue">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627433" y="1699589"/>
            <a:ext cx="8091115" cy="4054958"/>
          </a:xfrm>
        </p:spPr>
        <p:txBody>
          <a:bodyPr>
            <a:normAutofit/>
          </a:bodyPr>
          <a:lstStyle>
            <a:lvl1pPr marL="0" indent="0">
              <a:buNone/>
              <a:defRPr sz="1600"/>
            </a:lvl1pPr>
          </a:lstStyle>
          <a:p>
            <a:r>
              <a:rPr lang="en-US"/>
              <a:t>Click icon to add table</a:t>
            </a:r>
          </a:p>
        </p:txBody>
      </p:sp>
      <p:sp>
        <p:nvSpPr>
          <p:cNvPr id="3" name="Rectangle 2"/>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
        <p:nvSpPr>
          <p:cNvPr id="9" name="Text Placeholder 4"/>
          <p:cNvSpPr>
            <a:spLocks noGrp="1"/>
          </p:cNvSpPr>
          <p:nvPr>
            <p:ph type="body" sz="quarter" idx="21" hasCustomPrompt="1"/>
          </p:nvPr>
        </p:nvSpPr>
        <p:spPr>
          <a:xfrm>
            <a:off x="2341784" y="5999997"/>
            <a:ext cx="6376765" cy="777375"/>
          </a:xfrm>
        </p:spPr>
        <p:txBody>
          <a:bodyPr>
            <a:normAutofit/>
          </a:bodyPr>
          <a:lstStyle>
            <a:lvl1pPr marL="0" indent="0">
              <a:buNone/>
              <a:defRPr sz="900" spc="0">
                <a:solidFill>
                  <a:srgbClr val="676E7B"/>
                </a:solidFill>
              </a:defRPr>
            </a:lvl1pPr>
          </a:lstStyle>
          <a:p>
            <a:pPr lvl="0"/>
            <a:r>
              <a:rPr lang="en-US"/>
              <a:t>Place graph source here</a:t>
            </a:r>
          </a:p>
        </p:txBody>
      </p:sp>
      <p:cxnSp>
        <p:nvCxnSpPr>
          <p:cNvPr id="10" name="Straight Connector 9"/>
          <p:cNvCxnSpPr>
            <a:cxnSpLocks/>
          </p:cNvCxnSpPr>
          <p:nvPr userDrawn="1"/>
        </p:nvCxnSpPr>
        <p:spPr>
          <a:xfrm flipH="1">
            <a:off x="628748"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5"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7"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extLst>
      <p:ext uri="{BB962C8B-B14F-4D97-AF65-F5344CB8AC3E}">
        <p14:creationId xmlns:p14="http://schemas.microsoft.com/office/powerpoint/2010/main" val="968719820"/>
      </p:ext>
    </p:extLst>
  </p:cSld>
  <p:clrMapOvr>
    <a:masterClrMapping/>
  </p:clrMapOvr>
  <p:hf sldNum="0" hd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MWF Section 1 - Purple">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217054" cy="6858000"/>
          </a:xfrm>
          <a:prstGeom prst="rect">
            <a:avLst/>
          </a:prstGeom>
          <a:solidFill>
            <a:schemeClr val="accent5">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accent5">
                    <a:lumMod val="40000"/>
                    <a:lumOff val="6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a:t>Insert sub text</a:t>
            </a:r>
          </a:p>
        </p:txBody>
      </p:sp>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5">
                    <a:lumMod val="40000"/>
                    <a:lumOff val="60000"/>
                  </a:schemeClr>
                </a:solidFill>
                <a:latin typeface="+mn-lt"/>
              </a:rPr>
              <a:pPr algn="r"/>
              <a:t>‹#›</a:t>
            </a:fld>
            <a:endParaRPr lang="en-US" sz="900">
              <a:solidFill>
                <a:schemeClr val="accent5">
                  <a:lumMod val="40000"/>
                  <a:lumOff val="60000"/>
                </a:schemeClr>
              </a:solidFill>
              <a:latin typeface="+mn-lt"/>
            </a:endParaRPr>
          </a:p>
        </p:txBody>
      </p:sp>
      <p:pic>
        <p:nvPicPr>
          <p:cNvPr id="13" name="Picture 12"/>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MWF Section 2 Photo - Blue">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1" y="3467100"/>
            <a:ext cx="9144001" cy="3392038"/>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tx2">
                    <a:lumMod val="20000"/>
                    <a:lumOff val="80000"/>
                  </a:schemeClr>
                </a:solidFill>
              </a:defRPr>
            </a:lvl1pPr>
          </a:lstStyle>
          <a:p>
            <a:pPr lvl="0"/>
            <a:r>
              <a:rPr lang="en-US"/>
              <a:t>Insert sub text</a:t>
            </a:r>
          </a:p>
        </p:txBody>
      </p:sp>
      <p:sp>
        <p:nvSpPr>
          <p:cNvPr id="5" name="Picture Placeholder 4"/>
          <p:cNvSpPr>
            <a:spLocks noGrp="1"/>
          </p:cNvSpPr>
          <p:nvPr>
            <p:ph type="pic" sz="quarter" idx="13"/>
          </p:nvPr>
        </p:nvSpPr>
        <p:spPr>
          <a:xfrm>
            <a:off x="0" y="0"/>
            <a:ext cx="9144000" cy="3333750"/>
          </a:xfrm>
        </p:spPr>
        <p:txBody>
          <a:bodyPr/>
          <a:lstStyle/>
          <a:p>
            <a:r>
              <a:rPr lang="en-US"/>
              <a:t>Click icon to add picture</a:t>
            </a: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803900"/>
            <a:ext cx="2128823" cy="638078"/>
          </a:xfrm>
          <a:prstGeom prst="rect">
            <a:avLst/>
          </a:prstGeom>
        </p:spPr>
      </p:pic>
      <p:sp>
        <p:nvSpPr>
          <p:cNvPr id="17" name="Text Placeholder 3"/>
          <p:cNvSpPr>
            <a:spLocks noGrp="1"/>
          </p:cNvSpPr>
          <p:nvPr>
            <p:ph type="body" sz="quarter" idx="14" hasCustomPrompt="1"/>
          </p:nvPr>
        </p:nvSpPr>
        <p:spPr>
          <a:xfrm>
            <a:off x="5080000" y="6024225"/>
            <a:ext cx="3750732" cy="197428"/>
          </a:xfrm>
        </p:spPr>
        <p:txBody>
          <a:bodyPr anchor="ctr">
            <a:noAutofit/>
          </a:bodyPr>
          <a:lstStyle>
            <a:lvl1pPr marL="0" indent="0" algn="r">
              <a:buNone/>
              <a:defRPr sz="105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MWF Section 2 Photo - Orange">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1" y="3467100"/>
            <a:ext cx="9144001" cy="33920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accent2">
                    <a:lumMod val="20000"/>
                    <a:lumOff val="80000"/>
                  </a:schemeClr>
                </a:solidFill>
              </a:defRPr>
            </a:lvl1pPr>
          </a:lstStyle>
          <a:p>
            <a:pPr lvl="0"/>
            <a:r>
              <a:rPr lang="en-US"/>
              <a:t>Insert sub text</a:t>
            </a:r>
          </a:p>
        </p:txBody>
      </p:sp>
      <p:sp>
        <p:nvSpPr>
          <p:cNvPr id="5" name="Picture Placeholder 4"/>
          <p:cNvSpPr>
            <a:spLocks noGrp="1"/>
          </p:cNvSpPr>
          <p:nvPr>
            <p:ph type="pic" sz="quarter" idx="13"/>
          </p:nvPr>
        </p:nvSpPr>
        <p:spPr>
          <a:xfrm>
            <a:off x="0" y="0"/>
            <a:ext cx="9144000" cy="3333750"/>
          </a:xfrm>
        </p:spPr>
        <p:txBody>
          <a:bodyPr/>
          <a:lstStyle/>
          <a:p>
            <a:r>
              <a:rPr lang="en-US"/>
              <a:t>Click icon to add picture</a:t>
            </a: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803900"/>
            <a:ext cx="2128823" cy="638078"/>
          </a:xfrm>
          <a:prstGeom prst="rect">
            <a:avLst/>
          </a:prstGeom>
        </p:spPr>
      </p:pic>
      <p:sp>
        <p:nvSpPr>
          <p:cNvPr id="10" name="Text Placeholder 3"/>
          <p:cNvSpPr>
            <a:spLocks noGrp="1"/>
          </p:cNvSpPr>
          <p:nvPr>
            <p:ph type="body" sz="quarter" idx="14" hasCustomPrompt="1"/>
          </p:nvPr>
        </p:nvSpPr>
        <p:spPr>
          <a:xfrm>
            <a:off x="5080001" y="6024225"/>
            <a:ext cx="3750732" cy="197428"/>
          </a:xfrm>
        </p:spPr>
        <p:txBody>
          <a:bodyPr anchor="ctr">
            <a:noAutofit/>
          </a:bodyPr>
          <a:lstStyle>
            <a:lvl1pPr marL="0" indent="0" algn="r">
              <a:buNone/>
              <a:defRPr sz="105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MWF Section 2 Photo - Teal">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1" y="3467100"/>
            <a:ext cx="9144001" cy="3392038"/>
          </a:xfrm>
          <a:prstGeom prst="rect">
            <a:avLst/>
          </a:prstGeom>
          <a:solidFill>
            <a:srgbClr val="4ABDB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bg2">
                    <a:lumMod val="20000"/>
                    <a:lumOff val="80000"/>
                  </a:schemeClr>
                </a:solidFill>
              </a:defRPr>
            </a:lvl1pPr>
          </a:lstStyle>
          <a:p>
            <a:pPr lvl="0"/>
            <a:r>
              <a:rPr lang="en-US"/>
              <a:t>Insert sub text</a:t>
            </a:r>
          </a:p>
        </p:txBody>
      </p:sp>
      <p:sp>
        <p:nvSpPr>
          <p:cNvPr id="5" name="Picture Placeholder 4"/>
          <p:cNvSpPr>
            <a:spLocks noGrp="1"/>
          </p:cNvSpPr>
          <p:nvPr>
            <p:ph type="pic" sz="quarter" idx="13"/>
          </p:nvPr>
        </p:nvSpPr>
        <p:spPr>
          <a:xfrm>
            <a:off x="0" y="0"/>
            <a:ext cx="9144000" cy="3333750"/>
          </a:xfrm>
        </p:spPr>
        <p:txBody>
          <a:bodyPr/>
          <a:lstStyle/>
          <a:p>
            <a:r>
              <a:rPr lang="en-US"/>
              <a:t>Click icon to add picture</a:t>
            </a: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803900"/>
            <a:ext cx="2128823" cy="638078"/>
          </a:xfrm>
          <a:prstGeom prst="rect">
            <a:avLst/>
          </a:prstGeom>
        </p:spPr>
      </p:pic>
      <p:sp>
        <p:nvSpPr>
          <p:cNvPr id="10" name="Text Placeholder 3"/>
          <p:cNvSpPr>
            <a:spLocks noGrp="1"/>
          </p:cNvSpPr>
          <p:nvPr>
            <p:ph type="body" sz="quarter" idx="14" hasCustomPrompt="1"/>
          </p:nvPr>
        </p:nvSpPr>
        <p:spPr>
          <a:xfrm>
            <a:off x="5080001" y="6024225"/>
            <a:ext cx="3750732" cy="197428"/>
          </a:xfrm>
        </p:spPr>
        <p:txBody>
          <a:bodyPr anchor="ctr">
            <a:noAutofit/>
          </a:bodyPr>
          <a:lstStyle>
            <a:lvl1pPr marL="0" indent="0" algn="r">
              <a:buNone/>
              <a:defRPr sz="105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7.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theme" Target="../theme/theme2.xml"/><Relationship Id="rId5" Type="http://schemas.openxmlformats.org/officeDocument/2006/relationships/slideLayout" Target="../slideLayouts/slideLayout49.xml"/><Relationship Id="rId4" Type="http://schemas.openxmlformats.org/officeDocument/2006/relationships/slideLayout" Target="../slideLayouts/slideLayout48.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52.xml"/><Relationship Id="rId2" Type="http://schemas.openxmlformats.org/officeDocument/2006/relationships/slideLayout" Target="../slideLayouts/slideLayout51.xml"/><Relationship Id="rId1" Type="http://schemas.openxmlformats.org/officeDocument/2006/relationships/slideLayout" Target="../slideLayouts/slideLayout50.xml"/><Relationship Id="rId6" Type="http://schemas.openxmlformats.org/officeDocument/2006/relationships/theme" Target="../theme/theme3.xml"/><Relationship Id="rId5" Type="http://schemas.openxmlformats.org/officeDocument/2006/relationships/slideLayout" Target="../slideLayouts/slideLayout54.xml"/><Relationship Id="rId4"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a:t>Click to edit Master title style</a:t>
            </a:r>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41911007"/>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738" r:id="rId3"/>
    <p:sldLayoutId id="2147483736" r:id="rId4"/>
    <p:sldLayoutId id="2147483737" r:id="rId5"/>
    <p:sldLayoutId id="2147483739" r:id="rId6"/>
    <p:sldLayoutId id="2147483771" r:id="rId7"/>
    <p:sldLayoutId id="2147483772" r:id="rId8"/>
    <p:sldLayoutId id="2147483773" r:id="rId9"/>
    <p:sldLayoutId id="2147483774" r:id="rId10"/>
    <p:sldLayoutId id="2147483775" r:id="rId11"/>
    <p:sldLayoutId id="2147483776" r:id="rId12"/>
    <p:sldLayoutId id="2147483777" r:id="rId13"/>
    <p:sldLayoutId id="2147483778" r:id="rId14"/>
    <p:sldLayoutId id="2147483779" r:id="rId15"/>
    <p:sldLayoutId id="2147483780" r:id="rId16"/>
    <p:sldLayoutId id="2147483712" r:id="rId17"/>
    <p:sldLayoutId id="2147483781" r:id="rId18"/>
    <p:sldLayoutId id="2147483782" r:id="rId19"/>
    <p:sldLayoutId id="2147483751" r:id="rId20"/>
    <p:sldLayoutId id="2147483796" r:id="rId21"/>
    <p:sldLayoutId id="2147483797" r:id="rId22"/>
    <p:sldLayoutId id="2147483722" r:id="rId23"/>
    <p:sldLayoutId id="2147483763" r:id="rId24"/>
    <p:sldLayoutId id="2147483791" r:id="rId25"/>
    <p:sldLayoutId id="2147483750" r:id="rId26"/>
    <p:sldLayoutId id="2147483798" r:id="rId27"/>
    <p:sldLayoutId id="2147483799" r:id="rId28"/>
    <p:sldLayoutId id="2147483786" r:id="rId29"/>
    <p:sldLayoutId id="2147483787" r:id="rId30"/>
    <p:sldLayoutId id="2147483733" r:id="rId31"/>
    <p:sldLayoutId id="2147483800" r:id="rId32"/>
    <p:sldLayoutId id="2147483801" r:id="rId33"/>
    <p:sldLayoutId id="2147483802" r:id="rId34"/>
    <p:sldLayoutId id="2147483764" r:id="rId35"/>
    <p:sldLayoutId id="2147483762" r:id="rId36"/>
    <p:sldLayoutId id="2147483790" r:id="rId37"/>
    <p:sldLayoutId id="2147483792" r:id="rId38"/>
    <p:sldLayoutId id="2147483793" r:id="rId39"/>
    <p:sldLayoutId id="2147483794" r:id="rId40"/>
    <p:sldLayoutId id="2147483795" r:id="rId41"/>
    <p:sldLayoutId id="2147483767" r:id="rId42"/>
    <p:sldLayoutId id="2147483803" r:id="rId43"/>
    <p:sldLayoutId id="2147483804" r:id="rId44"/>
  </p:sldLayoutIdLst>
  <p:txStyles>
    <p:titleStyle>
      <a:lvl1pPr algn="ctr" defTabSz="914378" rtl="0" eaLnBrk="1" latinLnBrk="0" hangingPunct="1">
        <a:lnSpc>
          <a:spcPct val="86000"/>
        </a:lnSpc>
        <a:spcBef>
          <a:spcPct val="0"/>
        </a:spcBef>
        <a:buNone/>
        <a:defRPr sz="2100" kern="800" spc="-40">
          <a:solidFill>
            <a:schemeClr val="tx1"/>
          </a:solidFill>
          <a:latin typeface="+mj-lt"/>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4"/>
            <a:ext cx="7772400" cy="817561"/>
          </a:xfrm>
          <a:prstGeom prst="rect">
            <a:avLst/>
          </a:prstGeom>
        </p:spPr>
        <p:txBody>
          <a:bodyPr vert="horz" lIns="0" tIns="0" rIns="0" bIns="0" rtlCol="0" anchor="ctr">
            <a:normAutofit/>
          </a:bodyPr>
          <a:lstStyle/>
          <a:p>
            <a:r>
              <a:rPr lang="en-US"/>
              <a:t>Click to edit Master title style</a:t>
            </a:r>
          </a:p>
        </p:txBody>
      </p:sp>
      <p:sp>
        <p:nvSpPr>
          <p:cNvPr id="3" name="Text Placeholder 2"/>
          <p:cNvSpPr>
            <a:spLocks noGrp="1"/>
          </p:cNvSpPr>
          <p:nvPr>
            <p:ph type="body" idx="1"/>
          </p:nvPr>
        </p:nvSpPr>
        <p:spPr>
          <a:xfrm>
            <a:off x="685800" y="1219203"/>
            <a:ext cx="7772400" cy="4627563"/>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35631764"/>
      </p:ext>
    </p:extLst>
  </p:cSld>
  <p:clrMap bg1="lt1" tx1="dk1" bg2="lt2" tx2="dk2" accent1="accent1" accent2="accent2" accent3="accent3" accent4="accent4" accent5="accent5" accent6="accent6" hlink="hlink" folHlink="folHlink"/>
  <p:sldLayoutIdLst>
    <p:sldLayoutId id="2147483808" r:id="rId1"/>
    <p:sldLayoutId id="2147483809" r:id="rId2"/>
    <p:sldLayoutId id="2147483810" r:id="rId3"/>
    <p:sldLayoutId id="2147483811" r:id="rId4"/>
    <p:sldLayoutId id="2147483812" r:id="rId5"/>
  </p:sldLayoutIdLst>
  <p:txStyles>
    <p:titleStyle>
      <a:lvl1pPr algn="ctr" defTabSz="914378" rtl="0" eaLnBrk="1" latinLnBrk="0" hangingPunct="1">
        <a:lnSpc>
          <a:spcPct val="86000"/>
        </a:lnSpc>
        <a:spcBef>
          <a:spcPct val="0"/>
        </a:spcBef>
        <a:buNone/>
        <a:defRPr sz="2100" kern="800" spc="-40">
          <a:solidFill>
            <a:schemeClr val="tx1"/>
          </a:solidFill>
          <a:latin typeface="+mj-lt"/>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a:t>Click to edit Master title style</a:t>
            </a:r>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39500002"/>
      </p:ext>
    </p:extLst>
  </p:cSld>
  <p:clrMap bg1="lt1" tx1="dk1" bg2="lt2" tx2="dk2" accent1="accent1" accent2="accent2" accent3="accent3" accent4="accent4" accent5="accent5" accent6="accent6" hlink="hlink" folHlink="folHlink"/>
  <p:sldLayoutIdLst>
    <p:sldLayoutId id="2147483815" r:id="rId1"/>
    <p:sldLayoutId id="2147483816" r:id="rId2"/>
    <p:sldLayoutId id="2147483817" r:id="rId3"/>
    <p:sldLayoutId id="2147483818" r:id="rId4"/>
    <p:sldLayoutId id="2147483819" r:id="rId5"/>
  </p:sldLayoutIdLst>
  <p:txStyles>
    <p:titleStyle>
      <a:lvl1pPr algn="ctr" defTabSz="914378" rtl="0" eaLnBrk="1" latinLnBrk="0" hangingPunct="1">
        <a:lnSpc>
          <a:spcPct val="86000"/>
        </a:lnSpc>
        <a:spcBef>
          <a:spcPct val="0"/>
        </a:spcBef>
        <a:buNone/>
        <a:defRPr sz="2100" kern="800" spc="-40">
          <a:solidFill>
            <a:schemeClr val="tx1"/>
          </a:solidFill>
          <a:latin typeface="+mj-lt"/>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4.xml"/></Relationships>
</file>

<file path=ppt/slides/_rels/slide10.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44.xml"/></Relationships>
</file>

<file path=ppt/slides/_rels/slide11.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44.xml"/></Relationships>
</file>

<file path=ppt/slides/_rels/slide12.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44.xml"/></Relationships>
</file>

<file path=ppt/slides/_rels/slide13.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44.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xml"/><Relationship Id="rId1" Type="http://schemas.openxmlformats.org/officeDocument/2006/relationships/slideLayout" Target="../slideLayouts/slideLayout44.xml"/></Relationships>
</file>

<file path=ppt/slides/_rels/slide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44.xml"/></Relationships>
</file>

<file path=ppt/slides/_rels/slide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44.xml"/></Relationships>
</file>

<file path=ppt/slides/_rels/slide5.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44.xml"/></Relationships>
</file>

<file path=ppt/slides/_rels/slide6.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44.xml"/></Relationships>
</file>

<file path=ppt/slides/_rels/slide7.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44.xml"/></Relationships>
</file>

<file path=ppt/slides/_rels/slide8.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2.xml"/><Relationship Id="rId1" Type="http://schemas.openxmlformats.org/officeDocument/2006/relationships/slideLayout" Target="../slideLayouts/slideLayout44.xml"/></Relationships>
</file>

<file path=ppt/slides/_rels/slide9.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4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Placeholder 5">
            <a:extLst>
              <a:ext uri="{FF2B5EF4-FFF2-40B4-BE49-F238E27FC236}">
                <a16:creationId xmlns:a16="http://schemas.microsoft.com/office/drawing/2014/main" id="{669954D5-99DE-4AD2-84C2-A64E8C3322C7}"/>
              </a:ext>
            </a:extLst>
          </p:cNvPr>
          <p:cNvGraphicFramePr>
            <a:graphicFrameLocks noGrp="1"/>
          </p:cNvGraphicFramePr>
          <p:nvPr>
            <p:ph type="chart" sz="quarter" idx="19"/>
            <p:extLst>
              <p:ext uri="{D42A27DB-BD31-4B8C-83A1-F6EECF244321}">
                <p14:modId xmlns:p14="http://schemas.microsoft.com/office/powerpoint/2010/main" val="2871003636"/>
              </p:ext>
            </p:extLst>
          </p:nvPr>
        </p:nvGraphicFramePr>
        <p:xfrm>
          <a:off x="71438" y="1960085"/>
          <a:ext cx="9001125" cy="4116225"/>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 Placeholder 2">
            <a:extLst>
              <a:ext uri="{FF2B5EF4-FFF2-40B4-BE49-F238E27FC236}">
                <a16:creationId xmlns:a16="http://schemas.microsoft.com/office/drawing/2014/main" id="{E88A5C27-F944-489E-9697-F36C1D0A12A9}"/>
              </a:ext>
            </a:extLst>
          </p:cNvPr>
          <p:cNvSpPr>
            <a:spLocks noGrp="1"/>
          </p:cNvSpPr>
          <p:nvPr>
            <p:ph type="body" sz="quarter" idx="22"/>
          </p:nvPr>
        </p:nvSpPr>
        <p:spPr/>
        <p:txBody>
          <a:bodyPr/>
          <a:lstStyle/>
          <a:p>
            <a:r>
              <a:rPr lang="en-US" dirty="0">
                <a:latin typeface="InterFace" panose="020B0503030203020204"/>
              </a:rPr>
              <a:t>Note: Segments may not sum to 100% because of rounding. </a:t>
            </a:r>
          </a:p>
          <a:p>
            <a:pPr>
              <a:lnSpc>
                <a:spcPct val="100000"/>
              </a:lnSpc>
            </a:pPr>
            <a:r>
              <a:rPr lang="en-US" dirty="0">
                <a:latin typeface="InterFace" panose="020B0503030203020204"/>
              </a:rPr>
              <a:t>Data: Commonwealth Fund Election 2020 Battleground State Health Care Poll, Sept. 2020.</a:t>
            </a:r>
          </a:p>
        </p:txBody>
      </p:sp>
      <p:sp>
        <p:nvSpPr>
          <p:cNvPr id="7" name="TextBox 3">
            <a:extLst>
              <a:ext uri="{FF2B5EF4-FFF2-40B4-BE49-F238E27FC236}">
                <a16:creationId xmlns:a16="http://schemas.microsoft.com/office/drawing/2014/main" id="{C9E91B45-F86F-47FC-9514-AC4EDAD96C2E}"/>
              </a:ext>
            </a:extLst>
          </p:cNvPr>
          <p:cNvSpPr txBox="1"/>
          <p:nvPr/>
        </p:nvSpPr>
        <p:spPr>
          <a:xfrm>
            <a:off x="180038" y="932812"/>
            <a:ext cx="7772400" cy="628408"/>
          </a:xfrm>
          <a:prstGeom prst="rect">
            <a:avLst/>
          </a:prstGeom>
          <a:noFill/>
        </p:spPr>
        <p:txBody>
          <a:bodyPr wrap="square" lIns="640080"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defTabSz="914400">
              <a:defRPr/>
            </a:pPr>
            <a:r>
              <a:rPr lang="en-US" sz="1400" dirty="0">
                <a:solidFill>
                  <a:srgbClr val="4C515A"/>
                </a:solidFill>
                <a:latin typeface="InterFace"/>
              </a:rPr>
              <a:t>When thinking about which presidential candidate to support in November, how big of a factor are the following in your decision? </a:t>
            </a:r>
          </a:p>
        </p:txBody>
      </p:sp>
      <p:grpSp>
        <p:nvGrpSpPr>
          <p:cNvPr id="8" name="Group 7">
            <a:extLst>
              <a:ext uri="{FF2B5EF4-FFF2-40B4-BE49-F238E27FC236}">
                <a16:creationId xmlns:a16="http://schemas.microsoft.com/office/drawing/2014/main" id="{7D5EB265-E70E-4087-9A6A-EE32943B714F}"/>
              </a:ext>
            </a:extLst>
          </p:cNvPr>
          <p:cNvGrpSpPr/>
          <p:nvPr/>
        </p:nvGrpSpPr>
        <p:grpSpPr>
          <a:xfrm>
            <a:off x="231791" y="961629"/>
            <a:ext cx="420867" cy="515901"/>
            <a:chOff x="1752600" y="533400"/>
            <a:chExt cx="787400" cy="965200"/>
          </a:xfrm>
          <a:solidFill>
            <a:srgbClr val="4C515A"/>
          </a:solidFill>
        </p:grpSpPr>
        <p:sp>
          <p:nvSpPr>
            <p:cNvPr id="9" name="Freeform 5">
              <a:extLst>
                <a:ext uri="{FF2B5EF4-FFF2-40B4-BE49-F238E27FC236}">
                  <a16:creationId xmlns:a16="http://schemas.microsoft.com/office/drawing/2014/main" id="{221897E2-2FDB-4C46-9F5C-B308E51E2C91}"/>
                </a:ext>
              </a:extLst>
            </p:cNvPr>
            <p:cNvSpPr>
              <a:spLocks noEditPoints="1"/>
            </p:cNvSpPr>
            <p:nvPr/>
          </p:nvSpPr>
          <p:spPr bwMode="auto">
            <a:xfrm>
              <a:off x="1752600" y="533400"/>
              <a:ext cx="787400" cy="965200"/>
            </a:xfrm>
            <a:custGeom>
              <a:avLst/>
              <a:gdLst>
                <a:gd name="T0" fmla="*/ 0 w 496"/>
                <a:gd name="T1" fmla="*/ 390 h 608"/>
                <a:gd name="T2" fmla="*/ 2 w 496"/>
                <a:gd name="T3" fmla="*/ 410 h 608"/>
                <a:gd name="T4" fmla="*/ 18 w 496"/>
                <a:gd name="T5" fmla="*/ 448 h 608"/>
                <a:gd name="T6" fmla="*/ 46 w 496"/>
                <a:gd name="T7" fmla="*/ 476 h 608"/>
                <a:gd name="T8" fmla="*/ 84 w 496"/>
                <a:gd name="T9" fmla="*/ 492 h 608"/>
                <a:gd name="T10" fmla="*/ 198 w 496"/>
                <a:gd name="T11" fmla="*/ 494 h 608"/>
                <a:gd name="T12" fmla="*/ 318 w 496"/>
                <a:gd name="T13" fmla="*/ 598 h 608"/>
                <a:gd name="T14" fmla="*/ 334 w 496"/>
                <a:gd name="T15" fmla="*/ 606 h 608"/>
                <a:gd name="T16" fmla="*/ 346 w 496"/>
                <a:gd name="T17" fmla="*/ 608 h 608"/>
                <a:gd name="T18" fmla="*/ 352 w 496"/>
                <a:gd name="T19" fmla="*/ 608 h 608"/>
                <a:gd name="T20" fmla="*/ 366 w 496"/>
                <a:gd name="T21" fmla="*/ 602 h 608"/>
                <a:gd name="T22" fmla="*/ 376 w 496"/>
                <a:gd name="T23" fmla="*/ 592 h 608"/>
                <a:gd name="T24" fmla="*/ 382 w 496"/>
                <a:gd name="T25" fmla="*/ 576 h 608"/>
                <a:gd name="T26" fmla="*/ 382 w 496"/>
                <a:gd name="T27" fmla="*/ 494 h 608"/>
                <a:gd name="T28" fmla="*/ 390 w 496"/>
                <a:gd name="T29" fmla="*/ 494 h 608"/>
                <a:gd name="T30" fmla="*/ 432 w 496"/>
                <a:gd name="T31" fmla="*/ 486 h 608"/>
                <a:gd name="T32" fmla="*/ 464 w 496"/>
                <a:gd name="T33" fmla="*/ 464 h 608"/>
                <a:gd name="T34" fmla="*/ 488 w 496"/>
                <a:gd name="T35" fmla="*/ 430 h 608"/>
                <a:gd name="T36" fmla="*/ 496 w 496"/>
                <a:gd name="T37" fmla="*/ 390 h 608"/>
                <a:gd name="T38" fmla="*/ 496 w 496"/>
                <a:gd name="T39" fmla="*/ 104 h 608"/>
                <a:gd name="T40" fmla="*/ 488 w 496"/>
                <a:gd name="T41" fmla="*/ 64 h 608"/>
                <a:gd name="T42" fmla="*/ 464 w 496"/>
                <a:gd name="T43" fmla="*/ 30 h 608"/>
                <a:gd name="T44" fmla="*/ 432 w 496"/>
                <a:gd name="T45" fmla="*/ 8 h 608"/>
                <a:gd name="T46" fmla="*/ 390 w 496"/>
                <a:gd name="T47" fmla="*/ 0 h 608"/>
                <a:gd name="T48" fmla="*/ 106 w 496"/>
                <a:gd name="T49" fmla="*/ 0 h 608"/>
                <a:gd name="T50" fmla="*/ 64 w 496"/>
                <a:gd name="T51" fmla="*/ 8 h 608"/>
                <a:gd name="T52" fmla="*/ 32 w 496"/>
                <a:gd name="T53" fmla="*/ 30 h 608"/>
                <a:gd name="T54" fmla="*/ 8 w 496"/>
                <a:gd name="T55" fmla="*/ 64 h 608"/>
                <a:gd name="T56" fmla="*/ 0 w 496"/>
                <a:gd name="T57" fmla="*/ 104 h 608"/>
                <a:gd name="T58" fmla="*/ 54 w 496"/>
                <a:gd name="T59" fmla="*/ 104 h 608"/>
                <a:gd name="T60" fmla="*/ 56 w 496"/>
                <a:gd name="T61" fmla="*/ 94 h 608"/>
                <a:gd name="T62" fmla="*/ 62 w 496"/>
                <a:gd name="T63" fmla="*/ 76 h 608"/>
                <a:gd name="T64" fmla="*/ 76 w 496"/>
                <a:gd name="T65" fmla="*/ 62 h 608"/>
                <a:gd name="T66" fmla="*/ 94 w 496"/>
                <a:gd name="T67" fmla="*/ 54 h 608"/>
                <a:gd name="T68" fmla="*/ 390 w 496"/>
                <a:gd name="T69" fmla="*/ 52 h 608"/>
                <a:gd name="T70" fmla="*/ 402 w 496"/>
                <a:gd name="T71" fmla="*/ 54 h 608"/>
                <a:gd name="T72" fmla="*/ 420 w 496"/>
                <a:gd name="T73" fmla="*/ 62 h 608"/>
                <a:gd name="T74" fmla="*/ 434 w 496"/>
                <a:gd name="T75" fmla="*/ 76 h 608"/>
                <a:gd name="T76" fmla="*/ 440 w 496"/>
                <a:gd name="T77" fmla="*/ 94 h 608"/>
                <a:gd name="T78" fmla="*/ 442 w 496"/>
                <a:gd name="T79" fmla="*/ 390 h 608"/>
                <a:gd name="T80" fmla="*/ 440 w 496"/>
                <a:gd name="T81" fmla="*/ 400 h 608"/>
                <a:gd name="T82" fmla="*/ 434 w 496"/>
                <a:gd name="T83" fmla="*/ 418 h 608"/>
                <a:gd name="T84" fmla="*/ 420 w 496"/>
                <a:gd name="T85" fmla="*/ 432 h 608"/>
                <a:gd name="T86" fmla="*/ 402 w 496"/>
                <a:gd name="T87" fmla="*/ 440 h 608"/>
                <a:gd name="T88" fmla="*/ 328 w 496"/>
                <a:gd name="T89" fmla="*/ 440 h 608"/>
                <a:gd name="T90" fmla="*/ 218 w 496"/>
                <a:gd name="T91" fmla="*/ 440 h 608"/>
                <a:gd name="T92" fmla="*/ 106 w 496"/>
                <a:gd name="T93" fmla="*/ 440 h 608"/>
                <a:gd name="T94" fmla="*/ 86 w 496"/>
                <a:gd name="T95" fmla="*/ 436 h 608"/>
                <a:gd name="T96" fmla="*/ 70 w 496"/>
                <a:gd name="T97" fmla="*/ 426 h 608"/>
                <a:gd name="T98" fmla="*/ 58 w 496"/>
                <a:gd name="T99" fmla="*/ 410 h 608"/>
                <a:gd name="T100" fmla="*/ 54 w 496"/>
                <a:gd name="T101" fmla="*/ 390 h 6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96" h="608">
                  <a:moveTo>
                    <a:pt x="0" y="104"/>
                  </a:moveTo>
                  <a:lnTo>
                    <a:pt x="0" y="390"/>
                  </a:lnTo>
                  <a:lnTo>
                    <a:pt x="0" y="390"/>
                  </a:lnTo>
                  <a:lnTo>
                    <a:pt x="2" y="410"/>
                  </a:lnTo>
                  <a:lnTo>
                    <a:pt x="8" y="430"/>
                  </a:lnTo>
                  <a:lnTo>
                    <a:pt x="18" y="448"/>
                  </a:lnTo>
                  <a:lnTo>
                    <a:pt x="32" y="464"/>
                  </a:lnTo>
                  <a:lnTo>
                    <a:pt x="46" y="476"/>
                  </a:lnTo>
                  <a:lnTo>
                    <a:pt x="64" y="486"/>
                  </a:lnTo>
                  <a:lnTo>
                    <a:pt x="84" y="492"/>
                  </a:lnTo>
                  <a:lnTo>
                    <a:pt x="106" y="494"/>
                  </a:lnTo>
                  <a:lnTo>
                    <a:pt x="198" y="494"/>
                  </a:lnTo>
                  <a:lnTo>
                    <a:pt x="318" y="598"/>
                  </a:lnTo>
                  <a:lnTo>
                    <a:pt x="318" y="598"/>
                  </a:lnTo>
                  <a:lnTo>
                    <a:pt x="326" y="602"/>
                  </a:lnTo>
                  <a:lnTo>
                    <a:pt x="334" y="606"/>
                  </a:lnTo>
                  <a:lnTo>
                    <a:pt x="340" y="608"/>
                  </a:lnTo>
                  <a:lnTo>
                    <a:pt x="346" y="608"/>
                  </a:lnTo>
                  <a:lnTo>
                    <a:pt x="346" y="608"/>
                  </a:lnTo>
                  <a:lnTo>
                    <a:pt x="352" y="608"/>
                  </a:lnTo>
                  <a:lnTo>
                    <a:pt x="360" y="606"/>
                  </a:lnTo>
                  <a:lnTo>
                    <a:pt x="366" y="602"/>
                  </a:lnTo>
                  <a:lnTo>
                    <a:pt x="372" y="598"/>
                  </a:lnTo>
                  <a:lnTo>
                    <a:pt x="376" y="592"/>
                  </a:lnTo>
                  <a:lnTo>
                    <a:pt x="380" y="586"/>
                  </a:lnTo>
                  <a:lnTo>
                    <a:pt x="382" y="576"/>
                  </a:lnTo>
                  <a:lnTo>
                    <a:pt x="382" y="568"/>
                  </a:lnTo>
                  <a:lnTo>
                    <a:pt x="382" y="494"/>
                  </a:lnTo>
                  <a:lnTo>
                    <a:pt x="390" y="494"/>
                  </a:lnTo>
                  <a:lnTo>
                    <a:pt x="390" y="494"/>
                  </a:lnTo>
                  <a:lnTo>
                    <a:pt x="412" y="492"/>
                  </a:lnTo>
                  <a:lnTo>
                    <a:pt x="432" y="486"/>
                  </a:lnTo>
                  <a:lnTo>
                    <a:pt x="450" y="476"/>
                  </a:lnTo>
                  <a:lnTo>
                    <a:pt x="464" y="464"/>
                  </a:lnTo>
                  <a:lnTo>
                    <a:pt x="478" y="448"/>
                  </a:lnTo>
                  <a:lnTo>
                    <a:pt x="488" y="430"/>
                  </a:lnTo>
                  <a:lnTo>
                    <a:pt x="494" y="410"/>
                  </a:lnTo>
                  <a:lnTo>
                    <a:pt x="496" y="390"/>
                  </a:lnTo>
                  <a:lnTo>
                    <a:pt x="496" y="104"/>
                  </a:lnTo>
                  <a:lnTo>
                    <a:pt x="496" y="104"/>
                  </a:lnTo>
                  <a:lnTo>
                    <a:pt x="494" y="82"/>
                  </a:lnTo>
                  <a:lnTo>
                    <a:pt x="488" y="64"/>
                  </a:lnTo>
                  <a:lnTo>
                    <a:pt x="478" y="46"/>
                  </a:lnTo>
                  <a:lnTo>
                    <a:pt x="464" y="30"/>
                  </a:lnTo>
                  <a:lnTo>
                    <a:pt x="450" y="18"/>
                  </a:lnTo>
                  <a:lnTo>
                    <a:pt x="432" y="8"/>
                  </a:lnTo>
                  <a:lnTo>
                    <a:pt x="412" y="2"/>
                  </a:lnTo>
                  <a:lnTo>
                    <a:pt x="390" y="0"/>
                  </a:lnTo>
                  <a:lnTo>
                    <a:pt x="106" y="0"/>
                  </a:lnTo>
                  <a:lnTo>
                    <a:pt x="106" y="0"/>
                  </a:lnTo>
                  <a:lnTo>
                    <a:pt x="84" y="2"/>
                  </a:lnTo>
                  <a:lnTo>
                    <a:pt x="64" y="8"/>
                  </a:lnTo>
                  <a:lnTo>
                    <a:pt x="46" y="18"/>
                  </a:lnTo>
                  <a:lnTo>
                    <a:pt x="32" y="30"/>
                  </a:lnTo>
                  <a:lnTo>
                    <a:pt x="18" y="46"/>
                  </a:lnTo>
                  <a:lnTo>
                    <a:pt x="8" y="64"/>
                  </a:lnTo>
                  <a:lnTo>
                    <a:pt x="2" y="82"/>
                  </a:lnTo>
                  <a:lnTo>
                    <a:pt x="0" y="104"/>
                  </a:lnTo>
                  <a:lnTo>
                    <a:pt x="0" y="104"/>
                  </a:lnTo>
                  <a:close/>
                  <a:moveTo>
                    <a:pt x="54" y="104"/>
                  </a:moveTo>
                  <a:lnTo>
                    <a:pt x="54" y="104"/>
                  </a:lnTo>
                  <a:lnTo>
                    <a:pt x="56" y="94"/>
                  </a:lnTo>
                  <a:lnTo>
                    <a:pt x="58" y="84"/>
                  </a:lnTo>
                  <a:lnTo>
                    <a:pt x="62" y="76"/>
                  </a:lnTo>
                  <a:lnTo>
                    <a:pt x="70" y="68"/>
                  </a:lnTo>
                  <a:lnTo>
                    <a:pt x="76" y="62"/>
                  </a:lnTo>
                  <a:lnTo>
                    <a:pt x="86" y="56"/>
                  </a:lnTo>
                  <a:lnTo>
                    <a:pt x="94" y="54"/>
                  </a:lnTo>
                  <a:lnTo>
                    <a:pt x="106" y="52"/>
                  </a:lnTo>
                  <a:lnTo>
                    <a:pt x="390" y="52"/>
                  </a:lnTo>
                  <a:lnTo>
                    <a:pt x="390" y="52"/>
                  </a:lnTo>
                  <a:lnTo>
                    <a:pt x="402" y="54"/>
                  </a:lnTo>
                  <a:lnTo>
                    <a:pt x="410" y="56"/>
                  </a:lnTo>
                  <a:lnTo>
                    <a:pt x="420" y="62"/>
                  </a:lnTo>
                  <a:lnTo>
                    <a:pt x="426" y="68"/>
                  </a:lnTo>
                  <a:lnTo>
                    <a:pt x="434" y="76"/>
                  </a:lnTo>
                  <a:lnTo>
                    <a:pt x="438" y="84"/>
                  </a:lnTo>
                  <a:lnTo>
                    <a:pt x="440" y="94"/>
                  </a:lnTo>
                  <a:lnTo>
                    <a:pt x="442" y="104"/>
                  </a:lnTo>
                  <a:lnTo>
                    <a:pt x="442" y="390"/>
                  </a:lnTo>
                  <a:lnTo>
                    <a:pt x="442" y="390"/>
                  </a:lnTo>
                  <a:lnTo>
                    <a:pt x="440" y="400"/>
                  </a:lnTo>
                  <a:lnTo>
                    <a:pt x="438" y="410"/>
                  </a:lnTo>
                  <a:lnTo>
                    <a:pt x="434" y="418"/>
                  </a:lnTo>
                  <a:lnTo>
                    <a:pt x="426" y="426"/>
                  </a:lnTo>
                  <a:lnTo>
                    <a:pt x="420" y="432"/>
                  </a:lnTo>
                  <a:lnTo>
                    <a:pt x="410" y="436"/>
                  </a:lnTo>
                  <a:lnTo>
                    <a:pt x="402" y="440"/>
                  </a:lnTo>
                  <a:lnTo>
                    <a:pt x="390" y="440"/>
                  </a:lnTo>
                  <a:lnTo>
                    <a:pt x="328" y="440"/>
                  </a:lnTo>
                  <a:lnTo>
                    <a:pt x="328" y="536"/>
                  </a:lnTo>
                  <a:lnTo>
                    <a:pt x="218" y="440"/>
                  </a:lnTo>
                  <a:lnTo>
                    <a:pt x="106" y="440"/>
                  </a:lnTo>
                  <a:lnTo>
                    <a:pt x="106" y="440"/>
                  </a:lnTo>
                  <a:lnTo>
                    <a:pt x="94" y="440"/>
                  </a:lnTo>
                  <a:lnTo>
                    <a:pt x="86" y="436"/>
                  </a:lnTo>
                  <a:lnTo>
                    <a:pt x="76" y="432"/>
                  </a:lnTo>
                  <a:lnTo>
                    <a:pt x="70" y="426"/>
                  </a:lnTo>
                  <a:lnTo>
                    <a:pt x="62" y="418"/>
                  </a:lnTo>
                  <a:lnTo>
                    <a:pt x="58" y="410"/>
                  </a:lnTo>
                  <a:lnTo>
                    <a:pt x="56" y="400"/>
                  </a:lnTo>
                  <a:lnTo>
                    <a:pt x="54" y="390"/>
                  </a:lnTo>
                  <a:lnTo>
                    <a:pt x="54" y="1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4C515A"/>
                </a:solidFill>
                <a:effectLst/>
                <a:uLnTx/>
                <a:uFillTx/>
                <a:latin typeface="InterFace"/>
                <a:ea typeface="+mn-ea"/>
                <a:cs typeface="+mn-cs"/>
              </a:endParaRPr>
            </a:p>
          </p:txBody>
        </p:sp>
        <p:sp>
          <p:nvSpPr>
            <p:cNvPr id="10" name="Freeform 6">
              <a:extLst>
                <a:ext uri="{FF2B5EF4-FFF2-40B4-BE49-F238E27FC236}">
                  <a16:creationId xmlns:a16="http://schemas.microsoft.com/office/drawing/2014/main" id="{CAC8AEC9-F2CD-4D92-9423-B6E34502B431}"/>
                </a:ext>
              </a:extLst>
            </p:cNvPr>
            <p:cNvSpPr>
              <a:spLocks/>
            </p:cNvSpPr>
            <p:nvPr/>
          </p:nvSpPr>
          <p:spPr bwMode="auto">
            <a:xfrm>
              <a:off x="2073275" y="1073150"/>
              <a:ext cx="117475" cy="104775"/>
            </a:xfrm>
            <a:custGeom>
              <a:avLst/>
              <a:gdLst>
                <a:gd name="T0" fmla="*/ 36 w 74"/>
                <a:gd name="T1" fmla="*/ 0 h 66"/>
                <a:gd name="T2" fmla="*/ 36 w 74"/>
                <a:gd name="T3" fmla="*/ 0 h 66"/>
                <a:gd name="T4" fmla="*/ 22 w 74"/>
                <a:gd name="T5" fmla="*/ 4 h 66"/>
                <a:gd name="T6" fmla="*/ 16 w 74"/>
                <a:gd name="T7" fmla="*/ 6 h 66"/>
                <a:gd name="T8" fmla="*/ 10 w 74"/>
                <a:gd name="T9" fmla="*/ 10 h 66"/>
                <a:gd name="T10" fmla="*/ 10 w 74"/>
                <a:gd name="T11" fmla="*/ 10 h 66"/>
                <a:gd name="T12" fmla="*/ 6 w 74"/>
                <a:gd name="T13" fmla="*/ 14 h 66"/>
                <a:gd name="T14" fmla="*/ 4 w 74"/>
                <a:gd name="T15" fmla="*/ 20 h 66"/>
                <a:gd name="T16" fmla="*/ 2 w 74"/>
                <a:gd name="T17" fmla="*/ 26 h 66"/>
                <a:gd name="T18" fmla="*/ 0 w 74"/>
                <a:gd name="T19" fmla="*/ 34 h 66"/>
                <a:gd name="T20" fmla="*/ 0 w 74"/>
                <a:gd name="T21" fmla="*/ 34 h 66"/>
                <a:gd name="T22" fmla="*/ 2 w 74"/>
                <a:gd name="T23" fmla="*/ 40 h 66"/>
                <a:gd name="T24" fmla="*/ 4 w 74"/>
                <a:gd name="T25" fmla="*/ 46 h 66"/>
                <a:gd name="T26" fmla="*/ 6 w 74"/>
                <a:gd name="T27" fmla="*/ 52 h 66"/>
                <a:gd name="T28" fmla="*/ 10 w 74"/>
                <a:gd name="T29" fmla="*/ 58 h 66"/>
                <a:gd name="T30" fmla="*/ 10 w 74"/>
                <a:gd name="T31" fmla="*/ 58 h 66"/>
                <a:gd name="T32" fmla="*/ 16 w 74"/>
                <a:gd name="T33" fmla="*/ 62 h 66"/>
                <a:gd name="T34" fmla="*/ 22 w 74"/>
                <a:gd name="T35" fmla="*/ 64 h 66"/>
                <a:gd name="T36" fmla="*/ 28 w 74"/>
                <a:gd name="T37" fmla="*/ 66 h 66"/>
                <a:gd name="T38" fmla="*/ 36 w 74"/>
                <a:gd name="T39" fmla="*/ 66 h 66"/>
                <a:gd name="T40" fmla="*/ 36 w 74"/>
                <a:gd name="T41" fmla="*/ 66 h 66"/>
                <a:gd name="T42" fmla="*/ 44 w 74"/>
                <a:gd name="T43" fmla="*/ 66 h 66"/>
                <a:gd name="T44" fmla="*/ 52 w 74"/>
                <a:gd name="T45" fmla="*/ 64 h 66"/>
                <a:gd name="T46" fmla="*/ 58 w 74"/>
                <a:gd name="T47" fmla="*/ 62 h 66"/>
                <a:gd name="T48" fmla="*/ 64 w 74"/>
                <a:gd name="T49" fmla="*/ 58 h 66"/>
                <a:gd name="T50" fmla="*/ 64 w 74"/>
                <a:gd name="T51" fmla="*/ 58 h 66"/>
                <a:gd name="T52" fmla="*/ 68 w 74"/>
                <a:gd name="T53" fmla="*/ 52 h 66"/>
                <a:gd name="T54" fmla="*/ 70 w 74"/>
                <a:gd name="T55" fmla="*/ 46 h 66"/>
                <a:gd name="T56" fmla="*/ 72 w 74"/>
                <a:gd name="T57" fmla="*/ 40 h 66"/>
                <a:gd name="T58" fmla="*/ 74 w 74"/>
                <a:gd name="T59" fmla="*/ 34 h 66"/>
                <a:gd name="T60" fmla="*/ 74 w 74"/>
                <a:gd name="T61" fmla="*/ 34 h 66"/>
                <a:gd name="T62" fmla="*/ 72 w 74"/>
                <a:gd name="T63" fmla="*/ 26 h 66"/>
                <a:gd name="T64" fmla="*/ 70 w 74"/>
                <a:gd name="T65" fmla="*/ 20 h 66"/>
                <a:gd name="T66" fmla="*/ 68 w 74"/>
                <a:gd name="T67" fmla="*/ 14 h 66"/>
                <a:gd name="T68" fmla="*/ 64 w 74"/>
                <a:gd name="T69" fmla="*/ 10 h 66"/>
                <a:gd name="T70" fmla="*/ 64 w 74"/>
                <a:gd name="T71" fmla="*/ 10 h 66"/>
                <a:gd name="T72" fmla="*/ 58 w 74"/>
                <a:gd name="T73" fmla="*/ 6 h 66"/>
                <a:gd name="T74" fmla="*/ 52 w 74"/>
                <a:gd name="T75" fmla="*/ 4 h 66"/>
                <a:gd name="T76" fmla="*/ 36 w 74"/>
                <a:gd name="T77" fmla="*/ 0 h 66"/>
                <a:gd name="T78" fmla="*/ 36 w 74"/>
                <a:gd name="T79"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4" h="66">
                  <a:moveTo>
                    <a:pt x="36" y="0"/>
                  </a:moveTo>
                  <a:lnTo>
                    <a:pt x="36" y="0"/>
                  </a:lnTo>
                  <a:lnTo>
                    <a:pt x="22" y="4"/>
                  </a:lnTo>
                  <a:lnTo>
                    <a:pt x="16" y="6"/>
                  </a:lnTo>
                  <a:lnTo>
                    <a:pt x="10" y="10"/>
                  </a:lnTo>
                  <a:lnTo>
                    <a:pt x="10" y="10"/>
                  </a:lnTo>
                  <a:lnTo>
                    <a:pt x="6" y="14"/>
                  </a:lnTo>
                  <a:lnTo>
                    <a:pt x="4" y="20"/>
                  </a:lnTo>
                  <a:lnTo>
                    <a:pt x="2" y="26"/>
                  </a:lnTo>
                  <a:lnTo>
                    <a:pt x="0" y="34"/>
                  </a:lnTo>
                  <a:lnTo>
                    <a:pt x="0" y="34"/>
                  </a:lnTo>
                  <a:lnTo>
                    <a:pt x="2" y="40"/>
                  </a:lnTo>
                  <a:lnTo>
                    <a:pt x="4" y="46"/>
                  </a:lnTo>
                  <a:lnTo>
                    <a:pt x="6" y="52"/>
                  </a:lnTo>
                  <a:lnTo>
                    <a:pt x="10" y="58"/>
                  </a:lnTo>
                  <a:lnTo>
                    <a:pt x="10" y="58"/>
                  </a:lnTo>
                  <a:lnTo>
                    <a:pt x="16" y="62"/>
                  </a:lnTo>
                  <a:lnTo>
                    <a:pt x="22" y="64"/>
                  </a:lnTo>
                  <a:lnTo>
                    <a:pt x="28" y="66"/>
                  </a:lnTo>
                  <a:lnTo>
                    <a:pt x="36" y="66"/>
                  </a:lnTo>
                  <a:lnTo>
                    <a:pt x="36" y="66"/>
                  </a:lnTo>
                  <a:lnTo>
                    <a:pt x="44" y="66"/>
                  </a:lnTo>
                  <a:lnTo>
                    <a:pt x="52" y="64"/>
                  </a:lnTo>
                  <a:lnTo>
                    <a:pt x="58" y="62"/>
                  </a:lnTo>
                  <a:lnTo>
                    <a:pt x="64" y="58"/>
                  </a:lnTo>
                  <a:lnTo>
                    <a:pt x="64" y="58"/>
                  </a:lnTo>
                  <a:lnTo>
                    <a:pt x="68" y="52"/>
                  </a:lnTo>
                  <a:lnTo>
                    <a:pt x="70" y="46"/>
                  </a:lnTo>
                  <a:lnTo>
                    <a:pt x="72" y="40"/>
                  </a:lnTo>
                  <a:lnTo>
                    <a:pt x="74" y="34"/>
                  </a:lnTo>
                  <a:lnTo>
                    <a:pt x="74" y="34"/>
                  </a:lnTo>
                  <a:lnTo>
                    <a:pt x="72" y="26"/>
                  </a:lnTo>
                  <a:lnTo>
                    <a:pt x="70" y="20"/>
                  </a:lnTo>
                  <a:lnTo>
                    <a:pt x="68" y="14"/>
                  </a:lnTo>
                  <a:lnTo>
                    <a:pt x="64" y="10"/>
                  </a:lnTo>
                  <a:lnTo>
                    <a:pt x="64" y="10"/>
                  </a:lnTo>
                  <a:lnTo>
                    <a:pt x="58" y="6"/>
                  </a:lnTo>
                  <a:lnTo>
                    <a:pt x="52" y="4"/>
                  </a:lnTo>
                  <a:lnTo>
                    <a:pt x="36" y="0"/>
                  </a:lnTo>
                  <a:lnTo>
                    <a:pt x="3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4C515A"/>
                </a:solidFill>
                <a:effectLst/>
                <a:uLnTx/>
                <a:uFillTx/>
                <a:latin typeface="InterFace"/>
                <a:ea typeface="+mn-ea"/>
                <a:cs typeface="+mn-cs"/>
              </a:endParaRPr>
            </a:p>
          </p:txBody>
        </p:sp>
        <p:sp>
          <p:nvSpPr>
            <p:cNvPr id="11" name="Freeform 7">
              <a:extLst>
                <a:ext uri="{FF2B5EF4-FFF2-40B4-BE49-F238E27FC236}">
                  <a16:creationId xmlns:a16="http://schemas.microsoft.com/office/drawing/2014/main" id="{8B7049EE-BA3F-4FF4-BDD2-1ADC33E877B3}"/>
                </a:ext>
              </a:extLst>
            </p:cNvPr>
            <p:cNvSpPr>
              <a:spLocks/>
            </p:cNvSpPr>
            <p:nvPr/>
          </p:nvSpPr>
          <p:spPr bwMode="auto">
            <a:xfrm>
              <a:off x="2006600" y="701675"/>
              <a:ext cx="292100" cy="330200"/>
            </a:xfrm>
            <a:custGeom>
              <a:avLst/>
              <a:gdLst>
                <a:gd name="T0" fmla="*/ 160 w 184"/>
                <a:gd name="T1" fmla="*/ 18 h 208"/>
                <a:gd name="T2" fmla="*/ 132 w 184"/>
                <a:gd name="T3" fmla="*/ 4 h 208"/>
                <a:gd name="T4" fmla="*/ 94 w 184"/>
                <a:gd name="T5" fmla="*/ 0 h 208"/>
                <a:gd name="T6" fmla="*/ 64 w 184"/>
                <a:gd name="T7" fmla="*/ 2 h 208"/>
                <a:gd name="T8" fmla="*/ 40 w 184"/>
                <a:gd name="T9" fmla="*/ 8 h 208"/>
                <a:gd name="T10" fmla="*/ 0 w 184"/>
                <a:gd name="T11" fmla="*/ 26 h 208"/>
                <a:gd name="T12" fmla="*/ 24 w 184"/>
                <a:gd name="T13" fmla="*/ 70 h 208"/>
                <a:gd name="T14" fmla="*/ 36 w 184"/>
                <a:gd name="T15" fmla="*/ 62 h 208"/>
                <a:gd name="T16" fmla="*/ 52 w 184"/>
                <a:gd name="T17" fmla="*/ 54 h 208"/>
                <a:gd name="T18" fmla="*/ 68 w 184"/>
                <a:gd name="T19" fmla="*/ 50 h 208"/>
                <a:gd name="T20" fmla="*/ 84 w 184"/>
                <a:gd name="T21" fmla="*/ 48 h 208"/>
                <a:gd name="T22" fmla="*/ 110 w 184"/>
                <a:gd name="T23" fmla="*/ 52 h 208"/>
                <a:gd name="T24" fmla="*/ 116 w 184"/>
                <a:gd name="T25" fmla="*/ 56 h 208"/>
                <a:gd name="T26" fmla="*/ 122 w 184"/>
                <a:gd name="T27" fmla="*/ 66 h 208"/>
                <a:gd name="T28" fmla="*/ 124 w 184"/>
                <a:gd name="T29" fmla="*/ 78 h 208"/>
                <a:gd name="T30" fmla="*/ 118 w 184"/>
                <a:gd name="T31" fmla="*/ 96 h 208"/>
                <a:gd name="T32" fmla="*/ 112 w 184"/>
                <a:gd name="T33" fmla="*/ 104 h 208"/>
                <a:gd name="T34" fmla="*/ 102 w 184"/>
                <a:gd name="T35" fmla="*/ 110 h 208"/>
                <a:gd name="T36" fmla="*/ 84 w 184"/>
                <a:gd name="T37" fmla="*/ 124 h 208"/>
                <a:gd name="T38" fmla="*/ 66 w 184"/>
                <a:gd name="T39" fmla="*/ 142 h 208"/>
                <a:gd name="T40" fmla="*/ 58 w 184"/>
                <a:gd name="T41" fmla="*/ 154 h 208"/>
                <a:gd name="T42" fmla="*/ 54 w 184"/>
                <a:gd name="T43" fmla="*/ 168 h 208"/>
                <a:gd name="T44" fmla="*/ 52 w 184"/>
                <a:gd name="T45" fmla="*/ 208 h 208"/>
                <a:gd name="T46" fmla="*/ 102 w 184"/>
                <a:gd name="T47" fmla="*/ 208 h 208"/>
                <a:gd name="T48" fmla="*/ 108 w 184"/>
                <a:gd name="T49" fmla="*/ 180 h 208"/>
                <a:gd name="T50" fmla="*/ 114 w 184"/>
                <a:gd name="T51" fmla="*/ 168 h 208"/>
                <a:gd name="T52" fmla="*/ 124 w 184"/>
                <a:gd name="T53" fmla="*/ 160 h 208"/>
                <a:gd name="T54" fmla="*/ 144 w 184"/>
                <a:gd name="T55" fmla="*/ 146 h 208"/>
                <a:gd name="T56" fmla="*/ 162 w 184"/>
                <a:gd name="T57" fmla="*/ 130 h 208"/>
                <a:gd name="T58" fmla="*/ 172 w 184"/>
                <a:gd name="T59" fmla="*/ 120 h 208"/>
                <a:gd name="T60" fmla="*/ 178 w 184"/>
                <a:gd name="T61" fmla="*/ 106 h 208"/>
                <a:gd name="T62" fmla="*/ 184 w 184"/>
                <a:gd name="T63" fmla="*/ 70 h 208"/>
                <a:gd name="T64" fmla="*/ 182 w 184"/>
                <a:gd name="T65" fmla="*/ 54 h 208"/>
                <a:gd name="T66" fmla="*/ 170 w 184"/>
                <a:gd name="T67" fmla="*/ 30 h 208"/>
                <a:gd name="T68" fmla="*/ 160 w 184"/>
                <a:gd name="T69" fmla="*/ 18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84" h="208">
                  <a:moveTo>
                    <a:pt x="160" y="18"/>
                  </a:moveTo>
                  <a:lnTo>
                    <a:pt x="160" y="18"/>
                  </a:lnTo>
                  <a:lnTo>
                    <a:pt x="146" y="10"/>
                  </a:lnTo>
                  <a:lnTo>
                    <a:pt x="132" y="4"/>
                  </a:lnTo>
                  <a:lnTo>
                    <a:pt x="114" y="0"/>
                  </a:lnTo>
                  <a:lnTo>
                    <a:pt x="94" y="0"/>
                  </a:lnTo>
                  <a:lnTo>
                    <a:pt x="94" y="0"/>
                  </a:lnTo>
                  <a:lnTo>
                    <a:pt x="64" y="2"/>
                  </a:lnTo>
                  <a:lnTo>
                    <a:pt x="40" y="8"/>
                  </a:lnTo>
                  <a:lnTo>
                    <a:pt x="40" y="8"/>
                  </a:lnTo>
                  <a:lnTo>
                    <a:pt x="18" y="16"/>
                  </a:lnTo>
                  <a:lnTo>
                    <a:pt x="0" y="26"/>
                  </a:lnTo>
                  <a:lnTo>
                    <a:pt x="24" y="70"/>
                  </a:lnTo>
                  <a:lnTo>
                    <a:pt x="24" y="70"/>
                  </a:lnTo>
                  <a:lnTo>
                    <a:pt x="36" y="62"/>
                  </a:lnTo>
                  <a:lnTo>
                    <a:pt x="36" y="62"/>
                  </a:lnTo>
                  <a:lnTo>
                    <a:pt x="52" y="54"/>
                  </a:lnTo>
                  <a:lnTo>
                    <a:pt x="52" y="54"/>
                  </a:lnTo>
                  <a:lnTo>
                    <a:pt x="68" y="50"/>
                  </a:lnTo>
                  <a:lnTo>
                    <a:pt x="68" y="50"/>
                  </a:lnTo>
                  <a:lnTo>
                    <a:pt x="84" y="48"/>
                  </a:lnTo>
                  <a:lnTo>
                    <a:pt x="84" y="48"/>
                  </a:lnTo>
                  <a:lnTo>
                    <a:pt x="104" y="50"/>
                  </a:lnTo>
                  <a:lnTo>
                    <a:pt x="110" y="52"/>
                  </a:lnTo>
                  <a:lnTo>
                    <a:pt x="116" y="56"/>
                  </a:lnTo>
                  <a:lnTo>
                    <a:pt x="116" y="56"/>
                  </a:lnTo>
                  <a:lnTo>
                    <a:pt x="120" y="60"/>
                  </a:lnTo>
                  <a:lnTo>
                    <a:pt x="122" y="66"/>
                  </a:lnTo>
                  <a:lnTo>
                    <a:pt x="124" y="78"/>
                  </a:lnTo>
                  <a:lnTo>
                    <a:pt x="124" y="78"/>
                  </a:lnTo>
                  <a:lnTo>
                    <a:pt x="122" y="88"/>
                  </a:lnTo>
                  <a:lnTo>
                    <a:pt x="118" y="96"/>
                  </a:lnTo>
                  <a:lnTo>
                    <a:pt x="118" y="96"/>
                  </a:lnTo>
                  <a:lnTo>
                    <a:pt x="112" y="104"/>
                  </a:lnTo>
                  <a:lnTo>
                    <a:pt x="102" y="110"/>
                  </a:lnTo>
                  <a:lnTo>
                    <a:pt x="102" y="110"/>
                  </a:lnTo>
                  <a:lnTo>
                    <a:pt x="84" y="124"/>
                  </a:lnTo>
                  <a:lnTo>
                    <a:pt x="84" y="124"/>
                  </a:lnTo>
                  <a:lnTo>
                    <a:pt x="74" y="132"/>
                  </a:lnTo>
                  <a:lnTo>
                    <a:pt x="66" y="142"/>
                  </a:lnTo>
                  <a:lnTo>
                    <a:pt x="66" y="142"/>
                  </a:lnTo>
                  <a:lnTo>
                    <a:pt x="58" y="154"/>
                  </a:lnTo>
                  <a:lnTo>
                    <a:pt x="54" y="168"/>
                  </a:lnTo>
                  <a:lnTo>
                    <a:pt x="54" y="168"/>
                  </a:lnTo>
                  <a:lnTo>
                    <a:pt x="50" y="186"/>
                  </a:lnTo>
                  <a:lnTo>
                    <a:pt x="52" y="208"/>
                  </a:lnTo>
                  <a:lnTo>
                    <a:pt x="102" y="208"/>
                  </a:lnTo>
                  <a:lnTo>
                    <a:pt x="102" y="208"/>
                  </a:lnTo>
                  <a:lnTo>
                    <a:pt x="104" y="192"/>
                  </a:lnTo>
                  <a:lnTo>
                    <a:pt x="108" y="180"/>
                  </a:lnTo>
                  <a:lnTo>
                    <a:pt x="108" y="180"/>
                  </a:lnTo>
                  <a:lnTo>
                    <a:pt x="114" y="168"/>
                  </a:lnTo>
                  <a:lnTo>
                    <a:pt x="124" y="160"/>
                  </a:lnTo>
                  <a:lnTo>
                    <a:pt x="124" y="160"/>
                  </a:lnTo>
                  <a:lnTo>
                    <a:pt x="144" y="146"/>
                  </a:lnTo>
                  <a:lnTo>
                    <a:pt x="144" y="146"/>
                  </a:lnTo>
                  <a:lnTo>
                    <a:pt x="154" y="138"/>
                  </a:lnTo>
                  <a:lnTo>
                    <a:pt x="162" y="130"/>
                  </a:lnTo>
                  <a:lnTo>
                    <a:pt x="162" y="130"/>
                  </a:lnTo>
                  <a:lnTo>
                    <a:pt x="172" y="120"/>
                  </a:lnTo>
                  <a:lnTo>
                    <a:pt x="178" y="106"/>
                  </a:lnTo>
                  <a:lnTo>
                    <a:pt x="178" y="106"/>
                  </a:lnTo>
                  <a:lnTo>
                    <a:pt x="182" y="90"/>
                  </a:lnTo>
                  <a:lnTo>
                    <a:pt x="184" y="70"/>
                  </a:lnTo>
                  <a:lnTo>
                    <a:pt x="184" y="70"/>
                  </a:lnTo>
                  <a:lnTo>
                    <a:pt x="182" y="54"/>
                  </a:lnTo>
                  <a:lnTo>
                    <a:pt x="178" y="42"/>
                  </a:lnTo>
                  <a:lnTo>
                    <a:pt x="170" y="30"/>
                  </a:lnTo>
                  <a:lnTo>
                    <a:pt x="160" y="18"/>
                  </a:lnTo>
                  <a:lnTo>
                    <a:pt x="160"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4C515A"/>
                </a:solidFill>
                <a:effectLst/>
                <a:uLnTx/>
                <a:uFillTx/>
                <a:latin typeface="InterFace"/>
                <a:ea typeface="+mn-ea"/>
                <a:cs typeface="+mn-cs"/>
              </a:endParaRPr>
            </a:p>
          </p:txBody>
        </p:sp>
      </p:grpSp>
      <p:sp>
        <p:nvSpPr>
          <p:cNvPr id="12" name="TextBox 11">
            <a:extLst>
              <a:ext uri="{FF2B5EF4-FFF2-40B4-BE49-F238E27FC236}">
                <a16:creationId xmlns:a16="http://schemas.microsoft.com/office/drawing/2014/main" id="{E99D83D5-0960-4787-B45A-A7FF4A130A6D}"/>
              </a:ext>
            </a:extLst>
          </p:cNvPr>
          <p:cNvSpPr txBox="1"/>
          <p:nvPr/>
        </p:nvSpPr>
        <p:spPr>
          <a:xfrm>
            <a:off x="227564" y="1600200"/>
            <a:ext cx="7915539" cy="228600"/>
          </a:xfrm>
          <a:prstGeom prst="rect">
            <a:avLst/>
          </a:prstGeom>
          <a:noFill/>
        </p:spPr>
        <p:txBody>
          <a:bodyPr wrap="square" lIns="0" tIns="0" rIns="0" bIns="0" rtlCol="0" anchor="t" anchorCtr="0">
            <a:noAutofit/>
          </a:bodyPr>
          <a:lstStyle/>
          <a:p>
            <a:pPr lvl="0" defTabSz="914400">
              <a:defRPr/>
            </a:pPr>
            <a:r>
              <a:rPr lang="en-US" sz="1400" i="1" dirty="0">
                <a:solidFill>
                  <a:srgbClr val="4C515A"/>
                </a:solidFill>
                <a:latin typeface="InterFace"/>
              </a:rPr>
              <a:t>Percent of respondents age 18 and older who are likely voters and said each factor was the most important</a:t>
            </a:r>
            <a:endParaRPr lang="en-US" sz="1400" i="1" dirty="0">
              <a:solidFill>
                <a:srgbClr val="4C515A"/>
              </a:solidFill>
              <a:highlight>
                <a:srgbClr val="FFFF00"/>
              </a:highlight>
              <a:latin typeface="InterFace"/>
            </a:endParaRPr>
          </a:p>
        </p:txBody>
      </p:sp>
      <p:sp>
        <p:nvSpPr>
          <p:cNvPr id="13" name="Title 4">
            <a:extLst>
              <a:ext uri="{FF2B5EF4-FFF2-40B4-BE49-F238E27FC236}">
                <a16:creationId xmlns:a16="http://schemas.microsoft.com/office/drawing/2014/main" id="{EC2BEC89-6EA5-46A2-B0DF-927092E1ECE0}"/>
              </a:ext>
            </a:extLst>
          </p:cNvPr>
          <p:cNvSpPr txBox="1">
            <a:spLocks/>
          </p:cNvSpPr>
          <p:nvPr/>
        </p:nvSpPr>
        <p:spPr>
          <a:xfrm>
            <a:off x="71563" y="-25957"/>
            <a:ext cx="9001000" cy="628410"/>
          </a:xfrm>
          <a:prstGeom prst="rect">
            <a:avLst/>
          </a:prstGeom>
          <a:effectLst/>
        </p:spPr>
        <p:txBody>
          <a:bodyPr vert="horz" lIns="0" tIns="0" rIns="0" bIns="0" rtlCol="0" anchor="ctr">
            <a:noAutofit/>
          </a:bodyPr>
          <a:lstStyle>
            <a:lvl1pPr algn="l" defTabSz="914378" rtl="0" eaLnBrk="1" latinLnBrk="0" hangingPunct="1">
              <a:lnSpc>
                <a:spcPct val="90000"/>
              </a:lnSpc>
              <a:spcBef>
                <a:spcPct val="0"/>
              </a:spcBef>
              <a:buNone/>
              <a:defRPr sz="1800" b="1" i="0" kern="800" spc="0" baseline="0">
                <a:solidFill>
                  <a:schemeClr val="bg1"/>
                </a:solidFill>
                <a:effectLst/>
                <a:latin typeface="InterFace" charset="0"/>
                <a:ea typeface="InterFace" charset="0"/>
                <a:cs typeface="InterFace" charset="0"/>
              </a:defRPr>
            </a:lvl1pPr>
          </a:lstStyle>
          <a:p>
            <a:pPr lvl="0">
              <a:defRPr/>
            </a:pPr>
            <a:r>
              <a:rPr lang="en-US" dirty="0"/>
              <a:t>Likely voters were split on the most important factor in their vote for president: Addressing COVID-19 </a:t>
            </a:r>
            <a:r>
              <a:rPr lang="en-US"/>
              <a:t>or</a:t>
            </a:r>
            <a:r>
              <a:rPr lang="en-US" dirty="0"/>
              <a:t> protecting insurance for people with preexisting conditions.</a:t>
            </a:r>
            <a:endParaRPr kumimoji="0" lang="en-US" sz="1800" b="1" i="0" u="none" strike="noStrike" kern="800" cap="none" spc="0" normalizeH="0" baseline="0" noProof="0" dirty="0">
              <a:ln>
                <a:noFill/>
              </a:ln>
              <a:effectLst/>
              <a:uLnTx/>
              <a:uFillTx/>
            </a:endParaRPr>
          </a:p>
        </p:txBody>
      </p:sp>
    </p:spTree>
    <p:extLst>
      <p:ext uri="{BB962C8B-B14F-4D97-AF65-F5344CB8AC3E}">
        <p14:creationId xmlns:p14="http://schemas.microsoft.com/office/powerpoint/2010/main" val="34479214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Placeholder 5">
            <a:extLst>
              <a:ext uri="{FF2B5EF4-FFF2-40B4-BE49-F238E27FC236}">
                <a16:creationId xmlns:a16="http://schemas.microsoft.com/office/drawing/2014/main" id="{669954D5-99DE-4AD2-84C2-A64E8C3322C7}"/>
              </a:ext>
            </a:extLst>
          </p:cNvPr>
          <p:cNvGraphicFramePr>
            <a:graphicFrameLocks noGrp="1"/>
          </p:cNvGraphicFramePr>
          <p:nvPr>
            <p:ph type="chart" sz="quarter" idx="19"/>
            <p:extLst>
              <p:ext uri="{D42A27DB-BD31-4B8C-83A1-F6EECF244321}">
                <p14:modId xmlns:p14="http://schemas.microsoft.com/office/powerpoint/2010/main" val="1598368636"/>
              </p:ext>
            </p:extLst>
          </p:nvPr>
        </p:nvGraphicFramePr>
        <p:xfrm>
          <a:off x="71438" y="1960086"/>
          <a:ext cx="9001125" cy="3819982"/>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 Placeholder 2">
            <a:extLst>
              <a:ext uri="{FF2B5EF4-FFF2-40B4-BE49-F238E27FC236}">
                <a16:creationId xmlns:a16="http://schemas.microsoft.com/office/drawing/2014/main" id="{E88A5C27-F944-489E-9697-F36C1D0A12A9}"/>
              </a:ext>
            </a:extLst>
          </p:cNvPr>
          <p:cNvSpPr>
            <a:spLocks noGrp="1"/>
          </p:cNvSpPr>
          <p:nvPr>
            <p:ph type="body" sz="quarter" idx="22"/>
          </p:nvPr>
        </p:nvSpPr>
        <p:spPr>
          <a:xfrm>
            <a:off x="71564" y="5779008"/>
            <a:ext cx="9001063" cy="495834"/>
          </a:xfrm>
          <a:ln>
            <a:noFill/>
          </a:ln>
        </p:spPr>
        <p:txBody>
          <a:bodyPr/>
          <a:lstStyle/>
          <a:p>
            <a:r>
              <a:rPr lang="en-US" dirty="0">
                <a:latin typeface="InterFace" panose="020B0503030203020204"/>
              </a:rPr>
              <a:t>* Also includes those who refused to respond.</a:t>
            </a:r>
          </a:p>
          <a:p>
            <a:r>
              <a:rPr lang="en-US" dirty="0">
                <a:latin typeface="InterFace" panose="020B0503030203020204"/>
              </a:rPr>
              <a:t>Note: Segments may not sum to 100% because of rounding.</a:t>
            </a:r>
          </a:p>
          <a:p>
            <a:pPr>
              <a:lnSpc>
                <a:spcPct val="100000"/>
              </a:lnSpc>
            </a:pPr>
            <a:r>
              <a:rPr lang="en-US" dirty="0">
                <a:latin typeface="InterFace" panose="020B0503030203020204"/>
              </a:rPr>
              <a:t>Data: Commonwealth Fund Election 2020 Battleground State Health Care Poll, Sept. 2020.</a:t>
            </a:r>
          </a:p>
        </p:txBody>
      </p:sp>
      <p:sp>
        <p:nvSpPr>
          <p:cNvPr id="7" name="TextBox 3">
            <a:extLst>
              <a:ext uri="{FF2B5EF4-FFF2-40B4-BE49-F238E27FC236}">
                <a16:creationId xmlns:a16="http://schemas.microsoft.com/office/drawing/2014/main" id="{C9E91B45-F86F-47FC-9514-AC4EDAD96C2E}"/>
              </a:ext>
            </a:extLst>
          </p:cNvPr>
          <p:cNvSpPr txBox="1"/>
          <p:nvPr/>
        </p:nvSpPr>
        <p:spPr>
          <a:xfrm>
            <a:off x="180038" y="932812"/>
            <a:ext cx="8046720" cy="628408"/>
          </a:xfrm>
          <a:prstGeom prst="rect">
            <a:avLst/>
          </a:prstGeom>
          <a:noFill/>
        </p:spPr>
        <p:txBody>
          <a:bodyPr wrap="square" lIns="640080"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defTabSz="914400">
              <a:defRPr/>
            </a:pPr>
            <a:r>
              <a:rPr lang="en-US" sz="1400" dirty="0">
                <a:solidFill>
                  <a:srgbClr val="4C515A"/>
                </a:solidFill>
                <a:latin typeface="InterFace"/>
              </a:rPr>
              <a:t>Based on what you are hearing from the presidential candidates so far, in your view, which candidate is the most likely to lower the cost of your health care?</a:t>
            </a:r>
          </a:p>
        </p:txBody>
      </p:sp>
      <p:grpSp>
        <p:nvGrpSpPr>
          <p:cNvPr id="8" name="Group 7">
            <a:extLst>
              <a:ext uri="{FF2B5EF4-FFF2-40B4-BE49-F238E27FC236}">
                <a16:creationId xmlns:a16="http://schemas.microsoft.com/office/drawing/2014/main" id="{7D5EB265-E70E-4087-9A6A-EE32943B714F}"/>
              </a:ext>
            </a:extLst>
          </p:cNvPr>
          <p:cNvGrpSpPr/>
          <p:nvPr/>
        </p:nvGrpSpPr>
        <p:grpSpPr>
          <a:xfrm>
            <a:off x="231791" y="961629"/>
            <a:ext cx="420867" cy="515901"/>
            <a:chOff x="1752600" y="533400"/>
            <a:chExt cx="787400" cy="965200"/>
          </a:xfrm>
          <a:solidFill>
            <a:srgbClr val="4C515A"/>
          </a:solidFill>
        </p:grpSpPr>
        <p:sp>
          <p:nvSpPr>
            <p:cNvPr id="9" name="Freeform 5">
              <a:extLst>
                <a:ext uri="{FF2B5EF4-FFF2-40B4-BE49-F238E27FC236}">
                  <a16:creationId xmlns:a16="http://schemas.microsoft.com/office/drawing/2014/main" id="{221897E2-2FDB-4C46-9F5C-B308E51E2C91}"/>
                </a:ext>
              </a:extLst>
            </p:cNvPr>
            <p:cNvSpPr>
              <a:spLocks noEditPoints="1"/>
            </p:cNvSpPr>
            <p:nvPr/>
          </p:nvSpPr>
          <p:spPr bwMode="auto">
            <a:xfrm>
              <a:off x="1752600" y="533400"/>
              <a:ext cx="787400" cy="965200"/>
            </a:xfrm>
            <a:custGeom>
              <a:avLst/>
              <a:gdLst>
                <a:gd name="T0" fmla="*/ 0 w 496"/>
                <a:gd name="T1" fmla="*/ 390 h 608"/>
                <a:gd name="T2" fmla="*/ 2 w 496"/>
                <a:gd name="T3" fmla="*/ 410 h 608"/>
                <a:gd name="T4" fmla="*/ 18 w 496"/>
                <a:gd name="T5" fmla="*/ 448 h 608"/>
                <a:gd name="T6" fmla="*/ 46 w 496"/>
                <a:gd name="T7" fmla="*/ 476 h 608"/>
                <a:gd name="T8" fmla="*/ 84 w 496"/>
                <a:gd name="T9" fmla="*/ 492 h 608"/>
                <a:gd name="T10" fmla="*/ 198 w 496"/>
                <a:gd name="T11" fmla="*/ 494 h 608"/>
                <a:gd name="T12" fmla="*/ 318 w 496"/>
                <a:gd name="T13" fmla="*/ 598 h 608"/>
                <a:gd name="T14" fmla="*/ 334 w 496"/>
                <a:gd name="T15" fmla="*/ 606 h 608"/>
                <a:gd name="T16" fmla="*/ 346 w 496"/>
                <a:gd name="T17" fmla="*/ 608 h 608"/>
                <a:gd name="T18" fmla="*/ 352 w 496"/>
                <a:gd name="T19" fmla="*/ 608 h 608"/>
                <a:gd name="T20" fmla="*/ 366 w 496"/>
                <a:gd name="T21" fmla="*/ 602 h 608"/>
                <a:gd name="T22" fmla="*/ 376 w 496"/>
                <a:gd name="T23" fmla="*/ 592 h 608"/>
                <a:gd name="T24" fmla="*/ 382 w 496"/>
                <a:gd name="T25" fmla="*/ 576 h 608"/>
                <a:gd name="T26" fmla="*/ 382 w 496"/>
                <a:gd name="T27" fmla="*/ 494 h 608"/>
                <a:gd name="T28" fmla="*/ 390 w 496"/>
                <a:gd name="T29" fmla="*/ 494 h 608"/>
                <a:gd name="T30" fmla="*/ 432 w 496"/>
                <a:gd name="T31" fmla="*/ 486 h 608"/>
                <a:gd name="T32" fmla="*/ 464 w 496"/>
                <a:gd name="T33" fmla="*/ 464 h 608"/>
                <a:gd name="T34" fmla="*/ 488 w 496"/>
                <a:gd name="T35" fmla="*/ 430 h 608"/>
                <a:gd name="T36" fmla="*/ 496 w 496"/>
                <a:gd name="T37" fmla="*/ 390 h 608"/>
                <a:gd name="T38" fmla="*/ 496 w 496"/>
                <a:gd name="T39" fmla="*/ 104 h 608"/>
                <a:gd name="T40" fmla="*/ 488 w 496"/>
                <a:gd name="T41" fmla="*/ 64 h 608"/>
                <a:gd name="T42" fmla="*/ 464 w 496"/>
                <a:gd name="T43" fmla="*/ 30 h 608"/>
                <a:gd name="T44" fmla="*/ 432 w 496"/>
                <a:gd name="T45" fmla="*/ 8 h 608"/>
                <a:gd name="T46" fmla="*/ 390 w 496"/>
                <a:gd name="T47" fmla="*/ 0 h 608"/>
                <a:gd name="T48" fmla="*/ 106 w 496"/>
                <a:gd name="T49" fmla="*/ 0 h 608"/>
                <a:gd name="T50" fmla="*/ 64 w 496"/>
                <a:gd name="T51" fmla="*/ 8 h 608"/>
                <a:gd name="T52" fmla="*/ 32 w 496"/>
                <a:gd name="T53" fmla="*/ 30 h 608"/>
                <a:gd name="T54" fmla="*/ 8 w 496"/>
                <a:gd name="T55" fmla="*/ 64 h 608"/>
                <a:gd name="T56" fmla="*/ 0 w 496"/>
                <a:gd name="T57" fmla="*/ 104 h 608"/>
                <a:gd name="T58" fmla="*/ 54 w 496"/>
                <a:gd name="T59" fmla="*/ 104 h 608"/>
                <a:gd name="T60" fmla="*/ 56 w 496"/>
                <a:gd name="T61" fmla="*/ 94 h 608"/>
                <a:gd name="T62" fmla="*/ 62 w 496"/>
                <a:gd name="T63" fmla="*/ 76 h 608"/>
                <a:gd name="T64" fmla="*/ 76 w 496"/>
                <a:gd name="T65" fmla="*/ 62 h 608"/>
                <a:gd name="T66" fmla="*/ 94 w 496"/>
                <a:gd name="T67" fmla="*/ 54 h 608"/>
                <a:gd name="T68" fmla="*/ 390 w 496"/>
                <a:gd name="T69" fmla="*/ 52 h 608"/>
                <a:gd name="T70" fmla="*/ 402 w 496"/>
                <a:gd name="T71" fmla="*/ 54 h 608"/>
                <a:gd name="T72" fmla="*/ 420 w 496"/>
                <a:gd name="T73" fmla="*/ 62 h 608"/>
                <a:gd name="T74" fmla="*/ 434 w 496"/>
                <a:gd name="T75" fmla="*/ 76 h 608"/>
                <a:gd name="T76" fmla="*/ 440 w 496"/>
                <a:gd name="T77" fmla="*/ 94 h 608"/>
                <a:gd name="T78" fmla="*/ 442 w 496"/>
                <a:gd name="T79" fmla="*/ 390 h 608"/>
                <a:gd name="T80" fmla="*/ 440 w 496"/>
                <a:gd name="T81" fmla="*/ 400 h 608"/>
                <a:gd name="T82" fmla="*/ 434 w 496"/>
                <a:gd name="T83" fmla="*/ 418 h 608"/>
                <a:gd name="T84" fmla="*/ 420 w 496"/>
                <a:gd name="T85" fmla="*/ 432 h 608"/>
                <a:gd name="T86" fmla="*/ 402 w 496"/>
                <a:gd name="T87" fmla="*/ 440 h 608"/>
                <a:gd name="T88" fmla="*/ 328 w 496"/>
                <a:gd name="T89" fmla="*/ 440 h 608"/>
                <a:gd name="T90" fmla="*/ 218 w 496"/>
                <a:gd name="T91" fmla="*/ 440 h 608"/>
                <a:gd name="T92" fmla="*/ 106 w 496"/>
                <a:gd name="T93" fmla="*/ 440 h 608"/>
                <a:gd name="T94" fmla="*/ 86 w 496"/>
                <a:gd name="T95" fmla="*/ 436 h 608"/>
                <a:gd name="T96" fmla="*/ 70 w 496"/>
                <a:gd name="T97" fmla="*/ 426 h 608"/>
                <a:gd name="T98" fmla="*/ 58 w 496"/>
                <a:gd name="T99" fmla="*/ 410 h 608"/>
                <a:gd name="T100" fmla="*/ 54 w 496"/>
                <a:gd name="T101" fmla="*/ 390 h 6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96" h="608">
                  <a:moveTo>
                    <a:pt x="0" y="104"/>
                  </a:moveTo>
                  <a:lnTo>
                    <a:pt x="0" y="390"/>
                  </a:lnTo>
                  <a:lnTo>
                    <a:pt x="0" y="390"/>
                  </a:lnTo>
                  <a:lnTo>
                    <a:pt x="2" y="410"/>
                  </a:lnTo>
                  <a:lnTo>
                    <a:pt x="8" y="430"/>
                  </a:lnTo>
                  <a:lnTo>
                    <a:pt x="18" y="448"/>
                  </a:lnTo>
                  <a:lnTo>
                    <a:pt x="32" y="464"/>
                  </a:lnTo>
                  <a:lnTo>
                    <a:pt x="46" y="476"/>
                  </a:lnTo>
                  <a:lnTo>
                    <a:pt x="64" y="486"/>
                  </a:lnTo>
                  <a:lnTo>
                    <a:pt x="84" y="492"/>
                  </a:lnTo>
                  <a:lnTo>
                    <a:pt x="106" y="494"/>
                  </a:lnTo>
                  <a:lnTo>
                    <a:pt x="198" y="494"/>
                  </a:lnTo>
                  <a:lnTo>
                    <a:pt x="318" y="598"/>
                  </a:lnTo>
                  <a:lnTo>
                    <a:pt x="318" y="598"/>
                  </a:lnTo>
                  <a:lnTo>
                    <a:pt x="326" y="602"/>
                  </a:lnTo>
                  <a:lnTo>
                    <a:pt x="334" y="606"/>
                  </a:lnTo>
                  <a:lnTo>
                    <a:pt x="340" y="608"/>
                  </a:lnTo>
                  <a:lnTo>
                    <a:pt x="346" y="608"/>
                  </a:lnTo>
                  <a:lnTo>
                    <a:pt x="346" y="608"/>
                  </a:lnTo>
                  <a:lnTo>
                    <a:pt x="352" y="608"/>
                  </a:lnTo>
                  <a:lnTo>
                    <a:pt x="360" y="606"/>
                  </a:lnTo>
                  <a:lnTo>
                    <a:pt x="366" y="602"/>
                  </a:lnTo>
                  <a:lnTo>
                    <a:pt x="372" y="598"/>
                  </a:lnTo>
                  <a:lnTo>
                    <a:pt x="376" y="592"/>
                  </a:lnTo>
                  <a:lnTo>
                    <a:pt x="380" y="586"/>
                  </a:lnTo>
                  <a:lnTo>
                    <a:pt x="382" y="576"/>
                  </a:lnTo>
                  <a:lnTo>
                    <a:pt x="382" y="568"/>
                  </a:lnTo>
                  <a:lnTo>
                    <a:pt x="382" y="494"/>
                  </a:lnTo>
                  <a:lnTo>
                    <a:pt x="390" y="494"/>
                  </a:lnTo>
                  <a:lnTo>
                    <a:pt x="390" y="494"/>
                  </a:lnTo>
                  <a:lnTo>
                    <a:pt x="412" y="492"/>
                  </a:lnTo>
                  <a:lnTo>
                    <a:pt x="432" y="486"/>
                  </a:lnTo>
                  <a:lnTo>
                    <a:pt x="450" y="476"/>
                  </a:lnTo>
                  <a:lnTo>
                    <a:pt x="464" y="464"/>
                  </a:lnTo>
                  <a:lnTo>
                    <a:pt x="478" y="448"/>
                  </a:lnTo>
                  <a:lnTo>
                    <a:pt x="488" y="430"/>
                  </a:lnTo>
                  <a:lnTo>
                    <a:pt x="494" y="410"/>
                  </a:lnTo>
                  <a:lnTo>
                    <a:pt x="496" y="390"/>
                  </a:lnTo>
                  <a:lnTo>
                    <a:pt x="496" y="104"/>
                  </a:lnTo>
                  <a:lnTo>
                    <a:pt x="496" y="104"/>
                  </a:lnTo>
                  <a:lnTo>
                    <a:pt x="494" y="82"/>
                  </a:lnTo>
                  <a:lnTo>
                    <a:pt x="488" y="64"/>
                  </a:lnTo>
                  <a:lnTo>
                    <a:pt x="478" y="46"/>
                  </a:lnTo>
                  <a:lnTo>
                    <a:pt x="464" y="30"/>
                  </a:lnTo>
                  <a:lnTo>
                    <a:pt x="450" y="18"/>
                  </a:lnTo>
                  <a:lnTo>
                    <a:pt x="432" y="8"/>
                  </a:lnTo>
                  <a:lnTo>
                    <a:pt x="412" y="2"/>
                  </a:lnTo>
                  <a:lnTo>
                    <a:pt x="390" y="0"/>
                  </a:lnTo>
                  <a:lnTo>
                    <a:pt x="106" y="0"/>
                  </a:lnTo>
                  <a:lnTo>
                    <a:pt x="106" y="0"/>
                  </a:lnTo>
                  <a:lnTo>
                    <a:pt x="84" y="2"/>
                  </a:lnTo>
                  <a:lnTo>
                    <a:pt x="64" y="8"/>
                  </a:lnTo>
                  <a:lnTo>
                    <a:pt x="46" y="18"/>
                  </a:lnTo>
                  <a:lnTo>
                    <a:pt x="32" y="30"/>
                  </a:lnTo>
                  <a:lnTo>
                    <a:pt x="18" y="46"/>
                  </a:lnTo>
                  <a:lnTo>
                    <a:pt x="8" y="64"/>
                  </a:lnTo>
                  <a:lnTo>
                    <a:pt x="2" y="82"/>
                  </a:lnTo>
                  <a:lnTo>
                    <a:pt x="0" y="104"/>
                  </a:lnTo>
                  <a:lnTo>
                    <a:pt x="0" y="104"/>
                  </a:lnTo>
                  <a:close/>
                  <a:moveTo>
                    <a:pt x="54" y="104"/>
                  </a:moveTo>
                  <a:lnTo>
                    <a:pt x="54" y="104"/>
                  </a:lnTo>
                  <a:lnTo>
                    <a:pt x="56" y="94"/>
                  </a:lnTo>
                  <a:lnTo>
                    <a:pt x="58" y="84"/>
                  </a:lnTo>
                  <a:lnTo>
                    <a:pt x="62" y="76"/>
                  </a:lnTo>
                  <a:lnTo>
                    <a:pt x="70" y="68"/>
                  </a:lnTo>
                  <a:lnTo>
                    <a:pt x="76" y="62"/>
                  </a:lnTo>
                  <a:lnTo>
                    <a:pt x="86" y="56"/>
                  </a:lnTo>
                  <a:lnTo>
                    <a:pt x="94" y="54"/>
                  </a:lnTo>
                  <a:lnTo>
                    <a:pt x="106" y="52"/>
                  </a:lnTo>
                  <a:lnTo>
                    <a:pt x="390" y="52"/>
                  </a:lnTo>
                  <a:lnTo>
                    <a:pt x="390" y="52"/>
                  </a:lnTo>
                  <a:lnTo>
                    <a:pt x="402" y="54"/>
                  </a:lnTo>
                  <a:lnTo>
                    <a:pt x="410" y="56"/>
                  </a:lnTo>
                  <a:lnTo>
                    <a:pt x="420" y="62"/>
                  </a:lnTo>
                  <a:lnTo>
                    <a:pt x="426" y="68"/>
                  </a:lnTo>
                  <a:lnTo>
                    <a:pt x="434" y="76"/>
                  </a:lnTo>
                  <a:lnTo>
                    <a:pt x="438" y="84"/>
                  </a:lnTo>
                  <a:lnTo>
                    <a:pt x="440" y="94"/>
                  </a:lnTo>
                  <a:lnTo>
                    <a:pt x="442" y="104"/>
                  </a:lnTo>
                  <a:lnTo>
                    <a:pt x="442" y="390"/>
                  </a:lnTo>
                  <a:lnTo>
                    <a:pt x="442" y="390"/>
                  </a:lnTo>
                  <a:lnTo>
                    <a:pt x="440" y="400"/>
                  </a:lnTo>
                  <a:lnTo>
                    <a:pt x="438" y="410"/>
                  </a:lnTo>
                  <a:lnTo>
                    <a:pt x="434" y="418"/>
                  </a:lnTo>
                  <a:lnTo>
                    <a:pt x="426" y="426"/>
                  </a:lnTo>
                  <a:lnTo>
                    <a:pt x="420" y="432"/>
                  </a:lnTo>
                  <a:lnTo>
                    <a:pt x="410" y="436"/>
                  </a:lnTo>
                  <a:lnTo>
                    <a:pt x="402" y="440"/>
                  </a:lnTo>
                  <a:lnTo>
                    <a:pt x="390" y="440"/>
                  </a:lnTo>
                  <a:lnTo>
                    <a:pt x="328" y="440"/>
                  </a:lnTo>
                  <a:lnTo>
                    <a:pt x="328" y="536"/>
                  </a:lnTo>
                  <a:lnTo>
                    <a:pt x="218" y="440"/>
                  </a:lnTo>
                  <a:lnTo>
                    <a:pt x="106" y="440"/>
                  </a:lnTo>
                  <a:lnTo>
                    <a:pt x="106" y="440"/>
                  </a:lnTo>
                  <a:lnTo>
                    <a:pt x="94" y="440"/>
                  </a:lnTo>
                  <a:lnTo>
                    <a:pt x="86" y="436"/>
                  </a:lnTo>
                  <a:lnTo>
                    <a:pt x="76" y="432"/>
                  </a:lnTo>
                  <a:lnTo>
                    <a:pt x="70" y="426"/>
                  </a:lnTo>
                  <a:lnTo>
                    <a:pt x="62" y="418"/>
                  </a:lnTo>
                  <a:lnTo>
                    <a:pt x="58" y="410"/>
                  </a:lnTo>
                  <a:lnTo>
                    <a:pt x="56" y="400"/>
                  </a:lnTo>
                  <a:lnTo>
                    <a:pt x="54" y="390"/>
                  </a:lnTo>
                  <a:lnTo>
                    <a:pt x="54" y="1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4C515A"/>
                </a:solidFill>
                <a:effectLst/>
                <a:uLnTx/>
                <a:uFillTx/>
                <a:latin typeface="InterFace"/>
                <a:ea typeface="+mn-ea"/>
                <a:cs typeface="+mn-cs"/>
              </a:endParaRPr>
            </a:p>
          </p:txBody>
        </p:sp>
        <p:sp>
          <p:nvSpPr>
            <p:cNvPr id="10" name="Freeform 6">
              <a:extLst>
                <a:ext uri="{FF2B5EF4-FFF2-40B4-BE49-F238E27FC236}">
                  <a16:creationId xmlns:a16="http://schemas.microsoft.com/office/drawing/2014/main" id="{CAC8AEC9-F2CD-4D92-9423-B6E34502B431}"/>
                </a:ext>
              </a:extLst>
            </p:cNvPr>
            <p:cNvSpPr>
              <a:spLocks/>
            </p:cNvSpPr>
            <p:nvPr/>
          </p:nvSpPr>
          <p:spPr bwMode="auto">
            <a:xfrm>
              <a:off x="2073275" y="1073150"/>
              <a:ext cx="117475" cy="104775"/>
            </a:xfrm>
            <a:custGeom>
              <a:avLst/>
              <a:gdLst>
                <a:gd name="T0" fmla="*/ 36 w 74"/>
                <a:gd name="T1" fmla="*/ 0 h 66"/>
                <a:gd name="T2" fmla="*/ 36 w 74"/>
                <a:gd name="T3" fmla="*/ 0 h 66"/>
                <a:gd name="T4" fmla="*/ 22 w 74"/>
                <a:gd name="T5" fmla="*/ 4 h 66"/>
                <a:gd name="T6" fmla="*/ 16 w 74"/>
                <a:gd name="T7" fmla="*/ 6 h 66"/>
                <a:gd name="T8" fmla="*/ 10 w 74"/>
                <a:gd name="T9" fmla="*/ 10 h 66"/>
                <a:gd name="T10" fmla="*/ 10 w 74"/>
                <a:gd name="T11" fmla="*/ 10 h 66"/>
                <a:gd name="T12" fmla="*/ 6 w 74"/>
                <a:gd name="T13" fmla="*/ 14 h 66"/>
                <a:gd name="T14" fmla="*/ 4 w 74"/>
                <a:gd name="T15" fmla="*/ 20 h 66"/>
                <a:gd name="T16" fmla="*/ 2 w 74"/>
                <a:gd name="T17" fmla="*/ 26 h 66"/>
                <a:gd name="T18" fmla="*/ 0 w 74"/>
                <a:gd name="T19" fmla="*/ 34 h 66"/>
                <a:gd name="T20" fmla="*/ 0 w 74"/>
                <a:gd name="T21" fmla="*/ 34 h 66"/>
                <a:gd name="T22" fmla="*/ 2 w 74"/>
                <a:gd name="T23" fmla="*/ 40 h 66"/>
                <a:gd name="T24" fmla="*/ 4 w 74"/>
                <a:gd name="T25" fmla="*/ 46 h 66"/>
                <a:gd name="T26" fmla="*/ 6 w 74"/>
                <a:gd name="T27" fmla="*/ 52 h 66"/>
                <a:gd name="T28" fmla="*/ 10 w 74"/>
                <a:gd name="T29" fmla="*/ 58 h 66"/>
                <a:gd name="T30" fmla="*/ 10 w 74"/>
                <a:gd name="T31" fmla="*/ 58 h 66"/>
                <a:gd name="T32" fmla="*/ 16 w 74"/>
                <a:gd name="T33" fmla="*/ 62 h 66"/>
                <a:gd name="T34" fmla="*/ 22 w 74"/>
                <a:gd name="T35" fmla="*/ 64 h 66"/>
                <a:gd name="T36" fmla="*/ 28 w 74"/>
                <a:gd name="T37" fmla="*/ 66 h 66"/>
                <a:gd name="T38" fmla="*/ 36 w 74"/>
                <a:gd name="T39" fmla="*/ 66 h 66"/>
                <a:gd name="T40" fmla="*/ 36 w 74"/>
                <a:gd name="T41" fmla="*/ 66 h 66"/>
                <a:gd name="T42" fmla="*/ 44 w 74"/>
                <a:gd name="T43" fmla="*/ 66 h 66"/>
                <a:gd name="T44" fmla="*/ 52 w 74"/>
                <a:gd name="T45" fmla="*/ 64 h 66"/>
                <a:gd name="T46" fmla="*/ 58 w 74"/>
                <a:gd name="T47" fmla="*/ 62 h 66"/>
                <a:gd name="T48" fmla="*/ 64 w 74"/>
                <a:gd name="T49" fmla="*/ 58 h 66"/>
                <a:gd name="T50" fmla="*/ 64 w 74"/>
                <a:gd name="T51" fmla="*/ 58 h 66"/>
                <a:gd name="T52" fmla="*/ 68 w 74"/>
                <a:gd name="T53" fmla="*/ 52 h 66"/>
                <a:gd name="T54" fmla="*/ 70 w 74"/>
                <a:gd name="T55" fmla="*/ 46 h 66"/>
                <a:gd name="T56" fmla="*/ 72 w 74"/>
                <a:gd name="T57" fmla="*/ 40 h 66"/>
                <a:gd name="T58" fmla="*/ 74 w 74"/>
                <a:gd name="T59" fmla="*/ 34 h 66"/>
                <a:gd name="T60" fmla="*/ 74 w 74"/>
                <a:gd name="T61" fmla="*/ 34 h 66"/>
                <a:gd name="T62" fmla="*/ 72 w 74"/>
                <a:gd name="T63" fmla="*/ 26 h 66"/>
                <a:gd name="T64" fmla="*/ 70 w 74"/>
                <a:gd name="T65" fmla="*/ 20 h 66"/>
                <a:gd name="T66" fmla="*/ 68 w 74"/>
                <a:gd name="T67" fmla="*/ 14 h 66"/>
                <a:gd name="T68" fmla="*/ 64 w 74"/>
                <a:gd name="T69" fmla="*/ 10 h 66"/>
                <a:gd name="T70" fmla="*/ 64 w 74"/>
                <a:gd name="T71" fmla="*/ 10 h 66"/>
                <a:gd name="T72" fmla="*/ 58 w 74"/>
                <a:gd name="T73" fmla="*/ 6 h 66"/>
                <a:gd name="T74" fmla="*/ 52 w 74"/>
                <a:gd name="T75" fmla="*/ 4 h 66"/>
                <a:gd name="T76" fmla="*/ 36 w 74"/>
                <a:gd name="T77" fmla="*/ 0 h 66"/>
                <a:gd name="T78" fmla="*/ 36 w 74"/>
                <a:gd name="T79"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4" h="66">
                  <a:moveTo>
                    <a:pt x="36" y="0"/>
                  </a:moveTo>
                  <a:lnTo>
                    <a:pt x="36" y="0"/>
                  </a:lnTo>
                  <a:lnTo>
                    <a:pt x="22" y="4"/>
                  </a:lnTo>
                  <a:lnTo>
                    <a:pt x="16" y="6"/>
                  </a:lnTo>
                  <a:lnTo>
                    <a:pt x="10" y="10"/>
                  </a:lnTo>
                  <a:lnTo>
                    <a:pt x="10" y="10"/>
                  </a:lnTo>
                  <a:lnTo>
                    <a:pt x="6" y="14"/>
                  </a:lnTo>
                  <a:lnTo>
                    <a:pt x="4" y="20"/>
                  </a:lnTo>
                  <a:lnTo>
                    <a:pt x="2" y="26"/>
                  </a:lnTo>
                  <a:lnTo>
                    <a:pt x="0" y="34"/>
                  </a:lnTo>
                  <a:lnTo>
                    <a:pt x="0" y="34"/>
                  </a:lnTo>
                  <a:lnTo>
                    <a:pt x="2" y="40"/>
                  </a:lnTo>
                  <a:lnTo>
                    <a:pt x="4" y="46"/>
                  </a:lnTo>
                  <a:lnTo>
                    <a:pt x="6" y="52"/>
                  </a:lnTo>
                  <a:lnTo>
                    <a:pt x="10" y="58"/>
                  </a:lnTo>
                  <a:lnTo>
                    <a:pt x="10" y="58"/>
                  </a:lnTo>
                  <a:lnTo>
                    <a:pt x="16" y="62"/>
                  </a:lnTo>
                  <a:lnTo>
                    <a:pt x="22" y="64"/>
                  </a:lnTo>
                  <a:lnTo>
                    <a:pt x="28" y="66"/>
                  </a:lnTo>
                  <a:lnTo>
                    <a:pt x="36" y="66"/>
                  </a:lnTo>
                  <a:lnTo>
                    <a:pt x="36" y="66"/>
                  </a:lnTo>
                  <a:lnTo>
                    <a:pt x="44" y="66"/>
                  </a:lnTo>
                  <a:lnTo>
                    <a:pt x="52" y="64"/>
                  </a:lnTo>
                  <a:lnTo>
                    <a:pt x="58" y="62"/>
                  </a:lnTo>
                  <a:lnTo>
                    <a:pt x="64" y="58"/>
                  </a:lnTo>
                  <a:lnTo>
                    <a:pt x="64" y="58"/>
                  </a:lnTo>
                  <a:lnTo>
                    <a:pt x="68" y="52"/>
                  </a:lnTo>
                  <a:lnTo>
                    <a:pt x="70" y="46"/>
                  </a:lnTo>
                  <a:lnTo>
                    <a:pt x="72" y="40"/>
                  </a:lnTo>
                  <a:lnTo>
                    <a:pt x="74" y="34"/>
                  </a:lnTo>
                  <a:lnTo>
                    <a:pt x="74" y="34"/>
                  </a:lnTo>
                  <a:lnTo>
                    <a:pt x="72" y="26"/>
                  </a:lnTo>
                  <a:lnTo>
                    <a:pt x="70" y="20"/>
                  </a:lnTo>
                  <a:lnTo>
                    <a:pt x="68" y="14"/>
                  </a:lnTo>
                  <a:lnTo>
                    <a:pt x="64" y="10"/>
                  </a:lnTo>
                  <a:lnTo>
                    <a:pt x="64" y="10"/>
                  </a:lnTo>
                  <a:lnTo>
                    <a:pt x="58" y="6"/>
                  </a:lnTo>
                  <a:lnTo>
                    <a:pt x="52" y="4"/>
                  </a:lnTo>
                  <a:lnTo>
                    <a:pt x="36" y="0"/>
                  </a:lnTo>
                  <a:lnTo>
                    <a:pt x="3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4C515A"/>
                </a:solidFill>
                <a:effectLst/>
                <a:uLnTx/>
                <a:uFillTx/>
                <a:latin typeface="InterFace"/>
                <a:ea typeface="+mn-ea"/>
                <a:cs typeface="+mn-cs"/>
              </a:endParaRPr>
            </a:p>
          </p:txBody>
        </p:sp>
        <p:sp>
          <p:nvSpPr>
            <p:cNvPr id="11" name="Freeform 7">
              <a:extLst>
                <a:ext uri="{FF2B5EF4-FFF2-40B4-BE49-F238E27FC236}">
                  <a16:creationId xmlns:a16="http://schemas.microsoft.com/office/drawing/2014/main" id="{8B7049EE-BA3F-4FF4-BDD2-1ADC33E877B3}"/>
                </a:ext>
              </a:extLst>
            </p:cNvPr>
            <p:cNvSpPr>
              <a:spLocks/>
            </p:cNvSpPr>
            <p:nvPr/>
          </p:nvSpPr>
          <p:spPr bwMode="auto">
            <a:xfrm>
              <a:off x="2006600" y="701675"/>
              <a:ext cx="292100" cy="330200"/>
            </a:xfrm>
            <a:custGeom>
              <a:avLst/>
              <a:gdLst>
                <a:gd name="T0" fmla="*/ 160 w 184"/>
                <a:gd name="T1" fmla="*/ 18 h 208"/>
                <a:gd name="T2" fmla="*/ 132 w 184"/>
                <a:gd name="T3" fmla="*/ 4 h 208"/>
                <a:gd name="T4" fmla="*/ 94 w 184"/>
                <a:gd name="T5" fmla="*/ 0 h 208"/>
                <a:gd name="T6" fmla="*/ 64 w 184"/>
                <a:gd name="T7" fmla="*/ 2 h 208"/>
                <a:gd name="T8" fmla="*/ 40 w 184"/>
                <a:gd name="T9" fmla="*/ 8 h 208"/>
                <a:gd name="T10" fmla="*/ 0 w 184"/>
                <a:gd name="T11" fmla="*/ 26 h 208"/>
                <a:gd name="T12" fmla="*/ 24 w 184"/>
                <a:gd name="T13" fmla="*/ 70 h 208"/>
                <a:gd name="T14" fmla="*/ 36 w 184"/>
                <a:gd name="T15" fmla="*/ 62 h 208"/>
                <a:gd name="T16" fmla="*/ 52 w 184"/>
                <a:gd name="T17" fmla="*/ 54 h 208"/>
                <a:gd name="T18" fmla="*/ 68 w 184"/>
                <a:gd name="T19" fmla="*/ 50 h 208"/>
                <a:gd name="T20" fmla="*/ 84 w 184"/>
                <a:gd name="T21" fmla="*/ 48 h 208"/>
                <a:gd name="T22" fmla="*/ 110 w 184"/>
                <a:gd name="T23" fmla="*/ 52 h 208"/>
                <a:gd name="T24" fmla="*/ 116 w 184"/>
                <a:gd name="T25" fmla="*/ 56 h 208"/>
                <a:gd name="T26" fmla="*/ 122 w 184"/>
                <a:gd name="T27" fmla="*/ 66 h 208"/>
                <a:gd name="T28" fmla="*/ 124 w 184"/>
                <a:gd name="T29" fmla="*/ 78 h 208"/>
                <a:gd name="T30" fmla="*/ 118 w 184"/>
                <a:gd name="T31" fmla="*/ 96 h 208"/>
                <a:gd name="T32" fmla="*/ 112 w 184"/>
                <a:gd name="T33" fmla="*/ 104 h 208"/>
                <a:gd name="T34" fmla="*/ 102 w 184"/>
                <a:gd name="T35" fmla="*/ 110 h 208"/>
                <a:gd name="T36" fmla="*/ 84 w 184"/>
                <a:gd name="T37" fmla="*/ 124 h 208"/>
                <a:gd name="T38" fmla="*/ 66 w 184"/>
                <a:gd name="T39" fmla="*/ 142 h 208"/>
                <a:gd name="T40" fmla="*/ 58 w 184"/>
                <a:gd name="T41" fmla="*/ 154 h 208"/>
                <a:gd name="T42" fmla="*/ 54 w 184"/>
                <a:gd name="T43" fmla="*/ 168 h 208"/>
                <a:gd name="T44" fmla="*/ 52 w 184"/>
                <a:gd name="T45" fmla="*/ 208 h 208"/>
                <a:gd name="T46" fmla="*/ 102 w 184"/>
                <a:gd name="T47" fmla="*/ 208 h 208"/>
                <a:gd name="T48" fmla="*/ 108 w 184"/>
                <a:gd name="T49" fmla="*/ 180 h 208"/>
                <a:gd name="T50" fmla="*/ 114 w 184"/>
                <a:gd name="T51" fmla="*/ 168 h 208"/>
                <a:gd name="T52" fmla="*/ 124 w 184"/>
                <a:gd name="T53" fmla="*/ 160 h 208"/>
                <a:gd name="T54" fmla="*/ 144 w 184"/>
                <a:gd name="T55" fmla="*/ 146 h 208"/>
                <a:gd name="T56" fmla="*/ 162 w 184"/>
                <a:gd name="T57" fmla="*/ 130 h 208"/>
                <a:gd name="T58" fmla="*/ 172 w 184"/>
                <a:gd name="T59" fmla="*/ 120 h 208"/>
                <a:gd name="T60" fmla="*/ 178 w 184"/>
                <a:gd name="T61" fmla="*/ 106 h 208"/>
                <a:gd name="T62" fmla="*/ 184 w 184"/>
                <a:gd name="T63" fmla="*/ 70 h 208"/>
                <a:gd name="T64" fmla="*/ 182 w 184"/>
                <a:gd name="T65" fmla="*/ 54 h 208"/>
                <a:gd name="T66" fmla="*/ 170 w 184"/>
                <a:gd name="T67" fmla="*/ 30 h 208"/>
                <a:gd name="T68" fmla="*/ 160 w 184"/>
                <a:gd name="T69" fmla="*/ 18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84" h="208">
                  <a:moveTo>
                    <a:pt x="160" y="18"/>
                  </a:moveTo>
                  <a:lnTo>
                    <a:pt x="160" y="18"/>
                  </a:lnTo>
                  <a:lnTo>
                    <a:pt x="146" y="10"/>
                  </a:lnTo>
                  <a:lnTo>
                    <a:pt x="132" y="4"/>
                  </a:lnTo>
                  <a:lnTo>
                    <a:pt x="114" y="0"/>
                  </a:lnTo>
                  <a:lnTo>
                    <a:pt x="94" y="0"/>
                  </a:lnTo>
                  <a:lnTo>
                    <a:pt x="94" y="0"/>
                  </a:lnTo>
                  <a:lnTo>
                    <a:pt x="64" y="2"/>
                  </a:lnTo>
                  <a:lnTo>
                    <a:pt x="40" y="8"/>
                  </a:lnTo>
                  <a:lnTo>
                    <a:pt x="40" y="8"/>
                  </a:lnTo>
                  <a:lnTo>
                    <a:pt x="18" y="16"/>
                  </a:lnTo>
                  <a:lnTo>
                    <a:pt x="0" y="26"/>
                  </a:lnTo>
                  <a:lnTo>
                    <a:pt x="24" y="70"/>
                  </a:lnTo>
                  <a:lnTo>
                    <a:pt x="24" y="70"/>
                  </a:lnTo>
                  <a:lnTo>
                    <a:pt x="36" y="62"/>
                  </a:lnTo>
                  <a:lnTo>
                    <a:pt x="36" y="62"/>
                  </a:lnTo>
                  <a:lnTo>
                    <a:pt x="52" y="54"/>
                  </a:lnTo>
                  <a:lnTo>
                    <a:pt x="52" y="54"/>
                  </a:lnTo>
                  <a:lnTo>
                    <a:pt x="68" y="50"/>
                  </a:lnTo>
                  <a:lnTo>
                    <a:pt x="68" y="50"/>
                  </a:lnTo>
                  <a:lnTo>
                    <a:pt x="84" y="48"/>
                  </a:lnTo>
                  <a:lnTo>
                    <a:pt x="84" y="48"/>
                  </a:lnTo>
                  <a:lnTo>
                    <a:pt x="104" y="50"/>
                  </a:lnTo>
                  <a:lnTo>
                    <a:pt x="110" y="52"/>
                  </a:lnTo>
                  <a:lnTo>
                    <a:pt x="116" y="56"/>
                  </a:lnTo>
                  <a:lnTo>
                    <a:pt x="116" y="56"/>
                  </a:lnTo>
                  <a:lnTo>
                    <a:pt x="120" y="60"/>
                  </a:lnTo>
                  <a:lnTo>
                    <a:pt x="122" y="66"/>
                  </a:lnTo>
                  <a:lnTo>
                    <a:pt x="124" y="78"/>
                  </a:lnTo>
                  <a:lnTo>
                    <a:pt x="124" y="78"/>
                  </a:lnTo>
                  <a:lnTo>
                    <a:pt x="122" y="88"/>
                  </a:lnTo>
                  <a:lnTo>
                    <a:pt x="118" y="96"/>
                  </a:lnTo>
                  <a:lnTo>
                    <a:pt x="118" y="96"/>
                  </a:lnTo>
                  <a:lnTo>
                    <a:pt x="112" y="104"/>
                  </a:lnTo>
                  <a:lnTo>
                    <a:pt x="102" y="110"/>
                  </a:lnTo>
                  <a:lnTo>
                    <a:pt x="102" y="110"/>
                  </a:lnTo>
                  <a:lnTo>
                    <a:pt x="84" y="124"/>
                  </a:lnTo>
                  <a:lnTo>
                    <a:pt x="84" y="124"/>
                  </a:lnTo>
                  <a:lnTo>
                    <a:pt x="74" y="132"/>
                  </a:lnTo>
                  <a:lnTo>
                    <a:pt x="66" y="142"/>
                  </a:lnTo>
                  <a:lnTo>
                    <a:pt x="66" y="142"/>
                  </a:lnTo>
                  <a:lnTo>
                    <a:pt x="58" y="154"/>
                  </a:lnTo>
                  <a:lnTo>
                    <a:pt x="54" y="168"/>
                  </a:lnTo>
                  <a:lnTo>
                    <a:pt x="54" y="168"/>
                  </a:lnTo>
                  <a:lnTo>
                    <a:pt x="50" y="186"/>
                  </a:lnTo>
                  <a:lnTo>
                    <a:pt x="52" y="208"/>
                  </a:lnTo>
                  <a:lnTo>
                    <a:pt x="102" y="208"/>
                  </a:lnTo>
                  <a:lnTo>
                    <a:pt x="102" y="208"/>
                  </a:lnTo>
                  <a:lnTo>
                    <a:pt x="104" y="192"/>
                  </a:lnTo>
                  <a:lnTo>
                    <a:pt x="108" y="180"/>
                  </a:lnTo>
                  <a:lnTo>
                    <a:pt x="108" y="180"/>
                  </a:lnTo>
                  <a:lnTo>
                    <a:pt x="114" y="168"/>
                  </a:lnTo>
                  <a:lnTo>
                    <a:pt x="124" y="160"/>
                  </a:lnTo>
                  <a:lnTo>
                    <a:pt x="124" y="160"/>
                  </a:lnTo>
                  <a:lnTo>
                    <a:pt x="144" y="146"/>
                  </a:lnTo>
                  <a:lnTo>
                    <a:pt x="144" y="146"/>
                  </a:lnTo>
                  <a:lnTo>
                    <a:pt x="154" y="138"/>
                  </a:lnTo>
                  <a:lnTo>
                    <a:pt x="162" y="130"/>
                  </a:lnTo>
                  <a:lnTo>
                    <a:pt x="162" y="130"/>
                  </a:lnTo>
                  <a:lnTo>
                    <a:pt x="172" y="120"/>
                  </a:lnTo>
                  <a:lnTo>
                    <a:pt x="178" y="106"/>
                  </a:lnTo>
                  <a:lnTo>
                    <a:pt x="178" y="106"/>
                  </a:lnTo>
                  <a:lnTo>
                    <a:pt x="182" y="90"/>
                  </a:lnTo>
                  <a:lnTo>
                    <a:pt x="184" y="70"/>
                  </a:lnTo>
                  <a:lnTo>
                    <a:pt x="184" y="70"/>
                  </a:lnTo>
                  <a:lnTo>
                    <a:pt x="182" y="54"/>
                  </a:lnTo>
                  <a:lnTo>
                    <a:pt x="178" y="42"/>
                  </a:lnTo>
                  <a:lnTo>
                    <a:pt x="170" y="30"/>
                  </a:lnTo>
                  <a:lnTo>
                    <a:pt x="160" y="18"/>
                  </a:lnTo>
                  <a:lnTo>
                    <a:pt x="160"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4C515A"/>
                </a:solidFill>
                <a:effectLst/>
                <a:uLnTx/>
                <a:uFillTx/>
                <a:latin typeface="InterFace"/>
                <a:ea typeface="+mn-ea"/>
                <a:cs typeface="+mn-cs"/>
              </a:endParaRPr>
            </a:p>
          </p:txBody>
        </p:sp>
      </p:grpSp>
      <p:sp>
        <p:nvSpPr>
          <p:cNvPr id="12" name="TextBox 11">
            <a:extLst>
              <a:ext uri="{FF2B5EF4-FFF2-40B4-BE49-F238E27FC236}">
                <a16:creationId xmlns:a16="http://schemas.microsoft.com/office/drawing/2014/main" id="{E99D83D5-0960-4787-B45A-A7FF4A130A6D}"/>
              </a:ext>
            </a:extLst>
          </p:cNvPr>
          <p:cNvSpPr txBox="1"/>
          <p:nvPr/>
        </p:nvSpPr>
        <p:spPr>
          <a:xfrm>
            <a:off x="227564" y="1600200"/>
            <a:ext cx="7915539" cy="228600"/>
          </a:xfrm>
          <a:prstGeom prst="rect">
            <a:avLst/>
          </a:prstGeom>
          <a:noFill/>
        </p:spPr>
        <p:txBody>
          <a:bodyPr wrap="square" lIns="0" tIns="0" rIns="0" bIns="0" rtlCol="0" anchor="t" anchorCtr="0">
            <a:noAutofit/>
          </a:bodyPr>
          <a:lstStyle/>
          <a:p>
            <a:pPr lvl="0" defTabSz="914400">
              <a:defRPr/>
            </a:pPr>
            <a:r>
              <a:rPr lang="en-US" sz="1400" i="1" dirty="0">
                <a:solidFill>
                  <a:srgbClr val="4C515A"/>
                </a:solidFill>
                <a:latin typeface="InterFace"/>
              </a:rPr>
              <a:t>Percent of respondents age 18 and older who are likely voters</a:t>
            </a:r>
            <a:endParaRPr lang="en-US" sz="1400" i="1" dirty="0">
              <a:solidFill>
                <a:srgbClr val="4C515A"/>
              </a:solidFill>
              <a:highlight>
                <a:srgbClr val="FFFF00"/>
              </a:highlight>
              <a:latin typeface="InterFace"/>
            </a:endParaRPr>
          </a:p>
        </p:txBody>
      </p:sp>
      <p:sp>
        <p:nvSpPr>
          <p:cNvPr id="13" name="Title 4">
            <a:extLst>
              <a:ext uri="{FF2B5EF4-FFF2-40B4-BE49-F238E27FC236}">
                <a16:creationId xmlns:a16="http://schemas.microsoft.com/office/drawing/2014/main" id="{EC2BEC89-6EA5-46A2-B0DF-927092E1ECE0}"/>
              </a:ext>
            </a:extLst>
          </p:cNvPr>
          <p:cNvSpPr txBox="1">
            <a:spLocks/>
          </p:cNvSpPr>
          <p:nvPr/>
        </p:nvSpPr>
        <p:spPr>
          <a:xfrm>
            <a:off x="73152" y="0"/>
            <a:ext cx="9001000" cy="628410"/>
          </a:xfrm>
          <a:prstGeom prst="rect">
            <a:avLst/>
          </a:prstGeom>
          <a:effectLst/>
        </p:spPr>
        <p:txBody>
          <a:bodyPr vert="horz" lIns="0" tIns="0" rIns="0" bIns="0" rtlCol="0" anchor="ctr">
            <a:noAutofit/>
          </a:bodyPr>
          <a:lstStyle>
            <a:lvl1pPr algn="l" defTabSz="914378" rtl="0" eaLnBrk="1" latinLnBrk="0" hangingPunct="1">
              <a:lnSpc>
                <a:spcPct val="90000"/>
              </a:lnSpc>
              <a:spcBef>
                <a:spcPct val="0"/>
              </a:spcBef>
              <a:buNone/>
              <a:defRPr sz="1800" b="1" i="0" kern="800" spc="0" baseline="0">
                <a:solidFill>
                  <a:schemeClr val="bg1"/>
                </a:solidFill>
                <a:effectLst/>
                <a:latin typeface="InterFace" charset="0"/>
                <a:ea typeface="InterFace" charset="0"/>
                <a:cs typeface="InterFace" charset="0"/>
              </a:defRPr>
            </a:lvl1pPr>
          </a:lstStyle>
          <a:p>
            <a:r>
              <a:rPr lang="en-US" dirty="0"/>
              <a:t>A majority or plurality of likely voters in nine of the 10 battleground states said Biden is more likely to lower their health care costs; likely voters were split in Ohio.</a:t>
            </a:r>
          </a:p>
        </p:txBody>
      </p:sp>
      <p:cxnSp>
        <p:nvCxnSpPr>
          <p:cNvPr id="14" name="Straight Connector 13">
            <a:extLst>
              <a:ext uri="{FF2B5EF4-FFF2-40B4-BE49-F238E27FC236}">
                <a16:creationId xmlns:a16="http://schemas.microsoft.com/office/drawing/2014/main" id="{98CBE79A-1A98-4166-B7AF-2E0426595228}"/>
              </a:ext>
            </a:extLst>
          </p:cNvPr>
          <p:cNvCxnSpPr>
            <a:cxnSpLocks/>
          </p:cNvCxnSpPr>
          <p:nvPr/>
        </p:nvCxnSpPr>
        <p:spPr>
          <a:xfrm flipV="1">
            <a:off x="5139110" y="2426922"/>
            <a:ext cx="0" cy="3272542"/>
          </a:xfrm>
          <a:prstGeom prst="line">
            <a:avLst/>
          </a:prstGeom>
          <a:ln w="19050">
            <a:prstDash val="sysDash"/>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9447DD86-4A49-44AD-A70E-49DFF46308CD}"/>
              </a:ext>
            </a:extLst>
          </p:cNvPr>
          <p:cNvSpPr txBox="1"/>
          <p:nvPr/>
        </p:nvSpPr>
        <p:spPr>
          <a:xfrm>
            <a:off x="4860347" y="5681707"/>
            <a:ext cx="558878" cy="307777"/>
          </a:xfrm>
          <a:prstGeom prst="rect">
            <a:avLst/>
          </a:prstGeom>
          <a:noFill/>
        </p:spPr>
        <p:txBody>
          <a:bodyPr wrap="square" rtlCol="0">
            <a:spAutoFit/>
          </a:bodyPr>
          <a:lstStyle/>
          <a:p>
            <a:pPr algn="ctr"/>
            <a:r>
              <a:rPr lang="en-US" sz="1400" dirty="0">
                <a:latin typeface="InterFace" panose="020B0503030203020204"/>
              </a:rPr>
              <a:t>50%</a:t>
            </a:r>
          </a:p>
        </p:txBody>
      </p:sp>
    </p:spTree>
    <p:extLst>
      <p:ext uri="{BB962C8B-B14F-4D97-AF65-F5344CB8AC3E}">
        <p14:creationId xmlns:p14="http://schemas.microsoft.com/office/powerpoint/2010/main" val="960283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Placeholder 5">
            <a:extLst>
              <a:ext uri="{FF2B5EF4-FFF2-40B4-BE49-F238E27FC236}">
                <a16:creationId xmlns:a16="http://schemas.microsoft.com/office/drawing/2014/main" id="{0A63E844-BFAC-417C-9B0F-C126876DCE37}"/>
              </a:ext>
            </a:extLst>
          </p:cNvPr>
          <p:cNvGraphicFramePr>
            <a:graphicFrameLocks noGrp="1"/>
          </p:cNvGraphicFramePr>
          <p:nvPr>
            <p:ph type="chart" sz="quarter" idx="19"/>
            <p:extLst>
              <p:ext uri="{D42A27DB-BD31-4B8C-83A1-F6EECF244321}">
                <p14:modId xmlns:p14="http://schemas.microsoft.com/office/powerpoint/2010/main" val="2672734501"/>
              </p:ext>
            </p:extLst>
          </p:nvPr>
        </p:nvGraphicFramePr>
        <p:xfrm>
          <a:off x="71438" y="2002382"/>
          <a:ext cx="9001125" cy="4126956"/>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 Placeholder 2">
            <a:extLst>
              <a:ext uri="{FF2B5EF4-FFF2-40B4-BE49-F238E27FC236}">
                <a16:creationId xmlns:a16="http://schemas.microsoft.com/office/drawing/2014/main" id="{CE5BF846-CF4D-408B-9AB2-4C251E339DD9}"/>
              </a:ext>
            </a:extLst>
          </p:cNvPr>
          <p:cNvSpPr>
            <a:spLocks noGrp="1"/>
          </p:cNvSpPr>
          <p:nvPr>
            <p:ph type="body" sz="quarter" idx="22"/>
          </p:nvPr>
        </p:nvSpPr>
        <p:spPr>
          <a:xfrm>
            <a:off x="71564" y="5779008"/>
            <a:ext cx="9001063" cy="495834"/>
          </a:xfrm>
        </p:spPr>
        <p:txBody>
          <a:bodyPr/>
          <a:lstStyle/>
          <a:p>
            <a:pPr>
              <a:lnSpc>
                <a:spcPct val="100000"/>
              </a:lnSpc>
            </a:pPr>
            <a:r>
              <a:rPr lang="en-US" dirty="0">
                <a:latin typeface="InterFace" panose="020B0503030203020204"/>
              </a:rPr>
              <a:t>Data: Commonwealth Fund Election 2020 Battleground State Health Care Poll, Sept. 2020.</a:t>
            </a:r>
          </a:p>
        </p:txBody>
      </p:sp>
      <p:sp>
        <p:nvSpPr>
          <p:cNvPr id="17" name="TextBox 3">
            <a:extLst>
              <a:ext uri="{FF2B5EF4-FFF2-40B4-BE49-F238E27FC236}">
                <a16:creationId xmlns:a16="http://schemas.microsoft.com/office/drawing/2014/main" id="{8CAB4831-68A6-48DA-A9F9-BDFD5C7488B9}"/>
              </a:ext>
            </a:extLst>
          </p:cNvPr>
          <p:cNvSpPr txBox="1"/>
          <p:nvPr/>
        </p:nvSpPr>
        <p:spPr>
          <a:xfrm>
            <a:off x="180038" y="932812"/>
            <a:ext cx="7772400" cy="628408"/>
          </a:xfrm>
          <a:prstGeom prst="rect">
            <a:avLst/>
          </a:prstGeom>
          <a:noFill/>
        </p:spPr>
        <p:txBody>
          <a:bodyPr wrap="square" lIns="640080"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defTabSz="914400">
              <a:defRPr/>
            </a:pPr>
            <a:r>
              <a:rPr lang="en-US" sz="1400" dirty="0">
                <a:solidFill>
                  <a:srgbClr val="4C515A"/>
                </a:solidFill>
                <a:latin typeface="InterFace"/>
              </a:rPr>
              <a:t>If this year’s election were held today, how safe would you feel going to your polling place and voting in person?</a:t>
            </a:r>
            <a:endParaRPr kumimoji="0" lang="en-US" sz="1400" b="0" i="0" u="none" strike="noStrike" kern="1200" cap="none" spc="0" normalizeH="0" baseline="0" noProof="0" dirty="0">
              <a:ln>
                <a:noFill/>
              </a:ln>
              <a:solidFill>
                <a:srgbClr val="4C515A"/>
              </a:solidFill>
              <a:effectLst/>
              <a:uLnTx/>
              <a:uFillTx/>
              <a:latin typeface="InterFace"/>
              <a:ea typeface="+mn-ea"/>
              <a:cs typeface="+mn-cs"/>
            </a:endParaRPr>
          </a:p>
        </p:txBody>
      </p:sp>
      <p:grpSp>
        <p:nvGrpSpPr>
          <p:cNvPr id="18" name="Group 17">
            <a:extLst>
              <a:ext uri="{FF2B5EF4-FFF2-40B4-BE49-F238E27FC236}">
                <a16:creationId xmlns:a16="http://schemas.microsoft.com/office/drawing/2014/main" id="{E3999C4E-7607-4D8C-923D-74B62662D540}"/>
              </a:ext>
            </a:extLst>
          </p:cNvPr>
          <p:cNvGrpSpPr/>
          <p:nvPr/>
        </p:nvGrpSpPr>
        <p:grpSpPr>
          <a:xfrm>
            <a:off x="231791" y="961629"/>
            <a:ext cx="420867" cy="515901"/>
            <a:chOff x="1752600" y="533400"/>
            <a:chExt cx="787400" cy="965200"/>
          </a:xfrm>
          <a:solidFill>
            <a:srgbClr val="4C515A"/>
          </a:solidFill>
        </p:grpSpPr>
        <p:sp>
          <p:nvSpPr>
            <p:cNvPr id="19" name="Freeform 5">
              <a:extLst>
                <a:ext uri="{FF2B5EF4-FFF2-40B4-BE49-F238E27FC236}">
                  <a16:creationId xmlns:a16="http://schemas.microsoft.com/office/drawing/2014/main" id="{A286947D-0F74-4847-BF7D-55CB29B87EF7}"/>
                </a:ext>
              </a:extLst>
            </p:cNvPr>
            <p:cNvSpPr>
              <a:spLocks noEditPoints="1"/>
            </p:cNvSpPr>
            <p:nvPr/>
          </p:nvSpPr>
          <p:spPr bwMode="auto">
            <a:xfrm>
              <a:off x="1752600" y="533400"/>
              <a:ext cx="787400" cy="965200"/>
            </a:xfrm>
            <a:custGeom>
              <a:avLst/>
              <a:gdLst>
                <a:gd name="T0" fmla="*/ 0 w 496"/>
                <a:gd name="T1" fmla="*/ 390 h 608"/>
                <a:gd name="T2" fmla="*/ 2 w 496"/>
                <a:gd name="T3" fmla="*/ 410 h 608"/>
                <a:gd name="T4" fmla="*/ 18 w 496"/>
                <a:gd name="T5" fmla="*/ 448 h 608"/>
                <a:gd name="T6" fmla="*/ 46 w 496"/>
                <a:gd name="T7" fmla="*/ 476 h 608"/>
                <a:gd name="T8" fmla="*/ 84 w 496"/>
                <a:gd name="T9" fmla="*/ 492 h 608"/>
                <a:gd name="T10" fmla="*/ 198 w 496"/>
                <a:gd name="T11" fmla="*/ 494 h 608"/>
                <a:gd name="T12" fmla="*/ 318 w 496"/>
                <a:gd name="T13" fmla="*/ 598 h 608"/>
                <a:gd name="T14" fmla="*/ 334 w 496"/>
                <a:gd name="T15" fmla="*/ 606 h 608"/>
                <a:gd name="T16" fmla="*/ 346 w 496"/>
                <a:gd name="T17" fmla="*/ 608 h 608"/>
                <a:gd name="T18" fmla="*/ 352 w 496"/>
                <a:gd name="T19" fmla="*/ 608 h 608"/>
                <a:gd name="T20" fmla="*/ 366 w 496"/>
                <a:gd name="T21" fmla="*/ 602 h 608"/>
                <a:gd name="T22" fmla="*/ 376 w 496"/>
                <a:gd name="T23" fmla="*/ 592 h 608"/>
                <a:gd name="T24" fmla="*/ 382 w 496"/>
                <a:gd name="T25" fmla="*/ 576 h 608"/>
                <a:gd name="T26" fmla="*/ 382 w 496"/>
                <a:gd name="T27" fmla="*/ 494 h 608"/>
                <a:gd name="T28" fmla="*/ 390 w 496"/>
                <a:gd name="T29" fmla="*/ 494 h 608"/>
                <a:gd name="T30" fmla="*/ 432 w 496"/>
                <a:gd name="T31" fmla="*/ 486 h 608"/>
                <a:gd name="T32" fmla="*/ 464 w 496"/>
                <a:gd name="T33" fmla="*/ 464 h 608"/>
                <a:gd name="T34" fmla="*/ 488 w 496"/>
                <a:gd name="T35" fmla="*/ 430 h 608"/>
                <a:gd name="T36" fmla="*/ 496 w 496"/>
                <a:gd name="T37" fmla="*/ 390 h 608"/>
                <a:gd name="T38" fmla="*/ 496 w 496"/>
                <a:gd name="T39" fmla="*/ 104 h 608"/>
                <a:gd name="T40" fmla="*/ 488 w 496"/>
                <a:gd name="T41" fmla="*/ 64 h 608"/>
                <a:gd name="T42" fmla="*/ 464 w 496"/>
                <a:gd name="T43" fmla="*/ 30 h 608"/>
                <a:gd name="T44" fmla="*/ 432 w 496"/>
                <a:gd name="T45" fmla="*/ 8 h 608"/>
                <a:gd name="T46" fmla="*/ 390 w 496"/>
                <a:gd name="T47" fmla="*/ 0 h 608"/>
                <a:gd name="T48" fmla="*/ 106 w 496"/>
                <a:gd name="T49" fmla="*/ 0 h 608"/>
                <a:gd name="T50" fmla="*/ 64 w 496"/>
                <a:gd name="T51" fmla="*/ 8 h 608"/>
                <a:gd name="T52" fmla="*/ 32 w 496"/>
                <a:gd name="T53" fmla="*/ 30 h 608"/>
                <a:gd name="T54" fmla="*/ 8 w 496"/>
                <a:gd name="T55" fmla="*/ 64 h 608"/>
                <a:gd name="T56" fmla="*/ 0 w 496"/>
                <a:gd name="T57" fmla="*/ 104 h 608"/>
                <a:gd name="T58" fmla="*/ 54 w 496"/>
                <a:gd name="T59" fmla="*/ 104 h 608"/>
                <a:gd name="T60" fmla="*/ 56 w 496"/>
                <a:gd name="T61" fmla="*/ 94 h 608"/>
                <a:gd name="T62" fmla="*/ 62 w 496"/>
                <a:gd name="T63" fmla="*/ 76 h 608"/>
                <a:gd name="T64" fmla="*/ 76 w 496"/>
                <a:gd name="T65" fmla="*/ 62 h 608"/>
                <a:gd name="T66" fmla="*/ 94 w 496"/>
                <a:gd name="T67" fmla="*/ 54 h 608"/>
                <a:gd name="T68" fmla="*/ 390 w 496"/>
                <a:gd name="T69" fmla="*/ 52 h 608"/>
                <a:gd name="T70" fmla="*/ 402 w 496"/>
                <a:gd name="T71" fmla="*/ 54 h 608"/>
                <a:gd name="T72" fmla="*/ 420 w 496"/>
                <a:gd name="T73" fmla="*/ 62 h 608"/>
                <a:gd name="T74" fmla="*/ 434 w 496"/>
                <a:gd name="T75" fmla="*/ 76 h 608"/>
                <a:gd name="T76" fmla="*/ 440 w 496"/>
                <a:gd name="T77" fmla="*/ 94 h 608"/>
                <a:gd name="T78" fmla="*/ 442 w 496"/>
                <a:gd name="T79" fmla="*/ 390 h 608"/>
                <a:gd name="T80" fmla="*/ 440 w 496"/>
                <a:gd name="T81" fmla="*/ 400 h 608"/>
                <a:gd name="T82" fmla="*/ 434 w 496"/>
                <a:gd name="T83" fmla="*/ 418 h 608"/>
                <a:gd name="T84" fmla="*/ 420 w 496"/>
                <a:gd name="T85" fmla="*/ 432 h 608"/>
                <a:gd name="T86" fmla="*/ 402 w 496"/>
                <a:gd name="T87" fmla="*/ 440 h 608"/>
                <a:gd name="T88" fmla="*/ 328 w 496"/>
                <a:gd name="T89" fmla="*/ 440 h 608"/>
                <a:gd name="T90" fmla="*/ 218 w 496"/>
                <a:gd name="T91" fmla="*/ 440 h 608"/>
                <a:gd name="T92" fmla="*/ 106 w 496"/>
                <a:gd name="T93" fmla="*/ 440 h 608"/>
                <a:gd name="T94" fmla="*/ 86 w 496"/>
                <a:gd name="T95" fmla="*/ 436 h 608"/>
                <a:gd name="T96" fmla="*/ 70 w 496"/>
                <a:gd name="T97" fmla="*/ 426 h 608"/>
                <a:gd name="T98" fmla="*/ 58 w 496"/>
                <a:gd name="T99" fmla="*/ 410 h 608"/>
                <a:gd name="T100" fmla="*/ 54 w 496"/>
                <a:gd name="T101" fmla="*/ 390 h 6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96" h="608">
                  <a:moveTo>
                    <a:pt x="0" y="104"/>
                  </a:moveTo>
                  <a:lnTo>
                    <a:pt x="0" y="390"/>
                  </a:lnTo>
                  <a:lnTo>
                    <a:pt x="0" y="390"/>
                  </a:lnTo>
                  <a:lnTo>
                    <a:pt x="2" y="410"/>
                  </a:lnTo>
                  <a:lnTo>
                    <a:pt x="8" y="430"/>
                  </a:lnTo>
                  <a:lnTo>
                    <a:pt x="18" y="448"/>
                  </a:lnTo>
                  <a:lnTo>
                    <a:pt x="32" y="464"/>
                  </a:lnTo>
                  <a:lnTo>
                    <a:pt x="46" y="476"/>
                  </a:lnTo>
                  <a:lnTo>
                    <a:pt x="64" y="486"/>
                  </a:lnTo>
                  <a:lnTo>
                    <a:pt x="84" y="492"/>
                  </a:lnTo>
                  <a:lnTo>
                    <a:pt x="106" y="494"/>
                  </a:lnTo>
                  <a:lnTo>
                    <a:pt x="198" y="494"/>
                  </a:lnTo>
                  <a:lnTo>
                    <a:pt x="318" y="598"/>
                  </a:lnTo>
                  <a:lnTo>
                    <a:pt x="318" y="598"/>
                  </a:lnTo>
                  <a:lnTo>
                    <a:pt x="326" y="602"/>
                  </a:lnTo>
                  <a:lnTo>
                    <a:pt x="334" y="606"/>
                  </a:lnTo>
                  <a:lnTo>
                    <a:pt x="340" y="608"/>
                  </a:lnTo>
                  <a:lnTo>
                    <a:pt x="346" y="608"/>
                  </a:lnTo>
                  <a:lnTo>
                    <a:pt x="346" y="608"/>
                  </a:lnTo>
                  <a:lnTo>
                    <a:pt x="352" y="608"/>
                  </a:lnTo>
                  <a:lnTo>
                    <a:pt x="360" y="606"/>
                  </a:lnTo>
                  <a:lnTo>
                    <a:pt x="366" y="602"/>
                  </a:lnTo>
                  <a:lnTo>
                    <a:pt x="372" y="598"/>
                  </a:lnTo>
                  <a:lnTo>
                    <a:pt x="376" y="592"/>
                  </a:lnTo>
                  <a:lnTo>
                    <a:pt x="380" y="586"/>
                  </a:lnTo>
                  <a:lnTo>
                    <a:pt x="382" y="576"/>
                  </a:lnTo>
                  <a:lnTo>
                    <a:pt x="382" y="568"/>
                  </a:lnTo>
                  <a:lnTo>
                    <a:pt x="382" y="494"/>
                  </a:lnTo>
                  <a:lnTo>
                    <a:pt x="390" y="494"/>
                  </a:lnTo>
                  <a:lnTo>
                    <a:pt x="390" y="494"/>
                  </a:lnTo>
                  <a:lnTo>
                    <a:pt x="412" y="492"/>
                  </a:lnTo>
                  <a:lnTo>
                    <a:pt x="432" y="486"/>
                  </a:lnTo>
                  <a:lnTo>
                    <a:pt x="450" y="476"/>
                  </a:lnTo>
                  <a:lnTo>
                    <a:pt x="464" y="464"/>
                  </a:lnTo>
                  <a:lnTo>
                    <a:pt x="478" y="448"/>
                  </a:lnTo>
                  <a:lnTo>
                    <a:pt x="488" y="430"/>
                  </a:lnTo>
                  <a:lnTo>
                    <a:pt x="494" y="410"/>
                  </a:lnTo>
                  <a:lnTo>
                    <a:pt x="496" y="390"/>
                  </a:lnTo>
                  <a:lnTo>
                    <a:pt x="496" y="104"/>
                  </a:lnTo>
                  <a:lnTo>
                    <a:pt x="496" y="104"/>
                  </a:lnTo>
                  <a:lnTo>
                    <a:pt x="494" y="82"/>
                  </a:lnTo>
                  <a:lnTo>
                    <a:pt x="488" y="64"/>
                  </a:lnTo>
                  <a:lnTo>
                    <a:pt x="478" y="46"/>
                  </a:lnTo>
                  <a:lnTo>
                    <a:pt x="464" y="30"/>
                  </a:lnTo>
                  <a:lnTo>
                    <a:pt x="450" y="18"/>
                  </a:lnTo>
                  <a:lnTo>
                    <a:pt x="432" y="8"/>
                  </a:lnTo>
                  <a:lnTo>
                    <a:pt x="412" y="2"/>
                  </a:lnTo>
                  <a:lnTo>
                    <a:pt x="390" y="0"/>
                  </a:lnTo>
                  <a:lnTo>
                    <a:pt x="106" y="0"/>
                  </a:lnTo>
                  <a:lnTo>
                    <a:pt x="106" y="0"/>
                  </a:lnTo>
                  <a:lnTo>
                    <a:pt x="84" y="2"/>
                  </a:lnTo>
                  <a:lnTo>
                    <a:pt x="64" y="8"/>
                  </a:lnTo>
                  <a:lnTo>
                    <a:pt x="46" y="18"/>
                  </a:lnTo>
                  <a:lnTo>
                    <a:pt x="32" y="30"/>
                  </a:lnTo>
                  <a:lnTo>
                    <a:pt x="18" y="46"/>
                  </a:lnTo>
                  <a:lnTo>
                    <a:pt x="8" y="64"/>
                  </a:lnTo>
                  <a:lnTo>
                    <a:pt x="2" y="82"/>
                  </a:lnTo>
                  <a:lnTo>
                    <a:pt x="0" y="104"/>
                  </a:lnTo>
                  <a:lnTo>
                    <a:pt x="0" y="104"/>
                  </a:lnTo>
                  <a:close/>
                  <a:moveTo>
                    <a:pt x="54" y="104"/>
                  </a:moveTo>
                  <a:lnTo>
                    <a:pt x="54" y="104"/>
                  </a:lnTo>
                  <a:lnTo>
                    <a:pt x="56" y="94"/>
                  </a:lnTo>
                  <a:lnTo>
                    <a:pt x="58" y="84"/>
                  </a:lnTo>
                  <a:lnTo>
                    <a:pt x="62" y="76"/>
                  </a:lnTo>
                  <a:lnTo>
                    <a:pt x="70" y="68"/>
                  </a:lnTo>
                  <a:lnTo>
                    <a:pt x="76" y="62"/>
                  </a:lnTo>
                  <a:lnTo>
                    <a:pt x="86" y="56"/>
                  </a:lnTo>
                  <a:lnTo>
                    <a:pt x="94" y="54"/>
                  </a:lnTo>
                  <a:lnTo>
                    <a:pt x="106" y="52"/>
                  </a:lnTo>
                  <a:lnTo>
                    <a:pt x="390" y="52"/>
                  </a:lnTo>
                  <a:lnTo>
                    <a:pt x="390" y="52"/>
                  </a:lnTo>
                  <a:lnTo>
                    <a:pt x="402" y="54"/>
                  </a:lnTo>
                  <a:lnTo>
                    <a:pt x="410" y="56"/>
                  </a:lnTo>
                  <a:lnTo>
                    <a:pt x="420" y="62"/>
                  </a:lnTo>
                  <a:lnTo>
                    <a:pt x="426" y="68"/>
                  </a:lnTo>
                  <a:lnTo>
                    <a:pt x="434" y="76"/>
                  </a:lnTo>
                  <a:lnTo>
                    <a:pt x="438" y="84"/>
                  </a:lnTo>
                  <a:lnTo>
                    <a:pt x="440" y="94"/>
                  </a:lnTo>
                  <a:lnTo>
                    <a:pt x="442" y="104"/>
                  </a:lnTo>
                  <a:lnTo>
                    <a:pt x="442" y="390"/>
                  </a:lnTo>
                  <a:lnTo>
                    <a:pt x="442" y="390"/>
                  </a:lnTo>
                  <a:lnTo>
                    <a:pt x="440" y="400"/>
                  </a:lnTo>
                  <a:lnTo>
                    <a:pt x="438" y="410"/>
                  </a:lnTo>
                  <a:lnTo>
                    <a:pt x="434" y="418"/>
                  </a:lnTo>
                  <a:lnTo>
                    <a:pt x="426" y="426"/>
                  </a:lnTo>
                  <a:lnTo>
                    <a:pt x="420" y="432"/>
                  </a:lnTo>
                  <a:lnTo>
                    <a:pt x="410" y="436"/>
                  </a:lnTo>
                  <a:lnTo>
                    <a:pt x="402" y="440"/>
                  </a:lnTo>
                  <a:lnTo>
                    <a:pt x="390" y="440"/>
                  </a:lnTo>
                  <a:lnTo>
                    <a:pt x="328" y="440"/>
                  </a:lnTo>
                  <a:lnTo>
                    <a:pt x="328" y="536"/>
                  </a:lnTo>
                  <a:lnTo>
                    <a:pt x="218" y="440"/>
                  </a:lnTo>
                  <a:lnTo>
                    <a:pt x="106" y="440"/>
                  </a:lnTo>
                  <a:lnTo>
                    <a:pt x="106" y="440"/>
                  </a:lnTo>
                  <a:lnTo>
                    <a:pt x="94" y="440"/>
                  </a:lnTo>
                  <a:lnTo>
                    <a:pt x="86" y="436"/>
                  </a:lnTo>
                  <a:lnTo>
                    <a:pt x="76" y="432"/>
                  </a:lnTo>
                  <a:lnTo>
                    <a:pt x="70" y="426"/>
                  </a:lnTo>
                  <a:lnTo>
                    <a:pt x="62" y="418"/>
                  </a:lnTo>
                  <a:lnTo>
                    <a:pt x="58" y="410"/>
                  </a:lnTo>
                  <a:lnTo>
                    <a:pt x="56" y="400"/>
                  </a:lnTo>
                  <a:lnTo>
                    <a:pt x="54" y="390"/>
                  </a:lnTo>
                  <a:lnTo>
                    <a:pt x="54" y="1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4C515A"/>
                </a:solidFill>
                <a:effectLst/>
                <a:uLnTx/>
                <a:uFillTx/>
                <a:latin typeface="InterFace"/>
                <a:ea typeface="+mn-ea"/>
                <a:cs typeface="+mn-cs"/>
              </a:endParaRPr>
            </a:p>
          </p:txBody>
        </p:sp>
        <p:sp>
          <p:nvSpPr>
            <p:cNvPr id="20" name="Freeform 6">
              <a:extLst>
                <a:ext uri="{FF2B5EF4-FFF2-40B4-BE49-F238E27FC236}">
                  <a16:creationId xmlns:a16="http://schemas.microsoft.com/office/drawing/2014/main" id="{80648693-6C89-4CF2-A7DA-7F9BF5873088}"/>
                </a:ext>
              </a:extLst>
            </p:cNvPr>
            <p:cNvSpPr>
              <a:spLocks/>
            </p:cNvSpPr>
            <p:nvPr/>
          </p:nvSpPr>
          <p:spPr bwMode="auto">
            <a:xfrm>
              <a:off x="2073275" y="1073150"/>
              <a:ext cx="117475" cy="104775"/>
            </a:xfrm>
            <a:custGeom>
              <a:avLst/>
              <a:gdLst>
                <a:gd name="T0" fmla="*/ 36 w 74"/>
                <a:gd name="T1" fmla="*/ 0 h 66"/>
                <a:gd name="T2" fmla="*/ 36 w 74"/>
                <a:gd name="T3" fmla="*/ 0 h 66"/>
                <a:gd name="T4" fmla="*/ 22 w 74"/>
                <a:gd name="T5" fmla="*/ 4 h 66"/>
                <a:gd name="T6" fmla="*/ 16 w 74"/>
                <a:gd name="T7" fmla="*/ 6 h 66"/>
                <a:gd name="T8" fmla="*/ 10 w 74"/>
                <a:gd name="T9" fmla="*/ 10 h 66"/>
                <a:gd name="T10" fmla="*/ 10 w 74"/>
                <a:gd name="T11" fmla="*/ 10 h 66"/>
                <a:gd name="T12" fmla="*/ 6 w 74"/>
                <a:gd name="T13" fmla="*/ 14 h 66"/>
                <a:gd name="T14" fmla="*/ 4 w 74"/>
                <a:gd name="T15" fmla="*/ 20 h 66"/>
                <a:gd name="T16" fmla="*/ 2 w 74"/>
                <a:gd name="T17" fmla="*/ 26 h 66"/>
                <a:gd name="T18" fmla="*/ 0 w 74"/>
                <a:gd name="T19" fmla="*/ 34 h 66"/>
                <a:gd name="T20" fmla="*/ 0 w 74"/>
                <a:gd name="T21" fmla="*/ 34 h 66"/>
                <a:gd name="T22" fmla="*/ 2 w 74"/>
                <a:gd name="T23" fmla="*/ 40 h 66"/>
                <a:gd name="T24" fmla="*/ 4 w 74"/>
                <a:gd name="T25" fmla="*/ 46 h 66"/>
                <a:gd name="T26" fmla="*/ 6 w 74"/>
                <a:gd name="T27" fmla="*/ 52 h 66"/>
                <a:gd name="T28" fmla="*/ 10 w 74"/>
                <a:gd name="T29" fmla="*/ 58 h 66"/>
                <a:gd name="T30" fmla="*/ 10 w 74"/>
                <a:gd name="T31" fmla="*/ 58 h 66"/>
                <a:gd name="T32" fmla="*/ 16 w 74"/>
                <a:gd name="T33" fmla="*/ 62 h 66"/>
                <a:gd name="T34" fmla="*/ 22 w 74"/>
                <a:gd name="T35" fmla="*/ 64 h 66"/>
                <a:gd name="T36" fmla="*/ 28 w 74"/>
                <a:gd name="T37" fmla="*/ 66 h 66"/>
                <a:gd name="T38" fmla="*/ 36 w 74"/>
                <a:gd name="T39" fmla="*/ 66 h 66"/>
                <a:gd name="T40" fmla="*/ 36 w 74"/>
                <a:gd name="T41" fmla="*/ 66 h 66"/>
                <a:gd name="T42" fmla="*/ 44 w 74"/>
                <a:gd name="T43" fmla="*/ 66 h 66"/>
                <a:gd name="T44" fmla="*/ 52 w 74"/>
                <a:gd name="T45" fmla="*/ 64 h 66"/>
                <a:gd name="T46" fmla="*/ 58 w 74"/>
                <a:gd name="T47" fmla="*/ 62 h 66"/>
                <a:gd name="T48" fmla="*/ 64 w 74"/>
                <a:gd name="T49" fmla="*/ 58 h 66"/>
                <a:gd name="T50" fmla="*/ 64 w 74"/>
                <a:gd name="T51" fmla="*/ 58 h 66"/>
                <a:gd name="T52" fmla="*/ 68 w 74"/>
                <a:gd name="T53" fmla="*/ 52 h 66"/>
                <a:gd name="T54" fmla="*/ 70 w 74"/>
                <a:gd name="T55" fmla="*/ 46 h 66"/>
                <a:gd name="T56" fmla="*/ 72 w 74"/>
                <a:gd name="T57" fmla="*/ 40 h 66"/>
                <a:gd name="T58" fmla="*/ 74 w 74"/>
                <a:gd name="T59" fmla="*/ 34 h 66"/>
                <a:gd name="T60" fmla="*/ 74 w 74"/>
                <a:gd name="T61" fmla="*/ 34 h 66"/>
                <a:gd name="T62" fmla="*/ 72 w 74"/>
                <a:gd name="T63" fmla="*/ 26 h 66"/>
                <a:gd name="T64" fmla="*/ 70 w 74"/>
                <a:gd name="T65" fmla="*/ 20 h 66"/>
                <a:gd name="T66" fmla="*/ 68 w 74"/>
                <a:gd name="T67" fmla="*/ 14 h 66"/>
                <a:gd name="T68" fmla="*/ 64 w 74"/>
                <a:gd name="T69" fmla="*/ 10 h 66"/>
                <a:gd name="T70" fmla="*/ 64 w 74"/>
                <a:gd name="T71" fmla="*/ 10 h 66"/>
                <a:gd name="T72" fmla="*/ 58 w 74"/>
                <a:gd name="T73" fmla="*/ 6 h 66"/>
                <a:gd name="T74" fmla="*/ 52 w 74"/>
                <a:gd name="T75" fmla="*/ 4 h 66"/>
                <a:gd name="T76" fmla="*/ 36 w 74"/>
                <a:gd name="T77" fmla="*/ 0 h 66"/>
                <a:gd name="T78" fmla="*/ 36 w 74"/>
                <a:gd name="T79"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4" h="66">
                  <a:moveTo>
                    <a:pt x="36" y="0"/>
                  </a:moveTo>
                  <a:lnTo>
                    <a:pt x="36" y="0"/>
                  </a:lnTo>
                  <a:lnTo>
                    <a:pt x="22" y="4"/>
                  </a:lnTo>
                  <a:lnTo>
                    <a:pt x="16" y="6"/>
                  </a:lnTo>
                  <a:lnTo>
                    <a:pt x="10" y="10"/>
                  </a:lnTo>
                  <a:lnTo>
                    <a:pt x="10" y="10"/>
                  </a:lnTo>
                  <a:lnTo>
                    <a:pt x="6" y="14"/>
                  </a:lnTo>
                  <a:lnTo>
                    <a:pt x="4" y="20"/>
                  </a:lnTo>
                  <a:lnTo>
                    <a:pt x="2" y="26"/>
                  </a:lnTo>
                  <a:lnTo>
                    <a:pt x="0" y="34"/>
                  </a:lnTo>
                  <a:lnTo>
                    <a:pt x="0" y="34"/>
                  </a:lnTo>
                  <a:lnTo>
                    <a:pt x="2" y="40"/>
                  </a:lnTo>
                  <a:lnTo>
                    <a:pt x="4" y="46"/>
                  </a:lnTo>
                  <a:lnTo>
                    <a:pt x="6" y="52"/>
                  </a:lnTo>
                  <a:lnTo>
                    <a:pt x="10" y="58"/>
                  </a:lnTo>
                  <a:lnTo>
                    <a:pt x="10" y="58"/>
                  </a:lnTo>
                  <a:lnTo>
                    <a:pt x="16" y="62"/>
                  </a:lnTo>
                  <a:lnTo>
                    <a:pt x="22" y="64"/>
                  </a:lnTo>
                  <a:lnTo>
                    <a:pt x="28" y="66"/>
                  </a:lnTo>
                  <a:lnTo>
                    <a:pt x="36" y="66"/>
                  </a:lnTo>
                  <a:lnTo>
                    <a:pt x="36" y="66"/>
                  </a:lnTo>
                  <a:lnTo>
                    <a:pt x="44" y="66"/>
                  </a:lnTo>
                  <a:lnTo>
                    <a:pt x="52" y="64"/>
                  </a:lnTo>
                  <a:lnTo>
                    <a:pt x="58" y="62"/>
                  </a:lnTo>
                  <a:lnTo>
                    <a:pt x="64" y="58"/>
                  </a:lnTo>
                  <a:lnTo>
                    <a:pt x="64" y="58"/>
                  </a:lnTo>
                  <a:lnTo>
                    <a:pt x="68" y="52"/>
                  </a:lnTo>
                  <a:lnTo>
                    <a:pt x="70" y="46"/>
                  </a:lnTo>
                  <a:lnTo>
                    <a:pt x="72" y="40"/>
                  </a:lnTo>
                  <a:lnTo>
                    <a:pt x="74" y="34"/>
                  </a:lnTo>
                  <a:lnTo>
                    <a:pt x="74" y="34"/>
                  </a:lnTo>
                  <a:lnTo>
                    <a:pt x="72" y="26"/>
                  </a:lnTo>
                  <a:lnTo>
                    <a:pt x="70" y="20"/>
                  </a:lnTo>
                  <a:lnTo>
                    <a:pt x="68" y="14"/>
                  </a:lnTo>
                  <a:lnTo>
                    <a:pt x="64" y="10"/>
                  </a:lnTo>
                  <a:lnTo>
                    <a:pt x="64" y="10"/>
                  </a:lnTo>
                  <a:lnTo>
                    <a:pt x="58" y="6"/>
                  </a:lnTo>
                  <a:lnTo>
                    <a:pt x="52" y="4"/>
                  </a:lnTo>
                  <a:lnTo>
                    <a:pt x="36" y="0"/>
                  </a:lnTo>
                  <a:lnTo>
                    <a:pt x="3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4C515A"/>
                </a:solidFill>
                <a:effectLst/>
                <a:uLnTx/>
                <a:uFillTx/>
                <a:latin typeface="InterFace"/>
                <a:ea typeface="+mn-ea"/>
                <a:cs typeface="+mn-cs"/>
              </a:endParaRPr>
            </a:p>
          </p:txBody>
        </p:sp>
        <p:sp>
          <p:nvSpPr>
            <p:cNvPr id="21" name="Freeform 7">
              <a:extLst>
                <a:ext uri="{FF2B5EF4-FFF2-40B4-BE49-F238E27FC236}">
                  <a16:creationId xmlns:a16="http://schemas.microsoft.com/office/drawing/2014/main" id="{E460E5CC-4CE4-4498-AE7A-F01C69F26AF7}"/>
                </a:ext>
              </a:extLst>
            </p:cNvPr>
            <p:cNvSpPr>
              <a:spLocks/>
            </p:cNvSpPr>
            <p:nvPr/>
          </p:nvSpPr>
          <p:spPr bwMode="auto">
            <a:xfrm>
              <a:off x="2006600" y="701675"/>
              <a:ext cx="292100" cy="330200"/>
            </a:xfrm>
            <a:custGeom>
              <a:avLst/>
              <a:gdLst>
                <a:gd name="T0" fmla="*/ 160 w 184"/>
                <a:gd name="T1" fmla="*/ 18 h 208"/>
                <a:gd name="T2" fmla="*/ 132 w 184"/>
                <a:gd name="T3" fmla="*/ 4 h 208"/>
                <a:gd name="T4" fmla="*/ 94 w 184"/>
                <a:gd name="T5" fmla="*/ 0 h 208"/>
                <a:gd name="T6" fmla="*/ 64 w 184"/>
                <a:gd name="T7" fmla="*/ 2 h 208"/>
                <a:gd name="T8" fmla="*/ 40 w 184"/>
                <a:gd name="T9" fmla="*/ 8 h 208"/>
                <a:gd name="T10" fmla="*/ 0 w 184"/>
                <a:gd name="T11" fmla="*/ 26 h 208"/>
                <a:gd name="T12" fmla="*/ 24 w 184"/>
                <a:gd name="T13" fmla="*/ 70 h 208"/>
                <a:gd name="T14" fmla="*/ 36 w 184"/>
                <a:gd name="T15" fmla="*/ 62 h 208"/>
                <a:gd name="T16" fmla="*/ 52 w 184"/>
                <a:gd name="T17" fmla="*/ 54 h 208"/>
                <a:gd name="T18" fmla="*/ 68 w 184"/>
                <a:gd name="T19" fmla="*/ 50 h 208"/>
                <a:gd name="T20" fmla="*/ 84 w 184"/>
                <a:gd name="T21" fmla="*/ 48 h 208"/>
                <a:gd name="T22" fmla="*/ 110 w 184"/>
                <a:gd name="T23" fmla="*/ 52 h 208"/>
                <a:gd name="T24" fmla="*/ 116 w 184"/>
                <a:gd name="T25" fmla="*/ 56 h 208"/>
                <a:gd name="T26" fmla="*/ 122 w 184"/>
                <a:gd name="T27" fmla="*/ 66 h 208"/>
                <a:gd name="T28" fmla="*/ 124 w 184"/>
                <a:gd name="T29" fmla="*/ 78 h 208"/>
                <a:gd name="T30" fmla="*/ 118 w 184"/>
                <a:gd name="T31" fmla="*/ 96 h 208"/>
                <a:gd name="T32" fmla="*/ 112 w 184"/>
                <a:gd name="T33" fmla="*/ 104 h 208"/>
                <a:gd name="T34" fmla="*/ 102 w 184"/>
                <a:gd name="T35" fmla="*/ 110 h 208"/>
                <a:gd name="T36" fmla="*/ 84 w 184"/>
                <a:gd name="T37" fmla="*/ 124 h 208"/>
                <a:gd name="T38" fmla="*/ 66 w 184"/>
                <a:gd name="T39" fmla="*/ 142 h 208"/>
                <a:gd name="T40" fmla="*/ 58 w 184"/>
                <a:gd name="T41" fmla="*/ 154 h 208"/>
                <a:gd name="T42" fmla="*/ 54 w 184"/>
                <a:gd name="T43" fmla="*/ 168 h 208"/>
                <a:gd name="T44" fmla="*/ 52 w 184"/>
                <a:gd name="T45" fmla="*/ 208 h 208"/>
                <a:gd name="T46" fmla="*/ 102 w 184"/>
                <a:gd name="T47" fmla="*/ 208 h 208"/>
                <a:gd name="T48" fmla="*/ 108 w 184"/>
                <a:gd name="T49" fmla="*/ 180 h 208"/>
                <a:gd name="T50" fmla="*/ 114 w 184"/>
                <a:gd name="T51" fmla="*/ 168 h 208"/>
                <a:gd name="T52" fmla="*/ 124 w 184"/>
                <a:gd name="T53" fmla="*/ 160 h 208"/>
                <a:gd name="T54" fmla="*/ 144 w 184"/>
                <a:gd name="T55" fmla="*/ 146 h 208"/>
                <a:gd name="T56" fmla="*/ 162 w 184"/>
                <a:gd name="T57" fmla="*/ 130 h 208"/>
                <a:gd name="T58" fmla="*/ 172 w 184"/>
                <a:gd name="T59" fmla="*/ 120 h 208"/>
                <a:gd name="T60" fmla="*/ 178 w 184"/>
                <a:gd name="T61" fmla="*/ 106 h 208"/>
                <a:gd name="T62" fmla="*/ 184 w 184"/>
                <a:gd name="T63" fmla="*/ 70 h 208"/>
                <a:gd name="T64" fmla="*/ 182 w 184"/>
                <a:gd name="T65" fmla="*/ 54 h 208"/>
                <a:gd name="T66" fmla="*/ 170 w 184"/>
                <a:gd name="T67" fmla="*/ 30 h 208"/>
                <a:gd name="T68" fmla="*/ 160 w 184"/>
                <a:gd name="T69" fmla="*/ 18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84" h="208">
                  <a:moveTo>
                    <a:pt x="160" y="18"/>
                  </a:moveTo>
                  <a:lnTo>
                    <a:pt x="160" y="18"/>
                  </a:lnTo>
                  <a:lnTo>
                    <a:pt x="146" y="10"/>
                  </a:lnTo>
                  <a:lnTo>
                    <a:pt x="132" y="4"/>
                  </a:lnTo>
                  <a:lnTo>
                    <a:pt x="114" y="0"/>
                  </a:lnTo>
                  <a:lnTo>
                    <a:pt x="94" y="0"/>
                  </a:lnTo>
                  <a:lnTo>
                    <a:pt x="94" y="0"/>
                  </a:lnTo>
                  <a:lnTo>
                    <a:pt x="64" y="2"/>
                  </a:lnTo>
                  <a:lnTo>
                    <a:pt x="40" y="8"/>
                  </a:lnTo>
                  <a:lnTo>
                    <a:pt x="40" y="8"/>
                  </a:lnTo>
                  <a:lnTo>
                    <a:pt x="18" y="16"/>
                  </a:lnTo>
                  <a:lnTo>
                    <a:pt x="0" y="26"/>
                  </a:lnTo>
                  <a:lnTo>
                    <a:pt x="24" y="70"/>
                  </a:lnTo>
                  <a:lnTo>
                    <a:pt x="24" y="70"/>
                  </a:lnTo>
                  <a:lnTo>
                    <a:pt x="36" y="62"/>
                  </a:lnTo>
                  <a:lnTo>
                    <a:pt x="36" y="62"/>
                  </a:lnTo>
                  <a:lnTo>
                    <a:pt x="52" y="54"/>
                  </a:lnTo>
                  <a:lnTo>
                    <a:pt x="52" y="54"/>
                  </a:lnTo>
                  <a:lnTo>
                    <a:pt x="68" y="50"/>
                  </a:lnTo>
                  <a:lnTo>
                    <a:pt x="68" y="50"/>
                  </a:lnTo>
                  <a:lnTo>
                    <a:pt x="84" y="48"/>
                  </a:lnTo>
                  <a:lnTo>
                    <a:pt x="84" y="48"/>
                  </a:lnTo>
                  <a:lnTo>
                    <a:pt x="104" y="50"/>
                  </a:lnTo>
                  <a:lnTo>
                    <a:pt x="110" y="52"/>
                  </a:lnTo>
                  <a:lnTo>
                    <a:pt x="116" y="56"/>
                  </a:lnTo>
                  <a:lnTo>
                    <a:pt x="116" y="56"/>
                  </a:lnTo>
                  <a:lnTo>
                    <a:pt x="120" y="60"/>
                  </a:lnTo>
                  <a:lnTo>
                    <a:pt x="122" y="66"/>
                  </a:lnTo>
                  <a:lnTo>
                    <a:pt x="124" y="78"/>
                  </a:lnTo>
                  <a:lnTo>
                    <a:pt x="124" y="78"/>
                  </a:lnTo>
                  <a:lnTo>
                    <a:pt x="122" y="88"/>
                  </a:lnTo>
                  <a:lnTo>
                    <a:pt x="118" y="96"/>
                  </a:lnTo>
                  <a:lnTo>
                    <a:pt x="118" y="96"/>
                  </a:lnTo>
                  <a:lnTo>
                    <a:pt x="112" y="104"/>
                  </a:lnTo>
                  <a:lnTo>
                    <a:pt x="102" y="110"/>
                  </a:lnTo>
                  <a:lnTo>
                    <a:pt x="102" y="110"/>
                  </a:lnTo>
                  <a:lnTo>
                    <a:pt x="84" y="124"/>
                  </a:lnTo>
                  <a:lnTo>
                    <a:pt x="84" y="124"/>
                  </a:lnTo>
                  <a:lnTo>
                    <a:pt x="74" y="132"/>
                  </a:lnTo>
                  <a:lnTo>
                    <a:pt x="66" y="142"/>
                  </a:lnTo>
                  <a:lnTo>
                    <a:pt x="66" y="142"/>
                  </a:lnTo>
                  <a:lnTo>
                    <a:pt x="58" y="154"/>
                  </a:lnTo>
                  <a:lnTo>
                    <a:pt x="54" y="168"/>
                  </a:lnTo>
                  <a:lnTo>
                    <a:pt x="54" y="168"/>
                  </a:lnTo>
                  <a:lnTo>
                    <a:pt x="50" y="186"/>
                  </a:lnTo>
                  <a:lnTo>
                    <a:pt x="52" y="208"/>
                  </a:lnTo>
                  <a:lnTo>
                    <a:pt x="102" y="208"/>
                  </a:lnTo>
                  <a:lnTo>
                    <a:pt x="102" y="208"/>
                  </a:lnTo>
                  <a:lnTo>
                    <a:pt x="104" y="192"/>
                  </a:lnTo>
                  <a:lnTo>
                    <a:pt x="108" y="180"/>
                  </a:lnTo>
                  <a:lnTo>
                    <a:pt x="108" y="180"/>
                  </a:lnTo>
                  <a:lnTo>
                    <a:pt x="114" y="168"/>
                  </a:lnTo>
                  <a:lnTo>
                    <a:pt x="124" y="160"/>
                  </a:lnTo>
                  <a:lnTo>
                    <a:pt x="124" y="160"/>
                  </a:lnTo>
                  <a:lnTo>
                    <a:pt x="144" y="146"/>
                  </a:lnTo>
                  <a:lnTo>
                    <a:pt x="144" y="146"/>
                  </a:lnTo>
                  <a:lnTo>
                    <a:pt x="154" y="138"/>
                  </a:lnTo>
                  <a:lnTo>
                    <a:pt x="162" y="130"/>
                  </a:lnTo>
                  <a:lnTo>
                    <a:pt x="162" y="130"/>
                  </a:lnTo>
                  <a:lnTo>
                    <a:pt x="172" y="120"/>
                  </a:lnTo>
                  <a:lnTo>
                    <a:pt x="178" y="106"/>
                  </a:lnTo>
                  <a:lnTo>
                    <a:pt x="178" y="106"/>
                  </a:lnTo>
                  <a:lnTo>
                    <a:pt x="182" y="90"/>
                  </a:lnTo>
                  <a:lnTo>
                    <a:pt x="184" y="70"/>
                  </a:lnTo>
                  <a:lnTo>
                    <a:pt x="184" y="70"/>
                  </a:lnTo>
                  <a:lnTo>
                    <a:pt x="182" y="54"/>
                  </a:lnTo>
                  <a:lnTo>
                    <a:pt x="178" y="42"/>
                  </a:lnTo>
                  <a:lnTo>
                    <a:pt x="170" y="30"/>
                  </a:lnTo>
                  <a:lnTo>
                    <a:pt x="160" y="18"/>
                  </a:lnTo>
                  <a:lnTo>
                    <a:pt x="160"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4C515A"/>
                </a:solidFill>
                <a:effectLst/>
                <a:uLnTx/>
                <a:uFillTx/>
                <a:latin typeface="InterFace"/>
                <a:ea typeface="+mn-ea"/>
                <a:cs typeface="+mn-cs"/>
              </a:endParaRPr>
            </a:p>
          </p:txBody>
        </p:sp>
      </p:grpSp>
      <p:sp>
        <p:nvSpPr>
          <p:cNvPr id="9" name="Title 4">
            <a:extLst>
              <a:ext uri="{FF2B5EF4-FFF2-40B4-BE49-F238E27FC236}">
                <a16:creationId xmlns:a16="http://schemas.microsoft.com/office/drawing/2014/main" id="{3E165DE2-B424-45C3-8A27-77B3E1406BB4}"/>
              </a:ext>
            </a:extLst>
          </p:cNvPr>
          <p:cNvSpPr txBox="1">
            <a:spLocks/>
          </p:cNvSpPr>
          <p:nvPr/>
        </p:nvSpPr>
        <p:spPr>
          <a:xfrm>
            <a:off x="73152" y="0"/>
            <a:ext cx="9001000" cy="628410"/>
          </a:xfrm>
          <a:prstGeom prst="rect">
            <a:avLst/>
          </a:prstGeom>
          <a:effectLst/>
        </p:spPr>
        <p:txBody>
          <a:bodyPr vert="horz" lIns="0" tIns="0" rIns="0" bIns="0" rtlCol="0" anchor="ctr">
            <a:noAutofit/>
          </a:bodyPr>
          <a:lstStyle>
            <a:lvl1pPr algn="l" defTabSz="914378" rtl="0" eaLnBrk="1" latinLnBrk="0" hangingPunct="1">
              <a:lnSpc>
                <a:spcPct val="90000"/>
              </a:lnSpc>
              <a:spcBef>
                <a:spcPct val="0"/>
              </a:spcBef>
              <a:buNone/>
              <a:defRPr sz="1800" b="1" i="0" kern="800" spc="0" baseline="0">
                <a:solidFill>
                  <a:schemeClr val="bg1"/>
                </a:solidFill>
                <a:effectLst/>
                <a:latin typeface="InterFace" charset="0"/>
                <a:ea typeface="InterFace" charset="0"/>
                <a:cs typeface="InterFace" charset="0"/>
              </a:defRPr>
            </a:lvl1pPr>
          </a:lstStyle>
          <a:p>
            <a:pPr lvl="0">
              <a:defRPr/>
            </a:pPr>
            <a:r>
              <a:rPr lang="en-US" dirty="0"/>
              <a:t>About half of adults said they would feel very safe voting in person if the election were held today. </a:t>
            </a:r>
            <a:endParaRPr kumimoji="0" lang="en-US" sz="1800" b="1" i="0" u="none" strike="noStrike" kern="800" cap="none" spc="0" normalizeH="0" baseline="0" noProof="0" dirty="0">
              <a:ln>
                <a:noFill/>
              </a:ln>
              <a:solidFill>
                <a:srgbClr val="FF0000"/>
              </a:solidFill>
              <a:effectLst/>
              <a:uLnTx/>
              <a:uFillTx/>
              <a:latin typeface="InterFace" charset="0"/>
            </a:endParaRPr>
          </a:p>
        </p:txBody>
      </p:sp>
      <p:sp>
        <p:nvSpPr>
          <p:cNvPr id="10" name="TextBox 9">
            <a:extLst>
              <a:ext uri="{FF2B5EF4-FFF2-40B4-BE49-F238E27FC236}">
                <a16:creationId xmlns:a16="http://schemas.microsoft.com/office/drawing/2014/main" id="{3F553854-0852-441E-B618-B1B3034219FE}"/>
              </a:ext>
            </a:extLst>
          </p:cNvPr>
          <p:cNvSpPr txBox="1"/>
          <p:nvPr/>
        </p:nvSpPr>
        <p:spPr>
          <a:xfrm>
            <a:off x="227564" y="1600200"/>
            <a:ext cx="7915539" cy="228600"/>
          </a:xfrm>
          <a:prstGeom prst="rect">
            <a:avLst/>
          </a:prstGeom>
          <a:noFill/>
        </p:spPr>
        <p:txBody>
          <a:bodyPr wrap="square" lIns="0" tIns="0" rIns="0" bIns="0" rtlCol="0" anchor="t"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dirty="0">
                <a:ln>
                  <a:noFill/>
                </a:ln>
                <a:solidFill>
                  <a:srgbClr val="4C515A"/>
                </a:solidFill>
                <a:effectLst/>
                <a:uLnTx/>
                <a:uFillTx/>
                <a:latin typeface="InterFace"/>
                <a:ea typeface="+mn-ea"/>
                <a:cs typeface="+mn-cs"/>
              </a:rPr>
              <a:t>Percent of respondents age 18 and older who are likely voters and said “very safe”</a:t>
            </a:r>
            <a:endParaRPr kumimoji="0" lang="en-US" sz="1400" b="0" i="1" u="none" strike="noStrike" kern="1200" cap="none" spc="0" normalizeH="0" baseline="0" noProof="0" dirty="0">
              <a:ln>
                <a:noFill/>
              </a:ln>
              <a:solidFill>
                <a:srgbClr val="4C515A"/>
              </a:solidFill>
              <a:effectLst/>
              <a:highlight>
                <a:srgbClr val="FFFF00"/>
              </a:highlight>
              <a:uLnTx/>
              <a:uFillTx/>
              <a:latin typeface="InterFace"/>
              <a:ea typeface="+mn-ea"/>
              <a:cs typeface="+mn-cs"/>
            </a:endParaRPr>
          </a:p>
        </p:txBody>
      </p:sp>
    </p:spTree>
    <p:extLst>
      <p:ext uri="{BB962C8B-B14F-4D97-AF65-F5344CB8AC3E}">
        <p14:creationId xmlns:p14="http://schemas.microsoft.com/office/powerpoint/2010/main" val="37562144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Placeholder 5">
            <a:extLst>
              <a:ext uri="{FF2B5EF4-FFF2-40B4-BE49-F238E27FC236}">
                <a16:creationId xmlns:a16="http://schemas.microsoft.com/office/drawing/2014/main" id="{0A63E844-BFAC-417C-9B0F-C126876DCE37}"/>
              </a:ext>
            </a:extLst>
          </p:cNvPr>
          <p:cNvGraphicFramePr>
            <a:graphicFrameLocks noGrp="1"/>
          </p:cNvGraphicFramePr>
          <p:nvPr>
            <p:ph type="chart" sz="quarter" idx="19"/>
            <p:extLst>
              <p:ext uri="{D42A27DB-BD31-4B8C-83A1-F6EECF244321}">
                <p14:modId xmlns:p14="http://schemas.microsoft.com/office/powerpoint/2010/main" val="3702390073"/>
              </p:ext>
            </p:extLst>
          </p:nvPr>
        </p:nvGraphicFramePr>
        <p:xfrm>
          <a:off x="71438" y="1807066"/>
          <a:ext cx="9001125" cy="4126956"/>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 Placeholder 2">
            <a:extLst>
              <a:ext uri="{FF2B5EF4-FFF2-40B4-BE49-F238E27FC236}">
                <a16:creationId xmlns:a16="http://schemas.microsoft.com/office/drawing/2014/main" id="{CE5BF846-CF4D-408B-9AB2-4C251E339DD9}"/>
              </a:ext>
            </a:extLst>
          </p:cNvPr>
          <p:cNvSpPr>
            <a:spLocks noGrp="1"/>
          </p:cNvSpPr>
          <p:nvPr>
            <p:ph type="body" sz="quarter" idx="22"/>
          </p:nvPr>
        </p:nvSpPr>
        <p:spPr>
          <a:xfrm>
            <a:off x="71564" y="5779008"/>
            <a:ext cx="9001063" cy="495834"/>
          </a:xfrm>
        </p:spPr>
        <p:txBody>
          <a:bodyPr/>
          <a:lstStyle/>
          <a:p>
            <a:endParaRPr lang="en-US" dirty="0">
              <a:latin typeface="InterFace" panose="020B0503030203020204"/>
            </a:endParaRPr>
          </a:p>
          <a:p>
            <a:r>
              <a:rPr lang="en-US" dirty="0">
                <a:latin typeface="InterFace" panose="020B0503030203020204"/>
              </a:rPr>
              <a:t>Note: Adults who reported they considered themselves an “Independent,” “Other,” or reported “Don’t know/refused” were then asked if they lean more toward the Democratic or Republican Party.</a:t>
            </a:r>
          </a:p>
          <a:p>
            <a:r>
              <a:rPr lang="en-US" dirty="0">
                <a:latin typeface="InterFace" panose="020B0503030203020204"/>
              </a:rPr>
              <a:t>Data: Commonwealth Fund Election 2020 Battleground State Health Care Poll, Sept. 2020.</a:t>
            </a:r>
          </a:p>
        </p:txBody>
      </p:sp>
      <p:sp>
        <p:nvSpPr>
          <p:cNvPr id="9" name="Title 4">
            <a:extLst>
              <a:ext uri="{FF2B5EF4-FFF2-40B4-BE49-F238E27FC236}">
                <a16:creationId xmlns:a16="http://schemas.microsoft.com/office/drawing/2014/main" id="{3E165DE2-B424-45C3-8A27-77B3E1406BB4}"/>
              </a:ext>
            </a:extLst>
          </p:cNvPr>
          <p:cNvSpPr txBox="1">
            <a:spLocks/>
          </p:cNvSpPr>
          <p:nvPr/>
        </p:nvSpPr>
        <p:spPr>
          <a:xfrm>
            <a:off x="73152" y="0"/>
            <a:ext cx="9001000" cy="628410"/>
          </a:xfrm>
          <a:prstGeom prst="rect">
            <a:avLst/>
          </a:prstGeom>
          <a:effectLst/>
        </p:spPr>
        <p:txBody>
          <a:bodyPr vert="horz" lIns="0" tIns="0" rIns="0" bIns="0" rtlCol="0" anchor="ctr">
            <a:noAutofit/>
          </a:bodyPr>
          <a:lstStyle>
            <a:lvl1pPr algn="l" defTabSz="914378" rtl="0" eaLnBrk="1" latinLnBrk="0" hangingPunct="1">
              <a:lnSpc>
                <a:spcPct val="90000"/>
              </a:lnSpc>
              <a:spcBef>
                <a:spcPct val="0"/>
              </a:spcBef>
              <a:buNone/>
              <a:defRPr sz="1800" b="1" i="0" kern="800" spc="0" baseline="0">
                <a:solidFill>
                  <a:schemeClr val="bg1"/>
                </a:solidFill>
                <a:effectLst/>
                <a:latin typeface="InterFace" charset="0"/>
                <a:ea typeface="InterFace" charset="0"/>
                <a:cs typeface="InterFace" charset="0"/>
              </a:defRPr>
            </a:lvl1pPr>
          </a:lstStyle>
          <a:p>
            <a:pPr lvl="0">
              <a:defRPr/>
            </a:pPr>
            <a:r>
              <a:rPr lang="en-US" dirty="0"/>
              <a:t>There were significant differences in how safe people would feel voting in person by gender, </a:t>
            </a:r>
            <a:r>
              <a:rPr lang="en-US"/>
              <a:t>race and ethnicity</a:t>
            </a:r>
            <a:r>
              <a:rPr lang="en-US" dirty="0"/>
              <a:t>, age, and party affiliation.</a:t>
            </a:r>
            <a:endParaRPr kumimoji="0" lang="en-US" sz="1800" b="1" i="0" u="none" strike="noStrike" kern="800" cap="none" spc="0" normalizeH="0" baseline="0" noProof="0" dirty="0">
              <a:ln>
                <a:noFill/>
              </a:ln>
              <a:solidFill>
                <a:srgbClr val="FF0000"/>
              </a:solidFill>
              <a:effectLst/>
              <a:highlight>
                <a:srgbClr val="FFFF00"/>
              </a:highlight>
              <a:uLnTx/>
              <a:uFillTx/>
              <a:latin typeface="InterFace" charset="0"/>
            </a:endParaRPr>
          </a:p>
        </p:txBody>
      </p:sp>
      <p:sp>
        <p:nvSpPr>
          <p:cNvPr id="11" name="TextBox 3">
            <a:extLst>
              <a:ext uri="{FF2B5EF4-FFF2-40B4-BE49-F238E27FC236}">
                <a16:creationId xmlns:a16="http://schemas.microsoft.com/office/drawing/2014/main" id="{40FBCD40-983F-4E8A-A24C-6D19A854DA26}"/>
              </a:ext>
            </a:extLst>
          </p:cNvPr>
          <p:cNvSpPr txBox="1"/>
          <p:nvPr/>
        </p:nvSpPr>
        <p:spPr>
          <a:xfrm>
            <a:off x="180038" y="932812"/>
            <a:ext cx="7772400" cy="628408"/>
          </a:xfrm>
          <a:prstGeom prst="rect">
            <a:avLst/>
          </a:prstGeom>
          <a:noFill/>
        </p:spPr>
        <p:txBody>
          <a:bodyPr wrap="square" lIns="640080"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defTabSz="914400">
              <a:defRPr/>
            </a:pPr>
            <a:r>
              <a:rPr lang="en-US" sz="1400" dirty="0">
                <a:solidFill>
                  <a:srgbClr val="4C515A"/>
                </a:solidFill>
                <a:latin typeface="InterFace"/>
              </a:rPr>
              <a:t>If this year’s election were held today, how safe would you feel going to your polling place and voting in person?</a:t>
            </a:r>
          </a:p>
        </p:txBody>
      </p:sp>
      <p:grpSp>
        <p:nvGrpSpPr>
          <p:cNvPr id="12" name="Group 11">
            <a:extLst>
              <a:ext uri="{FF2B5EF4-FFF2-40B4-BE49-F238E27FC236}">
                <a16:creationId xmlns:a16="http://schemas.microsoft.com/office/drawing/2014/main" id="{3F890BE2-DCA9-4770-A66D-42339CDF4EBE}"/>
              </a:ext>
            </a:extLst>
          </p:cNvPr>
          <p:cNvGrpSpPr/>
          <p:nvPr/>
        </p:nvGrpSpPr>
        <p:grpSpPr>
          <a:xfrm>
            <a:off x="231791" y="961629"/>
            <a:ext cx="420867" cy="515901"/>
            <a:chOff x="1752600" y="533400"/>
            <a:chExt cx="787400" cy="965200"/>
          </a:xfrm>
          <a:solidFill>
            <a:srgbClr val="4C515A"/>
          </a:solidFill>
        </p:grpSpPr>
        <p:sp>
          <p:nvSpPr>
            <p:cNvPr id="13" name="Freeform 5">
              <a:extLst>
                <a:ext uri="{FF2B5EF4-FFF2-40B4-BE49-F238E27FC236}">
                  <a16:creationId xmlns:a16="http://schemas.microsoft.com/office/drawing/2014/main" id="{11DA3C9A-A594-4AA3-A37F-4044BA767382}"/>
                </a:ext>
              </a:extLst>
            </p:cNvPr>
            <p:cNvSpPr>
              <a:spLocks noEditPoints="1"/>
            </p:cNvSpPr>
            <p:nvPr/>
          </p:nvSpPr>
          <p:spPr bwMode="auto">
            <a:xfrm>
              <a:off x="1752600" y="533400"/>
              <a:ext cx="787400" cy="965200"/>
            </a:xfrm>
            <a:custGeom>
              <a:avLst/>
              <a:gdLst>
                <a:gd name="T0" fmla="*/ 0 w 496"/>
                <a:gd name="T1" fmla="*/ 390 h 608"/>
                <a:gd name="T2" fmla="*/ 2 w 496"/>
                <a:gd name="T3" fmla="*/ 410 h 608"/>
                <a:gd name="T4" fmla="*/ 18 w 496"/>
                <a:gd name="T5" fmla="*/ 448 h 608"/>
                <a:gd name="T6" fmla="*/ 46 w 496"/>
                <a:gd name="T7" fmla="*/ 476 h 608"/>
                <a:gd name="T8" fmla="*/ 84 w 496"/>
                <a:gd name="T9" fmla="*/ 492 h 608"/>
                <a:gd name="T10" fmla="*/ 198 w 496"/>
                <a:gd name="T11" fmla="*/ 494 h 608"/>
                <a:gd name="T12" fmla="*/ 318 w 496"/>
                <a:gd name="T13" fmla="*/ 598 h 608"/>
                <a:gd name="T14" fmla="*/ 334 w 496"/>
                <a:gd name="T15" fmla="*/ 606 h 608"/>
                <a:gd name="T16" fmla="*/ 346 w 496"/>
                <a:gd name="T17" fmla="*/ 608 h 608"/>
                <a:gd name="T18" fmla="*/ 352 w 496"/>
                <a:gd name="T19" fmla="*/ 608 h 608"/>
                <a:gd name="T20" fmla="*/ 366 w 496"/>
                <a:gd name="T21" fmla="*/ 602 h 608"/>
                <a:gd name="T22" fmla="*/ 376 w 496"/>
                <a:gd name="T23" fmla="*/ 592 h 608"/>
                <a:gd name="T24" fmla="*/ 382 w 496"/>
                <a:gd name="T25" fmla="*/ 576 h 608"/>
                <a:gd name="T26" fmla="*/ 382 w 496"/>
                <a:gd name="T27" fmla="*/ 494 h 608"/>
                <a:gd name="T28" fmla="*/ 390 w 496"/>
                <a:gd name="T29" fmla="*/ 494 h 608"/>
                <a:gd name="T30" fmla="*/ 432 w 496"/>
                <a:gd name="T31" fmla="*/ 486 h 608"/>
                <a:gd name="T32" fmla="*/ 464 w 496"/>
                <a:gd name="T33" fmla="*/ 464 h 608"/>
                <a:gd name="T34" fmla="*/ 488 w 496"/>
                <a:gd name="T35" fmla="*/ 430 h 608"/>
                <a:gd name="T36" fmla="*/ 496 w 496"/>
                <a:gd name="T37" fmla="*/ 390 h 608"/>
                <a:gd name="T38" fmla="*/ 496 w 496"/>
                <a:gd name="T39" fmla="*/ 104 h 608"/>
                <a:gd name="T40" fmla="*/ 488 w 496"/>
                <a:gd name="T41" fmla="*/ 64 h 608"/>
                <a:gd name="T42" fmla="*/ 464 w 496"/>
                <a:gd name="T43" fmla="*/ 30 h 608"/>
                <a:gd name="T44" fmla="*/ 432 w 496"/>
                <a:gd name="T45" fmla="*/ 8 h 608"/>
                <a:gd name="T46" fmla="*/ 390 w 496"/>
                <a:gd name="T47" fmla="*/ 0 h 608"/>
                <a:gd name="T48" fmla="*/ 106 w 496"/>
                <a:gd name="T49" fmla="*/ 0 h 608"/>
                <a:gd name="T50" fmla="*/ 64 w 496"/>
                <a:gd name="T51" fmla="*/ 8 h 608"/>
                <a:gd name="T52" fmla="*/ 32 w 496"/>
                <a:gd name="T53" fmla="*/ 30 h 608"/>
                <a:gd name="T54" fmla="*/ 8 w 496"/>
                <a:gd name="T55" fmla="*/ 64 h 608"/>
                <a:gd name="T56" fmla="*/ 0 w 496"/>
                <a:gd name="T57" fmla="*/ 104 h 608"/>
                <a:gd name="T58" fmla="*/ 54 w 496"/>
                <a:gd name="T59" fmla="*/ 104 h 608"/>
                <a:gd name="T60" fmla="*/ 56 w 496"/>
                <a:gd name="T61" fmla="*/ 94 h 608"/>
                <a:gd name="T62" fmla="*/ 62 w 496"/>
                <a:gd name="T63" fmla="*/ 76 h 608"/>
                <a:gd name="T64" fmla="*/ 76 w 496"/>
                <a:gd name="T65" fmla="*/ 62 h 608"/>
                <a:gd name="T66" fmla="*/ 94 w 496"/>
                <a:gd name="T67" fmla="*/ 54 h 608"/>
                <a:gd name="T68" fmla="*/ 390 w 496"/>
                <a:gd name="T69" fmla="*/ 52 h 608"/>
                <a:gd name="T70" fmla="*/ 402 w 496"/>
                <a:gd name="T71" fmla="*/ 54 h 608"/>
                <a:gd name="T72" fmla="*/ 420 w 496"/>
                <a:gd name="T73" fmla="*/ 62 h 608"/>
                <a:gd name="T74" fmla="*/ 434 w 496"/>
                <a:gd name="T75" fmla="*/ 76 h 608"/>
                <a:gd name="T76" fmla="*/ 440 w 496"/>
                <a:gd name="T77" fmla="*/ 94 h 608"/>
                <a:gd name="T78" fmla="*/ 442 w 496"/>
                <a:gd name="T79" fmla="*/ 390 h 608"/>
                <a:gd name="T80" fmla="*/ 440 w 496"/>
                <a:gd name="T81" fmla="*/ 400 h 608"/>
                <a:gd name="T82" fmla="*/ 434 w 496"/>
                <a:gd name="T83" fmla="*/ 418 h 608"/>
                <a:gd name="T84" fmla="*/ 420 w 496"/>
                <a:gd name="T85" fmla="*/ 432 h 608"/>
                <a:gd name="T86" fmla="*/ 402 w 496"/>
                <a:gd name="T87" fmla="*/ 440 h 608"/>
                <a:gd name="T88" fmla="*/ 328 w 496"/>
                <a:gd name="T89" fmla="*/ 440 h 608"/>
                <a:gd name="T90" fmla="*/ 218 w 496"/>
                <a:gd name="T91" fmla="*/ 440 h 608"/>
                <a:gd name="T92" fmla="*/ 106 w 496"/>
                <a:gd name="T93" fmla="*/ 440 h 608"/>
                <a:gd name="T94" fmla="*/ 86 w 496"/>
                <a:gd name="T95" fmla="*/ 436 h 608"/>
                <a:gd name="T96" fmla="*/ 70 w 496"/>
                <a:gd name="T97" fmla="*/ 426 h 608"/>
                <a:gd name="T98" fmla="*/ 58 w 496"/>
                <a:gd name="T99" fmla="*/ 410 h 608"/>
                <a:gd name="T100" fmla="*/ 54 w 496"/>
                <a:gd name="T101" fmla="*/ 390 h 6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96" h="608">
                  <a:moveTo>
                    <a:pt x="0" y="104"/>
                  </a:moveTo>
                  <a:lnTo>
                    <a:pt x="0" y="390"/>
                  </a:lnTo>
                  <a:lnTo>
                    <a:pt x="0" y="390"/>
                  </a:lnTo>
                  <a:lnTo>
                    <a:pt x="2" y="410"/>
                  </a:lnTo>
                  <a:lnTo>
                    <a:pt x="8" y="430"/>
                  </a:lnTo>
                  <a:lnTo>
                    <a:pt x="18" y="448"/>
                  </a:lnTo>
                  <a:lnTo>
                    <a:pt x="32" y="464"/>
                  </a:lnTo>
                  <a:lnTo>
                    <a:pt x="46" y="476"/>
                  </a:lnTo>
                  <a:lnTo>
                    <a:pt x="64" y="486"/>
                  </a:lnTo>
                  <a:lnTo>
                    <a:pt x="84" y="492"/>
                  </a:lnTo>
                  <a:lnTo>
                    <a:pt x="106" y="494"/>
                  </a:lnTo>
                  <a:lnTo>
                    <a:pt x="198" y="494"/>
                  </a:lnTo>
                  <a:lnTo>
                    <a:pt x="318" y="598"/>
                  </a:lnTo>
                  <a:lnTo>
                    <a:pt x="318" y="598"/>
                  </a:lnTo>
                  <a:lnTo>
                    <a:pt x="326" y="602"/>
                  </a:lnTo>
                  <a:lnTo>
                    <a:pt x="334" y="606"/>
                  </a:lnTo>
                  <a:lnTo>
                    <a:pt x="340" y="608"/>
                  </a:lnTo>
                  <a:lnTo>
                    <a:pt x="346" y="608"/>
                  </a:lnTo>
                  <a:lnTo>
                    <a:pt x="346" y="608"/>
                  </a:lnTo>
                  <a:lnTo>
                    <a:pt x="352" y="608"/>
                  </a:lnTo>
                  <a:lnTo>
                    <a:pt x="360" y="606"/>
                  </a:lnTo>
                  <a:lnTo>
                    <a:pt x="366" y="602"/>
                  </a:lnTo>
                  <a:lnTo>
                    <a:pt x="372" y="598"/>
                  </a:lnTo>
                  <a:lnTo>
                    <a:pt x="376" y="592"/>
                  </a:lnTo>
                  <a:lnTo>
                    <a:pt x="380" y="586"/>
                  </a:lnTo>
                  <a:lnTo>
                    <a:pt x="382" y="576"/>
                  </a:lnTo>
                  <a:lnTo>
                    <a:pt x="382" y="568"/>
                  </a:lnTo>
                  <a:lnTo>
                    <a:pt x="382" y="494"/>
                  </a:lnTo>
                  <a:lnTo>
                    <a:pt x="390" y="494"/>
                  </a:lnTo>
                  <a:lnTo>
                    <a:pt x="390" y="494"/>
                  </a:lnTo>
                  <a:lnTo>
                    <a:pt x="412" y="492"/>
                  </a:lnTo>
                  <a:lnTo>
                    <a:pt x="432" y="486"/>
                  </a:lnTo>
                  <a:lnTo>
                    <a:pt x="450" y="476"/>
                  </a:lnTo>
                  <a:lnTo>
                    <a:pt x="464" y="464"/>
                  </a:lnTo>
                  <a:lnTo>
                    <a:pt x="478" y="448"/>
                  </a:lnTo>
                  <a:lnTo>
                    <a:pt x="488" y="430"/>
                  </a:lnTo>
                  <a:lnTo>
                    <a:pt x="494" y="410"/>
                  </a:lnTo>
                  <a:lnTo>
                    <a:pt x="496" y="390"/>
                  </a:lnTo>
                  <a:lnTo>
                    <a:pt x="496" y="104"/>
                  </a:lnTo>
                  <a:lnTo>
                    <a:pt x="496" y="104"/>
                  </a:lnTo>
                  <a:lnTo>
                    <a:pt x="494" y="82"/>
                  </a:lnTo>
                  <a:lnTo>
                    <a:pt x="488" y="64"/>
                  </a:lnTo>
                  <a:lnTo>
                    <a:pt x="478" y="46"/>
                  </a:lnTo>
                  <a:lnTo>
                    <a:pt x="464" y="30"/>
                  </a:lnTo>
                  <a:lnTo>
                    <a:pt x="450" y="18"/>
                  </a:lnTo>
                  <a:lnTo>
                    <a:pt x="432" y="8"/>
                  </a:lnTo>
                  <a:lnTo>
                    <a:pt x="412" y="2"/>
                  </a:lnTo>
                  <a:lnTo>
                    <a:pt x="390" y="0"/>
                  </a:lnTo>
                  <a:lnTo>
                    <a:pt x="106" y="0"/>
                  </a:lnTo>
                  <a:lnTo>
                    <a:pt x="106" y="0"/>
                  </a:lnTo>
                  <a:lnTo>
                    <a:pt x="84" y="2"/>
                  </a:lnTo>
                  <a:lnTo>
                    <a:pt x="64" y="8"/>
                  </a:lnTo>
                  <a:lnTo>
                    <a:pt x="46" y="18"/>
                  </a:lnTo>
                  <a:lnTo>
                    <a:pt x="32" y="30"/>
                  </a:lnTo>
                  <a:lnTo>
                    <a:pt x="18" y="46"/>
                  </a:lnTo>
                  <a:lnTo>
                    <a:pt x="8" y="64"/>
                  </a:lnTo>
                  <a:lnTo>
                    <a:pt x="2" y="82"/>
                  </a:lnTo>
                  <a:lnTo>
                    <a:pt x="0" y="104"/>
                  </a:lnTo>
                  <a:lnTo>
                    <a:pt x="0" y="104"/>
                  </a:lnTo>
                  <a:close/>
                  <a:moveTo>
                    <a:pt x="54" y="104"/>
                  </a:moveTo>
                  <a:lnTo>
                    <a:pt x="54" y="104"/>
                  </a:lnTo>
                  <a:lnTo>
                    <a:pt x="56" y="94"/>
                  </a:lnTo>
                  <a:lnTo>
                    <a:pt x="58" y="84"/>
                  </a:lnTo>
                  <a:lnTo>
                    <a:pt x="62" y="76"/>
                  </a:lnTo>
                  <a:lnTo>
                    <a:pt x="70" y="68"/>
                  </a:lnTo>
                  <a:lnTo>
                    <a:pt x="76" y="62"/>
                  </a:lnTo>
                  <a:lnTo>
                    <a:pt x="86" y="56"/>
                  </a:lnTo>
                  <a:lnTo>
                    <a:pt x="94" y="54"/>
                  </a:lnTo>
                  <a:lnTo>
                    <a:pt x="106" y="52"/>
                  </a:lnTo>
                  <a:lnTo>
                    <a:pt x="390" y="52"/>
                  </a:lnTo>
                  <a:lnTo>
                    <a:pt x="390" y="52"/>
                  </a:lnTo>
                  <a:lnTo>
                    <a:pt x="402" y="54"/>
                  </a:lnTo>
                  <a:lnTo>
                    <a:pt x="410" y="56"/>
                  </a:lnTo>
                  <a:lnTo>
                    <a:pt x="420" y="62"/>
                  </a:lnTo>
                  <a:lnTo>
                    <a:pt x="426" y="68"/>
                  </a:lnTo>
                  <a:lnTo>
                    <a:pt x="434" y="76"/>
                  </a:lnTo>
                  <a:lnTo>
                    <a:pt x="438" y="84"/>
                  </a:lnTo>
                  <a:lnTo>
                    <a:pt x="440" y="94"/>
                  </a:lnTo>
                  <a:lnTo>
                    <a:pt x="442" y="104"/>
                  </a:lnTo>
                  <a:lnTo>
                    <a:pt x="442" y="390"/>
                  </a:lnTo>
                  <a:lnTo>
                    <a:pt x="442" y="390"/>
                  </a:lnTo>
                  <a:lnTo>
                    <a:pt x="440" y="400"/>
                  </a:lnTo>
                  <a:lnTo>
                    <a:pt x="438" y="410"/>
                  </a:lnTo>
                  <a:lnTo>
                    <a:pt x="434" y="418"/>
                  </a:lnTo>
                  <a:lnTo>
                    <a:pt x="426" y="426"/>
                  </a:lnTo>
                  <a:lnTo>
                    <a:pt x="420" y="432"/>
                  </a:lnTo>
                  <a:lnTo>
                    <a:pt x="410" y="436"/>
                  </a:lnTo>
                  <a:lnTo>
                    <a:pt x="402" y="440"/>
                  </a:lnTo>
                  <a:lnTo>
                    <a:pt x="390" y="440"/>
                  </a:lnTo>
                  <a:lnTo>
                    <a:pt x="328" y="440"/>
                  </a:lnTo>
                  <a:lnTo>
                    <a:pt x="328" y="536"/>
                  </a:lnTo>
                  <a:lnTo>
                    <a:pt x="218" y="440"/>
                  </a:lnTo>
                  <a:lnTo>
                    <a:pt x="106" y="440"/>
                  </a:lnTo>
                  <a:lnTo>
                    <a:pt x="106" y="440"/>
                  </a:lnTo>
                  <a:lnTo>
                    <a:pt x="94" y="440"/>
                  </a:lnTo>
                  <a:lnTo>
                    <a:pt x="86" y="436"/>
                  </a:lnTo>
                  <a:lnTo>
                    <a:pt x="76" y="432"/>
                  </a:lnTo>
                  <a:lnTo>
                    <a:pt x="70" y="426"/>
                  </a:lnTo>
                  <a:lnTo>
                    <a:pt x="62" y="418"/>
                  </a:lnTo>
                  <a:lnTo>
                    <a:pt x="58" y="410"/>
                  </a:lnTo>
                  <a:lnTo>
                    <a:pt x="56" y="400"/>
                  </a:lnTo>
                  <a:lnTo>
                    <a:pt x="54" y="390"/>
                  </a:lnTo>
                  <a:lnTo>
                    <a:pt x="54" y="1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4C515A"/>
                </a:solidFill>
                <a:effectLst/>
                <a:uLnTx/>
                <a:uFillTx/>
                <a:latin typeface="InterFace"/>
                <a:ea typeface="+mn-ea"/>
                <a:cs typeface="+mn-cs"/>
              </a:endParaRPr>
            </a:p>
          </p:txBody>
        </p:sp>
        <p:sp>
          <p:nvSpPr>
            <p:cNvPr id="14" name="Freeform 6">
              <a:extLst>
                <a:ext uri="{FF2B5EF4-FFF2-40B4-BE49-F238E27FC236}">
                  <a16:creationId xmlns:a16="http://schemas.microsoft.com/office/drawing/2014/main" id="{78888FFF-F76A-400D-ACC9-C46BCB127E7B}"/>
                </a:ext>
              </a:extLst>
            </p:cNvPr>
            <p:cNvSpPr>
              <a:spLocks/>
            </p:cNvSpPr>
            <p:nvPr/>
          </p:nvSpPr>
          <p:spPr bwMode="auto">
            <a:xfrm>
              <a:off x="2073275" y="1073150"/>
              <a:ext cx="117475" cy="104775"/>
            </a:xfrm>
            <a:custGeom>
              <a:avLst/>
              <a:gdLst>
                <a:gd name="T0" fmla="*/ 36 w 74"/>
                <a:gd name="T1" fmla="*/ 0 h 66"/>
                <a:gd name="T2" fmla="*/ 36 w 74"/>
                <a:gd name="T3" fmla="*/ 0 h 66"/>
                <a:gd name="T4" fmla="*/ 22 w 74"/>
                <a:gd name="T5" fmla="*/ 4 h 66"/>
                <a:gd name="T6" fmla="*/ 16 w 74"/>
                <a:gd name="T7" fmla="*/ 6 h 66"/>
                <a:gd name="T8" fmla="*/ 10 w 74"/>
                <a:gd name="T9" fmla="*/ 10 h 66"/>
                <a:gd name="T10" fmla="*/ 10 w 74"/>
                <a:gd name="T11" fmla="*/ 10 h 66"/>
                <a:gd name="T12" fmla="*/ 6 w 74"/>
                <a:gd name="T13" fmla="*/ 14 h 66"/>
                <a:gd name="T14" fmla="*/ 4 w 74"/>
                <a:gd name="T15" fmla="*/ 20 h 66"/>
                <a:gd name="T16" fmla="*/ 2 w 74"/>
                <a:gd name="T17" fmla="*/ 26 h 66"/>
                <a:gd name="T18" fmla="*/ 0 w 74"/>
                <a:gd name="T19" fmla="*/ 34 h 66"/>
                <a:gd name="T20" fmla="*/ 0 w 74"/>
                <a:gd name="T21" fmla="*/ 34 h 66"/>
                <a:gd name="T22" fmla="*/ 2 w 74"/>
                <a:gd name="T23" fmla="*/ 40 h 66"/>
                <a:gd name="T24" fmla="*/ 4 w 74"/>
                <a:gd name="T25" fmla="*/ 46 h 66"/>
                <a:gd name="T26" fmla="*/ 6 w 74"/>
                <a:gd name="T27" fmla="*/ 52 h 66"/>
                <a:gd name="T28" fmla="*/ 10 w 74"/>
                <a:gd name="T29" fmla="*/ 58 h 66"/>
                <a:gd name="T30" fmla="*/ 10 w 74"/>
                <a:gd name="T31" fmla="*/ 58 h 66"/>
                <a:gd name="T32" fmla="*/ 16 w 74"/>
                <a:gd name="T33" fmla="*/ 62 h 66"/>
                <a:gd name="T34" fmla="*/ 22 w 74"/>
                <a:gd name="T35" fmla="*/ 64 h 66"/>
                <a:gd name="T36" fmla="*/ 28 w 74"/>
                <a:gd name="T37" fmla="*/ 66 h 66"/>
                <a:gd name="T38" fmla="*/ 36 w 74"/>
                <a:gd name="T39" fmla="*/ 66 h 66"/>
                <a:gd name="T40" fmla="*/ 36 w 74"/>
                <a:gd name="T41" fmla="*/ 66 h 66"/>
                <a:gd name="T42" fmla="*/ 44 w 74"/>
                <a:gd name="T43" fmla="*/ 66 h 66"/>
                <a:gd name="T44" fmla="*/ 52 w 74"/>
                <a:gd name="T45" fmla="*/ 64 h 66"/>
                <a:gd name="T46" fmla="*/ 58 w 74"/>
                <a:gd name="T47" fmla="*/ 62 h 66"/>
                <a:gd name="T48" fmla="*/ 64 w 74"/>
                <a:gd name="T49" fmla="*/ 58 h 66"/>
                <a:gd name="T50" fmla="*/ 64 w 74"/>
                <a:gd name="T51" fmla="*/ 58 h 66"/>
                <a:gd name="T52" fmla="*/ 68 w 74"/>
                <a:gd name="T53" fmla="*/ 52 h 66"/>
                <a:gd name="T54" fmla="*/ 70 w 74"/>
                <a:gd name="T55" fmla="*/ 46 h 66"/>
                <a:gd name="T56" fmla="*/ 72 w 74"/>
                <a:gd name="T57" fmla="*/ 40 h 66"/>
                <a:gd name="T58" fmla="*/ 74 w 74"/>
                <a:gd name="T59" fmla="*/ 34 h 66"/>
                <a:gd name="T60" fmla="*/ 74 w 74"/>
                <a:gd name="T61" fmla="*/ 34 h 66"/>
                <a:gd name="T62" fmla="*/ 72 w 74"/>
                <a:gd name="T63" fmla="*/ 26 h 66"/>
                <a:gd name="T64" fmla="*/ 70 w 74"/>
                <a:gd name="T65" fmla="*/ 20 h 66"/>
                <a:gd name="T66" fmla="*/ 68 w 74"/>
                <a:gd name="T67" fmla="*/ 14 h 66"/>
                <a:gd name="T68" fmla="*/ 64 w 74"/>
                <a:gd name="T69" fmla="*/ 10 h 66"/>
                <a:gd name="T70" fmla="*/ 64 w 74"/>
                <a:gd name="T71" fmla="*/ 10 h 66"/>
                <a:gd name="T72" fmla="*/ 58 w 74"/>
                <a:gd name="T73" fmla="*/ 6 h 66"/>
                <a:gd name="T74" fmla="*/ 52 w 74"/>
                <a:gd name="T75" fmla="*/ 4 h 66"/>
                <a:gd name="T76" fmla="*/ 36 w 74"/>
                <a:gd name="T77" fmla="*/ 0 h 66"/>
                <a:gd name="T78" fmla="*/ 36 w 74"/>
                <a:gd name="T79"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4" h="66">
                  <a:moveTo>
                    <a:pt x="36" y="0"/>
                  </a:moveTo>
                  <a:lnTo>
                    <a:pt x="36" y="0"/>
                  </a:lnTo>
                  <a:lnTo>
                    <a:pt x="22" y="4"/>
                  </a:lnTo>
                  <a:lnTo>
                    <a:pt x="16" y="6"/>
                  </a:lnTo>
                  <a:lnTo>
                    <a:pt x="10" y="10"/>
                  </a:lnTo>
                  <a:lnTo>
                    <a:pt x="10" y="10"/>
                  </a:lnTo>
                  <a:lnTo>
                    <a:pt x="6" y="14"/>
                  </a:lnTo>
                  <a:lnTo>
                    <a:pt x="4" y="20"/>
                  </a:lnTo>
                  <a:lnTo>
                    <a:pt x="2" y="26"/>
                  </a:lnTo>
                  <a:lnTo>
                    <a:pt x="0" y="34"/>
                  </a:lnTo>
                  <a:lnTo>
                    <a:pt x="0" y="34"/>
                  </a:lnTo>
                  <a:lnTo>
                    <a:pt x="2" y="40"/>
                  </a:lnTo>
                  <a:lnTo>
                    <a:pt x="4" y="46"/>
                  </a:lnTo>
                  <a:lnTo>
                    <a:pt x="6" y="52"/>
                  </a:lnTo>
                  <a:lnTo>
                    <a:pt x="10" y="58"/>
                  </a:lnTo>
                  <a:lnTo>
                    <a:pt x="10" y="58"/>
                  </a:lnTo>
                  <a:lnTo>
                    <a:pt x="16" y="62"/>
                  </a:lnTo>
                  <a:lnTo>
                    <a:pt x="22" y="64"/>
                  </a:lnTo>
                  <a:lnTo>
                    <a:pt x="28" y="66"/>
                  </a:lnTo>
                  <a:lnTo>
                    <a:pt x="36" y="66"/>
                  </a:lnTo>
                  <a:lnTo>
                    <a:pt x="36" y="66"/>
                  </a:lnTo>
                  <a:lnTo>
                    <a:pt x="44" y="66"/>
                  </a:lnTo>
                  <a:lnTo>
                    <a:pt x="52" y="64"/>
                  </a:lnTo>
                  <a:lnTo>
                    <a:pt x="58" y="62"/>
                  </a:lnTo>
                  <a:lnTo>
                    <a:pt x="64" y="58"/>
                  </a:lnTo>
                  <a:lnTo>
                    <a:pt x="64" y="58"/>
                  </a:lnTo>
                  <a:lnTo>
                    <a:pt x="68" y="52"/>
                  </a:lnTo>
                  <a:lnTo>
                    <a:pt x="70" y="46"/>
                  </a:lnTo>
                  <a:lnTo>
                    <a:pt x="72" y="40"/>
                  </a:lnTo>
                  <a:lnTo>
                    <a:pt x="74" y="34"/>
                  </a:lnTo>
                  <a:lnTo>
                    <a:pt x="74" y="34"/>
                  </a:lnTo>
                  <a:lnTo>
                    <a:pt x="72" y="26"/>
                  </a:lnTo>
                  <a:lnTo>
                    <a:pt x="70" y="20"/>
                  </a:lnTo>
                  <a:lnTo>
                    <a:pt x="68" y="14"/>
                  </a:lnTo>
                  <a:lnTo>
                    <a:pt x="64" y="10"/>
                  </a:lnTo>
                  <a:lnTo>
                    <a:pt x="64" y="10"/>
                  </a:lnTo>
                  <a:lnTo>
                    <a:pt x="58" y="6"/>
                  </a:lnTo>
                  <a:lnTo>
                    <a:pt x="52" y="4"/>
                  </a:lnTo>
                  <a:lnTo>
                    <a:pt x="36" y="0"/>
                  </a:lnTo>
                  <a:lnTo>
                    <a:pt x="3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4C515A"/>
                </a:solidFill>
                <a:effectLst/>
                <a:uLnTx/>
                <a:uFillTx/>
                <a:latin typeface="InterFace"/>
                <a:ea typeface="+mn-ea"/>
                <a:cs typeface="+mn-cs"/>
              </a:endParaRPr>
            </a:p>
          </p:txBody>
        </p:sp>
        <p:sp>
          <p:nvSpPr>
            <p:cNvPr id="15" name="Freeform 7">
              <a:extLst>
                <a:ext uri="{FF2B5EF4-FFF2-40B4-BE49-F238E27FC236}">
                  <a16:creationId xmlns:a16="http://schemas.microsoft.com/office/drawing/2014/main" id="{8351B00A-7565-4412-A50C-8471546DB28D}"/>
                </a:ext>
              </a:extLst>
            </p:cNvPr>
            <p:cNvSpPr>
              <a:spLocks/>
            </p:cNvSpPr>
            <p:nvPr/>
          </p:nvSpPr>
          <p:spPr bwMode="auto">
            <a:xfrm>
              <a:off x="2006600" y="701675"/>
              <a:ext cx="292100" cy="330200"/>
            </a:xfrm>
            <a:custGeom>
              <a:avLst/>
              <a:gdLst>
                <a:gd name="T0" fmla="*/ 160 w 184"/>
                <a:gd name="T1" fmla="*/ 18 h 208"/>
                <a:gd name="T2" fmla="*/ 132 w 184"/>
                <a:gd name="T3" fmla="*/ 4 h 208"/>
                <a:gd name="T4" fmla="*/ 94 w 184"/>
                <a:gd name="T5" fmla="*/ 0 h 208"/>
                <a:gd name="T6" fmla="*/ 64 w 184"/>
                <a:gd name="T7" fmla="*/ 2 h 208"/>
                <a:gd name="T8" fmla="*/ 40 w 184"/>
                <a:gd name="T9" fmla="*/ 8 h 208"/>
                <a:gd name="T10" fmla="*/ 0 w 184"/>
                <a:gd name="T11" fmla="*/ 26 h 208"/>
                <a:gd name="T12" fmla="*/ 24 w 184"/>
                <a:gd name="T13" fmla="*/ 70 h 208"/>
                <a:gd name="T14" fmla="*/ 36 w 184"/>
                <a:gd name="T15" fmla="*/ 62 h 208"/>
                <a:gd name="T16" fmla="*/ 52 w 184"/>
                <a:gd name="T17" fmla="*/ 54 h 208"/>
                <a:gd name="T18" fmla="*/ 68 w 184"/>
                <a:gd name="T19" fmla="*/ 50 h 208"/>
                <a:gd name="T20" fmla="*/ 84 w 184"/>
                <a:gd name="T21" fmla="*/ 48 h 208"/>
                <a:gd name="T22" fmla="*/ 110 w 184"/>
                <a:gd name="T23" fmla="*/ 52 h 208"/>
                <a:gd name="T24" fmla="*/ 116 w 184"/>
                <a:gd name="T25" fmla="*/ 56 h 208"/>
                <a:gd name="T26" fmla="*/ 122 w 184"/>
                <a:gd name="T27" fmla="*/ 66 h 208"/>
                <a:gd name="T28" fmla="*/ 124 w 184"/>
                <a:gd name="T29" fmla="*/ 78 h 208"/>
                <a:gd name="T30" fmla="*/ 118 w 184"/>
                <a:gd name="T31" fmla="*/ 96 h 208"/>
                <a:gd name="T32" fmla="*/ 112 w 184"/>
                <a:gd name="T33" fmla="*/ 104 h 208"/>
                <a:gd name="T34" fmla="*/ 102 w 184"/>
                <a:gd name="T35" fmla="*/ 110 h 208"/>
                <a:gd name="T36" fmla="*/ 84 w 184"/>
                <a:gd name="T37" fmla="*/ 124 h 208"/>
                <a:gd name="T38" fmla="*/ 66 w 184"/>
                <a:gd name="T39" fmla="*/ 142 h 208"/>
                <a:gd name="T40" fmla="*/ 58 w 184"/>
                <a:gd name="T41" fmla="*/ 154 h 208"/>
                <a:gd name="T42" fmla="*/ 54 w 184"/>
                <a:gd name="T43" fmla="*/ 168 h 208"/>
                <a:gd name="T44" fmla="*/ 52 w 184"/>
                <a:gd name="T45" fmla="*/ 208 h 208"/>
                <a:gd name="T46" fmla="*/ 102 w 184"/>
                <a:gd name="T47" fmla="*/ 208 h 208"/>
                <a:gd name="T48" fmla="*/ 108 w 184"/>
                <a:gd name="T49" fmla="*/ 180 h 208"/>
                <a:gd name="T50" fmla="*/ 114 w 184"/>
                <a:gd name="T51" fmla="*/ 168 h 208"/>
                <a:gd name="T52" fmla="*/ 124 w 184"/>
                <a:gd name="T53" fmla="*/ 160 h 208"/>
                <a:gd name="T54" fmla="*/ 144 w 184"/>
                <a:gd name="T55" fmla="*/ 146 h 208"/>
                <a:gd name="T56" fmla="*/ 162 w 184"/>
                <a:gd name="T57" fmla="*/ 130 h 208"/>
                <a:gd name="T58" fmla="*/ 172 w 184"/>
                <a:gd name="T59" fmla="*/ 120 h 208"/>
                <a:gd name="T60" fmla="*/ 178 w 184"/>
                <a:gd name="T61" fmla="*/ 106 h 208"/>
                <a:gd name="T62" fmla="*/ 184 w 184"/>
                <a:gd name="T63" fmla="*/ 70 h 208"/>
                <a:gd name="T64" fmla="*/ 182 w 184"/>
                <a:gd name="T65" fmla="*/ 54 h 208"/>
                <a:gd name="T66" fmla="*/ 170 w 184"/>
                <a:gd name="T67" fmla="*/ 30 h 208"/>
                <a:gd name="T68" fmla="*/ 160 w 184"/>
                <a:gd name="T69" fmla="*/ 18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84" h="208">
                  <a:moveTo>
                    <a:pt x="160" y="18"/>
                  </a:moveTo>
                  <a:lnTo>
                    <a:pt x="160" y="18"/>
                  </a:lnTo>
                  <a:lnTo>
                    <a:pt x="146" y="10"/>
                  </a:lnTo>
                  <a:lnTo>
                    <a:pt x="132" y="4"/>
                  </a:lnTo>
                  <a:lnTo>
                    <a:pt x="114" y="0"/>
                  </a:lnTo>
                  <a:lnTo>
                    <a:pt x="94" y="0"/>
                  </a:lnTo>
                  <a:lnTo>
                    <a:pt x="94" y="0"/>
                  </a:lnTo>
                  <a:lnTo>
                    <a:pt x="64" y="2"/>
                  </a:lnTo>
                  <a:lnTo>
                    <a:pt x="40" y="8"/>
                  </a:lnTo>
                  <a:lnTo>
                    <a:pt x="40" y="8"/>
                  </a:lnTo>
                  <a:lnTo>
                    <a:pt x="18" y="16"/>
                  </a:lnTo>
                  <a:lnTo>
                    <a:pt x="0" y="26"/>
                  </a:lnTo>
                  <a:lnTo>
                    <a:pt x="24" y="70"/>
                  </a:lnTo>
                  <a:lnTo>
                    <a:pt x="24" y="70"/>
                  </a:lnTo>
                  <a:lnTo>
                    <a:pt x="36" y="62"/>
                  </a:lnTo>
                  <a:lnTo>
                    <a:pt x="36" y="62"/>
                  </a:lnTo>
                  <a:lnTo>
                    <a:pt x="52" y="54"/>
                  </a:lnTo>
                  <a:lnTo>
                    <a:pt x="52" y="54"/>
                  </a:lnTo>
                  <a:lnTo>
                    <a:pt x="68" y="50"/>
                  </a:lnTo>
                  <a:lnTo>
                    <a:pt x="68" y="50"/>
                  </a:lnTo>
                  <a:lnTo>
                    <a:pt x="84" y="48"/>
                  </a:lnTo>
                  <a:lnTo>
                    <a:pt x="84" y="48"/>
                  </a:lnTo>
                  <a:lnTo>
                    <a:pt x="104" y="50"/>
                  </a:lnTo>
                  <a:lnTo>
                    <a:pt x="110" y="52"/>
                  </a:lnTo>
                  <a:lnTo>
                    <a:pt x="116" y="56"/>
                  </a:lnTo>
                  <a:lnTo>
                    <a:pt x="116" y="56"/>
                  </a:lnTo>
                  <a:lnTo>
                    <a:pt x="120" y="60"/>
                  </a:lnTo>
                  <a:lnTo>
                    <a:pt x="122" y="66"/>
                  </a:lnTo>
                  <a:lnTo>
                    <a:pt x="124" y="78"/>
                  </a:lnTo>
                  <a:lnTo>
                    <a:pt x="124" y="78"/>
                  </a:lnTo>
                  <a:lnTo>
                    <a:pt x="122" y="88"/>
                  </a:lnTo>
                  <a:lnTo>
                    <a:pt x="118" y="96"/>
                  </a:lnTo>
                  <a:lnTo>
                    <a:pt x="118" y="96"/>
                  </a:lnTo>
                  <a:lnTo>
                    <a:pt x="112" y="104"/>
                  </a:lnTo>
                  <a:lnTo>
                    <a:pt x="102" y="110"/>
                  </a:lnTo>
                  <a:lnTo>
                    <a:pt x="102" y="110"/>
                  </a:lnTo>
                  <a:lnTo>
                    <a:pt x="84" y="124"/>
                  </a:lnTo>
                  <a:lnTo>
                    <a:pt x="84" y="124"/>
                  </a:lnTo>
                  <a:lnTo>
                    <a:pt x="74" y="132"/>
                  </a:lnTo>
                  <a:lnTo>
                    <a:pt x="66" y="142"/>
                  </a:lnTo>
                  <a:lnTo>
                    <a:pt x="66" y="142"/>
                  </a:lnTo>
                  <a:lnTo>
                    <a:pt x="58" y="154"/>
                  </a:lnTo>
                  <a:lnTo>
                    <a:pt x="54" y="168"/>
                  </a:lnTo>
                  <a:lnTo>
                    <a:pt x="54" y="168"/>
                  </a:lnTo>
                  <a:lnTo>
                    <a:pt x="50" y="186"/>
                  </a:lnTo>
                  <a:lnTo>
                    <a:pt x="52" y="208"/>
                  </a:lnTo>
                  <a:lnTo>
                    <a:pt x="102" y="208"/>
                  </a:lnTo>
                  <a:lnTo>
                    <a:pt x="102" y="208"/>
                  </a:lnTo>
                  <a:lnTo>
                    <a:pt x="104" y="192"/>
                  </a:lnTo>
                  <a:lnTo>
                    <a:pt x="108" y="180"/>
                  </a:lnTo>
                  <a:lnTo>
                    <a:pt x="108" y="180"/>
                  </a:lnTo>
                  <a:lnTo>
                    <a:pt x="114" y="168"/>
                  </a:lnTo>
                  <a:lnTo>
                    <a:pt x="124" y="160"/>
                  </a:lnTo>
                  <a:lnTo>
                    <a:pt x="124" y="160"/>
                  </a:lnTo>
                  <a:lnTo>
                    <a:pt x="144" y="146"/>
                  </a:lnTo>
                  <a:lnTo>
                    <a:pt x="144" y="146"/>
                  </a:lnTo>
                  <a:lnTo>
                    <a:pt x="154" y="138"/>
                  </a:lnTo>
                  <a:lnTo>
                    <a:pt x="162" y="130"/>
                  </a:lnTo>
                  <a:lnTo>
                    <a:pt x="162" y="130"/>
                  </a:lnTo>
                  <a:lnTo>
                    <a:pt x="172" y="120"/>
                  </a:lnTo>
                  <a:lnTo>
                    <a:pt x="178" y="106"/>
                  </a:lnTo>
                  <a:lnTo>
                    <a:pt x="178" y="106"/>
                  </a:lnTo>
                  <a:lnTo>
                    <a:pt x="182" y="90"/>
                  </a:lnTo>
                  <a:lnTo>
                    <a:pt x="184" y="70"/>
                  </a:lnTo>
                  <a:lnTo>
                    <a:pt x="184" y="70"/>
                  </a:lnTo>
                  <a:lnTo>
                    <a:pt x="182" y="54"/>
                  </a:lnTo>
                  <a:lnTo>
                    <a:pt x="178" y="42"/>
                  </a:lnTo>
                  <a:lnTo>
                    <a:pt x="170" y="30"/>
                  </a:lnTo>
                  <a:lnTo>
                    <a:pt x="160" y="18"/>
                  </a:lnTo>
                  <a:lnTo>
                    <a:pt x="160"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4C515A"/>
                </a:solidFill>
                <a:effectLst/>
                <a:uLnTx/>
                <a:uFillTx/>
                <a:latin typeface="InterFace"/>
                <a:ea typeface="+mn-ea"/>
                <a:cs typeface="+mn-cs"/>
              </a:endParaRPr>
            </a:p>
          </p:txBody>
        </p:sp>
      </p:grpSp>
      <p:sp>
        <p:nvSpPr>
          <p:cNvPr id="16" name="TextBox 15">
            <a:extLst>
              <a:ext uri="{FF2B5EF4-FFF2-40B4-BE49-F238E27FC236}">
                <a16:creationId xmlns:a16="http://schemas.microsoft.com/office/drawing/2014/main" id="{AB3042C5-43A0-4C9A-8A61-F32126D66C1A}"/>
              </a:ext>
            </a:extLst>
          </p:cNvPr>
          <p:cNvSpPr txBox="1"/>
          <p:nvPr/>
        </p:nvSpPr>
        <p:spPr>
          <a:xfrm>
            <a:off x="227564" y="1600200"/>
            <a:ext cx="7915539" cy="228600"/>
          </a:xfrm>
          <a:prstGeom prst="rect">
            <a:avLst/>
          </a:prstGeom>
          <a:noFill/>
        </p:spPr>
        <p:txBody>
          <a:bodyPr wrap="square" lIns="0" tIns="0" rIns="0" bIns="0" rtlCol="0" anchor="t"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dirty="0">
                <a:ln>
                  <a:noFill/>
                </a:ln>
                <a:solidFill>
                  <a:srgbClr val="4C515A"/>
                </a:solidFill>
                <a:effectLst/>
                <a:uLnTx/>
                <a:uFillTx/>
                <a:latin typeface="InterFace"/>
                <a:ea typeface="+mn-ea"/>
                <a:cs typeface="+mn-cs"/>
              </a:rPr>
              <a:t>Percent of respondents age 18 and older who are likely voters and said “very safe”</a:t>
            </a:r>
            <a:endParaRPr kumimoji="0" lang="en-US" sz="1400" b="0" i="1" u="none" strike="noStrike" kern="1200" cap="none" spc="0" normalizeH="0" baseline="0" noProof="0" dirty="0">
              <a:ln>
                <a:noFill/>
              </a:ln>
              <a:solidFill>
                <a:srgbClr val="4C515A"/>
              </a:solidFill>
              <a:effectLst/>
              <a:highlight>
                <a:srgbClr val="FFFF00"/>
              </a:highlight>
              <a:uLnTx/>
              <a:uFillTx/>
              <a:latin typeface="InterFace"/>
              <a:ea typeface="+mn-ea"/>
              <a:cs typeface="+mn-cs"/>
            </a:endParaRPr>
          </a:p>
        </p:txBody>
      </p:sp>
    </p:spTree>
    <p:extLst>
      <p:ext uri="{BB962C8B-B14F-4D97-AF65-F5344CB8AC3E}">
        <p14:creationId xmlns:p14="http://schemas.microsoft.com/office/powerpoint/2010/main" val="28640251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Placeholder 5">
            <a:extLst>
              <a:ext uri="{FF2B5EF4-FFF2-40B4-BE49-F238E27FC236}">
                <a16:creationId xmlns:a16="http://schemas.microsoft.com/office/drawing/2014/main" id="{0A63E844-BFAC-417C-9B0F-C126876DCE37}"/>
              </a:ext>
            </a:extLst>
          </p:cNvPr>
          <p:cNvGraphicFramePr>
            <a:graphicFrameLocks noGrp="1"/>
          </p:cNvGraphicFramePr>
          <p:nvPr>
            <p:ph type="chart" sz="quarter" idx="19"/>
            <p:extLst>
              <p:ext uri="{D42A27DB-BD31-4B8C-83A1-F6EECF244321}">
                <p14:modId xmlns:p14="http://schemas.microsoft.com/office/powerpoint/2010/main" val="2036619036"/>
              </p:ext>
            </p:extLst>
          </p:nvPr>
        </p:nvGraphicFramePr>
        <p:xfrm>
          <a:off x="71438" y="2002382"/>
          <a:ext cx="9001125" cy="4126956"/>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 Placeholder 2">
            <a:extLst>
              <a:ext uri="{FF2B5EF4-FFF2-40B4-BE49-F238E27FC236}">
                <a16:creationId xmlns:a16="http://schemas.microsoft.com/office/drawing/2014/main" id="{CE5BF846-CF4D-408B-9AB2-4C251E339DD9}"/>
              </a:ext>
            </a:extLst>
          </p:cNvPr>
          <p:cNvSpPr>
            <a:spLocks noGrp="1"/>
          </p:cNvSpPr>
          <p:nvPr>
            <p:ph type="body" sz="quarter" idx="22"/>
          </p:nvPr>
        </p:nvSpPr>
        <p:spPr>
          <a:xfrm>
            <a:off x="71564" y="5779008"/>
            <a:ext cx="9001063" cy="495834"/>
          </a:xfrm>
        </p:spPr>
        <p:txBody>
          <a:bodyPr/>
          <a:lstStyle/>
          <a:p>
            <a:endParaRPr lang="en-US" dirty="0">
              <a:latin typeface="InterFace" panose="020B0503030203020204"/>
            </a:endParaRPr>
          </a:p>
          <a:p>
            <a:pPr>
              <a:lnSpc>
                <a:spcPct val="100000"/>
              </a:lnSpc>
            </a:pPr>
            <a:r>
              <a:rPr lang="en-US" dirty="0">
                <a:latin typeface="InterFace" panose="020B0503030203020204"/>
              </a:rPr>
              <a:t>Data: Commonwealth Fund Election 2020 Battleground State Health Care Poll, Sept. 2020.</a:t>
            </a:r>
          </a:p>
        </p:txBody>
      </p:sp>
      <p:sp>
        <p:nvSpPr>
          <p:cNvPr id="17" name="TextBox 3">
            <a:extLst>
              <a:ext uri="{FF2B5EF4-FFF2-40B4-BE49-F238E27FC236}">
                <a16:creationId xmlns:a16="http://schemas.microsoft.com/office/drawing/2014/main" id="{8CAB4831-68A6-48DA-A9F9-BDFD5C7488B9}"/>
              </a:ext>
            </a:extLst>
          </p:cNvPr>
          <p:cNvSpPr txBox="1"/>
          <p:nvPr/>
        </p:nvSpPr>
        <p:spPr>
          <a:xfrm>
            <a:off x="180038" y="932812"/>
            <a:ext cx="7772400" cy="628408"/>
          </a:xfrm>
          <a:prstGeom prst="rect">
            <a:avLst/>
          </a:prstGeom>
          <a:noFill/>
        </p:spPr>
        <p:txBody>
          <a:bodyPr wrap="square" lIns="640080"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defTabSz="914400">
              <a:defRPr/>
            </a:pPr>
            <a:r>
              <a:rPr lang="en-US" sz="1400" dirty="0">
                <a:solidFill>
                  <a:srgbClr val="4C515A"/>
                </a:solidFill>
                <a:latin typeface="InterFace"/>
              </a:rPr>
              <a:t>How confident are you that people in your state voting in this year’s election by mail will have their vote counted?</a:t>
            </a:r>
            <a:endParaRPr kumimoji="0" lang="en-US" sz="1400" b="0" i="0" u="none" strike="noStrike" kern="1200" cap="none" spc="0" normalizeH="0" baseline="0" noProof="0" dirty="0">
              <a:ln>
                <a:noFill/>
              </a:ln>
              <a:solidFill>
                <a:srgbClr val="4C515A"/>
              </a:solidFill>
              <a:effectLst/>
              <a:uLnTx/>
              <a:uFillTx/>
              <a:latin typeface="InterFace"/>
              <a:ea typeface="+mn-ea"/>
              <a:cs typeface="+mn-cs"/>
            </a:endParaRPr>
          </a:p>
        </p:txBody>
      </p:sp>
      <p:grpSp>
        <p:nvGrpSpPr>
          <p:cNvPr id="18" name="Group 17">
            <a:extLst>
              <a:ext uri="{FF2B5EF4-FFF2-40B4-BE49-F238E27FC236}">
                <a16:creationId xmlns:a16="http://schemas.microsoft.com/office/drawing/2014/main" id="{E3999C4E-7607-4D8C-923D-74B62662D540}"/>
              </a:ext>
            </a:extLst>
          </p:cNvPr>
          <p:cNvGrpSpPr/>
          <p:nvPr/>
        </p:nvGrpSpPr>
        <p:grpSpPr>
          <a:xfrm>
            <a:off x="231791" y="961629"/>
            <a:ext cx="420867" cy="515901"/>
            <a:chOff x="1752600" y="533400"/>
            <a:chExt cx="787400" cy="965200"/>
          </a:xfrm>
          <a:solidFill>
            <a:srgbClr val="4C515A"/>
          </a:solidFill>
        </p:grpSpPr>
        <p:sp>
          <p:nvSpPr>
            <p:cNvPr id="19" name="Freeform 5">
              <a:extLst>
                <a:ext uri="{FF2B5EF4-FFF2-40B4-BE49-F238E27FC236}">
                  <a16:creationId xmlns:a16="http://schemas.microsoft.com/office/drawing/2014/main" id="{A286947D-0F74-4847-BF7D-55CB29B87EF7}"/>
                </a:ext>
              </a:extLst>
            </p:cNvPr>
            <p:cNvSpPr>
              <a:spLocks noEditPoints="1"/>
            </p:cNvSpPr>
            <p:nvPr/>
          </p:nvSpPr>
          <p:spPr bwMode="auto">
            <a:xfrm>
              <a:off x="1752600" y="533400"/>
              <a:ext cx="787400" cy="965200"/>
            </a:xfrm>
            <a:custGeom>
              <a:avLst/>
              <a:gdLst>
                <a:gd name="T0" fmla="*/ 0 w 496"/>
                <a:gd name="T1" fmla="*/ 390 h 608"/>
                <a:gd name="T2" fmla="*/ 2 w 496"/>
                <a:gd name="T3" fmla="*/ 410 h 608"/>
                <a:gd name="T4" fmla="*/ 18 w 496"/>
                <a:gd name="T5" fmla="*/ 448 h 608"/>
                <a:gd name="T6" fmla="*/ 46 w 496"/>
                <a:gd name="T7" fmla="*/ 476 h 608"/>
                <a:gd name="T8" fmla="*/ 84 w 496"/>
                <a:gd name="T9" fmla="*/ 492 h 608"/>
                <a:gd name="T10" fmla="*/ 198 w 496"/>
                <a:gd name="T11" fmla="*/ 494 h 608"/>
                <a:gd name="T12" fmla="*/ 318 w 496"/>
                <a:gd name="T13" fmla="*/ 598 h 608"/>
                <a:gd name="T14" fmla="*/ 334 w 496"/>
                <a:gd name="T15" fmla="*/ 606 h 608"/>
                <a:gd name="T16" fmla="*/ 346 w 496"/>
                <a:gd name="T17" fmla="*/ 608 h 608"/>
                <a:gd name="T18" fmla="*/ 352 w 496"/>
                <a:gd name="T19" fmla="*/ 608 h 608"/>
                <a:gd name="T20" fmla="*/ 366 w 496"/>
                <a:gd name="T21" fmla="*/ 602 h 608"/>
                <a:gd name="T22" fmla="*/ 376 w 496"/>
                <a:gd name="T23" fmla="*/ 592 h 608"/>
                <a:gd name="T24" fmla="*/ 382 w 496"/>
                <a:gd name="T25" fmla="*/ 576 h 608"/>
                <a:gd name="T26" fmla="*/ 382 w 496"/>
                <a:gd name="T27" fmla="*/ 494 h 608"/>
                <a:gd name="T28" fmla="*/ 390 w 496"/>
                <a:gd name="T29" fmla="*/ 494 h 608"/>
                <a:gd name="T30" fmla="*/ 432 w 496"/>
                <a:gd name="T31" fmla="*/ 486 h 608"/>
                <a:gd name="T32" fmla="*/ 464 w 496"/>
                <a:gd name="T33" fmla="*/ 464 h 608"/>
                <a:gd name="T34" fmla="*/ 488 w 496"/>
                <a:gd name="T35" fmla="*/ 430 h 608"/>
                <a:gd name="T36" fmla="*/ 496 w 496"/>
                <a:gd name="T37" fmla="*/ 390 h 608"/>
                <a:gd name="T38" fmla="*/ 496 w 496"/>
                <a:gd name="T39" fmla="*/ 104 h 608"/>
                <a:gd name="T40" fmla="*/ 488 w 496"/>
                <a:gd name="T41" fmla="*/ 64 h 608"/>
                <a:gd name="T42" fmla="*/ 464 w 496"/>
                <a:gd name="T43" fmla="*/ 30 h 608"/>
                <a:gd name="T44" fmla="*/ 432 w 496"/>
                <a:gd name="T45" fmla="*/ 8 h 608"/>
                <a:gd name="T46" fmla="*/ 390 w 496"/>
                <a:gd name="T47" fmla="*/ 0 h 608"/>
                <a:gd name="T48" fmla="*/ 106 w 496"/>
                <a:gd name="T49" fmla="*/ 0 h 608"/>
                <a:gd name="T50" fmla="*/ 64 w 496"/>
                <a:gd name="T51" fmla="*/ 8 h 608"/>
                <a:gd name="T52" fmla="*/ 32 w 496"/>
                <a:gd name="T53" fmla="*/ 30 h 608"/>
                <a:gd name="T54" fmla="*/ 8 w 496"/>
                <a:gd name="T55" fmla="*/ 64 h 608"/>
                <a:gd name="T56" fmla="*/ 0 w 496"/>
                <a:gd name="T57" fmla="*/ 104 h 608"/>
                <a:gd name="T58" fmla="*/ 54 w 496"/>
                <a:gd name="T59" fmla="*/ 104 h 608"/>
                <a:gd name="T60" fmla="*/ 56 w 496"/>
                <a:gd name="T61" fmla="*/ 94 h 608"/>
                <a:gd name="T62" fmla="*/ 62 w 496"/>
                <a:gd name="T63" fmla="*/ 76 h 608"/>
                <a:gd name="T64" fmla="*/ 76 w 496"/>
                <a:gd name="T65" fmla="*/ 62 h 608"/>
                <a:gd name="T66" fmla="*/ 94 w 496"/>
                <a:gd name="T67" fmla="*/ 54 h 608"/>
                <a:gd name="T68" fmla="*/ 390 w 496"/>
                <a:gd name="T69" fmla="*/ 52 h 608"/>
                <a:gd name="T70" fmla="*/ 402 w 496"/>
                <a:gd name="T71" fmla="*/ 54 h 608"/>
                <a:gd name="T72" fmla="*/ 420 w 496"/>
                <a:gd name="T73" fmla="*/ 62 h 608"/>
                <a:gd name="T74" fmla="*/ 434 w 496"/>
                <a:gd name="T75" fmla="*/ 76 h 608"/>
                <a:gd name="T76" fmla="*/ 440 w 496"/>
                <a:gd name="T77" fmla="*/ 94 h 608"/>
                <a:gd name="T78" fmla="*/ 442 w 496"/>
                <a:gd name="T79" fmla="*/ 390 h 608"/>
                <a:gd name="T80" fmla="*/ 440 w 496"/>
                <a:gd name="T81" fmla="*/ 400 h 608"/>
                <a:gd name="T82" fmla="*/ 434 w 496"/>
                <a:gd name="T83" fmla="*/ 418 h 608"/>
                <a:gd name="T84" fmla="*/ 420 w 496"/>
                <a:gd name="T85" fmla="*/ 432 h 608"/>
                <a:gd name="T86" fmla="*/ 402 w 496"/>
                <a:gd name="T87" fmla="*/ 440 h 608"/>
                <a:gd name="T88" fmla="*/ 328 w 496"/>
                <a:gd name="T89" fmla="*/ 440 h 608"/>
                <a:gd name="T90" fmla="*/ 218 w 496"/>
                <a:gd name="T91" fmla="*/ 440 h 608"/>
                <a:gd name="T92" fmla="*/ 106 w 496"/>
                <a:gd name="T93" fmla="*/ 440 h 608"/>
                <a:gd name="T94" fmla="*/ 86 w 496"/>
                <a:gd name="T95" fmla="*/ 436 h 608"/>
                <a:gd name="T96" fmla="*/ 70 w 496"/>
                <a:gd name="T97" fmla="*/ 426 h 608"/>
                <a:gd name="T98" fmla="*/ 58 w 496"/>
                <a:gd name="T99" fmla="*/ 410 h 608"/>
                <a:gd name="T100" fmla="*/ 54 w 496"/>
                <a:gd name="T101" fmla="*/ 390 h 6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96" h="608">
                  <a:moveTo>
                    <a:pt x="0" y="104"/>
                  </a:moveTo>
                  <a:lnTo>
                    <a:pt x="0" y="390"/>
                  </a:lnTo>
                  <a:lnTo>
                    <a:pt x="0" y="390"/>
                  </a:lnTo>
                  <a:lnTo>
                    <a:pt x="2" y="410"/>
                  </a:lnTo>
                  <a:lnTo>
                    <a:pt x="8" y="430"/>
                  </a:lnTo>
                  <a:lnTo>
                    <a:pt x="18" y="448"/>
                  </a:lnTo>
                  <a:lnTo>
                    <a:pt x="32" y="464"/>
                  </a:lnTo>
                  <a:lnTo>
                    <a:pt x="46" y="476"/>
                  </a:lnTo>
                  <a:lnTo>
                    <a:pt x="64" y="486"/>
                  </a:lnTo>
                  <a:lnTo>
                    <a:pt x="84" y="492"/>
                  </a:lnTo>
                  <a:lnTo>
                    <a:pt x="106" y="494"/>
                  </a:lnTo>
                  <a:lnTo>
                    <a:pt x="198" y="494"/>
                  </a:lnTo>
                  <a:lnTo>
                    <a:pt x="318" y="598"/>
                  </a:lnTo>
                  <a:lnTo>
                    <a:pt x="318" y="598"/>
                  </a:lnTo>
                  <a:lnTo>
                    <a:pt x="326" y="602"/>
                  </a:lnTo>
                  <a:lnTo>
                    <a:pt x="334" y="606"/>
                  </a:lnTo>
                  <a:lnTo>
                    <a:pt x="340" y="608"/>
                  </a:lnTo>
                  <a:lnTo>
                    <a:pt x="346" y="608"/>
                  </a:lnTo>
                  <a:lnTo>
                    <a:pt x="346" y="608"/>
                  </a:lnTo>
                  <a:lnTo>
                    <a:pt x="352" y="608"/>
                  </a:lnTo>
                  <a:lnTo>
                    <a:pt x="360" y="606"/>
                  </a:lnTo>
                  <a:lnTo>
                    <a:pt x="366" y="602"/>
                  </a:lnTo>
                  <a:lnTo>
                    <a:pt x="372" y="598"/>
                  </a:lnTo>
                  <a:lnTo>
                    <a:pt x="376" y="592"/>
                  </a:lnTo>
                  <a:lnTo>
                    <a:pt x="380" y="586"/>
                  </a:lnTo>
                  <a:lnTo>
                    <a:pt x="382" y="576"/>
                  </a:lnTo>
                  <a:lnTo>
                    <a:pt x="382" y="568"/>
                  </a:lnTo>
                  <a:lnTo>
                    <a:pt x="382" y="494"/>
                  </a:lnTo>
                  <a:lnTo>
                    <a:pt x="390" y="494"/>
                  </a:lnTo>
                  <a:lnTo>
                    <a:pt x="390" y="494"/>
                  </a:lnTo>
                  <a:lnTo>
                    <a:pt x="412" y="492"/>
                  </a:lnTo>
                  <a:lnTo>
                    <a:pt x="432" y="486"/>
                  </a:lnTo>
                  <a:lnTo>
                    <a:pt x="450" y="476"/>
                  </a:lnTo>
                  <a:lnTo>
                    <a:pt x="464" y="464"/>
                  </a:lnTo>
                  <a:lnTo>
                    <a:pt x="478" y="448"/>
                  </a:lnTo>
                  <a:lnTo>
                    <a:pt x="488" y="430"/>
                  </a:lnTo>
                  <a:lnTo>
                    <a:pt x="494" y="410"/>
                  </a:lnTo>
                  <a:lnTo>
                    <a:pt x="496" y="390"/>
                  </a:lnTo>
                  <a:lnTo>
                    <a:pt x="496" y="104"/>
                  </a:lnTo>
                  <a:lnTo>
                    <a:pt x="496" y="104"/>
                  </a:lnTo>
                  <a:lnTo>
                    <a:pt x="494" y="82"/>
                  </a:lnTo>
                  <a:lnTo>
                    <a:pt x="488" y="64"/>
                  </a:lnTo>
                  <a:lnTo>
                    <a:pt x="478" y="46"/>
                  </a:lnTo>
                  <a:lnTo>
                    <a:pt x="464" y="30"/>
                  </a:lnTo>
                  <a:lnTo>
                    <a:pt x="450" y="18"/>
                  </a:lnTo>
                  <a:lnTo>
                    <a:pt x="432" y="8"/>
                  </a:lnTo>
                  <a:lnTo>
                    <a:pt x="412" y="2"/>
                  </a:lnTo>
                  <a:lnTo>
                    <a:pt x="390" y="0"/>
                  </a:lnTo>
                  <a:lnTo>
                    <a:pt x="106" y="0"/>
                  </a:lnTo>
                  <a:lnTo>
                    <a:pt x="106" y="0"/>
                  </a:lnTo>
                  <a:lnTo>
                    <a:pt x="84" y="2"/>
                  </a:lnTo>
                  <a:lnTo>
                    <a:pt x="64" y="8"/>
                  </a:lnTo>
                  <a:lnTo>
                    <a:pt x="46" y="18"/>
                  </a:lnTo>
                  <a:lnTo>
                    <a:pt x="32" y="30"/>
                  </a:lnTo>
                  <a:lnTo>
                    <a:pt x="18" y="46"/>
                  </a:lnTo>
                  <a:lnTo>
                    <a:pt x="8" y="64"/>
                  </a:lnTo>
                  <a:lnTo>
                    <a:pt x="2" y="82"/>
                  </a:lnTo>
                  <a:lnTo>
                    <a:pt x="0" y="104"/>
                  </a:lnTo>
                  <a:lnTo>
                    <a:pt x="0" y="104"/>
                  </a:lnTo>
                  <a:close/>
                  <a:moveTo>
                    <a:pt x="54" y="104"/>
                  </a:moveTo>
                  <a:lnTo>
                    <a:pt x="54" y="104"/>
                  </a:lnTo>
                  <a:lnTo>
                    <a:pt x="56" y="94"/>
                  </a:lnTo>
                  <a:lnTo>
                    <a:pt x="58" y="84"/>
                  </a:lnTo>
                  <a:lnTo>
                    <a:pt x="62" y="76"/>
                  </a:lnTo>
                  <a:lnTo>
                    <a:pt x="70" y="68"/>
                  </a:lnTo>
                  <a:lnTo>
                    <a:pt x="76" y="62"/>
                  </a:lnTo>
                  <a:lnTo>
                    <a:pt x="86" y="56"/>
                  </a:lnTo>
                  <a:lnTo>
                    <a:pt x="94" y="54"/>
                  </a:lnTo>
                  <a:lnTo>
                    <a:pt x="106" y="52"/>
                  </a:lnTo>
                  <a:lnTo>
                    <a:pt x="390" y="52"/>
                  </a:lnTo>
                  <a:lnTo>
                    <a:pt x="390" y="52"/>
                  </a:lnTo>
                  <a:lnTo>
                    <a:pt x="402" y="54"/>
                  </a:lnTo>
                  <a:lnTo>
                    <a:pt x="410" y="56"/>
                  </a:lnTo>
                  <a:lnTo>
                    <a:pt x="420" y="62"/>
                  </a:lnTo>
                  <a:lnTo>
                    <a:pt x="426" y="68"/>
                  </a:lnTo>
                  <a:lnTo>
                    <a:pt x="434" y="76"/>
                  </a:lnTo>
                  <a:lnTo>
                    <a:pt x="438" y="84"/>
                  </a:lnTo>
                  <a:lnTo>
                    <a:pt x="440" y="94"/>
                  </a:lnTo>
                  <a:lnTo>
                    <a:pt x="442" y="104"/>
                  </a:lnTo>
                  <a:lnTo>
                    <a:pt x="442" y="390"/>
                  </a:lnTo>
                  <a:lnTo>
                    <a:pt x="442" y="390"/>
                  </a:lnTo>
                  <a:lnTo>
                    <a:pt x="440" y="400"/>
                  </a:lnTo>
                  <a:lnTo>
                    <a:pt x="438" y="410"/>
                  </a:lnTo>
                  <a:lnTo>
                    <a:pt x="434" y="418"/>
                  </a:lnTo>
                  <a:lnTo>
                    <a:pt x="426" y="426"/>
                  </a:lnTo>
                  <a:lnTo>
                    <a:pt x="420" y="432"/>
                  </a:lnTo>
                  <a:lnTo>
                    <a:pt x="410" y="436"/>
                  </a:lnTo>
                  <a:lnTo>
                    <a:pt x="402" y="440"/>
                  </a:lnTo>
                  <a:lnTo>
                    <a:pt x="390" y="440"/>
                  </a:lnTo>
                  <a:lnTo>
                    <a:pt x="328" y="440"/>
                  </a:lnTo>
                  <a:lnTo>
                    <a:pt x="328" y="536"/>
                  </a:lnTo>
                  <a:lnTo>
                    <a:pt x="218" y="440"/>
                  </a:lnTo>
                  <a:lnTo>
                    <a:pt x="106" y="440"/>
                  </a:lnTo>
                  <a:lnTo>
                    <a:pt x="106" y="440"/>
                  </a:lnTo>
                  <a:lnTo>
                    <a:pt x="94" y="440"/>
                  </a:lnTo>
                  <a:lnTo>
                    <a:pt x="86" y="436"/>
                  </a:lnTo>
                  <a:lnTo>
                    <a:pt x="76" y="432"/>
                  </a:lnTo>
                  <a:lnTo>
                    <a:pt x="70" y="426"/>
                  </a:lnTo>
                  <a:lnTo>
                    <a:pt x="62" y="418"/>
                  </a:lnTo>
                  <a:lnTo>
                    <a:pt x="58" y="410"/>
                  </a:lnTo>
                  <a:lnTo>
                    <a:pt x="56" y="400"/>
                  </a:lnTo>
                  <a:lnTo>
                    <a:pt x="54" y="390"/>
                  </a:lnTo>
                  <a:lnTo>
                    <a:pt x="54" y="1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4C515A"/>
                </a:solidFill>
                <a:effectLst/>
                <a:uLnTx/>
                <a:uFillTx/>
                <a:latin typeface="InterFace"/>
                <a:ea typeface="+mn-ea"/>
                <a:cs typeface="+mn-cs"/>
              </a:endParaRPr>
            </a:p>
          </p:txBody>
        </p:sp>
        <p:sp>
          <p:nvSpPr>
            <p:cNvPr id="20" name="Freeform 6">
              <a:extLst>
                <a:ext uri="{FF2B5EF4-FFF2-40B4-BE49-F238E27FC236}">
                  <a16:creationId xmlns:a16="http://schemas.microsoft.com/office/drawing/2014/main" id="{80648693-6C89-4CF2-A7DA-7F9BF5873088}"/>
                </a:ext>
              </a:extLst>
            </p:cNvPr>
            <p:cNvSpPr>
              <a:spLocks/>
            </p:cNvSpPr>
            <p:nvPr/>
          </p:nvSpPr>
          <p:spPr bwMode="auto">
            <a:xfrm>
              <a:off x="2073275" y="1073150"/>
              <a:ext cx="117475" cy="104775"/>
            </a:xfrm>
            <a:custGeom>
              <a:avLst/>
              <a:gdLst>
                <a:gd name="T0" fmla="*/ 36 w 74"/>
                <a:gd name="T1" fmla="*/ 0 h 66"/>
                <a:gd name="T2" fmla="*/ 36 w 74"/>
                <a:gd name="T3" fmla="*/ 0 h 66"/>
                <a:gd name="T4" fmla="*/ 22 w 74"/>
                <a:gd name="T5" fmla="*/ 4 h 66"/>
                <a:gd name="T6" fmla="*/ 16 w 74"/>
                <a:gd name="T7" fmla="*/ 6 h 66"/>
                <a:gd name="T8" fmla="*/ 10 w 74"/>
                <a:gd name="T9" fmla="*/ 10 h 66"/>
                <a:gd name="T10" fmla="*/ 10 w 74"/>
                <a:gd name="T11" fmla="*/ 10 h 66"/>
                <a:gd name="T12" fmla="*/ 6 w 74"/>
                <a:gd name="T13" fmla="*/ 14 h 66"/>
                <a:gd name="T14" fmla="*/ 4 w 74"/>
                <a:gd name="T15" fmla="*/ 20 h 66"/>
                <a:gd name="T16" fmla="*/ 2 w 74"/>
                <a:gd name="T17" fmla="*/ 26 h 66"/>
                <a:gd name="T18" fmla="*/ 0 w 74"/>
                <a:gd name="T19" fmla="*/ 34 h 66"/>
                <a:gd name="T20" fmla="*/ 0 w 74"/>
                <a:gd name="T21" fmla="*/ 34 h 66"/>
                <a:gd name="T22" fmla="*/ 2 w 74"/>
                <a:gd name="T23" fmla="*/ 40 h 66"/>
                <a:gd name="T24" fmla="*/ 4 w 74"/>
                <a:gd name="T25" fmla="*/ 46 h 66"/>
                <a:gd name="T26" fmla="*/ 6 w 74"/>
                <a:gd name="T27" fmla="*/ 52 h 66"/>
                <a:gd name="T28" fmla="*/ 10 w 74"/>
                <a:gd name="T29" fmla="*/ 58 h 66"/>
                <a:gd name="T30" fmla="*/ 10 w 74"/>
                <a:gd name="T31" fmla="*/ 58 h 66"/>
                <a:gd name="T32" fmla="*/ 16 w 74"/>
                <a:gd name="T33" fmla="*/ 62 h 66"/>
                <a:gd name="T34" fmla="*/ 22 w 74"/>
                <a:gd name="T35" fmla="*/ 64 h 66"/>
                <a:gd name="T36" fmla="*/ 28 w 74"/>
                <a:gd name="T37" fmla="*/ 66 h 66"/>
                <a:gd name="T38" fmla="*/ 36 w 74"/>
                <a:gd name="T39" fmla="*/ 66 h 66"/>
                <a:gd name="T40" fmla="*/ 36 w 74"/>
                <a:gd name="T41" fmla="*/ 66 h 66"/>
                <a:gd name="T42" fmla="*/ 44 w 74"/>
                <a:gd name="T43" fmla="*/ 66 h 66"/>
                <a:gd name="T44" fmla="*/ 52 w 74"/>
                <a:gd name="T45" fmla="*/ 64 h 66"/>
                <a:gd name="T46" fmla="*/ 58 w 74"/>
                <a:gd name="T47" fmla="*/ 62 h 66"/>
                <a:gd name="T48" fmla="*/ 64 w 74"/>
                <a:gd name="T49" fmla="*/ 58 h 66"/>
                <a:gd name="T50" fmla="*/ 64 w 74"/>
                <a:gd name="T51" fmla="*/ 58 h 66"/>
                <a:gd name="T52" fmla="*/ 68 w 74"/>
                <a:gd name="T53" fmla="*/ 52 h 66"/>
                <a:gd name="T54" fmla="*/ 70 w 74"/>
                <a:gd name="T55" fmla="*/ 46 h 66"/>
                <a:gd name="T56" fmla="*/ 72 w 74"/>
                <a:gd name="T57" fmla="*/ 40 h 66"/>
                <a:gd name="T58" fmla="*/ 74 w 74"/>
                <a:gd name="T59" fmla="*/ 34 h 66"/>
                <a:gd name="T60" fmla="*/ 74 w 74"/>
                <a:gd name="T61" fmla="*/ 34 h 66"/>
                <a:gd name="T62" fmla="*/ 72 w 74"/>
                <a:gd name="T63" fmla="*/ 26 h 66"/>
                <a:gd name="T64" fmla="*/ 70 w 74"/>
                <a:gd name="T65" fmla="*/ 20 h 66"/>
                <a:gd name="T66" fmla="*/ 68 w 74"/>
                <a:gd name="T67" fmla="*/ 14 h 66"/>
                <a:gd name="T68" fmla="*/ 64 w 74"/>
                <a:gd name="T69" fmla="*/ 10 h 66"/>
                <a:gd name="T70" fmla="*/ 64 w 74"/>
                <a:gd name="T71" fmla="*/ 10 h 66"/>
                <a:gd name="T72" fmla="*/ 58 w 74"/>
                <a:gd name="T73" fmla="*/ 6 h 66"/>
                <a:gd name="T74" fmla="*/ 52 w 74"/>
                <a:gd name="T75" fmla="*/ 4 h 66"/>
                <a:gd name="T76" fmla="*/ 36 w 74"/>
                <a:gd name="T77" fmla="*/ 0 h 66"/>
                <a:gd name="T78" fmla="*/ 36 w 74"/>
                <a:gd name="T79"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4" h="66">
                  <a:moveTo>
                    <a:pt x="36" y="0"/>
                  </a:moveTo>
                  <a:lnTo>
                    <a:pt x="36" y="0"/>
                  </a:lnTo>
                  <a:lnTo>
                    <a:pt x="22" y="4"/>
                  </a:lnTo>
                  <a:lnTo>
                    <a:pt x="16" y="6"/>
                  </a:lnTo>
                  <a:lnTo>
                    <a:pt x="10" y="10"/>
                  </a:lnTo>
                  <a:lnTo>
                    <a:pt x="10" y="10"/>
                  </a:lnTo>
                  <a:lnTo>
                    <a:pt x="6" y="14"/>
                  </a:lnTo>
                  <a:lnTo>
                    <a:pt x="4" y="20"/>
                  </a:lnTo>
                  <a:lnTo>
                    <a:pt x="2" y="26"/>
                  </a:lnTo>
                  <a:lnTo>
                    <a:pt x="0" y="34"/>
                  </a:lnTo>
                  <a:lnTo>
                    <a:pt x="0" y="34"/>
                  </a:lnTo>
                  <a:lnTo>
                    <a:pt x="2" y="40"/>
                  </a:lnTo>
                  <a:lnTo>
                    <a:pt x="4" y="46"/>
                  </a:lnTo>
                  <a:lnTo>
                    <a:pt x="6" y="52"/>
                  </a:lnTo>
                  <a:lnTo>
                    <a:pt x="10" y="58"/>
                  </a:lnTo>
                  <a:lnTo>
                    <a:pt x="10" y="58"/>
                  </a:lnTo>
                  <a:lnTo>
                    <a:pt x="16" y="62"/>
                  </a:lnTo>
                  <a:lnTo>
                    <a:pt x="22" y="64"/>
                  </a:lnTo>
                  <a:lnTo>
                    <a:pt x="28" y="66"/>
                  </a:lnTo>
                  <a:lnTo>
                    <a:pt x="36" y="66"/>
                  </a:lnTo>
                  <a:lnTo>
                    <a:pt x="36" y="66"/>
                  </a:lnTo>
                  <a:lnTo>
                    <a:pt x="44" y="66"/>
                  </a:lnTo>
                  <a:lnTo>
                    <a:pt x="52" y="64"/>
                  </a:lnTo>
                  <a:lnTo>
                    <a:pt x="58" y="62"/>
                  </a:lnTo>
                  <a:lnTo>
                    <a:pt x="64" y="58"/>
                  </a:lnTo>
                  <a:lnTo>
                    <a:pt x="64" y="58"/>
                  </a:lnTo>
                  <a:lnTo>
                    <a:pt x="68" y="52"/>
                  </a:lnTo>
                  <a:lnTo>
                    <a:pt x="70" y="46"/>
                  </a:lnTo>
                  <a:lnTo>
                    <a:pt x="72" y="40"/>
                  </a:lnTo>
                  <a:lnTo>
                    <a:pt x="74" y="34"/>
                  </a:lnTo>
                  <a:lnTo>
                    <a:pt x="74" y="34"/>
                  </a:lnTo>
                  <a:lnTo>
                    <a:pt x="72" y="26"/>
                  </a:lnTo>
                  <a:lnTo>
                    <a:pt x="70" y="20"/>
                  </a:lnTo>
                  <a:lnTo>
                    <a:pt x="68" y="14"/>
                  </a:lnTo>
                  <a:lnTo>
                    <a:pt x="64" y="10"/>
                  </a:lnTo>
                  <a:lnTo>
                    <a:pt x="64" y="10"/>
                  </a:lnTo>
                  <a:lnTo>
                    <a:pt x="58" y="6"/>
                  </a:lnTo>
                  <a:lnTo>
                    <a:pt x="52" y="4"/>
                  </a:lnTo>
                  <a:lnTo>
                    <a:pt x="36" y="0"/>
                  </a:lnTo>
                  <a:lnTo>
                    <a:pt x="3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4C515A"/>
                </a:solidFill>
                <a:effectLst/>
                <a:uLnTx/>
                <a:uFillTx/>
                <a:latin typeface="InterFace"/>
                <a:ea typeface="+mn-ea"/>
                <a:cs typeface="+mn-cs"/>
              </a:endParaRPr>
            </a:p>
          </p:txBody>
        </p:sp>
        <p:sp>
          <p:nvSpPr>
            <p:cNvPr id="21" name="Freeform 7">
              <a:extLst>
                <a:ext uri="{FF2B5EF4-FFF2-40B4-BE49-F238E27FC236}">
                  <a16:creationId xmlns:a16="http://schemas.microsoft.com/office/drawing/2014/main" id="{E460E5CC-4CE4-4498-AE7A-F01C69F26AF7}"/>
                </a:ext>
              </a:extLst>
            </p:cNvPr>
            <p:cNvSpPr>
              <a:spLocks/>
            </p:cNvSpPr>
            <p:nvPr/>
          </p:nvSpPr>
          <p:spPr bwMode="auto">
            <a:xfrm>
              <a:off x="2006600" y="701675"/>
              <a:ext cx="292100" cy="330200"/>
            </a:xfrm>
            <a:custGeom>
              <a:avLst/>
              <a:gdLst>
                <a:gd name="T0" fmla="*/ 160 w 184"/>
                <a:gd name="T1" fmla="*/ 18 h 208"/>
                <a:gd name="T2" fmla="*/ 132 w 184"/>
                <a:gd name="T3" fmla="*/ 4 h 208"/>
                <a:gd name="T4" fmla="*/ 94 w 184"/>
                <a:gd name="T5" fmla="*/ 0 h 208"/>
                <a:gd name="T6" fmla="*/ 64 w 184"/>
                <a:gd name="T7" fmla="*/ 2 h 208"/>
                <a:gd name="T8" fmla="*/ 40 w 184"/>
                <a:gd name="T9" fmla="*/ 8 h 208"/>
                <a:gd name="T10" fmla="*/ 0 w 184"/>
                <a:gd name="T11" fmla="*/ 26 h 208"/>
                <a:gd name="T12" fmla="*/ 24 w 184"/>
                <a:gd name="T13" fmla="*/ 70 h 208"/>
                <a:gd name="T14" fmla="*/ 36 w 184"/>
                <a:gd name="T15" fmla="*/ 62 h 208"/>
                <a:gd name="T16" fmla="*/ 52 w 184"/>
                <a:gd name="T17" fmla="*/ 54 h 208"/>
                <a:gd name="T18" fmla="*/ 68 w 184"/>
                <a:gd name="T19" fmla="*/ 50 h 208"/>
                <a:gd name="T20" fmla="*/ 84 w 184"/>
                <a:gd name="T21" fmla="*/ 48 h 208"/>
                <a:gd name="T22" fmla="*/ 110 w 184"/>
                <a:gd name="T23" fmla="*/ 52 h 208"/>
                <a:gd name="T24" fmla="*/ 116 w 184"/>
                <a:gd name="T25" fmla="*/ 56 h 208"/>
                <a:gd name="T26" fmla="*/ 122 w 184"/>
                <a:gd name="T27" fmla="*/ 66 h 208"/>
                <a:gd name="T28" fmla="*/ 124 w 184"/>
                <a:gd name="T29" fmla="*/ 78 h 208"/>
                <a:gd name="T30" fmla="*/ 118 w 184"/>
                <a:gd name="T31" fmla="*/ 96 h 208"/>
                <a:gd name="T32" fmla="*/ 112 w 184"/>
                <a:gd name="T33" fmla="*/ 104 h 208"/>
                <a:gd name="T34" fmla="*/ 102 w 184"/>
                <a:gd name="T35" fmla="*/ 110 h 208"/>
                <a:gd name="T36" fmla="*/ 84 w 184"/>
                <a:gd name="T37" fmla="*/ 124 h 208"/>
                <a:gd name="T38" fmla="*/ 66 w 184"/>
                <a:gd name="T39" fmla="*/ 142 h 208"/>
                <a:gd name="T40" fmla="*/ 58 w 184"/>
                <a:gd name="T41" fmla="*/ 154 h 208"/>
                <a:gd name="T42" fmla="*/ 54 w 184"/>
                <a:gd name="T43" fmla="*/ 168 h 208"/>
                <a:gd name="T44" fmla="*/ 52 w 184"/>
                <a:gd name="T45" fmla="*/ 208 h 208"/>
                <a:gd name="T46" fmla="*/ 102 w 184"/>
                <a:gd name="T47" fmla="*/ 208 h 208"/>
                <a:gd name="T48" fmla="*/ 108 w 184"/>
                <a:gd name="T49" fmla="*/ 180 h 208"/>
                <a:gd name="T50" fmla="*/ 114 w 184"/>
                <a:gd name="T51" fmla="*/ 168 h 208"/>
                <a:gd name="T52" fmla="*/ 124 w 184"/>
                <a:gd name="T53" fmla="*/ 160 h 208"/>
                <a:gd name="T54" fmla="*/ 144 w 184"/>
                <a:gd name="T55" fmla="*/ 146 h 208"/>
                <a:gd name="T56" fmla="*/ 162 w 184"/>
                <a:gd name="T57" fmla="*/ 130 h 208"/>
                <a:gd name="T58" fmla="*/ 172 w 184"/>
                <a:gd name="T59" fmla="*/ 120 h 208"/>
                <a:gd name="T60" fmla="*/ 178 w 184"/>
                <a:gd name="T61" fmla="*/ 106 h 208"/>
                <a:gd name="T62" fmla="*/ 184 w 184"/>
                <a:gd name="T63" fmla="*/ 70 h 208"/>
                <a:gd name="T64" fmla="*/ 182 w 184"/>
                <a:gd name="T65" fmla="*/ 54 h 208"/>
                <a:gd name="T66" fmla="*/ 170 w 184"/>
                <a:gd name="T67" fmla="*/ 30 h 208"/>
                <a:gd name="T68" fmla="*/ 160 w 184"/>
                <a:gd name="T69" fmla="*/ 18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84" h="208">
                  <a:moveTo>
                    <a:pt x="160" y="18"/>
                  </a:moveTo>
                  <a:lnTo>
                    <a:pt x="160" y="18"/>
                  </a:lnTo>
                  <a:lnTo>
                    <a:pt x="146" y="10"/>
                  </a:lnTo>
                  <a:lnTo>
                    <a:pt x="132" y="4"/>
                  </a:lnTo>
                  <a:lnTo>
                    <a:pt x="114" y="0"/>
                  </a:lnTo>
                  <a:lnTo>
                    <a:pt x="94" y="0"/>
                  </a:lnTo>
                  <a:lnTo>
                    <a:pt x="94" y="0"/>
                  </a:lnTo>
                  <a:lnTo>
                    <a:pt x="64" y="2"/>
                  </a:lnTo>
                  <a:lnTo>
                    <a:pt x="40" y="8"/>
                  </a:lnTo>
                  <a:lnTo>
                    <a:pt x="40" y="8"/>
                  </a:lnTo>
                  <a:lnTo>
                    <a:pt x="18" y="16"/>
                  </a:lnTo>
                  <a:lnTo>
                    <a:pt x="0" y="26"/>
                  </a:lnTo>
                  <a:lnTo>
                    <a:pt x="24" y="70"/>
                  </a:lnTo>
                  <a:lnTo>
                    <a:pt x="24" y="70"/>
                  </a:lnTo>
                  <a:lnTo>
                    <a:pt x="36" y="62"/>
                  </a:lnTo>
                  <a:lnTo>
                    <a:pt x="36" y="62"/>
                  </a:lnTo>
                  <a:lnTo>
                    <a:pt x="52" y="54"/>
                  </a:lnTo>
                  <a:lnTo>
                    <a:pt x="52" y="54"/>
                  </a:lnTo>
                  <a:lnTo>
                    <a:pt x="68" y="50"/>
                  </a:lnTo>
                  <a:lnTo>
                    <a:pt x="68" y="50"/>
                  </a:lnTo>
                  <a:lnTo>
                    <a:pt x="84" y="48"/>
                  </a:lnTo>
                  <a:lnTo>
                    <a:pt x="84" y="48"/>
                  </a:lnTo>
                  <a:lnTo>
                    <a:pt x="104" y="50"/>
                  </a:lnTo>
                  <a:lnTo>
                    <a:pt x="110" y="52"/>
                  </a:lnTo>
                  <a:lnTo>
                    <a:pt x="116" y="56"/>
                  </a:lnTo>
                  <a:lnTo>
                    <a:pt x="116" y="56"/>
                  </a:lnTo>
                  <a:lnTo>
                    <a:pt x="120" y="60"/>
                  </a:lnTo>
                  <a:lnTo>
                    <a:pt x="122" y="66"/>
                  </a:lnTo>
                  <a:lnTo>
                    <a:pt x="124" y="78"/>
                  </a:lnTo>
                  <a:lnTo>
                    <a:pt x="124" y="78"/>
                  </a:lnTo>
                  <a:lnTo>
                    <a:pt x="122" y="88"/>
                  </a:lnTo>
                  <a:lnTo>
                    <a:pt x="118" y="96"/>
                  </a:lnTo>
                  <a:lnTo>
                    <a:pt x="118" y="96"/>
                  </a:lnTo>
                  <a:lnTo>
                    <a:pt x="112" y="104"/>
                  </a:lnTo>
                  <a:lnTo>
                    <a:pt x="102" y="110"/>
                  </a:lnTo>
                  <a:lnTo>
                    <a:pt x="102" y="110"/>
                  </a:lnTo>
                  <a:lnTo>
                    <a:pt x="84" y="124"/>
                  </a:lnTo>
                  <a:lnTo>
                    <a:pt x="84" y="124"/>
                  </a:lnTo>
                  <a:lnTo>
                    <a:pt x="74" y="132"/>
                  </a:lnTo>
                  <a:lnTo>
                    <a:pt x="66" y="142"/>
                  </a:lnTo>
                  <a:lnTo>
                    <a:pt x="66" y="142"/>
                  </a:lnTo>
                  <a:lnTo>
                    <a:pt x="58" y="154"/>
                  </a:lnTo>
                  <a:lnTo>
                    <a:pt x="54" y="168"/>
                  </a:lnTo>
                  <a:lnTo>
                    <a:pt x="54" y="168"/>
                  </a:lnTo>
                  <a:lnTo>
                    <a:pt x="50" y="186"/>
                  </a:lnTo>
                  <a:lnTo>
                    <a:pt x="52" y="208"/>
                  </a:lnTo>
                  <a:lnTo>
                    <a:pt x="102" y="208"/>
                  </a:lnTo>
                  <a:lnTo>
                    <a:pt x="102" y="208"/>
                  </a:lnTo>
                  <a:lnTo>
                    <a:pt x="104" y="192"/>
                  </a:lnTo>
                  <a:lnTo>
                    <a:pt x="108" y="180"/>
                  </a:lnTo>
                  <a:lnTo>
                    <a:pt x="108" y="180"/>
                  </a:lnTo>
                  <a:lnTo>
                    <a:pt x="114" y="168"/>
                  </a:lnTo>
                  <a:lnTo>
                    <a:pt x="124" y="160"/>
                  </a:lnTo>
                  <a:lnTo>
                    <a:pt x="124" y="160"/>
                  </a:lnTo>
                  <a:lnTo>
                    <a:pt x="144" y="146"/>
                  </a:lnTo>
                  <a:lnTo>
                    <a:pt x="144" y="146"/>
                  </a:lnTo>
                  <a:lnTo>
                    <a:pt x="154" y="138"/>
                  </a:lnTo>
                  <a:lnTo>
                    <a:pt x="162" y="130"/>
                  </a:lnTo>
                  <a:lnTo>
                    <a:pt x="162" y="130"/>
                  </a:lnTo>
                  <a:lnTo>
                    <a:pt x="172" y="120"/>
                  </a:lnTo>
                  <a:lnTo>
                    <a:pt x="178" y="106"/>
                  </a:lnTo>
                  <a:lnTo>
                    <a:pt x="178" y="106"/>
                  </a:lnTo>
                  <a:lnTo>
                    <a:pt x="182" y="90"/>
                  </a:lnTo>
                  <a:lnTo>
                    <a:pt x="184" y="70"/>
                  </a:lnTo>
                  <a:lnTo>
                    <a:pt x="184" y="70"/>
                  </a:lnTo>
                  <a:lnTo>
                    <a:pt x="182" y="54"/>
                  </a:lnTo>
                  <a:lnTo>
                    <a:pt x="178" y="42"/>
                  </a:lnTo>
                  <a:lnTo>
                    <a:pt x="170" y="30"/>
                  </a:lnTo>
                  <a:lnTo>
                    <a:pt x="160" y="18"/>
                  </a:lnTo>
                  <a:lnTo>
                    <a:pt x="160"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4C515A"/>
                </a:solidFill>
                <a:effectLst/>
                <a:uLnTx/>
                <a:uFillTx/>
                <a:latin typeface="InterFace"/>
                <a:ea typeface="+mn-ea"/>
                <a:cs typeface="+mn-cs"/>
              </a:endParaRPr>
            </a:p>
          </p:txBody>
        </p:sp>
      </p:grpSp>
      <p:sp>
        <p:nvSpPr>
          <p:cNvPr id="9" name="Title 4">
            <a:extLst>
              <a:ext uri="{FF2B5EF4-FFF2-40B4-BE49-F238E27FC236}">
                <a16:creationId xmlns:a16="http://schemas.microsoft.com/office/drawing/2014/main" id="{3E165DE2-B424-45C3-8A27-77B3E1406BB4}"/>
              </a:ext>
            </a:extLst>
          </p:cNvPr>
          <p:cNvSpPr txBox="1">
            <a:spLocks/>
          </p:cNvSpPr>
          <p:nvPr/>
        </p:nvSpPr>
        <p:spPr>
          <a:xfrm>
            <a:off x="73152" y="0"/>
            <a:ext cx="9001000" cy="628410"/>
          </a:xfrm>
          <a:prstGeom prst="rect">
            <a:avLst/>
          </a:prstGeom>
          <a:effectLst/>
        </p:spPr>
        <p:txBody>
          <a:bodyPr vert="horz" lIns="0" tIns="0" rIns="0" bIns="0" rtlCol="0" anchor="ctr">
            <a:noAutofit/>
          </a:bodyPr>
          <a:lstStyle>
            <a:lvl1pPr algn="l" defTabSz="914378" rtl="0" eaLnBrk="1" latinLnBrk="0" hangingPunct="1">
              <a:lnSpc>
                <a:spcPct val="90000"/>
              </a:lnSpc>
              <a:spcBef>
                <a:spcPct val="0"/>
              </a:spcBef>
              <a:buNone/>
              <a:defRPr sz="1800" b="1" i="0" kern="800" spc="0" baseline="0">
                <a:solidFill>
                  <a:schemeClr val="bg1"/>
                </a:solidFill>
                <a:effectLst/>
                <a:latin typeface="InterFace" charset="0"/>
                <a:ea typeface="InterFace" charset="0"/>
                <a:cs typeface="InterFace" charset="0"/>
              </a:defRPr>
            </a:lvl1pPr>
          </a:lstStyle>
          <a:p>
            <a:pPr lvl="0">
              <a:defRPr/>
            </a:pPr>
            <a:r>
              <a:rPr lang="en-US"/>
              <a:t>Likely voters have very little confidence in voting by mail.</a:t>
            </a:r>
            <a:endParaRPr kumimoji="0" lang="en-US" sz="1800" b="1" i="0" u="none" strike="noStrike" kern="800" cap="none" spc="0" normalizeH="0" baseline="0" noProof="0">
              <a:ln>
                <a:noFill/>
              </a:ln>
              <a:solidFill>
                <a:srgbClr val="FF0000"/>
              </a:solidFill>
              <a:effectLst/>
              <a:uLnTx/>
              <a:uFillTx/>
              <a:latin typeface="InterFace" charset="0"/>
            </a:endParaRPr>
          </a:p>
        </p:txBody>
      </p:sp>
      <p:sp>
        <p:nvSpPr>
          <p:cNvPr id="10" name="TextBox 9">
            <a:extLst>
              <a:ext uri="{FF2B5EF4-FFF2-40B4-BE49-F238E27FC236}">
                <a16:creationId xmlns:a16="http://schemas.microsoft.com/office/drawing/2014/main" id="{3F553854-0852-441E-B618-B1B3034219FE}"/>
              </a:ext>
            </a:extLst>
          </p:cNvPr>
          <p:cNvSpPr txBox="1"/>
          <p:nvPr/>
        </p:nvSpPr>
        <p:spPr>
          <a:xfrm>
            <a:off x="227564" y="1600200"/>
            <a:ext cx="7915539" cy="228600"/>
          </a:xfrm>
          <a:prstGeom prst="rect">
            <a:avLst/>
          </a:prstGeom>
          <a:noFill/>
        </p:spPr>
        <p:txBody>
          <a:bodyPr wrap="square" lIns="0" tIns="0" rIns="0" bIns="0" rtlCol="0" anchor="t"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dirty="0">
                <a:ln>
                  <a:noFill/>
                </a:ln>
                <a:solidFill>
                  <a:srgbClr val="4C515A"/>
                </a:solidFill>
                <a:effectLst/>
                <a:uLnTx/>
                <a:uFillTx/>
                <a:latin typeface="InterFace"/>
                <a:ea typeface="+mn-ea"/>
                <a:cs typeface="+mn-cs"/>
              </a:rPr>
              <a:t>Percent of respondents age 18 and older who are likely voters and said “very </a:t>
            </a:r>
            <a:r>
              <a:rPr lang="en-US" sz="1400" i="1" dirty="0">
                <a:solidFill>
                  <a:srgbClr val="4C515A"/>
                </a:solidFill>
                <a:latin typeface="InterFace"/>
              </a:rPr>
              <a:t>confident”</a:t>
            </a:r>
            <a:endParaRPr kumimoji="0" lang="en-US" sz="1400" b="0" i="1" u="none" strike="noStrike" kern="1200" cap="none" spc="0" normalizeH="0" baseline="0" noProof="0" dirty="0">
              <a:ln>
                <a:noFill/>
              </a:ln>
              <a:solidFill>
                <a:srgbClr val="4C515A"/>
              </a:solidFill>
              <a:effectLst/>
              <a:highlight>
                <a:srgbClr val="FFFF00"/>
              </a:highlight>
              <a:uLnTx/>
              <a:uFillTx/>
              <a:latin typeface="InterFace"/>
              <a:ea typeface="+mn-ea"/>
              <a:cs typeface="+mn-cs"/>
            </a:endParaRPr>
          </a:p>
        </p:txBody>
      </p:sp>
    </p:spTree>
    <p:extLst>
      <p:ext uri="{BB962C8B-B14F-4D97-AF65-F5344CB8AC3E}">
        <p14:creationId xmlns:p14="http://schemas.microsoft.com/office/powerpoint/2010/main" val="698766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Placeholder 5">
            <a:extLst>
              <a:ext uri="{FF2B5EF4-FFF2-40B4-BE49-F238E27FC236}">
                <a16:creationId xmlns:a16="http://schemas.microsoft.com/office/drawing/2014/main" id="{0A63E844-BFAC-417C-9B0F-C126876DCE37}"/>
              </a:ext>
            </a:extLst>
          </p:cNvPr>
          <p:cNvGraphicFramePr>
            <a:graphicFrameLocks noGrp="1"/>
          </p:cNvGraphicFramePr>
          <p:nvPr>
            <p:ph type="chart" sz="quarter" idx="19"/>
            <p:extLst>
              <p:ext uri="{D42A27DB-BD31-4B8C-83A1-F6EECF244321}">
                <p14:modId xmlns:p14="http://schemas.microsoft.com/office/powerpoint/2010/main" val="3413787598"/>
              </p:ext>
            </p:extLst>
          </p:nvPr>
        </p:nvGraphicFramePr>
        <p:xfrm>
          <a:off x="71438" y="1931358"/>
          <a:ext cx="9001125" cy="4126956"/>
        </p:xfrm>
        <a:graphic>
          <a:graphicData uri="http://schemas.openxmlformats.org/drawingml/2006/chart">
            <c:chart xmlns:c="http://schemas.openxmlformats.org/drawingml/2006/chart" xmlns:r="http://schemas.openxmlformats.org/officeDocument/2006/relationships" r:id="rId3"/>
          </a:graphicData>
        </a:graphic>
      </p:graphicFrame>
      <p:sp>
        <p:nvSpPr>
          <p:cNvPr id="17" name="TextBox 3">
            <a:extLst>
              <a:ext uri="{FF2B5EF4-FFF2-40B4-BE49-F238E27FC236}">
                <a16:creationId xmlns:a16="http://schemas.microsoft.com/office/drawing/2014/main" id="{8CAB4831-68A6-48DA-A9F9-BDFD5C7488B9}"/>
              </a:ext>
            </a:extLst>
          </p:cNvPr>
          <p:cNvSpPr txBox="1"/>
          <p:nvPr/>
        </p:nvSpPr>
        <p:spPr>
          <a:xfrm>
            <a:off x="180038" y="932812"/>
            <a:ext cx="7772400" cy="628408"/>
          </a:xfrm>
          <a:prstGeom prst="rect">
            <a:avLst/>
          </a:prstGeom>
          <a:noFill/>
        </p:spPr>
        <p:txBody>
          <a:bodyPr wrap="square" lIns="640080"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defTabSz="914400">
              <a:defRPr/>
            </a:pPr>
            <a:r>
              <a:rPr lang="en-US" sz="1400" dirty="0">
                <a:solidFill>
                  <a:srgbClr val="4C515A"/>
                </a:solidFill>
                <a:latin typeface="InterFace"/>
              </a:rPr>
              <a:t>When thinking about which presidential candidate to support in November, how big of a factor are the following in your decision? </a:t>
            </a:r>
          </a:p>
        </p:txBody>
      </p:sp>
      <p:grpSp>
        <p:nvGrpSpPr>
          <p:cNvPr id="18" name="Group 17">
            <a:extLst>
              <a:ext uri="{FF2B5EF4-FFF2-40B4-BE49-F238E27FC236}">
                <a16:creationId xmlns:a16="http://schemas.microsoft.com/office/drawing/2014/main" id="{E3999C4E-7607-4D8C-923D-74B62662D540}"/>
              </a:ext>
            </a:extLst>
          </p:cNvPr>
          <p:cNvGrpSpPr/>
          <p:nvPr/>
        </p:nvGrpSpPr>
        <p:grpSpPr>
          <a:xfrm>
            <a:off x="231791" y="961629"/>
            <a:ext cx="420867" cy="515901"/>
            <a:chOff x="1752600" y="533400"/>
            <a:chExt cx="787400" cy="965200"/>
          </a:xfrm>
          <a:solidFill>
            <a:srgbClr val="4C515A"/>
          </a:solidFill>
        </p:grpSpPr>
        <p:sp>
          <p:nvSpPr>
            <p:cNvPr id="19" name="Freeform 5">
              <a:extLst>
                <a:ext uri="{FF2B5EF4-FFF2-40B4-BE49-F238E27FC236}">
                  <a16:creationId xmlns:a16="http://schemas.microsoft.com/office/drawing/2014/main" id="{A286947D-0F74-4847-BF7D-55CB29B87EF7}"/>
                </a:ext>
              </a:extLst>
            </p:cNvPr>
            <p:cNvSpPr>
              <a:spLocks noEditPoints="1"/>
            </p:cNvSpPr>
            <p:nvPr/>
          </p:nvSpPr>
          <p:spPr bwMode="auto">
            <a:xfrm>
              <a:off x="1752600" y="533400"/>
              <a:ext cx="787400" cy="965200"/>
            </a:xfrm>
            <a:custGeom>
              <a:avLst/>
              <a:gdLst>
                <a:gd name="T0" fmla="*/ 0 w 496"/>
                <a:gd name="T1" fmla="*/ 390 h 608"/>
                <a:gd name="T2" fmla="*/ 2 w 496"/>
                <a:gd name="T3" fmla="*/ 410 h 608"/>
                <a:gd name="T4" fmla="*/ 18 w 496"/>
                <a:gd name="T5" fmla="*/ 448 h 608"/>
                <a:gd name="T6" fmla="*/ 46 w 496"/>
                <a:gd name="T7" fmla="*/ 476 h 608"/>
                <a:gd name="T8" fmla="*/ 84 w 496"/>
                <a:gd name="T9" fmla="*/ 492 h 608"/>
                <a:gd name="T10" fmla="*/ 198 w 496"/>
                <a:gd name="T11" fmla="*/ 494 h 608"/>
                <a:gd name="T12" fmla="*/ 318 w 496"/>
                <a:gd name="T13" fmla="*/ 598 h 608"/>
                <a:gd name="T14" fmla="*/ 334 w 496"/>
                <a:gd name="T15" fmla="*/ 606 h 608"/>
                <a:gd name="T16" fmla="*/ 346 w 496"/>
                <a:gd name="T17" fmla="*/ 608 h 608"/>
                <a:gd name="T18" fmla="*/ 352 w 496"/>
                <a:gd name="T19" fmla="*/ 608 h 608"/>
                <a:gd name="T20" fmla="*/ 366 w 496"/>
                <a:gd name="T21" fmla="*/ 602 h 608"/>
                <a:gd name="T22" fmla="*/ 376 w 496"/>
                <a:gd name="T23" fmla="*/ 592 h 608"/>
                <a:gd name="T24" fmla="*/ 382 w 496"/>
                <a:gd name="T25" fmla="*/ 576 h 608"/>
                <a:gd name="T26" fmla="*/ 382 w 496"/>
                <a:gd name="T27" fmla="*/ 494 h 608"/>
                <a:gd name="T28" fmla="*/ 390 w 496"/>
                <a:gd name="T29" fmla="*/ 494 h 608"/>
                <a:gd name="T30" fmla="*/ 432 w 496"/>
                <a:gd name="T31" fmla="*/ 486 h 608"/>
                <a:gd name="T32" fmla="*/ 464 w 496"/>
                <a:gd name="T33" fmla="*/ 464 h 608"/>
                <a:gd name="T34" fmla="*/ 488 w 496"/>
                <a:gd name="T35" fmla="*/ 430 h 608"/>
                <a:gd name="T36" fmla="*/ 496 w 496"/>
                <a:gd name="T37" fmla="*/ 390 h 608"/>
                <a:gd name="T38" fmla="*/ 496 w 496"/>
                <a:gd name="T39" fmla="*/ 104 h 608"/>
                <a:gd name="T40" fmla="*/ 488 w 496"/>
                <a:gd name="T41" fmla="*/ 64 h 608"/>
                <a:gd name="T42" fmla="*/ 464 w 496"/>
                <a:gd name="T43" fmla="*/ 30 h 608"/>
                <a:gd name="T44" fmla="*/ 432 w 496"/>
                <a:gd name="T45" fmla="*/ 8 h 608"/>
                <a:gd name="T46" fmla="*/ 390 w 496"/>
                <a:gd name="T47" fmla="*/ 0 h 608"/>
                <a:gd name="T48" fmla="*/ 106 w 496"/>
                <a:gd name="T49" fmla="*/ 0 h 608"/>
                <a:gd name="T50" fmla="*/ 64 w 496"/>
                <a:gd name="T51" fmla="*/ 8 h 608"/>
                <a:gd name="T52" fmla="*/ 32 w 496"/>
                <a:gd name="T53" fmla="*/ 30 h 608"/>
                <a:gd name="T54" fmla="*/ 8 w 496"/>
                <a:gd name="T55" fmla="*/ 64 h 608"/>
                <a:gd name="T56" fmla="*/ 0 w 496"/>
                <a:gd name="T57" fmla="*/ 104 h 608"/>
                <a:gd name="T58" fmla="*/ 54 w 496"/>
                <a:gd name="T59" fmla="*/ 104 h 608"/>
                <a:gd name="T60" fmla="*/ 56 w 496"/>
                <a:gd name="T61" fmla="*/ 94 h 608"/>
                <a:gd name="T62" fmla="*/ 62 w 496"/>
                <a:gd name="T63" fmla="*/ 76 h 608"/>
                <a:gd name="T64" fmla="*/ 76 w 496"/>
                <a:gd name="T65" fmla="*/ 62 h 608"/>
                <a:gd name="T66" fmla="*/ 94 w 496"/>
                <a:gd name="T67" fmla="*/ 54 h 608"/>
                <a:gd name="T68" fmla="*/ 390 w 496"/>
                <a:gd name="T69" fmla="*/ 52 h 608"/>
                <a:gd name="T70" fmla="*/ 402 w 496"/>
                <a:gd name="T71" fmla="*/ 54 h 608"/>
                <a:gd name="T72" fmla="*/ 420 w 496"/>
                <a:gd name="T73" fmla="*/ 62 h 608"/>
                <a:gd name="T74" fmla="*/ 434 w 496"/>
                <a:gd name="T75" fmla="*/ 76 h 608"/>
                <a:gd name="T76" fmla="*/ 440 w 496"/>
                <a:gd name="T77" fmla="*/ 94 h 608"/>
                <a:gd name="T78" fmla="*/ 442 w 496"/>
                <a:gd name="T79" fmla="*/ 390 h 608"/>
                <a:gd name="T80" fmla="*/ 440 w 496"/>
                <a:gd name="T81" fmla="*/ 400 h 608"/>
                <a:gd name="T82" fmla="*/ 434 w 496"/>
                <a:gd name="T83" fmla="*/ 418 h 608"/>
                <a:gd name="T84" fmla="*/ 420 w 496"/>
                <a:gd name="T85" fmla="*/ 432 h 608"/>
                <a:gd name="T86" fmla="*/ 402 w 496"/>
                <a:gd name="T87" fmla="*/ 440 h 608"/>
                <a:gd name="T88" fmla="*/ 328 w 496"/>
                <a:gd name="T89" fmla="*/ 440 h 608"/>
                <a:gd name="T90" fmla="*/ 218 w 496"/>
                <a:gd name="T91" fmla="*/ 440 h 608"/>
                <a:gd name="T92" fmla="*/ 106 w 496"/>
                <a:gd name="T93" fmla="*/ 440 h 608"/>
                <a:gd name="T94" fmla="*/ 86 w 496"/>
                <a:gd name="T95" fmla="*/ 436 h 608"/>
                <a:gd name="T96" fmla="*/ 70 w 496"/>
                <a:gd name="T97" fmla="*/ 426 h 608"/>
                <a:gd name="T98" fmla="*/ 58 w 496"/>
                <a:gd name="T99" fmla="*/ 410 h 608"/>
                <a:gd name="T100" fmla="*/ 54 w 496"/>
                <a:gd name="T101" fmla="*/ 390 h 6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96" h="608">
                  <a:moveTo>
                    <a:pt x="0" y="104"/>
                  </a:moveTo>
                  <a:lnTo>
                    <a:pt x="0" y="390"/>
                  </a:lnTo>
                  <a:lnTo>
                    <a:pt x="0" y="390"/>
                  </a:lnTo>
                  <a:lnTo>
                    <a:pt x="2" y="410"/>
                  </a:lnTo>
                  <a:lnTo>
                    <a:pt x="8" y="430"/>
                  </a:lnTo>
                  <a:lnTo>
                    <a:pt x="18" y="448"/>
                  </a:lnTo>
                  <a:lnTo>
                    <a:pt x="32" y="464"/>
                  </a:lnTo>
                  <a:lnTo>
                    <a:pt x="46" y="476"/>
                  </a:lnTo>
                  <a:lnTo>
                    <a:pt x="64" y="486"/>
                  </a:lnTo>
                  <a:lnTo>
                    <a:pt x="84" y="492"/>
                  </a:lnTo>
                  <a:lnTo>
                    <a:pt x="106" y="494"/>
                  </a:lnTo>
                  <a:lnTo>
                    <a:pt x="198" y="494"/>
                  </a:lnTo>
                  <a:lnTo>
                    <a:pt x="318" y="598"/>
                  </a:lnTo>
                  <a:lnTo>
                    <a:pt x="318" y="598"/>
                  </a:lnTo>
                  <a:lnTo>
                    <a:pt x="326" y="602"/>
                  </a:lnTo>
                  <a:lnTo>
                    <a:pt x="334" y="606"/>
                  </a:lnTo>
                  <a:lnTo>
                    <a:pt x="340" y="608"/>
                  </a:lnTo>
                  <a:lnTo>
                    <a:pt x="346" y="608"/>
                  </a:lnTo>
                  <a:lnTo>
                    <a:pt x="346" y="608"/>
                  </a:lnTo>
                  <a:lnTo>
                    <a:pt x="352" y="608"/>
                  </a:lnTo>
                  <a:lnTo>
                    <a:pt x="360" y="606"/>
                  </a:lnTo>
                  <a:lnTo>
                    <a:pt x="366" y="602"/>
                  </a:lnTo>
                  <a:lnTo>
                    <a:pt x="372" y="598"/>
                  </a:lnTo>
                  <a:lnTo>
                    <a:pt x="376" y="592"/>
                  </a:lnTo>
                  <a:lnTo>
                    <a:pt x="380" y="586"/>
                  </a:lnTo>
                  <a:lnTo>
                    <a:pt x="382" y="576"/>
                  </a:lnTo>
                  <a:lnTo>
                    <a:pt x="382" y="568"/>
                  </a:lnTo>
                  <a:lnTo>
                    <a:pt x="382" y="494"/>
                  </a:lnTo>
                  <a:lnTo>
                    <a:pt x="390" y="494"/>
                  </a:lnTo>
                  <a:lnTo>
                    <a:pt x="390" y="494"/>
                  </a:lnTo>
                  <a:lnTo>
                    <a:pt x="412" y="492"/>
                  </a:lnTo>
                  <a:lnTo>
                    <a:pt x="432" y="486"/>
                  </a:lnTo>
                  <a:lnTo>
                    <a:pt x="450" y="476"/>
                  </a:lnTo>
                  <a:lnTo>
                    <a:pt x="464" y="464"/>
                  </a:lnTo>
                  <a:lnTo>
                    <a:pt x="478" y="448"/>
                  </a:lnTo>
                  <a:lnTo>
                    <a:pt x="488" y="430"/>
                  </a:lnTo>
                  <a:lnTo>
                    <a:pt x="494" y="410"/>
                  </a:lnTo>
                  <a:lnTo>
                    <a:pt x="496" y="390"/>
                  </a:lnTo>
                  <a:lnTo>
                    <a:pt x="496" y="104"/>
                  </a:lnTo>
                  <a:lnTo>
                    <a:pt x="496" y="104"/>
                  </a:lnTo>
                  <a:lnTo>
                    <a:pt x="494" y="82"/>
                  </a:lnTo>
                  <a:lnTo>
                    <a:pt x="488" y="64"/>
                  </a:lnTo>
                  <a:lnTo>
                    <a:pt x="478" y="46"/>
                  </a:lnTo>
                  <a:lnTo>
                    <a:pt x="464" y="30"/>
                  </a:lnTo>
                  <a:lnTo>
                    <a:pt x="450" y="18"/>
                  </a:lnTo>
                  <a:lnTo>
                    <a:pt x="432" y="8"/>
                  </a:lnTo>
                  <a:lnTo>
                    <a:pt x="412" y="2"/>
                  </a:lnTo>
                  <a:lnTo>
                    <a:pt x="390" y="0"/>
                  </a:lnTo>
                  <a:lnTo>
                    <a:pt x="106" y="0"/>
                  </a:lnTo>
                  <a:lnTo>
                    <a:pt x="106" y="0"/>
                  </a:lnTo>
                  <a:lnTo>
                    <a:pt x="84" y="2"/>
                  </a:lnTo>
                  <a:lnTo>
                    <a:pt x="64" y="8"/>
                  </a:lnTo>
                  <a:lnTo>
                    <a:pt x="46" y="18"/>
                  </a:lnTo>
                  <a:lnTo>
                    <a:pt x="32" y="30"/>
                  </a:lnTo>
                  <a:lnTo>
                    <a:pt x="18" y="46"/>
                  </a:lnTo>
                  <a:lnTo>
                    <a:pt x="8" y="64"/>
                  </a:lnTo>
                  <a:lnTo>
                    <a:pt x="2" y="82"/>
                  </a:lnTo>
                  <a:lnTo>
                    <a:pt x="0" y="104"/>
                  </a:lnTo>
                  <a:lnTo>
                    <a:pt x="0" y="104"/>
                  </a:lnTo>
                  <a:close/>
                  <a:moveTo>
                    <a:pt x="54" y="104"/>
                  </a:moveTo>
                  <a:lnTo>
                    <a:pt x="54" y="104"/>
                  </a:lnTo>
                  <a:lnTo>
                    <a:pt x="56" y="94"/>
                  </a:lnTo>
                  <a:lnTo>
                    <a:pt x="58" y="84"/>
                  </a:lnTo>
                  <a:lnTo>
                    <a:pt x="62" y="76"/>
                  </a:lnTo>
                  <a:lnTo>
                    <a:pt x="70" y="68"/>
                  </a:lnTo>
                  <a:lnTo>
                    <a:pt x="76" y="62"/>
                  </a:lnTo>
                  <a:lnTo>
                    <a:pt x="86" y="56"/>
                  </a:lnTo>
                  <a:lnTo>
                    <a:pt x="94" y="54"/>
                  </a:lnTo>
                  <a:lnTo>
                    <a:pt x="106" y="52"/>
                  </a:lnTo>
                  <a:lnTo>
                    <a:pt x="390" y="52"/>
                  </a:lnTo>
                  <a:lnTo>
                    <a:pt x="390" y="52"/>
                  </a:lnTo>
                  <a:lnTo>
                    <a:pt x="402" y="54"/>
                  </a:lnTo>
                  <a:lnTo>
                    <a:pt x="410" y="56"/>
                  </a:lnTo>
                  <a:lnTo>
                    <a:pt x="420" y="62"/>
                  </a:lnTo>
                  <a:lnTo>
                    <a:pt x="426" y="68"/>
                  </a:lnTo>
                  <a:lnTo>
                    <a:pt x="434" y="76"/>
                  </a:lnTo>
                  <a:lnTo>
                    <a:pt x="438" y="84"/>
                  </a:lnTo>
                  <a:lnTo>
                    <a:pt x="440" y="94"/>
                  </a:lnTo>
                  <a:lnTo>
                    <a:pt x="442" y="104"/>
                  </a:lnTo>
                  <a:lnTo>
                    <a:pt x="442" y="390"/>
                  </a:lnTo>
                  <a:lnTo>
                    <a:pt x="442" y="390"/>
                  </a:lnTo>
                  <a:lnTo>
                    <a:pt x="440" y="400"/>
                  </a:lnTo>
                  <a:lnTo>
                    <a:pt x="438" y="410"/>
                  </a:lnTo>
                  <a:lnTo>
                    <a:pt x="434" y="418"/>
                  </a:lnTo>
                  <a:lnTo>
                    <a:pt x="426" y="426"/>
                  </a:lnTo>
                  <a:lnTo>
                    <a:pt x="420" y="432"/>
                  </a:lnTo>
                  <a:lnTo>
                    <a:pt x="410" y="436"/>
                  </a:lnTo>
                  <a:lnTo>
                    <a:pt x="402" y="440"/>
                  </a:lnTo>
                  <a:lnTo>
                    <a:pt x="390" y="440"/>
                  </a:lnTo>
                  <a:lnTo>
                    <a:pt x="328" y="440"/>
                  </a:lnTo>
                  <a:lnTo>
                    <a:pt x="328" y="536"/>
                  </a:lnTo>
                  <a:lnTo>
                    <a:pt x="218" y="440"/>
                  </a:lnTo>
                  <a:lnTo>
                    <a:pt x="106" y="440"/>
                  </a:lnTo>
                  <a:lnTo>
                    <a:pt x="106" y="440"/>
                  </a:lnTo>
                  <a:lnTo>
                    <a:pt x="94" y="440"/>
                  </a:lnTo>
                  <a:lnTo>
                    <a:pt x="86" y="436"/>
                  </a:lnTo>
                  <a:lnTo>
                    <a:pt x="76" y="432"/>
                  </a:lnTo>
                  <a:lnTo>
                    <a:pt x="70" y="426"/>
                  </a:lnTo>
                  <a:lnTo>
                    <a:pt x="62" y="418"/>
                  </a:lnTo>
                  <a:lnTo>
                    <a:pt x="58" y="410"/>
                  </a:lnTo>
                  <a:lnTo>
                    <a:pt x="56" y="400"/>
                  </a:lnTo>
                  <a:lnTo>
                    <a:pt x="54" y="390"/>
                  </a:lnTo>
                  <a:lnTo>
                    <a:pt x="54" y="1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4C515A"/>
                </a:solidFill>
                <a:effectLst/>
                <a:uLnTx/>
                <a:uFillTx/>
                <a:latin typeface="InterFace"/>
                <a:ea typeface="+mn-ea"/>
                <a:cs typeface="+mn-cs"/>
              </a:endParaRPr>
            </a:p>
          </p:txBody>
        </p:sp>
        <p:sp>
          <p:nvSpPr>
            <p:cNvPr id="20" name="Freeform 6">
              <a:extLst>
                <a:ext uri="{FF2B5EF4-FFF2-40B4-BE49-F238E27FC236}">
                  <a16:creationId xmlns:a16="http://schemas.microsoft.com/office/drawing/2014/main" id="{80648693-6C89-4CF2-A7DA-7F9BF5873088}"/>
                </a:ext>
              </a:extLst>
            </p:cNvPr>
            <p:cNvSpPr>
              <a:spLocks/>
            </p:cNvSpPr>
            <p:nvPr/>
          </p:nvSpPr>
          <p:spPr bwMode="auto">
            <a:xfrm>
              <a:off x="2073275" y="1073150"/>
              <a:ext cx="117475" cy="104775"/>
            </a:xfrm>
            <a:custGeom>
              <a:avLst/>
              <a:gdLst>
                <a:gd name="T0" fmla="*/ 36 w 74"/>
                <a:gd name="T1" fmla="*/ 0 h 66"/>
                <a:gd name="T2" fmla="*/ 36 w 74"/>
                <a:gd name="T3" fmla="*/ 0 h 66"/>
                <a:gd name="T4" fmla="*/ 22 w 74"/>
                <a:gd name="T5" fmla="*/ 4 h 66"/>
                <a:gd name="T6" fmla="*/ 16 w 74"/>
                <a:gd name="T7" fmla="*/ 6 h 66"/>
                <a:gd name="T8" fmla="*/ 10 w 74"/>
                <a:gd name="T9" fmla="*/ 10 h 66"/>
                <a:gd name="T10" fmla="*/ 10 w 74"/>
                <a:gd name="T11" fmla="*/ 10 h 66"/>
                <a:gd name="T12" fmla="*/ 6 w 74"/>
                <a:gd name="T13" fmla="*/ 14 h 66"/>
                <a:gd name="T14" fmla="*/ 4 w 74"/>
                <a:gd name="T15" fmla="*/ 20 h 66"/>
                <a:gd name="T16" fmla="*/ 2 w 74"/>
                <a:gd name="T17" fmla="*/ 26 h 66"/>
                <a:gd name="T18" fmla="*/ 0 w 74"/>
                <a:gd name="T19" fmla="*/ 34 h 66"/>
                <a:gd name="T20" fmla="*/ 0 w 74"/>
                <a:gd name="T21" fmla="*/ 34 h 66"/>
                <a:gd name="T22" fmla="*/ 2 w 74"/>
                <a:gd name="T23" fmla="*/ 40 h 66"/>
                <a:gd name="T24" fmla="*/ 4 w 74"/>
                <a:gd name="T25" fmla="*/ 46 h 66"/>
                <a:gd name="T26" fmla="*/ 6 w 74"/>
                <a:gd name="T27" fmla="*/ 52 h 66"/>
                <a:gd name="T28" fmla="*/ 10 w 74"/>
                <a:gd name="T29" fmla="*/ 58 h 66"/>
                <a:gd name="T30" fmla="*/ 10 w 74"/>
                <a:gd name="T31" fmla="*/ 58 h 66"/>
                <a:gd name="T32" fmla="*/ 16 w 74"/>
                <a:gd name="T33" fmla="*/ 62 h 66"/>
                <a:gd name="T34" fmla="*/ 22 w 74"/>
                <a:gd name="T35" fmla="*/ 64 h 66"/>
                <a:gd name="T36" fmla="*/ 28 w 74"/>
                <a:gd name="T37" fmla="*/ 66 h 66"/>
                <a:gd name="T38" fmla="*/ 36 w 74"/>
                <a:gd name="T39" fmla="*/ 66 h 66"/>
                <a:gd name="T40" fmla="*/ 36 w 74"/>
                <a:gd name="T41" fmla="*/ 66 h 66"/>
                <a:gd name="T42" fmla="*/ 44 w 74"/>
                <a:gd name="T43" fmla="*/ 66 h 66"/>
                <a:gd name="T44" fmla="*/ 52 w 74"/>
                <a:gd name="T45" fmla="*/ 64 h 66"/>
                <a:gd name="T46" fmla="*/ 58 w 74"/>
                <a:gd name="T47" fmla="*/ 62 h 66"/>
                <a:gd name="T48" fmla="*/ 64 w 74"/>
                <a:gd name="T49" fmla="*/ 58 h 66"/>
                <a:gd name="T50" fmla="*/ 64 w 74"/>
                <a:gd name="T51" fmla="*/ 58 h 66"/>
                <a:gd name="T52" fmla="*/ 68 w 74"/>
                <a:gd name="T53" fmla="*/ 52 h 66"/>
                <a:gd name="T54" fmla="*/ 70 w 74"/>
                <a:gd name="T55" fmla="*/ 46 h 66"/>
                <a:gd name="T56" fmla="*/ 72 w 74"/>
                <a:gd name="T57" fmla="*/ 40 h 66"/>
                <a:gd name="T58" fmla="*/ 74 w 74"/>
                <a:gd name="T59" fmla="*/ 34 h 66"/>
                <a:gd name="T60" fmla="*/ 74 w 74"/>
                <a:gd name="T61" fmla="*/ 34 h 66"/>
                <a:gd name="T62" fmla="*/ 72 w 74"/>
                <a:gd name="T63" fmla="*/ 26 h 66"/>
                <a:gd name="T64" fmla="*/ 70 w 74"/>
                <a:gd name="T65" fmla="*/ 20 h 66"/>
                <a:gd name="T66" fmla="*/ 68 w 74"/>
                <a:gd name="T67" fmla="*/ 14 h 66"/>
                <a:gd name="T68" fmla="*/ 64 w 74"/>
                <a:gd name="T69" fmla="*/ 10 h 66"/>
                <a:gd name="T70" fmla="*/ 64 w 74"/>
                <a:gd name="T71" fmla="*/ 10 h 66"/>
                <a:gd name="T72" fmla="*/ 58 w 74"/>
                <a:gd name="T73" fmla="*/ 6 h 66"/>
                <a:gd name="T74" fmla="*/ 52 w 74"/>
                <a:gd name="T75" fmla="*/ 4 h 66"/>
                <a:gd name="T76" fmla="*/ 36 w 74"/>
                <a:gd name="T77" fmla="*/ 0 h 66"/>
                <a:gd name="T78" fmla="*/ 36 w 74"/>
                <a:gd name="T79"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4" h="66">
                  <a:moveTo>
                    <a:pt x="36" y="0"/>
                  </a:moveTo>
                  <a:lnTo>
                    <a:pt x="36" y="0"/>
                  </a:lnTo>
                  <a:lnTo>
                    <a:pt x="22" y="4"/>
                  </a:lnTo>
                  <a:lnTo>
                    <a:pt x="16" y="6"/>
                  </a:lnTo>
                  <a:lnTo>
                    <a:pt x="10" y="10"/>
                  </a:lnTo>
                  <a:lnTo>
                    <a:pt x="10" y="10"/>
                  </a:lnTo>
                  <a:lnTo>
                    <a:pt x="6" y="14"/>
                  </a:lnTo>
                  <a:lnTo>
                    <a:pt x="4" y="20"/>
                  </a:lnTo>
                  <a:lnTo>
                    <a:pt x="2" y="26"/>
                  </a:lnTo>
                  <a:lnTo>
                    <a:pt x="0" y="34"/>
                  </a:lnTo>
                  <a:lnTo>
                    <a:pt x="0" y="34"/>
                  </a:lnTo>
                  <a:lnTo>
                    <a:pt x="2" y="40"/>
                  </a:lnTo>
                  <a:lnTo>
                    <a:pt x="4" y="46"/>
                  </a:lnTo>
                  <a:lnTo>
                    <a:pt x="6" y="52"/>
                  </a:lnTo>
                  <a:lnTo>
                    <a:pt x="10" y="58"/>
                  </a:lnTo>
                  <a:lnTo>
                    <a:pt x="10" y="58"/>
                  </a:lnTo>
                  <a:lnTo>
                    <a:pt x="16" y="62"/>
                  </a:lnTo>
                  <a:lnTo>
                    <a:pt x="22" y="64"/>
                  </a:lnTo>
                  <a:lnTo>
                    <a:pt x="28" y="66"/>
                  </a:lnTo>
                  <a:lnTo>
                    <a:pt x="36" y="66"/>
                  </a:lnTo>
                  <a:lnTo>
                    <a:pt x="36" y="66"/>
                  </a:lnTo>
                  <a:lnTo>
                    <a:pt x="44" y="66"/>
                  </a:lnTo>
                  <a:lnTo>
                    <a:pt x="52" y="64"/>
                  </a:lnTo>
                  <a:lnTo>
                    <a:pt x="58" y="62"/>
                  </a:lnTo>
                  <a:lnTo>
                    <a:pt x="64" y="58"/>
                  </a:lnTo>
                  <a:lnTo>
                    <a:pt x="64" y="58"/>
                  </a:lnTo>
                  <a:lnTo>
                    <a:pt x="68" y="52"/>
                  </a:lnTo>
                  <a:lnTo>
                    <a:pt x="70" y="46"/>
                  </a:lnTo>
                  <a:lnTo>
                    <a:pt x="72" y="40"/>
                  </a:lnTo>
                  <a:lnTo>
                    <a:pt x="74" y="34"/>
                  </a:lnTo>
                  <a:lnTo>
                    <a:pt x="74" y="34"/>
                  </a:lnTo>
                  <a:lnTo>
                    <a:pt x="72" y="26"/>
                  </a:lnTo>
                  <a:lnTo>
                    <a:pt x="70" y="20"/>
                  </a:lnTo>
                  <a:lnTo>
                    <a:pt x="68" y="14"/>
                  </a:lnTo>
                  <a:lnTo>
                    <a:pt x="64" y="10"/>
                  </a:lnTo>
                  <a:lnTo>
                    <a:pt x="64" y="10"/>
                  </a:lnTo>
                  <a:lnTo>
                    <a:pt x="58" y="6"/>
                  </a:lnTo>
                  <a:lnTo>
                    <a:pt x="52" y="4"/>
                  </a:lnTo>
                  <a:lnTo>
                    <a:pt x="36" y="0"/>
                  </a:lnTo>
                  <a:lnTo>
                    <a:pt x="3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4C515A"/>
                </a:solidFill>
                <a:effectLst/>
                <a:uLnTx/>
                <a:uFillTx/>
                <a:latin typeface="InterFace"/>
                <a:ea typeface="+mn-ea"/>
                <a:cs typeface="+mn-cs"/>
              </a:endParaRPr>
            </a:p>
          </p:txBody>
        </p:sp>
        <p:sp>
          <p:nvSpPr>
            <p:cNvPr id="21" name="Freeform 7">
              <a:extLst>
                <a:ext uri="{FF2B5EF4-FFF2-40B4-BE49-F238E27FC236}">
                  <a16:creationId xmlns:a16="http://schemas.microsoft.com/office/drawing/2014/main" id="{E460E5CC-4CE4-4498-AE7A-F01C69F26AF7}"/>
                </a:ext>
              </a:extLst>
            </p:cNvPr>
            <p:cNvSpPr>
              <a:spLocks/>
            </p:cNvSpPr>
            <p:nvPr/>
          </p:nvSpPr>
          <p:spPr bwMode="auto">
            <a:xfrm>
              <a:off x="2006600" y="701675"/>
              <a:ext cx="292100" cy="330200"/>
            </a:xfrm>
            <a:custGeom>
              <a:avLst/>
              <a:gdLst>
                <a:gd name="T0" fmla="*/ 160 w 184"/>
                <a:gd name="T1" fmla="*/ 18 h 208"/>
                <a:gd name="T2" fmla="*/ 132 w 184"/>
                <a:gd name="T3" fmla="*/ 4 h 208"/>
                <a:gd name="T4" fmla="*/ 94 w 184"/>
                <a:gd name="T5" fmla="*/ 0 h 208"/>
                <a:gd name="T6" fmla="*/ 64 w 184"/>
                <a:gd name="T7" fmla="*/ 2 h 208"/>
                <a:gd name="T8" fmla="*/ 40 w 184"/>
                <a:gd name="T9" fmla="*/ 8 h 208"/>
                <a:gd name="T10" fmla="*/ 0 w 184"/>
                <a:gd name="T11" fmla="*/ 26 h 208"/>
                <a:gd name="T12" fmla="*/ 24 w 184"/>
                <a:gd name="T13" fmla="*/ 70 h 208"/>
                <a:gd name="T14" fmla="*/ 36 w 184"/>
                <a:gd name="T15" fmla="*/ 62 h 208"/>
                <a:gd name="T16" fmla="*/ 52 w 184"/>
                <a:gd name="T17" fmla="*/ 54 h 208"/>
                <a:gd name="T18" fmla="*/ 68 w 184"/>
                <a:gd name="T19" fmla="*/ 50 h 208"/>
                <a:gd name="T20" fmla="*/ 84 w 184"/>
                <a:gd name="T21" fmla="*/ 48 h 208"/>
                <a:gd name="T22" fmla="*/ 110 w 184"/>
                <a:gd name="T23" fmla="*/ 52 h 208"/>
                <a:gd name="T24" fmla="*/ 116 w 184"/>
                <a:gd name="T25" fmla="*/ 56 h 208"/>
                <a:gd name="T26" fmla="*/ 122 w 184"/>
                <a:gd name="T27" fmla="*/ 66 h 208"/>
                <a:gd name="T28" fmla="*/ 124 w 184"/>
                <a:gd name="T29" fmla="*/ 78 h 208"/>
                <a:gd name="T30" fmla="*/ 118 w 184"/>
                <a:gd name="T31" fmla="*/ 96 h 208"/>
                <a:gd name="T32" fmla="*/ 112 w 184"/>
                <a:gd name="T33" fmla="*/ 104 h 208"/>
                <a:gd name="T34" fmla="*/ 102 w 184"/>
                <a:gd name="T35" fmla="*/ 110 h 208"/>
                <a:gd name="T36" fmla="*/ 84 w 184"/>
                <a:gd name="T37" fmla="*/ 124 h 208"/>
                <a:gd name="T38" fmla="*/ 66 w 184"/>
                <a:gd name="T39" fmla="*/ 142 h 208"/>
                <a:gd name="T40" fmla="*/ 58 w 184"/>
                <a:gd name="T41" fmla="*/ 154 h 208"/>
                <a:gd name="T42" fmla="*/ 54 w 184"/>
                <a:gd name="T43" fmla="*/ 168 h 208"/>
                <a:gd name="T44" fmla="*/ 52 w 184"/>
                <a:gd name="T45" fmla="*/ 208 h 208"/>
                <a:gd name="T46" fmla="*/ 102 w 184"/>
                <a:gd name="T47" fmla="*/ 208 h 208"/>
                <a:gd name="T48" fmla="*/ 108 w 184"/>
                <a:gd name="T49" fmla="*/ 180 h 208"/>
                <a:gd name="T50" fmla="*/ 114 w 184"/>
                <a:gd name="T51" fmla="*/ 168 h 208"/>
                <a:gd name="T52" fmla="*/ 124 w 184"/>
                <a:gd name="T53" fmla="*/ 160 h 208"/>
                <a:gd name="T54" fmla="*/ 144 w 184"/>
                <a:gd name="T55" fmla="*/ 146 h 208"/>
                <a:gd name="T56" fmla="*/ 162 w 184"/>
                <a:gd name="T57" fmla="*/ 130 h 208"/>
                <a:gd name="T58" fmla="*/ 172 w 184"/>
                <a:gd name="T59" fmla="*/ 120 h 208"/>
                <a:gd name="T60" fmla="*/ 178 w 184"/>
                <a:gd name="T61" fmla="*/ 106 h 208"/>
                <a:gd name="T62" fmla="*/ 184 w 184"/>
                <a:gd name="T63" fmla="*/ 70 h 208"/>
                <a:gd name="T64" fmla="*/ 182 w 184"/>
                <a:gd name="T65" fmla="*/ 54 h 208"/>
                <a:gd name="T66" fmla="*/ 170 w 184"/>
                <a:gd name="T67" fmla="*/ 30 h 208"/>
                <a:gd name="T68" fmla="*/ 160 w 184"/>
                <a:gd name="T69" fmla="*/ 18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84" h="208">
                  <a:moveTo>
                    <a:pt x="160" y="18"/>
                  </a:moveTo>
                  <a:lnTo>
                    <a:pt x="160" y="18"/>
                  </a:lnTo>
                  <a:lnTo>
                    <a:pt x="146" y="10"/>
                  </a:lnTo>
                  <a:lnTo>
                    <a:pt x="132" y="4"/>
                  </a:lnTo>
                  <a:lnTo>
                    <a:pt x="114" y="0"/>
                  </a:lnTo>
                  <a:lnTo>
                    <a:pt x="94" y="0"/>
                  </a:lnTo>
                  <a:lnTo>
                    <a:pt x="94" y="0"/>
                  </a:lnTo>
                  <a:lnTo>
                    <a:pt x="64" y="2"/>
                  </a:lnTo>
                  <a:lnTo>
                    <a:pt x="40" y="8"/>
                  </a:lnTo>
                  <a:lnTo>
                    <a:pt x="40" y="8"/>
                  </a:lnTo>
                  <a:lnTo>
                    <a:pt x="18" y="16"/>
                  </a:lnTo>
                  <a:lnTo>
                    <a:pt x="0" y="26"/>
                  </a:lnTo>
                  <a:lnTo>
                    <a:pt x="24" y="70"/>
                  </a:lnTo>
                  <a:lnTo>
                    <a:pt x="24" y="70"/>
                  </a:lnTo>
                  <a:lnTo>
                    <a:pt x="36" y="62"/>
                  </a:lnTo>
                  <a:lnTo>
                    <a:pt x="36" y="62"/>
                  </a:lnTo>
                  <a:lnTo>
                    <a:pt x="52" y="54"/>
                  </a:lnTo>
                  <a:lnTo>
                    <a:pt x="52" y="54"/>
                  </a:lnTo>
                  <a:lnTo>
                    <a:pt x="68" y="50"/>
                  </a:lnTo>
                  <a:lnTo>
                    <a:pt x="68" y="50"/>
                  </a:lnTo>
                  <a:lnTo>
                    <a:pt x="84" y="48"/>
                  </a:lnTo>
                  <a:lnTo>
                    <a:pt x="84" y="48"/>
                  </a:lnTo>
                  <a:lnTo>
                    <a:pt x="104" y="50"/>
                  </a:lnTo>
                  <a:lnTo>
                    <a:pt x="110" y="52"/>
                  </a:lnTo>
                  <a:lnTo>
                    <a:pt x="116" y="56"/>
                  </a:lnTo>
                  <a:lnTo>
                    <a:pt x="116" y="56"/>
                  </a:lnTo>
                  <a:lnTo>
                    <a:pt x="120" y="60"/>
                  </a:lnTo>
                  <a:lnTo>
                    <a:pt x="122" y="66"/>
                  </a:lnTo>
                  <a:lnTo>
                    <a:pt x="124" y="78"/>
                  </a:lnTo>
                  <a:lnTo>
                    <a:pt x="124" y="78"/>
                  </a:lnTo>
                  <a:lnTo>
                    <a:pt x="122" y="88"/>
                  </a:lnTo>
                  <a:lnTo>
                    <a:pt x="118" y="96"/>
                  </a:lnTo>
                  <a:lnTo>
                    <a:pt x="118" y="96"/>
                  </a:lnTo>
                  <a:lnTo>
                    <a:pt x="112" y="104"/>
                  </a:lnTo>
                  <a:lnTo>
                    <a:pt x="102" y="110"/>
                  </a:lnTo>
                  <a:lnTo>
                    <a:pt x="102" y="110"/>
                  </a:lnTo>
                  <a:lnTo>
                    <a:pt x="84" y="124"/>
                  </a:lnTo>
                  <a:lnTo>
                    <a:pt x="84" y="124"/>
                  </a:lnTo>
                  <a:lnTo>
                    <a:pt x="74" y="132"/>
                  </a:lnTo>
                  <a:lnTo>
                    <a:pt x="66" y="142"/>
                  </a:lnTo>
                  <a:lnTo>
                    <a:pt x="66" y="142"/>
                  </a:lnTo>
                  <a:lnTo>
                    <a:pt x="58" y="154"/>
                  </a:lnTo>
                  <a:lnTo>
                    <a:pt x="54" y="168"/>
                  </a:lnTo>
                  <a:lnTo>
                    <a:pt x="54" y="168"/>
                  </a:lnTo>
                  <a:lnTo>
                    <a:pt x="50" y="186"/>
                  </a:lnTo>
                  <a:lnTo>
                    <a:pt x="52" y="208"/>
                  </a:lnTo>
                  <a:lnTo>
                    <a:pt x="102" y="208"/>
                  </a:lnTo>
                  <a:lnTo>
                    <a:pt x="102" y="208"/>
                  </a:lnTo>
                  <a:lnTo>
                    <a:pt x="104" y="192"/>
                  </a:lnTo>
                  <a:lnTo>
                    <a:pt x="108" y="180"/>
                  </a:lnTo>
                  <a:lnTo>
                    <a:pt x="108" y="180"/>
                  </a:lnTo>
                  <a:lnTo>
                    <a:pt x="114" y="168"/>
                  </a:lnTo>
                  <a:lnTo>
                    <a:pt x="124" y="160"/>
                  </a:lnTo>
                  <a:lnTo>
                    <a:pt x="124" y="160"/>
                  </a:lnTo>
                  <a:lnTo>
                    <a:pt x="144" y="146"/>
                  </a:lnTo>
                  <a:lnTo>
                    <a:pt x="144" y="146"/>
                  </a:lnTo>
                  <a:lnTo>
                    <a:pt x="154" y="138"/>
                  </a:lnTo>
                  <a:lnTo>
                    <a:pt x="162" y="130"/>
                  </a:lnTo>
                  <a:lnTo>
                    <a:pt x="162" y="130"/>
                  </a:lnTo>
                  <a:lnTo>
                    <a:pt x="172" y="120"/>
                  </a:lnTo>
                  <a:lnTo>
                    <a:pt x="178" y="106"/>
                  </a:lnTo>
                  <a:lnTo>
                    <a:pt x="178" y="106"/>
                  </a:lnTo>
                  <a:lnTo>
                    <a:pt x="182" y="90"/>
                  </a:lnTo>
                  <a:lnTo>
                    <a:pt x="184" y="70"/>
                  </a:lnTo>
                  <a:lnTo>
                    <a:pt x="184" y="70"/>
                  </a:lnTo>
                  <a:lnTo>
                    <a:pt x="182" y="54"/>
                  </a:lnTo>
                  <a:lnTo>
                    <a:pt x="178" y="42"/>
                  </a:lnTo>
                  <a:lnTo>
                    <a:pt x="170" y="30"/>
                  </a:lnTo>
                  <a:lnTo>
                    <a:pt x="160" y="18"/>
                  </a:lnTo>
                  <a:lnTo>
                    <a:pt x="160"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4C515A"/>
                </a:solidFill>
                <a:effectLst/>
                <a:uLnTx/>
                <a:uFillTx/>
                <a:latin typeface="InterFace"/>
                <a:ea typeface="+mn-ea"/>
                <a:cs typeface="+mn-cs"/>
              </a:endParaRPr>
            </a:p>
          </p:txBody>
        </p:sp>
      </p:grpSp>
      <p:sp>
        <p:nvSpPr>
          <p:cNvPr id="9" name="Title 4">
            <a:extLst>
              <a:ext uri="{FF2B5EF4-FFF2-40B4-BE49-F238E27FC236}">
                <a16:creationId xmlns:a16="http://schemas.microsoft.com/office/drawing/2014/main" id="{3E165DE2-B424-45C3-8A27-77B3E1406BB4}"/>
              </a:ext>
            </a:extLst>
          </p:cNvPr>
          <p:cNvSpPr txBox="1">
            <a:spLocks/>
          </p:cNvSpPr>
          <p:nvPr/>
        </p:nvSpPr>
        <p:spPr>
          <a:xfrm>
            <a:off x="73152" y="0"/>
            <a:ext cx="9001000" cy="628410"/>
          </a:xfrm>
          <a:prstGeom prst="rect">
            <a:avLst/>
          </a:prstGeom>
          <a:effectLst/>
        </p:spPr>
        <p:txBody>
          <a:bodyPr vert="horz" lIns="0" tIns="0" rIns="0" bIns="0" rtlCol="0" anchor="ctr">
            <a:noAutofit/>
          </a:bodyPr>
          <a:lstStyle>
            <a:lvl1pPr algn="l" defTabSz="914378" rtl="0" eaLnBrk="1" latinLnBrk="0" hangingPunct="1">
              <a:lnSpc>
                <a:spcPct val="90000"/>
              </a:lnSpc>
              <a:spcBef>
                <a:spcPct val="0"/>
              </a:spcBef>
              <a:buNone/>
              <a:defRPr sz="1800" b="1" i="0" kern="800" spc="0" baseline="0">
                <a:solidFill>
                  <a:schemeClr val="bg1"/>
                </a:solidFill>
                <a:effectLst/>
                <a:latin typeface="InterFace" charset="0"/>
                <a:ea typeface="InterFace" charset="0"/>
                <a:cs typeface="InterFace" charset="0"/>
              </a:defRPr>
            </a:lvl1pPr>
          </a:lstStyle>
          <a:p>
            <a:pPr lvl="0">
              <a:defRPr/>
            </a:pPr>
            <a:r>
              <a:rPr lang="en-US" dirty="0"/>
              <a:t>Top health care issues varied among some demographic groups.</a:t>
            </a:r>
            <a:endParaRPr kumimoji="0" lang="en-US" sz="1800" b="1" i="0" u="none" strike="noStrike" kern="800" cap="none" spc="0" normalizeH="0" baseline="0" noProof="0" dirty="0">
              <a:ln>
                <a:noFill/>
              </a:ln>
              <a:solidFill>
                <a:srgbClr val="FF0000"/>
              </a:solidFill>
              <a:effectLst/>
              <a:uLnTx/>
              <a:uFillTx/>
              <a:latin typeface="InterFace" charset="0"/>
            </a:endParaRPr>
          </a:p>
        </p:txBody>
      </p:sp>
      <p:sp>
        <p:nvSpPr>
          <p:cNvPr id="10" name="TextBox 9">
            <a:extLst>
              <a:ext uri="{FF2B5EF4-FFF2-40B4-BE49-F238E27FC236}">
                <a16:creationId xmlns:a16="http://schemas.microsoft.com/office/drawing/2014/main" id="{3F553854-0852-441E-B618-B1B3034219FE}"/>
              </a:ext>
            </a:extLst>
          </p:cNvPr>
          <p:cNvSpPr txBox="1"/>
          <p:nvPr/>
        </p:nvSpPr>
        <p:spPr>
          <a:xfrm>
            <a:off x="227563" y="1600200"/>
            <a:ext cx="8686800" cy="228600"/>
          </a:xfrm>
          <a:prstGeom prst="rect">
            <a:avLst/>
          </a:prstGeom>
          <a:noFill/>
        </p:spPr>
        <p:txBody>
          <a:bodyPr wrap="square" lIns="0" tIns="0" rIns="0" bIns="0" rtlCol="0" anchor="t"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dirty="0">
                <a:ln>
                  <a:noFill/>
                </a:ln>
                <a:solidFill>
                  <a:srgbClr val="4C515A"/>
                </a:solidFill>
                <a:effectLst/>
                <a:uLnTx/>
                <a:uFillTx/>
                <a:latin typeface="InterFace"/>
                <a:ea typeface="+mn-ea"/>
                <a:cs typeface="+mn-cs"/>
              </a:rPr>
              <a:t>Percent of respondents age 18 and older who are likely</a:t>
            </a:r>
            <a:r>
              <a:rPr lang="en-US" sz="1400" i="1" dirty="0">
                <a:solidFill>
                  <a:srgbClr val="4C515A"/>
                </a:solidFill>
                <a:latin typeface="InterFace"/>
              </a:rPr>
              <a:t> voters and </a:t>
            </a:r>
            <a:r>
              <a:rPr kumimoji="0" lang="en-US" sz="1400" b="0" i="1" u="none" strike="noStrike" kern="1200" cap="none" spc="0" normalizeH="0" baseline="0" noProof="0" dirty="0">
                <a:ln>
                  <a:noFill/>
                </a:ln>
                <a:solidFill>
                  <a:srgbClr val="4C515A"/>
                </a:solidFill>
                <a:effectLst/>
                <a:uLnTx/>
                <a:uFillTx/>
                <a:latin typeface="InterFace"/>
                <a:ea typeface="+mn-ea"/>
                <a:cs typeface="+mn-cs"/>
              </a:rPr>
              <a:t>said the following was the most important factor </a:t>
            </a:r>
          </a:p>
        </p:txBody>
      </p:sp>
      <p:sp>
        <p:nvSpPr>
          <p:cNvPr id="12" name="Text Placeholder 2">
            <a:extLst>
              <a:ext uri="{FF2B5EF4-FFF2-40B4-BE49-F238E27FC236}">
                <a16:creationId xmlns:a16="http://schemas.microsoft.com/office/drawing/2014/main" id="{CDD2690F-11C0-40E2-B053-677DE7F53D27}"/>
              </a:ext>
            </a:extLst>
          </p:cNvPr>
          <p:cNvSpPr txBox="1">
            <a:spLocks/>
          </p:cNvSpPr>
          <p:nvPr/>
        </p:nvSpPr>
        <p:spPr>
          <a:xfrm>
            <a:off x="71564" y="5780067"/>
            <a:ext cx="9001063" cy="495834"/>
          </a:xfrm>
          <a:prstGeom prst="rect">
            <a:avLst/>
          </a:prstGeom>
        </p:spPr>
        <p:txBody>
          <a:bodyPr vert="horz" lIns="0" tIns="0" rIns="0" bIns="0" rtlCol="0" anchor="b" anchorCtr="0">
            <a:noAutofit/>
          </a:bodyPr>
          <a:lstStyle>
            <a:lvl1pPr marL="0" indent="0" algn="l" defTabSz="914378" rtl="0" eaLnBrk="1" latinLnBrk="0" hangingPunct="1">
              <a:lnSpc>
                <a:spcPct val="90000"/>
              </a:lnSpc>
              <a:spcBef>
                <a:spcPts val="0"/>
              </a:spcBef>
              <a:spcAft>
                <a:spcPts val="600"/>
              </a:spcAft>
              <a:buClr>
                <a:schemeClr val="accent1"/>
              </a:buClr>
              <a:buFont typeface="Arial" panose="020B0604020202020204" pitchFamily="34" charset="0"/>
              <a:buNone/>
              <a:defRPr lang="en-US" sz="900" b="0" i="0" kern="800" spc="-10" smtClean="0">
                <a:solidFill>
                  <a:schemeClr val="tx1"/>
                </a:solidFill>
                <a:effectLst/>
                <a:latin typeface="+mn-lt"/>
                <a:ea typeface="+mn-ea"/>
                <a:cs typeface="+mn-cs"/>
              </a:defRPr>
            </a:lvl1pPr>
            <a:lvl2pPr marL="171446" indent="0" algn="l" defTabSz="914378" rtl="0" eaLnBrk="1" latinLnBrk="0" hangingPunct="1">
              <a:spcBef>
                <a:spcPct val="20000"/>
              </a:spcBef>
              <a:buClr>
                <a:schemeClr val="accent1"/>
              </a:buClr>
              <a:buFont typeface="Arial" panose="020B0604020202020204" pitchFamily="34" charset="0"/>
              <a:buNone/>
              <a:defRPr sz="900" kern="800">
                <a:solidFill>
                  <a:schemeClr val="tx1"/>
                </a:solidFill>
                <a:latin typeface="+mn-lt"/>
                <a:ea typeface="+mn-ea"/>
                <a:cs typeface="+mn-cs"/>
              </a:defRPr>
            </a:lvl2pPr>
            <a:lvl3pPr marL="344479" indent="0" algn="l" defTabSz="914378" rtl="0" eaLnBrk="1" latinLnBrk="0" hangingPunct="1">
              <a:spcBef>
                <a:spcPct val="20000"/>
              </a:spcBef>
              <a:buClr>
                <a:schemeClr val="accent1"/>
              </a:buClr>
              <a:buFont typeface="Arial" panose="020B0604020202020204" pitchFamily="34" charset="0"/>
              <a:buNone/>
              <a:defRPr sz="900" kern="800">
                <a:solidFill>
                  <a:schemeClr val="tx1"/>
                </a:solidFill>
                <a:latin typeface="+mn-lt"/>
                <a:ea typeface="+mn-ea"/>
                <a:cs typeface="+mn-cs"/>
              </a:defRPr>
            </a:lvl3pPr>
            <a:lvl4pPr marL="515925" indent="0" algn="l" defTabSz="914378" rtl="0" eaLnBrk="1" latinLnBrk="0" hangingPunct="1">
              <a:spcBef>
                <a:spcPct val="20000"/>
              </a:spcBef>
              <a:buClr>
                <a:schemeClr val="accent1"/>
              </a:buClr>
              <a:buFont typeface="Arial" panose="020B0604020202020204" pitchFamily="34" charset="0"/>
              <a:buNone/>
              <a:defRPr sz="900" kern="800">
                <a:solidFill>
                  <a:schemeClr val="tx1"/>
                </a:solidFill>
                <a:latin typeface="+mn-lt"/>
                <a:ea typeface="+mn-ea"/>
                <a:cs typeface="+mn-cs"/>
              </a:defRPr>
            </a:lvl4pPr>
            <a:lvl5pPr marL="687371" indent="0" algn="l" defTabSz="914378" rtl="0" eaLnBrk="1" latinLnBrk="0" hangingPunct="1">
              <a:spcBef>
                <a:spcPct val="20000"/>
              </a:spcBef>
              <a:buClr>
                <a:schemeClr val="accent1"/>
              </a:buClr>
              <a:buFont typeface="Arial" panose="020B0604020202020204" pitchFamily="34" charset="0"/>
              <a:buNone/>
              <a:defRPr sz="9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nSpc>
                <a:spcPct val="100000"/>
              </a:lnSpc>
            </a:pPr>
            <a:endParaRPr lang="en-US" dirty="0">
              <a:latin typeface="InterFace" panose="020B0503030203020204"/>
            </a:endParaRPr>
          </a:p>
          <a:p>
            <a:pPr>
              <a:lnSpc>
                <a:spcPct val="100000"/>
              </a:lnSpc>
            </a:pPr>
            <a:r>
              <a:rPr lang="en-US" dirty="0">
                <a:latin typeface="InterFace" panose="020B0503030203020204"/>
              </a:rPr>
              <a:t>Note: Segments may not sum to 100% because of rounding. </a:t>
            </a:r>
          </a:p>
          <a:p>
            <a:pPr>
              <a:lnSpc>
                <a:spcPct val="100000"/>
              </a:lnSpc>
            </a:pPr>
            <a:r>
              <a:rPr lang="en-US" dirty="0">
                <a:latin typeface="InterFace" panose="020B0503030203020204"/>
              </a:rPr>
              <a:t>Data: Commonwealth Fund Election 2020 Battleground State Health Care Poll, Sept. 2020.</a:t>
            </a:r>
          </a:p>
        </p:txBody>
      </p:sp>
    </p:spTree>
    <p:extLst>
      <p:ext uri="{BB962C8B-B14F-4D97-AF65-F5344CB8AC3E}">
        <p14:creationId xmlns:p14="http://schemas.microsoft.com/office/powerpoint/2010/main" val="25621051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Placeholder 5">
            <a:extLst>
              <a:ext uri="{FF2B5EF4-FFF2-40B4-BE49-F238E27FC236}">
                <a16:creationId xmlns:a16="http://schemas.microsoft.com/office/drawing/2014/main" id="{0A63E844-BFAC-417C-9B0F-C126876DCE37}"/>
              </a:ext>
            </a:extLst>
          </p:cNvPr>
          <p:cNvGraphicFramePr>
            <a:graphicFrameLocks noGrp="1"/>
          </p:cNvGraphicFramePr>
          <p:nvPr>
            <p:ph type="chart" sz="quarter" idx="19"/>
            <p:extLst>
              <p:ext uri="{D42A27DB-BD31-4B8C-83A1-F6EECF244321}">
                <p14:modId xmlns:p14="http://schemas.microsoft.com/office/powerpoint/2010/main" val="4149791077"/>
              </p:ext>
            </p:extLst>
          </p:nvPr>
        </p:nvGraphicFramePr>
        <p:xfrm>
          <a:off x="71438" y="1931358"/>
          <a:ext cx="9001125" cy="4126956"/>
        </p:xfrm>
        <a:graphic>
          <a:graphicData uri="http://schemas.openxmlformats.org/drawingml/2006/chart">
            <c:chart xmlns:c="http://schemas.openxmlformats.org/drawingml/2006/chart" xmlns:r="http://schemas.openxmlformats.org/officeDocument/2006/relationships" r:id="rId2"/>
          </a:graphicData>
        </a:graphic>
      </p:graphicFrame>
      <p:sp>
        <p:nvSpPr>
          <p:cNvPr id="17" name="TextBox 3">
            <a:extLst>
              <a:ext uri="{FF2B5EF4-FFF2-40B4-BE49-F238E27FC236}">
                <a16:creationId xmlns:a16="http://schemas.microsoft.com/office/drawing/2014/main" id="{8CAB4831-68A6-48DA-A9F9-BDFD5C7488B9}"/>
              </a:ext>
            </a:extLst>
          </p:cNvPr>
          <p:cNvSpPr txBox="1"/>
          <p:nvPr/>
        </p:nvSpPr>
        <p:spPr>
          <a:xfrm>
            <a:off x="180038" y="932812"/>
            <a:ext cx="7772400" cy="628408"/>
          </a:xfrm>
          <a:prstGeom prst="rect">
            <a:avLst/>
          </a:prstGeom>
          <a:noFill/>
        </p:spPr>
        <p:txBody>
          <a:bodyPr wrap="square" lIns="640080"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defTabSz="914400">
              <a:defRPr/>
            </a:pPr>
            <a:r>
              <a:rPr lang="en-US" sz="1400" dirty="0">
                <a:solidFill>
                  <a:srgbClr val="4C515A"/>
                </a:solidFill>
                <a:latin typeface="InterFace"/>
              </a:rPr>
              <a:t>When thinking about which presidential candidate to support in November, how big of a factor are the following in your decision? </a:t>
            </a:r>
          </a:p>
        </p:txBody>
      </p:sp>
      <p:grpSp>
        <p:nvGrpSpPr>
          <p:cNvPr id="18" name="Group 17">
            <a:extLst>
              <a:ext uri="{FF2B5EF4-FFF2-40B4-BE49-F238E27FC236}">
                <a16:creationId xmlns:a16="http://schemas.microsoft.com/office/drawing/2014/main" id="{E3999C4E-7607-4D8C-923D-74B62662D540}"/>
              </a:ext>
            </a:extLst>
          </p:cNvPr>
          <p:cNvGrpSpPr/>
          <p:nvPr/>
        </p:nvGrpSpPr>
        <p:grpSpPr>
          <a:xfrm>
            <a:off x="231791" y="961629"/>
            <a:ext cx="420867" cy="515901"/>
            <a:chOff x="1752600" y="533400"/>
            <a:chExt cx="787400" cy="965200"/>
          </a:xfrm>
          <a:solidFill>
            <a:srgbClr val="4C515A"/>
          </a:solidFill>
        </p:grpSpPr>
        <p:sp>
          <p:nvSpPr>
            <p:cNvPr id="19" name="Freeform 5">
              <a:extLst>
                <a:ext uri="{FF2B5EF4-FFF2-40B4-BE49-F238E27FC236}">
                  <a16:creationId xmlns:a16="http://schemas.microsoft.com/office/drawing/2014/main" id="{A286947D-0F74-4847-BF7D-55CB29B87EF7}"/>
                </a:ext>
              </a:extLst>
            </p:cNvPr>
            <p:cNvSpPr>
              <a:spLocks noEditPoints="1"/>
            </p:cNvSpPr>
            <p:nvPr/>
          </p:nvSpPr>
          <p:spPr bwMode="auto">
            <a:xfrm>
              <a:off x="1752600" y="533400"/>
              <a:ext cx="787400" cy="965200"/>
            </a:xfrm>
            <a:custGeom>
              <a:avLst/>
              <a:gdLst>
                <a:gd name="T0" fmla="*/ 0 w 496"/>
                <a:gd name="T1" fmla="*/ 390 h 608"/>
                <a:gd name="T2" fmla="*/ 2 w 496"/>
                <a:gd name="T3" fmla="*/ 410 h 608"/>
                <a:gd name="T4" fmla="*/ 18 w 496"/>
                <a:gd name="T5" fmla="*/ 448 h 608"/>
                <a:gd name="T6" fmla="*/ 46 w 496"/>
                <a:gd name="T7" fmla="*/ 476 h 608"/>
                <a:gd name="T8" fmla="*/ 84 w 496"/>
                <a:gd name="T9" fmla="*/ 492 h 608"/>
                <a:gd name="T10" fmla="*/ 198 w 496"/>
                <a:gd name="T11" fmla="*/ 494 h 608"/>
                <a:gd name="T12" fmla="*/ 318 w 496"/>
                <a:gd name="T13" fmla="*/ 598 h 608"/>
                <a:gd name="T14" fmla="*/ 334 w 496"/>
                <a:gd name="T15" fmla="*/ 606 h 608"/>
                <a:gd name="T16" fmla="*/ 346 w 496"/>
                <a:gd name="T17" fmla="*/ 608 h 608"/>
                <a:gd name="T18" fmla="*/ 352 w 496"/>
                <a:gd name="T19" fmla="*/ 608 h 608"/>
                <a:gd name="T20" fmla="*/ 366 w 496"/>
                <a:gd name="T21" fmla="*/ 602 h 608"/>
                <a:gd name="T22" fmla="*/ 376 w 496"/>
                <a:gd name="T23" fmla="*/ 592 h 608"/>
                <a:gd name="T24" fmla="*/ 382 w 496"/>
                <a:gd name="T25" fmla="*/ 576 h 608"/>
                <a:gd name="T26" fmla="*/ 382 w 496"/>
                <a:gd name="T27" fmla="*/ 494 h 608"/>
                <a:gd name="T28" fmla="*/ 390 w 496"/>
                <a:gd name="T29" fmla="*/ 494 h 608"/>
                <a:gd name="T30" fmla="*/ 432 w 496"/>
                <a:gd name="T31" fmla="*/ 486 h 608"/>
                <a:gd name="T32" fmla="*/ 464 w 496"/>
                <a:gd name="T33" fmla="*/ 464 h 608"/>
                <a:gd name="T34" fmla="*/ 488 w 496"/>
                <a:gd name="T35" fmla="*/ 430 h 608"/>
                <a:gd name="T36" fmla="*/ 496 w 496"/>
                <a:gd name="T37" fmla="*/ 390 h 608"/>
                <a:gd name="T38" fmla="*/ 496 w 496"/>
                <a:gd name="T39" fmla="*/ 104 h 608"/>
                <a:gd name="T40" fmla="*/ 488 w 496"/>
                <a:gd name="T41" fmla="*/ 64 h 608"/>
                <a:gd name="T42" fmla="*/ 464 w 496"/>
                <a:gd name="T43" fmla="*/ 30 h 608"/>
                <a:gd name="T44" fmla="*/ 432 w 496"/>
                <a:gd name="T45" fmla="*/ 8 h 608"/>
                <a:gd name="T46" fmla="*/ 390 w 496"/>
                <a:gd name="T47" fmla="*/ 0 h 608"/>
                <a:gd name="T48" fmla="*/ 106 w 496"/>
                <a:gd name="T49" fmla="*/ 0 h 608"/>
                <a:gd name="T50" fmla="*/ 64 w 496"/>
                <a:gd name="T51" fmla="*/ 8 h 608"/>
                <a:gd name="T52" fmla="*/ 32 w 496"/>
                <a:gd name="T53" fmla="*/ 30 h 608"/>
                <a:gd name="T54" fmla="*/ 8 w 496"/>
                <a:gd name="T55" fmla="*/ 64 h 608"/>
                <a:gd name="T56" fmla="*/ 0 w 496"/>
                <a:gd name="T57" fmla="*/ 104 h 608"/>
                <a:gd name="T58" fmla="*/ 54 w 496"/>
                <a:gd name="T59" fmla="*/ 104 h 608"/>
                <a:gd name="T60" fmla="*/ 56 w 496"/>
                <a:gd name="T61" fmla="*/ 94 h 608"/>
                <a:gd name="T62" fmla="*/ 62 w 496"/>
                <a:gd name="T63" fmla="*/ 76 h 608"/>
                <a:gd name="T64" fmla="*/ 76 w 496"/>
                <a:gd name="T65" fmla="*/ 62 h 608"/>
                <a:gd name="T66" fmla="*/ 94 w 496"/>
                <a:gd name="T67" fmla="*/ 54 h 608"/>
                <a:gd name="T68" fmla="*/ 390 w 496"/>
                <a:gd name="T69" fmla="*/ 52 h 608"/>
                <a:gd name="T70" fmla="*/ 402 w 496"/>
                <a:gd name="T71" fmla="*/ 54 h 608"/>
                <a:gd name="T72" fmla="*/ 420 w 496"/>
                <a:gd name="T73" fmla="*/ 62 h 608"/>
                <a:gd name="T74" fmla="*/ 434 w 496"/>
                <a:gd name="T75" fmla="*/ 76 h 608"/>
                <a:gd name="T76" fmla="*/ 440 w 496"/>
                <a:gd name="T77" fmla="*/ 94 h 608"/>
                <a:gd name="T78" fmla="*/ 442 w 496"/>
                <a:gd name="T79" fmla="*/ 390 h 608"/>
                <a:gd name="T80" fmla="*/ 440 w 496"/>
                <a:gd name="T81" fmla="*/ 400 h 608"/>
                <a:gd name="T82" fmla="*/ 434 w 496"/>
                <a:gd name="T83" fmla="*/ 418 h 608"/>
                <a:gd name="T84" fmla="*/ 420 w 496"/>
                <a:gd name="T85" fmla="*/ 432 h 608"/>
                <a:gd name="T86" fmla="*/ 402 w 496"/>
                <a:gd name="T87" fmla="*/ 440 h 608"/>
                <a:gd name="T88" fmla="*/ 328 w 496"/>
                <a:gd name="T89" fmla="*/ 440 h 608"/>
                <a:gd name="T90" fmla="*/ 218 w 496"/>
                <a:gd name="T91" fmla="*/ 440 h 608"/>
                <a:gd name="T92" fmla="*/ 106 w 496"/>
                <a:gd name="T93" fmla="*/ 440 h 608"/>
                <a:gd name="T94" fmla="*/ 86 w 496"/>
                <a:gd name="T95" fmla="*/ 436 h 608"/>
                <a:gd name="T96" fmla="*/ 70 w 496"/>
                <a:gd name="T97" fmla="*/ 426 h 608"/>
                <a:gd name="T98" fmla="*/ 58 w 496"/>
                <a:gd name="T99" fmla="*/ 410 h 608"/>
                <a:gd name="T100" fmla="*/ 54 w 496"/>
                <a:gd name="T101" fmla="*/ 390 h 6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96" h="608">
                  <a:moveTo>
                    <a:pt x="0" y="104"/>
                  </a:moveTo>
                  <a:lnTo>
                    <a:pt x="0" y="390"/>
                  </a:lnTo>
                  <a:lnTo>
                    <a:pt x="0" y="390"/>
                  </a:lnTo>
                  <a:lnTo>
                    <a:pt x="2" y="410"/>
                  </a:lnTo>
                  <a:lnTo>
                    <a:pt x="8" y="430"/>
                  </a:lnTo>
                  <a:lnTo>
                    <a:pt x="18" y="448"/>
                  </a:lnTo>
                  <a:lnTo>
                    <a:pt x="32" y="464"/>
                  </a:lnTo>
                  <a:lnTo>
                    <a:pt x="46" y="476"/>
                  </a:lnTo>
                  <a:lnTo>
                    <a:pt x="64" y="486"/>
                  </a:lnTo>
                  <a:lnTo>
                    <a:pt x="84" y="492"/>
                  </a:lnTo>
                  <a:lnTo>
                    <a:pt x="106" y="494"/>
                  </a:lnTo>
                  <a:lnTo>
                    <a:pt x="198" y="494"/>
                  </a:lnTo>
                  <a:lnTo>
                    <a:pt x="318" y="598"/>
                  </a:lnTo>
                  <a:lnTo>
                    <a:pt x="318" y="598"/>
                  </a:lnTo>
                  <a:lnTo>
                    <a:pt x="326" y="602"/>
                  </a:lnTo>
                  <a:lnTo>
                    <a:pt x="334" y="606"/>
                  </a:lnTo>
                  <a:lnTo>
                    <a:pt x="340" y="608"/>
                  </a:lnTo>
                  <a:lnTo>
                    <a:pt x="346" y="608"/>
                  </a:lnTo>
                  <a:lnTo>
                    <a:pt x="346" y="608"/>
                  </a:lnTo>
                  <a:lnTo>
                    <a:pt x="352" y="608"/>
                  </a:lnTo>
                  <a:lnTo>
                    <a:pt x="360" y="606"/>
                  </a:lnTo>
                  <a:lnTo>
                    <a:pt x="366" y="602"/>
                  </a:lnTo>
                  <a:lnTo>
                    <a:pt x="372" y="598"/>
                  </a:lnTo>
                  <a:lnTo>
                    <a:pt x="376" y="592"/>
                  </a:lnTo>
                  <a:lnTo>
                    <a:pt x="380" y="586"/>
                  </a:lnTo>
                  <a:lnTo>
                    <a:pt x="382" y="576"/>
                  </a:lnTo>
                  <a:lnTo>
                    <a:pt x="382" y="568"/>
                  </a:lnTo>
                  <a:lnTo>
                    <a:pt x="382" y="494"/>
                  </a:lnTo>
                  <a:lnTo>
                    <a:pt x="390" y="494"/>
                  </a:lnTo>
                  <a:lnTo>
                    <a:pt x="390" y="494"/>
                  </a:lnTo>
                  <a:lnTo>
                    <a:pt x="412" y="492"/>
                  </a:lnTo>
                  <a:lnTo>
                    <a:pt x="432" y="486"/>
                  </a:lnTo>
                  <a:lnTo>
                    <a:pt x="450" y="476"/>
                  </a:lnTo>
                  <a:lnTo>
                    <a:pt x="464" y="464"/>
                  </a:lnTo>
                  <a:lnTo>
                    <a:pt x="478" y="448"/>
                  </a:lnTo>
                  <a:lnTo>
                    <a:pt x="488" y="430"/>
                  </a:lnTo>
                  <a:lnTo>
                    <a:pt x="494" y="410"/>
                  </a:lnTo>
                  <a:lnTo>
                    <a:pt x="496" y="390"/>
                  </a:lnTo>
                  <a:lnTo>
                    <a:pt x="496" y="104"/>
                  </a:lnTo>
                  <a:lnTo>
                    <a:pt x="496" y="104"/>
                  </a:lnTo>
                  <a:lnTo>
                    <a:pt x="494" y="82"/>
                  </a:lnTo>
                  <a:lnTo>
                    <a:pt x="488" y="64"/>
                  </a:lnTo>
                  <a:lnTo>
                    <a:pt x="478" y="46"/>
                  </a:lnTo>
                  <a:lnTo>
                    <a:pt x="464" y="30"/>
                  </a:lnTo>
                  <a:lnTo>
                    <a:pt x="450" y="18"/>
                  </a:lnTo>
                  <a:lnTo>
                    <a:pt x="432" y="8"/>
                  </a:lnTo>
                  <a:lnTo>
                    <a:pt x="412" y="2"/>
                  </a:lnTo>
                  <a:lnTo>
                    <a:pt x="390" y="0"/>
                  </a:lnTo>
                  <a:lnTo>
                    <a:pt x="106" y="0"/>
                  </a:lnTo>
                  <a:lnTo>
                    <a:pt x="106" y="0"/>
                  </a:lnTo>
                  <a:lnTo>
                    <a:pt x="84" y="2"/>
                  </a:lnTo>
                  <a:lnTo>
                    <a:pt x="64" y="8"/>
                  </a:lnTo>
                  <a:lnTo>
                    <a:pt x="46" y="18"/>
                  </a:lnTo>
                  <a:lnTo>
                    <a:pt x="32" y="30"/>
                  </a:lnTo>
                  <a:lnTo>
                    <a:pt x="18" y="46"/>
                  </a:lnTo>
                  <a:lnTo>
                    <a:pt x="8" y="64"/>
                  </a:lnTo>
                  <a:lnTo>
                    <a:pt x="2" y="82"/>
                  </a:lnTo>
                  <a:lnTo>
                    <a:pt x="0" y="104"/>
                  </a:lnTo>
                  <a:lnTo>
                    <a:pt x="0" y="104"/>
                  </a:lnTo>
                  <a:close/>
                  <a:moveTo>
                    <a:pt x="54" y="104"/>
                  </a:moveTo>
                  <a:lnTo>
                    <a:pt x="54" y="104"/>
                  </a:lnTo>
                  <a:lnTo>
                    <a:pt x="56" y="94"/>
                  </a:lnTo>
                  <a:lnTo>
                    <a:pt x="58" y="84"/>
                  </a:lnTo>
                  <a:lnTo>
                    <a:pt x="62" y="76"/>
                  </a:lnTo>
                  <a:lnTo>
                    <a:pt x="70" y="68"/>
                  </a:lnTo>
                  <a:lnTo>
                    <a:pt x="76" y="62"/>
                  </a:lnTo>
                  <a:lnTo>
                    <a:pt x="86" y="56"/>
                  </a:lnTo>
                  <a:lnTo>
                    <a:pt x="94" y="54"/>
                  </a:lnTo>
                  <a:lnTo>
                    <a:pt x="106" y="52"/>
                  </a:lnTo>
                  <a:lnTo>
                    <a:pt x="390" y="52"/>
                  </a:lnTo>
                  <a:lnTo>
                    <a:pt x="390" y="52"/>
                  </a:lnTo>
                  <a:lnTo>
                    <a:pt x="402" y="54"/>
                  </a:lnTo>
                  <a:lnTo>
                    <a:pt x="410" y="56"/>
                  </a:lnTo>
                  <a:lnTo>
                    <a:pt x="420" y="62"/>
                  </a:lnTo>
                  <a:lnTo>
                    <a:pt x="426" y="68"/>
                  </a:lnTo>
                  <a:lnTo>
                    <a:pt x="434" y="76"/>
                  </a:lnTo>
                  <a:lnTo>
                    <a:pt x="438" y="84"/>
                  </a:lnTo>
                  <a:lnTo>
                    <a:pt x="440" y="94"/>
                  </a:lnTo>
                  <a:lnTo>
                    <a:pt x="442" y="104"/>
                  </a:lnTo>
                  <a:lnTo>
                    <a:pt x="442" y="390"/>
                  </a:lnTo>
                  <a:lnTo>
                    <a:pt x="442" y="390"/>
                  </a:lnTo>
                  <a:lnTo>
                    <a:pt x="440" y="400"/>
                  </a:lnTo>
                  <a:lnTo>
                    <a:pt x="438" y="410"/>
                  </a:lnTo>
                  <a:lnTo>
                    <a:pt x="434" y="418"/>
                  </a:lnTo>
                  <a:lnTo>
                    <a:pt x="426" y="426"/>
                  </a:lnTo>
                  <a:lnTo>
                    <a:pt x="420" y="432"/>
                  </a:lnTo>
                  <a:lnTo>
                    <a:pt x="410" y="436"/>
                  </a:lnTo>
                  <a:lnTo>
                    <a:pt x="402" y="440"/>
                  </a:lnTo>
                  <a:lnTo>
                    <a:pt x="390" y="440"/>
                  </a:lnTo>
                  <a:lnTo>
                    <a:pt x="328" y="440"/>
                  </a:lnTo>
                  <a:lnTo>
                    <a:pt x="328" y="536"/>
                  </a:lnTo>
                  <a:lnTo>
                    <a:pt x="218" y="440"/>
                  </a:lnTo>
                  <a:lnTo>
                    <a:pt x="106" y="440"/>
                  </a:lnTo>
                  <a:lnTo>
                    <a:pt x="106" y="440"/>
                  </a:lnTo>
                  <a:lnTo>
                    <a:pt x="94" y="440"/>
                  </a:lnTo>
                  <a:lnTo>
                    <a:pt x="86" y="436"/>
                  </a:lnTo>
                  <a:lnTo>
                    <a:pt x="76" y="432"/>
                  </a:lnTo>
                  <a:lnTo>
                    <a:pt x="70" y="426"/>
                  </a:lnTo>
                  <a:lnTo>
                    <a:pt x="62" y="418"/>
                  </a:lnTo>
                  <a:lnTo>
                    <a:pt x="58" y="410"/>
                  </a:lnTo>
                  <a:lnTo>
                    <a:pt x="56" y="400"/>
                  </a:lnTo>
                  <a:lnTo>
                    <a:pt x="54" y="390"/>
                  </a:lnTo>
                  <a:lnTo>
                    <a:pt x="54" y="1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4C515A"/>
                </a:solidFill>
                <a:effectLst/>
                <a:uLnTx/>
                <a:uFillTx/>
                <a:latin typeface="InterFace"/>
                <a:ea typeface="+mn-ea"/>
                <a:cs typeface="+mn-cs"/>
              </a:endParaRPr>
            </a:p>
          </p:txBody>
        </p:sp>
        <p:sp>
          <p:nvSpPr>
            <p:cNvPr id="20" name="Freeform 6">
              <a:extLst>
                <a:ext uri="{FF2B5EF4-FFF2-40B4-BE49-F238E27FC236}">
                  <a16:creationId xmlns:a16="http://schemas.microsoft.com/office/drawing/2014/main" id="{80648693-6C89-4CF2-A7DA-7F9BF5873088}"/>
                </a:ext>
              </a:extLst>
            </p:cNvPr>
            <p:cNvSpPr>
              <a:spLocks/>
            </p:cNvSpPr>
            <p:nvPr/>
          </p:nvSpPr>
          <p:spPr bwMode="auto">
            <a:xfrm>
              <a:off x="2073275" y="1073150"/>
              <a:ext cx="117475" cy="104775"/>
            </a:xfrm>
            <a:custGeom>
              <a:avLst/>
              <a:gdLst>
                <a:gd name="T0" fmla="*/ 36 w 74"/>
                <a:gd name="T1" fmla="*/ 0 h 66"/>
                <a:gd name="T2" fmla="*/ 36 w 74"/>
                <a:gd name="T3" fmla="*/ 0 h 66"/>
                <a:gd name="T4" fmla="*/ 22 w 74"/>
                <a:gd name="T5" fmla="*/ 4 h 66"/>
                <a:gd name="T6" fmla="*/ 16 w 74"/>
                <a:gd name="T7" fmla="*/ 6 h 66"/>
                <a:gd name="T8" fmla="*/ 10 w 74"/>
                <a:gd name="T9" fmla="*/ 10 h 66"/>
                <a:gd name="T10" fmla="*/ 10 w 74"/>
                <a:gd name="T11" fmla="*/ 10 h 66"/>
                <a:gd name="T12" fmla="*/ 6 w 74"/>
                <a:gd name="T13" fmla="*/ 14 h 66"/>
                <a:gd name="T14" fmla="*/ 4 w 74"/>
                <a:gd name="T15" fmla="*/ 20 h 66"/>
                <a:gd name="T16" fmla="*/ 2 w 74"/>
                <a:gd name="T17" fmla="*/ 26 h 66"/>
                <a:gd name="T18" fmla="*/ 0 w 74"/>
                <a:gd name="T19" fmla="*/ 34 h 66"/>
                <a:gd name="T20" fmla="*/ 0 w 74"/>
                <a:gd name="T21" fmla="*/ 34 h 66"/>
                <a:gd name="T22" fmla="*/ 2 w 74"/>
                <a:gd name="T23" fmla="*/ 40 h 66"/>
                <a:gd name="T24" fmla="*/ 4 w 74"/>
                <a:gd name="T25" fmla="*/ 46 h 66"/>
                <a:gd name="T26" fmla="*/ 6 w 74"/>
                <a:gd name="T27" fmla="*/ 52 h 66"/>
                <a:gd name="T28" fmla="*/ 10 w 74"/>
                <a:gd name="T29" fmla="*/ 58 h 66"/>
                <a:gd name="T30" fmla="*/ 10 w 74"/>
                <a:gd name="T31" fmla="*/ 58 h 66"/>
                <a:gd name="T32" fmla="*/ 16 w 74"/>
                <a:gd name="T33" fmla="*/ 62 h 66"/>
                <a:gd name="T34" fmla="*/ 22 w 74"/>
                <a:gd name="T35" fmla="*/ 64 h 66"/>
                <a:gd name="T36" fmla="*/ 28 w 74"/>
                <a:gd name="T37" fmla="*/ 66 h 66"/>
                <a:gd name="T38" fmla="*/ 36 w 74"/>
                <a:gd name="T39" fmla="*/ 66 h 66"/>
                <a:gd name="T40" fmla="*/ 36 w 74"/>
                <a:gd name="T41" fmla="*/ 66 h 66"/>
                <a:gd name="T42" fmla="*/ 44 w 74"/>
                <a:gd name="T43" fmla="*/ 66 h 66"/>
                <a:gd name="T44" fmla="*/ 52 w 74"/>
                <a:gd name="T45" fmla="*/ 64 h 66"/>
                <a:gd name="T46" fmla="*/ 58 w 74"/>
                <a:gd name="T47" fmla="*/ 62 h 66"/>
                <a:gd name="T48" fmla="*/ 64 w 74"/>
                <a:gd name="T49" fmla="*/ 58 h 66"/>
                <a:gd name="T50" fmla="*/ 64 w 74"/>
                <a:gd name="T51" fmla="*/ 58 h 66"/>
                <a:gd name="T52" fmla="*/ 68 w 74"/>
                <a:gd name="T53" fmla="*/ 52 h 66"/>
                <a:gd name="T54" fmla="*/ 70 w 74"/>
                <a:gd name="T55" fmla="*/ 46 h 66"/>
                <a:gd name="T56" fmla="*/ 72 w 74"/>
                <a:gd name="T57" fmla="*/ 40 h 66"/>
                <a:gd name="T58" fmla="*/ 74 w 74"/>
                <a:gd name="T59" fmla="*/ 34 h 66"/>
                <a:gd name="T60" fmla="*/ 74 w 74"/>
                <a:gd name="T61" fmla="*/ 34 h 66"/>
                <a:gd name="T62" fmla="*/ 72 w 74"/>
                <a:gd name="T63" fmla="*/ 26 h 66"/>
                <a:gd name="T64" fmla="*/ 70 w 74"/>
                <a:gd name="T65" fmla="*/ 20 h 66"/>
                <a:gd name="T66" fmla="*/ 68 w 74"/>
                <a:gd name="T67" fmla="*/ 14 h 66"/>
                <a:gd name="T68" fmla="*/ 64 w 74"/>
                <a:gd name="T69" fmla="*/ 10 h 66"/>
                <a:gd name="T70" fmla="*/ 64 w 74"/>
                <a:gd name="T71" fmla="*/ 10 h 66"/>
                <a:gd name="T72" fmla="*/ 58 w 74"/>
                <a:gd name="T73" fmla="*/ 6 h 66"/>
                <a:gd name="T74" fmla="*/ 52 w 74"/>
                <a:gd name="T75" fmla="*/ 4 h 66"/>
                <a:gd name="T76" fmla="*/ 36 w 74"/>
                <a:gd name="T77" fmla="*/ 0 h 66"/>
                <a:gd name="T78" fmla="*/ 36 w 74"/>
                <a:gd name="T79"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4" h="66">
                  <a:moveTo>
                    <a:pt x="36" y="0"/>
                  </a:moveTo>
                  <a:lnTo>
                    <a:pt x="36" y="0"/>
                  </a:lnTo>
                  <a:lnTo>
                    <a:pt x="22" y="4"/>
                  </a:lnTo>
                  <a:lnTo>
                    <a:pt x="16" y="6"/>
                  </a:lnTo>
                  <a:lnTo>
                    <a:pt x="10" y="10"/>
                  </a:lnTo>
                  <a:lnTo>
                    <a:pt x="10" y="10"/>
                  </a:lnTo>
                  <a:lnTo>
                    <a:pt x="6" y="14"/>
                  </a:lnTo>
                  <a:lnTo>
                    <a:pt x="4" y="20"/>
                  </a:lnTo>
                  <a:lnTo>
                    <a:pt x="2" y="26"/>
                  </a:lnTo>
                  <a:lnTo>
                    <a:pt x="0" y="34"/>
                  </a:lnTo>
                  <a:lnTo>
                    <a:pt x="0" y="34"/>
                  </a:lnTo>
                  <a:lnTo>
                    <a:pt x="2" y="40"/>
                  </a:lnTo>
                  <a:lnTo>
                    <a:pt x="4" y="46"/>
                  </a:lnTo>
                  <a:lnTo>
                    <a:pt x="6" y="52"/>
                  </a:lnTo>
                  <a:lnTo>
                    <a:pt x="10" y="58"/>
                  </a:lnTo>
                  <a:lnTo>
                    <a:pt x="10" y="58"/>
                  </a:lnTo>
                  <a:lnTo>
                    <a:pt x="16" y="62"/>
                  </a:lnTo>
                  <a:lnTo>
                    <a:pt x="22" y="64"/>
                  </a:lnTo>
                  <a:lnTo>
                    <a:pt x="28" y="66"/>
                  </a:lnTo>
                  <a:lnTo>
                    <a:pt x="36" y="66"/>
                  </a:lnTo>
                  <a:lnTo>
                    <a:pt x="36" y="66"/>
                  </a:lnTo>
                  <a:lnTo>
                    <a:pt x="44" y="66"/>
                  </a:lnTo>
                  <a:lnTo>
                    <a:pt x="52" y="64"/>
                  </a:lnTo>
                  <a:lnTo>
                    <a:pt x="58" y="62"/>
                  </a:lnTo>
                  <a:lnTo>
                    <a:pt x="64" y="58"/>
                  </a:lnTo>
                  <a:lnTo>
                    <a:pt x="64" y="58"/>
                  </a:lnTo>
                  <a:lnTo>
                    <a:pt x="68" y="52"/>
                  </a:lnTo>
                  <a:lnTo>
                    <a:pt x="70" y="46"/>
                  </a:lnTo>
                  <a:lnTo>
                    <a:pt x="72" y="40"/>
                  </a:lnTo>
                  <a:lnTo>
                    <a:pt x="74" y="34"/>
                  </a:lnTo>
                  <a:lnTo>
                    <a:pt x="74" y="34"/>
                  </a:lnTo>
                  <a:lnTo>
                    <a:pt x="72" y="26"/>
                  </a:lnTo>
                  <a:lnTo>
                    <a:pt x="70" y="20"/>
                  </a:lnTo>
                  <a:lnTo>
                    <a:pt x="68" y="14"/>
                  </a:lnTo>
                  <a:lnTo>
                    <a:pt x="64" y="10"/>
                  </a:lnTo>
                  <a:lnTo>
                    <a:pt x="64" y="10"/>
                  </a:lnTo>
                  <a:lnTo>
                    <a:pt x="58" y="6"/>
                  </a:lnTo>
                  <a:lnTo>
                    <a:pt x="52" y="4"/>
                  </a:lnTo>
                  <a:lnTo>
                    <a:pt x="36" y="0"/>
                  </a:lnTo>
                  <a:lnTo>
                    <a:pt x="3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4C515A"/>
                </a:solidFill>
                <a:effectLst/>
                <a:uLnTx/>
                <a:uFillTx/>
                <a:latin typeface="InterFace"/>
                <a:ea typeface="+mn-ea"/>
                <a:cs typeface="+mn-cs"/>
              </a:endParaRPr>
            </a:p>
          </p:txBody>
        </p:sp>
        <p:sp>
          <p:nvSpPr>
            <p:cNvPr id="21" name="Freeform 7">
              <a:extLst>
                <a:ext uri="{FF2B5EF4-FFF2-40B4-BE49-F238E27FC236}">
                  <a16:creationId xmlns:a16="http://schemas.microsoft.com/office/drawing/2014/main" id="{E460E5CC-4CE4-4498-AE7A-F01C69F26AF7}"/>
                </a:ext>
              </a:extLst>
            </p:cNvPr>
            <p:cNvSpPr>
              <a:spLocks/>
            </p:cNvSpPr>
            <p:nvPr/>
          </p:nvSpPr>
          <p:spPr bwMode="auto">
            <a:xfrm>
              <a:off x="2006600" y="701675"/>
              <a:ext cx="292100" cy="330200"/>
            </a:xfrm>
            <a:custGeom>
              <a:avLst/>
              <a:gdLst>
                <a:gd name="T0" fmla="*/ 160 w 184"/>
                <a:gd name="T1" fmla="*/ 18 h 208"/>
                <a:gd name="T2" fmla="*/ 132 w 184"/>
                <a:gd name="T3" fmla="*/ 4 h 208"/>
                <a:gd name="T4" fmla="*/ 94 w 184"/>
                <a:gd name="T5" fmla="*/ 0 h 208"/>
                <a:gd name="T6" fmla="*/ 64 w 184"/>
                <a:gd name="T7" fmla="*/ 2 h 208"/>
                <a:gd name="T8" fmla="*/ 40 w 184"/>
                <a:gd name="T9" fmla="*/ 8 h 208"/>
                <a:gd name="T10" fmla="*/ 0 w 184"/>
                <a:gd name="T11" fmla="*/ 26 h 208"/>
                <a:gd name="T12" fmla="*/ 24 w 184"/>
                <a:gd name="T13" fmla="*/ 70 h 208"/>
                <a:gd name="T14" fmla="*/ 36 w 184"/>
                <a:gd name="T15" fmla="*/ 62 h 208"/>
                <a:gd name="T16" fmla="*/ 52 w 184"/>
                <a:gd name="T17" fmla="*/ 54 h 208"/>
                <a:gd name="T18" fmla="*/ 68 w 184"/>
                <a:gd name="T19" fmla="*/ 50 h 208"/>
                <a:gd name="T20" fmla="*/ 84 w 184"/>
                <a:gd name="T21" fmla="*/ 48 h 208"/>
                <a:gd name="T22" fmla="*/ 110 w 184"/>
                <a:gd name="T23" fmla="*/ 52 h 208"/>
                <a:gd name="T24" fmla="*/ 116 w 184"/>
                <a:gd name="T25" fmla="*/ 56 h 208"/>
                <a:gd name="T26" fmla="*/ 122 w 184"/>
                <a:gd name="T27" fmla="*/ 66 h 208"/>
                <a:gd name="T28" fmla="*/ 124 w 184"/>
                <a:gd name="T29" fmla="*/ 78 h 208"/>
                <a:gd name="T30" fmla="*/ 118 w 184"/>
                <a:gd name="T31" fmla="*/ 96 h 208"/>
                <a:gd name="T32" fmla="*/ 112 w 184"/>
                <a:gd name="T33" fmla="*/ 104 h 208"/>
                <a:gd name="T34" fmla="*/ 102 w 184"/>
                <a:gd name="T35" fmla="*/ 110 h 208"/>
                <a:gd name="T36" fmla="*/ 84 w 184"/>
                <a:gd name="T37" fmla="*/ 124 h 208"/>
                <a:gd name="T38" fmla="*/ 66 w 184"/>
                <a:gd name="T39" fmla="*/ 142 h 208"/>
                <a:gd name="T40" fmla="*/ 58 w 184"/>
                <a:gd name="T41" fmla="*/ 154 h 208"/>
                <a:gd name="T42" fmla="*/ 54 w 184"/>
                <a:gd name="T43" fmla="*/ 168 h 208"/>
                <a:gd name="T44" fmla="*/ 52 w 184"/>
                <a:gd name="T45" fmla="*/ 208 h 208"/>
                <a:gd name="T46" fmla="*/ 102 w 184"/>
                <a:gd name="T47" fmla="*/ 208 h 208"/>
                <a:gd name="T48" fmla="*/ 108 w 184"/>
                <a:gd name="T49" fmla="*/ 180 h 208"/>
                <a:gd name="T50" fmla="*/ 114 w 184"/>
                <a:gd name="T51" fmla="*/ 168 h 208"/>
                <a:gd name="T52" fmla="*/ 124 w 184"/>
                <a:gd name="T53" fmla="*/ 160 h 208"/>
                <a:gd name="T54" fmla="*/ 144 w 184"/>
                <a:gd name="T55" fmla="*/ 146 h 208"/>
                <a:gd name="T56" fmla="*/ 162 w 184"/>
                <a:gd name="T57" fmla="*/ 130 h 208"/>
                <a:gd name="T58" fmla="*/ 172 w 184"/>
                <a:gd name="T59" fmla="*/ 120 h 208"/>
                <a:gd name="T60" fmla="*/ 178 w 184"/>
                <a:gd name="T61" fmla="*/ 106 h 208"/>
                <a:gd name="T62" fmla="*/ 184 w 184"/>
                <a:gd name="T63" fmla="*/ 70 h 208"/>
                <a:gd name="T64" fmla="*/ 182 w 184"/>
                <a:gd name="T65" fmla="*/ 54 h 208"/>
                <a:gd name="T66" fmla="*/ 170 w 184"/>
                <a:gd name="T67" fmla="*/ 30 h 208"/>
                <a:gd name="T68" fmla="*/ 160 w 184"/>
                <a:gd name="T69" fmla="*/ 18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84" h="208">
                  <a:moveTo>
                    <a:pt x="160" y="18"/>
                  </a:moveTo>
                  <a:lnTo>
                    <a:pt x="160" y="18"/>
                  </a:lnTo>
                  <a:lnTo>
                    <a:pt x="146" y="10"/>
                  </a:lnTo>
                  <a:lnTo>
                    <a:pt x="132" y="4"/>
                  </a:lnTo>
                  <a:lnTo>
                    <a:pt x="114" y="0"/>
                  </a:lnTo>
                  <a:lnTo>
                    <a:pt x="94" y="0"/>
                  </a:lnTo>
                  <a:lnTo>
                    <a:pt x="94" y="0"/>
                  </a:lnTo>
                  <a:lnTo>
                    <a:pt x="64" y="2"/>
                  </a:lnTo>
                  <a:lnTo>
                    <a:pt x="40" y="8"/>
                  </a:lnTo>
                  <a:lnTo>
                    <a:pt x="40" y="8"/>
                  </a:lnTo>
                  <a:lnTo>
                    <a:pt x="18" y="16"/>
                  </a:lnTo>
                  <a:lnTo>
                    <a:pt x="0" y="26"/>
                  </a:lnTo>
                  <a:lnTo>
                    <a:pt x="24" y="70"/>
                  </a:lnTo>
                  <a:lnTo>
                    <a:pt x="24" y="70"/>
                  </a:lnTo>
                  <a:lnTo>
                    <a:pt x="36" y="62"/>
                  </a:lnTo>
                  <a:lnTo>
                    <a:pt x="36" y="62"/>
                  </a:lnTo>
                  <a:lnTo>
                    <a:pt x="52" y="54"/>
                  </a:lnTo>
                  <a:lnTo>
                    <a:pt x="52" y="54"/>
                  </a:lnTo>
                  <a:lnTo>
                    <a:pt x="68" y="50"/>
                  </a:lnTo>
                  <a:lnTo>
                    <a:pt x="68" y="50"/>
                  </a:lnTo>
                  <a:lnTo>
                    <a:pt x="84" y="48"/>
                  </a:lnTo>
                  <a:lnTo>
                    <a:pt x="84" y="48"/>
                  </a:lnTo>
                  <a:lnTo>
                    <a:pt x="104" y="50"/>
                  </a:lnTo>
                  <a:lnTo>
                    <a:pt x="110" y="52"/>
                  </a:lnTo>
                  <a:lnTo>
                    <a:pt x="116" y="56"/>
                  </a:lnTo>
                  <a:lnTo>
                    <a:pt x="116" y="56"/>
                  </a:lnTo>
                  <a:lnTo>
                    <a:pt x="120" y="60"/>
                  </a:lnTo>
                  <a:lnTo>
                    <a:pt x="122" y="66"/>
                  </a:lnTo>
                  <a:lnTo>
                    <a:pt x="124" y="78"/>
                  </a:lnTo>
                  <a:lnTo>
                    <a:pt x="124" y="78"/>
                  </a:lnTo>
                  <a:lnTo>
                    <a:pt x="122" y="88"/>
                  </a:lnTo>
                  <a:lnTo>
                    <a:pt x="118" y="96"/>
                  </a:lnTo>
                  <a:lnTo>
                    <a:pt x="118" y="96"/>
                  </a:lnTo>
                  <a:lnTo>
                    <a:pt x="112" y="104"/>
                  </a:lnTo>
                  <a:lnTo>
                    <a:pt x="102" y="110"/>
                  </a:lnTo>
                  <a:lnTo>
                    <a:pt x="102" y="110"/>
                  </a:lnTo>
                  <a:lnTo>
                    <a:pt x="84" y="124"/>
                  </a:lnTo>
                  <a:lnTo>
                    <a:pt x="84" y="124"/>
                  </a:lnTo>
                  <a:lnTo>
                    <a:pt x="74" y="132"/>
                  </a:lnTo>
                  <a:lnTo>
                    <a:pt x="66" y="142"/>
                  </a:lnTo>
                  <a:lnTo>
                    <a:pt x="66" y="142"/>
                  </a:lnTo>
                  <a:lnTo>
                    <a:pt x="58" y="154"/>
                  </a:lnTo>
                  <a:lnTo>
                    <a:pt x="54" y="168"/>
                  </a:lnTo>
                  <a:lnTo>
                    <a:pt x="54" y="168"/>
                  </a:lnTo>
                  <a:lnTo>
                    <a:pt x="50" y="186"/>
                  </a:lnTo>
                  <a:lnTo>
                    <a:pt x="52" y="208"/>
                  </a:lnTo>
                  <a:lnTo>
                    <a:pt x="102" y="208"/>
                  </a:lnTo>
                  <a:lnTo>
                    <a:pt x="102" y="208"/>
                  </a:lnTo>
                  <a:lnTo>
                    <a:pt x="104" y="192"/>
                  </a:lnTo>
                  <a:lnTo>
                    <a:pt x="108" y="180"/>
                  </a:lnTo>
                  <a:lnTo>
                    <a:pt x="108" y="180"/>
                  </a:lnTo>
                  <a:lnTo>
                    <a:pt x="114" y="168"/>
                  </a:lnTo>
                  <a:lnTo>
                    <a:pt x="124" y="160"/>
                  </a:lnTo>
                  <a:lnTo>
                    <a:pt x="124" y="160"/>
                  </a:lnTo>
                  <a:lnTo>
                    <a:pt x="144" y="146"/>
                  </a:lnTo>
                  <a:lnTo>
                    <a:pt x="144" y="146"/>
                  </a:lnTo>
                  <a:lnTo>
                    <a:pt x="154" y="138"/>
                  </a:lnTo>
                  <a:lnTo>
                    <a:pt x="162" y="130"/>
                  </a:lnTo>
                  <a:lnTo>
                    <a:pt x="162" y="130"/>
                  </a:lnTo>
                  <a:lnTo>
                    <a:pt x="172" y="120"/>
                  </a:lnTo>
                  <a:lnTo>
                    <a:pt x="178" y="106"/>
                  </a:lnTo>
                  <a:lnTo>
                    <a:pt x="178" y="106"/>
                  </a:lnTo>
                  <a:lnTo>
                    <a:pt x="182" y="90"/>
                  </a:lnTo>
                  <a:lnTo>
                    <a:pt x="184" y="70"/>
                  </a:lnTo>
                  <a:lnTo>
                    <a:pt x="184" y="70"/>
                  </a:lnTo>
                  <a:lnTo>
                    <a:pt x="182" y="54"/>
                  </a:lnTo>
                  <a:lnTo>
                    <a:pt x="178" y="42"/>
                  </a:lnTo>
                  <a:lnTo>
                    <a:pt x="170" y="30"/>
                  </a:lnTo>
                  <a:lnTo>
                    <a:pt x="160" y="18"/>
                  </a:lnTo>
                  <a:lnTo>
                    <a:pt x="160"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4C515A"/>
                </a:solidFill>
                <a:effectLst/>
                <a:uLnTx/>
                <a:uFillTx/>
                <a:latin typeface="InterFace"/>
                <a:ea typeface="+mn-ea"/>
                <a:cs typeface="+mn-cs"/>
              </a:endParaRPr>
            </a:p>
          </p:txBody>
        </p:sp>
      </p:grpSp>
      <p:sp>
        <p:nvSpPr>
          <p:cNvPr id="9" name="Title 4">
            <a:extLst>
              <a:ext uri="{FF2B5EF4-FFF2-40B4-BE49-F238E27FC236}">
                <a16:creationId xmlns:a16="http://schemas.microsoft.com/office/drawing/2014/main" id="{3E165DE2-B424-45C3-8A27-77B3E1406BB4}"/>
              </a:ext>
            </a:extLst>
          </p:cNvPr>
          <p:cNvSpPr txBox="1">
            <a:spLocks/>
          </p:cNvSpPr>
          <p:nvPr/>
        </p:nvSpPr>
        <p:spPr>
          <a:xfrm>
            <a:off x="73152" y="0"/>
            <a:ext cx="9001000" cy="628410"/>
          </a:xfrm>
          <a:prstGeom prst="rect">
            <a:avLst/>
          </a:prstGeom>
          <a:effectLst/>
        </p:spPr>
        <p:txBody>
          <a:bodyPr vert="horz" lIns="0" tIns="0" rIns="0" bIns="0" rtlCol="0" anchor="ctr">
            <a:noAutofit/>
          </a:bodyPr>
          <a:lstStyle>
            <a:lvl1pPr algn="l" defTabSz="914378" rtl="0" eaLnBrk="1" latinLnBrk="0" hangingPunct="1">
              <a:lnSpc>
                <a:spcPct val="90000"/>
              </a:lnSpc>
              <a:spcBef>
                <a:spcPct val="0"/>
              </a:spcBef>
              <a:buNone/>
              <a:defRPr sz="1800" b="1" i="0" kern="800" spc="0" baseline="0">
                <a:solidFill>
                  <a:schemeClr val="bg1"/>
                </a:solidFill>
                <a:effectLst/>
                <a:latin typeface="InterFace" charset="0"/>
                <a:ea typeface="InterFace" charset="0"/>
                <a:cs typeface="InterFace" charset="0"/>
              </a:defRPr>
            </a:lvl1pPr>
          </a:lstStyle>
          <a:p>
            <a:pPr lvl="0">
              <a:defRPr/>
            </a:pPr>
            <a:r>
              <a:rPr lang="en-US" dirty="0"/>
              <a:t>Top health care issues varied across battleground states.</a:t>
            </a:r>
            <a:endParaRPr kumimoji="0" lang="en-US" sz="1800" b="1" i="0" u="none" strike="noStrike" kern="800" cap="none" spc="0" normalizeH="0" baseline="0" noProof="0" dirty="0">
              <a:ln>
                <a:noFill/>
              </a:ln>
              <a:solidFill>
                <a:srgbClr val="FF0000"/>
              </a:solidFill>
              <a:effectLst/>
              <a:uLnTx/>
              <a:uFillTx/>
              <a:latin typeface="InterFace" charset="0"/>
            </a:endParaRPr>
          </a:p>
        </p:txBody>
      </p:sp>
      <p:sp>
        <p:nvSpPr>
          <p:cNvPr id="10" name="TextBox 9">
            <a:extLst>
              <a:ext uri="{FF2B5EF4-FFF2-40B4-BE49-F238E27FC236}">
                <a16:creationId xmlns:a16="http://schemas.microsoft.com/office/drawing/2014/main" id="{3F553854-0852-441E-B618-B1B3034219FE}"/>
              </a:ext>
            </a:extLst>
          </p:cNvPr>
          <p:cNvSpPr txBox="1"/>
          <p:nvPr/>
        </p:nvSpPr>
        <p:spPr>
          <a:xfrm>
            <a:off x="227563" y="1600200"/>
            <a:ext cx="8686800" cy="228600"/>
          </a:xfrm>
          <a:prstGeom prst="rect">
            <a:avLst/>
          </a:prstGeom>
          <a:noFill/>
        </p:spPr>
        <p:txBody>
          <a:bodyPr wrap="square" lIns="0" tIns="0" rIns="0" bIns="0" rtlCol="0" anchor="t"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dirty="0">
                <a:ln>
                  <a:noFill/>
                </a:ln>
                <a:solidFill>
                  <a:srgbClr val="4C515A"/>
                </a:solidFill>
                <a:effectLst/>
                <a:uLnTx/>
                <a:uFillTx/>
                <a:latin typeface="InterFace"/>
                <a:ea typeface="+mn-ea"/>
                <a:cs typeface="+mn-cs"/>
              </a:rPr>
              <a:t>Percent of respondents age 18 and older who are likely</a:t>
            </a:r>
            <a:r>
              <a:rPr lang="en-US" sz="1400" i="1" dirty="0">
                <a:solidFill>
                  <a:srgbClr val="4C515A"/>
                </a:solidFill>
                <a:latin typeface="InterFace"/>
              </a:rPr>
              <a:t> voters and </a:t>
            </a:r>
            <a:r>
              <a:rPr kumimoji="0" lang="en-US" sz="1400" b="0" i="1" u="none" strike="noStrike" kern="1200" cap="none" spc="0" normalizeH="0" baseline="0" noProof="0" dirty="0">
                <a:ln>
                  <a:noFill/>
                </a:ln>
                <a:solidFill>
                  <a:srgbClr val="4C515A"/>
                </a:solidFill>
                <a:effectLst/>
                <a:uLnTx/>
                <a:uFillTx/>
                <a:latin typeface="InterFace"/>
                <a:ea typeface="+mn-ea"/>
                <a:cs typeface="+mn-cs"/>
              </a:rPr>
              <a:t>said the following was the most important factor </a:t>
            </a:r>
          </a:p>
        </p:txBody>
      </p:sp>
      <p:sp>
        <p:nvSpPr>
          <p:cNvPr id="14" name="Text Placeholder 2">
            <a:extLst>
              <a:ext uri="{FF2B5EF4-FFF2-40B4-BE49-F238E27FC236}">
                <a16:creationId xmlns:a16="http://schemas.microsoft.com/office/drawing/2014/main" id="{BBAAD457-A219-4513-BA09-A473F0715F1A}"/>
              </a:ext>
            </a:extLst>
          </p:cNvPr>
          <p:cNvSpPr txBox="1">
            <a:spLocks/>
          </p:cNvSpPr>
          <p:nvPr/>
        </p:nvSpPr>
        <p:spPr>
          <a:xfrm>
            <a:off x="71564" y="5780067"/>
            <a:ext cx="9001063" cy="495834"/>
          </a:xfrm>
          <a:prstGeom prst="rect">
            <a:avLst/>
          </a:prstGeom>
        </p:spPr>
        <p:txBody>
          <a:bodyPr vert="horz" lIns="0" tIns="0" rIns="0" bIns="0" rtlCol="0" anchor="b" anchorCtr="0">
            <a:noAutofit/>
          </a:bodyPr>
          <a:lstStyle>
            <a:lvl1pPr marL="0" indent="0" algn="l" defTabSz="914378" rtl="0" eaLnBrk="1" latinLnBrk="0" hangingPunct="1">
              <a:lnSpc>
                <a:spcPct val="90000"/>
              </a:lnSpc>
              <a:spcBef>
                <a:spcPts val="0"/>
              </a:spcBef>
              <a:spcAft>
                <a:spcPts val="600"/>
              </a:spcAft>
              <a:buClr>
                <a:schemeClr val="accent1"/>
              </a:buClr>
              <a:buFont typeface="Arial" panose="020B0604020202020204" pitchFamily="34" charset="0"/>
              <a:buNone/>
              <a:defRPr lang="en-US" sz="900" b="0" i="0" kern="800" spc="-10" smtClean="0">
                <a:solidFill>
                  <a:schemeClr val="tx1"/>
                </a:solidFill>
                <a:effectLst/>
                <a:latin typeface="+mn-lt"/>
                <a:ea typeface="+mn-ea"/>
                <a:cs typeface="+mn-cs"/>
              </a:defRPr>
            </a:lvl1pPr>
            <a:lvl2pPr marL="171446" indent="0" algn="l" defTabSz="914378" rtl="0" eaLnBrk="1" latinLnBrk="0" hangingPunct="1">
              <a:spcBef>
                <a:spcPct val="20000"/>
              </a:spcBef>
              <a:buClr>
                <a:schemeClr val="accent1"/>
              </a:buClr>
              <a:buFont typeface="Arial" panose="020B0604020202020204" pitchFamily="34" charset="0"/>
              <a:buNone/>
              <a:defRPr sz="900" kern="800">
                <a:solidFill>
                  <a:schemeClr val="tx1"/>
                </a:solidFill>
                <a:latin typeface="+mn-lt"/>
                <a:ea typeface="+mn-ea"/>
                <a:cs typeface="+mn-cs"/>
              </a:defRPr>
            </a:lvl2pPr>
            <a:lvl3pPr marL="344479" indent="0" algn="l" defTabSz="914378" rtl="0" eaLnBrk="1" latinLnBrk="0" hangingPunct="1">
              <a:spcBef>
                <a:spcPct val="20000"/>
              </a:spcBef>
              <a:buClr>
                <a:schemeClr val="accent1"/>
              </a:buClr>
              <a:buFont typeface="Arial" panose="020B0604020202020204" pitchFamily="34" charset="0"/>
              <a:buNone/>
              <a:defRPr sz="900" kern="800">
                <a:solidFill>
                  <a:schemeClr val="tx1"/>
                </a:solidFill>
                <a:latin typeface="+mn-lt"/>
                <a:ea typeface="+mn-ea"/>
                <a:cs typeface="+mn-cs"/>
              </a:defRPr>
            </a:lvl3pPr>
            <a:lvl4pPr marL="515925" indent="0" algn="l" defTabSz="914378" rtl="0" eaLnBrk="1" latinLnBrk="0" hangingPunct="1">
              <a:spcBef>
                <a:spcPct val="20000"/>
              </a:spcBef>
              <a:buClr>
                <a:schemeClr val="accent1"/>
              </a:buClr>
              <a:buFont typeface="Arial" panose="020B0604020202020204" pitchFamily="34" charset="0"/>
              <a:buNone/>
              <a:defRPr sz="900" kern="800">
                <a:solidFill>
                  <a:schemeClr val="tx1"/>
                </a:solidFill>
                <a:latin typeface="+mn-lt"/>
                <a:ea typeface="+mn-ea"/>
                <a:cs typeface="+mn-cs"/>
              </a:defRPr>
            </a:lvl4pPr>
            <a:lvl5pPr marL="687371" indent="0" algn="l" defTabSz="914378" rtl="0" eaLnBrk="1" latinLnBrk="0" hangingPunct="1">
              <a:spcBef>
                <a:spcPct val="20000"/>
              </a:spcBef>
              <a:buClr>
                <a:schemeClr val="accent1"/>
              </a:buClr>
              <a:buFont typeface="Arial" panose="020B0604020202020204" pitchFamily="34" charset="0"/>
              <a:buNone/>
              <a:defRPr sz="9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nSpc>
                <a:spcPct val="100000"/>
              </a:lnSpc>
            </a:pPr>
            <a:endParaRPr lang="en-US" dirty="0">
              <a:latin typeface="InterFace" panose="020B0503030203020204"/>
            </a:endParaRPr>
          </a:p>
          <a:p>
            <a:pPr>
              <a:lnSpc>
                <a:spcPct val="100000"/>
              </a:lnSpc>
            </a:pPr>
            <a:r>
              <a:rPr lang="en-US" dirty="0">
                <a:latin typeface="InterFace" panose="020B0503030203020204"/>
              </a:rPr>
              <a:t>Note: Segments may not sum to 100% because of rounding. </a:t>
            </a:r>
          </a:p>
          <a:p>
            <a:pPr>
              <a:lnSpc>
                <a:spcPct val="100000"/>
              </a:lnSpc>
            </a:pPr>
            <a:r>
              <a:rPr lang="en-US" dirty="0">
                <a:latin typeface="InterFace" panose="020B0503030203020204"/>
              </a:rPr>
              <a:t>Data: Commonwealth Fund Election 2020 Battleground State Health Care Poll, Sept. 2020.</a:t>
            </a:r>
          </a:p>
        </p:txBody>
      </p:sp>
    </p:spTree>
    <p:extLst>
      <p:ext uri="{BB962C8B-B14F-4D97-AF65-F5344CB8AC3E}">
        <p14:creationId xmlns:p14="http://schemas.microsoft.com/office/powerpoint/2010/main" val="309323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Placeholder 5">
            <a:extLst>
              <a:ext uri="{FF2B5EF4-FFF2-40B4-BE49-F238E27FC236}">
                <a16:creationId xmlns:a16="http://schemas.microsoft.com/office/drawing/2014/main" id="{669954D5-99DE-4AD2-84C2-A64E8C3322C7}"/>
              </a:ext>
            </a:extLst>
          </p:cNvPr>
          <p:cNvGraphicFramePr>
            <a:graphicFrameLocks noGrp="1"/>
          </p:cNvGraphicFramePr>
          <p:nvPr>
            <p:ph type="chart" sz="quarter" idx="19"/>
            <p:extLst>
              <p:ext uri="{D42A27DB-BD31-4B8C-83A1-F6EECF244321}">
                <p14:modId xmlns:p14="http://schemas.microsoft.com/office/powerpoint/2010/main" val="2450093211"/>
              </p:ext>
            </p:extLst>
          </p:nvPr>
        </p:nvGraphicFramePr>
        <p:xfrm>
          <a:off x="71438" y="1784235"/>
          <a:ext cx="9001125" cy="4116225"/>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 Placeholder 2">
            <a:extLst>
              <a:ext uri="{FF2B5EF4-FFF2-40B4-BE49-F238E27FC236}">
                <a16:creationId xmlns:a16="http://schemas.microsoft.com/office/drawing/2014/main" id="{E88A5C27-F944-489E-9697-F36C1D0A12A9}"/>
              </a:ext>
            </a:extLst>
          </p:cNvPr>
          <p:cNvSpPr>
            <a:spLocks noGrp="1"/>
          </p:cNvSpPr>
          <p:nvPr>
            <p:ph type="body" sz="quarter" idx="22"/>
          </p:nvPr>
        </p:nvSpPr>
        <p:spPr>
          <a:xfrm>
            <a:off x="71564" y="5779008"/>
            <a:ext cx="9001063" cy="493776"/>
          </a:xfrm>
        </p:spPr>
        <p:txBody>
          <a:bodyPr/>
          <a:lstStyle/>
          <a:p>
            <a:pPr>
              <a:lnSpc>
                <a:spcPct val="100000"/>
              </a:lnSpc>
            </a:pPr>
            <a:r>
              <a:rPr lang="en-US" dirty="0">
                <a:latin typeface="InterFace" panose="020B0503030203020204"/>
              </a:rPr>
              <a:t>* Also includes those who refused to respond.</a:t>
            </a:r>
          </a:p>
          <a:p>
            <a:pPr>
              <a:lnSpc>
                <a:spcPct val="100000"/>
              </a:lnSpc>
            </a:pPr>
            <a:r>
              <a:rPr lang="en-US" dirty="0">
                <a:latin typeface="InterFace" panose="020B0503030203020204"/>
              </a:rPr>
              <a:t>Note: Segments may not sum to 100% because of rounding. </a:t>
            </a:r>
          </a:p>
          <a:p>
            <a:pPr>
              <a:lnSpc>
                <a:spcPct val="100000"/>
              </a:lnSpc>
            </a:pPr>
            <a:r>
              <a:rPr lang="en-US" dirty="0">
                <a:latin typeface="InterFace" panose="020B0503030203020204"/>
              </a:rPr>
              <a:t>Data: Commonwealth Fund Election 2020 Battleground State Health Care Poll, Sept. 2020.</a:t>
            </a:r>
          </a:p>
        </p:txBody>
      </p:sp>
      <p:sp>
        <p:nvSpPr>
          <p:cNvPr id="7" name="TextBox 3">
            <a:extLst>
              <a:ext uri="{FF2B5EF4-FFF2-40B4-BE49-F238E27FC236}">
                <a16:creationId xmlns:a16="http://schemas.microsoft.com/office/drawing/2014/main" id="{C9E91B45-F86F-47FC-9514-AC4EDAD96C2E}"/>
              </a:ext>
            </a:extLst>
          </p:cNvPr>
          <p:cNvSpPr txBox="1"/>
          <p:nvPr/>
        </p:nvSpPr>
        <p:spPr>
          <a:xfrm>
            <a:off x="180038" y="932812"/>
            <a:ext cx="8046720" cy="628408"/>
          </a:xfrm>
          <a:prstGeom prst="rect">
            <a:avLst/>
          </a:prstGeom>
          <a:noFill/>
        </p:spPr>
        <p:txBody>
          <a:bodyPr wrap="square" lIns="640080"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defTabSz="914400">
              <a:defRPr/>
            </a:pPr>
            <a:r>
              <a:rPr lang="en-US" sz="1400" dirty="0">
                <a:solidFill>
                  <a:srgbClr val="4C515A"/>
                </a:solidFill>
                <a:latin typeface="InterFace"/>
              </a:rPr>
              <a:t>Based on what you are hearing from the presidential candidates so far, in your view, which candidate is the most likely to do the following?</a:t>
            </a:r>
          </a:p>
        </p:txBody>
      </p:sp>
      <p:grpSp>
        <p:nvGrpSpPr>
          <p:cNvPr id="8" name="Group 7">
            <a:extLst>
              <a:ext uri="{FF2B5EF4-FFF2-40B4-BE49-F238E27FC236}">
                <a16:creationId xmlns:a16="http://schemas.microsoft.com/office/drawing/2014/main" id="{7D5EB265-E70E-4087-9A6A-EE32943B714F}"/>
              </a:ext>
            </a:extLst>
          </p:cNvPr>
          <p:cNvGrpSpPr/>
          <p:nvPr/>
        </p:nvGrpSpPr>
        <p:grpSpPr>
          <a:xfrm>
            <a:off x="231791" y="961629"/>
            <a:ext cx="420867" cy="515901"/>
            <a:chOff x="1752600" y="533400"/>
            <a:chExt cx="787400" cy="965200"/>
          </a:xfrm>
          <a:solidFill>
            <a:srgbClr val="4C515A"/>
          </a:solidFill>
        </p:grpSpPr>
        <p:sp>
          <p:nvSpPr>
            <p:cNvPr id="9" name="Freeform 5">
              <a:extLst>
                <a:ext uri="{FF2B5EF4-FFF2-40B4-BE49-F238E27FC236}">
                  <a16:creationId xmlns:a16="http://schemas.microsoft.com/office/drawing/2014/main" id="{221897E2-2FDB-4C46-9F5C-B308E51E2C91}"/>
                </a:ext>
              </a:extLst>
            </p:cNvPr>
            <p:cNvSpPr>
              <a:spLocks noEditPoints="1"/>
            </p:cNvSpPr>
            <p:nvPr/>
          </p:nvSpPr>
          <p:spPr bwMode="auto">
            <a:xfrm>
              <a:off x="1752600" y="533400"/>
              <a:ext cx="787400" cy="965200"/>
            </a:xfrm>
            <a:custGeom>
              <a:avLst/>
              <a:gdLst>
                <a:gd name="T0" fmla="*/ 0 w 496"/>
                <a:gd name="T1" fmla="*/ 390 h 608"/>
                <a:gd name="T2" fmla="*/ 2 w 496"/>
                <a:gd name="T3" fmla="*/ 410 h 608"/>
                <a:gd name="T4" fmla="*/ 18 w 496"/>
                <a:gd name="T5" fmla="*/ 448 h 608"/>
                <a:gd name="T6" fmla="*/ 46 w 496"/>
                <a:gd name="T7" fmla="*/ 476 h 608"/>
                <a:gd name="T8" fmla="*/ 84 w 496"/>
                <a:gd name="T9" fmla="*/ 492 h 608"/>
                <a:gd name="T10" fmla="*/ 198 w 496"/>
                <a:gd name="T11" fmla="*/ 494 h 608"/>
                <a:gd name="T12" fmla="*/ 318 w 496"/>
                <a:gd name="T13" fmla="*/ 598 h 608"/>
                <a:gd name="T14" fmla="*/ 334 w 496"/>
                <a:gd name="T15" fmla="*/ 606 h 608"/>
                <a:gd name="T16" fmla="*/ 346 w 496"/>
                <a:gd name="T17" fmla="*/ 608 h 608"/>
                <a:gd name="T18" fmla="*/ 352 w 496"/>
                <a:gd name="T19" fmla="*/ 608 h 608"/>
                <a:gd name="T20" fmla="*/ 366 w 496"/>
                <a:gd name="T21" fmla="*/ 602 h 608"/>
                <a:gd name="T22" fmla="*/ 376 w 496"/>
                <a:gd name="T23" fmla="*/ 592 h 608"/>
                <a:gd name="T24" fmla="*/ 382 w 496"/>
                <a:gd name="T25" fmla="*/ 576 h 608"/>
                <a:gd name="T26" fmla="*/ 382 w 496"/>
                <a:gd name="T27" fmla="*/ 494 h 608"/>
                <a:gd name="T28" fmla="*/ 390 w 496"/>
                <a:gd name="T29" fmla="*/ 494 h 608"/>
                <a:gd name="T30" fmla="*/ 432 w 496"/>
                <a:gd name="T31" fmla="*/ 486 h 608"/>
                <a:gd name="T32" fmla="*/ 464 w 496"/>
                <a:gd name="T33" fmla="*/ 464 h 608"/>
                <a:gd name="T34" fmla="*/ 488 w 496"/>
                <a:gd name="T35" fmla="*/ 430 h 608"/>
                <a:gd name="T36" fmla="*/ 496 w 496"/>
                <a:gd name="T37" fmla="*/ 390 h 608"/>
                <a:gd name="T38" fmla="*/ 496 w 496"/>
                <a:gd name="T39" fmla="*/ 104 h 608"/>
                <a:gd name="T40" fmla="*/ 488 w 496"/>
                <a:gd name="T41" fmla="*/ 64 h 608"/>
                <a:gd name="T42" fmla="*/ 464 w 496"/>
                <a:gd name="T43" fmla="*/ 30 h 608"/>
                <a:gd name="T44" fmla="*/ 432 w 496"/>
                <a:gd name="T45" fmla="*/ 8 h 608"/>
                <a:gd name="T46" fmla="*/ 390 w 496"/>
                <a:gd name="T47" fmla="*/ 0 h 608"/>
                <a:gd name="T48" fmla="*/ 106 w 496"/>
                <a:gd name="T49" fmla="*/ 0 h 608"/>
                <a:gd name="T50" fmla="*/ 64 w 496"/>
                <a:gd name="T51" fmla="*/ 8 h 608"/>
                <a:gd name="T52" fmla="*/ 32 w 496"/>
                <a:gd name="T53" fmla="*/ 30 h 608"/>
                <a:gd name="T54" fmla="*/ 8 w 496"/>
                <a:gd name="T55" fmla="*/ 64 h 608"/>
                <a:gd name="T56" fmla="*/ 0 w 496"/>
                <a:gd name="T57" fmla="*/ 104 h 608"/>
                <a:gd name="T58" fmla="*/ 54 w 496"/>
                <a:gd name="T59" fmla="*/ 104 h 608"/>
                <a:gd name="T60" fmla="*/ 56 w 496"/>
                <a:gd name="T61" fmla="*/ 94 h 608"/>
                <a:gd name="T62" fmla="*/ 62 w 496"/>
                <a:gd name="T63" fmla="*/ 76 h 608"/>
                <a:gd name="T64" fmla="*/ 76 w 496"/>
                <a:gd name="T65" fmla="*/ 62 h 608"/>
                <a:gd name="T66" fmla="*/ 94 w 496"/>
                <a:gd name="T67" fmla="*/ 54 h 608"/>
                <a:gd name="T68" fmla="*/ 390 w 496"/>
                <a:gd name="T69" fmla="*/ 52 h 608"/>
                <a:gd name="T70" fmla="*/ 402 w 496"/>
                <a:gd name="T71" fmla="*/ 54 h 608"/>
                <a:gd name="T72" fmla="*/ 420 w 496"/>
                <a:gd name="T73" fmla="*/ 62 h 608"/>
                <a:gd name="T74" fmla="*/ 434 w 496"/>
                <a:gd name="T75" fmla="*/ 76 h 608"/>
                <a:gd name="T76" fmla="*/ 440 w 496"/>
                <a:gd name="T77" fmla="*/ 94 h 608"/>
                <a:gd name="T78" fmla="*/ 442 w 496"/>
                <a:gd name="T79" fmla="*/ 390 h 608"/>
                <a:gd name="T80" fmla="*/ 440 w 496"/>
                <a:gd name="T81" fmla="*/ 400 h 608"/>
                <a:gd name="T82" fmla="*/ 434 w 496"/>
                <a:gd name="T83" fmla="*/ 418 h 608"/>
                <a:gd name="T84" fmla="*/ 420 w 496"/>
                <a:gd name="T85" fmla="*/ 432 h 608"/>
                <a:gd name="T86" fmla="*/ 402 w 496"/>
                <a:gd name="T87" fmla="*/ 440 h 608"/>
                <a:gd name="T88" fmla="*/ 328 w 496"/>
                <a:gd name="T89" fmla="*/ 440 h 608"/>
                <a:gd name="T90" fmla="*/ 218 w 496"/>
                <a:gd name="T91" fmla="*/ 440 h 608"/>
                <a:gd name="T92" fmla="*/ 106 w 496"/>
                <a:gd name="T93" fmla="*/ 440 h 608"/>
                <a:gd name="T94" fmla="*/ 86 w 496"/>
                <a:gd name="T95" fmla="*/ 436 h 608"/>
                <a:gd name="T96" fmla="*/ 70 w 496"/>
                <a:gd name="T97" fmla="*/ 426 h 608"/>
                <a:gd name="T98" fmla="*/ 58 w 496"/>
                <a:gd name="T99" fmla="*/ 410 h 608"/>
                <a:gd name="T100" fmla="*/ 54 w 496"/>
                <a:gd name="T101" fmla="*/ 390 h 6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96" h="608">
                  <a:moveTo>
                    <a:pt x="0" y="104"/>
                  </a:moveTo>
                  <a:lnTo>
                    <a:pt x="0" y="390"/>
                  </a:lnTo>
                  <a:lnTo>
                    <a:pt x="0" y="390"/>
                  </a:lnTo>
                  <a:lnTo>
                    <a:pt x="2" y="410"/>
                  </a:lnTo>
                  <a:lnTo>
                    <a:pt x="8" y="430"/>
                  </a:lnTo>
                  <a:lnTo>
                    <a:pt x="18" y="448"/>
                  </a:lnTo>
                  <a:lnTo>
                    <a:pt x="32" y="464"/>
                  </a:lnTo>
                  <a:lnTo>
                    <a:pt x="46" y="476"/>
                  </a:lnTo>
                  <a:lnTo>
                    <a:pt x="64" y="486"/>
                  </a:lnTo>
                  <a:lnTo>
                    <a:pt x="84" y="492"/>
                  </a:lnTo>
                  <a:lnTo>
                    <a:pt x="106" y="494"/>
                  </a:lnTo>
                  <a:lnTo>
                    <a:pt x="198" y="494"/>
                  </a:lnTo>
                  <a:lnTo>
                    <a:pt x="318" y="598"/>
                  </a:lnTo>
                  <a:lnTo>
                    <a:pt x="318" y="598"/>
                  </a:lnTo>
                  <a:lnTo>
                    <a:pt x="326" y="602"/>
                  </a:lnTo>
                  <a:lnTo>
                    <a:pt x="334" y="606"/>
                  </a:lnTo>
                  <a:lnTo>
                    <a:pt x="340" y="608"/>
                  </a:lnTo>
                  <a:lnTo>
                    <a:pt x="346" y="608"/>
                  </a:lnTo>
                  <a:lnTo>
                    <a:pt x="346" y="608"/>
                  </a:lnTo>
                  <a:lnTo>
                    <a:pt x="352" y="608"/>
                  </a:lnTo>
                  <a:lnTo>
                    <a:pt x="360" y="606"/>
                  </a:lnTo>
                  <a:lnTo>
                    <a:pt x="366" y="602"/>
                  </a:lnTo>
                  <a:lnTo>
                    <a:pt x="372" y="598"/>
                  </a:lnTo>
                  <a:lnTo>
                    <a:pt x="376" y="592"/>
                  </a:lnTo>
                  <a:lnTo>
                    <a:pt x="380" y="586"/>
                  </a:lnTo>
                  <a:lnTo>
                    <a:pt x="382" y="576"/>
                  </a:lnTo>
                  <a:lnTo>
                    <a:pt x="382" y="568"/>
                  </a:lnTo>
                  <a:lnTo>
                    <a:pt x="382" y="494"/>
                  </a:lnTo>
                  <a:lnTo>
                    <a:pt x="390" y="494"/>
                  </a:lnTo>
                  <a:lnTo>
                    <a:pt x="390" y="494"/>
                  </a:lnTo>
                  <a:lnTo>
                    <a:pt x="412" y="492"/>
                  </a:lnTo>
                  <a:lnTo>
                    <a:pt x="432" y="486"/>
                  </a:lnTo>
                  <a:lnTo>
                    <a:pt x="450" y="476"/>
                  </a:lnTo>
                  <a:lnTo>
                    <a:pt x="464" y="464"/>
                  </a:lnTo>
                  <a:lnTo>
                    <a:pt x="478" y="448"/>
                  </a:lnTo>
                  <a:lnTo>
                    <a:pt x="488" y="430"/>
                  </a:lnTo>
                  <a:lnTo>
                    <a:pt x="494" y="410"/>
                  </a:lnTo>
                  <a:lnTo>
                    <a:pt x="496" y="390"/>
                  </a:lnTo>
                  <a:lnTo>
                    <a:pt x="496" y="104"/>
                  </a:lnTo>
                  <a:lnTo>
                    <a:pt x="496" y="104"/>
                  </a:lnTo>
                  <a:lnTo>
                    <a:pt x="494" y="82"/>
                  </a:lnTo>
                  <a:lnTo>
                    <a:pt x="488" y="64"/>
                  </a:lnTo>
                  <a:lnTo>
                    <a:pt x="478" y="46"/>
                  </a:lnTo>
                  <a:lnTo>
                    <a:pt x="464" y="30"/>
                  </a:lnTo>
                  <a:lnTo>
                    <a:pt x="450" y="18"/>
                  </a:lnTo>
                  <a:lnTo>
                    <a:pt x="432" y="8"/>
                  </a:lnTo>
                  <a:lnTo>
                    <a:pt x="412" y="2"/>
                  </a:lnTo>
                  <a:lnTo>
                    <a:pt x="390" y="0"/>
                  </a:lnTo>
                  <a:lnTo>
                    <a:pt x="106" y="0"/>
                  </a:lnTo>
                  <a:lnTo>
                    <a:pt x="106" y="0"/>
                  </a:lnTo>
                  <a:lnTo>
                    <a:pt x="84" y="2"/>
                  </a:lnTo>
                  <a:lnTo>
                    <a:pt x="64" y="8"/>
                  </a:lnTo>
                  <a:lnTo>
                    <a:pt x="46" y="18"/>
                  </a:lnTo>
                  <a:lnTo>
                    <a:pt x="32" y="30"/>
                  </a:lnTo>
                  <a:lnTo>
                    <a:pt x="18" y="46"/>
                  </a:lnTo>
                  <a:lnTo>
                    <a:pt x="8" y="64"/>
                  </a:lnTo>
                  <a:lnTo>
                    <a:pt x="2" y="82"/>
                  </a:lnTo>
                  <a:lnTo>
                    <a:pt x="0" y="104"/>
                  </a:lnTo>
                  <a:lnTo>
                    <a:pt x="0" y="104"/>
                  </a:lnTo>
                  <a:close/>
                  <a:moveTo>
                    <a:pt x="54" y="104"/>
                  </a:moveTo>
                  <a:lnTo>
                    <a:pt x="54" y="104"/>
                  </a:lnTo>
                  <a:lnTo>
                    <a:pt x="56" y="94"/>
                  </a:lnTo>
                  <a:lnTo>
                    <a:pt x="58" y="84"/>
                  </a:lnTo>
                  <a:lnTo>
                    <a:pt x="62" y="76"/>
                  </a:lnTo>
                  <a:lnTo>
                    <a:pt x="70" y="68"/>
                  </a:lnTo>
                  <a:lnTo>
                    <a:pt x="76" y="62"/>
                  </a:lnTo>
                  <a:lnTo>
                    <a:pt x="86" y="56"/>
                  </a:lnTo>
                  <a:lnTo>
                    <a:pt x="94" y="54"/>
                  </a:lnTo>
                  <a:lnTo>
                    <a:pt x="106" y="52"/>
                  </a:lnTo>
                  <a:lnTo>
                    <a:pt x="390" y="52"/>
                  </a:lnTo>
                  <a:lnTo>
                    <a:pt x="390" y="52"/>
                  </a:lnTo>
                  <a:lnTo>
                    <a:pt x="402" y="54"/>
                  </a:lnTo>
                  <a:lnTo>
                    <a:pt x="410" y="56"/>
                  </a:lnTo>
                  <a:lnTo>
                    <a:pt x="420" y="62"/>
                  </a:lnTo>
                  <a:lnTo>
                    <a:pt x="426" y="68"/>
                  </a:lnTo>
                  <a:lnTo>
                    <a:pt x="434" y="76"/>
                  </a:lnTo>
                  <a:lnTo>
                    <a:pt x="438" y="84"/>
                  </a:lnTo>
                  <a:lnTo>
                    <a:pt x="440" y="94"/>
                  </a:lnTo>
                  <a:lnTo>
                    <a:pt x="442" y="104"/>
                  </a:lnTo>
                  <a:lnTo>
                    <a:pt x="442" y="390"/>
                  </a:lnTo>
                  <a:lnTo>
                    <a:pt x="442" y="390"/>
                  </a:lnTo>
                  <a:lnTo>
                    <a:pt x="440" y="400"/>
                  </a:lnTo>
                  <a:lnTo>
                    <a:pt x="438" y="410"/>
                  </a:lnTo>
                  <a:lnTo>
                    <a:pt x="434" y="418"/>
                  </a:lnTo>
                  <a:lnTo>
                    <a:pt x="426" y="426"/>
                  </a:lnTo>
                  <a:lnTo>
                    <a:pt x="420" y="432"/>
                  </a:lnTo>
                  <a:lnTo>
                    <a:pt x="410" y="436"/>
                  </a:lnTo>
                  <a:lnTo>
                    <a:pt x="402" y="440"/>
                  </a:lnTo>
                  <a:lnTo>
                    <a:pt x="390" y="440"/>
                  </a:lnTo>
                  <a:lnTo>
                    <a:pt x="328" y="440"/>
                  </a:lnTo>
                  <a:lnTo>
                    <a:pt x="328" y="536"/>
                  </a:lnTo>
                  <a:lnTo>
                    <a:pt x="218" y="440"/>
                  </a:lnTo>
                  <a:lnTo>
                    <a:pt x="106" y="440"/>
                  </a:lnTo>
                  <a:lnTo>
                    <a:pt x="106" y="440"/>
                  </a:lnTo>
                  <a:lnTo>
                    <a:pt x="94" y="440"/>
                  </a:lnTo>
                  <a:lnTo>
                    <a:pt x="86" y="436"/>
                  </a:lnTo>
                  <a:lnTo>
                    <a:pt x="76" y="432"/>
                  </a:lnTo>
                  <a:lnTo>
                    <a:pt x="70" y="426"/>
                  </a:lnTo>
                  <a:lnTo>
                    <a:pt x="62" y="418"/>
                  </a:lnTo>
                  <a:lnTo>
                    <a:pt x="58" y="410"/>
                  </a:lnTo>
                  <a:lnTo>
                    <a:pt x="56" y="400"/>
                  </a:lnTo>
                  <a:lnTo>
                    <a:pt x="54" y="390"/>
                  </a:lnTo>
                  <a:lnTo>
                    <a:pt x="54" y="1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4C515A"/>
                </a:solidFill>
                <a:effectLst/>
                <a:uLnTx/>
                <a:uFillTx/>
                <a:latin typeface="InterFace"/>
                <a:ea typeface="+mn-ea"/>
                <a:cs typeface="+mn-cs"/>
              </a:endParaRPr>
            </a:p>
          </p:txBody>
        </p:sp>
        <p:sp>
          <p:nvSpPr>
            <p:cNvPr id="10" name="Freeform 6">
              <a:extLst>
                <a:ext uri="{FF2B5EF4-FFF2-40B4-BE49-F238E27FC236}">
                  <a16:creationId xmlns:a16="http://schemas.microsoft.com/office/drawing/2014/main" id="{CAC8AEC9-F2CD-4D92-9423-B6E34502B431}"/>
                </a:ext>
              </a:extLst>
            </p:cNvPr>
            <p:cNvSpPr>
              <a:spLocks/>
            </p:cNvSpPr>
            <p:nvPr/>
          </p:nvSpPr>
          <p:spPr bwMode="auto">
            <a:xfrm>
              <a:off x="2073275" y="1073150"/>
              <a:ext cx="117475" cy="104775"/>
            </a:xfrm>
            <a:custGeom>
              <a:avLst/>
              <a:gdLst>
                <a:gd name="T0" fmla="*/ 36 w 74"/>
                <a:gd name="T1" fmla="*/ 0 h 66"/>
                <a:gd name="T2" fmla="*/ 36 w 74"/>
                <a:gd name="T3" fmla="*/ 0 h 66"/>
                <a:gd name="T4" fmla="*/ 22 w 74"/>
                <a:gd name="T5" fmla="*/ 4 h 66"/>
                <a:gd name="T6" fmla="*/ 16 w 74"/>
                <a:gd name="T7" fmla="*/ 6 h 66"/>
                <a:gd name="T8" fmla="*/ 10 w 74"/>
                <a:gd name="T9" fmla="*/ 10 h 66"/>
                <a:gd name="T10" fmla="*/ 10 w 74"/>
                <a:gd name="T11" fmla="*/ 10 h 66"/>
                <a:gd name="T12" fmla="*/ 6 w 74"/>
                <a:gd name="T13" fmla="*/ 14 h 66"/>
                <a:gd name="T14" fmla="*/ 4 w 74"/>
                <a:gd name="T15" fmla="*/ 20 h 66"/>
                <a:gd name="T16" fmla="*/ 2 w 74"/>
                <a:gd name="T17" fmla="*/ 26 h 66"/>
                <a:gd name="T18" fmla="*/ 0 w 74"/>
                <a:gd name="T19" fmla="*/ 34 h 66"/>
                <a:gd name="T20" fmla="*/ 0 w 74"/>
                <a:gd name="T21" fmla="*/ 34 h 66"/>
                <a:gd name="T22" fmla="*/ 2 w 74"/>
                <a:gd name="T23" fmla="*/ 40 h 66"/>
                <a:gd name="T24" fmla="*/ 4 w 74"/>
                <a:gd name="T25" fmla="*/ 46 h 66"/>
                <a:gd name="T26" fmla="*/ 6 w 74"/>
                <a:gd name="T27" fmla="*/ 52 h 66"/>
                <a:gd name="T28" fmla="*/ 10 w 74"/>
                <a:gd name="T29" fmla="*/ 58 h 66"/>
                <a:gd name="T30" fmla="*/ 10 w 74"/>
                <a:gd name="T31" fmla="*/ 58 h 66"/>
                <a:gd name="T32" fmla="*/ 16 w 74"/>
                <a:gd name="T33" fmla="*/ 62 h 66"/>
                <a:gd name="T34" fmla="*/ 22 w 74"/>
                <a:gd name="T35" fmla="*/ 64 h 66"/>
                <a:gd name="T36" fmla="*/ 28 w 74"/>
                <a:gd name="T37" fmla="*/ 66 h 66"/>
                <a:gd name="T38" fmla="*/ 36 w 74"/>
                <a:gd name="T39" fmla="*/ 66 h 66"/>
                <a:gd name="T40" fmla="*/ 36 w 74"/>
                <a:gd name="T41" fmla="*/ 66 h 66"/>
                <a:gd name="T42" fmla="*/ 44 w 74"/>
                <a:gd name="T43" fmla="*/ 66 h 66"/>
                <a:gd name="T44" fmla="*/ 52 w 74"/>
                <a:gd name="T45" fmla="*/ 64 h 66"/>
                <a:gd name="T46" fmla="*/ 58 w 74"/>
                <a:gd name="T47" fmla="*/ 62 h 66"/>
                <a:gd name="T48" fmla="*/ 64 w 74"/>
                <a:gd name="T49" fmla="*/ 58 h 66"/>
                <a:gd name="T50" fmla="*/ 64 w 74"/>
                <a:gd name="T51" fmla="*/ 58 h 66"/>
                <a:gd name="T52" fmla="*/ 68 w 74"/>
                <a:gd name="T53" fmla="*/ 52 h 66"/>
                <a:gd name="T54" fmla="*/ 70 w 74"/>
                <a:gd name="T55" fmla="*/ 46 h 66"/>
                <a:gd name="T56" fmla="*/ 72 w 74"/>
                <a:gd name="T57" fmla="*/ 40 h 66"/>
                <a:gd name="T58" fmla="*/ 74 w 74"/>
                <a:gd name="T59" fmla="*/ 34 h 66"/>
                <a:gd name="T60" fmla="*/ 74 w 74"/>
                <a:gd name="T61" fmla="*/ 34 h 66"/>
                <a:gd name="T62" fmla="*/ 72 w 74"/>
                <a:gd name="T63" fmla="*/ 26 h 66"/>
                <a:gd name="T64" fmla="*/ 70 w 74"/>
                <a:gd name="T65" fmla="*/ 20 h 66"/>
                <a:gd name="T66" fmla="*/ 68 w 74"/>
                <a:gd name="T67" fmla="*/ 14 h 66"/>
                <a:gd name="T68" fmla="*/ 64 w 74"/>
                <a:gd name="T69" fmla="*/ 10 h 66"/>
                <a:gd name="T70" fmla="*/ 64 w 74"/>
                <a:gd name="T71" fmla="*/ 10 h 66"/>
                <a:gd name="T72" fmla="*/ 58 w 74"/>
                <a:gd name="T73" fmla="*/ 6 h 66"/>
                <a:gd name="T74" fmla="*/ 52 w 74"/>
                <a:gd name="T75" fmla="*/ 4 h 66"/>
                <a:gd name="T76" fmla="*/ 36 w 74"/>
                <a:gd name="T77" fmla="*/ 0 h 66"/>
                <a:gd name="T78" fmla="*/ 36 w 74"/>
                <a:gd name="T79"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4" h="66">
                  <a:moveTo>
                    <a:pt x="36" y="0"/>
                  </a:moveTo>
                  <a:lnTo>
                    <a:pt x="36" y="0"/>
                  </a:lnTo>
                  <a:lnTo>
                    <a:pt x="22" y="4"/>
                  </a:lnTo>
                  <a:lnTo>
                    <a:pt x="16" y="6"/>
                  </a:lnTo>
                  <a:lnTo>
                    <a:pt x="10" y="10"/>
                  </a:lnTo>
                  <a:lnTo>
                    <a:pt x="10" y="10"/>
                  </a:lnTo>
                  <a:lnTo>
                    <a:pt x="6" y="14"/>
                  </a:lnTo>
                  <a:lnTo>
                    <a:pt x="4" y="20"/>
                  </a:lnTo>
                  <a:lnTo>
                    <a:pt x="2" y="26"/>
                  </a:lnTo>
                  <a:lnTo>
                    <a:pt x="0" y="34"/>
                  </a:lnTo>
                  <a:lnTo>
                    <a:pt x="0" y="34"/>
                  </a:lnTo>
                  <a:lnTo>
                    <a:pt x="2" y="40"/>
                  </a:lnTo>
                  <a:lnTo>
                    <a:pt x="4" y="46"/>
                  </a:lnTo>
                  <a:lnTo>
                    <a:pt x="6" y="52"/>
                  </a:lnTo>
                  <a:lnTo>
                    <a:pt x="10" y="58"/>
                  </a:lnTo>
                  <a:lnTo>
                    <a:pt x="10" y="58"/>
                  </a:lnTo>
                  <a:lnTo>
                    <a:pt x="16" y="62"/>
                  </a:lnTo>
                  <a:lnTo>
                    <a:pt x="22" y="64"/>
                  </a:lnTo>
                  <a:lnTo>
                    <a:pt x="28" y="66"/>
                  </a:lnTo>
                  <a:lnTo>
                    <a:pt x="36" y="66"/>
                  </a:lnTo>
                  <a:lnTo>
                    <a:pt x="36" y="66"/>
                  </a:lnTo>
                  <a:lnTo>
                    <a:pt x="44" y="66"/>
                  </a:lnTo>
                  <a:lnTo>
                    <a:pt x="52" y="64"/>
                  </a:lnTo>
                  <a:lnTo>
                    <a:pt x="58" y="62"/>
                  </a:lnTo>
                  <a:lnTo>
                    <a:pt x="64" y="58"/>
                  </a:lnTo>
                  <a:lnTo>
                    <a:pt x="64" y="58"/>
                  </a:lnTo>
                  <a:lnTo>
                    <a:pt x="68" y="52"/>
                  </a:lnTo>
                  <a:lnTo>
                    <a:pt x="70" y="46"/>
                  </a:lnTo>
                  <a:lnTo>
                    <a:pt x="72" y="40"/>
                  </a:lnTo>
                  <a:lnTo>
                    <a:pt x="74" y="34"/>
                  </a:lnTo>
                  <a:lnTo>
                    <a:pt x="74" y="34"/>
                  </a:lnTo>
                  <a:lnTo>
                    <a:pt x="72" y="26"/>
                  </a:lnTo>
                  <a:lnTo>
                    <a:pt x="70" y="20"/>
                  </a:lnTo>
                  <a:lnTo>
                    <a:pt x="68" y="14"/>
                  </a:lnTo>
                  <a:lnTo>
                    <a:pt x="64" y="10"/>
                  </a:lnTo>
                  <a:lnTo>
                    <a:pt x="64" y="10"/>
                  </a:lnTo>
                  <a:lnTo>
                    <a:pt x="58" y="6"/>
                  </a:lnTo>
                  <a:lnTo>
                    <a:pt x="52" y="4"/>
                  </a:lnTo>
                  <a:lnTo>
                    <a:pt x="36" y="0"/>
                  </a:lnTo>
                  <a:lnTo>
                    <a:pt x="3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4C515A"/>
                </a:solidFill>
                <a:effectLst/>
                <a:uLnTx/>
                <a:uFillTx/>
                <a:latin typeface="InterFace"/>
                <a:ea typeface="+mn-ea"/>
                <a:cs typeface="+mn-cs"/>
              </a:endParaRPr>
            </a:p>
          </p:txBody>
        </p:sp>
        <p:sp>
          <p:nvSpPr>
            <p:cNvPr id="11" name="Freeform 7">
              <a:extLst>
                <a:ext uri="{FF2B5EF4-FFF2-40B4-BE49-F238E27FC236}">
                  <a16:creationId xmlns:a16="http://schemas.microsoft.com/office/drawing/2014/main" id="{8B7049EE-BA3F-4FF4-BDD2-1ADC33E877B3}"/>
                </a:ext>
              </a:extLst>
            </p:cNvPr>
            <p:cNvSpPr>
              <a:spLocks/>
            </p:cNvSpPr>
            <p:nvPr/>
          </p:nvSpPr>
          <p:spPr bwMode="auto">
            <a:xfrm>
              <a:off x="2006600" y="701675"/>
              <a:ext cx="292100" cy="330200"/>
            </a:xfrm>
            <a:custGeom>
              <a:avLst/>
              <a:gdLst>
                <a:gd name="T0" fmla="*/ 160 w 184"/>
                <a:gd name="T1" fmla="*/ 18 h 208"/>
                <a:gd name="T2" fmla="*/ 132 w 184"/>
                <a:gd name="T3" fmla="*/ 4 h 208"/>
                <a:gd name="T4" fmla="*/ 94 w 184"/>
                <a:gd name="T5" fmla="*/ 0 h 208"/>
                <a:gd name="T6" fmla="*/ 64 w 184"/>
                <a:gd name="T7" fmla="*/ 2 h 208"/>
                <a:gd name="T8" fmla="*/ 40 w 184"/>
                <a:gd name="T9" fmla="*/ 8 h 208"/>
                <a:gd name="T10" fmla="*/ 0 w 184"/>
                <a:gd name="T11" fmla="*/ 26 h 208"/>
                <a:gd name="T12" fmla="*/ 24 w 184"/>
                <a:gd name="T13" fmla="*/ 70 h 208"/>
                <a:gd name="T14" fmla="*/ 36 w 184"/>
                <a:gd name="T15" fmla="*/ 62 h 208"/>
                <a:gd name="T16" fmla="*/ 52 w 184"/>
                <a:gd name="T17" fmla="*/ 54 h 208"/>
                <a:gd name="T18" fmla="*/ 68 w 184"/>
                <a:gd name="T19" fmla="*/ 50 h 208"/>
                <a:gd name="T20" fmla="*/ 84 w 184"/>
                <a:gd name="T21" fmla="*/ 48 h 208"/>
                <a:gd name="T22" fmla="*/ 110 w 184"/>
                <a:gd name="T23" fmla="*/ 52 h 208"/>
                <a:gd name="T24" fmla="*/ 116 w 184"/>
                <a:gd name="T25" fmla="*/ 56 h 208"/>
                <a:gd name="T26" fmla="*/ 122 w 184"/>
                <a:gd name="T27" fmla="*/ 66 h 208"/>
                <a:gd name="T28" fmla="*/ 124 w 184"/>
                <a:gd name="T29" fmla="*/ 78 h 208"/>
                <a:gd name="T30" fmla="*/ 118 w 184"/>
                <a:gd name="T31" fmla="*/ 96 h 208"/>
                <a:gd name="T32" fmla="*/ 112 w 184"/>
                <a:gd name="T33" fmla="*/ 104 h 208"/>
                <a:gd name="T34" fmla="*/ 102 w 184"/>
                <a:gd name="T35" fmla="*/ 110 h 208"/>
                <a:gd name="T36" fmla="*/ 84 w 184"/>
                <a:gd name="T37" fmla="*/ 124 h 208"/>
                <a:gd name="T38" fmla="*/ 66 w 184"/>
                <a:gd name="T39" fmla="*/ 142 h 208"/>
                <a:gd name="T40" fmla="*/ 58 w 184"/>
                <a:gd name="T41" fmla="*/ 154 h 208"/>
                <a:gd name="T42" fmla="*/ 54 w 184"/>
                <a:gd name="T43" fmla="*/ 168 h 208"/>
                <a:gd name="T44" fmla="*/ 52 w 184"/>
                <a:gd name="T45" fmla="*/ 208 h 208"/>
                <a:gd name="T46" fmla="*/ 102 w 184"/>
                <a:gd name="T47" fmla="*/ 208 h 208"/>
                <a:gd name="T48" fmla="*/ 108 w 184"/>
                <a:gd name="T49" fmla="*/ 180 h 208"/>
                <a:gd name="T50" fmla="*/ 114 w 184"/>
                <a:gd name="T51" fmla="*/ 168 h 208"/>
                <a:gd name="T52" fmla="*/ 124 w 184"/>
                <a:gd name="T53" fmla="*/ 160 h 208"/>
                <a:gd name="T54" fmla="*/ 144 w 184"/>
                <a:gd name="T55" fmla="*/ 146 h 208"/>
                <a:gd name="T56" fmla="*/ 162 w 184"/>
                <a:gd name="T57" fmla="*/ 130 h 208"/>
                <a:gd name="T58" fmla="*/ 172 w 184"/>
                <a:gd name="T59" fmla="*/ 120 h 208"/>
                <a:gd name="T60" fmla="*/ 178 w 184"/>
                <a:gd name="T61" fmla="*/ 106 h 208"/>
                <a:gd name="T62" fmla="*/ 184 w 184"/>
                <a:gd name="T63" fmla="*/ 70 h 208"/>
                <a:gd name="T64" fmla="*/ 182 w 184"/>
                <a:gd name="T65" fmla="*/ 54 h 208"/>
                <a:gd name="T66" fmla="*/ 170 w 184"/>
                <a:gd name="T67" fmla="*/ 30 h 208"/>
                <a:gd name="T68" fmla="*/ 160 w 184"/>
                <a:gd name="T69" fmla="*/ 18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84" h="208">
                  <a:moveTo>
                    <a:pt x="160" y="18"/>
                  </a:moveTo>
                  <a:lnTo>
                    <a:pt x="160" y="18"/>
                  </a:lnTo>
                  <a:lnTo>
                    <a:pt x="146" y="10"/>
                  </a:lnTo>
                  <a:lnTo>
                    <a:pt x="132" y="4"/>
                  </a:lnTo>
                  <a:lnTo>
                    <a:pt x="114" y="0"/>
                  </a:lnTo>
                  <a:lnTo>
                    <a:pt x="94" y="0"/>
                  </a:lnTo>
                  <a:lnTo>
                    <a:pt x="94" y="0"/>
                  </a:lnTo>
                  <a:lnTo>
                    <a:pt x="64" y="2"/>
                  </a:lnTo>
                  <a:lnTo>
                    <a:pt x="40" y="8"/>
                  </a:lnTo>
                  <a:lnTo>
                    <a:pt x="40" y="8"/>
                  </a:lnTo>
                  <a:lnTo>
                    <a:pt x="18" y="16"/>
                  </a:lnTo>
                  <a:lnTo>
                    <a:pt x="0" y="26"/>
                  </a:lnTo>
                  <a:lnTo>
                    <a:pt x="24" y="70"/>
                  </a:lnTo>
                  <a:lnTo>
                    <a:pt x="24" y="70"/>
                  </a:lnTo>
                  <a:lnTo>
                    <a:pt x="36" y="62"/>
                  </a:lnTo>
                  <a:lnTo>
                    <a:pt x="36" y="62"/>
                  </a:lnTo>
                  <a:lnTo>
                    <a:pt x="52" y="54"/>
                  </a:lnTo>
                  <a:lnTo>
                    <a:pt x="52" y="54"/>
                  </a:lnTo>
                  <a:lnTo>
                    <a:pt x="68" y="50"/>
                  </a:lnTo>
                  <a:lnTo>
                    <a:pt x="68" y="50"/>
                  </a:lnTo>
                  <a:lnTo>
                    <a:pt x="84" y="48"/>
                  </a:lnTo>
                  <a:lnTo>
                    <a:pt x="84" y="48"/>
                  </a:lnTo>
                  <a:lnTo>
                    <a:pt x="104" y="50"/>
                  </a:lnTo>
                  <a:lnTo>
                    <a:pt x="110" y="52"/>
                  </a:lnTo>
                  <a:lnTo>
                    <a:pt x="116" y="56"/>
                  </a:lnTo>
                  <a:lnTo>
                    <a:pt x="116" y="56"/>
                  </a:lnTo>
                  <a:lnTo>
                    <a:pt x="120" y="60"/>
                  </a:lnTo>
                  <a:lnTo>
                    <a:pt x="122" y="66"/>
                  </a:lnTo>
                  <a:lnTo>
                    <a:pt x="124" y="78"/>
                  </a:lnTo>
                  <a:lnTo>
                    <a:pt x="124" y="78"/>
                  </a:lnTo>
                  <a:lnTo>
                    <a:pt x="122" y="88"/>
                  </a:lnTo>
                  <a:lnTo>
                    <a:pt x="118" y="96"/>
                  </a:lnTo>
                  <a:lnTo>
                    <a:pt x="118" y="96"/>
                  </a:lnTo>
                  <a:lnTo>
                    <a:pt x="112" y="104"/>
                  </a:lnTo>
                  <a:lnTo>
                    <a:pt x="102" y="110"/>
                  </a:lnTo>
                  <a:lnTo>
                    <a:pt x="102" y="110"/>
                  </a:lnTo>
                  <a:lnTo>
                    <a:pt x="84" y="124"/>
                  </a:lnTo>
                  <a:lnTo>
                    <a:pt x="84" y="124"/>
                  </a:lnTo>
                  <a:lnTo>
                    <a:pt x="74" y="132"/>
                  </a:lnTo>
                  <a:lnTo>
                    <a:pt x="66" y="142"/>
                  </a:lnTo>
                  <a:lnTo>
                    <a:pt x="66" y="142"/>
                  </a:lnTo>
                  <a:lnTo>
                    <a:pt x="58" y="154"/>
                  </a:lnTo>
                  <a:lnTo>
                    <a:pt x="54" y="168"/>
                  </a:lnTo>
                  <a:lnTo>
                    <a:pt x="54" y="168"/>
                  </a:lnTo>
                  <a:lnTo>
                    <a:pt x="50" y="186"/>
                  </a:lnTo>
                  <a:lnTo>
                    <a:pt x="52" y="208"/>
                  </a:lnTo>
                  <a:lnTo>
                    <a:pt x="102" y="208"/>
                  </a:lnTo>
                  <a:lnTo>
                    <a:pt x="102" y="208"/>
                  </a:lnTo>
                  <a:lnTo>
                    <a:pt x="104" y="192"/>
                  </a:lnTo>
                  <a:lnTo>
                    <a:pt x="108" y="180"/>
                  </a:lnTo>
                  <a:lnTo>
                    <a:pt x="108" y="180"/>
                  </a:lnTo>
                  <a:lnTo>
                    <a:pt x="114" y="168"/>
                  </a:lnTo>
                  <a:lnTo>
                    <a:pt x="124" y="160"/>
                  </a:lnTo>
                  <a:lnTo>
                    <a:pt x="124" y="160"/>
                  </a:lnTo>
                  <a:lnTo>
                    <a:pt x="144" y="146"/>
                  </a:lnTo>
                  <a:lnTo>
                    <a:pt x="144" y="146"/>
                  </a:lnTo>
                  <a:lnTo>
                    <a:pt x="154" y="138"/>
                  </a:lnTo>
                  <a:lnTo>
                    <a:pt x="162" y="130"/>
                  </a:lnTo>
                  <a:lnTo>
                    <a:pt x="162" y="130"/>
                  </a:lnTo>
                  <a:lnTo>
                    <a:pt x="172" y="120"/>
                  </a:lnTo>
                  <a:lnTo>
                    <a:pt x="178" y="106"/>
                  </a:lnTo>
                  <a:lnTo>
                    <a:pt x="178" y="106"/>
                  </a:lnTo>
                  <a:lnTo>
                    <a:pt x="182" y="90"/>
                  </a:lnTo>
                  <a:lnTo>
                    <a:pt x="184" y="70"/>
                  </a:lnTo>
                  <a:lnTo>
                    <a:pt x="184" y="70"/>
                  </a:lnTo>
                  <a:lnTo>
                    <a:pt x="182" y="54"/>
                  </a:lnTo>
                  <a:lnTo>
                    <a:pt x="178" y="42"/>
                  </a:lnTo>
                  <a:lnTo>
                    <a:pt x="170" y="30"/>
                  </a:lnTo>
                  <a:lnTo>
                    <a:pt x="160" y="18"/>
                  </a:lnTo>
                  <a:lnTo>
                    <a:pt x="160"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4C515A"/>
                </a:solidFill>
                <a:effectLst/>
                <a:uLnTx/>
                <a:uFillTx/>
                <a:latin typeface="InterFace"/>
                <a:ea typeface="+mn-ea"/>
                <a:cs typeface="+mn-cs"/>
              </a:endParaRPr>
            </a:p>
          </p:txBody>
        </p:sp>
      </p:grpSp>
      <p:sp>
        <p:nvSpPr>
          <p:cNvPr id="12" name="TextBox 11">
            <a:extLst>
              <a:ext uri="{FF2B5EF4-FFF2-40B4-BE49-F238E27FC236}">
                <a16:creationId xmlns:a16="http://schemas.microsoft.com/office/drawing/2014/main" id="{E99D83D5-0960-4787-B45A-A7FF4A130A6D}"/>
              </a:ext>
            </a:extLst>
          </p:cNvPr>
          <p:cNvSpPr txBox="1"/>
          <p:nvPr/>
        </p:nvSpPr>
        <p:spPr>
          <a:xfrm>
            <a:off x="227564" y="1600200"/>
            <a:ext cx="7915539" cy="228600"/>
          </a:xfrm>
          <a:prstGeom prst="rect">
            <a:avLst/>
          </a:prstGeom>
          <a:noFill/>
        </p:spPr>
        <p:txBody>
          <a:bodyPr wrap="square" lIns="0" tIns="0" rIns="0" bIns="0" rtlCol="0" anchor="t" anchorCtr="0">
            <a:noAutofit/>
          </a:bodyPr>
          <a:lstStyle/>
          <a:p>
            <a:pPr lvl="0" defTabSz="914400">
              <a:defRPr/>
            </a:pPr>
            <a:r>
              <a:rPr lang="en-US" sz="1400" i="1" dirty="0">
                <a:solidFill>
                  <a:srgbClr val="4C515A"/>
                </a:solidFill>
                <a:latin typeface="InterFace"/>
              </a:rPr>
              <a:t>Percent of respondents age 18 and older who are likely voters</a:t>
            </a:r>
            <a:endParaRPr lang="en-US" sz="1400" i="1" dirty="0">
              <a:solidFill>
                <a:srgbClr val="4C515A"/>
              </a:solidFill>
              <a:highlight>
                <a:srgbClr val="FFFF00"/>
              </a:highlight>
              <a:latin typeface="InterFace"/>
            </a:endParaRPr>
          </a:p>
        </p:txBody>
      </p:sp>
      <p:sp>
        <p:nvSpPr>
          <p:cNvPr id="13" name="Title 4">
            <a:extLst>
              <a:ext uri="{FF2B5EF4-FFF2-40B4-BE49-F238E27FC236}">
                <a16:creationId xmlns:a16="http://schemas.microsoft.com/office/drawing/2014/main" id="{EC2BEC89-6EA5-46A2-B0DF-927092E1ECE0}"/>
              </a:ext>
            </a:extLst>
          </p:cNvPr>
          <p:cNvSpPr txBox="1">
            <a:spLocks/>
          </p:cNvSpPr>
          <p:nvPr/>
        </p:nvSpPr>
        <p:spPr>
          <a:xfrm>
            <a:off x="73152" y="0"/>
            <a:ext cx="9001000" cy="628410"/>
          </a:xfrm>
          <a:prstGeom prst="rect">
            <a:avLst/>
          </a:prstGeom>
          <a:effectLst/>
        </p:spPr>
        <p:txBody>
          <a:bodyPr vert="horz" lIns="0" tIns="0" rIns="0" bIns="0" rtlCol="0" anchor="ctr">
            <a:noAutofit/>
          </a:bodyPr>
          <a:lstStyle>
            <a:lvl1pPr algn="l" defTabSz="914378" rtl="0" eaLnBrk="1" latinLnBrk="0" hangingPunct="1">
              <a:lnSpc>
                <a:spcPct val="90000"/>
              </a:lnSpc>
              <a:spcBef>
                <a:spcPct val="0"/>
              </a:spcBef>
              <a:buNone/>
              <a:defRPr sz="1800" b="1" i="0" kern="800" spc="0" baseline="0">
                <a:solidFill>
                  <a:schemeClr val="bg1"/>
                </a:solidFill>
                <a:effectLst/>
                <a:latin typeface="InterFace" charset="0"/>
                <a:ea typeface="InterFace" charset="0"/>
                <a:cs typeface="InterFace" charset="0"/>
              </a:defRPr>
            </a:lvl1pPr>
          </a:lstStyle>
          <a:p>
            <a:pPr lvl="0">
              <a:defRPr/>
            </a:pPr>
            <a:r>
              <a:rPr lang="en-US" dirty="0"/>
              <a:t>Most respondents nationally said Biden is the more likely of the two candidates to address each of the three health care issues.</a:t>
            </a:r>
            <a:endParaRPr kumimoji="0" lang="en-US" sz="1800" b="1" i="0" u="none" strike="noStrike" kern="800" cap="none" spc="0" normalizeH="0" baseline="0" noProof="0" dirty="0">
              <a:ln>
                <a:noFill/>
              </a:ln>
              <a:solidFill>
                <a:srgbClr val="FF0000"/>
              </a:solidFill>
              <a:effectLst/>
              <a:uLnTx/>
              <a:uFillTx/>
              <a:latin typeface="InterFace" charset="0"/>
            </a:endParaRPr>
          </a:p>
        </p:txBody>
      </p:sp>
    </p:spTree>
    <p:extLst>
      <p:ext uri="{BB962C8B-B14F-4D97-AF65-F5344CB8AC3E}">
        <p14:creationId xmlns:p14="http://schemas.microsoft.com/office/powerpoint/2010/main" val="26171138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Placeholder 5">
            <a:extLst>
              <a:ext uri="{FF2B5EF4-FFF2-40B4-BE49-F238E27FC236}">
                <a16:creationId xmlns:a16="http://schemas.microsoft.com/office/drawing/2014/main" id="{669954D5-99DE-4AD2-84C2-A64E8C3322C7}"/>
              </a:ext>
            </a:extLst>
          </p:cNvPr>
          <p:cNvGraphicFramePr>
            <a:graphicFrameLocks noGrp="1"/>
          </p:cNvGraphicFramePr>
          <p:nvPr>
            <p:ph type="chart" sz="quarter" idx="19"/>
            <p:extLst>
              <p:ext uri="{D42A27DB-BD31-4B8C-83A1-F6EECF244321}">
                <p14:modId xmlns:p14="http://schemas.microsoft.com/office/powerpoint/2010/main" val="3112491791"/>
              </p:ext>
            </p:extLst>
          </p:nvPr>
        </p:nvGraphicFramePr>
        <p:xfrm>
          <a:off x="71438" y="1960086"/>
          <a:ext cx="9001125" cy="3736292"/>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 Placeholder 2">
            <a:extLst>
              <a:ext uri="{FF2B5EF4-FFF2-40B4-BE49-F238E27FC236}">
                <a16:creationId xmlns:a16="http://schemas.microsoft.com/office/drawing/2014/main" id="{E88A5C27-F944-489E-9697-F36C1D0A12A9}"/>
              </a:ext>
            </a:extLst>
          </p:cNvPr>
          <p:cNvSpPr>
            <a:spLocks noGrp="1"/>
          </p:cNvSpPr>
          <p:nvPr>
            <p:ph type="body" sz="quarter" idx="22"/>
          </p:nvPr>
        </p:nvSpPr>
        <p:spPr/>
        <p:txBody>
          <a:bodyPr/>
          <a:lstStyle/>
          <a:p>
            <a:endParaRPr lang="en-US" dirty="0">
              <a:latin typeface="InterFace" panose="020B0503030203020204"/>
            </a:endParaRPr>
          </a:p>
          <a:p>
            <a:r>
              <a:rPr lang="en-US" dirty="0">
                <a:latin typeface="InterFace" panose="020B0503030203020204"/>
              </a:rPr>
              <a:t>Notes: Some respondents also said “neither” or “not sure”; segments may not sum to 100%. Adults who reported they considered themselves an “Independent,” “Other,” or reported “Don’t know/refused” were then asked if they lean more toward the Democratic or Republican Party.</a:t>
            </a:r>
          </a:p>
          <a:p>
            <a:pPr>
              <a:lnSpc>
                <a:spcPct val="100000"/>
              </a:lnSpc>
            </a:pPr>
            <a:r>
              <a:rPr lang="en-US" dirty="0">
                <a:latin typeface="InterFace" panose="020B0503030203020204"/>
              </a:rPr>
              <a:t>Data: Commonwealth Fund Election 2020 Battleground State Health Care Poll, Sept. 2020.</a:t>
            </a:r>
          </a:p>
        </p:txBody>
      </p:sp>
      <p:sp>
        <p:nvSpPr>
          <p:cNvPr id="7" name="TextBox 3">
            <a:extLst>
              <a:ext uri="{FF2B5EF4-FFF2-40B4-BE49-F238E27FC236}">
                <a16:creationId xmlns:a16="http://schemas.microsoft.com/office/drawing/2014/main" id="{C9E91B45-F86F-47FC-9514-AC4EDAD96C2E}"/>
              </a:ext>
            </a:extLst>
          </p:cNvPr>
          <p:cNvSpPr txBox="1"/>
          <p:nvPr/>
        </p:nvSpPr>
        <p:spPr>
          <a:xfrm>
            <a:off x="180039" y="932812"/>
            <a:ext cx="8046720" cy="628408"/>
          </a:xfrm>
          <a:prstGeom prst="rect">
            <a:avLst/>
          </a:prstGeom>
          <a:noFill/>
        </p:spPr>
        <p:txBody>
          <a:bodyPr wrap="square" lIns="640080"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defTabSz="914400">
              <a:defRPr/>
            </a:pPr>
            <a:r>
              <a:rPr lang="en-US" sz="1400" dirty="0">
                <a:solidFill>
                  <a:srgbClr val="4C515A"/>
                </a:solidFill>
                <a:latin typeface="InterFace"/>
              </a:rPr>
              <a:t>Based on what you are hearing from the presidential candidates so far, in your view, which candidate is the most likely to address both the public health needs and economic costs of COVID-19?</a:t>
            </a:r>
          </a:p>
        </p:txBody>
      </p:sp>
      <p:grpSp>
        <p:nvGrpSpPr>
          <p:cNvPr id="8" name="Group 7">
            <a:extLst>
              <a:ext uri="{FF2B5EF4-FFF2-40B4-BE49-F238E27FC236}">
                <a16:creationId xmlns:a16="http://schemas.microsoft.com/office/drawing/2014/main" id="{7D5EB265-E70E-4087-9A6A-EE32943B714F}"/>
              </a:ext>
            </a:extLst>
          </p:cNvPr>
          <p:cNvGrpSpPr/>
          <p:nvPr/>
        </p:nvGrpSpPr>
        <p:grpSpPr>
          <a:xfrm>
            <a:off x="231791" y="961629"/>
            <a:ext cx="420867" cy="515901"/>
            <a:chOff x="1752600" y="533400"/>
            <a:chExt cx="787400" cy="965200"/>
          </a:xfrm>
          <a:solidFill>
            <a:srgbClr val="4C515A"/>
          </a:solidFill>
        </p:grpSpPr>
        <p:sp>
          <p:nvSpPr>
            <p:cNvPr id="9" name="Freeform 5">
              <a:extLst>
                <a:ext uri="{FF2B5EF4-FFF2-40B4-BE49-F238E27FC236}">
                  <a16:creationId xmlns:a16="http://schemas.microsoft.com/office/drawing/2014/main" id="{221897E2-2FDB-4C46-9F5C-B308E51E2C91}"/>
                </a:ext>
              </a:extLst>
            </p:cNvPr>
            <p:cNvSpPr>
              <a:spLocks noEditPoints="1"/>
            </p:cNvSpPr>
            <p:nvPr/>
          </p:nvSpPr>
          <p:spPr bwMode="auto">
            <a:xfrm>
              <a:off x="1752600" y="533400"/>
              <a:ext cx="787400" cy="965200"/>
            </a:xfrm>
            <a:custGeom>
              <a:avLst/>
              <a:gdLst>
                <a:gd name="T0" fmla="*/ 0 w 496"/>
                <a:gd name="T1" fmla="*/ 390 h 608"/>
                <a:gd name="T2" fmla="*/ 2 w 496"/>
                <a:gd name="T3" fmla="*/ 410 h 608"/>
                <a:gd name="T4" fmla="*/ 18 w 496"/>
                <a:gd name="T5" fmla="*/ 448 h 608"/>
                <a:gd name="T6" fmla="*/ 46 w 496"/>
                <a:gd name="T7" fmla="*/ 476 h 608"/>
                <a:gd name="T8" fmla="*/ 84 w 496"/>
                <a:gd name="T9" fmla="*/ 492 h 608"/>
                <a:gd name="T10" fmla="*/ 198 w 496"/>
                <a:gd name="T11" fmla="*/ 494 h 608"/>
                <a:gd name="T12" fmla="*/ 318 w 496"/>
                <a:gd name="T13" fmla="*/ 598 h 608"/>
                <a:gd name="T14" fmla="*/ 334 w 496"/>
                <a:gd name="T15" fmla="*/ 606 h 608"/>
                <a:gd name="T16" fmla="*/ 346 w 496"/>
                <a:gd name="T17" fmla="*/ 608 h 608"/>
                <a:gd name="T18" fmla="*/ 352 w 496"/>
                <a:gd name="T19" fmla="*/ 608 h 608"/>
                <a:gd name="T20" fmla="*/ 366 w 496"/>
                <a:gd name="T21" fmla="*/ 602 h 608"/>
                <a:gd name="T22" fmla="*/ 376 w 496"/>
                <a:gd name="T23" fmla="*/ 592 h 608"/>
                <a:gd name="T24" fmla="*/ 382 w 496"/>
                <a:gd name="T25" fmla="*/ 576 h 608"/>
                <a:gd name="T26" fmla="*/ 382 w 496"/>
                <a:gd name="T27" fmla="*/ 494 h 608"/>
                <a:gd name="T28" fmla="*/ 390 w 496"/>
                <a:gd name="T29" fmla="*/ 494 h 608"/>
                <a:gd name="T30" fmla="*/ 432 w 496"/>
                <a:gd name="T31" fmla="*/ 486 h 608"/>
                <a:gd name="T32" fmla="*/ 464 w 496"/>
                <a:gd name="T33" fmla="*/ 464 h 608"/>
                <a:gd name="T34" fmla="*/ 488 w 496"/>
                <a:gd name="T35" fmla="*/ 430 h 608"/>
                <a:gd name="T36" fmla="*/ 496 w 496"/>
                <a:gd name="T37" fmla="*/ 390 h 608"/>
                <a:gd name="T38" fmla="*/ 496 w 496"/>
                <a:gd name="T39" fmla="*/ 104 h 608"/>
                <a:gd name="T40" fmla="*/ 488 w 496"/>
                <a:gd name="T41" fmla="*/ 64 h 608"/>
                <a:gd name="T42" fmla="*/ 464 w 496"/>
                <a:gd name="T43" fmla="*/ 30 h 608"/>
                <a:gd name="T44" fmla="*/ 432 w 496"/>
                <a:gd name="T45" fmla="*/ 8 h 608"/>
                <a:gd name="T46" fmla="*/ 390 w 496"/>
                <a:gd name="T47" fmla="*/ 0 h 608"/>
                <a:gd name="T48" fmla="*/ 106 w 496"/>
                <a:gd name="T49" fmla="*/ 0 h 608"/>
                <a:gd name="T50" fmla="*/ 64 w 496"/>
                <a:gd name="T51" fmla="*/ 8 h 608"/>
                <a:gd name="T52" fmla="*/ 32 w 496"/>
                <a:gd name="T53" fmla="*/ 30 h 608"/>
                <a:gd name="T54" fmla="*/ 8 w 496"/>
                <a:gd name="T55" fmla="*/ 64 h 608"/>
                <a:gd name="T56" fmla="*/ 0 w 496"/>
                <a:gd name="T57" fmla="*/ 104 h 608"/>
                <a:gd name="T58" fmla="*/ 54 w 496"/>
                <a:gd name="T59" fmla="*/ 104 h 608"/>
                <a:gd name="T60" fmla="*/ 56 w 496"/>
                <a:gd name="T61" fmla="*/ 94 h 608"/>
                <a:gd name="T62" fmla="*/ 62 w 496"/>
                <a:gd name="T63" fmla="*/ 76 h 608"/>
                <a:gd name="T64" fmla="*/ 76 w 496"/>
                <a:gd name="T65" fmla="*/ 62 h 608"/>
                <a:gd name="T66" fmla="*/ 94 w 496"/>
                <a:gd name="T67" fmla="*/ 54 h 608"/>
                <a:gd name="T68" fmla="*/ 390 w 496"/>
                <a:gd name="T69" fmla="*/ 52 h 608"/>
                <a:gd name="T70" fmla="*/ 402 w 496"/>
                <a:gd name="T71" fmla="*/ 54 h 608"/>
                <a:gd name="T72" fmla="*/ 420 w 496"/>
                <a:gd name="T73" fmla="*/ 62 h 608"/>
                <a:gd name="T74" fmla="*/ 434 w 496"/>
                <a:gd name="T75" fmla="*/ 76 h 608"/>
                <a:gd name="T76" fmla="*/ 440 w 496"/>
                <a:gd name="T77" fmla="*/ 94 h 608"/>
                <a:gd name="T78" fmla="*/ 442 w 496"/>
                <a:gd name="T79" fmla="*/ 390 h 608"/>
                <a:gd name="T80" fmla="*/ 440 w 496"/>
                <a:gd name="T81" fmla="*/ 400 h 608"/>
                <a:gd name="T82" fmla="*/ 434 w 496"/>
                <a:gd name="T83" fmla="*/ 418 h 608"/>
                <a:gd name="T84" fmla="*/ 420 w 496"/>
                <a:gd name="T85" fmla="*/ 432 h 608"/>
                <a:gd name="T86" fmla="*/ 402 w 496"/>
                <a:gd name="T87" fmla="*/ 440 h 608"/>
                <a:gd name="T88" fmla="*/ 328 w 496"/>
                <a:gd name="T89" fmla="*/ 440 h 608"/>
                <a:gd name="T90" fmla="*/ 218 w 496"/>
                <a:gd name="T91" fmla="*/ 440 h 608"/>
                <a:gd name="T92" fmla="*/ 106 w 496"/>
                <a:gd name="T93" fmla="*/ 440 h 608"/>
                <a:gd name="T94" fmla="*/ 86 w 496"/>
                <a:gd name="T95" fmla="*/ 436 h 608"/>
                <a:gd name="T96" fmla="*/ 70 w 496"/>
                <a:gd name="T97" fmla="*/ 426 h 608"/>
                <a:gd name="T98" fmla="*/ 58 w 496"/>
                <a:gd name="T99" fmla="*/ 410 h 608"/>
                <a:gd name="T100" fmla="*/ 54 w 496"/>
                <a:gd name="T101" fmla="*/ 390 h 6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96" h="608">
                  <a:moveTo>
                    <a:pt x="0" y="104"/>
                  </a:moveTo>
                  <a:lnTo>
                    <a:pt x="0" y="390"/>
                  </a:lnTo>
                  <a:lnTo>
                    <a:pt x="0" y="390"/>
                  </a:lnTo>
                  <a:lnTo>
                    <a:pt x="2" y="410"/>
                  </a:lnTo>
                  <a:lnTo>
                    <a:pt x="8" y="430"/>
                  </a:lnTo>
                  <a:lnTo>
                    <a:pt x="18" y="448"/>
                  </a:lnTo>
                  <a:lnTo>
                    <a:pt x="32" y="464"/>
                  </a:lnTo>
                  <a:lnTo>
                    <a:pt x="46" y="476"/>
                  </a:lnTo>
                  <a:lnTo>
                    <a:pt x="64" y="486"/>
                  </a:lnTo>
                  <a:lnTo>
                    <a:pt x="84" y="492"/>
                  </a:lnTo>
                  <a:lnTo>
                    <a:pt x="106" y="494"/>
                  </a:lnTo>
                  <a:lnTo>
                    <a:pt x="198" y="494"/>
                  </a:lnTo>
                  <a:lnTo>
                    <a:pt x="318" y="598"/>
                  </a:lnTo>
                  <a:lnTo>
                    <a:pt x="318" y="598"/>
                  </a:lnTo>
                  <a:lnTo>
                    <a:pt x="326" y="602"/>
                  </a:lnTo>
                  <a:lnTo>
                    <a:pt x="334" y="606"/>
                  </a:lnTo>
                  <a:lnTo>
                    <a:pt x="340" y="608"/>
                  </a:lnTo>
                  <a:lnTo>
                    <a:pt x="346" y="608"/>
                  </a:lnTo>
                  <a:lnTo>
                    <a:pt x="346" y="608"/>
                  </a:lnTo>
                  <a:lnTo>
                    <a:pt x="352" y="608"/>
                  </a:lnTo>
                  <a:lnTo>
                    <a:pt x="360" y="606"/>
                  </a:lnTo>
                  <a:lnTo>
                    <a:pt x="366" y="602"/>
                  </a:lnTo>
                  <a:lnTo>
                    <a:pt x="372" y="598"/>
                  </a:lnTo>
                  <a:lnTo>
                    <a:pt x="376" y="592"/>
                  </a:lnTo>
                  <a:lnTo>
                    <a:pt x="380" y="586"/>
                  </a:lnTo>
                  <a:lnTo>
                    <a:pt x="382" y="576"/>
                  </a:lnTo>
                  <a:lnTo>
                    <a:pt x="382" y="568"/>
                  </a:lnTo>
                  <a:lnTo>
                    <a:pt x="382" y="494"/>
                  </a:lnTo>
                  <a:lnTo>
                    <a:pt x="390" y="494"/>
                  </a:lnTo>
                  <a:lnTo>
                    <a:pt x="390" y="494"/>
                  </a:lnTo>
                  <a:lnTo>
                    <a:pt x="412" y="492"/>
                  </a:lnTo>
                  <a:lnTo>
                    <a:pt x="432" y="486"/>
                  </a:lnTo>
                  <a:lnTo>
                    <a:pt x="450" y="476"/>
                  </a:lnTo>
                  <a:lnTo>
                    <a:pt x="464" y="464"/>
                  </a:lnTo>
                  <a:lnTo>
                    <a:pt x="478" y="448"/>
                  </a:lnTo>
                  <a:lnTo>
                    <a:pt x="488" y="430"/>
                  </a:lnTo>
                  <a:lnTo>
                    <a:pt x="494" y="410"/>
                  </a:lnTo>
                  <a:lnTo>
                    <a:pt x="496" y="390"/>
                  </a:lnTo>
                  <a:lnTo>
                    <a:pt x="496" y="104"/>
                  </a:lnTo>
                  <a:lnTo>
                    <a:pt x="496" y="104"/>
                  </a:lnTo>
                  <a:lnTo>
                    <a:pt x="494" y="82"/>
                  </a:lnTo>
                  <a:lnTo>
                    <a:pt x="488" y="64"/>
                  </a:lnTo>
                  <a:lnTo>
                    <a:pt x="478" y="46"/>
                  </a:lnTo>
                  <a:lnTo>
                    <a:pt x="464" y="30"/>
                  </a:lnTo>
                  <a:lnTo>
                    <a:pt x="450" y="18"/>
                  </a:lnTo>
                  <a:lnTo>
                    <a:pt x="432" y="8"/>
                  </a:lnTo>
                  <a:lnTo>
                    <a:pt x="412" y="2"/>
                  </a:lnTo>
                  <a:lnTo>
                    <a:pt x="390" y="0"/>
                  </a:lnTo>
                  <a:lnTo>
                    <a:pt x="106" y="0"/>
                  </a:lnTo>
                  <a:lnTo>
                    <a:pt x="106" y="0"/>
                  </a:lnTo>
                  <a:lnTo>
                    <a:pt x="84" y="2"/>
                  </a:lnTo>
                  <a:lnTo>
                    <a:pt x="64" y="8"/>
                  </a:lnTo>
                  <a:lnTo>
                    <a:pt x="46" y="18"/>
                  </a:lnTo>
                  <a:lnTo>
                    <a:pt x="32" y="30"/>
                  </a:lnTo>
                  <a:lnTo>
                    <a:pt x="18" y="46"/>
                  </a:lnTo>
                  <a:lnTo>
                    <a:pt x="8" y="64"/>
                  </a:lnTo>
                  <a:lnTo>
                    <a:pt x="2" y="82"/>
                  </a:lnTo>
                  <a:lnTo>
                    <a:pt x="0" y="104"/>
                  </a:lnTo>
                  <a:lnTo>
                    <a:pt x="0" y="104"/>
                  </a:lnTo>
                  <a:close/>
                  <a:moveTo>
                    <a:pt x="54" y="104"/>
                  </a:moveTo>
                  <a:lnTo>
                    <a:pt x="54" y="104"/>
                  </a:lnTo>
                  <a:lnTo>
                    <a:pt x="56" y="94"/>
                  </a:lnTo>
                  <a:lnTo>
                    <a:pt x="58" y="84"/>
                  </a:lnTo>
                  <a:lnTo>
                    <a:pt x="62" y="76"/>
                  </a:lnTo>
                  <a:lnTo>
                    <a:pt x="70" y="68"/>
                  </a:lnTo>
                  <a:lnTo>
                    <a:pt x="76" y="62"/>
                  </a:lnTo>
                  <a:lnTo>
                    <a:pt x="86" y="56"/>
                  </a:lnTo>
                  <a:lnTo>
                    <a:pt x="94" y="54"/>
                  </a:lnTo>
                  <a:lnTo>
                    <a:pt x="106" y="52"/>
                  </a:lnTo>
                  <a:lnTo>
                    <a:pt x="390" y="52"/>
                  </a:lnTo>
                  <a:lnTo>
                    <a:pt x="390" y="52"/>
                  </a:lnTo>
                  <a:lnTo>
                    <a:pt x="402" y="54"/>
                  </a:lnTo>
                  <a:lnTo>
                    <a:pt x="410" y="56"/>
                  </a:lnTo>
                  <a:lnTo>
                    <a:pt x="420" y="62"/>
                  </a:lnTo>
                  <a:lnTo>
                    <a:pt x="426" y="68"/>
                  </a:lnTo>
                  <a:lnTo>
                    <a:pt x="434" y="76"/>
                  </a:lnTo>
                  <a:lnTo>
                    <a:pt x="438" y="84"/>
                  </a:lnTo>
                  <a:lnTo>
                    <a:pt x="440" y="94"/>
                  </a:lnTo>
                  <a:lnTo>
                    <a:pt x="442" y="104"/>
                  </a:lnTo>
                  <a:lnTo>
                    <a:pt x="442" y="390"/>
                  </a:lnTo>
                  <a:lnTo>
                    <a:pt x="442" y="390"/>
                  </a:lnTo>
                  <a:lnTo>
                    <a:pt x="440" y="400"/>
                  </a:lnTo>
                  <a:lnTo>
                    <a:pt x="438" y="410"/>
                  </a:lnTo>
                  <a:lnTo>
                    <a:pt x="434" y="418"/>
                  </a:lnTo>
                  <a:lnTo>
                    <a:pt x="426" y="426"/>
                  </a:lnTo>
                  <a:lnTo>
                    <a:pt x="420" y="432"/>
                  </a:lnTo>
                  <a:lnTo>
                    <a:pt x="410" y="436"/>
                  </a:lnTo>
                  <a:lnTo>
                    <a:pt x="402" y="440"/>
                  </a:lnTo>
                  <a:lnTo>
                    <a:pt x="390" y="440"/>
                  </a:lnTo>
                  <a:lnTo>
                    <a:pt x="328" y="440"/>
                  </a:lnTo>
                  <a:lnTo>
                    <a:pt x="328" y="536"/>
                  </a:lnTo>
                  <a:lnTo>
                    <a:pt x="218" y="440"/>
                  </a:lnTo>
                  <a:lnTo>
                    <a:pt x="106" y="440"/>
                  </a:lnTo>
                  <a:lnTo>
                    <a:pt x="106" y="440"/>
                  </a:lnTo>
                  <a:lnTo>
                    <a:pt x="94" y="440"/>
                  </a:lnTo>
                  <a:lnTo>
                    <a:pt x="86" y="436"/>
                  </a:lnTo>
                  <a:lnTo>
                    <a:pt x="76" y="432"/>
                  </a:lnTo>
                  <a:lnTo>
                    <a:pt x="70" y="426"/>
                  </a:lnTo>
                  <a:lnTo>
                    <a:pt x="62" y="418"/>
                  </a:lnTo>
                  <a:lnTo>
                    <a:pt x="58" y="410"/>
                  </a:lnTo>
                  <a:lnTo>
                    <a:pt x="56" y="400"/>
                  </a:lnTo>
                  <a:lnTo>
                    <a:pt x="54" y="390"/>
                  </a:lnTo>
                  <a:lnTo>
                    <a:pt x="54" y="1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4C515A"/>
                </a:solidFill>
                <a:effectLst/>
                <a:uLnTx/>
                <a:uFillTx/>
                <a:latin typeface="InterFace"/>
                <a:ea typeface="+mn-ea"/>
                <a:cs typeface="+mn-cs"/>
              </a:endParaRPr>
            </a:p>
          </p:txBody>
        </p:sp>
        <p:sp>
          <p:nvSpPr>
            <p:cNvPr id="10" name="Freeform 6">
              <a:extLst>
                <a:ext uri="{FF2B5EF4-FFF2-40B4-BE49-F238E27FC236}">
                  <a16:creationId xmlns:a16="http://schemas.microsoft.com/office/drawing/2014/main" id="{CAC8AEC9-F2CD-4D92-9423-B6E34502B431}"/>
                </a:ext>
              </a:extLst>
            </p:cNvPr>
            <p:cNvSpPr>
              <a:spLocks/>
            </p:cNvSpPr>
            <p:nvPr/>
          </p:nvSpPr>
          <p:spPr bwMode="auto">
            <a:xfrm>
              <a:off x="2073275" y="1073150"/>
              <a:ext cx="117475" cy="104775"/>
            </a:xfrm>
            <a:custGeom>
              <a:avLst/>
              <a:gdLst>
                <a:gd name="T0" fmla="*/ 36 w 74"/>
                <a:gd name="T1" fmla="*/ 0 h 66"/>
                <a:gd name="T2" fmla="*/ 36 w 74"/>
                <a:gd name="T3" fmla="*/ 0 h 66"/>
                <a:gd name="T4" fmla="*/ 22 w 74"/>
                <a:gd name="T5" fmla="*/ 4 h 66"/>
                <a:gd name="T6" fmla="*/ 16 w 74"/>
                <a:gd name="T7" fmla="*/ 6 h 66"/>
                <a:gd name="T8" fmla="*/ 10 w 74"/>
                <a:gd name="T9" fmla="*/ 10 h 66"/>
                <a:gd name="T10" fmla="*/ 10 w 74"/>
                <a:gd name="T11" fmla="*/ 10 h 66"/>
                <a:gd name="T12" fmla="*/ 6 w 74"/>
                <a:gd name="T13" fmla="*/ 14 h 66"/>
                <a:gd name="T14" fmla="*/ 4 w 74"/>
                <a:gd name="T15" fmla="*/ 20 h 66"/>
                <a:gd name="T16" fmla="*/ 2 w 74"/>
                <a:gd name="T17" fmla="*/ 26 h 66"/>
                <a:gd name="T18" fmla="*/ 0 w 74"/>
                <a:gd name="T19" fmla="*/ 34 h 66"/>
                <a:gd name="T20" fmla="*/ 0 w 74"/>
                <a:gd name="T21" fmla="*/ 34 h 66"/>
                <a:gd name="T22" fmla="*/ 2 w 74"/>
                <a:gd name="T23" fmla="*/ 40 h 66"/>
                <a:gd name="T24" fmla="*/ 4 w 74"/>
                <a:gd name="T25" fmla="*/ 46 h 66"/>
                <a:gd name="T26" fmla="*/ 6 w 74"/>
                <a:gd name="T27" fmla="*/ 52 h 66"/>
                <a:gd name="T28" fmla="*/ 10 w 74"/>
                <a:gd name="T29" fmla="*/ 58 h 66"/>
                <a:gd name="T30" fmla="*/ 10 w 74"/>
                <a:gd name="T31" fmla="*/ 58 h 66"/>
                <a:gd name="T32" fmla="*/ 16 w 74"/>
                <a:gd name="T33" fmla="*/ 62 h 66"/>
                <a:gd name="T34" fmla="*/ 22 w 74"/>
                <a:gd name="T35" fmla="*/ 64 h 66"/>
                <a:gd name="T36" fmla="*/ 28 w 74"/>
                <a:gd name="T37" fmla="*/ 66 h 66"/>
                <a:gd name="T38" fmla="*/ 36 w 74"/>
                <a:gd name="T39" fmla="*/ 66 h 66"/>
                <a:gd name="T40" fmla="*/ 36 w 74"/>
                <a:gd name="T41" fmla="*/ 66 h 66"/>
                <a:gd name="T42" fmla="*/ 44 w 74"/>
                <a:gd name="T43" fmla="*/ 66 h 66"/>
                <a:gd name="T44" fmla="*/ 52 w 74"/>
                <a:gd name="T45" fmla="*/ 64 h 66"/>
                <a:gd name="T46" fmla="*/ 58 w 74"/>
                <a:gd name="T47" fmla="*/ 62 h 66"/>
                <a:gd name="T48" fmla="*/ 64 w 74"/>
                <a:gd name="T49" fmla="*/ 58 h 66"/>
                <a:gd name="T50" fmla="*/ 64 w 74"/>
                <a:gd name="T51" fmla="*/ 58 h 66"/>
                <a:gd name="T52" fmla="*/ 68 w 74"/>
                <a:gd name="T53" fmla="*/ 52 h 66"/>
                <a:gd name="T54" fmla="*/ 70 w 74"/>
                <a:gd name="T55" fmla="*/ 46 h 66"/>
                <a:gd name="T56" fmla="*/ 72 w 74"/>
                <a:gd name="T57" fmla="*/ 40 h 66"/>
                <a:gd name="T58" fmla="*/ 74 w 74"/>
                <a:gd name="T59" fmla="*/ 34 h 66"/>
                <a:gd name="T60" fmla="*/ 74 w 74"/>
                <a:gd name="T61" fmla="*/ 34 h 66"/>
                <a:gd name="T62" fmla="*/ 72 w 74"/>
                <a:gd name="T63" fmla="*/ 26 h 66"/>
                <a:gd name="T64" fmla="*/ 70 w 74"/>
                <a:gd name="T65" fmla="*/ 20 h 66"/>
                <a:gd name="T66" fmla="*/ 68 w 74"/>
                <a:gd name="T67" fmla="*/ 14 h 66"/>
                <a:gd name="T68" fmla="*/ 64 w 74"/>
                <a:gd name="T69" fmla="*/ 10 h 66"/>
                <a:gd name="T70" fmla="*/ 64 w 74"/>
                <a:gd name="T71" fmla="*/ 10 h 66"/>
                <a:gd name="T72" fmla="*/ 58 w 74"/>
                <a:gd name="T73" fmla="*/ 6 h 66"/>
                <a:gd name="T74" fmla="*/ 52 w 74"/>
                <a:gd name="T75" fmla="*/ 4 h 66"/>
                <a:gd name="T76" fmla="*/ 36 w 74"/>
                <a:gd name="T77" fmla="*/ 0 h 66"/>
                <a:gd name="T78" fmla="*/ 36 w 74"/>
                <a:gd name="T79"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4" h="66">
                  <a:moveTo>
                    <a:pt x="36" y="0"/>
                  </a:moveTo>
                  <a:lnTo>
                    <a:pt x="36" y="0"/>
                  </a:lnTo>
                  <a:lnTo>
                    <a:pt x="22" y="4"/>
                  </a:lnTo>
                  <a:lnTo>
                    <a:pt x="16" y="6"/>
                  </a:lnTo>
                  <a:lnTo>
                    <a:pt x="10" y="10"/>
                  </a:lnTo>
                  <a:lnTo>
                    <a:pt x="10" y="10"/>
                  </a:lnTo>
                  <a:lnTo>
                    <a:pt x="6" y="14"/>
                  </a:lnTo>
                  <a:lnTo>
                    <a:pt x="4" y="20"/>
                  </a:lnTo>
                  <a:lnTo>
                    <a:pt x="2" y="26"/>
                  </a:lnTo>
                  <a:lnTo>
                    <a:pt x="0" y="34"/>
                  </a:lnTo>
                  <a:lnTo>
                    <a:pt x="0" y="34"/>
                  </a:lnTo>
                  <a:lnTo>
                    <a:pt x="2" y="40"/>
                  </a:lnTo>
                  <a:lnTo>
                    <a:pt x="4" y="46"/>
                  </a:lnTo>
                  <a:lnTo>
                    <a:pt x="6" y="52"/>
                  </a:lnTo>
                  <a:lnTo>
                    <a:pt x="10" y="58"/>
                  </a:lnTo>
                  <a:lnTo>
                    <a:pt x="10" y="58"/>
                  </a:lnTo>
                  <a:lnTo>
                    <a:pt x="16" y="62"/>
                  </a:lnTo>
                  <a:lnTo>
                    <a:pt x="22" y="64"/>
                  </a:lnTo>
                  <a:lnTo>
                    <a:pt x="28" y="66"/>
                  </a:lnTo>
                  <a:lnTo>
                    <a:pt x="36" y="66"/>
                  </a:lnTo>
                  <a:lnTo>
                    <a:pt x="36" y="66"/>
                  </a:lnTo>
                  <a:lnTo>
                    <a:pt x="44" y="66"/>
                  </a:lnTo>
                  <a:lnTo>
                    <a:pt x="52" y="64"/>
                  </a:lnTo>
                  <a:lnTo>
                    <a:pt x="58" y="62"/>
                  </a:lnTo>
                  <a:lnTo>
                    <a:pt x="64" y="58"/>
                  </a:lnTo>
                  <a:lnTo>
                    <a:pt x="64" y="58"/>
                  </a:lnTo>
                  <a:lnTo>
                    <a:pt x="68" y="52"/>
                  </a:lnTo>
                  <a:lnTo>
                    <a:pt x="70" y="46"/>
                  </a:lnTo>
                  <a:lnTo>
                    <a:pt x="72" y="40"/>
                  </a:lnTo>
                  <a:lnTo>
                    <a:pt x="74" y="34"/>
                  </a:lnTo>
                  <a:lnTo>
                    <a:pt x="74" y="34"/>
                  </a:lnTo>
                  <a:lnTo>
                    <a:pt x="72" y="26"/>
                  </a:lnTo>
                  <a:lnTo>
                    <a:pt x="70" y="20"/>
                  </a:lnTo>
                  <a:lnTo>
                    <a:pt x="68" y="14"/>
                  </a:lnTo>
                  <a:lnTo>
                    <a:pt x="64" y="10"/>
                  </a:lnTo>
                  <a:lnTo>
                    <a:pt x="64" y="10"/>
                  </a:lnTo>
                  <a:lnTo>
                    <a:pt x="58" y="6"/>
                  </a:lnTo>
                  <a:lnTo>
                    <a:pt x="52" y="4"/>
                  </a:lnTo>
                  <a:lnTo>
                    <a:pt x="36" y="0"/>
                  </a:lnTo>
                  <a:lnTo>
                    <a:pt x="3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4C515A"/>
                </a:solidFill>
                <a:effectLst/>
                <a:uLnTx/>
                <a:uFillTx/>
                <a:latin typeface="InterFace"/>
                <a:ea typeface="+mn-ea"/>
                <a:cs typeface="+mn-cs"/>
              </a:endParaRPr>
            </a:p>
          </p:txBody>
        </p:sp>
        <p:sp>
          <p:nvSpPr>
            <p:cNvPr id="11" name="Freeform 7">
              <a:extLst>
                <a:ext uri="{FF2B5EF4-FFF2-40B4-BE49-F238E27FC236}">
                  <a16:creationId xmlns:a16="http://schemas.microsoft.com/office/drawing/2014/main" id="{8B7049EE-BA3F-4FF4-BDD2-1ADC33E877B3}"/>
                </a:ext>
              </a:extLst>
            </p:cNvPr>
            <p:cNvSpPr>
              <a:spLocks/>
            </p:cNvSpPr>
            <p:nvPr/>
          </p:nvSpPr>
          <p:spPr bwMode="auto">
            <a:xfrm>
              <a:off x="2006600" y="701675"/>
              <a:ext cx="292100" cy="330200"/>
            </a:xfrm>
            <a:custGeom>
              <a:avLst/>
              <a:gdLst>
                <a:gd name="T0" fmla="*/ 160 w 184"/>
                <a:gd name="T1" fmla="*/ 18 h 208"/>
                <a:gd name="T2" fmla="*/ 132 w 184"/>
                <a:gd name="T3" fmla="*/ 4 h 208"/>
                <a:gd name="T4" fmla="*/ 94 w 184"/>
                <a:gd name="T5" fmla="*/ 0 h 208"/>
                <a:gd name="T6" fmla="*/ 64 w 184"/>
                <a:gd name="T7" fmla="*/ 2 h 208"/>
                <a:gd name="T8" fmla="*/ 40 w 184"/>
                <a:gd name="T9" fmla="*/ 8 h 208"/>
                <a:gd name="T10" fmla="*/ 0 w 184"/>
                <a:gd name="T11" fmla="*/ 26 h 208"/>
                <a:gd name="T12" fmla="*/ 24 w 184"/>
                <a:gd name="T13" fmla="*/ 70 h 208"/>
                <a:gd name="T14" fmla="*/ 36 w 184"/>
                <a:gd name="T15" fmla="*/ 62 h 208"/>
                <a:gd name="T16" fmla="*/ 52 w 184"/>
                <a:gd name="T17" fmla="*/ 54 h 208"/>
                <a:gd name="T18" fmla="*/ 68 w 184"/>
                <a:gd name="T19" fmla="*/ 50 h 208"/>
                <a:gd name="T20" fmla="*/ 84 w 184"/>
                <a:gd name="T21" fmla="*/ 48 h 208"/>
                <a:gd name="T22" fmla="*/ 110 w 184"/>
                <a:gd name="T23" fmla="*/ 52 h 208"/>
                <a:gd name="T24" fmla="*/ 116 w 184"/>
                <a:gd name="T25" fmla="*/ 56 h 208"/>
                <a:gd name="T26" fmla="*/ 122 w 184"/>
                <a:gd name="T27" fmla="*/ 66 h 208"/>
                <a:gd name="T28" fmla="*/ 124 w 184"/>
                <a:gd name="T29" fmla="*/ 78 h 208"/>
                <a:gd name="T30" fmla="*/ 118 w 184"/>
                <a:gd name="T31" fmla="*/ 96 h 208"/>
                <a:gd name="T32" fmla="*/ 112 w 184"/>
                <a:gd name="T33" fmla="*/ 104 h 208"/>
                <a:gd name="T34" fmla="*/ 102 w 184"/>
                <a:gd name="T35" fmla="*/ 110 h 208"/>
                <a:gd name="T36" fmla="*/ 84 w 184"/>
                <a:gd name="T37" fmla="*/ 124 h 208"/>
                <a:gd name="T38" fmla="*/ 66 w 184"/>
                <a:gd name="T39" fmla="*/ 142 h 208"/>
                <a:gd name="T40" fmla="*/ 58 w 184"/>
                <a:gd name="T41" fmla="*/ 154 h 208"/>
                <a:gd name="T42" fmla="*/ 54 w 184"/>
                <a:gd name="T43" fmla="*/ 168 h 208"/>
                <a:gd name="T44" fmla="*/ 52 w 184"/>
                <a:gd name="T45" fmla="*/ 208 h 208"/>
                <a:gd name="T46" fmla="*/ 102 w 184"/>
                <a:gd name="T47" fmla="*/ 208 h 208"/>
                <a:gd name="T48" fmla="*/ 108 w 184"/>
                <a:gd name="T49" fmla="*/ 180 h 208"/>
                <a:gd name="T50" fmla="*/ 114 w 184"/>
                <a:gd name="T51" fmla="*/ 168 h 208"/>
                <a:gd name="T52" fmla="*/ 124 w 184"/>
                <a:gd name="T53" fmla="*/ 160 h 208"/>
                <a:gd name="T54" fmla="*/ 144 w 184"/>
                <a:gd name="T55" fmla="*/ 146 h 208"/>
                <a:gd name="T56" fmla="*/ 162 w 184"/>
                <a:gd name="T57" fmla="*/ 130 h 208"/>
                <a:gd name="T58" fmla="*/ 172 w 184"/>
                <a:gd name="T59" fmla="*/ 120 h 208"/>
                <a:gd name="T60" fmla="*/ 178 w 184"/>
                <a:gd name="T61" fmla="*/ 106 h 208"/>
                <a:gd name="T62" fmla="*/ 184 w 184"/>
                <a:gd name="T63" fmla="*/ 70 h 208"/>
                <a:gd name="T64" fmla="*/ 182 w 184"/>
                <a:gd name="T65" fmla="*/ 54 h 208"/>
                <a:gd name="T66" fmla="*/ 170 w 184"/>
                <a:gd name="T67" fmla="*/ 30 h 208"/>
                <a:gd name="T68" fmla="*/ 160 w 184"/>
                <a:gd name="T69" fmla="*/ 18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84" h="208">
                  <a:moveTo>
                    <a:pt x="160" y="18"/>
                  </a:moveTo>
                  <a:lnTo>
                    <a:pt x="160" y="18"/>
                  </a:lnTo>
                  <a:lnTo>
                    <a:pt x="146" y="10"/>
                  </a:lnTo>
                  <a:lnTo>
                    <a:pt x="132" y="4"/>
                  </a:lnTo>
                  <a:lnTo>
                    <a:pt x="114" y="0"/>
                  </a:lnTo>
                  <a:lnTo>
                    <a:pt x="94" y="0"/>
                  </a:lnTo>
                  <a:lnTo>
                    <a:pt x="94" y="0"/>
                  </a:lnTo>
                  <a:lnTo>
                    <a:pt x="64" y="2"/>
                  </a:lnTo>
                  <a:lnTo>
                    <a:pt x="40" y="8"/>
                  </a:lnTo>
                  <a:lnTo>
                    <a:pt x="40" y="8"/>
                  </a:lnTo>
                  <a:lnTo>
                    <a:pt x="18" y="16"/>
                  </a:lnTo>
                  <a:lnTo>
                    <a:pt x="0" y="26"/>
                  </a:lnTo>
                  <a:lnTo>
                    <a:pt x="24" y="70"/>
                  </a:lnTo>
                  <a:lnTo>
                    <a:pt x="24" y="70"/>
                  </a:lnTo>
                  <a:lnTo>
                    <a:pt x="36" y="62"/>
                  </a:lnTo>
                  <a:lnTo>
                    <a:pt x="36" y="62"/>
                  </a:lnTo>
                  <a:lnTo>
                    <a:pt x="52" y="54"/>
                  </a:lnTo>
                  <a:lnTo>
                    <a:pt x="52" y="54"/>
                  </a:lnTo>
                  <a:lnTo>
                    <a:pt x="68" y="50"/>
                  </a:lnTo>
                  <a:lnTo>
                    <a:pt x="68" y="50"/>
                  </a:lnTo>
                  <a:lnTo>
                    <a:pt x="84" y="48"/>
                  </a:lnTo>
                  <a:lnTo>
                    <a:pt x="84" y="48"/>
                  </a:lnTo>
                  <a:lnTo>
                    <a:pt x="104" y="50"/>
                  </a:lnTo>
                  <a:lnTo>
                    <a:pt x="110" y="52"/>
                  </a:lnTo>
                  <a:lnTo>
                    <a:pt x="116" y="56"/>
                  </a:lnTo>
                  <a:lnTo>
                    <a:pt x="116" y="56"/>
                  </a:lnTo>
                  <a:lnTo>
                    <a:pt x="120" y="60"/>
                  </a:lnTo>
                  <a:lnTo>
                    <a:pt x="122" y="66"/>
                  </a:lnTo>
                  <a:lnTo>
                    <a:pt x="124" y="78"/>
                  </a:lnTo>
                  <a:lnTo>
                    <a:pt x="124" y="78"/>
                  </a:lnTo>
                  <a:lnTo>
                    <a:pt x="122" y="88"/>
                  </a:lnTo>
                  <a:lnTo>
                    <a:pt x="118" y="96"/>
                  </a:lnTo>
                  <a:lnTo>
                    <a:pt x="118" y="96"/>
                  </a:lnTo>
                  <a:lnTo>
                    <a:pt x="112" y="104"/>
                  </a:lnTo>
                  <a:lnTo>
                    <a:pt x="102" y="110"/>
                  </a:lnTo>
                  <a:lnTo>
                    <a:pt x="102" y="110"/>
                  </a:lnTo>
                  <a:lnTo>
                    <a:pt x="84" y="124"/>
                  </a:lnTo>
                  <a:lnTo>
                    <a:pt x="84" y="124"/>
                  </a:lnTo>
                  <a:lnTo>
                    <a:pt x="74" y="132"/>
                  </a:lnTo>
                  <a:lnTo>
                    <a:pt x="66" y="142"/>
                  </a:lnTo>
                  <a:lnTo>
                    <a:pt x="66" y="142"/>
                  </a:lnTo>
                  <a:lnTo>
                    <a:pt x="58" y="154"/>
                  </a:lnTo>
                  <a:lnTo>
                    <a:pt x="54" y="168"/>
                  </a:lnTo>
                  <a:lnTo>
                    <a:pt x="54" y="168"/>
                  </a:lnTo>
                  <a:lnTo>
                    <a:pt x="50" y="186"/>
                  </a:lnTo>
                  <a:lnTo>
                    <a:pt x="52" y="208"/>
                  </a:lnTo>
                  <a:lnTo>
                    <a:pt x="102" y="208"/>
                  </a:lnTo>
                  <a:lnTo>
                    <a:pt x="102" y="208"/>
                  </a:lnTo>
                  <a:lnTo>
                    <a:pt x="104" y="192"/>
                  </a:lnTo>
                  <a:lnTo>
                    <a:pt x="108" y="180"/>
                  </a:lnTo>
                  <a:lnTo>
                    <a:pt x="108" y="180"/>
                  </a:lnTo>
                  <a:lnTo>
                    <a:pt x="114" y="168"/>
                  </a:lnTo>
                  <a:lnTo>
                    <a:pt x="124" y="160"/>
                  </a:lnTo>
                  <a:lnTo>
                    <a:pt x="124" y="160"/>
                  </a:lnTo>
                  <a:lnTo>
                    <a:pt x="144" y="146"/>
                  </a:lnTo>
                  <a:lnTo>
                    <a:pt x="144" y="146"/>
                  </a:lnTo>
                  <a:lnTo>
                    <a:pt x="154" y="138"/>
                  </a:lnTo>
                  <a:lnTo>
                    <a:pt x="162" y="130"/>
                  </a:lnTo>
                  <a:lnTo>
                    <a:pt x="162" y="130"/>
                  </a:lnTo>
                  <a:lnTo>
                    <a:pt x="172" y="120"/>
                  </a:lnTo>
                  <a:lnTo>
                    <a:pt x="178" y="106"/>
                  </a:lnTo>
                  <a:lnTo>
                    <a:pt x="178" y="106"/>
                  </a:lnTo>
                  <a:lnTo>
                    <a:pt x="182" y="90"/>
                  </a:lnTo>
                  <a:lnTo>
                    <a:pt x="184" y="70"/>
                  </a:lnTo>
                  <a:lnTo>
                    <a:pt x="184" y="70"/>
                  </a:lnTo>
                  <a:lnTo>
                    <a:pt x="182" y="54"/>
                  </a:lnTo>
                  <a:lnTo>
                    <a:pt x="178" y="42"/>
                  </a:lnTo>
                  <a:lnTo>
                    <a:pt x="170" y="30"/>
                  </a:lnTo>
                  <a:lnTo>
                    <a:pt x="160" y="18"/>
                  </a:lnTo>
                  <a:lnTo>
                    <a:pt x="160"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4C515A"/>
                </a:solidFill>
                <a:effectLst/>
                <a:uLnTx/>
                <a:uFillTx/>
                <a:latin typeface="InterFace"/>
                <a:ea typeface="+mn-ea"/>
                <a:cs typeface="+mn-cs"/>
              </a:endParaRPr>
            </a:p>
          </p:txBody>
        </p:sp>
      </p:grpSp>
      <p:sp>
        <p:nvSpPr>
          <p:cNvPr id="12" name="TextBox 11">
            <a:extLst>
              <a:ext uri="{FF2B5EF4-FFF2-40B4-BE49-F238E27FC236}">
                <a16:creationId xmlns:a16="http://schemas.microsoft.com/office/drawing/2014/main" id="{E99D83D5-0960-4787-B45A-A7FF4A130A6D}"/>
              </a:ext>
            </a:extLst>
          </p:cNvPr>
          <p:cNvSpPr txBox="1"/>
          <p:nvPr/>
        </p:nvSpPr>
        <p:spPr>
          <a:xfrm>
            <a:off x="227564" y="1600200"/>
            <a:ext cx="8686800" cy="228600"/>
          </a:xfrm>
          <a:prstGeom prst="rect">
            <a:avLst/>
          </a:prstGeom>
          <a:noFill/>
        </p:spPr>
        <p:txBody>
          <a:bodyPr wrap="square" lIns="0" tIns="0" rIns="0" bIns="0" rtlCol="0" anchor="t" anchorCtr="0">
            <a:noAutofit/>
          </a:bodyPr>
          <a:lstStyle/>
          <a:p>
            <a:pPr lvl="0" defTabSz="914400">
              <a:defRPr/>
            </a:pPr>
            <a:r>
              <a:rPr lang="en-US" sz="1400" i="1" dirty="0">
                <a:solidFill>
                  <a:srgbClr val="4C515A"/>
                </a:solidFill>
                <a:latin typeface="InterFace"/>
              </a:rPr>
              <a:t>Percent of respondents age 18 and older who are likely voters and said President Trump or former Vice President Biden</a:t>
            </a:r>
            <a:endParaRPr lang="en-US" sz="1400" i="1" dirty="0">
              <a:solidFill>
                <a:srgbClr val="4C515A"/>
              </a:solidFill>
              <a:highlight>
                <a:srgbClr val="FFFF00"/>
              </a:highlight>
              <a:latin typeface="InterFace"/>
            </a:endParaRPr>
          </a:p>
        </p:txBody>
      </p:sp>
      <p:sp>
        <p:nvSpPr>
          <p:cNvPr id="13" name="Title 4">
            <a:extLst>
              <a:ext uri="{FF2B5EF4-FFF2-40B4-BE49-F238E27FC236}">
                <a16:creationId xmlns:a16="http://schemas.microsoft.com/office/drawing/2014/main" id="{EC2BEC89-6EA5-46A2-B0DF-927092E1ECE0}"/>
              </a:ext>
            </a:extLst>
          </p:cNvPr>
          <p:cNvSpPr txBox="1">
            <a:spLocks/>
          </p:cNvSpPr>
          <p:nvPr/>
        </p:nvSpPr>
        <p:spPr>
          <a:xfrm>
            <a:off x="73152" y="-1"/>
            <a:ext cx="9001000" cy="628408"/>
          </a:xfrm>
          <a:prstGeom prst="rect">
            <a:avLst/>
          </a:prstGeom>
          <a:effectLst/>
        </p:spPr>
        <p:txBody>
          <a:bodyPr vert="horz" lIns="0" tIns="0" rIns="0" bIns="0" rtlCol="0" anchor="ctr">
            <a:noAutofit/>
          </a:bodyPr>
          <a:lstStyle>
            <a:lvl1pPr algn="l" defTabSz="914378" rtl="0" eaLnBrk="1" latinLnBrk="0" hangingPunct="1">
              <a:lnSpc>
                <a:spcPct val="90000"/>
              </a:lnSpc>
              <a:spcBef>
                <a:spcPct val="0"/>
              </a:spcBef>
              <a:buNone/>
              <a:defRPr sz="1800" b="1" i="0" kern="800" spc="0" baseline="0">
                <a:solidFill>
                  <a:schemeClr val="bg1"/>
                </a:solidFill>
                <a:effectLst/>
                <a:latin typeface="InterFace" charset="0"/>
                <a:ea typeface="InterFace" charset="0"/>
                <a:cs typeface="InterFace" charset="0"/>
              </a:defRPr>
            </a:lvl1pPr>
          </a:lstStyle>
          <a:p>
            <a:r>
              <a:rPr lang="en-US" sz="1600" dirty="0"/>
              <a:t>The gulf between candidates on who is more likely to address both COVID-19 and its economic costs are widest among women, people of color, Democrats, Republicans, and those with lower incomes. </a:t>
            </a:r>
          </a:p>
        </p:txBody>
      </p:sp>
    </p:spTree>
    <p:extLst>
      <p:ext uri="{BB962C8B-B14F-4D97-AF65-F5344CB8AC3E}">
        <p14:creationId xmlns:p14="http://schemas.microsoft.com/office/powerpoint/2010/main" val="5793464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Placeholder 5">
            <a:extLst>
              <a:ext uri="{FF2B5EF4-FFF2-40B4-BE49-F238E27FC236}">
                <a16:creationId xmlns:a16="http://schemas.microsoft.com/office/drawing/2014/main" id="{669954D5-99DE-4AD2-84C2-A64E8C3322C7}"/>
              </a:ext>
            </a:extLst>
          </p:cNvPr>
          <p:cNvGraphicFramePr>
            <a:graphicFrameLocks noGrp="1"/>
          </p:cNvGraphicFramePr>
          <p:nvPr>
            <p:ph type="chart" sz="quarter" idx="19"/>
            <p:extLst>
              <p:ext uri="{D42A27DB-BD31-4B8C-83A1-F6EECF244321}">
                <p14:modId xmlns:p14="http://schemas.microsoft.com/office/powerpoint/2010/main" val="1441403002"/>
              </p:ext>
            </p:extLst>
          </p:nvPr>
        </p:nvGraphicFramePr>
        <p:xfrm>
          <a:off x="71438" y="1960086"/>
          <a:ext cx="9001125" cy="3736292"/>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 Placeholder 2">
            <a:extLst>
              <a:ext uri="{FF2B5EF4-FFF2-40B4-BE49-F238E27FC236}">
                <a16:creationId xmlns:a16="http://schemas.microsoft.com/office/drawing/2014/main" id="{E88A5C27-F944-489E-9697-F36C1D0A12A9}"/>
              </a:ext>
            </a:extLst>
          </p:cNvPr>
          <p:cNvSpPr>
            <a:spLocks noGrp="1"/>
          </p:cNvSpPr>
          <p:nvPr>
            <p:ph type="body" sz="quarter" idx="22"/>
          </p:nvPr>
        </p:nvSpPr>
        <p:spPr>
          <a:xfrm>
            <a:off x="71564" y="5779008"/>
            <a:ext cx="9001063" cy="495834"/>
          </a:xfrm>
        </p:spPr>
        <p:txBody>
          <a:bodyPr/>
          <a:lstStyle/>
          <a:p>
            <a:r>
              <a:rPr lang="en-US" dirty="0">
                <a:latin typeface="InterFace" panose="020B0503030203020204"/>
              </a:rPr>
              <a:t>Notes: Some respondents also said “neither” or “not sure”; segments may not sum to 100%. Adults who reported they considered themselves an “Independent,” “Other,” or reported “Don’t know/refused” were then asked if they lean more toward the Democratic or Republican Party.</a:t>
            </a:r>
          </a:p>
          <a:p>
            <a:pPr>
              <a:lnSpc>
                <a:spcPct val="100000"/>
              </a:lnSpc>
            </a:pPr>
            <a:r>
              <a:rPr lang="en-US" dirty="0">
                <a:latin typeface="InterFace" panose="020B0503030203020204"/>
              </a:rPr>
              <a:t>Data: Commonwealth Fund Election 2020 Battleground State Health Care Poll, Sept. 2020.</a:t>
            </a:r>
          </a:p>
        </p:txBody>
      </p:sp>
      <p:sp>
        <p:nvSpPr>
          <p:cNvPr id="7" name="TextBox 3">
            <a:extLst>
              <a:ext uri="{FF2B5EF4-FFF2-40B4-BE49-F238E27FC236}">
                <a16:creationId xmlns:a16="http://schemas.microsoft.com/office/drawing/2014/main" id="{C9E91B45-F86F-47FC-9514-AC4EDAD96C2E}"/>
              </a:ext>
            </a:extLst>
          </p:cNvPr>
          <p:cNvSpPr txBox="1"/>
          <p:nvPr/>
        </p:nvSpPr>
        <p:spPr>
          <a:xfrm>
            <a:off x="180038" y="932812"/>
            <a:ext cx="8046720" cy="628408"/>
          </a:xfrm>
          <a:prstGeom prst="rect">
            <a:avLst/>
          </a:prstGeom>
          <a:noFill/>
        </p:spPr>
        <p:txBody>
          <a:bodyPr wrap="square" lIns="640080"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defTabSz="914400">
              <a:defRPr/>
            </a:pPr>
            <a:r>
              <a:rPr lang="en-US" sz="1400" dirty="0">
                <a:solidFill>
                  <a:srgbClr val="4C515A"/>
                </a:solidFill>
                <a:latin typeface="InterFace"/>
              </a:rPr>
              <a:t>Based on what you are hearing from the presidential candidates so far, in your view, which candidate is the most likely to protect health insurance coverage for people with preexisting conditions?</a:t>
            </a:r>
          </a:p>
        </p:txBody>
      </p:sp>
      <p:grpSp>
        <p:nvGrpSpPr>
          <p:cNvPr id="8" name="Group 7">
            <a:extLst>
              <a:ext uri="{FF2B5EF4-FFF2-40B4-BE49-F238E27FC236}">
                <a16:creationId xmlns:a16="http://schemas.microsoft.com/office/drawing/2014/main" id="{7D5EB265-E70E-4087-9A6A-EE32943B714F}"/>
              </a:ext>
            </a:extLst>
          </p:cNvPr>
          <p:cNvGrpSpPr/>
          <p:nvPr/>
        </p:nvGrpSpPr>
        <p:grpSpPr>
          <a:xfrm>
            <a:off x="231791" y="961629"/>
            <a:ext cx="420867" cy="515901"/>
            <a:chOff x="1752600" y="533400"/>
            <a:chExt cx="787400" cy="965200"/>
          </a:xfrm>
          <a:solidFill>
            <a:srgbClr val="4C515A"/>
          </a:solidFill>
        </p:grpSpPr>
        <p:sp>
          <p:nvSpPr>
            <p:cNvPr id="9" name="Freeform 5">
              <a:extLst>
                <a:ext uri="{FF2B5EF4-FFF2-40B4-BE49-F238E27FC236}">
                  <a16:creationId xmlns:a16="http://schemas.microsoft.com/office/drawing/2014/main" id="{221897E2-2FDB-4C46-9F5C-B308E51E2C91}"/>
                </a:ext>
              </a:extLst>
            </p:cNvPr>
            <p:cNvSpPr>
              <a:spLocks noEditPoints="1"/>
            </p:cNvSpPr>
            <p:nvPr/>
          </p:nvSpPr>
          <p:spPr bwMode="auto">
            <a:xfrm>
              <a:off x="1752600" y="533400"/>
              <a:ext cx="787400" cy="965200"/>
            </a:xfrm>
            <a:custGeom>
              <a:avLst/>
              <a:gdLst>
                <a:gd name="T0" fmla="*/ 0 w 496"/>
                <a:gd name="T1" fmla="*/ 390 h 608"/>
                <a:gd name="T2" fmla="*/ 2 w 496"/>
                <a:gd name="T3" fmla="*/ 410 h 608"/>
                <a:gd name="T4" fmla="*/ 18 w 496"/>
                <a:gd name="T5" fmla="*/ 448 h 608"/>
                <a:gd name="T6" fmla="*/ 46 w 496"/>
                <a:gd name="T7" fmla="*/ 476 h 608"/>
                <a:gd name="T8" fmla="*/ 84 w 496"/>
                <a:gd name="T9" fmla="*/ 492 h 608"/>
                <a:gd name="T10" fmla="*/ 198 w 496"/>
                <a:gd name="T11" fmla="*/ 494 h 608"/>
                <a:gd name="T12" fmla="*/ 318 w 496"/>
                <a:gd name="T13" fmla="*/ 598 h 608"/>
                <a:gd name="T14" fmla="*/ 334 w 496"/>
                <a:gd name="T15" fmla="*/ 606 h 608"/>
                <a:gd name="T16" fmla="*/ 346 w 496"/>
                <a:gd name="T17" fmla="*/ 608 h 608"/>
                <a:gd name="T18" fmla="*/ 352 w 496"/>
                <a:gd name="T19" fmla="*/ 608 h 608"/>
                <a:gd name="T20" fmla="*/ 366 w 496"/>
                <a:gd name="T21" fmla="*/ 602 h 608"/>
                <a:gd name="T22" fmla="*/ 376 w 496"/>
                <a:gd name="T23" fmla="*/ 592 h 608"/>
                <a:gd name="T24" fmla="*/ 382 w 496"/>
                <a:gd name="T25" fmla="*/ 576 h 608"/>
                <a:gd name="T26" fmla="*/ 382 w 496"/>
                <a:gd name="T27" fmla="*/ 494 h 608"/>
                <a:gd name="T28" fmla="*/ 390 w 496"/>
                <a:gd name="T29" fmla="*/ 494 h 608"/>
                <a:gd name="T30" fmla="*/ 432 w 496"/>
                <a:gd name="T31" fmla="*/ 486 h 608"/>
                <a:gd name="T32" fmla="*/ 464 w 496"/>
                <a:gd name="T33" fmla="*/ 464 h 608"/>
                <a:gd name="T34" fmla="*/ 488 w 496"/>
                <a:gd name="T35" fmla="*/ 430 h 608"/>
                <a:gd name="T36" fmla="*/ 496 w 496"/>
                <a:gd name="T37" fmla="*/ 390 h 608"/>
                <a:gd name="T38" fmla="*/ 496 w 496"/>
                <a:gd name="T39" fmla="*/ 104 h 608"/>
                <a:gd name="T40" fmla="*/ 488 w 496"/>
                <a:gd name="T41" fmla="*/ 64 h 608"/>
                <a:gd name="T42" fmla="*/ 464 w 496"/>
                <a:gd name="T43" fmla="*/ 30 h 608"/>
                <a:gd name="T44" fmla="*/ 432 w 496"/>
                <a:gd name="T45" fmla="*/ 8 h 608"/>
                <a:gd name="T46" fmla="*/ 390 w 496"/>
                <a:gd name="T47" fmla="*/ 0 h 608"/>
                <a:gd name="T48" fmla="*/ 106 w 496"/>
                <a:gd name="T49" fmla="*/ 0 h 608"/>
                <a:gd name="T50" fmla="*/ 64 w 496"/>
                <a:gd name="T51" fmla="*/ 8 h 608"/>
                <a:gd name="T52" fmla="*/ 32 w 496"/>
                <a:gd name="T53" fmla="*/ 30 h 608"/>
                <a:gd name="T54" fmla="*/ 8 w 496"/>
                <a:gd name="T55" fmla="*/ 64 h 608"/>
                <a:gd name="T56" fmla="*/ 0 w 496"/>
                <a:gd name="T57" fmla="*/ 104 h 608"/>
                <a:gd name="T58" fmla="*/ 54 w 496"/>
                <a:gd name="T59" fmla="*/ 104 h 608"/>
                <a:gd name="T60" fmla="*/ 56 w 496"/>
                <a:gd name="T61" fmla="*/ 94 h 608"/>
                <a:gd name="T62" fmla="*/ 62 w 496"/>
                <a:gd name="T63" fmla="*/ 76 h 608"/>
                <a:gd name="T64" fmla="*/ 76 w 496"/>
                <a:gd name="T65" fmla="*/ 62 h 608"/>
                <a:gd name="T66" fmla="*/ 94 w 496"/>
                <a:gd name="T67" fmla="*/ 54 h 608"/>
                <a:gd name="T68" fmla="*/ 390 w 496"/>
                <a:gd name="T69" fmla="*/ 52 h 608"/>
                <a:gd name="T70" fmla="*/ 402 w 496"/>
                <a:gd name="T71" fmla="*/ 54 h 608"/>
                <a:gd name="T72" fmla="*/ 420 w 496"/>
                <a:gd name="T73" fmla="*/ 62 h 608"/>
                <a:gd name="T74" fmla="*/ 434 w 496"/>
                <a:gd name="T75" fmla="*/ 76 h 608"/>
                <a:gd name="T76" fmla="*/ 440 w 496"/>
                <a:gd name="T77" fmla="*/ 94 h 608"/>
                <a:gd name="T78" fmla="*/ 442 w 496"/>
                <a:gd name="T79" fmla="*/ 390 h 608"/>
                <a:gd name="T80" fmla="*/ 440 w 496"/>
                <a:gd name="T81" fmla="*/ 400 h 608"/>
                <a:gd name="T82" fmla="*/ 434 w 496"/>
                <a:gd name="T83" fmla="*/ 418 h 608"/>
                <a:gd name="T84" fmla="*/ 420 w 496"/>
                <a:gd name="T85" fmla="*/ 432 h 608"/>
                <a:gd name="T86" fmla="*/ 402 w 496"/>
                <a:gd name="T87" fmla="*/ 440 h 608"/>
                <a:gd name="T88" fmla="*/ 328 w 496"/>
                <a:gd name="T89" fmla="*/ 440 h 608"/>
                <a:gd name="T90" fmla="*/ 218 w 496"/>
                <a:gd name="T91" fmla="*/ 440 h 608"/>
                <a:gd name="T92" fmla="*/ 106 w 496"/>
                <a:gd name="T93" fmla="*/ 440 h 608"/>
                <a:gd name="T94" fmla="*/ 86 w 496"/>
                <a:gd name="T95" fmla="*/ 436 h 608"/>
                <a:gd name="T96" fmla="*/ 70 w 496"/>
                <a:gd name="T97" fmla="*/ 426 h 608"/>
                <a:gd name="T98" fmla="*/ 58 w 496"/>
                <a:gd name="T99" fmla="*/ 410 h 608"/>
                <a:gd name="T100" fmla="*/ 54 w 496"/>
                <a:gd name="T101" fmla="*/ 390 h 6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96" h="608">
                  <a:moveTo>
                    <a:pt x="0" y="104"/>
                  </a:moveTo>
                  <a:lnTo>
                    <a:pt x="0" y="390"/>
                  </a:lnTo>
                  <a:lnTo>
                    <a:pt x="0" y="390"/>
                  </a:lnTo>
                  <a:lnTo>
                    <a:pt x="2" y="410"/>
                  </a:lnTo>
                  <a:lnTo>
                    <a:pt x="8" y="430"/>
                  </a:lnTo>
                  <a:lnTo>
                    <a:pt x="18" y="448"/>
                  </a:lnTo>
                  <a:lnTo>
                    <a:pt x="32" y="464"/>
                  </a:lnTo>
                  <a:lnTo>
                    <a:pt x="46" y="476"/>
                  </a:lnTo>
                  <a:lnTo>
                    <a:pt x="64" y="486"/>
                  </a:lnTo>
                  <a:lnTo>
                    <a:pt x="84" y="492"/>
                  </a:lnTo>
                  <a:lnTo>
                    <a:pt x="106" y="494"/>
                  </a:lnTo>
                  <a:lnTo>
                    <a:pt x="198" y="494"/>
                  </a:lnTo>
                  <a:lnTo>
                    <a:pt x="318" y="598"/>
                  </a:lnTo>
                  <a:lnTo>
                    <a:pt x="318" y="598"/>
                  </a:lnTo>
                  <a:lnTo>
                    <a:pt x="326" y="602"/>
                  </a:lnTo>
                  <a:lnTo>
                    <a:pt x="334" y="606"/>
                  </a:lnTo>
                  <a:lnTo>
                    <a:pt x="340" y="608"/>
                  </a:lnTo>
                  <a:lnTo>
                    <a:pt x="346" y="608"/>
                  </a:lnTo>
                  <a:lnTo>
                    <a:pt x="346" y="608"/>
                  </a:lnTo>
                  <a:lnTo>
                    <a:pt x="352" y="608"/>
                  </a:lnTo>
                  <a:lnTo>
                    <a:pt x="360" y="606"/>
                  </a:lnTo>
                  <a:lnTo>
                    <a:pt x="366" y="602"/>
                  </a:lnTo>
                  <a:lnTo>
                    <a:pt x="372" y="598"/>
                  </a:lnTo>
                  <a:lnTo>
                    <a:pt x="376" y="592"/>
                  </a:lnTo>
                  <a:lnTo>
                    <a:pt x="380" y="586"/>
                  </a:lnTo>
                  <a:lnTo>
                    <a:pt x="382" y="576"/>
                  </a:lnTo>
                  <a:lnTo>
                    <a:pt x="382" y="568"/>
                  </a:lnTo>
                  <a:lnTo>
                    <a:pt x="382" y="494"/>
                  </a:lnTo>
                  <a:lnTo>
                    <a:pt x="390" y="494"/>
                  </a:lnTo>
                  <a:lnTo>
                    <a:pt x="390" y="494"/>
                  </a:lnTo>
                  <a:lnTo>
                    <a:pt x="412" y="492"/>
                  </a:lnTo>
                  <a:lnTo>
                    <a:pt x="432" y="486"/>
                  </a:lnTo>
                  <a:lnTo>
                    <a:pt x="450" y="476"/>
                  </a:lnTo>
                  <a:lnTo>
                    <a:pt x="464" y="464"/>
                  </a:lnTo>
                  <a:lnTo>
                    <a:pt x="478" y="448"/>
                  </a:lnTo>
                  <a:lnTo>
                    <a:pt x="488" y="430"/>
                  </a:lnTo>
                  <a:lnTo>
                    <a:pt x="494" y="410"/>
                  </a:lnTo>
                  <a:lnTo>
                    <a:pt x="496" y="390"/>
                  </a:lnTo>
                  <a:lnTo>
                    <a:pt x="496" y="104"/>
                  </a:lnTo>
                  <a:lnTo>
                    <a:pt x="496" y="104"/>
                  </a:lnTo>
                  <a:lnTo>
                    <a:pt x="494" y="82"/>
                  </a:lnTo>
                  <a:lnTo>
                    <a:pt x="488" y="64"/>
                  </a:lnTo>
                  <a:lnTo>
                    <a:pt x="478" y="46"/>
                  </a:lnTo>
                  <a:lnTo>
                    <a:pt x="464" y="30"/>
                  </a:lnTo>
                  <a:lnTo>
                    <a:pt x="450" y="18"/>
                  </a:lnTo>
                  <a:lnTo>
                    <a:pt x="432" y="8"/>
                  </a:lnTo>
                  <a:lnTo>
                    <a:pt x="412" y="2"/>
                  </a:lnTo>
                  <a:lnTo>
                    <a:pt x="390" y="0"/>
                  </a:lnTo>
                  <a:lnTo>
                    <a:pt x="106" y="0"/>
                  </a:lnTo>
                  <a:lnTo>
                    <a:pt x="106" y="0"/>
                  </a:lnTo>
                  <a:lnTo>
                    <a:pt x="84" y="2"/>
                  </a:lnTo>
                  <a:lnTo>
                    <a:pt x="64" y="8"/>
                  </a:lnTo>
                  <a:lnTo>
                    <a:pt x="46" y="18"/>
                  </a:lnTo>
                  <a:lnTo>
                    <a:pt x="32" y="30"/>
                  </a:lnTo>
                  <a:lnTo>
                    <a:pt x="18" y="46"/>
                  </a:lnTo>
                  <a:lnTo>
                    <a:pt x="8" y="64"/>
                  </a:lnTo>
                  <a:lnTo>
                    <a:pt x="2" y="82"/>
                  </a:lnTo>
                  <a:lnTo>
                    <a:pt x="0" y="104"/>
                  </a:lnTo>
                  <a:lnTo>
                    <a:pt x="0" y="104"/>
                  </a:lnTo>
                  <a:close/>
                  <a:moveTo>
                    <a:pt x="54" y="104"/>
                  </a:moveTo>
                  <a:lnTo>
                    <a:pt x="54" y="104"/>
                  </a:lnTo>
                  <a:lnTo>
                    <a:pt x="56" y="94"/>
                  </a:lnTo>
                  <a:lnTo>
                    <a:pt x="58" y="84"/>
                  </a:lnTo>
                  <a:lnTo>
                    <a:pt x="62" y="76"/>
                  </a:lnTo>
                  <a:lnTo>
                    <a:pt x="70" y="68"/>
                  </a:lnTo>
                  <a:lnTo>
                    <a:pt x="76" y="62"/>
                  </a:lnTo>
                  <a:lnTo>
                    <a:pt x="86" y="56"/>
                  </a:lnTo>
                  <a:lnTo>
                    <a:pt x="94" y="54"/>
                  </a:lnTo>
                  <a:lnTo>
                    <a:pt x="106" y="52"/>
                  </a:lnTo>
                  <a:lnTo>
                    <a:pt x="390" y="52"/>
                  </a:lnTo>
                  <a:lnTo>
                    <a:pt x="390" y="52"/>
                  </a:lnTo>
                  <a:lnTo>
                    <a:pt x="402" y="54"/>
                  </a:lnTo>
                  <a:lnTo>
                    <a:pt x="410" y="56"/>
                  </a:lnTo>
                  <a:lnTo>
                    <a:pt x="420" y="62"/>
                  </a:lnTo>
                  <a:lnTo>
                    <a:pt x="426" y="68"/>
                  </a:lnTo>
                  <a:lnTo>
                    <a:pt x="434" y="76"/>
                  </a:lnTo>
                  <a:lnTo>
                    <a:pt x="438" y="84"/>
                  </a:lnTo>
                  <a:lnTo>
                    <a:pt x="440" y="94"/>
                  </a:lnTo>
                  <a:lnTo>
                    <a:pt x="442" y="104"/>
                  </a:lnTo>
                  <a:lnTo>
                    <a:pt x="442" y="390"/>
                  </a:lnTo>
                  <a:lnTo>
                    <a:pt x="442" y="390"/>
                  </a:lnTo>
                  <a:lnTo>
                    <a:pt x="440" y="400"/>
                  </a:lnTo>
                  <a:lnTo>
                    <a:pt x="438" y="410"/>
                  </a:lnTo>
                  <a:lnTo>
                    <a:pt x="434" y="418"/>
                  </a:lnTo>
                  <a:lnTo>
                    <a:pt x="426" y="426"/>
                  </a:lnTo>
                  <a:lnTo>
                    <a:pt x="420" y="432"/>
                  </a:lnTo>
                  <a:lnTo>
                    <a:pt x="410" y="436"/>
                  </a:lnTo>
                  <a:lnTo>
                    <a:pt x="402" y="440"/>
                  </a:lnTo>
                  <a:lnTo>
                    <a:pt x="390" y="440"/>
                  </a:lnTo>
                  <a:lnTo>
                    <a:pt x="328" y="440"/>
                  </a:lnTo>
                  <a:lnTo>
                    <a:pt x="328" y="536"/>
                  </a:lnTo>
                  <a:lnTo>
                    <a:pt x="218" y="440"/>
                  </a:lnTo>
                  <a:lnTo>
                    <a:pt x="106" y="440"/>
                  </a:lnTo>
                  <a:lnTo>
                    <a:pt x="106" y="440"/>
                  </a:lnTo>
                  <a:lnTo>
                    <a:pt x="94" y="440"/>
                  </a:lnTo>
                  <a:lnTo>
                    <a:pt x="86" y="436"/>
                  </a:lnTo>
                  <a:lnTo>
                    <a:pt x="76" y="432"/>
                  </a:lnTo>
                  <a:lnTo>
                    <a:pt x="70" y="426"/>
                  </a:lnTo>
                  <a:lnTo>
                    <a:pt x="62" y="418"/>
                  </a:lnTo>
                  <a:lnTo>
                    <a:pt x="58" y="410"/>
                  </a:lnTo>
                  <a:lnTo>
                    <a:pt x="56" y="400"/>
                  </a:lnTo>
                  <a:lnTo>
                    <a:pt x="54" y="390"/>
                  </a:lnTo>
                  <a:lnTo>
                    <a:pt x="54" y="1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4C515A"/>
                </a:solidFill>
                <a:effectLst/>
                <a:uLnTx/>
                <a:uFillTx/>
                <a:latin typeface="InterFace"/>
                <a:ea typeface="+mn-ea"/>
                <a:cs typeface="+mn-cs"/>
              </a:endParaRPr>
            </a:p>
          </p:txBody>
        </p:sp>
        <p:sp>
          <p:nvSpPr>
            <p:cNvPr id="10" name="Freeform 6">
              <a:extLst>
                <a:ext uri="{FF2B5EF4-FFF2-40B4-BE49-F238E27FC236}">
                  <a16:creationId xmlns:a16="http://schemas.microsoft.com/office/drawing/2014/main" id="{CAC8AEC9-F2CD-4D92-9423-B6E34502B431}"/>
                </a:ext>
              </a:extLst>
            </p:cNvPr>
            <p:cNvSpPr>
              <a:spLocks/>
            </p:cNvSpPr>
            <p:nvPr/>
          </p:nvSpPr>
          <p:spPr bwMode="auto">
            <a:xfrm>
              <a:off x="2073275" y="1073150"/>
              <a:ext cx="117475" cy="104775"/>
            </a:xfrm>
            <a:custGeom>
              <a:avLst/>
              <a:gdLst>
                <a:gd name="T0" fmla="*/ 36 w 74"/>
                <a:gd name="T1" fmla="*/ 0 h 66"/>
                <a:gd name="T2" fmla="*/ 36 w 74"/>
                <a:gd name="T3" fmla="*/ 0 h 66"/>
                <a:gd name="T4" fmla="*/ 22 w 74"/>
                <a:gd name="T5" fmla="*/ 4 h 66"/>
                <a:gd name="T6" fmla="*/ 16 w 74"/>
                <a:gd name="T7" fmla="*/ 6 h 66"/>
                <a:gd name="T8" fmla="*/ 10 w 74"/>
                <a:gd name="T9" fmla="*/ 10 h 66"/>
                <a:gd name="T10" fmla="*/ 10 w 74"/>
                <a:gd name="T11" fmla="*/ 10 h 66"/>
                <a:gd name="T12" fmla="*/ 6 w 74"/>
                <a:gd name="T13" fmla="*/ 14 h 66"/>
                <a:gd name="T14" fmla="*/ 4 w 74"/>
                <a:gd name="T15" fmla="*/ 20 h 66"/>
                <a:gd name="T16" fmla="*/ 2 w 74"/>
                <a:gd name="T17" fmla="*/ 26 h 66"/>
                <a:gd name="T18" fmla="*/ 0 w 74"/>
                <a:gd name="T19" fmla="*/ 34 h 66"/>
                <a:gd name="T20" fmla="*/ 0 w 74"/>
                <a:gd name="T21" fmla="*/ 34 h 66"/>
                <a:gd name="T22" fmla="*/ 2 w 74"/>
                <a:gd name="T23" fmla="*/ 40 h 66"/>
                <a:gd name="T24" fmla="*/ 4 w 74"/>
                <a:gd name="T25" fmla="*/ 46 h 66"/>
                <a:gd name="T26" fmla="*/ 6 w 74"/>
                <a:gd name="T27" fmla="*/ 52 h 66"/>
                <a:gd name="T28" fmla="*/ 10 w 74"/>
                <a:gd name="T29" fmla="*/ 58 h 66"/>
                <a:gd name="T30" fmla="*/ 10 w 74"/>
                <a:gd name="T31" fmla="*/ 58 h 66"/>
                <a:gd name="T32" fmla="*/ 16 w 74"/>
                <a:gd name="T33" fmla="*/ 62 h 66"/>
                <a:gd name="T34" fmla="*/ 22 w 74"/>
                <a:gd name="T35" fmla="*/ 64 h 66"/>
                <a:gd name="T36" fmla="*/ 28 w 74"/>
                <a:gd name="T37" fmla="*/ 66 h 66"/>
                <a:gd name="T38" fmla="*/ 36 w 74"/>
                <a:gd name="T39" fmla="*/ 66 h 66"/>
                <a:gd name="T40" fmla="*/ 36 w 74"/>
                <a:gd name="T41" fmla="*/ 66 h 66"/>
                <a:gd name="T42" fmla="*/ 44 w 74"/>
                <a:gd name="T43" fmla="*/ 66 h 66"/>
                <a:gd name="T44" fmla="*/ 52 w 74"/>
                <a:gd name="T45" fmla="*/ 64 h 66"/>
                <a:gd name="T46" fmla="*/ 58 w 74"/>
                <a:gd name="T47" fmla="*/ 62 h 66"/>
                <a:gd name="T48" fmla="*/ 64 w 74"/>
                <a:gd name="T49" fmla="*/ 58 h 66"/>
                <a:gd name="T50" fmla="*/ 64 w 74"/>
                <a:gd name="T51" fmla="*/ 58 h 66"/>
                <a:gd name="T52" fmla="*/ 68 w 74"/>
                <a:gd name="T53" fmla="*/ 52 h 66"/>
                <a:gd name="T54" fmla="*/ 70 w 74"/>
                <a:gd name="T55" fmla="*/ 46 h 66"/>
                <a:gd name="T56" fmla="*/ 72 w 74"/>
                <a:gd name="T57" fmla="*/ 40 h 66"/>
                <a:gd name="T58" fmla="*/ 74 w 74"/>
                <a:gd name="T59" fmla="*/ 34 h 66"/>
                <a:gd name="T60" fmla="*/ 74 w 74"/>
                <a:gd name="T61" fmla="*/ 34 h 66"/>
                <a:gd name="T62" fmla="*/ 72 w 74"/>
                <a:gd name="T63" fmla="*/ 26 h 66"/>
                <a:gd name="T64" fmla="*/ 70 w 74"/>
                <a:gd name="T65" fmla="*/ 20 h 66"/>
                <a:gd name="T66" fmla="*/ 68 w 74"/>
                <a:gd name="T67" fmla="*/ 14 h 66"/>
                <a:gd name="T68" fmla="*/ 64 w 74"/>
                <a:gd name="T69" fmla="*/ 10 h 66"/>
                <a:gd name="T70" fmla="*/ 64 w 74"/>
                <a:gd name="T71" fmla="*/ 10 h 66"/>
                <a:gd name="T72" fmla="*/ 58 w 74"/>
                <a:gd name="T73" fmla="*/ 6 h 66"/>
                <a:gd name="T74" fmla="*/ 52 w 74"/>
                <a:gd name="T75" fmla="*/ 4 h 66"/>
                <a:gd name="T76" fmla="*/ 36 w 74"/>
                <a:gd name="T77" fmla="*/ 0 h 66"/>
                <a:gd name="T78" fmla="*/ 36 w 74"/>
                <a:gd name="T79"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4" h="66">
                  <a:moveTo>
                    <a:pt x="36" y="0"/>
                  </a:moveTo>
                  <a:lnTo>
                    <a:pt x="36" y="0"/>
                  </a:lnTo>
                  <a:lnTo>
                    <a:pt x="22" y="4"/>
                  </a:lnTo>
                  <a:lnTo>
                    <a:pt x="16" y="6"/>
                  </a:lnTo>
                  <a:lnTo>
                    <a:pt x="10" y="10"/>
                  </a:lnTo>
                  <a:lnTo>
                    <a:pt x="10" y="10"/>
                  </a:lnTo>
                  <a:lnTo>
                    <a:pt x="6" y="14"/>
                  </a:lnTo>
                  <a:lnTo>
                    <a:pt x="4" y="20"/>
                  </a:lnTo>
                  <a:lnTo>
                    <a:pt x="2" y="26"/>
                  </a:lnTo>
                  <a:lnTo>
                    <a:pt x="0" y="34"/>
                  </a:lnTo>
                  <a:lnTo>
                    <a:pt x="0" y="34"/>
                  </a:lnTo>
                  <a:lnTo>
                    <a:pt x="2" y="40"/>
                  </a:lnTo>
                  <a:lnTo>
                    <a:pt x="4" y="46"/>
                  </a:lnTo>
                  <a:lnTo>
                    <a:pt x="6" y="52"/>
                  </a:lnTo>
                  <a:lnTo>
                    <a:pt x="10" y="58"/>
                  </a:lnTo>
                  <a:lnTo>
                    <a:pt x="10" y="58"/>
                  </a:lnTo>
                  <a:lnTo>
                    <a:pt x="16" y="62"/>
                  </a:lnTo>
                  <a:lnTo>
                    <a:pt x="22" y="64"/>
                  </a:lnTo>
                  <a:lnTo>
                    <a:pt x="28" y="66"/>
                  </a:lnTo>
                  <a:lnTo>
                    <a:pt x="36" y="66"/>
                  </a:lnTo>
                  <a:lnTo>
                    <a:pt x="36" y="66"/>
                  </a:lnTo>
                  <a:lnTo>
                    <a:pt x="44" y="66"/>
                  </a:lnTo>
                  <a:lnTo>
                    <a:pt x="52" y="64"/>
                  </a:lnTo>
                  <a:lnTo>
                    <a:pt x="58" y="62"/>
                  </a:lnTo>
                  <a:lnTo>
                    <a:pt x="64" y="58"/>
                  </a:lnTo>
                  <a:lnTo>
                    <a:pt x="64" y="58"/>
                  </a:lnTo>
                  <a:lnTo>
                    <a:pt x="68" y="52"/>
                  </a:lnTo>
                  <a:lnTo>
                    <a:pt x="70" y="46"/>
                  </a:lnTo>
                  <a:lnTo>
                    <a:pt x="72" y="40"/>
                  </a:lnTo>
                  <a:lnTo>
                    <a:pt x="74" y="34"/>
                  </a:lnTo>
                  <a:lnTo>
                    <a:pt x="74" y="34"/>
                  </a:lnTo>
                  <a:lnTo>
                    <a:pt x="72" y="26"/>
                  </a:lnTo>
                  <a:lnTo>
                    <a:pt x="70" y="20"/>
                  </a:lnTo>
                  <a:lnTo>
                    <a:pt x="68" y="14"/>
                  </a:lnTo>
                  <a:lnTo>
                    <a:pt x="64" y="10"/>
                  </a:lnTo>
                  <a:lnTo>
                    <a:pt x="64" y="10"/>
                  </a:lnTo>
                  <a:lnTo>
                    <a:pt x="58" y="6"/>
                  </a:lnTo>
                  <a:lnTo>
                    <a:pt x="52" y="4"/>
                  </a:lnTo>
                  <a:lnTo>
                    <a:pt x="36" y="0"/>
                  </a:lnTo>
                  <a:lnTo>
                    <a:pt x="3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4C515A"/>
                </a:solidFill>
                <a:effectLst/>
                <a:uLnTx/>
                <a:uFillTx/>
                <a:latin typeface="InterFace"/>
                <a:ea typeface="+mn-ea"/>
                <a:cs typeface="+mn-cs"/>
              </a:endParaRPr>
            </a:p>
          </p:txBody>
        </p:sp>
        <p:sp>
          <p:nvSpPr>
            <p:cNvPr id="11" name="Freeform 7">
              <a:extLst>
                <a:ext uri="{FF2B5EF4-FFF2-40B4-BE49-F238E27FC236}">
                  <a16:creationId xmlns:a16="http://schemas.microsoft.com/office/drawing/2014/main" id="{8B7049EE-BA3F-4FF4-BDD2-1ADC33E877B3}"/>
                </a:ext>
              </a:extLst>
            </p:cNvPr>
            <p:cNvSpPr>
              <a:spLocks/>
            </p:cNvSpPr>
            <p:nvPr/>
          </p:nvSpPr>
          <p:spPr bwMode="auto">
            <a:xfrm>
              <a:off x="2006600" y="701675"/>
              <a:ext cx="292100" cy="330200"/>
            </a:xfrm>
            <a:custGeom>
              <a:avLst/>
              <a:gdLst>
                <a:gd name="T0" fmla="*/ 160 w 184"/>
                <a:gd name="T1" fmla="*/ 18 h 208"/>
                <a:gd name="T2" fmla="*/ 132 w 184"/>
                <a:gd name="T3" fmla="*/ 4 h 208"/>
                <a:gd name="T4" fmla="*/ 94 w 184"/>
                <a:gd name="T5" fmla="*/ 0 h 208"/>
                <a:gd name="T6" fmla="*/ 64 w 184"/>
                <a:gd name="T7" fmla="*/ 2 h 208"/>
                <a:gd name="T8" fmla="*/ 40 w 184"/>
                <a:gd name="T9" fmla="*/ 8 h 208"/>
                <a:gd name="T10" fmla="*/ 0 w 184"/>
                <a:gd name="T11" fmla="*/ 26 h 208"/>
                <a:gd name="T12" fmla="*/ 24 w 184"/>
                <a:gd name="T13" fmla="*/ 70 h 208"/>
                <a:gd name="T14" fmla="*/ 36 w 184"/>
                <a:gd name="T15" fmla="*/ 62 h 208"/>
                <a:gd name="T16" fmla="*/ 52 w 184"/>
                <a:gd name="T17" fmla="*/ 54 h 208"/>
                <a:gd name="T18" fmla="*/ 68 w 184"/>
                <a:gd name="T19" fmla="*/ 50 h 208"/>
                <a:gd name="T20" fmla="*/ 84 w 184"/>
                <a:gd name="T21" fmla="*/ 48 h 208"/>
                <a:gd name="T22" fmla="*/ 110 w 184"/>
                <a:gd name="T23" fmla="*/ 52 h 208"/>
                <a:gd name="T24" fmla="*/ 116 w 184"/>
                <a:gd name="T25" fmla="*/ 56 h 208"/>
                <a:gd name="T26" fmla="*/ 122 w 184"/>
                <a:gd name="T27" fmla="*/ 66 h 208"/>
                <a:gd name="T28" fmla="*/ 124 w 184"/>
                <a:gd name="T29" fmla="*/ 78 h 208"/>
                <a:gd name="T30" fmla="*/ 118 w 184"/>
                <a:gd name="T31" fmla="*/ 96 h 208"/>
                <a:gd name="T32" fmla="*/ 112 w 184"/>
                <a:gd name="T33" fmla="*/ 104 h 208"/>
                <a:gd name="T34" fmla="*/ 102 w 184"/>
                <a:gd name="T35" fmla="*/ 110 h 208"/>
                <a:gd name="T36" fmla="*/ 84 w 184"/>
                <a:gd name="T37" fmla="*/ 124 h 208"/>
                <a:gd name="T38" fmla="*/ 66 w 184"/>
                <a:gd name="T39" fmla="*/ 142 h 208"/>
                <a:gd name="T40" fmla="*/ 58 w 184"/>
                <a:gd name="T41" fmla="*/ 154 h 208"/>
                <a:gd name="T42" fmla="*/ 54 w 184"/>
                <a:gd name="T43" fmla="*/ 168 h 208"/>
                <a:gd name="T44" fmla="*/ 52 w 184"/>
                <a:gd name="T45" fmla="*/ 208 h 208"/>
                <a:gd name="T46" fmla="*/ 102 w 184"/>
                <a:gd name="T47" fmla="*/ 208 h 208"/>
                <a:gd name="T48" fmla="*/ 108 w 184"/>
                <a:gd name="T49" fmla="*/ 180 h 208"/>
                <a:gd name="T50" fmla="*/ 114 w 184"/>
                <a:gd name="T51" fmla="*/ 168 h 208"/>
                <a:gd name="T52" fmla="*/ 124 w 184"/>
                <a:gd name="T53" fmla="*/ 160 h 208"/>
                <a:gd name="T54" fmla="*/ 144 w 184"/>
                <a:gd name="T55" fmla="*/ 146 h 208"/>
                <a:gd name="T56" fmla="*/ 162 w 184"/>
                <a:gd name="T57" fmla="*/ 130 h 208"/>
                <a:gd name="T58" fmla="*/ 172 w 184"/>
                <a:gd name="T59" fmla="*/ 120 h 208"/>
                <a:gd name="T60" fmla="*/ 178 w 184"/>
                <a:gd name="T61" fmla="*/ 106 h 208"/>
                <a:gd name="T62" fmla="*/ 184 w 184"/>
                <a:gd name="T63" fmla="*/ 70 h 208"/>
                <a:gd name="T64" fmla="*/ 182 w 184"/>
                <a:gd name="T65" fmla="*/ 54 h 208"/>
                <a:gd name="T66" fmla="*/ 170 w 184"/>
                <a:gd name="T67" fmla="*/ 30 h 208"/>
                <a:gd name="T68" fmla="*/ 160 w 184"/>
                <a:gd name="T69" fmla="*/ 18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84" h="208">
                  <a:moveTo>
                    <a:pt x="160" y="18"/>
                  </a:moveTo>
                  <a:lnTo>
                    <a:pt x="160" y="18"/>
                  </a:lnTo>
                  <a:lnTo>
                    <a:pt x="146" y="10"/>
                  </a:lnTo>
                  <a:lnTo>
                    <a:pt x="132" y="4"/>
                  </a:lnTo>
                  <a:lnTo>
                    <a:pt x="114" y="0"/>
                  </a:lnTo>
                  <a:lnTo>
                    <a:pt x="94" y="0"/>
                  </a:lnTo>
                  <a:lnTo>
                    <a:pt x="94" y="0"/>
                  </a:lnTo>
                  <a:lnTo>
                    <a:pt x="64" y="2"/>
                  </a:lnTo>
                  <a:lnTo>
                    <a:pt x="40" y="8"/>
                  </a:lnTo>
                  <a:lnTo>
                    <a:pt x="40" y="8"/>
                  </a:lnTo>
                  <a:lnTo>
                    <a:pt x="18" y="16"/>
                  </a:lnTo>
                  <a:lnTo>
                    <a:pt x="0" y="26"/>
                  </a:lnTo>
                  <a:lnTo>
                    <a:pt x="24" y="70"/>
                  </a:lnTo>
                  <a:lnTo>
                    <a:pt x="24" y="70"/>
                  </a:lnTo>
                  <a:lnTo>
                    <a:pt x="36" y="62"/>
                  </a:lnTo>
                  <a:lnTo>
                    <a:pt x="36" y="62"/>
                  </a:lnTo>
                  <a:lnTo>
                    <a:pt x="52" y="54"/>
                  </a:lnTo>
                  <a:lnTo>
                    <a:pt x="52" y="54"/>
                  </a:lnTo>
                  <a:lnTo>
                    <a:pt x="68" y="50"/>
                  </a:lnTo>
                  <a:lnTo>
                    <a:pt x="68" y="50"/>
                  </a:lnTo>
                  <a:lnTo>
                    <a:pt x="84" y="48"/>
                  </a:lnTo>
                  <a:lnTo>
                    <a:pt x="84" y="48"/>
                  </a:lnTo>
                  <a:lnTo>
                    <a:pt x="104" y="50"/>
                  </a:lnTo>
                  <a:lnTo>
                    <a:pt x="110" y="52"/>
                  </a:lnTo>
                  <a:lnTo>
                    <a:pt x="116" y="56"/>
                  </a:lnTo>
                  <a:lnTo>
                    <a:pt x="116" y="56"/>
                  </a:lnTo>
                  <a:lnTo>
                    <a:pt x="120" y="60"/>
                  </a:lnTo>
                  <a:lnTo>
                    <a:pt x="122" y="66"/>
                  </a:lnTo>
                  <a:lnTo>
                    <a:pt x="124" y="78"/>
                  </a:lnTo>
                  <a:lnTo>
                    <a:pt x="124" y="78"/>
                  </a:lnTo>
                  <a:lnTo>
                    <a:pt x="122" y="88"/>
                  </a:lnTo>
                  <a:lnTo>
                    <a:pt x="118" y="96"/>
                  </a:lnTo>
                  <a:lnTo>
                    <a:pt x="118" y="96"/>
                  </a:lnTo>
                  <a:lnTo>
                    <a:pt x="112" y="104"/>
                  </a:lnTo>
                  <a:lnTo>
                    <a:pt x="102" y="110"/>
                  </a:lnTo>
                  <a:lnTo>
                    <a:pt x="102" y="110"/>
                  </a:lnTo>
                  <a:lnTo>
                    <a:pt x="84" y="124"/>
                  </a:lnTo>
                  <a:lnTo>
                    <a:pt x="84" y="124"/>
                  </a:lnTo>
                  <a:lnTo>
                    <a:pt x="74" y="132"/>
                  </a:lnTo>
                  <a:lnTo>
                    <a:pt x="66" y="142"/>
                  </a:lnTo>
                  <a:lnTo>
                    <a:pt x="66" y="142"/>
                  </a:lnTo>
                  <a:lnTo>
                    <a:pt x="58" y="154"/>
                  </a:lnTo>
                  <a:lnTo>
                    <a:pt x="54" y="168"/>
                  </a:lnTo>
                  <a:lnTo>
                    <a:pt x="54" y="168"/>
                  </a:lnTo>
                  <a:lnTo>
                    <a:pt x="50" y="186"/>
                  </a:lnTo>
                  <a:lnTo>
                    <a:pt x="52" y="208"/>
                  </a:lnTo>
                  <a:lnTo>
                    <a:pt x="102" y="208"/>
                  </a:lnTo>
                  <a:lnTo>
                    <a:pt x="102" y="208"/>
                  </a:lnTo>
                  <a:lnTo>
                    <a:pt x="104" y="192"/>
                  </a:lnTo>
                  <a:lnTo>
                    <a:pt x="108" y="180"/>
                  </a:lnTo>
                  <a:lnTo>
                    <a:pt x="108" y="180"/>
                  </a:lnTo>
                  <a:lnTo>
                    <a:pt x="114" y="168"/>
                  </a:lnTo>
                  <a:lnTo>
                    <a:pt x="124" y="160"/>
                  </a:lnTo>
                  <a:lnTo>
                    <a:pt x="124" y="160"/>
                  </a:lnTo>
                  <a:lnTo>
                    <a:pt x="144" y="146"/>
                  </a:lnTo>
                  <a:lnTo>
                    <a:pt x="144" y="146"/>
                  </a:lnTo>
                  <a:lnTo>
                    <a:pt x="154" y="138"/>
                  </a:lnTo>
                  <a:lnTo>
                    <a:pt x="162" y="130"/>
                  </a:lnTo>
                  <a:lnTo>
                    <a:pt x="162" y="130"/>
                  </a:lnTo>
                  <a:lnTo>
                    <a:pt x="172" y="120"/>
                  </a:lnTo>
                  <a:lnTo>
                    <a:pt x="178" y="106"/>
                  </a:lnTo>
                  <a:lnTo>
                    <a:pt x="178" y="106"/>
                  </a:lnTo>
                  <a:lnTo>
                    <a:pt x="182" y="90"/>
                  </a:lnTo>
                  <a:lnTo>
                    <a:pt x="184" y="70"/>
                  </a:lnTo>
                  <a:lnTo>
                    <a:pt x="184" y="70"/>
                  </a:lnTo>
                  <a:lnTo>
                    <a:pt x="182" y="54"/>
                  </a:lnTo>
                  <a:lnTo>
                    <a:pt x="178" y="42"/>
                  </a:lnTo>
                  <a:lnTo>
                    <a:pt x="170" y="30"/>
                  </a:lnTo>
                  <a:lnTo>
                    <a:pt x="160" y="18"/>
                  </a:lnTo>
                  <a:lnTo>
                    <a:pt x="160"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4C515A"/>
                </a:solidFill>
                <a:effectLst/>
                <a:uLnTx/>
                <a:uFillTx/>
                <a:latin typeface="InterFace"/>
                <a:ea typeface="+mn-ea"/>
                <a:cs typeface="+mn-cs"/>
              </a:endParaRPr>
            </a:p>
          </p:txBody>
        </p:sp>
      </p:grpSp>
      <p:sp>
        <p:nvSpPr>
          <p:cNvPr id="12" name="TextBox 11">
            <a:extLst>
              <a:ext uri="{FF2B5EF4-FFF2-40B4-BE49-F238E27FC236}">
                <a16:creationId xmlns:a16="http://schemas.microsoft.com/office/drawing/2014/main" id="{E99D83D5-0960-4787-B45A-A7FF4A130A6D}"/>
              </a:ext>
            </a:extLst>
          </p:cNvPr>
          <p:cNvSpPr txBox="1"/>
          <p:nvPr/>
        </p:nvSpPr>
        <p:spPr>
          <a:xfrm>
            <a:off x="227564" y="1600200"/>
            <a:ext cx="8686800" cy="228600"/>
          </a:xfrm>
          <a:prstGeom prst="rect">
            <a:avLst/>
          </a:prstGeom>
          <a:noFill/>
        </p:spPr>
        <p:txBody>
          <a:bodyPr wrap="square" lIns="0" tIns="0" rIns="0" bIns="0" rtlCol="0" anchor="t" anchorCtr="0">
            <a:noAutofit/>
          </a:bodyPr>
          <a:lstStyle/>
          <a:p>
            <a:pPr lvl="0" defTabSz="914400">
              <a:defRPr/>
            </a:pPr>
            <a:r>
              <a:rPr lang="en-US" sz="1400" i="1" dirty="0">
                <a:solidFill>
                  <a:srgbClr val="4C515A"/>
                </a:solidFill>
                <a:latin typeface="InterFace"/>
              </a:rPr>
              <a:t>Percent of respondents age 18 and older who are likely voters and said President Trump or former Vice President Biden</a:t>
            </a:r>
            <a:endParaRPr lang="en-US" sz="1400" i="1" dirty="0">
              <a:solidFill>
                <a:srgbClr val="4C515A"/>
              </a:solidFill>
              <a:highlight>
                <a:srgbClr val="FFFF00"/>
              </a:highlight>
              <a:latin typeface="InterFace"/>
            </a:endParaRPr>
          </a:p>
        </p:txBody>
      </p:sp>
      <p:sp>
        <p:nvSpPr>
          <p:cNvPr id="13" name="Title 4">
            <a:extLst>
              <a:ext uri="{FF2B5EF4-FFF2-40B4-BE49-F238E27FC236}">
                <a16:creationId xmlns:a16="http://schemas.microsoft.com/office/drawing/2014/main" id="{EC2BEC89-6EA5-46A2-B0DF-927092E1ECE0}"/>
              </a:ext>
            </a:extLst>
          </p:cNvPr>
          <p:cNvSpPr txBox="1">
            <a:spLocks/>
          </p:cNvSpPr>
          <p:nvPr/>
        </p:nvSpPr>
        <p:spPr>
          <a:xfrm>
            <a:off x="73152" y="-1"/>
            <a:ext cx="9001000" cy="628408"/>
          </a:xfrm>
          <a:prstGeom prst="rect">
            <a:avLst/>
          </a:prstGeom>
          <a:effectLst/>
        </p:spPr>
        <p:txBody>
          <a:bodyPr vert="horz" lIns="0" tIns="0" rIns="0" bIns="0" rtlCol="0" anchor="ctr">
            <a:noAutofit/>
          </a:bodyPr>
          <a:lstStyle>
            <a:lvl1pPr algn="l" defTabSz="914378" rtl="0" eaLnBrk="1" latinLnBrk="0" hangingPunct="1">
              <a:lnSpc>
                <a:spcPct val="90000"/>
              </a:lnSpc>
              <a:spcBef>
                <a:spcPct val="0"/>
              </a:spcBef>
              <a:buNone/>
              <a:defRPr sz="1800" b="1" i="0" kern="800" spc="0" baseline="0">
                <a:solidFill>
                  <a:schemeClr val="bg1"/>
                </a:solidFill>
                <a:effectLst/>
                <a:latin typeface="InterFace" charset="0"/>
                <a:ea typeface="InterFace" charset="0"/>
                <a:cs typeface="InterFace" charset="0"/>
              </a:defRPr>
            </a:lvl1pPr>
          </a:lstStyle>
          <a:p>
            <a:pPr lvl="0">
              <a:defRPr/>
            </a:pPr>
            <a:r>
              <a:rPr lang="en-US" sz="1600" dirty="0"/>
              <a:t>The gulf between candidates on who is more likely to protect coverage for people with preexisting conditions is widest among women, people of color, Democrats, Republicans, and those with lower incomes.</a:t>
            </a:r>
            <a:endParaRPr lang="en-US" sz="1600" dirty="0">
              <a:solidFill>
                <a:srgbClr val="FF0000"/>
              </a:solidFill>
            </a:endParaRPr>
          </a:p>
        </p:txBody>
      </p:sp>
    </p:spTree>
    <p:extLst>
      <p:ext uri="{BB962C8B-B14F-4D97-AF65-F5344CB8AC3E}">
        <p14:creationId xmlns:p14="http://schemas.microsoft.com/office/powerpoint/2010/main" val="5636139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Placeholder 5">
            <a:extLst>
              <a:ext uri="{FF2B5EF4-FFF2-40B4-BE49-F238E27FC236}">
                <a16:creationId xmlns:a16="http://schemas.microsoft.com/office/drawing/2014/main" id="{669954D5-99DE-4AD2-84C2-A64E8C3322C7}"/>
              </a:ext>
            </a:extLst>
          </p:cNvPr>
          <p:cNvGraphicFramePr>
            <a:graphicFrameLocks noGrp="1"/>
          </p:cNvGraphicFramePr>
          <p:nvPr>
            <p:ph type="chart" sz="quarter" idx="19"/>
            <p:extLst>
              <p:ext uri="{D42A27DB-BD31-4B8C-83A1-F6EECF244321}">
                <p14:modId xmlns:p14="http://schemas.microsoft.com/office/powerpoint/2010/main" val="4098048890"/>
              </p:ext>
            </p:extLst>
          </p:nvPr>
        </p:nvGraphicFramePr>
        <p:xfrm>
          <a:off x="71438" y="1960086"/>
          <a:ext cx="9001125" cy="3736292"/>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 Placeholder 2">
            <a:extLst>
              <a:ext uri="{FF2B5EF4-FFF2-40B4-BE49-F238E27FC236}">
                <a16:creationId xmlns:a16="http://schemas.microsoft.com/office/drawing/2014/main" id="{E88A5C27-F944-489E-9697-F36C1D0A12A9}"/>
              </a:ext>
            </a:extLst>
          </p:cNvPr>
          <p:cNvSpPr>
            <a:spLocks noGrp="1"/>
          </p:cNvSpPr>
          <p:nvPr>
            <p:ph type="body" sz="quarter" idx="22"/>
          </p:nvPr>
        </p:nvSpPr>
        <p:spPr>
          <a:xfrm>
            <a:off x="71564" y="5779008"/>
            <a:ext cx="9001063" cy="495834"/>
          </a:xfrm>
        </p:spPr>
        <p:txBody>
          <a:bodyPr/>
          <a:lstStyle/>
          <a:p>
            <a:r>
              <a:rPr lang="en-US" dirty="0">
                <a:latin typeface="InterFace" panose="020B0503030203020204"/>
              </a:rPr>
              <a:t>Notes: Some respondents also said “neither” or “not sure”; segments may not sum to 100%. Adults who reported they considered themselves an “Independent,” “Other,” or reported “Don’t know/refused” were then asked if they lean more toward the Democratic or Republican Party.</a:t>
            </a:r>
          </a:p>
          <a:p>
            <a:pPr>
              <a:lnSpc>
                <a:spcPct val="100000"/>
              </a:lnSpc>
            </a:pPr>
            <a:r>
              <a:rPr lang="en-US" dirty="0">
                <a:latin typeface="InterFace" panose="020B0503030203020204"/>
              </a:rPr>
              <a:t>Data: Commonwealth Fund Election 2020 Battleground State Health Care Poll, Sept. 2020.</a:t>
            </a:r>
          </a:p>
        </p:txBody>
      </p:sp>
      <p:sp>
        <p:nvSpPr>
          <p:cNvPr id="7" name="TextBox 3">
            <a:extLst>
              <a:ext uri="{FF2B5EF4-FFF2-40B4-BE49-F238E27FC236}">
                <a16:creationId xmlns:a16="http://schemas.microsoft.com/office/drawing/2014/main" id="{C9E91B45-F86F-47FC-9514-AC4EDAD96C2E}"/>
              </a:ext>
            </a:extLst>
          </p:cNvPr>
          <p:cNvSpPr txBox="1"/>
          <p:nvPr/>
        </p:nvSpPr>
        <p:spPr>
          <a:xfrm>
            <a:off x="180038" y="932812"/>
            <a:ext cx="8046720" cy="628408"/>
          </a:xfrm>
          <a:prstGeom prst="rect">
            <a:avLst/>
          </a:prstGeom>
          <a:noFill/>
        </p:spPr>
        <p:txBody>
          <a:bodyPr wrap="square" lIns="640080"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defTabSz="914400">
              <a:defRPr/>
            </a:pPr>
            <a:r>
              <a:rPr lang="en-US" sz="1400" dirty="0">
                <a:solidFill>
                  <a:srgbClr val="4C515A"/>
                </a:solidFill>
                <a:latin typeface="InterFace"/>
              </a:rPr>
              <a:t>Based on what you are hearing from the presidential candidates so far, in your view, which candidate is the most likely to lower the cost of your health care?</a:t>
            </a:r>
          </a:p>
        </p:txBody>
      </p:sp>
      <p:grpSp>
        <p:nvGrpSpPr>
          <p:cNvPr id="8" name="Group 7">
            <a:extLst>
              <a:ext uri="{FF2B5EF4-FFF2-40B4-BE49-F238E27FC236}">
                <a16:creationId xmlns:a16="http://schemas.microsoft.com/office/drawing/2014/main" id="{7D5EB265-E70E-4087-9A6A-EE32943B714F}"/>
              </a:ext>
            </a:extLst>
          </p:cNvPr>
          <p:cNvGrpSpPr/>
          <p:nvPr/>
        </p:nvGrpSpPr>
        <p:grpSpPr>
          <a:xfrm>
            <a:off x="231791" y="961629"/>
            <a:ext cx="420867" cy="515901"/>
            <a:chOff x="1752600" y="533400"/>
            <a:chExt cx="787400" cy="965200"/>
          </a:xfrm>
          <a:solidFill>
            <a:srgbClr val="4C515A"/>
          </a:solidFill>
        </p:grpSpPr>
        <p:sp>
          <p:nvSpPr>
            <p:cNvPr id="9" name="Freeform 5">
              <a:extLst>
                <a:ext uri="{FF2B5EF4-FFF2-40B4-BE49-F238E27FC236}">
                  <a16:creationId xmlns:a16="http://schemas.microsoft.com/office/drawing/2014/main" id="{221897E2-2FDB-4C46-9F5C-B308E51E2C91}"/>
                </a:ext>
              </a:extLst>
            </p:cNvPr>
            <p:cNvSpPr>
              <a:spLocks noEditPoints="1"/>
            </p:cNvSpPr>
            <p:nvPr/>
          </p:nvSpPr>
          <p:spPr bwMode="auto">
            <a:xfrm>
              <a:off x="1752600" y="533400"/>
              <a:ext cx="787400" cy="965200"/>
            </a:xfrm>
            <a:custGeom>
              <a:avLst/>
              <a:gdLst>
                <a:gd name="T0" fmla="*/ 0 w 496"/>
                <a:gd name="T1" fmla="*/ 390 h 608"/>
                <a:gd name="T2" fmla="*/ 2 w 496"/>
                <a:gd name="T3" fmla="*/ 410 h 608"/>
                <a:gd name="T4" fmla="*/ 18 w 496"/>
                <a:gd name="T5" fmla="*/ 448 h 608"/>
                <a:gd name="T6" fmla="*/ 46 w 496"/>
                <a:gd name="T7" fmla="*/ 476 h 608"/>
                <a:gd name="T8" fmla="*/ 84 w 496"/>
                <a:gd name="T9" fmla="*/ 492 h 608"/>
                <a:gd name="T10" fmla="*/ 198 w 496"/>
                <a:gd name="T11" fmla="*/ 494 h 608"/>
                <a:gd name="T12" fmla="*/ 318 w 496"/>
                <a:gd name="T13" fmla="*/ 598 h 608"/>
                <a:gd name="T14" fmla="*/ 334 w 496"/>
                <a:gd name="T15" fmla="*/ 606 h 608"/>
                <a:gd name="T16" fmla="*/ 346 w 496"/>
                <a:gd name="T17" fmla="*/ 608 h 608"/>
                <a:gd name="T18" fmla="*/ 352 w 496"/>
                <a:gd name="T19" fmla="*/ 608 h 608"/>
                <a:gd name="T20" fmla="*/ 366 w 496"/>
                <a:gd name="T21" fmla="*/ 602 h 608"/>
                <a:gd name="T22" fmla="*/ 376 w 496"/>
                <a:gd name="T23" fmla="*/ 592 h 608"/>
                <a:gd name="T24" fmla="*/ 382 w 496"/>
                <a:gd name="T25" fmla="*/ 576 h 608"/>
                <a:gd name="T26" fmla="*/ 382 w 496"/>
                <a:gd name="T27" fmla="*/ 494 h 608"/>
                <a:gd name="T28" fmla="*/ 390 w 496"/>
                <a:gd name="T29" fmla="*/ 494 h 608"/>
                <a:gd name="T30" fmla="*/ 432 w 496"/>
                <a:gd name="T31" fmla="*/ 486 h 608"/>
                <a:gd name="T32" fmla="*/ 464 w 496"/>
                <a:gd name="T33" fmla="*/ 464 h 608"/>
                <a:gd name="T34" fmla="*/ 488 w 496"/>
                <a:gd name="T35" fmla="*/ 430 h 608"/>
                <a:gd name="T36" fmla="*/ 496 w 496"/>
                <a:gd name="T37" fmla="*/ 390 h 608"/>
                <a:gd name="T38" fmla="*/ 496 w 496"/>
                <a:gd name="T39" fmla="*/ 104 h 608"/>
                <a:gd name="T40" fmla="*/ 488 w 496"/>
                <a:gd name="T41" fmla="*/ 64 h 608"/>
                <a:gd name="T42" fmla="*/ 464 w 496"/>
                <a:gd name="T43" fmla="*/ 30 h 608"/>
                <a:gd name="T44" fmla="*/ 432 w 496"/>
                <a:gd name="T45" fmla="*/ 8 h 608"/>
                <a:gd name="T46" fmla="*/ 390 w 496"/>
                <a:gd name="T47" fmla="*/ 0 h 608"/>
                <a:gd name="T48" fmla="*/ 106 w 496"/>
                <a:gd name="T49" fmla="*/ 0 h 608"/>
                <a:gd name="T50" fmla="*/ 64 w 496"/>
                <a:gd name="T51" fmla="*/ 8 h 608"/>
                <a:gd name="T52" fmla="*/ 32 w 496"/>
                <a:gd name="T53" fmla="*/ 30 h 608"/>
                <a:gd name="T54" fmla="*/ 8 w 496"/>
                <a:gd name="T55" fmla="*/ 64 h 608"/>
                <a:gd name="T56" fmla="*/ 0 w 496"/>
                <a:gd name="T57" fmla="*/ 104 h 608"/>
                <a:gd name="T58" fmla="*/ 54 w 496"/>
                <a:gd name="T59" fmla="*/ 104 h 608"/>
                <a:gd name="T60" fmla="*/ 56 w 496"/>
                <a:gd name="T61" fmla="*/ 94 h 608"/>
                <a:gd name="T62" fmla="*/ 62 w 496"/>
                <a:gd name="T63" fmla="*/ 76 h 608"/>
                <a:gd name="T64" fmla="*/ 76 w 496"/>
                <a:gd name="T65" fmla="*/ 62 h 608"/>
                <a:gd name="T66" fmla="*/ 94 w 496"/>
                <a:gd name="T67" fmla="*/ 54 h 608"/>
                <a:gd name="T68" fmla="*/ 390 w 496"/>
                <a:gd name="T69" fmla="*/ 52 h 608"/>
                <a:gd name="T70" fmla="*/ 402 w 496"/>
                <a:gd name="T71" fmla="*/ 54 h 608"/>
                <a:gd name="T72" fmla="*/ 420 w 496"/>
                <a:gd name="T73" fmla="*/ 62 h 608"/>
                <a:gd name="T74" fmla="*/ 434 w 496"/>
                <a:gd name="T75" fmla="*/ 76 h 608"/>
                <a:gd name="T76" fmla="*/ 440 w 496"/>
                <a:gd name="T77" fmla="*/ 94 h 608"/>
                <a:gd name="T78" fmla="*/ 442 w 496"/>
                <a:gd name="T79" fmla="*/ 390 h 608"/>
                <a:gd name="T80" fmla="*/ 440 w 496"/>
                <a:gd name="T81" fmla="*/ 400 h 608"/>
                <a:gd name="T82" fmla="*/ 434 w 496"/>
                <a:gd name="T83" fmla="*/ 418 h 608"/>
                <a:gd name="T84" fmla="*/ 420 w 496"/>
                <a:gd name="T85" fmla="*/ 432 h 608"/>
                <a:gd name="T86" fmla="*/ 402 w 496"/>
                <a:gd name="T87" fmla="*/ 440 h 608"/>
                <a:gd name="T88" fmla="*/ 328 w 496"/>
                <a:gd name="T89" fmla="*/ 440 h 608"/>
                <a:gd name="T90" fmla="*/ 218 w 496"/>
                <a:gd name="T91" fmla="*/ 440 h 608"/>
                <a:gd name="T92" fmla="*/ 106 w 496"/>
                <a:gd name="T93" fmla="*/ 440 h 608"/>
                <a:gd name="T94" fmla="*/ 86 w 496"/>
                <a:gd name="T95" fmla="*/ 436 h 608"/>
                <a:gd name="T96" fmla="*/ 70 w 496"/>
                <a:gd name="T97" fmla="*/ 426 h 608"/>
                <a:gd name="T98" fmla="*/ 58 w 496"/>
                <a:gd name="T99" fmla="*/ 410 h 608"/>
                <a:gd name="T100" fmla="*/ 54 w 496"/>
                <a:gd name="T101" fmla="*/ 390 h 6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96" h="608">
                  <a:moveTo>
                    <a:pt x="0" y="104"/>
                  </a:moveTo>
                  <a:lnTo>
                    <a:pt x="0" y="390"/>
                  </a:lnTo>
                  <a:lnTo>
                    <a:pt x="0" y="390"/>
                  </a:lnTo>
                  <a:lnTo>
                    <a:pt x="2" y="410"/>
                  </a:lnTo>
                  <a:lnTo>
                    <a:pt x="8" y="430"/>
                  </a:lnTo>
                  <a:lnTo>
                    <a:pt x="18" y="448"/>
                  </a:lnTo>
                  <a:lnTo>
                    <a:pt x="32" y="464"/>
                  </a:lnTo>
                  <a:lnTo>
                    <a:pt x="46" y="476"/>
                  </a:lnTo>
                  <a:lnTo>
                    <a:pt x="64" y="486"/>
                  </a:lnTo>
                  <a:lnTo>
                    <a:pt x="84" y="492"/>
                  </a:lnTo>
                  <a:lnTo>
                    <a:pt x="106" y="494"/>
                  </a:lnTo>
                  <a:lnTo>
                    <a:pt x="198" y="494"/>
                  </a:lnTo>
                  <a:lnTo>
                    <a:pt x="318" y="598"/>
                  </a:lnTo>
                  <a:lnTo>
                    <a:pt x="318" y="598"/>
                  </a:lnTo>
                  <a:lnTo>
                    <a:pt x="326" y="602"/>
                  </a:lnTo>
                  <a:lnTo>
                    <a:pt x="334" y="606"/>
                  </a:lnTo>
                  <a:lnTo>
                    <a:pt x="340" y="608"/>
                  </a:lnTo>
                  <a:lnTo>
                    <a:pt x="346" y="608"/>
                  </a:lnTo>
                  <a:lnTo>
                    <a:pt x="346" y="608"/>
                  </a:lnTo>
                  <a:lnTo>
                    <a:pt x="352" y="608"/>
                  </a:lnTo>
                  <a:lnTo>
                    <a:pt x="360" y="606"/>
                  </a:lnTo>
                  <a:lnTo>
                    <a:pt x="366" y="602"/>
                  </a:lnTo>
                  <a:lnTo>
                    <a:pt x="372" y="598"/>
                  </a:lnTo>
                  <a:lnTo>
                    <a:pt x="376" y="592"/>
                  </a:lnTo>
                  <a:lnTo>
                    <a:pt x="380" y="586"/>
                  </a:lnTo>
                  <a:lnTo>
                    <a:pt x="382" y="576"/>
                  </a:lnTo>
                  <a:lnTo>
                    <a:pt x="382" y="568"/>
                  </a:lnTo>
                  <a:lnTo>
                    <a:pt x="382" y="494"/>
                  </a:lnTo>
                  <a:lnTo>
                    <a:pt x="390" y="494"/>
                  </a:lnTo>
                  <a:lnTo>
                    <a:pt x="390" y="494"/>
                  </a:lnTo>
                  <a:lnTo>
                    <a:pt x="412" y="492"/>
                  </a:lnTo>
                  <a:lnTo>
                    <a:pt x="432" y="486"/>
                  </a:lnTo>
                  <a:lnTo>
                    <a:pt x="450" y="476"/>
                  </a:lnTo>
                  <a:lnTo>
                    <a:pt x="464" y="464"/>
                  </a:lnTo>
                  <a:lnTo>
                    <a:pt x="478" y="448"/>
                  </a:lnTo>
                  <a:lnTo>
                    <a:pt x="488" y="430"/>
                  </a:lnTo>
                  <a:lnTo>
                    <a:pt x="494" y="410"/>
                  </a:lnTo>
                  <a:lnTo>
                    <a:pt x="496" y="390"/>
                  </a:lnTo>
                  <a:lnTo>
                    <a:pt x="496" y="104"/>
                  </a:lnTo>
                  <a:lnTo>
                    <a:pt x="496" y="104"/>
                  </a:lnTo>
                  <a:lnTo>
                    <a:pt x="494" y="82"/>
                  </a:lnTo>
                  <a:lnTo>
                    <a:pt x="488" y="64"/>
                  </a:lnTo>
                  <a:lnTo>
                    <a:pt x="478" y="46"/>
                  </a:lnTo>
                  <a:lnTo>
                    <a:pt x="464" y="30"/>
                  </a:lnTo>
                  <a:lnTo>
                    <a:pt x="450" y="18"/>
                  </a:lnTo>
                  <a:lnTo>
                    <a:pt x="432" y="8"/>
                  </a:lnTo>
                  <a:lnTo>
                    <a:pt x="412" y="2"/>
                  </a:lnTo>
                  <a:lnTo>
                    <a:pt x="390" y="0"/>
                  </a:lnTo>
                  <a:lnTo>
                    <a:pt x="106" y="0"/>
                  </a:lnTo>
                  <a:lnTo>
                    <a:pt x="106" y="0"/>
                  </a:lnTo>
                  <a:lnTo>
                    <a:pt x="84" y="2"/>
                  </a:lnTo>
                  <a:lnTo>
                    <a:pt x="64" y="8"/>
                  </a:lnTo>
                  <a:lnTo>
                    <a:pt x="46" y="18"/>
                  </a:lnTo>
                  <a:lnTo>
                    <a:pt x="32" y="30"/>
                  </a:lnTo>
                  <a:lnTo>
                    <a:pt x="18" y="46"/>
                  </a:lnTo>
                  <a:lnTo>
                    <a:pt x="8" y="64"/>
                  </a:lnTo>
                  <a:lnTo>
                    <a:pt x="2" y="82"/>
                  </a:lnTo>
                  <a:lnTo>
                    <a:pt x="0" y="104"/>
                  </a:lnTo>
                  <a:lnTo>
                    <a:pt x="0" y="104"/>
                  </a:lnTo>
                  <a:close/>
                  <a:moveTo>
                    <a:pt x="54" y="104"/>
                  </a:moveTo>
                  <a:lnTo>
                    <a:pt x="54" y="104"/>
                  </a:lnTo>
                  <a:lnTo>
                    <a:pt x="56" y="94"/>
                  </a:lnTo>
                  <a:lnTo>
                    <a:pt x="58" y="84"/>
                  </a:lnTo>
                  <a:lnTo>
                    <a:pt x="62" y="76"/>
                  </a:lnTo>
                  <a:lnTo>
                    <a:pt x="70" y="68"/>
                  </a:lnTo>
                  <a:lnTo>
                    <a:pt x="76" y="62"/>
                  </a:lnTo>
                  <a:lnTo>
                    <a:pt x="86" y="56"/>
                  </a:lnTo>
                  <a:lnTo>
                    <a:pt x="94" y="54"/>
                  </a:lnTo>
                  <a:lnTo>
                    <a:pt x="106" y="52"/>
                  </a:lnTo>
                  <a:lnTo>
                    <a:pt x="390" y="52"/>
                  </a:lnTo>
                  <a:lnTo>
                    <a:pt x="390" y="52"/>
                  </a:lnTo>
                  <a:lnTo>
                    <a:pt x="402" y="54"/>
                  </a:lnTo>
                  <a:lnTo>
                    <a:pt x="410" y="56"/>
                  </a:lnTo>
                  <a:lnTo>
                    <a:pt x="420" y="62"/>
                  </a:lnTo>
                  <a:lnTo>
                    <a:pt x="426" y="68"/>
                  </a:lnTo>
                  <a:lnTo>
                    <a:pt x="434" y="76"/>
                  </a:lnTo>
                  <a:lnTo>
                    <a:pt x="438" y="84"/>
                  </a:lnTo>
                  <a:lnTo>
                    <a:pt x="440" y="94"/>
                  </a:lnTo>
                  <a:lnTo>
                    <a:pt x="442" y="104"/>
                  </a:lnTo>
                  <a:lnTo>
                    <a:pt x="442" y="390"/>
                  </a:lnTo>
                  <a:lnTo>
                    <a:pt x="442" y="390"/>
                  </a:lnTo>
                  <a:lnTo>
                    <a:pt x="440" y="400"/>
                  </a:lnTo>
                  <a:lnTo>
                    <a:pt x="438" y="410"/>
                  </a:lnTo>
                  <a:lnTo>
                    <a:pt x="434" y="418"/>
                  </a:lnTo>
                  <a:lnTo>
                    <a:pt x="426" y="426"/>
                  </a:lnTo>
                  <a:lnTo>
                    <a:pt x="420" y="432"/>
                  </a:lnTo>
                  <a:lnTo>
                    <a:pt x="410" y="436"/>
                  </a:lnTo>
                  <a:lnTo>
                    <a:pt x="402" y="440"/>
                  </a:lnTo>
                  <a:lnTo>
                    <a:pt x="390" y="440"/>
                  </a:lnTo>
                  <a:lnTo>
                    <a:pt x="328" y="440"/>
                  </a:lnTo>
                  <a:lnTo>
                    <a:pt x="328" y="536"/>
                  </a:lnTo>
                  <a:lnTo>
                    <a:pt x="218" y="440"/>
                  </a:lnTo>
                  <a:lnTo>
                    <a:pt x="106" y="440"/>
                  </a:lnTo>
                  <a:lnTo>
                    <a:pt x="106" y="440"/>
                  </a:lnTo>
                  <a:lnTo>
                    <a:pt x="94" y="440"/>
                  </a:lnTo>
                  <a:lnTo>
                    <a:pt x="86" y="436"/>
                  </a:lnTo>
                  <a:lnTo>
                    <a:pt x="76" y="432"/>
                  </a:lnTo>
                  <a:lnTo>
                    <a:pt x="70" y="426"/>
                  </a:lnTo>
                  <a:lnTo>
                    <a:pt x="62" y="418"/>
                  </a:lnTo>
                  <a:lnTo>
                    <a:pt x="58" y="410"/>
                  </a:lnTo>
                  <a:lnTo>
                    <a:pt x="56" y="400"/>
                  </a:lnTo>
                  <a:lnTo>
                    <a:pt x="54" y="390"/>
                  </a:lnTo>
                  <a:lnTo>
                    <a:pt x="54" y="1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4C515A"/>
                </a:solidFill>
                <a:effectLst/>
                <a:uLnTx/>
                <a:uFillTx/>
                <a:latin typeface="InterFace"/>
                <a:ea typeface="+mn-ea"/>
                <a:cs typeface="+mn-cs"/>
              </a:endParaRPr>
            </a:p>
          </p:txBody>
        </p:sp>
        <p:sp>
          <p:nvSpPr>
            <p:cNvPr id="10" name="Freeform 6">
              <a:extLst>
                <a:ext uri="{FF2B5EF4-FFF2-40B4-BE49-F238E27FC236}">
                  <a16:creationId xmlns:a16="http://schemas.microsoft.com/office/drawing/2014/main" id="{CAC8AEC9-F2CD-4D92-9423-B6E34502B431}"/>
                </a:ext>
              </a:extLst>
            </p:cNvPr>
            <p:cNvSpPr>
              <a:spLocks/>
            </p:cNvSpPr>
            <p:nvPr/>
          </p:nvSpPr>
          <p:spPr bwMode="auto">
            <a:xfrm>
              <a:off x="2073275" y="1073150"/>
              <a:ext cx="117475" cy="104775"/>
            </a:xfrm>
            <a:custGeom>
              <a:avLst/>
              <a:gdLst>
                <a:gd name="T0" fmla="*/ 36 w 74"/>
                <a:gd name="T1" fmla="*/ 0 h 66"/>
                <a:gd name="T2" fmla="*/ 36 w 74"/>
                <a:gd name="T3" fmla="*/ 0 h 66"/>
                <a:gd name="T4" fmla="*/ 22 w 74"/>
                <a:gd name="T5" fmla="*/ 4 h 66"/>
                <a:gd name="T6" fmla="*/ 16 w 74"/>
                <a:gd name="T7" fmla="*/ 6 h 66"/>
                <a:gd name="T8" fmla="*/ 10 w 74"/>
                <a:gd name="T9" fmla="*/ 10 h 66"/>
                <a:gd name="T10" fmla="*/ 10 w 74"/>
                <a:gd name="T11" fmla="*/ 10 h 66"/>
                <a:gd name="T12" fmla="*/ 6 w 74"/>
                <a:gd name="T13" fmla="*/ 14 h 66"/>
                <a:gd name="T14" fmla="*/ 4 w 74"/>
                <a:gd name="T15" fmla="*/ 20 h 66"/>
                <a:gd name="T16" fmla="*/ 2 w 74"/>
                <a:gd name="T17" fmla="*/ 26 h 66"/>
                <a:gd name="T18" fmla="*/ 0 w 74"/>
                <a:gd name="T19" fmla="*/ 34 h 66"/>
                <a:gd name="T20" fmla="*/ 0 w 74"/>
                <a:gd name="T21" fmla="*/ 34 h 66"/>
                <a:gd name="T22" fmla="*/ 2 w 74"/>
                <a:gd name="T23" fmla="*/ 40 h 66"/>
                <a:gd name="T24" fmla="*/ 4 w 74"/>
                <a:gd name="T25" fmla="*/ 46 h 66"/>
                <a:gd name="T26" fmla="*/ 6 w 74"/>
                <a:gd name="T27" fmla="*/ 52 h 66"/>
                <a:gd name="T28" fmla="*/ 10 w 74"/>
                <a:gd name="T29" fmla="*/ 58 h 66"/>
                <a:gd name="T30" fmla="*/ 10 w 74"/>
                <a:gd name="T31" fmla="*/ 58 h 66"/>
                <a:gd name="T32" fmla="*/ 16 w 74"/>
                <a:gd name="T33" fmla="*/ 62 h 66"/>
                <a:gd name="T34" fmla="*/ 22 w 74"/>
                <a:gd name="T35" fmla="*/ 64 h 66"/>
                <a:gd name="T36" fmla="*/ 28 w 74"/>
                <a:gd name="T37" fmla="*/ 66 h 66"/>
                <a:gd name="T38" fmla="*/ 36 w 74"/>
                <a:gd name="T39" fmla="*/ 66 h 66"/>
                <a:gd name="T40" fmla="*/ 36 w 74"/>
                <a:gd name="T41" fmla="*/ 66 h 66"/>
                <a:gd name="T42" fmla="*/ 44 w 74"/>
                <a:gd name="T43" fmla="*/ 66 h 66"/>
                <a:gd name="T44" fmla="*/ 52 w 74"/>
                <a:gd name="T45" fmla="*/ 64 h 66"/>
                <a:gd name="T46" fmla="*/ 58 w 74"/>
                <a:gd name="T47" fmla="*/ 62 h 66"/>
                <a:gd name="T48" fmla="*/ 64 w 74"/>
                <a:gd name="T49" fmla="*/ 58 h 66"/>
                <a:gd name="T50" fmla="*/ 64 w 74"/>
                <a:gd name="T51" fmla="*/ 58 h 66"/>
                <a:gd name="T52" fmla="*/ 68 w 74"/>
                <a:gd name="T53" fmla="*/ 52 h 66"/>
                <a:gd name="T54" fmla="*/ 70 w 74"/>
                <a:gd name="T55" fmla="*/ 46 h 66"/>
                <a:gd name="T56" fmla="*/ 72 w 74"/>
                <a:gd name="T57" fmla="*/ 40 h 66"/>
                <a:gd name="T58" fmla="*/ 74 w 74"/>
                <a:gd name="T59" fmla="*/ 34 h 66"/>
                <a:gd name="T60" fmla="*/ 74 w 74"/>
                <a:gd name="T61" fmla="*/ 34 h 66"/>
                <a:gd name="T62" fmla="*/ 72 w 74"/>
                <a:gd name="T63" fmla="*/ 26 h 66"/>
                <a:gd name="T64" fmla="*/ 70 w 74"/>
                <a:gd name="T65" fmla="*/ 20 h 66"/>
                <a:gd name="T66" fmla="*/ 68 w 74"/>
                <a:gd name="T67" fmla="*/ 14 h 66"/>
                <a:gd name="T68" fmla="*/ 64 w 74"/>
                <a:gd name="T69" fmla="*/ 10 h 66"/>
                <a:gd name="T70" fmla="*/ 64 w 74"/>
                <a:gd name="T71" fmla="*/ 10 h 66"/>
                <a:gd name="T72" fmla="*/ 58 w 74"/>
                <a:gd name="T73" fmla="*/ 6 h 66"/>
                <a:gd name="T74" fmla="*/ 52 w 74"/>
                <a:gd name="T75" fmla="*/ 4 h 66"/>
                <a:gd name="T76" fmla="*/ 36 w 74"/>
                <a:gd name="T77" fmla="*/ 0 h 66"/>
                <a:gd name="T78" fmla="*/ 36 w 74"/>
                <a:gd name="T79"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4" h="66">
                  <a:moveTo>
                    <a:pt x="36" y="0"/>
                  </a:moveTo>
                  <a:lnTo>
                    <a:pt x="36" y="0"/>
                  </a:lnTo>
                  <a:lnTo>
                    <a:pt x="22" y="4"/>
                  </a:lnTo>
                  <a:lnTo>
                    <a:pt x="16" y="6"/>
                  </a:lnTo>
                  <a:lnTo>
                    <a:pt x="10" y="10"/>
                  </a:lnTo>
                  <a:lnTo>
                    <a:pt x="10" y="10"/>
                  </a:lnTo>
                  <a:lnTo>
                    <a:pt x="6" y="14"/>
                  </a:lnTo>
                  <a:lnTo>
                    <a:pt x="4" y="20"/>
                  </a:lnTo>
                  <a:lnTo>
                    <a:pt x="2" y="26"/>
                  </a:lnTo>
                  <a:lnTo>
                    <a:pt x="0" y="34"/>
                  </a:lnTo>
                  <a:lnTo>
                    <a:pt x="0" y="34"/>
                  </a:lnTo>
                  <a:lnTo>
                    <a:pt x="2" y="40"/>
                  </a:lnTo>
                  <a:lnTo>
                    <a:pt x="4" y="46"/>
                  </a:lnTo>
                  <a:lnTo>
                    <a:pt x="6" y="52"/>
                  </a:lnTo>
                  <a:lnTo>
                    <a:pt x="10" y="58"/>
                  </a:lnTo>
                  <a:lnTo>
                    <a:pt x="10" y="58"/>
                  </a:lnTo>
                  <a:lnTo>
                    <a:pt x="16" y="62"/>
                  </a:lnTo>
                  <a:lnTo>
                    <a:pt x="22" y="64"/>
                  </a:lnTo>
                  <a:lnTo>
                    <a:pt x="28" y="66"/>
                  </a:lnTo>
                  <a:lnTo>
                    <a:pt x="36" y="66"/>
                  </a:lnTo>
                  <a:lnTo>
                    <a:pt x="36" y="66"/>
                  </a:lnTo>
                  <a:lnTo>
                    <a:pt x="44" y="66"/>
                  </a:lnTo>
                  <a:lnTo>
                    <a:pt x="52" y="64"/>
                  </a:lnTo>
                  <a:lnTo>
                    <a:pt x="58" y="62"/>
                  </a:lnTo>
                  <a:lnTo>
                    <a:pt x="64" y="58"/>
                  </a:lnTo>
                  <a:lnTo>
                    <a:pt x="64" y="58"/>
                  </a:lnTo>
                  <a:lnTo>
                    <a:pt x="68" y="52"/>
                  </a:lnTo>
                  <a:lnTo>
                    <a:pt x="70" y="46"/>
                  </a:lnTo>
                  <a:lnTo>
                    <a:pt x="72" y="40"/>
                  </a:lnTo>
                  <a:lnTo>
                    <a:pt x="74" y="34"/>
                  </a:lnTo>
                  <a:lnTo>
                    <a:pt x="74" y="34"/>
                  </a:lnTo>
                  <a:lnTo>
                    <a:pt x="72" y="26"/>
                  </a:lnTo>
                  <a:lnTo>
                    <a:pt x="70" y="20"/>
                  </a:lnTo>
                  <a:lnTo>
                    <a:pt x="68" y="14"/>
                  </a:lnTo>
                  <a:lnTo>
                    <a:pt x="64" y="10"/>
                  </a:lnTo>
                  <a:lnTo>
                    <a:pt x="64" y="10"/>
                  </a:lnTo>
                  <a:lnTo>
                    <a:pt x="58" y="6"/>
                  </a:lnTo>
                  <a:lnTo>
                    <a:pt x="52" y="4"/>
                  </a:lnTo>
                  <a:lnTo>
                    <a:pt x="36" y="0"/>
                  </a:lnTo>
                  <a:lnTo>
                    <a:pt x="3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4C515A"/>
                </a:solidFill>
                <a:effectLst/>
                <a:uLnTx/>
                <a:uFillTx/>
                <a:latin typeface="InterFace"/>
                <a:ea typeface="+mn-ea"/>
                <a:cs typeface="+mn-cs"/>
              </a:endParaRPr>
            </a:p>
          </p:txBody>
        </p:sp>
        <p:sp>
          <p:nvSpPr>
            <p:cNvPr id="11" name="Freeform 7">
              <a:extLst>
                <a:ext uri="{FF2B5EF4-FFF2-40B4-BE49-F238E27FC236}">
                  <a16:creationId xmlns:a16="http://schemas.microsoft.com/office/drawing/2014/main" id="{8B7049EE-BA3F-4FF4-BDD2-1ADC33E877B3}"/>
                </a:ext>
              </a:extLst>
            </p:cNvPr>
            <p:cNvSpPr>
              <a:spLocks/>
            </p:cNvSpPr>
            <p:nvPr/>
          </p:nvSpPr>
          <p:spPr bwMode="auto">
            <a:xfrm>
              <a:off x="2006600" y="701675"/>
              <a:ext cx="292100" cy="330200"/>
            </a:xfrm>
            <a:custGeom>
              <a:avLst/>
              <a:gdLst>
                <a:gd name="T0" fmla="*/ 160 w 184"/>
                <a:gd name="T1" fmla="*/ 18 h 208"/>
                <a:gd name="T2" fmla="*/ 132 w 184"/>
                <a:gd name="T3" fmla="*/ 4 h 208"/>
                <a:gd name="T4" fmla="*/ 94 w 184"/>
                <a:gd name="T5" fmla="*/ 0 h 208"/>
                <a:gd name="T6" fmla="*/ 64 w 184"/>
                <a:gd name="T7" fmla="*/ 2 h 208"/>
                <a:gd name="T8" fmla="*/ 40 w 184"/>
                <a:gd name="T9" fmla="*/ 8 h 208"/>
                <a:gd name="T10" fmla="*/ 0 w 184"/>
                <a:gd name="T11" fmla="*/ 26 h 208"/>
                <a:gd name="T12" fmla="*/ 24 w 184"/>
                <a:gd name="T13" fmla="*/ 70 h 208"/>
                <a:gd name="T14" fmla="*/ 36 w 184"/>
                <a:gd name="T15" fmla="*/ 62 h 208"/>
                <a:gd name="T16" fmla="*/ 52 w 184"/>
                <a:gd name="T17" fmla="*/ 54 h 208"/>
                <a:gd name="T18" fmla="*/ 68 w 184"/>
                <a:gd name="T19" fmla="*/ 50 h 208"/>
                <a:gd name="T20" fmla="*/ 84 w 184"/>
                <a:gd name="T21" fmla="*/ 48 h 208"/>
                <a:gd name="T22" fmla="*/ 110 w 184"/>
                <a:gd name="T23" fmla="*/ 52 h 208"/>
                <a:gd name="T24" fmla="*/ 116 w 184"/>
                <a:gd name="T25" fmla="*/ 56 h 208"/>
                <a:gd name="T26" fmla="*/ 122 w 184"/>
                <a:gd name="T27" fmla="*/ 66 h 208"/>
                <a:gd name="T28" fmla="*/ 124 w 184"/>
                <a:gd name="T29" fmla="*/ 78 h 208"/>
                <a:gd name="T30" fmla="*/ 118 w 184"/>
                <a:gd name="T31" fmla="*/ 96 h 208"/>
                <a:gd name="T32" fmla="*/ 112 w 184"/>
                <a:gd name="T33" fmla="*/ 104 h 208"/>
                <a:gd name="T34" fmla="*/ 102 w 184"/>
                <a:gd name="T35" fmla="*/ 110 h 208"/>
                <a:gd name="T36" fmla="*/ 84 w 184"/>
                <a:gd name="T37" fmla="*/ 124 h 208"/>
                <a:gd name="T38" fmla="*/ 66 w 184"/>
                <a:gd name="T39" fmla="*/ 142 h 208"/>
                <a:gd name="T40" fmla="*/ 58 w 184"/>
                <a:gd name="T41" fmla="*/ 154 h 208"/>
                <a:gd name="T42" fmla="*/ 54 w 184"/>
                <a:gd name="T43" fmla="*/ 168 h 208"/>
                <a:gd name="T44" fmla="*/ 52 w 184"/>
                <a:gd name="T45" fmla="*/ 208 h 208"/>
                <a:gd name="T46" fmla="*/ 102 w 184"/>
                <a:gd name="T47" fmla="*/ 208 h 208"/>
                <a:gd name="T48" fmla="*/ 108 w 184"/>
                <a:gd name="T49" fmla="*/ 180 h 208"/>
                <a:gd name="T50" fmla="*/ 114 w 184"/>
                <a:gd name="T51" fmla="*/ 168 h 208"/>
                <a:gd name="T52" fmla="*/ 124 w 184"/>
                <a:gd name="T53" fmla="*/ 160 h 208"/>
                <a:gd name="T54" fmla="*/ 144 w 184"/>
                <a:gd name="T55" fmla="*/ 146 h 208"/>
                <a:gd name="T56" fmla="*/ 162 w 184"/>
                <a:gd name="T57" fmla="*/ 130 h 208"/>
                <a:gd name="T58" fmla="*/ 172 w 184"/>
                <a:gd name="T59" fmla="*/ 120 h 208"/>
                <a:gd name="T60" fmla="*/ 178 w 184"/>
                <a:gd name="T61" fmla="*/ 106 h 208"/>
                <a:gd name="T62" fmla="*/ 184 w 184"/>
                <a:gd name="T63" fmla="*/ 70 h 208"/>
                <a:gd name="T64" fmla="*/ 182 w 184"/>
                <a:gd name="T65" fmla="*/ 54 h 208"/>
                <a:gd name="T66" fmla="*/ 170 w 184"/>
                <a:gd name="T67" fmla="*/ 30 h 208"/>
                <a:gd name="T68" fmla="*/ 160 w 184"/>
                <a:gd name="T69" fmla="*/ 18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84" h="208">
                  <a:moveTo>
                    <a:pt x="160" y="18"/>
                  </a:moveTo>
                  <a:lnTo>
                    <a:pt x="160" y="18"/>
                  </a:lnTo>
                  <a:lnTo>
                    <a:pt x="146" y="10"/>
                  </a:lnTo>
                  <a:lnTo>
                    <a:pt x="132" y="4"/>
                  </a:lnTo>
                  <a:lnTo>
                    <a:pt x="114" y="0"/>
                  </a:lnTo>
                  <a:lnTo>
                    <a:pt x="94" y="0"/>
                  </a:lnTo>
                  <a:lnTo>
                    <a:pt x="94" y="0"/>
                  </a:lnTo>
                  <a:lnTo>
                    <a:pt x="64" y="2"/>
                  </a:lnTo>
                  <a:lnTo>
                    <a:pt x="40" y="8"/>
                  </a:lnTo>
                  <a:lnTo>
                    <a:pt x="40" y="8"/>
                  </a:lnTo>
                  <a:lnTo>
                    <a:pt x="18" y="16"/>
                  </a:lnTo>
                  <a:lnTo>
                    <a:pt x="0" y="26"/>
                  </a:lnTo>
                  <a:lnTo>
                    <a:pt x="24" y="70"/>
                  </a:lnTo>
                  <a:lnTo>
                    <a:pt x="24" y="70"/>
                  </a:lnTo>
                  <a:lnTo>
                    <a:pt x="36" y="62"/>
                  </a:lnTo>
                  <a:lnTo>
                    <a:pt x="36" y="62"/>
                  </a:lnTo>
                  <a:lnTo>
                    <a:pt x="52" y="54"/>
                  </a:lnTo>
                  <a:lnTo>
                    <a:pt x="52" y="54"/>
                  </a:lnTo>
                  <a:lnTo>
                    <a:pt x="68" y="50"/>
                  </a:lnTo>
                  <a:lnTo>
                    <a:pt x="68" y="50"/>
                  </a:lnTo>
                  <a:lnTo>
                    <a:pt x="84" y="48"/>
                  </a:lnTo>
                  <a:lnTo>
                    <a:pt x="84" y="48"/>
                  </a:lnTo>
                  <a:lnTo>
                    <a:pt x="104" y="50"/>
                  </a:lnTo>
                  <a:lnTo>
                    <a:pt x="110" y="52"/>
                  </a:lnTo>
                  <a:lnTo>
                    <a:pt x="116" y="56"/>
                  </a:lnTo>
                  <a:lnTo>
                    <a:pt x="116" y="56"/>
                  </a:lnTo>
                  <a:lnTo>
                    <a:pt x="120" y="60"/>
                  </a:lnTo>
                  <a:lnTo>
                    <a:pt x="122" y="66"/>
                  </a:lnTo>
                  <a:lnTo>
                    <a:pt x="124" y="78"/>
                  </a:lnTo>
                  <a:lnTo>
                    <a:pt x="124" y="78"/>
                  </a:lnTo>
                  <a:lnTo>
                    <a:pt x="122" y="88"/>
                  </a:lnTo>
                  <a:lnTo>
                    <a:pt x="118" y="96"/>
                  </a:lnTo>
                  <a:lnTo>
                    <a:pt x="118" y="96"/>
                  </a:lnTo>
                  <a:lnTo>
                    <a:pt x="112" y="104"/>
                  </a:lnTo>
                  <a:lnTo>
                    <a:pt x="102" y="110"/>
                  </a:lnTo>
                  <a:lnTo>
                    <a:pt x="102" y="110"/>
                  </a:lnTo>
                  <a:lnTo>
                    <a:pt x="84" y="124"/>
                  </a:lnTo>
                  <a:lnTo>
                    <a:pt x="84" y="124"/>
                  </a:lnTo>
                  <a:lnTo>
                    <a:pt x="74" y="132"/>
                  </a:lnTo>
                  <a:lnTo>
                    <a:pt x="66" y="142"/>
                  </a:lnTo>
                  <a:lnTo>
                    <a:pt x="66" y="142"/>
                  </a:lnTo>
                  <a:lnTo>
                    <a:pt x="58" y="154"/>
                  </a:lnTo>
                  <a:lnTo>
                    <a:pt x="54" y="168"/>
                  </a:lnTo>
                  <a:lnTo>
                    <a:pt x="54" y="168"/>
                  </a:lnTo>
                  <a:lnTo>
                    <a:pt x="50" y="186"/>
                  </a:lnTo>
                  <a:lnTo>
                    <a:pt x="52" y="208"/>
                  </a:lnTo>
                  <a:lnTo>
                    <a:pt x="102" y="208"/>
                  </a:lnTo>
                  <a:lnTo>
                    <a:pt x="102" y="208"/>
                  </a:lnTo>
                  <a:lnTo>
                    <a:pt x="104" y="192"/>
                  </a:lnTo>
                  <a:lnTo>
                    <a:pt x="108" y="180"/>
                  </a:lnTo>
                  <a:lnTo>
                    <a:pt x="108" y="180"/>
                  </a:lnTo>
                  <a:lnTo>
                    <a:pt x="114" y="168"/>
                  </a:lnTo>
                  <a:lnTo>
                    <a:pt x="124" y="160"/>
                  </a:lnTo>
                  <a:lnTo>
                    <a:pt x="124" y="160"/>
                  </a:lnTo>
                  <a:lnTo>
                    <a:pt x="144" y="146"/>
                  </a:lnTo>
                  <a:lnTo>
                    <a:pt x="144" y="146"/>
                  </a:lnTo>
                  <a:lnTo>
                    <a:pt x="154" y="138"/>
                  </a:lnTo>
                  <a:lnTo>
                    <a:pt x="162" y="130"/>
                  </a:lnTo>
                  <a:lnTo>
                    <a:pt x="162" y="130"/>
                  </a:lnTo>
                  <a:lnTo>
                    <a:pt x="172" y="120"/>
                  </a:lnTo>
                  <a:lnTo>
                    <a:pt x="178" y="106"/>
                  </a:lnTo>
                  <a:lnTo>
                    <a:pt x="178" y="106"/>
                  </a:lnTo>
                  <a:lnTo>
                    <a:pt x="182" y="90"/>
                  </a:lnTo>
                  <a:lnTo>
                    <a:pt x="184" y="70"/>
                  </a:lnTo>
                  <a:lnTo>
                    <a:pt x="184" y="70"/>
                  </a:lnTo>
                  <a:lnTo>
                    <a:pt x="182" y="54"/>
                  </a:lnTo>
                  <a:lnTo>
                    <a:pt x="178" y="42"/>
                  </a:lnTo>
                  <a:lnTo>
                    <a:pt x="170" y="30"/>
                  </a:lnTo>
                  <a:lnTo>
                    <a:pt x="160" y="18"/>
                  </a:lnTo>
                  <a:lnTo>
                    <a:pt x="160"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4C515A"/>
                </a:solidFill>
                <a:effectLst/>
                <a:uLnTx/>
                <a:uFillTx/>
                <a:latin typeface="InterFace"/>
                <a:ea typeface="+mn-ea"/>
                <a:cs typeface="+mn-cs"/>
              </a:endParaRPr>
            </a:p>
          </p:txBody>
        </p:sp>
      </p:grpSp>
      <p:sp>
        <p:nvSpPr>
          <p:cNvPr id="12" name="TextBox 11">
            <a:extLst>
              <a:ext uri="{FF2B5EF4-FFF2-40B4-BE49-F238E27FC236}">
                <a16:creationId xmlns:a16="http://schemas.microsoft.com/office/drawing/2014/main" id="{E99D83D5-0960-4787-B45A-A7FF4A130A6D}"/>
              </a:ext>
            </a:extLst>
          </p:cNvPr>
          <p:cNvSpPr txBox="1"/>
          <p:nvPr/>
        </p:nvSpPr>
        <p:spPr>
          <a:xfrm>
            <a:off x="227564" y="1600200"/>
            <a:ext cx="8686800" cy="228600"/>
          </a:xfrm>
          <a:prstGeom prst="rect">
            <a:avLst/>
          </a:prstGeom>
          <a:noFill/>
        </p:spPr>
        <p:txBody>
          <a:bodyPr wrap="square" lIns="0" tIns="0" rIns="0" bIns="0" rtlCol="0" anchor="t" anchorCtr="0">
            <a:noAutofit/>
          </a:bodyPr>
          <a:lstStyle/>
          <a:p>
            <a:pPr lvl="0" defTabSz="914400">
              <a:defRPr/>
            </a:pPr>
            <a:r>
              <a:rPr lang="en-US" sz="1400" i="1" dirty="0">
                <a:solidFill>
                  <a:srgbClr val="4C515A"/>
                </a:solidFill>
                <a:latin typeface="InterFace"/>
              </a:rPr>
              <a:t>Percent of respondents age 18 and older who are likely voters and said President Trump or former Vice President Biden</a:t>
            </a:r>
            <a:endParaRPr lang="en-US" sz="1400" i="1" dirty="0">
              <a:solidFill>
                <a:srgbClr val="4C515A"/>
              </a:solidFill>
              <a:highlight>
                <a:srgbClr val="FFFF00"/>
              </a:highlight>
              <a:latin typeface="InterFace"/>
            </a:endParaRPr>
          </a:p>
        </p:txBody>
      </p:sp>
      <p:sp>
        <p:nvSpPr>
          <p:cNvPr id="13" name="Title 4">
            <a:extLst>
              <a:ext uri="{FF2B5EF4-FFF2-40B4-BE49-F238E27FC236}">
                <a16:creationId xmlns:a16="http://schemas.microsoft.com/office/drawing/2014/main" id="{EC2BEC89-6EA5-46A2-B0DF-927092E1ECE0}"/>
              </a:ext>
            </a:extLst>
          </p:cNvPr>
          <p:cNvSpPr txBox="1">
            <a:spLocks/>
          </p:cNvSpPr>
          <p:nvPr/>
        </p:nvSpPr>
        <p:spPr>
          <a:xfrm>
            <a:off x="73152" y="-1"/>
            <a:ext cx="9001000" cy="628408"/>
          </a:xfrm>
          <a:prstGeom prst="rect">
            <a:avLst/>
          </a:prstGeom>
          <a:effectLst/>
        </p:spPr>
        <p:txBody>
          <a:bodyPr vert="horz" lIns="0" tIns="0" rIns="0" bIns="0" rtlCol="0" anchor="ctr">
            <a:noAutofit/>
          </a:bodyPr>
          <a:lstStyle>
            <a:lvl1pPr algn="l" defTabSz="914378" rtl="0" eaLnBrk="1" latinLnBrk="0" hangingPunct="1">
              <a:lnSpc>
                <a:spcPct val="90000"/>
              </a:lnSpc>
              <a:spcBef>
                <a:spcPct val="0"/>
              </a:spcBef>
              <a:buNone/>
              <a:defRPr sz="1800" b="1" i="0" kern="800" spc="0" baseline="0">
                <a:solidFill>
                  <a:schemeClr val="bg1"/>
                </a:solidFill>
                <a:effectLst/>
                <a:latin typeface="InterFace" charset="0"/>
                <a:ea typeface="InterFace" charset="0"/>
                <a:cs typeface="InterFace" charset="0"/>
              </a:defRPr>
            </a:lvl1pPr>
          </a:lstStyle>
          <a:p>
            <a:r>
              <a:rPr lang="en-US" sz="1600" dirty="0"/>
              <a:t>The gulf between the candidates on who is more likely to lower people’s health care costs is widest among women, people of color, Democrats, Republicans, those with lower incomes. </a:t>
            </a:r>
          </a:p>
        </p:txBody>
      </p:sp>
    </p:spTree>
    <p:extLst>
      <p:ext uri="{BB962C8B-B14F-4D97-AF65-F5344CB8AC3E}">
        <p14:creationId xmlns:p14="http://schemas.microsoft.com/office/powerpoint/2010/main" val="35033555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Placeholder 5">
            <a:extLst>
              <a:ext uri="{FF2B5EF4-FFF2-40B4-BE49-F238E27FC236}">
                <a16:creationId xmlns:a16="http://schemas.microsoft.com/office/drawing/2014/main" id="{669954D5-99DE-4AD2-84C2-A64E8C3322C7}"/>
              </a:ext>
            </a:extLst>
          </p:cNvPr>
          <p:cNvGraphicFramePr>
            <a:graphicFrameLocks noGrp="1"/>
          </p:cNvGraphicFramePr>
          <p:nvPr>
            <p:ph type="chart" sz="quarter" idx="19"/>
            <p:extLst>
              <p:ext uri="{D42A27DB-BD31-4B8C-83A1-F6EECF244321}">
                <p14:modId xmlns:p14="http://schemas.microsoft.com/office/powerpoint/2010/main" val="3330876779"/>
              </p:ext>
            </p:extLst>
          </p:nvPr>
        </p:nvGraphicFramePr>
        <p:xfrm>
          <a:off x="71438" y="1960086"/>
          <a:ext cx="9001125" cy="3813432"/>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 Placeholder 2">
            <a:extLst>
              <a:ext uri="{FF2B5EF4-FFF2-40B4-BE49-F238E27FC236}">
                <a16:creationId xmlns:a16="http://schemas.microsoft.com/office/drawing/2014/main" id="{E88A5C27-F944-489E-9697-F36C1D0A12A9}"/>
              </a:ext>
            </a:extLst>
          </p:cNvPr>
          <p:cNvSpPr>
            <a:spLocks noGrp="1"/>
          </p:cNvSpPr>
          <p:nvPr>
            <p:ph type="body" sz="quarter" idx="22"/>
          </p:nvPr>
        </p:nvSpPr>
        <p:spPr>
          <a:xfrm>
            <a:off x="71564" y="5781561"/>
            <a:ext cx="9001063" cy="495834"/>
          </a:xfrm>
          <a:ln>
            <a:noFill/>
          </a:ln>
        </p:spPr>
        <p:txBody>
          <a:bodyPr/>
          <a:lstStyle/>
          <a:p>
            <a:r>
              <a:rPr lang="en-US" dirty="0">
                <a:latin typeface="InterFace" panose="020B0503030203020204"/>
              </a:rPr>
              <a:t>* Also includes those who refused to respond.</a:t>
            </a:r>
          </a:p>
          <a:p>
            <a:r>
              <a:rPr lang="en-US" dirty="0">
                <a:latin typeface="InterFace" panose="020B0503030203020204"/>
              </a:rPr>
              <a:t>Note: Segments may not sum to 100% because of rounding.</a:t>
            </a:r>
          </a:p>
          <a:p>
            <a:pPr>
              <a:lnSpc>
                <a:spcPct val="100000"/>
              </a:lnSpc>
            </a:pPr>
            <a:r>
              <a:rPr lang="en-US" dirty="0">
                <a:latin typeface="InterFace" panose="020B0503030203020204"/>
              </a:rPr>
              <a:t>Data: Commonwealth Fund Election 2020 Battleground State Health Care Poll, Sept. 2020.</a:t>
            </a:r>
          </a:p>
        </p:txBody>
      </p:sp>
      <p:sp>
        <p:nvSpPr>
          <p:cNvPr id="7" name="TextBox 3">
            <a:extLst>
              <a:ext uri="{FF2B5EF4-FFF2-40B4-BE49-F238E27FC236}">
                <a16:creationId xmlns:a16="http://schemas.microsoft.com/office/drawing/2014/main" id="{C9E91B45-F86F-47FC-9514-AC4EDAD96C2E}"/>
              </a:ext>
            </a:extLst>
          </p:cNvPr>
          <p:cNvSpPr txBox="1"/>
          <p:nvPr/>
        </p:nvSpPr>
        <p:spPr>
          <a:xfrm>
            <a:off x="180038" y="932812"/>
            <a:ext cx="8046720" cy="628408"/>
          </a:xfrm>
          <a:prstGeom prst="rect">
            <a:avLst/>
          </a:prstGeom>
          <a:noFill/>
        </p:spPr>
        <p:txBody>
          <a:bodyPr wrap="square" lIns="640080"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defTabSz="914400">
              <a:defRPr/>
            </a:pPr>
            <a:r>
              <a:rPr lang="en-US" sz="1400" dirty="0">
                <a:solidFill>
                  <a:srgbClr val="4C515A"/>
                </a:solidFill>
                <a:latin typeface="InterFace"/>
              </a:rPr>
              <a:t>Based on what you are hearing from the presidential candidates so far, in your view, which candidate is the most likely to address both the public health needs and economic costs of COVID-19?</a:t>
            </a:r>
          </a:p>
        </p:txBody>
      </p:sp>
      <p:grpSp>
        <p:nvGrpSpPr>
          <p:cNvPr id="8" name="Group 7">
            <a:extLst>
              <a:ext uri="{FF2B5EF4-FFF2-40B4-BE49-F238E27FC236}">
                <a16:creationId xmlns:a16="http://schemas.microsoft.com/office/drawing/2014/main" id="{7D5EB265-E70E-4087-9A6A-EE32943B714F}"/>
              </a:ext>
            </a:extLst>
          </p:cNvPr>
          <p:cNvGrpSpPr/>
          <p:nvPr/>
        </p:nvGrpSpPr>
        <p:grpSpPr>
          <a:xfrm>
            <a:off x="231791" y="961629"/>
            <a:ext cx="420867" cy="515901"/>
            <a:chOff x="1752600" y="533400"/>
            <a:chExt cx="787400" cy="965200"/>
          </a:xfrm>
          <a:solidFill>
            <a:srgbClr val="4C515A"/>
          </a:solidFill>
        </p:grpSpPr>
        <p:sp>
          <p:nvSpPr>
            <p:cNvPr id="9" name="Freeform 5">
              <a:extLst>
                <a:ext uri="{FF2B5EF4-FFF2-40B4-BE49-F238E27FC236}">
                  <a16:creationId xmlns:a16="http://schemas.microsoft.com/office/drawing/2014/main" id="{221897E2-2FDB-4C46-9F5C-B308E51E2C91}"/>
                </a:ext>
              </a:extLst>
            </p:cNvPr>
            <p:cNvSpPr>
              <a:spLocks noEditPoints="1"/>
            </p:cNvSpPr>
            <p:nvPr/>
          </p:nvSpPr>
          <p:spPr bwMode="auto">
            <a:xfrm>
              <a:off x="1752600" y="533400"/>
              <a:ext cx="787400" cy="965200"/>
            </a:xfrm>
            <a:custGeom>
              <a:avLst/>
              <a:gdLst>
                <a:gd name="T0" fmla="*/ 0 w 496"/>
                <a:gd name="T1" fmla="*/ 390 h 608"/>
                <a:gd name="T2" fmla="*/ 2 w 496"/>
                <a:gd name="T3" fmla="*/ 410 h 608"/>
                <a:gd name="T4" fmla="*/ 18 w 496"/>
                <a:gd name="T5" fmla="*/ 448 h 608"/>
                <a:gd name="T6" fmla="*/ 46 w 496"/>
                <a:gd name="T7" fmla="*/ 476 h 608"/>
                <a:gd name="T8" fmla="*/ 84 w 496"/>
                <a:gd name="T9" fmla="*/ 492 h 608"/>
                <a:gd name="T10" fmla="*/ 198 w 496"/>
                <a:gd name="T11" fmla="*/ 494 h 608"/>
                <a:gd name="T12" fmla="*/ 318 w 496"/>
                <a:gd name="T13" fmla="*/ 598 h 608"/>
                <a:gd name="T14" fmla="*/ 334 w 496"/>
                <a:gd name="T15" fmla="*/ 606 h 608"/>
                <a:gd name="T16" fmla="*/ 346 w 496"/>
                <a:gd name="T17" fmla="*/ 608 h 608"/>
                <a:gd name="T18" fmla="*/ 352 w 496"/>
                <a:gd name="T19" fmla="*/ 608 h 608"/>
                <a:gd name="T20" fmla="*/ 366 w 496"/>
                <a:gd name="T21" fmla="*/ 602 h 608"/>
                <a:gd name="T22" fmla="*/ 376 w 496"/>
                <a:gd name="T23" fmla="*/ 592 h 608"/>
                <a:gd name="T24" fmla="*/ 382 w 496"/>
                <a:gd name="T25" fmla="*/ 576 h 608"/>
                <a:gd name="T26" fmla="*/ 382 w 496"/>
                <a:gd name="T27" fmla="*/ 494 h 608"/>
                <a:gd name="T28" fmla="*/ 390 w 496"/>
                <a:gd name="T29" fmla="*/ 494 h 608"/>
                <a:gd name="T30" fmla="*/ 432 w 496"/>
                <a:gd name="T31" fmla="*/ 486 h 608"/>
                <a:gd name="T32" fmla="*/ 464 w 496"/>
                <a:gd name="T33" fmla="*/ 464 h 608"/>
                <a:gd name="T34" fmla="*/ 488 w 496"/>
                <a:gd name="T35" fmla="*/ 430 h 608"/>
                <a:gd name="T36" fmla="*/ 496 w 496"/>
                <a:gd name="T37" fmla="*/ 390 h 608"/>
                <a:gd name="T38" fmla="*/ 496 w 496"/>
                <a:gd name="T39" fmla="*/ 104 h 608"/>
                <a:gd name="T40" fmla="*/ 488 w 496"/>
                <a:gd name="T41" fmla="*/ 64 h 608"/>
                <a:gd name="T42" fmla="*/ 464 w 496"/>
                <a:gd name="T43" fmla="*/ 30 h 608"/>
                <a:gd name="T44" fmla="*/ 432 w 496"/>
                <a:gd name="T45" fmla="*/ 8 h 608"/>
                <a:gd name="T46" fmla="*/ 390 w 496"/>
                <a:gd name="T47" fmla="*/ 0 h 608"/>
                <a:gd name="T48" fmla="*/ 106 w 496"/>
                <a:gd name="T49" fmla="*/ 0 h 608"/>
                <a:gd name="T50" fmla="*/ 64 w 496"/>
                <a:gd name="T51" fmla="*/ 8 h 608"/>
                <a:gd name="T52" fmla="*/ 32 w 496"/>
                <a:gd name="T53" fmla="*/ 30 h 608"/>
                <a:gd name="T54" fmla="*/ 8 w 496"/>
                <a:gd name="T55" fmla="*/ 64 h 608"/>
                <a:gd name="T56" fmla="*/ 0 w 496"/>
                <a:gd name="T57" fmla="*/ 104 h 608"/>
                <a:gd name="T58" fmla="*/ 54 w 496"/>
                <a:gd name="T59" fmla="*/ 104 h 608"/>
                <a:gd name="T60" fmla="*/ 56 w 496"/>
                <a:gd name="T61" fmla="*/ 94 h 608"/>
                <a:gd name="T62" fmla="*/ 62 w 496"/>
                <a:gd name="T63" fmla="*/ 76 h 608"/>
                <a:gd name="T64" fmla="*/ 76 w 496"/>
                <a:gd name="T65" fmla="*/ 62 h 608"/>
                <a:gd name="T66" fmla="*/ 94 w 496"/>
                <a:gd name="T67" fmla="*/ 54 h 608"/>
                <a:gd name="T68" fmla="*/ 390 w 496"/>
                <a:gd name="T69" fmla="*/ 52 h 608"/>
                <a:gd name="T70" fmla="*/ 402 w 496"/>
                <a:gd name="T71" fmla="*/ 54 h 608"/>
                <a:gd name="T72" fmla="*/ 420 w 496"/>
                <a:gd name="T73" fmla="*/ 62 h 608"/>
                <a:gd name="T74" fmla="*/ 434 w 496"/>
                <a:gd name="T75" fmla="*/ 76 h 608"/>
                <a:gd name="T76" fmla="*/ 440 w 496"/>
                <a:gd name="T77" fmla="*/ 94 h 608"/>
                <a:gd name="T78" fmla="*/ 442 w 496"/>
                <a:gd name="T79" fmla="*/ 390 h 608"/>
                <a:gd name="T80" fmla="*/ 440 w 496"/>
                <a:gd name="T81" fmla="*/ 400 h 608"/>
                <a:gd name="T82" fmla="*/ 434 w 496"/>
                <a:gd name="T83" fmla="*/ 418 h 608"/>
                <a:gd name="T84" fmla="*/ 420 w 496"/>
                <a:gd name="T85" fmla="*/ 432 h 608"/>
                <a:gd name="T86" fmla="*/ 402 w 496"/>
                <a:gd name="T87" fmla="*/ 440 h 608"/>
                <a:gd name="T88" fmla="*/ 328 w 496"/>
                <a:gd name="T89" fmla="*/ 440 h 608"/>
                <a:gd name="T90" fmla="*/ 218 w 496"/>
                <a:gd name="T91" fmla="*/ 440 h 608"/>
                <a:gd name="T92" fmla="*/ 106 w 496"/>
                <a:gd name="T93" fmla="*/ 440 h 608"/>
                <a:gd name="T94" fmla="*/ 86 w 496"/>
                <a:gd name="T95" fmla="*/ 436 h 608"/>
                <a:gd name="T96" fmla="*/ 70 w 496"/>
                <a:gd name="T97" fmla="*/ 426 h 608"/>
                <a:gd name="T98" fmla="*/ 58 w 496"/>
                <a:gd name="T99" fmla="*/ 410 h 608"/>
                <a:gd name="T100" fmla="*/ 54 w 496"/>
                <a:gd name="T101" fmla="*/ 390 h 6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96" h="608">
                  <a:moveTo>
                    <a:pt x="0" y="104"/>
                  </a:moveTo>
                  <a:lnTo>
                    <a:pt x="0" y="390"/>
                  </a:lnTo>
                  <a:lnTo>
                    <a:pt x="0" y="390"/>
                  </a:lnTo>
                  <a:lnTo>
                    <a:pt x="2" y="410"/>
                  </a:lnTo>
                  <a:lnTo>
                    <a:pt x="8" y="430"/>
                  </a:lnTo>
                  <a:lnTo>
                    <a:pt x="18" y="448"/>
                  </a:lnTo>
                  <a:lnTo>
                    <a:pt x="32" y="464"/>
                  </a:lnTo>
                  <a:lnTo>
                    <a:pt x="46" y="476"/>
                  </a:lnTo>
                  <a:lnTo>
                    <a:pt x="64" y="486"/>
                  </a:lnTo>
                  <a:lnTo>
                    <a:pt x="84" y="492"/>
                  </a:lnTo>
                  <a:lnTo>
                    <a:pt x="106" y="494"/>
                  </a:lnTo>
                  <a:lnTo>
                    <a:pt x="198" y="494"/>
                  </a:lnTo>
                  <a:lnTo>
                    <a:pt x="318" y="598"/>
                  </a:lnTo>
                  <a:lnTo>
                    <a:pt x="318" y="598"/>
                  </a:lnTo>
                  <a:lnTo>
                    <a:pt x="326" y="602"/>
                  </a:lnTo>
                  <a:lnTo>
                    <a:pt x="334" y="606"/>
                  </a:lnTo>
                  <a:lnTo>
                    <a:pt x="340" y="608"/>
                  </a:lnTo>
                  <a:lnTo>
                    <a:pt x="346" y="608"/>
                  </a:lnTo>
                  <a:lnTo>
                    <a:pt x="346" y="608"/>
                  </a:lnTo>
                  <a:lnTo>
                    <a:pt x="352" y="608"/>
                  </a:lnTo>
                  <a:lnTo>
                    <a:pt x="360" y="606"/>
                  </a:lnTo>
                  <a:lnTo>
                    <a:pt x="366" y="602"/>
                  </a:lnTo>
                  <a:lnTo>
                    <a:pt x="372" y="598"/>
                  </a:lnTo>
                  <a:lnTo>
                    <a:pt x="376" y="592"/>
                  </a:lnTo>
                  <a:lnTo>
                    <a:pt x="380" y="586"/>
                  </a:lnTo>
                  <a:lnTo>
                    <a:pt x="382" y="576"/>
                  </a:lnTo>
                  <a:lnTo>
                    <a:pt x="382" y="568"/>
                  </a:lnTo>
                  <a:lnTo>
                    <a:pt x="382" y="494"/>
                  </a:lnTo>
                  <a:lnTo>
                    <a:pt x="390" y="494"/>
                  </a:lnTo>
                  <a:lnTo>
                    <a:pt x="390" y="494"/>
                  </a:lnTo>
                  <a:lnTo>
                    <a:pt x="412" y="492"/>
                  </a:lnTo>
                  <a:lnTo>
                    <a:pt x="432" y="486"/>
                  </a:lnTo>
                  <a:lnTo>
                    <a:pt x="450" y="476"/>
                  </a:lnTo>
                  <a:lnTo>
                    <a:pt x="464" y="464"/>
                  </a:lnTo>
                  <a:lnTo>
                    <a:pt x="478" y="448"/>
                  </a:lnTo>
                  <a:lnTo>
                    <a:pt x="488" y="430"/>
                  </a:lnTo>
                  <a:lnTo>
                    <a:pt x="494" y="410"/>
                  </a:lnTo>
                  <a:lnTo>
                    <a:pt x="496" y="390"/>
                  </a:lnTo>
                  <a:lnTo>
                    <a:pt x="496" y="104"/>
                  </a:lnTo>
                  <a:lnTo>
                    <a:pt x="496" y="104"/>
                  </a:lnTo>
                  <a:lnTo>
                    <a:pt x="494" y="82"/>
                  </a:lnTo>
                  <a:lnTo>
                    <a:pt x="488" y="64"/>
                  </a:lnTo>
                  <a:lnTo>
                    <a:pt x="478" y="46"/>
                  </a:lnTo>
                  <a:lnTo>
                    <a:pt x="464" y="30"/>
                  </a:lnTo>
                  <a:lnTo>
                    <a:pt x="450" y="18"/>
                  </a:lnTo>
                  <a:lnTo>
                    <a:pt x="432" y="8"/>
                  </a:lnTo>
                  <a:lnTo>
                    <a:pt x="412" y="2"/>
                  </a:lnTo>
                  <a:lnTo>
                    <a:pt x="390" y="0"/>
                  </a:lnTo>
                  <a:lnTo>
                    <a:pt x="106" y="0"/>
                  </a:lnTo>
                  <a:lnTo>
                    <a:pt x="106" y="0"/>
                  </a:lnTo>
                  <a:lnTo>
                    <a:pt x="84" y="2"/>
                  </a:lnTo>
                  <a:lnTo>
                    <a:pt x="64" y="8"/>
                  </a:lnTo>
                  <a:lnTo>
                    <a:pt x="46" y="18"/>
                  </a:lnTo>
                  <a:lnTo>
                    <a:pt x="32" y="30"/>
                  </a:lnTo>
                  <a:lnTo>
                    <a:pt x="18" y="46"/>
                  </a:lnTo>
                  <a:lnTo>
                    <a:pt x="8" y="64"/>
                  </a:lnTo>
                  <a:lnTo>
                    <a:pt x="2" y="82"/>
                  </a:lnTo>
                  <a:lnTo>
                    <a:pt x="0" y="104"/>
                  </a:lnTo>
                  <a:lnTo>
                    <a:pt x="0" y="104"/>
                  </a:lnTo>
                  <a:close/>
                  <a:moveTo>
                    <a:pt x="54" y="104"/>
                  </a:moveTo>
                  <a:lnTo>
                    <a:pt x="54" y="104"/>
                  </a:lnTo>
                  <a:lnTo>
                    <a:pt x="56" y="94"/>
                  </a:lnTo>
                  <a:lnTo>
                    <a:pt x="58" y="84"/>
                  </a:lnTo>
                  <a:lnTo>
                    <a:pt x="62" y="76"/>
                  </a:lnTo>
                  <a:lnTo>
                    <a:pt x="70" y="68"/>
                  </a:lnTo>
                  <a:lnTo>
                    <a:pt x="76" y="62"/>
                  </a:lnTo>
                  <a:lnTo>
                    <a:pt x="86" y="56"/>
                  </a:lnTo>
                  <a:lnTo>
                    <a:pt x="94" y="54"/>
                  </a:lnTo>
                  <a:lnTo>
                    <a:pt x="106" y="52"/>
                  </a:lnTo>
                  <a:lnTo>
                    <a:pt x="390" y="52"/>
                  </a:lnTo>
                  <a:lnTo>
                    <a:pt x="390" y="52"/>
                  </a:lnTo>
                  <a:lnTo>
                    <a:pt x="402" y="54"/>
                  </a:lnTo>
                  <a:lnTo>
                    <a:pt x="410" y="56"/>
                  </a:lnTo>
                  <a:lnTo>
                    <a:pt x="420" y="62"/>
                  </a:lnTo>
                  <a:lnTo>
                    <a:pt x="426" y="68"/>
                  </a:lnTo>
                  <a:lnTo>
                    <a:pt x="434" y="76"/>
                  </a:lnTo>
                  <a:lnTo>
                    <a:pt x="438" y="84"/>
                  </a:lnTo>
                  <a:lnTo>
                    <a:pt x="440" y="94"/>
                  </a:lnTo>
                  <a:lnTo>
                    <a:pt x="442" y="104"/>
                  </a:lnTo>
                  <a:lnTo>
                    <a:pt x="442" y="390"/>
                  </a:lnTo>
                  <a:lnTo>
                    <a:pt x="442" y="390"/>
                  </a:lnTo>
                  <a:lnTo>
                    <a:pt x="440" y="400"/>
                  </a:lnTo>
                  <a:lnTo>
                    <a:pt x="438" y="410"/>
                  </a:lnTo>
                  <a:lnTo>
                    <a:pt x="434" y="418"/>
                  </a:lnTo>
                  <a:lnTo>
                    <a:pt x="426" y="426"/>
                  </a:lnTo>
                  <a:lnTo>
                    <a:pt x="420" y="432"/>
                  </a:lnTo>
                  <a:lnTo>
                    <a:pt x="410" y="436"/>
                  </a:lnTo>
                  <a:lnTo>
                    <a:pt x="402" y="440"/>
                  </a:lnTo>
                  <a:lnTo>
                    <a:pt x="390" y="440"/>
                  </a:lnTo>
                  <a:lnTo>
                    <a:pt x="328" y="440"/>
                  </a:lnTo>
                  <a:lnTo>
                    <a:pt x="328" y="536"/>
                  </a:lnTo>
                  <a:lnTo>
                    <a:pt x="218" y="440"/>
                  </a:lnTo>
                  <a:lnTo>
                    <a:pt x="106" y="440"/>
                  </a:lnTo>
                  <a:lnTo>
                    <a:pt x="106" y="440"/>
                  </a:lnTo>
                  <a:lnTo>
                    <a:pt x="94" y="440"/>
                  </a:lnTo>
                  <a:lnTo>
                    <a:pt x="86" y="436"/>
                  </a:lnTo>
                  <a:lnTo>
                    <a:pt x="76" y="432"/>
                  </a:lnTo>
                  <a:lnTo>
                    <a:pt x="70" y="426"/>
                  </a:lnTo>
                  <a:lnTo>
                    <a:pt x="62" y="418"/>
                  </a:lnTo>
                  <a:lnTo>
                    <a:pt x="58" y="410"/>
                  </a:lnTo>
                  <a:lnTo>
                    <a:pt x="56" y="400"/>
                  </a:lnTo>
                  <a:lnTo>
                    <a:pt x="54" y="390"/>
                  </a:lnTo>
                  <a:lnTo>
                    <a:pt x="54" y="1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4C515A"/>
                </a:solidFill>
                <a:effectLst/>
                <a:uLnTx/>
                <a:uFillTx/>
                <a:latin typeface="InterFace"/>
                <a:ea typeface="+mn-ea"/>
                <a:cs typeface="+mn-cs"/>
              </a:endParaRPr>
            </a:p>
          </p:txBody>
        </p:sp>
        <p:sp>
          <p:nvSpPr>
            <p:cNvPr id="10" name="Freeform 6">
              <a:extLst>
                <a:ext uri="{FF2B5EF4-FFF2-40B4-BE49-F238E27FC236}">
                  <a16:creationId xmlns:a16="http://schemas.microsoft.com/office/drawing/2014/main" id="{CAC8AEC9-F2CD-4D92-9423-B6E34502B431}"/>
                </a:ext>
              </a:extLst>
            </p:cNvPr>
            <p:cNvSpPr>
              <a:spLocks/>
            </p:cNvSpPr>
            <p:nvPr/>
          </p:nvSpPr>
          <p:spPr bwMode="auto">
            <a:xfrm>
              <a:off x="2073275" y="1073150"/>
              <a:ext cx="117475" cy="104775"/>
            </a:xfrm>
            <a:custGeom>
              <a:avLst/>
              <a:gdLst>
                <a:gd name="T0" fmla="*/ 36 w 74"/>
                <a:gd name="T1" fmla="*/ 0 h 66"/>
                <a:gd name="T2" fmla="*/ 36 w 74"/>
                <a:gd name="T3" fmla="*/ 0 h 66"/>
                <a:gd name="T4" fmla="*/ 22 w 74"/>
                <a:gd name="T5" fmla="*/ 4 h 66"/>
                <a:gd name="T6" fmla="*/ 16 w 74"/>
                <a:gd name="T7" fmla="*/ 6 h 66"/>
                <a:gd name="T8" fmla="*/ 10 w 74"/>
                <a:gd name="T9" fmla="*/ 10 h 66"/>
                <a:gd name="T10" fmla="*/ 10 w 74"/>
                <a:gd name="T11" fmla="*/ 10 h 66"/>
                <a:gd name="T12" fmla="*/ 6 w 74"/>
                <a:gd name="T13" fmla="*/ 14 h 66"/>
                <a:gd name="T14" fmla="*/ 4 w 74"/>
                <a:gd name="T15" fmla="*/ 20 h 66"/>
                <a:gd name="T16" fmla="*/ 2 w 74"/>
                <a:gd name="T17" fmla="*/ 26 h 66"/>
                <a:gd name="T18" fmla="*/ 0 w 74"/>
                <a:gd name="T19" fmla="*/ 34 h 66"/>
                <a:gd name="T20" fmla="*/ 0 w 74"/>
                <a:gd name="T21" fmla="*/ 34 h 66"/>
                <a:gd name="T22" fmla="*/ 2 w 74"/>
                <a:gd name="T23" fmla="*/ 40 h 66"/>
                <a:gd name="T24" fmla="*/ 4 w 74"/>
                <a:gd name="T25" fmla="*/ 46 h 66"/>
                <a:gd name="T26" fmla="*/ 6 w 74"/>
                <a:gd name="T27" fmla="*/ 52 h 66"/>
                <a:gd name="T28" fmla="*/ 10 w 74"/>
                <a:gd name="T29" fmla="*/ 58 h 66"/>
                <a:gd name="T30" fmla="*/ 10 w 74"/>
                <a:gd name="T31" fmla="*/ 58 h 66"/>
                <a:gd name="T32" fmla="*/ 16 w 74"/>
                <a:gd name="T33" fmla="*/ 62 h 66"/>
                <a:gd name="T34" fmla="*/ 22 w 74"/>
                <a:gd name="T35" fmla="*/ 64 h 66"/>
                <a:gd name="T36" fmla="*/ 28 w 74"/>
                <a:gd name="T37" fmla="*/ 66 h 66"/>
                <a:gd name="T38" fmla="*/ 36 w 74"/>
                <a:gd name="T39" fmla="*/ 66 h 66"/>
                <a:gd name="T40" fmla="*/ 36 w 74"/>
                <a:gd name="T41" fmla="*/ 66 h 66"/>
                <a:gd name="T42" fmla="*/ 44 w 74"/>
                <a:gd name="T43" fmla="*/ 66 h 66"/>
                <a:gd name="T44" fmla="*/ 52 w 74"/>
                <a:gd name="T45" fmla="*/ 64 h 66"/>
                <a:gd name="T46" fmla="*/ 58 w 74"/>
                <a:gd name="T47" fmla="*/ 62 h 66"/>
                <a:gd name="T48" fmla="*/ 64 w 74"/>
                <a:gd name="T49" fmla="*/ 58 h 66"/>
                <a:gd name="T50" fmla="*/ 64 w 74"/>
                <a:gd name="T51" fmla="*/ 58 h 66"/>
                <a:gd name="T52" fmla="*/ 68 w 74"/>
                <a:gd name="T53" fmla="*/ 52 h 66"/>
                <a:gd name="T54" fmla="*/ 70 w 74"/>
                <a:gd name="T55" fmla="*/ 46 h 66"/>
                <a:gd name="T56" fmla="*/ 72 w 74"/>
                <a:gd name="T57" fmla="*/ 40 h 66"/>
                <a:gd name="T58" fmla="*/ 74 w 74"/>
                <a:gd name="T59" fmla="*/ 34 h 66"/>
                <a:gd name="T60" fmla="*/ 74 w 74"/>
                <a:gd name="T61" fmla="*/ 34 h 66"/>
                <a:gd name="T62" fmla="*/ 72 w 74"/>
                <a:gd name="T63" fmla="*/ 26 h 66"/>
                <a:gd name="T64" fmla="*/ 70 w 74"/>
                <a:gd name="T65" fmla="*/ 20 h 66"/>
                <a:gd name="T66" fmla="*/ 68 w 74"/>
                <a:gd name="T67" fmla="*/ 14 h 66"/>
                <a:gd name="T68" fmla="*/ 64 w 74"/>
                <a:gd name="T69" fmla="*/ 10 h 66"/>
                <a:gd name="T70" fmla="*/ 64 w 74"/>
                <a:gd name="T71" fmla="*/ 10 h 66"/>
                <a:gd name="T72" fmla="*/ 58 w 74"/>
                <a:gd name="T73" fmla="*/ 6 h 66"/>
                <a:gd name="T74" fmla="*/ 52 w 74"/>
                <a:gd name="T75" fmla="*/ 4 h 66"/>
                <a:gd name="T76" fmla="*/ 36 w 74"/>
                <a:gd name="T77" fmla="*/ 0 h 66"/>
                <a:gd name="T78" fmla="*/ 36 w 74"/>
                <a:gd name="T79"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4" h="66">
                  <a:moveTo>
                    <a:pt x="36" y="0"/>
                  </a:moveTo>
                  <a:lnTo>
                    <a:pt x="36" y="0"/>
                  </a:lnTo>
                  <a:lnTo>
                    <a:pt x="22" y="4"/>
                  </a:lnTo>
                  <a:lnTo>
                    <a:pt x="16" y="6"/>
                  </a:lnTo>
                  <a:lnTo>
                    <a:pt x="10" y="10"/>
                  </a:lnTo>
                  <a:lnTo>
                    <a:pt x="10" y="10"/>
                  </a:lnTo>
                  <a:lnTo>
                    <a:pt x="6" y="14"/>
                  </a:lnTo>
                  <a:lnTo>
                    <a:pt x="4" y="20"/>
                  </a:lnTo>
                  <a:lnTo>
                    <a:pt x="2" y="26"/>
                  </a:lnTo>
                  <a:lnTo>
                    <a:pt x="0" y="34"/>
                  </a:lnTo>
                  <a:lnTo>
                    <a:pt x="0" y="34"/>
                  </a:lnTo>
                  <a:lnTo>
                    <a:pt x="2" y="40"/>
                  </a:lnTo>
                  <a:lnTo>
                    <a:pt x="4" y="46"/>
                  </a:lnTo>
                  <a:lnTo>
                    <a:pt x="6" y="52"/>
                  </a:lnTo>
                  <a:lnTo>
                    <a:pt x="10" y="58"/>
                  </a:lnTo>
                  <a:lnTo>
                    <a:pt x="10" y="58"/>
                  </a:lnTo>
                  <a:lnTo>
                    <a:pt x="16" y="62"/>
                  </a:lnTo>
                  <a:lnTo>
                    <a:pt x="22" y="64"/>
                  </a:lnTo>
                  <a:lnTo>
                    <a:pt x="28" y="66"/>
                  </a:lnTo>
                  <a:lnTo>
                    <a:pt x="36" y="66"/>
                  </a:lnTo>
                  <a:lnTo>
                    <a:pt x="36" y="66"/>
                  </a:lnTo>
                  <a:lnTo>
                    <a:pt x="44" y="66"/>
                  </a:lnTo>
                  <a:lnTo>
                    <a:pt x="52" y="64"/>
                  </a:lnTo>
                  <a:lnTo>
                    <a:pt x="58" y="62"/>
                  </a:lnTo>
                  <a:lnTo>
                    <a:pt x="64" y="58"/>
                  </a:lnTo>
                  <a:lnTo>
                    <a:pt x="64" y="58"/>
                  </a:lnTo>
                  <a:lnTo>
                    <a:pt x="68" y="52"/>
                  </a:lnTo>
                  <a:lnTo>
                    <a:pt x="70" y="46"/>
                  </a:lnTo>
                  <a:lnTo>
                    <a:pt x="72" y="40"/>
                  </a:lnTo>
                  <a:lnTo>
                    <a:pt x="74" y="34"/>
                  </a:lnTo>
                  <a:lnTo>
                    <a:pt x="74" y="34"/>
                  </a:lnTo>
                  <a:lnTo>
                    <a:pt x="72" y="26"/>
                  </a:lnTo>
                  <a:lnTo>
                    <a:pt x="70" y="20"/>
                  </a:lnTo>
                  <a:lnTo>
                    <a:pt x="68" y="14"/>
                  </a:lnTo>
                  <a:lnTo>
                    <a:pt x="64" y="10"/>
                  </a:lnTo>
                  <a:lnTo>
                    <a:pt x="64" y="10"/>
                  </a:lnTo>
                  <a:lnTo>
                    <a:pt x="58" y="6"/>
                  </a:lnTo>
                  <a:lnTo>
                    <a:pt x="52" y="4"/>
                  </a:lnTo>
                  <a:lnTo>
                    <a:pt x="36" y="0"/>
                  </a:lnTo>
                  <a:lnTo>
                    <a:pt x="3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4C515A"/>
                </a:solidFill>
                <a:effectLst/>
                <a:uLnTx/>
                <a:uFillTx/>
                <a:latin typeface="InterFace"/>
                <a:ea typeface="+mn-ea"/>
                <a:cs typeface="+mn-cs"/>
              </a:endParaRPr>
            </a:p>
          </p:txBody>
        </p:sp>
        <p:sp>
          <p:nvSpPr>
            <p:cNvPr id="11" name="Freeform 7">
              <a:extLst>
                <a:ext uri="{FF2B5EF4-FFF2-40B4-BE49-F238E27FC236}">
                  <a16:creationId xmlns:a16="http://schemas.microsoft.com/office/drawing/2014/main" id="{8B7049EE-BA3F-4FF4-BDD2-1ADC33E877B3}"/>
                </a:ext>
              </a:extLst>
            </p:cNvPr>
            <p:cNvSpPr>
              <a:spLocks/>
            </p:cNvSpPr>
            <p:nvPr/>
          </p:nvSpPr>
          <p:spPr bwMode="auto">
            <a:xfrm>
              <a:off x="2006600" y="701675"/>
              <a:ext cx="292100" cy="330200"/>
            </a:xfrm>
            <a:custGeom>
              <a:avLst/>
              <a:gdLst>
                <a:gd name="T0" fmla="*/ 160 w 184"/>
                <a:gd name="T1" fmla="*/ 18 h 208"/>
                <a:gd name="T2" fmla="*/ 132 w 184"/>
                <a:gd name="T3" fmla="*/ 4 h 208"/>
                <a:gd name="T4" fmla="*/ 94 w 184"/>
                <a:gd name="T5" fmla="*/ 0 h 208"/>
                <a:gd name="T6" fmla="*/ 64 w 184"/>
                <a:gd name="T7" fmla="*/ 2 h 208"/>
                <a:gd name="T8" fmla="*/ 40 w 184"/>
                <a:gd name="T9" fmla="*/ 8 h 208"/>
                <a:gd name="T10" fmla="*/ 0 w 184"/>
                <a:gd name="T11" fmla="*/ 26 h 208"/>
                <a:gd name="T12" fmla="*/ 24 w 184"/>
                <a:gd name="T13" fmla="*/ 70 h 208"/>
                <a:gd name="T14" fmla="*/ 36 w 184"/>
                <a:gd name="T15" fmla="*/ 62 h 208"/>
                <a:gd name="T16" fmla="*/ 52 w 184"/>
                <a:gd name="T17" fmla="*/ 54 h 208"/>
                <a:gd name="T18" fmla="*/ 68 w 184"/>
                <a:gd name="T19" fmla="*/ 50 h 208"/>
                <a:gd name="T20" fmla="*/ 84 w 184"/>
                <a:gd name="T21" fmla="*/ 48 h 208"/>
                <a:gd name="T22" fmla="*/ 110 w 184"/>
                <a:gd name="T23" fmla="*/ 52 h 208"/>
                <a:gd name="T24" fmla="*/ 116 w 184"/>
                <a:gd name="T25" fmla="*/ 56 h 208"/>
                <a:gd name="T26" fmla="*/ 122 w 184"/>
                <a:gd name="T27" fmla="*/ 66 h 208"/>
                <a:gd name="T28" fmla="*/ 124 w 184"/>
                <a:gd name="T29" fmla="*/ 78 h 208"/>
                <a:gd name="T30" fmla="*/ 118 w 184"/>
                <a:gd name="T31" fmla="*/ 96 h 208"/>
                <a:gd name="T32" fmla="*/ 112 w 184"/>
                <a:gd name="T33" fmla="*/ 104 h 208"/>
                <a:gd name="T34" fmla="*/ 102 w 184"/>
                <a:gd name="T35" fmla="*/ 110 h 208"/>
                <a:gd name="T36" fmla="*/ 84 w 184"/>
                <a:gd name="T37" fmla="*/ 124 h 208"/>
                <a:gd name="T38" fmla="*/ 66 w 184"/>
                <a:gd name="T39" fmla="*/ 142 h 208"/>
                <a:gd name="T40" fmla="*/ 58 w 184"/>
                <a:gd name="T41" fmla="*/ 154 h 208"/>
                <a:gd name="T42" fmla="*/ 54 w 184"/>
                <a:gd name="T43" fmla="*/ 168 h 208"/>
                <a:gd name="T44" fmla="*/ 52 w 184"/>
                <a:gd name="T45" fmla="*/ 208 h 208"/>
                <a:gd name="T46" fmla="*/ 102 w 184"/>
                <a:gd name="T47" fmla="*/ 208 h 208"/>
                <a:gd name="T48" fmla="*/ 108 w 184"/>
                <a:gd name="T49" fmla="*/ 180 h 208"/>
                <a:gd name="T50" fmla="*/ 114 w 184"/>
                <a:gd name="T51" fmla="*/ 168 h 208"/>
                <a:gd name="T52" fmla="*/ 124 w 184"/>
                <a:gd name="T53" fmla="*/ 160 h 208"/>
                <a:gd name="T54" fmla="*/ 144 w 184"/>
                <a:gd name="T55" fmla="*/ 146 h 208"/>
                <a:gd name="T56" fmla="*/ 162 w 184"/>
                <a:gd name="T57" fmla="*/ 130 h 208"/>
                <a:gd name="T58" fmla="*/ 172 w 184"/>
                <a:gd name="T59" fmla="*/ 120 h 208"/>
                <a:gd name="T60" fmla="*/ 178 w 184"/>
                <a:gd name="T61" fmla="*/ 106 h 208"/>
                <a:gd name="T62" fmla="*/ 184 w 184"/>
                <a:gd name="T63" fmla="*/ 70 h 208"/>
                <a:gd name="T64" fmla="*/ 182 w 184"/>
                <a:gd name="T65" fmla="*/ 54 h 208"/>
                <a:gd name="T66" fmla="*/ 170 w 184"/>
                <a:gd name="T67" fmla="*/ 30 h 208"/>
                <a:gd name="T68" fmla="*/ 160 w 184"/>
                <a:gd name="T69" fmla="*/ 18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84" h="208">
                  <a:moveTo>
                    <a:pt x="160" y="18"/>
                  </a:moveTo>
                  <a:lnTo>
                    <a:pt x="160" y="18"/>
                  </a:lnTo>
                  <a:lnTo>
                    <a:pt x="146" y="10"/>
                  </a:lnTo>
                  <a:lnTo>
                    <a:pt x="132" y="4"/>
                  </a:lnTo>
                  <a:lnTo>
                    <a:pt x="114" y="0"/>
                  </a:lnTo>
                  <a:lnTo>
                    <a:pt x="94" y="0"/>
                  </a:lnTo>
                  <a:lnTo>
                    <a:pt x="94" y="0"/>
                  </a:lnTo>
                  <a:lnTo>
                    <a:pt x="64" y="2"/>
                  </a:lnTo>
                  <a:lnTo>
                    <a:pt x="40" y="8"/>
                  </a:lnTo>
                  <a:lnTo>
                    <a:pt x="40" y="8"/>
                  </a:lnTo>
                  <a:lnTo>
                    <a:pt x="18" y="16"/>
                  </a:lnTo>
                  <a:lnTo>
                    <a:pt x="0" y="26"/>
                  </a:lnTo>
                  <a:lnTo>
                    <a:pt x="24" y="70"/>
                  </a:lnTo>
                  <a:lnTo>
                    <a:pt x="24" y="70"/>
                  </a:lnTo>
                  <a:lnTo>
                    <a:pt x="36" y="62"/>
                  </a:lnTo>
                  <a:lnTo>
                    <a:pt x="36" y="62"/>
                  </a:lnTo>
                  <a:lnTo>
                    <a:pt x="52" y="54"/>
                  </a:lnTo>
                  <a:lnTo>
                    <a:pt x="52" y="54"/>
                  </a:lnTo>
                  <a:lnTo>
                    <a:pt x="68" y="50"/>
                  </a:lnTo>
                  <a:lnTo>
                    <a:pt x="68" y="50"/>
                  </a:lnTo>
                  <a:lnTo>
                    <a:pt x="84" y="48"/>
                  </a:lnTo>
                  <a:lnTo>
                    <a:pt x="84" y="48"/>
                  </a:lnTo>
                  <a:lnTo>
                    <a:pt x="104" y="50"/>
                  </a:lnTo>
                  <a:lnTo>
                    <a:pt x="110" y="52"/>
                  </a:lnTo>
                  <a:lnTo>
                    <a:pt x="116" y="56"/>
                  </a:lnTo>
                  <a:lnTo>
                    <a:pt x="116" y="56"/>
                  </a:lnTo>
                  <a:lnTo>
                    <a:pt x="120" y="60"/>
                  </a:lnTo>
                  <a:lnTo>
                    <a:pt x="122" y="66"/>
                  </a:lnTo>
                  <a:lnTo>
                    <a:pt x="124" y="78"/>
                  </a:lnTo>
                  <a:lnTo>
                    <a:pt x="124" y="78"/>
                  </a:lnTo>
                  <a:lnTo>
                    <a:pt x="122" y="88"/>
                  </a:lnTo>
                  <a:lnTo>
                    <a:pt x="118" y="96"/>
                  </a:lnTo>
                  <a:lnTo>
                    <a:pt x="118" y="96"/>
                  </a:lnTo>
                  <a:lnTo>
                    <a:pt x="112" y="104"/>
                  </a:lnTo>
                  <a:lnTo>
                    <a:pt x="102" y="110"/>
                  </a:lnTo>
                  <a:lnTo>
                    <a:pt x="102" y="110"/>
                  </a:lnTo>
                  <a:lnTo>
                    <a:pt x="84" y="124"/>
                  </a:lnTo>
                  <a:lnTo>
                    <a:pt x="84" y="124"/>
                  </a:lnTo>
                  <a:lnTo>
                    <a:pt x="74" y="132"/>
                  </a:lnTo>
                  <a:lnTo>
                    <a:pt x="66" y="142"/>
                  </a:lnTo>
                  <a:lnTo>
                    <a:pt x="66" y="142"/>
                  </a:lnTo>
                  <a:lnTo>
                    <a:pt x="58" y="154"/>
                  </a:lnTo>
                  <a:lnTo>
                    <a:pt x="54" y="168"/>
                  </a:lnTo>
                  <a:lnTo>
                    <a:pt x="54" y="168"/>
                  </a:lnTo>
                  <a:lnTo>
                    <a:pt x="50" y="186"/>
                  </a:lnTo>
                  <a:lnTo>
                    <a:pt x="52" y="208"/>
                  </a:lnTo>
                  <a:lnTo>
                    <a:pt x="102" y="208"/>
                  </a:lnTo>
                  <a:lnTo>
                    <a:pt x="102" y="208"/>
                  </a:lnTo>
                  <a:lnTo>
                    <a:pt x="104" y="192"/>
                  </a:lnTo>
                  <a:lnTo>
                    <a:pt x="108" y="180"/>
                  </a:lnTo>
                  <a:lnTo>
                    <a:pt x="108" y="180"/>
                  </a:lnTo>
                  <a:lnTo>
                    <a:pt x="114" y="168"/>
                  </a:lnTo>
                  <a:lnTo>
                    <a:pt x="124" y="160"/>
                  </a:lnTo>
                  <a:lnTo>
                    <a:pt x="124" y="160"/>
                  </a:lnTo>
                  <a:lnTo>
                    <a:pt x="144" y="146"/>
                  </a:lnTo>
                  <a:lnTo>
                    <a:pt x="144" y="146"/>
                  </a:lnTo>
                  <a:lnTo>
                    <a:pt x="154" y="138"/>
                  </a:lnTo>
                  <a:lnTo>
                    <a:pt x="162" y="130"/>
                  </a:lnTo>
                  <a:lnTo>
                    <a:pt x="162" y="130"/>
                  </a:lnTo>
                  <a:lnTo>
                    <a:pt x="172" y="120"/>
                  </a:lnTo>
                  <a:lnTo>
                    <a:pt x="178" y="106"/>
                  </a:lnTo>
                  <a:lnTo>
                    <a:pt x="178" y="106"/>
                  </a:lnTo>
                  <a:lnTo>
                    <a:pt x="182" y="90"/>
                  </a:lnTo>
                  <a:lnTo>
                    <a:pt x="184" y="70"/>
                  </a:lnTo>
                  <a:lnTo>
                    <a:pt x="184" y="70"/>
                  </a:lnTo>
                  <a:lnTo>
                    <a:pt x="182" y="54"/>
                  </a:lnTo>
                  <a:lnTo>
                    <a:pt x="178" y="42"/>
                  </a:lnTo>
                  <a:lnTo>
                    <a:pt x="170" y="30"/>
                  </a:lnTo>
                  <a:lnTo>
                    <a:pt x="160" y="18"/>
                  </a:lnTo>
                  <a:lnTo>
                    <a:pt x="160"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4C515A"/>
                </a:solidFill>
                <a:effectLst/>
                <a:uLnTx/>
                <a:uFillTx/>
                <a:latin typeface="InterFace"/>
                <a:ea typeface="+mn-ea"/>
                <a:cs typeface="+mn-cs"/>
              </a:endParaRPr>
            </a:p>
          </p:txBody>
        </p:sp>
      </p:grpSp>
      <p:sp>
        <p:nvSpPr>
          <p:cNvPr id="12" name="TextBox 11">
            <a:extLst>
              <a:ext uri="{FF2B5EF4-FFF2-40B4-BE49-F238E27FC236}">
                <a16:creationId xmlns:a16="http://schemas.microsoft.com/office/drawing/2014/main" id="{E99D83D5-0960-4787-B45A-A7FF4A130A6D}"/>
              </a:ext>
            </a:extLst>
          </p:cNvPr>
          <p:cNvSpPr txBox="1"/>
          <p:nvPr/>
        </p:nvSpPr>
        <p:spPr>
          <a:xfrm>
            <a:off x="227564" y="1600200"/>
            <a:ext cx="7915539" cy="228600"/>
          </a:xfrm>
          <a:prstGeom prst="rect">
            <a:avLst/>
          </a:prstGeom>
          <a:noFill/>
        </p:spPr>
        <p:txBody>
          <a:bodyPr wrap="square" lIns="0" tIns="0" rIns="0" bIns="0" rtlCol="0" anchor="t" anchorCtr="0">
            <a:noAutofit/>
          </a:bodyPr>
          <a:lstStyle/>
          <a:p>
            <a:pPr lvl="0" defTabSz="914400">
              <a:defRPr/>
            </a:pPr>
            <a:r>
              <a:rPr lang="en-US" sz="1400" i="1" dirty="0">
                <a:solidFill>
                  <a:srgbClr val="4C515A"/>
                </a:solidFill>
                <a:latin typeface="InterFace"/>
              </a:rPr>
              <a:t>Percent of respondents age 18 and older who are likely voters</a:t>
            </a:r>
            <a:endParaRPr lang="en-US" sz="1400" i="1" dirty="0">
              <a:solidFill>
                <a:srgbClr val="4C515A"/>
              </a:solidFill>
              <a:highlight>
                <a:srgbClr val="FFFF00"/>
              </a:highlight>
              <a:latin typeface="InterFace"/>
            </a:endParaRPr>
          </a:p>
        </p:txBody>
      </p:sp>
      <p:sp>
        <p:nvSpPr>
          <p:cNvPr id="13" name="Title 4">
            <a:extLst>
              <a:ext uri="{FF2B5EF4-FFF2-40B4-BE49-F238E27FC236}">
                <a16:creationId xmlns:a16="http://schemas.microsoft.com/office/drawing/2014/main" id="{EC2BEC89-6EA5-46A2-B0DF-927092E1ECE0}"/>
              </a:ext>
            </a:extLst>
          </p:cNvPr>
          <p:cNvSpPr txBox="1">
            <a:spLocks/>
          </p:cNvSpPr>
          <p:nvPr/>
        </p:nvSpPr>
        <p:spPr>
          <a:xfrm>
            <a:off x="73152" y="0"/>
            <a:ext cx="9001000" cy="628410"/>
          </a:xfrm>
          <a:prstGeom prst="rect">
            <a:avLst/>
          </a:prstGeom>
          <a:effectLst/>
        </p:spPr>
        <p:txBody>
          <a:bodyPr vert="horz" lIns="0" tIns="0" rIns="0" bIns="0" rtlCol="0" anchor="ctr">
            <a:noAutofit/>
          </a:bodyPr>
          <a:lstStyle>
            <a:lvl1pPr algn="l" defTabSz="914378" rtl="0" eaLnBrk="1" latinLnBrk="0" hangingPunct="1">
              <a:lnSpc>
                <a:spcPct val="90000"/>
              </a:lnSpc>
              <a:spcBef>
                <a:spcPct val="0"/>
              </a:spcBef>
              <a:buNone/>
              <a:defRPr sz="1800" b="1" i="0" kern="800" spc="0" baseline="0">
                <a:solidFill>
                  <a:schemeClr val="bg1"/>
                </a:solidFill>
                <a:effectLst/>
                <a:latin typeface="InterFace" charset="0"/>
                <a:ea typeface="InterFace" charset="0"/>
                <a:cs typeface="InterFace" charset="0"/>
              </a:defRPr>
            </a:lvl1pPr>
          </a:lstStyle>
          <a:p>
            <a:pPr lvl="0">
              <a:defRPr/>
            </a:pPr>
            <a:r>
              <a:rPr lang="en-US" dirty="0"/>
              <a:t>A majority of likely voters in nine of the 10 battleground states said Biden is more likely to address COVID-19 and its economic costs; the candidates were closer in Ohio. </a:t>
            </a:r>
            <a:endParaRPr kumimoji="0" lang="en-US" b="1" i="0" u="none" strike="noStrike" kern="800" cap="none" spc="0" normalizeH="0" baseline="0" noProof="0" dirty="0">
              <a:ln>
                <a:noFill/>
              </a:ln>
              <a:effectLst/>
              <a:uLnTx/>
              <a:uFillTx/>
            </a:endParaRPr>
          </a:p>
        </p:txBody>
      </p:sp>
      <p:cxnSp>
        <p:nvCxnSpPr>
          <p:cNvPr id="15" name="Straight Connector 14">
            <a:extLst>
              <a:ext uri="{FF2B5EF4-FFF2-40B4-BE49-F238E27FC236}">
                <a16:creationId xmlns:a16="http://schemas.microsoft.com/office/drawing/2014/main" id="{2EE55B28-5E95-4D45-A8C7-C23E8933F7A3}"/>
              </a:ext>
            </a:extLst>
          </p:cNvPr>
          <p:cNvCxnSpPr>
            <a:cxnSpLocks/>
          </p:cNvCxnSpPr>
          <p:nvPr/>
        </p:nvCxnSpPr>
        <p:spPr>
          <a:xfrm flipV="1">
            <a:off x="5139110" y="2426922"/>
            <a:ext cx="0" cy="3272542"/>
          </a:xfrm>
          <a:prstGeom prst="line">
            <a:avLst/>
          </a:prstGeom>
          <a:ln w="19050">
            <a:prstDash val="sysDash"/>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2DE23400-0D8A-4B85-BAD1-6D586DDDE862}"/>
              </a:ext>
            </a:extLst>
          </p:cNvPr>
          <p:cNvSpPr txBox="1"/>
          <p:nvPr/>
        </p:nvSpPr>
        <p:spPr>
          <a:xfrm>
            <a:off x="4860347" y="5681707"/>
            <a:ext cx="558878" cy="307777"/>
          </a:xfrm>
          <a:prstGeom prst="rect">
            <a:avLst/>
          </a:prstGeom>
          <a:noFill/>
        </p:spPr>
        <p:txBody>
          <a:bodyPr wrap="square" rtlCol="0">
            <a:spAutoFit/>
          </a:bodyPr>
          <a:lstStyle/>
          <a:p>
            <a:pPr algn="ctr"/>
            <a:r>
              <a:rPr lang="en-US" sz="1400" dirty="0">
                <a:latin typeface="InterFace" panose="020B0503030203020204"/>
              </a:rPr>
              <a:t>50%</a:t>
            </a:r>
          </a:p>
        </p:txBody>
      </p:sp>
    </p:spTree>
    <p:extLst>
      <p:ext uri="{BB962C8B-B14F-4D97-AF65-F5344CB8AC3E}">
        <p14:creationId xmlns:p14="http://schemas.microsoft.com/office/powerpoint/2010/main" val="27655318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Placeholder 5">
            <a:extLst>
              <a:ext uri="{FF2B5EF4-FFF2-40B4-BE49-F238E27FC236}">
                <a16:creationId xmlns:a16="http://schemas.microsoft.com/office/drawing/2014/main" id="{669954D5-99DE-4AD2-84C2-A64E8C3322C7}"/>
              </a:ext>
            </a:extLst>
          </p:cNvPr>
          <p:cNvGraphicFramePr>
            <a:graphicFrameLocks noGrp="1"/>
          </p:cNvGraphicFramePr>
          <p:nvPr>
            <p:ph type="chart" sz="quarter" idx="19"/>
            <p:extLst>
              <p:ext uri="{D42A27DB-BD31-4B8C-83A1-F6EECF244321}">
                <p14:modId xmlns:p14="http://schemas.microsoft.com/office/powerpoint/2010/main" val="180209996"/>
              </p:ext>
            </p:extLst>
          </p:nvPr>
        </p:nvGraphicFramePr>
        <p:xfrm>
          <a:off x="71438" y="1960086"/>
          <a:ext cx="9001125" cy="3819982"/>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 Placeholder 2">
            <a:extLst>
              <a:ext uri="{FF2B5EF4-FFF2-40B4-BE49-F238E27FC236}">
                <a16:creationId xmlns:a16="http://schemas.microsoft.com/office/drawing/2014/main" id="{E88A5C27-F944-489E-9697-F36C1D0A12A9}"/>
              </a:ext>
            </a:extLst>
          </p:cNvPr>
          <p:cNvSpPr>
            <a:spLocks noGrp="1"/>
          </p:cNvSpPr>
          <p:nvPr>
            <p:ph type="body" sz="quarter" idx="22"/>
          </p:nvPr>
        </p:nvSpPr>
        <p:spPr>
          <a:xfrm>
            <a:off x="71564" y="5781561"/>
            <a:ext cx="9001063" cy="495834"/>
          </a:xfrm>
          <a:ln>
            <a:noFill/>
          </a:ln>
        </p:spPr>
        <p:txBody>
          <a:bodyPr/>
          <a:lstStyle/>
          <a:p>
            <a:r>
              <a:rPr lang="en-US" dirty="0">
                <a:latin typeface="InterFace" panose="020B0503030203020204"/>
              </a:rPr>
              <a:t>* Also includes those who refused to respond.</a:t>
            </a:r>
          </a:p>
          <a:p>
            <a:r>
              <a:rPr lang="en-US" dirty="0">
                <a:latin typeface="InterFace" panose="020B0503030203020204"/>
              </a:rPr>
              <a:t>Note: Segments may not sum to 100% because of rounding.</a:t>
            </a:r>
          </a:p>
          <a:p>
            <a:pPr>
              <a:lnSpc>
                <a:spcPct val="100000"/>
              </a:lnSpc>
            </a:pPr>
            <a:r>
              <a:rPr lang="en-US" dirty="0">
                <a:latin typeface="InterFace" panose="020B0503030203020204"/>
              </a:rPr>
              <a:t>Data: Commonwealth Fund Election 2020 Battleground State Health Care Poll, Sept. 2020.</a:t>
            </a:r>
          </a:p>
        </p:txBody>
      </p:sp>
      <p:sp>
        <p:nvSpPr>
          <p:cNvPr id="7" name="TextBox 3">
            <a:extLst>
              <a:ext uri="{FF2B5EF4-FFF2-40B4-BE49-F238E27FC236}">
                <a16:creationId xmlns:a16="http://schemas.microsoft.com/office/drawing/2014/main" id="{C9E91B45-F86F-47FC-9514-AC4EDAD96C2E}"/>
              </a:ext>
            </a:extLst>
          </p:cNvPr>
          <p:cNvSpPr txBox="1"/>
          <p:nvPr/>
        </p:nvSpPr>
        <p:spPr>
          <a:xfrm>
            <a:off x="180038" y="932812"/>
            <a:ext cx="8046720" cy="628408"/>
          </a:xfrm>
          <a:prstGeom prst="rect">
            <a:avLst/>
          </a:prstGeom>
          <a:noFill/>
        </p:spPr>
        <p:txBody>
          <a:bodyPr wrap="square" lIns="640080"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defTabSz="914400">
              <a:defRPr/>
            </a:pPr>
            <a:r>
              <a:rPr lang="en-US" sz="1400" dirty="0">
                <a:solidFill>
                  <a:srgbClr val="4C515A"/>
                </a:solidFill>
                <a:latin typeface="InterFace"/>
              </a:rPr>
              <a:t>Based on what you are hearing from the presidential candidates so far, in your view, which candidate is the most likely to protect health insurance coverage for people with preexisting conditions?</a:t>
            </a:r>
          </a:p>
        </p:txBody>
      </p:sp>
      <p:grpSp>
        <p:nvGrpSpPr>
          <p:cNvPr id="8" name="Group 7">
            <a:extLst>
              <a:ext uri="{FF2B5EF4-FFF2-40B4-BE49-F238E27FC236}">
                <a16:creationId xmlns:a16="http://schemas.microsoft.com/office/drawing/2014/main" id="{7D5EB265-E70E-4087-9A6A-EE32943B714F}"/>
              </a:ext>
            </a:extLst>
          </p:cNvPr>
          <p:cNvGrpSpPr/>
          <p:nvPr/>
        </p:nvGrpSpPr>
        <p:grpSpPr>
          <a:xfrm>
            <a:off x="231791" y="961629"/>
            <a:ext cx="420867" cy="515901"/>
            <a:chOff x="1752600" y="533400"/>
            <a:chExt cx="787400" cy="965200"/>
          </a:xfrm>
          <a:solidFill>
            <a:srgbClr val="4C515A"/>
          </a:solidFill>
        </p:grpSpPr>
        <p:sp>
          <p:nvSpPr>
            <p:cNvPr id="9" name="Freeform 5">
              <a:extLst>
                <a:ext uri="{FF2B5EF4-FFF2-40B4-BE49-F238E27FC236}">
                  <a16:creationId xmlns:a16="http://schemas.microsoft.com/office/drawing/2014/main" id="{221897E2-2FDB-4C46-9F5C-B308E51E2C91}"/>
                </a:ext>
              </a:extLst>
            </p:cNvPr>
            <p:cNvSpPr>
              <a:spLocks noEditPoints="1"/>
            </p:cNvSpPr>
            <p:nvPr/>
          </p:nvSpPr>
          <p:spPr bwMode="auto">
            <a:xfrm>
              <a:off x="1752600" y="533400"/>
              <a:ext cx="787400" cy="965200"/>
            </a:xfrm>
            <a:custGeom>
              <a:avLst/>
              <a:gdLst>
                <a:gd name="T0" fmla="*/ 0 w 496"/>
                <a:gd name="T1" fmla="*/ 390 h 608"/>
                <a:gd name="T2" fmla="*/ 2 w 496"/>
                <a:gd name="T3" fmla="*/ 410 h 608"/>
                <a:gd name="T4" fmla="*/ 18 w 496"/>
                <a:gd name="T5" fmla="*/ 448 h 608"/>
                <a:gd name="T6" fmla="*/ 46 w 496"/>
                <a:gd name="T7" fmla="*/ 476 h 608"/>
                <a:gd name="T8" fmla="*/ 84 w 496"/>
                <a:gd name="T9" fmla="*/ 492 h 608"/>
                <a:gd name="T10" fmla="*/ 198 w 496"/>
                <a:gd name="T11" fmla="*/ 494 h 608"/>
                <a:gd name="T12" fmla="*/ 318 w 496"/>
                <a:gd name="T13" fmla="*/ 598 h 608"/>
                <a:gd name="T14" fmla="*/ 334 w 496"/>
                <a:gd name="T15" fmla="*/ 606 h 608"/>
                <a:gd name="T16" fmla="*/ 346 w 496"/>
                <a:gd name="T17" fmla="*/ 608 h 608"/>
                <a:gd name="T18" fmla="*/ 352 w 496"/>
                <a:gd name="T19" fmla="*/ 608 h 608"/>
                <a:gd name="T20" fmla="*/ 366 w 496"/>
                <a:gd name="T21" fmla="*/ 602 h 608"/>
                <a:gd name="T22" fmla="*/ 376 w 496"/>
                <a:gd name="T23" fmla="*/ 592 h 608"/>
                <a:gd name="T24" fmla="*/ 382 w 496"/>
                <a:gd name="T25" fmla="*/ 576 h 608"/>
                <a:gd name="T26" fmla="*/ 382 w 496"/>
                <a:gd name="T27" fmla="*/ 494 h 608"/>
                <a:gd name="T28" fmla="*/ 390 w 496"/>
                <a:gd name="T29" fmla="*/ 494 h 608"/>
                <a:gd name="T30" fmla="*/ 432 w 496"/>
                <a:gd name="T31" fmla="*/ 486 h 608"/>
                <a:gd name="T32" fmla="*/ 464 w 496"/>
                <a:gd name="T33" fmla="*/ 464 h 608"/>
                <a:gd name="T34" fmla="*/ 488 w 496"/>
                <a:gd name="T35" fmla="*/ 430 h 608"/>
                <a:gd name="T36" fmla="*/ 496 w 496"/>
                <a:gd name="T37" fmla="*/ 390 h 608"/>
                <a:gd name="T38" fmla="*/ 496 w 496"/>
                <a:gd name="T39" fmla="*/ 104 h 608"/>
                <a:gd name="T40" fmla="*/ 488 w 496"/>
                <a:gd name="T41" fmla="*/ 64 h 608"/>
                <a:gd name="T42" fmla="*/ 464 w 496"/>
                <a:gd name="T43" fmla="*/ 30 h 608"/>
                <a:gd name="T44" fmla="*/ 432 w 496"/>
                <a:gd name="T45" fmla="*/ 8 h 608"/>
                <a:gd name="T46" fmla="*/ 390 w 496"/>
                <a:gd name="T47" fmla="*/ 0 h 608"/>
                <a:gd name="T48" fmla="*/ 106 w 496"/>
                <a:gd name="T49" fmla="*/ 0 h 608"/>
                <a:gd name="T50" fmla="*/ 64 w 496"/>
                <a:gd name="T51" fmla="*/ 8 h 608"/>
                <a:gd name="T52" fmla="*/ 32 w 496"/>
                <a:gd name="T53" fmla="*/ 30 h 608"/>
                <a:gd name="T54" fmla="*/ 8 w 496"/>
                <a:gd name="T55" fmla="*/ 64 h 608"/>
                <a:gd name="T56" fmla="*/ 0 w 496"/>
                <a:gd name="T57" fmla="*/ 104 h 608"/>
                <a:gd name="T58" fmla="*/ 54 w 496"/>
                <a:gd name="T59" fmla="*/ 104 h 608"/>
                <a:gd name="T60" fmla="*/ 56 w 496"/>
                <a:gd name="T61" fmla="*/ 94 h 608"/>
                <a:gd name="T62" fmla="*/ 62 w 496"/>
                <a:gd name="T63" fmla="*/ 76 h 608"/>
                <a:gd name="T64" fmla="*/ 76 w 496"/>
                <a:gd name="T65" fmla="*/ 62 h 608"/>
                <a:gd name="T66" fmla="*/ 94 w 496"/>
                <a:gd name="T67" fmla="*/ 54 h 608"/>
                <a:gd name="T68" fmla="*/ 390 w 496"/>
                <a:gd name="T69" fmla="*/ 52 h 608"/>
                <a:gd name="T70" fmla="*/ 402 w 496"/>
                <a:gd name="T71" fmla="*/ 54 h 608"/>
                <a:gd name="T72" fmla="*/ 420 w 496"/>
                <a:gd name="T73" fmla="*/ 62 h 608"/>
                <a:gd name="T74" fmla="*/ 434 w 496"/>
                <a:gd name="T75" fmla="*/ 76 h 608"/>
                <a:gd name="T76" fmla="*/ 440 w 496"/>
                <a:gd name="T77" fmla="*/ 94 h 608"/>
                <a:gd name="T78" fmla="*/ 442 w 496"/>
                <a:gd name="T79" fmla="*/ 390 h 608"/>
                <a:gd name="T80" fmla="*/ 440 w 496"/>
                <a:gd name="T81" fmla="*/ 400 h 608"/>
                <a:gd name="T82" fmla="*/ 434 w 496"/>
                <a:gd name="T83" fmla="*/ 418 h 608"/>
                <a:gd name="T84" fmla="*/ 420 w 496"/>
                <a:gd name="T85" fmla="*/ 432 h 608"/>
                <a:gd name="T86" fmla="*/ 402 w 496"/>
                <a:gd name="T87" fmla="*/ 440 h 608"/>
                <a:gd name="T88" fmla="*/ 328 w 496"/>
                <a:gd name="T89" fmla="*/ 440 h 608"/>
                <a:gd name="T90" fmla="*/ 218 w 496"/>
                <a:gd name="T91" fmla="*/ 440 h 608"/>
                <a:gd name="T92" fmla="*/ 106 w 496"/>
                <a:gd name="T93" fmla="*/ 440 h 608"/>
                <a:gd name="T94" fmla="*/ 86 w 496"/>
                <a:gd name="T95" fmla="*/ 436 h 608"/>
                <a:gd name="T96" fmla="*/ 70 w 496"/>
                <a:gd name="T97" fmla="*/ 426 h 608"/>
                <a:gd name="T98" fmla="*/ 58 w 496"/>
                <a:gd name="T99" fmla="*/ 410 h 608"/>
                <a:gd name="T100" fmla="*/ 54 w 496"/>
                <a:gd name="T101" fmla="*/ 390 h 6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96" h="608">
                  <a:moveTo>
                    <a:pt x="0" y="104"/>
                  </a:moveTo>
                  <a:lnTo>
                    <a:pt x="0" y="390"/>
                  </a:lnTo>
                  <a:lnTo>
                    <a:pt x="0" y="390"/>
                  </a:lnTo>
                  <a:lnTo>
                    <a:pt x="2" y="410"/>
                  </a:lnTo>
                  <a:lnTo>
                    <a:pt x="8" y="430"/>
                  </a:lnTo>
                  <a:lnTo>
                    <a:pt x="18" y="448"/>
                  </a:lnTo>
                  <a:lnTo>
                    <a:pt x="32" y="464"/>
                  </a:lnTo>
                  <a:lnTo>
                    <a:pt x="46" y="476"/>
                  </a:lnTo>
                  <a:lnTo>
                    <a:pt x="64" y="486"/>
                  </a:lnTo>
                  <a:lnTo>
                    <a:pt x="84" y="492"/>
                  </a:lnTo>
                  <a:lnTo>
                    <a:pt x="106" y="494"/>
                  </a:lnTo>
                  <a:lnTo>
                    <a:pt x="198" y="494"/>
                  </a:lnTo>
                  <a:lnTo>
                    <a:pt x="318" y="598"/>
                  </a:lnTo>
                  <a:lnTo>
                    <a:pt x="318" y="598"/>
                  </a:lnTo>
                  <a:lnTo>
                    <a:pt x="326" y="602"/>
                  </a:lnTo>
                  <a:lnTo>
                    <a:pt x="334" y="606"/>
                  </a:lnTo>
                  <a:lnTo>
                    <a:pt x="340" y="608"/>
                  </a:lnTo>
                  <a:lnTo>
                    <a:pt x="346" y="608"/>
                  </a:lnTo>
                  <a:lnTo>
                    <a:pt x="346" y="608"/>
                  </a:lnTo>
                  <a:lnTo>
                    <a:pt x="352" y="608"/>
                  </a:lnTo>
                  <a:lnTo>
                    <a:pt x="360" y="606"/>
                  </a:lnTo>
                  <a:lnTo>
                    <a:pt x="366" y="602"/>
                  </a:lnTo>
                  <a:lnTo>
                    <a:pt x="372" y="598"/>
                  </a:lnTo>
                  <a:lnTo>
                    <a:pt x="376" y="592"/>
                  </a:lnTo>
                  <a:lnTo>
                    <a:pt x="380" y="586"/>
                  </a:lnTo>
                  <a:lnTo>
                    <a:pt x="382" y="576"/>
                  </a:lnTo>
                  <a:lnTo>
                    <a:pt x="382" y="568"/>
                  </a:lnTo>
                  <a:lnTo>
                    <a:pt x="382" y="494"/>
                  </a:lnTo>
                  <a:lnTo>
                    <a:pt x="390" y="494"/>
                  </a:lnTo>
                  <a:lnTo>
                    <a:pt x="390" y="494"/>
                  </a:lnTo>
                  <a:lnTo>
                    <a:pt x="412" y="492"/>
                  </a:lnTo>
                  <a:lnTo>
                    <a:pt x="432" y="486"/>
                  </a:lnTo>
                  <a:lnTo>
                    <a:pt x="450" y="476"/>
                  </a:lnTo>
                  <a:lnTo>
                    <a:pt x="464" y="464"/>
                  </a:lnTo>
                  <a:lnTo>
                    <a:pt x="478" y="448"/>
                  </a:lnTo>
                  <a:lnTo>
                    <a:pt x="488" y="430"/>
                  </a:lnTo>
                  <a:lnTo>
                    <a:pt x="494" y="410"/>
                  </a:lnTo>
                  <a:lnTo>
                    <a:pt x="496" y="390"/>
                  </a:lnTo>
                  <a:lnTo>
                    <a:pt x="496" y="104"/>
                  </a:lnTo>
                  <a:lnTo>
                    <a:pt x="496" y="104"/>
                  </a:lnTo>
                  <a:lnTo>
                    <a:pt x="494" y="82"/>
                  </a:lnTo>
                  <a:lnTo>
                    <a:pt x="488" y="64"/>
                  </a:lnTo>
                  <a:lnTo>
                    <a:pt x="478" y="46"/>
                  </a:lnTo>
                  <a:lnTo>
                    <a:pt x="464" y="30"/>
                  </a:lnTo>
                  <a:lnTo>
                    <a:pt x="450" y="18"/>
                  </a:lnTo>
                  <a:lnTo>
                    <a:pt x="432" y="8"/>
                  </a:lnTo>
                  <a:lnTo>
                    <a:pt x="412" y="2"/>
                  </a:lnTo>
                  <a:lnTo>
                    <a:pt x="390" y="0"/>
                  </a:lnTo>
                  <a:lnTo>
                    <a:pt x="106" y="0"/>
                  </a:lnTo>
                  <a:lnTo>
                    <a:pt x="106" y="0"/>
                  </a:lnTo>
                  <a:lnTo>
                    <a:pt x="84" y="2"/>
                  </a:lnTo>
                  <a:lnTo>
                    <a:pt x="64" y="8"/>
                  </a:lnTo>
                  <a:lnTo>
                    <a:pt x="46" y="18"/>
                  </a:lnTo>
                  <a:lnTo>
                    <a:pt x="32" y="30"/>
                  </a:lnTo>
                  <a:lnTo>
                    <a:pt x="18" y="46"/>
                  </a:lnTo>
                  <a:lnTo>
                    <a:pt x="8" y="64"/>
                  </a:lnTo>
                  <a:lnTo>
                    <a:pt x="2" y="82"/>
                  </a:lnTo>
                  <a:lnTo>
                    <a:pt x="0" y="104"/>
                  </a:lnTo>
                  <a:lnTo>
                    <a:pt x="0" y="104"/>
                  </a:lnTo>
                  <a:close/>
                  <a:moveTo>
                    <a:pt x="54" y="104"/>
                  </a:moveTo>
                  <a:lnTo>
                    <a:pt x="54" y="104"/>
                  </a:lnTo>
                  <a:lnTo>
                    <a:pt x="56" y="94"/>
                  </a:lnTo>
                  <a:lnTo>
                    <a:pt x="58" y="84"/>
                  </a:lnTo>
                  <a:lnTo>
                    <a:pt x="62" y="76"/>
                  </a:lnTo>
                  <a:lnTo>
                    <a:pt x="70" y="68"/>
                  </a:lnTo>
                  <a:lnTo>
                    <a:pt x="76" y="62"/>
                  </a:lnTo>
                  <a:lnTo>
                    <a:pt x="86" y="56"/>
                  </a:lnTo>
                  <a:lnTo>
                    <a:pt x="94" y="54"/>
                  </a:lnTo>
                  <a:lnTo>
                    <a:pt x="106" y="52"/>
                  </a:lnTo>
                  <a:lnTo>
                    <a:pt x="390" y="52"/>
                  </a:lnTo>
                  <a:lnTo>
                    <a:pt x="390" y="52"/>
                  </a:lnTo>
                  <a:lnTo>
                    <a:pt x="402" y="54"/>
                  </a:lnTo>
                  <a:lnTo>
                    <a:pt x="410" y="56"/>
                  </a:lnTo>
                  <a:lnTo>
                    <a:pt x="420" y="62"/>
                  </a:lnTo>
                  <a:lnTo>
                    <a:pt x="426" y="68"/>
                  </a:lnTo>
                  <a:lnTo>
                    <a:pt x="434" y="76"/>
                  </a:lnTo>
                  <a:lnTo>
                    <a:pt x="438" y="84"/>
                  </a:lnTo>
                  <a:lnTo>
                    <a:pt x="440" y="94"/>
                  </a:lnTo>
                  <a:lnTo>
                    <a:pt x="442" y="104"/>
                  </a:lnTo>
                  <a:lnTo>
                    <a:pt x="442" y="390"/>
                  </a:lnTo>
                  <a:lnTo>
                    <a:pt x="442" y="390"/>
                  </a:lnTo>
                  <a:lnTo>
                    <a:pt x="440" y="400"/>
                  </a:lnTo>
                  <a:lnTo>
                    <a:pt x="438" y="410"/>
                  </a:lnTo>
                  <a:lnTo>
                    <a:pt x="434" y="418"/>
                  </a:lnTo>
                  <a:lnTo>
                    <a:pt x="426" y="426"/>
                  </a:lnTo>
                  <a:lnTo>
                    <a:pt x="420" y="432"/>
                  </a:lnTo>
                  <a:lnTo>
                    <a:pt x="410" y="436"/>
                  </a:lnTo>
                  <a:lnTo>
                    <a:pt x="402" y="440"/>
                  </a:lnTo>
                  <a:lnTo>
                    <a:pt x="390" y="440"/>
                  </a:lnTo>
                  <a:lnTo>
                    <a:pt x="328" y="440"/>
                  </a:lnTo>
                  <a:lnTo>
                    <a:pt x="328" y="536"/>
                  </a:lnTo>
                  <a:lnTo>
                    <a:pt x="218" y="440"/>
                  </a:lnTo>
                  <a:lnTo>
                    <a:pt x="106" y="440"/>
                  </a:lnTo>
                  <a:lnTo>
                    <a:pt x="106" y="440"/>
                  </a:lnTo>
                  <a:lnTo>
                    <a:pt x="94" y="440"/>
                  </a:lnTo>
                  <a:lnTo>
                    <a:pt x="86" y="436"/>
                  </a:lnTo>
                  <a:lnTo>
                    <a:pt x="76" y="432"/>
                  </a:lnTo>
                  <a:lnTo>
                    <a:pt x="70" y="426"/>
                  </a:lnTo>
                  <a:lnTo>
                    <a:pt x="62" y="418"/>
                  </a:lnTo>
                  <a:lnTo>
                    <a:pt x="58" y="410"/>
                  </a:lnTo>
                  <a:lnTo>
                    <a:pt x="56" y="400"/>
                  </a:lnTo>
                  <a:lnTo>
                    <a:pt x="54" y="390"/>
                  </a:lnTo>
                  <a:lnTo>
                    <a:pt x="54" y="1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4C515A"/>
                </a:solidFill>
                <a:effectLst/>
                <a:uLnTx/>
                <a:uFillTx/>
                <a:latin typeface="InterFace"/>
                <a:ea typeface="+mn-ea"/>
                <a:cs typeface="+mn-cs"/>
              </a:endParaRPr>
            </a:p>
          </p:txBody>
        </p:sp>
        <p:sp>
          <p:nvSpPr>
            <p:cNvPr id="10" name="Freeform 6">
              <a:extLst>
                <a:ext uri="{FF2B5EF4-FFF2-40B4-BE49-F238E27FC236}">
                  <a16:creationId xmlns:a16="http://schemas.microsoft.com/office/drawing/2014/main" id="{CAC8AEC9-F2CD-4D92-9423-B6E34502B431}"/>
                </a:ext>
              </a:extLst>
            </p:cNvPr>
            <p:cNvSpPr>
              <a:spLocks/>
            </p:cNvSpPr>
            <p:nvPr/>
          </p:nvSpPr>
          <p:spPr bwMode="auto">
            <a:xfrm>
              <a:off x="2073275" y="1073150"/>
              <a:ext cx="117475" cy="104775"/>
            </a:xfrm>
            <a:custGeom>
              <a:avLst/>
              <a:gdLst>
                <a:gd name="T0" fmla="*/ 36 w 74"/>
                <a:gd name="T1" fmla="*/ 0 h 66"/>
                <a:gd name="T2" fmla="*/ 36 w 74"/>
                <a:gd name="T3" fmla="*/ 0 h 66"/>
                <a:gd name="T4" fmla="*/ 22 w 74"/>
                <a:gd name="T5" fmla="*/ 4 h 66"/>
                <a:gd name="T6" fmla="*/ 16 w 74"/>
                <a:gd name="T7" fmla="*/ 6 h 66"/>
                <a:gd name="T8" fmla="*/ 10 w 74"/>
                <a:gd name="T9" fmla="*/ 10 h 66"/>
                <a:gd name="T10" fmla="*/ 10 w 74"/>
                <a:gd name="T11" fmla="*/ 10 h 66"/>
                <a:gd name="T12" fmla="*/ 6 w 74"/>
                <a:gd name="T13" fmla="*/ 14 h 66"/>
                <a:gd name="T14" fmla="*/ 4 w 74"/>
                <a:gd name="T15" fmla="*/ 20 h 66"/>
                <a:gd name="T16" fmla="*/ 2 w 74"/>
                <a:gd name="T17" fmla="*/ 26 h 66"/>
                <a:gd name="T18" fmla="*/ 0 w 74"/>
                <a:gd name="T19" fmla="*/ 34 h 66"/>
                <a:gd name="T20" fmla="*/ 0 w 74"/>
                <a:gd name="T21" fmla="*/ 34 h 66"/>
                <a:gd name="T22" fmla="*/ 2 w 74"/>
                <a:gd name="T23" fmla="*/ 40 h 66"/>
                <a:gd name="T24" fmla="*/ 4 w 74"/>
                <a:gd name="T25" fmla="*/ 46 h 66"/>
                <a:gd name="T26" fmla="*/ 6 w 74"/>
                <a:gd name="T27" fmla="*/ 52 h 66"/>
                <a:gd name="T28" fmla="*/ 10 w 74"/>
                <a:gd name="T29" fmla="*/ 58 h 66"/>
                <a:gd name="T30" fmla="*/ 10 w 74"/>
                <a:gd name="T31" fmla="*/ 58 h 66"/>
                <a:gd name="T32" fmla="*/ 16 w 74"/>
                <a:gd name="T33" fmla="*/ 62 h 66"/>
                <a:gd name="T34" fmla="*/ 22 w 74"/>
                <a:gd name="T35" fmla="*/ 64 h 66"/>
                <a:gd name="T36" fmla="*/ 28 w 74"/>
                <a:gd name="T37" fmla="*/ 66 h 66"/>
                <a:gd name="T38" fmla="*/ 36 w 74"/>
                <a:gd name="T39" fmla="*/ 66 h 66"/>
                <a:gd name="T40" fmla="*/ 36 w 74"/>
                <a:gd name="T41" fmla="*/ 66 h 66"/>
                <a:gd name="T42" fmla="*/ 44 w 74"/>
                <a:gd name="T43" fmla="*/ 66 h 66"/>
                <a:gd name="T44" fmla="*/ 52 w 74"/>
                <a:gd name="T45" fmla="*/ 64 h 66"/>
                <a:gd name="T46" fmla="*/ 58 w 74"/>
                <a:gd name="T47" fmla="*/ 62 h 66"/>
                <a:gd name="T48" fmla="*/ 64 w 74"/>
                <a:gd name="T49" fmla="*/ 58 h 66"/>
                <a:gd name="T50" fmla="*/ 64 w 74"/>
                <a:gd name="T51" fmla="*/ 58 h 66"/>
                <a:gd name="T52" fmla="*/ 68 w 74"/>
                <a:gd name="T53" fmla="*/ 52 h 66"/>
                <a:gd name="T54" fmla="*/ 70 w 74"/>
                <a:gd name="T55" fmla="*/ 46 h 66"/>
                <a:gd name="T56" fmla="*/ 72 w 74"/>
                <a:gd name="T57" fmla="*/ 40 h 66"/>
                <a:gd name="T58" fmla="*/ 74 w 74"/>
                <a:gd name="T59" fmla="*/ 34 h 66"/>
                <a:gd name="T60" fmla="*/ 74 w 74"/>
                <a:gd name="T61" fmla="*/ 34 h 66"/>
                <a:gd name="T62" fmla="*/ 72 w 74"/>
                <a:gd name="T63" fmla="*/ 26 h 66"/>
                <a:gd name="T64" fmla="*/ 70 w 74"/>
                <a:gd name="T65" fmla="*/ 20 h 66"/>
                <a:gd name="T66" fmla="*/ 68 w 74"/>
                <a:gd name="T67" fmla="*/ 14 h 66"/>
                <a:gd name="T68" fmla="*/ 64 w 74"/>
                <a:gd name="T69" fmla="*/ 10 h 66"/>
                <a:gd name="T70" fmla="*/ 64 w 74"/>
                <a:gd name="T71" fmla="*/ 10 h 66"/>
                <a:gd name="T72" fmla="*/ 58 w 74"/>
                <a:gd name="T73" fmla="*/ 6 h 66"/>
                <a:gd name="T74" fmla="*/ 52 w 74"/>
                <a:gd name="T75" fmla="*/ 4 h 66"/>
                <a:gd name="T76" fmla="*/ 36 w 74"/>
                <a:gd name="T77" fmla="*/ 0 h 66"/>
                <a:gd name="T78" fmla="*/ 36 w 74"/>
                <a:gd name="T79"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4" h="66">
                  <a:moveTo>
                    <a:pt x="36" y="0"/>
                  </a:moveTo>
                  <a:lnTo>
                    <a:pt x="36" y="0"/>
                  </a:lnTo>
                  <a:lnTo>
                    <a:pt x="22" y="4"/>
                  </a:lnTo>
                  <a:lnTo>
                    <a:pt x="16" y="6"/>
                  </a:lnTo>
                  <a:lnTo>
                    <a:pt x="10" y="10"/>
                  </a:lnTo>
                  <a:lnTo>
                    <a:pt x="10" y="10"/>
                  </a:lnTo>
                  <a:lnTo>
                    <a:pt x="6" y="14"/>
                  </a:lnTo>
                  <a:lnTo>
                    <a:pt x="4" y="20"/>
                  </a:lnTo>
                  <a:lnTo>
                    <a:pt x="2" y="26"/>
                  </a:lnTo>
                  <a:lnTo>
                    <a:pt x="0" y="34"/>
                  </a:lnTo>
                  <a:lnTo>
                    <a:pt x="0" y="34"/>
                  </a:lnTo>
                  <a:lnTo>
                    <a:pt x="2" y="40"/>
                  </a:lnTo>
                  <a:lnTo>
                    <a:pt x="4" y="46"/>
                  </a:lnTo>
                  <a:lnTo>
                    <a:pt x="6" y="52"/>
                  </a:lnTo>
                  <a:lnTo>
                    <a:pt x="10" y="58"/>
                  </a:lnTo>
                  <a:lnTo>
                    <a:pt x="10" y="58"/>
                  </a:lnTo>
                  <a:lnTo>
                    <a:pt x="16" y="62"/>
                  </a:lnTo>
                  <a:lnTo>
                    <a:pt x="22" y="64"/>
                  </a:lnTo>
                  <a:lnTo>
                    <a:pt x="28" y="66"/>
                  </a:lnTo>
                  <a:lnTo>
                    <a:pt x="36" y="66"/>
                  </a:lnTo>
                  <a:lnTo>
                    <a:pt x="36" y="66"/>
                  </a:lnTo>
                  <a:lnTo>
                    <a:pt x="44" y="66"/>
                  </a:lnTo>
                  <a:lnTo>
                    <a:pt x="52" y="64"/>
                  </a:lnTo>
                  <a:lnTo>
                    <a:pt x="58" y="62"/>
                  </a:lnTo>
                  <a:lnTo>
                    <a:pt x="64" y="58"/>
                  </a:lnTo>
                  <a:lnTo>
                    <a:pt x="64" y="58"/>
                  </a:lnTo>
                  <a:lnTo>
                    <a:pt x="68" y="52"/>
                  </a:lnTo>
                  <a:lnTo>
                    <a:pt x="70" y="46"/>
                  </a:lnTo>
                  <a:lnTo>
                    <a:pt x="72" y="40"/>
                  </a:lnTo>
                  <a:lnTo>
                    <a:pt x="74" y="34"/>
                  </a:lnTo>
                  <a:lnTo>
                    <a:pt x="74" y="34"/>
                  </a:lnTo>
                  <a:lnTo>
                    <a:pt x="72" y="26"/>
                  </a:lnTo>
                  <a:lnTo>
                    <a:pt x="70" y="20"/>
                  </a:lnTo>
                  <a:lnTo>
                    <a:pt x="68" y="14"/>
                  </a:lnTo>
                  <a:lnTo>
                    <a:pt x="64" y="10"/>
                  </a:lnTo>
                  <a:lnTo>
                    <a:pt x="64" y="10"/>
                  </a:lnTo>
                  <a:lnTo>
                    <a:pt x="58" y="6"/>
                  </a:lnTo>
                  <a:lnTo>
                    <a:pt x="52" y="4"/>
                  </a:lnTo>
                  <a:lnTo>
                    <a:pt x="36" y="0"/>
                  </a:lnTo>
                  <a:lnTo>
                    <a:pt x="3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4C515A"/>
                </a:solidFill>
                <a:effectLst/>
                <a:uLnTx/>
                <a:uFillTx/>
                <a:latin typeface="InterFace"/>
                <a:ea typeface="+mn-ea"/>
                <a:cs typeface="+mn-cs"/>
              </a:endParaRPr>
            </a:p>
          </p:txBody>
        </p:sp>
        <p:sp>
          <p:nvSpPr>
            <p:cNvPr id="11" name="Freeform 7">
              <a:extLst>
                <a:ext uri="{FF2B5EF4-FFF2-40B4-BE49-F238E27FC236}">
                  <a16:creationId xmlns:a16="http://schemas.microsoft.com/office/drawing/2014/main" id="{8B7049EE-BA3F-4FF4-BDD2-1ADC33E877B3}"/>
                </a:ext>
              </a:extLst>
            </p:cNvPr>
            <p:cNvSpPr>
              <a:spLocks/>
            </p:cNvSpPr>
            <p:nvPr/>
          </p:nvSpPr>
          <p:spPr bwMode="auto">
            <a:xfrm>
              <a:off x="2006600" y="701675"/>
              <a:ext cx="292100" cy="330200"/>
            </a:xfrm>
            <a:custGeom>
              <a:avLst/>
              <a:gdLst>
                <a:gd name="T0" fmla="*/ 160 w 184"/>
                <a:gd name="T1" fmla="*/ 18 h 208"/>
                <a:gd name="T2" fmla="*/ 132 w 184"/>
                <a:gd name="T3" fmla="*/ 4 h 208"/>
                <a:gd name="T4" fmla="*/ 94 w 184"/>
                <a:gd name="T5" fmla="*/ 0 h 208"/>
                <a:gd name="T6" fmla="*/ 64 w 184"/>
                <a:gd name="T7" fmla="*/ 2 h 208"/>
                <a:gd name="T8" fmla="*/ 40 w 184"/>
                <a:gd name="T9" fmla="*/ 8 h 208"/>
                <a:gd name="T10" fmla="*/ 0 w 184"/>
                <a:gd name="T11" fmla="*/ 26 h 208"/>
                <a:gd name="T12" fmla="*/ 24 w 184"/>
                <a:gd name="T13" fmla="*/ 70 h 208"/>
                <a:gd name="T14" fmla="*/ 36 w 184"/>
                <a:gd name="T15" fmla="*/ 62 h 208"/>
                <a:gd name="T16" fmla="*/ 52 w 184"/>
                <a:gd name="T17" fmla="*/ 54 h 208"/>
                <a:gd name="T18" fmla="*/ 68 w 184"/>
                <a:gd name="T19" fmla="*/ 50 h 208"/>
                <a:gd name="T20" fmla="*/ 84 w 184"/>
                <a:gd name="T21" fmla="*/ 48 h 208"/>
                <a:gd name="T22" fmla="*/ 110 w 184"/>
                <a:gd name="T23" fmla="*/ 52 h 208"/>
                <a:gd name="T24" fmla="*/ 116 w 184"/>
                <a:gd name="T25" fmla="*/ 56 h 208"/>
                <a:gd name="T26" fmla="*/ 122 w 184"/>
                <a:gd name="T27" fmla="*/ 66 h 208"/>
                <a:gd name="T28" fmla="*/ 124 w 184"/>
                <a:gd name="T29" fmla="*/ 78 h 208"/>
                <a:gd name="T30" fmla="*/ 118 w 184"/>
                <a:gd name="T31" fmla="*/ 96 h 208"/>
                <a:gd name="T32" fmla="*/ 112 w 184"/>
                <a:gd name="T33" fmla="*/ 104 h 208"/>
                <a:gd name="T34" fmla="*/ 102 w 184"/>
                <a:gd name="T35" fmla="*/ 110 h 208"/>
                <a:gd name="T36" fmla="*/ 84 w 184"/>
                <a:gd name="T37" fmla="*/ 124 h 208"/>
                <a:gd name="T38" fmla="*/ 66 w 184"/>
                <a:gd name="T39" fmla="*/ 142 h 208"/>
                <a:gd name="T40" fmla="*/ 58 w 184"/>
                <a:gd name="T41" fmla="*/ 154 h 208"/>
                <a:gd name="T42" fmla="*/ 54 w 184"/>
                <a:gd name="T43" fmla="*/ 168 h 208"/>
                <a:gd name="T44" fmla="*/ 52 w 184"/>
                <a:gd name="T45" fmla="*/ 208 h 208"/>
                <a:gd name="T46" fmla="*/ 102 w 184"/>
                <a:gd name="T47" fmla="*/ 208 h 208"/>
                <a:gd name="T48" fmla="*/ 108 w 184"/>
                <a:gd name="T49" fmla="*/ 180 h 208"/>
                <a:gd name="T50" fmla="*/ 114 w 184"/>
                <a:gd name="T51" fmla="*/ 168 h 208"/>
                <a:gd name="T52" fmla="*/ 124 w 184"/>
                <a:gd name="T53" fmla="*/ 160 h 208"/>
                <a:gd name="T54" fmla="*/ 144 w 184"/>
                <a:gd name="T55" fmla="*/ 146 h 208"/>
                <a:gd name="T56" fmla="*/ 162 w 184"/>
                <a:gd name="T57" fmla="*/ 130 h 208"/>
                <a:gd name="T58" fmla="*/ 172 w 184"/>
                <a:gd name="T59" fmla="*/ 120 h 208"/>
                <a:gd name="T60" fmla="*/ 178 w 184"/>
                <a:gd name="T61" fmla="*/ 106 h 208"/>
                <a:gd name="T62" fmla="*/ 184 w 184"/>
                <a:gd name="T63" fmla="*/ 70 h 208"/>
                <a:gd name="T64" fmla="*/ 182 w 184"/>
                <a:gd name="T65" fmla="*/ 54 h 208"/>
                <a:gd name="T66" fmla="*/ 170 w 184"/>
                <a:gd name="T67" fmla="*/ 30 h 208"/>
                <a:gd name="T68" fmla="*/ 160 w 184"/>
                <a:gd name="T69" fmla="*/ 18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84" h="208">
                  <a:moveTo>
                    <a:pt x="160" y="18"/>
                  </a:moveTo>
                  <a:lnTo>
                    <a:pt x="160" y="18"/>
                  </a:lnTo>
                  <a:lnTo>
                    <a:pt x="146" y="10"/>
                  </a:lnTo>
                  <a:lnTo>
                    <a:pt x="132" y="4"/>
                  </a:lnTo>
                  <a:lnTo>
                    <a:pt x="114" y="0"/>
                  </a:lnTo>
                  <a:lnTo>
                    <a:pt x="94" y="0"/>
                  </a:lnTo>
                  <a:lnTo>
                    <a:pt x="94" y="0"/>
                  </a:lnTo>
                  <a:lnTo>
                    <a:pt x="64" y="2"/>
                  </a:lnTo>
                  <a:lnTo>
                    <a:pt x="40" y="8"/>
                  </a:lnTo>
                  <a:lnTo>
                    <a:pt x="40" y="8"/>
                  </a:lnTo>
                  <a:lnTo>
                    <a:pt x="18" y="16"/>
                  </a:lnTo>
                  <a:lnTo>
                    <a:pt x="0" y="26"/>
                  </a:lnTo>
                  <a:lnTo>
                    <a:pt x="24" y="70"/>
                  </a:lnTo>
                  <a:lnTo>
                    <a:pt x="24" y="70"/>
                  </a:lnTo>
                  <a:lnTo>
                    <a:pt x="36" y="62"/>
                  </a:lnTo>
                  <a:lnTo>
                    <a:pt x="36" y="62"/>
                  </a:lnTo>
                  <a:lnTo>
                    <a:pt x="52" y="54"/>
                  </a:lnTo>
                  <a:lnTo>
                    <a:pt x="52" y="54"/>
                  </a:lnTo>
                  <a:lnTo>
                    <a:pt x="68" y="50"/>
                  </a:lnTo>
                  <a:lnTo>
                    <a:pt x="68" y="50"/>
                  </a:lnTo>
                  <a:lnTo>
                    <a:pt x="84" y="48"/>
                  </a:lnTo>
                  <a:lnTo>
                    <a:pt x="84" y="48"/>
                  </a:lnTo>
                  <a:lnTo>
                    <a:pt x="104" y="50"/>
                  </a:lnTo>
                  <a:lnTo>
                    <a:pt x="110" y="52"/>
                  </a:lnTo>
                  <a:lnTo>
                    <a:pt x="116" y="56"/>
                  </a:lnTo>
                  <a:lnTo>
                    <a:pt x="116" y="56"/>
                  </a:lnTo>
                  <a:lnTo>
                    <a:pt x="120" y="60"/>
                  </a:lnTo>
                  <a:lnTo>
                    <a:pt x="122" y="66"/>
                  </a:lnTo>
                  <a:lnTo>
                    <a:pt x="124" y="78"/>
                  </a:lnTo>
                  <a:lnTo>
                    <a:pt x="124" y="78"/>
                  </a:lnTo>
                  <a:lnTo>
                    <a:pt x="122" y="88"/>
                  </a:lnTo>
                  <a:lnTo>
                    <a:pt x="118" y="96"/>
                  </a:lnTo>
                  <a:lnTo>
                    <a:pt x="118" y="96"/>
                  </a:lnTo>
                  <a:lnTo>
                    <a:pt x="112" y="104"/>
                  </a:lnTo>
                  <a:lnTo>
                    <a:pt x="102" y="110"/>
                  </a:lnTo>
                  <a:lnTo>
                    <a:pt x="102" y="110"/>
                  </a:lnTo>
                  <a:lnTo>
                    <a:pt x="84" y="124"/>
                  </a:lnTo>
                  <a:lnTo>
                    <a:pt x="84" y="124"/>
                  </a:lnTo>
                  <a:lnTo>
                    <a:pt x="74" y="132"/>
                  </a:lnTo>
                  <a:lnTo>
                    <a:pt x="66" y="142"/>
                  </a:lnTo>
                  <a:lnTo>
                    <a:pt x="66" y="142"/>
                  </a:lnTo>
                  <a:lnTo>
                    <a:pt x="58" y="154"/>
                  </a:lnTo>
                  <a:lnTo>
                    <a:pt x="54" y="168"/>
                  </a:lnTo>
                  <a:lnTo>
                    <a:pt x="54" y="168"/>
                  </a:lnTo>
                  <a:lnTo>
                    <a:pt x="50" y="186"/>
                  </a:lnTo>
                  <a:lnTo>
                    <a:pt x="52" y="208"/>
                  </a:lnTo>
                  <a:lnTo>
                    <a:pt x="102" y="208"/>
                  </a:lnTo>
                  <a:lnTo>
                    <a:pt x="102" y="208"/>
                  </a:lnTo>
                  <a:lnTo>
                    <a:pt x="104" y="192"/>
                  </a:lnTo>
                  <a:lnTo>
                    <a:pt x="108" y="180"/>
                  </a:lnTo>
                  <a:lnTo>
                    <a:pt x="108" y="180"/>
                  </a:lnTo>
                  <a:lnTo>
                    <a:pt x="114" y="168"/>
                  </a:lnTo>
                  <a:lnTo>
                    <a:pt x="124" y="160"/>
                  </a:lnTo>
                  <a:lnTo>
                    <a:pt x="124" y="160"/>
                  </a:lnTo>
                  <a:lnTo>
                    <a:pt x="144" y="146"/>
                  </a:lnTo>
                  <a:lnTo>
                    <a:pt x="144" y="146"/>
                  </a:lnTo>
                  <a:lnTo>
                    <a:pt x="154" y="138"/>
                  </a:lnTo>
                  <a:lnTo>
                    <a:pt x="162" y="130"/>
                  </a:lnTo>
                  <a:lnTo>
                    <a:pt x="162" y="130"/>
                  </a:lnTo>
                  <a:lnTo>
                    <a:pt x="172" y="120"/>
                  </a:lnTo>
                  <a:lnTo>
                    <a:pt x="178" y="106"/>
                  </a:lnTo>
                  <a:lnTo>
                    <a:pt x="178" y="106"/>
                  </a:lnTo>
                  <a:lnTo>
                    <a:pt x="182" y="90"/>
                  </a:lnTo>
                  <a:lnTo>
                    <a:pt x="184" y="70"/>
                  </a:lnTo>
                  <a:lnTo>
                    <a:pt x="184" y="70"/>
                  </a:lnTo>
                  <a:lnTo>
                    <a:pt x="182" y="54"/>
                  </a:lnTo>
                  <a:lnTo>
                    <a:pt x="178" y="42"/>
                  </a:lnTo>
                  <a:lnTo>
                    <a:pt x="170" y="30"/>
                  </a:lnTo>
                  <a:lnTo>
                    <a:pt x="160" y="18"/>
                  </a:lnTo>
                  <a:lnTo>
                    <a:pt x="160"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4C515A"/>
                </a:solidFill>
                <a:effectLst/>
                <a:uLnTx/>
                <a:uFillTx/>
                <a:latin typeface="InterFace"/>
                <a:ea typeface="+mn-ea"/>
                <a:cs typeface="+mn-cs"/>
              </a:endParaRPr>
            </a:p>
          </p:txBody>
        </p:sp>
      </p:grpSp>
      <p:sp>
        <p:nvSpPr>
          <p:cNvPr id="12" name="TextBox 11">
            <a:extLst>
              <a:ext uri="{FF2B5EF4-FFF2-40B4-BE49-F238E27FC236}">
                <a16:creationId xmlns:a16="http://schemas.microsoft.com/office/drawing/2014/main" id="{E99D83D5-0960-4787-B45A-A7FF4A130A6D}"/>
              </a:ext>
            </a:extLst>
          </p:cNvPr>
          <p:cNvSpPr txBox="1"/>
          <p:nvPr/>
        </p:nvSpPr>
        <p:spPr>
          <a:xfrm>
            <a:off x="227564" y="1600200"/>
            <a:ext cx="7915539" cy="228600"/>
          </a:xfrm>
          <a:prstGeom prst="rect">
            <a:avLst/>
          </a:prstGeom>
          <a:noFill/>
        </p:spPr>
        <p:txBody>
          <a:bodyPr wrap="square" lIns="0" tIns="0" rIns="0" bIns="0" rtlCol="0" anchor="t" anchorCtr="0">
            <a:noAutofit/>
          </a:bodyPr>
          <a:lstStyle/>
          <a:p>
            <a:pPr lvl="0" defTabSz="914400">
              <a:defRPr/>
            </a:pPr>
            <a:r>
              <a:rPr lang="en-US" sz="1400" i="1" dirty="0">
                <a:solidFill>
                  <a:srgbClr val="4C515A"/>
                </a:solidFill>
                <a:latin typeface="InterFace"/>
              </a:rPr>
              <a:t>Percent of respondents age 18 and older who are likely voters</a:t>
            </a:r>
            <a:endParaRPr lang="en-US" sz="1400" i="1" dirty="0">
              <a:solidFill>
                <a:srgbClr val="4C515A"/>
              </a:solidFill>
              <a:highlight>
                <a:srgbClr val="FFFF00"/>
              </a:highlight>
              <a:latin typeface="InterFace"/>
            </a:endParaRPr>
          </a:p>
        </p:txBody>
      </p:sp>
      <p:sp>
        <p:nvSpPr>
          <p:cNvPr id="13" name="Title 4">
            <a:extLst>
              <a:ext uri="{FF2B5EF4-FFF2-40B4-BE49-F238E27FC236}">
                <a16:creationId xmlns:a16="http://schemas.microsoft.com/office/drawing/2014/main" id="{EC2BEC89-6EA5-46A2-B0DF-927092E1ECE0}"/>
              </a:ext>
            </a:extLst>
          </p:cNvPr>
          <p:cNvSpPr txBox="1">
            <a:spLocks/>
          </p:cNvSpPr>
          <p:nvPr/>
        </p:nvSpPr>
        <p:spPr>
          <a:xfrm>
            <a:off x="73152" y="0"/>
            <a:ext cx="9001000" cy="628410"/>
          </a:xfrm>
          <a:prstGeom prst="rect">
            <a:avLst/>
          </a:prstGeom>
          <a:effectLst/>
        </p:spPr>
        <p:txBody>
          <a:bodyPr vert="horz" lIns="0" tIns="0" rIns="0" bIns="0" rtlCol="0" anchor="ctr">
            <a:noAutofit/>
          </a:bodyPr>
          <a:lstStyle>
            <a:lvl1pPr algn="l" defTabSz="914378" rtl="0" eaLnBrk="1" latinLnBrk="0" hangingPunct="1">
              <a:lnSpc>
                <a:spcPct val="90000"/>
              </a:lnSpc>
              <a:spcBef>
                <a:spcPct val="0"/>
              </a:spcBef>
              <a:buNone/>
              <a:defRPr sz="1800" b="1" i="0" kern="800" spc="0" baseline="0">
                <a:solidFill>
                  <a:schemeClr val="bg1"/>
                </a:solidFill>
                <a:effectLst/>
                <a:latin typeface="InterFace" charset="0"/>
                <a:ea typeface="InterFace" charset="0"/>
                <a:cs typeface="InterFace" charset="0"/>
              </a:defRPr>
            </a:lvl1pPr>
          </a:lstStyle>
          <a:p>
            <a:pPr lvl="0">
              <a:defRPr/>
            </a:pPr>
            <a:r>
              <a:rPr lang="en-US" dirty="0"/>
              <a:t>A majority of likely voters in all 10 battleground states said Biden is more likely to protect health coverage for people with preexisting conditions. </a:t>
            </a:r>
            <a:endParaRPr kumimoji="0" lang="en-US" b="1" i="0" u="none" strike="noStrike" kern="800" cap="none" spc="0" normalizeH="0" baseline="0" noProof="0" dirty="0">
              <a:ln>
                <a:noFill/>
              </a:ln>
              <a:solidFill>
                <a:srgbClr val="FF0000"/>
              </a:solidFill>
              <a:effectLst/>
              <a:uLnTx/>
              <a:uFillTx/>
              <a:latin typeface="InterFace" charset="0"/>
            </a:endParaRPr>
          </a:p>
        </p:txBody>
      </p:sp>
      <p:cxnSp>
        <p:nvCxnSpPr>
          <p:cNvPr id="14" name="Straight Connector 13">
            <a:extLst>
              <a:ext uri="{FF2B5EF4-FFF2-40B4-BE49-F238E27FC236}">
                <a16:creationId xmlns:a16="http://schemas.microsoft.com/office/drawing/2014/main" id="{978993C7-DB54-42C5-BC29-1FD7502ECDBC}"/>
              </a:ext>
            </a:extLst>
          </p:cNvPr>
          <p:cNvCxnSpPr>
            <a:cxnSpLocks/>
          </p:cNvCxnSpPr>
          <p:nvPr/>
        </p:nvCxnSpPr>
        <p:spPr>
          <a:xfrm flipV="1">
            <a:off x="5139110" y="2426922"/>
            <a:ext cx="0" cy="3272542"/>
          </a:xfrm>
          <a:prstGeom prst="line">
            <a:avLst/>
          </a:prstGeom>
          <a:ln w="19050">
            <a:prstDash val="sysDash"/>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580F0589-94D5-4877-AF7A-20FDA9273494}"/>
              </a:ext>
            </a:extLst>
          </p:cNvPr>
          <p:cNvSpPr txBox="1"/>
          <p:nvPr/>
        </p:nvSpPr>
        <p:spPr>
          <a:xfrm>
            <a:off x="4860347" y="5681707"/>
            <a:ext cx="558878" cy="307777"/>
          </a:xfrm>
          <a:prstGeom prst="rect">
            <a:avLst/>
          </a:prstGeom>
          <a:noFill/>
        </p:spPr>
        <p:txBody>
          <a:bodyPr wrap="square" rtlCol="0">
            <a:spAutoFit/>
          </a:bodyPr>
          <a:lstStyle/>
          <a:p>
            <a:pPr algn="ctr"/>
            <a:r>
              <a:rPr lang="en-US" sz="1400" dirty="0">
                <a:latin typeface="InterFace" panose="020B0503030203020204"/>
              </a:rPr>
              <a:t>50%</a:t>
            </a:r>
          </a:p>
        </p:txBody>
      </p:sp>
    </p:spTree>
    <p:extLst>
      <p:ext uri="{BB962C8B-B14F-4D97-AF65-F5344CB8AC3E}">
        <p14:creationId xmlns:p14="http://schemas.microsoft.com/office/powerpoint/2010/main" val="1216458503"/>
      </p:ext>
    </p:extLst>
  </p:cSld>
  <p:clrMapOvr>
    <a:masterClrMapping/>
  </p:clrMapOvr>
</p:sld>
</file>

<file path=ppt/theme/theme1.xml><?xml version="1.0" encoding="utf-8"?>
<a:theme xmlns:a="http://schemas.openxmlformats.org/drawingml/2006/main" name="1_Office Theme">
  <a:themeElements>
    <a:clrScheme name="CMW V1.0">
      <a:dk1>
        <a:srgbClr val="4C515A"/>
      </a:dk1>
      <a:lt1>
        <a:sysClr val="window" lastClr="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044C7F"/>
      </a:hlink>
      <a:folHlink>
        <a:srgbClr val="4ABDBC"/>
      </a:folHlink>
    </a:clrScheme>
    <a:fontScheme name="Custom 4">
      <a:majorFont>
        <a:latin typeface="Georgia"/>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CMWF_Template_Apr2017 [Read-Only]" id="{BAA804D5-27CE-4C43-9A6D-356D1AB2E708}" vid="{D15AFD4A-BF6A-4E22-98D1-086A07A5CA1E}"/>
    </a:ext>
  </a:extLst>
</a:theme>
</file>

<file path=ppt/theme/theme2.xml><?xml version="1.0" encoding="utf-8"?>
<a:theme xmlns:a="http://schemas.openxmlformats.org/drawingml/2006/main" name="2_Office Theme">
  <a:themeElements>
    <a:clrScheme name="Custom 2">
      <a:dk1>
        <a:srgbClr val="4C515A"/>
      </a:dk1>
      <a:lt1>
        <a:srgbClr val="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49BDBC"/>
      </a:hlink>
      <a:folHlink>
        <a:srgbClr val="4ABDBC"/>
      </a:folHlink>
    </a:clrScheme>
    <a:fontScheme name="CMW (Brand Fonts) V1.0">
      <a:majorFont>
        <a:latin typeface="Berlingske Serif Text"/>
        <a:ea typeface=""/>
        <a:cs typeface=""/>
      </a:majorFont>
      <a:minorFont>
        <a:latin typeface="Inter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theme>
</file>

<file path=ppt/theme/theme3.xml><?xml version="1.0" encoding="utf-8"?>
<a:theme xmlns:a="http://schemas.openxmlformats.org/drawingml/2006/main" name="3_Office Theme">
  <a:themeElements>
    <a:clrScheme name="Custom 2">
      <a:dk1>
        <a:srgbClr val="4C515A"/>
      </a:dk1>
      <a:lt1>
        <a:srgbClr val="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49BDBC"/>
      </a:hlink>
      <a:folHlink>
        <a:srgbClr val="4ABDBC"/>
      </a:folHlink>
    </a:clrScheme>
    <a:fontScheme name="CMW (Brand Fonts) V1.0">
      <a:majorFont>
        <a:latin typeface="Berlingske Serif Text"/>
        <a:ea typeface=""/>
        <a:cs typeface=""/>
      </a:majorFont>
      <a:minorFont>
        <a:latin typeface="Inter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ADB2CA38FBBC1428DB187BDD036B8B1" ma:contentTypeVersion="12" ma:contentTypeDescription="Create a new document." ma:contentTypeScope="" ma:versionID="53383cb74e615a78144dd16950099bf7">
  <xsd:schema xmlns:xsd="http://www.w3.org/2001/XMLSchema" xmlns:xs="http://www.w3.org/2001/XMLSchema" xmlns:p="http://schemas.microsoft.com/office/2006/metadata/properties" xmlns:ns2="29e91428-62e1-404e-8dba-d479e0ef01ba" xmlns:ns3="fd0705cf-2316-48c0-96f8-e5d689de0d99" targetNamespace="http://schemas.microsoft.com/office/2006/metadata/properties" ma:root="true" ma:fieldsID="4592ebb75fb78d7126a2367603b58420" ns2:_="" ns3:_="">
    <xsd:import namespace="29e91428-62e1-404e-8dba-d479e0ef01ba"/>
    <xsd:import namespace="fd0705cf-2316-48c0-96f8-e5d689de0d9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e91428-62e1-404e-8dba-d479e0ef01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d0705cf-2316-48c0-96f8-e5d689de0d9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42938EF-51BD-4AC1-96A4-8B2A1939C195}">
  <ds:schemaRefs>
    <ds:schemaRef ds:uri="http://schemas.microsoft.com/sharepoint/v3/contenttype/forms"/>
  </ds:schemaRefs>
</ds:datastoreItem>
</file>

<file path=customXml/itemProps2.xml><?xml version="1.0" encoding="utf-8"?>
<ds:datastoreItem xmlns:ds="http://schemas.openxmlformats.org/officeDocument/2006/customXml" ds:itemID="{1CE77522-9BB3-41FA-8EDD-13576538C6C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9e91428-62e1-404e-8dba-d479e0ef01ba"/>
    <ds:schemaRef ds:uri="fd0705cf-2316-48c0-96f8-e5d689de0d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92B60CF-40F9-4360-8516-8A258CFA1767}">
  <ds:schemaRefs>
    <ds:schemaRef ds:uri="http://schemas.microsoft.com/office/2006/documentManagement/types"/>
    <ds:schemaRef ds:uri="http://schemas.microsoft.com/office/2006/metadata/properties"/>
    <ds:schemaRef ds:uri="http://purl.org/dc/terms/"/>
    <ds:schemaRef ds:uri="http://schemas.openxmlformats.org/package/2006/metadata/core-properties"/>
    <ds:schemaRef ds:uri="http://purl.org/dc/dcmitype/"/>
    <ds:schemaRef ds:uri="http://schemas.microsoft.com/office/infopath/2007/PartnerControls"/>
    <ds:schemaRef ds:uri="fd0705cf-2316-48c0-96f8-e5d689de0d99"/>
    <ds:schemaRef ds:uri="29e91428-62e1-404e-8dba-d479e0ef01ba"/>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CMWF_Template_Apr2017</Template>
  <TotalTime>375</TotalTime>
  <Words>1458</Words>
  <Application>Microsoft Office PowerPoint</Application>
  <PresentationFormat>On-screen Show (4:3)</PresentationFormat>
  <Paragraphs>83</Paragraphs>
  <Slides>13</Slides>
  <Notes>2</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13</vt:i4>
      </vt:variant>
    </vt:vector>
  </HeadingPairs>
  <TitlesOfParts>
    <vt:vector size="23" baseType="lpstr">
      <vt:lpstr>Arial</vt:lpstr>
      <vt:lpstr>Berlingske Serif Text</vt:lpstr>
      <vt:lpstr>Calibri</vt:lpstr>
      <vt:lpstr>Georgia</vt:lpstr>
      <vt:lpstr>InterFace</vt:lpstr>
      <vt:lpstr>Open Sans Light</vt:lpstr>
      <vt:lpstr>Trebuchet MS</vt:lpstr>
      <vt:lpstr>1_Office Theme</vt:lpstr>
      <vt:lpstr>2_Office Theme</vt:lpstr>
      <vt:lpstr>3_Office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Exhibits — Commonwealth Fund Election 2020 Battleground State Health Care Poll: Which Health Care Issues Matter Most to U.S. Voters?</dc:title>
  <dc:creator>Munira Gunja</dc:creator>
  <cp:lastModifiedBy>Paul Frame</cp:lastModifiedBy>
  <cp:revision>1</cp:revision>
  <cp:lastPrinted>2019-10-21T14:35:30Z</cp:lastPrinted>
  <dcterms:created xsi:type="dcterms:W3CDTF">2017-08-16T13:54:52Z</dcterms:created>
  <dcterms:modified xsi:type="dcterms:W3CDTF">2020-09-24T13:56:47Z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0x0101003ADB2CA38FBBC1428DB187BDD036B8B1</vt:lpwstr>
  </property>
  <property fmtid="{D5CDD505-2E9C-101B-9397-08002B2CF9AE}" pid="3" name="Order">
    <vt:r8>4218200</vt:r8>
  </property>
</Properties>
</file>