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1"/>
  </p:notesMasterIdLst>
  <p:handoutMasterIdLst>
    <p:handoutMasterId r:id="rId12"/>
  </p:handoutMasterIdLst>
  <p:sldIdLst>
    <p:sldId id="563" r:id="rId5"/>
    <p:sldId id="260" r:id="rId6"/>
    <p:sldId id="268" r:id="rId7"/>
    <p:sldId id="487" r:id="rId8"/>
    <p:sldId id="266" r:id="rId9"/>
    <p:sldId id="564" r:id="rId10"/>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Laurie Zephyrin" initials="LZ" lastIdx="3" clrIdx="1">
    <p:extLst>
      <p:ext uri="{19B8F6BF-5375-455C-9EA6-DF929625EA0E}">
        <p15:presenceInfo xmlns:p15="http://schemas.microsoft.com/office/powerpoint/2012/main" userId="S::lz@cmwf.org::890bf38d-bfcf-42e9-b736-1d540489d1c0" providerId="AD"/>
      </p:ext>
    </p:extLst>
  </p:cmAuthor>
  <p:cmAuthor id="3" name="Yaphet Getachew" initials="YG" lastIdx="1" clrIdx="2">
    <p:extLst>
      <p:ext uri="{19B8F6BF-5375-455C-9EA6-DF929625EA0E}">
        <p15:presenceInfo xmlns:p15="http://schemas.microsoft.com/office/powerpoint/2012/main" userId="S::yg@cmwf.org::bc1abb62-08fb-491d-9c1e-98cd78ac0b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717A"/>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AFAA26-68F8-431B-8D1D-63AC77196842}" v="1" dt="2020-09-16T22:38:20.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944" autoAdjust="0"/>
  </p:normalViewPr>
  <p:slideViewPr>
    <p:cSldViewPr snapToGrid="0">
      <p:cViewPr varScale="1">
        <p:scale>
          <a:sx n="71" d="100"/>
          <a:sy n="71" d="100"/>
        </p:scale>
        <p:origin x="1902" y="60"/>
      </p:cViewPr>
      <p:guideLst>
        <p:guide orient="horz" pos="1570"/>
        <p:guide pos="2988"/>
        <p:guide orient="horz" pos="1094"/>
        <p:guide pos="2490"/>
      </p:guideLst>
    </p:cSldViewPr>
  </p:slideViewPr>
  <p:notesTextViewPr>
    <p:cViewPr>
      <p:scale>
        <a:sx n="3" d="2"/>
        <a:sy n="3" d="2"/>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ie Zephyrin" userId="890bf38d-bfcf-42e9-b736-1d540489d1c0" providerId="ADAL" clId="{81AFAA26-68F8-431B-8D1D-63AC77196842}"/>
    <pc:docChg chg="addSld delSld modSld">
      <pc:chgData name="Laurie Zephyrin" userId="890bf38d-bfcf-42e9-b736-1d540489d1c0" providerId="ADAL" clId="{81AFAA26-68F8-431B-8D1D-63AC77196842}" dt="2020-09-16T22:38:33.007" v="2" actId="6549"/>
      <pc:docMkLst>
        <pc:docMk/>
      </pc:docMkLst>
      <pc:sldChg chg="del">
        <pc:chgData name="Laurie Zephyrin" userId="890bf38d-bfcf-42e9-b736-1d540489d1c0" providerId="ADAL" clId="{81AFAA26-68F8-431B-8D1D-63AC77196842}" dt="2020-09-16T22:38:27.383" v="1" actId="2696"/>
        <pc:sldMkLst>
          <pc:docMk/>
          <pc:sldMk cId="3674100654" sldId="511"/>
        </pc:sldMkLst>
      </pc:sldChg>
      <pc:sldChg chg="add modNotesTx">
        <pc:chgData name="Laurie Zephyrin" userId="890bf38d-bfcf-42e9-b736-1d540489d1c0" providerId="ADAL" clId="{81AFAA26-68F8-431B-8D1D-63AC77196842}" dt="2020-09-16T22:38:33.007" v="2" actId="6549"/>
        <pc:sldMkLst>
          <pc:docMk/>
          <pc:sldMk cId="1982373622" sldId="56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701006124234469E-2"/>
          <c:y val="0.13452038936086602"/>
          <c:w val="0.98929905143436014"/>
          <c:h val="0.67217009533936811"/>
        </c:manualLayout>
      </c:layout>
      <c:barChart>
        <c:barDir val="col"/>
        <c:grouping val="clustered"/>
        <c:varyColors val="0"/>
        <c:ser>
          <c:idx val="0"/>
          <c:order val="0"/>
          <c:tx>
            <c:strRef>
              <c:f>Sheet1!$B$1</c:f>
              <c:strCache>
                <c:ptCount val="1"/>
                <c:pt idx="0">
                  <c:v>White (non-Latino)</c:v>
                </c:pt>
              </c:strCache>
            </c:strRef>
          </c:tx>
          <c:spPr>
            <a:solidFill>
              <a:schemeClr val="bg2"/>
            </a:solidFill>
            <a:ln>
              <a:noFill/>
            </a:ln>
            <a:effectLst/>
          </c:spPr>
          <c:invertIfNegative val="0"/>
          <c:dLbls>
            <c:dLbl>
              <c:idx val="0"/>
              <c:tx>
                <c:rich>
                  <a:bodyPr/>
                  <a:lstStyle/>
                  <a:p>
                    <a:fld id="{C2E0786A-5688-4EA4-8650-A33AEFBADD2C}"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02B-4B93-9FD9-AFDDCAD7A70A}"/>
                </c:ext>
              </c:extLst>
            </c:dLbl>
            <c:dLbl>
              <c:idx val="1"/>
              <c:tx>
                <c:rich>
                  <a:bodyPr/>
                  <a:lstStyle/>
                  <a:p>
                    <a:fld id="{9ABC3356-AA68-4F4D-B41D-3BC218265E43}"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02B-4B93-9FD9-AFDDCAD7A70A}"/>
                </c:ext>
              </c:extLst>
            </c:dLbl>
            <c:dLbl>
              <c:idx val="2"/>
              <c:tx>
                <c:rich>
                  <a:bodyPr/>
                  <a:lstStyle/>
                  <a:p>
                    <a:fld id="{097B44EC-6669-467D-AC7F-45C8E8E064E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02B-4B93-9FD9-AFDDCAD7A70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Sheet1!$B$2:$B$5</c:f>
              <c:numCache>
                <c:formatCode>0</c:formatCode>
                <c:ptCount val="4"/>
                <c:pt idx="0">
                  <c:v>9.89</c:v>
                </c:pt>
                <c:pt idx="1">
                  <c:v>16</c:v>
                </c:pt>
                <c:pt idx="2">
                  <c:v>7.6421100000000006</c:v>
                </c:pt>
                <c:pt idx="3">
                  <c:v>20.836389999999998</c:v>
                </c:pt>
              </c:numCache>
            </c:numRef>
          </c:val>
          <c:extLst>
            <c:ext xmlns:c16="http://schemas.microsoft.com/office/drawing/2014/chart" uri="{C3380CC4-5D6E-409C-BE32-E72D297353CC}">
              <c16:uniqueId val="{00000003-F02B-4B93-9FD9-AFDDCAD7A70A}"/>
            </c:ext>
          </c:extLst>
        </c:ser>
        <c:ser>
          <c:idx val="1"/>
          <c:order val="1"/>
          <c:tx>
            <c:strRef>
              <c:f>Sheet1!$C$1</c:f>
              <c:strCache>
                <c:ptCount val="1"/>
                <c:pt idx="0">
                  <c:v>Black (non-Latino)</c:v>
                </c:pt>
              </c:strCache>
            </c:strRef>
          </c:tx>
          <c:spPr>
            <a:solidFill>
              <a:schemeClr val="tx2"/>
            </a:solidFill>
            <a:ln>
              <a:noFill/>
            </a:ln>
            <a:effectLst/>
          </c:spPr>
          <c:invertIfNegative val="0"/>
          <c:dLbls>
            <c:dLbl>
              <c:idx val="0"/>
              <c:tx>
                <c:rich>
                  <a:bodyPr/>
                  <a:lstStyle/>
                  <a:p>
                    <a:fld id="{3C8B921D-CD03-4C75-9993-44218368247F}"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02B-4B93-9FD9-AFDDCAD7A70A}"/>
                </c:ext>
              </c:extLst>
            </c:dLbl>
            <c:dLbl>
              <c:idx val="1"/>
              <c:tx>
                <c:rich>
                  <a:bodyPr/>
                  <a:lstStyle/>
                  <a:p>
                    <a:fld id="{ED62F366-30AA-4CCB-BE07-E69288E2AEB3}"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02B-4B93-9FD9-AFDDCAD7A70A}"/>
                </c:ext>
              </c:extLst>
            </c:dLbl>
            <c:dLbl>
              <c:idx val="2"/>
              <c:tx>
                <c:rich>
                  <a:bodyPr/>
                  <a:lstStyle/>
                  <a:p>
                    <a:fld id="{AD164F30-C5A5-419D-A590-3F63A85F026B}"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02B-4B93-9FD9-AFDDCAD7A70A}"/>
                </c:ext>
              </c:extLst>
            </c:dLbl>
            <c:dLbl>
              <c:idx val="3"/>
              <c:tx>
                <c:rich>
                  <a:bodyPr/>
                  <a:lstStyle/>
                  <a:p>
                    <a:fld id="{7431ACC2-ED0A-4FAB-9379-F57F9F109EF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Sheet1!$C$2:$C$5</c:f>
              <c:numCache>
                <c:formatCode>0</c:formatCode>
                <c:ptCount val="4"/>
                <c:pt idx="0">
                  <c:v>30.930000000000003</c:v>
                </c:pt>
                <c:pt idx="1">
                  <c:v>38</c:v>
                </c:pt>
                <c:pt idx="2">
                  <c:v>14.47128</c:v>
                </c:pt>
                <c:pt idx="3">
                  <c:v>44.290320000000001</c:v>
                </c:pt>
              </c:numCache>
            </c:numRef>
          </c:val>
          <c:extLst>
            <c:ext xmlns:c16="http://schemas.microsoft.com/office/drawing/2014/chart" uri="{C3380CC4-5D6E-409C-BE32-E72D297353CC}">
              <c16:uniqueId val="{00000007-F02B-4B93-9FD9-AFDDCAD7A70A}"/>
            </c:ext>
          </c:extLst>
        </c:ser>
        <c:ser>
          <c:idx val="2"/>
          <c:order val="2"/>
          <c:tx>
            <c:strRef>
              <c:f>Sheet1!$D$1</c:f>
              <c:strCache>
                <c:ptCount val="1"/>
                <c:pt idx="0">
                  <c:v>Latino</c:v>
                </c:pt>
              </c:strCache>
            </c:strRef>
          </c:tx>
          <c:spPr>
            <a:solidFill>
              <a:schemeClr val="tx1">
                <a:lumMod val="60000"/>
                <a:lumOff val="40000"/>
              </a:schemeClr>
            </a:solidFill>
            <a:ln>
              <a:noFill/>
            </a:ln>
            <a:effectLst/>
          </c:spPr>
          <c:invertIfNegative val="0"/>
          <c:dLbls>
            <c:dLbl>
              <c:idx val="0"/>
              <c:tx>
                <c:rich>
                  <a:bodyPr/>
                  <a:lstStyle/>
                  <a:p>
                    <a:fld id="{D29F58F1-E119-4D5F-8421-45CDEC2E883A}" type="VALUE">
                      <a:rPr lang="en-US" b="1" smtClean="0">
                        <a:solidFill>
                          <a:schemeClr val="bg1"/>
                        </a:solidFill>
                      </a:rPr>
                      <a:pPr/>
                      <a:t>[VALUE]</a:t>
                    </a:fld>
                    <a:r>
                      <a:rPr lang="en-US" b="1">
                        <a:solidFill>
                          <a:schemeClr val="bg1"/>
                        </a:solidFill>
                      </a:rPr>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02B-4B93-9FD9-AFDDCAD7A70A}"/>
                </c:ext>
              </c:extLst>
            </c:dLbl>
            <c:dLbl>
              <c:idx val="1"/>
              <c:tx>
                <c:rich>
                  <a:bodyPr/>
                  <a:lstStyle/>
                  <a:p>
                    <a:fld id="{8BA3A93B-149A-4989-B315-67AA019DBA17}" type="VALUE">
                      <a:rPr lang="en-US" b="1" smtClean="0">
                        <a:solidFill>
                          <a:schemeClr val="bg1"/>
                        </a:solidFill>
                      </a:rPr>
                      <a:pPr/>
                      <a:t>[VALUE]</a:t>
                    </a:fld>
                    <a:r>
                      <a:rPr lang="en-US" b="1">
                        <a:solidFill>
                          <a:schemeClr val="bg1"/>
                        </a:solidFill>
                      </a:rPr>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02B-4B93-9FD9-AFDDCAD7A70A}"/>
                </c:ext>
              </c:extLst>
            </c:dLbl>
            <c:dLbl>
              <c:idx val="2"/>
              <c:tx>
                <c:rich>
                  <a:bodyPr/>
                  <a:lstStyle/>
                  <a:p>
                    <a:fld id="{055AFEBE-AFFA-49E2-8BFC-7E1963CFE77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02B-4B93-9FD9-AFDDCAD7A70A}"/>
                </c:ext>
              </c:extLst>
            </c:dLbl>
            <c:dLbl>
              <c:idx val="3"/>
              <c:tx>
                <c:rich>
                  <a:bodyPr/>
                  <a:lstStyle/>
                  <a:p>
                    <a:fld id="{AA61D095-B262-4A45-A243-0E2089EE634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E65-46F8-A4F3-AC30F1B82D1F}"/>
                </c:ext>
              </c:extLst>
            </c:dLbl>
            <c:dLbl>
              <c:idx val="4"/>
              <c:tx>
                <c:rich>
                  <a:bodyPr/>
                  <a:lstStyle/>
                  <a:p>
                    <a:fld id="{737DC9C1-04B1-413C-81F8-75311528E32F}"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441-4ED8-992D-96E7E03A931E}"/>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Been unable to pay for 
basic necessities like 
food, heat, or rent </c:v>
                </c:pt>
                <c:pt idx="1">
                  <c:v>Used up all or most of 
their savings* </c:v>
                </c:pt>
                <c:pt idx="2">
                  <c:v>Borrowed money or 
taken out a loan</c:v>
                </c:pt>
                <c:pt idx="3">
                  <c:v>Suffered from any 
economic consequence**</c:v>
                </c:pt>
              </c:strCache>
            </c:strRef>
          </c:cat>
          <c:val>
            <c:numRef>
              <c:f>Sheet1!$D$2:$D$5</c:f>
              <c:numCache>
                <c:formatCode>0</c:formatCode>
                <c:ptCount val="4"/>
                <c:pt idx="0">
                  <c:v>25.869999999999997</c:v>
                </c:pt>
                <c:pt idx="1">
                  <c:v>49</c:v>
                </c:pt>
                <c:pt idx="2">
                  <c:v>20.79242</c:v>
                </c:pt>
                <c:pt idx="3">
                  <c:v>55.153860000000002</c:v>
                </c:pt>
              </c:numCache>
            </c:numRef>
          </c:val>
          <c:extLst>
            <c:ext xmlns:c16="http://schemas.microsoft.com/office/drawing/2014/chart" uri="{C3380CC4-5D6E-409C-BE32-E72D297353CC}">
              <c16:uniqueId val="{0000000B-F02B-4B93-9FD9-AFDDCAD7A70A}"/>
            </c:ext>
          </c:extLst>
        </c:ser>
        <c:dLbls>
          <c:showLegendKey val="0"/>
          <c:showVal val="0"/>
          <c:showCatName val="0"/>
          <c:showSerName val="0"/>
          <c:showPercent val="0"/>
          <c:showBubbleSize val="0"/>
        </c:dLbls>
        <c:gapWidth val="100"/>
        <c:axId val="-358427664"/>
        <c:axId val="-358424832"/>
      </c:barChart>
      <c:catAx>
        <c:axId val="-35842766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58424832"/>
        <c:crosses val="autoZero"/>
        <c:auto val="1"/>
        <c:lblAlgn val="ctr"/>
        <c:lblOffset val="100"/>
        <c:noMultiLvlLbl val="0"/>
      </c:catAx>
      <c:valAx>
        <c:axId val="-358424832"/>
        <c:scaling>
          <c:orientation val="minMax"/>
          <c:max val="80"/>
          <c:min val="0"/>
        </c:scaling>
        <c:delete val="1"/>
        <c:axPos val="l"/>
        <c:numFmt formatCode="0" sourceLinked="1"/>
        <c:majorTickMark val="none"/>
        <c:minorTickMark val="none"/>
        <c:tickLblPos val="nextTo"/>
        <c:crossAx val="-358427664"/>
        <c:crossesAt val="1"/>
        <c:crossBetween val="between"/>
        <c:majorUnit val="20"/>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6041072990876146"/>
          <c:y val="3.3850615320347492E-2"/>
          <c:w val="0.73112376577927762"/>
          <c:h val="0.932298769359305"/>
        </c:manualLayout>
      </c:layout>
      <c:barChart>
        <c:barDir val="bar"/>
        <c:grouping val="clustered"/>
        <c:varyColors val="0"/>
        <c:ser>
          <c:idx val="0"/>
          <c:order val="0"/>
          <c:tx>
            <c:strRef>
              <c:f>Sheet1!$B$1</c:f>
              <c:strCache>
                <c:ptCount val="1"/>
                <c:pt idx="0">
                  <c:v>Column2</c:v>
                </c:pt>
              </c:strCache>
            </c:strRef>
          </c:tx>
          <c:spPr>
            <a:solidFill>
              <a:schemeClr val="accent1"/>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FD08-DF43-94D4-73628AE71617}"/>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FD08-DF43-94D4-73628AE71617}"/>
              </c:ext>
            </c:extLst>
          </c:dPt>
          <c:dPt>
            <c:idx val="3"/>
            <c:invertIfNegative val="0"/>
            <c:bubble3D val="0"/>
            <c:spPr>
              <a:solidFill>
                <a:srgbClr val="71B254"/>
              </a:solidFill>
              <a:ln>
                <a:noFill/>
              </a:ln>
              <a:effectLst/>
            </c:spPr>
            <c:extLst>
              <c:ext xmlns:c16="http://schemas.microsoft.com/office/drawing/2014/chart" uri="{C3380CC4-5D6E-409C-BE32-E72D297353CC}">
                <c16:uniqueId val="{00000005-FD08-DF43-94D4-73628AE71617}"/>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7-FD08-DF43-94D4-73628AE71617}"/>
              </c:ext>
            </c:extLst>
          </c:dPt>
          <c:dPt>
            <c:idx val="5"/>
            <c:invertIfNegative val="0"/>
            <c:bubble3D val="0"/>
            <c:spPr>
              <a:solidFill>
                <a:schemeClr val="tx2"/>
              </a:solidFill>
              <a:ln>
                <a:noFill/>
              </a:ln>
              <a:effectLst/>
            </c:spPr>
            <c:extLst>
              <c:ext xmlns:c16="http://schemas.microsoft.com/office/drawing/2014/chart" uri="{C3380CC4-5D6E-409C-BE32-E72D297353CC}">
                <c16:uniqueId val="{00000009-FD08-DF43-94D4-73628AE71617}"/>
              </c:ext>
            </c:extLst>
          </c:dPt>
          <c:dPt>
            <c:idx val="6"/>
            <c:invertIfNegative val="0"/>
            <c:bubble3D val="0"/>
            <c:spPr>
              <a:solidFill>
                <a:srgbClr val="4C515A">
                  <a:lumMod val="60000"/>
                  <a:lumOff val="40000"/>
                </a:srgbClr>
              </a:solidFill>
              <a:ln>
                <a:noFill/>
              </a:ln>
              <a:effectLst/>
            </c:spPr>
            <c:extLst>
              <c:ext xmlns:c16="http://schemas.microsoft.com/office/drawing/2014/chart" uri="{C3380CC4-5D6E-409C-BE32-E72D297353CC}">
                <c16:uniqueId val="{0000000B-FD08-DF43-94D4-73628AE71617}"/>
              </c:ext>
            </c:extLst>
          </c:dPt>
          <c:dPt>
            <c:idx val="7"/>
            <c:invertIfNegative val="0"/>
            <c:bubble3D val="0"/>
            <c:spPr>
              <a:solidFill>
                <a:srgbClr val="044C7F"/>
              </a:solidFill>
              <a:ln>
                <a:noFill/>
              </a:ln>
              <a:effectLst/>
            </c:spPr>
            <c:extLst>
              <c:ext xmlns:c16="http://schemas.microsoft.com/office/drawing/2014/chart" uri="{C3380CC4-5D6E-409C-BE32-E72D297353CC}">
                <c16:uniqueId val="{0000000D-FD08-DF43-94D4-73628AE71617}"/>
              </c:ext>
            </c:extLst>
          </c:dPt>
          <c:dPt>
            <c:idx val="8"/>
            <c:invertIfNegative val="0"/>
            <c:bubble3D val="0"/>
            <c:spPr>
              <a:solidFill>
                <a:srgbClr val="4ABDBC"/>
              </a:solidFill>
              <a:ln>
                <a:noFill/>
              </a:ln>
              <a:effectLst/>
            </c:spPr>
            <c:extLst>
              <c:ext xmlns:c16="http://schemas.microsoft.com/office/drawing/2014/chart" uri="{C3380CC4-5D6E-409C-BE32-E72D297353CC}">
                <c16:uniqueId val="{0000000F-FD08-DF43-94D4-73628AE71617}"/>
              </c:ext>
            </c:extLst>
          </c:dPt>
          <c:dLbls>
            <c:dLbl>
              <c:idx val="0"/>
              <c:tx>
                <c:rich>
                  <a:bodyPr/>
                  <a:lstStyle/>
                  <a:p>
                    <a:fld id="{4840D946-7008-4E23-A337-72E0FB24170C}"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D08-DF43-94D4-73628AE71617}"/>
                </c:ext>
              </c:extLst>
            </c:dLbl>
            <c:dLbl>
              <c:idx val="3"/>
              <c:tx>
                <c:rich>
                  <a:bodyPr/>
                  <a:lstStyle/>
                  <a:p>
                    <a:fld id="{B563F7F9-BE87-4FF6-8683-34123A4F9B99}"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D08-DF43-94D4-73628AE71617}"/>
                </c:ext>
              </c:extLst>
            </c:dLbl>
            <c:dLbl>
              <c:idx val="6"/>
              <c:tx>
                <c:rich>
                  <a:bodyPr/>
                  <a:lstStyle/>
                  <a:p>
                    <a:fld id="{9EA9890B-5060-4519-B032-092D06D57ED9}"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D08-DF43-94D4-73628AE7161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InterFace" panose="020B0503030203020204"/>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Below-average income</c:v>
                </c:pt>
                <c:pt idx="1">
                  <c:v>Above-average income</c:v>
                </c:pt>
                <c:pt idx="3">
                  <c:v>Women</c:v>
                </c:pt>
                <c:pt idx="4">
                  <c:v>Men</c:v>
                </c:pt>
                <c:pt idx="6">
                  <c:v>Latino</c:v>
                </c:pt>
                <c:pt idx="7">
                  <c:v>Black (non-Latino)</c:v>
                </c:pt>
                <c:pt idx="8">
                  <c:v>White (non-Latino)</c:v>
                </c:pt>
              </c:strCache>
            </c:strRef>
          </c:cat>
          <c:val>
            <c:numRef>
              <c:f>Sheet1!$B$2:$B$10</c:f>
              <c:numCache>
                <c:formatCode>0</c:formatCode>
                <c:ptCount val="9"/>
                <c:pt idx="0">
                  <c:v>44.330000000000005</c:v>
                </c:pt>
                <c:pt idx="1">
                  <c:v>25.64</c:v>
                </c:pt>
                <c:pt idx="3">
                  <c:v>39.39</c:v>
                </c:pt>
                <c:pt idx="4">
                  <c:v>26.36</c:v>
                </c:pt>
                <c:pt idx="6">
                  <c:v>39.950000000000003</c:v>
                </c:pt>
                <c:pt idx="7">
                  <c:v>38.97</c:v>
                </c:pt>
                <c:pt idx="8">
                  <c:v>29.409999999999997</c:v>
                </c:pt>
              </c:numCache>
            </c:numRef>
          </c:val>
          <c:extLst>
            <c:ext xmlns:c16="http://schemas.microsoft.com/office/drawing/2014/chart" uri="{C3380CC4-5D6E-409C-BE32-E72D297353CC}">
              <c16:uniqueId val="{00000010-FD08-DF43-94D4-73628AE71617}"/>
            </c:ext>
          </c:extLst>
        </c:ser>
        <c:dLbls>
          <c:showLegendKey val="0"/>
          <c:showVal val="0"/>
          <c:showCatName val="0"/>
          <c:showSerName val="0"/>
          <c:showPercent val="0"/>
          <c:showBubbleSize val="0"/>
        </c:dLbls>
        <c:gapWidth val="20"/>
        <c:axId val="460504648"/>
        <c:axId val="460506288"/>
      </c:barChart>
      <c:catAx>
        <c:axId val="460504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InterFace"/>
                <a:ea typeface="+mn-ea"/>
                <a:cs typeface="+mn-cs"/>
              </a:defRPr>
            </a:pPr>
            <a:endParaRPr lang="en-US"/>
          </a:p>
        </c:txPr>
        <c:crossAx val="460506288"/>
        <c:crosses val="autoZero"/>
        <c:auto val="1"/>
        <c:lblAlgn val="ctr"/>
        <c:lblOffset val="100"/>
        <c:noMultiLvlLbl val="0"/>
      </c:catAx>
      <c:valAx>
        <c:axId val="460506288"/>
        <c:scaling>
          <c:orientation val="minMax"/>
        </c:scaling>
        <c:delete val="1"/>
        <c:axPos val="b"/>
        <c:numFmt formatCode="0" sourceLinked="1"/>
        <c:majorTickMark val="none"/>
        <c:minorTickMark val="none"/>
        <c:tickLblPos val="nextTo"/>
        <c:crossAx val="460504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5977129629145267"/>
          <c:w val="1"/>
          <c:h val="0.75808831363915818"/>
        </c:manualLayout>
      </c:layout>
      <c:barChart>
        <c:barDir val="col"/>
        <c:grouping val="clustered"/>
        <c:varyColors val="0"/>
        <c:ser>
          <c:idx val="0"/>
          <c:order val="0"/>
          <c:tx>
            <c:strRef>
              <c:f>Sheet1!$B$1</c:f>
              <c:strCache>
                <c:ptCount val="1"/>
                <c:pt idx="0">
                  <c:v>State, regional, or local government leaders*</c:v>
                </c:pt>
              </c:strCache>
            </c:strRef>
          </c:tx>
          <c:spPr>
            <a:solidFill>
              <a:schemeClr val="bg2"/>
            </a:solidFill>
            <a:ln>
              <a:noFill/>
            </a:ln>
            <a:effectLst/>
          </c:spPr>
          <c:invertIfNegative val="0"/>
          <c:dPt>
            <c:idx val="1"/>
            <c:invertIfNegative val="0"/>
            <c:bubble3D val="0"/>
            <c:spPr>
              <a:solidFill>
                <a:schemeClr val="bg2"/>
              </a:solidFill>
              <a:ln>
                <a:noFill/>
              </a:ln>
              <a:effectLst/>
            </c:spPr>
            <c:extLst>
              <c:ext xmlns:c16="http://schemas.microsoft.com/office/drawing/2014/chart" uri="{C3380CC4-5D6E-409C-BE32-E72D297353CC}">
                <c16:uniqueId val="{00000001-0141-9049-884A-FD90B9DCB759}"/>
              </c:ext>
            </c:extLst>
          </c:dPt>
          <c:dPt>
            <c:idx val="2"/>
            <c:invertIfNegative val="0"/>
            <c:bubble3D val="0"/>
            <c:spPr>
              <a:solidFill>
                <a:schemeClr val="bg2"/>
              </a:solidFill>
              <a:ln>
                <a:noFill/>
              </a:ln>
              <a:effectLst/>
            </c:spPr>
            <c:extLst>
              <c:ext xmlns:c16="http://schemas.microsoft.com/office/drawing/2014/chart" uri="{C3380CC4-5D6E-409C-BE32-E72D297353CC}">
                <c16:uniqueId val="{00000003-0141-9049-884A-FD90B9DCB759}"/>
              </c:ext>
            </c:extLst>
          </c:dPt>
          <c:dPt>
            <c:idx val="3"/>
            <c:invertIfNegative val="0"/>
            <c:bubble3D val="0"/>
            <c:spPr>
              <a:solidFill>
                <a:schemeClr val="bg2"/>
              </a:solidFill>
              <a:ln>
                <a:noFill/>
              </a:ln>
              <a:effectLst/>
            </c:spPr>
            <c:extLst>
              <c:ext xmlns:c16="http://schemas.microsoft.com/office/drawing/2014/chart" uri="{C3380CC4-5D6E-409C-BE32-E72D297353CC}">
                <c16:uniqueId val="{00000005-0141-9049-884A-FD90B9DCB759}"/>
              </c:ext>
            </c:extLst>
          </c:dPt>
          <c:dPt>
            <c:idx val="4"/>
            <c:invertIfNegative val="0"/>
            <c:bubble3D val="0"/>
            <c:spPr>
              <a:solidFill>
                <a:schemeClr val="bg2"/>
              </a:solidFill>
              <a:ln>
                <a:noFill/>
              </a:ln>
              <a:effectLst/>
            </c:spPr>
            <c:extLst>
              <c:ext xmlns:c16="http://schemas.microsoft.com/office/drawing/2014/chart" uri="{C3380CC4-5D6E-409C-BE32-E72D297353CC}">
                <c16:uniqueId val="{00000007-0141-9049-884A-FD90B9DCB759}"/>
              </c:ext>
            </c:extLst>
          </c:dPt>
          <c:dPt>
            <c:idx val="5"/>
            <c:invertIfNegative val="0"/>
            <c:bubble3D val="0"/>
            <c:spPr>
              <a:solidFill>
                <a:schemeClr val="bg2"/>
              </a:solidFill>
              <a:ln>
                <a:noFill/>
              </a:ln>
              <a:effectLst/>
            </c:spPr>
            <c:extLst>
              <c:ext xmlns:c16="http://schemas.microsoft.com/office/drawing/2014/chart" uri="{C3380CC4-5D6E-409C-BE32-E72D297353CC}">
                <c16:uniqueId val="{00000009-0141-9049-884A-FD90B9DCB759}"/>
              </c:ext>
            </c:extLst>
          </c:dPt>
          <c:dPt>
            <c:idx val="6"/>
            <c:invertIfNegative val="0"/>
            <c:bubble3D val="0"/>
            <c:spPr>
              <a:solidFill>
                <a:schemeClr val="bg2"/>
              </a:solidFill>
              <a:ln>
                <a:noFill/>
              </a:ln>
              <a:effectLst/>
            </c:spPr>
            <c:extLst>
              <c:ext xmlns:c16="http://schemas.microsoft.com/office/drawing/2014/chart" uri="{C3380CC4-5D6E-409C-BE32-E72D297353CC}">
                <c16:uniqueId val="{0000000B-0141-9049-884A-FD90B9DCB759}"/>
              </c:ext>
            </c:extLst>
          </c:dPt>
          <c:dPt>
            <c:idx val="7"/>
            <c:invertIfNegative val="0"/>
            <c:bubble3D val="0"/>
            <c:spPr>
              <a:solidFill>
                <a:schemeClr val="bg2"/>
              </a:solidFill>
              <a:ln>
                <a:noFill/>
              </a:ln>
              <a:effectLst/>
            </c:spPr>
            <c:extLst>
              <c:ext xmlns:c16="http://schemas.microsoft.com/office/drawing/2014/chart" uri="{C3380CC4-5D6E-409C-BE32-E72D297353CC}">
                <c16:uniqueId val="{0000000D-0141-9049-884A-FD90B9DCB759}"/>
              </c:ext>
            </c:extLst>
          </c:dPt>
          <c:dPt>
            <c:idx val="8"/>
            <c:invertIfNegative val="0"/>
            <c:bubble3D val="0"/>
            <c:spPr>
              <a:solidFill>
                <a:schemeClr val="bg2"/>
              </a:solidFill>
              <a:ln>
                <a:noFill/>
              </a:ln>
              <a:effectLst/>
            </c:spPr>
            <c:extLst>
              <c:ext xmlns:c16="http://schemas.microsoft.com/office/drawing/2014/chart" uri="{C3380CC4-5D6E-409C-BE32-E72D297353CC}">
                <c16:uniqueId val="{0000000F-0141-9049-884A-FD90B9DCB759}"/>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Sheet1!$B$2:$B$10</c:f>
              <c:numCache>
                <c:formatCode>General</c:formatCode>
                <c:ptCount val="9"/>
                <c:pt idx="0">
                  <c:v>74</c:v>
                </c:pt>
                <c:pt idx="1">
                  <c:v>68</c:v>
                </c:pt>
                <c:pt idx="2">
                  <c:v>35</c:v>
                </c:pt>
                <c:pt idx="3">
                  <c:v>94</c:v>
                </c:pt>
                <c:pt idx="4">
                  <c:v>67</c:v>
                </c:pt>
                <c:pt idx="5">
                  <c:v>80</c:v>
                </c:pt>
                <c:pt idx="6">
                  <c:v>53</c:v>
                </c:pt>
                <c:pt idx="7">
                  <c:v>73</c:v>
                </c:pt>
                <c:pt idx="8">
                  <c:v>51</c:v>
                </c:pt>
              </c:numCache>
            </c:numRef>
          </c:val>
          <c:extLst>
            <c:ext xmlns:c16="http://schemas.microsoft.com/office/drawing/2014/chart" uri="{C3380CC4-5D6E-409C-BE32-E72D297353CC}">
              <c16:uniqueId val="{00000010-0141-9049-884A-FD90B9DCB759}"/>
            </c:ext>
          </c:extLst>
        </c:ser>
        <c:ser>
          <c:idx val="1"/>
          <c:order val="1"/>
          <c:tx>
            <c:strRef>
              <c:f>Sheet1!$C$1</c:f>
              <c:strCache>
                <c:ptCount val="1"/>
                <c:pt idx="0">
                  <c:v>Central government, named president, or prime minister**</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Australia</c:v>
                </c:pt>
                <c:pt idx="1">
                  <c:v>Canada</c:v>
                </c:pt>
                <c:pt idx="2">
                  <c:v>France</c:v>
                </c:pt>
                <c:pt idx="3">
                  <c:v>Germany</c:v>
                </c:pt>
                <c:pt idx="4">
                  <c:v>Netherlands</c:v>
                </c:pt>
                <c:pt idx="5">
                  <c:v>New Zealand</c:v>
                </c:pt>
                <c:pt idx="6">
                  <c:v>Sweden</c:v>
                </c:pt>
                <c:pt idx="7">
                  <c:v>U.K.</c:v>
                </c:pt>
                <c:pt idx="8">
                  <c:v>U.S.</c:v>
                </c:pt>
              </c:strCache>
            </c:strRef>
          </c:cat>
          <c:val>
            <c:numRef>
              <c:f>Sheet1!$C$2:$C$10</c:f>
              <c:numCache>
                <c:formatCode>General</c:formatCode>
                <c:ptCount val="9"/>
                <c:pt idx="0">
                  <c:v>67</c:v>
                </c:pt>
                <c:pt idx="1">
                  <c:v>58</c:v>
                </c:pt>
                <c:pt idx="3">
                  <c:v>95</c:v>
                </c:pt>
                <c:pt idx="4">
                  <c:v>76</c:v>
                </c:pt>
                <c:pt idx="5">
                  <c:v>89</c:v>
                </c:pt>
                <c:pt idx="6">
                  <c:v>57</c:v>
                </c:pt>
                <c:pt idx="7">
                  <c:v>49</c:v>
                </c:pt>
                <c:pt idx="8">
                  <c:v>33</c:v>
                </c:pt>
              </c:numCache>
            </c:numRef>
          </c:val>
          <c:extLst>
            <c:ext xmlns:c16="http://schemas.microsoft.com/office/drawing/2014/chart" uri="{C3380CC4-5D6E-409C-BE32-E72D297353CC}">
              <c16:uniqueId val="{00000001-7F4B-5944-8EFE-2308BB5CF393}"/>
            </c:ext>
          </c:extLst>
        </c:ser>
        <c:dLbls>
          <c:showLegendKey val="0"/>
          <c:showVal val="0"/>
          <c:showCatName val="0"/>
          <c:showSerName val="0"/>
          <c:showPercent val="0"/>
          <c:showBubbleSize val="0"/>
        </c:dLbls>
        <c:gapWidth val="100"/>
        <c:axId val="373216448"/>
        <c:axId val="373218080"/>
      </c:barChart>
      <c:catAx>
        <c:axId val="37321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373218080"/>
        <c:crosses val="autoZero"/>
        <c:auto val="1"/>
        <c:lblAlgn val="ctr"/>
        <c:lblOffset val="100"/>
        <c:noMultiLvlLbl val="0"/>
      </c:catAx>
      <c:valAx>
        <c:axId val="373218080"/>
        <c:scaling>
          <c:orientation val="minMax"/>
        </c:scaling>
        <c:delete val="1"/>
        <c:axPos val="l"/>
        <c:numFmt formatCode="General" sourceLinked="1"/>
        <c:majorTickMark val="out"/>
        <c:minorTickMark val="none"/>
        <c:tickLblPos val="nextTo"/>
        <c:crossAx val="373216448"/>
        <c:crosses val="autoZero"/>
        <c:crossBetween val="between"/>
      </c:valAx>
      <c:spPr>
        <a:noFill/>
        <a:ln>
          <a:noFill/>
        </a:ln>
        <a:effectLst/>
      </c:spPr>
    </c:plotArea>
    <c:legend>
      <c:legendPos val="t"/>
      <c:layout>
        <c:manualLayout>
          <c:xMode val="edge"/>
          <c:yMode val="edge"/>
          <c:x val="0.11994478467969281"/>
          <c:y val="2.7098001415710546E-2"/>
          <c:w val="0.76011031954339037"/>
          <c:h val="5.474569752549372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0981955380577427E-2"/>
          <c:y val="2.6027972200619684E-2"/>
          <c:w val="0.98901804461942255"/>
          <c:h val="0.73925393948452589"/>
        </c:manualLayout>
      </c:layout>
      <c:barChart>
        <c:barDir val="col"/>
        <c:grouping val="clustered"/>
        <c:varyColors val="0"/>
        <c:ser>
          <c:idx val="0"/>
          <c:order val="0"/>
          <c:tx>
            <c:strRef>
              <c:f>Sheet1!$B$1</c:f>
              <c:strCache>
                <c:ptCount val="1"/>
                <c:pt idx="0">
                  <c:v>White (non-Latino)</c:v>
                </c:pt>
              </c:strCache>
            </c:strRef>
          </c:tx>
          <c:spPr>
            <a:solidFill>
              <a:schemeClr val="bg2"/>
            </a:solidFill>
            <a:ln>
              <a:noFill/>
            </a:ln>
            <a:effectLst/>
          </c:spPr>
          <c:invertIfNegative val="0"/>
          <c:dLbls>
            <c:dLbl>
              <c:idx val="0"/>
              <c:tx>
                <c:rich>
                  <a:bodyPr/>
                  <a:lstStyle/>
                  <a:p>
                    <a:fld id="{C2E0786A-5688-4EA4-8650-A33AEFBADD2C}"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02B-4B93-9FD9-AFDDCAD7A70A}"/>
                </c:ext>
              </c:extLst>
            </c:dLbl>
            <c:dLbl>
              <c:idx val="1"/>
              <c:tx>
                <c:rich>
                  <a:bodyPr/>
                  <a:lstStyle/>
                  <a:p>
                    <a:fld id="{9ABC3356-AA68-4F4D-B41D-3BC218265E43}"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02B-4B93-9FD9-AFDDCAD7A70A}"/>
                </c:ext>
              </c:extLst>
            </c:dLbl>
            <c:dLbl>
              <c:idx val="2"/>
              <c:tx>
                <c:rich>
                  <a:bodyPr/>
                  <a:lstStyle/>
                  <a:p>
                    <a:fld id="{097B44EC-6669-467D-AC7F-45C8E8E064EE}"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02B-4B93-9FD9-AFDDCAD7A70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Sheet1!$B$2:$B$4</c:f>
              <c:numCache>
                <c:formatCode>0</c:formatCode>
                <c:ptCount val="3"/>
                <c:pt idx="0">
                  <c:v>86</c:v>
                </c:pt>
                <c:pt idx="1">
                  <c:v>54.410000000000004</c:v>
                </c:pt>
                <c:pt idx="2">
                  <c:v>38.4</c:v>
                </c:pt>
              </c:numCache>
            </c:numRef>
          </c:val>
          <c:extLst>
            <c:ext xmlns:c16="http://schemas.microsoft.com/office/drawing/2014/chart" uri="{C3380CC4-5D6E-409C-BE32-E72D297353CC}">
              <c16:uniqueId val="{00000003-F02B-4B93-9FD9-AFDDCAD7A70A}"/>
            </c:ext>
          </c:extLst>
        </c:ser>
        <c:ser>
          <c:idx val="1"/>
          <c:order val="1"/>
          <c:tx>
            <c:strRef>
              <c:f>Sheet1!$C$1</c:f>
              <c:strCache>
                <c:ptCount val="1"/>
                <c:pt idx="0">
                  <c:v>Black (non-Latino)</c:v>
                </c:pt>
              </c:strCache>
            </c:strRef>
          </c:tx>
          <c:spPr>
            <a:solidFill>
              <a:schemeClr val="tx2"/>
            </a:solidFill>
            <a:ln>
              <a:noFill/>
            </a:ln>
            <a:effectLst/>
          </c:spPr>
          <c:invertIfNegative val="0"/>
          <c:dLbls>
            <c:dLbl>
              <c:idx val="0"/>
              <c:tx>
                <c:rich>
                  <a:bodyPr/>
                  <a:lstStyle/>
                  <a:p>
                    <a:fld id="{3C8B921D-CD03-4C75-9993-44218368247F}"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02B-4B93-9FD9-AFDDCAD7A70A}"/>
                </c:ext>
              </c:extLst>
            </c:dLbl>
            <c:dLbl>
              <c:idx val="1"/>
              <c:tx>
                <c:rich>
                  <a:bodyPr/>
                  <a:lstStyle/>
                  <a:p>
                    <a:fld id="{ED62F366-30AA-4CCB-BE07-E69288E2AEB3}"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02B-4B93-9FD9-AFDDCAD7A70A}"/>
                </c:ext>
              </c:extLst>
            </c:dLbl>
            <c:dLbl>
              <c:idx val="2"/>
              <c:tx>
                <c:rich>
                  <a:bodyPr/>
                  <a:lstStyle/>
                  <a:p>
                    <a:fld id="{AD164F30-C5A5-419D-A590-3F63A85F026B}"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02B-4B93-9FD9-AFDDCAD7A70A}"/>
                </c:ext>
              </c:extLst>
            </c:dLbl>
            <c:dLbl>
              <c:idx val="3"/>
              <c:tx>
                <c:rich>
                  <a:bodyPr/>
                  <a:lstStyle/>
                  <a:p>
                    <a:fld id="{7431ACC2-ED0A-4FAB-9379-F57F9F109EF1}"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Sheet1!$C$2:$C$4</c:f>
              <c:numCache>
                <c:formatCode>0</c:formatCode>
                <c:ptCount val="3"/>
                <c:pt idx="0">
                  <c:v>78.680000000000007</c:v>
                </c:pt>
                <c:pt idx="1">
                  <c:v>35.18</c:v>
                </c:pt>
                <c:pt idx="2">
                  <c:v>9.69</c:v>
                </c:pt>
              </c:numCache>
            </c:numRef>
          </c:val>
          <c:extLst>
            <c:ext xmlns:c16="http://schemas.microsoft.com/office/drawing/2014/chart" uri="{C3380CC4-5D6E-409C-BE32-E72D297353CC}">
              <c16:uniqueId val="{00000007-F02B-4B93-9FD9-AFDDCAD7A70A}"/>
            </c:ext>
          </c:extLst>
        </c:ser>
        <c:ser>
          <c:idx val="2"/>
          <c:order val="2"/>
          <c:tx>
            <c:strRef>
              <c:f>Sheet1!$D$1</c:f>
              <c:strCache>
                <c:ptCount val="1"/>
                <c:pt idx="0">
                  <c:v>Latino</c:v>
                </c:pt>
              </c:strCache>
            </c:strRef>
          </c:tx>
          <c:spPr>
            <a:solidFill>
              <a:schemeClr val="tx1">
                <a:lumMod val="60000"/>
                <a:lumOff val="40000"/>
              </a:schemeClr>
            </a:solidFill>
            <a:ln>
              <a:noFill/>
            </a:ln>
            <a:effectLst/>
          </c:spPr>
          <c:invertIfNegative val="0"/>
          <c:dLbls>
            <c:dLbl>
              <c:idx val="0"/>
              <c:tx>
                <c:rich>
                  <a:bodyPr/>
                  <a:lstStyle/>
                  <a:p>
                    <a:fld id="{D29F58F1-E119-4D5F-8421-45CDEC2E883A}"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02B-4B93-9FD9-AFDDCAD7A70A}"/>
                </c:ext>
              </c:extLst>
            </c:dLbl>
            <c:dLbl>
              <c:idx val="1"/>
              <c:tx>
                <c:rich>
                  <a:bodyPr/>
                  <a:lstStyle/>
                  <a:p>
                    <a:fld id="{8BA3A93B-149A-4989-B315-67AA019DBA17}" type="VALUE">
                      <a:rPr lang="en-US" b="1" smtClean="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02B-4B93-9FD9-AFDDCAD7A70A}"/>
                </c:ext>
              </c:extLst>
            </c:dLbl>
            <c:dLbl>
              <c:idx val="2"/>
              <c:tx>
                <c:rich>
                  <a:bodyPr/>
                  <a:lstStyle/>
                  <a:p>
                    <a:fld id="{055AFEBE-AFFA-49E2-8BFC-7E1963CFE771}" type="VALUE">
                      <a:rPr lang="en-US" smtClean="0"/>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02B-4B93-9FD9-AFDDCAD7A70A}"/>
                </c:ext>
              </c:extLst>
            </c:dLbl>
            <c:dLbl>
              <c:idx val="3"/>
              <c:tx>
                <c:rich>
                  <a:bodyPr/>
                  <a:lstStyle/>
                  <a:p>
                    <a:fld id="{AA61D095-B262-4A45-A243-0E2089EE634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E65-46F8-A4F3-AC30F1B82D1F}"/>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Hospitals, doctors, and nurses</c:v>
                </c:pt>
                <c:pt idx="1">
                  <c:v>State and local government</c:v>
                </c:pt>
                <c:pt idx="2">
                  <c:v>President Donald Trump</c:v>
                </c:pt>
              </c:strCache>
            </c:strRef>
          </c:cat>
          <c:val>
            <c:numRef>
              <c:f>Sheet1!$D$2:$D$4</c:f>
              <c:numCache>
                <c:formatCode>0</c:formatCode>
                <c:ptCount val="3"/>
                <c:pt idx="0">
                  <c:v>79.800000000000011</c:v>
                </c:pt>
                <c:pt idx="1">
                  <c:v>53.449999999999996</c:v>
                </c:pt>
                <c:pt idx="2">
                  <c:v>41.160000000000004</c:v>
                </c:pt>
              </c:numCache>
            </c:numRef>
          </c:val>
          <c:extLst>
            <c:ext xmlns:c16="http://schemas.microsoft.com/office/drawing/2014/chart" uri="{C3380CC4-5D6E-409C-BE32-E72D297353CC}">
              <c16:uniqueId val="{0000000B-F02B-4B93-9FD9-AFDDCAD7A70A}"/>
            </c:ext>
          </c:extLst>
        </c:ser>
        <c:dLbls>
          <c:showLegendKey val="0"/>
          <c:showVal val="0"/>
          <c:showCatName val="0"/>
          <c:showSerName val="0"/>
          <c:showPercent val="0"/>
          <c:showBubbleSize val="0"/>
        </c:dLbls>
        <c:gapWidth val="170"/>
        <c:axId val="-358427664"/>
        <c:axId val="-358424832"/>
      </c:barChart>
      <c:catAx>
        <c:axId val="-35842766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58424832"/>
        <c:crosses val="autoZero"/>
        <c:auto val="1"/>
        <c:lblAlgn val="ctr"/>
        <c:lblOffset val="100"/>
        <c:noMultiLvlLbl val="0"/>
      </c:catAx>
      <c:valAx>
        <c:axId val="-358424832"/>
        <c:scaling>
          <c:orientation val="minMax"/>
          <c:max val="100"/>
        </c:scaling>
        <c:delete val="1"/>
        <c:axPos val="l"/>
        <c:numFmt formatCode="0" sourceLinked="1"/>
        <c:majorTickMark val="none"/>
        <c:minorTickMark val="none"/>
        <c:tickLblPos val="nextTo"/>
        <c:crossAx val="-358427664"/>
        <c:crosses val="autoZero"/>
        <c:crossBetween val="between"/>
        <c:majorUnit val="25"/>
      </c:valAx>
      <c:spPr>
        <a:noFill/>
        <a:ln>
          <a:noFill/>
        </a:ln>
        <a:effectLst/>
      </c:spPr>
    </c:plotArea>
    <c:legend>
      <c:legendPos val="b"/>
      <c:layout>
        <c:manualLayout>
          <c:xMode val="edge"/>
          <c:yMode val="edge"/>
          <c:x val="0.19277064903924046"/>
          <c:y val="0.88643202687125822"/>
          <c:w val="0.61445853990473409"/>
          <c:h val="6.7494252273091151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smtClean="0"/>
              <a:t>9/16/2020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9/16/2020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2</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dirty="0"/>
          </a:p>
        </p:txBody>
      </p:sp>
    </p:spTree>
    <p:extLst>
      <p:ext uri="{BB962C8B-B14F-4D97-AF65-F5344CB8AC3E}">
        <p14:creationId xmlns:p14="http://schemas.microsoft.com/office/powerpoint/2010/main" val="155014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3</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dirty="0"/>
          </a:p>
        </p:txBody>
      </p:sp>
    </p:spTree>
    <p:extLst>
      <p:ext uri="{BB962C8B-B14F-4D97-AF65-F5344CB8AC3E}">
        <p14:creationId xmlns:p14="http://schemas.microsoft.com/office/powerpoint/2010/main" val="155014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333333"/>
              </a:solidFill>
              <a:effectLst/>
              <a:latin typeface="interface_regular"/>
            </a:endParaRPr>
          </a:p>
        </p:txBody>
      </p:sp>
      <p:sp>
        <p:nvSpPr>
          <p:cNvPr id="4" name="Slide Number Placeholder 3"/>
          <p:cNvSpPr>
            <a:spLocks noGrp="1"/>
          </p:cNvSpPr>
          <p:nvPr>
            <p:ph type="sldNum" sz="quarter" idx="5"/>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3612996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778C882-F58D-4A21-B50D-8E282911C592}" type="slidenum">
              <a:rPr lang="en-US"/>
              <a:pPr/>
              <a:t>5</a:t>
            </a:fld>
            <a:endParaRPr lang="en-US"/>
          </a:p>
        </p:txBody>
      </p:sp>
      <p:sp>
        <p:nvSpPr>
          <p:cNvPr id="102403" name="Rectangle 2"/>
          <p:cNvSpPr>
            <a:spLocks noGrp="1" noRot="1" noChangeAspect="1" noChangeArrowheads="1" noTextEdit="1"/>
          </p:cNvSpPr>
          <p:nvPr>
            <p:ph type="sldImg"/>
          </p:nvPr>
        </p:nvSpPr>
        <p:spPr>
          <a:xfrm>
            <a:off x="1182688" y="696913"/>
            <a:ext cx="4648200" cy="3486150"/>
          </a:xfrm>
          <a:ln/>
        </p:spPr>
      </p:sp>
      <p:sp>
        <p:nvSpPr>
          <p:cNvPr id="102404" name="Rectangle 3"/>
          <p:cNvSpPr>
            <a:spLocks noGrp="1" noChangeArrowheads="1"/>
          </p:cNvSpPr>
          <p:nvPr>
            <p:ph type="body" idx="1"/>
          </p:nvPr>
        </p:nvSpPr>
        <p:spPr>
          <a:xfrm>
            <a:off x="936627" y="4416427"/>
            <a:ext cx="5137149" cy="4183063"/>
          </a:xfrm>
          <a:noFill/>
          <a:ln/>
        </p:spPr>
        <p:txBody>
          <a:bodyPr/>
          <a:lstStyle/>
          <a:p>
            <a:pPr eaLnBrk="1" hangingPunct="1"/>
            <a:endParaRPr lang="en-US" b="0" dirty="0"/>
          </a:p>
        </p:txBody>
      </p:sp>
    </p:spTree>
    <p:extLst>
      <p:ext uri="{BB962C8B-B14F-4D97-AF65-F5344CB8AC3E}">
        <p14:creationId xmlns:p14="http://schemas.microsoft.com/office/powerpoint/2010/main" val="1550141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6</a:t>
            </a:fld>
            <a:endParaRPr lang="en-US"/>
          </a:p>
        </p:txBody>
      </p:sp>
    </p:spTree>
    <p:extLst>
      <p:ext uri="{BB962C8B-B14F-4D97-AF65-F5344CB8AC3E}">
        <p14:creationId xmlns:p14="http://schemas.microsoft.com/office/powerpoint/2010/main" val="4142090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2" name="TextBox 1">
            <a:extLst>
              <a:ext uri="{FF2B5EF4-FFF2-40B4-BE49-F238E27FC236}">
                <a16:creationId xmlns:a16="http://schemas.microsoft.com/office/drawing/2014/main" id="{E46CF186-0871-4971-A4A9-79EBD477C4A8}"/>
              </a:ext>
            </a:extLst>
          </p:cNvPr>
          <p:cNvSpPr txBox="1"/>
          <p:nvPr userDrawn="1"/>
        </p:nvSpPr>
        <p:spPr>
          <a:xfrm>
            <a:off x="1720734" y="6467299"/>
            <a:ext cx="7093609" cy="230832"/>
          </a:xfrm>
          <a:prstGeom prst="rect">
            <a:avLst/>
          </a:prstGeom>
          <a:noFill/>
        </p:spPr>
        <p:txBody>
          <a:bodyPr wrap="none" rtlCol="0">
            <a:spAutoFit/>
          </a:bodyPr>
          <a:lstStyle/>
          <a:p>
            <a:r>
              <a:rPr lang="en-US" sz="900">
                <a:solidFill>
                  <a:schemeClr val="tx1"/>
                </a:solidFill>
                <a:latin typeface="+mn-lt"/>
              </a:rPr>
              <a:t>Yaphet Getachew et al., </a:t>
            </a:r>
            <a:r>
              <a:rPr lang="en-US" sz="900" i="1">
                <a:solidFill>
                  <a:schemeClr val="tx1"/>
                </a:solidFill>
                <a:latin typeface="+mn-lt"/>
              </a:rPr>
              <a:t>Beyond the Case Count: The Wide-Ranging Disparities of COVID-19 in the United States</a:t>
            </a:r>
            <a:r>
              <a:rPr lang="en-US" sz="900">
                <a:solidFill>
                  <a:schemeClr val="tx1"/>
                </a:solidFill>
                <a:latin typeface="+mn-lt"/>
              </a:rPr>
              <a:t> (Commonwealth Fund, Sept. 2020).</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815954653"/>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9"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0"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3270715038"/>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Graph Layout: 01">
    <p:bg>
      <p:bgPr>
        <a:solidFill>
          <a:schemeClr val="bg1"/>
        </a:solidFill>
        <a:effectLst/>
      </p:bgPr>
    </p:bg>
    <p:spTree>
      <p:nvGrpSpPr>
        <p:cNvPr id="1" name=""/>
        <p:cNvGrpSpPr/>
        <p:nvPr/>
      </p:nvGrpSpPr>
      <p:grpSpPr>
        <a:xfrm>
          <a:off x="0" y="0"/>
          <a:ext cx="0" cy="0"/>
          <a:chOff x="0" y="0"/>
          <a:chExt cx="0" cy="0"/>
        </a:xfrm>
      </p:grpSpPr>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455E8D7-A5BF-E048-B785-90F95E44B0B6}"/>
              </a:ext>
            </a:extLst>
          </p:cNvPr>
          <p:cNvSpPr txBox="1"/>
          <p:nvPr userDrawn="1"/>
        </p:nvSpPr>
        <p:spPr>
          <a:xfrm>
            <a:off x="1845892" y="6457603"/>
            <a:ext cx="7226608" cy="230832"/>
          </a:xfrm>
          <a:prstGeom prst="rect">
            <a:avLst/>
          </a:prstGeom>
          <a:noFill/>
        </p:spPr>
        <p:txBody>
          <a:bodyPr wrap="square" rtlCol="0">
            <a:spAutoFit/>
          </a:bodyPr>
          <a:lstStyle/>
          <a:p>
            <a:r>
              <a:rPr lang="en-US" sz="900" dirty="0" err="1">
                <a:solidFill>
                  <a:schemeClr val="tx1"/>
                </a:solidFill>
                <a:latin typeface="+mn-lt"/>
              </a:rPr>
              <a:t>Yaphet</a:t>
            </a:r>
            <a:r>
              <a:rPr lang="en-US" sz="900" dirty="0">
                <a:solidFill>
                  <a:schemeClr val="tx1"/>
                </a:solidFill>
                <a:latin typeface="+mn-lt"/>
              </a:rPr>
              <a:t> Getachew et al., </a:t>
            </a:r>
            <a:r>
              <a:rPr lang="en-US" sz="900" i="1" dirty="0">
                <a:solidFill>
                  <a:schemeClr val="tx1"/>
                </a:solidFill>
                <a:latin typeface="+mn-lt"/>
              </a:rPr>
              <a:t>Beyond the Case Count: The Wide-Ranging Disparities of COVID-19 in the United States</a:t>
            </a:r>
            <a:r>
              <a:rPr lang="en-US" sz="900" dirty="0">
                <a:solidFill>
                  <a:schemeClr val="tx1"/>
                </a:solidFill>
                <a:latin typeface="+mn-lt"/>
              </a:rPr>
              <a:t> (Commonwealth Fund, Sept. 2020).</a:t>
            </a:r>
          </a:p>
        </p:txBody>
      </p:sp>
    </p:spTree>
    <p:extLst>
      <p:ext uri="{BB962C8B-B14F-4D97-AF65-F5344CB8AC3E}">
        <p14:creationId xmlns:p14="http://schemas.microsoft.com/office/powerpoint/2010/main" val="2574828280"/>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a:p>
        </p:txBody>
      </p:sp>
      <p:sp>
        <p:nvSpPr>
          <p:cNvPr id="57" name="Chart Placeholder 5"/>
          <p:cNvSpPr>
            <a:spLocks noGrp="1"/>
          </p:cNvSpPr>
          <p:nvPr>
            <p:ph type="chart" sz="quarter" idx="19"/>
          </p:nvPr>
        </p:nvSpPr>
        <p:spPr>
          <a:xfrm>
            <a:off x="1" y="1165527"/>
            <a:ext cx="8686800" cy="3933246"/>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a:t>
            </a:r>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455E8D7-A5BF-E048-B785-90F95E44B0B6}"/>
              </a:ext>
            </a:extLst>
          </p:cNvPr>
          <p:cNvSpPr txBox="1"/>
          <p:nvPr userDrawn="1"/>
        </p:nvSpPr>
        <p:spPr>
          <a:xfrm>
            <a:off x="1845892" y="6457603"/>
            <a:ext cx="7226608" cy="230832"/>
          </a:xfrm>
          <a:prstGeom prst="rect">
            <a:avLst/>
          </a:prstGeom>
          <a:noFill/>
        </p:spPr>
        <p:txBody>
          <a:bodyPr wrap="square" rtlCol="0">
            <a:spAutoFit/>
          </a:bodyPr>
          <a:lstStyle/>
          <a:p>
            <a:r>
              <a:rPr lang="en-US" sz="900" err="1">
                <a:solidFill>
                  <a:schemeClr val="tx1"/>
                </a:solidFill>
                <a:latin typeface="+mn-lt"/>
              </a:rPr>
              <a:t>Yaphet</a:t>
            </a:r>
            <a:r>
              <a:rPr lang="en-US" sz="900">
                <a:solidFill>
                  <a:schemeClr val="tx1"/>
                </a:solidFill>
                <a:latin typeface="+mn-lt"/>
              </a:rPr>
              <a:t> Getachew et al., </a:t>
            </a:r>
            <a:r>
              <a:rPr lang="en-US" sz="900" i="1">
                <a:solidFill>
                  <a:schemeClr val="tx1"/>
                </a:solidFill>
                <a:latin typeface="+mn-lt"/>
              </a:rPr>
              <a:t>Beyond the Case Count: The Wide-Ranging Disparities of COVID-19 in the United States</a:t>
            </a:r>
            <a:r>
              <a:rPr lang="en-US" sz="900">
                <a:solidFill>
                  <a:schemeClr val="tx1"/>
                </a:solidFill>
                <a:latin typeface="+mn-lt"/>
              </a:rPr>
              <a:t> (Commonwealth Fund, Sept. 2020).</a:t>
            </a:r>
          </a:p>
        </p:txBody>
      </p:sp>
    </p:spTree>
    <p:extLst>
      <p:ext uri="{BB962C8B-B14F-4D97-AF65-F5344CB8AC3E}">
        <p14:creationId xmlns:p14="http://schemas.microsoft.com/office/powerpoint/2010/main" val="541860336"/>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8" name="Rectangle 7">
            <a:extLst>
              <a:ext uri="{FF2B5EF4-FFF2-40B4-BE49-F238E27FC236}">
                <a16:creationId xmlns:a16="http://schemas.microsoft.com/office/drawing/2014/main" id="{447EE5BF-10A2-4B1A-B482-2B248D5EC84D}"/>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art Placeholder 5">
            <a:extLst>
              <a:ext uri="{FF2B5EF4-FFF2-40B4-BE49-F238E27FC236}">
                <a16:creationId xmlns:a16="http://schemas.microsoft.com/office/drawing/2014/main" id="{CB2E600E-04D2-4E4E-AD93-159B2544EE3A}"/>
              </a:ext>
            </a:extLst>
          </p:cNvPr>
          <p:cNvSpPr txBox="1">
            <a:spLocks/>
          </p:cNvSpPr>
          <p:nvPr userDrawn="1"/>
        </p:nvSpPr>
        <p:spPr>
          <a:xfrm>
            <a:off x="71501" y="1052736"/>
            <a:ext cx="9000999" cy="4596104"/>
          </a:xfrm>
          <a:prstGeom prst="rect">
            <a:avLst/>
          </a:prstGeom>
        </p:spPr>
        <p:txBody>
          <a:bodyPr vert="horz" lIns="0" tIns="0" rIns="0" bIns="0" rtlCol="0">
            <a:normAutofit/>
          </a:bodyPr>
          <a:lstStyle>
            <a:lvl1pPr marL="171446" indent="-171446" algn="l" defTabSz="914378" rtl="0" eaLnBrk="1" latinLnBrk="0" hangingPunct="1">
              <a:spcBef>
                <a:spcPct val="20000"/>
              </a:spcBef>
              <a:buClr>
                <a:schemeClr val="accent1"/>
              </a:buClr>
              <a:buFont typeface="Arial" panose="020B0604020202020204" pitchFamily="34" charset="0"/>
              <a:buChar char="•"/>
              <a:defRPr sz="1300" kern="800" spc="-10">
                <a:solidFill>
                  <a:srgbClr val="4C515A"/>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46" marR="0" lvl="0" indent="-171446" algn="l" defTabSz="914378" rtl="0" eaLnBrk="1" fontAlgn="auto" latinLnBrk="0" hangingPunct="1">
              <a:lnSpc>
                <a:spcPct val="100000"/>
              </a:lnSpc>
              <a:spcBef>
                <a:spcPct val="20000"/>
              </a:spcBef>
              <a:spcAft>
                <a:spcPts val="0"/>
              </a:spcAft>
              <a:buClr>
                <a:srgbClr val="044C7F"/>
              </a:buClr>
              <a:buSzTx/>
              <a:buFont typeface="Arial" panose="020B0604020202020204" pitchFamily="34" charset="0"/>
              <a:buChar char="•"/>
              <a:tabLst/>
              <a:defRPr/>
            </a:pPr>
            <a:endParaRPr kumimoji="0" lang="en-US" sz="1300" b="0" i="0" u="none" strike="noStrike" kern="800" cap="none" spc="-10" normalizeH="0" baseline="0" noProof="0">
              <a:ln>
                <a:noFill/>
              </a:ln>
              <a:solidFill>
                <a:srgbClr val="4C515A"/>
              </a:solidFill>
              <a:effectLst/>
              <a:uLnTx/>
              <a:uFillTx/>
              <a:latin typeface="InterFace"/>
              <a:ea typeface="+mn-ea"/>
              <a:cs typeface="+mn-cs"/>
            </a:endParaRPr>
          </a:p>
        </p:txBody>
      </p:sp>
      <p:sp>
        <p:nvSpPr>
          <p:cNvPr id="17" name="Chart Placeholder 5">
            <a:extLst>
              <a:ext uri="{FF2B5EF4-FFF2-40B4-BE49-F238E27FC236}">
                <a16:creationId xmlns:a16="http://schemas.microsoft.com/office/drawing/2014/main" id="{ED2EDA08-9D7C-4F14-8925-60F14BA100CF}"/>
              </a:ext>
            </a:extLst>
          </p:cNvPr>
          <p:cNvSpPr>
            <a:spLocks noGrp="1"/>
          </p:cNvSpPr>
          <p:nvPr>
            <p:ph type="chart" sz="quarter" idx="19"/>
          </p:nvPr>
        </p:nvSpPr>
        <p:spPr>
          <a:xfrm>
            <a:off x="71564" y="1170813"/>
            <a:ext cx="9000999" cy="4596104"/>
          </a:xfrm>
        </p:spPr>
        <p:txBody>
          <a:bodyPr>
            <a:normAutofit/>
          </a:bodyPr>
          <a:lstStyle>
            <a:lvl1pPr>
              <a:defRPr sz="1300">
                <a:solidFill>
                  <a:srgbClr val="4C515A"/>
                </a:solidFill>
              </a:defRPr>
            </a:lvl1pPr>
          </a:lstStyle>
          <a:p>
            <a:endParaRPr lang="en-US"/>
          </a:p>
        </p:txBody>
      </p:sp>
      <p:sp>
        <p:nvSpPr>
          <p:cNvPr id="18" name="Text Placeholder 9">
            <a:extLst>
              <a:ext uri="{FF2B5EF4-FFF2-40B4-BE49-F238E27FC236}">
                <a16:creationId xmlns:a16="http://schemas.microsoft.com/office/drawing/2014/main" id="{02AC100B-D3B8-4569-ABAF-21AE6AFC86FF}"/>
              </a:ext>
            </a:extLst>
          </p:cNvPr>
          <p:cNvSpPr>
            <a:spLocks noGrp="1"/>
          </p:cNvSpPr>
          <p:nvPr>
            <p:ph type="body" sz="quarter" idx="22"/>
          </p:nvPr>
        </p:nvSpPr>
        <p:spPr>
          <a:xfrm>
            <a:off x="71564" y="5780067"/>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latin typeface="InterFace" panose="020B0503030203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sp>
        <p:nvSpPr>
          <p:cNvPr id="10" name="TextBox 9">
            <a:extLst>
              <a:ext uri="{FF2B5EF4-FFF2-40B4-BE49-F238E27FC236}">
                <a16:creationId xmlns:a16="http://schemas.microsoft.com/office/drawing/2014/main" id="{E4020946-ED8E-40DF-833A-B8634F06FA5F}"/>
              </a:ext>
            </a:extLst>
          </p:cNvPr>
          <p:cNvSpPr txBox="1"/>
          <p:nvPr userDrawn="1"/>
        </p:nvSpPr>
        <p:spPr>
          <a:xfrm>
            <a:off x="2059535" y="6446520"/>
            <a:ext cx="7012963" cy="276999"/>
          </a:xfrm>
          <a:prstGeom prst="rect">
            <a:avLst/>
          </a:prstGeom>
          <a:noFill/>
        </p:spPr>
        <p:txBody>
          <a:bodyPr wrap="square" lIns="0" tIns="0" rIns="0" bIns="0" rtlCol="0" anchor="ctr" anchorCtr="0">
            <a:spAutoFit/>
          </a:bodyPr>
          <a:lstStyle/>
          <a:p>
            <a:r>
              <a:rPr lang="en-US" sz="900">
                <a:solidFill>
                  <a:schemeClr val="tx1"/>
                </a:solidFill>
                <a:latin typeface="InterFace" panose="020B0503030203020204" pitchFamily="34" charset="0"/>
              </a:rPr>
              <a:t>Source: Reginald D. Williams II et al., </a:t>
            </a:r>
            <a:r>
              <a:rPr lang="en-US" sz="900" i="1">
                <a:solidFill>
                  <a:schemeClr val="tx1"/>
                </a:solidFill>
                <a:latin typeface="InterFace" panose="020B0503030203020204" pitchFamily="34" charset="0"/>
              </a:rPr>
              <a:t>Do Americans Face Greater Mental Health and Economic Consequences from COVID-19? Comparing the U.S. with Other High-Income Countries </a:t>
            </a:r>
            <a:r>
              <a:rPr lang="en-US" sz="900">
                <a:solidFill>
                  <a:schemeClr val="tx1"/>
                </a:solidFill>
                <a:latin typeface="InterFace" panose="020B0503030203020204" pitchFamily="34" charset="0"/>
              </a:rPr>
              <a:t>(Commonwealth Fund, August 2020).</a:t>
            </a:r>
          </a:p>
        </p:txBody>
      </p:sp>
    </p:spTree>
    <p:extLst>
      <p:ext uri="{BB962C8B-B14F-4D97-AF65-F5344CB8AC3E}">
        <p14:creationId xmlns:p14="http://schemas.microsoft.com/office/powerpoint/2010/main" val="3489076299"/>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0"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99633667"/>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extLst>
      <p:ext uri="{BB962C8B-B14F-4D97-AF65-F5344CB8AC3E}">
        <p14:creationId xmlns:p14="http://schemas.microsoft.com/office/powerpoint/2010/main" val="220061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6" r:id="rId2"/>
    <p:sldLayoutId id="2147483734" r:id="rId3"/>
    <p:sldLayoutId id="2147483740" r:id="rId4"/>
    <p:sldLayoutId id="2147483735" r:id="rId5"/>
    <p:sldLayoutId id="2147483736" r:id="rId6"/>
    <p:sldLayoutId id="2147483738" r:id="rId7"/>
    <p:sldLayoutId id="2147483739" r:id="rId8"/>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61F6CB-C473-4A29-BFDB-D9144EC37806}"/>
              </a:ext>
            </a:extLst>
          </p:cNvPr>
          <p:cNvSpPr>
            <a:spLocks noGrp="1"/>
          </p:cNvSpPr>
          <p:nvPr>
            <p:ph type="body" sz="quarter" idx="11"/>
          </p:nvPr>
        </p:nvSpPr>
        <p:spPr/>
        <p:txBody>
          <a:bodyPr>
            <a:normAutofit/>
          </a:bodyPr>
          <a:lstStyle/>
          <a:p>
            <a:r>
              <a:rPr lang="en-US" dirty="0"/>
              <a:t>Yaphet Getachew</a:t>
            </a:r>
          </a:p>
          <a:p>
            <a:r>
              <a:rPr lang="en-US" dirty="0"/>
              <a:t>Laurie Zephyrin, M.D.</a:t>
            </a:r>
          </a:p>
        </p:txBody>
      </p:sp>
      <p:sp>
        <p:nvSpPr>
          <p:cNvPr id="3" name="Title 2">
            <a:extLst>
              <a:ext uri="{FF2B5EF4-FFF2-40B4-BE49-F238E27FC236}">
                <a16:creationId xmlns:a16="http://schemas.microsoft.com/office/drawing/2014/main" id="{0B5CA11A-FCEE-41B9-9EA7-5FD0DEC13B67}"/>
              </a:ext>
            </a:extLst>
          </p:cNvPr>
          <p:cNvSpPr>
            <a:spLocks noGrp="1"/>
          </p:cNvSpPr>
          <p:nvPr>
            <p:ph type="ctrTitle"/>
          </p:nvPr>
        </p:nvSpPr>
        <p:spPr/>
        <p:txBody>
          <a:bodyPr>
            <a:normAutofit/>
          </a:bodyPr>
          <a:lstStyle/>
          <a:p>
            <a:r>
              <a:rPr lang="en-US" sz="3200"/>
              <a:t>Unequal Impact: Looking at How COVID-19 Has Widened Inequities for Black and Latino Americans and What Can Be Done Now</a:t>
            </a:r>
          </a:p>
        </p:txBody>
      </p:sp>
      <p:sp>
        <p:nvSpPr>
          <p:cNvPr id="4" name="Subtitle 3">
            <a:extLst>
              <a:ext uri="{FF2B5EF4-FFF2-40B4-BE49-F238E27FC236}">
                <a16:creationId xmlns:a16="http://schemas.microsoft.com/office/drawing/2014/main" id="{898BBAE4-D2D2-4AAE-80B5-62881E5418FE}"/>
              </a:ext>
            </a:extLst>
          </p:cNvPr>
          <p:cNvSpPr>
            <a:spLocks noGrp="1"/>
          </p:cNvSpPr>
          <p:nvPr>
            <p:ph type="subTitle" idx="1"/>
          </p:nvPr>
        </p:nvSpPr>
        <p:spPr/>
        <p:txBody>
          <a:bodyPr>
            <a:normAutofit lnSpcReduction="10000"/>
          </a:bodyPr>
          <a:lstStyle/>
          <a:p>
            <a:r>
              <a:rPr lang="en-US" sz="1800" i="1">
                <a:solidFill>
                  <a:srgbClr val="F2F2F2"/>
                </a:solidFill>
                <a:effectLst/>
                <a:latin typeface="Georgia" panose="02040502050405020303" pitchFamily="18" charset="0"/>
                <a:ea typeface="Calibri" panose="020F0502020204030204" pitchFamily="34" charset="0"/>
                <a:cs typeface="Calibri" panose="020F0502020204030204" pitchFamily="34" charset="0"/>
              </a:rPr>
              <a:t>Commonwealth Fund Teleconference for Media and Policymakers:</a:t>
            </a:r>
            <a:br>
              <a:rPr lang="en-US" sz="1800" i="1">
                <a:solidFill>
                  <a:srgbClr val="F2F2F2"/>
                </a:solidFill>
                <a:effectLst/>
                <a:latin typeface="Georgia" panose="02040502050405020303" pitchFamily="18" charset="0"/>
                <a:ea typeface="Calibri" panose="020F0502020204030204" pitchFamily="34" charset="0"/>
                <a:cs typeface="Calibri" panose="020F0502020204030204" pitchFamily="34" charset="0"/>
              </a:rPr>
            </a:br>
            <a:r>
              <a:rPr lang="en-US" sz="1800" i="1">
                <a:solidFill>
                  <a:srgbClr val="F2F2F2"/>
                </a:solidFill>
                <a:effectLst/>
                <a:latin typeface="Georgia" panose="02040502050405020303" pitchFamily="18" charset="0"/>
                <a:ea typeface="Calibri" panose="020F0502020204030204" pitchFamily="34" charset="0"/>
                <a:cs typeface="Calibri" panose="020F0502020204030204" pitchFamily="34" charset="0"/>
              </a:rPr>
              <a:t>Thursday, September 17, 2020 • 1:00 PM ET</a:t>
            </a:r>
            <a:endParaRPr lang="en-US"/>
          </a:p>
        </p:txBody>
      </p:sp>
    </p:spTree>
    <p:extLst>
      <p:ext uri="{BB962C8B-B14F-4D97-AF65-F5344CB8AC3E}">
        <p14:creationId xmlns:p14="http://schemas.microsoft.com/office/powerpoint/2010/main" val="369746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Many Americans are facing substantial economic hardship during the pandemic. Latino and Black people experience these hardships at significantly higher rates than white people.</a:t>
            </a:r>
          </a:p>
        </p:txBody>
      </p:sp>
      <p:graphicFrame>
        <p:nvGraphicFramePr>
          <p:cNvPr id="14" name="Chart Placeholder 13"/>
          <p:cNvGraphicFramePr>
            <a:graphicFrameLocks noGrp="1"/>
          </p:cNvGraphicFramePr>
          <p:nvPr>
            <p:ph type="chart" sz="quarter" idx="19"/>
            <p:extLst>
              <p:ext uri="{D42A27DB-BD31-4B8C-83A1-F6EECF244321}">
                <p14:modId xmlns:p14="http://schemas.microsoft.com/office/powerpoint/2010/main" val="2256799080"/>
              </p:ext>
            </p:extLst>
          </p:nvPr>
        </p:nvGraphicFramePr>
        <p:xfrm>
          <a:off x="89450" y="1069417"/>
          <a:ext cx="8981397" cy="4029633"/>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15">
            <a:extLst>
              <a:ext uri="{FF2B5EF4-FFF2-40B4-BE49-F238E27FC236}">
                <a16:creationId xmlns:a16="http://schemas.microsoft.com/office/drawing/2014/main" id="{AE0AC442-9BF0-0B46-BDA3-F75324E48BD8}"/>
              </a:ext>
            </a:extLst>
          </p:cNvPr>
          <p:cNvSpPr>
            <a:spLocks noGrp="1"/>
          </p:cNvSpPr>
          <p:nvPr>
            <p:ph type="body" sz="quarter" idx="22"/>
          </p:nvPr>
        </p:nvSpPr>
        <p:spPr>
          <a:xfrm>
            <a:off x="71501" y="5705641"/>
            <a:ext cx="9001063" cy="495834"/>
          </a:xfrm>
        </p:spPr>
        <p:txBody>
          <a:bodyPr/>
          <a:lstStyle/>
          <a:p>
            <a:r>
              <a:rPr lang="en-US"/>
              <a:t>^ Difference is statistically significant compared to White (non-Latino) respondents at p ≤ 0.05.</a:t>
            </a:r>
          </a:p>
          <a:p>
            <a:r>
              <a:rPr lang="en-US"/>
              <a:t>* Excludes those who reported never having had savings.</a:t>
            </a:r>
          </a:p>
          <a:p>
            <a:r>
              <a:rPr lang="en-US"/>
              <a:t>** “Suffered from any economic consequence” identifies any respondents who said yes to at least one of the other questions on economic consequences (been unable to pay for necessities like food, heat or rent; used up all or most of savings; borrowed money or taken out a loan). </a:t>
            </a:r>
          </a:p>
          <a:p>
            <a:r>
              <a:rPr lang="en-US"/>
              <a:t>Data: Commonwealth Fund International Health Policy COVID-19 Supplement Survey, 2020.</a:t>
            </a:r>
          </a:p>
        </p:txBody>
      </p:sp>
      <p:sp>
        <p:nvSpPr>
          <p:cNvPr id="15" name="Text Box 6"/>
          <p:cNvSpPr txBox="1">
            <a:spLocks noChangeArrowheads="1"/>
          </p:cNvSpPr>
          <p:nvPr/>
        </p:nvSpPr>
        <p:spPr bwMode="auto">
          <a:xfrm>
            <a:off x="73152" y="795097"/>
            <a:ext cx="7840740" cy="274320"/>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a:cs typeface="Arial" charset="0"/>
              </a:rPr>
              <a:t>Percent of respondents who reported the following had happened because of the COVID-19 pandemic</a:t>
            </a:r>
          </a:p>
        </p:txBody>
      </p:sp>
    </p:spTree>
    <p:extLst>
      <p:ext uri="{BB962C8B-B14F-4D97-AF65-F5344CB8AC3E}">
        <p14:creationId xmlns:p14="http://schemas.microsoft.com/office/powerpoint/2010/main" val="2131732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8135" y="0"/>
            <a:ext cx="8974429" cy="628410"/>
          </a:xfrm>
        </p:spPr>
        <p:txBody>
          <a:bodyPr/>
          <a:lstStyle/>
          <a:p>
            <a:r>
              <a:rPr lang="en-US" dirty="0"/>
              <a:t>Latino and Black people, women, and people with lower incomes are most at risk of mental health concerns because of the pandemic.</a:t>
            </a:r>
          </a:p>
        </p:txBody>
      </p:sp>
      <p:graphicFrame>
        <p:nvGraphicFramePr>
          <p:cNvPr id="12" name="Chart Placeholder 5">
            <a:extLst>
              <a:ext uri="{FF2B5EF4-FFF2-40B4-BE49-F238E27FC236}">
                <a16:creationId xmlns:a16="http://schemas.microsoft.com/office/drawing/2014/main" id="{E10D51A3-997A-4A4E-A52C-D9F7095BD760}"/>
              </a:ext>
            </a:extLst>
          </p:cNvPr>
          <p:cNvGraphicFramePr>
            <a:graphicFrameLocks noGrp="1"/>
          </p:cNvGraphicFramePr>
          <p:nvPr>
            <p:ph type="chart" sz="quarter" idx="19"/>
            <p:extLst>
              <p:ext uri="{D42A27DB-BD31-4B8C-83A1-F6EECF244321}">
                <p14:modId xmlns:p14="http://schemas.microsoft.com/office/powerpoint/2010/main" val="2883184957"/>
              </p:ext>
            </p:extLst>
          </p:nvPr>
        </p:nvGraphicFramePr>
        <p:xfrm>
          <a:off x="0" y="1318437"/>
          <a:ext cx="8644270" cy="3780613"/>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883B0461-9952-C34F-996E-AFA38D25397A}"/>
              </a:ext>
            </a:extLst>
          </p:cNvPr>
          <p:cNvSpPr>
            <a:spLocks noGrp="1"/>
          </p:cNvSpPr>
          <p:nvPr>
            <p:ph type="body" sz="quarter" idx="22"/>
          </p:nvPr>
        </p:nvSpPr>
        <p:spPr/>
        <p:txBody>
          <a:bodyPr/>
          <a:lstStyle/>
          <a:p>
            <a:r>
              <a:rPr lang="en-US"/>
              <a:t>^ Difference is statistically significant at p ≤ 0.05.</a:t>
            </a:r>
          </a:p>
          <a:p>
            <a:r>
              <a:rPr lang="en-US"/>
              <a:t>Notes: Black (non-Latino) and Latino respondents were compared to white (non-Latino) respondents. Female respondents were compared to male respondents. Respondents from households with below-average income were compared to those from households with above-average income. Respondents indicated whether their income was either below or above the annual U.S. household average of $62,000.</a:t>
            </a:r>
          </a:p>
          <a:p>
            <a:r>
              <a:rPr lang="en-US"/>
              <a:t>Data: Commonwealth Fund International Health Policy COVID-19 Supplement Survey, 2020.</a:t>
            </a:r>
          </a:p>
        </p:txBody>
      </p:sp>
      <p:sp>
        <p:nvSpPr>
          <p:cNvPr id="16" name="Text Box 6">
            <a:extLst>
              <a:ext uri="{FF2B5EF4-FFF2-40B4-BE49-F238E27FC236}">
                <a16:creationId xmlns:a16="http://schemas.microsoft.com/office/drawing/2014/main" id="{C2400BB8-4D72-224B-9B6C-23FE1423441E}"/>
              </a:ext>
            </a:extLst>
          </p:cNvPr>
          <p:cNvSpPr txBox="1">
            <a:spLocks noChangeArrowheads="1"/>
          </p:cNvSpPr>
          <p:nvPr/>
        </p:nvSpPr>
        <p:spPr bwMode="auto">
          <a:xfrm>
            <a:off x="73151" y="795097"/>
            <a:ext cx="8077621" cy="431515"/>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dirty="0">
                <a:cs typeface="Arial" charset="0"/>
              </a:rPr>
              <a:t>Percent of respondents who reported experiencing stress, anxiety, or great sadness that they found difficult to cope with on their own since the COVID-19 pandemic began</a:t>
            </a:r>
            <a:endParaRPr lang="en-US" sz="1200" i="1" dirty="0">
              <a:solidFill>
                <a:srgbClr val="FF0000"/>
              </a:solidFill>
              <a:cs typeface="Arial" charset="0"/>
            </a:endParaRPr>
          </a:p>
        </p:txBody>
      </p:sp>
    </p:spTree>
    <p:extLst>
      <p:ext uri="{BB962C8B-B14F-4D97-AF65-F5344CB8AC3E}">
        <p14:creationId xmlns:p14="http://schemas.microsoft.com/office/powerpoint/2010/main" val="189138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5BF846-CF4D-408B-9AB2-4C251E339DD9}"/>
              </a:ext>
            </a:extLst>
          </p:cNvPr>
          <p:cNvSpPr>
            <a:spLocks noGrp="1"/>
          </p:cNvSpPr>
          <p:nvPr>
            <p:ph type="body" sz="quarter" idx="22"/>
          </p:nvPr>
        </p:nvSpPr>
        <p:spPr/>
        <p:txBody>
          <a:bodyPr/>
          <a:lstStyle/>
          <a:p>
            <a:r>
              <a:rPr lang="en-US"/>
              <a:t>*Canada: “provincial or territorial leaders”; France: “public powers”; Netherlands: “your provincial government leaders and municipalities”; New Zealand: “your government leaders”; Norway: “your regional health authorities or municipalities”; U.K.: local NHS and council leaders; Australia and U.S.: your state and local government leaders.” Differences between U.S. and Australia, Canada, France, Germany, the Netherlands, New Zealand, and the U.K. were statistically significant at the p&lt;0.05 level.</a:t>
            </a:r>
          </a:p>
          <a:p>
            <a:r>
              <a:rPr lang="en-US"/>
              <a:t>**Australia: Prime Minister Scott Morrison; Canada: Prime Minister Justin Trudeau; Germany: Prime Minister Angela Merkel; Netherlands: Prime Minister Mark </a:t>
            </a:r>
            <a:r>
              <a:rPr lang="en-US" err="1"/>
              <a:t>Rutte</a:t>
            </a:r>
            <a:r>
              <a:rPr lang="en-US"/>
              <a:t>; New Zealand: Minister Jacinda Ardern; Sweden: the national government; U.K.: the U.K. government; U.S.: President Donald Trump. Differences between the U.S. and all other surveyed countries were  statistically significant at the p&lt;0.05 level.</a:t>
            </a:r>
          </a:p>
          <a:p>
            <a:r>
              <a:rPr lang="en-US"/>
              <a:t>Notes: Questions not asked in Norway. “Central government/named president/prime minister” question not asked in France. Question wording: “How good of a job has/have the following done in handling the coronavirus pandemic…?” Other response categories were “acceptable,” “poor” and “very poor.”</a:t>
            </a:r>
          </a:p>
        </p:txBody>
      </p:sp>
      <p:sp>
        <p:nvSpPr>
          <p:cNvPr id="9" name="Title 4">
            <a:extLst>
              <a:ext uri="{FF2B5EF4-FFF2-40B4-BE49-F238E27FC236}">
                <a16:creationId xmlns:a16="http://schemas.microsoft.com/office/drawing/2014/main" id="{3E165DE2-B424-45C3-8A27-77B3E1406BB4}"/>
              </a:ext>
            </a:extLst>
          </p:cNvPr>
          <p:cNvSpPr txBox="1">
            <a:spLocks/>
          </p:cNvSpPr>
          <p:nvPr/>
        </p:nvSpPr>
        <p:spPr>
          <a:xfrm>
            <a:off x="73153" y="0"/>
            <a:ext cx="899941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Americans are less likely than people in other countries to have a positive opinion of the government’s pandemic response.</a:t>
            </a:r>
            <a:endParaRPr lang="en-US" b="0" dirty="0"/>
          </a:p>
        </p:txBody>
      </p:sp>
      <p:sp>
        <p:nvSpPr>
          <p:cNvPr id="10" name="TextBox 9">
            <a:extLst>
              <a:ext uri="{FF2B5EF4-FFF2-40B4-BE49-F238E27FC236}">
                <a16:creationId xmlns:a16="http://schemas.microsoft.com/office/drawing/2014/main" id="{3F553854-0852-441E-B618-B1B3034219FE}"/>
              </a:ext>
            </a:extLst>
          </p:cNvPr>
          <p:cNvSpPr txBox="1"/>
          <p:nvPr/>
        </p:nvSpPr>
        <p:spPr>
          <a:xfrm>
            <a:off x="73152" y="822960"/>
            <a:ext cx="9070848" cy="215444"/>
          </a:xfrm>
          <a:prstGeom prst="rect">
            <a:avLst/>
          </a:prstGeom>
          <a:noFill/>
        </p:spPr>
        <p:txBody>
          <a:bodyPr wrap="square" lIns="0" tIns="0" rIns="0" bIns="0" rtlCol="0" anchor="t" anchorCtr="0">
            <a:spAutoFit/>
          </a:bodyPr>
          <a:lstStyle/>
          <a:p>
            <a:pPr defTabSz="914400"/>
            <a:r>
              <a:rPr lang="en-US" sz="1400" i="1" spc="-10">
                <a:solidFill>
                  <a:srgbClr val="4C515A"/>
                </a:solidFill>
                <a:latin typeface="InterFace"/>
              </a:rPr>
              <a:t>Percent of adults saying leaders have done a “very good” or “good” job in handling the coronavirus pandemic in their country:</a:t>
            </a:r>
          </a:p>
        </p:txBody>
      </p:sp>
      <p:graphicFrame>
        <p:nvGraphicFramePr>
          <p:cNvPr id="11" name="Chart Placeholder 4">
            <a:extLst>
              <a:ext uri="{FF2B5EF4-FFF2-40B4-BE49-F238E27FC236}">
                <a16:creationId xmlns:a16="http://schemas.microsoft.com/office/drawing/2014/main" id="{8C201A18-F744-9344-BA36-0C21456448C6}"/>
              </a:ext>
            </a:extLst>
          </p:cNvPr>
          <p:cNvGraphicFramePr>
            <a:graphicFrameLocks noGrp="1"/>
          </p:cNvGraphicFramePr>
          <p:nvPr>
            <p:ph type="chart" sz="quarter" idx="19"/>
            <p:extLst>
              <p:ext uri="{D42A27DB-BD31-4B8C-83A1-F6EECF244321}">
                <p14:modId xmlns:p14="http://schemas.microsoft.com/office/powerpoint/2010/main" val="2409840138"/>
              </p:ext>
            </p:extLst>
          </p:nvPr>
        </p:nvGraphicFramePr>
        <p:xfrm>
          <a:off x="71438" y="1232954"/>
          <a:ext cx="9001125" cy="3749354"/>
        </p:xfrm>
        <a:graphic>
          <a:graphicData uri="http://schemas.openxmlformats.org/drawingml/2006/chart">
            <c:chart xmlns:c="http://schemas.openxmlformats.org/drawingml/2006/chart" xmlns:r="http://schemas.openxmlformats.org/officeDocument/2006/relationships" r:id="rId3"/>
          </a:graphicData>
        </a:graphic>
      </p:graphicFrame>
      <p:sp>
        <p:nvSpPr>
          <p:cNvPr id="2" name="Oval 1">
            <a:extLst>
              <a:ext uri="{FF2B5EF4-FFF2-40B4-BE49-F238E27FC236}">
                <a16:creationId xmlns:a16="http://schemas.microsoft.com/office/drawing/2014/main" id="{A6E26BD2-171C-4610-8218-93D0723295E6}"/>
              </a:ext>
            </a:extLst>
          </p:cNvPr>
          <p:cNvSpPr/>
          <p:nvPr/>
        </p:nvSpPr>
        <p:spPr>
          <a:xfrm>
            <a:off x="7977351" y="2664372"/>
            <a:ext cx="1135117" cy="2317936"/>
          </a:xfrm>
          <a:prstGeom prst="ellipse">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0079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Fewer than half of white, Black, and Latino Americans have a positive opinion of the president’s pandemic response.</a:t>
            </a:r>
          </a:p>
        </p:txBody>
      </p:sp>
      <p:graphicFrame>
        <p:nvGraphicFramePr>
          <p:cNvPr id="14" name="Chart Placeholder 13"/>
          <p:cNvGraphicFramePr>
            <a:graphicFrameLocks noGrp="1"/>
          </p:cNvGraphicFramePr>
          <p:nvPr>
            <p:ph type="chart" sz="quarter" idx="19"/>
            <p:extLst>
              <p:ext uri="{D42A27DB-BD31-4B8C-83A1-F6EECF244321}">
                <p14:modId xmlns:p14="http://schemas.microsoft.com/office/powerpoint/2010/main" val="1893962903"/>
              </p:ext>
            </p:extLst>
          </p:nvPr>
        </p:nvGraphicFramePr>
        <p:xfrm>
          <a:off x="19877" y="1236104"/>
          <a:ext cx="8837043" cy="4339748"/>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D4AEBA52-598D-D443-9A68-AB6F2A526A9D}"/>
              </a:ext>
            </a:extLst>
          </p:cNvPr>
          <p:cNvSpPr>
            <a:spLocks noGrp="1"/>
          </p:cNvSpPr>
          <p:nvPr>
            <p:ph type="body" sz="quarter" idx="22"/>
          </p:nvPr>
        </p:nvSpPr>
        <p:spPr/>
        <p:txBody>
          <a:bodyPr/>
          <a:lstStyle/>
          <a:p>
            <a:r>
              <a:rPr lang="en-US"/>
              <a:t>Note: Other response categories — “acceptable,” “poor,” and “very poor” — are not shown.</a:t>
            </a:r>
          </a:p>
          <a:p>
            <a:r>
              <a:rPr lang="en-US"/>
              <a:t>^ Difference is statistically significant compared to white (non-Latino) respondents at p ≤ 0.05. </a:t>
            </a:r>
          </a:p>
          <a:p>
            <a:r>
              <a:rPr lang="en-US"/>
              <a:t>Data: Commonwealth Fund International Health Policy COVID-19 Supplement Survey, 2020.</a:t>
            </a:r>
          </a:p>
        </p:txBody>
      </p:sp>
      <p:sp>
        <p:nvSpPr>
          <p:cNvPr id="10" name="Text Box 6">
            <a:extLst>
              <a:ext uri="{FF2B5EF4-FFF2-40B4-BE49-F238E27FC236}">
                <a16:creationId xmlns:a16="http://schemas.microsoft.com/office/drawing/2014/main" id="{2A694CDD-EAE9-3A42-935F-4CB2C66D21DF}"/>
              </a:ext>
            </a:extLst>
          </p:cNvPr>
          <p:cNvSpPr txBox="1">
            <a:spLocks noChangeArrowheads="1"/>
          </p:cNvSpPr>
          <p:nvPr/>
        </p:nvSpPr>
        <p:spPr bwMode="auto">
          <a:xfrm>
            <a:off x="73152" y="795097"/>
            <a:ext cx="6118926" cy="274320"/>
          </a:xfrm>
          <a:prstGeom prst="rect">
            <a:avLst/>
          </a:prstGeom>
          <a:noFill/>
          <a:ln w="9525">
            <a:noFill/>
            <a:miter lim="800000"/>
            <a:headEnd/>
            <a:tailEnd/>
          </a:ln>
        </p:spPr>
        <p:txBody>
          <a:bodyPr lIns="0" tIns="0" rIns="0" bIns="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200" i="1">
                <a:cs typeface="Arial" charset="0"/>
              </a:rPr>
              <a:t>Percent of respondents who reported the following leaders have done a “good” or “very good” job of handling the COVID-19 pandemic in the United States</a:t>
            </a:r>
            <a:endParaRPr lang="en-US" sz="1200" i="1">
              <a:solidFill>
                <a:srgbClr val="FF0000"/>
              </a:solidFill>
              <a:cs typeface="Arial" charset="0"/>
            </a:endParaRPr>
          </a:p>
        </p:txBody>
      </p:sp>
    </p:spTree>
    <p:extLst>
      <p:ext uri="{BB962C8B-B14F-4D97-AF65-F5344CB8AC3E}">
        <p14:creationId xmlns:p14="http://schemas.microsoft.com/office/powerpoint/2010/main" val="1968474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8B8C2C-B6B9-A74B-9663-D62E629749A4}"/>
              </a:ext>
            </a:extLst>
          </p:cNvPr>
          <p:cNvSpPr/>
          <p:nvPr/>
        </p:nvSpPr>
        <p:spPr>
          <a:xfrm>
            <a:off x="0" y="0"/>
            <a:ext cx="9144000" cy="134982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C36E13-6BC1-4652-A9A9-ABFB225AB34D}"/>
              </a:ext>
            </a:extLst>
          </p:cNvPr>
          <p:cNvSpPr>
            <a:spLocks noGrp="1"/>
          </p:cNvSpPr>
          <p:nvPr>
            <p:ph type="ctrTitle"/>
          </p:nvPr>
        </p:nvSpPr>
        <p:spPr>
          <a:xfrm>
            <a:off x="71500" y="76201"/>
            <a:ext cx="9001000" cy="1164771"/>
          </a:xfrm>
        </p:spPr>
        <p:txBody>
          <a:bodyPr>
            <a:normAutofit/>
          </a:bodyPr>
          <a:lstStyle/>
          <a:p>
            <a:pPr algn="ctr"/>
            <a:r>
              <a:rPr lang="en-US" sz="2400" dirty="0"/>
              <a:t>IMPLICATIONS:</a:t>
            </a:r>
            <a:br>
              <a:rPr lang="en-US" sz="2400" dirty="0"/>
            </a:br>
            <a:r>
              <a:rPr lang="en-US" sz="3100" b="0" dirty="0"/>
              <a:t>What does this mean for people and policy in the U.S.? </a:t>
            </a:r>
            <a:endParaRPr lang="en-US" sz="2400" b="0" dirty="0"/>
          </a:p>
        </p:txBody>
      </p:sp>
      <p:sp>
        <p:nvSpPr>
          <p:cNvPr id="11" name="Text Placeholder 3">
            <a:extLst>
              <a:ext uri="{FF2B5EF4-FFF2-40B4-BE49-F238E27FC236}">
                <a16:creationId xmlns:a16="http://schemas.microsoft.com/office/drawing/2014/main" id="{558E8C91-585F-4FA6-8D57-303D94EC95C2}"/>
              </a:ext>
            </a:extLst>
          </p:cNvPr>
          <p:cNvSpPr txBox="1">
            <a:spLocks/>
          </p:cNvSpPr>
          <p:nvPr/>
        </p:nvSpPr>
        <p:spPr>
          <a:xfrm>
            <a:off x="4807408" y="2954460"/>
            <a:ext cx="1869259" cy="3139138"/>
          </a:xfrm>
          <a:prstGeom prst="rect">
            <a:avLst/>
          </a:prstGeom>
          <a:ln w="38100">
            <a:noFill/>
          </a:ln>
        </p:spPr>
        <p:txBody>
          <a:bodyPr vert="horz" wrap="square" lIns="0" tIns="0" rIns="0" bIns="0" rtlCol="0" anchor="t">
            <a:noAutofit/>
          </a:bodyPr>
          <a:lstStyle>
            <a:lvl1pPr marL="171446"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2000" kern="800" spc="-10">
                <a:solidFill>
                  <a:schemeClr val="bg1"/>
                </a:solidFill>
                <a:latin typeface="+mn-lt"/>
                <a:ea typeface="+mn-ea"/>
                <a:cs typeface="+mn-cs"/>
              </a:defRPr>
            </a:lvl1pPr>
            <a:lvl2pPr marL="344480" indent="-173034"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800" kern="800">
                <a:solidFill>
                  <a:schemeClr val="bg1"/>
                </a:solidFill>
                <a:latin typeface="+mn-lt"/>
                <a:ea typeface="+mn-ea"/>
                <a:cs typeface="+mn-cs"/>
              </a:defRPr>
            </a:lvl2pPr>
            <a:lvl3pPr marL="515925"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3pPr>
            <a:lvl4pPr marL="687371"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4pPr>
            <a:lvl5pPr marL="858817"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400" kern="800">
                <a:solidFill>
                  <a:schemeClr val="bg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 indent="0" algn="ctr">
              <a:spcBef>
                <a:spcPts val="0"/>
              </a:spcBef>
              <a:spcAft>
                <a:spcPts val="600"/>
              </a:spcAft>
              <a:buNone/>
            </a:pPr>
            <a:r>
              <a:rPr lang="en-US" sz="1600" b="1" dirty="0">
                <a:solidFill>
                  <a:schemeClr val="bg2"/>
                </a:solidFill>
              </a:rPr>
              <a:t>Publicly report impact of pandemic by race and ethnicity</a:t>
            </a:r>
          </a:p>
          <a:p>
            <a:pPr marL="91440" indent="0" algn="ctr">
              <a:spcBef>
                <a:spcPts val="0"/>
              </a:spcBef>
              <a:spcAft>
                <a:spcPts val="600"/>
              </a:spcAft>
              <a:buNone/>
            </a:pPr>
            <a:r>
              <a:rPr lang="en-US" sz="1600" dirty="0">
                <a:solidFill>
                  <a:schemeClr val="tx1"/>
                </a:solidFill>
              </a:rPr>
              <a:t>Without data, we cannot advance equity or combat racism. Need to collect, report data by race, ethnicity and gender to monitor the pandemic.</a:t>
            </a:r>
          </a:p>
        </p:txBody>
      </p:sp>
      <p:sp>
        <p:nvSpPr>
          <p:cNvPr id="12" name="Text Placeholder 3">
            <a:extLst>
              <a:ext uri="{FF2B5EF4-FFF2-40B4-BE49-F238E27FC236}">
                <a16:creationId xmlns:a16="http://schemas.microsoft.com/office/drawing/2014/main" id="{F8380BB2-ABAF-43BD-8C1E-1FA82353E062}"/>
              </a:ext>
            </a:extLst>
          </p:cNvPr>
          <p:cNvSpPr txBox="1">
            <a:spLocks/>
          </p:cNvSpPr>
          <p:nvPr/>
        </p:nvSpPr>
        <p:spPr>
          <a:xfrm>
            <a:off x="6965545" y="2925614"/>
            <a:ext cx="1967596" cy="3167984"/>
          </a:xfrm>
          <a:prstGeom prst="rect">
            <a:avLst/>
          </a:prstGeom>
          <a:ln w="38100">
            <a:noFill/>
          </a:ln>
        </p:spPr>
        <p:txBody>
          <a:bodyPr vert="horz" wrap="square" lIns="0" tIns="0" rIns="0" bIns="0" rtlCol="0" anchor="t">
            <a:noAutofit/>
          </a:bodyPr>
          <a:lstStyle>
            <a:lvl1pPr marL="171446"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2000" kern="800" spc="-10">
                <a:solidFill>
                  <a:schemeClr val="bg1"/>
                </a:solidFill>
                <a:latin typeface="+mn-lt"/>
                <a:ea typeface="+mn-ea"/>
                <a:cs typeface="+mn-cs"/>
              </a:defRPr>
            </a:lvl1pPr>
            <a:lvl2pPr marL="344480" indent="-173034"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800" kern="800">
                <a:solidFill>
                  <a:schemeClr val="bg1"/>
                </a:solidFill>
                <a:latin typeface="+mn-lt"/>
                <a:ea typeface="+mn-ea"/>
                <a:cs typeface="+mn-cs"/>
              </a:defRPr>
            </a:lvl2pPr>
            <a:lvl3pPr marL="515925"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3pPr>
            <a:lvl4pPr marL="687371"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4pPr>
            <a:lvl5pPr marL="858817"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400" kern="800">
                <a:solidFill>
                  <a:schemeClr val="bg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 indent="0" algn="ctr">
              <a:spcBef>
                <a:spcPts val="0"/>
              </a:spcBef>
              <a:spcAft>
                <a:spcPts val="600"/>
              </a:spcAft>
              <a:buNone/>
            </a:pPr>
            <a:r>
              <a:rPr lang="en-US" sz="1600" b="1" dirty="0">
                <a:solidFill>
                  <a:schemeClr val="bg2"/>
                </a:solidFill>
              </a:rPr>
              <a:t>Trust is integral to successful policy. </a:t>
            </a:r>
            <a:endParaRPr lang="en-US" sz="1600" dirty="0">
              <a:solidFill>
                <a:schemeClr val="bg2"/>
              </a:solidFill>
            </a:endParaRPr>
          </a:p>
          <a:p>
            <a:pPr marL="91440" indent="0" algn="ctr">
              <a:spcBef>
                <a:spcPts val="0"/>
              </a:spcBef>
              <a:spcAft>
                <a:spcPts val="600"/>
              </a:spcAft>
              <a:buNone/>
            </a:pPr>
            <a:r>
              <a:rPr lang="en-US" sz="1600" dirty="0">
                <a:solidFill>
                  <a:schemeClr val="tx1"/>
                </a:solidFill>
              </a:rPr>
              <a:t>Low approval ratings of government officials among Americans may speak to issues with trust. This needs to be addressed for future policies and initiatives to be successful.</a:t>
            </a:r>
          </a:p>
        </p:txBody>
      </p:sp>
      <p:sp>
        <p:nvSpPr>
          <p:cNvPr id="31" name="Text Placeholder 3">
            <a:extLst>
              <a:ext uri="{FF2B5EF4-FFF2-40B4-BE49-F238E27FC236}">
                <a16:creationId xmlns:a16="http://schemas.microsoft.com/office/drawing/2014/main" id="{543D3AE5-F17D-42BE-A20E-3EED6B4B69B7}"/>
              </a:ext>
            </a:extLst>
          </p:cNvPr>
          <p:cNvSpPr txBox="1">
            <a:spLocks/>
          </p:cNvSpPr>
          <p:nvPr/>
        </p:nvSpPr>
        <p:spPr>
          <a:xfrm>
            <a:off x="2474191" y="2914881"/>
            <a:ext cx="2044339" cy="3305165"/>
          </a:xfrm>
          <a:prstGeom prst="rect">
            <a:avLst/>
          </a:prstGeom>
          <a:ln w="38100">
            <a:noFill/>
          </a:ln>
        </p:spPr>
        <p:txBody>
          <a:bodyPr vert="horz" wrap="square" lIns="0" tIns="0" rIns="0" bIns="0" rtlCol="0" anchor="t">
            <a:noAutofit/>
          </a:bodyPr>
          <a:lstStyle>
            <a:lvl1pPr marL="171446"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2000" kern="800" spc="-10">
                <a:solidFill>
                  <a:schemeClr val="bg1"/>
                </a:solidFill>
                <a:latin typeface="+mn-lt"/>
                <a:ea typeface="+mn-ea"/>
                <a:cs typeface="+mn-cs"/>
              </a:defRPr>
            </a:lvl1pPr>
            <a:lvl2pPr marL="344480" indent="-173034"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800" kern="800">
                <a:solidFill>
                  <a:schemeClr val="bg1"/>
                </a:solidFill>
                <a:latin typeface="+mn-lt"/>
                <a:ea typeface="+mn-ea"/>
                <a:cs typeface="+mn-cs"/>
              </a:defRPr>
            </a:lvl2pPr>
            <a:lvl3pPr marL="515925"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3pPr>
            <a:lvl4pPr marL="687371"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4pPr>
            <a:lvl5pPr marL="858817"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400" kern="800">
                <a:solidFill>
                  <a:schemeClr val="bg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 indent="0" algn="ctr">
              <a:spcBef>
                <a:spcPts val="0"/>
              </a:spcBef>
              <a:spcAft>
                <a:spcPts val="600"/>
              </a:spcAft>
              <a:buNone/>
            </a:pPr>
            <a:r>
              <a:rPr lang="en-US" sz="1600" b="1" dirty="0">
                <a:solidFill>
                  <a:schemeClr val="bg2"/>
                </a:solidFill>
              </a:rPr>
              <a:t>Invest in economic security and mental health support</a:t>
            </a:r>
            <a:endParaRPr lang="en-US" sz="1600" dirty="0">
              <a:solidFill>
                <a:schemeClr val="bg2"/>
              </a:solidFill>
            </a:endParaRPr>
          </a:p>
          <a:p>
            <a:pPr marL="91440" indent="0" algn="ctr">
              <a:spcBef>
                <a:spcPts val="0"/>
              </a:spcBef>
              <a:spcAft>
                <a:spcPts val="600"/>
              </a:spcAft>
              <a:buNone/>
            </a:pPr>
            <a:r>
              <a:rPr lang="en-US" sz="1600" dirty="0">
                <a:solidFill>
                  <a:schemeClr val="tx1"/>
                </a:solidFill>
              </a:rPr>
              <a:t>Low-income people, particularly women of color, are struggling to pay bills and experiencing mental health problems.  More investment is needed for rent relief, nutrition assistance and mental health care. </a:t>
            </a:r>
          </a:p>
        </p:txBody>
      </p:sp>
      <p:sp>
        <p:nvSpPr>
          <p:cNvPr id="3" name="Text Placeholder 3">
            <a:extLst>
              <a:ext uri="{FF2B5EF4-FFF2-40B4-BE49-F238E27FC236}">
                <a16:creationId xmlns:a16="http://schemas.microsoft.com/office/drawing/2014/main" id="{4B655A15-71AC-41DC-BBBC-9D8D627D3A40}"/>
              </a:ext>
            </a:extLst>
          </p:cNvPr>
          <p:cNvSpPr txBox="1">
            <a:spLocks/>
          </p:cNvSpPr>
          <p:nvPr/>
        </p:nvSpPr>
        <p:spPr>
          <a:xfrm>
            <a:off x="125737" y="2914883"/>
            <a:ext cx="2103120" cy="3178716"/>
          </a:xfrm>
          <a:prstGeom prst="rect">
            <a:avLst/>
          </a:prstGeom>
          <a:ln w="38100">
            <a:noFill/>
          </a:ln>
        </p:spPr>
        <p:txBody>
          <a:bodyPr vert="horz" wrap="square" lIns="0" tIns="0" rIns="0" bIns="0" rtlCol="0" anchor="t">
            <a:noAutofit/>
          </a:bodyPr>
          <a:lstStyle>
            <a:lvl1pPr marL="171446"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2000" kern="800" spc="-10">
                <a:solidFill>
                  <a:schemeClr val="bg1"/>
                </a:solidFill>
                <a:latin typeface="+mn-lt"/>
                <a:ea typeface="+mn-ea"/>
                <a:cs typeface="+mn-cs"/>
              </a:defRPr>
            </a:lvl1pPr>
            <a:lvl2pPr marL="344480" indent="-173034"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800" kern="800">
                <a:solidFill>
                  <a:schemeClr val="bg1"/>
                </a:solidFill>
                <a:latin typeface="+mn-lt"/>
                <a:ea typeface="+mn-ea"/>
                <a:cs typeface="+mn-cs"/>
              </a:defRPr>
            </a:lvl2pPr>
            <a:lvl3pPr marL="515925"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3pPr>
            <a:lvl4pPr marL="687371"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600" kern="800">
                <a:solidFill>
                  <a:schemeClr val="bg1"/>
                </a:solidFill>
                <a:latin typeface="+mn-lt"/>
                <a:ea typeface="+mn-ea"/>
                <a:cs typeface="+mn-cs"/>
              </a:defRPr>
            </a:lvl4pPr>
            <a:lvl5pPr marL="858817" indent="-171446" algn="l" defTabSz="914378" rtl="0" eaLnBrk="1" latinLnBrk="0" hangingPunct="1">
              <a:lnSpc>
                <a:spcPct val="100000"/>
              </a:lnSpc>
              <a:spcBef>
                <a:spcPts val="800"/>
              </a:spcBef>
              <a:spcAft>
                <a:spcPts val="1200"/>
              </a:spcAft>
              <a:buClr>
                <a:schemeClr val="accent1">
                  <a:lumMod val="20000"/>
                  <a:lumOff val="80000"/>
                </a:schemeClr>
              </a:buClr>
              <a:buFont typeface="Arial" panose="020B0604020202020204" pitchFamily="34" charset="0"/>
              <a:buChar char="•"/>
              <a:defRPr sz="1400" kern="800">
                <a:solidFill>
                  <a:schemeClr val="bg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1440" indent="0" algn="ctr">
              <a:spcBef>
                <a:spcPts val="0"/>
              </a:spcBef>
              <a:spcAft>
                <a:spcPts val="600"/>
              </a:spcAft>
              <a:buNone/>
            </a:pPr>
            <a:r>
              <a:rPr lang="en-US" sz="1600" b="1" dirty="0">
                <a:solidFill>
                  <a:schemeClr val="bg2"/>
                </a:solidFill>
              </a:rPr>
              <a:t>COVID relief funds should target Black and Latino communities  </a:t>
            </a:r>
            <a:endParaRPr lang="en-US" sz="1600" dirty="0">
              <a:solidFill>
                <a:schemeClr val="bg2"/>
              </a:solidFill>
            </a:endParaRPr>
          </a:p>
          <a:p>
            <a:pPr marL="91440" indent="0" algn="ctr">
              <a:spcBef>
                <a:spcPts val="0"/>
              </a:spcBef>
              <a:spcAft>
                <a:spcPts val="600"/>
              </a:spcAft>
              <a:buNone/>
            </a:pPr>
            <a:r>
              <a:rPr lang="en-US" sz="1600" dirty="0">
                <a:solidFill>
                  <a:schemeClr val="tx1"/>
                </a:solidFill>
                <a:ea typeface="+mn-lt"/>
                <a:cs typeface="+mn-lt"/>
              </a:rPr>
              <a:t>Communities of color have been hardest hit, highlighting longstanding systemic inequities and system failures. Resources can intentionally target these communities</a:t>
            </a:r>
            <a:r>
              <a:rPr lang="en-US" sz="1600" dirty="0">
                <a:solidFill>
                  <a:srgbClr val="002060"/>
                </a:solidFill>
                <a:ea typeface="+mn-lt"/>
                <a:cs typeface="+mn-lt"/>
              </a:rPr>
              <a:t>.</a:t>
            </a:r>
            <a:endParaRPr lang="en-US" sz="1600" dirty="0"/>
          </a:p>
          <a:p>
            <a:pPr marL="91440" indent="0" algn="ctr">
              <a:spcBef>
                <a:spcPts val="0"/>
              </a:spcBef>
              <a:spcAft>
                <a:spcPts val="600"/>
              </a:spcAft>
              <a:buNone/>
            </a:pPr>
            <a:endParaRPr lang="en-US" sz="1600" dirty="0">
              <a:solidFill>
                <a:srgbClr val="002060"/>
              </a:solidFill>
            </a:endParaRPr>
          </a:p>
        </p:txBody>
      </p:sp>
      <p:pic>
        <p:nvPicPr>
          <p:cNvPr id="7" name="Graphic 7">
            <a:extLst>
              <a:ext uri="{FF2B5EF4-FFF2-40B4-BE49-F238E27FC236}">
                <a16:creationId xmlns:a16="http://schemas.microsoft.com/office/drawing/2014/main" id="{2B16B826-624A-433F-926A-890EBC87A3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905999" y="1802670"/>
            <a:ext cx="1284740" cy="698948"/>
          </a:xfrm>
          <a:prstGeom prst="rect">
            <a:avLst/>
          </a:prstGeom>
        </p:spPr>
      </p:pic>
      <p:pic>
        <p:nvPicPr>
          <p:cNvPr id="9" name="Graphic 9">
            <a:extLst>
              <a:ext uri="{FF2B5EF4-FFF2-40B4-BE49-F238E27FC236}">
                <a16:creationId xmlns:a16="http://schemas.microsoft.com/office/drawing/2014/main" id="{E111C81A-8D39-4485-A591-2875601672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87052" y="1734067"/>
            <a:ext cx="681454" cy="854056"/>
          </a:xfrm>
          <a:prstGeom prst="rect">
            <a:avLst/>
          </a:prstGeom>
        </p:spPr>
      </p:pic>
      <p:pic>
        <p:nvPicPr>
          <p:cNvPr id="13" name="Graphic 13">
            <a:extLst>
              <a:ext uri="{FF2B5EF4-FFF2-40B4-BE49-F238E27FC236}">
                <a16:creationId xmlns:a16="http://schemas.microsoft.com/office/drawing/2014/main" id="{FDFDABCC-80C5-4073-BB96-86FF700A62E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16828" y="1680671"/>
            <a:ext cx="865031" cy="849282"/>
          </a:xfrm>
          <a:prstGeom prst="rect">
            <a:avLst/>
          </a:prstGeom>
        </p:spPr>
      </p:pic>
      <p:cxnSp>
        <p:nvCxnSpPr>
          <p:cNvPr id="5" name="Straight Connector 4">
            <a:extLst>
              <a:ext uri="{FF2B5EF4-FFF2-40B4-BE49-F238E27FC236}">
                <a16:creationId xmlns:a16="http://schemas.microsoft.com/office/drawing/2014/main" id="{02AB743B-EB8B-9C48-8E09-238F858A04D8}"/>
              </a:ext>
            </a:extLst>
          </p:cNvPr>
          <p:cNvCxnSpPr>
            <a:cxnSpLocks/>
          </p:cNvCxnSpPr>
          <p:nvPr/>
        </p:nvCxnSpPr>
        <p:spPr>
          <a:xfrm>
            <a:off x="2329752" y="1734067"/>
            <a:ext cx="0" cy="420624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8D23FEA-5FEF-6541-86F4-F6BEFD0D4800}"/>
              </a:ext>
            </a:extLst>
          </p:cNvPr>
          <p:cNvCxnSpPr>
            <a:cxnSpLocks/>
          </p:cNvCxnSpPr>
          <p:nvPr/>
        </p:nvCxnSpPr>
        <p:spPr>
          <a:xfrm>
            <a:off x="4662969" y="1734067"/>
            <a:ext cx="0" cy="420624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E7517DC-593B-BB4F-940A-E518BC18016F}"/>
              </a:ext>
            </a:extLst>
          </p:cNvPr>
          <p:cNvCxnSpPr>
            <a:cxnSpLocks/>
          </p:cNvCxnSpPr>
          <p:nvPr/>
        </p:nvCxnSpPr>
        <p:spPr>
          <a:xfrm>
            <a:off x="6821106" y="1734067"/>
            <a:ext cx="0" cy="420624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1357B56-0D68-4C99-8512-5F9690406572}"/>
              </a:ext>
            </a:extLst>
          </p:cNvPr>
          <p:cNvGrpSpPr/>
          <p:nvPr/>
        </p:nvGrpSpPr>
        <p:grpSpPr>
          <a:xfrm>
            <a:off x="402660" y="1656513"/>
            <a:ext cx="1549275" cy="866054"/>
            <a:chOff x="142823" y="800144"/>
            <a:chExt cx="1602388" cy="851120"/>
          </a:xfrm>
        </p:grpSpPr>
        <p:pic>
          <p:nvPicPr>
            <p:cNvPr id="17" name="Graphic 16" descr="Group">
              <a:extLst>
                <a:ext uri="{FF2B5EF4-FFF2-40B4-BE49-F238E27FC236}">
                  <a16:creationId xmlns:a16="http://schemas.microsoft.com/office/drawing/2014/main" id="{5761BF2C-FC9D-4ED8-A3D4-E6C15D8476F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72626" y="800144"/>
              <a:ext cx="872585" cy="851120"/>
            </a:xfrm>
            <a:prstGeom prst="rect">
              <a:avLst/>
            </a:prstGeom>
          </p:spPr>
        </p:pic>
        <p:pic>
          <p:nvPicPr>
            <p:cNvPr id="16" name="Graphic 15" descr="Group">
              <a:extLst>
                <a:ext uri="{FF2B5EF4-FFF2-40B4-BE49-F238E27FC236}">
                  <a16:creationId xmlns:a16="http://schemas.microsoft.com/office/drawing/2014/main" id="{F173EAB7-E0E9-4606-97D8-451F1E02FA8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42823" y="800144"/>
              <a:ext cx="872585" cy="851120"/>
            </a:xfrm>
            <a:prstGeom prst="rect">
              <a:avLst/>
            </a:prstGeom>
          </p:spPr>
        </p:pic>
      </p:grpSp>
    </p:spTree>
    <p:extLst>
      <p:ext uri="{BB962C8B-B14F-4D97-AF65-F5344CB8AC3E}">
        <p14:creationId xmlns:p14="http://schemas.microsoft.com/office/powerpoint/2010/main" val="1982373622"/>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AC1C8B3757AD4A8FE83680790B7CB1" ma:contentTypeVersion="12" ma:contentTypeDescription="Create a new document." ma:contentTypeScope="" ma:versionID="876997ff082d2bd962c3320eecca68cb">
  <xsd:schema xmlns:xsd="http://www.w3.org/2001/XMLSchema" xmlns:xs="http://www.w3.org/2001/XMLSchema" xmlns:p="http://schemas.microsoft.com/office/2006/metadata/properties" xmlns:ns2="9c0c6c89-d4ec-4234-ad55-c2f50d0b9a2b" xmlns:ns3="29bc6a8d-14dd-4a95-baab-e16a8c685bba" targetNamespace="http://schemas.microsoft.com/office/2006/metadata/properties" ma:root="true" ma:fieldsID="f5213090994b103511ccd8a4e7d88a5c" ns2:_="" ns3:_="">
    <xsd:import namespace="9c0c6c89-d4ec-4234-ad55-c2f50d0b9a2b"/>
    <xsd:import namespace="29bc6a8d-14dd-4a95-baab-e16a8c685bb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0c6c89-d4ec-4234-ad55-c2f50d0b9a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0C8458-A987-4D0F-870C-B03778A39E53}">
  <ds:schemaRefs>
    <ds:schemaRef ds:uri="http://schemas.openxmlformats.org/package/2006/metadata/core-properties"/>
    <ds:schemaRef ds:uri="http://schemas.microsoft.com/office/2006/documentManagement/types"/>
    <ds:schemaRef ds:uri="http://schemas.microsoft.com/office/infopath/2007/PartnerControls"/>
    <ds:schemaRef ds:uri="29bc6a8d-14dd-4a95-baab-e16a8c685bba"/>
    <ds:schemaRef ds:uri="http://purl.org/dc/elements/1.1/"/>
    <ds:schemaRef ds:uri="http://schemas.microsoft.com/office/2006/metadata/properties"/>
    <ds:schemaRef ds:uri="http://purl.org/dc/terms/"/>
    <ds:schemaRef ds:uri="9c0c6c89-d4ec-4234-ad55-c2f50d0b9a2b"/>
    <ds:schemaRef ds:uri="http://www.w3.org/XML/1998/namespace"/>
    <ds:schemaRef ds:uri="http://purl.org/dc/dcmitype/"/>
  </ds:schemaRefs>
</ds:datastoreItem>
</file>

<file path=customXml/itemProps2.xml><?xml version="1.0" encoding="utf-8"?>
<ds:datastoreItem xmlns:ds="http://schemas.openxmlformats.org/officeDocument/2006/customXml" ds:itemID="{82EE9715-DE00-43BC-A173-74211D5EF0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0c6c89-d4ec-4234-ad55-c2f50d0b9a2b"/>
    <ds:schemaRef ds:uri="29bc6a8d-14dd-4a95-baab-e16a8c685b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FEE1BE-3B16-4FA5-A71E-A6E734A579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TotalTime>
  <Words>929</Words>
  <Application>Microsoft Office PowerPoint</Application>
  <PresentationFormat>On-screen Show (4:3)</PresentationFormat>
  <Paragraphs>65</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Berlingske Serif Text</vt:lpstr>
      <vt:lpstr>Calibri</vt:lpstr>
      <vt:lpstr>Georgia</vt:lpstr>
      <vt:lpstr>InterFace</vt:lpstr>
      <vt:lpstr>interface_regular</vt:lpstr>
      <vt:lpstr>Trebuchet MS</vt:lpstr>
      <vt:lpstr>1_Office Theme</vt:lpstr>
      <vt:lpstr>Unequal Impact: Looking at How COVID-19 Has Widened Inequities for Black and Latino Americans and What Can Be Done Now</vt:lpstr>
      <vt:lpstr>Many Americans are facing substantial economic hardship during the pandemic. Latino and Black people experience these hardships at significantly higher rates than white people.</vt:lpstr>
      <vt:lpstr>Latino and Black people, women, and people with lower incomes are most at risk of mental health concerns because of the pandemic.</vt:lpstr>
      <vt:lpstr>PowerPoint Presentation</vt:lpstr>
      <vt:lpstr>Fewer than half of white, Black, and Latino Americans have a positive opinion of the president’s pandemic response.</vt:lpstr>
      <vt:lpstr>IMPLICATIONS: What does this mean for people and policy in the 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Laurie Zephyrin</cp:lastModifiedBy>
  <cp:revision>1</cp:revision>
  <cp:lastPrinted>2017-03-10T19:19:30Z</cp:lastPrinted>
  <dcterms:created xsi:type="dcterms:W3CDTF">2014-10-08T23:03:32Z</dcterms:created>
  <dcterms:modified xsi:type="dcterms:W3CDTF">2020-09-16T22:38:35Z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0x010100BCAC1C8B3757AD4A8FE83680790B7CB1</vt:lpwstr>
  </property>
</Properties>
</file>