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29"/>
  </p:notesMasterIdLst>
  <p:sldIdLst>
    <p:sldId id="257" r:id="rId5"/>
    <p:sldId id="258" r:id="rId6"/>
    <p:sldId id="259" r:id="rId7"/>
    <p:sldId id="281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C6B519-4D8C-5A4F-9628-D54651233A3C}" v="63" dt="2020-07-16T17:32:20.648"/>
    <p1510:client id="{48A1DC7F-87D7-4100-BF41-292166A542FC}" v="2" dt="2020-07-16T17:31:46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5" autoAdjust="0"/>
    <p:restoredTop sz="75949" autoAdjust="0"/>
  </p:normalViewPr>
  <p:slideViewPr>
    <p:cSldViewPr snapToGrid="0">
      <p:cViewPr varScale="1">
        <p:scale>
          <a:sx n="83" d="100"/>
          <a:sy n="83" d="100"/>
        </p:scale>
        <p:origin x="7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1AC62-9E56-498F-B862-75A85335BAC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ED112-BB7F-47F4-AF4A-1E5B1604B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4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0563"/>
            <a:ext cx="4610100" cy="3457575"/>
          </a:xfrm>
        </p:spPr>
      </p:sp>
      <p:sp>
        <p:nvSpPr>
          <p:cNvPr id="1945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0590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2870"/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A210-DDA5-4C0D-AC0B-2671826B85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19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A210-DDA5-4C0D-AC0B-2671826B85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4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A210-DDA5-4C0D-AC0B-2671826B85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21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A210-DDA5-4C0D-AC0B-2671826B85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6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A210-DDA5-4C0D-AC0B-2671826B85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83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A210-DDA5-4C0D-AC0B-2671826B85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09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A210-DDA5-4C0D-AC0B-2671826B85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93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A210-DDA5-4C0D-AC0B-2671826B85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36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A210-DDA5-4C0D-AC0B-2671826B85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57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A210-DDA5-4C0D-AC0B-2671826B85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57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A210-DDA5-4C0D-AC0B-2671826B85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12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A210-DDA5-4C0D-AC0B-2671826B85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49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A210-DDA5-4C0D-AC0B-2671826B85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73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A210-DDA5-4C0D-AC0B-2671826B85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10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A210-DDA5-4C0D-AC0B-2671826B85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51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A210-DDA5-4C0D-AC0B-2671826B85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00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A210-DDA5-4C0D-AC0B-2671826B85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09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ED112-BB7F-47F4-AF4A-1E5B1604BC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60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A210-DDA5-4C0D-AC0B-2671826B85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30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A210-DDA5-4C0D-AC0B-2671826B85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56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A210-DDA5-4C0D-AC0B-2671826B85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21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A210-DDA5-4C0D-AC0B-2671826B85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73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215516" y="0"/>
            <a:ext cx="892848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652028" y="3747673"/>
            <a:ext cx="6116216" cy="9243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5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028" y="589086"/>
            <a:ext cx="7772400" cy="2221708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2028" y="2858972"/>
            <a:ext cx="7133854" cy="4938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spc="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sub text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670583" y="3488270"/>
            <a:ext cx="25202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05C8B3B-4DD9-5741-BCAB-12583ECB5F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900" y="5657292"/>
            <a:ext cx="2617952" cy="784686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52A39C65-3C23-4719-9D6E-85027DE79D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07326" y="5712227"/>
            <a:ext cx="1449030" cy="662461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09306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3874F8-CB91-314C-8CDA-9FDCCE44AAEE}"/>
              </a:ext>
            </a:extLst>
          </p:cNvPr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0D1C0F-BDB6-DF41-9C4F-6B29613C1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FDB8E5-1F2A-8D49-8F93-C132AF543B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900" y="5803900"/>
            <a:ext cx="2128823" cy="6380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61E009-1F74-DF41-B94D-B0613B15BFD1}"/>
              </a:ext>
            </a:extLst>
          </p:cNvPr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A42BAD-84D4-D34F-8DAF-74462CF7CBD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CAACB1-C1DA-DF4A-8AF8-CC0B809C2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900" y="5803900"/>
            <a:ext cx="2128823" cy="6380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cxnSp>
        <p:nvCxnSpPr>
          <p:cNvPr id="50" name="Straight Connector 49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bg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0"/>
            <a:ext cx="9144001" cy="1356262"/>
          </a:xfrm>
          <a:prstGeom prst="rect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rgbClr val="D3E3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rgbClr val="BCB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Content Blue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223430"/>
            <a:ext cx="7919047" cy="201295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F12D821-3740-5F42-A695-5737A1EA57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800">
                <a:solidFill>
                  <a:schemeClr val="bg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600">
                <a:solidFill>
                  <a:schemeClr val="bg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600">
                <a:solidFill>
                  <a:schemeClr val="bg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2720E4-0C4F-2C4B-A6F8-B225AC377C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E017EF05-A326-4139-AC48-EE0991DC56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07344" y="6167065"/>
            <a:ext cx="939137" cy="4293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426188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Content Blue - 2 Columns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223430"/>
            <a:ext cx="7919047" cy="201295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7CDA024-1BCD-1249-AF35-1ED8A3703B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800">
                <a:solidFill>
                  <a:schemeClr val="bg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600">
                <a:solidFill>
                  <a:schemeClr val="bg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600">
                <a:solidFill>
                  <a:schemeClr val="bg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EA73BAE-6791-A449-890C-E0DCE2EC8D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800">
                <a:solidFill>
                  <a:schemeClr val="bg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600">
                <a:solidFill>
                  <a:schemeClr val="bg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600">
                <a:solidFill>
                  <a:schemeClr val="bg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A05484-D197-8449-9354-17BFFC595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Content Blue - Round Photo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223430"/>
            <a:ext cx="7919047" cy="201295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4729971" y="1828798"/>
            <a:ext cx="3816510" cy="381651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B131DE5-CEB2-9843-BEA6-3FA7C4EFD0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800">
                <a:solidFill>
                  <a:schemeClr val="bg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600">
                <a:solidFill>
                  <a:schemeClr val="bg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600">
                <a:solidFill>
                  <a:schemeClr val="bg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0A9E5A-3777-3444-AE9F-AB29FF632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WMF Section 1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C2282F-3013-9B45-AE8D-78869F3B93D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A80D43-816B-B140-86BC-E4736BC2D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3AA97E62-B24A-46C8-9CB2-042053EB3B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07344" y="6167065"/>
            <a:ext cx="939137" cy="4293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905450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MWF Text White+Blu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128E848-2C8D-1C4B-BC7C-D01514AD28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A20E5A-34C8-4044-922E-A5E9B1CD84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FD4B31FE-21D7-4B2D-AE35-78137C1321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07344" y="6167065"/>
            <a:ext cx="939137" cy="4293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WF Text White+Blu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ED891DC-4BDA-574F-8D0F-3856C0367A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828546D-4B6C-A543-96D4-05747FB8DD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27F049-6C1A-FB4C-95E3-E6444D6C21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6C2471D2-E519-4282-9297-0DD67F308C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07344" y="6167065"/>
            <a:ext cx="939137" cy="4293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MWF Text White+Blue - Photo 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4729971" y="1828798"/>
            <a:ext cx="3816510" cy="381651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99355D6-13F3-9A4E-916E-82C3E016AA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DF8253-0E39-3346-AFC3-C8DCC0B01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Graph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5" y="5999997"/>
            <a:ext cx="6024667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4643B8-CFC9-B54E-B115-7F087DBB97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87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able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3"/>
          <p:cNvSpPr>
            <a:spLocks noGrp="1"/>
          </p:cNvSpPr>
          <p:nvPr>
            <p:ph type="tbl" sz="quarter" idx="22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7" y="5999998"/>
            <a:ext cx="6024666" cy="77737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962BA5-BEDE-2E41-8599-BAEF19A7B8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Flowchart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Pentagon 12"/>
          <p:cNvSpPr/>
          <p:nvPr/>
        </p:nvSpPr>
        <p:spPr>
          <a:xfrm>
            <a:off x="627434" y="1781334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hevron 6"/>
          <p:cNvSpPr/>
          <p:nvPr/>
        </p:nvSpPr>
        <p:spPr>
          <a:xfrm>
            <a:off x="1955601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1953579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627434" y="3103956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294323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292301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20232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18210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5945795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5943773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288818" y="1771810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286797" y="3103956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13159" y="1781334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713160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22931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042306" y="3175966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36433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392506" y="3175966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94734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4696523" y="3175966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26009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6009273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7625978" y="1781334"/>
            <a:ext cx="957002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7346579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2456297" y="5999997"/>
            <a:ext cx="6024666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8B6FC6C-7B47-CE49-98E7-67B0CDD38F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48782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716B92-2C04-524B-B405-57A6D35683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280160"/>
            <a:ext cx="7919046" cy="457546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3176A1-1FE8-3B47-BD0C-8619707BA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829E1DA9-582F-4E12-8AE1-470FF70629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07344" y="6167065"/>
            <a:ext cx="939137" cy="4293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65C384A-94FD-D54E-AAC2-7D9F78EB9A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593D086-6531-3545-ABB7-6290BEADD8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077174-1EBA-EF44-BBB5-F075DC46F0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0993B11C-8876-4ED0-B782-6BA8FB59C4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07344" y="6167065"/>
            <a:ext cx="939137" cy="4293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MWF Text White+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4729971" y="1828798"/>
            <a:ext cx="3816510" cy="381651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E7B3434-59E7-0940-BBC4-3F02ED0C88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935281-EB94-054E-A0C4-625FAB8EED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Graph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7817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6" y="5999997"/>
            <a:ext cx="6021879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CA53F0-5BB1-C740-BDD2-F0D8CE65E3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WMF Section 1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53DE6-C42C-2741-8210-54502935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0011FC-5244-FB4E-8CAB-5308AC46B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B097CDDD-ADDB-4937-BFA1-1AF317645E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07344" y="6167065"/>
            <a:ext cx="939137" cy="4293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able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3"/>
          <p:cNvSpPr>
            <a:spLocks noGrp="1"/>
          </p:cNvSpPr>
          <p:nvPr>
            <p:ph type="tbl" sz="quarter" idx="22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6" y="5999997"/>
            <a:ext cx="6021879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2DDBCE-2E09-FC44-A7BB-1DDC7FAEEE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Pentagon 12"/>
          <p:cNvSpPr/>
          <p:nvPr/>
        </p:nvSpPr>
        <p:spPr>
          <a:xfrm>
            <a:off x="627434" y="1781334"/>
            <a:ext cx="1475370" cy="1322623"/>
          </a:xfrm>
          <a:prstGeom prst="homePlate">
            <a:avLst>
              <a:gd name="adj" fmla="val 1903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hevron 6"/>
          <p:cNvSpPr/>
          <p:nvPr/>
        </p:nvSpPr>
        <p:spPr>
          <a:xfrm>
            <a:off x="1955601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1953579" y="3103956"/>
            <a:ext cx="1225550" cy="2009876"/>
          </a:xfrm>
          <a:prstGeom prst="chevron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627434" y="3103956"/>
            <a:ext cx="1222958" cy="2009876"/>
          </a:xfrm>
          <a:prstGeom prst="chevron">
            <a:avLst>
              <a:gd name="adj" fmla="val 0"/>
            </a:avLst>
          </a:prstGeom>
          <a:solidFill>
            <a:schemeClr val="accent2">
              <a:lumMod val="20000"/>
              <a:lumOff val="80000"/>
              <a:alpha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294323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chemeClr val="accent2">
              <a:alpha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292301" y="3103956"/>
            <a:ext cx="1225550" cy="2009876"/>
          </a:xfrm>
          <a:prstGeom prst="chevron">
            <a:avLst>
              <a:gd name="adj" fmla="val 0"/>
            </a:avLst>
          </a:prstGeom>
          <a:solidFill>
            <a:schemeClr val="accent2">
              <a:lumMod val="40000"/>
              <a:lumOff val="60000"/>
              <a:alpha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20232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18210" y="3103956"/>
            <a:ext cx="1225550" cy="2009876"/>
          </a:xfrm>
          <a:prstGeom prst="chevron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5945795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5943773" y="3103956"/>
            <a:ext cx="1225550" cy="2009876"/>
          </a:xfrm>
          <a:prstGeom prst="chevron">
            <a:avLst>
              <a:gd name="adj" fmla="val 0"/>
            </a:avLst>
          </a:prstGeom>
          <a:solidFill>
            <a:schemeClr val="accent2">
              <a:alpha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288818" y="1771810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286797" y="3103956"/>
            <a:ext cx="1296182" cy="2009876"/>
          </a:xfrm>
          <a:prstGeom prst="chevron">
            <a:avLst>
              <a:gd name="adj" fmla="val 0"/>
            </a:avLst>
          </a:prstGeom>
          <a:solidFill>
            <a:schemeClr val="accent2"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13159" y="1781334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713160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22931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042306" y="3175966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36433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392506" y="3175966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94734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4696523" y="3175966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26009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6009273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7625978" y="1781334"/>
            <a:ext cx="957002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7346579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2456296" y="5999997"/>
            <a:ext cx="6024666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37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63FEE47-F1CB-DA4B-B896-D80B21BFC4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093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Layout: 0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2243C6F-909E-4F4E-BE06-20F78304CF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3B34DF-A767-5844-B3B8-534E132072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72E81077-2C5A-4A17-B319-246A07DE25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07344" y="6167065"/>
            <a:ext cx="939137" cy="4293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MWF Text White+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78D18D6-5355-B847-867A-88851FBFB4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B607CD4-0A0B-4844-A461-7C421EC293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0D6BB7-E3D2-4E49-B962-8713A5D71F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MWF Text White+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4729971" y="1828798"/>
            <a:ext cx="3816510" cy="381651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3662ED-784C-D249-8795-CA82D1CC10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able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3"/>
          <p:cNvSpPr>
            <a:spLocks noGrp="1"/>
          </p:cNvSpPr>
          <p:nvPr>
            <p:ph type="tbl" sz="quarter" idx="22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7" y="5999997"/>
            <a:ext cx="6024666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0B4BE5-2887-AE45-9F8B-D30C7DD64F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Graph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3" y="1699588"/>
            <a:ext cx="8091115" cy="405495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7" y="5999997"/>
            <a:ext cx="6030756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A002C4-E0D3-A54E-A3B4-4CDAE08A7A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Arrow Chart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Pentagon 12"/>
          <p:cNvSpPr/>
          <p:nvPr/>
        </p:nvSpPr>
        <p:spPr>
          <a:xfrm>
            <a:off x="627434" y="1781334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hevron 6"/>
          <p:cNvSpPr/>
          <p:nvPr/>
        </p:nvSpPr>
        <p:spPr>
          <a:xfrm>
            <a:off x="1955601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1953579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627434" y="3103956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294323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292301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20232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18210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5945795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5943773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288818" y="1771810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286797" y="3103956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13159" y="1781334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713160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22931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042306" y="3175966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36433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392506" y="3175966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94734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4696523" y="3175966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26009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6009273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7625978" y="1781334"/>
            <a:ext cx="957002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7346579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2456297" y="5999997"/>
            <a:ext cx="6025788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3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32915A1-93EA-4542-9602-D99BAD4474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Info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92451-5459-9D43-8A99-516D9A08E35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6D3F57-B7D9-8F4B-98EC-025799A597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6183033"/>
            <a:ext cx="1379166" cy="413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Info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D26ECB-F423-1045-92B3-BDC98461062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C8B7AD-A6D7-AE46-8C4C-7FBBC674BC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6183033"/>
            <a:ext cx="1379166" cy="413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0"/>
            <a:ext cx="892848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>
                    <a:lumMod val="40000"/>
                    <a:lumOff val="6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E5A2D0-4F13-F245-8C06-5F0B8F40A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ED6370-4F07-5D41-8CB0-5ED304C96E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63861E4A-EEA6-4C5D-8E86-4E284FDA84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07344" y="6167065"/>
            <a:ext cx="939137" cy="4293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Info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5419DB-9474-2846-8B3E-DA30852DC01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40BC8F-F8D9-4849-9747-9D85A748C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6183033"/>
            <a:ext cx="1379166" cy="413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Info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A9B494-9F9D-2F40-9D90-755C68BE6C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CCD010-54C7-3541-BC74-F2FAF23D8F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6183033"/>
            <a:ext cx="1379166" cy="413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Info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7F2C01-7E98-AC47-B47D-D0991DB0C91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61B5FA-93C6-B347-8327-62EA2D3914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6183033"/>
            <a:ext cx="1379166" cy="413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3103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5" y="1100831"/>
            <a:ext cx="7919046" cy="4754791"/>
          </a:xfrm>
        </p:spPr>
        <p:txBody>
          <a:bodyPr>
            <a:normAutofit/>
          </a:bodyPr>
          <a:lstStyle>
            <a:lvl1pPr marL="171446" indent="-171446"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381740"/>
            <a:ext cx="7919047" cy="552895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43AC72-C506-7842-973C-0C61CB02B3BD}"/>
              </a:ext>
            </a:extLst>
          </p:cNvPr>
          <p:cNvSpPr/>
          <p:nvPr userDrawn="1"/>
        </p:nvSpPr>
        <p:spPr>
          <a:xfrm>
            <a:off x="3974481" y="6319855"/>
            <a:ext cx="4572000" cy="1384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/>
            <a:r>
              <a:rPr lang="en-US" sz="900" b="0" dirty="0">
                <a:solidFill>
                  <a:schemeClr val="tx1"/>
                </a:solidFill>
              </a:rPr>
              <a:t>Board of Directors Update</a:t>
            </a:r>
            <a:r>
              <a:rPr lang="en-US" sz="900" b="0" baseline="0" dirty="0">
                <a:solidFill>
                  <a:schemeClr val="tx1"/>
                </a:solidFill>
              </a:rPr>
              <a:t> </a:t>
            </a:r>
            <a:r>
              <a:rPr lang="en-US" sz="900" b="1" baseline="0" dirty="0">
                <a:solidFill>
                  <a:schemeClr val="tx1"/>
                </a:solidFill>
              </a:rPr>
              <a:t>April 2019</a:t>
            </a:r>
            <a:endParaRPr lang="en-US" sz="9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DDE322-74A9-482A-9BAC-77342539D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519" y="6018772"/>
            <a:ext cx="2110258" cy="64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36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MWF Graph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7817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3" y="1699589"/>
            <a:ext cx="8091115" cy="417768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9AC434B-D452-184F-A148-73AB6F104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34" y="381740"/>
            <a:ext cx="7919047" cy="552895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736659-69D8-854B-A7B4-6E06D9C0B5AC}"/>
              </a:ext>
            </a:extLst>
          </p:cNvPr>
          <p:cNvSpPr/>
          <p:nvPr userDrawn="1"/>
        </p:nvSpPr>
        <p:spPr>
          <a:xfrm>
            <a:off x="3974481" y="6319855"/>
            <a:ext cx="4572000" cy="1384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/>
            <a:r>
              <a:rPr lang="en-US" sz="900" b="0" dirty="0">
                <a:solidFill>
                  <a:schemeClr val="tx1"/>
                </a:solidFill>
              </a:rPr>
              <a:t>Board of Directors Update</a:t>
            </a:r>
            <a:r>
              <a:rPr lang="en-US" sz="900" b="0" baseline="0" dirty="0">
                <a:solidFill>
                  <a:schemeClr val="tx1"/>
                </a:solidFill>
              </a:rPr>
              <a:t> </a:t>
            </a:r>
            <a:r>
              <a:rPr lang="en-US" sz="900" b="1" baseline="0" dirty="0">
                <a:solidFill>
                  <a:schemeClr val="tx1"/>
                </a:solidFill>
              </a:rPr>
              <a:t>April 2019</a:t>
            </a:r>
            <a:endParaRPr lang="en-US" sz="9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ED5978-8B2B-4B51-A55B-C1D8A8CAF2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7433" y="6135238"/>
            <a:ext cx="2109399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9226"/>
      </p:ext>
    </p:extLst>
  </p:cSld>
  <p:clrMapOvr>
    <a:masterClrMapping/>
  </p:clrMapOvr>
  <p:hf sldNum="0"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15636" y="1461580"/>
            <a:ext cx="941758" cy="40101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lIns="80682" tIns="80682" rIns="80682" bIns="80682" rtlCol="0" anchor="ctr" anchorCtr="0">
            <a:noAutofit/>
          </a:bodyPr>
          <a:lstStyle/>
          <a:p>
            <a:pPr algn="ctr" eaLnBrk="1" hangingPunct="1"/>
            <a:endParaRPr lang="en-US" sz="1412" b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Rectangle 25"/>
          <p:cNvSpPr>
            <a:spLocks noChangeArrowheads="1"/>
          </p:cNvSpPr>
          <p:nvPr userDrawn="1"/>
        </p:nvSpPr>
        <p:spPr bwMode="auto">
          <a:xfrm>
            <a:off x="415637" y="1312651"/>
            <a:ext cx="8312439" cy="64293"/>
          </a:xfrm>
          <a:prstGeom prst="rect">
            <a:avLst/>
          </a:prstGeom>
          <a:solidFill>
            <a:schemeClr val="accent1">
              <a:alpha val="90195"/>
            </a:schemeClr>
          </a:solidFill>
          <a:ln w="9525" algn="ctr">
            <a:solidFill>
              <a:schemeClr val="accent1"/>
            </a:solidFill>
            <a:round/>
          </a:ln>
        </p:spPr>
        <p:txBody>
          <a:bodyPr lIns="99938" tIns="49969" rIns="99938" bIns="49969" anchor="ctr"/>
          <a:lstStyle/>
          <a:p>
            <a:pPr algn="ctr" defTabSz="1000034" eaLnBrk="1" hangingPunct="1"/>
            <a:endParaRPr lang="en-US" sz="1059" b="1">
              <a:solidFill>
                <a:srgbClr val="000000"/>
              </a:solidFill>
              <a:latin typeface="Calibri"/>
              <a:ea typeface="ＭＳ Ｐゴシック"/>
            </a:endParaRPr>
          </a:p>
        </p:txBody>
      </p:sp>
      <p:sp>
        <p:nvSpPr>
          <p:cNvPr id="16" name="Rectangle 24"/>
          <p:cNvSpPr>
            <a:spLocks noChangeArrowheads="1"/>
          </p:cNvSpPr>
          <p:nvPr userDrawn="1"/>
        </p:nvSpPr>
        <p:spPr bwMode="auto">
          <a:xfrm>
            <a:off x="415637" y="5554179"/>
            <a:ext cx="8312439" cy="64294"/>
          </a:xfrm>
          <a:prstGeom prst="rect">
            <a:avLst/>
          </a:prstGeom>
          <a:solidFill>
            <a:schemeClr val="accent1">
              <a:alpha val="90195"/>
            </a:schemeClr>
          </a:solidFill>
          <a:ln w="9525" algn="ctr">
            <a:solidFill>
              <a:schemeClr val="accent1"/>
            </a:solidFill>
            <a:round/>
          </a:ln>
        </p:spPr>
        <p:txBody>
          <a:bodyPr lIns="99938" tIns="49969" rIns="99938" bIns="49969" anchor="ctr"/>
          <a:lstStyle/>
          <a:p>
            <a:pPr algn="ctr" defTabSz="1000034" eaLnBrk="1" hangingPunct="1"/>
            <a:endParaRPr lang="en-US" sz="1059" b="1">
              <a:solidFill>
                <a:srgbClr val="000000"/>
              </a:solidFill>
              <a:latin typeface="Calibri"/>
              <a:ea typeface="ＭＳ Ｐゴシック"/>
            </a:endParaRPr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415637" y="5487456"/>
            <a:ext cx="8312439" cy="0"/>
          </a:xfrm>
          <a:prstGeom prst="line">
            <a:avLst/>
          </a:prstGeom>
          <a:noFill/>
          <a:ln w="19050" cap="flat" cmpd="sng" algn="ctr">
            <a:solidFill>
              <a:srgbClr val="336699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 userDrawn="1"/>
        </p:nvCxnSpPr>
        <p:spPr bwMode="auto">
          <a:xfrm>
            <a:off x="415637" y="1438381"/>
            <a:ext cx="8312439" cy="0"/>
          </a:xfrm>
          <a:prstGeom prst="line">
            <a:avLst/>
          </a:prstGeom>
          <a:noFill/>
          <a:ln w="19050" cap="flat" cmpd="sng" algn="ctr">
            <a:solidFill>
              <a:srgbClr val="336699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39091" y="1461580"/>
            <a:ext cx="7688985" cy="4010111"/>
          </a:xfrm>
        </p:spPr>
        <p:txBody>
          <a:bodyPr anchor="ctr" anchorCtr="0">
            <a:normAutofit/>
          </a:bodyPr>
          <a:lstStyle>
            <a:lvl1pPr marL="306778" indent="-306778">
              <a:spcBef>
                <a:spcPts val="1765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"/>
              <a:defRPr sz="1765" b="1" baseline="0">
                <a:solidFill>
                  <a:srgbClr val="336699"/>
                </a:solidFill>
              </a:defRPr>
            </a:lvl1pPr>
            <a:lvl2pPr marL="551919" indent="-161094">
              <a:spcBef>
                <a:spcPts val="529"/>
              </a:spcBef>
              <a:spcAft>
                <a:spcPct val="0"/>
              </a:spcAft>
              <a:buClrTx/>
              <a:buFont typeface="Calibri" panose="020F0502020204030204" pitchFamily="34" charset="0"/>
              <a:buChar char="–"/>
              <a:defRPr sz="1588" b="0" baseline="0">
                <a:solidFill>
                  <a:srgbClr val="336699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FF"/>
                </a:solidFill>
              </a:rPr>
              <a:t>&lt;Document Title&gt;, &lt;Presentation Date&gt; | Manatt Health Strategies, LLC</a:t>
            </a:r>
          </a:p>
        </p:txBody>
      </p:sp>
    </p:spTree>
    <p:extLst>
      <p:ext uri="{BB962C8B-B14F-4D97-AF65-F5344CB8AC3E}">
        <p14:creationId xmlns:p14="http://schemas.microsoft.com/office/powerpoint/2010/main" val="3354840580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white">
          <a:xfrm>
            <a:off x="158750" y="49739"/>
            <a:ext cx="8777433" cy="102602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138" tIns="50069" rIns="100138" bIns="50069" numCol="1" spcCol="0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588" b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&lt;Document Title&gt;, &lt;Presentation Date&gt; | Manatt Health Strategies, LLC</a:t>
            </a: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457201" y="2333896"/>
            <a:ext cx="8229600" cy="1676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none" lIns="100068" tIns="50034" rIns="100068" bIns="50034" anchor="ctr"/>
          <a:lstStyle/>
          <a:p>
            <a:pPr defTabSz="898379" eaLnBrk="1" hangingPunct="1"/>
            <a:endParaRPr lang="en-US" sz="1059" b="1">
              <a:solidFill>
                <a:srgbClr val="000000"/>
              </a:solidFill>
              <a:latin typeface="Arial Unicode MS" pitchFamily="34" charset="-128"/>
              <a:ea typeface="ＭＳ Ｐゴシック"/>
            </a:endParaRPr>
          </a:p>
        </p:txBody>
      </p:sp>
      <p:sp>
        <p:nvSpPr>
          <p:cNvPr id="7" name="Title 1"/>
          <p:cNvSpPr>
            <a:spLocks noGrp="1"/>
          </p:cNvSpPr>
          <p:nvPr userDrawn="1">
            <p:ph type="title"/>
          </p:nvPr>
        </p:nvSpPr>
        <p:spPr>
          <a:xfrm>
            <a:off x="969818" y="2333896"/>
            <a:ext cx="7204364" cy="1676400"/>
          </a:xfrm>
        </p:spPr>
        <p:txBody>
          <a:bodyPr anchor="ctr" anchorCtr="1">
            <a:normAutofit/>
          </a:bodyPr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457200" y="581296"/>
            <a:ext cx="8229600" cy="5181600"/>
          </a:xfrm>
          <a:prstGeom prst="rect">
            <a:avLst/>
          </a:prstGeom>
          <a:noFill/>
          <a:ln w="88900">
            <a:solidFill>
              <a:schemeClr val="bg2"/>
            </a:solidFill>
            <a:miter lim="800000"/>
          </a:ln>
          <a:effectLst/>
        </p:spPr>
        <p:txBody>
          <a:bodyPr wrap="none" lIns="100068" tIns="50034" rIns="100068" bIns="50034" anchor="ctr"/>
          <a:lstStyle/>
          <a:p>
            <a:pPr defTabSz="898379" eaLnBrk="1" hangingPunct="1">
              <a:defRPr/>
            </a:pPr>
            <a:endParaRPr lang="en-US" sz="1059" b="1">
              <a:solidFill>
                <a:srgbClr val="000000"/>
              </a:solidFill>
              <a:latin typeface="Arial Unicode MS" pitchFamily="34" charset="-128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98044664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Title Ba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&lt;Document Title&gt;, &lt;Presentation Date&gt; | Manatt Health Strategies, LLC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15637" y="1075764"/>
            <a:ext cx="8312727" cy="806824"/>
          </a:xfrm>
          <a:solidFill>
            <a:schemeClr val="bg2"/>
          </a:solidFill>
        </p:spPr>
        <p:txBody>
          <a:bodyPr bIns="0" anchor="ctr" anchorCtr="0">
            <a:norm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52146" indent="0" algn="ctr">
              <a:buNone/>
              <a:defRPr b="1">
                <a:solidFill>
                  <a:schemeClr val="bg1"/>
                </a:solidFill>
              </a:defRPr>
            </a:lvl2pPr>
            <a:lvl3pPr marL="504292" indent="0" algn="ctr">
              <a:buNone/>
              <a:defRPr b="1">
                <a:solidFill>
                  <a:schemeClr val="bg1"/>
                </a:solidFill>
              </a:defRPr>
            </a:lvl3pPr>
            <a:lvl4pPr marL="706008" indent="0" algn="ctr">
              <a:buNone/>
              <a:defRPr b="1">
                <a:solidFill>
                  <a:schemeClr val="bg1"/>
                </a:solidFill>
              </a:defRPr>
            </a:lvl4pPr>
            <a:lvl5pPr marL="958154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15637" y="1949824"/>
            <a:ext cx="8312727" cy="41013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0441262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ltGray">
          <a:xfrm>
            <a:off x="415636" y="1075765"/>
            <a:ext cx="4089862" cy="640136"/>
          </a:xfrm>
          <a:solidFill>
            <a:schemeClr val="accent2"/>
          </a:solidFill>
          <a:ln>
            <a:noFill/>
          </a:ln>
        </p:spPr>
        <p:txBody>
          <a:bodyPr vert="horz" wrap="square" lIns="101854" tIns="54864" rIns="101854" bIns="50927" numCol="1" anchor="ctr" anchorCtr="0" compatLnSpc="1">
            <a:prstTxWarp prst="textNoShape">
              <a:avLst/>
            </a:prstTxWarp>
            <a:normAutofit/>
          </a:bodyPr>
          <a:lstStyle>
            <a:lvl1pPr marL="151287" indent="-151287" algn="ctr">
              <a:buNone/>
              <a:defRPr lang="en-US" b="1" smtClean="0">
                <a:solidFill>
                  <a:schemeClr val="bg1"/>
                </a:solidFill>
              </a:defRPr>
            </a:lvl1pPr>
          </a:lstStyle>
          <a:p>
            <a:pPr marL="0" lvl="0" indent="0" algn="ctr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ltGray">
          <a:xfrm>
            <a:off x="4641272" y="1075765"/>
            <a:ext cx="4089862" cy="640136"/>
          </a:xfrm>
          <a:solidFill>
            <a:schemeClr val="tx2"/>
          </a:solidFill>
          <a:ln>
            <a:noFill/>
          </a:ln>
        </p:spPr>
        <p:txBody>
          <a:bodyPr vert="horz" wrap="square" lIns="101854" tIns="54864" rIns="101854" bIns="50927" numCol="1" anchor="ctr" anchorCtr="0" compatLnSpc="1">
            <a:prstTxWarp prst="textNoShape">
              <a:avLst/>
            </a:prstTxWarp>
            <a:normAutofit/>
          </a:bodyPr>
          <a:lstStyle>
            <a:lvl1pPr marL="151287" indent="-151287" algn="ctr">
              <a:buNone/>
              <a:defRPr lang="en-US" b="1" smtClean="0">
                <a:solidFill>
                  <a:schemeClr val="bg1"/>
                </a:solidFill>
              </a:defRPr>
            </a:lvl1pPr>
          </a:lstStyle>
          <a:p>
            <a:pPr marL="0" lvl="0" indent="0" algn="ctr"/>
            <a:r>
              <a:rPr lang="en-US"/>
              <a:t>Click to 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&lt;Document Title&gt;, &lt;Presentation Date&gt; | Manatt Health Strategies, LLC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415636" y="1715901"/>
            <a:ext cx="4089862" cy="4335275"/>
          </a:xfrm>
          <a:solidFill>
            <a:schemeClr val="accent2">
              <a:lumMod val="40000"/>
              <a:lumOff val="60000"/>
            </a:schemeClr>
          </a:solidFill>
        </p:spPr>
        <p:txBody>
          <a:bodyPr tIns="91440" bIns="91440"/>
          <a:lstStyle>
            <a:lvl1pPr>
              <a:spcAft>
                <a:spcPts val="529"/>
              </a:spcAft>
              <a:defRPr sz="1588"/>
            </a:lvl1pPr>
            <a:lvl2pPr>
              <a:spcAft>
                <a:spcPts val="529"/>
              </a:spcAft>
              <a:defRPr sz="1588"/>
            </a:lvl2pPr>
            <a:lvl3pPr>
              <a:spcAft>
                <a:spcPts val="529"/>
              </a:spcAft>
              <a:defRPr sz="1588"/>
            </a:lvl3pPr>
            <a:lvl4pPr>
              <a:spcAft>
                <a:spcPts val="529"/>
              </a:spcAft>
              <a:defRPr sz="1588"/>
            </a:lvl4pPr>
            <a:lvl5pPr>
              <a:spcAft>
                <a:spcPts val="529"/>
              </a:spcAft>
              <a:defRPr sz="158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4641272" y="1715901"/>
            <a:ext cx="4089862" cy="4335275"/>
          </a:xfrm>
          <a:solidFill>
            <a:schemeClr val="bg1">
              <a:lumMod val="85000"/>
            </a:schemeClr>
          </a:solidFill>
        </p:spPr>
        <p:txBody>
          <a:bodyPr tIns="91440" bIns="91440"/>
          <a:lstStyle>
            <a:lvl1pPr>
              <a:spcAft>
                <a:spcPts val="529"/>
              </a:spcAft>
              <a:defRPr sz="1588"/>
            </a:lvl1pPr>
            <a:lvl2pPr>
              <a:spcAft>
                <a:spcPts val="529"/>
              </a:spcAft>
              <a:defRPr sz="1588"/>
            </a:lvl2pPr>
            <a:lvl3pPr>
              <a:spcAft>
                <a:spcPts val="529"/>
              </a:spcAft>
              <a:defRPr sz="1588"/>
            </a:lvl3pPr>
            <a:lvl4pPr>
              <a:spcAft>
                <a:spcPts val="529"/>
              </a:spcAft>
              <a:defRPr sz="1588"/>
            </a:lvl4pPr>
            <a:lvl5pPr>
              <a:spcAft>
                <a:spcPts val="529"/>
              </a:spcAft>
              <a:defRPr sz="158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775108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2DAF0-0013-6F44-BDC5-714FFED3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E55082-BA53-1640-B33A-2AA9A294E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&lt;Document Title&gt;, &lt;Presentation Date&gt; | Manatt Health Strategies, LLC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7516430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3-Aut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415636" y="1613647"/>
            <a:ext cx="2078182" cy="20170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&lt;Document Title&gt;, &lt;Presentation Date&gt; | Manatt Health Strategies, LLC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8"/>
          <p:cNvSpPr>
            <a:spLocks noGrp="1"/>
          </p:cNvSpPr>
          <p:nvPr>
            <p:ph sz="quarter" idx="21"/>
          </p:nvPr>
        </p:nvSpPr>
        <p:spPr>
          <a:xfrm>
            <a:off x="415636" y="3630707"/>
            <a:ext cx="2632364" cy="2193551"/>
          </a:xfrm>
        </p:spPr>
        <p:txBody>
          <a:bodyPr lIns="45720" tIns="182880" rIns="45720" bIns="45720" anchor="t" anchorCtr="0"/>
          <a:lstStyle>
            <a:lvl1pPr marL="0" indent="0">
              <a:spcAft>
                <a:spcPct val="0"/>
              </a:spcAft>
              <a:buNone/>
              <a:defRPr sz="1941" b="1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Aft>
                <a:spcPts val="1059"/>
              </a:spcAft>
              <a:buNone/>
              <a:defRPr sz="1588" b="1" baseline="0">
                <a:solidFill>
                  <a:schemeClr val="accent2"/>
                </a:solidFill>
              </a:defRPr>
            </a:lvl2pPr>
            <a:lvl3pPr marL="0" indent="0">
              <a:spcAft>
                <a:spcPts val="529"/>
              </a:spcAft>
              <a:buNone/>
              <a:defRPr sz="1588"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3254701" y="1613647"/>
            <a:ext cx="2078182" cy="20170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9" name="Content Placeholder 18"/>
          <p:cNvSpPr>
            <a:spLocks noGrp="1"/>
          </p:cNvSpPr>
          <p:nvPr>
            <p:ph sz="quarter" idx="23"/>
          </p:nvPr>
        </p:nvSpPr>
        <p:spPr>
          <a:xfrm>
            <a:off x="3254701" y="3630707"/>
            <a:ext cx="2632364" cy="2193551"/>
          </a:xfrm>
        </p:spPr>
        <p:txBody>
          <a:bodyPr lIns="45720" tIns="182880" rIns="45720" bIns="45720" anchor="t" anchorCtr="0"/>
          <a:lstStyle>
            <a:lvl1pPr marL="0" indent="0">
              <a:spcAft>
                <a:spcPct val="0"/>
              </a:spcAft>
              <a:buNone/>
              <a:defRPr sz="1941" b="1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Aft>
                <a:spcPts val="1059"/>
              </a:spcAft>
              <a:buNone/>
              <a:defRPr sz="1588" b="1" baseline="0">
                <a:solidFill>
                  <a:schemeClr val="accent2"/>
                </a:solidFill>
              </a:defRPr>
            </a:lvl2pPr>
            <a:lvl3pPr marL="0" indent="0">
              <a:spcAft>
                <a:spcPts val="529"/>
              </a:spcAft>
              <a:buNone/>
              <a:defRPr sz="1588"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6093765" y="1613647"/>
            <a:ext cx="2078182" cy="20170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Content Placeholder 18"/>
          <p:cNvSpPr>
            <a:spLocks noGrp="1"/>
          </p:cNvSpPr>
          <p:nvPr>
            <p:ph sz="quarter" idx="25"/>
          </p:nvPr>
        </p:nvSpPr>
        <p:spPr>
          <a:xfrm>
            <a:off x="6093765" y="3630707"/>
            <a:ext cx="2632364" cy="2193551"/>
          </a:xfrm>
        </p:spPr>
        <p:txBody>
          <a:bodyPr lIns="45720" tIns="182880" rIns="45720" bIns="45720" anchor="t" anchorCtr="0"/>
          <a:lstStyle>
            <a:lvl1pPr marL="0" indent="0">
              <a:spcAft>
                <a:spcPct val="0"/>
              </a:spcAft>
              <a:buNone/>
              <a:defRPr sz="1941" b="1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Aft>
                <a:spcPts val="1059"/>
              </a:spcAft>
              <a:buNone/>
              <a:defRPr sz="1588" b="1" baseline="0">
                <a:solidFill>
                  <a:schemeClr val="accent2"/>
                </a:solidFill>
              </a:defRPr>
            </a:lvl2pPr>
            <a:lvl3pPr marL="0" indent="0">
              <a:spcAft>
                <a:spcPts val="529"/>
              </a:spcAft>
              <a:buNone/>
              <a:defRPr sz="1588"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80810664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old Title Ba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&lt;Document Title&gt;, &lt;Presentation Date&gt; | Manatt Health Strategies, LLC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15637" y="1075764"/>
            <a:ext cx="8312727" cy="806824"/>
          </a:xfrm>
          <a:solidFill>
            <a:schemeClr val="accent1"/>
          </a:solidFill>
        </p:spPr>
        <p:txBody>
          <a:bodyPr bIns="0" anchor="ctr" anchorCtr="0">
            <a:norm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52146" indent="0" algn="ctr">
              <a:buNone/>
              <a:defRPr b="1">
                <a:solidFill>
                  <a:schemeClr val="bg1"/>
                </a:solidFill>
              </a:defRPr>
            </a:lvl2pPr>
            <a:lvl3pPr marL="504292" indent="0" algn="ctr">
              <a:buNone/>
              <a:defRPr b="1">
                <a:solidFill>
                  <a:schemeClr val="bg1"/>
                </a:solidFill>
              </a:defRPr>
            </a:lvl3pPr>
            <a:lvl4pPr marL="706008" indent="0" algn="ctr">
              <a:buNone/>
              <a:defRPr b="1">
                <a:solidFill>
                  <a:schemeClr val="bg1"/>
                </a:solidFill>
              </a:defRPr>
            </a:lvl4pPr>
            <a:lvl5pPr marL="958154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15637" y="1949824"/>
            <a:ext cx="8312727" cy="41013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82936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5">
                    <a:lumMod val="40000"/>
                    <a:lumOff val="6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87A2EC-438B-1044-A3AF-99AFAEEEE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3EBB16-AD77-3240-83A3-2F85443BF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A03275-5D2F-F946-BFA4-D6D1D463EAC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B72AB5F-9111-7A4D-8C29-A328BB78CC80}"/>
              </a:ext>
            </a:extLst>
          </p:cNvPr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60C7B4-8011-AE4E-AFED-B82E5203D1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900" y="5803900"/>
            <a:ext cx="2128823" cy="6380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BB3BA39-CAEA-E44B-9F64-BBF355856EDC}"/>
              </a:ext>
            </a:extLst>
          </p:cNvPr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7B07FF-40DE-744D-8C1D-8DBC2A74BC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9ACE06-2526-3D4B-986D-A4CA8AD72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900" y="5803900"/>
            <a:ext cx="2128823" cy="6380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7E2D29-8510-8D43-9502-458D3D71BEB0}"/>
              </a:ext>
            </a:extLst>
          </p:cNvPr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4EDE8F-4CE8-3B46-9C2F-C9D4265E891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510EE1-CD7A-1B4D-91F4-3263012B16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900" y="5803900"/>
            <a:ext cx="2128823" cy="63807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EC1AD93-FDB0-DE4D-96C9-AB89B36F97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60382" y="620429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Meeting Name  |  Meeting Date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1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809" r:id="rId2"/>
    <p:sldLayoutId id="2147483738" r:id="rId3"/>
    <p:sldLayoutId id="2147483736" r:id="rId4"/>
    <p:sldLayoutId id="2147483737" r:id="rId5"/>
    <p:sldLayoutId id="2147483739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12" r:id="rId17"/>
    <p:sldLayoutId id="2147483781" r:id="rId18"/>
    <p:sldLayoutId id="2147483782" r:id="rId19"/>
    <p:sldLayoutId id="2147483808" r:id="rId20"/>
    <p:sldLayoutId id="2147483796" r:id="rId21"/>
    <p:sldLayoutId id="2147483797" r:id="rId22"/>
    <p:sldLayoutId id="2147483722" r:id="rId23"/>
    <p:sldLayoutId id="2147483763" r:id="rId24"/>
    <p:sldLayoutId id="2147483791" r:id="rId25"/>
    <p:sldLayoutId id="2147483807" r:id="rId26"/>
    <p:sldLayoutId id="2147483798" r:id="rId27"/>
    <p:sldLayoutId id="2147483799" r:id="rId28"/>
    <p:sldLayoutId id="2147483786" r:id="rId29"/>
    <p:sldLayoutId id="2147483787" r:id="rId30"/>
    <p:sldLayoutId id="2147483733" r:id="rId31"/>
    <p:sldLayoutId id="2147483800" r:id="rId32"/>
    <p:sldLayoutId id="2147483801" r:id="rId33"/>
    <p:sldLayoutId id="2147483802" r:id="rId34"/>
    <p:sldLayoutId id="2147483764" r:id="rId35"/>
    <p:sldLayoutId id="2147483762" r:id="rId36"/>
    <p:sldLayoutId id="2147483790" r:id="rId37"/>
    <p:sldLayoutId id="2147483792" r:id="rId38"/>
    <p:sldLayoutId id="2147483793" r:id="rId39"/>
    <p:sldLayoutId id="2147483794" r:id="rId40"/>
    <p:sldLayoutId id="2147483795" r:id="rId41"/>
    <p:sldLayoutId id="2147483767" r:id="rId42"/>
    <p:sldLayoutId id="2147483803" r:id="rId43"/>
    <p:sldLayoutId id="2147483810" r:id="rId44"/>
    <p:sldLayoutId id="2147483811" r:id="rId45"/>
    <p:sldLayoutId id="2147483812" r:id="rId46"/>
    <p:sldLayoutId id="2147483813" r:id="rId47"/>
    <p:sldLayoutId id="2147483814" r:id="rId48"/>
    <p:sldLayoutId id="2147483815" r:id="rId49"/>
    <p:sldLayoutId id="2147483816" r:id="rId50"/>
    <p:sldLayoutId id="2147483817" r:id="rId51"/>
    <p:sldLayoutId id="2147483818" r:id="rId52"/>
  </p:sldLayoutIdLst>
  <p:hf sldNum="0" hdr="0" dt="0"/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hyperlink" Target="https://www.commonwealthfund.org/publications/fund-reports/2020/jul/transforming-primary-health-care-women-part-1-framework" TargetMode="External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hyperlink" Target="https://www.commonwealthfund.org/publications/fund-reports/2020/jul/transforming-primary-health-care-women-part-2-path-forward" TargetMode="External"/><Relationship Id="rId9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90A7738-E5FC-CF44-BFA2-A3F3D95D91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July 16, 2020  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FA68F72-BD3E-164C-BA76-191927027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028" y="589086"/>
            <a:ext cx="6015900" cy="2061647"/>
          </a:xfrm>
        </p:spPr>
        <p:txBody>
          <a:bodyPr>
            <a:normAutofit/>
          </a:bodyPr>
          <a:lstStyle/>
          <a:p>
            <a:r>
              <a:rPr lang="en-US" dirty="0"/>
              <a:t>Transforming Primary Health Care for Women 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4AE6B1EF-1F51-4141-B78B-E8F9C368E3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The Commonwealth Fund and Manatt Health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49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0DA420F-2BDE-F34D-9ADC-B3B4232BC8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652" y="2189243"/>
            <a:ext cx="8931347" cy="4668757"/>
          </a:xfrm>
          <a:prstGeom prst="rect">
            <a:avLst/>
          </a:prstGeom>
        </p:spPr>
      </p:pic>
      <p:sp>
        <p:nvSpPr>
          <p:cNvPr id="11" name="Subtitle 10">
            <a:extLst>
              <a:ext uri="{FF2B5EF4-FFF2-40B4-BE49-F238E27FC236}">
                <a16:creationId xmlns:a16="http://schemas.microsoft.com/office/drawing/2014/main" id="{755BE1D7-14B7-E842-85E7-B6F4754CFE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TRANSFORMING PRIMARY HEALTH CARE FOR WOMEN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1AD31F-21C8-4C8D-8942-BA84F7C3FD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Gaps and Barriers in the Primary Health Care System for Women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0C33C0-CF3E-40EF-A8B8-191F2A7FF31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057900" y="6203950"/>
            <a:ext cx="3086100" cy="365125"/>
          </a:xfrm>
        </p:spPr>
        <p:txBody>
          <a:bodyPr/>
          <a:lstStyle/>
          <a:p>
            <a:pPr defTabSz="806867" eaLnBrk="0" fontAlgn="base" hangingPunct="0"/>
            <a:r>
              <a:rPr lang="en-US" altLang="en-US">
                <a:solidFill>
                  <a:srgbClr val="FFFFFF"/>
                </a:solidFill>
              </a:rPr>
              <a:t>Transforming Primary Health Care for Women | The Commonwealth Fund &amp; Manatt, Phelps &amp; Phillips, LLP 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F487CE3E-048A-724B-A720-B5AFB97FA7B1}"/>
              </a:ext>
            </a:extLst>
          </p:cNvPr>
          <p:cNvSpPr txBox="1">
            <a:spLocks/>
          </p:cNvSpPr>
          <p:nvPr/>
        </p:nvSpPr>
        <p:spPr>
          <a:xfrm>
            <a:off x="3728443" y="6386512"/>
            <a:ext cx="5603244" cy="6241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46" indent="-171446" algn="l" defTabSz="914378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800" spc="-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80" indent="-173034" algn="l" defTabSz="914378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25" indent="-171446" algn="l" defTabSz="914378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71" indent="-171446" algn="l" defTabSz="914378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817" indent="-171446" algn="l" defTabSz="914378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The COVID-19 pandemic has revealed and, in some cases, </a:t>
            </a:r>
            <a:b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further exacerbated existing gaps in the primary health care system </a:t>
            </a:r>
            <a:b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endParaRPr lang="en-US" sz="1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06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ACC7741-D6F8-E644-BE94-E2C96B8150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TRANSFORMING PRIMARY HEALTH CARE FOR WOMEN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1AD31F-21C8-4C8D-8942-BA84F7C3F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34" y="514555"/>
            <a:ext cx="4954659" cy="1367408"/>
          </a:xfrm>
        </p:spPr>
        <p:txBody>
          <a:bodyPr>
            <a:noAutofit/>
          </a:bodyPr>
          <a:lstStyle/>
          <a:p>
            <a:r>
              <a:rPr lang="en-US" sz="2800" dirty="0"/>
              <a:t>Framework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6A42126-2988-CF44-A0C5-338529783F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4" y="1169582"/>
            <a:ext cx="2541067" cy="4686040"/>
          </a:xfrm>
        </p:spPr>
        <p:txBody>
          <a:bodyPr>
            <a:normAutofit/>
          </a:bodyPr>
          <a:lstStyle/>
          <a:p>
            <a:r>
              <a:rPr lang="en-US" sz="1800" dirty="0"/>
              <a:t>To address existing gaps and barriers </a:t>
            </a:r>
          </a:p>
          <a:p>
            <a:r>
              <a:rPr lang="en-US" sz="1800" dirty="0"/>
              <a:t>To optimally serve women of all ages and at all stages of life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pic>
        <p:nvPicPr>
          <p:cNvPr id="24" name="Picture 2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8E39A6-270B-B947-98C2-9A9036BDDF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601" y="514555"/>
            <a:ext cx="5425997" cy="624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68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5DD883-F746-194F-AA8E-2E34B55505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0679" y="1584251"/>
            <a:ext cx="3739801" cy="4306186"/>
          </a:xfrm>
          <a:prstGeom prst="rect">
            <a:avLst/>
          </a:prstGeom>
        </p:spPr>
      </p:pic>
      <p:sp>
        <p:nvSpPr>
          <p:cNvPr id="9" name="Subtitle 8">
            <a:extLst>
              <a:ext uri="{FF2B5EF4-FFF2-40B4-BE49-F238E27FC236}">
                <a16:creationId xmlns:a16="http://schemas.microsoft.com/office/drawing/2014/main" id="{4E3185DC-99FA-E749-9748-119C56A595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TRANSFORMING PRIMARY HEALTH CARE FOR WOMEN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1AD31F-21C8-4C8D-8942-BA84F7C3FD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The Primary Health Care System Must Be </a:t>
            </a:r>
            <a:r>
              <a:rPr lang="en-US" sz="2600" i="1" dirty="0"/>
              <a:t>Comprehensive</a:t>
            </a:r>
            <a:r>
              <a:rPr lang="en-US" sz="2600" dirty="0"/>
              <a:t>  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357BDE99-C495-744F-8B4E-DAE43945F91F}"/>
              </a:ext>
            </a:extLst>
          </p:cNvPr>
          <p:cNvSpPr/>
          <p:nvPr/>
        </p:nvSpPr>
        <p:spPr>
          <a:xfrm>
            <a:off x="627886" y="1584251"/>
            <a:ext cx="8412480" cy="450645"/>
          </a:xfrm>
          <a:custGeom>
            <a:avLst/>
            <a:gdLst>
              <a:gd name="connsiteX0" fmla="*/ 4400600 w 8365698"/>
              <a:gd name="connsiteY0" fmla="*/ 0 h 669851"/>
              <a:gd name="connsiteX1" fmla="*/ 4406297 w 8365698"/>
              <a:gd name="connsiteY1" fmla="*/ 0 h 669851"/>
              <a:gd name="connsiteX2" fmla="*/ 8046721 w 8365698"/>
              <a:gd name="connsiteY2" fmla="*/ 0 h 669851"/>
              <a:gd name="connsiteX3" fmla="*/ 8046721 w 8365698"/>
              <a:gd name="connsiteY3" fmla="*/ 459 h 669851"/>
              <a:gd name="connsiteX4" fmla="*/ 8052013 w 8365698"/>
              <a:gd name="connsiteY4" fmla="*/ 0 h 669851"/>
              <a:gd name="connsiteX5" fmla="*/ 8352012 w 8365698"/>
              <a:gd name="connsiteY5" fmla="*/ 667536 h 669851"/>
              <a:gd name="connsiteX6" fmla="*/ 8365698 w 8365698"/>
              <a:gd name="connsiteY6" fmla="*/ 669851 h 669851"/>
              <a:gd name="connsiteX7" fmla="*/ 8353053 w 8365698"/>
              <a:gd name="connsiteY7" fmla="*/ 669851 h 669851"/>
              <a:gd name="connsiteX8" fmla="*/ 329610 w 8365698"/>
              <a:gd name="connsiteY8" fmla="*/ 669851 h 669851"/>
              <a:gd name="connsiteX9" fmla="*/ 0 w 8365698"/>
              <a:gd name="connsiteY9" fmla="*/ 669851 h 669851"/>
              <a:gd name="connsiteX10" fmla="*/ 4400600 w 8365698"/>
              <a:gd name="connsiteY10" fmla="*/ 866 h 66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65698" h="669851">
                <a:moveTo>
                  <a:pt x="4400600" y="0"/>
                </a:moveTo>
                <a:lnTo>
                  <a:pt x="4406297" y="0"/>
                </a:lnTo>
                <a:lnTo>
                  <a:pt x="8046721" y="0"/>
                </a:lnTo>
                <a:lnTo>
                  <a:pt x="8046721" y="459"/>
                </a:lnTo>
                <a:lnTo>
                  <a:pt x="8052013" y="0"/>
                </a:lnTo>
                <a:lnTo>
                  <a:pt x="8352012" y="667536"/>
                </a:lnTo>
                <a:lnTo>
                  <a:pt x="8365698" y="669851"/>
                </a:lnTo>
                <a:lnTo>
                  <a:pt x="8353053" y="669851"/>
                </a:lnTo>
                <a:lnTo>
                  <a:pt x="329610" y="669851"/>
                </a:lnTo>
                <a:lnTo>
                  <a:pt x="0" y="669851"/>
                </a:lnTo>
                <a:lnTo>
                  <a:pt x="4400600" y="866"/>
                </a:lnTo>
                <a:close/>
              </a:path>
            </a:pathLst>
          </a:custGeom>
          <a:gradFill>
            <a:gsLst>
              <a:gs pos="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7499F51-2957-8C43-A3C7-99EF34665E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78" y="2045529"/>
            <a:ext cx="8365698" cy="2043928"/>
          </a:xfrm>
          <a:prstGeom prst="rect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26852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>
            <a:extLst>
              <a:ext uri="{FF2B5EF4-FFF2-40B4-BE49-F238E27FC236}">
                <a16:creationId xmlns:a16="http://schemas.microsoft.com/office/drawing/2014/main" id="{05535EFC-A80C-A341-8F8B-FB20DE1D8E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TRANSFORMING PRIMARY HEALTH CARE FOR WOMEN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1AD31F-21C8-4C8D-8942-BA84F7C3F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487823"/>
          </a:xfrm>
        </p:spPr>
        <p:txBody>
          <a:bodyPr>
            <a:noAutofit/>
          </a:bodyPr>
          <a:lstStyle/>
          <a:p>
            <a:r>
              <a:rPr lang="en-US" sz="2600" dirty="0"/>
              <a:t>The Primary Health Care System Must Be Prepared to Deliver </a:t>
            </a:r>
            <a:r>
              <a:rPr lang="en-US" sz="2600" i="1" dirty="0"/>
              <a:t>Sex-Specific, Sex-Aware, and Gender-Sensitive Care </a:t>
            </a:r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879C80-0728-BA47-B52E-65BFB3BD15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0679" y="1584251"/>
            <a:ext cx="3739801" cy="4306186"/>
          </a:xfrm>
          <a:prstGeom prst="rect">
            <a:avLst/>
          </a:prstGeom>
        </p:spPr>
      </p:pic>
      <p:sp>
        <p:nvSpPr>
          <p:cNvPr id="20" name="Freeform 19">
            <a:extLst>
              <a:ext uri="{FF2B5EF4-FFF2-40B4-BE49-F238E27FC236}">
                <a16:creationId xmlns:a16="http://schemas.microsoft.com/office/drawing/2014/main" id="{5F88873B-1B1B-1240-9277-7B29180C8BF8}"/>
              </a:ext>
            </a:extLst>
          </p:cNvPr>
          <p:cNvSpPr/>
          <p:nvPr/>
        </p:nvSpPr>
        <p:spPr>
          <a:xfrm>
            <a:off x="617253" y="2583712"/>
            <a:ext cx="8412480" cy="669851"/>
          </a:xfrm>
          <a:custGeom>
            <a:avLst/>
            <a:gdLst>
              <a:gd name="connsiteX0" fmla="*/ 4400600 w 8365698"/>
              <a:gd name="connsiteY0" fmla="*/ 0 h 669851"/>
              <a:gd name="connsiteX1" fmla="*/ 4406297 w 8365698"/>
              <a:gd name="connsiteY1" fmla="*/ 0 h 669851"/>
              <a:gd name="connsiteX2" fmla="*/ 8046721 w 8365698"/>
              <a:gd name="connsiteY2" fmla="*/ 0 h 669851"/>
              <a:gd name="connsiteX3" fmla="*/ 8046721 w 8365698"/>
              <a:gd name="connsiteY3" fmla="*/ 459 h 669851"/>
              <a:gd name="connsiteX4" fmla="*/ 8052013 w 8365698"/>
              <a:gd name="connsiteY4" fmla="*/ 0 h 669851"/>
              <a:gd name="connsiteX5" fmla="*/ 8352012 w 8365698"/>
              <a:gd name="connsiteY5" fmla="*/ 667536 h 669851"/>
              <a:gd name="connsiteX6" fmla="*/ 8365698 w 8365698"/>
              <a:gd name="connsiteY6" fmla="*/ 669851 h 669851"/>
              <a:gd name="connsiteX7" fmla="*/ 8353053 w 8365698"/>
              <a:gd name="connsiteY7" fmla="*/ 669851 h 669851"/>
              <a:gd name="connsiteX8" fmla="*/ 329610 w 8365698"/>
              <a:gd name="connsiteY8" fmla="*/ 669851 h 669851"/>
              <a:gd name="connsiteX9" fmla="*/ 0 w 8365698"/>
              <a:gd name="connsiteY9" fmla="*/ 669851 h 669851"/>
              <a:gd name="connsiteX10" fmla="*/ 4400600 w 8365698"/>
              <a:gd name="connsiteY10" fmla="*/ 866 h 66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65698" h="669851">
                <a:moveTo>
                  <a:pt x="4400600" y="0"/>
                </a:moveTo>
                <a:lnTo>
                  <a:pt x="4406297" y="0"/>
                </a:lnTo>
                <a:lnTo>
                  <a:pt x="8046721" y="0"/>
                </a:lnTo>
                <a:lnTo>
                  <a:pt x="8046721" y="459"/>
                </a:lnTo>
                <a:lnTo>
                  <a:pt x="8052013" y="0"/>
                </a:lnTo>
                <a:lnTo>
                  <a:pt x="8352012" y="667536"/>
                </a:lnTo>
                <a:lnTo>
                  <a:pt x="8365698" y="669851"/>
                </a:lnTo>
                <a:lnTo>
                  <a:pt x="8353053" y="669851"/>
                </a:lnTo>
                <a:lnTo>
                  <a:pt x="329610" y="669851"/>
                </a:lnTo>
                <a:lnTo>
                  <a:pt x="0" y="669851"/>
                </a:lnTo>
                <a:lnTo>
                  <a:pt x="4400600" y="866"/>
                </a:lnTo>
                <a:close/>
              </a:path>
            </a:pathLst>
          </a:cu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25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8C1DF6-D883-6D43-BBD1-28F08498F7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434" y="3268274"/>
            <a:ext cx="8365698" cy="1324992"/>
          </a:xfrm>
          <a:prstGeom prst="rect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95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F8E9061-2B91-8B4E-B9C8-121E907BAA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0679" y="1584251"/>
            <a:ext cx="3739801" cy="4306186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26A6EEDE-6582-104C-8294-936CACE937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TRANSFORMING PRIMARY HEALTH CARE FOR WOMEN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1AD31F-21C8-4C8D-8942-BA84F7C3F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153046" cy="487823"/>
          </a:xfrm>
        </p:spPr>
        <p:txBody>
          <a:bodyPr>
            <a:noAutofit/>
          </a:bodyPr>
          <a:lstStyle/>
          <a:p>
            <a:r>
              <a:rPr lang="en-US" sz="2600" dirty="0"/>
              <a:t>The Primary Health Care System Must Be </a:t>
            </a:r>
            <a:r>
              <a:rPr lang="en-US" sz="2600" i="1" dirty="0"/>
              <a:t>Adept at Coordinating Care across Life Transitions 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F6B49BFE-1DEA-2644-91F3-2746B0E73565}"/>
              </a:ext>
            </a:extLst>
          </p:cNvPr>
          <p:cNvSpPr/>
          <p:nvPr/>
        </p:nvSpPr>
        <p:spPr>
          <a:xfrm>
            <a:off x="7198240" y="1338465"/>
            <a:ext cx="1582240" cy="4754880"/>
          </a:xfrm>
          <a:custGeom>
            <a:avLst/>
            <a:gdLst>
              <a:gd name="connsiteX0" fmla="*/ 0 w 1582240"/>
              <a:gd name="connsiteY0" fmla="*/ 0 h 4716550"/>
              <a:gd name="connsiteX1" fmla="*/ 1573634 w 1582240"/>
              <a:gd name="connsiteY1" fmla="*/ 1890713 h 4716550"/>
              <a:gd name="connsiteX2" fmla="*/ 1582240 w 1582240"/>
              <a:gd name="connsiteY2" fmla="*/ 1890713 h 4716550"/>
              <a:gd name="connsiteX3" fmla="*/ 1582240 w 1582240"/>
              <a:gd name="connsiteY3" fmla="*/ 1901053 h 4716550"/>
              <a:gd name="connsiteX4" fmla="*/ 1582240 w 1582240"/>
              <a:gd name="connsiteY4" fmla="*/ 4525047 h 4716550"/>
              <a:gd name="connsiteX5" fmla="*/ 1582240 w 1582240"/>
              <a:gd name="connsiteY5" fmla="*/ 4527587 h 4716550"/>
              <a:gd name="connsiteX6" fmla="*/ 1561250 w 1582240"/>
              <a:gd name="connsiteY6" fmla="*/ 4527587 h 4716550"/>
              <a:gd name="connsiteX7" fmla="*/ 0 w 1582240"/>
              <a:gd name="connsiteY7" fmla="*/ 4716550 h 4716550"/>
              <a:gd name="connsiteX8" fmla="*/ 0 w 1582240"/>
              <a:gd name="connsiteY8" fmla="*/ 223283 h 471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2240" h="4716550">
                <a:moveTo>
                  <a:pt x="0" y="0"/>
                </a:moveTo>
                <a:lnTo>
                  <a:pt x="1573634" y="1890713"/>
                </a:lnTo>
                <a:lnTo>
                  <a:pt x="1582240" y="1890713"/>
                </a:lnTo>
                <a:lnTo>
                  <a:pt x="1582240" y="1901053"/>
                </a:lnTo>
                <a:lnTo>
                  <a:pt x="1582240" y="4525047"/>
                </a:lnTo>
                <a:lnTo>
                  <a:pt x="1582240" y="4527587"/>
                </a:lnTo>
                <a:lnTo>
                  <a:pt x="1561250" y="4527587"/>
                </a:lnTo>
                <a:lnTo>
                  <a:pt x="0" y="4716550"/>
                </a:lnTo>
                <a:lnTo>
                  <a:pt x="0" y="223283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4000"/>
                </a:schemeClr>
              </a:gs>
              <a:gs pos="100000">
                <a:schemeClr val="accent2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4957D2-005C-7A41-B3A0-0CC77818CA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434" y="1362849"/>
            <a:ext cx="6570808" cy="4716549"/>
          </a:xfrm>
          <a:prstGeom prst="rect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01174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836850-42A1-8948-B9B8-11D51A50D7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2"/>
          <a:stretch/>
        </p:blipFill>
        <p:spPr>
          <a:xfrm>
            <a:off x="579665" y="1711836"/>
            <a:ext cx="8489904" cy="4922871"/>
          </a:xfrm>
          <a:prstGeom prst="rect">
            <a:avLst/>
          </a:prstGeom>
        </p:spPr>
      </p:pic>
      <p:sp>
        <p:nvSpPr>
          <p:cNvPr id="12" name="Subtitle 11">
            <a:extLst>
              <a:ext uri="{FF2B5EF4-FFF2-40B4-BE49-F238E27FC236}">
                <a16:creationId xmlns:a16="http://schemas.microsoft.com/office/drawing/2014/main" id="{80321AE5-0CB7-414C-92CF-1A131FD94F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TRANSFORMING PRIMARY HEALTH CARE FOR WOMEN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1AD31F-21C8-4C8D-8942-BA84F7C3F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35" y="514555"/>
            <a:ext cx="7336352" cy="487823"/>
          </a:xfrm>
        </p:spPr>
        <p:txBody>
          <a:bodyPr>
            <a:noAutofit/>
          </a:bodyPr>
          <a:lstStyle/>
          <a:p>
            <a:r>
              <a:rPr lang="en-US" sz="2600" dirty="0"/>
              <a:t>Role of Digital Innovations in Primary Health Care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7DB8198-39E6-C64D-8FAD-A56384778F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8700" y="1385719"/>
            <a:ext cx="3593692" cy="1357477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 response to the COVID-19 pandemic, </a:t>
            </a:r>
            <a:b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the adoption of digital tools that facilitate telehealth consultations, remote monitoring, and patient engagement increased significantly and is expected </a:t>
            </a:r>
            <a:b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to continue growing.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04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33B26CB2-8B8C-D549-A585-BD5375FA3E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TRANSFORMING PRIMARY HEALTH CARE FOR WOMEN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1AD31F-21C8-4C8D-8942-BA84F7C3FD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Policymakers, Payers, Entrepreneurs, Clinical Leaders, and Investors All Have Roles to Play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7B01D5C-D2D6-084A-8882-92837554CD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739" y="1411761"/>
            <a:ext cx="864776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34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1AD31F-21C8-4C8D-8942-BA84F7C3F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123161" cy="487823"/>
          </a:xfrm>
        </p:spPr>
        <p:txBody>
          <a:bodyPr>
            <a:noAutofit/>
          </a:bodyPr>
          <a:lstStyle/>
          <a:p>
            <a:r>
              <a:rPr lang="en-US" sz="2600" dirty="0"/>
              <a:t>Achieving a Comprehensive Primary Health Care System for Women 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8CCEFC6-E921-B842-89DA-93A4FFD67F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56661" y="1519203"/>
            <a:ext cx="6847012" cy="548641"/>
          </a:xfrm>
        </p:spPr>
        <p:txBody>
          <a:bodyPr anchor="ctr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0" dirty="0"/>
              <a:t>Recognize the gaps and commit to addressing them. 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CEBA039-936C-47D6-AF7B-154B0151931D}"/>
              </a:ext>
            </a:extLst>
          </p:cNvPr>
          <p:cNvGrpSpPr>
            <a:grpSpLocks noChangeAspect="1"/>
          </p:cNvGrpSpPr>
          <p:nvPr/>
        </p:nvGrpSpPr>
        <p:grpSpPr>
          <a:xfrm>
            <a:off x="705261" y="3005166"/>
            <a:ext cx="548640" cy="548641"/>
            <a:chOff x="-863062" y="2862204"/>
            <a:chExt cx="761999" cy="762000"/>
          </a:xfrm>
        </p:grpSpPr>
        <p:pic>
          <p:nvPicPr>
            <p:cNvPr id="14" name="Graphic 13" descr="Puzzle pieces">
              <a:extLst>
                <a:ext uri="{FF2B5EF4-FFF2-40B4-BE49-F238E27FC236}">
                  <a16:creationId xmlns:a16="http://schemas.microsoft.com/office/drawing/2014/main" id="{46C7163B-D0A4-4629-BB5D-62ADA6E81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800588" y="2908453"/>
              <a:ext cx="652874" cy="652875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2BF3821-BA42-4BE9-BF69-4E5761523DAE}"/>
                </a:ext>
              </a:extLst>
            </p:cNvPr>
            <p:cNvSpPr/>
            <p:nvPr/>
          </p:nvSpPr>
          <p:spPr bwMode="auto">
            <a:xfrm>
              <a:off x="-863062" y="2862204"/>
              <a:ext cx="761999" cy="762000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  <a:effectLst/>
          </p:spPr>
          <p:txBody>
            <a:bodyPr lIns="91440" tIns="91440" rIns="91440" bIns="91440" rtlCol="0" anchor="ctr" anchorCtr="0">
              <a:noAutofit/>
            </a:bodyPr>
            <a:lstStyle/>
            <a:p>
              <a:pPr algn="ctr" eaLnBrk="1" hangingPunct="1"/>
              <a:endParaRPr lang="en-US" sz="1400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274083E-46D3-4302-BAFA-7683F7738C08}"/>
              </a:ext>
            </a:extLst>
          </p:cNvPr>
          <p:cNvGrpSpPr>
            <a:grpSpLocks noChangeAspect="1"/>
          </p:cNvGrpSpPr>
          <p:nvPr/>
        </p:nvGrpSpPr>
        <p:grpSpPr>
          <a:xfrm>
            <a:off x="705261" y="2259510"/>
            <a:ext cx="548640" cy="553990"/>
            <a:chOff x="-1066799" y="1426776"/>
            <a:chExt cx="761999" cy="769430"/>
          </a:xfrm>
        </p:grpSpPr>
        <p:pic>
          <p:nvPicPr>
            <p:cNvPr id="12" name="Graphic 11" descr="Graduation cap">
              <a:extLst>
                <a:ext uri="{FF2B5EF4-FFF2-40B4-BE49-F238E27FC236}">
                  <a16:creationId xmlns:a16="http://schemas.microsoft.com/office/drawing/2014/main" id="{6D34924B-BA1C-4D36-A864-2F36D9841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062318" y="1438688"/>
              <a:ext cx="757518" cy="757518"/>
            </a:xfrm>
            <a:prstGeom prst="rect">
              <a:avLst/>
            </a:prstGeom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226086D-CABD-40F0-89D0-C00244AFFD54}"/>
                </a:ext>
              </a:extLst>
            </p:cNvPr>
            <p:cNvSpPr/>
            <p:nvPr/>
          </p:nvSpPr>
          <p:spPr bwMode="auto">
            <a:xfrm>
              <a:off x="-1066799" y="1426776"/>
              <a:ext cx="761999" cy="762000"/>
            </a:xfrm>
            <a:prstGeom prst="ellipse">
              <a:avLst/>
            </a:prstGeom>
            <a:noFill/>
            <a:ln w="25400">
              <a:solidFill>
                <a:schemeClr val="bg2"/>
              </a:solidFill>
            </a:ln>
            <a:effectLst/>
          </p:spPr>
          <p:txBody>
            <a:bodyPr lIns="91440" tIns="91440" rIns="91440" bIns="91440" rtlCol="0" anchor="ctr" anchorCtr="0">
              <a:noAutofit/>
            </a:bodyPr>
            <a:lstStyle/>
            <a:p>
              <a:pPr algn="ctr" eaLnBrk="1" hangingPunct="1"/>
              <a:endParaRPr lang="en-US" sz="14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A0A5AB4-BEE7-4AB7-8F63-722384E6B770}"/>
              </a:ext>
            </a:extLst>
          </p:cNvPr>
          <p:cNvGrpSpPr>
            <a:grpSpLocks noChangeAspect="1"/>
          </p:cNvGrpSpPr>
          <p:nvPr/>
        </p:nvGrpSpPr>
        <p:grpSpPr>
          <a:xfrm>
            <a:off x="705261" y="4485780"/>
            <a:ext cx="548640" cy="548641"/>
            <a:chOff x="-3200400" y="2248763"/>
            <a:chExt cx="761999" cy="762000"/>
          </a:xfrm>
        </p:grpSpPr>
        <p:pic>
          <p:nvPicPr>
            <p:cNvPr id="21" name="Graphic 20" descr="Group brainstorm">
              <a:extLst>
                <a:ext uri="{FF2B5EF4-FFF2-40B4-BE49-F238E27FC236}">
                  <a16:creationId xmlns:a16="http://schemas.microsoft.com/office/drawing/2014/main" id="{E1DF30D8-1167-45C6-ADE5-0A9132D57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3155695" y="2290102"/>
              <a:ext cx="672588" cy="672588"/>
            </a:xfrm>
            <a:prstGeom prst="rect">
              <a:avLst/>
            </a:prstGeom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1F7EFDA-D703-493A-AE81-FE1C3B4374C1}"/>
                </a:ext>
              </a:extLst>
            </p:cNvPr>
            <p:cNvSpPr/>
            <p:nvPr/>
          </p:nvSpPr>
          <p:spPr bwMode="auto">
            <a:xfrm>
              <a:off x="-3200400" y="2248763"/>
              <a:ext cx="761999" cy="762000"/>
            </a:xfrm>
            <a:prstGeom prst="ellipse">
              <a:avLst/>
            </a:prstGeom>
            <a:noFill/>
            <a:ln w="25400">
              <a:solidFill>
                <a:schemeClr val="bg2"/>
              </a:solidFill>
            </a:ln>
            <a:effectLst/>
          </p:spPr>
          <p:txBody>
            <a:bodyPr lIns="91440" tIns="91440" rIns="91440" bIns="91440" rtlCol="0" anchor="ctr" anchorCtr="0">
              <a:noAutofit/>
            </a:bodyPr>
            <a:lstStyle/>
            <a:p>
              <a:pPr algn="ctr" eaLnBrk="1" hangingPunct="1"/>
              <a:endParaRPr lang="en-US" sz="1400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F74D1A4-0D9F-4F83-B231-14B18572B3BA}"/>
              </a:ext>
            </a:extLst>
          </p:cNvPr>
          <p:cNvGrpSpPr>
            <a:grpSpLocks noChangeAspect="1"/>
          </p:cNvGrpSpPr>
          <p:nvPr/>
        </p:nvGrpSpPr>
        <p:grpSpPr>
          <a:xfrm>
            <a:off x="705261" y="3745473"/>
            <a:ext cx="548640" cy="548641"/>
            <a:chOff x="-1189521" y="4198683"/>
            <a:chExt cx="761999" cy="762000"/>
          </a:xfrm>
        </p:grpSpPr>
        <p:pic>
          <p:nvPicPr>
            <p:cNvPr id="16" name="Graphic 15" descr="Chat">
              <a:extLst>
                <a:ext uri="{FF2B5EF4-FFF2-40B4-BE49-F238E27FC236}">
                  <a16:creationId xmlns:a16="http://schemas.microsoft.com/office/drawing/2014/main" id="{35B4D6BA-2C0A-4399-91A1-B4D221EF5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-1143672" y="4244312"/>
              <a:ext cx="670741" cy="670741"/>
            </a:xfrm>
            <a:prstGeom prst="rect">
              <a:avLst/>
            </a:prstGeom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581595C-2227-4889-B27E-E7656C4BAF82}"/>
                </a:ext>
              </a:extLst>
            </p:cNvPr>
            <p:cNvSpPr/>
            <p:nvPr/>
          </p:nvSpPr>
          <p:spPr bwMode="auto">
            <a:xfrm>
              <a:off x="-1189521" y="4198683"/>
              <a:ext cx="761999" cy="762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txBody>
            <a:bodyPr lIns="91440" tIns="91440" rIns="91440" bIns="91440" rtlCol="0" anchor="ctr" anchorCtr="0">
              <a:noAutofit/>
            </a:bodyPr>
            <a:lstStyle/>
            <a:p>
              <a:pPr algn="ctr" eaLnBrk="1" hangingPunct="1"/>
              <a:endParaRPr lang="en-US" sz="1400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410C0C2-F592-45EC-B51B-FD29780A5A57}"/>
              </a:ext>
            </a:extLst>
          </p:cNvPr>
          <p:cNvGrpSpPr>
            <a:grpSpLocks noChangeAspect="1"/>
          </p:cNvGrpSpPr>
          <p:nvPr/>
        </p:nvGrpSpPr>
        <p:grpSpPr>
          <a:xfrm>
            <a:off x="715894" y="5226085"/>
            <a:ext cx="548640" cy="548641"/>
            <a:chOff x="304800" y="5032894"/>
            <a:chExt cx="761999" cy="7620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FB7CEB-A094-4CEF-A824-C3FE14C47D3A}"/>
                </a:ext>
              </a:extLst>
            </p:cNvPr>
            <p:cNvSpPr/>
            <p:nvPr/>
          </p:nvSpPr>
          <p:spPr bwMode="auto">
            <a:xfrm>
              <a:off x="304800" y="5032894"/>
              <a:ext cx="761999" cy="762000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  <a:effectLst/>
          </p:spPr>
          <p:txBody>
            <a:bodyPr lIns="91440" tIns="91440" rIns="91440" bIns="91440" rtlCol="0" anchor="ctr" anchorCtr="0">
              <a:noAutofit/>
            </a:bodyPr>
            <a:lstStyle/>
            <a:p>
              <a:pPr algn="ctr" eaLnBrk="1" hangingPunct="1"/>
              <a:endParaRPr lang="en-US" sz="1400" b="1">
                <a:solidFill>
                  <a:schemeClr val="bg1"/>
                </a:solidFill>
                <a:latin typeface="+mn-lt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D9E27A5-3F9C-46A3-A444-CE8938BE10F4}"/>
                </a:ext>
              </a:extLst>
            </p:cNvPr>
            <p:cNvGrpSpPr/>
            <p:nvPr/>
          </p:nvGrpSpPr>
          <p:grpSpPr>
            <a:xfrm>
              <a:off x="397727" y="5134885"/>
              <a:ext cx="575341" cy="575341"/>
              <a:chOff x="-1592872" y="4398045"/>
              <a:chExt cx="828674" cy="828674"/>
            </a:xfrm>
          </p:grpSpPr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F6395AC2-8891-46A2-B6F3-136D1659CD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-1592872" y="4398045"/>
                <a:ext cx="828674" cy="828674"/>
              </a:xfrm>
              <a:prstGeom prst="rect">
                <a:avLst/>
              </a:prstGeom>
            </p:spPr>
          </p:pic>
          <p:pic>
            <p:nvPicPr>
              <p:cNvPr id="13" name="Graphic 12" descr="Share with person">
                <a:extLst>
                  <a:ext uri="{FF2B5EF4-FFF2-40B4-BE49-F238E27FC236}">
                    <a16:creationId xmlns:a16="http://schemas.microsoft.com/office/drawing/2014/main" id="{A97C84CF-557D-49DC-9420-EBCB8C8EC3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-1456524" y="4467099"/>
                <a:ext cx="628734" cy="628734"/>
              </a:xfrm>
              <a:prstGeom prst="rect">
                <a:avLst/>
              </a:prstGeom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F5703A4-FBC9-4939-A1BA-8CD6231A2B90}"/>
              </a:ext>
            </a:extLst>
          </p:cNvPr>
          <p:cNvGrpSpPr>
            <a:grpSpLocks noChangeAspect="1"/>
          </p:cNvGrpSpPr>
          <p:nvPr/>
        </p:nvGrpSpPr>
        <p:grpSpPr>
          <a:xfrm>
            <a:off x="705261" y="1519203"/>
            <a:ext cx="548640" cy="548641"/>
            <a:chOff x="-880754" y="2961222"/>
            <a:chExt cx="685800" cy="685801"/>
          </a:xfrm>
        </p:grpSpPr>
        <p:pic>
          <p:nvPicPr>
            <p:cNvPr id="7" name="Graphic 6" descr="Bullseye">
              <a:extLst>
                <a:ext uri="{FF2B5EF4-FFF2-40B4-BE49-F238E27FC236}">
                  <a16:creationId xmlns:a16="http://schemas.microsoft.com/office/drawing/2014/main" id="{2A7B61BE-5BCD-43CE-9B78-495C4FD7F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-809843" y="3032133"/>
              <a:ext cx="543978" cy="543978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72B3C2C-F280-4849-A3F8-80FE3A459276}"/>
                </a:ext>
              </a:extLst>
            </p:cNvPr>
            <p:cNvSpPr/>
            <p:nvPr/>
          </p:nvSpPr>
          <p:spPr bwMode="auto">
            <a:xfrm>
              <a:off x="-880754" y="2961222"/>
              <a:ext cx="685800" cy="685801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txBody>
            <a:bodyPr lIns="91440" tIns="91440" rIns="91440" bIns="91440" rtlCol="0" anchor="ctr" anchorCtr="0">
              <a:noAutofit/>
            </a:bodyPr>
            <a:lstStyle/>
            <a:p>
              <a:pPr algn="ctr" eaLnBrk="1" hangingPunct="1"/>
              <a:endParaRPr lang="en-US" sz="1400" b="1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0" name="Subtitle 19">
            <a:extLst>
              <a:ext uri="{FF2B5EF4-FFF2-40B4-BE49-F238E27FC236}">
                <a16:creationId xmlns:a16="http://schemas.microsoft.com/office/drawing/2014/main" id="{BC708407-CF0C-7347-A23F-583A55485B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TRANSFORMING PRIMARY HEALTH CARE FOR WOMEN </a:t>
            </a:r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356475B3-17D1-A544-8758-610CECAAED6A}"/>
              </a:ext>
            </a:extLst>
          </p:cNvPr>
          <p:cNvSpPr txBox="1">
            <a:spLocks/>
          </p:cNvSpPr>
          <p:nvPr/>
        </p:nvSpPr>
        <p:spPr>
          <a:xfrm>
            <a:off x="1456661" y="2253390"/>
            <a:ext cx="6847012" cy="5486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171446" indent="-171446" algn="l" defTabSz="914378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800" spc="-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80" indent="-173034" algn="l" defTabSz="914378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25" indent="-171446" algn="l" defTabSz="914378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71" indent="-171446" algn="l" defTabSz="914378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817" indent="-171446" algn="l" defTabSz="914378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Train primary health care providers</a:t>
            </a:r>
          </a:p>
        </p:txBody>
      </p:sp>
      <p:sp>
        <p:nvSpPr>
          <p:cNvPr id="44" name="Text Placeholder 17">
            <a:extLst>
              <a:ext uri="{FF2B5EF4-FFF2-40B4-BE49-F238E27FC236}">
                <a16:creationId xmlns:a16="http://schemas.microsoft.com/office/drawing/2014/main" id="{0624DB83-EBE8-3442-AFBB-D92A19EEEF4C}"/>
              </a:ext>
            </a:extLst>
          </p:cNvPr>
          <p:cNvSpPr txBox="1">
            <a:spLocks/>
          </p:cNvSpPr>
          <p:nvPr/>
        </p:nvSpPr>
        <p:spPr>
          <a:xfrm>
            <a:off x="1456661" y="2999627"/>
            <a:ext cx="6847012" cy="5486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171446" indent="-171446" algn="l" defTabSz="914378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800" spc="-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80" indent="-173034" algn="l" defTabSz="914378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25" indent="-171446" algn="l" defTabSz="914378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71" indent="-171446" algn="l" defTabSz="914378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817" indent="-171446" algn="l" defTabSz="914378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0" dirty="0"/>
              <a:t>Integrate into primary health care teams.</a:t>
            </a:r>
            <a:endParaRPr lang="en-US" dirty="0"/>
          </a:p>
        </p:txBody>
      </p:sp>
      <p:sp>
        <p:nvSpPr>
          <p:cNvPr id="45" name="Text Placeholder 17">
            <a:extLst>
              <a:ext uri="{FF2B5EF4-FFF2-40B4-BE49-F238E27FC236}">
                <a16:creationId xmlns:a16="http://schemas.microsoft.com/office/drawing/2014/main" id="{5A97A57D-4753-7E4A-8519-39DD74A85543}"/>
              </a:ext>
            </a:extLst>
          </p:cNvPr>
          <p:cNvSpPr txBox="1">
            <a:spLocks/>
          </p:cNvSpPr>
          <p:nvPr/>
        </p:nvSpPr>
        <p:spPr>
          <a:xfrm>
            <a:off x="1456660" y="3662705"/>
            <a:ext cx="6949067" cy="7024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171446" indent="-171446" algn="l" defTabSz="914378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800" spc="-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80" indent="-173034" algn="l" defTabSz="914378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25" indent="-171446" algn="l" defTabSz="914378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71" indent="-171446" algn="l" defTabSz="914378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817" indent="-171446" algn="l" defTabSz="914378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0" dirty="0"/>
              <a:t>Reimagine annual visits</a:t>
            </a:r>
            <a:endParaRPr lang="en-US" dirty="0"/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FEA34D70-91AC-194C-84FE-115140D2B64E}"/>
              </a:ext>
            </a:extLst>
          </p:cNvPr>
          <p:cNvSpPr txBox="1">
            <a:spLocks/>
          </p:cNvSpPr>
          <p:nvPr/>
        </p:nvSpPr>
        <p:spPr>
          <a:xfrm>
            <a:off x="1456661" y="4479601"/>
            <a:ext cx="6762306" cy="54864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171446" indent="-171446" algn="l" defTabSz="914378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800" spc="-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80" indent="-173034" algn="l" defTabSz="914378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25" indent="-171446" algn="l" defTabSz="914378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71" indent="-171446" algn="l" defTabSz="914378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817" indent="-171446" algn="l" defTabSz="914378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0" dirty="0"/>
              <a:t>Invest in diversity in leadership and providers</a:t>
            </a:r>
            <a:endParaRPr lang="en-US" dirty="0"/>
          </a:p>
        </p:txBody>
      </p:sp>
      <p:sp>
        <p:nvSpPr>
          <p:cNvPr id="47" name="Text Placeholder 17">
            <a:extLst>
              <a:ext uri="{FF2B5EF4-FFF2-40B4-BE49-F238E27FC236}">
                <a16:creationId xmlns:a16="http://schemas.microsoft.com/office/drawing/2014/main" id="{D3AF66F6-DCE6-A84B-B51C-9CFE76D5EFA4}"/>
              </a:ext>
            </a:extLst>
          </p:cNvPr>
          <p:cNvSpPr txBox="1">
            <a:spLocks/>
          </p:cNvSpPr>
          <p:nvPr/>
        </p:nvSpPr>
        <p:spPr>
          <a:xfrm>
            <a:off x="1456661" y="5226085"/>
            <a:ext cx="6847012" cy="54864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171446" indent="-171446" algn="l" defTabSz="914378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800" spc="-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80" indent="-173034" algn="l" defTabSz="914378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25" indent="-171446" algn="l" defTabSz="914378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71" indent="-171446" algn="l" defTabSz="914378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817" indent="-171446" algn="l" defTabSz="914378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0" dirty="0"/>
              <a:t>Adopt care models and digital health innovations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96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>
            <a:extLst>
              <a:ext uri="{FF2B5EF4-FFF2-40B4-BE49-F238E27FC236}">
                <a16:creationId xmlns:a16="http://schemas.microsoft.com/office/drawing/2014/main" id="{9AF1E793-AE88-9D4F-A09E-F3D216D415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TRANSFORMING PRIMARY HEALTH CARE FOR WOMEN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1AD31F-21C8-4C8D-8942-BA84F7C3FD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Thank You!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0CA473-4477-4FE5-8A70-3D9899BD77F3}"/>
              </a:ext>
            </a:extLst>
          </p:cNvPr>
          <p:cNvGrpSpPr/>
          <p:nvPr/>
        </p:nvGrpSpPr>
        <p:grpSpPr>
          <a:xfrm>
            <a:off x="977964" y="1497384"/>
            <a:ext cx="6391834" cy="3358585"/>
            <a:chOff x="2235357" y="3707358"/>
            <a:chExt cx="6391834" cy="3358585"/>
          </a:xfrm>
        </p:grpSpPr>
        <p:pic>
          <p:nvPicPr>
            <p:cNvPr id="64514" name="Picture 2" descr="https://www.manatt.com/Manatt/media/Media/Images/People/Suennen_Lisa_New-Bio-Template-730-x-730_temp.jpg?ext=.jpg">
              <a:extLst>
                <a:ext uri="{FF2B5EF4-FFF2-40B4-BE49-F238E27FC236}">
                  <a16:creationId xmlns:a16="http://schemas.microsoft.com/office/drawing/2014/main" id="{05341128-F363-4440-8092-F6F1E83231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235357" y="3707358"/>
              <a:ext cx="1417320" cy="1417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516" name="Picture 4" descr="https://www.manatt.com/Manatt/media/Media/Images/People/Viswanathan_Pavitra_New-Bio-Template-730-x-730.jpg?ext=.jpg">
              <a:extLst>
                <a:ext uri="{FF2B5EF4-FFF2-40B4-BE49-F238E27FC236}">
                  <a16:creationId xmlns:a16="http://schemas.microsoft.com/office/drawing/2014/main" id="{C846DE7F-734D-4C1A-89DE-83F4F72465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888439" y="3707358"/>
              <a:ext cx="1417320" cy="1417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518" name="Picture 6" descr="Augenstein_Jared_New-Bio-Template-730-x-730">
              <a:extLst>
                <a:ext uri="{FF2B5EF4-FFF2-40B4-BE49-F238E27FC236}">
                  <a16:creationId xmlns:a16="http://schemas.microsoft.com/office/drawing/2014/main" id="{1D67E6CA-4673-4847-A87B-040C488282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541521" y="3707358"/>
              <a:ext cx="1417320" cy="1417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520" name="Picture 8" descr="Bachrach_Deborah_New-Bio-Template-730-x-730">
              <a:extLst>
                <a:ext uri="{FF2B5EF4-FFF2-40B4-BE49-F238E27FC236}">
                  <a16:creationId xmlns:a16="http://schemas.microsoft.com/office/drawing/2014/main" id="{63EED008-94EA-4FF2-8F80-12D48A6AD4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194602" y="3707358"/>
              <a:ext cx="1417320" cy="1417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E828E33-8F20-B04A-BAE9-8344245A8852}"/>
                </a:ext>
              </a:extLst>
            </p:cNvPr>
            <p:cNvSpPr/>
            <p:nvPr/>
          </p:nvSpPr>
          <p:spPr>
            <a:xfrm>
              <a:off x="2268154" y="5265450"/>
              <a:ext cx="1421346" cy="180049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algn="ctr" defTabSz="899320" fontAlgn="base">
                <a:spcBef>
                  <a:spcPct val="0"/>
                </a:spcBef>
                <a:spcAft>
                  <a:spcPts val="1200"/>
                </a:spcAft>
                <a:buClr>
                  <a:srgbClr val="000000"/>
                </a:buClr>
              </a:pPr>
              <a:r>
                <a:rPr lang="en-US" sz="1300" b="1" kern="0">
                  <a:solidFill>
                    <a:schemeClr val="accent2"/>
                  </a:solidFill>
                  <a:latin typeface="Georgia" panose="02040502050405020303" pitchFamily="18" charset="0"/>
                </a:rPr>
                <a:t>Lisa </a:t>
              </a:r>
              <a:br>
                <a:rPr lang="en-US" sz="1300" b="1" kern="0">
                  <a:solidFill>
                    <a:schemeClr val="accent2"/>
                  </a:solidFill>
                  <a:latin typeface="Georgia" panose="02040502050405020303" pitchFamily="18" charset="0"/>
                </a:rPr>
              </a:br>
              <a:r>
                <a:rPr lang="en-US" sz="1300" b="1" kern="0" err="1">
                  <a:solidFill>
                    <a:schemeClr val="accent2"/>
                  </a:solidFill>
                  <a:latin typeface="Georgia" panose="02040502050405020303" pitchFamily="18" charset="0"/>
                </a:rPr>
                <a:t>Suennen</a:t>
              </a:r>
              <a:r>
                <a:rPr lang="en-US" sz="1300" b="1" kern="0">
                  <a:solidFill>
                    <a:schemeClr val="accent2"/>
                  </a:solidFill>
                  <a:latin typeface="Georgia" panose="02040502050405020303" pitchFamily="18" charset="0"/>
                </a:rPr>
                <a:t> </a:t>
              </a:r>
            </a:p>
            <a:p>
              <a:pPr marL="0" lvl="1" algn="ctr" defTabSz="899320" fontAlgn="base">
                <a:spcBef>
                  <a:spcPct val="0"/>
                </a:spcBef>
                <a:spcAft>
                  <a:spcPts val="1200"/>
                </a:spcAft>
                <a:buClr>
                  <a:srgbClr val="000000"/>
                </a:buClr>
              </a:pPr>
              <a:r>
                <a:rPr lang="en-US" sz="1200" kern="0">
                  <a:latin typeface="Trebuchet MS" panose="020B0703020202090204" pitchFamily="34" charset="0"/>
                </a:rPr>
                <a:t>Manatt Health</a:t>
              </a:r>
            </a:p>
            <a:p>
              <a:pPr marL="0" lvl="1" algn="ctr" defTabSz="899320" fontAlgn="base">
                <a:spcBef>
                  <a:spcPct val="0"/>
                </a:spcBef>
                <a:spcAft>
                  <a:spcPts val="1200"/>
                </a:spcAft>
                <a:buClr>
                  <a:srgbClr val="000000"/>
                </a:buClr>
              </a:pPr>
              <a:endParaRPr lang="en-US" sz="1300" kern="0">
                <a:latin typeface="Trebuchet MS" panose="020B0703020202090204" pitchFamily="34" charset="0"/>
              </a:endParaRPr>
            </a:p>
            <a:p>
              <a:pPr marL="0" lvl="1" algn="ctr" defTabSz="899320" fontAlgn="base">
                <a:spcBef>
                  <a:spcPct val="0"/>
                </a:spcBef>
                <a:spcAft>
                  <a:spcPts val="1200"/>
                </a:spcAft>
                <a:buClr>
                  <a:srgbClr val="000000"/>
                </a:buClr>
              </a:pPr>
              <a:endParaRPr lang="en-US" sz="1300" kern="0">
                <a:latin typeface="Trebuchet MS" panose="020B0703020202090204" pitchFamily="34" charset="0"/>
              </a:endParaRPr>
            </a:p>
            <a:p>
              <a:pPr marL="0" lvl="1" algn="ctr" defTabSz="899320" fontAlgn="base">
                <a:spcBef>
                  <a:spcPct val="0"/>
                </a:spcBef>
                <a:spcAft>
                  <a:spcPts val="1200"/>
                </a:spcAft>
                <a:buClr>
                  <a:srgbClr val="000000"/>
                </a:buClr>
              </a:pPr>
              <a:endParaRPr lang="en-US" sz="1300" kern="0">
                <a:latin typeface="Trebuchet MS" panose="020B070302020209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589FBEB-B6FA-2A46-9BCE-D855A0029923}"/>
                </a:ext>
              </a:extLst>
            </p:cNvPr>
            <p:cNvSpPr/>
            <p:nvPr/>
          </p:nvSpPr>
          <p:spPr>
            <a:xfrm>
              <a:off x="3906568" y="5258110"/>
              <a:ext cx="1421308" cy="180049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algn="ctr" defTabSz="899320" fontAlgn="base">
                <a:spcBef>
                  <a:spcPct val="0"/>
                </a:spcBef>
                <a:spcAft>
                  <a:spcPts val="1200"/>
                </a:spcAft>
                <a:buClr>
                  <a:srgbClr val="000000"/>
                </a:buClr>
              </a:pPr>
              <a:r>
                <a:rPr lang="en-US" sz="1300" b="1" kern="0">
                  <a:solidFill>
                    <a:schemeClr val="accent2"/>
                  </a:solidFill>
                  <a:latin typeface="Georgia" panose="02040502050405020303" pitchFamily="18" charset="0"/>
                </a:rPr>
                <a:t>Pavitra Viswanathan </a:t>
              </a:r>
            </a:p>
            <a:p>
              <a:pPr marL="0" lvl="1" algn="ctr" defTabSz="899320" fontAlgn="base">
                <a:spcBef>
                  <a:spcPct val="0"/>
                </a:spcBef>
                <a:spcAft>
                  <a:spcPts val="1200"/>
                </a:spcAft>
                <a:buClr>
                  <a:srgbClr val="000000"/>
                </a:buClr>
              </a:pPr>
              <a:r>
                <a:rPr lang="en-US" sz="1200" kern="0">
                  <a:latin typeface="Trebuchet MS" panose="020B0703020202090204" pitchFamily="34" charset="0"/>
                </a:rPr>
                <a:t>Manatt Health</a:t>
              </a:r>
            </a:p>
            <a:p>
              <a:pPr marL="0" lvl="1" algn="ctr" defTabSz="899320" fontAlgn="base">
                <a:spcBef>
                  <a:spcPct val="0"/>
                </a:spcBef>
                <a:spcAft>
                  <a:spcPts val="1200"/>
                </a:spcAft>
                <a:buClr>
                  <a:srgbClr val="000000"/>
                </a:buClr>
              </a:pPr>
              <a:endParaRPr lang="en-US" sz="1300" kern="0">
                <a:latin typeface="Trebuchet MS" panose="020B0703020202090204" pitchFamily="34" charset="0"/>
              </a:endParaRPr>
            </a:p>
            <a:p>
              <a:pPr marL="0" lvl="1" algn="ctr" defTabSz="899320" fontAlgn="base">
                <a:spcBef>
                  <a:spcPct val="0"/>
                </a:spcBef>
                <a:spcAft>
                  <a:spcPts val="1200"/>
                </a:spcAft>
                <a:buClr>
                  <a:srgbClr val="000000"/>
                </a:buClr>
              </a:pPr>
              <a:endParaRPr lang="en-US" sz="1300" kern="0">
                <a:latin typeface="Trebuchet MS" panose="020B0703020202090204" pitchFamily="34" charset="0"/>
              </a:endParaRPr>
            </a:p>
            <a:p>
              <a:pPr marL="0" lvl="1" algn="ctr" defTabSz="899320" fontAlgn="base">
                <a:spcBef>
                  <a:spcPct val="0"/>
                </a:spcBef>
                <a:spcAft>
                  <a:spcPts val="1200"/>
                </a:spcAft>
                <a:buClr>
                  <a:srgbClr val="000000"/>
                </a:buClr>
              </a:pPr>
              <a:endParaRPr lang="en-US" sz="1300" kern="0">
                <a:latin typeface="Trebuchet MS" panose="020B070302020209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3AFCD26-B2B6-2E4B-8159-CD3F17B16366}"/>
                </a:ext>
              </a:extLst>
            </p:cNvPr>
            <p:cNvSpPr/>
            <p:nvPr/>
          </p:nvSpPr>
          <p:spPr>
            <a:xfrm>
              <a:off x="5544944" y="5258110"/>
              <a:ext cx="1432590" cy="180049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algn="ctr" defTabSz="899320" fontAlgn="base">
                <a:spcBef>
                  <a:spcPct val="0"/>
                </a:spcBef>
                <a:spcAft>
                  <a:spcPts val="1200"/>
                </a:spcAft>
                <a:buClr>
                  <a:srgbClr val="000000"/>
                </a:buClr>
              </a:pPr>
              <a:r>
                <a:rPr lang="en-US" sz="1300" b="1" kern="0">
                  <a:solidFill>
                    <a:schemeClr val="accent2"/>
                  </a:solidFill>
                  <a:latin typeface="Georgia" panose="02040502050405020303" pitchFamily="18" charset="0"/>
                </a:rPr>
                <a:t>Jared </a:t>
              </a:r>
              <a:r>
                <a:rPr lang="en-US" sz="1300" b="1" kern="0" err="1">
                  <a:solidFill>
                    <a:schemeClr val="accent2"/>
                  </a:solidFill>
                  <a:latin typeface="Georgia" panose="02040502050405020303" pitchFamily="18" charset="0"/>
                </a:rPr>
                <a:t>Augenstein</a:t>
              </a:r>
              <a:r>
                <a:rPr lang="en-US" sz="1300" b="1" kern="0">
                  <a:solidFill>
                    <a:schemeClr val="accent2"/>
                  </a:solidFill>
                  <a:latin typeface="Georgia" panose="02040502050405020303" pitchFamily="18" charset="0"/>
                </a:rPr>
                <a:t> </a:t>
              </a:r>
            </a:p>
            <a:p>
              <a:pPr marL="0" lvl="1" algn="ctr" defTabSz="899320" fontAlgn="base">
                <a:spcBef>
                  <a:spcPct val="0"/>
                </a:spcBef>
                <a:spcAft>
                  <a:spcPts val="1200"/>
                </a:spcAft>
                <a:buClr>
                  <a:srgbClr val="000000"/>
                </a:buClr>
              </a:pPr>
              <a:r>
                <a:rPr lang="en-US" sz="1200" kern="0">
                  <a:latin typeface="Trebuchet MS" panose="020B0703020202090204" pitchFamily="34" charset="0"/>
                </a:rPr>
                <a:t>Manatt Health</a:t>
              </a:r>
            </a:p>
            <a:p>
              <a:pPr marL="0" lvl="1" algn="ctr" defTabSz="899320" fontAlgn="base">
                <a:spcBef>
                  <a:spcPct val="0"/>
                </a:spcBef>
                <a:spcAft>
                  <a:spcPts val="1200"/>
                </a:spcAft>
                <a:buClr>
                  <a:srgbClr val="000000"/>
                </a:buClr>
              </a:pPr>
              <a:endParaRPr lang="en-US" sz="1300" kern="0">
                <a:latin typeface="Trebuchet MS" panose="020B0703020202090204" pitchFamily="34" charset="0"/>
              </a:endParaRPr>
            </a:p>
            <a:p>
              <a:pPr marL="0" lvl="1" algn="ctr" defTabSz="899320" fontAlgn="base">
                <a:spcBef>
                  <a:spcPct val="0"/>
                </a:spcBef>
                <a:spcAft>
                  <a:spcPts val="1200"/>
                </a:spcAft>
                <a:buClr>
                  <a:srgbClr val="000000"/>
                </a:buClr>
              </a:pPr>
              <a:endParaRPr lang="en-US" sz="1300" kern="0">
                <a:latin typeface="Trebuchet MS" panose="020B0703020202090204" pitchFamily="34" charset="0"/>
              </a:endParaRPr>
            </a:p>
            <a:p>
              <a:pPr marL="0" lvl="1" algn="ctr" defTabSz="899320" fontAlgn="base">
                <a:spcBef>
                  <a:spcPct val="0"/>
                </a:spcBef>
                <a:spcAft>
                  <a:spcPts val="1200"/>
                </a:spcAft>
                <a:buClr>
                  <a:srgbClr val="000000"/>
                </a:buClr>
              </a:pPr>
              <a:endParaRPr lang="en-US" sz="1300" kern="0">
                <a:latin typeface="Trebuchet MS" panose="020B070302020209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F3BE816-4718-D541-A1D4-0C374CFD4D6F}"/>
                </a:ext>
              </a:extLst>
            </p:cNvPr>
            <p:cNvSpPr/>
            <p:nvPr/>
          </p:nvSpPr>
          <p:spPr>
            <a:xfrm>
              <a:off x="7194602" y="5258110"/>
              <a:ext cx="1432589" cy="180049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algn="ctr" defTabSz="899320" fontAlgn="base">
                <a:spcBef>
                  <a:spcPct val="0"/>
                </a:spcBef>
                <a:spcAft>
                  <a:spcPts val="1200"/>
                </a:spcAft>
                <a:buClr>
                  <a:srgbClr val="000000"/>
                </a:buClr>
              </a:pPr>
              <a:r>
                <a:rPr lang="en-US" sz="1300" b="1" kern="0">
                  <a:solidFill>
                    <a:schemeClr val="accent2"/>
                  </a:solidFill>
                  <a:latin typeface="Georgia" panose="02040502050405020303" pitchFamily="18" charset="0"/>
                </a:rPr>
                <a:t>Deborah Bachrach </a:t>
              </a:r>
              <a:endParaRPr lang="en-US" sz="1200" b="1" kern="0">
                <a:solidFill>
                  <a:schemeClr val="accent2"/>
                </a:solidFill>
                <a:latin typeface="Georgia" panose="02040502050405020303" pitchFamily="18" charset="0"/>
              </a:endParaRPr>
            </a:p>
            <a:p>
              <a:pPr marL="0" lvl="1" algn="ctr" defTabSz="899320" fontAlgn="base">
                <a:spcBef>
                  <a:spcPct val="0"/>
                </a:spcBef>
                <a:spcAft>
                  <a:spcPts val="1200"/>
                </a:spcAft>
                <a:buClr>
                  <a:srgbClr val="000000"/>
                </a:buClr>
              </a:pPr>
              <a:r>
                <a:rPr lang="en-US" sz="1200" kern="0">
                  <a:latin typeface="Trebuchet MS" panose="020B0703020202090204" pitchFamily="34" charset="0"/>
                </a:rPr>
                <a:t>Manatt Health</a:t>
              </a:r>
            </a:p>
            <a:p>
              <a:pPr marL="0" lvl="1" algn="ctr" defTabSz="899320" fontAlgn="base">
                <a:spcBef>
                  <a:spcPct val="0"/>
                </a:spcBef>
                <a:spcAft>
                  <a:spcPts val="1200"/>
                </a:spcAft>
                <a:buClr>
                  <a:srgbClr val="000000"/>
                </a:buClr>
              </a:pPr>
              <a:endParaRPr lang="en-US" sz="1300" kern="0">
                <a:latin typeface="Trebuchet MS" panose="020B0703020202090204" pitchFamily="34" charset="0"/>
              </a:endParaRPr>
            </a:p>
            <a:p>
              <a:pPr marL="0" lvl="1" algn="ctr" defTabSz="899320" fontAlgn="base">
                <a:spcBef>
                  <a:spcPct val="0"/>
                </a:spcBef>
                <a:spcAft>
                  <a:spcPts val="1200"/>
                </a:spcAft>
                <a:buClr>
                  <a:srgbClr val="000000"/>
                </a:buClr>
              </a:pPr>
              <a:endParaRPr lang="en-US" sz="1300" kern="0">
                <a:latin typeface="Trebuchet MS" panose="020B0703020202090204" pitchFamily="34" charset="0"/>
              </a:endParaRPr>
            </a:p>
            <a:p>
              <a:pPr marL="0" lvl="1" algn="ctr" defTabSz="899320" fontAlgn="base">
                <a:spcBef>
                  <a:spcPct val="0"/>
                </a:spcBef>
                <a:spcAft>
                  <a:spcPts val="1200"/>
                </a:spcAft>
                <a:buClr>
                  <a:srgbClr val="000000"/>
                </a:buClr>
              </a:pPr>
              <a:endParaRPr lang="en-US" sz="1300" kern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B69BC89-2BB4-4982-ADC2-56599E0BC012}"/>
              </a:ext>
            </a:extLst>
          </p:cNvPr>
          <p:cNvGrpSpPr/>
          <p:nvPr/>
        </p:nvGrpSpPr>
        <p:grpSpPr>
          <a:xfrm>
            <a:off x="980882" y="3924751"/>
            <a:ext cx="4808377" cy="2210729"/>
            <a:chOff x="549561" y="957264"/>
            <a:chExt cx="4808377" cy="221072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5904F28-80C0-43C2-B336-488673CC63AB}"/>
                </a:ext>
              </a:extLst>
            </p:cNvPr>
            <p:cNvGrpSpPr/>
            <p:nvPr/>
          </p:nvGrpSpPr>
          <p:grpSpPr>
            <a:xfrm>
              <a:off x="634268" y="957264"/>
              <a:ext cx="4723670" cy="1740599"/>
              <a:chOff x="597519" y="1124663"/>
              <a:chExt cx="4723670" cy="1740599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611B8F-3736-4F39-A194-74063ACBCC22}"/>
                  </a:ext>
                </a:extLst>
              </p:cNvPr>
              <p:cNvSpPr txBox="1"/>
              <p:nvPr/>
            </p:nvSpPr>
            <p:spPr>
              <a:xfrm>
                <a:off x="597519" y="1124663"/>
                <a:ext cx="308799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800" b="1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THE COMMONWEALTH FUND</a:t>
                </a:r>
                <a:endParaRPr lang="en-US" sz="1800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  <p:pic>
            <p:nvPicPr>
              <p:cNvPr id="1026" name="Picture 2" descr="Yaphet Getachew">
                <a:extLst>
                  <a:ext uri="{FF2B5EF4-FFF2-40B4-BE49-F238E27FC236}">
                    <a16:creationId xmlns:a16="http://schemas.microsoft.com/office/drawing/2014/main" id="{C3958A58-4314-4A4D-B0EE-CB43633E5EE5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705" y="1410055"/>
                <a:ext cx="1417320" cy="1417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Eric C. Schneider, M.D.">
                <a:extLst>
                  <a:ext uri="{FF2B5EF4-FFF2-40B4-BE49-F238E27FC236}">
                    <a16:creationId xmlns:a16="http://schemas.microsoft.com/office/drawing/2014/main" id="{1F9C4BAA-4465-4283-B8F0-4C12E92D8C8C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3869" y="1447942"/>
                <a:ext cx="1417320" cy="1417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Corinne Lewis">
                <a:extLst>
                  <a:ext uri="{FF2B5EF4-FFF2-40B4-BE49-F238E27FC236}">
                    <a16:creationId xmlns:a16="http://schemas.microsoft.com/office/drawing/2014/main" id="{EC512786-689C-463E-AF3B-A979FC100E6D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8529" y="1425575"/>
                <a:ext cx="1417320" cy="1417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38C0F68-A94A-4623-85E5-128A3BBE3739}"/>
                </a:ext>
              </a:extLst>
            </p:cNvPr>
            <p:cNvSpPr/>
            <p:nvPr/>
          </p:nvSpPr>
          <p:spPr>
            <a:xfrm>
              <a:off x="549561" y="2767883"/>
              <a:ext cx="1468849" cy="400110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 algn="ctr" defTabSz="899320">
                <a:spcBef>
                  <a:spcPct val="0"/>
                </a:spcBef>
                <a:buClr>
                  <a:srgbClr val="000000"/>
                </a:buClr>
              </a:pPr>
              <a:r>
                <a:rPr lang="en-US" sz="1300" b="1" kern="0" err="1">
                  <a:solidFill>
                    <a:schemeClr val="accent2"/>
                  </a:solidFill>
                  <a:latin typeface="Georgia"/>
                </a:rPr>
                <a:t>Yaphet</a:t>
              </a:r>
              <a:r>
                <a:rPr lang="en-US" sz="1300" b="1" kern="0">
                  <a:solidFill>
                    <a:schemeClr val="accent2"/>
                  </a:solidFill>
                  <a:latin typeface="Georgia"/>
                </a:rPr>
                <a:t> </a:t>
              </a:r>
              <a:endParaRPr lang="en-US" sz="1300" kern="0">
                <a:solidFill>
                  <a:schemeClr val="accent2"/>
                </a:solidFill>
                <a:ea typeface="+mn-lt"/>
                <a:cs typeface="+mn-lt"/>
              </a:endParaRPr>
            </a:p>
            <a:p>
              <a:pPr algn="ctr" defTabSz="899320">
                <a:spcBef>
                  <a:spcPct val="0"/>
                </a:spcBef>
                <a:buClr>
                  <a:srgbClr val="000000"/>
                </a:buClr>
              </a:pPr>
              <a:r>
                <a:rPr lang="en-US" sz="1300" b="1" kern="0">
                  <a:solidFill>
                    <a:schemeClr val="accent2"/>
                  </a:solidFill>
                  <a:latin typeface="Georgia"/>
                </a:rPr>
                <a:t>Getachew</a:t>
              </a:r>
              <a:endParaRPr lang="en-US" sz="1300" b="1" kern="0">
                <a:solidFill>
                  <a:schemeClr val="accent2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318340A-83F2-4A9D-9345-A90F135DAA62}"/>
                </a:ext>
              </a:extLst>
            </p:cNvPr>
            <p:cNvSpPr/>
            <p:nvPr/>
          </p:nvSpPr>
          <p:spPr>
            <a:xfrm>
              <a:off x="2211708" y="2760002"/>
              <a:ext cx="1468849" cy="40011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algn="ctr" defTabSz="899320" fontAlgn="base">
                <a:spcBef>
                  <a:spcPct val="0"/>
                </a:spcBef>
                <a:buClr>
                  <a:srgbClr val="000000"/>
                </a:buClr>
              </a:pPr>
              <a:r>
                <a:rPr lang="en-US" sz="1300" b="1" kern="0">
                  <a:solidFill>
                    <a:schemeClr val="accent2"/>
                  </a:solidFill>
                  <a:latin typeface="Georgia" panose="02040502050405020303" pitchFamily="18" charset="0"/>
                </a:rPr>
                <a:t>Corinne</a:t>
              </a:r>
            </a:p>
            <a:p>
              <a:pPr lvl="0" algn="ctr" defTabSz="899320" fontAlgn="base">
                <a:spcBef>
                  <a:spcPct val="0"/>
                </a:spcBef>
                <a:buClr>
                  <a:srgbClr val="000000"/>
                </a:buClr>
              </a:pPr>
              <a:r>
                <a:rPr lang="en-US" sz="1300" b="1" kern="0">
                  <a:solidFill>
                    <a:schemeClr val="accent2"/>
                  </a:solidFill>
                  <a:latin typeface="Georgia" panose="02040502050405020303" pitchFamily="18" charset="0"/>
                </a:rPr>
                <a:t> Lewis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AA589C2-BCF1-4E0E-A167-6DC93C858C5F}"/>
                </a:ext>
              </a:extLst>
            </p:cNvPr>
            <p:cNvSpPr/>
            <p:nvPr/>
          </p:nvSpPr>
          <p:spPr>
            <a:xfrm>
              <a:off x="3873854" y="2760002"/>
              <a:ext cx="1468849" cy="400110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 algn="ctr" defTabSz="899320">
                <a:spcBef>
                  <a:spcPct val="0"/>
                </a:spcBef>
                <a:buClr>
                  <a:srgbClr val="000000"/>
                </a:buClr>
              </a:pPr>
              <a:r>
                <a:rPr lang="en-US" sz="1300" b="1" kern="0">
                  <a:solidFill>
                    <a:schemeClr val="accent2"/>
                  </a:solidFill>
                  <a:latin typeface="Georgia"/>
                </a:rPr>
                <a:t>Eric </a:t>
              </a:r>
              <a:endParaRPr lang="en-US" sz="1300" kern="0">
                <a:solidFill>
                  <a:schemeClr val="accent2"/>
                </a:solidFill>
                <a:latin typeface="Georgia"/>
                <a:ea typeface="+mn-lt"/>
                <a:cs typeface="+mn-lt"/>
              </a:endParaRPr>
            </a:p>
            <a:p>
              <a:pPr algn="ctr" defTabSz="899320">
                <a:spcBef>
                  <a:spcPct val="0"/>
                </a:spcBef>
                <a:buClr>
                  <a:srgbClr val="000000"/>
                </a:buClr>
              </a:pPr>
              <a:r>
                <a:rPr lang="en-US" sz="1300" b="1" kern="0">
                  <a:solidFill>
                    <a:schemeClr val="accent2"/>
                  </a:solidFill>
                  <a:latin typeface="Georgia" panose="02040502050405020303" pitchFamily="18" charset="0"/>
                </a:rPr>
                <a:t>Schneider</a:t>
              </a:r>
              <a:endParaRPr lang="en-US" sz="1300" kern="0">
                <a:ea typeface="+mn-lt"/>
                <a:cs typeface="+mn-lt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70701EA-C373-43B9-BB70-5BADEA8D5776}"/>
              </a:ext>
            </a:extLst>
          </p:cNvPr>
          <p:cNvSpPr txBox="1"/>
          <p:nvPr/>
        </p:nvSpPr>
        <p:spPr>
          <a:xfrm>
            <a:off x="985075" y="1178676"/>
            <a:ext cx="3087993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b="1">
                <a:solidFill>
                  <a:schemeClr val="tx1">
                    <a:lumMod val="60000"/>
                    <a:lumOff val="40000"/>
                  </a:schemeClr>
                </a:solidFill>
              </a:rPr>
              <a:t>MANATT HEALTH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40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>
            <a:extLst>
              <a:ext uri="{FF2B5EF4-FFF2-40B4-BE49-F238E27FC236}">
                <a16:creationId xmlns:a16="http://schemas.microsoft.com/office/drawing/2014/main" id="{9AF1E793-AE88-9D4F-A09E-F3D216D415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TRANSFORMING PRIMARY HEALTH CARE FOR WOMEN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1AD31F-21C8-4C8D-8942-BA84F7C3FD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Thank You!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71CC37-E41E-4978-9A7A-446079C9E4AF}"/>
              </a:ext>
            </a:extLst>
          </p:cNvPr>
          <p:cNvSpPr txBox="1"/>
          <p:nvPr/>
        </p:nvSpPr>
        <p:spPr>
          <a:xfrm>
            <a:off x="525835" y="974872"/>
            <a:ext cx="429864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4C7F"/>
                </a:solidFill>
              </a:rPr>
              <a:t>Convening Participants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</a:rPr>
              <a:t>Adimika Arthur, </a:t>
            </a:r>
            <a:r>
              <a:rPr lang="en-US" sz="1200" dirty="0" err="1">
                <a:solidFill>
                  <a:srgbClr val="333333"/>
                </a:solidFill>
              </a:rPr>
              <a:t>HealthTech</a:t>
            </a:r>
            <a:r>
              <a:rPr lang="en-US" sz="1200" dirty="0">
                <a:solidFill>
                  <a:srgbClr val="333333"/>
                </a:solidFill>
              </a:rPr>
              <a:t> for Medicaid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</a:rPr>
              <a:t>Sydney Etheredge, Planned Parenthood Federation of America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</a:rPr>
              <a:t>Seth Feuerstein, Yale School of Medicine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</a:rPr>
              <a:t>Ann Garnier, Lisa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</a:rPr>
              <a:t>Margaret Laws, </a:t>
            </a:r>
            <a:r>
              <a:rPr lang="en-US" sz="1200" dirty="0" err="1">
                <a:solidFill>
                  <a:srgbClr val="333333"/>
                </a:solidFill>
              </a:rPr>
              <a:t>HopeLab</a:t>
            </a:r>
            <a:endParaRPr lang="en-US" sz="1200" dirty="0">
              <a:solidFill>
                <a:srgbClr val="3333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</a:rPr>
              <a:t>Debra Ness, National Partnership for Women and Families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</a:rPr>
              <a:t>Neil Patel, </a:t>
            </a:r>
            <a:r>
              <a:rPr lang="en-US" sz="1200" dirty="0" err="1">
                <a:solidFill>
                  <a:srgbClr val="333333"/>
                </a:solidFill>
              </a:rPr>
              <a:t>Iora</a:t>
            </a:r>
            <a:r>
              <a:rPr lang="en-US" sz="1200" dirty="0">
                <a:solidFill>
                  <a:srgbClr val="333333"/>
                </a:solidFill>
              </a:rPr>
              <a:t>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</a:rPr>
              <a:t>Ileana L. Piña, Wayne State University/American Heart 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</a:rPr>
              <a:t>Christine Ritchie, Massachusetts General 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</a:rPr>
              <a:t>Evan Schnur, Walmart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</a:rPr>
              <a:t>Lisa Simpson, </a:t>
            </a:r>
            <a:r>
              <a:rPr lang="en-US" sz="1200" dirty="0" err="1">
                <a:solidFill>
                  <a:srgbClr val="333333"/>
                </a:solidFill>
              </a:rPr>
              <a:t>AcademyHealth</a:t>
            </a:r>
            <a:endParaRPr lang="en-US" sz="1200" dirty="0">
              <a:solidFill>
                <a:srgbClr val="3333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</a:rPr>
              <a:t>Leah Sparks, Wildflower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</a:rPr>
              <a:t>Emily Stewart, Community Catalyst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</a:rPr>
              <a:t>Deneen Vojta, UnitedHealth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</a:rPr>
              <a:t>Jane Weldon, </a:t>
            </a:r>
            <a:r>
              <a:rPr lang="en-US" sz="1200" dirty="0" err="1">
                <a:solidFill>
                  <a:srgbClr val="333333"/>
                </a:solidFill>
              </a:rPr>
              <a:t>CommonSpirit</a:t>
            </a:r>
            <a:r>
              <a:rPr lang="en-US" sz="1200" dirty="0">
                <a:solidFill>
                  <a:srgbClr val="333333"/>
                </a:solidFill>
              </a:rPr>
              <a:t> Health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847635-EDBC-4EAA-9543-EF09E0656795}"/>
              </a:ext>
            </a:extLst>
          </p:cNvPr>
          <p:cNvSpPr txBox="1"/>
          <p:nvPr/>
        </p:nvSpPr>
        <p:spPr>
          <a:xfrm>
            <a:off x="4722875" y="984664"/>
            <a:ext cx="42986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4C7F"/>
                </a:solidFill>
              </a:rPr>
              <a:t>Stakeholder Interview Participants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</a:rPr>
              <a:t>Molly Coye, Executive in Residence, AVIA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</a:rPr>
              <a:t>Joia </a:t>
            </a:r>
            <a:r>
              <a:rPr lang="en-US" sz="1200" dirty="0" err="1">
                <a:solidFill>
                  <a:srgbClr val="333333"/>
                </a:solidFill>
              </a:rPr>
              <a:t>Crear</a:t>
            </a:r>
            <a:r>
              <a:rPr lang="en-US" sz="1200" dirty="0">
                <a:solidFill>
                  <a:srgbClr val="333333"/>
                </a:solidFill>
              </a:rPr>
              <a:t> Perry, National Birth Equity Collaborative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</a:rPr>
              <a:t>Susan </a:t>
            </a:r>
            <a:r>
              <a:rPr lang="en-US" sz="1200" dirty="0" err="1">
                <a:solidFill>
                  <a:srgbClr val="333333"/>
                </a:solidFill>
              </a:rPr>
              <a:t>Edgman</a:t>
            </a:r>
            <a:r>
              <a:rPr lang="en-US" sz="1200" dirty="0">
                <a:solidFill>
                  <a:srgbClr val="333333"/>
                </a:solidFill>
              </a:rPr>
              <a:t>-Levitan, Executive Director, John D. </a:t>
            </a:r>
            <a:r>
              <a:rPr lang="en-US" sz="1200" dirty="0" err="1">
                <a:solidFill>
                  <a:srgbClr val="333333"/>
                </a:solidFill>
              </a:rPr>
              <a:t>Stoeckle</a:t>
            </a:r>
            <a:r>
              <a:rPr lang="en-US" sz="1200" dirty="0">
                <a:solidFill>
                  <a:srgbClr val="333333"/>
                </a:solidFill>
              </a:rPr>
              <a:t> Center for Primary Care Innovation, Massachusetts General 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</a:rPr>
              <a:t>Mary </a:t>
            </a:r>
            <a:r>
              <a:rPr lang="en-US" sz="1200" dirty="0" err="1">
                <a:solidFill>
                  <a:srgbClr val="333333"/>
                </a:solidFill>
              </a:rPr>
              <a:t>Langowski</a:t>
            </a:r>
            <a:r>
              <a:rPr lang="en-US" sz="1200" dirty="0">
                <a:solidFill>
                  <a:srgbClr val="333333"/>
                </a:solidFill>
              </a:rPr>
              <a:t>, Founder and CEO, Rising Tide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</a:rPr>
              <a:t>Emily Maxson, Chief Medical Officer, </a:t>
            </a:r>
            <a:r>
              <a:rPr lang="en-US" sz="1200" dirty="0" err="1">
                <a:solidFill>
                  <a:srgbClr val="333333"/>
                </a:solidFill>
              </a:rPr>
              <a:t>Aledade</a:t>
            </a:r>
            <a:r>
              <a:rPr lang="en-US" sz="1200" dirty="0">
                <a:solidFill>
                  <a:srgbClr val="333333"/>
                </a:solidFill>
              </a:rPr>
              <a:t>, Inc.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</a:rPr>
              <a:t>Sharon </a:t>
            </a:r>
            <a:r>
              <a:rPr lang="en-US" sz="1200" dirty="0" err="1">
                <a:solidFill>
                  <a:srgbClr val="333333"/>
                </a:solidFill>
              </a:rPr>
              <a:t>Vitti</a:t>
            </a:r>
            <a:r>
              <a:rPr lang="en-US" sz="1200" dirty="0">
                <a:solidFill>
                  <a:srgbClr val="333333"/>
                </a:solidFill>
              </a:rPr>
              <a:t>, Senior Vice President and Executive Director, CVS Health/MinuteClinic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</a:rPr>
              <a:t>Jeanette </a:t>
            </a:r>
            <a:r>
              <a:rPr lang="en-US" sz="1200" dirty="0" err="1">
                <a:solidFill>
                  <a:srgbClr val="333333"/>
                </a:solidFill>
              </a:rPr>
              <a:t>Waxmonsky</a:t>
            </a:r>
            <a:r>
              <a:rPr lang="en-US" sz="1200" dirty="0">
                <a:solidFill>
                  <a:srgbClr val="333333"/>
                </a:solidFill>
              </a:rPr>
              <a:t>, Vice President Integrated Care, Product Development at New Directions Behavioral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</a:rPr>
              <a:t>Elizabeth Yano, Director, VA Center for the Study of Healthcare Innovation, Implementation &amp; Policy</a:t>
            </a:r>
            <a:endParaRPr lang="en-US" sz="1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6EBAA06-B8F1-4015-AF8F-E8D6543422D6}"/>
              </a:ext>
            </a:extLst>
          </p:cNvPr>
          <p:cNvSpPr txBox="1"/>
          <p:nvPr/>
        </p:nvSpPr>
        <p:spPr>
          <a:xfrm>
            <a:off x="4722875" y="4143622"/>
            <a:ext cx="473803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4C7F"/>
                </a:solidFill>
              </a:rPr>
              <a:t>Manatt Health Subject Matter Experts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</a:rPr>
              <a:t>Jocelyn Guyer, Managing Director, Manatt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</a:rPr>
              <a:t>Brenda Pawlak, Managing Director, Manatt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</a:rPr>
              <a:t>Carol Raphael, Senior Advisor, Manatt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</a:rPr>
              <a:t>Edith Coakley Stowe, Director, Manatt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</a:rPr>
              <a:t>Sharon </a:t>
            </a:r>
            <a:r>
              <a:rPr lang="en-US" sz="1200" dirty="0" err="1">
                <a:solidFill>
                  <a:srgbClr val="333333"/>
                </a:solidFill>
              </a:rPr>
              <a:t>Woda</a:t>
            </a:r>
            <a:r>
              <a:rPr lang="en-US" sz="1200" dirty="0">
                <a:solidFill>
                  <a:srgbClr val="333333"/>
                </a:solidFill>
              </a:rPr>
              <a:t>, Managing Director, Manatt Health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32156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>
            <a:extLst>
              <a:ext uri="{FF2B5EF4-FFF2-40B4-BE49-F238E27FC236}">
                <a16:creationId xmlns:a16="http://schemas.microsoft.com/office/drawing/2014/main" id="{43EE9020-F13D-1741-9A1B-510287A132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TRANSFORMING PRIMARY HEALTH CARE FOR WOMEN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Housekeeping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053525" cy="4026822"/>
          </a:xfrm>
        </p:spPr>
        <p:txBody>
          <a:bodyPr/>
          <a:lstStyle/>
          <a:p>
            <a:r>
              <a:rPr lang="en-US" dirty="0"/>
              <a:t>The slides and a recording of this webinar will be available after the webinar and will be sent to all participants. </a:t>
            </a:r>
          </a:p>
          <a:p>
            <a:endParaRPr lang="en-US" dirty="0"/>
          </a:p>
          <a:p>
            <a:r>
              <a:rPr lang="en-US" dirty="0"/>
              <a:t>All participant lines are muted. </a:t>
            </a:r>
          </a:p>
          <a:p>
            <a:endParaRPr lang="en-US" dirty="0"/>
          </a:p>
          <a:p>
            <a:r>
              <a:rPr lang="en-US" dirty="0"/>
              <a:t>Please submit your questions throughout the webinar in the Q&amp;A box (usually located at the bottom of your screen).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30D5AB-45F9-4789-9FE0-3B89E1D85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8976" y="3952575"/>
            <a:ext cx="806381" cy="76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375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Panel Discussion  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73F15DDE-E004-FC45-A1B0-BE715FDEB4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TRANSFORMING PRIMARY HEALTH CARE FOR WOMEN </a:t>
            </a:r>
          </a:p>
        </p:txBody>
      </p:sp>
    </p:spTree>
    <p:extLst>
      <p:ext uri="{BB962C8B-B14F-4D97-AF65-F5344CB8AC3E}">
        <p14:creationId xmlns:p14="http://schemas.microsoft.com/office/powerpoint/2010/main" val="60250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8">
            <a:extLst>
              <a:ext uri="{FF2B5EF4-FFF2-40B4-BE49-F238E27FC236}">
                <a16:creationId xmlns:a16="http://schemas.microsoft.com/office/drawing/2014/main" id="{7C33F9B4-2435-4343-90D6-A988A2EFB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8030" y="1910483"/>
            <a:ext cx="1425397" cy="142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3">
            <a:extLst>
              <a:ext uri="{FF2B5EF4-FFF2-40B4-BE49-F238E27FC236}">
                <a16:creationId xmlns:a16="http://schemas.microsoft.com/office/drawing/2014/main" id="{6EE4A4F0-63C2-47FA-8B63-CFB208BC4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00785" y="1910483"/>
            <a:ext cx="1425397" cy="142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4">
            <a:extLst>
              <a:ext uri="{FF2B5EF4-FFF2-40B4-BE49-F238E27FC236}">
                <a16:creationId xmlns:a16="http://schemas.microsoft.com/office/drawing/2014/main" id="{DDABE567-52C3-447A-8C07-78EDDBCCD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95274" y="1910483"/>
            <a:ext cx="1425398" cy="142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TRANSFORMING PRIMARY HEALTH CARE FOR WOMEN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4014142-C62E-684C-B393-126A6EDA44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Meet the Panelists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24ED0080-85E0-415B-8B15-01BBB59C2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7434" y="1910483"/>
            <a:ext cx="1421307" cy="142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C131366-861B-4209-8323-8EB227ECB0C8}"/>
              </a:ext>
            </a:extLst>
          </p:cNvPr>
          <p:cNvSpPr/>
          <p:nvPr/>
        </p:nvSpPr>
        <p:spPr>
          <a:xfrm>
            <a:off x="627434" y="3429000"/>
            <a:ext cx="1468849" cy="14311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1300" b="1" kern="0" dirty="0">
                <a:solidFill>
                  <a:schemeClr val="accent2"/>
                </a:solidFill>
                <a:latin typeface="Georgia" panose="02040502050405020303" pitchFamily="18" charset="0"/>
              </a:rPr>
              <a:t>Lisa </a:t>
            </a:r>
            <a:r>
              <a:rPr lang="en-US" sz="1300" b="1" kern="0" dirty="0" err="1">
                <a:solidFill>
                  <a:schemeClr val="accent2"/>
                </a:solidFill>
                <a:latin typeface="Georgia" panose="02040502050405020303" pitchFamily="18" charset="0"/>
              </a:rPr>
              <a:t>Suennen</a:t>
            </a:r>
            <a:r>
              <a:rPr lang="en-US" sz="1300" b="1" kern="0" dirty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</a:p>
          <a:p>
            <a:pPr marL="0" lvl="1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1200" kern="0" dirty="0">
                <a:latin typeface="Trebuchet MS" panose="020B0703020202090204" pitchFamily="34" charset="0"/>
              </a:rPr>
              <a:t>Group Lead of the Digital &amp; Technology Practice and Managing Director </a:t>
            </a:r>
          </a:p>
          <a:p>
            <a:pPr marL="0" lvl="1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1200" dirty="0">
                <a:latin typeface="Trebuchet MS" panose="020B0703020202090204" pitchFamily="34" charset="0"/>
              </a:rPr>
              <a:t>Manatt Health </a:t>
            </a: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340A6D95-DFC2-4D90-8FC6-368968514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3540" y="1910483"/>
            <a:ext cx="1468848" cy="142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DF5ED95-C99D-4622-9F6A-7F28B8F7AEB9}"/>
              </a:ext>
            </a:extLst>
          </p:cNvPr>
          <p:cNvSpPr txBox="1"/>
          <p:nvPr/>
        </p:nvSpPr>
        <p:spPr>
          <a:xfrm>
            <a:off x="627434" y="1561089"/>
            <a:ext cx="177063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MODERATOR</a:t>
            </a:r>
            <a:r>
              <a:rPr lang="en-US" sz="1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86FE5D-B49C-B549-B6A7-DD8DA8F575C9}"/>
              </a:ext>
            </a:extLst>
          </p:cNvPr>
          <p:cNvSpPr txBox="1"/>
          <p:nvPr/>
        </p:nvSpPr>
        <p:spPr>
          <a:xfrm>
            <a:off x="2395274" y="1561089"/>
            <a:ext cx="177063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PANELISTS</a:t>
            </a:r>
            <a:endParaRPr lang="en-US" sz="18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4BCEA2-2164-B949-B908-BADE12D41FF0}"/>
              </a:ext>
            </a:extLst>
          </p:cNvPr>
          <p:cNvSpPr/>
          <p:nvPr/>
        </p:nvSpPr>
        <p:spPr>
          <a:xfrm>
            <a:off x="2395274" y="3436340"/>
            <a:ext cx="1468849" cy="21236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1300" b="1" kern="0" dirty="0">
                <a:solidFill>
                  <a:schemeClr val="accent2"/>
                </a:solidFill>
                <a:latin typeface="Georgia" panose="02040502050405020303" pitchFamily="18" charset="0"/>
              </a:rPr>
              <a:t>Toyin Ajayi </a:t>
            </a:r>
          </a:p>
          <a:p>
            <a:pPr marL="0" lvl="1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1200" kern="0" dirty="0">
                <a:latin typeface="Trebuchet MS" panose="020B0703020202090204" pitchFamily="34" charset="0"/>
              </a:rPr>
              <a:t>Chief Health Officer &amp; Co-Founder </a:t>
            </a:r>
          </a:p>
          <a:p>
            <a:pPr marL="0" lvl="1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1200" kern="0" dirty="0" err="1">
                <a:latin typeface="Trebuchet MS" panose="020B0703020202090204" pitchFamily="34" charset="0"/>
              </a:rPr>
              <a:t>Cityblock</a:t>
            </a:r>
            <a:r>
              <a:rPr lang="en-US" sz="1200" kern="0" dirty="0">
                <a:latin typeface="Trebuchet MS" panose="020B0703020202090204" pitchFamily="34" charset="0"/>
              </a:rPr>
              <a:t> Health </a:t>
            </a:r>
          </a:p>
          <a:p>
            <a:pPr marL="0" lvl="1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endParaRPr lang="en-US" sz="1300" kern="0" dirty="0">
              <a:latin typeface="Trebuchet MS" panose="020B0703020202090204" pitchFamily="34" charset="0"/>
            </a:endParaRPr>
          </a:p>
          <a:p>
            <a:pPr marL="0" lvl="1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endParaRPr lang="en-US" sz="1300" kern="0" dirty="0">
              <a:latin typeface="Trebuchet MS" panose="020B0703020202090204" pitchFamily="34" charset="0"/>
            </a:endParaRPr>
          </a:p>
          <a:p>
            <a:pPr marL="0" lvl="1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endParaRPr lang="en-US" sz="1300" kern="0" dirty="0">
              <a:latin typeface="Trebuchet MS" panose="020B070302020209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FA601D-8385-064E-9233-749982446CAC}"/>
              </a:ext>
            </a:extLst>
          </p:cNvPr>
          <p:cNvSpPr/>
          <p:nvPr/>
        </p:nvSpPr>
        <p:spPr>
          <a:xfrm>
            <a:off x="3998030" y="3436340"/>
            <a:ext cx="1468849" cy="14157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1300" b="1" kern="0" dirty="0" err="1">
                <a:solidFill>
                  <a:schemeClr val="accent2"/>
                </a:solidFill>
                <a:latin typeface="Georgia" panose="02040502050405020303" pitchFamily="18" charset="0"/>
              </a:rPr>
              <a:t>Joia</a:t>
            </a:r>
            <a:r>
              <a:rPr lang="en-US" sz="1300" b="1" kern="0" dirty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  <a:r>
              <a:rPr lang="en-US" sz="1300" b="1" kern="0" dirty="0" err="1">
                <a:solidFill>
                  <a:schemeClr val="accent2"/>
                </a:solidFill>
                <a:latin typeface="Georgia" panose="02040502050405020303" pitchFamily="18" charset="0"/>
              </a:rPr>
              <a:t>Crear</a:t>
            </a:r>
            <a:r>
              <a:rPr lang="en-US" sz="1300" b="1" kern="0" dirty="0">
                <a:solidFill>
                  <a:schemeClr val="accent2"/>
                </a:solidFill>
                <a:latin typeface="Georgia" panose="02040502050405020303" pitchFamily="18" charset="0"/>
              </a:rPr>
              <a:t>-Perry </a:t>
            </a:r>
            <a:endParaRPr lang="en-US" sz="1300" kern="0" dirty="0">
              <a:latin typeface="Trebuchet MS" panose="020B0703020202090204" pitchFamily="34" charset="0"/>
            </a:endParaRPr>
          </a:p>
          <a:p>
            <a:pPr marL="0" lvl="1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1200" kern="0" dirty="0">
                <a:latin typeface="Trebuchet MS" panose="020B0703020202090204" pitchFamily="34" charset="0"/>
              </a:rPr>
              <a:t>Founder &amp; President </a:t>
            </a:r>
          </a:p>
          <a:p>
            <a:pPr marL="0" lvl="1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1200" kern="0" dirty="0">
                <a:latin typeface="Trebuchet MS" panose="020B0703020202090204" pitchFamily="34" charset="0"/>
              </a:rPr>
              <a:t>National Birth Equity Collaborative </a:t>
            </a:r>
          </a:p>
          <a:p>
            <a:pPr marL="0" lvl="1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endParaRPr lang="en-US" sz="1300" kern="0" dirty="0">
              <a:latin typeface="Trebuchet MS" panose="020B070302020209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A8E1C27-1D98-FE48-AB08-F0E59B7D3027}"/>
              </a:ext>
            </a:extLst>
          </p:cNvPr>
          <p:cNvSpPr/>
          <p:nvPr/>
        </p:nvSpPr>
        <p:spPr>
          <a:xfrm>
            <a:off x="5605438" y="3429000"/>
            <a:ext cx="1468849" cy="16004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1300" b="1" kern="0" dirty="0">
                <a:solidFill>
                  <a:schemeClr val="accent2"/>
                </a:solidFill>
                <a:latin typeface="Georgia" panose="02040502050405020303" pitchFamily="18" charset="0"/>
              </a:rPr>
              <a:t>Deneen </a:t>
            </a:r>
            <a:r>
              <a:rPr lang="en-US" sz="1300" b="1" kern="0" dirty="0" err="1">
                <a:solidFill>
                  <a:schemeClr val="accent2"/>
                </a:solidFill>
                <a:latin typeface="Georgia" panose="02040502050405020303" pitchFamily="18" charset="0"/>
              </a:rPr>
              <a:t>Vojta</a:t>
            </a:r>
            <a:r>
              <a:rPr lang="en-US" sz="1300" b="1" kern="0" dirty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</a:p>
          <a:p>
            <a:pPr marL="0" lvl="1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1200" kern="0" dirty="0">
                <a:latin typeface="Trebuchet MS" panose="020B0703020202090204" pitchFamily="34" charset="0"/>
              </a:rPr>
              <a:t>Executive Vice President, Research &amp; Development </a:t>
            </a:r>
          </a:p>
          <a:p>
            <a:pPr marL="0" lvl="1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1200" kern="0" dirty="0">
                <a:latin typeface="Trebuchet MS" panose="020B0703020202090204" pitchFamily="34" charset="0"/>
              </a:rPr>
              <a:t>UnitedHealth Group  </a:t>
            </a:r>
          </a:p>
          <a:p>
            <a:pPr marL="0" lvl="1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endParaRPr lang="en-US" sz="1300" kern="0" dirty="0">
              <a:latin typeface="Trebuchet MS" panose="020B070302020209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0F10F02-2D71-7842-956A-78EF42E8AD69}"/>
              </a:ext>
            </a:extLst>
          </p:cNvPr>
          <p:cNvSpPr/>
          <p:nvPr/>
        </p:nvSpPr>
        <p:spPr>
          <a:xfrm>
            <a:off x="7203539" y="3429000"/>
            <a:ext cx="1468849" cy="1785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1300" b="1" kern="0" dirty="0">
                <a:solidFill>
                  <a:schemeClr val="accent2"/>
                </a:solidFill>
                <a:latin typeface="Georgia" panose="02040502050405020303" pitchFamily="18" charset="0"/>
              </a:rPr>
              <a:t>Laurie </a:t>
            </a:r>
            <a:r>
              <a:rPr lang="en-US" sz="1300" b="1" kern="0" dirty="0" err="1">
                <a:solidFill>
                  <a:schemeClr val="accent2"/>
                </a:solidFill>
                <a:latin typeface="Georgia" panose="02040502050405020303" pitchFamily="18" charset="0"/>
              </a:rPr>
              <a:t>Zephyrin</a:t>
            </a:r>
            <a:r>
              <a:rPr lang="en-US" sz="1300" b="1" kern="0" dirty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</a:p>
          <a:p>
            <a:pPr marL="0" lvl="1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1200" kern="0" dirty="0">
                <a:latin typeface="Trebuchet MS" panose="020B0703020202090204" pitchFamily="34" charset="0"/>
              </a:rPr>
              <a:t>Vice President, Health Care Delivery System Reform </a:t>
            </a:r>
          </a:p>
          <a:p>
            <a:pPr marL="0" lvl="1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1200" kern="0" dirty="0">
                <a:latin typeface="Trebuchet MS" panose="020B0703020202090204" pitchFamily="34" charset="0"/>
              </a:rPr>
              <a:t>The Commonwealth Fund  </a:t>
            </a:r>
          </a:p>
          <a:p>
            <a:pPr marL="0" lvl="1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endParaRPr lang="en-US" sz="1300" kern="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84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08C1DE7-87A1-DB4C-9B44-9401F4860B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000">
            <a:off x="545309" y="1886697"/>
            <a:ext cx="8342660" cy="4872625"/>
          </a:xfrm>
          <a:prstGeom prst="rect">
            <a:avLst/>
          </a:prstGeom>
        </p:spPr>
      </p:pic>
      <p:sp>
        <p:nvSpPr>
          <p:cNvPr id="14" name="Subtitle 13">
            <a:extLst>
              <a:ext uri="{FF2B5EF4-FFF2-40B4-BE49-F238E27FC236}">
                <a16:creationId xmlns:a16="http://schemas.microsoft.com/office/drawing/2014/main" id="{F87D43A7-2133-764A-B6F4-4F49000F28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TRANSFORMING PRIMARY HEALTH CARE FOR WOMEN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1AD31F-21C8-4C8D-8942-BA84F7C3FD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Panel Discussion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0C33C0-CF3E-40EF-A8B8-191F2A7FF31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057900" y="6203950"/>
            <a:ext cx="3086100" cy="365125"/>
          </a:xfrm>
        </p:spPr>
        <p:txBody>
          <a:bodyPr/>
          <a:lstStyle/>
          <a:p>
            <a:pPr defTabSz="806867" eaLnBrk="0" fontAlgn="base" hangingPunct="0"/>
            <a:r>
              <a:rPr lang="en-US" altLang="en-US">
                <a:solidFill>
                  <a:srgbClr val="FFFFFF"/>
                </a:solidFill>
              </a:rPr>
              <a:t>Transforming Primary Health Care for Women | The Commonwealth Fund &amp; Manatt, Phelps &amp; Phillips, LLP </a:t>
            </a:r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D847B7E5-434F-7B47-91E9-537561AE967A}"/>
              </a:ext>
            </a:extLst>
          </p:cNvPr>
          <p:cNvSpPr txBox="1">
            <a:spLocks/>
          </p:cNvSpPr>
          <p:nvPr/>
        </p:nvSpPr>
        <p:spPr>
          <a:xfrm>
            <a:off x="627434" y="1040529"/>
            <a:ext cx="6675573" cy="736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46" indent="-171446" algn="l" defTabSz="914378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800" spc="-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80" indent="-173034" algn="l" defTabSz="914378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25" indent="-171446" algn="l" defTabSz="914378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71" indent="-171446" algn="l" defTabSz="914378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817" indent="-171446" algn="l" defTabSz="914378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How can we achieve a primary health care system that is optimized for women of all ages and at all stages of life?</a:t>
            </a:r>
          </a:p>
        </p:txBody>
      </p:sp>
    </p:spTree>
    <p:extLst>
      <p:ext uri="{BB962C8B-B14F-4D97-AF65-F5344CB8AC3E}">
        <p14:creationId xmlns:p14="http://schemas.microsoft.com/office/powerpoint/2010/main" val="280810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>
            <a:extLst>
              <a:ext uri="{FF2B5EF4-FFF2-40B4-BE49-F238E27FC236}">
                <a16:creationId xmlns:a16="http://schemas.microsoft.com/office/drawing/2014/main" id="{9AF1E793-AE88-9D4F-A09E-F3D216D415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TRANSFORMING PRIMARY HEALTH CARE FOR WOMEN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1AD31F-21C8-4C8D-8942-BA84F7C3FD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Thank You!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B99D7AE-799C-D54B-9100-8C9D43815C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2369" y="1089551"/>
            <a:ext cx="8019055" cy="1502976"/>
          </a:xfrm>
        </p:spPr>
        <p:txBody>
          <a:bodyPr>
            <a:spAutoFit/>
          </a:bodyPr>
          <a:lstStyle/>
          <a:p>
            <a:r>
              <a:rPr lang="en-US" sz="1400" dirty="0"/>
              <a:t>To learn more, please see the two-part report: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Transforming Primary Health Care for Women — Part 1: A Framework for Addressing Gaps and Barriers</a:t>
            </a:r>
          </a:p>
          <a:p>
            <a:pPr marL="342891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hlinkClick r:id="rId3"/>
              </a:rPr>
              <a:t>https://www.commonwealthfund.org/publications/fund-reports/2020/jul/transforming-primary-health-care-women-part-1-framework</a:t>
            </a:r>
            <a:endParaRPr lang="en-US" sz="1200" dirty="0"/>
          </a:p>
          <a:p>
            <a:pPr lvl="1"/>
            <a:r>
              <a:rPr lang="en-US" sz="1200" dirty="0"/>
              <a:t>Transforming Primary Health Care for Women — Part 2: The Path Forward </a:t>
            </a:r>
            <a:r>
              <a:rPr lang="en-US" sz="1200" dirty="0">
                <a:hlinkClick r:id="rId4"/>
              </a:rPr>
              <a:t>https://www.commonwealthfund.org/publications/fund-reports/2020/jul/transforming-primary-health-care-women-part-2-path-forward</a:t>
            </a:r>
            <a:endParaRPr lang="en-US" sz="1200" dirty="0"/>
          </a:p>
        </p:txBody>
      </p:sp>
      <p:pic>
        <p:nvPicPr>
          <p:cNvPr id="64514" name="Picture 2" descr="https://www.manatt.com/Manatt/media/Media/Images/People/Suennen_Lisa_New-Bio-Template-730-x-730_temp.jpg?ext=.jpg">
            <a:extLst>
              <a:ext uri="{FF2B5EF4-FFF2-40B4-BE49-F238E27FC236}">
                <a16:creationId xmlns:a16="http://schemas.microsoft.com/office/drawing/2014/main" id="{05341128-F363-4440-8092-F6F1E8323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13389" y="3120755"/>
            <a:ext cx="1421307" cy="142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4" descr="https://www.manatt.com/Manatt/media/Media/Images/People/Viswanathan_Pavitra_New-Bio-Template-730-x-730.jpg?ext=.jpg">
            <a:extLst>
              <a:ext uri="{FF2B5EF4-FFF2-40B4-BE49-F238E27FC236}">
                <a16:creationId xmlns:a16="http://schemas.microsoft.com/office/drawing/2014/main" id="{C846DE7F-734D-4C1A-89DE-83F4F7246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1765" y="3120755"/>
            <a:ext cx="1421307" cy="142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8" name="Picture 6" descr="Augenstein_Jared_New-Bio-Template-730-x-730">
            <a:extLst>
              <a:ext uri="{FF2B5EF4-FFF2-40B4-BE49-F238E27FC236}">
                <a16:creationId xmlns:a16="http://schemas.microsoft.com/office/drawing/2014/main" id="{1D67E6CA-4673-4847-A87B-040C48828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90141" y="3120755"/>
            <a:ext cx="1432589" cy="143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0" name="Picture 8" descr="Bachrach_Deborah_New-Bio-Template-730-x-730">
            <a:extLst>
              <a:ext uri="{FF2B5EF4-FFF2-40B4-BE49-F238E27FC236}">
                <a16:creationId xmlns:a16="http://schemas.microsoft.com/office/drawing/2014/main" id="{63EED008-94EA-4FF2-8F80-12D48A6AD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39799" y="3120755"/>
            <a:ext cx="1432589" cy="143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2FD4861-8B85-BF4B-809B-34C22BB78484}"/>
              </a:ext>
            </a:extLst>
          </p:cNvPr>
          <p:cNvSpPr/>
          <p:nvPr/>
        </p:nvSpPr>
        <p:spPr>
          <a:xfrm>
            <a:off x="627434" y="4671507"/>
            <a:ext cx="1468849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1300" b="1" kern="0" dirty="0">
                <a:solidFill>
                  <a:schemeClr val="accent2"/>
                </a:solidFill>
                <a:latin typeface="Georgia" panose="02040502050405020303" pitchFamily="18" charset="0"/>
              </a:rPr>
              <a:t>Laurie </a:t>
            </a:r>
            <a:br>
              <a:rPr lang="en-US" sz="1300" b="1" kern="0" dirty="0">
                <a:solidFill>
                  <a:schemeClr val="accent2"/>
                </a:solidFill>
                <a:latin typeface="Georgia" panose="02040502050405020303" pitchFamily="18" charset="0"/>
              </a:rPr>
            </a:br>
            <a:r>
              <a:rPr lang="en-US" sz="1300" b="1" kern="0" dirty="0" err="1">
                <a:solidFill>
                  <a:schemeClr val="accent2"/>
                </a:solidFill>
                <a:latin typeface="Georgia" panose="02040502050405020303" pitchFamily="18" charset="0"/>
              </a:rPr>
              <a:t>Zephyrin</a:t>
            </a:r>
            <a:r>
              <a:rPr lang="en-US" sz="1300" b="1" kern="0" dirty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</a:p>
          <a:p>
            <a:pPr marL="0" lvl="1" algn="ctr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1200" kern="0" dirty="0">
                <a:latin typeface="Trebuchet MS" panose="020B0703020202090204" pitchFamily="34" charset="0"/>
              </a:rPr>
              <a:t>The Commonwealth Fund  </a:t>
            </a:r>
          </a:p>
        </p:txBody>
      </p:sp>
      <p:pic>
        <p:nvPicPr>
          <p:cNvPr id="28" name="Picture 10">
            <a:extLst>
              <a:ext uri="{FF2B5EF4-FFF2-40B4-BE49-F238E27FC236}">
                <a16:creationId xmlns:a16="http://schemas.microsoft.com/office/drawing/2014/main" id="{B67AEBD3-9686-DD48-A099-772ACBD63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472" y="3120755"/>
            <a:ext cx="1468848" cy="142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FA0B50D-8848-C34B-A53F-730F61D36C69}"/>
              </a:ext>
            </a:extLst>
          </p:cNvPr>
          <p:cNvSpPr txBox="1"/>
          <p:nvPr/>
        </p:nvSpPr>
        <p:spPr>
          <a:xfrm>
            <a:off x="627434" y="2803596"/>
            <a:ext cx="177063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AUTHORS</a:t>
            </a:r>
            <a:endParaRPr lang="en-US" sz="18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E828E33-8F20-B04A-BAE9-8344245A8852}"/>
              </a:ext>
            </a:extLst>
          </p:cNvPr>
          <p:cNvSpPr/>
          <p:nvPr/>
        </p:nvSpPr>
        <p:spPr>
          <a:xfrm>
            <a:off x="2313351" y="4678847"/>
            <a:ext cx="1421346" cy="18004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1300" b="1" kern="0" dirty="0">
                <a:solidFill>
                  <a:schemeClr val="accent2"/>
                </a:solidFill>
                <a:latin typeface="Georgia" panose="02040502050405020303" pitchFamily="18" charset="0"/>
              </a:rPr>
              <a:t>Lisa </a:t>
            </a:r>
            <a:br>
              <a:rPr lang="en-US" sz="1300" b="1" kern="0" dirty="0">
                <a:solidFill>
                  <a:schemeClr val="accent2"/>
                </a:solidFill>
                <a:latin typeface="Georgia" panose="02040502050405020303" pitchFamily="18" charset="0"/>
              </a:rPr>
            </a:br>
            <a:r>
              <a:rPr lang="en-US" sz="1300" b="1" kern="0" dirty="0" err="1">
                <a:solidFill>
                  <a:schemeClr val="accent2"/>
                </a:solidFill>
                <a:latin typeface="Georgia" panose="02040502050405020303" pitchFamily="18" charset="0"/>
              </a:rPr>
              <a:t>Suennen</a:t>
            </a:r>
            <a:r>
              <a:rPr lang="en-US" sz="1300" b="1" kern="0" dirty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</a:p>
          <a:p>
            <a:pPr marL="0" lvl="1" algn="ctr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1200" kern="0" dirty="0">
                <a:latin typeface="Trebuchet MS" panose="020B0703020202090204" pitchFamily="34" charset="0"/>
              </a:rPr>
              <a:t>Manatt Health</a:t>
            </a:r>
          </a:p>
          <a:p>
            <a:pPr marL="0" lvl="1" algn="ctr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endParaRPr lang="en-US" sz="1300" kern="0" dirty="0">
              <a:latin typeface="Trebuchet MS" panose="020B0703020202090204" pitchFamily="34" charset="0"/>
            </a:endParaRPr>
          </a:p>
          <a:p>
            <a:pPr marL="0" lvl="1" algn="ctr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endParaRPr lang="en-US" sz="1300" kern="0" dirty="0">
              <a:latin typeface="Trebuchet MS" panose="020B0703020202090204" pitchFamily="34" charset="0"/>
            </a:endParaRPr>
          </a:p>
          <a:p>
            <a:pPr marL="0" lvl="1" algn="ctr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endParaRPr lang="en-US" sz="1300" kern="0" dirty="0">
              <a:latin typeface="Trebuchet MS" panose="020B070302020209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89FBEB-B6FA-2A46-9BCE-D855A0029923}"/>
              </a:ext>
            </a:extLst>
          </p:cNvPr>
          <p:cNvSpPr/>
          <p:nvPr/>
        </p:nvSpPr>
        <p:spPr>
          <a:xfrm>
            <a:off x="3951765" y="4678847"/>
            <a:ext cx="1421308" cy="18004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1300" b="1" kern="0" dirty="0">
                <a:solidFill>
                  <a:schemeClr val="accent2"/>
                </a:solidFill>
                <a:latin typeface="Georgia" panose="02040502050405020303" pitchFamily="18" charset="0"/>
              </a:rPr>
              <a:t>Pavitra Viswanathan </a:t>
            </a:r>
          </a:p>
          <a:p>
            <a:pPr marL="0" lvl="1" algn="ctr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1200" kern="0" dirty="0">
                <a:latin typeface="Trebuchet MS" panose="020B0703020202090204" pitchFamily="34" charset="0"/>
              </a:rPr>
              <a:t>Manatt Health</a:t>
            </a:r>
          </a:p>
          <a:p>
            <a:pPr marL="0" lvl="1" algn="ctr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endParaRPr lang="en-US" sz="1300" kern="0" dirty="0">
              <a:latin typeface="Trebuchet MS" panose="020B0703020202090204" pitchFamily="34" charset="0"/>
            </a:endParaRPr>
          </a:p>
          <a:p>
            <a:pPr marL="0" lvl="1" algn="ctr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endParaRPr lang="en-US" sz="1300" kern="0" dirty="0">
              <a:latin typeface="Trebuchet MS" panose="020B0703020202090204" pitchFamily="34" charset="0"/>
            </a:endParaRPr>
          </a:p>
          <a:p>
            <a:pPr marL="0" lvl="1" algn="ctr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endParaRPr lang="en-US" sz="1300" kern="0" dirty="0">
              <a:latin typeface="Trebuchet MS" panose="020B070302020209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3AFCD26-B2B6-2E4B-8159-CD3F17B16366}"/>
              </a:ext>
            </a:extLst>
          </p:cNvPr>
          <p:cNvSpPr/>
          <p:nvPr/>
        </p:nvSpPr>
        <p:spPr>
          <a:xfrm>
            <a:off x="5590141" y="4671507"/>
            <a:ext cx="1432590" cy="18004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1300" b="1" kern="0" dirty="0">
                <a:solidFill>
                  <a:schemeClr val="accent2"/>
                </a:solidFill>
                <a:latin typeface="Georgia" panose="02040502050405020303" pitchFamily="18" charset="0"/>
              </a:rPr>
              <a:t>Jared </a:t>
            </a:r>
            <a:r>
              <a:rPr lang="en-US" sz="1300" b="1" kern="0" dirty="0" err="1">
                <a:solidFill>
                  <a:schemeClr val="accent2"/>
                </a:solidFill>
                <a:latin typeface="Georgia" panose="02040502050405020303" pitchFamily="18" charset="0"/>
              </a:rPr>
              <a:t>Augenstein</a:t>
            </a:r>
            <a:r>
              <a:rPr lang="en-US" sz="1300" b="1" kern="0" dirty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</a:p>
          <a:p>
            <a:pPr marL="0" lvl="1" algn="ctr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1200" kern="0" dirty="0">
                <a:latin typeface="Trebuchet MS" panose="020B0703020202090204" pitchFamily="34" charset="0"/>
              </a:rPr>
              <a:t>Manatt Health</a:t>
            </a:r>
          </a:p>
          <a:p>
            <a:pPr marL="0" lvl="1" algn="ctr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endParaRPr lang="en-US" sz="1300" kern="0" dirty="0">
              <a:latin typeface="Trebuchet MS" panose="020B0703020202090204" pitchFamily="34" charset="0"/>
            </a:endParaRPr>
          </a:p>
          <a:p>
            <a:pPr marL="0" lvl="1" algn="ctr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endParaRPr lang="en-US" sz="1300" kern="0" dirty="0">
              <a:latin typeface="Trebuchet MS" panose="020B0703020202090204" pitchFamily="34" charset="0"/>
            </a:endParaRPr>
          </a:p>
          <a:p>
            <a:pPr marL="0" lvl="1" algn="ctr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endParaRPr lang="en-US" sz="1300" kern="0" dirty="0">
              <a:latin typeface="Trebuchet MS" panose="020B070302020209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F3BE816-4718-D541-A1D4-0C374CFD4D6F}"/>
              </a:ext>
            </a:extLst>
          </p:cNvPr>
          <p:cNvSpPr/>
          <p:nvPr/>
        </p:nvSpPr>
        <p:spPr>
          <a:xfrm>
            <a:off x="7239799" y="4671507"/>
            <a:ext cx="1432589" cy="18004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1300" b="1" kern="0" dirty="0">
                <a:solidFill>
                  <a:schemeClr val="accent2"/>
                </a:solidFill>
                <a:latin typeface="Georgia" panose="02040502050405020303" pitchFamily="18" charset="0"/>
              </a:rPr>
              <a:t>Deborah Bachrach </a:t>
            </a:r>
            <a:endParaRPr lang="en-US" sz="1200" b="1" kern="0" dirty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marL="0" lvl="1" algn="ctr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1200" kern="0" dirty="0">
                <a:latin typeface="Trebuchet MS" panose="020B0703020202090204" pitchFamily="34" charset="0"/>
              </a:rPr>
              <a:t>Manatt Health</a:t>
            </a:r>
          </a:p>
          <a:p>
            <a:pPr marL="0" lvl="1" algn="ctr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endParaRPr lang="en-US" sz="1300" kern="0" dirty="0">
              <a:latin typeface="Trebuchet MS" panose="020B0703020202090204" pitchFamily="34" charset="0"/>
            </a:endParaRPr>
          </a:p>
          <a:p>
            <a:pPr marL="0" lvl="1" algn="ctr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endParaRPr lang="en-US" sz="1300" kern="0" dirty="0">
              <a:latin typeface="Trebuchet MS" panose="020B0703020202090204" pitchFamily="34" charset="0"/>
            </a:endParaRPr>
          </a:p>
          <a:p>
            <a:pPr marL="0" lvl="1" algn="ctr" defTabSz="899320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</a:pPr>
            <a:endParaRPr lang="en-US" sz="1300" kern="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70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13">
            <a:extLst>
              <a:ext uri="{FF2B5EF4-FFF2-40B4-BE49-F238E27FC236}">
                <a16:creationId xmlns:a16="http://schemas.microsoft.com/office/drawing/2014/main" id="{ECCB7979-4BB9-9349-B30A-13CF219738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TRANSFORMING PRIMARY HEALTH CARE FOR WOMEN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1AD31F-21C8-4C8D-8942-BA84F7C3FD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Questions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DEACE3B-347B-264C-9F9A-B7CBB5E278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55545" y="3385367"/>
            <a:ext cx="6890936" cy="441696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Please submit your questions throughout the webinar in the Q&amp;A box (usually located at the bottom of your screen). </a:t>
            </a:r>
          </a:p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7B8722-46E4-B649-89D8-F2271C9DFCFF}"/>
              </a:ext>
            </a:extLst>
          </p:cNvPr>
          <p:cNvGrpSpPr/>
          <p:nvPr/>
        </p:nvGrpSpPr>
        <p:grpSpPr>
          <a:xfrm>
            <a:off x="5181600" y="-281611"/>
            <a:ext cx="3962400" cy="3962400"/>
            <a:chOff x="4980432" y="424726"/>
            <a:chExt cx="3962400" cy="3962400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2B4D9C6-33FE-4ED2-B842-C068C69DE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0432" y="424726"/>
              <a:ext cx="3962400" cy="39624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E7F8DDE6-B44E-4681-B287-E06C5307A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61632" y="1832902"/>
              <a:ext cx="1194816" cy="1194816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41544F2-941E-477E-9047-AAE6D3D83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434" y="3485557"/>
            <a:ext cx="806381" cy="76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368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>
            <a:extLst>
              <a:ext uri="{FF2B5EF4-FFF2-40B4-BE49-F238E27FC236}">
                <a16:creationId xmlns:a16="http://schemas.microsoft.com/office/drawing/2014/main" id="{43EE9020-F13D-1741-9A1B-510287A132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TRANSFORMING PRIMARY HEALTH CARE FOR WOMEN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Agenda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  <a:p>
            <a:r>
              <a:rPr lang="en-US" dirty="0"/>
              <a:t>Overview of Key Findings  </a:t>
            </a:r>
          </a:p>
          <a:p>
            <a:r>
              <a:rPr lang="en-US" dirty="0"/>
              <a:t>Panel Discussion </a:t>
            </a:r>
          </a:p>
        </p:txBody>
      </p:sp>
    </p:spTree>
    <p:extLst>
      <p:ext uri="{BB962C8B-B14F-4D97-AF65-F5344CB8AC3E}">
        <p14:creationId xmlns:p14="http://schemas.microsoft.com/office/powerpoint/2010/main" val="3856564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D49B600-22D1-44DD-BD46-11919C7E63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TRANSFORMING PRIMARY HEALTH CARE FOR WOMEN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4CDB93-D965-4AB5-B9DD-B8AB6468FF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Two New Reports Released Today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E1A8CB-69CD-4015-9C2A-B9448C7F8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20" y="1098452"/>
            <a:ext cx="3609304" cy="4661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B8B89C-70DA-489F-B003-564BF726B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61" y="1073144"/>
            <a:ext cx="3615905" cy="4686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1194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>
            <a:extLst>
              <a:ext uri="{FF2B5EF4-FFF2-40B4-BE49-F238E27FC236}">
                <a16:creationId xmlns:a16="http://schemas.microsoft.com/office/drawing/2014/main" id="{55AE131C-4CF6-5542-852E-944A3A4431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TRANSFORMING PRIMARY HEALTH CARE FOR WOMEN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/>
              <a:t>Introduction </a:t>
            </a:r>
          </a:p>
        </p:txBody>
      </p:sp>
    </p:spTree>
    <p:extLst>
      <p:ext uri="{BB962C8B-B14F-4D97-AF65-F5344CB8AC3E}">
        <p14:creationId xmlns:p14="http://schemas.microsoft.com/office/powerpoint/2010/main" val="2823822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>
            <a:extLst>
              <a:ext uri="{FF2B5EF4-FFF2-40B4-BE49-F238E27FC236}">
                <a16:creationId xmlns:a16="http://schemas.microsoft.com/office/drawing/2014/main" id="{C144EFE3-573A-F049-B5FC-3CC811A057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TRANSFORMING PRIMARY HEALTH CARE FOR WOMEN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A8FD68F-5704-344A-8831-0239AE6C6F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Perspectives from the Field</a:t>
            </a:r>
          </a:p>
        </p:txBody>
      </p:sp>
      <p:pic>
        <p:nvPicPr>
          <p:cNvPr id="16" name="Picture 15" descr="A close up of a map&#10;&#10;Description automatically generated">
            <a:extLst>
              <a:ext uri="{FF2B5EF4-FFF2-40B4-BE49-F238E27FC236}">
                <a16:creationId xmlns:a16="http://schemas.microsoft.com/office/drawing/2014/main" id="{7F485D8A-0853-4049-BA1A-37760ED665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32" y="1611234"/>
            <a:ext cx="8647770" cy="4572000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C312EC7-3F87-4C4D-AB17-DC2DA248AB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010093"/>
            <a:ext cx="5241737" cy="521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 its current form, the U.S. primary health care system does not effectively meet the needs of all women across the life course. 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4019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01999B01-20A1-5244-9890-43961B461D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1" y="2713758"/>
            <a:ext cx="6540800" cy="3431374"/>
          </a:xfrm>
          <a:prstGeom prst="rect">
            <a:avLst/>
          </a:prstGeom>
        </p:spPr>
      </p:pic>
      <p:sp>
        <p:nvSpPr>
          <p:cNvPr id="49" name="Subtitle 48">
            <a:extLst>
              <a:ext uri="{FF2B5EF4-FFF2-40B4-BE49-F238E27FC236}">
                <a16:creationId xmlns:a16="http://schemas.microsoft.com/office/drawing/2014/main" id="{AC4E5FEC-850A-5244-8500-A6D0B4FBB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435" y="177796"/>
            <a:ext cx="7919047" cy="246930"/>
          </a:xfrm>
        </p:spPr>
        <p:txBody>
          <a:bodyPr/>
          <a:lstStyle/>
          <a:p>
            <a:r>
              <a:rPr lang="en-US" dirty="0"/>
              <a:t>TRANSFORMING PRIMARY HEALTH CARE FOR WOMEN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1AD31F-21C8-4C8D-8942-BA84F7C3FD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Objectives  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2EA7E3B-441A-964C-94C5-BC83250DDA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255784"/>
            <a:ext cx="3834782" cy="45998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Recognize and describe gaps in and barriers to primary health care for women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Describe gaps in primary health care exacerbated by the COVID-19 pandemic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Propose a framework for transforming the primary health care system to meet the needs across all ages, races, and socioeconomic backgrounds throughout life transitions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6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B8E0239-6C0F-472F-9FAE-7A95F62F9BF1}"/>
              </a:ext>
            </a:extLst>
          </p:cNvPr>
          <p:cNvSpPr/>
          <p:nvPr/>
        </p:nvSpPr>
        <p:spPr bwMode="auto">
          <a:xfrm>
            <a:off x="7815377" y="4451022"/>
            <a:ext cx="88214" cy="63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1440" tIns="91440" rIns="91440" bIns="91440" rtlCol="0" anchor="ctr" anchorCtr="0">
            <a:noAutofit/>
          </a:bodyPr>
          <a:lstStyle/>
          <a:p>
            <a:pPr algn="ctr" eaLnBrk="1" hangingPunct="1"/>
            <a:endParaRPr lang="en-US" sz="1600" b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8066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63FF3CFE-CFC9-4593-AED8-1B224E20C6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Staggering Racial/Ethnic and Socioeconomic Disparities Persist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D1D58C3-C225-4109-B609-F491FD12A4F0}"/>
              </a:ext>
            </a:extLst>
          </p:cNvPr>
          <p:cNvSpPr txBox="1"/>
          <p:nvPr/>
        </p:nvSpPr>
        <p:spPr bwMode="auto">
          <a:xfrm>
            <a:off x="466643" y="5411301"/>
            <a:ext cx="8210714" cy="640080"/>
          </a:xfrm>
          <a:prstGeom prst="rect">
            <a:avLst/>
          </a:prstGeom>
          <a:gradFill>
            <a:gsLst>
              <a:gs pos="0">
                <a:schemeClr val="tx2">
                  <a:alpha val="20000"/>
                </a:schemeClr>
              </a:gs>
              <a:gs pos="99000">
                <a:schemeClr val="accent4">
                  <a:alpha val="20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101854" tIns="91440" rIns="101854" bIns="91440" numCol="1" anchor="ctr" anchorCtr="0" compatLnSpc="1">
            <a:prstTxWarp prst="textNoShape">
              <a:avLst/>
            </a:prstTxWarp>
            <a:normAutofit fontScale="92500"/>
          </a:bodyPr>
          <a:lstStyle>
            <a:lvl1pPr marL="198915" indent="-198915" algn="l" defTabSz="899320" rtl="0" eaLnBrk="1" fontAlgn="base" hangingPunct="1">
              <a:spcBef>
                <a:spcPct val="0"/>
              </a:spcBef>
              <a:spcAft>
                <a:spcPts val="529"/>
              </a:spcAft>
              <a:buClr>
                <a:schemeClr val="tx1"/>
              </a:buClr>
              <a:buFont typeface="Wingdings" pitchFamily="2" charset="2"/>
              <a:buChar char="§"/>
              <a:defRPr sz="1588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292" indent="-211523" algn="l" defTabSz="899320" rtl="0" eaLnBrk="1" fontAlgn="base" hangingPunct="1">
              <a:spcBef>
                <a:spcPct val="0"/>
              </a:spcBef>
              <a:spcAft>
                <a:spcPts val="529"/>
              </a:spcAft>
              <a:buClr>
                <a:schemeClr val="tx1"/>
              </a:buClr>
              <a:buFont typeface="Arial"/>
              <a:buChar char="–"/>
              <a:defRPr sz="1588">
                <a:solidFill>
                  <a:schemeClr val="tx1"/>
                </a:solidFill>
                <a:latin typeface="+mn-lt"/>
              </a:defRPr>
            </a:lvl2pPr>
            <a:lvl3pPr marL="804065" indent="-198915" algn="l" defTabSz="899320" rtl="0" eaLnBrk="1" fontAlgn="base" hangingPunct="1">
              <a:spcBef>
                <a:spcPct val="0"/>
              </a:spcBef>
              <a:spcAft>
                <a:spcPts val="529"/>
              </a:spcAft>
              <a:buClr>
                <a:schemeClr val="tx1"/>
              </a:buClr>
              <a:buSzPct val="75000"/>
              <a:buFont typeface="Wingdings 2" panose="05020102010507070707" pitchFamily="18" charset="2"/>
              <a:buChar char=""/>
              <a:defRPr sz="1588">
                <a:solidFill>
                  <a:schemeClr val="tx1"/>
                </a:solidFill>
                <a:latin typeface="+mn-lt"/>
              </a:defRPr>
            </a:lvl3pPr>
            <a:lvl4pPr marL="1109442" indent="-201717" algn="l" defTabSz="899320" rtl="0" eaLnBrk="1" fontAlgn="base" hangingPunct="1">
              <a:spcBef>
                <a:spcPct val="0"/>
              </a:spcBef>
              <a:spcAft>
                <a:spcPts val="529"/>
              </a:spcAft>
              <a:buClr>
                <a:schemeClr val="tx1"/>
              </a:buClr>
              <a:buFont typeface="Arial"/>
              <a:buChar char="–"/>
              <a:defRPr sz="1588">
                <a:solidFill>
                  <a:schemeClr val="tx1"/>
                </a:solidFill>
                <a:latin typeface="+mn-lt"/>
              </a:defRPr>
            </a:lvl4pPr>
            <a:lvl5pPr marL="1364389" indent="-154089" algn="l" defTabSz="899320" rtl="0" eaLnBrk="1" fontAlgn="base" hangingPunct="1">
              <a:spcBef>
                <a:spcPct val="0"/>
              </a:spcBef>
              <a:spcAft>
                <a:spcPts val="529"/>
              </a:spcAft>
              <a:buClr>
                <a:schemeClr val="tx1"/>
              </a:buClr>
              <a:buFont typeface="Arial"/>
              <a:buChar char="▪"/>
              <a:defRPr sz="1588">
                <a:solidFill>
                  <a:schemeClr val="tx1"/>
                </a:solidFill>
                <a:latin typeface="+mn-lt"/>
              </a:defRPr>
            </a:lvl5pPr>
            <a:lvl6pPr marL="1501668" indent="-140081" algn="l" defTabSz="899320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66952E"/>
              </a:buClr>
              <a:buFont typeface="Arial"/>
              <a:buChar char="▪"/>
              <a:defRPr sz="1412">
                <a:solidFill>
                  <a:schemeClr val="tx1"/>
                </a:solidFill>
                <a:latin typeface="+mn-lt"/>
              </a:defRPr>
            </a:lvl6pPr>
            <a:lvl7pPr marL="1905102" indent="-140081" algn="l" defTabSz="899320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66952E"/>
              </a:buClr>
              <a:buFont typeface="Arial"/>
              <a:buChar char="▪"/>
              <a:defRPr sz="1412">
                <a:solidFill>
                  <a:schemeClr val="tx1"/>
                </a:solidFill>
                <a:latin typeface="+mn-lt"/>
              </a:defRPr>
            </a:lvl7pPr>
            <a:lvl8pPr marL="2308535" indent="-140081" algn="l" defTabSz="899320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66952E"/>
              </a:buClr>
              <a:buFont typeface="Arial"/>
              <a:buChar char="▪"/>
              <a:defRPr sz="1412">
                <a:solidFill>
                  <a:schemeClr val="tx1"/>
                </a:solidFill>
                <a:latin typeface="+mn-lt"/>
              </a:defRPr>
            </a:lvl8pPr>
            <a:lvl9pPr marL="2711968" indent="-140081" algn="l" defTabSz="899320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66952E"/>
              </a:buClr>
              <a:buFont typeface="Arial"/>
              <a:buChar char="▪"/>
              <a:defRPr sz="1412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It is paramount that an effective primary health care system incorporates strategies </a:t>
            </a:r>
            <a:br>
              <a:rPr lang="en-US" sz="1600" b="1" dirty="0"/>
            </a:br>
            <a:r>
              <a:rPr lang="en-US" sz="1600" b="1" dirty="0"/>
              <a:t>to care for low-income people and eliminate racial/ethnic disparities.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14DC129-6237-4B09-87B2-8403AD3465CD}"/>
              </a:ext>
            </a:extLst>
          </p:cNvPr>
          <p:cNvGrpSpPr/>
          <p:nvPr/>
        </p:nvGrpSpPr>
        <p:grpSpPr>
          <a:xfrm>
            <a:off x="2132701" y="1720935"/>
            <a:ext cx="5113866" cy="3416129"/>
            <a:chOff x="2132701" y="1917270"/>
            <a:chExt cx="5113866" cy="341612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8D9AC9-7066-4A5A-AB47-3665B7870861}"/>
                </a:ext>
              </a:extLst>
            </p:cNvPr>
            <p:cNvSpPr/>
            <p:nvPr/>
          </p:nvSpPr>
          <p:spPr>
            <a:xfrm>
              <a:off x="2132701" y="3628777"/>
              <a:ext cx="1704622" cy="1704622"/>
            </a:xfrm>
            <a:prstGeom prst="rect">
              <a:avLst/>
            </a:prstGeom>
            <a:solidFill>
              <a:schemeClr val="accent4">
                <a:alpha val="1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 Lower utilization of preventive services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E55CA1-DC1D-4931-915A-9D2669EE29AF}"/>
                </a:ext>
              </a:extLst>
            </p:cNvPr>
            <p:cNvSpPr/>
            <p:nvPr/>
          </p:nvSpPr>
          <p:spPr>
            <a:xfrm>
              <a:off x="3837323" y="3626265"/>
              <a:ext cx="1704622" cy="1704622"/>
            </a:xfrm>
            <a:prstGeom prst="rect">
              <a:avLst/>
            </a:prstGeom>
            <a:solidFill>
              <a:schemeClr val="accent4">
                <a:alpha val="1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2-3x higher maternal mortality rate higher for black woman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E74486E-10FC-47FD-B80A-30712CCB4102}"/>
                </a:ext>
              </a:extLst>
            </p:cNvPr>
            <p:cNvSpPr/>
            <p:nvPr/>
          </p:nvSpPr>
          <p:spPr>
            <a:xfrm>
              <a:off x="2132701" y="1917890"/>
              <a:ext cx="1704622" cy="1704622"/>
            </a:xfrm>
            <a:prstGeom prst="rect">
              <a:avLst/>
            </a:prstGeom>
            <a:solidFill>
              <a:schemeClr val="accent4">
                <a:alpha val="1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40% higher breast cancer mortality rates for black women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1B8DD63-69BF-46E6-8EFF-F57C1E246F21}"/>
                </a:ext>
              </a:extLst>
            </p:cNvPr>
            <p:cNvSpPr/>
            <p:nvPr/>
          </p:nvSpPr>
          <p:spPr>
            <a:xfrm>
              <a:off x="5541945" y="1918970"/>
              <a:ext cx="1704622" cy="1704622"/>
            </a:xfrm>
            <a:prstGeom prst="rect">
              <a:avLst/>
            </a:prstGeom>
            <a:solidFill>
              <a:schemeClr val="accent4">
                <a:alpha val="1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10-year lower life expectancy for lowest income women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78E5A31-2F8E-4845-81D4-B125B2042C64}"/>
                </a:ext>
              </a:extLst>
            </p:cNvPr>
            <p:cNvSpPr/>
            <p:nvPr/>
          </p:nvSpPr>
          <p:spPr>
            <a:xfrm>
              <a:off x="5541945" y="3627752"/>
              <a:ext cx="1704622" cy="1704622"/>
            </a:xfrm>
            <a:prstGeom prst="rect">
              <a:avLst/>
            </a:prstGeom>
            <a:solidFill>
              <a:schemeClr val="accent4">
                <a:alpha val="1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Lower rates of cancer screenings in uninsured women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0C226F2-B7F6-4FEF-8B63-30813DF391EC}"/>
                </a:ext>
              </a:extLst>
            </p:cNvPr>
            <p:cNvSpPr/>
            <p:nvPr/>
          </p:nvSpPr>
          <p:spPr>
            <a:xfrm>
              <a:off x="3837323" y="1917270"/>
              <a:ext cx="1704622" cy="1704622"/>
            </a:xfrm>
            <a:prstGeom prst="rect">
              <a:avLst/>
            </a:prstGeom>
            <a:solidFill>
              <a:schemeClr val="accent4">
                <a:alpha val="1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More likely to be served by poorly resourced and underfunded practices</a:t>
              </a:r>
            </a:p>
          </p:txBody>
        </p:sp>
      </p:grpSp>
      <p:sp>
        <p:nvSpPr>
          <p:cNvPr id="27" name="Subtitle 48">
            <a:extLst>
              <a:ext uri="{FF2B5EF4-FFF2-40B4-BE49-F238E27FC236}">
                <a16:creationId xmlns:a16="http://schemas.microsoft.com/office/drawing/2014/main" id="{D8643F3A-17CE-4DFD-B84C-9A131889E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435" y="177796"/>
            <a:ext cx="7919047" cy="246930"/>
          </a:xfrm>
        </p:spPr>
        <p:txBody>
          <a:bodyPr/>
          <a:lstStyle/>
          <a:p>
            <a:r>
              <a:rPr lang="en-US" dirty="0"/>
              <a:t>TRANSFORMING PRIMARY HEALTH CARE FOR WOMEN </a:t>
            </a:r>
          </a:p>
        </p:txBody>
      </p:sp>
    </p:spTree>
    <p:extLst>
      <p:ext uri="{BB962C8B-B14F-4D97-AF65-F5344CB8AC3E}">
        <p14:creationId xmlns:p14="http://schemas.microsoft.com/office/powerpoint/2010/main" val="1744202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>
            <a:extLst>
              <a:ext uri="{FF2B5EF4-FFF2-40B4-BE49-F238E27FC236}">
                <a16:creationId xmlns:a16="http://schemas.microsoft.com/office/drawing/2014/main" id="{7C850A59-53D3-0648-BA0E-5122662A6D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TRANSFORMING PRIMARY HEALTH CARE FOR WOMEN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Overview of Key Findings  </a:t>
            </a:r>
          </a:p>
        </p:txBody>
      </p:sp>
    </p:spTree>
    <p:extLst>
      <p:ext uri="{BB962C8B-B14F-4D97-AF65-F5344CB8AC3E}">
        <p14:creationId xmlns:p14="http://schemas.microsoft.com/office/powerpoint/2010/main" val="8517231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MW V1.0">
      <a:dk1>
        <a:srgbClr val="4C515A"/>
      </a:dk1>
      <a:lt1>
        <a:sysClr val="window" lastClr="FFFFFF"/>
      </a:lt1>
      <a:dk2>
        <a:srgbClr val="044C7F"/>
      </a:dk2>
      <a:lt2>
        <a:srgbClr val="4ABDBC"/>
      </a:lt2>
      <a:accent1>
        <a:srgbClr val="044C7F"/>
      </a:accent1>
      <a:accent2>
        <a:srgbClr val="F47920"/>
      </a:accent2>
      <a:accent3>
        <a:srgbClr val="4ABDBC"/>
      </a:accent3>
      <a:accent4>
        <a:srgbClr val="71B254"/>
      </a:accent4>
      <a:accent5>
        <a:srgbClr val="5F5A9D"/>
      </a:accent5>
      <a:accent6>
        <a:srgbClr val="E6C278"/>
      </a:accent6>
      <a:hlink>
        <a:srgbClr val="044C7F"/>
      </a:hlink>
      <a:folHlink>
        <a:srgbClr val="4ABDBC"/>
      </a:folHlink>
    </a:clrScheme>
    <a:fontScheme name="Custom 4">
      <a:majorFont>
        <a:latin typeface="Georgi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MWF_Template_Centennial_Jan2018" id="{B39BC8CA-6688-0D4A-80B3-63A90B604AC9}" vid="{9790F92E-C2C7-0F48-A2BA-07E8E33C47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AC1C8B3757AD4A8FE83680790B7CB1" ma:contentTypeVersion="12" ma:contentTypeDescription="Create a new document." ma:contentTypeScope="" ma:versionID="876997ff082d2bd962c3320eecca68cb">
  <xsd:schema xmlns:xsd="http://www.w3.org/2001/XMLSchema" xmlns:xs="http://www.w3.org/2001/XMLSchema" xmlns:p="http://schemas.microsoft.com/office/2006/metadata/properties" xmlns:ns2="9c0c6c89-d4ec-4234-ad55-c2f50d0b9a2b" xmlns:ns3="29bc6a8d-14dd-4a95-baab-e16a8c685bba" targetNamespace="http://schemas.microsoft.com/office/2006/metadata/properties" ma:root="true" ma:fieldsID="f5213090994b103511ccd8a4e7d88a5c" ns2:_="" ns3:_="">
    <xsd:import namespace="9c0c6c89-d4ec-4234-ad55-c2f50d0b9a2b"/>
    <xsd:import namespace="29bc6a8d-14dd-4a95-baab-e16a8c685b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c6c89-d4ec-4234-ad55-c2f50d0b9a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c6a8d-14dd-4a95-baab-e16a8c685bb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CC2CC8-1C28-4BB0-9E01-BFA5421F7278}">
  <ds:schemaRefs>
    <ds:schemaRef ds:uri="http://schemas.microsoft.com/office/2006/documentManagement/types"/>
    <ds:schemaRef ds:uri="http://schemas.microsoft.com/office/infopath/2007/PartnerControls"/>
    <ds:schemaRef ds:uri="29bc6a8d-14dd-4a95-baab-e16a8c685bba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9c0c6c89-d4ec-4234-ad55-c2f50d0b9a2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9BF1889-F272-4C34-ABA1-BEB81905C8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E498CE-357E-456B-904A-EB7BD06312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0c6c89-d4ec-4234-ad55-c2f50d0b9a2b"/>
    <ds:schemaRef ds:uri="29bc6a8d-14dd-4a95-baab-e16a8c685b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1073</Words>
  <Application>Microsoft Office PowerPoint</Application>
  <PresentationFormat>On-screen Show (4:3)</PresentationFormat>
  <Paragraphs>193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Unicode MS</vt:lpstr>
      <vt:lpstr>Calibri</vt:lpstr>
      <vt:lpstr>Georgia</vt:lpstr>
      <vt:lpstr>Open Sans Light</vt:lpstr>
      <vt:lpstr>System Font Regular</vt:lpstr>
      <vt:lpstr>Trebuchet MS</vt:lpstr>
      <vt:lpstr>Wingdings</vt:lpstr>
      <vt:lpstr>1_Office Theme</vt:lpstr>
      <vt:lpstr>Transforming Primary Health Care for Women </vt:lpstr>
      <vt:lpstr>Housekeeping </vt:lpstr>
      <vt:lpstr>Agenda </vt:lpstr>
      <vt:lpstr>Two New Reports Released Today</vt:lpstr>
      <vt:lpstr>Introduction </vt:lpstr>
      <vt:lpstr>Perspectives from the Field</vt:lpstr>
      <vt:lpstr>Objectives  </vt:lpstr>
      <vt:lpstr>Staggering Racial/Ethnic and Socioeconomic Disparities Persist</vt:lpstr>
      <vt:lpstr>Overview of Key Findings  </vt:lpstr>
      <vt:lpstr>Gaps and Barriers in the Primary Health Care System for Women  </vt:lpstr>
      <vt:lpstr>Framework</vt:lpstr>
      <vt:lpstr>The Primary Health Care System Must Be Comprehensive  </vt:lpstr>
      <vt:lpstr>The Primary Health Care System Must Be Prepared to Deliver Sex-Specific, Sex-Aware, and Gender-Sensitive Care </vt:lpstr>
      <vt:lpstr>The Primary Health Care System Must Be Adept at Coordinating Care across Life Transitions </vt:lpstr>
      <vt:lpstr>Role of Digital Innovations in Primary Health Care </vt:lpstr>
      <vt:lpstr>Policymakers, Payers, Entrepreneurs, Clinical Leaders, and Investors All Have Roles to Play</vt:lpstr>
      <vt:lpstr>Achieving a Comprehensive Primary Health Care System for Women  </vt:lpstr>
      <vt:lpstr>Thank You! </vt:lpstr>
      <vt:lpstr>Thank You! </vt:lpstr>
      <vt:lpstr>Panel Discussion  </vt:lpstr>
      <vt:lpstr>Meet the Panelists</vt:lpstr>
      <vt:lpstr>Panel Discussion </vt:lpstr>
      <vt:lpstr>Thank You! </vt:lpstr>
      <vt:lpstr>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 Primary Health Care for Women </dc:title>
  <dc:creator>Yaphet Getachew</dc:creator>
  <cp:lastModifiedBy>Samantha Chase</cp:lastModifiedBy>
  <cp:revision>5</cp:revision>
  <dcterms:created xsi:type="dcterms:W3CDTF">2020-07-16T17:15:43Z</dcterms:created>
  <dcterms:modified xsi:type="dcterms:W3CDTF">2020-07-16T17:49:31Z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0x010100BCAC1C8B3757AD4A8FE83680790B7CB1</vt:lpwstr>
  </property>
</Properties>
</file>