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4"/>
  </p:sldMasterIdLst>
  <p:handoutMasterIdLst>
    <p:handoutMasterId r:id="rId11"/>
  </p:handoutMasterIdLst>
  <p:sldIdLst>
    <p:sldId id="262" r:id="rId5"/>
    <p:sldId id="259" r:id="rId6"/>
    <p:sldId id="261" r:id="rId7"/>
    <p:sldId id="258" r:id="rId8"/>
    <p:sldId id="265" r:id="rId9"/>
    <p:sldId id="263" r:id="rId10"/>
  </p:sldIdLst>
  <p:sldSz cx="9144000" cy="6858000" type="screen4x3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A4F589-3436-E341-BA23-5349BE55A85D}" v="103" dt="2020-07-27T14:35:04.7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93" autoAdjust="0"/>
    <p:restoredTop sz="95970"/>
  </p:normalViewPr>
  <p:slideViewPr>
    <p:cSldViewPr snapToGrid="0">
      <p:cViewPr varScale="1">
        <p:scale>
          <a:sx n="105" d="100"/>
          <a:sy n="105" d="100"/>
        </p:scale>
        <p:origin x="24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 Wilson" userId="000f367a-3246-491c-88b4-803a33f58a8b" providerId="ADAL" clId="{BCA4F589-3436-E341-BA23-5349BE55A85D}"/>
    <pc:docChg chg="modSld modMainMaster">
      <pc:chgData name="Jen Wilson" userId="000f367a-3246-491c-88b4-803a33f58a8b" providerId="ADAL" clId="{BCA4F589-3436-E341-BA23-5349BE55A85D}" dt="2020-07-30T16:14:31.714" v="42" actId="27918"/>
      <pc:docMkLst>
        <pc:docMk/>
      </pc:docMkLst>
      <pc:sldChg chg="mod">
        <pc:chgData name="Jen Wilson" userId="000f367a-3246-491c-88b4-803a33f58a8b" providerId="ADAL" clId="{BCA4F589-3436-E341-BA23-5349BE55A85D}" dt="2020-07-30T15:18:16.680" v="36" actId="27918"/>
        <pc:sldMkLst>
          <pc:docMk/>
          <pc:sldMk cId="2367174399" sldId="258"/>
        </pc:sldMkLst>
      </pc:sldChg>
      <pc:sldChg chg="modSp mod">
        <pc:chgData name="Jen Wilson" userId="000f367a-3246-491c-88b4-803a33f58a8b" providerId="ADAL" clId="{BCA4F589-3436-E341-BA23-5349BE55A85D}" dt="2020-07-30T15:03:42.019" v="32" actId="27918"/>
        <pc:sldMkLst>
          <pc:docMk/>
          <pc:sldMk cId="2568976704" sldId="259"/>
        </pc:sldMkLst>
        <pc:spChg chg="mod">
          <ac:chgData name="Jen Wilson" userId="000f367a-3246-491c-88b4-803a33f58a8b" providerId="ADAL" clId="{BCA4F589-3436-E341-BA23-5349BE55A85D}" dt="2020-07-30T13:45:05.903" v="20" actId="20577"/>
          <ac:spMkLst>
            <pc:docMk/>
            <pc:sldMk cId="2568976704" sldId="259"/>
            <ac:spMk id="8" creationId="{1B449DD3-4939-4ECA-AA40-A2F9F291A47B}"/>
          </ac:spMkLst>
        </pc:spChg>
      </pc:sldChg>
      <pc:sldChg chg="mod">
        <pc:chgData name="Jen Wilson" userId="000f367a-3246-491c-88b4-803a33f58a8b" providerId="ADAL" clId="{BCA4F589-3436-E341-BA23-5349BE55A85D}" dt="2020-07-30T15:16:20.581" v="34" actId="27918"/>
        <pc:sldMkLst>
          <pc:docMk/>
          <pc:sldMk cId="660811357" sldId="261"/>
        </pc:sldMkLst>
      </pc:sldChg>
      <pc:sldChg chg="modSp mod">
        <pc:chgData name="Jen Wilson" userId="000f367a-3246-491c-88b4-803a33f58a8b" providerId="ADAL" clId="{BCA4F589-3436-E341-BA23-5349BE55A85D}" dt="2020-07-30T14:31:43.858" v="22" actId="27918"/>
        <pc:sldMkLst>
          <pc:docMk/>
          <pc:sldMk cId="16009399" sldId="262"/>
        </pc:sldMkLst>
        <pc:spChg chg="mod">
          <ac:chgData name="Jen Wilson" userId="000f367a-3246-491c-88b4-803a33f58a8b" providerId="ADAL" clId="{BCA4F589-3436-E341-BA23-5349BE55A85D}" dt="2020-07-30T13:44:58.614" v="9" actId="20577"/>
          <ac:spMkLst>
            <pc:docMk/>
            <pc:sldMk cId="16009399" sldId="262"/>
            <ac:spMk id="7" creationId="{EDAE4FB9-3502-4703-A8DA-6D5EA2D81103}"/>
          </ac:spMkLst>
        </pc:spChg>
      </pc:sldChg>
      <pc:sldChg chg="mod">
        <pc:chgData name="Jen Wilson" userId="000f367a-3246-491c-88b4-803a33f58a8b" providerId="ADAL" clId="{BCA4F589-3436-E341-BA23-5349BE55A85D}" dt="2020-07-30T16:14:31.714" v="42" actId="27918"/>
        <pc:sldMkLst>
          <pc:docMk/>
          <pc:sldMk cId="1651719425" sldId="263"/>
        </pc:sldMkLst>
      </pc:sldChg>
      <pc:sldChg chg="mod">
        <pc:chgData name="Jen Wilson" userId="000f367a-3246-491c-88b4-803a33f58a8b" providerId="ADAL" clId="{BCA4F589-3436-E341-BA23-5349BE55A85D}" dt="2020-07-30T16:06:35.181" v="38" actId="27918"/>
        <pc:sldMkLst>
          <pc:docMk/>
          <pc:sldMk cId="423907672" sldId="265"/>
        </pc:sldMkLst>
      </pc:sldChg>
      <pc:sldMasterChg chg="modSldLayout">
        <pc:chgData name="Jen Wilson" userId="000f367a-3246-491c-88b4-803a33f58a8b" providerId="ADAL" clId="{BCA4F589-3436-E341-BA23-5349BE55A85D}" dt="2020-07-30T14:53:56.938" v="30" actId="20577"/>
        <pc:sldMasterMkLst>
          <pc:docMk/>
          <pc:sldMasterMk cId="1241911007" sldId="2147483680"/>
        </pc:sldMasterMkLst>
        <pc:sldLayoutChg chg="modSp mod">
          <pc:chgData name="Jen Wilson" userId="000f367a-3246-491c-88b4-803a33f58a8b" providerId="ADAL" clId="{BCA4F589-3436-E341-BA23-5349BE55A85D}" dt="2020-07-30T14:53:56.938" v="30" actId="20577"/>
          <pc:sldLayoutMkLst>
            <pc:docMk/>
            <pc:sldMasterMk cId="1241911007" sldId="2147483680"/>
            <pc:sldLayoutMk cId="1021814603" sldId="2147483723"/>
          </pc:sldLayoutMkLst>
          <pc:spChg chg="mod">
            <ac:chgData name="Jen Wilson" userId="000f367a-3246-491c-88b4-803a33f58a8b" providerId="ADAL" clId="{BCA4F589-3436-E341-BA23-5349BE55A85D}" dt="2020-07-30T14:53:56.938" v="30" actId="20577"/>
            <ac:spMkLst>
              <pc:docMk/>
              <pc:sldMasterMk cId="1241911007" sldId="2147483680"/>
              <pc:sldLayoutMk cId="1021814603" sldId="2147483723"/>
              <ac:spMk id="8" creationId="{DFF9BC99-8BD3-4F80-849F-69A2BFEA31D4}"/>
            </ac:spMkLst>
          </pc:sp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8247064638293021"/>
          <c:y val="3.195352214960058E-2"/>
          <c:w val="0.59737565521835656"/>
          <c:h val="0.8180776422555023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states that reference a given subtopic in their contractual agreements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Primary care defined</c:v>
                </c:pt>
                <c:pt idx="1">
                  <c:v>Family planning and related services</c:v>
                </c:pt>
                <c:pt idx="2">
                  <c:v>Adult preventive services</c:v>
                </c:pt>
                <c:pt idx="3">
                  <c:v>ACIP-recommended immunization for adults</c:v>
                </c:pt>
                <c:pt idx="4">
                  <c:v>EPSDT developmental assessment</c:v>
                </c:pt>
                <c:pt idx="5">
                  <c:v>EPSDT vision, oral, hearing care</c:v>
                </c:pt>
                <c:pt idx="6">
                  <c:v>Prior authorization barred for primary care</c:v>
                </c:pt>
                <c:pt idx="7">
                  <c:v>Medical necessity, adults</c:v>
                </c:pt>
                <c:pt idx="8">
                  <c:v>Medical necessity, children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9</c:v>
                </c:pt>
                <c:pt idx="1">
                  <c:v>36</c:v>
                </c:pt>
                <c:pt idx="2">
                  <c:v>26</c:v>
                </c:pt>
                <c:pt idx="3">
                  <c:v>19</c:v>
                </c:pt>
                <c:pt idx="4">
                  <c:v>26</c:v>
                </c:pt>
                <c:pt idx="5">
                  <c:v>36</c:v>
                </c:pt>
                <c:pt idx="6">
                  <c:v>7</c:v>
                </c:pt>
                <c:pt idx="7">
                  <c:v>36</c:v>
                </c:pt>
                <c:pt idx="8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E7-4469-A4C6-0159A6F39E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185710512"/>
        <c:axId val="186048112"/>
      </c:barChart>
      <c:catAx>
        <c:axId val="1857105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InterFace" panose="020B0503030203020204" pitchFamily="34" charset="0"/>
                <a:ea typeface="+mn-ea"/>
                <a:cs typeface="+mn-cs"/>
              </a:defRPr>
            </a:pPr>
            <a:endParaRPr lang="en-US"/>
          </a:p>
        </c:txPr>
        <c:crossAx val="186048112"/>
        <c:crosses val="autoZero"/>
        <c:auto val="1"/>
        <c:lblAlgn val="ctr"/>
        <c:lblOffset val="100"/>
        <c:noMultiLvlLbl val="0"/>
      </c:catAx>
      <c:valAx>
        <c:axId val="186048112"/>
        <c:scaling>
          <c:orientation val="minMax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>
                    <a:solidFill>
                      <a:schemeClr val="tx1"/>
                    </a:solidFill>
                    <a:latin typeface="InterFace" panose="020B0503030203020204" pitchFamily="34" charset="0"/>
                  </a:rPr>
                  <a:t>Number</a:t>
                </a:r>
                <a:r>
                  <a:rPr lang="en-US" sz="1200" baseline="0" dirty="0">
                    <a:solidFill>
                      <a:schemeClr val="tx1"/>
                    </a:solidFill>
                    <a:latin typeface="InterFace" panose="020B0503030203020204" pitchFamily="34" charset="0"/>
                  </a:rPr>
                  <a:t> of states</a:t>
                </a:r>
                <a:endParaRPr lang="en-US" sz="1200" dirty="0">
                  <a:solidFill>
                    <a:schemeClr val="tx1"/>
                  </a:solidFill>
                  <a:latin typeface="InterFace" panose="020B050303020302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InterFace" panose="020B0503030203020204" pitchFamily="34" charset="0"/>
                <a:ea typeface="+mn-ea"/>
                <a:cs typeface="+mn-cs"/>
              </a:defRPr>
            </a:pPr>
            <a:endParaRPr lang="en-US"/>
          </a:p>
        </c:txPr>
        <c:crossAx val="185710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506739193832654"/>
          <c:y val="3.2137313053776283E-2"/>
          <c:w val="0.49483598970418552"/>
          <c:h val="0.8173673536429496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states who reference a given subtopic in their contractual agreements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Social determinant screening in primary care</c:v>
                </c:pt>
                <c:pt idx="1">
                  <c:v>Value-added services that involve paying for 
social determinant–related interventions</c:v>
                </c:pt>
                <c:pt idx="2">
                  <c:v>Collection and reporting of social determinant information</c:v>
                </c:pt>
                <c:pt idx="3">
                  <c:v>Managed care/social service provider relationship</c:v>
                </c:pt>
                <c:pt idx="4">
                  <c:v>Social determinant expenditure requirements/incentives</c:v>
                </c:pt>
                <c:pt idx="5">
                  <c:v>Provider training in SDOH</c:v>
                </c:pt>
                <c:pt idx="6">
                  <c:v>Dedicated managed care organization staff</c:v>
                </c:pt>
                <c:pt idx="7">
                  <c:v>SDOH quality performance measures</c:v>
                </c:pt>
                <c:pt idx="8">
                  <c:v>Care coordination spanning SDOH</c:v>
                </c:pt>
                <c:pt idx="9">
                  <c:v>Member education for SDOH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24</c:v>
                </c:pt>
                <c:pt idx="1">
                  <c:v>7</c:v>
                </c:pt>
                <c:pt idx="2">
                  <c:v>7</c:v>
                </c:pt>
                <c:pt idx="3">
                  <c:v>31</c:v>
                </c:pt>
                <c:pt idx="4">
                  <c:v>3</c:v>
                </c:pt>
                <c:pt idx="5">
                  <c:v>10</c:v>
                </c:pt>
                <c:pt idx="6">
                  <c:v>17</c:v>
                </c:pt>
                <c:pt idx="7">
                  <c:v>11</c:v>
                </c:pt>
                <c:pt idx="8">
                  <c:v>24</c:v>
                </c:pt>
                <c:pt idx="9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6C-4683-A292-8A16F51A90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95084912"/>
        <c:axId val="110038208"/>
      </c:barChart>
      <c:catAx>
        <c:axId val="950849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038208"/>
        <c:crosses val="autoZero"/>
        <c:auto val="1"/>
        <c:lblAlgn val="ctr"/>
        <c:lblOffset val="100"/>
        <c:noMultiLvlLbl val="0"/>
      </c:catAx>
      <c:valAx>
        <c:axId val="110038208"/>
        <c:scaling>
          <c:orientation val="minMax"/>
          <c:max val="40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>
                    <a:solidFill>
                      <a:schemeClr val="tx1"/>
                    </a:solidFill>
                  </a:rPr>
                  <a:t>Number of states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084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252957510745941"/>
          <c:y val="3.1583668914525596E-2"/>
          <c:w val="0.60971863349242317"/>
          <c:h val="0.820183343537171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states who reference a given subtopic in their contractual agreements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“In lieu of” flexibility to allow substitution
 of services under certain conditions</c:v>
                </c:pt>
                <c:pt idx="1">
                  <c:v>Beneficiary access supports</c:v>
                </c:pt>
                <c:pt idx="2">
                  <c:v>Continuity of care and transition 
across health care settings/plans</c:v>
                </c:pt>
                <c:pt idx="3">
                  <c:v>Community health workers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30</c:v>
                </c:pt>
                <c:pt idx="1">
                  <c:v>40</c:v>
                </c:pt>
                <c:pt idx="2">
                  <c:v>40</c:v>
                </c:pt>
                <c:pt idx="3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74-40F9-8122-5A1B9D90E7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axId val="187837488"/>
        <c:axId val="143469632"/>
      </c:barChart>
      <c:catAx>
        <c:axId val="1878374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469632"/>
        <c:crosses val="autoZero"/>
        <c:auto val="1"/>
        <c:lblAlgn val="ctr"/>
        <c:lblOffset val="100"/>
        <c:noMultiLvlLbl val="0"/>
      </c:catAx>
      <c:valAx>
        <c:axId val="143469632"/>
        <c:scaling>
          <c:orientation val="minMax"/>
          <c:max val="40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>
                    <a:solidFill>
                      <a:schemeClr val="tx1"/>
                    </a:solidFill>
                  </a:rPr>
                  <a:t>Number of states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837488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389998351655317"/>
          <c:y val="2.9697327474364533E-2"/>
          <c:w val="0.47829003258650643"/>
          <c:h val="0.8309229321402249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states who reference a given subtopic in their contractual agreements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Adult preventive care</c:v>
                </c:pt>
                <c:pt idx="1">
                  <c:v>Pediatric preventive care</c:v>
                </c:pt>
                <c:pt idx="2">
                  <c:v>Care teams</c:v>
                </c:pt>
                <c:pt idx="3">
                  <c:v>Primary care performance linked to payment</c:v>
                </c:pt>
                <c:pt idx="4">
                  <c:v>Women’s preventive health</c:v>
                </c:pt>
                <c:pt idx="5">
                  <c:v>Value-based payment linked to primary care effectiveness</c:v>
                </c:pt>
                <c:pt idx="6">
                  <c:v>Primary care practice support</c:v>
                </c:pt>
                <c:pt idx="7">
                  <c:v>Auto-assignment tied to primary care performance</c:v>
                </c:pt>
                <c:pt idx="8">
                  <c:v>Consumer primary care experience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40</c:v>
                </c:pt>
                <c:pt idx="1">
                  <c:v>40</c:v>
                </c:pt>
                <c:pt idx="2">
                  <c:v>34</c:v>
                </c:pt>
                <c:pt idx="3">
                  <c:v>36</c:v>
                </c:pt>
                <c:pt idx="4">
                  <c:v>39</c:v>
                </c:pt>
                <c:pt idx="5">
                  <c:v>29</c:v>
                </c:pt>
                <c:pt idx="6">
                  <c:v>26</c:v>
                </c:pt>
                <c:pt idx="7">
                  <c:v>24</c:v>
                </c:pt>
                <c:pt idx="8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3A-4716-91ED-72EBE5D127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148150272"/>
        <c:axId val="148071072"/>
      </c:barChart>
      <c:catAx>
        <c:axId val="1481502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071072"/>
        <c:crosses val="autoZero"/>
        <c:auto val="1"/>
        <c:lblAlgn val="ctr"/>
        <c:lblOffset val="100"/>
        <c:noMultiLvlLbl val="0"/>
      </c:catAx>
      <c:valAx>
        <c:axId val="148071072"/>
        <c:scaling>
          <c:orientation val="minMax"/>
          <c:max val="40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>
                    <a:solidFill>
                      <a:schemeClr val="tx1"/>
                    </a:solidFill>
                  </a:rPr>
                  <a:t>Number of states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150272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2988443982138685"/>
          <c:y val="3.1583668914525596E-2"/>
          <c:w val="0.54197582426077062"/>
          <c:h val="0.820183343537171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states who reference a given subtopic in their contractual agreements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Payment tied to investment in practice transformation</c:v>
                </c:pt>
                <c:pt idx="1">
                  <c:v>Payment tied to health outcomes</c:v>
                </c:pt>
                <c:pt idx="2">
                  <c:v>Payment tied to utilization</c:v>
                </c:pt>
                <c:pt idx="3">
                  <c:v>Payment tied to clinical outcomes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19</c:v>
                </c:pt>
                <c:pt idx="1">
                  <c:v>6</c:v>
                </c:pt>
                <c:pt idx="2">
                  <c:v>14</c:v>
                </c:pt>
                <c:pt idx="3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74-40F9-8122-5A1B9D90E7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axId val="187837488"/>
        <c:axId val="143469632"/>
      </c:barChart>
      <c:catAx>
        <c:axId val="1878374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469632"/>
        <c:crosses val="autoZero"/>
        <c:auto val="1"/>
        <c:lblAlgn val="ctr"/>
        <c:lblOffset val="100"/>
        <c:noMultiLvlLbl val="0"/>
      </c:catAx>
      <c:valAx>
        <c:axId val="143469632"/>
        <c:scaling>
          <c:orientation val="minMax"/>
          <c:max val="40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>
                    <a:solidFill>
                      <a:schemeClr val="tx1"/>
                    </a:solidFill>
                  </a:rPr>
                  <a:t>Number of states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837488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2988443982138685"/>
          <c:y val="3.1583668914525596E-2"/>
          <c:w val="0.54197582426077062"/>
          <c:h val="0.820183343537171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states who reference a given subtopic in their contractual agreements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Information exchange across practice settings</c:v>
                </c:pt>
                <c:pt idx="1">
                  <c:v>E-prescribing </c:v>
                </c:pt>
                <c:pt idx="2">
                  <c:v>Information exchange with other agencies/programs</c:v>
                </c:pt>
                <c:pt idx="3">
                  <c:v>Mobile technology</c:v>
                </c:pt>
                <c:pt idx="4">
                  <c:v>Adaptive technology</c:v>
                </c:pt>
                <c:pt idx="5">
                  <c:v>Submission of health information to generate performance reports and use of decision support tools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39</c:v>
                </c:pt>
                <c:pt idx="1">
                  <c:v>13</c:v>
                </c:pt>
                <c:pt idx="2">
                  <c:v>36</c:v>
                </c:pt>
                <c:pt idx="3">
                  <c:v>32</c:v>
                </c:pt>
                <c:pt idx="4">
                  <c:v>35</c:v>
                </c:pt>
                <c:pt idx="5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F1-CD46-B4A0-2C80123E17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187837488"/>
        <c:axId val="143469632"/>
      </c:barChart>
      <c:catAx>
        <c:axId val="1878374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469632"/>
        <c:crosses val="autoZero"/>
        <c:auto val="1"/>
        <c:lblAlgn val="ctr"/>
        <c:lblOffset val="100"/>
        <c:noMultiLvlLbl val="0"/>
      </c:catAx>
      <c:valAx>
        <c:axId val="143469632"/>
        <c:scaling>
          <c:orientation val="minMax"/>
          <c:max val="40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>
                    <a:solidFill>
                      <a:schemeClr val="tx1"/>
                    </a:solidFill>
                  </a:rPr>
                  <a:t>Number of states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837488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C3865C11-9683-4573-832C-A110B0DD5FC9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9C19BC95-3614-4C32-B42D-9A1F59A0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3975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6" y="6345324"/>
            <a:ext cx="1476164" cy="468052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1763687" y="6382512"/>
            <a:ext cx="7308811" cy="40845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/>
              <a:t>Source: Beth McGinty</a:t>
            </a:r>
            <a:r>
              <a:rPr lang="en-US" sz="900" i="1"/>
              <a:t>, Medicare’s Mental Health Coverage: How COVID-19 Highlights Gaps and Opportunities for Improvement </a:t>
            </a:r>
            <a:br>
              <a:rPr lang="en-US" sz="900" i="1"/>
            </a:br>
            <a:r>
              <a:rPr lang="en-US" sz="900"/>
              <a:t>(Commonwealth Fund, July 2020).</a:t>
            </a: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500" y="296652"/>
            <a:ext cx="900100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spc="0" baseline="0">
                <a:solidFill>
                  <a:srgbClr val="4C515A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500" y="1052736"/>
            <a:ext cx="9000999" cy="4596104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endParaRPr lang="en-US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500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500" y="8620"/>
            <a:ext cx="9001000" cy="224346"/>
          </a:xfrm>
        </p:spPr>
        <p:txBody>
          <a:bodyPr anchor="b" anchorCtr="0">
            <a:noAutofit/>
          </a:bodyPr>
          <a:lstStyle>
            <a:lvl1pPr marL="0" indent="0">
              <a:buNone/>
              <a:defRPr sz="1200"/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500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>
                <a:solidFill>
                  <a:schemeClr val="tx1"/>
                </a:solidFill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Notes &amp; Data</a:t>
            </a:r>
          </a:p>
        </p:txBody>
      </p:sp>
    </p:spTree>
    <p:extLst>
      <p:ext uri="{BB962C8B-B14F-4D97-AF65-F5344CB8AC3E}">
        <p14:creationId xmlns:p14="http://schemas.microsoft.com/office/powerpoint/2010/main" val="2249687676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7407EC6-C4D6-4274-BEA3-F550CB5E7BB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6" y="6345324"/>
            <a:ext cx="1476164" cy="46805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FF9BC99-8BD3-4F80-849F-69A2BFEA31D4}"/>
              </a:ext>
            </a:extLst>
          </p:cNvPr>
          <p:cNvSpPr txBox="1"/>
          <p:nvPr userDrawn="1"/>
        </p:nvSpPr>
        <p:spPr>
          <a:xfrm>
            <a:off x="1763687" y="6382512"/>
            <a:ext cx="7308811" cy="40845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>
                <a:solidFill>
                  <a:schemeClr val="tx1"/>
                </a:solidFill>
                <a:latin typeface="InterFace" panose="020B0503030203020204" pitchFamily="34" charset="0"/>
              </a:rPr>
              <a:t>Source: Sara Rosenbaum et al.</a:t>
            </a:r>
            <a:r>
              <a:rPr lang="en-US" sz="900" i="1" dirty="0">
                <a:solidFill>
                  <a:schemeClr val="tx1"/>
                </a:solidFill>
                <a:latin typeface="InterFace" panose="020B0503030203020204" pitchFamily="34" charset="0"/>
              </a:rPr>
              <a:t>, How States Are Using Comprehensive Medicaid Managed Care to Strengthen and Improve Primary Health Care </a:t>
            </a:r>
            <a:br>
              <a:rPr lang="en-US" sz="900" i="1" dirty="0">
                <a:solidFill>
                  <a:schemeClr val="tx1"/>
                </a:solidFill>
                <a:latin typeface="InterFace" panose="020B0503030203020204" pitchFamily="34" charset="0"/>
              </a:rPr>
            </a:br>
            <a:r>
              <a:rPr lang="en-US" sz="900" dirty="0">
                <a:solidFill>
                  <a:schemeClr val="tx1"/>
                </a:solidFill>
                <a:latin typeface="InterFace" panose="020B0503030203020204" pitchFamily="34" charset="0"/>
              </a:rPr>
              <a:t>(Commonwealth Fund, July 2020).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1658249-D24A-4DCC-918D-56A5C5C0B0A2}"/>
              </a:ext>
            </a:extLst>
          </p:cNvPr>
          <p:cNvCxnSpPr>
            <a:cxnSpLocks/>
          </p:cNvCxnSpPr>
          <p:nvPr userDrawn="1"/>
        </p:nvCxnSpPr>
        <p:spPr>
          <a:xfrm flipH="1">
            <a:off x="71500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1814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</p:sldLayoutIdLst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93373A5-EFC1-4A5F-86DC-8F31073135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8154430"/>
              </p:ext>
            </p:extLst>
          </p:nvPr>
        </p:nvGraphicFramePr>
        <p:xfrm>
          <a:off x="-525" y="1117997"/>
          <a:ext cx="7928121" cy="47962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55E32F80-3522-4CD1-82E4-441809404D23}"/>
              </a:ext>
            </a:extLst>
          </p:cNvPr>
          <p:cNvSpPr/>
          <p:nvPr/>
        </p:nvSpPr>
        <p:spPr>
          <a:xfrm>
            <a:off x="73152" y="5743103"/>
            <a:ext cx="8997696" cy="457200"/>
          </a:xfrm>
          <a:prstGeom prst="rect">
            <a:avLst/>
          </a:prstGeom>
        </p:spPr>
        <p:txBody>
          <a:bodyPr wrap="square" lIns="0" tIns="0" rIns="0" bIns="0" anchor="b" anchorCtr="0">
            <a:noAutofit/>
          </a:bodyPr>
          <a:lstStyle/>
          <a:p>
            <a:r>
              <a:rPr lang="en-US" sz="900" dirty="0">
                <a:latin typeface="InterFace" panose="020B05030302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Data: George Washington University analysis of 40 state Medicaid managed care purchasing documents including requests for proposals, model contracts, and/or executed contracts publicly available as of October 1, 2019.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68C4EF-F67A-4062-9ECB-068F07253319}"/>
              </a:ext>
            </a:extLst>
          </p:cNvPr>
          <p:cNvSpPr txBox="1"/>
          <p:nvPr/>
        </p:nvSpPr>
        <p:spPr>
          <a:xfrm>
            <a:off x="73150" y="9144"/>
            <a:ext cx="8997696" cy="2286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r>
              <a:rPr lang="en-US" sz="1200" dirty="0">
                <a:latin typeface="InterFace" panose="020B0503030203020204" pitchFamily="34" charset="0"/>
              </a:rPr>
              <a:t>Exhibit 1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DAE4FB9-3502-4703-A8DA-6D5EA2D81103}"/>
              </a:ext>
            </a:extLst>
          </p:cNvPr>
          <p:cNvSpPr txBox="1">
            <a:spLocks/>
          </p:cNvSpPr>
          <p:nvPr/>
        </p:nvSpPr>
        <p:spPr>
          <a:xfrm>
            <a:off x="71500" y="320040"/>
            <a:ext cx="9001000" cy="36826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latin typeface="Berlingske Serif Text"/>
              </a:rPr>
              <a:t>Primary Care Coverage Provisions</a:t>
            </a:r>
            <a:endParaRPr lang="en-US" sz="2000" dirty="0">
              <a:latin typeface="Berlingske Serif Text" panose="02000503060000020004" pitchFamily="50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5B125C9-42BE-451B-8C31-80CD8C9A128F}"/>
              </a:ext>
            </a:extLst>
          </p:cNvPr>
          <p:cNvSpPr/>
          <p:nvPr/>
        </p:nvSpPr>
        <p:spPr>
          <a:xfrm>
            <a:off x="73152" y="822960"/>
            <a:ext cx="5486400" cy="182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1200" i="1" dirty="0">
                <a:latin typeface="InterFace" panose="020B0503030203020204" pitchFamily="34" charset="0"/>
              </a:rPr>
              <a:t>Number of states that reference a given subtopic in their contractual agreements</a:t>
            </a:r>
          </a:p>
        </p:txBody>
      </p:sp>
    </p:spTree>
    <p:extLst>
      <p:ext uri="{BB962C8B-B14F-4D97-AF65-F5344CB8AC3E}">
        <p14:creationId xmlns:p14="http://schemas.microsoft.com/office/powerpoint/2010/main" val="16009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1DE7E3C-6A0E-43A5-9A36-751E4A466B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1133813"/>
              </p:ext>
            </p:extLst>
          </p:nvPr>
        </p:nvGraphicFramePr>
        <p:xfrm>
          <a:off x="0" y="1124712"/>
          <a:ext cx="7936510" cy="4781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98FA95B6-BDAA-4F99-B953-3C1A77AFA491}"/>
              </a:ext>
            </a:extLst>
          </p:cNvPr>
          <p:cNvSpPr/>
          <p:nvPr/>
        </p:nvSpPr>
        <p:spPr>
          <a:xfrm>
            <a:off x="73152" y="5743103"/>
            <a:ext cx="8997696" cy="457200"/>
          </a:xfrm>
          <a:prstGeom prst="rect">
            <a:avLst/>
          </a:prstGeom>
        </p:spPr>
        <p:txBody>
          <a:bodyPr wrap="square" lIns="0" tIns="0" rIns="0" bIns="0" anchor="b" anchorCtr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900" dirty="0">
                <a:latin typeface="InterFace" panose="020B05030302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Note: SDOH = social determinants of health.</a:t>
            </a:r>
          </a:p>
          <a:p>
            <a:pPr>
              <a:spcAft>
                <a:spcPts val="300"/>
              </a:spcAft>
            </a:pPr>
            <a:r>
              <a:rPr lang="en-US" sz="900" dirty="0">
                <a:latin typeface="InterFace" panose="020B05030302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Data: George Washington University analysis of 40 state Medicaid managed care purchasing documents including requests for proposals, model contracts, and/or executed contracts publicly available as of October 1, 2019.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4244CD-2FAE-402D-87D6-642A349EDAF8}"/>
              </a:ext>
            </a:extLst>
          </p:cNvPr>
          <p:cNvSpPr txBox="1"/>
          <p:nvPr/>
        </p:nvSpPr>
        <p:spPr>
          <a:xfrm>
            <a:off x="73150" y="9144"/>
            <a:ext cx="8997696" cy="2286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r>
              <a:rPr lang="en-US" sz="1200" dirty="0">
                <a:latin typeface="InterFace" panose="020B0503030203020204" pitchFamily="34" charset="0"/>
              </a:rPr>
              <a:t>Exhibit 2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B449DD3-4939-4ECA-AA40-A2F9F291A47B}"/>
              </a:ext>
            </a:extLst>
          </p:cNvPr>
          <p:cNvSpPr txBox="1">
            <a:spLocks/>
          </p:cNvSpPr>
          <p:nvPr/>
        </p:nvSpPr>
        <p:spPr>
          <a:xfrm>
            <a:off x="71500" y="320040"/>
            <a:ext cx="9001000" cy="36826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latin typeface="Berlingske Serif Text"/>
              </a:rPr>
              <a:t>Contract Provision Related to Social Determinants of Health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32CFAAA-F407-42D0-B720-269248D9CAB3}"/>
              </a:ext>
            </a:extLst>
          </p:cNvPr>
          <p:cNvSpPr/>
          <p:nvPr/>
        </p:nvSpPr>
        <p:spPr>
          <a:xfrm>
            <a:off x="73152" y="822960"/>
            <a:ext cx="5486400" cy="182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1200" i="1" dirty="0">
                <a:latin typeface="InterFace" panose="020B0503030203020204" pitchFamily="34" charset="0"/>
              </a:rPr>
              <a:t>Number of states that reference a given subtopic in their contractual agreements</a:t>
            </a:r>
          </a:p>
        </p:txBody>
      </p:sp>
    </p:spTree>
    <p:extLst>
      <p:ext uri="{BB962C8B-B14F-4D97-AF65-F5344CB8AC3E}">
        <p14:creationId xmlns:p14="http://schemas.microsoft.com/office/powerpoint/2010/main" val="2568976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6F4D277-453F-4F5A-BB02-79FBA90A9F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6099731"/>
              </p:ext>
            </p:extLst>
          </p:nvPr>
        </p:nvGraphicFramePr>
        <p:xfrm>
          <a:off x="0" y="1097279"/>
          <a:ext cx="7927596" cy="411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4EE1F1DA-F874-4F61-BA61-BA2F6D32E639}"/>
              </a:ext>
            </a:extLst>
          </p:cNvPr>
          <p:cNvSpPr/>
          <p:nvPr/>
        </p:nvSpPr>
        <p:spPr>
          <a:xfrm>
            <a:off x="73152" y="5743103"/>
            <a:ext cx="8997696" cy="457200"/>
          </a:xfrm>
          <a:prstGeom prst="rect">
            <a:avLst/>
          </a:prstGeom>
        </p:spPr>
        <p:txBody>
          <a:bodyPr wrap="square" lIns="0" tIns="0" rIns="0" bIns="0" anchor="b" anchorCtr="0">
            <a:noAutofit/>
          </a:bodyPr>
          <a:lstStyle/>
          <a:p>
            <a:r>
              <a:rPr lang="en-US" sz="900" dirty="0">
                <a:latin typeface="InterFace" panose="020B05030302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Data: George Washington University analysis of 40 state Medicaid managed care purchasing documents including requests for proposals, model contracts, and/or executed contracts publicly available as of October 1, 2019.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5C775C7-E58C-46C5-8531-5B9E7220CADB}"/>
              </a:ext>
            </a:extLst>
          </p:cNvPr>
          <p:cNvSpPr txBox="1"/>
          <p:nvPr/>
        </p:nvSpPr>
        <p:spPr>
          <a:xfrm>
            <a:off x="73150" y="9144"/>
            <a:ext cx="8997696" cy="2286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r>
              <a:rPr lang="en-US" sz="1200" dirty="0">
                <a:latin typeface="InterFace" panose="020B0503030203020204" pitchFamily="34" charset="0"/>
              </a:rPr>
              <a:t>Exhibit 3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6B0D608-1D8C-447A-8D6D-DBD1D1FBDEC8}"/>
              </a:ext>
            </a:extLst>
          </p:cNvPr>
          <p:cNvSpPr txBox="1">
            <a:spLocks/>
          </p:cNvSpPr>
          <p:nvPr/>
        </p:nvSpPr>
        <p:spPr>
          <a:xfrm>
            <a:off x="71500" y="320040"/>
            <a:ext cx="9001000" cy="36826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latin typeface="Berlingske Serif Text"/>
              </a:rPr>
              <a:t>Primary Care Patient Supports</a:t>
            </a:r>
            <a:endParaRPr lang="en-US" sz="2000" dirty="0">
              <a:latin typeface="Berlingske Serif Text" panose="02000503060000020004" pitchFamily="50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49540EB-9583-4311-906D-C5217BA1C9DF}"/>
              </a:ext>
            </a:extLst>
          </p:cNvPr>
          <p:cNvSpPr/>
          <p:nvPr/>
        </p:nvSpPr>
        <p:spPr>
          <a:xfrm>
            <a:off x="73152" y="822960"/>
            <a:ext cx="5486400" cy="182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1200" i="1" dirty="0">
                <a:latin typeface="InterFace" panose="020B0503030203020204" pitchFamily="34" charset="0"/>
              </a:rPr>
              <a:t>Number of states that reference a given subtopic in their contractual agreements</a:t>
            </a:r>
          </a:p>
        </p:txBody>
      </p:sp>
    </p:spTree>
    <p:extLst>
      <p:ext uri="{BB962C8B-B14F-4D97-AF65-F5344CB8AC3E}">
        <p14:creationId xmlns:p14="http://schemas.microsoft.com/office/powerpoint/2010/main" val="660811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50F90CD-D802-459B-B13C-AE40FD3209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9892283"/>
              </p:ext>
            </p:extLst>
          </p:nvPr>
        </p:nvGraphicFramePr>
        <p:xfrm>
          <a:off x="0" y="1143000"/>
          <a:ext cx="7927596" cy="47041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AB07BECC-E73F-429D-99F7-DD80422EB309}"/>
              </a:ext>
            </a:extLst>
          </p:cNvPr>
          <p:cNvSpPr/>
          <p:nvPr/>
        </p:nvSpPr>
        <p:spPr>
          <a:xfrm>
            <a:off x="73152" y="5743103"/>
            <a:ext cx="8997696" cy="457200"/>
          </a:xfrm>
          <a:prstGeom prst="rect">
            <a:avLst/>
          </a:prstGeom>
        </p:spPr>
        <p:txBody>
          <a:bodyPr wrap="square" lIns="0" tIns="0" rIns="0" bIns="0" anchor="b" anchorCtr="0">
            <a:noAutofit/>
          </a:bodyPr>
          <a:lstStyle/>
          <a:p>
            <a:r>
              <a:rPr lang="en-US" sz="900" dirty="0">
                <a:latin typeface="InterFace" panose="020B05030302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Data: George Washington University analysis of 40 state Medicaid managed care purchasing documents including requests for proposals, model contracts, and/or executed contracts publicly available as of October 1, 2019.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BD0AF39-1A3B-49EC-8B16-A9C4CBEDC8A3}"/>
              </a:ext>
            </a:extLst>
          </p:cNvPr>
          <p:cNvSpPr txBox="1"/>
          <p:nvPr/>
        </p:nvSpPr>
        <p:spPr>
          <a:xfrm>
            <a:off x="73150" y="9144"/>
            <a:ext cx="8997696" cy="2286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r>
              <a:rPr lang="en-US" sz="1200" dirty="0">
                <a:latin typeface="InterFace" panose="020B0503030203020204" pitchFamily="34" charset="0"/>
              </a:rPr>
              <a:t>Exhibit 4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3DE53BA-5D16-4A64-883C-21AD4819D456}"/>
              </a:ext>
            </a:extLst>
          </p:cNvPr>
          <p:cNvSpPr txBox="1">
            <a:spLocks/>
          </p:cNvSpPr>
          <p:nvPr/>
        </p:nvSpPr>
        <p:spPr>
          <a:xfrm>
            <a:off x="71500" y="320040"/>
            <a:ext cx="9001000" cy="36826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latin typeface="Berlingske Serif Text" panose="02000503060000020004" pitchFamily="50" charset="0"/>
              </a:rPr>
              <a:t>Performance Measurement and Quality Improvement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5A0BC19-EC25-4EDA-B7A2-3035A035F0C5}"/>
              </a:ext>
            </a:extLst>
          </p:cNvPr>
          <p:cNvSpPr/>
          <p:nvPr/>
        </p:nvSpPr>
        <p:spPr>
          <a:xfrm>
            <a:off x="73152" y="822960"/>
            <a:ext cx="5486400" cy="182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1200" i="1" dirty="0">
                <a:latin typeface="InterFace" panose="020B0503030203020204" pitchFamily="34" charset="0"/>
              </a:rPr>
              <a:t>Number of states that reference a given subtopic in their contractual agreements</a:t>
            </a:r>
          </a:p>
        </p:txBody>
      </p:sp>
    </p:spTree>
    <p:extLst>
      <p:ext uri="{BB962C8B-B14F-4D97-AF65-F5344CB8AC3E}">
        <p14:creationId xmlns:p14="http://schemas.microsoft.com/office/powerpoint/2010/main" val="2367174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6F4D277-453F-4F5A-BB02-79FBA90A9F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4443029"/>
              </p:ext>
            </p:extLst>
          </p:nvPr>
        </p:nvGraphicFramePr>
        <p:xfrm>
          <a:off x="0" y="1097279"/>
          <a:ext cx="8280971" cy="34747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4EE1F1DA-F874-4F61-BA61-BA2F6D32E639}"/>
              </a:ext>
            </a:extLst>
          </p:cNvPr>
          <p:cNvSpPr/>
          <p:nvPr/>
        </p:nvSpPr>
        <p:spPr>
          <a:xfrm>
            <a:off x="73152" y="5743103"/>
            <a:ext cx="8997696" cy="457200"/>
          </a:xfrm>
          <a:prstGeom prst="rect">
            <a:avLst/>
          </a:prstGeom>
        </p:spPr>
        <p:txBody>
          <a:bodyPr wrap="square" lIns="0" tIns="0" rIns="0" bIns="0" anchor="b" anchorCtr="0">
            <a:noAutofit/>
          </a:bodyPr>
          <a:lstStyle/>
          <a:p>
            <a:r>
              <a:rPr lang="en-US" sz="900" dirty="0">
                <a:latin typeface="InterFace" panose="020B05030302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Data: George Washington University analysis of 40 state Medicaid managed care purchasing documents including requests for proposals, model contracts, and/or executed contracts publicly available as of October 1, 2019.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5C775C7-E58C-46C5-8531-5B9E7220CADB}"/>
              </a:ext>
            </a:extLst>
          </p:cNvPr>
          <p:cNvSpPr txBox="1"/>
          <p:nvPr/>
        </p:nvSpPr>
        <p:spPr>
          <a:xfrm>
            <a:off x="73150" y="9144"/>
            <a:ext cx="8997696" cy="2286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r>
              <a:rPr lang="en-US" sz="1200" dirty="0">
                <a:latin typeface="InterFace" panose="020B0503030203020204" pitchFamily="34" charset="0"/>
              </a:rPr>
              <a:t>Exhibit 5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6B0D608-1D8C-447A-8D6D-DBD1D1FBDEC8}"/>
              </a:ext>
            </a:extLst>
          </p:cNvPr>
          <p:cNvSpPr txBox="1">
            <a:spLocks/>
          </p:cNvSpPr>
          <p:nvPr/>
        </p:nvSpPr>
        <p:spPr>
          <a:xfrm>
            <a:off x="71500" y="320040"/>
            <a:ext cx="9001000" cy="36826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latin typeface="Berlingske Serif Text" panose="02000503060000020004" pitchFamily="50" charset="0"/>
              </a:rPr>
              <a:t>Primary Care Payment Methods and Incentives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49540EB-9583-4311-906D-C5217BA1C9DF}"/>
              </a:ext>
            </a:extLst>
          </p:cNvPr>
          <p:cNvSpPr/>
          <p:nvPr/>
        </p:nvSpPr>
        <p:spPr>
          <a:xfrm>
            <a:off x="73152" y="822960"/>
            <a:ext cx="5486400" cy="182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1200" i="1" dirty="0">
                <a:latin typeface="InterFace" panose="020B0503030203020204" pitchFamily="34" charset="0"/>
              </a:rPr>
              <a:t>Number of states that reference a given subtopic in their contractual agreements</a:t>
            </a:r>
          </a:p>
        </p:txBody>
      </p:sp>
    </p:spTree>
    <p:extLst>
      <p:ext uri="{BB962C8B-B14F-4D97-AF65-F5344CB8AC3E}">
        <p14:creationId xmlns:p14="http://schemas.microsoft.com/office/powerpoint/2010/main" val="423907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0CFCFAB-C82A-43A1-A601-E7FF72AA534B}"/>
              </a:ext>
            </a:extLst>
          </p:cNvPr>
          <p:cNvSpPr/>
          <p:nvPr/>
        </p:nvSpPr>
        <p:spPr>
          <a:xfrm>
            <a:off x="73152" y="5743103"/>
            <a:ext cx="8997696" cy="457200"/>
          </a:xfrm>
          <a:prstGeom prst="rect">
            <a:avLst/>
          </a:prstGeom>
        </p:spPr>
        <p:txBody>
          <a:bodyPr wrap="square" lIns="0" tIns="0" rIns="0" bIns="0" anchor="b" anchorCtr="0">
            <a:noAutofit/>
          </a:bodyPr>
          <a:lstStyle/>
          <a:p>
            <a:r>
              <a:rPr lang="en-US" sz="900" dirty="0">
                <a:latin typeface="InterFace" panose="020B05030302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Data: George Washington University analysis of 40 state Medicaid managed care purchasing documents including requests for proposals, model contracts, and/or executed contracts publicly available as of October 1, 2019.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850BE0-C4CB-41FF-82CC-AF85B27F5E70}"/>
              </a:ext>
            </a:extLst>
          </p:cNvPr>
          <p:cNvSpPr txBox="1"/>
          <p:nvPr/>
        </p:nvSpPr>
        <p:spPr>
          <a:xfrm>
            <a:off x="73150" y="9144"/>
            <a:ext cx="8997696" cy="2286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r>
              <a:rPr lang="en-US" sz="1200" dirty="0">
                <a:latin typeface="InterFace" panose="020B0503030203020204" pitchFamily="34" charset="0"/>
              </a:rPr>
              <a:t>Exhibit 6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EAF8F4E-DA6D-4B62-91FB-263BC8830338}"/>
              </a:ext>
            </a:extLst>
          </p:cNvPr>
          <p:cNvSpPr txBox="1">
            <a:spLocks/>
          </p:cNvSpPr>
          <p:nvPr/>
        </p:nvSpPr>
        <p:spPr>
          <a:xfrm>
            <a:off x="71500" y="320040"/>
            <a:ext cx="9001000" cy="36826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latin typeface="Berlingske Serif Text"/>
              </a:rPr>
              <a:t>Information Exchange and Health Information Technology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0BCBEEC-F6B5-43AC-B24D-AF92A5C30EF6}"/>
              </a:ext>
            </a:extLst>
          </p:cNvPr>
          <p:cNvSpPr/>
          <p:nvPr/>
        </p:nvSpPr>
        <p:spPr>
          <a:xfrm>
            <a:off x="73152" y="822960"/>
            <a:ext cx="5486400" cy="182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1200" i="1" dirty="0">
                <a:latin typeface="InterFace" panose="020B0503030203020204" pitchFamily="34" charset="0"/>
              </a:rPr>
              <a:t>Number of states that reference a given subtopic in their contractual agreements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E3899F42-2B70-A44D-90BD-11F0388A45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9200713"/>
              </p:ext>
            </p:extLst>
          </p:nvPr>
        </p:nvGraphicFramePr>
        <p:xfrm>
          <a:off x="-1" y="1097278"/>
          <a:ext cx="9070847" cy="48085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5171942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2">
      <a:dk1>
        <a:srgbClr val="4C515A"/>
      </a:dk1>
      <a:lt1>
        <a:srgbClr val="FFFFFF"/>
      </a:lt1>
      <a:dk2>
        <a:srgbClr val="044C7F"/>
      </a:dk2>
      <a:lt2>
        <a:srgbClr val="4ABDBC"/>
      </a:lt2>
      <a:accent1>
        <a:srgbClr val="044C7F"/>
      </a:accent1>
      <a:accent2>
        <a:srgbClr val="F47920"/>
      </a:accent2>
      <a:accent3>
        <a:srgbClr val="4ABDBC"/>
      </a:accent3>
      <a:accent4>
        <a:srgbClr val="71B254"/>
      </a:accent4>
      <a:accent5>
        <a:srgbClr val="5F5A9D"/>
      </a:accent5>
      <a:accent6>
        <a:srgbClr val="E6C278"/>
      </a:accent6>
      <a:hlink>
        <a:srgbClr val="49BDBC"/>
      </a:hlink>
      <a:folHlink>
        <a:srgbClr val="4ABDBC"/>
      </a:folHlink>
    </a:clrScheme>
    <a:fontScheme name="CMW (Brand Fonts) V1.0">
      <a:majorFont>
        <a:latin typeface="Berlingske Serif Text"/>
        <a:ea typeface=""/>
        <a:cs typeface=""/>
      </a:majorFont>
      <a:minorFont>
        <a:latin typeface="InterFa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2" ma:contentTypeDescription="Create a new document." ma:contentTypeScope="" ma:versionID="53383cb74e615a78144dd16950099bf7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4592ebb75fb78d7126a2367603b58420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D8FD967-AF02-48F4-A077-66F635BCF37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1E34DC7-2650-41A4-8BCC-E51D2E86650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2BA5E57-A506-4422-A8D2-EDEE323F0B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e91428-62e1-404e-8dba-d479e0ef01ba"/>
    <ds:schemaRef ds:uri="fd0705cf-2316-48c0-96f8-e5d689de0d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734</TotalTime>
  <Words>360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Berlingske Serif Text</vt:lpstr>
      <vt:lpstr>Calibri</vt:lpstr>
      <vt:lpstr>InterFace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Velasquez</dc:creator>
  <cp:lastModifiedBy>Samantha Chase</cp:lastModifiedBy>
  <cp:revision>30</cp:revision>
  <cp:lastPrinted>2020-07-14T15:33:38Z</cp:lastPrinted>
  <dcterms:created xsi:type="dcterms:W3CDTF">2020-06-09T01:07:34Z</dcterms:created>
  <dcterms:modified xsi:type="dcterms:W3CDTF">2020-07-30T16:17:54Z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</Properties>
</file>