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  <p:sldMasterId id="2147483807" r:id="rId5"/>
    <p:sldMasterId id="2147483814" r:id="rId6"/>
  </p:sldMasterIdLst>
  <p:notesMasterIdLst>
    <p:notesMasterId r:id="rId16"/>
  </p:notesMasterIdLst>
  <p:handoutMasterIdLst>
    <p:handoutMasterId r:id="rId17"/>
  </p:handoutMasterIdLst>
  <p:sldIdLst>
    <p:sldId id="482" r:id="rId7"/>
    <p:sldId id="495" r:id="rId8"/>
    <p:sldId id="497" r:id="rId9"/>
    <p:sldId id="496" r:id="rId10"/>
    <p:sldId id="494" r:id="rId11"/>
    <p:sldId id="492" r:id="rId12"/>
    <p:sldId id="488" r:id="rId13"/>
    <p:sldId id="489" r:id="rId14"/>
    <p:sldId id="490" r:id="rId15"/>
  </p:sldIdLst>
  <p:sldSz cx="9144000" cy="6858000" type="screen4x3"/>
  <p:notesSz cx="7010400" cy="9236075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  <p:cmAuthor id="2" name="Munira Gunja" initials="MG" lastIdx="4" clrIdx="1">
    <p:extLst>
      <p:ext uri="{19B8F6BF-5375-455C-9EA6-DF929625EA0E}">
        <p15:presenceInfo xmlns:p15="http://schemas.microsoft.com/office/powerpoint/2012/main" userId="S::mg@cmwf.org::74f460f7-66e3-40e9-8405-3d43e8edf2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4B2"/>
    <a:srgbClr val="5CA13D"/>
    <a:srgbClr val="5F5A9D"/>
    <a:srgbClr val="C9DEE3"/>
    <a:srgbClr val="E0E0E0"/>
    <a:srgbClr val="4ABDBC"/>
    <a:srgbClr val="8ADAD2"/>
    <a:srgbClr val="9FE1DB"/>
    <a:srgbClr val="B6E8E3"/>
    <a:srgbClr val="CDE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5031FC-AEC9-4EED-A634-03EF6FDAE2D2}" v="11" dt="2020-06-22T20:25:47.670"/>
    <p1510:client id="{AF4E582D-E29C-DC4B-B5CC-6AE5551F6256}" v="390" dt="2020-06-22T15:10:42.4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570"/>
        <p:guide pos="2988"/>
        <p:guide orient="horz" pos="1094"/>
        <p:guide pos="249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 Wilson" userId="000f367a-3246-491c-88b4-803a33f58a8b" providerId="ADAL" clId="{AF4E582D-E29C-DC4B-B5CC-6AE5551F6256}"/>
    <pc:docChg chg="undo custSel modSld">
      <pc:chgData name="Jen Wilson" userId="000f367a-3246-491c-88b4-803a33f58a8b" providerId="ADAL" clId="{AF4E582D-E29C-DC4B-B5CC-6AE5551F6256}" dt="2020-06-22T15:10:42.496" v="345"/>
      <pc:docMkLst>
        <pc:docMk/>
      </pc:docMkLst>
      <pc:sldChg chg="modSp">
        <pc:chgData name="Jen Wilson" userId="000f367a-3246-491c-88b4-803a33f58a8b" providerId="ADAL" clId="{AF4E582D-E29C-DC4B-B5CC-6AE5551F6256}" dt="2020-06-22T14:18:12.902" v="14"/>
        <pc:sldMkLst>
          <pc:docMk/>
          <pc:sldMk cId="3590964643" sldId="482"/>
        </pc:sldMkLst>
        <pc:spChg chg="mod">
          <ac:chgData name="Jen Wilson" userId="000f367a-3246-491c-88b4-803a33f58a8b" providerId="ADAL" clId="{AF4E582D-E29C-DC4B-B5CC-6AE5551F6256}" dt="2020-06-22T14:05:34.899" v="0"/>
          <ac:spMkLst>
            <pc:docMk/>
            <pc:sldMk cId="3590964643" sldId="482"/>
            <ac:spMk id="9" creationId="{3E165DE2-B424-45C3-8A27-77B3E1406BB4}"/>
          </ac:spMkLst>
        </pc:spChg>
        <pc:graphicFrameChg chg="mod">
          <ac:chgData name="Jen Wilson" userId="000f367a-3246-491c-88b4-803a33f58a8b" providerId="ADAL" clId="{AF4E582D-E29C-DC4B-B5CC-6AE5551F6256}" dt="2020-06-22T14:18:12.902" v="14"/>
          <ac:graphicFrameMkLst>
            <pc:docMk/>
            <pc:sldMk cId="3590964643" sldId="482"/>
            <ac:graphicFrameMk id="6" creationId="{0A63E844-BFAC-417C-9B0F-C126876DCE37}"/>
          </ac:graphicFrameMkLst>
        </pc:graphicFrameChg>
      </pc:sldChg>
      <pc:sldChg chg="modSp">
        <pc:chgData name="Jen Wilson" userId="000f367a-3246-491c-88b4-803a33f58a8b" providerId="ADAL" clId="{AF4E582D-E29C-DC4B-B5CC-6AE5551F6256}" dt="2020-06-22T14:48:22.923" v="65"/>
        <pc:sldMkLst>
          <pc:docMk/>
          <pc:sldMk cId="1486500396" sldId="488"/>
        </pc:sldMkLst>
        <pc:spChg chg="mod">
          <ac:chgData name="Jen Wilson" userId="000f367a-3246-491c-88b4-803a33f58a8b" providerId="ADAL" clId="{AF4E582D-E29C-DC4B-B5CC-6AE5551F6256}" dt="2020-06-22T14:48:22.923" v="65"/>
          <ac:spMkLst>
            <pc:docMk/>
            <pc:sldMk cId="1486500396" sldId="488"/>
            <ac:spMk id="9" creationId="{3E165DE2-B424-45C3-8A27-77B3E1406BB4}"/>
          </ac:spMkLst>
        </pc:spChg>
        <pc:graphicFrameChg chg="mod">
          <ac:chgData name="Jen Wilson" userId="000f367a-3246-491c-88b4-803a33f58a8b" providerId="ADAL" clId="{AF4E582D-E29C-DC4B-B5CC-6AE5551F6256}" dt="2020-06-22T14:25:04.476" v="44"/>
          <ac:graphicFrameMkLst>
            <pc:docMk/>
            <pc:sldMk cId="1486500396" sldId="488"/>
            <ac:graphicFrameMk id="6" creationId="{0A63E844-BFAC-417C-9B0F-C126876DCE37}"/>
          </ac:graphicFrameMkLst>
        </pc:graphicFrameChg>
      </pc:sldChg>
      <pc:sldChg chg="modSp">
        <pc:chgData name="Jen Wilson" userId="000f367a-3246-491c-88b4-803a33f58a8b" providerId="ADAL" clId="{AF4E582D-E29C-DC4B-B5CC-6AE5551F6256}" dt="2020-06-22T14:49:26.536" v="66"/>
        <pc:sldMkLst>
          <pc:docMk/>
          <pc:sldMk cId="1173800446" sldId="489"/>
        </pc:sldMkLst>
        <pc:spChg chg="mod">
          <ac:chgData name="Jen Wilson" userId="000f367a-3246-491c-88b4-803a33f58a8b" providerId="ADAL" clId="{AF4E582D-E29C-DC4B-B5CC-6AE5551F6256}" dt="2020-06-22T14:49:26.536" v="66"/>
          <ac:spMkLst>
            <pc:docMk/>
            <pc:sldMk cId="1173800446" sldId="489"/>
            <ac:spMk id="9" creationId="{3E165DE2-B424-45C3-8A27-77B3E1406BB4}"/>
          </ac:spMkLst>
        </pc:spChg>
        <pc:graphicFrameChg chg="mod">
          <ac:chgData name="Jen Wilson" userId="000f367a-3246-491c-88b4-803a33f58a8b" providerId="ADAL" clId="{AF4E582D-E29C-DC4B-B5CC-6AE5551F6256}" dt="2020-06-22T14:25:18.530" v="48"/>
          <ac:graphicFrameMkLst>
            <pc:docMk/>
            <pc:sldMk cId="1173800446" sldId="489"/>
            <ac:graphicFrameMk id="6" creationId="{0A63E844-BFAC-417C-9B0F-C126876DCE37}"/>
          </ac:graphicFrameMkLst>
        </pc:graphicFrameChg>
      </pc:sldChg>
      <pc:sldChg chg="modSp">
        <pc:chgData name="Jen Wilson" userId="000f367a-3246-491c-88b4-803a33f58a8b" providerId="ADAL" clId="{AF4E582D-E29C-DC4B-B5CC-6AE5551F6256}" dt="2020-06-22T14:50:12.573" v="68" actId="179"/>
        <pc:sldMkLst>
          <pc:docMk/>
          <pc:sldMk cId="590161713" sldId="490"/>
        </pc:sldMkLst>
        <pc:spChg chg="mod">
          <ac:chgData name="Jen Wilson" userId="000f367a-3246-491c-88b4-803a33f58a8b" providerId="ADAL" clId="{AF4E582D-E29C-DC4B-B5CC-6AE5551F6256}" dt="2020-06-22T14:50:12.573" v="68" actId="179"/>
          <ac:spMkLst>
            <pc:docMk/>
            <pc:sldMk cId="590161713" sldId="490"/>
            <ac:spMk id="9" creationId="{3E165DE2-B424-45C3-8A27-77B3E1406BB4}"/>
          </ac:spMkLst>
        </pc:spChg>
        <pc:graphicFrameChg chg="mod">
          <ac:chgData name="Jen Wilson" userId="000f367a-3246-491c-88b4-803a33f58a8b" providerId="ADAL" clId="{AF4E582D-E29C-DC4B-B5CC-6AE5551F6256}" dt="2020-06-22T14:25:36.074" v="52"/>
          <ac:graphicFrameMkLst>
            <pc:docMk/>
            <pc:sldMk cId="590161713" sldId="490"/>
            <ac:graphicFrameMk id="6" creationId="{0A63E844-BFAC-417C-9B0F-C126876DCE37}"/>
          </ac:graphicFrameMkLst>
        </pc:graphicFrameChg>
      </pc:sldChg>
      <pc:sldChg chg="modSp">
        <pc:chgData name="Jen Wilson" userId="000f367a-3246-491c-88b4-803a33f58a8b" providerId="ADAL" clId="{AF4E582D-E29C-DC4B-B5CC-6AE5551F6256}" dt="2020-06-22T14:47:55.051" v="64"/>
        <pc:sldMkLst>
          <pc:docMk/>
          <pc:sldMk cId="757400412" sldId="492"/>
        </pc:sldMkLst>
        <pc:spChg chg="mod">
          <ac:chgData name="Jen Wilson" userId="000f367a-3246-491c-88b4-803a33f58a8b" providerId="ADAL" clId="{AF4E582D-E29C-DC4B-B5CC-6AE5551F6256}" dt="2020-06-22T14:47:55.051" v="64"/>
          <ac:spMkLst>
            <pc:docMk/>
            <pc:sldMk cId="757400412" sldId="492"/>
            <ac:spMk id="9" creationId="{3E165DE2-B424-45C3-8A27-77B3E1406BB4}"/>
          </ac:spMkLst>
        </pc:spChg>
        <pc:graphicFrameChg chg="mod">
          <ac:chgData name="Jen Wilson" userId="000f367a-3246-491c-88b4-803a33f58a8b" providerId="ADAL" clId="{AF4E582D-E29C-DC4B-B5CC-6AE5551F6256}" dt="2020-06-22T14:42:11.937" v="63"/>
          <ac:graphicFrameMkLst>
            <pc:docMk/>
            <pc:sldMk cId="757400412" sldId="492"/>
            <ac:graphicFrameMk id="12" creationId="{CEED0FD9-8617-46C2-AC6B-F4522D9148C9}"/>
          </ac:graphicFrameMkLst>
        </pc:graphicFrameChg>
        <pc:graphicFrameChg chg="mod">
          <ac:chgData name="Jen Wilson" userId="000f367a-3246-491c-88b4-803a33f58a8b" providerId="ADAL" clId="{AF4E582D-E29C-DC4B-B5CC-6AE5551F6256}" dt="2020-06-22T14:41:50.489" v="60"/>
          <ac:graphicFrameMkLst>
            <pc:docMk/>
            <pc:sldMk cId="757400412" sldId="492"/>
            <ac:graphicFrameMk id="14" creationId="{BB6AA531-5EBE-4C27-B179-EAA6EF0BBD5A}"/>
          </ac:graphicFrameMkLst>
        </pc:graphicFrameChg>
      </pc:sldChg>
      <pc:sldChg chg="modSp">
        <pc:chgData name="Jen Wilson" userId="000f367a-3246-491c-88b4-803a33f58a8b" providerId="ADAL" clId="{AF4E582D-E29C-DC4B-B5CC-6AE5551F6256}" dt="2020-06-22T14:25:56.065" v="53"/>
        <pc:sldMkLst>
          <pc:docMk/>
          <pc:sldMk cId="1980825127" sldId="494"/>
        </pc:sldMkLst>
        <pc:spChg chg="mod">
          <ac:chgData name="Jen Wilson" userId="000f367a-3246-491c-88b4-803a33f58a8b" providerId="ADAL" clId="{AF4E582D-E29C-DC4B-B5CC-6AE5551F6256}" dt="2020-06-22T14:25:56.065" v="53"/>
          <ac:spMkLst>
            <pc:docMk/>
            <pc:sldMk cId="1980825127" sldId="494"/>
            <ac:spMk id="9" creationId="{3E165DE2-B424-45C3-8A27-77B3E1406BB4}"/>
          </ac:spMkLst>
        </pc:spChg>
        <pc:graphicFrameChg chg="mod">
          <ac:chgData name="Jen Wilson" userId="000f367a-3246-491c-88b4-803a33f58a8b" providerId="ADAL" clId="{AF4E582D-E29C-DC4B-B5CC-6AE5551F6256}" dt="2020-06-22T14:24:40.690" v="40"/>
          <ac:graphicFrameMkLst>
            <pc:docMk/>
            <pc:sldMk cId="1980825127" sldId="494"/>
            <ac:graphicFrameMk id="6" creationId="{0A63E844-BFAC-417C-9B0F-C126876DCE37}"/>
          </ac:graphicFrameMkLst>
        </pc:graphicFrameChg>
      </pc:sldChg>
      <pc:sldChg chg="addSp delSp modSp mod">
        <pc:chgData name="Jen Wilson" userId="000f367a-3246-491c-88b4-803a33f58a8b" providerId="ADAL" clId="{AF4E582D-E29C-DC4B-B5CC-6AE5551F6256}" dt="2020-06-22T15:10:15.723" v="343" actId="1076"/>
        <pc:sldMkLst>
          <pc:docMk/>
          <pc:sldMk cId="923144351" sldId="495"/>
        </pc:sldMkLst>
        <pc:spChg chg="mod">
          <ac:chgData name="Jen Wilson" userId="000f367a-3246-491c-88b4-803a33f58a8b" providerId="ADAL" clId="{AF4E582D-E29C-DC4B-B5CC-6AE5551F6256}" dt="2020-06-22T14:51:49.052" v="72" actId="207"/>
          <ac:spMkLst>
            <pc:docMk/>
            <pc:sldMk cId="923144351" sldId="495"/>
            <ac:spMk id="2" creationId="{F06739E3-9E1C-4C8B-BE34-5F0395433CC8}"/>
          </ac:spMkLst>
        </pc:spChg>
        <pc:spChg chg="mod">
          <ac:chgData name="Jen Wilson" userId="000f367a-3246-491c-88b4-803a33f58a8b" providerId="ADAL" clId="{AF4E582D-E29C-DC4B-B5CC-6AE5551F6256}" dt="2020-06-22T14:16:20.160" v="1"/>
          <ac:spMkLst>
            <pc:docMk/>
            <pc:sldMk cId="923144351" sldId="495"/>
            <ac:spMk id="9" creationId="{3E165DE2-B424-45C3-8A27-77B3E1406BB4}"/>
          </ac:spMkLst>
        </pc:spChg>
        <pc:spChg chg="add del mod">
          <ac:chgData name="Jen Wilson" userId="000f367a-3246-491c-88b4-803a33f58a8b" providerId="ADAL" clId="{AF4E582D-E29C-DC4B-B5CC-6AE5551F6256}" dt="2020-06-22T15:10:15.723" v="343" actId="1076"/>
          <ac:spMkLst>
            <pc:docMk/>
            <pc:sldMk cId="923144351" sldId="495"/>
            <ac:spMk id="18" creationId="{F985FC5F-4F46-4802-A434-050EBD2A51B4}"/>
          </ac:spMkLst>
        </pc:spChg>
        <pc:spChg chg="del mod">
          <ac:chgData name="Jen Wilson" userId="000f367a-3246-491c-88b4-803a33f58a8b" providerId="ADAL" clId="{AF4E582D-E29C-DC4B-B5CC-6AE5551F6256}" dt="2020-06-22T14:58:15.819" v="129" actId="478"/>
          <ac:spMkLst>
            <pc:docMk/>
            <pc:sldMk cId="923144351" sldId="495"/>
            <ac:spMk id="19" creationId="{F8309122-D643-4B08-B593-A09C3D9DB7B8}"/>
          </ac:spMkLst>
        </pc:spChg>
        <pc:spChg chg="add del mod">
          <ac:chgData name="Jen Wilson" userId="000f367a-3246-491c-88b4-803a33f58a8b" providerId="ADAL" clId="{AF4E582D-E29C-DC4B-B5CC-6AE5551F6256}" dt="2020-06-22T15:10:15.723" v="343" actId="1076"/>
          <ac:spMkLst>
            <pc:docMk/>
            <pc:sldMk cId="923144351" sldId="495"/>
            <ac:spMk id="20" creationId="{4CEC4DEC-9D59-4B2D-8A67-6FF9510C6507}"/>
          </ac:spMkLst>
        </pc:spChg>
        <pc:spChg chg="mod">
          <ac:chgData name="Jen Wilson" userId="000f367a-3246-491c-88b4-803a33f58a8b" providerId="ADAL" clId="{AF4E582D-E29C-DC4B-B5CC-6AE5551F6256}" dt="2020-06-22T15:10:15.723" v="343" actId="1076"/>
          <ac:spMkLst>
            <pc:docMk/>
            <pc:sldMk cId="923144351" sldId="495"/>
            <ac:spMk id="21" creationId="{F8308D8C-BAAA-467D-BC51-E43390E52208}"/>
          </ac:spMkLst>
        </pc:spChg>
        <pc:spChg chg="add mod">
          <ac:chgData name="Jen Wilson" userId="000f367a-3246-491c-88b4-803a33f58a8b" providerId="ADAL" clId="{AF4E582D-E29C-DC4B-B5CC-6AE5551F6256}" dt="2020-06-22T15:10:15.723" v="343" actId="1076"/>
          <ac:spMkLst>
            <pc:docMk/>
            <pc:sldMk cId="923144351" sldId="495"/>
            <ac:spMk id="22" creationId="{B95C6199-983C-F049-B71A-494A8DC6E955}"/>
          </ac:spMkLst>
        </pc:spChg>
        <pc:spChg chg="add mod">
          <ac:chgData name="Jen Wilson" userId="000f367a-3246-491c-88b4-803a33f58a8b" providerId="ADAL" clId="{AF4E582D-E29C-DC4B-B5CC-6AE5551F6256}" dt="2020-06-22T15:10:15.723" v="343" actId="1076"/>
          <ac:spMkLst>
            <pc:docMk/>
            <pc:sldMk cId="923144351" sldId="495"/>
            <ac:spMk id="23" creationId="{70463703-0DB5-E94F-BEEA-4CE673DDC5CE}"/>
          </ac:spMkLst>
        </pc:spChg>
        <pc:spChg chg="add del mod">
          <ac:chgData name="Jen Wilson" userId="000f367a-3246-491c-88b4-803a33f58a8b" providerId="ADAL" clId="{AF4E582D-E29C-DC4B-B5CC-6AE5551F6256}" dt="2020-06-22T15:06:24.650" v="296" actId="478"/>
          <ac:spMkLst>
            <pc:docMk/>
            <pc:sldMk cId="923144351" sldId="495"/>
            <ac:spMk id="24" creationId="{192BCB5A-49E5-834E-8903-B6D610893AE6}"/>
          </ac:spMkLst>
        </pc:spChg>
        <pc:spChg chg="add mod">
          <ac:chgData name="Jen Wilson" userId="000f367a-3246-491c-88b4-803a33f58a8b" providerId="ADAL" clId="{AF4E582D-E29C-DC4B-B5CC-6AE5551F6256}" dt="2020-06-22T15:10:15.723" v="343" actId="1076"/>
          <ac:spMkLst>
            <pc:docMk/>
            <pc:sldMk cId="923144351" sldId="495"/>
            <ac:spMk id="25" creationId="{DF5C33A3-19B7-BF4E-8322-56A18E31B9FD}"/>
          </ac:spMkLst>
        </pc:spChg>
        <pc:spChg chg="add mod">
          <ac:chgData name="Jen Wilson" userId="000f367a-3246-491c-88b4-803a33f58a8b" providerId="ADAL" clId="{AF4E582D-E29C-DC4B-B5CC-6AE5551F6256}" dt="2020-06-22T15:10:15.723" v="343" actId="1076"/>
          <ac:spMkLst>
            <pc:docMk/>
            <pc:sldMk cId="923144351" sldId="495"/>
            <ac:spMk id="26" creationId="{019BCB98-2A08-5940-A0A0-17EF50CAC492}"/>
          </ac:spMkLst>
        </pc:spChg>
        <pc:graphicFrameChg chg="mod">
          <ac:chgData name="Jen Wilson" userId="000f367a-3246-491c-88b4-803a33f58a8b" providerId="ADAL" clId="{AF4E582D-E29C-DC4B-B5CC-6AE5551F6256}" dt="2020-06-22T14:51:55.248" v="74" actId="207"/>
          <ac:graphicFrameMkLst>
            <pc:docMk/>
            <pc:sldMk cId="923144351" sldId="495"/>
            <ac:graphicFrameMk id="14" creationId="{51C3F2E7-CFB1-4CDB-8E37-A4CB3DB27CC7}"/>
          </ac:graphicFrameMkLst>
        </pc:graphicFrameChg>
        <pc:graphicFrameChg chg="mod">
          <ac:chgData name="Jen Wilson" userId="000f367a-3246-491c-88b4-803a33f58a8b" providerId="ADAL" clId="{AF4E582D-E29C-DC4B-B5CC-6AE5551F6256}" dt="2020-06-22T15:10:15.723" v="343" actId="1076"/>
          <ac:graphicFrameMkLst>
            <pc:docMk/>
            <pc:sldMk cId="923144351" sldId="495"/>
            <ac:graphicFrameMk id="16" creationId="{427A7552-A03A-4B0D-ACA5-976B36648A64}"/>
          </ac:graphicFrameMkLst>
        </pc:graphicFrameChg>
        <pc:graphicFrameChg chg="mod">
          <ac:chgData name="Jen Wilson" userId="000f367a-3246-491c-88b4-803a33f58a8b" providerId="ADAL" clId="{AF4E582D-E29C-DC4B-B5CC-6AE5551F6256}" dt="2020-06-22T15:10:15.723" v="343" actId="1076"/>
          <ac:graphicFrameMkLst>
            <pc:docMk/>
            <pc:sldMk cId="923144351" sldId="495"/>
            <ac:graphicFrameMk id="17" creationId="{E858DCA3-B1CF-402F-A761-EC5F2EB97FF8}"/>
          </ac:graphicFrameMkLst>
        </pc:graphicFrameChg>
      </pc:sldChg>
      <pc:sldChg chg="modSp">
        <pc:chgData name="Jen Wilson" userId="000f367a-3246-491c-88b4-803a33f58a8b" providerId="ADAL" clId="{AF4E582D-E29C-DC4B-B5CC-6AE5551F6256}" dt="2020-06-22T14:29:24.210" v="57"/>
        <pc:sldMkLst>
          <pc:docMk/>
          <pc:sldMk cId="2986585736" sldId="496"/>
        </pc:sldMkLst>
        <pc:spChg chg="mod">
          <ac:chgData name="Jen Wilson" userId="000f367a-3246-491c-88b4-803a33f58a8b" providerId="ADAL" clId="{AF4E582D-E29C-DC4B-B5CC-6AE5551F6256}" dt="2020-06-22T14:26:18.007" v="54"/>
          <ac:spMkLst>
            <pc:docMk/>
            <pc:sldMk cId="2986585736" sldId="496"/>
            <ac:spMk id="9" creationId="{3E165DE2-B424-45C3-8A27-77B3E1406BB4}"/>
          </ac:spMkLst>
        </pc:spChg>
        <pc:graphicFrameChg chg="mod">
          <ac:chgData name="Jen Wilson" userId="000f367a-3246-491c-88b4-803a33f58a8b" providerId="ADAL" clId="{AF4E582D-E29C-DC4B-B5CC-6AE5551F6256}" dt="2020-06-22T14:29:24.210" v="57"/>
          <ac:graphicFrameMkLst>
            <pc:docMk/>
            <pc:sldMk cId="2986585736" sldId="496"/>
            <ac:graphicFrameMk id="6" creationId="{0A63E844-BFAC-417C-9B0F-C126876DCE37}"/>
          </ac:graphicFrameMkLst>
        </pc:graphicFrameChg>
      </pc:sldChg>
      <pc:sldChg chg="modSp">
        <pc:chgData name="Jen Wilson" userId="000f367a-3246-491c-88b4-803a33f58a8b" providerId="ADAL" clId="{AF4E582D-E29C-DC4B-B5CC-6AE5551F6256}" dt="2020-06-22T15:10:42.496" v="345"/>
        <pc:sldMkLst>
          <pc:docMk/>
          <pc:sldMk cId="231617284" sldId="497"/>
        </pc:sldMkLst>
        <pc:spChg chg="mod">
          <ac:chgData name="Jen Wilson" userId="000f367a-3246-491c-88b4-803a33f58a8b" providerId="ADAL" clId="{AF4E582D-E29C-DC4B-B5CC-6AE5551F6256}" dt="2020-06-22T14:16:49.360" v="3" actId="6549"/>
          <ac:spMkLst>
            <pc:docMk/>
            <pc:sldMk cId="231617284" sldId="497"/>
            <ac:spMk id="9" creationId="{3E165DE2-B424-45C3-8A27-77B3E1406BB4}"/>
          </ac:spMkLst>
        </pc:spChg>
        <pc:graphicFrameChg chg="mod">
          <ac:chgData name="Jen Wilson" userId="000f367a-3246-491c-88b4-803a33f58a8b" providerId="ADAL" clId="{AF4E582D-E29C-DC4B-B5CC-6AE5551F6256}" dt="2020-06-22T15:10:42.496" v="345"/>
          <ac:graphicFrameMkLst>
            <pc:docMk/>
            <pc:sldMk cId="231617284" sldId="497"/>
            <ac:graphicFrameMk id="6" creationId="{0A63E844-BFAC-417C-9B0F-C126876DCE37}"/>
          </ac:graphicFrameMkLst>
        </pc:graphicFrameChg>
      </pc:sldChg>
    </pc:docChg>
  </pc:docChgLst>
  <pc:docChgLst>
    <pc:chgData name="Paul Frame" userId="ded3f5c5-00e7-408d-9358-fc292cfa5078" providerId="ADAL" clId="{4F5031FC-AEC9-4EED-A634-03EF6FDAE2D2}"/>
    <pc:docChg chg="modSld sldOrd">
      <pc:chgData name="Paul Frame" userId="ded3f5c5-00e7-408d-9358-fc292cfa5078" providerId="ADAL" clId="{4F5031FC-AEC9-4EED-A634-03EF6FDAE2D2}" dt="2020-06-22T20:25:47.670" v="27" actId="20577"/>
      <pc:docMkLst>
        <pc:docMk/>
      </pc:docMkLst>
      <pc:sldChg chg="modSp ord">
        <pc:chgData name="Paul Frame" userId="ded3f5c5-00e7-408d-9358-fc292cfa5078" providerId="ADAL" clId="{4F5031FC-AEC9-4EED-A634-03EF6FDAE2D2}" dt="2020-06-22T20:25:47.670" v="27" actId="20577"/>
        <pc:sldMkLst>
          <pc:docMk/>
          <pc:sldMk cId="1486500396" sldId="488"/>
        </pc:sldMkLst>
        <pc:spChg chg="mod">
          <ac:chgData name="Paul Frame" userId="ded3f5c5-00e7-408d-9358-fc292cfa5078" providerId="ADAL" clId="{4F5031FC-AEC9-4EED-A634-03EF6FDAE2D2}" dt="2020-06-22T20:25:47.670" v="27" actId="20577"/>
          <ac:spMkLst>
            <pc:docMk/>
            <pc:sldMk cId="1486500396" sldId="488"/>
            <ac:spMk id="17" creationId="{8CAB4831-68A6-48DA-A9F9-BDFD5C7488B9}"/>
          </ac:spMkLst>
        </pc:spChg>
      </pc:sldChg>
      <pc:sldChg chg="modSp">
        <pc:chgData name="Paul Frame" userId="ded3f5c5-00e7-408d-9358-fc292cfa5078" providerId="ADAL" clId="{4F5031FC-AEC9-4EED-A634-03EF6FDAE2D2}" dt="2020-06-22T10:58:29.165" v="1"/>
        <pc:sldMkLst>
          <pc:docMk/>
          <pc:sldMk cId="923144351" sldId="495"/>
        </pc:sldMkLst>
        <pc:spChg chg="mod">
          <ac:chgData name="Paul Frame" userId="ded3f5c5-00e7-408d-9358-fc292cfa5078" providerId="ADAL" clId="{4F5031FC-AEC9-4EED-A634-03EF6FDAE2D2}" dt="2020-06-22T10:58:29.165" v="1"/>
          <ac:spMkLst>
            <pc:docMk/>
            <pc:sldMk cId="923144351" sldId="495"/>
            <ac:spMk id="10" creationId="{3F553854-0852-441E-B618-B1B3034219FE}"/>
          </ac:spMkLst>
        </pc:spChg>
      </pc:sldChg>
      <pc:sldChg chg="modSp">
        <pc:chgData name="Paul Frame" userId="ded3f5c5-00e7-408d-9358-fc292cfa5078" providerId="ADAL" clId="{4F5031FC-AEC9-4EED-A634-03EF6FDAE2D2}" dt="2020-06-22T11:28:35.351" v="22" actId="20577"/>
        <pc:sldMkLst>
          <pc:docMk/>
          <pc:sldMk cId="2986585736" sldId="496"/>
        </pc:sldMkLst>
        <pc:spChg chg="mod">
          <ac:chgData name="Paul Frame" userId="ded3f5c5-00e7-408d-9358-fc292cfa5078" providerId="ADAL" clId="{4F5031FC-AEC9-4EED-A634-03EF6FDAE2D2}" dt="2020-06-22T11:28:35.351" v="22" actId="20577"/>
          <ac:spMkLst>
            <pc:docMk/>
            <pc:sldMk cId="2986585736" sldId="496"/>
            <ac:spMk id="3" creationId="{CE5BF846-CF4D-408B-9AB2-4C251E339DD9}"/>
          </ac:spMkLst>
        </pc:spChg>
      </pc:sldChg>
      <pc:sldChg chg="modSp">
        <pc:chgData name="Paul Frame" userId="ded3f5c5-00e7-408d-9358-fc292cfa5078" providerId="ADAL" clId="{4F5031FC-AEC9-4EED-A634-03EF6FDAE2D2}" dt="2020-06-22T11:14:28.169" v="15" actId="6549"/>
        <pc:sldMkLst>
          <pc:docMk/>
          <pc:sldMk cId="231617284" sldId="497"/>
        </pc:sldMkLst>
        <pc:spChg chg="mod">
          <ac:chgData name="Paul Frame" userId="ded3f5c5-00e7-408d-9358-fc292cfa5078" providerId="ADAL" clId="{4F5031FC-AEC9-4EED-A634-03EF6FDAE2D2}" dt="2020-06-22T11:14:28.169" v="15" actId="6549"/>
          <ac:spMkLst>
            <pc:docMk/>
            <pc:sldMk cId="231617284" sldId="497"/>
            <ac:spMk id="3" creationId="{CE5BF846-CF4D-408B-9AB2-4C251E339DD9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E2_D609C5A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E8_589A322C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E9_45F6C5FE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EA_232D273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_1EF_3706109F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EF_3706109F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EF_3706109F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F1_DCE330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F0_B203AE88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EE_7610FE2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EC_2D25035C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EC_2D25035C3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381552305961755"/>
          <c:y val="3.0820516271224955E-2"/>
          <c:w val="0.83612897878239911"/>
          <c:h val="0.93835896745755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Did not have coverage through a lost or furloughed job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CA13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B7D-403A-B2D0-4EFE1C5481E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B7D-403A-B2D0-4EFE1C5481E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2600-4DDA-8127-9734D038349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B7D-403A-B2D0-4EFE1C5481E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B7D-403A-B2D0-4EFE1C5481E9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2B7D-403A-B2D0-4EFE1C5481E9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0E91-A145-BFDA-09B9901078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InterFace" panose="020B0503030203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Annual income 
$50,000 or more</c:v>
                </c:pt>
                <c:pt idx="1">
                  <c:v>Annual income 
less than $50,000</c:v>
                </c:pt>
                <c:pt idx="3">
                  <c:v>White</c:v>
                </c:pt>
                <c:pt idx="4">
                  <c:v>Hispanic</c:v>
                </c:pt>
                <c:pt idx="5">
                  <c:v>Black</c:v>
                </c:pt>
                <c:pt idx="7">
                  <c:v>All</c:v>
                </c:pt>
              </c:strCache>
            </c:strRef>
          </c:cat>
          <c:val>
            <c:numRef>
              <c:f>Sheet1!$B$2:$B$9</c:f>
              <c:numCache>
                <c:formatCode>0</c:formatCode>
                <c:ptCount val="8"/>
                <c:pt idx="0">
                  <c:v>16</c:v>
                </c:pt>
                <c:pt idx="1">
                  <c:v>27</c:v>
                </c:pt>
                <c:pt idx="3">
                  <c:v>18.260000000000002</c:v>
                </c:pt>
                <c:pt idx="4">
                  <c:v>30.7</c:v>
                </c:pt>
                <c:pt idx="5">
                  <c:v>24.29</c:v>
                </c:pt>
                <c:pt idx="7">
                  <c:v>21.23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53-4EAF-B77C-AD5A5B799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60504648"/>
        <c:axId val="460506288"/>
      </c:barChart>
      <c:catAx>
        <c:axId val="460504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460506288"/>
        <c:crosses val="autoZero"/>
        <c:auto val="1"/>
        <c:lblAlgn val="ctr"/>
        <c:lblOffset val="100"/>
        <c:noMultiLvlLbl val="0"/>
      </c:catAx>
      <c:valAx>
        <c:axId val="460506288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460504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374883695093668"/>
          <c:y val="3.3850615320347492E-2"/>
          <c:w val="0.8177855545834547"/>
          <c:h val="0.93229876935930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8C1-4B9A-91D5-5DE4E238757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8C1-4B9A-91D5-5DE4E238757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8C1-4B9A-91D5-5DE4E238757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8C1-4B9A-91D5-5DE4E238757F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18C1-4B9A-91D5-5DE4E238757F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6FD9-3945-AC1D-32AE7410B58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InterFace" panose="020B0503030203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Republican or 
leaning Republican</c:v>
                </c:pt>
                <c:pt idx="1">
                  <c:v>Democrat or 
leaning Democrat</c:v>
                </c:pt>
                <c:pt idx="3">
                  <c:v>White</c:v>
                </c:pt>
                <c:pt idx="4">
                  <c:v>Hispanic</c:v>
                </c:pt>
                <c:pt idx="5">
                  <c:v>Black</c:v>
                </c:pt>
                <c:pt idx="7">
                  <c:v>All</c:v>
                </c:pt>
              </c:strCache>
            </c:strRef>
          </c:cat>
          <c:val>
            <c:numRef>
              <c:f>Sheet1!$B$2:$B$9</c:f>
              <c:numCache>
                <c:formatCode>0</c:formatCode>
                <c:ptCount val="8"/>
                <c:pt idx="0">
                  <c:v>70.209999999999994</c:v>
                </c:pt>
                <c:pt idx="1">
                  <c:v>94.92</c:v>
                </c:pt>
                <c:pt idx="3">
                  <c:v>82.3</c:v>
                </c:pt>
                <c:pt idx="4">
                  <c:v>89.9</c:v>
                </c:pt>
                <c:pt idx="5">
                  <c:v>91.03</c:v>
                </c:pt>
                <c:pt idx="7">
                  <c:v>84.61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53-4EAF-B77C-AD5A5B799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60504648"/>
        <c:axId val="460506288"/>
      </c:barChart>
      <c:catAx>
        <c:axId val="460504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460506288"/>
        <c:crosses val="autoZero"/>
        <c:auto val="1"/>
        <c:lblAlgn val="ctr"/>
        <c:lblOffset val="100"/>
        <c:noMultiLvlLbl val="0"/>
      </c:catAx>
      <c:valAx>
        <c:axId val="460506288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460504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374883695093668"/>
          <c:y val="3.3850615320347492E-2"/>
          <c:w val="0.8177855545834547"/>
          <c:h val="0.93229876935930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462-47B3-9E3F-196302257FE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62-47B3-9E3F-196302257FE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462-47B3-9E3F-196302257FE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462-47B3-9E3F-196302257FEB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4462-47B3-9E3F-196302257FEB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A39D-8D4C-863C-FEF0C77AC40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InterFace" panose="020B0503030203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Republican or 
leaning Republican</c:v>
                </c:pt>
                <c:pt idx="1">
                  <c:v>Democrat or 
leaning Democrat</c:v>
                </c:pt>
                <c:pt idx="3">
                  <c:v>White</c:v>
                </c:pt>
                <c:pt idx="4">
                  <c:v>Hispanic</c:v>
                </c:pt>
                <c:pt idx="5">
                  <c:v>Black</c:v>
                </c:pt>
                <c:pt idx="7">
                  <c:v>All</c:v>
                </c:pt>
              </c:strCache>
            </c:strRef>
          </c:cat>
          <c:val>
            <c:numRef>
              <c:f>Sheet1!$B$2:$B$9</c:f>
              <c:numCache>
                <c:formatCode>0</c:formatCode>
                <c:ptCount val="8"/>
                <c:pt idx="0">
                  <c:v>66.259999999999991</c:v>
                </c:pt>
                <c:pt idx="1">
                  <c:v>91.07</c:v>
                </c:pt>
                <c:pt idx="3">
                  <c:v>77.64</c:v>
                </c:pt>
                <c:pt idx="4">
                  <c:v>89.72</c:v>
                </c:pt>
                <c:pt idx="5">
                  <c:v>86.21</c:v>
                </c:pt>
                <c:pt idx="7">
                  <c:v>80.930000000000007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53-4EAF-B77C-AD5A5B799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60504648"/>
        <c:axId val="460506288"/>
      </c:barChart>
      <c:catAx>
        <c:axId val="460504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460506288"/>
        <c:crosses val="autoZero"/>
        <c:auto val="1"/>
        <c:lblAlgn val="ctr"/>
        <c:lblOffset val="100"/>
        <c:noMultiLvlLbl val="0"/>
      </c:catAx>
      <c:valAx>
        <c:axId val="460506288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460504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374883695093668"/>
          <c:y val="3.3850615320347492E-2"/>
          <c:w val="0.8177855545834547"/>
          <c:h val="0.93229876935930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6E8-4CC5-843A-40E48C2C639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6E8-4CC5-843A-40E48C2C639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6E8-4CC5-843A-40E48C2C639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6E8-4CC5-843A-40E48C2C6393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6E8-4CC5-843A-40E48C2C6393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BBA-4E4C-8CCE-319D9EC6C72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InterFace" panose="020B0503030203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Republican or 
leaning Republican</c:v>
                </c:pt>
                <c:pt idx="1">
                  <c:v>Democrat or 
leaning Democrat</c:v>
                </c:pt>
                <c:pt idx="3">
                  <c:v>White</c:v>
                </c:pt>
                <c:pt idx="4">
                  <c:v>Hispanic</c:v>
                </c:pt>
                <c:pt idx="5">
                  <c:v>Black</c:v>
                </c:pt>
                <c:pt idx="7">
                  <c:v>All</c:v>
                </c:pt>
              </c:strCache>
            </c:strRef>
          </c:cat>
          <c:val>
            <c:numRef>
              <c:f>Sheet1!$B$2:$B$9</c:f>
              <c:numCache>
                <c:formatCode>0</c:formatCode>
                <c:ptCount val="8"/>
                <c:pt idx="0">
                  <c:v>65.959999999999994</c:v>
                </c:pt>
                <c:pt idx="1">
                  <c:v>91.12</c:v>
                </c:pt>
                <c:pt idx="3">
                  <c:v>78.580000000000013</c:v>
                </c:pt>
                <c:pt idx="4">
                  <c:v>85.05</c:v>
                </c:pt>
                <c:pt idx="5">
                  <c:v>87.77000000000001</c:v>
                </c:pt>
                <c:pt idx="7">
                  <c:v>80.88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53-4EAF-B77C-AD5A5B799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60504648"/>
        <c:axId val="460506288"/>
      </c:barChart>
      <c:catAx>
        <c:axId val="460504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460506288"/>
        <c:crosses val="autoZero"/>
        <c:auto val="1"/>
        <c:lblAlgn val="ctr"/>
        <c:lblOffset val="100"/>
        <c:noMultiLvlLbl val="0"/>
      </c:catAx>
      <c:valAx>
        <c:axId val="460506288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460504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</c:v>
                </c:pt>
              </c:strCache>
            </c:strRef>
          </c:tx>
          <c:spPr>
            <a:solidFill>
              <a:schemeClr val="accent5"/>
            </a:solidFill>
          </c:spPr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A0-4D60-945A-37538126C7F0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4A0-4D60-945A-37538126C7F0}"/>
              </c:ext>
            </c:extLst>
          </c:dPt>
          <c:dLbls>
            <c:dLbl>
              <c:idx val="0"/>
              <c:layout>
                <c:manualLayout>
                  <c:x val="-0.2305980260435268"/>
                  <c:y val="0.232963520918095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InterFace" panose="020B0503030203020204"/>
                        <a:ea typeface="+mn-ea"/>
                        <a:cs typeface="+mn-cs"/>
                      </a:defRPr>
                    </a:pPr>
                    <a:fld id="{CCABB9F7-DC14-4307-AE2D-CA4D503388AF}" type="VALUE">
                      <a:rPr lang="en-US" sz="1400" b="1" baseline="0" smtClean="0"/>
                      <a:pPr>
                        <a:defRPr sz="1400" b="1" i="0" u="none" strike="noStrike" kern="1200" baseline="0">
                          <a:solidFill>
                            <a:schemeClr val="bg1"/>
                          </a:solidFill>
                          <a:latin typeface="InterFace" panose="020B0503030203020204"/>
                          <a:ea typeface="+mn-ea"/>
                          <a:cs typeface="+mn-cs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&quot;%&quot;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4A0-4D60-945A-37538126C7F0}"/>
                </c:ext>
              </c:extLst>
            </c:dLbl>
            <c:dLbl>
              <c:idx val="1"/>
              <c:layout>
                <c:manualLayout>
                  <c:x val="0.14131745437847582"/>
                  <c:y val="-2.985090767222813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/>
                        </a:solidFill>
                        <a:latin typeface="InterFace" panose="020B0503030203020204"/>
                        <a:ea typeface="+mn-ea"/>
                        <a:cs typeface="+mn-cs"/>
                      </a:defRPr>
                    </a:pPr>
                    <a:fld id="{761C021D-FB5B-4DE6-B513-A70BC79C3968}" type="VALUE">
                      <a:rPr lang="en-US" sz="1400" b="1" baseline="0" smtClean="0">
                        <a:solidFill>
                          <a:schemeClr val="tx1"/>
                        </a:solidFill>
                      </a:rPr>
                      <a:pPr>
                        <a:defRPr sz="1400" b="1" i="0" u="none" strike="noStrike" kern="1200" baseline="0">
                          <a:solidFill>
                            <a:schemeClr val="tx1"/>
                          </a:solidFill>
                          <a:latin typeface="InterFace" panose="020B0503030203020204"/>
                          <a:ea typeface="+mn-ea"/>
                          <a:cs typeface="+mn-cs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&quot;%&quot;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4280109118034368"/>
                      <c:h val="0.163474890633772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4A0-4D60-945A-37538126C7F0}"/>
                </c:ext>
              </c:extLst>
            </c:dLbl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InterFace" panose="020B0503030203020204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Had coverage through a lost or furloughed job</c:v>
                </c:pt>
                <c:pt idx="1">
                  <c:v>Did not have coverage through a lost or furloughed job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 formatCode="General">
                  <c:v>41</c:v>
                </c:pt>
                <c:pt idx="1">
                  <c:v>59.29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A0-4D60-945A-37538126C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2"/>
          <c:order val="0"/>
          <c:tx>
            <c:strRef>
              <c:f>Sheet1!$A$4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Sheet1!$B$4</c:f>
              <c:numCache>
                <c:formatCode>0</c:formatCode>
                <c:ptCount val="1"/>
                <c:pt idx="0">
                  <c:v>14.979999999999999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DE3-C74A-97C9-EEC24352A1B3}"/>
            </c:ext>
          </c:extLst>
        </c:ser>
        <c:ser>
          <c:idx val="3"/>
          <c:order val="1"/>
          <c:tx>
            <c:strRef>
              <c:f>Sheet1!$A$5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Sheet1!$B$5</c:f>
              <c:numCache>
                <c:formatCode>0</c:formatCode>
                <c:ptCount val="1"/>
                <c:pt idx="0">
                  <c:v>22.7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DE3-C74A-97C9-EEC24352A1B3}"/>
            </c:ext>
          </c:extLst>
        </c:ser>
        <c:ser>
          <c:idx val="0"/>
          <c:order val="2"/>
          <c:tx>
            <c:strRef>
              <c:f>Sheet1!$A$2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800-4D5C-A215-3DD1ABCE648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800-4D5C-A215-3DD1ABCE648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800-4D5C-A215-3DD1ABCE648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800-4D5C-A215-3DD1ABCE6489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00-4D5C-A215-3DD1ABCE648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E646296-59EC-4D4C-BC94-DBA7B6CC46BA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800-4D5C-A215-3DD1ABCE648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485C2BA-BAA7-4CE0-933B-2140B030197B}" type="CATEGORYNAME">
                      <a:rPr lang="en-US"/>
                      <a:pPr/>
                      <a:t>[CATEGORY NAME]</a:t>
                    </a:fld>
                    <a:r>
                      <a:rPr lang="en-US"/>
                      <a:t> </a:t>
                    </a:r>
                  </a:p>
                  <a:p>
                    <a:fld id="{694D2CB6-A41D-432E-A0AE-BEA66F0E8F89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00-4D5C-A215-3DD1ABCE648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2A3A377-7636-4302-B4B3-C0FACB9B3006}" type="CATEGORYNAME">
                      <a:rPr lang="en-US"/>
                      <a:pPr/>
                      <a:t>[CATEGORY NAME]</a:t>
                    </a:fld>
                    <a:r>
                      <a:rPr lang="en-US"/>
                      <a:t> </a:t>
                    </a:r>
                    <a:fld id="{76A88AF1-D13C-4B9C-B6B3-C16CFAA4006D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800-4D5C-A215-3DD1ABCE6489}"/>
                </c:ext>
              </c:extLst>
            </c:dLbl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Sheet1!$B$2</c:f>
              <c:numCache>
                <c:formatCode>0</c:formatCode>
                <c:ptCount val="1"/>
                <c:pt idx="0">
                  <c:v>55.84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800-4D5C-A215-3DD1ABCE6489}"/>
            </c:ext>
          </c:extLst>
        </c:ser>
        <c:ser>
          <c:idx val="1"/>
          <c:order val="3"/>
          <c:tx>
            <c:strRef>
              <c:f>Sheet1!$A$3</c:f>
              <c:strCache>
                <c:ptCount val="1"/>
                <c:pt idx="0">
                  <c:v>Other*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Sheet1!$B$3</c:f>
              <c:numCache>
                <c:formatCode>0</c:formatCode>
                <c:ptCount val="1"/>
                <c:pt idx="0">
                  <c:v>5.87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DE3-C74A-97C9-EEC24352A1B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798227808"/>
        <c:axId val="862159344"/>
      </c:barChart>
      <c:valAx>
        <c:axId val="86215934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798227808"/>
        <c:crosses val="autoZero"/>
        <c:crossBetween val="between"/>
      </c:valAx>
      <c:catAx>
        <c:axId val="798227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621593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 i="0">
          <a:solidFill>
            <a:schemeClr val="bg1"/>
          </a:solidFill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2"/>
          <c:order val="0"/>
          <c:tx>
            <c:strRef>
              <c:f>Sheet1!$A$4</c:f>
              <c:strCache>
                <c:ptCount val="1"/>
                <c:pt idx="0">
                  <c:v>Annual income less than $50,000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1A0E61E-DC0A-134D-8CA1-4FA2ED97A033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08FA-F044-929F-477AC66E678F}"/>
                </c:ext>
              </c:extLst>
            </c:dLbl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Sheet1!$B$4</c:f>
              <c:numCache>
                <c:formatCode>0</c:formatCode>
                <c:ptCount val="1"/>
                <c:pt idx="0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8FA-F044-929F-477AC66E678F}"/>
            </c:ext>
          </c:extLst>
        </c:ser>
        <c:ser>
          <c:idx val="0"/>
          <c:order val="1"/>
          <c:tx>
            <c:strRef>
              <c:f>Sheet1!$A$2</c:f>
              <c:strCache>
                <c:ptCount val="1"/>
                <c:pt idx="0">
                  <c:v>Annual income $50,000 or more</c:v>
                </c:pt>
              </c:strCache>
            </c:strRef>
          </c:tx>
          <c:spPr>
            <a:solidFill>
              <a:srgbClr val="5CA13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CA13D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DD2-4581-AB4D-62EBBCADA05A}"/>
              </c:ext>
            </c:extLst>
          </c:dPt>
          <c:dPt>
            <c:idx val="1"/>
            <c:invertIfNegative val="0"/>
            <c:bubble3D val="0"/>
            <c:spPr>
              <a:solidFill>
                <a:srgbClr val="5CA13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DD2-4581-AB4D-62EBBCADA05A}"/>
              </c:ext>
            </c:extLst>
          </c:dPt>
          <c:dPt>
            <c:idx val="2"/>
            <c:invertIfNegative val="0"/>
            <c:bubble3D val="0"/>
            <c:spPr>
              <a:solidFill>
                <a:srgbClr val="5CA13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DD2-4581-AB4D-62EBBCADA05A}"/>
              </c:ext>
            </c:extLst>
          </c:dPt>
          <c:dPt>
            <c:idx val="3"/>
            <c:invertIfNegative val="0"/>
            <c:bubble3D val="0"/>
            <c:spPr>
              <a:solidFill>
                <a:srgbClr val="5CA13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DD2-4581-AB4D-62EBBCADA05A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D2-4581-AB4D-62EBBCADA05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1CF2F93-C0D8-4DE5-8CFA-30DEB53F4097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DD2-4581-AB4D-62EBBCADA05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007FEB1-74E4-4369-9907-9E90CC15462B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DD2-4581-AB4D-62EBBCADA05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2A3A377-7636-4302-B4B3-C0FACB9B3006}" type="CATEGORYNAME">
                      <a:rPr lang="en-US" sz="1400" smtClean="0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sz="1400" baseline="0">
                        <a:solidFill>
                          <a:schemeClr val="bg1"/>
                        </a:solidFill>
                      </a:rPr>
                      <a:t> </a:t>
                    </a:r>
                    <a:fld id="{76A88AF1-D13C-4B9C-B6B3-C16CFAA4006D}" type="VALUE">
                      <a:rPr lang="en-US" sz="1400" b="1" baseline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 sz="1400" baseline="0">
                      <a:solidFill>
                        <a:schemeClr val="bg1"/>
                      </a:solidFill>
                    </a:endParaRPr>
                  </a:p>
                </c:rich>
              </c:tx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DD2-4581-AB4D-62EBBCADA05A}"/>
                </c:ext>
              </c:extLst>
            </c:dLbl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Sheet1!$B$2</c:f>
              <c:numCache>
                <c:formatCode>0</c:formatCode>
                <c:ptCount val="1"/>
                <c:pt idx="0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DD2-4581-AB4D-62EBBCADA05A}"/>
            </c:ext>
          </c:extLst>
        </c:ser>
        <c:ser>
          <c:idx val="1"/>
          <c:order val="2"/>
          <c:tx>
            <c:strRef>
              <c:f>Sheet1!$A$3</c:f>
              <c:strCache>
                <c:ptCount val="1"/>
                <c:pt idx="0">
                  <c:v>Don't know/refused</c:v>
                </c:pt>
              </c:strCache>
            </c:strRef>
          </c:tx>
          <c:spPr>
            <a:solidFill>
              <a:schemeClr val="tx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6893E87-FCD3-0B45-A4D8-F38072C1197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08FA-F044-929F-477AC66E678F}"/>
                </c:ext>
              </c:extLst>
            </c:dLbl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Sheet1!$B$3</c:f>
              <c:numCache>
                <c:formatCode>0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8FA-F044-929F-477AC66E67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877916080"/>
        <c:axId val="862681728"/>
      </c:barChart>
      <c:valAx>
        <c:axId val="86268172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877916080"/>
        <c:crosses val="autoZero"/>
        <c:crossBetween val="between"/>
      </c:valAx>
      <c:catAx>
        <c:axId val="8779160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6268172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 i="0">
          <a:solidFill>
            <a:schemeClr val="bg1"/>
          </a:solidFill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01108750295102"/>
          <c:y val="3.3113171433549068E-2"/>
          <c:w val="0.59424538599341747"/>
          <c:h val="0.933773657132901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C1D-4DE4-897F-FC8079B3E30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C1D-4DE4-897F-FC8079B3E304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C1D-4DE4-897F-FC8079B3E304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C1D-4DE4-897F-FC8079B3E304}"/>
              </c:ext>
            </c:extLst>
          </c:dPt>
          <c:dPt>
            <c:idx val="4"/>
            <c:invertIfNegative val="0"/>
            <c:bubble3D val="0"/>
            <c:spPr>
              <a:solidFill>
                <a:srgbClr val="6894B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F83F-704F-9B15-E2198FFC33B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Uninsured</c:v>
                </c:pt>
                <c:pt idx="1">
                  <c:v>Medicaid or individual market/marketplace plan</c:v>
                </c:pt>
                <c:pt idx="2">
                  <c:v>COBRA</c:v>
                </c:pt>
                <c:pt idx="3">
                  <c:v>Employer coverage*</c:v>
                </c:pt>
                <c:pt idx="4">
                  <c:v>Still covered through furloughed job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20.66</c:v>
                </c:pt>
                <c:pt idx="1">
                  <c:v>6.72</c:v>
                </c:pt>
                <c:pt idx="2">
                  <c:v>10.459999999999999</c:v>
                </c:pt>
                <c:pt idx="3">
                  <c:v>14.42</c:v>
                </c:pt>
                <c:pt idx="4">
                  <c:v>52.580000000000005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53-4EAF-B77C-AD5A5B799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60504648"/>
        <c:axId val="460506288"/>
      </c:barChart>
      <c:catAx>
        <c:axId val="460504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460506288"/>
        <c:crosses val="autoZero"/>
        <c:auto val="1"/>
        <c:lblAlgn val="ctr"/>
        <c:lblOffset val="0"/>
        <c:noMultiLvlLbl val="0"/>
      </c:catAx>
      <c:valAx>
        <c:axId val="460506288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460504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Respondents own coverage</c:v>
                </c:pt>
              </c:strCache>
            </c:strRef>
          </c:tx>
          <c:spPr>
            <a:ln w="1905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5ED-4205-B25D-244E1D9446AD}"/>
              </c:ext>
            </c:extLst>
          </c:dPt>
          <c:dPt>
            <c:idx val="1"/>
            <c:bubble3D val="0"/>
            <c:spPr>
              <a:solidFill>
                <a:schemeClr val="bg2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5ED-4205-B25D-244E1D9446AD}"/>
              </c:ext>
            </c:extLst>
          </c:dPt>
          <c:dPt>
            <c:idx val="2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5ED-4205-B25D-244E1D9446AD}"/>
              </c:ext>
            </c:extLst>
          </c:dPt>
          <c:dPt>
            <c:idx val="3"/>
            <c:bubble3D val="0"/>
            <c:spPr>
              <a:solidFill>
                <a:schemeClr val="tx2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B5ED-4205-B25D-244E1D9446A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5ED-4205-B25D-244E1D9446AD}"/>
              </c:ext>
            </c:extLst>
          </c:dPt>
          <c:dLbls>
            <c:dLbl>
              <c:idx val="0"/>
              <c:layout>
                <c:manualLayout>
                  <c:x val="-0.17935641807005429"/>
                  <c:y val="0.184988339123770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bg1"/>
                        </a:solidFill>
                        <a:latin typeface="InterFace" panose="020B0503030203020204"/>
                        <a:ea typeface="+mn-ea"/>
                        <a:cs typeface="+mn-cs"/>
                      </a:defRPr>
                    </a:pPr>
                    <a:endParaRPr lang="en-US" sz="1400" b="0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>
                        <a:solidFill>
                          <a:schemeClr val="bg1"/>
                        </a:solidFill>
                        <a:latin typeface="InterFace" panose="020B0503030203020204"/>
                      </a:defRPr>
                    </a:pPr>
                    <a:r>
                      <a:rPr lang="en-US" sz="1400" b="0" baseline="0">
                        <a:solidFill>
                          <a:schemeClr val="bg1"/>
                        </a:solidFill>
                      </a:rPr>
                      <a:t>Uninsured</a:t>
                    </a:r>
                  </a:p>
                  <a:p>
                    <a:pPr>
                      <a:defRPr sz="1400">
                        <a:solidFill>
                          <a:schemeClr val="bg1"/>
                        </a:solidFill>
                        <a:latin typeface="InterFace" panose="020B0503030203020204"/>
                      </a:defRPr>
                    </a:pPr>
                    <a:fld id="{FF0C44B0-79E5-4E76-9C22-DCBC4CF5D738}" type="VALUE">
                      <a:rPr lang="en-US" sz="1400" b="1" baseline="0" smtClean="0">
                        <a:solidFill>
                          <a:schemeClr val="bg1"/>
                        </a:solidFill>
                      </a:rPr>
                      <a:pPr>
                        <a:defRPr sz="1400">
                          <a:solidFill>
                            <a:schemeClr val="bg1"/>
                          </a:solidFill>
                          <a:latin typeface="InterFace" panose="020B0503030203020204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&quot;%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InterFace" panose="020B0503030203020204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0915498645175"/>
                      <c:h val="0.353731314873451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5ED-4205-B25D-244E1D9446AD}"/>
                </c:ext>
              </c:extLst>
            </c:dLbl>
            <c:dLbl>
              <c:idx val="1"/>
              <c:layout>
                <c:manualLayout>
                  <c:x val="-1.1679282915440145E-2"/>
                  <c:y val="-0.153349315658016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bg1"/>
                        </a:solidFill>
                        <a:latin typeface="InterFace" panose="020B0503030203020204"/>
                        <a:ea typeface="+mn-ea"/>
                        <a:cs typeface="+mn-cs"/>
                      </a:defRPr>
                    </a:pPr>
                    <a:endParaRPr lang="en-US" sz="1400" b="0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>
                        <a:solidFill>
                          <a:schemeClr val="bg1"/>
                        </a:solidFill>
                        <a:latin typeface="InterFace" panose="020B0503030203020204"/>
                      </a:defRPr>
                    </a:pPr>
                    <a:fld id="{FA4D118A-57D9-4DFF-BA3F-2B3B29D0A1F2}" type="VALUE">
                      <a:rPr lang="en-US" sz="1400" b="1" baseline="0" smtClean="0">
                        <a:solidFill>
                          <a:schemeClr val="bg1"/>
                        </a:solidFill>
                      </a:rPr>
                      <a:pPr>
                        <a:defRPr sz="1400">
                          <a:solidFill>
                            <a:schemeClr val="bg1"/>
                          </a:solidFill>
                          <a:latin typeface="InterFace" panose="020B0503030203020204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&quot;%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InterFace" panose="020B0503030203020204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538697709761286"/>
                      <c:h val="0.1197480538998968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5ED-4205-B25D-244E1D9446AD}"/>
                </c:ext>
              </c:extLst>
            </c:dLbl>
            <c:dLbl>
              <c:idx val="2"/>
              <c:layout>
                <c:manualLayout>
                  <c:x val="1.4381136353884818E-3"/>
                  <c:y val="-2.1372755757195563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/>
                        </a:solidFill>
                        <a:latin typeface="InterFace" panose="020B0503030203020204"/>
                        <a:ea typeface="+mn-ea"/>
                        <a:cs typeface="+mn-cs"/>
                      </a:defRPr>
                    </a:pPr>
                    <a:fld id="{69CBFC3A-FD95-44EA-BF75-4559B9867DF8}" type="CATEGORYNAME">
                      <a:rPr lang="en-US" sz="1400" b="0" smtClean="0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InterFace" panose="020B0503030203020204"/>
                        </a:defRPr>
                      </a:pPr>
                      <a:t>[CATEGORY NAME]</a:t>
                    </a:fld>
                    <a:endParaRPr lang="en-US" sz="1400" b="0" baseline="0">
                      <a:solidFill>
                        <a:schemeClr val="tx1"/>
                      </a:solidFill>
                    </a:endParaRPr>
                  </a:p>
                  <a:p>
                    <a:pPr>
                      <a:defRPr sz="1400">
                        <a:solidFill>
                          <a:schemeClr val="tx1"/>
                        </a:solidFill>
                        <a:latin typeface="InterFace" panose="020B0503030203020204"/>
                      </a:defRPr>
                    </a:pPr>
                    <a:fld id="{4D44CE00-6A8A-4F92-8956-8240BFDBD353}" type="VALUE">
                      <a:rPr lang="en-US" sz="1400" b="1" baseline="0" smtClean="0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InterFace" panose="020B0503030203020204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&quot;%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InterFace" panose="020B0503030203020204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5ED-4205-B25D-244E1D9446AD}"/>
                </c:ext>
              </c:extLst>
            </c:dLbl>
            <c:dLbl>
              <c:idx val="3"/>
              <c:layout>
                <c:manualLayout>
                  <c:x val="0.16032886162761595"/>
                  <c:y val="0.191948864285276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bg1"/>
                        </a:solidFill>
                        <a:latin typeface="InterFace" panose="020B0503030203020204"/>
                        <a:ea typeface="+mn-ea"/>
                        <a:cs typeface="+mn-cs"/>
                      </a:defRPr>
                    </a:pPr>
                    <a:fld id="{89C34C64-ED4B-403E-89CF-E3D71BF1B56F}" type="CATEGORYNAME">
                      <a:rPr lang="en-US" sz="1400" b="0" smtClean="0"/>
                      <a:pPr>
                        <a:defRPr sz="1400">
                          <a:solidFill>
                            <a:schemeClr val="bg1"/>
                          </a:solidFill>
                          <a:latin typeface="InterFace" panose="020B0503030203020204"/>
                        </a:defRPr>
                      </a:pPr>
                      <a:t>[CATEGORY NAME]</a:t>
                    </a:fld>
                    <a:endParaRPr lang="en-US" sz="1400" b="0" baseline="0"/>
                  </a:p>
                  <a:p>
                    <a:pPr>
                      <a:defRPr sz="1400">
                        <a:solidFill>
                          <a:schemeClr val="bg1"/>
                        </a:solidFill>
                        <a:latin typeface="InterFace" panose="020B0503030203020204"/>
                      </a:defRPr>
                    </a:pPr>
                    <a:fld id="{8536D6A9-CDCA-4FAC-9478-D28D50E1743C}" type="VALUE">
                      <a:rPr lang="en-US" sz="1400" b="1" baseline="0" smtClean="0"/>
                      <a:pPr>
                        <a:defRPr sz="1400">
                          <a:solidFill>
                            <a:schemeClr val="bg1"/>
                          </a:solidFill>
                          <a:latin typeface="InterFace" panose="020B0503030203020204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&quot;%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InterFace" panose="020B0503030203020204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B5ED-4205-B25D-244E1D9446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InterFace" panose="020B0503030203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Uninsured</c:v>
                </c:pt>
                <c:pt idx="1">
                  <c:v>Medicaid,                                                             Medicare,                                            Individual market/marketplace</c:v>
                </c:pt>
                <c:pt idx="2">
                  <c:v>Other*</c:v>
                </c:pt>
                <c:pt idx="3">
                  <c:v>Employer coverage^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31.46</c:v>
                </c:pt>
                <c:pt idx="1">
                  <c:v>36.22</c:v>
                </c:pt>
                <c:pt idx="2">
                  <c:v>4.51</c:v>
                </c:pt>
                <c:pt idx="3">
                  <c:v>27.809999999999995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53-4EAF-B77C-AD5A5B799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374883695093668"/>
          <c:y val="3.3850615320347492E-2"/>
          <c:w val="0.8177855545834547"/>
          <c:h val="0.93229876935930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6E8-4CC5-843A-40E48C2C639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6E8-4CC5-843A-40E48C2C639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6E8-4CC5-843A-40E48C2C639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6E8-4CC5-843A-40E48C2C6393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6E8-4CC5-843A-40E48C2C6393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13FF-384F-9037-25B4F224EF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InterFace" panose="020B0503030203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Republican or 
leaning Republican</c:v>
                </c:pt>
                <c:pt idx="1">
                  <c:v>Democrat or 
leaning Democrat</c:v>
                </c:pt>
                <c:pt idx="3">
                  <c:v>White</c:v>
                </c:pt>
                <c:pt idx="4">
                  <c:v>Hispanic</c:v>
                </c:pt>
                <c:pt idx="5">
                  <c:v>Black</c:v>
                </c:pt>
                <c:pt idx="7">
                  <c:v>All</c:v>
                </c:pt>
              </c:strCache>
            </c:strRef>
          </c:cat>
          <c:val>
            <c:numRef>
              <c:f>Sheet1!$B$2:$B$9</c:f>
              <c:numCache>
                <c:formatCode>0</c:formatCode>
                <c:ptCount val="8"/>
                <c:pt idx="0">
                  <c:v>64.98</c:v>
                </c:pt>
                <c:pt idx="1">
                  <c:v>81.459999999999994</c:v>
                </c:pt>
                <c:pt idx="3">
                  <c:v>71.47</c:v>
                </c:pt>
                <c:pt idx="4">
                  <c:v>76.900000000000006</c:v>
                </c:pt>
                <c:pt idx="5">
                  <c:v>79.91</c:v>
                </c:pt>
                <c:pt idx="7">
                  <c:v>73.63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53-4EAF-B77C-AD5A5B799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60504648"/>
        <c:axId val="460506288"/>
      </c:barChart>
      <c:catAx>
        <c:axId val="460504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460506288"/>
        <c:crosses val="autoZero"/>
        <c:auto val="1"/>
        <c:lblAlgn val="ctr"/>
        <c:lblOffset val="100"/>
        <c:noMultiLvlLbl val="0"/>
      </c:catAx>
      <c:valAx>
        <c:axId val="460506288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460504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7E8-4C2B-91FC-51B68711192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7E8-4C2B-91FC-51B68711192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01A-48F6-BF97-362C0FC7C16C}"/>
              </c:ext>
            </c:extLst>
          </c:dPt>
          <c:dPt>
            <c:idx val="3"/>
            <c:bubble3D val="0"/>
            <c:spPr>
              <a:solidFill>
                <a:srgbClr val="6894B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01A-48F6-BF97-362C0FC7C16C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01A-48F6-BF97-362C0FC7C16C}"/>
              </c:ext>
            </c:extLst>
          </c:dPt>
          <c:dPt>
            <c:idx val="5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301A-48F6-BF97-362C0FC7C16C}"/>
              </c:ext>
            </c:extLst>
          </c:dPt>
          <c:dLbls>
            <c:dLbl>
              <c:idx val="4"/>
              <c:layout>
                <c:manualLayout>
                  <c:x val="9.4895358474927471E-2"/>
                  <c:y val="-9.593073743142641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01A-48F6-BF97-362C0FC7C16C}"/>
                </c:ext>
              </c:extLst>
            </c:dLbl>
            <c:dLbl>
              <c:idx val="5"/>
              <c:layout>
                <c:manualLayout>
                  <c:x val="0.10981903577842239"/>
                  <c:y val="-8.66364495133767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01A-48F6-BF97-362C0FC7C16C}"/>
                </c:ext>
              </c:extLst>
            </c:dLbl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President Trump</c:v>
                </c:pt>
                <c:pt idx="1">
                  <c:v>Public health official</c:v>
                </c:pt>
                <c:pt idx="2">
                  <c:v>Governor</c:v>
                </c:pt>
                <c:pt idx="3">
                  <c:v>Mayor</c:v>
                </c:pt>
                <c:pt idx="4">
                  <c:v>Someone else</c:v>
                </c:pt>
                <c:pt idx="5">
                  <c:v>DK/refused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15.35</c:v>
                </c:pt>
                <c:pt idx="1">
                  <c:v>37.159999999999997</c:v>
                </c:pt>
                <c:pt idx="2">
                  <c:v>25.759999999999998</c:v>
                </c:pt>
                <c:pt idx="3">
                  <c:v>13.91</c:v>
                </c:pt>
                <c:pt idx="4">
                  <c:v>4.17</c:v>
                </c:pt>
                <c:pt idx="5">
                  <c:v>3.66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E8-4C2B-91FC-51B6871119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35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867155951639511"/>
          <c:y val="3.2607442339445111E-2"/>
          <c:w val="0.75132844048360492"/>
          <c:h val="0.7566280403463998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President Trump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Republican or                                                                       leaning Republican</c:v>
                </c:pt>
                <c:pt idx="1">
                  <c:v>Democrat or                                                                               leaning Democrat</c:v>
                </c:pt>
                <c:pt idx="3">
                  <c:v>White</c:v>
                </c:pt>
                <c:pt idx="4">
                  <c:v>Hispanic</c:v>
                </c:pt>
                <c:pt idx="5">
                  <c:v>Black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32.01</c:v>
                </c:pt>
                <c:pt idx="1">
                  <c:v>5.17</c:v>
                </c:pt>
                <c:pt idx="3">
                  <c:v>17.23</c:v>
                </c:pt>
                <c:pt idx="4">
                  <c:v>16.869999999999997</c:v>
                </c:pt>
                <c:pt idx="5">
                  <c:v>3.5999999999999996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73-4F2F-9642-824FC555FF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Public health official*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Republican or                                                                       leaning Republican</c:v>
                </c:pt>
                <c:pt idx="1">
                  <c:v>Democrat or                                                                               leaning Democrat</c:v>
                </c:pt>
                <c:pt idx="3">
                  <c:v>White</c:v>
                </c:pt>
                <c:pt idx="4">
                  <c:v>Hispanic</c:v>
                </c:pt>
                <c:pt idx="5">
                  <c:v>Black</c:v>
                </c:pt>
              </c:strCache>
            </c:strRef>
          </c:cat>
          <c:val>
            <c:numRef>
              <c:f>Sheet1!$C$2:$C$7</c:f>
              <c:numCache>
                <c:formatCode>0</c:formatCode>
                <c:ptCount val="6"/>
                <c:pt idx="0">
                  <c:v>20.68</c:v>
                </c:pt>
                <c:pt idx="1">
                  <c:v>49.75</c:v>
                </c:pt>
                <c:pt idx="3">
                  <c:v>37.159999999999997</c:v>
                </c:pt>
                <c:pt idx="4">
                  <c:v>34.19</c:v>
                </c:pt>
                <c:pt idx="5">
                  <c:v>42.3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73-4F2F-9642-824FC555FF0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Governor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Republican or                                                                       leaning Republican</c:v>
                </c:pt>
                <c:pt idx="1">
                  <c:v>Democrat or                                                                               leaning Democrat</c:v>
                </c:pt>
                <c:pt idx="3">
                  <c:v>White</c:v>
                </c:pt>
                <c:pt idx="4">
                  <c:v>Hispanic</c:v>
                </c:pt>
                <c:pt idx="5">
                  <c:v>Black</c:v>
                </c:pt>
              </c:strCache>
            </c:strRef>
          </c:cat>
          <c:val>
            <c:numRef>
              <c:f>Sheet1!$D$2:$D$7</c:f>
              <c:numCache>
                <c:formatCode>0</c:formatCode>
                <c:ptCount val="6"/>
                <c:pt idx="0">
                  <c:v>24.41</c:v>
                </c:pt>
                <c:pt idx="1">
                  <c:v>27.33</c:v>
                </c:pt>
                <c:pt idx="3">
                  <c:v>26.6</c:v>
                </c:pt>
                <c:pt idx="4">
                  <c:v>27.839999999999996</c:v>
                </c:pt>
                <c:pt idx="5">
                  <c:v>22.439999999999998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73-4F2F-9642-824FC555FF0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Mayor</c:v>
                </c:pt>
              </c:strCache>
            </c:strRef>
          </c:tx>
          <c:spPr>
            <a:solidFill>
              <a:srgbClr val="6894B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Republican or                                                                       leaning Republican</c:v>
                </c:pt>
                <c:pt idx="1">
                  <c:v>Democrat or                                                                               leaning Democrat</c:v>
                </c:pt>
                <c:pt idx="3">
                  <c:v>White</c:v>
                </c:pt>
                <c:pt idx="4">
                  <c:v>Hispanic</c:v>
                </c:pt>
                <c:pt idx="5">
                  <c:v>Black</c:v>
                </c:pt>
              </c:strCache>
            </c:strRef>
          </c:cat>
          <c:val>
            <c:numRef>
              <c:f>Sheet1!$E$2:$E$7</c:f>
              <c:numCache>
                <c:formatCode>0</c:formatCode>
                <c:ptCount val="6"/>
                <c:pt idx="0">
                  <c:v>15.45</c:v>
                </c:pt>
                <c:pt idx="1">
                  <c:v>13.13</c:v>
                </c:pt>
                <c:pt idx="3">
                  <c:v>12.25</c:v>
                </c:pt>
                <c:pt idx="4">
                  <c:v>14.430000000000001</c:v>
                </c:pt>
                <c:pt idx="5">
                  <c:v>20.74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73-4F2F-9642-824FC555FF0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Someone else**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Republican or                                                                       leaning Republican</c:v>
                </c:pt>
                <c:pt idx="1">
                  <c:v>Democrat or                                                                               leaning Democrat</c:v>
                </c:pt>
                <c:pt idx="3">
                  <c:v>White</c:v>
                </c:pt>
                <c:pt idx="4">
                  <c:v>Hispanic</c:v>
                </c:pt>
                <c:pt idx="5">
                  <c:v>Black</c:v>
                </c:pt>
              </c:strCache>
            </c:strRef>
          </c:cat>
          <c:val>
            <c:numRef>
              <c:f>Sheet1!$F$2:$F$7</c:f>
              <c:numCache>
                <c:formatCode>0</c:formatCode>
                <c:ptCount val="6"/>
                <c:pt idx="0">
                  <c:v>4.6500000000000004</c:v>
                </c:pt>
                <c:pt idx="1">
                  <c:v>2.79</c:v>
                </c:pt>
                <c:pt idx="3">
                  <c:v>3.32</c:v>
                </c:pt>
                <c:pt idx="4">
                  <c:v>3.45</c:v>
                </c:pt>
                <c:pt idx="5">
                  <c:v>7.4399999999999995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0-4C26-8575-5412DAF3C83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Don’t know/refused</c:v>
                </c:pt>
              </c:strCache>
            </c:strRef>
          </c:tx>
          <c:spPr>
            <a:solidFill>
              <a:schemeClr val="tx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Republican or                                                                       leaning Republican</c:v>
                </c:pt>
                <c:pt idx="1">
                  <c:v>Democrat or                                                                               leaning Democrat</c:v>
                </c:pt>
                <c:pt idx="3">
                  <c:v>White</c:v>
                </c:pt>
                <c:pt idx="4">
                  <c:v>Hispanic</c:v>
                </c:pt>
                <c:pt idx="5">
                  <c:v>Black</c:v>
                </c:pt>
              </c:strCache>
            </c:strRef>
          </c:cat>
          <c:val>
            <c:numRef>
              <c:f>Sheet1!$G$2:$G$7</c:f>
              <c:numCache>
                <c:formatCode>0</c:formatCode>
                <c:ptCount val="6"/>
                <c:pt idx="0">
                  <c:v>2.8000000000000003</c:v>
                </c:pt>
                <c:pt idx="1">
                  <c:v>1.83</c:v>
                </c:pt>
                <c:pt idx="3">
                  <c:v>3.4299999999999997</c:v>
                </c:pt>
                <c:pt idx="4">
                  <c:v>3.2099999999999995</c:v>
                </c:pt>
                <c:pt idx="5">
                  <c:v>3.4799999999999995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0-4C26-8575-5412DAF3C8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460504648"/>
        <c:axId val="460506288"/>
      </c:barChart>
      <c:catAx>
        <c:axId val="460504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460506288"/>
        <c:crosses val="autoZero"/>
        <c:auto val="1"/>
        <c:lblAlgn val="ctr"/>
        <c:lblOffset val="100"/>
        <c:noMultiLvlLbl val="0"/>
      </c:catAx>
      <c:valAx>
        <c:axId val="460506288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460504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0928217411580605"/>
          <c:w val="0.90856285028250361"/>
          <c:h val="0.101788437685707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InterFace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71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71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AF209-B9D8-5A44-A745-F19C0FB259FD}" type="datetimeFigureOut">
              <a:rPr lang="en-US" smtClean="0"/>
              <a:t>6/22/2020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8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8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215516" y="0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8" y="3747673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8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spc="0" baseline="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sub text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670583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6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  <p:sp>
        <p:nvSpPr>
          <p:cNvPr id="10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080001" y="6024225"/>
            <a:ext cx="37507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105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  <p:sp>
        <p:nvSpPr>
          <p:cNvPr id="10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080001" y="6024225"/>
            <a:ext cx="37507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105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cxnSp>
        <p:nvCxnSpPr>
          <p:cNvPr id="50" name="Straight Connector 49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bg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71B2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D3E3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4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5F5A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BCB8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27435" y="1828800"/>
            <a:ext cx="7919046" cy="402336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88783"/>
      </p:ext>
    </p:extLst>
  </p:cSld>
  <p:clrMapOvr>
    <a:masterClrMapping/>
  </p:clrMapOvr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2 Columns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27435" y="1828798"/>
            <a:ext cx="3834781" cy="4023361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711700" y="1828798"/>
            <a:ext cx="3834781" cy="4023361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Round Photo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10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20"/>
          </p:nvPr>
        </p:nvSpPr>
        <p:spPr>
          <a:xfrm>
            <a:off x="627435" y="1828798"/>
            <a:ext cx="3834781" cy="4023361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rgbClr val="044C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47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4889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4" y="1828800"/>
            <a:ext cx="7919047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Flowchart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35" name="Straight Connector 34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6" name="Rectangle 35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Oran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4" y="1828800"/>
            <a:ext cx="7919047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-9939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Layout: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35" name="Straight Connector 34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709387"/>
      </p:ext>
    </p:extLst>
  </p:cSld>
  <p:clrMapOvr>
    <a:masterClrMapping/>
  </p:clrMapOvr>
  <p:hf sldNum="0"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Layout: 0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4" y="1828800"/>
            <a:ext cx="7919047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8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Arrow Chart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35" name="Straight Connector 34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1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11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>
                  <a:lumMod val="40000"/>
                  <a:lumOff val="60000"/>
                </a:schemeClr>
              </a:solidFill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5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6284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900" b="0" i="0" smtClean="0">
                <a:solidFill>
                  <a:schemeClr val="tx1"/>
                </a:solidFill>
                <a:effectLst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081D3CB-30D3-4E5B-ADBC-119D9A4C80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1033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47EE5BF-10A2-4B1A-B482-2B248D5EC84D}"/>
              </a:ext>
            </a:extLst>
          </p:cNvPr>
          <p:cNvSpPr/>
          <p:nvPr userDrawn="1"/>
        </p:nvSpPr>
        <p:spPr>
          <a:xfrm>
            <a:off x="0" y="0"/>
            <a:ext cx="9144000" cy="6284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Chart Placeholder 5">
            <a:extLst>
              <a:ext uri="{FF2B5EF4-FFF2-40B4-BE49-F238E27FC236}">
                <a16:creationId xmlns:a16="http://schemas.microsoft.com/office/drawing/2014/main" id="{CB2E600E-04D2-4E4E-AD93-159B2544EE3A}"/>
              </a:ext>
            </a:extLst>
          </p:cNvPr>
          <p:cNvSpPr txBox="1">
            <a:spLocks/>
          </p:cNvSpPr>
          <p:nvPr userDrawn="1"/>
        </p:nvSpPr>
        <p:spPr>
          <a:xfrm>
            <a:off x="71501" y="1052736"/>
            <a:ext cx="9000999" cy="45961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71446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300" kern="800" spc="-10">
                <a:solidFill>
                  <a:srgbClr val="4C515A"/>
                </a:solidFill>
                <a:latin typeface="+mn-lt"/>
                <a:ea typeface="+mn-ea"/>
                <a:cs typeface="+mn-cs"/>
              </a:defRPr>
            </a:lvl1pPr>
            <a:lvl2pPr marL="344480" indent="-173034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5925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71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8817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46" marR="0" lvl="0" indent="-171446" algn="l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44C7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300" b="0" i="0" u="none" strike="noStrike" kern="800" cap="none" spc="-10" normalizeH="0" baseline="0" noProof="0">
              <a:ln>
                <a:noFill/>
              </a:ln>
              <a:solidFill>
                <a:srgbClr val="4C515A"/>
              </a:solidFill>
              <a:effectLst/>
              <a:uLnTx/>
              <a:uFillTx/>
              <a:latin typeface="InterFace"/>
              <a:ea typeface="+mn-ea"/>
              <a:cs typeface="+mn-cs"/>
            </a:endParaRPr>
          </a:p>
        </p:txBody>
      </p:sp>
      <p:sp>
        <p:nvSpPr>
          <p:cNvPr id="17" name="Chart Placeholder 5">
            <a:extLst>
              <a:ext uri="{FF2B5EF4-FFF2-40B4-BE49-F238E27FC236}">
                <a16:creationId xmlns:a16="http://schemas.microsoft.com/office/drawing/2014/main" id="{ED2EDA08-9D7C-4F14-8925-60F14BA100CF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64" y="1170813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02AC100B-D3B8-4569-ABAF-21AE6AFC86F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64" y="5780067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900" b="0" i="0" smtClean="0">
                <a:solidFill>
                  <a:schemeClr val="tx1"/>
                </a:solidFill>
                <a:effectLst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020946-ED8E-40DF-833A-B8634F06FA5F}"/>
              </a:ext>
            </a:extLst>
          </p:cNvPr>
          <p:cNvSpPr txBox="1"/>
          <p:nvPr userDrawn="1"/>
        </p:nvSpPr>
        <p:spPr>
          <a:xfrm>
            <a:off x="2059535" y="6446520"/>
            <a:ext cx="7012963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tx1"/>
                </a:solidFill>
                <a:latin typeface="InterFace" panose="020B0503030203020204" pitchFamily="34" charset="0"/>
              </a:rPr>
              <a:t>Source: Sara R. Collins et al., </a:t>
            </a:r>
            <a:r>
              <a:rPr lang="en-US" sz="900" i="1">
                <a:solidFill>
                  <a:schemeClr val="tx1"/>
                </a:solidFill>
                <a:latin typeface="InterFace" panose="020B0503030203020204" pitchFamily="34" charset="0"/>
              </a:rPr>
              <a:t>An Early Look at the Potential Implications of the COVID-19 Pandemic for Health Insurance Coverage </a:t>
            </a:r>
            <a:br>
              <a:rPr lang="en-US" sz="900" i="1">
                <a:solidFill>
                  <a:schemeClr val="tx1"/>
                </a:solidFill>
                <a:latin typeface="InterFace" panose="020B0503030203020204" pitchFamily="34" charset="0"/>
              </a:rPr>
            </a:br>
            <a:r>
              <a:rPr lang="en-US" sz="900">
                <a:solidFill>
                  <a:schemeClr val="tx1"/>
                </a:solidFill>
                <a:latin typeface="InterFace" panose="020B0503030203020204" pitchFamily="34" charset="0"/>
              </a:rPr>
              <a:t>(Commonwealth Fund, June 2020).</a:t>
            </a:r>
          </a:p>
        </p:txBody>
      </p:sp>
    </p:spTree>
    <p:extLst>
      <p:ext uri="{BB962C8B-B14F-4D97-AF65-F5344CB8AC3E}">
        <p14:creationId xmlns:p14="http://schemas.microsoft.com/office/powerpoint/2010/main" val="4094830517"/>
      </p:ext>
    </p:extLst>
  </p:cSld>
  <p:clrMapOvr>
    <a:masterClrMapping/>
  </p:clrMapOvr>
  <p:hf sldNum="0" hd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1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1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1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23" hasCustomPrompt="1"/>
          </p:nvPr>
        </p:nvSpPr>
        <p:spPr>
          <a:xfrm>
            <a:off x="71501" y="5753887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4222998741"/>
      </p:ext>
    </p:extLst>
  </p:cSld>
  <p:clrMapOvr>
    <a:masterClrMapping/>
  </p:clrMapOvr>
  <p:hf sldNum="0" hd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99" y="1052738"/>
            <a:ext cx="4389120" cy="4701151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71501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2" name="Straight Connector 11"/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1501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23" hasCustomPrompt="1"/>
          </p:nvPr>
        </p:nvSpPr>
        <p:spPr>
          <a:xfrm>
            <a:off x="71501" y="5753887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15" name="Chart Placeholder 5"/>
          <p:cNvSpPr>
            <a:spLocks noGrp="1"/>
          </p:cNvSpPr>
          <p:nvPr>
            <p:ph type="chart" sz="quarter" idx="24"/>
          </p:nvPr>
        </p:nvSpPr>
        <p:spPr>
          <a:xfrm>
            <a:off x="4683379" y="1052738"/>
            <a:ext cx="4389120" cy="4701151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655677" y="6408040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schemeClr val="tx1"/>
                </a:solidFill>
              </a:rPr>
              <a:t>Source: M. Z. Gunja, S. R. Collins, M.</a:t>
            </a:r>
            <a:r>
              <a:rPr lang="en-US" sz="900" baseline="0">
                <a:solidFill>
                  <a:schemeClr val="tx1"/>
                </a:solidFill>
              </a:rPr>
              <a:t> </a:t>
            </a:r>
            <a:r>
              <a:rPr lang="en-US" sz="900">
                <a:solidFill>
                  <a:schemeClr val="tx1"/>
                </a:solidFill>
              </a:rPr>
              <a:t>M. Doty, and S. Beutel, </a:t>
            </a:r>
            <a:r>
              <a:rPr lang="en-US" sz="900" b="0" i="1">
                <a:solidFill>
                  <a:schemeClr val="tx1"/>
                </a:solidFill>
                <a:latin typeface="InterFace" charset="0"/>
                <a:ea typeface="InterFace" charset="0"/>
                <a:cs typeface="InterFace" charset="0"/>
              </a:rPr>
              <a:t>How the Affordable Care Act Has Helped Women Gain Insurance and Improved Their Ability to Get Health Care: Findings from The Commonwealth Fund Biennial Health Insurance Survey, 2016, </a:t>
            </a:r>
            <a:r>
              <a:rPr lang="en-US" sz="900">
                <a:solidFill>
                  <a:schemeClr val="tx1"/>
                </a:solidFill>
              </a:rPr>
              <a:t>The Commonwealth Fund, August</a:t>
            </a:r>
            <a:r>
              <a:rPr lang="en-US" sz="900" baseline="0">
                <a:solidFill>
                  <a:schemeClr val="tx1"/>
                </a:solidFill>
              </a:rPr>
              <a:t> 2017.</a:t>
            </a:r>
            <a:endParaRPr lang="en-US" sz="9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332371"/>
      </p:ext>
    </p:extLst>
  </p:cSld>
  <p:clrMapOvr>
    <a:masterClrMapping/>
  </p:clrMapOvr>
  <p:hf sldNum="0" hd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ble Placeholder 3"/>
          <p:cNvSpPr>
            <a:spLocks noGrp="1"/>
          </p:cNvSpPr>
          <p:nvPr>
            <p:ph type="tbl" sz="quarter" idx="21"/>
          </p:nvPr>
        </p:nvSpPr>
        <p:spPr>
          <a:xfrm>
            <a:off x="71501" y="1052738"/>
            <a:ext cx="9000999" cy="4680407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9"/>
          <p:cNvSpPr>
            <a:spLocks noGrp="1"/>
          </p:cNvSpPr>
          <p:nvPr>
            <p:ph type="body" sz="quarter" idx="23" hasCustomPrompt="1"/>
          </p:nvPr>
        </p:nvSpPr>
        <p:spPr>
          <a:xfrm>
            <a:off x="71501" y="5753887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C04AEC-6297-44D5-85E1-0428F13A219F}"/>
              </a:ext>
            </a:extLst>
          </p:cNvPr>
          <p:cNvSpPr/>
          <p:nvPr userDrawn="1"/>
        </p:nvSpPr>
        <p:spPr>
          <a:xfrm>
            <a:off x="0" y="0"/>
            <a:ext cx="9144000" cy="6284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43648073"/>
      </p:ext>
    </p:extLst>
  </p:cSld>
  <p:clrMapOvr>
    <a:masterClrMapping/>
  </p:clrMapOvr>
  <p:hf sldNum="0" hd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4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5" y="5999999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9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4712200"/>
      </p:ext>
    </p:extLst>
  </p:cSld>
  <p:clrMapOvr>
    <a:masterClrMapping/>
  </p:clrMapOvr>
  <p:hf sldNum="0" hd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Tabl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4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5" y="5999999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9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93336295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4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>
                  <a:lumMod val="40000"/>
                  <a:lumOff val="60000"/>
                </a:schemeClr>
              </a:solidFill>
              <a:latin typeface="+mn-lt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23" hasCustomPrompt="1"/>
          </p:nvPr>
        </p:nvSpPr>
        <p:spPr>
          <a:xfrm>
            <a:off x="71500" y="5753887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569510075"/>
      </p:ext>
    </p:extLst>
  </p:cSld>
  <p:clrMapOvr>
    <a:masterClrMapping/>
  </p:clrMapOvr>
  <p:hf sldNum="0" hd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99" y="1052736"/>
            <a:ext cx="4389120" cy="4701151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2" name="Straight Connector 11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23" hasCustomPrompt="1"/>
          </p:nvPr>
        </p:nvSpPr>
        <p:spPr>
          <a:xfrm>
            <a:off x="71500" y="5753887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15" name="Chart Placeholder 5"/>
          <p:cNvSpPr>
            <a:spLocks noGrp="1"/>
          </p:cNvSpPr>
          <p:nvPr>
            <p:ph type="chart" sz="quarter" idx="24"/>
          </p:nvPr>
        </p:nvSpPr>
        <p:spPr>
          <a:xfrm>
            <a:off x="4683379" y="1052736"/>
            <a:ext cx="4389120" cy="4701151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655676" y="6408040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schemeClr val="tx1"/>
                </a:solidFill>
              </a:rPr>
              <a:t>Source: M. Z. Gunja, S. R. Collins, M.</a:t>
            </a:r>
            <a:r>
              <a:rPr lang="en-US" sz="900" baseline="0">
                <a:solidFill>
                  <a:schemeClr val="tx1"/>
                </a:solidFill>
              </a:rPr>
              <a:t> </a:t>
            </a:r>
            <a:r>
              <a:rPr lang="en-US" sz="900">
                <a:solidFill>
                  <a:schemeClr val="tx1"/>
                </a:solidFill>
              </a:rPr>
              <a:t>M. Doty, and S. Beutel, </a:t>
            </a:r>
            <a:r>
              <a:rPr lang="en-US" sz="900" b="0" i="1">
                <a:solidFill>
                  <a:schemeClr val="tx1"/>
                </a:solidFill>
                <a:latin typeface="InterFace" charset="0"/>
                <a:ea typeface="InterFace" charset="0"/>
                <a:cs typeface="InterFace" charset="0"/>
              </a:rPr>
              <a:t>How the Affordable Care Act Has Helped Women Gain Insurance and Improved Their Ability to Get Health Care: Findings from The Commonwealth Fund Biennial Health Insurance Survey, 2016, </a:t>
            </a:r>
            <a:r>
              <a:rPr lang="en-US" sz="900">
                <a:solidFill>
                  <a:schemeClr val="tx1"/>
                </a:solidFill>
              </a:rPr>
              <a:t>The Commonwealth Fund, August</a:t>
            </a:r>
            <a:r>
              <a:rPr lang="en-US" sz="900" baseline="0">
                <a:solidFill>
                  <a:schemeClr val="tx1"/>
                </a:solidFill>
              </a:rPr>
              <a:t> 2017.</a:t>
            </a:r>
            <a:endParaRPr lang="en-US" sz="9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937761"/>
      </p:ext>
    </p:extLst>
  </p:cSld>
  <p:clrMapOvr>
    <a:masterClrMapping/>
  </p:clrMapOvr>
  <p:hf sldNum="0" hd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ble Placeholder 3"/>
          <p:cNvSpPr>
            <a:spLocks noGrp="1"/>
          </p:cNvSpPr>
          <p:nvPr>
            <p:ph type="tbl" sz="quarter" idx="21"/>
          </p:nvPr>
        </p:nvSpPr>
        <p:spPr>
          <a:xfrm>
            <a:off x="71500" y="1052736"/>
            <a:ext cx="9000999" cy="4680407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9"/>
          <p:cNvSpPr>
            <a:spLocks noGrp="1"/>
          </p:cNvSpPr>
          <p:nvPr>
            <p:ph type="body" sz="quarter" idx="23" hasCustomPrompt="1"/>
          </p:nvPr>
        </p:nvSpPr>
        <p:spPr>
          <a:xfrm>
            <a:off x="71500" y="5753887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C04AEC-6297-44D5-85E1-0428F13A219F}"/>
              </a:ext>
            </a:extLst>
          </p:cNvPr>
          <p:cNvSpPr/>
          <p:nvPr userDrawn="1"/>
        </p:nvSpPr>
        <p:spPr>
          <a:xfrm>
            <a:off x="0" y="0"/>
            <a:ext cx="9144000" cy="6284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6143"/>
      </p:ext>
    </p:extLst>
  </p:cSld>
  <p:clrMapOvr>
    <a:masterClrMapping/>
  </p:clrMapOvr>
  <p:hf sldNum="0" hd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3075676"/>
      </p:ext>
    </p:extLst>
  </p:cSld>
  <p:clrMapOvr>
    <a:masterClrMapping/>
  </p:clrMapOvr>
  <p:hf sldNum="0" hd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Tabl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8719820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5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5">
                  <a:lumMod val="40000"/>
                  <a:lumOff val="60000"/>
                </a:schemeClr>
              </a:solidFill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080000" y="6024225"/>
            <a:ext cx="37507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105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  <p:sp>
        <p:nvSpPr>
          <p:cNvPr id="10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080001" y="6024225"/>
            <a:ext cx="37507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105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  <p:sp>
        <p:nvSpPr>
          <p:cNvPr id="10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080001" y="6024225"/>
            <a:ext cx="37507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105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738" r:id="rId3"/>
    <p:sldLayoutId id="2147483736" r:id="rId4"/>
    <p:sldLayoutId id="2147483737" r:id="rId5"/>
    <p:sldLayoutId id="2147483739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  <p:sldLayoutId id="2147483712" r:id="rId17"/>
    <p:sldLayoutId id="2147483781" r:id="rId18"/>
    <p:sldLayoutId id="2147483782" r:id="rId19"/>
    <p:sldLayoutId id="2147483751" r:id="rId20"/>
    <p:sldLayoutId id="2147483796" r:id="rId21"/>
    <p:sldLayoutId id="2147483797" r:id="rId22"/>
    <p:sldLayoutId id="2147483722" r:id="rId23"/>
    <p:sldLayoutId id="2147483763" r:id="rId24"/>
    <p:sldLayoutId id="2147483791" r:id="rId25"/>
    <p:sldLayoutId id="2147483750" r:id="rId26"/>
    <p:sldLayoutId id="2147483798" r:id="rId27"/>
    <p:sldLayoutId id="2147483799" r:id="rId28"/>
    <p:sldLayoutId id="2147483786" r:id="rId29"/>
    <p:sldLayoutId id="2147483787" r:id="rId30"/>
    <p:sldLayoutId id="2147483733" r:id="rId31"/>
    <p:sldLayoutId id="2147483800" r:id="rId32"/>
    <p:sldLayoutId id="2147483801" r:id="rId33"/>
    <p:sldLayoutId id="2147483802" r:id="rId34"/>
    <p:sldLayoutId id="2147483764" r:id="rId35"/>
    <p:sldLayoutId id="2147483762" r:id="rId36"/>
    <p:sldLayoutId id="2147483790" r:id="rId37"/>
    <p:sldLayoutId id="2147483792" r:id="rId38"/>
    <p:sldLayoutId id="2147483793" r:id="rId39"/>
    <p:sldLayoutId id="2147483794" r:id="rId40"/>
    <p:sldLayoutId id="2147483795" r:id="rId41"/>
    <p:sldLayoutId id="2147483767" r:id="rId42"/>
    <p:sldLayoutId id="2147483803" r:id="rId43"/>
    <p:sldLayoutId id="2147483804" r:id="rId44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4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63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950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4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4.xml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0A63E844-BFAC-417C-9B0F-C126876DCE3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663279935"/>
              </p:ext>
            </p:extLst>
          </p:nvPr>
        </p:nvGraphicFramePr>
        <p:xfrm>
          <a:off x="71438" y="1247371"/>
          <a:ext cx="9072562" cy="4532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BF846-CF4D-408B-9AB2-4C251E339DD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ln>
            <a:noFill/>
          </a:ln>
        </p:spPr>
        <p:txBody>
          <a:bodyPr/>
          <a:lstStyle/>
          <a:p>
            <a:r>
              <a:rPr lang="en-US">
                <a:latin typeface="InterFace" panose="020B0503030203020204" pitchFamily="34" charset="0"/>
              </a:rPr>
              <a:t>Data: Commonwealth Fund Health Care Poll: COVID-19, May–June 2020.</a:t>
            </a: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3E165DE2-B424-45C3-8A27-77B3E1406BB4}"/>
              </a:ext>
            </a:extLst>
          </p:cNvPr>
          <p:cNvSpPr txBox="1">
            <a:spLocks/>
          </p:cNvSpPr>
          <p:nvPr/>
        </p:nvSpPr>
        <p:spPr>
          <a:xfrm>
            <a:off x="73152" y="0"/>
            <a:ext cx="9001000" cy="628410"/>
          </a:xfrm>
          <a:prstGeom prst="rect">
            <a:avLst/>
          </a:prstGeom>
          <a:effectLst/>
        </p:spPr>
        <p:txBody>
          <a:bodyPr vert="horz" lIns="0" tIns="0" rIns="0" bIns="0" rtlCol="0" anchor="ctr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800" spc="0" baseline="0">
                <a:solidFill>
                  <a:schemeClr val="bg1"/>
                </a:solidFill>
                <a:effectLst/>
                <a:latin typeface="InterFace" charset="0"/>
                <a:ea typeface="InterFace" charset="0"/>
                <a:cs typeface="InterFace" charset="0"/>
              </a:defRPr>
            </a:lvl1pPr>
          </a:lstStyle>
          <a:p>
            <a:pPr lvl="0">
              <a:defRPr/>
            </a:pPr>
            <a:r>
              <a:rPr lang="en-US"/>
              <a:t>In working households, one of five adults reported they and/or their spouse or partner were laid off or furloughed from their job because of COVID-19.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553854-0852-441E-B618-B1B3034219FE}"/>
              </a:ext>
            </a:extLst>
          </p:cNvPr>
          <p:cNvSpPr txBox="1"/>
          <p:nvPr/>
        </p:nvSpPr>
        <p:spPr>
          <a:xfrm>
            <a:off x="73152" y="822960"/>
            <a:ext cx="8915400" cy="4308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914400"/>
            <a:r>
              <a:rPr lang="en-US" sz="1400" i="1">
                <a:solidFill>
                  <a:srgbClr val="4C515A"/>
                </a:solidFill>
                <a:latin typeface="InterFace"/>
              </a:rPr>
              <a:t>Percent of respondents age 18+ who said they and/or their spouse/partner worked full-time/part-time and had lost or were furloughed from their job</a:t>
            </a:r>
          </a:p>
        </p:txBody>
      </p:sp>
    </p:spTree>
    <p:extLst>
      <p:ext uri="{BB962C8B-B14F-4D97-AF65-F5344CB8AC3E}">
        <p14:creationId xmlns:p14="http://schemas.microsoft.com/office/powerpoint/2010/main" val="3590964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BF846-CF4D-408B-9AB2-4C251E339DD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ln>
            <a:noFill/>
          </a:ln>
        </p:spPr>
        <p:txBody>
          <a:bodyPr/>
          <a:lstStyle/>
          <a:p>
            <a:r>
              <a:rPr lang="en-US">
                <a:latin typeface="InterFace" panose="020B0503030203020204" pitchFamily="34" charset="0"/>
              </a:rPr>
              <a:t>* Other races includes Asians, Native Americans/American Indians, Alaska Natives, Native Hawaiians, Pacific Islanders, mixed race, and any other race.</a:t>
            </a:r>
          </a:p>
          <a:p>
            <a:r>
              <a:rPr lang="en-US">
                <a:latin typeface="InterFace" panose="020B0503030203020204" pitchFamily="34" charset="0"/>
              </a:rPr>
              <a:t>Data: Commonwealth Fund Health Care Poll: COVID-19, May–June 2020.</a:t>
            </a: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3E165DE2-B424-45C3-8A27-77B3E1406BB4}"/>
              </a:ext>
            </a:extLst>
          </p:cNvPr>
          <p:cNvSpPr txBox="1">
            <a:spLocks/>
          </p:cNvSpPr>
          <p:nvPr/>
        </p:nvSpPr>
        <p:spPr>
          <a:xfrm>
            <a:off x="73152" y="0"/>
            <a:ext cx="9001000" cy="628410"/>
          </a:xfrm>
          <a:prstGeom prst="rect">
            <a:avLst/>
          </a:prstGeom>
          <a:effectLst/>
        </p:spPr>
        <p:txBody>
          <a:bodyPr vert="horz" lIns="0" tIns="0" rIns="0" bIns="0" rtlCol="0" anchor="ctr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800" spc="0" baseline="0">
                <a:solidFill>
                  <a:schemeClr val="bg1"/>
                </a:solidFill>
                <a:effectLst/>
                <a:latin typeface="InterFace" charset="0"/>
                <a:ea typeface="InterFace" charset="0"/>
                <a:cs typeface="InterFace" charset="0"/>
              </a:defRPr>
            </a:lvl1pPr>
          </a:lstStyle>
          <a:p>
            <a:pPr lvl="0">
              <a:defRPr/>
            </a:pPr>
            <a:r>
              <a:rPr lang="en-US"/>
              <a:t>Two of five people who said they or a spouse or partner lost a job or were furloughed reported coverage through that job.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553854-0852-441E-B618-B1B3034219FE}"/>
              </a:ext>
            </a:extLst>
          </p:cNvPr>
          <p:cNvSpPr txBox="1"/>
          <p:nvPr/>
        </p:nvSpPr>
        <p:spPr>
          <a:xfrm>
            <a:off x="73152" y="822960"/>
            <a:ext cx="3749040" cy="64633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914400"/>
            <a:r>
              <a:rPr lang="en-US" sz="1400" i="1">
                <a:solidFill>
                  <a:srgbClr val="4C515A"/>
                </a:solidFill>
                <a:latin typeface="InterFace"/>
              </a:rPr>
              <a:t>Percent of respondents age 18+ who said they and/or their spouse/partner worked full-time/part-time and had lost or were furloughed from their job</a:t>
            </a:r>
          </a:p>
        </p:txBody>
      </p:sp>
      <p:graphicFrame>
        <p:nvGraphicFramePr>
          <p:cNvPr id="14" name="Chart Placeholder 5">
            <a:extLst>
              <a:ext uri="{FF2B5EF4-FFF2-40B4-BE49-F238E27FC236}">
                <a16:creationId xmlns:a16="http://schemas.microsoft.com/office/drawing/2014/main" id="{51C3F2E7-CFB1-4CDB-8E37-A4CB3DB27C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2226724"/>
              </p:ext>
            </p:extLst>
          </p:nvPr>
        </p:nvGraphicFramePr>
        <p:xfrm>
          <a:off x="-45720" y="1752491"/>
          <a:ext cx="3527940" cy="360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C1CA8147-971E-4AF0-9F00-84B84D9BDD5F}"/>
              </a:ext>
            </a:extLst>
          </p:cNvPr>
          <p:cNvSpPr txBox="1"/>
          <p:nvPr/>
        </p:nvSpPr>
        <p:spPr>
          <a:xfrm>
            <a:off x="4937760" y="822960"/>
            <a:ext cx="3886200" cy="4308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914400"/>
            <a:r>
              <a:rPr lang="en-US" sz="1400" i="1">
                <a:solidFill>
                  <a:srgbClr val="4C515A"/>
                </a:solidFill>
                <a:latin typeface="InterFace"/>
              </a:rPr>
              <a:t>Percent of respondents reporting coverage through an affected job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6739E3-9E1C-4C8B-BE34-5F0395433CC8}"/>
              </a:ext>
            </a:extLst>
          </p:cNvPr>
          <p:cNvSpPr txBox="1"/>
          <p:nvPr/>
        </p:nvSpPr>
        <p:spPr>
          <a:xfrm>
            <a:off x="141220" y="3003283"/>
            <a:ext cx="15576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>
                <a:latin typeface="InterFace" panose="020B0503030203020204"/>
              </a:rPr>
              <a:t>Did not have coverage through a lost or furloughed job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0979E6-4B26-4C29-9CD0-F0683A129A61}"/>
              </a:ext>
            </a:extLst>
          </p:cNvPr>
          <p:cNvSpPr txBox="1"/>
          <p:nvPr/>
        </p:nvSpPr>
        <p:spPr>
          <a:xfrm>
            <a:off x="1741531" y="3003283"/>
            <a:ext cx="156249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>
                <a:solidFill>
                  <a:schemeClr val="bg1"/>
                </a:solidFill>
                <a:latin typeface="InterFace" panose="020B0503030203020204"/>
              </a:rPr>
              <a:t>Had coverage through a lost or furloughed job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427A7552-A03A-4B0D-ACA5-976B36648A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8938326"/>
              </p:ext>
            </p:extLst>
          </p:nvPr>
        </p:nvGraphicFramePr>
        <p:xfrm>
          <a:off x="3621060" y="2065068"/>
          <a:ext cx="5116369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E858DCA3-B1CF-402F-A761-EC5F2EB97F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234495"/>
              </p:ext>
            </p:extLst>
          </p:nvPr>
        </p:nvGraphicFramePr>
        <p:xfrm>
          <a:off x="3625151" y="3030470"/>
          <a:ext cx="5116369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985FC5F-4F46-4802-A434-050EBD2A51B4}"/>
              </a:ext>
            </a:extLst>
          </p:cNvPr>
          <p:cNvSpPr txBox="1"/>
          <p:nvPr/>
        </p:nvSpPr>
        <p:spPr>
          <a:xfrm>
            <a:off x="5936197" y="4392738"/>
            <a:ext cx="2479193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>
                <a:latin typeface="InterFace" panose="020B0503030203020204"/>
              </a:rPr>
              <a:t>Annual income </a:t>
            </a:r>
            <a:br>
              <a:rPr lang="en-US" sz="1400">
                <a:latin typeface="InterFace" panose="020B0503030203020204"/>
              </a:rPr>
            </a:br>
            <a:r>
              <a:rPr lang="en-US" sz="1400">
                <a:latin typeface="InterFace" panose="020B0503030203020204"/>
              </a:rPr>
              <a:t>$50,000 or more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EC4DEC-9D59-4B2D-8A67-6FF9510C6507}"/>
              </a:ext>
            </a:extLst>
          </p:cNvPr>
          <p:cNvSpPr txBox="1"/>
          <p:nvPr/>
        </p:nvSpPr>
        <p:spPr>
          <a:xfrm>
            <a:off x="8218909" y="2270845"/>
            <a:ext cx="7838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InterFace" panose="020B0503030203020204"/>
              </a:rPr>
              <a:t>Other*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8308D8C-BAAA-467D-BC51-E43390E52208}"/>
              </a:ext>
            </a:extLst>
          </p:cNvPr>
          <p:cNvSpPr txBox="1"/>
          <p:nvPr/>
        </p:nvSpPr>
        <p:spPr>
          <a:xfrm>
            <a:off x="8177772" y="4392738"/>
            <a:ext cx="825008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>
                <a:latin typeface="InterFace" panose="020B0503030203020204"/>
              </a:rPr>
              <a:t>Don’t know/</a:t>
            </a:r>
            <a:br>
              <a:rPr lang="en-US" sz="1400">
                <a:latin typeface="InterFace" panose="020B0503030203020204"/>
              </a:rPr>
            </a:br>
            <a:r>
              <a:rPr lang="en-US" sz="1400">
                <a:latin typeface="InterFace" panose="020B0503030203020204"/>
              </a:rPr>
              <a:t>refused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5C6199-983C-F049-B71A-494A8DC6E955}"/>
              </a:ext>
            </a:extLst>
          </p:cNvPr>
          <p:cNvSpPr txBox="1"/>
          <p:nvPr/>
        </p:nvSpPr>
        <p:spPr>
          <a:xfrm>
            <a:off x="3682965" y="4392738"/>
            <a:ext cx="2710323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>
                <a:latin typeface="InterFace" panose="020B0503030203020204"/>
              </a:rPr>
              <a:t>Annual income </a:t>
            </a:r>
            <a:br>
              <a:rPr lang="en-US" sz="1400">
                <a:latin typeface="InterFace" panose="020B0503030203020204"/>
              </a:rPr>
            </a:br>
            <a:r>
              <a:rPr lang="en-US" sz="1400">
                <a:latin typeface="InterFace" panose="020B0503030203020204"/>
              </a:rPr>
              <a:t>less than $50,000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0463703-0DB5-E94F-BEEA-4CE673DDC5CE}"/>
              </a:ext>
            </a:extLst>
          </p:cNvPr>
          <p:cNvSpPr txBox="1"/>
          <p:nvPr/>
        </p:nvSpPr>
        <p:spPr>
          <a:xfrm>
            <a:off x="3673509" y="2292390"/>
            <a:ext cx="828521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>
                <a:latin typeface="InterFace" panose="020B0503030203020204"/>
              </a:rPr>
              <a:t>Black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5C33A3-19B7-BF4E-8322-56A18E31B9FD}"/>
              </a:ext>
            </a:extLst>
          </p:cNvPr>
          <p:cNvSpPr txBox="1"/>
          <p:nvPr/>
        </p:nvSpPr>
        <p:spPr>
          <a:xfrm>
            <a:off x="4384654" y="2292390"/>
            <a:ext cx="828522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>
                <a:latin typeface="InterFace" panose="020B0503030203020204"/>
              </a:rPr>
              <a:t>Hispanic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9BCB98-2A08-5940-A0A0-17EF50CAC492}"/>
              </a:ext>
            </a:extLst>
          </p:cNvPr>
          <p:cNvSpPr txBox="1"/>
          <p:nvPr/>
        </p:nvSpPr>
        <p:spPr>
          <a:xfrm>
            <a:off x="5489061" y="2292390"/>
            <a:ext cx="828522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>
                <a:latin typeface="InterFace" panose="020B0503030203020204"/>
              </a:rPr>
              <a:t>White</a:t>
            </a:r>
          </a:p>
        </p:txBody>
      </p:sp>
    </p:spTree>
    <p:extLst>
      <p:ext uri="{BB962C8B-B14F-4D97-AF65-F5344CB8AC3E}">
        <p14:creationId xmlns:p14="http://schemas.microsoft.com/office/powerpoint/2010/main" val="923144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0A63E844-BFAC-417C-9B0F-C126876DCE3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472901394"/>
              </p:ext>
            </p:extLst>
          </p:nvPr>
        </p:nvGraphicFramePr>
        <p:xfrm>
          <a:off x="71438" y="1547628"/>
          <a:ext cx="9001125" cy="4099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BF846-CF4D-408B-9AB2-4C251E339DD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64" y="5647491"/>
            <a:ext cx="9001063" cy="628410"/>
          </a:xfrm>
          <a:ln>
            <a:noFill/>
          </a:ln>
        </p:spPr>
        <p:txBody>
          <a:bodyPr/>
          <a:lstStyle/>
          <a:p>
            <a:r>
              <a:rPr lang="en-US">
                <a:latin typeface="InterFace" panose="020B0503030203020204" pitchFamily="34" charset="0"/>
              </a:rPr>
              <a:t>* Employer coverage through respondent or spouse/partner’s employer.</a:t>
            </a:r>
          </a:p>
          <a:p>
            <a:r>
              <a:rPr lang="en-US">
                <a:latin typeface="InterFace" panose="020B0503030203020204" pitchFamily="34" charset="0"/>
              </a:rPr>
              <a:t>Notes: Percentages are based on either respondent or respondent’s spouse/partner being enrolled in coverage. In a number of cases respondents affected by coverage loss reported a different source of coverage than spouses/partners who were also affected. Both types of coverage are reflected in the exhibit. Those who reported they are now enrolled in Medicare are not shown.</a:t>
            </a:r>
          </a:p>
          <a:p>
            <a:r>
              <a:rPr lang="en-US">
                <a:latin typeface="InterFace" panose="020B0503030203020204" pitchFamily="34" charset="0"/>
              </a:rPr>
              <a:t>Data: Commonwealth Fund Health Care Poll: COVID-19, May–June 2020.</a:t>
            </a: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3E165DE2-B424-45C3-8A27-77B3E1406BB4}"/>
              </a:ext>
            </a:extLst>
          </p:cNvPr>
          <p:cNvSpPr txBox="1">
            <a:spLocks/>
          </p:cNvSpPr>
          <p:nvPr/>
        </p:nvSpPr>
        <p:spPr>
          <a:xfrm>
            <a:off x="73152" y="0"/>
            <a:ext cx="9001000" cy="628410"/>
          </a:xfrm>
          <a:prstGeom prst="rect">
            <a:avLst/>
          </a:prstGeom>
          <a:effectLst/>
        </p:spPr>
        <p:txBody>
          <a:bodyPr vert="horz" lIns="0" tIns="0" rIns="0" bIns="0" rtlCol="0" anchor="ctr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800" spc="0" baseline="0">
                <a:solidFill>
                  <a:schemeClr val="bg1"/>
                </a:solidFill>
                <a:effectLst/>
                <a:latin typeface="InterFace" charset="0"/>
                <a:ea typeface="InterFace" charset="0"/>
                <a:cs typeface="InterFace" charset="0"/>
              </a:defRPr>
            </a:lvl1pPr>
          </a:lstStyle>
          <a:p>
            <a:r>
              <a:rPr lang="en-US"/>
              <a:t>One of five adults who said that they or a spouse or partner had coverage through a job affected by COVID-19 reported that at least one of them is now uninsured.</a:t>
            </a:r>
            <a:endParaRPr lang="en-US" b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553854-0852-441E-B618-B1B3034219FE}"/>
              </a:ext>
            </a:extLst>
          </p:cNvPr>
          <p:cNvSpPr txBox="1"/>
          <p:nvPr/>
        </p:nvSpPr>
        <p:spPr>
          <a:xfrm>
            <a:off x="73151" y="822960"/>
            <a:ext cx="8458200" cy="64633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914400"/>
            <a:r>
              <a:rPr lang="en-US" sz="1400" i="1">
                <a:latin typeface="InterFace" panose="020B0503030203020204"/>
              </a:rPr>
              <a:t>Percent of respondents age 18+ who said they and/or their spouse/partner lost or were furloughed from their job and had insurance through affected job and either respondent and/or spouse/partner was covered by one of the following types of insurance</a:t>
            </a:r>
            <a:endParaRPr lang="en-US" sz="1400" i="1">
              <a:solidFill>
                <a:srgbClr val="4C515A"/>
              </a:solidFill>
              <a:latin typeface="InterFace"/>
            </a:endParaRPr>
          </a:p>
        </p:txBody>
      </p:sp>
    </p:spTree>
    <p:extLst>
      <p:ext uri="{BB962C8B-B14F-4D97-AF65-F5344CB8AC3E}">
        <p14:creationId xmlns:p14="http://schemas.microsoft.com/office/powerpoint/2010/main" val="23161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0A63E844-BFAC-417C-9B0F-C126876DCE3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039732871"/>
              </p:ext>
            </p:extLst>
          </p:nvPr>
        </p:nvGraphicFramePr>
        <p:xfrm>
          <a:off x="-226423" y="1062447"/>
          <a:ext cx="9298987" cy="48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BF846-CF4D-408B-9AB2-4C251E339DD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ln>
            <a:noFill/>
          </a:ln>
        </p:spPr>
        <p:txBody>
          <a:bodyPr/>
          <a:lstStyle/>
          <a:p>
            <a:r>
              <a:rPr lang="en-US">
                <a:latin typeface="InterFace" panose="020B0503030203020204" pitchFamily="34" charset="0"/>
              </a:rPr>
              <a:t>^ Employer coverage through respondent or spouse/partner’s employer or parent’s plan.</a:t>
            </a:r>
          </a:p>
          <a:p>
            <a:r>
              <a:rPr lang="en-US">
                <a:latin typeface="InterFace" panose="020B0503030203020204" pitchFamily="34" charset="0"/>
              </a:rPr>
              <a:t>* Other includes respondents who reported “don’t know/refused.”</a:t>
            </a:r>
          </a:p>
          <a:p>
            <a:r>
              <a:rPr lang="en-US">
                <a:latin typeface="InterFace" panose="020B0503030203020204" pitchFamily="34" charset="0"/>
              </a:rPr>
              <a:t>Data: Commonwealth Fund Health Care Poll: COVID-19, May–June 2020.</a:t>
            </a: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3E165DE2-B424-45C3-8A27-77B3E1406BB4}"/>
              </a:ext>
            </a:extLst>
          </p:cNvPr>
          <p:cNvSpPr txBox="1">
            <a:spLocks/>
          </p:cNvSpPr>
          <p:nvPr/>
        </p:nvSpPr>
        <p:spPr>
          <a:xfrm>
            <a:off x="73152" y="0"/>
            <a:ext cx="9001000" cy="628410"/>
          </a:xfrm>
          <a:prstGeom prst="rect">
            <a:avLst/>
          </a:prstGeom>
          <a:effectLst/>
        </p:spPr>
        <p:txBody>
          <a:bodyPr vert="horz" lIns="0" tIns="0" rIns="0" bIns="0" rtlCol="0" anchor="ctr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800" spc="0" baseline="0">
                <a:solidFill>
                  <a:schemeClr val="bg1"/>
                </a:solidFill>
                <a:effectLst/>
                <a:latin typeface="InterFace" charset="0"/>
                <a:ea typeface="InterFace" charset="0"/>
                <a:cs typeface="InterFace" charset="0"/>
              </a:defRPr>
            </a:lvl1pPr>
          </a:lstStyle>
          <a:p>
            <a:pPr lvl="0">
              <a:defRPr/>
            </a:pPr>
            <a:r>
              <a:rPr lang="en-US"/>
              <a:t>About three of 10 respondents with no coverage through a job affected by the pandemic are uninsured.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553854-0852-441E-B618-B1B3034219FE}"/>
              </a:ext>
            </a:extLst>
          </p:cNvPr>
          <p:cNvSpPr txBox="1"/>
          <p:nvPr/>
        </p:nvSpPr>
        <p:spPr>
          <a:xfrm>
            <a:off x="73151" y="822960"/>
            <a:ext cx="8997696" cy="4308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914400"/>
            <a:r>
              <a:rPr lang="en-US" sz="1400" i="1">
                <a:solidFill>
                  <a:srgbClr val="4C515A"/>
                </a:solidFill>
                <a:latin typeface="InterFace"/>
              </a:rPr>
              <a:t>Percent of respondents age 18+ who said they and/or their spouse/partner lost or were furloughed from their job and respondent did not have insurance through affected job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50F58F-ED15-47ED-A46E-099E0807CD3B}"/>
              </a:ext>
            </a:extLst>
          </p:cNvPr>
          <p:cNvSpPr txBox="1"/>
          <p:nvPr/>
        </p:nvSpPr>
        <p:spPr>
          <a:xfrm>
            <a:off x="3338115" y="3909251"/>
            <a:ext cx="2169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>
                <a:solidFill>
                  <a:schemeClr val="bg1"/>
                </a:solidFill>
                <a:latin typeface="InterFace" panose="020B0503030203020204"/>
              </a:rPr>
              <a:t>Medicaid,</a:t>
            </a:r>
          </a:p>
          <a:p>
            <a:pPr algn="ctr"/>
            <a:r>
              <a:rPr lang="en-US" sz="1500">
                <a:solidFill>
                  <a:schemeClr val="bg1"/>
                </a:solidFill>
                <a:latin typeface="InterFace" panose="020B0503030203020204"/>
              </a:rPr>
              <a:t>Medicare,</a:t>
            </a:r>
          </a:p>
          <a:p>
            <a:pPr algn="ctr"/>
            <a:r>
              <a:rPr lang="en-US" sz="1500">
                <a:solidFill>
                  <a:schemeClr val="bg1"/>
                </a:solidFill>
                <a:latin typeface="InterFace" panose="020B0503030203020204"/>
              </a:rPr>
              <a:t>Individual market/</a:t>
            </a:r>
            <a:br>
              <a:rPr lang="en-US" sz="1500">
                <a:solidFill>
                  <a:schemeClr val="bg1"/>
                </a:solidFill>
                <a:latin typeface="InterFace" panose="020B0503030203020204"/>
              </a:rPr>
            </a:br>
            <a:r>
              <a:rPr lang="en-US" sz="1500">
                <a:solidFill>
                  <a:schemeClr val="bg1"/>
                </a:solidFill>
                <a:latin typeface="InterFace" panose="020B0503030203020204"/>
              </a:rPr>
              <a:t>marketplace</a:t>
            </a:r>
          </a:p>
        </p:txBody>
      </p:sp>
    </p:spTree>
    <p:extLst>
      <p:ext uri="{BB962C8B-B14F-4D97-AF65-F5344CB8AC3E}">
        <p14:creationId xmlns:p14="http://schemas.microsoft.com/office/powerpoint/2010/main" val="2986585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0A63E844-BFAC-417C-9B0F-C126876DCE3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921834506"/>
              </p:ext>
            </p:extLst>
          </p:nvPr>
        </p:nvGraphicFramePr>
        <p:xfrm>
          <a:off x="71438" y="1920240"/>
          <a:ext cx="9001125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BF846-CF4D-408B-9AB2-4C251E339DD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>
                <a:latin typeface="InterFace" panose="020B0503030203020204" pitchFamily="34" charset="0"/>
              </a:rPr>
              <a:t>Note: Adults who reported they considered themselves an “Independent,” “Other,” or reported “Don’t know/refused” were then asked if they lean more toward the Democratic or Republican Party.</a:t>
            </a:r>
          </a:p>
          <a:p>
            <a:r>
              <a:rPr lang="en-US">
                <a:latin typeface="InterFace" panose="020B0503030203020204" pitchFamily="34" charset="0"/>
              </a:rPr>
              <a:t>Data: Commonwealth Fund Health Care Poll: COVID-19, May–June 2020.</a:t>
            </a:r>
          </a:p>
        </p:txBody>
      </p:sp>
      <p:sp>
        <p:nvSpPr>
          <p:cNvPr id="17" name="TextBox 3">
            <a:extLst>
              <a:ext uri="{FF2B5EF4-FFF2-40B4-BE49-F238E27FC236}">
                <a16:creationId xmlns:a16="http://schemas.microsoft.com/office/drawing/2014/main" id="{8CAB4831-68A6-48DA-A9F9-BDFD5C7488B9}"/>
              </a:ext>
            </a:extLst>
          </p:cNvPr>
          <p:cNvSpPr txBox="1"/>
          <p:nvPr/>
        </p:nvSpPr>
        <p:spPr>
          <a:xfrm>
            <a:off x="73152" y="822960"/>
            <a:ext cx="8997696" cy="646331"/>
          </a:xfrm>
          <a:prstGeom prst="rect">
            <a:avLst/>
          </a:prstGeom>
          <a:noFill/>
        </p:spPr>
        <p:txBody>
          <a:bodyPr wrap="square" lIns="640080" tIns="0" rIns="0" bIns="0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  <a:ea typeface="+mn-ea"/>
                <a:cs typeface="+mn-cs"/>
              </a:rPr>
              <a:t>Millions of Americans get their health insurance through a job. Should people who get health insurance through their employers have the option of getting similar coverage at a similar cost through government-regulated </a:t>
            </a:r>
            <a:b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  <a:ea typeface="+mn-ea"/>
                <a:cs typeface="+mn-cs"/>
              </a:rPr>
              <a:t>and -subsidized health plans?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3999C4E-7607-4D8C-923D-74B62662D540}"/>
              </a:ext>
            </a:extLst>
          </p:cNvPr>
          <p:cNvGrpSpPr/>
          <p:nvPr/>
        </p:nvGrpSpPr>
        <p:grpSpPr>
          <a:xfrm>
            <a:off x="73152" y="868680"/>
            <a:ext cx="420867" cy="515901"/>
            <a:chOff x="1752600" y="533400"/>
            <a:chExt cx="787400" cy="965200"/>
          </a:xfrm>
          <a:solidFill>
            <a:srgbClr val="4C515A"/>
          </a:solidFill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A286947D-0F74-4847-BF7D-55CB29B87E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  <a:ea typeface="+mn-ea"/>
                <a:cs typeface="+mn-cs"/>
              </a:endParaRPr>
            </a:p>
          </p:txBody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80648693-6C89-4CF2-A7DA-7F9BF58730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  <a:ea typeface="+mn-ea"/>
                <a:cs typeface="+mn-cs"/>
              </a:endParaRPr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E460E5CC-4CE4-4498-AE7A-F01C69F26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600" y="701675"/>
              <a:ext cx="292100" cy="330200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  <a:ea typeface="+mn-ea"/>
                <a:cs typeface="+mn-cs"/>
              </a:endParaRPr>
            </a:p>
          </p:txBody>
        </p:sp>
      </p:grpSp>
      <p:sp>
        <p:nvSpPr>
          <p:cNvPr id="9" name="Title 4">
            <a:extLst>
              <a:ext uri="{FF2B5EF4-FFF2-40B4-BE49-F238E27FC236}">
                <a16:creationId xmlns:a16="http://schemas.microsoft.com/office/drawing/2014/main" id="{3E165DE2-B424-45C3-8A27-77B3E1406BB4}"/>
              </a:ext>
            </a:extLst>
          </p:cNvPr>
          <p:cNvSpPr txBox="1">
            <a:spLocks/>
          </p:cNvSpPr>
          <p:nvPr/>
        </p:nvSpPr>
        <p:spPr>
          <a:xfrm>
            <a:off x="73152" y="0"/>
            <a:ext cx="9001000" cy="628410"/>
          </a:xfrm>
          <a:prstGeom prst="rect">
            <a:avLst/>
          </a:prstGeom>
          <a:effectLst/>
        </p:spPr>
        <p:txBody>
          <a:bodyPr vert="horz" lIns="0" tIns="0" rIns="0" bIns="0" rtlCol="0" anchor="ctr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800" spc="0" baseline="0">
                <a:solidFill>
                  <a:schemeClr val="bg1"/>
                </a:solidFill>
                <a:effectLst/>
                <a:latin typeface="InterFace" charset="0"/>
                <a:ea typeface="InterFace" charset="0"/>
                <a:cs typeface="InterFace" charset="0"/>
              </a:defRPr>
            </a:lvl1pPr>
          </a:lstStyle>
          <a:p>
            <a:pPr lvl="0">
              <a:defRPr/>
            </a:pPr>
            <a:r>
              <a:rPr lang="en-US"/>
              <a:t>What do Americans think of providing people who have employer coverage with a new option to buy insurance on their own?</a:t>
            </a:r>
            <a:endParaRPr kumimoji="0" lang="en-US" sz="1800" b="1" i="0" u="none" strike="noStrike" kern="8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InterFace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553854-0852-441E-B618-B1B3034219FE}"/>
              </a:ext>
            </a:extLst>
          </p:cNvPr>
          <p:cNvSpPr txBox="1"/>
          <p:nvPr/>
        </p:nvSpPr>
        <p:spPr>
          <a:xfrm>
            <a:off x="73152" y="1645920"/>
            <a:ext cx="8997696" cy="21544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  <a:ea typeface="+mn-ea"/>
                <a:cs typeface="+mn-cs"/>
              </a:rPr>
              <a:t>Percent of respondents age 18+ who said “yes”</a:t>
            </a:r>
          </a:p>
        </p:txBody>
      </p:sp>
    </p:spTree>
    <p:extLst>
      <p:ext uri="{BB962C8B-B14F-4D97-AF65-F5344CB8AC3E}">
        <p14:creationId xmlns:p14="http://schemas.microsoft.com/office/powerpoint/2010/main" val="1980825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Off-page Connector 5">
            <a:extLst>
              <a:ext uri="{FF2B5EF4-FFF2-40B4-BE49-F238E27FC236}">
                <a16:creationId xmlns:a16="http://schemas.microsoft.com/office/drawing/2014/main" id="{1836FD76-5609-46FE-A262-C1E811275D58}"/>
              </a:ext>
            </a:extLst>
          </p:cNvPr>
          <p:cNvSpPr/>
          <p:nvPr/>
        </p:nvSpPr>
        <p:spPr>
          <a:xfrm rot="5400000">
            <a:off x="3538880" y="-579576"/>
            <a:ext cx="3291840" cy="7618013"/>
          </a:xfrm>
          <a:prstGeom prst="flowChartOffpageConnector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BF846-CF4D-408B-9AB2-4C251E339DD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64" y="5779008"/>
            <a:ext cx="9001063" cy="495834"/>
          </a:xfrm>
        </p:spPr>
        <p:txBody>
          <a:bodyPr/>
          <a:lstStyle/>
          <a:p>
            <a:r>
              <a:rPr lang="en-US">
                <a:latin typeface="InterFace" panose="020B0503030203020204" pitchFamily="34" charset="0"/>
              </a:rPr>
              <a:t>* Public health official includes Anthony </a:t>
            </a:r>
            <a:r>
              <a:rPr lang="en-US" err="1">
                <a:latin typeface="InterFace" panose="020B0503030203020204" pitchFamily="34" charset="0"/>
              </a:rPr>
              <a:t>Fauci</a:t>
            </a:r>
            <a:r>
              <a:rPr lang="en-US">
                <a:latin typeface="InterFace" panose="020B0503030203020204" pitchFamily="34" charset="0"/>
              </a:rPr>
              <a:t>, M.D.</a:t>
            </a:r>
            <a:br>
              <a:rPr lang="en-US">
                <a:latin typeface="InterFace" panose="020B0503030203020204" pitchFamily="34" charset="0"/>
              </a:rPr>
            </a:br>
            <a:r>
              <a:rPr lang="en-US">
                <a:latin typeface="InterFace" panose="020B0503030203020204" pitchFamily="34" charset="0"/>
              </a:rPr>
              <a:t>** Someone else includes business owners, doctors/health care or medical experts, respondent themselves, people in the area, CDC/CDC official/World Health Organization, or others.</a:t>
            </a:r>
          </a:p>
          <a:p>
            <a:r>
              <a:rPr lang="en-US">
                <a:latin typeface="InterFace" panose="020B0503030203020204" pitchFamily="34" charset="0"/>
              </a:rPr>
              <a:t>Notes: Adults who reported they considered themselves an “Independent,” “Other,” or reported “Don’t know/refused” were then asked if they lean more toward the Democratic or Republican Party. Segments may not sum to 100% because of rounding.</a:t>
            </a:r>
          </a:p>
          <a:p>
            <a:r>
              <a:rPr lang="en-US">
                <a:latin typeface="InterFace" panose="020B0503030203020204" pitchFamily="34" charset="0"/>
              </a:rPr>
              <a:t>Data: Commonwealth Fund Health Care Poll: COVID-19, May–June 2020.</a:t>
            </a:r>
          </a:p>
        </p:txBody>
      </p:sp>
      <p:sp>
        <p:nvSpPr>
          <p:cNvPr id="17" name="TextBox 3">
            <a:extLst>
              <a:ext uri="{FF2B5EF4-FFF2-40B4-BE49-F238E27FC236}">
                <a16:creationId xmlns:a16="http://schemas.microsoft.com/office/drawing/2014/main" id="{8CAB4831-68A6-48DA-A9F9-BDFD5C7488B9}"/>
              </a:ext>
            </a:extLst>
          </p:cNvPr>
          <p:cNvSpPr txBox="1"/>
          <p:nvPr/>
        </p:nvSpPr>
        <p:spPr>
          <a:xfrm>
            <a:off x="73151" y="864905"/>
            <a:ext cx="8997696" cy="430887"/>
          </a:xfrm>
          <a:prstGeom prst="rect">
            <a:avLst/>
          </a:prstGeom>
          <a:noFill/>
        </p:spPr>
        <p:txBody>
          <a:bodyPr wrap="square" lIns="640080" tIns="0" rIns="0" bIns="0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1400">
                <a:solidFill>
                  <a:srgbClr val="4C515A"/>
                </a:solidFill>
                <a:latin typeface="InterFace"/>
              </a:rPr>
              <a:t>Who do you trust the most to make a decision to open the economy given the need to keep people safe?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3999C4E-7607-4D8C-923D-74B62662D540}"/>
              </a:ext>
            </a:extLst>
          </p:cNvPr>
          <p:cNvGrpSpPr/>
          <p:nvPr/>
        </p:nvGrpSpPr>
        <p:grpSpPr>
          <a:xfrm>
            <a:off x="73152" y="868680"/>
            <a:ext cx="420867" cy="515901"/>
            <a:chOff x="1752600" y="533400"/>
            <a:chExt cx="787400" cy="965200"/>
          </a:xfrm>
          <a:solidFill>
            <a:srgbClr val="4C515A"/>
          </a:solidFill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A286947D-0F74-4847-BF7D-55CB29B87E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80648693-6C89-4CF2-A7DA-7F9BF58730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E460E5CC-4CE4-4498-AE7A-F01C69F26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600" y="701675"/>
              <a:ext cx="292100" cy="330200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</p:grpSp>
      <p:sp>
        <p:nvSpPr>
          <p:cNvPr id="9" name="Title 4">
            <a:extLst>
              <a:ext uri="{FF2B5EF4-FFF2-40B4-BE49-F238E27FC236}">
                <a16:creationId xmlns:a16="http://schemas.microsoft.com/office/drawing/2014/main" id="{3E165DE2-B424-45C3-8A27-77B3E1406BB4}"/>
              </a:ext>
            </a:extLst>
          </p:cNvPr>
          <p:cNvSpPr txBox="1">
            <a:spLocks/>
          </p:cNvSpPr>
          <p:nvPr/>
        </p:nvSpPr>
        <p:spPr>
          <a:xfrm>
            <a:off x="73152" y="0"/>
            <a:ext cx="9001000" cy="628410"/>
          </a:xfrm>
          <a:prstGeom prst="rect">
            <a:avLst/>
          </a:prstGeom>
          <a:effectLst/>
        </p:spPr>
        <p:txBody>
          <a:bodyPr vert="horz" lIns="0" tIns="0" rIns="0" bIns="0" rtlCol="0" anchor="ctr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800" spc="0" baseline="0">
                <a:solidFill>
                  <a:schemeClr val="bg1"/>
                </a:solidFill>
                <a:effectLst/>
                <a:latin typeface="InterFace" charset="0"/>
                <a:ea typeface="InterFace" charset="0"/>
                <a:cs typeface="InterFace" charset="0"/>
              </a:defRPr>
            </a:lvl1pPr>
          </a:lstStyle>
          <a:p>
            <a:pPr lvl="0">
              <a:defRPr/>
            </a:pPr>
            <a:r>
              <a:rPr lang="en-US"/>
              <a:t>Who is most trusted to open the economy while also keeping people safe?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553854-0852-441E-B618-B1B3034219FE}"/>
              </a:ext>
            </a:extLst>
          </p:cNvPr>
          <p:cNvSpPr txBox="1"/>
          <p:nvPr/>
        </p:nvSpPr>
        <p:spPr>
          <a:xfrm>
            <a:off x="73152" y="1527048"/>
            <a:ext cx="7915539" cy="21544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914400"/>
            <a:r>
              <a:rPr lang="en-US" sz="1400" i="1">
                <a:solidFill>
                  <a:srgbClr val="4C515A"/>
                </a:solidFill>
                <a:latin typeface="InterFace"/>
              </a:rPr>
              <a:t>Percent of respondents age 18+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CEED0FD9-8617-46C2-AC6B-F4522D9148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2149082"/>
              </p:ext>
            </p:extLst>
          </p:nvPr>
        </p:nvGraphicFramePr>
        <p:xfrm>
          <a:off x="-65694" y="1784338"/>
          <a:ext cx="2895600" cy="2884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Placeholder 5">
            <a:extLst>
              <a:ext uri="{FF2B5EF4-FFF2-40B4-BE49-F238E27FC236}">
                <a16:creationId xmlns:a16="http://schemas.microsoft.com/office/drawing/2014/main" id="{BB6AA531-5EBE-4C27-B179-EAA6EF0BBD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7214930"/>
              </p:ext>
            </p:extLst>
          </p:nvPr>
        </p:nvGraphicFramePr>
        <p:xfrm>
          <a:off x="2739741" y="1462090"/>
          <a:ext cx="7025044" cy="4284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57400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0A63E844-BFAC-417C-9B0F-C126876DCE3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170905972"/>
              </p:ext>
            </p:extLst>
          </p:nvPr>
        </p:nvGraphicFramePr>
        <p:xfrm>
          <a:off x="71438" y="1920240"/>
          <a:ext cx="9001125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BF846-CF4D-408B-9AB2-4C251E339DD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>
                <a:latin typeface="InterFace" panose="020B0503030203020204" pitchFamily="34" charset="0"/>
              </a:rPr>
              <a:t>* Includes at work, when shopping, and on public transportation.</a:t>
            </a:r>
          </a:p>
          <a:p>
            <a:r>
              <a:rPr lang="en-US">
                <a:latin typeface="InterFace" panose="020B0503030203020204" pitchFamily="34" charset="0"/>
              </a:rPr>
              <a:t>Note: Adults who reported they considered themselves an “Independent,” “Other,” or reported “Don’t know/refused” were then asked if they lean more toward the Democratic or Republican Party.</a:t>
            </a:r>
          </a:p>
          <a:p>
            <a:r>
              <a:rPr lang="en-US">
                <a:latin typeface="InterFace" panose="020B0503030203020204" pitchFamily="34" charset="0"/>
              </a:rPr>
              <a:t>Data: Commonwealth Fund Health Care Poll: COVID-19, May–June 2020.</a:t>
            </a:r>
          </a:p>
        </p:txBody>
      </p:sp>
      <p:sp>
        <p:nvSpPr>
          <p:cNvPr id="17" name="TextBox 3">
            <a:extLst>
              <a:ext uri="{FF2B5EF4-FFF2-40B4-BE49-F238E27FC236}">
                <a16:creationId xmlns:a16="http://schemas.microsoft.com/office/drawing/2014/main" id="{8CAB4831-68A6-48DA-A9F9-BDFD5C7488B9}"/>
              </a:ext>
            </a:extLst>
          </p:cNvPr>
          <p:cNvSpPr txBox="1"/>
          <p:nvPr/>
        </p:nvSpPr>
        <p:spPr>
          <a:xfrm>
            <a:off x="73151" y="822960"/>
            <a:ext cx="8961120" cy="430887"/>
          </a:xfrm>
          <a:prstGeom prst="rect">
            <a:avLst/>
          </a:prstGeom>
          <a:noFill/>
        </p:spPr>
        <p:txBody>
          <a:bodyPr wrap="square" lIns="640080" tIns="0" rIns="0" bIns="0" rtlCol="0" anchor="ctr" anchorCtr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1400">
                <a:solidFill>
                  <a:srgbClr val="4C515A"/>
                </a:solidFill>
                <a:latin typeface="InterFace"/>
              </a:rPr>
              <a:t>How important is requiring that everyone wear face masks in public* to ensure a safe work environment for you and your loved ones before there is a vaccine for COVID-19?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3999C4E-7607-4D8C-923D-74B62662D540}"/>
              </a:ext>
            </a:extLst>
          </p:cNvPr>
          <p:cNvGrpSpPr/>
          <p:nvPr/>
        </p:nvGrpSpPr>
        <p:grpSpPr>
          <a:xfrm>
            <a:off x="73152" y="868680"/>
            <a:ext cx="420867" cy="515901"/>
            <a:chOff x="1752600" y="533400"/>
            <a:chExt cx="787400" cy="965200"/>
          </a:xfrm>
          <a:solidFill>
            <a:srgbClr val="4C515A"/>
          </a:solidFill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A286947D-0F74-4847-BF7D-55CB29B87E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80648693-6C89-4CF2-A7DA-7F9BF58730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E460E5CC-4CE4-4498-AE7A-F01C69F26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600" y="701675"/>
              <a:ext cx="292100" cy="330200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</p:grpSp>
      <p:sp>
        <p:nvSpPr>
          <p:cNvPr id="9" name="Title 4">
            <a:extLst>
              <a:ext uri="{FF2B5EF4-FFF2-40B4-BE49-F238E27FC236}">
                <a16:creationId xmlns:a16="http://schemas.microsoft.com/office/drawing/2014/main" id="{3E165DE2-B424-45C3-8A27-77B3E1406BB4}"/>
              </a:ext>
            </a:extLst>
          </p:cNvPr>
          <p:cNvSpPr txBox="1">
            <a:spLocks/>
          </p:cNvSpPr>
          <p:nvPr/>
        </p:nvSpPr>
        <p:spPr>
          <a:xfrm>
            <a:off x="73152" y="0"/>
            <a:ext cx="9001000" cy="628410"/>
          </a:xfrm>
          <a:prstGeom prst="rect">
            <a:avLst/>
          </a:prstGeom>
          <a:effectLst/>
        </p:spPr>
        <p:txBody>
          <a:bodyPr vert="horz" lIns="0" tIns="0" rIns="0" bIns="0" rtlCol="0" anchor="ctr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800" spc="0" baseline="0">
                <a:solidFill>
                  <a:schemeClr val="bg1"/>
                </a:solidFill>
                <a:effectLst/>
                <a:latin typeface="InterFace" charset="0"/>
                <a:ea typeface="InterFace" charset="0"/>
                <a:cs typeface="InterFace" charset="0"/>
              </a:defRPr>
            </a:lvl1pPr>
          </a:lstStyle>
          <a:p>
            <a:pPr lvl="0">
              <a:defRPr/>
            </a:pPr>
            <a:r>
              <a:rPr lang="en-US"/>
              <a:t>Most Americans believe people should be required to wear a mask in public to help ensure a safe work environment.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553854-0852-441E-B618-B1B3034219FE}"/>
              </a:ext>
            </a:extLst>
          </p:cNvPr>
          <p:cNvSpPr txBox="1"/>
          <p:nvPr/>
        </p:nvSpPr>
        <p:spPr>
          <a:xfrm>
            <a:off x="73152" y="1645920"/>
            <a:ext cx="8997696" cy="21544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914400"/>
            <a:r>
              <a:rPr lang="en-US" sz="1400" i="1">
                <a:solidFill>
                  <a:srgbClr val="4C515A"/>
                </a:solidFill>
                <a:latin typeface="InterFace"/>
              </a:rPr>
              <a:t>Percent of respondents age 18+ who said “very/somewhat important”</a:t>
            </a:r>
          </a:p>
        </p:txBody>
      </p:sp>
    </p:spTree>
    <p:extLst>
      <p:ext uri="{BB962C8B-B14F-4D97-AF65-F5344CB8AC3E}">
        <p14:creationId xmlns:p14="http://schemas.microsoft.com/office/powerpoint/2010/main" val="1486500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0A63E844-BFAC-417C-9B0F-C126876DCE3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720045976"/>
              </p:ext>
            </p:extLst>
          </p:nvPr>
        </p:nvGraphicFramePr>
        <p:xfrm>
          <a:off x="71438" y="1920240"/>
          <a:ext cx="9001125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BF846-CF4D-408B-9AB2-4C251E339DD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>
                <a:latin typeface="InterFace" panose="020B0503030203020204" pitchFamily="34" charset="0"/>
              </a:rPr>
              <a:t>Note: Adults who reported they considered themselves an “Independent,” “Other,” or reported “Don’t know/refused” were then asked if they lean more toward the Democratic or Republican Party.</a:t>
            </a:r>
          </a:p>
          <a:p>
            <a:r>
              <a:rPr lang="en-US">
                <a:latin typeface="InterFace" panose="020B0503030203020204" pitchFamily="34" charset="0"/>
              </a:rPr>
              <a:t>Data: Commonwealth Fund Health Care Poll: COVID-19, May–June 2020.</a:t>
            </a:r>
          </a:p>
        </p:txBody>
      </p:sp>
      <p:sp>
        <p:nvSpPr>
          <p:cNvPr id="17" name="TextBox 3">
            <a:extLst>
              <a:ext uri="{FF2B5EF4-FFF2-40B4-BE49-F238E27FC236}">
                <a16:creationId xmlns:a16="http://schemas.microsoft.com/office/drawing/2014/main" id="{8CAB4831-68A6-48DA-A9F9-BDFD5C7488B9}"/>
              </a:ext>
            </a:extLst>
          </p:cNvPr>
          <p:cNvSpPr txBox="1"/>
          <p:nvPr/>
        </p:nvSpPr>
        <p:spPr>
          <a:xfrm>
            <a:off x="73151" y="822960"/>
            <a:ext cx="8778240" cy="430887"/>
          </a:xfrm>
          <a:prstGeom prst="rect">
            <a:avLst/>
          </a:prstGeom>
          <a:noFill/>
        </p:spPr>
        <p:txBody>
          <a:bodyPr wrap="square" lIns="640080" tIns="0" rIns="0" bIns="0" rtlCol="0" anchor="ctr" anchorCtr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1400">
                <a:solidFill>
                  <a:srgbClr val="4C515A"/>
                </a:solidFill>
                <a:latin typeface="InterFace"/>
              </a:rPr>
              <a:t>How important is regular COVID-19 testing of everyone to ensure a safe work environment for you and your loved ones before there is a vaccine for COVID-19?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3999C4E-7607-4D8C-923D-74B62662D540}"/>
              </a:ext>
            </a:extLst>
          </p:cNvPr>
          <p:cNvGrpSpPr/>
          <p:nvPr/>
        </p:nvGrpSpPr>
        <p:grpSpPr>
          <a:xfrm>
            <a:off x="73152" y="868680"/>
            <a:ext cx="420867" cy="515901"/>
            <a:chOff x="1752600" y="533400"/>
            <a:chExt cx="787400" cy="965200"/>
          </a:xfrm>
          <a:solidFill>
            <a:srgbClr val="4C515A"/>
          </a:solidFill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A286947D-0F74-4847-BF7D-55CB29B87E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80648693-6C89-4CF2-A7DA-7F9BF58730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E460E5CC-4CE4-4498-AE7A-F01C69F26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600" y="701675"/>
              <a:ext cx="292100" cy="330200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</p:grpSp>
      <p:sp>
        <p:nvSpPr>
          <p:cNvPr id="9" name="Title 4">
            <a:extLst>
              <a:ext uri="{FF2B5EF4-FFF2-40B4-BE49-F238E27FC236}">
                <a16:creationId xmlns:a16="http://schemas.microsoft.com/office/drawing/2014/main" id="{3E165DE2-B424-45C3-8A27-77B3E1406BB4}"/>
              </a:ext>
            </a:extLst>
          </p:cNvPr>
          <p:cNvSpPr txBox="1">
            <a:spLocks/>
          </p:cNvSpPr>
          <p:nvPr/>
        </p:nvSpPr>
        <p:spPr>
          <a:xfrm>
            <a:off x="73152" y="0"/>
            <a:ext cx="9001000" cy="628410"/>
          </a:xfrm>
          <a:prstGeom prst="rect">
            <a:avLst/>
          </a:prstGeom>
          <a:effectLst/>
        </p:spPr>
        <p:txBody>
          <a:bodyPr vert="horz" lIns="0" tIns="0" rIns="0" bIns="0" rtlCol="0" anchor="ctr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800" spc="0" baseline="0">
                <a:solidFill>
                  <a:schemeClr val="bg1"/>
                </a:solidFill>
                <a:effectLst/>
                <a:latin typeface="InterFace" charset="0"/>
                <a:ea typeface="InterFace" charset="0"/>
                <a:cs typeface="InterFace" charset="0"/>
              </a:defRPr>
            </a:lvl1pPr>
          </a:lstStyle>
          <a:p>
            <a:pPr lvl="0">
              <a:defRPr/>
            </a:pPr>
            <a:r>
              <a:rPr lang="en-US"/>
              <a:t>Most Americans believe everyone should be tested regularly to help ensure a safe work environment.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553854-0852-441E-B618-B1B3034219FE}"/>
              </a:ext>
            </a:extLst>
          </p:cNvPr>
          <p:cNvSpPr txBox="1"/>
          <p:nvPr/>
        </p:nvSpPr>
        <p:spPr>
          <a:xfrm>
            <a:off x="73152" y="1645920"/>
            <a:ext cx="7915539" cy="21544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914400"/>
            <a:r>
              <a:rPr lang="en-US" sz="1400" i="1">
                <a:solidFill>
                  <a:srgbClr val="4C515A"/>
                </a:solidFill>
                <a:latin typeface="InterFace"/>
              </a:rPr>
              <a:t>Percent of respondents age 18+ who said “very/somewhat important”</a:t>
            </a:r>
          </a:p>
        </p:txBody>
      </p:sp>
    </p:spTree>
    <p:extLst>
      <p:ext uri="{BB962C8B-B14F-4D97-AF65-F5344CB8AC3E}">
        <p14:creationId xmlns:p14="http://schemas.microsoft.com/office/powerpoint/2010/main" val="1173800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0A63E844-BFAC-417C-9B0F-C126876DCE3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508843118"/>
              </p:ext>
            </p:extLst>
          </p:nvPr>
        </p:nvGraphicFramePr>
        <p:xfrm>
          <a:off x="71438" y="1920240"/>
          <a:ext cx="9001125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BF846-CF4D-408B-9AB2-4C251E339DD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>
                <a:latin typeface="InterFace" panose="020B0503030203020204" pitchFamily="34" charset="0"/>
              </a:rPr>
              <a:t>Note: Adults who reported they considered themselves an “Independent,” “Other,” or reported “Don’t know/refused” were then asked if they lean more toward the Democratic or Republican Party.</a:t>
            </a:r>
          </a:p>
          <a:p>
            <a:r>
              <a:rPr lang="en-US">
                <a:latin typeface="InterFace" panose="020B0503030203020204" pitchFamily="34" charset="0"/>
              </a:rPr>
              <a:t>Data: Commonwealth Fund Health Care Poll: COVID-19, May–June 2020.</a:t>
            </a:r>
          </a:p>
        </p:txBody>
      </p:sp>
      <p:sp>
        <p:nvSpPr>
          <p:cNvPr id="17" name="TextBox 3">
            <a:extLst>
              <a:ext uri="{FF2B5EF4-FFF2-40B4-BE49-F238E27FC236}">
                <a16:creationId xmlns:a16="http://schemas.microsoft.com/office/drawing/2014/main" id="{8CAB4831-68A6-48DA-A9F9-BDFD5C7488B9}"/>
              </a:ext>
            </a:extLst>
          </p:cNvPr>
          <p:cNvSpPr txBox="1"/>
          <p:nvPr/>
        </p:nvSpPr>
        <p:spPr>
          <a:xfrm>
            <a:off x="73152" y="822960"/>
            <a:ext cx="8961120" cy="430887"/>
          </a:xfrm>
          <a:prstGeom prst="rect">
            <a:avLst/>
          </a:prstGeom>
          <a:noFill/>
        </p:spPr>
        <p:txBody>
          <a:bodyPr wrap="square" lIns="640080" tIns="0" rIns="0" bIns="0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1400">
                <a:solidFill>
                  <a:srgbClr val="4C515A"/>
                </a:solidFill>
                <a:latin typeface="InterFace"/>
              </a:rPr>
              <a:t>How important is the ability of the government to trace potential contacts with anyone who tests positive for COVID-19 to ensure a safe work environment for you and your loved ones before there is a vaccine for COVID-19?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3999C4E-7607-4D8C-923D-74B62662D540}"/>
              </a:ext>
            </a:extLst>
          </p:cNvPr>
          <p:cNvGrpSpPr/>
          <p:nvPr/>
        </p:nvGrpSpPr>
        <p:grpSpPr>
          <a:xfrm>
            <a:off x="73152" y="868680"/>
            <a:ext cx="420867" cy="515901"/>
            <a:chOff x="1752600" y="533400"/>
            <a:chExt cx="787400" cy="965200"/>
          </a:xfrm>
          <a:solidFill>
            <a:srgbClr val="4C515A"/>
          </a:solidFill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A286947D-0F74-4847-BF7D-55CB29B87E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80648693-6C89-4CF2-A7DA-7F9BF58730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E460E5CC-4CE4-4498-AE7A-F01C69F26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600" y="701675"/>
              <a:ext cx="292100" cy="330200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</p:grpSp>
      <p:sp>
        <p:nvSpPr>
          <p:cNvPr id="9" name="Title 4">
            <a:extLst>
              <a:ext uri="{FF2B5EF4-FFF2-40B4-BE49-F238E27FC236}">
                <a16:creationId xmlns:a16="http://schemas.microsoft.com/office/drawing/2014/main" id="{3E165DE2-B424-45C3-8A27-77B3E1406BB4}"/>
              </a:ext>
            </a:extLst>
          </p:cNvPr>
          <p:cNvSpPr txBox="1">
            <a:spLocks/>
          </p:cNvSpPr>
          <p:nvPr/>
        </p:nvSpPr>
        <p:spPr>
          <a:xfrm>
            <a:off x="73152" y="0"/>
            <a:ext cx="9001000" cy="628410"/>
          </a:xfrm>
          <a:prstGeom prst="rect">
            <a:avLst/>
          </a:prstGeom>
          <a:effectLst/>
        </p:spPr>
        <p:txBody>
          <a:bodyPr vert="horz" lIns="0" tIns="0" rIns="0" bIns="0" rtlCol="0" anchor="ctr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800" spc="0" baseline="0">
                <a:solidFill>
                  <a:schemeClr val="bg1"/>
                </a:solidFill>
                <a:effectLst/>
                <a:latin typeface="InterFace" charset="0"/>
                <a:ea typeface="InterFace" charset="0"/>
                <a:cs typeface="InterFace" charset="0"/>
              </a:defRPr>
            </a:lvl1pPr>
          </a:lstStyle>
          <a:p>
            <a:pPr>
              <a:tabLst>
                <a:tab pos="2455863" algn="l"/>
              </a:tabLst>
              <a:defRPr/>
            </a:pPr>
            <a:r>
              <a:rPr lang="en-US"/>
              <a:t>Most Americans believe the government should be able to conduct contact tracing to ensure a safe work environment.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553854-0852-441E-B618-B1B3034219FE}"/>
              </a:ext>
            </a:extLst>
          </p:cNvPr>
          <p:cNvSpPr txBox="1"/>
          <p:nvPr/>
        </p:nvSpPr>
        <p:spPr>
          <a:xfrm>
            <a:off x="73152" y="1645920"/>
            <a:ext cx="8997696" cy="21544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914400"/>
            <a:r>
              <a:rPr lang="en-US" sz="1400" i="1">
                <a:solidFill>
                  <a:srgbClr val="4C515A"/>
                </a:solidFill>
                <a:latin typeface="InterFace"/>
              </a:rPr>
              <a:t>Percent of respondents age 18+ who said “very/somewhat important”</a:t>
            </a:r>
          </a:p>
        </p:txBody>
      </p:sp>
    </p:spTree>
    <p:extLst>
      <p:ext uri="{BB962C8B-B14F-4D97-AF65-F5344CB8AC3E}">
        <p14:creationId xmlns:p14="http://schemas.microsoft.com/office/powerpoint/2010/main" val="59016171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MW V1.0">
      <a:dk1>
        <a:srgbClr val="4C515A"/>
      </a:dk1>
      <a:lt1>
        <a:sysClr val="window" lastClr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044C7F"/>
      </a:hlink>
      <a:folHlink>
        <a:srgbClr val="4ABDBC"/>
      </a:folHlink>
    </a:clrScheme>
    <a:fontScheme name="Custom 4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Template_Apr2017 [Read-Only]" id="{BAA804D5-27CE-4C43-9A6D-356D1AB2E708}" vid="{D15AFD4A-BF6A-4E22-98D1-086A07A5CA1E}"/>
    </a:ext>
  </a:extLst>
</a:theme>
</file>

<file path=ppt/theme/theme2.xml><?xml version="1.0" encoding="utf-8"?>
<a:theme xmlns:a="http://schemas.openxmlformats.org/drawingml/2006/main" name="2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9" ma:contentTypeDescription="Create a new document." ma:contentTypeScope="" ma:versionID="0f480cea01b4ec68d256a20ed642a24f">
  <xsd:schema xmlns:xsd="http://www.w3.org/2001/XMLSchema" xmlns:xs="http://www.w3.org/2001/XMLSchema" xmlns:p="http://schemas.microsoft.com/office/2006/metadata/properties" xmlns:ns2="29e91428-62e1-404e-8dba-d479e0ef01ba" targetNamespace="http://schemas.microsoft.com/office/2006/metadata/properties" ma:root="true" ma:fieldsID="d7dc8ca0e25312604c789d96c662ddd9" ns2:_="">
    <xsd:import namespace="29e91428-62e1-404e-8dba-d479e0ef01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2B60CF-40F9-4360-8516-8A258CFA1767}">
  <ds:schemaRefs>
    <ds:schemaRef ds:uri="29e91428-62e1-404e-8dba-d479e0ef01b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6A540C3-3B8B-46C7-A3CF-E8B46E4DA657}">
  <ds:schemaRefs>
    <ds:schemaRef ds:uri="29e91428-62e1-404e-8dba-d479e0ef01b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CMWF_Template_Apr2017</Template>
  <Application>Microsoft Office PowerPoint</Application>
  <PresentationFormat>On-screen Show (4:3)</PresentationFormat>
  <Slides>9</Slides>
  <Notes>1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Adults Have Made the Greatest Gains in Coverage of Any Age Group Since 2010</dc:title>
  <dc:creator>Munira Gunja</dc:creator>
  <cp:revision>1</cp:revision>
  <cp:lastPrinted>2019-10-21T14:35:30Z</cp:lastPrinted>
  <dcterms:created xsi:type="dcterms:W3CDTF">2017-08-16T13:54:52Z</dcterms:created>
  <dcterms:modified xsi:type="dcterms:W3CDTF">2020-06-22T20:26:17Z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