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1.xml" ContentType="application/vnd.openxmlformats-officedocument.themeOverr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0" r:id="rId1"/>
  </p:sldMasterIdLst>
  <p:notesMasterIdLst>
    <p:notesMasterId r:id="rId9"/>
  </p:notesMasterIdLst>
  <p:handoutMasterIdLst>
    <p:handoutMasterId r:id="rId10"/>
  </p:handoutMasterIdLst>
  <p:sldIdLst>
    <p:sldId id="453" r:id="rId2"/>
    <p:sldId id="454" r:id="rId3"/>
    <p:sldId id="455" r:id="rId4"/>
    <p:sldId id="456" r:id="rId5"/>
    <p:sldId id="457" r:id="rId6"/>
    <p:sldId id="458" r:id="rId7"/>
    <p:sldId id="459" r:id="rId8"/>
  </p:sldIdLst>
  <p:sldSz cx="9144000" cy="6858000" type="screen4x3"/>
  <p:notesSz cx="6858000" cy="9144000"/>
  <p:defaultTex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70" userDrawn="1">
          <p15:clr>
            <a:srgbClr val="A4A3A4"/>
          </p15:clr>
        </p15:guide>
        <p15:guide id="2" pos="2988" userDrawn="1">
          <p15:clr>
            <a:srgbClr val="A4A3A4"/>
          </p15:clr>
        </p15:guide>
        <p15:guide id="3" orient="horz" pos="1094" userDrawn="1">
          <p15:clr>
            <a:srgbClr val="A4A3A4"/>
          </p15:clr>
        </p15:guide>
        <p15:guide id="4" pos="249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urnendu Biswas" initials="PB"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4ABDBC"/>
    <a:srgbClr val="5F5A9D"/>
    <a:srgbClr val="E0E0E0"/>
    <a:srgbClr val="8ADAD2"/>
    <a:srgbClr val="9FE1DB"/>
    <a:srgbClr val="B6E8E3"/>
    <a:srgbClr val="CDEFEC"/>
    <a:srgbClr val="DFF5F3"/>
    <a:srgbClr val="EDF9F8"/>
    <a:srgbClr val="4C515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335" autoAdjust="0"/>
    <p:restoredTop sz="95482" autoAdjust="0"/>
  </p:normalViewPr>
  <p:slideViewPr>
    <p:cSldViewPr snapToObjects="1">
      <p:cViewPr varScale="1">
        <p:scale>
          <a:sx n="114" d="100"/>
          <a:sy n="114" d="100"/>
        </p:scale>
        <p:origin x="2004" y="102"/>
      </p:cViewPr>
      <p:guideLst>
        <p:guide orient="horz" pos="1570"/>
        <p:guide pos="2988"/>
        <p:guide orient="horz" pos="1094"/>
        <p:guide pos="249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0"/>
    </p:cViewPr>
  </p:sorterViewPr>
  <p:notesViewPr>
    <p:cSldViewPr snapToObjects="1">
      <p:cViewPr varScale="1">
        <p:scale>
          <a:sx n="52" d="100"/>
          <a:sy n="52" d="100"/>
        </p:scale>
        <p:origin x="2862" y="96"/>
      </p:cViewPr>
      <p:guideLst>
        <p:guide orient="horz" pos="2880"/>
        <p:guide pos="2160"/>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9359341851904319E-2"/>
          <c:y val="3.0397239921911515E-2"/>
          <c:w val="0.84252195511398931"/>
          <c:h val="0.90849952086812946"/>
        </c:manualLayout>
      </c:layout>
      <c:scatterChart>
        <c:scatterStyle val="smoothMarker"/>
        <c:varyColors val="0"/>
        <c:ser>
          <c:idx val="0"/>
          <c:order val="0"/>
          <c:tx>
            <c:strRef>
              <c:f>'Fig1,3'!$AA$45</c:f>
              <c:strCache>
                <c:ptCount val="1"/>
                <c:pt idx="0">
                  <c:v>p50</c:v>
                </c:pt>
              </c:strCache>
            </c:strRef>
          </c:tx>
          <c:spPr>
            <a:ln w="12700" cap="rnd">
              <a:solidFill>
                <a:schemeClr val="accent1"/>
              </a:solidFill>
              <a:round/>
            </a:ln>
            <a:effectLst/>
          </c:spPr>
          <c:marker>
            <c:symbol val="circle"/>
            <c:size val="4"/>
            <c:spPr>
              <a:solidFill>
                <a:schemeClr val="accent1"/>
              </a:solidFill>
              <a:ln w="9525">
                <a:noFill/>
              </a:ln>
              <a:effectLst/>
            </c:spPr>
          </c:marker>
          <c:xVal>
            <c:numRef>
              <c:f>'Fig1,3'!$AB$44:$AW$44</c:f>
              <c:numCache>
                <c:formatCode>General</c:formatCode>
                <c:ptCount val="22"/>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pt idx="19">
                  <c:v>2015</c:v>
                </c:pt>
                <c:pt idx="20">
                  <c:v>2016</c:v>
                </c:pt>
                <c:pt idx="21">
                  <c:v>2017</c:v>
                </c:pt>
              </c:numCache>
            </c:numRef>
          </c:xVal>
          <c:yVal>
            <c:numRef>
              <c:f>'Fig1,3'!$AB$45:$AW$45</c:f>
              <c:numCache>
                <c:formatCode>General</c:formatCode>
                <c:ptCount val="22"/>
                <c:pt idx="0">
                  <c:v>65.199999999999989</c:v>
                </c:pt>
                <c:pt idx="1">
                  <c:v>58.536176470588231</c:v>
                </c:pt>
                <c:pt idx="2">
                  <c:v>54.515151515151516</c:v>
                </c:pt>
                <c:pt idx="3">
                  <c:v>58.216000000000001</c:v>
                </c:pt>
                <c:pt idx="4">
                  <c:v>59.648000000000003</c:v>
                </c:pt>
                <c:pt idx="5">
                  <c:v>71.88</c:v>
                </c:pt>
                <c:pt idx="6">
                  <c:v>78.165999999999997</c:v>
                </c:pt>
                <c:pt idx="7">
                  <c:v>85.894800000000004</c:v>
                </c:pt>
                <c:pt idx="8">
                  <c:v>74.756</c:v>
                </c:pt>
                <c:pt idx="9">
                  <c:v>79.2</c:v>
                </c:pt>
                <c:pt idx="10">
                  <c:v>77.433400000000006</c:v>
                </c:pt>
                <c:pt idx="11">
                  <c:v>69.44</c:v>
                </c:pt>
                <c:pt idx="12">
                  <c:v>65.45</c:v>
                </c:pt>
                <c:pt idx="13">
                  <c:v>64.259999999999991</c:v>
                </c:pt>
                <c:pt idx="14">
                  <c:v>52.199999999999996</c:v>
                </c:pt>
                <c:pt idx="15">
                  <c:v>56.999999999999993</c:v>
                </c:pt>
                <c:pt idx="16">
                  <c:v>49.95</c:v>
                </c:pt>
                <c:pt idx="17">
                  <c:v>44.690000000000005</c:v>
                </c:pt>
                <c:pt idx="18">
                  <c:v>37.800000000000004</c:v>
                </c:pt>
                <c:pt idx="19">
                  <c:v>37.800000000000004</c:v>
                </c:pt>
                <c:pt idx="20">
                  <c:v>31.8</c:v>
                </c:pt>
                <c:pt idx="21">
                  <c:v>33</c:v>
                </c:pt>
              </c:numCache>
            </c:numRef>
          </c:yVal>
          <c:smooth val="1"/>
          <c:extLst>
            <c:ext xmlns:c16="http://schemas.microsoft.com/office/drawing/2014/chart" uri="{C3380CC4-5D6E-409C-BE32-E72D297353CC}">
              <c16:uniqueId val="{00000000-8391-1B4F-A14C-2EA0DC24A6B5}"/>
            </c:ext>
          </c:extLst>
        </c:ser>
        <c:ser>
          <c:idx val="1"/>
          <c:order val="1"/>
          <c:tx>
            <c:strRef>
              <c:f>'Fig1,3'!$AA$46</c:f>
              <c:strCache>
                <c:ptCount val="1"/>
                <c:pt idx="0">
                  <c:v>p75</c:v>
                </c:pt>
              </c:strCache>
            </c:strRef>
          </c:tx>
          <c:spPr>
            <a:ln w="12700" cap="rnd">
              <a:solidFill>
                <a:schemeClr val="accent2"/>
              </a:solidFill>
              <a:round/>
            </a:ln>
            <a:effectLst/>
          </c:spPr>
          <c:marker>
            <c:symbol val="circle"/>
            <c:size val="4"/>
            <c:spPr>
              <a:solidFill>
                <a:schemeClr val="accent2"/>
              </a:solidFill>
              <a:ln w="9525">
                <a:noFill/>
              </a:ln>
              <a:effectLst/>
            </c:spPr>
          </c:marker>
          <c:xVal>
            <c:numRef>
              <c:f>'Fig1,3'!$AB$44:$AW$44</c:f>
              <c:numCache>
                <c:formatCode>General</c:formatCode>
                <c:ptCount val="22"/>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pt idx="19">
                  <c:v>2015</c:v>
                </c:pt>
                <c:pt idx="20">
                  <c:v>2016</c:v>
                </c:pt>
                <c:pt idx="21">
                  <c:v>2017</c:v>
                </c:pt>
              </c:numCache>
            </c:numRef>
          </c:xVal>
          <c:yVal>
            <c:numRef>
              <c:f>'Fig1,3'!$AB$46:$AW$46</c:f>
              <c:numCache>
                <c:formatCode>General</c:formatCode>
                <c:ptCount val="22"/>
                <c:pt idx="0">
                  <c:v>285.25</c:v>
                </c:pt>
                <c:pt idx="1">
                  <c:v>283.1885294117647</c:v>
                </c:pt>
                <c:pt idx="2">
                  <c:v>269.46060606060604</c:v>
                </c:pt>
                <c:pt idx="3">
                  <c:v>281.88800000000003</c:v>
                </c:pt>
                <c:pt idx="4">
                  <c:v>292.27520000000004</c:v>
                </c:pt>
                <c:pt idx="5">
                  <c:v>355.0872</c:v>
                </c:pt>
                <c:pt idx="6">
                  <c:v>383.72399999999999</c:v>
                </c:pt>
                <c:pt idx="7">
                  <c:v>422.54699999999997</c:v>
                </c:pt>
                <c:pt idx="8">
                  <c:v>411.83760000000001</c:v>
                </c:pt>
                <c:pt idx="9">
                  <c:v>432.96000000000004</c:v>
                </c:pt>
                <c:pt idx="10">
                  <c:v>437.94300000000004</c:v>
                </c:pt>
                <c:pt idx="11">
                  <c:v>390.6</c:v>
                </c:pt>
                <c:pt idx="12">
                  <c:v>367.71</c:v>
                </c:pt>
                <c:pt idx="13">
                  <c:v>360.57</c:v>
                </c:pt>
                <c:pt idx="14">
                  <c:v>332.91999999999996</c:v>
                </c:pt>
                <c:pt idx="15">
                  <c:v>343.14</c:v>
                </c:pt>
                <c:pt idx="16">
                  <c:v>315.24</c:v>
                </c:pt>
                <c:pt idx="17">
                  <c:v>300.84000000000003</c:v>
                </c:pt>
                <c:pt idx="18">
                  <c:v>279.72000000000003</c:v>
                </c:pt>
                <c:pt idx="19">
                  <c:v>270</c:v>
                </c:pt>
                <c:pt idx="20">
                  <c:v>271.36</c:v>
                </c:pt>
                <c:pt idx="21">
                  <c:v>260</c:v>
                </c:pt>
              </c:numCache>
            </c:numRef>
          </c:yVal>
          <c:smooth val="1"/>
          <c:extLst>
            <c:ext xmlns:c16="http://schemas.microsoft.com/office/drawing/2014/chart" uri="{C3380CC4-5D6E-409C-BE32-E72D297353CC}">
              <c16:uniqueId val="{00000001-8391-1B4F-A14C-2EA0DC24A6B5}"/>
            </c:ext>
          </c:extLst>
        </c:ser>
        <c:ser>
          <c:idx val="2"/>
          <c:order val="2"/>
          <c:tx>
            <c:strRef>
              <c:f>'Fig1,3'!$AA$47</c:f>
              <c:strCache>
                <c:ptCount val="1"/>
                <c:pt idx="0">
                  <c:v>p90</c:v>
                </c:pt>
              </c:strCache>
            </c:strRef>
          </c:tx>
          <c:spPr>
            <a:ln w="12700" cap="rnd">
              <a:solidFill>
                <a:schemeClr val="accent3"/>
              </a:solidFill>
              <a:round/>
            </a:ln>
            <a:effectLst/>
          </c:spPr>
          <c:marker>
            <c:symbol val="circle"/>
            <c:size val="4"/>
            <c:spPr>
              <a:solidFill>
                <a:schemeClr val="accent3"/>
              </a:solidFill>
              <a:ln w="9525">
                <a:noFill/>
              </a:ln>
              <a:effectLst/>
            </c:spPr>
          </c:marker>
          <c:xVal>
            <c:numRef>
              <c:f>'Fig1,3'!$AB$44:$AW$44</c:f>
              <c:numCache>
                <c:formatCode>General</c:formatCode>
                <c:ptCount val="22"/>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pt idx="19">
                  <c:v>2015</c:v>
                </c:pt>
                <c:pt idx="20">
                  <c:v>2016</c:v>
                </c:pt>
                <c:pt idx="21">
                  <c:v>2017</c:v>
                </c:pt>
              </c:numCache>
            </c:numRef>
          </c:xVal>
          <c:yVal>
            <c:numRef>
              <c:f>'Fig1,3'!$AB$47:$AW$47</c:f>
              <c:numCache>
                <c:formatCode>General</c:formatCode>
                <c:ptCount val="22"/>
                <c:pt idx="0">
                  <c:v>787.29</c:v>
                </c:pt>
                <c:pt idx="1">
                  <c:v>814.76029411764705</c:v>
                </c:pt>
                <c:pt idx="2">
                  <c:v>774.11515151515152</c:v>
                </c:pt>
                <c:pt idx="3">
                  <c:v>813.49199999999996</c:v>
                </c:pt>
                <c:pt idx="4">
                  <c:v>857.44</c:v>
                </c:pt>
                <c:pt idx="5">
                  <c:v>993.38160000000005</c:v>
                </c:pt>
                <c:pt idx="6">
                  <c:v>1070.1636000000001</c:v>
                </c:pt>
                <c:pt idx="7">
                  <c:v>1223.3081999999999</c:v>
                </c:pt>
                <c:pt idx="8">
                  <c:v>1209.6879999999999</c:v>
                </c:pt>
                <c:pt idx="9">
                  <c:v>1257.96</c:v>
                </c:pt>
                <c:pt idx="10">
                  <c:v>1263.0530000000001</c:v>
                </c:pt>
                <c:pt idx="11">
                  <c:v>1134.5999999999999</c:v>
                </c:pt>
                <c:pt idx="12">
                  <c:v>1109.08</c:v>
                </c:pt>
                <c:pt idx="13">
                  <c:v>1085.28</c:v>
                </c:pt>
                <c:pt idx="14">
                  <c:v>1046.32</c:v>
                </c:pt>
                <c:pt idx="15">
                  <c:v>1070.4599999999998</c:v>
                </c:pt>
                <c:pt idx="16">
                  <c:v>1042.2900000000002</c:v>
                </c:pt>
                <c:pt idx="17">
                  <c:v>976.6400000000001</c:v>
                </c:pt>
                <c:pt idx="18">
                  <c:v>902.88000000000011</c:v>
                </c:pt>
                <c:pt idx="19">
                  <c:v>962.28000000000009</c:v>
                </c:pt>
                <c:pt idx="20">
                  <c:v>966.72</c:v>
                </c:pt>
                <c:pt idx="21">
                  <c:v>897</c:v>
                </c:pt>
              </c:numCache>
            </c:numRef>
          </c:yVal>
          <c:smooth val="1"/>
          <c:extLst>
            <c:ext xmlns:c16="http://schemas.microsoft.com/office/drawing/2014/chart" uri="{C3380CC4-5D6E-409C-BE32-E72D297353CC}">
              <c16:uniqueId val="{00000002-8391-1B4F-A14C-2EA0DC24A6B5}"/>
            </c:ext>
          </c:extLst>
        </c:ser>
        <c:ser>
          <c:idx val="3"/>
          <c:order val="3"/>
          <c:tx>
            <c:strRef>
              <c:f>'Fig1,3'!$AA$48</c:f>
              <c:strCache>
                <c:ptCount val="1"/>
                <c:pt idx="0">
                  <c:v>p95</c:v>
                </c:pt>
              </c:strCache>
            </c:strRef>
          </c:tx>
          <c:spPr>
            <a:ln w="12700" cap="rnd">
              <a:solidFill>
                <a:schemeClr val="accent4"/>
              </a:solidFill>
              <a:round/>
            </a:ln>
            <a:effectLst/>
          </c:spPr>
          <c:marker>
            <c:symbol val="circle"/>
            <c:size val="4"/>
            <c:spPr>
              <a:solidFill>
                <a:schemeClr val="accent4"/>
              </a:solidFill>
              <a:ln w="9525">
                <a:noFill/>
              </a:ln>
              <a:effectLst/>
            </c:spPr>
          </c:marker>
          <c:xVal>
            <c:numRef>
              <c:f>'Fig1,3'!$AB$44:$AW$44</c:f>
              <c:numCache>
                <c:formatCode>General</c:formatCode>
                <c:ptCount val="22"/>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pt idx="19">
                  <c:v>2015</c:v>
                </c:pt>
                <c:pt idx="20">
                  <c:v>2016</c:v>
                </c:pt>
                <c:pt idx="21">
                  <c:v>2017</c:v>
                </c:pt>
              </c:numCache>
            </c:numRef>
          </c:xVal>
          <c:yVal>
            <c:numRef>
              <c:f>'Fig1,3'!$AB$48:$AW$48</c:f>
              <c:numCache>
                <c:formatCode>General</c:formatCode>
                <c:ptCount val="22"/>
                <c:pt idx="0">
                  <c:v>1393.6499999999999</c:v>
                </c:pt>
                <c:pt idx="1">
                  <c:v>1434.9273529411764</c:v>
                </c:pt>
                <c:pt idx="2">
                  <c:v>1380.0121212121212</c:v>
                </c:pt>
                <c:pt idx="3">
                  <c:v>1459.9960000000001</c:v>
                </c:pt>
                <c:pt idx="4">
                  <c:v>1564.2688000000001</c:v>
                </c:pt>
                <c:pt idx="5">
                  <c:v>1748.1215999999999</c:v>
                </c:pt>
                <c:pt idx="6">
                  <c:v>1873.1415999999999</c:v>
                </c:pt>
                <c:pt idx="7">
                  <c:v>2089.1831999999999</c:v>
                </c:pt>
                <c:pt idx="8">
                  <c:v>2113.556</c:v>
                </c:pt>
                <c:pt idx="9">
                  <c:v>2164.8000000000002</c:v>
                </c:pt>
                <c:pt idx="10">
                  <c:v>2234.1440000000002</c:v>
                </c:pt>
                <c:pt idx="11">
                  <c:v>1957.96</c:v>
                </c:pt>
                <c:pt idx="12">
                  <c:v>2009.9099999999999</c:v>
                </c:pt>
                <c:pt idx="13">
                  <c:v>1839.74</c:v>
                </c:pt>
                <c:pt idx="14">
                  <c:v>1845.56</c:v>
                </c:pt>
                <c:pt idx="15">
                  <c:v>1839.9599999999998</c:v>
                </c:pt>
                <c:pt idx="16">
                  <c:v>1890.3300000000002</c:v>
                </c:pt>
                <c:pt idx="17">
                  <c:v>1818.1200000000001</c:v>
                </c:pt>
                <c:pt idx="18">
                  <c:v>1638.3600000000001</c:v>
                </c:pt>
                <c:pt idx="19">
                  <c:v>1784.16</c:v>
                </c:pt>
                <c:pt idx="20">
                  <c:v>1778.68</c:v>
                </c:pt>
                <c:pt idx="21">
                  <c:v>1685</c:v>
                </c:pt>
              </c:numCache>
            </c:numRef>
          </c:yVal>
          <c:smooth val="1"/>
          <c:extLst>
            <c:ext xmlns:c16="http://schemas.microsoft.com/office/drawing/2014/chart" uri="{C3380CC4-5D6E-409C-BE32-E72D297353CC}">
              <c16:uniqueId val="{00000003-8391-1B4F-A14C-2EA0DC24A6B5}"/>
            </c:ext>
          </c:extLst>
        </c:ser>
        <c:ser>
          <c:idx val="4"/>
          <c:order val="4"/>
          <c:tx>
            <c:strRef>
              <c:f>'Fig1,3'!$AA$49</c:f>
              <c:strCache>
                <c:ptCount val="1"/>
                <c:pt idx="0">
                  <c:v>p99</c:v>
                </c:pt>
              </c:strCache>
            </c:strRef>
          </c:tx>
          <c:spPr>
            <a:ln w="12700" cap="rnd">
              <a:solidFill>
                <a:schemeClr val="tx1">
                  <a:lumMod val="60000"/>
                  <a:lumOff val="40000"/>
                </a:schemeClr>
              </a:solidFill>
              <a:round/>
            </a:ln>
            <a:effectLst/>
          </c:spPr>
          <c:marker>
            <c:symbol val="circle"/>
            <c:size val="4"/>
            <c:spPr>
              <a:solidFill>
                <a:schemeClr val="tx1">
                  <a:lumMod val="60000"/>
                  <a:lumOff val="40000"/>
                </a:schemeClr>
              </a:solidFill>
              <a:ln w="9525">
                <a:noFill/>
              </a:ln>
              <a:effectLst/>
            </c:spPr>
          </c:marker>
          <c:xVal>
            <c:numRef>
              <c:f>'Fig1,3'!$AB$44:$AW$44</c:f>
              <c:numCache>
                <c:formatCode>General</c:formatCode>
                <c:ptCount val="22"/>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pt idx="19">
                  <c:v>2015</c:v>
                </c:pt>
                <c:pt idx="20">
                  <c:v>2016</c:v>
                </c:pt>
                <c:pt idx="21">
                  <c:v>2017</c:v>
                </c:pt>
              </c:numCache>
            </c:numRef>
          </c:xVal>
          <c:yVal>
            <c:numRef>
              <c:f>'Fig1,3'!$AB$49:$AW$49</c:f>
              <c:numCache>
                <c:formatCode>General</c:formatCode>
                <c:ptCount val="22"/>
                <c:pt idx="0">
                  <c:v>3612.08</c:v>
                </c:pt>
                <c:pt idx="1">
                  <c:v>3959.8932352941174</c:v>
                </c:pt>
                <c:pt idx="2">
                  <c:v>4112</c:v>
                </c:pt>
                <c:pt idx="3">
                  <c:v>4039.884</c:v>
                </c:pt>
                <c:pt idx="4">
                  <c:v>4320.0064000000002</c:v>
                </c:pt>
                <c:pt idx="5">
                  <c:v>4643.4480000000003</c:v>
                </c:pt>
                <c:pt idx="6">
                  <c:v>5103.5291999999999</c:v>
                </c:pt>
                <c:pt idx="7">
                  <c:v>5264.5199999999995</c:v>
                </c:pt>
                <c:pt idx="8">
                  <c:v>5644.7575999999999</c:v>
                </c:pt>
                <c:pt idx="9">
                  <c:v>5689.2</c:v>
                </c:pt>
                <c:pt idx="10">
                  <c:v>5671.6792000000005</c:v>
                </c:pt>
                <c:pt idx="11">
                  <c:v>4931.4799999999996</c:v>
                </c:pt>
                <c:pt idx="12">
                  <c:v>5244.33</c:v>
                </c:pt>
                <c:pt idx="13">
                  <c:v>4948.0199999999995</c:v>
                </c:pt>
                <c:pt idx="14">
                  <c:v>4765.28</c:v>
                </c:pt>
                <c:pt idx="15">
                  <c:v>4944.1799999999994</c:v>
                </c:pt>
                <c:pt idx="16">
                  <c:v>4622.04</c:v>
                </c:pt>
                <c:pt idx="17">
                  <c:v>4678.2800000000007</c:v>
                </c:pt>
                <c:pt idx="18">
                  <c:v>4330.8</c:v>
                </c:pt>
                <c:pt idx="19">
                  <c:v>4753.08</c:v>
                </c:pt>
                <c:pt idx="20">
                  <c:v>5040.3</c:v>
                </c:pt>
                <c:pt idx="21">
                  <c:v>5063</c:v>
                </c:pt>
              </c:numCache>
            </c:numRef>
          </c:yVal>
          <c:smooth val="1"/>
          <c:extLst>
            <c:ext xmlns:c16="http://schemas.microsoft.com/office/drawing/2014/chart" uri="{C3380CC4-5D6E-409C-BE32-E72D297353CC}">
              <c16:uniqueId val="{00000004-8391-1B4F-A14C-2EA0DC24A6B5}"/>
            </c:ext>
          </c:extLst>
        </c:ser>
        <c:dLbls>
          <c:showLegendKey val="0"/>
          <c:showVal val="0"/>
          <c:showCatName val="0"/>
          <c:showSerName val="0"/>
          <c:showPercent val="0"/>
          <c:showBubbleSize val="0"/>
        </c:dLbls>
        <c:axId val="596827936"/>
        <c:axId val="935903424"/>
      </c:scatterChart>
      <c:valAx>
        <c:axId val="596827936"/>
        <c:scaling>
          <c:orientation val="minMax"/>
          <c:max val="2017"/>
          <c:min val="1996"/>
        </c:scaling>
        <c:delete val="0"/>
        <c:axPos val="b"/>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935903424"/>
        <c:crosses val="autoZero"/>
        <c:crossBetween val="midCat"/>
        <c:majorUnit val="3"/>
        <c:minorUnit val="1"/>
      </c:valAx>
      <c:valAx>
        <c:axId val="935903424"/>
        <c:scaling>
          <c:orientation val="minMax"/>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596827936"/>
        <c:crosses val="autoZero"/>
        <c:crossBetween val="midCat"/>
      </c:valAx>
      <c:spPr>
        <a:noFill/>
        <a:ln>
          <a:noFill/>
        </a:ln>
        <a:effectLst/>
      </c:spPr>
    </c:plotArea>
    <c:legend>
      <c:legendPos val="r"/>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0991654703898943E-2"/>
          <c:y val="3.6562136917289566E-2"/>
          <c:w val="0.84441000430501734"/>
          <c:h val="0.89999678536603367"/>
        </c:manualLayout>
      </c:layout>
      <c:scatterChart>
        <c:scatterStyle val="smoothMarker"/>
        <c:varyColors val="0"/>
        <c:ser>
          <c:idx val="0"/>
          <c:order val="0"/>
          <c:tx>
            <c:strRef>
              <c:f>'Fig1,3'!$AB$18</c:f>
              <c:strCache>
                <c:ptCount val="1"/>
                <c:pt idx="0">
                  <c:v>p50</c:v>
                </c:pt>
              </c:strCache>
            </c:strRef>
          </c:tx>
          <c:spPr>
            <a:ln w="12700" cap="rnd">
              <a:solidFill>
                <a:schemeClr val="accent1"/>
              </a:solidFill>
              <a:round/>
            </a:ln>
            <a:effectLst/>
          </c:spPr>
          <c:marker>
            <c:symbol val="circle"/>
            <c:size val="4"/>
            <c:spPr>
              <a:solidFill>
                <a:schemeClr val="accent1"/>
              </a:solidFill>
              <a:ln w="9525">
                <a:noFill/>
              </a:ln>
              <a:effectLst/>
            </c:spPr>
          </c:marker>
          <c:xVal>
            <c:numRef>
              <c:f>'Fig1,3'!$AC$17:$AX$17</c:f>
              <c:numCache>
                <c:formatCode>General</c:formatCode>
                <c:ptCount val="22"/>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pt idx="19">
                  <c:v>2015</c:v>
                </c:pt>
                <c:pt idx="20">
                  <c:v>2016</c:v>
                </c:pt>
                <c:pt idx="21">
                  <c:v>2017</c:v>
                </c:pt>
              </c:numCache>
            </c:numRef>
          </c:xVal>
          <c:yVal>
            <c:numRef>
              <c:f>'Fig1,3'!$AC$18:$AX$18</c:f>
              <c:numCache>
                <c:formatCode>General</c:formatCode>
                <c:ptCount val="22"/>
                <c:pt idx="0">
                  <c:v>94.54</c:v>
                </c:pt>
                <c:pt idx="1">
                  <c:v>85.431176470588241</c:v>
                </c:pt>
                <c:pt idx="2">
                  <c:v>79.436363636363623</c:v>
                </c:pt>
                <c:pt idx="3">
                  <c:v>82.728000000000009</c:v>
                </c:pt>
                <c:pt idx="4">
                  <c:v>84.998400000000004</c:v>
                </c:pt>
                <c:pt idx="5">
                  <c:v>113.57040000000001</c:v>
                </c:pt>
                <c:pt idx="6">
                  <c:v>122.22320000000001</c:v>
                </c:pt>
                <c:pt idx="7">
                  <c:v>141.3108</c:v>
                </c:pt>
                <c:pt idx="8">
                  <c:v>138.63839999999999</c:v>
                </c:pt>
                <c:pt idx="9">
                  <c:v>145.19999999999999</c:v>
                </c:pt>
                <c:pt idx="10">
                  <c:v>145.98100000000011</c:v>
                </c:pt>
                <c:pt idx="11">
                  <c:v>136.4</c:v>
                </c:pt>
                <c:pt idx="12">
                  <c:v>136.85</c:v>
                </c:pt>
                <c:pt idx="13">
                  <c:v>143.99</c:v>
                </c:pt>
                <c:pt idx="14">
                  <c:v>126.44</c:v>
                </c:pt>
                <c:pt idx="15">
                  <c:v>135.66</c:v>
                </c:pt>
                <c:pt idx="16">
                  <c:v>116.55</c:v>
                </c:pt>
                <c:pt idx="17">
                  <c:v>112.27</c:v>
                </c:pt>
                <c:pt idx="18">
                  <c:v>104.76</c:v>
                </c:pt>
                <c:pt idx="19">
                  <c:v>103.68</c:v>
                </c:pt>
                <c:pt idx="20">
                  <c:v>97.52000000000001</c:v>
                </c:pt>
                <c:pt idx="21">
                  <c:v>87.36</c:v>
                </c:pt>
              </c:numCache>
            </c:numRef>
          </c:yVal>
          <c:smooth val="1"/>
          <c:extLst>
            <c:ext xmlns:c16="http://schemas.microsoft.com/office/drawing/2014/chart" uri="{C3380CC4-5D6E-409C-BE32-E72D297353CC}">
              <c16:uniqueId val="{00000000-012C-E54C-8A2E-2F87A2AE4E77}"/>
            </c:ext>
          </c:extLst>
        </c:ser>
        <c:ser>
          <c:idx val="1"/>
          <c:order val="1"/>
          <c:tx>
            <c:strRef>
              <c:f>'Fig1,3'!$AB$19</c:f>
              <c:strCache>
                <c:ptCount val="1"/>
                <c:pt idx="0">
                  <c:v>p75</c:v>
                </c:pt>
              </c:strCache>
            </c:strRef>
          </c:tx>
          <c:spPr>
            <a:ln w="12700" cap="rnd">
              <a:solidFill>
                <a:schemeClr val="accent2"/>
              </a:solidFill>
              <a:round/>
            </a:ln>
            <a:effectLst/>
          </c:spPr>
          <c:marker>
            <c:symbol val="circle"/>
            <c:size val="4"/>
            <c:spPr>
              <a:solidFill>
                <a:schemeClr val="accent2"/>
              </a:solidFill>
              <a:ln w="9525">
                <a:noFill/>
              </a:ln>
              <a:effectLst/>
            </c:spPr>
          </c:marker>
          <c:xVal>
            <c:numRef>
              <c:f>'Fig1,3'!$AC$17:$AX$17</c:f>
              <c:numCache>
                <c:formatCode>General</c:formatCode>
                <c:ptCount val="22"/>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pt idx="19">
                  <c:v>2015</c:v>
                </c:pt>
                <c:pt idx="20">
                  <c:v>2016</c:v>
                </c:pt>
                <c:pt idx="21">
                  <c:v>2017</c:v>
                </c:pt>
              </c:numCache>
            </c:numRef>
          </c:xVal>
          <c:yVal>
            <c:numRef>
              <c:f>'Fig1,3'!$AC$19:$AX$19</c:f>
              <c:numCache>
                <c:formatCode>General</c:formatCode>
                <c:ptCount val="22"/>
                <c:pt idx="0">
                  <c:v>334.15</c:v>
                </c:pt>
                <c:pt idx="1">
                  <c:v>316.41176470588192</c:v>
                </c:pt>
                <c:pt idx="2">
                  <c:v>297.49696969696959</c:v>
                </c:pt>
                <c:pt idx="3">
                  <c:v>312.52800000000002</c:v>
                </c:pt>
                <c:pt idx="4">
                  <c:v>332.5376</c:v>
                </c:pt>
                <c:pt idx="5">
                  <c:v>409.71600000000001</c:v>
                </c:pt>
                <c:pt idx="6">
                  <c:v>449.0992</c:v>
                </c:pt>
                <c:pt idx="7">
                  <c:v>516.75419999999997</c:v>
                </c:pt>
                <c:pt idx="8">
                  <c:v>531.44719999999745</c:v>
                </c:pt>
                <c:pt idx="9">
                  <c:v>541.20000000000005</c:v>
                </c:pt>
                <c:pt idx="10">
                  <c:v>553.45839999999998</c:v>
                </c:pt>
                <c:pt idx="11">
                  <c:v>524.52</c:v>
                </c:pt>
                <c:pt idx="12">
                  <c:v>502.17999999999989</c:v>
                </c:pt>
                <c:pt idx="13">
                  <c:v>516.45999999999913</c:v>
                </c:pt>
                <c:pt idx="14">
                  <c:v>491.84</c:v>
                </c:pt>
                <c:pt idx="15">
                  <c:v>501.59999999999991</c:v>
                </c:pt>
                <c:pt idx="16">
                  <c:v>469.53</c:v>
                </c:pt>
                <c:pt idx="17">
                  <c:v>463.25000000000011</c:v>
                </c:pt>
                <c:pt idx="18">
                  <c:v>439.56</c:v>
                </c:pt>
                <c:pt idx="19">
                  <c:v>423.36</c:v>
                </c:pt>
                <c:pt idx="20">
                  <c:v>428.24</c:v>
                </c:pt>
                <c:pt idx="21">
                  <c:v>418.08</c:v>
                </c:pt>
              </c:numCache>
            </c:numRef>
          </c:yVal>
          <c:smooth val="1"/>
          <c:extLst>
            <c:ext xmlns:c16="http://schemas.microsoft.com/office/drawing/2014/chart" uri="{C3380CC4-5D6E-409C-BE32-E72D297353CC}">
              <c16:uniqueId val="{00000001-012C-E54C-8A2E-2F87A2AE4E77}"/>
            </c:ext>
          </c:extLst>
        </c:ser>
        <c:ser>
          <c:idx val="2"/>
          <c:order val="2"/>
          <c:tx>
            <c:strRef>
              <c:f>'Fig1,3'!$AB$20</c:f>
              <c:strCache>
                <c:ptCount val="1"/>
                <c:pt idx="0">
                  <c:v>p90</c:v>
                </c:pt>
              </c:strCache>
            </c:strRef>
          </c:tx>
          <c:spPr>
            <a:ln w="12700" cap="rnd">
              <a:solidFill>
                <a:schemeClr val="accent3"/>
              </a:solidFill>
              <a:round/>
            </a:ln>
            <a:effectLst/>
          </c:spPr>
          <c:marker>
            <c:symbol val="circle"/>
            <c:size val="4"/>
            <c:spPr>
              <a:solidFill>
                <a:schemeClr val="accent3"/>
              </a:solidFill>
              <a:ln w="9525">
                <a:noFill/>
              </a:ln>
              <a:effectLst/>
            </c:spPr>
          </c:marker>
          <c:xVal>
            <c:numRef>
              <c:f>'Fig1,3'!$AC$17:$AX$17</c:f>
              <c:numCache>
                <c:formatCode>General</c:formatCode>
                <c:ptCount val="22"/>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pt idx="19">
                  <c:v>2015</c:v>
                </c:pt>
                <c:pt idx="20">
                  <c:v>2016</c:v>
                </c:pt>
                <c:pt idx="21">
                  <c:v>2017</c:v>
                </c:pt>
              </c:numCache>
            </c:numRef>
          </c:xVal>
          <c:yVal>
            <c:numRef>
              <c:f>'Fig1,3'!$AC$20:$AX$20</c:f>
              <c:numCache>
                <c:formatCode>General</c:formatCode>
                <c:ptCount val="22"/>
                <c:pt idx="0">
                  <c:v>839.44999999999936</c:v>
                </c:pt>
                <c:pt idx="1">
                  <c:v>825.83470588235286</c:v>
                </c:pt>
                <c:pt idx="2">
                  <c:v>783.4606060606061</c:v>
                </c:pt>
                <c:pt idx="3">
                  <c:v>816.55599999999936</c:v>
                </c:pt>
                <c:pt idx="4">
                  <c:v>842.52800000000002</c:v>
                </c:pt>
                <c:pt idx="5">
                  <c:v>1017.8208</c:v>
                </c:pt>
                <c:pt idx="6">
                  <c:v>1081.5332000000001</c:v>
                </c:pt>
                <c:pt idx="7">
                  <c:v>1273.1826000000001</c:v>
                </c:pt>
                <c:pt idx="8">
                  <c:v>1317.0648000000001</c:v>
                </c:pt>
                <c:pt idx="9">
                  <c:v>1341.12</c:v>
                </c:pt>
                <c:pt idx="10">
                  <c:v>1365.8743999999999</c:v>
                </c:pt>
                <c:pt idx="11">
                  <c:v>1295.8</c:v>
                </c:pt>
                <c:pt idx="12">
                  <c:v>1237.5999999999999</c:v>
                </c:pt>
                <c:pt idx="13">
                  <c:v>1267.3499999999999</c:v>
                </c:pt>
                <c:pt idx="14">
                  <c:v>1272.52</c:v>
                </c:pt>
                <c:pt idx="15">
                  <c:v>1300.74</c:v>
                </c:pt>
                <c:pt idx="16">
                  <c:v>1300.92</c:v>
                </c:pt>
                <c:pt idx="17">
                  <c:v>1300.3699999999999</c:v>
                </c:pt>
                <c:pt idx="18">
                  <c:v>1119.96</c:v>
                </c:pt>
                <c:pt idx="19">
                  <c:v>1199.8800000000001</c:v>
                </c:pt>
                <c:pt idx="20">
                  <c:v>1262.46</c:v>
                </c:pt>
                <c:pt idx="21">
                  <c:v>1211.5999999999999</c:v>
                </c:pt>
              </c:numCache>
            </c:numRef>
          </c:yVal>
          <c:smooth val="1"/>
          <c:extLst>
            <c:ext xmlns:c16="http://schemas.microsoft.com/office/drawing/2014/chart" uri="{C3380CC4-5D6E-409C-BE32-E72D297353CC}">
              <c16:uniqueId val="{00000002-012C-E54C-8A2E-2F87A2AE4E77}"/>
            </c:ext>
          </c:extLst>
        </c:ser>
        <c:ser>
          <c:idx val="3"/>
          <c:order val="3"/>
          <c:tx>
            <c:strRef>
              <c:f>'Fig1,3'!$AB$21</c:f>
              <c:strCache>
                <c:ptCount val="1"/>
                <c:pt idx="0">
                  <c:v>p95</c:v>
                </c:pt>
              </c:strCache>
            </c:strRef>
          </c:tx>
          <c:spPr>
            <a:ln w="12700" cap="rnd">
              <a:solidFill>
                <a:schemeClr val="accent4"/>
              </a:solidFill>
              <a:round/>
            </a:ln>
            <a:effectLst/>
          </c:spPr>
          <c:marker>
            <c:symbol val="circle"/>
            <c:size val="4"/>
            <c:spPr>
              <a:solidFill>
                <a:schemeClr val="accent4"/>
              </a:solidFill>
              <a:ln w="9525">
                <a:noFill/>
              </a:ln>
              <a:effectLst/>
            </c:spPr>
          </c:marker>
          <c:xVal>
            <c:numRef>
              <c:f>'Fig1,3'!$AC$17:$AX$17</c:f>
              <c:numCache>
                <c:formatCode>General</c:formatCode>
                <c:ptCount val="22"/>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pt idx="19">
                  <c:v>2015</c:v>
                </c:pt>
                <c:pt idx="20">
                  <c:v>2016</c:v>
                </c:pt>
                <c:pt idx="21">
                  <c:v>2017</c:v>
                </c:pt>
              </c:numCache>
            </c:numRef>
          </c:xVal>
          <c:yVal>
            <c:numRef>
              <c:f>'Fig1,3'!$AC$21:$AX$21</c:f>
              <c:numCache>
                <c:formatCode>General</c:formatCode>
                <c:ptCount val="22"/>
                <c:pt idx="0">
                  <c:v>1426.25</c:v>
                </c:pt>
                <c:pt idx="1">
                  <c:v>1357.4064705882361</c:v>
                </c:pt>
                <c:pt idx="2">
                  <c:v>1270.981818181818</c:v>
                </c:pt>
                <c:pt idx="3">
                  <c:v>1363.48</c:v>
                </c:pt>
                <c:pt idx="4">
                  <c:v>1464.3584000000001</c:v>
                </c:pt>
                <c:pt idx="5">
                  <c:v>1654.6776</c:v>
                </c:pt>
                <c:pt idx="6">
                  <c:v>1796.3968</c:v>
                </c:pt>
                <c:pt idx="7">
                  <c:v>2024.0694000000001</c:v>
                </c:pt>
                <c:pt idx="8">
                  <c:v>2133.944</c:v>
                </c:pt>
                <c:pt idx="9">
                  <c:v>2141.04</c:v>
                </c:pt>
                <c:pt idx="10">
                  <c:v>2251.9156000000012</c:v>
                </c:pt>
                <c:pt idx="11">
                  <c:v>2099.3200000000002</c:v>
                </c:pt>
                <c:pt idx="12">
                  <c:v>2042.04</c:v>
                </c:pt>
                <c:pt idx="13">
                  <c:v>1978.97</c:v>
                </c:pt>
                <c:pt idx="14">
                  <c:v>2144.84</c:v>
                </c:pt>
                <c:pt idx="15">
                  <c:v>2054.2800000000002</c:v>
                </c:pt>
                <c:pt idx="16">
                  <c:v>2150.0700000000002</c:v>
                </c:pt>
                <c:pt idx="17">
                  <c:v>2105.88</c:v>
                </c:pt>
                <c:pt idx="18">
                  <c:v>1814.4</c:v>
                </c:pt>
                <c:pt idx="19">
                  <c:v>2171.88</c:v>
                </c:pt>
                <c:pt idx="20">
                  <c:v>2136.96</c:v>
                </c:pt>
                <c:pt idx="21">
                  <c:v>2104.96</c:v>
                </c:pt>
              </c:numCache>
            </c:numRef>
          </c:yVal>
          <c:smooth val="1"/>
          <c:extLst>
            <c:ext xmlns:c16="http://schemas.microsoft.com/office/drawing/2014/chart" uri="{C3380CC4-5D6E-409C-BE32-E72D297353CC}">
              <c16:uniqueId val="{00000003-012C-E54C-8A2E-2F87A2AE4E77}"/>
            </c:ext>
          </c:extLst>
        </c:ser>
        <c:ser>
          <c:idx val="4"/>
          <c:order val="4"/>
          <c:tx>
            <c:strRef>
              <c:f>'Fig1,3'!$AB$22</c:f>
              <c:strCache>
                <c:ptCount val="1"/>
                <c:pt idx="0">
                  <c:v>p99</c:v>
                </c:pt>
              </c:strCache>
            </c:strRef>
          </c:tx>
          <c:spPr>
            <a:ln w="12700" cap="rnd">
              <a:solidFill>
                <a:schemeClr val="tx1">
                  <a:lumMod val="60000"/>
                  <a:lumOff val="40000"/>
                </a:schemeClr>
              </a:solidFill>
              <a:round/>
            </a:ln>
            <a:effectLst/>
          </c:spPr>
          <c:marker>
            <c:symbol val="circle"/>
            <c:size val="4"/>
            <c:spPr>
              <a:solidFill>
                <a:schemeClr val="tx1">
                  <a:lumMod val="60000"/>
                  <a:lumOff val="40000"/>
                </a:schemeClr>
              </a:solidFill>
              <a:ln w="9525">
                <a:noFill/>
              </a:ln>
              <a:effectLst/>
            </c:spPr>
          </c:marker>
          <c:xVal>
            <c:numRef>
              <c:f>'Fig1,3'!$AC$17:$AX$17</c:f>
              <c:numCache>
                <c:formatCode>General</c:formatCode>
                <c:ptCount val="22"/>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pt idx="19">
                  <c:v>2015</c:v>
                </c:pt>
                <c:pt idx="20">
                  <c:v>2016</c:v>
                </c:pt>
                <c:pt idx="21">
                  <c:v>2017</c:v>
                </c:pt>
              </c:numCache>
            </c:numRef>
          </c:xVal>
          <c:yVal>
            <c:numRef>
              <c:f>'Fig1,3'!$AC$22:$AX$22</c:f>
              <c:numCache>
                <c:formatCode>General</c:formatCode>
                <c:ptCount val="22"/>
                <c:pt idx="0">
                  <c:v>3576.22</c:v>
                </c:pt>
                <c:pt idx="1">
                  <c:v>3423.575294117647</c:v>
                </c:pt>
                <c:pt idx="2">
                  <c:v>3356.575757575758</c:v>
                </c:pt>
                <c:pt idx="3">
                  <c:v>3508.28</c:v>
                </c:pt>
                <c:pt idx="4">
                  <c:v>3566.9504000000002</c:v>
                </c:pt>
                <c:pt idx="5">
                  <c:v>3778.0128</c:v>
                </c:pt>
                <c:pt idx="6">
                  <c:v>4441.25</c:v>
                </c:pt>
                <c:pt idx="7">
                  <c:v>4527.4871999999996</c:v>
                </c:pt>
                <c:pt idx="8">
                  <c:v>4909.4303999999966</c:v>
                </c:pt>
                <c:pt idx="9">
                  <c:v>4997.5200000000004</c:v>
                </c:pt>
                <c:pt idx="10">
                  <c:v>5232.4668000000001</c:v>
                </c:pt>
                <c:pt idx="11">
                  <c:v>4674.8</c:v>
                </c:pt>
                <c:pt idx="12">
                  <c:v>4783.8</c:v>
                </c:pt>
                <c:pt idx="13">
                  <c:v>4718.3500000000004</c:v>
                </c:pt>
                <c:pt idx="14">
                  <c:v>4808.2</c:v>
                </c:pt>
                <c:pt idx="15">
                  <c:v>4830.18</c:v>
                </c:pt>
                <c:pt idx="16">
                  <c:v>4868.46</c:v>
                </c:pt>
                <c:pt idx="17">
                  <c:v>5030.3500000000004</c:v>
                </c:pt>
                <c:pt idx="18">
                  <c:v>4259.5200000000004</c:v>
                </c:pt>
                <c:pt idx="19">
                  <c:v>5049</c:v>
                </c:pt>
                <c:pt idx="20">
                  <c:v>5312.72</c:v>
                </c:pt>
                <c:pt idx="21">
                  <c:v>5425.68</c:v>
                </c:pt>
              </c:numCache>
            </c:numRef>
          </c:yVal>
          <c:smooth val="1"/>
          <c:extLst>
            <c:ext xmlns:c16="http://schemas.microsoft.com/office/drawing/2014/chart" uri="{C3380CC4-5D6E-409C-BE32-E72D297353CC}">
              <c16:uniqueId val="{00000004-012C-E54C-8A2E-2F87A2AE4E77}"/>
            </c:ext>
          </c:extLst>
        </c:ser>
        <c:dLbls>
          <c:showLegendKey val="0"/>
          <c:showVal val="0"/>
          <c:showCatName val="0"/>
          <c:showSerName val="0"/>
          <c:showPercent val="0"/>
          <c:showBubbleSize val="0"/>
        </c:dLbls>
        <c:axId val="593773728"/>
        <c:axId val="512494128"/>
      </c:scatterChart>
      <c:valAx>
        <c:axId val="593773728"/>
        <c:scaling>
          <c:orientation val="minMax"/>
          <c:max val="2017"/>
          <c:min val="1996"/>
        </c:scaling>
        <c:delete val="0"/>
        <c:axPos val="b"/>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512494128"/>
        <c:crosses val="autoZero"/>
        <c:crossBetween val="midCat"/>
        <c:majorUnit val="3"/>
        <c:minorUnit val="1"/>
      </c:valAx>
      <c:valAx>
        <c:axId val="512494128"/>
        <c:scaling>
          <c:orientation val="minMax"/>
          <c:max val="7000"/>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593773728"/>
        <c:crosses val="autoZero"/>
        <c:crossBetween val="midCat"/>
      </c:valAx>
      <c:spPr>
        <a:noFill/>
        <a:ln>
          <a:noFill/>
        </a:ln>
        <a:effectLst/>
      </c:spPr>
    </c:plotArea>
    <c:legend>
      <c:legendPos val="r"/>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4090323297411397E-2"/>
          <c:y val="3.7617125984251966E-2"/>
          <c:w val="0.74815676035996015"/>
          <c:h val="0.87347121062992128"/>
        </c:manualLayout>
      </c:layout>
      <c:scatterChart>
        <c:scatterStyle val="smoothMarker"/>
        <c:varyColors val="0"/>
        <c:ser>
          <c:idx val="0"/>
          <c:order val="0"/>
          <c:tx>
            <c:strRef>
              <c:f>Sheet1!$B$1</c:f>
              <c:strCache>
                <c:ptCount val="1"/>
                <c:pt idx="0">
                  <c:v>400%+ FPL ($81680+)</c:v>
                </c:pt>
              </c:strCache>
            </c:strRef>
          </c:tx>
          <c:spPr>
            <a:ln w="12700" cap="rnd">
              <a:solidFill>
                <a:schemeClr val="accent4"/>
              </a:solidFill>
              <a:round/>
            </a:ln>
            <a:effectLst/>
          </c:spPr>
          <c:marker>
            <c:symbol val="circle"/>
            <c:size val="4"/>
            <c:spPr>
              <a:solidFill>
                <a:schemeClr val="accent4"/>
              </a:solidFill>
              <a:ln w="9525">
                <a:noFill/>
              </a:ln>
              <a:effectLst/>
            </c:spPr>
          </c:marker>
          <c:xVal>
            <c:numRef>
              <c:f>Sheet1!$A$2:$A$23</c:f>
              <c:numCache>
                <c:formatCode>General</c:formatCode>
                <c:ptCount val="22"/>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pt idx="19">
                  <c:v>2015</c:v>
                </c:pt>
                <c:pt idx="20">
                  <c:v>2016</c:v>
                </c:pt>
                <c:pt idx="21">
                  <c:v>2017</c:v>
                </c:pt>
              </c:numCache>
            </c:numRef>
          </c:xVal>
          <c:yVal>
            <c:numRef>
              <c:f>Sheet1!$B$2:$B$23</c:f>
              <c:numCache>
                <c:formatCode>General</c:formatCode>
                <c:ptCount val="22"/>
                <c:pt idx="0">
                  <c:v>1018</c:v>
                </c:pt>
                <c:pt idx="1">
                  <c:v>1042</c:v>
                </c:pt>
                <c:pt idx="2">
                  <c:v>965</c:v>
                </c:pt>
                <c:pt idx="3">
                  <c:v>986</c:v>
                </c:pt>
                <c:pt idx="4">
                  <c:v>1110</c:v>
                </c:pt>
                <c:pt idx="5">
                  <c:v>1281</c:v>
                </c:pt>
                <c:pt idx="6">
                  <c:v>1502</c:v>
                </c:pt>
                <c:pt idx="7">
                  <c:v>1698</c:v>
                </c:pt>
                <c:pt idx="8">
                  <c:v>1709</c:v>
                </c:pt>
                <c:pt idx="9">
                  <c:v>1829</c:v>
                </c:pt>
                <c:pt idx="10">
                  <c:v>2094</c:v>
                </c:pt>
                <c:pt idx="11">
                  <c:v>1861</c:v>
                </c:pt>
                <c:pt idx="12">
                  <c:v>1962</c:v>
                </c:pt>
                <c:pt idx="13">
                  <c:v>1877</c:v>
                </c:pt>
                <c:pt idx="14">
                  <c:v>1967</c:v>
                </c:pt>
                <c:pt idx="15">
                  <c:v>1960</c:v>
                </c:pt>
                <c:pt idx="16">
                  <c:v>2077</c:v>
                </c:pt>
                <c:pt idx="17">
                  <c:v>2042</c:v>
                </c:pt>
                <c:pt idx="18">
                  <c:v>1999</c:v>
                </c:pt>
                <c:pt idx="19">
                  <c:v>2304</c:v>
                </c:pt>
                <c:pt idx="20">
                  <c:v>2326</c:v>
                </c:pt>
                <c:pt idx="21">
                  <c:v>2198</c:v>
                </c:pt>
              </c:numCache>
            </c:numRef>
          </c:yVal>
          <c:smooth val="1"/>
          <c:extLst>
            <c:ext xmlns:c16="http://schemas.microsoft.com/office/drawing/2014/chart" uri="{C3380CC4-5D6E-409C-BE32-E72D297353CC}">
              <c16:uniqueId val="{00000000-F2CF-489E-9C8F-A0CA7D4303B0}"/>
            </c:ext>
          </c:extLst>
        </c:ser>
        <c:ser>
          <c:idx val="1"/>
          <c:order val="1"/>
          <c:tx>
            <c:strRef>
              <c:f>Sheet1!$C$1</c:f>
              <c:strCache>
                <c:ptCount val="1"/>
                <c:pt idx="0">
                  <c:v>200%–399% FPL ($40840–$81680)</c:v>
                </c:pt>
              </c:strCache>
            </c:strRef>
          </c:tx>
          <c:spPr>
            <a:ln w="12700" cap="rnd">
              <a:solidFill>
                <a:schemeClr val="accent3"/>
              </a:solidFill>
              <a:round/>
            </a:ln>
            <a:effectLst/>
          </c:spPr>
          <c:marker>
            <c:symbol val="circle"/>
            <c:size val="4"/>
            <c:spPr>
              <a:solidFill>
                <a:schemeClr val="accent3"/>
              </a:solidFill>
              <a:ln w="9525">
                <a:noFill/>
              </a:ln>
              <a:effectLst/>
            </c:spPr>
          </c:marker>
          <c:xVal>
            <c:numRef>
              <c:f>Sheet1!$A$2:$A$23</c:f>
              <c:numCache>
                <c:formatCode>General</c:formatCode>
                <c:ptCount val="22"/>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pt idx="19">
                  <c:v>2015</c:v>
                </c:pt>
                <c:pt idx="20">
                  <c:v>2016</c:v>
                </c:pt>
                <c:pt idx="21">
                  <c:v>2017</c:v>
                </c:pt>
              </c:numCache>
            </c:numRef>
          </c:xVal>
          <c:yVal>
            <c:numRef>
              <c:f>Sheet1!$C$2:$C$23</c:f>
              <c:numCache>
                <c:formatCode>General</c:formatCode>
                <c:ptCount val="22"/>
                <c:pt idx="0">
                  <c:v>781</c:v>
                </c:pt>
                <c:pt idx="1">
                  <c:v>837</c:v>
                </c:pt>
                <c:pt idx="2">
                  <c:v>823</c:v>
                </c:pt>
                <c:pt idx="3">
                  <c:v>918</c:v>
                </c:pt>
                <c:pt idx="4">
                  <c:v>965</c:v>
                </c:pt>
                <c:pt idx="5">
                  <c:v>1113</c:v>
                </c:pt>
                <c:pt idx="6">
                  <c:v>1165</c:v>
                </c:pt>
                <c:pt idx="7">
                  <c:v>1415</c:v>
                </c:pt>
                <c:pt idx="8">
                  <c:v>1481</c:v>
                </c:pt>
                <c:pt idx="9">
                  <c:v>1628</c:v>
                </c:pt>
                <c:pt idx="10">
                  <c:v>1612</c:v>
                </c:pt>
                <c:pt idx="11">
                  <c:v>1522</c:v>
                </c:pt>
                <c:pt idx="12">
                  <c:v>1618</c:v>
                </c:pt>
                <c:pt idx="13">
                  <c:v>1470</c:v>
                </c:pt>
                <c:pt idx="14">
                  <c:v>1572</c:v>
                </c:pt>
                <c:pt idx="15">
                  <c:v>1601</c:v>
                </c:pt>
                <c:pt idx="16">
                  <c:v>1679</c:v>
                </c:pt>
                <c:pt idx="17">
                  <c:v>1643</c:v>
                </c:pt>
                <c:pt idx="18">
                  <c:v>1299</c:v>
                </c:pt>
                <c:pt idx="19">
                  <c:v>1454</c:v>
                </c:pt>
                <c:pt idx="20">
                  <c:v>1362</c:v>
                </c:pt>
                <c:pt idx="21">
                  <c:v>1443</c:v>
                </c:pt>
              </c:numCache>
            </c:numRef>
          </c:yVal>
          <c:smooth val="1"/>
          <c:extLst>
            <c:ext xmlns:c16="http://schemas.microsoft.com/office/drawing/2014/chart" uri="{C3380CC4-5D6E-409C-BE32-E72D297353CC}">
              <c16:uniqueId val="{00000004-F2CF-489E-9C8F-A0CA7D4303B0}"/>
            </c:ext>
          </c:extLst>
        </c:ser>
        <c:ser>
          <c:idx val="2"/>
          <c:order val="2"/>
          <c:tx>
            <c:strRef>
              <c:f>Sheet1!$D$1</c:f>
              <c:strCache>
                <c:ptCount val="1"/>
                <c:pt idx="0">
                  <c:v>100%–199% FPL ($21237–$40840)</c:v>
                </c:pt>
              </c:strCache>
            </c:strRef>
          </c:tx>
          <c:spPr>
            <a:ln w="12700" cap="rnd">
              <a:solidFill>
                <a:schemeClr val="accent2"/>
              </a:solidFill>
              <a:round/>
            </a:ln>
            <a:effectLst/>
          </c:spPr>
          <c:marker>
            <c:symbol val="circle"/>
            <c:size val="4"/>
            <c:spPr>
              <a:solidFill>
                <a:schemeClr val="accent2"/>
              </a:solidFill>
              <a:ln w="9525">
                <a:noFill/>
              </a:ln>
              <a:effectLst/>
            </c:spPr>
          </c:marker>
          <c:xVal>
            <c:numRef>
              <c:f>Sheet1!$A$2:$A$23</c:f>
              <c:numCache>
                <c:formatCode>General</c:formatCode>
                <c:ptCount val="22"/>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pt idx="19">
                  <c:v>2015</c:v>
                </c:pt>
                <c:pt idx="20">
                  <c:v>2016</c:v>
                </c:pt>
                <c:pt idx="21">
                  <c:v>2017</c:v>
                </c:pt>
              </c:numCache>
            </c:numRef>
          </c:xVal>
          <c:yVal>
            <c:numRef>
              <c:f>Sheet1!$D$2:$D$23</c:f>
              <c:numCache>
                <c:formatCode>General</c:formatCode>
                <c:ptCount val="22"/>
                <c:pt idx="0">
                  <c:v>843</c:v>
                </c:pt>
                <c:pt idx="1">
                  <c:v>835</c:v>
                </c:pt>
                <c:pt idx="2">
                  <c:v>730</c:v>
                </c:pt>
                <c:pt idx="3">
                  <c:v>952</c:v>
                </c:pt>
                <c:pt idx="4">
                  <c:v>1101</c:v>
                </c:pt>
                <c:pt idx="5">
                  <c:v>1201</c:v>
                </c:pt>
                <c:pt idx="6">
                  <c:v>1209</c:v>
                </c:pt>
                <c:pt idx="7">
                  <c:v>1282</c:v>
                </c:pt>
                <c:pt idx="8">
                  <c:v>1377</c:v>
                </c:pt>
                <c:pt idx="9">
                  <c:v>1339</c:v>
                </c:pt>
                <c:pt idx="10">
                  <c:v>1559</c:v>
                </c:pt>
                <c:pt idx="11">
                  <c:v>1246</c:v>
                </c:pt>
                <c:pt idx="12">
                  <c:v>1455</c:v>
                </c:pt>
                <c:pt idx="13">
                  <c:v>1287</c:v>
                </c:pt>
                <c:pt idx="14">
                  <c:v>1200</c:v>
                </c:pt>
                <c:pt idx="15">
                  <c:v>1256</c:v>
                </c:pt>
                <c:pt idx="16">
                  <c:v>1187</c:v>
                </c:pt>
                <c:pt idx="17">
                  <c:v>1190</c:v>
                </c:pt>
                <c:pt idx="18">
                  <c:v>1015</c:v>
                </c:pt>
                <c:pt idx="19">
                  <c:v>1138</c:v>
                </c:pt>
                <c:pt idx="20">
                  <c:v>939</c:v>
                </c:pt>
                <c:pt idx="21">
                  <c:v>1092</c:v>
                </c:pt>
              </c:numCache>
            </c:numRef>
          </c:yVal>
          <c:smooth val="1"/>
          <c:extLst>
            <c:ext xmlns:c16="http://schemas.microsoft.com/office/drawing/2014/chart" uri="{C3380CC4-5D6E-409C-BE32-E72D297353CC}">
              <c16:uniqueId val="{00000005-F2CF-489E-9C8F-A0CA7D4303B0}"/>
            </c:ext>
          </c:extLst>
        </c:ser>
        <c:ser>
          <c:idx val="3"/>
          <c:order val="3"/>
          <c:tx>
            <c:strRef>
              <c:f>Sheet1!$E$1</c:f>
              <c:strCache>
                <c:ptCount val="1"/>
                <c:pt idx="0">
                  <c:v>&lt;100% FPL (&lt;$21237)</c:v>
                </c:pt>
              </c:strCache>
            </c:strRef>
          </c:tx>
          <c:spPr>
            <a:ln w="12700" cap="rnd">
              <a:solidFill>
                <a:schemeClr val="accent1"/>
              </a:solidFill>
              <a:round/>
            </a:ln>
            <a:effectLst/>
          </c:spPr>
          <c:marker>
            <c:symbol val="circle"/>
            <c:size val="4"/>
            <c:spPr>
              <a:solidFill>
                <a:schemeClr val="accent1"/>
              </a:solidFill>
              <a:ln w="9525">
                <a:noFill/>
              </a:ln>
              <a:effectLst/>
            </c:spPr>
          </c:marker>
          <c:xVal>
            <c:numRef>
              <c:f>Sheet1!$A$2:$A$23</c:f>
              <c:numCache>
                <c:formatCode>General</c:formatCode>
                <c:ptCount val="22"/>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pt idx="19">
                  <c:v>2015</c:v>
                </c:pt>
                <c:pt idx="20">
                  <c:v>2016</c:v>
                </c:pt>
                <c:pt idx="21">
                  <c:v>2017</c:v>
                </c:pt>
              </c:numCache>
            </c:numRef>
          </c:xVal>
          <c:yVal>
            <c:numRef>
              <c:f>Sheet1!$E$2:$E$23</c:f>
              <c:numCache>
                <c:formatCode>General</c:formatCode>
                <c:ptCount val="22"/>
                <c:pt idx="0">
                  <c:v>630</c:v>
                </c:pt>
                <c:pt idx="1">
                  <c:v>833</c:v>
                </c:pt>
                <c:pt idx="2">
                  <c:v>836</c:v>
                </c:pt>
                <c:pt idx="3">
                  <c:v>951</c:v>
                </c:pt>
                <c:pt idx="4">
                  <c:v>963</c:v>
                </c:pt>
                <c:pt idx="5">
                  <c:v>1364</c:v>
                </c:pt>
                <c:pt idx="6">
                  <c:v>1241</c:v>
                </c:pt>
                <c:pt idx="7">
                  <c:v>1493</c:v>
                </c:pt>
                <c:pt idx="8">
                  <c:v>1375</c:v>
                </c:pt>
                <c:pt idx="9">
                  <c:v>1422</c:v>
                </c:pt>
                <c:pt idx="10">
                  <c:v>1411</c:v>
                </c:pt>
                <c:pt idx="11">
                  <c:v>1221</c:v>
                </c:pt>
                <c:pt idx="12">
                  <c:v>1138</c:v>
                </c:pt>
                <c:pt idx="13">
                  <c:v>974</c:v>
                </c:pt>
                <c:pt idx="14">
                  <c:v>943</c:v>
                </c:pt>
                <c:pt idx="15">
                  <c:v>1038</c:v>
                </c:pt>
                <c:pt idx="16">
                  <c:v>976</c:v>
                </c:pt>
                <c:pt idx="17">
                  <c:v>851</c:v>
                </c:pt>
                <c:pt idx="18">
                  <c:v>793</c:v>
                </c:pt>
                <c:pt idx="19">
                  <c:v>600</c:v>
                </c:pt>
                <c:pt idx="20">
                  <c:v>740</c:v>
                </c:pt>
                <c:pt idx="21">
                  <c:v>656</c:v>
                </c:pt>
              </c:numCache>
            </c:numRef>
          </c:yVal>
          <c:smooth val="1"/>
          <c:extLst>
            <c:ext xmlns:c16="http://schemas.microsoft.com/office/drawing/2014/chart" uri="{C3380CC4-5D6E-409C-BE32-E72D297353CC}">
              <c16:uniqueId val="{00000006-F2CF-489E-9C8F-A0CA7D4303B0}"/>
            </c:ext>
          </c:extLst>
        </c:ser>
        <c:dLbls>
          <c:showLegendKey val="0"/>
          <c:showVal val="0"/>
          <c:showCatName val="0"/>
          <c:showSerName val="0"/>
          <c:showPercent val="0"/>
          <c:showBubbleSize val="0"/>
        </c:dLbls>
        <c:axId val="721624408"/>
        <c:axId val="721626376"/>
      </c:scatterChart>
      <c:valAx>
        <c:axId val="721624408"/>
        <c:scaling>
          <c:orientation val="minMax"/>
          <c:max val="2017"/>
          <c:min val="1996"/>
        </c:scaling>
        <c:delete val="0"/>
        <c:axPos val="b"/>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721626376"/>
        <c:crosses val="autoZero"/>
        <c:crossBetween val="midCat"/>
      </c:valAx>
      <c:valAx>
        <c:axId val="721626376"/>
        <c:scaling>
          <c:orientation val="minMax"/>
          <c:max val="2500"/>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721624408"/>
        <c:crosses val="autoZero"/>
        <c:crossBetween val="midCat"/>
      </c:valAx>
      <c:spPr>
        <a:noFill/>
        <a:ln>
          <a:noFill/>
        </a:ln>
        <a:effectLst/>
      </c:spPr>
    </c:plotArea>
    <c:legend>
      <c:legendPos val="r"/>
      <c:layout>
        <c:manualLayout>
          <c:xMode val="edge"/>
          <c:yMode val="edge"/>
          <c:x val="0.83241473169647828"/>
          <c:y val="0.15322785433070868"/>
          <c:w val="0.16758526830352183"/>
          <c:h val="0.63104429133858264"/>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099729200516602E-2"/>
          <c:y val="3.9025965378914541E-2"/>
          <c:w val="0.79238895138107734"/>
          <c:h val="0.89987125293548897"/>
        </c:manualLayout>
      </c:layout>
      <c:barChart>
        <c:barDir val="col"/>
        <c:grouping val="stacked"/>
        <c:varyColors val="0"/>
        <c:ser>
          <c:idx val="0"/>
          <c:order val="0"/>
          <c:tx>
            <c:strRef>
              <c:f>MeanTop5!$B$55</c:f>
              <c:strCache>
                <c:ptCount val="1"/>
                <c:pt idx="0">
                  <c:v>All other</c:v>
                </c:pt>
              </c:strCache>
            </c:strRef>
          </c:tx>
          <c:spPr>
            <a:solidFill>
              <a:schemeClr val="accent1"/>
            </a:solidFill>
            <a:ln>
              <a:noFill/>
            </a:ln>
            <a:effectLst/>
          </c:spPr>
          <c:invertIfNegative val="0"/>
          <c:dLbls>
            <c:dLbl>
              <c:idx val="0"/>
              <c:tx>
                <c:rich>
                  <a:bodyPr/>
                  <a:lstStyle/>
                  <a:p>
                    <a:r>
                      <a:rPr lang="en-US" baseline="0"/>
                      <a:t>11%</a:t>
                    </a:r>
                    <a:endParaRPr lang="en-US"/>
                  </a:p>
                </c:rich>
              </c:tx>
              <c:dLblPos val="inBase"/>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0-41DC-CD46-9A7C-EF5A23163F23}"/>
                </c:ext>
              </c:extLst>
            </c:dLbl>
            <c:dLbl>
              <c:idx val="1"/>
              <c:tx>
                <c:rich>
                  <a:bodyPr/>
                  <a:lstStyle/>
                  <a:p>
                    <a:r>
                      <a:rPr lang="en-US" baseline="0"/>
                      <a:t> 15%</a:t>
                    </a:r>
                    <a:endParaRPr lang="en-US"/>
                  </a:p>
                </c:rich>
              </c:tx>
              <c:dLblPos val="inBase"/>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1DC-CD46-9A7C-EF5A23163F23}"/>
                </c:ext>
              </c:extLst>
            </c:dLbl>
            <c:dLbl>
              <c:idx val="2"/>
              <c:tx>
                <c:rich>
                  <a:bodyPr/>
                  <a:lstStyle/>
                  <a:p>
                    <a:r>
                      <a:rPr lang="en-US"/>
                      <a:t>10%</a:t>
                    </a:r>
                  </a:p>
                </c:rich>
              </c:tx>
              <c:dLblPos val="inBase"/>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2-41DC-CD46-9A7C-EF5A23163F23}"/>
                </c:ext>
              </c:extLst>
            </c:dLbl>
            <c:dLbl>
              <c:idx val="3"/>
              <c:tx>
                <c:rich>
                  <a:bodyPr/>
                  <a:lstStyle/>
                  <a:p>
                    <a:r>
                      <a:rPr lang="en-US"/>
                      <a:t>9%</a:t>
                    </a:r>
                  </a:p>
                </c:rich>
              </c:tx>
              <c:dLblPos val="inBase"/>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3-41DC-CD46-9A7C-EF5A23163F23}"/>
                </c:ext>
              </c:extLst>
            </c:dLbl>
            <c:dLbl>
              <c:idx val="4"/>
              <c:tx>
                <c:rich>
                  <a:bodyPr/>
                  <a:lstStyle/>
                  <a:p>
                    <a:r>
                      <a:rPr lang="en-US"/>
                      <a:t>8%</a:t>
                    </a:r>
                  </a:p>
                </c:rich>
              </c:tx>
              <c:dLblPos val="inBase"/>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4-41DC-CD46-9A7C-EF5A23163F23}"/>
                </c:ext>
              </c:extLst>
            </c:dLbl>
            <c:spPr>
              <a:noFill/>
              <a:ln>
                <a:noFill/>
              </a:ln>
              <a:effectLst/>
            </c:spPr>
            <c:txPr>
              <a:bodyPr rot="0" spcFirstLastPara="1" vertOverflow="clip" horzOverflow="clip" vert="horz" wrap="square" lIns="36576" tIns="18288" rIns="36576" bIns="18288" anchor="ctr" anchorCtr="1">
                <a:spAutoFit/>
              </a:bodyPr>
              <a:lstStyle/>
              <a:p>
                <a:pPr>
                  <a:defRPr sz="1197" b="0" i="0" u="none" strike="noStrike" kern="1200" baseline="0">
                    <a:solidFill>
                      <a:schemeClr val="bg1"/>
                    </a:solidFill>
                    <a:latin typeface="+mn-lt"/>
                    <a:ea typeface="+mn-ea"/>
                    <a:cs typeface="+mn-cs"/>
                  </a:defRPr>
                </a:pPr>
                <a:endParaRPr lang="en-US"/>
              </a:p>
            </c:txPr>
            <c:dLblPos val="inBase"/>
            <c:showLegendKey val="0"/>
            <c:showVal val="1"/>
            <c:showCatName val="1"/>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cat>
            <c:numRef>
              <c:f>MeanTop5!$C$54:$G$54</c:f>
              <c:numCache>
                <c:formatCode>General</c:formatCode>
                <c:ptCount val="5"/>
                <c:pt idx="0">
                  <c:v>1996</c:v>
                </c:pt>
                <c:pt idx="1">
                  <c:v>2001</c:v>
                </c:pt>
                <c:pt idx="2">
                  <c:v>2006</c:v>
                </c:pt>
                <c:pt idx="3">
                  <c:v>2011</c:v>
                </c:pt>
                <c:pt idx="4">
                  <c:v>2017</c:v>
                </c:pt>
              </c:numCache>
            </c:numRef>
          </c:cat>
          <c:val>
            <c:numRef>
              <c:f>MeanTop5!$C$55:$G$55</c:f>
              <c:numCache>
                <c:formatCode>General</c:formatCode>
                <c:ptCount val="5"/>
                <c:pt idx="0">
                  <c:v>352.96131247499994</c:v>
                </c:pt>
                <c:pt idx="1">
                  <c:v>571.28096395128</c:v>
                </c:pt>
                <c:pt idx="2">
                  <c:v>542.38879570721997</c:v>
                </c:pt>
                <c:pt idx="3">
                  <c:v>376.89049287</c:v>
                </c:pt>
                <c:pt idx="4">
                  <c:v>344.13509207999999</c:v>
                </c:pt>
              </c:numCache>
            </c:numRef>
          </c:val>
          <c:extLst>
            <c:ext xmlns:c16="http://schemas.microsoft.com/office/drawing/2014/chart" uri="{C3380CC4-5D6E-409C-BE32-E72D297353CC}">
              <c16:uniqueId val="{00000005-41DC-CD46-9A7C-EF5A23163F23}"/>
            </c:ext>
          </c:extLst>
        </c:ser>
        <c:ser>
          <c:idx val="1"/>
          <c:order val="1"/>
          <c:tx>
            <c:strRef>
              <c:f>MeanTop5!$B$56</c:f>
              <c:strCache>
                <c:ptCount val="1"/>
                <c:pt idx="0">
                  <c:v>Any time uninsured</c:v>
                </c:pt>
              </c:strCache>
            </c:strRef>
          </c:tx>
          <c:spPr>
            <a:solidFill>
              <a:schemeClr val="accent2"/>
            </a:solidFill>
            <a:ln>
              <a:noFill/>
            </a:ln>
            <a:effectLst/>
          </c:spPr>
          <c:invertIfNegative val="0"/>
          <c:dLbls>
            <c:dLbl>
              <c:idx val="0"/>
              <c:tx>
                <c:rich>
                  <a:bodyPr/>
                  <a:lstStyle/>
                  <a:p>
                    <a:r>
                      <a:rPr lang="en-US"/>
                      <a:t>24%</a:t>
                    </a:r>
                  </a:p>
                </c:rich>
              </c:tx>
              <c:dLblPos val="inBase"/>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6-41DC-CD46-9A7C-EF5A23163F23}"/>
                </c:ext>
              </c:extLst>
            </c:dLbl>
            <c:dLbl>
              <c:idx val="1"/>
              <c:tx>
                <c:rich>
                  <a:bodyPr/>
                  <a:lstStyle/>
                  <a:p>
                    <a:r>
                      <a:rPr lang="en-US" baseline="0"/>
                      <a:t> 25%</a:t>
                    </a:r>
                    <a:endParaRPr lang="en-US"/>
                  </a:p>
                </c:rich>
              </c:tx>
              <c:dLblPos val="inBase"/>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7-41DC-CD46-9A7C-EF5A23163F23}"/>
                </c:ext>
              </c:extLst>
            </c:dLbl>
            <c:dLbl>
              <c:idx val="2"/>
              <c:tx>
                <c:rich>
                  <a:bodyPr/>
                  <a:lstStyle/>
                  <a:p>
                    <a:r>
                      <a:rPr lang="en-US"/>
                      <a:t>28%</a:t>
                    </a:r>
                  </a:p>
                </c:rich>
              </c:tx>
              <c:dLblPos val="inBase"/>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8-41DC-CD46-9A7C-EF5A23163F23}"/>
                </c:ext>
              </c:extLst>
            </c:dLbl>
            <c:dLbl>
              <c:idx val="3"/>
              <c:tx>
                <c:rich>
                  <a:bodyPr/>
                  <a:lstStyle/>
                  <a:p>
                    <a:r>
                      <a:rPr lang="en-US"/>
                      <a:t>22%</a:t>
                    </a:r>
                  </a:p>
                </c:rich>
              </c:tx>
              <c:dLblPos val="inBase"/>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9-41DC-CD46-9A7C-EF5A23163F23}"/>
                </c:ext>
              </c:extLst>
            </c:dLbl>
            <c:dLbl>
              <c:idx val="4"/>
              <c:tx>
                <c:rich>
                  <a:bodyPr/>
                  <a:lstStyle/>
                  <a:p>
                    <a:r>
                      <a:rPr lang="en-US"/>
                      <a:t>16%</a:t>
                    </a:r>
                  </a:p>
                </c:rich>
              </c:tx>
              <c:dLblPos val="inBase"/>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A-41DC-CD46-9A7C-EF5A23163F23}"/>
                </c:ext>
              </c:extLst>
            </c:dLbl>
            <c:spPr>
              <a:noFill/>
              <a:ln>
                <a:noFill/>
              </a:ln>
              <a:effectLst/>
            </c:spPr>
            <c:txPr>
              <a:bodyPr rot="0" spcFirstLastPara="1" vertOverflow="clip" horzOverflow="clip" vert="horz" wrap="square" lIns="36576" tIns="18288" rIns="36576" bIns="18288" anchor="ctr" anchorCtr="1">
                <a:spAutoFit/>
              </a:bodyPr>
              <a:lstStyle/>
              <a:p>
                <a:pPr>
                  <a:defRPr sz="1197" b="0" i="0" u="none" strike="noStrike" kern="1200" baseline="0">
                    <a:solidFill>
                      <a:schemeClr val="bg1"/>
                    </a:solidFill>
                    <a:latin typeface="+mn-lt"/>
                    <a:ea typeface="+mn-ea"/>
                    <a:cs typeface="+mn-cs"/>
                  </a:defRPr>
                </a:pPr>
                <a:endParaRPr lang="en-US"/>
              </a:p>
            </c:txPr>
            <c:dLblPos val="inBase"/>
            <c:showLegendKey val="0"/>
            <c:showVal val="1"/>
            <c:showCatName val="1"/>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cat>
            <c:numRef>
              <c:f>MeanTop5!$C$54:$G$54</c:f>
              <c:numCache>
                <c:formatCode>General</c:formatCode>
                <c:ptCount val="5"/>
                <c:pt idx="0">
                  <c:v>1996</c:v>
                </c:pt>
                <c:pt idx="1">
                  <c:v>2001</c:v>
                </c:pt>
                <c:pt idx="2">
                  <c:v>2006</c:v>
                </c:pt>
                <c:pt idx="3">
                  <c:v>2011</c:v>
                </c:pt>
                <c:pt idx="4">
                  <c:v>2017</c:v>
                </c:pt>
              </c:numCache>
            </c:numRef>
          </c:cat>
          <c:val>
            <c:numRef>
              <c:f>MeanTop5!$C$56:$G$56</c:f>
              <c:numCache>
                <c:formatCode>General</c:formatCode>
                <c:ptCount val="5"/>
                <c:pt idx="0">
                  <c:v>729.04236157499986</c:v>
                </c:pt>
                <c:pt idx="1">
                  <c:v>960.22208473031992</c:v>
                </c:pt>
                <c:pt idx="2">
                  <c:v>1461.7976076059401</c:v>
                </c:pt>
                <c:pt idx="3">
                  <c:v>923.48468307600001</c:v>
                </c:pt>
                <c:pt idx="4">
                  <c:v>651.61674240000002</c:v>
                </c:pt>
              </c:numCache>
            </c:numRef>
          </c:val>
          <c:extLst>
            <c:ext xmlns:c16="http://schemas.microsoft.com/office/drawing/2014/chart" uri="{C3380CC4-5D6E-409C-BE32-E72D297353CC}">
              <c16:uniqueId val="{0000000B-41DC-CD46-9A7C-EF5A23163F23}"/>
            </c:ext>
          </c:extLst>
        </c:ser>
        <c:ser>
          <c:idx val="2"/>
          <c:order val="2"/>
          <c:tx>
            <c:strRef>
              <c:f>MeanTop5!$B$57</c:f>
              <c:strCache>
                <c:ptCount val="1"/>
                <c:pt idx="0">
                  <c:v>Private group</c:v>
                </c:pt>
              </c:strCache>
            </c:strRef>
          </c:tx>
          <c:spPr>
            <a:solidFill>
              <a:schemeClr val="accent3"/>
            </a:solidFill>
            <a:ln>
              <a:noFill/>
            </a:ln>
            <a:effectLst/>
          </c:spPr>
          <c:invertIfNegative val="0"/>
          <c:dLbls>
            <c:dLbl>
              <c:idx val="0"/>
              <c:tx>
                <c:rich>
                  <a:bodyPr/>
                  <a:lstStyle/>
                  <a:p>
                    <a:r>
                      <a:rPr lang="en-US"/>
                      <a:t>58%</a:t>
                    </a:r>
                  </a:p>
                </c:rich>
              </c:tx>
              <c:dLblPos val="ctr"/>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C-41DC-CD46-9A7C-EF5A23163F23}"/>
                </c:ext>
              </c:extLst>
            </c:dLbl>
            <c:dLbl>
              <c:idx val="1"/>
              <c:tx>
                <c:rich>
                  <a:bodyPr/>
                  <a:lstStyle/>
                  <a:p>
                    <a:r>
                      <a:rPr lang="en-US" baseline="0"/>
                      <a:t> 52%</a:t>
                    </a:r>
                    <a:endParaRPr lang="en-US"/>
                  </a:p>
                </c:rich>
              </c:tx>
              <c:dLblPos val="ctr"/>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D-41DC-CD46-9A7C-EF5A23163F23}"/>
                </c:ext>
              </c:extLst>
            </c:dLbl>
            <c:dLbl>
              <c:idx val="2"/>
              <c:tx>
                <c:rich>
                  <a:bodyPr/>
                  <a:lstStyle/>
                  <a:p>
                    <a:r>
                      <a:rPr lang="en-US"/>
                      <a:t>55%</a:t>
                    </a:r>
                  </a:p>
                </c:rich>
              </c:tx>
              <c:dLblPos val="ctr"/>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E-41DC-CD46-9A7C-EF5A23163F23}"/>
                </c:ext>
              </c:extLst>
            </c:dLbl>
            <c:dLbl>
              <c:idx val="3"/>
              <c:tx>
                <c:rich>
                  <a:bodyPr/>
                  <a:lstStyle/>
                  <a:p>
                    <a:r>
                      <a:rPr lang="en-US"/>
                      <a:t>62%</a:t>
                    </a:r>
                  </a:p>
                </c:rich>
              </c:tx>
              <c:dLblPos val="ctr"/>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F-41DC-CD46-9A7C-EF5A23163F23}"/>
                </c:ext>
              </c:extLst>
            </c:dLbl>
            <c:dLbl>
              <c:idx val="4"/>
              <c:tx>
                <c:rich>
                  <a:bodyPr/>
                  <a:lstStyle/>
                  <a:p>
                    <a:r>
                      <a:rPr lang="en-US"/>
                      <a:t>67%</a:t>
                    </a:r>
                  </a:p>
                </c:rich>
              </c:tx>
              <c:dLblPos val="ctr"/>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0-41DC-CD46-9A7C-EF5A23163F23}"/>
                </c:ext>
              </c:extLst>
            </c:dLbl>
            <c:spPr>
              <a:noFill/>
              <a:ln>
                <a:noFill/>
              </a:ln>
              <a:effectLst/>
            </c:spPr>
            <c:txPr>
              <a:bodyPr rot="0" spcFirstLastPara="1" vertOverflow="clip" horzOverflow="clip" vert="horz" wrap="square" lIns="36576" tIns="18288" rIns="36576" bIns="18288" anchor="ctr" anchorCtr="1">
                <a:spAutoFit/>
              </a:bodyPr>
              <a:lstStyle/>
              <a:p>
                <a:pPr>
                  <a:defRPr sz="1197" b="0" i="0" u="none" strike="noStrike" kern="1200" baseline="0">
                    <a:solidFill>
                      <a:schemeClr val="bg1"/>
                    </a:solidFill>
                    <a:latin typeface="+mn-lt"/>
                    <a:ea typeface="+mn-ea"/>
                    <a:cs typeface="+mn-cs"/>
                  </a:defRPr>
                </a:pPr>
                <a:endParaRPr lang="en-US"/>
              </a:p>
            </c:txPr>
            <c:dLblPos val="ctr"/>
            <c:showLegendKey val="0"/>
            <c:showVal val="1"/>
            <c:showCatName val="1"/>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cat>
            <c:numRef>
              <c:f>MeanTop5!$C$54:$G$54</c:f>
              <c:numCache>
                <c:formatCode>General</c:formatCode>
                <c:ptCount val="5"/>
                <c:pt idx="0">
                  <c:v>1996</c:v>
                </c:pt>
                <c:pt idx="1">
                  <c:v>2001</c:v>
                </c:pt>
                <c:pt idx="2">
                  <c:v>2006</c:v>
                </c:pt>
                <c:pt idx="3">
                  <c:v>2011</c:v>
                </c:pt>
                <c:pt idx="4">
                  <c:v>2017</c:v>
                </c:pt>
              </c:numCache>
            </c:numRef>
          </c:cat>
          <c:val>
            <c:numRef>
              <c:f>MeanTop5!$C$57:$G$57</c:f>
              <c:numCache>
                <c:formatCode>General</c:formatCode>
                <c:ptCount val="5"/>
                <c:pt idx="0">
                  <c:v>1773.7461938699998</c:v>
                </c:pt>
                <c:pt idx="1">
                  <c:v>1988.3003688948002</c:v>
                </c:pt>
                <c:pt idx="2">
                  <c:v>2872.1124819664201</c:v>
                </c:pt>
                <c:pt idx="3">
                  <c:v>2537.729318658</c:v>
                </c:pt>
                <c:pt idx="4">
                  <c:v>2735.5685366879998</c:v>
                </c:pt>
              </c:numCache>
            </c:numRef>
          </c:val>
          <c:extLst>
            <c:ext xmlns:c16="http://schemas.microsoft.com/office/drawing/2014/chart" uri="{C3380CC4-5D6E-409C-BE32-E72D297353CC}">
              <c16:uniqueId val="{00000011-41DC-CD46-9A7C-EF5A23163F23}"/>
            </c:ext>
          </c:extLst>
        </c:ser>
        <c:ser>
          <c:idx val="3"/>
          <c:order val="3"/>
          <c:tx>
            <c:strRef>
              <c:f>MeanTop5!$B$58</c:f>
              <c:strCache>
                <c:ptCount val="1"/>
                <c:pt idx="0">
                  <c:v>Nongroup</c:v>
                </c:pt>
              </c:strCache>
            </c:strRef>
          </c:tx>
          <c:spPr>
            <a:solidFill>
              <a:schemeClr val="accent4"/>
            </a:solidFill>
            <a:ln>
              <a:noFill/>
            </a:ln>
            <a:effectLst/>
          </c:spPr>
          <c:invertIfNegative val="0"/>
          <c:dLbls>
            <c:dLbl>
              <c:idx val="0"/>
              <c:tx>
                <c:rich>
                  <a:bodyPr/>
                  <a:lstStyle/>
                  <a:p>
                    <a:r>
                      <a:rPr lang="en-US" baseline="0"/>
                      <a:t> 6%</a:t>
                    </a:r>
                    <a:endParaRPr lang="en-US"/>
                  </a:p>
                </c:rich>
              </c:tx>
              <c:dLblPos val="ctr"/>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2-41DC-CD46-9A7C-EF5A23163F23}"/>
                </c:ext>
              </c:extLst>
            </c:dLbl>
            <c:dLbl>
              <c:idx val="1"/>
              <c:tx>
                <c:rich>
                  <a:bodyPr/>
                  <a:lstStyle/>
                  <a:p>
                    <a:r>
                      <a:rPr lang="en-US"/>
                      <a:t>3%</a:t>
                    </a:r>
                  </a:p>
                </c:rich>
              </c:tx>
              <c:dLblPos val="ctr"/>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3-41DC-CD46-9A7C-EF5A23163F23}"/>
                </c:ext>
              </c:extLst>
            </c:dLbl>
            <c:dLbl>
              <c:idx val="2"/>
              <c:tx>
                <c:rich>
                  <a:bodyPr/>
                  <a:lstStyle/>
                  <a:p>
                    <a:r>
                      <a:rPr lang="en-US"/>
                      <a:t>3%</a:t>
                    </a:r>
                  </a:p>
                </c:rich>
              </c:tx>
              <c:dLblPos val="ctr"/>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4-41DC-CD46-9A7C-EF5A23163F23}"/>
                </c:ext>
              </c:extLst>
            </c:dLbl>
            <c:dLbl>
              <c:idx val="3"/>
              <c:tx>
                <c:rich>
                  <a:bodyPr/>
                  <a:lstStyle/>
                  <a:p>
                    <a:r>
                      <a:rPr lang="en-US"/>
                      <a:t>4%</a:t>
                    </a:r>
                  </a:p>
                </c:rich>
              </c:tx>
              <c:dLblPos val="ctr"/>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5-41DC-CD46-9A7C-EF5A23163F23}"/>
                </c:ext>
              </c:extLst>
            </c:dLbl>
            <c:dLbl>
              <c:idx val="4"/>
              <c:tx>
                <c:rich>
                  <a:bodyPr/>
                  <a:lstStyle/>
                  <a:p>
                    <a:r>
                      <a:rPr lang="en-US"/>
                      <a:t>6%</a:t>
                    </a:r>
                  </a:p>
                </c:rich>
              </c:tx>
              <c:dLblPos val="ctr"/>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6-41DC-CD46-9A7C-EF5A23163F23}"/>
                </c:ext>
              </c:extLst>
            </c:dLbl>
            <c:spPr>
              <a:noFill/>
              <a:ln>
                <a:noFill/>
              </a:ln>
              <a:effectLst/>
            </c:spPr>
            <c:txPr>
              <a:bodyPr rot="0" spcFirstLastPara="1" vertOverflow="clip" horzOverflow="clip" vert="horz" wrap="square" lIns="36576" tIns="18288" rIns="36576" bIns="18288" anchor="ctr" anchorCtr="1">
                <a:spAutoFit/>
              </a:bodyPr>
              <a:lstStyle/>
              <a:p>
                <a:pPr>
                  <a:defRPr sz="1100" b="0" i="0" u="none" strike="noStrike" kern="1200" baseline="0">
                    <a:solidFill>
                      <a:schemeClr val="bg1"/>
                    </a:solidFill>
                    <a:latin typeface="+mn-lt"/>
                    <a:ea typeface="+mn-ea"/>
                    <a:cs typeface="+mn-cs"/>
                  </a:defRPr>
                </a:pPr>
                <a:endParaRPr lang="en-US"/>
              </a:p>
            </c:txPr>
            <c:dLblPos val="ctr"/>
            <c:showLegendKey val="0"/>
            <c:showVal val="1"/>
            <c:showCatName val="1"/>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cat>
            <c:numRef>
              <c:f>MeanTop5!$C$54:$G$54</c:f>
              <c:numCache>
                <c:formatCode>General</c:formatCode>
                <c:ptCount val="5"/>
                <c:pt idx="0">
                  <c:v>1996</c:v>
                </c:pt>
                <c:pt idx="1">
                  <c:v>2001</c:v>
                </c:pt>
                <c:pt idx="2">
                  <c:v>2006</c:v>
                </c:pt>
                <c:pt idx="3">
                  <c:v>2011</c:v>
                </c:pt>
                <c:pt idx="4">
                  <c:v>2017</c:v>
                </c:pt>
              </c:numCache>
            </c:numRef>
          </c:cat>
          <c:val>
            <c:numRef>
              <c:f>MeanTop5!$C$58:$G$58</c:f>
              <c:numCache>
                <c:formatCode>General</c:formatCode>
                <c:ptCount val="5"/>
                <c:pt idx="0">
                  <c:v>170.16126155999999</c:v>
                </c:pt>
                <c:pt idx="1">
                  <c:v>101.21567178167999</c:v>
                </c:pt>
                <c:pt idx="2">
                  <c:v>178.88949733775999</c:v>
                </c:pt>
                <c:pt idx="3">
                  <c:v>149.52049061400001</c:v>
                </c:pt>
                <c:pt idx="4">
                  <c:v>237.84011097600001</c:v>
                </c:pt>
              </c:numCache>
            </c:numRef>
          </c:val>
          <c:extLst>
            <c:ext xmlns:c16="http://schemas.microsoft.com/office/drawing/2014/chart" uri="{C3380CC4-5D6E-409C-BE32-E72D297353CC}">
              <c16:uniqueId val="{00000017-41DC-CD46-9A7C-EF5A23163F23}"/>
            </c:ext>
          </c:extLst>
        </c:ser>
        <c:ser>
          <c:idx val="4"/>
          <c:order val="4"/>
          <c:tx>
            <c:strRef>
              <c:f>MeanTop5!$B$59</c:f>
              <c:strCache>
                <c:ptCount val="1"/>
                <c:pt idx="0">
                  <c:v>Medicaid</c:v>
                </c:pt>
              </c:strCache>
            </c:strRef>
          </c:tx>
          <c:spPr>
            <a:solidFill>
              <a:schemeClr val="accent5"/>
            </a:solidFill>
            <a:ln>
              <a:noFill/>
            </a:ln>
            <a:effectLst/>
          </c:spPr>
          <c:invertIfNegative val="0"/>
          <c:dLbls>
            <c:dLbl>
              <c:idx val="0"/>
              <c:layout>
                <c:manualLayout>
                  <c:x val="0"/>
                  <c:y val="-3.5924010816804519E-2"/>
                </c:manualLayout>
              </c:layout>
              <c:tx>
                <c:rich>
                  <a:bodyPr/>
                  <a:lstStyle/>
                  <a:p>
                    <a:r>
                      <a:rPr lang="en-US" dirty="0"/>
                      <a:t>2%</a:t>
                    </a:r>
                  </a:p>
                </c:rich>
              </c:tx>
              <c:dLblPos val="ctr"/>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8-41DC-CD46-9A7C-EF5A23163F23}"/>
                </c:ext>
              </c:extLst>
            </c:dLbl>
            <c:dLbl>
              <c:idx val="1"/>
              <c:layout>
                <c:manualLayout>
                  <c:x val="1.4109347442680777E-3"/>
                  <c:y val="-3.3160625369358016E-2"/>
                </c:manualLayout>
              </c:layout>
              <c:tx>
                <c:rich>
                  <a:bodyPr/>
                  <a:lstStyle/>
                  <a:p>
                    <a:r>
                      <a:rPr lang="en-US"/>
                      <a:t>4%</a:t>
                    </a:r>
                  </a:p>
                </c:rich>
              </c:tx>
              <c:dLblPos val="ctr"/>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9-41DC-CD46-9A7C-EF5A23163F23}"/>
                </c:ext>
              </c:extLst>
            </c:dLbl>
            <c:dLbl>
              <c:idx val="2"/>
              <c:layout>
                <c:manualLayout>
                  <c:x val="-5.173367632465267E-17"/>
                  <c:y val="-4.1450781711697519E-2"/>
                </c:manualLayout>
              </c:layout>
              <c:tx>
                <c:rich>
                  <a:bodyPr/>
                  <a:lstStyle/>
                  <a:p>
                    <a:r>
                      <a:rPr lang="en-US"/>
                      <a:t>2%</a:t>
                    </a:r>
                  </a:p>
                </c:rich>
              </c:tx>
              <c:dLblPos val="ctr"/>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A-41DC-CD46-9A7C-EF5A23163F23}"/>
                </c:ext>
              </c:extLst>
            </c:dLbl>
            <c:dLbl>
              <c:idx val="3"/>
              <c:layout>
                <c:manualLayout>
                  <c:x val="0"/>
                  <c:y val="-3.3160625369358016E-2"/>
                </c:manualLayout>
              </c:layout>
              <c:tx>
                <c:rich>
                  <a:bodyPr rot="0" spcFirstLastPara="1" vertOverflow="clip" horzOverflow="clip" vert="horz" wrap="square" lIns="36576" tIns="18288" rIns="36576" bIns="18288" anchor="ctr" anchorCtr="1">
                    <a:spAutoFit/>
                  </a:bodyPr>
                  <a:lstStyle/>
                  <a:p>
                    <a:pPr>
                      <a:defRPr sz="1100" b="0" i="0" u="none" strike="noStrike" kern="1200" baseline="0">
                        <a:solidFill>
                          <a:schemeClr val="accent5"/>
                        </a:solidFill>
                        <a:latin typeface="+mn-lt"/>
                        <a:ea typeface="+mn-ea"/>
                        <a:cs typeface="+mn-cs"/>
                      </a:defRPr>
                    </a:pPr>
                    <a:r>
                      <a:rPr lang="en-US">
                        <a:solidFill>
                          <a:schemeClr val="accent5"/>
                        </a:solidFill>
                      </a:rPr>
                      <a:t>3%</a:t>
                    </a:r>
                  </a:p>
                </c:rich>
              </c:tx>
              <c:spPr>
                <a:noFill/>
                <a:ln>
                  <a:noFill/>
                </a:ln>
                <a:effectLst/>
              </c:spPr>
              <c:txPr>
                <a:bodyPr rot="0" spcFirstLastPara="1" vertOverflow="clip" horzOverflow="clip" vert="horz" wrap="square" lIns="36576" tIns="18288" rIns="36576" bIns="18288" anchor="ctr" anchorCtr="1">
                  <a:spAutoFit/>
                </a:bodyPr>
                <a:lstStyle/>
                <a:p>
                  <a:pPr>
                    <a:defRPr sz="1100" b="0" i="0" u="none" strike="noStrike" kern="1200" baseline="0">
                      <a:solidFill>
                        <a:schemeClr val="accent5"/>
                      </a:solidFill>
                      <a:latin typeface="+mn-lt"/>
                      <a:ea typeface="+mn-ea"/>
                      <a:cs typeface="+mn-cs"/>
                    </a:defRPr>
                  </a:pPr>
                  <a:endParaRPr lang="en-US"/>
                </a:p>
              </c:txPr>
              <c:dLblPos val="ctr"/>
              <c:showLegendKey val="0"/>
              <c:showVal val="1"/>
              <c:showCatName val="1"/>
              <c:showSerName val="0"/>
              <c:showPercent val="0"/>
              <c:showBubbleSize val="0"/>
              <c:extLst>
                <c:ext xmlns:c15="http://schemas.microsoft.com/office/drawing/2012/chart" uri="{CE6537A1-D6FC-4f65-9D91-7224C49458BB}">
                  <c15:spPr xmlns:c15="http://schemas.microsoft.com/office/drawing/2012/chart">
                    <a:prstGeom prst="wedgeRectCallout">
                      <a:avLst>
                        <a:gd name="adj1" fmla="val 18915"/>
                        <a:gd name="adj2" fmla="val 16563"/>
                      </a:avLst>
                    </a:prstGeom>
                    <a:noFill/>
                    <a:ln>
                      <a:noFill/>
                    </a:ln>
                  </c15:spPr>
                </c:ext>
                <c:ext xmlns:c16="http://schemas.microsoft.com/office/drawing/2014/chart" uri="{C3380CC4-5D6E-409C-BE32-E72D297353CC}">
                  <c16:uniqueId val="{0000001B-41DC-CD46-9A7C-EF5A23163F23}"/>
                </c:ext>
              </c:extLst>
            </c:dLbl>
            <c:dLbl>
              <c:idx val="4"/>
              <c:layout>
                <c:manualLayout>
                  <c:x val="1.4109347442680777E-3"/>
                  <c:y val="-3.3160625369358016E-2"/>
                </c:manualLayout>
              </c:layout>
              <c:tx>
                <c:rich>
                  <a:bodyPr/>
                  <a:lstStyle/>
                  <a:p>
                    <a:r>
                      <a:rPr lang="en-US" baseline="0" dirty="0"/>
                      <a:t>3%</a:t>
                    </a:r>
                    <a:endParaRPr lang="en-US" dirty="0"/>
                  </a:p>
                </c:rich>
              </c:tx>
              <c:dLblPos val="ctr"/>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C-41DC-CD46-9A7C-EF5A23163F23}"/>
                </c:ext>
              </c:extLst>
            </c:dLbl>
            <c:spPr>
              <a:noFill/>
              <a:ln>
                <a:noFill/>
              </a:ln>
              <a:effectLst/>
            </c:spPr>
            <c:txPr>
              <a:bodyPr rot="0" spcFirstLastPara="1" vertOverflow="clip" horzOverflow="clip" vert="horz" wrap="square" lIns="36576" tIns="18288" rIns="36576" bIns="18288" anchor="ctr" anchorCtr="1">
                <a:spAutoFit/>
              </a:bodyPr>
              <a:lstStyle/>
              <a:p>
                <a:pPr>
                  <a:defRPr sz="1100" b="0" i="0" u="none" strike="noStrike" kern="1200" baseline="0">
                    <a:solidFill>
                      <a:schemeClr val="accent5"/>
                    </a:solidFill>
                    <a:latin typeface="+mn-lt"/>
                    <a:ea typeface="+mn-ea"/>
                    <a:cs typeface="+mn-cs"/>
                  </a:defRPr>
                </a:pPr>
                <a:endParaRPr lang="en-US"/>
              </a:p>
            </c:txPr>
            <c:dLblPos val="ctr"/>
            <c:showLegendKey val="0"/>
            <c:showVal val="1"/>
            <c:showCatName val="1"/>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cat>
            <c:numRef>
              <c:f>MeanTop5!$C$54:$G$54</c:f>
              <c:numCache>
                <c:formatCode>General</c:formatCode>
                <c:ptCount val="5"/>
                <c:pt idx="0">
                  <c:v>1996</c:v>
                </c:pt>
                <c:pt idx="1">
                  <c:v>2001</c:v>
                </c:pt>
                <c:pt idx="2">
                  <c:v>2006</c:v>
                </c:pt>
                <c:pt idx="3">
                  <c:v>2011</c:v>
                </c:pt>
                <c:pt idx="4">
                  <c:v>2017</c:v>
                </c:pt>
              </c:numCache>
            </c:numRef>
          </c:cat>
          <c:val>
            <c:numRef>
              <c:f>MeanTop5!$C$59:$G$59</c:f>
              <c:numCache>
                <c:formatCode>General</c:formatCode>
                <c:ptCount val="5"/>
                <c:pt idx="0">
                  <c:v>57.028683675000003</c:v>
                </c:pt>
                <c:pt idx="1">
                  <c:v>170.20912595496</c:v>
                </c:pt>
                <c:pt idx="2">
                  <c:v>145.60773039119999</c:v>
                </c:pt>
                <c:pt idx="3">
                  <c:v>131.396794782</c:v>
                </c:pt>
                <c:pt idx="4">
                  <c:v>103.036897392</c:v>
                </c:pt>
              </c:numCache>
            </c:numRef>
          </c:val>
          <c:extLst>
            <c:ext xmlns:c16="http://schemas.microsoft.com/office/drawing/2014/chart" uri="{C3380CC4-5D6E-409C-BE32-E72D297353CC}">
              <c16:uniqueId val="{0000001D-41DC-CD46-9A7C-EF5A23163F23}"/>
            </c:ext>
          </c:extLst>
        </c:ser>
        <c:dLbls>
          <c:showLegendKey val="0"/>
          <c:showVal val="0"/>
          <c:showCatName val="0"/>
          <c:showSerName val="0"/>
          <c:showPercent val="0"/>
          <c:showBubbleSize val="0"/>
        </c:dLbls>
        <c:gapWidth val="120"/>
        <c:overlap val="100"/>
        <c:axId val="482954272"/>
        <c:axId val="524611568"/>
      </c:barChart>
      <c:catAx>
        <c:axId val="4829542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524611568"/>
        <c:crosses val="autoZero"/>
        <c:auto val="1"/>
        <c:lblAlgn val="ctr"/>
        <c:lblOffset val="100"/>
        <c:noMultiLvlLbl val="0"/>
      </c:catAx>
      <c:valAx>
        <c:axId val="524611568"/>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482954272"/>
        <c:crosses val="autoZero"/>
        <c:crossBetween val="between"/>
      </c:valAx>
      <c:spPr>
        <a:noFill/>
        <a:ln>
          <a:noFill/>
        </a:ln>
        <a:effectLst/>
      </c:spPr>
    </c:plotArea>
    <c:legend>
      <c:legendPos val="r"/>
      <c:layout>
        <c:manualLayout>
          <c:xMode val="edge"/>
          <c:yMode val="edge"/>
          <c:x val="0.85514521795886611"/>
          <c:y val="0.32215873930439282"/>
          <c:w val="0.12792356510991681"/>
          <c:h val="0.62649429524097155"/>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5.1101215830631319E-2"/>
          <c:y val="3.0397239921911515E-2"/>
          <c:w val="0.79064085859750988"/>
          <c:h val="0.90269880491195031"/>
        </c:manualLayout>
      </c:layout>
      <c:barChart>
        <c:barDir val="col"/>
        <c:grouping val="stacked"/>
        <c:varyColors val="0"/>
        <c:ser>
          <c:idx val="0"/>
          <c:order val="0"/>
          <c:tx>
            <c:strRef>
              <c:f>MeanTop5!$B$47</c:f>
              <c:strCache>
                <c:ptCount val="1"/>
                <c:pt idx="0">
                  <c:v>&lt;100% FPL</c:v>
                </c:pt>
              </c:strCache>
            </c:strRef>
          </c:tx>
          <c:spPr>
            <a:solidFill>
              <a:schemeClr val="accent1"/>
            </a:solidFill>
            <a:ln>
              <a:noFill/>
            </a:ln>
            <a:effectLst/>
          </c:spPr>
          <c:invertIfNegative val="0"/>
          <c:dLbls>
            <c:dLbl>
              <c:idx val="0"/>
              <c:layout>
                <c:manualLayout>
                  <c:x val="0"/>
                  <c:y val="-1.4215115848952189E-3"/>
                </c:manualLayout>
              </c:layout>
              <c:tx>
                <c:rich>
                  <a:bodyPr/>
                  <a:lstStyle/>
                  <a:p>
                    <a:r>
                      <a:rPr lang="en-US" baseline="0"/>
                      <a:t> 10%</a:t>
                    </a:r>
                    <a:endParaRPr lang="en-US"/>
                  </a:p>
                </c:rich>
              </c:tx>
              <c:dLblPos val="ctr"/>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0-ABF5-1946-BD77-1F00A85AD92F}"/>
                </c:ext>
              </c:extLst>
            </c:dLbl>
            <c:dLbl>
              <c:idx val="1"/>
              <c:tx>
                <c:rich>
                  <a:bodyPr/>
                  <a:lstStyle/>
                  <a:p>
                    <a:r>
                      <a:rPr lang="en-US" baseline="0"/>
                      <a:t> 14%</a:t>
                    </a:r>
                    <a:endParaRPr lang="en-US"/>
                  </a:p>
                </c:rich>
              </c:tx>
              <c:dLblPos val="inEnd"/>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1-ABF5-1946-BD77-1F00A85AD92F}"/>
                </c:ext>
              </c:extLst>
            </c:dLbl>
            <c:dLbl>
              <c:idx val="2"/>
              <c:tx>
                <c:rich>
                  <a:bodyPr/>
                  <a:lstStyle/>
                  <a:p>
                    <a:r>
                      <a:rPr lang="en-US"/>
                      <a:t>9%</a:t>
                    </a:r>
                  </a:p>
                </c:rich>
              </c:tx>
              <c:dLblPos val="inEnd"/>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2-ABF5-1946-BD77-1F00A85AD92F}"/>
                </c:ext>
              </c:extLst>
            </c:dLbl>
            <c:dLbl>
              <c:idx val="3"/>
              <c:tx>
                <c:rich>
                  <a:bodyPr/>
                  <a:lstStyle/>
                  <a:p>
                    <a:r>
                      <a:rPr lang="en-US" baseline="0"/>
                      <a:t> 9%</a:t>
                    </a:r>
                    <a:endParaRPr lang="en-US"/>
                  </a:p>
                </c:rich>
              </c:tx>
              <c:dLblPos val="inEnd"/>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3-ABF5-1946-BD77-1F00A85AD92F}"/>
                </c:ext>
              </c:extLst>
            </c:dLbl>
            <c:dLbl>
              <c:idx val="4"/>
              <c:layout>
                <c:manualLayout>
                  <c:x val="1.0346735264930534E-16"/>
                  <c:y val="-2.8136486000733853E-3"/>
                </c:manualLayout>
              </c:layout>
              <c:tx>
                <c:rich>
                  <a:bodyPr/>
                  <a:lstStyle/>
                  <a:p>
                    <a:r>
                      <a:rPr lang="en-US" dirty="0"/>
                      <a:t>5%</a:t>
                    </a:r>
                  </a:p>
                </c:rich>
              </c:tx>
              <c:dLblPos val="ctr"/>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4-ABF5-1946-BD77-1F00A85AD92F}"/>
                </c:ext>
              </c:extLst>
            </c:dLbl>
            <c:spPr>
              <a:noFill/>
              <a:ln>
                <a:noFill/>
              </a:ln>
              <a:effectLst/>
            </c:spPr>
            <c:txPr>
              <a:bodyPr rot="0" spcFirstLastPara="1" vertOverflow="clip" horzOverflow="clip" vert="horz" wrap="square" lIns="36576" tIns="18288" rIns="36576" bIns="18288" anchor="ctr" anchorCtr="1">
                <a:spAutoFit/>
              </a:bodyPr>
              <a:lstStyle/>
              <a:p>
                <a:pPr>
                  <a:defRPr sz="1100" b="0" i="0" u="none" strike="noStrike" kern="1200" baseline="0">
                    <a:solidFill>
                      <a:schemeClr val="bg1"/>
                    </a:solidFill>
                    <a:latin typeface="+mn-lt"/>
                    <a:ea typeface="+mn-ea"/>
                    <a:cs typeface="+mn-cs"/>
                  </a:defRPr>
                </a:pPr>
                <a:endParaRPr lang="en-US"/>
              </a:p>
            </c:txPr>
            <c:dLblPos val="inEnd"/>
            <c:showLegendKey val="0"/>
            <c:showVal val="1"/>
            <c:showCatName val="1"/>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cat>
            <c:numRef>
              <c:f>MeanTop5!$C$46:$G$46</c:f>
              <c:numCache>
                <c:formatCode>General</c:formatCode>
                <c:ptCount val="5"/>
                <c:pt idx="0">
                  <c:v>1996</c:v>
                </c:pt>
                <c:pt idx="1">
                  <c:v>2001</c:v>
                </c:pt>
                <c:pt idx="2">
                  <c:v>2006</c:v>
                </c:pt>
                <c:pt idx="3">
                  <c:v>2011</c:v>
                </c:pt>
                <c:pt idx="4">
                  <c:v>2017</c:v>
                </c:pt>
              </c:numCache>
            </c:numRef>
          </c:cat>
          <c:val>
            <c:numRef>
              <c:f>MeanTop5!$C$47:$G$47</c:f>
              <c:numCache>
                <c:formatCode>General</c:formatCode>
                <c:ptCount val="5"/>
                <c:pt idx="0">
                  <c:v>315.96973387499992</c:v>
                </c:pt>
                <c:pt idx="1">
                  <c:v>525.79077438647994</c:v>
                </c:pt>
                <c:pt idx="2">
                  <c:v>491.94611767883998</c:v>
                </c:pt>
                <c:pt idx="3">
                  <c:v>387.599949498</c:v>
                </c:pt>
                <c:pt idx="4">
                  <c:v>218.291608704</c:v>
                </c:pt>
              </c:numCache>
            </c:numRef>
          </c:val>
          <c:extLst>
            <c:ext xmlns:c16="http://schemas.microsoft.com/office/drawing/2014/chart" uri="{C3380CC4-5D6E-409C-BE32-E72D297353CC}">
              <c16:uniqueId val="{00000005-ABF5-1946-BD77-1F00A85AD92F}"/>
            </c:ext>
          </c:extLst>
        </c:ser>
        <c:ser>
          <c:idx val="1"/>
          <c:order val="1"/>
          <c:tx>
            <c:strRef>
              <c:f>MeanTop5!$B$48</c:f>
              <c:strCache>
                <c:ptCount val="1"/>
                <c:pt idx="0">
                  <c:v>100%–199% FPL</c:v>
                </c:pt>
              </c:strCache>
            </c:strRef>
          </c:tx>
          <c:spPr>
            <a:solidFill>
              <a:schemeClr val="accent2"/>
            </a:solidFill>
            <a:ln>
              <a:noFill/>
            </a:ln>
            <a:effectLst/>
          </c:spPr>
          <c:invertIfNegative val="0"/>
          <c:dLbls>
            <c:dLbl>
              <c:idx val="0"/>
              <c:tx>
                <c:rich>
                  <a:bodyPr/>
                  <a:lstStyle/>
                  <a:p>
                    <a:r>
                      <a:rPr lang="en-US" baseline="0"/>
                      <a:t> 19%</a:t>
                    </a:r>
                    <a:endParaRPr lang="en-US"/>
                  </a:p>
                </c:rich>
              </c:tx>
              <c:dLblPos val="inEnd"/>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6-ABF5-1946-BD77-1F00A85AD92F}"/>
                </c:ext>
              </c:extLst>
            </c:dLbl>
            <c:dLbl>
              <c:idx val="1"/>
              <c:tx>
                <c:rich>
                  <a:bodyPr/>
                  <a:lstStyle/>
                  <a:p>
                    <a:r>
                      <a:rPr lang="en-US"/>
                      <a:t>17%</a:t>
                    </a:r>
                  </a:p>
                </c:rich>
              </c:tx>
              <c:dLblPos val="inEnd"/>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7-ABF5-1946-BD77-1F00A85AD92F}"/>
                </c:ext>
              </c:extLst>
            </c:dLbl>
            <c:dLbl>
              <c:idx val="2"/>
              <c:tx>
                <c:rich>
                  <a:bodyPr/>
                  <a:lstStyle/>
                  <a:p>
                    <a:r>
                      <a:rPr lang="en-US" baseline="0"/>
                      <a:t> 15%</a:t>
                    </a:r>
                    <a:endParaRPr lang="en-US"/>
                  </a:p>
                </c:rich>
              </c:tx>
              <c:dLblPos val="inEnd"/>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8-ABF5-1946-BD77-1F00A85AD92F}"/>
                </c:ext>
              </c:extLst>
            </c:dLbl>
            <c:dLbl>
              <c:idx val="3"/>
              <c:tx>
                <c:rich>
                  <a:bodyPr/>
                  <a:lstStyle/>
                  <a:p>
                    <a:r>
                      <a:rPr lang="en-US" baseline="0"/>
                      <a:t> 13%</a:t>
                    </a:r>
                    <a:endParaRPr lang="en-US"/>
                  </a:p>
                </c:rich>
              </c:tx>
              <c:dLblPos val="inEnd"/>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9-ABF5-1946-BD77-1F00A85AD92F}"/>
                </c:ext>
              </c:extLst>
            </c:dLbl>
            <c:dLbl>
              <c:idx val="4"/>
              <c:tx>
                <c:rich>
                  <a:bodyPr/>
                  <a:lstStyle/>
                  <a:p>
                    <a:r>
                      <a:rPr lang="en-US" baseline="0"/>
                      <a:t> 11%</a:t>
                    </a:r>
                    <a:endParaRPr lang="en-US"/>
                  </a:p>
                </c:rich>
              </c:tx>
              <c:dLblPos val="inEnd"/>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A-ABF5-1946-BD77-1F00A85AD92F}"/>
                </c:ext>
              </c:extLst>
            </c:dLbl>
            <c:spPr>
              <a:noFill/>
              <a:ln>
                <a:noFill/>
              </a:ln>
              <a:effectLst/>
            </c:spPr>
            <c:txPr>
              <a:bodyPr rot="0" spcFirstLastPara="1" vertOverflow="clip" horzOverflow="clip" vert="horz" wrap="square" lIns="36576" tIns="18288" rIns="36576" bIns="18288" anchor="ctr" anchorCtr="1">
                <a:spAutoFit/>
              </a:bodyPr>
              <a:lstStyle/>
              <a:p>
                <a:pPr>
                  <a:defRPr sz="1100" b="0" i="0" u="none" strike="noStrike" kern="1200" baseline="0">
                    <a:solidFill>
                      <a:schemeClr val="bg1"/>
                    </a:solidFill>
                    <a:latin typeface="+mn-lt"/>
                    <a:ea typeface="+mn-ea"/>
                    <a:cs typeface="+mn-cs"/>
                  </a:defRPr>
                </a:pPr>
                <a:endParaRPr lang="en-US"/>
              </a:p>
            </c:txPr>
            <c:dLblPos val="inEnd"/>
            <c:showLegendKey val="0"/>
            <c:showVal val="1"/>
            <c:showCatName val="1"/>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cat>
            <c:numRef>
              <c:f>MeanTop5!$C$46:$G$46</c:f>
              <c:numCache>
                <c:formatCode>General</c:formatCode>
                <c:ptCount val="5"/>
                <c:pt idx="0">
                  <c:v>1996</c:v>
                </c:pt>
                <c:pt idx="1">
                  <c:v>2001</c:v>
                </c:pt>
                <c:pt idx="2">
                  <c:v>2006</c:v>
                </c:pt>
                <c:pt idx="3">
                  <c:v>2011</c:v>
                </c:pt>
                <c:pt idx="4">
                  <c:v>2017</c:v>
                </c:pt>
              </c:numCache>
            </c:numRef>
          </c:cat>
          <c:val>
            <c:numRef>
              <c:f>MeanTop5!$C$48:$G$48</c:f>
              <c:numCache>
                <c:formatCode>General</c:formatCode>
                <c:ptCount val="5"/>
                <c:pt idx="0">
                  <c:v>571.51988936999999</c:v>
                </c:pt>
                <c:pt idx="1">
                  <c:v>641.79075777672006</c:v>
                </c:pt>
                <c:pt idx="2">
                  <c:v>788.88188215517994</c:v>
                </c:pt>
                <c:pt idx="3">
                  <c:v>534.23712486599993</c:v>
                </c:pt>
                <c:pt idx="4">
                  <c:v>443.09938483200006</c:v>
                </c:pt>
              </c:numCache>
            </c:numRef>
          </c:val>
          <c:extLst>
            <c:ext xmlns:c16="http://schemas.microsoft.com/office/drawing/2014/chart" uri="{C3380CC4-5D6E-409C-BE32-E72D297353CC}">
              <c16:uniqueId val="{0000000B-ABF5-1946-BD77-1F00A85AD92F}"/>
            </c:ext>
          </c:extLst>
        </c:ser>
        <c:ser>
          <c:idx val="2"/>
          <c:order val="2"/>
          <c:tx>
            <c:strRef>
              <c:f>MeanTop5!$B$49</c:f>
              <c:strCache>
                <c:ptCount val="1"/>
                <c:pt idx="0">
                  <c:v>200%–399% FPL</c:v>
                </c:pt>
              </c:strCache>
            </c:strRef>
          </c:tx>
          <c:spPr>
            <a:solidFill>
              <a:schemeClr val="accent3"/>
            </a:solidFill>
            <a:ln>
              <a:noFill/>
            </a:ln>
            <a:effectLst/>
          </c:spPr>
          <c:invertIfNegative val="0"/>
          <c:dLbls>
            <c:dLbl>
              <c:idx val="0"/>
              <c:tx>
                <c:rich>
                  <a:bodyPr/>
                  <a:lstStyle/>
                  <a:p>
                    <a:r>
                      <a:rPr lang="en-US" baseline="0"/>
                      <a:t> 30%</a:t>
                    </a:r>
                    <a:endParaRPr lang="en-US"/>
                  </a:p>
                </c:rich>
              </c:tx>
              <c:dLblPos val="inEnd"/>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C-ABF5-1946-BD77-1F00A85AD92F}"/>
                </c:ext>
              </c:extLst>
            </c:dLbl>
            <c:dLbl>
              <c:idx val="1"/>
              <c:tx>
                <c:rich>
                  <a:bodyPr/>
                  <a:lstStyle/>
                  <a:p>
                    <a:r>
                      <a:rPr lang="en-US"/>
                      <a:t>27%</a:t>
                    </a:r>
                  </a:p>
                </c:rich>
              </c:tx>
              <c:dLblPos val="inEnd"/>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D-ABF5-1946-BD77-1F00A85AD92F}"/>
                </c:ext>
              </c:extLst>
            </c:dLbl>
            <c:dLbl>
              <c:idx val="2"/>
              <c:tx>
                <c:rich>
                  <a:bodyPr/>
                  <a:lstStyle/>
                  <a:p>
                    <a:r>
                      <a:rPr lang="en-US"/>
                      <a:t>28%</a:t>
                    </a:r>
                  </a:p>
                </c:rich>
              </c:tx>
              <c:dLblPos val="inEnd"/>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E-ABF5-1946-BD77-1F00A85AD92F}"/>
                </c:ext>
              </c:extLst>
            </c:dLbl>
            <c:dLbl>
              <c:idx val="3"/>
              <c:tx>
                <c:rich>
                  <a:bodyPr/>
                  <a:lstStyle/>
                  <a:p>
                    <a:r>
                      <a:rPr lang="en-US" baseline="0"/>
                      <a:t>30%</a:t>
                    </a:r>
                    <a:endParaRPr lang="en-US"/>
                  </a:p>
                </c:rich>
              </c:tx>
              <c:dLblPos val="inEnd"/>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F-ABF5-1946-BD77-1F00A85AD92F}"/>
                </c:ext>
              </c:extLst>
            </c:dLbl>
            <c:dLbl>
              <c:idx val="4"/>
              <c:tx>
                <c:rich>
                  <a:bodyPr/>
                  <a:lstStyle/>
                  <a:p>
                    <a:r>
                      <a:rPr lang="en-US" baseline="0"/>
                      <a:t> 23%</a:t>
                    </a:r>
                    <a:endParaRPr lang="en-US"/>
                  </a:p>
                </c:rich>
              </c:tx>
              <c:dLblPos val="inEnd"/>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0-ABF5-1946-BD77-1F00A85AD92F}"/>
                </c:ext>
              </c:extLst>
            </c:dLbl>
            <c:spPr>
              <a:noFill/>
              <a:ln>
                <a:noFill/>
              </a:ln>
              <a:effectLst/>
            </c:spPr>
            <c:txPr>
              <a:bodyPr rot="0" spcFirstLastPara="1" vertOverflow="clip" horzOverflow="clip" vert="horz" wrap="square" lIns="36576" tIns="18288" rIns="36576" bIns="18288" anchor="ctr" anchorCtr="1">
                <a:spAutoFit/>
              </a:bodyPr>
              <a:lstStyle/>
              <a:p>
                <a:pPr>
                  <a:defRPr sz="1100" b="0" i="0" u="none" strike="noStrike" kern="1200" baseline="0">
                    <a:solidFill>
                      <a:schemeClr val="bg1"/>
                    </a:solidFill>
                    <a:latin typeface="+mn-lt"/>
                    <a:ea typeface="+mn-ea"/>
                    <a:cs typeface="+mn-cs"/>
                  </a:defRPr>
                </a:pPr>
                <a:endParaRPr lang="en-US"/>
              </a:p>
            </c:txPr>
            <c:dLblPos val="inEnd"/>
            <c:showLegendKey val="0"/>
            <c:showVal val="1"/>
            <c:showCatName val="1"/>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cat>
            <c:numRef>
              <c:f>MeanTop5!$C$46:$G$46</c:f>
              <c:numCache>
                <c:formatCode>General</c:formatCode>
                <c:ptCount val="5"/>
                <c:pt idx="0">
                  <c:v>1996</c:v>
                </c:pt>
                <c:pt idx="1">
                  <c:v>2001</c:v>
                </c:pt>
                <c:pt idx="2">
                  <c:v>2006</c:v>
                </c:pt>
                <c:pt idx="3">
                  <c:v>2011</c:v>
                </c:pt>
                <c:pt idx="4">
                  <c:v>2017</c:v>
                </c:pt>
              </c:numCache>
            </c:numRef>
          </c:cat>
          <c:val>
            <c:numRef>
              <c:f>MeanTop5!$C$49:$G$49</c:f>
              <c:numCache>
                <c:formatCode>General</c:formatCode>
                <c:ptCount val="5"/>
                <c:pt idx="0">
                  <c:v>909.37630724999985</c:v>
                </c:pt>
                <c:pt idx="1">
                  <c:v>1018.9802462515199</c:v>
                </c:pt>
                <c:pt idx="2">
                  <c:v>1459.1974695632398</c:v>
                </c:pt>
                <c:pt idx="3">
                  <c:v>1247.6516971620001</c:v>
                </c:pt>
                <c:pt idx="4">
                  <c:v>928.55385792000004</c:v>
                </c:pt>
              </c:numCache>
            </c:numRef>
          </c:val>
          <c:extLst>
            <c:ext xmlns:c16="http://schemas.microsoft.com/office/drawing/2014/chart" uri="{C3380CC4-5D6E-409C-BE32-E72D297353CC}">
              <c16:uniqueId val="{00000011-ABF5-1946-BD77-1F00A85AD92F}"/>
            </c:ext>
          </c:extLst>
        </c:ser>
        <c:ser>
          <c:idx val="3"/>
          <c:order val="3"/>
          <c:tx>
            <c:strRef>
              <c:f>MeanTop5!$B$50</c:f>
              <c:strCache>
                <c:ptCount val="1"/>
                <c:pt idx="0">
                  <c:v>400%–599% FPL (400%+ pre-2007)</c:v>
                </c:pt>
              </c:strCache>
            </c:strRef>
          </c:tx>
          <c:spPr>
            <a:solidFill>
              <a:schemeClr val="accent4"/>
            </a:solidFill>
            <a:ln>
              <a:noFill/>
            </a:ln>
            <a:effectLst/>
          </c:spPr>
          <c:invertIfNegative val="0"/>
          <c:dLbls>
            <c:dLbl>
              <c:idx val="0"/>
              <c:tx>
                <c:rich>
                  <a:bodyPr/>
                  <a:lstStyle/>
                  <a:p>
                    <a:r>
                      <a:rPr lang="en-US"/>
                      <a:t>42%</a:t>
                    </a:r>
                  </a:p>
                </c:rich>
              </c:tx>
              <c:dLblPos val="inEnd"/>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2-ABF5-1946-BD77-1F00A85AD92F}"/>
                </c:ext>
              </c:extLst>
            </c:dLbl>
            <c:dLbl>
              <c:idx val="1"/>
              <c:tx>
                <c:rich>
                  <a:bodyPr/>
                  <a:lstStyle/>
                  <a:p>
                    <a:r>
                      <a:rPr lang="en-US"/>
                      <a:t>42%</a:t>
                    </a:r>
                  </a:p>
                </c:rich>
              </c:tx>
              <c:dLblPos val="inEnd"/>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3-ABF5-1946-BD77-1F00A85AD92F}"/>
                </c:ext>
              </c:extLst>
            </c:dLbl>
            <c:dLbl>
              <c:idx val="2"/>
              <c:tx>
                <c:rich>
                  <a:bodyPr/>
                  <a:lstStyle/>
                  <a:p>
                    <a:r>
                      <a:rPr lang="en-US" baseline="0"/>
                      <a:t> 47%</a:t>
                    </a:r>
                    <a:endParaRPr lang="en-US"/>
                  </a:p>
                </c:rich>
              </c:tx>
              <c:dLblPos val="inEnd"/>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4-ABF5-1946-BD77-1F00A85AD92F}"/>
                </c:ext>
              </c:extLst>
            </c:dLbl>
            <c:dLbl>
              <c:idx val="3"/>
              <c:tx>
                <c:rich>
                  <a:bodyPr/>
                  <a:lstStyle/>
                  <a:p>
                    <a:r>
                      <a:rPr lang="en-US"/>
                      <a:t>18%</a:t>
                    </a:r>
                  </a:p>
                </c:rich>
              </c:tx>
              <c:dLblPos val="inEnd"/>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5-ABF5-1946-BD77-1F00A85AD92F}"/>
                </c:ext>
              </c:extLst>
            </c:dLbl>
            <c:dLbl>
              <c:idx val="4"/>
              <c:tx>
                <c:rich>
                  <a:bodyPr/>
                  <a:lstStyle/>
                  <a:p>
                    <a:r>
                      <a:rPr lang="en-US" baseline="0"/>
                      <a:t> 26%</a:t>
                    </a:r>
                    <a:endParaRPr lang="en-US"/>
                  </a:p>
                </c:rich>
              </c:tx>
              <c:dLblPos val="inEnd"/>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6-ABF5-1946-BD77-1F00A85AD92F}"/>
                </c:ext>
              </c:extLst>
            </c:dLbl>
            <c:spPr>
              <a:noFill/>
              <a:ln>
                <a:noFill/>
              </a:ln>
              <a:effectLst/>
            </c:spPr>
            <c:txPr>
              <a:bodyPr rot="0" spcFirstLastPara="1" vertOverflow="clip" horzOverflow="clip" vert="horz" wrap="square" lIns="36576" tIns="18288" rIns="36576" bIns="18288" anchor="ctr" anchorCtr="1">
                <a:spAutoFit/>
              </a:bodyPr>
              <a:lstStyle/>
              <a:p>
                <a:pPr>
                  <a:defRPr sz="1100" b="0" i="0" u="none" strike="noStrike" kern="1200" baseline="0">
                    <a:solidFill>
                      <a:schemeClr val="bg1"/>
                    </a:solidFill>
                    <a:latin typeface="+mn-lt"/>
                    <a:ea typeface="+mn-ea"/>
                    <a:cs typeface="+mn-cs"/>
                  </a:defRPr>
                </a:pPr>
                <a:endParaRPr lang="en-US"/>
              </a:p>
            </c:txPr>
            <c:dLblPos val="inEnd"/>
            <c:showLegendKey val="0"/>
            <c:showVal val="1"/>
            <c:showCatName val="1"/>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cat>
            <c:numRef>
              <c:f>MeanTop5!$C$46:$G$46</c:f>
              <c:numCache>
                <c:formatCode>General</c:formatCode>
                <c:ptCount val="5"/>
                <c:pt idx="0">
                  <c:v>1996</c:v>
                </c:pt>
                <c:pt idx="1">
                  <c:v>2001</c:v>
                </c:pt>
                <c:pt idx="2">
                  <c:v>2006</c:v>
                </c:pt>
                <c:pt idx="3">
                  <c:v>2011</c:v>
                </c:pt>
                <c:pt idx="4">
                  <c:v>2017</c:v>
                </c:pt>
              </c:numCache>
            </c:numRef>
          </c:cat>
          <c:val>
            <c:numRef>
              <c:f>MeanTop5!$C$50:$G$50</c:f>
              <c:numCache>
                <c:formatCode>General</c:formatCode>
                <c:ptCount val="5"/>
                <c:pt idx="0">
                  <c:v>1285.7656195049999</c:v>
                </c:pt>
                <c:pt idx="1">
                  <c:v>1604.6664368983199</c:v>
                </c:pt>
                <c:pt idx="2">
                  <c:v>2460.2506160027401</c:v>
                </c:pt>
                <c:pt idx="3">
                  <c:v>743.48343129</c:v>
                </c:pt>
                <c:pt idx="4">
                  <c:v>1045.8448715519999</c:v>
                </c:pt>
              </c:numCache>
            </c:numRef>
          </c:val>
          <c:extLst>
            <c:ext xmlns:c16="http://schemas.microsoft.com/office/drawing/2014/chart" uri="{C3380CC4-5D6E-409C-BE32-E72D297353CC}">
              <c16:uniqueId val="{00000017-ABF5-1946-BD77-1F00A85AD92F}"/>
            </c:ext>
          </c:extLst>
        </c:ser>
        <c:ser>
          <c:idx val="4"/>
          <c:order val="4"/>
          <c:tx>
            <c:strRef>
              <c:f>MeanTop5!$B$51</c:f>
              <c:strCache>
                <c:ptCount val="1"/>
                <c:pt idx="0">
                  <c:v>600%+ FPL</c:v>
                </c:pt>
              </c:strCache>
            </c:strRef>
          </c:tx>
          <c:spPr>
            <a:solidFill>
              <a:schemeClr val="accent5"/>
            </a:solidFill>
            <a:ln>
              <a:noFill/>
            </a:ln>
            <a:effectLst/>
          </c:spPr>
          <c:invertIfNegative val="0"/>
          <c:dLbls>
            <c:dLbl>
              <c:idx val="3"/>
              <c:tx>
                <c:rich>
                  <a:bodyPr/>
                  <a:lstStyle/>
                  <a:p>
                    <a:r>
                      <a:rPr lang="en-US" baseline="0"/>
                      <a:t> 29%</a:t>
                    </a:r>
                    <a:endParaRPr lang="en-US"/>
                  </a:p>
                </c:rich>
              </c:tx>
              <c:dLblPos val="inEnd"/>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8-ABF5-1946-BD77-1F00A85AD92F}"/>
                </c:ext>
              </c:extLst>
            </c:dLbl>
            <c:dLbl>
              <c:idx val="4"/>
              <c:tx>
                <c:rich>
                  <a:bodyPr/>
                  <a:lstStyle/>
                  <a:p>
                    <a:r>
                      <a:rPr lang="en-US" baseline="0"/>
                      <a:t> 35%</a:t>
                    </a:r>
                    <a:endParaRPr lang="en-US"/>
                  </a:p>
                </c:rich>
              </c:tx>
              <c:dLblPos val="inEnd"/>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9-ABF5-1946-BD77-1F00A85AD92F}"/>
                </c:ext>
              </c:extLst>
            </c:dLbl>
            <c:spPr>
              <a:noFill/>
              <a:ln>
                <a:noFill/>
              </a:ln>
              <a:effectLst/>
            </c:spPr>
            <c:txPr>
              <a:bodyPr rot="0" spcFirstLastPara="1" vertOverflow="clip" horzOverflow="clip" vert="horz" wrap="square" lIns="36576" tIns="18288" rIns="36576" bIns="18288" anchor="ctr" anchorCtr="1">
                <a:spAutoFit/>
              </a:bodyPr>
              <a:lstStyle/>
              <a:p>
                <a:pPr>
                  <a:defRPr sz="1100" b="0" i="0" u="none" strike="noStrike" kern="1200" baseline="0">
                    <a:solidFill>
                      <a:schemeClr val="bg1"/>
                    </a:solidFill>
                    <a:latin typeface="+mn-lt"/>
                    <a:ea typeface="+mn-ea"/>
                    <a:cs typeface="+mn-cs"/>
                  </a:defRPr>
                </a:pPr>
                <a:endParaRPr lang="en-US"/>
              </a:p>
            </c:txPr>
            <c:dLblPos val="inEnd"/>
            <c:showLegendKey val="0"/>
            <c:showVal val="1"/>
            <c:showCatName val="1"/>
            <c:showSerName val="0"/>
            <c:showPercent val="0"/>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15:showLeaderLines val="0"/>
              </c:ext>
            </c:extLst>
          </c:dLbls>
          <c:cat>
            <c:numRef>
              <c:f>MeanTop5!$C$46:$G$46</c:f>
              <c:numCache>
                <c:formatCode>General</c:formatCode>
                <c:ptCount val="5"/>
                <c:pt idx="0">
                  <c:v>1996</c:v>
                </c:pt>
                <c:pt idx="1">
                  <c:v>2001</c:v>
                </c:pt>
                <c:pt idx="2">
                  <c:v>2006</c:v>
                </c:pt>
                <c:pt idx="3">
                  <c:v>2011</c:v>
                </c:pt>
                <c:pt idx="4">
                  <c:v>2017</c:v>
                </c:pt>
              </c:numCache>
            </c:numRef>
          </c:cat>
          <c:val>
            <c:numRef>
              <c:f>MeanTop5!$C$51:$G$51</c:f>
              <c:numCache>
                <c:formatCode>General</c:formatCode>
                <c:ptCount val="5"/>
                <c:pt idx="3">
                  <c:v>1205.6376750060001</c:v>
                </c:pt>
                <c:pt idx="4">
                  <c:v>1436.407656528</c:v>
                </c:pt>
              </c:numCache>
            </c:numRef>
          </c:val>
          <c:extLst>
            <c:ext xmlns:c16="http://schemas.microsoft.com/office/drawing/2014/chart" uri="{C3380CC4-5D6E-409C-BE32-E72D297353CC}">
              <c16:uniqueId val="{0000001A-ABF5-1946-BD77-1F00A85AD92F}"/>
            </c:ext>
          </c:extLst>
        </c:ser>
        <c:dLbls>
          <c:showLegendKey val="0"/>
          <c:showVal val="0"/>
          <c:showCatName val="0"/>
          <c:showSerName val="0"/>
          <c:showPercent val="0"/>
          <c:showBubbleSize val="0"/>
        </c:dLbls>
        <c:gapWidth val="120"/>
        <c:overlap val="100"/>
        <c:axId val="597142192"/>
        <c:axId val="-1024411808"/>
      </c:barChart>
      <c:catAx>
        <c:axId val="5971421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024411808"/>
        <c:crosses val="autoZero"/>
        <c:auto val="1"/>
        <c:lblAlgn val="ctr"/>
        <c:lblOffset val="100"/>
        <c:noMultiLvlLbl val="0"/>
      </c:catAx>
      <c:valAx>
        <c:axId val="-1024411808"/>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597142192"/>
        <c:crosses val="autoZero"/>
        <c:crossBetween val="between"/>
      </c:valAx>
      <c:spPr>
        <a:noFill/>
        <a:ln>
          <a:noFill/>
        </a:ln>
        <a:effectLst/>
      </c:spPr>
    </c:plotArea>
    <c:legend>
      <c:legendPos val="r"/>
      <c:layout>
        <c:manualLayout>
          <c:xMode val="edge"/>
          <c:yMode val="edge"/>
          <c:x val="0.85212183150450438"/>
          <c:y val="0.27518118669780228"/>
          <c:w val="0.1464783435507695"/>
          <c:h val="0.6573164430153978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4">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9701342887694594E-2"/>
          <c:y val="3.0397239921911515E-2"/>
          <c:w val="0.76270077351442178"/>
          <c:h val="0.91384231240344183"/>
        </c:manualLayout>
      </c:layout>
      <c:scatterChart>
        <c:scatterStyle val="smoothMarker"/>
        <c:varyColors val="0"/>
        <c:ser>
          <c:idx val="0"/>
          <c:order val="0"/>
          <c:tx>
            <c:strRef>
              <c:f>Sheet5!$Y$35</c:f>
              <c:strCache>
                <c:ptCount val="1"/>
                <c:pt idx="0">
                  <c:v>Rx</c:v>
                </c:pt>
              </c:strCache>
            </c:strRef>
          </c:tx>
          <c:spPr>
            <a:ln w="12700" cap="rnd">
              <a:solidFill>
                <a:schemeClr val="accent1"/>
              </a:solidFill>
              <a:round/>
            </a:ln>
            <a:effectLst/>
          </c:spPr>
          <c:marker>
            <c:symbol val="circle"/>
            <c:size val="4"/>
            <c:spPr>
              <a:solidFill>
                <a:schemeClr val="accent1"/>
              </a:solidFill>
              <a:ln w="9525">
                <a:noFill/>
              </a:ln>
              <a:effectLst/>
            </c:spPr>
          </c:marker>
          <c:xVal>
            <c:numRef>
              <c:f>Sheet5!$Z$34:$AU$34</c:f>
              <c:numCache>
                <c:formatCode>General</c:formatCode>
                <c:ptCount val="22"/>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pt idx="19">
                  <c:v>2015</c:v>
                </c:pt>
                <c:pt idx="20">
                  <c:v>2016</c:v>
                </c:pt>
                <c:pt idx="21">
                  <c:v>2017</c:v>
                </c:pt>
              </c:numCache>
            </c:numRef>
          </c:xVal>
          <c:yVal>
            <c:numRef>
              <c:f>Sheet5!$Z$35:$AU$35</c:f>
              <c:numCache>
                <c:formatCode>General</c:formatCode>
                <c:ptCount val="22"/>
                <c:pt idx="0">
                  <c:v>998.66905199999962</c:v>
                </c:pt>
                <c:pt idx="1">
                  <c:v>1198.5416610918039</c:v>
                </c:pt>
                <c:pt idx="2">
                  <c:v>1281.516326409657</c:v>
                </c:pt>
                <c:pt idx="3">
                  <c:v>1490.5100696</c:v>
                </c:pt>
                <c:pt idx="4">
                  <c:v>1599.1941952</c:v>
                </c:pt>
                <c:pt idx="5">
                  <c:v>1736.2024584000001</c:v>
                </c:pt>
                <c:pt idx="6">
                  <c:v>1786.0305672</c:v>
                </c:pt>
                <c:pt idx="7">
                  <c:v>2331.6088043999989</c:v>
                </c:pt>
                <c:pt idx="8">
                  <c:v>2202.4775823999998</c:v>
                </c:pt>
                <c:pt idx="9">
                  <c:v>2316.8178000000012</c:v>
                </c:pt>
                <c:pt idx="10">
                  <c:v>2340.782485799999</c:v>
                </c:pt>
                <c:pt idx="11">
                  <c:v>1594.08944</c:v>
                </c:pt>
                <c:pt idx="12">
                  <c:v>1677.4275700000001</c:v>
                </c:pt>
                <c:pt idx="13">
                  <c:v>1291.3761</c:v>
                </c:pt>
                <c:pt idx="14">
                  <c:v>1395.1169199999999</c:v>
                </c:pt>
                <c:pt idx="15">
                  <c:v>1360.5865799999999</c:v>
                </c:pt>
                <c:pt idx="16">
                  <c:v>1371.21297</c:v>
                </c:pt>
                <c:pt idx="17">
                  <c:v>1187.2552499999999</c:v>
                </c:pt>
                <c:pt idx="18">
                  <c:v>1132.326</c:v>
                </c:pt>
                <c:pt idx="19">
                  <c:v>1109.55096</c:v>
                </c:pt>
                <c:pt idx="20">
                  <c:v>990.93241399999988</c:v>
                </c:pt>
                <c:pt idx="21">
                  <c:v>994.270264</c:v>
                </c:pt>
              </c:numCache>
            </c:numRef>
          </c:yVal>
          <c:smooth val="1"/>
          <c:extLst>
            <c:ext xmlns:c16="http://schemas.microsoft.com/office/drawing/2014/chart" uri="{C3380CC4-5D6E-409C-BE32-E72D297353CC}">
              <c16:uniqueId val="{00000000-D174-A24D-9CE9-BDE7BAF400EC}"/>
            </c:ext>
          </c:extLst>
        </c:ser>
        <c:ser>
          <c:idx val="1"/>
          <c:order val="1"/>
          <c:tx>
            <c:strRef>
              <c:f>Sheet5!$Y$36</c:f>
              <c:strCache>
                <c:ptCount val="1"/>
                <c:pt idx="0">
                  <c:v>Physicians</c:v>
                </c:pt>
              </c:strCache>
            </c:strRef>
          </c:tx>
          <c:spPr>
            <a:ln w="12700" cap="rnd">
              <a:solidFill>
                <a:schemeClr val="accent2"/>
              </a:solidFill>
              <a:round/>
            </a:ln>
            <a:effectLst/>
          </c:spPr>
          <c:marker>
            <c:symbol val="circle"/>
            <c:size val="4"/>
            <c:spPr>
              <a:solidFill>
                <a:schemeClr val="accent2"/>
              </a:solidFill>
              <a:ln w="9525">
                <a:noFill/>
              </a:ln>
              <a:effectLst/>
            </c:spPr>
          </c:marker>
          <c:xVal>
            <c:numRef>
              <c:f>Sheet5!$Z$34:$AU$34</c:f>
              <c:numCache>
                <c:formatCode>General</c:formatCode>
                <c:ptCount val="22"/>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pt idx="19">
                  <c:v>2015</c:v>
                </c:pt>
                <c:pt idx="20">
                  <c:v>2016</c:v>
                </c:pt>
                <c:pt idx="21">
                  <c:v>2017</c:v>
                </c:pt>
              </c:numCache>
            </c:numRef>
          </c:xVal>
          <c:yVal>
            <c:numRef>
              <c:f>Sheet5!$Z$36:$AU$36</c:f>
              <c:numCache>
                <c:formatCode>General</c:formatCode>
                <c:ptCount val="22"/>
                <c:pt idx="0">
                  <c:v>1281.505674</c:v>
                </c:pt>
                <c:pt idx="1">
                  <c:v>1149.7843484008299</c:v>
                </c:pt>
                <c:pt idx="2">
                  <c:v>1085.2902845380279</c:v>
                </c:pt>
                <c:pt idx="3">
                  <c:v>1093.7249804</c:v>
                </c:pt>
                <c:pt idx="4">
                  <c:v>993.00857088000009</c:v>
                </c:pt>
                <c:pt idx="5">
                  <c:v>1148.8804665600001</c:v>
                </c:pt>
                <c:pt idx="6">
                  <c:v>1445.8194476000001</c:v>
                </c:pt>
                <c:pt idx="7">
                  <c:v>1207.21428528</c:v>
                </c:pt>
                <c:pt idx="8">
                  <c:v>1376.4536848</c:v>
                </c:pt>
                <c:pt idx="9">
                  <c:v>1405.4172000000001</c:v>
                </c:pt>
                <c:pt idx="10">
                  <c:v>1405.8198792000001</c:v>
                </c:pt>
                <c:pt idx="11">
                  <c:v>1306.30528</c:v>
                </c:pt>
                <c:pt idx="12">
                  <c:v>1378.65903</c:v>
                </c:pt>
                <c:pt idx="13">
                  <c:v>1359.8689300000001</c:v>
                </c:pt>
                <c:pt idx="14">
                  <c:v>1527.1527599999999</c:v>
                </c:pt>
                <c:pt idx="15">
                  <c:v>1352.40822</c:v>
                </c:pt>
                <c:pt idx="16">
                  <c:v>1214.84283</c:v>
                </c:pt>
                <c:pt idx="17">
                  <c:v>1493.8744300000001</c:v>
                </c:pt>
                <c:pt idx="18">
                  <c:v>1350.54216</c:v>
                </c:pt>
                <c:pt idx="19">
                  <c:v>1659.663</c:v>
                </c:pt>
                <c:pt idx="20">
                  <c:v>1757.7725600000001</c:v>
                </c:pt>
                <c:pt idx="21">
                  <c:v>1704.32808</c:v>
                </c:pt>
              </c:numCache>
            </c:numRef>
          </c:yVal>
          <c:smooth val="1"/>
          <c:extLst>
            <c:ext xmlns:c16="http://schemas.microsoft.com/office/drawing/2014/chart" uri="{C3380CC4-5D6E-409C-BE32-E72D297353CC}">
              <c16:uniqueId val="{00000001-D174-A24D-9CE9-BDE7BAF400EC}"/>
            </c:ext>
          </c:extLst>
        </c:ser>
        <c:ser>
          <c:idx val="2"/>
          <c:order val="2"/>
          <c:tx>
            <c:strRef>
              <c:f>Sheet5!$Y$37</c:f>
              <c:strCache>
                <c:ptCount val="1"/>
                <c:pt idx="0">
                  <c:v>ER</c:v>
                </c:pt>
              </c:strCache>
            </c:strRef>
          </c:tx>
          <c:spPr>
            <a:ln w="12700" cap="rnd">
              <a:solidFill>
                <a:schemeClr val="accent3"/>
              </a:solidFill>
              <a:round/>
            </a:ln>
            <a:effectLst/>
          </c:spPr>
          <c:marker>
            <c:symbol val="circle"/>
            <c:size val="4"/>
            <c:spPr>
              <a:solidFill>
                <a:schemeClr val="accent3"/>
              </a:solidFill>
              <a:ln w="9525">
                <a:noFill/>
              </a:ln>
              <a:effectLst/>
            </c:spPr>
          </c:marker>
          <c:xVal>
            <c:numRef>
              <c:f>Sheet5!$Z$34:$AU$34</c:f>
              <c:numCache>
                <c:formatCode>General</c:formatCode>
                <c:ptCount val="22"/>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pt idx="19">
                  <c:v>2015</c:v>
                </c:pt>
                <c:pt idx="20">
                  <c:v>2016</c:v>
                </c:pt>
                <c:pt idx="21">
                  <c:v>2017</c:v>
                </c:pt>
              </c:numCache>
            </c:numRef>
          </c:xVal>
          <c:yVal>
            <c:numRef>
              <c:f>Sheet5!$Z$37:$AU$37</c:f>
              <c:numCache>
                <c:formatCode>General</c:formatCode>
                <c:ptCount val="22"/>
                <c:pt idx="0">
                  <c:v>68.183763900000002</c:v>
                </c:pt>
                <c:pt idx="1">
                  <c:v>202.60493944261839</c:v>
                </c:pt>
                <c:pt idx="2">
                  <c:v>146.72494476723671</c:v>
                </c:pt>
                <c:pt idx="3">
                  <c:v>126.12116464</c:v>
                </c:pt>
                <c:pt idx="4">
                  <c:v>112.493533312</c:v>
                </c:pt>
                <c:pt idx="5">
                  <c:v>128.41131984</c:v>
                </c:pt>
                <c:pt idx="6">
                  <c:v>135.22307273199999</c:v>
                </c:pt>
                <c:pt idx="7">
                  <c:v>141.00407243999999</c:v>
                </c:pt>
                <c:pt idx="8">
                  <c:v>202.20193168</c:v>
                </c:pt>
                <c:pt idx="9">
                  <c:v>151.23570000000001</c:v>
                </c:pt>
                <c:pt idx="10">
                  <c:v>182.27987381999989</c:v>
                </c:pt>
                <c:pt idx="11">
                  <c:v>191.22027600000001</c:v>
                </c:pt>
                <c:pt idx="12">
                  <c:v>215.592657</c:v>
                </c:pt>
                <c:pt idx="13">
                  <c:v>228.06088199999999</c:v>
                </c:pt>
                <c:pt idx="14">
                  <c:v>175.92768799999999</c:v>
                </c:pt>
                <c:pt idx="15">
                  <c:v>162.854928</c:v>
                </c:pt>
                <c:pt idx="16">
                  <c:v>307.03710000000001</c:v>
                </c:pt>
                <c:pt idx="17">
                  <c:v>251.497771</c:v>
                </c:pt>
                <c:pt idx="18">
                  <c:v>222.272424</c:v>
                </c:pt>
                <c:pt idx="19">
                  <c:v>243.12841200000011</c:v>
                </c:pt>
                <c:pt idx="20">
                  <c:v>271.89720799999998</c:v>
                </c:pt>
                <c:pt idx="21">
                  <c:v>212.79803999999999</c:v>
                </c:pt>
              </c:numCache>
            </c:numRef>
          </c:yVal>
          <c:smooth val="1"/>
          <c:extLst>
            <c:ext xmlns:c16="http://schemas.microsoft.com/office/drawing/2014/chart" uri="{C3380CC4-5D6E-409C-BE32-E72D297353CC}">
              <c16:uniqueId val="{00000002-D174-A24D-9CE9-BDE7BAF400EC}"/>
            </c:ext>
          </c:extLst>
        </c:ser>
        <c:ser>
          <c:idx val="3"/>
          <c:order val="3"/>
          <c:tx>
            <c:strRef>
              <c:f>Sheet5!$Y$38</c:f>
              <c:strCache>
                <c:ptCount val="1"/>
                <c:pt idx="0">
                  <c:v>Hospital</c:v>
                </c:pt>
              </c:strCache>
            </c:strRef>
          </c:tx>
          <c:spPr>
            <a:ln w="12700" cap="rnd">
              <a:solidFill>
                <a:schemeClr val="accent4"/>
              </a:solidFill>
              <a:round/>
            </a:ln>
            <a:effectLst/>
          </c:spPr>
          <c:marker>
            <c:symbol val="circle"/>
            <c:size val="4"/>
            <c:spPr>
              <a:solidFill>
                <a:schemeClr val="accent4"/>
              </a:solidFill>
              <a:ln w="9525">
                <a:noFill/>
              </a:ln>
              <a:effectLst/>
            </c:spPr>
          </c:marker>
          <c:xVal>
            <c:numRef>
              <c:f>Sheet5!$Z$34:$AU$34</c:f>
              <c:numCache>
                <c:formatCode>General</c:formatCode>
                <c:ptCount val="22"/>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pt idx="19">
                  <c:v>2015</c:v>
                </c:pt>
                <c:pt idx="20">
                  <c:v>2016</c:v>
                </c:pt>
                <c:pt idx="21">
                  <c:v>2017</c:v>
                </c:pt>
              </c:numCache>
            </c:numRef>
          </c:xVal>
          <c:yVal>
            <c:numRef>
              <c:f>Sheet5!$Z$38:$AU$38</c:f>
              <c:numCache>
                <c:formatCode>General</c:formatCode>
                <c:ptCount val="22"/>
                <c:pt idx="0">
                  <c:v>635.67652799999996</c:v>
                </c:pt>
                <c:pt idx="1">
                  <c:v>859.45772769682458</c:v>
                </c:pt>
                <c:pt idx="2">
                  <c:v>860.94626205268059</c:v>
                </c:pt>
                <c:pt idx="3">
                  <c:v>651.80119639999975</c:v>
                </c:pt>
                <c:pt idx="4">
                  <c:v>695.16955456000005</c:v>
                </c:pt>
                <c:pt idx="5">
                  <c:v>677.81431152000005</c:v>
                </c:pt>
                <c:pt idx="6">
                  <c:v>751.13475579999988</c:v>
                </c:pt>
                <c:pt idx="7">
                  <c:v>666.22819242000003</c:v>
                </c:pt>
                <c:pt idx="8">
                  <c:v>715.15993408000008</c:v>
                </c:pt>
                <c:pt idx="9">
                  <c:v>1151.9620199999999</c:v>
                </c:pt>
                <c:pt idx="10">
                  <c:v>1190.0154052600001</c:v>
                </c:pt>
                <c:pt idx="11">
                  <c:v>1065.016408</c:v>
                </c:pt>
                <c:pt idx="12">
                  <c:v>899.5556289999995</c:v>
                </c:pt>
                <c:pt idx="13">
                  <c:v>1180.260088</c:v>
                </c:pt>
                <c:pt idx="14">
                  <c:v>848.54440799999986</c:v>
                </c:pt>
                <c:pt idx="15">
                  <c:v>1160.3262</c:v>
                </c:pt>
                <c:pt idx="16">
                  <c:v>1199.74461</c:v>
                </c:pt>
                <c:pt idx="17">
                  <c:v>1120.74236</c:v>
                </c:pt>
                <c:pt idx="18">
                  <c:v>885.65659199999982</c:v>
                </c:pt>
                <c:pt idx="19">
                  <c:v>912.97130400000003</c:v>
                </c:pt>
                <c:pt idx="20">
                  <c:v>894.56738999999982</c:v>
                </c:pt>
                <c:pt idx="21">
                  <c:v>919.94364799999983</c:v>
                </c:pt>
              </c:numCache>
            </c:numRef>
          </c:yVal>
          <c:smooth val="1"/>
          <c:extLst>
            <c:ext xmlns:c16="http://schemas.microsoft.com/office/drawing/2014/chart" uri="{C3380CC4-5D6E-409C-BE32-E72D297353CC}">
              <c16:uniqueId val="{00000003-D174-A24D-9CE9-BDE7BAF400EC}"/>
            </c:ext>
          </c:extLst>
        </c:ser>
        <c:ser>
          <c:idx val="4"/>
          <c:order val="4"/>
          <c:tx>
            <c:strRef>
              <c:f>Sheet5!$Y$39</c:f>
              <c:strCache>
                <c:ptCount val="1"/>
                <c:pt idx="0">
                  <c:v>Other</c:v>
                </c:pt>
              </c:strCache>
            </c:strRef>
          </c:tx>
          <c:spPr>
            <a:ln w="12700" cap="rnd">
              <a:solidFill>
                <a:schemeClr val="tx1">
                  <a:lumMod val="60000"/>
                  <a:lumOff val="40000"/>
                </a:schemeClr>
              </a:solidFill>
              <a:round/>
            </a:ln>
            <a:effectLst/>
          </c:spPr>
          <c:marker>
            <c:symbol val="circle"/>
            <c:size val="4"/>
            <c:spPr>
              <a:solidFill>
                <a:schemeClr val="tx1">
                  <a:lumMod val="60000"/>
                  <a:lumOff val="40000"/>
                </a:schemeClr>
              </a:solidFill>
              <a:ln w="9525">
                <a:noFill/>
              </a:ln>
              <a:effectLst/>
            </c:spPr>
          </c:marker>
          <c:xVal>
            <c:numRef>
              <c:f>Sheet5!$Z$34:$AU$34</c:f>
              <c:numCache>
                <c:formatCode>General</c:formatCode>
                <c:ptCount val="22"/>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pt idx="19">
                  <c:v>2015</c:v>
                </c:pt>
                <c:pt idx="20">
                  <c:v>2016</c:v>
                </c:pt>
                <c:pt idx="21">
                  <c:v>2017</c:v>
                </c:pt>
              </c:numCache>
            </c:numRef>
          </c:xVal>
          <c:yVal>
            <c:numRef>
              <c:f>Sheet5!$Z$39:$AU$39</c:f>
              <c:numCache>
                <c:formatCode>General</c:formatCode>
                <c:ptCount val="22"/>
                <c:pt idx="0">
                  <c:v>98.596727700000002</c:v>
                </c:pt>
                <c:pt idx="1">
                  <c:v>127.43717972025949</c:v>
                </c:pt>
                <c:pt idx="2">
                  <c:v>101.1263069972411</c:v>
                </c:pt>
                <c:pt idx="3">
                  <c:v>105.2448764</c:v>
                </c:pt>
                <c:pt idx="4">
                  <c:v>84.543390144</c:v>
                </c:pt>
                <c:pt idx="5">
                  <c:v>99.540861599999999</c:v>
                </c:pt>
                <c:pt idx="6">
                  <c:v>104.396207256</c:v>
                </c:pt>
                <c:pt idx="7">
                  <c:v>100.331665488</c:v>
                </c:pt>
                <c:pt idx="8">
                  <c:v>146.24842487999999</c:v>
                </c:pt>
                <c:pt idx="9">
                  <c:v>100.07321279999999</c:v>
                </c:pt>
                <c:pt idx="10">
                  <c:v>81.378720587999965</c:v>
                </c:pt>
                <c:pt idx="11">
                  <c:v>203.438616</c:v>
                </c:pt>
                <c:pt idx="12">
                  <c:v>112.0129031</c:v>
                </c:pt>
                <c:pt idx="13">
                  <c:v>149.69331299999999</c:v>
                </c:pt>
                <c:pt idx="14">
                  <c:v>65.361823999999999</c:v>
                </c:pt>
                <c:pt idx="15">
                  <c:v>82.846410599999999</c:v>
                </c:pt>
                <c:pt idx="16">
                  <c:v>99.508858199999963</c:v>
                </c:pt>
                <c:pt idx="17">
                  <c:v>127.96785300000001</c:v>
                </c:pt>
                <c:pt idx="18">
                  <c:v>83.772997199999963</c:v>
                </c:pt>
                <c:pt idx="19">
                  <c:v>114.223068</c:v>
                </c:pt>
                <c:pt idx="20">
                  <c:v>156.33579599999999</c:v>
                </c:pt>
                <c:pt idx="21">
                  <c:v>432.47568000000001</c:v>
                </c:pt>
              </c:numCache>
            </c:numRef>
          </c:yVal>
          <c:smooth val="1"/>
          <c:extLst>
            <c:ext xmlns:c16="http://schemas.microsoft.com/office/drawing/2014/chart" uri="{C3380CC4-5D6E-409C-BE32-E72D297353CC}">
              <c16:uniqueId val="{00000004-D174-A24D-9CE9-BDE7BAF400EC}"/>
            </c:ext>
          </c:extLst>
        </c:ser>
        <c:dLbls>
          <c:showLegendKey val="0"/>
          <c:showVal val="0"/>
          <c:showCatName val="0"/>
          <c:showSerName val="0"/>
          <c:showPercent val="0"/>
          <c:showBubbleSize val="0"/>
        </c:dLbls>
        <c:axId val="512448448"/>
        <c:axId val="504122304"/>
      </c:scatterChart>
      <c:valAx>
        <c:axId val="512448448"/>
        <c:scaling>
          <c:orientation val="minMax"/>
          <c:max val="2017"/>
          <c:min val="1996"/>
        </c:scaling>
        <c:delete val="0"/>
        <c:axPos val="b"/>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504122304"/>
        <c:crosses val="autoZero"/>
        <c:crossBetween val="midCat"/>
      </c:valAx>
      <c:valAx>
        <c:axId val="504122304"/>
        <c:scaling>
          <c:orientation val="minMax"/>
          <c:max val="2500"/>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512448448"/>
        <c:crosses val="autoZero"/>
        <c:crossBetween val="midCat"/>
      </c:valAx>
      <c:spPr>
        <a:noFill/>
        <a:ln>
          <a:noFill/>
        </a:ln>
        <a:effectLst/>
      </c:spPr>
    </c:plotArea>
    <c:legend>
      <c:legendPos val="r"/>
      <c:layout>
        <c:manualLayout>
          <c:xMode val="edge"/>
          <c:yMode val="edge"/>
          <c:x val="0.86428896387951504"/>
          <c:y val="0.3930776770049319"/>
          <c:w val="0.11454701495646377"/>
          <c:h val="0.37714809036409663"/>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9100445777611133E-2"/>
          <c:y val="3.0397239921911515E-2"/>
          <c:w val="0.86422419419794738"/>
          <c:h val="0.91211063463866671"/>
        </c:manualLayout>
      </c:layout>
      <c:barChart>
        <c:barDir val="col"/>
        <c:grouping val="stacked"/>
        <c:varyColors val="0"/>
        <c:ser>
          <c:idx val="0"/>
          <c:order val="0"/>
          <c:tx>
            <c:strRef>
              <c:f>'Fig9'!$K$7</c:f>
              <c:strCache>
                <c:ptCount val="1"/>
                <c:pt idx="0">
                  <c:v>Rx</c:v>
                </c:pt>
              </c:strCache>
            </c:strRef>
          </c:tx>
          <c:spPr>
            <a:solidFill>
              <a:schemeClr val="accent1"/>
            </a:solidFill>
            <a:ln>
              <a:noFill/>
            </a:ln>
            <a:effectLst/>
          </c:spPr>
          <c:invertIfNegative val="0"/>
          <c:cat>
            <c:numRef>
              <c:f>'Fig9'!$L$6:$AG$6</c:f>
              <c:numCache>
                <c:formatCode>General</c:formatCode>
                <c:ptCount val="22"/>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pt idx="19">
                  <c:v>2015</c:v>
                </c:pt>
                <c:pt idx="20">
                  <c:v>2016</c:v>
                </c:pt>
                <c:pt idx="21">
                  <c:v>2017</c:v>
                </c:pt>
              </c:numCache>
            </c:numRef>
          </c:cat>
          <c:val>
            <c:numRef>
              <c:f>'Fig9'!$L$7:$AG$7</c:f>
              <c:numCache>
                <c:formatCode>General</c:formatCode>
                <c:ptCount val="22"/>
                <c:pt idx="0">
                  <c:v>0.3714134</c:v>
                </c:pt>
                <c:pt idx="1">
                  <c:v>0.4159948</c:v>
                </c:pt>
                <c:pt idx="2">
                  <c:v>0.4318959</c:v>
                </c:pt>
                <c:pt idx="3">
                  <c:v>0.46659430000000002</c:v>
                </c:pt>
                <c:pt idx="4">
                  <c:v>0.49885259999999998</c:v>
                </c:pt>
                <c:pt idx="5">
                  <c:v>0.48617630000000001</c:v>
                </c:pt>
                <c:pt idx="6">
                  <c:v>0.46894140000000001</c:v>
                </c:pt>
                <c:pt idx="7">
                  <c:v>0.55338410000000005</c:v>
                </c:pt>
                <c:pt idx="8">
                  <c:v>0.48616700000000002</c:v>
                </c:pt>
                <c:pt idx="9">
                  <c:v>0.49187969999999998</c:v>
                </c:pt>
                <c:pt idx="10">
                  <c:v>0.46662949999999997</c:v>
                </c:pt>
                <c:pt idx="11">
                  <c:v>0.42167650000000001</c:v>
                </c:pt>
                <c:pt idx="12">
                  <c:v>0.37804409999999999</c:v>
                </c:pt>
                <c:pt idx="13">
                  <c:v>0.34801599999999999</c:v>
                </c:pt>
                <c:pt idx="14">
                  <c:v>0.37988430000000001</c:v>
                </c:pt>
                <c:pt idx="15">
                  <c:v>0.37103249999999999</c:v>
                </c:pt>
                <c:pt idx="16">
                  <c:v>0.34354440000000003</c:v>
                </c:pt>
                <c:pt idx="17">
                  <c:v>0.29404160000000001</c:v>
                </c:pt>
                <c:pt idx="18">
                  <c:v>0.29271589999999997</c:v>
                </c:pt>
                <c:pt idx="19">
                  <c:v>0.26838109999999998</c:v>
                </c:pt>
                <c:pt idx="20">
                  <c:v>0.24245829999999999</c:v>
                </c:pt>
                <c:pt idx="21">
                  <c:v>0.24387790000000001</c:v>
                </c:pt>
              </c:numCache>
            </c:numRef>
          </c:val>
          <c:extLst>
            <c:ext xmlns:c16="http://schemas.microsoft.com/office/drawing/2014/chart" uri="{C3380CC4-5D6E-409C-BE32-E72D297353CC}">
              <c16:uniqueId val="{00000000-76DB-664E-8C28-822B212374DF}"/>
            </c:ext>
          </c:extLst>
        </c:ser>
        <c:ser>
          <c:idx val="1"/>
          <c:order val="1"/>
          <c:tx>
            <c:strRef>
              <c:f>'Fig9'!$K$8</c:f>
              <c:strCache>
                <c:ptCount val="1"/>
                <c:pt idx="0">
                  <c:v>Physicians</c:v>
                </c:pt>
              </c:strCache>
            </c:strRef>
          </c:tx>
          <c:spPr>
            <a:solidFill>
              <a:schemeClr val="accent2"/>
            </a:solidFill>
            <a:ln>
              <a:noFill/>
            </a:ln>
            <a:effectLst/>
          </c:spPr>
          <c:invertIfNegative val="0"/>
          <c:cat>
            <c:numRef>
              <c:f>'Fig9'!$L$6:$AG$6</c:f>
              <c:numCache>
                <c:formatCode>General</c:formatCode>
                <c:ptCount val="22"/>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pt idx="19">
                  <c:v>2015</c:v>
                </c:pt>
                <c:pt idx="20">
                  <c:v>2016</c:v>
                </c:pt>
                <c:pt idx="21">
                  <c:v>2017</c:v>
                </c:pt>
              </c:numCache>
            </c:numRef>
          </c:cat>
          <c:val>
            <c:numRef>
              <c:f>'Fig9'!$L$8:$AG$8</c:f>
              <c:numCache>
                <c:formatCode>General</c:formatCode>
                <c:ptCount val="22"/>
                <c:pt idx="0">
                  <c:v>0.41516969999999997</c:v>
                </c:pt>
                <c:pt idx="1">
                  <c:v>0.32828479999999999</c:v>
                </c:pt>
                <c:pt idx="2">
                  <c:v>0.32308350000000002</c:v>
                </c:pt>
                <c:pt idx="3">
                  <c:v>0.33327380000000001</c:v>
                </c:pt>
                <c:pt idx="4">
                  <c:v>0.28289500000000001</c:v>
                </c:pt>
                <c:pt idx="5">
                  <c:v>0.29847180000000001</c:v>
                </c:pt>
                <c:pt idx="6">
                  <c:v>0.31764310000000001</c:v>
                </c:pt>
                <c:pt idx="7">
                  <c:v>0.2723563</c:v>
                </c:pt>
                <c:pt idx="8">
                  <c:v>0.31146740000000001</c:v>
                </c:pt>
                <c:pt idx="9">
                  <c:v>0.2946203</c:v>
                </c:pt>
                <c:pt idx="10">
                  <c:v>0.30572329999999998</c:v>
                </c:pt>
                <c:pt idx="11">
                  <c:v>0.31775340000000002</c:v>
                </c:pt>
                <c:pt idx="12">
                  <c:v>0.3415088</c:v>
                </c:pt>
                <c:pt idx="13">
                  <c:v>0.35660599999999998</c:v>
                </c:pt>
                <c:pt idx="14">
                  <c:v>0.36278319999999997</c:v>
                </c:pt>
                <c:pt idx="15">
                  <c:v>0.34294479999999999</c:v>
                </c:pt>
                <c:pt idx="16">
                  <c:v>0.33900259999999999</c:v>
                </c:pt>
                <c:pt idx="17">
                  <c:v>0.36425180000000001</c:v>
                </c:pt>
                <c:pt idx="18">
                  <c:v>0.39824890000000002</c:v>
                </c:pt>
                <c:pt idx="19">
                  <c:v>0.4329192</c:v>
                </c:pt>
                <c:pt idx="20">
                  <c:v>0.45627760000000001</c:v>
                </c:pt>
                <c:pt idx="21">
                  <c:v>0.43703069999999999</c:v>
                </c:pt>
              </c:numCache>
            </c:numRef>
          </c:val>
          <c:extLst>
            <c:ext xmlns:c16="http://schemas.microsoft.com/office/drawing/2014/chart" uri="{C3380CC4-5D6E-409C-BE32-E72D297353CC}">
              <c16:uniqueId val="{00000001-76DB-664E-8C28-822B212374DF}"/>
            </c:ext>
          </c:extLst>
        </c:ser>
        <c:ser>
          <c:idx val="2"/>
          <c:order val="2"/>
          <c:tx>
            <c:strRef>
              <c:f>'Fig9'!$K$9</c:f>
              <c:strCache>
                <c:ptCount val="1"/>
                <c:pt idx="0">
                  <c:v>ER</c:v>
                </c:pt>
              </c:strCache>
            </c:strRef>
          </c:tx>
          <c:spPr>
            <a:solidFill>
              <a:schemeClr val="accent3"/>
            </a:solidFill>
            <a:ln>
              <a:noFill/>
            </a:ln>
            <a:effectLst/>
          </c:spPr>
          <c:invertIfNegative val="0"/>
          <c:cat>
            <c:numRef>
              <c:f>'Fig9'!$L$6:$AG$6</c:f>
              <c:numCache>
                <c:formatCode>General</c:formatCode>
                <c:ptCount val="22"/>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pt idx="19">
                  <c:v>2015</c:v>
                </c:pt>
                <c:pt idx="20">
                  <c:v>2016</c:v>
                </c:pt>
                <c:pt idx="21">
                  <c:v>2017</c:v>
                </c:pt>
              </c:numCache>
            </c:numRef>
          </c:cat>
          <c:val>
            <c:numRef>
              <c:f>'Fig9'!$L$9:$AG$9</c:f>
              <c:numCache>
                <c:formatCode>General</c:formatCode>
                <c:ptCount val="22"/>
                <c:pt idx="0">
                  <c:v>2.80783E-2</c:v>
                </c:pt>
                <c:pt idx="1">
                  <c:v>5.65984E-2</c:v>
                </c:pt>
                <c:pt idx="2">
                  <c:v>4.3932499999999999E-2</c:v>
                </c:pt>
                <c:pt idx="3">
                  <c:v>3.8532499999999997E-2</c:v>
                </c:pt>
                <c:pt idx="4">
                  <c:v>4.2301999999999999E-2</c:v>
                </c:pt>
                <c:pt idx="5">
                  <c:v>3.7093599999999997E-2</c:v>
                </c:pt>
                <c:pt idx="6">
                  <c:v>3.5364E-2</c:v>
                </c:pt>
                <c:pt idx="7">
                  <c:v>3.0079399999999999E-2</c:v>
                </c:pt>
                <c:pt idx="8">
                  <c:v>3.4729599999999999E-2</c:v>
                </c:pt>
                <c:pt idx="9">
                  <c:v>3.0962E-2</c:v>
                </c:pt>
                <c:pt idx="10">
                  <c:v>4.3434500000000001E-2</c:v>
                </c:pt>
                <c:pt idx="11">
                  <c:v>4.7459399999999999E-2</c:v>
                </c:pt>
                <c:pt idx="12">
                  <c:v>4.8694000000000001E-2</c:v>
                </c:pt>
                <c:pt idx="13">
                  <c:v>5.8066899999999998E-2</c:v>
                </c:pt>
                <c:pt idx="14">
                  <c:v>4.4968599999999997E-2</c:v>
                </c:pt>
                <c:pt idx="15">
                  <c:v>4.2193700000000001E-2</c:v>
                </c:pt>
                <c:pt idx="16">
                  <c:v>6.8937999999999999E-2</c:v>
                </c:pt>
                <c:pt idx="17">
                  <c:v>7.0039699999999996E-2</c:v>
                </c:pt>
                <c:pt idx="18">
                  <c:v>6.9194599999999995E-2</c:v>
                </c:pt>
                <c:pt idx="19">
                  <c:v>6.4491400000000004E-2</c:v>
                </c:pt>
                <c:pt idx="20">
                  <c:v>6.9145200000000004E-2</c:v>
                </c:pt>
                <c:pt idx="21">
                  <c:v>6.1626800000000002E-2</c:v>
                </c:pt>
              </c:numCache>
            </c:numRef>
          </c:val>
          <c:extLst>
            <c:ext xmlns:c16="http://schemas.microsoft.com/office/drawing/2014/chart" uri="{C3380CC4-5D6E-409C-BE32-E72D297353CC}">
              <c16:uniqueId val="{00000002-76DB-664E-8C28-822B212374DF}"/>
            </c:ext>
          </c:extLst>
        </c:ser>
        <c:ser>
          <c:idx val="3"/>
          <c:order val="3"/>
          <c:tx>
            <c:strRef>
              <c:f>'Fig9'!$K$10</c:f>
              <c:strCache>
                <c:ptCount val="1"/>
                <c:pt idx="0">
                  <c:v>Hospital</c:v>
                </c:pt>
              </c:strCache>
            </c:strRef>
          </c:tx>
          <c:spPr>
            <a:solidFill>
              <a:schemeClr val="accent4"/>
            </a:solidFill>
            <a:ln>
              <a:noFill/>
            </a:ln>
            <a:effectLst/>
          </c:spPr>
          <c:invertIfNegative val="0"/>
          <c:cat>
            <c:numRef>
              <c:f>'Fig9'!$L$6:$AG$6</c:f>
              <c:numCache>
                <c:formatCode>General</c:formatCode>
                <c:ptCount val="22"/>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pt idx="19">
                  <c:v>2015</c:v>
                </c:pt>
                <c:pt idx="20">
                  <c:v>2016</c:v>
                </c:pt>
                <c:pt idx="21">
                  <c:v>2017</c:v>
                </c:pt>
              </c:numCache>
            </c:numRef>
          </c:cat>
          <c:val>
            <c:numRef>
              <c:f>'Fig9'!$L$10:$AG$10</c:f>
              <c:numCache>
                <c:formatCode>General</c:formatCode>
                <c:ptCount val="22"/>
                <c:pt idx="0">
                  <c:v>0.15562609999999999</c:v>
                </c:pt>
                <c:pt idx="1">
                  <c:v>0.1716781</c:v>
                </c:pt>
                <c:pt idx="2">
                  <c:v>0.180561</c:v>
                </c:pt>
                <c:pt idx="3">
                  <c:v>0.14455689999999999</c:v>
                </c:pt>
                <c:pt idx="4">
                  <c:v>0.15605669999999999</c:v>
                </c:pt>
                <c:pt idx="5">
                  <c:v>0.1559826</c:v>
                </c:pt>
                <c:pt idx="6">
                  <c:v>0.16041649999999999</c:v>
                </c:pt>
                <c:pt idx="7">
                  <c:v>0.1234147</c:v>
                </c:pt>
                <c:pt idx="8">
                  <c:v>0.1466259</c:v>
                </c:pt>
                <c:pt idx="9">
                  <c:v>0.16278229999999999</c:v>
                </c:pt>
                <c:pt idx="10">
                  <c:v>0.16702449999999999</c:v>
                </c:pt>
                <c:pt idx="11">
                  <c:v>0.1854238</c:v>
                </c:pt>
                <c:pt idx="12">
                  <c:v>0.2097424</c:v>
                </c:pt>
                <c:pt idx="13">
                  <c:v>0.21070900000000001</c:v>
                </c:pt>
                <c:pt idx="14">
                  <c:v>0.1963452</c:v>
                </c:pt>
                <c:pt idx="15">
                  <c:v>0.2274822</c:v>
                </c:pt>
                <c:pt idx="16">
                  <c:v>0.2248571</c:v>
                </c:pt>
                <c:pt idx="17">
                  <c:v>0.23964640000000001</c:v>
                </c:pt>
                <c:pt idx="18">
                  <c:v>0.22196350000000001</c:v>
                </c:pt>
                <c:pt idx="19">
                  <c:v>0.20786099999999999</c:v>
                </c:pt>
                <c:pt idx="20">
                  <c:v>0.20186200000000001</c:v>
                </c:pt>
                <c:pt idx="21">
                  <c:v>0.218136</c:v>
                </c:pt>
              </c:numCache>
            </c:numRef>
          </c:val>
          <c:extLst>
            <c:ext xmlns:c16="http://schemas.microsoft.com/office/drawing/2014/chart" uri="{C3380CC4-5D6E-409C-BE32-E72D297353CC}">
              <c16:uniqueId val="{00000003-76DB-664E-8C28-822B212374DF}"/>
            </c:ext>
          </c:extLst>
        </c:ser>
        <c:ser>
          <c:idx val="4"/>
          <c:order val="4"/>
          <c:tx>
            <c:strRef>
              <c:f>'Fig9'!$K$11</c:f>
              <c:strCache>
                <c:ptCount val="1"/>
                <c:pt idx="0">
                  <c:v>Other</c:v>
                </c:pt>
              </c:strCache>
            </c:strRef>
          </c:tx>
          <c:spPr>
            <a:solidFill>
              <a:schemeClr val="tx1">
                <a:lumMod val="60000"/>
                <a:lumOff val="40000"/>
              </a:schemeClr>
            </a:solidFill>
            <a:ln>
              <a:noFill/>
            </a:ln>
            <a:effectLst/>
          </c:spPr>
          <c:invertIfNegative val="0"/>
          <c:cat>
            <c:numRef>
              <c:f>'Fig9'!$L$6:$AG$6</c:f>
              <c:numCache>
                <c:formatCode>General</c:formatCode>
                <c:ptCount val="22"/>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pt idx="19">
                  <c:v>2015</c:v>
                </c:pt>
                <c:pt idx="20">
                  <c:v>2016</c:v>
                </c:pt>
                <c:pt idx="21">
                  <c:v>2017</c:v>
                </c:pt>
              </c:numCache>
            </c:numRef>
          </c:cat>
          <c:val>
            <c:numRef>
              <c:f>'Fig9'!$L$11:$AG$11</c:f>
              <c:numCache>
                <c:formatCode>General</c:formatCode>
                <c:ptCount val="22"/>
                <c:pt idx="0">
                  <c:v>2.97124E-2</c:v>
                </c:pt>
                <c:pt idx="1">
                  <c:v>2.74439E-2</c:v>
                </c:pt>
                <c:pt idx="2">
                  <c:v>2.05271E-2</c:v>
                </c:pt>
                <c:pt idx="3">
                  <c:v>1.7042600000000001E-2</c:v>
                </c:pt>
                <c:pt idx="4">
                  <c:v>1.98937E-2</c:v>
                </c:pt>
                <c:pt idx="5">
                  <c:v>2.2275699999999999E-2</c:v>
                </c:pt>
                <c:pt idx="6">
                  <c:v>1.7635000000000001E-2</c:v>
                </c:pt>
                <c:pt idx="7">
                  <c:v>2.0765499999999999E-2</c:v>
                </c:pt>
                <c:pt idx="8">
                  <c:v>2.1010000000000001E-2</c:v>
                </c:pt>
                <c:pt idx="9">
                  <c:v>1.9755700000000001E-2</c:v>
                </c:pt>
                <c:pt idx="10">
                  <c:v>1.7188100000000001E-2</c:v>
                </c:pt>
                <c:pt idx="11">
                  <c:v>2.7686800000000001E-2</c:v>
                </c:pt>
                <c:pt idx="12">
                  <c:v>2.2010700000000001E-2</c:v>
                </c:pt>
                <c:pt idx="13">
                  <c:v>2.66021E-2</c:v>
                </c:pt>
                <c:pt idx="14">
                  <c:v>1.60187E-2</c:v>
                </c:pt>
                <c:pt idx="15">
                  <c:v>1.6346699999999999E-2</c:v>
                </c:pt>
                <c:pt idx="16">
                  <c:v>2.3657899999999999E-2</c:v>
                </c:pt>
                <c:pt idx="17">
                  <c:v>3.20205E-2</c:v>
                </c:pt>
                <c:pt idx="18">
                  <c:v>1.78771E-2</c:v>
                </c:pt>
                <c:pt idx="19">
                  <c:v>2.6347300000000001E-2</c:v>
                </c:pt>
                <c:pt idx="20">
                  <c:v>3.02569E-2</c:v>
                </c:pt>
                <c:pt idx="21">
                  <c:v>3.9328599999999998E-2</c:v>
                </c:pt>
              </c:numCache>
            </c:numRef>
          </c:val>
          <c:extLst>
            <c:ext xmlns:c16="http://schemas.microsoft.com/office/drawing/2014/chart" uri="{C3380CC4-5D6E-409C-BE32-E72D297353CC}">
              <c16:uniqueId val="{00000004-76DB-664E-8C28-822B212374DF}"/>
            </c:ext>
          </c:extLst>
        </c:ser>
        <c:dLbls>
          <c:showLegendKey val="0"/>
          <c:showVal val="0"/>
          <c:showCatName val="0"/>
          <c:showSerName val="0"/>
          <c:showPercent val="0"/>
          <c:showBubbleSize val="0"/>
        </c:dLbls>
        <c:gapWidth val="55"/>
        <c:overlap val="100"/>
        <c:axId val="593678368"/>
        <c:axId val="503609376"/>
      </c:barChart>
      <c:catAx>
        <c:axId val="5936783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en-US" sz="1000" b="0" i="0" u="none" strike="noStrike" kern="1200" baseline="0">
                <a:solidFill>
                  <a:schemeClr val="tx1"/>
                </a:solidFill>
                <a:latin typeface="+mn-lt"/>
                <a:ea typeface="+mn-ea"/>
                <a:cs typeface="+mn-cs"/>
              </a:defRPr>
            </a:pPr>
            <a:endParaRPr lang="en-US"/>
          </a:p>
        </c:txPr>
        <c:crossAx val="503609376"/>
        <c:crosses val="autoZero"/>
        <c:auto val="1"/>
        <c:lblAlgn val="ctr"/>
        <c:lblOffset val="100"/>
        <c:noMultiLvlLbl val="0"/>
      </c:catAx>
      <c:valAx>
        <c:axId val="503609376"/>
        <c:scaling>
          <c:orientation val="minMax"/>
          <c:max val="1"/>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crossAx val="593678368"/>
        <c:crosses val="autoZero"/>
        <c:crossBetween val="between"/>
      </c:valAx>
      <c:spPr>
        <a:noFill/>
        <a:ln>
          <a:noFill/>
        </a:ln>
        <a:effectLst/>
      </c:spPr>
    </c:plotArea>
    <c:legend>
      <c:legendPos val="r"/>
      <c:layout>
        <c:manualLayout>
          <c:xMode val="edge"/>
          <c:yMode val="edge"/>
          <c:x val="0.90912780346901079"/>
          <c:y val="0.31965197485947189"/>
          <c:w val="8.8050327042453025E-2"/>
          <c:h val="0.40632804021954516"/>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b="1" dirty="0">
              <a:latin typeface="InterFace Bold" panose="020B0503030203020204" pitchFamily="34" charset="0"/>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4E75CA9-D3DC-4CC4-B26F-4572B05774CA}" type="datetimeFigureOut">
              <a:rPr lang="en-US" b="1" smtClean="0">
                <a:latin typeface="InterFace Bold" panose="020B0503030203020204" pitchFamily="34" charset="0"/>
              </a:rPr>
              <a:t>4/13/2020</a:t>
            </a:fld>
            <a:endParaRPr lang="en-US" b="1" dirty="0">
              <a:latin typeface="InterFace Bold" panose="020B0503030203020204" pitchFamily="34" charset="0"/>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b="1" dirty="0">
              <a:latin typeface="InterFace Bold" panose="020B0503030203020204" pitchFamily="34" charset="0"/>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92E6626-612B-455B-9FD1-DD7A1306BEA5}" type="slidenum">
              <a:rPr lang="en-US" b="1" smtClean="0">
                <a:latin typeface="InterFace Bold" panose="020B0503030203020204" pitchFamily="34" charset="0"/>
              </a:rPr>
              <a:t>‹#›</a:t>
            </a:fld>
            <a:endParaRPr lang="en-US" b="1" dirty="0">
              <a:latin typeface="InterFace Bold" panose="020B0503030203020204" pitchFamily="34" charset="0"/>
            </a:endParaRPr>
          </a:p>
        </p:txBody>
      </p:sp>
    </p:spTree>
    <p:extLst>
      <p:ext uri="{BB962C8B-B14F-4D97-AF65-F5344CB8AC3E}">
        <p14:creationId xmlns:p14="http://schemas.microsoft.com/office/powerpoint/2010/main" val="25775512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b="1" i="0">
                <a:latin typeface="InterFace Bold" panose="020B0503030203020204" pitchFamily="34" charset="0"/>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b="1" i="0">
                <a:latin typeface="InterFace Bold" panose="020B0503030203020204" pitchFamily="34" charset="0"/>
              </a:defRPr>
            </a:lvl1pPr>
          </a:lstStyle>
          <a:p>
            <a:fld id="{03A1D146-B4E0-1741-B9EE-9789392EFCC4}" type="datetimeFigureOut">
              <a:rPr lang="en-US" smtClean="0"/>
              <a:pPr/>
              <a:t>4/13/2020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b="1" i="0">
                <a:latin typeface="InterFace Bold" panose="020B0503030203020204" pitchFamily="34" charset="0"/>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b="1" i="0">
                <a:latin typeface="InterFace Bold" panose="020B0503030203020204" pitchFamily="34" charset="0"/>
              </a:defRPr>
            </a:lvl1pPr>
          </a:lstStyle>
          <a:p>
            <a:fld id="{97863621-2E60-B848-8968-B0341E26A312}" type="slidenum">
              <a:rPr lang="en-US" smtClean="0"/>
              <a:pPr/>
              <a:t>‹#›</a:t>
            </a:fld>
            <a:endParaRPr lang="en-US" dirty="0"/>
          </a:p>
        </p:txBody>
      </p:sp>
    </p:spTree>
    <p:extLst>
      <p:ext uri="{BB962C8B-B14F-4D97-AF65-F5344CB8AC3E}">
        <p14:creationId xmlns:p14="http://schemas.microsoft.com/office/powerpoint/2010/main" val="1730024718"/>
      </p:ext>
    </p:extLst>
  </p:cSld>
  <p:clrMap bg1="lt1" tx1="dk1" bg2="lt2" tx2="dk2" accent1="accent1" accent2="accent2" accent3="accent3" accent4="accent4" accent5="accent5" accent6="accent6" hlink="hlink" folHlink="folHlink"/>
  <p:notesStyle>
    <a:lvl1pPr marL="0" algn="l" defTabSz="609585" rtl="0" eaLnBrk="1" latinLnBrk="0" hangingPunct="1">
      <a:defRPr sz="1600" b="1" i="0" kern="1200">
        <a:solidFill>
          <a:schemeClr val="tx1"/>
        </a:solidFill>
        <a:latin typeface="InterFace Bold" panose="020B0503030203020204" pitchFamily="34" charset="0"/>
        <a:ea typeface="+mn-ea"/>
        <a:cs typeface="+mn-cs"/>
      </a:defRPr>
    </a:lvl1pPr>
    <a:lvl2pPr marL="609585" algn="l" defTabSz="609585" rtl="0" eaLnBrk="1" latinLnBrk="0" hangingPunct="1">
      <a:defRPr sz="1600" b="1" i="0" kern="1200">
        <a:solidFill>
          <a:schemeClr val="tx1"/>
        </a:solidFill>
        <a:latin typeface="InterFace Bold" panose="020B0503030203020204" pitchFamily="34" charset="0"/>
        <a:ea typeface="+mn-ea"/>
        <a:cs typeface="+mn-cs"/>
      </a:defRPr>
    </a:lvl2pPr>
    <a:lvl3pPr marL="1219170" algn="l" defTabSz="609585" rtl="0" eaLnBrk="1" latinLnBrk="0" hangingPunct="1">
      <a:defRPr sz="1600" b="1" i="0" kern="1200">
        <a:solidFill>
          <a:schemeClr val="tx1"/>
        </a:solidFill>
        <a:latin typeface="InterFace Bold" panose="020B0503030203020204" pitchFamily="34" charset="0"/>
        <a:ea typeface="+mn-ea"/>
        <a:cs typeface="+mn-cs"/>
      </a:defRPr>
    </a:lvl3pPr>
    <a:lvl4pPr marL="1828754" algn="l" defTabSz="609585" rtl="0" eaLnBrk="1" latinLnBrk="0" hangingPunct="1">
      <a:defRPr sz="1600" b="1" i="0" kern="1200">
        <a:solidFill>
          <a:schemeClr val="tx1"/>
        </a:solidFill>
        <a:latin typeface="InterFace Bold" panose="020B0503030203020204" pitchFamily="34" charset="0"/>
        <a:ea typeface="+mn-ea"/>
        <a:cs typeface="+mn-cs"/>
      </a:defRPr>
    </a:lvl4pPr>
    <a:lvl5pPr marL="2438339" algn="l" defTabSz="609585" rtl="0" eaLnBrk="1" latinLnBrk="0" hangingPunct="1">
      <a:defRPr sz="1600" b="1" i="0" kern="1200">
        <a:solidFill>
          <a:schemeClr val="tx1"/>
        </a:solidFill>
        <a:latin typeface="InterFace Bold" panose="020B0503030203020204" pitchFamily="34" charset="0"/>
        <a:ea typeface="+mn-ea"/>
        <a:cs typeface="+mn-cs"/>
      </a:defRPr>
    </a:lvl5pPr>
    <a:lvl6pPr marL="3047924" algn="l" defTabSz="609585" rtl="0" eaLnBrk="1" latinLnBrk="0" hangingPunct="1">
      <a:defRPr sz="1600" kern="1200">
        <a:solidFill>
          <a:schemeClr val="tx1"/>
        </a:solidFill>
        <a:latin typeface="+mn-lt"/>
        <a:ea typeface="+mn-ea"/>
        <a:cs typeface="+mn-cs"/>
      </a:defRPr>
    </a:lvl6pPr>
    <a:lvl7pPr marL="3657509" algn="l" defTabSz="609585" rtl="0" eaLnBrk="1" latinLnBrk="0" hangingPunct="1">
      <a:defRPr sz="1600" kern="1200">
        <a:solidFill>
          <a:schemeClr val="tx1"/>
        </a:solidFill>
        <a:latin typeface="+mn-lt"/>
        <a:ea typeface="+mn-ea"/>
        <a:cs typeface="+mn-cs"/>
      </a:defRPr>
    </a:lvl7pPr>
    <a:lvl8pPr marL="4267093" algn="l" defTabSz="609585" rtl="0" eaLnBrk="1" latinLnBrk="0" hangingPunct="1">
      <a:defRPr sz="1600" kern="1200">
        <a:solidFill>
          <a:schemeClr val="tx1"/>
        </a:solidFill>
        <a:latin typeface="+mn-lt"/>
        <a:ea typeface="+mn-ea"/>
        <a:cs typeface="+mn-cs"/>
      </a:defRPr>
    </a:lvl8pPr>
    <a:lvl9pPr marL="4876678" algn="l" defTabSz="609585" rtl="0" eaLnBrk="1" latinLnBrk="0" hangingPunct="1">
      <a:defRPr sz="16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Graph Layout: 01">
    <p:bg>
      <p:bgPr>
        <a:solidFill>
          <a:schemeClr val="bg1"/>
        </a:solidFill>
        <a:effectLst/>
      </p:bgPr>
    </p:bg>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5FEA9BB7-F188-5443-B4C2-E09C82B82C2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339" t="9092" r="7027" b="31817"/>
          <a:stretch/>
        </p:blipFill>
        <p:spPr>
          <a:xfrm>
            <a:off x="35496" y="6345324"/>
            <a:ext cx="1476164" cy="468052"/>
          </a:xfrm>
          <a:prstGeom prst="rect">
            <a:avLst/>
          </a:prstGeom>
        </p:spPr>
      </p:pic>
      <p:sp>
        <p:nvSpPr>
          <p:cNvPr id="2" name="TextBox 1"/>
          <p:cNvSpPr txBox="1"/>
          <p:nvPr userDrawn="1"/>
        </p:nvSpPr>
        <p:spPr>
          <a:xfrm>
            <a:off x="1763687" y="6368920"/>
            <a:ext cx="7308811" cy="408452"/>
          </a:xfrm>
          <a:prstGeom prst="rect">
            <a:avLst/>
          </a:prstGeom>
          <a:noFill/>
        </p:spPr>
        <p:txBody>
          <a:bodyPr wrap="square" lIns="0" tIns="0" rIns="0" bIns="0" rtlCol="0" anchor="ctr" anchorCtr="0">
            <a:noAutofit/>
          </a:bodyPr>
          <a:lstStyle/>
          <a:p>
            <a:pPr marL="0" marR="0" indent="0" algn="l" defTabSz="1219170" rtl="0" eaLnBrk="1" fontAlgn="auto" latinLnBrk="0" hangingPunct="1">
              <a:lnSpc>
                <a:spcPct val="100000"/>
              </a:lnSpc>
              <a:spcBef>
                <a:spcPts val="0"/>
              </a:spcBef>
              <a:spcAft>
                <a:spcPts val="0"/>
              </a:spcAft>
              <a:buClrTx/>
              <a:buSzTx/>
              <a:buFontTx/>
              <a:buNone/>
              <a:tabLst/>
              <a:defRPr/>
            </a:pPr>
            <a:r>
              <a:rPr lang="en-US" sz="900" dirty="0"/>
              <a:t>Source: Sherry </a:t>
            </a:r>
            <a:r>
              <a:rPr lang="en-US" sz="900" dirty="0" err="1"/>
              <a:t>Glied</a:t>
            </a:r>
            <a:r>
              <a:rPr lang="en-US" sz="900" dirty="0"/>
              <a:t> and Benjamin Zhu, </a:t>
            </a:r>
            <a:r>
              <a:rPr lang="en-US" sz="900" i="1" dirty="0"/>
              <a:t>Catastrophic Out-of-Pocket Health Care Costs: A Problem Mainly for Middle-Income Americans with Employer Coverage </a:t>
            </a:r>
            <a:r>
              <a:rPr lang="en-US" sz="900" dirty="0"/>
              <a:t>(Commonwealth Fund, Apr. 2020).</a:t>
            </a:r>
          </a:p>
        </p:txBody>
      </p:sp>
      <p:sp>
        <p:nvSpPr>
          <p:cNvPr id="53" name="Title 1"/>
          <p:cNvSpPr>
            <a:spLocks noGrp="1"/>
          </p:cNvSpPr>
          <p:nvPr>
            <p:ph type="ctrTitle" hasCustomPrompt="1"/>
          </p:nvPr>
        </p:nvSpPr>
        <p:spPr>
          <a:xfrm>
            <a:off x="71500" y="296652"/>
            <a:ext cx="9001000" cy="756084"/>
          </a:xfrm>
          <a:effectLst/>
        </p:spPr>
        <p:txBody>
          <a:bodyPr anchor="t">
            <a:normAutofit/>
          </a:bodyPr>
          <a:lstStyle>
            <a:lvl1pPr algn="l">
              <a:lnSpc>
                <a:spcPct val="110000"/>
              </a:lnSpc>
              <a:defRPr sz="2000" spc="0" baseline="0">
                <a:solidFill>
                  <a:srgbClr val="4C515A"/>
                </a:solidFill>
                <a:effectLst/>
              </a:defRPr>
            </a:lvl1pPr>
          </a:lstStyle>
          <a:p>
            <a:r>
              <a:rPr lang="en-US" dirty="0"/>
              <a:t>Click to edit master title style</a:t>
            </a:r>
          </a:p>
        </p:txBody>
      </p:sp>
      <p:sp>
        <p:nvSpPr>
          <p:cNvPr id="57" name="Chart Placeholder 5"/>
          <p:cNvSpPr>
            <a:spLocks noGrp="1"/>
          </p:cNvSpPr>
          <p:nvPr>
            <p:ph type="chart" sz="quarter" idx="19"/>
          </p:nvPr>
        </p:nvSpPr>
        <p:spPr>
          <a:xfrm>
            <a:off x="71500" y="1052736"/>
            <a:ext cx="9000999" cy="4596104"/>
          </a:xfrm>
        </p:spPr>
        <p:txBody>
          <a:bodyPr>
            <a:normAutofit/>
          </a:bodyPr>
          <a:lstStyle>
            <a:lvl1pPr>
              <a:defRPr sz="1300">
                <a:solidFill>
                  <a:srgbClr val="4C515A"/>
                </a:solidFill>
              </a:defRPr>
            </a:lvl1pPr>
          </a:lstStyle>
          <a:p>
            <a:endParaRPr lang="en-US"/>
          </a:p>
        </p:txBody>
      </p:sp>
      <p:cxnSp>
        <p:nvCxnSpPr>
          <p:cNvPr id="61" name="Straight Connector 60"/>
          <p:cNvCxnSpPr>
            <a:cxnSpLocks/>
          </p:cNvCxnSpPr>
          <p:nvPr userDrawn="1"/>
        </p:nvCxnSpPr>
        <p:spPr>
          <a:xfrm flipH="1">
            <a:off x="71500"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sz="quarter" idx="21" hasCustomPrompt="1"/>
          </p:nvPr>
        </p:nvSpPr>
        <p:spPr>
          <a:xfrm>
            <a:off x="71500" y="8620"/>
            <a:ext cx="9001000" cy="224346"/>
          </a:xfrm>
        </p:spPr>
        <p:txBody>
          <a:bodyPr anchor="b" anchorCtr="0">
            <a:noAutofit/>
          </a:bodyPr>
          <a:lstStyle>
            <a:lvl1pPr marL="0" indent="0">
              <a:buNone/>
              <a:defRPr sz="1200"/>
            </a:lvl1pPr>
            <a:lvl2pPr marL="171446" indent="0">
              <a:buNone/>
              <a:defRPr sz="1200"/>
            </a:lvl2pPr>
            <a:lvl3pPr marL="344479" indent="0">
              <a:buNone/>
              <a:defRPr sz="1200"/>
            </a:lvl3pPr>
            <a:lvl4pPr marL="515925" indent="0">
              <a:buNone/>
              <a:defRPr sz="1200"/>
            </a:lvl4pPr>
            <a:lvl5pPr marL="687371" indent="0">
              <a:buNone/>
              <a:defRPr sz="1200"/>
            </a:lvl5pPr>
          </a:lstStyle>
          <a:p>
            <a:pPr lvl="0"/>
            <a:r>
              <a:rPr lang="en-US" dirty="0"/>
              <a:t>Exhibit #</a:t>
            </a:r>
          </a:p>
        </p:txBody>
      </p:sp>
      <p:sp>
        <p:nvSpPr>
          <p:cNvPr id="10" name="Text Placeholder 9"/>
          <p:cNvSpPr>
            <a:spLocks noGrp="1"/>
          </p:cNvSpPr>
          <p:nvPr>
            <p:ph type="body" sz="quarter" idx="22" hasCustomPrompt="1"/>
          </p:nvPr>
        </p:nvSpPr>
        <p:spPr>
          <a:xfrm>
            <a:off x="71500" y="5697252"/>
            <a:ext cx="9001063" cy="495834"/>
          </a:xfrm>
        </p:spPr>
        <p:txBody>
          <a:bodyPr anchor="b" anchorCtr="0">
            <a:noAutofit/>
          </a:bodyPr>
          <a:lstStyle>
            <a:lvl1pPr marL="0" indent="0">
              <a:buNone/>
              <a:defRPr sz="900">
                <a:solidFill>
                  <a:schemeClr val="tx1"/>
                </a:solidFill>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dirty="0"/>
              <a:t>Notes &amp; Data</a:t>
            </a:r>
          </a:p>
        </p:txBody>
      </p:sp>
    </p:spTree>
    <p:extLst>
      <p:ext uri="{BB962C8B-B14F-4D97-AF65-F5344CB8AC3E}">
        <p14:creationId xmlns:p14="http://schemas.microsoft.com/office/powerpoint/2010/main" val="2249687676"/>
      </p:ext>
    </p:extLst>
  </p:cSld>
  <p:clrMapOvr>
    <a:masterClrMapping/>
  </p:clrMapOvr>
  <p:hf sldNum="0" hdr="0" dt="0"/>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279962"/>
            <a:ext cx="7772400" cy="817561"/>
          </a:xfrm>
          <a:prstGeom prst="rect">
            <a:avLst/>
          </a:prstGeom>
        </p:spPr>
        <p:txBody>
          <a:bodyPr vert="horz" lIns="0" tIns="0" rIns="0" bIns="0" rtlCol="0" anchor="ctr">
            <a:normAutofit/>
          </a:bodyPr>
          <a:lstStyle/>
          <a:p>
            <a:r>
              <a:rPr lang="en-US" dirty="0"/>
              <a:t>Click to edit Master title style</a:t>
            </a:r>
          </a:p>
        </p:txBody>
      </p:sp>
      <p:sp>
        <p:nvSpPr>
          <p:cNvPr id="3" name="Text Placeholder 2"/>
          <p:cNvSpPr>
            <a:spLocks noGrp="1"/>
          </p:cNvSpPr>
          <p:nvPr>
            <p:ph type="body" idx="1"/>
          </p:nvPr>
        </p:nvSpPr>
        <p:spPr>
          <a:xfrm>
            <a:off x="685800" y="1219201"/>
            <a:ext cx="7772400" cy="4627563"/>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241911007"/>
      </p:ext>
    </p:extLst>
  </p:cSld>
  <p:clrMap bg1="lt1" tx1="dk1" bg2="lt2" tx2="dk2" accent1="accent1" accent2="accent2" accent3="accent3" accent4="accent4" accent5="accent5" accent6="accent6" hlink="hlink" folHlink="folHlink"/>
  <p:sldLayoutIdLst>
    <p:sldLayoutId id="2147483722" r:id="rId1"/>
  </p:sldLayoutIdLst>
  <p:txStyles>
    <p:titleStyle>
      <a:lvl1pPr algn="ctr" defTabSz="914378" rtl="0" eaLnBrk="1" latinLnBrk="0" hangingPunct="1">
        <a:lnSpc>
          <a:spcPct val="86000"/>
        </a:lnSpc>
        <a:spcBef>
          <a:spcPct val="0"/>
        </a:spcBef>
        <a:buNone/>
        <a:defRPr sz="2100" kern="800" spc="-40">
          <a:solidFill>
            <a:schemeClr val="tx1"/>
          </a:solidFill>
          <a:latin typeface="+mj-lt"/>
          <a:ea typeface="+mj-ea"/>
          <a:cs typeface="+mj-cs"/>
        </a:defRPr>
      </a:lvl1pPr>
    </p:titleStyle>
    <p:body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5A539667-274F-EF4C-B2FC-775BE3CEE954}"/>
              </a:ext>
            </a:extLst>
          </p:cNvPr>
          <p:cNvSpPr>
            <a:spLocks noGrp="1"/>
          </p:cNvSpPr>
          <p:nvPr>
            <p:ph type="ctrTitle"/>
          </p:nvPr>
        </p:nvSpPr>
        <p:spPr/>
        <p:txBody>
          <a:bodyPr/>
          <a:lstStyle/>
          <a:p>
            <a:r>
              <a:rPr lang="en-US" dirty="0"/>
              <a:t>Per-Person Out-of-Pocket Spending (MEPS, Inflation-Adjusted) </a:t>
            </a:r>
          </a:p>
        </p:txBody>
      </p:sp>
      <p:graphicFrame>
        <p:nvGraphicFramePr>
          <p:cNvPr id="7" name="Chart Placeholder 6">
            <a:extLst>
              <a:ext uri="{FF2B5EF4-FFF2-40B4-BE49-F238E27FC236}">
                <a16:creationId xmlns:a16="http://schemas.microsoft.com/office/drawing/2014/main" id="{5F1A078A-A8EA-4E34-A85F-A22A4DF70A71}"/>
              </a:ext>
            </a:extLst>
          </p:cNvPr>
          <p:cNvGraphicFramePr>
            <a:graphicFrameLocks noGrp="1"/>
          </p:cNvGraphicFramePr>
          <p:nvPr>
            <p:ph type="chart" sz="quarter" idx="19"/>
            <p:extLst>
              <p:ext uri="{D42A27DB-BD31-4B8C-83A1-F6EECF244321}">
                <p14:modId xmlns:p14="http://schemas.microsoft.com/office/powerpoint/2010/main" val="414144205"/>
              </p:ext>
            </p:extLst>
          </p:nvPr>
        </p:nvGraphicFramePr>
        <p:xfrm>
          <a:off x="35496" y="1442198"/>
          <a:ext cx="9037068" cy="3859010"/>
        </p:xfrm>
        <a:graphic>
          <a:graphicData uri="http://schemas.openxmlformats.org/drawingml/2006/chart">
            <c:chart xmlns:c="http://schemas.openxmlformats.org/drawingml/2006/chart" xmlns:r="http://schemas.openxmlformats.org/officeDocument/2006/relationships" r:id="rId2"/>
          </a:graphicData>
        </a:graphic>
      </p:graphicFrame>
      <p:sp>
        <p:nvSpPr>
          <p:cNvPr id="10" name="Text Placeholder 9">
            <a:extLst>
              <a:ext uri="{FF2B5EF4-FFF2-40B4-BE49-F238E27FC236}">
                <a16:creationId xmlns:a16="http://schemas.microsoft.com/office/drawing/2014/main" id="{C3817FC5-4AD9-134C-9987-38A6FA8B8CCF}"/>
              </a:ext>
            </a:extLst>
          </p:cNvPr>
          <p:cNvSpPr>
            <a:spLocks noGrp="1"/>
          </p:cNvSpPr>
          <p:nvPr>
            <p:ph type="body" sz="quarter" idx="21"/>
          </p:nvPr>
        </p:nvSpPr>
        <p:spPr/>
        <p:txBody>
          <a:bodyPr/>
          <a:lstStyle/>
          <a:p>
            <a:r>
              <a:rPr lang="en-US" dirty="0"/>
              <a:t>Exhibit 1</a:t>
            </a:r>
          </a:p>
        </p:txBody>
      </p:sp>
      <p:sp>
        <p:nvSpPr>
          <p:cNvPr id="15" name="Text Placeholder 14">
            <a:extLst>
              <a:ext uri="{FF2B5EF4-FFF2-40B4-BE49-F238E27FC236}">
                <a16:creationId xmlns:a16="http://schemas.microsoft.com/office/drawing/2014/main" id="{9AF9B0A0-FCDD-8B4E-AF94-3A9507031A57}"/>
              </a:ext>
            </a:extLst>
          </p:cNvPr>
          <p:cNvSpPr>
            <a:spLocks noGrp="1"/>
          </p:cNvSpPr>
          <p:nvPr>
            <p:ph type="body" sz="quarter" idx="22"/>
          </p:nvPr>
        </p:nvSpPr>
        <p:spPr/>
        <p:txBody>
          <a:bodyPr/>
          <a:lstStyle/>
          <a:p>
            <a:r>
              <a:rPr lang="en-US" dirty="0"/>
              <a:t>Notes: Out-of-pocket spending was generated by excluding spending on home healthcare, vision aids, and dental costs from the overall out-of-pocket spending variable. The 50th, 75th, 90th, 95th, and 99th percentiles for the population age 63 and under were then calculated for each year and Consumer Price Index (CPI)-adjusted to 2019 dollars.</a:t>
            </a:r>
          </a:p>
          <a:p>
            <a:r>
              <a:rPr lang="en-US" dirty="0"/>
              <a:t>Data: Authors’ analysis of Medical Expenditure Panel Survey (MEPS), 1996–2017.</a:t>
            </a:r>
          </a:p>
        </p:txBody>
      </p:sp>
      <p:sp>
        <p:nvSpPr>
          <p:cNvPr id="3" name="Rectangle 2">
            <a:extLst>
              <a:ext uri="{FF2B5EF4-FFF2-40B4-BE49-F238E27FC236}">
                <a16:creationId xmlns:a16="http://schemas.microsoft.com/office/drawing/2014/main" id="{23928555-12C4-F24B-9942-65F20FAAA12A}"/>
              </a:ext>
            </a:extLst>
          </p:cNvPr>
          <p:cNvSpPr/>
          <p:nvPr/>
        </p:nvSpPr>
        <p:spPr>
          <a:xfrm>
            <a:off x="35496" y="1057274"/>
            <a:ext cx="2743200" cy="369332"/>
          </a:xfrm>
          <a:prstGeom prst="rect">
            <a:avLst/>
          </a:prstGeom>
        </p:spPr>
        <p:txBody>
          <a:bodyPr wrap="square" lIns="0" tIns="0" rIns="0" bIns="0">
            <a:spAutoFit/>
          </a:bodyPr>
          <a:lstStyle/>
          <a:p>
            <a:r>
              <a:rPr lang="en-US" sz="1200" i="1" dirty="0"/>
              <a:t>Out-of-pocket spending in 2019 dollars</a:t>
            </a:r>
          </a:p>
        </p:txBody>
      </p:sp>
    </p:spTree>
    <p:extLst>
      <p:ext uri="{BB962C8B-B14F-4D97-AF65-F5344CB8AC3E}">
        <p14:creationId xmlns:p14="http://schemas.microsoft.com/office/powerpoint/2010/main" val="18357190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36577D-6E9B-1343-A05B-588BC53284E6}"/>
              </a:ext>
            </a:extLst>
          </p:cNvPr>
          <p:cNvSpPr>
            <a:spLocks noGrp="1"/>
          </p:cNvSpPr>
          <p:nvPr>
            <p:ph type="ctrTitle"/>
          </p:nvPr>
        </p:nvSpPr>
        <p:spPr/>
        <p:txBody>
          <a:bodyPr>
            <a:noAutofit/>
          </a:bodyPr>
          <a:lstStyle/>
          <a:p>
            <a:r>
              <a:rPr lang="en-US" dirty="0"/>
              <a:t>Out-of-Pocket Spending Among Those Covered by Full-Year Employer-Sponsored Insurance </a:t>
            </a:r>
            <a:br>
              <a:rPr lang="en-US" dirty="0"/>
            </a:br>
            <a:endParaRPr lang="en-US" dirty="0"/>
          </a:p>
        </p:txBody>
      </p:sp>
      <p:graphicFrame>
        <p:nvGraphicFramePr>
          <p:cNvPr id="6" name="Chart Placeholder 5">
            <a:extLst>
              <a:ext uri="{FF2B5EF4-FFF2-40B4-BE49-F238E27FC236}">
                <a16:creationId xmlns:a16="http://schemas.microsoft.com/office/drawing/2014/main" id="{99A4F253-FF27-43B5-B954-709CD3B5E9C4}"/>
              </a:ext>
            </a:extLst>
          </p:cNvPr>
          <p:cNvGraphicFramePr>
            <a:graphicFrameLocks noGrp="1"/>
          </p:cNvGraphicFramePr>
          <p:nvPr>
            <p:ph type="chart" sz="quarter" idx="19"/>
            <p:extLst>
              <p:ext uri="{D42A27DB-BD31-4B8C-83A1-F6EECF244321}">
                <p14:modId xmlns:p14="http://schemas.microsoft.com/office/powerpoint/2010/main" val="3489287863"/>
              </p:ext>
            </p:extLst>
          </p:nvPr>
        </p:nvGraphicFramePr>
        <p:xfrm>
          <a:off x="35496" y="1448780"/>
          <a:ext cx="9037067" cy="3852428"/>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 Placeholder 3">
            <a:extLst>
              <a:ext uri="{FF2B5EF4-FFF2-40B4-BE49-F238E27FC236}">
                <a16:creationId xmlns:a16="http://schemas.microsoft.com/office/drawing/2014/main" id="{1BCD8152-4D94-5B4F-A523-9E571F3FDA00}"/>
              </a:ext>
            </a:extLst>
          </p:cNvPr>
          <p:cNvSpPr>
            <a:spLocks noGrp="1"/>
          </p:cNvSpPr>
          <p:nvPr>
            <p:ph type="body" sz="quarter" idx="21"/>
          </p:nvPr>
        </p:nvSpPr>
        <p:spPr/>
        <p:txBody>
          <a:bodyPr/>
          <a:lstStyle/>
          <a:p>
            <a:r>
              <a:rPr lang="en-US" dirty="0"/>
              <a:t>Exhibit 2</a:t>
            </a:r>
          </a:p>
        </p:txBody>
      </p:sp>
      <p:sp>
        <p:nvSpPr>
          <p:cNvPr id="10" name="Text Placeholder 9">
            <a:extLst>
              <a:ext uri="{FF2B5EF4-FFF2-40B4-BE49-F238E27FC236}">
                <a16:creationId xmlns:a16="http://schemas.microsoft.com/office/drawing/2014/main" id="{460C03B2-D19B-3141-B6A8-63C532690674}"/>
              </a:ext>
            </a:extLst>
          </p:cNvPr>
          <p:cNvSpPr>
            <a:spLocks noGrp="1"/>
          </p:cNvSpPr>
          <p:nvPr>
            <p:ph type="body" sz="quarter" idx="22"/>
          </p:nvPr>
        </p:nvSpPr>
        <p:spPr/>
        <p:txBody>
          <a:bodyPr/>
          <a:lstStyle/>
          <a:p>
            <a:r>
              <a:rPr lang="en-US" dirty="0"/>
              <a:t>Notes: Lines describe the 50th, 75th, 90th, 95th, and 99th percentiles of out-of-pocket spending for holders of private group insurance (CPI-adjusted to 2019 dollars). Employer coverage includes the MEPS categories of employer/union group insurance and other group insurance.</a:t>
            </a:r>
          </a:p>
          <a:p>
            <a:r>
              <a:rPr lang="en-US" dirty="0"/>
              <a:t>Data: Authors’ analysis of Medical Expenditure Panel Survey (MEPS), 1996–2017.</a:t>
            </a:r>
          </a:p>
        </p:txBody>
      </p:sp>
      <p:sp>
        <p:nvSpPr>
          <p:cNvPr id="8" name="Rectangle 7">
            <a:extLst>
              <a:ext uri="{FF2B5EF4-FFF2-40B4-BE49-F238E27FC236}">
                <a16:creationId xmlns:a16="http://schemas.microsoft.com/office/drawing/2014/main" id="{6E0E57B4-059F-FC40-9790-D69824B49FC4}"/>
              </a:ext>
            </a:extLst>
          </p:cNvPr>
          <p:cNvSpPr/>
          <p:nvPr/>
        </p:nvSpPr>
        <p:spPr>
          <a:xfrm>
            <a:off x="35495" y="1052254"/>
            <a:ext cx="2743200" cy="369332"/>
          </a:xfrm>
          <a:prstGeom prst="rect">
            <a:avLst/>
          </a:prstGeom>
        </p:spPr>
        <p:txBody>
          <a:bodyPr wrap="square" lIns="0" tIns="0" rIns="0" bIns="0">
            <a:spAutoFit/>
          </a:bodyPr>
          <a:lstStyle/>
          <a:p>
            <a:r>
              <a:rPr lang="en-US" sz="1200" i="1" dirty="0"/>
              <a:t>Out-of-pocket spending in 2019 dollars</a:t>
            </a:r>
          </a:p>
        </p:txBody>
      </p:sp>
    </p:spTree>
    <p:extLst>
      <p:ext uri="{BB962C8B-B14F-4D97-AF65-F5344CB8AC3E}">
        <p14:creationId xmlns:p14="http://schemas.microsoft.com/office/powerpoint/2010/main" val="3328136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F5FA13-137A-5648-B449-E1E83A625B34}"/>
              </a:ext>
            </a:extLst>
          </p:cNvPr>
          <p:cNvSpPr>
            <a:spLocks noGrp="1"/>
          </p:cNvSpPr>
          <p:nvPr>
            <p:ph type="ctrTitle"/>
          </p:nvPr>
        </p:nvSpPr>
        <p:spPr/>
        <p:txBody>
          <a:bodyPr/>
          <a:lstStyle/>
          <a:p>
            <a:r>
              <a:rPr lang="en-US" dirty="0"/>
              <a:t>Out-of-Pocket Spending at the 95th Percentile of Spenders by Income Category</a:t>
            </a:r>
            <a:br>
              <a:rPr lang="en-US" dirty="0"/>
            </a:br>
            <a:endParaRPr lang="en-US" dirty="0"/>
          </a:p>
        </p:txBody>
      </p:sp>
      <p:sp>
        <p:nvSpPr>
          <p:cNvPr id="4" name="Text Placeholder 3">
            <a:extLst>
              <a:ext uri="{FF2B5EF4-FFF2-40B4-BE49-F238E27FC236}">
                <a16:creationId xmlns:a16="http://schemas.microsoft.com/office/drawing/2014/main" id="{FBA6FF92-1B55-034A-8474-B0F48E70C310}"/>
              </a:ext>
            </a:extLst>
          </p:cNvPr>
          <p:cNvSpPr>
            <a:spLocks noGrp="1"/>
          </p:cNvSpPr>
          <p:nvPr>
            <p:ph type="body" sz="quarter" idx="21"/>
          </p:nvPr>
        </p:nvSpPr>
        <p:spPr/>
        <p:txBody>
          <a:bodyPr/>
          <a:lstStyle/>
          <a:p>
            <a:r>
              <a:rPr lang="en-US" dirty="0"/>
              <a:t>Exhibit 3</a:t>
            </a:r>
          </a:p>
        </p:txBody>
      </p:sp>
      <p:sp>
        <p:nvSpPr>
          <p:cNvPr id="10" name="Text Placeholder 9">
            <a:extLst>
              <a:ext uri="{FF2B5EF4-FFF2-40B4-BE49-F238E27FC236}">
                <a16:creationId xmlns:a16="http://schemas.microsoft.com/office/drawing/2014/main" id="{2E53B07F-3D08-8347-BE76-3A1FA53F444F}"/>
              </a:ext>
            </a:extLst>
          </p:cNvPr>
          <p:cNvSpPr>
            <a:spLocks noGrp="1"/>
          </p:cNvSpPr>
          <p:nvPr>
            <p:ph type="body" sz="quarter" idx="22"/>
          </p:nvPr>
        </p:nvSpPr>
        <p:spPr/>
        <p:txBody>
          <a:bodyPr/>
          <a:lstStyle/>
          <a:p>
            <a:r>
              <a:rPr lang="en-US" dirty="0"/>
              <a:t>Notes: Lines describe the 95th percentile of out-of-pocket spending (defined as in above exhibits) by income group (CPI-adjusted to 2019 dollars). Income groups are defined as the percentage of the federal poverty level (FPL) for a family of three.</a:t>
            </a:r>
          </a:p>
          <a:p>
            <a:r>
              <a:rPr lang="en-US" dirty="0"/>
              <a:t>Data: Authors’ analysis of Medical Expenditure Panel Survey (MEPS), 1996–2017.</a:t>
            </a:r>
          </a:p>
        </p:txBody>
      </p:sp>
      <p:sp>
        <p:nvSpPr>
          <p:cNvPr id="7" name="Rectangle 6">
            <a:extLst>
              <a:ext uri="{FF2B5EF4-FFF2-40B4-BE49-F238E27FC236}">
                <a16:creationId xmlns:a16="http://schemas.microsoft.com/office/drawing/2014/main" id="{0BC8BC20-1DAD-B747-AB20-CFC0A3E19594}"/>
              </a:ext>
            </a:extLst>
          </p:cNvPr>
          <p:cNvSpPr/>
          <p:nvPr/>
        </p:nvSpPr>
        <p:spPr>
          <a:xfrm>
            <a:off x="35495" y="1052254"/>
            <a:ext cx="2743200" cy="184666"/>
          </a:xfrm>
          <a:prstGeom prst="rect">
            <a:avLst/>
          </a:prstGeom>
        </p:spPr>
        <p:txBody>
          <a:bodyPr wrap="square" lIns="0" tIns="0" rIns="0" bIns="0">
            <a:spAutoFit/>
          </a:bodyPr>
          <a:lstStyle/>
          <a:p>
            <a:r>
              <a:rPr lang="en-US" sz="1200" i="1" dirty="0"/>
              <a:t>Out-of-pocket spending in 2019 dollars</a:t>
            </a:r>
          </a:p>
        </p:txBody>
      </p:sp>
      <p:graphicFrame>
        <p:nvGraphicFramePr>
          <p:cNvPr id="11" name="Chart 10">
            <a:extLst>
              <a:ext uri="{FF2B5EF4-FFF2-40B4-BE49-F238E27FC236}">
                <a16:creationId xmlns:a16="http://schemas.microsoft.com/office/drawing/2014/main" id="{B21BB8E2-6D79-4DD6-AB8A-02A18429FC45}"/>
              </a:ext>
            </a:extLst>
          </p:cNvPr>
          <p:cNvGraphicFramePr/>
          <p:nvPr>
            <p:extLst>
              <p:ext uri="{D42A27DB-BD31-4B8C-83A1-F6EECF244321}">
                <p14:modId xmlns:p14="http://schemas.microsoft.com/office/powerpoint/2010/main" val="2938568145"/>
              </p:ext>
            </p:extLst>
          </p:nvPr>
        </p:nvGraphicFramePr>
        <p:xfrm>
          <a:off x="45720" y="1397000"/>
          <a:ext cx="9001000" cy="4064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37388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9A7E93-623E-BC4B-82CC-6484C60D934F}"/>
              </a:ext>
            </a:extLst>
          </p:cNvPr>
          <p:cNvSpPr>
            <a:spLocks noGrp="1"/>
          </p:cNvSpPr>
          <p:nvPr>
            <p:ph type="ctrTitle"/>
          </p:nvPr>
        </p:nvSpPr>
        <p:spPr/>
        <p:txBody>
          <a:bodyPr/>
          <a:lstStyle/>
          <a:p>
            <a:r>
              <a:rPr lang="en-US" dirty="0"/>
              <a:t>Insurance Coverage of the Top 5 Percent of All Out-of-Pocket Spenders</a:t>
            </a:r>
            <a:br>
              <a:rPr lang="en-US" dirty="0"/>
            </a:br>
            <a:endParaRPr lang="en-US" dirty="0"/>
          </a:p>
        </p:txBody>
      </p:sp>
      <p:graphicFrame>
        <p:nvGraphicFramePr>
          <p:cNvPr id="6" name="Chart Placeholder 5">
            <a:extLst>
              <a:ext uri="{FF2B5EF4-FFF2-40B4-BE49-F238E27FC236}">
                <a16:creationId xmlns:a16="http://schemas.microsoft.com/office/drawing/2014/main" id="{5CD9CB88-6363-4B6B-9B4A-D25BB3115EDC}"/>
              </a:ext>
            </a:extLst>
          </p:cNvPr>
          <p:cNvGraphicFramePr>
            <a:graphicFrameLocks noGrp="1"/>
          </p:cNvGraphicFramePr>
          <p:nvPr>
            <p:ph type="chart" sz="quarter" idx="19"/>
            <p:extLst>
              <p:ext uri="{D42A27DB-BD31-4B8C-83A1-F6EECF244321}">
                <p14:modId xmlns:p14="http://schemas.microsoft.com/office/powerpoint/2010/main" val="3485489702"/>
              </p:ext>
            </p:extLst>
          </p:nvPr>
        </p:nvGraphicFramePr>
        <p:xfrm>
          <a:off x="0" y="1052513"/>
          <a:ext cx="9072563" cy="4068675"/>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 Placeholder 3">
            <a:extLst>
              <a:ext uri="{FF2B5EF4-FFF2-40B4-BE49-F238E27FC236}">
                <a16:creationId xmlns:a16="http://schemas.microsoft.com/office/drawing/2014/main" id="{FFF0AD3D-0559-E444-833D-255F290DE0E4}"/>
              </a:ext>
            </a:extLst>
          </p:cNvPr>
          <p:cNvSpPr>
            <a:spLocks noGrp="1"/>
          </p:cNvSpPr>
          <p:nvPr>
            <p:ph type="body" sz="quarter" idx="21"/>
          </p:nvPr>
        </p:nvSpPr>
        <p:spPr/>
        <p:txBody>
          <a:bodyPr/>
          <a:lstStyle/>
          <a:p>
            <a:r>
              <a:rPr lang="en-US" dirty="0"/>
              <a:t>Exhibit 4</a:t>
            </a:r>
          </a:p>
        </p:txBody>
      </p:sp>
      <p:sp>
        <p:nvSpPr>
          <p:cNvPr id="10" name="Text Placeholder 9">
            <a:extLst>
              <a:ext uri="{FF2B5EF4-FFF2-40B4-BE49-F238E27FC236}">
                <a16:creationId xmlns:a16="http://schemas.microsoft.com/office/drawing/2014/main" id="{1805BC4A-4200-5346-B1C1-01E48F856EC2}"/>
              </a:ext>
            </a:extLst>
          </p:cNvPr>
          <p:cNvSpPr>
            <a:spLocks noGrp="1"/>
          </p:cNvSpPr>
          <p:nvPr>
            <p:ph type="body" sz="quarter" idx="22"/>
          </p:nvPr>
        </p:nvSpPr>
        <p:spPr/>
        <p:txBody>
          <a:bodyPr/>
          <a:lstStyle/>
          <a:p>
            <a:r>
              <a:rPr lang="en-US" dirty="0"/>
              <a:t>Notes: Bars describe the proportion of individuals in each insurance category among those with out-of-pocket spending (defined as in previous exhibits) at or above the 95th percentile. The height of the bars describes mean out-of-pocket spending among those in the top 5 percent of out-of-pocket spenders.</a:t>
            </a:r>
          </a:p>
          <a:p>
            <a:r>
              <a:rPr lang="en-US" dirty="0"/>
              <a:t>Data: Authors’ analysis of Medical Expenditure Panel Survey (MEPS), 1996–2017.</a:t>
            </a:r>
          </a:p>
        </p:txBody>
      </p:sp>
      <p:sp>
        <p:nvSpPr>
          <p:cNvPr id="8" name="Rectangle 7">
            <a:extLst>
              <a:ext uri="{FF2B5EF4-FFF2-40B4-BE49-F238E27FC236}">
                <a16:creationId xmlns:a16="http://schemas.microsoft.com/office/drawing/2014/main" id="{3A8A16C1-1199-4C6F-B4F3-2C8DEC51D28D}"/>
              </a:ext>
            </a:extLst>
          </p:cNvPr>
          <p:cNvSpPr/>
          <p:nvPr/>
        </p:nvSpPr>
        <p:spPr>
          <a:xfrm>
            <a:off x="19050" y="800708"/>
            <a:ext cx="2759645" cy="184666"/>
          </a:xfrm>
          <a:prstGeom prst="rect">
            <a:avLst/>
          </a:prstGeom>
        </p:spPr>
        <p:txBody>
          <a:bodyPr wrap="square" lIns="0" tIns="0" rIns="0" bIns="0">
            <a:spAutoFit/>
          </a:bodyPr>
          <a:lstStyle/>
          <a:p>
            <a:r>
              <a:rPr lang="en-US" sz="1200" i="1" dirty="0"/>
              <a:t>Out-of-pocket spending</a:t>
            </a:r>
          </a:p>
        </p:txBody>
      </p:sp>
    </p:spTree>
    <p:extLst>
      <p:ext uri="{BB962C8B-B14F-4D97-AF65-F5344CB8AC3E}">
        <p14:creationId xmlns:p14="http://schemas.microsoft.com/office/powerpoint/2010/main" val="38115656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89FE6F-28BD-A742-8FB4-32DECD1ED8DB}"/>
              </a:ext>
            </a:extLst>
          </p:cNvPr>
          <p:cNvSpPr>
            <a:spLocks noGrp="1"/>
          </p:cNvSpPr>
          <p:nvPr>
            <p:ph type="ctrTitle"/>
          </p:nvPr>
        </p:nvSpPr>
        <p:spPr>
          <a:xfrm>
            <a:off x="71500" y="296652"/>
            <a:ext cx="9072500" cy="756084"/>
          </a:xfrm>
        </p:spPr>
        <p:txBody>
          <a:bodyPr/>
          <a:lstStyle/>
          <a:p>
            <a:r>
              <a:rPr lang="en-US" dirty="0"/>
              <a:t>Distribution of the Top 5 Percent of Out-of-Pocket Spenders by Income Category </a:t>
            </a:r>
          </a:p>
        </p:txBody>
      </p:sp>
      <p:graphicFrame>
        <p:nvGraphicFramePr>
          <p:cNvPr id="6" name="Chart Placeholder 5">
            <a:extLst>
              <a:ext uri="{FF2B5EF4-FFF2-40B4-BE49-F238E27FC236}">
                <a16:creationId xmlns:a16="http://schemas.microsoft.com/office/drawing/2014/main" id="{67097D5F-1B8B-49B2-B284-025FC7DAE28C}"/>
              </a:ext>
            </a:extLst>
          </p:cNvPr>
          <p:cNvGraphicFramePr>
            <a:graphicFrameLocks noGrp="1"/>
          </p:cNvGraphicFramePr>
          <p:nvPr>
            <p:ph type="chart" sz="quarter" idx="19"/>
            <p:extLst>
              <p:ext uri="{D42A27DB-BD31-4B8C-83A1-F6EECF244321}">
                <p14:modId xmlns:p14="http://schemas.microsoft.com/office/powerpoint/2010/main" val="389967622"/>
              </p:ext>
            </p:extLst>
          </p:nvPr>
        </p:nvGraphicFramePr>
        <p:xfrm>
          <a:off x="0" y="1052513"/>
          <a:ext cx="9072563" cy="4104679"/>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 Placeholder 3">
            <a:extLst>
              <a:ext uri="{FF2B5EF4-FFF2-40B4-BE49-F238E27FC236}">
                <a16:creationId xmlns:a16="http://schemas.microsoft.com/office/drawing/2014/main" id="{D3435E5E-1391-5247-8EEA-86F596165A60}"/>
              </a:ext>
            </a:extLst>
          </p:cNvPr>
          <p:cNvSpPr>
            <a:spLocks noGrp="1"/>
          </p:cNvSpPr>
          <p:nvPr>
            <p:ph type="body" sz="quarter" idx="21"/>
          </p:nvPr>
        </p:nvSpPr>
        <p:spPr/>
        <p:txBody>
          <a:bodyPr/>
          <a:lstStyle/>
          <a:p>
            <a:r>
              <a:rPr lang="en-US" dirty="0"/>
              <a:t>Exhibit 5</a:t>
            </a:r>
          </a:p>
        </p:txBody>
      </p:sp>
      <p:sp>
        <p:nvSpPr>
          <p:cNvPr id="5" name="Text Placeholder 4">
            <a:extLst>
              <a:ext uri="{FF2B5EF4-FFF2-40B4-BE49-F238E27FC236}">
                <a16:creationId xmlns:a16="http://schemas.microsoft.com/office/drawing/2014/main" id="{4D8CC54F-A822-5F44-A969-BE0C57E02E50}"/>
              </a:ext>
            </a:extLst>
          </p:cNvPr>
          <p:cNvSpPr>
            <a:spLocks noGrp="1"/>
          </p:cNvSpPr>
          <p:nvPr>
            <p:ph type="body" sz="quarter" idx="22"/>
          </p:nvPr>
        </p:nvSpPr>
        <p:spPr/>
        <p:txBody>
          <a:bodyPr/>
          <a:lstStyle/>
          <a:p>
            <a:r>
              <a:rPr lang="en-US" dirty="0"/>
              <a:t>Notes: Bars describe the proportion of individuals at each poverty category among those with out-of-pocket spending (defined as in previous exhibits) at or above the 95th percentile. The height of the bars describes mean out-of-pocket spending among those in the top 5 percent of out-of-pocket spenders.</a:t>
            </a:r>
          </a:p>
          <a:p>
            <a:r>
              <a:rPr lang="en-US" dirty="0"/>
              <a:t>Data: Authors’ analysis of Medical Expenditure Panel Survey (MEPS), 1996–2017.</a:t>
            </a:r>
          </a:p>
        </p:txBody>
      </p:sp>
      <p:sp>
        <p:nvSpPr>
          <p:cNvPr id="7" name="Rectangle 6">
            <a:extLst>
              <a:ext uri="{FF2B5EF4-FFF2-40B4-BE49-F238E27FC236}">
                <a16:creationId xmlns:a16="http://schemas.microsoft.com/office/drawing/2014/main" id="{4021A3CE-33D2-4E06-838E-B7A0A0FFB27E}"/>
              </a:ext>
            </a:extLst>
          </p:cNvPr>
          <p:cNvSpPr/>
          <p:nvPr/>
        </p:nvSpPr>
        <p:spPr>
          <a:xfrm>
            <a:off x="19050" y="800708"/>
            <a:ext cx="2759645" cy="184666"/>
          </a:xfrm>
          <a:prstGeom prst="rect">
            <a:avLst/>
          </a:prstGeom>
        </p:spPr>
        <p:txBody>
          <a:bodyPr wrap="square" lIns="0" tIns="0" rIns="0" bIns="0">
            <a:spAutoFit/>
          </a:bodyPr>
          <a:lstStyle/>
          <a:p>
            <a:r>
              <a:rPr lang="en-US" sz="1200" i="1" dirty="0"/>
              <a:t>Out-of-pocket spending</a:t>
            </a:r>
          </a:p>
        </p:txBody>
      </p:sp>
    </p:spTree>
    <p:extLst>
      <p:ext uri="{BB962C8B-B14F-4D97-AF65-F5344CB8AC3E}">
        <p14:creationId xmlns:p14="http://schemas.microsoft.com/office/powerpoint/2010/main" val="20907259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932C1E-4340-0441-A42B-84CC8ECD77B2}"/>
              </a:ext>
            </a:extLst>
          </p:cNvPr>
          <p:cNvSpPr>
            <a:spLocks noGrp="1"/>
          </p:cNvSpPr>
          <p:nvPr>
            <p:ph type="ctrTitle"/>
          </p:nvPr>
        </p:nvSpPr>
        <p:spPr/>
        <p:txBody>
          <a:bodyPr>
            <a:noAutofit/>
          </a:bodyPr>
          <a:lstStyle/>
          <a:p>
            <a:r>
              <a:rPr lang="en-US" dirty="0"/>
              <a:t>Mean Out-of-Pocket Spending on Selected Services Among the Top 5 Percent of Out-of-Pocket Spenders</a:t>
            </a:r>
            <a:br>
              <a:rPr lang="en-US" dirty="0"/>
            </a:br>
            <a:endParaRPr lang="en-US" dirty="0"/>
          </a:p>
        </p:txBody>
      </p:sp>
      <p:graphicFrame>
        <p:nvGraphicFramePr>
          <p:cNvPr id="6" name="Chart Placeholder 5">
            <a:extLst>
              <a:ext uri="{FF2B5EF4-FFF2-40B4-BE49-F238E27FC236}">
                <a16:creationId xmlns:a16="http://schemas.microsoft.com/office/drawing/2014/main" id="{0F59A01C-B108-40D0-9552-2F9AD69D52DE}"/>
              </a:ext>
            </a:extLst>
          </p:cNvPr>
          <p:cNvGraphicFramePr>
            <a:graphicFrameLocks noGrp="1"/>
          </p:cNvGraphicFramePr>
          <p:nvPr>
            <p:ph type="chart" sz="quarter" idx="19"/>
            <p:extLst>
              <p:ext uri="{D42A27DB-BD31-4B8C-83A1-F6EECF244321}">
                <p14:modId xmlns:p14="http://schemas.microsoft.com/office/powerpoint/2010/main" val="970154579"/>
              </p:ext>
            </p:extLst>
          </p:nvPr>
        </p:nvGraphicFramePr>
        <p:xfrm>
          <a:off x="71438" y="1448781"/>
          <a:ext cx="9001125" cy="3852427"/>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 Placeholder 3">
            <a:extLst>
              <a:ext uri="{FF2B5EF4-FFF2-40B4-BE49-F238E27FC236}">
                <a16:creationId xmlns:a16="http://schemas.microsoft.com/office/drawing/2014/main" id="{795AF6A3-0693-344B-A6FE-BEC41C5497E0}"/>
              </a:ext>
            </a:extLst>
          </p:cNvPr>
          <p:cNvSpPr>
            <a:spLocks noGrp="1"/>
          </p:cNvSpPr>
          <p:nvPr>
            <p:ph type="body" sz="quarter" idx="21"/>
          </p:nvPr>
        </p:nvSpPr>
        <p:spPr/>
        <p:txBody>
          <a:bodyPr/>
          <a:lstStyle/>
          <a:p>
            <a:r>
              <a:rPr lang="en-US" dirty="0"/>
              <a:t>Exhibit 6</a:t>
            </a:r>
          </a:p>
        </p:txBody>
      </p:sp>
      <p:sp>
        <p:nvSpPr>
          <p:cNvPr id="5" name="Text Placeholder 4">
            <a:extLst>
              <a:ext uri="{FF2B5EF4-FFF2-40B4-BE49-F238E27FC236}">
                <a16:creationId xmlns:a16="http://schemas.microsoft.com/office/drawing/2014/main" id="{A2BBAF60-8760-464E-971E-EF193F66D2BB}"/>
              </a:ext>
            </a:extLst>
          </p:cNvPr>
          <p:cNvSpPr>
            <a:spLocks noGrp="1"/>
          </p:cNvSpPr>
          <p:nvPr>
            <p:ph type="body" sz="quarter" idx="22"/>
          </p:nvPr>
        </p:nvSpPr>
        <p:spPr/>
        <p:txBody>
          <a:bodyPr/>
          <a:lstStyle/>
          <a:p>
            <a:r>
              <a:rPr lang="en-US" dirty="0"/>
              <a:t>Notes: Lines describe mean spending on each service among those at or above the 95th percentile of the out-of-pocket spending distribution (all figures CPI-adjusted to 2019 dollars).</a:t>
            </a:r>
          </a:p>
          <a:p>
            <a:r>
              <a:rPr lang="en-US" dirty="0"/>
              <a:t>Source: Authors’ analysis of Medical Expenditure Panel Survey (MEPS), 1996–2017.</a:t>
            </a:r>
          </a:p>
        </p:txBody>
      </p:sp>
      <p:sp>
        <p:nvSpPr>
          <p:cNvPr id="7" name="Rectangle 6">
            <a:extLst>
              <a:ext uri="{FF2B5EF4-FFF2-40B4-BE49-F238E27FC236}">
                <a16:creationId xmlns:a16="http://schemas.microsoft.com/office/drawing/2014/main" id="{B2D82EAA-6494-DA4D-95AA-12AC65C0E785}"/>
              </a:ext>
            </a:extLst>
          </p:cNvPr>
          <p:cNvSpPr/>
          <p:nvPr/>
        </p:nvSpPr>
        <p:spPr>
          <a:xfrm>
            <a:off x="35496" y="1041400"/>
            <a:ext cx="2743200" cy="380186"/>
          </a:xfrm>
          <a:prstGeom prst="rect">
            <a:avLst/>
          </a:prstGeom>
        </p:spPr>
        <p:txBody>
          <a:bodyPr wrap="square" lIns="0" tIns="0" rIns="0" bIns="0">
            <a:spAutoFit/>
          </a:bodyPr>
          <a:lstStyle/>
          <a:p>
            <a:r>
              <a:rPr lang="en-US" sz="1200" i="1" dirty="0"/>
              <a:t>Out-of-pocket spending in 2019 dollars</a:t>
            </a:r>
          </a:p>
        </p:txBody>
      </p:sp>
    </p:spTree>
    <p:extLst>
      <p:ext uri="{BB962C8B-B14F-4D97-AF65-F5344CB8AC3E}">
        <p14:creationId xmlns:p14="http://schemas.microsoft.com/office/powerpoint/2010/main" val="17702737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41A997-4085-A841-946D-85EB26C369C0}"/>
              </a:ext>
            </a:extLst>
          </p:cNvPr>
          <p:cNvSpPr>
            <a:spLocks noGrp="1"/>
          </p:cNvSpPr>
          <p:nvPr>
            <p:ph type="ctrTitle"/>
          </p:nvPr>
        </p:nvSpPr>
        <p:spPr/>
        <p:txBody>
          <a:bodyPr>
            <a:noAutofit/>
          </a:bodyPr>
          <a:lstStyle/>
          <a:p>
            <a:r>
              <a:rPr lang="en-US" dirty="0"/>
              <a:t>Proportion of Out-of-Pocket Spending on Selected Services of the Top 5 Percent of Out-of-Pocket Spenders</a:t>
            </a:r>
            <a:br>
              <a:rPr lang="en-US" dirty="0"/>
            </a:br>
            <a:endParaRPr lang="en-US" dirty="0"/>
          </a:p>
        </p:txBody>
      </p:sp>
      <p:graphicFrame>
        <p:nvGraphicFramePr>
          <p:cNvPr id="6" name="Chart Placeholder 5">
            <a:extLst>
              <a:ext uri="{FF2B5EF4-FFF2-40B4-BE49-F238E27FC236}">
                <a16:creationId xmlns:a16="http://schemas.microsoft.com/office/drawing/2014/main" id="{75D74753-8BAE-4E00-A713-171881EDB38E}"/>
              </a:ext>
            </a:extLst>
          </p:cNvPr>
          <p:cNvGraphicFramePr>
            <a:graphicFrameLocks noGrp="1"/>
          </p:cNvGraphicFramePr>
          <p:nvPr>
            <p:ph type="chart" sz="quarter" idx="19"/>
            <p:extLst>
              <p:ext uri="{D42A27DB-BD31-4B8C-83A1-F6EECF244321}">
                <p14:modId xmlns:p14="http://schemas.microsoft.com/office/powerpoint/2010/main" val="994260317"/>
              </p:ext>
            </p:extLst>
          </p:nvPr>
        </p:nvGraphicFramePr>
        <p:xfrm>
          <a:off x="71438" y="1052513"/>
          <a:ext cx="9001125" cy="3924659"/>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 Placeholder 3">
            <a:extLst>
              <a:ext uri="{FF2B5EF4-FFF2-40B4-BE49-F238E27FC236}">
                <a16:creationId xmlns:a16="http://schemas.microsoft.com/office/drawing/2014/main" id="{0C8EE15B-4051-684B-BAD5-B3ABD4D56F20}"/>
              </a:ext>
            </a:extLst>
          </p:cNvPr>
          <p:cNvSpPr>
            <a:spLocks noGrp="1"/>
          </p:cNvSpPr>
          <p:nvPr>
            <p:ph type="body" sz="quarter" idx="21"/>
          </p:nvPr>
        </p:nvSpPr>
        <p:spPr/>
        <p:txBody>
          <a:bodyPr/>
          <a:lstStyle/>
          <a:p>
            <a:r>
              <a:rPr lang="en-US" dirty="0"/>
              <a:t>Exhibit 7</a:t>
            </a:r>
          </a:p>
        </p:txBody>
      </p:sp>
      <p:sp>
        <p:nvSpPr>
          <p:cNvPr id="10" name="Text Placeholder 9">
            <a:extLst>
              <a:ext uri="{FF2B5EF4-FFF2-40B4-BE49-F238E27FC236}">
                <a16:creationId xmlns:a16="http://schemas.microsoft.com/office/drawing/2014/main" id="{D895090A-1278-D049-9620-3D7FB9D491CA}"/>
              </a:ext>
            </a:extLst>
          </p:cNvPr>
          <p:cNvSpPr>
            <a:spLocks noGrp="1"/>
          </p:cNvSpPr>
          <p:nvPr>
            <p:ph type="body" sz="quarter" idx="22"/>
          </p:nvPr>
        </p:nvSpPr>
        <p:spPr/>
        <p:txBody>
          <a:bodyPr/>
          <a:lstStyle/>
          <a:p>
            <a:r>
              <a:rPr lang="en-US" dirty="0"/>
              <a:t>Notes: Bars describe the share of spending on each category of services among those with out-of-pocket spending (defined as in previous exhibits) at or above the 95th percentile. The Hospital category includes both inpatient stays and outpatient visits. The Physicians category includes office-based visits to physicians as well as other providers such as nurse practitioners and physician assistants. The Other category comprises medical supplies and equipment that do not fit in the other categories.</a:t>
            </a:r>
          </a:p>
          <a:p>
            <a:r>
              <a:rPr lang="en-US" dirty="0"/>
              <a:t>Data: Authors’ analysis of Medical Expenditure Panel Survey (MEPS), 1996–2017.</a:t>
            </a:r>
          </a:p>
        </p:txBody>
      </p:sp>
    </p:spTree>
    <p:extLst>
      <p:ext uri="{BB962C8B-B14F-4D97-AF65-F5344CB8AC3E}">
        <p14:creationId xmlns:p14="http://schemas.microsoft.com/office/powerpoint/2010/main" val="1695202956"/>
      </p:ext>
    </p:extLst>
  </p:cSld>
  <p:clrMapOvr>
    <a:masterClrMapping/>
  </p:clrMapOvr>
</p:sld>
</file>

<file path=ppt/theme/theme1.xml><?xml version="1.0" encoding="utf-8"?>
<a:theme xmlns:a="http://schemas.openxmlformats.org/drawingml/2006/main" name="1_Office Theme">
  <a:themeElements>
    <a:clrScheme name="Custom 2">
      <a:dk1>
        <a:srgbClr val="4C515A"/>
      </a:dk1>
      <a:lt1>
        <a:srgbClr val="FFFFFF"/>
      </a:lt1>
      <a:dk2>
        <a:srgbClr val="044C7F"/>
      </a:dk2>
      <a:lt2>
        <a:srgbClr val="4ABDBC"/>
      </a:lt2>
      <a:accent1>
        <a:srgbClr val="044C7F"/>
      </a:accent1>
      <a:accent2>
        <a:srgbClr val="F47920"/>
      </a:accent2>
      <a:accent3>
        <a:srgbClr val="4ABDBC"/>
      </a:accent3>
      <a:accent4>
        <a:srgbClr val="71B254"/>
      </a:accent4>
      <a:accent5>
        <a:srgbClr val="5F5A9D"/>
      </a:accent5>
      <a:accent6>
        <a:srgbClr val="E6C278"/>
      </a:accent6>
      <a:hlink>
        <a:srgbClr val="49BDBC"/>
      </a:hlink>
      <a:folHlink>
        <a:srgbClr val="4ABDBC"/>
      </a:folHlink>
    </a:clrScheme>
    <a:fontScheme name="CMW (Brand Fonts) V1.0">
      <a:majorFont>
        <a:latin typeface="Berlingske Serif Text"/>
        <a:ea typeface=""/>
        <a:cs typeface=""/>
      </a:majorFont>
      <a:minorFont>
        <a:latin typeface="Inter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ustom 2">
    <a:dk1>
      <a:srgbClr val="4C515A"/>
    </a:dk1>
    <a:lt1>
      <a:srgbClr val="FFFFFF"/>
    </a:lt1>
    <a:dk2>
      <a:srgbClr val="044C7F"/>
    </a:dk2>
    <a:lt2>
      <a:srgbClr val="4ABDBC"/>
    </a:lt2>
    <a:accent1>
      <a:srgbClr val="044C7F"/>
    </a:accent1>
    <a:accent2>
      <a:srgbClr val="F47920"/>
    </a:accent2>
    <a:accent3>
      <a:srgbClr val="4ABDBC"/>
    </a:accent3>
    <a:accent4>
      <a:srgbClr val="71B254"/>
    </a:accent4>
    <a:accent5>
      <a:srgbClr val="5F5A9D"/>
    </a:accent5>
    <a:accent6>
      <a:srgbClr val="E6C278"/>
    </a:accent6>
    <a:hlink>
      <a:srgbClr val="49BDBC"/>
    </a:hlink>
    <a:folHlink>
      <a:srgbClr val="4ABDBC"/>
    </a:folHlink>
  </a:clrScheme>
  <a:fontScheme name="CMW (Brand Fonts) V1.0">
    <a:majorFont>
      <a:latin typeface="Berlingske Serif Text"/>
      <a:ea typeface=""/>
      <a:cs typeface=""/>
    </a:majorFont>
    <a:minorFont>
      <a:latin typeface="Inter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159843</TotalTime>
  <Words>705</Words>
  <Application>Microsoft Office PowerPoint</Application>
  <PresentationFormat>On-screen Show (4:3)</PresentationFormat>
  <Paragraphs>81</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Berlingske Serif Text</vt:lpstr>
      <vt:lpstr>InterFace</vt:lpstr>
      <vt:lpstr>InterFace Bold</vt:lpstr>
      <vt:lpstr>1_Office Theme</vt:lpstr>
      <vt:lpstr>Per-Person Out-of-Pocket Spending (MEPS, Inflation-Adjusted) </vt:lpstr>
      <vt:lpstr>Out-of-Pocket Spending Among Those Covered by Full-Year Employer-Sponsored Insurance  </vt:lpstr>
      <vt:lpstr>Out-of-Pocket Spending at the 95th Percentile of Spenders by Income Category </vt:lpstr>
      <vt:lpstr>Insurance Coverage of the Top 5 Percent of All Out-of-Pocket Spenders </vt:lpstr>
      <vt:lpstr>Distribution of the Top 5 Percent of Out-of-Pocket Spenders by Income Category </vt:lpstr>
      <vt:lpstr>Mean Out-of-Pocket Spending on Selected Services Among the Top 5 Percent of Out-of-Pocket Spenders </vt:lpstr>
      <vt:lpstr>Proportion of Out-of-Pocket Spending on Selected Services of the Top 5 Percent of Out-of-Pocket Spenders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asdf</dc:title>
  <dc:creator>DesignSmash</dc:creator>
  <cp:lastModifiedBy>Paul Frame</cp:lastModifiedBy>
  <cp:revision>2013</cp:revision>
  <cp:lastPrinted>2018-07-11T13:51:43Z</cp:lastPrinted>
  <dcterms:created xsi:type="dcterms:W3CDTF">2014-10-08T23:03:32Z</dcterms:created>
  <dcterms:modified xsi:type="dcterms:W3CDTF">2020-04-13T22:44:11Z</dcterms:modified>
</cp:coreProperties>
</file>