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</p:sldMasterIdLst>
  <p:notesMasterIdLst>
    <p:notesMasterId r:id="rId10"/>
  </p:notesMasterIdLst>
  <p:handoutMasterIdLst>
    <p:handoutMasterId r:id="rId11"/>
  </p:handoutMasterIdLst>
  <p:sldIdLst>
    <p:sldId id="453" r:id="rId2"/>
    <p:sldId id="454" r:id="rId3"/>
    <p:sldId id="455" r:id="rId4"/>
    <p:sldId id="456" r:id="rId5"/>
    <p:sldId id="457" r:id="rId6"/>
    <p:sldId id="458" r:id="rId7"/>
    <p:sldId id="459" r:id="rId8"/>
    <p:sldId id="460" r:id="rId9"/>
  </p:sldIdLst>
  <p:sldSz cx="9144000" cy="6858000" type="screen4x3"/>
  <p:notesSz cx="6858000" cy="91440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0" userDrawn="1">
          <p15:clr>
            <a:srgbClr val="A4A3A4"/>
          </p15:clr>
        </p15:guide>
        <p15:guide id="2" pos="2988" userDrawn="1">
          <p15:clr>
            <a:srgbClr val="A4A3A4"/>
          </p15:clr>
        </p15:guide>
        <p15:guide id="3" orient="horz" pos="1094" userDrawn="1">
          <p15:clr>
            <a:srgbClr val="A4A3A4"/>
          </p15:clr>
        </p15:guide>
        <p15:guide id="4" pos="24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urnendu Biswas" initials="P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BDBC"/>
    <a:srgbClr val="5F5A9D"/>
    <a:srgbClr val="E0E0E0"/>
    <a:srgbClr val="8ADAD2"/>
    <a:srgbClr val="9FE1DB"/>
    <a:srgbClr val="B6E8E3"/>
    <a:srgbClr val="CDEFEC"/>
    <a:srgbClr val="DFF5F3"/>
    <a:srgbClr val="EDF9F8"/>
    <a:srgbClr val="4C51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37" autoAdjust="0"/>
    <p:restoredTop sz="95482" autoAdjust="0"/>
  </p:normalViewPr>
  <p:slideViewPr>
    <p:cSldViewPr snapToObjects="1">
      <p:cViewPr varScale="1">
        <p:scale>
          <a:sx n="114" d="100"/>
          <a:sy n="114" d="100"/>
        </p:scale>
        <p:origin x="1818" y="102"/>
      </p:cViewPr>
      <p:guideLst>
        <p:guide orient="horz" pos="1570"/>
        <p:guide pos="2988"/>
        <p:guide orient="horz" pos="1094"/>
        <p:guide pos="24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52" d="100"/>
          <a:sy n="52" d="100"/>
        </p:scale>
        <p:origin x="2862" y="96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8708105931203042E-2"/>
          <c:y val="3.3265508525328343E-2"/>
          <c:w val="0.83669919037898055"/>
          <c:h val="0.8999967853660336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'3 Year NG Moving Averages'!$B$17</c:f>
              <c:strCache>
                <c:ptCount val="1"/>
                <c:pt idx="0">
                  <c:v>p50</c:v>
                </c:pt>
              </c:strCache>
            </c:strRef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xVal>
            <c:numRef>
              <c:f>'3 Year NG Moving Averages'!$C$16:$V$16</c:f>
              <c:numCache>
                <c:formatCode>General</c:formatCode>
                <c:ptCount val="20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</c:numCache>
            </c:numRef>
          </c:xVal>
          <c:yVal>
            <c:numRef>
              <c:f>'3 Year NG Moving Averages'!$C$17:$V$17</c:f>
              <c:numCache>
                <c:formatCode>General</c:formatCode>
                <c:ptCount val="20"/>
                <c:pt idx="0">
                  <c:v>127.80532976827095</c:v>
                </c:pt>
                <c:pt idx="1">
                  <c:v>132.14532976827095</c:v>
                </c:pt>
                <c:pt idx="2">
                  <c:v>138.3542787878788</c:v>
                </c:pt>
                <c:pt idx="3">
                  <c:v>131.76053333333334</c:v>
                </c:pt>
                <c:pt idx="4">
                  <c:v>126.64600000000002</c:v>
                </c:pt>
                <c:pt idx="5">
                  <c:v>132.21093333333334</c:v>
                </c:pt>
                <c:pt idx="6">
                  <c:v>159.27333333333334</c:v>
                </c:pt>
                <c:pt idx="7">
                  <c:v>201.3212</c:v>
                </c:pt>
                <c:pt idx="8">
                  <c:v>241.4968666666667</c:v>
                </c:pt>
                <c:pt idx="9">
                  <c:v>265.36033333333336</c:v>
                </c:pt>
                <c:pt idx="10">
                  <c:v>219.40700000000001</c:v>
                </c:pt>
                <c:pt idx="11">
                  <c:v>181.98333333333335</c:v>
                </c:pt>
                <c:pt idx="12">
                  <c:v>148.18333333333334</c:v>
                </c:pt>
                <c:pt idx="13">
                  <c:v>169.97666666666666</c:v>
                </c:pt>
                <c:pt idx="14">
                  <c:v>160.45666666666668</c:v>
                </c:pt>
                <c:pt idx="15">
                  <c:v>151.47</c:v>
                </c:pt>
                <c:pt idx="16">
                  <c:v>129.03</c:v>
                </c:pt>
                <c:pt idx="17">
                  <c:v>127.83999999999999</c:v>
                </c:pt>
                <c:pt idx="18">
                  <c:v>121.34000000000002</c:v>
                </c:pt>
                <c:pt idx="19">
                  <c:v>126.74000000000001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282-BB40-962D-89800D10148A}"/>
            </c:ext>
          </c:extLst>
        </c:ser>
        <c:ser>
          <c:idx val="1"/>
          <c:order val="1"/>
          <c:tx>
            <c:strRef>
              <c:f>'3 Year NG Moving Averages'!$B$18</c:f>
              <c:strCache>
                <c:ptCount val="1"/>
                <c:pt idx="0">
                  <c:v>p75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2"/>
              </a:solidFill>
              <a:ln w="9525">
                <a:noFill/>
              </a:ln>
              <a:effectLst/>
            </c:spPr>
          </c:marker>
          <c:xVal>
            <c:numRef>
              <c:f>'3 Year NG Moving Averages'!$C$16:$V$16</c:f>
              <c:numCache>
                <c:formatCode>General</c:formatCode>
                <c:ptCount val="20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</c:numCache>
            </c:numRef>
          </c:xVal>
          <c:yVal>
            <c:numRef>
              <c:f>'3 Year NG Moving Averages'!$C$18:$V$18</c:f>
              <c:numCache>
                <c:formatCode>General</c:formatCode>
                <c:ptCount val="20"/>
                <c:pt idx="0">
                  <c:v>534.7719756387404</c:v>
                </c:pt>
                <c:pt idx="1">
                  <c:v>524.43397563874032</c:v>
                </c:pt>
                <c:pt idx="2">
                  <c:v>578.61450505050504</c:v>
                </c:pt>
                <c:pt idx="3">
                  <c:v>572.28453333333334</c:v>
                </c:pt>
                <c:pt idx="4">
                  <c:v>608.82853333333333</c:v>
                </c:pt>
                <c:pt idx="5">
                  <c:v>673.97513333333336</c:v>
                </c:pt>
                <c:pt idx="6">
                  <c:v>813.92233333333343</c:v>
                </c:pt>
                <c:pt idx="7">
                  <c:v>885.83299999999997</c:v>
                </c:pt>
                <c:pt idx="8">
                  <c:v>946.0333333333333</c:v>
                </c:pt>
                <c:pt idx="9">
                  <c:v>961.77893333333338</c:v>
                </c:pt>
                <c:pt idx="10">
                  <c:v>829.49560000000008</c:v>
                </c:pt>
                <c:pt idx="11">
                  <c:v>731.71333333333325</c:v>
                </c:pt>
                <c:pt idx="12">
                  <c:v>593.58000000000004</c:v>
                </c:pt>
                <c:pt idx="13">
                  <c:v>655.90333333333319</c:v>
                </c:pt>
                <c:pt idx="14">
                  <c:v>602.77666666666664</c:v>
                </c:pt>
                <c:pt idx="15">
                  <c:v>578.77999999999986</c:v>
                </c:pt>
                <c:pt idx="16">
                  <c:v>524.34</c:v>
                </c:pt>
                <c:pt idx="17">
                  <c:v>557.75</c:v>
                </c:pt>
                <c:pt idx="18">
                  <c:v>556.98666666666668</c:v>
                </c:pt>
                <c:pt idx="19">
                  <c:v>562.4666666666667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B282-BB40-962D-89800D10148A}"/>
            </c:ext>
          </c:extLst>
        </c:ser>
        <c:ser>
          <c:idx val="2"/>
          <c:order val="2"/>
          <c:tx>
            <c:strRef>
              <c:f>'3 Year NG Moving Averages'!$B$19</c:f>
              <c:strCache>
                <c:ptCount val="1"/>
                <c:pt idx="0">
                  <c:v>p90</c:v>
                </c:pt>
              </c:strCache>
            </c:strRef>
          </c:tx>
          <c:spPr>
            <a:ln w="127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3"/>
              </a:solidFill>
              <a:ln w="9525">
                <a:noFill/>
              </a:ln>
              <a:effectLst/>
            </c:spPr>
          </c:marker>
          <c:xVal>
            <c:numRef>
              <c:f>'3 Year NG Moving Averages'!$C$16:$V$16</c:f>
              <c:numCache>
                <c:formatCode>General</c:formatCode>
                <c:ptCount val="20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</c:numCache>
            </c:numRef>
          </c:xVal>
          <c:yVal>
            <c:numRef>
              <c:f>'3 Year NG Moving Averages'!$C$19:$V$19</c:f>
              <c:numCache>
                <c:formatCode>General</c:formatCode>
                <c:ptCount val="20"/>
                <c:pt idx="0">
                  <c:v>1557.1085977421271</c:v>
                </c:pt>
                <c:pt idx="1">
                  <c:v>1587.1439310754604</c:v>
                </c:pt>
                <c:pt idx="2">
                  <c:v>1632.4117898989898</c:v>
                </c:pt>
                <c:pt idx="3">
                  <c:v>1635.0336</c:v>
                </c:pt>
                <c:pt idx="4">
                  <c:v>1665.7737333333334</c:v>
                </c:pt>
                <c:pt idx="5">
                  <c:v>1864.3589333333332</c:v>
                </c:pt>
                <c:pt idx="6">
                  <c:v>2185.7538666666665</c:v>
                </c:pt>
                <c:pt idx="7">
                  <c:v>2322.8417333333332</c:v>
                </c:pt>
                <c:pt idx="8">
                  <c:v>2338.6637333333333</c:v>
                </c:pt>
                <c:pt idx="9">
                  <c:v>2408.2013333333334</c:v>
                </c:pt>
                <c:pt idx="10">
                  <c:v>2112.0546666666664</c:v>
                </c:pt>
                <c:pt idx="11">
                  <c:v>1863.7</c:v>
                </c:pt>
                <c:pt idx="12">
                  <c:v>1589.8999999999999</c:v>
                </c:pt>
                <c:pt idx="13">
                  <c:v>1870.9666666666665</c:v>
                </c:pt>
                <c:pt idx="14">
                  <c:v>1769.2633333333333</c:v>
                </c:pt>
                <c:pt idx="15">
                  <c:v>1768.55</c:v>
                </c:pt>
                <c:pt idx="16">
                  <c:v>1641.5900000000001</c:v>
                </c:pt>
                <c:pt idx="17">
                  <c:v>1789.2600000000002</c:v>
                </c:pt>
                <c:pt idx="18">
                  <c:v>1738.2533333333333</c:v>
                </c:pt>
                <c:pt idx="19">
                  <c:v>1721.5733333333335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B282-BB40-962D-89800D10148A}"/>
            </c:ext>
          </c:extLst>
        </c:ser>
        <c:ser>
          <c:idx val="3"/>
          <c:order val="3"/>
          <c:tx>
            <c:strRef>
              <c:f>'3 Year NG Moving Averages'!$B$20</c:f>
              <c:strCache>
                <c:ptCount val="1"/>
                <c:pt idx="0">
                  <c:v>p95</c:v>
                </c:pt>
              </c:strCache>
            </c:strRef>
          </c:tx>
          <c:spPr>
            <a:ln w="127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4"/>
              </a:solidFill>
              <a:ln w="9525">
                <a:noFill/>
              </a:ln>
              <a:effectLst/>
            </c:spPr>
          </c:marker>
          <c:xVal>
            <c:numRef>
              <c:f>'3 Year NG Moving Averages'!$C$16:$V$16</c:f>
              <c:numCache>
                <c:formatCode>General</c:formatCode>
                <c:ptCount val="20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</c:numCache>
            </c:numRef>
          </c:xVal>
          <c:yVal>
            <c:numRef>
              <c:f>'3 Year NG Moving Averages'!$C$20:$V$20</c:f>
              <c:numCache>
                <c:formatCode>General</c:formatCode>
                <c:ptCount val="20"/>
                <c:pt idx="0">
                  <c:v>2657.9013517528224</c:v>
                </c:pt>
                <c:pt idx="1">
                  <c:v>2726.9333517528225</c:v>
                </c:pt>
                <c:pt idx="2">
                  <c:v>2913.6999595959592</c:v>
                </c:pt>
                <c:pt idx="3">
                  <c:v>2999.7810666666664</c:v>
                </c:pt>
                <c:pt idx="4">
                  <c:v>2996.5588000000002</c:v>
                </c:pt>
                <c:pt idx="5">
                  <c:v>3344.5759333333335</c:v>
                </c:pt>
                <c:pt idx="6">
                  <c:v>4062.3567333333335</c:v>
                </c:pt>
                <c:pt idx="7">
                  <c:v>4334.5070000000005</c:v>
                </c:pt>
                <c:pt idx="8">
                  <c:v>4425.1837333333342</c:v>
                </c:pt>
                <c:pt idx="9">
                  <c:v>4235.7791999999999</c:v>
                </c:pt>
                <c:pt idx="10">
                  <c:v>3760.6058666666663</c:v>
                </c:pt>
                <c:pt idx="11">
                  <c:v>3205.4900000000002</c:v>
                </c:pt>
                <c:pt idx="12">
                  <c:v>2915.09</c:v>
                </c:pt>
                <c:pt idx="13">
                  <c:v>3549.2433333333333</c:v>
                </c:pt>
                <c:pt idx="14">
                  <c:v>3673.1366666666668</c:v>
                </c:pt>
                <c:pt idx="15">
                  <c:v>3378.9499999999994</c:v>
                </c:pt>
                <c:pt idx="16">
                  <c:v>2792.81</c:v>
                </c:pt>
                <c:pt idx="17">
                  <c:v>2697.92</c:v>
                </c:pt>
                <c:pt idx="18">
                  <c:v>2712.7866666666669</c:v>
                </c:pt>
                <c:pt idx="19">
                  <c:v>2855.9866666666671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B282-BB40-962D-89800D10148A}"/>
            </c:ext>
          </c:extLst>
        </c:ser>
        <c:ser>
          <c:idx val="4"/>
          <c:order val="4"/>
          <c:tx>
            <c:strRef>
              <c:f>'3 Year NG Moving Averages'!$B$21</c:f>
              <c:strCache>
                <c:ptCount val="1"/>
                <c:pt idx="0">
                  <c:v>p99</c:v>
                </c:pt>
              </c:strCache>
            </c:strRef>
          </c:tx>
          <c:spPr>
            <a:ln w="12700" cap="rnd">
              <a:solidFill>
                <a:srgbClr val="4C515A">
                  <a:lumMod val="60000"/>
                  <a:lumOff val="40000"/>
                </a:srgbClr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rgbClr val="4C515A">
                  <a:lumMod val="60000"/>
                  <a:lumOff val="40000"/>
                </a:srgbClr>
              </a:solidFill>
              <a:ln w="9525">
                <a:noFill/>
              </a:ln>
              <a:effectLst/>
            </c:spPr>
          </c:marker>
          <c:xVal>
            <c:numRef>
              <c:f>'3 Year NG Moving Averages'!$C$16:$V$16</c:f>
              <c:numCache>
                <c:formatCode>General</c:formatCode>
                <c:ptCount val="20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</c:numCache>
            </c:numRef>
          </c:xVal>
          <c:yVal>
            <c:numRef>
              <c:f>'3 Year NG Moving Averages'!$C$21:$V$21</c:f>
              <c:numCache>
                <c:formatCode>General</c:formatCode>
                <c:ptCount val="20"/>
                <c:pt idx="0">
                  <c:v>8598.5739096850866</c:v>
                </c:pt>
                <c:pt idx="1">
                  <c:v>8967.5339096850857</c:v>
                </c:pt>
                <c:pt idx="2">
                  <c:v>7987.1395959595966</c:v>
                </c:pt>
                <c:pt idx="3">
                  <c:v>6284.0415999999996</c:v>
                </c:pt>
                <c:pt idx="4">
                  <c:v>5511.4320000000007</c:v>
                </c:pt>
                <c:pt idx="5">
                  <c:v>6085.8628666666664</c:v>
                </c:pt>
                <c:pt idx="6">
                  <c:v>7303.893266666666</c:v>
                </c:pt>
                <c:pt idx="7">
                  <c:v>9406.6561999999994</c:v>
                </c:pt>
                <c:pt idx="8">
                  <c:v>10539.0458</c:v>
                </c:pt>
                <c:pt idx="9">
                  <c:v>10554.007133333333</c:v>
                </c:pt>
                <c:pt idx="10">
                  <c:v>9679.4171333333343</c:v>
                </c:pt>
                <c:pt idx="11">
                  <c:v>8420.8566666666666</c:v>
                </c:pt>
                <c:pt idx="12">
                  <c:v>8294.2699999999986</c:v>
                </c:pt>
                <c:pt idx="13">
                  <c:v>7809.5999999999995</c:v>
                </c:pt>
                <c:pt idx="14">
                  <c:v>7628.5866666666652</c:v>
                </c:pt>
                <c:pt idx="15">
                  <c:v>5991.456666666666</c:v>
                </c:pt>
                <c:pt idx="16">
                  <c:v>5865.956666666666</c:v>
                </c:pt>
                <c:pt idx="17">
                  <c:v>6359.416666666667</c:v>
                </c:pt>
                <c:pt idx="18">
                  <c:v>8212.1933333333345</c:v>
                </c:pt>
                <c:pt idx="19">
                  <c:v>10508.606666666668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B282-BB40-962D-89800D1014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08859840"/>
        <c:axId val="584726160"/>
      </c:scatterChart>
      <c:valAx>
        <c:axId val="-2108859840"/>
        <c:scaling>
          <c:orientation val="minMax"/>
          <c:max val="2016"/>
          <c:min val="1997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4726160"/>
        <c:crosses val="autoZero"/>
        <c:crossBetween val="midCat"/>
      </c:valAx>
      <c:valAx>
        <c:axId val="584726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088598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708105931203042E-2"/>
          <c:y val="3.3846153846153845E-2"/>
          <c:w val="0.74461425655126445"/>
          <c:h val="0.8982512416717141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'Fig 4b'!$A$42</c:f>
              <c:strCache>
                <c:ptCount val="1"/>
                <c:pt idx="0">
                  <c:v>&lt;100% FPL</c:v>
                </c:pt>
              </c:strCache>
            </c:strRef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xVal>
            <c:numRef>
              <c:f>'Fig 4b'!$B$41:$W$41</c:f>
              <c:numCache>
                <c:formatCode>General</c:formatCode>
                <c:ptCount val="22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</c:numCache>
            </c:numRef>
          </c:xVal>
          <c:yVal>
            <c:numRef>
              <c:f>'Fig 4b'!$B$42:$W$42</c:f>
              <c:numCache>
                <c:formatCode>General</c:formatCode>
                <c:ptCount val="22"/>
                <c:pt idx="0">
                  <c:v>9649.5999999999985</c:v>
                </c:pt>
                <c:pt idx="1">
                  <c:v>10571.317061968</c:v>
                </c:pt>
                <c:pt idx="2">
                  <c:v>9795.5939420619998</c:v>
                </c:pt>
                <c:pt idx="3">
                  <c:v>11270.924000000001</c:v>
                </c:pt>
                <c:pt idx="4">
                  <c:v>10830.5856</c:v>
                </c:pt>
                <c:pt idx="5">
                  <c:v>11692.0008</c:v>
                </c:pt>
                <c:pt idx="6">
                  <c:v>13261.217200000001</c:v>
                </c:pt>
                <c:pt idx="7">
                  <c:v>12893.917799999999</c:v>
                </c:pt>
                <c:pt idx="8">
                  <c:v>14412.9568</c:v>
                </c:pt>
                <c:pt idx="9">
                  <c:v>15374.04</c:v>
                </c:pt>
                <c:pt idx="10">
                  <c:v>14713.615400000001</c:v>
                </c:pt>
                <c:pt idx="11">
                  <c:v>14875.039999999999</c:v>
                </c:pt>
                <c:pt idx="12">
                  <c:v>13646.92</c:v>
                </c:pt>
                <c:pt idx="13">
                  <c:v>13901.58</c:v>
                </c:pt>
                <c:pt idx="14">
                  <c:v>16751.559999999998</c:v>
                </c:pt>
                <c:pt idx="15">
                  <c:v>15599.759999999998</c:v>
                </c:pt>
                <c:pt idx="16">
                  <c:v>14319.000000000002</c:v>
                </c:pt>
                <c:pt idx="17">
                  <c:v>15775.570000000002</c:v>
                </c:pt>
                <c:pt idx="18">
                  <c:v>17554.32</c:v>
                </c:pt>
                <c:pt idx="19">
                  <c:v>17857.800000000003</c:v>
                </c:pt>
                <c:pt idx="20">
                  <c:v>17636.280000000002</c:v>
                </c:pt>
                <c:pt idx="21">
                  <c:v>19562.400000000001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682-7248-8D84-4C3337A682D8}"/>
            </c:ext>
          </c:extLst>
        </c:ser>
        <c:ser>
          <c:idx val="1"/>
          <c:order val="1"/>
          <c:tx>
            <c:strRef>
              <c:f>'Fig 4b'!$A$43</c:f>
              <c:strCache>
                <c:ptCount val="1"/>
                <c:pt idx="0">
                  <c:v>100%–199% FPL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2"/>
              </a:solidFill>
              <a:ln w="9525">
                <a:noFill/>
              </a:ln>
              <a:effectLst/>
            </c:spPr>
          </c:marker>
          <c:xVal>
            <c:numRef>
              <c:f>'Fig 4b'!$B$41:$W$41</c:f>
              <c:numCache>
                <c:formatCode>General</c:formatCode>
                <c:ptCount val="22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</c:numCache>
            </c:numRef>
          </c:xVal>
          <c:yVal>
            <c:numRef>
              <c:f>'Fig 4b'!$B$43:$W$43</c:f>
              <c:numCache>
                <c:formatCode>General</c:formatCode>
                <c:ptCount val="22"/>
                <c:pt idx="0">
                  <c:v>8852.5299999999988</c:v>
                </c:pt>
                <c:pt idx="1">
                  <c:v>8378.5835319039998</c:v>
                </c:pt>
                <c:pt idx="2">
                  <c:v>9569.7454571519993</c:v>
                </c:pt>
                <c:pt idx="3">
                  <c:v>9257.8760000000002</c:v>
                </c:pt>
                <c:pt idx="4">
                  <c:v>10410.067200000001</c:v>
                </c:pt>
                <c:pt idx="5">
                  <c:v>10606.612800000001</c:v>
                </c:pt>
                <c:pt idx="6">
                  <c:v>10917.6584</c:v>
                </c:pt>
                <c:pt idx="7">
                  <c:v>11878.419599999999</c:v>
                </c:pt>
                <c:pt idx="8">
                  <c:v>11536.8896</c:v>
                </c:pt>
                <c:pt idx="9">
                  <c:v>12558.480000000001</c:v>
                </c:pt>
                <c:pt idx="10">
                  <c:v>13101.477400000002</c:v>
                </c:pt>
                <c:pt idx="11">
                  <c:v>12714.96</c:v>
                </c:pt>
                <c:pt idx="12">
                  <c:v>14078.89</c:v>
                </c:pt>
                <c:pt idx="13">
                  <c:v>15212.96</c:v>
                </c:pt>
                <c:pt idx="14">
                  <c:v>12936.32</c:v>
                </c:pt>
                <c:pt idx="15">
                  <c:v>14516.759999999998</c:v>
                </c:pt>
                <c:pt idx="16">
                  <c:v>13881.660000000002</c:v>
                </c:pt>
                <c:pt idx="17">
                  <c:v>14686.660000000002</c:v>
                </c:pt>
                <c:pt idx="18">
                  <c:v>14379.12</c:v>
                </c:pt>
                <c:pt idx="19">
                  <c:v>16535.88</c:v>
                </c:pt>
                <c:pt idx="20">
                  <c:v>14020.62</c:v>
                </c:pt>
                <c:pt idx="21">
                  <c:v>15964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682-7248-8D84-4C3337A682D8}"/>
            </c:ext>
          </c:extLst>
        </c:ser>
        <c:ser>
          <c:idx val="2"/>
          <c:order val="2"/>
          <c:tx>
            <c:strRef>
              <c:f>'Fig 4b'!$A$44</c:f>
              <c:strCache>
                <c:ptCount val="1"/>
                <c:pt idx="0">
                  <c:v>200%–399% FPL</c:v>
                </c:pt>
              </c:strCache>
            </c:strRef>
          </c:tx>
          <c:spPr>
            <a:ln w="127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3"/>
              </a:solidFill>
              <a:ln w="9525">
                <a:noFill/>
              </a:ln>
              <a:effectLst/>
            </c:spPr>
          </c:marker>
          <c:xVal>
            <c:numRef>
              <c:f>'Fig 4b'!$B$41:$W$41</c:f>
              <c:numCache>
                <c:formatCode>General</c:formatCode>
                <c:ptCount val="22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</c:numCache>
            </c:numRef>
          </c:xVal>
          <c:yVal>
            <c:numRef>
              <c:f>'Fig 4b'!$B$44:$W$44</c:f>
              <c:numCache>
                <c:formatCode>General</c:formatCode>
                <c:ptCount val="22"/>
                <c:pt idx="0">
                  <c:v>8396.1299999999992</c:v>
                </c:pt>
                <c:pt idx="1">
                  <c:v>8449.7761789840006</c:v>
                </c:pt>
                <c:pt idx="2">
                  <c:v>7775.4181839359999</c:v>
                </c:pt>
                <c:pt idx="3">
                  <c:v>9023.48</c:v>
                </c:pt>
                <c:pt idx="4">
                  <c:v>9810.604800000001</c:v>
                </c:pt>
                <c:pt idx="5">
                  <c:v>10563.4848</c:v>
                </c:pt>
                <c:pt idx="6">
                  <c:v>10202.7948</c:v>
                </c:pt>
                <c:pt idx="7">
                  <c:v>10603.8516</c:v>
                </c:pt>
                <c:pt idx="8">
                  <c:v>12087.365599999999</c:v>
                </c:pt>
                <c:pt idx="9">
                  <c:v>12514.92</c:v>
                </c:pt>
                <c:pt idx="10">
                  <c:v>12183.701200000001</c:v>
                </c:pt>
                <c:pt idx="11">
                  <c:v>14039.28</c:v>
                </c:pt>
                <c:pt idx="12">
                  <c:v>12465.25</c:v>
                </c:pt>
                <c:pt idx="13">
                  <c:v>13719.51</c:v>
                </c:pt>
                <c:pt idx="14">
                  <c:v>13505.88</c:v>
                </c:pt>
                <c:pt idx="15">
                  <c:v>14080.14</c:v>
                </c:pt>
                <c:pt idx="16">
                  <c:v>15697.62</c:v>
                </c:pt>
                <c:pt idx="17">
                  <c:v>14688.840000000002</c:v>
                </c:pt>
                <c:pt idx="18">
                  <c:v>12886.560000000001</c:v>
                </c:pt>
                <c:pt idx="19">
                  <c:v>14639.400000000001</c:v>
                </c:pt>
                <c:pt idx="20">
                  <c:v>14094.820000000002</c:v>
                </c:pt>
                <c:pt idx="21">
                  <c:v>14102.4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8682-7248-8D84-4C3337A682D8}"/>
            </c:ext>
          </c:extLst>
        </c:ser>
        <c:ser>
          <c:idx val="3"/>
          <c:order val="3"/>
          <c:tx>
            <c:strRef>
              <c:f>'Fig 4b'!$A$45</c:f>
              <c:strCache>
                <c:ptCount val="1"/>
                <c:pt idx="0">
                  <c:v>400%+ FPL</c:v>
                </c:pt>
              </c:strCache>
            </c:strRef>
          </c:tx>
          <c:spPr>
            <a:ln w="127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4"/>
              </a:solidFill>
              <a:ln w="9525">
                <a:noFill/>
              </a:ln>
              <a:effectLst/>
            </c:spPr>
          </c:marker>
          <c:xVal>
            <c:numRef>
              <c:f>'Fig 4b'!$B$41:$W$41</c:f>
              <c:numCache>
                <c:formatCode>General</c:formatCode>
                <c:ptCount val="22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</c:numCache>
            </c:numRef>
          </c:xVal>
          <c:yVal>
            <c:numRef>
              <c:f>'Fig 4b'!$B$45:$W$45</c:f>
              <c:numCache>
                <c:formatCode>General</c:formatCode>
                <c:ptCount val="22"/>
                <c:pt idx="0">
                  <c:v>8917.73</c:v>
                </c:pt>
                <c:pt idx="1">
                  <c:v>8989.2582379680007</c:v>
                </c:pt>
                <c:pt idx="2">
                  <c:v>8903.1030327280005</c:v>
                </c:pt>
                <c:pt idx="3">
                  <c:v>8482.6839999999993</c:v>
                </c:pt>
                <c:pt idx="4">
                  <c:v>9327.4560000000001</c:v>
                </c:pt>
                <c:pt idx="5">
                  <c:v>10038.7608</c:v>
                </c:pt>
                <c:pt idx="6">
                  <c:v>11220.374</c:v>
                </c:pt>
                <c:pt idx="7">
                  <c:v>12022.501199999999</c:v>
                </c:pt>
                <c:pt idx="8">
                  <c:v>13087.736799999999</c:v>
                </c:pt>
                <c:pt idx="9">
                  <c:v>13481.16</c:v>
                </c:pt>
                <c:pt idx="10">
                  <c:v>13653.6664</c:v>
                </c:pt>
                <c:pt idx="11">
                  <c:v>13777.64</c:v>
                </c:pt>
                <c:pt idx="12">
                  <c:v>14569.17</c:v>
                </c:pt>
                <c:pt idx="13">
                  <c:v>16114.98</c:v>
                </c:pt>
                <c:pt idx="14">
                  <c:v>14712.279999999999</c:v>
                </c:pt>
                <c:pt idx="15">
                  <c:v>18652.679999999997</c:v>
                </c:pt>
                <c:pt idx="16">
                  <c:v>16958.580000000002</c:v>
                </c:pt>
                <c:pt idx="17">
                  <c:v>16052.43</c:v>
                </c:pt>
                <c:pt idx="18">
                  <c:v>16560.72</c:v>
                </c:pt>
                <c:pt idx="19">
                  <c:v>16683.84</c:v>
                </c:pt>
                <c:pt idx="20">
                  <c:v>16271</c:v>
                </c:pt>
                <c:pt idx="21">
                  <c:v>17450.16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8682-7248-8D84-4C3337A682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3644384"/>
        <c:axId val="-1024185408"/>
      </c:scatterChart>
      <c:valAx>
        <c:axId val="593644384"/>
        <c:scaling>
          <c:orientation val="minMax"/>
          <c:max val="2017"/>
          <c:min val="1996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24185408"/>
        <c:crosses val="autoZero"/>
        <c:crossBetween val="midCat"/>
      </c:valAx>
      <c:valAx>
        <c:axId val="-1024185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36443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150617283950612"/>
          <c:y val="0.12401573121077346"/>
          <c:w val="0.16002821869488537"/>
          <c:h val="0.375537796348752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708105931203042E-2"/>
          <c:y val="3.3549374977785845E-2"/>
          <c:w val="0.74500931827965944"/>
          <c:h val="0.89914342225718846"/>
        </c:manualLayout>
      </c:layout>
      <c:scatterChart>
        <c:scatterStyle val="smoothMarker"/>
        <c:varyColors val="0"/>
        <c:ser>
          <c:idx val="0"/>
          <c:order val="0"/>
          <c:tx>
            <c:strRef>
              <c:f>Top5OOPMeanTotEXP!$A$23</c:f>
              <c:strCache>
                <c:ptCount val="1"/>
                <c:pt idx="0">
                  <c:v>&lt;100% FPL</c:v>
                </c:pt>
              </c:strCache>
            </c:strRef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xVal>
            <c:numRef>
              <c:f>Top5OOPMeanTotEXP!$B$22:$W$22</c:f>
              <c:numCache>
                <c:formatCode>General</c:formatCode>
                <c:ptCount val="22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</c:numCache>
            </c:numRef>
          </c:xVal>
          <c:yVal>
            <c:numRef>
              <c:f>Top5OOPMeanTotEXP!$B$23:$W$23</c:f>
              <c:numCache>
                <c:formatCode>General</c:formatCode>
                <c:ptCount val="22"/>
                <c:pt idx="0">
                  <c:v>11388.992559999999</c:v>
                </c:pt>
                <c:pt idx="1">
                  <c:v>12678.829829359591</c:v>
                </c:pt>
                <c:pt idx="2">
                  <c:v>14330.245240266817</c:v>
                </c:pt>
                <c:pt idx="3">
                  <c:v>14391.71524</c:v>
                </c:pt>
                <c:pt idx="4">
                  <c:v>12964.020089600002</c:v>
                </c:pt>
                <c:pt idx="5">
                  <c:v>15917.150328000002</c:v>
                </c:pt>
                <c:pt idx="6">
                  <c:v>16800.559467999999</c:v>
                </c:pt>
                <c:pt idx="7">
                  <c:v>12354.355759800001</c:v>
                </c:pt>
                <c:pt idx="8">
                  <c:v>20485.291536000001</c:v>
                </c:pt>
                <c:pt idx="9">
                  <c:v>19244.583600000002</c:v>
                </c:pt>
                <c:pt idx="10">
                  <c:v>21993.573624000001</c:v>
                </c:pt>
                <c:pt idx="11">
                  <c:v>23731.392800000001</c:v>
                </c:pt>
                <c:pt idx="12">
                  <c:v>18503.643199999999</c:v>
                </c:pt>
                <c:pt idx="13">
                  <c:v>19707.863699999998</c:v>
                </c:pt>
                <c:pt idx="14">
                  <c:v>14347.691999999999</c:v>
                </c:pt>
                <c:pt idx="15">
                  <c:v>20517.674399999996</c:v>
                </c:pt>
                <c:pt idx="16">
                  <c:v>17953.006799999999</c:v>
                </c:pt>
                <c:pt idx="17">
                  <c:v>18596.097600000001</c:v>
                </c:pt>
                <c:pt idx="18">
                  <c:v>32679.838800000001</c:v>
                </c:pt>
                <c:pt idx="19">
                  <c:v>21370.608</c:v>
                </c:pt>
                <c:pt idx="20">
                  <c:v>20124.396799999999</c:v>
                </c:pt>
                <c:pt idx="21">
                  <c:v>20058.001600000003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004-A04A-873D-FF9619C83F0E}"/>
            </c:ext>
          </c:extLst>
        </c:ser>
        <c:ser>
          <c:idx val="1"/>
          <c:order val="1"/>
          <c:tx>
            <c:strRef>
              <c:f>Top5OOPMeanTotEXP!$A$24</c:f>
              <c:strCache>
                <c:ptCount val="1"/>
                <c:pt idx="0">
                  <c:v>100%–199% FPL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2"/>
              </a:solidFill>
              <a:ln w="9525">
                <a:noFill/>
              </a:ln>
              <a:effectLst/>
            </c:spPr>
          </c:marker>
          <c:xVal>
            <c:numRef>
              <c:f>Top5OOPMeanTotEXP!$B$22:$W$22</c:f>
              <c:numCache>
                <c:formatCode>General</c:formatCode>
                <c:ptCount val="22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</c:numCache>
            </c:numRef>
          </c:xVal>
          <c:yVal>
            <c:numRef>
              <c:f>Top5OOPMeanTotEXP!$B$24:$W$24</c:f>
              <c:numCache>
                <c:formatCode>General</c:formatCode>
                <c:ptCount val="22"/>
                <c:pt idx="0">
                  <c:v>8702.61564</c:v>
                </c:pt>
                <c:pt idx="1">
                  <c:v>15856.64336059896</c:v>
                </c:pt>
                <c:pt idx="2">
                  <c:v>13968.903240168394</c:v>
                </c:pt>
                <c:pt idx="3">
                  <c:v>11865.277188</c:v>
                </c:pt>
                <c:pt idx="4">
                  <c:v>10970.628665599999</c:v>
                </c:pt>
                <c:pt idx="5">
                  <c:v>14055.2124984</c:v>
                </c:pt>
                <c:pt idx="6">
                  <c:v>17214.569240000001</c:v>
                </c:pt>
                <c:pt idx="7">
                  <c:v>18924.882642</c:v>
                </c:pt>
                <c:pt idx="8">
                  <c:v>13856.133335999999</c:v>
                </c:pt>
                <c:pt idx="9">
                  <c:v>17492.244000000002</c:v>
                </c:pt>
                <c:pt idx="10">
                  <c:v>15955.901016</c:v>
                </c:pt>
                <c:pt idx="11">
                  <c:v>16379.6188</c:v>
                </c:pt>
                <c:pt idx="12">
                  <c:v>15485.9936</c:v>
                </c:pt>
                <c:pt idx="13">
                  <c:v>18125.377899999999</c:v>
                </c:pt>
                <c:pt idx="14">
                  <c:v>22640.833599999998</c:v>
                </c:pt>
                <c:pt idx="15">
                  <c:v>19417.6656</c:v>
                </c:pt>
                <c:pt idx="16">
                  <c:v>21516.006900000004</c:v>
                </c:pt>
                <c:pt idx="17">
                  <c:v>16828.837</c:v>
                </c:pt>
                <c:pt idx="18">
                  <c:v>28302.274800000003</c:v>
                </c:pt>
                <c:pt idx="19">
                  <c:v>26189.438400000003</c:v>
                </c:pt>
                <c:pt idx="20">
                  <c:v>23053.240400000002</c:v>
                </c:pt>
                <c:pt idx="21">
                  <c:v>20610.522400000002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004-A04A-873D-FF9619C83F0E}"/>
            </c:ext>
          </c:extLst>
        </c:ser>
        <c:ser>
          <c:idx val="2"/>
          <c:order val="2"/>
          <c:tx>
            <c:strRef>
              <c:f>Top5OOPMeanTotEXP!$A$25</c:f>
              <c:strCache>
                <c:ptCount val="1"/>
                <c:pt idx="0">
                  <c:v>200%–399% FPL</c:v>
                </c:pt>
              </c:strCache>
            </c:strRef>
          </c:tx>
          <c:spPr>
            <a:ln w="127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3"/>
              </a:solidFill>
              <a:ln w="9525">
                <a:noFill/>
              </a:ln>
              <a:effectLst/>
            </c:spPr>
          </c:marker>
          <c:xVal>
            <c:numRef>
              <c:f>Top5OOPMeanTotEXP!$B$22:$W$22</c:f>
              <c:numCache>
                <c:formatCode>General</c:formatCode>
                <c:ptCount val="22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</c:numCache>
            </c:numRef>
          </c:xVal>
          <c:yVal>
            <c:numRef>
              <c:f>Top5OOPMeanTotEXP!$B$25:$W$25</c:f>
              <c:numCache>
                <c:formatCode>General</c:formatCode>
                <c:ptCount val="22"/>
                <c:pt idx="0">
                  <c:v>13078.80215</c:v>
                </c:pt>
                <c:pt idx="1">
                  <c:v>14232.307178645206</c:v>
                </c:pt>
                <c:pt idx="2">
                  <c:v>11261.875512158345</c:v>
                </c:pt>
                <c:pt idx="3">
                  <c:v>11832.605756000001</c:v>
                </c:pt>
                <c:pt idx="4">
                  <c:v>13418.8152128</c:v>
                </c:pt>
                <c:pt idx="5">
                  <c:v>13202.898273600002</c:v>
                </c:pt>
                <c:pt idx="6">
                  <c:v>14213.20802</c:v>
                </c:pt>
                <c:pt idx="7">
                  <c:v>14612.29869</c:v>
                </c:pt>
                <c:pt idx="8">
                  <c:v>16300.939968000001</c:v>
                </c:pt>
                <c:pt idx="9">
                  <c:v>16774.863600000001</c:v>
                </c:pt>
                <c:pt idx="10">
                  <c:v>16948.762226000003</c:v>
                </c:pt>
                <c:pt idx="11">
                  <c:v>16442.623200000002</c:v>
                </c:pt>
                <c:pt idx="12">
                  <c:v>17100.181</c:v>
                </c:pt>
                <c:pt idx="13">
                  <c:v>19547.225600000002</c:v>
                </c:pt>
                <c:pt idx="14">
                  <c:v>17877.409599999999</c:v>
                </c:pt>
                <c:pt idx="15">
                  <c:v>16978.054199999999</c:v>
                </c:pt>
                <c:pt idx="16">
                  <c:v>21334.632900000001</c:v>
                </c:pt>
                <c:pt idx="17">
                  <c:v>23685.601900000001</c:v>
                </c:pt>
                <c:pt idx="18">
                  <c:v>20941.254000000001</c:v>
                </c:pt>
                <c:pt idx="19">
                  <c:v>24786.648000000001</c:v>
                </c:pt>
                <c:pt idx="20">
                  <c:v>27265.044400000002</c:v>
                </c:pt>
                <c:pt idx="21">
                  <c:v>21069.495200000001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5004-A04A-873D-FF9619C83F0E}"/>
            </c:ext>
          </c:extLst>
        </c:ser>
        <c:ser>
          <c:idx val="3"/>
          <c:order val="3"/>
          <c:tx>
            <c:strRef>
              <c:f>Top5OOPMeanTotEXP!$A$26</c:f>
              <c:strCache>
                <c:ptCount val="1"/>
                <c:pt idx="0">
                  <c:v>400%+ FPL</c:v>
                </c:pt>
              </c:strCache>
            </c:strRef>
          </c:tx>
          <c:spPr>
            <a:ln w="127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4"/>
              </a:solidFill>
              <a:ln w="9525">
                <a:noFill/>
              </a:ln>
              <a:effectLst/>
            </c:spPr>
          </c:marker>
          <c:xVal>
            <c:numRef>
              <c:f>Top5OOPMeanTotEXP!$B$22:$W$22</c:f>
              <c:numCache>
                <c:formatCode>General</c:formatCode>
                <c:ptCount val="22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</c:numCache>
            </c:numRef>
          </c:xVal>
          <c:yVal>
            <c:numRef>
              <c:f>Top5OOPMeanTotEXP!$B$26:$W$26</c:f>
              <c:numCache>
                <c:formatCode>General</c:formatCode>
                <c:ptCount val="22"/>
                <c:pt idx="0">
                  <c:v>15251.535099999999</c:v>
                </c:pt>
                <c:pt idx="1">
                  <c:v>13088.87099948156</c:v>
                </c:pt>
                <c:pt idx="2">
                  <c:v>13310.693530898208</c:v>
                </c:pt>
                <c:pt idx="3">
                  <c:v>11309.574828000001</c:v>
                </c:pt>
                <c:pt idx="4">
                  <c:v>13435.9744512</c:v>
                </c:pt>
                <c:pt idx="5">
                  <c:v>13979.785939199999</c:v>
                </c:pt>
                <c:pt idx="6">
                  <c:v>14862.895387999999</c:v>
                </c:pt>
                <c:pt idx="7">
                  <c:v>13514.214025199999</c:v>
                </c:pt>
                <c:pt idx="8">
                  <c:v>17895.186424</c:v>
                </c:pt>
                <c:pt idx="9">
                  <c:v>17331.797999999999</c:v>
                </c:pt>
                <c:pt idx="10">
                  <c:v>19385.07087</c:v>
                </c:pt>
                <c:pt idx="11">
                  <c:v>18375.820400000001</c:v>
                </c:pt>
                <c:pt idx="12">
                  <c:v>19825.947399999997</c:v>
                </c:pt>
                <c:pt idx="13">
                  <c:v>19886.2804</c:v>
                </c:pt>
                <c:pt idx="14">
                  <c:v>18877.619599999998</c:v>
                </c:pt>
                <c:pt idx="15">
                  <c:v>20528.151000000002</c:v>
                </c:pt>
                <c:pt idx="16">
                  <c:v>19339.163700000001</c:v>
                </c:pt>
                <c:pt idx="17">
                  <c:v>18207.338200000002</c:v>
                </c:pt>
                <c:pt idx="18">
                  <c:v>18757.699200000003</c:v>
                </c:pt>
                <c:pt idx="19">
                  <c:v>21293.7228</c:v>
                </c:pt>
                <c:pt idx="20">
                  <c:v>17982.210999999999</c:v>
                </c:pt>
                <c:pt idx="21">
                  <c:v>21469.895200000003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5004-A04A-873D-FF9619C83F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023764992"/>
        <c:axId val="524953040"/>
      </c:scatterChart>
      <c:valAx>
        <c:axId val="-1023764992"/>
        <c:scaling>
          <c:orientation val="minMax"/>
          <c:max val="2017"/>
          <c:min val="1996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4953040"/>
        <c:crosses val="autoZero"/>
        <c:crossBetween val="midCat"/>
      </c:valAx>
      <c:valAx>
        <c:axId val="524953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237649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150617283950612"/>
          <c:y val="0.14436333884481131"/>
          <c:w val="0.16002821869488537"/>
          <c:h val="0.375537796348752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686775264203086E-2"/>
          <c:y val="3.7303947329069415E-2"/>
          <c:w val="0.7690306489466594"/>
          <c:h val="0.8878563768654643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'Fig11 Row'!$A$8</c:f>
              <c:strCache>
                <c:ptCount val="1"/>
                <c:pt idx="0">
                  <c:v>&lt;100% FPL</c:v>
                </c:pt>
              </c:strCache>
            </c:strRef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xVal>
            <c:numRef>
              <c:f>'Fig11 Row'!$B$7:$L$7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xVal>
          <c:yVal>
            <c:numRef>
              <c:f>'Fig11 Row'!$B$8:$L$8</c:f>
              <c:numCache>
                <c:formatCode>General</c:formatCode>
                <c:ptCount val="11"/>
                <c:pt idx="0">
                  <c:v>0.62799720000000003</c:v>
                </c:pt>
                <c:pt idx="1">
                  <c:v>0.61472199999999999</c:v>
                </c:pt>
                <c:pt idx="2">
                  <c:v>0.61847260000000004</c:v>
                </c:pt>
                <c:pt idx="3">
                  <c:v>0.6315809</c:v>
                </c:pt>
                <c:pt idx="4">
                  <c:v>0.65049800000000002</c:v>
                </c:pt>
                <c:pt idx="5">
                  <c:v>0.64305690000000004</c:v>
                </c:pt>
                <c:pt idx="6">
                  <c:v>0.63959589999999999</c:v>
                </c:pt>
                <c:pt idx="7">
                  <c:v>0.65160640000000003</c:v>
                </c:pt>
                <c:pt idx="8">
                  <c:v>0.64558479999999996</c:v>
                </c:pt>
                <c:pt idx="9">
                  <c:v>0.64102369999999997</c:v>
                </c:pt>
                <c:pt idx="10">
                  <c:v>0.61419999999999997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966-0641-8DD7-22A78D1F0754}"/>
            </c:ext>
          </c:extLst>
        </c:ser>
        <c:ser>
          <c:idx val="1"/>
          <c:order val="1"/>
          <c:tx>
            <c:strRef>
              <c:f>'Fig11 Row'!$A$9</c:f>
              <c:strCache>
                <c:ptCount val="1"/>
                <c:pt idx="0">
                  <c:v>100%–199% FPL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2"/>
              </a:solidFill>
              <a:ln w="9525">
                <a:noFill/>
              </a:ln>
              <a:effectLst/>
            </c:spPr>
          </c:marker>
          <c:xVal>
            <c:numRef>
              <c:f>'Fig11 Row'!$B$7:$L$7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xVal>
          <c:yVal>
            <c:numRef>
              <c:f>'Fig11 Row'!$B$9:$L$9</c:f>
              <c:numCache>
                <c:formatCode>General</c:formatCode>
                <c:ptCount val="11"/>
                <c:pt idx="0">
                  <c:v>0.60146010000000005</c:v>
                </c:pt>
                <c:pt idx="1">
                  <c:v>0.62335240000000003</c:v>
                </c:pt>
                <c:pt idx="2">
                  <c:v>0.61775409999999997</c:v>
                </c:pt>
                <c:pt idx="3">
                  <c:v>0.63232719999999998</c:v>
                </c:pt>
                <c:pt idx="4">
                  <c:v>0.63708750000000003</c:v>
                </c:pt>
                <c:pt idx="5">
                  <c:v>0.63602789999999998</c:v>
                </c:pt>
                <c:pt idx="6">
                  <c:v>0.61889269999999996</c:v>
                </c:pt>
                <c:pt idx="7">
                  <c:v>0.63978270000000004</c:v>
                </c:pt>
                <c:pt idx="8">
                  <c:v>0.65997059999999996</c:v>
                </c:pt>
                <c:pt idx="9">
                  <c:v>0.61770990000000003</c:v>
                </c:pt>
                <c:pt idx="10">
                  <c:v>0.61030000000000006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966-0641-8DD7-22A78D1F0754}"/>
            </c:ext>
          </c:extLst>
        </c:ser>
        <c:ser>
          <c:idx val="2"/>
          <c:order val="2"/>
          <c:tx>
            <c:strRef>
              <c:f>'Fig11 Row'!$A$10</c:f>
              <c:strCache>
                <c:ptCount val="1"/>
                <c:pt idx="0">
                  <c:v>200%–399% FPL</c:v>
                </c:pt>
              </c:strCache>
            </c:strRef>
          </c:tx>
          <c:spPr>
            <a:ln w="127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3"/>
              </a:solidFill>
              <a:ln w="9525">
                <a:noFill/>
              </a:ln>
              <a:effectLst/>
            </c:spPr>
          </c:marker>
          <c:xVal>
            <c:numRef>
              <c:f>'Fig11 Row'!$B$7:$L$7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xVal>
          <c:yVal>
            <c:numRef>
              <c:f>'Fig11 Row'!$B$10:$L$10</c:f>
              <c:numCache>
                <c:formatCode>General</c:formatCode>
                <c:ptCount val="11"/>
                <c:pt idx="0">
                  <c:v>0.67522230000000005</c:v>
                </c:pt>
                <c:pt idx="1">
                  <c:v>0.68451119999999999</c:v>
                </c:pt>
                <c:pt idx="2">
                  <c:v>0.68747530000000001</c:v>
                </c:pt>
                <c:pt idx="3">
                  <c:v>0.68424720000000006</c:v>
                </c:pt>
                <c:pt idx="4">
                  <c:v>0.69134600000000002</c:v>
                </c:pt>
                <c:pt idx="5">
                  <c:v>0.68708570000000002</c:v>
                </c:pt>
                <c:pt idx="6">
                  <c:v>0.69408740000000002</c:v>
                </c:pt>
                <c:pt idx="7">
                  <c:v>0.69489630000000002</c:v>
                </c:pt>
                <c:pt idx="8">
                  <c:v>0.67862500000000003</c:v>
                </c:pt>
                <c:pt idx="9">
                  <c:v>0.66960129999999995</c:v>
                </c:pt>
                <c:pt idx="10">
                  <c:v>0.64400000000000002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3966-0641-8DD7-22A78D1F0754}"/>
            </c:ext>
          </c:extLst>
        </c:ser>
        <c:ser>
          <c:idx val="3"/>
          <c:order val="3"/>
          <c:tx>
            <c:strRef>
              <c:f>'Fig11 Row'!$A$11</c:f>
              <c:strCache>
                <c:ptCount val="1"/>
                <c:pt idx="0">
                  <c:v>400%–599% FPL</c:v>
                </c:pt>
              </c:strCache>
            </c:strRef>
          </c:tx>
          <c:spPr>
            <a:ln w="127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4"/>
              </a:solidFill>
              <a:ln w="9525">
                <a:noFill/>
              </a:ln>
              <a:effectLst/>
            </c:spPr>
          </c:marker>
          <c:xVal>
            <c:numRef>
              <c:f>'Fig11 Row'!$B$7:$L$7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xVal>
          <c:yVal>
            <c:numRef>
              <c:f>'Fig11 Row'!$B$11:$L$11</c:f>
              <c:numCache>
                <c:formatCode>General</c:formatCode>
                <c:ptCount val="11"/>
                <c:pt idx="0">
                  <c:v>0.75124440000000003</c:v>
                </c:pt>
                <c:pt idx="1">
                  <c:v>0.75838179999999999</c:v>
                </c:pt>
                <c:pt idx="2">
                  <c:v>0.77573259999999999</c:v>
                </c:pt>
                <c:pt idx="3">
                  <c:v>0.75803399999999999</c:v>
                </c:pt>
                <c:pt idx="4">
                  <c:v>0.73117339999999997</c:v>
                </c:pt>
                <c:pt idx="5">
                  <c:v>0.75245609999999996</c:v>
                </c:pt>
                <c:pt idx="6">
                  <c:v>0.75129069999999998</c:v>
                </c:pt>
                <c:pt idx="7">
                  <c:v>0.7622797</c:v>
                </c:pt>
                <c:pt idx="8">
                  <c:v>0.746116</c:v>
                </c:pt>
                <c:pt idx="9">
                  <c:v>0.74016539999999997</c:v>
                </c:pt>
                <c:pt idx="10">
                  <c:v>0.71260000000000001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3966-0641-8DD7-22A78D1F0754}"/>
            </c:ext>
          </c:extLst>
        </c:ser>
        <c:ser>
          <c:idx val="4"/>
          <c:order val="4"/>
          <c:tx>
            <c:strRef>
              <c:f>'Fig11 Row'!$A$12</c:f>
              <c:strCache>
                <c:ptCount val="1"/>
                <c:pt idx="0">
                  <c:v>600%+ FPL</c:v>
                </c:pt>
              </c:strCache>
            </c:strRef>
          </c:tx>
          <c:spPr>
            <a:ln w="12700" cap="rnd">
              <a:solidFill>
                <a:schemeClr val="tx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tx1">
                  <a:lumMod val="60000"/>
                  <a:lumOff val="40000"/>
                </a:schemeClr>
              </a:solidFill>
              <a:ln w="9525">
                <a:noFill/>
              </a:ln>
              <a:effectLst/>
            </c:spPr>
          </c:marker>
          <c:xVal>
            <c:numRef>
              <c:f>'Fig11 Row'!$B$7:$L$7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xVal>
          <c:yVal>
            <c:numRef>
              <c:f>'Fig11 Row'!$B$12:$L$12</c:f>
              <c:numCache>
                <c:formatCode>General</c:formatCode>
                <c:ptCount val="11"/>
                <c:pt idx="0">
                  <c:v>0.77822970000000002</c:v>
                </c:pt>
                <c:pt idx="1">
                  <c:v>0.79204680000000005</c:v>
                </c:pt>
                <c:pt idx="2">
                  <c:v>0.80092050000000004</c:v>
                </c:pt>
                <c:pt idx="3">
                  <c:v>0.78588499999999994</c:v>
                </c:pt>
                <c:pt idx="4">
                  <c:v>0.78840140000000003</c:v>
                </c:pt>
                <c:pt idx="5">
                  <c:v>0.7837248</c:v>
                </c:pt>
                <c:pt idx="6">
                  <c:v>0.81180509999999995</c:v>
                </c:pt>
                <c:pt idx="7">
                  <c:v>0.79481789999999997</c:v>
                </c:pt>
                <c:pt idx="8">
                  <c:v>0.79775300000000005</c:v>
                </c:pt>
                <c:pt idx="9">
                  <c:v>0.77510210000000002</c:v>
                </c:pt>
                <c:pt idx="10">
                  <c:v>0.76459999999999995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3966-0641-8DD7-22A78D1F07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023510608"/>
        <c:axId val="504017344"/>
      </c:scatterChart>
      <c:valAx>
        <c:axId val="-1023510608"/>
        <c:scaling>
          <c:orientation val="minMax"/>
          <c:max val="2017"/>
          <c:min val="2007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4017344"/>
        <c:crosses val="autoZero"/>
        <c:crossBetween val="midCat"/>
      </c:valAx>
      <c:valAx>
        <c:axId val="504017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235106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150617283950612"/>
          <c:y val="2.0347607634037864E-2"/>
          <c:w val="0.16002821869488537"/>
          <c:h val="0.460096258603673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189990140121374E-2"/>
          <c:y val="2.3865981363514015E-2"/>
          <c:w val="0.7690306489466594"/>
          <c:h val="0.89914342225718846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'Fig11 Row'!$A$25</c:f>
              <c:strCache>
                <c:ptCount val="1"/>
                <c:pt idx="0">
                  <c:v>&lt;100% FPL</c:v>
                </c:pt>
              </c:strCache>
            </c:strRef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xVal>
            <c:numRef>
              <c:f>'Fig11 Row'!$B$24:$L$24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xVal>
          <c:yVal>
            <c:numRef>
              <c:f>'Fig11 Row'!$B$25:$L$25</c:f>
              <c:numCache>
                <c:formatCode>General</c:formatCode>
                <c:ptCount val="11"/>
                <c:pt idx="0">
                  <c:v>0.44964910000000002</c:v>
                </c:pt>
                <c:pt idx="1">
                  <c:v>0.42629040000000001</c:v>
                </c:pt>
                <c:pt idx="2">
                  <c:v>0.43105460000000001</c:v>
                </c:pt>
                <c:pt idx="3">
                  <c:v>0.44406109999999999</c:v>
                </c:pt>
                <c:pt idx="4">
                  <c:v>0.44959939999999998</c:v>
                </c:pt>
                <c:pt idx="5">
                  <c:v>0.4384904</c:v>
                </c:pt>
                <c:pt idx="6">
                  <c:v>0.4525015</c:v>
                </c:pt>
                <c:pt idx="7">
                  <c:v>0.46733659999999999</c:v>
                </c:pt>
                <c:pt idx="8">
                  <c:v>0.46146009999999998</c:v>
                </c:pt>
                <c:pt idx="9">
                  <c:v>0.45160719999999999</c:v>
                </c:pt>
                <c:pt idx="10">
                  <c:v>0.42280000000000001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8E4-6045-8331-03B12DB10C61}"/>
            </c:ext>
          </c:extLst>
        </c:ser>
        <c:ser>
          <c:idx val="1"/>
          <c:order val="1"/>
          <c:tx>
            <c:strRef>
              <c:f>'Fig11 Row'!$A$26</c:f>
              <c:strCache>
                <c:ptCount val="1"/>
                <c:pt idx="0">
                  <c:v>100%–199% FPL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2"/>
              </a:solidFill>
              <a:ln w="9525">
                <a:noFill/>
              </a:ln>
              <a:effectLst/>
            </c:spPr>
          </c:marker>
          <c:xVal>
            <c:numRef>
              <c:f>'Fig11 Row'!$B$24:$L$24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xVal>
          <c:yVal>
            <c:numRef>
              <c:f>'Fig11 Row'!$B$26:$L$26</c:f>
              <c:numCache>
                <c:formatCode>General</c:formatCode>
                <c:ptCount val="11"/>
                <c:pt idx="0">
                  <c:v>0.41623339999999998</c:v>
                </c:pt>
                <c:pt idx="1">
                  <c:v>0.43857400000000002</c:v>
                </c:pt>
                <c:pt idx="2">
                  <c:v>0.42528199999999999</c:v>
                </c:pt>
                <c:pt idx="3">
                  <c:v>0.41879470000000002</c:v>
                </c:pt>
                <c:pt idx="4">
                  <c:v>0.43846180000000001</c:v>
                </c:pt>
                <c:pt idx="5">
                  <c:v>0.42498200000000003</c:v>
                </c:pt>
                <c:pt idx="6">
                  <c:v>0.44125170000000002</c:v>
                </c:pt>
                <c:pt idx="7">
                  <c:v>0.44610630000000001</c:v>
                </c:pt>
                <c:pt idx="8">
                  <c:v>0.46390940000000003</c:v>
                </c:pt>
                <c:pt idx="9">
                  <c:v>0.44022929999999999</c:v>
                </c:pt>
                <c:pt idx="10">
                  <c:v>0.42799999999999999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8E4-6045-8331-03B12DB10C61}"/>
            </c:ext>
          </c:extLst>
        </c:ser>
        <c:ser>
          <c:idx val="2"/>
          <c:order val="2"/>
          <c:tx>
            <c:strRef>
              <c:f>'Fig11 Row'!$A$27</c:f>
              <c:strCache>
                <c:ptCount val="1"/>
                <c:pt idx="0">
                  <c:v>200%–399% FPL</c:v>
                </c:pt>
              </c:strCache>
            </c:strRef>
          </c:tx>
          <c:spPr>
            <a:ln w="127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3"/>
              </a:solidFill>
              <a:ln w="9525">
                <a:noFill/>
              </a:ln>
              <a:effectLst/>
            </c:spPr>
          </c:marker>
          <c:xVal>
            <c:numRef>
              <c:f>'Fig11 Row'!$B$24:$L$24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xVal>
          <c:yVal>
            <c:numRef>
              <c:f>'Fig11 Row'!$B$27:$L$27</c:f>
              <c:numCache>
                <c:formatCode>General</c:formatCode>
                <c:ptCount val="11"/>
                <c:pt idx="0">
                  <c:v>0.48798530000000001</c:v>
                </c:pt>
                <c:pt idx="1">
                  <c:v>0.50382159999999998</c:v>
                </c:pt>
                <c:pt idx="2">
                  <c:v>0.4968727</c:v>
                </c:pt>
                <c:pt idx="3">
                  <c:v>0.49066480000000001</c:v>
                </c:pt>
                <c:pt idx="4">
                  <c:v>0.48830119999999999</c:v>
                </c:pt>
                <c:pt idx="5">
                  <c:v>0.49305890000000002</c:v>
                </c:pt>
                <c:pt idx="6">
                  <c:v>0.50047240000000004</c:v>
                </c:pt>
                <c:pt idx="7">
                  <c:v>0.50065950000000004</c:v>
                </c:pt>
                <c:pt idx="8">
                  <c:v>0.48774770000000001</c:v>
                </c:pt>
                <c:pt idx="9">
                  <c:v>0.48839549999999998</c:v>
                </c:pt>
                <c:pt idx="10">
                  <c:v>0.46759999999999996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38E4-6045-8331-03B12DB10C61}"/>
            </c:ext>
          </c:extLst>
        </c:ser>
        <c:ser>
          <c:idx val="3"/>
          <c:order val="3"/>
          <c:tx>
            <c:strRef>
              <c:f>'Fig11 Row'!$A$28</c:f>
              <c:strCache>
                <c:ptCount val="1"/>
                <c:pt idx="0">
                  <c:v>400%–599% FPL</c:v>
                </c:pt>
              </c:strCache>
            </c:strRef>
          </c:tx>
          <c:spPr>
            <a:ln w="127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4"/>
              </a:solidFill>
              <a:ln w="9525">
                <a:noFill/>
              </a:ln>
              <a:effectLst/>
            </c:spPr>
          </c:marker>
          <c:xVal>
            <c:numRef>
              <c:f>'Fig11 Row'!$B$24:$L$24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xVal>
          <c:yVal>
            <c:numRef>
              <c:f>'Fig11 Row'!$B$28:$L$28</c:f>
              <c:numCache>
                <c:formatCode>General</c:formatCode>
                <c:ptCount val="11"/>
                <c:pt idx="0">
                  <c:v>0.58034260000000004</c:v>
                </c:pt>
                <c:pt idx="1">
                  <c:v>0.57290739999999996</c:v>
                </c:pt>
                <c:pt idx="2">
                  <c:v>0.59746299999999997</c:v>
                </c:pt>
                <c:pt idx="3">
                  <c:v>0.56552270000000004</c:v>
                </c:pt>
                <c:pt idx="4">
                  <c:v>0.54737190000000002</c:v>
                </c:pt>
                <c:pt idx="5">
                  <c:v>0.56153010000000003</c:v>
                </c:pt>
                <c:pt idx="6">
                  <c:v>0.57734890000000005</c:v>
                </c:pt>
                <c:pt idx="7">
                  <c:v>0.59095629999999999</c:v>
                </c:pt>
                <c:pt idx="8">
                  <c:v>0.58381150000000004</c:v>
                </c:pt>
                <c:pt idx="9">
                  <c:v>0.57352049999999999</c:v>
                </c:pt>
                <c:pt idx="10">
                  <c:v>0.5363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38E4-6045-8331-03B12DB10C61}"/>
            </c:ext>
          </c:extLst>
        </c:ser>
        <c:ser>
          <c:idx val="4"/>
          <c:order val="4"/>
          <c:tx>
            <c:strRef>
              <c:f>'Fig11 Row'!$A$29</c:f>
              <c:strCache>
                <c:ptCount val="1"/>
                <c:pt idx="0">
                  <c:v>600%+ FPL</c:v>
                </c:pt>
              </c:strCache>
            </c:strRef>
          </c:tx>
          <c:spPr>
            <a:ln w="12700" cap="rnd">
              <a:solidFill>
                <a:schemeClr val="tx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tx1">
                  <a:lumMod val="60000"/>
                  <a:lumOff val="40000"/>
                </a:schemeClr>
              </a:solidFill>
              <a:ln w="9525">
                <a:noFill/>
              </a:ln>
              <a:effectLst/>
            </c:spPr>
          </c:marker>
          <c:xVal>
            <c:numRef>
              <c:f>'Fig11 Row'!$B$24:$L$24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xVal>
          <c:yVal>
            <c:numRef>
              <c:f>'Fig11 Row'!$B$29:$L$29</c:f>
              <c:numCache>
                <c:formatCode>General</c:formatCode>
                <c:ptCount val="11"/>
                <c:pt idx="0">
                  <c:v>0.60750879999999996</c:v>
                </c:pt>
                <c:pt idx="1">
                  <c:v>0.62020609999999998</c:v>
                </c:pt>
                <c:pt idx="2">
                  <c:v>0.64287890000000003</c:v>
                </c:pt>
                <c:pt idx="3">
                  <c:v>0.60993059999999999</c:v>
                </c:pt>
                <c:pt idx="4">
                  <c:v>0.61455979999999999</c:v>
                </c:pt>
                <c:pt idx="5">
                  <c:v>0.61448020000000003</c:v>
                </c:pt>
                <c:pt idx="6">
                  <c:v>0.63596710000000001</c:v>
                </c:pt>
                <c:pt idx="7">
                  <c:v>0.64815160000000005</c:v>
                </c:pt>
                <c:pt idx="8">
                  <c:v>0.62486569999999997</c:v>
                </c:pt>
                <c:pt idx="9">
                  <c:v>0.61665829999999999</c:v>
                </c:pt>
                <c:pt idx="10">
                  <c:v>0.59439999999999993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38E4-6045-8331-03B12DB10C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7158432"/>
        <c:axId val="-1024391920"/>
      </c:scatterChart>
      <c:valAx>
        <c:axId val="597158432"/>
        <c:scaling>
          <c:orientation val="minMax"/>
          <c:max val="2017"/>
          <c:min val="2007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24391920"/>
        <c:crosses val="autoZero"/>
        <c:crossBetween val="midCat"/>
      </c:valAx>
      <c:valAx>
        <c:axId val="-1024391920"/>
        <c:scaling>
          <c:orientation val="minMax"/>
          <c:max val="0.9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7158432"/>
        <c:crosses val="autoZero"/>
        <c:crossBetween val="midCat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83150617283950612"/>
          <c:y val="0.22925665543008755"/>
          <c:w val="0.16002821869488537"/>
          <c:h val="0.439748650969635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708105931203042E-2"/>
          <c:y val="3.3549374977785845E-2"/>
          <c:w val="0.83669919037898055"/>
          <c:h val="0.89914342225718846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'Fig 1, 3'!$B$98</c:f>
              <c:strCache>
                <c:ptCount val="1"/>
                <c:pt idx="0">
                  <c:v>p50</c:v>
                </c:pt>
              </c:strCache>
            </c:strRef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xVal>
            <c:numRef>
              <c:f>'Fig 1, 3'!$C$97:$X$97</c:f>
              <c:numCache>
                <c:formatCode>General</c:formatCode>
                <c:ptCount val="22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</c:numCache>
            </c:numRef>
          </c:xVal>
          <c:yVal>
            <c:numRef>
              <c:f>'Fig 1, 3'!$C$98:$X$98</c:f>
              <c:numCache>
                <c:formatCode>General</c:formatCode>
                <c:ptCount val="22"/>
                <c:pt idx="0">
                  <c:v>303.18</c:v>
                </c:pt>
                <c:pt idx="1">
                  <c:v>281.606470672</c:v>
                </c:pt>
                <c:pt idx="2">
                  <c:v>292.82424250399998</c:v>
                </c:pt>
                <c:pt idx="3">
                  <c:v>312.52800000000002</c:v>
                </c:pt>
                <c:pt idx="4">
                  <c:v>323.59039999999999</c:v>
                </c:pt>
                <c:pt idx="5">
                  <c:v>408.27839999999981</c:v>
                </c:pt>
                <c:pt idx="6">
                  <c:v>436.30840000000001</c:v>
                </c:pt>
                <c:pt idx="7">
                  <c:v>458.56739999999991</c:v>
                </c:pt>
                <c:pt idx="8">
                  <c:v>437.66239999999999</c:v>
                </c:pt>
                <c:pt idx="9">
                  <c:v>469.92</c:v>
                </c:pt>
                <c:pt idx="10">
                  <c:v>444.29</c:v>
                </c:pt>
                <c:pt idx="11">
                  <c:v>429.04</c:v>
                </c:pt>
                <c:pt idx="12">
                  <c:v>445.06</c:v>
                </c:pt>
                <c:pt idx="13">
                  <c:v>468.86</c:v>
                </c:pt>
                <c:pt idx="14">
                  <c:v>426.88</c:v>
                </c:pt>
                <c:pt idx="15">
                  <c:v>438.9</c:v>
                </c:pt>
                <c:pt idx="16">
                  <c:v>422.91</c:v>
                </c:pt>
                <c:pt idx="17">
                  <c:v>431.6400000000001</c:v>
                </c:pt>
                <c:pt idx="18">
                  <c:v>448.2</c:v>
                </c:pt>
                <c:pt idx="19">
                  <c:v>451.44000000000011</c:v>
                </c:pt>
                <c:pt idx="20">
                  <c:v>448.38</c:v>
                </c:pt>
                <c:pt idx="21">
                  <c:v>471.12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E5E-0D4C-ABE5-47A5D54E636E}"/>
            </c:ext>
          </c:extLst>
        </c:ser>
        <c:ser>
          <c:idx val="1"/>
          <c:order val="1"/>
          <c:tx>
            <c:strRef>
              <c:f>'Fig 1, 3'!$B$99</c:f>
              <c:strCache>
                <c:ptCount val="1"/>
                <c:pt idx="0">
                  <c:v>p75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2"/>
              </a:solidFill>
              <a:ln w="9525">
                <a:noFill/>
              </a:ln>
              <a:effectLst/>
            </c:spPr>
          </c:marker>
          <c:xVal>
            <c:numRef>
              <c:f>'Fig 1, 3'!$C$97:$X$97</c:f>
              <c:numCache>
                <c:formatCode>General</c:formatCode>
                <c:ptCount val="22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</c:numCache>
            </c:numRef>
          </c:xVal>
          <c:yVal>
            <c:numRef>
              <c:f>'Fig 1, 3'!$C$99:$X$99</c:f>
              <c:numCache>
                <c:formatCode>General</c:formatCode>
                <c:ptCount val="22"/>
                <c:pt idx="0">
                  <c:v>1229.02</c:v>
                </c:pt>
                <c:pt idx="1">
                  <c:v>1172.3055885839999</c:v>
                </c:pt>
                <c:pt idx="2">
                  <c:v>1238.2727276099999</c:v>
                </c:pt>
                <c:pt idx="3">
                  <c:v>1332.84</c:v>
                </c:pt>
                <c:pt idx="4">
                  <c:v>1379.36</c:v>
                </c:pt>
                <c:pt idx="5">
                  <c:v>1692.0552</c:v>
                </c:pt>
                <c:pt idx="6">
                  <c:v>1850.4023999999999</c:v>
                </c:pt>
                <c:pt idx="7">
                  <c:v>2037.9233999999999</c:v>
                </c:pt>
                <c:pt idx="8">
                  <c:v>2083.6536000000001</c:v>
                </c:pt>
                <c:pt idx="9">
                  <c:v>2156.88</c:v>
                </c:pt>
                <c:pt idx="10">
                  <c:v>2118.6286</c:v>
                </c:pt>
                <c:pt idx="11">
                  <c:v>2101.8000000000002</c:v>
                </c:pt>
                <c:pt idx="12">
                  <c:v>2183.65</c:v>
                </c:pt>
                <c:pt idx="13">
                  <c:v>2299.08</c:v>
                </c:pt>
                <c:pt idx="14">
                  <c:v>2112.36</c:v>
                </c:pt>
                <c:pt idx="15">
                  <c:v>2208.1799999999998</c:v>
                </c:pt>
                <c:pt idx="16">
                  <c:v>2075.6999999999998</c:v>
                </c:pt>
                <c:pt idx="17">
                  <c:v>2076.4500000000012</c:v>
                </c:pt>
                <c:pt idx="18">
                  <c:v>2164.3200000000002</c:v>
                </c:pt>
                <c:pt idx="19">
                  <c:v>2181.6</c:v>
                </c:pt>
                <c:pt idx="20">
                  <c:v>2161.34</c:v>
                </c:pt>
                <c:pt idx="21">
                  <c:v>2197.52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DE5E-0D4C-ABE5-47A5D54E636E}"/>
            </c:ext>
          </c:extLst>
        </c:ser>
        <c:ser>
          <c:idx val="2"/>
          <c:order val="2"/>
          <c:tx>
            <c:strRef>
              <c:f>'Fig 1, 3'!$B$100</c:f>
              <c:strCache>
                <c:ptCount val="1"/>
                <c:pt idx="0">
                  <c:v>p90</c:v>
                </c:pt>
              </c:strCache>
            </c:strRef>
          </c:tx>
          <c:spPr>
            <a:ln w="127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3"/>
              </a:solidFill>
              <a:ln w="9525">
                <a:noFill/>
              </a:ln>
              <a:effectLst/>
            </c:spPr>
          </c:marker>
          <c:xVal>
            <c:numRef>
              <c:f>'Fig 1, 3'!$C$97:$X$97</c:f>
              <c:numCache>
                <c:formatCode>General</c:formatCode>
                <c:ptCount val="22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</c:numCache>
            </c:numRef>
          </c:xVal>
          <c:yVal>
            <c:numRef>
              <c:f>'Fig 1, 3'!$C$100:$X$100</c:f>
              <c:numCache>
                <c:formatCode>General</c:formatCode>
                <c:ptCount val="22"/>
                <c:pt idx="0">
                  <c:v>4322.76</c:v>
                </c:pt>
                <c:pt idx="1">
                  <c:v>4383.8850013040001</c:v>
                </c:pt>
                <c:pt idx="2">
                  <c:v>4535.6606072960003</c:v>
                </c:pt>
                <c:pt idx="3">
                  <c:v>4651.152</c:v>
                </c:pt>
                <c:pt idx="4">
                  <c:v>5002.9760000000006</c:v>
                </c:pt>
                <c:pt idx="5">
                  <c:v>5730.2736000000004</c:v>
                </c:pt>
                <c:pt idx="6">
                  <c:v>6059.9967999999999</c:v>
                </c:pt>
                <c:pt idx="7">
                  <c:v>6483.6719999999996</c:v>
                </c:pt>
                <c:pt idx="8">
                  <c:v>6874.8335999999999</c:v>
                </c:pt>
                <c:pt idx="9">
                  <c:v>6998.64</c:v>
                </c:pt>
                <c:pt idx="10">
                  <c:v>7061.6722000000009</c:v>
                </c:pt>
                <c:pt idx="11">
                  <c:v>7159.76</c:v>
                </c:pt>
                <c:pt idx="12">
                  <c:v>7267.33</c:v>
                </c:pt>
                <c:pt idx="13">
                  <c:v>7842.1</c:v>
                </c:pt>
                <c:pt idx="14">
                  <c:v>7399.64</c:v>
                </c:pt>
                <c:pt idx="15">
                  <c:v>8056.38</c:v>
                </c:pt>
                <c:pt idx="16">
                  <c:v>7742.8050000000003</c:v>
                </c:pt>
                <c:pt idx="17">
                  <c:v>7798.9500000000007</c:v>
                </c:pt>
                <c:pt idx="18">
                  <c:v>7550.2800000000007</c:v>
                </c:pt>
                <c:pt idx="19">
                  <c:v>8037.3600000000006</c:v>
                </c:pt>
                <c:pt idx="20">
                  <c:v>7844</c:v>
                </c:pt>
                <c:pt idx="21">
                  <c:v>8173.3600000000006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DE5E-0D4C-ABE5-47A5D54E636E}"/>
            </c:ext>
          </c:extLst>
        </c:ser>
        <c:ser>
          <c:idx val="3"/>
          <c:order val="3"/>
          <c:tx>
            <c:strRef>
              <c:f>'Fig 1, 3'!$B$101</c:f>
              <c:strCache>
                <c:ptCount val="1"/>
                <c:pt idx="0">
                  <c:v>p95</c:v>
                </c:pt>
              </c:strCache>
            </c:strRef>
          </c:tx>
          <c:spPr>
            <a:ln w="127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4"/>
              </a:solidFill>
              <a:ln w="9525">
                <a:noFill/>
              </a:ln>
              <a:effectLst/>
            </c:spPr>
          </c:marker>
          <c:xVal>
            <c:numRef>
              <c:f>'Fig 1, 3'!$C$97:$X$97</c:f>
              <c:numCache>
                <c:formatCode>General</c:formatCode>
                <c:ptCount val="22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</c:numCache>
            </c:numRef>
          </c:xVal>
          <c:yVal>
            <c:numRef>
              <c:f>'Fig 1, 3'!$C$101:$X$101</c:f>
              <c:numCache>
                <c:formatCode>General</c:formatCode>
                <c:ptCount val="22"/>
                <c:pt idx="0">
                  <c:v>8798.74</c:v>
                </c:pt>
                <c:pt idx="1">
                  <c:v>8906.9911791199993</c:v>
                </c:pt>
                <c:pt idx="2">
                  <c:v>8783.1696993619971</c:v>
                </c:pt>
                <c:pt idx="3">
                  <c:v>9121.5280000000002</c:v>
                </c:pt>
                <c:pt idx="4">
                  <c:v>9907.5328000000009</c:v>
                </c:pt>
                <c:pt idx="5">
                  <c:v>10537.608</c:v>
                </c:pt>
                <c:pt idx="6">
                  <c:v>11149.314</c:v>
                </c:pt>
                <c:pt idx="7">
                  <c:v>11703.859200000001</c:v>
                </c:pt>
                <c:pt idx="8">
                  <c:v>12612.016799999999</c:v>
                </c:pt>
                <c:pt idx="9">
                  <c:v>13313.52</c:v>
                </c:pt>
                <c:pt idx="10">
                  <c:v>13302.042600000001</c:v>
                </c:pt>
                <c:pt idx="11">
                  <c:v>13782.6</c:v>
                </c:pt>
                <c:pt idx="12">
                  <c:v>13790.91</c:v>
                </c:pt>
                <c:pt idx="13">
                  <c:v>14929.74</c:v>
                </c:pt>
                <c:pt idx="14">
                  <c:v>14175.2</c:v>
                </c:pt>
                <c:pt idx="15">
                  <c:v>15746.819999999991</c:v>
                </c:pt>
                <c:pt idx="16">
                  <c:v>15799.74</c:v>
                </c:pt>
                <c:pt idx="17">
                  <c:v>15524.87</c:v>
                </c:pt>
                <c:pt idx="18">
                  <c:v>15190.2</c:v>
                </c:pt>
                <c:pt idx="19">
                  <c:v>16148.16</c:v>
                </c:pt>
                <c:pt idx="20">
                  <c:v>15547.02</c:v>
                </c:pt>
                <c:pt idx="21">
                  <c:v>16407.04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DE5E-0D4C-ABE5-47A5D54E636E}"/>
            </c:ext>
          </c:extLst>
        </c:ser>
        <c:ser>
          <c:idx val="4"/>
          <c:order val="4"/>
          <c:tx>
            <c:strRef>
              <c:f>'Fig 1, 3'!$B$102</c:f>
              <c:strCache>
                <c:ptCount val="1"/>
                <c:pt idx="0">
                  <c:v>p99</c:v>
                </c:pt>
              </c:strCache>
            </c:strRef>
          </c:tx>
          <c:spPr>
            <a:ln w="12700" cap="rnd">
              <a:solidFill>
                <a:schemeClr val="tx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tx1">
                  <a:lumMod val="60000"/>
                  <a:lumOff val="40000"/>
                </a:schemeClr>
              </a:solidFill>
              <a:ln w="9525">
                <a:noFill/>
              </a:ln>
              <a:effectLst/>
            </c:spPr>
          </c:marker>
          <c:xVal>
            <c:numRef>
              <c:f>'Fig 1, 3'!$C$97:$X$97</c:f>
              <c:numCache>
                <c:formatCode>General</c:formatCode>
                <c:ptCount val="22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</c:numCache>
            </c:numRef>
          </c:xVal>
          <c:yVal>
            <c:numRef>
              <c:f>'Fig 1, 3'!$C$102:$X$102</c:f>
              <c:numCache>
                <c:formatCode>General</c:formatCode>
                <c:ptCount val="22"/>
                <c:pt idx="0">
                  <c:v>32518.5</c:v>
                </c:pt>
                <c:pt idx="1">
                  <c:v>31626.937950584001</c:v>
                </c:pt>
                <c:pt idx="2">
                  <c:v>26724.884855764001</c:v>
                </c:pt>
                <c:pt idx="3">
                  <c:v>29097.276000000009</c:v>
                </c:pt>
                <c:pt idx="4">
                  <c:v>30323.552</c:v>
                </c:pt>
                <c:pt idx="5">
                  <c:v>31758.0216</c:v>
                </c:pt>
                <c:pt idx="6">
                  <c:v>33976.628400000001</c:v>
                </c:pt>
                <c:pt idx="7">
                  <c:v>34840.039199999999</c:v>
                </c:pt>
                <c:pt idx="8">
                  <c:v>39168.066400000003</c:v>
                </c:pt>
                <c:pt idx="9">
                  <c:v>39622.44</c:v>
                </c:pt>
                <c:pt idx="10">
                  <c:v>41000.350600000012</c:v>
                </c:pt>
                <c:pt idx="11">
                  <c:v>40636.04</c:v>
                </c:pt>
                <c:pt idx="12">
                  <c:v>41853.49</c:v>
                </c:pt>
                <c:pt idx="13">
                  <c:v>49192.22</c:v>
                </c:pt>
                <c:pt idx="14">
                  <c:v>47856.960000000006</c:v>
                </c:pt>
                <c:pt idx="15">
                  <c:v>50046</c:v>
                </c:pt>
                <c:pt idx="16">
                  <c:v>46666.62</c:v>
                </c:pt>
                <c:pt idx="17">
                  <c:v>45592.52</c:v>
                </c:pt>
                <c:pt idx="18">
                  <c:v>49891.68</c:v>
                </c:pt>
                <c:pt idx="19">
                  <c:v>51879.960000000006</c:v>
                </c:pt>
                <c:pt idx="20">
                  <c:v>49887.840000000011</c:v>
                </c:pt>
                <c:pt idx="21">
                  <c:v>52894.400000000001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DE5E-0D4C-ABE5-47A5D54E63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0956592"/>
        <c:axId val="504171216"/>
      </c:scatterChart>
      <c:valAx>
        <c:axId val="600956592"/>
        <c:scaling>
          <c:orientation val="minMax"/>
          <c:max val="2017"/>
          <c:min val="1996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4171216"/>
        <c:crosses val="autoZero"/>
        <c:crossBetween val="midCat"/>
      </c:valAx>
      <c:valAx>
        <c:axId val="504171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09565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708105931203042E-2"/>
          <c:y val="3.3549374977785845E-2"/>
          <c:w val="0.83698148842505804"/>
          <c:h val="0.8316099953602439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'Fig 1, 3'!$B$64</c:f>
              <c:strCache>
                <c:ptCount val="1"/>
                <c:pt idx="0">
                  <c:v>p50</c:v>
                </c:pt>
              </c:strCache>
            </c:strRef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xVal>
            <c:numRef>
              <c:f>'Fig 1, 3'!$C$63:$X$63</c:f>
              <c:numCache>
                <c:formatCode>General</c:formatCode>
                <c:ptCount val="22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</c:numCache>
            </c:numRef>
          </c:xVal>
          <c:yVal>
            <c:numRef>
              <c:f>'Fig 1, 3'!$C$64:$X$64</c:f>
              <c:numCache>
                <c:formatCode>General</c:formatCode>
                <c:ptCount val="22"/>
                <c:pt idx="0">
                  <c:v>418.90999999999991</c:v>
                </c:pt>
                <c:pt idx="1">
                  <c:v>374.94794128799992</c:v>
                </c:pt>
                <c:pt idx="2">
                  <c:v>412.75757586999993</c:v>
                </c:pt>
                <c:pt idx="3">
                  <c:v>418.23599999999982</c:v>
                </c:pt>
                <c:pt idx="4">
                  <c:v>433.93920000000003</c:v>
                </c:pt>
                <c:pt idx="5">
                  <c:v>559.22640000000001</c:v>
                </c:pt>
                <c:pt idx="6">
                  <c:v>611.11599999999999</c:v>
                </c:pt>
                <c:pt idx="7">
                  <c:v>658.06499999999971</c:v>
                </c:pt>
                <c:pt idx="8">
                  <c:v>685.03679999999997</c:v>
                </c:pt>
                <c:pt idx="9">
                  <c:v>685.08</c:v>
                </c:pt>
                <c:pt idx="10">
                  <c:v>679.12900000000002</c:v>
                </c:pt>
                <c:pt idx="11">
                  <c:v>686.95999999999981</c:v>
                </c:pt>
                <c:pt idx="12">
                  <c:v>692.58</c:v>
                </c:pt>
                <c:pt idx="13">
                  <c:v>771.12</c:v>
                </c:pt>
                <c:pt idx="14">
                  <c:v>686.72</c:v>
                </c:pt>
                <c:pt idx="15">
                  <c:v>681.72</c:v>
                </c:pt>
                <c:pt idx="16">
                  <c:v>649.3499999999998</c:v>
                </c:pt>
                <c:pt idx="17">
                  <c:v>650.73</c:v>
                </c:pt>
                <c:pt idx="18">
                  <c:v>643.68000000000006</c:v>
                </c:pt>
                <c:pt idx="19">
                  <c:v>606.95999999999981</c:v>
                </c:pt>
                <c:pt idx="20">
                  <c:v>620.1</c:v>
                </c:pt>
                <c:pt idx="21">
                  <c:v>611.52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5FE-4F40-97F5-E5BBC7D48330}"/>
            </c:ext>
          </c:extLst>
        </c:ser>
        <c:ser>
          <c:idx val="1"/>
          <c:order val="1"/>
          <c:tx>
            <c:strRef>
              <c:f>'Fig 1, 3'!$B$65</c:f>
              <c:strCache>
                <c:ptCount val="1"/>
                <c:pt idx="0">
                  <c:v>p75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2"/>
              </a:solidFill>
              <a:ln w="9525">
                <a:noFill/>
              </a:ln>
              <a:effectLst/>
            </c:spPr>
          </c:marker>
          <c:xVal>
            <c:numRef>
              <c:f>'Fig 1, 3'!$C$63:$X$63</c:f>
              <c:numCache>
                <c:formatCode>General</c:formatCode>
                <c:ptCount val="22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</c:numCache>
            </c:numRef>
          </c:xVal>
          <c:yVal>
            <c:numRef>
              <c:f>'Fig 1, 3'!$C$65:$X$65</c:f>
              <c:numCache>
                <c:formatCode>General</c:formatCode>
                <c:ptCount val="22"/>
                <c:pt idx="0">
                  <c:v>1465.37</c:v>
                </c:pt>
                <c:pt idx="1">
                  <c:v>1354.2423533440001</c:v>
                </c:pt>
                <c:pt idx="2">
                  <c:v>1445.4303034239999</c:v>
                </c:pt>
                <c:pt idx="3">
                  <c:v>1559.576</c:v>
                </c:pt>
                <c:pt idx="4">
                  <c:v>1598.5663999999999</c:v>
                </c:pt>
                <c:pt idx="5">
                  <c:v>2062.9560000000001</c:v>
                </c:pt>
                <c:pt idx="6">
                  <c:v>2187.226799999999</c:v>
                </c:pt>
                <c:pt idx="7">
                  <c:v>2442.4602</c:v>
                </c:pt>
                <c:pt idx="8">
                  <c:v>2695.2936</c:v>
                </c:pt>
                <c:pt idx="9">
                  <c:v>2657.16</c:v>
                </c:pt>
                <c:pt idx="10">
                  <c:v>2612.4252000000001</c:v>
                </c:pt>
                <c:pt idx="11">
                  <c:v>2667.24</c:v>
                </c:pt>
                <c:pt idx="12">
                  <c:v>2772.7</c:v>
                </c:pt>
                <c:pt idx="13">
                  <c:v>2954.77</c:v>
                </c:pt>
                <c:pt idx="14">
                  <c:v>2687.72</c:v>
                </c:pt>
                <c:pt idx="15">
                  <c:v>2793</c:v>
                </c:pt>
                <c:pt idx="16">
                  <c:v>2707.29</c:v>
                </c:pt>
                <c:pt idx="17">
                  <c:v>2642.16</c:v>
                </c:pt>
                <c:pt idx="18">
                  <c:v>2563.92</c:v>
                </c:pt>
                <c:pt idx="19">
                  <c:v>2547.7199999999998</c:v>
                </c:pt>
                <c:pt idx="20">
                  <c:v>2580.04</c:v>
                </c:pt>
                <c:pt idx="21">
                  <c:v>2503.2800000000002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5FE-4F40-97F5-E5BBC7D48330}"/>
            </c:ext>
          </c:extLst>
        </c:ser>
        <c:ser>
          <c:idx val="2"/>
          <c:order val="2"/>
          <c:tx>
            <c:strRef>
              <c:f>'Fig 1, 3'!$B$66</c:f>
              <c:strCache>
                <c:ptCount val="1"/>
                <c:pt idx="0">
                  <c:v>p90</c:v>
                </c:pt>
              </c:strCache>
            </c:strRef>
          </c:tx>
          <c:spPr>
            <a:ln w="127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3"/>
              </a:solidFill>
              <a:ln w="9525">
                <a:noFill/>
              </a:ln>
              <a:effectLst/>
            </c:spPr>
          </c:marker>
          <c:xVal>
            <c:numRef>
              <c:f>'Fig 1, 3'!$C$63:$X$63</c:f>
              <c:numCache>
                <c:formatCode>General</c:formatCode>
                <c:ptCount val="22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</c:numCache>
            </c:numRef>
          </c:xVal>
          <c:yVal>
            <c:numRef>
              <c:f>'Fig 1, 3'!$C$66:$X$66</c:f>
              <c:numCache>
                <c:formatCode>General</c:formatCode>
                <c:ptCount val="22"/>
                <c:pt idx="0">
                  <c:v>4678.1000000000004</c:v>
                </c:pt>
                <c:pt idx="1">
                  <c:v>4556.32941312</c:v>
                </c:pt>
                <c:pt idx="2">
                  <c:v>4728.8000012880002</c:v>
                </c:pt>
                <c:pt idx="3">
                  <c:v>4854.9079999999994</c:v>
                </c:pt>
                <c:pt idx="4">
                  <c:v>5211.7440000000006</c:v>
                </c:pt>
                <c:pt idx="5">
                  <c:v>6066.6719999999996</c:v>
                </c:pt>
                <c:pt idx="6">
                  <c:v>6344.2367999999997</c:v>
                </c:pt>
                <c:pt idx="7">
                  <c:v>6927</c:v>
                </c:pt>
                <c:pt idx="8">
                  <c:v>7800.4487999999983</c:v>
                </c:pt>
                <c:pt idx="9">
                  <c:v>7592.64</c:v>
                </c:pt>
                <c:pt idx="10">
                  <c:v>7653.2126000000007</c:v>
                </c:pt>
                <c:pt idx="11">
                  <c:v>7937.24</c:v>
                </c:pt>
                <c:pt idx="12">
                  <c:v>8061.06</c:v>
                </c:pt>
                <c:pt idx="13">
                  <c:v>8711.99</c:v>
                </c:pt>
                <c:pt idx="14">
                  <c:v>8277.76</c:v>
                </c:pt>
                <c:pt idx="15">
                  <c:v>9180.42</c:v>
                </c:pt>
                <c:pt idx="16">
                  <c:v>9022.08</c:v>
                </c:pt>
                <c:pt idx="17">
                  <c:v>8983.7800000000007</c:v>
                </c:pt>
                <c:pt idx="18">
                  <c:v>7916.4000000000005</c:v>
                </c:pt>
                <c:pt idx="19">
                  <c:v>8537.4000000000015</c:v>
                </c:pt>
                <c:pt idx="20">
                  <c:v>8187.4400000000014</c:v>
                </c:pt>
                <c:pt idx="21">
                  <c:v>8737.0400000000009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95FE-4F40-97F5-E5BBC7D48330}"/>
            </c:ext>
          </c:extLst>
        </c:ser>
        <c:ser>
          <c:idx val="3"/>
          <c:order val="3"/>
          <c:tx>
            <c:strRef>
              <c:f>'Fig 1, 3'!$B$67</c:f>
              <c:strCache>
                <c:ptCount val="1"/>
                <c:pt idx="0">
                  <c:v>p95</c:v>
                </c:pt>
              </c:strCache>
            </c:strRef>
          </c:tx>
          <c:spPr>
            <a:ln w="127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'Fig 1, 3'!$C$63:$X$63</c:f>
              <c:numCache>
                <c:formatCode>General</c:formatCode>
                <c:ptCount val="22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</c:numCache>
            </c:numRef>
          </c:xVal>
          <c:yVal>
            <c:numRef>
              <c:f>'Fig 1, 3'!$C$67:$X$67</c:f>
              <c:numCache>
                <c:formatCode>General</c:formatCode>
                <c:ptCount val="22"/>
                <c:pt idx="0">
                  <c:v>9160.5999999999931</c:v>
                </c:pt>
                <c:pt idx="1">
                  <c:v>9022.4814732720006</c:v>
                </c:pt>
                <c:pt idx="2">
                  <c:v>8529.2848508080006</c:v>
                </c:pt>
                <c:pt idx="3">
                  <c:v>9136.848</c:v>
                </c:pt>
                <c:pt idx="4">
                  <c:v>9934.3744000000006</c:v>
                </c:pt>
                <c:pt idx="5">
                  <c:v>10761.873600000001</c:v>
                </c:pt>
                <c:pt idx="6">
                  <c:v>11290.0128</c:v>
                </c:pt>
                <c:pt idx="7">
                  <c:v>11875.648800000001</c:v>
                </c:pt>
                <c:pt idx="8">
                  <c:v>13450.6432</c:v>
                </c:pt>
                <c:pt idx="9">
                  <c:v>13655.4</c:v>
                </c:pt>
                <c:pt idx="10">
                  <c:v>13950.706</c:v>
                </c:pt>
                <c:pt idx="11">
                  <c:v>15082.12</c:v>
                </c:pt>
                <c:pt idx="12">
                  <c:v>14293.09</c:v>
                </c:pt>
                <c:pt idx="13">
                  <c:v>16114.98</c:v>
                </c:pt>
                <c:pt idx="14">
                  <c:v>14728.52</c:v>
                </c:pt>
                <c:pt idx="15">
                  <c:v>17679.12</c:v>
                </c:pt>
                <c:pt idx="16">
                  <c:v>17929.830000000002</c:v>
                </c:pt>
                <c:pt idx="17">
                  <c:v>16263.89</c:v>
                </c:pt>
                <c:pt idx="18">
                  <c:v>15490.44</c:v>
                </c:pt>
                <c:pt idx="19">
                  <c:v>16757.28000000001</c:v>
                </c:pt>
                <c:pt idx="20">
                  <c:v>15936.04</c:v>
                </c:pt>
                <c:pt idx="21">
                  <c:v>16198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95FE-4F40-97F5-E5BBC7D48330}"/>
            </c:ext>
          </c:extLst>
        </c:ser>
        <c:ser>
          <c:idx val="4"/>
          <c:order val="4"/>
          <c:tx>
            <c:strRef>
              <c:f>'Fig 1, 3'!$B$68</c:f>
              <c:strCache>
                <c:ptCount val="1"/>
                <c:pt idx="0">
                  <c:v>p99</c:v>
                </c:pt>
              </c:strCache>
            </c:strRef>
          </c:tx>
          <c:spPr>
            <a:ln w="12700" cap="rnd">
              <a:solidFill>
                <a:schemeClr val="tx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tx1">
                  <a:lumMod val="60000"/>
                  <a:lumOff val="40000"/>
                </a:schemeClr>
              </a:solidFill>
              <a:ln w="9525">
                <a:noFill/>
              </a:ln>
              <a:effectLst/>
            </c:spPr>
          </c:marker>
          <c:xVal>
            <c:numRef>
              <c:f>'Fig 1, 3'!$C$63:$X$63</c:f>
              <c:numCache>
                <c:formatCode>General</c:formatCode>
                <c:ptCount val="22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</c:numCache>
            </c:numRef>
          </c:xVal>
          <c:yVal>
            <c:numRef>
              <c:f>'Fig 1, 3'!$C$68:$X$68</c:f>
              <c:numCache>
                <c:formatCode>General</c:formatCode>
                <c:ptCount val="22"/>
                <c:pt idx="0">
                  <c:v>30081.649999999991</c:v>
                </c:pt>
                <c:pt idx="1">
                  <c:v>30120.817950135981</c:v>
                </c:pt>
                <c:pt idx="2">
                  <c:v>23483.569703366</c:v>
                </c:pt>
                <c:pt idx="3">
                  <c:v>24731.076000000001</c:v>
                </c:pt>
                <c:pt idx="4">
                  <c:v>24032.179199999999</c:v>
                </c:pt>
                <c:pt idx="5">
                  <c:v>28182.7104</c:v>
                </c:pt>
                <c:pt idx="6">
                  <c:v>30062.643599999999</c:v>
                </c:pt>
                <c:pt idx="7">
                  <c:v>32259.039000000001</c:v>
                </c:pt>
                <c:pt idx="8">
                  <c:v>39259.132799999999</c:v>
                </c:pt>
                <c:pt idx="9">
                  <c:v>36927</c:v>
                </c:pt>
                <c:pt idx="10">
                  <c:v>41643.936400000013</c:v>
                </c:pt>
                <c:pt idx="11">
                  <c:v>40621.160000000003</c:v>
                </c:pt>
                <c:pt idx="12">
                  <c:v>39732.910000000003</c:v>
                </c:pt>
                <c:pt idx="13">
                  <c:v>49395.71</c:v>
                </c:pt>
                <c:pt idx="14">
                  <c:v>44214.559999999998</c:v>
                </c:pt>
                <c:pt idx="15">
                  <c:v>52850.400000000001</c:v>
                </c:pt>
                <c:pt idx="16">
                  <c:v>51157.680000000008</c:v>
                </c:pt>
                <c:pt idx="17">
                  <c:v>47513.100000000013</c:v>
                </c:pt>
                <c:pt idx="18">
                  <c:v>48769.56</c:v>
                </c:pt>
                <c:pt idx="19">
                  <c:v>50409</c:v>
                </c:pt>
                <c:pt idx="20">
                  <c:v>48580.86</c:v>
                </c:pt>
                <c:pt idx="21">
                  <c:v>50953.760000000002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95FE-4F40-97F5-E5BBC7D483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4211344"/>
        <c:axId val="601414512"/>
      </c:scatterChart>
      <c:valAx>
        <c:axId val="594211344"/>
        <c:scaling>
          <c:orientation val="minMax"/>
          <c:max val="2017"/>
          <c:min val="1996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1414512"/>
        <c:crosses val="autoZero"/>
        <c:crossBetween val="midCat"/>
      </c:valAx>
      <c:valAx>
        <c:axId val="601414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421134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708105931203042E-2"/>
          <c:y val="3.3549374977785845E-2"/>
          <c:w val="0.84544709689066644"/>
          <c:h val="0.8316099953602439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'Fig 1, 3'!$B$70</c:f>
              <c:strCache>
                <c:ptCount val="1"/>
                <c:pt idx="0">
                  <c:v>p50</c:v>
                </c:pt>
              </c:strCache>
            </c:strRef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xVal>
            <c:numRef>
              <c:f>'Fig 1, 3'!$C$69:$X$69</c:f>
              <c:numCache>
                <c:formatCode>General</c:formatCode>
                <c:ptCount val="22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</c:numCache>
            </c:numRef>
          </c:xVal>
          <c:yVal>
            <c:numRef>
              <c:f>'Fig 1, 3'!$C$70:$X$70</c:f>
              <c:numCache>
                <c:formatCode>General</c:formatCode>
                <c:ptCount val="22"/>
                <c:pt idx="0">
                  <c:v>355.34</c:v>
                </c:pt>
                <c:pt idx="1">
                  <c:v>243.63705889600001</c:v>
                </c:pt>
                <c:pt idx="2">
                  <c:v>380.04848495200002</c:v>
                </c:pt>
                <c:pt idx="3">
                  <c:v>436.62</c:v>
                </c:pt>
                <c:pt idx="4">
                  <c:v>378.76480000000009</c:v>
                </c:pt>
                <c:pt idx="5">
                  <c:v>356.52479999999991</c:v>
                </c:pt>
                <c:pt idx="6">
                  <c:v>369.512</c:v>
                </c:pt>
                <c:pt idx="7">
                  <c:v>459.95279999999991</c:v>
                </c:pt>
                <c:pt idx="8">
                  <c:v>428.14800000000002</c:v>
                </c:pt>
                <c:pt idx="9">
                  <c:v>571.56000000000006</c:v>
                </c:pt>
                <c:pt idx="10">
                  <c:v>748.9459999999998</c:v>
                </c:pt>
                <c:pt idx="11">
                  <c:v>683.24</c:v>
                </c:pt>
                <c:pt idx="12">
                  <c:v>372.46999999999991</c:v>
                </c:pt>
                <c:pt idx="13">
                  <c:v>534.30999999999972</c:v>
                </c:pt>
                <c:pt idx="14">
                  <c:v>475.59999999999991</c:v>
                </c:pt>
                <c:pt idx="15">
                  <c:v>541.5</c:v>
                </c:pt>
                <c:pt idx="16">
                  <c:v>471.75000000000011</c:v>
                </c:pt>
                <c:pt idx="17">
                  <c:v>421.83</c:v>
                </c:pt>
                <c:pt idx="18">
                  <c:v>514.08000000000004</c:v>
                </c:pt>
                <c:pt idx="19">
                  <c:v>599.40000000000009</c:v>
                </c:pt>
                <c:pt idx="20">
                  <c:v>585.12</c:v>
                </c:pt>
                <c:pt idx="21">
                  <c:v>677.04000000000008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300-B84E-A6FE-0181E94F8860}"/>
            </c:ext>
          </c:extLst>
        </c:ser>
        <c:ser>
          <c:idx val="1"/>
          <c:order val="1"/>
          <c:tx>
            <c:strRef>
              <c:f>'Fig 1, 3'!$B$71</c:f>
              <c:strCache>
                <c:ptCount val="1"/>
                <c:pt idx="0">
                  <c:v>p75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2"/>
              </a:solidFill>
              <a:ln w="9525">
                <a:noFill/>
              </a:ln>
              <a:effectLst/>
            </c:spPr>
          </c:marker>
          <c:xVal>
            <c:numRef>
              <c:f>'Fig 1, 3'!$C$69:$X$69</c:f>
              <c:numCache>
                <c:formatCode>General</c:formatCode>
                <c:ptCount val="22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</c:numCache>
            </c:numRef>
          </c:xVal>
          <c:yVal>
            <c:numRef>
              <c:f>'Fig 1, 3'!$C$71:$X$71</c:f>
              <c:numCache>
                <c:formatCode>General</c:formatCode>
                <c:ptCount val="22"/>
                <c:pt idx="0">
                  <c:v>1528.94</c:v>
                </c:pt>
                <c:pt idx="1">
                  <c:v>1113.769412096</c:v>
                </c:pt>
                <c:pt idx="2">
                  <c:v>1333.2848488479999</c:v>
                </c:pt>
                <c:pt idx="3">
                  <c:v>1504.424</c:v>
                </c:pt>
                <c:pt idx="4">
                  <c:v>1252.6079999999999</c:v>
                </c:pt>
                <c:pt idx="5">
                  <c:v>1397.3471999999999</c:v>
                </c:pt>
                <c:pt idx="6">
                  <c:v>1695.4916000000001</c:v>
                </c:pt>
                <c:pt idx="7">
                  <c:v>1974.1949999999999</c:v>
                </c:pt>
                <c:pt idx="8">
                  <c:v>1988.5096000000001</c:v>
                </c:pt>
                <c:pt idx="9">
                  <c:v>2133.12</c:v>
                </c:pt>
                <c:pt idx="10">
                  <c:v>2281.1118000000001</c:v>
                </c:pt>
                <c:pt idx="11">
                  <c:v>2468.84</c:v>
                </c:pt>
                <c:pt idx="12">
                  <c:v>1513.68</c:v>
                </c:pt>
                <c:pt idx="13">
                  <c:v>1886.15</c:v>
                </c:pt>
                <c:pt idx="14">
                  <c:v>1685.48</c:v>
                </c:pt>
                <c:pt idx="15">
                  <c:v>2245.8000000000002</c:v>
                </c:pt>
                <c:pt idx="16">
                  <c:v>1862.58</c:v>
                </c:pt>
                <c:pt idx="17">
                  <c:v>1486.76</c:v>
                </c:pt>
                <c:pt idx="18">
                  <c:v>2029.32</c:v>
                </c:pt>
                <c:pt idx="19">
                  <c:v>2719.44</c:v>
                </c:pt>
                <c:pt idx="20">
                  <c:v>2417.86</c:v>
                </c:pt>
                <c:pt idx="21">
                  <c:v>2830.88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300-B84E-A6FE-0181E94F8860}"/>
            </c:ext>
          </c:extLst>
        </c:ser>
        <c:ser>
          <c:idx val="2"/>
          <c:order val="2"/>
          <c:tx>
            <c:strRef>
              <c:f>'Fig 1, 3'!$B$72</c:f>
              <c:strCache>
                <c:ptCount val="1"/>
                <c:pt idx="0">
                  <c:v>p90</c:v>
                </c:pt>
              </c:strCache>
            </c:strRef>
          </c:tx>
          <c:spPr>
            <a:ln w="127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3"/>
              </a:solidFill>
              <a:ln w="9525">
                <a:noFill/>
              </a:ln>
              <a:effectLst/>
            </c:spPr>
          </c:marker>
          <c:xVal>
            <c:numRef>
              <c:f>'Fig 1, 3'!$C$69:$X$69</c:f>
              <c:numCache>
                <c:formatCode>General</c:formatCode>
                <c:ptCount val="22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</c:numCache>
            </c:numRef>
          </c:xVal>
          <c:yVal>
            <c:numRef>
              <c:f>'Fig 1, 3'!$C$72:$X$72</c:f>
              <c:numCache>
                <c:formatCode>General</c:formatCode>
                <c:ptCount val="22"/>
                <c:pt idx="0">
                  <c:v>4399.37</c:v>
                </c:pt>
                <c:pt idx="1">
                  <c:v>3994.6985306000001</c:v>
                </c:pt>
                <c:pt idx="2">
                  <c:v>5414.1333348080007</c:v>
                </c:pt>
                <c:pt idx="3">
                  <c:v>5484.56</c:v>
                </c:pt>
                <c:pt idx="4">
                  <c:v>3699.6671999999999</c:v>
                </c:pt>
                <c:pt idx="5">
                  <c:v>4669.3248000000003</c:v>
                </c:pt>
                <c:pt idx="6">
                  <c:v>5383.5056000000004</c:v>
                </c:pt>
                <c:pt idx="7">
                  <c:v>6165.03</c:v>
                </c:pt>
                <c:pt idx="8">
                  <c:v>5715.4359999999997</c:v>
                </c:pt>
                <c:pt idx="9">
                  <c:v>5121.6000000000004</c:v>
                </c:pt>
                <c:pt idx="10">
                  <c:v>6093.1200000000008</c:v>
                </c:pt>
                <c:pt idx="11">
                  <c:v>9151.2000000000007</c:v>
                </c:pt>
                <c:pt idx="12">
                  <c:v>4495.82</c:v>
                </c:pt>
                <c:pt idx="13">
                  <c:v>5331.2</c:v>
                </c:pt>
                <c:pt idx="14">
                  <c:v>5547.12</c:v>
                </c:pt>
                <c:pt idx="15">
                  <c:v>9166.74</c:v>
                </c:pt>
                <c:pt idx="16">
                  <c:v>5417.9100000000008</c:v>
                </c:pt>
                <c:pt idx="17">
                  <c:v>3811.73</c:v>
                </c:pt>
                <c:pt idx="18">
                  <c:v>8078.4000000000005</c:v>
                </c:pt>
                <c:pt idx="19">
                  <c:v>10821.6</c:v>
                </c:pt>
                <c:pt idx="20">
                  <c:v>7686.06</c:v>
                </c:pt>
                <c:pt idx="21">
                  <c:v>10038.08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9300-B84E-A6FE-0181E94F8860}"/>
            </c:ext>
          </c:extLst>
        </c:ser>
        <c:ser>
          <c:idx val="3"/>
          <c:order val="3"/>
          <c:tx>
            <c:strRef>
              <c:f>'Fig 1, 3'!$B$73</c:f>
              <c:strCache>
                <c:ptCount val="1"/>
                <c:pt idx="0">
                  <c:v>p95</c:v>
                </c:pt>
              </c:strCache>
            </c:strRef>
          </c:tx>
          <c:spPr>
            <a:ln w="127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4"/>
              </a:solidFill>
              <a:ln w="9525">
                <a:noFill/>
              </a:ln>
              <a:effectLst/>
            </c:spPr>
          </c:marker>
          <c:xVal>
            <c:numRef>
              <c:f>'Fig 1, 3'!$C$69:$X$69</c:f>
              <c:numCache>
                <c:formatCode>General</c:formatCode>
                <c:ptCount val="22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</c:numCache>
            </c:numRef>
          </c:xVal>
          <c:yVal>
            <c:numRef>
              <c:f>'Fig 1, 3'!$C$73:$X$73</c:f>
              <c:numCache>
                <c:formatCode>General</c:formatCode>
                <c:ptCount val="22"/>
                <c:pt idx="0">
                  <c:v>9621.8899999999958</c:v>
                </c:pt>
                <c:pt idx="1">
                  <c:v>7215.7702962640014</c:v>
                </c:pt>
                <c:pt idx="2">
                  <c:v>10490.27273013</c:v>
                </c:pt>
                <c:pt idx="3">
                  <c:v>10860.348</c:v>
                </c:pt>
                <c:pt idx="4">
                  <c:v>6294.3552</c:v>
                </c:pt>
                <c:pt idx="5">
                  <c:v>7357.6368000000002</c:v>
                </c:pt>
                <c:pt idx="6">
                  <c:v>11861.3352</c:v>
                </c:pt>
                <c:pt idx="7">
                  <c:v>11300.7078</c:v>
                </c:pt>
                <c:pt idx="8">
                  <c:v>11201.1672</c:v>
                </c:pt>
                <c:pt idx="9">
                  <c:v>11135.52</c:v>
                </c:pt>
                <c:pt idx="10">
                  <c:v>11509.649799999999</c:v>
                </c:pt>
                <c:pt idx="11">
                  <c:v>14278.6</c:v>
                </c:pt>
                <c:pt idx="12">
                  <c:v>8885.73</c:v>
                </c:pt>
                <c:pt idx="13">
                  <c:v>9190.3699999999917</c:v>
                </c:pt>
                <c:pt idx="14">
                  <c:v>10609.36</c:v>
                </c:pt>
                <c:pt idx="15">
                  <c:v>19444.98</c:v>
                </c:pt>
                <c:pt idx="16">
                  <c:v>11056.71</c:v>
                </c:pt>
                <c:pt idx="17">
                  <c:v>9770.76</c:v>
                </c:pt>
                <c:pt idx="18">
                  <c:v>15844.68</c:v>
                </c:pt>
                <c:pt idx="19">
                  <c:v>20907.72</c:v>
                </c:pt>
                <c:pt idx="20">
                  <c:v>16645.18</c:v>
                </c:pt>
                <c:pt idx="21">
                  <c:v>20630.48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9300-B84E-A6FE-0181E94F88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1554896"/>
        <c:axId val="503520192"/>
      </c:scatterChart>
      <c:valAx>
        <c:axId val="601554896"/>
        <c:scaling>
          <c:orientation val="minMax"/>
          <c:max val="2017"/>
          <c:min val="1996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520192"/>
        <c:crosses val="autoZero"/>
        <c:crossBetween val="midCat"/>
      </c:valAx>
      <c:valAx>
        <c:axId val="5035201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15548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b="1" dirty="0">
              <a:latin typeface="InterFace Bold" panose="020B0503030203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75CA9-D3DC-4CC4-B26F-4572B05774CA}" type="datetimeFigureOut">
              <a:rPr lang="en-US" b="1" smtClean="0">
                <a:latin typeface="InterFace Bold" panose="020B0503030203020204" pitchFamily="34" charset="0"/>
              </a:rPr>
              <a:t>4/16/2020</a:t>
            </a:fld>
            <a:endParaRPr lang="en-US" b="1" dirty="0">
              <a:latin typeface="InterFace Bold" panose="020B05030302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b="1" dirty="0">
              <a:latin typeface="InterFace Bold" panose="020B05030302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E6626-612B-455B-9FD1-DD7A1306BEA5}" type="slidenum">
              <a:rPr lang="en-US" b="1" smtClean="0">
                <a:latin typeface="InterFace Bold" panose="020B0503030203020204" pitchFamily="34" charset="0"/>
              </a:rPr>
              <a:t>‹#›</a:t>
            </a:fld>
            <a:endParaRPr lang="en-US" b="1" dirty="0">
              <a:latin typeface="InterFace Bold" panose="020B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551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1" i="0">
                <a:latin typeface="InterFace Bold" panose="020B05030302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1" i="0">
                <a:latin typeface="InterFace Bold" panose="020B0503030203020204" pitchFamily="34" charset="0"/>
              </a:defRPr>
            </a:lvl1pPr>
          </a:lstStyle>
          <a:p>
            <a:fld id="{03A1D146-B4E0-1741-B9EE-9789392EFCC4}" type="datetimeFigureOut">
              <a:rPr lang="en-US" smtClean="0"/>
              <a:pPr/>
              <a:t>4/16/2020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1" i="0">
                <a:latin typeface="InterFace Bold" panose="020B05030302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 i="0">
                <a:latin typeface="InterFace Bold" panose="020B0503030203020204" pitchFamily="34" charset="0"/>
              </a:defRPr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b="1" i="0" kern="1200">
        <a:solidFill>
          <a:schemeClr val="tx1"/>
        </a:solidFill>
        <a:latin typeface="InterFace Bold" panose="020B0503030203020204" pitchFamily="34" charset="0"/>
        <a:ea typeface="+mn-ea"/>
        <a:cs typeface="+mn-cs"/>
      </a:defRPr>
    </a:lvl1pPr>
    <a:lvl2pPr marL="609585" algn="l" defTabSz="609585" rtl="0" eaLnBrk="1" latinLnBrk="0" hangingPunct="1">
      <a:defRPr sz="1600" b="1" i="0" kern="1200">
        <a:solidFill>
          <a:schemeClr val="tx1"/>
        </a:solidFill>
        <a:latin typeface="InterFace Bold" panose="020B0503030203020204" pitchFamily="34" charset="0"/>
        <a:ea typeface="+mn-ea"/>
        <a:cs typeface="+mn-cs"/>
      </a:defRPr>
    </a:lvl2pPr>
    <a:lvl3pPr marL="1219170" algn="l" defTabSz="609585" rtl="0" eaLnBrk="1" latinLnBrk="0" hangingPunct="1">
      <a:defRPr sz="1600" b="1" i="0" kern="1200">
        <a:solidFill>
          <a:schemeClr val="tx1"/>
        </a:solidFill>
        <a:latin typeface="InterFace Bold" panose="020B0503030203020204" pitchFamily="34" charset="0"/>
        <a:ea typeface="+mn-ea"/>
        <a:cs typeface="+mn-cs"/>
      </a:defRPr>
    </a:lvl3pPr>
    <a:lvl4pPr marL="1828754" algn="l" defTabSz="609585" rtl="0" eaLnBrk="1" latinLnBrk="0" hangingPunct="1">
      <a:defRPr sz="1600" b="1" i="0" kern="1200">
        <a:solidFill>
          <a:schemeClr val="tx1"/>
        </a:solidFill>
        <a:latin typeface="InterFace Bold" panose="020B0503030203020204" pitchFamily="34" charset="0"/>
        <a:ea typeface="+mn-ea"/>
        <a:cs typeface="+mn-cs"/>
      </a:defRPr>
    </a:lvl4pPr>
    <a:lvl5pPr marL="2438339" algn="l" defTabSz="609585" rtl="0" eaLnBrk="1" latinLnBrk="0" hangingPunct="1">
      <a:defRPr sz="1600" b="1" i="0" kern="1200">
        <a:solidFill>
          <a:schemeClr val="tx1"/>
        </a:solidFill>
        <a:latin typeface="InterFace Bold" panose="020B0503030203020204" pitchFamily="34" charset="0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: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FEA9BB7-F188-5443-B4C2-E09C82B82C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9" t="9092" r="7027" b="31817"/>
          <a:stretch/>
        </p:blipFill>
        <p:spPr>
          <a:xfrm>
            <a:off x="35496" y="6345324"/>
            <a:ext cx="1476164" cy="468052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1763687" y="6368920"/>
            <a:ext cx="7308811" cy="40845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/>
              <a:t>Source: Sherry </a:t>
            </a:r>
            <a:r>
              <a:rPr lang="en-US" sz="900" dirty="0" err="1"/>
              <a:t>Glied</a:t>
            </a:r>
            <a:r>
              <a:rPr lang="en-US" sz="900" dirty="0"/>
              <a:t> and Benjamin Zhu, </a:t>
            </a:r>
            <a:r>
              <a:rPr lang="en-US" sz="900" i="1" dirty="0"/>
              <a:t>Catastrophic Out-of-Pocket Health Care Costs: A Problem Mainly for Middle-Income Americans with Employer Coverage </a:t>
            </a:r>
            <a:r>
              <a:rPr lang="en-US" sz="900" dirty="0"/>
              <a:t>(Commonwealth Fund, Apr. 2020).</a:t>
            </a:r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71500" y="296652"/>
            <a:ext cx="9001000" cy="75608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20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71500" y="1484784"/>
            <a:ext cx="9000999" cy="3744416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endParaRPr lang="en-US"/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71500" y="6309320"/>
            <a:ext cx="9000999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71500" y="8620"/>
            <a:ext cx="9001000" cy="224346"/>
          </a:xfrm>
        </p:spPr>
        <p:txBody>
          <a:bodyPr anchor="b" anchorCtr="0">
            <a:noAutofit/>
          </a:bodyPr>
          <a:lstStyle>
            <a:lvl1pPr marL="0" indent="0">
              <a:buNone/>
              <a:defRPr sz="1200"/>
            </a:lvl1pPr>
            <a:lvl2pPr marL="171446" indent="0">
              <a:buNone/>
              <a:defRPr sz="1200"/>
            </a:lvl2pPr>
            <a:lvl3pPr marL="344479" indent="0">
              <a:buNone/>
              <a:defRPr sz="1200"/>
            </a:lvl3pPr>
            <a:lvl4pPr marL="515925" indent="0">
              <a:buNone/>
              <a:defRPr sz="1200"/>
            </a:lvl4pPr>
            <a:lvl5pPr marL="687371" indent="0">
              <a:buNone/>
              <a:defRPr sz="1200"/>
            </a:lvl5pPr>
          </a:lstStyle>
          <a:p>
            <a:pPr lvl="0"/>
            <a:r>
              <a:rPr lang="en-US" dirty="0"/>
              <a:t>Exhibit #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71500" y="5697252"/>
            <a:ext cx="9001063" cy="495834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  <a:lvl2pPr marL="171446" indent="0">
              <a:buNone/>
              <a:defRPr sz="900">
                <a:solidFill>
                  <a:schemeClr val="tx1"/>
                </a:solidFill>
              </a:defRPr>
            </a:lvl2pPr>
            <a:lvl3pPr marL="344479" indent="0">
              <a:buNone/>
              <a:defRPr sz="900">
                <a:solidFill>
                  <a:schemeClr val="tx1"/>
                </a:solidFill>
              </a:defRPr>
            </a:lvl3pPr>
            <a:lvl4pPr marL="515925" indent="0">
              <a:buNone/>
              <a:defRPr sz="900">
                <a:solidFill>
                  <a:schemeClr val="tx1"/>
                </a:solidFill>
              </a:defRPr>
            </a:lvl4pPr>
            <a:lvl5pPr marL="687371" indent="0"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Notes &amp; Data</a:t>
            </a:r>
          </a:p>
        </p:txBody>
      </p:sp>
    </p:spTree>
    <p:extLst>
      <p:ext uri="{BB962C8B-B14F-4D97-AF65-F5344CB8AC3E}">
        <p14:creationId xmlns:p14="http://schemas.microsoft.com/office/powerpoint/2010/main" val="2249687676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19201"/>
            <a:ext cx="77724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txStyles>
    <p:titleStyle>
      <a:lvl1pPr algn="ctr" defTabSz="91437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80" indent="-173034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925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71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817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A539667-274F-EF4C-B2FC-775BE3CEE9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Out-of-Pocket Spending Among Those Covered by Full-Year Individual Insurance, Three-Year Moving Averages</a:t>
            </a:r>
          </a:p>
        </p:txBody>
      </p:sp>
      <p:graphicFrame>
        <p:nvGraphicFramePr>
          <p:cNvPr id="11" name="Chart Placeholder 10">
            <a:extLst>
              <a:ext uri="{FF2B5EF4-FFF2-40B4-BE49-F238E27FC236}">
                <a16:creationId xmlns:a16="http://schemas.microsoft.com/office/drawing/2014/main" id="{D7DD77C9-EF30-485B-8652-E8F865A75DC3}"/>
              </a:ext>
            </a:extLst>
          </p:cNvPr>
          <p:cNvGraphicFramePr>
            <a:graphicFrameLocks noGrp="1"/>
          </p:cNvGraphicFramePr>
          <p:nvPr>
            <p:ph type="chart" sz="quarter" idx="19"/>
            <p:extLst>
              <p:ext uri="{D42A27DB-BD31-4B8C-83A1-F6EECF244321}">
                <p14:modId xmlns:p14="http://schemas.microsoft.com/office/powerpoint/2010/main" val="3022044196"/>
              </p:ext>
            </p:extLst>
          </p:nvPr>
        </p:nvGraphicFramePr>
        <p:xfrm>
          <a:off x="71438" y="1484313"/>
          <a:ext cx="9001125" cy="3744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3817FC5-4AD9-134C-9987-38A6FA8B8CC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Appendix Exhibit 1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AF9B0A0-FCDD-8B4E-AF94-3A9507031A5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Data: Authors’ analysis of Medical Expenditure Panel Survey (MEPS), 1996–2017.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928555-12C4-F24B-9942-65F20FAAA12A}"/>
              </a:ext>
            </a:extLst>
          </p:cNvPr>
          <p:cNvSpPr/>
          <p:nvPr/>
        </p:nvSpPr>
        <p:spPr>
          <a:xfrm>
            <a:off x="73152" y="1097280"/>
            <a:ext cx="27432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200" i="1" dirty="0"/>
              <a:t>Out-of-pocket spending in 2019 dollars</a:t>
            </a:r>
          </a:p>
        </p:txBody>
      </p:sp>
    </p:spTree>
    <p:extLst>
      <p:ext uri="{BB962C8B-B14F-4D97-AF65-F5344CB8AC3E}">
        <p14:creationId xmlns:p14="http://schemas.microsoft.com/office/powerpoint/2010/main" val="1835719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6577D-6E9B-1343-A05B-588BC53284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Per-Person Total Spending at the 95th Percentile by Percentage of Federal Poverty Level, Inflation-Adjusted, Under Age 64 </a:t>
            </a:r>
          </a:p>
        </p:txBody>
      </p:sp>
      <p:graphicFrame>
        <p:nvGraphicFramePr>
          <p:cNvPr id="9" name="Chart Placeholder 8">
            <a:extLst>
              <a:ext uri="{FF2B5EF4-FFF2-40B4-BE49-F238E27FC236}">
                <a16:creationId xmlns:a16="http://schemas.microsoft.com/office/drawing/2014/main" id="{703D4BFE-A8B3-49AD-AA35-D061F9AB3A9D}"/>
              </a:ext>
            </a:extLst>
          </p:cNvPr>
          <p:cNvGraphicFramePr>
            <a:graphicFrameLocks noGrp="1"/>
          </p:cNvGraphicFramePr>
          <p:nvPr>
            <p:ph type="chart" sz="quarter" idx="19"/>
            <p:extLst>
              <p:ext uri="{D42A27DB-BD31-4B8C-83A1-F6EECF244321}">
                <p14:modId xmlns:p14="http://schemas.microsoft.com/office/powerpoint/2010/main" val="1181782402"/>
              </p:ext>
            </p:extLst>
          </p:nvPr>
        </p:nvGraphicFramePr>
        <p:xfrm>
          <a:off x="71438" y="1484313"/>
          <a:ext cx="9001125" cy="3744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D8152-4D94-5B4F-A523-9E571F3FDA0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Appendix Exhibit 2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60C03B2-D19B-3141-B6A8-63C5326906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Data: Authors’ analysis of Medical Expenditure Panel Survey (MEPS), 1996–2017.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0E57B4-059F-FC40-9790-D69824B49FC4}"/>
              </a:ext>
            </a:extLst>
          </p:cNvPr>
          <p:cNvSpPr/>
          <p:nvPr/>
        </p:nvSpPr>
        <p:spPr>
          <a:xfrm>
            <a:off x="73152" y="1097280"/>
            <a:ext cx="200977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defRPr sz="1000" b="0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200" i="1" dirty="0"/>
              <a:t>Total spending in 2019 dollars</a:t>
            </a:r>
          </a:p>
        </p:txBody>
      </p:sp>
    </p:spTree>
    <p:extLst>
      <p:ext uri="{BB962C8B-B14F-4D97-AF65-F5344CB8AC3E}">
        <p14:creationId xmlns:p14="http://schemas.microsoft.com/office/powerpoint/2010/main" val="332813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5FA13-137A-5648-B449-E1E83A625B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Average Per-Person Total Spending Among the Top 5 Percent of Out-of-Pocket Spenders by Income Category, Under Age 64</a:t>
            </a:r>
          </a:p>
        </p:txBody>
      </p:sp>
      <p:graphicFrame>
        <p:nvGraphicFramePr>
          <p:cNvPr id="12" name="Chart Placeholder 11">
            <a:extLst>
              <a:ext uri="{FF2B5EF4-FFF2-40B4-BE49-F238E27FC236}">
                <a16:creationId xmlns:a16="http://schemas.microsoft.com/office/drawing/2014/main" id="{F8AA5AFB-6E4D-46EF-8E28-D5A31323FA27}"/>
              </a:ext>
            </a:extLst>
          </p:cNvPr>
          <p:cNvGraphicFramePr>
            <a:graphicFrameLocks noGrp="1"/>
          </p:cNvGraphicFramePr>
          <p:nvPr>
            <p:ph type="chart" sz="quarter" idx="19"/>
            <p:extLst>
              <p:ext uri="{D42A27DB-BD31-4B8C-83A1-F6EECF244321}">
                <p14:modId xmlns:p14="http://schemas.microsoft.com/office/powerpoint/2010/main" val="1920929022"/>
              </p:ext>
            </p:extLst>
          </p:nvPr>
        </p:nvGraphicFramePr>
        <p:xfrm>
          <a:off x="71438" y="1484313"/>
          <a:ext cx="9001125" cy="3744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A6FF92-1B55-034A-8474-B0F48E70C31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Appendix Exhibit 3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E53B07F-3D08-8347-BE76-3A1FA53F444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Data: Authors’ analysis of Medical Expenditure Panel Survey (MEPS), 1996–2017.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996E61-DCA8-6440-B134-FF9F8A2003CB}"/>
              </a:ext>
            </a:extLst>
          </p:cNvPr>
          <p:cNvSpPr/>
          <p:nvPr/>
        </p:nvSpPr>
        <p:spPr>
          <a:xfrm>
            <a:off x="73152" y="1097280"/>
            <a:ext cx="2016224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defRPr sz="1000" b="0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200" i="1" dirty="0"/>
              <a:t>Total spending in 2019 dollars</a:t>
            </a:r>
          </a:p>
        </p:txBody>
      </p:sp>
    </p:spTree>
    <p:extLst>
      <p:ext uri="{BB962C8B-B14F-4D97-AF65-F5344CB8AC3E}">
        <p14:creationId xmlns:p14="http://schemas.microsoft.com/office/powerpoint/2010/main" val="343738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A7E93-623E-BC4B-82CC-6484C60D93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Proportion of Individuals in Each Income Category with at Least One Office Visit </a:t>
            </a:r>
          </a:p>
        </p:txBody>
      </p:sp>
      <p:graphicFrame>
        <p:nvGraphicFramePr>
          <p:cNvPr id="11" name="Chart Placeholder 10">
            <a:extLst>
              <a:ext uri="{FF2B5EF4-FFF2-40B4-BE49-F238E27FC236}">
                <a16:creationId xmlns:a16="http://schemas.microsoft.com/office/drawing/2014/main" id="{7852EE4B-29FC-486A-B13B-CAC6AB34FB15}"/>
              </a:ext>
            </a:extLst>
          </p:cNvPr>
          <p:cNvGraphicFramePr>
            <a:graphicFrameLocks noGrp="1"/>
          </p:cNvGraphicFramePr>
          <p:nvPr>
            <p:ph type="chart" sz="quarter" idx="19"/>
            <p:extLst>
              <p:ext uri="{D42A27DB-BD31-4B8C-83A1-F6EECF244321}">
                <p14:modId xmlns:p14="http://schemas.microsoft.com/office/powerpoint/2010/main" val="3678209338"/>
              </p:ext>
            </p:extLst>
          </p:nvPr>
        </p:nvGraphicFramePr>
        <p:xfrm>
          <a:off x="71438" y="1484313"/>
          <a:ext cx="9001125" cy="3744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F0AD3D-0559-E444-833D-255F290DE0E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Appendix Exhibit 4a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805BC4A-4200-5346-B1C1-01E48F856EC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Data: Authors’ analysis of Medical Expenditure Panel Survey (MEPS), 1996–2017.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70ECA9-5F3F-4F40-8873-1F42481B133C}"/>
              </a:ext>
            </a:extLst>
          </p:cNvPr>
          <p:cNvSpPr/>
          <p:nvPr/>
        </p:nvSpPr>
        <p:spPr>
          <a:xfrm>
            <a:off x="71500" y="1097280"/>
            <a:ext cx="27432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defRPr sz="1000" b="0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200" i="1" dirty="0"/>
              <a:t>Proportion with one or more office visits</a:t>
            </a:r>
          </a:p>
        </p:txBody>
      </p:sp>
    </p:spTree>
    <p:extLst>
      <p:ext uri="{BB962C8B-B14F-4D97-AF65-F5344CB8AC3E}">
        <p14:creationId xmlns:p14="http://schemas.microsoft.com/office/powerpoint/2010/main" val="3811565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9FE6F-28BD-A742-8FB4-32DECD1ED8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Proportion of Individuals in Each Income Category with at Least Two Office Visits </a:t>
            </a:r>
          </a:p>
        </p:txBody>
      </p:sp>
      <p:graphicFrame>
        <p:nvGraphicFramePr>
          <p:cNvPr id="11" name="Chart Placeholder 10">
            <a:extLst>
              <a:ext uri="{FF2B5EF4-FFF2-40B4-BE49-F238E27FC236}">
                <a16:creationId xmlns:a16="http://schemas.microsoft.com/office/drawing/2014/main" id="{BB9AFE66-6A1F-4F73-ADEB-634C6F0E1C0B}"/>
              </a:ext>
            </a:extLst>
          </p:cNvPr>
          <p:cNvGraphicFramePr>
            <a:graphicFrameLocks noGrp="1"/>
          </p:cNvGraphicFramePr>
          <p:nvPr>
            <p:ph type="chart" sz="quarter" idx="19"/>
            <p:extLst>
              <p:ext uri="{D42A27DB-BD31-4B8C-83A1-F6EECF244321}">
                <p14:modId xmlns:p14="http://schemas.microsoft.com/office/powerpoint/2010/main" val="399403061"/>
              </p:ext>
            </p:extLst>
          </p:nvPr>
        </p:nvGraphicFramePr>
        <p:xfrm>
          <a:off x="71438" y="1484313"/>
          <a:ext cx="9001125" cy="3744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435E5E-1391-5247-8EEA-86F596165A6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Appendix Exhibit 4b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8CC54F-A822-5F44-A969-BE0C57E02E5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Data: Authors’ analysis of Medical Expenditure Panel Survey (MEPS), 1996–2017.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B712CF-F609-184C-B11F-65404B6091AF}"/>
              </a:ext>
            </a:extLst>
          </p:cNvPr>
          <p:cNvSpPr/>
          <p:nvPr/>
        </p:nvSpPr>
        <p:spPr>
          <a:xfrm>
            <a:off x="71500" y="1097280"/>
            <a:ext cx="27432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defRPr sz="1000" b="0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200" i="1" dirty="0"/>
              <a:t>Proportion with two or more office visits</a:t>
            </a:r>
          </a:p>
        </p:txBody>
      </p:sp>
    </p:spTree>
    <p:extLst>
      <p:ext uri="{BB962C8B-B14F-4D97-AF65-F5344CB8AC3E}">
        <p14:creationId xmlns:p14="http://schemas.microsoft.com/office/powerpoint/2010/main" val="2090725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32C1E-4340-0441-A42B-84CC8ECD77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Per-Person Total Spending, Inflation-Adjusted MEPS, Under Age 64</a:t>
            </a:r>
          </a:p>
        </p:txBody>
      </p:sp>
      <p:graphicFrame>
        <p:nvGraphicFramePr>
          <p:cNvPr id="12" name="Chart Placeholder 11">
            <a:extLst>
              <a:ext uri="{FF2B5EF4-FFF2-40B4-BE49-F238E27FC236}">
                <a16:creationId xmlns:a16="http://schemas.microsoft.com/office/drawing/2014/main" id="{BA8DA99E-CD83-454F-94DF-B734F2AAF9A9}"/>
              </a:ext>
            </a:extLst>
          </p:cNvPr>
          <p:cNvGraphicFramePr>
            <a:graphicFrameLocks noGrp="1"/>
          </p:cNvGraphicFramePr>
          <p:nvPr>
            <p:ph type="chart" sz="quarter" idx="19"/>
            <p:extLst>
              <p:ext uri="{D42A27DB-BD31-4B8C-83A1-F6EECF244321}">
                <p14:modId xmlns:p14="http://schemas.microsoft.com/office/powerpoint/2010/main" val="4275265407"/>
              </p:ext>
            </p:extLst>
          </p:nvPr>
        </p:nvGraphicFramePr>
        <p:xfrm>
          <a:off x="71438" y="1484313"/>
          <a:ext cx="9001125" cy="3744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5AF6A3-0693-344B-A6FE-BEC41C5497E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Appendix Exhibit 5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BBAF60-8760-464E-971E-EF193F66D2B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Data: Authors’ analysis of Medical Expenditure Panel Survey (MEPS), 1996–2017.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D82EAA-6494-DA4D-95AA-12AC65C0E785}"/>
              </a:ext>
            </a:extLst>
          </p:cNvPr>
          <p:cNvSpPr/>
          <p:nvPr/>
        </p:nvSpPr>
        <p:spPr>
          <a:xfrm>
            <a:off x="73152" y="1097280"/>
            <a:ext cx="212423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200" i="1" dirty="0"/>
              <a:t>Total spending in 2019 dollars</a:t>
            </a:r>
          </a:p>
        </p:txBody>
      </p:sp>
    </p:spTree>
    <p:extLst>
      <p:ext uri="{BB962C8B-B14F-4D97-AF65-F5344CB8AC3E}">
        <p14:creationId xmlns:p14="http://schemas.microsoft.com/office/powerpoint/2010/main" val="1770273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32C1E-4340-0441-A42B-84CC8ECD77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Per-Person Total Spending, Inflation-Adjusted, Employer-Sponsored Coverage, Under Age 64</a:t>
            </a:r>
          </a:p>
        </p:txBody>
      </p:sp>
      <p:graphicFrame>
        <p:nvGraphicFramePr>
          <p:cNvPr id="13" name="Chart Placeholder 12">
            <a:extLst>
              <a:ext uri="{FF2B5EF4-FFF2-40B4-BE49-F238E27FC236}">
                <a16:creationId xmlns:a16="http://schemas.microsoft.com/office/drawing/2014/main" id="{9B3C3532-EA8B-4042-8A41-ABB992F8D398}"/>
              </a:ext>
            </a:extLst>
          </p:cNvPr>
          <p:cNvGraphicFramePr>
            <a:graphicFrameLocks noGrp="1"/>
          </p:cNvGraphicFramePr>
          <p:nvPr>
            <p:ph type="chart" sz="quarter" idx="19"/>
            <p:extLst>
              <p:ext uri="{D42A27DB-BD31-4B8C-83A1-F6EECF244321}">
                <p14:modId xmlns:p14="http://schemas.microsoft.com/office/powerpoint/2010/main" val="69718501"/>
              </p:ext>
            </p:extLst>
          </p:nvPr>
        </p:nvGraphicFramePr>
        <p:xfrm>
          <a:off x="71438" y="1484313"/>
          <a:ext cx="9001125" cy="3744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5AF6A3-0693-344B-A6FE-BEC41C5497E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Appendix Exhibit 6a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BBAF60-8760-464E-971E-EF193F66D2B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Data: Authors’ analysis of Medical Expenditure Panel Survey (MEPS), 1996–2017.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D82EAA-6494-DA4D-95AA-12AC65C0E785}"/>
              </a:ext>
            </a:extLst>
          </p:cNvPr>
          <p:cNvSpPr/>
          <p:nvPr/>
        </p:nvSpPr>
        <p:spPr>
          <a:xfrm>
            <a:off x="73152" y="1097280"/>
            <a:ext cx="212423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200" i="1" dirty="0"/>
              <a:t>Total spending in 2019 dollars</a:t>
            </a:r>
          </a:p>
        </p:txBody>
      </p:sp>
    </p:spTree>
    <p:extLst>
      <p:ext uri="{BB962C8B-B14F-4D97-AF65-F5344CB8AC3E}">
        <p14:creationId xmlns:p14="http://schemas.microsoft.com/office/powerpoint/2010/main" val="903487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32C1E-4340-0441-A42B-84CC8ECD77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Per-Person Total Spending, Inflation-Adjusted, Individual Market Coverage, Under Age 64 </a:t>
            </a:r>
          </a:p>
        </p:txBody>
      </p:sp>
      <p:graphicFrame>
        <p:nvGraphicFramePr>
          <p:cNvPr id="12" name="Chart Placeholder 11">
            <a:extLst>
              <a:ext uri="{FF2B5EF4-FFF2-40B4-BE49-F238E27FC236}">
                <a16:creationId xmlns:a16="http://schemas.microsoft.com/office/drawing/2014/main" id="{4AF3F7BF-81A5-4471-8FFD-B3D0927A574D}"/>
              </a:ext>
            </a:extLst>
          </p:cNvPr>
          <p:cNvGraphicFramePr>
            <a:graphicFrameLocks noGrp="1"/>
          </p:cNvGraphicFramePr>
          <p:nvPr>
            <p:ph type="chart" sz="quarter" idx="19"/>
            <p:extLst>
              <p:ext uri="{D42A27DB-BD31-4B8C-83A1-F6EECF244321}">
                <p14:modId xmlns:p14="http://schemas.microsoft.com/office/powerpoint/2010/main" val="3708341510"/>
              </p:ext>
            </p:extLst>
          </p:nvPr>
        </p:nvGraphicFramePr>
        <p:xfrm>
          <a:off x="71438" y="1484313"/>
          <a:ext cx="9001125" cy="3744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5AF6A3-0693-344B-A6FE-BEC41C5497E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Appendix Exhibit 6b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BBAF60-8760-464E-971E-EF193F66D2B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Note: The p99 values for individual market coverage were too volatile and thus excluded from the exhibit.</a:t>
            </a:r>
          </a:p>
          <a:p>
            <a:r>
              <a:rPr lang="en-US" dirty="0"/>
              <a:t>Data: Authors’ analysis of Medical Expenditure Panel Survey (MEPS), 1996–2017.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D82EAA-6494-DA4D-95AA-12AC65C0E785}"/>
              </a:ext>
            </a:extLst>
          </p:cNvPr>
          <p:cNvSpPr/>
          <p:nvPr/>
        </p:nvSpPr>
        <p:spPr>
          <a:xfrm>
            <a:off x="73152" y="1097280"/>
            <a:ext cx="212423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200" i="1" dirty="0"/>
              <a:t>Total spending in 2019 dollars</a:t>
            </a:r>
          </a:p>
        </p:txBody>
      </p:sp>
    </p:spTree>
    <p:extLst>
      <p:ext uri="{BB962C8B-B14F-4D97-AF65-F5344CB8AC3E}">
        <p14:creationId xmlns:p14="http://schemas.microsoft.com/office/powerpoint/2010/main" val="260346053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2">
      <a:dk1>
        <a:srgbClr val="4C515A"/>
      </a:dk1>
      <a:lt1>
        <a:srgbClr val="FFFFFF"/>
      </a:lt1>
      <a:dk2>
        <a:srgbClr val="044C7F"/>
      </a:dk2>
      <a:lt2>
        <a:srgbClr val="4ABDBC"/>
      </a:lt2>
      <a:accent1>
        <a:srgbClr val="044C7F"/>
      </a:accent1>
      <a:accent2>
        <a:srgbClr val="F47920"/>
      </a:accent2>
      <a:accent3>
        <a:srgbClr val="4ABDBC"/>
      </a:accent3>
      <a:accent4>
        <a:srgbClr val="71B254"/>
      </a:accent4>
      <a:accent5>
        <a:srgbClr val="5F5A9D"/>
      </a:accent5>
      <a:accent6>
        <a:srgbClr val="E6C278"/>
      </a:accent6>
      <a:hlink>
        <a:srgbClr val="49BDBC"/>
      </a:hlink>
      <a:folHlink>
        <a:srgbClr val="4ABDBC"/>
      </a:folHlink>
    </a:clrScheme>
    <a:fontScheme name="CMW (Brand Fonts) V1.0">
      <a:majorFont>
        <a:latin typeface="Berlingske Serif Text"/>
        <a:ea typeface=""/>
        <a:cs typeface=""/>
      </a:majorFont>
      <a:minorFont>
        <a:latin typeface="InterFa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2">
    <a:dk1>
      <a:srgbClr val="4C515A"/>
    </a:dk1>
    <a:lt1>
      <a:srgbClr val="FFFFFF"/>
    </a:lt1>
    <a:dk2>
      <a:srgbClr val="044C7F"/>
    </a:dk2>
    <a:lt2>
      <a:srgbClr val="4ABDBC"/>
    </a:lt2>
    <a:accent1>
      <a:srgbClr val="044C7F"/>
    </a:accent1>
    <a:accent2>
      <a:srgbClr val="F47920"/>
    </a:accent2>
    <a:accent3>
      <a:srgbClr val="4ABDBC"/>
    </a:accent3>
    <a:accent4>
      <a:srgbClr val="71B254"/>
    </a:accent4>
    <a:accent5>
      <a:srgbClr val="5F5A9D"/>
    </a:accent5>
    <a:accent6>
      <a:srgbClr val="E6C278"/>
    </a:accent6>
    <a:hlink>
      <a:srgbClr val="49BDBC"/>
    </a:hlink>
    <a:folHlink>
      <a:srgbClr val="4ABDBC"/>
    </a:folHlink>
  </a:clrScheme>
  <a:fontScheme name="CMW (Brand Fonts) V1.0">
    <a:majorFont>
      <a:latin typeface="Berlingske Serif Text"/>
      <a:ea typeface=""/>
      <a:cs typeface=""/>
    </a:majorFont>
    <a:minorFont>
      <a:latin typeface="InterFace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160162</TotalTime>
  <Words>319</Words>
  <Application>Microsoft Office PowerPoint</Application>
  <PresentationFormat>On-screen Show (4:3)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Berlingske Serif Text</vt:lpstr>
      <vt:lpstr>InterFace</vt:lpstr>
      <vt:lpstr>InterFace Bold</vt:lpstr>
      <vt:lpstr>1_Office Theme</vt:lpstr>
      <vt:lpstr>Out-of-Pocket Spending Among Those Covered by Full-Year Individual Insurance, Three-Year Moving Averages</vt:lpstr>
      <vt:lpstr>Per-Person Total Spending at the 95th Percentile by Percentage of Federal Poverty Level, Inflation-Adjusted, Under Age 64 </vt:lpstr>
      <vt:lpstr>Average Per-Person Total Spending Among the Top 5 Percent of Out-of-Pocket Spenders by Income Category, Under Age 64</vt:lpstr>
      <vt:lpstr>Proportion of Individuals in Each Income Category with at Least One Office Visit </vt:lpstr>
      <vt:lpstr>Proportion of Individuals in Each Income Category with at Least Two Office Visits </vt:lpstr>
      <vt:lpstr>Per-Person Total Spending, Inflation-Adjusted MEPS, Under Age 64</vt:lpstr>
      <vt:lpstr>Per-Person Total Spending, Inflation-Adjusted, Employer-Sponsored Coverage, Under Age 64</vt:lpstr>
      <vt:lpstr>Per-Person Total Spending, Inflation-Adjusted, Individual Market Coverage, Under Age 64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Paul Frame</cp:lastModifiedBy>
  <cp:revision>2019</cp:revision>
  <cp:lastPrinted>2018-07-11T13:51:43Z</cp:lastPrinted>
  <dcterms:created xsi:type="dcterms:W3CDTF">2014-10-08T23:03:32Z</dcterms:created>
  <dcterms:modified xsi:type="dcterms:W3CDTF">2020-04-16T19:41:15Z</dcterms:modified>
</cp:coreProperties>
</file>