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0" r:id="rId4"/>
  </p:sldMasterIdLst>
  <p:notesMasterIdLst>
    <p:notesMasterId r:id="rId18"/>
  </p:notesMasterIdLst>
  <p:handoutMasterIdLst>
    <p:handoutMasterId r:id="rId19"/>
  </p:handoutMasterIdLst>
  <p:sldIdLst>
    <p:sldId id="463" r:id="rId5"/>
    <p:sldId id="475" r:id="rId6"/>
    <p:sldId id="480" r:id="rId7"/>
    <p:sldId id="481" r:id="rId8"/>
    <p:sldId id="485" r:id="rId9"/>
    <p:sldId id="477" r:id="rId10"/>
    <p:sldId id="478" r:id="rId11"/>
    <p:sldId id="479" r:id="rId12"/>
    <p:sldId id="482" r:id="rId13"/>
    <p:sldId id="483" r:id="rId14"/>
    <p:sldId id="484" r:id="rId15"/>
    <p:sldId id="476" r:id="rId16"/>
    <p:sldId id="458" r:id="rId17"/>
  </p:sldIdLst>
  <p:sldSz cx="9144000" cy="6858000" type="screen4x3"/>
  <p:notesSz cx="6858000" cy="9418638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/>
  <p:cmAuthor id="2" name="Don Moulds" initials="DM" lastIdx="4" clrIdx="1"/>
  <p:cmAuthor id="3" name="Shanoor Seervai" initials="SS" lastIdx="2" clrIdx="2"/>
  <p:cmAuthor id="4" name="Jen Wilson" initials="JW" lastIdx="1" clrIdx="3"/>
  <p:cmAuthor id="5" name="Jen Wilson" initials="JW [2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A9D"/>
    <a:srgbClr val="F49149"/>
    <a:srgbClr val="C9DEE3"/>
    <a:srgbClr val="E0E0E0"/>
    <a:srgbClr val="4ABDBC"/>
    <a:srgbClr val="8ADAD2"/>
    <a:srgbClr val="9FE1DB"/>
    <a:srgbClr val="B6E8E3"/>
    <a:srgbClr val="CDEFEC"/>
    <a:srgbClr val="DF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32F42-4887-5FAF-723E-5631C49C7850}" v="5" dt="2019-11-20T15:04:39.784"/>
    <p1510:client id="{58F90E91-3777-4359-1B52-75E804057471}" v="62" dt="2019-11-19T21:59:25.064"/>
    <p1510:client id="{D642A897-7E04-4125-99AD-36576E87A238}" v="163" dt="2019-11-19T23:40:04.183"/>
    <p1510:client id="{DA63064E-A572-5765-C15D-281A9FD2B45B}" v="72" dt="2019-11-20T14:36:24.476"/>
    <p1510:client id="{3742D9EF-251E-4F3E-8DBE-BC46F38DCBBA}" v="11" dt="2019-11-20T15:28:30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554" y="96"/>
      </p:cViewPr>
      <p:guideLst>
        <p:guide orient="horz" pos="1570"/>
        <p:guide pos="2988"/>
        <p:guide orient="horz" pos="1094"/>
        <p:guide pos="24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6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61336449401564E-3"/>
          <c:y val="1.2875812460992416E-3"/>
          <c:w val="0.99839386635505989"/>
          <c:h val="0.913552039096699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Premium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4954091738335678E-2"/>
                  <c:y val="5.0739425808872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2D-4D83-A827-F0F751121979}"/>
                </c:ext>
              </c:extLst>
            </c:dLbl>
            <c:dLbl>
              <c:idx val="4"/>
              <c:layout>
                <c:manualLayout>
                  <c:x val="-3.6323679117411262E-3"/>
                  <c:y val="4.31971363545530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2D-4D83-A827-F0F751121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2008 to 2010</c:v>
                </c:pt>
                <c:pt idx="1">
                  <c:v>2010 to 2012</c:v>
                </c:pt>
                <c:pt idx="2">
                  <c:v>2012 to 2014</c:v>
                </c:pt>
                <c:pt idx="3">
                  <c:v>2014 to 2016</c:v>
                </c:pt>
                <c:pt idx="4">
                  <c:v>2016 to 2018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4.6787596678453447E-2</c:v>
                </c:pt>
                <c:pt idx="1">
                  <c:v>6.4476041861665889E-2</c:v>
                </c:pt>
                <c:pt idx="2">
                  <c:v>4.5253145528829197E-2</c:v>
                </c:pt>
                <c:pt idx="3">
                  <c:v>4.864056133656236E-2</c:v>
                </c:pt>
                <c:pt idx="4">
                  <c:v>4.1840726198314915E-2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2D-4D83-A827-F0F7511219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Deductible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782158058250518E-3"/>
                  <c:y val="-3.5794755831501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2D-4D83-A827-F0F751121979}"/>
                </c:ext>
              </c:extLst>
            </c:dLbl>
            <c:dLbl>
              <c:idx val="4"/>
              <c:layout>
                <c:manualLayout>
                  <c:x val="-5.0095914137863401E-3"/>
                  <c:y val="-7.93598873684821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2D-4D83-A827-F0F751121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2008 to 2010</c:v>
                </c:pt>
                <c:pt idx="1">
                  <c:v>2010 to 2012</c:v>
                </c:pt>
                <c:pt idx="2">
                  <c:v>2012 to 2014</c:v>
                </c:pt>
                <c:pt idx="3">
                  <c:v>2014 to 2016</c:v>
                </c:pt>
                <c:pt idx="4">
                  <c:v>2016 to 2018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8.8791590722339109E-2</c:v>
                </c:pt>
                <c:pt idx="1">
                  <c:v>8.0798822432245343E-2</c:v>
                </c:pt>
                <c:pt idx="2">
                  <c:v>7.5138148788568282E-2</c:v>
                </c:pt>
                <c:pt idx="3">
                  <c:v>8.5613185206641296E-2</c:v>
                </c:pt>
                <c:pt idx="4">
                  <c:v>4.7653983975338265E-2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B2D-4D83-A827-F0F7511219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6752776333013174E-3"/>
                  <c:y val="5.057776172500074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2D-4D83-A827-F0F75112197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2008 to 2010</c:v>
                </c:pt>
                <c:pt idx="1">
                  <c:v>2010 to 2012</c:v>
                </c:pt>
                <c:pt idx="2">
                  <c:v>2012 to 2014</c:v>
                </c:pt>
                <c:pt idx="3">
                  <c:v>2014 to 2016</c:v>
                </c:pt>
                <c:pt idx="4">
                  <c:v>2016 to 2018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-1.5114219820389518E-2</c:v>
                </c:pt>
                <c:pt idx="1">
                  <c:v>5.7218136570709177E-3</c:v>
                </c:pt>
                <c:pt idx="2">
                  <c:v>3.7749043325541631E-2</c:v>
                </c:pt>
                <c:pt idx="3">
                  <c:v>3.5132841716462915E-2</c:v>
                </c:pt>
                <c:pt idx="4">
                  <c:v>3.4389676346957998E-2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B2D-4D83-A827-F0F75112197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9090832"/>
        <c:axId val="34928442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Premium + Deductible</c:v>
                      </c:pt>
                    </c:strCache>
                  </c:strRef>
                </c:tx>
                <c:spPr>
                  <a:ln w="38100" cap="rnd">
                    <a:solidFill>
                      <a:schemeClr val="accent5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FB2D-4D83-A827-F0F75112197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2008 to 2010</c:v>
                      </c:pt>
                      <c:pt idx="1">
                        <c:v>2010 to 2012</c:v>
                      </c:pt>
                      <c:pt idx="2">
                        <c:v>2012 to 2014</c:v>
                      </c:pt>
                      <c:pt idx="3">
                        <c:v>2014 to 2016</c:v>
                      </c:pt>
                      <c:pt idx="4">
                        <c:v>2016 to 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6.1566331852643597E-2</c:v>
                      </c:pt>
                      <c:pt idx="1">
                        <c:v>7.0469260119162991E-2</c:v>
                      </c:pt>
                      <c:pt idx="2">
                        <c:v>5.6395619613102799E-2</c:v>
                      </c:pt>
                      <c:pt idx="3">
                        <c:v>6.314403039183647E-2</c:v>
                      </c:pt>
                      <c:pt idx="4">
                        <c:v>4.4183303896855985E-2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FB2D-4D83-A827-F0F751121979}"/>
                  </c:ext>
                </c:extLst>
              </c15:ser>
            </c15:filteredLineSeries>
          </c:ext>
        </c:extLst>
      </c:lineChart>
      <c:catAx>
        <c:axId val="34909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84424"/>
        <c:crossesAt val="-5.000000000000001E-2"/>
        <c:auto val="1"/>
        <c:lblAlgn val="ctr"/>
        <c:lblOffset val="100"/>
        <c:noMultiLvlLbl val="0"/>
      </c:catAx>
      <c:valAx>
        <c:axId val="349284424"/>
        <c:scaling>
          <c:orientation val="minMax"/>
          <c:max val="0.12000000000000001"/>
          <c:min val="-4.0000000000000008E-2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49090832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2892532875595E-4"/>
          <c:y val="3.6515748031496063E-2"/>
          <c:w val="0.980516525355283"/>
          <c:h val="0.799953740157480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Premium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5.0999999999999997E-2</c:v>
                </c:pt>
                <c:pt idx="1">
                  <c:v>5.7999999999999996E-2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6F-4931-BEF1-874336E9B3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Deductible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0.0%</c:formatCode>
                <c:ptCount val="6"/>
                <c:pt idx="0">
                  <c:v>2.7000000000000003E-2</c:v>
                </c:pt>
                <c:pt idx="1">
                  <c:v>3.3000000000000002E-2</c:v>
                </c:pt>
                <c:pt idx="2">
                  <c:v>3.7999999999999999E-2</c:v>
                </c:pt>
                <c:pt idx="3">
                  <c:v>4.0999999999999995E-2</c:v>
                </c:pt>
                <c:pt idx="4">
                  <c:v>4.4999999999999998E-2</c:v>
                </c:pt>
                <c:pt idx="5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6F-4931-BEF1-874336E9B3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Premium + Deductible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0.0%</c:formatCode>
                <c:ptCount val="6"/>
                <c:pt idx="0">
                  <c:v>7.8E-2</c:v>
                </c:pt>
                <c:pt idx="1">
                  <c:v>9.0999999999999998E-2</c:v>
                </c:pt>
                <c:pt idx="2">
                  <c:v>0.10300000000000001</c:v>
                </c:pt>
                <c:pt idx="3">
                  <c:v>0.107</c:v>
                </c:pt>
                <c:pt idx="4">
                  <c:v>0.113</c:v>
                </c:pt>
                <c:pt idx="5">
                  <c:v>0.115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6F-4931-BEF1-874336E9B3C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674304"/>
        <c:axId val="173408040"/>
      </c:lineChart>
      <c:catAx>
        <c:axId val="1736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08040"/>
        <c:crosses val="autoZero"/>
        <c:auto val="1"/>
        <c:lblAlgn val="ctr"/>
        <c:lblOffset val="100"/>
        <c:noMultiLvlLbl val="0"/>
      </c:catAx>
      <c:valAx>
        <c:axId val="173408040"/>
        <c:scaling>
          <c:orientation val="minMax"/>
          <c:max val="0.15000000000000002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73674304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28529767113416E-4"/>
          <c:y val="4.8903110912310636E-2"/>
          <c:w val="0.98363315696649034"/>
          <c:h val="0.852167407439551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circle"/>
            <c:size val="7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4FF-4527-9236-D865EC940AF2}"/>
              </c:ext>
            </c:extLst>
          </c:dPt>
          <c:dLbls>
            <c:dLbl>
              <c:idx val="2"/>
              <c:layout>
                <c:manualLayout>
                  <c:x val="-4.1191427533599709E-2"/>
                  <c:y val="-4.256467781154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FF-4527-9236-D865EC940AF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2"/>
                    </a:solidFill>
                    <a:latin typeface="+mn-lt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2008 to 2010</c:v>
                </c:pt>
                <c:pt idx="1">
                  <c:v>2010 to 2012</c:v>
                </c:pt>
                <c:pt idx="2">
                  <c:v>2012 to 2014</c:v>
                </c:pt>
                <c:pt idx="3">
                  <c:v>2014 to 2016</c:v>
                </c:pt>
                <c:pt idx="4">
                  <c:v>2016 to 2018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6.127799822293678E-2</c:v>
                </c:pt>
                <c:pt idx="1">
                  <c:v>4.3972481682405862E-2</c:v>
                </c:pt>
                <c:pt idx="2">
                  <c:v>4.0773515063794452E-2</c:v>
                </c:pt>
                <c:pt idx="3">
                  <c:v>2.2802438661658542E-2</c:v>
                </c:pt>
                <c:pt idx="4">
                  <c:v>4.911354936867518E-2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FF-4527-9236-D865EC940A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1"/>
              <c:layout>
                <c:manualLayout>
                  <c:x val="-2.3755902651652797E-2"/>
                  <c:y val="-5.8014843651519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FF-4527-9236-D865EC940AF2}"/>
                </c:ext>
              </c:extLst>
            </c:dLbl>
            <c:dLbl>
              <c:idx val="2"/>
              <c:layout>
                <c:manualLayout>
                  <c:x val="-3.6832546313112967E-2"/>
                  <c:y val="4.5358779509275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FF-4527-9236-D865EC940AF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2"/>
                    </a:solidFill>
                    <a:latin typeface="+mn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2008 to 2010</c:v>
                </c:pt>
                <c:pt idx="1">
                  <c:v>2010 to 2012</c:v>
                </c:pt>
                <c:pt idx="2">
                  <c:v>2012 to 2014</c:v>
                </c:pt>
                <c:pt idx="3">
                  <c:v>2014 to 2016</c:v>
                </c:pt>
                <c:pt idx="4">
                  <c:v>2016 to 2018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6.202964965399449E-2</c:v>
                </c:pt>
                <c:pt idx="1">
                  <c:v>5.6168904422021049E-2</c:v>
                </c:pt>
                <c:pt idx="2">
                  <c:v>3.7492714644904224E-2</c:v>
                </c:pt>
                <c:pt idx="3">
                  <c:v>3.1185890632104751E-2</c:v>
                </c:pt>
                <c:pt idx="4">
                  <c:v>5.1067592024391484E-2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FF-4527-9236-D865EC940AF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6160352"/>
        <c:axId val="8692816"/>
      </c:lineChart>
      <c:catAx>
        <c:axId val="17616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n-lt"/>
              </a:defRPr>
            </a:pPr>
            <a:endParaRPr lang="en-US"/>
          </a:p>
        </c:txPr>
        <c:crossAx val="8692816"/>
        <c:crosses val="autoZero"/>
        <c:auto val="1"/>
        <c:lblAlgn val="ctr"/>
        <c:lblOffset val="100"/>
        <c:noMultiLvlLbl val="0"/>
      </c:catAx>
      <c:valAx>
        <c:axId val="8692816"/>
        <c:scaling>
          <c:orientation val="minMax"/>
          <c:max val="0.1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76160352"/>
        <c:crosses val="autoZero"/>
        <c:crossBetween val="between"/>
        <c:majorUnit val="2.0000000000000004E-2"/>
      </c:valAx>
      <c:spPr>
        <a:noFill/>
        <a:ln w="25407">
          <a:noFill/>
        </a:ln>
      </c:spPr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00990154008529E-2"/>
          <c:y val="3.0397239921911515E-2"/>
          <c:w val="0.92782246663611501"/>
          <c:h val="0.71792070203415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cat>
            <c:strRef>
              <c:f>Sheet1!$A$2:$A$52</c:f>
              <c:strCache>
                <c:ptCount val="51"/>
                <c:pt idx="0">
                  <c:v>Hawaii</c:v>
                </c:pt>
                <c:pt idx="1">
                  <c:v>Washington</c:v>
                </c:pt>
                <c:pt idx="2">
                  <c:v>Oregon</c:v>
                </c:pt>
                <c:pt idx="3">
                  <c:v>Montana</c:v>
                </c:pt>
                <c:pt idx="4">
                  <c:v>Alaska</c:v>
                </c:pt>
                <c:pt idx="5">
                  <c:v>Utah</c:v>
                </c:pt>
                <c:pt idx="6">
                  <c:v>Idaho</c:v>
                </c:pt>
                <c:pt idx="7">
                  <c:v>California</c:v>
                </c:pt>
                <c:pt idx="8">
                  <c:v>North Dakota</c:v>
                </c:pt>
                <c:pt idx="9">
                  <c:v>Kansas</c:v>
                </c:pt>
                <c:pt idx="10">
                  <c:v>Colorado</c:v>
                </c:pt>
                <c:pt idx="11">
                  <c:v>Oklahoma</c:v>
                </c:pt>
                <c:pt idx="12">
                  <c:v>North Carolina</c:v>
                </c:pt>
                <c:pt idx="13">
                  <c:v>Delaware</c:v>
                </c:pt>
                <c:pt idx="14">
                  <c:v>Pennsylvania</c:v>
                </c:pt>
                <c:pt idx="15">
                  <c:v>West Virginia</c:v>
                </c:pt>
                <c:pt idx="16">
                  <c:v>Nevada</c:v>
                </c:pt>
                <c:pt idx="17">
                  <c:v>Mississippi</c:v>
                </c:pt>
                <c:pt idx="18">
                  <c:v>District of Columbia</c:v>
                </c:pt>
                <c:pt idx="19">
                  <c:v>Arkansas</c:v>
                </c:pt>
                <c:pt idx="20">
                  <c:v>Indiana</c:v>
                </c:pt>
                <c:pt idx="21">
                  <c:v>Wyoming</c:v>
                </c:pt>
                <c:pt idx="22">
                  <c:v>Nebraska</c:v>
                </c:pt>
                <c:pt idx="23">
                  <c:v>Missouri</c:v>
                </c:pt>
                <c:pt idx="24">
                  <c:v>Tennessee</c:v>
                </c:pt>
                <c:pt idx="25">
                  <c:v>Texas</c:v>
                </c:pt>
                <c:pt idx="26">
                  <c:v>South Carolina</c:v>
                </c:pt>
                <c:pt idx="27">
                  <c:v>Michigan</c:v>
                </c:pt>
                <c:pt idx="28">
                  <c:v>Alabama</c:v>
                </c:pt>
                <c:pt idx="29">
                  <c:v>Vermont</c:v>
                </c:pt>
                <c:pt idx="30">
                  <c:v>Maine</c:v>
                </c:pt>
                <c:pt idx="31">
                  <c:v>Florida</c:v>
                </c:pt>
                <c:pt idx="32">
                  <c:v>Georgia</c:v>
                </c:pt>
                <c:pt idx="33">
                  <c:v>South Dakota</c:v>
                </c:pt>
                <c:pt idx="34">
                  <c:v>Illinois</c:v>
                </c:pt>
                <c:pt idx="35">
                  <c:v>Arizona</c:v>
                </c:pt>
                <c:pt idx="36">
                  <c:v>New Mexico</c:v>
                </c:pt>
                <c:pt idx="37">
                  <c:v>Minnesota</c:v>
                </c:pt>
                <c:pt idx="38">
                  <c:v>New York</c:v>
                </c:pt>
                <c:pt idx="39">
                  <c:v>Louisiana</c:v>
                </c:pt>
                <c:pt idx="40">
                  <c:v>Maryland</c:v>
                </c:pt>
                <c:pt idx="41">
                  <c:v>Iowa</c:v>
                </c:pt>
                <c:pt idx="42">
                  <c:v>Wisconsin</c:v>
                </c:pt>
                <c:pt idx="43">
                  <c:v>New Jersey</c:v>
                </c:pt>
                <c:pt idx="44">
                  <c:v>New Hampshire</c:v>
                </c:pt>
                <c:pt idx="45">
                  <c:v>Ohio</c:v>
                </c:pt>
                <c:pt idx="46">
                  <c:v>Kentucky</c:v>
                </c:pt>
                <c:pt idx="47">
                  <c:v>Connecticut</c:v>
                </c:pt>
                <c:pt idx="48">
                  <c:v>Virginia</c:v>
                </c:pt>
                <c:pt idx="49">
                  <c:v>Rhode Island</c:v>
                </c:pt>
                <c:pt idx="50">
                  <c:v>Massachusetts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755</c:v>
                </c:pt>
                <c:pt idx="1">
                  <c:v>955</c:v>
                </c:pt>
                <c:pt idx="2">
                  <c:v>1061</c:v>
                </c:pt>
                <c:pt idx="3">
                  <c:v>1115</c:v>
                </c:pt>
                <c:pt idx="4">
                  <c:v>1154</c:v>
                </c:pt>
                <c:pt idx="5">
                  <c:v>1183</c:v>
                </c:pt>
                <c:pt idx="6">
                  <c:v>1199</c:v>
                </c:pt>
                <c:pt idx="7">
                  <c:v>1202</c:v>
                </c:pt>
                <c:pt idx="8">
                  <c:v>1246</c:v>
                </c:pt>
                <c:pt idx="9">
                  <c:v>1255</c:v>
                </c:pt>
                <c:pt idx="10">
                  <c:v>1289</c:v>
                </c:pt>
                <c:pt idx="11">
                  <c:v>1293</c:v>
                </c:pt>
                <c:pt idx="12">
                  <c:v>1295</c:v>
                </c:pt>
                <c:pt idx="13">
                  <c:v>1340</c:v>
                </c:pt>
                <c:pt idx="14">
                  <c:v>1351</c:v>
                </c:pt>
                <c:pt idx="15">
                  <c:v>1353</c:v>
                </c:pt>
                <c:pt idx="16">
                  <c:v>1355</c:v>
                </c:pt>
                <c:pt idx="17">
                  <c:v>1365</c:v>
                </c:pt>
                <c:pt idx="18">
                  <c:v>1369</c:v>
                </c:pt>
                <c:pt idx="19">
                  <c:v>1375</c:v>
                </c:pt>
                <c:pt idx="20">
                  <c:v>1383</c:v>
                </c:pt>
                <c:pt idx="21">
                  <c:v>1385</c:v>
                </c:pt>
                <c:pt idx="22">
                  <c:v>1388</c:v>
                </c:pt>
                <c:pt idx="23">
                  <c:v>1403</c:v>
                </c:pt>
                <c:pt idx="24">
                  <c:v>1410</c:v>
                </c:pt>
                <c:pt idx="25">
                  <c:v>1413</c:v>
                </c:pt>
                <c:pt idx="26">
                  <c:v>1427</c:v>
                </c:pt>
                <c:pt idx="27">
                  <c:v>1433</c:v>
                </c:pt>
                <c:pt idx="28">
                  <c:v>1453</c:v>
                </c:pt>
                <c:pt idx="29">
                  <c:v>1456</c:v>
                </c:pt>
                <c:pt idx="30">
                  <c:v>1461</c:v>
                </c:pt>
                <c:pt idx="31">
                  <c:v>1472</c:v>
                </c:pt>
                <c:pt idx="32">
                  <c:v>1476</c:v>
                </c:pt>
                <c:pt idx="33">
                  <c:v>1541</c:v>
                </c:pt>
                <c:pt idx="34">
                  <c:v>1548</c:v>
                </c:pt>
                <c:pt idx="35">
                  <c:v>1554</c:v>
                </c:pt>
                <c:pt idx="36">
                  <c:v>1558</c:v>
                </c:pt>
                <c:pt idx="37">
                  <c:v>1575</c:v>
                </c:pt>
                <c:pt idx="38">
                  <c:v>1578</c:v>
                </c:pt>
                <c:pt idx="39">
                  <c:v>1584</c:v>
                </c:pt>
                <c:pt idx="40">
                  <c:v>1588</c:v>
                </c:pt>
                <c:pt idx="41">
                  <c:v>1592</c:v>
                </c:pt>
                <c:pt idx="42">
                  <c:v>1596</c:v>
                </c:pt>
                <c:pt idx="43">
                  <c:v>1598</c:v>
                </c:pt>
                <c:pt idx="44">
                  <c:v>1618</c:v>
                </c:pt>
                <c:pt idx="45">
                  <c:v>1632</c:v>
                </c:pt>
                <c:pt idx="46">
                  <c:v>1633</c:v>
                </c:pt>
                <c:pt idx="47">
                  <c:v>1672</c:v>
                </c:pt>
                <c:pt idx="48">
                  <c:v>1746</c:v>
                </c:pt>
                <c:pt idx="49">
                  <c:v>1807</c:v>
                </c:pt>
                <c:pt idx="50">
                  <c:v>1903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6-4816-BE09-D455C0E05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5197440"/>
        <c:axId val="3476518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Hawaii</c:v>
                </c:pt>
                <c:pt idx="1">
                  <c:v>Washington</c:v>
                </c:pt>
                <c:pt idx="2">
                  <c:v>Oregon</c:v>
                </c:pt>
                <c:pt idx="3">
                  <c:v>Montana</c:v>
                </c:pt>
                <c:pt idx="4">
                  <c:v>Alaska</c:v>
                </c:pt>
                <c:pt idx="5">
                  <c:v>Utah</c:v>
                </c:pt>
                <c:pt idx="6">
                  <c:v>Idaho</c:v>
                </c:pt>
                <c:pt idx="7">
                  <c:v>California</c:v>
                </c:pt>
                <c:pt idx="8">
                  <c:v>North Dakota</c:v>
                </c:pt>
                <c:pt idx="9">
                  <c:v>Kansas</c:v>
                </c:pt>
                <c:pt idx="10">
                  <c:v>Colorado</c:v>
                </c:pt>
                <c:pt idx="11">
                  <c:v>Oklahoma</c:v>
                </c:pt>
                <c:pt idx="12">
                  <c:v>North Carolina</c:v>
                </c:pt>
                <c:pt idx="13">
                  <c:v>Delaware</c:v>
                </c:pt>
                <c:pt idx="14">
                  <c:v>Pennsylvania</c:v>
                </c:pt>
                <c:pt idx="15">
                  <c:v>West Virginia</c:v>
                </c:pt>
                <c:pt idx="16">
                  <c:v>Nevada</c:v>
                </c:pt>
                <c:pt idx="17">
                  <c:v>Mississippi</c:v>
                </c:pt>
                <c:pt idx="18">
                  <c:v>District of Columbia</c:v>
                </c:pt>
                <c:pt idx="19">
                  <c:v>Arkansas</c:v>
                </c:pt>
                <c:pt idx="20">
                  <c:v>Indiana</c:v>
                </c:pt>
                <c:pt idx="21">
                  <c:v>Wyoming</c:v>
                </c:pt>
                <c:pt idx="22">
                  <c:v>Nebraska</c:v>
                </c:pt>
                <c:pt idx="23">
                  <c:v>Missouri</c:v>
                </c:pt>
                <c:pt idx="24">
                  <c:v>Tennessee</c:v>
                </c:pt>
                <c:pt idx="25">
                  <c:v>Texas</c:v>
                </c:pt>
                <c:pt idx="26">
                  <c:v>South Carolina</c:v>
                </c:pt>
                <c:pt idx="27">
                  <c:v>Michigan</c:v>
                </c:pt>
                <c:pt idx="28">
                  <c:v>Alabama</c:v>
                </c:pt>
                <c:pt idx="29">
                  <c:v>Vermont</c:v>
                </c:pt>
                <c:pt idx="30">
                  <c:v>Maine</c:v>
                </c:pt>
                <c:pt idx="31">
                  <c:v>Florida</c:v>
                </c:pt>
                <c:pt idx="32">
                  <c:v>Georgia</c:v>
                </c:pt>
                <c:pt idx="33">
                  <c:v>South Dakota</c:v>
                </c:pt>
                <c:pt idx="34">
                  <c:v>Illinois</c:v>
                </c:pt>
                <c:pt idx="35">
                  <c:v>Arizona</c:v>
                </c:pt>
                <c:pt idx="36">
                  <c:v>New Mexico</c:v>
                </c:pt>
                <c:pt idx="37">
                  <c:v>Minnesota</c:v>
                </c:pt>
                <c:pt idx="38">
                  <c:v>New York</c:v>
                </c:pt>
                <c:pt idx="39">
                  <c:v>Louisiana</c:v>
                </c:pt>
                <c:pt idx="40">
                  <c:v>Maryland</c:v>
                </c:pt>
                <c:pt idx="41">
                  <c:v>Iowa</c:v>
                </c:pt>
                <c:pt idx="42">
                  <c:v>Wisconsin</c:v>
                </c:pt>
                <c:pt idx="43">
                  <c:v>New Jersey</c:v>
                </c:pt>
                <c:pt idx="44">
                  <c:v>New Hampshire</c:v>
                </c:pt>
                <c:pt idx="45">
                  <c:v>Ohio</c:v>
                </c:pt>
                <c:pt idx="46">
                  <c:v>Kentucky</c:v>
                </c:pt>
                <c:pt idx="47">
                  <c:v>Connecticut</c:v>
                </c:pt>
                <c:pt idx="48">
                  <c:v>Virginia</c:v>
                </c:pt>
                <c:pt idx="49">
                  <c:v>Rhode Island</c:v>
                </c:pt>
                <c:pt idx="50">
                  <c:v>Massachusetts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1427</c:v>
                </c:pt>
                <c:pt idx="1">
                  <c:v>1427</c:v>
                </c:pt>
                <c:pt idx="2">
                  <c:v>1427</c:v>
                </c:pt>
                <c:pt idx="3">
                  <c:v>1427</c:v>
                </c:pt>
                <c:pt idx="4">
                  <c:v>1427</c:v>
                </c:pt>
                <c:pt idx="5">
                  <c:v>1427</c:v>
                </c:pt>
                <c:pt idx="6">
                  <c:v>1427</c:v>
                </c:pt>
                <c:pt idx="7">
                  <c:v>1427</c:v>
                </c:pt>
                <c:pt idx="8">
                  <c:v>1427</c:v>
                </c:pt>
                <c:pt idx="9">
                  <c:v>1427</c:v>
                </c:pt>
                <c:pt idx="10">
                  <c:v>1427</c:v>
                </c:pt>
                <c:pt idx="11">
                  <c:v>1427</c:v>
                </c:pt>
                <c:pt idx="12">
                  <c:v>1427</c:v>
                </c:pt>
                <c:pt idx="13">
                  <c:v>1427</c:v>
                </c:pt>
                <c:pt idx="14">
                  <c:v>1427</c:v>
                </c:pt>
                <c:pt idx="15">
                  <c:v>1427</c:v>
                </c:pt>
                <c:pt idx="16">
                  <c:v>1427</c:v>
                </c:pt>
                <c:pt idx="17">
                  <c:v>1427</c:v>
                </c:pt>
                <c:pt idx="18">
                  <c:v>1427</c:v>
                </c:pt>
                <c:pt idx="19">
                  <c:v>1427</c:v>
                </c:pt>
                <c:pt idx="20">
                  <c:v>1427</c:v>
                </c:pt>
                <c:pt idx="21">
                  <c:v>1427</c:v>
                </c:pt>
                <c:pt idx="22">
                  <c:v>1427</c:v>
                </c:pt>
                <c:pt idx="23">
                  <c:v>1427</c:v>
                </c:pt>
                <c:pt idx="24">
                  <c:v>1427</c:v>
                </c:pt>
                <c:pt idx="25">
                  <c:v>1427</c:v>
                </c:pt>
                <c:pt idx="26">
                  <c:v>1427</c:v>
                </c:pt>
                <c:pt idx="27">
                  <c:v>1427</c:v>
                </c:pt>
                <c:pt idx="28">
                  <c:v>1427</c:v>
                </c:pt>
                <c:pt idx="29">
                  <c:v>1427</c:v>
                </c:pt>
                <c:pt idx="30">
                  <c:v>1427</c:v>
                </c:pt>
                <c:pt idx="31">
                  <c:v>1427</c:v>
                </c:pt>
                <c:pt idx="32">
                  <c:v>1427</c:v>
                </c:pt>
                <c:pt idx="33">
                  <c:v>1427</c:v>
                </c:pt>
                <c:pt idx="34">
                  <c:v>1427</c:v>
                </c:pt>
                <c:pt idx="35">
                  <c:v>1427</c:v>
                </c:pt>
                <c:pt idx="36">
                  <c:v>1427</c:v>
                </c:pt>
                <c:pt idx="37">
                  <c:v>1427</c:v>
                </c:pt>
                <c:pt idx="38">
                  <c:v>1427</c:v>
                </c:pt>
                <c:pt idx="39">
                  <c:v>1427</c:v>
                </c:pt>
                <c:pt idx="40">
                  <c:v>1427</c:v>
                </c:pt>
                <c:pt idx="41">
                  <c:v>1427</c:v>
                </c:pt>
                <c:pt idx="42">
                  <c:v>1427</c:v>
                </c:pt>
                <c:pt idx="43">
                  <c:v>1427</c:v>
                </c:pt>
                <c:pt idx="44">
                  <c:v>1427</c:v>
                </c:pt>
                <c:pt idx="45">
                  <c:v>1427</c:v>
                </c:pt>
                <c:pt idx="46">
                  <c:v>1427</c:v>
                </c:pt>
                <c:pt idx="47">
                  <c:v>1427</c:v>
                </c:pt>
                <c:pt idx="48">
                  <c:v>1427</c:v>
                </c:pt>
                <c:pt idx="49">
                  <c:v>1427</c:v>
                </c:pt>
                <c:pt idx="50">
                  <c:v>1427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E6-4816-BE09-D455C0E05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97440"/>
        <c:axId val="347651896"/>
      </c:lineChart>
      <c:catAx>
        <c:axId val="17519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47651896"/>
        <c:crosses val="autoZero"/>
        <c:auto val="1"/>
        <c:lblAlgn val="ctr"/>
        <c:lblOffset val="100"/>
        <c:noMultiLvlLbl val="0"/>
      </c:catAx>
      <c:valAx>
        <c:axId val="347651896"/>
        <c:scaling>
          <c:orientation val="minMax"/>
          <c:max val="2000"/>
          <c:min val="0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latin typeface="+mn-lt"/>
                <a:cs typeface="Calibri" panose="020F0502020204030204" pitchFamily="34" charset="0"/>
              </a:defRPr>
            </a:pPr>
            <a:endParaRPr lang="en-US"/>
          </a:p>
        </c:txPr>
        <c:crossAx val="175197440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00990154008529E-2"/>
          <c:y val="3.2518478153844295E-2"/>
          <c:w val="0.92641153189184688"/>
          <c:h val="0.7225030894881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cat>
            <c:strRef>
              <c:f>Sheet1!$A$2:$A$52</c:f>
              <c:strCache>
                <c:ptCount val="51"/>
                <c:pt idx="0">
                  <c:v>Washington</c:v>
                </c:pt>
                <c:pt idx="1">
                  <c:v>Michigan</c:v>
                </c:pt>
                <c:pt idx="2">
                  <c:v>West Virginia</c:v>
                </c:pt>
                <c:pt idx="3">
                  <c:v>Alaska</c:v>
                </c:pt>
                <c:pt idx="4">
                  <c:v>Indiana</c:v>
                </c:pt>
                <c:pt idx="5">
                  <c:v>Utah</c:v>
                </c:pt>
                <c:pt idx="6">
                  <c:v>New Mexico</c:v>
                </c:pt>
                <c:pt idx="7">
                  <c:v>Wisconsin</c:v>
                </c:pt>
                <c:pt idx="8">
                  <c:v>Colorado</c:v>
                </c:pt>
                <c:pt idx="9">
                  <c:v>North Dakota</c:v>
                </c:pt>
                <c:pt idx="10">
                  <c:v>Missouri</c:v>
                </c:pt>
                <c:pt idx="11">
                  <c:v>New York</c:v>
                </c:pt>
                <c:pt idx="12">
                  <c:v>Ohio</c:v>
                </c:pt>
                <c:pt idx="13">
                  <c:v>Pennsylvania</c:v>
                </c:pt>
                <c:pt idx="14">
                  <c:v>Iowa</c:v>
                </c:pt>
                <c:pt idx="15">
                  <c:v>Wyoming</c:v>
                </c:pt>
                <c:pt idx="16">
                  <c:v>Montana</c:v>
                </c:pt>
                <c:pt idx="17">
                  <c:v>Idaho</c:v>
                </c:pt>
                <c:pt idx="18">
                  <c:v>Kansas</c:v>
                </c:pt>
                <c:pt idx="19">
                  <c:v>Alabama</c:v>
                </c:pt>
                <c:pt idx="20">
                  <c:v>South Carolina</c:v>
                </c:pt>
                <c:pt idx="21">
                  <c:v>Oklahoma</c:v>
                </c:pt>
                <c:pt idx="22">
                  <c:v>Vermont</c:v>
                </c:pt>
                <c:pt idx="23">
                  <c:v>Connecticut</c:v>
                </c:pt>
                <c:pt idx="24">
                  <c:v>Maine</c:v>
                </c:pt>
                <c:pt idx="25">
                  <c:v>California</c:v>
                </c:pt>
                <c:pt idx="26">
                  <c:v>Illinois</c:v>
                </c:pt>
                <c:pt idx="27">
                  <c:v>Kentucky</c:v>
                </c:pt>
                <c:pt idx="28">
                  <c:v>Nebraska</c:v>
                </c:pt>
                <c:pt idx="29">
                  <c:v>Hawaii</c:v>
                </c:pt>
                <c:pt idx="30">
                  <c:v>Rhode Island</c:v>
                </c:pt>
                <c:pt idx="31">
                  <c:v>Tennessee</c:v>
                </c:pt>
                <c:pt idx="32">
                  <c:v>New Hampshire</c:v>
                </c:pt>
                <c:pt idx="33">
                  <c:v>Mississippi</c:v>
                </c:pt>
                <c:pt idx="34">
                  <c:v>Massachusetts</c:v>
                </c:pt>
                <c:pt idx="35">
                  <c:v>Delaware</c:v>
                </c:pt>
                <c:pt idx="36">
                  <c:v>Arkansas</c:v>
                </c:pt>
                <c:pt idx="37">
                  <c:v>Arizona</c:v>
                </c:pt>
                <c:pt idx="38">
                  <c:v>South Dakota</c:v>
                </c:pt>
                <c:pt idx="39">
                  <c:v>Georgia</c:v>
                </c:pt>
                <c:pt idx="40">
                  <c:v>Florida</c:v>
                </c:pt>
                <c:pt idx="41">
                  <c:v>Oregon</c:v>
                </c:pt>
                <c:pt idx="42">
                  <c:v>North Carolina</c:v>
                </c:pt>
                <c:pt idx="43">
                  <c:v>Texas</c:v>
                </c:pt>
                <c:pt idx="44">
                  <c:v>Maryland</c:v>
                </c:pt>
                <c:pt idx="45">
                  <c:v>Minnesota</c:v>
                </c:pt>
                <c:pt idx="46">
                  <c:v>Nevada</c:v>
                </c:pt>
                <c:pt idx="47">
                  <c:v>New Jersey</c:v>
                </c:pt>
                <c:pt idx="48">
                  <c:v>Louisiana</c:v>
                </c:pt>
                <c:pt idx="49">
                  <c:v>District of Columbia</c:v>
                </c:pt>
                <c:pt idx="50">
                  <c:v>Virginia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3862</c:v>
                </c:pt>
                <c:pt idx="1">
                  <c:v>4280</c:v>
                </c:pt>
                <c:pt idx="2">
                  <c:v>4371</c:v>
                </c:pt>
                <c:pt idx="3">
                  <c:v>4501</c:v>
                </c:pt>
                <c:pt idx="4">
                  <c:v>4551</c:v>
                </c:pt>
                <c:pt idx="5">
                  <c:v>4594</c:v>
                </c:pt>
                <c:pt idx="6">
                  <c:v>4723</c:v>
                </c:pt>
                <c:pt idx="7">
                  <c:v>4952</c:v>
                </c:pt>
                <c:pt idx="8">
                  <c:v>4963</c:v>
                </c:pt>
                <c:pt idx="9">
                  <c:v>4982</c:v>
                </c:pt>
                <c:pt idx="10">
                  <c:v>5003</c:v>
                </c:pt>
                <c:pt idx="11">
                  <c:v>5006</c:v>
                </c:pt>
                <c:pt idx="12">
                  <c:v>5016</c:v>
                </c:pt>
                <c:pt idx="13">
                  <c:v>5111</c:v>
                </c:pt>
                <c:pt idx="14">
                  <c:v>5143</c:v>
                </c:pt>
                <c:pt idx="15">
                  <c:v>5205</c:v>
                </c:pt>
                <c:pt idx="16">
                  <c:v>5208</c:v>
                </c:pt>
                <c:pt idx="17">
                  <c:v>5211</c:v>
                </c:pt>
                <c:pt idx="18">
                  <c:v>5248</c:v>
                </c:pt>
                <c:pt idx="19">
                  <c:v>5278</c:v>
                </c:pt>
                <c:pt idx="20">
                  <c:v>5301</c:v>
                </c:pt>
                <c:pt idx="21">
                  <c:v>5306</c:v>
                </c:pt>
                <c:pt idx="22">
                  <c:v>5334</c:v>
                </c:pt>
                <c:pt idx="23">
                  <c:v>5352</c:v>
                </c:pt>
                <c:pt idx="24">
                  <c:v>5375</c:v>
                </c:pt>
                <c:pt idx="25">
                  <c:v>5376</c:v>
                </c:pt>
                <c:pt idx="26">
                  <c:v>5378</c:v>
                </c:pt>
                <c:pt idx="27">
                  <c:v>5382</c:v>
                </c:pt>
                <c:pt idx="28">
                  <c:v>5414</c:v>
                </c:pt>
                <c:pt idx="29">
                  <c:v>5475</c:v>
                </c:pt>
                <c:pt idx="30">
                  <c:v>5493</c:v>
                </c:pt>
                <c:pt idx="31">
                  <c:v>5514</c:v>
                </c:pt>
                <c:pt idx="32">
                  <c:v>5535</c:v>
                </c:pt>
                <c:pt idx="33">
                  <c:v>5680</c:v>
                </c:pt>
                <c:pt idx="34">
                  <c:v>5693</c:v>
                </c:pt>
                <c:pt idx="35">
                  <c:v>5715</c:v>
                </c:pt>
                <c:pt idx="36">
                  <c:v>5728</c:v>
                </c:pt>
                <c:pt idx="37">
                  <c:v>5786</c:v>
                </c:pt>
                <c:pt idx="38">
                  <c:v>5810</c:v>
                </c:pt>
                <c:pt idx="39">
                  <c:v>5846</c:v>
                </c:pt>
                <c:pt idx="40">
                  <c:v>5908</c:v>
                </c:pt>
                <c:pt idx="41">
                  <c:v>5913</c:v>
                </c:pt>
                <c:pt idx="42">
                  <c:v>5948</c:v>
                </c:pt>
                <c:pt idx="43">
                  <c:v>5964</c:v>
                </c:pt>
                <c:pt idx="44">
                  <c:v>6177</c:v>
                </c:pt>
                <c:pt idx="45">
                  <c:v>6190</c:v>
                </c:pt>
                <c:pt idx="46">
                  <c:v>6252</c:v>
                </c:pt>
                <c:pt idx="47">
                  <c:v>6253</c:v>
                </c:pt>
                <c:pt idx="48">
                  <c:v>6288</c:v>
                </c:pt>
                <c:pt idx="49">
                  <c:v>6358</c:v>
                </c:pt>
                <c:pt idx="50">
                  <c:v>6597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B-4A8D-94F1-2F4339093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7658472"/>
        <c:axId val="34912458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Washington</c:v>
                </c:pt>
                <c:pt idx="1">
                  <c:v>Michigan</c:v>
                </c:pt>
                <c:pt idx="2">
                  <c:v>West Virginia</c:v>
                </c:pt>
                <c:pt idx="3">
                  <c:v>Alaska</c:v>
                </c:pt>
                <c:pt idx="4">
                  <c:v>Indiana</c:v>
                </c:pt>
                <c:pt idx="5">
                  <c:v>Utah</c:v>
                </c:pt>
                <c:pt idx="6">
                  <c:v>New Mexico</c:v>
                </c:pt>
                <c:pt idx="7">
                  <c:v>Wisconsin</c:v>
                </c:pt>
                <c:pt idx="8">
                  <c:v>Colorado</c:v>
                </c:pt>
                <c:pt idx="9">
                  <c:v>North Dakota</c:v>
                </c:pt>
                <c:pt idx="10">
                  <c:v>Missouri</c:v>
                </c:pt>
                <c:pt idx="11">
                  <c:v>New York</c:v>
                </c:pt>
                <c:pt idx="12">
                  <c:v>Ohio</c:v>
                </c:pt>
                <c:pt idx="13">
                  <c:v>Pennsylvania</c:v>
                </c:pt>
                <c:pt idx="14">
                  <c:v>Iowa</c:v>
                </c:pt>
                <c:pt idx="15">
                  <c:v>Wyoming</c:v>
                </c:pt>
                <c:pt idx="16">
                  <c:v>Montana</c:v>
                </c:pt>
                <c:pt idx="17">
                  <c:v>Idaho</c:v>
                </c:pt>
                <c:pt idx="18">
                  <c:v>Kansas</c:v>
                </c:pt>
                <c:pt idx="19">
                  <c:v>Alabama</c:v>
                </c:pt>
                <c:pt idx="20">
                  <c:v>South Carolina</c:v>
                </c:pt>
                <c:pt idx="21">
                  <c:v>Oklahoma</c:v>
                </c:pt>
                <c:pt idx="22">
                  <c:v>Vermont</c:v>
                </c:pt>
                <c:pt idx="23">
                  <c:v>Connecticut</c:v>
                </c:pt>
                <c:pt idx="24">
                  <c:v>Maine</c:v>
                </c:pt>
                <c:pt idx="25">
                  <c:v>California</c:v>
                </c:pt>
                <c:pt idx="26">
                  <c:v>Illinois</c:v>
                </c:pt>
                <c:pt idx="27">
                  <c:v>Kentucky</c:v>
                </c:pt>
                <c:pt idx="28">
                  <c:v>Nebraska</c:v>
                </c:pt>
                <c:pt idx="29">
                  <c:v>Hawaii</c:v>
                </c:pt>
                <c:pt idx="30">
                  <c:v>Rhode Island</c:v>
                </c:pt>
                <c:pt idx="31">
                  <c:v>Tennessee</c:v>
                </c:pt>
                <c:pt idx="32">
                  <c:v>New Hampshire</c:v>
                </c:pt>
                <c:pt idx="33">
                  <c:v>Mississippi</c:v>
                </c:pt>
                <c:pt idx="34">
                  <c:v>Massachusetts</c:v>
                </c:pt>
                <c:pt idx="35">
                  <c:v>Delaware</c:v>
                </c:pt>
                <c:pt idx="36">
                  <c:v>Arkansas</c:v>
                </c:pt>
                <c:pt idx="37">
                  <c:v>Arizona</c:v>
                </c:pt>
                <c:pt idx="38">
                  <c:v>South Dakota</c:v>
                </c:pt>
                <c:pt idx="39">
                  <c:v>Georgia</c:v>
                </c:pt>
                <c:pt idx="40">
                  <c:v>Florida</c:v>
                </c:pt>
                <c:pt idx="41">
                  <c:v>Oregon</c:v>
                </c:pt>
                <c:pt idx="42">
                  <c:v>North Carolina</c:v>
                </c:pt>
                <c:pt idx="43">
                  <c:v>Texas</c:v>
                </c:pt>
                <c:pt idx="44">
                  <c:v>Maryland</c:v>
                </c:pt>
                <c:pt idx="45">
                  <c:v>Minnesota</c:v>
                </c:pt>
                <c:pt idx="46">
                  <c:v>Nevada</c:v>
                </c:pt>
                <c:pt idx="47">
                  <c:v>New Jersey</c:v>
                </c:pt>
                <c:pt idx="48">
                  <c:v>Louisiana</c:v>
                </c:pt>
                <c:pt idx="49">
                  <c:v>District of Columbia</c:v>
                </c:pt>
                <c:pt idx="50">
                  <c:v>Virginia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5431</c:v>
                </c:pt>
                <c:pt idx="1">
                  <c:v>5431</c:v>
                </c:pt>
                <c:pt idx="2">
                  <c:v>5431</c:v>
                </c:pt>
                <c:pt idx="3">
                  <c:v>5431</c:v>
                </c:pt>
                <c:pt idx="4">
                  <c:v>5431</c:v>
                </c:pt>
                <c:pt idx="5">
                  <c:v>5431</c:v>
                </c:pt>
                <c:pt idx="6">
                  <c:v>5431</c:v>
                </c:pt>
                <c:pt idx="7">
                  <c:v>5431</c:v>
                </c:pt>
                <c:pt idx="8">
                  <c:v>5431</c:v>
                </c:pt>
                <c:pt idx="9">
                  <c:v>5431</c:v>
                </c:pt>
                <c:pt idx="10">
                  <c:v>5431</c:v>
                </c:pt>
                <c:pt idx="11">
                  <c:v>5431</c:v>
                </c:pt>
                <c:pt idx="12">
                  <c:v>5431</c:v>
                </c:pt>
                <c:pt idx="13">
                  <c:v>5431</c:v>
                </c:pt>
                <c:pt idx="14">
                  <c:v>5431</c:v>
                </c:pt>
                <c:pt idx="15">
                  <c:v>5431</c:v>
                </c:pt>
                <c:pt idx="16">
                  <c:v>5431</c:v>
                </c:pt>
                <c:pt idx="17">
                  <c:v>5431</c:v>
                </c:pt>
                <c:pt idx="18">
                  <c:v>5431</c:v>
                </c:pt>
                <c:pt idx="19">
                  <c:v>5431</c:v>
                </c:pt>
                <c:pt idx="20">
                  <c:v>5431</c:v>
                </c:pt>
                <c:pt idx="21">
                  <c:v>5431</c:v>
                </c:pt>
                <c:pt idx="22">
                  <c:v>5431</c:v>
                </c:pt>
                <c:pt idx="23">
                  <c:v>5431</c:v>
                </c:pt>
                <c:pt idx="24">
                  <c:v>5431</c:v>
                </c:pt>
                <c:pt idx="25">
                  <c:v>5431</c:v>
                </c:pt>
                <c:pt idx="26">
                  <c:v>5431</c:v>
                </c:pt>
                <c:pt idx="27">
                  <c:v>5431</c:v>
                </c:pt>
                <c:pt idx="28">
                  <c:v>5431</c:v>
                </c:pt>
                <c:pt idx="29">
                  <c:v>5431</c:v>
                </c:pt>
                <c:pt idx="30">
                  <c:v>5431</c:v>
                </c:pt>
                <c:pt idx="31">
                  <c:v>5431</c:v>
                </c:pt>
                <c:pt idx="32">
                  <c:v>5431</c:v>
                </c:pt>
                <c:pt idx="33">
                  <c:v>5431</c:v>
                </c:pt>
                <c:pt idx="34">
                  <c:v>5431</c:v>
                </c:pt>
                <c:pt idx="35">
                  <c:v>5431</c:v>
                </c:pt>
                <c:pt idx="36">
                  <c:v>5431</c:v>
                </c:pt>
                <c:pt idx="37">
                  <c:v>5431</c:v>
                </c:pt>
                <c:pt idx="38">
                  <c:v>5431</c:v>
                </c:pt>
                <c:pt idx="39">
                  <c:v>5431</c:v>
                </c:pt>
                <c:pt idx="40">
                  <c:v>5431</c:v>
                </c:pt>
                <c:pt idx="41">
                  <c:v>5431</c:v>
                </c:pt>
                <c:pt idx="42">
                  <c:v>5431</c:v>
                </c:pt>
                <c:pt idx="43">
                  <c:v>5431</c:v>
                </c:pt>
                <c:pt idx="44">
                  <c:v>5431</c:v>
                </c:pt>
                <c:pt idx="45">
                  <c:v>5431</c:v>
                </c:pt>
                <c:pt idx="46">
                  <c:v>5431</c:v>
                </c:pt>
                <c:pt idx="47">
                  <c:v>5431</c:v>
                </c:pt>
                <c:pt idx="48">
                  <c:v>5431</c:v>
                </c:pt>
                <c:pt idx="49">
                  <c:v>5431</c:v>
                </c:pt>
                <c:pt idx="50">
                  <c:v>5431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CB-4A8D-94F1-2F4339093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658472"/>
        <c:axId val="349124584"/>
      </c:lineChart>
      <c:catAx>
        <c:axId val="347658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 b="0">
                <a:latin typeface="+mn-lt"/>
                <a:cs typeface="Calibri" panose="020F0502020204030204" pitchFamily="34" charset="0"/>
              </a:defRPr>
            </a:pPr>
            <a:endParaRPr lang="en-US"/>
          </a:p>
        </c:txPr>
        <c:crossAx val="349124584"/>
        <c:crosses val="autoZero"/>
        <c:auto val="1"/>
        <c:lblAlgn val="ctr"/>
        <c:lblOffset val="100"/>
        <c:noMultiLvlLbl val="0"/>
      </c:catAx>
      <c:valAx>
        <c:axId val="349124584"/>
        <c:scaling>
          <c:orientation val="minMax"/>
          <c:max val="7000"/>
          <c:min val="0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latin typeface="+mn-lt"/>
                <a:ea typeface="Roboto Slab" pitchFamily="2" charset="0"/>
                <a:cs typeface="Calibri" panose="020F0502020204030204" pitchFamily="34" charset="0"/>
              </a:defRPr>
            </a:pPr>
            <a:endParaRPr lang="en-US"/>
          </a:p>
        </c:txPr>
        <c:crossAx val="347658472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80395506117292E-2"/>
          <c:y val="3.0397239921911515E-2"/>
          <c:w val="0.93143212653973806"/>
          <c:h val="0.74060470706808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cat>
            <c:strRef>
              <c:f>Sheet1!$A$2:$A$52</c:f>
              <c:strCache>
                <c:ptCount val="51"/>
                <c:pt idx="0">
                  <c:v>District of Columbia</c:v>
                </c:pt>
                <c:pt idx="1">
                  <c:v>Hawaii</c:v>
                </c:pt>
                <c:pt idx="2">
                  <c:v>Utah</c:v>
                </c:pt>
                <c:pt idx="3">
                  <c:v>Massachusetts</c:v>
                </c:pt>
                <c:pt idx="4">
                  <c:v>Arkansas</c:v>
                </c:pt>
                <c:pt idx="5">
                  <c:v>Maryland</c:v>
                </c:pt>
                <c:pt idx="6">
                  <c:v>New York</c:v>
                </c:pt>
                <c:pt idx="7">
                  <c:v>Alabama</c:v>
                </c:pt>
                <c:pt idx="8">
                  <c:v>New Mexico</c:v>
                </c:pt>
                <c:pt idx="9">
                  <c:v>Louisiana</c:v>
                </c:pt>
                <c:pt idx="10">
                  <c:v>California</c:v>
                </c:pt>
                <c:pt idx="11">
                  <c:v>Oklahoma</c:v>
                </c:pt>
                <c:pt idx="12">
                  <c:v>Mississippi</c:v>
                </c:pt>
                <c:pt idx="13">
                  <c:v>Washington</c:v>
                </c:pt>
                <c:pt idx="14">
                  <c:v>Delaware</c:v>
                </c:pt>
                <c:pt idx="15">
                  <c:v>Kansas</c:v>
                </c:pt>
                <c:pt idx="16">
                  <c:v>South Carolina</c:v>
                </c:pt>
                <c:pt idx="17">
                  <c:v>Michigan</c:v>
                </c:pt>
                <c:pt idx="18">
                  <c:v>North Dakota</c:v>
                </c:pt>
                <c:pt idx="19">
                  <c:v>Illinois</c:v>
                </c:pt>
                <c:pt idx="20">
                  <c:v>New Jersey</c:v>
                </c:pt>
                <c:pt idx="21">
                  <c:v>Alaska</c:v>
                </c:pt>
                <c:pt idx="22">
                  <c:v>Pennsylvania</c:v>
                </c:pt>
                <c:pt idx="23">
                  <c:v>Kentucky</c:v>
                </c:pt>
                <c:pt idx="24">
                  <c:v>Nebraska</c:v>
                </c:pt>
                <c:pt idx="25">
                  <c:v>Rhode Island</c:v>
                </c:pt>
                <c:pt idx="26">
                  <c:v>Indiana</c:v>
                </c:pt>
                <c:pt idx="27">
                  <c:v>West Virginia</c:v>
                </c:pt>
                <c:pt idx="28">
                  <c:v>Virginia</c:v>
                </c:pt>
                <c:pt idx="29">
                  <c:v>Idaho</c:v>
                </c:pt>
                <c:pt idx="30">
                  <c:v>Wisconsin</c:v>
                </c:pt>
                <c:pt idx="31">
                  <c:v>Georgia</c:v>
                </c:pt>
                <c:pt idx="32">
                  <c:v>Missouri</c:v>
                </c:pt>
                <c:pt idx="33">
                  <c:v>Ohio</c:v>
                </c:pt>
                <c:pt idx="34">
                  <c:v>Oregon</c:v>
                </c:pt>
                <c:pt idx="35">
                  <c:v>Florida</c:v>
                </c:pt>
                <c:pt idx="36">
                  <c:v>Texas</c:v>
                </c:pt>
                <c:pt idx="37">
                  <c:v>Wyoming</c:v>
                </c:pt>
                <c:pt idx="38">
                  <c:v>Nevada</c:v>
                </c:pt>
                <c:pt idx="39">
                  <c:v>Colorado</c:v>
                </c:pt>
                <c:pt idx="40">
                  <c:v>Minnesota</c:v>
                </c:pt>
                <c:pt idx="41">
                  <c:v>North Carolina</c:v>
                </c:pt>
                <c:pt idx="42">
                  <c:v>Montana</c:v>
                </c:pt>
                <c:pt idx="43">
                  <c:v>Iowa</c:v>
                </c:pt>
                <c:pt idx="44">
                  <c:v>Arizona</c:v>
                </c:pt>
                <c:pt idx="45">
                  <c:v>Vermont</c:v>
                </c:pt>
                <c:pt idx="46">
                  <c:v>Tennessee</c:v>
                </c:pt>
                <c:pt idx="47">
                  <c:v>South Dakota</c:v>
                </c:pt>
                <c:pt idx="48">
                  <c:v>Connecticut</c:v>
                </c:pt>
                <c:pt idx="49">
                  <c:v>New Hampshire</c:v>
                </c:pt>
                <c:pt idx="50">
                  <c:v>Maine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1308</c:v>
                </c:pt>
                <c:pt idx="1">
                  <c:v>1308</c:v>
                </c:pt>
                <c:pt idx="2">
                  <c:v>1451</c:v>
                </c:pt>
                <c:pt idx="3">
                  <c:v>1454</c:v>
                </c:pt>
                <c:pt idx="4">
                  <c:v>1501</c:v>
                </c:pt>
                <c:pt idx="5">
                  <c:v>1511</c:v>
                </c:pt>
                <c:pt idx="6">
                  <c:v>1554</c:v>
                </c:pt>
                <c:pt idx="7">
                  <c:v>1569</c:v>
                </c:pt>
                <c:pt idx="8">
                  <c:v>1615</c:v>
                </c:pt>
                <c:pt idx="9">
                  <c:v>1656</c:v>
                </c:pt>
                <c:pt idx="10">
                  <c:v>1680</c:v>
                </c:pt>
                <c:pt idx="11">
                  <c:v>1683</c:v>
                </c:pt>
                <c:pt idx="12">
                  <c:v>1695</c:v>
                </c:pt>
                <c:pt idx="13">
                  <c:v>1706</c:v>
                </c:pt>
                <c:pt idx="14">
                  <c:v>1710</c:v>
                </c:pt>
                <c:pt idx="15">
                  <c:v>1715</c:v>
                </c:pt>
                <c:pt idx="16">
                  <c:v>1721</c:v>
                </c:pt>
                <c:pt idx="17">
                  <c:v>1732</c:v>
                </c:pt>
                <c:pt idx="18">
                  <c:v>1742</c:v>
                </c:pt>
                <c:pt idx="19">
                  <c:v>1752</c:v>
                </c:pt>
                <c:pt idx="20">
                  <c:v>1770</c:v>
                </c:pt>
                <c:pt idx="21">
                  <c:v>1797</c:v>
                </c:pt>
                <c:pt idx="22">
                  <c:v>1831</c:v>
                </c:pt>
                <c:pt idx="23">
                  <c:v>1833</c:v>
                </c:pt>
                <c:pt idx="24">
                  <c:v>1842</c:v>
                </c:pt>
                <c:pt idx="25">
                  <c:v>1849</c:v>
                </c:pt>
                <c:pt idx="26">
                  <c:v>1873</c:v>
                </c:pt>
                <c:pt idx="27">
                  <c:v>1885</c:v>
                </c:pt>
                <c:pt idx="28">
                  <c:v>1886</c:v>
                </c:pt>
                <c:pt idx="29">
                  <c:v>1894</c:v>
                </c:pt>
                <c:pt idx="30">
                  <c:v>1914</c:v>
                </c:pt>
                <c:pt idx="31">
                  <c:v>1917</c:v>
                </c:pt>
                <c:pt idx="32">
                  <c:v>1931</c:v>
                </c:pt>
                <c:pt idx="33">
                  <c:v>1932</c:v>
                </c:pt>
                <c:pt idx="34">
                  <c:v>1954</c:v>
                </c:pt>
                <c:pt idx="35">
                  <c:v>1963</c:v>
                </c:pt>
                <c:pt idx="36">
                  <c:v>1982</c:v>
                </c:pt>
                <c:pt idx="37">
                  <c:v>1999</c:v>
                </c:pt>
                <c:pt idx="38">
                  <c:v>2001</c:v>
                </c:pt>
                <c:pt idx="39">
                  <c:v>2005</c:v>
                </c:pt>
                <c:pt idx="40">
                  <c:v>2045</c:v>
                </c:pt>
                <c:pt idx="41">
                  <c:v>2070</c:v>
                </c:pt>
                <c:pt idx="42">
                  <c:v>2116</c:v>
                </c:pt>
                <c:pt idx="43">
                  <c:v>2130</c:v>
                </c:pt>
                <c:pt idx="44">
                  <c:v>2166</c:v>
                </c:pt>
                <c:pt idx="45">
                  <c:v>2192</c:v>
                </c:pt>
                <c:pt idx="46">
                  <c:v>2235</c:v>
                </c:pt>
                <c:pt idx="47">
                  <c:v>2241</c:v>
                </c:pt>
                <c:pt idx="48">
                  <c:v>2322</c:v>
                </c:pt>
                <c:pt idx="49">
                  <c:v>2337</c:v>
                </c:pt>
                <c:pt idx="50">
                  <c:v>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F-4860-B675-FFBB09759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9855312"/>
        <c:axId val="3498557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District of Columbia</c:v>
                </c:pt>
                <c:pt idx="1">
                  <c:v>Hawaii</c:v>
                </c:pt>
                <c:pt idx="2">
                  <c:v>Utah</c:v>
                </c:pt>
                <c:pt idx="3">
                  <c:v>Massachusetts</c:v>
                </c:pt>
                <c:pt idx="4">
                  <c:v>Arkansas</c:v>
                </c:pt>
                <c:pt idx="5">
                  <c:v>Maryland</c:v>
                </c:pt>
                <c:pt idx="6">
                  <c:v>New York</c:v>
                </c:pt>
                <c:pt idx="7">
                  <c:v>Alabama</c:v>
                </c:pt>
                <c:pt idx="8">
                  <c:v>New Mexico</c:v>
                </c:pt>
                <c:pt idx="9">
                  <c:v>Louisiana</c:v>
                </c:pt>
                <c:pt idx="10">
                  <c:v>California</c:v>
                </c:pt>
                <c:pt idx="11">
                  <c:v>Oklahoma</c:v>
                </c:pt>
                <c:pt idx="12">
                  <c:v>Mississippi</c:v>
                </c:pt>
                <c:pt idx="13">
                  <c:v>Washington</c:v>
                </c:pt>
                <c:pt idx="14">
                  <c:v>Delaware</c:v>
                </c:pt>
                <c:pt idx="15">
                  <c:v>Kansas</c:v>
                </c:pt>
                <c:pt idx="16">
                  <c:v>South Carolina</c:v>
                </c:pt>
                <c:pt idx="17">
                  <c:v>Michigan</c:v>
                </c:pt>
                <c:pt idx="18">
                  <c:v>North Dakota</c:v>
                </c:pt>
                <c:pt idx="19">
                  <c:v>Illinois</c:v>
                </c:pt>
                <c:pt idx="20">
                  <c:v>New Jersey</c:v>
                </c:pt>
                <c:pt idx="21">
                  <c:v>Alaska</c:v>
                </c:pt>
                <c:pt idx="22">
                  <c:v>Pennsylvania</c:v>
                </c:pt>
                <c:pt idx="23">
                  <c:v>Kentucky</c:v>
                </c:pt>
                <c:pt idx="24">
                  <c:v>Nebraska</c:v>
                </c:pt>
                <c:pt idx="25">
                  <c:v>Rhode Island</c:v>
                </c:pt>
                <c:pt idx="26">
                  <c:v>Indiana</c:v>
                </c:pt>
                <c:pt idx="27">
                  <c:v>West Virginia</c:v>
                </c:pt>
                <c:pt idx="28">
                  <c:v>Virginia</c:v>
                </c:pt>
                <c:pt idx="29">
                  <c:v>Idaho</c:v>
                </c:pt>
                <c:pt idx="30">
                  <c:v>Wisconsin</c:v>
                </c:pt>
                <c:pt idx="31">
                  <c:v>Georgia</c:v>
                </c:pt>
                <c:pt idx="32">
                  <c:v>Missouri</c:v>
                </c:pt>
                <c:pt idx="33">
                  <c:v>Ohio</c:v>
                </c:pt>
                <c:pt idx="34">
                  <c:v>Oregon</c:v>
                </c:pt>
                <c:pt idx="35">
                  <c:v>Florida</c:v>
                </c:pt>
                <c:pt idx="36">
                  <c:v>Texas</c:v>
                </c:pt>
                <c:pt idx="37">
                  <c:v>Wyoming</c:v>
                </c:pt>
                <c:pt idx="38">
                  <c:v>Nevada</c:v>
                </c:pt>
                <c:pt idx="39">
                  <c:v>Colorado</c:v>
                </c:pt>
                <c:pt idx="40">
                  <c:v>Minnesota</c:v>
                </c:pt>
                <c:pt idx="41">
                  <c:v>North Carolina</c:v>
                </c:pt>
                <c:pt idx="42">
                  <c:v>Montana</c:v>
                </c:pt>
                <c:pt idx="43">
                  <c:v>Iowa</c:v>
                </c:pt>
                <c:pt idx="44">
                  <c:v>Arizona</c:v>
                </c:pt>
                <c:pt idx="45">
                  <c:v>Vermont</c:v>
                </c:pt>
                <c:pt idx="46">
                  <c:v>Tennessee</c:v>
                </c:pt>
                <c:pt idx="47">
                  <c:v>South Dakota</c:v>
                </c:pt>
                <c:pt idx="48">
                  <c:v>Connecticut</c:v>
                </c:pt>
                <c:pt idx="49">
                  <c:v>New Hampshire</c:v>
                </c:pt>
                <c:pt idx="50">
                  <c:v>Maine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1846</c:v>
                </c:pt>
                <c:pt idx="1">
                  <c:v>1846</c:v>
                </c:pt>
                <c:pt idx="2">
                  <c:v>1846</c:v>
                </c:pt>
                <c:pt idx="3">
                  <c:v>1846</c:v>
                </c:pt>
                <c:pt idx="4">
                  <c:v>1846</c:v>
                </c:pt>
                <c:pt idx="5">
                  <c:v>1846</c:v>
                </c:pt>
                <c:pt idx="6">
                  <c:v>1846</c:v>
                </c:pt>
                <c:pt idx="7">
                  <c:v>1846</c:v>
                </c:pt>
                <c:pt idx="8">
                  <c:v>1846</c:v>
                </c:pt>
                <c:pt idx="9">
                  <c:v>1846</c:v>
                </c:pt>
                <c:pt idx="10">
                  <c:v>1846</c:v>
                </c:pt>
                <c:pt idx="11">
                  <c:v>1846</c:v>
                </c:pt>
                <c:pt idx="12">
                  <c:v>1846</c:v>
                </c:pt>
                <c:pt idx="13">
                  <c:v>1846</c:v>
                </c:pt>
                <c:pt idx="14">
                  <c:v>1846</c:v>
                </c:pt>
                <c:pt idx="15">
                  <c:v>1846</c:v>
                </c:pt>
                <c:pt idx="16">
                  <c:v>1846</c:v>
                </c:pt>
                <c:pt idx="17">
                  <c:v>1846</c:v>
                </c:pt>
                <c:pt idx="18">
                  <c:v>1846</c:v>
                </c:pt>
                <c:pt idx="19">
                  <c:v>1846</c:v>
                </c:pt>
                <c:pt idx="20">
                  <c:v>1846</c:v>
                </c:pt>
                <c:pt idx="21">
                  <c:v>1846</c:v>
                </c:pt>
                <c:pt idx="22">
                  <c:v>1846</c:v>
                </c:pt>
                <c:pt idx="23">
                  <c:v>1846</c:v>
                </c:pt>
                <c:pt idx="24">
                  <c:v>1846</c:v>
                </c:pt>
                <c:pt idx="25">
                  <c:v>1846</c:v>
                </c:pt>
                <c:pt idx="26">
                  <c:v>1846</c:v>
                </c:pt>
                <c:pt idx="27">
                  <c:v>1846</c:v>
                </c:pt>
                <c:pt idx="28">
                  <c:v>1846</c:v>
                </c:pt>
                <c:pt idx="29">
                  <c:v>1846</c:v>
                </c:pt>
                <c:pt idx="30">
                  <c:v>1846</c:v>
                </c:pt>
                <c:pt idx="31">
                  <c:v>1846</c:v>
                </c:pt>
                <c:pt idx="32">
                  <c:v>1846</c:v>
                </c:pt>
                <c:pt idx="33">
                  <c:v>1846</c:v>
                </c:pt>
                <c:pt idx="34">
                  <c:v>1846</c:v>
                </c:pt>
                <c:pt idx="35">
                  <c:v>1846</c:v>
                </c:pt>
                <c:pt idx="36">
                  <c:v>1846</c:v>
                </c:pt>
                <c:pt idx="37">
                  <c:v>1846</c:v>
                </c:pt>
                <c:pt idx="38">
                  <c:v>1846</c:v>
                </c:pt>
                <c:pt idx="39">
                  <c:v>1846</c:v>
                </c:pt>
                <c:pt idx="40">
                  <c:v>1846</c:v>
                </c:pt>
                <c:pt idx="41">
                  <c:v>1846</c:v>
                </c:pt>
                <c:pt idx="42">
                  <c:v>1846</c:v>
                </c:pt>
                <c:pt idx="43">
                  <c:v>1846</c:v>
                </c:pt>
                <c:pt idx="44">
                  <c:v>1846</c:v>
                </c:pt>
                <c:pt idx="45">
                  <c:v>1846</c:v>
                </c:pt>
                <c:pt idx="46">
                  <c:v>1846</c:v>
                </c:pt>
                <c:pt idx="47">
                  <c:v>1846</c:v>
                </c:pt>
                <c:pt idx="48">
                  <c:v>1846</c:v>
                </c:pt>
                <c:pt idx="49">
                  <c:v>1846</c:v>
                </c:pt>
                <c:pt idx="50">
                  <c:v>1846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3F-4860-B675-FFBB09759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855312"/>
        <c:axId val="349855704"/>
      </c:lineChart>
      <c:catAx>
        <c:axId val="34985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49855704"/>
        <c:crosses val="autoZero"/>
        <c:auto val="1"/>
        <c:lblAlgn val="ctr"/>
        <c:lblOffset val="100"/>
        <c:noMultiLvlLbl val="0"/>
      </c:catAx>
      <c:valAx>
        <c:axId val="349855704"/>
        <c:scaling>
          <c:orientation val="minMax"/>
          <c:max val="2500"/>
          <c:min val="0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349855312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>
          <a:latin typeface="+mn-lt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0.542</cdr:x>
      <cdr:y>0.04657</cdr:y>
    </cdr:to>
    <cdr:sp macro="" textlink="">
      <cdr:nvSpPr>
        <cdr:cNvPr id="2" name="TextBox 17">
          <a:extLst xmlns:a="http://schemas.openxmlformats.org/drawingml/2006/main">
            <a:ext uri="{FF2B5EF4-FFF2-40B4-BE49-F238E27FC236}">
              <a16:creationId xmlns:a16="http://schemas.microsoft.com/office/drawing/2014/main" id="{DA6337E9-9361-6645-9EE4-8D0027EC4963}"/>
            </a:ext>
          </a:extLst>
        </cdr:cNvPr>
        <cdr:cNvSpPr txBox="1"/>
      </cdr:nvSpPr>
      <cdr:spPr>
        <a:xfrm xmlns:a="http://schemas.openxmlformats.org/drawingml/2006/main">
          <a:off x="0" y="0"/>
          <a:ext cx="4255654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+mn-lt"/>
              <a:cs typeface="Calibri" panose="020F0502020204030204" pitchFamily="34" charset="0"/>
            </a:rPr>
            <a:t>Average annual growth (rolling two-year increments, 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0.50071</cdr:x>
      <cdr:y>0.04555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3F0EA484-264F-4D2E-8A47-76D04BC93569}"/>
            </a:ext>
          </a:extLst>
        </cdr:cNvPr>
        <cdr:cNvSpPr txBox="1"/>
      </cdr:nvSpPr>
      <cdr:spPr>
        <a:xfrm xmlns:a="http://schemas.openxmlformats.org/drawingml/2006/main">
          <a:off x="0" y="0"/>
          <a:ext cx="4051469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+mn-lt"/>
              <a:cs typeface="Calibri" panose="020F0502020204030204" pitchFamily="34" charset="0"/>
            </a:rPr>
            <a:t>Average annual growth (rolling two-year increments, 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2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072"/>
            <a:ext cx="2971800" cy="472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46072"/>
            <a:ext cx="2971800" cy="4725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03A1D146-B4E0-1741-B9EE-9789392EFCC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53"/>
            <a:ext cx="5486400" cy="4238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609585" algn="l" defTabSz="609585" rtl="0" eaLnBrk="1" latinLnBrk="0" hangingPunct="1">
      <a:defRPr sz="16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1219170" algn="l" defTabSz="609585" rtl="0" eaLnBrk="1" latinLnBrk="0" hangingPunct="1">
      <a:defRPr sz="16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828754" algn="l" defTabSz="609585" rtl="0" eaLnBrk="1" latinLnBrk="0" hangingPunct="1">
      <a:defRPr sz="16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2438339" algn="l" defTabSz="609585" rtl="0" eaLnBrk="1" latinLnBrk="0" hangingPunct="1">
      <a:defRPr sz="16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215516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spc="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05C8B3B-4DD9-5741-BCAB-12583ECB5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657292"/>
            <a:ext cx="2617952" cy="7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3874F8-CB91-314C-8CDA-9FDCCE44AAEE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D1C0F-BDB6-DF41-9C4F-6B29613C1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FDB8E5-1F2A-8D49-8F93-C132AF543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61E009-1F74-DF41-B94D-B0613B15BFD1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A42BAD-84D4-D34F-8DAF-74462CF7CBD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CAACB1-C1DA-DF4A-8AF8-CC0B809C2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0"/>
            <a:ext cx="9144001" cy="1356262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BCB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F12D821-3740-5F42-A695-5737A1EA57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720E4-0C4F-2C4B-A6F8-B225AC377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2 Columns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7CDA024-1BCD-1249-AF35-1ED8A3703B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EA73BAE-6791-A449-890C-E0DCE2EC8D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05484-D197-8449-9354-17BFFC59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Round Photo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B131DE5-CEB2-9843-BEA6-3FA7C4EFD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0A9E5A-3777-3444-AE9F-AB29FF632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2282F-3013-9B45-AE8D-78869F3B93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80D43-816B-B140-86BC-E4736BC2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50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128E848-2C8D-1C4B-BC7C-D01514AD2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20E5A-34C8-4044-922E-A5E9B1CD8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D891DC-4BDA-574F-8D0F-3856C0367A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828546D-4B6C-A543-96D4-05747FB8DD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27F049-6C1A-FB4C-95E3-E6444D6C2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5" y="5999997"/>
            <a:ext cx="6024667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643B8-CFC9-B54E-B115-7F087DBB9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8"/>
            <a:ext cx="6024666" cy="7773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962BA5-BEDE-2E41-8599-BAEF19A7B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Flow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7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B6FC6C-7B47-CE49-98E7-67B0CDD3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343026"/>
            <a:ext cx="7919046" cy="4575174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343026"/>
            <a:ext cx="3834782" cy="4575174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343026"/>
            <a:ext cx="3834782" cy="4575174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E7B3434-59E7-0940-BBC4-3F02ED0C8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35281-EB94-054E-A0C4-625FAB8EE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152650" y="5999997"/>
            <a:ext cx="6325525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F80E98-87C5-3747-B455-FD0354C39028}"/>
              </a:ext>
            </a:extLst>
          </p:cNvPr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53DE6-C42C-2741-8210-54502935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011FC-5244-FB4E-8CAB-5308AC46B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DDBCE-2E09-FC44-A7BB-1DDC7FAEE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chemeClr val="accent2"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6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63FEE47-F1CB-DA4B-B896-D80B21BFC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Layout: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2243C6F-909E-4F4E-BE06-20F78304CF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B34DF-A767-5844-B3B8-534E13207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78D18D6-5355-B847-867A-88851FBFB4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B607CD4-0A0B-4844-A461-7C421EC293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D6BB7-E3D2-4E49-B962-8713A5D71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3662ED-784C-D249-8795-CA82D1CC1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B4BE5-2887-AE45-9F8B-D30C7DD64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7"/>
            <a:ext cx="603075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02C4-E0D3-A54E-A3B4-4CDAE08A7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Arrow Chart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7" y="5999997"/>
            <a:ext cx="6025788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SECTION OR EXHIBIT NUMBER</a:t>
            </a: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32915A1-93EA-4542-9602-D99BAD447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92451-5459-9D43-8A99-516D9A08E3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D3F57-B7D9-8F4B-98EC-025799A59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D26ECB-F423-1045-92B3-BDC9846106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8B7AD-A6D7-AE46-8C4C-7FBBC674B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5A2D0-4F13-F245-8C06-5F0B8F40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D6370-4F07-5D41-8CB0-5ED304C96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5419DB-9474-2846-8B3E-DA30852DC0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40BC8F-F8D9-4849-9747-9D85A748C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9B494-9F9D-2F40-9D90-755C68BE6C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CCD010-54C7-3541-BC74-F2FAF23D8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7F2C01-7E98-AC47-B47D-D0991DB0C9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61B5FA-93C6-B347-8327-62EA2D391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01" y="6210832"/>
            <a:ext cx="2172716" cy="647192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301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1600" b="0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14400" indent="0">
              <a:buNone/>
              <a:defRPr sz="1600" b="0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371600" indent="0">
              <a:buNone/>
              <a:defRPr sz="1600" b="0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828800" indent="0">
              <a:buNone/>
              <a:defRPr sz="1600" b="0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-1" y="304800"/>
            <a:ext cx="9132017" cy="9113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600" b="1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600" b="1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14400" indent="0">
              <a:buNone/>
              <a:defRPr sz="2600" b="1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371600" indent="0">
              <a:buNone/>
              <a:defRPr sz="2600" b="1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828800" indent="0">
              <a:buNone/>
              <a:defRPr sz="2600" b="1" i="0">
                <a:solidFill>
                  <a:schemeClr val="accent6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0" y="5524500"/>
            <a:ext cx="9144000" cy="60426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100" b="0" i="0">
                <a:solidFill>
                  <a:schemeClr val="accent6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Calibri" charset="0"/>
              </a:defRPr>
            </a:lvl1pPr>
            <a:lvl2pPr marL="457200" indent="0">
              <a:buNone/>
              <a:defRPr sz="11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914400" indent="0">
              <a:buNone/>
              <a:defRPr sz="11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371600" indent="0">
              <a:buNone/>
              <a:defRPr sz="11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828800" indent="0">
              <a:buNone/>
              <a:defRPr sz="110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697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99691" y="6368920"/>
            <a:ext cx="7272807" cy="4084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/>
              <a:t>Source: Sara R. Collins, Herman K. Bhupal, and Michelle M. Doty, </a:t>
            </a:r>
            <a:r>
              <a:rPr lang="en-US" sz="900" i="1"/>
              <a:t>Health Insurance Coverage Eight Years After the ACA: Fewer Uninsured Americans and Shorter Coverage Gaps, But More Underinsured — Findings from the Commonwealth Fund Biennial Health Insurance Survey, 2018 </a:t>
            </a:r>
            <a:r>
              <a:rPr lang="en-US" sz="900"/>
              <a:t>(Commonwealth Fund, Feb. 2019).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284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98134" y="0"/>
            <a:ext cx="9001000" cy="628410"/>
          </a:xfrm>
          <a:effectLst/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1800" b="0" i="0" spc="0" baseline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71500" y="1052736"/>
            <a:ext cx="9000999" cy="4596104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71500" y="6309320"/>
            <a:ext cx="9000999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71500" y="5697252"/>
            <a:ext cx="9001063" cy="4958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900" b="0" i="0" smtClean="0">
                <a:solidFill>
                  <a:schemeClr val="tx1"/>
                </a:solidFill>
                <a:effectLst/>
              </a:defRPr>
            </a:lvl1pPr>
            <a:lvl2pPr marL="171446" indent="0">
              <a:buNone/>
              <a:defRPr sz="900">
                <a:solidFill>
                  <a:schemeClr val="tx1"/>
                </a:solidFill>
              </a:defRPr>
            </a:lvl2pPr>
            <a:lvl3pPr marL="344479" indent="0">
              <a:buNone/>
              <a:defRPr sz="900">
                <a:solidFill>
                  <a:schemeClr val="tx1"/>
                </a:solidFill>
              </a:defRPr>
            </a:lvl3pPr>
            <a:lvl4pPr marL="515925" indent="0">
              <a:buNone/>
              <a:defRPr sz="900">
                <a:solidFill>
                  <a:schemeClr val="tx1"/>
                </a:solidFill>
              </a:defRPr>
            </a:lvl4pPr>
            <a:lvl5pPr marL="687371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60B9FE-8C74-D946-9B2E-D5E39876B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35496" y="6345324"/>
            <a:ext cx="1476164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8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2DAF0-0013-6F44-BDC5-714FFED3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55082-BA53-1640-B33A-2AA9A294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7A2EC-438B-1044-A3AF-99AFAEEE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EBB16-AD77-3240-83A3-2F85443BF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A03275-5D2F-F946-BFA4-D6D1D463EA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72AB5F-9111-7A4D-8C29-A328BB78CC80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60C7B4-8011-AE4E-AFED-B82E5203D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B3BA39-CAEA-E44B-9F64-BBF355856EDC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7B07FF-40DE-744D-8C1D-8DBC2A74BC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9ACE06-2526-3D4B-986D-A4CA8AD72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7E2D29-8510-8D43-9502-458D3D71BEB0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4EDE8F-4CE8-3B46-9C2F-C9D4265E89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10EE1-CD7A-1B4D-91F4-3263012B1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C1AD93-FDB0-DE4D-96C9-AB89B36F9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0382" y="62042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809" r:id="rId2"/>
    <p:sldLayoutId id="2147483738" r:id="rId3"/>
    <p:sldLayoutId id="2147483736" r:id="rId4"/>
    <p:sldLayoutId id="2147483737" r:id="rId5"/>
    <p:sldLayoutId id="2147483739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12" r:id="rId17"/>
    <p:sldLayoutId id="2147483781" r:id="rId18"/>
    <p:sldLayoutId id="2147483782" r:id="rId19"/>
    <p:sldLayoutId id="2147483808" r:id="rId20"/>
    <p:sldLayoutId id="2147483796" r:id="rId21"/>
    <p:sldLayoutId id="2147483797" r:id="rId22"/>
    <p:sldLayoutId id="2147483722" r:id="rId23"/>
    <p:sldLayoutId id="2147483763" r:id="rId24"/>
    <p:sldLayoutId id="2147483791" r:id="rId25"/>
    <p:sldLayoutId id="2147483807" r:id="rId26"/>
    <p:sldLayoutId id="2147483798" r:id="rId27"/>
    <p:sldLayoutId id="2147483799" r:id="rId28"/>
    <p:sldLayoutId id="2147483786" r:id="rId29"/>
    <p:sldLayoutId id="2147483787" r:id="rId30"/>
    <p:sldLayoutId id="2147483733" r:id="rId31"/>
    <p:sldLayoutId id="2147483800" r:id="rId32"/>
    <p:sldLayoutId id="2147483801" r:id="rId33"/>
    <p:sldLayoutId id="2147483802" r:id="rId34"/>
    <p:sldLayoutId id="2147483764" r:id="rId35"/>
    <p:sldLayoutId id="2147483762" r:id="rId36"/>
    <p:sldLayoutId id="2147483790" r:id="rId37"/>
    <p:sldLayoutId id="2147483792" r:id="rId38"/>
    <p:sldLayoutId id="2147483793" r:id="rId39"/>
    <p:sldLayoutId id="2147483794" r:id="rId40"/>
    <p:sldLayoutId id="2147483795" r:id="rId41"/>
    <p:sldLayoutId id="2147483767" r:id="rId42"/>
    <p:sldLayoutId id="2147483803" r:id="rId43"/>
    <p:sldLayoutId id="2147483811" r:id="rId44"/>
    <p:sldLayoutId id="2147483812" r:id="rId45"/>
  </p:sldLayoutIdLst>
  <p:hf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F82F6-8737-3A47-9FDF-9B8A7A0435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028" y="3747673"/>
            <a:ext cx="7003026" cy="200219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dirty="0"/>
              <a:t>Sara R. Collins, Ph.D. </a:t>
            </a:r>
            <a:r>
              <a:rPr lang="en-US" sz="1200" i="1" dirty="0"/>
              <a:t>Vice President, Health Care Coverage and Access and Tracking</a:t>
            </a:r>
          </a:p>
          <a:p>
            <a:r>
              <a:rPr lang="en-US" sz="1800" dirty="0">
                <a:ea typeface="+mn-lt"/>
                <a:cs typeface="+mn-lt"/>
              </a:rPr>
              <a:t>David C. Radley, Ph.D., M.P.H. </a:t>
            </a:r>
            <a:r>
              <a:rPr lang="en-US" sz="1200" i="1" dirty="0">
                <a:ea typeface="+mn-lt"/>
                <a:cs typeface="+mn-lt"/>
              </a:rPr>
              <a:t>Senior Scientist, Tracking Health System Performance</a:t>
            </a:r>
            <a:endParaRPr lang="en-US" sz="1200" dirty="0"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en-US" sz="1800" dirty="0"/>
              <a:t>Jesse C. Baumgartner, </a:t>
            </a:r>
            <a:r>
              <a:rPr lang="en-US" sz="1200" i="1" dirty="0">
                <a:solidFill>
                  <a:prstClr val="white"/>
                </a:solidFill>
              </a:rPr>
              <a:t>Research Associate, Health Care Coverage and Access and Tracking</a:t>
            </a:r>
            <a:endParaRPr lang="en-US" sz="1400" dirty="0"/>
          </a:p>
          <a:p>
            <a:pPr>
              <a:spcAft>
                <a:spcPts val="1200"/>
              </a:spcAft>
            </a:pPr>
            <a:endParaRPr lang="en-US" sz="1200" dirty="0"/>
          </a:p>
          <a:p>
            <a:pPr>
              <a:spcAft>
                <a:spcPts val="1200"/>
              </a:spcAft>
            </a:pPr>
            <a:endParaRPr lang="en-US" sz="1200" i="1" dirty="0"/>
          </a:p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D92FBE2-FC52-4D49-8122-0879BABFC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1875045"/>
          </a:xfrm>
        </p:spPr>
        <p:txBody>
          <a:bodyPr>
            <a:noAutofit/>
          </a:bodyPr>
          <a:lstStyle/>
          <a:p>
            <a:r>
              <a:rPr lang="en-US" sz="3600"/>
              <a:t>Trends in Employer Health Care Coverage, 2008-18: Higher Costs for Workers and Their Families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BFAEE-9C5A-514A-B4EC-CCFDD507E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028" y="2616467"/>
            <a:ext cx="7133854" cy="49386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/>
              <a:t>Media Teleconference</a:t>
            </a:r>
          </a:p>
          <a:p>
            <a:r>
              <a:rPr lang="en-US" sz="2000"/>
              <a:t>November 20, 2019</a:t>
            </a:r>
          </a:p>
        </p:txBody>
      </p:sp>
    </p:spTree>
    <p:extLst>
      <p:ext uri="{BB962C8B-B14F-4D97-AF65-F5344CB8AC3E}">
        <p14:creationId xmlns:p14="http://schemas.microsoft.com/office/powerpoint/2010/main" val="1335576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84D63-CC4F-49D0-B9BD-9BABB4E9D2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spcBef>
                <a:spcPts val="250"/>
              </a:spcBef>
            </a:pPr>
            <a:r>
              <a:rPr lang="en-US"/>
              <a:t>Note: Deductibles are for insurance policies offered by private-sector employers in the U.S.</a:t>
            </a:r>
            <a:endParaRPr lang="en-US">
              <a:cs typeface="Calibri" panose="020F0502020204030204" pitchFamily="34" charset="0"/>
            </a:endParaRPr>
          </a:p>
          <a:p>
            <a:pPr>
              <a:spcBef>
                <a:spcPts val="250"/>
              </a:spcBef>
            </a:pPr>
            <a:r>
              <a:rPr lang="en-US">
                <a:cs typeface="Calibri" panose="020F0502020204030204" pitchFamily="34" charset="0"/>
              </a:rPr>
              <a:t>Data: Medical Expenditure Panel Survey–Insurance Component (MEPS–IC), 2018. </a:t>
            </a:r>
          </a:p>
          <a:p>
            <a:r>
              <a:rPr lang="en-US">
                <a:ea typeface="+mn-lt"/>
                <a:cs typeface="+mn-lt"/>
              </a:rPr>
              <a:t>Source: Sara R. Collins, David C. Radley, and Jesse C. Baumgartner. </a:t>
            </a:r>
            <a:r>
              <a:rPr lang="en-US" i="1">
                <a:ea typeface="+mn-lt"/>
                <a:cs typeface="+mn-lt"/>
              </a:rPr>
              <a:t>Trends in Employer Health Care Coverage, 2008-18: Higher Costs for Workers and Their Families </a:t>
            </a:r>
            <a:r>
              <a:rPr lang="en-US">
                <a:ea typeface="+mn-lt"/>
                <a:cs typeface="+mn-lt"/>
              </a:rPr>
              <a:t>(Commonwealth Fund, Nov. 2019). 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BB56-6165-4F46-8A1A-D31AF0094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EXHIBIT 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D342A0-C627-4F77-B5FC-712388CD14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Deductibles for Single Plans Ranged from $1,308 in DC </a:t>
            </a:r>
            <a:r>
              <a:rPr lang="en-US"/>
              <a:t>and HI </a:t>
            </a:r>
            <a:r>
              <a:rPr lang="en-US" dirty="0"/>
              <a:t>to $2,447 in ME in 2018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7A6E872-C86C-4836-B49C-1A77DFDFF8FF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435502385"/>
              </p:ext>
            </p:extLst>
          </p:nvPr>
        </p:nvGraphicFramePr>
        <p:xfrm>
          <a:off x="627063" y="1700213"/>
          <a:ext cx="8091487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0">
            <a:extLst>
              <a:ext uri="{FF2B5EF4-FFF2-40B4-BE49-F238E27FC236}">
                <a16:creationId xmlns:a16="http://schemas.microsoft.com/office/drawing/2014/main" id="{7EEE9A79-3E10-427D-9327-75E670F9B68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00798" y="2756408"/>
            <a:ext cx="44884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$1,308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26BAD56A-06C2-4AEB-9FEA-9BA246C38B1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401796" y="1505489"/>
            <a:ext cx="44884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$2,447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0368E1E2-1CAA-44E4-8473-C21E8521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616" y="2266489"/>
            <a:ext cx="15465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+mn-lt"/>
              </a:rPr>
              <a:t>U.S. average = $1,846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F1E71B-0268-48BF-9E45-4CA3703659FB}"/>
              </a:ext>
            </a:extLst>
          </p:cNvPr>
          <p:cNvGrpSpPr/>
          <p:nvPr/>
        </p:nvGrpSpPr>
        <p:grpSpPr>
          <a:xfrm>
            <a:off x="1237084" y="3076575"/>
            <a:ext cx="182880" cy="91440"/>
            <a:chOff x="658368" y="2743200"/>
            <a:chExt cx="182880" cy="9144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3DAB22A-90E8-4DC9-B0D3-393752CDDCF8}"/>
                </a:ext>
              </a:extLst>
            </p:cNvPr>
            <p:cNvCxnSpPr/>
            <p:nvPr/>
          </p:nvCxnSpPr>
          <p:spPr>
            <a:xfrm flipH="1">
              <a:off x="658368" y="2743200"/>
              <a:ext cx="91440" cy="9144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A69FA8-DB86-473F-9188-BABC4137723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749808" y="2743200"/>
              <a:ext cx="91440" cy="9144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371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BDA3-3E13-4192-B287-6AD7D568F7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250"/>
              </a:spcBef>
            </a:pPr>
            <a:r>
              <a:rPr lang="en-US">
                <a:cs typeface="Calibri" panose="020F0502020204030204" pitchFamily="34" charset="0"/>
              </a:rPr>
              <a:t>Note: Single and family deductibles are weighted for the distribution of single-person and family households in the state.</a:t>
            </a:r>
          </a:p>
          <a:p>
            <a:pPr>
              <a:spcBef>
                <a:spcPts val="250"/>
              </a:spcBef>
            </a:pPr>
            <a:r>
              <a:rPr lang="en-US">
                <a:cs typeface="Calibri" panose="020F0502020204030204" pitchFamily="34" charset="0"/>
              </a:rPr>
              <a:t>Data: Premium contributions and deductibles — Medical Expenditure Panel Survey–Insurance Component (MEPS–IC), 2018; Median household income and household distribution type — analysis of the Current Population Survey (CPS), 2018–2019, by </a:t>
            </a:r>
            <a:r>
              <a:rPr lang="en-US" err="1">
                <a:cs typeface="Calibri" panose="020F0502020204030204" pitchFamily="34" charset="0"/>
              </a:rPr>
              <a:t>Ougni</a:t>
            </a:r>
            <a:r>
              <a:rPr lang="en-US">
                <a:cs typeface="Calibri" panose="020F0502020204030204" pitchFamily="34" charset="0"/>
              </a:rPr>
              <a:t> Chakraborty and Sherry Glied of New York University for the Commonwealth Fund.</a:t>
            </a: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en-US">
                <a:latin typeface="Trebuchet MS"/>
                <a:cs typeface="Calibri"/>
              </a:rPr>
              <a:t>Source: Sara R. Collins, David C. Radley, and Jesse C. Baumgartner. </a:t>
            </a:r>
            <a:r>
              <a:rPr lang="en-US" i="1">
                <a:latin typeface="Trebuchet MS"/>
                <a:cs typeface="Calibri"/>
              </a:rPr>
              <a:t>Trends in Employer Health Care Coverage, 2008-18: Higher Costs for Workers and Their Families </a:t>
            </a:r>
            <a:r>
              <a:rPr lang="en-US">
                <a:latin typeface="Trebuchet MS"/>
                <a:cs typeface="Calibri"/>
              </a:rPr>
              <a:t>(Commonwealth Fund, Nov. 2019). 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2B77A38-CDF5-448C-94C2-E39BA5DE3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EXHIBIT 10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B12B521-807B-46F8-9D11-65BEB1940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Deductibles Were 5 Percent or More of Median Income in 18 </a:t>
            </a:r>
            <a:r>
              <a:rPr lang="en-US"/>
              <a:t>States</a:t>
            </a:r>
            <a:r>
              <a:rPr lang="en-US" dirty="0"/>
              <a:t> in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5437C-CDB4-46CA-9B28-79A5E0220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5"/>
          <a:stretch/>
        </p:blipFill>
        <p:spPr>
          <a:xfrm>
            <a:off x="627433" y="1699589"/>
            <a:ext cx="5699337" cy="4119636"/>
          </a:xfrm>
          <a:prstGeom prst="rect">
            <a:avLst/>
          </a:prstGeom>
          <a:effectLst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93E8C99-DB65-4482-8F8C-F3503001151E}"/>
              </a:ext>
            </a:extLst>
          </p:cNvPr>
          <p:cNvSpPr/>
          <p:nvPr/>
        </p:nvSpPr>
        <p:spPr>
          <a:xfrm>
            <a:off x="6830534" y="3414307"/>
            <a:ext cx="129652" cy="129652"/>
          </a:xfrm>
          <a:prstGeom prst="ellipse">
            <a:avLst/>
          </a:prstGeom>
          <a:solidFill>
            <a:schemeClr val="bg1"/>
          </a:solidFill>
          <a:ln w="9525">
            <a:solidFill>
              <a:srgbClr val="92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43255D-0764-405A-8AAA-6E0B2C29A094}"/>
              </a:ext>
            </a:extLst>
          </p:cNvPr>
          <p:cNvSpPr/>
          <p:nvPr/>
        </p:nvSpPr>
        <p:spPr>
          <a:xfrm>
            <a:off x="6830821" y="3681007"/>
            <a:ext cx="129652" cy="129652"/>
          </a:xfrm>
          <a:prstGeom prst="ellipse">
            <a:avLst/>
          </a:prstGeom>
          <a:solidFill>
            <a:srgbClr val="92D7D7"/>
          </a:solidFill>
          <a:ln w="9525">
            <a:solidFill>
              <a:srgbClr val="92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9DB64-2BA0-487A-8A6C-53140BE94963}"/>
              </a:ext>
            </a:extLst>
          </p:cNvPr>
          <p:cNvSpPr txBox="1"/>
          <p:nvPr/>
        </p:nvSpPr>
        <p:spPr>
          <a:xfrm>
            <a:off x="6986094" y="3340000"/>
            <a:ext cx="2663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2.5% – 3.9% (8 states + D.C.)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F4F0F-EC3C-4B0C-926E-CDF166021E16}"/>
              </a:ext>
            </a:extLst>
          </p:cNvPr>
          <p:cNvSpPr txBox="1"/>
          <p:nvPr/>
        </p:nvSpPr>
        <p:spPr>
          <a:xfrm>
            <a:off x="6994972" y="3606700"/>
            <a:ext cx="231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4.0% – 4.9% (24 states)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F67F23-F1F4-4B5E-A280-4A165A1A8E5F}"/>
              </a:ext>
            </a:extLst>
          </p:cNvPr>
          <p:cNvSpPr txBox="1"/>
          <p:nvPr/>
        </p:nvSpPr>
        <p:spPr>
          <a:xfrm>
            <a:off x="6687171" y="2784902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Calibri" panose="020F0502020204030204" pitchFamily="34" charset="0"/>
              </a:rPr>
              <a:t>Average deductible as a percent of median state incomes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28F047-E6BF-4C3E-B151-C7AD0C7C6C1F}"/>
              </a:ext>
            </a:extLst>
          </p:cNvPr>
          <p:cNvSpPr/>
          <p:nvPr/>
        </p:nvSpPr>
        <p:spPr>
          <a:xfrm>
            <a:off x="6830534" y="3947707"/>
            <a:ext cx="129652" cy="129652"/>
          </a:xfrm>
          <a:prstGeom prst="ellipse">
            <a:avLst/>
          </a:prstGeom>
          <a:solidFill>
            <a:srgbClr val="209696"/>
          </a:solidFill>
          <a:ln w="9525">
            <a:solidFill>
              <a:srgbClr val="20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25F97-3CE5-4B45-8427-7AAD9313865C}"/>
              </a:ext>
            </a:extLst>
          </p:cNvPr>
          <p:cNvSpPr txBox="1"/>
          <p:nvPr/>
        </p:nvSpPr>
        <p:spPr>
          <a:xfrm>
            <a:off x="6994685" y="3883699"/>
            <a:ext cx="231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5.0% – 6.7% (18 states)</a:t>
            </a:r>
            <a:endParaRPr lang="en-US" sz="11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6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9324241-2EB6-46FE-AFC0-7AC2D9732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EXHIBIT 11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ABD4971-0F5A-6049-99AB-6CCCBC1EB6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Looking Forward</a:t>
            </a:r>
            <a:br>
              <a:rPr lang="en-US" sz="2800"/>
            </a:br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81153-7E1A-4885-8EC3-331BC6E14F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70815" indent="-170815">
              <a:buClr>
                <a:srgbClr val="044C7F"/>
              </a:buClr>
            </a:pPr>
            <a:r>
              <a:rPr lang="en-US" sz="2100" dirty="0">
                <a:solidFill>
                  <a:srgbClr val="4C515A"/>
                </a:solidFill>
              </a:rPr>
              <a:t>Over the last decade, U.S. median income has not kept pace with workers' premium costs in employer health plans. </a:t>
            </a:r>
            <a:endParaRPr lang="en-US" dirty="0"/>
          </a:p>
          <a:p>
            <a:pPr marL="170815" lvl="0" indent="-170815">
              <a:buClr>
                <a:srgbClr val="044C7F"/>
              </a:buClr>
            </a:pPr>
            <a:r>
              <a:rPr lang="en-US" sz="2100" dirty="0">
                <a:solidFill>
                  <a:srgbClr val="4C515A"/>
                </a:solidFill>
              </a:rPr>
              <a:t>At the same time deductibles have also grown faster than income leaving many workers across the country underinsured.  </a:t>
            </a:r>
          </a:p>
          <a:p>
            <a:pPr marL="170815" lvl="0" indent="-170815">
              <a:buClr>
                <a:srgbClr val="044C7F"/>
              </a:buClr>
            </a:pPr>
            <a:r>
              <a:rPr lang="en-US" sz="2100" dirty="0">
                <a:solidFill>
                  <a:srgbClr val="4C515A"/>
                </a:solidFill>
              </a:rPr>
              <a:t>People across the U.S. are not experiencing employer health insurance costs equally; the most cost burdened families live in southern states. </a:t>
            </a:r>
          </a:p>
          <a:p>
            <a:pPr marL="170815" lvl="0" indent="-170815">
              <a:buClr>
                <a:srgbClr val="044C7F"/>
              </a:buClr>
            </a:pPr>
            <a:r>
              <a:rPr lang="en-US" sz="2100" dirty="0">
                <a:solidFill>
                  <a:srgbClr val="4C515A"/>
                </a:solidFill>
              </a:rPr>
              <a:t>Democratic presidential candidates have proposed a range of options to improve insurance affordability that build on the ACA or replace it with a public plan like Medicare.</a:t>
            </a:r>
          </a:p>
          <a:p>
            <a:pPr marL="170815" lvl="0" indent="-170815">
              <a:buClr>
                <a:srgbClr val="044C7F"/>
              </a:buClr>
            </a:pPr>
            <a:r>
              <a:rPr lang="en-US" sz="2100" dirty="0">
                <a:solidFill>
                  <a:srgbClr val="4C515A"/>
                </a:solidFill>
              </a:rPr>
              <a:t>Republican reform ideas tend to favor replacing the ACA with market-oriented approaches and more state control.  </a:t>
            </a:r>
          </a:p>
        </p:txBody>
      </p:sp>
    </p:spTree>
    <p:extLst>
      <p:ext uri="{BB962C8B-B14F-4D97-AF65-F5344CB8AC3E}">
        <p14:creationId xmlns:p14="http://schemas.microsoft.com/office/powerpoint/2010/main" val="380059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2BEAD4-D477-C44C-98CF-72D55C0E6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This Study Was Conducted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495C74-85A5-4421-A95A-0B0F6A789B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133341"/>
            <a:ext cx="7919046" cy="4784859"/>
          </a:xfrm>
        </p:spPr>
        <p:txBody>
          <a:bodyPr vert="horz" lIns="0" tIns="0" rIns="0" bIns="0" rtlCol="0" anchor="t">
            <a:noAutofit/>
          </a:bodyPr>
          <a:lstStyle/>
          <a:p>
            <a:pPr marL="170815" indent="-170815"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Analysis &amp; Reporting</a:t>
            </a:r>
            <a:endParaRPr lang="en-US" dirty="0"/>
          </a:p>
          <a:p>
            <a:pPr marL="344170" lvl="1" indent="-172720">
              <a:buFont typeface="Arial,Sans-Serif" panose="020B0604020202020204" pitchFamily="34" charset="0"/>
            </a:pPr>
            <a:r>
              <a:rPr lang="en-US" sz="1200" dirty="0"/>
              <a:t>Data</a:t>
            </a:r>
            <a:r>
              <a:rPr lang="en-US" sz="1200" spc="-10" dirty="0"/>
              <a:t> on premiums, employee premium contributions, and deductibles are re-reported from published MEPS data tables without modification.</a:t>
            </a:r>
            <a:endParaRPr lang="en-US" spc="-10" dirty="0"/>
          </a:p>
          <a:p>
            <a:pPr marL="344170" lvl="1" indent="-172720">
              <a:buFont typeface="Arial,Sans-Serif" panose="020B0604020202020204" pitchFamily="34" charset="0"/>
            </a:pPr>
            <a:r>
              <a:rPr lang="en-US" sz="1200" spc="-10" dirty="0"/>
              <a:t>Estimates of insurance costs reported as a share of median income are weighted to reflect the share of single and family households in the state. </a:t>
            </a:r>
          </a:p>
          <a:p>
            <a:pPr marL="170815" indent="-170815"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Data Sources</a:t>
            </a:r>
          </a:p>
          <a:p>
            <a:pPr marL="344170" lvl="1" indent="-172720"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a typeface="+mn-lt"/>
                <a:cs typeface="+mn-lt"/>
              </a:rPr>
              <a:t>Medical Expenditure Panel Survey (MEPS–IC)</a:t>
            </a:r>
            <a:endParaRPr lang="en-US" sz="1200" dirty="0"/>
          </a:p>
          <a:p>
            <a:pPr marL="515620" lvl="2" indent="-170815"/>
            <a:r>
              <a:rPr lang="en-US" sz="1000" dirty="0">
                <a:ea typeface="+mn-lt"/>
                <a:cs typeface="+mn-lt"/>
              </a:rPr>
              <a:t>Annual survey conducted by the Agency for Healthcare Research and Quality.</a:t>
            </a:r>
          </a:p>
          <a:p>
            <a:pPr marL="515620" lvl="2" indent="-170815"/>
            <a:r>
              <a:rPr lang="en-US" sz="1000" dirty="0">
                <a:ea typeface="+mn-lt"/>
                <a:cs typeface="+mn-lt"/>
              </a:rPr>
              <a:t>Approximately 40,000 private-sector businesses establishments are surveyed each year—large enough to produce state-level estimates.</a:t>
            </a:r>
          </a:p>
          <a:p>
            <a:pPr marL="515620" lvl="2" indent="-170815"/>
            <a:r>
              <a:rPr lang="en-US" sz="1000" dirty="0">
                <a:ea typeface="+mn-lt"/>
                <a:cs typeface="+mn-lt"/>
              </a:rPr>
              <a:t>Respondents asked about the health insurance plans they offered to employees.</a:t>
            </a:r>
            <a:endParaRPr lang="en-US" dirty="0">
              <a:ea typeface="+mn-lt"/>
              <a:cs typeface="+mn-lt"/>
            </a:endParaRPr>
          </a:p>
          <a:p>
            <a:pPr marL="344170" lvl="1" indent="-172720"/>
            <a:r>
              <a:rPr lang="en-US" sz="1200" dirty="0">
                <a:ea typeface="+mn-lt"/>
                <a:cs typeface="+mn-lt"/>
              </a:rPr>
              <a:t>Current Population Survey (CPS)   </a:t>
            </a:r>
          </a:p>
          <a:p>
            <a:pPr marL="515620" lvl="2" indent="-170815"/>
            <a:r>
              <a:rPr lang="en-US" sz="1000" dirty="0">
                <a:ea typeface="+mn-lt"/>
                <a:cs typeface="+mn-lt"/>
              </a:rPr>
              <a:t>Annual household survey conducted by the Census Bureau, used for median income estimates and the distribution of single and family households in each state.</a:t>
            </a:r>
          </a:p>
          <a:p>
            <a:pPr marL="515620" lvl="2" indent="-170815"/>
            <a:r>
              <a:rPr lang="en-US" sz="1000" dirty="0">
                <a:ea typeface="+mn-lt"/>
                <a:cs typeface="+mn-lt"/>
              </a:rPr>
              <a:t>Two years of data are combined to ensure large enough samples for reliable state-level estimates.</a:t>
            </a:r>
          </a:p>
          <a:p>
            <a:pPr marL="515620" lvl="2" indent="-170815"/>
            <a:r>
              <a:rPr lang="en-US" sz="1000" dirty="0">
                <a:ea typeface="+mn-lt"/>
                <a:cs typeface="+mn-lt"/>
              </a:rPr>
              <a:t>Adjustments are made to account for likelihood that people in a residence purchase health insurance together. </a:t>
            </a:r>
          </a:p>
          <a:p>
            <a:pPr marL="170815" indent="-170815">
              <a:buFont typeface="Arial"/>
              <a:buChar char="•"/>
            </a:pPr>
            <a:endParaRPr lang="en-US" sz="1400" spc="0"/>
          </a:p>
          <a:p>
            <a:pPr marL="515620" lvl="2" indent="-170815">
              <a:spcBef>
                <a:spcPts val="0"/>
              </a:spcBef>
              <a:spcAft>
                <a:spcPts val="800"/>
              </a:spcAft>
            </a:pPr>
            <a:endParaRPr lang="en-US" sz="1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9FE72-F6C3-4687-8280-ECAD88E57F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EXHIBIT 12</a:t>
            </a:r>
          </a:p>
        </p:txBody>
      </p:sp>
    </p:spTree>
    <p:extLst>
      <p:ext uri="{BB962C8B-B14F-4D97-AF65-F5344CB8AC3E}">
        <p14:creationId xmlns:p14="http://schemas.microsoft.com/office/powerpoint/2010/main" val="207349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BD95A9E4-2B7F-B041-B8A3-88868D05BF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50"/>
              <a:t>EXHIBIT 1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EEC83B-8407-EE43-9951-A2CFA91D8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Findings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495C74-85A5-4421-A95A-0B0F6A789B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141413"/>
            <a:ext cx="7919046" cy="4575174"/>
          </a:xfrm>
        </p:spPr>
        <p:txBody>
          <a:bodyPr vert="horz" lIns="0" tIns="0" rIns="0" bIns="0" rtlCol="0" anchor="t">
            <a:noAutofit/>
          </a:bodyPr>
          <a:lstStyle/>
          <a:p>
            <a:pPr marL="170815" indent="-170815"/>
            <a:r>
              <a:rPr lang="en-US" sz="2400" dirty="0"/>
              <a:t>High insurance costs have consequences: people with low and moderate incomes may go without insurance if it competes with expenses like housing or food; high deductibles may lead people to skip needed health care and prescriptions. </a:t>
            </a:r>
          </a:p>
          <a:p>
            <a:pPr marL="170815" indent="-170815"/>
            <a:r>
              <a:rPr lang="en-US" sz="2400" dirty="0"/>
              <a:t>Average annual growth </a:t>
            </a:r>
            <a:r>
              <a:rPr lang="en-US" sz="2400" dirty="0">
                <a:ea typeface="+mn-lt"/>
                <a:cs typeface="+mn-lt"/>
              </a:rPr>
              <a:t>in the combined cost of employees’ contributions to premiums and deductibles outpaced growth in U.S. median income between 2008 and 2018 in every state. </a:t>
            </a:r>
            <a:endParaRPr lang="en-US" sz="2400" dirty="0"/>
          </a:p>
          <a:p>
            <a:pPr marL="170815" indent="-170815"/>
            <a:r>
              <a:rPr lang="en-US" sz="2400" dirty="0">
                <a:ea typeface="+mn-lt"/>
                <a:cs typeface="+mn-lt"/>
              </a:rPr>
              <a:t>Premium contributions and deductibles together accounted for 11.5% of median household income by 2018, up from 7.8% a decade earlier.  </a:t>
            </a:r>
            <a:endParaRPr lang="en-US" sz="2400" dirty="0"/>
          </a:p>
          <a:p>
            <a:pPr marL="170815" indent="-170815">
              <a:buClr>
                <a:srgbClr val="F47920"/>
              </a:buClr>
            </a:pPr>
            <a:endParaRPr lang="en-US" sz="2400" dirty="0">
              <a:ea typeface="+mn-lt"/>
              <a:cs typeface="+mn-lt"/>
            </a:endParaRPr>
          </a:p>
          <a:p>
            <a:pPr marL="170815" indent="-170815"/>
            <a:endParaRPr lang="en-US" sz="17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775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BD6F6-CC97-4505-A6D2-A0B7DF3C50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250"/>
              </a:spcBef>
            </a:pPr>
            <a:r>
              <a:rPr lang="en-US" dirty="0">
                <a:cs typeface="Calibri" panose="020F0502020204030204" pitchFamily="34" charset="0"/>
              </a:rPr>
              <a:t>Note: Single and family premium contributions and deductibles are weighted for the distribution of single-person and family households in the state.</a:t>
            </a:r>
          </a:p>
          <a:p>
            <a:pPr>
              <a:spcBef>
                <a:spcPts val="250"/>
              </a:spcBef>
            </a:pPr>
            <a:r>
              <a:rPr lang="en-US" dirty="0">
                <a:cs typeface="Calibri" panose="020F0502020204030204" pitchFamily="34" charset="0"/>
              </a:rPr>
              <a:t>Data: Premium contributions and deductibles — Medical Expenditure Panel Survey–Insurance Component (MEPS–IC), 2008–2018; Median household income and household distribution type — analysis of the Current Population Survey (CPS), 2008–2019, by </a:t>
            </a:r>
            <a:r>
              <a:rPr lang="en-US" dirty="0" err="1">
                <a:cs typeface="Calibri" panose="020F0502020204030204" pitchFamily="34" charset="0"/>
              </a:rPr>
              <a:t>Ougni</a:t>
            </a:r>
            <a:r>
              <a:rPr lang="en-US" dirty="0">
                <a:cs typeface="Calibri" panose="020F0502020204030204" pitchFamily="34" charset="0"/>
              </a:rPr>
              <a:t> Chakraborty and Sherry Glied of New York University for the Commonwealth Fund.</a:t>
            </a:r>
          </a:p>
          <a:p>
            <a:r>
              <a:rPr lang="en-US" dirty="0">
                <a:ea typeface="+mn-lt"/>
                <a:cs typeface="+mn-lt"/>
              </a:rPr>
              <a:t>Source: Sara R. Collins, David C. Radley, and Jesse C. Baumgartner. </a:t>
            </a:r>
            <a:r>
              <a:rPr lang="en-US" i="1" dirty="0">
                <a:ea typeface="+mn-lt"/>
                <a:cs typeface="+mn-lt"/>
              </a:rPr>
              <a:t>Trends in Employer Health Care Coverage, 2008-18: Higher Costs for Workers and Their Families </a:t>
            </a:r>
            <a:r>
              <a:rPr lang="en-US" dirty="0">
                <a:ea typeface="+mn-lt"/>
                <a:cs typeface="+mn-lt"/>
              </a:rPr>
              <a:t>(Commonwealth Fund, Nov. 2019). </a:t>
            </a:r>
            <a:endParaRPr lang="en-US" dirty="0"/>
          </a:p>
          <a:p>
            <a:endParaRPr lang="en-US" dirty="0">
              <a:latin typeface="Trebuchet MS"/>
              <a:cs typeface="Calibri"/>
            </a:endParaRPr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AA7D73-5046-43D6-877A-C826342F35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EXHIBIT </a:t>
            </a:r>
            <a:r>
              <a:rPr lang="en-US">
                <a:latin typeface="Trebuchet MS"/>
              </a:rPr>
              <a:t>2 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62DEFF-89FA-4FC9-902C-C002EBCDA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Worker Contributions to Premiums and Deductibles Out-Paced Growth in Median Income Between 2008 and 2018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DA054DB9-2B78-4081-B1C5-5F6CCE5F37A3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838406806"/>
              </p:ext>
            </p:extLst>
          </p:nvPr>
        </p:nvGraphicFramePr>
        <p:xfrm>
          <a:off x="627063" y="1789113"/>
          <a:ext cx="7851775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4C465C-2B7C-474A-971C-1DAFFFE038C2}"/>
              </a:ext>
            </a:extLst>
          </p:cNvPr>
          <p:cNvSpPr txBox="1"/>
          <p:nvPr/>
        </p:nvSpPr>
        <p:spPr>
          <a:xfrm>
            <a:off x="8128748" y="3770851"/>
            <a:ext cx="109245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cs typeface="Arial"/>
              </a:rPr>
              <a:t>Median income</a:t>
            </a:r>
            <a:endParaRPr lang="en-US" sz="1200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90FD9-BD60-4F02-A89E-84186E3079AB}"/>
              </a:ext>
            </a:extLst>
          </p:cNvPr>
          <p:cNvSpPr txBox="1"/>
          <p:nvPr/>
        </p:nvSpPr>
        <p:spPr>
          <a:xfrm>
            <a:off x="8128749" y="3321755"/>
            <a:ext cx="117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n-lt"/>
                <a:cs typeface="Arial" pitchFamily="34" charset="0"/>
              </a:rPr>
              <a:t>Premium contribution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F1E8E-F814-4FAD-A8AB-66239B2EB740}"/>
              </a:ext>
            </a:extLst>
          </p:cNvPr>
          <p:cNvSpPr txBox="1"/>
          <p:nvPr/>
        </p:nvSpPr>
        <p:spPr>
          <a:xfrm>
            <a:off x="8128748" y="3050123"/>
            <a:ext cx="1096127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cs typeface="Arial"/>
              </a:rPr>
              <a:t>Deductible</a:t>
            </a:r>
            <a:endParaRPr lang="en-US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3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7ED81-3CFA-4527-92E2-76FBC0C8A5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250"/>
              </a:spcBef>
            </a:pPr>
            <a:r>
              <a:rPr lang="en-US"/>
              <a:t>Note: Single and family premium contributions, deductibles, and combined estimates are weighted for the distribution of single-person and family households in the state.</a:t>
            </a:r>
          </a:p>
          <a:p>
            <a:pPr>
              <a:spcBef>
                <a:spcPts val="250"/>
              </a:spcBef>
            </a:pPr>
            <a:r>
              <a:rPr lang="en-US">
                <a:cs typeface="Calibri" panose="020F0502020204030204" pitchFamily="34" charset="0"/>
              </a:rPr>
              <a:t>Data: Premium contributions and deductibles — Medical Expenditure Panel Survey–Insurance Component (MEPS–IC), 2008–2018; Median household income and household distribution type — analysis of the Current Population Survey (CPS), 2008–2019, by </a:t>
            </a:r>
            <a:r>
              <a:rPr lang="en-US" err="1">
                <a:cs typeface="Calibri" panose="020F0502020204030204" pitchFamily="34" charset="0"/>
              </a:rPr>
              <a:t>Ougni</a:t>
            </a:r>
            <a:r>
              <a:rPr lang="en-US">
                <a:cs typeface="Calibri" panose="020F0502020204030204" pitchFamily="34" charset="0"/>
              </a:rPr>
              <a:t> Chakraborty and Sherry Glied of New York University for the Commonwealth Fund</a:t>
            </a:r>
            <a:r>
              <a:rPr lang="en-US"/>
              <a:t>.</a:t>
            </a: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en-US">
                <a:latin typeface="Trebuchet MS"/>
                <a:cs typeface="Calibri"/>
              </a:rPr>
              <a:t>Source: Sara R. Collins, David C. Radley, and Jesse C. Baumgartner. </a:t>
            </a:r>
            <a:r>
              <a:rPr lang="en-US" i="1">
                <a:latin typeface="Trebuchet MS"/>
                <a:cs typeface="Calibri"/>
              </a:rPr>
              <a:t>Trends in Employer Health Care Coverage, 2008-18: Higher Costs for Workers and Their Families </a:t>
            </a:r>
            <a:r>
              <a:rPr lang="en-US">
                <a:latin typeface="Trebuchet MS"/>
                <a:cs typeface="Calibri"/>
              </a:rPr>
              <a:t>(Commonwealth Fund, Nov. 2019). 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C7B091-32DE-414E-ABE9-3CBB220BF3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EXHIBIT </a:t>
            </a:r>
            <a:r>
              <a:rPr lang="en-US">
                <a:latin typeface="Trebuchet MS"/>
              </a:rPr>
              <a:t>3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E22EAA-08F0-4B10-B9A5-8DCFFF645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Combined Cost of Premiums and Deductibles Was 11.5% of Median Income in 2018, Up from 7.8% in 2008</a:t>
            </a:r>
          </a:p>
        </p:txBody>
      </p:sp>
      <p:graphicFrame>
        <p:nvGraphicFramePr>
          <p:cNvPr id="11" name="Chart Placeholder 14">
            <a:extLst>
              <a:ext uri="{FF2B5EF4-FFF2-40B4-BE49-F238E27FC236}">
                <a16:creationId xmlns:a16="http://schemas.microsoft.com/office/drawing/2014/main" id="{4CA1E4A4-C1CD-4FAF-A6D4-3173F551C97D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707125270"/>
              </p:ext>
            </p:extLst>
          </p:nvPr>
        </p:nvGraphicFramePr>
        <p:xfrm>
          <a:off x="627063" y="1700213"/>
          <a:ext cx="8091487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84803BC-D08A-4CE8-96FF-903DB37AD29D}"/>
              </a:ext>
            </a:extLst>
          </p:cNvPr>
          <p:cNvSpPr txBox="1"/>
          <p:nvPr/>
        </p:nvSpPr>
        <p:spPr>
          <a:xfrm>
            <a:off x="8118894" y="3967920"/>
            <a:ext cx="1742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+mn-lt"/>
                <a:cs typeface="Arial" pitchFamily="34" charset="0"/>
              </a:rPr>
              <a:t>Deductible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B054BD-EBE5-47AF-8E4E-06C0A653425D}"/>
              </a:ext>
            </a:extLst>
          </p:cNvPr>
          <p:cNvSpPr txBox="1"/>
          <p:nvPr/>
        </p:nvSpPr>
        <p:spPr>
          <a:xfrm>
            <a:off x="8118894" y="3262633"/>
            <a:ext cx="1436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n-lt"/>
                <a:cs typeface="Arial" pitchFamily="34" charset="0"/>
              </a:rPr>
              <a:t>Premium contribution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335E32-AF57-43D3-A0DF-1FD591D7D4A7}"/>
              </a:ext>
            </a:extLst>
          </p:cNvPr>
          <p:cNvSpPr txBox="1"/>
          <p:nvPr/>
        </p:nvSpPr>
        <p:spPr>
          <a:xfrm>
            <a:off x="8118894" y="2045071"/>
            <a:ext cx="109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+mn-lt"/>
                <a:cs typeface="Arial" pitchFamily="34" charset="0"/>
              </a:rPr>
              <a:t>Premium contribution + deductible</a:t>
            </a:r>
          </a:p>
        </p:txBody>
      </p:sp>
    </p:spTree>
    <p:extLst>
      <p:ext uri="{BB962C8B-B14F-4D97-AF65-F5344CB8AC3E}">
        <p14:creationId xmlns:p14="http://schemas.microsoft.com/office/powerpoint/2010/main" val="394108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D5188-CFB9-4D4A-A6B3-FCD7CE69F5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250"/>
              </a:spcBef>
            </a:pPr>
            <a:r>
              <a:rPr lang="en-US">
                <a:cs typeface="Calibri" panose="020F0502020204030204" pitchFamily="34" charset="0"/>
              </a:rPr>
              <a:t>Note: Combined estimates of single and family premium contributions and deductibles are weighted for the distribution of single-person and family households in the state.</a:t>
            </a:r>
          </a:p>
          <a:p>
            <a:pPr>
              <a:spcBef>
                <a:spcPts val="250"/>
              </a:spcBef>
            </a:pPr>
            <a:r>
              <a:rPr lang="en-US">
                <a:cs typeface="Calibri" panose="020F0502020204030204" pitchFamily="34" charset="0"/>
              </a:rPr>
              <a:t>Data: Premium contributions and deductibles — Medical Expenditure Panel Survey–Insurance Component (MEPS–IC), 2008–2018; Median household income and household distribution type — analysis of the Current Population Survey (CPS), 2008–2019, by </a:t>
            </a:r>
            <a:r>
              <a:rPr lang="en-US" err="1">
                <a:cs typeface="Calibri" panose="020F0502020204030204" pitchFamily="34" charset="0"/>
              </a:rPr>
              <a:t>Ougni</a:t>
            </a:r>
            <a:r>
              <a:rPr lang="en-US">
                <a:cs typeface="Calibri" panose="020F0502020204030204" pitchFamily="34" charset="0"/>
              </a:rPr>
              <a:t> Chakraborty and Sherry Glied of New York University for the Commonwealth Fund.</a:t>
            </a: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en-US"/>
              <a:t>Source: Sara R. Collins, David C. Radley, and Jesse C. Baumgartner. </a:t>
            </a:r>
            <a:r>
              <a:rPr lang="en-US" i="1"/>
              <a:t>Trends in Employer Health Care Coverage, 2008-18: Higher Costs for Workers and Their Families </a:t>
            </a:r>
            <a:r>
              <a:rPr lang="en-US"/>
              <a:t>(Commonwealth Fund, Nov. 2019).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00E086C-9FB8-4725-8EA3-A40B04AF8D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EXHIBIT </a:t>
            </a:r>
            <a:r>
              <a:rPr lang="en-US">
                <a:latin typeface="Trebuchet MS"/>
              </a:rPr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65D50B-C13E-4433-85F3-DD3B583D6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Employee Premiums and Deductibles Exceeded 12 Percent of Median Income in 17 States by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522C0-C993-4C3D-98A5-BB4F8FC6946E}"/>
              </a:ext>
            </a:extLst>
          </p:cNvPr>
          <p:cNvSpPr txBox="1"/>
          <p:nvPr/>
        </p:nvSpPr>
        <p:spPr>
          <a:xfrm>
            <a:off x="6468881" y="5166144"/>
            <a:ext cx="215133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cs typeface="Arial"/>
              </a:rPr>
              <a:t>7.7%</a:t>
            </a:r>
            <a:r>
              <a:rPr lang="en-US" sz="1200" dirty="0">
                <a:latin typeface="+mn-lt"/>
                <a:cs typeface="Arial"/>
              </a:rPr>
              <a:t> – 9.9% (8 states + D.C.)</a:t>
            </a:r>
            <a:endParaRPr lang="en-US" sz="1100" dirty="0">
              <a:latin typeface="+mn-lt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DD8A6C-241A-4DEF-8015-1DE27136968F}"/>
              </a:ext>
            </a:extLst>
          </p:cNvPr>
          <p:cNvSpPr txBox="1"/>
          <p:nvPr/>
        </p:nvSpPr>
        <p:spPr>
          <a:xfrm>
            <a:off x="6477759" y="5439201"/>
            <a:ext cx="204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10.0% – 11.9% (25 states)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D7095-2D61-477B-A9EE-9D50695D8052}"/>
              </a:ext>
            </a:extLst>
          </p:cNvPr>
          <p:cNvSpPr txBox="1"/>
          <p:nvPr/>
        </p:nvSpPr>
        <p:spPr>
          <a:xfrm>
            <a:off x="627432" y="4473211"/>
            <a:ext cx="809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+mn-lt"/>
                <a:cs typeface="Calibri" panose="020F0502020204030204" pitchFamily="34" charset="0"/>
              </a:rPr>
              <a:t>Average employee share of premium plus average deductible as percent of median state incomes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02A8E-EF15-4928-B1DB-3755C364078A}"/>
              </a:ext>
            </a:extLst>
          </p:cNvPr>
          <p:cNvSpPr txBox="1"/>
          <p:nvPr/>
        </p:nvSpPr>
        <p:spPr>
          <a:xfrm>
            <a:off x="6477472" y="5719267"/>
            <a:ext cx="204522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latin typeface="+mn-lt"/>
                <a:cs typeface="Arial"/>
              </a:rPr>
              <a:t>12.0% – </a:t>
            </a:r>
            <a:r>
              <a:rPr lang="en-US" sz="1200" dirty="0">
                <a:cs typeface="Arial"/>
              </a:rPr>
              <a:t>16.5</a:t>
            </a:r>
            <a:r>
              <a:rPr lang="en-US" sz="1200" dirty="0">
                <a:latin typeface="+mn-lt"/>
                <a:cs typeface="Arial"/>
              </a:rPr>
              <a:t>% (17 states)</a:t>
            </a:r>
            <a:endParaRPr lang="en-US" sz="1100" dirty="0">
              <a:latin typeface="+mn-lt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F81BB-94D7-4E72-9EA6-439ADB71AFD4}"/>
              </a:ext>
            </a:extLst>
          </p:cNvPr>
          <p:cNvSpPr txBox="1"/>
          <p:nvPr/>
        </p:nvSpPr>
        <p:spPr>
          <a:xfrm>
            <a:off x="1435139" y="1896650"/>
            <a:ext cx="943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  <a:cs typeface="Calibri" panose="020F0502020204030204" pitchFamily="34" charset="0"/>
              </a:rPr>
              <a:t>2008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18967-75B9-469B-A82D-3DDEED6CC9DC}"/>
              </a:ext>
            </a:extLst>
          </p:cNvPr>
          <p:cNvSpPr txBox="1"/>
          <p:nvPr/>
        </p:nvSpPr>
        <p:spPr>
          <a:xfrm>
            <a:off x="4214952" y="1896650"/>
            <a:ext cx="943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  <a:cs typeface="Calibri" panose="020F0502020204030204" pitchFamily="34" charset="0"/>
              </a:rPr>
              <a:t>2014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B8346-4472-430F-9196-7490291AACF8}"/>
              </a:ext>
            </a:extLst>
          </p:cNvPr>
          <p:cNvSpPr txBox="1"/>
          <p:nvPr/>
        </p:nvSpPr>
        <p:spPr>
          <a:xfrm>
            <a:off x="6764898" y="1896650"/>
            <a:ext cx="943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+mn-lt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86440-D31B-46FA-95B4-B3C991A108F2}"/>
              </a:ext>
            </a:extLst>
          </p:cNvPr>
          <p:cNvSpPr txBox="1"/>
          <p:nvPr/>
        </p:nvSpPr>
        <p:spPr>
          <a:xfrm>
            <a:off x="3804941" y="5154195"/>
            <a:ext cx="2357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6.3% – 9.9% (24 states + D.C.)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8E04C-44EE-4A53-AA14-4FAF27F7E807}"/>
              </a:ext>
            </a:extLst>
          </p:cNvPr>
          <p:cNvSpPr txBox="1"/>
          <p:nvPr/>
        </p:nvSpPr>
        <p:spPr>
          <a:xfrm>
            <a:off x="3813819" y="5427252"/>
            <a:ext cx="204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10.0% – 11.9% (16 states)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4718AF-1801-4EA5-B052-C260EE744C67}"/>
              </a:ext>
            </a:extLst>
          </p:cNvPr>
          <p:cNvSpPr txBox="1"/>
          <p:nvPr/>
        </p:nvSpPr>
        <p:spPr>
          <a:xfrm>
            <a:off x="3813532" y="5707318"/>
            <a:ext cx="204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12.0% – 14.9% (10 states)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60063D-44DF-4788-B974-69AB3ED43401}"/>
              </a:ext>
            </a:extLst>
          </p:cNvPr>
          <p:cNvSpPr/>
          <p:nvPr/>
        </p:nvSpPr>
        <p:spPr>
          <a:xfrm>
            <a:off x="890920" y="5239084"/>
            <a:ext cx="120783" cy="111206"/>
          </a:xfrm>
          <a:prstGeom prst="ellipse">
            <a:avLst/>
          </a:prstGeom>
          <a:solidFill>
            <a:schemeClr val="bg1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43BDE2-E6A0-4D0E-9DD6-3382FD24A667}"/>
              </a:ext>
            </a:extLst>
          </p:cNvPr>
          <p:cNvSpPr/>
          <p:nvPr/>
        </p:nvSpPr>
        <p:spPr>
          <a:xfrm>
            <a:off x="891207" y="5509238"/>
            <a:ext cx="120783" cy="111206"/>
          </a:xfrm>
          <a:prstGeom prst="ellipse">
            <a:avLst/>
          </a:prstGeom>
          <a:solidFill>
            <a:srgbClr val="6894B2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BBEAB4-7B81-46FB-A0D8-E6C338E707BB}"/>
              </a:ext>
            </a:extLst>
          </p:cNvPr>
          <p:cNvSpPr txBox="1"/>
          <p:nvPr/>
        </p:nvSpPr>
        <p:spPr>
          <a:xfrm>
            <a:off x="1020376" y="5165933"/>
            <a:ext cx="2357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5.6% – 9.9% (43 states + D.C.)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F520C9-7D9C-4EDB-B937-280F81B6A022}"/>
              </a:ext>
            </a:extLst>
          </p:cNvPr>
          <p:cNvSpPr txBox="1"/>
          <p:nvPr/>
        </p:nvSpPr>
        <p:spPr>
          <a:xfrm>
            <a:off x="1029254" y="5438990"/>
            <a:ext cx="204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+mn-lt"/>
                <a:cs typeface="Arial" pitchFamily="34" charset="0"/>
              </a:rPr>
              <a:t>10.0% – 11.0% (7 states)</a:t>
            </a:r>
            <a:endParaRPr lang="en-US" sz="1100">
              <a:latin typeface="+mn-lt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C82A07-29DF-45B8-BFB2-403772D8857B}"/>
              </a:ext>
            </a:extLst>
          </p:cNvPr>
          <p:cNvSpPr/>
          <p:nvPr/>
        </p:nvSpPr>
        <p:spPr>
          <a:xfrm>
            <a:off x="3665188" y="5227346"/>
            <a:ext cx="120783" cy="111206"/>
          </a:xfrm>
          <a:prstGeom prst="ellipse">
            <a:avLst/>
          </a:prstGeom>
          <a:solidFill>
            <a:schemeClr val="bg1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7C067C-49DC-4374-8BD4-E9EBD6E2F897}"/>
              </a:ext>
            </a:extLst>
          </p:cNvPr>
          <p:cNvSpPr/>
          <p:nvPr/>
        </p:nvSpPr>
        <p:spPr>
          <a:xfrm>
            <a:off x="3665475" y="5497500"/>
            <a:ext cx="120783" cy="111206"/>
          </a:xfrm>
          <a:prstGeom prst="ellipse">
            <a:avLst/>
          </a:prstGeom>
          <a:solidFill>
            <a:srgbClr val="6894B2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D64CFB-F5EC-4279-AC56-93BC15D1EFF6}"/>
              </a:ext>
            </a:extLst>
          </p:cNvPr>
          <p:cNvSpPr/>
          <p:nvPr/>
        </p:nvSpPr>
        <p:spPr>
          <a:xfrm>
            <a:off x="3665188" y="5774918"/>
            <a:ext cx="120783" cy="11120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FBAD3B6-E300-426B-972A-867B957CB655}"/>
              </a:ext>
            </a:extLst>
          </p:cNvPr>
          <p:cNvSpPr/>
          <p:nvPr/>
        </p:nvSpPr>
        <p:spPr>
          <a:xfrm>
            <a:off x="6338754" y="5239295"/>
            <a:ext cx="120783" cy="111206"/>
          </a:xfrm>
          <a:prstGeom prst="ellipse">
            <a:avLst/>
          </a:prstGeom>
          <a:solidFill>
            <a:schemeClr val="bg1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7E04B8-19C2-4A6C-AD89-06E24D7C4873}"/>
              </a:ext>
            </a:extLst>
          </p:cNvPr>
          <p:cNvSpPr/>
          <p:nvPr/>
        </p:nvSpPr>
        <p:spPr>
          <a:xfrm>
            <a:off x="6339041" y="5509449"/>
            <a:ext cx="120783" cy="111206"/>
          </a:xfrm>
          <a:prstGeom prst="ellipse">
            <a:avLst/>
          </a:prstGeom>
          <a:solidFill>
            <a:srgbClr val="6894B2"/>
          </a:solidFill>
          <a:ln w="9525">
            <a:solidFill>
              <a:srgbClr val="68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7C091B-2D9A-4215-9AB4-706067CC979F}"/>
              </a:ext>
            </a:extLst>
          </p:cNvPr>
          <p:cNvSpPr/>
          <p:nvPr/>
        </p:nvSpPr>
        <p:spPr>
          <a:xfrm>
            <a:off x="6338754" y="5787647"/>
            <a:ext cx="120783" cy="11120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4" descr="A close up of a map&#10;&#10;Description generated with high confidence">
            <a:extLst>
              <a:ext uri="{FF2B5EF4-FFF2-40B4-BE49-F238E27FC236}">
                <a16:creationId xmlns:a16="http://schemas.microsoft.com/office/drawing/2014/main" id="{05E4081D-EAC4-4A24-B9AF-A9ACBE0B0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94" b="32156"/>
          <a:stretch/>
        </p:blipFill>
        <p:spPr>
          <a:xfrm>
            <a:off x="326834" y="2228865"/>
            <a:ext cx="8719850" cy="22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EE045-8282-4CEF-AAA8-ACDC13FFB8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Data: </a:t>
            </a:r>
            <a:r>
              <a:rPr lang="en-US" dirty="0">
                <a:latin typeface="Trebuchet MS"/>
                <a:cs typeface="Calibri"/>
              </a:rPr>
              <a:t>Medical Expenditure Panel Survey-Insurance Component (MEPS-IC), 2008-2018. </a:t>
            </a:r>
            <a:endParaRPr lang="en-US" dirty="0"/>
          </a:p>
          <a:p>
            <a:r>
              <a:rPr lang="en-US" dirty="0"/>
              <a:t>Source: Sara R. Collins, David C. Radley, and Jesse C. Baumgartner. </a:t>
            </a:r>
            <a:r>
              <a:rPr lang="en-US" i="1" dirty="0"/>
              <a:t>Trends in Employer Health Care Coverage, 2008-18: Higher Costs for Workers and Their Families </a:t>
            </a:r>
            <a:r>
              <a:rPr lang="en-US" dirty="0"/>
              <a:t>(Commonwealth Fund, Nov. 2019).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67DA3C0-700F-4188-8CC7-F2A8081278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EXHIBIT 5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EFA790-B4D8-4447-AE04-4271F6AA7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Annual Growth in Employer Premiums Ticked Up Between 2016 and 2018</a:t>
            </a:r>
          </a:p>
        </p:txBody>
      </p:sp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12239369-A1C0-4AFD-A47D-B7DBEB709C4B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969563215"/>
              </p:ext>
            </p:extLst>
          </p:nvPr>
        </p:nvGraphicFramePr>
        <p:xfrm>
          <a:off x="627063" y="1700213"/>
          <a:ext cx="8091487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19DF959-1B91-4B93-9D7B-55BA37EF6F8E}"/>
              </a:ext>
            </a:extLst>
          </p:cNvPr>
          <p:cNvSpPr txBox="1"/>
          <p:nvPr/>
        </p:nvSpPr>
        <p:spPr>
          <a:xfrm>
            <a:off x="7971093" y="3725746"/>
            <a:ext cx="113068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cs typeface="Arial"/>
              </a:rPr>
              <a:t>Single-person plans</a:t>
            </a:r>
            <a:endParaRPr lang="en-US" sz="1200" dirty="0">
              <a:solidFill>
                <a:schemeClr val="bg2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680A9D-6E21-4CCC-9699-8C43B7408A00}"/>
              </a:ext>
            </a:extLst>
          </p:cNvPr>
          <p:cNvSpPr txBox="1"/>
          <p:nvPr/>
        </p:nvSpPr>
        <p:spPr>
          <a:xfrm>
            <a:off x="7971093" y="3286605"/>
            <a:ext cx="1096127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cs typeface="Arial"/>
              </a:rPr>
              <a:t>Family plans</a:t>
            </a:r>
            <a:endParaRPr lang="en-US" sz="120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5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81E32-CC08-4AC5-84CE-23800F64B6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Data: </a:t>
            </a:r>
            <a:r>
              <a:rPr lang="en-US" dirty="0"/>
              <a:t>Medical Expenditure Panel Survey-Insurance Component (MEPS-IC), 2018.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Source: Sara R. Collins, David C. Radley, and Jesse C. Baumgartner. </a:t>
            </a:r>
            <a:r>
              <a:rPr lang="en-US" i="1" dirty="0">
                <a:ea typeface="+mn-lt"/>
                <a:cs typeface="+mn-lt"/>
              </a:rPr>
              <a:t>Trends in Employer Health Care Coverage, 2008-18: Higher Costs for Workers and Their Families </a:t>
            </a:r>
            <a:r>
              <a:rPr lang="en-US" dirty="0">
                <a:ea typeface="+mn-lt"/>
                <a:cs typeface="+mn-lt"/>
              </a:rPr>
              <a:t>(Commonwealth Fund, Nov. 2019). </a:t>
            </a:r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E71FF84-6FC0-4DDC-B20B-959DAB441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EXHIBIT 6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3AD242-E596-48BD-B384-2360DE53B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</p:spPr>
        <p:txBody>
          <a:bodyPr>
            <a:normAutofit fontScale="90000"/>
          </a:bodyPr>
          <a:lstStyle/>
          <a:p>
            <a:r>
              <a:rPr lang="en-US" dirty="0"/>
              <a:t>Worker Premium Contributions for Single Plans Ranged from $755 in HI to $1,903 in MA in 2018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C1876C0-A687-4FB1-9F70-581056EBCD49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893433102"/>
              </p:ext>
            </p:extLst>
          </p:nvPr>
        </p:nvGraphicFramePr>
        <p:xfrm>
          <a:off x="627063" y="1944030"/>
          <a:ext cx="8091487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D046425-079C-49C1-A2D2-0E217254B393}"/>
              </a:ext>
            </a:extLst>
          </p:cNvPr>
          <p:cNvSpPr txBox="1"/>
          <p:nvPr/>
        </p:nvSpPr>
        <p:spPr>
          <a:xfrm>
            <a:off x="627063" y="1729476"/>
            <a:ext cx="30549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latin typeface="+mn-lt"/>
                <a:cs typeface="Calibri" panose="020F0502020204030204" pitchFamily="34" charset="0"/>
              </a:rPr>
              <a:t>Dollars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D9A64B70-3732-4FE6-8EAB-26EC2FA919D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401795" y="1861563"/>
            <a:ext cx="44884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$1,903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E4CA0CCF-DB2A-4D24-A882-F1BDD0BDC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583" y="2625925"/>
            <a:ext cx="160505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cs typeface="Calibri" panose="020F0502020204030204" pitchFamily="34" charset="0"/>
              </a:rPr>
              <a:t>U.S. average = $1,427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DACBBEE3-B3BE-4A4C-8385-EF1AB067292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135204" y="3589405"/>
            <a:ext cx="333425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$755</a:t>
            </a:r>
          </a:p>
        </p:txBody>
      </p:sp>
    </p:spTree>
    <p:extLst>
      <p:ext uri="{BB962C8B-B14F-4D97-AF65-F5344CB8AC3E}">
        <p14:creationId xmlns:p14="http://schemas.microsoft.com/office/powerpoint/2010/main" val="147051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A693A-3838-4153-AAD1-BFB1C0D25A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Data: </a:t>
            </a:r>
            <a:r>
              <a:rPr lang="en-US" dirty="0">
                <a:ea typeface="+mn-lt"/>
                <a:cs typeface="+mn-lt"/>
              </a:rPr>
              <a:t>Medical Expenditure Panel Survey-Insurance Component (MEPS-IC), 2018. </a:t>
            </a:r>
          </a:p>
          <a:p>
            <a:r>
              <a:rPr lang="en-US" dirty="0"/>
              <a:t>Source: Sara R. Collins, David C. Radley, and Jesse C. Baumgartner. </a:t>
            </a:r>
            <a:r>
              <a:rPr lang="en-US" i="1" dirty="0"/>
              <a:t>Trends in Employer Health Care Coverage, 2008-18: Higher Costs for Workers and Their Families </a:t>
            </a:r>
            <a:r>
              <a:rPr lang="en-US" dirty="0"/>
              <a:t>(Commonwealth Fund, Nov. 2019). 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30878BA-1923-46F2-8F78-7761B2592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EXHIBIT </a:t>
            </a:r>
            <a:r>
              <a:rPr lang="en-US">
                <a:latin typeface="Trebuchet MS"/>
              </a:rPr>
              <a:t>7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991E70-C1FD-443C-8FF6-8CBB86C69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Worker Premium Contributions for Family Plans Ranged from $3,862 in WA to $6,597 in VA in 2018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8E2E340-B6A8-40FE-9E75-B15DCF61592E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509995331"/>
              </p:ext>
            </p:extLst>
          </p:nvPr>
        </p:nvGraphicFramePr>
        <p:xfrm>
          <a:off x="627061" y="1945522"/>
          <a:ext cx="8091487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B423FAD-E3FF-4794-8C89-009B7C2AE09C}"/>
              </a:ext>
            </a:extLst>
          </p:cNvPr>
          <p:cNvSpPr txBox="1"/>
          <p:nvPr/>
        </p:nvSpPr>
        <p:spPr>
          <a:xfrm>
            <a:off x="627061" y="1712172"/>
            <a:ext cx="30549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latin typeface="+mn-lt"/>
                <a:cs typeface="Calibri" panose="020F0502020204030204" pitchFamily="34" charset="0"/>
              </a:rPr>
              <a:t>Dollars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03326769-842C-469B-9951-3DFFF0428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369" y="2406423"/>
            <a:ext cx="160505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cs typeface="Calibri" panose="020F0502020204030204" pitchFamily="34" charset="0"/>
              </a:rPr>
              <a:t>U.S. average = $5,431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166F2EF6-A19B-4BE5-8D6B-B7CB286CEE0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401795" y="1880360"/>
            <a:ext cx="44884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$6,597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5C414AD2-445C-481D-B818-C7531286C5F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86282" y="2929311"/>
            <a:ext cx="448841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  <a:latin typeface="+mn-lt"/>
                <a:cs typeface="Calibri" panose="020F0502020204030204" pitchFamily="34" charset="0"/>
              </a:rPr>
              <a:t>$3,862</a:t>
            </a:r>
          </a:p>
        </p:txBody>
      </p:sp>
    </p:spTree>
    <p:extLst>
      <p:ext uri="{BB962C8B-B14F-4D97-AF65-F5344CB8AC3E}">
        <p14:creationId xmlns:p14="http://schemas.microsoft.com/office/powerpoint/2010/main" val="203572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E4E95-1D21-4C81-81AA-EC6CEA09F0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250"/>
              </a:spcBef>
            </a:pPr>
            <a:r>
              <a:rPr lang="en-US">
                <a:cs typeface="Calibri" panose="020F0502020204030204" pitchFamily="34" charset="0"/>
              </a:rPr>
              <a:t>Note: Single and family premium contributions are weighted for the distribution of single-person and family households in the state.</a:t>
            </a:r>
          </a:p>
          <a:p>
            <a:pPr>
              <a:spcBef>
                <a:spcPts val="250"/>
              </a:spcBef>
            </a:pPr>
            <a:r>
              <a:rPr lang="en-US">
                <a:cs typeface="Calibri" panose="020F0502020204030204" pitchFamily="34" charset="0"/>
              </a:rPr>
              <a:t>Data: Premium contributions and deductibles — Medical Expenditure Panel Survey–Insurance Component (MEPS–IC), 2018; Median household income and household distribution type — analysis of the Current Population Survey (CPS), 2018–2019, by </a:t>
            </a:r>
            <a:r>
              <a:rPr lang="en-US" err="1">
                <a:cs typeface="Calibri" panose="020F0502020204030204" pitchFamily="34" charset="0"/>
              </a:rPr>
              <a:t>Ougni</a:t>
            </a:r>
            <a:r>
              <a:rPr lang="en-US">
                <a:cs typeface="Calibri" panose="020F0502020204030204" pitchFamily="34" charset="0"/>
              </a:rPr>
              <a:t> Chakraborty and Sherry Glied of New York University for the Commonwealth Fund.</a:t>
            </a:r>
          </a:p>
          <a:p>
            <a:pPr>
              <a:spcBef>
                <a:spcPct val="0"/>
              </a:spcBef>
              <a:spcAft>
                <a:spcPct val="25000"/>
              </a:spcAft>
            </a:pPr>
            <a:r>
              <a:rPr lang="en-US">
                <a:cs typeface="Calibri"/>
              </a:rPr>
              <a:t>Source: Sara R. Collins, David C. Radley, and Jesse C. Baumgartner. </a:t>
            </a:r>
            <a:r>
              <a:rPr lang="en-US" i="1">
                <a:cs typeface="Calibri"/>
              </a:rPr>
              <a:t>Trends in Employer Health Care Coverage, 2008-18: Higher Costs for Workers and Their Families </a:t>
            </a:r>
            <a:r>
              <a:rPr lang="en-US">
                <a:cs typeface="Calibri"/>
              </a:rPr>
              <a:t>(Commonwealth Fund, Nov. 2019). 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CC1C7F-ABB8-4FCE-A975-AC07F63487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rebuchet MS"/>
              </a:rPr>
              <a:t>EXHIBIT 8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205B73-7353-4980-9D1B-FDAFE65C3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Premium Contributions Were 8 Percent or More of Median Income in 9 States in 2018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2FF44D-A410-440F-96DD-5E5DC8DF7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3" y="1699589"/>
            <a:ext cx="5844658" cy="412560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1808A12-5B35-44D8-AB9A-6178A1FD6282}"/>
              </a:ext>
            </a:extLst>
          </p:cNvPr>
          <p:cNvSpPr/>
          <p:nvPr/>
        </p:nvSpPr>
        <p:spPr>
          <a:xfrm>
            <a:off x="6830534" y="3414307"/>
            <a:ext cx="129652" cy="129652"/>
          </a:xfrm>
          <a:prstGeom prst="ellipse">
            <a:avLst/>
          </a:prstGeom>
          <a:solidFill>
            <a:schemeClr val="bg1"/>
          </a:solidFill>
          <a:ln w="9525">
            <a:solidFill>
              <a:srgbClr val="92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A10809-B6EC-4103-BBF7-7EBD08C32601}"/>
              </a:ext>
            </a:extLst>
          </p:cNvPr>
          <p:cNvSpPr/>
          <p:nvPr/>
        </p:nvSpPr>
        <p:spPr>
          <a:xfrm>
            <a:off x="6830821" y="3681007"/>
            <a:ext cx="129652" cy="129652"/>
          </a:xfrm>
          <a:prstGeom prst="ellipse">
            <a:avLst/>
          </a:prstGeom>
          <a:solidFill>
            <a:srgbClr val="92D7D7"/>
          </a:solidFill>
          <a:ln w="9525">
            <a:solidFill>
              <a:srgbClr val="92D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2720F3-69F9-46BF-A124-96E504F4001C}"/>
              </a:ext>
            </a:extLst>
          </p:cNvPr>
          <p:cNvSpPr txBox="1"/>
          <p:nvPr/>
        </p:nvSpPr>
        <p:spPr>
          <a:xfrm>
            <a:off x="6986094" y="3340000"/>
            <a:ext cx="266382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cs typeface="Arial"/>
              </a:rPr>
              <a:t>4.1</a:t>
            </a:r>
            <a:r>
              <a:rPr lang="en-US" sz="1200" dirty="0">
                <a:latin typeface="+mn-lt"/>
                <a:cs typeface="Arial"/>
              </a:rPr>
              <a:t>% – </a:t>
            </a:r>
            <a:r>
              <a:rPr lang="en-US" sz="1200" dirty="0">
                <a:cs typeface="Arial"/>
              </a:rPr>
              <a:t>5.9</a:t>
            </a:r>
            <a:r>
              <a:rPr lang="en-US" sz="1200" dirty="0">
                <a:latin typeface="+mn-lt"/>
                <a:cs typeface="Arial"/>
              </a:rPr>
              <a:t>% (</a:t>
            </a:r>
            <a:r>
              <a:rPr lang="en-US" sz="1200" dirty="0">
                <a:cs typeface="Arial"/>
              </a:rPr>
              <a:t>13</a:t>
            </a:r>
            <a:r>
              <a:rPr lang="en-US" sz="1200" dirty="0">
                <a:latin typeface="+mn-lt"/>
                <a:cs typeface="Arial"/>
              </a:rPr>
              <a:t> states + D.C.)</a:t>
            </a:r>
            <a:endParaRPr lang="en-US" sz="1100" dirty="0">
              <a:latin typeface="+mn-lt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3A1198-BDEA-4BCF-B28F-5D1835692757}"/>
              </a:ext>
            </a:extLst>
          </p:cNvPr>
          <p:cNvSpPr txBox="1"/>
          <p:nvPr/>
        </p:nvSpPr>
        <p:spPr>
          <a:xfrm>
            <a:off x="6994972" y="3606700"/>
            <a:ext cx="231136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cs typeface="Arial"/>
              </a:rPr>
              <a:t>6.0</a:t>
            </a:r>
            <a:r>
              <a:rPr lang="en-US" sz="1200" dirty="0">
                <a:latin typeface="+mn-lt"/>
                <a:cs typeface="Arial"/>
              </a:rPr>
              <a:t>% – </a:t>
            </a:r>
            <a:r>
              <a:rPr lang="en-US" sz="1200" dirty="0">
                <a:cs typeface="Arial"/>
              </a:rPr>
              <a:t>7.9%</a:t>
            </a:r>
            <a:r>
              <a:rPr lang="en-US" sz="1200" dirty="0">
                <a:latin typeface="+mn-lt"/>
                <a:cs typeface="Arial"/>
              </a:rPr>
              <a:t> (</a:t>
            </a:r>
            <a:r>
              <a:rPr lang="en-US" sz="1200" dirty="0">
                <a:cs typeface="Arial"/>
              </a:rPr>
              <a:t>28</a:t>
            </a:r>
            <a:r>
              <a:rPr lang="en-US" sz="1200" dirty="0">
                <a:latin typeface="+mn-lt"/>
                <a:cs typeface="Arial"/>
              </a:rPr>
              <a:t> states)</a:t>
            </a:r>
            <a:endParaRPr lang="en-US" sz="1100" dirty="0">
              <a:latin typeface="+mn-lt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80132B-0DE6-4DBC-9AB3-020DF2F0DD7F}"/>
              </a:ext>
            </a:extLst>
          </p:cNvPr>
          <p:cNvSpPr txBox="1"/>
          <p:nvPr/>
        </p:nvSpPr>
        <p:spPr>
          <a:xfrm>
            <a:off x="6687171" y="2784902"/>
            <a:ext cx="23241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latin typeface="+mn-lt"/>
                <a:cs typeface="Calibri"/>
              </a:rPr>
              <a:t>Average </a:t>
            </a:r>
            <a:r>
              <a:rPr lang="en-US" sz="1200" dirty="0">
                <a:cs typeface="Calibri"/>
              </a:rPr>
              <a:t>employee share of premium as percent of median state incomes</a:t>
            </a:r>
            <a:endParaRPr lang="en-US" sz="1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B459CC5-C61E-44EA-A445-320199B4A25E}"/>
              </a:ext>
            </a:extLst>
          </p:cNvPr>
          <p:cNvSpPr/>
          <p:nvPr/>
        </p:nvSpPr>
        <p:spPr>
          <a:xfrm>
            <a:off x="6830534" y="3947707"/>
            <a:ext cx="129652" cy="129652"/>
          </a:xfrm>
          <a:prstGeom prst="ellipse">
            <a:avLst/>
          </a:prstGeom>
          <a:solidFill>
            <a:srgbClr val="209696"/>
          </a:solidFill>
          <a:ln w="9525">
            <a:solidFill>
              <a:srgbClr val="20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FDEFAD-A3E6-480A-9FE6-0A09E1FCFE0B}"/>
              </a:ext>
            </a:extLst>
          </p:cNvPr>
          <p:cNvSpPr txBox="1"/>
          <p:nvPr/>
        </p:nvSpPr>
        <p:spPr>
          <a:xfrm>
            <a:off x="6994685" y="3883699"/>
            <a:ext cx="231136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>
                <a:cs typeface="Arial"/>
              </a:rPr>
              <a:t>8.0</a:t>
            </a:r>
            <a:r>
              <a:rPr lang="en-US" sz="1200" dirty="0">
                <a:latin typeface="+mn-lt"/>
                <a:cs typeface="Arial"/>
              </a:rPr>
              <a:t>% – </a:t>
            </a:r>
            <a:r>
              <a:rPr lang="en-US" sz="1200" dirty="0">
                <a:cs typeface="Arial"/>
              </a:rPr>
              <a:t>10.0</a:t>
            </a:r>
            <a:r>
              <a:rPr lang="en-US" sz="1200" dirty="0">
                <a:latin typeface="+mn-lt"/>
                <a:cs typeface="Arial"/>
              </a:rPr>
              <a:t>% (</a:t>
            </a:r>
            <a:r>
              <a:rPr lang="en-US" sz="1200" dirty="0">
                <a:cs typeface="Arial"/>
              </a:rPr>
              <a:t>9</a:t>
            </a:r>
            <a:r>
              <a:rPr lang="en-US" sz="1200" dirty="0">
                <a:latin typeface="+mn-lt"/>
                <a:cs typeface="Arial"/>
              </a:rPr>
              <a:t> states)</a:t>
            </a:r>
            <a:endParaRPr lang="en-US" sz="11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5184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Template_Centennial_Jan2018" id="{B39BC8CA-6688-0D4A-80B3-63A90B604AC9}" vid="{9790F92E-C2C7-0F48-A2BA-07E8E33C47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7BA32944B54347B9D6F17571B4F941" ma:contentTypeVersion="9" ma:contentTypeDescription="Create a new document." ma:contentTypeScope="" ma:versionID="3f80cbbafbf8863e6c8506bf0243d5cf">
  <xsd:schema xmlns:xsd="http://www.w3.org/2001/XMLSchema" xmlns:xs="http://www.w3.org/2001/XMLSchema" xmlns:p="http://schemas.microsoft.com/office/2006/metadata/properties" xmlns:ns2="0206b73b-b166-48af-9d56-b72510519a7e" targetNamespace="http://schemas.microsoft.com/office/2006/metadata/properties" ma:root="true" ma:fieldsID="5d38618c836feeb7138f6cc95597aac0" ns2:_="">
    <xsd:import namespace="0206b73b-b166-48af-9d56-b72510519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6b73b-b166-48af-9d56-b72510519a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B3CD7A-8C9F-46ED-A030-7E071D395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06b73b-b166-48af-9d56-b72510519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938EF-51BD-4AC1-96A4-8B2A1939C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2B60CF-40F9-4360-8516-8A258CFA1767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0206b73b-b166-48af-9d56-b72510519a7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CMWF_Template_Centennial_Jan2018</Template>
  <TotalTime>1026</TotalTime>
  <Words>1077</Words>
  <Application>Microsoft Office PowerPoint</Application>
  <PresentationFormat>On-screen Show (4:3)</PresentationFormat>
  <Paragraphs>126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Arial,Sans-Serif</vt:lpstr>
      <vt:lpstr>Calibri</vt:lpstr>
      <vt:lpstr>Calibri Light</vt:lpstr>
      <vt:lpstr>Georgia</vt:lpstr>
      <vt:lpstr>System Font Regular</vt:lpstr>
      <vt:lpstr>Trebuchet MS</vt:lpstr>
      <vt:lpstr>1_Office Theme</vt:lpstr>
      <vt:lpstr>Trends in Employer Health Care Coverage, 2008-18: Higher Costs for Workers and Their Families</vt:lpstr>
      <vt:lpstr>Overview of Findings </vt:lpstr>
      <vt:lpstr>Worker Contributions to Premiums and Deductibles Out-Paced Growth in Median Income Between 2008 and 2018</vt:lpstr>
      <vt:lpstr>Combined Cost of Premiums and Deductibles Was 11.5% of Median Income in 2018, Up from 7.8% in 2008</vt:lpstr>
      <vt:lpstr>Average Employee Premiums and Deductibles Exceeded 12 Percent of Median Income in 17 States by 2018</vt:lpstr>
      <vt:lpstr>Average Annual Growth in Employer Premiums Ticked Up Between 2016 and 2018</vt:lpstr>
      <vt:lpstr>Worker Premium Contributions for Single Plans Ranged from $755 in HI to $1,903 in MA in 2018</vt:lpstr>
      <vt:lpstr>Worker Premium Contributions for Family Plans Ranged from $3,862 in WA to $6,597 in VA in 2018</vt:lpstr>
      <vt:lpstr>Employee Premium Contributions Were 8 Percent or More of Median Income in 9 States in 2018</vt:lpstr>
      <vt:lpstr>Average Deductibles for Single Plans Ranged from $1,308 in DC and HI to $2,447 in ME in 2018</vt:lpstr>
      <vt:lpstr>Average Deductibles Were 5 Percent or More of Median Income in 18 States in 2018</vt:lpstr>
      <vt:lpstr>Looking Forward </vt:lpstr>
      <vt:lpstr>How This Study Was Conducted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Wilson</dc:creator>
  <cp:lastModifiedBy>Sara R. Collins</cp:lastModifiedBy>
  <cp:revision>165</cp:revision>
  <cp:lastPrinted>2019-11-19T23:40:05Z</cp:lastPrinted>
  <dcterms:created xsi:type="dcterms:W3CDTF">2018-01-16T15:08:05Z</dcterms:created>
  <dcterms:modified xsi:type="dcterms:W3CDTF">2019-11-20T15:28:30Z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0x0101006A7BA32944B54347B9D6F17571B4F941</vt:lpwstr>
  </property>
</Properties>
</file>