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10"/>
  </p:notesMasterIdLst>
  <p:handoutMasterIdLst>
    <p:handoutMasterId r:id="rId11"/>
  </p:handoutMasterIdLst>
  <p:sldIdLst>
    <p:sldId id="453" r:id="rId2"/>
    <p:sldId id="454" r:id="rId3"/>
    <p:sldId id="455" r:id="rId4"/>
    <p:sldId id="456" r:id="rId5"/>
    <p:sldId id="457" r:id="rId6"/>
    <p:sldId id="458" r:id="rId7"/>
    <p:sldId id="459" r:id="rId8"/>
    <p:sldId id="460" r:id="rId9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6" autoAdjust="0"/>
    <p:restoredTop sz="95482" autoAdjust="0"/>
  </p:normalViewPr>
  <p:slideViewPr>
    <p:cSldViewPr snapToObjects="1">
      <p:cViewPr varScale="1">
        <p:scale>
          <a:sx n="148" d="100"/>
          <a:sy n="148" d="100"/>
        </p:scale>
        <p:origin x="3080" y="19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1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28.2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2E-E549-997C-A18E257F3606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1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200"/>
        <c:noMultiLvlLbl val="0"/>
      </c:catAx>
      <c:valAx>
        <c:axId val="2037821887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122.1</c:v>
                </c:pt>
                <c:pt idx="1">
                  <c:v>108</c:v>
                </c:pt>
                <c:pt idx="2">
                  <c:v>-22.6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9-284B-BECB-895D976D29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200"/>
          <c:min val="-4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6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2E-E549-997C-A18E257F3606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73-BF4A-A643-CA76AD8F19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6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200"/>
        <c:noMultiLvlLbl val="0"/>
      </c:catAx>
      <c:valAx>
        <c:axId val="2037821887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161.80000000000001</c:v>
                </c:pt>
                <c:pt idx="1">
                  <c:v>146.69999999999999</c:v>
                </c:pt>
                <c:pt idx="2">
                  <c:v>-19.100000000000001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9-284B-BECB-895D976D29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200"/>
          <c:min val="-4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7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2E-E549-997C-A18E257F3606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73-BF4A-A643-CA76AD8F19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7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200"/>
        <c:noMultiLvlLbl val="0"/>
      </c:catAx>
      <c:valAx>
        <c:axId val="2037821887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3.3458799440314732E-3"/>
                  <c:y val="5.89726553805590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896-DA49-87CB-4E0A9804A72A}"/>
                </c:ext>
              </c:extLst>
            </c:dLbl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1522.8</c:v>
                </c:pt>
                <c:pt idx="1">
                  <c:v>1365.3</c:v>
                </c:pt>
                <c:pt idx="2">
                  <c:v>-209.5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9-284B-BECB-895D976D29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3000"/>
          <c:min val="-50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8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2E-E549-997C-A18E257F3606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73-BF4A-A643-CA76AD8F19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8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200"/>
        <c:noMultiLvlLbl val="0"/>
      </c:catAx>
      <c:valAx>
        <c:axId val="2037821887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2844.6</c:v>
                </c:pt>
                <c:pt idx="1">
                  <c:v>2687</c:v>
                </c:pt>
                <c:pt idx="2">
                  <c:v>719.7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9-284B-BECB-895D976D29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3000"/>
          <c:min val="-50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25.7</c:v>
                </c:pt>
                <c:pt idx="1">
                  <c:v>25.6</c:v>
                </c:pt>
                <c:pt idx="2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9-284B-BECB-895D976D29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10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2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28.3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2E-E549-997C-A18E257F3606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73-BF4A-A643-CA76AD8F19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2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200"/>
        <c:noMultiLvlLbl val="0"/>
      </c:catAx>
      <c:valAx>
        <c:axId val="2037821887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24.5</c:v>
                </c:pt>
                <c:pt idx="1">
                  <c:v>24.3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9-284B-BECB-895D976D29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10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3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21.4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2E-E549-997C-A18E257F3606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73-BF4A-A643-CA76AD8F19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3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200"/>
        <c:noMultiLvlLbl val="0"/>
      </c:catAx>
      <c:valAx>
        <c:axId val="2037821887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81.3</c:v>
                </c:pt>
                <c:pt idx="1">
                  <c:v>80</c:v>
                </c:pt>
                <c:pt idx="2">
                  <c:v>39.6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9-284B-BECB-895D976D29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10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4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2E-E549-997C-A18E257F3606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73-BF4A-A643-CA76AD8F19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4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200"/>
        <c:noMultiLvlLbl val="0"/>
      </c:catAx>
      <c:valAx>
        <c:axId val="2037821887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46.7</c:v>
                </c:pt>
                <c:pt idx="1">
                  <c:v>45.6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9-284B-BECB-895D976D29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10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5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2E-E549-997C-A18E257F3606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73-BF4A-A643-CA76AD8F19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5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200"/>
        <c:noMultiLvlLbl val="0"/>
      </c:catAx>
      <c:valAx>
        <c:axId val="2037821887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10/11/19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10/11/19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763687" y="6368920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2771800" y="6368920"/>
            <a:ext cx="6300698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 Linda J. Blumberg et al., </a:t>
            </a:r>
            <a:r>
              <a:rPr lang="en-US" sz="900" i="1" dirty="0"/>
              <a:t>Comparing Health Insurance Reform Options: From “Building on the ACA” to Single Payer</a:t>
            </a:r>
            <a:r>
              <a:rPr lang="en-US" sz="900" dirty="0"/>
              <a:t> (Commonwealth Fund and Urban Institute, Oct. 2019).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1" y="1168970"/>
            <a:ext cx="3795725" cy="4204246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F24E13EC-E734-C542-8FEB-3514FBDDA5E5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4139952" y="1168970"/>
            <a:ext cx="3795725" cy="4204246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129D48-3F75-BD4A-8159-FF2A95A9560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45920" y="6309361"/>
            <a:ext cx="915543" cy="549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337130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A9915E6-12F5-FC4E-A65C-6F7A777ADB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Coverage and Changes in Spending Compared to Current Law, 2020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141895664"/>
              </p:ext>
            </p:extLst>
          </p:nvPr>
        </p:nvGraphicFramePr>
        <p:xfrm>
          <a:off x="71438" y="1168400"/>
          <a:ext cx="3795712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70284085-4218-F54D-B15A-18AF6FFA78F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Reform 1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3CE3E63-CECA-654A-88B1-75775421B3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* Increase in federal revenue needed to finance reform, net of additional income tax receipts resulting from reduced employer spending on health insurance passed back to workers as wage increases.</a:t>
            </a:r>
          </a:p>
          <a:p>
            <a:r>
              <a:rPr lang="en-US" dirty="0"/>
              <a:t>Data: Urban Institute analysis.</a:t>
            </a:r>
          </a:p>
        </p:txBody>
      </p:sp>
      <p:graphicFrame>
        <p:nvGraphicFramePr>
          <p:cNvPr id="14" name="Chart Placeholder 5">
            <a:extLst>
              <a:ext uri="{FF2B5EF4-FFF2-40B4-BE49-F238E27FC236}">
                <a16:creationId xmlns:a16="http://schemas.microsoft.com/office/drawing/2014/main" id="{F34FDEA8-4B9E-7643-81EE-A955102D40D0}"/>
              </a:ext>
            </a:extLst>
          </p:cNvPr>
          <p:cNvGraphicFramePr>
            <a:graphicFrameLocks noGrp="1"/>
          </p:cNvGraphicFramePr>
          <p:nvPr>
            <p:ph type="chart" sz="quarter" idx="23"/>
            <p:extLst>
              <p:ext uri="{D42A27DB-BD31-4B8C-83A1-F6EECF244321}">
                <p14:modId xmlns:p14="http://schemas.microsoft.com/office/powerpoint/2010/main" val="1573201481"/>
              </p:ext>
            </p:extLst>
          </p:nvPr>
        </p:nvGraphicFramePr>
        <p:xfrm>
          <a:off x="4140200" y="1168400"/>
          <a:ext cx="3795713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47275AA-53DE-9A42-A79F-BE3DCD547CB3}"/>
              </a:ext>
            </a:extLst>
          </p:cNvPr>
          <p:cNvSpPr txBox="1"/>
          <p:nvPr/>
        </p:nvSpPr>
        <p:spPr>
          <a:xfrm>
            <a:off x="4067944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Billions of dollars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D872A0-7931-F448-9C8D-26B04EF84CF8}"/>
              </a:ext>
            </a:extLst>
          </p:cNvPr>
          <p:cNvSpPr txBox="1"/>
          <p:nvPr/>
        </p:nvSpPr>
        <p:spPr>
          <a:xfrm>
            <a:off x="-508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Millions of people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2D3A494-F4B6-7A4E-AAA6-DC224B13ADB2}"/>
              </a:ext>
            </a:extLst>
          </p:cNvPr>
          <p:cNvSpPr txBox="1"/>
          <p:nvPr/>
        </p:nvSpPr>
        <p:spPr>
          <a:xfrm>
            <a:off x="863588" y="1444752"/>
            <a:ext cx="724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34.6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F28CCF-1777-D34C-9AC5-C181AEFD3EE3}"/>
              </a:ext>
            </a:extLst>
          </p:cNvPr>
          <p:cNvSpPr txBox="1"/>
          <p:nvPr/>
        </p:nvSpPr>
        <p:spPr>
          <a:xfrm>
            <a:off x="2523883" y="1837944"/>
            <a:ext cx="787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30.0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2975864-516D-5D49-90F0-37B79A227453}"/>
              </a:ext>
            </a:extLst>
          </p:cNvPr>
          <p:cNvGrpSpPr/>
          <p:nvPr/>
        </p:nvGrpSpPr>
        <p:grpSpPr>
          <a:xfrm>
            <a:off x="2071777" y="767359"/>
            <a:ext cx="1708135" cy="716391"/>
            <a:chOff x="5486578" y="5132913"/>
            <a:chExt cx="1708135" cy="71639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38A7010-02E3-114D-ABD3-5BC300905205}"/>
                </a:ext>
              </a:extLst>
            </p:cNvPr>
            <p:cNvSpPr/>
            <p:nvPr/>
          </p:nvSpPr>
          <p:spPr>
            <a:xfrm>
              <a:off x="5486578" y="5201460"/>
              <a:ext cx="139905" cy="139905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9AA3B26-6BC5-494A-918F-4BC9481ADBDA}"/>
                </a:ext>
              </a:extLst>
            </p:cNvPr>
            <p:cNvSpPr txBox="1"/>
            <p:nvPr/>
          </p:nvSpPr>
          <p:spPr>
            <a:xfrm>
              <a:off x="5626483" y="5132913"/>
              <a:ext cx="156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Short-term, </a:t>
              </a:r>
              <a:br>
                <a:rPr lang="en-US" sz="1200" dirty="0"/>
              </a:br>
              <a:r>
                <a:rPr lang="en-US" sz="1200" dirty="0"/>
                <a:t>limited-duration plans  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D050E8D-5E70-9944-998E-E1D715003298}"/>
                </a:ext>
              </a:extLst>
            </p:cNvPr>
            <p:cNvSpPr/>
            <p:nvPr/>
          </p:nvSpPr>
          <p:spPr>
            <a:xfrm>
              <a:off x="5486578" y="5640852"/>
              <a:ext cx="139905" cy="13990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1CED43E-1B16-2B4F-882E-66AAB9E174A4}"/>
                </a:ext>
              </a:extLst>
            </p:cNvPr>
            <p:cNvSpPr txBox="1"/>
            <p:nvPr/>
          </p:nvSpPr>
          <p:spPr>
            <a:xfrm>
              <a:off x="5626483" y="5572305"/>
              <a:ext cx="8723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Uninsured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5719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A9915E6-12F5-FC4E-A65C-6F7A777ADB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Coverage and Changes in Spending Compared to Current Law, 2020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539086578"/>
              </p:ext>
            </p:extLst>
          </p:nvPr>
        </p:nvGraphicFramePr>
        <p:xfrm>
          <a:off x="71438" y="1168400"/>
          <a:ext cx="3795712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70284085-4218-F54D-B15A-18AF6FFA78F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Reform 2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3CE3E63-CECA-654A-88B1-75775421B3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* Increase in federal revenue needed to finance reform, net of additional income tax receipts resulting from reduced employer spending on health insurance passed back to workers as wage increases.</a:t>
            </a:r>
          </a:p>
          <a:p>
            <a:r>
              <a:rPr lang="en-US" dirty="0"/>
              <a:t>Data: Urban Institute analysis.</a:t>
            </a:r>
          </a:p>
        </p:txBody>
      </p:sp>
      <p:graphicFrame>
        <p:nvGraphicFramePr>
          <p:cNvPr id="14" name="Chart Placeholder 5">
            <a:extLst>
              <a:ext uri="{FF2B5EF4-FFF2-40B4-BE49-F238E27FC236}">
                <a16:creationId xmlns:a16="http://schemas.microsoft.com/office/drawing/2014/main" id="{F34FDEA8-4B9E-7643-81EE-A955102D40D0}"/>
              </a:ext>
            </a:extLst>
          </p:cNvPr>
          <p:cNvGraphicFramePr>
            <a:graphicFrameLocks noGrp="1"/>
          </p:cNvGraphicFramePr>
          <p:nvPr>
            <p:ph type="chart" sz="quarter" idx="23"/>
            <p:extLst>
              <p:ext uri="{D42A27DB-BD31-4B8C-83A1-F6EECF244321}">
                <p14:modId xmlns:p14="http://schemas.microsoft.com/office/powerpoint/2010/main" val="1546923754"/>
              </p:ext>
            </p:extLst>
          </p:nvPr>
        </p:nvGraphicFramePr>
        <p:xfrm>
          <a:off x="4140200" y="1168400"/>
          <a:ext cx="3795713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47275AA-53DE-9A42-A79F-BE3DCD547CB3}"/>
              </a:ext>
            </a:extLst>
          </p:cNvPr>
          <p:cNvSpPr txBox="1"/>
          <p:nvPr/>
        </p:nvSpPr>
        <p:spPr>
          <a:xfrm>
            <a:off x="4067944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Billions of dollars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D872A0-7931-F448-9C8D-26B04EF84CF8}"/>
              </a:ext>
            </a:extLst>
          </p:cNvPr>
          <p:cNvSpPr txBox="1"/>
          <p:nvPr/>
        </p:nvSpPr>
        <p:spPr>
          <a:xfrm>
            <a:off x="-508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Millions of people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2D3A494-F4B6-7A4E-AAA6-DC224B13ADB2}"/>
              </a:ext>
            </a:extLst>
          </p:cNvPr>
          <p:cNvSpPr txBox="1"/>
          <p:nvPr/>
        </p:nvSpPr>
        <p:spPr>
          <a:xfrm>
            <a:off x="899592" y="1444752"/>
            <a:ext cx="70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34.6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F28CCF-1777-D34C-9AC5-C181AEFD3EE3}"/>
              </a:ext>
            </a:extLst>
          </p:cNvPr>
          <p:cNvSpPr txBox="1"/>
          <p:nvPr/>
        </p:nvSpPr>
        <p:spPr>
          <a:xfrm>
            <a:off x="2523883" y="2002536"/>
            <a:ext cx="787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28.3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640C9F8-6D3A-8A46-9F86-57F86358DE64}"/>
              </a:ext>
            </a:extLst>
          </p:cNvPr>
          <p:cNvGrpSpPr/>
          <p:nvPr/>
        </p:nvGrpSpPr>
        <p:grpSpPr>
          <a:xfrm>
            <a:off x="2071777" y="767359"/>
            <a:ext cx="1708135" cy="716391"/>
            <a:chOff x="5486578" y="5132913"/>
            <a:chExt cx="1708135" cy="71639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F82023EA-E6E5-334F-B06D-C6DF11D893F1}"/>
                </a:ext>
              </a:extLst>
            </p:cNvPr>
            <p:cNvSpPr/>
            <p:nvPr/>
          </p:nvSpPr>
          <p:spPr>
            <a:xfrm>
              <a:off x="5486578" y="5201460"/>
              <a:ext cx="139905" cy="139905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48AAA10-6EAA-0A4C-B3DC-03DE660C4CCA}"/>
                </a:ext>
              </a:extLst>
            </p:cNvPr>
            <p:cNvSpPr txBox="1"/>
            <p:nvPr/>
          </p:nvSpPr>
          <p:spPr>
            <a:xfrm>
              <a:off x="5626483" y="5132913"/>
              <a:ext cx="156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Short-term, </a:t>
              </a:r>
              <a:br>
                <a:rPr lang="en-US" sz="1200" dirty="0"/>
              </a:br>
              <a:r>
                <a:rPr lang="en-US" sz="1200" dirty="0"/>
                <a:t>limited-duration plans  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7A4D47D8-7491-5646-B55A-DE4D7966B730}"/>
                </a:ext>
              </a:extLst>
            </p:cNvPr>
            <p:cNvSpPr/>
            <p:nvPr/>
          </p:nvSpPr>
          <p:spPr>
            <a:xfrm>
              <a:off x="5486578" y="5640852"/>
              <a:ext cx="139905" cy="13990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573269D-672A-3C4D-BFA1-47CBE940553B}"/>
                </a:ext>
              </a:extLst>
            </p:cNvPr>
            <p:cNvSpPr txBox="1"/>
            <p:nvPr/>
          </p:nvSpPr>
          <p:spPr>
            <a:xfrm>
              <a:off x="5626483" y="5572305"/>
              <a:ext cx="8723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Uninsured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8942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A9915E6-12F5-FC4E-A65C-6F7A777ADB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Coverage and Changes in Spending Compared to Current Law, 2020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866783474"/>
              </p:ext>
            </p:extLst>
          </p:nvPr>
        </p:nvGraphicFramePr>
        <p:xfrm>
          <a:off x="71438" y="1168400"/>
          <a:ext cx="3795712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70284085-4218-F54D-B15A-18AF6FFA78F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Reform 3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3CE3E63-CECA-654A-88B1-75775421B3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* Increase in federal revenue needed to finance reform, net of additional income tax receipts resulting from reduced employer spending on health insurance passed back to workers as wage increases.</a:t>
            </a:r>
          </a:p>
          <a:p>
            <a:r>
              <a:rPr lang="en-US" dirty="0"/>
              <a:t>Data: Urban Institute analysis.</a:t>
            </a:r>
          </a:p>
        </p:txBody>
      </p:sp>
      <p:graphicFrame>
        <p:nvGraphicFramePr>
          <p:cNvPr id="14" name="Chart Placeholder 5">
            <a:extLst>
              <a:ext uri="{FF2B5EF4-FFF2-40B4-BE49-F238E27FC236}">
                <a16:creationId xmlns:a16="http://schemas.microsoft.com/office/drawing/2014/main" id="{F34FDEA8-4B9E-7643-81EE-A955102D40D0}"/>
              </a:ext>
            </a:extLst>
          </p:cNvPr>
          <p:cNvGraphicFramePr>
            <a:graphicFrameLocks noGrp="1"/>
          </p:cNvGraphicFramePr>
          <p:nvPr>
            <p:ph type="chart" sz="quarter" idx="23"/>
            <p:extLst>
              <p:ext uri="{D42A27DB-BD31-4B8C-83A1-F6EECF244321}">
                <p14:modId xmlns:p14="http://schemas.microsoft.com/office/powerpoint/2010/main" val="1608558487"/>
              </p:ext>
            </p:extLst>
          </p:nvPr>
        </p:nvGraphicFramePr>
        <p:xfrm>
          <a:off x="4140200" y="1168400"/>
          <a:ext cx="3795713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47275AA-53DE-9A42-A79F-BE3DCD547CB3}"/>
              </a:ext>
            </a:extLst>
          </p:cNvPr>
          <p:cNvSpPr txBox="1"/>
          <p:nvPr/>
        </p:nvSpPr>
        <p:spPr>
          <a:xfrm>
            <a:off x="4067944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Billions of dollars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D872A0-7931-F448-9C8D-26B04EF84CF8}"/>
              </a:ext>
            </a:extLst>
          </p:cNvPr>
          <p:cNvSpPr txBox="1"/>
          <p:nvPr/>
        </p:nvSpPr>
        <p:spPr>
          <a:xfrm>
            <a:off x="-508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Millions of people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2D3A494-F4B6-7A4E-AAA6-DC224B13ADB2}"/>
              </a:ext>
            </a:extLst>
          </p:cNvPr>
          <p:cNvSpPr txBox="1"/>
          <p:nvPr/>
        </p:nvSpPr>
        <p:spPr>
          <a:xfrm>
            <a:off x="791580" y="1444752"/>
            <a:ext cx="9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34.6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F28CCF-1777-D34C-9AC5-C181AEFD3EE3}"/>
              </a:ext>
            </a:extLst>
          </p:cNvPr>
          <p:cNvSpPr txBox="1"/>
          <p:nvPr/>
        </p:nvSpPr>
        <p:spPr>
          <a:xfrm>
            <a:off x="2447764" y="2596896"/>
            <a:ext cx="9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21.4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E8C43FD-3437-7544-8532-321DA7832A32}"/>
              </a:ext>
            </a:extLst>
          </p:cNvPr>
          <p:cNvGrpSpPr/>
          <p:nvPr/>
        </p:nvGrpSpPr>
        <p:grpSpPr>
          <a:xfrm>
            <a:off x="2071777" y="767359"/>
            <a:ext cx="1708135" cy="716391"/>
            <a:chOff x="5486578" y="5132913"/>
            <a:chExt cx="1708135" cy="71639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7154414-9E40-7743-BA2C-211BC5A8396E}"/>
                </a:ext>
              </a:extLst>
            </p:cNvPr>
            <p:cNvSpPr/>
            <p:nvPr/>
          </p:nvSpPr>
          <p:spPr>
            <a:xfrm>
              <a:off x="5486578" y="5201460"/>
              <a:ext cx="139905" cy="139905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E0C84F5-7E65-CF41-B7D8-6E89123CC56D}"/>
                </a:ext>
              </a:extLst>
            </p:cNvPr>
            <p:cNvSpPr txBox="1"/>
            <p:nvPr/>
          </p:nvSpPr>
          <p:spPr>
            <a:xfrm>
              <a:off x="5626483" y="5132913"/>
              <a:ext cx="156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Short-term, </a:t>
              </a:r>
              <a:br>
                <a:rPr lang="en-US" sz="1200" dirty="0"/>
              </a:br>
              <a:r>
                <a:rPr lang="en-US" sz="1200" dirty="0"/>
                <a:t>limited-duration plans  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1C19D1A-9BF6-9F46-9EC8-DC82FF583341}"/>
                </a:ext>
              </a:extLst>
            </p:cNvPr>
            <p:cNvSpPr/>
            <p:nvPr/>
          </p:nvSpPr>
          <p:spPr>
            <a:xfrm>
              <a:off x="5486578" y="5640852"/>
              <a:ext cx="139905" cy="13990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9F0F934-FA2B-F147-B783-483C2E1FFE6F}"/>
                </a:ext>
              </a:extLst>
            </p:cNvPr>
            <p:cNvSpPr txBox="1"/>
            <p:nvPr/>
          </p:nvSpPr>
          <p:spPr>
            <a:xfrm>
              <a:off x="5626483" y="5572305"/>
              <a:ext cx="8723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Uninsured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914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A9915E6-12F5-FC4E-A65C-6F7A777ADB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Coverage and Changes in Spending Compared to Current Law, 2020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829122517"/>
              </p:ext>
            </p:extLst>
          </p:nvPr>
        </p:nvGraphicFramePr>
        <p:xfrm>
          <a:off x="71438" y="1168400"/>
          <a:ext cx="3795712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70284085-4218-F54D-B15A-18AF6FFA78F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Reform 4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3CE3E63-CECA-654A-88B1-75775421B3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* Increase in federal revenue needed to finance reform, net of additional income tax receipts resulting from reduced employer spending on health insurance passed back to workers as wage increases.</a:t>
            </a:r>
          </a:p>
          <a:p>
            <a:r>
              <a:rPr lang="en-US" dirty="0"/>
              <a:t>Data: Urban Institute analysis.</a:t>
            </a:r>
          </a:p>
        </p:txBody>
      </p:sp>
      <p:graphicFrame>
        <p:nvGraphicFramePr>
          <p:cNvPr id="14" name="Chart Placeholder 5">
            <a:extLst>
              <a:ext uri="{FF2B5EF4-FFF2-40B4-BE49-F238E27FC236}">
                <a16:creationId xmlns:a16="http://schemas.microsoft.com/office/drawing/2014/main" id="{F34FDEA8-4B9E-7643-81EE-A955102D40D0}"/>
              </a:ext>
            </a:extLst>
          </p:cNvPr>
          <p:cNvGraphicFramePr>
            <a:graphicFrameLocks noGrp="1"/>
          </p:cNvGraphicFramePr>
          <p:nvPr>
            <p:ph type="chart" sz="quarter" idx="23"/>
            <p:extLst>
              <p:ext uri="{D42A27DB-BD31-4B8C-83A1-F6EECF244321}">
                <p14:modId xmlns:p14="http://schemas.microsoft.com/office/powerpoint/2010/main" val="268014140"/>
              </p:ext>
            </p:extLst>
          </p:nvPr>
        </p:nvGraphicFramePr>
        <p:xfrm>
          <a:off x="4140200" y="1168400"/>
          <a:ext cx="3795713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47275AA-53DE-9A42-A79F-BE3DCD547CB3}"/>
              </a:ext>
            </a:extLst>
          </p:cNvPr>
          <p:cNvSpPr txBox="1"/>
          <p:nvPr/>
        </p:nvSpPr>
        <p:spPr>
          <a:xfrm>
            <a:off x="4067944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Billions of dollars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D872A0-7931-F448-9C8D-26B04EF84CF8}"/>
              </a:ext>
            </a:extLst>
          </p:cNvPr>
          <p:cNvSpPr txBox="1"/>
          <p:nvPr/>
        </p:nvSpPr>
        <p:spPr>
          <a:xfrm>
            <a:off x="-508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Millions of people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2D3A494-F4B6-7A4E-AAA6-DC224B13ADB2}"/>
              </a:ext>
            </a:extLst>
          </p:cNvPr>
          <p:cNvSpPr txBox="1"/>
          <p:nvPr/>
        </p:nvSpPr>
        <p:spPr>
          <a:xfrm>
            <a:off x="805268" y="1444752"/>
            <a:ext cx="9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34.6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F28CCF-1777-D34C-9AC5-C181AEFD3EE3}"/>
              </a:ext>
            </a:extLst>
          </p:cNvPr>
          <p:cNvSpPr txBox="1"/>
          <p:nvPr/>
        </p:nvSpPr>
        <p:spPr>
          <a:xfrm>
            <a:off x="2447764" y="2606040"/>
            <a:ext cx="9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21.3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BF3810-1C00-D04A-BB98-3689C642AA85}"/>
              </a:ext>
            </a:extLst>
          </p:cNvPr>
          <p:cNvSpPr txBox="1"/>
          <p:nvPr/>
        </p:nvSpPr>
        <p:spPr>
          <a:xfrm>
            <a:off x="6876256" y="4304129"/>
            <a:ext cx="9001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$0.0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8E6586E-8405-3C43-BD81-8CC97F667DBD}"/>
              </a:ext>
            </a:extLst>
          </p:cNvPr>
          <p:cNvGrpSpPr/>
          <p:nvPr/>
        </p:nvGrpSpPr>
        <p:grpSpPr>
          <a:xfrm>
            <a:off x="2071777" y="767359"/>
            <a:ext cx="1708135" cy="716391"/>
            <a:chOff x="5486578" y="5132913"/>
            <a:chExt cx="1708135" cy="716391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D9D304F-E00C-3C40-B042-B98189499054}"/>
                </a:ext>
              </a:extLst>
            </p:cNvPr>
            <p:cNvSpPr/>
            <p:nvPr/>
          </p:nvSpPr>
          <p:spPr>
            <a:xfrm>
              <a:off x="5486578" y="5201460"/>
              <a:ext cx="139905" cy="139905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323383E-9503-8C47-A8A0-A7F8697C7263}"/>
                </a:ext>
              </a:extLst>
            </p:cNvPr>
            <p:cNvSpPr txBox="1"/>
            <p:nvPr/>
          </p:nvSpPr>
          <p:spPr>
            <a:xfrm>
              <a:off x="5626483" y="5132913"/>
              <a:ext cx="156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Short-term, </a:t>
              </a:r>
              <a:br>
                <a:rPr lang="en-US" sz="1200" dirty="0"/>
              </a:br>
              <a:r>
                <a:rPr lang="en-US" sz="1200" dirty="0"/>
                <a:t>limited-duration plans  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D5F2EC0-DFF7-D346-A984-464DB2AAC2DD}"/>
                </a:ext>
              </a:extLst>
            </p:cNvPr>
            <p:cNvSpPr/>
            <p:nvPr/>
          </p:nvSpPr>
          <p:spPr>
            <a:xfrm>
              <a:off x="5486578" y="5640852"/>
              <a:ext cx="139905" cy="13990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DB18AA0-022C-7946-AEB0-63E8BBB2F749}"/>
                </a:ext>
              </a:extLst>
            </p:cNvPr>
            <p:cNvSpPr txBox="1"/>
            <p:nvPr/>
          </p:nvSpPr>
          <p:spPr>
            <a:xfrm>
              <a:off x="5626483" y="5572305"/>
              <a:ext cx="8723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Uninsured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3870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A9915E6-12F5-FC4E-A65C-6F7A777ADB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Coverage and Changes in Spending Compared to Current Law, 2020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87916559"/>
              </p:ext>
            </p:extLst>
          </p:nvPr>
        </p:nvGraphicFramePr>
        <p:xfrm>
          <a:off x="71438" y="1168400"/>
          <a:ext cx="3795712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70284085-4218-F54D-B15A-18AF6FFA78F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Reform 5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3CE3E63-CECA-654A-88B1-75775421B3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* Increase in federal revenue needed to finance reform, net of additional income tax receipts resulting from reduced employer spending on health insurance passed back to workers as wage increases.</a:t>
            </a:r>
          </a:p>
          <a:p>
            <a:r>
              <a:rPr lang="en-US" dirty="0"/>
              <a:t>Data: Urban Institute analysis.</a:t>
            </a:r>
          </a:p>
        </p:txBody>
      </p:sp>
      <p:graphicFrame>
        <p:nvGraphicFramePr>
          <p:cNvPr id="14" name="Chart Placeholder 5">
            <a:extLst>
              <a:ext uri="{FF2B5EF4-FFF2-40B4-BE49-F238E27FC236}">
                <a16:creationId xmlns:a16="http://schemas.microsoft.com/office/drawing/2014/main" id="{F34FDEA8-4B9E-7643-81EE-A955102D40D0}"/>
              </a:ext>
            </a:extLst>
          </p:cNvPr>
          <p:cNvGraphicFramePr>
            <a:graphicFrameLocks noGrp="1"/>
          </p:cNvGraphicFramePr>
          <p:nvPr>
            <p:ph type="chart" sz="quarter" idx="23"/>
            <p:extLst>
              <p:ext uri="{D42A27DB-BD31-4B8C-83A1-F6EECF244321}">
                <p14:modId xmlns:p14="http://schemas.microsoft.com/office/powerpoint/2010/main" val="3254764743"/>
              </p:ext>
            </p:extLst>
          </p:nvPr>
        </p:nvGraphicFramePr>
        <p:xfrm>
          <a:off x="4140200" y="1168400"/>
          <a:ext cx="3795713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47275AA-53DE-9A42-A79F-BE3DCD547CB3}"/>
              </a:ext>
            </a:extLst>
          </p:cNvPr>
          <p:cNvSpPr txBox="1"/>
          <p:nvPr/>
        </p:nvSpPr>
        <p:spPr>
          <a:xfrm>
            <a:off x="4067944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Billions of dollars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D872A0-7931-F448-9C8D-26B04EF84CF8}"/>
              </a:ext>
            </a:extLst>
          </p:cNvPr>
          <p:cNvSpPr txBox="1"/>
          <p:nvPr/>
        </p:nvSpPr>
        <p:spPr>
          <a:xfrm>
            <a:off x="-508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Millions of people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2D3A494-F4B6-7A4E-AAA6-DC224B13ADB2}"/>
              </a:ext>
            </a:extLst>
          </p:cNvPr>
          <p:cNvSpPr txBox="1"/>
          <p:nvPr/>
        </p:nvSpPr>
        <p:spPr>
          <a:xfrm>
            <a:off x="791580" y="1444752"/>
            <a:ext cx="9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34.6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F28CCF-1777-D34C-9AC5-C181AEFD3EE3}"/>
              </a:ext>
            </a:extLst>
          </p:cNvPr>
          <p:cNvSpPr txBox="1"/>
          <p:nvPr/>
        </p:nvSpPr>
        <p:spPr>
          <a:xfrm>
            <a:off x="2447764" y="3944089"/>
            <a:ext cx="9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6.6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DF60A3E-0730-1C4A-A46D-F39029281CD4}"/>
              </a:ext>
            </a:extLst>
          </p:cNvPr>
          <p:cNvGrpSpPr/>
          <p:nvPr/>
        </p:nvGrpSpPr>
        <p:grpSpPr>
          <a:xfrm>
            <a:off x="2071777" y="767359"/>
            <a:ext cx="1708135" cy="716391"/>
            <a:chOff x="5486578" y="5132913"/>
            <a:chExt cx="1708135" cy="716391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903928A8-1377-2940-AC6A-018A6F52FFC4}"/>
                </a:ext>
              </a:extLst>
            </p:cNvPr>
            <p:cNvSpPr/>
            <p:nvPr/>
          </p:nvSpPr>
          <p:spPr>
            <a:xfrm>
              <a:off x="5486578" y="5201460"/>
              <a:ext cx="139905" cy="139905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D19B54E-7FE5-F74D-BDAA-820E918A15B5}"/>
                </a:ext>
              </a:extLst>
            </p:cNvPr>
            <p:cNvSpPr txBox="1"/>
            <p:nvPr/>
          </p:nvSpPr>
          <p:spPr>
            <a:xfrm>
              <a:off x="5626483" y="5132913"/>
              <a:ext cx="156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Short-term, </a:t>
              </a:r>
              <a:br>
                <a:rPr lang="en-US" sz="1200" dirty="0"/>
              </a:br>
              <a:r>
                <a:rPr lang="en-US" sz="1200" dirty="0"/>
                <a:t>limited-duration plans  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C7716CC-FC17-4D49-89C3-8954C42AA838}"/>
                </a:ext>
              </a:extLst>
            </p:cNvPr>
            <p:cNvSpPr/>
            <p:nvPr/>
          </p:nvSpPr>
          <p:spPr>
            <a:xfrm>
              <a:off x="5486578" y="5640852"/>
              <a:ext cx="139905" cy="13990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C78EF9B6-A134-AF4C-825C-62AB495D61C8}"/>
                </a:ext>
              </a:extLst>
            </p:cNvPr>
            <p:cNvSpPr txBox="1"/>
            <p:nvPr/>
          </p:nvSpPr>
          <p:spPr>
            <a:xfrm>
              <a:off x="5626483" y="5572305"/>
              <a:ext cx="8723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Uninsured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498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A9915E6-12F5-FC4E-A65C-6F7A777ADB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756084"/>
          </a:xfrm>
        </p:spPr>
        <p:txBody>
          <a:bodyPr/>
          <a:lstStyle/>
          <a:p>
            <a:r>
              <a:rPr lang="en-US" dirty="0"/>
              <a:t>Coverage and Changes in Spending Compared to Current Law, 2020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24946933"/>
              </p:ext>
            </p:extLst>
          </p:nvPr>
        </p:nvGraphicFramePr>
        <p:xfrm>
          <a:off x="71438" y="1168400"/>
          <a:ext cx="3795712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70284085-4218-F54D-B15A-18AF6FFA78F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Reform 6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3CE3E63-CECA-654A-88B1-75775421B3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* Increase in federal revenue needed to finance reform, net of additional income tax receipts resulting from reduced employer spending on health insurance passed back to workers as wage increases.</a:t>
            </a:r>
          </a:p>
          <a:p>
            <a:r>
              <a:rPr lang="en-US" dirty="0"/>
              <a:t>Data: Urban Institute analysis.</a:t>
            </a:r>
          </a:p>
        </p:txBody>
      </p:sp>
      <p:graphicFrame>
        <p:nvGraphicFramePr>
          <p:cNvPr id="14" name="Chart Placeholder 5">
            <a:extLst>
              <a:ext uri="{FF2B5EF4-FFF2-40B4-BE49-F238E27FC236}">
                <a16:creationId xmlns:a16="http://schemas.microsoft.com/office/drawing/2014/main" id="{F34FDEA8-4B9E-7643-81EE-A955102D40D0}"/>
              </a:ext>
            </a:extLst>
          </p:cNvPr>
          <p:cNvGraphicFramePr>
            <a:graphicFrameLocks noGrp="1"/>
          </p:cNvGraphicFramePr>
          <p:nvPr>
            <p:ph type="chart" sz="quarter" idx="23"/>
            <p:extLst>
              <p:ext uri="{D42A27DB-BD31-4B8C-83A1-F6EECF244321}">
                <p14:modId xmlns:p14="http://schemas.microsoft.com/office/powerpoint/2010/main" val="3352087171"/>
              </p:ext>
            </p:extLst>
          </p:nvPr>
        </p:nvGraphicFramePr>
        <p:xfrm>
          <a:off x="4140200" y="1168400"/>
          <a:ext cx="3795713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AD872A0-7931-F448-9C8D-26B04EF84CF8}"/>
              </a:ext>
            </a:extLst>
          </p:cNvPr>
          <p:cNvSpPr txBox="1"/>
          <p:nvPr/>
        </p:nvSpPr>
        <p:spPr>
          <a:xfrm>
            <a:off x="-508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Millions of people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2D3A494-F4B6-7A4E-AAA6-DC224B13ADB2}"/>
              </a:ext>
            </a:extLst>
          </p:cNvPr>
          <p:cNvSpPr txBox="1"/>
          <p:nvPr/>
        </p:nvSpPr>
        <p:spPr>
          <a:xfrm>
            <a:off x="791580" y="1444752"/>
            <a:ext cx="9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34.6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F28CCF-1777-D34C-9AC5-C181AEFD3EE3}"/>
              </a:ext>
            </a:extLst>
          </p:cNvPr>
          <p:cNvSpPr txBox="1"/>
          <p:nvPr/>
        </p:nvSpPr>
        <p:spPr>
          <a:xfrm>
            <a:off x="2447764" y="3944089"/>
            <a:ext cx="9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6.6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698BFDC-9752-3F4D-BF51-0520639B7A5A}"/>
              </a:ext>
            </a:extLst>
          </p:cNvPr>
          <p:cNvSpPr txBox="1"/>
          <p:nvPr/>
        </p:nvSpPr>
        <p:spPr>
          <a:xfrm>
            <a:off x="4067944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Billions of dollars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A904517-E83C-E840-BB5C-787D933ADFAE}"/>
              </a:ext>
            </a:extLst>
          </p:cNvPr>
          <p:cNvGrpSpPr/>
          <p:nvPr/>
        </p:nvGrpSpPr>
        <p:grpSpPr>
          <a:xfrm>
            <a:off x="2071777" y="767359"/>
            <a:ext cx="1708135" cy="716391"/>
            <a:chOff x="5486578" y="5132913"/>
            <a:chExt cx="1708135" cy="716391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DF15F92E-C911-064D-8EAC-6E962F19E034}"/>
                </a:ext>
              </a:extLst>
            </p:cNvPr>
            <p:cNvSpPr/>
            <p:nvPr/>
          </p:nvSpPr>
          <p:spPr>
            <a:xfrm>
              <a:off x="5486578" y="5201460"/>
              <a:ext cx="139905" cy="139905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BEFA4A5-B6BF-AF46-AB6C-99D0643D90DA}"/>
                </a:ext>
              </a:extLst>
            </p:cNvPr>
            <p:cNvSpPr txBox="1"/>
            <p:nvPr/>
          </p:nvSpPr>
          <p:spPr>
            <a:xfrm>
              <a:off x="5626483" y="5132913"/>
              <a:ext cx="156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Short-term, </a:t>
              </a:r>
              <a:br>
                <a:rPr lang="en-US" sz="1200" dirty="0"/>
              </a:br>
              <a:r>
                <a:rPr lang="en-US" sz="1200" dirty="0"/>
                <a:t>limited-duration plans  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22F23A6-76A8-3646-911A-0677F5F272DA}"/>
                </a:ext>
              </a:extLst>
            </p:cNvPr>
            <p:cNvSpPr/>
            <p:nvPr/>
          </p:nvSpPr>
          <p:spPr>
            <a:xfrm>
              <a:off x="5486578" y="5640852"/>
              <a:ext cx="139905" cy="13990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F6FC4E1-3535-5F48-8D4F-09258574CE6F}"/>
                </a:ext>
              </a:extLst>
            </p:cNvPr>
            <p:cNvSpPr txBox="1"/>
            <p:nvPr/>
          </p:nvSpPr>
          <p:spPr>
            <a:xfrm>
              <a:off x="5626483" y="5572305"/>
              <a:ext cx="8723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Uninsured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8494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A9915E6-12F5-FC4E-A65C-6F7A777ADB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Coverage and Changes in Spending Compared to Current Law, 2020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768741672"/>
              </p:ext>
            </p:extLst>
          </p:nvPr>
        </p:nvGraphicFramePr>
        <p:xfrm>
          <a:off x="71438" y="1168400"/>
          <a:ext cx="3795712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70284085-4218-F54D-B15A-18AF6FFA78F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Reform 7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3CE3E63-CECA-654A-88B1-75775421B3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* Increase in federal revenue needed to finance reform, net of additional income tax receipts resulting from reduced employer spending on health insurance passed back to workers as wage increases.</a:t>
            </a:r>
          </a:p>
          <a:p>
            <a:r>
              <a:rPr lang="en-US" dirty="0"/>
              <a:t>Data: Urban Institute analysis.</a:t>
            </a:r>
          </a:p>
        </p:txBody>
      </p:sp>
      <p:graphicFrame>
        <p:nvGraphicFramePr>
          <p:cNvPr id="14" name="Chart Placeholder 5">
            <a:extLst>
              <a:ext uri="{FF2B5EF4-FFF2-40B4-BE49-F238E27FC236}">
                <a16:creationId xmlns:a16="http://schemas.microsoft.com/office/drawing/2014/main" id="{F34FDEA8-4B9E-7643-81EE-A955102D40D0}"/>
              </a:ext>
            </a:extLst>
          </p:cNvPr>
          <p:cNvGraphicFramePr>
            <a:graphicFrameLocks noGrp="1"/>
          </p:cNvGraphicFramePr>
          <p:nvPr>
            <p:ph type="chart" sz="quarter" idx="23"/>
            <p:extLst>
              <p:ext uri="{D42A27DB-BD31-4B8C-83A1-F6EECF244321}">
                <p14:modId xmlns:p14="http://schemas.microsoft.com/office/powerpoint/2010/main" val="1595863470"/>
              </p:ext>
            </p:extLst>
          </p:nvPr>
        </p:nvGraphicFramePr>
        <p:xfrm>
          <a:off x="4140200" y="1168400"/>
          <a:ext cx="3795713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AD872A0-7931-F448-9C8D-26B04EF84CF8}"/>
              </a:ext>
            </a:extLst>
          </p:cNvPr>
          <p:cNvSpPr txBox="1"/>
          <p:nvPr/>
        </p:nvSpPr>
        <p:spPr>
          <a:xfrm>
            <a:off x="-508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Millions of people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2D3A494-F4B6-7A4E-AAA6-DC224B13ADB2}"/>
              </a:ext>
            </a:extLst>
          </p:cNvPr>
          <p:cNvSpPr txBox="1"/>
          <p:nvPr/>
        </p:nvSpPr>
        <p:spPr>
          <a:xfrm>
            <a:off x="791580" y="1444752"/>
            <a:ext cx="9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34.6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F28CCF-1777-D34C-9AC5-C181AEFD3EE3}"/>
              </a:ext>
            </a:extLst>
          </p:cNvPr>
          <p:cNvSpPr txBox="1"/>
          <p:nvPr/>
        </p:nvSpPr>
        <p:spPr>
          <a:xfrm>
            <a:off x="2447764" y="3548045"/>
            <a:ext cx="9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10.8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CF57008-5BA2-434F-AFC6-D2E9BF104739}"/>
              </a:ext>
            </a:extLst>
          </p:cNvPr>
          <p:cNvSpPr txBox="1"/>
          <p:nvPr/>
        </p:nvSpPr>
        <p:spPr>
          <a:xfrm>
            <a:off x="4067944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Billions of dollars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83CCCA5-0062-414C-AAE7-A9DC1B34D16D}"/>
              </a:ext>
            </a:extLst>
          </p:cNvPr>
          <p:cNvGrpSpPr/>
          <p:nvPr/>
        </p:nvGrpSpPr>
        <p:grpSpPr>
          <a:xfrm>
            <a:off x="2071777" y="767359"/>
            <a:ext cx="1708135" cy="716391"/>
            <a:chOff x="5486578" y="5132913"/>
            <a:chExt cx="1708135" cy="716391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87AC3A09-402C-5442-9581-79383C2EB5D5}"/>
                </a:ext>
              </a:extLst>
            </p:cNvPr>
            <p:cNvSpPr/>
            <p:nvPr/>
          </p:nvSpPr>
          <p:spPr>
            <a:xfrm>
              <a:off x="5486578" y="5201460"/>
              <a:ext cx="139905" cy="139905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ADA9FA5-1C1E-064F-86EB-3D7DDA60D9BF}"/>
                </a:ext>
              </a:extLst>
            </p:cNvPr>
            <p:cNvSpPr txBox="1"/>
            <p:nvPr/>
          </p:nvSpPr>
          <p:spPr>
            <a:xfrm>
              <a:off x="5626483" y="5132913"/>
              <a:ext cx="156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Short-term, </a:t>
              </a:r>
              <a:br>
                <a:rPr lang="en-US" sz="1200" dirty="0"/>
              </a:br>
              <a:r>
                <a:rPr lang="en-US" sz="1200" dirty="0"/>
                <a:t>limited-duration plans  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133C1139-55C2-4441-93DD-21EB8428260D}"/>
                </a:ext>
              </a:extLst>
            </p:cNvPr>
            <p:cNvSpPr/>
            <p:nvPr/>
          </p:nvSpPr>
          <p:spPr>
            <a:xfrm>
              <a:off x="5486578" y="5640852"/>
              <a:ext cx="139905" cy="13990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F535D4D-15DE-0342-BC9A-5A98BB2D487A}"/>
                </a:ext>
              </a:extLst>
            </p:cNvPr>
            <p:cNvSpPr txBox="1"/>
            <p:nvPr/>
          </p:nvSpPr>
          <p:spPr>
            <a:xfrm>
              <a:off x="5626483" y="5572305"/>
              <a:ext cx="8723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Uninsured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5281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A9915E6-12F5-FC4E-A65C-6F7A777ADB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Coverage and Changes in Spending Compared to Current Law, 2020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281482344"/>
              </p:ext>
            </p:extLst>
          </p:nvPr>
        </p:nvGraphicFramePr>
        <p:xfrm>
          <a:off x="71438" y="1168400"/>
          <a:ext cx="3795712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70284085-4218-F54D-B15A-18AF6FFA78F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Reform 8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3CE3E63-CECA-654A-88B1-75775421B3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* Increase in federal revenue needed to finance reform, net of additional income tax receipts resulting from reduced employer spending on health insurance passed back to workers as wage increases.</a:t>
            </a:r>
          </a:p>
          <a:p>
            <a:r>
              <a:rPr lang="en-US" dirty="0"/>
              <a:t>Data: Urban Institute analysis.</a:t>
            </a:r>
          </a:p>
        </p:txBody>
      </p:sp>
      <p:graphicFrame>
        <p:nvGraphicFramePr>
          <p:cNvPr id="14" name="Chart Placeholder 5">
            <a:extLst>
              <a:ext uri="{FF2B5EF4-FFF2-40B4-BE49-F238E27FC236}">
                <a16:creationId xmlns:a16="http://schemas.microsoft.com/office/drawing/2014/main" id="{F34FDEA8-4B9E-7643-81EE-A955102D40D0}"/>
              </a:ext>
            </a:extLst>
          </p:cNvPr>
          <p:cNvGraphicFramePr>
            <a:graphicFrameLocks noGrp="1"/>
          </p:cNvGraphicFramePr>
          <p:nvPr>
            <p:ph type="chart" sz="quarter" idx="23"/>
            <p:extLst>
              <p:ext uri="{D42A27DB-BD31-4B8C-83A1-F6EECF244321}">
                <p14:modId xmlns:p14="http://schemas.microsoft.com/office/powerpoint/2010/main" val="2480785957"/>
              </p:ext>
            </p:extLst>
          </p:nvPr>
        </p:nvGraphicFramePr>
        <p:xfrm>
          <a:off x="4140200" y="1168400"/>
          <a:ext cx="3795713" cy="4205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AD872A0-7931-F448-9C8D-26B04EF84CF8}"/>
              </a:ext>
            </a:extLst>
          </p:cNvPr>
          <p:cNvSpPr txBox="1"/>
          <p:nvPr/>
        </p:nvSpPr>
        <p:spPr>
          <a:xfrm>
            <a:off x="-508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Millions of people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2D3A494-F4B6-7A4E-AAA6-DC224B13ADB2}"/>
              </a:ext>
            </a:extLst>
          </p:cNvPr>
          <p:cNvSpPr txBox="1"/>
          <p:nvPr/>
        </p:nvSpPr>
        <p:spPr>
          <a:xfrm>
            <a:off x="791580" y="1444752"/>
            <a:ext cx="9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34.6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F28CCF-1777-D34C-9AC5-C181AEFD3EE3}"/>
              </a:ext>
            </a:extLst>
          </p:cNvPr>
          <p:cNvSpPr txBox="1"/>
          <p:nvPr/>
        </p:nvSpPr>
        <p:spPr>
          <a:xfrm>
            <a:off x="2447764" y="4437112"/>
            <a:ext cx="9001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0.0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ECC556-6BB6-1F49-B946-F519DE7D82DE}"/>
              </a:ext>
            </a:extLst>
          </p:cNvPr>
          <p:cNvSpPr txBox="1"/>
          <p:nvPr/>
        </p:nvSpPr>
        <p:spPr>
          <a:xfrm>
            <a:off x="4067944" y="743671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Billions of dollars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62ECB7D-B2FF-7446-9274-EAEAFA3A81AF}"/>
              </a:ext>
            </a:extLst>
          </p:cNvPr>
          <p:cNvGrpSpPr/>
          <p:nvPr/>
        </p:nvGrpSpPr>
        <p:grpSpPr>
          <a:xfrm>
            <a:off x="2071777" y="767359"/>
            <a:ext cx="1708135" cy="716391"/>
            <a:chOff x="5486578" y="5132913"/>
            <a:chExt cx="1708135" cy="716391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ECFD60E-AFCD-7F48-AC78-41B248EFD4BC}"/>
                </a:ext>
              </a:extLst>
            </p:cNvPr>
            <p:cNvSpPr/>
            <p:nvPr/>
          </p:nvSpPr>
          <p:spPr>
            <a:xfrm>
              <a:off x="5486578" y="5201460"/>
              <a:ext cx="139905" cy="139905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B29494F-197A-3A4B-8D35-86FE547F3989}"/>
                </a:ext>
              </a:extLst>
            </p:cNvPr>
            <p:cNvSpPr txBox="1"/>
            <p:nvPr/>
          </p:nvSpPr>
          <p:spPr>
            <a:xfrm>
              <a:off x="5626483" y="5132913"/>
              <a:ext cx="156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Short-term, </a:t>
              </a:r>
              <a:br>
                <a:rPr lang="en-US" sz="1200" dirty="0"/>
              </a:br>
              <a:r>
                <a:rPr lang="en-US" sz="1200" dirty="0"/>
                <a:t>limited-duration plans  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15346D7F-E3D8-E34C-849F-E5F7C32CAB90}"/>
                </a:ext>
              </a:extLst>
            </p:cNvPr>
            <p:cNvSpPr/>
            <p:nvPr/>
          </p:nvSpPr>
          <p:spPr>
            <a:xfrm>
              <a:off x="5486578" y="5640852"/>
              <a:ext cx="139905" cy="13990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5B938EA-3017-DE4B-AAFE-BEFE288D683C}"/>
                </a:ext>
              </a:extLst>
            </p:cNvPr>
            <p:cNvSpPr txBox="1"/>
            <p:nvPr/>
          </p:nvSpPr>
          <p:spPr>
            <a:xfrm>
              <a:off x="5626483" y="5572305"/>
              <a:ext cx="8723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Uninsured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903714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160346</TotalTime>
  <Words>498</Words>
  <Application>Microsoft Macintosh PowerPoint</Application>
  <PresentationFormat>On-screen Show (4:3)</PresentationFormat>
  <Paragraphs>88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Berlingske Serif Text</vt:lpstr>
      <vt:lpstr>InterFace</vt:lpstr>
      <vt:lpstr>InterFace Bold</vt:lpstr>
      <vt:lpstr>1_Office Theme</vt:lpstr>
      <vt:lpstr>Coverage and Changes in Spending Compared to Current Law, 2020</vt:lpstr>
      <vt:lpstr>Coverage and Changes in Spending Compared to Current Law, 2020</vt:lpstr>
      <vt:lpstr>Coverage and Changes in Spending Compared to Current Law, 2020</vt:lpstr>
      <vt:lpstr>Coverage and Changes in Spending Compared to Current Law, 2020</vt:lpstr>
      <vt:lpstr>Coverage and Changes in Spending Compared to Current Law, 2020</vt:lpstr>
      <vt:lpstr>Coverage and Changes in Spending Compared to Current Law, 2020</vt:lpstr>
      <vt:lpstr>Coverage and Changes in Spending Compared to Current Law, 2020</vt:lpstr>
      <vt:lpstr>Coverage and Changes in Spending Compared to Current Law,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2110</cp:revision>
  <cp:lastPrinted>2019-10-10T19:24:34Z</cp:lastPrinted>
  <dcterms:created xsi:type="dcterms:W3CDTF">2014-10-08T23:03:32Z</dcterms:created>
  <dcterms:modified xsi:type="dcterms:W3CDTF">2019-10-12T00:02:45Z</dcterms:modified>
</cp:coreProperties>
</file>